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  <p:sldMasterId id="2147483691" r:id="rId3"/>
  </p:sldMasterIdLst>
  <p:notesMasterIdLst>
    <p:notesMasterId r:id="rId27"/>
  </p:notesMasterIdLst>
  <p:sldIdLst>
    <p:sldId id="795" r:id="rId4"/>
    <p:sldId id="331" r:id="rId5"/>
    <p:sldId id="1715" r:id="rId6"/>
    <p:sldId id="841" r:id="rId7"/>
    <p:sldId id="1758" r:id="rId8"/>
    <p:sldId id="1759" r:id="rId9"/>
    <p:sldId id="847" r:id="rId10"/>
    <p:sldId id="848" r:id="rId11"/>
    <p:sldId id="1706" r:id="rId12"/>
    <p:sldId id="1726" r:id="rId13"/>
    <p:sldId id="850" r:id="rId14"/>
    <p:sldId id="851" r:id="rId15"/>
    <p:sldId id="853" r:id="rId16"/>
    <p:sldId id="854" r:id="rId17"/>
    <p:sldId id="856" r:id="rId18"/>
    <p:sldId id="1705" r:id="rId19"/>
    <p:sldId id="863" r:id="rId20"/>
    <p:sldId id="1733" r:id="rId21"/>
    <p:sldId id="1732" r:id="rId22"/>
    <p:sldId id="1731" r:id="rId23"/>
    <p:sldId id="1734" r:id="rId24"/>
    <p:sldId id="867" r:id="rId25"/>
    <p:sldId id="522" r:id="rId2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Fuller" initials="NF" lastIdx="1" clrIdx="0">
    <p:extLst>
      <p:ext uri="{19B8F6BF-5375-455C-9EA6-DF929625EA0E}">
        <p15:presenceInfo xmlns:p15="http://schemas.microsoft.com/office/powerpoint/2012/main" userId="S-1-5-21-2966234753-3346531789-2909034793-1726" providerId="AD"/>
      </p:ext>
    </p:extLst>
  </p:cmAuthor>
  <p:cmAuthor id="2" name="Andia, Jonny (CDC/OID/NCHHSTP)" initials="AJ(" lastIdx="18" clrIdx="1">
    <p:extLst>
      <p:ext uri="{19B8F6BF-5375-455C-9EA6-DF929625EA0E}">
        <p15:presenceInfo xmlns:p15="http://schemas.microsoft.com/office/powerpoint/2012/main" userId="S-1-5-21-1207783550-2075000910-922709458-178490" providerId="AD"/>
      </p:ext>
    </p:extLst>
  </p:cmAuthor>
  <p:cmAuthor id="3" name="Miles, Gillian (CDC/DDID/NCHHSTP)" initials="hsu1" lastIdx="4" clrIdx="2">
    <p:extLst>
      <p:ext uri="{19B8F6BF-5375-455C-9EA6-DF929625EA0E}">
        <p15:presenceInfo xmlns:p15="http://schemas.microsoft.com/office/powerpoint/2012/main" userId="Miles, Gillian (CDC/DDID/NCHHSTP)" providerId="None"/>
      </p:ext>
    </p:extLst>
  </p:cmAuthor>
  <p:cmAuthor id="4" name="Laura Pegram" initials="LP" lastIdx="6" clrIdx="3">
    <p:extLst>
      <p:ext uri="{19B8F6BF-5375-455C-9EA6-DF929625EA0E}">
        <p15:presenceInfo xmlns:p15="http://schemas.microsoft.com/office/powerpoint/2012/main" userId="Laura Pegram" providerId="None"/>
      </p:ext>
    </p:extLst>
  </p:cmAuthor>
  <p:cmAuthor id="5" name="Farah Nageer-Kanthor" initials="FN" lastIdx="3" clrIdx="4">
    <p:extLst>
      <p:ext uri="{19B8F6BF-5375-455C-9EA6-DF929625EA0E}">
        <p15:presenceInfo xmlns:p15="http://schemas.microsoft.com/office/powerpoint/2012/main" userId="S-1-5-21-2966234753-3346531789-2909034793-1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DD6"/>
    <a:srgbClr val="31D774"/>
    <a:srgbClr val="4DAC92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3" autoAdjust="0"/>
    <p:restoredTop sz="83597" autoAdjust="0"/>
  </p:normalViewPr>
  <p:slideViewPr>
    <p:cSldViewPr snapToGrid="0">
      <p:cViewPr varScale="1">
        <p:scale>
          <a:sx n="100" d="100"/>
          <a:sy n="100" d="100"/>
        </p:scale>
        <p:origin x="720" y="1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3CF80-FA6D-48D2-ABB3-E91B68D4F2D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C34518-8421-4FEA-A624-F361CB9D98BC}">
      <dgm:prSet/>
      <dgm:spPr/>
      <dgm:t>
        <a:bodyPr/>
        <a:lstStyle/>
        <a:p>
          <a:r>
            <a:rPr lang="en-US" dirty="0"/>
            <a:t>Was the mother properly </a:t>
          </a:r>
          <a:r>
            <a:rPr lang="en-US" b="1" dirty="0"/>
            <a:t>diagnosed</a:t>
          </a:r>
          <a:r>
            <a:rPr lang="en-US" dirty="0"/>
            <a:t>, </a:t>
          </a:r>
          <a:r>
            <a:rPr lang="en-US" b="1" dirty="0"/>
            <a:t>staged</a:t>
          </a:r>
          <a:r>
            <a:rPr lang="en-US" dirty="0"/>
            <a:t> and </a:t>
          </a:r>
          <a:r>
            <a:rPr lang="en-US" b="1" dirty="0"/>
            <a:t>treated</a:t>
          </a:r>
          <a:r>
            <a:rPr lang="en-US" dirty="0"/>
            <a:t> for syphilis during pregnancy?</a:t>
          </a:r>
        </a:p>
      </dgm:t>
    </dgm:pt>
    <dgm:pt modelId="{E0666DB4-1746-41EC-B113-BB941ADC97ED}" type="parTrans" cxnId="{5220673A-01F2-4EC7-A1FE-39078098EAD2}">
      <dgm:prSet/>
      <dgm:spPr/>
      <dgm:t>
        <a:bodyPr/>
        <a:lstStyle/>
        <a:p>
          <a:endParaRPr lang="en-US"/>
        </a:p>
      </dgm:t>
    </dgm:pt>
    <dgm:pt modelId="{E939F660-9B6F-4AD4-85AF-5E441B069315}" type="sibTrans" cxnId="{5220673A-01F2-4EC7-A1FE-39078098EAD2}">
      <dgm:prSet/>
      <dgm:spPr/>
      <dgm:t>
        <a:bodyPr/>
        <a:lstStyle/>
        <a:p>
          <a:endParaRPr lang="en-US"/>
        </a:p>
      </dgm:t>
    </dgm:pt>
    <dgm:pt modelId="{C1CBDDEE-6837-4A5D-B966-D59957CAAE9C}">
      <dgm:prSet/>
      <dgm:spPr/>
      <dgm:t>
        <a:bodyPr/>
        <a:lstStyle/>
        <a:p>
          <a:r>
            <a:rPr lang="en-US"/>
            <a:t>Was the treatment initiated 30 days before delivery?</a:t>
          </a:r>
        </a:p>
      </dgm:t>
    </dgm:pt>
    <dgm:pt modelId="{142F5F82-8778-42DC-8DE8-DB388C98DDDF}" type="parTrans" cxnId="{DB795743-2DF4-4F1F-A291-793511CE3ABF}">
      <dgm:prSet/>
      <dgm:spPr/>
      <dgm:t>
        <a:bodyPr/>
        <a:lstStyle/>
        <a:p>
          <a:endParaRPr lang="en-US"/>
        </a:p>
      </dgm:t>
    </dgm:pt>
    <dgm:pt modelId="{35C0FD39-73DD-45ED-805B-6257D63D4016}" type="sibTrans" cxnId="{DB795743-2DF4-4F1F-A291-793511CE3ABF}">
      <dgm:prSet/>
      <dgm:spPr/>
      <dgm:t>
        <a:bodyPr/>
        <a:lstStyle/>
        <a:p>
          <a:endParaRPr lang="en-US"/>
        </a:p>
      </dgm:t>
    </dgm:pt>
    <dgm:pt modelId="{EFFD3378-CF32-409A-A98D-E17137705A72}">
      <dgm:prSet/>
      <dgm:spPr/>
      <dgm:t>
        <a:bodyPr/>
        <a:lstStyle/>
        <a:p>
          <a:r>
            <a:rPr lang="en-US" dirty="0"/>
            <a:t>What is the neonates RPR titer? </a:t>
          </a:r>
        </a:p>
      </dgm:t>
    </dgm:pt>
    <dgm:pt modelId="{3F27183A-20C4-4C76-8A97-CA3764B8F23C}" type="parTrans" cxnId="{DEFF1429-CC09-4FFC-9A57-06900D0A366D}">
      <dgm:prSet/>
      <dgm:spPr/>
      <dgm:t>
        <a:bodyPr/>
        <a:lstStyle/>
        <a:p>
          <a:endParaRPr lang="en-US"/>
        </a:p>
      </dgm:t>
    </dgm:pt>
    <dgm:pt modelId="{6C2955D1-FB75-438F-9357-A8B9F68939B9}" type="sibTrans" cxnId="{DEFF1429-CC09-4FFC-9A57-06900D0A366D}">
      <dgm:prSet/>
      <dgm:spPr/>
      <dgm:t>
        <a:bodyPr/>
        <a:lstStyle/>
        <a:p>
          <a:endParaRPr lang="en-US"/>
        </a:p>
      </dgm:t>
    </dgm:pt>
    <dgm:pt modelId="{138A2F68-28AD-4D9E-85D1-2EF69556197B}">
      <dgm:prSet/>
      <dgm:spPr/>
      <dgm:t>
        <a:bodyPr/>
        <a:lstStyle/>
        <a:p>
          <a:r>
            <a:rPr lang="en-US"/>
            <a:t>Was the neonate's physical exam normal?</a:t>
          </a:r>
        </a:p>
      </dgm:t>
    </dgm:pt>
    <dgm:pt modelId="{DD5B9DDE-D60F-4C4B-ACF9-C63CF52F1270}" type="parTrans" cxnId="{4A44946D-FA01-44DE-B2FC-2D0C8A1B72B5}">
      <dgm:prSet/>
      <dgm:spPr/>
      <dgm:t>
        <a:bodyPr/>
        <a:lstStyle/>
        <a:p>
          <a:endParaRPr lang="en-US"/>
        </a:p>
      </dgm:t>
    </dgm:pt>
    <dgm:pt modelId="{E003681F-BB9E-42BD-BCDE-FB8FC6D66EF5}" type="sibTrans" cxnId="{4A44946D-FA01-44DE-B2FC-2D0C8A1B72B5}">
      <dgm:prSet/>
      <dgm:spPr/>
      <dgm:t>
        <a:bodyPr/>
        <a:lstStyle/>
        <a:p>
          <a:endParaRPr lang="en-US"/>
        </a:p>
      </dgm:t>
    </dgm:pt>
    <dgm:pt modelId="{F943E7DF-E545-45A9-B7EA-0A505DD8460E}">
      <dgm:prSet/>
      <dgm:spPr/>
      <dgm:t>
        <a:bodyPr/>
        <a:lstStyle/>
        <a:p>
          <a:r>
            <a:rPr lang="en-US" dirty="0"/>
            <a:t>Does the neonate need any further workup such as LP, imaging, etc.?</a:t>
          </a:r>
        </a:p>
      </dgm:t>
    </dgm:pt>
    <dgm:pt modelId="{FE360023-93F0-4F01-ABF4-9A3735AB7555}" type="parTrans" cxnId="{2FBB9238-7324-4C29-AE60-F5A91D726789}">
      <dgm:prSet/>
      <dgm:spPr/>
      <dgm:t>
        <a:bodyPr/>
        <a:lstStyle/>
        <a:p>
          <a:endParaRPr lang="en-US"/>
        </a:p>
      </dgm:t>
    </dgm:pt>
    <dgm:pt modelId="{CE88E356-2B9A-4FF0-B09D-9F3819EC9592}" type="sibTrans" cxnId="{2FBB9238-7324-4C29-AE60-F5A91D726789}">
      <dgm:prSet/>
      <dgm:spPr/>
      <dgm:t>
        <a:bodyPr/>
        <a:lstStyle/>
        <a:p>
          <a:endParaRPr lang="en-US"/>
        </a:p>
      </dgm:t>
    </dgm:pt>
    <dgm:pt modelId="{24420CFC-B7BF-E84E-9156-85D27FAB99B9}">
      <dgm:prSet/>
      <dgm:spPr/>
      <dgm:t>
        <a:bodyPr/>
        <a:lstStyle/>
        <a:p>
          <a:r>
            <a:rPr lang="en-US" dirty="0"/>
            <a:t>Is it </a:t>
          </a:r>
          <a:r>
            <a:rPr lang="en-US" u="sng" dirty="0"/>
            <a:t>&gt;</a:t>
          </a:r>
          <a:r>
            <a:rPr lang="en-US" dirty="0"/>
            <a:t>  4-fold compared to the mothers RPR (obtained at delivery)?</a:t>
          </a:r>
        </a:p>
      </dgm:t>
    </dgm:pt>
    <dgm:pt modelId="{464FD201-610D-F442-9F14-7C6003E38E67}" type="parTrans" cxnId="{1A2D9763-29C5-384A-8D1C-BF01AF1A8468}">
      <dgm:prSet/>
      <dgm:spPr/>
      <dgm:t>
        <a:bodyPr/>
        <a:lstStyle/>
        <a:p>
          <a:endParaRPr lang="en-US"/>
        </a:p>
      </dgm:t>
    </dgm:pt>
    <dgm:pt modelId="{E61DDFC0-F81B-1644-BD0F-A7FF3903452D}" type="sibTrans" cxnId="{1A2D9763-29C5-384A-8D1C-BF01AF1A8468}">
      <dgm:prSet/>
      <dgm:spPr/>
      <dgm:t>
        <a:bodyPr/>
        <a:lstStyle/>
        <a:p>
          <a:endParaRPr lang="en-US"/>
        </a:p>
      </dgm:t>
    </dgm:pt>
    <dgm:pt modelId="{21EB9B6B-76D9-D944-A286-98796B63A29D}" type="pres">
      <dgm:prSet presAssocID="{C513CF80-FA6D-48D2-ABB3-E91B68D4F2D1}" presName="linear" presStyleCnt="0">
        <dgm:presLayoutVars>
          <dgm:animLvl val="lvl"/>
          <dgm:resizeHandles val="exact"/>
        </dgm:presLayoutVars>
      </dgm:prSet>
      <dgm:spPr/>
    </dgm:pt>
    <dgm:pt modelId="{01C029CC-FC68-484B-8C22-E4528DD1F175}" type="pres">
      <dgm:prSet presAssocID="{8DC34518-8421-4FEA-A624-F361CB9D98B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F7BE14-3476-7A4E-812F-ED8471E828D9}" type="pres">
      <dgm:prSet presAssocID="{E939F660-9B6F-4AD4-85AF-5E441B069315}" presName="spacer" presStyleCnt="0"/>
      <dgm:spPr/>
    </dgm:pt>
    <dgm:pt modelId="{51040401-7501-8540-AC2E-747BF36A0E49}" type="pres">
      <dgm:prSet presAssocID="{C1CBDDEE-6837-4A5D-B966-D59957CAAE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CF9E0FE-7909-9C40-9F98-528A69325AE0}" type="pres">
      <dgm:prSet presAssocID="{35C0FD39-73DD-45ED-805B-6257D63D4016}" presName="spacer" presStyleCnt="0"/>
      <dgm:spPr/>
    </dgm:pt>
    <dgm:pt modelId="{9CF7DABF-6E21-6442-82EF-8703FD1A3688}" type="pres">
      <dgm:prSet presAssocID="{EFFD3378-CF32-409A-A98D-E17137705A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DEEB1F-C849-0F44-9DED-2E9ADEB2F69B}" type="pres">
      <dgm:prSet presAssocID="{EFFD3378-CF32-409A-A98D-E17137705A72}" presName="childText" presStyleLbl="revTx" presStyleIdx="0" presStyleCnt="1">
        <dgm:presLayoutVars>
          <dgm:bulletEnabled val="1"/>
        </dgm:presLayoutVars>
      </dgm:prSet>
      <dgm:spPr/>
    </dgm:pt>
    <dgm:pt modelId="{EA6E22B6-7B23-2D4F-B5BA-A74FC9375CD3}" type="pres">
      <dgm:prSet presAssocID="{138A2F68-28AD-4D9E-85D1-2EF6955619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323271-DB9A-904E-A781-11B952CF071D}" type="pres">
      <dgm:prSet presAssocID="{E003681F-BB9E-42BD-BCDE-FB8FC6D66EF5}" presName="spacer" presStyleCnt="0"/>
      <dgm:spPr/>
    </dgm:pt>
    <dgm:pt modelId="{D3813738-C5A1-EF41-A248-F4A619973D0E}" type="pres">
      <dgm:prSet presAssocID="{F943E7DF-E545-45A9-B7EA-0A505DD846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3BEC02-7CB3-9646-9A71-D9B6F7DCC0E7}" type="presOf" srcId="{8DC34518-8421-4FEA-A624-F361CB9D98BC}" destId="{01C029CC-FC68-484B-8C22-E4528DD1F175}" srcOrd="0" destOrd="0" presId="urn:microsoft.com/office/officeart/2005/8/layout/vList2"/>
    <dgm:cxn modelId="{DEFF1429-CC09-4FFC-9A57-06900D0A366D}" srcId="{C513CF80-FA6D-48D2-ABB3-E91B68D4F2D1}" destId="{EFFD3378-CF32-409A-A98D-E17137705A72}" srcOrd="2" destOrd="0" parTransId="{3F27183A-20C4-4C76-8A97-CA3764B8F23C}" sibTransId="{6C2955D1-FB75-438F-9357-A8B9F68939B9}"/>
    <dgm:cxn modelId="{2FBB9238-7324-4C29-AE60-F5A91D726789}" srcId="{C513CF80-FA6D-48D2-ABB3-E91B68D4F2D1}" destId="{F943E7DF-E545-45A9-B7EA-0A505DD8460E}" srcOrd="4" destOrd="0" parTransId="{FE360023-93F0-4F01-ABF4-9A3735AB7555}" sibTransId="{CE88E356-2B9A-4FF0-B09D-9F3819EC9592}"/>
    <dgm:cxn modelId="{E9011B39-82CD-A24F-8349-98F0A4927C13}" type="presOf" srcId="{C1CBDDEE-6837-4A5D-B966-D59957CAAE9C}" destId="{51040401-7501-8540-AC2E-747BF36A0E49}" srcOrd="0" destOrd="0" presId="urn:microsoft.com/office/officeart/2005/8/layout/vList2"/>
    <dgm:cxn modelId="{5220673A-01F2-4EC7-A1FE-39078098EAD2}" srcId="{C513CF80-FA6D-48D2-ABB3-E91B68D4F2D1}" destId="{8DC34518-8421-4FEA-A624-F361CB9D98BC}" srcOrd="0" destOrd="0" parTransId="{E0666DB4-1746-41EC-B113-BB941ADC97ED}" sibTransId="{E939F660-9B6F-4AD4-85AF-5E441B069315}"/>
    <dgm:cxn modelId="{8500EB3D-B637-A24D-B2A9-211B2CD26F31}" type="presOf" srcId="{EFFD3378-CF32-409A-A98D-E17137705A72}" destId="{9CF7DABF-6E21-6442-82EF-8703FD1A3688}" srcOrd="0" destOrd="0" presId="urn:microsoft.com/office/officeart/2005/8/layout/vList2"/>
    <dgm:cxn modelId="{DB795743-2DF4-4F1F-A291-793511CE3ABF}" srcId="{C513CF80-FA6D-48D2-ABB3-E91B68D4F2D1}" destId="{C1CBDDEE-6837-4A5D-B966-D59957CAAE9C}" srcOrd="1" destOrd="0" parTransId="{142F5F82-8778-42DC-8DE8-DB388C98DDDF}" sibTransId="{35C0FD39-73DD-45ED-805B-6257D63D4016}"/>
    <dgm:cxn modelId="{77539A47-26B1-C248-AC83-6D84F55FADD6}" type="presOf" srcId="{138A2F68-28AD-4D9E-85D1-2EF69556197B}" destId="{EA6E22B6-7B23-2D4F-B5BA-A74FC9375CD3}" srcOrd="0" destOrd="0" presId="urn:microsoft.com/office/officeart/2005/8/layout/vList2"/>
    <dgm:cxn modelId="{0912FD5E-43D6-6C49-91CC-A41263B88A41}" type="presOf" srcId="{24420CFC-B7BF-E84E-9156-85D27FAB99B9}" destId="{62DEEB1F-C849-0F44-9DED-2E9ADEB2F69B}" srcOrd="0" destOrd="0" presId="urn:microsoft.com/office/officeart/2005/8/layout/vList2"/>
    <dgm:cxn modelId="{1A2D9763-29C5-384A-8D1C-BF01AF1A8468}" srcId="{EFFD3378-CF32-409A-A98D-E17137705A72}" destId="{24420CFC-B7BF-E84E-9156-85D27FAB99B9}" srcOrd="0" destOrd="0" parTransId="{464FD201-610D-F442-9F14-7C6003E38E67}" sibTransId="{E61DDFC0-F81B-1644-BD0F-A7FF3903452D}"/>
    <dgm:cxn modelId="{4A44946D-FA01-44DE-B2FC-2D0C8A1B72B5}" srcId="{C513CF80-FA6D-48D2-ABB3-E91B68D4F2D1}" destId="{138A2F68-28AD-4D9E-85D1-2EF69556197B}" srcOrd="3" destOrd="0" parTransId="{DD5B9DDE-D60F-4C4B-ACF9-C63CF52F1270}" sibTransId="{E003681F-BB9E-42BD-BCDE-FB8FC6D66EF5}"/>
    <dgm:cxn modelId="{90858B8E-AF8C-314D-B447-42CF5078FD8A}" type="presOf" srcId="{F943E7DF-E545-45A9-B7EA-0A505DD8460E}" destId="{D3813738-C5A1-EF41-A248-F4A619973D0E}" srcOrd="0" destOrd="0" presId="urn:microsoft.com/office/officeart/2005/8/layout/vList2"/>
    <dgm:cxn modelId="{87406CD5-11DC-6F43-BFE6-6CDF77578695}" type="presOf" srcId="{C513CF80-FA6D-48D2-ABB3-E91B68D4F2D1}" destId="{21EB9B6B-76D9-D944-A286-98796B63A29D}" srcOrd="0" destOrd="0" presId="urn:microsoft.com/office/officeart/2005/8/layout/vList2"/>
    <dgm:cxn modelId="{C2B9FC83-CA6D-AA43-AC8C-CC879F48E764}" type="presParOf" srcId="{21EB9B6B-76D9-D944-A286-98796B63A29D}" destId="{01C029CC-FC68-484B-8C22-E4528DD1F175}" srcOrd="0" destOrd="0" presId="urn:microsoft.com/office/officeart/2005/8/layout/vList2"/>
    <dgm:cxn modelId="{B316BA7A-09A1-6143-BEAD-83B4D33F6C54}" type="presParOf" srcId="{21EB9B6B-76D9-D944-A286-98796B63A29D}" destId="{33F7BE14-3476-7A4E-812F-ED8471E828D9}" srcOrd="1" destOrd="0" presId="urn:microsoft.com/office/officeart/2005/8/layout/vList2"/>
    <dgm:cxn modelId="{F09222A7-7FFC-524C-9E2E-F37B43830318}" type="presParOf" srcId="{21EB9B6B-76D9-D944-A286-98796B63A29D}" destId="{51040401-7501-8540-AC2E-747BF36A0E49}" srcOrd="2" destOrd="0" presId="urn:microsoft.com/office/officeart/2005/8/layout/vList2"/>
    <dgm:cxn modelId="{E32C11E0-FC3A-AA45-ADF6-DD55276A3C41}" type="presParOf" srcId="{21EB9B6B-76D9-D944-A286-98796B63A29D}" destId="{7CF9E0FE-7909-9C40-9F98-528A69325AE0}" srcOrd="3" destOrd="0" presId="urn:microsoft.com/office/officeart/2005/8/layout/vList2"/>
    <dgm:cxn modelId="{154B719C-71F7-D948-BFF8-732182C99B38}" type="presParOf" srcId="{21EB9B6B-76D9-D944-A286-98796B63A29D}" destId="{9CF7DABF-6E21-6442-82EF-8703FD1A3688}" srcOrd="4" destOrd="0" presId="urn:microsoft.com/office/officeart/2005/8/layout/vList2"/>
    <dgm:cxn modelId="{8027254B-A88A-B14D-A84D-FA6922F95388}" type="presParOf" srcId="{21EB9B6B-76D9-D944-A286-98796B63A29D}" destId="{62DEEB1F-C849-0F44-9DED-2E9ADEB2F69B}" srcOrd="5" destOrd="0" presId="urn:microsoft.com/office/officeart/2005/8/layout/vList2"/>
    <dgm:cxn modelId="{45A81577-87CE-B444-B0FC-52A37F63FC7D}" type="presParOf" srcId="{21EB9B6B-76D9-D944-A286-98796B63A29D}" destId="{EA6E22B6-7B23-2D4F-B5BA-A74FC9375CD3}" srcOrd="6" destOrd="0" presId="urn:microsoft.com/office/officeart/2005/8/layout/vList2"/>
    <dgm:cxn modelId="{613F3FE2-DEAE-B44F-9689-C1B8DB8D0EF6}" type="presParOf" srcId="{21EB9B6B-76D9-D944-A286-98796B63A29D}" destId="{C2323271-DB9A-904E-A781-11B952CF071D}" srcOrd="7" destOrd="0" presId="urn:microsoft.com/office/officeart/2005/8/layout/vList2"/>
    <dgm:cxn modelId="{ADD8E435-09B7-C94E-A754-3D582F324959}" type="presParOf" srcId="{21EB9B6B-76D9-D944-A286-98796B63A29D}" destId="{D3813738-C5A1-EF41-A248-F4A619973D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029CC-FC68-484B-8C22-E4528DD1F175}">
      <dsp:nvSpPr>
        <dsp:cNvPr id="0" name=""/>
        <dsp:cNvSpPr/>
      </dsp:nvSpPr>
      <dsp:spPr>
        <a:xfrm>
          <a:off x="0" y="13954"/>
          <a:ext cx="8992038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Was the mother properly </a:t>
          </a:r>
          <a:r>
            <a:rPr lang="en-US" sz="2000" b="1" kern="1200" dirty="0"/>
            <a:t>diagnosed</a:t>
          </a:r>
          <a:r>
            <a:rPr lang="en-US" sz="2000" kern="1200" dirty="0"/>
            <a:t>, </a:t>
          </a:r>
          <a:r>
            <a:rPr lang="en-US" sz="2000" b="1" kern="1200" dirty="0"/>
            <a:t>staged</a:t>
          </a:r>
          <a:r>
            <a:rPr lang="en-US" sz="2000" kern="1200" dirty="0"/>
            <a:t> and </a:t>
          </a:r>
          <a:r>
            <a:rPr lang="en-US" sz="2000" b="1" kern="1200" dirty="0"/>
            <a:t>treated</a:t>
          </a:r>
          <a:r>
            <a:rPr lang="en-US" sz="2000" kern="1200" dirty="0"/>
            <a:t> for syphilis during pregnancy?</a:t>
          </a:r>
        </a:p>
      </dsp:txBody>
      <dsp:txXfrm>
        <a:off x="38838" y="52792"/>
        <a:ext cx="8914362" cy="717924"/>
      </dsp:txXfrm>
    </dsp:sp>
    <dsp:sp modelId="{51040401-7501-8540-AC2E-747BF36A0E49}">
      <dsp:nvSpPr>
        <dsp:cNvPr id="0" name=""/>
        <dsp:cNvSpPr/>
      </dsp:nvSpPr>
      <dsp:spPr>
        <a:xfrm>
          <a:off x="0" y="867154"/>
          <a:ext cx="8992038" cy="79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Was the treatment initiated 30 days before delivery?</a:t>
          </a:r>
        </a:p>
      </dsp:txBody>
      <dsp:txXfrm>
        <a:off x="38838" y="905992"/>
        <a:ext cx="8914362" cy="717924"/>
      </dsp:txXfrm>
    </dsp:sp>
    <dsp:sp modelId="{9CF7DABF-6E21-6442-82EF-8703FD1A3688}">
      <dsp:nvSpPr>
        <dsp:cNvPr id="0" name=""/>
        <dsp:cNvSpPr/>
      </dsp:nvSpPr>
      <dsp:spPr>
        <a:xfrm>
          <a:off x="0" y="1720354"/>
          <a:ext cx="8992038" cy="79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the neonates RPR titer? </a:t>
          </a:r>
        </a:p>
      </dsp:txBody>
      <dsp:txXfrm>
        <a:off x="38838" y="1759192"/>
        <a:ext cx="8914362" cy="717924"/>
      </dsp:txXfrm>
    </dsp:sp>
    <dsp:sp modelId="{62DEEB1F-C849-0F44-9DED-2E9ADEB2F69B}">
      <dsp:nvSpPr>
        <dsp:cNvPr id="0" name=""/>
        <dsp:cNvSpPr/>
      </dsp:nvSpPr>
      <dsp:spPr>
        <a:xfrm>
          <a:off x="0" y="2515954"/>
          <a:ext cx="89920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it </a:t>
          </a:r>
          <a:r>
            <a:rPr lang="en-US" sz="1600" u="sng" kern="1200" dirty="0"/>
            <a:t>&gt;</a:t>
          </a:r>
          <a:r>
            <a:rPr lang="en-US" sz="1600" kern="1200" dirty="0"/>
            <a:t>  4-fold compared to the mothers RPR (obtained at delivery)?</a:t>
          </a:r>
        </a:p>
      </dsp:txBody>
      <dsp:txXfrm>
        <a:off x="0" y="2515954"/>
        <a:ext cx="8992038" cy="331200"/>
      </dsp:txXfrm>
    </dsp:sp>
    <dsp:sp modelId="{EA6E22B6-7B23-2D4F-B5BA-A74FC9375CD3}">
      <dsp:nvSpPr>
        <dsp:cNvPr id="0" name=""/>
        <dsp:cNvSpPr/>
      </dsp:nvSpPr>
      <dsp:spPr>
        <a:xfrm>
          <a:off x="0" y="2847154"/>
          <a:ext cx="8992038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Was the neonate's physical exam normal?</a:t>
          </a:r>
        </a:p>
      </dsp:txBody>
      <dsp:txXfrm>
        <a:off x="38838" y="2885992"/>
        <a:ext cx="8914362" cy="717924"/>
      </dsp:txXfrm>
    </dsp:sp>
    <dsp:sp modelId="{D3813738-C5A1-EF41-A248-F4A619973D0E}">
      <dsp:nvSpPr>
        <dsp:cNvPr id="0" name=""/>
        <dsp:cNvSpPr/>
      </dsp:nvSpPr>
      <dsp:spPr>
        <a:xfrm>
          <a:off x="0" y="3700354"/>
          <a:ext cx="8992038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the neonate need any further workup such as LP, imaging, etc.?</a:t>
          </a:r>
        </a:p>
      </dsp:txBody>
      <dsp:txXfrm>
        <a:off x="38838" y="3739192"/>
        <a:ext cx="8914362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D66FB8F-0593-4E12-B097-C677B92B948C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3A10F09-5B58-4BF2-8268-DF885C611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d/statistics/2021/default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8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6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5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9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1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60-90 % are asymptomatic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10F09-5B58-4BF2-8268-DF885C611F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4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Oklahoma ranks 6</a:t>
            </a:r>
            <a:r>
              <a:rPr lang="en-US" baseline="30000" dirty="0"/>
              <a:t>th</a:t>
            </a:r>
            <a:r>
              <a:rPr lang="en-US" baseline="0" dirty="0"/>
              <a:t> in the nation (by state) in reported congenital syphilis cases, over double the nation’s average.  Regional as well with border states.</a:t>
            </a:r>
          </a:p>
          <a:p>
            <a:r>
              <a:rPr lang="en-US" dirty="0">
                <a:hlinkClick r:id="rId3"/>
              </a:rPr>
              <a:t>Sexually Transmitted Disease Surveillance, 2021 (cdc.gov)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3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4644-2603-20DB-F351-304ACBE9F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A1994-162E-3966-1256-C68E1BB24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64C78-1083-D7F1-F1F8-A37360811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9E727-528B-9EA6-B6A3-D99DE7474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40D5E-8ACB-63A0-DB52-18A53109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60C66-B36B-1403-BF1B-197AB9B95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12DC9-18E0-5FFD-0706-DE529059A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F22B7-3E31-9F3A-65E5-E121C0E2C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5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4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6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2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0F0F4-4215-4694-A1B5-E0A1D09AC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1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C 4x8 Scientific Pos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199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9669089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283645182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16779053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2997569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28474481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Header—Arial, bold, No shadow, 20pt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4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Arial, 14pt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37741" y="291356"/>
            <a:ext cx="7213600" cy="54864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70000"/>
              <a:buFont typeface="Arial" pitchFamily="34" charset="0"/>
              <a:buChar char="■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7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70000"/>
              <a:buFont typeface="Arial" pitchFamily="34" charset="0"/>
              <a:buChar char="○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6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9317018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96203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of Presentation—Arial</a:t>
            </a:r>
            <a:br>
              <a:rPr lang="en-US" dirty="0"/>
            </a:br>
            <a:r>
              <a:rPr lang="en-US" dirty="0"/>
              <a:t> Bold, NO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Name—Arial,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3434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Presenter—Arial,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2459760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1263587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6068484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817867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0642238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24951415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Headline—Arial,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itchFamily="34" charset="0"/>
              <a:buChar char="□"/>
              <a:defRPr sz="24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20000"/>
              <a:buFont typeface="Arial" pitchFamily="34" charset="0"/>
              <a:buChar char="▫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80000"/>
              <a:buFont typeface="Arial" pitchFamily="34" charset="0"/>
              <a:buChar char="●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100000"/>
              <a:buFont typeface="Arial" pitchFamily="34" charset="0"/>
              <a:buChar char="◦"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▪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level—Arial, Bold, 24pt</a:t>
            </a:r>
          </a:p>
          <a:p>
            <a:pPr lvl="1"/>
            <a:r>
              <a:rPr lang="en-US" dirty="0"/>
              <a:t>Second level—Arial, 20pt</a:t>
            </a:r>
          </a:p>
          <a:p>
            <a:pPr lvl="2"/>
            <a:r>
              <a:rPr lang="en-US" dirty="0"/>
              <a:t>Third level—Arial, 18pt	</a:t>
            </a:r>
          </a:p>
          <a:p>
            <a:pPr lvl="3"/>
            <a:r>
              <a:rPr lang="en-US" dirty="0"/>
              <a:t>Fourth level—Arial, 18pt</a:t>
            </a:r>
          </a:p>
          <a:p>
            <a:pPr lvl="4"/>
            <a:r>
              <a:rPr lang="en-US" dirty="0"/>
              <a:t>Fifth level—Arial,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* Citations, references, and credits – Arial, 11pt</a:t>
            </a:r>
          </a:p>
        </p:txBody>
      </p:sp>
    </p:spTree>
    <p:extLst>
      <p:ext uri="{BB962C8B-B14F-4D97-AF65-F5344CB8AC3E}">
        <p14:creationId xmlns:p14="http://schemas.microsoft.com/office/powerpoint/2010/main" val="25119292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4625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3A78-D59B-4B90-9786-EBD0AF9F4BBD}" type="datetime1">
              <a:rPr lang="en-US" smtClean="0">
                <a:solidFill>
                  <a:srgbClr val="0F56DC"/>
                </a:solidFill>
              </a:rPr>
              <a:pPr>
                <a:defRPr/>
              </a:pPr>
              <a:t>2/8/24</a:t>
            </a:fld>
            <a:endParaRPr lang="en-US">
              <a:solidFill>
                <a:srgbClr val="0F56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20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56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5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C9F8-9179-4F9C-A9C4-64713913FCBA}" type="slidenum">
              <a:rPr lang="en-US" smtClean="0">
                <a:solidFill>
                  <a:srgbClr val="0F56D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525C-5F39-9348-B50A-34D2E0C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21F19-0051-F24B-B212-0F338820B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41FF-E8A7-BB48-BC6C-C4F6C743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64D3-DF4E-2D42-BE03-5E1171EF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F0F3-1C72-1842-B9A9-C13D3A0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0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4722-0740-0D44-A177-30AC758F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756E-21B3-2943-AAE3-EB8EE519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B974-3749-184A-9091-7D680B54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F52FA-1E11-7D41-9018-FB8EA7A2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C2E4-AC99-BD4E-91EB-C0EEB5FF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678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EA6D-FA51-224B-8331-08FBC255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B83A4-C5F9-9D45-9A7D-551F26C09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C3F61-767E-A948-BD61-2B21B8D3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1E1F-3D5C-4847-9726-2B0446F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F1F73-620D-CF4A-8FD9-177DB699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7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55F0-7A7E-7740-A1B2-7A34FB73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EA44-D98E-7446-A506-FA7BF73DA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1072D-9E93-5042-B98B-B89C41EE1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77C01-10CC-D34D-BAA1-011D0DF7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A5B3A-2018-5847-964F-2F6E8450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8C2C-A14E-0142-9083-0215B8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81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1F8A-6FB2-B041-B1A3-2BE2A3E4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DE5F4-CF3D-1643-B8AB-DFF137BF8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6C7C2-CF36-7743-8FDF-02923E4BD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A1CF2-17DC-4342-9F0A-C47D64C54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C1E7F-ED03-5748-9042-2F19CFA22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95712-2B7B-AA4C-9029-4F4A5377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4EF11-BA27-A34A-B5F8-5756110A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5B2EF-81DB-BE4C-8B54-3921F9A1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34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348B-750D-EB45-BAF6-F32EE230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72197-9CAB-7541-8EF3-1E8C3723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D5B8B-FC3D-E441-B5BA-050C2B9A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9A5F-3EE4-A44C-B7C3-352E2E22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DAC3B-A6B5-8844-AADC-410DB7F7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4C192-6F0A-3840-9203-557D5F21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62970-8D2E-6447-AB16-6FE0BE83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1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100"/>
              </a:lnSpc>
              <a:buNone/>
              <a:defRPr sz="1050" b="1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FOR INTERNAL US GOVRNEMENT USE ONLY – DATA ARE THE PROPERTY OF INDIANA STATE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372736050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4520-81E0-E045-8916-071C1F4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4CD5-6192-1E4B-A744-31DCA3C4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77C37-76CA-9F49-9692-349045D12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0BA86-051D-5548-A1F7-587D48FA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FE81E-FF87-5D44-A37C-E39EC485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55518-12B6-B54B-921E-4209559E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5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738C-452A-AD42-ABE6-D5A16BC1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93C15-7830-E347-8D2B-D2388DA5D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13F49-7C9A-F840-9133-257B05750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2FEB-4104-544E-BF80-3D73D956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F6B7E-C146-EF45-B4C1-7D72C8B0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088D8-94F6-DF4B-8D26-FBB33DFA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22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54C5-5058-304F-BF48-55738C2B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EAD6F-9C16-5642-B34B-BF8B02A6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7849-27A6-1644-BC81-4D016159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AEB20-AFC7-C44B-8F9C-2FBF6B2B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62FF-3108-AC4E-92B8-87F3BC6E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3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DB254-D064-E743-8223-73BC2B999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3A35A-B93A-9C46-9E72-A16B9973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0BACB-2211-F548-A601-E43BB7E4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0D28-9357-1B4B-AA56-CD93FE3F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087B-9478-614F-8F3D-F60AD59F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68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007889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9B4E9E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692145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8D033A-7363-46FB-9234-EC0DEFB58945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2D0173-5DAB-4F29-8214-7ABA7E310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F9F6881-002F-4D9B-BDDE-68A60407E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0788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A1C827-72DA-4E51-B9AB-7DD1ED374F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86B2D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601DCB-CD5B-462C-838D-E7D36C4F9A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F8A01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280158-F561-436A-AEE4-AB005BD66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BF311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0360B4-9F7C-4DDC-915A-1D8082C6B3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9B4E9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74437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100"/>
              </a:lnSpc>
              <a:buNone/>
              <a:defRPr sz="1050" b="1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FOR INTERNAL US GOVRNEMENT USE ONLY – DATA ARE THE PROPERTY OF INDIANA STATE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31093621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9364152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42574335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1805362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4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8841534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688574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4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3"/>
          <p:cNvGrpSpPr/>
          <p:nvPr userDrawn="1"/>
        </p:nvGrpSpPr>
        <p:grpSpPr>
          <a:xfrm>
            <a:off x="0" y="0"/>
            <a:ext cx="12192000" cy="6858000"/>
            <a:chOff x="0" y="3448594"/>
            <a:chExt cx="10972800" cy="18497006"/>
          </a:xfrm>
        </p:grpSpPr>
        <p:sp>
          <p:nvSpPr>
            <p:cNvPr id="20" name="Freeform 19"/>
            <p:cNvSpPr/>
            <p:nvPr userDrawn="1"/>
          </p:nvSpPr>
          <p:spPr>
            <a:xfrm>
              <a:off x="0" y="15925798"/>
              <a:ext cx="10972800" cy="6019801"/>
            </a:xfrm>
            <a:custGeom>
              <a:avLst/>
              <a:gdLst>
                <a:gd name="connsiteX0" fmla="*/ 0 w 3778623"/>
                <a:gd name="connsiteY0" fmla="*/ 5553635 h 5553635"/>
                <a:gd name="connsiteX1" fmla="*/ 1889312 w 3778623"/>
                <a:gd name="connsiteY1" fmla="*/ 0 h 5553635"/>
                <a:gd name="connsiteX2" fmla="*/ 3778623 w 3778623"/>
                <a:gd name="connsiteY2" fmla="*/ 5553635 h 5553635"/>
                <a:gd name="connsiteX3" fmla="*/ 0 w 3778623"/>
                <a:gd name="connsiteY3" fmla="*/ 5553635 h 5553635"/>
                <a:gd name="connsiteX0" fmla="*/ 0 w 6548718"/>
                <a:gd name="connsiteY0" fmla="*/ 7436223 h 7436223"/>
                <a:gd name="connsiteX1" fmla="*/ 4659407 w 6548718"/>
                <a:gd name="connsiteY1" fmla="*/ 0 h 7436223"/>
                <a:gd name="connsiteX2" fmla="*/ 6548718 w 6548718"/>
                <a:gd name="connsiteY2" fmla="*/ 5553635 h 7436223"/>
                <a:gd name="connsiteX3" fmla="*/ 0 w 6548718"/>
                <a:gd name="connsiteY3" fmla="*/ 7436223 h 7436223"/>
                <a:gd name="connsiteX0" fmla="*/ 0 w 16459200"/>
                <a:gd name="connsiteY0" fmla="*/ 7436223 h 7436223"/>
                <a:gd name="connsiteX1" fmla="*/ 4659407 w 16459200"/>
                <a:gd name="connsiteY1" fmla="*/ 0 h 7436223"/>
                <a:gd name="connsiteX2" fmla="*/ 16459200 w 16459200"/>
                <a:gd name="connsiteY2" fmla="*/ 7436223 h 7436223"/>
                <a:gd name="connsiteX3" fmla="*/ 0 w 16459200"/>
                <a:gd name="connsiteY3" fmla="*/ 7436223 h 7436223"/>
                <a:gd name="connsiteX0" fmla="*/ 0 w 16459200"/>
                <a:gd name="connsiteY0" fmla="*/ 8431305 h 8431305"/>
                <a:gd name="connsiteX1" fmla="*/ 16459200 w 16459200"/>
                <a:gd name="connsiteY1" fmla="*/ 0 h 8431305"/>
                <a:gd name="connsiteX2" fmla="*/ 16459200 w 16459200"/>
                <a:gd name="connsiteY2" fmla="*/ 8431305 h 8431305"/>
                <a:gd name="connsiteX3" fmla="*/ 0 w 16459200"/>
                <a:gd name="connsiteY3" fmla="*/ 8431305 h 8431305"/>
                <a:gd name="connsiteX0" fmla="*/ 0 w 16459200"/>
                <a:gd name="connsiteY0" fmla="*/ 9036423 h 9036423"/>
                <a:gd name="connsiteX1" fmla="*/ 16459200 w 16459200"/>
                <a:gd name="connsiteY1" fmla="*/ 0 h 9036423"/>
                <a:gd name="connsiteX2" fmla="*/ 16459200 w 16459200"/>
                <a:gd name="connsiteY2" fmla="*/ 9036423 h 9036423"/>
                <a:gd name="connsiteX3" fmla="*/ 0 w 16459200"/>
                <a:gd name="connsiteY3" fmla="*/ 9036423 h 9036423"/>
                <a:gd name="connsiteX0" fmla="*/ 0 w 16459200"/>
                <a:gd name="connsiteY0" fmla="*/ 5867400 h 5867400"/>
                <a:gd name="connsiteX1" fmla="*/ 16459200 w 16459200"/>
                <a:gd name="connsiteY1" fmla="*/ 0 h 5867400"/>
                <a:gd name="connsiteX2" fmla="*/ 16459200 w 16459200"/>
                <a:gd name="connsiteY2" fmla="*/ 5867400 h 5867400"/>
                <a:gd name="connsiteX3" fmla="*/ 0 w 16459200"/>
                <a:gd name="connsiteY3" fmla="*/ 5867400 h 5867400"/>
                <a:gd name="connsiteX0" fmla="*/ 0 w 16459200"/>
                <a:gd name="connsiteY0" fmla="*/ 6019801 h 6019801"/>
                <a:gd name="connsiteX1" fmla="*/ 16459200 w 16459200"/>
                <a:gd name="connsiteY1" fmla="*/ 0 h 6019801"/>
                <a:gd name="connsiteX2" fmla="*/ 16459200 w 16459200"/>
                <a:gd name="connsiteY2" fmla="*/ 6019801 h 6019801"/>
                <a:gd name="connsiteX3" fmla="*/ 0 w 16459200"/>
                <a:gd name="connsiteY3" fmla="*/ 6019801 h 601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200" h="6019801">
                  <a:moveTo>
                    <a:pt x="0" y="6019801"/>
                  </a:moveTo>
                  <a:lnTo>
                    <a:pt x="16459200" y="0"/>
                  </a:lnTo>
                  <a:lnTo>
                    <a:pt x="16459200" y="6019801"/>
                  </a:lnTo>
                  <a:lnTo>
                    <a:pt x="0" y="6019801"/>
                  </a:lnTo>
                  <a:close/>
                </a:path>
              </a:pathLst>
            </a:custGeom>
            <a:solidFill>
              <a:srgbClr val="146CB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0" y="3448594"/>
              <a:ext cx="10972800" cy="18497006"/>
            </a:xfrm>
            <a:custGeom>
              <a:avLst/>
              <a:gdLst>
                <a:gd name="connsiteX0" fmla="*/ 0 w 5096435"/>
                <a:gd name="connsiteY0" fmla="*/ 0 h 1492624"/>
                <a:gd name="connsiteX1" fmla="*/ 5096435 w 5096435"/>
                <a:gd name="connsiteY1" fmla="*/ 0 h 1492624"/>
                <a:gd name="connsiteX2" fmla="*/ 5096435 w 5096435"/>
                <a:gd name="connsiteY2" fmla="*/ 1492624 h 1492624"/>
                <a:gd name="connsiteX3" fmla="*/ 0 w 5096435"/>
                <a:gd name="connsiteY3" fmla="*/ 1492624 h 1492624"/>
                <a:gd name="connsiteX4" fmla="*/ 0 w 5096435"/>
                <a:gd name="connsiteY4" fmla="*/ 0 h 1492624"/>
                <a:gd name="connsiteX0" fmla="*/ 699247 w 5795682"/>
                <a:gd name="connsiteY0" fmla="*/ 0 h 7718612"/>
                <a:gd name="connsiteX1" fmla="*/ 5795682 w 5795682"/>
                <a:gd name="connsiteY1" fmla="*/ 0 h 7718612"/>
                <a:gd name="connsiteX2" fmla="*/ 5795682 w 5795682"/>
                <a:gd name="connsiteY2" fmla="*/ 1492624 h 7718612"/>
                <a:gd name="connsiteX3" fmla="*/ 0 w 5795682"/>
                <a:gd name="connsiteY3" fmla="*/ 7718612 h 7718612"/>
                <a:gd name="connsiteX4" fmla="*/ 699247 w 5795682"/>
                <a:gd name="connsiteY4" fmla="*/ 0 h 7718612"/>
                <a:gd name="connsiteX0" fmla="*/ 699247 w 14226988"/>
                <a:gd name="connsiteY0" fmla="*/ 457200 h 8175812"/>
                <a:gd name="connsiteX1" fmla="*/ 5795682 w 14226988"/>
                <a:gd name="connsiteY1" fmla="*/ 457200 h 8175812"/>
                <a:gd name="connsiteX2" fmla="*/ 14226988 w 14226988"/>
                <a:gd name="connsiteY2" fmla="*/ 0 h 8175812"/>
                <a:gd name="connsiteX3" fmla="*/ 0 w 14226988"/>
                <a:gd name="connsiteY3" fmla="*/ 8175812 h 8175812"/>
                <a:gd name="connsiteX4" fmla="*/ 699247 w 14226988"/>
                <a:gd name="connsiteY4" fmla="*/ 457200 h 8175812"/>
                <a:gd name="connsiteX0" fmla="*/ 699247 w 16459200"/>
                <a:gd name="connsiteY0" fmla="*/ 13447 h 7732059"/>
                <a:gd name="connsiteX1" fmla="*/ 5795682 w 16459200"/>
                <a:gd name="connsiteY1" fmla="*/ 13447 h 7732059"/>
                <a:gd name="connsiteX2" fmla="*/ 16459200 w 16459200"/>
                <a:gd name="connsiteY2" fmla="*/ 0 h 7732059"/>
                <a:gd name="connsiteX3" fmla="*/ 0 w 16459200"/>
                <a:gd name="connsiteY3" fmla="*/ 7732059 h 7732059"/>
                <a:gd name="connsiteX4" fmla="*/ 699247 w 16459200"/>
                <a:gd name="connsiteY4" fmla="*/ 13447 h 7732059"/>
                <a:gd name="connsiteX0" fmla="*/ 699247 w 16459200"/>
                <a:gd name="connsiteY0" fmla="*/ 537882 h 8256494"/>
                <a:gd name="connsiteX1" fmla="*/ 7234518 w 16459200"/>
                <a:gd name="connsiteY1" fmla="*/ 0 h 8256494"/>
                <a:gd name="connsiteX2" fmla="*/ 16459200 w 16459200"/>
                <a:gd name="connsiteY2" fmla="*/ 524435 h 8256494"/>
                <a:gd name="connsiteX3" fmla="*/ 0 w 16459200"/>
                <a:gd name="connsiteY3" fmla="*/ 8256494 h 8256494"/>
                <a:gd name="connsiteX4" fmla="*/ 699247 w 16459200"/>
                <a:gd name="connsiteY4" fmla="*/ 537882 h 8256494"/>
                <a:gd name="connsiteX0" fmla="*/ 699247 w 16459200"/>
                <a:gd name="connsiteY0" fmla="*/ 3254188 h 10972800"/>
                <a:gd name="connsiteX1" fmla="*/ 16459200 w 16459200"/>
                <a:gd name="connsiteY1" fmla="*/ 0 h 10972800"/>
                <a:gd name="connsiteX2" fmla="*/ 16459200 w 16459200"/>
                <a:gd name="connsiteY2" fmla="*/ 3240741 h 10972800"/>
                <a:gd name="connsiteX3" fmla="*/ 0 w 16459200"/>
                <a:gd name="connsiteY3" fmla="*/ 10972800 h 10972800"/>
                <a:gd name="connsiteX4" fmla="*/ 699247 w 16459200"/>
                <a:gd name="connsiteY4" fmla="*/ 3254188 h 10972800"/>
                <a:gd name="connsiteX0" fmla="*/ 13473953 w 16459200"/>
                <a:gd name="connsiteY0" fmla="*/ 0 h 10972800"/>
                <a:gd name="connsiteX1" fmla="*/ 16459200 w 16459200"/>
                <a:gd name="connsiteY1" fmla="*/ 0 h 10972800"/>
                <a:gd name="connsiteX2" fmla="*/ 16459200 w 16459200"/>
                <a:gd name="connsiteY2" fmla="*/ 3240741 h 10972800"/>
                <a:gd name="connsiteX3" fmla="*/ 0 w 16459200"/>
                <a:gd name="connsiteY3" fmla="*/ 10972800 h 10972800"/>
                <a:gd name="connsiteX4" fmla="*/ 13473953 w 16459200"/>
                <a:gd name="connsiteY4" fmla="*/ 0 h 10972800"/>
                <a:gd name="connsiteX0" fmla="*/ 13473953 w 16459200"/>
                <a:gd name="connsiteY0" fmla="*/ 0 h 10972800"/>
                <a:gd name="connsiteX1" fmla="*/ 16459200 w 16459200"/>
                <a:gd name="connsiteY1" fmla="*/ 0 h 10972800"/>
                <a:gd name="connsiteX2" fmla="*/ 16459200 w 16459200"/>
                <a:gd name="connsiteY2" fmla="*/ 1219200 h 10972800"/>
                <a:gd name="connsiteX3" fmla="*/ 0 w 16459200"/>
                <a:gd name="connsiteY3" fmla="*/ 10972800 h 10972800"/>
                <a:gd name="connsiteX4" fmla="*/ 13473953 w 16459200"/>
                <a:gd name="connsiteY4" fmla="*/ 0 h 10972800"/>
                <a:gd name="connsiteX0" fmla="*/ 14973300 w 16459200"/>
                <a:gd name="connsiteY0" fmla="*/ 0 h 21945600"/>
                <a:gd name="connsiteX1" fmla="*/ 16459200 w 16459200"/>
                <a:gd name="connsiteY1" fmla="*/ 10972800 h 21945600"/>
                <a:gd name="connsiteX2" fmla="*/ 16459200 w 16459200"/>
                <a:gd name="connsiteY2" fmla="*/ 12192000 h 21945600"/>
                <a:gd name="connsiteX3" fmla="*/ 0 w 16459200"/>
                <a:gd name="connsiteY3" fmla="*/ 21945600 h 21945600"/>
                <a:gd name="connsiteX4" fmla="*/ 14973300 w 16459200"/>
                <a:gd name="connsiteY4" fmla="*/ 0 h 21945600"/>
                <a:gd name="connsiteX0" fmla="*/ 14973300 w 16459200"/>
                <a:gd name="connsiteY0" fmla="*/ 0 h 21945600"/>
                <a:gd name="connsiteX1" fmla="*/ 16459200 w 16459200"/>
                <a:gd name="connsiteY1" fmla="*/ 0 h 21945600"/>
                <a:gd name="connsiteX2" fmla="*/ 16459200 w 16459200"/>
                <a:gd name="connsiteY2" fmla="*/ 12192000 h 21945600"/>
                <a:gd name="connsiteX3" fmla="*/ 0 w 16459200"/>
                <a:gd name="connsiteY3" fmla="*/ 21945600 h 21945600"/>
                <a:gd name="connsiteX4" fmla="*/ 14973300 w 16459200"/>
                <a:gd name="connsiteY4" fmla="*/ 0 h 21945600"/>
                <a:gd name="connsiteX0" fmla="*/ 14973300 w 16459200"/>
                <a:gd name="connsiteY0" fmla="*/ 0 h 21945600"/>
                <a:gd name="connsiteX1" fmla="*/ 16459200 w 16459200"/>
                <a:gd name="connsiteY1" fmla="*/ 0 h 21945600"/>
                <a:gd name="connsiteX2" fmla="*/ 16459200 w 16459200"/>
                <a:gd name="connsiteY2" fmla="*/ 8305800 h 21945600"/>
                <a:gd name="connsiteX3" fmla="*/ 0 w 16459200"/>
                <a:gd name="connsiteY3" fmla="*/ 21945600 h 21945600"/>
                <a:gd name="connsiteX4" fmla="*/ 14973300 w 16459200"/>
                <a:gd name="connsiteY4" fmla="*/ 0 h 21945600"/>
                <a:gd name="connsiteX0" fmla="*/ 14973300 w 16459200"/>
                <a:gd name="connsiteY0" fmla="*/ 0 h 21945600"/>
                <a:gd name="connsiteX1" fmla="*/ 16459200 w 16459200"/>
                <a:gd name="connsiteY1" fmla="*/ 0 h 21945600"/>
                <a:gd name="connsiteX2" fmla="*/ 16459200 w 16459200"/>
                <a:gd name="connsiteY2" fmla="*/ 7620000 h 21945600"/>
                <a:gd name="connsiteX3" fmla="*/ 0 w 16459200"/>
                <a:gd name="connsiteY3" fmla="*/ 21945600 h 21945600"/>
                <a:gd name="connsiteX4" fmla="*/ 14973300 w 16459200"/>
                <a:gd name="connsiteY4" fmla="*/ 0 h 21945600"/>
                <a:gd name="connsiteX0" fmla="*/ 14973300 w 16459200"/>
                <a:gd name="connsiteY0" fmla="*/ 0 h 21945600"/>
                <a:gd name="connsiteX1" fmla="*/ 16459200 w 16459200"/>
                <a:gd name="connsiteY1" fmla="*/ 0 h 21945600"/>
                <a:gd name="connsiteX2" fmla="*/ 16459200 w 16459200"/>
                <a:gd name="connsiteY2" fmla="*/ 8229600 h 21945600"/>
                <a:gd name="connsiteX3" fmla="*/ 0 w 16459200"/>
                <a:gd name="connsiteY3" fmla="*/ 21945600 h 21945600"/>
                <a:gd name="connsiteX4" fmla="*/ 14973300 w 16459200"/>
                <a:gd name="connsiteY4" fmla="*/ 0 h 21945600"/>
                <a:gd name="connsiteX0" fmla="*/ 14970034 w 16459200"/>
                <a:gd name="connsiteY0" fmla="*/ 3448594 h 21945600"/>
                <a:gd name="connsiteX1" fmla="*/ 16459200 w 16459200"/>
                <a:gd name="connsiteY1" fmla="*/ 0 h 21945600"/>
                <a:gd name="connsiteX2" fmla="*/ 16459200 w 16459200"/>
                <a:gd name="connsiteY2" fmla="*/ 8229600 h 21945600"/>
                <a:gd name="connsiteX3" fmla="*/ 0 w 16459200"/>
                <a:gd name="connsiteY3" fmla="*/ 21945600 h 21945600"/>
                <a:gd name="connsiteX4" fmla="*/ 14970034 w 16459200"/>
                <a:gd name="connsiteY4" fmla="*/ 3448594 h 21945600"/>
                <a:gd name="connsiteX0" fmla="*/ 14970034 w 16459200"/>
                <a:gd name="connsiteY0" fmla="*/ 0 h 18497006"/>
                <a:gd name="connsiteX1" fmla="*/ 16459200 w 16459200"/>
                <a:gd name="connsiteY1" fmla="*/ 0 h 18497006"/>
                <a:gd name="connsiteX2" fmla="*/ 16459200 w 16459200"/>
                <a:gd name="connsiteY2" fmla="*/ 4781006 h 18497006"/>
                <a:gd name="connsiteX3" fmla="*/ 0 w 16459200"/>
                <a:gd name="connsiteY3" fmla="*/ 18497006 h 18497006"/>
                <a:gd name="connsiteX4" fmla="*/ 14970034 w 16459200"/>
                <a:gd name="connsiteY4" fmla="*/ 0 h 184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00" h="18497006">
                  <a:moveTo>
                    <a:pt x="14970034" y="0"/>
                  </a:moveTo>
                  <a:lnTo>
                    <a:pt x="16459200" y="0"/>
                  </a:lnTo>
                  <a:lnTo>
                    <a:pt x="16459200" y="4781006"/>
                  </a:lnTo>
                  <a:lnTo>
                    <a:pt x="0" y="18497006"/>
                  </a:lnTo>
                  <a:lnTo>
                    <a:pt x="14970034" y="0"/>
                  </a:lnTo>
                  <a:close/>
                </a:path>
              </a:pathLst>
            </a:custGeom>
            <a:solidFill>
              <a:srgbClr val="146FB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0" y="13030200"/>
              <a:ext cx="10972800" cy="8915400"/>
            </a:xfrm>
            <a:custGeom>
              <a:avLst/>
              <a:gdLst>
                <a:gd name="connsiteX0" fmla="*/ 0 w 3778623"/>
                <a:gd name="connsiteY0" fmla="*/ 5553635 h 5553635"/>
                <a:gd name="connsiteX1" fmla="*/ 1889312 w 3778623"/>
                <a:gd name="connsiteY1" fmla="*/ 0 h 5553635"/>
                <a:gd name="connsiteX2" fmla="*/ 3778623 w 3778623"/>
                <a:gd name="connsiteY2" fmla="*/ 5553635 h 5553635"/>
                <a:gd name="connsiteX3" fmla="*/ 0 w 3778623"/>
                <a:gd name="connsiteY3" fmla="*/ 5553635 h 5553635"/>
                <a:gd name="connsiteX0" fmla="*/ 0 w 6548718"/>
                <a:gd name="connsiteY0" fmla="*/ 7436223 h 7436223"/>
                <a:gd name="connsiteX1" fmla="*/ 4659407 w 6548718"/>
                <a:gd name="connsiteY1" fmla="*/ 0 h 7436223"/>
                <a:gd name="connsiteX2" fmla="*/ 6548718 w 6548718"/>
                <a:gd name="connsiteY2" fmla="*/ 5553635 h 7436223"/>
                <a:gd name="connsiteX3" fmla="*/ 0 w 6548718"/>
                <a:gd name="connsiteY3" fmla="*/ 7436223 h 7436223"/>
                <a:gd name="connsiteX0" fmla="*/ 0 w 16459200"/>
                <a:gd name="connsiteY0" fmla="*/ 7436223 h 7436223"/>
                <a:gd name="connsiteX1" fmla="*/ 4659407 w 16459200"/>
                <a:gd name="connsiteY1" fmla="*/ 0 h 7436223"/>
                <a:gd name="connsiteX2" fmla="*/ 16459200 w 16459200"/>
                <a:gd name="connsiteY2" fmla="*/ 7436223 h 7436223"/>
                <a:gd name="connsiteX3" fmla="*/ 0 w 16459200"/>
                <a:gd name="connsiteY3" fmla="*/ 7436223 h 7436223"/>
                <a:gd name="connsiteX0" fmla="*/ 0 w 16459200"/>
                <a:gd name="connsiteY0" fmla="*/ 8431305 h 8431305"/>
                <a:gd name="connsiteX1" fmla="*/ 16459200 w 16459200"/>
                <a:gd name="connsiteY1" fmla="*/ 0 h 8431305"/>
                <a:gd name="connsiteX2" fmla="*/ 16459200 w 16459200"/>
                <a:gd name="connsiteY2" fmla="*/ 8431305 h 8431305"/>
                <a:gd name="connsiteX3" fmla="*/ 0 w 16459200"/>
                <a:gd name="connsiteY3" fmla="*/ 8431305 h 8431305"/>
                <a:gd name="connsiteX0" fmla="*/ 0 w 16459200"/>
                <a:gd name="connsiteY0" fmla="*/ 9036423 h 9036423"/>
                <a:gd name="connsiteX1" fmla="*/ 16459200 w 16459200"/>
                <a:gd name="connsiteY1" fmla="*/ 0 h 9036423"/>
                <a:gd name="connsiteX2" fmla="*/ 16459200 w 16459200"/>
                <a:gd name="connsiteY2" fmla="*/ 9036423 h 9036423"/>
                <a:gd name="connsiteX3" fmla="*/ 0 w 16459200"/>
                <a:gd name="connsiteY3" fmla="*/ 9036423 h 9036423"/>
                <a:gd name="connsiteX0" fmla="*/ 0 w 16208188"/>
                <a:gd name="connsiteY0" fmla="*/ 10067364 h 10067364"/>
                <a:gd name="connsiteX1" fmla="*/ 16208188 w 16208188"/>
                <a:gd name="connsiteY1" fmla="*/ 0 h 10067364"/>
                <a:gd name="connsiteX2" fmla="*/ 16208188 w 16208188"/>
                <a:gd name="connsiteY2" fmla="*/ 9036423 h 10067364"/>
                <a:gd name="connsiteX3" fmla="*/ 0 w 16208188"/>
                <a:gd name="connsiteY3" fmla="*/ 10067364 h 10067364"/>
                <a:gd name="connsiteX0" fmla="*/ 0 w 16208188"/>
                <a:gd name="connsiteY0" fmla="*/ 10972801 h 10972801"/>
                <a:gd name="connsiteX1" fmla="*/ 8973670 w 16208188"/>
                <a:gd name="connsiteY1" fmla="*/ 0 h 10972801"/>
                <a:gd name="connsiteX2" fmla="*/ 16208188 w 16208188"/>
                <a:gd name="connsiteY2" fmla="*/ 9941860 h 10972801"/>
                <a:gd name="connsiteX3" fmla="*/ 0 w 16208188"/>
                <a:gd name="connsiteY3" fmla="*/ 10972801 h 10972801"/>
                <a:gd name="connsiteX0" fmla="*/ 0 w 12362329"/>
                <a:gd name="connsiteY0" fmla="*/ 10972801 h 10972801"/>
                <a:gd name="connsiteX1" fmla="*/ 8973670 w 12362329"/>
                <a:gd name="connsiteY1" fmla="*/ 0 h 10972801"/>
                <a:gd name="connsiteX2" fmla="*/ 12362329 w 12362329"/>
                <a:gd name="connsiteY2" fmla="*/ 1 h 10972801"/>
                <a:gd name="connsiteX3" fmla="*/ 0 w 12362329"/>
                <a:gd name="connsiteY3" fmla="*/ 10972801 h 10972801"/>
                <a:gd name="connsiteX0" fmla="*/ 0 w 16459199"/>
                <a:gd name="connsiteY0" fmla="*/ 10972801 h 10972801"/>
                <a:gd name="connsiteX1" fmla="*/ 8973670 w 16459199"/>
                <a:gd name="connsiteY1" fmla="*/ 0 h 10972801"/>
                <a:gd name="connsiteX2" fmla="*/ 16459199 w 16459199"/>
                <a:gd name="connsiteY2" fmla="*/ 1219200 h 10972801"/>
                <a:gd name="connsiteX3" fmla="*/ 0 w 16459199"/>
                <a:gd name="connsiteY3" fmla="*/ 10972801 h 10972801"/>
                <a:gd name="connsiteX0" fmla="*/ 0 w 16459199"/>
                <a:gd name="connsiteY0" fmla="*/ 10972801 h 10972801"/>
                <a:gd name="connsiteX1" fmla="*/ 13487398 w 16459199"/>
                <a:gd name="connsiteY1" fmla="*/ 0 h 10972801"/>
                <a:gd name="connsiteX2" fmla="*/ 16459199 w 16459199"/>
                <a:gd name="connsiteY2" fmla="*/ 1219200 h 10972801"/>
                <a:gd name="connsiteX3" fmla="*/ 0 w 16459199"/>
                <a:gd name="connsiteY3" fmla="*/ 10972801 h 10972801"/>
                <a:gd name="connsiteX0" fmla="*/ 0 w 16459199"/>
                <a:gd name="connsiteY0" fmla="*/ 10972801 h 10972801"/>
                <a:gd name="connsiteX1" fmla="*/ 13487398 w 16459199"/>
                <a:gd name="connsiteY1" fmla="*/ 0 h 10972801"/>
                <a:gd name="connsiteX2" fmla="*/ 16459199 w 16459199"/>
                <a:gd name="connsiteY2" fmla="*/ 5867401 h 10972801"/>
                <a:gd name="connsiteX3" fmla="*/ 0 w 16459199"/>
                <a:gd name="connsiteY3" fmla="*/ 10972801 h 10972801"/>
                <a:gd name="connsiteX0" fmla="*/ 0 w 16459199"/>
                <a:gd name="connsiteY0" fmla="*/ 8915400 h 8915400"/>
                <a:gd name="connsiteX1" fmla="*/ 16459199 w 16459199"/>
                <a:gd name="connsiteY1" fmla="*/ 0 h 8915400"/>
                <a:gd name="connsiteX2" fmla="*/ 16459199 w 16459199"/>
                <a:gd name="connsiteY2" fmla="*/ 3810000 h 8915400"/>
                <a:gd name="connsiteX3" fmla="*/ 0 w 16459199"/>
                <a:gd name="connsiteY3" fmla="*/ 8915400 h 89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199" h="8915400">
                  <a:moveTo>
                    <a:pt x="0" y="8915400"/>
                  </a:moveTo>
                  <a:lnTo>
                    <a:pt x="16459199" y="0"/>
                  </a:lnTo>
                  <a:lnTo>
                    <a:pt x="16459199" y="3810000"/>
                  </a:lnTo>
                  <a:lnTo>
                    <a:pt x="0" y="8915400"/>
                  </a:lnTo>
                  <a:close/>
                </a:path>
              </a:pathLst>
            </a:custGeom>
            <a:solidFill>
              <a:srgbClr val="145FAC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0" y="8534400"/>
              <a:ext cx="10972800" cy="13411200"/>
            </a:xfrm>
            <a:custGeom>
              <a:avLst/>
              <a:gdLst>
                <a:gd name="connsiteX0" fmla="*/ 0 w 3778623"/>
                <a:gd name="connsiteY0" fmla="*/ 5553635 h 5553635"/>
                <a:gd name="connsiteX1" fmla="*/ 1889312 w 3778623"/>
                <a:gd name="connsiteY1" fmla="*/ 0 h 5553635"/>
                <a:gd name="connsiteX2" fmla="*/ 3778623 w 3778623"/>
                <a:gd name="connsiteY2" fmla="*/ 5553635 h 5553635"/>
                <a:gd name="connsiteX3" fmla="*/ 0 w 3778623"/>
                <a:gd name="connsiteY3" fmla="*/ 5553635 h 5553635"/>
                <a:gd name="connsiteX0" fmla="*/ 0 w 6548718"/>
                <a:gd name="connsiteY0" fmla="*/ 7436223 h 7436223"/>
                <a:gd name="connsiteX1" fmla="*/ 4659407 w 6548718"/>
                <a:gd name="connsiteY1" fmla="*/ 0 h 7436223"/>
                <a:gd name="connsiteX2" fmla="*/ 6548718 w 6548718"/>
                <a:gd name="connsiteY2" fmla="*/ 5553635 h 7436223"/>
                <a:gd name="connsiteX3" fmla="*/ 0 w 6548718"/>
                <a:gd name="connsiteY3" fmla="*/ 7436223 h 7436223"/>
                <a:gd name="connsiteX0" fmla="*/ 0 w 16459200"/>
                <a:gd name="connsiteY0" fmla="*/ 7436223 h 7436223"/>
                <a:gd name="connsiteX1" fmla="*/ 4659407 w 16459200"/>
                <a:gd name="connsiteY1" fmla="*/ 0 h 7436223"/>
                <a:gd name="connsiteX2" fmla="*/ 16459200 w 16459200"/>
                <a:gd name="connsiteY2" fmla="*/ 7436223 h 7436223"/>
                <a:gd name="connsiteX3" fmla="*/ 0 w 16459200"/>
                <a:gd name="connsiteY3" fmla="*/ 7436223 h 7436223"/>
                <a:gd name="connsiteX0" fmla="*/ 0 w 16459200"/>
                <a:gd name="connsiteY0" fmla="*/ 8431305 h 8431305"/>
                <a:gd name="connsiteX1" fmla="*/ 16459200 w 16459200"/>
                <a:gd name="connsiteY1" fmla="*/ 0 h 8431305"/>
                <a:gd name="connsiteX2" fmla="*/ 16459200 w 16459200"/>
                <a:gd name="connsiteY2" fmla="*/ 8431305 h 8431305"/>
                <a:gd name="connsiteX3" fmla="*/ 0 w 16459200"/>
                <a:gd name="connsiteY3" fmla="*/ 8431305 h 8431305"/>
                <a:gd name="connsiteX0" fmla="*/ 0 w 16459200"/>
                <a:gd name="connsiteY0" fmla="*/ 9036423 h 9036423"/>
                <a:gd name="connsiteX1" fmla="*/ 16459200 w 16459200"/>
                <a:gd name="connsiteY1" fmla="*/ 0 h 9036423"/>
                <a:gd name="connsiteX2" fmla="*/ 16459200 w 16459200"/>
                <a:gd name="connsiteY2" fmla="*/ 9036423 h 9036423"/>
                <a:gd name="connsiteX3" fmla="*/ 0 w 16459200"/>
                <a:gd name="connsiteY3" fmla="*/ 9036423 h 9036423"/>
                <a:gd name="connsiteX0" fmla="*/ 0 w 16208188"/>
                <a:gd name="connsiteY0" fmla="*/ 10067364 h 10067364"/>
                <a:gd name="connsiteX1" fmla="*/ 16208188 w 16208188"/>
                <a:gd name="connsiteY1" fmla="*/ 0 h 10067364"/>
                <a:gd name="connsiteX2" fmla="*/ 16208188 w 16208188"/>
                <a:gd name="connsiteY2" fmla="*/ 9036423 h 10067364"/>
                <a:gd name="connsiteX3" fmla="*/ 0 w 16208188"/>
                <a:gd name="connsiteY3" fmla="*/ 10067364 h 10067364"/>
                <a:gd name="connsiteX0" fmla="*/ 0 w 16208188"/>
                <a:gd name="connsiteY0" fmla="*/ 10972801 h 10972801"/>
                <a:gd name="connsiteX1" fmla="*/ 8973670 w 16208188"/>
                <a:gd name="connsiteY1" fmla="*/ 0 h 10972801"/>
                <a:gd name="connsiteX2" fmla="*/ 16208188 w 16208188"/>
                <a:gd name="connsiteY2" fmla="*/ 9941860 h 10972801"/>
                <a:gd name="connsiteX3" fmla="*/ 0 w 16208188"/>
                <a:gd name="connsiteY3" fmla="*/ 10972801 h 10972801"/>
                <a:gd name="connsiteX0" fmla="*/ 0 w 12362329"/>
                <a:gd name="connsiteY0" fmla="*/ 10972801 h 10972801"/>
                <a:gd name="connsiteX1" fmla="*/ 8973670 w 12362329"/>
                <a:gd name="connsiteY1" fmla="*/ 0 h 10972801"/>
                <a:gd name="connsiteX2" fmla="*/ 12362329 w 12362329"/>
                <a:gd name="connsiteY2" fmla="*/ 1 h 10972801"/>
                <a:gd name="connsiteX3" fmla="*/ 0 w 12362329"/>
                <a:gd name="connsiteY3" fmla="*/ 10972801 h 10972801"/>
                <a:gd name="connsiteX0" fmla="*/ 0 w 12362329"/>
                <a:gd name="connsiteY0" fmla="*/ 10972800 h 10972800"/>
                <a:gd name="connsiteX1" fmla="*/ 4953000 w 12362329"/>
                <a:gd name="connsiteY1" fmla="*/ 0 h 10972800"/>
                <a:gd name="connsiteX2" fmla="*/ 12362329 w 12362329"/>
                <a:gd name="connsiteY2" fmla="*/ 0 h 10972800"/>
                <a:gd name="connsiteX3" fmla="*/ 0 w 12362329"/>
                <a:gd name="connsiteY3" fmla="*/ 10972800 h 10972800"/>
                <a:gd name="connsiteX0" fmla="*/ 0 w 8812305"/>
                <a:gd name="connsiteY0" fmla="*/ 10972801 h 10972801"/>
                <a:gd name="connsiteX1" fmla="*/ 4953000 w 8812305"/>
                <a:gd name="connsiteY1" fmla="*/ 1 h 10972801"/>
                <a:gd name="connsiteX2" fmla="*/ 8812305 w 8812305"/>
                <a:gd name="connsiteY2" fmla="*/ 0 h 10972801"/>
                <a:gd name="connsiteX3" fmla="*/ 0 w 8812305"/>
                <a:gd name="connsiteY3" fmla="*/ 10972801 h 10972801"/>
                <a:gd name="connsiteX0" fmla="*/ 0 w 13258800"/>
                <a:gd name="connsiteY0" fmla="*/ 10972801 h 10972801"/>
                <a:gd name="connsiteX1" fmla="*/ 4953000 w 13258800"/>
                <a:gd name="connsiteY1" fmla="*/ 1 h 10972801"/>
                <a:gd name="connsiteX2" fmla="*/ 13258800 w 13258800"/>
                <a:gd name="connsiteY2" fmla="*/ 0 h 10972801"/>
                <a:gd name="connsiteX3" fmla="*/ 0 w 13258800"/>
                <a:gd name="connsiteY3" fmla="*/ 10972801 h 10972801"/>
                <a:gd name="connsiteX0" fmla="*/ 0 w 13258800"/>
                <a:gd name="connsiteY0" fmla="*/ 10972801 h 10972801"/>
                <a:gd name="connsiteX1" fmla="*/ 7543800 w 13258800"/>
                <a:gd name="connsiteY1" fmla="*/ 0 h 10972801"/>
                <a:gd name="connsiteX2" fmla="*/ 13258800 w 13258800"/>
                <a:gd name="connsiteY2" fmla="*/ 0 h 10972801"/>
                <a:gd name="connsiteX3" fmla="*/ 0 w 13258800"/>
                <a:gd name="connsiteY3" fmla="*/ 10972801 h 10972801"/>
                <a:gd name="connsiteX0" fmla="*/ 0 w 13258800"/>
                <a:gd name="connsiteY0" fmla="*/ 10972801 h 10972801"/>
                <a:gd name="connsiteX1" fmla="*/ 7429500 w 13258800"/>
                <a:gd name="connsiteY1" fmla="*/ 0 h 10972801"/>
                <a:gd name="connsiteX2" fmla="*/ 13258800 w 13258800"/>
                <a:gd name="connsiteY2" fmla="*/ 0 h 10972801"/>
                <a:gd name="connsiteX3" fmla="*/ 0 w 13258800"/>
                <a:gd name="connsiteY3" fmla="*/ 10972801 h 10972801"/>
                <a:gd name="connsiteX0" fmla="*/ 0 w 16459200"/>
                <a:gd name="connsiteY0" fmla="*/ 10972801 h 10972801"/>
                <a:gd name="connsiteX1" fmla="*/ 7429500 w 16459200"/>
                <a:gd name="connsiteY1" fmla="*/ 0 h 10972801"/>
                <a:gd name="connsiteX2" fmla="*/ 16459200 w 16459200"/>
                <a:gd name="connsiteY2" fmla="*/ 1219201 h 10972801"/>
                <a:gd name="connsiteX3" fmla="*/ 0 w 16459200"/>
                <a:gd name="connsiteY3" fmla="*/ 10972801 h 10972801"/>
                <a:gd name="connsiteX0" fmla="*/ 0 w 16459200"/>
                <a:gd name="connsiteY0" fmla="*/ 13411200 h 13411200"/>
                <a:gd name="connsiteX1" fmla="*/ 16459200 w 16459200"/>
                <a:gd name="connsiteY1" fmla="*/ 0 h 13411200"/>
                <a:gd name="connsiteX2" fmla="*/ 16459200 w 16459200"/>
                <a:gd name="connsiteY2" fmla="*/ 3657600 h 13411200"/>
                <a:gd name="connsiteX3" fmla="*/ 0 w 16459200"/>
                <a:gd name="connsiteY3" fmla="*/ 13411200 h 134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200" h="13411200">
                  <a:moveTo>
                    <a:pt x="0" y="13411200"/>
                  </a:moveTo>
                  <a:lnTo>
                    <a:pt x="16459200" y="0"/>
                  </a:lnTo>
                  <a:lnTo>
                    <a:pt x="16459200" y="3657600"/>
                  </a:lnTo>
                  <a:lnTo>
                    <a:pt x="0" y="13411200"/>
                  </a:lnTo>
                  <a:close/>
                </a:path>
              </a:pathLst>
            </a:custGeom>
            <a:solidFill>
              <a:srgbClr val="1458A4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0" y="3448594"/>
              <a:ext cx="9666514" cy="18497004"/>
            </a:xfrm>
            <a:custGeom>
              <a:avLst/>
              <a:gdLst>
                <a:gd name="connsiteX0" fmla="*/ 0 w 3778623"/>
                <a:gd name="connsiteY0" fmla="*/ 5553635 h 5553635"/>
                <a:gd name="connsiteX1" fmla="*/ 1889312 w 3778623"/>
                <a:gd name="connsiteY1" fmla="*/ 0 h 5553635"/>
                <a:gd name="connsiteX2" fmla="*/ 3778623 w 3778623"/>
                <a:gd name="connsiteY2" fmla="*/ 5553635 h 5553635"/>
                <a:gd name="connsiteX3" fmla="*/ 0 w 3778623"/>
                <a:gd name="connsiteY3" fmla="*/ 5553635 h 5553635"/>
                <a:gd name="connsiteX0" fmla="*/ 0 w 6548718"/>
                <a:gd name="connsiteY0" fmla="*/ 7436223 h 7436223"/>
                <a:gd name="connsiteX1" fmla="*/ 4659407 w 6548718"/>
                <a:gd name="connsiteY1" fmla="*/ 0 h 7436223"/>
                <a:gd name="connsiteX2" fmla="*/ 6548718 w 6548718"/>
                <a:gd name="connsiteY2" fmla="*/ 5553635 h 7436223"/>
                <a:gd name="connsiteX3" fmla="*/ 0 w 6548718"/>
                <a:gd name="connsiteY3" fmla="*/ 7436223 h 7436223"/>
                <a:gd name="connsiteX0" fmla="*/ 0 w 16459200"/>
                <a:gd name="connsiteY0" fmla="*/ 7436223 h 7436223"/>
                <a:gd name="connsiteX1" fmla="*/ 4659407 w 16459200"/>
                <a:gd name="connsiteY1" fmla="*/ 0 h 7436223"/>
                <a:gd name="connsiteX2" fmla="*/ 16459200 w 16459200"/>
                <a:gd name="connsiteY2" fmla="*/ 7436223 h 7436223"/>
                <a:gd name="connsiteX3" fmla="*/ 0 w 16459200"/>
                <a:gd name="connsiteY3" fmla="*/ 7436223 h 7436223"/>
                <a:gd name="connsiteX0" fmla="*/ 0 w 16459200"/>
                <a:gd name="connsiteY0" fmla="*/ 8431305 h 8431305"/>
                <a:gd name="connsiteX1" fmla="*/ 16459200 w 16459200"/>
                <a:gd name="connsiteY1" fmla="*/ 0 h 8431305"/>
                <a:gd name="connsiteX2" fmla="*/ 16459200 w 16459200"/>
                <a:gd name="connsiteY2" fmla="*/ 8431305 h 8431305"/>
                <a:gd name="connsiteX3" fmla="*/ 0 w 16459200"/>
                <a:gd name="connsiteY3" fmla="*/ 8431305 h 8431305"/>
                <a:gd name="connsiteX0" fmla="*/ 0 w 16459200"/>
                <a:gd name="connsiteY0" fmla="*/ 9036423 h 9036423"/>
                <a:gd name="connsiteX1" fmla="*/ 16459200 w 16459200"/>
                <a:gd name="connsiteY1" fmla="*/ 0 h 9036423"/>
                <a:gd name="connsiteX2" fmla="*/ 16459200 w 16459200"/>
                <a:gd name="connsiteY2" fmla="*/ 9036423 h 9036423"/>
                <a:gd name="connsiteX3" fmla="*/ 0 w 16459200"/>
                <a:gd name="connsiteY3" fmla="*/ 9036423 h 9036423"/>
                <a:gd name="connsiteX0" fmla="*/ 0 w 16208188"/>
                <a:gd name="connsiteY0" fmla="*/ 10067364 h 10067364"/>
                <a:gd name="connsiteX1" fmla="*/ 16208188 w 16208188"/>
                <a:gd name="connsiteY1" fmla="*/ 0 h 10067364"/>
                <a:gd name="connsiteX2" fmla="*/ 16208188 w 16208188"/>
                <a:gd name="connsiteY2" fmla="*/ 9036423 h 10067364"/>
                <a:gd name="connsiteX3" fmla="*/ 0 w 16208188"/>
                <a:gd name="connsiteY3" fmla="*/ 10067364 h 10067364"/>
                <a:gd name="connsiteX0" fmla="*/ 0 w 16208188"/>
                <a:gd name="connsiteY0" fmla="*/ 10972801 h 10972801"/>
                <a:gd name="connsiteX1" fmla="*/ 8973670 w 16208188"/>
                <a:gd name="connsiteY1" fmla="*/ 0 h 10972801"/>
                <a:gd name="connsiteX2" fmla="*/ 16208188 w 16208188"/>
                <a:gd name="connsiteY2" fmla="*/ 9941860 h 10972801"/>
                <a:gd name="connsiteX3" fmla="*/ 0 w 16208188"/>
                <a:gd name="connsiteY3" fmla="*/ 10972801 h 10972801"/>
                <a:gd name="connsiteX0" fmla="*/ 0 w 12362329"/>
                <a:gd name="connsiteY0" fmla="*/ 10972801 h 10972801"/>
                <a:gd name="connsiteX1" fmla="*/ 8973670 w 12362329"/>
                <a:gd name="connsiteY1" fmla="*/ 0 h 10972801"/>
                <a:gd name="connsiteX2" fmla="*/ 12362329 w 12362329"/>
                <a:gd name="connsiteY2" fmla="*/ 1 h 10972801"/>
                <a:gd name="connsiteX3" fmla="*/ 0 w 12362329"/>
                <a:gd name="connsiteY3" fmla="*/ 10972801 h 10972801"/>
                <a:gd name="connsiteX0" fmla="*/ 0 w 12362329"/>
                <a:gd name="connsiteY0" fmla="*/ 10972800 h 10972800"/>
                <a:gd name="connsiteX1" fmla="*/ 4953000 w 12362329"/>
                <a:gd name="connsiteY1" fmla="*/ 0 h 10972800"/>
                <a:gd name="connsiteX2" fmla="*/ 12362329 w 12362329"/>
                <a:gd name="connsiteY2" fmla="*/ 0 h 10972800"/>
                <a:gd name="connsiteX3" fmla="*/ 0 w 12362329"/>
                <a:gd name="connsiteY3" fmla="*/ 10972800 h 10972800"/>
                <a:gd name="connsiteX0" fmla="*/ 0 w 8812305"/>
                <a:gd name="connsiteY0" fmla="*/ 10972801 h 10972801"/>
                <a:gd name="connsiteX1" fmla="*/ 4953000 w 8812305"/>
                <a:gd name="connsiteY1" fmla="*/ 1 h 10972801"/>
                <a:gd name="connsiteX2" fmla="*/ 8812305 w 8812305"/>
                <a:gd name="connsiteY2" fmla="*/ 0 h 10972801"/>
                <a:gd name="connsiteX3" fmla="*/ 0 w 8812305"/>
                <a:gd name="connsiteY3" fmla="*/ 10972801 h 10972801"/>
                <a:gd name="connsiteX0" fmla="*/ 0 w 8812305"/>
                <a:gd name="connsiteY0" fmla="*/ 10972801 h 10972801"/>
                <a:gd name="connsiteX1" fmla="*/ 1483659 w 8812305"/>
                <a:gd name="connsiteY1" fmla="*/ 1 h 10972801"/>
                <a:gd name="connsiteX2" fmla="*/ 8812305 w 8812305"/>
                <a:gd name="connsiteY2" fmla="*/ 0 h 10972801"/>
                <a:gd name="connsiteX3" fmla="*/ 0 w 8812305"/>
                <a:gd name="connsiteY3" fmla="*/ 10972801 h 10972801"/>
                <a:gd name="connsiteX0" fmla="*/ 0 w 4845423"/>
                <a:gd name="connsiteY0" fmla="*/ 10972800 h 10972800"/>
                <a:gd name="connsiteX1" fmla="*/ 1483659 w 4845423"/>
                <a:gd name="connsiteY1" fmla="*/ 0 h 10972800"/>
                <a:gd name="connsiteX2" fmla="*/ 4845423 w 4845423"/>
                <a:gd name="connsiteY2" fmla="*/ 0 h 10972800"/>
                <a:gd name="connsiteX3" fmla="*/ 0 w 4845423"/>
                <a:gd name="connsiteY3" fmla="*/ 10972800 h 10972800"/>
                <a:gd name="connsiteX0" fmla="*/ 0 w 7315200"/>
                <a:gd name="connsiteY0" fmla="*/ 10972801 h 10972801"/>
                <a:gd name="connsiteX1" fmla="*/ 1483659 w 7315200"/>
                <a:gd name="connsiteY1" fmla="*/ 1 h 10972801"/>
                <a:gd name="connsiteX2" fmla="*/ 7315200 w 7315200"/>
                <a:gd name="connsiteY2" fmla="*/ 0 h 10972801"/>
                <a:gd name="connsiteX3" fmla="*/ 0 w 7315200"/>
                <a:gd name="connsiteY3" fmla="*/ 10972801 h 10972801"/>
                <a:gd name="connsiteX0" fmla="*/ 0 w 7315200"/>
                <a:gd name="connsiteY0" fmla="*/ 10972801 h 10972801"/>
                <a:gd name="connsiteX1" fmla="*/ 2743200 w 7315200"/>
                <a:gd name="connsiteY1" fmla="*/ 1 h 10972801"/>
                <a:gd name="connsiteX2" fmla="*/ 7315200 w 7315200"/>
                <a:gd name="connsiteY2" fmla="*/ 0 h 10972801"/>
                <a:gd name="connsiteX3" fmla="*/ 0 w 7315200"/>
                <a:gd name="connsiteY3" fmla="*/ 10972801 h 10972801"/>
                <a:gd name="connsiteX0" fmla="*/ 0 w 7315200"/>
                <a:gd name="connsiteY0" fmla="*/ 10972801 h 10972801"/>
                <a:gd name="connsiteX1" fmla="*/ 2286000 w 7315200"/>
                <a:gd name="connsiteY1" fmla="*/ 1 h 10972801"/>
                <a:gd name="connsiteX2" fmla="*/ 7315200 w 7315200"/>
                <a:gd name="connsiteY2" fmla="*/ 0 h 10972801"/>
                <a:gd name="connsiteX3" fmla="*/ 0 w 7315200"/>
                <a:gd name="connsiteY3" fmla="*/ 10972801 h 10972801"/>
                <a:gd name="connsiteX0" fmla="*/ 0 w 14516100"/>
                <a:gd name="connsiteY0" fmla="*/ 21945599 h 21945599"/>
                <a:gd name="connsiteX1" fmla="*/ 2286000 w 14516100"/>
                <a:gd name="connsiteY1" fmla="*/ 10972799 h 21945599"/>
                <a:gd name="connsiteX2" fmla="*/ 14516100 w 14516100"/>
                <a:gd name="connsiteY2" fmla="*/ 0 h 21945599"/>
                <a:gd name="connsiteX3" fmla="*/ 0 w 14516100"/>
                <a:gd name="connsiteY3" fmla="*/ 21945599 h 21945599"/>
                <a:gd name="connsiteX0" fmla="*/ 0 w 14516100"/>
                <a:gd name="connsiteY0" fmla="*/ 21945599 h 21945599"/>
                <a:gd name="connsiteX1" fmla="*/ 4572000 w 14516100"/>
                <a:gd name="connsiteY1" fmla="*/ 0 h 21945599"/>
                <a:gd name="connsiteX2" fmla="*/ 14516100 w 14516100"/>
                <a:gd name="connsiteY2" fmla="*/ 0 h 21945599"/>
                <a:gd name="connsiteX3" fmla="*/ 0 w 14516100"/>
                <a:gd name="connsiteY3" fmla="*/ 21945599 h 21945599"/>
                <a:gd name="connsiteX0" fmla="*/ 0 w 14499770"/>
                <a:gd name="connsiteY0" fmla="*/ 21945599 h 21945599"/>
                <a:gd name="connsiteX1" fmla="*/ 4572000 w 14499770"/>
                <a:gd name="connsiteY1" fmla="*/ 0 h 21945599"/>
                <a:gd name="connsiteX2" fmla="*/ 14499770 w 14499770"/>
                <a:gd name="connsiteY2" fmla="*/ 3448594 h 21945599"/>
                <a:gd name="connsiteX3" fmla="*/ 0 w 14499770"/>
                <a:gd name="connsiteY3" fmla="*/ 21945599 h 21945599"/>
                <a:gd name="connsiteX0" fmla="*/ 0 w 14499770"/>
                <a:gd name="connsiteY0" fmla="*/ 18497005 h 18497005"/>
                <a:gd name="connsiteX1" fmla="*/ 4624251 w 14499770"/>
                <a:gd name="connsiteY1" fmla="*/ 0 h 18497005"/>
                <a:gd name="connsiteX2" fmla="*/ 14499770 w 14499770"/>
                <a:gd name="connsiteY2" fmla="*/ 0 h 18497005"/>
                <a:gd name="connsiteX3" fmla="*/ 0 w 14499770"/>
                <a:gd name="connsiteY3" fmla="*/ 18497005 h 184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9770" h="18497005">
                  <a:moveTo>
                    <a:pt x="0" y="18497005"/>
                  </a:moveTo>
                  <a:lnTo>
                    <a:pt x="4624251" y="0"/>
                  </a:lnTo>
                  <a:lnTo>
                    <a:pt x="14499770" y="0"/>
                  </a:lnTo>
                  <a:lnTo>
                    <a:pt x="0" y="18497005"/>
                  </a:lnTo>
                  <a:close/>
                </a:path>
              </a:pathLst>
            </a:custGeom>
            <a:solidFill>
              <a:srgbClr val="145FA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sp>
        <p:nvSpPr>
          <p:cNvPr id="17" name="Rounded Rectangle 16"/>
          <p:cNvSpPr/>
          <p:nvPr userDrawn="1"/>
        </p:nvSpPr>
        <p:spPr>
          <a:xfrm>
            <a:off x="404605" y="484323"/>
            <a:ext cx="11364064" cy="5923710"/>
          </a:xfrm>
          <a:prstGeom prst="roundRect">
            <a:avLst>
              <a:gd name="adj" fmla="val 1508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48" tIns="43774" rIns="87548" bIns="43774" rtlCol="0" anchor="ctr"/>
          <a:lstStyle/>
          <a:p>
            <a:pPr algn="ctr"/>
            <a:endParaRPr lang="en-US" sz="1125"/>
          </a:p>
        </p:txBody>
      </p:sp>
      <p:sp>
        <p:nvSpPr>
          <p:cNvPr id="35" name="TextBox 34"/>
          <p:cNvSpPr txBox="1"/>
          <p:nvPr userDrawn="1"/>
        </p:nvSpPr>
        <p:spPr>
          <a:xfrm>
            <a:off x="612826" y="6408032"/>
            <a:ext cx="9405257" cy="203819"/>
          </a:xfrm>
          <a:prstGeom prst="rect">
            <a:avLst/>
          </a:prstGeom>
          <a:noFill/>
        </p:spPr>
        <p:txBody>
          <a:bodyPr wrap="square" lIns="87548" tIns="43774" rIns="87548" bIns="43774" rtlCol="0">
            <a:spAutoFit/>
          </a:bodyPr>
          <a:lstStyle/>
          <a:p>
            <a:pPr marL="0" marR="0" indent="0" algn="l" defTabSz="1200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5" kern="1200" baseline="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www.cdc.gov | Contact CDC at: 1-800-CDC-INFO or www.cdc.gov/info</a:t>
            </a:r>
          </a:p>
          <a:p>
            <a:pPr marL="0" marR="0" indent="0" algn="l" defTabSz="1200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5" kern="1200" baseline="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619277" y="193729"/>
            <a:ext cx="10953448" cy="581187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48" tIns="43774" rIns="87548" bIns="43774" rtlCol="0" anchor="ctr"/>
          <a:lstStyle/>
          <a:p>
            <a:pPr algn="ctr"/>
            <a:endParaRPr lang="en-US" sz="1125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376" y="6015018"/>
            <a:ext cx="6362508" cy="6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551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fade/>
  </p:transition>
  <p:txStyles>
    <p:titleStyle>
      <a:lvl1pPr algn="ctr" defTabSz="783654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870" indent="-293870" algn="l" defTabSz="783654" rtl="0" eaLnBrk="1" latinLnBrk="0" hangingPunct="1">
        <a:spcBef>
          <a:spcPct val="20000"/>
        </a:spcBef>
        <a:buFont typeface="Arial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1pPr>
      <a:lvl2pPr marL="636719" indent="-244893" algn="l" defTabSz="783654" rtl="0" eaLnBrk="1" latinLnBrk="0" hangingPunct="1">
        <a:spcBef>
          <a:spcPct val="20000"/>
        </a:spcBef>
        <a:buFont typeface="Arial" pitchFamily="34" charset="0"/>
        <a:buChar char="–"/>
        <a:defRPr sz="2375" kern="1200">
          <a:solidFill>
            <a:schemeClr val="tx1"/>
          </a:solidFill>
          <a:latin typeface="+mn-lt"/>
          <a:ea typeface="+mn-ea"/>
          <a:cs typeface="+mn-cs"/>
        </a:defRPr>
      </a:lvl2pPr>
      <a:lvl3pPr marL="979568" indent="-195914" algn="l" defTabSz="783654" rtl="0" eaLnBrk="1" latinLnBrk="0" hangingPunct="1">
        <a:spcBef>
          <a:spcPct val="20000"/>
        </a:spcBef>
        <a:buFont typeface="Arial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indent="-195914" algn="l" defTabSz="783654" rtl="0" eaLnBrk="1" latinLnBrk="0" hangingPunct="1">
        <a:spcBef>
          <a:spcPct val="20000"/>
        </a:spcBef>
        <a:buFont typeface="Arial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63222" indent="-195914" algn="l" defTabSz="783654" rtl="0" eaLnBrk="1" latinLnBrk="0" hangingPunct="1">
        <a:spcBef>
          <a:spcPct val="20000"/>
        </a:spcBef>
        <a:buFont typeface="Arial" pitchFamily="34" charset="0"/>
        <a:buChar char="»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155048" indent="-195914" algn="l" defTabSz="783654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546876" indent="-195914" algn="l" defTabSz="783654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2938703" indent="-195914" algn="l" defTabSz="783654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330529" indent="-195914" algn="l" defTabSz="783654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1pPr>
      <a:lvl2pPr marL="391828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2pPr>
      <a:lvl3pPr marL="783654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175481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4pPr>
      <a:lvl5pPr marL="1567308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5pPr>
      <a:lvl6pPr marL="1959136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350962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742789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3134617" algn="l" defTabSz="783654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6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9" r:id="rId2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99CA9-C64F-E848-9A40-334964A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F01ED-6A17-2840-B757-A26F3F14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F12F6-B912-1B46-AAE6-E73E96236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41E-AAD0-344E-A297-A239492F1B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5932-C120-3C4C-A58B-4B39F2CCD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8C6B1-FB2E-4E46-8F3F-BF35BBE93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496D3-6A01-EF4E-AFF9-CD0B4EC02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4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cdc.gov/std/statistics/2019/case-definitions.htm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hyperlink" Target="https://www.cdc.gov/std/statistics/2019/case-definition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thelancet.com/journals/laninf/article/PIIS1473-3099(13)70198-1/fulltext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cdc.gov/std/statistics/2019/case-definitions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cdc.gov/std/treatment-guidelines/default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d/treatment-guidelines/STI-Guidelines-202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ncbddd/birthdefects/surveillancemanual/quick-reference-handbook/congenital-syphilis.html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d/treatment-guidelines/default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std/treatment-guidelines/default.htm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std/treatment-guidelines/default.htm" TargetMode="Externa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std/treatment-guidelines/default.htm" TargetMode="Externa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dpreventiontraining.com/" TargetMode="External"/><Relationship Id="rId3" Type="http://schemas.openxmlformats.org/officeDocument/2006/relationships/hyperlink" Target="https://www.cdc.gov/std/treatment-guidelines/default.htm" TargetMode="External"/><Relationship Id="rId7" Type="http://schemas.openxmlformats.org/officeDocument/2006/relationships/hyperlink" Target="https://www.stdhivtraining.org/online_courses.html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d.uw.edu/" TargetMode="External"/><Relationship Id="rId11" Type="http://schemas.openxmlformats.org/officeDocument/2006/relationships/hyperlink" Target="https://www.usa.gov/federal-agencies/cdc-national-std-hotline" TargetMode="External"/><Relationship Id="rId5" Type="http://schemas.openxmlformats.org/officeDocument/2006/relationships/hyperlink" Target="https://www.cdc.gov/std/training/default.htm" TargetMode="External"/><Relationship Id="rId10" Type="http://schemas.openxmlformats.org/officeDocument/2006/relationships/hyperlink" Target="https://www.cdc.gov/std/statistics/2019/default.htm" TargetMode="External"/><Relationship Id="rId4" Type="http://schemas.openxmlformats.org/officeDocument/2006/relationships/hyperlink" Target="http://www.indiancountryecho.org/" TargetMode="External"/><Relationship Id="rId9" Type="http://schemas.openxmlformats.org/officeDocument/2006/relationships/hyperlink" Target="https://www.nycptc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std/statistics/2019/case-definitions.htm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cdc.gov/std/syphilis/imag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11" Type="http://schemas.openxmlformats.org/officeDocument/2006/relationships/hyperlink" Target="https://www.cdc.gov/std/statistics/2019/case-definitions.htm" TargetMode="External"/><Relationship Id="rId5" Type="http://schemas.openxmlformats.org/officeDocument/2006/relationships/image" Target="../media/image19.jpg"/><Relationship Id="rId10" Type="http://schemas.openxmlformats.org/officeDocument/2006/relationships/hyperlink" Target="https://www.cdc.gov/std/syphilis/images.htm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nycptc.org/x/Syphilis_Monograph_2019_NYC_PTC_NYC_DOHMH.pdf" TargetMode="Externa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09277B-038C-D650-864C-EF977E2F25D3}"/>
              </a:ext>
            </a:extLst>
          </p:cNvPr>
          <p:cNvSpPr/>
          <p:nvPr/>
        </p:nvSpPr>
        <p:spPr>
          <a:xfrm>
            <a:off x="1" y="0"/>
            <a:ext cx="1228898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42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534BCD-37DD-4AF6-AA07-B5E96CBA5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4130" t="31842" r="2174" b="4731"/>
          <a:stretch/>
        </p:blipFill>
        <p:spPr>
          <a:xfrm rot="10800000">
            <a:off x="96980" y="96981"/>
            <a:ext cx="4011193" cy="4011190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BCAB0DB9-E73F-4DFC-9745-B005DD7CC6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960418"/>
            <a:ext cx="1620982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FAB50-6917-46C5-994F-435847230CC8}"/>
              </a:ext>
            </a:extLst>
          </p:cNvPr>
          <p:cNvSpPr txBox="1"/>
          <p:nvPr/>
        </p:nvSpPr>
        <p:spPr>
          <a:xfrm>
            <a:off x="880108" y="4860075"/>
            <a:ext cx="11311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Syphilis</a:t>
            </a:r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2C30A9E5-54BE-0F68-1A9C-D658C4A1E1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232"/>
            <a:ext cx="5475355" cy="3002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19009E-5EED-C745-F829-E084C45F2276}"/>
              </a:ext>
            </a:extLst>
          </p:cNvPr>
          <p:cNvSpPr txBox="1"/>
          <p:nvPr/>
        </p:nvSpPr>
        <p:spPr>
          <a:xfrm>
            <a:off x="823717" y="5965873"/>
            <a:ext cx="571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Jorge Mera, MD</a:t>
            </a:r>
          </a:p>
        </p:txBody>
      </p:sp>
    </p:spTree>
    <p:extLst>
      <p:ext uri="{BB962C8B-B14F-4D97-AF65-F5344CB8AC3E}">
        <p14:creationId xmlns:p14="http://schemas.microsoft.com/office/powerpoint/2010/main" val="386441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C9B28-C8DA-4636-814B-F14D9E604179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333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7B0A59-8001-47BA-AA44-A16E99E1706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Definitions: Early Latent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(non-primary non-secondary)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92662-C4C0-49B2-945D-9D6C5CC5A498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60E56-FBBA-182A-661D-9294E4F25701}"/>
              </a:ext>
            </a:extLst>
          </p:cNvPr>
          <p:cNvSpPr txBox="1">
            <a:spLocks/>
          </p:cNvSpPr>
          <p:nvPr/>
        </p:nvSpPr>
        <p:spPr>
          <a:xfrm>
            <a:off x="2148062" y="1430024"/>
            <a:ext cx="9906002" cy="1695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Clinical Description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Stage of infection caused by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T. pallidum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in which initial infection has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occurred within the previous 12 months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, but there are no current signs or symptoms of primary or secondary syphilis.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1D31EED-B95F-C9B3-D081-3FFD2AF9EA38}"/>
              </a:ext>
            </a:extLst>
          </p:cNvPr>
          <p:cNvGrpSpPr/>
          <p:nvPr/>
        </p:nvGrpSpPr>
        <p:grpSpPr>
          <a:xfrm>
            <a:off x="-4" y="781176"/>
            <a:ext cx="12197080" cy="5886450"/>
            <a:chOff x="-4" y="781176"/>
            <a:chExt cx="12197080" cy="588645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E55FB140-A68F-197F-ABA2-A3B0840B9D6D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8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84CDD6-6198-12CE-891E-841126F1E755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</a:path>
                <a:path w="12187555" h="47625">
                  <a:moveTo>
                    <a:pt x="12187236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9534">
              <a:solidFill>
                <a:srgbClr val="008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3D724A13-346F-CE6D-4EC9-9F1D3708B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49" y="781176"/>
              <a:ext cx="2019300" cy="588632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93EC299-7650-5320-4B1B-AEA2634F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559" y="5475599"/>
            <a:ext cx="1780991" cy="13583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E3ADF0-A824-4AC8-C549-79876A2219D0}"/>
              </a:ext>
            </a:extLst>
          </p:cNvPr>
          <p:cNvSpPr txBox="1"/>
          <p:nvPr/>
        </p:nvSpPr>
        <p:spPr>
          <a:xfrm>
            <a:off x="3889219" y="6488668"/>
            <a:ext cx="86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https://www.cdc.gov/std/statistics/2019/case-definitions.htm)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9E17D2-6B74-46A5-058E-0784EA9FCF0D}"/>
              </a:ext>
            </a:extLst>
          </p:cNvPr>
          <p:cNvSpPr txBox="1"/>
          <p:nvPr/>
        </p:nvSpPr>
        <p:spPr>
          <a:xfrm>
            <a:off x="2501309" y="3136576"/>
            <a:ext cx="8439959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 than 12 months duration </a:t>
            </a:r>
            <a:r>
              <a:rPr lang="en-US" sz="2000" dirty="0">
                <a:solidFill>
                  <a:schemeClr val="bg1"/>
                </a:solidFill>
              </a:rPr>
              <a:t>by </a:t>
            </a:r>
          </a:p>
          <a:p>
            <a:pPr marL="457200" indent="-457200">
              <a:buAutoNum type="arabicParenBoth"/>
            </a:pPr>
            <a:r>
              <a:rPr lang="en-US" sz="2000" dirty="0">
                <a:solidFill>
                  <a:schemeClr val="bg1"/>
                </a:solidFill>
              </a:rPr>
              <a:t>Interval from prior negative syphilis test (or 4-fold titer increase)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OR</a:t>
            </a:r>
          </a:p>
          <a:p>
            <a:pPr marL="457200" indent="-457200">
              <a:buAutoNum type="arabicParenBoth"/>
            </a:pPr>
            <a:r>
              <a:rPr lang="en-US" sz="2000" dirty="0">
                <a:solidFill>
                  <a:schemeClr val="bg1"/>
                </a:solidFill>
              </a:rPr>
              <a:t>Report of symptoms consistent with syphilis within  prior 12 months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OR </a:t>
            </a:r>
          </a:p>
          <a:p>
            <a:pPr marL="457200" indent="-457200">
              <a:buAutoNum type="arabicParenBoth"/>
            </a:pPr>
            <a:r>
              <a:rPr lang="en-US" sz="2000" dirty="0">
                <a:solidFill>
                  <a:schemeClr val="bg1"/>
                </a:solidFill>
              </a:rPr>
              <a:t>Sexual contact with a known case (or sexual debut) within prior 12 months</a:t>
            </a:r>
          </a:p>
        </p:txBody>
      </p:sp>
    </p:spTree>
    <p:extLst>
      <p:ext uri="{BB962C8B-B14F-4D97-AF65-F5344CB8AC3E}">
        <p14:creationId xmlns:p14="http://schemas.microsoft.com/office/powerpoint/2010/main" val="130281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C9B28-C8DA-4636-814B-F14D9E604179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333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7B0A59-8001-47BA-AA44-A16E99E1706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Definitions: Late Latent or Unknown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92662-C4C0-49B2-945D-9D6C5CC5A498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60E56-FBBA-182A-661D-9294E4F25701}"/>
              </a:ext>
            </a:extLst>
          </p:cNvPr>
          <p:cNvSpPr txBox="1">
            <a:spLocks/>
          </p:cNvSpPr>
          <p:nvPr/>
        </p:nvSpPr>
        <p:spPr>
          <a:xfrm>
            <a:off x="2148062" y="1430024"/>
            <a:ext cx="9906002" cy="1695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Clinical Description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Stage of infection caused by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T. pallidum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in which initial infection has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occurred &gt;12 months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previously</a:t>
            </a:r>
            <a:r>
              <a:rPr lang="en-US" sz="18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or in which there is insufficient evidence to conclude that infections was acquired during the previous 12 months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1D31EED-B95F-C9B3-D081-3FFD2AF9EA38}"/>
              </a:ext>
            </a:extLst>
          </p:cNvPr>
          <p:cNvGrpSpPr/>
          <p:nvPr/>
        </p:nvGrpSpPr>
        <p:grpSpPr>
          <a:xfrm>
            <a:off x="-4" y="781176"/>
            <a:ext cx="12197080" cy="5886450"/>
            <a:chOff x="-4" y="781176"/>
            <a:chExt cx="12197080" cy="588645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E55FB140-A68F-197F-ABA2-A3B0840B9D6D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8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84CDD6-6198-12CE-891E-841126F1E755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</a:path>
                <a:path w="12187555" h="47625">
                  <a:moveTo>
                    <a:pt x="12187236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9534">
              <a:solidFill>
                <a:srgbClr val="008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3D724A13-346F-CE6D-4EC9-9F1D3708B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49" y="781176"/>
              <a:ext cx="2019300" cy="588632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2E3ADF0-A824-4AC8-C549-79876A2219D0}"/>
              </a:ext>
            </a:extLst>
          </p:cNvPr>
          <p:cNvSpPr txBox="1"/>
          <p:nvPr/>
        </p:nvSpPr>
        <p:spPr>
          <a:xfrm>
            <a:off x="3889219" y="6488668"/>
            <a:ext cx="86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https://www.cdc.gov/std/statistics/2019/case-definitions.htm)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3401F-25AA-1AF1-3E75-47502F1BECCE}"/>
              </a:ext>
            </a:extLst>
          </p:cNvPr>
          <p:cNvSpPr txBox="1"/>
          <p:nvPr/>
        </p:nvSpPr>
        <p:spPr>
          <a:xfrm>
            <a:off x="2281235" y="3172080"/>
            <a:ext cx="7682572" cy="272382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Unknown or greater than 12 months </a:t>
            </a:r>
            <a:r>
              <a:rPr lang="en-US" sz="1900" dirty="0">
                <a:solidFill>
                  <a:schemeClr val="bg1"/>
                </a:solidFill>
              </a:rPr>
              <a:t>duration by:</a:t>
            </a:r>
          </a:p>
          <a:p>
            <a:pPr marL="457200" indent="-457200">
              <a:buAutoNum type="arabicParenBoth"/>
            </a:pPr>
            <a:r>
              <a:rPr lang="en-US" sz="1900" dirty="0">
                <a:solidFill>
                  <a:schemeClr val="bg1"/>
                </a:solidFill>
              </a:rPr>
              <a:t>Interval from prior negative syphilis test (or 4-fold titer increase) </a:t>
            </a:r>
          </a:p>
          <a:p>
            <a:r>
              <a:rPr lang="en-US" sz="1900" dirty="0">
                <a:solidFill>
                  <a:schemeClr val="bg1"/>
                </a:solidFill>
              </a:rPr>
              <a:t>        OR</a:t>
            </a:r>
          </a:p>
          <a:p>
            <a:r>
              <a:rPr lang="en-US" sz="1900" dirty="0">
                <a:solidFill>
                  <a:schemeClr val="bg1"/>
                </a:solidFill>
              </a:rPr>
              <a:t>(2)   Report of symptoms consistent with syphilis occurring &gt; 12 months ago          </a:t>
            </a:r>
          </a:p>
          <a:p>
            <a:r>
              <a:rPr lang="en-US" sz="1900" dirty="0">
                <a:solidFill>
                  <a:schemeClr val="bg1"/>
                </a:solidFill>
              </a:rPr>
              <a:t>       OR </a:t>
            </a:r>
          </a:p>
          <a:p>
            <a:pPr marL="457200" indent="-457200">
              <a:buAutoNum type="arabicParenBoth"/>
            </a:pPr>
            <a:r>
              <a:rPr lang="en-US" sz="1900" dirty="0">
                <a:solidFill>
                  <a:schemeClr val="bg1"/>
                </a:solidFill>
              </a:rPr>
              <a:t>Sexual contact with a known case &gt; 12 months ago</a:t>
            </a:r>
          </a:p>
          <a:p>
            <a:r>
              <a:rPr lang="en-US" sz="1900" dirty="0">
                <a:solidFill>
                  <a:schemeClr val="bg1"/>
                </a:solidFill>
              </a:rPr>
              <a:t>        OR</a:t>
            </a:r>
          </a:p>
          <a:p>
            <a:pPr marL="457200" indent="-457200">
              <a:buAutoNum type="arabicParenBoth"/>
            </a:pPr>
            <a:r>
              <a:rPr lang="en-US" sz="1900" dirty="0">
                <a:solidFill>
                  <a:schemeClr val="bg1"/>
                </a:solidFill>
              </a:rPr>
              <a:t>Neurologic, ocular, </a:t>
            </a:r>
            <a:r>
              <a:rPr lang="en-US" sz="1900" dirty="0" err="1">
                <a:solidFill>
                  <a:schemeClr val="bg1"/>
                </a:solidFill>
              </a:rPr>
              <a:t>otic</a:t>
            </a:r>
            <a:r>
              <a:rPr lang="en-US" sz="1900" dirty="0">
                <a:solidFill>
                  <a:schemeClr val="bg1"/>
                </a:solidFill>
              </a:rPr>
              <a:t> signs without evidence of acquiring infection in prior 12 months.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EB59DD-7099-D6CF-694D-F5976E4DE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058" y="5353182"/>
            <a:ext cx="1855941" cy="1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4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C9B28-C8DA-4636-814B-F14D9E604179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333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7B0A59-8001-47BA-AA44-A16E99E1706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Neurologic Manifestations can occur at any stage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92662-C4C0-49B2-945D-9D6C5CC5A498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1D31EED-B95F-C9B3-D081-3FFD2AF9EA38}"/>
              </a:ext>
            </a:extLst>
          </p:cNvPr>
          <p:cNvGrpSpPr/>
          <p:nvPr/>
        </p:nvGrpSpPr>
        <p:grpSpPr>
          <a:xfrm>
            <a:off x="-4" y="781176"/>
            <a:ext cx="12197080" cy="5886450"/>
            <a:chOff x="-4" y="781176"/>
            <a:chExt cx="12197080" cy="588645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E55FB140-A68F-197F-ABA2-A3B0840B9D6D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8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84CDD6-6198-12CE-891E-841126F1E755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</a:path>
                <a:path w="12187555" h="47625">
                  <a:moveTo>
                    <a:pt x="12187236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9534">
              <a:solidFill>
                <a:srgbClr val="008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3D724A13-346F-CE6D-4EC9-9F1D3708B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49" y="781176"/>
              <a:ext cx="2019300" cy="588632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2E3ADF0-A824-4AC8-C549-79876A2219D0}"/>
              </a:ext>
            </a:extLst>
          </p:cNvPr>
          <p:cNvSpPr txBox="1"/>
          <p:nvPr/>
        </p:nvSpPr>
        <p:spPr>
          <a:xfrm>
            <a:off x="3889219" y="6488668"/>
            <a:ext cx="86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https://www.cdc.gov/std/statistics/2019/case-definitions.htm)</a:t>
            </a:r>
            <a:endParaRPr lang="en-US" dirty="0"/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5FD608A-83B8-5354-1B95-7C1E79EBE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563982"/>
              </p:ext>
            </p:extLst>
          </p:nvPr>
        </p:nvGraphicFramePr>
        <p:xfrm>
          <a:off x="2143123" y="1528354"/>
          <a:ext cx="1004411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38">
                  <a:extLst>
                    <a:ext uri="{9D8B030D-6E8A-4147-A177-3AD203B41FA5}">
                      <a16:colId xmlns:a16="http://schemas.microsoft.com/office/drawing/2014/main" val="2796811440"/>
                    </a:ext>
                  </a:extLst>
                </a:gridCol>
                <a:gridCol w="3348038">
                  <a:extLst>
                    <a:ext uri="{9D8B030D-6E8A-4147-A177-3AD203B41FA5}">
                      <a16:colId xmlns:a16="http://schemas.microsoft.com/office/drawing/2014/main" val="1847736551"/>
                    </a:ext>
                  </a:extLst>
                </a:gridCol>
                <a:gridCol w="3348038">
                  <a:extLst>
                    <a:ext uri="{9D8B030D-6E8A-4147-A177-3AD203B41FA5}">
                      <a16:colId xmlns:a16="http://schemas.microsoft.com/office/drawing/2014/main" val="1505686279"/>
                    </a:ext>
                  </a:extLst>
                </a:gridCol>
              </a:tblGrid>
              <a:tr h="367357">
                <a:tc>
                  <a:txBody>
                    <a:bodyPr/>
                    <a:lstStyle/>
                    <a:p>
                      <a:r>
                        <a:rPr lang="en-US" sz="2000" dirty="0"/>
                        <a:t>Neurosyphilis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Ocular syphilis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Otosyphilis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62462"/>
                  </a:ext>
                </a:extLst>
              </a:tr>
              <a:tr h="4662609">
                <a:tc>
                  <a:txBody>
                    <a:bodyPr/>
                    <a:lstStyle/>
                    <a:p>
                      <a:r>
                        <a:rPr lang="en-US" sz="1800" dirty="0"/>
                        <a:t>Infection of the central nervous system with </a:t>
                      </a:r>
                      <a:r>
                        <a:rPr lang="en-US" sz="1800" i="1" dirty="0"/>
                        <a:t>T. pallidum, </a:t>
                      </a:r>
                      <a:r>
                        <a:rPr lang="en-US" sz="1800" dirty="0"/>
                        <a:t>as evidenced by manifestations including:</a:t>
                      </a:r>
                    </a:p>
                    <a:p>
                      <a:endParaRPr lang="en-US" sz="18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Syphilitic meningitis,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Meningovascular syphilis,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General paresis,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Dementia,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err="1"/>
                        <a:t>Tabes</a:t>
                      </a:r>
                      <a:r>
                        <a:rPr lang="en-US" sz="1800" dirty="0"/>
                        <a:t> dorsalis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Infection of any eye structure with</a:t>
                      </a:r>
                      <a:r>
                        <a:rPr lang="en-US" sz="1800" i="1" dirty="0"/>
                        <a:t> T. pallidum.  </a:t>
                      </a:r>
                    </a:p>
                    <a:p>
                      <a:r>
                        <a:rPr lang="en-US" sz="1800" i="0" dirty="0"/>
                        <a:t>Manifestations can involve any structure in the anterior and posterior segment of the eye including: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Conjunctivitis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Anterior uveitis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/>
                        <a:t>Posterior uveitis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err="1"/>
                        <a:t>Panuveitis</a:t>
                      </a:r>
                      <a:endParaRPr lang="en-US" sz="18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Posterior interstitial keratitis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Optic neuropathy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Retinal vasculitis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Ocular syphilis may lead to decreased visual acuity including permanent blindness.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Infection of the cochleovestibular system with </a:t>
                      </a:r>
                      <a:r>
                        <a:rPr lang="en-US" sz="1800" i="1" dirty="0"/>
                        <a:t>T. pallidum, </a:t>
                      </a:r>
                      <a:r>
                        <a:rPr lang="en-US" sz="1800" dirty="0"/>
                        <a:t>as evidenced by manifestations including sensorineural hearing loss, tinnitus, and vertigo. 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Typically presents with cochleo-vestibular symptoms including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Tinnitus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Vertigo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Sensorineural hearing loss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Unilateral/Bilateral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Have a sudden onset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Progress Rapidly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 err="1"/>
                        <a:t>Otic</a:t>
                      </a:r>
                      <a:r>
                        <a:rPr lang="en-US" sz="1800" dirty="0"/>
                        <a:t> syphilis can result in permanent hearing loss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9670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80A3AC6-86B5-DDF9-4FCE-1B85EC8E4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773" y="4948526"/>
            <a:ext cx="3192248" cy="16357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43EB98-DB38-7B60-E7CB-5BF95888A640}"/>
              </a:ext>
            </a:extLst>
          </p:cNvPr>
          <p:cNvSpPr txBox="1"/>
          <p:nvPr/>
        </p:nvSpPr>
        <p:spPr>
          <a:xfrm>
            <a:off x="2031226" y="6584305"/>
            <a:ext cx="346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/>
              </a:rPr>
              <a:t>https://www.thelancet.com/journals/laninf/article/PIIS1473-3099(13)70198-1/fulltext</a:t>
            </a:r>
            <a:r>
              <a:rPr lang="en-US" sz="800" dirty="0"/>
              <a:t> </a:t>
            </a:r>
          </a:p>
        </p:txBody>
      </p:sp>
      <p:sp>
        <p:nvSpPr>
          <p:cNvPr id="17" name="Arrow: Right 11">
            <a:extLst>
              <a:ext uri="{FF2B5EF4-FFF2-40B4-BE49-F238E27FC236}">
                <a16:creationId xmlns:a16="http://schemas.microsoft.com/office/drawing/2014/main" id="{17BD1FF7-99AF-3804-4235-CE906EC37CED}"/>
              </a:ext>
            </a:extLst>
          </p:cNvPr>
          <p:cNvSpPr/>
          <p:nvPr/>
        </p:nvSpPr>
        <p:spPr>
          <a:xfrm>
            <a:off x="5362021" y="5598188"/>
            <a:ext cx="285048" cy="168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D4914A-F9C1-A256-C16C-CF2FFAD2B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" y="6706971"/>
            <a:ext cx="2656990" cy="1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21;g16f8e31318ecadf9_19">
            <a:extLst>
              <a:ext uri="{FF2B5EF4-FFF2-40B4-BE49-F238E27FC236}">
                <a16:creationId xmlns:a16="http://schemas.microsoft.com/office/drawing/2014/main" id="{973295C1-4365-1419-949D-B26204B296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425" y="1680561"/>
            <a:ext cx="10042586" cy="514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Serologic Diagnosis of Syphilis</a:t>
            </a:r>
            <a:endParaRPr lang="en-US" sz="12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l="16778" r="64354"/>
          <a:stretch/>
        </p:blipFill>
        <p:spPr>
          <a:xfrm>
            <a:off x="-1" y="1680561"/>
            <a:ext cx="2844801" cy="51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Treatment of syphilis with Penicillin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A9D664-930B-19F4-18DC-0122F56FAD10}"/>
              </a:ext>
            </a:extLst>
          </p:cNvPr>
          <p:cNvGraphicFramePr>
            <a:graphicFrameLocks/>
          </p:cNvGraphicFramePr>
          <p:nvPr/>
        </p:nvGraphicFramePr>
        <p:xfrm>
          <a:off x="366059" y="1676718"/>
          <a:ext cx="11006135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73">
                  <a:extLst>
                    <a:ext uri="{9D8B030D-6E8A-4147-A177-3AD203B41FA5}">
                      <a16:colId xmlns:a16="http://schemas.microsoft.com/office/drawing/2014/main" val="1471328002"/>
                    </a:ext>
                  </a:extLst>
                </a:gridCol>
                <a:gridCol w="1909482">
                  <a:extLst>
                    <a:ext uri="{9D8B030D-6E8A-4147-A177-3AD203B41FA5}">
                      <a16:colId xmlns:a16="http://schemas.microsoft.com/office/drawing/2014/main" val="1994124307"/>
                    </a:ext>
                  </a:extLst>
                </a:gridCol>
                <a:gridCol w="1909482">
                  <a:extLst>
                    <a:ext uri="{9D8B030D-6E8A-4147-A177-3AD203B41FA5}">
                      <a16:colId xmlns:a16="http://schemas.microsoft.com/office/drawing/2014/main" val="2754302343"/>
                    </a:ext>
                  </a:extLst>
                </a:gridCol>
                <a:gridCol w="2097742">
                  <a:extLst>
                    <a:ext uri="{9D8B030D-6E8A-4147-A177-3AD203B41FA5}">
                      <a16:colId xmlns:a16="http://schemas.microsoft.com/office/drawing/2014/main" val="1375345527"/>
                    </a:ext>
                  </a:extLst>
                </a:gridCol>
                <a:gridCol w="3236256">
                  <a:extLst>
                    <a:ext uri="{9D8B030D-6E8A-4147-A177-3AD203B41FA5}">
                      <a16:colId xmlns:a16="http://schemas.microsoft.com/office/drawing/2014/main" val="1332468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92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Early non-primary, non secondary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Late Latent/ or Unknown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Neurosyphilis, ocular syphilis and </a:t>
                      </a:r>
                      <a:r>
                        <a:rPr lang="en-US" b="1" dirty="0" err="1"/>
                        <a:t>otic</a:t>
                      </a:r>
                      <a:r>
                        <a:rPr lang="en-US" b="1" dirty="0"/>
                        <a:t> syphilis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34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Benzathine penicillin 2.4 million units IM in a single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Benzathine penicillin 2.4 million units IM in a single dose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Benzathine penicillin 2.4 million units IM in a single dose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Benzathine penicillin 2.4 million units total administered as 3 doses of 2.4 million units IM each at 1-week intervals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Aqueous crystalline penicillin G 18-24 million units per day, administered as 3-4 million units by IV every 4 hours or continuous infusion for 10-14 days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Alternative:  procaine penicillin G 2.4 million units IM 1x/day PLUS probenecid 500 mg orally 4x/day, both for 10-14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1577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E32426B-F87C-B274-5EB5-AB0C50DA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5" y="4648200"/>
            <a:ext cx="1876425" cy="220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88F77-B375-B24B-C308-CE5535E6B6F6}"/>
              </a:ext>
            </a:extLst>
          </p:cNvPr>
          <p:cNvSpPr txBox="1"/>
          <p:nvPr/>
        </p:nvSpPr>
        <p:spPr>
          <a:xfrm>
            <a:off x="3371273" y="6262945"/>
            <a:ext cx="882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https://www.cdc.gov/std/treatment-guidelines/default.htm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12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Penicillin Allergy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88F77-B375-B24B-C308-CE5535E6B6F6}"/>
              </a:ext>
            </a:extLst>
          </p:cNvPr>
          <p:cNvSpPr txBox="1"/>
          <p:nvPr/>
        </p:nvSpPr>
        <p:spPr>
          <a:xfrm>
            <a:off x="2844800" y="6464241"/>
            <a:ext cx="882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https://www.cdc.gov/std/treatment-guidelines/STI-Guidelines-2021.pdf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878C-B133-D09C-68FE-C50D1D92198F}"/>
              </a:ext>
            </a:extLst>
          </p:cNvPr>
          <p:cNvSpPr txBox="1">
            <a:spLocks/>
          </p:cNvSpPr>
          <p:nvPr/>
        </p:nvSpPr>
        <p:spPr>
          <a:xfrm>
            <a:off x="898634" y="1680561"/>
            <a:ext cx="10468304" cy="4631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Patients often are incorrectly labeled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as allergic to penicillin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Evaluate what symptoms were experienced by patients with reported penicillin allergy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Penicillin allergy causing anaphylaxis is rare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In studies that have incorporated penicillin skin testing and graded oral challenge among persons with reported penicillin allergy, the true rates of allergy are low, ranging from 1.5% to 6.1%.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Allergies wane over time: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Approximately 80% of patients with a true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IgE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-mediated allergic reaction to penicillin have lost the sensitivity after 10 years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Desensitization is recommended for pregnant women diagnosed with syphilis followed by treatment with penicillin.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09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Syphilis Penicillin Shortage: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878C-B133-D09C-68FE-C50D1D92198F}"/>
              </a:ext>
            </a:extLst>
          </p:cNvPr>
          <p:cNvSpPr txBox="1">
            <a:spLocks/>
          </p:cNvSpPr>
          <p:nvPr/>
        </p:nvSpPr>
        <p:spPr>
          <a:xfrm>
            <a:off x="173421" y="1986455"/>
            <a:ext cx="12018579" cy="40827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8797"/>
                </a:solidFill>
                <a:latin typeface="Segoe UI"/>
                <a:cs typeface="Segoe UI"/>
              </a:rPr>
              <a:t>Pregnant persons and HIV infected persons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with syphilis as well as </a:t>
            </a:r>
            <a:r>
              <a:rPr lang="en-US" sz="2400" dirty="0">
                <a:solidFill>
                  <a:srgbClr val="008797"/>
                </a:solidFill>
                <a:latin typeface="Segoe UI"/>
                <a:cs typeface="Segoe UI"/>
              </a:rPr>
              <a:t>infants with congenital syphilis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should receive priority for treatment with </a:t>
            </a:r>
            <a:r>
              <a:rPr lang="en-US" sz="2400" dirty="0">
                <a:solidFill>
                  <a:srgbClr val="008797"/>
                </a:solidFill>
                <a:latin typeface="Segoe UI"/>
                <a:cs typeface="Segoe UI"/>
              </a:rPr>
              <a:t>Benzathine penicillin G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 marL="457200" lvl="1" indent="0" algn="ctr">
              <a:buNone/>
              <a:defRPr/>
            </a:pPr>
            <a:r>
              <a:rPr lang="en-US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Benzathine penicillin G (</a:t>
            </a:r>
            <a:r>
              <a:rPr lang="en-US" b="1" dirty="0" err="1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Bicillin</a:t>
            </a:r>
            <a:r>
              <a:rPr lang="en-US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L-A®) is the only recommended treatment for pregnant people infected or exposed to syphilis. </a:t>
            </a:r>
          </a:p>
          <a:p>
            <a:pPr marL="457200" lvl="1" indent="0">
              <a:buNone/>
              <a:defRPr/>
            </a:pPr>
            <a:endParaRPr lang="en-US" b="1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8797"/>
                </a:solidFill>
                <a:latin typeface="Segoe UI"/>
                <a:ea typeface="+mn-lt"/>
                <a:cs typeface="Segoe UI"/>
              </a:rPr>
              <a:t>If Benzathine penicillin G supplies are inadequate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to cover patients other than the ones listed above, treat early syphilis (primary, secondary, early latent) with </a:t>
            </a:r>
            <a:r>
              <a:rPr lang="en-US" sz="2400" dirty="0">
                <a:solidFill>
                  <a:srgbClr val="008797"/>
                </a:solidFill>
                <a:latin typeface="Segoe UI"/>
                <a:ea typeface="+mn-lt"/>
                <a:cs typeface="Segoe UI"/>
              </a:rPr>
              <a:t>doxycycline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100 mg po bid for </a:t>
            </a:r>
            <a:r>
              <a:rPr lang="en-US" sz="2400" dirty="0">
                <a:solidFill>
                  <a:srgbClr val="008797"/>
                </a:solidFill>
                <a:latin typeface="Segoe UI"/>
                <a:ea typeface="+mn-lt"/>
                <a:cs typeface="Segoe UI"/>
              </a:rPr>
              <a:t>14 days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and late latent syphilis or latent syphilis of uncertain duration with </a:t>
            </a:r>
            <a:r>
              <a:rPr lang="en-US" sz="2400" dirty="0">
                <a:solidFill>
                  <a:srgbClr val="008797"/>
                </a:solidFill>
                <a:latin typeface="Segoe UI"/>
                <a:ea typeface="+mn-lt"/>
                <a:cs typeface="Segoe UI"/>
              </a:rPr>
              <a:t>doxycycline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100 mg po bid for </a:t>
            </a:r>
            <a:r>
              <a:rPr lang="en-US" sz="2400" dirty="0">
                <a:solidFill>
                  <a:srgbClr val="008797"/>
                </a:solidFill>
                <a:latin typeface="Segoe UI"/>
                <a:ea typeface="+mn-lt"/>
                <a:cs typeface="Segoe UI"/>
              </a:rPr>
              <a:t>28 days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9857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Clinical Manifestations of Congenital Syphilis (CS)</a:t>
            </a:r>
            <a:endParaRPr lang="en-US" sz="11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-1" y="1680561"/>
            <a:ext cx="2844801" cy="511545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B43C085-A0B2-A72D-5530-E0737D130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5" y="2210528"/>
            <a:ext cx="3323708" cy="2811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1210C-D11E-0804-782E-A4E18080D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252" y="2210528"/>
            <a:ext cx="2247613" cy="2811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38351-6EE1-C7F0-6FBD-F135BB650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659" y="2210529"/>
            <a:ext cx="2469753" cy="281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56064-4496-5DFF-9B3D-5222B9989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880" y="2210529"/>
            <a:ext cx="2882566" cy="2811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9D384-BFF6-FE50-BC5B-76E1D6D5ABE1}"/>
              </a:ext>
            </a:extLst>
          </p:cNvPr>
          <p:cNvSpPr txBox="1"/>
          <p:nvPr/>
        </p:nvSpPr>
        <p:spPr>
          <a:xfrm>
            <a:off x="589351" y="6275235"/>
            <a:ext cx="1011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https://www.cdc.gov/ncbddd/birthdefects/surveillancemanual/quick-reference-handbook/congenital-syphilis.html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27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4D3D02-58FA-4E11-93B8-0C53066BBC4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72464330"/>
              </p:ext>
            </p:extLst>
          </p:nvPr>
        </p:nvGraphicFramePr>
        <p:xfrm>
          <a:off x="-1" y="0"/>
          <a:ext cx="1219200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23992"/>
                    </a:ext>
                  </a:extLst>
                </a:gridCol>
              </a:tblGrid>
              <a:tr h="151597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Scenario 1:  </a:t>
                      </a:r>
                    </a:p>
                    <a:p>
                      <a:r>
                        <a:rPr lang="en-US" sz="3200" dirty="0"/>
                        <a:t>Confirmed, proven or highly probable congenital syphilis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07341"/>
                  </a:ext>
                </a:extLst>
              </a:tr>
              <a:tr h="2093495">
                <a:tc>
                  <a:txBody>
                    <a:bodyPr/>
                    <a:lstStyle/>
                    <a:p>
                      <a:r>
                        <a:rPr lang="en-US" sz="2000" b="1" dirty="0"/>
                        <a:t>Neonate with: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 physical exam consistent with CS: </a:t>
                      </a: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Hepatomegaly, Jaundice, Nasal discharge ("snuffles"), Rash, Generalized lymphadenopathy, Skeletal abnormalities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 serum quantitative nontreponemal serology 4-fold greater than mother’s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 positive darkfield or PCR test of placenta, body fluids or positive silver stain of placenta or 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72005"/>
                  </a:ext>
                </a:extLst>
              </a:tr>
              <a:tr h="115503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Evaluation: 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2000" dirty="0"/>
                        <a:t>CSF with VDRL, cell </a:t>
                      </a:r>
                      <a:r>
                        <a:rPr lang="en-US" sz="2000" dirty="0" err="1"/>
                        <a:t>ct</a:t>
                      </a:r>
                      <a:r>
                        <a:rPr lang="en-US" sz="2000" dirty="0"/>
                        <a:t>, protein, CBC/diff, long bone radiographs, neurologic eval (eye, auditory, imaging)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61551"/>
                  </a:ext>
                </a:extLst>
              </a:tr>
              <a:tr h="2093495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Treatment:  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Aqueous crystalline penicillin G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100,000–150,000 units/kg/body wt./day, administered as 50,000 units/kg body wt./dose IV q 12 hours during the first 7 days of life and q 8 hours thereafter for a total of 10 days OR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 penicillin G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50,000 units/kg body weight/dose IM in a single daily dose for 10 days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06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08D93A-1109-4CE6-A3A7-4D457E2E383A}"/>
              </a:ext>
            </a:extLst>
          </p:cNvPr>
          <p:cNvSpPr txBox="1"/>
          <p:nvPr/>
        </p:nvSpPr>
        <p:spPr>
          <a:xfrm>
            <a:off x="9248590" y="6858000"/>
            <a:ext cx="3024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https://www.cdc.gov/std/treatment-guidelines/default.htm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07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4D3D02-58FA-4E11-93B8-0C53066BBC4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12602119"/>
              </p:ext>
            </p:extLst>
          </p:nvPr>
        </p:nvGraphicFramePr>
        <p:xfrm>
          <a:off x="0" y="0"/>
          <a:ext cx="12192000" cy="6716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929081502"/>
                    </a:ext>
                  </a:extLst>
                </a:gridCol>
              </a:tblGrid>
              <a:tr h="130591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Scenario 2:  </a:t>
                      </a:r>
                    </a:p>
                    <a:p>
                      <a:r>
                        <a:rPr lang="en-US" sz="3200" dirty="0"/>
                        <a:t>Possible congenital syphilis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07341"/>
                  </a:ext>
                </a:extLst>
              </a:tr>
              <a:tr h="2207610">
                <a:tc>
                  <a:txBody>
                    <a:bodyPr/>
                    <a:lstStyle/>
                    <a:p>
                      <a:r>
                        <a:rPr lang="en-US" sz="2000" b="1" dirty="0"/>
                        <a:t>Neonate with </a:t>
                      </a:r>
                      <a:r>
                        <a:rPr lang="en-US" sz="2000" dirty="0"/>
                        <a:t>a normal physical exam and a serum quantitative nontreponemal serologic titer equal to or &lt; 4-fold of the maternal titer at delivery and </a:t>
                      </a:r>
                      <a:r>
                        <a:rPr lang="en-US" sz="2000" b="1" u="sng" dirty="0"/>
                        <a:t>one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of the following:</a:t>
                      </a:r>
                    </a:p>
                    <a:p>
                      <a:r>
                        <a:rPr lang="en-US" sz="2000" dirty="0"/>
                        <a:t>•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The mother was not treated, was inadequately treated, or has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 documentation  of treatment.</a:t>
                      </a:r>
                    </a:p>
                    <a:p>
                      <a:r>
                        <a:rPr lang="en-US" sz="2000" dirty="0"/>
                        <a:t>• The mother was treated with erythromycin, or a regimen not recommended in these guidelines </a:t>
                      </a:r>
                    </a:p>
                    <a:p>
                      <a:r>
                        <a:rPr lang="en-US" sz="2000" dirty="0"/>
                        <a:t>• The mother received recommended regimen, but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treatment was initiated &lt;30 days before delivery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72005"/>
                  </a:ext>
                </a:extLst>
              </a:tr>
              <a:tr h="99497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CSF analysis for VDRL, cell count, and protein**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CBC, differential, long-bone radiographs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61551"/>
                  </a:ext>
                </a:extLst>
              </a:tr>
              <a:tr h="2207610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Treatment:  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Aqueous crystalline penicillin G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100,000–150,000 units/kg/body wt./day, administered as 50,000 units/kg body wt./dose IV q 12 hours during the first 7 days of life and q 8 hours thereafter for a total of 10 days OR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 penicillin G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50,000 units/kg body weight/dose IM in a single daily dose for 10 days OR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Benzathine penicillin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50,000 units/kg body wt. single IM injection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06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08D93A-1109-4CE6-A3A7-4D457E2E383A}"/>
              </a:ext>
            </a:extLst>
          </p:cNvPr>
          <p:cNvSpPr txBox="1"/>
          <p:nvPr/>
        </p:nvSpPr>
        <p:spPr>
          <a:xfrm>
            <a:off x="9248590" y="6858000"/>
            <a:ext cx="3024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https://www.cdc.gov/std/treatment-guidelines/default.htm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48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table&#10;&#10;Description automatically generated">
            <a:extLst>
              <a:ext uri="{FF2B5EF4-FFF2-40B4-BE49-F238E27FC236}">
                <a16:creationId xmlns:a16="http://schemas.microsoft.com/office/drawing/2014/main" id="{C4BC2E0C-CED9-4D55-622A-BD42E8200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639763"/>
            <a:ext cx="5297488" cy="3305175"/>
          </a:xfrm>
          <a:prstGeom prst="rect">
            <a:avLst/>
          </a:prstGeom>
        </p:spPr>
      </p:pic>
      <p:pic>
        <p:nvPicPr>
          <p:cNvPr id="8" name="Content Placeholder 7" descr="A table with numbers and a pink background&#10;&#10;Description automatically generated">
            <a:extLst>
              <a:ext uri="{FF2B5EF4-FFF2-40B4-BE49-F238E27FC236}">
                <a16:creationId xmlns:a16="http://schemas.microsoft.com/office/drawing/2014/main" id="{79DF2D66-E3C0-42F2-A7BA-94DA6C2F0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4013200"/>
            <a:ext cx="5297488" cy="22050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DBC78-F017-C3B5-CF2B-F7338D99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Congenital Syphilis — Reported Cases and Rates of Reported Cases by State, Ranked by Rates, United States, 2021</a:t>
            </a:r>
            <a:b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47FC3-A776-0A47-6CDE-03C98016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470" y="6356350"/>
            <a:ext cx="68932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FB582AC-5695-48DB-B28C-201892CC33C9}" type="slidenum">
              <a:rPr lang="en-US" smtClean="0"/>
              <a:pPr algn="l"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346A692-D104-2F16-CC9C-AFEDBE02F5B4}"/>
              </a:ext>
            </a:extLst>
          </p:cNvPr>
          <p:cNvSpPr/>
          <p:nvPr/>
        </p:nvSpPr>
        <p:spPr>
          <a:xfrm>
            <a:off x="6161973" y="5486213"/>
            <a:ext cx="5327468" cy="2548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4D3D02-58FA-4E11-93B8-0C53066BBC4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68764411"/>
              </p:ext>
            </p:extLst>
          </p:nvPr>
        </p:nvGraphicFramePr>
        <p:xfrm>
          <a:off x="0" y="0"/>
          <a:ext cx="12192000" cy="659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422966270"/>
                    </a:ext>
                  </a:extLst>
                </a:gridCol>
              </a:tblGrid>
              <a:tr h="106317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Scenario 3:  </a:t>
                      </a:r>
                    </a:p>
                    <a:p>
                      <a:r>
                        <a:rPr lang="en-US" sz="3200" dirty="0"/>
                        <a:t>Congenital syphilis less likely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07341"/>
                  </a:ext>
                </a:extLst>
              </a:tr>
              <a:tr h="2126346">
                <a:tc>
                  <a:txBody>
                    <a:bodyPr/>
                    <a:lstStyle/>
                    <a:p>
                      <a:r>
                        <a:rPr lang="en-US" sz="2000" b="1" dirty="0"/>
                        <a:t>Neonate with </a:t>
                      </a:r>
                      <a:r>
                        <a:rPr lang="en-US" sz="2000" dirty="0"/>
                        <a:t>a normal physical examination and a serum quantitative nontreponemal serologic titer equal or &lt;4-fold of the maternal titer at delivery and </a:t>
                      </a:r>
                      <a:r>
                        <a:rPr lang="en-US" sz="2000" b="1" u="sng" dirty="0"/>
                        <a:t>both</a:t>
                      </a:r>
                      <a:r>
                        <a:rPr lang="en-US" sz="2000" dirty="0"/>
                        <a:t> of the following are true:</a:t>
                      </a:r>
                    </a:p>
                    <a:p>
                      <a:r>
                        <a:rPr lang="en-US" sz="2000" dirty="0"/>
                        <a:t>•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The mother was treated during pregnancy</a:t>
                      </a:r>
                      <a:r>
                        <a:rPr lang="en-US" sz="2000" dirty="0"/>
                        <a:t>, treatment was</a:t>
                      </a:r>
                    </a:p>
                    <a:p>
                      <a:r>
                        <a:rPr lang="en-US" sz="2000" dirty="0"/>
                        <a:t>appropriate for the infection stage, and the treatment</a:t>
                      </a:r>
                    </a:p>
                    <a:p>
                      <a:r>
                        <a:rPr lang="en-US" sz="2000" dirty="0"/>
                        <a:t>regimen was initiated ≥30 days before delivery.</a:t>
                      </a:r>
                    </a:p>
                    <a:p>
                      <a:r>
                        <a:rPr lang="en-US" sz="2000" dirty="0"/>
                        <a:t>• The mother has no evidence of reinfection or relapse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72005"/>
                  </a:ext>
                </a:extLst>
              </a:tr>
              <a:tr h="615965">
                <a:tc>
                  <a:txBody>
                    <a:bodyPr/>
                    <a:lstStyle/>
                    <a:p>
                      <a:r>
                        <a:rPr lang="en-US" sz="2000" dirty="0"/>
                        <a:t>No evaluation is 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61551"/>
                  </a:ext>
                </a:extLst>
              </a:tr>
              <a:tr h="2784501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Treatment:</a:t>
                      </a:r>
                    </a:p>
                    <a:p>
                      <a:r>
                        <a:rPr lang="en-US" sz="2000" b="1" dirty="0"/>
                        <a:t>Benzathine penicillin G 50,000 </a:t>
                      </a:r>
                      <a:r>
                        <a:rPr lang="en-US" sz="2000" dirty="0"/>
                        <a:t>units/kg body weight/dose IM in a</a:t>
                      </a:r>
                    </a:p>
                    <a:p>
                      <a:r>
                        <a:rPr lang="en-US" sz="2000" dirty="0"/>
                        <a:t>single dose</a:t>
                      </a:r>
                    </a:p>
                    <a:p>
                      <a:r>
                        <a:rPr lang="en-US" sz="2000" dirty="0"/>
                        <a:t>* Another approach involves not treating the newborn if follow-up is</a:t>
                      </a:r>
                    </a:p>
                    <a:p>
                      <a:r>
                        <a:rPr lang="en-US" sz="2000" dirty="0"/>
                        <a:t>certain but providing close serologic follow-up every 2–3 months for 6</a:t>
                      </a:r>
                    </a:p>
                    <a:p>
                      <a:r>
                        <a:rPr lang="en-US" sz="2000" dirty="0"/>
                        <a:t>months for infants whose mothers’ nontreponemal titers decreased at</a:t>
                      </a:r>
                    </a:p>
                    <a:p>
                      <a:r>
                        <a:rPr lang="en-US" sz="2000" dirty="0"/>
                        <a:t>least fourfold after therapy for early syphilis or remained stable for low titer,</a:t>
                      </a:r>
                    </a:p>
                    <a:p>
                      <a:r>
                        <a:rPr lang="en-US" sz="2000" dirty="0"/>
                        <a:t>latent syphilis (VDRL &lt;1:2 or RPR &lt;1:4).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06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08D93A-1109-4CE6-A3A7-4D457E2E383A}"/>
              </a:ext>
            </a:extLst>
          </p:cNvPr>
          <p:cNvSpPr txBox="1"/>
          <p:nvPr/>
        </p:nvSpPr>
        <p:spPr>
          <a:xfrm>
            <a:off x="9248590" y="6858000"/>
            <a:ext cx="3024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https://www.cdc.gov/std/treatment-guidelines/default.htm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70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4D3D02-58FA-4E11-93B8-0C53066BBC4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57009708"/>
              </p:ext>
            </p:extLst>
          </p:nvPr>
        </p:nvGraphicFramePr>
        <p:xfrm>
          <a:off x="0" y="0"/>
          <a:ext cx="12076386" cy="666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6386">
                  <a:extLst>
                    <a:ext uri="{9D8B030D-6E8A-4147-A177-3AD203B41FA5}">
                      <a16:colId xmlns:a16="http://schemas.microsoft.com/office/drawing/2014/main" val="2702566610"/>
                    </a:ext>
                  </a:extLst>
                </a:gridCol>
              </a:tblGrid>
              <a:tr h="143390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Scenario 4: </a:t>
                      </a:r>
                    </a:p>
                    <a:p>
                      <a:r>
                        <a:rPr lang="en-US" sz="3200" dirty="0"/>
                        <a:t>Congenital syphilis unlikely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07341"/>
                  </a:ext>
                </a:extLst>
              </a:tr>
              <a:tr h="2423989">
                <a:tc>
                  <a:txBody>
                    <a:bodyPr/>
                    <a:lstStyle/>
                    <a:p>
                      <a:r>
                        <a:rPr lang="en-US" sz="2000" b="1" dirty="0"/>
                        <a:t>Neonate with: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 normal physical exam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serum quantitative nontreponemal serology equal to or less than 4-fold mother at delivery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Mother’s treatment was adequate before pregnancy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Mother’s nontreponemal titer remained low and stable before and during pregnancy and at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72005"/>
                  </a:ext>
                </a:extLst>
              </a:tr>
              <a:tr h="830757">
                <a:tc>
                  <a:txBody>
                    <a:bodyPr/>
                    <a:lstStyle/>
                    <a:p>
                      <a:r>
                        <a:rPr lang="en-US" sz="2000" dirty="0"/>
                        <a:t>No evaluation is 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61551"/>
                  </a:ext>
                </a:extLst>
              </a:tr>
              <a:tr h="1980160">
                <a:tc>
                  <a:txBody>
                    <a:bodyPr/>
                    <a:lstStyle/>
                    <a:p>
                      <a:r>
                        <a:rPr lang="en-US" sz="2000" b="1" dirty="0"/>
                        <a:t>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treatment recommended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Benzathine penicillin 50,000 units/kg body weight as a single IM injection might be considered, if follow-up is uncertain and the neonate has a reactive nontreponemal test.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Neonates should be followed serologically to ensure the nontreponemal test returns to negative 	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06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08D93A-1109-4CE6-A3A7-4D457E2E383A}"/>
              </a:ext>
            </a:extLst>
          </p:cNvPr>
          <p:cNvSpPr txBox="1"/>
          <p:nvPr/>
        </p:nvSpPr>
        <p:spPr>
          <a:xfrm>
            <a:off x="9248590" y="6858000"/>
            <a:ext cx="3024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https://www.cdc.gov/std/treatment-guidelines/default.htm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00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Provider Education Resources</a:t>
            </a:r>
            <a:endParaRPr lang="en-US" sz="12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93DA-3575-D5C0-CEB3-71505C9E1F34}"/>
              </a:ext>
            </a:extLst>
          </p:cNvPr>
          <p:cNvSpPr txBox="1">
            <a:spLocks/>
          </p:cNvSpPr>
          <p:nvPr/>
        </p:nvSpPr>
        <p:spPr>
          <a:xfrm>
            <a:off x="1960730" y="1680561"/>
            <a:ext cx="10231270" cy="5129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US" sz="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CDC STD Treatment Guidelines: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3"/>
              </a:rPr>
              <a:t>https://www.cdc.gov/std/treatment-guidelines/default.htm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Indian Country Infectious Disease ECHO: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4"/>
              </a:rPr>
              <a:t>www.IndianCountryECHO.org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 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CDC STD Prevention Training Centers: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5"/>
              </a:rPr>
              <a:t>https://www.cdc.gov/std/training/default.htm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University of Washington STD CME sessions: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6"/>
              </a:rPr>
              <a:t>https://www.std.uw.edu/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California Prevention Training Center Online: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7"/>
              </a:rPr>
              <a:t>https://www.stdhivtraining.org/online_courses.html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Johns Hopkins STD Prevention Training: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8"/>
              </a:rPr>
              <a:t>https://www.stdpreventiontraining.com/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New York City STD/HIV Prevention Training Center: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9"/>
              </a:rPr>
              <a:t>https://www.nycptc.org/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CDC STD Surveillance: 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10"/>
              </a:rPr>
              <a:t>https://www.cdc.gov/std/statistics/2019/default.htm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CDC STD Hotline: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  <a:hlinkClick r:id="rId11"/>
              </a:rPr>
              <a:t>https://www.usa.gov/federal-agencies/cdc-national-std-hotline</a:t>
            </a: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 </a:t>
            </a:r>
          </a:p>
          <a:p>
            <a:pPr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6412260E-7F12-CBCC-88CC-B0F40262710A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1528354"/>
            <a:ext cx="17907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9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856" y="482"/>
            <a:ext cx="12190288" cy="1528140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E488AD-3F52-42F7-8886-CF1E6AB69A90}"/>
              </a:ext>
            </a:extLst>
          </p:cNvPr>
          <p:cNvSpPr txBox="1">
            <a:spLocks/>
          </p:cNvSpPr>
          <p:nvPr/>
        </p:nvSpPr>
        <p:spPr>
          <a:xfrm>
            <a:off x="2845257" y="1923680"/>
            <a:ext cx="8978933" cy="4628994"/>
          </a:xfrm>
          <a:prstGeom prst="rect">
            <a:avLst/>
          </a:prstGeom>
        </p:spPr>
        <p:txBody>
          <a:bodyPr vert="horz" lIns="91428" tIns="45714" rIns="91428" bIns="45714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11" dirty="0">
                <a:ea typeface="Segoe UI Symbol" panose="020B0502040204020203" pitchFamily="34" charset="0"/>
                <a:cs typeface="+mn-lt"/>
              </a:rPr>
              <a:t>Please email the following contact with any questions, concerns, or interest in having a follow-up discussion to learn more about how we can best support your efforts: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911" dirty="0">
              <a:ea typeface="Segoe UI Symbol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11" dirty="0">
                <a:ea typeface="Segoe UI Symbol" panose="020B0502040204020203" pitchFamily="34" charset="0"/>
              </a:rPr>
              <a:t>Jorge Mera, MD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11" dirty="0">
                <a:ea typeface="Segoe UI Symbol" panose="020B0502040204020203" pitchFamily="34" charset="0"/>
              </a:rPr>
              <a:t>He/him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11" dirty="0">
                <a:ea typeface="Segoe UI Symbol" panose="020B0502040204020203" pitchFamily="34" charset="0"/>
              </a:rPr>
              <a:t>ECHO Clinic Medical Director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11" dirty="0">
                <a:ea typeface="Segoe UI Symbol" panose="020B0502040204020203" pitchFamily="34" charset="0"/>
              </a:rPr>
              <a:t>Northwest Portland Area Indian Health Board</a:t>
            </a:r>
            <a:br>
              <a:rPr lang="en-US" sz="2911" dirty="0">
                <a:ea typeface="Segoe UI Symbol" panose="020B0502040204020203" pitchFamily="34" charset="0"/>
              </a:rPr>
            </a:br>
            <a:r>
              <a:rPr lang="en-US" sz="2911" dirty="0" err="1">
                <a:ea typeface="Segoe UI Symbol" panose="020B0502040204020203" pitchFamily="34" charset="0"/>
              </a:rPr>
              <a:t>jmera@salud.unm.edu</a:t>
            </a:r>
            <a:endParaRPr lang="en-US" sz="2911" dirty="0">
              <a:ea typeface="Segoe UI Symbol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ea typeface="Segoe UI Symbol" panose="020B0502040204020203" pitchFamily="34" charset="0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856" y="484"/>
            <a:ext cx="12190288" cy="1506311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Follow-up</a:t>
            </a:r>
            <a:endParaRPr lang="en-US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855" y="1480805"/>
            <a:ext cx="12190290" cy="47817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855" y="1680808"/>
            <a:ext cx="2844402" cy="5114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D0382-1B16-4B59-768B-21544899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9607543" y="5956670"/>
            <a:ext cx="2356430" cy="8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6"/>
    </mc:Choice>
    <mc:Fallback xmlns="">
      <p:transition spd="slow" advTm="74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A12A3-034F-78F6-0B32-186308061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885B-FBED-DDEF-DC4C-9515C558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5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CF282-DD69-F71C-78A1-D519292C0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1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How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Transplacental during maternal spirochetemia</a:t>
            </a:r>
          </a:p>
          <a:p>
            <a:pPr lvl="1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D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irect contact with an infectious lesion during birth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Not transferred into breast milk</a:t>
            </a:r>
            <a:b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</a:b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When during gestation?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At any time during gestation with increasing frequency as gestation advances.</a:t>
            </a:r>
            <a:b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</a:b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Transmission according to syphilis stage:</a:t>
            </a:r>
            <a:b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</a:br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Primary or secondary syphilis: 	 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60% to 90%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Early latent:				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40%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Late latent syphilis: 			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10% (2% after four years)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E8555978-0F4E-0DC2-A525-8322577BC2D0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latin typeface="+mn-lt"/>
              </a:rPr>
              <a:t>Congenital Syphilis Transmission</a:t>
            </a:r>
            <a:endParaRPr lang="en-US" sz="54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880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-1" y="369453"/>
            <a:ext cx="12192000" cy="1158901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+mn-lt"/>
              </a:rPr>
              <a:t>Questions that We Need to be Answer</a:t>
            </a:r>
          </a:p>
          <a:p>
            <a:pPr algn="ctr"/>
            <a:r>
              <a:rPr lang="en-US" sz="4000" b="1" dirty="0">
                <a:latin typeface="+mn-lt"/>
              </a:rPr>
              <a:t>to Evaluate A positive RPR in a Newborn</a:t>
            </a:r>
            <a:endParaRPr lang="en-US" sz="4000" dirty="0">
              <a:ea typeface="+mj-ea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4BF3A0EE-4B83-F9F5-B206-F2264D70E3DE}"/>
              </a:ext>
            </a:extLst>
          </p:cNvPr>
          <p:cNvPicPr/>
          <p:nvPr/>
        </p:nvPicPr>
        <p:blipFill rotWithShape="1">
          <a:blip r:embed="rId3" cstate="print"/>
          <a:srcRect r="58297"/>
          <a:stretch/>
        </p:blipFill>
        <p:spPr>
          <a:xfrm>
            <a:off x="486022" y="1122715"/>
            <a:ext cx="1390279" cy="598169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3F8541-979E-DC1E-50CF-40DAC6822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40301"/>
              </p:ext>
            </p:extLst>
          </p:nvPr>
        </p:nvGraphicFramePr>
        <p:xfrm>
          <a:off x="2713940" y="1858609"/>
          <a:ext cx="8992038" cy="450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269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C2F83-1022-2976-3879-C633708F3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1CEF96-8C62-1C33-7E58-7894CDFAB224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847982-1905-EBC3-3D26-9D8BA4A19772}"/>
              </a:ext>
            </a:extLst>
          </p:cNvPr>
          <p:cNvSpPr/>
          <p:nvPr/>
        </p:nvSpPr>
        <p:spPr>
          <a:xfrm>
            <a:off x="-1" y="6835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Syphilis</a:t>
            </a:r>
            <a:endParaRPr lang="en-US" sz="54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FC900-6B02-B947-4A41-5AD17655387B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9D871-F2F8-3BA6-3D5E-F20FA6E84CC5}"/>
              </a:ext>
            </a:extLst>
          </p:cNvPr>
          <p:cNvSpPr txBox="1">
            <a:spLocks/>
          </p:cNvSpPr>
          <p:nvPr/>
        </p:nvSpPr>
        <p:spPr>
          <a:xfrm>
            <a:off x="1957193" y="1596494"/>
            <a:ext cx="5269756" cy="52615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3900" b="1" i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Treponema pallidum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Sexual, vertical, and horizontal   transmission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b="1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Curable with penicillin</a:t>
            </a:r>
          </a:p>
          <a:p>
            <a:pPr>
              <a:defRPr/>
            </a:pPr>
            <a:endParaRPr lang="en-US" sz="2400" dirty="0">
              <a:solidFill>
                <a:srgbClr val="061F57"/>
              </a:solidFill>
              <a:latin typeface="Segoe UI"/>
              <a:ea typeface="+mn-lt"/>
              <a:cs typeface="Calibri" panose="020F0502020204030204"/>
            </a:endParaRPr>
          </a:p>
          <a:p>
            <a:pPr>
              <a:defRPr/>
            </a:pPr>
            <a:r>
              <a:rPr lang="en-US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4 stages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Primary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Secondary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Early (non-primary, non-secondary)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61F57"/>
                </a:solidFill>
                <a:latin typeface="Segoe UI"/>
                <a:ea typeface="+mn-lt"/>
                <a:cs typeface="Calibri" panose="020F0502020204030204"/>
              </a:rPr>
              <a:t>Unknown duration or 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CD54095C-8BA5-DBA6-9874-6CF54E3AE9FD}"/>
              </a:ext>
            </a:extLst>
          </p:cNvPr>
          <p:cNvPicPr/>
          <p:nvPr/>
        </p:nvPicPr>
        <p:blipFill rotWithShape="1">
          <a:blip r:embed="rId3" cstate="print"/>
          <a:srcRect r="58297"/>
          <a:stretch/>
        </p:blipFill>
        <p:spPr>
          <a:xfrm>
            <a:off x="486022" y="1122715"/>
            <a:ext cx="1390279" cy="5981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D82DF-BC91-DAD7-105E-B0404AA4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949" y="2203354"/>
            <a:ext cx="4479029" cy="31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EC0BC-CE8A-1502-661E-4C993CEB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CEC834-1863-72F1-10A5-FA0F1FE8D400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985804-7024-2847-63E3-8C4F640D7E66}"/>
              </a:ext>
            </a:extLst>
          </p:cNvPr>
          <p:cNvSpPr/>
          <p:nvPr/>
        </p:nvSpPr>
        <p:spPr>
          <a:xfrm>
            <a:off x="-1" y="6835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Syphilis</a:t>
            </a:r>
            <a:endParaRPr lang="en-US" sz="54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65D9C6-EF8F-5624-7259-B8CA6950F393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ED65-FF96-0E20-B440-93F9620ACD9A}"/>
              </a:ext>
            </a:extLst>
          </p:cNvPr>
          <p:cNvSpPr txBox="1">
            <a:spLocks/>
          </p:cNvSpPr>
          <p:nvPr/>
        </p:nvSpPr>
        <p:spPr>
          <a:xfrm>
            <a:off x="2560320" y="1946067"/>
            <a:ext cx="9145657" cy="43349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7000" b="1" dirty="0">
              <a:solidFill>
                <a:srgbClr val="00666E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7000" b="1" dirty="0">
                <a:solidFill>
                  <a:srgbClr val="00666E"/>
                </a:solidFill>
              </a:rPr>
              <a:t>Stages start with primary, then may not progress linearly.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7000" b="1" dirty="0">
              <a:solidFill>
                <a:srgbClr val="00666E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7000" b="1" dirty="0">
                <a:solidFill>
                  <a:srgbClr val="00666E"/>
                </a:solidFill>
              </a:rPr>
              <a:t>Characterized by episodes of active disease interrupted by periods of latency.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7000" b="1" dirty="0">
              <a:solidFill>
                <a:srgbClr val="00666E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7000" b="1" dirty="0">
                <a:solidFill>
                  <a:srgbClr val="00666E"/>
                </a:solidFill>
              </a:rPr>
              <a:t>Signs/symptoms and transmission risks vary by stage.</a:t>
            </a: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29D29BEA-D4E1-C60E-4428-8B9D0165F45A}"/>
              </a:ext>
            </a:extLst>
          </p:cNvPr>
          <p:cNvPicPr/>
          <p:nvPr/>
        </p:nvPicPr>
        <p:blipFill rotWithShape="1">
          <a:blip r:embed="rId3" cstate="print"/>
          <a:srcRect r="58297"/>
          <a:stretch/>
        </p:blipFill>
        <p:spPr>
          <a:xfrm>
            <a:off x="486022" y="1122715"/>
            <a:ext cx="1390279" cy="59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C9B28-C8DA-4636-814B-F14D9E604179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333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7B0A59-8001-47BA-AA44-A16E99E1706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Definitions: Primary Syphilis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92662-C4C0-49B2-945D-9D6C5CC5A498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60E56-FBBA-182A-661D-9294E4F25701}"/>
              </a:ext>
            </a:extLst>
          </p:cNvPr>
          <p:cNvSpPr txBox="1">
            <a:spLocks/>
          </p:cNvSpPr>
          <p:nvPr/>
        </p:nvSpPr>
        <p:spPr>
          <a:xfrm>
            <a:off x="2148062" y="1430024"/>
            <a:ext cx="9906002" cy="33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Clinical Description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Characterized by one or more ulcerative lesions (e.g. chancre), which might differ in clinical appearance.</a:t>
            </a:r>
          </a:p>
          <a:p>
            <a:pPr marL="0" indent="0"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Classic Presentation</a:t>
            </a: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Single painless ulcer or chancre at the site of infection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Atypical Presentation</a:t>
            </a:r>
          </a:p>
          <a:p>
            <a:pPr marL="0" indent="0"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Multiple, atypical, or painful lesions at the site of infection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E4F1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1D31EED-B95F-C9B3-D081-3FFD2AF9EA38}"/>
              </a:ext>
            </a:extLst>
          </p:cNvPr>
          <p:cNvGrpSpPr/>
          <p:nvPr/>
        </p:nvGrpSpPr>
        <p:grpSpPr>
          <a:xfrm>
            <a:off x="-4" y="781176"/>
            <a:ext cx="12197080" cy="5886450"/>
            <a:chOff x="-4" y="781176"/>
            <a:chExt cx="12197080" cy="588645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E55FB140-A68F-197F-ABA2-A3B0840B9D6D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8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84CDD6-6198-12CE-891E-841126F1E755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</a:path>
                <a:path w="12187555" h="47625">
                  <a:moveTo>
                    <a:pt x="12187236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9534">
              <a:solidFill>
                <a:srgbClr val="008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3D724A13-346F-CE6D-4EC9-9F1D3708B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49" y="781176"/>
              <a:ext cx="2019300" cy="588632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F4252F0-F0D7-B853-2C6E-B79E4ABC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5" b="16328"/>
          <a:stretch>
            <a:fillRect/>
          </a:stretch>
        </p:blipFill>
        <p:spPr bwMode="auto">
          <a:xfrm>
            <a:off x="5736266" y="4420665"/>
            <a:ext cx="3010509" cy="1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346D7BB-EB1B-6663-8C0C-E4E7777F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0" t="38904" r="13194" b="16310"/>
          <a:stretch>
            <a:fillRect/>
          </a:stretch>
        </p:blipFill>
        <p:spPr bwMode="auto">
          <a:xfrm>
            <a:off x="2651866" y="4458118"/>
            <a:ext cx="2536746" cy="189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B5AE63E-BE22-D07C-EDAF-8A72A055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27028" r="26497" b="27863"/>
          <a:stretch>
            <a:fillRect/>
          </a:stretch>
        </p:blipFill>
        <p:spPr bwMode="auto">
          <a:xfrm>
            <a:off x="9294429" y="4420665"/>
            <a:ext cx="2586183" cy="1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6A9A76-756C-EF8B-5EAF-381B81AF0B7A}"/>
              </a:ext>
            </a:extLst>
          </p:cNvPr>
          <p:cNvSpPr txBox="1"/>
          <p:nvPr/>
        </p:nvSpPr>
        <p:spPr>
          <a:xfrm>
            <a:off x="2651866" y="6355822"/>
            <a:ext cx="246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Vaginal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BBAFD-411F-ECC5-8FFD-6FA3AD766561}"/>
              </a:ext>
            </a:extLst>
          </p:cNvPr>
          <p:cNvSpPr txBox="1"/>
          <p:nvPr/>
        </p:nvSpPr>
        <p:spPr>
          <a:xfrm>
            <a:off x="5736266" y="6329222"/>
            <a:ext cx="246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Tongue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F4A6D-C84A-A957-D65B-93A2B8844810}"/>
              </a:ext>
            </a:extLst>
          </p:cNvPr>
          <p:cNvSpPr txBox="1"/>
          <p:nvPr/>
        </p:nvSpPr>
        <p:spPr>
          <a:xfrm>
            <a:off x="9294429" y="6384321"/>
            <a:ext cx="246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Penile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47912A-9994-D39A-A153-2A629625E8D5}"/>
              </a:ext>
            </a:extLst>
          </p:cNvPr>
          <p:cNvSpPr txBox="1"/>
          <p:nvPr/>
        </p:nvSpPr>
        <p:spPr>
          <a:xfrm>
            <a:off x="250674" y="6596390"/>
            <a:ext cx="1172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  https://www.cdc.gov/std/syphilis/images.htm</a:t>
            </a:r>
            <a:r>
              <a:rPr lang="en-US" sz="1400" dirty="0"/>
              <a:t> and  </a:t>
            </a:r>
            <a:r>
              <a:rPr lang="en-US" sz="1400" dirty="0">
                <a:hlinkClick r:id="rId8"/>
              </a:rPr>
              <a:t>https://www.cdc.gov/std/statistics/2019/case-definitions.htm</a:t>
            </a:r>
            <a:r>
              <a:rPr lang="en-US" sz="1400" dirty="0"/>
              <a:t> </a:t>
            </a:r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53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C9B28-C8DA-4636-814B-F14D9E604179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333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7B0A59-8001-47BA-AA44-A16E99E1706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Definitions: Secondary Syphilis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92662-C4C0-49B2-945D-9D6C5CC5A498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60E56-FBBA-182A-661D-9294E4F25701}"/>
              </a:ext>
            </a:extLst>
          </p:cNvPr>
          <p:cNvSpPr txBox="1">
            <a:spLocks/>
          </p:cNvSpPr>
          <p:nvPr/>
        </p:nvSpPr>
        <p:spPr>
          <a:xfrm>
            <a:off x="314524" y="1497589"/>
            <a:ext cx="11709280" cy="33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Clinical Description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1F57"/>
              </a:solidFill>
              <a:effectLst/>
              <a:uLnTx/>
              <a:uFillTx/>
              <a:latin typeface="Segoe UI"/>
              <a:ea typeface="+mn-lt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Characterized by localized or diffuse mucocutaneous lesions (e.g., rash – such as non-pruritic macular, maculopapular,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papular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, or pustular lesions), often with generalized lymphadenopathy. Other signs can include mucous patches, condyloma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lata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1F57"/>
                </a:solidFill>
                <a:effectLst/>
                <a:uLnTx/>
                <a:uFillTx/>
                <a:latin typeface="Segoe UI"/>
                <a:ea typeface="+mn-lt"/>
                <a:cs typeface="Calibri" panose="020F0502020204030204"/>
              </a:rPr>
              <a:t>, and alopecia. The primary ulcerative lesion may still be present. </a:t>
            </a:r>
          </a:p>
          <a:p>
            <a:pPr marL="0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E4F1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Calibri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1D31EED-B95F-C9B3-D081-3FFD2AF9EA38}"/>
              </a:ext>
            </a:extLst>
          </p:cNvPr>
          <p:cNvGrpSpPr/>
          <p:nvPr/>
        </p:nvGrpSpPr>
        <p:grpSpPr>
          <a:xfrm>
            <a:off x="4763" y="1481200"/>
            <a:ext cx="12187555" cy="47625"/>
            <a:chOff x="4763" y="1481200"/>
            <a:chExt cx="12187555" cy="47625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E55FB140-A68F-197F-ABA2-A3B0840B9D6D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8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84CDD6-6198-12CE-891E-841126F1E755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</a:path>
                <a:path w="12187555" h="47625">
                  <a:moveTo>
                    <a:pt x="12187236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9534">
              <a:solidFill>
                <a:srgbClr val="008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 descr="A close 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FE7C2220-84B6-871E-8353-A9A39826F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5" y="3325995"/>
            <a:ext cx="1765369" cy="2585021"/>
          </a:xfrm>
          <a:prstGeom prst="rect">
            <a:avLst/>
          </a:prstGeom>
        </p:spPr>
      </p:pic>
      <p:pic>
        <p:nvPicPr>
          <p:cNvPr id="18" name="Picture 17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658693DE-CF2A-9D9D-C540-1C582EE15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5" y="3192645"/>
            <a:ext cx="2371090" cy="16568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6B6602-9C78-BA5E-1000-B553D5BF3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4" y="5127813"/>
            <a:ext cx="2371090" cy="1671678"/>
          </a:xfrm>
          <a:prstGeom prst="rect">
            <a:avLst/>
          </a:prstGeom>
        </p:spPr>
      </p:pic>
      <p:pic>
        <p:nvPicPr>
          <p:cNvPr id="20" name="Picture 4" descr="Image result for image condyloma lata syphilis">
            <a:extLst>
              <a:ext uri="{FF2B5EF4-FFF2-40B4-BE49-F238E27FC236}">
                <a16:creationId xmlns:a16="http://schemas.microsoft.com/office/drawing/2014/main" id="{5BC7E176-0DEE-10FE-32DA-41A34923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0" y="3192645"/>
            <a:ext cx="1765369" cy="22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1F2F8B-0F46-2203-16DF-305B0402463D}"/>
              </a:ext>
            </a:extLst>
          </p:cNvPr>
          <p:cNvSpPr txBox="1"/>
          <p:nvPr/>
        </p:nvSpPr>
        <p:spPr>
          <a:xfrm>
            <a:off x="191433" y="5997756"/>
            <a:ext cx="181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Mucous patches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33D8AF-2493-0C5F-C56D-BC0DA556024D}"/>
              </a:ext>
            </a:extLst>
          </p:cNvPr>
          <p:cNvSpPr txBox="1"/>
          <p:nvPr/>
        </p:nvSpPr>
        <p:spPr>
          <a:xfrm>
            <a:off x="7881820" y="5506214"/>
            <a:ext cx="181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Condyloma </a:t>
            </a:r>
            <a:r>
              <a:rPr lang="en-US" dirty="0" err="1"/>
              <a:t>lata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94A29-8054-B278-1782-61E76B0DB17F}"/>
              </a:ext>
            </a:extLst>
          </p:cNvPr>
          <p:cNvSpPr txBox="1"/>
          <p:nvPr/>
        </p:nvSpPr>
        <p:spPr>
          <a:xfrm>
            <a:off x="2214430" y="4790065"/>
            <a:ext cx="243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Palmar/plantar rash</a:t>
            </a:r>
          </a:p>
        </p:txBody>
      </p:sp>
      <p:pic>
        <p:nvPicPr>
          <p:cNvPr id="24" name="Picture 23" descr="A close up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96474B01-EFAD-1AF5-31F1-D6EF79F3B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25" y="3117471"/>
            <a:ext cx="1914525" cy="1485900"/>
          </a:xfrm>
          <a:prstGeom prst="rect">
            <a:avLst/>
          </a:prstGeom>
        </p:spPr>
      </p:pic>
      <p:pic>
        <p:nvPicPr>
          <p:cNvPr id="25" name="Picture 2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E639F423-9F00-C6B5-3BFC-EDF8B813E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20" y="4970671"/>
            <a:ext cx="2714625" cy="18097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F31C4A-A95B-713A-7C1C-71FC010CD213}"/>
              </a:ext>
            </a:extLst>
          </p:cNvPr>
          <p:cNvSpPr txBox="1"/>
          <p:nvPr/>
        </p:nvSpPr>
        <p:spPr>
          <a:xfrm>
            <a:off x="4967209" y="4601339"/>
            <a:ext cx="243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Torso/back rash</a:t>
            </a:r>
          </a:p>
        </p:txBody>
      </p:sp>
      <p:pic>
        <p:nvPicPr>
          <p:cNvPr id="27" name="Picture 26" descr="The back of a person's head&#10;&#10;Description automatically generated">
            <a:extLst>
              <a:ext uri="{FF2B5EF4-FFF2-40B4-BE49-F238E27FC236}">
                <a16:creationId xmlns:a16="http://schemas.microsoft.com/office/drawing/2014/main" id="{93F506DF-4C16-7AE0-8618-6CC3CE1E76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98" y="3299969"/>
            <a:ext cx="2157594" cy="21575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385D7E-C437-48F5-896C-B7CF18EC0264}"/>
              </a:ext>
            </a:extLst>
          </p:cNvPr>
          <p:cNvSpPr txBox="1"/>
          <p:nvPr/>
        </p:nvSpPr>
        <p:spPr>
          <a:xfrm>
            <a:off x="9900644" y="5480563"/>
            <a:ext cx="181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Alopecia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F8A647-EE79-0610-626E-8E4559F106FA}"/>
              </a:ext>
            </a:extLst>
          </p:cNvPr>
          <p:cNvSpPr txBox="1"/>
          <p:nvPr/>
        </p:nvSpPr>
        <p:spPr>
          <a:xfrm>
            <a:off x="8099586" y="6111192"/>
            <a:ext cx="392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hlinkClick r:id="rId10"/>
              </a:rPr>
              <a:t>https://www.cdc.gov/std/syphilis/images.htm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hlinkClick r:id="rId11"/>
              </a:rPr>
              <a:t>https://www.cdc.gov/std/statistics/2019/case-definitions.htm</a:t>
            </a:r>
            <a:r>
              <a:rPr lang="en-US" sz="1400" dirty="0"/>
              <a:t> </a:t>
            </a:r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44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C9B28-C8DA-4636-814B-F14D9E604179}"/>
              </a:ext>
            </a:extLst>
          </p:cNvPr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  <a:solidFill>
            <a:srgbClr val="06525E"/>
          </a:solidFill>
          <a:ln>
            <a:solidFill>
              <a:srgbClr val="333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7B0A59-8001-47BA-AA44-A16E99E17062}"/>
              </a:ext>
            </a:extLst>
          </p:cNvPr>
          <p:cNvSpPr/>
          <p:nvPr/>
        </p:nvSpPr>
        <p:spPr>
          <a:xfrm>
            <a:off x="0" y="0"/>
            <a:ext cx="12192000" cy="1506523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Natural History of Untreated Syphilis</a:t>
            </a:r>
          </a:p>
          <a:p>
            <a:pPr algn="ctr"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92662-C4C0-49B2-945D-9D6C5CC5A498}"/>
              </a:ext>
            </a:extLst>
          </p:cNvPr>
          <p:cNvSpPr/>
          <p:nvPr/>
        </p:nvSpPr>
        <p:spPr>
          <a:xfrm>
            <a:off x="-1" y="1480531"/>
            <a:ext cx="12192001" cy="47823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1D31EED-B95F-C9B3-D081-3FFD2AF9EA38}"/>
              </a:ext>
            </a:extLst>
          </p:cNvPr>
          <p:cNvGrpSpPr/>
          <p:nvPr/>
        </p:nvGrpSpPr>
        <p:grpSpPr>
          <a:xfrm>
            <a:off x="-4" y="781176"/>
            <a:ext cx="12197080" cy="5886450"/>
            <a:chOff x="-4" y="781176"/>
            <a:chExt cx="12197080" cy="588645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E55FB140-A68F-197F-ABA2-A3B0840B9D6D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8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84CDD6-6198-12CE-891E-841126F1E755}"/>
                </a:ext>
              </a:extLst>
            </p:cNvPr>
            <p:cNvSpPr/>
            <p:nvPr/>
          </p:nvSpPr>
          <p:spPr>
            <a:xfrm>
              <a:off x="4763" y="1481200"/>
              <a:ext cx="12187555" cy="47625"/>
            </a:xfrm>
            <a:custGeom>
              <a:avLst/>
              <a:gdLst/>
              <a:ahLst/>
              <a:cxnLst/>
              <a:rect l="l" t="t" r="r" b="b"/>
              <a:pathLst>
                <a:path w="12187555" h="47625">
                  <a:moveTo>
                    <a:pt x="0" y="47625"/>
                  </a:moveTo>
                  <a:lnTo>
                    <a:pt x="12187236" y="47625"/>
                  </a:lnTo>
                </a:path>
                <a:path w="12187555" h="47625">
                  <a:moveTo>
                    <a:pt x="12187236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9534">
              <a:solidFill>
                <a:srgbClr val="008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3D724A13-346F-CE6D-4EC9-9F1D3708B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49" y="781176"/>
              <a:ext cx="2019300" cy="588632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42B88-F6EC-FFE1-755C-5697E6A11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5" y="1607736"/>
            <a:ext cx="9497475" cy="47849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8BB92D-081F-D3B0-08EE-908DC8E2995A}"/>
              </a:ext>
            </a:extLst>
          </p:cNvPr>
          <p:cNvSpPr txBox="1"/>
          <p:nvPr/>
        </p:nvSpPr>
        <p:spPr>
          <a:xfrm>
            <a:off x="1666061" y="6491511"/>
            <a:ext cx="10727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Diagnosis, Management and Prevention of Syphilis An Update and Review.  New York City Department of Health and Mental Hygiene Bureau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Sexually Transmitted Infections and the New York City STD Prevention Training Center .  May 2019.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https://www.nycptc.org/x/Syphilis_Monograph_2019_NYC_PTC_NYC_DOHMH.pdf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917497"/>
      </p:ext>
    </p:extLst>
  </p:cSld>
  <p:clrMapOvr>
    <a:masterClrMapping/>
  </p:clrMapOvr>
</p:sld>
</file>

<file path=ppt/theme/theme1.xml><?xml version="1.0" encoding="utf-8"?>
<a:theme xmlns:a="http://schemas.openxmlformats.org/drawingml/2006/main" name="NCHHSTP_35x59_ppt_sciposter_dark_072010[1]">
  <a:themeElements>
    <a:clrScheme name="NCHHSTP SciPoster Colors">
      <a:dk1>
        <a:srgbClr val="3F3F3F"/>
      </a:dk1>
      <a:lt1>
        <a:srgbClr val="0F56DC"/>
      </a:lt1>
      <a:dk2>
        <a:srgbClr val="FFFFFF"/>
      </a:dk2>
      <a:lt2>
        <a:srgbClr val="FFFFFF"/>
      </a:lt2>
      <a:accent1>
        <a:srgbClr val="006778"/>
      </a:accent1>
      <a:accent2>
        <a:srgbClr val="452325"/>
      </a:accent2>
      <a:accent3>
        <a:srgbClr val="8E258D"/>
      </a:accent3>
      <a:accent4>
        <a:srgbClr val="AA272F"/>
      </a:accent4>
      <a:accent5>
        <a:srgbClr val="EC7A08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2286</Words>
  <Application>Microsoft Macintosh PowerPoint</Application>
  <PresentationFormat>Widescreen</PresentationFormat>
  <Paragraphs>289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Myriad Web Pro</vt:lpstr>
      <vt:lpstr>Noto Sans</vt:lpstr>
      <vt:lpstr>Segoe UI</vt:lpstr>
      <vt:lpstr>Segoe UI Symbol</vt:lpstr>
      <vt:lpstr>Wingdings</vt:lpstr>
      <vt:lpstr>NCHHSTP_35x59_ppt_sciposter_dark_072010[1]</vt:lpstr>
      <vt:lpstr>NCHHSTP_PPT_dark(</vt:lpstr>
      <vt:lpstr>1_Office Theme</vt:lpstr>
      <vt:lpstr>PowerPoint Presentation</vt:lpstr>
      <vt:lpstr>Congenital Syphilis — Reported Cases and Rates of Reported Cases by State, Ranked by Rates, United States,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Preventing, Monitoring and Treating Infectious Diseases in the MAT Clinic:  An Opportunity for HCV Elimination</dc:title>
  <dc:creator>Whitney</dc:creator>
  <cp:lastModifiedBy>Jorge Mera</cp:lastModifiedBy>
  <cp:revision>173</cp:revision>
  <dcterms:created xsi:type="dcterms:W3CDTF">2020-02-20T04:35:50Z</dcterms:created>
  <dcterms:modified xsi:type="dcterms:W3CDTF">2024-02-08T16:54:53Z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2023-01-31T21:23:22Z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08489687-cba0-475c-b852-8df677c1a79f</vt:lpwstr>
  </property>
  <property fmtid="{D5CDD505-2E9C-101B-9397-08002B2CF9AE}" pid="8" name="MSIP_Label_8af03ff0-41c5-4c41-b55e-fabb8fae94be_ContentBits">
    <vt:lpwstr>0</vt:lpwstr>
  </property>
</Properties>
</file>