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1" r:id="rId9"/>
    <p:sldId id="262" r:id="rId10"/>
    <p:sldId id="263" r:id="rId11"/>
    <p:sldId id="264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E6F9AF-ED33-4FE4-9591-80D2C8B0B0AB}" v="382" dt="2024-02-06T19:50:32.2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7FF0C9-F000-4AB2-971C-B9ED91D06208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36A4D73-3B36-497B-B142-69078EB8F325}">
      <dgm:prSet phldrT="[Text]"/>
      <dgm:spPr/>
      <dgm:t>
        <a:bodyPr/>
        <a:lstStyle/>
        <a:p>
          <a:r>
            <a:rPr lang="en-US" dirty="0"/>
            <a:t>Why it is important to keep talking about naloxone?</a:t>
          </a:r>
        </a:p>
      </dgm:t>
    </dgm:pt>
    <dgm:pt modelId="{54C7930D-A86A-41E9-8EBE-C96CA66A1FCE}" type="parTrans" cxnId="{8F5A05B8-CFA9-4B9C-B493-07A0B7CE7C4E}">
      <dgm:prSet/>
      <dgm:spPr/>
      <dgm:t>
        <a:bodyPr/>
        <a:lstStyle/>
        <a:p>
          <a:endParaRPr lang="en-US"/>
        </a:p>
      </dgm:t>
    </dgm:pt>
    <dgm:pt modelId="{F0B17A32-B5DD-4282-AC59-4D9CB0CC04C8}" type="sibTrans" cxnId="{8F5A05B8-CFA9-4B9C-B493-07A0B7CE7C4E}">
      <dgm:prSet/>
      <dgm:spPr/>
      <dgm:t>
        <a:bodyPr/>
        <a:lstStyle/>
        <a:p>
          <a:endParaRPr lang="en-US"/>
        </a:p>
      </dgm:t>
    </dgm:pt>
    <dgm:pt modelId="{6B1A96C7-E8B5-4918-AB24-E9BB9E3F0B66}">
      <dgm:prSet phldrT="[Text]"/>
      <dgm:spPr/>
      <dgm:t>
        <a:bodyPr/>
        <a:lstStyle/>
        <a:p>
          <a:r>
            <a:rPr lang="en-US" dirty="0"/>
            <a:t>How naloxone works</a:t>
          </a:r>
        </a:p>
      </dgm:t>
    </dgm:pt>
    <dgm:pt modelId="{A306C56F-6718-4F1C-A2B4-B20B4FD5BD3B}" type="parTrans" cxnId="{E9ABDA9C-8972-4B7F-9442-1A6EA8A83337}">
      <dgm:prSet/>
      <dgm:spPr/>
      <dgm:t>
        <a:bodyPr/>
        <a:lstStyle/>
        <a:p>
          <a:endParaRPr lang="en-US"/>
        </a:p>
      </dgm:t>
    </dgm:pt>
    <dgm:pt modelId="{488C1E2B-DEBC-4F7D-BBA3-21C4864EA46A}" type="sibTrans" cxnId="{E9ABDA9C-8972-4B7F-9442-1A6EA8A83337}">
      <dgm:prSet/>
      <dgm:spPr/>
      <dgm:t>
        <a:bodyPr/>
        <a:lstStyle/>
        <a:p>
          <a:endParaRPr lang="en-US"/>
        </a:p>
      </dgm:t>
    </dgm:pt>
    <dgm:pt modelId="{2026A89C-F02A-4641-B2A6-9EB15DDED0A9}">
      <dgm:prSet/>
      <dgm:spPr/>
      <dgm:t>
        <a:bodyPr/>
        <a:lstStyle/>
        <a:p>
          <a:r>
            <a:rPr lang="en-US" dirty="0"/>
            <a:t>Overdose recognition, response steps and support</a:t>
          </a:r>
        </a:p>
      </dgm:t>
    </dgm:pt>
    <dgm:pt modelId="{BAFF54F0-B56E-44DC-AC9F-A23CD1DD243C}" type="parTrans" cxnId="{A364D961-9B29-4A37-97FD-2D14529C437E}">
      <dgm:prSet/>
      <dgm:spPr/>
      <dgm:t>
        <a:bodyPr/>
        <a:lstStyle/>
        <a:p>
          <a:endParaRPr lang="en-US"/>
        </a:p>
      </dgm:t>
    </dgm:pt>
    <dgm:pt modelId="{B1BD9611-292B-406E-A4CE-43FB6488C34A}" type="sibTrans" cxnId="{A364D961-9B29-4A37-97FD-2D14529C437E}">
      <dgm:prSet/>
      <dgm:spPr/>
      <dgm:t>
        <a:bodyPr/>
        <a:lstStyle/>
        <a:p>
          <a:endParaRPr lang="en-US"/>
        </a:p>
      </dgm:t>
    </dgm:pt>
    <dgm:pt modelId="{1BC9F0A2-1136-46F2-8F48-DC3DF7073412}">
      <dgm:prSet/>
      <dgm:spPr/>
      <dgm:t>
        <a:bodyPr/>
        <a:lstStyle/>
        <a:p>
          <a:r>
            <a:rPr lang="en-US" dirty="0"/>
            <a:t>Good Samaritan Laws</a:t>
          </a:r>
        </a:p>
      </dgm:t>
    </dgm:pt>
    <dgm:pt modelId="{54DC7315-7C53-4BDB-ADCE-B918377D5046}" type="parTrans" cxnId="{09104FF1-94B4-4474-BC66-614AEDDBCE3C}">
      <dgm:prSet/>
      <dgm:spPr/>
      <dgm:t>
        <a:bodyPr/>
        <a:lstStyle/>
        <a:p>
          <a:endParaRPr lang="en-US"/>
        </a:p>
      </dgm:t>
    </dgm:pt>
    <dgm:pt modelId="{56FE4F4A-D3C7-4103-85E7-FEED3A09D9A4}" type="sibTrans" cxnId="{09104FF1-94B4-4474-BC66-614AEDDBCE3C}">
      <dgm:prSet/>
      <dgm:spPr/>
      <dgm:t>
        <a:bodyPr/>
        <a:lstStyle/>
        <a:p>
          <a:endParaRPr lang="en-US"/>
        </a:p>
      </dgm:t>
    </dgm:pt>
    <dgm:pt modelId="{FE8591A0-EC36-42C9-9F6B-528F392B76CB}">
      <dgm:prSet/>
      <dgm:spPr/>
      <dgm:t>
        <a:bodyPr/>
        <a:lstStyle/>
        <a:p>
          <a:r>
            <a:rPr lang="en-US" dirty="0"/>
            <a:t>Taking care of yourself</a:t>
          </a:r>
        </a:p>
      </dgm:t>
    </dgm:pt>
    <dgm:pt modelId="{00AC857D-C368-4497-A813-478D2F52A5AD}" type="parTrans" cxnId="{47641528-2F76-4399-A38E-F4114F8BA0B1}">
      <dgm:prSet/>
      <dgm:spPr/>
      <dgm:t>
        <a:bodyPr/>
        <a:lstStyle/>
        <a:p>
          <a:endParaRPr lang="en-US"/>
        </a:p>
      </dgm:t>
    </dgm:pt>
    <dgm:pt modelId="{37467721-D370-438E-A5A8-E27590BF1FA8}" type="sibTrans" cxnId="{47641528-2F76-4399-A38E-F4114F8BA0B1}">
      <dgm:prSet/>
      <dgm:spPr/>
      <dgm:t>
        <a:bodyPr/>
        <a:lstStyle/>
        <a:p>
          <a:endParaRPr lang="en-US"/>
        </a:p>
      </dgm:t>
    </dgm:pt>
    <dgm:pt modelId="{47E314FF-062D-4BD7-B069-2A1ACE1C074F}">
      <dgm:prSet/>
      <dgm:spPr/>
      <dgm:t>
        <a:bodyPr/>
        <a:lstStyle/>
        <a:p>
          <a:r>
            <a:rPr lang="en-US" dirty="0"/>
            <a:t>Questions</a:t>
          </a:r>
        </a:p>
      </dgm:t>
    </dgm:pt>
    <dgm:pt modelId="{B69A6D7B-4C67-45B2-8EB3-84D5DCF11138}" type="parTrans" cxnId="{4404C306-48A0-49FC-B0B6-A89B07786274}">
      <dgm:prSet/>
      <dgm:spPr/>
      <dgm:t>
        <a:bodyPr/>
        <a:lstStyle/>
        <a:p>
          <a:endParaRPr lang="en-US"/>
        </a:p>
      </dgm:t>
    </dgm:pt>
    <dgm:pt modelId="{BB758DF4-C7A8-4C68-AC41-7EE77AB38AB5}" type="sibTrans" cxnId="{4404C306-48A0-49FC-B0B6-A89B07786274}">
      <dgm:prSet/>
      <dgm:spPr/>
      <dgm:t>
        <a:bodyPr/>
        <a:lstStyle/>
        <a:p>
          <a:endParaRPr lang="en-US"/>
        </a:p>
      </dgm:t>
    </dgm:pt>
    <dgm:pt modelId="{AB9A76FA-8E4C-42F9-8958-05DC69529819}" type="pres">
      <dgm:prSet presAssocID="{337FF0C9-F000-4AB2-971C-B9ED91D06208}" presName="Name0" presStyleCnt="0">
        <dgm:presLayoutVars>
          <dgm:chMax val="7"/>
          <dgm:chPref val="7"/>
          <dgm:dir/>
        </dgm:presLayoutVars>
      </dgm:prSet>
      <dgm:spPr/>
    </dgm:pt>
    <dgm:pt modelId="{5652DB3B-FBCC-4EC7-82FE-F38D7BBEDEDE}" type="pres">
      <dgm:prSet presAssocID="{337FF0C9-F000-4AB2-971C-B9ED91D06208}" presName="Name1" presStyleCnt="0"/>
      <dgm:spPr/>
    </dgm:pt>
    <dgm:pt modelId="{F903805B-4EC2-4CE0-81BE-18224F4B39D9}" type="pres">
      <dgm:prSet presAssocID="{337FF0C9-F000-4AB2-971C-B9ED91D06208}" presName="cycle" presStyleCnt="0"/>
      <dgm:spPr/>
    </dgm:pt>
    <dgm:pt modelId="{055507A5-1021-487B-ABB1-73AFF0C0C24B}" type="pres">
      <dgm:prSet presAssocID="{337FF0C9-F000-4AB2-971C-B9ED91D06208}" presName="srcNode" presStyleLbl="node1" presStyleIdx="0" presStyleCnt="6"/>
      <dgm:spPr/>
    </dgm:pt>
    <dgm:pt modelId="{A21D36A2-866F-43BC-A50B-D3F4F2A29A43}" type="pres">
      <dgm:prSet presAssocID="{337FF0C9-F000-4AB2-971C-B9ED91D06208}" presName="conn" presStyleLbl="parChTrans1D2" presStyleIdx="0" presStyleCnt="1"/>
      <dgm:spPr/>
    </dgm:pt>
    <dgm:pt modelId="{91235F95-4AC8-4C4D-8CE4-8E9C834B1CE6}" type="pres">
      <dgm:prSet presAssocID="{337FF0C9-F000-4AB2-971C-B9ED91D06208}" presName="extraNode" presStyleLbl="node1" presStyleIdx="0" presStyleCnt="6"/>
      <dgm:spPr/>
    </dgm:pt>
    <dgm:pt modelId="{B73F92F2-1E83-4DD9-A43D-85392265ECF7}" type="pres">
      <dgm:prSet presAssocID="{337FF0C9-F000-4AB2-971C-B9ED91D06208}" presName="dstNode" presStyleLbl="node1" presStyleIdx="0" presStyleCnt="6"/>
      <dgm:spPr/>
    </dgm:pt>
    <dgm:pt modelId="{E06549C8-CC30-4193-AA38-10619F387CF4}" type="pres">
      <dgm:prSet presAssocID="{A36A4D73-3B36-497B-B142-69078EB8F325}" presName="text_1" presStyleLbl="node1" presStyleIdx="0" presStyleCnt="6">
        <dgm:presLayoutVars>
          <dgm:bulletEnabled val="1"/>
        </dgm:presLayoutVars>
      </dgm:prSet>
      <dgm:spPr/>
    </dgm:pt>
    <dgm:pt modelId="{75A539BD-90E7-45F9-B4C9-C59C891BFFB1}" type="pres">
      <dgm:prSet presAssocID="{A36A4D73-3B36-497B-B142-69078EB8F325}" presName="accent_1" presStyleCnt="0"/>
      <dgm:spPr/>
    </dgm:pt>
    <dgm:pt modelId="{B4AEEEC1-92B7-412F-865B-147A56E93A35}" type="pres">
      <dgm:prSet presAssocID="{A36A4D73-3B36-497B-B142-69078EB8F325}" presName="accentRepeatNode" presStyleLbl="solidFgAcc1" presStyleIdx="0" presStyleCnt="6"/>
      <dgm:spPr/>
    </dgm:pt>
    <dgm:pt modelId="{818BFFB2-9EBC-4FF9-90E7-4A4DFCC82F1E}" type="pres">
      <dgm:prSet presAssocID="{6B1A96C7-E8B5-4918-AB24-E9BB9E3F0B66}" presName="text_2" presStyleLbl="node1" presStyleIdx="1" presStyleCnt="6">
        <dgm:presLayoutVars>
          <dgm:bulletEnabled val="1"/>
        </dgm:presLayoutVars>
      </dgm:prSet>
      <dgm:spPr/>
    </dgm:pt>
    <dgm:pt modelId="{B68977A2-FA61-4EAF-B9FB-0CE131AA813D}" type="pres">
      <dgm:prSet presAssocID="{6B1A96C7-E8B5-4918-AB24-E9BB9E3F0B66}" presName="accent_2" presStyleCnt="0"/>
      <dgm:spPr/>
    </dgm:pt>
    <dgm:pt modelId="{F90F04C1-0A88-4A1B-B8C6-16753327F2EB}" type="pres">
      <dgm:prSet presAssocID="{6B1A96C7-E8B5-4918-AB24-E9BB9E3F0B66}" presName="accentRepeatNode" presStyleLbl="solidFgAcc1" presStyleIdx="1" presStyleCnt="6"/>
      <dgm:spPr/>
    </dgm:pt>
    <dgm:pt modelId="{2DDE6BE6-BB90-4F51-A4B7-EEBC1648A431}" type="pres">
      <dgm:prSet presAssocID="{2026A89C-F02A-4641-B2A6-9EB15DDED0A9}" presName="text_3" presStyleLbl="node1" presStyleIdx="2" presStyleCnt="6">
        <dgm:presLayoutVars>
          <dgm:bulletEnabled val="1"/>
        </dgm:presLayoutVars>
      </dgm:prSet>
      <dgm:spPr/>
    </dgm:pt>
    <dgm:pt modelId="{58D52CD3-1C21-4D3D-BE04-591612814044}" type="pres">
      <dgm:prSet presAssocID="{2026A89C-F02A-4641-B2A6-9EB15DDED0A9}" presName="accent_3" presStyleCnt="0"/>
      <dgm:spPr/>
    </dgm:pt>
    <dgm:pt modelId="{7881C334-64BC-4FEA-A12D-3A9FB12AF922}" type="pres">
      <dgm:prSet presAssocID="{2026A89C-F02A-4641-B2A6-9EB15DDED0A9}" presName="accentRepeatNode" presStyleLbl="solidFgAcc1" presStyleIdx="2" presStyleCnt="6"/>
      <dgm:spPr/>
    </dgm:pt>
    <dgm:pt modelId="{98ADAC8E-ECE0-497E-8474-ED9D50DD6F68}" type="pres">
      <dgm:prSet presAssocID="{1BC9F0A2-1136-46F2-8F48-DC3DF7073412}" presName="text_4" presStyleLbl="node1" presStyleIdx="3" presStyleCnt="6">
        <dgm:presLayoutVars>
          <dgm:bulletEnabled val="1"/>
        </dgm:presLayoutVars>
      </dgm:prSet>
      <dgm:spPr/>
    </dgm:pt>
    <dgm:pt modelId="{12778AE9-1370-4FAB-8916-575B4FE56AAA}" type="pres">
      <dgm:prSet presAssocID="{1BC9F0A2-1136-46F2-8F48-DC3DF7073412}" presName="accent_4" presStyleCnt="0"/>
      <dgm:spPr/>
    </dgm:pt>
    <dgm:pt modelId="{C3CED13A-C254-415F-A1D6-D415C553EBF2}" type="pres">
      <dgm:prSet presAssocID="{1BC9F0A2-1136-46F2-8F48-DC3DF7073412}" presName="accentRepeatNode" presStyleLbl="solidFgAcc1" presStyleIdx="3" presStyleCnt="6"/>
      <dgm:spPr/>
    </dgm:pt>
    <dgm:pt modelId="{CC9F779A-E9D0-4936-B9F7-7E23A17EC5E0}" type="pres">
      <dgm:prSet presAssocID="{FE8591A0-EC36-42C9-9F6B-528F392B76CB}" presName="text_5" presStyleLbl="node1" presStyleIdx="4" presStyleCnt="6">
        <dgm:presLayoutVars>
          <dgm:bulletEnabled val="1"/>
        </dgm:presLayoutVars>
      </dgm:prSet>
      <dgm:spPr/>
    </dgm:pt>
    <dgm:pt modelId="{D85C6F8E-A7F0-471D-B40E-BEC78FA0B935}" type="pres">
      <dgm:prSet presAssocID="{FE8591A0-EC36-42C9-9F6B-528F392B76CB}" presName="accent_5" presStyleCnt="0"/>
      <dgm:spPr/>
    </dgm:pt>
    <dgm:pt modelId="{0B0ED7DD-4F6B-4836-8914-DC8561911F11}" type="pres">
      <dgm:prSet presAssocID="{FE8591A0-EC36-42C9-9F6B-528F392B76CB}" presName="accentRepeatNode" presStyleLbl="solidFgAcc1" presStyleIdx="4" presStyleCnt="6"/>
      <dgm:spPr/>
    </dgm:pt>
    <dgm:pt modelId="{EE2AC8D6-09CE-4ACB-B0B1-8F59096019C7}" type="pres">
      <dgm:prSet presAssocID="{47E314FF-062D-4BD7-B069-2A1ACE1C074F}" presName="text_6" presStyleLbl="node1" presStyleIdx="5" presStyleCnt="6">
        <dgm:presLayoutVars>
          <dgm:bulletEnabled val="1"/>
        </dgm:presLayoutVars>
      </dgm:prSet>
      <dgm:spPr/>
    </dgm:pt>
    <dgm:pt modelId="{9AC733B6-8946-44B2-9FF8-58895F937F95}" type="pres">
      <dgm:prSet presAssocID="{47E314FF-062D-4BD7-B069-2A1ACE1C074F}" presName="accent_6" presStyleCnt="0"/>
      <dgm:spPr/>
    </dgm:pt>
    <dgm:pt modelId="{3F1F293D-7DD6-45E6-86A0-2E813CD26B9C}" type="pres">
      <dgm:prSet presAssocID="{47E314FF-062D-4BD7-B069-2A1ACE1C074F}" presName="accentRepeatNode" presStyleLbl="solidFgAcc1" presStyleIdx="5" presStyleCnt="6"/>
      <dgm:spPr/>
    </dgm:pt>
  </dgm:ptLst>
  <dgm:cxnLst>
    <dgm:cxn modelId="{4404C306-48A0-49FC-B0B6-A89B07786274}" srcId="{337FF0C9-F000-4AB2-971C-B9ED91D06208}" destId="{47E314FF-062D-4BD7-B069-2A1ACE1C074F}" srcOrd="5" destOrd="0" parTransId="{B69A6D7B-4C67-45B2-8EB3-84D5DCF11138}" sibTransId="{BB758DF4-C7A8-4C68-AC41-7EE77AB38AB5}"/>
    <dgm:cxn modelId="{1EF4D61B-E12A-4D63-B43A-5DD4218F2413}" type="presOf" srcId="{A36A4D73-3B36-497B-B142-69078EB8F325}" destId="{E06549C8-CC30-4193-AA38-10619F387CF4}" srcOrd="0" destOrd="0" presId="urn:microsoft.com/office/officeart/2008/layout/VerticalCurvedList"/>
    <dgm:cxn modelId="{545B5724-0E3E-454E-ABF5-C0F5CB2E8CF9}" type="presOf" srcId="{2026A89C-F02A-4641-B2A6-9EB15DDED0A9}" destId="{2DDE6BE6-BB90-4F51-A4B7-EEBC1648A431}" srcOrd="0" destOrd="0" presId="urn:microsoft.com/office/officeart/2008/layout/VerticalCurvedList"/>
    <dgm:cxn modelId="{47641528-2F76-4399-A38E-F4114F8BA0B1}" srcId="{337FF0C9-F000-4AB2-971C-B9ED91D06208}" destId="{FE8591A0-EC36-42C9-9F6B-528F392B76CB}" srcOrd="4" destOrd="0" parTransId="{00AC857D-C368-4497-A813-478D2F52A5AD}" sibTransId="{37467721-D370-438E-A5A8-E27590BF1FA8}"/>
    <dgm:cxn modelId="{A364D961-9B29-4A37-97FD-2D14529C437E}" srcId="{337FF0C9-F000-4AB2-971C-B9ED91D06208}" destId="{2026A89C-F02A-4641-B2A6-9EB15DDED0A9}" srcOrd="2" destOrd="0" parTransId="{BAFF54F0-B56E-44DC-AC9F-A23CD1DD243C}" sibTransId="{B1BD9611-292B-406E-A4CE-43FB6488C34A}"/>
    <dgm:cxn modelId="{84E0B06C-670A-4C45-BAAE-5D9FED14538A}" type="presOf" srcId="{6B1A96C7-E8B5-4918-AB24-E9BB9E3F0B66}" destId="{818BFFB2-9EBC-4FF9-90E7-4A4DFCC82F1E}" srcOrd="0" destOrd="0" presId="urn:microsoft.com/office/officeart/2008/layout/VerticalCurvedList"/>
    <dgm:cxn modelId="{03BA3889-4276-4781-9394-B4CE189C6CBF}" type="presOf" srcId="{1BC9F0A2-1136-46F2-8F48-DC3DF7073412}" destId="{98ADAC8E-ECE0-497E-8474-ED9D50DD6F68}" srcOrd="0" destOrd="0" presId="urn:microsoft.com/office/officeart/2008/layout/VerticalCurvedList"/>
    <dgm:cxn modelId="{E9ABDA9C-8972-4B7F-9442-1A6EA8A83337}" srcId="{337FF0C9-F000-4AB2-971C-B9ED91D06208}" destId="{6B1A96C7-E8B5-4918-AB24-E9BB9E3F0B66}" srcOrd="1" destOrd="0" parTransId="{A306C56F-6718-4F1C-A2B4-B20B4FD5BD3B}" sibTransId="{488C1E2B-DEBC-4F7D-BBA3-21C4864EA46A}"/>
    <dgm:cxn modelId="{14978DB5-A071-405B-BDBF-29C2090861C8}" type="presOf" srcId="{47E314FF-062D-4BD7-B069-2A1ACE1C074F}" destId="{EE2AC8D6-09CE-4ACB-B0B1-8F59096019C7}" srcOrd="0" destOrd="0" presId="urn:microsoft.com/office/officeart/2008/layout/VerticalCurvedList"/>
    <dgm:cxn modelId="{8F5A05B8-CFA9-4B9C-B493-07A0B7CE7C4E}" srcId="{337FF0C9-F000-4AB2-971C-B9ED91D06208}" destId="{A36A4D73-3B36-497B-B142-69078EB8F325}" srcOrd="0" destOrd="0" parTransId="{54C7930D-A86A-41E9-8EBE-C96CA66A1FCE}" sibTransId="{F0B17A32-B5DD-4282-AC59-4D9CB0CC04C8}"/>
    <dgm:cxn modelId="{6E6579D9-D9A2-4B84-A66F-3DE0B6FC39DF}" type="presOf" srcId="{FE8591A0-EC36-42C9-9F6B-528F392B76CB}" destId="{CC9F779A-E9D0-4936-B9F7-7E23A17EC5E0}" srcOrd="0" destOrd="0" presId="urn:microsoft.com/office/officeart/2008/layout/VerticalCurvedList"/>
    <dgm:cxn modelId="{5DF1B5DA-4D49-4614-A5A4-3F2CA535B638}" type="presOf" srcId="{F0B17A32-B5DD-4282-AC59-4D9CB0CC04C8}" destId="{A21D36A2-866F-43BC-A50B-D3F4F2A29A43}" srcOrd="0" destOrd="0" presId="urn:microsoft.com/office/officeart/2008/layout/VerticalCurvedList"/>
    <dgm:cxn modelId="{CD1F07E0-5B66-4770-84C9-BFB4DBC34130}" type="presOf" srcId="{337FF0C9-F000-4AB2-971C-B9ED91D06208}" destId="{AB9A76FA-8E4C-42F9-8958-05DC69529819}" srcOrd="0" destOrd="0" presId="urn:microsoft.com/office/officeart/2008/layout/VerticalCurvedList"/>
    <dgm:cxn modelId="{09104FF1-94B4-4474-BC66-614AEDDBCE3C}" srcId="{337FF0C9-F000-4AB2-971C-B9ED91D06208}" destId="{1BC9F0A2-1136-46F2-8F48-DC3DF7073412}" srcOrd="3" destOrd="0" parTransId="{54DC7315-7C53-4BDB-ADCE-B918377D5046}" sibTransId="{56FE4F4A-D3C7-4103-85E7-FEED3A09D9A4}"/>
    <dgm:cxn modelId="{196FDCA0-D48A-4147-80ED-BE85FB02197B}" type="presParOf" srcId="{AB9A76FA-8E4C-42F9-8958-05DC69529819}" destId="{5652DB3B-FBCC-4EC7-82FE-F38D7BBEDEDE}" srcOrd="0" destOrd="0" presId="urn:microsoft.com/office/officeart/2008/layout/VerticalCurvedList"/>
    <dgm:cxn modelId="{376525F2-E268-484F-8352-DE9F04817D3E}" type="presParOf" srcId="{5652DB3B-FBCC-4EC7-82FE-F38D7BBEDEDE}" destId="{F903805B-4EC2-4CE0-81BE-18224F4B39D9}" srcOrd="0" destOrd="0" presId="urn:microsoft.com/office/officeart/2008/layout/VerticalCurvedList"/>
    <dgm:cxn modelId="{45EFADC3-45A2-4496-B054-2B531C6EC270}" type="presParOf" srcId="{F903805B-4EC2-4CE0-81BE-18224F4B39D9}" destId="{055507A5-1021-487B-ABB1-73AFF0C0C24B}" srcOrd="0" destOrd="0" presId="urn:microsoft.com/office/officeart/2008/layout/VerticalCurvedList"/>
    <dgm:cxn modelId="{08E30EB4-1CBA-48A2-8C53-36490FBC603D}" type="presParOf" srcId="{F903805B-4EC2-4CE0-81BE-18224F4B39D9}" destId="{A21D36A2-866F-43BC-A50B-D3F4F2A29A43}" srcOrd="1" destOrd="0" presId="urn:microsoft.com/office/officeart/2008/layout/VerticalCurvedList"/>
    <dgm:cxn modelId="{8A39282C-FC94-4EA5-8E24-FBCB54443C84}" type="presParOf" srcId="{F903805B-4EC2-4CE0-81BE-18224F4B39D9}" destId="{91235F95-4AC8-4C4D-8CE4-8E9C834B1CE6}" srcOrd="2" destOrd="0" presId="urn:microsoft.com/office/officeart/2008/layout/VerticalCurvedList"/>
    <dgm:cxn modelId="{57D160F2-3DFA-45B8-BB84-773E8BBED1FE}" type="presParOf" srcId="{F903805B-4EC2-4CE0-81BE-18224F4B39D9}" destId="{B73F92F2-1E83-4DD9-A43D-85392265ECF7}" srcOrd="3" destOrd="0" presId="urn:microsoft.com/office/officeart/2008/layout/VerticalCurvedList"/>
    <dgm:cxn modelId="{504277F0-7087-4120-A1DF-29371FB3C902}" type="presParOf" srcId="{5652DB3B-FBCC-4EC7-82FE-F38D7BBEDEDE}" destId="{E06549C8-CC30-4193-AA38-10619F387CF4}" srcOrd="1" destOrd="0" presId="urn:microsoft.com/office/officeart/2008/layout/VerticalCurvedList"/>
    <dgm:cxn modelId="{D45FC725-70B1-476B-9EBC-BCE6EEF77D9A}" type="presParOf" srcId="{5652DB3B-FBCC-4EC7-82FE-F38D7BBEDEDE}" destId="{75A539BD-90E7-45F9-B4C9-C59C891BFFB1}" srcOrd="2" destOrd="0" presId="urn:microsoft.com/office/officeart/2008/layout/VerticalCurvedList"/>
    <dgm:cxn modelId="{2539A126-DBD9-4FD2-847C-71B0037C9606}" type="presParOf" srcId="{75A539BD-90E7-45F9-B4C9-C59C891BFFB1}" destId="{B4AEEEC1-92B7-412F-865B-147A56E93A35}" srcOrd="0" destOrd="0" presId="urn:microsoft.com/office/officeart/2008/layout/VerticalCurvedList"/>
    <dgm:cxn modelId="{4D762909-C8CE-453D-A9A7-59E83D178948}" type="presParOf" srcId="{5652DB3B-FBCC-4EC7-82FE-F38D7BBEDEDE}" destId="{818BFFB2-9EBC-4FF9-90E7-4A4DFCC82F1E}" srcOrd="3" destOrd="0" presId="urn:microsoft.com/office/officeart/2008/layout/VerticalCurvedList"/>
    <dgm:cxn modelId="{3267AC54-94D8-4928-8A9D-1A529A98DF0E}" type="presParOf" srcId="{5652DB3B-FBCC-4EC7-82FE-F38D7BBEDEDE}" destId="{B68977A2-FA61-4EAF-B9FB-0CE131AA813D}" srcOrd="4" destOrd="0" presId="urn:microsoft.com/office/officeart/2008/layout/VerticalCurvedList"/>
    <dgm:cxn modelId="{237D6FFB-C251-4665-9C69-57566E6DE3C4}" type="presParOf" srcId="{B68977A2-FA61-4EAF-B9FB-0CE131AA813D}" destId="{F90F04C1-0A88-4A1B-B8C6-16753327F2EB}" srcOrd="0" destOrd="0" presId="urn:microsoft.com/office/officeart/2008/layout/VerticalCurvedList"/>
    <dgm:cxn modelId="{6F80833E-D533-4FB0-9AED-B583607892B7}" type="presParOf" srcId="{5652DB3B-FBCC-4EC7-82FE-F38D7BBEDEDE}" destId="{2DDE6BE6-BB90-4F51-A4B7-EEBC1648A431}" srcOrd="5" destOrd="0" presId="urn:microsoft.com/office/officeart/2008/layout/VerticalCurvedList"/>
    <dgm:cxn modelId="{A0F12AE0-DE0B-4CA3-97AF-25834B8FAB04}" type="presParOf" srcId="{5652DB3B-FBCC-4EC7-82FE-F38D7BBEDEDE}" destId="{58D52CD3-1C21-4D3D-BE04-591612814044}" srcOrd="6" destOrd="0" presId="urn:microsoft.com/office/officeart/2008/layout/VerticalCurvedList"/>
    <dgm:cxn modelId="{3D924A4B-4AB8-48E9-A4AE-7CBDC094100A}" type="presParOf" srcId="{58D52CD3-1C21-4D3D-BE04-591612814044}" destId="{7881C334-64BC-4FEA-A12D-3A9FB12AF922}" srcOrd="0" destOrd="0" presId="urn:microsoft.com/office/officeart/2008/layout/VerticalCurvedList"/>
    <dgm:cxn modelId="{DB9B9E81-ADCF-424A-B69C-FE93B0EF2D8B}" type="presParOf" srcId="{5652DB3B-FBCC-4EC7-82FE-F38D7BBEDEDE}" destId="{98ADAC8E-ECE0-497E-8474-ED9D50DD6F68}" srcOrd="7" destOrd="0" presId="urn:microsoft.com/office/officeart/2008/layout/VerticalCurvedList"/>
    <dgm:cxn modelId="{47BA7A90-8478-4BBE-947D-89C29DE34DAB}" type="presParOf" srcId="{5652DB3B-FBCC-4EC7-82FE-F38D7BBEDEDE}" destId="{12778AE9-1370-4FAB-8916-575B4FE56AAA}" srcOrd="8" destOrd="0" presId="urn:microsoft.com/office/officeart/2008/layout/VerticalCurvedList"/>
    <dgm:cxn modelId="{DAE8B3E8-2DED-4656-B5C5-08DE7178E489}" type="presParOf" srcId="{12778AE9-1370-4FAB-8916-575B4FE56AAA}" destId="{C3CED13A-C254-415F-A1D6-D415C553EBF2}" srcOrd="0" destOrd="0" presId="urn:microsoft.com/office/officeart/2008/layout/VerticalCurvedList"/>
    <dgm:cxn modelId="{904E40FF-69D8-490D-A163-8B57FE46B494}" type="presParOf" srcId="{5652DB3B-FBCC-4EC7-82FE-F38D7BBEDEDE}" destId="{CC9F779A-E9D0-4936-B9F7-7E23A17EC5E0}" srcOrd="9" destOrd="0" presId="urn:microsoft.com/office/officeart/2008/layout/VerticalCurvedList"/>
    <dgm:cxn modelId="{35BE6571-519E-4107-8B60-A838825F5455}" type="presParOf" srcId="{5652DB3B-FBCC-4EC7-82FE-F38D7BBEDEDE}" destId="{D85C6F8E-A7F0-471D-B40E-BEC78FA0B935}" srcOrd="10" destOrd="0" presId="urn:microsoft.com/office/officeart/2008/layout/VerticalCurvedList"/>
    <dgm:cxn modelId="{890D3CD1-4DC1-48F8-B04D-365D7A7A7470}" type="presParOf" srcId="{D85C6F8E-A7F0-471D-B40E-BEC78FA0B935}" destId="{0B0ED7DD-4F6B-4836-8914-DC8561911F11}" srcOrd="0" destOrd="0" presId="urn:microsoft.com/office/officeart/2008/layout/VerticalCurvedList"/>
    <dgm:cxn modelId="{2FEB28F8-DBEF-44EB-8C32-7A41CF1C174D}" type="presParOf" srcId="{5652DB3B-FBCC-4EC7-82FE-F38D7BBEDEDE}" destId="{EE2AC8D6-09CE-4ACB-B0B1-8F59096019C7}" srcOrd="11" destOrd="0" presId="urn:microsoft.com/office/officeart/2008/layout/VerticalCurvedList"/>
    <dgm:cxn modelId="{4B678075-9864-48A0-AA54-73D0D3797DA5}" type="presParOf" srcId="{5652DB3B-FBCC-4EC7-82FE-F38D7BBEDEDE}" destId="{9AC733B6-8946-44B2-9FF8-58895F937F95}" srcOrd="12" destOrd="0" presId="urn:microsoft.com/office/officeart/2008/layout/VerticalCurvedList"/>
    <dgm:cxn modelId="{1F01E509-8539-4780-92D0-A7D2BB828736}" type="presParOf" srcId="{9AC733B6-8946-44B2-9FF8-58895F937F95}" destId="{3F1F293D-7DD6-45E6-86A0-2E813CD26B9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1D36A2-866F-43BC-A50B-D3F4F2A29A43}">
      <dsp:nvSpPr>
        <dsp:cNvPr id="0" name=""/>
        <dsp:cNvSpPr/>
      </dsp:nvSpPr>
      <dsp:spPr>
        <a:xfrm>
          <a:off x="-7206886" y="-1101712"/>
          <a:ext cx="8577336" cy="8577336"/>
        </a:xfrm>
        <a:prstGeom prst="blockArc">
          <a:avLst>
            <a:gd name="adj1" fmla="val 18900000"/>
            <a:gd name="adj2" fmla="val 2700000"/>
            <a:gd name="adj3" fmla="val 252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6549C8-CC30-4193-AA38-10619F387CF4}">
      <dsp:nvSpPr>
        <dsp:cNvPr id="0" name=""/>
        <dsp:cNvSpPr/>
      </dsp:nvSpPr>
      <dsp:spPr>
        <a:xfrm>
          <a:off x="510231" y="335650"/>
          <a:ext cx="10442078" cy="67104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2642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Why it is important to keep talking about naloxone?</a:t>
          </a:r>
        </a:p>
      </dsp:txBody>
      <dsp:txXfrm>
        <a:off x="510231" y="335650"/>
        <a:ext cx="10442078" cy="671045"/>
      </dsp:txXfrm>
    </dsp:sp>
    <dsp:sp modelId="{B4AEEEC1-92B7-412F-865B-147A56E93A35}">
      <dsp:nvSpPr>
        <dsp:cNvPr id="0" name=""/>
        <dsp:cNvSpPr/>
      </dsp:nvSpPr>
      <dsp:spPr>
        <a:xfrm>
          <a:off x="90828" y="251769"/>
          <a:ext cx="838806" cy="8388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8BFFB2-9EBC-4FF9-90E7-4A4DFCC82F1E}">
      <dsp:nvSpPr>
        <dsp:cNvPr id="0" name=""/>
        <dsp:cNvSpPr/>
      </dsp:nvSpPr>
      <dsp:spPr>
        <a:xfrm>
          <a:off x="1062212" y="1342090"/>
          <a:ext cx="9890097" cy="67104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2642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How naloxone works</a:t>
          </a:r>
        </a:p>
      </dsp:txBody>
      <dsp:txXfrm>
        <a:off x="1062212" y="1342090"/>
        <a:ext cx="9890097" cy="671045"/>
      </dsp:txXfrm>
    </dsp:sp>
    <dsp:sp modelId="{F90F04C1-0A88-4A1B-B8C6-16753327F2EB}">
      <dsp:nvSpPr>
        <dsp:cNvPr id="0" name=""/>
        <dsp:cNvSpPr/>
      </dsp:nvSpPr>
      <dsp:spPr>
        <a:xfrm>
          <a:off x="642808" y="1258210"/>
          <a:ext cx="838806" cy="8388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DE6BE6-BB90-4F51-A4B7-EEBC1648A431}">
      <dsp:nvSpPr>
        <dsp:cNvPr id="0" name=""/>
        <dsp:cNvSpPr/>
      </dsp:nvSpPr>
      <dsp:spPr>
        <a:xfrm>
          <a:off x="1314619" y="2348531"/>
          <a:ext cx="9637690" cy="67104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2642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Overdose recognition, response steps and support</a:t>
          </a:r>
        </a:p>
      </dsp:txBody>
      <dsp:txXfrm>
        <a:off x="1314619" y="2348531"/>
        <a:ext cx="9637690" cy="671045"/>
      </dsp:txXfrm>
    </dsp:sp>
    <dsp:sp modelId="{7881C334-64BC-4FEA-A12D-3A9FB12AF922}">
      <dsp:nvSpPr>
        <dsp:cNvPr id="0" name=""/>
        <dsp:cNvSpPr/>
      </dsp:nvSpPr>
      <dsp:spPr>
        <a:xfrm>
          <a:off x="895215" y="2264650"/>
          <a:ext cx="838806" cy="8388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ADAC8E-ECE0-497E-8474-ED9D50DD6F68}">
      <dsp:nvSpPr>
        <dsp:cNvPr id="0" name=""/>
        <dsp:cNvSpPr/>
      </dsp:nvSpPr>
      <dsp:spPr>
        <a:xfrm>
          <a:off x="1314619" y="3354334"/>
          <a:ext cx="9637690" cy="67104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2642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Good Samaritan Laws</a:t>
          </a:r>
        </a:p>
      </dsp:txBody>
      <dsp:txXfrm>
        <a:off x="1314619" y="3354334"/>
        <a:ext cx="9637690" cy="671045"/>
      </dsp:txXfrm>
    </dsp:sp>
    <dsp:sp modelId="{C3CED13A-C254-415F-A1D6-D415C553EBF2}">
      <dsp:nvSpPr>
        <dsp:cNvPr id="0" name=""/>
        <dsp:cNvSpPr/>
      </dsp:nvSpPr>
      <dsp:spPr>
        <a:xfrm>
          <a:off x="895215" y="3270453"/>
          <a:ext cx="838806" cy="8388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9F779A-E9D0-4936-B9F7-7E23A17EC5E0}">
      <dsp:nvSpPr>
        <dsp:cNvPr id="0" name=""/>
        <dsp:cNvSpPr/>
      </dsp:nvSpPr>
      <dsp:spPr>
        <a:xfrm>
          <a:off x="1062212" y="4360774"/>
          <a:ext cx="9890097" cy="67104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2642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Taking care of yourself</a:t>
          </a:r>
        </a:p>
      </dsp:txBody>
      <dsp:txXfrm>
        <a:off x="1062212" y="4360774"/>
        <a:ext cx="9890097" cy="671045"/>
      </dsp:txXfrm>
    </dsp:sp>
    <dsp:sp modelId="{0B0ED7DD-4F6B-4836-8914-DC8561911F11}">
      <dsp:nvSpPr>
        <dsp:cNvPr id="0" name=""/>
        <dsp:cNvSpPr/>
      </dsp:nvSpPr>
      <dsp:spPr>
        <a:xfrm>
          <a:off x="642808" y="4276894"/>
          <a:ext cx="838806" cy="8388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2AC8D6-09CE-4ACB-B0B1-8F59096019C7}">
      <dsp:nvSpPr>
        <dsp:cNvPr id="0" name=""/>
        <dsp:cNvSpPr/>
      </dsp:nvSpPr>
      <dsp:spPr>
        <a:xfrm>
          <a:off x="510231" y="5367215"/>
          <a:ext cx="10442078" cy="67104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2642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Questions</a:t>
          </a:r>
        </a:p>
      </dsp:txBody>
      <dsp:txXfrm>
        <a:off x="510231" y="5367215"/>
        <a:ext cx="10442078" cy="671045"/>
      </dsp:txXfrm>
    </dsp:sp>
    <dsp:sp modelId="{3F1F293D-7DD6-45E6-86A0-2E813CD26B9C}">
      <dsp:nvSpPr>
        <dsp:cNvPr id="0" name=""/>
        <dsp:cNvSpPr/>
      </dsp:nvSpPr>
      <dsp:spPr>
        <a:xfrm>
          <a:off x="90828" y="5283334"/>
          <a:ext cx="838806" cy="8388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7EE206-BF8C-4D29-9126-FB3B1913C33E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5E90CD-3A37-4908-BA02-01AFB1E69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708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B332-A2FF-490F-A949-C3181FC95750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9FE23-F72D-4BC3-8548-B14DAD40F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397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B332-A2FF-490F-A949-C3181FC95750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9FE23-F72D-4BC3-8548-B14DAD40F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489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B332-A2FF-490F-A949-C3181FC95750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9FE23-F72D-4BC3-8548-B14DAD40F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886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B332-A2FF-490F-A949-C3181FC95750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9FE23-F72D-4BC3-8548-B14DAD40F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434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B332-A2FF-490F-A949-C3181FC95750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9FE23-F72D-4BC3-8548-B14DAD40F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611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B332-A2FF-490F-A949-C3181FC95750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9FE23-F72D-4BC3-8548-B14DAD40F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27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B332-A2FF-490F-A949-C3181FC95750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9FE23-F72D-4BC3-8548-B14DAD40F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689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B332-A2FF-490F-A949-C3181FC95750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9FE23-F72D-4BC3-8548-B14DAD40F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80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B332-A2FF-490F-A949-C3181FC95750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9FE23-F72D-4BC3-8548-B14DAD40F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87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B332-A2FF-490F-A949-C3181FC95750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9FE23-F72D-4BC3-8548-B14DAD40F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43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B332-A2FF-490F-A949-C3181FC95750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9FE23-F72D-4BC3-8548-B14DAD40F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943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FB332-A2FF-490F-A949-C3181FC95750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9FE23-F72D-4BC3-8548-B14DAD40F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100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oregon.public.law/statutes/ors_475.898" TargetMode="External"/><Relationship Id="rId7" Type="http://schemas.openxmlformats.org/officeDocument/2006/relationships/image" Target="../media/image9.svg"/><Relationship Id="rId2" Type="http://schemas.openxmlformats.org/officeDocument/2006/relationships/hyperlink" Target="https://www.gao.gov/products/gao-21-248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hyperlink" Target="https://www.akleg.gov/basis/Bill/Text/28?Hsid=HB0369Z" TargetMode="External"/><Relationship Id="rId4" Type="http://schemas.openxmlformats.org/officeDocument/2006/relationships/hyperlink" Target="https://apps.leg.wa.gov/RCW/default.aspx?cite=69.50.315#:~:text=%281%29%20A%20person%20acting%20in%20good%20faith%20who,a%20result%20of%20the%20person%20seeking%20medical%20assistance.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heart-snow-winter-draw-love-1967342/" TargetMode="External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hyperlink" Target="https://www.savelivesoregon.org/wp-content/uploads/2023/06/SLO_Naloxone_HowToUse_Nasal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indoor&#10;&#10;Description automatically generated">
            <a:extLst>
              <a:ext uri="{FF2B5EF4-FFF2-40B4-BE49-F238E27FC236}">
                <a16:creationId xmlns:a16="http://schemas.microsoft.com/office/drawing/2014/main" id="{763B0174-4DAF-4657-9CCF-6422B87BDA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51" b="26694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A7FA1B5-8566-4108-951F-EFA5C29D9C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00" y="965200"/>
            <a:ext cx="10261600" cy="3564869"/>
          </a:xfrm>
        </p:spPr>
        <p:txBody>
          <a:bodyPr>
            <a:normAutofit/>
          </a:bodyPr>
          <a:lstStyle/>
          <a:p>
            <a:pPr algn="l"/>
            <a:r>
              <a:rPr lang="en-US" sz="11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Naloxone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BD7A86-DA07-4127-8814-5842433CE4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200" y="4572002"/>
            <a:ext cx="10261600" cy="1202995"/>
          </a:xfrm>
        </p:spPr>
        <p:txBody>
          <a:bodyPr>
            <a:normAutofit/>
          </a:bodyPr>
          <a:lstStyle/>
          <a:p>
            <a:pPr algn="l"/>
            <a:r>
              <a:rPr lang="en-US" sz="3200"/>
              <a:t>Harm Reduction ECHO</a:t>
            </a:r>
          </a:p>
          <a:p>
            <a:pPr algn="l"/>
            <a:r>
              <a:rPr lang="en-US" sz="3200"/>
              <a:t>February 2, 2024</a:t>
            </a:r>
          </a:p>
          <a:p>
            <a:pPr algn="l"/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28328450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772E1-5F5A-4754-B697-A2F2A45B8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Good Samaritan Laws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E9098-C5EC-4521-A019-63D056203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152249" cy="46672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Most states have “Good Samaritan Laws” </a:t>
            </a:r>
          </a:p>
          <a:p>
            <a:r>
              <a:rPr lang="en-US" dirty="0"/>
              <a:t>US Government Accountability Office 2021 Report </a:t>
            </a:r>
            <a:br>
              <a:rPr lang="en-US" dirty="0"/>
            </a:br>
            <a:r>
              <a:rPr lang="en-US" dirty="0"/>
              <a:t>“Most States Have Good Samaritan Laws and Research Indicates They May Have Positive Effects” </a:t>
            </a:r>
            <a:br>
              <a:rPr lang="en-US" dirty="0"/>
            </a:br>
            <a:r>
              <a:rPr lang="en-US" dirty="0">
                <a:hlinkClick r:id="rId2"/>
              </a:rPr>
              <a:t>https://www.gao.gov/products/gao-21-248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Oregon State Law - Immunity from drug-related offenses for emergency medical assistance (</a:t>
            </a:r>
            <a:r>
              <a:rPr lang="en-US" dirty="0">
                <a:hlinkClick r:id="rId3"/>
              </a:rPr>
              <a:t>ORS 475.898</a:t>
            </a:r>
            <a:r>
              <a:rPr lang="en-US" dirty="0"/>
              <a:t>)</a:t>
            </a:r>
          </a:p>
          <a:p>
            <a:r>
              <a:rPr lang="en-US" dirty="0"/>
              <a:t>Washington State Law (</a:t>
            </a:r>
            <a:r>
              <a:rPr lang="en-US" dirty="0">
                <a:hlinkClick r:id="rId4"/>
              </a:rPr>
              <a:t>RCW 69.50.315</a:t>
            </a:r>
            <a:r>
              <a:rPr lang="en-US" dirty="0"/>
              <a:t>)</a:t>
            </a:r>
          </a:p>
          <a:p>
            <a:r>
              <a:rPr lang="en-US" dirty="0"/>
              <a:t> Alaska State Law (</a:t>
            </a:r>
            <a:r>
              <a:rPr lang="en-US" dirty="0">
                <a:hlinkClick r:id="rId5"/>
              </a:rPr>
              <a:t>Enrolled HB 369</a:t>
            </a:r>
            <a:r>
              <a:rPr lang="en-US" dirty="0"/>
              <a:t>)</a:t>
            </a:r>
          </a:p>
        </p:txBody>
      </p:sp>
      <p:pic>
        <p:nvPicPr>
          <p:cNvPr id="5" name="Graphic 4" descr="Scales of justice outline">
            <a:extLst>
              <a:ext uri="{FF2B5EF4-FFF2-40B4-BE49-F238E27FC236}">
                <a16:creationId xmlns:a16="http://schemas.microsoft.com/office/drawing/2014/main" id="{35FB9E38-C7EA-43A0-8A75-C704B91168D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131126" y="0"/>
            <a:ext cx="3751384" cy="3751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380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95939-27B3-478C-A565-9B983C95F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268" y="153252"/>
            <a:ext cx="10515600" cy="1325563"/>
          </a:xfrm>
        </p:spPr>
        <p:txBody>
          <a:bodyPr/>
          <a:lstStyle/>
          <a:p>
            <a:r>
              <a:rPr lang="en-US" dirty="0">
                <a:latin typeface="+mn-lt"/>
              </a:rPr>
              <a:t>Oregon’s Good Samaritan Law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5474A-4704-4907-BA4B-F9F950AD7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267" y="1375465"/>
            <a:ext cx="10402231" cy="5167311"/>
          </a:xfrm>
        </p:spPr>
        <p:txBody>
          <a:bodyPr>
            <a:normAutofit lnSpcReduction="10000"/>
          </a:bodyPr>
          <a:lstStyle/>
          <a:p>
            <a:pPr marL="117475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If someone is experiencing an overdose and you seek medical help for them, neither of you can be arrested or prosecuted for: </a:t>
            </a:r>
          </a:p>
          <a:p>
            <a:pPr marL="574675" lvl="1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dirty="0"/>
              <a:t>1. Possessing drugs or drug paraphernalia </a:t>
            </a:r>
          </a:p>
          <a:p>
            <a:pPr marL="574675" lvl="1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dirty="0"/>
              <a:t>2. Being in a place where drugs are used </a:t>
            </a:r>
          </a:p>
          <a:p>
            <a:pPr marL="574675" lvl="1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dirty="0"/>
              <a:t>3. Violating probation or parole because of #1 or #2 above </a:t>
            </a:r>
          </a:p>
          <a:p>
            <a:pPr marL="574675" lvl="1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dirty="0"/>
              <a:t>4. Outstanding warrants related to #1 or #2 above </a:t>
            </a:r>
          </a:p>
          <a:p>
            <a:pPr marL="117475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000" dirty="0"/>
          </a:p>
          <a:p>
            <a:pPr marL="117475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If someone is overdosing and you seek medical assistance, </a:t>
            </a:r>
            <a:br>
              <a:rPr lang="en-US" sz="2000" dirty="0"/>
            </a:br>
            <a:r>
              <a:rPr lang="en-US" sz="2000" dirty="0"/>
              <a:t>both of you are protected from being charged with drug possession.</a:t>
            </a:r>
          </a:p>
          <a:p>
            <a:pPr marL="117475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000" dirty="0"/>
          </a:p>
          <a:p>
            <a:pPr marL="117475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The Good Samaritan Law does not protect you from: </a:t>
            </a:r>
          </a:p>
          <a:p>
            <a:pPr marL="803275"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dirty="0"/>
              <a:t>1. Crimes that are not listed above (Including drug dealing, </a:t>
            </a:r>
            <a:br>
              <a:rPr lang="en-US" sz="1800" dirty="0"/>
            </a:br>
            <a:r>
              <a:rPr lang="en-US" sz="1800" dirty="0"/>
              <a:t>weapons possession, DUI, and others) </a:t>
            </a:r>
          </a:p>
          <a:p>
            <a:pPr marL="803275"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dirty="0"/>
              <a:t>2. Outstanding federal warrants, or warrants from other </a:t>
            </a:r>
            <a:br>
              <a:rPr lang="en-US" sz="1800" dirty="0"/>
            </a:br>
            <a:r>
              <a:rPr lang="en-US" sz="1800" dirty="0"/>
              <a:t>states besides Oregon </a:t>
            </a: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31C36A2B-A507-4FE8-B3B7-3DA3661E6F8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5131" y="3438498"/>
            <a:ext cx="4038602" cy="3104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197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0DF40B2-80F7-4E71-B46C-284163F36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5A7AA2-C5EE-4193-BBBA-221B8BC93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0"/>
            <a:ext cx="3807187" cy="2228074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Caring for Yourself After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D55A3C-C83A-4EE9-8F98-F63F370C90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57" y="2067951"/>
            <a:ext cx="4314069" cy="4684540"/>
          </a:xfrm>
        </p:spPr>
        <p:txBody>
          <a:bodyPr>
            <a:normAutofit/>
          </a:bodyPr>
          <a:lstStyle/>
          <a:p>
            <a:r>
              <a:rPr lang="en-US" sz="2400" dirty="0"/>
              <a:t>Responding when a person experiences an overdose is stressful and can be traumatizing</a:t>
            </a:r>
          </a:p>
          <a:p>
            <a:r>
              <a:rPr lang="en-US" sz="2400" dirty="0"/>
              <a:t>Talk with someone who can listen deeply, attentively and without judgement</a:t>
            </a:r>
          </a:p>
          <a:p>
            <a:r>
              <a:rPr lang="en-US" sz="2400" dirty="0"/>
              <a:t>Go easy on yourself. </a:t>
            </a:r>
          </a:p>
          <a:p>
            <a:r>
              <a:rPr lang="en-US" sz="2400" dirty="0"/>
              <a:t>Explore support groups</a:t>
            </a:r>
          </a:p>
          <a:p>
            <a:r>
              <a:rPr lang="en-US" sz="2400" dirty="0"/>
              <a:t>Do something that is healthy for you. </a:t>
            </a:r>
          </a:p>
          <a:p>
            <a:endParaRPr lang="en-US" sz="1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7F53CE4-E5D0-433B-B667-3191D3FB693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r="21461"/>
          <a:stretch/>
        </p:blipFill>
        <p:spPr>
          <a:xfrm>
            <a:off x="5010386" y="10"/>
            <a:ext cx="7181613" cy="685799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849823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2A561B5-B93F-4238-853A-D814D6CD96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1888544"/>
              </p:ext>
            </p:extLst>
          </p:nvPr>
        </p:nvGraphicFramePr>
        <p:xfrm>
          <a:off x="703385" y="253218"/>
          <a:ext cx="11043138" cy="6373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8806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E64A2-7461-40DD-9996-80CCC9049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1ABF1-0180-4D72-9D08-060AFFC94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13923"/>
          </a:xfrm>
        </p:spPr>
        <p:txBody>
          <a:bodyPr>
            <a:normAutofit/>
          </a:bodyPr>
          <a:lstStyle/>
          <a:p>
            <a:r>
              <a:rPr lang="en-US" dirty="0"/>
              <a:t>Synthetic opioids and stimulants continue to drive overdose increases across rural and urban communities.</a:t>
            </a:r>
          </a:p>
          <a:p>
            <a:r>
              <a:rPr lang="en-US" dirty="0"/>
              <a:t>In Oregon, as with much of the US, overdose deaths are not spread evenly across demographic groups. Black and American Indian/Alaska Native individuals experience the highest rates of fatal overdose. </a:t>
            </a:r>
          </a:p>
          <a:p>
            <a:r>
              <a:rPr lang="en-US" dirty="0"/>
              <a:t>Synthetic opioids, such as fentanyl, can cause breathing to slow to dangerous levels and/or stop rapidly making community member overdose response critically important. </a:t>
            </a:r>
          </a:p>
          <a:p>
            <a:r>
              <a:rPr lang="en-US" dirty="0"/>
              <a:t>People who use substances and who have naloxone save lives. </a:t>
            </a:r>
          </a:p>
        </p:txBody>
      </p:sp>
    </p:spTree>
    <p:extLst>
      <p:ext uri="{BB962C8B-B14F-4D97-AF65-F5344CB8AC3E}">
        <p14:creationId xmlns:p14="http://schemas.microsoft.com/office/powerpoint/2010/main" val="2625153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nt">
            <a:extLst>
              <a:ext uri="{FF2B5EF4-FFF2-40B4-BE49-F238E27FC236}">
                <a16:creationId xmlns:a16="http://schemas.microsoft.com/office/drawing/2014/main" id="{18EEE165-BC21-B37E-CF1E-0E1E2D1383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92321" y="1"/>
            <a:ext cx="4299679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13A48C6C-3CC4-4EE5-A773-EC1EB7F59C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416414" cy="6858000"/>
          </a:xfrm>
          <a:prstGeom prst="rect">
            <a:avLst/>
          </a:prstGeom>
          <a:ln>
            <a:noFill/>
          </a:ln>
          <a:effectLst>
            <a:outerShdw blurRad="368300" dist="139700" sx="97000" sy="970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CF10CA-9D52-483D-9D99-E9A2000FF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379755"/>
            <a:ext cx="6750078" cy="121189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Naloxone…</a:t>
            </a:r>
          </a:p>
        </p:txBody>
      </p:sp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9876497D-BE17-4B96-930D-2488ADD89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9070" y="284356"/>
            <a:ext cx="2720482" cy="314464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E3CE38B-9F61-488E-86A9-BA2A4757707B}"/>
              </a:ext>
            </a:extLst>
          </p:cNvPr>
          <p:cNvSpPr txBox="1"/>
          <p:nvPr/>
        </p:nvSpPr>
        <p:spPr>
          <a:xfrm>
            <a:off x="479273" y="1467915"/>
            <a:ext cx="8285586" cy="3223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300"/>
              </a:spcAft>
              <a:buFont typeface="Alef" panose="00000500000000000000" pitchFamily="2" charset="-79"/>
              <a:buChar char="-"/>
            </a:pPr>
            <a:r>
              <a:rPr lang="en-US" sz="2800" dirty="0"/>
              <a:t>is a safe, short-acting opioid antagonist medication. </a:t>
            </a:r>
          </a:p>
          <a:p>
            <a:pPr marL="457200" indent="-457200">
              <a:spcAft>
                <a:spcPts val="300"/>
              </a:spcAft>
              <a:buFont typeface="Alef" panose="00000500000000000000" pitchFamily="2" charset="-79"/>
              <a:buChar char="-"/>
            </a:pPr>
            <a:r>
              <a:rPr lang="en-US" sz="2800" dirty="0"/>
              <a:t>rapidly reverses an opioid overdose. </a:t>
            </a:r>
          </a:p>
          <a:p>
            <a:pPr marL="457200" indent="-457200">
              <a:spcAft>
                <a:spcPts val="300"/>
              </a:spcAft>
              <a:buFont typeface="Alef" panose="00000500000000000000" pitchFamily="2" charset="-79"/>
              <a:buChar char="-"/>
            </a:pPr>
            <a:r>
              <a:rPr lang="en-US" sz="2800" dirty="0"/>
              <a:t>attaches to opioid receptors, reversing and blocking the effects of opioids.  </a:t>
            </a:r>
          </a:p>
          <a:p>
            <a:pPr marL="457200" indent="-457200">
              <a:spcAft>
                <a:spcPts val="300"/>
              </a:spcAft>
              <a:buFont typeface="Alef" panose="00000500000000000000" pitchFamily="2" charset="-79"/>
              <a:buChar char="-"/>
            </a:pPr>
            <a:r>
              <a:rPr lang="en-US" sz="2800" dirty="0"/>
              <a:t>can restore breathing to a person whose breathing has stopped or slowed to dangerous levels because of an opioid overdose. 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7A04E50-3139-4EEA-BE7A-4304A7E9875C}"/>
              </a:ext>
            </a:extLst>
          </p:cNvPr>
          <p:cNvSpPr txBox="1"/>
          <p:nvPr/>
        </p:nvSpPr>
        <p:spPr>
          <a:xfrm>
            <a:off x="479273" y="4534287"/>
            <a:ext cx="10401596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Alef" panose="00000500000000000000" pitchFamily="2" charset="-79"/>
              <a:buChar char="-"/>
            </a:pPr>
            <a:r>
              <a:rPr lang="en-US" sz="2800" dirty="0"/>
              <a:t>only works to reverse the effects of opioids.</a:t>
            </a:r>
          </a:p>
          <a:p>
            <a:pPr marL="457200" indent="-457200">
              <a:spcAft>
                <a:spcPts val="600"/>
              </a:spcAft>
              <a:buFont typeface="Alef" panose="00000500000000000000" pitchFamily="2" charset="-79"/>
              <a:buChar char="-"/>
            </a:pPr>
            <a:r>
              <a:rPr lang="en-US" sz="2800" dirty="0"/>
              <a:t>will work when alcohol or other drugs are present.</a:t>
            </a:r>
          </a:p>
          <a:p>
            <a:pPr marL="457200" indent="-457200">
              <a:spcAft>
                <a:spcPts val="600"/>
              </a:spcAft>
              <a:buFont typeface="Alef" panose="00000500000000000000" pitchFamily="2" charset="-79"/>
              <a:buChar char="-"/>
            </a:pPr>
            <a:r>
              <a:rPr lang="en-US" sz="2800" dirty="0"/>
              <a:t>has NO effect on a person who does not have opioids in their system.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315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ED4AD-C277-43F7-A4B4-29D52DE0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449" y="365125"/>
            <a:ext cx="10713351" cy="1325563"/>
          </a:xfrm>
        </p:spPr>
        <p:txBody>
          <a:bodyPr/>
          <a:lstStyle/>
          <a:p>
            <a:r>
              <a:rPr lang="en-US" b="1" dirty="0"/>
              <a:t>Types of Naloxone Commonly Used </a:t>
            </a:r>
            <a:br>
              <a:rPr lang="en-US" b="1" dirty="0"/>
            </a:br>
            <a:r>
              <a:rPr lang="en-US" b="1" dirty="0"/>
              <a:t>by Community Members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7E7516A-1A06-4E3E-91F6-686AFD69F8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11495">
            <a:off x="9143582" y="409985"/>
            <a:ext cx="2248214" cy="3153215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F197C5A-9F19-4BD7-BBCD-01546A20CCC3}"/>
              </a:ext>
            </a:extLst>
          </p:cNvPr>
          <p:cNvSpPr txBox="1"/>
          <p:nvPr/>
        </p:nvSpPr>
        <p:spPr>
          <a:xfrm flipH="1">
            <a:off x="939674" y="1986592"/>
            <a:ext cx="10713351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Injectable naloxone</a:t>
            </a:r>
          </a:p>
          <a:p>
            <a:r>
              <a:rPr lang="en-US" sz="2800" dirty="0"/>
              <a:t>Pre-filled nasal spray</a:t>
            </a:r>
          </a:p>
          <a:p>
            <a:endParaRPr lang="en-US" sz="2800" dirty="0"/>
          </a:p>
          <a:p>
            <a:pPr>
              <a:spcAft>
                <a:spcPts val="600"/>
              </a:spcAft>
            </a:pPr>
            <a:r>
              <a:rPr lang="en-US" sz="2800" dirty="0"/>
              <a:t>There are different brands and strengths. </a:t>
            </a:r>
          </a:p>
          <a:p>
            <a:pPr marL="457200" indent="-457200">
              <a:spcAft>
                <a:spcPts val="600"/>
              </a:spcAft>
              <a:buFont typeface="Alef" panose="00000500000000000000" pitchFamily="2" charset="-79"/>
              <a:buChar char="-"/>
            </a:pPr>
            <a:r>
              <a:rPr lang="en-US" sz="2800" dirty="0"/>
              <a:t>Agencies may distribute different types of naloxone. </a:t>
            </a:r>
          </a:p>
          <a:p>
            <a:pPr marL="457200" indent="-457200">
              <a:spcAft>
                <a:spcPts val="600"/>
              </a:spcAft>
              <a:buFont typeface="Alef" panose="00000500000000000000" pitchFamily="2" charset="-79"/>
              <a:buChar char="-"/>
            </a:pPr>
            <a:r>
              <a:rPr lang="en-US" sz="2800" dirty="0"/>
              <a:t>Community members may have different experiences or preferences.</a:t>
            </a:r>
          </a:p>
          <a:p>
            <a:pPr>
              <a:spcAft>
                <a:spcPts val="600"/>
              </a:spcAft>
            </a:pPr>
            <a:r>
              <a:rPr lang="en-US" sz="2800" dirty="0"/>
              <a:t>There has been many community discussions about the different types, brands and strengths.  </a:t>
            </a:r>
          </a:p>
          <a:p>
            <a:pPr>
              <a:spcAft>
                <a:spcPts val="600"/>
              </a:spcAft>
            </a:pPr>
            <a:r>
              <a:rPr lang="en-US" sz="2800" b="1" dirty="0"/>
              <a:t>The goal when administering naloxone is to restore BREATHING. </a:t>
            </a:r>
          </a:p>
        </p:txBody>
      </p:sp>
    </p:spTree>
    <p:extLst>
      <p:ext uri="{BB962C8B-B14F-4D97-AF65-F5344CB8AC3E}">
        <p14:creationId xmlns:p14="http://schemas.microsoft.com/office/powerpoint/2010/main" val="2731111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FFD7E-4D54-46DD-BE48-40DF598FF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977" y="332147"/>
            <a:ext cx="7377795" cy="834191"/>
          </a:xfrm>
        </p:spPr>
        <p:txBody>
          <a:bodyPr anchor="b">
            <a:normAutofit/>
          </a:bodyPr>
          <a:lstStyle/>
          <a:p>
            <a:r>
              <a:rPr lang="en-US" dirty="0">
                <a:latin typeface="+mn-lt"/>
              </a:rPr>
              <a:t>What is an opioid overdose?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D910E-2DDE-449B-80DC-5D72E533A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640" y="1500875"/>
            <a:ext cx="5281568" cy="5154479"/>
          </a:xfrm>
        </p:spPr>
        <p:txBody>
          <a:bodyPr anchor="t"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2900" dirty="0"/>
              <a:t>There are many opioid receptors in the body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2900" dirty="0"/>
              <a:t>Opioid medications (prescription and illicit) fill the opioid receptors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2900" dirty="0"/>
              <a:t>Some of the opioid receptors located in the brain slow down breathing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2900" dirty="0"/>
              <a:t>If there are too many opioids, breathing can slow to dangerous levels and stop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2900" dirty="0"/>
              <a:t>Without oxygen brain damage will occur</a:t>
            </a:r>
          </a:p>
          <a:p>
            <a:pPr lvl="1">
              <a:lnSpc>
                <a:spcPct val="120000"/>
              </a:lnSpc>
              <a:spcAft>
                <a:spcPts val="300"/>
              </a:spcAft>
            </a:pPr>
            <a:r>
              <a:rPr lang="en-US" sz="2900" dirty="0"/>
              <a:t>1 minute brain cells begin to die</a:t>
            </a:r>
          </a:p>
          <a:p>
            <a:pPr lvl="1">
              <a:lnSpc>
                <a:spcPct val="120000"/>
              </a:lnSpc>
              <a:spcAft>
                <a:spcPts val="300"/>
              </a:spcAft>
            </a:pPr>
            <a:r>
              <a:rPr lang="en-US" sz="2900" dirty="0"/>
              <a:t>3 minutes serious brain damage can occur</a:t>
            </a:r>
          </a:p>
          <a:p>
            <a:pPr lvl="1">
              <a:lnSpc>
                <a:spcPct val="120000"/>
              </a:lnSpc>
              <a:spcAft>
                <a:spcPts val="300"/>
              </a:spcAft>
            </a:pPr>
            <a:r>
              <a:rPr lang="en-US" sz="2900" dirty="0"/>
              <a:t>10 minutes recovery chances lower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84527B-A274-4F5F-B9B6-24648B47E3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5792" y="2037039"/>
            <a:ext cx="5281568" cy="31557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15" name="Group 8">
            <a:extLst>
              <a:ext uri="{FF2B5EF4-FFF2-40B4-BE49-F238E27FC236}">
                <a16:creationId xmlns:a16="http://schemas.microsoft.com/office/drawing/2014/main" id="{6258F736-B256-8039-9DC6-F4E49A5C5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2068638" y="0"/>
            <a:ext cx="123362" cy="6858000"/>
            <a:chOff x="12068638" y="0"/>
            <a:chExt cx="123362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0B4520A-996E-330C-99DA-69CA4D89E9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0"/>
              <a:ext cx="123362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0">
              <a:extLst>
                <a:ext uri="{FF2B5EF4-FFF2-40B4-BE49-F238E27FC236}">
                  <a16:creationId xmlns:a16="http://schemas.microsoft.com/office/drawing/2014/main" id="{EC8FA945-E356-695F-18D6-CAD4EF34FE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3527553"/>
              <a:ext cx="123362" cy="3330447"/>
            </a:xfrm>
            <a:prstGeom prst="rect">
              <a:avLst/>
            </a:prstGeom>
            <a:gradFill>
              <a:gsLst>
                <a:gs pos="1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65029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FE1EC756-41E9-4FD6-AD48-EF46A2813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66F6371-9EA5-9354-29DC-1D07B921F7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4290"/>
            <a:ext cx="12192000" cy="1733407"/>
          </a:xfrm>
          <a:prstGeom prst="rect">
            <a:avLst/>
          </a:prstGeom>
          <a:ln>
            <a:noFill/>
          </a:ln>
          <a:effectLst>
            <a:outerShdw blurRad="254000" dist="38100" dir="5460000" sx="94000" sy="94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34343C-B6E9-4D91-BC2D-6D7D99BB3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5" y="307447"/>
            <a:ext cx="10693884" cy="1109932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How Naloxone Works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ACDC4B-9FC8-4FC6-8CC2-242AA1075D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542" y="2357888"/>
            <a:ext cx="5764114" cy="37754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D0611F-A7A8-4639-8AA7-683848A78E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91092" y="1856936"/>
            <a:ext cx="5263375" cy="4811150"/>
          </a:xfrm>
        </p:spPr>
        <p:txBody>
          <a:bodyPr anchor="ctr">
            <a:normAutofit/>
          </a:bodyPr>
          <a:lstStyle/>
          <a:p>
            <a:r>
              <a:rPr lang="en-US" sz="2400" dirty="0"/>
              <a:t>Opioid antagonist</a:t>
            </a:r>
          </a:p>
          <a:p>
            <a:r>
              <a:rPr lang="en-US" sz="2400" dirty="0"/>
              <a:t>Naloxone has a stronger affinity to the receptors than opioids (think “magnet”)</a:t>
            </a:r>
          </a:p>
          <a:p>
            <a:r>
              <a:rPr lang="en-US" sz="2400" dirty="0"/>
              <a:t>[Reversing] effects can take 2-3 minutes</a:t>
            </a:r>
          </a:p>
          <a:p>
            <a:r>
              <a:rPr lang="en-US" sz="2400" dirty="0"/>
              <a:t>Breathing returns</a:t>
            </a:r>
          </a:p>
          <a:p>
            <a:r>
              <a:rPr lang="en-US" sz="2400" dirty="0"/>
              <a:t>Naloxone effect lasts for 30-90 minutes</a:t>
            </a:r>
          </a:p>
          <a:p>
            <a:r>
              <a:rPr lang="en-US" sz="2400" dirty="0"/>
              <a:t>Only works for opioids</a:t>
            </a:r>
          </a:p>
          <a:p>
            <a:r>
              <a:rPr lang="en-US" sz="2400" dirty="0"/>
              <a:t>Causes no harm if not overdosing 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23997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3601F-77F5-4297-A28A-23927CC37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885" y="254735"/>
            <a:ext cx="10988040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Overdose Recognition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DB82D8-F72A-43A1-A492-05D511216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076" y="1580298"/>
            <a:ext cx="6767586" cy="466725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Does not respond to yelling or stimulation, </a:t>
            </a:r>
          </a:p>
          <a:p>
            <a:pPr marL="742950" lvl="1" indent="-285750"/>
            <a:r>
              <a:rPr lang="en-US" dirty="0"/>
              <a:t>Sternum rub -  rubbing your knuckles up and down the sternum (flat chest bone)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Slow, shallow, or no breathing</a:t>
            </a:r>
          </a:p>
          <a:p>
            <a:pPr marL="285750" indent="-285750"/>
            <a:r>
              <a:rPr lang="en-US" sz="2800" dirty="0"/>
              <a:t>Snoring, gurgling or choking sounds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Pulse is slow, erratic or not there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Discolored skin </a:t>
            </a:r>
            <a:r>
              <a:rPr lang="en-US" sz="2800" dirty="0"/>
              <a:t>blue or gray ( lips and fingernails)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Body limp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Vomiting</a:t>
            </a:r>
          </a:p>
          <a:p>
            <a:endParaRPr lang="en-US" dirty="0"/>
          </a:p>
        </p:txBody>
      </p:sp>
      <p:pic>
        <p:nvPicPr>
          <p:cNvPr id="1026" name="Picture 1">
            <a:extLst>
              <a:ext uri="{FF2B5EF4-FFF2-40B4-BE49-F238E27FC236}">
                <a16:creationId xmlns:a16="http://schemas.microsoft.com/office/drawing/2014/main" id="{0C51FB42-7251-4BC7-8E82-7085D83AEF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275"/>
          <a:stretch/>
        </p:blipFill>
        <p:spPr bwMode="auto">
          <a:xfrm>
            <a:off x="7331687" y="2529591"/>
            <a:ext cx="4296214" cy="3423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1133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11CB2-5190-4644-9408-24A60E9E1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Opioid Overdose Response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FF4A0-2A2C-4064-A283-76299C653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45480" cy="4351338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Know the signs of overdose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Check for Response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Call 911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Give ONE dose of naloxone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Start Rescue Breathing</a:t>
            </a:r>
          </a:p>
          <a:p>
            <a:pPr lvl="1"/>
            <a:r>
              <a:rPr lang="en-US" dirty="0"/>
              <a:t>If the person has not started breathing on their own, it is CRITICAL to start breathing for them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Put person in recovery position and wait for first responders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pic>
        <p:nvPicPr>
          <p:cNvPr id="5" name="Picture 4" descr="A picture containing graphical user interface&#10;&#10;Description automatically generated">
            <a:hlinkClick r:id="rId2"/>
            <a:extLst>
              <a:ext uri="{FF2B5EF4-FFF2-40B4-BE49-F238E27FC236}">
                <a16:creationId xmlns:a16="http://schemas.microsoft.com/office/drawing/2014/main" id="{B427EAAC-D97B-456F-9792-96524A8D4C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9495" y="523081"/>
            <a:ext cx="4454850" cy="58118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14FDA28-D1AF-42A6-9098-0899A982738D}"/>
              </a:ext>
            </a:extLst>
          </p:cNvPr>
          <p:cNvSpPr txBox="1"/>
          <p:nvPr/>
        </p:nvSpPr>
        <p:spPr>
          <a:xfrm>
            <a:off x="7109495" y="6385153"/>
            <a:ext cx="447590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hlinkClick r:id="rId2"/>
              </a:rPr>
              <a:t>https://www.savelivesoregon.org/wp-content/uploads/2023/06/SLO_Naloxone_HowToUse_Nasal.pdf</a:t>
            </a:r>
            <a:r>
              <a:rPr lang="en-US" sz="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19804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410</TotalTime>
  <Words>794</Words>
  <Application>Microsoft Office PowerPoint</Application>
  <PresentationFormat>Widescreen</PresentationFormat>
  <Paragraphs>91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Alef</vt:lpstr>
      <vt:lpstr>Arial</vt:lpstr>
      <vt:lpstr>Calibri</vt:lpstr>
      <vt:lpstr>Calibri Light</vt:lpstr>
      <vt:lpstr>Office Theme</vt:lpstr>
      <vt:lpstr>Naloxone</vt:lpstr>
      <vt:lpstr>PowerPoint Presentation</vt:lpstr>
      <vt:lpstr>Background</vt:lpstr>
      <vt:lpstr>Naloxone…</vt:lpstr>
      <vt:lpstr>Types of Naloxone Commonly Used  by Community Members</vt:lpstr>
      <vt:lpstr>What is an opioid overdose? </vt:lpstr>
      <vt:lpstr>How Naloxone Works</vt:lpstr>
      <vt:lpstr>Overdose Recognition</vt:lpstr>
      <vt:lpstr>Opioid Overdose Response</vt:lpstr>
      <vt:lpstr>Good Samaritan Laws</vt:lpstr>
      <vt:lpstr>Oregon’s Good Samaritan Law</vt:lpstr>
      <vt:lpstr>Caring for Yourself After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Naloxone</dc:title>
  <dc:creator>LEAHY Judith M</dc:creator>
  <cp:lastModifiedBy>LEAHY Judith M</cp:lastModifiedBy>
  <cp:revision>4</cp:revision>
  <dcterms:created xsi:type="dcterms:W3CDTF">2024-02-06T13:03:58Z</dcterms:created>
  <dcterms:modified xsi:type="dcterms:W3CDTF">2024-02-06T19:54:50Z</dcterms:modified>
</cp:coreProperties>
</file>