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1" r:id="rId3"/>
    <p:sldId id="262" r:id="rId4"/>
    <p:sldId id="257" r:id="rId5"/>
    <p:sldId id="263" r:id="rId6"/>
    <p:sldId id="264" r:id="rId7"/>
    <p:sldId id="265" r:id="rId8"/>
    <p:sldId id="266" r:id="rId9"/>
    <p:sldId id="271" r:id="rId10"/>
    <p:sldId id="268" r:id="rId11"/>
    <p:sldId id="269" r:id="rId12"/>
    <p:sldId id="267" r:id="rId13"/>
    <p:sldId id="270" r:id="rId14"/>
    <p:sldId id="273" r:id="rId15"/>
    <p:sldId id="276" r:id="rId16"/>
    <p:sldId id="277" r:id="rId17"/>
    <p:sldId id="278" r:id="rId18"/>
    <p:sldId id="279" r:id="rId19"/>
    <p:sldId id="281" r:id="rId20"/>
    <p:sldId id="28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DD41-2593-40A5-A9EB-D5645655C240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50441-A3EA-490E-880F-AC94CD502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54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todate.com/contents/delirium-and-acute-confusional-states-prevention-treatment-and-prognosis/abstract/118" TargetMode="External"/><Relationship Id="rId7" Type="http://schemas.openxmlformats.org/officeDocument/2006/relationships/hyperlink" Target="https://www.uptodate.com/contents/delirium-and-acute-confusional-states-prevention-treatment-and-prognosis/abstract/122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uptodate.com/contents/delirium-and-acute-confusional-states-prevention-treatment-and-prognosis/abstract/121" TargetMode="External"/><Relationship Id="rId5" Type="http://schemas.openxmlformats.org/officeDocument/2006/relationships/hyperlink" Target="https://www.uptodate.com/contents/delirium-and-acute-confusional-states-prevention-treatment-and-prognosis/abstract/120" TargetMode="External"/><Relationship Id="rId4" Type="http://schemas.openxmlformats.org/officeDocument/2006/relationships/hyperlink" Target="https://www.uptodate.com/contents/delirium-and-acute-confusional-states-prevention-treatment-and-prognosis/abstract/11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word delirium derives from the Latin </a:t>
            </a:r>
            <a:r>
              <a:rPr lang="en-US" sz="1200" b="0" i="1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deliro-delirare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de-lira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to go out of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furrow) – hence, to deviate from a straight line, to be crazy, deranged, out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one’s wits, to be silly, to dote, to rave (Lewis, Short and Andrews, 1879).</a:t>
            </a:r>
          </a:p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During the medieval period a remarkably accurate description of Delirium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was given by the historian Procopius (</a:t>
            </a:r>
            <a:r>
              <a:rPr lang="en-US" sz="1200" b="0" i="1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History of the Wars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II.xxii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–xxxiii) who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described an epidemic of a possible bubonic disease in Constantinople in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 542 (cited in Bury, 1958). He described hallucinations occasionally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462 HISTORY OF PSYCHIATRY 18(4)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preceding the disease. Some victims became violent with insomnia, excitement,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shouting, rushing off in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ight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(perhaps resembling the modern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concept of hyperactive delirium), while others drifted into coma, forgetting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those familiar to them, and seeming to sleep constantly, and they could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 from lack of food or water if nobody cared for them (perhaps resembling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hypoactive delirium).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83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Hypoactive v hyperactive </a:t>
            </a:r>
          </a:p>
          <a:p>
            <a:r>
              <a:rPr lang="en-US" dirty="0">
                <a:effectLst/>
              </a:rPr>
              <a:t>disruptions in thinking and behavior, including changes in perception, attention, mood and activity level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Contrast with “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Sundowning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which is behavioral deterioration, seen in evening, in demented institutionalized patients. Assume to be delirium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new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Patients with established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sundowning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no acute medical illness are likely responding to a factor in the institutional environment that has changed (noise, staffing).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3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diagnosis of delirium by CAM requires the presence of features 1 and 2 and either 3 or 4.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medical/surgical settings, Sensitivity 94-100%, specificity 90-95%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25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tests</a:t>
            </a:r>
            <a:r>
              <a:rPr lang="en-US" baseline="0" dirty="0"/>
              <a:t> for attention- days of the week or months of year backwards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87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78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Dronabinol</a:t>
            </a:r>
            <a:r>
              <a:rPr lang="en-US" dirty="0"/>
              <a:t>- recently started by </a:t>
            </a:r>
            <a:r>
              <a:rPr lang="en-US" dirty="0" err="1"/>
              <a:t>pcp</a:t>
            </a:r>
            <a:r>
              <a:rPr lang="en-US" dirty="0"/>
              <a:t>- supposedly to help with appetite. Not so great in person with h/o depression, confusion?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4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Overall decline- had </a:t>
            </a:r>
            <a:r>
              <a:rPr lang="en-US" dirty="0" err="1"/>
              <a:t>parkinson’s</a:t>
            </a:r>
            <a:r>
              <a:rPr lang="en-US" dirty="0"/>
              <a:t> for years. </a:t>
            </a:r>
            <a:r>
              <a:rPr lang="en-US" dirty="0" err="1"/>
              <a:t>Hd</a:t>
            </a:r>
            <a:r>
              <a:rPr lang="en-US" dirty="0"/>
              <a:t> declined over months, recent hospitalizations.</a:t>
            </a:r>
            <a:r>
              <a:rPr lang="en-US" baseline="0" dirty="0"/>
              <a:t> Hypoactive delirium. Likely related to anemia, dehydration/</a:t>
            </a:r>
            <a:r>
              <a:rPr lang="en-US" baseline="0" dirty="0" err="1"/>
              <a:t>orthostasis</a:t>
            </a:r>
            <a:r>
              <a:rPr lang="en-US" baseline="0" dirty="0"/>
              <a:t>. Fluids, decreased meds. Improved. But needed palliative care- discussions with family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4370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Signs of delirium may persist for 12 months or longer, particularly in those with underlying dementia [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118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].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long-term follow-up study found that after two years, only one-third of patients who had experienced delirium still lived independently in the community [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119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]. Another prospective study of 225 patients after heart surgery found that those who experienced delirium were more likely to have a persistent drop in Mini-Mental State Examination (MMSE) scores over baseline at six months compared with those who did not suffer delirium (40 versus 24 percent); at 12 months the differences were not quite statistically significant (31 versus 20 percent, p = 0.055) [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120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]. In a study of 821 patients admitted to medical or surgical intensive care, the duration of delirium was associated with worse cognitive function at 3 and 12 months. While only 6 percent had cognitive impairment at baseline, at 12 months, 34 percent had deficits that were similar to patients with moderate traumatic brain injury [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121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]. Other studies have found that patients with delirium are more likely to have long-term cognitive problems than hospitalized patients who did not suffer from delirium [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122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]. Thus, although delirium is considered potentially reversible, impairments may be prolonged and perhaps permanent, particularly in frail, older patients.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250441-A3EA-490E-880F-AC94CD50277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45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8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3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0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2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4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7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6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7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3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92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9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8868D-88BB-456E-9259-23FD25F90C8F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733B2-5325-4D67-898F-A2355C065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96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todate.com/contents/delirium-and-acute-confusional-states-prevention-treatment-and-prognosis/abstract/1" TargetMode="External"/><Relationship Id="rId2" Type="http://schemas.openxmlformats.org/officeDocument/2006/relationships/hyperlink" Target="https://doi.org/10.1038/s41582-022-00698-7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g"/><Relationship Id="rId4" Type="http://schemas.openxmlformats.org/officeDocument/2006/relationships/hyperlink" Target="https://www.uptodate.com/contents/delirium-and-acute-confusional-states-prevention-treatment-and-prognosis/abstract/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Delirium </a:t>
            </a:r>
            <a:r>
              <a:rPr lang="en-US" dirty="0" err="1"/>
              <a:t>vs</a:t>
            </a:r>
            <a:r>
              <a:rPr lang="en-US" dirty="0"/>
              <a:t> Dementia: the double Ds of Geriatrics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Blythe S. Winchester, MD, MPH</a:t>
            </a:r>
          </a:p>
          <a:p>
            <a:r>
              <a:rPr lang="en-US" strike="sngStrik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5/22/13  </a:t>
            </a:r>
            <a:r>
              <a:rPr lang="en-US" b="1" dirty="0">
                <a:solidFill>
                  <a:srgbClr val="FF0000"/>
                </a:solidFill>
              </a:rPr>
              <a:t>1/11/24</a:t>
            </a:r>
          </a:p>
        </p:txBody>
      </p:sp>
    </p:spTree>
    <p:extLst>
      <p:ext uri="{BB962C8B-B14F-4D97-AF65-F5344CB8AC3E}">
        <p14:creationId xmlns:p14="http://schemas.microsoft.com/office/powerpoint/2010/main" val="2785199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Prevention-outpatient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>
                <a:effectLst/>
              </a:rPr>
              <a:t>Avoid illness</a:t>
            </a:r>
            <a:endParaRPr lang="en-US" dirty="0">
              <a:effectLst/>
            </a:endParaRPr>
          </a:p>
          <a:p>
            <a:r>
              <a:rPr lang="en-US" b="1" dirty="0">
                <a:effectLst/>
              </a:rPr>
              <a:t>Avoid alcohol</a:t>
            </a:r>
            <a:r>
              <a:rPr lang="en-US" dirty="0">
                <a:effectLst/>
              </a:rPr>
              <a:t> </a:t>
            </a:r>
          </a:p>
          <a:p>
            <a:r>
              <a:rPr lang="en-US" b="1" dirty="0">
                <a:effectLst/>
              </a:rPr>
              <a:t>Exercise caution with medication</a:t>
            </a:r>
            <a:endParaRPr lang="en-US" dirty="0">
              <a:effectLst/>
            </a:endParaRPr>
          </a:p>
          <a:p>
            <a:r>
              <a:rPr lang="en-US" b="1" dirty="0">
                <a:effectLst/>
              </a:rPr>
              <a:t>Eliminate or reduce the use of the following medications:</a:t>
            </a:r>
            <a:br>
              <a:rPr lang="en-US" dirty="0">
                <a:effectLst/>
              </a:rPr>
            </a:br>
            <a:r>
              <a:rPr lang="en-US" i="1" dirty="0">
                <a:effectLst/>
              </a:rPr>
              <a:t>Antihistamines (e.g., diphenhydramine)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Bladder relaxants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Intestinal antispasmodic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Centrally-acting blood pressure medicines (e.g., clonidine, methyldopa)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Muscle relaxants</a:t>
            </a:r>
            <a:br>
              <a:rPr lang="en-US" i="1" dirty="0">
                <a:effectLst/>
              </a:rPr>
            </a:br>
            <a:r>
              <a:rPr lang="en-US" i="1" dirty="0" err="1">
                <a:effectLst/>
              </a:rPr>
              <a:t>Anticholinergics</a:t>
            </a:r>
            <a:r>
              <a:rPr lang="en-US" i="1" dirty="0">
                <a:effectLst/>
              </a:rPr>
              <a:t> (drugs with atropine-like effects)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Opioids (e.g., codeine, hydrocodone, morphine)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Anti-nausea medication </a:t>
            </a:r>
            <a:br>
              <a:rPr lang="en-US" i="1" dirty="0">
                <a:effectLst/>
              </a:rPr>
            </a:br>
            <a:r>
              <a:rPr lang="en-US" i="1" dirty="0">
                <a:effectLst/>
              </a:rPr>
              <a:t>Benzodiazepine type sedatives 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367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Prevention- inpatient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1. Orientation protocol and cognitive stimulation for 	patients with cognitive impairment 	</a:t>
            </a:r>
          </a:p>
          <a:p>
            <a:pPr marL="0" indent="0">
              <a:buNone/>
            </a:pPr>
            <a:r>
              <a:rPr lang="en-US" dirty="0"/>
              <a:t>2. Environmental modification and </a:t>
            </a:r>
            <a:r>
              <a:rPr lang="en-US" dirty="0" err="1"/>
              <a:t>nonpharmacologic</a:t>
            </a:r>
            <a:r>
              <a:rPr lang="en-US" dirty="0"/>
              <a:t> 	sleep aids for patients with insomnia 	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3. Early mobilization and minimizing use of physical 	restraints for patients with limited mobility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4. Visual and hearing aids for patients with these 	impairments 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5. Early volume repletion for patients with dehydration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6. Manage pain </a:t>
            </a:r>
          </a:p>
          <a:p>
            <a:pPr marL="0" indent="0">
              <a:buNone/>
            </a:pPr>
            <a:r>
              <a:rPr lang="en-US" dirty="0"/>
              <a:t>*No medication has evidence-based support for prophylaxis of delirium at this time-</a:t>
            </a:r>
            <a:endParaRPr lang="en-US" dirty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064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Treatment- always address underlying condition!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Interdisciplinary Team! </a:t>
            </a:r>
          </a:p>
          <a:p>
            <a:pPr marL="0" indent="0">
              <a:buNone/>
            </a:pPr>
            <a:r>
              <a:rPr lang="en-US" dirty="0"/>
              <a:t>	Supportive Care:</a:t>
            </a:r>
          </a:p>
          <a:p>
            <a:pPr marL="0" indent="0">
              <a:buNone/>
            </a:pPr>
            <a:r>
              <a:rPr lang="en-US" dirty="0"/>
              <a:t>	a. Maintain hydration, nutrition, mobility</a:t>
            </a:r>
          </a:p>
          <a:p>
            <a:pPr marL="0" indent="0">
              <a:buNone/>
            </a:pPr>
            <a:r>
              <a:rPr lang="en-US" dirty="0"/>
              <a:t>		b. Treat pain</a:t>
            </a:r>
          </a:p>
          <a:p>
            <a:pPr marL="0" indent="0">
              <a:buNone/>
            </a:pPr>
            <a:r>
              <a:rPr lang="en-US" dirty="0"/>
              <a:t>		c. Avoid skin breakdown, aspiration 			pneumonitis</a:t>
            </a:r>
          </a:p>
          <a:p>
            <a:pPr marL="0" indent="0">
              <a:buNone/>
            </a:pPr>
            <a:r>
              <a:rPr lang="en-US" dirty="0"/>
              <a:t>		d. Assess caregivers’ ability to provide 			extended care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What is the unmet need??</a:t>
            </a:r>
          </a:p>
          <a:p>
            <a:endParaRPr lang="en-US" dirty="0"/>
          </a:p>
        </p:txBody>
      </p:sp>
      <p:pic>
        <p:nvPicPr>
          <p:cNvPr id="7170" name="Picture 2" descr="C:\Users\Winchester\AppData\Local\Microsoft\Windows\Temporary Internet Files\Content.IE5\1CE8IGDG\MP90044220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938108"/>
            <a:ext cx="2895600" cy="192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084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Prevent wandering/falls: </a:t>
            </a:r>
            <a:r>
              <a:rPr lang="en-US" dirty="0" err="1"/>
              <a:t>obs</a:t>
            </a:r>
            <a:r>
              <a:rPr lang="en-US" dirty="0"/>
              <a:t> better than </a:t>
            </a:r>
            <a:r>
              <a:rPr lang="en-US" dirty="0" err="1"/>
              <a:t>than</a:t>
            </a:r>
            <a:r>
              <a:rPr lang="en-US" dirty="0"/>
              <a:t> restraints</a:t>
            </a:r>
          </a:p>
          <a:p>
            <a:r>
              <a:rPr lang="en-US" dirty="0"/>
              <a:t>Meds are only necessary for safety-</a:t>
            </a:r>
          </a:p>
          <a:p>
            <a:r>
              <a:rPr lang="en-US" dirty="0"/>
              <a:t>Haldol 0.5 - 1.0 mg: IV=30 minute onset, IM=60 minute onset, Oral &gt;60</a:t>
            </a:r>
            <a:r>
              <a:rPr lang="en-US" sz="2800" dirty="0"/>
              <a:t> </a:t>
            </a:r>
            <a:r>
              <a:rPr lang="en-US" dirty="0"/>
              <a:t>minute onset</a:t>
            </a:r>
          </a:p>
          <a:p>
            <a:pPr lvl="1"/>
            <a:r>
              <a:rPr lang="en-US" dirty="0"/>
              <a:t>QT prolongation, caution in parkinsonism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err="1"/>
              <a:t>Lorazepam</a:t>
            </a:r>
            <a:r>
              <a:rPr lang="en-US" dirty="0"/>
              <a:t> 0.5 to 1.0 mg IM or IV (five minute onset) for drug withdrawal. May cause confusion/sedation. Can use if antipsychotics are contraindicated or delirium is from drug withdrawal </a:t>
            </a:r>
          </a:p>
        </p:txBody>
      </p:sp>
    </p:spTree>
    <p:extLst>
      <p:ext uri="{BB962C8B-B14F-4D97-AF65-F5344CB8AC3E}">
        <p14:creationId xmlns:p14="http://schemas.microsoft.com/office/powerpoint/2010/main" val="30075079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04494"/>
              </p:ext>
            </p:extLst>
          </p:nvPr>
        </p:nvGraphicFramePr>
        <p:xfrm>
          <a:off x="533400" y="457200"/>
          <a:ext cx="8077200" cy="6019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857">
                <a:tc>
                  <a:txBody>
                    <a:bodyPr/>
                    <a:lstStyle/>
                    <a:p>
                      <a:r>
                        <a:rPr lang="en-US" dirty="0"/>
                        <a:t>DEMENTIA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DELIRIUM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258">
                <a:tc>
                  <a:txBody>
                    <a:bodyPr/>
                    <a:lstStyle/>
                    <a:p>
                      <a:r>
                        <a:rPr lang="en-US" dirty="0"/>
                        <a:t>Mental decline 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Mental decline rapid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Mental decline rapid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258">
                <a:tc>
                  <a:txBody>
                    <a:bodyPr/>
                    <a:lstStyle/>
                    <a:p>
                      <a:r>
                        <a:rPr lang="en-US" dirty="0"/>
                        <a:t>Disoriented,</a:t>
                      </a:r>
                      <a:r>
                        <a:rPr lang="en-US" baseline="0" dirty="0"/>
                        <a:t> confused; gets lost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Waxes/wanes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oriented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5258">
                <a:tc>
                  <a:txBody>
                    <a:bodyPr/>
                    <a:lstStyle/>
                    <a:p>
                      <a:r>
                        <a:rPr lang="en-US" dirty="0"/>
                        <a:t>Trouble</a:t>
                      </a:r>
                      <a:r>
                        <a:rPr lang="en-US" baseline="0" dirty="0"/>
                        <a:t> with short-term memory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Trouble</a:t>
                      </a:r>
                      <a:r>
                        <a:rPr lang="en-US" baseline="0" dirty="0"/>
                        <a:t> with attention/concentration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Difficulty</a:t>
                      </a:r>
                      <a:r>
                        <a:rPr lang="en-US" baseline="0" dirty="0"/>
                        <a:t> concentrating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6084">
                <a:tc>
                  <a:txBody>
                    <a:bodyPr/>
                    <a:lstStyle/>
                    <a:p>
                      <a:r>
                        <a:rPr lang="en-US" dirty="0"/>
                        <a:t>Writing, speaking, motor skills impaired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Writing, speaking, motor</a:t>
                      </a:r>
                      <a:r>
                        <a:rPr lang="en-US" baseline="0" dirty="0"/>
                        <a:t> skills may be impaired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Language/motor skills slow, but normal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6084">
                <a:tc>
                  <a:txBody>
                    <a:bodyPr/>
                    <a:lstStyle/>
                    <a:p>
                      <a:r>
                        <a:rPr lang="en-US" dirty="0"/>
                        <a:t>Doesn’t notice memory problems or seem to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Doesn’t notice memory problems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Notices or worries about memory problems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426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88yo WM admitted with worse balance, falls, confusion</a:t>
            </a:r>
          </a:p>
          <a:p>
            <a:r>
              <a:rPr lang="en-US" dirty="0"/>
              <a:t>h/o CABG, HF, </a:t>
            </a:r>
            <a:r>
              <a:rPr lang="en-US" dirty="0" err="1"/>
              <a:t>pulm</a:t>
            </a:r>
            <a:r>
              <a:rPr lang="en-US" dirty="0"/>
              <a:t> HTN, h/o CVA, depression, chronic </a:t>
            </a:r>
            <a:r>
              <a:rPr lang="en-US" dirty="0" err="1"/>
              <a:t>hyponatremia</a:t>
            </a:r>
            <a:r>
              <a:rPr lang="en-US" dirty="0"/>
              <a:t>, anemia, </a:t>
            </a:r>
            <a:r>
              <a:rPr lang="en-US" dirty="0" err="1"/>
              <a:t>dextroscoliosis</a:t>
            </a:r>
            <a:r>
              <a:rPr lang="en-US" dirty="0"/>
              <a:t>, DJD, debility, Parkinson’s</a:t>
            </a:r>
          </a:p>
          <a:p>
            <a:r>
              <a:rPr lang="en-US" dirty="0"/>
              <a:t>Functional: lives in AL, refuses increased level of care unless there is catastrophic event</a:t>
            </a:r>
          </a:p>
        </p:txBody>
      </p:sp>
    </p:spTree>
    <p:extLst>
      <p:ext uri="{BB962C8B-B14F-4D97-AF65-F5344CB8AC3E}">
        <p14:creationId xmlns:p14="http://schemas.microsoft.com/office/powerpoint/2010/main" val="3047995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Lives with wife who has dementia</a:t>
            </a:r>
          </a:p>
          <a:p>
            <a:r>
              <a:rPr lang="en-US" dirty="0"/>
              <a:t>He also has reported h/o mild dementia</a:t>
            </a:r>
          </a:p>
          <a:p>
            <a:r>
              <a:rPr lang="en-US" dirty="0"/>
              <a:t>Family reports decreased appetite, requires help with getting to toilet/transfers, overall increase in weakness that is progressive. </a:t>
            </a:r>
          </a:p>
        </p:txBody>
      </p:sp>
    </p:spTree>
    <p:extLst>
      <p:ext uri="{BB962C8B-B14F-4D97-AF65-F5344CB8AC3E}">
        <p14:creationId xmlns:p14="http://schemas.microsoft.com/office/powerpoint/2010/main" val="4249999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Meds: </a:t>
            </a:r>
          </a:p>
          <a:p>
            <a:pPr lvl="1"/>
            <a:r>
              <a:rPr lang="en-US" dirty="0"/>
              <a:t>ASA</a:t>
            </a:r>
          </a:p>
          <a:p>
            <a:pPr lvl="1"/>
            <a:r>
              <a:rPr lang="en-US" dirty="0"/>
              <a:t>Imdur</a:t>
            </a:r>
          </a:p>
          <a:p>
            <a:pPr lvl="1"/>
            <a:r>
              <a:rPr lang="en-US" dirty="0"/>
              <a:t>Statin</a:t>
            </a:r>
          </a:p>
          <a:p>
            <a:pPr lvl="1"/>
            <a:r>
              <a:rPr lang="en-US" dirty="0"/>
              <a:t>Levothyroxine</a:t>
            </a:r>
          </a:p>
          <a:p>
            <a:pPr lvl="1"/>
            <a:r>
              <a:rPr lang="en-US" dirty="0" err="1"/>
              <a:t>Sinemet</a:t>
            </a:r>
            <a:r>
              <a:rPr lang="en-US" dirty="0"/>
              <a:t> 25/100 2 tabs 5x/day</a:t>
            </a:r>
          </a:p>
          <a:p>
            <a:pPr lvl="1"/>
            <a:r>
              <a:rPr lang="en-US" dirty="0"/>
              <a:t>Cholecalciferol</a:t>
            </a:r>
          </a:p>
          <a:p>
            <a:pPr lvl="1"/>
            <a:r>
              <a:rPr lang="en-US" dirty="0" err="1"/>
              <a:t>Celexa</a:t>
            </a:r>
            <a:endParaRPr lang="en-US" dirty="0"/>
          </a:p>
          <a:p>
            <a:pPr lvl="1"/>
            <a:r>
              <a:rPr lang="en-US" dirty="0" err="1"/>
              <a:t>Dronabinol</a:t>
            </a:r>
            <a:endParaRPr lang="en-US" dirty="0"/>
          </a:p>
          <a:p>
            <a:pPr lvl="1"/>
            <a:r>
              <a:rPr lang="en-US" dirty="0" err="1"/>
              <a:t>Senna</a:t>
            </a:r>
            <a:endParaRPr lang="en-US" dirty="0"/>
          </a:p>
          <a:p>
            <a:pPr lvl="1"/>
            <a:r>
              <a:rPr lang="en-US" dirty="0" err="1"/>
              <a:t>Miralax</a:t>
            </a:r>
            <a:endParaRPr lang="en-US" dirty="0"/>
          </a:p>
          <a:p>
            <a:pPr lvl="1"/>
            <a:r>
              <a:rPr lang="en-US" dirty="0"/>
              <a:t>Ferrous sulfate</a:t>
            </a:r>
          </a:p>
        </p:txBody>
      </p:sp>
    </p:spTree>
    <p:extLst>
      <p:ext uri="{BB962C8B-B14F-4D97-AF65-F5344CB8AC3E}">
        <p14:creationId xmlns:p14="http://schemas.microsoft.com/office/powerpoint/2010/main" val="2455094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PE: very frail, cachectic, orthostatic</a:t>
            </a:r>
          </a:p>
          <a:p>
            <a:pPr lvl="1"/>
            <a:r>
              <a:rPr lang="en-US" dirty="0"/>
              <a:t>Lethargic.  Had not received </a:t>
            </a:r>
            <a:r>
              <a:rPr lang="en-US" dirty="0" err="1"/>
              <a:t>parkinson’s</a:t>
            </a:r>
            <a:r>
              <a:rPr lang="en-US" dirty="0"/>
              <a:t> meds on schedule and had panic attacks/anxiety. Received </a:t>
            </a:r>
            <a:r>
              <a:rPr lang="en-US" dirty="0" err="1"/>
              <a:t>ativan</a:t>
            </a:r>
            <a:r>
              <a:rPr lang="en-US" dirty="0"/>
              <a:t>, then </a:t>
            </a:r>
            <a:r>
              <a:rPr lang="en-US" dirty="0" err="1"/>
              <a:t>trazodone</a:t>
            </a:r>
            <a:r>
              <a:rPr lang="en-US" dirty="0"/>
              <a:t> to sleep. </a:t>
            </a:r>
          </a:p>
          <a:p>
            <a:pPr lvl="1"/>
            <a:r>
              <a:rPr lang="en-US" dirty="0"/>
              <a:t>Confused</a:t>
            </a:r>
          </a:p>
          <a:p>
            <a:pPr marL="457200" lvl="1" indent="0">
              <a:buNone/>
            </a:pPr>
            <a:r>
              <a:rPr lang="en-US" dirty="0"/>
              <a:t>CT head small v disease, mild volume loss, </a:t>
            </a:r>
            <a:r>
              <a:rPr lang="en-US" dirty="0" err="1"/>
              <a:t>encephalomalacia</a:t>
            </a:r>
            <a:r>
              <a:rPr lang="en-US" dirty="0"/>
              <a:t>. </a:t>
            </a:r>
          </a:p>
          <a:p>
            <a:pPr marL="457200" lvl="1" indent="0">
              <a:buNone/>
            </a:pPr>
            <a:r>
              <a:rPr lang="en-US" dirty="0"/>
              <a:t>AAS- constipation</a:t>
            </a:r>
          </a:p>
          <a:p>
            <a:pPr marL="457200" lvl="1" indent="0">
              <a:buNone/>
            </a:pPr>
            <a:r>
              <a:rPr lang="en-US" dirty="0"/>
              <a:t>Anemic- declined scope</a:t>
            </a:r>
          </a:p>
          <a:p>
            <a:pPr lvl="1"/>
            <a:endParaRPr lang="en-US" dirty="0"/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5418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5F4BD-DB6E-43E9-9738-9F9965F19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Prognosis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C9BE-7B22-480A-9BDF-2EE025368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Delirium is an independent marker for mortality after hospitalization</a:t>
            </a:r>
          </a:p>
          <a:p>
            <a:r>
              <a:rPr lang="en-US" dirty="0"/>
              <a:t>Protracted delirium (symptoms for over 6 months) also higher mortality regardless of dementia</a:t>
            </a:r>
          </a:p>
        </p:txBody>
      </p:sp>
    </p:spTree>
    <p:extLst>
      <p:ext uri="{BB962C8B-B14F-4D97-AF65-F5344CB8AC3E}">
        <p14:creationId xmlns:p14="http://schemas.microsoft.com/office/powerpoint/2010/main" val="876099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Key features, risk factors, diagnosis</a:t>
            </a:r>
          </a:p>
          <a:p>
            <a:r>
              <a:rPr lang="en-US" dirty="0"/>
              <a:t>Prevention</a:t>
            </a:r>
          </a:p>
          <a:p>
            <a:r>
              <a:rPr lang="en-US" dirty="0"/>
              <a:t>Treatment</a:t>
            </a:r>
          </a:p>
          <a:p>
            <a:r>
              <a:rPr lang="en-US" dirty="0"/>
              <a:t>Differences between Dementia, Delirium, and Depression</a:t>
            </a:r>
          </a:p>
          <a:p>
            <a:r>
              <a:rPr lang="en-US" dirty="0"/>
              <a:t>Cases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768" y="1371601"/>
            <a:ext cx="5018500" cy="5069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762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6658D8-5143-4CFD-8EEC-AD29D44E64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9FB19-D0B6-4BDD-9EC4-4EEF34C361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400" dirty="0"/>
              <a:t>Fong, T.G., Inouye, S.K. The inter-relationship between delirium and dementia: the importance of delirium prevention. </a:t>
            </a:r>
            <a:r>
              <a:rPr lang="en-US" sz="1400" i="1" dirty="0"/>
              <a:t>Nat Rev Neurol</a:t>
            </a:r>
            <a:r>
              <a:rPr lang="en-US" sz="1400" dirty="0"/>
              <a:t> </a:t>
            </a:r>
            <a:r>
              <a:rPr lang="en-US" sz="1400" b="1" dirty="0"/>
              <a:t>18</a:t>
            </a:r>
            <a:r>
              <a:rPr lang="en-US" sz="1400" dirty="0"/>
              <a:t>, 579–596 (2022). </a:t>
            </a:r>
            <a:r>
              <a:rPr lang="en-US" sz="1400" dirty="0">
                <a:hlinkClick r:id="rId2"/>
              </a:rPr>
              <a:t>https://doi.org/10.1038/s41582-022-00698-7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O'Mahony</a:t>
            </a:r>
            <a:r>
              <a:rPr lang="en-US" sz="1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R, Murthy L, </a:t>
            </a:r>
            <a:r>
              <a:rPr lang="en-US" sz="14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Akunne</a:t>
            </a:r>
            <a:r>
              <a:rPr lang="en-US" sz="1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A, et al. Synopsis of the National Institute for Health and Clinical Excellence guideline for prevention of delirium. Ann Intern Med 2011; 154:746</a:t>
            </a:r>
            <a:r>
              <a:rPr lang="en-US" sz="14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en-US" sz="1400" u="sng" dirty="0"/>
          </a:p>
          <a:p>
            <a:endParaRPr lang="en-US" sz="1400" dirty="0"/>
          </a:p>
          <a:p>
            <a:r>
              <a:rPr lang="en-US" sz="1600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Hshieh</a:t>
            </a:r>
            <a:r>
              <a:rPr lang="en-US" sz="16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TT, Yue J, Oh E, et al. Effectiveness of multicomponent nonpharmacological delirium interventions: a meta-analysis. JAMA Intern Med 2015; 175:512.</a:t>
            </a:r>
            <a:endParaRPr lang="en-US" sz="1600" dirty="0"/>
          </a:p>
          <a:p>
            <a:endParaRPr lang="en-US" sz="1500" dirty="0"/>
          </a:p>
          <a:p>
            <a:r>
              <a:rPr lang="en-US" sz="1500" dirty="0"/>
              <a:t>Francis </a:t>
            </a:r>
            <a:r>
              <a:rPr lang="en-US" sz="1500" dirty="0" err="1"/>
              <a:t>J.Delirium</a:t>
            </a:r>
            <a:r>
              <a:rPr lang="en-US" sz="1500" dirty="0"/>
              <a:t> and acute </a:t>
            </a:r>
            <a:r>
              <a:rPr lang="en-US" sz="1500" dirty="0" err="1"/>
              <a:t>confusional</a:t>
            </a:r>
            <a:r>
              <a:rPr lang="en-US" sz="1500" dirty="0"/>
              <a:t> states: Prevention, treatment, and prognosis. </a:t>
            </a:r>
            <a:r>
              <a:rPr lang="en-US" sz="1500" dirty="0" err="1"/>
              <a:t>UptoDate</a:t>
            </a:r>
            <a:r>
              <a:rPr lang="en-US" sz="1500" dirty="0"/>
              <a:t>  </a:t>
            </a:r>
            <a:r>
              <a:rPr lang="en-US" sz="1600" dirty="0"/>
              <a:t>Literature review current through: Dec 2023.</a:t>
            </a:r>
          </a:p>
          <a:p>
            <a:r>
              <a:rPr lang="en-US" sz="1600" dirty="0"/>
              <a:t>This topic last updated: May 22, 2019. accessed 1/5/24. </a:t>
            </a:r>
          </a:p>
          <a:p>
            <a:endParaRPr lang="en-US" sz="15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00200"/>
            <a:ext cx="4191000" cy="449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4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Delirium</a:t>
            </a:r>
            <a:br>
              <a:rPr lang="en-US" dirty="0"/>
            </a:br>
            <a:r>
              <a:rPr lang="en-US" sz="4000" i="1" dirty="0"/>
              <a:t>acute </a:t>
            </a:r>
            <a:r>
              <a:rPr lang="en-US" sz="4000" i="1" dirty="0" err="1"/>
              <a:t>confusional</a:t>
            </a:r>
            <a:r>
              <a:rPr lang="en-US" sz="4000" i="1" dirty="0"/>
              <a:t> state, metabolic encephalopathy </a:t>
            </a:r>
          </a:p>
        </p:txBody>
      </p:sp>
      <p:pic>
        <p:nvPicPr>
          <p:cNvPr id="4098" name="Picture 2" descr="C:\Users\Winchester\AppData\Local\Microsoft\Windows\Temporary Internet Files\Content.IE5\HSCBLIWO\MP900438746[1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339447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293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Delirium key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1.	Disturbance of consciousness</a:t>
            </a:r>
          </a:p>
          <a:p>
            <a:pPr marL="0" indent="0">
              <a:buNone/>
            </a:pPr>
            <a:r>
              <a:rPr lang="en-US" dirty="0"/>
              <a:t>2.	Change in cognition that is not better 	accounted for by a pre-	existing/established/evolving dementia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3. 	Disturbance develops over a short time 	period (hours to days) and tends to 	fluctuate during the course of the day</a:t>
            </a: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/>
              <a:t>4.	A medical condition, substance intoxication, 	or medication side-effect is usually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3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1.	Dementia	#s 1-3 present in nearly ½ of patients with delirium</a:t>
            </a:r>
          </a:p>
          <a:p>
            <a:pPr marL="0" indent="0">
              <a:buNone/>
            </a:pPr>
            <a:r>
              <a:rPr lang="en-US" dirty="0"/>
              <a:t>2.	Stroke</a:t>
            </a:r>
          </a:p>
          <a:p>
            <a:pPr marL="0" indent="0">
              <a:buNone/>
            </a:pPr>
            <a:r>
              <a:rPr lang="en-US" dirty="0"/>
              <a:t>3.	Parkinson’s Disease</a:t>
            </a:r>
          </a:p>
          <a:p>
            <a:pPr marL="0" indent="0">
              <a:buNone/>
            </a:pPr>
            <a:r>
              <a:rPr lang="en-US" dirty="0"/>
              <a:t>4.	Advanced age</a:t>
            </a:r>
          </a:p>
          <a:p>
            <a:pPr marL="0" indent="0">
              <a:buNone/>
            </a:pPr>
            <a:r>
              <a:rPr lang="en-US" dirty="0"/>
              <a:t>5.	Sensory impairment (hearing and vision loss)</a:t>
            </a:r>
          </a:p>
          <a:p>
            <a:pPr marL="0" indent="0">
              <a:buNone/>
            </a:pPr>
            <a:r>
              <a:rPr lang="en-US" dirty="0"/>
              <a:t>6.	</a:t>
            </a:r>
            <a:r>
              <a:rPr lang="en-US" dirty="0" err="1"/>
              <a:t>Polypharmacy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	Infection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9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8.	Dehydration</a:t>
            </a:r>
          </a:p>
          <a:p>
            <a:pPr marL="0" indent="0">
              <a:buNone/>
            </a:pPr>
            <a:r>
              <a:rPr lang="en-US" dirty="0"/>
              <a:t>9.	Immobility</a:t>
            </a:r>
          </a:p>
          <a:p>
            <a:pPr marL="0" indent="0">
              <a:buNone/>
            </a:pPr>
            <a:r>
              <a:rPr lang="en-US" dirty="0"/>
              <a:t>10.	Malnutrition</a:t>
            </a:r>
          </a:p>
          <a:p>
            <a:pPr marL="0" indent="0">
              <a:buNone/>
            </a:pPr>
            <a:r>
              <a:rPr lang="en-US" dirty="0"/>
              <a:t>11.	Bladder catheters- or other “tethers”</a:t>
            </a:r>
          </a:p>
          <a:p>
            <a:pPr marL="0" indent="0">
              <a:buNone/>
            </a:pPr>
            <a:r>
              <a:rPr lang="en-US" dirty="0"/>
              <a:t>12.	ICU</a:t>
            </a:r>
          </a:p>
          <a:p>
            <a:pPr marL="0" indent="0">
              <a:buNone/>
            </a:pPr>
            <a:r>
              <a:rPr lang="en-US" dirty="0"/>
              <a:t>13.	Absence of clock, watch, reading glasses</a:t>
            </a:r>
          </a:p>
          <a:p>
            <a:pPr marL="0" indent="0">
              <a:buNone/>
            </a:pPr>
            <a:r>
              <a:rPr lang="en-US" dirty="0"/>
              <a:t>14.	Frequent room changes</a:t>
            </a:r>
          </a:p>
          <a:p>
            <a:pPr marL="0" indent="0">
              <a:buNone/>
            </a:pPr>
            <a:r>
              <a:rPr lang="en-US" dirty="0"/>
              <a:t>15.	Inadequate pain control</a:t>
            </a:r>
          </a:p>
          <a:p>
            <a:endParaRPr lang="en-US" dirty="0"/>
          </a:p>
        </p:txBody>
      </p:sp>
      <p:pic>
        <p:nvPicPr>
          <p:cNvPr id="6146" name="Picture 2" descr="C:\Users\Winchester\AppData\Local\Microsoft\Windows\Temporary Internet Files\Content.IE5\6DFPX2KS\MP90042662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066800"/>
            <a:ext cx="3200400" cy="213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9297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Confusion Assessment Method for the diagnosis of Delirium</a:t>
            </a:r>
          </a:p>
          <a:p>
            <a:pPr lvl="1"/>
            <a:r>
              <a:rPr lang="en-US" dirty="0"/>
              <a:t>Looks at 4 features</a:t>
            </a:r>
          </a:p>
          <a:p>
            <a:pPr lvl="2"/>
            <a:r>
              <a:rPr lang="en-US" dirty="0"/>
              <a:t>Feature 1: </a:t>
            </a:r>
            <a:r>
              <a:rPr lang="en-US" b="1" i="1" dirty="0"/>
              <a:t>Acute Onset or Fluctuating Course</a:t>
            </a:r>
          </a:p>
          <a:p>
            <a:pPr lvl="2"/>
            <a:r>
              <a:rPr lang="en-US" dirty="0"/>
              <a:t>Feature 2: </a:t>
            </a:r>
            <a:r>
              <a:rPr lang="en-US" b="1" i="1" dirty="0"/>
              <a:t>Inattention </a:t>
            </a:r>
          </a:p>
          <a:p>
            <a:pPr lvl="2"/>
            <a:r>
              <a:rPr lang="en-US" dirty="0"/>
              <a:t>Feature 3: </a:t>
            </a:r>
            <a:r>
              <a:rPr lang="en-US" b="1" i="1" dirty="0"/>
              <a:t>Disorganized thinking </a:t>
            </a:r>
          </a:p>
          <a:p>
            <a:pPr lvl="2"/>
            <a:r>
              <a:rPr lang="en-US" dirty="0"/>
              <a:t>Feature 4: </a:t>
            </a:r>
            <a:r>
              <a:rPr lang="en-US" b="1" i="1" dirty="0"/>
              <a:t>Altered Level of consciousness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14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/>
              <a:t>CAM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838200"/>
            <a:ext cx="5562600" cy="5906840"/>
          </a:xfrm>
        </p:spPr>
      </p:pic>
    </p:spTree>
    <p:extLst>
      <p:ext uri="{BB962C8B-B14F-4D97-AF65-F5344CB8AC3E}">
        <p14:creationId xmlns:p14="http://schemas.microsoft.com/office/powerpoint/2010/main" val="1418762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labs</a:t>
            </a:r>
          </a:p>
          <a:p>
            <a:r>
              <a:rPr lang="en-US" dirty="0"/>
              <a:t>CT rarely indicated</a:t>
            </a:r>
          </a:p>
        </p:txBody>
      </p:sp>
      <p:pic>
        <p:nvPicPr>
          <p:cNvPr id="5122" name="Picture 2" descr="C:\Users\Winchester\AppData\Local\Microsoft\Windows\Temporary Internet Files\Content.IE5\6DFPX2KS\MC90023397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667000"/>
            <a:ext cx="2079279" cy="24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858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1604</Words>
  <Application>Microsoft Office PowerPoint</Application>
  <PresentationFormat>On-screen Show (4:3)</PresentationFormat>
  <Paragraphs>163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Delirium vs Dementia: the double Ds of Geriatrics</vt:lpstr>
      <vt:lpstr>Objectives</vt:lpstr>
      <vt:lpstr>Delirium acute confusional state, metabolic encephalopathy </vt:lpstr>
      <vt:lpstr>Delirium key features</vt:lpstr>
      <vt:lpstr>Risk Factors</vt:lpstr>
      <vt:lpstr>Risk Factors</vt:lpstr>
      <vt:lpstr>Diagnosis</vt:lpstr>
      <vt:lpstr>CAM</vt:lpstr>
      <vt:lpstr>Diagnosis, continued</vt:lpstr>
      <vt:lpstr>Prevention-outpatient</vt:lpstr>
      <vt:lpstr>Prevention- inpatient</vt:lpstr>
      <vt:lpstr>Treatment- always address underlying condition! </vt:lpstr>
      <vt:lpstr>Managing Behaviors</vt:lpstr>
      <vt:lpstr>PowerPoint Presentation</vt:lpstr>
      <vt:lpstr>Case </vt:lpstr>
      <vt:lpstr>Case </vt:lpstr>
      <vt:lpstr>Case </vt:lpstr>
      <vt:lpstr>Case </vt:lpstr>
      <vt:lpstr>Prognosis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Delirium and Dementia</dc:title>
  <dc:creator>Winchester</dc:creator>
  <cp:lastModifiedBy>Winchester, Blythe (CIHA/IHS)</cp:lastModifiedBy>
  <cp:revision>18</cp:revision>
  <dcterms:created xsi:type="dcterms:W3CDTF">2013-05-21T16:56:40Z</dcterms:created>
  <dcterms:modified xsi:type="dcterms:W3CDTF">2024-01-05T21:34:51Z</dcterms:modified>
</cp:coreProperties>
</file>