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5"/>
    <p:sldMasterId id="2147483648" r:id="rId6"/>
  </p:sldMasterIdLst>
  <p:notesMasterIdLst>
    <p:notesMasterId r:id="rId31"/>
  </p:notesMasterIdLst>
  <p:sldIdLst>
    <p:sldId id="256" r:id="rId7"/>
    <p:sldId id="415" r:id="rId8"/>
    <p:sldId id="432" r:id="rId9"/>
    <p:sldId id="335" r:id="rId10"/>
    <p:sldId id="416" r:id="rId11"/>
    <p:sldId id="336" r:id="rId12"/>
    <p:sldId id="417" r:id="rId13"/>
    <p:sldId id="419" r:id="rId14"/>
    <p:sldId id="420" r:id="rId15"/>
    <p:sldId id="421" r:id="rId16"/>
    <p:sldId id="422" r:id="rId17"/>
    <p:sldId id="431" r:id="rId18"/>
    <p:sldId id="332" r:id="rId19"/>
    <p:sldId id="345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351" r:id="rId29"/>
    <p:sldId id="418" r:id="rId30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Gotham Book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0141" autoAdjust="0"/>
  </p:normalViewPr>
  <p:slideViewPr>
    <p:cSldViewPr snapToGrid="0">
      <p:cViewPr varScale="1">
        <p:scale>
          <a:sx n="99" d="100"/>
          <a:sy n="99" d="100"/>
        </p:scale>
        <p:origin x="14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A028DE9-2D44-4FA5-A202-AD5DA1E65A7C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F2E3907-BB21-4BEB-BD88-DEB64BF601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1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Alex’s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05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what these folks do…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19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880" marR="18288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"As I look out this window on North Broadway, I watch folks walking by and I recall the many times I walked by staring straight into this window unable to lift my head. I was so hopeless. I didn't feel human enough to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wanna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another human being in the eyes. A month ago I heard that I could wash my laundry in this place with no strings attached - I just needed to sign up for recovery coaching. I thought to myself that was a small price to pay to do laundry. I stumbled in feeling defeated and beneath everyone. I had accepted that I'd die out here and fade from everyone's memory.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" marR="18288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“Now, I'm staring out this window waiting for a ride back to treatment. I feel completely opposite of how I felt when I first came here. Thanks to Voices of Hope I know I am worthy of recovery and can live a meaningful life. I've received encouragement and have been able to talk to others that know exactly how I feel and what I've been through. 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1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 had the recovery capital he needed, including housing from crossroads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79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created a recovery community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0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what these folks do…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2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what these folks do…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86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what these folks do…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9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what these folks do…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9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what these folks do…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13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what these folks do…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E3907-BB21-4BEB-BD88-DEB64BF6014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75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09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45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33A5-15B3-4627-BF91-5CE0D9A2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66DAA-EBD2-4C5D-AC6F-DD7643F26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3EBC8-4780-432A-9185-361276435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5D896-D1C3-4908-97B7-2A2FB4E80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104-9A90-43E7-A7B2-4F85258F007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353AA-69EC-4A6B-AC2D-203157B8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B84C5-90B5-4EB4-9DDC-C9C89F59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5547-AC4C-4DBB-A5CF-0664A3A32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8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BFDA-CB7B-4E91-B2B7-ECBAB330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8FC0D-7211-4CC9-A28A-81D7503C7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7AF27-BBD9-4DFF-87C5-1846602CF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0D8CA-53D7-4D46-BCB4-0D832201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104-9A90-43E7-A7B2-4F85258F007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F0AA5-485E-44C1-A34E-92397C365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4A414-81FC-4D08-A3FA-3EC96957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5547-AC4C-4DBB-A5CF-0664A3A32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BF9B1-BAF8-4080-92BD-97F29ACA4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D7300-1E9E-45CB-AB89-08AA81FA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CE71D-7401-4092-A041-6757B80A4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104-9A90-43E7-A7B2-4F85258F007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7DFE4-881A-4FA4-89AC-52B48D03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84A10-AB3E-4BA3-90DB-9728CEDE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5547-AC4C-4DBB-A5CF-0664A3A32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79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41AF87-0661-4AA2-AF91-D71584EDC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62DDC-B427-4742-A103-994DF4032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E8AD2-9411-4A65-A045-9FE74FE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104-9A90-43E7-A7B2-4F85258F007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6F908-4D8D-4D15-87A1-69740C87E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486CA-59A2-4DE0-B89D-1D55F0D9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5547-AC4C-4DBB-A5CF-0664A3A32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13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F2D25-2532-FB49-AF20-76E6408F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A3FF-C291-0C4C-852B-FA8D0DBD53A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813D8-2363-1940-A16C-B2FCE570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7207F-DEA3-1A4B-B1AB-B3B7B865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A0B1-146C-D943-A95A-602EECEE2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4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FCBF-BD54-B44B-AC0F-C4FDBFC7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81931-68CD-2243-8C5E-FD6B7F943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A3C6C-6A69-DD49-A720-DCDC22C6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A3FF-C291-0C4C-852B-FA8D0DBD53A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64B40-E48B-B144-A20C-10522670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C1AED-FA1C-8944-9903-443C4CAB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A0B1-146C-D943-A95A-602EECEE2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7D6018-CC2D-4229-800E-83AD43F72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7756" y="500782"/>
            <a:ext cx="9236544" cy="745219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942C1F-3D48-4D74-84DC-F2D16A6B4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07756" y="1506537"/>
            <a:ext cx="9236544" cy="41132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50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***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7D6018-CC2D-4229-800E-83AD43F72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7756" y="500782"/>
            <a:ext cx="9236544" cy="4957043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Your Recovery Community Center opened its doors on January 17, 2019!</a:t>
            </a:r>
          </a:p>
        </p:txBody>
      </p:sp>
    </p:spTree>
    <p:extLst>
      <p:ext uri="{BB962C8B-B14F-4D97-AF65-F5344CB8AC3E}">
        <p14:creationId xmlns:p14="http://schemas.microsoft.com/office/powerpoint/2010/main" val="373461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48B90C-CAEE-4EB7-BC30-B87A28099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4CC9D25-BF4A-4554-AFA7-57F0B56EDD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206" y="1500907"/>
            <a:ext cx="4652199" cy="745219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A104279-6226-473B-8565-B0A8DE8AF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206" y="2506662"/>
            <a:ext cx="4652199" cy="263260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02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914DF05-508F-49B3-9125-8187FF189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6D40373-A397-4D63-9523-0C1EAB71F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6906" y="1500907"/>
            <a:ext cx="4652199" cy="745219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7D10581-4D78-4EDE-9794-6B91C400B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6906" y="2506662"/>
            <a:ext cx="4652199" cy="263260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33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C8018C-FDEA-4E4C-AE5E-6E40319D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0C6D3B2-F182-445D-8C06-E387287C4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481" y="1500907"/>
            <a:ext cx="4652199" cy="745219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6D2AA88-6736-4462-A351-0E096F545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481" y="2506662"/>
            <a:ext cx="4652199" cy="263260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89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14F07-0028-43D8-880D-B2EF526B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2BAB1-9F81-4151-8B2C-BD69F3190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8735B-FD07-4B69-94DC-39A2C86EE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A0864-8406-4785-9B3B-C3F7DE35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104-9A90-43E7-A7B2-4F85258F007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C0DA9-FE2F-4B4A-8B4B-A99ABA0F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268A1-0559-475D-B23F-E5AC185D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5547-AC4C-4DBB-A5CF-0664A3A32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0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8F3A7-278F-4FF3-88EC-3F0C7770A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BDE38-BEBC-474E-B7DF-D69A0BD7C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2ED39-9D2B-4505-9F30-7D5B39015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07B45F-0CBE-498D-A655-C7E783E83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46FC3-4419-43E9-906A-88C5C4154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1022F7-5142-40DD-8E6D-7588E141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104-9A90-43E7-A7B2-4F85258F007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738F-05B8-4EBA-A465-5216346A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05CFC-2BE5-48C2-857C-E2A9868F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5547-AC4C-4DBB-A5CF-0664A3A32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3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CCFB-4637-41DF-8303-0F9F46E4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338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82620-DEEF-4B53-959E-6B43E9A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81B90-0F35-4825-B1BE-73A72011B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A4A20-F63D-4F92-A579-9A1B69FDC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404A104-9A90-43E7-A7B2-4F85258F0077}" type="datetimeFigureOut">
              <a:rPr lang="en-US" smtClean="0"/>
              <a:pPr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49BCC-C9B5-4BD4-8830-6E409164A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599BA-6C4C-4D62-8DEC-5355B1798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1455547-AC4C-4DBB-A5CF-0664A3A328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3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2" r:id="rId3"/>
    <p:sldLayoutId id="2147483651" r:id="rId4"/>
    <p:sldLayoutId id="2147483660" r:id="rId5"/>
    <p:sldLayoutId id="2147483661" r:id="rId6"/>
    <p:sldLayoutId id="2147483652" r:id="rId7"/>
    <p:sldLayoutId id="2147483653" r:id="rId8"/>
    <p:sldLayoutId id="2147483654" r:id="rId9"/>
    <p:sldLayoutId id="2147483666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647447-746A-CC44-9BA8-F7E7D68BF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F75D8-D9CF-5F4F-9474-0B999CFB9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096E4-00B9-184A-8380-FC434E649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EA3FF-C291-0C4C-852B-FA8D0DBD53A7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1AF19-5A7E-9546-8834-F7C9593DF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EA11F-53CF-EB4B-A69A-F39E721A9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CA0B1-146C-D943-A95A-602EECEE2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6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15071-0D9B-48D8-AA30-84AE2E66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7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3D31D-9D2B-48E5-B8FF-F61CADF4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Recovery Capital so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CBCD-3D9C-4845-BBBA-86AF2C118A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Recovery Capital is conceptually linked to Natural Recovery </a:t>
            </a:r>
            <a:r>
              <a:rPr lang="en-US" sz="1400" dirty="0"/>
              <a:t>(</a:t>
            </a:r>
            <a:r>
              <a:rPr lang="en-US" sz="1400" dirty="0" err="1"/>
              <a:t>Granfield</a:t>
            </a:r>
            <a:r>
              <a:rPr lang="en-US" sz="1400" dirty="0"/>
              <a:t> &amp; Cloud, 1996)</a:t>
            </a:r>
            <a:endParaRPr lang="en-US" dirty="0"/>
          </a:p>
          <a:p>
            <a:r>
              <a:rPr lang="en-US" dirty="0"/>
              <a:t>Natural Recovery (also called unassisted recovery or spontaneous remission)</a:t>
            </a:r>
          </a:p>
          <a:p>
            <a:pPr lvl="1"/>
            <a:r>
              <a:rPr lang="en-US" dirty="0"/>
              <a:t>50% of people with SUDs </a:t>
            </a:r>
            <a:r>
              <a:rPr lang="en-US" sz="1200" dirty="0"/>
              <a:t>(Kelly, Bergman, </a:t>
            </a:r>
            <a:r>
              <a:rPr lang="en-US" sz="1200" dirty="0" err="1"/>
              <a:t>Hoeppner</a:t>
            </a:r>
            <a:r>
              <a:rPr lang="en-US" sz="1200" dirty="0"/>
              <a:t>, </a:t>
            </a:r>
            <a:r>
              <a:rPr lang="en-US" sz="1200" dirty="0" err="1"/>
              <a:t>Vilsaint</a:t>
            </a:r>
            <a:r>
              <a:rPr lang="en-US" sz="1200" dirty="0"/>
              <a:t>, &amp; White, 2017)</a:t>
            </a:r>
          </a:p>
          <a:p>
            <a:pPr lvl="1"/>
            <a:r>
              <a:rPr lang="en-US" dirty="0"/>
              <a:t>75% of people with AUDs </a:t>
            </a:r>
            <a:r>
              <a:rPr lang="en-US" sz="1200" dirty="0"/>
              <a:t>(Tucker, Chandler, &amp; </a:t>
            </a:r>
            <a:r>
              <a:rPr lang="en-US" sz="1200" dirty="0" err="1"/>
              <a:t>Witkiewitz</a:t>
            </a:r>
            <a:r>
              <a:rPr lang="en-US" sz="1200" dirty="0"/>
              <a:t>, 2020)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4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C1A2-411C-446D-8255-9A6B88EE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Capital and Natural Recovery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A074B0-4DAF-4F9D-B6BC-FA1A793C12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0479" y="1506538"/>
            <a:ext cx="6431567" cy="4113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5AD22-638B-4D80-B479-A3A8022C762C}"/>
              </a:ext>
            </a:extLst>
          </p:cNvPr>
          <p:cNvSpPr txBox="1"/>
          <p:nvPr/>
        </p:nvSpPr>
        <p:spPr>
          <a:xfrm>
            <a:off x="1325079" y="5510955"/>
            <a:ext cx="477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Kelly and </a:t>
            </a:r>
            <a:r>
              <a:rPr lang="en-US" dirty="0" err="1"/>
              <a:t>Hoepner</a:t>
            </a:r>
            <a:r>
              <a:rPr lang="en-US" dirty="0"/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235878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3E84-BB37-47F0-BA82-33FE4048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743D4-D2A6-42EB-8E86-75A6BEAFD5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42A2A07-CB04-49AA-8AC4-2DB66EEAC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339795"/>
              </p:ext>
            </p:extLst>
          </p:nvPr>
        </p:nvGraphicFramePr>
        <p:xfrm>
          <a:off x="2307756" y="74246"/>
          <a:ext cx="7814795" cy="5893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Worksheet" r:id="rId3" imgW="10848943" imgH="8181839" progId="Excel.Sheet.12">
                  <p:embed/>
                </p:oleObj>
              </mc:Choice>
              <mc:Fallback>
                <p:oleObj name="Worksheet" r:id="rId3" imgW="10848943" imgH="81818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7756" y="74246"/>
                        <a:ext cx="7814795" cy="5893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51301AD-A4AE-467F-8D34-64C83D07FCCC}"/>
              </a:ext>
            </a:extLst>
          </p:cNvPr>
          <p:cNvSpPr/>
          <p:nvPr/>
        </p:nvSpPr>
        <p:spPr>
          <a:xfrm>
            <a:off x="8244035" y="1963554"/>
            <a:ext cx="563079" cy="15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A6307-4182-44E3-AEA9-293D0A785B3C}"/>
              </a:ext>
            </a:extLst>
          </p:cNvPr>
          <p:cNvSpPr/>
          <p:nvPr/>
        </p:nvSpPr>
        <p:spPr>
          <a:xfrm>
            <a:off x="9549845" y="1964067"/>
            <a:ext cx="563079" cy="15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FA0965-E072-40C9-99CD-703A1740344F}"/>
              </a:ext>
            </a:extLst>
          </p:cNvPr>
          <p:cNvSpPr/>
          <p:nvPr/>
        </p:nvSpPr>
        <p:spPr>
          <a:xfrm>
            <a:off x="8244034" y="2108959"/>
            <a:ext cx="563079" cy="15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5FC18C-0D93-4BF3-86D8-71000ACEBB10}"/>
              </a:ext>
            </a:extLst>
          </p:cNvPr>
          <p:cNvSpPr/>
          <p:nvPr/>
        </p:nvSpPr>
        <p:spPr>
          <a:xfrm>
            <a:off x="9549845" y="2099334"/>
            <a:ext cx="563079" cy="15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EAD975-C94B-4FFF-A53D-6C39524B537E}"/>
              </a:ext>
            </a:extLst>
          </p:cNvPr>
          <p:cNvSpPr/>
          <p:nvPr/>
        </p:nvSpPr>
        <p:spPr>
          <a:xfrm>
            <a:off x="8244034" y="3193983"/>
            <a:ext cx="563079" cy="15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2AE037-CE80-47A4-A7A5-73C93F449EA9}"/>
              </a:ext>
            </a:extLst>
          </p:cNvPr>
          <p:cNvSpPr/>
          <p:nvPr/>
        </p:nvSpPr>
        <p:spPr>
          <a:xfrm>
            <a:off x="9530592" y="3194496"/>
            <a:ext cx="563079" cy="15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26312F-C40E-4346-A8A2-5DCBD5DFB69A}"/>
              </a:ext>
            </a:extLst>
          </p:cNvPr>
          <p:cNvSpPr/>
          <p:nvPr/>
        </p:nvSpPr>
        <p:spPr>
          <a:xfrm>
            <a:off x="8244033" y="4839903"/>
            <a:ext cx="563079" cy="15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6CFB44-48DD-405D-B323-F58E37784F6E}"/>
              </a:ext>
            </a:extLst>
          </p:cNvPr>
          <p:cNvSpPr/>
          <p:nvPr/>
        </p:nvSpPr>
        <p:spPr>
          <a:xfrm>
            <a:off x="9530592" y="4839903"/>
            <a:ext cx="563079" cy="1545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250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4625A-137D-15CB-CC2B-149B1E6E5E1F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Georgia" panose="02040502050405020303" pitchFamily="18" charset="0"/>
                <a:ea typeface="+mj-ea"/>
                <a:cs typeface="+mj-cs"/>
              </a:rPr>
              <a:t>2018: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100" kern="1200" dirty="0">
                <a:solidFill>
                  <a:srgbClr val="FFFFFF"/>
                </a:solidFill>
                <a:latin typeface="Georgia" panose="02040502050405020303" pitchFamily="18" charset="0"/>
                <a:ea typeface="+mj-ea"/>
                <a:cs typeface="+mj-cs"/>
              </a:rPr>
              <a:t>5</a:t>
            </a:r>
            <a:r>
              <a:rPr lang="en-US" sz="6400" kern="1200" dirty="0">
                <a:solidFill>
                  <a:srgbClr val="FFFFFF"/>
                </a:solidFill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en-US" sz="4800" dirty="0">
                <a:solidFill>
                  <a:srgbClr val="FFFFFF"/>
                </a:solidFill>
                <a:latin typeface="Georgia" panose="02040502050405020303" pitchFamily="18" charset="0"/>
                <a:ea typeface="+mj-ea"/>
                <a:cs typeface="+mj-cs"/>
              </a:rPr>
              <a:t>Staff in Recovery</a:t>
            </a:r>
            <a:endParaRPr lang="en-US" sz="4800" kern="1200" dirty="0">
              <a:solidFill>
                <a:srgbClr val="FFFFFF"/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women posing for a photo in front of a door&#10;&#10;Description automatically generated with medium confidence">
            <a:extLst>
              <a:ext uri="{FF2B5EF4-FFF2-40B4-BE49-F238E27FC236}">
                <a16:creationId xmlns:a16="http://schemas.microsoft.com/office/drawing/2014/main" id="{09251183-3D66-66E3-F08D-DFFD89C6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8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9F7C-268B-4021-9E09-89634CF0AD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6" r="2" b="2020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D1D29F-8AC5-402B-8407-D85A01173399}"/>
              </a:ext>
            </a:extLst>
          </p:cNvPr>
          <p:cNvSpPr txBox="1">
            <a:spLocks/>
          </p:cNvSpPr>
          <p:nvPr/>
        </p:nvSpPr>
        <p:spPr>
          <a:xfrm>
            <a:off x="2307756" y="500782"/>
            <a:ext cx="9236544" cy="4957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0726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8AFA7-35FA-FCD1-CF84-CD2C86157EC4}"/>
              </a:ext>
            </a:extLst>
          </p:cNvPr>
          <p:cNvSpPr txBox="1"/>
          <p:nvPr/>
        </p:nvSpPr>
        <p:spPr>
          <a:xfrm>
            <a:off x="592302" y="3429000"/>
            <a:ext cx="3738780" cy="354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Georgia" panose="02040502050405020303" pitchFamily="18" charset="0"/>
              </a:rPr>
              <a:t>2023: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atin typeface="Georgia" panose="02040502050405020303" pitchFamily="18" charset="0"/>
              </a:rPr>
              <a:t>85</a:t>
            </a:r>
            <a:r>
              <a:rPr lang="en-US" sz="4000">
                <a:latin typeface="Georgia" panose="02040502050405020303" pitchFamily="18" charset="0"/>
              </a:rPr>
              <a:t> Staff in Recovery</a:t>
            </a:r>
            <a:endParaRPr lang="en-US" sz="4000" dirty="0"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45789-F20C-1032-7416-D0735ED1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3" r="14484" b="-1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5B26B-32E7-66CF-523F-F6DA5877CEE5}"/>
              </a:ext>
            </a:extLst>
          </p:cNvPr>
          <p:cNvSpPr txBox="1"/>
          <p:nvPr/>
        </p:nvSpPr>
        <p:spPr>
          <a:xfrm>
            <a:off x="704844" y="484632"/>
            <a:ext cx="3738780" cy="3546801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Georgia" panose="02040502050405020303" pitchFamily="18" charset="0"/>
              </a:rPr>
              <a:t>Today: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atin typeface="Georgia" panose="02040502050405020303" pitchFamily="18" charset="0"/>
              </a:rPr>
              <a:t>55</a:t>
            </a:r>
            <a:r>
              <a:rPr lang="en-US" sz="4000">
                <a:latin typeface="Georgia" panose="02040502050405020303" pitchFamily="18" charset="0"/>
              </a:rPr>
              <a:t> Staff in Recovery</a:t>
            </a:r>
            <a:endParaRPr lang="en-US" sz="4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7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2B0F-C022-441E-98F3-E714AD91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Asset-Building at Voices of Hope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4A9E-BF70-4D6E-A6A8-911FEB1BB2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Recovery Community Center</a:t>
            </a:r>
          </a:p>
          <a:p>
            <a:r>
              <a:rPr lang="en-US" dirty="0"/>
              <a:t>Recovery Coaching</a:t>
            </a:r>
          </a:p>
          <a:p>
            <a:r>
              <a:rPr lang="en-US" dirty="0"/>
              <a:t>Telephone Recovery Support</a:t>
            </a:r>
          </a:p>
          <a:p>
            <a:r>
              <a:rPr lang="en-US" dirty="0"/>
              <a:t>Mutual Aid Meetings</a:t>
            </a:r>
          </a:p>
          <a:p>
            <a:r>
              <a:rPr lang="en-US" dirty="0"/>
              <a:t>Community Outreach</a:t>
            </a:r>
          </a:p>
          <a:p>
            <a:r>
              <a:rPr lang="en-US" dirty="0"/>
              <a:t>Mobile Outreach Recovery Engagement (MORE)</a:t>
            </a:r>
          </a:p>
        </p:txBody>
      </p:sp>
    </p:spTree>
    <p:extLst>
      <p:ext uri="{BB962C8B-B14F-4D97-AF65-F5344CB8AC3E}">
        <p14:creationId xmlns:p14="http://schemas.microsoft.com/office/powerpoint/2010/main" val="1045819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B26B-32E7-66CF-523F-F6DA5877CEE5}"/>
              </a:ext>
            </a:extLst>
          </p:cNvPr>
          <p:cNvSpPr txBox="1"/>
          <p:nvPr/>
        </p:nvSpPr>
        <p:spPr>
          <a:xfrm>
            <a:off x="704844" y="484632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Georgia" panose="02040502050405020303" pitchFamily="18" charset="0"/>
              </a:rPr>
              <a:t>What we offer: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Recovery Coaching: 468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Laundry: 291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Public Computers: 93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Social activities: 186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Other: 653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1030" name="Picture 6" descr="Voices Of Hope-Lex (@VoicesOfHopeLex) / Twitter">
            <a:extLst>
              <a:ext uri="{FF2B5EF4-FFF2-40B4-BE49-F238E27FC236}">
                <a16:creationId xmlns:a16="http://schemas.microsoft.com/office/drawing/2014/main" id="{60F26A5B-847E-41A8-9934-7AFEAF96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79" y="2909473"/>
            <a:ext cx="7583694" cy="36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A1209-EB17-46FF-99B5-112B01C30D46}"/>
              </a:ext>
            </a:extLst>
          </p:cNvPr>
          <p:cNvSpPr txBox="1"/>
          <p:nvPr/>
        </p:nvSpPr>
        <p:spPr>
          <a:xfrm>
            <a:off x="5043638" y="202891"/>
            <a:ext cx="29838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Voices of Hope Recovery Community Center (RCC)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23B2B-DE20-46A9-A9A3-8867437D200B}"/>
              </a:ext>
            </a:extLst>
          </p:cNvPr>
          <p:cNvSpPr txBox="1"/>
          <p:nvPr/>
        </p:nvSpPr>
        <p:spPr>
          <a:xfrm>
            <a:off x="700699" y="3300985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latin typeface="Georgia" panose="02040502050405020303" pitchFamily="18" charset="0"/>
              </a:rPr>
              <a:t>Year-to-Date: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1,694 RCC participants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An average of 169 RCC participants per month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0811DF25-BB84-4D59-8FFD-2A7BBBE5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636" y="120916"/>
            <a:ext cx="2636520" cy="26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51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B26B-32E7-66CF-523F-F6DA5877CEE5}"/>
              </a:ext>
            </a:extLst>
          </p:cNvPr>
          <p:cNvSpPr txBox="1"/>
          <p:nvPr/>
        </p:nvSpPr>
        <p:spPr>
          <a:xfrm>
            <a:off x="704844" y="484632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Georgia" panose="02040502050405020303" pitchFamily="18" charset="0"/>
              </a:rPr>
              <a:t>What we offer: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Housing assistance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Employment readiness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Barrier relief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Warm handoffs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A1209-EB17-46FF-99B5-112B01C30D46}"/>
              </a:ext>
            </a:extLst>
          </p:cNvPr>
          <p:cNvSpPr txBox="1"/>
          <p:nvPr/>
        </p:nvSpPr>
        <p:spPr>
          <a:xfrm>
            <a:off x="5034013" y="654518"/>
            <a:ext cx="66787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/>
              <a:t>Recovery Coaching</a:t>
            </a:r>
          </a:p>
        </p:txBody>
      </p:sp>
      <p:pic>
        <p:nvPicPr>
          <p:cNvPr id="2052" name="Picture 4" descr="Recovery Coaching - Voices of Hope">
            <a:extLst>
              <a:ext uri="{FF2B5EF4-FFF2-40B4-BE49-F238E27FC236}">
                <a16:creationId xmlns:a16="http://schemas.microsoft.com/office/drawing/2014/main" id="{756959D9-E7CE-42DE-A0E6-278339F7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19" y="1866339"/>
            <a:ext cx="5961247" cy="44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099EE6-557D-4258-B817-BC2413B97D24}"/>
              </a:ext>
            </a:extLst>
          </p:cNvPr>
          <p:cNvSpPr txBox="1"/>
          <p:nvPr/>
        </p:nvSpPr>
        <p:spPr>
          <a:xfrm>
            <a:off x="704844" y="3570010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Georgia" panose="02040502050405020303" pitchFamily="18" charset="0"/>
              </a:rPr>
              <a:t>Year-to-Date: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Monthly average of 195 new coaching participants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Currently 426 active participants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1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B26B-32E7-66CF-523F-F6DA5877CEE5}"/>
              </a:ext>
            </a:extLst>
          </p:cNvPr>
          <p:cNvSpPr txBox="1"/>
          <p:nvPr/>
        </p:nvSpPr>
        <p:spPr>
          <a:xfrm>
            <a:off x="704844" y="484632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Georgia" panose="02040502050405020303" pitchFamily="18" charset="0"/>
              </a:rPr>
              <a:t>What we offer: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Regularly scheduled support phone calls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Targeted support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Referrals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Connection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A1209-EB17-46FF-99B5-112B01C30D46}"/>
              </a:ext>
            </a:extLst>
          </p:cNvPr>
          <p:cNvSpPr txBox="1"/>
          <p:nvPr/>
        </p:nvSpPr>
        <p:spPr>
          <a:xfrm>
            <a:off x="5034013" y="654518"/>
            <a:ext cx="667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Telephone Recovery 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99EE6-557D-4258-B817-BC2413B97D24}"/>
              </a:ext>
            </a:extLst>
          </p:cNvPr>
          <p:cNvSpPr txBox="1"/>
          <p:nvPr/>
        </p:nvSpPr>
        <p:spPr>
          <a:xfrm>
            <a:off x="704844" y="3570010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latin typeface="Georgia" panose="02040502050405020303" pitchFamily="18" charset="0"/>
              </a:rPr>
              <a:t>Year-to-Date: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5,330 TRS calls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129 participants per month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4100" name="Picture 4" descr="Home - Voices of Hope">
            <a:extLst>
              <a:ext uri="{FF2B5EF4-FFF2-40B4-BE49-F238E27FC236}">
                <a16:creationId xmlns:a16="http://schemas.microsoft.com/office/drawing/2014/main" id="{4183B6CC-2B5F-406D-A83C-F6FE04F8B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14" y="1437794"/>
            <a:ext cx="5221705" cy="52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78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B26B-32E7-66CF-523F-F6DA5877CEE5}"/>
              </a:ext>
            </a:extLst>
          </p:cNvPr>
          <p:cNvSpPr txBox="1"/>
          <p:nvPr/>
        </p:nvSpPr>
        <p:spPr>
          <a:xfrm>
            <a:off x="704844" y="484632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Georgia" panose="02040502050405020303" pitchFamily="18" charset="0"/>
              </a:rPr>
              <a:t>What we offer: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Alcoholics Anonymous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Narcotics Anonymous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Harm Reduction Works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Medication Assisted Recovery Anonymous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And Many More!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A1209-EB17-46FF-99B5-112B01C30D46}"/>
              </a:ext>
            </a:extLst>
          </p:cNvPr>
          <p:cNvSpPr txBox="1"/>
          <p:nvPr/>
        </p:nvSpPr>
        <p:spPr>
          <a:xfrm>
            <a:off x="5034013" y="654518"/>
            <a:ext cx="667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Mutual Aid Meetings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99EE6-557D-4258-B817-BC2413B97D24}"/>
              </a:ext>
            </a:extLst>
          </p:cNvPr>
          <p:cNvSpPr txBox="1"/>
          <p:nvPr/>
        </p:nvSpPr>
        <p:spPr>
          <a:xfrm>
            <a:off x="704844" y="3570010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latin typeface="Georgia" panose="02040502050405020303" pitchFamily="18" charset="0"/>
              </a:rPr>
              <a:t>Year-to-Date: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13,767 attendees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1,377 per month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7A94D44-308E-440D-9B5E-E8ADAD45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29" y="1395663"/>
            <a:ext cx="6044875" cy="506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64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73A3-AC5A-4568-B6AF-2784CB28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200" dirty="0"/>
              <a:t>Recovery Capital: Assets, Not Abstinence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1836-0DCD-4144-B0F7-72C1B64D89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Dr. Alex Elswick</a:t>
            </a:r>
          </a:p>
          <a:p>
            <a:pPr marL="0" indent="0">
              <a:buNone/>
            </a:pPr>
            <a:r>
              <a:rPr lang="en-US" sz="2400" dirty="0"/>
              <a:t>Assistant Professor, University of Kentucky</a:t>
            </a:r>
          </a:p>
          <a:p>
            <a:pPr marL="0" indent="0">
              <a:buNone/>
            </a:pPr>
            <a:r>
              <a:rPr lang="en-US" sz="2400" dirty="0"/>
              <a:t>Co-Founder, Voices of Hope</a:t>
            </a:r>
          </a:p>
        </p:txBody>
      </p:sp>
    </p:spTree>
    <p:extLst>
      <p:ext uri="{BB962C8B-B14F-4D97-AF65-F5344CB8AC3E}">
        <p14:creationId xmlns:p14="http://schemas.microsoft.com/office/powerpoint/2010/main" val="946615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B26B-32E7-66CF-523F-F6DA5877CEE5}"/>
              </a:ext>
            </a:extLst>
          </p:cNvPr>
          <p:cNvSpPr txBox="1"/>
          <p:nvPr/>
        </p:nvSpPr>
        <p:spPr>
          <a:xfrm>
            <a:off x="704844" y="484632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Georgia" panose="02040502050405020303" pitchFamily="18" charset="0"/>
              </a:rPr>
              <a:t>What we offer: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Community Advisory Board (CAB)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Monthly meals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Sober social events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A1209-EB17-46FF-99B5-112B01C30D46}"/>
              </a:ext>
            </a:extLst>
          </p:cNvPr>
          <p:cNvSpPr txBox="1"/>
          <p:nvPr/>
        </p:nvSpPr>
        <p:spPr>
          <a:xfrm>
            <a:off x="5034013" y="654518"/>
            <a:ext cx="667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Community Outreach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99EE6-557D-4258-B817-BC2413B97D24}"/>
              </a:ext>
            </a:extLst>
          </p:cNvPr>
          <p:cNvSpPr txBox="1"/>
          <p:nvPr/>
        </p:nvSpPr>
        <p:spPr>
          <a:xfrm>
            <a:off x="704844" y="3570010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latin typeface="Georgia" panose="02040502050405020303" pitchFamily="18" charset="0"/>
              </a:rPr>
              <a:t>Year-to-Date: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Trick-or-treat: 129 kiddos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Monthly meals: 50 individuals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6146" name="Picture 2" descr="May be an image of 3 people, people standing and footwear">
            <a:extLst>
              <a:ext uri="{FF2B5EF4-FFF2-40B4-BE49-F238E27FC236}">
                <a16:creationId xmlns:a16="http://schemas.microsoft.com/office/drawing/2014/main" id="{89EDE809-4FC4-4A7A-BCC0-4D461966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90" y="1328287"/>
            <a:ext cx="4173461" cy="22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y be an image of 6 people, people standing and indoor">
            <a:extLst>
              <a:ext uri="{FF2B5EF4-FFF2-40B4-BE49-F238E27FC236}">
                <a16:creationId xmlns:a16="http://schemas.microsoft.com/office/drawing/2014/main" id="{FD0A8282-2DFA-4BA4-9479-B3BD09E77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89" y="3659002"/>
            <a:ext cx="2994673" cy="306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DC212A55-949A-4C98-A756-B725BE4C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71" y="3680459"/>
            <a:ext cx="3658499" cy="306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A21EEA8B-55DD-4BD3-A279-F5968232D4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26" r="-1" b="10702"/>
          <a:stretch/>
        </p:blipFill>
        <p:spPr>
          <a:xfrm>
            <a:off x="9413035" y="1289321"/>
            <a:ext cx="2208579" cy="22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78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B26B-32E7-66CF-523F-F6DA5877CEE5}"/>
              </a:ext>
            </a:extLst>
          </p:cNvPr>
          <p:cNvSpPr txBox="1"/>
          <p:nvPr/>
        </p:nvSpPr>
        <p:spPr>
          <a:xfrm>
            <a:off x="704844" y="484632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Georgia" panose="02040502050405020303" pitchFamily="18" charset="0"/>
              </a:rPr>
              <a:t>What we offer: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On-Site Coaching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Narcan &amp; Overdose Response Training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Safer using kits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Pregnancy Empowerment Kits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Food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Blankets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And more!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A1209-EB17-46FF-99B5-112B01C30D46}"/>
              </a:ext>
            </a:extLst>
          </p:cNvPr>
          <p:cNvSpPr txBox="1"/>
          <p:nvPr/>
        </p:nvSpPr>
        <p:spPr>
          <a:xfrm>
            <a:off x="5034013" y="654518"/>
            <a:ext cx="6678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Mobile Outreach Recovery Engagement (MORE)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99EE6-557D-4258-B817-BC2413B97D24}"/>
              </a:ext>
            </a:extLst>
          </p:cNvPr>
          <p:cNvSpPr txBox="1"/>
          <p:nvPr/>
        </p:nvSpPr>
        <p:spPr>
          <a:xfrm>
            <a:off x="704844" y="3570010"/>
            <a:ext cx="3738780" cy="2479949"/>
          </a:xfrm>
          <a:prstGeom prst="rect">
            <a:avLst/>
          </a:prstGeom>
          <a:ln>
            <a:solidFill>
              <a:srgbClr val="66FFFF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latin typeface="Georgia" panose="02040502050405020303" pitchFamily="18" charset="0"/>
              </a:rPr>
              <a:t>Year-to-Date: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2,757 units of Narcan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611 reported OD reversals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3,000 fentanyl test strips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346 reported FTS uses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7,405 snacks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Georgia" panose="02040502050405020303" pitchFamily="18" charset="0"/>
              </a:rPr>
              <a:t>2,912 meals</a:t>
            </a: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Georgia" panose="02040502050405020303" pitchFamily="18" charset="0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Georgia" panose="02040502050405020303" pitchFamily="18" charset="0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7170" name="Picture 2" descr="May be an image of 1 person and standing">
            <a:extLst>
              <a:ext uri="{FF2B5EF4-FFF2-40B4-BE49-F238E27FC236}">
                <a16:creationId xmlns:a16="http://schemas.microsoft.com/office/drawing/2014/main" id="{80467AA0-B6E5-4CF0-8DCD-4032F301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923" y="1099768"/>
            <a:ext cx="2030864" cy="25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y be an image of jewelry">
            <a:extLst>
              <a:ext uri="{FF2B5EF4-FFF2-40B4-BE49-F238E27FC236}">
                <a16:creationId xmlns:a16="http://schemas.microsoft.com/office/drawing/2014/main" id="{BC7CC073-BB74-4233-835B-626371AE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567" y="3813845"/>
            <a:ext cx="2490155" cy="286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o photo description available.">
            <a:extLst>
              <a:ext uri="{FF2B5EF4-FFF2-40B4-BE49-F238E27FC236}">
                <a16:creationId xmlns:a16="http://schemas.microsoft.com/office/drawing/2014/main" id="{ABF47C69-BF87-496D-BBB3-B4FEE645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56" y="1099768"/>
            <a:ext cx="3555593" cy="26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110DFE-B93D-4775-AF78-4C070DAD6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>
          <a:xfrm>
            <a:off x="4752403" y="4154793"/>
            <a:ext cx="4116098" cy="23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53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C104-F82F-43DB-B829-BF49C7F7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Focus on Harm Reduction and Asset Building Rather than Abstinence?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63BEC9-6810-4D60-AD33-CC0FBB63CF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311" y="1506538"/>
            <a:ext cx="8821902" cy="41132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DE0478E-BBD1-493A-BB51-A272CD177D59}"/>
              </a:ext>
            </a:extLst>
          </p:cNvPr>
          <p:cNvSpPr/>
          <p:nvPr/>
        </p:nvSpPr>
        <p:spPr>
          <a:xfrm>
            <a:off x="7886148" y="3197520"/>
            <a:ext cx="3468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Treatment (Abstinence only)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100261-23BA-4B07-B16D-1CE723EDC1E7}"/>
              </a:ext>
            </a:extLst>
          </p:cNvPr>
          <p:cNvSpPr/>
          <p:nvPr/>
        </p:nvSpPr>
        <p:spPr>
          <a:xfrm>
            <a:off x="5582654" y="5045190"/>
            <a:ext cx="4591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Harm Reduction, Recovery Support Services, etc.</a:t>
            </a:r>
          </a:p>
        </p:txBody>
      </p:sp>
      <p:sp>
        <p:nvSpPr>
          <p:cNvPr id="22" name="Double Bracket 21">
            <a:extLst>
              <a:ext uri="{FF2B5EF4-FFF2-40B4-BE49-F238E27FC236}">
                <a16:creationId xmlns:a16="http://schemas.microsoft.com/office/drawing/2014/main" id="{0AD371C5-204C-41FF-960C-8A98D2E7BC1C}"/>
              </a:ext>
            </a:extLst>
          </p:cNvPr>
          <p:cNvSpPr/>
          <p:nvPr/>
        </p:nvSpPr>
        <p:spPr>
          <a:xfrm>
            <a:off x="8460606" y="1886552"/>
            <a:ext cx="2752826" cy="914400"/>
          </a:xfrm>
          <a:prstGeom prst="bracket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ouble Bracket 22">
            <a:extLst>
              <a:ext uri="{FF2B5EF4-FFF2-40B4-BE49-F238E27FC236}">
                <a16:creationId xmlns:a16="http://schemas.microsoft.com/office/drawing/2014/main" id="{A470ED7B-3295-4ED9-8A7E-807555338AC2}"/>
              </a:ext>
            </a:extLst>
          </p:cNvPr>
          <p:cNvSpPr/>
          <p:nvPr/>
        </p:nvSpPr>
        <p:spPr>
          <a:xfrm>
            <a:off x="3407342" y="4215865"/>
            <a:ext cx="7806089" cy="914400"/>
          </a:xfrm>
          <a:prstGeom prst="bracket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75E515-7AF9-479A-B4FA-CB259A1E7E78}"/>
              </a:ext>
            </a:extLst>
          </p:cNvPr>
          <p:cNvSpPr txBox="1"/>
          <p:nvPr/>
        </p:nvSpPr>
        <p:spPr>
          <a:xfrm>
            <a:off x="2656573" y="1713297"/>
            <a:ext cx="3670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Prochaska &amp; DiClemente (1977)</a:t>
            </a:r>
          </a:p>
        </p:txBody>
      </p:sp>
    </p:spTree>
    <p:extLst>
      <p:ext uri="{BB962C8B-B14F-4D97-AF65-F5344CB8AC3E}">
        <p14:creationId xmlns:p14="http://schemas.microsoft.com/office/powerpoint/2010/main" val="32804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7E907EF-5596-2689-D480-6B64C28DD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18" r="1" b="20650"/>
          <a:stretch/>
        </p:blipFill>
        <p:spPr>
          <a:xfrm>
            <a:off x="-1" y="154745"/>
            <a:ext cx="12632487" cy="64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15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D1EC5-8135-406F-BE52-8D178DB5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C75D2-9878-489A-9C75-0176555B62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Cloud, W., &amp; </a:t>
            </a:r>
            <a:r>
              <a:rPr lang="en-US" dirty="0" err="1"/>
              <a:t>Granfield</a:t>
            </a:r>
            <a:r>
              <a:rPr lang="en-US" dirty="0"/>
              <a:t>, R. (2008). Conceptualizing Recovery Capital: Expansion of a Theoretical Construct. </a:t>
            </a:r>
            <a:r>
              <a:rPr lang="en-US" i="1" dirty="0"/>
              <a:t>Substance Use &amp; Misuse</a:t>
            </a:r>
            <a:r>
              <a:rPr lang="en-US" dirty="0"/>
              <a:t>, </a:t>
            </a:r>
            <a:r>
              <a:rPr lang="en-US" i="1" dirty="0"/>
              <a:t>43</a:t>
            </a:r>
            <a:r>
              <a:rPr lang="en-US" dirty="0"/>
              <a:t>(12/13), 1971–1986.</a:t>
            </a:r>
          </a:p>
          <a:p>
            <a:r>
              <a:rPr lang="en-US" dirty="0" err="1"/>
              <a:t>Granfield</a:t>
            </a:r>
            <a:r>
              <a:rPr lang="en-US" dirty="0"/>
              <a:t>, R., &amp; Cloud, W. (1996). The Elephant That No One Sees: Natural Recovery among Middle-Class Addicts. </a:t>
            </a:r>
            <a:r>
              <a:rPr lang="en-US" i="1" dirty="0"/>
              <a:t>Journal of Drug Issues</a:t>
            </a:r>
            <a:r>
              <a:rPr lang="en-US" dirty="0"/>
              <a:t>, </a:t>
            </a:r>
            <a:r>
              <a:rPr lang="en-US" i="1" dirty="0"/>
              <a:t>26</a:t>
            </a:r>
            <a:r>
              <a:rPr lang="en-US" dirty="0"/>
              <a:t>(1), 45–61</a:t>
            </a:r>
          </a:p>
          <a:p>
            <a:r>
              <a:rPr lang="en-US" dirty="0"/>
              <a:t>Joseph, R. (2019). Legislative malpractice in drug-testing welfare policies: A cross-sectional analysis of the National Survey on Drug Use and Health data. </a:t>
            </a:r>
            <a:r>
              <a:rPr lang="en-US" i="1" dirty="0"/>
              <a:t>Journal of Evidence-Based Social Work</a:t>
            </a:r>
            <a:r>
              <a:rPr lang="en-US" dirty="0"/>
              <a:t>, </a:t>
            </a:r>
            <a:r>
              <a:rPr lang="en-US" i="1" dirty="0"/>
              <a:t>16</a:t>
            </a:r>
            <a:r>
              <a:rPr lang="en-US" dirty="0"/>
              <a:t>(3), 294–310.</a:t>
            </a:r>
          </a:p>
          <a:p>
            <a:r>
              <a:rPr lang="en-US" dirty="0"/>
              <a:t>Kelly, J. F., Bergman, B., </a:t>
            </a:r>
            <a:r>
              <a:rPr lang="en-US" dirty="0" err="1"/>
              <a:t>Hoeppner</a:t>
            </a:r>
            <a:r>
              <a:rPr lang="en-US" dirty="0"/>
              <a:t>, B. B., </a:t>
            </a:r>
            <a:r>
              <a:rPr lang="en-US" dirty="0" err="1"/>
              <a:t>Vilsaint</a:t>
            </a:r>
            <a:r>
              <a:rPr lang="en-US" dirty="0"/>
              <a:t>, C., &amp; White, W. L. (2017). Prevalence and pathways of recovery from drug and alcohol problems in the United States population: Implications for practice, research, and policy. </a:t>
            </a:r>
            <a:r>
              <a:rPr lang="en-US" i="1" dirty="0"/>
              <a:t>Drug and Alcohol Dependence</a:t>
            </a:r>
            <a:r>
              <a:rPr lang="en-US" dirty="0"/>
              <a:t>, </a:t>
            </a:r>
            <a:r>
              <a:rPr lang="en-US" i="1" dirty="0"/>
              <a:t>181</a:t>
            </a:r>
            <a:r>
              <a:rPr lang="en-US" dirty="0"/>
              <a:t>, 162–169.</a:t>
            </a:r>
          </a:p>
          <a:p>
            <a:r>
              <a:rPr lang="en-US" dirty="0"/>
              <a:t>Kelly, J. F., &amp; </a:t>
            </a:r>
            <a:r>
              <a:rPr lang="en-US" dirty="0" err="1"/>
              <a:t>Hoeppner</a:t>
            </a:r>
            <a:r>
              <a:rPr lang="en-US" dirty="0"/>
              <a:t>, B. (2015). A biaxial formulation of the recovery construct. </a:t>
            </a:r>
            <a:r>
              <a:rPr lang="en-US" i="1" dirty="0"/>
              <a:t>Addiction Research &amp; Theory</a:t>
            </a:r>
            <a:r>
              <a:rPr lang="en-US" dirty="0"/>
              <a:t>, </a:t>
            </a:r>
            <a:r>
              <a:rPr lang="en-US" i="1" dirty="0"/>
              <a:t>23</a:t>
            </a:r>
            <a:r>
              <a:rPr lang="en-US" dirty="0"/>
              <a:t>(1), 5–9.</a:t>
            </a:r>
          </a:p>
          <a:p>
            <a:r>
              <a:rPr lang="en-US" dirty="0"/>
              <a:t>Patton, D., Best, D., &amp; Brown, L. (2022). Overcoming the pains of recovery: the management of negative recovery capital during addiction recovery pathways. </a:t>
            </a:r>
            <a:r>
              <a:rPr lang="en-US" i="1" dirty="0"/>
              <a:t>Addiction Research &amp; Theory</a:t>
            </a:r>
            <a:r>
              <a:rPr lang="en-US" dirty="0"/>
              <a:t>, </a:t>
            </a:r>
            <a:r>
              <a:rPr lang="en-US" i="1" dirty="0"/>
              <a:t>30</a:t>
            </a:r>
            <a:r>
              <a:rPr lang="en-US" dirty="0"/>
              <a:t>(5), 340–350.</a:t>
            </a:r>
          </a:p>
          <a:p>
            <a:r>
              <a:rPr lang="en-US" dirty="0"/>
              <a:t>Pauly, B., </a:t>
            </a:r>
            <a:r>
              <a:rPr lang="en-US" dirty="0" err="1"/>
              <a:t>Reist</a:t>
            </a:r>
            <a:r>
              <a:rPr lang="en-US" dirty="0"/>
              <a:t>, D., Belle-Isle, L., &amp; </a:t>
            </a:r>
            <a:r>
              <a:rPr lang="en-US" dirty="0" err="1"/>
              <a:t>Schactman</a:t>
            </a:r>
            <a:r>
              <a:rPr lang="en-US" dirty="0"/>
              <a:t>, C. (2013). Housing and harm reduction: What is the role of harm reduction in addressing homelessness? </a:t>
            </a:r>
            <a:r>
              <a:rPr lang="en-US" i="1" dirty="0"/>
              <a:t>International Journal of Drug Policy, 24</a:t>
            </a:r>
            <a:r>
              <a:rPr lang="en-US" dirty="0"/>
              <a:t>(4), 284-290.</a:t>
            </a:r>
          </a:p>
          <a:p>
            <a:r>
              <a:rPr lang="en-US" dirty="0"/>
              <a:t>Tucker, J. A., Chandler, S. D., &amp; </a:t>
            </a:r>
            <a:r>
              <a:rPr lang="en-US" dirty="0" err="1"/>
              <a:t>Witkiewitz</a:t>
            </a:r>
            <a:r>
              <a:rPr lang="en-US" dirty="0"/>
              <a:t>, K. (2020). Epidemiology of Recovery from Alcohol Use Disorder. </a:t>
            </a:r>
            <a:r>
              <a:rPr lang="en-US" i="1" dirty="0"/>
              <a:t>Alcohol Research: Current Reviews</a:t>
            </a:r>
            <a:r>
              <a:rPr lang="en-US" dirty="0"/>
              <a:t>, </a:t>
            </a:r>
            <a:r>
              <a:rPr lang="en-US" i="1" dirty="0"/>
              <a:t>40</a:t>
            </a:r>
            <a:r>
              <a:rPr lang="en-US" dirty="0"/>
              <a:t>(3), 1–12.</a:t>
            </a:r>
          </a:p>
          <a:p>
            <a:r>
              <a:rPr lang="en-US" dirty="0"/>
              <a:t>von </a:t>
            </a:r>
            <a:r>
              <a:rPr lang="en-US" dirty="0" err="1"/>
              <a:t>Greiff</a:t>
            </a:r>
            <a:r>
              <a:rPr lang="en-US" dirty="0"/>
              <a:t>, N., &amp; </a:t>
            </a:r>
            <a:r>
              <a:rPr lang="en-US" dirty="0" err="1"/>
              <a:t>Skogens</a:t>
            </a:r>
            <a:r>
              <a:rPr lang="en-US" dirty="0"/>
              <a:t>, L. (2021). Recovery and identity: a five-year follow-up of persons treated in 12-step-related programs. </a:t>
            </a:r>
            <a:r>
              <a:rPr lang="en-US" i="1" dirty="0"/>
              <a:t>Drugs: Education, Prevention &amp; Policy</a:t>
            </a:r>
            <a:r>
              <a:rPr lang="en-US" dirty="0"/>
              <a:t>, </a:t>
            </a:r>
            <a:r>
              <a:rPr lang="en-US" i="1" dirty="0"/>
              <a:t>28</a:t>
            </a:r>
            <a:r>
              <a:rPr lang="en-US" dirty="0"/>
              <a:t>(5), 465–474.</a:t>
            </a:r>
          </a:p>
          <a:p>
            <a:r>
              <a:rPr lang="en-US" dirty="0"/>
              <a:t>White, W., Scott, C., Dennis, M. &amp; Boyle, M. (2005). It’s time to stop kicking people out of addiction treatment. </a:t>
            </a:r>
            <a:r>
              <a:rPr lang="en-US" i="1" dirty="0"/>
              <a:t>Counselor, 6</a:t>
            </a:r>
            <a:r>
              <a:rPr lang="en-US" dirty="0"/>
              <a:t>(2), 12-25. </a:t>
            </a:r>
          </a:p>
        </p:txBody>
      </p:sp>
    </p:spTree>
    <p:extLst>
      <p:ext uri="{BB962C8B-B14F-4D97-AF65-F5344CB8AC3E}">
        <p14:creationId xmlns:p14="http://schemas.microsoft.com/office/powerpoint/2010/main" val="325141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ED557-1E57-40DD-A665-3F6AA899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8AFBE-D150-4E4F-83C8-BAEEA971C3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 am a Co-founder and Board Member of Voices </a:t>
            </a:r>
            <a:r>
              <a:rPr lang="en-US"/>
              <a:t>of Hope-Lexington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712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No photo description available.">
            <a:extLst>
              <a:ext uri="{FF2B5EF4-FFF2-40B4-BE49-F238E27FC236}">
                <a16:creationId xmlns:a16="http://schemas.microsoft.com/office/drawing/2014/main" id="{9D6985B5-13F5-5CE1-0610-DDAC24299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1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32972-4BBE-FA40-8FF5-BFF89CB78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90" r="19735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2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68F3-2CE2-41EB-9ABA-2D9FF87E4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D8E9-81A2-44E3-A127-4DD8FF22D0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/>
              <a:t>“A process of change through which individuals improve their health and wellness, live a self-directed life, and strive to reach their full potential” </a:t>
            </a:r>
            <a:r>
              <a:rPr lang="en-US" sz="1400" dirty="0"/>
              <a:t>(SAMHSA, 2012)</a:t>
            </a:r>
          </a:p>
        </p:txBody>
      </p:sp>
    </p:spTree>
    <p:extLst>
      <p:ext uri="{BB962C8B-B14F-4D97-AF65-F5344CB8AC3E}">
        <p14:creationId xmlns:p14="http://schemas.microsoft.com/office/powerpoint/2010/main" val="176751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08E8950-7041-07B5-C273-8B797D660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5" y="1434797"/>
            <a:ext cx="5129784" cy="3988406"/>
          </a:xfrm>
          <a:prstGeom prst="rect">
            <a:avLst/>
          </a:prstGeom>
          <a:solidFill>
            <a:srgbClr val="66FFFF"/>
          </a:solidFill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86F44-7E2B-4E9A-BAC0-ADB88318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80" y="1518156"/>
            <a:ext cx="5129784" cy="3821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D8D3E5-0220-4D32-8C8D-0ADD7F5DA3B1}"/>
              </a:ext>
            </a:extLst>
          </p:cNvPr>
          <p:cNvSpPr txBox="1"/>
          <p:nvPr/>
        </p:nvSpPr>
        <p:spPr>
          <a:xfrm>
            <a:off x="641180" y="6008608"/>
            <a:ext cx="294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Maslow (1943)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38430C-FEFB-43D9-A4AF-59F4A8BC851C}"/>
              </a:ext>
            </a:extLst>
          </p:cNvPr>
          <p:cNvSpPr txBox="1"/>
          <p:nvPr/>
        </p:nvSpPr>
        <p:spPr>
          <a:xfrm>
            <a:off x="6393577" y="6008608"/>
            <a:ext cx="387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Adapted from Cloud &amp; </a:t>
            </a:r>
            <a:r>
              <a:rPr lang="en-US" dirty="0" err="1"/>
              <a:t>Granfield</a:t>
            </a:r>
            <a:r>
              <a:rPr lang="en-US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4167385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1E0A0-76CA-42EA-9180-3418DDD5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Which comes first, Abstinence or Recovery Capital?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A400-0905-475A-971E-797B23C7F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4205" y="2724488"/>
            <a:ext cx="4652199" cy="26326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Housing </a:t>
            </a:r>
            <a:r>
              <a:rPr lang="en-US" sz="1400" dirty="0"/>
              <a:t>(Pauly et al., 2013)</a:t>
            </a:r>
          </a:p>
          <a:p>
            <a:r>
              <a:rPr lang="en-US" dirty="0"/>
              <a:t>Social services </a:t>
            </a:r>
            <a:r>
              <a:rPr lang="en-US" sz="1400" dirty="0"/>
              <a:t>(Rigaud, 2019)</a:t>
            </a:r>
          </a:p>
          <a:p>
            <a:r>
              <a:rPr lang="en-US" dirty="0"/>
              <a:t>Caregiving </a:t>
            </a:r>
            <a:r>
              <a:rPr lang="en-US" sz="1200" dirty="0"/>
              <a:t>(Patton, Best, &amp; Brown, 2022)</a:t>
            </a:r>
            <a:endParaRPr lang="en-US" dirty="0"/>
          </a:p>
          <a:p>
            <a:r>
              <a:rPr lang="en-US" dirty="0"/>
              <a:t>Mental health services</a:t>
            </a:r>
          </a:p>
          <a:p>
            <a:r>
              <a:rPr lang="en-US" dirty="0"/>
              <a:t>Continued treatment </a:t>
            </a:r>
            <a:r>
              <a:rPr lang="en-US" sz="1500" dirty="0"/>
              <a:t>(White, 2005)</a:t>
            </a:r>
          </a:p>
          <a:p>
            <a:r>
              <a:rPr lang="en-US" dirty="0"/>
              <a:t>Acceptance in the recovery community </a:t>
            </a:r>
            <a:r>
              <a:rPr lang="en-US" sz="1200" dirty="0"/>
              <a:t>(von </a:t>
            </a:r>
            <a:r>
              <a:rPr lang="en-US" sz="1200" dirty="0" err="1"/>
              <a:t>Greiff</a:t>
            </a:r>
            <a:r>
              <a:rPr lang="en-US" sz="1200" dirty="0"/>
              <a:t>, &amp; </a:t>
            </a:r>
            <a:r>
              <a:rPr lang="en-US" sz="1200" dirty="0" err="1"/>
              <a:t>Skogens</a:t>
            </a:r>
            <a:r>
              <a:rPr lang="en-US" sz="1200" dirty="0"/>
              <a:t>, 2021)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5C29C-4BFF-409C-A714-FF51B5DA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329" y="2024313"/>
            <a:ext cx="3600851" cy="20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0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3CAC9-00A3-47BF-8A17-A6AC5088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 Bottom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7B8226-54B7-4E92-91E2-C1F6F262FA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3505660" y="1496208"/>
            <a:ext cx="5180680" cy="38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C403C1-D800-48FC-95E3-8373B61FF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29" y="418938"/>
            <a:ext cx="8801869" cy="48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51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oices of Hope Colors">
      <a:dk1>
        <a:srgbClr val="5B6670"/>
      </a:dk1>
      <a:lt1>
        <a:srgbClr val="EFF0F1"/>
      </a:lt1>
      <a:dk2>
        <a:srgbClr val="5B6670"/>
      </a:dk2>
      <a:lt2>
        <a:srgbClr val="EFF0F1"/>
      </a:lt2>
      <a:accent1>
        <a:srgbClr val="6FB1CB"/>
      </a:accent1>
      <a:accent2>
        <a:srgbClr val="19D3C5"/>
      </a:accent2>
      <a:accent3>
        <a:srgbClr val="FFFFFF"/>
      </a:accent3>
      <a:accent4>
        <a:srgbClr val="6FB1CB"/>
      </a:accent4>
      <a:accent5>
        <a:srgbClr val="6FB1CB"/>
      </a:accent5>
      <a:accent6>
        <a:srgbClr val="6FB1CB"/>
      </a:accent6>
      <a:hlink>
        <a:srgbClr val="6FB1CB"/>
      </a:hlink>
      <a:folHlink>
        <a:srgbClr val="6FB1CB"/>
      </a:folHlink>
    </a:clrScheme>
    <a:fontScheme name="Voices of Hope">
      <a:majorFont>
        <a:latin typeface="Gotham Black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613B33674EA3439282454F6E9F1F95" ma:contentTypeVersion="13" ma:contentTypeDescription="Create a new document." ma:contentTypeScope="" ma:versionID="e4596fb0026f0477120d4590e3cf47c0">
  <xsd:schema xmlns:xsd="http://www.w3.org/2001/XMLSchema" xmlns:xs="http://www.w3.org/2001/XMLSchema" xmlns:p="http://schemas.microsoft.com/office/2006/metadata/properties" xmlns:ns2="5f39d23a-3cf3-4837-b163-54be0dc3b8a7" xmlns:ns3="31b81198-3bff-4061-bf6c-cc6ac31cbcc6" targetNamespace="http://schemas.microsoft.com/office/2006/metadata/properties" ma:root="true" ma:fieldsID="cea7d53efd53e723a715faed3317e2b3" ns2:_="" ns3:_="">
    <xsd:import namespace="5f39d23a-3cf3-4837-b163-54be0dc3b8a7"/>
    <xsd:import namespace="31b81198-3bff-4061-bf6c-cc6ac31cbcc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9d23a-3cf3-4837-b163-54be0dc3b8a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e2c585-ad22-4de5-a55e-d06ab02512ee}" ma:internalName="TaxCatchAll" ma:showField="CatchAllData" ma:web="5f39d23a-3cf3-4837-b163-54be0dc3b8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81198-3bff-4061-bf6c-cc6ac31cb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66800a-20c3-4b06-91eb-6934416dd1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f39d23a-3cf3-4837-b163-54be0dc3b8a7">UDCSJYS6FMZX-2046187075-29620</_dlc_DocId>
    <_dlc_DocIdUrl xmlns="5f39d23a-3cf3-4837-b163-54be0dc3b8a7">
      <Url>https://voicesofhopelexorg.sharepoint.com/sites/files/_layouts/15/DocIdRedir.aspx?ID=UDCSJYS6FMZX-2046187075-29620</Url>
      <Description>UDCSJYS6FMZX-2046187075-29620</Description>
    </_dlc_DocIdUrl>
    <lcf76f155ced4ddcb4097134ff3c332f xmlns="31b81198-3bff-4061-bf6c-cc6ac31cbcc6">
      <Terms xmlns="http://schemas.microsoft.com/office/infopath/2007/PartnerControls"/>
    </lcf76f155ced4ddcb4097134ff3c332f>
    <TaxCatchAll xmlns="5f39d23a-3cf3-4837-b163-54be0dc3b8a7" xsi:nil="true"/>
    <SharedWithUsers xmlns="5f39d23a-3cf3-4837-b163-54be0dc3b8a7">
      <UserInfo>
        <DisplayName>Alex Elswick</DisplayName>
        <AccountId>45</AccountId>
        <AccountType/>
      </UserInfo>
      <UserInfo>
        <DisplayName>Shelley Elswick</DisplayName>
        <AccountId>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E37F42F-4250-4D88-929A-F0951D74E1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447BC2-D6A2-4DA6-8B91-F82DA5BDBF1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F834EAD-F56F-456B-84F8-AF380E776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39d23a-3cf3-4837-b163-54be0dc3b8a7"/>
    <ds:schemaRef ds:uri="31b81198-3bff-4061-bf6c-cc6ac31cbc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B5733B3-D308-4615-8DBD-69E4628C17E8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31b81198-3bff-4061-bf6c-cc6ac31cbcc6"/>
    <ds:schemaRef ds:uri="5f39d23a-3cf3-4837-b163-54be0dc3b8a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658</Words>
  <Application>Microsoft Office PowerPoint</Application>
  <PresentationFormat>Widescreen</PresentationFormat>
  <Paragraphs>144</Paragraphs>
  <Slides>24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 Light</vt:lpstr>
      <vt:lpstr>Calibri</vt:lpstr>
      <vt:lpstr>Gotham Book</vt:lpstr>
      <vt:lpstr>Times New Roman</vt:lpstr>
      <vt:lpstr>Arial</vt:lpstr>
      <vt:lpstr>Arial Black</vt:lpstr>
      <vt:lpstr>Georgia</vt:lpstr>
      <vt:lpstr>Office Theme</vt:lpstr>
      <vt:lpstr>Office Theme</vt:lpstr>
      <vt:lpstr>Worksheet</vt:lpstr>
      <vt:lpstr>PowerPoint Presentation</vt:lpstr>
      <vt:lpstr>Recovery Capital: Assets, Not Abstinence</vt:lpstr>
      <vt:lpstr>Disclosure </vt:lpstr>
      <vt:lpstr>PowerPoint Presentation</vt:lpstr>
      <vt:lpstr>Recovery</vt:lpstr>
      <vt:lpstr>PowerPoint Presentation</vt:lpstr>
      <vt:lpstr>Which comes first, Abstinence or Recovery Capital?</vt:lpstr>
      <vt:lpstr>Rock Bottom</vt:lpstr>
      <vt:lpstr>PowerPoint Presentation</vt:lpstr>
      <vt:lpstr>Why is Recovery Capital so important?</vt:lpstr>
      <vt:lpstr>Recovery Capital and Natural Recovery</vt:lpstr>
      <vt:lpstr>PowerPoint Presentation</vt:lpstr>
      <vt:lpstr>PowerPoint Presentation</vt:lpstr>
      <vt:lpstr>PowerPoint Presentation</vt:lpstr>
      <vt:lpstr>Asset-Building at Voices of Hope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Focus on Harm Reduction and Asset Building Rather than Abstinence?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Elswick, Alexander C.</dc:creator>
  <cp:lastModifiedBy>Elswick, Alexander C.</cp:lastModifiedBy>
  <cp:revision>31</cp:revision>
  <dcterms:created xsi:type="dcterms:W3CDTF">2022-11-07T14:08:32Z</dcterms:created>
  <dcterms:modified xsi:type="dcterms:W3CDTF">2022-11-15T10:33:05Z</dcterms:modified>
</cp:coreProperties>
</file>