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74"/>
  </p:notesMasterIdLst>
  <p:handoutMasterIdLst>
    <p:handoutMasterId r:id="rId75"/>
  </p:handoutMasterIdLst>
  <p:sldIdLst>
    <p:sldId id="368" r:id="rId6"/>
    <p:sldId id="382" r:id="rId7"/>
    <p:sldId id="381" r:id="rId8"/>
    <p:sldId id="444" r:id="rId9"/>
    <p:sldId id="375" r:id="rId10"/>
    <p:sldId id="438" r:id="rId11"/>
    <p:sldId id="437" r:id="rId12"/>
    <p:sldId id="439" r:id="rId13"/>
    <p:sldId id="378" r:id="rId14"/>
    <p:sldId id="390" r:id="rId15"/>
    <p:sldId id="384" r:id="rId16"/>
    <p:sldId id="391" r:id="rId17"/>
    <p:sldId id="392" r:id="rId18"/>
    <p:sldId id="393" r:id="rId19"/>
    <p:sldId id="394" r:id="rId20"/>
    <p:sldId id="395" r:id="rId21"/>
    <p:sldId id="399" r:id="rId22"/>
    <p:sldId id="398" r:id="rId23"/>
    <p:sldId id="400" r:id="rId24"/>
    <p:sldId id="396" r:id="rId25"/>
    <p:sldId id="403" r:id="rId26"/>
    <p:sldId id="402" r:id="rId27"/>
    <p:sldId id="401" r:id="rId28"/>
    <p:sldId id="379" r:id="rId29"/>
    <p:sldId id="397" r:id="rId30"/>
    <p:sldId id="405" r:id="rId31"/>
    <p:sldId id="404" r:id="rId32"/>
    <p:sldId id="406" r:id="rId33"/>
    <p:sldId id="414" r:id="rId34"/>
    <p:sldId id="407" r:id="rId35"/>
    <p:sldId id="408" r:id="rId36"/>
    <p:sldId id="409" r:id="rId37"/>
    <p:sldId id="450" r:id="rId38"/>
    <p:sldId id="410" r:id="rId39"/>
    <p:sldId id="411" r:id="rId40"/>
    <p:sldId id="447" r:id="rId41"/>
    <p:sldId id="448" r:id="rId42"/>
    <p:sldId id="446" r:id="rId43"/>
    <p:sldId id="412" r:id="rId44"/>
    <p:sldId id="449" r:id="rId45"/>
    <p:sldId id="420" r:id="rId46"/>
    <p:sldId id="441" r:id="rId47"/>
    <p:sldId id="445" r:id="rId48"/>
    <p:sldId id="415" r:id="rId49"/>
    <p:sldId id="416" r:id="rId50"/>
    <p:sldId id="417" r:id="rId51"/>
    <p:sldId id="422" r:id="rId52"/>
    <p:sldId id="418" r:id="rId53"/>
    <p:sldId id="419" r:id="rId54"/>
    <p:sldId id="380" r:id="rId55"/>
    <p:sldId id="423" r:id="rId56"/>
    <p:sldId id="424" r:id="rId57"/>
    <p:sldId id="425" r:id="rId58"/>
    <p:sldId id="442" r:id="rId59"/>
    <p:sldId id="434" r:id="rId60"/>
    <p:sldId id="426" r:id="rId61"/>
    <p:sldId id="428" r:id="rId62"/>
    <p:sldId id="429" r:id="rId63"/>
    <p:sldId id="440" r:id="rId64"/>
    <p:sldId id="427" r:id="rId65"/>
    <p:sldId id="430" r:id="rId66"/>
    <p:sldId id="431" r:id="rId67"/>
    <p:sldId id="451" r:id="rId68"/>
    <p:sldId id="432" r:id="rId69"/>
    <p:sldId id="433" r:id="rId70"/>
    <p:sldId id="435" r:id="rId71"/>
    <p:sldId id="443" r:id="rId72"/>
    <p:sldId id="436" r:id="rId73"/>
  </p:sldIdLst>
  <p:sldSz cx="10972800" cy="8229600" type="B4JIS"/>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pos="3456" userDrawn="1">
          <p15:clr>
            <a:srgbClr val="A4A3A4"/>
          </p15:clr>
        </p15:guide>
        <p15:guide id="2" orient="horz"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2C"/>
    <a:srgbClr val="A31527"/>
    <a:srgbClr val="A21727"/>
    <a:srgbClr val="CC0000"/>
    <a:srgbClr val="B01C32"/>
    <a:srgbClr val="CCCDCC"/>
    <a:srgbClr val="EDEEED"/>
    <a:srgbClr val="872C90"/>
    <a:srgbClr val="C51C30"/>
    <a:srgbClr val="1AA5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A1D62-0969-C62A-B928-639714360C33}" v="835" dt="2023-11-02T13:51:33.345"/>
    <p1510:client id="{279FED75-7938-0278-A218-CF250CC0750F}" v="476" dt="2023-11-02T14:31:53.703"/>
    <p1510:client id="{422ACC75-D093-9BB8-EE76-1D7E5DBFECF9}" v="91" dt="2023-11-02T14:56:34.086"/>
    <p1510:client id="{4BF8CD2A-520C-D52D-91C1-01C0E7B83B1B}" v="55" dt="2023-11-01T20:02:24.177"/>
    <p1510:client id="{5835DA22-16C4-573E-3234-661408F92CDD}" v="307" dt="2023-11-01T23:32:40.872"/>
    <p1510:client id="{5C25867D-584E-584E-FC1E-01645ECF2451}" v="2" dt="2023-10-31T19:40:42.485"/>
    <p1510:client id="{688F570D-E58A-A6A9-7B13-F70DB83A019E}" v="356" dt="2023-11-01T17:04:21.005"/>
    <p1510:client id="{8971D4A0-4894-720F-0BC8-3ADD22860CA6}" v="7" dt="2023-11-01T17:40:50.033"/>
    <p1510:client id="{D9913701-D3D6-64D9-BB28-19DEAB03130E}" v="136" dt="2023-11-01T14:32:25.278"/>
    <p1510:client id="{E3B89133-93B5-1C1C-6B6B-9DB00AAB6F75}" v="344" dt="2023-11-01T00:46:50.368"/>
    <p1510:client id="{F4BABF9E-2E53-1D88-F68D-A3F7B1AEB62F}" v="31" dt="2023-11-01T22:17:3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456"/>
        <p:guide orient="horz" pos="2592"/>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11/2/2023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direct-com.ezproxy.lib.utah.edu/science/article/pii/S0002937804010476?via%3Dihub#bib20"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ptodate.com/contents/antenatal-use-of-antidepressants-and-risks-of-teratogenicity-and-adverse-pregnancy-outcomes-drugs-other-than-selective-serotonin-reuptake-inhibitors/abstract/45"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ptodate.com/contents/bupropion-drug-information?search=bupropion%20pregnancy%20&amp;topicRef=1720&amp;source=see_link"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uptodate.com/contents/escitalopram-drug-information?search=bupropion%20pregnancy%20&amp;topicRef=1720&amp;source=see_link" TargetMode="External"/><Relationship Id="rId4" Type="http://schemas.openxmlformats.org/officeDocument/2006/relationships/hyperlink" Target="https://www.uptodate.com/contents/safety-of-infant-exposure-to-antidepressants-and-benzodiazepines-through-breastfeeding/abstract/66"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sycnet.apa.org/doi/10.1080/15295190902844563"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oxnet.nlm.nih.go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ink-springer-com.ezproxy.lib.utah.edu/article/10.2165/11632820-000000000-00000#ref-CR34"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uptodate.com/contents/ethanol-intoxication-in-adults/abstract/13,14"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direct-com.ezproxy.lib.utah.edu/topics/medicine-and-dentistry/gestational-hypertensi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sciencedirect-com.ezproxy.lib.utah.edu/topics/medicine-and-dentistry/eclampsia" TargetMode="External"/><Relationship Id="rId4" Type="http://schemas.openxmlformats.org/officeDocument/2006/relationships/hyperlink" Target="https://www-sciencedirect-com.ezproxy.lib.utah.edu/topics/medicine-and-dentistry/pre-eclampsi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1</a:t>
            </a:fld>
            <a:endParaRPr lang="en-US"/>
          </a:p>
        </p:txBody>
      </p:sp>
    </p:spTree>
    <p:extLst>
      <p:ext uri="{BB962C8B-B14F-4D97-AF65-F5344CB8AC3E}">
        <p14:creationId xmlns:p14="http://schemas.microsoft.com/office/powerpoint/2010/main" val="308108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cs typeface="Calibri"/>
              </a:rPr>
              <a:t>Naltrexone – Check urine drug screen for fentanyl and opioids before giving opioid antagonist </a:t>
            </a:r>
            <a:endParaRPr lang="en-US" dirty="0">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14</a:t>
            </a:fld>
            <a:endParaRPr lang="en-US"/>
          </a:p>
        </p:txBody>
      </p:sp>
    </p:spTree>
    <p:extLst>
      <p:ext uri="{BB962C8B-B14F-4D97-AF65-F5344CB8AC3E}">
        <p14:creationId xmlns:p14="http://schemas.microsoft.com/office/powerpoint/2010/main" val="190893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Calibri"/>
                <a:cs typeface="Calibri"/>
              </a:rPr>
              <a:t>Naltrexone taper is ideal, but immediate IM injection is reasonable for the right patient. Just make sure negative </a:t>
            </a:r>
            <a:r>
              <a:rPr lang="en-US" sz="1900" dirty="0" err="1">
                <a:ea typeface="Calibri"/>
                <a:cs typeface="Calibri"/>
              </a:rPr>
              <a:t>utox</a:t>
            </a:r>
            <a:r>
              <a:rPr lang="en-US" sz="1900" dirty="0">
                <a:ea typeface="Calibri"/>
                <a:cs typeface="Calibri"/>
              </a:rPr>
              <a:t> </a:t>
            </a:r>
            <a:endParaRPr lang="en-US" dirty="0">
              <a:ea typeface="Calibri"/>
              <a:cs typeface="Calibri"/>
            </a:endParaRPr>
          </a:p>
          <a:p>
            <a:pPr marL="285750" indent="-285750">
              <a:buFont typeface="Calibri"/>
              <a:buChar char="-"/>
            </a:pPr>
            <a:r>
              <a:rPr lang="en-US" sz="1900" dirty="0">
                <a:ea typeface="Calibri"/>
                <a:cs typeface="Calibri"/>
              </a:rPr>
              <a:t>Intolerances: </a:t>
            </a:r>
            <a:r>
              <a:rPr lang="en-US" sz="1900" dirty="0"/>
              <a:t> nausea, headache, dizziness, or fatigue. Watch for signs of opioid withdrawal!</a:t>
            </a:r>
            <a:endParaRPr lang="en-US" sz="1900" dirty="0">
              <a:ea typeface="Calibri"/>
              <a:cs typeface="Calibri"/>
            </a:endParaRPr>
          </a:p>
          <a:p>
            <a:pPr marL="285750" indent="-285750">
              <a:buFont typeface="Calibri"/>
              <a:buChar char="-"/>
            </a:pPr>
            <a:r>
              <a:rPr lang="en-US" sz="1900" dirty="0">
                <a:ea typeface="Calibri"/>
                <a:cs typeface="Calibri"/>
              </a:rPr>
              <a:t>Injection site pain, tenderness, swelling  - Abscess, cellulitis or necrosis </a:t>
            </a:r>
          </a:p>
          <a:p>
            <a:endParaRPr lang="en-US" sz="1900" dirty="0">
              <a:ea typeface="Calibri"/>
              <a:cs typeface="Calibri"/>
            </a:endParaRPr>
          </a:p>
          <a:p>
            <a:endParaRPr lang="en-US">
              <a:ea typeface="Calibri"/>
              <a:cs typeface="Calibri"/>
            </a:endParaRPr>
          </a:p>
          <a:p>
            <a:r>
              <a:rPr lang="en-US" sz="1900" dirty="0">
                <a:ea typeface="Calibri"/>
                <a:cs typeface="Calibri"/>
              </a:rPr>
              <a:t>The American Society of Addition Medicine – In cases of breakthrough cravings, LAI Naltrexone may be given every 3 weeks. NO CURRENT STUDIES TO SUPPORT THIS, NOT ROUTINE PRACTICE </a:t>
            </a:r>
          </a:p>
        </p:txBody>
      </p:sp>
      <p:sp>
        <p:nvSpPr>
          <p:cNvPr id="4" name="Slide Number Placeholder 3"/>
          <p:cNvSpPr>
            <a:spLocks noGrp="1"/>
          </p:cNvSpPr>
          <p:nvPr>
            <p:ph type="sldNum" sz="quarter" idx="5"/>
          </p:nvPr>
        </p:nvSpPr>
        <p:spPr/>
        <p:txBody>
          <a:bodyPr/>
          <a:lstStyle/>
          <a:p>
            <a:fld id="{60BDDD1B-7981-514B-B211-D97C9422D57B}" type="slidenum">
              <a:rPr lang="en-US" smtClean="0"/>
              <a:pPr/>
              <a:t>15</a:t>
            </a:fld>
            <a:endParaRPr lang="en-US"/>
          </a:p>
        </p:txBody>
      </p:sp>
    </p:spTree>
    <p:extLst>
      <p:ext uri="{BB962C8B-B14F-4D97-AF65-F5344CB8AC3E}">
        <p14:creationId xmlns:p14="http://schemas.microsoft.com/office/powerpoint/2010/main" val="100265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ea typeface="Calibri"/>
                <a:cs typeface="Calibri"/>
              </a:rPr>
              <a:t>Kelty et al – Retrospective cohort study of birth outcomes – Control vs naltrexone vs methadone vs buprenorphine </a:t>
            </a:r>
          </a:p>
          <a:p>
            <a:pPr marL="171450" indent="-171450">
              <a:buFont typeface="Calibri"/>
              <a:buChar char="-"/>
            </a:pPr>
            <a:endParaRPr lang="en-US">
              <a:ea typeface="Calibri"/>
              <a:cs typeface="Calibri"/>
            </a:endParaRPr>
          </a:p>
          <a:p>
            <a:endParaRPr lang="en-US"/>
          </a:p>
          <a:p>
            <a:r>
              <a:rPr lang="en-US" sz="1900"/>
              <a:t>Kelty E, Hulse G. A Retrospective Cohort Study of Birth Outcomes in Neonates Exposed to Naltrexone in Utero: A Comparison with Methadone-, Buprenorphine- and Non-opioid-Exposed Neonates. </a:t>
            </a:r>
            <a:r>
              <a:rPr lang="en-US" sz="1900" i="1"/>
              <a:t>Drugs</a:t>
            </a:r>
            <a:r>
              <a:rPr lang="en-US" sz="1900"/>
              <a:t>. 2017;77(11):1211-1219. doi:10.1007/s40265-017-0763-8</a:t>
            </a:r>
            <a:endParaRPr lang="en-US" sz="190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16</a:t>
            </a:fld>
            <a:endParaRPr lang="en-US"/>
          </a:p>
        </p:txBody>
      </p:sp>
    </p:spTree>
    <p:extLst>
      <p:ext uri="{BB962C8B-B14F-4D97-AF65-F5344CB8AC3E}">
        <p14:creationId xmlns:p14="http://schemas.microsoft.com/office/powerpoint/2010/main" val="175862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ea typeface="Calibri"/>
                <a:cs typeface="Calibri"/>
              </a:rPr>
              <a:t>VERY LIMITED DATA</a:t>
            </a:r>
            <a:endParaRPr lang="en-US" sz="1900"/>
          </a:p>
          <a:p>
            <a:pPr marL="285750" indent="-285750">
              <a:buFont typeface="Calibri"/>
              <a:buChar char="-"/>
            </a:pPr>
            <a:r>
              <a:rPr lang="en-US" sz="1900">
                <a:ea typeface="Calibri"/>
                <a:cs typeface="Calibri"/>
              </a:rPr>
              <a:t>A single case report looked at naltrexone in breastfeeding – Showed no adverse effect and minimal excretion in breast milk </a:t>
            </a:r>
          </a:p>
          <a:p>
            <a:endParaRPr lang="en-US" sz="1900"/>
          </a:p>
          <a:p>
            <a:r>
              <a:rPr lang="en-US" sz="1900"/>
              <a:t>Chan CF, Page-Sharp M, Kristensen JH, O'Neil G, Ilett KF. Transfer of naltrexone and its metabolite 6,beta-naltrexol into human milk. </a:t>
            </a:r>
            <a:r>
              <a:rPr lang="en-US" sz="1900" i="1"/>
              <a:t>J Hum </a:t>
            </a:r>
            <a:r>
              <a:rPr lang="en-US" sz="1900" i="1" err="1"/>
              <a:t>Lact</a:t>
            </a:r>
            <a:r>
              <a:rPr lang="en-US" sz="1900"/>
              <a:t>. 2004;20(3):322-326. doi:10.1177/0890334404266881</a:t>
            </a:r>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17</a:t>
            </a:fld>
            <a:endParaRPr lang="en-US"/>
          </a:p>
        </p:txBody>
      </p:sp>
    </p:spTree>
    <p:extLst>
      <p:ext uri="{BB962C8B-B14F-4D97-AF65-F5344CB8AC3E}">
        <p14:creationId xmlns:p14="http://schemas.microsoft.com/office/powerpoint/2010/main" val="156718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t>Cole et al</a:t>
            </a:r>
            <a:endParaRPr lang="en-US"/>
          </a:p>
          <a:p>
            <a:pPr marL="285750" indent="-285750">
              <a:buFont typeface="Calibri"/>
              <a:buChar char="-"/>
            </a:pPr>
            <a:r>
              <a:rPr lang="en-US" sz="1900" dirty="0"/>
              <a:t>NO teratogenic effect of first trimester bupropion exposure. No increase in congenital malformations relative to the comparison group </a:t>
            </a:r>
            <a:endParaRPr lang="en-US" dirty="0">
              <a:ea typeface="Calibri"/>
              <a:cs typeface="Calibri"/>
            </a:endParaRPr>
          </a:p>
          <a:p>
            <a:pPr marL="171450" indent="-171450">
              <a:buFont typeface="Calibri,Sans-Serif"/>
              <a:buChar char="-"/>
            </a:pPr>
            <a:r>
              <a:rPr lang="en-US" sz="1900" dirty="0"/>
              <a:t>Studies that showed it had varying cardiac lesions </a:t>
            </a:r>
            <a:endParaRPr lang="en-US" sz="1900" dirty="0">
              <a:ea typeface="Calibri"/>
              <a:cs typeface="Calibri"/>
            </a:endParaRPr>
          </a:p>
          <a:p>
            <a:pPr marL="171450" indent="-171450">
              <a:buFont typeface="Calibri,Sans-Serif"/>
              <a:buChar char="-"/>
            </a:pPr>
            <a:endParaRPr lang="en-US"/>
          </a:p>
          <a:p>
            <a:r>
              <a:rPr lang="en-US" sz="1900" dirty="0"/>
              <a:t>Chun-Fai-Chan </a:t>
            </a:r>
            <a:endParaRPr lang="en-US" sz="1900" i="1">
              <a:ea typeface="Calibri"/>
              <a:cs typeface="Calibri"/>
            </a:endParaRPr>
          </a:p>
          <a:p>
            <a:r>
              <a:rPr lang="en-US" sz="1900" dirty="0">
                <a:ea typeface="Calibri"/>
                <a:cs typeface="Calibri"/>
              </a:rPr>
              <a:t>-    136 women with bupropion exposure </a:t>
            </a:r>
            <a:endParaRPr lang="en-US" sz="1900" dirty="0"/>
          </a:p>
          <a:p>
            <a:pPr marL="171450" indent="-171450">
              <a:buFont typeface="Calibri,Sans-Serif"/>
              <a:buChar char="-"/>
            </a:pPr>
            <a:r>
              <a:rPr lang="en-US" sz="1900" b="1"/>
              <a:t>SAB rate for bupropion group 14.7% compared with </a:t>
            </a:r>
            <a:r>
              <a:rPr lang="en-US" sz="1900" b="1" err="1"/>
              <a:t>nTC</a:t>
            </a:r>
            <a:r>
              <a:rPr lang="en-US" sz="1900" b="1"/>
              <a:t> 4.5%, P 0.009. </a:t>
            </a:r>
            <a:endParaRPr lang="en-US" sz="1900" b="1">
              <a:ea typeface="Calibri"/>
              <a:cs typeface="Calibri"/>
            </a:endParaRPr>
          </a:p>
          <a:p>
            <a:pPr marL="171450" indent="-171450">
              <a:buFont typeface="Calibri,Sans-Serif"/>
              <a:buChar char="-"/>
            </a:pPr>
            <a:r>
              <a:rPr lang="en-US" sz="1900" dirty="0"/>
              <a:t>SAB rate matches the risk with other antidepressants</a:t>
            </a:r>
            <a:endParaRPr lang="en-US" dirty="0"/>
          </a:p>
          <a:p>
            <a:pPr marL="171450" indent="-171450">
              <a:buFont typeface="Calibri,Sans-Serif"/>
              <a:buChar char="-"/>
            </a:pPr>
            <a:r>
              <a:rPr lang="en-US" sz="1900" dirty="0"/>
              <a:t>However, there are studies on antidepressant use in pregnancy that have suggested that most depressed pregnant women are not adequately treated for their condition.</a:t>
            </a:r>
            <a:r>
              <a:rPr lang="en-US" sz="1900" u="sng" dirty="0">
                <a:hlinkClick r:id="rId3"/>
              </a:rPr>
              <a:t>20</a:t>
            </a:r>
            <a:r>
              <a:rPr lang="en-US" sz="1900" dirty="0"/>
              <a:t> Thus, it is difficult to separate whether the higher rate of spontaneous abortions in the women taking antidepressants is associated with the medication or the disease.</a:t>
            </a:r>
            <a:endParaRPr lang="en-US" sz="1900" dirty="0">
              <a:ea typeface="Calibri"/>
              <a:cs typeface="Calibri"/>
            </a:endParaRPr>
          </a:p>
          <a:p>
            <a:r>
              <a:rPr lang="en-US" sz="1900" dirty="0">
                <a:cs typeface="Calibri"/>
              </a:rPr>
              <a:t>** </a:t>
            </a:r>
            <a:r>
              <a:rPr lang="en-US" sz="1900" b="1" dirty="0">
                <a:cs typeface="Calibri"/>
              </a:rPr>
              <a:t>mental health conditions also have an increased rate of pregnancy loss**</a:t>
            </a:r>
            <a:endParaRPr lang="en-US" sz="1900" b="1" dirty="0">
              <a:ea typeface="Calibri"/>
              <a:cs typeface="Calibri"/>
            </a:endParaRPr>
          </a:p>
          <a:p>
            <a:endParaRPr lang="en-US" sz="1900" b="1" dirty="0">
              <a:ea typeface="Calibri"/>
              <a:cs typeface="Calibri"/>
            </a:endParaRPr>
          </a:p>
          <a:p>
            <a:r>
              <a:rPr lang="en-US" sz="1900" b="1" dirty="0"/>
              <a:t>** long term behavioral data is difficult to tease apart the risk factors from the exposure **</a:t>
            </a:r>
            <a:endParaRPr lang="en-US" sz="1900" dirty="0"/>
          </a:p>
          <a:p>
            <a:endParaRPr lang="en-US" dirty="0"/>
          </a:p>
          <a:p>
            <a:endParaRPr lang="en-US" sz="1900" b="1" dirty="0">
              <a:ea typeface="Calibri"/>
              <a:cs typeface="Calibri"/>
            </a:endParaRPr>
          </a:p>
          <a:p>
            <a:endParaRPr lang="en-US" sz="1900" b="1" dirty="0"/>
          </a:p>
          <a:p>
            <a:r>
              <a:rPr lang="en-US" sz="1900" dirty="0"/>
              <a:t>Figueroa R. Use of antidepressants during pregnancy and risk of attention-deficit/hyperactivity disorder in the offspring. </a:t>
            </a:r>
            <a:r>
              <a:rPr lang="en-US" sz="1900" i="1" dirty="0"/>
              <a:t>J Dev </a:t>
            </a:r>
            <a:r>
              <a:rPr lang="en-US" sz="1900" i="1" dirty="0" err="1"/>
              <a:t>Behav</a:t>
            </a:r>
            <a:r>
              <a:rPr lang="en-US" sz="1900" i="1" dirty="0"/>
              <a:t> </a:t>
            </a:r>
            <a:r>
              <a:rPr lang="en-US" sz="1900" i="1" dirty="0" err="1"/>
              <a:t>Pediatr</a:t>
            </a:r>
            <a:r>
              <a:rPr lang="en-US" sz="1900" dirty="0"/>
              <a:t>. 2010;31(8):641-648. doi:10.1097/DBP.0b013e3181e5ac93</a:t>
            </a:r>
            <a:endParaRPr lang="en-US" sz="1900" dirty="0">
              <a:ea typeface="Calibri"/>
              <a:cs typeface="Calibri"/>
            </a:endParaRPr>
          </a:p>
          <a:p>
            <a:pPr marL="171450" indent="-171450">
              <a:buFont typeface="Calibri,Sans-Serif"/>
              <a:buChar char="-"/>
            </a:pPr>
            <a:r>
              <a:rPr lang="en-US" sz="1900" dirty="0"/>
              <a:t>Study used a health care claims database to identify mothers who used bupropion during pregnancy (n = 114) or an SSRI during pregnancy (n = 916), as well as depressed mothers who did not use antidepressants during pregnancy (n = 3532) [</a:t>
            </a:r>
            <a:r>
              <a:rPr lang="en-US" sz="1900" u="sng" dirty="0">
                <a:hlinkClick r:id="rId4"/>
              </a:rPr>
              <a:t>45</a:t>
            </a:r>
            <a:r>
              <a:rPr lang="en-US" sz="1900" dirty="0"/>
              <a:t>]. After controlling for potential confounding factors (</a:t>
            </a:r>
            <a:r>
              <a:rPr lang="en-US" sz="1900" dirty="0" err="1"/>
              <a:t>eg</a:t>
            </a:r>
            <a:r>
              <a:rPr lang="en-US" sz="1900" dirty="0"/>
              <a:t>, sex of the child, parental psychiatric diagnoses, and perinatal complications), the analyses found that ADHD occurred more often with in utero exposure to bupropion than exposure to an SSRI or no exposure (4.4 versus 2.5 and 2.5 percent of offspring).</a:t>
            </a:r>
            <a:endParaRPr lang="en-US" sz="1900" dirty="0">
              <a:ea typeface="Calibri"/>
              <a:cs typeface="Calibri"/>
            </a:endParaRPr>
          </a:p>
          <a:p>
            <a:endParaRPr lang="en-US" sz="1900" dirty="0"/>
          </a:p>
          <a:p>
            <a:r>
              <a:rPr lang="en-US" sz="1900" dirty="0"/>
              <a:t>Cole JA, Modell JG, Haight BR, </a:t>
            </a:r>
            <a:r>
              <a:rPr lang="en-US" sz="1900" err="1"/>
              <a:t>Cosmatos</a:t>
            </a:r>
            <a:r>
              <a:rPr lang="en-US" sz="1900" dirty="0"/>
              <a:t> IS, Stoler JM, Walker AM. Bupropion in pregnancy and the prevalence of congenital malformations. </a:t>
            </a:r>
            <a:r>
              <a:rPr lang="en-US" sz="1900" i="1" err="1"/>
              <a:t>Pharmacoepidemiol</a:t>
            </a:r>
            <a:r>
              <a:rPr lang="en-US" sz="1900" i="1" dirty="0"/>
              <a:t> Drug Saf</a:t>
            </a:r>
            <a:r>
              <a:rPr lang="en-US" sz="1900" dirty="0"/>
              <a:t>. 2007;16(5):474-484. doi:10.1002/pds.1296</a:t>
            </a:r>
          </a:p>
          <a:p>
            <a:r>
              <a:rPr lang="en-US" sz="1900"/>
              <a:t>Chun-Fai-Chan B, Koren G, Fayez I, et al. Pregnancy outcome of women exposed to bupropion during pregnancy: a prospective comparative study. </a:t>
            </a:r>
            <a:r>
              <a:rPr lang="en-US" sz="1900" i="1"/>
              <a:t>Am J </a:t>
            </a:r>
            <a:r>
              <a:rPr lang="en-US" sz="1900" i="1" err="1"/>
              <a:t>Obstet</a:t>
            </a:r>
            <a:r>
              <a:rPr lang="en-US" sz="1900" i="1"/>
              <a:t> Gynecol</a:t>
            </a:r>
            <a:r>
              <a:rPr lang="en-US" sz="1900"/>
              <a:t>. 2005;192(3):932-936. doi:10.1016/j.ajog.2004.09.027</a:t>
            </a:r>
            <a:endParaRPr lang="en-US" sz="1900" dirty="0"/>
          </a:p>
          <a:p>
            <a:r>
              <a:rPr lang="en-US" sz="1900" dirty="0"/>
              <a:t>Figueroa R. Use of antidepressants during pregnancy and risk of attention-deficit/hyperactivity disorder in the offspring. </a:t>
            </a:r>
            <a:r>
              <a:rPr lang="en-US" sz="1900" i="1" dirty="0"/>
              <a:t>J Dev </a:t>
            </a:r>
            <a:r>
              <a:rPr lang="en-US" sz="1900" i="1" dirty="0" err="1"/>
              <a:t>Behav</a:t>
            </a:r>
            <a:r>
              <a:rPr lang="en-US" sz="1900" i="1" dirty="0"/>
              <a:t> </a:t>
            </a:r>
            <a:r>
              <a:rPr lang="en-US" sz="1900" i="1" dirty="0" err="1"/>
              <a:t>Pediatr</a:t>
            </a:r>
            <a:r>
              <a:rPr lang="en-US" sz="1900" dirty="0"/>
              <a:t>. 2010;31(8):641-648. doi:10.1097/DBP.0b013e3181e5ac93</a:t>
            </a:r>
            <a:endParaRPr lang="en-US" dirty="0">
              <a:ea typeface="Calibri"/>
              <a:cs typeface="Calibri"/>
            </a:endParaRPr>
          </a:p>
          <a:p>
            <a:endParaRPr lang="en-US" sz="1900" dirty="0">
              <a:ea typeface="Calibri"/>
              <a:cs typeface="Calibri"/>
            </a:endParaRPr>
          </a:p>
          <a:p>
            <a:endParaRPr lang="en-US" sz="1900" dirty="0">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18</a:t>
            </a:fld>
            <a:endParaRPr lang="en-US"/>
          </a:p>
        </p:txBody>
      </p:sp>
    </p:spTree>
    <p:extLst>
      <p:ext uri="{BB962C8B-B14F-4D97-AF65-F5344CB8AC3E}">
        <p14:creationId xmlns:p14="http://schemas.microsoft.com/office/powerpoint/2010/main" val="256150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Case report -  a single case report described a seizure in a breastfed infant that was possibly related to </a:t>
            </a:r>
            <a:r>
              <a:rPr lang="en-US" u="sng">
                <a:hlinkClick r:id="rId3"/>
              </a:rPr>
              <a:t>bupropion</a:t>
            </a:r>
            <a:r>
              <a:rPr lang="en-US"/>
              <a:t> [</a:t>
            </a:r>
            <a:r>
              <a:rPr lang="en-US" u="sng">
                <a:hlinkClick r:id="rId4"/>
              </a:rPr>
              <a:t>66</a:t>
            </a:r>
            <a:r>
              <a:rPr lang="en-US"/>
              <a:t>]. Another case report described tonic seizure-like symptoms as well as emesis in an infant that was probably due to exposure to bupropion plus </a:t>
            </a:r>
            <a:r>
              <a:rPr lang="en-US" u="sng">
                <a:hlinkClick r:id="rId5"/>
              </a:rPr>
              <a:t>escitalopram</a:t>
            </a:r>
            <a:r>
              <a:rPr lang="en-US"/>
              <a:t> through lactation</a:t>
            </a:r>
          </a:p>
          <a:p>
            <a:endParaRPr lang="en-US"/>
          </a:p>
          <a:p>
            <a:r>
              <a:rPr lang="en-US" sz="1900"/>
              <a:t>Infant monitoring – vomiting, diarrhea, jitteriness or dehydration and if concerned. Measure serum levels to rule out toxicity if there is a concern </a:t>
            </a:r>
            <a:endParaRPr lang="en-US" sz="1900">
              <a:ea typeface="Calibri"/>
              <a:cs typeface="Calibri"/>
            </a:endParaRPr>
          </a:p>
          <a:p>
            <a:endParaRPr lang="en-US">
              <a:ea typeface="Calibri"/>
              <a:cs typeface="Calibri"/>
            </a:endParaRPr>
          </a:p>
          <a:p>
            <a:r>
              <a:rPr lang="en-US" sz="1900"/>
              <a:t>Chaudron LH, Schoenecker CJ. Bupropion and breastfeeding: a case of a possible infant seizure. </a:t>
            </a:r>
            <a:r>
              <a:rPr lang="en-US" sz="1900" i="1"/>
              <a:t>J Clin Psychiatry</a:t>
            </a:r>
            <a:r>
              <a:rPr lang="en-US" sz="1900"/>
              <a:t>. 2004;65(6):881-882. doi:10.4088/jcp.v65n0622f</a:t>
            </a:r>
            <a:endParaRPr lang="en-US" sz="1900">
              <a:ea typeface="Calibri"/>
              <a:cs typeface="Calibri"/>
            </a:endParaRPr>
          </a:p>
          <a:p>
            <a:endParaRPr lang="en-US">
              <a:ea typeface="Calibri"/>
              <a:cs typeface="Calibri"/>
            </a:endParaRPr>
          </a:p>
          <a:p>
            <a:r>
              <a:rPr lang="en-US" sz="1900"/>
              <a:t>Neuman G, Colantonio D, Delaney S, </a:t>
            </a:r>
            <a:r>
              <a:rPr lang="en-US" sz="1900" err="1"/>
              <a:t>Szynkaruk</a:t>
            </a:r>
            <a:r>
              <a:rPr lang="en-US" sz="1900"/>
              <a:t> M, Ito S. Bupropion and Escitalopram During Lactation. </a:t>
            </a:r>
            <a:r>
              <a:rPr lang="en-US" sz="1900" i="1"/>
              <a:t>Ann </a:t>
            </a:r>
            <a:r>
              <a:rPr lang="en-US" sz="1900" i="1" err="1"/>
              <a:t>Pharmacother</a:t>
            </a:r>
            <a:r>
              <a:rPr lang="en-US" sz="1900"/>
              <a:t>. 2014;48(7):928-931. doi:10.1177/1060028014529548</a:t>
            </a:r>
            <a:endParaRPr lang="en-US" sz="190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19</a:t>
            </a:fld>
            <a:endParaRPr lang="en-US"/>
          </a:p>
        </p:txBody>
      </p:sp>
    </p:spTree>
    <p:extLst>
      <p:ext uri="{BB962C8B-B14F-4D97-AF65-F5344CB8AC3E}">
        <p14:creationId xmlns:p14="http://schemas.microsoft.com/office/powerpoint/2010/main" val="409823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a:t>Mechanism of action </a:t>
            </a:r>
          </a:p>
          <a:p>
            <a:pPr lvl="1"/>
            <a:r>
              <a:rPr lang="en-US" sz="2360"/>
              <a:t>Central presynaptic alpha2-adrenergic antagonist effect </a:t>
            </a:r>
          </a:p>
          <a:p>
            <a:pPr lvl="1"/>
            <a:r>
              <a:rPr lang="en-US" sz="2360"/>
              <a:t>- Leads to increased release of norepinephrine and serotonin</a:t>
            </a: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20</a:t>
            </a:fld>
            <a:endParaRPr lang="en-US"/>
          </a:p>
        </p:txBody>
      </p:sp>
    </p:spTree>
    <p:extLst>
      <p:ext uri="{BB962C8B-B14F-4D97-AF65-F5344CB8AC3E}">
        <p14:creationId xmlns:p14="http://schemas.microsoft.com/office/powerpoint/2010/main" val="2985650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Calibri"/>
                <a:cs typeface="Calibri"/>
              </a:rPr>
              <a:t>Smit – Literature review</a:t>
            </a:r>
          </a:p>
          <a:p>
            <a:pPr marL="285750" indent="-285750">
              <a:buFont typeface="Calibri"/>
              <a:buChar char="-"/>
            </a:pPr>
            <a:r>
              <a:rPr lang="en-US" sz="1900" dirty="0">
                <a:ea typeface="Calibri"/>
                <a:cs typeface="Calibri"/>
              </a:rPr>
              <a:t>No data to support increased risk of congenital malformation </a:t>
            </a:r>
          </a:p>
          <a:p>
            <a:endParaRPr lang="en-US"/>
          </a:p>
          <a:p>
            <a:r>
              <a:rPr lang="en-US" sz="1900" dirty="0" err="1"/>
              <a:t>Kjaersgaard</a:t>
            </a:r>
            <a:r>
              <a:rPr lang="en-US" sz="1900" dirty="0"/>
              <a:t> et al, 2013 – Large retrospective cohort study looking at SAB risk with anti-depressants </a:t>
            </a:r>
            <a:endParaRPr lang="en-US" dirty="0"/>
          </a:p>
          <a:p>
            <a:pPr marL="285750" indent="-285750">
              <a:buFont typeface="Calibri"/>
              <a:buChar char="-"/>
            </a:pPr>
            <a:r>
              <a:rPr lang="en-US" sz="1900" dirty="0"/>
              <a:t>suggested increased risk of spontaneous abortion (RR 2.23)</a:t>
            </a:r>
            <a:endParaRPr lang="en-US" sz="1900" dirty="0">
              <a:ea typeface="Calibri" panose="020F0502020204030204"/>
              <a:cs typeface="Calibri" panose="020F0502020204030204"/>
            </a:endParaRPr>
          </a:p>
          <a:p>
            <a:pPr marL="285750" indent="-285750">
              <a:buFont typeface="Calibri"/>
              <a:buChar char="-"/>
            </a:pPr>
            <a:r>
              <a:rPr lang="en-US" sz="1900" dirty="0">
                <a:ea typeface="Calibri" panose="020F0502020204030204"/>
                <a:cs typeface="Calibri" panose="020F0502020204030204"/>
              </a:rPr>
              <a:t>Elevated risk also seen with Venlafaxine and duloxetine </a:t>
            </a:r>
          </a:p>
          <a:p>
            <a:pPr marL="285750" indent="-285750">
              <a:buFont typeface="Calibri"/>
              <a:buChar char="-"/>
            </a:pPr>
            <a:r>
              <a:rPr lang="en-US" sz="1900" b="1">
                <a:ea typeface="Calibri" panose="020F0502020204030204"/>
                <a:cs typeface="Calibri" panose="020F0502020204030204"/>
              </a:rPr>
              <a:t>Authors suggest that this may be a reflection of depression severity </a:t>
            </a:r>
          </a:p>
          <a:p>
            <a:pPr marL="171450" indent="-171450">
              <a:buFont typeface="Calibri"/>
              <a:buChar char="-"/>
            </a:pPr>
            <a:endParaRPr lang="en-US">
              <a:ea typeface="Calibri" panose="020F0502020204030204"/>
              <a:cs typeface="Calibri" panose="020F0502020204030204"/>
            </a:endParaRPr>
          </a:p>
          <a:p>
            <a:r>
              <a:rPr lang="en-US" sz="1900" dirty="0"/>
              <a:t>Smit M, Dolman KM, Honig A. Mirtazapine in pregnancy and lactation - A systematic review. </a:t>
            </a:r>
            <a:r>
              <a:rPr lang="en-US" sz="1900" i="1" dirty="0" err="1"/>
              <a:t>Eur</a:t>
            </a:r>
            <a:r>
              <a:rPr lang="en-US" sz="1900" i="1" dirty="0"/>
              <a:t> </a:t>
            </a:r>
            <a:r>
              <a:rPr lang="en-US" sz="1900" i="1" dirty="0" err="1"/>
              <a:t>Neuropsychopharmacol</a:t>
            </a:r>
            <a:r>
              <a:rPr lang="en-US" sz="1900" dirty="0"/>
              <a:t>. 2016;26(1):126-135. doi:10.1016/j.euroneuro.2015.06.014</a:t>
            </a:r>
            <a:endParaRPr lang="en-US" sz="1900" dirty="0">
              <a:ea typeface="Calibri"/>
              <a:cs typeface="Calibri"/>
            </a:endParaRPr>
          </a:p>
          <a:p>
            <a:r>
              <a:rPr lang="en-US" sz="1900" dirty="0" err="1"/>
              <a:t>Kjaersgaard</a:t>
            </a:r>
            <a:r>
              <a:rPr lang="en-US" sz="1900" dirty="0"/>
              <a:t> MI, Parner ET, Vestergaard M, et al. Prenatal antidepressant exposure and risk of spontaneous abortion - a population-based study. </a:t>
            </a:r>
            <a:r>
              <a:rPr lang="en-US" sz="1900" i="1" dirty="0" err="1"/>
              <a:t>PLoS</a:t>
            </a:r>
            <a:r>
              <a:rPr lang="en-US" sz="1900" i="1" dirty="0"/>
              <a:t> One</a:t>
            </a:r>
            <a:r>
              <a:rPr lang="en-US" sz="1900" dirty="0"/>
              <a:t>. 2013;8(8):e72095. Published 2013 Aug 28. doi:10.1371/journal.pone.0072095</a:t>
            </a:r>
            <a:endParaRPr lang="en-US" sz="1900"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21</a:t>
            </a:fld>
            <a:endParaRPr lang="en-US"/>
          </a:p>
        </p:txBody>
      </p:sp>
    </p:spTree>
    <p:extLst>
      <p:ext uri="{BB962C8B-B14F-4D97-AF65-F5344CB8AC3E}">
        <p14:creationId xmlns:p14="http://schemas.microsoft.com/office/powerpoint/2010/main" val="1494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sz="1900">
                <a:ea typeface="Calibri"/>
                <a:cs typeface="Calibri"/>
              </a:rPr>
              <a:t>Low expectation </a:t>
            </a:r>
            <a:r>
              <a:rPr lang="en-US" sz="1900" err="1">
                <a:ea typeface="Calibri"/>
                <a:cs typeface="Calibri"/>
              </a:rPr>
              <a:t>fo</a:t>
            </a:r>
            <a:r>
              <a:rPr lang="en-US" sz="1900">
                <a:ea typeface="Calibri"/>
                <a:cs typeface="Calibri"/>
              </a:rPr>
              <a:t> adverse effects, especially if older than 2 months </a:t>
            </a:r>
          </a:p>
          <a:p>
            <a:pPr marL="285750" indent="-285750">
              <a:buFont typeface="Calibri"/>
              <a:buChar char="-"/>
            </a:pPr>
            <a:r>
              <a:rPr lang="en-US" sz="1900">
                <a:ea typeface="Calibri"/>
                <a:cs typeface="Calibri"/>
              </a:rPr>
              <a:t>Case reports – exposure during pregnancy and first 2 months of breast feeding &gt; concern for sedation and excess weight gain. Infant serum concentration was 37 percent of mother's serum concentration. </a:t>
            </a:r>
          </a:p>
          <a:p>
            <a:pPr marL="742950" lvl="1" indent="-285750">
              <a:buFont typeface="Calibri"/>
              <a:buChar char="-"/>
            </a:pPr>
            <a:r>
              <a:rPr lang="en-US" sz="1900"/>
              <a:t>Tonn P, Reuter SC, </a:t>
            </a:r>
            <a:r>
              <a:rPr lang="en-US" sz="1900" err="1"/>
              <a:t>Hiemke</a:t>
            </a:r>
            <a:r>
              <a:rPr lang="en-US" sz="1900"/>
              <a:t> C, Dahmen N. High mirtazapine plasma levels in infant after breast feeding: case report and review of the literature. </a:t>
            </a:r>
            <a:r>
              <a:rPr lang="en-US" sz="1900" i="1"/>
              <a:t>J Clin </a:t>
            </a:r>
            <a:r>
              <a:rPr lang="en-US" sz="1900" i="1" err="1"/>
              <a:t>Psychopharmacol</a:t>
            </a:r>
            <a:r>
              <a:rPr lang="en-US" sz="1900"/>
              <a:t>. 2009;29(2):191-192. doi:10.1097/JCP.0b013e318199f17e</a:t>
            </a:r>
            <a:endParaRPr lang="en-US" sz="190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22</a:t>
            </a:fld>
            <a:endParaRPr lang="en-US"/>
          </a:p>
        </p:txBody>
      </p:sp>
    </p:spTree>
    <p:extLst>
      <p:ext uri="{BB962C8B-B14F-4D97-AF65-F5344CB8AC3E}">
        <p14:creationId xmlns:p14="http://schemas.microsoft.com/office/powerpoint/2010/main" val="47755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cs typeface="Calibri"/>
              </a:rPr>
              <a:t>Directly observed therapy – No risk of diversion</a:t>
            </a:r>
            <a:endParaRPr lang="en-US" dirty="0">
              <a:cs typeface="Calibri"/>
            </a:endParaRPr>
          </a:p>
          <a:p>
            <a:r>
              <a:rPr lang="en-US" sz="1900" dirty="0">
                <a:cs typeface="Calibri"/>
              </a:rPr>
              <a:t>All or none phenomenon in clinical practice </a:t>
            </a:r>
            <a:endParaRPr lang="en-US" sz="1900" dirty="0">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23</a:t>
            </a:fld>
            <a:endParaRPr lang="en-US"/>
          </a:p>
        </p:txBody>
      </p:sp>
    </p:spTree>
    <p:extLst>
      <p:ext uri="{BB962C8B-B14F-4D97-AF65-F5344CB8AC3E}">
        <p14:creationId xmlns:p14="http://schemas.microsoft.com/office/powerpoint/2010/main" val="267463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ea typeface="Calibri"/>
                <a:cs typeface="Calibri"/>
              </a:rPr>
              <a:t>Patients are going to google these things</a:t>
            </a:r>
          </a:p>
          <a:p>
            <a:endParaRPr lang="en-US" sz="1900" dirty="0">
              <a:ea typeface="Calibri"/>
              <a:cs typeface="Calibri"/>
            </a:endParaRPr>
          </a:p>
          <a:p>
            <a:r>
              <a:rPr lang="en-US" sz="1900" dirty="0">
                <a:ea typeface="Calibri"/>
                <a:cs typeface="Calibri"/>
              </a:rPr>
              <a:t>Alternative = Active use, not non-exposure... Risk to fetus and mother. So while we don't always know the exact safety or how things cross the placenta, we do know the effects of ongoing substance use... Remember that death also crosses the placenta </a:t>
            </a:r>
          </a:p>
        </p:txBody>
      </p:sp>
      <p:sp>
        <p:nvSpPr>
          <p:cNvPr id="4" name="Slide Number Placeholder 3"/>
          <p:cNvSpPr>
            <a:spLocks noGrp="1"/>
          </p:cNvSpPr>
          <p:nvPr>
            <p:ph type="sldNum" sz="quarter" idx="5"/>
          </p:nvPr>
        </p:nvSpPr>
        <p:spPr/>
        <p:txBody>
          <a:bodyPr/>
          <a:lstStyle/>
          <a:p>
            <a:fld id="{60BDDD1B-7981-514B-B211-D97C9422D57B}" type="slidenum">
              <a:rPr lang="en-US" smtClean="0"/>
              <a:pPr/>
              <a:t>4</a:t>
            </a:fld>
            <a:endParaRPr lang="en-US"/>
          </a:p>
        </p:txBody>
      </p:sp>
    </p:spTree>
    <p:extLst>
      <p:ext uri="{BB962C8B-B14F-4D97-AF65-F5344CB8AC3E}">
        <p14:creationId xmlns:p14="http://schemas.microsoft.com/office/powerpoint/2010/main" val="150135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a:ea typeface="Calibri"/>
                <a:cs typeface="Calibri"/>
              </a:rPr>
              <a:t>Infection – Cellulitis, abscess formation, sepsis, endocarditis, osteomyelitis, hepatitis, HIV  </a:t>
            </a: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25</a:t>
            </a:fld>
            <a:endParaRPr lang="en-US"/>
          </a:p>
        </p:txBody>
      </p:sp>
    </p:spTree>
    <p:extLst>
      <p:ext uri="{BB962C8B-B14F-4D97-AF65-F5344CB8AC3E}">
        <p14:creationId xmlns:p14="http://schemas.microsoft.com/office/powerpoint/2010/main" val="1347276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sz="1900"/>
              <a:t>Perinatal risks are increased with chronic heroin usage compared to oral narcotics </a:t>
            </a:r>
            <a:endParaRPr lang="en-US">
              <a:ea typeface="Calibri"/>
              <a:cs typeface="Calibri"/>
            </a:endParaRPr>
          </a:p>
          <a:p>
            <a:pPr marL="342900" indent="-342900">
              <a:buFont typeface="Calibri"/>
              <a:buChar char="-"/>
            </a:pPr>
            <a:r>
              <a:rPr lang="en-US" sz="1900"/>
              <a:t>Opioid use and opioid use disorder in pregnancy. Committee Opinion No. 711. American College of Obstetricians and Gynecologists.</a:t>
            </a:r>
            <a:endParaRPr lang="en-US">
              <a:ea typeface="Calibri"/>
              <a:cs typeface="Calibri"/>
            </a:endParaRPr>
          </a:p>
          <a:p>
            <a:endParaRPr lang="en-US"/>
          </a:p>
          <a:p>
            <a:r>
              <a:rPr lang="en-US" sz="1900" err="1"/>
              <a:t>Azuine</a:t>
            </a:r>
            <a:r>
              <a:rPr lang="en-US" sz="1900"/>
              <a:t> RE, Ji Y, Chang HY, et al. Prenatal Risk Factors and Perinatal and Postnatal Outcomes Associated With Maternal Opioid Exposure in an Urban, Low-Income, Multiethnic US Population. </a:t>
            </a:r>
            <a:r>
              <a:rPr lang="en-US" sz="1900" i="1"/>
              <a:t>JAMA </a:t>
            </a:r>
            <a:r>
              <a:rPr lang="en-US" sz="1900" i="1" err="1"/>
              <a:t>Netw</a:t>
            </a:r>
            <a:r>
              <a:rPr lang="en-US" sz="1900" i="1"/>
              <a:t> Open</a:t>
            </a:r>
            <a:r>
              <a:rPr lang="en-US" sz="1900"/>
              <a:t>. 2019;2(6):e196405. Published 2019 Jun 5. doi:10.1001/jamanetworkopen.2019.6405</a:t>
            </a:r>
            <a:endParaRPr lang="en-US" sz="1900">
              <a:ea typeface="Calibri"/>
              <a:cs typeface="Calibri"/>
            </a:endParaRPr>
          </a:p>
          <a:p>
            <a:pPr marL="285750" indent="-285750">
              <a:buFont typeface="Calibri"/>
              <a:buChar char="-"/>
            </a:pPr>
            <a:r>
              <a:rPr lang="en-US" sz="1900">
                <a:ea typeface="Calibri"/>
                <a:cs typeface="Calibri"/>
              </a:rPr>
              <a:t>Included methadone use</a:t>
            </a:r>
            <a:endParaRPr lang="en-US" sz="1900"/>
          </a:p>
          <a:p>
            <a:pPr marL="285750" indent="-285750">
              <a:buFont typeface="Calibri"/>
              <a:buChar char="-"/>
            </a:pPr>
            <a:r>
              <a:rPr lang="en-US" sz="1900"/>
              <a:t>Results: This study included 8509 Boston Birth Cohort mother-newborn pairs for prenatal and perinatal analyses. Of those, 3153 children continued to receive pediatric care at Boston Medical Center and were included in assessing postnatal outcomes. Overall, 454 of the 8509 children (5.3%) in the Boston Birth Cohort had in utero opioid exposure. At birth, opioid exposure was associated with higher risks of fetal growth restriction (odds ratio [OR], 1.87; 95% CI, 1.41-2.47) and preterm birth (OR, 1.49; 95% CI, 1.19-1.86). Opioid exposure was associated with increased risks of lack of expected physiological development (OR, 1.80; 95% CI, 1.17-2.79) and conduct disorder/emotional disturbance (OR, 2.13; 95% CI, 1.20-3.77) among preschool-aged children. In school-aged children, opioid exposure was associated with a higher risk of attention-deficit/hyperactivity disorder (OR, 2.55; 95% CI, 1.42-4.57).</a:t>
            </a:r>
            <a:endParaRPr lang="en-US" sz="1900">
              <a:ea typeface="Calibri"/>
              <a:cs typeface="Calibri"/>
            </a:endParaRPr>
          </a:p>
          <a:p>
            <a:r>
              <a:rPr lang="en-US" sz="1900"/>
              <a:t>Maeda A, Bateman BT, Clancy CR, Creanga AA, Leffert LR. Opioid abuse and dependence during pregnancy: temporal trends and obstetrical outcomes. </a:t>
            </a:r>
            <a:r>
              <a:rPr lang="en-US" sz="1900" i="1"/>
              <a:t>Anesthesiology</a:t>
            </a:r>
            <a:r>
              <a:rPr lang="en-US" sz="1900"/>
              <a:t>. 2014;121(6):1158-1165. doi:10.1097/ALN.0000000000000472</a:t>
            </a:r>
            <a:endParaRPr lang="en-US" sz="1900">
              <a:ea typeface="Calibri"/>
              <a:cs typeface="Calibri"/>
            </a:endParaRPr>
          </a:p>
          <a:p>
            <a:pPr marL="285750" indent="-285750">
              <a:buFont typeface="Calibri"/>
              <a:buChar char="-"/>
            </a:pPr>
            <a:r>
              <a:rPr lang="en-US" sz="1900"/>
              <a:t>RESULTS: The prevalence of opioid abuse or dependence during pregnancy increased from 0.17% (1998) to 0.39% (2011) for an increase of 127%. Deliveries associated with maternal opioid abuse or dependence compared with those without opioid abuse or dependence were associated with an increased odds of maternal death during hospitalization (adjusted odds ratio [</a:t>
            </a:r>
            <a:r>
              <a:rPr lang="en-US" sz="1900" err="1"/>
              <a:t>aOR</a:t>
            </a:r>
            <a:r>
              <a:rPr lang="en-US" sz="1900"/>
              <a:t>], 4.6; 95% CI, 1.8 to 12.1, crude incidence 0.03 vs. 0.006%), cardiac arrest (</a:t>
            </a:r>
            <a:r>
              <a:rPr lang="en-US" sz="1900" err="1"/>
              <a:t>aOR</a:t>
            </a:r>
            <a:r>
              <a:rPr lang="en-US" sz="1900"/>
              <a:t>, 3.6; 95% CI, 1.4 to 9.1; 0.04 vs. 0.01%), intrauterine growth restriction (</a:t>
            </a:r>
            <a:r>
              <a:rPr lang="en-US" sz="1900" err="1"/>
              <a:t>aOR</a:t>
            </a:r>
            <a:r>
              <a:rPr lang="en-US" sz="1900"/>
              <a:t>, 2.7; 95% CI, 2.4 to 2.9; 6.8 vs. 2.1%), placental abruption (</a:t>
            </a:r>
            <a:r>
              <a:rPr lang="en-US" sz="1900" err="1"/>
              <a:t>aOR</a:t>
            </a:r>
            <a:r>
              <a:rPr lang="en-US" sz="1900"/>
              <a:t>, 2.4; 95% CI, 2.1 to 2.6; 3.8 vs. 1.1%), length of stay more than 7 days (</a:t>
            </a:r>
            <a:r>
              <a:rPr lang="en-US" sz="1900" err="1"/>
              <a:t>aOR</a:t>
            </a:r>
            <a:r>
              <a:rPr lang="en-US" sz="1900"/>
              <a:t>, 2.2; 95% CI, 2.0 to 2.5; 3.0 vs. 1.2%), preterm labor (</a:t>
            </a:r>
            <a:r>
              <a:rPr lang="en-US" sz="1900" err="1"/>
              <a:t>aOR</a:t>
            </a:r>
            <a:r>
              <a:rPr lang="en-US" sz="1900"/>
              <a:t>, 2.1; 95% CI, 2.0 to 2.3; 17.3 vs. 7.4%), oligohydramnios (</a:t>
            </a:r>
            <a:r>
              <a:rPr lang="en-US" sz="1900" err="1"/>
              <a:t>aOR</a:t>
            </a:r>
            <a:r>
              <a:rPr lang="en-US" sz="1900"/>
              <a:t>, 1.7; 95% CI, 1.6 to 1.9; 4.5 vs. 2.8%), transfusion (</a:t>
            </a:r>
            <a:r>
              <a:rPr lang="en-US" sz="1900" err="1"/>
              <a:t>aOR</a:t>
            </a:r>
            <a:r>
              <a:rPr lang="en-US" sz="1900"/>
              <a:t>, 1.7; 95% CI, 1.5 to 1.9; 2.0 vs. 1.0%), stillbirth (</a:t>
            </a:r>
            <a:r>
              <a:rPr lang="en-US" sz="1900" err="1"/>
              <a:t>aOR</a:t>
            </a:r>
            <a:r>
              <a:rPr lang="en-US" sz="1900"/>
              <a:t>, 1.5; 95% CI, 1.3 to 1.8; 1.2 vs. 0.6%), premature rupture of membranes (</a:t>
            </a:r>
            <a:r>
              <a:rPr lang="en-US" sz="1900" err="1"/>
              <a:t>aOR</a:t>
            </a:r>
            <a:r>
              <a:rPr lang="en-US" sz="1900"/>
              <a:t>, 1.4; 95% CI, 1.3 to 1.6; 5.7 vs. 3.8%), and cesarean delivery (</a:t>
            </a:r>
            <a:r>
              <a:rPr lang="en-US" sz="1900" err="1"/>
              <a:t>aOR</a:t>
            </a:r>
            <a:r>
              <a:rPr lang="en-US" sz="1900"/>
              <a:t>, 1.2; 95% CI, 1.1 to 1.3; 36.3 vs. 33.1%).</a:t>
            </a:r>
            <a:endParaRPr lang="en-US" sz="1900">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26</a:t>
            </a:fld>
            <a:endParaRPr lang="en-US"/>
          </a:p>
        </p:txBody>
      </p:sp>
    </p:spTree>
    <p:extLst>
      <p:ext uri="{BB962C8B-B14F-4D97-AF65-F5344CB8AC3E}">
        <p14:creationId xmlns:p14="http://schemas.microsoft.com/office/powerpoint/2010/main" val="174213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 risk of relapse is not just relapse but also risk of overdose/death*</a:t>
            </a:r>
            <a:endParaRPr lang="en-US" b="1" dirty="0"/>
          </a:p>
          <a:p>
            <a:r>
              <a:rPr lang="en-US" sz="1900" dirty="0"/>
              <a:t>Case reports discuss the concern – more recent studies find no clear evidence of association between supervised withdrawal and fetal death. Long-term data is lacking </a:t>
            </a:r>
            <a:endParaRPr lang="en-US" dirty="0"/>
          </a:p>
          <a:p>
            <a:endParaRPr lang="en-US"/>
          </a:p>
          <a:p>
            <a:r>
              <a:rPr lang="en-US" sz="1900" dirty="0"/>
              <a:t>Naltrexone – Oral form has poor adherence. Injection form is more effective than placebo in maintaining abstinence </a:t>
            </a:r>
            <a:endParaRPr lang="en-US" sz="1900" dirty="0">
              <a:ea typeface="Calibri"/>
              <a:cs typeface="Calibri"/>
            </a:endParaRPr>
          </a:p>
          <a:p>
            <a:endParaRPr lang="en-US" sz="1900"/>
          </a:p>
          <a:p>
            <a:r>
              <a:rPr lang="en-US" sz="1900" dirty="0"/>
              <a:t>Although the US Food and Drug Administration (FDA) has approved naltrexone for the treatment of OUD, data are insufficient to support the initiation of naltrexone therapy during pregnancy. Naltrexone may be continued for those patients who already are taking this medication and who become pregnant after a careful assessment and communication of the risks of discontinuing naltrexone (</a:t>
            </a:r>
            <a:r>
              <a:rPr lang="en-US" sz="1900" dirty="0" err="1"/>
              <a:t>eg</a:t>
            </a:r>
            <a:r>
              <a:rPr lang="en-US" sz="1900" dirty="0"/>
              <a:t>, risk of relapse) and the limitations of data surrounding its use in pregnancy.</a:t>
            </a:r>
            <a:endParaRPr lang="en-US" sz="1900" dirty="0">
              <a:ea typeface="Calibri"/>
              <a:cs typeface="Calibri"/>
            </a:endParaRPr>
          </a:p>
          <a:p>
            <a:pPr marL="285750" indent="-285750">
              <a:buFont typeface="Calibri"/>
              <a:buChar char="-"/>
            </a:pPr>
            <a:r>
              <a:rPr lang="en-US" sz="1900" b="1" dirty="0">
                <a:cs typeface="Calibri"/>
              </a:rPr>
              <a:t>** Hard to taper off agonist enough to start naltrexone**</a:t>
            </a:r>
            <a:endParaRPr lang="en-US" b="1" dirty="0">
              <a:cs typeface="Calibri"/>
            </a:endParaRPr>
          </a:p>
          <a:p>
            <a:pPr marL="285750" indent="-285750">
              <a:buFont typeface="Calibri"/>
              <a:buChar char="-"/>
            </a:pPr>
            <a:endParaRPr lang="en-US" sz="1900" b="1" dirty="0"/>
          </a:p>
          <a:p>
            <a:pPr marL="285750" indent="-285750">
              <a:buFont typeface="Calibri"/>
              <a:buChar char="-"/>
            </a:pPr>
            <a:endParaRPr lang="en-US" sz="1900" b="1" dirty="0"/>
          </a:p>
          <a:p>
            <a:r>
              <a:rPr lang="en-US" sz="1900" dirty="0"/>
              <a:t>Zuspan FP, Gumpel JA, Mejia-Zelaya A, Madden J, Davis R. Fetal stress from methadone withdrawal. </a:t>
            </a:r>
            <a:r>
              <a:rPr lang="en-US" sz="1900" i="1" dirty="0"/>
              <a:t>Am J </a:t>
            </a:r>
            <a:r>
              <a:rPr lang="en-US" sz="1900" i="1" dirty="0" err="1"/>
              <a:t>Obstet</a:t>
            </a:r>
            <a:r>
              <a:rPr lang="en-US" sz="1900" i="1" dirty="0"/>
              <a:t> Gynecol</a:t>
            </a:r>
            <a:r>
              <a:rPr lang="en-US" sz="1900" dirty="0"/>
              <a:t>. 1975;122(1):43-46. doi:10.1016/0002-9378(75)90613-4</a:t>
            </a:r>
            <a:endParaRPr lang="en-US" sz="1900" dirty="0">
              <a:ea typeface="Calibri"/>
              <a:cs typeface="Calibri"/>
            </a:endParaRPr>
          </a:p>
          <a:p>
            <a:r>
              <a:rPr lang="en-US" sz="1900" dirty="0" err="1"/>
              <a:t>Rementeriá</a:t>
            </a:r>
            <a:r>
              <a:rPr lang="en-US" sz="1900" dirty="0"/>
              <a:t> JL, Nunag NN. Narcotic withdrawal in pregnancy: stillbirth incidence with a case report. </a:t>
            </a:r>
            <a:r>
              <a:rPr lang="en-US" sz="1900" i="1" dirty="0"/>
              <a:t>Am J </a:t>
            </a:r>
            <a:r>
              <a:rPr lang="en-US" sz="1900" i="1" dirty="0" err="1"/>
              <a:t>Obstet</a:t>
            </a:r>
            <a:r>
              <a:rPr lang="en-US" sz="1900" i="1" dirty="0"/>
              <a:t> Gynecol</a:t>
            </a:r>
            <a:r>
              <a:rPr lang="en-US" sz="1900" dirty="0"/>
              <a:t>. 1973;116(8):1152-1156. doi:10.1016/0002-9378(73)90953-8</a:t>
            </a:r>
            <a:endParaRPr lang="en-US" sz="1900" dirty="0">
              <a:ea typeface="Calibri"/>
              <a:cs typeface="Calibri"/>
            </a:endParaRPr>
          </a:p>
          <a:p>
            <a:r>
              <a:rPr lang="en-US" sz="1900" dirty="0"/>
              <a:t>Ecker J, </a:t>
            </a:r>
            <a:r>
              <a:rPr lang="en-US" sz="1900" dirty="0" err="1"/>
              <a:t>Abuhamad</a:t>
            </a:r>
            <a:r>
              <a:rPr lang="en-US" sz="1900" dirty="0"/>
              <a:t> A, Hill W, et al. Substance use disorders in pregnancy: clinical, ethical, and research imperatives of the opioid epidemic: a report of a joint workshop of the Society for Maternal-Fetal Medicine, American College of Obstetricians and Gynecologists, and American Society of Addiction Medicine. </a:t>
            </a:r>
            <a:r>
              <a:rPr lang="en-US" sz="1900" i="1" dirty="0"/>
              <a:t>Am J </a:t>
            </a:r>
            <a:r>
              <a:rPr lang="en-US" sz="1900" i="1" dirty="0" err="1"/>
              <a:t>Obstet</a:t>
            </a:r>
            <a:r>
              <a:rPr lang="en-US" sz="1900" i="1" dirty="0"/>
              <a:t> Gynecol</a:t>
            </a:r>
            <a:r>
              <a:rPr lang="en-US" sz="1900" dirty="0"/>
              <a:t>. 2019;221(1):B5-B28. doi:10.1016/j.ajog.2019.03.022</a:t>
            </a:r>
            <a:endParaRPr lang="en-US" sz="1900"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27</a:t>
            </a:fld>
            <a:endParaRPr lang="en-US"/>
          </a:p>
        </p:txBody>
      </p:sp>
    </p:spTree>
    <p:extLst>
      <p:ext uri="{BB962C8B-B14F-4D97-AF65-F5344CB8AC3E}">
        <p14:creationId xmlns:p14="http://schemas.microsoft.com/office/powerpoint/2010/main" val="1259891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900" dirty="0"/>
              <a:t>Substance Abuse and Mental Health Services Administration. A collaborative approach to the treatment of pregnant women with opioid use disorders. HHS Publication No. (SMA) 16-4978 . Rockville (MD): SAMHSA; 2016.</a:t>
            </a:r>
          </a:p>
          <a:p>
            <a:r>
              <a:rPr lang="en-US" sz="1900" b="1" dirty="0">
                <a:cs typeface="Calibri"/>
              </a:rPr>
              <a:t>** Medication for OUD **- New terminology, previously medication assisted treatment </a:t>
            </a:r>
            <a:endParaRPr lang="en-US" sz="1900" b="1" dirty="0">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28</a:t>
            </a:fld>
            <a:endParaRPr lang="en-US"/>
          </a:p>
        </p:txBody>
      </p:sp>
    </p:spTree>
    <p:extLst>
      <p:ext uri="{BB962C8B-B14F-4D97-AF65-F5344CB8AC3E}">
        <p14:creationId xmlns:p14="http://schemas.microsoft.com/office/powerpoint/2010/main" val="221978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Methadone </a:t>
            </a:r>
          </a:p>
          <a:p>
            <a:pPr marL="171450" indent="-171450">
              <a:buFont typeface="Calibri,Sans-Serif"/>
              <a:buChar char="-"/>
            </a:pPr>
            <a:r>
              <a:rPr lang="en-US" sz="1900" dirty="0"/>
              <a:t>Access to methadone may be limited in certain geographic areas, need reliable transportation </a:t>
            </a:r>
            <a:endParaRPr lang="en-US" sz="1900" dirty="0">
              <a:ea typeface="Calibri"/>
              <a:cs typeface="Calibri"/>
            </a:endParaRPr>
          </a:p>
          <a:p>
            <a:pPr marL="171450" indent="-171450">
              <a:buFont typeface="Calibri,Sans-Serif"/>
              <a:buChar char="-"/>
            </a:pPr>
            <a:endParaRPr lang="en-US" sz="1900" b="1" dirty="0">
              <a:ea typeface="Calibri"/>
              <a:cs typeface="Calibri"/>
            </a:endParaRPr>
          </a:p>
          <a:p>
            <a:r>
              <a:rPr lang="en-US" sz="1900" b="1" dirty="0"/>
              <a:t>*Women should not be switched from methadone to buprenorphine, as this might precipitate withdrawal.- If stable,</a:t>
            </a:r>
            <a:endParaRPr lang="en-US" sz="1900" b="1" dirty="0">
              <a:ea typeface="Calibri"/>
              <a:cs typeface="Calibri"/>
            </a:endParaRPr>
          </a:p>
          <a:p>
            <a:r>
              <a:rPr lang="en-US" sz="1900" b="1" dirty="0">
                <a:cs typeface="Calibri"/>
              </a:rPr>
              <a:t>Subutex is significantly cheaper </a:t>
            </a:r>
            <a:endParaRPr lang="en-US" sz="1900" b="1" dirty="0">
              <a:ea typeface="Calibri"/>
              <a:cs typeface="Calibri"/>
            </a:endParaRPr>
          </a:p>
          <a:p>
            <a:endParaRPr lang="en-US" sz="1900"/>
          </a:p>
          <a:p>
            <a:r>
              <a:rPr lang="en-US" sz="1900" dirty="0"/>
              <a:t>Jones HE, Finnegan LP, Kaltenbach K. Methadone and buprenorphine for the management of opioid dependence in pregnancy. </a:t>
            </a:r>
            <a:r>
              <a:rPr lang="en-US" sz="1900" i="1" dirty="0"/>
              <a:t>Drugs</a:t>
            </a:r>
            <a:r>
              <a:rPr lang="en-US" sz="1900" dirty="0"/>
              <a:t>. 2012;72(6):747-757. doi:10.2165/11632820-000000000-00000</a:t>
            </a:r>
            <a:endParaRPr lang="en-US" sz="1900"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29</a:t>
            </a:fld>
            <a:endParaRPr lang="en-US"/>
          </a:p>
        </p:txBody>
      </p:sp>
    </p:spTree>
    <p:extLst>
      <p:ext uri="{BB962C8B-B14F-4D97-AF65-F5344CB8AC3E}">
        <p14:creationId xmlns:p14="http://schemas.microsoft.com/office/powerpoint/2010/main" val="2465926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34</a:t>
            </a:fld>
            <a:endParaRPr lang="en-US"/>
          </a:p>
        </p:txBody>
      </p:sp>
    </p:spTree>
    <p:extLst>
      <p:ext uri="{BB962C8B-B14F-4D97-AF65-F5344CB8AC3E}">
        <p14:creationId xmlns:p14="http://schemas.microsoft.com/office/powerpoint/2010/main" val="490989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If on methadone prior to pregnancy, may need dose adjustment due to physiologic changes that decrease levels of methadone during 2nd and 3rd trimester </a:t>
            </a:r>
          </a:p>
          <a:p>
            <a:pPr marL="342900" indent="-342900">
              <a:buFont typeface="Calibri"/>
              <a:buChar char="-"/>
            </a:pPr>
            <a:r>
              <a:rPr lang="en-US" sz="1900" dirty="0">
                <a:ea typeface="Calibri"/>
                <a:cs typeface="Calibri"/>
              </a:rPr>
              <a:t>30 mg is not  hard stop anymore </a:t>
            </a:r>
          </a:p>
          <a:p>
            <a:r>
              <a:rPr lang="en-US" sz="1900" b="1" dirty="0">
                <a:cs typeface="Calibri"/>
              </a:rPr>
              <a:t>Rapid titration is now more frequently done in the setting of fentanyl use </a:t>
            </a:r>
            <a:endParaRPr lang="en-US" b="1" dirty="0"/>
          </a:p>
          <a:p>
            <a:endParaRPr lang="en-US">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35</a:t>
            </a:fld>
            <a:endParaRPr lang="en-US"/>
          </a:p>
        </p:txBody>
      </p:sp>
    </p:spTree>
    <p:extLst>
      <p:ext uri="{BB962C8B-B14F-4D97-AF65-F5344CB8AC3E}">
        <p14:creationId xmlns:p14="http://schemas.microsoft.com/office/powerpoint/2010/main" val="1612126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38</a:t>
            </a:fld>
            <a:endParaRPr lang="en-US"/>
          </a:p>
        </p:txBody>
      </p:sp>
    </p:spTree>
    <p:extLst>
      <p:ext uri="{BB962C8B-B14F-4D97-AF65-F5344CB8AC3E}">
        <p14:creationId xmlns:p14="http://schemas.microsoft.com/office/powerpoint/2010/main" val="86517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Calibri"/>
                <a:cs typeface="Calibri"/>
              </a:rPr>
              <a:t>Fentanyl: </a:t>
            </a:r>
            <a:endParaRPr lang="en-US" dirty="0">
              <a:ea typeface="Calibri"/>
              <a:cs typeface="Calibri"/>
            </a:endParaRPr>
          </a:p>
          <a:p>
            <a:pPr marL="285750" indent="-285750">
              <a:buFont typeface="Calibri"/>
              <a:buChar char="-"/>
            </a:pPr>
            <a:r>
              <a:rPr lang="en-US" sz="1900" dirty="0">
                <a:ea typeface="Calibri"/>
                <a:cs typeface="Calibri"/>
              </a:rPr>
              <a:t>Stored in adipose tissue with chronic use &gt; longer renal clearance </a:t>
            </a:r>
          </a:p>
          <a:p>
            <a:pPr marL="285750" indent="-285750">
              <a:buFont typeface="Calibri"/>
              <a:buChar char="-"/>
            </a:pPr>
            <a:r>
              <a:rPr lang="en-US" sz="1900" dirty="0">
                <a:ea typeface="Calibri"/>
                <a:cs typeface="Calibri"/>
              </a:rPr>
              <a:t>Longer time of abstinence needed (36 to 48 </a:t>
            </a:r>
            <a:r>
              <a:rPr lang="en-US" sz="1900" dirty="0" err="1">
                <a:ea typeface="Calibri"/>
                <a:cs typeface="Calibri"/>
              </a:rPr>
              <a:t>hrs</a:t>
            </a:r>
            <a:r>
              <a:rPr lang="en-US" sz="1900" dirty="0">
                <a:ea typeface="Calibri"/>
                <a:cs typeface="Calibri"/>
              </a:rPr>
              <a:t> &gt; 3+ days)</a:t>
            </a:r>
            <a:endParaRPr lang="en-US" sz="1900" dirty="0"/>
          </a:p>
          <a:p>
            <a:pPr marL="285750" indent="-285750">
              <a:buFont typeface="Calibri"/>
              <a:buChar char="-"/>
            </a:pPr>
            <a:r>
              <a:rPr lang="en-US" sz="1900" dirty="0">
                <a:ea typeface="Calibri"/>
                <a:cs typeface="Calibri"/>
              </a:rPr>
              <a:t>Can experience </a:t>
            </a:r>
            <a:r>
              <a:rPr lang="en-US" sz="1900" dirty="0" err="1">
                <a:ea typeface="Calibri"/>
                <a:cs typeface="Calibri"/>
              </a:rPr>
              <a:t>bup</a:t>
            </a:r>
            <a:r>
              <a:rPr lang="en-US" sz="1900" dirty="0">
                <a:ea typeface="Calibri"/>
                <a:cs typeface="Calibri"/>
              </a:rPr>
              <a:t> precipitated withdrawal even after prolonged abstinence &gt; relapse or drop out </a:t>
            </a:r>
            <a:endParaRPr lang="en-US" sz="1900" dirty="0"/>
          </a:p>
          <a:p>
            <a:pPr marL="285750" indent="-285750">
              <a:buFont typeface="Calibri"/>
              <a:buChar char="-"/>
            </a:pPr>
            <a:endParaRPr lang="en-US" sz="1900" dirty="0"/>
          </a:p>
          <a:p>
            <a:pPr marL="285750" indent="-285750">
              <a:buFont typeface="Calibri"/>
              <a:buChar char="-"/>
            </a:pPr>
            <a:endParaRPr lang="en-US" sz="1900" dirty="0"/>
          </a:p>
          <a:p>
            <a:r>
              <a:rPr lang="en-US" sz="1900" dirty="0"/>
              <a:t>Morris NP. Opioid Use Disorder Treatment in the Age of Fentanyl. </a:t>
            </a:r>
            <a:r>
              <a:rPr lang="en-US" sz="1900" i="1" dirty="0"/>
              <a:t>JAMA Intern Med.</a:t>
            </a:r>
            <a:r>
              <a:rPr lang="en-US" sz="1900" dirty="0"/>
              <a:t> 2022;182(3):249–250. doi:10.1001/jamainternmed.2021.8114</a:t>
            </a:r>
            <a:endParaRPr lang="en-US" sz="1900" dirty="0">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39</a:t>
            </a:fld>
            <a:endParaRPr lang="en-US"/>
          </a:p>
        </p:txBody>
      </p:sp>
    </p:spTree>
    <p:extLst>
      <p:ext uri="{BB962C8B-B14F-4D97-AF65-F5344CB8AC3E}">
        <p14:creationId xmlns:p14="http://schemas.microsoft.com/office/powerpoint/2010/main" val="2349385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cs typeface="Calibri"/>
              </a:rPr>
              <a:t>Patch + Bup/methadone + PRN </a:t>
            </a:r>
            <a:r>
              <a:rPr lang="en-US" sz="1900" err="1">
                <a:cs typeface="Calibri"/>
              </a:rPr>
              <a:t>Dilaudid</a:t>
            </a:r>
            <a:r>
              <a:rPr lang="en-US" sz="1900">
                <a:cs typeface="Calibri"/>
              </a:rPr>
              <a:t> = more frequently used now in era of </a:t>
            </a:r>
            <a:r>
              <a:rPr lang="en-US" sz="1900" err="1">
                <a:cs typeface="Calibri"/>
              </a:rPr>
              <a:t>fentatnyl</a:t>
            </a:r>
            <a:r>
              <a:rPr lang="en-US" sz="1900">
                <a:cs typeface="Calibri"/>
              </a:rPr>
              <a:t> </a:t>
            </a:r>
            <a:endParaRPr lang="en-US">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41</a:t>
            </a:fld>
            <a:endParaRPr lang="en-US"/>
          </a:p>
        </p:txBody>
      </p:sp>
    </p:spTree>
    <p:extLst>
      <p:ext uri="{BB962C8B-B14F-4D97-AF65-F5344CB8AC3E}">
        <p14:creationId xmlns:p14="http://schemas.microsoft.com/office/powerpoint/2010/main" val="15468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a:t>Opioid use and opioid use disorder in pregnancy. Committee Opinion No. 711. American College of Obstetricians and Gynecologists. </a:t>
            </a:r>
            <a:r>
              <a:rPr lang="en-US" err="1"/>
              <a:t>Obstet</a:t>
            </a:r>
            <a:r>
              <a:rPr lang="en-US"/>
              <a:t> </a:t>
            </a:r>
            <a:r>
              <a:rPr lang="en-US" err="1"/>
              <a:t>Gynecol</a:t>
            </a:r>
            <a:r>
              <a:rPr lang="en-US"/>
              <a:t> 2017;130:e81–94.</a:t>
            </a: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5</a:t>
            </a:fld>
            <a:endParaRPr lang="en-US"/>
          </a:p>
        </p:txBody>
      </p:sp>
    </p:spTree>
    <p:extLst>
      <p:ext uri="{BB962C8B-B14F-4D97-AF65-F5344CB8AC3E}">
        <p14:creationId xmlns:p14="http://schemas.microsoft.com/office/powerpoint/2010/main" val="355719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cs typeface="Calibri"/>
              </a:rPr>
              <a:t>Ongoing communication and attention to symptoms = key to not leave </a:t>
            </a:r>
            <a:endParaRPr lang="en-US" b="1" dirty="0">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42</a:t>
            </a:fld>
            <a:endParaRPr lang="en-US"/>
          </a:p>
        </p:txBody>
      </p:sp>
    </p:spTree>
    <p:extLst>
      <p:ext uri="{BB962C8B-B14F-4D97-AF65-F5344CB8AC3E}">
        <p14:creationId xmlns:p14="http://schemas.microsoft.com/office/powerpoint/2010/main" val="2143294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 week visits </a:t>
            </a:r>
          </a:p>
          <a:p>
            <a:endParaRPr lang="en-US" sz="1900" dirty="0">
              <a:ea typeface="Calibri"/>
              <a:cs typeface="Calibri"/>
            </a:endParaRPr>
          </a:p>
          <a:p>
            <a:r>
              <a:rPr lang="en-US" dirty="0"/>
              <a:t>Q2-3 appointments (within 1 week after discharge)</a:t>
            </a:r>
          </a:p>
        </p:txBody>
      </p:sp>
      <p:sp>
        <p:nvSpPr>
          <p:cNvPr id="4" name="Slide Number Placeholder 3"/>
          <p:cNvSpPr>
            <a:spLocks noGrp="1"/>
          </p:cNvSpPr>
          <p:nvPr>
            <p:ph type="sldNum" sz="quarter" idx="5"/>
          </p:nvPr>
        </p:nvSpPr>
        <p:spPr/>
        <p:txBody>
          <a:bodyPr/>
          <a:lstStyle/>
          <a:p>
            <a:fld id="{60BDDD1B-7981-514B-B211-D97C9422D57B}" type="slidenum">
              <a:rPr lang="en-US" smtClean="0"/>
              <a:pPr/>
              <a:t>43</a:t>
            </a:fld>
            <a:endParaRPr lang="en-US"/>
          </a:p>
        </p:txBody>
      </p:sp>
    </p:spTree>
    <p:extLst>
      <p:ext uri="{BB962C8B-B14F-4D97-AF65-F5344CB8AC3E}">
        <p14:creationId xmlns:p14="http://schemas.microsoft.com/office/powerpoint/2010/main" val="516688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Less severe NAS</a:t>
            </a:r>
          </a:p>
          <a:p>
            <a:pPr marL="171450" indent="-171450">
              <a:buFont typeface="Calibri"/>
              <a:buChar char="-"/>
            </a:pPr>
            <a:r>
              <a:rPr lang="en-US"/>
              <a:t>Jones et al</a:t>
            </a:r>
            <a:endParaRPr lang="en-US">
              <a:ea typeface="Calibri"/>
              <a:cs typeface="Calibri"/>
            </a:endParaRPr>
          </a:p>
          <a:p>
            <a:endParaRPr lang="en-US">
              <a:ea typeface="Calibri"/>
              <a:cs typeface="Calibri"/>
            </a:endParaRPr>
          </a:p>
          <a:p>
            <a:r>
              <a:rPr lang="en-US" sz="1900"/>
              <a:t>No increase in birth defects – Zedler et al  (Cochrane review)</a:t>
            </a:r>
            <a:endParaRPr lang="en-US">
              <a:ea typeface="Calibri" panose="020F0502020204030204"/>
              <a:cs typeface="Calibri" panose="020F0502020204030204"/>
            </a:endParaRPr>
          </a:p>
          <a:p>
            <a:endParaRPr lang="en-US"/>
          </a:p>
          <a:p>
            <a:r>
              <a:rPr lang="en-US" sz="1900"/>
              <a:t>Increased fetal birth weight – Zedler et al</a:t>
            </a:r>
            <a:endParaRPr lang="en-US" sz="1900">
              <a:ea typeface="Calibri" panose="020F0502020204030204"/>
              <a:cs typeface="Calibri" panose="020F0502020204030204"/>
            </a:endParaRPr>
          </a:p>
          <a:p>
            <a:endParaRPr lang="en-US">
              <a:ea typeface="Calibri" panose="020F0502020204030204"/>
              <a:cs typeface="Calibri" panose="020F0502020204030204"/>
            </a:endParaRPr>
          </a:p>
          <a:p>
            <a:r>
              <a:rPr lang="en-US"/>
              <a:t>Inconsistent evidence of </a:t>
            </a:r>
            <a:r>
              <a:rPr lang="en-US" err="1"/>
              <a:t>longterm</a:t>
            </a:r>
            <a:r>
              <a:rPr lang="en-US"/>
              <a:t> infant consequences. </a:t>
            </a:r>
            <a:endParaRPr lang="en-US">
              <a:ea typeface="Calibri"/>
              <a:cs typeface="Calibri"/>
            </a:endParaRPr>
          </a:p>
          <a:p>
            <a:pPr marL="171450" indent="-171450">
              <a:buFont typeface="Calibri,Sans-Serif"/>
              <a:buChar char="-"/>
            </a:pPr>
            <a:r>
              <a:rPr lang="en-US"/>
              <a:t>studies assessing the impact of buprenorphine on pregnancy outcomes are limited by a multitude of factors, including concomitant exposures to medications and illicit drugs, comorbidities, nutritional factors, and sociodemographic factors, which may confound any association between buprenorphine and adverse pregnancy outcomes.</a:t>
            </a:r>
            <a:endParaRPr lang="en-US">
              <a:ea typeface="Calibri" panose="020F0502020204030204"/>
              <a:cs typeface="Calibri" panose="020F0502020204030204"/>
            </a:endParaRPr>
          </a:p>
          <a:p>
            <a:pPr marL="171450" indent="-171450">
              <a:buFont typeface="Calibri,Sans-Serif"/>
              <a:buChar char="-"/>
            </a:pPr>
            <a:r>
              <a:rPr lang="en-US"/>
              <a:t>benefits of pharmacotherapy for OUD during pregnancy outweigh the risks of untreated OUD</a:t>
            </a:r>
            <a:endParaRPr lang="en-US">
              <a:ea typeface="Calibri"/>
              <a:cs typeface="Calibri"/>
            </a:endParaRPr>
          </a:p>
          <a:p>
            <a:pPr marL="171450" indent="-171450">
              <a:buFont typeface="Calibri,Sans-Serif"/>
              <a:buChar char="-"/>
            </a:pPr>
            <a:r>
              <a:rPr lang="en-US" sz="1900">
                <a:ea typeface="Calibri"/>
                <a:cs typeface="Calibri"/>
              </a:rPr>
              <a:t>One study reported lower scores on cognitive and language scales at 3yo  -  Salo et al</a:t>
            </a:r>
          </a:p>
          <a:p>
            <a:pPr marL="171450" indent="-171450">
              <a:buFont typeface="Calibri,Sans-Serif"/>
              <a:buChar char="-"/>
            </a:pPr>
            <a:r>
              <a:rPr lang="en-US">
                <a:ea typeface="Calibri"/>
                <a:cs typeface="Calibri"/>
              </a:rPr>
              <a:t>One study found no difference in neurologic development or temperament at 2years of life – </a:t>
            </a:r>
            <a:r>
              <a:rPr lang="en-US"/>
              <a:t>Whitham J, Prenatal exposure to buprenorphine or methadone 2012.</a:t>
            </a:r>
            <a:endParaRPr lang="en-US">
              <a:ea typeface="Calibri"/>
              <a:cs typeface="Calibri"/>
            </a:endParaRPr>
          </a:p>
          <a:p>
            <a:endParaRPr lang="en-US"/>
          </a:p>
          <a:p>
            <a:r>
              <a:rPr lang="en-US"/>
              <a:t>Jones HE, Finnegan LP, Kaltenbach K. Methadone and buprenorphine for the management of opioid dependence in pregnancy. </a:t>
            </a:r>
            <a:r>
              <a:rPr lang="en-US" i="1"/>
              <a:t>Drugs</a:t>
            </a:r>
            <a:r>
              <a:rPr lang="en-US"/>
              <a:t>. 2012;72(6):747-757. doi:10.2165/11632820-000000000-00000</a:t>
            </a:r>
            <a:endParaRPr lang="en-US">
              <a:ea typeface="Calibri" panose="020F0502020204030204"/>
              <a:cs typeface="Calibri" panose="020F0502020204030204"/>
            </a:endParaRPr>
          </a:p>
          <a:p>
            <a:endParaRPr lang="en-US"/>
          </a:p>
          <a:p>
            <a:r>
              <a:rPr lang="en-US" sz="1900"/>
              <a:t>Zedler BK, Mann AL, Kim MM, et al. Buprenorphine compared with methadone to treat pregnant women with opioid use disorder: a systematic review and meta-analysis of safety in the mother, fetus and child. </a:t>
            </a:r>
            <a:r>
              <a:rPr lang="en-US" sz="1900" i="1"/>
              <a:t>Addiction</a:t>
            </a:r>
            <a:r>
              <a:rPr lang="en-US" sz="1900"/>
              <a:t>. 2016;111(12):2115-2128. doi:10.1111/add.13462</a:t>
            </a:r>
            <a:endParaRPr lang="en-US" sz="1900">
              <a:ea typeface="Calibri"/>
              <a:cs typeface="Calibri"/>
            </a:endParaRPr>
          </a:p>
          <a:p>
            <a:endParaRPr lang="en-US"/>
          </a:p>
          <a:p>
            <a:r>
              <a:rPr lang="en-US" sz="1900"/>
              <a:t>Salo, S., Kivistö, K., </a:t>
            </a:r>
            <a:r>
              <a:rPr lang="en-US" sz="1900" err="1"/>
              <a:t>Korja</a:t>
            </a:r>
            <a:r>
              <a:rPr lang="en-US" sz="1900"/>
              <a:t>, R., </a:t>
            </a:r>
            <a:r>
              <a:rPr lang="en-US" sz="1900" err="1"/>
              <a:t>Biringen</a:t>
            </a:r>
            <a:r>
              <a:rPr lang="en-US" sz="1900"/>
              <a:t>, Z., </a:t>
            </a:r>
            <a:r>
              <a:rPr lang="en-US" sz="1900" err="1"/>
              <a:t>Tupola</a:t>
            </a:r>
            <a:r>
              <a:rPr lang="en-US" sz="1900"/>
              <a:t>, S., Kahila, H., &amp; </a:t>
            </a:r>
            <a:r>
              <a:rPr lang="en-US" sz="1900" err="1"/>
              <a:t>Kivitie</a:t>
            </a:r>
            <a:r>
              <a:rPr lang="en-US" sz="1900"/>
              <a:t>-Kallio, S. (2009). Emotional availability, parental self-efficacy beliefs, and child development in caregiver-child relationships with buprenorphine-exposed 3-year-olds. </a:t>
            </a:r>
            <a:r>
              <a:rPr lang="en-US" sz="1900" i="1"/>
              <a:t>Parenting: Science and Practice, 9</a:t>
            </a:r>
            <a:r>
              <a:rPr lang="en-US" sz="1900"/>
              <a:t>(3-4), 244–259. </a:t>
            </a:r>
            <a:r>
              <a:rPr lang="en-US" sz="1900">
                <a:hlinkClick r:id="rId3"/>
              </a:rPr>
              <a:t>https://doi.org/10.1080/15295190902844563</a:t>
            </a:r>
            <a:endParaRPr lang="en-US" sz="1900"/>
          </a:p>
          <a:p>
            <a:endParaRPr lang="en-US">
              <a:ea typeface="Calibri"/>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44</a:t>
            </a:fld>
            <a:endParaRPr lang="en-US"/>
          </a:p>
        </p:txBody>
      </p:sp>
    </p:spTree>
    <p:extLst>
      <p:ext uri="{BB962C8B-B14F-4D97-AF65-F5344CB8AC3E}">
        <p14:creationId xmlns:p14="http://schemas.microsoft.com/office/powerpoint/2010/main" val="2143114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ea typeface="Calibri"/>
                <a:cs typeface="Calibri"/>
              </a:rPr>
              <a:t>Multiple small case series have looked at maternal buprenorphine concentrations in human milk and it is small. Unlikely to have short-term negative effects on developing infant. </a:t>
            </a:r>
            <a:endParaRPr lang="en-US"/>
          </a:p>
          <a:p>
            <a:r>
              <a:rPr lang="en-US" sz="1900" i="1">
                <a:ea typeface="Calibri"/>
                <a:cs typeface="Calibri"/>
              </a:rPr>
              <a:t>Monitoring recommended by </a:t>
            </a:r>
            <a:r>
              <a:rPr lang="en-US" sz="1900" i="1" err="1">
                <a:ea typeface="Calibri"/>
                <a:cs typeface="Calibri"/>
              </a:rPr>
              <a:t>Lactmed</a:t>
            </a:r>
            <a:endParaRPr lang="en-US" sz="1900" i="1" err="1"/>
          </a:p>
          <a:p>
            <a:endParaRPr lang="en-US" sz="1900" i="1"/>
          </a:p>
          <a:p>
            <a:r>
              <a:rPr lang="en-US" sz="1900" i="1"/>
              <a:t>"Opioid use disorder: Pharmacotherapy with methadone and buprenorphine during pregnancy"- UTD </a:t>
            </a:r>
            <a:endParaRPr lang="en-US"/>
          </a:p>
          <a:p>
            <a:endParaRPr lang="en-US" i="1">
              <a:ea typeface="Calibri"/>
              <a:cs typeface="Calibri"/>
            </a:endParaRPr>
          </a:p>
          <a:p>
            <a:r>
              <a:rPr lang="en-US" sz="1900" i="1">
                <a:ea typeface="Calibri"/>
                <a:cs typeface="Calibri"/>
              </a:rPr>
              <a:t>Monitoring infant – due to limited data, more </a:t>
            </a:r>
            <a:r>
              <a:rPr lang="en-US" sz="1900" i="1" err="1">
                <a:ea typeface="Calibri"/>
                <a:cs typeface="Calibri"/>
              </a:rPr>
              <a:t>relavent</a:t>
            </a:r>
            <a:r>
              <a:rPr lang="en-US" sz="1900" i="1">
                <a:ea typeface="Calibri"/>
                <a:cs typeface="Calibri"/>
              </a:rPr>
              <a:t> to exclusively breastfed infants </a:t>
            </a:r>
          </a:p>
          <a:p>
            <a:br>
              <a:rPr lang="en-US" sz="1900">
                <a:cs typeface="+mn-lt"/>
              </a:rPr>
            </a:br>
            <a:r>
              <a:rPr lang="en-US" sz="1900" err="1"/>
              <a:t>Lactmed</a:t>
            </a:r>
            <a:r>
              <a:rPr lang="en-US" sz="1900"/>
              <a:t>. Buprenorphine: National Library of Medicine. </a:t>
            </a:r>
            <a:r>
              <a:rPr lang="en-US" sz="1900">
                <a:hlinkClick r:id="rId3"/>
              </a:rPr>
              <a:t>http://toxnet.nlm.nih.gov</a:t>
            </a:r>
            <a:endParaRPr lang="en-US" sz="1900">
              <a:ea typeface="Calibri"/>
              <a:cs typeface="Calibri"/>
              <a:hlinkClick r:id="rId3"/>
            </a:endParaRPr>
          </a:p>
          <a:p>
            <a:r>
              <a:rPr lang="en-US" sz="1900"/>
              <a:t>Reece-</a:t>
            </a:r>
            <a:r>
              <a:rPr lang="en-US" sz="1900" err="1"/>
              <a:t>Stremtan</a:t>
            </a:r>
            <a:r>
              <a:rPr lang="en-US" sz="1900"/>
              <a:t> S, Marinelli KA. ABM clinical protocol #21: guidelines for breastfeeding and substance use or substance use disorder, revised 2015. </a:t>
            </a:r>
            <a:r>
              <a:rPr lang="en-US" sz="1900" i="1"/>
              <a:t>Breastfeed Med</a:t>
            </a:r>
            <a:r>
              <a:rPr lang="en-US" sz="1900"/>
              <a:t>. 2015;10(3):135-141. doi:10.1089/bfm.2015.9992</a:t>
            </a:r>
            <a:endParaRPr lang="en-US" sz="190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45</a:t>
            </a:fld>
            <a:endParaRPr lang="en-US"/>
          </a:p>
        </p:txBody>
      </p:sp>
    </p:spTree>
    <p:extLst>
      <p:ext uri="{BB962C8B-B14F-4D97-AF65-F5344CB8AC3E}">
        <p14:creationId xmlns:p14="http://schemas.microsoft.com/office/powerpoint/2010/main" val="1124763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t>Compared to untreated heroin dependence – Increased fetal growth, reduced fetal mortality, decreased risk of HIV, decreased risk of Preeclampsia – Martin et al, 2009</a:t>
            </a:r>
            <a:endParaRPr lang="en-US">
              <a:ea typeface="Calibri"/>
              <a:cs typeface="Calibri"/>
            </a:endParaRPr>
          </a:p>
          <a:p>
            <a:pPr marL="171450" indent="-171450">
              <a:lnSpc>
                <a:spcPct val="90000"/>
              </a:lnSpc>
              <a:spcBef>
                <a:spcPts val="1000"/>
              </a:spcBef>
              <a:buFont typeface="Arial"/>
              <a:buChar char="•"/>
            </a:pPr>
            <a:r>
              <a:rPr lang="en-US"/>
              <a:t>Affect on fetal monitoring – Jones et al</a:t>
            </a:r>
            <a:endParaRPr lang="en-US">
              <a:ea typeface="Calibri"/>
              <a:cs typeface="Calibri"/>
            </a:endParaRPr>
          </a:p>
          <a:p>
            <a:pPr marL="914400" lvl="1" indent="-171450">
              <a:lnSpc>
                <a:spcPct val="90000"/>
              </a:lnSpc>
              <a:spcBef>
                <a:spcPts val="1000"/>
              </a:spcBef>
              <a:buFont typeface="Arial"/>
              <a:buChar char="•"/>
            </a:pPr>
            <a:r>
              <a:rPr lang="en-US"/>
              <a:t>Fetal monitoring – methadone showed reduced FHR, accelerations and variability = Increased incidence of non-reactive NST </a:t>
            </a:r>
            <a:endParaRPr lang="en-US">
              <a:ea typeface="Calibri"/>
              <a:cs typeface="Calibri"/>
            </a:endParaRPr>
          </a:p>
          <a:p>
            <a:pPr marL="171450" indent="-171450">
              <a:lnSpc>
                <a:spcPct val="90000"/>
              </a:lnSpc>
              <a:spcBef>
                <a:spcPts val="1000"/>
              </a:spcBef>
              <a:buFont typeface="Arial"/>
              <a:buChar char="•"/>
            </a:pPr>
            <a:r>
              <a:rPr lang="en-US"/>
              <a:t>Higher percentage of respiratory distress symptoms at delivery (compared to buprenorphine group) - Jones et al </a:t>
            </a:r>
            <a:endParaRPr lang="en-US">
              <a:ea typeface="Calibri"/>
              <a:cs typeface="Calibri"/>
            </a:endParaRPr>
          </a:p>
          <a:p>
            <a:pPr marL="1371600" lvl="1" indent="-171450">
              <a:lnSpc>
                <a:spcPct val="90000"/>
              </a:lnSpc>
              <a:spcBef>
                <a:spcPts val="1000"/>
              </a:spcBef>
              <a:buFont typeface="Arial"/>
              <a:buChar char="•"/>
            </a:pPr>
            <a:r>
              <a:rPr lang="en-US"/>
              <a:t>A recent secondary analysis of data from the MOTHER study showed a significantly (p = 0.05) higher percentage of respiratory distress symptoms at delivery in neonates in the methadone condition than in the buprenorphine condition.[</a:t>
            </a:r>
            <a:r>
              <a:rPr lang="en-US" u="sng">
                <a:hlinkClick r:id="rId3"/>
              </a:rPr>
              <a:t>34</a:t>
            </a:r>
            <a:r>
              <a:rPr lang="en-US"/>
              <a:t>] This higher incidence of respiratory distress symptoms in the methadone condition remained significant even after controlling for co-variates (e.g. prematurity &lt;37 weeks and gestational age at delivery)</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US"/>
              <a:t>Prolonged QTc </a:t>
            </a:r>
            <a:endParaRPr lang="en-US">
              <a:ea typeface="Calibri"/>
              <a:cs typeface="Calibri"/>
            </a:endParaRPr>
          </a:p>
          <a:p>
            <a:pPr lvl="1" indent="-171450">
              <a:lnSpc>
                <a:spcPct val="90000"/>
              </a:lnSpc>
              <a:spcBef>
                <a:spcPts val="1000"/>
              </a:spcBef>
              <a:buFont typeface="Arial"/>
              <a:buChar char="•"/>
            </a:pPr>
            <a:r>
              <a:rPr lang="en-US"/>
              <a:t>Care taken if &gt;450-499 msec, avoid if &gt;500 msec </a:t>
            </a:r>
            <a:endParaRPr lang="en-US">
              <a:ea typeface="Calibri"/>
              <a:cs typeface="Calibri"/>
            </a:endParaRPr>
          </a:p>
          <a:p>
            <a:pPr marL="171450" indent="-171450">
              <a:lnSpc>
                <a:spcPct val="90000"/>
              </a:lnSpc>
              <a:spcBef>
                <a:spcPts val="1000"/>
              </a:spcBef>
              <a:buFont typeface="Arial"/>
              <a:buChar char="•"/>
            </a:pPr>
            <a:r>
              <a:rPr lang="en-US" sz="1900"/>
              <a:t>No association with increase in birth defects – Zedler et al, 2016</a:t>
            </a:r>
            <a:endParaRPr lang="en-US" sz="1900">
              <a:ea typeface="Calibri"/>
              <a:cs typeface="Calibri"/>
            </a:endParaRPr>
          </a:p>
          <a:p>
            <a:pPr marL="1828800" lvl="1" indent="-171450">
              <a:lnSpc>
                <a:spcPct val="90000"/>
              </a:lnSpc>
              <a:spcBef>
                <a:spcPts val="1000"/>
              </a:spcBef>
              <a:buFont typeface="Arial"/>
              <a:buChar char="•"/>
            </a:pPr>
            <a:r>
              <a:rPr lang="en-US" sz="1900">
                <a:ea typeface="Calibri"/>
                <a:cs typeface="Calibri"/>
              </a:rPr>
              <a:t>Possible effect on visual development - *** increased childhood strabismus and nystagmus. Most studies lack adequate controls. </a:t>
            </a:r>
          </a:p>
          <a:p>
            <a:pPr marL="171450" indent="-171450">
              <a:lnSpc>
                <a:spcPct val="90000"/>
              </a:lnSpc>
              <a:spcBef>
                <a:spcPts val="1000"/>
              </a:spcBef>
              <a:buFont typeface="Arial"/>
              <a:buChar char="•"/>
            </a:pPr>
            <a:r>
              <a:rPr lang="en-US"/>
              <a:t>No clear knowledge on long-term neurodevelopmental impact</a:t>
            </a:r>
            <a:endParaRPr lang="en-US">
              <a:ea typeface="Calibri"/>
              <a:cs typeface="Calibri"/>
            </a:endParaRPr>
          </a:p>
          <a:p>
            <a:pPr marL="1828800" lvl="1" indent="-171450">
              <a:lnSpc>
                <a:spcPct val="90000"/>
              </a:lnSpc>
              <a:spcBef>
                <a:spcPts val="1000"/>
              </a:spcBef>
              <a:buFont typeface="Arial"/>
              <a:buChar char="•"/>
            </a:pPr>
            <a:r>
              <a:rPr lang="en-US">
                <a:ea typeface="Calibri"/>
                <a:cs typeface="Calibri"/>
              </a:rPr>
              <a:t>Emphasize the clear benefit of treatment of OUD </a:t>
            </a:r>
          </a:p>
          <a:p>
            <a:pPr marL="171450" indent="-171450">
              <a:lnSpc>
                <a:spcPct val="90000"/>
              </a:lnSpc>
              <a:spcBef>
                <a:spcPts val="1000"/>
              </a:spcBef>
              <a:buFont typeface="Arial"/>
              <a:buChar char="•"/>
            </a:pPr>
            <a:endParaRPr lang="en-US"/>
          </a:p>
          <a:p>
            <a:pPr>
              <a:lnSpc>
                <a:spcPct val="90000"/>
              </a:lnSpc>
              <a:spcBef>
                <a:spcPts val="1000"/>
              </a:spcBef>
            </a:pPr>
            <a:r>
              <a:rPr lang="en-US"/>
              <a:t>Jones HE, Finnegan LP, Kaltenbach K. Methadone and buprenorphine for the management of opioid dependence in pregnancy. </a:t>
            </a:r>
            <a:r>
              <a:rPr lang="en-US" i="1"/>
              <a:t>Drugs</a:t>
            </a:r>
            <a:r>
              <a:rPr lang="en-US"/>
              <a:t>. 2012;72(6):747-757. doi:10.2165/11632820-000000000-00000</a:t>
            </a:r>
          </a:p>
          <a:p>
            <a:pPr>
              <a:lnSpc>
                <a:spcPct val="90000"/>
              </a:lnSpc>
              <a:spcBef>
                <a:spcPts val="1000"/>
              </a:spcBef>
            </a:pPr>
            <a:r>
              <a:rPr lang="en-US" err="1"/>
              <a:t>Monnelly</a:t>
            </a:r>
            <a:r>
              <a:rPr lang="en-US"/>
              <a:t> VJ, Hamilton R, Chappell FM, Mactier H, Boardman JP. Childhood neurodevelopment after prescription of maintenance methadone for opioid dependency in pregnancy: a systematic review and meta-analysis. </a:t>
            </a:r>
            <a:r>
              <a:rPr lang="en-US" i="1"/>
              <a:t>Dev Med Child Neurol</a:t>
            </a:r>
            <a:r>
              <a:rPr lang="en-US"/>
              <a:t>. 2019;61(7):750-760. doi:10.1111/dmcn.14117</a:t>
            </a:r>
          </a:p>
          <a:p>
            <a:pPr>
              <a:lnSpc>
                <a:spcPct val="90000"/>
              </a:lnSpc>
              <a:spcBef>
                <a:spcPts val="1000"/>
              </a:spcBef>
            </a:pPr>
            <a:r>
              <a:rPr lang="en-US" sz="1900"/>
              <a:t>Martin PR, Arria AM, Fischer G, Kaltenbach K, Heil SH, Stine SM, Coyle MG, Selby P, Jones HE. Psychopharmacologic management of opioid-dependent women during pregnancy. Am J Addict. 2009 Mar-Apr;18(2):148-56. </a:t>
            </a:r>
            <a:r>
              <a:rPr lang="en-US" sz="1900" err="1"/>
              <a:t>doi</a:t>
            </a:r>
            <a:r>
              <a:rPr lang="en-US" sz="1900"/>
              <a:t>: 10.1080/10550490902772975. PMID: 19283567; PMCID: PMC2777700.</a:t>
            </a:r>
            <a:endParaRPr lang="en-US" sz="190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46</a:t>
            </a:fld>
            <a:endParaRPr lang="en-US"/>
          </a:p>
        </p:txBody>
      </p:sp>
    </p:spTree>
    <p:extLst>
      <p:ext uri="{BB962C8B-B14F-4D97-AF65-F5344CB8AC3E}">
        <p14:creationId xmlns:p14="http://schemas.microsoft.com/office/powerpoint/2010/main" val="943959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sz="1900"/>
              <a:t>No association with increase in birth defects – Zedler et al, 2016</a:t>
            </a:r>
            <a:endParaRPr lang="en-US" sz="1900">
              <a:ea typeface="Calibri"/>
              <a:cs typeface="Calibri"/>
            </a:endParaRPr>
          </a:p>
          <a:p>
            <a:pPr marL="1828800" lvl="1" indent="-171450">
              <a:lnSpc>
                <a:spcPct val="90000"/>
              </a:lnSpc>
              <a:spcBef>
                <a:spcPts val="1000"/>
              </a:spcBef>
              <a:buFont typeface="Arial"/>
              <a:buChar char="•"/>
            </a:pPr>
            <a:r>
              <a:rPr lang="en-US" sz="1900">
                <a:ea typeface="Calibri"/>
                <a:cs typeface="Calibri"/>
              </a:rPr>
              <a:t>Possible effect on visual development - *** increased childhood strabismus and nystagmus. Most studies lack adequate controls. </a:t>
            </a:r>
          </a:p>
          <a:p>
            <a:pPr marL="171450" indent="-171450">
              <a:lnSpc>
                <a:spcPct val="90000"/>
              </a:lnSpc>
              <a:spcBef>
                <a:spcPts val="1000"/>
              </a:spcBef>
              <a:buFont typeface="Arial"/>
              <a:buChar char="•"/>
            </a:pPr>
            <a:r>
              <a:rPr lang="en-US" sz="1900"/>
              <a:t>Risk neurodevelopmental impact – </a:t>
            </a:r>
            <a:r>
              <a:rPr lang="en-US" sz="1900" err="1"/>
              <a:t>Monnelly</a:t>
            </a:r>
            <a:r>
              <a:rPr lang="en-US" sz="1900"/>
              <a:t> et al, 2019</a:t>
            </a:r>
            <a:endParaRPr lang="en-US">
              <a:ea typeface="Calibri"/>
              <a:cs typeface="Calibri"/>
            </a:endParaRPr>
          </a:p>
          <a:p>
            <a:pPr marL="1577340" lvl="1" indent="-171450">
              <a:lnSpc>
                <a:spcPct val="90000"/>
              </a:lnSpc>
              <a:spcBef>
                <a:spcPts val="1000"/>
              </a:spcBef>
              <a:buFont typeface="Arial"/>
              <a:buChar char="•"/>
            </a:pPr>
            <a:r>
              <a:rPr lang="en-US" sz="1900">
                <a:ea typeface="Calibri"/>
                <a:cs typeface="Calibri"/>
              </a:rPr>
              <a:t>Reduced MDI (mental development index) and PDI (psychomotor development index) scores </a:t>
            </a:r>
          </a:p>
          <a:p>
            <a:pPr marL="171450" indent="-171450">
              <a:lnSpc>
                <a:spcPct val="90000"/>
              </a:lnSpc>
              <a:spcBef>
                <a:spcPts val="1000"/>
              </a:spcBef>
              <a:buFont typeface="Arial"/>
              <a:buChar char="•"/>
            </a:pPr>
            <a:r>
              <a:rPr lang="en-US" sz="1900">
                <a:ea typeface="Calibri"/>
                <a:cs typeface="Calibri"/>
              </a:rPr>
              <a:t>Emphasize the clear benefit of treatment for OUD</a:t>
            </a:r>
            <a:endParaRPr lang="en-US"/>
          </a:p>
          <a:p>
            <a:pPr>
              <a:lnSpc>
                <a:spcPct val="90000"/>
              </a:lnSpc>
              <a:spcBef>
                <a:spcPts val="1000"/>
              </a:spcBef>
            </a:pPr>
            <a:endParaRPr lang="en-US" sz="1900">
              <a:ea typeface="Calibri"/>
              <a:cs typeface="Calibri"/>
            </a:endParaRPr>
          </a:p>
          <a:p>
            <a:pPr>
              <a:lnSpc>
                <a:spcPct val="90000"/>
              </a:lnSpc>
              <a:spcBef>
                <a:spcPts val="1000"/>
              </a:spcBef>
            </a:pPr>
            <a:r>
              <a:rPr lang="en-US"/>
              <a:t>Jones HE, Finnegan LP, Kaltenbach K. Methadone and buprenorphine for the management of opioid dependence in pregnancy. </a:t>
            </a:r>
            <a:r>
              <a:rPr lang="en-US" i="1"/>
              <a:t>Drugs</a:t>
            </a:r>
            <a:r>
              <a:rPr lang="en-US"/>
              <a:t>. 2012;72(6):747-757. doi:10.2165/11632820-000000000-00000</a:t>
            </a:r>
          </a:p>
          <a:p>
            <a:pPr>
              <a:lnSpc>
                <a:spcPct val="90000"/>
              </a:lnSpc>
              <a:spcBef>
                <a:spcPts val="1000"/>
              </a:spcBef>
            </a:pPr>
            <a:r>
              <a:rPr lang="en-US" err="1"/>
              <a:t>Monnelly</a:t>
            </a:r>
            <a:r>
              <a:rPr lang="en-US"/>
              <a:t> VJ, Hamilton R, Chappell FM, Mactier H, Boardman JP. Childhood neurodevelopment after prescription of maintenance methadone for opioid dependency in pregnancy: a systematic review and meta-analysis. </a:t>
            </a:r>
            <a:r>
              <a:rPr lang="en-US" i="1"/>
              <a:t>Dev Med Child Neurol</a:t>
            </a:r>
            <a:r>
              <a:rPr lang="en-US"/>
              <a:t>. 2019;61(7):750-760. doi:10.1111/dmcn.14117</a:t>
            </a:r>
          </a:p>
          <a:p>
            <a:pPr>
              <a:lnSpc>
                <a:spcPct val="90000"/>
              </a:lnSpc>
              <a:spcBef>
                <a:spcPts val="1000"/>
              </a:spcBef>
            </a:pPr>
            <a:r>
              <a:rPr lang="en-US" sz="1900"/>
              <a:t>Martin PR, Arria AM, Fischer G, Kaltenbach K, Heil SH, Stine SM, Coyle MG, Selby P, Jones HE. Psychopharmacologic management of opioid-dependent women during pregnancy. Am J Addict. 2009 Mar-Apr;18(2):148-56. </a:t>
            </a:r>
            <a:r>
              <a:rPr lang="en-US" sz="1900" err="1"/>
              <a:t>doi</a:t>
            </a:r>
            <a:r>
              <a:rPr lang="en-US" sz="1900"/>
              <a:t>: 10.1080/10550490902772975. PMID: 19283567; PMCID: PMC2777700.</a:t>
            </a:r>
            <a:endParaRPr lang="en-US" sz="190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47</a:t>
            </a:fld>
            <a:endParaRPr lang="en-US"/>
          </a:p>
        </p:txBody>
      </p:sp>
    </p:spTree>
    <p:extLst>
      <p:ext uri="{BB962C8B-B14F-4D97-AF65-F5344CB8AC3E}">
        <p14:creationId xmlns:p14="http://schemas.microsoft.com/office/powerpoint/2010/main" val="4086732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Favorable effects on NAS – unclear if related to breast milk, skin-to-skin contact or act of breastfeeding in general </a:t>
            </a:r>
          </a:p>
          <a:p>
            <a:endParaRPr lang="en-US">
              <a:ea typeface="Calibri"/>
              <a:cs typeface="Calibri"/>
            </a:endParaRPr>
          </a:p>
          <a:p>
            <a:r>
              <a:rPr lang="en-US" sz="1900"/>
              <a:t>Abdel-Latif ME, Pinner J, Clews S, Cooke F, Lui K, Oei J. Effects of breast milk on the severity and outcome of neonatal abstinence syndrome among infants of drug-dependent mothers. </a:t>
            </a:r>
            <a:r>
              <a:rPr lang="en-US" sz="1900" i="1"/>
              <a:t>Pediatrics</a:t>
            </a:r>
            <a:r>
              <a:rPr lang="en-US" sz="1900"/>
              <a:t>. 2006;117(6):e1163-e1169. doi:10.1542/peds.2005-1561</a:t>
            </a:r>
            <a:endParaRPr lang="en-US" sz="1900">
              <a:ea typeface="Calibri"/>
              <a:cs typeface="Calibri"/>
            </a:endParaRPr>
          </a:p>
          <a:p>
            <a:pPr marL="171450" indent="-171450">
              <a:buFont typeface="Calibri"/>
              <a:buChar char="-"/>
            </a:pPr>
            <a:r>
              <a:rPr lang="en-US" b="1"/>
              <a:t> </a:t>
            </a:r>
            <a:r>
              <a:rPr lang="en-US"/>
              <a:t>Breast milk intake is associated with reduced neonatal abstinence syndrome severity, delayed onset of neonatal abstinence syndrome, and decreased need for pharmacologic treatment, regardless of the gestation and the type of drug exposure.</a:t>
            </a:r>
            <a:endParaRPr lang="en-US">
              <a:ea typeface="Calibri" panose="020F0502020204030204"/>
              <a:cs typeface="Calibri" panose="020F0502020204030204"/>
            </a:endParaRPr>
          </a:p>
          <a:p>
            <a:endParaRPr lang="en-US"/>
          </a:p>
          <a:p>
            <a:r>
              <a:rPr lang="en-US" sz="1900"/>
              <a:t>Jansson LM, Choo R, Velez ML, et al. Methadone maintenance and breastfeeding in the neonatal period. </a:t>
            </a:r>
            <a:r>
              <a:rPr lang="en-US" sz="1900" i="1"/>
              <a:t>Pediatrics</a:t>
            </a:r>
            <a:r>
              <a:rPr lang="en-US" sz="1900"/>
              <a:t>. 2008;121(1):106-114. doi:10.1542/peds.2007-1182</a:t>
            </a:r>
          </a:p>
          <a:p>
            <a:r>
              <a:rPr lang="en-US" sz="1900">
                <a:ea typeface="Calibri"/>
                <a:cs typeface="Calibri"/>
              </a:rPr>
              <a:t>- No correlation on dose and breast milk amount </a:t>
            </a:r>
          </a:p>
        </p:txBody>
      </p:sp>
      <p:sp>
        <p:nvSpPr>
          <p:cNvPr id="4" name="Slide Number Placeholder 3"/>
          <p:cNvSpPr>
            <a:spLocks noGrp="1"/>
          </p:cNvSpPr>
          <p:nvPr>
            <p:ph type="sldNum" sz="quarter" idx="5"/>
          </p:nvPr>
        </p:nvSpPr>
        <p:spPr/>
        <p:txBody>
          <a:bodyPr/>
          <a:lstStyle/>
          <a:p>
            <a:fld id="{60BDDD1B-7981-514B-B211-D97C9422D57B}" type="slidenum">
              <a:rPr lang="en-US" smtClean="0"/>
              <a:pPr/>
              <a:t>48</a:t>
            </a:fld>
            <a:endParaRPr lang="en-US"/>
          </a:p>
        </p:txBody>
      </p:sp>
    </p:spTree>
    <p:extLst>
      <p:ext uri="{BB962C8B-B14F-4D97-AF65-F5344CB8AC3E}">
        <p14:creationId xmlns:p14="http://schemas.microsoft.com/office/powerpoint/2010/main" val="2557459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sz="1900">
                <a:ea typeface="Calibri" panose="020F0502020204030204"/>
                <a:cs typeface="Calibri" panose="020F0502020204030204"/>
              </a:rPr>
              <a:t>Oral form demonstrates poor adherence, the injectable is more effective than placebo in maintaining abstinence</a:t>
            </a:r>
            <a:endParaRPr lang="en-US">
              <a:ea typeface="Calibri"/>
              <a:cs typeface="Calibri"/>
            </a:endParaRPr>
          </a:p>
          <a:p>
            <a:pPr marL="285750" indent="-285750">
              <a:buFont typeface="Calibri"/>
              <a:buChar char="-"/>
            </a:pPr>
            <a:r>
              <a:rPr lang="en-US" sz="1900"/>
              <a:t>The American Society of Addition Medicine – In cases of breakthrough cravings, LAI Naltrexone may be given every 3 weeks. NO CURRENT STUDIES TO SUPPORT THIS, NOT ROUTINE PRACTICE </a:t>
            </a:r>
            <a:endParaRPr lang="en-US" sz="1900">
              <a:ea typeface="Calibri"/>
              <a:cs typeface="Calibri"/>
            </a:endParaRPr>
          </a:p>
          <a:p>
            <a:pPr marL="171450" indent="-171450">
              <a:buFont typeface="Calibri"/>
              <a:buChar char="-"/>
            </a:pPr>
            <a:r>
              <a:rPr lang="en-US" sz="1900">
                <a:ea typeface="Calibri"/>
                <a:cs typeface="Calibri"/>
              </a:rPr>
              <a:t>Lower rates of NAS – </a:t>
            </a:r>
            <a:r>
              <a:rPr lang="en-US" sz="1900" err="1">
                <a:ea typeface="Calibri"/>
                <a:cs typeface="Calibri"/>
              </a:rPr>
              <a:t>Ketly</a:t>
            </a:r>
            <a:r>
              <a:rPr lang="en-US" sz="1900">
                <a:ea typeface="Calibri"/>
                <a:cs typeface="Calibri"/>
              </a:rPr>
              <a:t> et al</a:t>
            </a:r>
          </a:p>
          <a:p>
            <a:pPr marL="1577340" lvl="1" indent="-171450">
              <a:buFont typeface="Calibri"/>
              <a:buChar char="-"/>
            </a:pPr>
            <a:r>
              <a:rPr lang="en-US" sz="1900">
                <a:ea typeface="Calibri"/>
                <a:cs typeface="Calibri"/>
              </a:rPr>
              <a:t>Lower scores </a:t>
            </a:r>
            <a:r>
              <a:rPr lang="en-US" sz="1900"/>
              <a:t>7.5 vs. 41.8% compared to </a:t>
            </a:r>
            <a:r>
              <a:rPr lang="en-US" sz="1900" err="1"/>
              <a:t>bupe</a:t>
            </a:r>
            <a:endParaRPr lang="en-US" sz="1900" err="1">
              <a:ea typeface="Calibri"/>
              <a:cs typeface="Calibri"/>
            </a:endParaRPr>
          </a:p>
          <a:p>
            <a:r>
              <a:rPr lang="en-US" sz="1900"/>
              <a:t>Jones HE, Chisolm MS, Jansson LM, </a:t>
            </a:r>
            <a:r>
              <a:rPr lang="en-US" sz="1900" err="1"/>
              <a:t>Terplan</a:t>
            </a:r>
            <a:r>
              <a:rPr lang="en-US" sz="1900"/>
              <a:t> M. Naltrexone in the treatment of opioid-dependent pregnant women: the case for a considered and measured approach to research. </a:t>
            </a:r>
            <a:r>
              <a:rPr lang="en-US" sz="1900" i="1"/>
              <a:t>Addiction</a:t>
            </a:r>
            <a:r>
              <a:rPr lang="en-US" sz="1900"/>
              <a:t>. 2013;108(2):233-247. doi:10.1111/j.1360-0443.2012.03811.x</a:t>
            </a:r>
            <a:endParaRPr lang="en-US" sz="1900">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49</a:t>
            </a:fld>
            <a:endParaRPr lang="en-US"/>
          </a:p>
        </p:txBody>
      </p:sp>
    </p:spTree>
    <p:extLst>
      <p:ext uri="{BB962C8B-B14F-4D97-AF65-F5344CB8AC3E}">
        <p14:creationId xmlns:p14="http://schemas.microsoft.com/office/powerpoint/2010/main" val="3716668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Signs and symptoms of acute ethanol intoxication vary and can include slurred speech, nystagmus, disinhibited behavior, incoordination, unsteady gait, memory impairment, stupor, or coma. Hypotension and tachycardia may occur as a result of ethanol-induced peripheral vasodilation, or secondary to volume loss [</a:t>
            </a:r>
            <a:r>
              <a:rPr lang="en-US">
                <a:hlinkClick r:id="rId3"/>
              </a:rPr>
              <a:t>13,14</a:t>
            </a:r>
            <a:r>
              <a:rPr lang="en-US"/>
              <a:t>]. </a:t>
            </a:r>
          </a:p>
          <a:p>
            <a:pPr marL="171450" indent="-171450">
              <a:buFont typeface="Calibri"/>
              <a:buChar char="-"/>
            </a:pPr>
            <a:r>
              <a:rPr lang="en-US"/>
              <a:t>metabolic derangements including hypoglycemia, hyperlactatemia, hypokalemia, hypomagnesemia, hypocalcemia, and hypophosphatemia</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51</a:t>
            </a:fld>
            <a:endParaRPr lang="en-US"/>
          </a:p>
        </p:txBody>
      </p:sp>
    </p:spTree>
    <p:extLst>
      <p:ext uri="{BB962C8B-B14F-4D97-AF65-F5344CB8AC3E}">
        <p14:creationId xmlns:p14="http://schemas.microsoft.com/office/powerpoint/2010/main" val="1169261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ea typeface="Calibri"/>
                <a:cs typeface="Calibri"/>
              </a:rPr>
              <a:t>Miscarriage</a:t>
            </a:r>
            <a:endParaRPr lang="en-US" sz="1900"/>
          </a:p>
          <a:p>
            <a:pPr marL="285750" indent="-285750">
              <a:buFont typeface="Calibri"/>
              <a:buChar char="-"/>
            </a:pPr>
            <a:r>
              <a:rPr lang="en-US" sz="1900">
                <a:ea typeface="Calibri"/>
                <a:cs typeface="Calibri"/>
              </a:rPr>
              <a:t>Greater than 5 drinks a week in first trimester &gt; 5 fold increase in SAB</a:t>
            </a:r>
          </a:p>
          <a:p>
            <a:pPr marL="285750" indent="-285750">
              <a:buFont typeface="Calibri"/>
              <a:buChar char="-"/>
            </a:pPr>
            <a:r>
              <a:rPr lang="en-US" sz="1900">
                <a:ea typeface="Calibri"/>
                <a:cs typeface="Calibri"/>
              </a:rPr>
              <a:t>No significant difference in 2nd and 3rd trimester </a:t>
            </a:r>
          </a:p>
          <a:p>
            <a:r>
              <a:rPr lang="en-US" sz="1900">
                <a:ea typeface="Calibri"/>
                <a:cs typeface="Calibri"/>
              </a:rPr>
              <a:t>Stillbirth </a:t>
            </a:r>
            <a:endParaRPr lang="en-US" sz="1900"/>
          </a:p>
          <a:p>
            <a:pPr marL="285750" indent="-285750">
              <a:buFont typeface="Arial"/>
              <a:buChar char="•"/>
            </a:pPr>
            <a:r>
              <a:rPr lang="en-US" sz="1900"/>
              <a:t>The rate of stillbirth due to fetoplacental dysfunction increased across alcohol categories, from 1.37 per 1,000 births for women consuming &lt;1 drink/week to 8.83 per 1,000 births for women consuming &gt; or = 5 drinks/week. </a:t>
            </a:r>
            <a:endParaRPr lang="en-US" sz="1900">
              <a:ea typeface="Calibri"/>
              <a:cs typeface="Calibri"/>
            </a:endParaRPr>
          </a:p>
          <a:p>
            <a:r>
              <a:rPr lang="en-US" sz="1900">
                <a:ea typeface="Calibri"/>
                <a:cs typeface="Calibri"/>
              </a:rPr>
              <a:t>FAS</a:t>
            </a:r>
            <a:br>
              <a:rPr lang="en-US" sz="1900">
                <a:ea typeface="Calibri"/>
                <a:cs typeface="+mn-lt"/>
              </a:rPr>
            </a:br>
            <a:r>
              <a:rPr lang="en-US" sz="1900">
                <a:ea typeface="Calibri"/>
                <a:cs typeface="Calibri"/>
              </a:rPr>
              <a:t>Preterm birth? - lots of varying data on this </a:t>
            </a:r>
            <a:endParaRPr lang="en-US" sz="1900"/>
          </a:p>
          <a:p>
            <a:r>
              <a:rPr lang="en-US" sz="1900"/>
              <a:t> </a:t>
            </a:r>
            <a:endParaRPr lang="en-US" sz="1900">
              <a:ea typeface="Calibri"/>
              <a:cs typeface="Calibri"/>
            </a:endParaRPr>
          </a:p>
          <a:p>
            <a:endParaRPr lang="en-US"/>
          </a:p>
          <a:p>
            <a:r>
              <a:rPr lang="en-US" sz="1900"/>
              <a:t>Kesmodel U, Wisborg K, Olsen SF, Henriksen TB, Secher NJ. Moderate alcohol intake during pregnancy and the risk of stillbirth and death in the first year of life. </a:t>
            </a:r>
            <a:r>
              <a:rPr lang="en-US" sz="1900" i="1"/>
              <a:t>Am J Epidemiol</a:t>
            </a:r>
            <a:r>
              <a:rPr lang="en-US" sz="1900"/>
              <a:t>. 2002;155(4):305-312. doi:10.1093/</a:t>
            </a:r>
            <a:r>
              <a:rPr lang="en-US" sz="1900" err="1"/>
              <a:t>aje</a:t>
            </a:r>
            <a:r>
              <a:rPr lang="en-US" sz="1900"/>
              <a:t>/155.4.305</a:t>
            </a:r>
            <a:endParaRPr lang="en-US" sz="1900">
              <a:ea typeface="Calibri"/>
              <a:cs typeface="Calibri"/>
            </a:endParaRPr>
          </a:p>
          <a:p>
            <a:r>
              <a:rPr lang="en-US" sz="1900"/>
              <a:t>Kesmodel U, Wisborg K, Olsen SF, Henriksen TB, Secher NJ. Moderate alcohol intake in pregnancy and the risk of spontaneous abortion. </a:t>
            </a:r>
            <a:r>
              <a:rPr lang="en-US" sz="1900" i="1"/>
              <a:t>Alcohol </a:t>
            </a:r>
            <a:r>
              <a:rPr lang="en-US" sz="1900" i="1" err="1"/>
              <a:t>Alcohol</a:t>
            </a:r>
            <a:r>
              <a:rPr lang="en-US" sz="1900"/>
              <a:t>. 2002;37(1):87-92. doi:10.1093/</a:t>
            </a:r>
            <a:r>
              <a:rPr lang="en-US" sz="1900" err="1"/>
              <a:t>alcalc</a:t>
            </a:r>
            <a:r>
              <a:rPr lang="en-US" sz="1900"/>
              <a:t>/37.1.87</a:t>
            </a:r>
            <a:endParaRPr lang="en-US" sz="190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52</a:t>
            </a:fld>
            <a:endParaRPr lang="en-US"/>
          </a:p>
        </p:txBody>
      </p:sp>
    </p:spTree>
    <p:extLst>
      <p:ext uri="{BB962C8B-B14F-4D97-AF65-F5344CB8AC3E}">
        <p14:creationId xmlns:p14="http://schemas.microsoft.com/office/powerpoint/2010/main" val="29252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a:t>Opioid use and opioid use disorder in pregnancy. Committee Opinion No. 711. American College of Obstetricians and Gynecologists. </a:t>
            </a:r>
            <a:r>
              <a:rPr lang="en-US" err="1"/>
              <a:t>Obstet</a:t>
            </a:r>
            <a:r>
              <a:rPr lang="en-US"/>
              <a:t> </a:t>
            </a:r>
            <a:r>
              <a:rPr lang="en-US" err="1"/>
              <a:t>Gynecol</a:t>
            </a:r>
            <a:r>
              <a:rPr lang="en-US"/>
              <a:t> 2017;130:e81–94.</a:t>
            </a: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6</a:t>
            </a:fld>
            <a:endParaRPr lang="en-US"/>
          </a:p>
        </p:txBody>
      </p:sp>
    </p:spTree>
    <p:extLst>
      <p:ext uri="{BB962C8B-B14F-4D97-AF65-F5344CB8AC3E}">
        <p14:creationId xmlns:p14="http://schemas.microsoft.com/office/powerpoint/2010/main" val="1628177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t>Jung YC, Namkoong K. Pharmacotherapy for alcohol dependence: </a:t>
            </a:r>
            <a:r>
              <a:rPr lang="en-US" sz="1900" err="1"/>
              <a:t>anticraving</a:t>
            </a:r>
            <a:r>
              <a:rPr lang="en-US" sz="1900"/>
              <a:t> medications for relapse prevention. Yonsei Med J. 2006 Apr 30;47(2):167-78. </a:t>
            </a:r>
            <a:r>
              <a:rPr lang="en-US" sz="1900" err="1"/>
              <a:t>doi</a:t>
            </a:r>
            <a:r>
              <a:rPr lang="en-US" sz="1900"/>
              <a:t>: 10.3349/ymj.2006.47.2.167. PMID: 16642544; PMCID: PMC2687624.</a:t>
            </a:r>
          </a:p>
        </p:txBody>
      </p:sp>
      <p:sp>
        <p:nvSpPr>
          <p:cNvPr id="4" name="Slide Number Placeholder 3"/>
          <p:cNvSpPr>
            <a:spLocks noGrp="1"/>
          </p:cNvSpPr>
          <p:nvPr>
            <p:ph type="sldNum" sz="quarter" idx="5"/>
          </p:nvPr>
        </p:nvSpPr>
        <p:spPr/>
        <p:txBody>
          <a:bodyPr/>
          <a:lstStyle/>
          <a:p>
            <a:fld id="{60BDDD1B-7981-514B-B211-D97C9422D57B}" type="slidenum">
              <a:rPr lang="en-US" smtClean="0"/>
              <a:pPr/>
              <a:t>53</a:t>
            </a:fld>
            <a:endParaRPr lang="en-US"/>
          </a:p>
        </p:txBody>
      </p:sp>
    </p:spTree>
    <p:extLst>
      <p:ext uri="{BB962C8B-B14F-4D97-AF65-F5344CB8AC3E}">
        <p14:creationId xmlns:p14="http://schemas.microsoft.com/office/powerpoint/2010/main" val="3821230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cs typeface="Calibri"/>
              </a:rPr>
              <a:t>** PULSE oral taper </a:t>
            </a:r>
          </a:p>
          <a:p>
            <a:r>
              <a:rPr lang="en-US" sz="1900">
                <a:cs typeface="Calibri"/>
              </a:rPr>
              <a:t>Valium option for people with liver dysfunction </a:t>
            </a:r>
          </a:p>
        </p:txBody>
      </p:sp>
      <p:sp>
        <p:nvSpPr>
          <p:cNvPr id="4" name="Slide Number Placeholder 3"/>
          <p:cNvSpPr>
            <a:spLocks noGrp="1"/>
          </p:cNvSpPr>
          <p:nvPr>
            <p:ph type="sldNum" sz="quarter" idx="5"/>
          </p:nvPr>
        </p:nvSpPr>
        <p:spPr/>
        <p:txBody>
          <a:bodyPr/>
          <a:lstStyle/>
          <a:p>
            <a:fld id="{60BDDD1B-7981-514B-B211-D97C9422D57B}" type="slidenum">
              <a:rPr lang="en-US" smtClean="0"/>
              <a:pPr/>
              <a:t>54</a:t>
            </a:fld>
            <a:endParaRPr lang="en-US"/>
          </a:p>
        </p:txBody>
      </p:sp>
    </p:spTree>
    <p:extLst>
      <p:ext uri="{BB962C8B-B14F-4D97-AF65-F5344CB8AC3E}">
        <p14:creationId xmlns:p14="http://schemas.microsoft.com/office/powerpoint/2010/main" val="224128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Sans-Serif"/>
              <a:buChar char="-"/>
            </a:pPr>
            <a:r>
              <a:rPr lang="en-US"/>
              <a:t>Oral form demonstrates poor adherence, the injectable is more effective than placebo in maintaining abstinence</a:t>
            </a:r>
          </a:p>
          <a:p>
            <a:endParaRPr lang="en-US"/>
          </a:p>
          <a:p>
            <a:r>
              <a:rPr lang="en-US"/>
              <a:t>Jones HE, Chisolm MS, Jansson LM, </a:t>
            </a:r>
            <a:r>
              <a:rPr lang="en-US" err="1"/>
              <a:t>Terplan</a:t>
            </a:r>
            <a:r>
              <a:rPr lang="en-US"/>
              <a:t> M. Naltrexone in the treatment of opioid-dependent pregnant women: the case for a considered and measured approach to research. </a:t>
            </a:r>
            <a:r>
              <a:rPr lang="en-US" i="1"/>
              <a:t>Addiction</a:t>
            </a:r>
            <a:r>
              <a:rPr lang="en-US"/>
              <a:t>. 2013;108(2):233-247. doi:10.1111/j.1360-0443.2012.03811.x</a:t>
            </a: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55</a:t>
            </a:fld>
            <a:endParaRPr lang="en-US"/>
          </a:p>
        </p:txBody>
      </p:sp>
    </p:spTree>
    <p:extLst>
      <p:ext uri="{BB962C8B-B14F-4D97-AF65-F5344CB8AC3E}">
        <p14:creationId xmlns:p14="http://schemas.microsoft.com/office/powerpoint/2010/main" val="428928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ea typeface="Calibri"/>
                <a:cs typeface="Calibri"/>
              </a:rPr>
              <a:t>Helps to restore GABA and glutamate </a:t>
            </a:r>
            <a:r>
              <a:rPr lang="en-US" sz="1900" err="1">
                <a:ea typeface="Calibri"/>
                <a:cs typeface="Calibri"/>
              </a:rPr>
              <a:t>activies</a:t>
            </a:r>
            <a:r>
              <a:rPr lang="en-US" sz="1900">
                <a:ea typeface="Calibri"/>
                <a:cs typeface="Calibri"/>
              </a:rPr>
              <a:t> which are disrupted in AUD </a:t>
            </a:r>
            <a:endParaRPr lang="en-US">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56</a:t>
            </a:fld>
            <a:endParaRPr lang="en-US"/>
          </a:p>
        </p:txBody>
      </p:sp>
    </p:spTree>
    <p:extLst>
      <p:ext uri="{BB962C8B-B14F-4D97-AF65-F5344CB8AC3E}">
        <p14:creationId xmlns:p14="http://schemas.microsoft.com/office/powerpoint/2010/main" val="2937479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Kelty</a:t>
            </a:r>
            <a:r>
              <a:rPr lang="en-US"/>
              <a:t> E, Tran D, Lavin T, Preen DB, Hulse G, </a:t>
            </a:r>
            <a:r>
              <a:rPr lang="en-US" err="1"/>
              <a:t>Havard</a:t>
            </a:r>
            <a:r>
              <a:rPr lang="en-US"/>
              <a:t> A. Prevalence and safety of acamprosate use in pregnant alcohol-dependent women in New South Wales, Australia. </a:t>
            </a:r>
            <a:r>
              <a:rPr lang="en-US" i="1"/>
              <a:t>Addiction</a:t>
            </a:r>
            <a:r>
              <a:rPr lang="en-US"/>
              <a:t>. 2019;114(2):206-215. doi:10.1111/add.14429</a:t>
            </a:r>
          </a:p>
          <a:p>
            <a:pPr marL="171450" indent="-171450">
              <a:buFont typeface="Calibri"/>
              <a:buChar char="-"/>
            </a:pPr>
            <a:r>
              <a:rPr lang="en-US"/>
              <a:t>Exposure to acamprosate occurred in 7.7 [95% confidence interval (CI) = 6.0-9.7] in every 100 000 pregnancies. Rates of hospital admissions during pregnancy and 42 days post-partum in acamprosate-treated women were not significantly different from women in the community comparison group [adjusted rate ratio (RR) = 0.85, 95% CI = 0.65-1.11], but were significantly lower compared with the alcohol comparison group (adjusted RR = 1.26, 95% CI = 1.00-1.60). Acamprosate-exposed neonates were not significantly different from the alcohol comparison group or the community comparison group in terms of birth weight or proportion of small-for-gestational-age neonates or incidence of congenital abnormalities (including FAS).</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57</a:t>
            </a:fld>
            <a:endParaRPr lang="en-US"/>
          </a:p>
        </p:txBody>
      </p:sp>
    </p:spTree>
    <p:extLst>
      <p:ext uri="{BB962C8B-B14F-4D97-AF65-F5344CB8AC3E}">
        <p14:creationId xmlns:p14="http://schemas.microsoft.com/office/powerpoint/2010/main" val="1836026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a:t>We suggest that a breastfeeding woman avoid exposing the infant to alcohol by waiting to nurse for two hours after a single serving of alcohol (12 ounces of beer, 5 ounces of wine, or 1.5 ounces of 80-proof liquor). If a woman drinks more than this amount, she should refrain from breastfeeding for an additional two hours for each serving of alcohol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58</a:t>
            </a:fld>
            <a:endParaRPr lang="en-US"/>
          </a:p>
        </p:txBody>
      </p:sp>
    </p:spTree>
    <p:extLst>
      <p:ext uri="{BB962C8B-B14F-4D97-AF65-F5344CB8AC3E}">
        <p14:creationId xmlns:p14="http://schemas.microsoft.com/office/powerpoint/2010/main" val="841773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a:t>- premature delivery, odds ratio [OR] = 1.37; 95% CI, 1.04 to 1.81; P = .024; and decrease in breastfeeding initiation, OR = 0.68; 95% CI, 0.61 to 0.76; P &lt; .0001) (</a:t>
            </a:r>
            <a:r>
              <a:rPr lang="en-US" u="sng" err="1">
                <a:hlinkClick r:id="rId3"/>
              </a:rPr>
              <a:t>Grigoriadis</a:t>
            </a:r>
            <a:r>
              <a:rPr lang="en-US"/>
              <a:t> et al. 2013, The impact of maternal depression during pregnancy on perinatal outcomes: a systematic review and meta-analysis J Clin Psychiatry 2013 Apr;74(4):e321-41).</a:t>
            </a: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61</a:t>
            </a:fld>
            <a:endParaRPr lang="en-US"/>
          </a:p>
        </p:txBody>
      </p:sp>
    </p:spTree>
    <p:extLst>
      <p:ext uri="{BB962C8B-B14F-4D97-AF65-F5344CB8AC3E}">
        <p14:creationId xmlns:p14="http://schemas.microsoft.com/office/powerpoint/2010/main" val="2310215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More discrete care</a:t>
            </a:r>
          </a:p>
          <a:p>
            <a:endParaRPr lang="en-US">
              <a:ea typeface="Calibri"/>
              <a:cs typeface="Calibri"/>
            </a:endParaRPr>
          </a:p>
          <a:p>
            <a:r>
              <a:rPr lang="en-US">
                <a:ea typeface="Calibri"/>
                <a:cs typeface="Calibri"/>
              </a:rPr>
              <a:t>Less appointment burden</a:t>
            </a:r>
          </a:p>
          <a:p>
            <a:endParaRPr lang="en-US">
              <a:ea typeface="Calibri"/>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62</a:t>
            </a:fld>
            <a:endParaRPr lang="en-US"/>
          </a:p>
        </p:txBody>
      </p:sp>
    </p:spTree>
    <p:extLst>
      <p:ext uri="{BB962C8B-B14F-4D97-AF65-F5344CB8AC3E}">
        <p14:creationId xmlns:p14="http://schemas.microsoft.com/office/powerpoint/2010/main" val="2986742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More discrete care</a:t>
            </a:r>
          </a:p>
          <a:p>
            <a:endParaRPr lang="en-US">
              <a:ea typeface="Calibri"/>
              <a:cs typeface="Calibri"/>
            </a:endParaRPr>
          </a:p>
          <a:p>
            <a:r>
              <a:rPr lang="en-US">
                <a:ea typeface="Calibri"/>
                <a:cs typeface="Calibri"/>
              </a:rPr>
              <a:t>Less appointment burden</a:t>
            </a:r>
          </a:p>
          <a:p>
            <a:endParaRPr lang="en-US">
              <a:ea typeface="Calibri"/>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63</a:t>
            </a:fld>
            <a:endParaRPr lang="en-US"/>
          </a:p>
        </p:txBody>
      </p:sp>
    </p:spTree>
    <p:extLst>
      <p:ext uri="{BB962C8B-B14F-4D97-AF65-F5344CB8AC3E}">
        <p14:creationId xmlns:p14="http://schemas.microsoft.com/office/powerpoint/2010/main" val="948018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cs typeface="Calibri"/>
              </a:rPr>
              <a:t>Include link to </a:t>
            </a:r>
            <a:r>
              <a:rPr lang="en-US" sz="1900" err="1">
                <a:cs typeface="Calibri"/>
              </a:rPr>
              <a:t>bup</a:t>
            </a:r>
            <a:r>
              <a:rPr lang="en-US" sz="1900">
                <a:cs typeface="Calibri"/>
              </a:rPr>
              <a:t> app and AIM bundle </a:t>
            </a:r>
            <a:endParaRPr lang="en-US">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65</a:t>
            </a:fld>
            <a:endParaRPr lang="en-US"/>
          </a:p>
        </p:txBody>
      </p:sp>
    </p:spTree>
    <p:extLst>
      <p:ext uri="{BB962C8B-B14F-4D97-AF65-F5344CB8AC3E}">
        <p14:creationId xmlns:p14="http://schemas.microsoft.com/office/powerpoint/2010/main" val="223807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a:t>Opioid use and opioid use disorder in pregnancy. Committee Opinion No. 711. American College of Obstetricians and Gynecologists. </a:t>
            </a:r>
            <a:r>
              <a:rPr lang="en-US" err="1"/>
              <a:t>Obstet</a:t>
            </a:r>
            <a:r>
              <a:rPr lang="en-US"/>
              <a:t> </a:t>
            </a:r>
            <a:r>
              <a:rPr lang="en-US" err="1"/>
              <a:t>Gynecol</a:t>
            </a:r>
            <a:r>
              <a:rPr lang="en-US"/>
              <a:t> 2017;130:e81–94.</a:t>
            </a: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7</a:t>
            </a:fld>
            <a:endParaRPr lang="en-US"/>
          </a:p>
        </p:txBody>
      </p:sp>
    </p:spTree>
    <p:extLst>
      <p:ext uri="{BB962C8B-B14F-4D97-AF65-F5344CB8AC3E}">
        <p14:creationId xmlns:p14="http://schemas.microsoft.com/office/powerpoint/2010/main" val="248090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a:t>Opioid use and opioid use disorder in pregnancy. Committee Opinion No. 711. American College of Obstetricians and Gynecologists. </a:t>
            </a:r>
            <a:r>
              <a:rPr lang="en-US" err="1"/>
              <a:t>Obstet</a:t>
            </a:r>
            <a:r>
              <a:rPr lang="en-US"/>
              <a:t> </a:t>
            </a:r>
            <a:r>
              <a:rPr lang="en-US" err="1"/>
              <a:t>Gynecol</a:t>
            </a:r>
            <a:r>
              <a:rPr lang="en-US"/>
              <a:t> 2017;130:e81–94.</a:t>
            </a:r>
          </a:p>
          <a:p>
            <a:endParaRPr lang="en-US"/>
          </a:p>
          <a:p>
            <a:r>
              <a:rPr lang="en-US" sz="1900">
                <a:ea typeface="Calibri"/>
                <a:cs typeface="Calibri"/>
              </a:rPr>
              <a:t>Age 26 </a:t>
            </a:r>
          </a:p>
        </p:txBody>
      </p:sp>
      <p:sp>
        <p:nvSpPr>
          <p:cNvPr id="4" name="Slide Number Placeholder 3"/>
          <p:cNvSpPr>
            <a:spLocks noGrp="1"/>
          </p:cNvSpPr>
          <p:nvPr>
            <p:ph type="sldNum" sz="quarter" idx="5"/>
          </p:nvPr>
        </p:nvSpPr>
        <p:spPr/>
        <p:txBody>
          <a:bodyPr/>
          <a:lstStyle/>
          <a:p>
            <a:fld id="{60BDDD1B-7981-514B-B211-D97C9422D57B}" type="slidenum">
              <a:rPr lang="en-US" smtClean="0"/>
              <a:pPr/>
              <a:t>8</a:t>
            </a:fld>
            <a:endParaRPr lang="en-US"/>
          </a:p>
        </p:txBody>
      </p:sp>
    </p:spTree>
    <p:extLst>
      <p:ext uri="{BB962C8B-B14F-4D97-AF65-F5344CB8AC3E}">
        <p14:creationId xmlns:p14="http://schemas.microsoft.com/office/powerpoint/2010/main" val="229528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Gorman et al, AM J OB/GYN 2014 – Outcomes in pregnancies complicated by methamphetamine use </a:t>
            </a:r>
          </a:p>
          <a:p>
            <a:pPr marL="285750" indent="-285750">
              <a:buFont typeface="Calibri"/>
              <a:buChar char="-"/>
            </a:pPr>
            <a:r>
              <a:rPr lang="en-US" sz="1900" dirty="0">
                <a:ea typeface="Calibri"/>
                <a:cs typeface="Calibri"/>
              </a:rPr>
              <a:t>Large retrospective cohort study (8542 pregnancies with methamphetamine use)</a:t>
            </a:r>
          </a:p>
          <a:p>
            <a:pPr marL="171450" indent="-171450">
              <a:buFont typeface="Calibri"/>
              <a:buChar char="-"/>
            </a:pPr>
            <a:r>
              <a:rPr lang="en-US" sz="1900" dirty="0">
                <a:ea typeface="Calibri"/>
                <a:cs typeface="Calibri"/>
              </a:rPr>
              <a:t>Difficult to know what is meth specific as there is often polysubstance use </a:t>
            </a:r>
            <a:endParaRPr lang="en-US" sz="1900" dirty="0"/>
          </a:p>
          <a:p>
            <a:pPr marL="171450" indent="-171450">
              <a:buFont typeface="Calibri"/>
              <a:buChar char="-"/>
            </a:pPr>
            <a:r>
              <a:rPr lang="en-US" sz="1900" b="1" dirty="0">
                <a:ea typeface="Calibri"/>
                <a:cs typeface="Calibri"/>
              </a:rPr>
              <a:t>IUFD, neonatal death rates were overall rate, but 5x the general population. 0.3 &gt; 1.4% IUFD, 0.1 &gt; 0.5% neonatal death</a:t>
            </a:r>
          </a:p>
          <a:p>
            <a:pPr marL="171450" indent="-171450">
              <a:buFont typeface="Calibri"/>
              <a:buChar char="-"/>
            </a:pPr>
            <a:endParaRPr lang="en-US" sz="1900" dirty="0">
              <a:ea typeface="Calibri"/>
              <a:cs typeface="Calibri"/>
            </a:endParaRPr>
          </a:p>
          <a:p>
            <a:pPr marL="171450" indent="-171450">
              <a:buFont typeface="Calibri"/>
              <a:buChar char="-"/>
            </a:pPr>
            <a:r>
              <a:rPr lang="en-US" sz="1900" dirty="0">
                <a:ea typeface="Calibri"/>
                <a:cs typeface="Calibri"/>
              </a:rPr>
              <a:t>Rate of SGA infants was 3.5 times higher with meth exposure after adjusting for other substances </a:t>
            </a:r>
          </a:p>
          <a:p>
            <a:pPr marL="171450" indent="-171450">
              <a:buFont typeface="Calibri"/>
              <a:buChar char="-"/>
            </a:pPr>
            <a:r>
              <a:rPr lang="en-US" sz="1900" dirty="0">
                <a:ea typeface="Calibri"/>
                <a:cs typeface="Calibri"/>
              </a:rPr>
              <a:t>Neurodevelopmental abnormalities – learning and memory difficulties, persistent motor delays</a:t>
            </a:r>
          </a:p>
          <a:p>
            <a:pPr marL="171450" indent="-171450">
              <a:buFont typeface="Calibri"/>
              <a:buChar char="-"/>
            </a:pPr>
            <a:r>
              <a:rPr lang="en-US" sz="1900" dirty="0">
                <a:ea typeface="Calibri"/>
                <a:cs typeface="Calibri"/>
              </a:rPr>
              <a:t>Results</a:t>
            </a:r>
            <a:endParaRPr lang="en-US" sz="1900" dirty="0"/>
          </a:p>
          <a:p>
            <a:pPr lvl="1" indent="-171450">
              <a:buFont typeface="Calibri"/>
              <a:buChar char="-"/>
            </a:pPr>
            <a:r>
              <a:rPr lang="en-US" sz="1900" dirty="0">
                <a:ea typeface="Calibri"/>
                <a:cs typeface="Calibri"/>
              </a:rPr>
              <a:t>Fetal Growth Restriction</a:t>
            </a:r>
          </a:p>
          <a:p>
            <a:pPr lvl="1" indent="-171450">
              <a:buFont typeface="Calibri"/>
              <a:buChar char="-"/>
            </a:pPr>
            <a:r>
              <a:rPr lang="en-US" sz="1900" dirty="0">
                <a:ea typeface="Calibri"/>
                <a:cs typeface="Calibri"/>
              </a:rPr>
              <a:t>IUFD - </a:t>
            </a:r>
            <a:r>
              <a:rPr lang="en-US" sz="1900" dirty="0"/>
              <a:t>1.4% vs 0.3%; </a:t>
            </a:r>
            <a:r>
              <a:rPr lang="en-US" sz="1900" i="1" dirty="0"/>
              <a:t>P</a:t>
            </a:r>
            <a:r>
              <a:rPr lang="en-US" sz="1900" dirty="0"/>
              <a:t> &lt; .001</a:t>
            </a:r>
            <a:endParaRPr lang="en-US" sz="1900" dirty="0">
              <a:ea typeface="Calibri"/>
              <a:cs typeface="Calibri"/>
            </a:endParaRPr>
          </a:p>
          <a:p>
            <a:pPr lvl="1" indent="-171450">
              <a:buFont typeface="Calibri"/>
              <a:buChar char="-"/>
            </a:pPr>
            <a:r>
              <a:rPr lang="en-US" sz="1900" dirty="0">
                <a:ea typeface="Calibri"/>
                <a:cs typeface="Calibri"/>
              </a:rPr>
              <a:t>Neonatal death – Term infants </a:t>
            </a:r>
            <a:r>
              <a:rPr lang="en-US" sz="1900" dirty="0"/>
              <a:t>0.5% vs 0.1%; </a:t>
            </a:r>
            <a:r>
              <a:rPr lang="en-US" sz="1900" i="1" dirty="0"/>
              <a:t>P</a:t>
            </a:r>
            <a:r>
              <a:rPr lang="en-US" sz="1900" dirty="0"/>
              <a:t> &lt; .001 ** Overall rare, but 5x the general population**</a:t>
            </a:r>
            <a:endParaRPr lang="en-US" sz="1900" dirty="0">
              <a:ea typeface="Calibri"/>
              <a:cs typeface="Calibri"/>
            </a:endParaRPr>
          </a:p>
          <a:p>
            <a:pPr lvl="1" indent="-171450">
              <a:buFont typeface="Calibri"/>
              <a:buChar char="-"/>
            </a:pPr>
            <a:r>
              <a:rPr lang="en-US" sz="1900" dirty="0">
                <a:ea typeface="Calibri"/>
                <a:cs typeface="Calibri"/>
              </a:rPr>
              <a:t>Infant Death – OR 2.5</a:t>
            </a:r>
          </a:p>
          <a:p>
            <a:pPr marL="171450" indent="-171450">
              <a:buFont typeface="Calibri"/>
              <a:buChar char="-"/>
            </a:pPr>
            <a:r>
              <a:rPr lang="en-US" sz="1900" dirty="0">
                <a:ea typeface="Calibri"/>
                <a:cs typeface="Calibri"/>
              </a:rPr>
              <a:t>Results – Maternal</a:t>
            </a:r>
          </a:p>
          <a:p>
            <a:pPr lvl="1" indent="-171450">
              <a:buFont typeface="Calibri"/>
              <a:buChar char="-"/>
            </a:pPr>
            <a:r>
              <a:rPr lang="en-US" sz="1900" dirty="0">
                <a:ea typeface="Calibri"/>
                <a:cs typeface="Calibri"/>
              </a:rPr>
              <a:t>HTN disorders - </a:t>
            </a:r>
            <a:r>
              <a:rPr lang="en-US" sz="1900" dirty="0"/>
              <a:t>pregnancy-associated hypertension (11.6% vs 5.8%; </a:t>
            </a:r>
            <a:r>
              <a:rPr lang="en-US" sz="1900" i="1" dirty="0"/>
              <a:t>P</a:t>
            </a:r>
            <a:r>
              <a:rPr lang="en-US" sz="1900" dirty="0"/>
              <a:t> &lt; .001), </a:t>
            </a:r>
            <a:r>
              <a:rPr lang="en-US" sz="1900" u="sng" dirty="0">
                <a:hlinkClick r:id="rId3"/>
              </a:rPr>
              <a:t>gestational hypertension</a:t>
            </a:r>
            <a:r>
              <a:rPr lang="en-US" sz="1900" dirty="0"/>
              <a:t> (5.6% vs 3.2%; </a:t>
            </a:r>
            <a:r>
              <a:rPr lang="en-US" sz="1900" i="1" dirty="0"/>
              <a:t>P</a:t>
            </a:r>
            <a:r>
              <a:rPr lang="en-US" sz="1900" dirty="0"/>
              <a:t> &lt; .001), </a:t>
            </a:r>
            <a:r>
              <a:rPr lang="en-US" sz="1900" u="sng" dirty="0">
                <a:hlinkClick r:id="rId4"/>
              </a:rPr>
              <a:t>preeclampsia</a:t>
            </a:r>
            <a:r>
              <a:rPr lang="en-US" sz="1900" dirty="0"/>
              <a:t> (6.8% vs 2.9%; </a:t>
            </a:r>
            <a:r>
              <a:rPr lang="en-US" sz="1900" i="1" dirty="0"/>
              <a:t>P</a:t>
            </a:r>
            <a:r>
              <a:rPr lang="en-US" sz="1900" dirty="0"/>
              <a:t> &lt; .001), severe preeclampsia (2.5% vs 0.8%; </a:t>
            </a:r>
            <a:r>
              <a:rPr lang="en-US" sz="1900" i="1" dirty="0"/>
              <a:t>P</a:t>
            </a:r>
            <a:r>
              <a:rPr lang="en-US" sz="1900" dirty="0"/>
              <a:t> &lt; .001), and </a:t>
            </a:r>
            <a:r>
              <a:rPr lang="en-US" sz="1900" u="sng" dirty="0">
                <a:hlinkClick r:id="rId5"/>
              </a:rPr>
              <a:t>eclampsia</a:t>
            </a:r>
            <a:r>
              <a:rPr lang="en-US" sz="1900" dirty="0"/>
              <a:t> (0.3% vs 0.1%; </a:t>
            </a:r>
            <a:r>
              <a:rPr lang="en-US" sz="1900" i="1" dirty="0"/>
              <a:t>P</a:t>
            </a:r>
            <a:r>
              <a:rPr lang="en-US" sz="1900" dirty="0"/>
              <a:t> &lt; .001)</a:t>
            </a:r>
            <a:endParaRPr lang="en-US" sz="1900" dirty="0">
              <a:ea typeface="Calibri"/>
              <a:cs typeface="Calibri"/>
            </a:endParaRPr>
          </a:p>
          <a:p>
            <a:pPr lvl="1" indent="-171450">
              <a:buFont typeface="Calibri"/>
              <a:buChar char="-"/>
            </a:pPr>
            <a:r>
              <a:rPr lang="en-US" sz="1900" dirty="0">
                <a:ea typeface="Calibri"/>
                <a:cs typeface="Calibri"/>
              </a:rPr>
              <a:t>Abruption - </a:t>
            </a:r>
            <a:r>
              <a:rPr lang="en-US" sz="1900" dirty="0"/>
              <a:t>5.2% vs 0.8%; </a:t>
            </a:r>
            <a:r>
              <a:rPr lang="en-US" sz="1900" i="1" dirty="0"/>
              <a:t>P</a:t>
            </a:r>
            <a:r>
              <a:rPr lang="en-US" sz="1900" dirty="0"/>
              <a:t> &lt; .001</a:t>
            </a:r>
            <a:endParaRPr lang="en-US" sz="1900" dirty="0">
              <a:ea typeface="Calibri"/>
              <a:cs typeface="Calibri"/>
            </a:endParaRPr>
          </a:p>
          <a:p>
            <a:pPr lvl="1" indent="-171450">
              <a:buFont typeface="Calibri"/>
              <a:buChar char="-"/>
            </a:pPr>
            <a:r>
              <a:rPr lang="en-US" sz="1900" dirty="0">
                <a:ea typeface="Calibri"/>
                <a:cs typeface="Calibri"/>
              </a:rPr>
              <a:t>Preterm Birth - </a:t>
            </a:r>
            <a:r>
              <a:rPr lang="en-US" sz="1900" dirty="0"/>
              <a:t>23.4% vs 8.9%; </a:t>
            </a:r>
            <a:r>
              <a:rPr lang="en-US" sz="1900" i="1" dirty="0"/>
              <a:t>P</a:t>
            </a:r>
            <a:r>
              <a:rPr lang="en-US" sz="1900" dirty="0"/>
              <a:t> &lt; .001</a:t>
            </a:r>
            <a:endParaRPr lang="en-US" sz="1900" dirty="0">
              <a:ea typeface="Calibri"/>
              <a:cs typeface="Calibri"/>
            </a:endParaRPr>
          </a:p>
          <a:p>
            <a:pPr lvl="1" indent="-171450">
              <a:buFont typeface="Calibri"/>
              <a:buChar char="-"/>
            </a:pPr>
            <a:endParaRPr lang="en-US" sz="1900"/>
          </a:p>
          <a:p>
            <a:pPr lvl="1" indent="-171450">
              <a:buFont typeface="Calibri"/>
              <a:buChar char="-"/>
            </a:pPr>
            <a:endParaRPr lang="en-US" sz="1900"/>
          </a:p>
          <a:p>
            <a:pPr marL="171450" indent="-171450">
              <a:buFont typeface="Calibri"/>
              <a:buChar char="-"/>
            </a:pPr>
            <a:r>
              <a:rPr lang="en-US" sz="1900" dirty="0"/>
              <a:t>RESULTS: After adjustment for multiple confounding variables on multivariable regression analysis, results indicated that compared with control subjects, methamphetamine users had greater odds of gestational hypertension (odds ratio [OR], 1.8; 95% confidence interval [CI], 1.6-2.0), preeclampsia (OR, 2.7; 95% CI, 2.4-3.0), intrauterine fetal death (OR, 5.1; 95% CI, 3.7-7.2), and abruption (OR, 5.5; 95% CI, 4.9-6.3). Additionally, these patients had higher odds of preterm birth (OR, 2.9; 95% CI, 2.7-3.1), neonatal death (OR, 3.1; 95% CI, 2.3-4.2), and infant death (OR, 2.5; 95% CI, 1.7-3.7).</a:t>
            </a:r>
            <a:endParaRPr lang="en-US" sz="1900" dirty="0">
              <a:ea typeface="Calibri"/>
              <a:cs typeface="Calibri"/>
            </a:endParaRPr>
          </a:p>
          <a:p>
            <a:pPr marL="171450" indent="-171450">
              <a:buFont typeface="Calibri"/>
              <a:buChar char="-"/>
            </a:pPr>
            <a:endParaRPr lang="en-US" sz="1900">
              <a:ea typeface="Calibri"/>
              <a:cs typeface="Calibri"/>
            </a:endParaRPr>
          </a:p>
          <a:p>
            <a:endParaRPr lang="en-US"/>
          </a:p>
        </p:txBody>
      </p:sp>
      <p:sp>
        <p:nvSpPr>
          <p:cNvPr id="4" name="Slide Number Placeholder 3"/>
          <p:cNvSpPr>
            <a:spLocks noGrp="1"/>
          </p:cNvSpPr>
          <p:nvPr>
            <p:ph type="sldNum" sz="quarter" idx="5"/>
          </p:nvPr>
        </p:nvSpPr>
        <p:spPr/>
        <p:txBody>
          <a:bodyPr/>
          <a:lstStyle/>
          <a:p>
            <a:fld id="{60BDDD1B-7981-514B-B211-D97C9422D57B}" type="slidenum">
              <a:rPr lang="en-US" smtClean="0"/>
              <a:pPr/>
              <a:t>11</a:t>
            </a:fld>
            <a:endParaRPr lang="en-US"/>
          </a:p>
        </p:txBody>
      </p:sp>
    </p:spTree>
    <p:extLst>
      <p:ext uri="{BB962C8B-B14F-4D97-AF65-F5344CB8AC3E}">
        <p14:creationId xmlns:p14="http://schemas.microsoft.com/office/powerpoint/2010/main" val="349520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900" dirty="0">
                <a:ea typeface="Calibri"/>
                <a:cs typeface="Calibri"/>
              </a:rPr>
              <a:t>Recommendation: Women who are actively using methamphetamines should not breastfeed </a:t>
            </a:r>
          </a:p>
          <a:p>
            <a:pPr marL="285750" indent="-285750">
              <a:buFont typeface="Calibri"/>
              <a:buChar char="-"/>
            </a:pPr>
            <a:r>
              <a:rPr lang="en-US" sz="1900" b="1" dirty="0">
                <a:cs typeface="Calibri"/>
              </a:rPr>
              <a:t>Don't encourage breast feeding because the increased rate in breast milk is so high compared to maternal plasma, possibly leading to harm in the infant </a:t>
            </a:r>
            <a:endParaRPr lang="en-US" sz="1900" b="1" dirty="0">
              <a:ea typeface="Calibri"/>
              <a:cs typeface="Calibri"/>
            </a:endParaRPr>
          </a:p>
          <a:p>
            <a:endParaRPr lang="en-US" sz="1900"/>
          </a:p>
          <a:p>
            <a:r>
              <a:rPr lang="en-US" sz="1900" dirty="0"/>
              <a:t>Freyer AM. Drugs in Pregnancy and Lactation 8th Edition: A Reference Guide to Fetal and Neonatal Risk. </a:t>
            </a:r>
            <a:r>
              <a:rPr lang="en-US" sz="1900" dirty="0" err="1"/>
              <a:t>Obstet</a:t>
            </a:r>
            <a:r>
              <a:rPr lang="en-US" sz="1900" dirty="0"/>
              <a:t> Med. 2009 Jun;2(2):89. </a:t>
            </a:r>
            <a:r>
              <a:rPr lang="en-US" sz="1900" dirty="0" err="1"/>
              <a:t>doi</a:t>
            </a:r>
            <a:r>
              <a:rPr lang="en-US" sz="1900" dirty="0"/>
              <a:t>: 10.1258/om.2009.090002. </a:t>
            </a:r>
            <a:r>
              <a:rPr lang="en-US" sz="1900" dirty="0" err="1"/>
              <a:t>Epub</a:t>
            </a:r>
            <a:r>
              <a:rPr lang="en-US" sz="1900" dirty="0"/>
              <a:t> 2009 May 22. PMCID: PMC4989726.</a:t>
            </a:r>
            <a:endParaRPr lang="en-US" sz="1900" dirty="0">
              <a:ea typeface="Calibri"/>
              <a:cs typeface="Calibri"/>
            </a:endParaRPr>
          </a:p>
          <a:p>
            <a:r>
              <a:rPr lang="en-US" sz="1900" dirty="0"/>
              <a:t>American Academy of Pediatrics Committee on Drugs. Transfer of drugs and other chemicals into human milk. </a:t>
            </a:r>
            <a:r>
              <a:rPr lang="en-US" sz="1900" i="1" dirty="0"/>
              <a:t>Pediatrics</a:t>
            </a:r>
            <a:r>
              <a:rPr lang="en-US" sz="1900" dirty="0"/>
              <a:t>. 2001;108(3):776-789. doi:10.1542/peds.108.3.776</a:t>
            </a:r>
            <a:endParaRPr lang="en-US" sz="1900"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12</a:t>
            </a:fld>
            <a:endParaRPr lang="en-US"/>
          </a:p>
        </p:txBody>
      </p:sp>
    </p:spTree>
    <p:extLst>
      <p:ext uri="{BB962C8B-B14F-4D97-AF65-F5344CB8AC3E}">
        <p14:creationId xmlns:p14="http://schemas.microsoft.com/office/powerpoint/2010/main" val="190802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Calibri"/>
                <a:cs typeface="Calibri"/>
              </a:rPr>
              <a:t>Counseling options are going to be limited on geographic location and resources </a:t>
            </a:r>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13</a:t>
            </a:fld>
            <a:endParaRPr lang="en-US"/>
          </a:p>
        </p:txBody>
      </p:sp>
    </p:spTree>
    <p:extLst>
      <p:ext uri="{BB962C8B-B14F-4D97-AF65-F5344CB8AC3E}">
        <p14:creationId xmlns:p14="http://schemas.microsoft.com/office/powerpoint/2010/main" val="378703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V="1">
            <a:off x="1754388" y="3489325"/>
            <a:ext cx="7464029"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879E20A-94BE-BA40-BF54-E6049A700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122" y="2571496"/>
            <a:ext cx="2259596" cy="593144"/>
          </a:xfrm>
          <a:prstGeom prst="rect">
            <a:avLst/>
          </a:prstGeom>
        </p:spPr>
      </p:pic>
      <p:sp>
        <p:nvSpPr>
          <p:cNvPr id="9" name="Title 1">
            <a:extLst>
              <a:ext uri="{FF2B5EF4-FFF2-40B4-BE49-F238E27FC236}">
                <a16:creationId xmlns:a16="http://schemas.microsoft.com/office/drawing/2014/main" id="{45F66D3A-111A-2D44-965C-A6D002B16194}"/>
              </a:ext>
            </a:extLst>
          </p:cNvPr>
          <p:cNvSpPr>
            <a:spLocks noGrp="1"/>
          </p:cNvSpPr>
          <p:nvPr>
            <p:ph type="ctrTitle"/>
          </p:nvPr>
        </p:nvSpPr>
        <p:spPr>
          <a:xfrm>
            <a:off x="822960" y="3597358"/>
            <a:ext cx="9326880" cy="1764030"/>
          </a:xfrm>
          <a:prstGeom prst="rect">
            <a:avLst/>
          </a:prstGeom>
        </p:spPr>
        <p:txBody>
          <a:bodyPr>
            <a:normAutofit/>
          </a:bodyPr>
          <a:lstStyle>
            <a:lvl1pPr algn="ctr">
              <a:defRPr sz="4200" baseline="0">
                <a:solidFill>
                  <a:schemeClr val="tx1">
                    <a:lumMod val="65000"/>
                    <a:lumOff val="35000"/>
                  </a:schemeClr>
                </a:solidFill>
                <a:latin typeface="Century Gothic Bold" charset="0"/>
              </a:defRPr>
            </a:lvl1pPr>
          </a:lstStyle>
          <a:p>
            <a:r>
              <a:rPr lang="en-US"/>
              <a:t>Click to edit Master title style</a:t>
            </a:r>
          </a:p>
        </p:txBody>
      </p:sp>
      <p:sp>
        <p:nvSpPr>
          <p:cNvPr id="10" name="Subtitle 2">
            <a:extLst>
              <a:ext uri="{FF2B5EF4-FFF2-40B4-BE49-F238E27FC236}">
                <a16:creationId xmlns:a16="http://schemas.microsoft.com/office/drawing/2014/main" id="{42422F50-23C8-204E-A4D5-934CB5640DFF}"/>
              </a:ext>
            </a:extLst>
          </p:cNvPr>
          <p:cNvSpPr>
            <a:spLocks noGrp="1"/>
          </p:cNvSpPr>
          <p:nvPr>
            <p:ph type="subTitle" idx="1" hasCustomPrompt="1"/>
          </p:nvPr>
        </p:nvSpPr>
        <p:spPr>
          <a:xfrm>
            <a:off x="1645920" y="4925167"/>
            <a:ext cx="7680960" cy="247410"/>
          </a:xfrm>
          <a:prstGeom prst="rect">
            <a:avLst/>
          </a:prstGeom>
        </p:spPr>
        <p:txBody>
          <a:bodyPr>
            <a:normAutofit/>
          </a:bodyPr>
          <a:lstStyle>
            <a:lvl1pPr marL="0" indent="0" algn="ctr">
              <a:buNone/>
              <a:defRPr sz="1200" cap="all" baseline="0">
                <a:solidFill>
                  <a:srgbClr val="B01C32"/>
                </a:solidFill>
                <a:latin typeface="Century Gothic Bold Italic"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PRESENTER NAME</a:t>
            </a:r>
          </a:p>
        </p:txBody>
      </p:sp>
      <p:sp>
        <p:nvSpPr>
          <p:cNvPr id="19" name="TextBox 18">
            <a:extLst>
              <a:ext uri="{FF2B5EF4-FFF2-40B4-BE49-F238E27FC236}">
                <a16:creationId xmlns:a16="http://schemas.microsoft.com/office/drawing/2014/main" id="{D3EB228E-5D37-DE42-BA31-374665E6906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rgbClr val="A21727"/>
                </a:solidFill>
                <a:latin typeface="Century Gothic" charset="0"/>
                <a:ea typeface="Century Gothic" charset="0"/>
                <a:cs typeface="Century Gothic" charset="0"/>
              </a:rPr>
              <a:t>©</a:t>
            </a:r>
            <a:r>
              <a:rPr lang="en-US" sz="900" b="1" spc="225" baseline="0">
                <a:solidFill>
                  <a:srgbClr val="A21727"/>
                </a:solidFill>
                <a:latin typeface="Century Gothic" charset="0"/>
                <a:ea typeface="Century Gothic" charset="0"/>
                <a:cs typeface="Century Gothic" charset="0"/>
              </a:rPr>
              <a:t>UNIVERSITY OF UTAH HEALTH</a:t>
            </a:r>
            <a:endParaRPr lang="en-US" sz="900" b="1" spc="225">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7717057"/>
            <a:ext cx="1335024" cy="347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676547" y="3465512"/>
            <a:ext cx="9629775" cy="1371600"/>
          </a:xfrm>
          <a:prstGeom prst="rect">
            <a:avLst/>
          </a:prstGeom>
        </p:spPr>
        <p:txBody>
          <a:bodyPr/>
          <a:lstStyle>
            <a:lvl1pPr marL="0" indent="0">
              <a:buNone/>
              <a:defRPr>
                <a:solidFill>
                  <a:schemeClr val="bg1"/>
                </a:solidFill>
              </a:defRPr>
            </a:lvl1pPr>
          </a:lstStyle>
          <a:p>
            <a:pPr lvl="0"/>
            <a:r>
              <a:rPr lang="en-US"/>
              <a:t>"Click to edit Master text styles”</a:t>
            </a:r>
          </a:p>
        </p:txBody>
      </p:sp>
      <p:sp>
        <p:nvSpPr>
          <p:cNvPr id="11" name="Text Placeholder 10"/>
          <p:cNvSpPr>
            <a:spLocks noGrp="1"/>
          </p:cNvSpPr>
          <p:nvPr>
            <p:ph type="body" sz="quarter" idx="11" hasCustomPrompt="1"/>
          </p:nvPr>
        </p:nvSpPr>
        <p:spPr>
          <a:xfrm>
            <a:off x="5491162" y="5106988"/>
            <a:ext cx="4814888"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a:t>CLICK TO EDIT MASTER TEXT STYLES</a:t>
            </a:r>
          </a:p>
        </p:txBody>
      </p:sp>
      <p:sp>
        <p:nvSpPr>
          <p:cNvPr id="19" name="Rectangle 18"/>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588279F0-1413-BE44-BB96-CB42EF008AF7}"/>
              </a:ext>
            </a:extLst>
          </p:cNvPr>
          <p:cNvSpPr>
            <a:spLocks noGrp="1"/>
          </p:cNvSpPr>
          <p:nvPr>
            <p:ph type="body" sz="quarter" idx="12" hasCustomPrompt="1"/>
          </p:nvPr>
        </p:nvSpPr>
        <p:spPr>
          <a:xfrm>
            <a:off x="1944573" y="7866925"/>
            <a:ext cx="893365" cy="304800"/>
          </a:xfrm>
          <a:prstGeom prst="rect">
            <a:avLst/>
          </a:prstGeom>
        </p:spPr>
        <p:txBody>
          <a:bodyPr/>
          <a:lstStyle>
            <a:lvl1pPr marL="0" indent="0">
              <a:buNone/>
              <a:defRPr sz="900" b="1" i="0" spc="150" baseline="0">
                <a:solidFill>
                  <a:schemeClr val="bg1"/>
                </a:solidFill>
              </a:defRPr>
            </a:lvl1pPr>
          </a:lstStyle>
          <a:p>
            <a:pPr lvl="0"/>
            <a:r>
              <a:rPr lang="en-US"/>
              <a:t>@HANDLE</a:t>
            </a:r>
          </a:p>
        </p:txBody>
      </p:sp>
      <p:sp>
        <p:nvSpPr>
          <p:cNvPr id="21" name="Text Placeholder 17">
            <a:extLst>
              <a:ext uri="{FF2B5EF4-FFF2-40B4-BE49-F238E27FC236}">
                <a16:creationId xmlns:a16="http://schemas.microsoft.com/office/drawing/2014/main" id="{A6E267FA-96CD-F149-813D-10F702A78854}"/>
              </a:ext>
            </a:extLst>
          </p:cNvPr>
          <p:cNvSpPr>
            <a:spLocks noGrp="1"/>
          </p:cNvSpPr>
          <p:nvPr>
            <p:ph type="body" sz="quarter" idx="13" hasCustomPrompt="1"/>
          </p:nvPr>
        </p:nvSpPr>
        <p:spPr>
          <a:xfrm>
            <a:off x="3107704" y="7866925"/>
            <a:ext cx="893365" cy="304800"/>
          </a:xfrm>
          <a:prstGeom prst="rect">
            <a:avLst/>
          </a:prstGeom>
        </p:spPr>
        <p:txBody>
          <a:bodyPr/>
          <a:lstStyle>
            <a:lvl1pPr marL="0" indent="0">
              <a:buNone/>
              <a:defRPr sz="900" b="1" i="0" spc="150" baseline="0">
                <a:solidFill>
                  <a:schemeClr val="bg1"/>
                </a:solidFill>
              </a:defRPr>
            </a:lvl1pPr>
          </a:lstStyle>
          <a:p>
            <a:pPr lvl="0"/>
            <a:r>
              <a:rPr lang="en-US"/>
              <a:t>HASHTAG</a:t>
            </a:r>
          </a:p>
        </p:txBody>
      </p:sp>
      <p:sp>
        <p:nvSpPr>
          <p:cNvPr id="22" name="Text Placeholder 17">
            <a:extLst>
              <a:ext uri="{FF2B5EF4-FFF2-40B4-BE49-F238E27FC236}">
                <a16:creationId xmlns:a16="http://schemas.microsoft.com/office/drawing/2014/main" id="{4E087E5B-8CE3-D84F-87ED-068C09827F23}"/>
              </a:ext>
            </a:extLst>
          </p:cNvPr>
          <p:cNvSpPr>
            <a:spLocks noGrp="1"/>
          </p:cNvSpPr>
          <p:nvPr>
            <p:ph type="body" sz="quarter" idx="14" hasCustomPrompt="1"/>
          </p:nvPr>
        </p:nvSpPr>
        <p:spPr>
          <a:xfrm>
            <a:off x="4270836" y="7866925"/>
            <a:ext cx="893365" cy="304800"/>
          </a:xfrm>
          <a:prstGeom prst="rect">
            <a:avLst/>
          </a:prstGeom>
        </p:spPr>
        <p:txBody>
          <a:bodyPr/>
          <a:lstStyle>
            <a:lvl1pPr marL="0" indent="0">
              <a:buNone/>
              <a:defRPr sz="900" b="1" i="0" spc="150" baseline="0">
                <a:solidFill>
                  <a:schemeClr val="bg1"/>
                </a:solidFill>
              </a:defRPr>
            </a:lvl1pPr>
          </a:lstStyle>
          <a:p>
            <a:pPr lvl="0"/>
            <a:r>
              <a:rPr lang="en-US"/>
              <a:t>MISC</a:t>
            </a:r>
          </a:p>
        </p:txBody>
      </p:sp>
      <p:cxnSp>
        <p:nvCxnSpPr>
          <p:cNvPr id="23" name="Straight Connector 22">
            <a:extLst>
              <a:ext uri="{FF2B5EF4-FFF2-40B4-BE49-F238E27FC236}">
                <a16:creationId xmlns:a16="http://schemas.microsoft.com/office/drawing/2014/main" id="{37122EAA-0E2E-334C-8FD7-F7152351DF1D}"/>
              </a:ext>
            </a:extLst>
          </p:cNvPr>
          <p:cNvCxnSpPr/>
          <p:nvPr userDrawn="1"/>
        </p:nvCxnSpPr>
        <p:spPr>
          <a:xfrm>
            <a:off x="1932385" y="7856538"/>
            <a:ext cx="954524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6">
            <a:extLst>
              <a:ext uri="{FF2B5EF4-FFF2-40B4-BE49-F238E27FC236}">
                <a16:creationId xmlns:a16="http://schemas.microsoft.com/office/drawing/2014/main" id="{C46318F0-0337-6543-A959-E460F34C9A72}"/>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chemeClr val="bg1"/>
                </a:solidFill>
              </a:defRPr>
            </a:lvl1pPr>
          </a:lstStyle>
          <a:p>
            <a:pPr lvl="0"/>
            <a:r>
              <a:rPr lang="en-US"/>
              <a:t>Source:</a:t>
            </a:r>
          </a:p>
        </p:txBody>
      </p:sp>
      <p:sp>
        <p:nvSpPr>
          <p:cNvPr id="25" name="TextBox 24">
            <a:extLst>
              <a:ext uri="{FF2B5EF4-FFF2-40B4-BE49-F238E27FC236}">
                <a16:creationId xmlns:a16="http://schemas.microsoft.com/office/drawing/2014/main" id="{E0594BCC-9AC9-B541-A6EA-15BF0043F44B}"/>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chemeClr val="bg1"/>
                </a:solidFill>
                <a:latin typeface="Century Gothic" charset="0"/>
                <a:ea typeface="Century Gothic" charset="0"/>
                <a:cs typeface="Century Gothic" charset="0"/>
              </a:rPr>
              <a:t>©</a:t>
            </a:r>
            <a:r>
              <a:rPr lang="en-US" sz="900" b="1" spc="225" baseline="0">
                <a:solidFill>
                  <a:schemeClr val="bg1"/>
                </a:solidFill>
                <a:latin typeface="Century Gothic" charset="0"/>
                <a:ea typeface="Century Gothic" charset="0"/>
                <a:cs typeface="Century Gothic" charset="0"/>
              </a:rPr>
              <a:t>UNIVERSITY OF UTAH HEALTH</a:t>
            </a:r>
            <a:endParaRPr lang="en-US" sz="900" b="1" spc="225">
              <a:solidFill>
                <a:schemeClr val="bg1"/>
              </a:solidFill>
              <a:latin typeface="Century Gothic" charset="0"/>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2725341" y="4733925"/>
            <a:ext cx="54864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4EA94B-4972-E642-83B1-ADFA9CC6FCC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chemeClr val="bg1"/>
                </a:solidFill>
                <a:latin typeface="Century Gothic" charset="0"/>
                <a:ea typeface="Century Gothic" charset="0"/>
                <a:cs typeface="Century Gothic" charset="0"/>
              </a:rPr>
              <a:t>©</a:t>
            </a:r>
            <a:r>
              <a:rPr lang="en-US" sz="900" b="1" spc="225" baseline="0">
                <a:solidFill>
                  <a:schemeClr val="bg1"/>
                </a:solidFill>
                <a:latin typeface="Century Gothic" charset="0"/>
                <a:ea typeface="Century Gothic" charset="0"/>
                <a:cs typeface="Century Gothic" charset="0"/>
              </a:rPr>
              <a:t>UNIVERSITY OF UTAH HEALTH</a:t>
            </a:r>
            <a:endParaRPr lang="en-US" sz="900" b="1" spc="225">
              <a:solidFill>
                <a:schemeClr val="bg1"/>
              </a:solidFill>
              <a:latin typeface="Century Gothic" charset="0"/>
              <a:ea typeface="Century Gothic" charset="0"/>
              <a:cs typeface="Century Gothic" charset="0"/>
            </a:endParaRPr>
          </a:p>
        </p:txBody>
      </p:sp>
      <p:sp>
        <p:nvSpPr>
          <p:cNvPr id="12" name="Text Placeholder 17">
            <a:extLst>
              <a:ext uri="{FF2B5EF4-FFF2-40B4-BE49-F238E27FC236}">
                <a16:creationId xmlns:a16="http://schemas.microsoft.com/office/drawing/2014/main" id="{35C89BE1-B994-4541-8F5E-6CEF87B48759}"/>
              </a:ext>
            </a:extLst>
          </p:cNvPr>
          <p:cNvSpPr>
            <a:spLocks noGrp="1"/>
          </p:cNvSpPr>
          <p:nvPr>
            <p:ph type="body" sz="quarter" idx="11" hasCustomPrompt="1"/>
          </p:nvPr>
        </p:nvSpPr>
        <p:spPr>
          <a:xfrm>
            <a:off x="2096973" y="7857642"/>
            <a:ext cx="893365" cy="304800"/>
          </a:xfrm>
          <a:prstGeom prst="rect">
            <a:avLst/>
          </a:prstGeom>
        </p:spPr>
        <p:txBody>
          <a:bodyPr/>
          <a:lstStyle>
            <a:lvl1pPr marL="0" indent="0">
              <a:buNone/>
              <a:defRPr sz="900" b="1" i="0" spc="150" baseline="0">
                <a:solidFill>
                  <a:schemeClr val="bg1"/>
                </a:solidFill>
              </a:defRPr>
            </a:lvl1pPr>
          </a:lstStyle>
          <a:p>
            <a:pPr lvl="0"/>
            <a:r>
              <a:rPr lang="en-US"/>
              <a:t>@HANDLE</a:t>
            </a:r>
          </a:p>
        </p:txBody>
      </p:sp>
      <p:sp>
        <p:nvSpPr>
          <p:cNvPr id="13" name="Text Placeholder 17">
            <a:extLst>
              <a:ext uri="{FF2B5EF4-FFF2-40B4-BE49-F238E27FC236}">
                <a16:creationId xmlns:a16="http://schemas.microsoft.com/office/drawing/2014/main" id="{480E471C-2310-9E42-8633-CE85F72294BB}"/>
              </a:ext>
            </a:extLst>
          </p:cNvPr>
          <p:cNvSpPr>
            <a:spLocks noGrp="1"/>
          </p:cNvSpPr>
          <p:nvPr>
            <p:ph type="body" sz="quarter" idx="12" hasCustomPrompt="1"/>
          </p:nvPr>
        </p:nvSpPr>
        <p:spPr>
          <a:xfrm>
            <a:off x="3260104" y="7857642"/>
            <a:ext cx="893365" cy="304800"/>
          </a:xfrm>
          <a:prstGeom prst="rect">
            <a:avLst/>
          </a:prstGeom>
        </p:spPr>
        <p:txBody>
          <a:bodyPr/>
          <a:lstStyle>
            <a:lvl1pPr marL="0" indent="0">
              <a:buNone/>
              <a:defRPr sz="900" b="1" i="0" spc="150" baseline="0">
                <a:solidFill>
                  <a:schemeClr val="bg1"/>
                </a:solidFill>
              </a:defRPr>
            </a:lvl1pPr>
          </a:lstStyle>
          <a:p>
            <a:pPr lvl="0"/>
            <a:r>
              <a:rPr lang="en-US"/>
              <a:t>HASHTAG</a:t>
            </a:r>
          </a:p>
        </p:txBody>
      </p:sp>
      <p:sp>
        <p:nvSpPr>
          <p:cNvPr id="14" name="Text Placeholder 17">
            <a:extLst>
              <a:ext uri="{FF2B5EF4-FFF2-40B4-BE49-F238E27FC236}">
                <a16:creationId xmlns:a16="http://schemas.microsoft.com/office/drawing/2014/main" id="{E0623718-98EE-614F-90B6-3FF4AEE8FB1C}"/>
              </a:ext>
            </a:extLst>
          </p:cNvPr>
          <p:cNvSpPr>
            <a:spLocks noGrp="1"/>
          </p:cNvSpPr>
          <p:nvPr>
            <p:ph type="body" sz="quarter" idx="13" hasCustomPrompt="1"/>
          </p:nvPr>
        </p:nvSpPr>
        <p:spPr>
          <a:xfrm>
            <a:off x="4423236" y="7857642"/>
            <a:ext cx="893365" cy="304800"/>
          </a:xfrm>
          <a:prstGeom prst="rect">
            <a:avLst/>
          </a:prstGeom>
        </p:spPr>
        <p:txBody>
          <a:bodyPr/>
          <a:lstStyle>
            <a:lvl1pPr marL="0" indent="0">
              <a:buNone/>
              <a:defRPr sz="900" b="1" i="0" spc="150" baseline="0">
                <a:solidFill>
                  <a:schemeClr val="bg1"/>
                </a:solidFill>
              </a:defRPr>
            </a:lvl1pPr>
          </a:lstStyle>
          <a:p>
            <a:pPr lvl="0"/>
            <a:r>
              <a:rPr lang="en-US"/>
              <a:t>MISC</a:t>
            </a:r>
          </a:p>
        </p:txBody>
      </p:sp>
      <p:sp>
        <p:nvSpPr>
          <p:cNvPr id="16" name="Text Placeholder 8">
            <a:extLst>
              <a:ext uri="{FF2B5EF4-FFF2-40B4-BE49-F238E27FC236}">
                <a16:creationId xmlns:a16="http://schemas.microsoft.com/office/drawing/2014/main" id="{6869AC21-254E-E140-97CF-6E76614CFF52}"/>
              </a:ext>
            </a:extLst>
          </p:cNvPr>
          <p:cNvSpPr>
            <a:spLocks noGrp="1"/>
          </p:cNvSpPr>
          <p:nvPr>
            <p:ph type="body" sz="quarter" idx="10" hasCustomPrompt="1"/>
          </p:nvPr>
        </p:nvSpPr>
        <p:spPr>
          <a:xfrm>
            <a:off x="1819277" y="3150395"/>
            <a:ext cx="7315200" cy="1477024"/>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a:t>TITLE</a:t>
            </a:r>
          </a:p>
        </p:txBody>
      </p:sp>
      <p:pic>
        <p:nvPicPr>
          <p:cNvPr id="17" name="Picture 3" descr="U Health_horizontal_white.eps">
            <a:extLst>
              <a:ext uri="{FF2B5EF4-FFF2-40B4-BE49-F238E27FC236}">
                <a16:creationId xmlns:a16="http://schemas.microsoft.com/office/drawing/2014/main" id="{3A5686FB-A54D-154C-B262-819175A65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864" y="5008563"/>
            <a:ext cx="24860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09728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p:cNvCxnSpPr/>
          <p:nvPr userDrawn="1"/>
        </p:nvCxnSpPr>
        <p:spPr>
          <a:xfrm flipV="1">
            <a:off x="2725341" y="4733925"/>
            <a:ext cx="54864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C24DC9AB-D6F9-5A46-ACDB-8BC683F76E9B}"/>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a:t>@HANDLE</a:t>
            </a:r>
          </a:p>
        </p:txBody>
      </p:sp>
      <p:sp>
        <p:nvSpPr>
          <p:cNvPr id="14" name="Text Placeholder 17">
            <a:extLst>
              <a:ext uri="{FF2B5EF4-FFF2-40B4-BE49-F238E27FC236}">
                <a16:creationId xmlns:a16="http://schemas.microsoft.com/office/drawing/2014/main" id="{F12EB29B-BDA0-824E-9B8E-103911955B91}"/>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a:t>HASHTAG</a:t>
            </a:r>
          </a:p>
        </p:txBody>
      </p:sp>
      <p:sp>
        <p:nvSpPr>
          <p:cNvPr id="15" name="Text Placeholder 17">
            <a:extLst>
              <a:ext uri="{FF2B5EF4-FFF2-40B4-BE49-F238E27FC236}">
                <a16:creationId xmlns:a16="http://schemas.microsoft.com/office/drawing/2014/main" id="{A652469C-D67E-0F43-BFB5-493B84EBC77D}"/>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a:t>MISC</a:t>
            </a:r>
          </a:p>
        </p:txBody>
      </p:sp>
      <p:sp>
        <p:nvSpPr>
          <p:cNvPr id="16" name="TextBox 15">
            <a:extLst>
              <a:ext uri="{FF2B5EF4-FFF2-40B4-BE49-F238E27FC236}">
                <a16:creationId xmlns:a16="http://schemas.microsoft.com/office/drawing/2014/main" id="{0504F874-137D-DA4C-9CD2-9896BC66BF5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rgbClr val="A21727"/>
                </a:solidFill>
                <a:latin typeface="Century Gothic" charset="0"/>
                <a:ea typeface="Century Gothic" charset="0"/>
                <a:cs typeface="Century Gothic" charset="0"/>
              </a:rPr>
              <a:t>©</a:t>
            </a:r>
            <a:r>
              <a:rPr lang="en-US" sz="900" b="1" spc="225" baseline="0">
                <a:solidFill>
                  <a:srgbClr val="A21727"/>
                </a:solidFill>
                <a:latin typeface="Century Gothic" charset="0"/>
                <a:ea typeface="Century Gothic" charset="0"/>
                <a:cs typeface="Century Gothic" charset="0"/>
              </a:rPr>
              <a:t>UNIVERSITY OF UTAH HEALTH</a:t>
            </a:r>
            <a:endParaRPr lang="en-US" sz="900" b="1" spc="225">
              <a:solidFill>
                <a:srgbClr val="A21727"/>
              </a:solidFill>
              <a:latin typeface="Century Gothic" charset="0"/>
              <a:ea typeface="Century Gothic" charset="0"/>
              <a:cs typeface="Century Gothic" charset="0"/>
            </a:endParaRPr>
          </a:p>
        </p:txBody>
      </p:sp>
      <p:sp>
        <p:nvSpPr>
          <p:cNvPr id="11" name="Text Placeholder 8">
            <a:extLst>
              <a:ext uri="{FF2B5EF4-FFF2-40B4-BE49-F238E27FC236}">
                <a16:creationId xmlns:a16="http://schemas.microsoft.com/office/drawing/2014/main" id="{25D92E16-5DC9-2D47-9DBA-07BC794B05D0}"/>
              </a:ext>
            </a:extLst>
          </p:cNvPr>
          <p:cNvSpPr>
            <a:spLocks noGrp="1"/>
          </p:cNvSpPr>
          <p:nvPr>
            <p:ph type="body" sz="quarter" idx="10" hasCustomPrompt="1"/>
          </p:nvPr>
        </p:nvSpPr>
        <p:spPr>
          <a:xfrm>
            <a:off x="1876425" y="3146516"/>
            <a:ext cx="7315200" cy="1724025"/>
          </a:xfrm>
          <a:prstGeom prst="rect">
            <a:avLst/>
          </a:prstGeom>
        </p:spPr>
        <p:txBody>
          <a:bodyPr>
            <a:noAutofit/>
          </a:bodyPr>
          <a:lstStyle>
            <a:lvl1pPr marL="0" indent="0" algn="ctr">
              <a:buNone/>
              <a:defRPr sz="8000" b="0" i="0" spc="200" baseline="0">
                <a:solidFill>
                  <a:srgbClr val="991C2C"/>
                </a:solidFill>
                <a:latin typeface="Century Gothic" charset="0"/>
                <a:ea typeface="Century Gothic" charset="0"/>
                <a:cs typeface="Century Gothic" charset="0"/>
              </a:defRPr>
            </a:lvl1pPr>
          </a:lstStyle>
          <a:p>
            <a:pPr lvl="0"/>
            <a:r>
              <a:rPr lang="en-US"/>
              <a:t>TITLE</a:t>
            </a:r>
          </a:p>
        </p:txBody>
      </p:sp>
      <p:pic>
        <p:nvPicPr>
          <p:cNvPr id="19" name="Picture 16" descr="U Health_horizontal_cmyk.eps">
            <a:extLst>
              <a:ext uri="{FF2B5EF4-FFF2-40B4-BE49-F238E27FC236}">
                <a16:creationId xmlns:a16="http://schemas.microsoft.com/office/drawing/2014/main" id="{2AE54A6C-F0FE-E64A-88A8-DB9AB7BC9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4350" y="4995863"/>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7" y="2114868"/>
            <a:ext cx="9507311"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7">
            <a:extLst>
              <a:ext uri="{FF2B5EF4-FFF2-40B4-BE49-F238E27FC236}">
                <a16:creationId xmlns:a16="http://schemas.microsoft.com/office/drawing/2014/main" id="{39F114CE-A71F-1948-827E-49A3094760C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a:t>@HANDLE</a:t>
            </a:r>
          </a:p>
        </p:txBody>
      </p:sp>
      <p:sp>
        <p:nvSpPr>
          <p:cNvPr id="19" name="Text Placeholder 17">
            <a:extLst>
              <a:ext uri="{FF2B5EF4-FFF2-40B4-BE49-F238E27FC236}">
                <a16:creationId xmlns:a16="http://schemas.microsoft.com/office/drawing/2014/main" id="{8D1DDD64-E7BD-7D49-BCAB-B2F3B9E6870A}"/>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a:t>HASHTAG</a:t>
            </a:r>
          </a:p>
        </p:txBody>
      </p:sp>
      <p:sp>
        <p:nvSpPr>
          <p:cNvPr id="20" name="Text Placeholder 17">
            <a:extLst>
              <a:ext uri="{FF2B5EF4-FFF2-40B4-BE49-F238E27FC236}">
                <a16:creationId xmlns:a16="http://schemas.microsoft.com/office/drawing/2014/main" id="{64666489-4827-F540-B563-CD6001CF379C}"/>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a:t>MISC</a:t>
            </a:r>
          </a:p>
        </p:txBody>
      </p:sp>
      <p:cxnSp>
        <p:nvCxnSpPr>
          <p:cNvPr id="21" name="Straight Connector 20">
            <a:extLst>
              <a:ext uri="{FF2B5EF4-FFF2-40B4-BE49-F238E27FC236}">
                <a16:creationId xmlns:a16="http://schemas.microsoft.com/office/drawing/2014/main" id="{C4769863-E1A1-5948-B595-F73FB9ABEBB5}"/>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6">
            <a:extLst>
              <a:ext uri="{FF2B5EF4-FFF2-40B4-BE49-F238E27FC236}">
                <a16:creationId xmlns:a16="http://schemas.microsoft.com/office/drawing/2014/main" id="{6441B5AA-7CEE-ED4E-880B-EB8215354E2F}"/>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a:t>Source:</a:t>
            </a:r>
          </a:p>
        </p:txBody>
      </p:sp>
      <p:pic>
        <p:nvPicPr>
          <p:cNvPr id="24" name="Picture 23">
            <a:extLst>
              <a:ext uri="{FF2B5EF4-FFF2-40B4-BE49-F238E27FC236}">
                <a16:creationId xmlns:a16="http://schemas.microsoft.com/office/drawing/2014/main" id="{8E2AC291-E03D-254B-893B-1467227A9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
        <p:nvSpPr>
          <p:cNvPr id="32" name="TextBox 31">
            <a:extLst>
              <a:ext uri="{FF2B5EF4-FFF2-40B4-BE49-F238E27FC236}">
                <a16:creationId xmlns:a16="http://schemas.microsoft.com/office/drawing/2014/main" id="{5132AE5D-BE74-2B4E-A98E-089E7E1EA637}"/>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rgbClr val="A21727"/>
                </a:solidFill>
                <a:latin typeface="Century Gothic" charset="0"/>
                <a:ea typeface="Century Gothic" charset="0"/>
                <a:cs typeface="Century Gothic" charset="0"/>
              </a:rPr>
              <a:t>©</a:t>
            </a:r>
            <a:r>
              <a:rPr lang="en-US" sz="900" b="1" spc="225" baseline="0">
                <a:solidFill>
                  <a:srgbClr val="A21727"/>
                </a:solidFill>
                <a:latin typeface="Century Gothic" charset="0"/>
                <a:ea typeface="Century Gothic" charset="0"/>
                <a:cs typeface="Century Gothic" charset="0"/>
              </a:rPr>
              <a:t>UNIVERSITY OF UTAH HEALTH</a:t>
            </a:r>
            <a:endParaRPr lang="en-US" sz="900" b="1" spc="225">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0" name="Text Placeholder 17">
            <a:extLst>
              <a:ext uri="{FF2B5EF4-FFF2-40B4-BE49-F238E27FC236}">
                <a16:creationId xmlns:a16="http://schemas.microsoft.com/office/drawing/2014/main" id="{14E1B193-F4BB-A246-BAE2-A67C1FFD68F4}"/>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a:t>@HANDLE</a:t>
            </a:r>
          </a:p>
        </p:txBody>
      </p:sp>
      <p:sp>
        <p:nvSpPr>
          <p:cNvPr id="17" name="Text Placeholder 17">
            <a:extLst>
              <a:ext uri="{FF2B5EF4-FFF2-40B4-BE49-F238E27FC236}">
                <a16:creationId xmlns:a16="http://schemas.microsoft.com/office/drawing/2014/main" id="{06E4D557-733B-F443-B3A6-B791074CF79F}"/>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a:t>HASHTAG</a:t>
            </a:r>
          </a:p>
        </p:txBody>
      </p:sp>
      <p:sp>
        <p:nvSpPr>
          <p:cNvPr id="19" name="Text Placeholder 17">
            <a:extLst>
              <a:ext uri="{FF2B5EF4-FFF2-40B4-BE49-F238E27FC236}">
                <a16:creationId xmlns:a16="http://schemas.microsoft.com/office/drawing/2014/main" id="{1C424D65-3239-F04F-8F2E-05DE2A88F5EE}"/>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a:t>MISC</a:t>
            </a:r>
          </a:p>
        </p:txBody>
      </p:sp>
      <p:cxnSp>
        <p:nvCxnSpPr>
          <p:cNvPr id="20" name="Straight Connector 19">
            <a:extLst>
              <a:ext uri="{FF2B5EF4-FFF2-40B4-BE49-F238E27FC236}">
                <a16:creationId xmlns:a16="http://schemas.microsoft.com/office/drawing/2014/main" id="{AE9D294B-177B-CA4F-968B-AB8507BE20A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6">
            <a:extLst>
              <a:ext uri="{FF2B5EF4-FFF2-40B4-BE49-F238E27FC236}">
                <a16:creationId xmlns:a16="http://schemas.microsoft.com/office/drawing/2014/main" id="{39C62EE2-AB79-B646-BBC2-8D46AB17A2AA}"/>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a:t>Source:</a:t>
            </a:r>
          </a:p>
        </p:txBody>
      </p:sp>
      <p:sp>
        <p:nvSpPr>
          <p:cNvPr id="22" name="TextBox 21">
            <a:extLst>
              <a:ext uri="{FF2B5EF4-FFF2-40B4-BE49-F238E27FC236}">
                <a16:creationId xmlns:a16="http://schemas.microsoft.com/office/drawing/2014/main" id="{EDBA9BD1-EA8F-4D4B-9C32-8916107D447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rgbClr val="A21727"/>
                </a:solidFill>
                <a:latin typeface="Century Gothic" charset="0"/>
                <a:ea typeface="Century Gothic" charset="0"/>
                <a:cs typeface="Century Gothic" charset="0"/>
              </a:rPr>
              <a:t>©</a:t>
            </a:r>
            <a:r>
              <a:rPr lang="en-US" sz="900" b="1" spc="225" baseline="0">
                <a:solidFill>
                  <a:srgbClr val="A21727"/>
                </a:solidFill>
                <a:latin typeface="Century Gothic" charset="0"/>
                <a:ea typeface="Century Gothic" charset="0"/>
                <a:cs typeface="Century Gothic" charset="0"/>
              </a:rPr>
              <a:t>UNIVERSITY OF UTAH HEALTH</a:t>
            </a:r>
            <a:endParaRPr lang="en-US" sz="900" b="1" spc="225">
              <a:solidFill>
                <a:srgbClr val="A21727"/>
              </a:solidFill>
              <a:latin typeface="Century Gothic" charset="0"/>
              <a:ea typeface="Century Gothic" charset="0"/>
              <a:cs typeface="Century Gothic" charset="0"/>
            </a:endParaRPr>
          </a:p>
        </p:txBody>
      </p:sp>
      <p:pic>
        <p:nvPicPr>
          <p:cNvPr id="23" name="Picture 22">
            <a:extLst>
              <a:ext uri="{FF2B5EF4-FFF2-40B4-BE49-F238E27FC236}">
                <a16:creationId xmlns:a16="http://schemas.microsoft.com/office/drawing/2014/main" id="{44D34D9A-E924-A148-BD1D-90861F655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7911B2F5-8652-A845-853C-B6722CB9D1BE}"/>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a:t>@HANDLE</a:t>
            </a:r>
          </a:p>
        </p:txBody>
      </p:sp>
      <p:sp>
        <p:nvSpPr>
          <p:cNvPr id="19" name="Text Placeholder 17">
            <a:extLst>
              <a:ext uri="{FF2B5EF4-FFF2-40B4-BE49-F238E27FC236}">
                <a16:creationId xmlns:a16="http://schemas.microsoft.com/office/drawing/2014/main" id="{006BED06-852C-DB4F-8208-534A3890F7C9}"/>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a:t>HASHTAG</a:t>
            </a:r>
          </a:p>
        </p:txBody>
      </p:sp>
      <p:sp>
        <p:nvSpPr>
          <p:cNvPr id="20" name="Text Placeholder 17">
            <a:extLst>
              <a:ext uri="{FF2B5EF4-FFF2-40B4-BE49-F238E27FC236}">
                <a16:creationId xmlns:a16="http://schemas.microsoft.com/office/drawing/2014/main" id="{6943AED2-8055-DD44-BFBF-C2DED039DFC5}"/>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a:t>MISC</a:t>
            </a:r>
          </a:p>
        </p:txBody>
      </p:sp>
      <p:cxnSp>
        <p:nvCxnSpPr>
          <p:cNvPr id="21" name="Straight Connector 20">
            <a:extLst>
              <a:ext uri="{FF2B5EF4-FFF2-40B4-BE49-F238E27FC236}">
                <a16:creationId xmlns:a16="http://schemas.microsoft.com/office/drawing/2014/main" id="{3A8ADC7D-8A64-C141-A7F6-5F1DE4BEDAAA}"/>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6">
            <a:extLst>
              <a:ext uri="{FF2B5EF4-FFF2-40B4-BE49-F238E27FC236}">
                <a16:creationId xmlns:a16="http://schemas.microsoft.com/office/drawing/2014/main" id="{BA307A0C-295F-2F4F-BB5A-7212C6117BCA}"/>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a:t>Source:</a:t>
            </a:r>
          </a:p>
        </p:txBody>
      </p:sp>
      <p:sp>
        <p:nvSpPr>
          <p:cNvPr id="23" name="TextBox 22">
            <a:extLst>
              <a:ext uri="{FF2B5EF4-FFF2-40B4-BE49-F238E27FC236}">
                <a16:creationId xmlns:a16="http://schemas.microsoft.com/office/drawing/2014/main" id="{74676B95-6F01-084F-BFE3-2C22F2E6B6F0}"/>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rgbClr val="A21727"/>
                </a:solidFill>
                <a:latin typeface="Century Gothic" charset="0"/>
                <a:ea typeface="Century Gothic" charset="0"/>
                <a:cs typeface="Century Gothic" charset="0"/>
              </a:rPr>
              <a:t>©</a:t>
            </a:r>
            <a:r>
              <a:rPr lang="en-US" sz="900" b="1" spc="225" baseline="0">
                <a:solidFill>
                  <a:srgbClr val="A21727"/>
                </a:solidFill>
                <a:latin typeface="Century Gothic" charset="0"/>
                <a:ea typeface="Century Gothic" charset="0"/>
                <a:cs typeface="Century Gothic" charset="0"/>
              </a:rPr>
              <a:t>UNIVERSITY OF UTAH HEALTH</a:t>
            </a:r>
            <a:endParaRPr lang="en-US" sz="900" b="1" spc="225">
              <a:solidFill>
                <a:srgbClr val="A21727"/>
              </a:solidFill>
              <a:latin typeface="Century Gothic" charset="0"/>
              <a:ea typeface="Century Gothic" charset="0"/>
              <a:cs typeface="Century Gothic" charset="0"/>
            </a:endParaRPr>
          </a:p>
        </p:txBody>
      </p:sp>
      <p:pic>
        <p:nvPicPr>
          <p:cNvPr id="24" name="Picture 23">
            <a:extLst>
              <a:ext uri="{FF2B5EF4-FFF2-40B4-BE49-F238E27FC236}">
                <a16:creationId xmlns:a16="http://schemas.microsoft.com/office/drawing/2014/main" id="{6D95E259-0FD0-224B-A315-DF337D52F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5"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5"/>
          </p:nvPr>
        </p:nvSpPr>
        <p:spPr>
          <a:xfrm>
            <a:off x="5879289"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7">
            <a:extLst>
              <a:ext uri="{FF2B5EF4-FFF2-40B4-BE49-F238E27FC236}">
                <a16:creationId xmlns:a16="http://schemas.microsoft.com/office/drawing/2014/main" id="{1A44294C-7E80-E249-BEA9-CB3CAEFAC840}"/>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a:t>@HANDLE</a:t>
            </a:r>
          </a:p>
        </p:txBody>
      </p:sp>
      <p:sp>
        <p:nvSpPr>
          <p:cNvPr id="27" name="Text Placeholder 17">
            <a:extLst>
              <a:ext uri="{FF2B5EF4-FFF2-40B4-BE49-F238E27FC236}">
                <a16:creationId xmlns:a16="http://schemas.microsoft.com/office/drawing/2014/main" id="{2F82BB2E-FCAE-5541-B0FD-287161E9BFBB}"/>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a:t>HASHTAG</a:t>
            </a:r>
          </a:p>
        </p:txBody>
      </p:sp>
      <p:sp>
        <p:nvSpPr>
          <p:cNvPr id="28" name="Text Placeholder 17">
            <a:extLst>
              <a:ext uri="{FF2B5EF4-FFF2-40B4-BE49-F238E27FC236}">
                <a16:creationId xmlns:a16="http://schemas.microsoft.com/office/drawing/2014/main" id="{87409D07-A21A-9E49-B1D4-5A43EBF9FE00}"/>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a:t>MISC</a:t>
            </a:r>
          </a:p>
        </p:txBody>
      </p:sp>
      <p:cxnSp>
        <p:nvCxnSpPr>
          <p:cNvPr id="29" name="Straight Connector 28">
            <a:extLst>
              <a:ext uri="{FF2B5EF4-FFF2-40B4-BE49-F238E27FC236}">
                <a16:creationId xmlns:a16="http://schemas.microsoft.com/office/drawing/2014/main" id="{A440B304-394F-444B-8332-FFF7658F5E4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6">
            <a:extLst>
              <a:ext uri="{FF2B5EF4-FFF2-40B4-BE49-F238E27FC236}">
                <a16:creationId xmlns:a16="http://schemas.microsoft.com/office/drawing/2014/main" id="{CE61ABD1-91E8-0843-B203-B87A75080E06}"/>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a:t>Source:</a:t>
            </a:r>
          </a:p>
        </p:txBody>
      </p:sp>
      <p:sp>
        <p:nvSpPr>
          <p:cNvPr id="31" name="TextBox 30">
            <a:extLst>
              <a:ext uri="{FF2B5EF4-FFF2-40B4-BE49-F238E27FC236}">
                <a16:creationId xmlns:a16="http://schemas.microsoft.com/office/drawing/2014/main" id="{4D6E1E4A-FA4E-2943-9D56-20EB93D2097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rgbClr val="A21727"/>
                </a:solidFill>
                <a:latin typeface="Century Gothic" charset="0"/>
                <a:ea typeface="Century Gothic" charset="0"/>
                <a:cs typeface="Century Gothic" charset="0"/>
              </a:rPr>
              <a:t>©</a:t>
            </a:r>
            <a:r>
              <a:rPr lang="en-US" sz="900" b="1" spc="225" baseline="0">
                <a:solidFill>
                  <a:srgbClr val="A21727"/>
                </a:solidFill>
                <a:latin typeface="Century Gothic" charset="0"/>
                <a:ea typeface="Century Gothic" charset="0"/>
                <a:cs typeface="Century Gothic" charset="0"/>
              </a:rPr>
              <a:t>UNIVERSITY OF UTAH HEALTH</a:t>
            </a:r>
            <a:endParaRPr lang="en-US" sz="900" b="1" spc="225">
              <a:solidFill>
                <a:srgbClr val="A21727"/>
              </a:solidFill>
              <a:latin typeface="Century Gothic" charset="0"/>
              <a:ea typeface="Century Gothic" charset="0"/>
              <a:cs typeface="Century Gothic" charset="0"/>
            </a:endParaRPr>
          </a:p>
        </p:txBody>
      </p:sp>
      <p:pic>
        <p:nvPicPr>
          <p:cNvPr id="32" name="Picture 31">
            <a:extLst>
              <a:ext uri="{FF2B5EF4-FFF2-40B4-BE49-F238E27FC236}">
                <a16:creationId xmlns:a16="http://schemas.microsoft.com/office/drawing/2014/main" id="{42C0050E-DCBD-8842-8D09-F9690E93B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6" name="Rectangle 15"/>
          <p:cNvSpPr/>
          <p:nvPr userDrawn="1"/>
        </p:nvSpPr>
        <p:spPr>
          <a:xfrm>
            <a:off x="-244388" y="1618670"/>
            <a:ext cx="11496722" cy="5835431"/>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2880"/>
          </a:p>
        </p:txBody>
      </p:sp>
      <p:sp>
        <p:nvSpPr>
          <p:cNvPr id="17" name="Text Placeholder 17">
            <a:extLst>
              <a:ext uri="{FF2B5EF4-FFF2-40B4-BE49-F238E27FC236}">
                <a16:creationId xmlns:a16="http://schemas.microsoft.com/office/drawing/2014/main" id="{A0E3DB2D-5E52-5541-8C4C-8FE6B8378E9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a:t>@HANDLE</a:t>
            </a:r>
          </a:p>
        </p:txBody>
      </p:sp>
      <p:sp>
        <p:nvSpPr>
          <p:cNvPr id="20" name="Text Placeholder 17">
            <a:extLst>
              <a:ext uri="{FF2B5EF4-FFF2-40B4-BE49-F238E27FC236}">
                <a16:creationId xmlns:a16="http://schemas.microsoft.com/office/drawing/2014/main" id="{8A33A00E-DD2F-2540-AD30-DBBFE9EACA20}"/>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a:t>HASHTAG</a:t>
            </a:r>
          </a:p>
        </p:txBody>
      </p:sp>
      <p:sp>
        <p:nvSpPr>
          <p:cNvPr id="21" name="Text Placeholder 17">
            <a:extLst>
              <a:ext uri="{FF2B5EF4-FFF2-40B4-BE49-F238E27FC236}">
                <a16:creationId xmlns:a16="http://schemas.microsoft.com/office/drawing/2014/main" id="{90C2FA2A-913C-1A42-A7DE-92B2746DA5D8}"/>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a:t>MISC</a:t>
            </a:r>
          </a:p>
        </p:txBody>
      </p:sp>
      <p:cxnSp>
        <p:nvCxnSpPr>
          <p:cNvPr id="22" name="Straight Connector 21">
            <a:extLst>
              <a:ext uri="{FF2B5EF4-FFF2-40B4-BE49-F238E27FC236}">
                <a16:creationId xmlns:a16="http://schemas.microsoft.com/office/drawing/2014/main" id="{ACE62ADA-7AE3-164D-AF7A-8F79E91841F4}"/>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6">
            <a:extLst>
              <a:ext uri="{FF2B5EF4-FFF2-40B4-BE49-F238E27FC236}">
                <a16:creationId xmlns:a16="http://schemas.microsoft.com/office/drawing/2014/main" id="{8E338969-0EA7-E444-AF53-EA164272DC47}"/>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a:t>Source:</a:t>
            </a:r>
          </a:p>
        </p:txBody>
      </p:sp>
      <p:sp>
        <p:nvSpPr>
          <p:cNvPr id="24" name="TextBox 23">
            <a:extLst>
              <a:ext uri="{FF2B5EF4-FFF2-40B4-BE49-F238E27FC236}">
                <a16:creationId xmlns:a16="http://schemas.microsoft.com/office/drawing/2014/main" id="{01B8B329-6556-8847-A96A-DA22BB6CC99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a:solidFill>
                  <a:srgbClr val="A21727"/>
                </a:solidFill>
                <a:latin typeface="Century Gothic" charset="0"/>
                <a:ea typeface="Century Gothic" charset="0"/>
                <a:cs typeface="Century Gothic" charset="0"/>
              </a:rPr>
              <a:t>©</a:t>
            </a:r>
            <a:r>
              <a:rPr lang="en-US" sz="900" b="1" spc="225" baseline="0">
                <a:solidFill>
                  <a:srgbClr val="A21727"/>
                </a:solidFill>
                <a:latin typeface="Century Gothic" charset="0"/>
                <a:ea typeface="Century Gothic" charset="0"/>
                <a:cs typeface="Century Gothic" charset="0"/>
              </a:rPr>
              <a:t>UNIVERSITY OF UTAH HEALTH</a:t>
            </a:r>
            <a:endParaRPr lang="en-US" sz="900" b="1" spc="225">
              <a:solidFill>
                <a:srgbClr val="A21727"/>
              </a:solidFill>
              <a:latin typeface="Century Gothic" charset="0"/>
              <a:ea typeface="Century Gothic" charset="0"/>
              <a:cs typeface="Century Gothic" charset="0"/>
            </a:endParaRPr>
          </a:p>
        </p:txBody>
      </p:sp>
      <p:pic>
        <p:nvPicPr>
          <p:cNvPr id="25" name="Picture 24">
            <a:extLst>
              <a:ext uri="{FF2B5EF4-FFF2-40B4-BE49-F238E27FC236}">
                <a16:creationId xmlns:a16="http://schemas.microsoft.com/office/drawing/2014/main" id="{A34396A7-A597-E740-A401-E714C1C3B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Tree>
    <p:extLst>
      <p:ext uri="{BB962C8B-B14F-4D97-AF65-F5344CB8AC3E}">
        <p14:creationId xmlns:p14="http://schemas.microsoft.com/office/powerpoint/2010/main" val="2239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64" r:id="rId6"/>
    <p:sldLayoutId id="2147483665" r:id="rId7"/>
    <p:sldLayoutId id="2147483666" r:id="rId8"/>
    <p:sldLayoutId id="2147483655"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31502" rtl="0" eaLnBrk="1" latinLnBrk="0" hangingPunct="1">
        <a:spcBef>
          <a:spcPct val="0"/>
        </a:spcBef>
        <a:buNone/>
        <a:defRPr sz="4480" b="0" i="0" kern="1200" cap="all" baseline="0">
          <a:solidFill>
            <a:srgbClr val="B01C32"/>
          </a:solidFill>
          <a:latin typeface="Century Gothic" charset="0"/>
          <a:ea typeface="+mj-ea"/>
          <a:cs typeface="Avenir Roman"/>
        </a:defRPr>
      </a:lvl1pPr>
    </p:titleStyle>
    <p:body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Roman"/>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Roman"/>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Roman"/>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Roman"/>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02" rtl="0" eaLnBrk="1" latinLnBrk="0" hangingPunct="1">
        <a:defRPr sz="2880" kern="1200">
          <a:solidFill>
            <a:schemeClr val="tx1"/>
          </a:solidFill>
          <a:latin typeface="+mn-lt"/>
          <a:ea typeface="+mn-ea"/>
          <a:cs typeface="+mn-cs"/>
        </a:defRPr>
      </a:lvl1pPr>
      <a:lvl2pPr marL="731502" algn="l" defTabSz="731502" rtl="0" eaLnBrk="1" latinLnBrk="0" hangingPunct="1">
        <a:defRPr sz="2880" kern="1200">
          <a:solidFill>
            <a:schemeClr val="tx1"/>
          </a:solidFill>
          <a:latin typeface="+mn-lt"/>
          <a:ea typeface="+mn-ea"/>
          <a:cs typeface="+mn-cs"/>
        </a:defRPr>
      </a:lvl2pPr>
      <a:lvl3pPr marL="1463003" algn="l" defTabSz="731502" rtl="0" eaLnBrk="1" latinLnBrk="0" hangingPunct="1">
        <a:defRPr sz="2880" kern="1200">
          <a:solidFill>
            <a:schemeClr val="tx1"/>
          </a:solidFill>
          <a:latin typeface="+mn-lt"/>
          <a:ea typeface="+mn-ea"/>
          <a:cs typeface="+mn-cs"/>
        </a:defRPr>
      </a:lvl3pPr>
      <a:lvl4pPr marL="2194505" algn="l" defTabSz="731502" rtl="0" eaLnBrk="1" latinLnBrk="0" hangingPunct="1">
        <a:defRPr sz="2880" kern="1200">
          <a:solidFill>
            <a:schemeClr val="tx1"/>
          </a:solidFill>
          <a:latin typeface="+mn-lt"/>
          <a:ea typeface="+mn-ea"/>
          <a:cs typeface="+mn-cs"/>
        </a:defRPr>
      </a:lvl4pPr>
      <a:lvl5pPr marL="2926007" algn="l" defTabSz="731502" rtl="0" eaLnBrk="1" latinLnBrk="0" hangingPunct="1">
        <a:defRPr sz="2880" kern="1200">
          <a:solidFill>
            <a:schemeClr val="tx1"/>
          </a:solidFill>
          <a:latin typeface="+mn-lt"/>
          <a:ea typeface="+mn-ea"/>
          <a:cs typeface="+mn-cs"/>
        </a:defRPr>
      </a:lvl5pPr>
      <a:lvl6pPr marL="3657509" algn="l" defTabSz="731502" rtl="0" eaLnBrk="1" latinLnBrk="0" hangingPunct="1">
        <a:defRPr sz="2880" kern="1200">
          <a:solidFill>
            <a:schemeClr val="tx1"/>
          </a:solidFill>
          <a:latin typeface="+mn-lt"/>
          <a:ea typeface="+mn-ea"/>
          <a:cs typeface="+mn-cs"/>
        </a:defRPr>
      </a:lvl6pPr>
      <a:lvl7pPr marL="4389010" algn="l" defTabSz="731502" rtl="0" eaLnBrk="1" latinLnBrk="0" hangingPunct="1">
        <a:defRPr sz="2880" kern="1200">
          <a:solidFill>
            <a:schemeClr val="tx1"/>
          </a:solidFill>
          <a:latin typeface="+mn-lt"/>
          <a:ea typeface="+mn-ea"/>
          <a:cs typeface="+mn-cs"/>
        </a:defRPr>
      </a:lvl7pPr>
      <a:lvl8pPr marL="5120512" algn="l" defTabSz="731502" rtl="0" eaLnBrk="1" latinLnBrk="0" hangingPunct="1">
        <a:defRPr sz="2880" kern="1200">
          <a:solidFill>
            <a:schemeClr val="tx1"/>
          </a:solidFill>
          <a:latin typeface="+mn-lt"/>
          <a:ea typeface="+mn-ea"/>
          <a:cs typeface="+mn-cs"/>
        </a:defRPr>
      </a:lvl8pPr>
      <a:lvl9pPr marL="5852014" algn="l" defTabSz="731502"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2" Type="http://schemas.openxmlformats.org/officeDocument/2006/relationships/hyperlink" Target="http://about:blank/"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toxnet.nlm.nih.gov/"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s://doi.org/10.1080/1529519090284456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597358"/>
            <a:ext cx="9326880" cy="1764030"/>
          </a:xfrm>
          <a:prstGeom prst="rect">
            <a:avLst/>
          </a:prstGeom>
        </p:spPr>
        <p:txBody>
          <a:bodyPr lIns="91440" tIns="45720" rIns="91440" bIns="45720" anchor="t">
            <a:normAutofit/>
          </a:bodyPr>
          <a:lstStyle/>
          <a:p>
            <a:r>
              <a:rPr lang="en-US">
                <a:latin typeface="Century Gothic Bold"/>
              </a:rPr>
              <a:t>Substance Use Disorder Treatment in Pregnancy</a:t>
            </a:r>
            <a:endParaRPr lang="en-US"/>
          </a:p>
        </p:txBody>
      </p:sp>
      <p:sp>
        <p:nvSpPr>
          <p:cNvPr id="3" name="Subtitle 2"/>
          <p:cNvSpPr>
            <a:spLocks noGrp="1"/>
          </p:cNvSpPr>
          <p:nvPr>
            <p:ph type="subTitle" idx="4294967295"/>
          </p:nvPr>
        </p:nvSpPr>
        <p:spPr>
          <a:xfrm>
            <a:off x="3187306" y="5087280"/>
            <a:ext cx="4996126" cy="1285027"/>
          </a:xfrm>
          <a:prstGeom prst="rect">
            <a:avLst/>
          </a:prstGeom>
        </p:spPr>
        <p:txBody>
          <a:bodyPr lIns="91440" tIns="45720" rIns="91440" bIns="45720" anchor="t">
            <a:noAutofit/>
          </a:bodyPr>
          <a:lstStyle/>
          <a:p>
            <a:pPr marL="0" indent="0" algn="ctr">
              <a:buNone/>
            </a:pPr>
            <a:r>
              <a:rPr lang="en-US" sz="1500">
                <a:latin typeface="Century Gothic"/>
              </a:rPr>
              <a:t>   Michelle Debbink, MD, PhD and Katie Casper, MD</a:t>
            </a:r>
            <a:endParaRPr lang="en-US" sz="1500"/>
          </a:p>
          <a:p>
            <a:pPr marL="0" indent="0" algn="ctr">
              <a:buNone/>
            </a:pPr>
            <a:r>
              <a:rPr lang="en-US" sz="1500">
                <a:latin typeface="Century Gothic"/>
              </a:rPr>
              <a:t>11/2/2023</a:t>
            </a:r>
            <a:endParaRPr lang="en-US" sz="1500"/>
          </a:p>
        </p:txBody>
      </p:sp>
      <p:pic>
        <p:nvPicPr>
          <p:cNvPr id="4" name="Picture 3">
            <a:extLst>
              <a:ext uri="{FF2B5EF4-FFF2-40B4-BE49-F238E27FC236}">
                <a16:creationId xmlns:a16="http://schemas.microsoft.com/office/drawing/2014/main" id="{2BCF7943-1102-81EC-9646-987D29C32C9B}"/>
              </a:ext>
            </a:extLst>
          </p:cNvPr>
          <p:cNvPicPr>
            <a:picLocks noChangeAspect="1"/>
          </p:cNvPicPr>
          <p:nvPr/>
        </p:nvPicPr>
        <p:blipFill>
          <a:blip r:embed="rId3"/>
          <a:stretch>
            <a:fillRect/>
          </a:stretch>
        </p:blipFill>
        <p:spPr>
          <a:xfrm>
            <a:off x="4644134" y="5673415"/>
            <a:ext cx="2085975" cy="2190750"/>
          </a:xfrm>
          <a:prstGeom prst="rect">
            <a:avLst/>
          </a:prstGeom>
        </p:spPr>
      </p:pic>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Methamphetamine use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t>Potential complications: </a:t>
            </a:r>
          </a:p>
          <a:p>
            <a:pPr lvl="1"/>
            <a:r>
              <a:rPr lang="en-US" sz="2360"/>
              <a:t>Arrhythmia, hypertension, seizures and hyperthermia</a:t>
            </a:r>
          </a:p>
          <a:p>
            <a:r>
              <a:rPr lang="en-US" sz="3000"/>
              <a:t>Amphetamine and byproducts cross the placenta</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structure of a chemical formula&#10;&#10;Description automatically generated">
            <a:extLst>
              <a:ext uri="{FF2B5EF4-FFF2-40B4-BE49-F238E27FC236}">
                <a16:creationId xmlns:a16="http://schemas.microsoft.com/office/drawing/2014/main" id="{80561537-F066-4246-D53A-A04E7F24589B}"/>
              </a:ext>
            </a:extLst>
          </p:cNvPr>
          <p:cNvPicPr>
            <a:picLocks noChangeAspect="1"/>
          </p:cNvPicPr>
          <p:nvPr/>
        </p:nvPicPr>
        <p:blipFill>
          <a:blip r:embed="rId2"/>
          <a:stretch>
            <a:fillRect/>
          </a:stretch>
        </p:blipFill>
        <p:spPr>
          <a:xfrm>
            <a:off x="3209683" y="3952343"/>
            <a:ext cx="4748381" cy="3165587"/>
          </a:xfrm>
          <a:prstGeom prst="rect">
            <a:avLst/>
          </a:prstGeom>
        </p:spPr>
      </p:pic>
    </p:spTree>
    <p:extLst>
      <p:ext uri="{BB962C8B-B14F-4D97-AF65-F5344CB8AC3E}">
        <p14:creationId xmlns:p14="http://schemas.microsoft.com/office/powerpoint/2010/main" val="1778662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kern="1200">
                <a:latin typeface="Century Gothic"/>
                <a:cs typeface="+mj-cs"/>
              </a:rPr>
              <a:t>Risks in Pregnancy</a:t>
            </a:r>
            <a:endParaRPr lang="en-US" sz="4000">
              <a:latin typeface="Century Gothic"/>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t>Fetal</a:t>
            </a:r>
            <a:endParaRPr lang="en-US"/>
          </a:p>
          <a:p>
            <a:pPr marL="1188085" lvl="1" indent="-456565"/>
            <a:r>
              <a:rPr lang="en-US" sz="2350">
                <a:latin typeface="Century Gothic"/>
              </a:rPr>
              <a:t>Fetal growth restriction</a:t>
            </a:r>
            <a:endParaRPr lang="en-US" sz="2350"/>
          </a:p>
          <a:p>
            <a:pPr marL="1188085" lvl="1" indent="-456565"/>
            <a:r>
              <a:rPr lang="en-US" sz="2360"/>
              <a:t>IUFD, neonatal death, infant death</a:t>
            </a:r>
          </a:p>
          <a:p>
            <a:pPr marL="1188085" lvl="1" indent="-456565"/>
            <a:r>
              <a:rPr lang="en-US" sz="2360"/>
              <a:t>Neonatal and childhood neurodevelopmental abnormalities</a:t>
            </a:r>
          </a:p>
          <a:p>
            <a:pPr marL="548005" indent="-548005"/>
            <a:r>
              <a:rPr lang="en-US" sz="3000"/>
              <a:t>Maternal </a:t>
            </a:r>
          </a:p>
          <a:p>
            <a:pPr marL="1188085" lvl="1" indent="-456565"/>
            <a:r>
              <a:rPr lang="en-US" sz="2360"/>
              <a:t>Hypertensive disorders</a:t>
            </a:r>
          </a:p>
          <a:p>
            <a:pPr marL="1188085" lvl="1" indent="-456565"/>
            <a:r>
              <a:rPr lang="en-US" sz="2360"/>
              <a:t>Abruption</a:t>
            </a:r>
          </a:p>
          <a:p>
            <a:pPr marL="1188085" lvl="1" indent="-456565"/>
            <a:r>
              <a:rPr lang="en-US" sz="2360"/>
              <a:t>Preterm Birth</a:t>
            </a:r>
          </a:p>
          <a:p>
            <a:pPr marL="1188085" lvl="1" indent="-456565"/>
            <a:endParaRPr lang="en-US" sz="2360"/>
          </a:p>
          <a:p>
            <a:pPr marL="1188085" lvl="1" indent="-456565"/>
            <a:endParaRPr lang="en-US" sz="236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sz="900" kern="1200">
                <a:solidFill>
                  <a:schemeClr val="tx1">
                    <a:lumMod val="85000"/>
                    <a:lumOff val="15000"/>
                  </a:schemeClr>
                </a:solidFill>
                <a:latin typeface="+mn-lt"/>
                <a:ea typeface="+mn-ea"/>
                <a:cs typeface="+mn-cs"/>
              </a:rPr>
              <a:t>Gorman et al, 2014 </a:t>
            </a:r>
          </a:p>
          <a:p>
            <a:endParaRPr lang="en-US"/>
          </a:p>
        </p:txBody>
      </p:sp>
    </p:spTree>
    <p:extLst>
      <p:ext uri="{BB962C8B-B14F-4D97-AF65-F5344CB8AC3E}">
        <p14:creationId xmlns:p14="http://schemas.microsoft.com/office/powerpoint/2010/main" val="195695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cs typeface="Calibri Light"/>
              </a:rPr>
              <a:t>Methamphetamine use and breastfeeding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a:rPr>
              <a:t>Inhibits prolactin release and reduces milk supply</a:t>
            </a:r>
            <a:endParaRPr lang="en-US">
              <a:latin typeface="Century Gothic"/>
            </a:endParaRPr>
          </a:p>
          <a:p>
            <a:pPr marL="548005" lvl="0" indent="-548005"/>
            <a:r>
              <a:rPr lang="en-US" sz="3000"/>
              <a:t>Concentration in breast milk 2.8-7.5 times higher than maternal plasma </a:t>
            </a:r>
          </a:p>
          <a:p>
            <a:pPr marL="548005" lvl="0" indent="-548005"/>
            <a:r>
              <a:rPr lang="en-US" sz="3000"/>
              <a:t>Increased infant irritability, agitation and crying </a:t>
            </a:r>
          </a:p>
          <a:p>
            <a:pPr marL="548005" indent="-548005"/>
            <a:endParaRPr lang="en-US" sz="3000"/>
          </a:p>
        </p:txBody>
      </p:sp>
      <p:sp>
        <p:nvSpPr>
          <p:cNvPr id="12" name="Text Placeholder 11">
            <a:extLst>
              <a:ext uri="{FF2B5EF4-FFF2-40B4-BE49-F238E27FC236}">
                <a16:creationId xmlns:a16="http://schemas.microsoft.com/office/drawing/2014/main" id="{42D912B8-52FA-7691-DEFD-9813D28F432E}"/>
              </a:ext>
            </a:extLst>
          </p:cNvPr>
          <p:cNvSpPr>
            <a:spLocks noGrp="1"/>
          </p:cNvSpPr>
          <p:nvPr>
            <p:ph type="body" sz="quarter" idx="16"/>
          </p:nvPr>
        </p:nvSpPr>
        <p:spPr>
          <a:xfrm>
            <a:off x="5164201" y="7520309"/>
            <a:ext cx="5808600" cy="369888"/>
          </a:xfrm>
        </p:spPr>
        <p:txBody>
          <a:bodyPr lIns="91440" tIns="45720" rIns="91440" bIns="45720" anchor="t"/>
          <a:lstStyle/>
          <a:p>
            <a:endParaRPr lang="en-US">
              <a:solidFill>
                <a:schemeClr val="tx1">
                  <a:lumMod val="65000"/>
                  <a:lumOff val="35000"/>
                </a:schemeClr>
              </a:solidFill>
              <a:latin typeface="Century Gothic"/>
            </a:endParaRPr>
          </a:p>
          <a:p>
            <a:r>
              <a:rPr lang="en-US">
                <a:solidFill>
                  <a:schemeClr val="tx1">
                    <a:lumMod val="65000"/>
                    <a:lumOff val="35000"/>
                  </a:schemeClr>
                </a:solidFill>
                <a:latin typeface="Century Gothic"/>
              </a:rPr>
              <a:t>Freyer et al, 2009, AAP Committee on Drugs, 2001</a:t>
            </a:r>
            <a:endParaRPr lang="en-US">
              <a:solidFill>
                <a:schemeClr val="tx1">
                  <a:lumMod val="65000"/>
                  <a:lumOff val="35000"/>
                </a:schemeClr>
              </a:solidFill>
            </a:endParaRPr>
          </a:p>
        </p:txBody>
      </p:sp>
      <p:pic>
        <p:nvPicPr>
          <p:cNvPr id="13" name="Picture 12" descr="A diagram of a baby&#10;&#10;Description automatically generated">
            <a:extLst>
              <a:ext uri="{FF2B5EF4-FFF2-40B4-BE49-F238E27FC236}">
                <a16:creationId xmlns:a16="http://schemas.microsoft.com/office/drawing/2014/main" id="{A9263171-2327-4BDD-480C-2B91629ABC40}"/>
              </a:ext>
            </a:extLst>
          </p:cNvPr>
          <p:cNvPicPr>
            <a:picLocks noChangeAspect="1"/>
          </p:cNvPicPr>
          <p:nvPr/>
        </p:nvPicPr>
        <p:blipFill rotWithShape="1">
          <a:blip r:embed="rId3"/>
          <a:srcRect l="15648" t="6127" r="16626" b="2451"/>
          <a:stretch/>
        </p:blipFill>
        <p:spPr>
          <a:xfrm>
            <a:off x="5625796" y="1361774"/>
            <a:ext cx="4664844" cy="6273434"/>
          </a:xfrm>
          <a:prstGeom prst="rect">
            <a:avLst/>
          </a:prstGeom>
        </p:spPr>
      </p:pic>
    </p:spTree>
    <p:extLst>
      <p:ext uri="{BB962C8B-B14F-4D97-AF65-F5344CB8AC3E}">
        <p14:creationId xmlns:p14="http://schemas.microsoft.com/office/powerpoint/2010/main" val="2304301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t>Treatment options </a:t>
            </a: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t>Counseling</a:t>
            </a:r>
          </a:p>
          <a:p>
            <a:pPr lvl="1"/>
            <a:r>
              <a:rPr lang="en-US" sz="2360"/>
              <a:t>Individual or group drug counseling</a:t>
            </a:r>
          </a:p>
          <a:p>
            <a:pPr lvl="1"/>
            <a:r>
              <a:rPr lang="en-US" sz="2360"/>
              <a:t>Intense outpatient therapy</a:t>
            </a:r>
          </a:p>
          <a:p>
            <a:pPr lvl="1"/>
            <a:r>
              <a:rPr lang="en-US" sz="2360"/>
              <a:t>Cognitive behavioral therapy</a:t>
            </a:r>
          </a:p>
          <a:p>
            <a:r>
              <a:rPr lang="en-US" sz="3000"/>
              <a:t>Pharmacotherapy</a:t>
            </a:r>
            <a:endParaRPr lang="en-US" sz="1720"/>
          </a:p>
          <a:p>
            <a:pPr lvl="1"/>
            <a:r>
              <a:rPr lang="en-US" sz="2360"/>
              <a:t>Bupropion with Naltrexone</a:t>
            </a:r>
          </a:p>
          <a:p>
            <a:pPr lvl="1"/>
            <a:r>
              <a:rPr lang="en-US" sz="2360"/>
              <a:t>Mirtazapine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Graphic 1" descr="Head with gears with solid fill">
            <a:extLst>
              <a:ext uri="{FF2B5EF4-FFF2-40B4-BE49-F238E27FC236}">
                <a16:creationId xmlns:a16="http://schemas.microsoft.com/office/drawing/2014/main" id="{2C337463-7DF9-4DB6-5A6C-54C03A64B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3696" y="5217187"/>
            <a:ext cx="2042314" cy="2028389"/>
          </a:xfrm>
          <a:prstGeom prst="rect">
            <a:avLst/>
          </a:prstGeom>
        </p:spPr>
      </p:pic>
      <p:pic>
        <p:nvPicPr>
          <p:cNvPr id="3" name="Graphic 2" descr="Head with gears outline">
            <a:extLst>
              <a:ext uri="{FF2B5EF4-FFF2-40B4-BE49-F238E27FC236}">
                <a16:creationId xmlns:a16="http://schemas.microsoft.com/office/drawing/2014/main" id="{C98C7CE4-1ABC-35AF-7E76-547D8BBBF1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1039" y="5217185"/>
            <a:ext cx="2098014" cy="2028390"/>
          </a:xfrm>
          <a:prstGeom prst="rect">
            <a:avLst/>
          </a:prstGeom>
        </p:spPr>
      </p:pic>
    </p:spTree>
    <p:extLst>
      <p:ext uri="{BB962C8B-B14F-4D97-AF65-F5344CB8AC3E}">
        <p14:creationId xmlns:p14="http://schemas.microsoft.com/office/powerpoint/2010/main" val="292192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Bupropion and naltrexone</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rPr>
              <a:t>First choice</a:t>
            </a:r>
            <a:endParaRPr lang="en-US" dirty="0">
              <a:latin typeface="Century Gothic"/>
            </a:endParaRPr>
          </a:p>
          <a:p>
            <a:pPr marL="548005" indent="-548005"/>
            <a:r>
              <a:rPr lang="en-US" sz="3000" dirty="0">
                <a:latin typeface="Century Gothic"/>
              </a:rPr>
              <a:t>Mechanism</a:t>
            </a:r>
          </a:p>
          <a:p>
            <a:pPr marL="1188085" lvl="1" indent="-456565"/>
            <a:r>
              <a:rPr lang="en-US" sz="2350" dirty="0">
                <a:latin typeface="Century Gothic"/>
              </a:rPr>
              <a:t>Naltrexone: pure opioid antagonist</a:t>
            </a:r>
          </a:p>
          <a:p>
            <a:pPr marL="1188085" lvl="1" indent="-456565"/>
            <a:r>
              <a:rPr lang="en-US" sz="2350" dirty="0">
                <a:latin typeface="Century Gothic"/>
              </a:rPr>
              <a:t>Bupropion: weak inhibitor of the neuronal reuptake of dopamine and norepinephrine</a:t>
            </a:r>
          </a:p>
          <a:p>
            <a:pPr marL="548005" indent="-548005"/>
            <a:r>
              <a:rPr lang="en-US" sz="3000" dirty="0">
                <a:latin typeface="Century Gothic"/>
              </a:rPr>
              <a:t>Outpatient initiation</a:t>
            </a:r>
          </a:p>
          <a:p>
            <a:pPr marL="1188085" lvl="1" indent="-456565"/>
            <a:r>
              <a:rPr lang="en-US" sz="2350" dirty="0">
                <a:latin typeface="Century Gothic"/>
              </a:rPr>
              <a:t>Initial urine drug screen </a:t>
            </a:r>
            <a:endParaRPr lang="en-US" sz="2350" dirty="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91946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Bupropion and Naltrexone dosing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ea typeface="Calibri"/>
                <a:cs typeface="Calibri"/>
              </a:rPr>
              <a:t>Target dosing</a:t>
            </a:r>
            <a:endParaRPr lang="en-US" sz="3000"/>
          </a:p>
          <a:p>
            <a:pPr marL="1188085" lvl="1" indent="-456565"/>
            <a:r>
              <a:rPr lang="en-US" sz="2350">
                <a:latin typeface="Century Gothic"/>
                <a:ea typeface="Calibri"/>
                <a:cs typeface="Calibri"/>
              </a:rPr>
              <a:t>Bupropion 450 mg daily (starting dose of 150 mg increased over 3 days)</a:t>
            </a:r>
          </a:p>
          <a:p>
            <a:pPr marL="1188085" lvl="1" indent="-456565"/>
            <a:r>
              <a:rPr lang="en-US" sz="2360">
                <a:ea typeface="Calibri"/>
                <a:cs typeface="Calibri"/>
              </a:rPr>
              <a:t>Naltrexone 380 mg q4 weeks IM injection</a:t>
            </a:r>
            <a:endParaRPr lang="en-US" sz="2360"/>
          </a:p>
          <a:p>
            <a:pPr marL="548005" indent="-548005"/>
            <a:r>
              <a:rPr lang="en-US" sz="3000">
                <a:ea typeface="Calibri"/>
                <a:cs typeface="Calibri"/>
              </a:rPr>
              <a:t>Naltrexone initiation: Start with oral then transition to IM(Vivitrol)</a:t>
            </a:r>
          </a:p>
          <a:p>
            <a:pPr marL="1188085" lvl="1" indent="-456565"/>
            <a:r>
              <a:rPr lang="en-US" sz="2360">
                <a:ea typeface="Calibri"/>
                <a:cs typeface="Calibri"/>
              </a:rPr>
              <a:t>Day 1: Take 12.5 mg, if tolerated, take another 12.5 mg 2 </a:t>
            </a:r>
            <a:r>
              <a:rPr lang="en-US" sz="2360" err="1">
                <a:ea typeface="Calibri"/>
                <a:cs typeface="Calibri"/>
              </a:rPr>
              <a:t>hrs</a:t>
            </a:r>
            <a:r>
              <a:rPr lang="en-US" sz="2360">
                <a:ea typeface="Calibri"/>
                <a:cs typeface="Calibri"/>
              </a:rPr>
              <a:t> later </a:t>
            </a:r>
          </a:p>
          <a:p>
            <a:pPr marL="1188085" lvl="1" indent="-456565"/>
            <a:r>
              <a:rPr lang="en-US" sz="2360">
                <a:ea typeface="Calibri"/>
                <a:cs typeface="Calibri"/>
              </a:rPr>
              <a:t>Day 2: Take 25 mg </a:t>
            </a:r>
          </a:p>
          <a:p>
            <a:pPr marL="1188085" lvl="1" indent="-456565"/>
            <a:r>
              <a:rPr lang="en-US" sz="2360">
                <a:ea typeface="Calibri"/>
                <a:cs typeface="Calibri"/>
              </a:rPr>
              <a:t>Day 3-7: Take 50 mg daily</a:t>
            </a:r>
          </a:p>
          <a:p>
            <a:pPr marL="1188085" lvl="1" indent="-456565"/>
            <a:r>
              <a:rPr lang="en-US" sz="2360">
                <a:ea typeface="Calibri"/>
                <a:cs typeface="Calibri"/>
              </a:rPr>
              <a:t>Day 7: Start Vivitrol injections </a:t>
            </a:r>
          </a:p>
          <a:p>
            <a:pPr marL="1188085" lvl="1" indent="-456565"/>
            <a:endParaRPr lang="en-US" sz="2000">
              <a:ea typeface="Calibri"/>
              <a:cs typeface="Calibri"/>
            </a:endParaRPr>
          </a:p>
          <a:p>
            <a:pPr marL="1188085" lvl="1" indent="-456565"/>
            <a:endParaRPr lang="en-US" sz="2000">
              <a:ea typeface="Calibri"/>
              <a:cs typeface="Calibri"/>
            </a:endParaRPr>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757368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Naltrexone safety in pregnancy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457200" indent="-457200"/>
            <a:r>
              <a:rPr lang="en-US" sz="3000" dirty="0">
                <a:latin typeface="Century Gothic"/>
                <a:ea typeface="Calibri"/>
                <a:cs typeface="Calibri"/>
              </a:rPr>
              <a:t>Not expected to increase risk of congenital malformations</a:t>
            </a:r>
            <a:endParaRPr lang="en-US"/>
          </a:p>
          <a:p>
            <a:pPr marL="548005" indent="-548005"/>
            <a:r>
              <a:rPr lang="en-US" sz="3000" dirty="0">
                <a:latin typeface="Century Gothic"/>
                <a:ea typeface="Calibri"/>
                <a:cs typeface="Calibri"/>
              </a:rPr>
              <a:t>No difference in rates of congenital anomalies, stillbirths and neonatal mortality </a:t>
            </a:r>
            <a:endParaRPr lang="en-US" sz="3000" dirty="0">
              <a:latin typeface="Century Gothic"/>
            </a:endParaRPr>
          </a:p>
        </p:txBody>
      </p:sp>
      <p:sp>
        <p:nvSpPr>
          <p:cNvPr id="5" name="Content Placeholder 4">
            <a:extLst>
              <a:ext uri="{FF2B5EF4-FFF2-40B4-BE49-F238E27FC236}">
                <a16:creationId xmlns:a16="http://schemas.microsoft.com/office/drawing/2014/main" id="{DC3CF9B0-15AF-A458-D36B-22572A8580ED}"/>
              </a:ext>
            </a:extLst>
          </p:cNvPr>
          <p:cNvSpPr>
            <a:spLocks noGrp="1"/>
          </p:cNvSpPr>
          <p:nvPr>
            <p:ph sz="half" idx="15"/>
          </p:nvPr>
        </p:nvSpPr>
        <p:spPr/>
        <p:txBody>
          <a:bodyPr lIns="91440" tIns="45720" rIns="91440" bIns="45720" anchor="t"/>
          <a:lstStyle/>
          <a:p>
            <a:pPr marL="548005" indent="-548005"/>
            <a:endParaRPr lang="en-US" sz="3000"/>
          </a:p>
        </p:txBody>
      </p:sp>
      <p:sp>
        <p:nvSpPr>
          <p:cNvPr id="6" name="Text Placeholder 5">
            <a:extLst>
              <a:ext uri="{FF2B5EF4-FFF2-40B4-BE49-F238E27FC236}">
                <a16:creationId xmlns:a16="http://schemas.microsoft.com/office/drawing/2014/main" id="{4C879698-0FC5-A21B-39A5-12D4E2307A2F}"/>
              </a:ext>
            </a:extLst>
          </p:cNvPr>
          <p:cNvSpPr>
            <a:spLocks noGrp="1"/>
          </p:cNvSpPr>
          <p:nvPr>
            <p:ph type="body" sz="quarter" idx="16"/>
          </p:nvPr>
        </p:nvSpPr>
        <p:spPr/>
        <p:txBody>
          <a:bodyPr lIns="91440" tIns="45720" rIns="91440" bIns="45720" anchor="t"/>
          <a:lstStyle/>
          <a:p>
            <a:r>
              <a:rPr lang="en-US">
                <a:solidFill>
                  <a:schemeClr val="tx1">
                    <a:lumMod val="65000"/>
                    <a:lumOff val="35000"/>
                  </a:schemeClr>
                </a:solidFill>
                <a:latin typeface="Century Gothic"/>
              </a:rPr>
              <a:t>Kelty et al, 2017</a:t>
            </a:r>
            <a:endParaRPr lang="en-US">
              <a:solidFill>
                <a:schemeClr val="tx1">
                  <a:lumMod val="65000"/>
                  <a:lumOff val="35000"/>
                </a:schemeClr>
              </a:solidFill>
            </a:endParaRPr>
          </a:p>
        </p:txBody>
      </p:sp>
      <p:pic>
        <p:nvPicPr>
          <p:cNvPr id="2" name="Picture 1" descr="An ultrasound of a baby&#10;&#10;Description automatically generated">
            <a:extLst>
              <a:ext uri="{FF2B5EF4-FFF2-40B4-BE49-F238E27FC236}">
                <a16:creationId xmlns:a16="http://schemas.microsoft.com/office/drawing/2014/main" id="{38F27F72-AE0B-8C10-2DAB-37A6D29DC13E}"/>
              </a:ext>
            </a:extLst>
          </p:cNvPr>
          <p:cNvPicPr>
            <a:picLocks noChangeAspect="1"/>
          </p:cNvPicPr>
          <p:nvPr/>
        </p:nvPicPr>
        <p:blipFill>
          <a:blip r:embed="rId3"/>
          <a:stretch>
            <a:fillRect/>
          </a:stretch>
        </p:blipFill>
        <p:spPr>
          <a:xfrm>
            <a:off x="6064282" y="4485602"/>
            <a:ext cx="4358485" cy="2976338"/>
          </a:xfrm>
          <a:prstGeom prst="rect">
            <a:avLst/>
          </a:prstGeom>
        </p:spPr>
      </p:pic>
    </p:spTree>
    <p:extLst>
      <p:ext uri="{BB962C8B-B14F-4D97-AF65-F5344CB8AC3E}">
        <p14:creationId xmlns:p14="http://schemas.microsoft.com/office/powerpoint/2010/main" val="3187041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Naltrexone safety in breastfeeding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lnSpc>
                <a:spcPct val="90000"/>
              </a:lnSpc>
              <a:spcBef>
                <a:spcPts val="1000"/>
              </a:spcBef>
            </a:pPr>
            <a:r>
              <a:rPr lang="en-US" sz="3000" dirty="0">
                <a:latin typeface="Century Gothic"/>
                <a:ea typeface="Calibri"/>
                <a:cs typeface="Calibri"/>
              </a:rPr>
              <a:t>Minimally excreted in breast milk </a:t>
            </a:r>
          </a:p>
          <a:p>
            <a:pPr marL="548005" indent="-548005">
              <a:lnSpc>
                <a:spcPct val="90000"/>
              </a:lnSpc>
              <a:spcBef>
                <a:spcPts val="1000"/>
              </a:spcBef>
            </a:pPr>
            <a:r>
              <a:rPr lang="en-US" sz="3000" dirty="0">
                <a:latin typeface="Century Gothic"/>
                <a:ea typeface="Calibri"/>
                <a:cs typeface="Calibri"/>
              </a:rPr>
              <a:t>Likely safe to breastfeed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solidFill>
                  <a:schemeClr val="tx1">
                    <a:lumMod val="85000"/>
                    <a:lumOff val="15000"/>
                  </a:schemeClr>
                </a:solidFill>
                <a:latin typeface="Century Gothic"/>
                <a:ea typeface="Calibri"/>
                <a:cs typeface="Calibri"/>
              </a:rPr>
              <a:t>Chan et al, 2004</a:t>
            </a:r>
            <a:endParaRPr lang="en-US">
              <a:solidFill>
                <a:schemeClr val="tx1">
                  <a:lumMod val="85000"/>
                  <a:lumOff val="15000"/>
                </a:schemeClr>
              </a:solidFill>
              <a:ea typeface="Calibri"/>
              <a:cs typeface="Calibri"/>
            </a:endParaRPr>
          </a:p>
        </p:txBody>
      </p:sp>
      <p:pic>
        <p:nvPicPr>
          <p:cNvPr id="2" name="Picture 1" descr="A person holding a baby&#10;&#10;Description automatically generated">
            <a:extLst>
              <a:ext uri="{FF2B5EF4-FFF2-40B4-BE49-F238E27FC236}">
                <a16:creationId xmlns:a16="http://schemas.microsoft.com/office/drawing/2014/main" id="{39A60E4F-8FC9-5AE9-6496-D2DD32818D13}"/>
              </a:ext>
            </a:extLst>
          </p:cNvPr>
          <p:cNvPicPr>
            <a:picLocks noChangeAspect="1"/>
          </p:cNvPicPr>
          <p:nvPr/>
        </p:nvPicPr>
        <p:blipFill>
          <a:blip r:embed="rId3"/>
          <a:stretch>
            <a:fillRect/>
          </a:stretch>
        </p:blipFill>
        <p:spPr>
          <a:xfrm>
            <a:off x="3432481" y="4112260"/>
            <a:ext cx="4107837" cy="2817905"/>
          </a:xfrm>
          <a:prstGeom prst="rect">
            <a:avLst/>
          </a:prstGeom>
        </p:spPr>
      </p:pic>
    </p:spTree>
    <p:extLst>
      <p:ext uri="{BB962C8B-B14F-4D97-AF65-F5344CB8AC3E}">
        <p14:creationId xmlns:p14="http://schemas.microsoft.com/office/powerpoint/2010/main" val="159440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Bupropion safety in pregnancy</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ea typeface="Calibri"/>
                <a:cs typeface="Arial"/>
              </a:rPr>
              <a:t>Caution in patients with eating disorder and seizure disorder </a:t>
            </a:r>
            <a:endParaRPr lang="en-US" dirty="0">
              <a:latin typeface="Century Gothic"/>
            </a:endParaRPr>
          </a:p>
          <a:p>
            <a:pPr marL="548005" indent="-548005"/>
            <a:r>
              <a:rPr lang="en-US" sz="3000" dirty="0">
                <a:latin typeface="Century Gothic"/>
                <a:ea typeface="Calibri"/>
                <a:cs typeface="Arial"/>
              </a:rPr>
              <a:t>No increase in congenital malformations</a:t>
            </a:r>
          </a:p>
          <a:p>
            <a:pPr marL="548005" indent="-548005"/>
            <a:r>
              <a:rPr lang="en-US" sz="3000" dirty="0">
                <a:latin typeface="Century Gothic"/>
                <a:ea typeface="Calibri"/>
                <a:cs typeface="Arial"/>
              </a:rPr>
              <a:t>Prior concern for increased cardiovascular defects with exposure during pregnancy </a:t>
            </a:r>
            <a:endParaRPr lang="en-US" sz="3000" dirty="0">
              <a:latin typeface="Century Gothic"/>
              <a:cs typeface="Arial"/>
            </a:endParaRPr>
          </a:p>
          <a:p>
            <a:pPr marL="548005" indent="-548005"/>
            <a:r>
              <a:rPr lang="en-US" sz="3000" dirty="0">
                <a:latin typeface="Century Gothic"/>
                <a:ea typeface="Calibri"/>
                <a:cs typeface="Arial"/>
              </a:rPr>
              <a:t>Theoretical increased risk of miscarriage</a:t>
            </a:r>
          </a:p>
          <a:p>
            <a:pPr marL="548005" indent="-548005"/>
            <a:r>
              <a:rPr lang="en-US" sz="3000" dirty="0">
                <a:latin typeface="Century Gothic"/>
                <a:ea typeface="Calibri"/>
                <a:cs typeface="Arial"/>
              </a:rPr>
              <a:t>Possible increased risk of ADHD in children </a:t>
            </a:r>
            <a:endParaRPr lang="en-US" sz="3000" dirty="0">
              <a:latin typeface="Century Gothic"/>
              <a:cs typeface="Arial"/>
            </a:endParaRPr>
          </a:p>
          <a:p>
            <a:pPr marL="548005" indent="-548005"/>
            <a:endParaRPr lang="en-US" sz="30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sz="900">
                <a:solidFill>
                  <a:schemeClr val="tx1">
                    <a:lumMod val="85000"/>
                    <a:lumOff val="15000"/>
                  </a:schemeClr>
                </a:solidFill>
              </a:rPr>
              <a:t>Cole et al, 2007; Chun-Fai-Chan et al, 2005; Figueroa et al, 2010</a:t>
            </a:r>
          </a:p>
          <a:p>
            <a:endParaRPr lang="en-US"/>
          </a:p>
        </p:txBody>
      </p:sp>
    </p:spTree>
    <p:extLst>
      <p:ext uri="{BB962C8B-B14F-4D97-AF65-F5344CB8AC3E}">
        <p14:creationId xmlns:p14="http://schemas.microsoft.com/office/powerpoint/2010/main" val="112958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Bupropion safety in breastfeeding</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latin typeface="Century Gothic" panose="020B0502020202020204" pitchFamily="34" charset="0"/>
                <a:ea typeface="Calibri"/>
                <a:cs typeface="Arial"/>
              </a:rPr>
              <a:t>Doses up to 300 mg daily produce low levels in breastmilk</a:t>
            </a:r>
          </a:p>
          <a:p>
            <a:r>
              <a:rPr lang="en-US" sz="3000">
                <a:latin typeface="Century Gothic" panose="020B0502020202020204" pitchFamily="34" charset="0"/>
                <a:ea typeface="Calibri"/>
                <a:cs typeface="Arial"/>
              </a:rPr>
              <a:t>Case reports of seizures in neonates</a:t>
            </a:r>
          </a:p>
          <a:p>
            <a:r>
              <a:rPr lang="en-US" sz="3000">
                <a:latin typeface="Century Gothic" panose="020B0502020202020204" pitchFamily="34" charset="0"/>
                <a:ea typeface="Calibri"/>
                <a:cs typeface="Arial"/>
              </a:rPr>
              <a:t>Increase monitoring if combined with SSRI</a:t>
            </a:r>
            <a:endParaRPr lang="en-US" sz="24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err="1">
                <a:solidFill>
                  <a:schemeClr val="tx1"/>
                </a:solidFill>
              </a:rPr>
              <a:t>Chaudron</a:t>
            </a:r>
            <a:r>
              <a:rPr lang="en-US">
                <a:solidFill>
                  <a:schemeClr val="tx1"/>
                </a:solidFill>
              </a:rPr>
              <a:t> et al, 2004; Neuman et al, 2014</a:t>
            </a:r>
          </a:p>
        </p:txBody>
      </p:sp>
    </p:spTree>
    <p:extLst>
      <p:ext uri="{BB962C8B-B14F-4D97-AF65-F5344CB8AC3E}">
        <p14:creationId xmlns:p14="http://schemas.microsoft.com/office/powerpoint/2010/main" val="264235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Acknowledgment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0" indent="0">
              <a:buNone/>
            </a:pPr>
            <a:endParaRPr lang="en-US" sz="1000">
              <a:ea typeface="Calibri"/>
              <a:cs typeface="Calibri"/>
            </a:endParaRPr>
          </a:p>
          <a:p>
            <a:pPr marL="0" indent="0">
              <a:buNone/>
            </a:pPr>
            <a:r>
              <a:rPr lang="en-US" sz="1500">
                <a:latin typeface="Century Gothic"/>
                <a:ea typeface="+mn-lt"/>
                <a:cs typeface="+mn-lt"/>
              </a:rPr>
              <a:t>We acknowledge that this land, which is named for the Ute Tribe, is the traditional and ancestral homeland of the Shoshone, Paiute, Goshute, and Ute Tribes. The University of Utah recognizes and respects the enduring relationship that exists between many Indigenous peoples and their traditional homelands. We respect the sovereign relationship between tribes, states, and the federal government, and we affirm the University of Utah’s commitment to a partnership with Native Nations and Urban Indian communities through research, education, and community outreach activities.</a:t>
            </a:r>
            <a:endParaRPr lang="en-US" sz="1500">
              <a:latin typeface="Century Gothic"/>
              <a:ea typeface="Calibri" panose="020F0502020204030204"/>
              <a:cs typeface="Calibri" panose="020F0502020204030204"/>
            </a:endParaRPr>
          </a:p>
          <a:p>
            <a:pPr marL="0" indent="0">
              <a:buNone/>
            </a:pPr>
            <a:endParaRPr lang="en-US" sz="1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a:extLst>
              <a:ext uri="{FF2B5EF4-FFF2-40B4-BE49-F238E27FC236}">
                <a16:creationId xmlns:a16="http://schemas.microsoft.com/office/drawing/2014/main" id="{0D767E9A-9CDD-9567-B07F-E3BF937516A8}"/>
              </a:ext>
            </a:extLst>
          </p:cNvPr>
          <p:cNvPicPr>
            <a:picLocks noChangeAspect="1"/>
          </p:cNvPicPr>
          <p:nvPr/>
        </p:nvPicPr>
        <p:blipFill>
          <a:blip r:embed="rId2"/>
          <a:stretch>
            <a:fillRect/>
          </a:stretch>
        </p:blipFill>
        <p:spPr>
          <a:xfrm>
            <a:off x="2673159" y="3881041"/>
            <a:ext cx="5604568" cy="3975497"/>
          </a:xfrm>
          <a:prstGeom prst="rect">
            <a:avLst/>
          </a:prstGeom>
        </p:spPr>
      </p:pic>
    </p:spTree>
    <p:extLst>
      <p:ext uri="{BB962C8B-B14F-4D97-AF65-F5344CB8AC3E}">
        <p14:creationId xmlns:p14="http://schemas.microsoft.com/office/powerpoint/2010/main" val="428688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human body&#10;&#10;Description automatically generated">
            <a:extLst>
              <a:ext uri="{FF2B5EF4-FFF2-40B4-BE49-F238E27FC236}">
                <a16:creationId xmlns:a16="http://schemas.microsoft.com/office/drawing/2014/main" id="{AF627C9D-3FE5-890A-EA53-3570CD4B611B}"/>
              </a:ext>
            </a:extLst>
          </p:cNvPr>
          <p:cNvPicPr>
            <a:picLocks noChangeAspect="1"/>
          </p:cNvPicPr>
          <p:nvPr/>
        </p:nvPicPr>
        <p:blipFill rotWithShape="1">
          <a:blip r:embed="rId3"/>
          <a:srcRect t="17453" r="267" b="-472"/>
          <a:stretch/>
        </p:blipFill>
        <p:spPr>
          <a:xfrm>
            <a:off x="3096507" y="1154999"/>
            <a:ext cx="7913579" cy="3748490"/>
          </a:xfrm>
          <a:prstGeom prst="rect">
            <a:avLst/>
          </a:prstGeom>
        </p:spPr>
      </p:pic>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latin typeface="Century Gothic" panose="020B0502020202020204" pitchFamily="34" charset="0"/>
                <a:ea typeface="Calibri"/>
                <a:cs typeface="Calibri"/>
              </a:rPr>
              <a:t>Mirtazapine</a:t>
            </a:r>
            <a:r>
              <a:rPr lang="en-US" sz="4000">
                <a:latin typeface="Century Gothic" panose="020B0502020202020204" pitchFamily="34" charset="0"/>
                <a:ea typeface="Calibri Light"/>
                <a:cs typeface="Calibri Light"/>
              </a:rPr>
              <a:t> </a:t>
            </a:r>
            <a:endParaRPr lang="en-US" sz="4000">
              <a:latin typeface="Century Gothic" panose="020B0502020202020204" pitchFamily="34" charset="0"/>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74072" y="3943667"/>
            <a:ext cx="9507311" cy="3541460"/>
          </a:xfrm>
        </p:spPr>
        <p:txBody>
          <a:bodyPr lIns="91440" tIns="45720" rIns="91440" bIns="45720" anchor="t"/>
          <a:lstStyle/>
          <a:p>
            <a:pPr marL="548005" indent="-548005"/>
            <a:r>
              <a:rPr lang="en-US" sz="3000"/>
              <a:t>2</a:t>
            </a:r>
            <a:r>
              <a:rPr lang="en-US" sz="3000" baseline="30000"/>
              <a:t>nd</a:t>
            </a:r>
            <a:r>
              <a:rPr lang="en-US" sz="3000"/>
              <a:t> line agent</a:t>
            </a:r>
            <a:endParaRPr lang="en-US"/>
          </a:p>
          <a:p>
            <a:pPr marL="548005" indent="-548005"/>
            <a:r>
              <a:rPr lang="en-US" sz="3000">
                <a:latin typeface="Century Gothic"/>
              </a:rPr>
              <a:t>Target dose is 30 mg nightly</a:t>
            </a:r>
          </a:p>
          <a:p>
            <a:pPr marL="548005" indent="-548005"/>
            <a:r>
              <a:rPr lang="en-US" sz="3000"/>
              <a:t>Dosing regimen</a:t>
            </a:r>
          </a:p>
          <a:p>
            <a:pPr marL="1188085" lvl="1" indent="-456565"/>
            <a:r>
              <a:rPr lang="en-US" sz="2360"/>
              <a:t>Initial dose of 15 mg nightly</a:t>
            </a:r>
          </a:p>
          <a:p>
            <a:pPr marL="1188085" lvl="1" indent="-456565"/>
            <a:r>
              <a:rPr lang="en-US" sz="2360"/>
              <a:t>Increase to 30 mg nightly after 1 week</a:t>
            </a:r>
          </a:p>
          <a:p>
            <a:pPr marL="548005" indent="-548005"/>
            <a:r>
              <a:rPr lang="en-US" sz="3000"/>
              <a:t>Mechanism of action </a:t>
            </a:r>
          </a:p>
          <a:p>
            <a:pPr marL="1188085" lvl="1" indent="-456565"/>
            <a:r>
              <a:rPr lang="en-US" sz="2360"/>
              <a:t>Central presynaptic alpha2-adrenergic antagonist effect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808646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Mirtazapine safety in pregnancy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457200" indent="-457200"/>
            <a:r>
              <a:rPr lang="en-US" sz="3000" dirty="0">
                <a:latin typeface="Century Gothic"/>
                <a:ea typeface="Calibri"/>
                <a:cs typeface="Calibri"/>
              </a:rPr>
              <a:t>No increased incidence of major congenital malformations</a:t>
            </a:r>
            <a:endParaRPr lang="en-US"/>
          </a:p>
          <a:p>
            <a:pPr marL="548005" indent="-548005"/>
            <a:r>
              <a:rPr lang="en-US" sz="3000" dirty="0">
                <a:latin typeface="Century Gothic"/>
                <a:ea typeface="Calibri"/>
                <a:cs typeface="Calibri"/>
              </a:rPr>
              <a:t>Increased risk of spontaneous abortion </a:t>
            </a:r>
          </a:p>
          <a:p>
            <a:pPr marL="0" indent="0">
              <a:buNone/>
            </a:pPr>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a:solidFill>
                  <a:schemeClr val="tx1"/>
                </a:solidFill>
              </a:rPr>
              <a:t>Smit et al, 2016; </a:t>
            </a:r>
            <a:r>
              <a:rPr lang="en-US" err="1">
                <a:solidFill>
                  <a:schemeClr val="tx1"/>
                </a:solidFill>
              </a:rPr>
              <a:t>Kjaersgaard</a:t>
            </a:r>
            <a:r>
              <a:rPr lang="en-US">
                <a:solidFill>
                  <a:schemeClr val="tx1"/>
                </a:solidFill>
              </a:rPr>
              <a:t> et al, 2013</a:t>
            </a:r>
          </a:p>
          <a:p>
            <a:endParaRPr lang="en-US">
              <a:solidFill>
                <a:schemeClr val="tx1"/>
              </a:solidFill>
            </a:endParaRPr>
          </a:p>
        </p:txBody>
      </p:sp>
    </p:spTree>
    <p:extLst>
      <p:ext uri="{BB962C8B-B14F-4D97-AF65-F5344CB8AC3E}">
        <p14:creationId xmlns:p14="http://schemas.microsoft.com/office/powerpoint/2010/main" val="1933676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Mirtazapine safety in breastfeeding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a:ea typeface="Calibri"/>
                <a:cs typeface="Calibri"/>
              </a:rPr>
              <a:t>Doses up to 120 mg daily produce low levels in milk</a:t>
            </a:r>
            <a:endParaRPr lang="en-US" sz="3000">
              <a:latin typeface="Century Gothic"/>
            </a:endParaRPr>
          </a:p>
          <a:p>
            <a:pPr marL="548005" indent="-548005"/>
            <a:r>
              <a:rPr lang="en-US" sz="3000">
                <a:latin typeface="Century Gothic"/>
                <a:ea typeface="Calibri"/>
                <a:cs typeface="Calibri"/>
              </a:rPr>
              <a:t>Likely no adverse effects</a:t>
            </a:r>
          </a:p>
          <a:p>
            <a:pPr marL="548005" indent="-548005"/>
            <a:r>
              <a:rPr lang="en-US" sz="3000">
                <a:latin typeface="Century Gothic"/>
                <a:ea typeface="Calibri"/>
                <a:cs typeface="Calibri"/>
              </a:rPr>
              <a:t>Case report of infant sedation and weight gain </a:t>
            </a:r>
          </a:p>
          <a:p>
            <a:pPr marL="0" indent="0">
              <a:buNone/>
            </a:pPr>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err="1">
                <a:solidFill>
                  <a:schemeClr val="tx1"/>
                </a:solidFill>
              </a:rPr>
              <a:t>Tonn</a:t>
            </a:r>
            <a:r>
              <a:rPr lang="en-US">
                <a:solidFill>
                  <a:schemeClr val="tx1"/>
                </a:solidFill>
              </a:rPr>
              <a:t> et al, 2009</a:t>
            </a:r>
          </a:p>
        </p:txBody>
      </p:sp>
    </p:spTree>
    <p:extLst>
      <p:ext uri="{BB962C8B-B14F-4D97-AF65-F5344CB8AC3E}">
        <p14:creationId xmlns:p14="http://schemas.microsoft.com/office/powerpoint/2010/main" val="785154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Light"/>
                <a:cs typeface="Calibri Light"/>
              </a:rPr>
              <a:t>Treatment monitoring </a:t>
            </a:r>
            <a:endParaRPr lang="en-US" sz="4000" dirty="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rPr>
              <a:t>Directly observed therapy</a:t>
            </a:r>
            <a:endParaRPr lang="en-US" dirty="0"/>
          </a:p>
          <a:p>
            <a:pPr marL="548005" indent="-548005"/>
            <a:r>
              <a:rPr lang="en-US" sz="3000" dirty="0">
                <a:latin typeface="Century Gothic"/>
              </a:rPr>
              <a:t>Monitoring driven by symptom control</a:t>
            </a:r>
          </a:p>
          <a:p>
            <a:pPr marL="548005" indent="-548005"/>
            <a:r>
              <a:rPr lang="en-US" sz="3000" dirty="0">
                <a:latin typeface="Century Gothic"/>
              </a:rPr>
              <a:t>Visit schedule</a:t>
            </a:r>
          </a:p>
          <a:p>
            <a:pPr marL="1188085" lvl="1" indent="-548005"/>
            <a:r>
              <a:rPr lang="en-US" sz="2350" dirty="0">
                <a:latin typeface="Century Gothic"/>
              </a:rPr>
              <a:t>Q2 weeks after initiation</a:t>
            </a:r>
            <a:endParaRPr lang="en-US" sz="2350" dirty="0"/>
          </a:p>
          <a:p>
            <a:pPr marL="1188085" lvl="1" indent="-548005"/>
            <a:r>
              <a:rPr lang="en-US" sz="2350" dirty="0">
                <a:latin typeface="Century Gothic"/>
              </a:rPr>
              <a:t>Standard visit schedule </a:t>
            </a:r>
            <a:endParaRPr lang="en-US" sz="2350" dirty="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836307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1C7DC1-0D52-1E24-0627-E34F0B97AF1D}"/>
              </a:ext>
            </a:extLst>
          </p:cNvPr>
          <p:cNvSpPr>
            <a:spLocks noGrp="1"/>
          </p:cNvSpPr>
          <p:nvPr>
            <p:ph type="body" sz="quarter" idx="10"/>
          </p:nvPr>
        </p:nvSpPr>
        <p:spPr>
          <a:xfrm>
            <a:off x="1900357" y="2857822"/>
            <a:ext cx="7315200" cy="1477024"/>
          </a:xfrm>
        </p:spPr>
        <p:txBody>
          <a:bodyPr lIns="91440" tIns="45720" rIns="91440" bIns="45720" anchor="t">
            <a:noAutofit/>
          </a:bodyPr>
          <a:lstStyle/>
          <a:p>
            <a:r>
              <a:rPr lang="en-US" sz="6000">
                <a:latin typeface="Century Gothic"/>
              </a:rPr>
              <a:t>Opioid Use Disorder</a:t>
            </a:r>
          </a:p>
        </p:txBody>
      </p:sp>
    </p:spTree>
    <p:extLst>
      <p:ext uri="{BB962C8B-B14F-4D97-AF65-F5344CB8AC3E}">
        <p14:creationId xmlns:p14="http://schemas.microsoft.com/office/powerpoint/2010/main" val="112330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Opioid use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ea typeface="Calibri"/>
                <a:cs typeface="Calibri"/>
              </a:rPr>
              <a:t>Potential complications </a:t>
            </a:r>
          </a:p>
          <a:p>
            <a:pPr lvl="1"/>
            <a:r>
              <a:rPr lang="en-US" sz="2360">
                <a:ea typeface="Calibri"/>
                <a:cs typeface="Calibri"/>
              </a:rPr>
              <a:t>Respiratory depression, overdose, death</a:t>
            </a:r>
          </a:p>
          <a:p>
            <a:pPr lvl="1"/>
            <a:r>
              <a:rPr lang="en-US" sz="2360">
                <a:ea typeface="Calibri"/>
                <a:cs typeface="Calibri"/>
              </a:rPr>
              <a:t>Infection </a:t>
            </a:r>
          </a:p>
          <a:p>
            <a:r>
              <a:rPr lang="en-US" sz="3000">
                <a:ea typeface="Calibri"/>
                <a:cs typeface="Calibri"/>
              </a:rPr>
              <a:t>Association with fentanyl use</a:t>
            </a:r>
          </a:p>
          <a:p>
            <a:pPr lvl="1"/>
            <a:endParaRPr lang="en-US" sz="2000">
              <a:ea typeface="Calibri"/>
              <a:cs typeface="Calibri"/>
            </a:endParaRPr>
          </a:p>
          <a:p>
            <a:pPr lvl="1"/>
            <a:endParaRPr lang="en-US" sz="2000">
              <a:ea typeface="Calibri"/>
              <a:cs typeface="Calibri"/>
            </a:endParaRPr>
          </a:p>
          <a:p>
            <a:endParaRPr lang="en-US" sz="2400">
              <a:ea typeface="Calibri"/>
              <a:cs typeface="Calibri"/>
            </a:endParaRPr>
          </a:p>
          <a:p>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circular object with text on it&#10;&#10;Description automatically generated">
            <a:extLst>
              <a:ext uri="{FF2B5EF4-FFF2-40B4-BE49-F238E27FC236}">
                <a16:creationId xmlns:a16="http://schemas.microsoft.com/office/drawing/2014/main" id="{50C3FA4B-A1E1-25A8-904E-F9A418AEB4BA}"/>
              </a:ext>
            </a:extLst>
          </p:cNvPr>
          <p:cNvPicPr>
            <a:picLocks noChangeAspect="1"/>
          </p:cNvPicPr>
          <p:nvPr/>
        </p:nvPicPr>
        <p:blipFill>
          <a:blip r:embed="rId3"/>
          <a:stretch>
            <a:fillRect/>
          </a:stretch>
        </p:blipFill>
        <p:spPr>
          <a:xfrm>
            <a:off x="3299445" y="4245853"/>
            <a:ext cx="4652406" cy="3093788"/>
          </a:xfrm>
          <a:prstGeom prst="rect">
            <a:avLst/>
          </a:prstGeom>
        </p:spPr>
      </p:pic>
    </p:spTree>
    <p:extLst>
      <p:ext uri="{BB962C8B-B14F-4D97-AF65-F5344CB8AC3E}">
        <p14:creationId xmlns:p14="http://schemas.microsoft.com/office/powerpoint/2010/main" val="27840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kern="1200">
                <a:latin typeface="Century Gothic" panose="020B0502020202020204" pitchFamily="34" charset="0"/>
                <a:cs typeface="+mj-cs"/>
              </a:rPr>
              <a:t>Risks in Pregnancy</a:t>
            </a:r>
            <a:endParaRPr lang="en-US" sz="4000">
              <a:latin typeface="Century Gothic" panose="020B0502020202020204" pitchFamily="34" charset="0"/>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t>Perinatal risks</a:t>
            </a:r>
          </a:p>
          <a:p>
            <a:pPr lvl="1"/>
            <a:r>
              <a:rPr lang="en-US" sz="2360"/>
              <a:t>Fetal growth restriction</a:t>
            </a:r>
          </a:p>
          <a:p>
            <a:pPr lvl="1"/>
            <a:r>
              <a:rPr lang="en-US" sz="2360"/>
              <a:t>Placental abruption</a:t>
            </a:r>
          </a:p>
          <a:p>
            <a:pPr lvl="1"/>
            <a:r>
              <a:rPr lang="en-US" sz="2360"/>
              <a:t>IUFD</a:t>
            </a:r>
          </a:p>
          <a:p>
            <a:pPr lvl="1"/>
            <a:r>
              <a:rPr lang="en-US" sz="2360"/>
              <a:t>Preterm birth</a:t>
            </a:r>
          </a:p>
          <a:p>
            <a:pPr lvl="1"/>
            <a:r>
              <a:rPr lang="en-US" sz="2360"/>
              <a:t>Neonatal abstinence syndrome (NAS)</a:t>
            </a:r>
          </a:p>
          <a:p>
            <a:r>
              <a:rPr lang="en-US" sz="3000"/>
              <a:t>Untreated OUD associated with high-risk activities</a:t>
            </a:r>
          </a:p>
          <a:p>
            <a:pPr lvl="1"/>
            <a:r>
              <a:rPr lang="en-US" sz="2360"/>
              <a:t>Prostitution</a:t>
            </a:r>
          </a:p>
          <a:p>
            <a:pPr lvl="1"/>
            <a:r>
              <a:rPr lang="en-US" sz="2360"/>
              <a:t>Trading sex for drugs</a:t>
            </a:r>
          </a:p>
          <a:p>
            <a:pPr lvl="1"/>
            <a:r>
              <a:rPr lang="en-US" sz="2360"/>
              <a:t>Criminal activities</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solidFill>
                  <a:schemeClr val="tx1"/>
                </a:solidFill>
                <a:latin typeface="Century Gothic"/>
              </a:rPr>
              <a:t>ACOG CO 711, </a:t>
            </a:r>
            <a:r>
              <a:rPr lang="en-US" err="1">
                <a:solidFill>
                  <a:schemeClr val="tx1"/>
                </a:solidFill>
                <a:latin typeface="Century Gothic"/>
              </a:rPr>
              <a:t>Azuine</a:t>
            </a:r>
            <a:r>
              <a:rPr lang="en-US">
                <a:solidFill>
                  <a:schemeClr val="tx1"/>
                </a:solidFill>
                <a:latin typeface="Century Gothic"/>
              </a:rPr>
              <a:t> et al, 2019; Maeda et al, 2014</a:t>
            </a:r>
            <a:endParaRPr lang="en-US">
              <a:solidFill>
                <a:schemeClr val="tx1"/>
              </a:solidFill>
            </a:endParaRPr>
          </a:p>
        </p:txBody>
      </p:sp>
    </p:spTree>
    <p:extLst>
      <p:ext uri="{BB962C8B-B14F-4D97-AF65-F5344CB8AC3E}">
        <p14:creationId xmlns:p14="http://schemas.microsoft.com/office/powerpoint/2010/main" val="100216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Treatment options </a:t>
            </a:r>
            <a:br>
              <a:rPr lang="en-US" sz="4000">
                <a:ea typeface="+mj-lt"/>
                <a:cs typeface="+mj-lt"/>
              </a:rPr>
            </a:b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a:rPr>
              <a:t>Opioid agonist pharmacotherapy </a:t>
            </a:r>
          </a:p>
          <a:p>
            <a:pPr marL="1188085" lvl="1" indent="-456565"/>
            <a:r>
              <a:rPr lang="en-US" sz="2360"/>
              <a:t>Methadone</a:t>
            </a:r>
          </a:p>
          <a:p>
            <a:pPr marL="1188085" lvl="1" indent="-456565"/>
            <a:r>
              <a:rPr lang="en-US" sz="2360"/>
              <a:t>Buprenorphine</a:t>
            </a:r>
          </a:p>
          <a:p>
            <a:pPr marL="548005" indent="-548005"/>
            <a:r>
              <a:rPr lang="en-US" sz="3000"/>
              <a:t>Medically supervised withdrawal</a:t>
            </a:r>
          </a:p>
          <a:p>
            <a:pPr marL="1188085" lvl="1" indent="-456565"/>
            <a:r>
              <a:rPr lang="en-US" sz="2360"/>
              <a:t>Not recommended</a:t>
            </a:r>
          </a:p>
          <a:p>
            <a:pPr marL="1188085" lvl="1" indent="-456565"/>
            <a:r>
              <a:rPr lang="en-US" sz="2360"/>
              <a:t>High rates of relapse</a:t>
            </a:r>
          </a:p>
          <a:p>
            <a:pPr marL="1188085" lvl="1" indent="-456565"/>
            <a:r>
              <a:rPr lang="en-US" sz="2350">
                <a:latin typeface="Century Gothic"/>
              </a:rPr>
              <a:t>Former concern for fetal stress and death </a:t>
            </a:r>
            <a:endParaRPr lang="en-US" sz="2350"/>
          </a:p>
          <a:p>
            <a:pPr marL="548005" indent="-548005"/>
            <a:r>
              <a:rPr lang="en-US" sz="3000">
                <a:latin typeface="Century Gothic"/>
              </a:rPr>
              <a:t>Naltrexone</a:t>
            </a:r>
          </a:p>
          <a:p>
            <a:pPr marL="1188085" lvl="1" indent="-456565"/>
            <a:r>
              <a:rPr lang="en-US" sz="2350">
                <a:latin typeface="Century Gothic"/>
              </a:rPr>
              <a:t>Initiation vs continuation in pregnancy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solidFill>
                  <a:schemeClr val="tx1"/>
                </a:solidFill>
                <a:latin typeface="Century Gothic"/>
              </a:rPr>
              <a:t>Zupan et al, 1975; Rementeria et al, 1973, Ecker et al, 2019</a:t>
            </a:r>
            <a:endParaRPr lang="en-US">
              <a:solidFill>
                <a:schemeClr val="tx1"/>
              </a:solidFill>
            </a:endParaRPr>
          </a:p>
          <a:p>
            <a:endParaRPr lang="en-US"/>
          </a:p>
        </p:txBody>
      </p:sp>
    </p:spTree>
    <p:extLst>
      <p:ext uri="{BB962C8B-B14F-4D97-AF65-F5344CB8AC3E}">
        <p14:creationId xmlns:p14="http://schemas.microsoft.com/office/powerpoint/2010/main" val="386695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a:latin typeface="Century Gothic"/>
                <a:ea typeface="Calibri Light"/>
                <a:cs typeface="Calibri Light"/>
              </a:rPr>
              <a:t>Medication for OUD goal</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ea typeface="Calibri"/>
                <a:cs typeface="Calibri"/>
              </a:rPr>
              <a:t>Goals: </a:t>
            </a:r>
            <a:endParaRPr lang="en-US" sz="3000"/>
          </a:p>
          <a:p>
            <a:pPr lvl="1"/>
            <a:r>
              <a:rPr lang="en-US" sz="2360">
                <a:ea typeface="Calibri"/>
                <a:cs typeface="Calibri"/>
              </a:rPr>
              <a:t>Manage withdrawal</a:t>
            </a:r>
          </a:p>
          <a:p>
            <a:pPr lvl="1"/>
            <a:r>
              <a:rPr lang="en-US" sz="2360">
                <a:ea typeface="Calibri"/>
                <a:cs typeface="Calibri"/>
              </a:rPr>
              <a:t>Decrease cravings</a:t>
            </a:r>
          </a:p>
          <a:p>
            <a:pPr lvl="1"/>
            <a:r>
              <a:rPr lang="en-US" sz="2360">
                <a:ea typeface="Calibri"/>
                <a:cs typeface="Calibri"/>
              </a:rPr>
              <a:t>Reduce the risk of illicit substance abuse </a:t>
            </a:r>
            <a:endParaRPr lang="en-US" sz="2360"/>
          </a:p>
          <a:p>
            <a:r>
              <a:rPr lang="en-US" sz="3000">
                <a:ea typeface="Calibri"/>
                <a:cs typeface="Calibri"/>
              </a:rPr>
              <a:t>Benefits: </a:t>
            </a:r>
          </a:p>
          <a:p>
            <a:pPr lvl="1"/>
            <a:r>
              <a:rPr lang="en-US" sz="2360">
                <a:ea typeface="Calibri"/>
                <a:cs typeface="Calibri"/>
              </a:rPr>
              <a:t>Improved adherence to prenatal care and addiction treatment programs </a:t>
            </a:r>
          </a:p>
          <a:p>
            <a:pPr lvl="1"/>
            <a:r>
              <a:rPr lang="en-US" sz="2360">
                <a:ea typeface="Calibri"/>
                <a:cs typeface="Calibri"/>
              </a:rPr>
              <a:t>Reduced risk of obstetrical complications </a:t>
            </a:r>
          </a:p>
          <a:p>
            <a:pPr lvl="1"/>
            <a:r>
              <a:rPr lang="en-US" sz="2360">
                <a:ea typeface="Calibri"/>
                <a:cs typeface="Calibri"/>
              </a:rPr>
              <a:t>More predictable NAS course </a:t>
            </a:r>
          </a:p>
          <a:p>
            <a:pPr lvl="1"/>
            <a:endParaRPr lang="en-US" sz="1900">
              <a:ea typeface="Calibri"/>
              <a:cs typeface="Calibri"/>
            </a:endParaRPr>
          </a:p>
          <a:p>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brain and pills and syringe&#10;&#10;Description automatically generated">
            <a:extLst>
              <a:ext uri="{FF2B5EF4-FFF2-40B4-BE49-F238E27FC236}">
                <a16:creationId xmlns:a16="http://schemas.microsoft.com/office/drawing/2014/main" id="{CAAEB6B2-666D-6F9A-AD37-8539F0B3754B}"/>
              </a:ext>
            </a:extLst>
          </p:cNvPr>
          <p:cNvPicPr>
            <a:picLocks noChangeAspect="1"/>
          </p:cNvPicPr>
          <p:nvPr/>
        </p:nvPicPr>
        <p:blipFill>
          <a:blip r:embed="rId3"/>
          <a:stretch>
            <a:fillRect/>
          </a:stretch>
        </p:blipFill>
        <p:spPr>
          <a:xfrm>
            <a:off x="6175681" y="1354194"/>
            <a:ext cx="4205311" cy="2109618"/>
          </a:xfrm>
          <a:prstGeom prst="rect">
            <a:avLst/>
          </a:prstGeom>
        </p:spPr>
      </p:pic>
    </p:spTree>
    <p:extLst>
      <p:ext uri="{BB962C8B-B14F-4D97-AF65-F5344CB8AC3E}">
        <p14:creationId xmlns:p14="http://schemas.microsoft.com/office/powerpoint/2010/main" val="377970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336F22-F2A0-3CE0-E08F-BD3C119F06C6}"/>
              </a:ext>
            </a:extLst>
          </p:cNvPr>
          <p:cNvSpPr>
            <a:spLocks noGrp="1"/>
          </p:cNvSpPr>
          <p:nvPr>
            <p:ph type="title"/>
          </p:nvPr>
        </p:nvSpPr>
        <p:spPr/>
        <p:txBody>
          <a:bodyPr lIns="91440" tIns="45720" rIns="91440" bIns="45720" anchor="t"/>
          <a:lstStyle/>
          <a:p>
            <a:r>
              <a:rPr lang="en-US" sz="4000">
                <a:latin typeface="Century Gothic"/>
                <a:ea typeface="+mj-lt"/>
                <a:cs typeface="+mj-lt"/>
              </a:rPr>
              <a:t>Which Medication to choose</a:t>
            </a:r>
            <a:endParaRPr lang="en-US" sz="4000">
              <a:latin typeface="Century Gothic"/>
            </a:endParaRPr>
          </a:p>
        </p:txBody>
      </p:sp>
      <p:sp>
        <p:nvSpPr>
          <p:cNvPr id="9" name="Content Placeholder 8">
            <a:extLst>
              <a:ext uri="{FF2B5EF4-FFF2-40B4-BE49-F238E27FC236}">
                <a16:creationId xmlns:a16="http://schemas.microsoft.com/office/drawing/2014/main" id="{681E5D27-736A-122E-0A37-1FE06C8F8C2E}"/>
              </a:ext>
            </a:extLst>
          </p:cNvPr>
          <p:cNvSpPr>
            <a:spLocks noGrp="1"/>
          </p:cNvSpPr>
          <p:nvPr>
            <p:ph sz="half" idx="1"/>
          </p:nvPr>
        </p:nvSpPr>
        <p:spPr/>
        <p:txBody>
          <a:bodyPr lIns="91440" tIns="45720" rIns="91440" bIns="45720" anchor="t"/>
          <a:lstStyle/>
          <a:p>
            <a:pPr marL="0" indent="0">
              <a:buNone/>
            </a:pPr>
            <a:r>
              <a:rPr lang="en-US" sz="3000"/>
              <a:t>Methadone</a:t>
            </a:r>
          </a:p>
          <a:p>
            <a:pPr marL="1188085" lvl="1" indent="-456565"/>
            <a:r>
              <a:rPr lang="en-US" sz="2350">
                <a:latin typeface="Century Gothic"/>
              </a:rPr>
              <a:t>Full mu-opioid receptor agonist</a:t>
            </a:r>
            <a:endParaRPr lang="en-US" sz="2350"/>
          </a:p>
          <a:p>
            <a:pPr marL="1188085" lvl="1" indent="-456565"/>
            <a:r>
              <a:rPr lang="en-US" sz="2360"/>
              <a:t>Administered at federally accredited treatment programs</a:t>
            </a:r>
          </a:p>
          <a:p>
            <a:pPr marL="1188085" lvl="1" indent="-456565"/>
            <a:r>
              <a:rPr lang="en-US" sz="2360"/>
              <a:t>Associated with NAS</a:t>
            </a:r>
          </a:p>
        </p:txBody>
      </p:sp>
      <p:sp>
        <p:nvSpPr>
          <p:cNvPr id="13" name="Content Placeholder 12">
            <a:extLst>
              <a:ext uri="{FF2B5EF4-FFF2-40B4-BE49-F238E27FC236}">
                <a16:creationId xmlns:a16="http://schemas.microsoft.com/office/drawing/2014/main" id="{7F3E0B0F-D419-E3DE-D49D-78336CB91EF8}"/>
              </a:ext>
            </a:extLst>
          </p:cNvPr>
          <p:cNvSpPr>
            <a:spLocks noGrp="1"/>
          </p:cNvSpPr>
          <p:nvPr>
            <p:ph sz="half" idx="15"/>
          </p:nvPr>
        </p:nvSpPr>
        <p:spPr/>
        <p:txBody>
          <a:bodyPr/>
          <a:lstStyle/>
          <a:p>
            <a:pPr marL="0" indent="0">
              <a:buNone/>
            </a:pPr>
            <a:r>
              <a:rPr lang="en-US" sz="3000"/>
              <a:t>Buprenorphine</a:t>
            </a:r>
          </a:p>
          <a:p>
            <a:pPr lvl="1"/>
            <a:r>
              <a:rPr lang="en-US" sz="2360"/>
              <a:t>Partial mu-opioid receptor agonist</a:t>
            </a:r>
          </a:p>
          <a:p>
            <a:pPr lvl="1"/>
            <a:r>
              <a:rPr lang="en-US" sz="2360"/>
              <a:t>Outpatient treatment options</a:t>
            </a:r>
          </a:p>
          <a:p>
            <a:pPr lvl="1"/>
            <a:r>
              <a:rPr lang="en-US" sz="2360"/>
              <a:t>Associated with NAS (decreased compared to methadone)</a:t>
            </a:r>
          </a:p>
        </p:txBody>
      </p:sp>
      <p:sp>
        <p:nvSpPr>
          <p:cNvPr id="14" name="Text Placeholder 13">
            <a:extLst>
              <a:ext uri="{FF2B5EF4-FFF2-40B4-BE49-F238E27FC236}">
                <a16:creationId xmlns:a16="http://schemas.microsoft.com/office/drawing/2014/main" id="{270F3225-EE50-A519-7130-C4E13F9884C0}"/>
              </a:ext>
            </a:extLst>
          </p:cNvPr>
          <p:cNvSpPr>
            <a:spLocks noGrp="1"/>
          </p:cNvSpPr>
          <p:nvPr>
            <p:ph type="body" sz="quarter" idx="16"/>
          </p:nvPr>
        </p:nvSpPr>
        <p:spPr/>
        <p:txBody>
          <a:bodyPr/>
          <a:lstStyle/>
          <a:p>
            <a:r>
              <a:rPr lang="en-US">
                <a:solidFill>
                  <a:schemeClr val="tx1"/>
                </a:solidFill>
              </a:rPr>
              <a:t>Jones et al, 2012</a:t>
            </a:r>
          </a:p>
        </p:txBody>
      </p:sp>
      <p:pic>
        <p:nvPicPr>
          <p:cNvPr id="6" name="Picture 5" descr="A molecule structure with letters and numbers&#10;&#10;Description automatically generated">
            <a:extLst>
              <a:ext uri="{FF2B5EF4-FFF2-40B4-BE49-F238E27FC236}">
                <a16:creationId xmlns:a16="http://schemas.microsoft.com/office/drawing/2014/main" id="{14C7C442-54C4-33B5-AE3C-6C36CE7E2E93}"/>
              </a:ext>
            </a:extLst>
          </p:cNvPr>
          <p:cNvPicPr>
            <a:picLocks noChangeAspect="1"/>
          </p:cNvPicPr>
          <p:nvPr/>
        </p:nvPicPr>
        <p:blipFill>
          <a:blip r:embed="rId3"/>
          <a:stretch>
            <a:fillRect/>
          </a:stretch>
        </p:blipFill>
        <p:spPr>
          <a:xfrm>
            <a:off x="1943197" y="5175918"/>
            <a:ext cx="2324100" cy="1971675"/>
          </a:xfrm>
          <a:prstGeom prst="rect">
            <a:avLst/>
          </a:prstGeom>
        </p:spPr>
      </p:pic>
    </p:spTree>
    <p:extLst>
      <p:ext uri="{BB962C8B-B14F-4D97-AF65-F5344CB8AC3E}">
        <p14:creationId xmlns:p14="http://schemas.microsoft.com/office/powerpoint/2010/main" val="363058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Light"/>
                <a:cs typeface="Calibri Light"/>
              </a:rPr>
              <a:t>Topics </a:t>
            </a:r>
            <a:endParaRPr lang="en-US" sz="4000" dirty="0">
              <a:ea typeface="Calibri Light"/>
              <a:cs typeface="Calibri Light"/>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ea typeface="Calibri"/>
                <a:cs typeface="Calibri"/>
              </a:rPr>
              <a:t>Screening</a:t>
            </a:r>
          </a:p>
          <a:p>
            <a:r>
              <a:rPr lang="en-US" sz="3000">
                <a:ea typeface="Calibri"/>
                <a:cs typeface="Calibri"/>
              </a:rPr>
              <a:t>Methamphetamine use disorder</a:t>
            </a:r>
          </a:p>
          <a:p>
            <a:r>
              <a:rPr lang="en-US" sz="3000">
                <a:ea typeface="Calibri"/>
                <a:cs typeface="Calibri"/>
              </a:rPr>
              <a:t>Opioid use disorder</a:t>
            </a:r>
          </a:p>
          <a:p>
            <a:r>
              <a:rPr lang="en-US" sz="3000">
                <a:ea typeface="Calibri"/>
                <a:cs typeface="Calibri"/>
              </a:rPr>
              <a:t>Alcohol use disorder</a:t>
            </a:r>
          </a:p>
          <a:p>
            <a:r>
              <a:rPr lang="en-US" sz="3000">
                <a:ea typeface="Calibri"/>
                <a:cs typeface="Calibri"/>
              </a:rPr>
              <a:t>Co-existing mental health condition treatment </a:t>
            </a:r>
          </a:p>
          <a:p>
            <a:r>
              <a:rPr lang="en-US" sz="3000">
                <a:ea typeface="Calibri"/>
                <a:cs typeface="Calibri"/>
              </a:rPr>
              <a:t>How to implement </a:t>
            </a:r>
          </a:p>
          <a:p>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91540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Inpatient vs outpatient initiation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t>Outpatient initiation</a:t>
            </a:r>
          </a:p>
          <a:p>
            <a:pPr lvl="1"/>
            <a:r>
              <a:rPr lang="en-US" sz="2360"/>
              <a:t>Buprenorphine initiation</a:t>
            </a:r>
          </a:p>
          <a:p>
            <a:pPr lvl="1"/>
            <a:r>
              <a:rPr lang="en-US" sz="2360"/>
              <a:t>More availability</a:t>
            </a:r>
          </a:p>
          <a:p>
            <a:pPr lvl="1"/>
            <a:r>
              <a:rPr lang="en-US" sz="2360"/>
              <a:t>App tracking –Buprenorphine Home Induction App</a:t>
            </a:r>
          </a:p>
          <a:p>
            <a:r>
              <a:rPr lang="en-US" sz="3000"/>
              <a:t>Inpatient initiation </a:t>
            </a:r>
          </a:p>
          <a:p>
            <a:pPr lvl="1"/>
            <a:r>
              <a:rPr lang="en-US" sz="2360"/>
              <a:t>Fentanyl Use</a:t>
            </a:r>
          </a:p>
          <a:p>
            <a:pPr lvl="1"/>
            <a:r>
              <a:rPr lang="en-US" sz="2360"/>
              <a:t>Methadone initiation </a:t>
            </a:r>
          </a:p>
        </p:txBody>
      </p:sp>
      <p:pic>
        <p:nvPicPr>
          <p:cNvPr id="7" name="Content Placeholder 6" descr="A screenshot of a phone&#10;&#10;Description automatically generated">
            <a:extLst>
              <a:ext uri="{FF2B5EF4-FFF2-40B4-BE49-F238E27FC236}">
                <a16:creationId xmlns:a16="http://schemas.microsoft.com/office/drawing/2014/main" id="{32051B3B-53CD-4B8B-5736-96BA71C35EE1}"/>
              </a:ext>
            </a:extLst>
          </p:cNvPr>
          <p:cNvPicPr>
            <a:picLocks noGrp="1" noChangeAspect="1"/>
          </p:cNvPicPr>
          <p:nvPr>
            <p:ph sz="half" idx="15"/>
          </p:nvPr>
        </p:nvPicPr>
        <p:blipFill rotWithShape="1">
          <a:blip r:embed="rId2"/>
          <a:srcRect t="4225" b="282"/>
          <a:stretch/>
        </p:blipFill>
        <p:spPr>
          <a:xfrm>
            <a:off x="7010970" y="1680846"/>
            <a:ext cx="2824580" cy="5829210"/>
          </a:xfrm>
        </p:spPr>
      </p:pic>
      <p:sp>
        <p:nvSpPr>
          <p:cNvPr id="5" name="Text Placeholder 4">
            <a:extLst>
              <a:ext uri="{FF2B5EF4-FFF2-40B4-BE49-F238E27FC236}">
                <a16:creationId xmlns:a16="http://schemas.microsoft.com/office/drawing/2014/main" id="{B26B7CED-F40A-8E6E-C778-FF787D2621D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215487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t>Withdrawal Monitoring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Content Placeholder 3">
            <a:extLst>
              <a:ext uri="{FF2B5EF4-FFF2-40B4-BE49-F238E27FC236}">
                <a16:creationId xmlns:a16="http://schemas.microsoft.com/office/drawing/2014/main" id="{EE73EEC3-5A1D-E8E3-1212-C66741845820}"/>
              </a:ext>
            </a:extLst>
          </p:cNvPr>
          <p:cNvPicPr>
            <a:picLocks noGrp="1" noChangeAspect="1"/>
          </p:cNvPicPr>
          <p:nvPr>
            <p:ph sz="half" idx="1"/>
          </p:nvPr>
        </p:nvPicPr>
        <p:blipFill>
          <a:blip r:embed="rId2"/>
          <a:stretch>
            <a:fillRect/>
          </a:stretch>
        </p:blipFill>
        <p:spPr>
          <a:xfrm>
            <a:off x="2014802" y="2114550"/>
            <a:ext cx="7135284" cy="5351463"/>
          </a:xfrm>
          <a:prstGeom prst="rect">
            <a:avLst/>
          </a:prstGeom>
        </p:spPr>
      </p:pic>
    </p:spTree>
    <p:extLst>
      <p:ext uri="{BB962C8B-B14F-4D97-AF65-F5344CB8AC3E}">
        <p14:creationId xmlns:p14="http://schemas.microsoft.com/office/powerpoint/2010/main" val="385467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Light"/>
                <a:cs typeface="Calibri Light"/>
              </a:rPr>
              <a:t>Buprenorphine Initiation – Outpatient (Standard/no Fent)</a:t>
            </a:r>
            <a:endParaRPr lang="en-US" sz="4000" dirty="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28677" y="1868435"/>
            <a:ext cx="9507311" cy="5350804"/>
          </a:xfrm>
        </p:spPr>
        <p:txBody>
          <a:bodyPr lIns="91440" tIns="45720" rIns="91440" bIns="45720" anchor="t"/>
          <a:lstStyle/>
          <a:p>
            <a:pPr marL="548005" indent="-548005"/>
            <a:r>
              <a:rPr lang="en-US" sz="2800" dirty="0">
                <a:latin typeface="Century Gothic"/>
              </a:rPr>
              <a:t>Most successful among those who have previously successfully initiated medication</a:t>
            </a:r>
            <a:endParaRPr lang="en-US" sz="2800" dirty="0"/>
          </a:p>
          <a:p>
            <a:pPr marL="548005" indent="-548005"/>
            <a:r>
              <a:rPr lang="en-US" sz="2800" dirty="0">
                <a:latin typeface="Century Gothic"/>
              </a:rPr>
              <a:t>Use an app or paper log to monitor COWS at home</a:t>
            </a:r>
            <a:endParaRPr lang="en-US" sz="2800" dirty="0"/>
          </a:p>
          <a:p>
            <a:pPr marL="548005" indent="-548005"/>
            <a:r>
              <a:rPr lang="en-US" sz="2800" dirty="0">
                <a:latin typeface="Century Gothic"/>
              </a:rPr>
              <a:t>Dosing: Send home w/ 1 week of 24mg daily</a:t>
            </a:r>
            <a:endParaRPr lang="en-US" sz="1800" dirty="0">
              <a:latin typeface="Century Gothic"/>
            </a:endParaRPr>
          </a:p>
          <a:p>
            <a:pPr marL="1188085" lvl="1" indent="-456565"/>
            <a:r>
              <a:rPr lang="en-US" sz="2000" dirty="0">
                <a:latin typeface="Century Gothic"/>
              </a:rPr>
              <a:t>Start w/ 2-4mg buprenorphine for COWS&gt;12</a:t>
            </a:r>
            <a:endParaRPr lang="en-US" sz="2000"/>
          </a:p>
          <a:p>
            <a:pPr marL="1188085" lvl="1" indent="-456565"/>
            <a:r>
              <a:rPr lang="en-US" sz="2000" dirty="0">
                <a:latin typeface="Century Gothic"/>
              </a:rPr>
              <a:t>Add additional 2mg q 2-4h for withdrawal up to 8mg total first day</a:t>
            </a:r>
            <a:endParaRPr lang="en-US" sz="2000"/>
          </a:p>
          <a:p>
            <a:pPr marL="1188085" lvl="1" indent="-456565"/>
            <a:r>
              <a:rPr lang="en-US" sz="2000" dirty="0">
                <a:latin typeface="Century Gothic"/>
              </a:rPr>
              <a:t>Take previous days' total dose in AM of day 2.</a:t>
            </a:r>
            <a:endParaRPr lang="en-US" sz="2000"/>
          </a:p>
          <a:p>
            <a:pPr marL="1188085" lvl="1" indent="-456565"/>
            <a:r>
              <a:rPr lang="en-US" sz="2000" dirty="0">
                <a:latin typeface="Century Gothic"/>
              </a:rPr>
              <a:t>Add additional 2mg q 2-4h for withdrawal up to 16mg second day</a:t>
            </a:r>
          </a:p>
          <a:p>
            <a:pPr marL="1188085" lvl="1" indent="-456565"/>
            <a:r>
              <a:rPr lang="en-US" sz="2000" dirty="0">
                <a:latin typeface="Century Gothic"/>
              </a:rPr>
              <a:t>Take previous days' total dose in two divided doses on day 3 (renal clearance)</a:t>
            </a:r>
            <a:endParaRPr lang="en-US" sz="2000"/>
          </a:p>
          <a:p>
            <a:pPr marL="1188085" lvl="1" indent="-456565"/>
            <a:r>
              <a:rPr lang="en-US" sz="2000" dirty="0">
                <a:latin typeface="Century Gothic"/>
              </a:rPr>
              <a:t>Add additional 2mg during the day PRN</a:t>
            </a:r>
            <a:endParaRPr lang="en-US" sz="2000"/>
          </a:p>
          <a:p>
            <a:pPr marL="1188085" lvl="1" indent="-456565"/>
            <a:r>
              <a:rPr lang="en-US" sz="2000" dirty="0">
                <a:latin typeface="Century Gothic"/>
              </a:rPr>
              <a:t>Return to office 1 week. </a:t>
            </a:r>
          </a:p>
          <a:p>
            <a:pPr marL="1188085" lvl="1" indent="-456565"/>
            <a:r>
              <a:rPr lang="en-US" sz="2000" dirty="0">
                <a:latin typeface="Century Gothic"/>
              </a:rPr>
              <a:t>Many pt stabilize at 8mg TID in pregnancy – can go up to 32 PRN</a:t>
            </a:r>
            <a:endParaRPr lang="en-US" sz="2000"/>
          </a:p>
          <a:p>
            <a:pPr marL="548005" indent="-548005"/>
            <a:endParaRPr lang="en-US" sz="4400" dirty="0"/>
          </a:p>
          <a:p>
            <a:pPr marL="548005" indent="-548005"/>
            <a:endParaRPr lang="en-US" sz="3000" dirty="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endParaRPr lang="en-US"/>
          </a:p>
          <a:p>
            <a:endParaRPr lang="en-US" dirty="0"/>
          </a:p>
        </p:txBody>
      </p:sp>
    </p:spTree>
    <p:extLst>
      <p:ext uri="{BB962C8B-B14F-4D97-AF65-F5344CB8AC3E}">
        <p14:creationId xmlns:p14="http://schemas.microsoft.com/office/powerpoint/2010/main" val="194864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Light"/>
                <a:cs typeface="Calibri Light"/>
              </a:rPr>
              <a:t>Buprenorphine Initiation – Outpatient (Low dose/fent)</a:t>
            </a:r>
            <a:endParaRPr lang="en-US" sz="4000" dirty="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28677" y="1868435"/>
            <a:ext cx="9507311" cy="5350804"/>
          </a:xfrm>
        </p:spPr>
        <p:txBody>
          <a:bodyPr lIns="91440" tIns="45720" rIns="91440" bIns="45720" anchor="t"/>
          <a:lstStyle/>
          <a:p>
            <a:pPr marL="548005" indent="-548005"/>
            <a:r>
              <a:rPr lang="en-US" sz="2800" dirty="0">
                <a:latin typeface="Century Gothic"/>
              </a:rPr>
              <a:t>Penn Center for Addiction Medicine &amp; </a:t>
            </a:r>
            <a:r>
              <a:rPr lang="en-US" sz="2800">
                <a:latin typeface="Century Gothic"/>
              </a:rPr>
              <a:t>Policy </a:t>
            </a:r>
            <a:endParaRPr lang="en-US" sz="2800" dirty="0"/>
          </a:p>
          <a:p>
            <a:pPr marL="548005" indent="-548005"/>
            <a:r>
              <a:rPr lang="en-US" sz="2800" dirty="0">
                <a:latin typeface="Century Gothic"/>
              </a:rPr>
              <a:t>https://penncamp.org/clinical/micro-dosing/</a:t>
            </a:r>
            <a:endParaRPr lang="en-US" sz="2800"/>
          </a:p>
          <a:p>
            <a:pPr marL="548005" indent="-548005"/>
            <a:endParaRPr lang="en-US" sz="3000" dirty="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endParaRPr lang="en-US"/>
          </a:p>
          <a:p>
            <a:endParaRPr lang="en-US" dirty="0"/>
          </a:p>
        </p:txBody>
      </p:sp>
      <p:pic>
        <p:nvPicPr>
          <p:cNvPr id="2" name="Picture 1">
            <a:extLst>
              <a:ext uri="{FF2B5EF4-FFF2-40B4-BE49-F238E27FC236}">
                <a16:creationId xmlns:a16="http://schemas.microsoft.com/office/drawing/2014/main" id="{73800211-C40F-588F-9668-07F25921737B}"/>
              </a:ext>
            </a:extLst>
          </p:cNvPr>
          <p:cNvPicPr>
            <a:picLocks noChangeAspect="1"/>
          </p:cNvPicPr>
          <p:nvPr/>
        </p:nvPicPr>
        <p:blipFill rotWithShape="1">
          <a:blip r:embed="rId2"/>
          <a:srcRect t="9756" r="-83" b="-116"/>
          <a:stretch/>
        </p:blipFill>
        <p:spPr>
          <a:xfrm>
            <a:off x="1569396" y="2898880"/>
            <a:ext cx="7827529" cy="5051213"/>
          </a:xfrm>
          <a:prstGeom prst="rect">
            <a:avLst/>
          </a:prstGeom>
        </p:spPr>
      </p:pic>
    </p:spTree>
    <p:extLst>
      <p:ext uri="{BB962C8B-B14F-4D97-AF65-F5344CB8AC3E}">
        <p14:creationId xmlns:p14="http://schemas.microsoft.com/office/powerpoint/2010/main" val="89945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Buprenorphine Initiation – Inpatient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err="1">
                <a:latin typeface="Century Gothic"/>
              </a:rPr>
              <a:t>SUPeRAD</a:t>
            </a:r>
            <a:r>
              <a:rPr lang="en-US" sz="3000" dirty="0">
                <a:latin typeface="Century Gothic"/>
              </a:rPr>
              <a:t> Protocol is basically the same as outpatient protocol:</a:t>
            </a:r>
            <a:endParaRPr lang="en-US" dirty="0"/>
          </a:p>
          <a:p>
            <a:pPr marL="1188085" lvl="1" indent="-456565"/>
            <a:r>
              <a:rPr lang="en-US" sz="2350" dirty="0">
                <a:latin typeface="Century Gothic"/>
              </a:rPr>
              <a:t>Start with 2-4mg for COWS 8+</a:t>
            </a:r>
            <a:endParaRPr lang="en-US" sz="2350" dirty="0"/>
          </a:p>
          <a:p>
            <a:pPr marL="1188085" lvl="1" indent="-456565"/>
            <a:r>
              <a:rPr lang="en-US" sz="2350" dirty="0">
                <a:latin typeface="Century Gothic"/>
              </a:rPr>
              <a:t>Titration as described outpatient</a:t>
            </a:r>
            <a:endParaRPr lang="en-US" sz="2350" dirty="0"/>
          </a:p>
          <a:p>
            <a:pPr marL="1188085" lvl="1" indent="-456565"/>
            <a:r>
              <a:rPr lang="en-US" sz="2350" dirty="0">
                <a:latin typeface="Century Gothic"/>
              </a:rPr>
              <a:t>Divide second day dose to BID</a:t>
            </a:r>
          </a:p>
          <a:p>
            <a:pPr marL="1188085" lvl="1" indent="-456565"/>
            <a:r>
              <a:rPr lang="en-US" sz="2350" dirty="0">
                <a:latin typeface="Century Gothic"/>
              </a:rPr>
              <a:t>May end up at TID dosing</a:t>
            </a:r>
          </a:p>
          <a:p>
            <a:pPr marL="1188085" lvl="1" indent="-456565"/>
            <a:r>
              <a:rPr lang="en-US" sz="2350">
                <a:latin typeface="Century Gothic"/>
              </a:rPr>
              <a:t>Most stabilized within 72h</a:t>
            </a:r>
            <a:endParaRPr lang="en-US" sz="2350" dirty="0">
              <a:latin typeface="Century Gothic"/>
            </a:endParaRPr>
          </a:p>
          <a:p>
            <a:pPr marL="1188085" lvl="1" indent="-456565"/>
            <a:r>
              <a:rPr lang="en-US" sz="2350" dirty="0">
                <a:latin typeface="Century Gothic"/>
              </a:rPr>
              <a:t>Attempt discharge to residential, intensive outpatient, or close outpatient follow up (within 1 week)</a:t>
            </a:r>
            <a:endParaRPr lang="en-US" sz="2350" dirty="0"/>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92451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Methadone – Inpatient  (</a:t>
            </a:r>
            <a:r>
              <a:rPr lang="en-US" sz="4000" err="1">
                <a:ea typeface="+mj-lt"/>
                <a:cs typeface="+mj-lt"/>
              </a:rPr>
              <a:t>SUPeRAD</a:t>
            </a:r>
            <a:r>
              <a:rPr lang="en-US" sz="4000">
                <a:ea typeface="+mj-lt"/>
                <a:cs typeface="+mj-lt"/>
              </a:rPr>
              <a:t> protocol)</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pPr marL="0" indent="0">
              <a:buNone/>
            </a:pPr>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3" name="Content Placeholder 3" descr="A close-up of a prescription&#10;&#10;Description automatically generated">
            <a:extLst>
              <a:ext uri="{FF2B5EF4-FFF2-40B4-BE49-F238E27FC236}">
                <a16:creationId xmlns:a16="http://schemas.microsoft.com/office/drawing/2014/main" id="{C79B77A2-AD3D-3093-2990-CEAF8726422E}"/>
              </a:ext>
            </a:extLst>
          </p:cNvPr>
          <p:cNvPicPr>
            <a:picLocks noChangeAspect="1"/>
          </p:cNvPicPr>
          <p:nvPr/>
        </p:nvPicPr>
        <p:blipFill>
          <a:blip r:embed="rId3"/>
          <a:stretch>
            <a:fillRect/>
          </a:stretch>
        </p:blipFill>
        <p:spPr>
          <a:xfrm>
            <a:off x="1095405" y="3011813"/>
            <a:ext cx="8649126" cy="2902708"/>
          </a:xfrm>
          <a:prstGeom prst="rect">
            <a:avLst/>
          </a:prstGeom>
        </p:spPr>
      </p:pic>
    </p:spTree>
    <p:extLst>
      <p:ext uri="{BB962C8B-B14F-4D97-AF65-F5344CB8AC3E}">
        <p14:creationId xmlns:p14="http://schemas.microsoft.com/office/powerpoint/2010/main" val="1431742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mj-lt"/>
                <a:cs typeface="+mj-lt"/>
              </a:rPr>
              <a:t>Adjunctive Medications during initiation  </a:t>
            </a:r>
            <a:br>
              <a:rPr lang="en-US" sz="4000" dirty="0">
                <a:ea typeface="+mj-lt"/>
                <a:cs typeface="+mj-lt"/>
              </a:rPr>
            </a:b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pPr lvl="0" algn="l">
              <a:lnSpc>
                <a:spcPct val="90000"/>
              </a:lnSpc>
            </a:pPr>
            <a:r>
              <a:rPr lang="en-US" sz="3000">
                <a:latin typeface="Century Gothic" panose="020B0502020202020204" pitchFamily="34" charset="0"/>
                <a:cs typeface="Arial"/>
              </a:rPr>
              <a:t>Clonidine 0.1 mg PO q6hrs PRN – Withdrawal symptoms (hold if systolic BP &lt;105)</a:t>
            </a:r>
          </a:p>
          <a:p>
            <a:pPr lvl="0" algn="l">
              <a:lnSpc>
                <a:spcPct val="90000"/>
              </a:lnSpc>
            </a:pPr>
            <a:r>
              <a:rPr lang="en-US" sz="3000">
                <a:latin typeface="Century Gothic" panose="020B0502020202020204" pitchFamily="34" charset="0"/>
                <a:cs typeface="Arial"/>
              </a:rPr>
              <a:t>Hydroxyzine HCl 50 mg PO q6hr PRN – Anxiety </a:t>
            </a:r>
          </a:p>
          <a:p>
            <a:pPr lvl="0"/>
            <a:r>
              <a:rPr lang="en-US" sz="3000">
                <a:latin typeface="Century Gothic" panose="020B0502020202020204" pitchFamily="34" charset="0"/>
                <a:cs typeface="Arial"/>
              </a:rPr>
              <a:t>Diphenhydramine 50 mg PO nightly PRN – Sleep </a:t>
            </a:r>
          </a:p>
          <a:p>
            <a:pPr lvl="0"/>
            <a:endParaRPr lang="en-US" sz="3000">
              <a:latin typeface="Century Gothic" panose="020B0502020202020204" pitchFamily="34" charset="0"/>
            </a:endParaRPr>
          </a:p>
          <a:p>
            <a:pPr lvl="0"/>
            <a:endParaRPr lang="en-US" sz="3000">
              <a:latin typeface="Century Gothic" panose="020B0502020202020204" pitchFamily="34" charset="0"/>
            </a:endParaRPr>
          </a:p>
          <a:p>
            <a:endParaRPr lang="en-US" sz="30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person sleeping on a bed&#10;&#10;Description automatically generated">
            <a:extLst>
              <a:ext uri="{FF2B5EF4-FFF2-40B4-BE49-F238E27FC236}">
                <a16:creationId xmlns:a16="http://schemas.microsoft.com/office/drawing/2014/main" id="{1E024298-AE81-CD9F-7EB4-1216AA75B05D}"/>
              </a:ext>
            </a:extLst>
          </p:cNvPr>
          <p:cNvPicPr>
            <a:picLocks noChangeAspect="1"/>
          </p:cNvPicPr>
          <p:nvPr/>
        </p:nvPicPr>
        <p:blipFill>
          <a:blip r:embed="rId2"/>
          <a:stretch>
            <a:fillRect/>
          </a:stretch>
        </p:blipFill>
        <p:spPr>
          <a:xfrm>
            <a:off x="4114800" y="4647710"/>
            <a:ext cx="2743200" cy="2600325"/>
          </a:xfrm>
          <a:prstGeom prst="rect">
            <a:avLst/>
          </a:prstGeom>
        </p:spPr>
      </p:pic>
    </p:spTree>
    <p:extLst>
      <p:ext uri="{BB962C8B-B14F-4D97-AF65-F5344CB8AC3E}">
        <p14:creationId xmlns:p14="http://schemas.microsoft.com/office/powerpoint/2010/main" val="2472128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mj-lt"/>
                <a:cs typeface="+mj-lt"/>
              </a:rPr>
              <a:t>Adjunctive Medications during initiation  </a:t>
            </a:r>
            <a:br>
              <a:rPr lang="en-US" sz="4000" dirty="0">
                <a:ea typeface="+mj-lt"/>
                <a:cs typeface="+mj-lt"/>
              </a:rPr>
            </a:b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pPr lvl="0">
              <a:lnSpc>
                <a:spcPct val="100000"/>
              </a:lnSpc>
            </a:pPr>
            <a:r>
              <a:rPr lang="en-US" sz="3000">
                <a:latin typeface="Century Gothic" panose="020B0502020202020204" pitchFamily="34" charset="0"/>
                <a:cs typeface="Arial"/>
              </a:rPr>
              <a:t>Dicyclomine 20 mg PO q6hr PRN – Abdominal cramping</a:t>
            </a:r>
          </a:p>
          <a:p>
            <a:pPr lvl="0">
              <a:lnSpc>
                <a:spcPct val="100000"/>
              </a:lnSpc>
            </a:pPr>
            <a:r>
              <a:rPr lang="en-US" sz="3000">
                <a:latin typeface="Century Gothic" panose="020B0502020202020204" pitchFamily="34" charset="0"/>
                <a:cs typeface="Arial"/>
              </a:rPr>
              <a:t>Loperamide 2 mg PO q6hr PRN – Diarrhea</a:t>
            </a:r>
          </a:p>
          <a:p>
            <a:pPr lvl="0">
              <a:lnSpc>
                <a:spcPct val="100000"/>
              </a:lnSpc>
            </a:pPr>
            <a:r>
              <a:rPr lang="en-US" sz="3000">
                <a:latin typeface="Century Gothic" panose="020B0502020202020204" pitchFamily="34" charset="0"/>
                <a:cs typeface="Arial"/>
              </a:rPr>
              <a:t>Acetaminophen 650 mg PO q6hr PRN – Pain rated as 1-5</a:t>
            </a:r>
            <a:endParaRPr lang="en-US" sz="3000">
              <a:latin typeface="Century Gothic" panose="020B0502020202020204" pitchFamily="34" charset="0"/>
            </a:endParaRPr>
          </a:p>
          <a:p>
            <a:pPr lvl="0">
              <a:lnSpc>
                <a:spcPct val="100000"/>
              </a:lnSpc>
            </a:pPr>
            <a:r>
              <a:rPr lang="en-US" sz="3000">
                <a:latin typeface="Century Gothic" panose="020B0502020202020204" pitchFamily="34" charset="0"/>
                <a:cs typeface="Arial"/>
              </a:rPr>
              <a:t>Acetaminophen 975 mg PO q8hr PRN – Pain rated as 6-10</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757588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a:cs typeface="Calibri"/>
              </a:rPr>
              <a:t>Practice Case </a:t>
            </a:r>
            <a:endParaRPr lang="en-US" sz="4000" dirty="0">
              <a:ea typeface="Calibri"/>
              <a:cs typeface="Calibri"/>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0" indent="0">
              <a:buNone/>
            </a:pPr>
            <a:r>
              <a:rPr lang="en-US" sz="3000" dirty="0">
                <a:latin typeface="Century Gothic"/>
              </a:rPr>
              <a:t>Jane is a 35 </a:t>
            </a:r>
            <a:r>
              <a:rPr lang="en-US" sz="3000" dirty="0" err="1">
                <a:latin typeface="Century Gothic"/>
              </a:rPr>
              <a:t>yo</a:t>
            </a:r>
            <a:r>
              <a:rPr lang="en-US" sz="3000" dirty="0">
                <a:latin typeface="Century Gothic"/>
              </a:rPr>
              <a:t> G2P1001 who presents for a NOB visit. She has a history of daily heroine usage (smoking and IV) and is interested in outpatient buprenorphine initiation. </a:t>
            </a:r>
          </a:p>
          <a:p>
            <a:pPr marL="548005" indent="-548005"/>
            <a:r>
              <a:rPr lang="en-US" sz="3000" dirty="0">
                <a:latin typeface="Century Gothic"/>
              </a:rPr>
              <a:t>Infectious disease labs negative</a:t>
            </a:r>
          </a:p>
          <a:p>
            <a:pPr marL="548005" indent="-548005"/>
            <a:r>
              <a:rPr lang="en-US" sz="3000" dirty="0">
                <a:latin typeface="Century Gothic"/>
              </a:rPr>
              <a:t>Urine drug screen positive for opioids and fentanyl</a:t>
            </a:r>
          </a:p>
          <a:p>
            <a:pPr marL="0" indent="0">
              <a:buNone/>
            </a:pPr>
            <a:endParaRPr lang="en-US" sz="3000" dirty="0">
              <a:latin typeface="Century Gothic"/>
            </a:endParaRPr>
          </a:p>
          <a:p>
            <a:pPr marL="0" indent="0">
              <a:buNone/>
            </a:pPr>
            <a:r>
              <a:rPr lang="en-US" sz="3000" dirty="0">
                <a:latin typeface="Century Gothic"/>
              </a:rPr>
              <a:t>What are your next steps? How would you counsel Jane?</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69890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Light"/>
                <a:cs typeface="Calibri Light"/>
              </a:rPr>
              <a:t>Fentanyl use... It changes everything</a:t>
            </a:r>
            <a:endParaRPr lang="en-US" sz="4000" dirty="0">
              <a:latin typeface="Century Gothic"/>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ea typeface="Calibri"/>
                <a:cs typeface="Calibri"/>
              </a:rPr>
              <a:t>Increasing evidence of fentanyl use and contamination</a:t>
            </a:r>
            <a:endParaRPr lang="en-US" dirty="0">
              <a:latin typeface="Century Gothic"/>
            </a:endParaRPr>
          </a:p>
          <a:p>
            <a:pPr marL="548005" indent="-548005"/>
            <a:r>
              <a:rPr lang="en-US" sz="3000" dirty="0">
                <a:latin typeface="Century Gothic"/>
                <a:ea typeface="Calibri"/>
                <a:cs typeface="Calibri"/>
              </a:rPr>
              <a:t>Need to test for fentanyl on admission </a:t>
            </a:r>
          </a:p>
          <a:p>
            <a:pPr marL="548005" indent="-548005"/>
            <a:r>
              <a:rPr lang="en-US" sz="3000" dirty="0">
                <a:latin typeface="Century Gothic"/>
                <a:ea typeface="Calibri"/>
                <a:cs typeface="Calibri"/>
              </a:rPr>
              <a:t>Different physiology </a:t>
            </a:r>
          </a:p>
          <a:p>
            <a:pPr marL="1188085" lvl="1" indent="-456565"/>
            <a:r>
              <a:rPr lang="en-US" sz="2350" dirty="0">
                <a:latin typeface="Century Gothic"/>
                <a:ea typeface="Calibri"/>
                <a:cs typeface="Calibri"/>
              </a:rPr>
              <a:t>Longer period of abstinence needed </a:t>
            </a:r>
          </a:p>
          <a:p>
            <a:pPr marL="1188085" lvl="1" indent="-456565"/>
            <a:r>
              <a:rPr lang="en-US" sz="2350" dirty="0">
                <a:latin typeface="Century Gothic"/>
                <a:ea typeface="Calibri"/>
                <a:cs typeface="Calibri"/>
              </a:rPr>
              <a:t>More severe withdrawals</a:t>
            </a:r>
            <a:endParaRPr lang="en-US" sz="2350" dirty="0">
              <a:ea typeface="Calibri"/>
              <a:cs typeface="Calibri"/>
            </a:endParaRPr>
          </a:p>
          <a:p>
            <a:pPr marL="1188085" lvl="1" indent="-456565"/>
            <a:r>
              <a:rPr lang="en-US" sz="2350" dirty="0">
                <a:latin typeface="Century Gothic"/>
                <a:ea typeface="Calibri"/>
                <a:cs typeface="Calibri"/>
              </a:rPr>
              <a:t>Increased precipitated withdrawals</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dirty="0">
                <a:latin typeface="Century Gothic"/>
              </a:rPr>
              <a:t>Morris 2022</a:t>
            </a:r>
          </a:p>
        </p:txBody>
      </p:sp>
    </p:spTree>
    <p:extLst>
      <p:ext uri="{BB962C8B-B14F-4D97-AF65-F5344CB8AC3E}">
        <p14:creationId xmlns:p14="http://schemas.microsoft.com/office/powerpoint/2010/main" val="35283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Light"/>
                <a:cs typeface="Calibri Light"/>
              </a:rPr>
              <a:t>Key Points </a:t>
            </a:r>
            <a:endParaRPr lang="en-US" sz="4000" dirty="0">
              <a:ea typeface="Calibri Light"/>
              <a:cs typeface="Calibri Light"/>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ea typeface="Calibri"/>
                <a:cs typeface="Calibri"/>
              </a:rPr>
              <a:t>Limited data on safety in pregnancy </a:t>
            </a:r>
            <a:endParaRPr lang="en-US" dirty="0"/>
          </a:p>
          <a:p>
            <a:pPr marL="548005" indent="-548005"/>
            <a:r>
              <a:rPr lang="en-US" sz="3000">
                <a:latin typeface="Century Gothic"/>
                <a:ea typeface="Calibri"/>
                <a:cs typeface="Calibri"/>
              </a:rPr>
              <a:t>Patients are going to have the same safety concerns </a:t>
            </a:r>
            <a:endParaRPr lang="en-US" sz="3000" dirty="0">
              <a:ea typeface="Calibri"/>
              <a:cs typeface="Calibri"/>
            </a:endParaRPr>
          </a:p>
          <a:p>
            <a:pPr marL="548005" indent="-548005"/>
            <a:r>
              <a:rPr lang="en-US" sz="3000" dirty="0">
                <a:latin typeface="Century Gothic"/>
                <a:ea typeface="Calibri"/>
                <a:cs typeface="Calibri"/>
              </a:rPr>
              <a:t>What is the real alternative to different treatment options? </a:t>
            </a:r>
            <a:endParaRPr lang="en-US" sz="3000" dirty="0">
              <a:ea typeface="Calibri"/>
              <a:cs typeface="Calibri"/>
            </a:endParaRPr>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83499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Calibri Light"/>
                <a:cs typeface="Calibri Light"/>
              </a:rPr>
              <a:t>Treatment options with fentanyl Use</a:t>
            </a: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457200" indent="-457200"/>
            <a:r>
              <a:rPr lang="en-US" sz="3000" dirty="0">
                <a:latin typeface="Century Gothic"/>
                <a:ea typeface="Calibri"/>
                <a:cs typeface="Calibri"/>
              </a:rPr>
              <a:t>Goal: Avoid precipitated withdrawal</a:t>
            </a:r>
            <a:endParaRPr lang="en-US" sz="3000" dirty="0">
              <a:latin typeface="Century Gothic"/>
            </a:endParaRPr>
          </a:p>
          <a:p>
            <a:pPr marL="548005" indent="-548005"/>
            <a:r>
              <a:rPr lang="en-US" sz="3000" dirty="0">
                <a:latin typeface="Century Gothic"/>
                <a:ea typeface="Calibri"/>
                <a:cs typeface="Calibri"/>
              </a:rPr>
              <a:t>Differences from standard initiation</a:t>
            </a:r>
          </a:p>
          <a:p>
            <a:pPr marL="1188085" lvl="1" indent="-456565"/>
            <a:r>
              <a:rPr lang="en-US" sz="2350" dirty="0">
                <a:latin typeface="Century Gothic"/>
                <a:ea typeface="Calibri"/>
                <a:cs typeface="Calibri"/>
              </a:rPr>
              <a:t>Don't need to wait until withdrawal symptoms develop</a:t>
            </a:r>
          </a:p>
          <a:p>
            <a:pPr marL="548005" indent="-548005"/>
            <a:r>
              <a:rPr lang="en-US" sz="3000" dirty="0">
                <a:latin typeface="Century Gothic"/>
                <a:ea typeface="Calibri"/>
                <a:cs typeface="Calibri"/>
              </a:rPr>
              <a:t>Variety of protocols available </a:t>
            </a:r>
          </a:p>
          <a:p>
            <a:pPr marL="1188085" lvl="1" indent="-456565"/>
            <a:r>
              <a:rPr lang="en-US" sz="2350" dirty="0">
                <a:latin typeface="Century Gothic"/>
                <a:ea typeface="Calibri"/>
                <a:cs typeface="Calibri"/>
              </a:rPr>
              <a:t>Buprenorphine </a:t>
            </a:r>
            <a:r>
              <a:rPr lang="en-US" sz="2350" dirty="0" err="1">
                <a:latin typeface="Century Gothic"/>
                <a:ea typeface="Calibri"/>
                <a:cs typeface="Calibri"/>
              </a:rPr>
              <a:t>microinduction</a:t>
            </a:r>
            <a:endParaRPr lang="en-US" sz="2350" dirty="0">
              <a:latin typeface="Century Gothic"/>
              <a:ea typeface="Calibri"/>
              <a:cs typeface="Calibri"/>
            </a:endParaRPr>
          </a:p>
          <a:p>
            <a:pPr marL="1188085" lvl="1" indent="-456565"/>
            <a:r>
              <a:rPr lang="en-US" sz="2350" dirty="0">
                <a:latin typeface="Century Gothic"/>
                <a:ea typeface="Calibri"/>
                <a:cs typeface="Calibri"/>
              </a:rPr>
              <a:t>Buprenorphine </a:t>
            </a:r>
            <a:r>
              <a:rPr lang="en-US" sz="2350" dirty="0" err="1">
                <a:latin typeface="Century Gothic"/>
                <a:ea typeface="Calibri"/>
                <a:cs typeface="Calibri"/>
              </a:rPr>
              <a:t>macroinduction</a:t>
            </a:r>
          </a:p>
          <a:p>
            <a:pPr marL="1188085" lvl="1" indent="-456565"/>
            <a:r>
              <a:rPr lang="en-US" sz="2350" dirty="0">
                <a:latin typeface="Century Gothic"/>
                <a:ea typeface="Calibri"/>
                <a:cs typeface="Calibri"/>
              </a:rPr>
              <a:t>Methadone induction</a:t>
            </a:r>
          </a:p>
          <a:p>
            <a:pPr marL="1188085" lvl="1" indent="-456565"/>
            <a:r>
              <a:rPr lang="en-US" sz="2350" dirty="0">
                <a:latin typeface="Century Gothic"/>
                <a:ea typeface="Calibri"/>
                <a:cs typeface="Calibri"/>
              </a:rPr>
              <a:t>High dose methadone induction</a:t>
            </a:r>
          </a:p>
          <a:p>
            <a:pPr marL="1188085" lvl="1" indent="-456565"/>
            <a:r>
              <a:rPr lang="en-US" sz="2350" dirty="0">
                <a:latin typeface="Century Gothic"/>
                <a:ea typeface="Calibri"/>
                <a:cs typeface="Calibri"/>
              </a:rPr>
              <a:t>Methadone &gt; Buprenorphine </a:t>
            </a:r>
            <a:endParaRPr lang="en-US" sz="2350" dirty="0">
              <a:ea typeface="Calibri"/>
              <a:cs typeface="Calibri"/>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a:extLst>
              <a:ext uri="{FF2B5EF4-FFF2-40B4-BE49-F238E27FC236}">
                <a16:creationId xmlns:a16="http://schemas.microsoft.com/office/drawing/2014/main" id="{028FB8AC-3128-E0F4-D179-142606D75CDA}"/>
              </a:ext>
            </a:extLst>
          </p:cNvPr>
          <p:cNvPicPr>
            <a:picLocks noChangeAspect="1"/>
          </p:cNvPicPr>
          <p:nvPr/>
        </p:nvPicPr>
        <p:blipFill>
          <a:blip r:embed="rId2"/>
          <a:stretch>
            <a:fillRect/>
          </a:stretch>
        </p:blipFill>
        <p:spPr>
          <a:xfrm>
            <a:off x="7108787" y="5378489"/>
            <a:ext cx="2676525" cy="2479520"/>
          </a:xfrm>
          <a:prstGeom prst="rect">
            <a:avLst/>
          </a:prstGeom>
        </p:spPr>
      </p:pic>
    </p:spTree>
    <p:extLst>
      <p:ext uri="{BB962C8B-B14F-4D97-AF65-F5344CB8AC3E}">
        <p14:creationId xmlns:p14="http://schemas.microsoft.com/office/powerpoint/2010/main" val="98530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Microdosing example protocol (</a:t>
            </a:r>
            <a:r>
              <a:rPr lang="en-US" sz="4000" err="1">
                <a:ea typeface="+mj-lt"/>
                <a:cs typeface="+mj-lt"/>
              </a:rPr>
              <a:t>SUPeRAD</a:t>
            </a:r>
            <a:r>
              <a:rPr lang="en-US" sz="4000">
                <a:ea typeface="+mj-lt"/>
                <a:cs typeface="+mj-lt"/>
              </a:rPr>
              <a:t> protocol)</a:t>
            </a:r>
            <a:br>
              <a:rPr lang="en-US" sz="4000">
                <a:ea typeface="+mj-lt"/>
                <a:cs typeface="+mj-lt"/>
              </a:rPr>
            </a:b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28677" y="1971176"/>
            <a:ext cx="9507311" cy="5350804"/>
          </a:xfrm>
        </p:spPr>
        <p:txBody>
          <a:bodyPr lIns="91440" tIns="45720" rIns="91440" bIns="45720" anchor="t"/>
          <a:lstStyle/>
          <a:p>
            <a:pPr marL="171450" indent="-171450">
              <a:lnSpc>
                <a:spcPct val="90000"/>
              </a:lnSpc>
              <a:spcBef>
                <a:spcPts val="0"/>
              </a:spcBef>
              <a:buFont typeface="Arial,Sans-Serif"/>
            </a:pPr>
            <a:r>
              <a:rPr lang="en-US" sz="3000">
                <a:latin typeface="Century Gothic"/>
                <a:ea typeface="Calibri"/>
                <a:cs typeface="Calibri"/>
              </a:rPr>
              <a:t>Day 1 </a:t>
            </a:r>
          </a:p>
          <a:p>
            <a:pPr marL="628650" lvl="1" indent="-171450">
              <a:lnSpc>
                <a:spcPct val="90000"/>
              </a:lnSpc>
              <a:spcBef>
                <a:spcPts val="0"/>
              </a:spcBef>
              <a:buFont typeface="Arial,Sans-Serif"/>
              <a:buChar char="•"/>
            </a:pPr>
            <a:r>
              <a:rPr lang="en-US" sz="2350">
                <a:latin typeface="Century Gothic"/>
                <a:ea typeface="Calibri"/>
                <a:cs typeface="Calibri"/>
              </a:rPr>
              <a:t>Start 20 mcg </a:t>
            </a:r>
            <a:r>
              <a:rPr lang="en-US" sz="2350" err="1">
                <a:latin typeface="Century Gothic"/>
                <a:ea typeface="Calibri"/>
                <a:cs typeface="Calibri"/>
              </a:rPr>
              <a:t>Butrans</a:t>
            </a:r>
            <a:r>
              <a:rPr lang="en-US" sz="2350">
                <a:latin typeface="Century Gothic"/>
                <a:ea typeface="Calibri"/>
                <a:cs typeface="Calibri"/>
              </a:rPr>
              <a:t> patch on admission</a:t>
            </a:r>
          </a:p>
          <a:p>
            <a:pPr marL="628650" lvl="1" indent="-171450">
              <a:lnSpc>
                <a:spcPct val="90000"/>
              </a:lnSpc>
              <a:spcBef>
                <a:spcPts val="0"/>
              </a:spcBef>
              <a:buFont typeface="Arial,Sans-Serif"/>
              <a:buChar char="•"/>
            </a:pPr>
            <a:r>
              <a:rPr lang="en-US" sz="2350">
                <a:latin typeface="Century Gothic"/>
                <a:ea typeface="Calibri"/>
                <a:cs typeface="Calibri"/>
              </a:rPr>
              <a:t>Administer 30 mg methadone once COWS &gt;/= 8</a:t>
            </a:r>
          </a:p>
          <a:p>
            <a:pPr marL="628650" lvl="1" indent="-171450">
              <a:lnSpc>
                <a:spcPct val="90000"/>
              </a:lnSpc>
              <a:spcBef>
                <a:spcPts val="0"/>
              </a:spcBef>
              <a:buFont typeface="Arial,Sans-Serif"/>
              <a:buChar char="•"/>
            </a:pPr>
            <a:r>
              <a:rPr lang="en-US" sz="2350">
                <a:latin typeface="Century Gothic"/>
                <a:ea typeface="Calibri"/>
                <a:cs typeface="Calibri"/>
              </a:rPr>
              <a:t>Continue COWS score q4hr with additional 10 mg methadone prn for COWS &gt;/=10</a:t>
            </a:r>
          </a:p>
          <a:p>
            <a:pPr marL="171450" indent="-171450">
              <a:lnSpc>
                <a:spcPct val="90000"/>
              </a:lnSpc>
              <a:spcBef>
                <a:spcPts val="0"/>
              </a:spcBef>
              <a:buFont typeface="Arial,Sans-Serif"/>
              <a:buChar char="•"/>
            </a:pPr>
            <a:r>
              <a:rPr lang="en-US" sz="3000">
                <a:latin typeface="Century Gothic"/>
                <a:ea typeface="Calibri"/>
                <a:cs typeface="Calibri"/>
              </a:rPr>
              <a:t>Day 2</a:t>
            </a:r>
          </a:p>
          <a:p>
            <a:pPr marL="628650" lvl="1" indent="-171450">
              <a:lnSpc>
                <a:spcPct val="90000"/>
              </a:lnSpc>
              <a:spcBef>
                <a:spcPts val="0"/>
              </a:spcBef>
              <a:buFont typeface="Arial,Sans-Serif"/>
              <a:buChar char="•"/>
            </a:pPr>
            <a:r>
              <a:rPr lang="en-US" sz="2350">
                <a:latin typeface="Century Gothic"/>
                <a:ea typeface="Calibri"/>
                <a:cs typeface="Calibri"/>
              </a:rPr>
              <a:t>Continue </a:t>
            </a:r>
            <a:r>
              <a:rPr lang="en-US" sz="2350" err="1">
                <a:latin typeface="Century Gothic"/>
                <a:ea typeface="Calibri"/>
                <a:cs typeface="Calibri"/>
              </a:rPr>
              <a:t>Butrans</a:t>
            </a:r>
            <a:r>
              <a:rPr lang="en-US" sz="2350">
                <a:latin typeface="Century Gothic"/>
                <a:ea typeface="Calibri"/>
                <a:cs typeface="Calibri"/>
              </a:rPr>
              <a:t> patch</a:t>
            </a:r>
          </a:p>
          <a:p>
            <a:pPr marL="628650" lvl="1" indent="-171450">
              <a:lnSpc>
                <a:spcPct val="90000"/>
              </a:lnSpc>
              <a:spcBef>
                <a:spcPts val="0"/>
              </a:spcBef>
              <a:buFont typeface="Arial,Sans-Serif"/>
              <a:buChar char="•"/>
            </a:pPr>
            <a:r>
              <a:rPr lang="en-US" sz="2350">
                <a:latin typeface="Century Gothic"/>
                <a:ea typeface="Calibri"/>
                <a:cs typeface="Calibri"/>
              </a:rPr>
              <a:t>Administer 24hr cumulative dose of methadone as single dose in the morning</a:t>
            </a:r>
          </a:p>
          <a:p>
            <a:pPr marL="628650" lvl="1" indent="-171450">
              <a:lnSpc>
                <a:spcPct val="90000"/>
              </a:lnSpc>
              <a:spcBef>
                <a:spcPts val="0"/>
              </a:spcBef>
              <a:buFont typeface="Arial,Sans-Serif"/>
              <a:buChar char="•"/>
            </a:pPr>
            <a:r>
              <a:rPr lang="en-US" sz="2350">
                <a:latin typeface="Century Gothic"/>
                <a:ea typeface="Calibri"/>
                <a:cs typeface="Calibri"/>
              </a:rPr>
              <a:t>Discontinue q4hr COWS, switch to PRN COWS if pt experiences withdrawal </a:t>
            </a:r>
            <a:r>
              <a:rPr lang="en-US" sz="2350" err="1">
                <a:latin typeface="Century Gothic"/>
                <a:ea typeface="Calibri"/>
                <a:cs typeface="Calibri"/>
              </a:rPr>
              <a:t>sx</a:t>
            </a:r>
            <a:endParaRPr lang="en-US" sz="2350">
              <a:latin typeface="Century Gothic"/>
              <a:ea typeface="Calibri"/>
              <a:cs typeface="Calibri"/>
            </a:endParaRPr>
          </a:p>
          <a:p>
            <a:pPr marL="1085850" lvl="2" indent="-171450">
              <a:lnSpc>
                <a:spcPct val="90000"/>
              </a:lnSpc>
              <a:spcBef>
                <a:spcPts val="0"/>
              </a:spcBef>
              <a:buFont typeface="Arial,Sans-Serif"/>
              <a:buChar char="•"/>
            </a:pPr>
            <a:r>
              <a:rPr lang="en-US" sz="2350">
                <a:latin typeface="Century Gothic"/>
                <a:ea typeface="Calibri"/>
                <a:cs typeface="Calibri"/>
              </a:rPr>
              <a:t>Give 6-8mg oral </a:t>
            </a:r>
            <a:r>
              <a:rPr lang="en-US" sz="2350" err="1">
                <a:latin typeface="Century Gothic"/>
                <a:ea typeface="Calibri"/>
                <a:cs typeface="Calibri"/>
              </a:rPr>
              <a:t>Dilaudid</a:t>
            </a:r>
            <a:r>
              <a:rPr lang="en-US" sz="2350">
                <a:latin typeface="Century Gothic"/>
                <a:ea typeface="Calibri"/>
                <a:cs typeface="Calibri"/>
              </a:rPr>
              <a:t> q4hr for COWS &gt;/= 10</a:t>
            </a:r>
          </a:p>
          <a:p>
            <a:pPr marL="1828165" indent="-365125">
              <a:spcBef>
                <a:spcPts val="0"/>
              </a:spcBef>
            </a:pPr>
            <a:endParaRPr lang="en-US" sz="3000">
              <a:latin typeface="Century Gothic"/>
              <a:ea typeface="Calibri"/>
              <a:cs typeface="Calibri"/>
            </a:endParaRPr>
          </a:p>
          <a:p>
            <a:pPr marL="548005" indent="-548005"/>
            <a:endParaRPr lang="en-US" sz="3000">
              <a:latin typeface="Century Gothic" panose="020B0502020202020204" pitchFamily="34" charset="0"/>
              <a:cs typeface="Arial"/>
            </a:endParaRPr>
          </a:p>
          <a:p>
            <a:pPr marL="1462405" lvl="2" indent="0" algn="l">
              <a:lnSpc>
                <a:spcPct val="90000"/>
              </a:lnSpc>
              <a:buNone/>
            </a:pPr>
            <a:endParaRPr lang="en-US" sz="3000">
              <a:latin typeface="Century Gothic" panose="020B0502020202020204" pitchFamily="34" charset="0"/>
              <a:cs typeface="Arial"/>
            </a:endParaRPr>
          </a:p>
          <a:p>
            <a:pPr marL="1828165" lvl="2" indent="-365125" algn="l">
              <a:lnSpc>
                <a:spcPct val="90000"/>
              </a:lnSpc>
            </a:pPr>
            <a:endParaRPr lang="en-US" sz="3000">
              <a:latin typeface="Century Gothic" panose="020B0502020202020204" pitchFamily="34" charset="0"/>
              <a:cs typeface="Arial"/>
            </a:endParaRPr>
          </a:p>
          <a:p>
            <a:pPr marL="1188085" lvl="1" indent="-456565"/>
            <a:endParaRPr lang="en-US" sz="3000">
              <a:latin typeface="Century Gothic" panose="020B0502020202020204" pitchFamily="34" charset="0"/>
            </a:endParaRPr>
          </a:p>
          <a:p>
            <a:pPr marL="0" indent="0">
              <a:buNone/>
            </a:pPr>
            <a:r>
              <a:rPr lang="en-US" sz="3000">
                <a:latin typeface="Century Gothic"/>
              </a:rPr>
              <a:t>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88666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Microdosing example protocol (</a:t>
            </a:r>
            <a:r>
              <a:rPr lang="en-US" sz="4000" err="1">
                <a:ea typeface="+mj-lt"/>
                <a:cs typeface="+mj-lt"/>
              </a:rPr>
              <a:t>SUPeRAD</a:t>
            </a:r>
            <a:r>
              <a:rPr lang="en-US" sz="4000">
                <a:ea typeface="+mj-lt"/>
                <a:cs typeface="+mj-lt"/>
              </a:rPr>
              <a:t> protocol)</a:t>
            </a:r>
            <a:br>
              <a:rPr lang="en-US" sz="4000">
                <a:ea typeface="+mj-lt"/>
                <a:cs typeface="+mj-lt"/>
              </a:rPr>
            </a:b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28677" y="1971176"/>
            <a:ext cx="9507311" cy="5350804"/>
          </a:xfrm>
        </p:spPr>
        <p:txBody>
          <a:bodyPr/>
          <a:lstStyle/>
          <a:p>
            <a:r>
              <a:rPr lang="en-US" sz="3000">
                <a:latin typeface="Century Gothic" panose="020B0502020202020204" pitchFamily="34" charset="0"/>
              </a:rPr>
              <a:t>Day 3</a:t>
            </a:r>
          </a:p>
          <a:p>
            <a:pPr lvl="1"/>
            <a:r>
              <a:rPr lang="en-US" sz="2360">
                <a:solidFill>
                  <a:srgbClr val="444444"/>
                </a:solidFill>
                <a:latin typeface="Century Gothic" panose="020B0502020202020204" pitchFamily="34" charset="0"/>
                <a:cs typeface="Arial"/>
              </a:rPr>
              <a:t>Discontinue methadone</a:t>
            </a:r>
          </a:p>
          <a:p>
            <a:pPr lvl="1"/>
            <a:r>
              <a:rPr lang="en-US" sz="2360">
                <a:solidFill>
                  <a:srgbClr val="444444"/>
                </a:solidFill>
                <a:latin typeface="Century Gothic" panose="020B0502020202020204" pitchFamily="34" charset="0"/>
                <a:cs typeface="Arial"/>
              </a:rPr>
              <a:t>Start buprenorphine naloxone 8-2mg BID to TID</a:t>
            </a:r>
          </a:p>
          <a:p>
            <a:pPr lvl="1"/>
            <a:r>
              <a:rPr lang="en-US" sz="2360">
                <a:solidFill>
                  <a:srgbClr val="444444"/>
                </a:solidFill>
                <a:latin typeface="Century Gothic" panose="020B0502020202020204" pitchFamily="34" charset="0"/>
                <a:cs typeface="Arial"/>
              </a:rPr>
              <a:t>Okay to remove </a:t>
            </a:r>
            <a:r>
              <a:rPr lang="en-US" sz="2360" err="1">
                <a:solidFill>
                  <a:srgbClr val="444444"/>
                </a:solidFill>
                <a:latin typeface="Century Gothic" panose="020B0502020202020204" pitchFamily="34" charset="0"/>
                <a:cs typeface="Arial"/>
              </a:rPr>
              <a:t>butrans</a:t>
            </a:r>
            <a:r>
              <a:rPr lang="en-US" sz="2360">
                <a:solidFill>
                  <a:srgbClr val="444444"/>
                </a:solidFill>
                <a:latin typeface="Century Gothic" panose="020B0502020202020204" pitchFamily="34" charset="0"/>
                <a:cs typeface="Arial"/>
              </a:rPr>
              <a:t> patch once first 8 mg of buprenorphine given </a:t>
            </a:r>
          </a:p>
          <a:p>
            <a:r>
              <a:rPr lang="en-US" sz="3000">
                <a:latin typeface="Century Gothic" panose="020B0502020202020204" pitchFamily="34" charset="0"/>
              </a:rPr>
              <a:t>Throughout the process</a:t>
            </a:r>
          </a:p>
          <a:p>
            <a:pPr lvl="1"/>
            <a:r>
              <a:rPr lang="en-US" sz="2360">
                <a:solidFill>
                  <a:srgbClr val="444444"/>
                </a:solidFill>
                <a:latin typeface="Century Gothic" panose="020B0502020202020204" pitchFamily="34" charset="0"/>
                <a:cs typeface="Arial"/>
              </a:rPr>
              <a:t>Ongoing communication with nursing staff </a:t>
            </a:r>
          </a:p>
          <a:p>
            <a:pPr lvl="1"/>
            <a:r>
              <a:rPr lang="en-US" sz="2360">
                <a:solidFill>
                  <a:srgbClr val="444444"/>
                </a:solidFill>
                <a:latin typeface="Century Gothic" panose="020B0502020202020204" pitchFamily="34" charset="0"/>
                <a:cs typeface="Arial"/>
              </a:rPr>
              <a:t>Consider adjunctive medications for symptoms of withdrawal</a:t>
            </a:r>
          </a:p>
          <a:p>
            <a:pPr marL="1463003" lvl="2" indent="0" algn="l">
              <a:lnSpc>
                <a:spcPct val="90000"/>
              </a:lnSpc>
              <a:buNone/>
            </a:pPr>
            <a:endParaRPr lang="en-US" sz="2360">
              <a:latin typeface="Century Gothic" panose="020B0502020202020204" pitchFamily="34" charset="0"/>
              <a:cs typeface="Arial"/>
            </a:endParaRPr>
          </a:p>
          <a:p>
            <a:pPr lvl="2" algn="l">
              <a:lnSpc>
                <a:spcPct val="90000"/>
              </a:lnSpc>
            </a:pPr>
            <a:endParaRPr lang="en-US" sz="2360">
              <a:latin typeface="Century Gothic" panose="020B0502020202020204" pitchFamily="34" charset="0"/>
              <a:cs typeface="Arial"/>
            </a:endParaRPr>
          </a:p>
          <a:p>
            <a:pPr lvl="1"/>
            <a:endParaRPr lang="en-US" sz="2360">
              <a:latin typeface="Century Gothic" panose="020B0502020202020204" pitchFamily="34" charset="0"/>
            </a:endParaRPr>
          </a:p>
          <a:p>
            <a:pPr marL="0" indent="0">
              <a:buNone/>
            </a:pPr>
            <a:r>
              <a:rPr lang="en-US" sz="3000">
                <a:latin typeface="Century Gothic" panose="020B0502020202020204" pitchFamily="34" charset="0"/>
              </a:rPr>
              <a:t>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765686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dirty="0">
                <a:latin typeface="Century Gothic"/>
                <a:ea typeface="+mj-lt"/>
                <a:cs typeface="+mj-lt"/>
              </a:rPr>
              <a:t>Treatment Monitoring  </a:t>
            </a:r>
            <a:br>
              <a:rPr lang="en-US" sz="4000" dirty="0">
                <a:ea typeface="+mj-lt"/>
                <a:cs typeface="+mj-lt"/>
              </a:rPr>
            </a:b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cs typeface="Arial"/>
              </a:rPr>
              <a:t>Monitoring driven by symptom control </a:t>
            </a:r>
          </a:p>
          <a:p>
            <a:pPr marL="548005" indent="-548005"/>
            <a:r>
              <a:rPr lang="en-US" sz="3000" dirty="0">
                <a:latin typeface="Century Gothic"/>
                <a:cs typeface="Arial"/>
              </a:rPr>
              <a:t>Visit frequency depends on stability </a:t>
            </a:r>
          </a:p>
          <a:p>
            <a:pPr marL="548005" indent="-548005"/>
            <a:r>
              <a:rPr lang="en-US" sz="3000" dirty="0">
                <a:latin typeface="Century Gothic"/>
                <a:cs typeface="Arial"/>
              </a:rPr>
              <a:t>Urine drug screen at every visit </a:t>
            </a:r>
          </a:p>
          <a:p>
            <a:pPr marL="548005" indent="-548005"/>
            <a:r>
              <a:rPr lang="en-US" sz="3000" dirty="0">
                <a:latin typeface="Century Gothic"/>
                <a:cs typeface="Arial"/>
              </a:rPr>
              <a:t>Outpatient initiation</a:t>
            </a:r>
            <a:endParaRPr lang="en-US"/>
          </a:p>
          <a:p>
            <a:pPr marL="1188085" lvl="1" indent="-456565"/>
            <a:r>
              <a:rPr lang="en-US" sz="2350" dirty="0">
                <a:latin typeface="Century Gothic"/>
                <a:cs typeface="Arial"/>
              </a:rPr>
              <a:t>Q1-2 weeks visits </a:t>
            </a:r>
          </a:p>
          <a:p>
            <a:pPr marL="548005" indent="-548005"/>
            <a:r>
              <a:rPr lang="en-US" sz="3000" dirty="0">
                <a:latin typeface="Century Gothic"/>
                <a:cs typeface="Arial"/>
              </a:rPr>
              <a:t>Inpatient initiation </a:t>
            </a:r>
          </a:p>
          <a:p>
            <a:pPr marL="1188085" lvl="1" indent="-456565"/>
            <a:r>
              <a:rPr lang="en-US" sz="2350" dirty="0">
                <a:latin typeface="Century Gothic"/>
                <a:cs typeface="Arial"/>
              </a:rPr>
              <a:t>1 week after discharge</a:t>
            </a:r>
            <a:endParaRPr lang="en-US" sz="2350" dirty="0">
              <a:latin typeface="Century Gothic" panose="020B0502020202020204" pitchFamily="34" charset="0"/>
              <a:cs typeface="Arial"/>
            </a:endParaRPr>
          </a:p>
          <a:p>
            <a:pPr marL="1188085" lvl="1" indent="-456565"/>
            <a:r>
              <a:rPr lang="en-US" sz="2350" dirty="0">
                <a:latin typeface="Century Gothic"/>
                <a:cs typeface="Arial"/>
              </a:rPr>
              <a:t>Q2-3 weeks visits</a:t>
            </a:r>
            <a:endParaRPr lang="en-US" sz="2350" dirty="0">
              <a:latin typeface="Century Gothic" panose="020B0502020202020204" pitchFamily="34" charset="0"/>
              <a:cs typeface="Arial"/>
            </a:endParaRPr>
          </a:p>
          <a:p>
            <a:pPr marL="1188085" lvl="1" indent="-456565"/>
            <a:endParaRPr lang="en-US" sz="2350" dirty="0">
              <a:latin typeface="Century Gothic" panose="020B0502020202020204" pitchFamily="34" charset="0"/>
              <a:cs typeface="Arial"/>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07015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Buprenorphine safety in pregnancy</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ea typeface="Calibri"/>
                <a:cs typeface="Calibri"/>
              </a:rPr>
              <a:t>Potentially lower placental transfer</a:t>
            </a:r>
            <a:endParaRPr lang="en-US" sz="3000"/>
          </a:p>
          <a:p>
            <a:pPr marL="1188085" lvl="1" indent="-456565"/>
            <a:r>
              <a:rPr lang="en-US" sz="2360" dirty="0">
                <a:ea typeface="Calibri"/>
                <a:cs typeface="Calibri"/>
              </a:rPr>
              <a:t>Less severe NAS compared to methadone</a:t>
            </a:r>
            <a:endParaRPr lang="en-US" sz="2360"/>
          </a:p>
          <a:p>
            <a:pPr marL="548005" indent="-548005"/>
            <a:r>
              <a:rPr lang="en-US" sz="3000" dirty="0">
                <a:ea typeface="Calibri"/>
                <a:cs typeface="Calibri"/>
              </a:rPr>
              <a:t>No association with increase in birth defects</a:t>
            </a:r>
          </a:p>
          <a:p>
            <a:pPr marL="548005" indent="-548005"/>
            <a:r>
              <a:rPr lang="en-US" sz="3000" dirty="0">
                <a:ea typeface="Calibri"/>
                <a:cs typeface="Calibri"/>
              </a:rPr>
              <a:t>Increased fetal birth weight compared to methadone </a:t>
            </a:r>
          </a:p>
          <a:p>
            <a:pPr marL="548005" indent="-548005"/>
            <a:r>
              <a:rPr lang="en-US" sz="3000" dirty="0">
                <a:latin typeface="Century Gothic"/>
                <a:ea typeface="Calibri"/>
                <a:cs typeface="Calibri"/>
              </a:rPr>
              <a:t>Inconsistent evidence on long-term infant consequences </a:t>
            </a:r>
          </a:p>
          <a:p>
            <a:pPr marL="548005" indent="-548005"/>
            <a:r>
              <a:rPr lang="en-US" sz="3000" dirty="0">
                <a:latin typeface="Century Gothic"/>
                <a:ea typeface="Calibri"/>
                <a:cs typeface="Calibri"/>
              </a:rPr>
              <a:t>Dose does not affect NAS risk </a:t>
            </a:r>
            <a:endParaRPr lang="en-US" sz="3000" dirty="0">
              <a:ea typeface="Calibri"/>
              <a:cs typeface="Calibri"/>
            </a:endParaRPr>
          </a:p>
          <a:p>
            <a:pPr marL="0" indent="0">
              <a:buNone/>
            </a:pPr>
            <a:endParaRPr lang="en-US" sz="3000">
              <a:cs typeface="Calibri"/>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a:solidFill>
                  <a:schemeClr val="tx1">
                    <a:lumMod val="65000"/>
                    <a:lumOff val="35000"/>
                  </a:schemeClr>
                </a:solidFill>
              </a:rPr>
              <a:t>Jones et al, 2012; </a:t>
            </a:r>
            <a:r>
              <a:rPr lang="en-US" err="1">
                <a:solidFill>
                  <a:schemeClr val="tx1">
                    <a:lumMod val="65000"/>
                    <a:lumOff val="35000"/>
                  </a:schemeClr>
                </a:solidFill>
              </a:rPr>
              <a:t>Zedler</a:t>
            </a:r>
            <a:r>
              <a:rPr lang="en-US">
                <a:solidFill>
                  <a:schemeClr val="tx1">
                    <a:lumMod val="65000"/>
                    <a:lumOff val="35000"/>
                  </a:schemeClr>
                </a:solidFill>
              </a:rPr>
              <a:t> et al, 2016; </a:t>
            </a:r>
            <a:r>
              <a:rPr lang="en-US" err="1">
                <a:solidFill>
                  <a:schemeClr val="tx1">
                    <a:lumMod val="65000"/>
                    <a:lumOff val="35000"/>
                  </a:schemeClr>
                </a:solidFill>
              </a:rPr>
              <a:t>Salo</a:t>
            </a:r>
            <a:r>
              <a:rPr lang="en-US">
                <a:solidFill>
                  <a:schemeClr val="tx1">
                    <a:lumMod val="65000"/>
                    <a:lumOff val="35000"/>
                  </a:schemeClr>
                </a:solidFill>
              </a:rPr>
              <a:t> et al, 2009; Whitham 2012</a:t>
            </a:r>
          </a:p>
          <a:p>
            <a:endParaRPr lang="en-US">
              <a:solidFill>
                <a:schemeClr val="tx1">
                  <a:lumMod val="65000"/>
                  <a:lumOff val="35000"/>
                </a:schemeClr>
              </a:solidFill>
            </a:endParaRPr>
          </a:p>
        </p:txBody>
      </p:sp>
    </p:spTree>
    <p:extLst>
      <p:ext uri="{BB962C8B-B14F-4D97-AF65-F5344CB8AC3E}">
        <p14:creationId xmlns:p14="http://schemas.microsoft.com/office/powerpoint/2010/main" val="238553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Buprenorphine safety in breastfeeding</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ea typeface="Calibri"/>
                <a:cs typeface="Calibri"/>
              </a:rPr>
              <a:t>More limited data compared to methadone</a:t>
            </a:r>
            <a:endParaRPr lang="en-US"/>
          </a:p>
          <a:p>
            <a:pPr marL="548005" indent="-548005"/>
            <a:r>
              <a:rPr lang="en-US" sz="3000">
                <a:ea typeface="Calibri"/>
                <a:cs typeface="Calibri"/>
              </a:rPr>
              <a:t>Overall small amount in breastmilk</a:t>
            </a:r>
          </a:p>
          <a:p>
            <a:pPr marL="548005" indent="-548005"/>
            <a:r>
              <a:rPr lang="en-US" sz="3000">
                <a:latin typeface="Century Gothic"/>
                <a:ea typeface="Calibri"/>
                <a:cs typeface="Calibri"/>
              </a:rPr>
              <a:t>Monitor infant for drowsiness, adequate weight gain and developmental milestones</a:t>
            </a:r>
          </a:p>
          <a:p>
            <a:pPr marL="548005" indent="-548005"/>
            <a:r>
              <a:rPr lang="en-US" sz="3000">
                <a:latin typeface="Century Gothic"/>
                <a:ea typeface="Calibri"/>
                <a:cs typeface="Calibri"/>
              </a:rPr>
              <a:t>Breastfeeding encouraged if no other contraindications </a:t>
            </a:r>
            <a:endParaRPr lang="en-US"/>
          </a:p>
          <a:p>
            <a:pPr marL="0" indent="0">
              <a:buNone/>
            </a:pPr>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latin typeface="Century Gothic"/>
              </a:rPr>
              <a:t>Reece-</a:t>
            </a:r>
            <a:r>
              <a:rPr lang="en-US" err="1">
                <a:latin typeface="Century Gothic"/>
              </a:rPr>
              <a:t>Stremtan</a:t>
            </a:r>
            <a:r>
              <a:rPr lang="en-US">
                <a:latin typeface="Century Gothic"/>
              </a:rPr>
              <a:t> et al, 2015</a:t>
            </a:r>
            <a:endParaRPr lang="en-US"/>
          </a:p>
        </p:txBody>
      </p:sp>
    </p:spTree>
    <p:extLst>
      <p:ext uri="{BB962C8B-B14F-4D97-AF65-F5344CB8AC3E}">
        <p14:creationId xmlns:p14="http://schemas.microsoft.com/office/powerpoint/2010/main" val="276632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Methadone safety in pregnancy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ea typeface="Calibri"/>
                <a:cs typeface="Calibri"/>
              </a:rPr>
              <a:t>Compared to untreated heroin dependence – Increased fetal growth, reduced fetal mortality, decreased risk of HIV, decreased risk of Preeclampsia </a:t>
            </a:r>
          </a:p>
          <a:p>
            <a:r>
              <a:rPr lang="en-US" sz="3000">
                <a:ea typeface="Calibri"/>
                <a:cs typeface="Calibri"/>
              </a:rPr>
              <a:t>Effect on fetal monitoring </a:t>
            </a:r>
          </a:p>
          <a:p>
            <a:r>
              <a:rPr lang="en-US" sz="3000">
                <a:ea typeface="Calibri"/>
                <a:cs typeface="Calibri"/>
              </a:rPr>
              <a:t>Prolonged QTc </a:t>
            </a:r>
          </a:p>
          <a:p>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a:solidFill>
                  <a:schemeClr val="tx1"/>
                </a:solidFill>
              </a:rPr>
              <a:t>Martin et al, 2009; Jones et al, 2012, </a:t>
            </a:r>
            <a:r>
              <a:rPr lang="en-US" err="1">
                <a:solidFill>
                  <a:schemeClr val="tx1"/>
                </a:solidFill>
              </a:rPr>
              <a:t>Zedler</a:t>
            </a:r>
            <a:r>
              <a:rPr lang="en-US">
                <a:solidFill>
                  <a:schemeClr val="tx1"/>
                </a:solidFill>
              </a:rPr>
              <a:t> et al, 2016; </a:t>
            </a:r>
            <a:r>
              <a:rPr lang="en-US" err="1">
                <a:solidFill>
                  <a:schemeClr val="tx1"/>
                </a:solidFill>
              </a:rPr>
              <a:t>Monnelly</a:t>
            </a:r>
            <a:r>
              <a:rPr lang="en-US">
                <a:solidFill>
                  <a:schemeClr val="tx1"/>
                </a:solidFill>
              </a:rPr>
              <a:t> et al, 2019</a:t>
            </a:r>
          </a:p>
          <a:p>
            <a:endParaRPr lang="en-US">
              <a:solidFill>
                <a:schemeClr val="tx1"/>
              </a:solidFill>
            </a:endParaRPr>
          </a:p>
        </p:txBody>
      </p:sp>
      <p:pic>
        <p:nvPicPr>
          <p:cNvPr id="2" name="Picture 1" descr="Long shot of a graph showing a long qt syndrome&#10;&#10;Description automatically generated">
            <a:extLst>
              <a:ext uri="{FF2B5EF4-FFF2-40B4-BE49-F238E27FC236}">
                <a16:creationId xmlns:a16="http://schemas.microsoft.com/office/drawing/2014/main" id="{8EA29B2B-6D0E-5F7E-FE8D-95D2C096288F}"/>
              </a:ext>
            </a:extLst>
          </p:cNvPr>
          <p:cNvPicPr>
            <a:picLocks noChangeAspect="1"/>
          </p:cNvPicPr>
          <p:nvPr/>
        </p:nvPicPr>
        <p:blipFill>
          <a:blip r:embed="rId3"/>
          <a:stretch>
            <a:fillRect/>
          </a:stretch>
        </p:blipFill>
        <p:spPr>
          <a:xfrm>
            <a:off x="5050564" y="4785746"/>
            <a:ext cx="4371173" cy="2529352"/>
          </a:xfrm>
          <a:prstGeom prst="rect">
            <a:avLst/>
          </a:prstGeom>
        </p:spPr>
      </p:pic>
    </p:spTree>
    <p:extLst>
      <p:ext uri="{BB962C8B-B14F-4D97-AF65-F5344CB8AC3E}">
        <p14:creationId xmlns:p14="http://schemas.microsoft.com/office/powerpoint/2010/main" val="498733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Methadone safety in pregnancy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ea typeface="Calibri"/>
                <a:cs typeface="Calibri"/>
              </a:rPr>
              <a:t>Higher percentage of respiratory distress symptoms at delivery (compared to buprenorphine group)</a:t>
            </a:r>
            <a:endParaRPr lang="en-US" dirty="0">
              <a:latin typeface="Century Gothic"/>
            </a:endParaRPr>
          </a:p>
          <a:p>
            <a:pPr marL="548005" indent="-548005"/>
            <a:r>
              <a:rPr lang="en-US" sz="3000" dirty="0">
                <a:latin typeface="Century Gothic"/>
                <a:ea typeface="Calibri"/>
                <a:cs typeface="Calibri"/>
              </a:rPr>
              <a:t>No association with increase in birth defects</a:t>
            </a:r>
          </a:p>
          <a:p>
            <a:pPr marL="1188085" lvl="1" indent="-456565"/>
            <a:r>
              <a:rPr lang="en-US" sz="2350" dirty="0">
                <a:latin typeface="Century Gothic"/>
                <a:ea typeface="Calibri"/>
                <a:cs typeface="Calibri"/>
              </a:rPr>
              <a:t>Possible effect on visual development</a:t>
            </a:r>
          </a:p>
          <a:p>
            <a:pPr marL="548005" indent="-548005"/>
            <a:r>
              <a:rPr lang="en-US" sz="3000" dirty="0">
                <a:latin typeface="Century Gothic"/>
                <a:ea typeface="Calibri"/>
                <a:cs typeface="Calibri"/>
              </a:rPr>
              <a:t>Risk of neurodevelopmental impact</a:t>
            </a:r>
          </a:p>
          <a:p>
            <a:pPr marL="548005" indent="-548005"/>
            <a:r>
              <a:rPr lang="en-US" sz="3000" dirty="0">
                <a:latin typeface="Century Gothic"/>
                <a:ea typeface="Calibri"/>
                <a:cs typeface="Calibri"/>
              </a:rPr>
              <a:t>Dose does not affect NAS risk </a:t>
            </a:r>
            <a:endParaRPr lang="en-US" sz="3000" dirty="0">
              <a:ea typeface="Calibri"/>
              <a:cs typeface="Calibri"/>
            </a:endParaRPr>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a:solidFill>
                  <a:schemeClr val="tx1"/>
                </a:solidFill>
              </a:rPr>
              <a:t>Martin et al, 2009; Jones et al, 2012, </a:t>
            </a:r>
            <a:r>
              <a:rPr lang="en-US" err="1">
                <a:solidFill>
                  <a:schemeClr val="tx1"/>
                </a:solidFill>
              </a:rPr>
              <a:t>Zedler</a:t>
            </a:r>
            <a:r>
              <a:rPr lang="en-US">
                <a:solidFill>
                  <a:schemeClr val="tx1"/>
                </a:solidFill>
              </a:rPr>
              <a:t> et al, 2016; </a:t>
            </a:r>
            <a:r>
              <a:rPr lang="en-US" err="1">
                <a:solidFill>
                  <a:schemeClr val="tx1"/>
                </a:solidFill>
              </a:rPr>
              <a:t>Monnelly</a:t>
            </a:r>
            <a:r>
              <a:rPr lang="en-US">
                <a:solidFill>
                  <a:schemeClr val="tx1"/>
                </a:solidFill>
              </a:rPr>
              <a:t> et al, 2019</a:t>
            </a:r>
          </a:p>
          <a:p>
            <a:endParaRPr lang="en-US">
              <a:solidFill>
                <a:schemeClr val="tx1"/>
              </a:solidFill>
            </a:endParaRPr>
          </a:p>
          <a:p>
            <a:endParaRPr lang="en-US"/>
          </a:p>
        </p:txBody>
      </p:sp>
    </p:spTree>
    <p:extLst>
      <p:ext uri="{BB962C8B-B14F-4D97-AF65-F5344CB8AC3E}">
        <p14:creationId xmlns:p14="http://schemas.microsoft.com/office/powerpoint/2010/main" val="203225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Methadone safety in breastfeeding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ea typeface="Calibri"/>
                <a:cs typeface="Calibri"/>
              </a:rPr>
              <a:t>Overall small amount of methadone in breastmilk</a:t>
            </a:r>
          </a:p>
          <a:p>
            <a:r>
              <a:rPr lang="en-US" sz="3000">
                <a:ea typeface="Calibri"/>
                <a:cs typeface="Calibri"/>
              </a:rPr>
              <a:t>No correlation on maternal methadone dose </a:t>
            </a:r>
          </a:p>
          <a:p>
            <a:r>
              <a:rPr lang="en-US" sz="3000">
                <a:ea typeface="Calibri"/>
                <a:cs typeface="Calibri"/>
              </a:rPr>
              <a:t>Breastfeeding recommended if...</a:t>
            </a:r>
          </a:p>
          <a:p>
            <a:pPr lvl="1"/>
            <a:r>
              <a:rPr lang="en-US" sz="2360">
                <a:ea typeface="Calibri"/>
                <a:cs typeface="Calibri"/>
              </a:rPr>
              <a:t>On stable methadone dose</a:t>
            </a:r>
          </a:p>
          <a:p>
            <a:pPr lvl="1"/>
            <a:r>
              <a:rPr lang="en-US" sz="2360">
                <a:ea typeface="Calibri"/>
                <a:cs typeface="Calibri"/>
              </a:rPr>
              <a:t>No use of nonprescription opioids or misuse of other prescription drugs </a:t>
            </a:r>
            <a:endParaRPr lang="en-US" sz="2360"/>
          </a:p>
          <a:p>
            <a:r>
              <a:rPr lang="en-US" sz="3000">
                <a:ea typeface="Calibri"/>
                <a:cs typeface="Calibri"/>
              </a:rPr>
              <a:t>Benefits: </a:t>
            </a:r>
          </a:p>
          <a:p>
            <a:pPr lvl="1"/>
            <a:r>
              <a:rPr lang="en-US" sz="2360">
                <a:ea typeface="Calibri"/>
                <a:cs typeface="Calibri"/>
              </a:rPr>
              <a:t>Improved maternal-infant attachment</a:t>
            </a:r>
          </a:p>
          <a:p>
            <a:pPr lvl="1"/>
            <a:r>
              <a:rPr lang="en-US" sz="2360">
                <a:ea typeface="Calibri"/>
                <a:cs typeface="Calibri"/>
              </a:rPr>
              <a:t>Favorable effects on NAS</a:t>
            </a:r>
          </a:p>
          <a:p>
            <a:pPr lvl="1"/>
            <a:endParaRPr lang="en-US" sz="1900">
              <a:ea typeface="Calibri"/>
              <a:cs typeface="Calibri"/>
            </a:endParaRPr>
          </a:p>
          <a:p>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solidFill>
                  <a:schemeClr val="tx1"/>
                </a:solidFill>
                <a:latin typeface="Century Gothic"/>
              </a:rPr>
              <a:t>Jansson et al, 2008; Abdel et al, 2006 </a:t>
            </a:r>
            <a:endParaRPr lang="en-US">
              <a:solidFill>
                <a:schemeClr val="tx1"/>
              </a:solidFill>
            </a:endParaRPr>
          </a:p>
          <a:p>
            <a:endParaRPr lang="en-US">
              <a:solidFill>
                <a:schemeClr val="tx1"/>
              </a:solidFill>
            </a:endParaRPr>
          </a:p>
        </p:txBody>
      </p:sp>
      <p:pic>
        <p:nvPicPr>
          <p:cNvPr id="2" name="Picture 1" descr="A person breastfeeding a baby&#10;&#10;Description automatically generated">
            <a:extLst>
              <a:ext uri="{FF2B5EF4-FFF2-40B4-BE49-F238E27FC236}">
                <a16:creationId xmlns:a16="http://schemas.microsoft.com/office/drawing/2014/main" id="{ED4A5D14-A47B-E57D-7F86-735DB3AC7567}"/>
              </a:ext>
            </a:extLst>
          </p:cNvPr>
          <p:cNvPicPr>
            <a:picLocks noChangeAspect="1"/>
          </p:cNvPicPr>
          <p:nvPr/>
        </p:nvPicPr>
        <p:blipFill>
          <a:blip r:embed="rId3"/>
          <a:stretch>
            <a:fillRect/>
          </a:stretch>
        </p:blipFill>
        <p:spPr>
          <a:xfrm>
            <a:off x="7768127" y="5660801"/>
            <a:ext cx="2743200" cy="1830377"/>
          </a:xfrm>
          <a:prstGeom prst="rect">
            <a:avLst/>
          </a:prstGeom>
        </p:spPr>
      </p:pic>
    </p:spTree>
    <p:extLst>
      <p:ext uri="{BB962C8B-B14F-4D97-AF65-F5344CB8AC3E}">
        <p14:creationId xmlns:p14="http://schemas.microsoft.com/office/powerpoint/2010/main" val="182319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Naltrexone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ea typeface="Calibri"/>
                <a:cs typeface="Calibri"/>
              </a:rPr>
              <a:t>Primarily used to maintain abstinence</a:t>
            </a:r>
            <a:endParaRPr lang="en-US"/>
          </a:p>
          <a:p>
            <a:pPr marL="548005" indent="-548005"/>
            <a:r>
              <a:rPr lang="en-US" sz="3000">
                <a:ea typeface="Calibri"/>
                <a:cs typeface="Calibri"/>
              </a:rPr>
              <a:t>Injection has better rates of abstinence </a:t>
            </a:r>
          </a:p>
          <a:p>
            <a:pPr marL="548005" indent="-548005"/>
            <a:r>
              <a:rPr lang="en-US" sz="3000">
                <a:latin typeface="Century Gothic"/>
                <a:ea typeface="Calibri"/>
                <a:cs typeface="Calibri"/>
              </a:rPr>
              <a:t>If breakthrough cravings, consider q3 week injections</a:t>
            </a:r>
          </a:p>
          <a:p>
            <a:pPr marL="548005" indent="-548005"/>
            <a:r>
              <a:rPr lang="en-US" sz="3000">
                <a:latin typeface="Century Gothic"/>
                <a:ea typeface="Calibri"/>
                <a:cs typeface="Calibri"/>
              </a:rPr>
              <a:t>Lower rates of NAS</a:t>
            </a:r>
            <a:endParaRPr lang="en-US" sz="4450">
              <a:latin typeface="Century Gothic"/>
              <a:ea typeface="Calibri"/>
              <a:cs typeface="Calibri"/>
            </a:endParaRPr>
          </a:p>
          <a:p>
            <a:pPr marL="1188085" lvl="1" indent="-456565"/>
            <a:r>
              <a:rPr lang="en-US" sz="2350">
                <a:latin typeface="Century Gothic"/>
                <a:ea typeface="Calibri"/>
                <a:cs typeface="Calibri"/>
              </a:rPr>
              <a:t>Compared to buprenorphine exposed neonate</a:t>
            </a:r>
            <a:endParaRPr lang="en-US" sz="2350"/>
          </a:p>
          <a:p>
            <a:pPr marL="548005" indent="-548005"/>
            <a:r>
              <a:rPr lang="en-US" sz="3000">
                <a:ea typeface="Calibri"/>
                <a:cs typeface="Calibri"/>
              </a:rPr>
              <a:t>See prior slides for safety </a:t>
            </a:r>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solidFill>
                  <a:schemeClr val="tx1">
                    <a:lumMod val="65000"/>
                    <a:lumOff val="35000"/>
                  </a:schemeClr>
                </a:solidFill>
                <a:latin typeface="Century Gothic"/>
              </a:rPr>
              <a:t>Jones et al, 2013, Kelty et al, 2017</a:t>
            </a:r>
            <a:endParaRPr lang="en-US">
              <a:solidFill>
                <a:schemeClr val="tx1">
                  <a:lumMod val="65000"/>
                  <a:lumOff val="35000"/>
                </a:schemeClr>
              </a:solidFill>
            </a:endParaRPr>
          </a:p>
        </p:txBody>
      </p:sp>
    </p:spTree>
    <p:extLst>
      <p:ext uri="{BB962C8B-B14F-4D97-AF65-F5344CB8AC3E}">
        <p14:creationId xmlns:p14="http://schemas.microsoft.com/office/powerpoint/2010/main" val="374114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t>Identification of substance use </a:t>
            </a: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dirty="0">
                <a:latin typeface="Century Gothic"/>
              </a:rPr>
              <a:t>Universal screening </a:t>
            </a:r>
          </a:p>
          <a:p>
            <a:pPr marL="1188085" lvl="1" indent="-456565"/>
            <a:r>
              <a:rPr lang="en-US" sz="2350" dirty="0">
                <a:latin typeface="Century Gothic"/>
              </a:rPr>
              <a:t>Minimizes stereotyping and stigma </a:t>
            </a:r>
          </a:p>
          <a:p>
            <a:pPr marL="548005" indent="-548005"/>
            <a:r>
              <a:rPr lang="en-US" sz="3000" dirty="0">
                <a:latin typeface="Century Gothic"/>
              </a:rPr>
              <a:t>Screening tools </a:t>
            </a:r>
            <a:endParaRPr lang="en-US" sz="4450">
              <a:latin typeface="Century Gothic"/>
            </a:endParaRPr>
          </a:p>
          <a:p>
            <a:pPr marL="1188085" lvl="1" indent="-456565"/>
            <a:r>
              <a:rPr lang="en-US" sz="2400">
                <a:latin typeface="Century Gothic"/>
                <a:cs typeface="Arial"/>
              </a:rPr>
              <a:t>4 P's</a:t>
            </a:r>
          </a:p>
          <a:p>
            <a:pPr marL="1188085" lvl="1" indent="-456565"/>
            <a:r>
              <a:rPr lang="en-US" sz="2400">
                <a:latin typeface="Century Gothic"/>
                <a:cs typeface="Arial"/>
              </a:rPr>
              <a:t>NIDA Quick Screen</a:t>
            </a:r>
          </a:p>
          <a:p>
            <a:pPr marL="1188085" lvl="1" indent="-456565"/>
            <a:r>
              <a:rPr lang="en-US" sz="2400" dirty="0">
                <a:latin typeface="Century Gothic"/>
                <a:cs typeface="Arial"/>
              </a:rPr>
              <a:t>CRAFFT – Substance Abuse Screen for Adolescents and Young Adults </a:t>
            </a:r>
            <a:endParaRPr lang="en-US" sz="3800" dirty="0">
              <a:latin typeface="Century Gothic"/>
            </a:endParaRPr>
          </a:p>
          <a:p>
            <a:pPr marL="548005" indent="-548005"/>
            <a:r>
              <a:rPr lang="en-US" sz="3000" dirty="0">
                <a:latin typeface="Century Gothic"/>
              </a:rPr>
              <a:t>Permission before drug screen </a:t>
            </a:r>
          </a:p>
          <a:p>
            <a:pPr marL="1188085" lvl="1" indent="-456565"/>
            <a:endParaRPr lang="en-US" sz="2350" dirty="0">
              <a:latin typeface="Century Gothic"/>
            </a:endParaRPr>
          </a:p>
          <a:p>
            <a:pPr marL="1188085" lvl="1" indent="-456565"/>
            <a:endParaRPr lang="en-US" sz="2350" dirty="0"/>
          </a:p>
          <a:p>
            <a:pPr marL="1188085" lvl="1" indent="-456565"/>
            <a:endParaRPr lang="en-US" sz="2350" dirty="0"/>
          </a:p>
          <a:p>
            <a:pPr marL="0" indent="0">
              <a:buNone/>
            </a:pPr>
            <a:endParaRPr lang="en-US" sz="3000" dirty="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latin typeface="Century Gothic"/>
              </a:rPr>
              <a:t>ACOG CO 711, 2017</a:t>
            </a:r>
            <a:endParaRPr lang="en-US"/>
          </a:p>
        </p:txBody>
      </p:sp>
    </p:spTree>
    <p:extLst>
      <p:ext uri="{BB962C8B-B14F-4D97-AF65-F5344CB8AC3E}">
        <p14:creationId xmlns:p14="http://schemas.microsoft.com/office/powerpoint/2010/main" val="1180622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1C7DC1-0D52-1E24-0627-E34F0B97AF1D}"/>
              </a:ext>
            </a:extLst>
          </p:cNvPr>
          <p:cNvSpPr>
            <a:spLocks noGrp="1"/>
          </p:cNvSpPr>
          <p:nvPr>
            <p:ph type="body" sz="quarter" idx="10"/>
          </p:nvPr>
        </p:nvSpPr>
        <p:spPr>
          <a:xfrm>
            <a:off x="1928284" y="2776742"/>
            <a:ext cx="7315200" cy="1477024"/>
          </a:xfrm>
        </p:spPr>
        <p:txBody>
          <a:bodyPr lIns="91440" tIns="45720" rIns="91440" bIns="45720" anchor="t">
            <a:noAutofit/>
          </a:bodyPr>
          <a:lstStyle/>
          <a:p>
            <a:r>
              <a:rPr lang="en-US" sz="6000">
                <a:latin typeface="Century Gothic"/>
              </a:rPr>
              <a:t>Alcohol Use Disorder </a:t>
            </a:r>
            <a:endParaRPr lang="en-US" sz="6000"/>
          </a:p>
        </p:txBody>
      </p:sp>
    </p:spTree>
    <p:extLst>
      <p:ext uri="{BB962C8B-B14F-4D97-AF65-F5344CB8AC3E}">
        <p14:creationId xmlns:p14="http://schemas.microsoft.com/office/powerpoint/2010/main" val="359831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Alcohol use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ea typeface="Calibri"/>
                <a:cs typeface="Calibri"/>
              </a:rPr>
              <a:t>Alcohol freely crosses the placenta</a:t>
            </a:r>
          </a:p>
          <a:p>
            <a:r>
              <a:rPr lang="en-US" sz="3000">
                <a:ea typeface="Calibri"/>
                <a:cs typeface="Calibri"/>
              </a:rPr>
              <a:t>Impaired decision making </a:t>
            </a:r>
          </a:p>
          <a:p>
            <a:r>
              <a:rPr lang="en-US" sz="3000">
                <a:ea typeface="Calibri"/>
                <a:cs typeface="Calibri"/>
              </a:rPr>
              <a:t>Acute intoxication </a:t>
            </a:r>
          </a:p>
          <a:p>
            <a:pPr lvl="1"/>
            <a:r>
              <a:rPr lang="en-US" sz="2360">
                <a:ea typeface="Calibri"/>
                <a:cs typeface="Calibri"/>
              </a:rPr>
              <a:t>Multiple metabolic derangements </a:t>
            </a:r>
          </a:p>
          <a:p>
            <a:pPr lvl="1"/>
            <a:r>
              <a:rPr lang="en-US" sz="2360">
                <a:ea typeface="Calibri"/>
                <a:cs typeface="Calibri"/>
              </a:rPr>
              <a:t>Hypotension and tachycardia </a:t>
            </a:r>
          </a:p>
          <a:p>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pregnant person drinking wine&#10;&#10;Description automatically generated">
            <a:extLst>
              <a:ext uri="{FF2B5EF4-FFF2-40B4-BE49-F238E27FC236}">
                <a16:creationId xmlns:a16="http://schemas.microsoft.com/office/drawing/2014/main" id="{5A23376C-659A-E992-ABDA-78E8AE575618}"/>
              </a:ext>
            </a:extLst>
          </p:cNvPr>
          <p:cNvPicPr>
            <a:picLocks noChangeAspect="1"/>
          </p:cNvPicPr>
          <p:nvPr/>
        </p:nvPicPr>
        <p:blipFill>
          <a:blip r:embed="rId3"/>
          <a:stretch>
            <a:fillRect/>
          </a:stretch>
        </p:blipFill>
        <p:spPr>
          <a:xfrm>
            <a:off x="7798754" y="3092570"/>
            <a:ext cx="2345436" cy="4114800"/>
          </a:xfrm>
          <a:prstGeom prst="rect">
            <a:avLst/>
          </a:prstGeom>
        </p:spPr>
      </p:pic>
    </p:spTree>
    <p:extLst>
      <p:ext uri="{BB962C8B-B14F-4D97-AF65-F5344CB8AC3E}">
        <p14:creationId xmlns:p14="http://schemas.microsoft.com/office/powerpoint/2010/main" val="263764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Risk in pregnancy</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a:ea typeface="Calibri"/>
                <a:cs typeface="Arial"/>
              </a:rPr>
              <a:t>Increased rate of miscarriage</a:t>
            </a:r>
          </a:p>
          <a:p>
            <a:pPr marL="548005" indent="-548005"/>
            <a:r>
              <a:rPr lang="en-US" sz="3000">
                <a:latin typeface="Century Gothic"/>
                <a:ea typeface="Calibri"/>
                <a:cs typeface="Arial"/>
              </a:rPr>
              <a:t>Increased rate of stillbirth</a:t>
            </a:r>
            <a:endParaRPr lang="en-US" sz="4450">
              <a:ea typeface="Calibri"/>
              <a:cs typeface="Arial"/>
            </a:endParaRPr>
          </a:p>
          <a:p>
            <a:pPr marL="548005" indent="-548005"/>
            <a:r>
              <a:rPr lang="en-US" sz="3000">
                <a:latin typeface="Century Gothic" panose="020B0502020202020204" pitchFamily="34" charset="0"/>
                <a:ea typeface="Calibri"/>
                <a:cs typeface="Arial"/>
              </a:rPr>
              <a:t>Alcohol is a known teratogen</a:t>
            </a:r>
          </a:p>
          <a:p>
            <a:pPr marL="1188085" lvl="1" indent="-456565"/>
            <a:r>
              <a:rPr lang="en-US" sz="2360">
                <a:latin typeface="Century Gothic" panose="020B0502020202020204" pitchFamily="34" charset="0"/>
                <a:ea typeface="Calibri"/>
                <a:cs typeface="Arial"/>
              </a:rPr>
              <a:t>FAS </a:t>
            </a:r>
          </a:p>
          <a:p>
            <a:pPr marL="1828165" lvl="2" indent="-365125"/>
            <a:r>
              <a:rPr lang="en-US" sz="2360">
                <a:latin typeface="Century Gothic" panose="020B0502020202020204" pitchFamily="34" charset="0"/>
                <a:ea typeface="Calibri"/>
                <a:cs typeface="Arial"/>
              </a:rPr>
              <a:t>Facial malformations </a:t>
            </a:r>
          </a:p>
          <a:p>
            <a:pPr marL="1828165" lvl="2" indent="-365125"/>
            <a:r>
              <a:rPr lang="en-US" sz="2360">
                <a:latin typeface="Century Gothic" panose="020B0502020202020204" pitchFamily="34" charset="0"/>
                <a:ea typeface="Calibri"/>
                <a:cs typeface="Arial"/>
              </a:rPr>
              <a:t>Cardiac and skeletal dysplasia</a:t>
            </a:r>
          </a:p>
          <a:p>
            <a:pPr marL="1828165" lvl="2" indent="-365125"/>
            <a:r>
              <a:rPr lang="en-US" sz="2360">
                <a:latin typeface="Century Gothic" panose="020B0502020202020204" pitchFamily="34" charset="0"/>
                <a:ea typeface="Calibri"/>
                <a:cs typeface="Arial"/>
              </a:rPr>
              <a:t>Renal defects</a:t>
            </a:r>
          </a:p>
          <a:p>
            <a:pPr marL="1828165" lvl="2" indent="-365125"/>
            <a:r>
              <a:rPr lang="en-US" sz="2360">
                <a:latin typeface="Century Gothic" panose="020B0502020202020204" pitchFamily="34" charset="0"/>
                <a:ea typeface="Calibri"/>
                <a:cs typeface="Arial"/>
              </a:rPr>
              <a:t>Ocular and auditory defects</a:t>
            </a:r>
          </a:p>
          <a:p>
            <a:pPr marL="1828165" lvl="2" indent="-365125"/>
            <a:r>
              <a:rPr lang="en-US" sz="2360">
                <a:latin typeface="Century Gothic" panose="020B0502020202020204" pitchFamily="34" charset="0"/>
                <a:ea typeface="Calibri"/>
                <a:cs typeface="Arial"/>
              </a:rPr>
              <a:t>Neurodevelopmental effects </a:t>
            </a:r>
          </a:p>
          <a:p>
            <a:pPr marL="1188085" lvl="1" indent="-456565"/>
            <a:r>
              <a:rPr lang="en-US" sz="2360">
                <a:latin typeface="Century Gothic" panose="020B0502020202020204" pitchFamily="34" charset="0"/>
                <a:ea typeface="Calibri"/>
                <a:cs typeface="Arial"/>
              </a:rPr>
              <a:t>Fetal growth restriction </a:t>
            </a:r>
          </a:p>
          <a:p>
            <a:pPr marL="548005" indent="-548005"/>
            <a:endParaRPr lang="en-US" sz="3000">
              <a:latin typeface="Century Gothic" panose="020B0502020202020204" pitchFamily="34" charset="0"/>
              <a:ea typeface="Calibri"/>
              <a:cs typeface="Calibri"/>
            </a:endParaRPr>
          </a:p>
          <a:p>
            <a:pPr marL="548005" indent="-548005"/>
            <a:endParaRPr lang="en-US" sz="30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sz="900">
                <a:solidFill>
                  <a:schemeClr val="tx1">
                    <a:lumMod val="75000"/>
                    <a:lumOff val="25000"/>
                  </a:schemeClr>
                </a:solidFill>
                <a:latin typeface="Century Gothic"/>
              </a:rPr>
              <a:t>Kesmodel et al, 2002</a:t>
            </a:r>
            <a:r>
              <a:rPr lang="en-US">
                <a:solidFill>
                  <a:schemeClr val="tx1">
                    <a:lumMod val="75000"/>
                    <a:lumOff val="25000"/>
                  </a:schemeClr>
                </a:solidFill>
                <a:latin typeface="Century Gothic"/>
              </a:rPr>
              <a:t>, </a:t>
            </a:r>
            <a:r>
              <a:rPr lang="en-US" err="1">
                <a:solidFill>
                  <a:schemeClr val="tx1">
                    <a:lumMod val="75000"/>
                    <a:lumOff val="25000"/>
                  </a:schemeClr>
                </a:solidFill>
                <a:latin typeface="Century Gothic"/>
              </a:rPr>
              <a:t>Ornoy</a:t>
            </a:r>
            <a:r>
              <a:rPr lang="en-US">
                <a:solidFill>
                  <a:schemeClr val="tx1">
                    <a:lumMod val="75000"/>
                    <a:lumOff val="25000"/>
                  </a:schemeClr>
                </a:solidFill>
                <a:latin typeface="Century Gothic"/>
              </a:rPr>
              <a:t> et al, 2010</a:t>
            </a:r>
            <a:endParaRPr lang="en-US" sz="900">
              <a:solidFill>
                <a:schemeClr val="tx1">
                  <a:lumMod val="75000"/>
                  <a:lumOff val="25000"/>
                </a:schemeClr>
              </a:solidFill>
            </a:endParaRPr>
          </a:p>
          <a:p>
            <a:endParaRPr lang="en-US"/>
          </a:p>
        </p:txBody>
      </p:sp>
      <p:pic>
        <p:nvPicPr>
          <p:cNvPr id="2" name="Picture 1">
            <a:extLst>
              <a:ext uri="{FF2B5EF4-FFF2-40B4-BE49-F238E27FC236}">
                <a16:creationId xmlns:a16="http://schemas.microsoft.com/office/drawing/2014/main" id="{18EDB33A-1951-29ED-89BF-8CFC4F76B482}"/>
              </a:ext>
            </a:extLst>
          </p:cNvPr>
          <p:cNvPicPr>
            <a:picLocks noChangeAspect="1"/>
          </p:cNvPicPr>
          <p:nvPr/>
        </p:nvPicPr>
        <p:blipFill>
          <a:blip r:embed="rId3"/>
          <a:stretch>
            <a:fillRect/>
          </a:stretch>
        </p:blipFill>
        <p:spPr>
          <a:xfrm>
            <a:off x="7118149" y="63999"/>
            <a:ext cx="3619521" cy="4101737"/>
          </a:xfrm>
          <a:prstGeom prst="rect">
            <a:avLst/>
          </a:prstGeom>
        </p:spPr>
      </p:pic>
    </p:spTree>
    <p:extLst>
      <p:ext uri="{BB962C8B-B14F-4D97-AF65-F5344CB8AC3E}">
        <p14:creationId xmlns:p14="http://schemas.microsoft.com/office/powerpoint/2010/main" val="28465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AUD treatment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panose="020B0502020202020204" pitchFamily="34" charset="0"/>
                <a:ea typeface="Calibri"/>
                <a:cs typeface="Arial"/>
              </a:rPr>
              <a:t>Acute withdrawal</a:t>
            </a:r>
            <a:endParaRPr lang="en-US"/>
          </a:p>
          <a:p>
            <a:pPr marL="1188085" lvl="1" indent="-456565"/>
            <a:r>
              <a:rPr lang="en-US" sz="2350">
                <a:latin typeface="Century Gothic"/>
                <a:ea typeface="Calibri"/>
                <a:cs typeface="Arial"/>
              </a:rPr>
              <a:t>Phenobarbital Taper </a:t>
            </a:r>
            <a:endParaRPr lang="en-US" sz="2350">
              <a:latin typeface="Century Gothic" panose="020B0502020202020204" pitchFamily="34" charset="0"/>
              <a:ea typeface="Calibri"/>
              <a:cs typeface="Arial"/>
            </a:endParaRPr>
          </a:p>
          <a:p>
            <a:pPr marL="548005" indent="-548005"/>
            <a:r>
              <a:rPr lang="en-US" sz="3000">
                <a:latin typeface="Century Gothic" panose="020B0502020202020204" pitchFamily="34" charset="0"/>
                <a:ea typeface="Calibri"/>
                <a:cs typeface="Arial"/>
              </a:rPr>
              <a:t>Pharmacologic management of AUD</a:t>
            </a:r>
          </a:p>
          <a:p>
            <a:pPr marL="1188085" lvl="1" indent="-456565"/>
            <a:r>
              <a:rPr lang="en-US" sz="2360">
                <a:latin typeface="Century Gothic" panose="020B0502020202020204" pitchFamily="34" charset="0"/>
                <a:ea typeface="Calibri"/>
                <a:cs typeface="Arial"/>
              </a:rPr>
              <a:t>Naltrexone</a:t>
            </a:r>
          </a:p>
          <a:p>
            <a:pPr marL="1188085" lvl="1" indent="-456565"/>
            <a:r>
              <a:rPr lang="en-US" sz="2360">
                <a:latin typeface="Century Gothic" panose="020B0502020202020204" pitchFamily="34" charset="0"/>
                <a:ea typeface="Calibri"/>
                <a:cs typeface="Arial"/>
              </a:rPr>
              <a:t>Acamprosate </a:t>
            </a:r>
            <a:endParaRPr lang="en-US" sz="2360">
              <a:latin typeface="Century Gothic" panose="020B0502020202020204" pitchFamily="34" charset="0"/>
              <a:cs typeface="Arial"/>
            </a:endParaRPr>
          </a:p>
          <a:p>
            <a:pPr marL="548005" indent="-548005"/>
            <a:endParaRPr lang="en-US" sz="3000">
              <a:latin typeface="Century Gothic" panose="020B0502020202020204" pitchFamily="34" charset="0"/>
            </a:endParaRPr>
          </a:p>
        </p:txBody>
      </p:sp>
      <p:pic>
        <p:nvPicPr>
          <p:cNvPr id="7" name="Content Placeholder 6" descr="A diagram of a drug use&#10;&#10;Description automatically generated">
            <a:extLst>
              <a:ext uri="{FF2B5EF4-FFF2-40B4-BE49-F238E27FC236}">
                <a16:creationId xmlns:a16="http://schemas.microsoft.com/office/drawing/2014/main" id="{A92A4268-8017-4379-52A1-4AE0C52F61FE}"/>
              </a:ext>
            </a:extLst>
          </p:cNvPr>
          <p:cNvPicPr>
            <a:picLocks noGrp="1" noChangeAspect="1"/>
          </p:cNvPicPr>
          <p:nvPr>
            <p:ph sz="half" idx="15"/>
          </p:nvPr>
        </p:nvPicPr>
        <p:blipFill>
          <a:blip r:embed="rId3"/>
          <a:stretch>
            <a:fillRect/>
          </a:stretch>
        </p:blipFill>
        <p:spPr>
          <a:xfrm>
            <a:off x="5621459" y="2115035"/>
            <a:ext cx="5086171" cy="4504434"/>
          </a:xfrm>
        </p:spPr>
      </p:pic>
      <p:sp>
        <p:nvSpPr>
          <p:cNvPr id="6" name="Text Placeholder 5">
            <a:extLst>
              <a:ext uri="{FF2B5EF4-FFF2-40B4-BE49-F238E27FC236}">
                <a16:creationId xmlns:a16="http://schemas.microsoft.com/office/drawing/2014/main" id="{0D7E6265-97BC-6F88-4B75-DF3C256DDD2B}"/>
              </a:ext>
            </a:extLst>
          </p:cNvPr>
          <p:cNvSpPr>
            <a:spLocks noGrp="1"/>
          </p:cNvSpPr>
          <p:nvPr>
            <p:ph type="body" sz="quarter" idx="16"/>
          </p:nvPr>
        </p:nvSpPr>
        <p:spPr/>
        <p:txBody>
          <a:bodyPr lIns="91440" tIns="45720" rIns="91440" bIns="45720" anchor="t"/>
          <a:lstStyle/>
          <a:p>
            <a:r>
              <a:rPr lang="en-US">
                <a:solidFill>
                  <a:schemeClr val="tx1">
                    <a:lumMod val="65000"/>
                    <a:lumOff val="35000"/>
                  </a:schemeClr>
                </a:solidFill>
                <a:latin typeface="Century Gothic"/>
              </a:rPr>
              <a:t>Yung et al, 2006</a:t>
            </a:r>
            <a:endParaRPr lang="en-US">
              <a:solidFill>
                <a:schemeClr val="tx1">
                  <a:lumMod val="65000"/>
                  <a:lumOff val="35000"/>
                </a:schemeClr>
              </a:solidFill>
            </a:endParaRPr>
          </a:p>
        </p:txBody>
      </p:sp>
    </p:spTree>
    <p:extLst>
      <p:ext uri="{BB962C8B-B14F-4D97-AF65-F5344CB8AC3E}">
        <p14:creationId xmlns:p14="http://schemas.microsoft.com/office/powerpoint/2010/main" val="3180447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a:latin typeface="Century Gothic"/>
                <a:ea typeface="+mj-lt"/>
                <a:cs typeface="+mj-lt"/>
              </a:rPr>
              <a:t>Phenobarbital Taper </a:t>
            </a:r>
            <a:endParaRPr lang="en-US" sz="4000">
              <a:latin typeface="Century Gothic"/>
            </a:endParaRP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endParaRPr lang="en-US" sz="3000">
              <a:latin typeface="Century Gothic" panose="020B0502020202020204" pitchFamily="34" charset="0"/>
              <a:ea typeface="Calibri"/>
              <a:cs typeface="Arial"/>
            </a:endParaRPr>
          </a:p>
          <a:p>
            <a:pPr marL="548005" indent="-548005"/>
            <a:endParaRPr lang="en-US" sz="30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lIns="91440" tIns="45720" rIns="91440" bIns="45720" anchor="t"/>
          <a:lstStyle/>
          <a:p>
            <a:r>
              <a:rPr lang="en-US">
                <a:latin typeface="Century Gothic"/>
              </a:rPr>
              <a:t>University</a:t>
            </a:r>
            <a:r>
              <a:rPr lang="en-US" dirty="0">
                <a:latin typeface="Century Gothic"/>
              </a:rPr>
              <a:t> of Utah PULSE </a:t>
            </a:r>
            <a:endParaRPr lang="en-US" dirty="0"/>
          </a:p>
        </p:txBody>
      </p:sp>
      <p:pic>
        <p:nvPicPr>
          <p:cNvPr id="2" name="Picture 1" descr="A white sheet with black text&#10;&#10;Description automatically generated">
            <a:extLst>
              <a:ext uri="{FF2B5EF4-FFF2-40B4-BE49-F238E27FC236}">
                <a16:creationId xmlns:a16="http://schemas.microsoft.com/office/drawing/2014/main" id="{4FD17906-8F1E-C564-8820-14FB34D523B7}"/>
              </a:ext>
            </a:extLst>
          </p:cNvPr>
          <p:cNvPicPr>
            <a:picLocks noChangeAspect="1"/>
          </p:cNvPicPr>
          <p:nvPr/>
        </p:nvPicPr>
        <p:blipFill>
          <a:blip r:embed="rId3"/>
          <a:stretch>
            <a:fillRect/>
          </a:stretch>
        </p:blipFill>
        <p:spPr>
          <a:xfrm>
            <a:off x="2139352" y="1545468"/>
            <a:ext cx="6883878" cy="5725260"/>
          </a:xfrm>
          <a:prstGeom prst="rect">
            <a:avLst/>
          </a:prstGeom>
        </p:spPr>
      </p:pic>
    </p:spTree>
    <p:extLst>
      <p:ext uri="{BB962C8B-B14F-4D97-AF65-F5344CB8AC3E}">
        <p14:creationId xmlns:p14="http://schemas.microsoft.com/office/powerpoint/2010/main" val="752180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Naltrexone therapy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a:ea typeface="Calibri"/>
                <a:cs typeface="Arial"/>
              </a:rPr>
              <a:t>1st line therapy </a:t>
            </a:r>
            <a:endParaRPr lang="en-US"/>
          </a:p>
          <a:p>
            <a:pPr marL="548005" indent="-548005"/>
            <a:r>
              <a:rPr lang="en-US" sz="3000">
                <a:latin typeface="Century Gothic"/>
                <a:ea typeface="Calibri"/>
                <a:cs typeface="Arial"/>
              </a:rPr>
              <a:t>Avoid in patients with acute hepatitis or hepatic failure </a:t>
            </a:r>
            <a:endParaRPr lang="en-US" sz="4450"/>
          </a:p>
          <a:p>
            <a:pPr marL="548005" indent="-548005"/>
            <a:r>
              <a:rPr lang="en-US" sz="3000">
                <a:latin typeface="Century Gothic" panose="020B0502020202020204" pitchFamily="34" charset="0"/>
                <a:ea typeface="Calibri"/>
                <a:cs typeface="Arial"/>
              </a:rPr>
              <a:t>Avoid in patients with ongoing opioid use </a:t>
            </a:r>
          </a:p>
          <a:p>
            <a:pPr marL="548005" indent="-548005"/>
            <a:r>
              <a:rPr lang="en-US" sz="3000">
                <a:latin typeface="Century Gothic"/>
              </a:rPr>
              <a:t>Limitations regarding opioid use around delivery </a:t>
            </a:r>
          </a:p>
          <a:p>
            <a:pPr marL="548005" indent="-548005"/>
            <a:r>
              <a:rPr lang="en-US" sz="3000">
                <a:latin typeface="Century Gothic"/>
              </a:rPr>
              <a:t>Benefit of long acting injectable</a:t>
            </a:r>
          </a:p>
          <a:p>
            <a:pPr marL="548005" indent="-548005"/>
            <a:r>
              <a:rPr lang="en-US" sz="3000">
                <a:latin typeface="Century Gothic"/>
              </a:rPr>
              <a:t>See prior slide for safety </a:t>
            </a:r>
            <a:endParaRPr lang="en-US">
              <a:latin typeface="Century Gothic"/>
            </a:endParaRPr>
          </a:p>
          <a:p>
            <a:pPr marL="548005" indent="-548005"/>
            <a:endParaRPr lang="en-US" sz="30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a:solidFill>
                  <a:schemeClr val="tx1">
                    <a:lumMod val="65000"/>
                    <a:lumOff val="35000"/>
                  </a:schemeClr>
                </a:solidFill>
              </a:rPr>
              <a:t>Jones et al, 2013</a:t>
            </a:r>
          </a:p>
        </p:txBody>
      </p:sp>
    </p:spTree>
    <p:extLst>
      <p:ext uri="{BB962C8B-B14F-4D97-AF65-F5344CB8AC3E}">
        <p14:creationId xmlns:p14="http://schemas.microsoft.com/office/powerpoint/2010/main" val="1334113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mj-lt"/>
                <a:cs typeface="+mj-lt"/>
              </a:rPr>
              <a:t>Acamprosate therapy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panose="020B0502020202020204" pitchFamily="34" charset="0"/>
                <a:ea typeface="Calibri"/>
                <a:cs typeface="Arial"/>
              </a:rPr>
              <a:t>2nd line therapy </a:t>
            </a:r>
            <a:endParaRPr lang="en-US"/>
          </a:p>
          <a:p>
            <a:pPr marL="548005" indent="-548005"/>
            <a:r>
              <a:rPr lang="en-US" sz="3000">
                <a:latin typeface="Century Gothic"/>
                <a:ea typeface="Calibri"/>
                <a:cs typeface="Arial"/>
              </a:rPr>
              <a:t>Mechanism: </a:t>
            </a:r>
          </a:p>
          <a:p>
            <a:pPr marL="1188085" lvl="1" indent="-456565"/>
            <a:r>
              <a:rPr lang="en-US" sz="2350">
                <a:latin typeface="Century Gothic"/>
                <a:ea typeface="Calibri"/>
                <a:cs typeface="Arial"/>
              </a:rPr>
              <a:t>GABA agonist/Glutamate antagonist</a:t>
            </a:r>
            <a:endParaRPr lang="en-US" sz="2350"/>
          </a:p>
          <a:p>
            <a:pPr marL="548005" indent="-548005"/>
            <a:r>
              <a:rPr lang="en-US" sz="3000">
                <a:latin typeface="Century Gothic"/>
                <a:ea typeface="Calibri"/>
                <a:cs typeface="Arial"/>
              </a:rPr>
              <a:t>Avoid in individuals with moderate renal dysfunction </a:t>
            </a:r>
          </a:p>
          <a:p>
            <a:pPr marL="548005" indent="-548005"/>
            <a:r>
              <a:rPr lang="en-US" sz="3000">
                <a:latin typeface="Century Gothic"/>
                <a:ea typeface="Calibri"/>
                <a:cs typeface="Arial"/>
              </a:rPr>
              <a:t>Started when abstinence is achieved </a:t>
            </a:r>
          </a:p>
          <a:p>
            <a:pPr marL="548005" indent="-548005"/>
            <a:r>
              <a:rPr lang="en-US" sz="3000">
                <a:latin typeface="Century Gothic"/>
                <a:ea typeface="Calibri"/>
                <a:cs typeface="Arial"/>
              </a:rPr>
              <a:t>No limitation of opioid usage around delivery </a:t>
            </a:r>
          </a:p>
          <a:p>
            <a:pPr marL="548005" indent="-548005"/>
            <a:r>
              <a:rPr lang="en-US" sz="3000">
                <a:latin typeface="Century Gothic" panose="020B0502020202020204" pitchFamily="34" charset="0"/>
                <a:ea typeface="Calibri"/>
                <a:cs typeface="Arial"/>
              </a:rPr>
              <a:t>Usual dosing: 666 mg TID </a:t>
            </a:r>
          </a:p>
          <a:p>
            <a:pPr marL="548005" indent="-548005"/>
            <a:endParaRPr lang="en-US" sz="3000">
              <a:latin typeface="Century Gothic" panose="020B0502020202020204" pitchFamily="34" charset="0"/>
              <a:ea typeface="Calibri"/>
              <a:cs typeface="Arial"/>
            </a:endParaRPr>
          </a:p>
          <a:p>
            <a:pPr marL="548005" indent="-548005"/>
            <a:endParaRPr lang="en-US" sz="30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22108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Acamprosate safety in pregnancy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457200" indent="-457200"/>
            <a:r>
              <a:rPr lang="en-US" sz="3000" dirty="0">
                <a:latin typeface="Century Gothic"/>
                <a:ea typeface="Calibri"/>
                <a:cs typeface="Calibri"/>
              </a:rPr>
              <a:t>No clear association with poor maternal or neonatal health outcomes </a:t>
            </a:r>
            <a:endParaRPr lang="en-US"/>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err="1">
                <a:solidFill>
                  <a:schemeClr val="tx1">
                    <a:lumMod val="65000"/>
                    <a:lumOff val="35000"/>
                  </a:schemeClr>
                </a:solidFill>
              </a:rPr>
              <a:t>Kelty</a:t>
            </a:r>
            <a:r>
              <a:rPr lang="en-US">
                <a:solidFill>
                  <a:schemeClr val="tx1">
                    <a:lumMod val="65000"/>
                    <a:lumOff val="35000"/>
                  </a:schemeClr>
                </a:solidFill>
              </a:rPr>
              <a:t> et al, 2019</a:t>
            </a:r>
          </a:p>
        </p:txBody>
      </p:sp>
    </p:spTree>
    <p:extLst>
      <p:ext uri="{BB962C8B-B14F-4D97-AF65-F5344CB8AC3E}">
        <p14:creationId xmlns:p14="http://schemas.microsoft.com/office/powerpoint/2010/main" val="101351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Acamprosate safety in breastfeeding</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3000">
                <a:latin typeface="Century Gothic"/>
                <a:ea typeface="Calibri"/>
                <a:cs typeface="Calibri"/>
              </a:rPr>
              <a:t>Unknown safety in breastfeeding</a:t>
            </a:r>
            <a:endParaRPr lang="en-US"/>
          </a:p>
          <a:p>
            <a:pPr marL="548005" indent="-548005"/>
            <a:r>
              <a:rPr lang="en-US" sz="3000">
                <a:ea typeface="Calibri"/>
                <a:cs typeface="Calibri"/>
              </a:rPr>
              <a:t>Effect of alcohol on breastfeeding </a:t>
            </a:r>
          </a:p>
          <a:p>
            <a:pPr marL="1188085" lvl="1" indent="-456565"/>
            <a:r>
              <a:rPr lang="en-US" sz="2350">
                <a:latin typeface="Century Gothic"/>
                <a:ea typeface="Calibri"/>
                <a:cs typeface="Calibri"/>
              </a:rPr>
              <a:t>Small percentage of alcohol is transferred in breast milk </a:t>
            </a:r>
          </a:p>
          <a:p>
            <a:pPr marL="1188085" lvl="1" indent="-456565"/>
            <a:r>
              <a:rPr lang="en-US" sz="2360">
                <a:ea typeface="Calibri"/>
                <a:cs typeface="Calibri"/>
              </a:rPr>
              <a:t>No "safe amount of alcohol" while breastfeeding </a:t>
            </a:r>
          </a:p>
          <a:p>
            <a:pPr marL="1188085" lvl="1" indent="-456565"/>
            <a:r>
              <a:rPr lang="en-US" sz="2360">
                <a:ea typeface="Calibri"/>
                <a:cs typeface="Calibri"/>
              </a:rPr>
              <a:t>Need to wait to nurse </a:t>
            </a:r>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no alcohol sign&#10;&#10;Description automatically generated">
            <a:extLst>
              <a:ext uri="{FF2B5EF4-FFF2-40B4-BE49-F238E27FC236}">
                <a16:creationId xmlns:a16="http://schemas.microsoft.com/office/drawing/2014/main" id="{AA18DA6D-5048-165E-3CA0-02E442A20E82}"/>
              </a:ext>
            </a:extLst>
          </p:cNvPr>
          <p:cNvPicPr>
            <a:picLocks noChangeAspect="1"/>
          </p:cNvPicPr>
          <p:nvPr/>
        </p:nvPicPr>
        <p:blipFill>
          <a:blip r:embed="rId3"/>
          <a:stretch>
            <a:fillRect/>
          </a:stretch>
        </p:blipFill>
        <p:spPr>
          <a:xfrm>
            <a:off x="6418249" y="4790274"/>
            <a:ext cx="2507478" cy="2507478"/>
          </a:xfrm>
          <a:prstGeom prst="rect">
            <a:avLst/>
          </a:prstGeom>
        </p:spPr>
      </p:pic>
    </p:spTree>
    <p:extLst>
      <p:ext uri="{BB962C8B-B14F-4D97-AF65-F5344CB8AC3E}">
        <p14:creationId xmlns:p14="http://schemas.microsoft.com/office/powerpoint/2010/main" val="266654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Treatment monitoring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457200" indent="-457200"/>
            <a:r>
              <a:rPr lang="en-US" sz="3000" dirty="0">
                <a:latin typeface="Century Gothic"/>
              </a:rPr>
              <a:t>Monitoring driven by symptom control</a:t>
            </a:r>
          </a:p>
          <a:p>
            <a:pPr marL="548005" indent="-548005"/>
            <a:r>
              <a:rPr lang="en-US" sz="3000" dirty="0">
                <a:latin typeface="Century Gothic"/>
              </a:rPr>
              <a:t>Urine ethanol screen at every visit </a:t>
            </a:r>
          </a:p>
          <a:p>
            <a:pPr marL="548005" indent="-548005"/>
            <a:r>
              <a:rPr lang="en-US" sz="3000" dirty="0">
                <a:latin typeface="Century Gothic"/>
              </a:rPr>
              <a:t>Q1-2 week visit frequency </a:t>
            </a:r>
          </a:p>
          <a:p>
            <a:pPr marL="0" indent="0">
              <a:buNone/>
            </a:pPr>
            <a:endParaRPr lang="en-US" sz="3000" dirty="0">
              <a:latin typeface="Century Gothic"/>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218400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a:latin typeface="Century Gothic"/>
              </a:rPr>
              <a:t>Screening – 4 P's</a:t>
            </a:r>
            <a:endParaRPr lang="en-US" sz="4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2" name="Picture 21">
            <a:extLst>
              <a:ext uri="{FF2B5EF4-FFF2-40B4-BE49-F238E27FC236}">
                <a16:creationId xmlns:a16="http://schemas.microsoft.com/office/drawing/2014/main" id="{A4879844-99DE-BD5A-FB1C-1B7DED9C8881}"/>
              </a:ext>
            </a:extLst>
          </p:cNvPr>
          <p:cNvPicPr>
            <a:picLocks noChangeAspect="1"/>
          </p:cNvPicPr>
          <p:nvPr/>
        </p:nvPicPr>
        <p:blipFill>
          <a:blip r:embed="rId3"/>
          <a:stretch>
            <a:fillRect/>
          </a:stretch>
        </p:blipFill>
        <p:spPr>
          <a:xfrm>
            <a:off x="1793741" y="1907057"/>
            <a:ext cx="7392504" cy="4221427"/>
          </a:xfrm>
          <a:prstGeom prst="rect">
            <a:avLst/>
          </a:prstGeom>
        </p:spPr>
      </p:pic>
    </p:spTree>
    <p:extLst>
      <p:ext uri="{BB962C8B-B14F-4D97-AF65-F5344CB8AC3E}">
        <p14:creationId xmlns:p14="http://schemas.microsoft.com/office/powerpoint/2010/main" val="1476313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1C7DC1-0D52-1E24-0627-E34F0B97AF1D}"/>
              </a:ext>
            </a:extLst>
          </p:cNvPr>
          <p:cNvSpPr>
            <a:spLocks noGrp="1"/>
          </p:cNvSpPr>
          <p:nvPr>
            <p:ph type="body" sz="quarter" idx="10"/>
          </p:nvPr>
        </p:nvSpPr>
        <p:spPr>
          <a:xfrm>
            <a:off x="1981436" y="2826076"/>
            <a:ext cx="7315200" cy="1477024"/>
          </a:xfrm>
        </p:spPr>
        <p:txBody>
          <a:bodyPr lIns="91440" tIns="45720" rIns="91440" bIns="45720" anchor="t">
            <a:noAutofit/>
          </a:bodyPr>
          <a:lstStyle/>
          <a:p>
            <a:r>
              <a:rPr lang="en-US" sz="6000">
                <a:latin typeface="Century Gothic"/>
              </a:rPr>
              <a:t>Additional Considerations </a:t>
            </a:r>
            <a:endParaRPr lang="en-US" sz="6000"/>
          </a:p>
        </p:txBody>
      </p:sp>
    </p:spTree>
    <p:extLst>
      <p:ext uri="{BB962C8B-B14F-4D97-AF65-F5344CB8AC3E}">
        <p14:creationId xmlns:p14="http://schemas.microsoft.com/office/powerpoint/2010/main" val="122768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Co-existing mental health conditions</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28677" y="2135846"/>
            <a:ext cx="9507311" cy="5350804"/>
          </a:xfrm>
        </p:spPr>
        <p:txBody>
          <a:bodyPr lIns="91440" tIns="45720" rIns="91440" bIns="45720" anchor="t"/>
          <a:lstStyle/>
          <a:p>
            <a:pPr marL="548005" indent="-548005"/>
            <a:r>
              <a:rPr lang="en-US" sz="3000" dirty="0">
                <a:latin typeface="Century Gothic"/>
                <a:ea typeface="Calibri"/>
                <a:cs typeface="Calibri"/>
              </a:rPr>
              <a:t>Overall risk of psychiatric meds is outweighed by benefit of treatment</a:t>
            </a:r>
            <a:endParaRPr lang="en-US">
              <a:latin typeface="Century Gothic"/>
            </a:endParaRPr>
          </a:p>
          <a:p>
            <a:pPr marL="1188085" lvl="1" indent="-456565"/>
            <a:r>
              <a:rPr lang="en-US" sz="2350" dirty="0">
                <a:latin typeface="Century Gothic"/>
                <a:ea typeface="Calibri"/>
                <a:cs typeface="Calibri"/>
              </a:rPr>
              <a:t>Significant for pt with history of depression/suicide attempt </a:t>
            </a:r>
          </a:p>
          <a:p>
            <a:pPr marL="548005" indent="-548005"/>
            <a:r>
              <a:rPr lang="en-US" sz="3000" dirty="0">
                <a:latin typeface="Century Gothic"/>
                <a:ea typeface="Calibri"/>
                <a:cs typeface="Calibri"/>
              </a:rPr>
              <a:t>Uncontrolled mental health conditions are associated with</a:t>
            </a:r>
          </a:p>
          <a:p>
            <a:pPr marL="1188085" lvl="1" indent="-456565"/>
            <a:r>
              <a:rPr lang="en-US" sz="2350" dirty="0">
                <a:latin typeface="Century Gothic"/>
                <a:ea typeface="Calibri"/>
                <a:cs typeface="Calibri"/>
              </a:rPr>
              <a:t>Relapse in symptoms</a:t>
            </a:r>
          </a:p>
          <a:p>
            <a:pPr marL="1188085" lvl="1" indent="-456565"/>
            <a:r>
              <a:rPr lang="en-US" sz="2350" dirty="0">
                <a:latin typeface="Century Gothic"/>
                <a:ea typeface="Calibri"/>
                <a:cs typeface="Calibri"/>
              </a:rPr>
              <a:t>Compromised maternal-infant bonding </a:t>
            </a:r>
          </a:p>
          <a:p>
            <a:pPr marL="1188085" lvl="1" indent="-456565"/>
            <a:r>
              <a:rPr lang="en-US" sz="2350" dirty="0">
                <a:latin typeface="Century Gothic"/>
                <a:ea typeface="Calibri"/>
                <a:cs typeface="Calibri"/>
              </a:rPr>
              <a:t>Premature delivery</a:t>
            </a:r>
          </a:p>
          <a:p>
            <a:pPr marL="1188085" lvl="1" indent="-456565"/>
            <a:r>
              <a:rPr lang="en-US" sz="2350" dirty="0">
                <a:latin typeface="Century Gothic"/>
                <a:ea typeface="Calibri"/>
                <a:cs typeface="Calibri"/>
              </a:rPr>
              <a:t>Decreased breastfeeding initiation </a:t>
            </a:r>
            <a:endParaRPr lang="en-US" sz="2350">
              <a:latin typeface="Century Gothic"/>
            </a:endParaRPr>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r>
              <a:rPr lang="en-US" sz="900" err="1">
                <a:solidFill>
                  <a:schemeClr val="tx1">
                    <a:lumMod val="85000"/>
                    <a:lumOff val="15000"/>
                  </a:schemeClr>
                </a:solidFill>
              </a:rPr>
              <a:t>Grigoriadis</a:t>
            </a:r>
            <a:r>
              <a:rPr lang="en-US" sz="900">
                <a:solidFill>
                  <a:schemeClr val="tx1">
                    <a:lumMod val="85000"/>
                    <a:lumOff val="15000"/>
                  </a:schemeClr>
                </a:solidFill>
              </a:rPr>
              <a:t> et al, 2013</a:t>
            </a:r>
          </a:p>
          <a:p>
            <a:endParaRPr lang="en-US"/>
          </a:p>
        </p:txBody>
      </p:sp>
    </p:spTree>
    <p:extLst>
      <p:ext uri="{BB962C8B-B14F-4D97-AF65-F5344CB8AC3E}">
        <p14:creationId xmlns:p14="http://schemas.microsoft.com/office/powerpoint/2010/main" val="332590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dirty="0">
                <a:ea typeface="Calibri Light"/>
                <a:cs typeface="Calibri Light"/>
              </a:rPr>
              <a:t>Integrated care</a:t>
            </a:r>
            <a:endParaRPr lang="en-US" sz="4000" dirty="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28677" y="1570119"/>
            <a:ext cx="9507311" cy="5350804"/>
          </a:xfrm>
        </p:spPr>
        <p:txBody>
          <a:bodyPr lIns="91440" tIns="45720" rIns="91440" bIns="45720" anchor="t"/>
          <a:lstStyle/>
          <a:p>
            <a:pPr marL="548005" indent="-548005"/>
            <a:r>
              <a:rPr lang="en-US" sz="3000" dirty="0">
                <a:latin typeface="Century Gothic"/>
                <a:ea typeface="Calibri"/>
                <a:cs typeface="Calibri"/>
              </a:rPr>
              <a:t>Prenatal provider and SUD medication provider = SAME (or in same place at same time)</a:t>
            </a:r>
            <a:endParaRPr lang="en-US" dirty="0">
              <a:latin typeface="Century Gothic"/>
            </a:endParaRPr>
          </a:p>
          <a:p>
            <a:pPr marL="548005" indent="-548005"/>
            <a:r>
              <a:rPr lang="en-US" sz="3000" dirty="0">
                <a:latin typeface="Century Gothic"/>
                <a:ea typeface="Calibri"/>
                <a:cs typeface="Calibri"/>
              </a:rPr>
              <a:t>Prenatal care and SUD care = SAME </a:t>
            </a:r>
          </a:p>
          <a:p>
            <a:pPr marL="548005" indent="-548005"/>
            <a:r>
              <a:rPr lang="en-US" sz="3000" dirty="0">
                <a:latin typeface="Century Gothic"/>
                <a:ea typeface="Calibri"/>
                <a:cs typeface="Calibri"/>
              </a:rPr>
              <a:t>Improved patient relationship </a:t>
            </a:r>
          </a:p>
          <a:p>
            <a:pPr marL="548005" indent="-548005"/>
            <a:r>
              <a:rPr lang="en-US" sz="3000" dirty="0">
                <a:latin typeface="Century Gothic"/>
                <a:ea typeface="Calibri"/>
                <a:cs typeface="Calibri"/>
              </a:rPr>
              <a:t>ANYONE can prescribe buprenorphine now </a:t>
            </a:r>
          </a:p>
          <a:p>
            <a:pPr marL="548005" indent="-548005"/>
            <a:r>
              <a:rPr lang="en-US" sz="3000" dirty="0">
                <a:latin typeface="Century Gothic"/>
                <a:ea typeface="Calibri"/>
                <a:cs typeface="Calibri"/>
              </a:rPr>
              <a:t>Increased access to/willingness to accept additional care</a:t>
            </a:r>
          </a:p>
          <a:p>
            <a:pPr marL="1188085" lvl="1" indent="-456565"/>
            <a:r>
              <a:rPr lang="en-US" sz="2350" dirty="0">
                <a:latin typeface="Century Gothic"/>
                <a:ea typeface="Calibri"/>
                <a:cs typeface="Calibri"/>
              </a:rPr>
              <a:t>Peer support</a:t>
            </a:r>
          </a:p>
          <a:p>
            <a:pPr marL="1188085" lvl="1" indent="-456565"/>
            <a:r>
              <a:rPr lang="en-US" sz="2350" dirty="0">
                <a:latin typeface="Century Gothic"/>
                <a:ea typeface="Calibri"/>
                <a:cs typeface="Calibri"/>
              </a:rPr>
              <a:t>Counseling</a:t>
            </a:r>
          </a:p>
          <a:p>
            <a:pPr marL="1188085" lvl="1" indent="-456565"/>
            <a:r>
              <a:rPr lang="en-US" sz="2350" dirty="0">
                <a:latin typeface="Century Gothic"/>
                <a:ea typeface="Calibri"/>
                <a:cs typeface="Calibri"/>
              </a:rPr>
              <a:t>Social work</a:t>
            </a:r>
          </a:p>
          <a:p>
            <a:pPr marL="1188085" lvl="1" indent="-456565"/>
            <a:r>
              <a:rPr lang="en-US" sz="2350" dirty="0">
                <a:latin typeface="Century Gothic"/>
                <a:ea typeface="Calibri"/>
                <a:cs typeface="Calibri"/>
              </a:rPr>
              <a:t>Recovery support </a:t>
            </a:r>
          </a:p>
          <a:p>
            <a:pPr marL="548005" indent="-548005"/>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diagram of different types of health services&#10;&#10;Description automatically generated">
            <a:extLst>
              <a:ext uri="{FF2B5EF4-FFF2-40B4-BE49-F238E27FC236}">
                <a16:creationId xmlns:a16="http://schemas.microsoft.com/office/drawing/2014/main" id="{412F12EE-5FEE-C525-6BA4-A2DCE698AB3E}"/>
              </a:ext>
            </a:extLst>
          </p:cNvPr>
          <p:cNvPicPr>
            <a:picLocks noChangeAspect="1"/>
          </p:cNvPicPr>
          <p:nvPr/>
        </p:nvPicPr>
        <p:blipFill>
          <a:blip r:embed="rId3"/>
          <a:stretch>
            <a:fillRect/>
          </a:stretch>
        </p:blipFill>
        <p:spPr>
          <a:xfrm>
            <a:off x="6691357" y="5412906"/>
            <a:ext cx="2743200" cy="2377440"/>
          </a:xfrm>
          <a:prstGeom prst="rect">
            <a:avLst/>
          </a:prstGeom>
        </p:spPr>
      </p:pic>
    </p:spTree>
    <p:extLst>
      <p:ext uri="{BB962C8B-B14F-4D97-AF65-F5344CB8AC3E}">
        <p14:creationId xmlns:p14="http://schemas.microsoft.com/office/powerpoint/2010/main" val="2815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health care model&#10;&#10;Description automatically generated">
            <a:extLst>
              <a:ext uri="{FF2B5EF4-FFF2-40B4-BE49-F238E27FC236}">
                <a16:creationId xmlns:a16="http://schemas.microsoft.com/office/drawing/2014/main" id="{E892FA25-26DA-3BFE-09A8-B9B9C4B464AC}"/>
              </a:ext>
            </a:extLst>
          </p:cNvPr>
          <p:cNvPicPr>
            <a:picLocks noGrp="1" noChangeAspect="1"/>
          </p:cNvPicPr>
          <p:nvPr>
            <p:ph sz="half" idx="1"/>
          </p:nvPr>
        </p:nvPicPr>
        <p:blipFill rotWithShape="1">
          <a:blip r:embed="rId3"/>
          <a:srcRect t="6824" b="27165"/>
          <a:stretch/>
        </p:blipFill>
        <p:spPr>
          <a:xfrm>
            <a:off x="1495567" y="771450"/>
            <a:ext cx="8095711" cy="6917045"/>
          </a:xfrm>
        </p:spPr>
      </p:pic>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dirty="0">
                <a:ea typeface="Calibri Light"/>
                <a:cs typeface="Calibri Light"/>
              </a:rPr>
              <a:t>Integrated care</a:t>
            </a:r>
            <a:endParaRPr lang="en-US" sz="4000" dirty="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6509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ea typeface="Calibri Light"/>
                <a:cs typeface="Calibri Light"/>
              </a:rPr>
              <a:t>Decreasing the stigma of SUD </a:t>
            </a:r>
            <a:endParaRPr lang="en-US" sz="4000"/>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a:lstStyle/>
          <a:p>
            <a:r>
              <a:rPr lang="en-US" sz="3000">
                <a:ea typeface="Calibri"/>
                <a:cs typeface="Calibri"/>
              </a:rPr>
              <a:t>Integrated care</a:t>
            </a:r>
          </a:p>
          <a:p>
            <a:r>
              <a:rPr lang="en-US" sz="3000">
                <a:ea typeface="Calibri"/>
                <a:cs typeface="Calibri"/>
              </a:rPr>
              <a:t>Emphasis on patient centered care</a:t>
            </a:r>
          </a:p>
          <a:p>
            <a:r>
              <a:rPr lang="en-US" sz="3000">
                <a:ea typeface="Calibri"/>
                <a:cs typeface="Calibri"/>
              </a:rPr>
              <a:t>Understanding the context </a:t>
            </a:r>
          </a:p>
          <a:p>
            <a:r>
              <a:rPr lang="en-US" sz="3000">
                <a:ea typeface="Calibri"/>
                <a:cs typeface="Calibri"/>
              </a:rPr>
              <a:t>Emphasis on patient safety</a:t>
            </a:r>
          </a:p>
          <a:p>
            <a:pPr lvl="1"/>
            <a:r>
              <a:rPr lang="en-US" sz="2360">
                <a:ea typeface="Calibri"/>
                <a:cs typeface="Calibri"/>
              </a:rPr>
              <a:t>Medications are far less harmful than ongoing usage </a:t>
            </a:r>
          </a:p>
          <a:p>
            <a:pPr lvl="1"/>
            <a:r>
              <a:rPr lang="en-US" sz="2360">
                <a:ea typeface="Calibri"/>
                <a:cs typeface="Calibri"/>
              </a:rPr>
              <a:t>Risk/benefit balance in favor of medication therapy </a:t>
            </a:r>
          </a:p>
          <a:p>
            <a:endParaRPr lang="en-US" sz="3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white speech bubble with green and black text&#10;&#10;Description automatically generated">
            <a:extLst>
              <a:ext uri="{FF2B5EF4-FFF2-40B4-BE49-F238E27FC236}">
                <a16:creationId xmlns:a16="http://schemas.microsoft.com/office/drawing/2014/main" id="{0CE899E7-5744-C99E-27AC-00727F4EF4E3}"/>
              </a:ext>
            </a:extLst>
          </p:cNvPr>
          <p:cNvPicPr>
            <a:picLocks noChangeAspect="1"/>
          </p:cNvPicPr>
          <p:nvPr/>
        </p:nvPicPr>
        <p:blipFill>
          <a:blip r:embed="rId2"/>
          <a:stretch>
            <a:fillRect/>
          </a:stretch>
        </p:blipFill>
        <p:spPr>
          <a:xfrm>
            <a:off x="4204531" y="5314853"/>
            <a:ext cx="2743200" cy="2599182"/>
          </a:xfrm>
          <a:prstGeom prst="rect">
            <a:avLst/>
          </a:prstGeom>
        </p:spPr>
      </p:pic>
    </p:spTree>
    <p:extLst>
      <p:ext uri="{BB962C8B-B14F-4D97-AF65-F5344CB8AC3E}">
        <p14:creationId xmlns:p14="http://schemas.microsoft.com/office/powerpoint/2010/main" val="224663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t>Resources for providers </a:t>
            </a: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p:txBody>
          <a:bodyPr lIns="91440" tIns="45720" rIns="91440" bIns="45720" anchor="t"/>
          <a:lstStyle/>
          <a:p>
            <a:pPr marL="548005" indent="-548005"/>
            <a:r>
              <a:rPr lang="en-US" sz="2000" dirty="0">
                <a:latin typeface="Century Gothic"/>
                <a:ea typeface="+mn-lt"/>
                <a:cs typeface="+mn-lt"/>
              </a:rPr>
              <a:t>Opioid use and opioid use disorder in pregnancy. Committee Opinion No. 711. American College of Obstetricians and Gynecologists.</a:t>
            </a:r>
            <a:endParaRPr lang="en-US" sz="2000" dirty="0">
              <a:latin typeface="Century Gothic"/>
              <a:ea typeface="Calibri"/>
              <a:cs typeface="Calibri"/>
            </a:endParaRPr>
          </a:p>
          <a:p>
            <a:pPr marL="548005" indent="-548005"/>
            <a:r>
              <a:rPr lang="en-US" sz="2000" dirty="0">
                <a:latin typeface="Century Gothic"/>
                <a:ea typeface="+mn-lt"/>
                <a:cs typeface="+mn-lt"/>
              </a:rPr>
              <a:t>Methamphetamine Abuse in Women of Reproductive Age. Committee Opinion No. 479. American College of Obstetricians and Gynecologists. </a:t>
            </a:r>
            <a:endParaRPr lang="en-US" sz="2000" dirty="0">
              <a:latin typeface="Century Gothic"/>
              <a:ea typeface="Calibri"/>
              <a:cs typeface="Calibri"/>
            </a:endParaRPr>
          </a:p>
          <a:p>
            <a:pPr marL="548005" indent="-548005"/>
            <a:r>
              <a:rPr lang="en-US" sz="2000" dirty="0">
                <a:latin typeface="Century Gothic"/>
                <a:ea typeface="Calibri"/>
                <a:cs typeface="Calibri"/>
              </a:rPr>
              <a:t>Alliance for innovation on maternal health - Care for pregnant and postpartum people with substance use disorder </a:t>
            </a:r>
          </a:p>
          <a:p>
            <a:pPr marL="1188085" lvl="1" indent="-456565"/>
            <a:r>
              <a:rPr lang="en-US" sz="1350" dirty="0">
                <a:latin typeface="Century Gothic"/>
                <a:ea typeface="Calibri"/>
                <a:cs typeface="Calibri"/>
              </a:rPr>
              <a:t>https://saferbirth.org/psbs/care-for-pregnant-and-postpartum-people-with-substance-use-disorder/</a:t>
            </a:r>
          </a:p>
          <a:p>
            <a:pPr marL="548005" indent="-548005"/>
            <a:r>
              <a:rPr lang="en-US" sz="2000" dirty="0">
                <a:latin typeface="Century Gothic"/>
                <a:ea typeface="Calibri"/>
                <a:cs typeface="Calibri"/>
              </a:rPr>
              <a:t>SMFM Special Report - Substance use disorder in pregnancy </a:t>
            </a:r>
          </a:p>
          <a:p>
            <a:pPr marL="548005" indent="-548005"/>
            <a:r>
              <a:rPr lang="en-US" sz="2000" dirty="0">
                <a:latin typeface="Century Gothic"/>
                <a:ea typeface="Calibri"/>
                <a:cs typeface="Calibri"/>
              </a:rPr>
              <a:t>Buprenorphine Home Induction App</a:t>
            </a:r>
            <a:endParaRPr lang="en-US" sz="2000" dirty="0">
              <a:ea typeface="Calibri"/>
              <a:cs typeface="Calibri"/>
            </a:endParaRPr>
          </a:p>
          <a:p>
            <a:pPr marL="1188085" lvl="1" indent="-456565"/>
            <a:r>
              <a:rPr lang="en-US" sz="1350" dirty="0">
                <a:latin typeface="Century Gothic"/>
                <a:ea typeface="Calibri"/>
                <a:cs typeface="Calibri"/>
              </a:rPr>
              <a:t>  https://apps.apple.com/us/app/buprenorphine-home-induction/id1449302173</a:t>
            </a:r>
            <a:endParaRPr lang="en-US" sz="1350" dirty="0">
              <a:ea typeface="Calibri"/>
              <a:cs typeface="Calibri"/>
            </a:endParaRPr>
          </a:p>
          <a:p>
            <a:pPr marL="548005" indent="-548005"/>
            <a:endParaRPr lang="en-US" sz="2000">
              <a:ea typeface="Calibri"/>
              <a:cs typeface="Calibri"/>
            </a:endParaRPr>
          </a:p>
          <a:p>
            <a:pPr marL="548005" indent="-548005"/>
            <a:endParaRPr lang="en-US" sz="2000"/>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 name="Picture 1" descr="A black and white logo&#10;&#10;Description automatically generated">
            <a:extLst>
              <a:ext uri="{FF2B5EF4-FFF2-40B4-BE49-F238E27FC236}">
                <a16:creationId xmlns:a16="http://schemas.microsoft.com/office/drawing/2014/main" id="{4BCF8DF7-9392-E4EC-7FDA-5BA40806E356}"/>
              </a:ext>
            </a:extLst>
          </p:cNvPr>
          <p:cNvPicPr>
            <a:picLocks noChangeAspect="1"/>
          </p:cNvPicPr>
          <p:nvPr/>
        </p:nvPicPr>
        <p:blipFill>
          <a:blip r:embed="rId3"/>
          <a:stretch>
            <a:fillRect/>
          </a:stretch>
        </p:blipFill>
        <p:spPr>
          <a:xfrm>
            <a:off x="935764" y="5951187"/>
            <a:ext cx="2139351" cy="1547254"/>
          </a:xfrm>
          <a:prstGeom prst="rect">
            <a:avLst/>
          </a:prstGeom>
        </p:spPr>
      </p:pic>
      <p:pic>
        <p:nvPicPr>
          <p:cNvPr id="3" name="Picture 2" descr="A colorful lines in a row&#10;&#10;Description automatically generated">
            <a:extLst>
              <a:ext uri="{FF2B5EF4-FFF2-40B4-BE49-F238E27FC236}">
                <a16:creationId xmlns:a16="http://schemas.microsoft.com/office/drawing/2014/main" id="{59F867E1-C87D-E8E0-612F-8F5A351D15D2}"/>
              </a:ext>
            </a:extLst>
          </p:cNvPr>
          <p:cNvPicPr>
            <a:picLocks noChangeAspect="1"/>
          </p:cNvPicPr>
          <p:nvPr/>
        </p:nvPicPr>
        <p:blipFill>
          <a:blip r:embed="rId4"/>
          <a:stretch>
            <a:fillRect/>
          </a:stretch>
        </p:blipFill>
        <p:spPr>
          <a:xfrm>
            <a:off x="3955574" y="6121990"/>
            <a:ext cx="2139351" cy="1235642"/>
          </a:xfrm>
          <a:prstGeom prst="rect">
            <a:avLst/>
          </a:prstGeom>
        </p:spPr>
      </p:pic>
      <p:pic>
        <p:nvPicPr>
          <p:cNvPr id="4" name="Picture 3" descr="A logo with text overlay&#10;&#10;Description automatically generated">
            <a:extLst>
              <a:ext uri="{FF2B5EF4-FFF2-40B4-BE49-F238E27FC236}">
                <a16:creationId xmlns:a16="http://schemas.microsoft.com/office/drawing/2014/main" id="{243E57E0-2E59-3612-F363-011408B46157}"/>
              </a:ext>
            </a:extLst>
          </p:cNvPr>
          <p:cNvPicPr>
            <a:picLocks noChangeAspect="1"/>
          </p:cNvPicPr>
          <p:nvPr/>
        </p:nvPicPr>
        <p:blipFill>
          <a:blip r:embed="rId5"/>
          <a:stretch>
            <a:fillRect/>
          </a:stretch>
        </p:blipFill>
        <p:spPr>
          <a:xfrm>
            <a:off x="7280049" y="6087121"/>
            <a:ext cx="2743200" cy="977577"/>
          </a:xfrm>
          <a:prstGeom prst="rect">
            <a:avLst/>
          </a:prstGeom>
        </p:spPr>
      </p:pic>
    </p:spTree>
    <p:extLst>
      <p:ext uri="{BB962C8B-B14F-4D97-AF65-F5344CB8AC3E}">
        <p14:creationId xmlns:p14="http://schemas.microsoft.com/office/powerpoint/2010/main" val="241641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t>References </a:t>
            </a: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828677" y="1811938"/>
            <a:ext cx="9507311" cy="5350804"/>
          </a:xfrm>
        </p:spPr>
        <p:txBody>
          <a:bodyPr lIns="91440" tIns="45720" rIns="91440" bIns="45720" anchor="t"/>
          <a:lstStyle/>
          <a:p>
            <a:pPr marL="548005" indent="-548005"/>
            <a:r>
              <a:rPr lang="en-US" sz="1100">
                <a:latin typeface="Century Gothic"/>
                <a:ea typeface="Calibri Light"/>
                <a:cs typeface="Calibri Light"/>
              </a:rPr>
              <a:t>Abdel-Latif ME, Pinner J, Clews S, Cooke F, Lui K, Oei J. Effects of breast milk on the severity and outcome of neonatal abstinence syndrome among infants of drug-dependent mothers. </a:t>
            </a:r>
            <a:r>
              <a:rPr lang="en-US" sz="1100" i="1">
                <a:latin typeface="Century Gothic"/>
                <a:ea typeface="Calibri Light"/>
                <a:cs typeface="Calibri Light"/>
              </a:rPr>
              <a:t>Pediatrics</a:t>
            </a:r>
            <a:r>
              <a:rPr lang="en-US" sz="1100">
                <a:latin typeface="Century Gothic"/>
                <a:ea typeface="Calibri Light"/>
                <a:cs typeface="Calibri Light"/>
              </a:rPr>
              <a:t>. 2006;117(6):e1163-e1169. doi:10.1542/peds.2005-1561</a:t>
            </a:r>
          </a:p>
          <a:p>
            <a:pPr marL="548005" indent="-548005"/>
            <a:r>
              <a:rPr lang="en-US" sz="1100">
                <a:latin typeface="Century Gothic"/>
                <a:ea typeface="Calibri Light"/>
                <a:cs typeface="Calibri Light"/>
              </a:rPr>
              <a:t>American Academy of Pediatrics Committee on Drugs. Transfer of drugs and other chemicals into human milk. </a:t>
            </a:r>
            <a:r>
              <a:rPr lang="en-US" sz="1100" i="1">
                <a:latin typeface="Century Gothic"/>
                <a:ea typeface="Calibri Light"/>
                <a:cs typeface="Calibri Light"/>
              </a:rPr>
              <a:t>Pediatrics</a:t>
            </a:r>
            <a:r>
              <a:rPr lang="en-US" sz="1100">
                <a:latin typeface="Century Gothic"/>
                <a:ea typeface="Calibri Light"/>
                <a:cs typeface="Calibri Light"/>
              </a:rPr>
              <a:t>. 2001;108(3):776-789. doi:10.1542/peds.108.3.776</a:t>
            </a:r>
          </a:p>
          <a:p>
            <a:pPr marL="548005" indent="-548005"/>
            <a:r>
              <a:rPr lang="en-US" sz="1100" err="1">
                <a:latin typeface="Century Gothic"/>
                <a:ea typeface="Calibri"/>
                <a:cs typeface="Calibri"/>
              </a:rPr>
              <a:t>Azuine</a:t>
            </a:r>
            <a:r>
              <a:rPr lang="en-US" sz="1100">
                <a:latin typeface="Century Gothic"/>
                <a:ea typeface="Calibri"/>
                <a:cs typeface="Calibri"/>
              </a:rPr>
              <a:t> RE, Ji Y, Chang HY, et al. Prenatal Risk Factors and Perinatal and Postnatal Outcomes Associated With Maternal Opioid Exposure in an Urban, Low-Income, Multiethnic US Population. </a:t>
            </a:r>
            <a:r>
              <a:rPr lang="en-US" sz="1100" i="1">
                <a:latin typeface="Century Gothic"/>
                <a:ea typeface="Calibri"/>
                <a:cs typeface="Calibri"/>
              </a:rPr>
              <a:t>JAMA </a:t>
            </a:r>
            <a:r>
              <a:rPr lang="en-US" sz="1100" i="1" err="1">
                <a:latin typeface="Century Gothic"/>
                <a:ea typeface="Calibri"/>
                <a:cs typeface="Calibri"/>
              </a:rPr>
              <a:t>Netw</a:t>
            </a:r>
            <a:r>
              <a:rPr lang="en-US" sz="1100" i="1">
                <a:latin typeface="Century Gothic"/>
                <a:ea typeface="Calibri"/>
                <a:cs typeface="Calibri"/>
              </a:rPr>
              <a:t> Open</a:t>
            </a:r>
            <a:r>
              <a:rPr lang="en-US" sz="1100">
                <a:latin typeface="Century Gothic"/>
                <a:ea typeface="Calibri"/>
                <a:cs typeface="Calibri"/>
              </a:rPr>
              <a:t>. 2019;2(6):e196405. Published 2019 Jun 5. doi:10.1001/jamanetworkopen.2019.6405</a:t>
            </a:r>
          </a:p>
          <a:p>
            <a:pPr marL="548005" indent="-548005"/>
            <a:r>
              <a:rPr lang="en-US" sz="1100">
                <a:latin typeface="Century Gothic"/>
                <a:ea typeface="Calibri Light"/>
                <a:cs typeface="Calibri Light"/>
              </a:rPr>
              <a:t>Chan CF, Page-Sharp M, Kristensen JH, O'Neil G, Ilett KF. Transfer of naltrexone and its metabolite 6,beta-naltrexol into human milk. </a:t>
            </a:r>
            <a:r>
              <a:rPr lang="en-US" sz="1100" i="1">
                <a:latin typeface="Century Gothic"/>
                <a:ea typeface="Calibri Light"/>
                <a:cs typeface="Calibri Light"/>
              </a:rPr>
              <a:t>J Hum </a:t>
            </a:r>
            <a:r>
              <a:rPr lang="en-US" sz="1100" i="1" err="1">
                <a:latin typeface="Century Gothic"/>
                <a:ea typeface="Calibri Light"/>
                <a:cs typeface="Calibri Light"/>
              </a:rPr>
              <a:t>Lact</a:t>
            </a:r>
            <a:r>
              <a:rPr lang="en-US" sz="1100">
                <a:latin typeface="Century Gothic"/>
                <a:ea typeface="Calibri Light"/>
                <a:cs typeface="Calibri Light"/>
              </a:rPr>
              <a:t>. 2004;20(3):322-326. doi:10.1177/0890334404266881</a:t>
            </a:r>
          </a:p>
          <a:p>
            <a:pPr marL="548005" indent="-548005"/>
            <a:r>
              <a:rPr lang="en-US" sz="1100">
                <a:latin typeface="Century Gothic"/>
                <a:ea typeface="Calibri Light"/>
                <a:cs typeface="Calibri Light"/>
              </a:rPr>
              <a:t>Chaudron LH, Schoenecker CJ. Bupropion and breastfeeding: a case of a possible infant seizure. </a:t>
            </a:r>
            <a:r>
              <a:rPr lang="en-US" sz="1100" i="1">
                <a:latin typeface="Century Gothic"/>
                <a:ea typeface="Calibri Light"/>
                <a:cs typeface="Calibri Light"/>
              </a:rPr>
              <a:t>J Clin Psychiatry</a:t>
            </a:r>
            <a:r>
              <a:rPr lang="en-US" sz="1100">
                <a:latin typeface="Century Gothic"/>
                <a:ea typeface="Calibri Light"/>
                <a:cs typeface="Calibri Light"/>
              </a:rPr>
              <a:t>. 2004;65(6):881-882. doi:10.4088/jcp.v65n0622f</a:t>
            </a:r>
          </a:p>
          <a:p>
            <a:pPr marL="548005" indent="-548005"/>
            <a:r>
              <a:rPr lang="en-US" sz="1100">
                <a:latin typeface="Century Gothic"/>
                <a:ea typeface="Calibri Light"/>
                <a:cs typeface="Calibri Light"/>
              </a:rPr>
              <a:t>Chun-Fai-Chan B, Koren G, Fayez I, et al. Pregnancy outcome of women exposed to bupropion during pregnancy: a prospective comparative study. </a:t>
            </a:r>
            <a:r>
              <a:rPr lang="en-US" sz="1100" i="1">
                <a:latin typeface="Century Gothic"/>
                <a:ea typeface="Calibri Light"/>
                <a:cs typeface="Calibri Light"/>
              </a:rPr>
              <a:t>Am J </a:t>
            </a:r>
            <a:r>
              <a:rPr lang="en-US" sz="1100" i="1" err="1">
                <a:latin typeface="Century Gothic"/>
                <a:ea typeface="Calibri Light"/>
                <a:cs typeface="Calibri Light"/>
              </a:rPr>
              <a:t>Obstet</a:t>
            </a:r>
            <a:r>
              <a:rPr lang="en-US" sz="1100" i="1">
                <a:latin typeface="Century Gothic"/>
                <a:ea typeface="Calibri Light"/>
                <a:cs typeface="Calibri Light"/>
              </a:rPr>
              <a:t> Gynecol</a:t>
            </a:r>
            <a:r>
              <a:rPr lang="en-US" sz="1100">
                <a:latin typeface="Century Gothic"/>
                <a:ea typeface="Calibri Light"/>
                <a:cs typeface="Calibri Light"/>
              </a:rPr>
              <a:t>. 2005;192(3):932-936. doi:10.1016/j.ajog.2004.09.027</a:t>
            </a:r>
          </a:p>
          <a:p>
            <a:pPr marL="548005" indent="-548005"/>
            <a:r>
              <a:rPr lang="en-US" sz="1100">
                <a:latin typeface="Century Gothic"/>
                <a:ea typeface="Calibri Light"/>
                <a:cs typeface="Calibri Light"/>
              </a:rPr>
              <a:t>Cole JA, Modell JG, Haight BR, </a:t>
            </a:r>
            <a:r>
              <a:rPr lang="en-US" sz="1100" err="1">
                <a:latin typeface="Century Gothic"/>
                <a:ea typeface="Calibri Light"/>
                <a:cs typeface="Calibri Light"/>
              </a:rPr>
              <a:t>Cosmatos</a:t>
            </a:r>
            <a:r>
              <a:rPr lang="en-US" sz="1100">
                <a:latin typeface="Century Gothic"/>
                <a:ea typeface="Calibri Light"/>
                <a:cs typeface="Calibri Light"/>
              </a:rPr>
              <a:t> IS, Stoler JM, Walker AM. Bupropion in pregnancy and the prevalence of congenital malformations. </a:t>
            </a:r>
            <a:r>
              <a:rPr lang="en-US" sz="1100" i="1" err="1">
                <a:latin typeface="Century Gothic"/>
                <a:ea typeface="Calibri Light"/>
                <a:cs typeface="Calibri Light"/>
              </a:rPr>
              <a:t>Pharmacoepidemiol</a:t>
            </a:r>
            <a:r>
              <a:rPr lang="en-US" sz="1100" i="1">
                <a:latin typeface="Century Gothic"/>
                <a:ea typeface="Calibri Light"/>
                <a:cs typeface="Calibri Light"/>
              </a:rPr>
              <a:t> Drug Saf</a:t>
            </a:r>
            <a:r>
              <a:rPr lang="en-US" sz="1100">
                <a:latin typeface="Century Gothic"/>
                <a:ea typeface="Calibri Light"/>
                <a:cs typeface="Calibri Light"/>
              </a:rPr>
              <a:t>. 2007;16(5):474-484. doi:10.1002/pds.1296</a:t>
            </a:r>
          </a:p>
          <a:p>
            <a:pPr marL="548005" indent="-548005"/>
            <a:r>
              <a:rPr lang="en-US" sz="1100">
                <a:latin typeface="Century Gothic"/>
                <a:ea typeface="Calibri Light"/>
                <a:cs typeface="Calibri Light"/>
              </a:rPr>
              <a:t>Ecker J, </a:t>
            </a:r>
            <a:r>
              <a:rPr lang="en-US" sz="1100" err="1">
                <a:latin typeface="Century Gothic"/>
                <a:ea typeface="Calibri Light"/>
                <a:cs typeface="Calibri Light"/>
              </a:rPr>
              <a:t>Abuhamad</a:t>
            </a:r>
            <a:r>
              <a:rPr lang="en-US" sz="1100">
                <a:latin typeface="Century Gothic"/>
                <a:ea typeface="Calibri Light"/>
                <a:cs typeface="Calibri Light"/>
              </a:rPr>
              <a:t> A, Hill W, et al. Substance use disorders in pregnancy: clinical, ethical, and research imperatives of the opioid epidemic: a report of a joint workshop of the Society for Maternal-Fetal Medicine, American College of Obstetricians and Gynecologists, and American Society of Addiction Medicine. </a:t>
            </a:r>
            <a:r>
              <a:rPr lang="en-US" sz="1100" i="1">
                <a:latin typeface="Century Gothic"/>
                <a:ea typeface="Calibri Light"/>
                <a:cs typeface="Calibri Light"/>
              </a:rPr>
              <a:t>Am J </a:t>
            </a:r>
            <a:r>
              <a:rPr lang="en-US" sz="1100" i="1" err="1">
                <a:latin typeface="Century Gothic"/>
                <a:ea typeface="Calibri Light"/>
                <a:cs typeface="Calibri Light"/>
              </a:rPr>
              <a:t>Obstet</a:t>
            </a:r>
            <a:r>
              <a:rPr lang="en-US" sz="1100" i="1">
                <a:latin typeface="Century Gothic"/>
                <a:ea typeface="Calibri Light"/>
                <a:cs typeface="Calibri Light"/>
              </a:rPr>
              <a:t> Gynecol</a:t>
            </a:r>
            <a:r>
              <a:rPr lang="en-US" sz="1100">
                <a:latin typeface="Century Gothic"/>
                <a:ea typeface="Calibri Light"/>
                <a:cs typeface="Calibri Light"/>
              </a:rPr>
              <a:t>. 2019;221(1):B5-B28. doi:10.1016/j.ajog.2019.03.022</a:t>
            </a:r>
          </a:p>
          <a:p>
            <a:pPr marL="548005" indent="-548005"/>
            <a:r>
              <a:rPr lang="en-US" sz="1100">
                <a:latin typeface="Century Gothic"/>
                <a:ea typeface="Calibri Light"/>
                <a:cs typeface="Calibri Light"/>
              </a:rPr>
              <a:t>Figueroa R. Use of antidepressants during pregnancy and risk of attention-deficit/hyperactivity disorder in the offspring. </a:t>
            </a:r>
            <a:r>
              <a:rPr lang="en-US" sz="1100" i="1">
                <a:latin typeface="Century Gothic"/>
                <a:ea typeface="Calibri Light"/>
                <a:cs typeface="Calibri Light"/>
              </a:rPr>
              <a:t>J Dev </a:t>
            </a:r>
            <a:r>
              <a:rPr lang="en-US" sz="1100" i="1" err="1">
                <a:latin typeface="Century Gothic"/>
                <a:ea typeface="Calibri Light"/>
                <a:cs typeface="Calibri Light"/>
              </a:rPr>
              <a:t>Behav</a:t>
            </a:r>
            <a:r>
              <a:rPr lang="en-US" sz="1100" i="1">
                <a:latin typeface="Century Gothic"/>
                <a:ea typeface="Calibri Light"/>
                <a:cs typeface="Calibri Light"/>
              </a:rPr>
              <a:t> </a:t>
            </a:r>
            <a:r>
              <a:rPr lang="en-US" sz="1100" i="1" err="1">
                <a:latin typeface="Century Gothic"/>
                <a:ea typeface="Calibri Light"/>
                <a:cs typeface="Calibri Light"/>
              </a:rPr>
              <a:t>Pediatr</a:t>
            </a:r>
            <a:r>
              <a:rPr lang="en-US" sz="1100">
                <a:latin typeface="Century Gothic"/>
                <a:ea typeface="Calibri Light"/>
                <a:cs typeface="Calibri Light"/>
              </a:rPr>
              <a:t>. 2010;31(8):641-648. doi:10.1097/DBP.0b013e3181e5ac93</a:t>
            </a:r>
          </a:p>
          <a:p>
            <a:pPr marL="548005" indent="-548005"/>
            <a:r>
              <a:rPr lang="en-US" sz="1100">
                <a:latin typeface="Century Gothic"/>
                <a:ea typeface="Calibri Light"/>
                <a:cs typeface="Calibri Light"/>
              </a:rPr>
              <a:t>Freyer AM. Drugs in Pregnancy and Lactation 8th Edition: A Reference Guide to Fetal and Neonatal Risk. </a:t>
            </a:r>
            <a:r>
              <a:rPr lang="en-US" sz="1100" err="1">
                <a:latin typeface="Century Gothic"/>
                <a:ea typeface="Calibri Light"/>
                <a:cs typeface="Calibri Light"/>
              </a:rPr>
              <a:t>Obstet</a:t>
            </a:r>
            <a:r>
              <a:rPr lang="en-US" sz="1100">
                <a:latin typeface="Century Gothic"/>
                <a:ea typeface="Calibri Light"/>
                <a:cs typeface="Calibri Light"/>
              </a:rPr>
              <a:t> Med. 2009 Jun;2(2):89. </a:t>
            </a:r>
            <a:r>
              <a:rPr lang="en-US" sz="1100" err="1">
                <a:latin typeface="Century Gothic"/>
                <a:ea typeface="Calibri Light"/>
                <a:cs typeface="Calibri Light"/>
              </a:rPr>
              <a:t>doi</a:t>
            </a:r>
            <a:r>
              <a:rPr lang="en-US" sz="1100">
                <a:latin typeface="Century Gothic"/>
                <a:ea typeface="Calibri Light"/>
                <a:cs typeface="Calibri Light"/>
              </a:rPr>
              <a:t>: 10.1258/om.2009.090002. </a:t>
            </a:r>
            <a:r>
              <a:rPr lang="en-US" sz="1100" err="1">
                <a:latin typeface="Century Gothic"/>
                <a:ea typeface="Calibri Light"/>
                <a:cs typeface="Calibri Light"/>
              </a:rPr>
              <a:t>Epub</a:t>
            </a:r>
            <a:r>
              <a:rPr lang="en-US" sz="1100">
                <a:latin typeface="Century Gothic"/>
                <a:ea typeface="Calibri Light"/>
                <a:cs typeface="Calibri Light"/>
              </a:rPr>
              <a:t> 2009 May 22. PMCID: PMC4989726.</a:t>
            </a:r>
          </a:p>
          <a:p>
            <a:pPr marL="548005" indent="-548005"/>
            <a:r>
              <a:rPr lang="en-US" sz="1100">
                <a:latin typeface="Century Gothic"/>
                <a:ea typeface="Calibri Light"/>
                <a:cs typeface="Calibri Light"/>
              </a:rPr>
              <a:t>Gorman MC, Orme KS, Nguyen NT, Kent EJ 3rd, Caughey AB. Outcomes in pregnancies complicated by methamphetamine use. </a:t>
            </a:r>
            <a:r>
              <a:rPr lang="en-US" sz="1100" i="1">
                <a:latin typeface="Century Gothic"/>
                <a:ea typeface="Calibri Light"/>
                <a:cs typeface="Calibri Light"/>
              </a:rPr>
              <a:t>Am J </a:t>
            </a:r>
            <a:r>
              <a:rPr lang="en-US" sz="1100" i="1" err="1">
                <a:latin typeface="Century Gothic"/>
                <a:ea typeface="Calibri Light"/>
                <a:cs typeface="Calibri Light"/>
              </a:rPr>
              <a:t>Obstet</a:t>
            </a:r>
            <a:r>
              <a:rPr lang="en-US" sz="1100" i="1">
                <a:latin typeface="Century Gothic"/>
                <a:ea typeface="Calibri Light"/>
                <a:cs typeface="Calibri Light"/>
              </a:rPr>
              <a:t> Gynecol</a:t>
            </a:r>
            <a:r>
              <a:rPr lang="en-US" sz="1100">
                <a:latin typeface="Century Gothic"/>
                <a:ea typeface="Calibri Light"/>
                <a:cs typeface="Calibri Light"/>
              </a:rPr>
              <a:t>. 2014;211(4):429.e1-429.e4297. doi:10.1016/j.ajog.2014.06.005</a:t>
            </a:r>
          </a:p>
          <a:p>
            <a:pPr marL="548005" indent="-548005"/>
            <a:r>
              <a:rPr lang="en-US" sz="1100" u="sng">
                <a:latin typeface="Century Gothic"/>
                <a:ea typeface="Calibri Light"/>
                <a:cs typeface="Calibri Light"/>
                <a:hlinkClick r:id="rId2">
                  <a:extLst>
                    <a:ext uri="{A12FA001-AC4F-418D-AE19-62706E023703}">
                      <ahyp:hlinkClr xmlns:ahyp="http://schemas.microsoft.com/office/drawing/2018/hyperlinkcolor" val="tx"/>
                    </a:ext>
                  </a:extLst>
                </a:hlinkClick>
              </a:rPr>
              <a:t>Grigoriadis</a:t>
            </a:r>
            <a:r>
              <a:rPr lang="en-US" sz="1100">
                <a:latin typeface="Century Gothic"/>
                <a:ea typeface="Calibri Light"/>
                <a:cs typeface="Calibri Light"/>
              </a:rPr>
              <a:t> et al. 2013, The impact of maternal depression during pregnancy on perinatal outcomes: a systematic review and meta-analysis J Clin Psychiatry 2013 Apr;74(4):e321-41).</a:t>
            </a:r>
          </a:p>
          <a:p>
            <a:pPr marL="548005" indent="-548005"/>
            <a:r>
              <a:rPr lang="en-US" sz="1100">
                <a:latin typeface="Century Gothic"/>
                <a:ea typeface="Calibri Light"/>
                <a:cs typeface="Calibri Light"/>
              </a:rPr>
              <a:t>Jansson LM, Choo R, Velez ML, et al. Methadone maintenance and breastfeeding in the neonatal period. </a:t>
            </a:r>
            <a:r>
              <a:rPr lang="en-US" sz="1100" i="1">
                <a:latin typeface="Century Gothic"/>
                <a:ea typeface="Calibri Light"/>
                <a:cs typeface="Calibri Light"/>
              </a:rPr>
              <a:t>Pediatrics</a:t>
            </a:r>
            <a:r>
              <a:rPr lang="en-US" sz="1100">
                <a:latin typeface="Century Gothic"/>
                <a:ea typeface="Calibri Light"/>
                <a:cs typeface="Calibri Light"/>
              </a:rPr>
              <a:t>. 2008;121(1):106-114. doi:10.1542/peds.2007-1182</a:t>
            </a:r>
          </a:p>
          <a:p>
            <a:pPr marL="548005" indent="-548005"/>
            <a:endParaRPr lang="en-US" sz="1100">
              <a:latin typeface="Century Gothic"/>
              <a:ea typeface="Calibri Light"/>
              <a:cs typeface="Calibri Light"/>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14140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t>References (CONT)</a:t>
            </a: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777402" y="1948225"/>
            <a:ext cx="9507311" cy="5350804"/>
          </a:xfrm>
        </p:spPr>
        <p:txBody>
          <a:bodyPr lIns="91440" tIns="45720" rIns="91440" bIns="45720" anchor="t"/>
          <a:lstStyle/>
          <a:p>
            <a:pPr marL="548005" indent="-548005"/>
            <a:r>
              <a:rPr lang="en-US" sz="1100" dirty="0">
                <a:latin typeface="Century Gothic"/>
                <a:ea typeface="Calibri"/>
                <a:cs typeface="Calibri"/>
              </a:rPr>
              <a:t>Jones HE, Finnegan LP, Kaltenbach K. Methadone and buprenorphine for the management of opioid dependence in pregnancy. </a:t>
            </a:r>
            <a:r>
              <a:rPr lang="en-US" sz="1100" i="1" dirty="0">
                <a:latin typeface="Century Gothic"/>
                <a:ea typeface="Calibri"/>
                <a:cs typeface="Calibri"/>
              </a:rPr>
              <a:t>Drugs</a:t>
            </a:r>
            <a:r>
              <a:rPr lang="en-US" sz="1100" dirty="0">
                <a:latin typeface="Century Gothic"/>
                <a:ea typeface="Calibri"/>
                <a:cs typeface="Calibri"/>
              </a:rPr>
              <a:t>. 2012;72(6):747-757. doi:10.2165/11632820-000000000-00000</a:t>
            </a:r>
          </a:p>
          <a:p>
            <a:pPr marL="548005" indent="-548005"/>
            <a:r>
              <a:rPr lang="en-US" sz="1100" dirty="0">
                <a:latin typeface="Century Gothic"/>
                <a:ea typeface="Calibri"/>
                <a:cs typeface="Calibri"/>
              </a:rPr>
              <a:t>Jones HE, Chisolm MS, Jansson LM, </a:t>
            </a:r>
            <a:r>
              <a:rPr lang="en-US" sz="1100" err="1">
                <a:latin typeface="Century Gothic"/>
                <a:ea typeface="Calibri"/>
                <a:cs typeface="Calibri"/>
              </a:rPr>
              <a:t>Terplan</a:t>
            </a:r>
            <a:r>
              <a:rPr lang="en-US" sz="1100" dirty="0">
                <a:latin typeface="Century Gothic"/>
                <a:ea typeface="Calibri"/>
                <a:cs typeface="Calibri"/>
              </a:rPr>
              <a:t> M. Naltrexone in the treatment of opioid-dependent pregnant women: the case for a considered and measured approach to research. </a:t>
            </a:r>
            <a:r>
              <a:rPr lang="en-US" sz="1100" i="1" dirty="0">
                <a:latin typeface="Century Gothic"/>
                <a:ea typeface="Calibri"/>
                <a:cs typeface="Calibri"/>
              </a:rPr>
              <a:t>Addiction</a:t>
            </a:r>
            <a:r>
              <a:rPr lang="en-US" sz="1100" dirty="0">
                <a:latin typeface="Century Gothic"/>
                <a:ea typeface="Calibri"/>
                <a:cs typeface="Calibri"/>
              </a:rPr>
              <a:t>. 2013;108(2):233-247. doi:10.1111/j.1360-0443.2012.03811.x</a:t>
            </a:r>
          </a:p>
          <a:p>
            <a:pPr marL="548005" indent="-548005"/>
            <a:r>
              <a:rPr lang="en-US" sz="1100" dirty="0">
                <a:latin typeface="Century Gothic"/>
                <a:ea typeface="Calibri"/>
                <a:cs typeface="Calibri"/>
              </a:rPr>
              <a:t>Kelty E, Hulse G. A Retrospective Cohort Study of Birth Outcomes in Neonates Exposed to Naltrexone in Utero: A Comparison with Methadone-, Buprenorphine- and Non-opioid-Exposed Neonates. </a:t>
            </a:r>
            <a:r>
              <a:rPr lang="en-US" sz="1100" i="1" dirty="0">
                <a:latin typeface="Century Gothic"/>
                <a:ea typeface="Calibri"/>
                <a:cs typeface="Calibri"/>
              </a:rPr>
              <a:t>Drugs</a:t>
            </a:r>
            <a:r>
              <a:rPr lang="en-US" sz="1100" dirty="0">
                <a:latin typeface="Century Gothic"/>
                <a:ea typeface="Calibri"/>
                <a:cs typeface="Calibri"/>
              </a:rPr>
              <a:t>. 2017;77(11):1211-1219. doi:10.1007/s40265-017-0763-8</a:t>
            </a:r>
            <a:endParaRPr lang="en-US" sz="1100"/>
          </a:p>
          <a:p>
            <a:pPr marL="548005" indent="-548005"/>
            <a:r>
              <a:rPr lang="en-US" sz="1100" dirty="0">
                <a:latin typeface="Century Gothic"/>
                <a:ea typeface="Calibri"/>
                <a:cs typeface="Calibri"/>
              </a:rPr>
              <a:t>Kesmodel U, Wisborg K, Olsen SF, Henriksen TB, Secher NJ. Moderate alcohol intake during pregnancy and the risk of stillbirth and death in the first year of life. </a:t>
            </a:r>
            <a:r>
              <a:rPr lang="en-US" sz="1100" i="1" dirty="0">
                <a:latin typeface="Century Gothic"/>
                <a:ea typeface="Calibri"/>
                <a:cs typeface="Calibri"/>
              </a:rPr>
              <a:t>Am J Epidemiol</a:t>
            </a:r>
            <a:r>
              <a:rPr lang="en-US" sz="1100" dirty="0">
                <a:latin typeface="Century Gothic"/>
                <a:ea typeface="Calibri"/>
                <a:cs typeface="Calibri"/>
              </a:rPr>
              <a:t>. 2002;155(4):305-312. doi:10.1093/</a:t>
            </a:r>
            <a:r>
              <a:rPr lang="en-US" sz="1100" err="1">
                <a:latin typeface="Century Gothic"/>
                <a:ea typeface="Calibri"/>
                <a:cs typeface="Calibri"/>
              </a:rPr>
              <a:t>aje</a:t>
            </a:r>
            <a:r>
              <a:rPr lang="en-US" sz="1100" dirty="0">
                <a:latin typeface="Century Gothic"/>
                <a:ea typeface="Calibri"/>
                <a:cs typeface="Calibri"/>
              </a:rPr>
              <a:t>/155.4.305</a:t>
            </a:r>
          </a:p>
          <a:p>
            <a:pPr marL="548005" indent="-548005"/>
            <a:r>
              <a:rPr lang="en-US" sz="1100" dirty="0">
                <a:latin typeface="Century Gothic"/>
                <a:ea typeface="Calibri"/>
                <a:cs typeface="Calibri"/>
              </a:rPr>
              <a:t>Kesmodel U, Wisborg K, Olsen SF, Henriksen TB, Secher NJ. Moderate alcohol intake in pregnancy and the risk of spontaneous abortion. </a:t>
            </a:r>
            <a:r>
              <a:rPr lang="en-US" sz="1100" i="1" dirty="0">
                <a:latin typeface="Century Gothic"/>
                <a:ea typeface="Calibri"/>
                <a:cs typeface="Calibri"/>
              </a:rPr>
              <a:t>Alcohol </a:t>
            </a:r>
            <a:r>
              <a:rPr lang="en-US" sz="1100" i="1" err="1">
                <a:latin typeface="Century Gothic"/>
                <a:ea typeface="Calibri"/>
                <a:cs typeface="Calibri"/>
              </a:rPr>
              <a:t>Alcohol</a:t>
            </a:r>
            <a:r>
              <a:rPr lang="en-US" sz="1100" dirty="0">
                <a:latin typeface="Century Gothic"/>
                <a:ea typeface="Calibri"/>
                <a:cs typeface="Calibri"/>
              </a:rPr>
              <a:t>. 2002;37(1):87-92. doi:10.1093/</a:t>
            </a:r>
            <a:r>
              <a:rPr lang="en-US" sz="1100" err="1">
                <a:latin typeface="Century Gothic"/>
                <a:ea typeface="Calibri"/>
                <a:cs typeface="Calibri"/>
              </a:rPr>
              <a:t>alcalc</a:t>
            </a:r>
            <a:r>
              <a:rPr lang="en-US" sz="1100" dirty="0">
                <a:latin typeface="Century Gothic"/>
                <a:ea typeface="Calibri"/>
                <a:cs typeface="Calibri"/>
              </a:rPr>
              <a:t>/37.1.87</a:t>
            </a:r>
            <a:r>
              <a:rPr lang="en-US" sz="1100" dirty="0">
                <a:latin typeface="Century Gothic"/>
                <a:ea typeface="Calibri Light"/>
                <a:cs typeface="Calibri Light"/>
              </a:rPr>
              <a:t>Kjaersgaard MI, Parner ET, Vestergaard M, et al. Prenatal antidepressant exposure and risk of spontaneous abortion - a population-based study. </a:t>
            </a:r>
            <a:r>
              <a:rPr lang="en-US" sz="1100" i="1" err="1">
                <a:latin typeface="Century Gothic"/>
                <a:ea typeface="Calibri Light"/>
                <a:cs typeface="Calibri Light"/>
              </a:rPr>
              <a:t>PLoS</a:t>
            </a:r>
            <a:r>
              <a:rPr lang="en-US" sz="1100" i="1" dirty="0">
                <a:latin typeface="Century Gothic"/>
                <a:ea typeface="Calibri Light"/>
                <a:cs typeface="Calibri Light"/>
              </a:rPr>
              <a:t> One</a:t>
            </a:r>
            <a:r>
              <a:rPr lang="en-US" sz="1100" dirty="0">
                <a:latin typeface="Century Gothic"/>
                <a:ea typeface="Calibri Light"/>
                <a:cs typeface="Calibri Light"/>
              </a:rPr>
              <a:t>. 2013;8(8):e72095. Published 2013 Aug 28. doi:10.1371/journal.pone.0072095</a:t>
            </a:r>
            <a:endParaRPr lang="en-US" sz="1100" dirty="0">
              <a:latin typeface="Century Gothic"/>
            </a:endParaRPr>
          </a:p>
          <a:p>
            <a:pPr marL="548005" indent="-548005"/>
            <a:r>
              <a:rPr lang="en-US" sz="1100" err="1">
                <a:latin typeface="Century Gothic"/>
                <a:ea typeface="Calibri Light"/>
                <a:cs typeface="Calibri Light"/>
              </a:rPr>
              <a:t>Lactmed</a:t>
            </a:r>
            <a:r>
              <a:rPr lang="en-US" sz="1100" dirty="0">
                <a:latin typeface="Century Gothic"/>
                <a:ea typeface="Calibri Light"/>
                <a:cs typeface="Calibri Light"/>
              </a:rPr>
              <a:t>. Buprenorphine: National Library of Medicine. </a:t>
            </a:r>
            <a:r>
              <a:rPr lang="en-US" sz="1100" u="sng" dirty="0">
                <a:latin typeface="Century Gothic"/>
                <a:ea typeface="Calibri Light"/>
                <a:cs typeface="Calibri Light"/>
                <a:hlinkClick r:id="rId2">
                  <a:extLst>
                    <a:ext uri="{A12FA001-AC4F-418D-AE19-62706E023703}">
                      <ahyp:hlinkClr xmlns:ahyp="http://schemas.microsoft.com/office/drawing/2018/hyperlinkcolor" val="tx"/>
                    </a:ext>
                  </a:extLst>
                </a:hlinkClick>
              </a:rPr>
              <a:t>http://toxnet.nlm.nih.gov</a:t>
            </a:r>
            <a:endParaRPr lang="en-US" sz="1100" dirty="0">
              <a:latin typeface="Century Gothic"/>
              <a:ea typeface="Calibri Light"/>
              <a:cs typeface="Calibri Light"/>
            </a:endParaRPr>
          </a:p>
          <a:p>
            <a:pPr marL="548005" indent="-548005"/>
            <a:r>
              <a:rPr lang="en-US" sz="1100" dirty="0">
                <a:latin typeface="Century Gothic"/>
                <a:ea typeface="Calibri"/>
                <a:cs typeface="Calibri"/>
              </a:rPr>
              <a:t>Maeda A, Bateman BT, Clancy CR, Creanga AA, Leffert LR. Opioid abuse and dependence during pregnancy: temporal trends and obstetrical outcomes. </a:t>
            </a:r>
            <a:r>
              <a:rPr lang="en-US" sz="1100" i="1" dirty="0">
                <a:latin typeface="Century Gothic"/>
                <a:ea typeface="Calibri"/>
                <a:cs typeface="Calibri"/>
              </a:rPr>
              <a:t>Anesthesiology</a:t>
            </a:r>
            <a:r>
              <a:rPr lang="en-US" sz="1100" dirty="0">
                <a:latin typeface="Century Gothic"/>
                <a:ea typeface="Calibri"/>
                <a:cs typeface="Calibri"/>
              </a:rPr>
              <a:t>. 2014;121(6):1158-1165. doi:10.1097/ALN.0000000000000472</a:t>
            </a:r>
          </a:p>
          <a:p>
            <a:pPr marL="548005" indent="-548005"/>
            <a:r>
              <a:rPr lang="en-US" sz="1100" dirty="0">
                <a:latin typeface="Century Gothic"/>
                <a:ea typeface="Calibri Light"/>
                <a:cs typeface="Calibri Light"/>
              </a:rPr>
              <a:t>Martin PR, Arria AM, Fischer G, Kaltenbach K, Heil SH, Stine SM, Coyle MG, Selby P, Jones HE. Psychopharmacologic management of opioid-dependent women during pregnancy. Am J Addict. 2009 Mar-Apr;18(2):148-56. </a:t>
            </a:r>
            <a:r>
              <a:rPr lang="en-US" sz="1100" err="1">
                <a:latin typeface="Century Gothic"/>
                <a:ea typeface="Calibri Light"/>
                <a:cs typeface="Calibri Light"/>
              </a:rPr>
              <a:t>doi</a:t>
            </a:r>
            <a:r>
              <a:rPr lang="en-US" sz="1100" dirty="0">
                <a:latin typeface="Century Gothic"/>
                <a:ea typeface="Calibri Light"/>
                <a:cs typeface="Calibri Light"/>
              </a:rPr>
              <a:t>: 10.1080/10550490902772975. PMID: 19283567; PMCID: PMC2777700.</a:t>
            </a:r>
            <a:endParaRPr lang="en-US" sz="1100" dirty="0"/>
          </a:p>
          <a:p>
            <a:pPr marL="548005" indent="-548005"/>
            <a:r>
              <a:rPr lang="en-US" sz="1100" err="1">
                <a:latin typeface="Century Gothic"/>
                <a:ea typeface="Calibri Light"/>
                <a:cs typeface="Calibri Light"/>
              </a:rPr>
              <a:t>Monnelly</a:t>
            </a:r>
            <a:r>
              <a:rPr lang="en-US" sz="1100" dirty="0">
                <a:latin typeface="Century Gothic"/>
                <a:ea typeface="Calibri Light"/>
                <a:cs typeface="Calibri Light"/>
              </a:rPr>
              <a:t> VJ, Hamilton R, Chappell FM, Mactier H, Boardman JP. Childhood neurodevelopment after prescription of maintenance methadone for opioid dependency in pregnancy: a systematic review and meta-analysis. </a:t>
            </a:r>
            <a:r>
              <a:rPr lang="en-US" sz="1100" i="1" dirty="0">
                <a:latin typeface="Century Gothic"/>
                <a:ea typeface="Calibri Light"/>
                <a:cs typeface="Calibri Light"/>
              </a:rPr>
              <a:t>Dev Med Child Neurol</a:t>
            </a:r>
            <a:r>
              <a:rPr lang="en-US" sz="1100" dirty="0">
                <a:latin typeface="Century Gothic"/>
                <a:ea typeface="Calibri Light"/>
                <a:cs typeface="Calibri Light"/>
              </a:rPr>
              <a:t>. 2019;61(7):750-760. doi:10.1111/dmcn.14117</a:t>
            </a:r>
          </a:p>
          <a:p>
            <a:pPr marL="548005" indent="-548005"/>
            <a:r>
              <a:rPr lang="en-US" sz="1100" dirty="0">
                <a:latin typeface="Century Gothic"/>
                <a:ea typeface="Calibri Light"/>
                <a:cs typeface="Calibri Light"/>
              </a:rPr>
              <a:t>Morris NP. Opioid Use Disorder Treatment in the Age of Fentanyl. </a:t>
            </a:r>
            <a:r>
              <a:rPr lang="en-US" sz="1100" i="1" dirty="0">
                <a:latin typeface="Century Gothic"/>
                <a:ea typeface="Calibri Light"/>
                <a:cs typeface="Calibri Light"/>
              </a:rPr>
              <a:t>JAMA Intern Med.</a:t>
            </a:r>
            <a:r>
              <a:rPr lang="en-US" sz="1100" dirty="0">
                <a:latin typeface="Century Gothic"/>
                <a:ea typeface="Calibri Light"/>
                <a:cs typeface="Calibri Light"/>
              </a:rPr>
              <a:t> 2022;182(3):249–250. doi:10.1001/jamainternmed.2021.8114</a:t>
            </a:r>
          </a:p>
          <a:p>
            <a:pPr marL="548005" indent="-548005"/>
            <a:r>
              <a:rPr lang="en-US" sz="1100" dirty="0">
                <a:latin typeface="Century Gothic"/>
                <a:ea typeface="Calibri Light"/>
                <a:cs typeface="Calibri Light"/>
              </a:rPr>
              <a:t>Neuman G, Colantonio D, Delaney S, </a:t>
            </a:r>
            <a:r>
              <a:rPr lang="en-US" sz="1100" err="1">
                <a:latin typeface="Century Gothic"/>
                <a:ea typeface="Calibri Light"/>
                <a:cs typeface="Calibri Light"/>
              </a:rPr>
              <a:t>Szynkaruk</a:t>
            </a:r>
            <a:r>
              <a:rPr lang="en-US" sz="1100" dirty="0">
                <a:latin typeface="Century Gothic"/>
                <a:ea typeface="Calibri Light"/>
                <a:cs typeface="Calibri Light"/>
              </a:rPr>
              <a:t> M, Ito S. Bupropion and Escitalopram During Lactation. </a:t>
            </a:r>
            <a:r>
              <a:rPr lang="en-US" sz="1100" i="1" dirty="0">
                <a:latin typeface="Century Gothic"/>
                <a:ea typeface="Calibri Light"/>
                <a:cs typeface="Calibri Light"/>
              </a:rPr>
              <a:t>Ann </a:t>
            </a:r>
            <a:r>
              <a:rPr lang="en-US" sz="1100" i="1" err="1">
                <a:latin typeface="Century Gothic"/>
                <a:ea typeface="Calibri Light"/>
                <a:cs typeface="Calibri Light"/>
              </a:rPr>
              <a:t>Pharmacother</a:t>
            </a:r>
            <a:r>
              <a:rPr lang="en-US" sz="1100" dirty="0">
                <a:latin typeface="Century Gothic"/>
                <a:ea typeface="Calibri Light"/>
                <a:cs typeface="Calibri Light"/>
              </a:rPr>
              <a:t>. 2014;48(7):928-931. doi:10.1177/1060028014529548</a:t>
            </a:r>
          </a:p>
          <a:p>
            <a:pPr marL="548005" indent="-548005"/>
            <a:r>
              <a:rPr lang="en-US" sz="1100" dirty="0">
                <a:latin typeface="Century Gothic"/>
                <a:ea typeface="Calibri Light"/>
                <a:cs typeface="Calibri Light"/>
              </a:rPr>
              <a:t>Opioid use and opioid use disorder in pregnancy. Committee Opinion No. 711. American College of Obstetricians and Gynecologists. </a:t>
            </a:r>
            <a:r>
              <a:rPr lang="en-US" sz="1100" err="1">
                <a:latin typeface="Century Gothic"/>
                <a:ea typeface="Calibri Light"/>
                <a:cs typeface="Calibri Light"/>
              </a:rPr>
              <a:t>Obstet</a:t>
            </a:r>
            <a:r>
              <a:rPr lang="en-US" sz="1100" dirty="0">
                <a:latin typeface="Century Gothic"/>
                <a:ea typeface="Calibri Light"/>
                <a:cs typeface="Calibri Light"/>
              </a:rPr>
              <a:t> </a:t>
            </a:r>
            <a:r>
              <a:rPr lang="en-US" sz="1100" err="1">
                <a:latin typeface="Century Gothic"/>
                <a:ea typeface="Calibri Light"/>
                <a:cs typeface="Calibri Light"/>
              </a:rPr>
              <a:t>Gynecol</a:t>
            </a:r>
            <a:r>
              <a:rPr lang="en-US" sz="1100" dirty="0">
                <a:latin typeface="Century Gothic"/>
                <a:ea typeface="Calibri Light"/>
                <a:cs typeface="Calibri Light"/>
              </a:rPr>
              <a:t> 2017;130:e81–94.</a:t>
            </a:r>
          </a:p>
          <a:p>
            <a:pPr marL="548005" indent="-548005"/>
            <a:r>
              <a:rPr lang="en-US" sz="1100" err="1">
                <a:latin typeface="Century Gothic"/>
                <a:ea typeface="Calibri Light"/>
                <a:cs typeface="Calibri Light"/>
              </a:rPr>
              <a:t>Ornoy</a:t>
            </a:r>
            <a:r>
              <a:rPr lang="en-US" sz="1100" dirty="0">
                <a:latin typeface="Century Gothic"/>
                <a:ea typeface="Calibri Light"/>
                <a:cs typeface="Calibri Light"/>
              </a:rPr>
              <a:t> A, </a:t>
            </a:r>
            <a:r>
              <a:rPr lang="en-US" sz="1100" err="1">
                <a:latin typeface="Century Gothic"/>
                <a:ea typeface="Calibri Light"/>
                <a:cs typeface="Calibri Light"/>
              </a:rPr>
              <a:t>Ergaz</a:t>
            </a:r>
            <a:r>
              <a:rPr lang="en-US" sz="1100" dirty="0">
                <a:latin typeface="Century Gothic"/>
                <a:ea typeface="Calibri Light"/>
                <a:cs typeface="Calibri Light"/>
              </a:rPr>
              <a:t> Z. Alcohol abuse in pregnant women: effects on the fetus and newborn, mode of action and maternal treatment. Int J Environ Res Public Health. 2010 Feb;7(2):364-79. </a:t>
            </a:r>
            <a:r>
              <a:rPr lang="en-US" sz="1100" err="1">
                <a:latin typeface="Century Gothic"/>
                <a:ea typeface="Calibri Light"/>
                <a:cs typeface="Calibri Light"/>
              </a:rPr>
              <a:t>doi</a:t>
            </a:r>
            <a:r>
              <a:rPr lang="en-US" sz="1100" dirty="0">
                <a:latin typeface="Century Gothic"/>
                <a:ea typeface="Calibri Light"/>
                <a:cs typeface="Calibri Light"/>
              </a:rPr>
              <a:t>: 10.3390/ijerph7020364. </a:t>
            </a:r>
            <a:r>
              <a:rPr lang="en-US" sz="1100" err="1">
                <a:latin typeface="Century Gothic"/>
                <a:ea typeface="Calibri Light"/>
                <a:cs typeface="Calibri Light"/>
              </a:rPr>
              <a:t>Epub</a:t>
            </a:r>
            <a:r>
              <a:rPr lang="en-US" sz="1100" dirty="0">
                <a:latin typeface="Century Gothic"/>
                <a:ea typeface="Calibri Light"/>
                <a:cs typeface="Calibri Light"/>
              </a:rPr>
              <a:t> 2010 Jan 27. PMID: 20616979; PMCID: PMC2872283.</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052605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a:lstStyle/>
          <a:p>
            <a:r>
              <a:rPr lang="en-US" sz="4000"/>
              <a:t>References (CONT)</a:t>
            </a:r>
          </a:p>
        </p:txBody>
      </p:sp>
      <p:sp>
        <p:nvSpPr>
          <p:cNvPr id="15" name="Content Placeholder 14">
            <a:extLst>
              <a:ext uri="{FF2B5EF4-FFF2-40B4-BE49-F238E27FC236}">
                <a16:creationId xmlns:a16="http://schemas.microsoft.com/office/drawing/2014/main" id="{81260B22-B9F9-46EE-CFD6-5153458E82D8}"/>
              </a:ext>
            </a:extLst>
          </p:cNvPr>
          <p:cNvSpPr>
            <a:spLocks noGrp="1"/>
          </p:cNvSpPr>
          <p:nvPr>
            <p:ph sz="half" idx="1"/>
          </p:nvPr>
        </p:nvSpPr>
        <p:spPr>
          <a:xfrm>
            <a:off x="777402" y="1948225"/>
            <a:ext cx="9507311" cy="5350804"/>
          </a:xfrm>
        </p:spPr>
        <p:txBody>
          <a:bodyPr lIns="91440" tIns="45720" rIns="91440" bIns="45720" anchor="t"/>
          <a:lstStyle/>
          <a:p>
            <a:pPr marL="548005" indent="-548005"/>
            <a:r>
              <a:rPr lang="en-US" sz="1100">
                <a:latin typeface="Century Gothic"/>
                <a:ea typeface="Calibri Light"/>
                <a:cs typeface="Calibri Light"/>
              </a:rPr>
              <a:t>Reece-Stremtan S, Marinelli KA. ABM clinical protocol #21: guidelines for breastfeeding and substance use or substance use disorder, revised 2015. </a:t>
            </a:r>
            <a:r>
              <a:rPr lang="en-US" sz="1100" i="1">
                <a:latin typeface="Century Gothic"/>
                <a:ea typeface="Calibri Light"/>
                <a:cs typeface="Calibri Light"/>
              </a:rPr>
              <a:t>Breastfeed Med</a:t>
            </a:r>
            <a:r>
              <a:rPr lang="en-US" sz="1100">
                <a:latin typeface="Century Gothic"/>
                <a:ea typeface="Calibri Light"/>
                <a:cs typeface="Calibri Light"/>
              </a:rPr>
              <a:t>. 2015;10(3):135-141. doi:10.1089/bfm.2015.9992</a:t>
            </a:r>
          </a:p>
          <a:p>
            <a:pPr marL="548005" indent="-548005"/>
            <a:r>
              <a:rPr lang="en-US" sz="1100">
                <a:latin typeface="Century Gothic"/>
                <a:ea typeface="Calibri Light"/>
                <a:cs typeface="Calibri Light"/>
              </a:rPr>
              <a:t>Salo, S., Kivistö, K., Korja, R., Biringen, Z., Tupola, S., Kahila, H., &amp; Kivitie-Kallio, S. (2009). Emotional availability, parental self-efficacy beliefs, and child development in caregiver-child relationships with buprenorphine-exposed 3-year-olds. </a:t>
            </a:r>
            <a:r>
              <a:rPr lang="en-US" sz="1100" i="1">
                <a:latin typeface="Century Gothic"/>
                <a:ea typeface="Calibri Light"/>
                <a:cs typeface="Calibri Light"/>
              </a:rPr>
              <a:t>Parenting: Science and Practice, 9</a:t>
            </a:r>
            <a:r>
              <a:rPr lang="en-US" sz="1100">
                <a:latin typeface="Century Gothic"/>
                <a:ea typeface="Calibri Light"/>
                <a:cs typeface="Calibri Light"/>
              </a:rPr>
              <a:t>(3-4), 244–259. </a:t>
            </a:r>
            <a:r>
              <a:rPr lang="en-US" sz="1100" u="sng">
                <a:latin typeface="Century Gothic"/>
                <a:ea typeface="Calibri Light"/>
                <a:cs typeface="Calibri Light"/>
                <a:hlinkClick r:id="rId2">
                  <a:extLst>
                    <a:ext uri="{A12FA001-AC4F-418D-AE19-62706E023703}">
                      <ahyp:hlinkClr xmlns:ahyp="http://schemas.microsoft.com/office/drawing/2018/hyperlinkcolor" val="tx"/>
                    </a:ext>
                  </a:extLst>
                </a:hlinkClick>
              </a:rPr>
              <a:t>https://doi.org/10.1080/15295190902844563</a:t>
            </a:r>
            <a:endParaRPr lang="en-US" sz="1100">
              <a:latin typeface="Century Gothic"/>
              <a:ea typeface="Calibri Light"/>
              <a:cs typeface="Calibri Light"/>
            </a:endParaRPr>
          </a:p>
          <a:p>
            <a:pPr marL="548005" indent="-548005"/>
            <a:r>
              <a:rPr lang="en-US" sz="1100">
                <a:latin typeface="Century Gothic"/>
                <a:ea typeface="Calibri Light"/>
                <a:cs typeface="Calibri Light"/>
              </a:rPr>
              <a:t>Smit M, Dolman KM, Honig A. Mirtazapine in pregnancy and lactation - A systematic review. </a:t>
            </a:r>
            <a:r>
              <a:rPr lang="en-US" sz="1100" i="1">
                <a:latin typeface="Century Gothic"/>
                <a:ea typeface="Calibri Light"/>
                <a:cs typeface="Calibri Light"/>
              </a:rPr>
              <a:t>Eur Neuropsychopharmacol</a:t>
            </a:r>
            <a:r>
              <a:rPr lang="en-US" sz="1100">
                <a:latin typeface="Century Gothic"/>
                <a:ea typeface="Calibri Light"/>
                <a:cs typeface="Calibri Light"/>
              </a:rPr>
              <a:t>. 2016;26(1):126-135. doi:10.1016/j.euroneuro.2015.06.014</a:t>
            </a:r>
          </a:p>
          <a:p>
            <a:pPr marL="548005" indent="-548005"/>
            <a:r>
              <a:rPr lang="en-US" sz="1100">
                <a:latin typeface="Century Gothic"/>
                <a:ea typeface="Calibri Light"/>
                <a:cs typeface="Calibri Light"/>
              </a:rPr>
              <a:t>Substance Abuse and Mental Health Services Administration. A collaborative approach to the treatment of pregnant women with opioid use disorders. HHS Publication No. (SMA) 16-4978 . Rockville (MD): SAMHSA; 2016.</a:t>
            </a:r>
          </a:p>
          <a:p>
            <a:pPr marL="548005" indent="-548005"/>
            <a:r>
              <a:rPr lang="en-US" sz="1100">
                <a:latin typeface="Century Gothic"/>
                <a:ea typeface="Calibri Light"/>
                <a:cs typeface="Calibri Light"/>
              </a:rPr>
              <a:t>Tonn P, Reuter SC, </a:t>
            </a:r>
            <a:r>
              <a:rPr lang="en-US" sz="1100" err="1">
                <a:latin typeface="Century Gothic"/>
                <a:ea typeface="Calibri Light"/>
                <a:cs typeface="Calibri Light"/>
              </a:rPr>
              <a:t>Hiemke</a:t>
            </a:r>
            <a:r>
              <a:rPr lang="en-US" sz="1100">
                <a:latin typeface="Century Gothic"/>
                <a:ea typeface="Calibri Light"/>
                <a:cs typeface="Calibri Light"/>
              </a:rPr>
              <a:t> C, Dahmen N. High mirtazapine plasma levels in infant after breast feeding: case report and review of the literature. </a:t>
            </a:r>
            <a:r>
              <a:rPr lang="en-US" sz="1100" i="1">
                <a:latin typeface="Century Gothic"/>
                <a:ea typeface="Calibri Light"/>
                <a:cs typeface="Calibri Light"/>
              </a:rPr>
              <a:t>J Clin </a:t>
            </a:r>
            <a:r>
              <a:rPr lang="en-US" sz="1100" i="1" err="1">
                <a:latin typeface="Century Gothic"/>
                <a:ea typeface="Calibri Light"/>
                <a:cs typeface="Calibri Light"/>
              </a:rPr>
              <a:t>Psychopharmacol</a:t>
            </a:r>
            <a:r>
              <a:rPr lang="en-US" sz="1100">
                <a:latin typeface="Century Gothic"/>
                <a:ea typeface="Calibri Light"/>
                <a:cs typeface="Calibri Light"/>
              </a:rPr>
              <a:t>. 2009;29(2):191-192. doi:10.1097/JCP.0b013e318199f17e</a:t>
            </a:r>
            <a:endParaRPr lang="en-US" sz="4450"/>
          </a:p>
          <a:p>
            <a:pPr marL="548005" indent="-548005"/>
            <a:r>
              <a:rPr lang="en-US" sz="1100">
                <a:latin typeface="Century Gothic"/>
                <a:ea typeface="Calibri Light"/>
                <a:cs typeface="Calibri Light"/>
              </a:rPr>
              <a:t>Jung YC, Namkoong K. Pharmacotherapy for alcohol dependence: </a:t>
            </a:r>
            <a:r>
              <a:rPr lang="en-US" sz="1100" err="1">
                <a:latin typeface="Century Gothic"/>
                <a:ea typeface="Calibri Light"/>
                <a:cs typeface="Calibri Light"/>
              </a:rPr>
              <a:t>anticraving</a:t>
            </a:r>
            <a:r>
              <a:rPr lang="en-US" sz="1100">
                <a:latin typeface="Century Gothic"/>
                <a:ea typeface="Calibri Light"/>
                <a:cs typeface="Calibri Light"/>
              </a:rPr>
              <a:t> medications for relapse prevention. Yonsei Med J. 2006 Apr 30;47(2):167-78. </a:t>
            </a:r>
            <a:r>
              <a:rPr lang="en-US" sz="1100" err="1">
                <a:latin typeface="Century Gothic"/>
                <a:ea typeface="Calibri Light"/>
                <a:cs typeface="Calibri Light"/>
              </a:rPr>
              <a:t>doi</a:t>
            </a:r>
            <a:r>
              <a:rPr lang="en-US" sz="1100">
                <a:latin typeface="Century Gothic"/>
                <a:ea typeface="Calibri Light"/>
                <a:cs typeface="Calibri Light"/>
              </a:rPr>
              <a:t>: 10.3349/ymj.2006.47.2.167. PMID: 16642544; PMCID: PMC2687624.</a:t>
            </a:r>
          </a:p>
          <a:p>
            <a:pPr marL="548005" indent="-548005"/>
            <a:r>
              <a:rPr lang="en-US" sz="1100">
                <a:latin typeface="Century Gothic"/>
                <a:ea typeface="Calibri Light"/>
                <a:cs typeface="Calibri Light"/>
              </a:rPr>
              <a:t>Zedler BK, Mann AL, Kim MM, et al. Buprenorphine compared with methadone to treat pregnant women with opioid use disorder: a systematic review and meta-analysis of safety in the mother, fetus and child. </a:t>
            </a:r>
            <a:r>
              <a:rPr lang="en-US" sz="1100" i="1">
                <a:latin typeface="Century Gothic"/>
                <a:ea typeface="Calibri Light"/>
                <a:cs typeface="Calibri Light"/>
              </a:rPr>
              <a:t>Addiction</a:t>
            </a:r>
            <a:r>
              <a:rPr lang="en-US" sz="1100">
                <a:latin typeface="Century Gothic"/>
                <a:ea typeface="Calibri Light"/>
                <a:cs typeface="Calibri Light"/>
              </a:rPr>
              <a:t>. 2016;111(12):2115-2128. doi:10.1111/add.13462</a:t>
            </a:r>
          </a:p>
          <a:p>
            <a:pPr marL="548005" indent="-548005"/>
            <a:endParaRPr lang="en-US" sz="1100">
              <a:latin typeface="Century Gothic" panose="020B0502020202020204" pitchFamily="34" charset="0"/>
            </a:endParaRP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07092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a:latin typeface="Century Gothic"/>
              </a:rPr>
              <a:t>Screening – NIDA Quick screen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1" name="Picture 20">
            <a:extLst>
              <a:ext uri="{FF2B5EF4-FFF2-40B4-BE49-F238E27FC236}">
                <a16:creationId xmlns:a16="http://schemas.microsoft.com/office/drawing/2014/main" id="{877E90AF-6CAF-2024-FEC7-0FB91AF56C7A}"/>
              </a:ext>
            </a:extLst>
          </p:cNvPr>
          <p:cNvPicPr>
            <a:picLocks noChangeAspect="1"/>
          </p:cNvPicPr>
          <p:nvPr/>
        </p:nvPicPr>
        <p:blipFill>
          <a:blip r:embed="rId3"/>
          <a:stretch>
            <a:fillRect/>
          </a:stretch>
        </p:blipFill>
        <p:spPr>
          <a:xfrm>
            <a:off x="721241" y="2119603"/>
            <a:ext cx="9624556" cy="3639931"/>
          </a:xfrm>
          <a:prstGeom prst="rect">
            <a:avLst/>
          </a:prstGeom>
        </p:spPr>
      </p:pic>
    </p:spTree>
    <p:extLst>
      <p:ext uri="{BB962C8B-B14F-4D97-AF65-F5344CB8AC3E}">
        <p14:creationId xmlns:p14="http://schemas.microsoft.com/office/powerpoint/2010/main" val="262354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6CCADE-B963-CDB0-0AF1-32B6E0C44813}"/>
              </a:ext>
            </a:extLst>
          </p:cNvPr>
          <p:cNvSpPr>
            <a:spLocks noGrp="1"/>
          </p:cNvSpPr>
          <p:nvPr>
            <p:ph type="title"/>
          </p:nvPr>
        </p:nvSpPr>
        <p:spPr/>
        <p:txBody>
          <a:bodyPr lIns="91440" tIns="45720" rIns="91440" bIns="45720" anchor="t"/>
          <a:lstStyle/>
          <a:p>
            <a:r>
              <a:rPr lang="en-US" sz="4000">
                <a:latin typeface="Century Gothic"/>
              </a:rPr>
              <a:t>Screening – CRAFFT </a:t>
            </a:r>
          </a:p>
        </p:txBody>
      </p:sp>
      <p:sp>
        <p:nvSpPr>
          <p:cNvPr id="19" name="Text Placeholder 18">
            <a:extLst>
              <a:ext uri="{FF2B5EF4-FFF2-40B4-BE49-F238E27FC236}">
                <a16:creationId xmlns:a16="http://schemas.microsoft.com/office/drawing/2014/main" id="{C8242F1E-8E28-A13B-BA0E-D7420BB4C170}"/>
              </a:ext>
            </a:extLst>
          </p:cNvPr>
          <p:cNvSpPr>
            <a:spLocks noGrp="1"/>
          </p:cNvSpPr>
          <p:nvPr>
            <p:ph type="body" sz="quarter" idx="16"/>
          </p:nvPr>
        </p:nvSpPr>
        <p:spPr/>
        <p:txBody>
          <a:bodyPr/>
          <a:lstStyle/>
          <a:p>
            <a:endParaRPr lang="en-US"/>
          </a:p>
        </p:txBody>
      </p:sp>
      <p:pic>
        <p:nvPicPr>
          <p:cNvPr id="20" name="Picture 19" descr="A white text on a white background&#10;&#10;Description automatically generated">
            <a:extLst>
              <a:ext uri="{FF2B5EF4-FFF2-40B4-BE49-F238E27FC236}">
                <a16:creationId xmlns:a16="http://schemas.microsoft.com/office/drawing/2014/main" id="{4C2A5F6E-6E69-6010-493D-F2EFE17D6370}"/>
              </a:ext>
            </a:extLst>
          </p:cNvPr>
          <p:cNvPicPr>
            <a:picLocks noChangeAspect="1"/>
          </p:cNvPicPr>
          <p:nvPr/>
        </p:nvPicPr>
        <p:blipFill>
          <a:blip r:embed="rId3"/>
          <a:stretch>
            <a:fillRect/>
          </a:stretch>
        </p:blipFill>
        <p:spPr>
          <a:xfrm>
            <a:off x="2496266" y="1652321"/>
            <a:ext cx="5975175" cy="5103475"/>
          </a:xfrm>
          <a:prstGeom prst="rect">
            <a:avLst/>
          </a:prstGeom>
        </p:spPr>
      </p:pic>
    </p:spTree>
    <p:extLst>
      <p:ext uri="{BB962C8B-B14F-4D97-AF65-F5344CB8AC3E}">
        <p14:creationId xmlns:p14="http://schemas.microsoft.com/office/powerpoint/2010/main" val="283465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1C7DC1-0D52-1E24-0627-E34F0B97AF1D}"/>
              </a:ext>
            </a:extLst>
          </p:cNvPr>
          <p:cNvSpPr>
            <a:spLocks noGrp="1"/>
          </p:cNvSpPr>
          <p:nvPr>
            <p:ph type="body" sz="quarter" idx="10"/>
          </p:nvPr>
        </p:nvSpPr>
        <p:spPr>
          <a:xfrm>
            <a:off x="1819277" y="2980577"/>
            <a:ext cx="7925614" cy="1477024"/>
          </a:xfrm>
        </p:spPr>
        <p:txBody>
          <a:bodyPr/>
          <a:lstStyle/>
          <a:p>
            <a:r>
              <a:rPr lang="en-US" sz="6000"/>
              <a:t>Methamphetamine Use Disorder </a:t>
            </a:r>
          </a:p>
        </p:txBody>
      </p:sp>
    </p:spTree>
    <p:extLst>
      <p:ext uri="{BB962C8B-B14F-4D97-AF65-F5344CB8AC3E}">
        <p14:creationId xmlns:p14="http://schemas.microsoft.com/office/powerpoint/2010/main" val="136314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7F15D18245C1458954909DB36AE657" ma:contentTypeVersion="0" ma:contentTypeDescription="Create a new document." ma:contentTypeScope="" ma:versionID="31d1ffe5a42fea02fd9322eb624dbb2b">
  <xsd:schema xmlns:xsd="http://www.w3.org/2001/XMLSchema" xmlns:xs="http://www.w3.org/2001/XMLSchema" xmlns:p="http://schemas.microsoft.com/office/2006/metadata/properties" xmlns:ns2="402b49ca-617a-4412-a136-22a821ef8eb4" targetNamespace="http://schemas.microsoft.com/office/2006/metadata/properties" ma:root="true" ma:fieldsID="2b995caac7fa654b91bcd9862e99db1b" ns2:_="">
    <xsd:import namespace="402b49ca-617a-4412-a136-22a821ef8eb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b49ca-617a-4412-a136-22a821ef8e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02b49ca-617a-4412-a136-22a821ef8eb4">PULSEDOC-1743074161-10</_dlc_DocId>
    <_dlc_DocIdUrl xmlns="402b49ca-617a-4412-a136-22a821ef8eb4">
      <Url>https://pulse.utah.edu/site/marcomm/_layouts/15/DocIdRedir.aspx?ID=PULSEDOC-1743074161-10</Url>
      <Description>PULSEDOC-1743074161-10</Description>
    </_dlc_DocIdUrl>
  </documentManagement>
</p:properties>
</file>

<file path=customXml/itemProps1.xml><?xml version="1.0" encoding="utf-8"?>
<ds:datastoreItem xmlns:ds="http://schemas.openxmlformats.org/officeDocument/2006/customXml" ds:itemID="{3EEA819B-F561-46B5-BFBC-5A6D8467DDCF}">
  <ds:schemaRefs>
    <ds:schemaRef ds:uri="402b49ca-617a-4412-a136-22a821ef8e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870874-4101-4083-8869-B7DFFD15ED45}">
  <ds:schemaRefs>
    <ds:schemaRef ds:uri="http://schemas.microsoft.com/sharepoint/events"/>
  </ds:schemaRefs>
</ds:datastoreItem>
</file>

<file path=customXml/itemProps3.xml><?xml version="1.0" encoding="utf-8"?>
<ds:datastoreItem xmlns:ds="http://schemas.openxmlformats.org/officeDocument/2006/customXml" ds:itemID="{CE0C0EAB-78E5-4DEE-A2CC-E0005E0926CC}">
  <ds:schemaRefs>
    <ds:schemaRef ds:uri="http://schemas.microsoft.com/sharepoint/v3/contenttype/forms"/>
  </ds:schemaRefs>
</ds:datastoreItem>
</file>

<file path=customXml/itemProps4.xml><?xml version="1.0" encoding="utf-8"?>
<ds:datastoreItem xmlns:ds="http://schemas.openxmlformats.org/officeDocument/2006/customXml" ds:itemID="{2B84F3E7-A722-454A-B198-D9EF151DD1CC}">
  <ds:schemaRefs>
    <ds:schemaRef ds:uri="402b49ca-617a-4412-a136-22a821ef8eb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68</Slides>
  <Notes>49</Notes>
  <HiddenSlides>0</HiddenSlide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Substance Use Disorder Treatment in Pregnancy</vt:lpstr>
      <vt:lpstr>Acknowledgment </vt:lpstr>
      <vt:lpstr>Topics </vt:lpstr>
      <vt:lpstr>Key Points </vt:lpstr>
      <vt:lpstr>Identification of substance use </vt:lpstr>
      <vt:lpstr>Screening – 4 P's</vt:lpstr>
      <vt:lpstr>Screening – NIDA Quick screen </vt:lpstr>
      <vt:lpstr>Screening – CRAFFT </vt:lpstr>
      <vt:lpstr>PowerPoint Presentation</vt:lpstr>
      <vt:lpstr>Methamphetamine use </vt:lpstr>
      <vt:lpstr>Risks in Pregnancy</vt:lpstr>
      <vt:lpstr>Methamphetamine use and breastfeeding </vt:lpstr>
      <vt:lpstr>Treatment options </vt:lpstr>
      <vt:lpstr>Bupropion and naltrexone</vt:lpstr>
      <vt:lpstr>Bupropion and Naltrexone dosing </vt:lpstr>
      <vt:lpstr>Naltrexone safety in pregnancy </vt:lpstr>
      <vt:lpstr>Naltrexone safety in breastfeeding </vt:lpstr>
      <vt:lpstr>Bupropion safety in pregnancy</vt:lpstr>
      <vt:lpstr>Bupropion safety in breastfeeding</vt:lpstr>
      <vt:lpstr>Mirtazapine </vt:lpstr>
      <vt:lpstr>Mirtazapine safety in pregnancy </vt:lpstr>
      <vt:lpstr>Mirtazapine safety in breastfeeding </vt:lpstr>
      <vt:lpstr>Treatment monitoring </vt:lpstr>
      <vt:lpstr>PowerPoint Presentation</vt:lpstr>
      <vt:lpstr>Opioid use </vt:lpstr>
      <vt:lpstr>Risks in Pregnancy</vt:lpstr>
      <vt:lpstr>Treatment options  </vt:lpstr>
      <vt:lpstr>Medication for OUD goal</vt:lpstr>
      <vt:lpstr>Which Medication to choose</vt:lpstr>
      <vt:lpstr>Inpatient vs outpatient initiation </vt:lpstr>
      <vt:lpstr>Withdrawal Monitoring </vt:lpstr>
      <vt:lpstr>Buprenorphine Initiation – Outpatient (Standard/no Fent)</vt:lpstr>
      <vt:lpstr>Buprenorphine Initiation – Outpatient (Low dose/fent)</vt:lpstr>
      <vt:lpstr>Buprenorphine Initiation – Inpatient </vt:lpstr>
      <vt:lpstr>Methadone – Inpatient  (SUPeRAD protocol)</vt:lpstr>
      <vt:lpstr>Adjunctive Medications during initiation   </vt:lpstr>
      <vt:lpstr>Adjunctive Medications during initiation   </vt:lpstr>
      <vt:lpstr>Practice Case </vt:lpstr>
      <vt:lpstr>Fentanyl use... It changes everything</vt:lpstr>
      <vt:lpstr>Treatment options with fentanyl Use</vt:lpstr>
      <vt:lpstr>Microdosing example protocol (SUPeRAD protocol) </vt:lpstr>
      <vt:lpstr>Microdosing example protocol (SUPeRAD protocol) </vt:lpstr>
      <vt:lpstr>Treatment Monitoring   </vt:lpstr>
      <vt:lpstr>Buprenorphine safety in pregnancy</vt:lpstr>
      <vt:lpstr>Buprenorphine safety in breastfeeding</vt:lpstr>
      <vt:lpstr>Methadone safety in pregnancy  </vt:lpstr>
      <vt:lpstr>Methadone safety in pregnancy  </vt:lpstr>
      <vt:lpstr>Methadone safety in breastfeeding </vt:lpstr>
      <vt:lpstr>Naltrexone </vt:lpstr>
      <vt:lpstr>PowerPoint Presentation</vt:lpstr>
      <vt:lpstr>Alcohol use </vt:lpstr>
      <vt:lpstr>Risk in pregnancy</vt:lpstr>
      <vt:lpstr>AUD treatment </vt:lpstr>
      <vt:lpstr>Phenobarbital Taper </vt:lpstr>
      <vt:lpstr>Naltrexone therapy </vt:lpstr>
      <vt:lpstr>Acamprosate therapy </vt:lpstr>
      <vt:lpstr>Acamprosate safety in pregnancy </vt:lpstr>
      <vt:lpstr>Acamprosate safety in breastfeeding</vt:lpstr>
      <vt:lpstr>Treatment monitoring </vt:lpstr>
      <vt:lpstr>PowerPoint Presentation</vt:lpstr>
      <vt:lpstr>Co-existing mental health conditions</vt:lpstr>
      <vt:lpstr>Integrated care</vt:lpstr>
      <vt:lpstr>Integrated care</vt:lpstr>
      <vt:lpstr>Decreasing the stigma of SUD </vt:lpstr>
      <vt:lpstr>Resources for providers </vt:lpstr>
      <vt:lpstr>References </vt:lpstr>
      <vt:lpstr>References (CONT)</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revision>497</cp:revision>
  <cp:lastPrinted>2016-08-31T21:58:28Z</cp:lastPrinted>
  <dcterms:created xsi:type="dcterms:W3CDTF">2016-08-02T16:41:37Z</dcterms:created>
  <dcterms:modified xsi:type="dcterms:W3CDTF">2023-11-02T14:57:34Z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8551c8e8-7156-4bdb-9a8d-e1a67c0c2fd5</vt:lpwstr>
  </property>
  <property fmtid="{D5CDD505-2E9C-101B-9397-08002B2CF9AE}" pid="3" name="ContentTypeId">
    <vt:lpwstr>0x0101000B7F15D18245C1458954909DB36AE657</vt:lpwstr>
  </property>
</Properties>
</file>