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315" r:id="rId3"/>
    <p:sldId id="317" r:id="rId4"/>
    <p:sldId id="316" r:id="rId5"/>
    <p:sldId id="259" r:id="rId6"/>
    <p:sldId id="261" r:id="rId7"/>
    <p:sldId id="285" r:id="rId8"/>
    <p:sldId id="291" r:id="rId9"/>
    <p:sldId id="290" r:id="rId10"/>
    <p:sldId id="318" r:id="rId11"/>
    <p:sldId id="288" r:id="rId12"/>
    <p:sldId id="289" r:id="rId13"/>
    <p:sldId id="262" r:id="rId14"/>
    <p:sldId id="293" r:id="rId15"/>
    <p:sldId id="294" r:id="rId16"/>
    <p:sldId id="264" r:id="rId17"/>
    <p:sldId id="274" r:id="rId18"/>
    <p:sldId id="287" r:id="rId19"/>
    <p:sldId id="267" r:id="rId20"/>
    <p:sldId id="286" r:id="rId21"/>
    <p:sldId id="270" r:id="rId22"/>
    <p:sldId id="268" r:id="rId23"/>
    <p:sldId id="292" r:id="rId24"/>
    <p:sldId id="269" r:id="rId25"/>
    <p:sldId id="265" r:id="rId26"/>
    <p:sldId id="283" r:id="rId27"/>
    <p:sldId id="258" r:id="rId28"/>
    <p:sldId id="295" r:id="rId29"/>
    <p:sldId id="296" r:id="rId30"/>
    <p:sldId id="320" r:id="rId31"/>
    <p:sldId id="298" r:id="rId32"/>
    <p:sldId id="299" r:id="rId33"/>
    <p:sldId id="300" r:id="rId34"/>
    <p:sldId id="277" r:id="rId35"/>
    <p:sldId id="321" r:id="rId36"/>
    <p:sldId id="301" r:id="rId37"/>
    <p:sldId id="322" r:id="rId38"/>
    <p:sldId id="29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0745"/>
  </p:normalViewPr>
  <p:slideViewPr>
    <p:cSldViewPr snapToGrid="0">
      <p:cViewPr varScale="1">
        <p:scale>
          <a:sx n="78" d="100"/>
          <a:sy n="78" d="100"/>
        </p:scale>
        <p:origin x="1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B425B-AE15-3D42-AE00-801013583C91}"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499B2-2A47-CE49-82BF-AEA318BF9C99}" type="slidenum">
              <a:rPr lang="en-US" smtClean="0"/>
              <a:t>‹#›</a:t>
            </a:fld>
            <a:endParaRPr lang="en-US"/>
          </a:p>
        </p:txBody>
      </p:sp>
    </p:spTree>
    <p:extLst>
      <p:ext uri="{BB962C8B-B14F-4D97-AF65-F5344CB8AC3E}">
        <p14:creationId xmlns:p14="http://schemas.microsoft.com/office/powerpoint/2010/main" val="243071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mc/articles/PMC5025630/#CR114"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ncbi.nlm.nih.gov/pmc/articles/PMC5025630/#CR119" TargetMode="External"/><Relationship Id="rId5" Type="http://schemas.openxmlformats.org/officeDocument/2006/relationships/hyperlink" Target="https://www.ncbi.nlm.nih.gov/pmc/articles/PMC5025630/#CR118" TargetMode="External"/><Relationship Id="rId4" Type="http://schemas.openxmlformats.org/officeDocument/2006/relationships/hyperlink" Target="https://www.ncbi.nlm.nih.gov/pmc/articles/PMC5025630/#CR11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1</a:t>
            </a:fld>
            <a:endParaRPr lang="en-US"/>
          </a:p>
        </p:txBody>
      </p:sp>
    </p:spTree>
    <p:extLst>
      <p:ext uri="{BB962C8B-B14F-4D97-AF65-F5344CB8AC3E}">
        <p14:creationId xmlns:p14="http://schemas.microsoft.com/office/powerpoint/2010/main" val="3326942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initial catecholamine surge – “Fight or flight”</a:t>
            </a:r>
          </a:p>
        </p:txBody>
      </p:sp>
      <p:sp>
        <p:nvSpPr>
          <p:cNvPr id="4" name="Slide Number Placeholder 3"/>
          <p:cNvSpPr>
            <a:spLocks noGrp="1"/>
          </p:cNvSpPr>
          <p:nvPr>
            <p:ph type="sldNum" sz="quarter" idx="5"/>
          </p:nvPr>
        </p:nvSpPr>
        <p:spPr/>
        <p:txBody>
          <a:bodyPr/>
          <a:lstStyle/>
          <a:p>
            <a:fld id="{D32499B2-2A47-CE49-82BF-AEA318BF9C99}" type="slidenum">
              <a:rPr lang="en-US" smtClean="0"/>
              <a:t>13</a:t>
            </a:fld>
            <a:endParaRPr lang="en-US"/>
          </a:p>
        </p:txBody>
      </p:sp>
    </p:spTree>
    <p:extLst>
      <p:ext uri="{BB962C8B-B14F-4D97-AF65-F5344CB8AC3E}">
        <p14:creationId xmlns:p14="http://schemas.microsoft.com/office/powerpoint/2010/main" val="270951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Depleted catecholamines – peripheral vasoconstriction with shunting of blood to the  core</a:t>
            </a:r>
          </a:p>
          <a:p>
            <a:endParaRPr lang="en-US" dirty="0"/>
          </a:p>
          <a:p>
            <a:r>
              <a:rPr lang="en-US" dirty="0"/>
              <a:t>Increased BF to the kidneys and decreased ADH secretion = cold diuresis (increased urine output)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AMS – paradoxical undressing</a:t>
            </a:r>
          </a:p>
          <a:p>
            <a:endParaRPr lang="en-US" dirty="0"/>
          </a:p>
          <a:p>
            <a:r>
              <a:rPr lang="en-US" dirty="0"/>
              <a:t>Paradoxical Undressing picture:</a:t>
            </a:r>
          </a:p>
          <a:p>
            <a:endParaRPr lang="en-US" dirty="0"/>
          </a:p>
          <a:p>
            <a:pPr fontAlgn="base"/>
            <a:r>
              <a:rPr lang="en-US" sz="1200" b="0" i="0" kern="1200" dirty="0">
                <a:solidFill>
                  <a:schemeClr val="tx1"/>
                </a:solidFill>
                <a:effectLst/>
                <a:latin typeface="+mn-lt"/>
                <a:ea typeface="+mn-ea"/>
                <a:cs typeface="+mn-cs"/>
              </a:rPr>
              <a:t>Rolf CM, Gallagher KE. Hypothermic Death in the Arctic State. Academic Forensic Pathology. 2018 Mar;8(1):64-82. DOI: 10.23907/2018.005. PMID: 31240026; PMCID: PMC6474461.</a:t>
            </a:r>
          </a:p>
          <a:p>
            <a:br>
              <a:rPr lang="en-US" dirty="0"/>
            </a:b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14</a:t>
            </a:fld>
            <a:endParaRPr lang="en-US"/>
          </a:p>
        </p:txBody>
      </p:sp>
    </p:spTree>
    <p:extLst>
      <p:ext uri="{BB962C8B-B14F-4D97-AF65-F5344CB8AC3E}">
        <p14:creationId xmlns:p14="http://schemas.microsoft.com/office/powerpoint/2010/main" val="3364342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Severe AMS might require intubation for airway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and A junctional dysrhythmias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Junctional bradycardia – no P waves, no significant widening of QRS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https://</a:t>
            </a:r>
            <a:r>
              <a:rPr lang="en-US" dirty="0" err="1"/>
              <a:t>litfl.com</a:t>
            </a:r>
            <a:r>
              <a:rPr lang="en-US" dirty="0"/>
              <a:t>/hypothermia-</a:t>
            </a:r>
            <a:r>
              <a:rPr lang="en-US" dirty="0" err="1"/>
              <a:t>ecg</a:t>
            </a:r>
            <a:r>
              <a:rPr lang="en-US" dirty="0"/>
              <a:t>-library/</a:t>
            </a: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15</a:t>
            </a:fld>
            <a:endParaRPr lang="en-US"/>
          </a:p>
        </p:txBody>
      </p:sp>
    </p:spTree>
    <p:extLst>
      <p:ext uri="{BB962C8B-B14F-4D97-AF65-F5344CB8AC3E}">
        <p14:creationId xmlns:p14="http://schemas.microsoft.com/office/powerpoint/2010/main" val="2715709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cut and dry, the physiologic response to hypothermia varies significantly but this is a helpful fallback</a:t>
            </a:r>
          </a:p>
          <a:p>
            <a:endParaRPr lang="en-US" dirty="0"/>
          </a:p>
          <a:p>
            <a:r>
              <a:rPr lang="en-US" dirty="0"/>
              <a:t>Designed for use by prehospital providers by the International Commission for Mountain Emergency Medicine in 2003</a:t>
            </a:r>
          </a:p>
          <a:p>
            <a:endParaRPr lang="en-US" dirty="0"/>
          </a:p>
          <a:p>
            <a:r>
              <a:rPr lang="en-US" dirty="0"/>
              <a:t>Pic: https://</a:t>
            </a:r>
            <a:r>
              <a:rPr lang="en-US" dirty="0" err="1"/>
              <a:t>www.columbian.com</a:t>
            </a:r>
            <a:r>
              <a:rPr lang="en-US" dirty="0"/>
              <a:t>/news/2020/may/25/climbers-swarm-mount-hood-despite-coronavirus-and-poor-conditions-rescue-team-leader-sounds-alarm/</a:t>
            </a:r>
          </a:p>
          <a:p>
            <a:endParaRPr lang="en-US" dirty="0"/>
          </a:p>
          <a:p>
            <a:r>
              <a:rPr lang="en-US" dirty="0"/>
              <a:t> </a:t>
            </a:r>
          </a:p>
        </p:txBody>
      </p:sp>
      <p:sp>
        <p:nvSpPr>
          <p:cNvPr id="4" name="Slide Number Placeholder 3"/>
          <p:cNvSpPr>
            <a:spLocks noGrp="1"/>
          </p:cNvSpPr>
          <p:nvPr>
            <p:ph type="sldNum" sz="quarter" idx="5"/>
          </p:nvPr>
        </p:nvSpPr>
        <p:spPr/>
        <p:txBody>
          <a:bodyPr/>
          <a:lstStyle/>
          <a:p>
            <a:fld id="{139D9917-8088-194C-91C9-05CF2BDB56EC}" type="slidenum">
              <a:rPr lang="en-US" smtClean="0"/>
              <a:t>16</a:t>
            </a:fld>
            <a:endParaRPr lang="en-US"/>
          </a:p>
        </p:txBody>
      </p:sp>
    </p:spTree>
    <p:extLst>
      <p:ext uri="{BB962C8B-B14F-4D97-AF65-F5344CB8AC3E}">
        <p14:creationId xmlns:p14="http://schemas.microsoft.com/office/powerpoint/2010/main" val="168228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Phoenix Hypothermia case study</a:t>
            </a:r>
          </a:p>
          <a:p>
            <a:r>
              <a:rPr lang="en-US" dirty="0"/>
              <a:t>What do you see?</a:t>
            </a:r>
          </a:p>
          <a:p>
            <a:r>
              <a:rPr lang="en-US" dirty="0"/>
              <a:t>What subtle findings can assist you in assessing the severity of hypothermia here? (i.e. rate, shivering)</a:t>
            </a: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17</a:t>
            </a:fld>
            <a:endParaRPr lang="en-US"/>
          </a:p>
        </p:txBody>
      </p:sp>
    </p:spTree>
    <p:extLst>
      <p:ext uri="{BB962C8B-B14F-4D97-AF65-F5344CB8AC3E}">
        <p14:creationId xmlns:p14="http://schemas.microsoft.com/office/powerpoint/2010/main" val="2173577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19</a:t>
            </a:fld>
            <a:endParaRPr lang="en-US"/>
          </a:p>
        </p:txBody>
      </p:sp>
    </p:spTree>
    <p:extLst>
      <p:ext uri="{BB962C8B-B14F-4D97-AF65-F5344CB8AC3E}">
        <p14:creationId xmlns:p14="http://schemas.microsoft.com/office/powerpoint/2010/main" val="15994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 II and III should go to hospital with ICU/PICU (preferentially with ECMO)</a:t>
            </a:r>
          </a:p>
          <a:p>
            <a:r>
              <a:rPr lang="en-US" dirty="0"/>
              <a:t>HT I – passive external</a:t>
            </a:r>
          </a:p>
          <a:p>
            <a:r>
              <a:rPr lang="en-US" dirty="0"/>
              <a:t>HT II - passive external, internal and minimally invasive internal</a:t>
            </a:r>
          </a:p>
          <a:p>
            <a:r>
              <a:rPr lang="en-US" dirty="0"/>
              <a:t>HT III-IV – Everything</a:t>
            </a:r>
          </a:p>
          <a:p>
            <a:endParaRPr lang="en-US" dirty="0"/>
          </a:p>
          <a:p>
            <a:r>
              <a:rPr lang="en-US" dirty="0"/>
              <a:t>Not cut and dry rules, generalized rules. Consider HD stability in your choice</a:t>
            </a:r>
          </a:p>
          <a:p>
            <a:endParaRPr lang="en-US" dirty="0"/>
          </a:p>
        </p:txBody>
      </p:sp>
      <p:sp>
        <p:nvSpPr>
          <p:cNvPr id="4" name="Slide Number Placeholder 3"/>
          <p:cNvSpPr>
            <a:spLocks noGrp="1"/>
          </p:cNvSpPr>
          <p:nvPr>
            <p:ph type="sldNum" sz="quarter" idx="5"/>
          </p:nvPr>
        </p:nvSpPr>
        <p:spPr/>
        <p:txBody>
          <a:bodyPr/>
          <a:lstStyle/>
          <a:p>
            <a:fld id="{2D40CB60-C171-964D-8B2D-CE36F41239F4}" type="slidenum">
              <a:rPr lang="en-US" smtClean="0"/>
              <a:t>20</a:t>
            </a:fld>
            <a:endParaRPr lang="en-US"/>
          </a:p>
        </p:txBody>
      </p:sp>
    </p:spTree>
    <p:extLst>
      <p:ext uri="{BB962C8B-B14F-4D97-AF65-F5344CB8AC3E}">
        <p14:creationId xmlns:p14="http://schemas.microsoft.com/office/powerpoint/2010/main" val="423452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21</a:t>
            </a:fld>
            <a:endParaRPr lang="en-US"/>
          </a:p>
        </p:txBody>
      </p:sp>
    </p:spTree>
    <p:extLst>
      <p:ext uri="{BB962C8B-B14F-4D97-AF65-F5344CB8AC3E}">
        <p14:creationId xmlns:p14="http://schemas.microsoft.com/office/powerpoint/2010/main" val="2792173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Heated air – decreases heat lost to atmosphere</a:t>
            </a:r>
          </a:p>
          <a:p>
            <a:r>
              <a:rPr lang="en-US" dirty="0"/>
              <a:t>Bair hugger – 2.4C/</a:t>
            </a:r>
            <a:r>
              <a:rPr lang="en-US" dirty="0" err="1"/>
              <a:t>hr</a:t>
            </a:r>
            <a:r>
              <a:rPr lang="en-US" dirty="0"/>
              <a:t> with shivering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err="1">
                <a:solidFill>
                  <a:schemeClr val="tx1"/>
                </a:solidFill>
                <a:effectLst/>
                <a:latin typeface="+mn-lt"/>
                <a:ea typeface="+mn-ea"/>
                <a:cs typeface="+mn-cs"/>
              </a:rPr>
              <a:t>Goheen</a:t>
            </a:r>
            <a:r>
              <a:rPr lang="en-US" sz="1200" kern="1200" dirty="0">
                <a:solidFill>
                  <a:schemeClr val="tx1"/>
                </a:solidFill>
                <a:effectLst/>
                <a:latin typeface="+mn-lt"/>
                <a:ea typeface="+mn-ea"/>
                <a:cs typeface="+mn-cs"/>
              </a:rPr>
              <a:t> MS, Ducharme MB, Kenny GP, et al. Efficacy of forced-air and inhalation rewarming by using a human model for severe hypothermia. </a:t>
            </a:r>
            <a:r>
              <a:rPr lang="en-US" sz="1200" i="1" kern="1200" dirty="0">
                <a:solidFill>
                  <a:schemeClr val="tx1"/>
                </a:solidFill>
                <a:effectLst/>
                <a:latin typeface="+mn-lt"/>
                <a:ea typeface="+mn-ea"/>
                <a:cs typeface="+mn-cs"/>
              </a:rPr>
              <a:t>J Appl Physiol. </a:t>
            </a:r>
            <a:r>
              <a:rPr lang="en-US" sz="1200" kern="1200" dirty="0">
                <a:solidFill>
                  <a:schemeClr val="tx1"/>
                </a:solidFill>
                <a:effectLst/>
                <a:latin typeface="+mn-lt"/>
                <a:ea typeface="+mn-ea"/>
                <a:cs typeface="+mn-cs"/>
              </a:rPr>
              <a:t>1997;83(5):1635- 1640. ) Retro with 8 patients</a:t>
            </a: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22</a:t>
            </a:fld>
            <a:endParaRPr lang="en-US"/>
          </a:p>
        </p:txBody>
      </p:sp>
    </p:spTree>
    <p:extLst>
      <p:ext uri="{BB962C8B-B14F-4D97-AF65-F5344CB8AC3E}">
        <p14:creationId xmlns:p14="http://schemas.microsoft.com/office/powerpoint/2010/main" val="741422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ABQ – Ambulance blankets/quilts</a:t>
            </a:r>
          </a:p>
          <a:p>
            <a:r>
              <a:rPr lang="en-US" sz="1200" b="0" i="0" kern="1200" dirty="0">
                <a:solidFill>
                  <a:schemeClr val="tx1"/>
                </a:solidFill>
                <a:effectLst/>
                <a:latin typeface="+mn-lt"/>
                <a:ea typeface="+mn-ea"/>
                <a:cs typeface="+mn-cs"/>
              </a:rPr>
              <a:t>BW – Bubble wrap</a:t>
            </a:r>
          </a:p>
          <a:p>
            <a:r>
              <a:rPr lang="en-US" sz="1200" b="0" i="0" kern="1200" dirty="0">
                <a:solidFill>
                  <a:schemeClr val="tx1"/>
                </a:solidFill>
                <a:effectLst/>
                <a:latin typeface="+mn-lt"/>
                <a:ea typeface="+mn-ea"/>
                <a:cs typeface="+mn-cs"/>
              </a:rPr>
              <a:t>HM (Hibler’s Method) of packaging – vapor tight layer and dry insulating layer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Hibler’s method: least heat loss (skin temp)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Citation: </a:t>
            </a:r>
            <a:r>
              <a:rPr lang="en-US" sz="1200" b="0" i="0" kern="1200" dirty="0" err="1">
                <a:solidFill>
                  <a:schemeClr val="tx1"/>
                </a:solidFill>
                <a:effectLst/>
                <a:latin typeface="+mn-lt"/>
                <a:ea typeface="+mn-ea"/>
                <a:cs typeface="+mn-cs"/>
              </a:rPr>
              <a:t>Thomassen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Ø</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Færevik</a:t>
            </a:r>
            <a:r>
              <a:rPr lang="en-US" sz="1200" b="0" i="0" kern="1200" dirty="0">
                <a:solidFill>
                  <a:schemeClr val="tx1"/>
                </a:solidFill>
                <a:effectLst/>
                <a:latin typeface="+mn-lt"/>
                <a:ea typeface="+mn-ea"/>
                <a:cs typeface="+mn-cs"/>
              </a:rPr>
              <a:t> H, </a:t>
            </a:r>
            <a:r>
              <a:rPr lang="en-US" sz="1200" b="0" i="0" kern="1200" dirty="0" err="1">
                <a:solidFill>
                  <a:schemeClr val="tx1"/>
                </a:solidFill>
                <a:effectLst/>
                <a:latin typeface="+mn-lt"/>
                <a:ea typeface="+mn-ea"/>
                <a:cs typeface="+mn-cs"/>
              </a:rPr>
              <a:t>Østerås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Ø</a:t>
            </a:r>
            <a:r>
              <a:rPr lang="en-US" sz="1200" b="0" i="0" kern="1200" dirty="0">
                <a:solidFill>
                  <a:schemeClr val="tx1"/>
                </a:solidFill>
                <a:effectLst/>
                <a:latin typeface="+mn-lt"/>
                <a:ea typeface="+mn-ea"/>
                <a:cs typeface="+mn-cs"/>
              </a:rPr>
              <a:t>, et al. Comparison of three different prehospital wrapping methods for preventing hypothermia--a crossover study in humans. </a:t>
            </a:r>
            <a:r>
              <a:rPr lang="en-US" sz="1200" b="0" i="1" kern="1200" dirty="0" err="1">
                <a:solidFill>
                  <a:schemeClr val="tx1"/>
                </a:solidFill>
                <a:effectLst/>
                <a:latin typeface="+mn-lt"/>
                <a:ea typeface="+mn-ea"/>
                <a:cs typeface="+mn-cs"/>
              </a:rPr>
              <a:t>Scand</a:t>
            </a:r>
            <a:r>
              <a:rPr lang="en-US" sz="1200" b="0" i="1" kern="1200" dirty="0">
                <a:solidFill>
                  <a:schemeClr val="tx1"/>
                </a:solidFill>
                <a:effectLst/>
                <a:latin typeface="+mn-lt"/>
                <a:ea typeface="+mn-ea"/>
                <a:cs typeface="+mn-cs"/>
              </a:rPr>
              <a:t> J Trauma </a:t>
            </a:r>
            <a:r>
              <a:rPr lang="en-US" sz="1200" b="0" i="1" kern="1200" dirty="0" err="1">
                <a:solidFill>
                  <a:schemeClr val="tx1"/>
                </a:solidFill>
                <a:effectLst/>
                <a:latin typeface="+mn-lt"/>
                <a:ea typeface="+mn-ea"/>
                <a:cs typeface="+mn-cs"/>
              </a:rPr>
              <a:t>Resusc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Emerg</a:t>
            </a:r>
            <a:r>
              <a:rPr lang="en-US" sz="1200" b="0" i="1" kern="1200" dirty="0">
                <a:solidFill>
                  <a:schemeClr val="tx1"/>
                </a:solidFill>
                <a:effectLst/>
                <a:latin typeface="+mn-lt"/>
                <a:ea typeface="+mn-ea"/>
                <a:cs typeface="+mn-cs"/>
              </a:rPr>
              <a:t> Med</a:t>
            </a:r>
            <a:r>
              <a:rPr lang="en-US" sz="1200" b="0" i="0" kern="1200" dirty="0">
                <a:solidFill>
                  <a:schemeClr val="tx1"/>
                </a:solidFill>
                <a:effectLst/>
                <a:latin typeface="+mn-lt"/>
                <a:ea typeface="+mn-ea"/>
                <a:cs typeface="+mn-cs"/>
              </a:rPr>
              <a:t>. 2011;19:41. Published 2011 Jun 23. doi:10.1186/1757-7241-19-41</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patient packaging should include a sealed impermeable </a:t>
            </a:r>
            <a:r>
              <a:rPr lang="en-US" sz="1200" b="0" i="0" kern="1200" dirty="0" err="1">
                <a:solidFill>
                  <a:schemeClr val="tx1"/>
                </a:solidFill>
                <a:effectLst/>
                <a:latin typeface="+mn-lt"/>
                <a:ea typeface="+mn-ea"/>
                <a:cs typeface="+mn-cs"/>
              </a:rPr>
              <a:t>vapour</a:t>
            </a:r>
            <a:r>
              <a:rPr lang="en-US" sz="1200" b="0" i="0" kern="1200" dirty="0">
                <a:solidFill>
                  <a:schemeClr val="tx1"/>
                </a:solidFill>
                <a:effectLst/>
                <a:latin typeface="+mn-lt"/>
                <a:ea typeface="+mn-ea"/>
                <a:cs typeface="+mn-cs"/>
              </a:rPr>
              <a:t> barrier [</a:t>
            </a:r>
            <a:r>
              <a:rPr lang="en-US" sz="1200" b="0" i="0" kern="1200" dirty="0">
                <a:solidFill>
                  <a:schemeClr val="tx1"/>
                </a:solidFill>
                <a:effectLst/>
                <a:latin typeface="+mn-lt"/>
                <a:ea typeface="+mn-ea"/>
                <a:cs typeface="+mn-cs"/>
                <a:hlinkClick r:id="rId3"/>
              </a:rPr>
              <a:t>114</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117</a:t>
            </a:r>
            <a:r>
              <a:rPr lang="en-US" sz="1200" b="0" i="0" kern="1200" dirty="0">
                <a:solidFill>
                  <a:schemeClr val="tx1"/>
                </a:solidFill>
                <a:effectLst/>
                <a:latin typeface="+mn-lt"/>
                <a:ea typeface="+mn-ea"/>
                <a:cs typeface="+mn-cs"/>
              </a:rPr>
              <a:t>] (if the patient is wet) excluding the face [</a:t>
            </a:r>
            <a:r>
              <a:rPr lang="en-US" sz="1200" b="0" i="0" kern="1200" dirty="0">
                <a:solidFill>
                  <a:schemeClr val="tx1"/>
                </a:solidFill>
                <a:effectLst/>
                <a:latin typeface="+mn-lt"/>
                <a:ea typeface="+mn-ea"/>
                <a:cs typeface="+mn-cs"/>
                <a:hlinkClick r:id="rId5"/>
              </a:rPr>
              <a:t>118</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6"/>
              </a:rPr>
              <a:t>119</a:t>
            </a:r>
            <a:r>
              <a:rPr lang="en-US" sz="1200" b="0" i="0" kern="1200" dirty="0">
                <a:solidFill>
                  <a:schemeClr val="tx1"/>
                </a:solidFill>
                <a:effectLst/>
                <a:latin typeface="+mn-lt"/>
                <a:ea typeface="+mn-ea"/>
                <a:cs typeface="+mn-cs"/>
              </a:rPr>
              <a:t>], an external heat source, dry insulation (the thicker, the better), and a wind barrier that also reflects heat [</a:t>
            </a:r>
            <a:r>
              <a:rPr lang="en-US" sz="1200" b="0" i="0" kern="1200" dirty="0">
                <a:solidFill>
                  <a:schemeClr val="tx1"/>
                </a:solidFill>
                <a:effectLst/>
                <a:latin typeface="+mn-lt"/>
                <a:ea typeface="+mn-ea"/>
                <a:cs typeface="+mn-cs"/>
                <a:hlinkClick r:id="rId3"/>
              </a:rPr>
              <a:t>114</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23</a:t>
            </a:fld>
            <a:endParaRPr lang="en-US"/>
          </a:p>
        </p:txBody>
      </p:sp>
    </p:spTree>
    <p:extLst>
      <p:ext uri="{BB962C8B-B14F-4D97-AF65-F5344CB8AC3E}">
        <p14:creationId xmlns:p14="http://schemas.microsoft.com/office/powerpoint/2010/main" val="2102665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12150-B80D-0640-AE53-E00653844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411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Thoracic – 3-6C/</a:t>
            </a:r>
            <a:r>
              <a:rPr lang="en-US" dirty="0" err="1"/>
              <a:t>hr</a:t>
            </a:r>
            <a:endParaRPr lang="en-US" dirty="0"/>
          </a:p>
          <a:p>
            <a:r>
              <a:rPr lang="en-US" dirty="0"/>
              <a:t>Peritoneal – 2-4C/</a:t>
            </a:r>
            <a:r>
              <a:rPr lang="en-US" dirty="0" err="1"/>
              <a:t>hr</a:t>
            </a:r>
            <a:endParaRPr lang="en-US" dirty="0"/>
          </a:p>
          <a:p>
            <a:r>
              <a:rPr lang="en-US" dirty="0"/>
              <a:t>Bladder – No significant core change found</a:t>
            </a:r>
          </a:p>
        </p:txBody>
      </p:sp>
      <p:sp>
        <p:nvSpPr>
          <p:cNvPr id="4" name="Slide Number Placeholder 3"/>
          <p:cNvSpPr>
            <a:spLocks noGrp="1"/>
          </p:cNvSpPr>
          <p:nvPr>
            <p:ph type="sldNum" sz="quarter" idx="5"/>
          </p:nvPr>
        </p:nvSpPr>
        <p:spPr/>
        <p:txBody>
          <a:bodyPr/>
          <a:lstStyle/>
          <a:p>
            <a:fld id="{139D9917-8088-194C-91C9-05CF2BDB56EC}" type="slidenum">
              <a:rPr lang="en-US" smtClean="0"/>
              <a:t>24</a:t>
            </a:fld>
            <a:endParaRPr lang="en-US"/>
          </a:p>
        </p:txBody>
      </p:sp>
    </p:spTree>
    <p:extLst>
      <p:ext uri="{BB962C8B-B14F-4D97-AF65-F5344CB8AC3E}">
        <p14:creationId xmlns:p14="http://schemas.microsoft.com/office/powerpoint/2010/main" val="2048957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 of active internal rewarming</a:t>
            </a:r>
          </a:p>
          <a:p>
            <a:r>
              <a:rPr lang="en-US" dirty="0"/>
              <a:t>Rewarms 7-10C/</a:t>
            </a:r>
            <a:r>
              <a:rPr lang="en-US" dirty="0" err="1"/>
              <a:t>hr</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25</a:t>
            </a:fld>
            <a:endParaRPr lang="en-US"/>
          </a:p>
        </p:txBody>
      </p:sp>
    </p:spTree>
    <p:extLst>
      <p:ext uri="{BB962C8B-B14F-4D97-AF65-F5344CB8AC3E}">
        <p14:creationId xmlns:p14="http://schemas.microsoft.com/office/powerpoint/2010/main" val="2372320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Futile – obvious lethal injury, stiff/frozen chest, avalanche burial &gt;35min from rescue with airway impacted with snow </a:t>
            </a:r>
          </a:p>
          <a:p>
            <a:endParaRPr lang="en-US" dirty="0"/>
          </a:p>
          <a:p>
            <a:r>
              <a:rPr lang="en-US" dirty="0"/>
              <a:t>Give 1 round of Epi until 30C, then continue per protocol to avoid toxic accumulation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Defib – – if indicated, single shock at full power</a:t>
            </a:r>
          </a:p>
          <a:p>
            <a:r>
              <a:rPr lang="en-US" dirty="0"/>
              <a:t>some case reports of success at ~24C although previous convention was to not shock below 30C</a:t>
            </a:r>
          </a:p>
          <a:p>
            <a:r>
              <a:rPr lang="en-US" dirty="0"/>
              <a:t>	Repeat shocks when &gt;30C</a:t>
            </a:r>
          </a:p>
          <a:p>
            <a:endParaRPr lang="en-US" dirty="0"/>
          </a:p>
          <a:p>
            <a:r>
              <a:rPr lang="en-US" dirty="0"/>
              <a:t>ACLS – Epi considerations (American vs European)</a:t>
            </a: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27</a:t>
            </a:fld>
            <a:endParaRPr lang="en-US"/>
          </a:p>
        </p:txBody>
      </p:sp>
    </p:spTree>
    <p:extLst>
      <p:ext uri="{BB962C8B-B14F-4D97-AF65-F5344CB8AC3E}">
        <p14:creationId xmlns:p14="http://schemas.microsoft.com/office/powerpoint/2010/main" val="986983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Vfib</a:t>
            </a:r>
            <a:r>
              <a:rPr lang="en-US" dirty="0"/>
              <a:t> and PEA are the most common presenting </a:t>
            </a:r>
            <a:r>
              <a:rPr lang="en-US" dirty="0" err="1"/>
              <a:t>rhythyms</a:t>
            </a:r>
            <a:r>
              <a:rPr lang="en-US" dirty="0"/>
              <a:t> </a:t>
            </a:r>
          </a:p>
          <a:p>
            <a:endParaRPr lang="en-US" dirty="0"/>
          </a:p>
          <a:p>
            <a:r>
              <a:rPr lang="en-US" dirty="0"/>
              <a:t>Lethal condition = packed airway, severe traumatic injury</a:t>
            </a:r>
          </a:p>
          <a:p>
            <a:endParaRPr lang="en-US" dirty="0"/>
          </a:p>
          <a:p>
            <a:r>
              <a:rPr lang="en-US" dirty="0"/>
              <a:t>Note that most of these values were based on previous survival, not set in stone</a:t>
            </a:r>
          </a:p>
          <a:p>
            <a:endParaRPr lang="en-US" dirty="0"/>
          </a:p>
          <a:p>
            <a:r>
              <a:rPr lang="en-US" dirty="0"/>
              <a:t>Brain O2 consumption: decreases ~6% per 1C to 16% at 15C = increased success for neurological recovery from CPR</a:t>
            </a:r>
          </a:p>
          <a:p>
            <a:r>
              <a:rPr lang="en-US" sz="1200" b="0" i="0" kern="1200" dirty="0">
                <a:solidFill>
                  <a:schemeClr val="tx1"/>
                </a:solidFill>
                <a:effectLst/>
                <a:latin typeface="+mn-lt"/>
                <a:ea typeface="+mn-ea"/>
                <a:cs typeface="+mn-cs"/>
              </a:rPr>
              <a:t>Cerebral metabolic suppression during hypothermic circulatory arrest in </a:t>
            </a:r>
            <a:r>
              <a:rPr lang="en-US" sz="1200" b="0" i="0" kern="1200" dirty="0" err="1">
                <a:solidFill>
                  <a:schemeClr val="tx1"/>
                </a:solidFill>
                <a:effectLst/>
                <a:latin typeface="+mn-lt"/>
                <a:ea typeface="+mn-ea"/>
                <a:cs typeface="+mn-cs"/>
              </a:rPr>
              <a:t>humans.</a:t>
            </a:r>
            <a:r>
              <a:rPr lang="en-US" sz="1200" b="0" i="1" kern="1200" dirty="0" err="1">
                <a:solidFill>
                  <a:schemeClr val="tx1"/>
                </a:solidFill>
                <a:effectLst/>
                <a:latin typeface="+mn-lt"/>
                <a:ea typeface="+mn-ea"/>
                <a:cs typeface="+mn-cs"/>
              </a:rPr>
              <a:t>McCullough</a:t>
            </a:r>
            <a:r>
              <a:rPr lang="en-US" sz="1200" b="0" i="1" kern="1200" dirty="0">
                <a:solidFill>
                  <a:schemeClr val="tx1"/>
                </a:solidFill>
                <a:effectLst/>
                <a:latin typeface="+mn-lt"/>
                <a:ea typeface="+mn-ea"/>
                <a:cs typeface="+mn-cs"/>
              </a:rPr>
              <a:t> JN, Zhang N, Reich DL, Juvonen TS, Klein JJ, Spielvogel D, </a:t>
            </a:r>
            <a:r>
              <a:rPr lang="en-US" sz="1200" b="0" i="1" kern="1200" dirty="0" err="1">
                <a:solidFill>
                  <a:schemeClr val="tx1"/>
                </a:solidFill>
                <a:effectLst/>
                <a:latin typeface="+mn-lt"/>
                <a:ea typeface="+mn-ea"/>
                <a:cs typeface="+mn-cs"/>
              </a:rPr>
              <a:t>Ergin</a:t>
            </a:r>
            <a:r>
              <a:rPr lang="en-US" sz="1200" b="0" i="1" kern="1200" dirty="0">
                <a:solidFill>
                  <a:schemeClr val="tx1"/>
                </a:solidFill>
                <a:effectLst/>
                <a:latin typeface="+mn-lt"/>
                <a:ea typeface="+mn-ea"/>
                <a:cs typeface="+mn-cs"/>
              </a:rPr>
              <a:t> MA, </a:t>
            </a:r>
            <a:r>
              <a:rPr lang="en-US" sz="1200" b="0" i="1" kern="1200" dirty="0" err="1">
                <a:solidFill>
                  <a:schemeClr val="tx1"/>
                </a:solidFill>
                <a:effectLst/>
                <a:latin typeface="+mn-lt"/>
                <a:ea typeface="+mn-ea"/>
                <a:cs typeface="+mn-cs"/>
              </a:rPr>
              <a:t>Griepp</a:t>
            </a:r>
            <a:r>
              <a:rPr lang="en-US" sz="1200" b="0" i="1" kern="1200" dirty="0">
                <a:solidFill>
                  <a:schemeClr val="tx1"/>
                </a:solidFill>
                <a:effectLst/>
                <a:latin typeface="+mn-lt"/>
                <a:ea typeface="+mn-ea"/>
                <a:cs typeface="+mn-cs"/>
              </a:rPr>
              <a:t> RB</a:t>
            </a:r>
          </a:p>
          <a:p>
            <a:r>
              <a:rPr lang="en-US" sz="1200" b="0" i="1" kern="1200" dirty="0">
                <a:solidFill>
                  <a:schemeClr val="tx1"/>
                </a:solidFill>
                <a:effectLst/>
                <a:latin typeface="+mn-lt"/>
                <a:ea typeface="+mn-ea"/>
                <a:cs typeface="+mn-cs"/>
              </a:rPr>
              <a:t>Ann </a:t>
            </a:r>
            <a:r>
              <a:rPr lang="en-US" sz="1200" b="0" i="1" kern="1200" dirty="0" err="1">
                <a:solidFill>
                  <a:schemeClr val="tx1"/>
                </a:solidFill>
                <a:effectLst/>
                <a:latin typeface="+mn-lt"/>
                <a:ea typeface="+mn-ea"/>
                <a:cs typeface="+mn-cs"/>
              </a:rPr>
              <a:t>Thorac</a:t>
            </a:r>
            <a:r>
              <a:rPr lang="en-US" sz="1200" b="0" i="1" kern="1200" dirty="0">
                <a:solidFill>
                  <a:schemeClr val="tx1"/>
                </a:solidFill>
                <a:effectLst/>
                <a:latin typeface="+mn-lt"/>
                <a:ea typeface="+mn-ea"/>
                <a:cs typeface="+mn-cs"/>
              </a:rPr>
              <a:t> Surg. 1999 Jun; 67(6):1895-9; discussion 1919-21.</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According to European Resus council (2016) – “</a:t>
            </a:r>
            <a:r>
              <a:rPr lang="en-US" sz="1200" b="0" i="0" kern="1200" dirty="0">
                <a:solidFill>
                  <a:schemeClr val="tx1"/>
                </a:solidFill>
                <a:effectLst/>
                <a:latin typeface="+mn-lt"/>
                <a:ea typeface="+mn-ea"/>
                <a:cs typeface="+mn-cs"/>
              </a:rPr>
              <a:t>At 18 °C the brain tolerates CA for up to 10 times longer than at 37 °C ”</a:t>
            </a:r>
            <a:endParaRPr lang="en-US" sz="1200" b="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28</a:t>
            </a:fld>
            <a:endParaRPr lang="en-US"/>
          </a:p>
        </p:txBody>
      </p:sp>
    </p:spTree>
    <p:extLst>
      <p:ext uri="{BB962C8B-B14F-4D97-AF65-F5344CB8AC3E}">
        <p14:creationId xmlns:p14="http://schemas.microsoft.com/office/powerpoint/2010/main" val="1951009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1x dose for Epi</a:t>
            </a:r>
          </a:p>
          <a:p>
            <a:r>
              <a:rPr lang="en-US" dirty="0"/>
              <a:t>Defibrillation - if not responsive to shock, can repeat if indicated once &gt;30C</a:t>
            </a:r>
          </a:p>
        </p:txBody>
      </p:sp>
      <p:sp>
        <p:nvSpPr>
          <p:cNvPr id="4" name="Slide Number Placeholder 3"/>
          <p:cNvSpPr>
            <a:spLocks noGrp="1"/>
          </p:cNvSpPr>
          <p:nvPr>
            <p:ph type="sldNum" sz="quarter" idx="5"/>
          </p:nvPr>
        </p:nvSpPr>
        <p:spPr/>
        <p:txBody>
          <a:bodyPr/>
          <a:lstStyle/>
          <a:p>
            <a:fld id="{139D9917-8088-194C-91C9-05CF2BDB56EC}" type="slidenum">
              <a:rPr lang="en-US" smtClean="0"/>
              <a:t>29</a:t>
            </a:fld>
            <a:endParaRPr lang="en-US"/>
          </a:p>
        </p:txBody>
      </p:sp>
    </p:spTree>
    <p:extLst>
      <p:ext uri="{BB962C8B-B14F-4D97-AF65-F5344CB8AC3E}">
        <p14:creationId xmlns:p14="http://schemas.microsoft.com/office/powerpoint/2010/main" val="33337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31</a:t>
            </a:fld>
            <a:endParaRPr lang="en-US"/>
          </a:p>
        </p:txBody>
      </p:sp>
    </p:spTree>
    <p:extLst>
      <p:ext uri="{BB962C8B-B14F-4D97-AF65-F5344CB8AC3E}">
        <p14:creationId xmlns:p14="http://schemas.microsoft.com/office/powerpoint/2010/main" val="1254537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presentation to superficial burns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often affects nose, ears, hands and feet</a:t>
            </a:r>
          </a:p>
          <a:p>
            <a:endParaRPr lang="en-US" dirty="0"/>
          </a:p>
          <a:p>
            <a:r>
              <a:rPr lang="en-US" dirty="0"/>
              <a:t>Hemorrhagic blisters might indicate underlying injury, can leave them for hospital management</a:t>
            </a:r>
          </a:p>
        </p:txBody>
      </p:sp>
      <p:sp>
        <p:nvSpPr>
          <p:cNvPr id="4" name="Slide Number Placeholder 3"/>
          <p:cNvSpPr>
            <a:spLocks noGrp="1"/>
          </p:cNvSpPr>
          <p:nvPr>
            <p:ph type="sldNum" sz="quarter" idx="5"/>
          </p:nvPr>
        </p:nvSpPr>
        <p:spPr/>
        <p:txBody>
          <a:bodyPr/>
          <a:lstStyle/>
          <a:p>
            <a:fld id="{139D9917-8088-194C-91C9-05CF2BDB56EC}" type="slidenum">
              <a:rPr lang="en-US" smtClean="0"/>
              <a:t>32</a:t>
            </a:fld>
            <a:endParaRPr lang="en-US"/>
          </a:p>
        </p:txBody>
      </p:sp>
    </p:spTree>
    <p:extLst>
      <p:ext uri="{BB962C8B-B14F-4D97-AF65-F5344CB8AC3E}">
        <p14:creationId xmlns:p14="http://schemas.microsoft.com/office/powerpoint/2010/main" val="961738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superficial</a:t>
            </a:r>
          </a:p>
          <a:p>
            <a:r>
              <a:rPr lang="en-US" dirty="0"/>
              <a:t>Bottom deep </a:t>
            </a:r>
          </a:p>
          <a:p>
            <a:endParaRPr lang="en-US" dirty="0"/>
          </a:p>
          <a:p>
            <a:r>
              <a:rPr lang="en-US" sz="2400" dirty="0"/>
              <a:t>Initially pain, hardening, paresthesia, and numbness that progresses to hemorrhagic vesicle formation</a:t>
            </a:r>
          </a:p>
          <a:p>
            <a:pPr lvl="1"/>
            <a:r>
              <a:rPr lang="en-US" dirty="0"/>
              <a:t>Superficial – </a:t>
            </a:r>
            <a:r>
              <a:rPr lang="en-US" dirty="0" err="1"/>
              <a:t>nonblanching</a:t>
            </a:r>
            <a:r>
              <a:rPr lang="en-US" dirty="0"/>
              <a:t> with cold skin, rewarming can lead to flushing, pain and edema with blister formation</a:t>
            </a:r>
          </a:p>
          <a:p>
            <a:pPr lvl="1"/>
            <a:r>
              <a:rPr lang="en-US" dirty="0"/>
              <a:t>Deep – involves muscles, tendons and NV structures; can become frozen, firm, numb, blue/gray or mottled without change with rewarming</a:t>
            </a: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33</a:t>
            </a:fld>
            <a:endParaRPr lang="en-US"/>
          </a:p>
        </p:txBody>
      </p:sp>
    </p:spTree>
    <p:extLst>
      <p:ext uri="{BB962C8B-B14F-4D97-AF65-F5344CB8AC3E}">
        <p14:creationId xmlns:p14="http://schemas.microsoft.com/office/powerpoint/2010/main" val="3289830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Dressings – topical moisturizers/antibiotic ointment and splinting</a:t>
            </a:r>
          </a:p>
          <a:p>
            <a:r>
              <a:rPr lang="en-US" dirty="0"/>
              <a:t>Broad spectrum Abx for deep tissue layers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Murphy JV, </a:t>
            </a:r>
            <a:r>
              <a:rPr lang="en-US" sz="1200" b="0" i="0" kern="1200" dirty="0" err="1">
                <a:solidFill>
                  <a:schemeClr val="tx1"/>
                </a:solidFill>
                <a:effectLst/>
                <a:latin typeface="+mn-lt"/>
                <a:ea typeface="+mn-ea"/>
                <a:cs typeface="+mn-cs"/>
              </a:rPr>
              <a:t>Banwell</a:t>
            </a:r>
            <a:r>
              <a:rPr lang="en-US" sz="1200" b="0" i="0" kern="1200" dirty="0">
                <a:solidFill>
                  <a:schemeClr val="tx1"/>
                </a:solidFill>
                <a:effectLst/>
                <a:latin typeface="+mn-lt"/>
                <a:ea typeface="+mn-ea"/>
                <a:cs typeface="+mn-cs"/>
              </a:rPr>
              <a:t> PE, Roberts AH, et al. Frostbite: pathogenesis and treatment.</a:t>
            </a:r>
            <a:r>
              <a:rPr lang="en-US" sz="1200" b="0" i="1" kern="1200" dirty="0">
                <a:solidFill>
                  <a:schemeClr val="tx1"/>
                </a:solidFill>
                <a:effectLst/>
                <a:latin typeface="+mn-lt"/>
                <a:ea typeface="+mn-ea"/>
                <a:cs typeface="+mn-cs"/>
              </a:rPr>
              <a:t> J Trauma.</a:t>
            </a:r>
            <a:r>
              <a:rPr lang="en-US" sz="1200" b="0" i="0" kern="1200" dirty="0">
                <a:solidFill>
                  <a:schemeClr val="tx1"/>
                </a:solidFill>
                <a:effectLst/>
                <a:latin typeface="+mn-lt"/>
                <a:ea typeface="+mn-ea"/>
                <a:cs typeface="+mn-cs"/>
              </a:rPr>
              <a:t> 2000;48(1):171-178. </a:t>
            </a:r>
            <a:r>
              <a:rPr lang="en-US" sz="1200" b="1" i="0" kern="1200" dirty="0">
                <a:solidFill>
                  <a:schemeClr val="tx1"/>
                </a:solidFill>
                <a:effectLst/>
                <a:latin typeface="+mn-lt"/>
                <a:ea typeface="+mn-ea"/>
                <a:cs typeface="+mn-cs"/>
              </a:rPr>
              <a:t>(Review)</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40CB60-C171-964D-8B2D-CE36F41239F4}" type="slidenum">
              <a:rPr lang="en-US" smtClean="0"/>
              <a:t>34</a:t>
            </a:fld>
            <a:endParaRPr lang="en-US"/>
          </a:p>
        </p:txBody>
      </p:sp>
    </p:spTree>
    <p:extLst>
      <p:ext uri="{BB962C8B-B14F-4D97-AF65-F5344CB8AC3E}">
        <p14:creationId xmlns:p14="http://schemas.microsoft.com/office/powerpoint/2010/main" val="3642959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2499B2-2A47-CE49-82BF-AEA318BF9C99}" type="slidenum">
              <a:rPr lang="en-US" smtClean="0"/>
              <a:t>37</a:t>
            </a:fld>
            <a:endParaRPr lang="en-US"/>
          </a:p>
        </p:txBody>
      </p:sp>
    </p:spTree>
    <p:extLst>
      <p:ext uri="{BB962C8B-B14F-4D97-AF65-F5344CB8AC3E}">
        <p14:creationId xmlns:p14="http://schemas.microsoft.com/office/powerpoint/2010/main" val="142517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E12150-B80D-0640-AE53-E0065384412D}" type="slidenum">
              <a:rPr lang="en-US" smtClean="0"/>
              <a:t>3</a:t>
            </a:fld>
            <a:endParaRPr lang="en-US"/>
          </a:p>
        </p:txBody>
      </p:sp>
    </p:spTree>
    <p:extLst>
      <p:ext uri="{BB962C8B-B14F-4D97-AF65-F5344CB8AC3E}">
        <p14:creationId xmlns:p14="http://schemas.microsoft.com/office/powerpoint/2010/main" val="250838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CDC numbers</a:t>
            </a:r>
          </a:p>
          <a:p>
            <a:pPr lvl="1"/>
            <a:endParaRPr lang="en-US" sz="1200" dirty="0">
              <a:solidFill>
                <a:schemeClr val="bg1"/>
              </a:solidFill>
            </a:endParaRPr>
          </a:p>
          <a:p>
            <a:pPr lvl="1"/>
            <a:r>
              <a:rPr lang="en-US" sz="1200" dirty="0">
                <a:solidFill>
                  <a:schemeClr val="bg1"/>
                </a:solidFill>
              </a:rPr>
              <a:t>Mild: 32 - 35 ℃</a:t>
            </a:r>
          </a:p>
          <a:p>
            <a:pPr lvl="1"/>
            <a:r>
              <a:rPr lang="en-US" sz="1200" dirty="0">
                <a:solidFill>
                  <a:schemeClr val="bg1"/>
                </a:solidFill>
              </a:rPr>
              <a:t>Moderate: 28 – 32 ℃</a:t>
            </a:r>
          </a:p>
          <a:p>
            <a:pPr lvl="1"/>
            <a:r>
              <a:rPr lang="en-US" sz="1200" dirty="0">
                <a:solidFill>
                  <a:schemeClr val="bg1"/>
                </a:solidFill>
              </a:rPr>
              <a:t>Severe: &lt;28 ℃</a:t>
            </a: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6</a:t>
            </a:fld>
            <a:endParaRPr lang="en-US"/>
          </a:p>
        </p:txBody>
      </p:sp>
    </p:spTree>
    <p:extLst>
      <p:ext uri="{BB962C8B-B14F-4D97-AF65-F5344CB8AC3E}">
        <p14:creationId xmlns:p14="http://schemas.microsoft.com/office/powerpoint/2010/main" val="3994752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Tan CL, Knight ZA. Regulation of Body Temperature by the Nervous System. Neuron. 2018 Apr;98(1):31-48. DOI: 10.1016/j.neuron.2018.02.022. PMID: 29621489; PMCID: PMC6034117.</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Severe  Hypothermia -&gt; paradoxical undressing</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7</a:t>
            </a:fld>
            <a:endParaRPr lang="en-US"/>
          </a:p>
        </p:txBody>
      </p:sp>
    </p:spTree>
    <p:extLst>
      <p:ext uri="{BB962C8B-B14F-4D97-AF65-F5344CB8AC3E}">
        <p14:creationId xmlns:p14="http://schemas.microsoft.com/office/powerpoint/2010/main" val="105125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shivering improve physiologic response to cold?</a:t>
            </a:r>
          </a:p>
          <a:p>
            <a:r>
              <a:rPr lang="en-US" dirty="0"/>
              <a:t>	- increases muscular activity, increases heat production (its all about the muscles)</a:t>
            </a:r>
          </a:p>
          <a:p>
            <a:endParaRPr lang="en-US" dirty="0"/>
          </a:p>
          <a:p>
            <a:r>
              <a:rPr lang="en-US" dirty="0"/>
              <a:t>So how do patients become severely hypothermic? – cessation of the shivering response</a:t>
            </a:r>
          </a:p>
          <a:p>
            <a:endParaRPr lang="en-US" dirty="0"/>
          </a:p>
          <a:p>
            <a:r>
              <a:rPr lang="en-US" dirty="0"/>
              <a:t>https://</a:t>
            </a:r>
            <a:r>
              <a:rPr lang="en-US" dirty="0" err="1"/>
              <a:t>www.ncbi.nlm.nih.gov</a:t>
            </a:r>
            <a:r>
              <a:rPr lang="en-US" dirty="0"/>
              <a:t>/</a:t>
            </a:r>
            <a:r>
              <a:rPr lang="en-US" dirty="0" err="1"/>
              <a:t>pmc</a:t>
            </a:r>
            <a:r>
              <a:rPr lang="en-US" dirty="0"/>
              <a:t>/articles/PMC5025630/</a:t>
            </a:r>
          </a:p>
          <a:p>
            <a:r>
              <a:rPr lang="en-US" sz="1200" b="0" i="0" kern="1200" dirty="0">
                <a:solidFill>
                  <a:schemeClr val="tx1"/>
                </a:solidFill>
                <a:effectLst/>
                <a:latin typeface="+mn-lt"/>
                <a:ea typeface="+mn-ea"/>
                <a:cs typeface="+mn-cs"/>
              </a:rPr>
              <a:t>Paal P, Gordon L, </a:t>
            </a:r>
            <a:r>
              <a:rPr lang="en-US" sz="1200" b="0" i="0" kern="1200" dirty="0" err="1">
                <a:solidFill>
                  <a:schemeClr val="tx1"/>
                </a:solidFill>
                <a:effectLst/>
                <a:latin typeface="+mn-lt"/>
                <a:ea typeface="+mn-ea"/>
                <a:cs typeface="+mn-cs"/>
              </a:rPr>
              <a:t>Strapazzon</a:t>
            </a:r>
            <a:r>
              <a:rPr lang="en-US" sz="1200" b="0" i="0" kern="1200" dirty="0">
                <a:solidFill>
                  <a:schemeClr val="tx1"/>
                </a:solidFill>
                <a:effectLst/>
                <a:latin typeface="+mn-lt"/>
                <a:ea typeface="+mn-ea"/>
                <a:cs typeface="+mn-cs"/>
              </a:rPr>
              <a:t> G, et al. Accidental hypothermia-an update : The content of this review is endorsed by the International Commission for Mountain Emergency Medicine (ICAR MEDCOM). </a:t>
            </a:r>
            <a:r>
              <a:rPr lang="en-US" sz="1200" b="0" i="1" kern="1200" dirty="0" err="1">
                <a:solidFill>
                  <a:schemeClr val="tx1"/>
                </a:solidFill>
                <a:effectLst/>
                <a:latin typeface="+mn-lt"/>
                <a:ea typeface="+mn-ea"/>
                <a:cs typeface="+mn-cs"/>
              </a:rPr>
              <a:t>Scand</a:t>
            </a:r>
            <a:r>
              <a:rPr lang="en-US" sz="1200" b="0" i="1" kern="1200" dirty="0">
                <a:solidFill>
                  <a:schemeClr val="tx1"/>
                </a:solidFill>
                <a:effectLst/>
                <a:latin typeface="+mn-lt"/>
                <a:ea typeface="+mn-ea"/>
                <a:cs typeface="+mn-cs"/>
              </a:rPr>
              <a:t> J Trauma </a:t>
            </a:r>
            <a:r>
              <a:rPr lang="en-US" sz="1200" b="0" i="1" kern="1200" dirty="0" err="1">
                <a:solidFill>
                  <a:schemeClr val="tx1"/>
                </a:solidFill>
                <a:effectLst/>
                <a:latin typeface="+mn-lt"/>
                <a:ea typeface="+mn-ea"/>
                <a:cs typeface="+mn-cs"/>
              </a:rPr>
              <a:t>Resusc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Emerg</a:t>
            </a:r>
            <a:r>
              <a:rPr lang="en-US" sz="1200" b="0" i="1" kern="1200" dirty="0">
                <a:solidFill>
                  <a:schemeClr val="tx1"/>
                </a:solidFill>
                <a:effectLst/>
                <a:latin typeface="+mn-lt"/>
                <a:ea typeface="+mn-ea"/>
                <a:cs typeface="+mn-cs"/>
              </a:rPr>
              <a:t> Med</a:t>
            </a:r>
            <a:r>
              <a:rPr lang="en-US" sz="1200" b="0" i="0" kern="1200" dirty="0">
                <a:solidFill>
                  <a:schemeClr val="tx1"/>
                </a:solidFill>
                <a:effectLst/>
                <a:latin typeface="+mn-lt"/>
                <a:ea typeface="+mn-ea"/>
                <a:cs typeface="+mn-cs"/>
              </a:rPr>
              <a:t>. 2016;24(1):111. Published 2016 Sep 15. doi:10.1186/s13049-016-0303-7</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8</a:t>
            </a:fld>
            <a:endParaRPr lang="en-US"/>
          </a:p>
        </p:txBody>
      </p:sp>
    </p:spTree>
    <p:extLst>
      <p:ext uri="{BB962C8B-B14F-4D97-AF65-F5344CB8AC3E}">
        <p14:creationId xmlns:p14="http://schemas.microsoft.com/office/powerpoint/2010/main" val="129986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**&gt;50% of deaths from hypothermia are in the elderly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 from Skidmore – EtOH abuse; not always chronic EtOH issues</a:t>
            </a:r>
          </a:p>
          <a:p>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9</a:t>
            </a:fld>
            <a:endParaRPr lang="en-US"/>
          </a:p>
        </p:txBody>
      </p:sp>
    </p:spTree>
    <p:extLst>
      <p:ext uri="{BB962C8B-B14F-4D97-AF65-F5344CB8AC3E}">
        <p14:creationId xmlns:p14="http://schemas.microsoft.com/office/powerpoint/2010/main" val="88257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www.tamingthesru.com</a:t>
            </a:r>
            <a:r>
              <a:rPr lang="en-US" dirty="0"/>
              <a:t>/blog/prehospital-medicine/lessons-in-transport-the-lethal-triad</a:t>
            </a:r>
          </a:p>
          <a:p>
            <a:endParaRPr lang="en-US" dirty="0"/>
          </a:p>
          <a:p>
            <a:r>
              <a:rPr lang="en-US" dirty="0"/>
              <a:t>Hypothermia -&gt; caused by exposure to the elements, dysfunctional thermic regulation and blood loss (decreasing cellular activity)</a:t>
            </a:r>
          </a:p>
          <a:p>
            <a:r>
              <a:rPr lang="en-US" sz="1200" b="0" i="0" kern="1200" dirty="0">
                <a:solidFill>
                  <a:schemeClr val="tx1"/>
                </a:solidFill>
                <a:effectLst/>
                <a:latin typeface="+mn-lt"/>
                <a:ea typeface="+mn-ea"/>
                <a:cs typeface="+mn-cs"/>
              </a:rPr>
              <a:t>Hypothermia decreases coagulation factor activity by 10% for each degree decrease in core temperature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Acidosis, caused by poor organ perfusion and increased use of anaerobic metabolism to drive cellular function</a:t>
            </a:r>
          </a:p>
          <a:p>
            <a:r>
              <a:rPr lang="en-US" sz="1200" b="0" i="0" kern="1200" dirty="0">
                <a:solidFill>
                  <a:schemeClr val="tx1"/>
                </a:solidFill>
                <a:effectLst/>
                <a:latin typeface="+mn-lt"/>
                <a:ea typeface="+mn-ea"/>
                <a:cs typeface="+mn-cs"/>
              </a:rPr>
              <a:t>Acidosis reduces fibrinogen levels, platelet counts, and Factor </a:t>
            </a:r>
            <a:r>
              <a:rPr lang="en-US" sz="1200" b="0" i="0" kern="1200" dirty="0" err="1">
                <a:solidFill>
                  <a:schemeClr val="tx1"/>
                </a:solidFill>
                <a:effectLst/>
                <a:latin typeface="+mn-lt"/>
                <a:ea typeface="+mn-ea"/>
                <a:cs typeface="+mn-cs"/>
              </a:rPr>
              <a:t>Xa</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All work in tandem to increase bleeding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Coagulopathy (thinning of the blood) -&gt; caused by inflammatory markers, worsened by the above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leading to more blood loss, worsening the triad</a:t>
            </a:r>
            <a:endParaRPr lang="en-US" dirty="0"/>
          </a:p>
        </p:txBody>
      </p:sp>
      <p:sp>
        <p:nvSpPr>
          <p:cNvPr id="4" name="Slide Number Placeholder 3"/>
          <p:cNvSpPr>
            <a:spLocks noGrp="1"/>
          </p:cNvSpPr>
          <p:nvPr>
            <p:ph type="sldNum" sz="quarter" idx="5"/>
          </p:nvPr>
        </p:nvSpPr>
        <p:spPr/>
        <p:txBody>
          <a:bodyPr/>
          <a:lstStyle/>
          <a:p>
            <a:fld id="{21049279-358D-464E-AD86-3285CF38A1E8}" type="slidenum">
              <a:rPr lang="en-US" smtClean="0"/>
              <a:t>10</a:t>
            </a:fld>
            <a:endParaRPr lang="en-US"/>
          </a:p>
        </p:txBody>
      </p:sp>
    </p:spTree>
    <p:extLst>
      <p:ext uri="{BB962C8B-B14F-4D97-AF65-F5344CB8AC3E}">
        <p14:creationId xmlns:p14="http://schemas.microsoft.com/office/powerpoint/2010/main" val="191484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Esophagus probe preferred (assess cardiac temp, no temp lag)</a:t>
            </a:r>
          </a:p>
          <a:p>
            <a:r>
              <a:rPr lang="en-US" dirty="0"/>
              <a:t>	make sure that it is not placed proximally which can cause Inappropriate readings due to heated/humidified O2</a:t>
            </a:r>
          </a:p>
          <a:p>
            <a:endParaRPr lang="en-US" dirty="0"/>
          </a:p>
          <a:p>
            <a:r>
              <a:rPr lang="en-US" dirty="0"/>
              <a:t>Rectal/Bladder probes can have interference from lavage if ongoing</a:t>
            </a:r>
          </a:p>
          <a:p>
            <a:endParaRPr lang="en-US" dirty="0"/>
          </a:p>
          <a:p>
            <a:endParaRPr lang="en-US" dirty="0"/>
          </a:p>
          <a:p>
            <a:br>
              <a:rPr lang="en-US" dirty="0"/>
            </a:br>
            <a:r>
              <a:rPr lang="en-US" dirty="0"/>
              <a:t>Tympanic thermometer: </a:t>
            </a:r>
            <a:r>
              <a:rPr lang="en-US" sz="1200" b="0" i="0" kern="1200" dirty="0" err="1">
                <a:solidFill>
                  <a:schemeClr val="tx1"/>
                </a:solidFill>
                <a:effectLst/>
                <a:latin typeface="+mn-lt"/>
                <a:ea typeface="+mn-ea"/>
                <a:cs typeface="+mn-cs"/>
              </a:rPr>
              <a:t>Walpoth</a:t>
            </a:r>
            <a:r>
              <a:rPr lang="en-US" sz="1200" b="0" i="0" kern="1200" dirty="0">
                <a:solidFill>
                  <a:schemeClr val="tx1"/>
                </a:solidFill>
                <a:effectLst/>
                <a:latin typeface="+mn-lt"/>
                <a:ea typeface="+mn-ea"/>
                <a:cs typeface="+mn-cs"/>
              </a:rPr>
              <a:t> BH, </a:t>
            </a:r>
            <a:r>
              <a:rPr lang="en-US" sz="1200" b="0" i="0" kern="1200" dirty="0" err="1">
                <a:solidFill>
                  <a:schemeClr val="tx1"/>
                </a:solidFill>
                <a:effectLst/>
                <a:latin typeface="+mn-lt"/>
                <a:ea typeface="+mn-ea"/>
                <a:cs typeface="+mn-cs"/>
              </a:rPr>
              <a:t>Galdikas</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Leupi</a:t>
            </a:r>
            <a:r>
              <a:rPr lang="en-US" sz="1200" b="0" i="0" kern="1200" dirty="0">
                <a:solidFill>
                  <a:schemeClr val="tx1"/>
                </a:solidFill>
                <a:effectLst/>
                <a:latin typeface="+mn-lt"/>
                <a:ea typeface="+mn-ea"/>
                <a:cs typeface="+mn-cs"/>
              </a:rPr>
              <a:t> F, Muehlemann W, </a:t>
            </a:r>
            <a:r>
              <a:rPr lang="en-US" sz="1200" b="0" i="0" kern="1200" dirty="0" err="1">
                <a:solidFill>
                  <a:schemeClr val="tx1"/>
                </a:solidFill>
                <a:effectLst/>
                <a:latin typeface="+mn-lt"/>
                <a:ea typeface="+mn-ea"/>
                <a:cs typeface="+mn-cs"/>
              </a:rPr>
              <a:t>Schlaepfer</a:t>
            </a:r>
            <a:r>
              <a:rPr lang="en-US" sz="1200" b="0" i="0" kern="1200" dirty="0">
                <a:solidFill>
                  <a:schemeClr val="tx1"/>
                </a:solidFill>
                <a:effectLst/>
                <a:latin typeface="+mn-lt"/>
                <a:ea typeface="+mn-ea"/>
                <a:cs typeface="+mn-cs"/>
              </a:rPr>
              <a:t> P, Althaus U. Assessment of hypothermia with a new "tympanic" thermometer. J Clin </a:t>
            </a:r>
            <a:r>
              <a:rPr lang="en-US" sz="1200" b="0" i="0" kern="1200" dirty="0" err="1">
                <a:solidFill>
                  <a:schemeClr val="tx1"/>
                </a:solidFill>
                <a:effectLst/>
                <a:latin typeface="+mn-lt"/>
                <a:ea typeface="+mn-ea"/>
                <a:cs typeface="+mn-cs"/>
              </a:rPr>
              <a:t>Monit</a:t>
            </a:r>
            <a:r>
              <a:rPr lang="en-US" sz="1200" b="0" i="0" kern="1200" dirty="0">
                <a:solidFill>
                  <a:schemeClr val="tx1"/>
                </a:solidFill>
                <a:effectLst/>
                <a:latin typeface="+mn-lt"/>
                <a:ea typeface="+mn-ea"/>
                <a:cs typeface="+mn-cs"/>
              </a:rPr>
              <a:t>. 1994 Mar;10(2):91-6.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10.1007/BF02886820. PMID: 8207458.</a:t>
            </a:r>
            <a:endParaRPr lang="en-US" dirty="0"/>
          </a:p>
        </p:txBody>
      </p:sp>
      <p:sp>
        <p:nvSpPr>
          <p:cNvPr id="4" name="Slide Number Placeholder 3"/>
          <p:cNvSpPr>
            <a:spLocks noGrp="1"/>
          </p:cNvSpPr>
          <p:nvPr>
            <p:ph type="sldNum" sz="quarter" idx="5"/>
          </p:nvPr>
        </p:nvSpPr>
        <p:spPr/>
        <p:txBody>
          <a:bodyPr/>
          <a:lstStyle/>
          <a:p>
            <a:fld id="{139D9917-8088-194C-91C9-05CF2BDB56EC}" type="slidenum">
              <a:rPr lang="en-US" smtClean="0"/>
              <a:t>11</a:t>
            </a:fld>
            <a:endParaRPr lang="en-US"/>
          </a:p>
        </p:txBody>
      </p:sp>
    </p:spTree>
    <p:extLst>
      <p:ext uri="{BB962C8B-B14F-4D97-AF65-F5344CB8AC3E}">
        <p14:creationId xmlns:p14="http://schemas.microsoft.com/office/powerpoint/2010/main" val="3028910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23906-6DF1-1504-0DD3-DE89795491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C4C303-BCB8-843C-376F-6D865CDA4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8B0835-4150-B6B2-A67A-7B1802CBBE07}"/>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5" name="Footer Placeholder 4">
            <a:extLst>
              <a:ext uri="{FF2B5EF4-FFF2-40B4-BE49-F238E27FC236}">
                <a16:creationId xmlns:a16="http://schemas.microsoft.com/office/drawing/2014/main" id="{E49EEFC8-1025-3B3D-A71E-CAF15D73C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88CE4-35C7-70C8-F3D5-9F834214598A}"/>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1507130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63E3-05B0-D9CA-2935-A5C4E16426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7A40A-6C05-6ADB-6FC3-AAB8DA0773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F1378-902F-207C-2E92-6D00BA676CEF}"/>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5" name="Footer Placeholder 4">
            <a:extLst>
              <a:ext uri="{FF2B5EF4-FFF2-40B4-BE49-F238E27FC236}">
                <a16:creationId xmlns:a16="http://schemas.microsoft.com/office/drawing/2014/main" id="{C158AF14-DF93-77A4-B891-2789A2DCD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71A37-FA01-9DF5-FEDE-5F1F4507D1B8}"/>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178089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0B28C-0616-7EC4-BDAF-379A933757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A12CB2-2F67-8CA0-D735-2E33CF6B26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11FA3-2E8B-832D-0A09-8ED72F3B0D07}"/>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5" name="Footer Placeholder 4">
            <a:extLst>
              <a:ext uri="{FF2B5EF4-FFF2-40B4-BE49-F238E27FC236}">
                <a16:creationId xmlns:a16="http://schemas.microsoft.com/office/drawing/2014/main" id="{9805E243-F232-0C07-E96E-801A13F20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05BCC-92F4-58F7-D05B-8302E99D12B7}"/>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79359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4E4F-891E-45F3-1F28-2A0E8C128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6B91D9-E3B3-D93A-92E3-D0AA5AA1FF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C4FB4-445E-0CE5-9162-1CC5E4E2F778}"/>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5" name="Footer Placeholder 4">
            <a:extLst>
              <a:ext uri="{FF2B5EF4-FFF2-40B4-BE49-F238E27FC236}">
                <a16:creationId xmlns:a16="http://schemas.microsoft.com/office/drawing/2014/main" id="{63EA97C0-BDD0-73B2-04C1-9B76C49D8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FBB46-B468-0BEF-24CF-53A174BC8481}"/>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324387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3F85-D5C7-252F-B444-81BA688D7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F53F15-B588-5863-CD00-D7C085371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D5871-BCEC-B1FB-7154-7B5C922ECB8B}"/>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5" name="Footer Placeholder 4">
            <a:extLst>
              <a:ext uri="{FF2B5EF4-FFF2-40B4-BE49-F238E27FC236}">
                <a16:creationId xmlns:a16="http://schemas.microsoft.com/office/drawing/2014/main" id="{A1E3E791-7BE0-0FAE-1C81-150C9579F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F7578-A2C6-212A-0C9D-DF61C767EC48}"/>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277408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4A83-E499-7FB5-664D-AE03AC5BE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07F3C6-157C-911B-181A-81F3DEA151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541494-B810-607F-9842-7A2644C68B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F948E5-455F-38B7-833D-477DE2D9E6D3}"/>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6" name="Footer Placeholder 5">
            <a:extLst>
              <a:ext uri="{FF2B5EF4-FFF2-40B4-BE49-F238E27FC236}">
                <a16:creationId xmlns:a16="http://schemas.microsoft.com/office/drawing/2014/main" id="{903ECD8F-D651-BB83-D3C6-04CACE677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29FCF9-22DD-B9E9-E3A9-5B96B3B9A962}"/>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4050880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4E02-D853-7AB9-18C9-989966A3C5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47994B-9E7F-0EA6-24B4-4E36D18460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F317C-7086-A11C-918D-EFDB78D4C6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EED399-33B9-D7ED-A629-3292A3EF8A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1EF0AF-9262-FD61-9357-F9F89E440D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E481A2-0CA2-215A-8250-3BEC198008ED}"/>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8" name="Footer Placeholder 7">
            <a:extLst>
              <a:ext uri="{FF2B5EF4-FFF2-40B4-BE49-F238E27FC236}">
                <a16:creationId xmlns:a16="http://schemas.microsoft.com/office/drawing/2014/main" id="{79B17EFF-7309-B3B7-DE94-E60CB440F6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A3C19D-C4E1-D8D4-85DC-85B9B86BD843}"/>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734941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58DD-9C46-710F-405C-D9CB4D8544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EC3E17-EE53-88C4-C805-E74C3AE7DF49}"/>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4" name="Footer Placeholder 3">
            <a:extLst>
              <a:ext uri="{FF2B5EF4-FFF2-40B4-BE49-F238E27FC236}">
                <a16:creationId xmlns:a16="http://schemas.microsoft.com/office/drawing/2014/main" id="{AFA55701-21A6-2EFA-6670-EC813FB58B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DAB64-EEC6-6DF3-0D97-C9589CD99B95}"/>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240694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0D8BBF-4B2C-7093-A807-64EFE8DC032D}"/>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3" name="Footer Placeholder 2">
            <a:extLst>
              <a:ext uri="{FF2B5EF4-FFF2-40B4-BE49-F238E27FC236}">
                <a16:creationId xmlns:a16="http://schemas.microsoft.com/office/drawing/2014/main" id="{33B0295A-C89C-BFEC-8E36-4428F6FDE6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A8ADDB-7B0A-282E-0057-B0F06DC98799}"/>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2318448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4A41-9A9A-6577-961E-D3E6C234D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6C5245-5B9A-8606-E04A-D1AF1C073A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2E8F2B-F96A-2246-8411-8B6FF3DF7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AA310-37B5-9A8B-8F76-ABEF3E892CCA}"/>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6" name="Footer Placeholder 5">
            <a:extLst>
              <a:ext uri="{FF2B5EF4-FFF2-40B4-BE49-F238E27FC236}">
                <a16:creationId xmlns:a16="http://schemas.microsoft.com/office/drawing/2014/main" id="{61CB06EE-B9E5-A4A3-FD87-6CFBFB719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D21122-084A-6185-625E-1D82FA541A05}"/>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380680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4FE4-16C5-1C9B-437F-27D82AC5F9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1ACF23-3724-9F3F-3E7D-BB6F5EA0A0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3A9CB6-0E8F-386A-66E2-2E297FEE7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5657E-F720-E3C3-F7E2-7563C8D926EC}"/>
              </a:ext>
            </a:extLst>
          </p:cNvPr>
          <p:cNvSpPr>
            <a:spLocks noGrp="1"/>
          </p:cNvSpPr>
          <p:nvPr>
            <p:ph type="dt" sz="half" idx="10"/>
          </p:nvPr>
        </p:nvSpPr>
        <p:spPr/>
        <p:txBody>
          <a:bodyPr/>
          <a:lstStyle/>
          <a:p>
            <a:fld id="{4C35F53C-C6CE-7A46-BD39-7CAA20F47BDE}" type="datetimeFigureOut">
              <a:rPr lang="en-US" smtClean="0"/>
              <a:t>11/9/23</a:t>
            </a:fld>
            <a:endParaRPr lang="en-US"/>
          </a:p>
        </p:txBody>
      </p:sp>
      <p:sp>
        <p:nvSpPr>
          <p:cNvPr id="6" name="Footer Placeholder 5">
            <a:extLst>
              <a:ext uri="{FF2B5EF4-FFF2-40B4-BE49-F238E27FC236}">
                <a16:creationId xmlns:a16="http://schemas.microsoft.com/office/drawing/2014/main" id="{33936C06-ACC0-EF58-E004-5DDAB1A80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C79DB4-9B93-26D5-8FA8-3DC61778C904}"/>
              </a:ext>
            </a:extLst>
          </p:cNvPr>
          <p:cNvSpPr>
            <a:spLocks noGrp="1"/>
          </p:cNvSpPr>
          <p:nvPr>
            <p:ph type="sldNum" sz="quarter" idx="12"/>
          </p:nvPr>
        </p:nvSpPr>
        <p:spPr/>
        <p:txBody>
          <a:bodyPr/>
          <a:lstStyle/>
          <a:p>
            <a:fld id="{2CB827DE-A98A-9D43-A311-6DFE0CFCE846}" type="slidenum">
              <a:rPr lang="en-US" smtClean="0"/>
              <a:t>‹#›</a:t>
            </a:fld>
            <a:endParaRPr lang="en-US"/>
          </a:p>
        </p:txBody>
      </p:sp>
    </p:spTree>
    <p:extLst>
      <p:ext uri="{BB962C8B-B14F-4D97-AF65-F5344CB8AC3E}">
        <p14:creationId xmlns:p14="http://schemas.microsoft.com/office/powerpoint/2010/main" val="3307057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E9DD4A-D154-124F-3DBA-ADA1B63DD8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7718B-C777-6F0C-182B-6F4532E91A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AE109-1521-BE12-AB62-39342F585D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5F53C-C6CE-7A46-BD39-7CAA20F47BDE}" type="datetimeFigureOut">
              <a:rPr lang="en-US" smtClean="0"/>
              <a:t>11/9/23</a:t>
            </a:fld>
            <a:endParaRPr lang="en-US"/>
          </a:p>
        </p:txBody>
      </p:sp>
      <p:sp>
        <p:nvSpPr>
          <p:cNvPr id="5" name="Footer Placeholder 4">
            <a:extLst>
              <a:ext uri="{FF2B5EF4-FFF2-40B4-BE49-F238E27FC236}">
                <a16:creationId xmlns:a16="http://schemas.microsoft.com/office/drawing/2014/main" id="{29852945-89B1-3026-5E28-39CA4E2D8D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7C6B28-24A7-5F0E-63C5-DA7B0AB858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827DE-A98A-9D43-A311-6DFE0CFCE846}" type="slidenum">
              <a:rPr lang="en-US" smtClean="0"/>
              <a:t>‹#›</a:t>
            </a:fld>
            <a:endParaRPr lang="en-US"/>
          </a:p>
        </p:txBody>
      </p:sp>
    </p:spTree>
    <p:extLst>
      <p:ext uri="{BB962C8B-B14F-4D97-AF65-F5344CB8AC3E}">
        <p14:creationId xmlns:p14="http://schemas.microsoft.com/office/powerpoint/2010/main" val="3382968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ebmedicine.net/topics/toxicology-environmental/pediatric-hypothermia" TargetMode="External"/><Relationship Id="rId2" Type="http://schemas.openxmlformats.org/officeDocument/2006/relationships/hyperlink" Target="https://www.ncbi.nlm.nih.gov/books/NBK54523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4F79-AEB5-CE45-89F0-2C47FEB15FF0}"/>
              </a:ext>
            </a:extLst>
          </p:cNvPr>
          <p:cNvSpPr>
            <a:spLocks noGrp="1"/>
          </p:cNvSpPr>
          <p:nvPr>
            <p:ph type="ctrTitle"/>
          </p:nvPr>
        </p:nvSpPr>
        <p:spPr>
          <a:xfrm>
            <a:off x="1524000" y="2103328"/>
            <a:ext cx="9144000" cy="1981200"/>
          </a:xfrm>
        </p:spPr>
        <p:txBody>
          <a:bodyPr anchor="t">
            <a:normAutofit/>
          </a:bodyPr>
          <a:lstStyle/>
          <a:p>
            <a:r>
              <a:rPr lang="en-US" dirty="0">
                <a:solidFill>
                  <a:schemeClr val="bg1"/>
                </a:solidFill>
              </a:rPr>
              <a:t>Accidental Hypothermia and Cold Injuries</a:t>
            </a:r>
          </a:p>
        </p:txBody>
      </p:sp>
      <p:sp>
        <p:nvSpPr>
          <p:cNvPr id="3" name="Subtitle 2">
            <a:extLst>
              <a:ext uri="{FF2B5EF4-FFF2-40B4-BE49-F238E27FC236}">
                <a16:creationId xmlns:a16="http://schemas.microsoft.com/office/drawing/2014/main" id="{EA3B3FD3-677C-904C-B79D-1B9A75CB20ED}"/>
              </a:ext>
            </a:extLst>
          </p:cNvPr>
          <p:cNvSpPr>
            <a:spLocks noGrp="1"/>
          </p:cNvSpPr>
          <p:nvPr>
            <p:ph type="subTitle" idx="1"/>
          </p:nvPr>
        </p:nvSpPr>
        <p:spPr>
          <a:xfrm>
            <a:off x="1524000" y="4230688"/>
            <a:ext cx="9144000" cy="1655762"/>
          </a:xfrm>
        </p:spPr>
        <p:txBody>
          <a:bodyPr>
            <a:normAutofit lnSpcReduction="10000"/>
          </a:bodyPr>
          <a:lstStyle/>
          <a:p>
            <a:r>
              <a:rPr lang="en-US" dirty="0">
                <a:solidFill>
                  <a:schemeClr val="bg1"/>
                </a:solidFill>
              </a:rPr>
              <a:t>Michael T. </a:t>
            </a:r>
            <a:r>
              <a:rPr lang="en-US" dirty="0" err="1">
                <a:solidFill>
                  <a:schemeClr val="bg1"/>
                </a:solidFill>
              </a:rPr>
              <a:t>Mozer</a:t>
            </a:r>
            <a:r>
              <a:rPr lang="en-US" dirty="0">
                <a:solidFill>
                  <a:schemeClr val="bg1"/>
                </a:solidFill>
              </a:rPr>
              <a:t>, DO</a:t>
            </a:r>
          </a:p>
          <a:p>
            <a:r>
              <a:rPr lang="en-US" dirty="0">
                <a:solidFill>
                  <a:schemeClr val="bg1"/>
                </a:solidFill>
              </a:rPr>
              <a:t>EMS Fellow</a:t>
            </a:r>
          </a:p>
          <a:p>
            <a:r>
              <a:rPr lang="en-US" dirty="0">
                <a:solidFill>
                  <a:schemeClr val="bg1"/>
                </a:solidFill>
              </a:rPr>
              <a:t>UNM Health EMS Consortium</a:t>
            </a:r>
          </a:p>
          <a:p>
            <a:r>
              <a:rPr lang="en-US" dirty="0">
                <a:solidFill>
                  <a:schemeClr val="bg1"/>
                </a:solidFill>
              </a:rPr>
              <a:t>11/16/2023</a:t>
            </a:r>
          </a:p>
        </p:txBody>
      </p:sp>
      <p:pic>
        <p:nvPicPr>
          <p:cNvPr id="6" name="Google Shape;149;p18" descr="A picture containing drawing&#10;&#10;Description automatically generated">
            <a:extLst>
              <a:ext uri="{FF2B5EF4-FFF2-40B4-BE49-F238E27FC236}">
                <a16:creationId xmlns:a16="http://schemas.microsoft.com/office/drawing/2014/main" id="{94C98C53-E265-D74D-BCEF-5C3E05446C9B}"/>
              </a:ext>
            </a:extLst>
          </p:cNvPr>
          <p:cNvPicPr preferRelativeResize="0"/>
          <p:nvPr/>
        </p:nvPicPr>
        <p:blipFill rotWithShape="1">
          <a:blip r:embed="rId3">
            <a:alphaModFix/>
          </a:blip>
          <a:srcRect/>
          <a:stretch/>
        </p:blipFill>
        <p:spPr>
          <a:xfrm>
            <a:off x="9863137" y="15200"/>
            <a:ext cx="2328863" cy="1981199"/>
          </a:xfrm>
          <a:prstGeom prst="rect">
            <a:avLst/>
          </a:prstGeom>
          <a:noFill/>
          <a:ln>
            <a:noFill/>
          </a:ln>
        </p:spPr>
      </p:pic>
      <p:pic>
        <p:nvPicPr>
          <p:cNvPr id="7" name="Picture 6" descr="A logo of a university&#10;&#10;Description automatically generated">
            <a:extLst>
              <a:ext uri="{FF2B5EF4-FFF2-40B4-BE49-F238E27FC236}">
                <a16:creationId xmlns:a16="http://schemas.microsoft.com/office/drawing/2014/main" id="{E664C591-9E52-5CD8-A27F-74E86B852528}"/>
              </a:ext>
            </a:extLst>
          </p:cNvPr>
          <p:cNvPicPr>
            <a:picLocks noChangeAspect="1"/>
          </p:cNvPicPr>
          <p:nvPr/>
        </p:nvPicPr>
        <p:blipFill rotWithShape="1">
          <a:blip r:embed="rId4"/>
          <a:srcRect l="5962"/>
          <a:stretch/>
        </p:blipFill>
        <p:spPr>
          <a:xfrm>
            <a:off x="0" y="0"/>
            <a:ext cx="2654010" cy="1981198"/>
          </a:xfrm>
          <a:prstGeom prst="rect">
            <a:avLst/>
          </a:prstGeom>
        </p:spPr>
      </p:pic>
    </p:spTree>
    <p:extLst>
      <p:ext uri="{BB962C8B-B14F-4D97-AF65-F5344CB8AC3E}">
        <p14:creationId xmlns:p14="http://schemas.microsoft.com/office/powerpoint/2010/main" val="1463907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11C920BD-0FC3-DE4E-B2FD-4427017FDB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57751" y="246338"/>
            <a:ext cx="6739753" cy="636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2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D2259-7BC6-9841-9C10-FC23893380DE}"/>
              </a:ext>
            </a:extLst>
          </p:cNvPr>
          <p:cNvSpPr>
            <a:spLocks noGrp="1"/>
          </p:cNvSpPr>
          <p:nvPr>
            <p:ph type="title"/>
          </p:nvPr>
        </p:nvSpPr>
        <p:spPr>
          <a:xfrm>
            <a:off x="588180" y="182563"/>
            <a:ext cx="3816095" cy="1938076"/>
          </a:xfrm>
        </p:spPr>
        <p:txBody>
          <a:bodyPr>
            <a:normAutofit/>
          </a:bodyPr>
          <a:lstStyle/>
          <a:p>
            <a:r>
              <a:rPr lang="en-US" b="1" dirty="0">
                <a:solidFill>
                  <a:schemeClr val="bg1"/>
                </a:solidFill>
              </a:rPr>
              <a:t>Physical Exam Considerations</a:t>
            </a:r>
          </a:p>
        </p:txBody>
      </p:sp>
      <p:sp>
        <p:nvSpPr>
          <p:cNvPr id="3" name="Content Placeholder 2">
            <a:extLst>
              <a:ext uri="{FF2B5EF4-FFF2-40B4-BE49-F238E27FC236}">
                <a16:creationId xmlns:a16="http://schemas.microsoft.com/office/drawing/2014/main" id="{3B6BD2D3-9472-A149-9490-AB30A2F78F2C}"/>
              </a:ext>
            </a:extLst>
          </p:cNvPr>
          <p:cNvSpPr>
            <a:spLocks noGrp="1"/>
          </p:cNvSpPr>
          <p:nvPr>
            <p:ph idx="1"/>
          </p:nvPr>
        </p:nvSpPr>
        <p:spPr>
          <a:xfrm>
            <a:off x="588180" y="2120639"/>
            <a:ext cx="4066115" cy="3937261"/>
          </a:xfrm>
        </p:spPr>
        <p:txBody>
          <a:bodyPr anchor="t">
            <a:normAutofit/>
          </a:bodyPr>
          <a:lstStyle/>
          <a:p>
            <a:r>
              <a:rPr lang="en-US" sz="2400" dirty="0">
                <a:solidFill>
                  <a:schemeClr val="bg1"/>
                </a:solidFill>
              </a:rPr>
              <a:t>ABCs v H&amp;P</a:t>
            </a:r>
          </a:p>
          <a:p>
            <a:r>
              <a:rPr lang="en-US" sz="2400" dirty="0">
                <a:solidFill>
                  <a:schemeClr val="bg1"/>
                </a:solidFill>
              </a:rPr>
              <a:t>Pulse Oximetry</a:t>
            </a:r>
          </a:p>
          <a:p>
            <a:r>
              <a:rPr lang="en-US" sz="2400" dirty="0">
                <a:solidFill>
                  <a:schemeClr val="bg1"/>
                </a:solidFill>
              </a:rPr>
              <a:t>Temp - Tympanic probe</a:t>
            </a:r>
          </a:p>
          <a:p>
            <a:r>
              <a:rPr lang="en-US" sz="2400" dirty="0">
                <a:solidFill>
                  <a:schemeClr val="bg1"/>
                </a:solidFill>
              </a:rPr>
              <a:t>Pupils</a:t>
            </a:r>
          </a:p>
          <a:p>
            <a:pPr lvl="2"/>
            <a:r>
              <a:rPr lang="en-US" sz="1800" dirty="0">
                <a:solidFill>
                  <a:schemeClr val="bg1"/>
                </a:solidFill>
              </a:rPr>
              <a:t>Dilated with temp &lt;27 ℃</a:t>
            </a:r>
          </a:p>
          <a:p>
            <a:pPr lvl="2"/>
            <a:r>
              <a:rPr lang="en-US" sz="1800" dirty="0">
                <a:solidFill>
                  <a:schemeClr val="bg1"/>
                </a:solidFill>
              </a:rPr>
              <a:t>Fixed and dilated &lt;22 ℃</a:t>
            </a:r>
          </a:p>
          <a:p>
            <a:pPr marL="0" indent="0">
              <a:buNone/>
            </a:pPr>
            <a:endParaRPr lang="en-US" sz="2400" dirty="0">
              <a:solidFill>
                <a:schemeClr val="bg1"/>
              </a:solidFill>
            </a:endParaRPr>
          </a:p>
        </p:txBody>
      </p:sp>
      <p:pic>
        <p:nvPicPr>
          <p:cNvPr id="3080" name="Picture 8" descr="Frozen Jack Nicholson - Newport Buzz">
            <a:extLst>
              <a:ext uri="{FF2B5EF4-FFF2-40B4-BE49-F238E27FC236}">
                <a16:creationId xmlns:a16="http://schemas.microsoft.com/office/drawing/2014/main" id="{ACAC7955-2323-1945-A27F-D362970E1D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95" r="-1" b="5383"/>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5 Causes of Dilated Pupils: What Is Mydriasis?">
            <a:extLst>
              <a:ext uri="{FF2B5EF4-FFF2-40B4-BE49-F238E27FC236}">
                <a16:creationId xmlns:a16="http://schemas.microsoft.com/office/drawing/2014/main" id="{7616CE9E-B552-C848-8A9C-C6BBEECCBA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98" b="29352"/>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17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FDEE-B922-4A4F-91FA-E0AD50C36202}"/>
              </a:ext>
            </a:extLst>
          </p:cNvPr>
          <p:cNvSpPr>
            <a:spLocks noGrp="1"/>
          </p:cNvSpPr>
          <p:nvPr>
            <p:ph type="title"/>
          </p:nvPr>
        </p:nvSpPr>
        <p:spPr>
          <a:xfrm>
            <a:off x="941388" y="226448"/>
            <a:ext cx="9905998" cy="1905000"/>
          </a:xfrm>
        </p:spPr>
        <p:txBody>
          <a:bodyPr/>
          <a:lstStyle/>
          <a:p>
            <a:r>
              <a:rPr lang="en-US" b="1" dirty="0">
                <a:solidFill>
                  <a:schemeClr val="bg1"/>
                </a:solidFill>
              </a:rPr>
              <a:t>So what thermometer should we use!?</a:t>
            </a:r>
          </a:p>
        </p:txBody>
      </p:sp>
      <p:sp>
        <p:nvSpPr>
          <p:cNvPr id="3" name="Content Placeholder 2">
            <a:extLst>
              <a:ext uri="{FF2B5EF4-FFF2-40B4-BE49-F238E27FC236}">
                <a16:creationId xmlns:a16="http://schemas.microsoft.com/office/drawing/2014/main" id="{2DEF14CB-C188-6A45-B2F9-1770378E63CB}"/>
              </a:ext>
            </a:extLst>
          </p:cNvPr>
          <p:cNvSpPr>
            <a:spLocks noGrp="1"/>
          </p:cNvSpPr>
          <p:nvPr>
            <p:ph idx="1"/>
          </p:nvPr>
        </p:nvSpPr>
        <p:spPr/>
        <p:txBody>
          <a:bodyPr anchor="t">
            <a:normAutofit/>
          </a:bodyPr>
          <a:lstStyle/>
          <a:p>
            <a:r>
              <a:rPr lang="en-US" sz="2400" dirty="0">
                <a:solidFill>
                  <a:schemeClr val="bg1"/>
                </a:solidFill>
              </a:rPr>
              <a:t>For EMS and prehospital providers, core temperature is not timely nor available</a:t>
            </a:r>
          </a:p>
          <a:p>
            <a:r>
              <a:rPr lang="en-US" sz="2400" dirty="0">
                <a:solidFill>
                  <a:schemeClr val="bg1"/>
                </a:solidFill>
              </a:rPr>
              <a:t>External temp – for trends and use until a core temp can be obtained</a:t>
            </a:r>
          </a:p>
          <a:p>
            <a:pPr marL="0" indent="0">
              <a:buNone/>
            </a:pPr>
            <a:endParaRPr lang="en-US" sz="2400" dirty="0">
              <a:solidFill>
                <a:schemeClr val="bg1"/>
              </a:solidFill>
            </a:endParaRPr>
          </a:p>
          <a:p>
            <a:endParaRPr lang="en-US" sz="2400" dirty="0">
              <a:solidFill>
                <a:schemeClr val="bg1"/>
              </a:solidFill>
            </a:endParaRPr>
          </a:p>
        </p:txBody>
      </p:sp>
      <p:pic>
        <p:nvPicPr>
          <p:cNvPr id="9218" name="Picture 2" descr="Buy Polar Bear Forehead Thermometer Digital Infrared Body Temporal  Thermometer at affordable prices — free shipping, real reviews with photos  — Joom">
            <a:extLst>
              <a:ext uri="{FF2B5EF4-FFF2-40B4-BE49-F238E27FC236}">
                <a16:creationId xmlns:a16="http://schemas.microsoft.com/office/drawing/2014/main" id="{5E9695FA-470B-4748-9EC3-A5F720B6F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8" y="3073650"/>
            <a:ext cx="3329302" cy="332930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ympanic Thermometers | Medline Industries, Inc.">
            <a:extLst>
              <a:ext uri="{FF2B5EF4-FFF2-40B4-BE49-F238E27FC236}">
                <a16:creationId xmlns:a16="http://schemas.microsoft.com/office/drawing/2014/main" id="{79D9454D-389F-C74F-89A4-3697A21A6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419" y="3066688"/>
            <a:ext cx="3329302" cy="332930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abis Digital Thermometer for Babies, Children and Adults for Oral, Rectal  or Underarm Use Clinically Accurate Within 60 Seconds, Blue - Walmart.com">
            <a:extLst>
              <a:ext uri="{FF2B5EF4-FFF2-40B4-BE49-F238E27FC236}">
                <a16:creationId xmlns:a16="http://schemas.microsoft.com/office/drawing/2014/main" id="{E62FBC52-0BA4-A74A-AB04-59C261095D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110" y="3066688"/>
            <a:ext cx="3329301" cy="332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58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p Arrow 11">
            <a:extLst>
              <a:ext uri="{FF2B5EF4-FFF2-40B4-BE49-F238E27FC236}">
                <a16:creationId xmlns:a16="http://schemas.microsoft.com/office/drawing/2014/main" id="{D008163A-BF39-0A48-B796-E49521269C62}"/>
              </a:ext>
            </a:extLst>
          </p:cNvPr>
          <p:cNvSpPr/>
          <p:nvPr/>
        </p:nvSpPr>
        <p:spPr>
          <a:xfrm>
            <a:off x="10725150" y="2495974"/>
            <a:ext cx="381000" cy="1009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a:extLst>
              <a:ext uri="{FF2B5EF4-FFF2-40B4-BE49-F238E27FC236}">
                <a16:creationId xmlns:a16="http://schemas.microsoft.com/office/drawing/2014/main" id="{82CD18BF-5377-AD49-B6A6-05E168EB052E}"/>
              </a:ext>
            </a:extLst>
          </p:cNvPr>
          <p:cNvSpPr/>
          <p:nvPr/>
        </p:nvSpPr>
        <p:spPr>
          <a:xfrm>
            <a:off x="10725150" y="685800"/>
            <a:ext cx="381000" cy="1009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753A5F-E571-BD49-9A0D-7CCF1D805BC9}"/>
              </a:ext>
            </a:extLst>
          </p:cNvPr>
          <p:cNvSpPr>
            <a:spLocks noGrp="1"/>
          </p:cNvSpPr>
          <p:nvPr>
            <p:ph type="title"/>
          </p:nvPr>
        </p:nvSpPr>
        <p:spPr>
          <a:xfrm>
            <a:off x="655320" y="27449"/>
            <a:ext cx="5120114" cy="1692794"/>
          </a:xfrm>
        </p:spPr>
        <p:txBody>
          <a:bodyPr>
            <a:normAutofit/>
          </a:bodyPr>
          <a:lstStyle/>
          <a:p>
            <a:r>
              <a:rPr lang="en-US" b="1" dirty="0">
                <a:solidFill>
                  <a:schemeClr val="bg1"/>
                </a:solidFill>
              </a:rPr>
              <a:t>Mild Hypothermia</a:t>
            </a:r>
          </a:p>
        </p:txBody>
      </p:sp>
      <p:sp>
        <p:nvSpPr>
          <p:cNvPr id="3" name="Content Placeholder 2">
            <a:extLst>
              <a:ext uri="{FF2B5EF4-FFF2-40B4-BE49-F238E27FC236}">
                <a16:creationId xmlns:a16="http://schemas.microsoft.com/office/drawing/2014/main" id="{647D36C9-6F0F-B14F-9E73-0395DDD8A38D}"/>
              </a:ext>
            </a:extLst>
          </p:cNvPr>
          <p:cNvSpPr>
            <a:spLocks noGrp="1"/>
          </p:cNvSpPr>
          <p:nvPr>
            <p:ph idx="1"/>
          </p:nvPr>
        </p:nvSpPr>
        <p:spPr>
          <a:xfrm>
            <a:off x="583341" y="1520509"/>
            <a:ext cx="2974247" cy="1027852"/>
          </a:xfrm>
        </p:spPr>
        <p:txBody>
          <a:bodyPr anchor="t">
            <a:normAutofit/>
          </a:bodyPr>
          <a:lstStyle/>
          <a:p>
            <a:pPr marL="0" indent="0">
              <a:buNone/>
            </a:pPr>
            <a:r>
              <a:rPr lang="en-US" sz="2400" b="1" u="sng" dirty="0">
                <a:solidFill>
                  <a:schemeClr val="bg1"/>
                </a:solidFill>
              </a:rPr>
              <a:t>Catecholamine</a:t>
            </a:r>
            <a:r>
              <a:rPr lang="en-US" sz="2400" u="sng" dirty="0">
                <a:solidFill>
                  <a:schemeClr val="bg1"/>
                </a:solidFill>
              </a:rPr>
              <a:t> </a:t>
            </a:r>
            <a:r>
              <a:rPr lang="en-US" sz="2400" b="1" u="sng" dirty="0">
                <a:solidFill>
                  <a:schemeClr val="bg1"/>
                </a:solidFill>
              </a:rPr>
              <a:t>surge</a:t>
            </a:r>
          </a:p>
        </p:txBody>
      </p:sp>
      <p:pic>
        <p:nvPicPr>
          <p:cNvPr id="8198" name="Picture 6" descr="Heart - Wikipedia">
            <a:extLst>
              <a:ext uri="{FF2B5EF4-FFF2-40B4-BE49-F238E27FC236}">
                <a16:creationId xmlns:a16="http://schemas.microsoft.com/office/drawing/2014/main" id="{018005A5-10A6-0442-A9F6-78F4B8FA9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913" y="320164"/>
            <a:ext cx="1851886" cy="169279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Large-Scale Genetic Study Sheds Light on Lung Cancer | National Institutes  of Health (NIH)">
            <a:extLst>
              <a:ext uri="{FF2B5EF4-FFF2-40B4-BE49-F238E27FC236}">
                <a16:creationId xmlns:a16="http://schemas.microsoft.com/office/drawing/2014/main" id="{85701391-75E5-FA4B-A153-D3363E772B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1030" y="2213090"/>
            <a:ext cx="1832769" cy="169279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onstricted Images, Stock Photos &amp;amp; Vectors | Shutterstock">
            <a:extLst>
              <a:ext uri="{FF2B5EF4-FFF2-40B4-BE49-F238E27FC236}">
                <a16:creationId xmlns:a16="http://schemas.microsoft.com/office/drawing/2014/main" id="{59890F06-9616-2348-B89B-5C00DADC55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36" t="16275" r="34637" b="32256"/>
          <a:stretch/>
        </p:blipFill>
        <p:spPr bwMode="auto">
          <a:xfrm>
            <a:off x="7493531" y="4195390"/>
            <a:ext cx="4187766" cy="197411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Teeth Chattering: Causes, Treatment, When to See a Doctor">
            <a:extLst>
              <a:ext uri="{FF2B5EF4-FFF2-40B4-BE49-F238E27FC236}">
                <a16:creationId xmlns:a16="http://schemas.microsoft.com/office/drawing/2014/main" id="{0AD2AE87-BB32-554D-B9FD-BBAFD275E4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65" r="13970"/>
          <a:stretch/>
        </p:blipFill>
        <p:spPr bwMode="auto">
          <a:xfrm>
            <a:off x="7493531" y="320164"/>
            <a:ext cx="4572000" cy="60726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eart - Wikipedia">
            <a:extLst>
              <a:ext uri="{FF2B5EF4-FFF2-40B4-BE49-F238E27FC236}">
                <a16:creationId xmlns:a16="http://schemas.microsoft.com/office/drawing/2014/main" id="{A26AC60E-082F-CF50-0730-8434DD264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811" y="2152493"/>
            <a:ext cx="2314097" cy="2115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arge-Scale Genetic Study Sheds Light on Lung Cancer | National Institutes  of Health (NIH)">
            <a:extLst>
              <a:ext uri="{FF2B5EF4-FFF2-40B4-BE49-F238E27FC236}">
                <a16:creationId xmlns:a16="http://schemas.microsoft.com/office/drawing/2014/main" id="{BA46D5A8-FAD5-38A3-7B4E-57A44475F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908" y="2213090"/>
            <a:ext cx="2224599" cy="20547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onstricted Images, Stock Photos &amp;amp; Vectors | Shutterstock">
            <a:extLst>
              <a:ext uri="{FF2B5EF4-FFF2-40B4-BE49-F238E27FC236}">
                <a16:creationId xmlns:a16="http://schemas.microsoft.com/office/drawing/2014/main" id="{D731A1D8-822C-2E21-AEF1-B9F7328163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36" t="16275" r="34637" b="32256"/>
          <a:stretch/>
        </p:blipFill>
        <p:spPr bwMode="auto">
          <a:xfrm>
            <a:off x="3005026" y="4294420"/>
            <a:ext cx="4451448" cy="2098415"/>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065996B9-D27C-6DB0-42F1-B5E44C17160B}"/>
              </a:ext>
            </a:extLst>
          </p:cNvPr>
          <p:cNvSpPr/>
          <p:nvPr/>
        </p:nvSpPr>
        <p:spPr>
          <a:xfrm>
            <a:off x="4736131" y="2251560"/>
            <a:ext cx="436990" cy="117744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BFC16595-EC3C-6433-B44D-9F4F604EF0C4}"/>
              </a:ext>
            </a:extLst>
          </p:cNvPr>
          <p:cNvSpPr/>
          <p:nvPr/>
        </p:nvSpPr>
        <p:spPr>
          <a:xfrm>
            <a:off x="6874499" y="2213090"/>
            <a:ext cx="436990" cy="117744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22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9506551-79B9-2D48-BB00-5E050FFA7F0D}"/>
              </a:ext>
            </a:extLst>
          </p:cNvPr>
          <p:cNvGrpSpPr/>
          <p:nvPr/>
        </p:nvGrpSpPr>
        <p:grpSpPr>
          <a:xfrm>
            <a:off x="5354375" y="1695450"/>
            <a:ext cx="2954261" cy="5034480"/>
            <a:chOff x="5354375" y="1695450"/>
            <a:chExt cx="2954261" cy="5034480"/>
          </a:xfrm>
        </p:grpSpPr>
        <p:pic>
          <p:nvPicPr>
            <p:cNvPr id="9220" name="Picture 4" descr="18.4B: Distribution of Blood - Medicine LibreTexts">
              <a:extLst>
                <a:ext uri="{FF2B5EF4-FFF2-40B4-BE49-F238E27FC236}">
                  <a16:creationId xmlns:a16="http://schemas.microsoft.com/office/drawing/2014/main" id="{F5AC3D40-220B-C640-B734-D78223BD7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375" y="1695450"/>
              <a:ext cx="2954261" cy="5034480"/>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a:extLst>
                <a:ext uri="{FF2B5EF4-FFF2-40B4-BE49-F238E27FC236}">
                  <a16:creationId xmlns:a16="http://schemas.microsoft.com/office/drawing/2014/main" id="{0BD8359A-5B3B-7546-9FD9-A495A31E15D1}"/>
                </a:ext>
              </a:extLst>
            </p:cNvPr>
            <p:cNvSpPr/>
            <p:nvPr/>
          </p:nvSpPr>
          <p:spPr>
            <a:xfrm rot="1898262">
              <a:off x="6096000" y="2495973"/>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4848D9D-48B7-434D-B183-99CC7E7AFC9D}"/>
                </a:ext>
              </a:extLst>
            </p:cNvPr>
            <p:cNvSpPr/>
            <p:nvPr/>
          </p:nvSpPr>
          <p:spPr>
            <a:xfrm rot="8599652">
              <a:off x="7520587" y="2495973"/>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F29C82A7-D551-8047-B0EE-8606EC645A61}"/>
                </a:ext>
              </a:extLst>
            </p:cNvPr>
            <p:cNvSpPr/>
            <p:nvPr/>
          </p:nvSpPr>
          <p:spPr>
            <a:xfrm rot="17795116">
              <a:off x="6342607" y="4290340"/>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CA7D208B-9C7E-E040-9DA5-5303AC479D4D}"/>
                </a:ext>
              </a:extLst>
            </p:cNvPr>
            <p:cNvSpPr/>
            <p:nvPr/>
          </p:nvSpPr>
          <p:spPr>
            <a:xfrm rot="15008639">
              <a:off x="7377921" y="4331141"/>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D1B8671-82B3-7545-9563-22DE996CC860}"/>
              </a:ext>
            </a:extLst>
          </p:cNvPr>
          <p:cNvSpPr>
            <a:spLocks noGrp="1"/>
          </p:cNvSpPr>
          <p:nvPr>
            <p:ph type="title"/>
          </p:nvPr>
        </p:nvSpPr>
        <p:spPr>
          <a:xfrm>
            <a:off x="493017" y="372110"/>
            <a:ext cx="6172200" cy="1460500"/>
          </a:xfrm>
        </p:spPr>
        <p:txBody>
          <a:bodyPr/>
          <a:lstStyle/>
          <a:p>
            <a:r>
              <a:rPr lang="en-US" b="1" dirty="0">
                <a:solidFill>
                  <a:schemeClr val="bg1"/>
                </a:solidFill>
              </a:rPr>
              <a:t>Moderate Hypothermia</a:t>
            </a:r>
          </a:p>
        </p:txBody>
      </p:sp>
      <p:sp>
        <p:nvSpPr>
          <p:cNvPr id="3" name="Content Placeholder 2">
            <a:extLst>
              <a:ext uri="{FF2B5EF4-FFF2-40B4-BE49-F238E27FC236}">
                <a16:creationId xmlns:a16="http://schemas.microsoft.com/office/drawing/2014/main" id="{802366E1-FE18-FC46-871D-5D2F4739CE9F}"/>
              </a:ext>
            </a:extLst>
          </p:cNvPr>
          <p:cNvSpPr>
            <a:spLocks noGrp="1"/>
          </p:cNvSpPr>
          <p:nvPr>
            <p:ph idx="1"/>
          </p:nvPr>
        </p:nvSpPr>
        <p:spPr>
          <a:xfrm>
            <a:off x="564476" y="1673225"/>
            <a:ext cx="4069795" cy="643311"/>
          </a:xfrm>
        </p:spPr>
        <p:txBody>
          <a:bodyPr anchor="t">
            <a:normAutofit/>
          </a:bodyPr>
          <a:lstStyle/>
          <a:p>
            <a:pPr marL="0" indent="0">
              <a:buNone/>
            </a:pPr>
            <a:r>
              <a:rPr lang="en-US" sz="2400" b="1" u="sng" dirty="0">
                <a:solidFill>
                  <a:schemeClr val="bg1"/>
                </a:solidFill>
              </a:rPr>
              <a:t>Depleted catecholamines</a:t>
            </a:r>
          </a:p>
          <a:p>
            <a:pPr marL="0" indent="0">
              <a:buNone/>
            </a:pPr>
            <a:endParaRPr lang="en-US" sz="2400" b="1" u="sng" dirty="0">
              <a:solidFill>
                <a:schemeClr val="bg1"/>
              </a:solidFill>
            </a:endParaRPr>
          </a:p>
        </p:txBody>
      </p:sp>
      <p:pic>
        <p:nvPicPr>
          <p:cNvPr id="6" name="Picture 6" descr="Heart - Wikipedia">
            <a:extLst>
              <a:ext uri="{FF2B5EF4-FFF2-40B4-BE49-F238E27FC236}">
                <a16:creationId xmlns:a16="http://schemas.microsoft.com/office/drawing/2014/main" id="{6B8B4C0E-C2B0-D549-BF2A-880B70F2B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224" y="631937"/>
            <a:ext cx="2384152" cy="21793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Large-Scale Genetic Study Sheds Light on Lung Cancer | National Institutes  of Health (NIH)">
            <a:extLst>
              <a:ext uri="{FF2B5EF4-FFF2-40B4-BE49-F238E27FC236}">
                <a16:creationId xmlns:a16="http://schemas.microsoft.com/office/drawing/2014/main" id="{FE0FEF89-C339-FB43-87CE-D39689B4F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7223" y="2749296"/>
            <a:ext cx="2384151" cy="22020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onstricted Images, Stock Photos &amp;amp; Vectors | Shutterstock">
            <a:extLst>
              <a:ext uri="{FF2B5EF4-FFF2-40B4-BE49-F238E27FC236}">
                <a16:creationId xmlns:a16="http://schemas.microsoft.com/office/drawing/2014/main" id="{0E2A6232-02BA-144E-9EDC-E6DF76E008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36" t="16275" r="34637" b="32256"/>
          <a:stretch/>
        </p:blipFill>
        <p:spPr bwMode="auto">
          <a:xfrm rot="10800000">
            <a:off x="8559718" y="5061926"/>
            <a:ext cx="3294832" cy="155318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D3E29C1F-0262-2E47-B930-9C346650E2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222" r="50000"/>
          <a:stretch/>
        </p:blipFill>
        <p:spPr bwMode="auto">
          <a:xfrm>
            <a:off x="7174887" y="3350811"/>
            <a:ext cx="495419" cy="65230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0B087B1-49E4-F974-B2C6-B96E003C1731}"/>
              </a:ext>
            </a:extLst>
          </p:cNvPr>
          <p:cNvGrpSpPr/>
          <p:nvPr/>
        </p:nvGrpSpPr>
        <p:grpSpPr>
          <a:xfrm>
            <a:off x="114300" y="2809183"/>
            <a:ext cx="5517248" cy="3946749"/>
            <a:chOff x="114300" y="2809183"/>
            <a:chExt cx="5517248" cy="3946749"/>
          </a:xfrm>
        </p:grpSpPr>
        <p:grpSp>
          <p:nvGrpSpPr>
            <p:cNvPr id="13" name="Group 12">
              <a:extLst>
                <a:ext uri="{FF2B5EF4-FFF2-40B4-BE49-F238E27FC236}">
                  <a16:creationId xmlns:a16="http://schemas.microsoft.com/office/drawing/2014/main" id="{71075E94-E7A9-7445-8FB6-870EBD971EB6}"/>
                </a:ext>
              </a:extLst>
            </p:cNvPr>
            <p:cNvGrpSpPr/>
            <p:nvPr/>
          </p:nvGrpSpPr>
          <p:grpSpPr>
            <a:xfrm>
              <a:off x="114300" y="2809183"/>
              <a:ext cx="5154854" cy="3946749"/>
              <a:chOff x="1047501" y="3950962"/>
              <a:chExt cx="3859149" cy="2907038"/>
            </a:xfrm>
          </p:grpSpPr>
          <p:pic>
            <p:nvPicPr>
              <p:cNvPr id="9222" name="Picture 6">
                <a:extLst>
                  <a:ext uri="{FF2B5EF4-FFF2-40B4-BE49-F238E27FC236}">
                    <a16:creationId xmlns:a16="http://schemas.microsoft.com/office/drawing/2014/main" id="{96F89FE3-131E-D046-AB0E-FCBE288478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501" y="3950962"/>
                <a:ext cx="3859149" cy="290703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AF579F5-BA17-9944-A09A-857D050AAB9B}"/>
                  </a:ext>
                </a:extLst>
              </p:cNvPr>
              <p:cNvSpPr/>
              <p:nvPr/>
            </p:nvSpPr>
            <p:spPr>
              <a:xfrm>
                <a:off x="4038600" y="5048250"/>
                <a:ext cx="670633" cy="7048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E8BB2CF-AF94-3952-25A0-C63528FC0F46}"/>
                </a:ext>
              </a:extLst>
            </p:cNvPr>
            <p:cNvSpPr txBox="1"/>
            <p:nvPr/>
          </p:nvSpPr>
          <p:spPr>
            <a:xfrm>
              <a:off x="1974155" y="3119978"/>
              <a:ext cx="3657393" cy="461665"/>
            </a:xfrm>
            <a:prstGeom prst="rect">
              <a:avLst/>
            </a:prstGeom>
            <a:noFill/>
          </p:spPr>
          <p:txBody>
            <a:bodyPr wrap="square">
              <a:spAutoFit/>
            </a:bodyPr>
            <a:lstStyle/>
            <a:p>
              <a:r>
                <a:rPr lang="en-US" sz="2400" b="1" dirty="0">
                  <a:solidFill>
                    <a:srgbClr val="FF0000"/>
                  </a:solidFill>
                </a:rPr>
                <a:t>“Paradoxical undressing”</a:t>
              </a:r>
            </a:p>
          </p:txBody>
        </p:sp>
      </p:grpSp>
      <p:sp>
        <p:nvSpPr>
          <p:cNvPr id="4" name="Up Arrow 3">
            <a:extLst>
              <a:ext uri="{FF2B5EF4-FFF2-40B4-BE49-F238E27FC236}">
                <a16:creationId xmlns:a16="http://schemas.microsoft.com/office/drawing/2014/main" id="{F0D38B39-CDBD-3A49-B600-36B812F4FC7A}"/>
              </a:ext>
            </a:extLst>
          </p:cNvPr>
          <p:cNvSpPr/>
          <p:nvPr/>
        </p:nvSpPr>
        <p:spPr>
          <a:xfrm rot="10800000">
            <a:off x="10532875" y="3130601"/>
            <a:ext cx="381000" cy="1009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a:extLst>
              <a:ext uri="{FF2B5EF4-FFF2-40B4-BE49-F238E27FC236}">
                <a16:creationId xmlns:a16="http://schemas.microsoft.com/office/drawing/2014/main" id="{E0847A68-DCD8-A54A-8055-D241D828474B}"/>
              </a:ext>
            </a:extLst>
          </p:cNvPr>
          <p:cNvSpPr/>
          <p:nvPr/>
        </p:nvSpPr>
        <p:spPr>
          <a:xfrm rot="10800000">
            <a:off x="10590024" y="711954"/>
            <a:ext cx="381000" cy="100965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19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653F-64F5-B449-A566-6F515122FB52}"/>
              </a:ext>
            </a:extLst>
          </p:cNvPr>
          <p:cNvSpPr>
            <a:spLocks noGrp="1"/>
          </p:cNvSpPr>
          <p:nvPr>
            <p:ph type="title"/>
          </p:nvPr>
        </p:nvSpPr>
        <p:spPr>
          <a:xfrm>
            <a:off x="448904" y="358877"/>
            <a:ext cx="6480534" cy="1622321"/>
          </a:xfrm>
        </p:spPr>
        <p:txBody>
          <a:bodyPr>
            <a:normAutofit/>
          </a:bodyPr>
          <a:lstStyle/>
          <a:p>
            <a:r>
              <a:rPr lang="en-US" sz="3700" b="1" dirty="0">
                <a:solidFill>
                  <a:schemeClr val="bg1"/>
                </a:solidFill>
              </a:rPr>
              <a:t>External Signs of Hypothermia - Severe</a:t>
            </a:r>
          </a:p>
        </p:txBody>
      </p:sp>
      <p:sp>
        <p:nvSpPr>
          <p:cNvPr id="3" name="Content Placeholder 2">
            <a:extLst>
              <a:ext uri="{FF2B5EF4-FFF2-40B4-BE49-F238E27FC236}">
                <a16:creationId xmlns:a16="http://schemas.microsoft.com/office/drawing/2014/main" id="{C5C0A3D9-227D-9043-9B79-D2830F8BC3CF}"/>
              </a:ext>
            </a:extLst>
          </p:cNvPr>
          <p:cNvSpPr>
            <a:spLocks noGrp="1"/>
          </p:cNvSpPr>
          <p:nvPr>
            <p:ph idx="1"/>
          </p:nvPr>
        </p:nvSpPr>
        <p:spPr>
          <a:xfrm>
            <a:off x="134579" y="2253037"/>
            <a:ext cx="2394309" cy="3785419"/>
          </a:xfrm>
        </p:spPr>
        <p:txBody>
          <a:bodyPr anchor="t">
            <a:normAutofit/>
          </a:bodyPr>
          <a:lstStyle/>
          <a:p>
            <a:r>
              <a:rPr lang="en-US" sz="2400" b="1" dirty="0">
                <a:solidFill>
                  <a:schemeClr val="bg1"/>
                </a:solidFill>
              </a:rPr>
              <a:t>Severe CNS depression</a:t>
            </a:r>
          </a:p>
          <a:p>
            <a:r>
              <a:rPr lang="en-US" sz="2400" b="1" dirty="0">
                <a:solidFill>
                  <a:schemeClr val="bg1"/>
                </a:solidFill>
              </a:rPr>
              <a:t>Dysrhythmias common</a:t>
            </a:r>
          </a:p>
        </p:txBody>
      </p:sp>
      <p:pic>
        <p:nvPicPr>
          <p:cNvPr id="7" name="Picture 6" descr="A picture containing text, map, standing, group&#10;&#10;Description automatically generated">
            <a:extLst>
              <a:ext uri="{FF2B5EF4-FFF2-40B4-BE49-F238E27FC236}">
                <a16:creationId xmlns:a16="http://schemas.microsoft.com/office/drawing/2014/main" id="{16CC2C19-5201-804D-9332-F7C02CBD7345}"/>
              </a:ext>
            </a:extLst>
          </p:cNvPr>
          <p:cNvPicPr>
            <a:picLocks noChangeAspect="1"/>
          </p:cNvPicPr>
          <p:nvPr/>
        </p:nvPicPr>
        <p:blipFill>
          <a:blip r:embed="rId3"/>
          <a:stretch>
            <a:fillRect/>
          </a:stretch>
        </p:blipFill>
        <p:spPr>
          <a:xfrm>
            <a:off x="2820621" y="1640264"/>
            <a:ext cx="9236800" cy="5010963"/>
          </a:xfrm>
          <a:prstGeom prst="rect">
            <a:avLst/>
          </a:prstGeom>
          <a:effectLst/>
        </p:spPr>
      </p:pic>
      <p:sp>
        <p:nvSpPr>
          <p:cNvPr id="4" name="AutoShape 2" descr="ECG Hypothermia slow atrial fibrillation AF">
            <a:extLst>
              <a:ext uri="{FF2B5EF4-FFF2-40B4-BE49-F238E27FC236}">
                <a16:creationId xmlns:a16="http://schemas.microsoft.com/office/drawing/2014/main" id="{2213FCE0-D710-6E4B-AFF3-5CA38B9A99D6}"/>
              </a:ext>
            </a:extLst>
          </p:cNvPr>
          <p:cNvSpPr>
            <a:spLocks noChangeAspect="1" noChangeArrowheads="1"/>
          </p:cNvSpPr>
          <p:nvPr/>
        </p:nvSpPr>
        <p:spPr bwMode="auto">
          <a:xfrm>
            <a:off x="3086100" y="3276600"/>
            <a:ext cx="3162300" cy="3162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7926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C038-796F-4E4C-A4B7-20FBD40A8ECB}"/>
              </a:ext>
            </a:extLst>
          </p:cNvPr>
          <p:cNvSpPr>
            <a:spLocks noGrp="1"/>
          </p:cNvSpPr>
          <p:nvPr>
            <p:ph type="title"/>
          </p:nvPr>
        </p:nvSpPr>
        <p:spPr>
          <a:xfrm>
            <a:off x="226694" y="215490"/>
            <a:ext cx="5869305" cy="1692794"/>
          </a:xfrm>
        </p:spPr>
        <p:txBody>
          <a:bodyPr>
            <a:normAutofit/>
          </a:bodyPr>
          <a:lstStyle/>
          <a:p>
            <a:r>
              <a:rPr lang="en-US" sz="4800" b="1" dirty="0">
                <a:solidFill>
                  <a:schemeClr val="bg1"/>
                </a:solidFill>
              </a:rPr>
              <a:t>“The Swiss System”</a:t>
            </a:r>
          </a:p>
        </p:txBody>
      </p:sp>
      <p:sp>
        <p:nvSpPr>
          <p:cNvPr id="3" name="Content Placeholder 2">
            <a:extLst>
              <a:ext uri="{FF2B5EF4-FFF2-40B4-BE49-F238E27FC236}">
                <a16:creationId xmlns:a16="http://schemas.microsoft.com/office/drawing/2014/main" id="{C04FC89B-4168-2A41-A69E-86993FD93718}"/>
              </a:ext>
            </a:extLst>
          </p:cNvPr>
          <p:cNvSpPr>
            <a:spLocks noGrp="1"/>
          </p:cNvSpPr>
          <p:nvPr>
            <p:ph idx="1"/>
          </p:nvPr>
        </p:nvSpPr>
        <p:spPr>
          <a:xfrm>
            <a:off x="331471" y="1908284"/>
            <a:ext cx="5547378" cy="4359166"/>
          </a:xfrm>
        </p:spPr>
        <p:txBody>
          <a:bodyPr anchor="t">
            <a:normAutofit/>
          </a:bodyPr>
          <a:lstStyle/>
          <a:p>
            <a:r>
              <a:rPr lang="en-US" sz="2400" dirty="0">
                <a:solidFill>
                  <a:schemeClr val="bg1"/>
                </a:solidFill>
              </a:rPr>
              <a:t>Mild hypothermia (32 – 35 ℃) </a:t>
            </a:r>
          </a:p>
          <a:p>
            <a:pPr marL="457200" lvl="1" indent="0">
              <a:buNone/>
            </a:pPr>
            <a:r>
              <a:rPr lang="en-US" sz="2000" b="1" dirty="0">
                <a:solidFill>
                  <a:schemeClr val="bg1"/>
                </a:solidFill>
              </a:rPr>
              <a:t>Shivering + no AMS</a:t>
            </a:r>
          </a:p>
          <a:p>
            <a:r>
              <a:rPr lang="en-US" sz="2400" dirty="0">
                <a:solidFill>
                  <a:schemeClr val="bg1"/>
                </a:solidFill>
              </a:rPr>
              <a:t>Moderate hypothermia (28 – 32 ℃)</a:t>
            </a:r>
          </a:p>
          <a:p>
            <a:pPr marL="457200" lvl="1" indent="0">
              <a:buNone/>
            </a:pPr>
            <a:r>
              <a:rPr lang="en-US" sz="2000" dirty="0">
                <a:solidFill>
                  <a:schemeClr val="bg1"/>
                </a:solidFill>
              </a:rPr>
              <a:t> N</a:t>
            </a:r>
            <a:r>
              <a:rPr lang="en-US" sz="2000" b="1" dirty="0">
                <a:solidFill>
                  <a:schemeClr val="bg1"/>
                </a:solidFill>
              </a:rPr>
              <a:t>o shivering, AMS</a:t>
            </a:r>
          </a:p>
          <a:p>
            <a:r>
              <a:rPr lang="en-US" sz="2400" dirty="0">
                <a:solidFill>
                  <a:schemeClr val="bg1"/>
                </a:solidFill>
              </a:rPr>
              <a:t>Severe hypothermia (24 – 28 ℃) </a:t>
            </a:r>
          </a:p>
          <a:p>
            <a:pPr marL="457200" lvl="1" indent="0">
              <a:buNone/>
            </a:pPr>
            <a:r>
              <a:rPr lang="en-US" sz="2000" b="1" dirty="0">
                <a:solidFill>
                  <a:schemeClr val="bg1"/>
                </a:solidFill>
              </a:rPr>
              <a:t>Unconsciousness</a:t>
            </a:r>
          </a:p>
          <a:p>
            <a:r>
              <a:rPr lang="en-US" sz="2400" dirty="0">
                <a:solidFill>
                  <a:schemeClr val="bg1"/>
                </a:solidFill>
              </a:rPr>
              <a:t>Very severe (13.7 – 24 ℃) </a:t>
            </a:r>
            <a:br>
              <a:rPr lang="en-US" sz="2400" dirty="0">
                <a:solidFill>
                  <a:schemeClr val="bg1"/>
                </a:solidFill>
              </a:rPr>
            </a:br>
            <a:r>
              <a:rPr lang="en-US" sz="2400" b="1" dirty="0">
                <a:solidFill>
                  <a:schemeClr val="bg1"/>
                </a:solidFill>
              </a:rPr>
              <a:t>Apparent death</a:t>
            </a:r>
          </a:p>
          <a:p>
            <a:r>
              <a:rPr lang="en-US" sz="2400" dirty="0">
                <a:solidFill>
                  <a:schemeClr val="bg1"/>
                </a:solidFill>
              </a:rPr>
              <a:t>Fatal (&lt;13.7 ℃)</a:t>
            </a:r>
          </a:p>
        </p:txBody>
      </p:sp>
      <p:pic>
        <p:nvPicPr>
          <p:cNvPr id="7172" name="Picture 4" descr="A leader with the group Portland Mountain Rescue raised concerns Sunday that the high number of climbers packing Mount Hood are endangering themselves and the rescue crews who respond when something goes wrong.">
            <a:extLst>
              <a:ext uri="{FF2B5EF4-FFF2-40B4-BE49-F238E27FC236}">
                <a16:creationId xmlns:a16="http://schemas.microsoft.com/office/drawing/2014/main" id="{19D0FF4D-AE5F-4443-97FD-F9E60819EB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70" r="22388"/>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914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3210-528E-8B44-8F7F-45A65773FC85}"/>
              </a:ext>
            </a:extLst>
          </p:cNvPr>
          <p:cNvSpPr>
            <a:spLocks noGrp="1"/>
          </p:cNvSpPr>
          <p:nvPr>
            <p:ph type="title"/>
          </p:nvPr>
        </p:nvSpPr>
        <p:spPr>
          <a:xfrm>
            <a:off x="838200" y="30194"/>
            <a:ext cx="10515600" cy="1325563"/>
          </a:xfrm>
        </p:spPr>
        <p:txBody>
          <a:bodyPr/>
          <a:lstStyle/>
          <a:p>
            <a:r>
              <a:rPr lang="en-US" b="1" dirty="0">
                <a:solidFill>
                  <a:schemeClr val="bg1"/>
                </a:solidFill>
              </a:rPr>
              <a:t>Classic EKG Findings</a:t>
            </a:r>
          </a:p>
        </p:txBody>
      </p:sp>
      <p:pic>
        <p:nvPicPr>
          <p:cNvPr id="5" name="Content Placeholder 4" descr="A picture containing timeline&#10;&#10;Description automatically generated">
            <a:extLst>
              <a:ext uri="{FF2B5EF4-FFF2-40B4-BE49-F238E27FC236}">
                <a16:creationId xmlns:a16="http://schemas.microsoft.com/office/drawing/2014/main" id="{B996B09A-9106-0A43-BD4F-8B25EA2049D6}"/>
              </a:ext>
            </a:extLst>
          </p:cNvPr>
          <p:cNvPicPr>
            <a:picLocks noGrp="1" noChangeAspect="1"/>
          </p:cNvPicPr>
          <p:nvPr>
            <p:ph idx="1"/>
          </p:nvPr>
        </p:nvPicPr>
        <p:blipFill>
          <a:blip r:embed="rId3"/>
          <a:stretch>
            <a:fillRect/>
          </a:stretch>
        </p:blipFill>
        <p:spPr>
          <a:xfrm>
            <a:off x="951820" y="1104801"/>
            <a:ext cx="9735229" cy="5637280"/>
          </a:xfrm>
        </p:spPr>
      </p:pic>
    </p:spTree>
    <p:extLst>
      <p:ext uri="{BB962C8B-B14F-4D97-AF65-F5344CB8AC3E}">
        <p14:creationId xmlns:p14="http://schemas.microsoft.com/office/powerpoint/2010/main" val="131156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CD05-1D78-BF43-81A9-5200D807E255}"/>
              </a:ext>
            </a:extLst>
          </p:cNvPr>
          <p:cNvSpPr>
            <a:spLocks noGrp="1"/>
          </p:cNvSpPr>
          <p:nvPr>
            <p:ph type="title"/>
          </p:nvPr>
        </p:nvSpPr>
        <p:spPr>
          <a:xfrm>
            <a:off x="1143001" y="-309562"/>
            <a:ext cx="9905998" cy="1905000"/>
          </a:xfrm>
        </p:spPr>
        <p:txBody>
          <a:bodyPr/>
          <a:lstStyle/>
          <a:p>
            <a:r>
              <a:rPr lang="en-US" b="1" dirty="0">
                <a:solidFill>
                  <a:schemeClr val="bg1"/>
                </a:solidFill>
              </a:rPr>
              <a:t>Osborn Waves</a:t>
            </a:r>
          </a:p>
        </p:txBody>
      </p:sp>
      <p:pic>
        <p:nvPicPr>
          <p:cNvPr id="1026" name="Picture 2" descr="Osborn wave">
            <a:extLst>
              <a:ext uri="{FF2B5EF4-FFF2-40B4-BE49-F238E27FC236}">
                <a16:creationId xmlns:a16="http://schemas.microsoft.com/office/drawing/2014/main" id="{050FC87B-7539-5B46-B61F-94EABC8B1D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9225" y="974147"/>
            <a:ext cx="8753474" cy="5715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41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629E-0A62-6E4D-8A20-0096C654ABCF}"/>
              </a:ext>
            </a:extLst>
          </p:cNvPr>
          <p:cNvSpPr>
            <a:spLocks noGrp="1"/>
          </p:cNvSpPr>
          <p:nvPr>
            <p:ph type="title"/>
          </p:nvPr>
        </p:nvSpPr>
        <p:spPr>
          <a:xfrm>
            <a:off x="640080" y="0"/>
            <a:ext cx="4368602" cy="1956841"/>
          </a:xfrm>
        </p:spPr>
        <p:txBody>
          <a:bodyPr anchor="b">
            <a:normAutofit fontScale="90000"/>
          </a:bodyPr>
          <a:lstStyle/>
          <a:p>
            <a:r>
              <a:rPr lang="en-US" sz="5000" b="1" dirty="0">
                <a:solidFill>
                  <a:schemeClr val="bg1"/>
                </a:solidFill>
              </a:rPr>
              <a:t>Initial therapy for hypothermia</a:t>
            </a:r>
          </a:p>
        </p:txBody>
      </p:sp>
      <p:sp>
        <p:nvSpPr>
          <p:cNvPr id="3" name="Content Placeholder 2">
            <a:extLst>
              <a:ext uri="{FF2B5EF4-FFF2-40B4-BE49-F238E27FC236}">
                <a16:creationId xmlns:a16="http://schemas.microsoft.com/office/drawing/2014/main" id="{447EE5FA-2B5C-F347-93E2-1AE443035D8A}"/>
              </a:ext>
            </a:extLst>
          </p:cNvPr>
          <p:cNvSpPr>
            <a:spLocks noGrp="1"/>
          </p:cNvSpPr>
          <p:nvPr>
            <p:ph idx="1"/>
          </p:nvPr>
        </p:nvSpPr>
        <p:spPr>
          <a:xfrm>
            <a:off x="342900" y="2282210"/>
            <a:ext cx="4665782" cy="4250421"/>
          </a:xfrm>
        </p:spPr>
        <p:txBody>
          <a:bodyPr>
            <a:normAutofit/>
          </a:bodyPr>
          <a:lstStyle/>
          <a:p>
            <a:r>
              <a:rPr lang="en-US" sz="2000" dirty="0">
                <a:solidFill>
                  <a:schemeClr val="bg1"/>
                </a:solidFill>
              </a:rPr>
              <a:t>Exposure – remove cold and wet clothing</a:t>
            </a:r>
          </a:p>
          <a:p>
            <a:r>
              <a:rPr lang="en-US" sz="2000" dirty="0">
                <a:solidFill>
                  <a:schemeClr val="bg1"/>
                </a:solidFill>
              </a:rPr>
              <a:t>Package for warmth</a:t>
            </a:r>
          </a:p>
          <a:p>
            <a:r>
              <a:rPr lang="en-US" sz="2000" dirty="0">
                <a:solidFill>
                  <a:schemeClr val="bg1"/>
                </a:solidFill>
              </a:rPr>
              <a:t>Warm, humidified O2</a:t>
            </a:r>
          </a:p>
          <a:p>
            <a:r>
              <a:rPr lang="en-US" sz="2000" dirty="0">
                <a:solidFill>
                  <a:schemeClr val="bg1"/>
                </a:solidFill>
              </a:rPr>
              <a:t>Active warming if moderate or severe* </a:t>
            </a:r>
          </a:p>
          <a:p>
            <a:r>
              <a:rPr lang="en-US" sz="2000" dirty="0">
                <a:solidFill>
                  <a:schemeClr val="bg1"/>
                </a:solidFill>
              </a:rPr>
              <a:t>Airway management for severe/comatose</a:t>
            </a:r>
          </a:p>
          <a:p>
            <a:pPr lvl="1"/>
            <a:r>
              <a:rPr lang="en-US" sz="1600" dirty="0">
                <a:solidFill>
                  <a:schemeClr val="bg1"/>
                </a:solidFill>
              </a:rPr>
              <a:t>Special considerations </a:t>
            </a:r>
          </a:p>
          <a:p>
            <a:pPr lvl="2"/>
            <a:r>
              <a:rPr lang="en-US" sz="1600" dirty="0">
                <a:solidFill>
                  <a:schemeClr val="bg1"/>
                </a:solidFill>
              </a:rPr>
              <a:t>Trauma</a:t>
            </a:r>
          </a:p>
          <a:p>
            <a:pPr lvl="2"/>
            <a:r>
              <a:rPr lang="en-US" sz="1600" dirty="0">
                <a:solidFill>
                  <a:schemeClr val="bg1"/>
                </a:solidFill>
              </a:rPr>
              <a:t>Sepsis/infection</a:t>
            </a:r>
          </a:p>
          <a:p>
            <a:pPr lvl="2"/>
            <a:r>
              <a:rPr lang="en-US" sz="1600" dirty="0">
                <a:solidFill>
                  <a:schemeClr val="bg1"/>
                </a:solidFill>
              </a:rPr>
              <a:t>High risk groups</a:t>
            </a:r>
          </a:p>
        </p:txBody>
      </p:sp>
      <p:pic>
        <p:nvPicPr>
          <p:cNvPr id="13316" name="Picture 4" descr="Phoenix Fire Department Mountain Rescue - hauling the Stok… | Flickr">
            <a:extLst>
              <a:ext uri="{FF2B5EF4-FFF2-40B4-BE49-F238E27FC236}">
                <a16:creationId xmlns:a16="http://schemas.microsoft.com/office/drawing/2014/main" id="{B3E621C3-9005-B048-9491-AE3EE22E2B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64" r="19809"/>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43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DB22-1298-A249-0B79-C896B785C5E7}"/>
              </a:ext>
            </a:extLst>
          </p:cNvPr>
          <p:cNvSpPr>
            <a:spLocks noGrp="1"/>
          </p:cNvSpPr>
          <p:nvPr>
            <p:ph type="title"/>
          </p:nvPr>
        </p:nvSpPr>
        <p:spPr>
          <a:xfrm>
            <a:off x="475011" y="4143565"/>
            <a:ext cx="4569060" cy="2129586"/>
          </a:xfrm>
          <a:noFill/>
        </p:spPr>
        <p:txBody>
          <a:bodyPr anchor="t">
            <a:normAutofit/>
          </a:bodyPr>
          <a:lstStyle/>
          <a:p>
            <a:r>
              <a:rPr lang="en-US" sz="4800" dirty="0">
                <a:solidFill>
                  <a:schemeClr val="bg1"/>
                </a:solidFill>
              </a:rPr>
              <a:t>Presenter Biography</a:t>
            </a:r>
          </a:p>
        </p:txBody>
      </p:sp>
      <p:sp>
        <p:nvSpPr>
          <p:cNvPr id="3" name="Content Placeholder 2">
            <a:extLst>
              <a:ext uri="{FF2B5EF4-FFF2-40B4-BE49-F238E27FC236}">
                <a16:creationId xmlns:a16="http://schemas.microsoft.com/office/drawing/2014/main" id="{ECEA71C0-1853-1B0C-31B5-B904C6010F91}"/>
              </a:ext>
            </a:extLst>
          </p:cNvPr>
          <p:cNvSpPr>
            <a:spLocks noGrp="1"/>
          </p:cNvSpPr>
          <p:nvPr>
            <p:ph idx="1"/>
          </p:nvPr>
        </p:nvSpPr>
        <p:spPr>
          <a:xfrm>
            <a:off x="3242915" y="4331175"/>
            <a:ext cx="5486399" cy="2362011"/>
          </a:xfrm>
          <a:noFill/>
        </p:spPr>
        <p:txBody>
          <a:bodyPr anchor="t">
            <a:normAutofit/>
          </a:bodyPr>
          <a:lstStyle/>
          <a:p>
            <a:r>
              <a:rPr lang="en-US" sz="1600" b="1" dirty="0">
                <a:solidFill>
                  <a:schemeClr val="bg1"/>
                </a:solidFill>
              </a:rPr>
              <a:t>Medical school at the University of New England in Maine</a:t>
            </a:r>
          </a:p>
          <a:p>
            <a:r>
              <a:rPr lang="en-US" sz="1600" b="1" dirty="0">
                <a:solidFill>
                  <a:schemeClr val="bg1"/>
                </a:solidFill>
              </a:rPr>
              <a:t>Completed residency in Phoenix, AZ (</a:t>
            </a:r>
            <a:r>
              <a:rPr lang="en-US" sz="1600" b="1" dirty="0" err="1">
                <a:solidFill>
                  <a:schemeClr val="bg1"/>
                </a:solidFill>
              </a:rPr>
              <a:t>Valleywise</a:t>
            </a:r>
            <a:r>
              <a:rPr lang="en-US" sz="1600" b="1" dirty="0">
                <a:solidFill>
                  <a:schemeClr val="bg1"/>
                </a:solidFill>
              </a:rPr>
              <a:t> Health Medical Center, formerly Maricopa Medical Center)</a:t>
            </a:r>
          </a:p>
          <a:p>
            <a:r>
              <a:rPr lang="en-US" sz="1600" b="1" dirty="0">
                <a:solidFill>
                  <a:schemeClr val="bg1"/>
                </a:solidFill>
              </a:rPr>
              <a:t>Emergency Medicine physician</a:t>
            </a:r>
          </a:p>
          <a:p>
            <a:r>
              <a:rPr lang="en-US" sz="1600" b="1" dirty="0">
                <a:solidFill>
                  <a:schemeClr val="bg1"/>
                </a:solidFill>
              </a:rPr>
              <a:t>EMS Fellow at University of New Mexico</a:t>
            </a:r>
          </a:p>
          <a:p>
            <a:r>
              <a:rPr lang="en-US" sz="1600" b="1" dirty="0">
                <a:solidFill>
                  <a:schemeClr val="bg1"/>
                </a:solidFill>
              </a:rPr>
              <a:t>Professional interest in EMS, austere/rural emergency care, medical education, and delivery of high quality emergency care.</a:t>
            </a:r>
          </a:p>
        </p:txBody>
      </p:sp>
      <p:pic>
        <p:nvPicPr>
          <p:cNvPr id="6" name="Picture 5" descr="A logo with a flag&#10;&#10;Description automatically generated">
            <a:extLst>
              <a:ext uri="{FF2B5EF4-FFF2-40B4-BE49-F238E27FC236}">
                <a16:creationId xmlns:a16="http://schemas.microsoft.com/office/drawing/2014/main" id="{D035EE3A-978B-ADAB-A281-6474BE8571A3}"/>
              </a:ext>
            </a:extLst>
          </p:cNvPr>
          <p:cNvPicPr>
            <a:picLocks noChangeAspect="1"/>
          </p:cNvPicPr>
          <p:nvPr/>
        </p:nvPicPr>
        <p:blipFill>
          <a:blip r:embed="rId3"/>
          <a:stretch>
            <a:fillRect/>
          </a:stretch>
        </p:blipFill>
        <p:spPr>
          <a:xfrm>
            <a:off x="10262212" y="4061369"/>
            <a:ext cx="1454776" cy="1450812"/>
          </a:xfrm>
          <a:prstGeom prst="rect">
            <a:avLst/>
          </a:prstGeom>
        </p:spPr>
      </p:pic>
      <p:pic>
        <p:nvPicPr>
          <p:cNvPr id="7" name="Picture 2" descr="University of New England - College of Osteopathic Medicine (UNECOM) - WADEM">
            <a:extLst>
              <a:ext uri="{FF2B5EF4-FFF2-40B4-BE49-F238E27FC236}">
                <a16:creationId xmlns:a16="http://schemas.microsoft.com/office/drawing/2014/main" id="{9FE000B7-8EC1-796C-D857-1F349AF3E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3342" y="4061369"/>
            <a:ext cx="1450812" cy="14508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of a university&#10;&#10;Description automatically generated">
            <a:extLst>
              <a:ext uri="{FF2B5EF4-FFF2-40B4-BE49-F238E27FC236}">
                <a16:creationId xmlns:a16="http://schemas.microsoft.com/office/drawing/2014/main" id="{7C96A17D-19F6-FB47-0DC9-C7FB150C3470}"/>
              </a:ext>
            </a:extLst>
          </p:cNvPr>
          <p:cNvPicPr>
            <a:picLocks noChangeAspect="1"/>
          </p:cNvPicPr>
          <p:nvPr/>
        </p:nvPicPr>
        <p:blipFill>
          <a:blip r:embed="rId5"/>
          <a:stretch>
            <a:fillRect/>
          </a:stretch>
        </p:blipFill>
        <p:spPr>
          <a:xfrm>
            <a:off x="9315446" y="5512181"/>
            <a:ext cx="1917157" cy="1345819"/>
          </a:xfrm>
          <a:prstGeom prst="rect">
            <a:avLst/>
          </a:prstGeom>
        </p:spPr>
      </p:pic>
      <p:pic>
        <p:nvPicPr>
          <p:cNvPr id="10" name="Picture 9" descr="A snowy mountain range with trees&#10;&#10;Description automatically generated">
            <a:extLst>
              <a:ext uri="{FF2B5EF4-FFF2-40B4-BE49-F238E27FC236}">
                <a16:creationId xmlns:a16="http://schemas.microsoft.com/office/drawing/2014/main" id="{05A53D5C-60D0-AC29-1551-0746F56A1982}"/>
              </a:ext>
            </a:extLst>
          </p:cNvPr>
          <p:cNvPicPr>
            <a:picLocks noChangeAspect="1"/>
          </p:cNvPicPr>
          <p:nvPr/>
        </p:nvPicPr>
        <p:blipFill rotWithShape="1">
          <a:blip r:embed="rId6"/>
          <a:srcRect t="14706" b="19608"/>
          <a:stretch/>
        </p:blipFill>
        <p:spPr>
          <a:xfrm>
            <a:off x="475011" y="160404"/>
            <a:ext cx="11241977" cy="3829050"/>
          </a:xfrm>
          <a:prstGeom prst="rect">
            <a:avLst/>
          </a:prstGeom>
        </p:spPr>
      </p:pic>
    </p:spTree>
    <p:extLst>
      <p:ext uri="{BB962C8B-B14F-4D97-AF65-F5344CB8AC3E}">
        <p14:creationId xmlns:p14="http://schemas.microsoft.com/office/powerpoint/2010/main" val="3810958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95E34-1AAA-7A47-97A8-64266C3A3BAC}"/>
              </a:ext>
            </a:extLst>
          </p:cNvPr>
          <p:cNvSpPr>
            <a:spLocks noGrp="1"/>
          </p:cNvSpPr>
          <p:nvPr>
            <p:ph type="title"/>
          </p:nvPr>
        </p:nvSpPr>
        <p:spPr>
          <a:xfrm>
            <a:off x="516758" y="304751"/>
            <a:ext cx="9905998" cy="1905000"/>
          </a:xfrm>
        </p:spPr>
        <p:txBody>
          <a:bodyPr/>
          <a:lstStyle/>
          <a:p>
            <a:r>
              <a:rPr lang="en-US" b="1" dirty="0">
                <a:solidFill>
                  <a:schemeClr val="bg1"/>
                </a:solidFill>
              </a:rPr>
              <a:t>Rewarming</a:t>
            </a:r>
          </a:p>
        </p:txBody>
      </p:sp>
      <p:pic>
        <p:nvPicPr>
          <p:cNvPr id="5" name="Picture 4" descr="Table&#10;&#10;Description automatically generated">
            <a:extLst>
              <a:ext uri="{FF2B5EF4-FFF2-40B4-BE49-F238E27FC236}">
                <a16:creationId xmlns:a16="http://schemas.microsoft.com/office/drawing/2014/main" id="{5FD26CEC-DDBB-2448-9D67-BD46ECB2BAE8}"/>
              </a:ext>
            </a:extLst>
          </p:cNvPr>
          <p:cNvPicPr>
            <a:picLocks noChangeAspect="1"/>
          </p:cNvPicPr>
          <p:nvPr/>
        </p:nvPicPr>
        <p:blipFill>
          <a:blip r:embed="rId3"/>
          <a:stretch>
            <a:fillRect/>
          </a:stretch>
        </p:blipFill>
        <p:spPr>
          <a:xfrm>
            <a:off x="224488" y="2209752"/>
            <a:ext cx="6174727" cy="4457774"/>
          </a:xfrm>
          <a:prstGeom prst="rect">
            <a:avLst/>
          </a:prstGeom>
        </p:spPr>
      </p:pic>
      <p:pic>
        <p:nvPicPr>
          <p:cNvPr id="7" name="Picture 6" descr="Table&#10;&#10;Description automatically generated with low confidence">
            <a:extLst>
              <a:ext uri="{FF2B5EF4-FFF2-40B4-BE49-F238E27FC236}">
                <a16:creationId xmlns:a16="http://schemas.microsoft.com/office/drawing/2014/main" id="{CE155CCE-F112-CE42-9206-AD45EB03C48A}"/>
              </a:ext>
            </a:extLst>
          </p:cNvPr>
          <p:cNvPicPr>
            <a:picLocks noChangeAspect="1"/>
          </p:cNvPicPr>
          <p:nvPr/>
        </p:nvPicPr>
        <p:blipFill rotWithShape="1">
          <a:blip r:embed="rId4"/>
          <a:srcRect t="10549"/>
          <a:stretch/>
        </p:blipFill>
        <p:spPr>
          <a:xfrm>
            <a:off x="6322423" y="2209752"/>
            <a:ext cx="5645089" cy="4457824"/>
          </a:xfrm>
          <a:prstGeom prst="rect">
            <a:avLst/>
          </a:prstGeom>
        </p:spPr>
      </p:pic>
    </p:spTree>
    <p:extLst>
      <p:ext uri="{BB962C8B-B14F-4D97-AF65-F5344CB8AC3E}">
        <p14:creationId xmlns:p14="http://schemas.microsoft.com/office/powerpoint/2010/main" val="407807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DC98-8982-934D-9736-21BFBA0699C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solidFill>
                  <a:schemeClr val="bg1"/>
                </a:solidFill>
              </a:rPr>
              <a:t>Passive rewarming</a:t>
            </a:r>
          </a:p>
        </p:txBody>
      </p:sp>
      <p:sp>
        <p:nvSpPr>
          <p:cNvPr id="3" name="Content Placeholder 2">
            <a:extLst>
              <a:ext uri="{FF2B5EF4-FFF2-40B4-BE49-F238E27FC236}">
                <a16:creationId xmlns:a16="http://schemas.microsoft.com/office/drawing/2014/main" id="{E6C75069-092D-4A43-AE16-754DE6A06BE3}"/>
              </a:ext>
            </a:extLst>
          </p:cNvPr>
          <p:cNvSpPr>
            <a:spLocks noGrp="1"/>
          </p:cNvSpPr>
          <p:nvPr>
            <p:ph sz="half" idx="1"/>
          </p:nvPr>
        </p:nvSpPr>
        <p:spPr>
          <a:xfrm>
            <a:off x="640080" y="2472848"/>
            <a:ext cx="4671622" cy="3356451"/>
          </a:xfrm>
        </p:spPr>
        <p:txBody>
          <a:bodyPr vert="horz" lIns="91440" tIns="45720" rIns="91440" bIns="45720" rtlCol="0">
            <a:normAutofit/>
          </a:bodyPr>
          <a:lstStyle/>
          <a:p>
            <a:r>
              <a:rPr lang="en-US" sz="2400" dirty="0">
                <a:solidFill>
                  <a:schemeClr val="bg1"/>
                </a:solidFill>
              </a:rPr>
              <a:t>Packaging patient</a:t>
            </a:r>
          </a:p>
          <a:p>
            <a:r>
              <a:rPr lang="en-US" sz="2400" dirty="0">
                <a:solidFill>
                  <a:schemeClr val="bg1"/>
                </a:solidFill>
              </a:rPr>
              <a:t>Utilize intact shiver response</a:t>
            </a:r>
          </a:p>
          <a:p>
            <a:r>
              <a:rPr lang="en-US" sz="2400" dirty="0">
                <a:solidFill>
                  <a:schemeClr val="bg1"/>
                </a:solidFill>
              </a:rPr>
              <a:t>Rewarm at 0.5-2.0 ℃ /hr.</a:t>
            </a:r>
          </a:p>
        </p:txBody>
      </p:sp>
      <p:pic>
        <p:nvPicPr>
          <p:cNvPr id="4" name="Picture 6" descr="hugglehoodieblanket, Fleece, hooded, hooededcoat">
            <a:extLst>
              <a:ext uri="{FF2B5EF4-FFF2-40B4-BE49-F238E27FC236}">
                <a16:creationId xmlns:a16="http://schemas.microsoft.com/office/drawing/2014/main" id="{90792CE2-AC6F-3E46-AEA9-0F657059C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09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D8FC-6E99-1A47-944A-D40001A0E511}"/>
              </a:ext>
            </a:extLst>
          </p:cNvPr>
          <p:cNvSpPr>
            <a:spLocks noGrp="1"/>
          </p:cNvSpPr>
          <p:nvPr>
            <p:ph type="title"/>
          </p:nvPr>
        </p:nvSpPr>
        <p:spPr>
          <a:xfrm>
            <a:off x="743606" y="0"/>
            <a:ext cx="9905998" cy="1905000"/>
          </a:xfrm>
        </p:spPr>
        <p:txBody>
          <a:bodyPr/>
          <a:lstStyle/>
          <a:p>
            <a:r>
              <a:rPr lang="en-US" b="1" dirty="0">
                <a:solidFill>
                  <a:schemeClr val="bg1"/>
                </a:solidFill>
              </a:rPr>
              <a:t>Active External rewarming</a:t>
            </a:r>
          </a:p>
        </p:txBody>
      </p:sp>
      <p:pic>
        <p:nvPicPr>
          <p:cNvPr id="1026" name="Picture 2">
            <a:extLst>
              <a:ext uri="{FF2B5EF4-FFF2-40B4-BE49-F238E27FC236}">
                <a16:creationId xmlns:a16="http://schemas.microsoft.com/office/drawing/2014/main" id="{87EC4F0A-B5CA-4640-9843-89CB01A48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1" y="1897753"/>
            <a:ext cx="4600108" cy="27075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yle Eva Junior Plain Non-Electrical 1 L Hot Water Bag (Multicolour):  Amazon.in: Health &amp; Personal Care">
            <a:extLst>
              <a:ext uri="{FF2B5EF4-FFF2-40B4-BE49-F238E27FC236}">
                <a16:creationId xmlns:a16="http://schemas.microsoft.com/office/drawing/2014/main" id="{F6FE1861-4BC5-914D-929A-3DE76708B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0659" y="1907362"/>
            <a:ext cx="1667341" cy="26979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sal Oxygen Cannula - (50 per Box) - Endure Industries">
            <a:extLst>
              <a:ext uri="{FF2B5EF4-FFF2-40B4-BE49-F238E27FC236}">
                <a16:creationId xmlns:a16="http://schemas.microsoft.com/office/drawing/2014/main" id="{DCA9E090-AE86-3245-B96F-C51513BBD5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906181"/>
            <a:ext cx="4943008" cy="269914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005E4D3-CDA6-37E8-A475-A3E484C4FEFB}"/>
              </a:ext>
            </a:extLst>
          </p:cNvPr>
          <p:cNvGrpSpPr/>
          <p:nvPr/>
        </p:nvGrpSpPr>
        <p:grpSpPr>
          <a:xfrm>
            <a:off x="4559131" y="1314450"/>
            <a:ext cx="3361000" cy="5329755"/>
            <a:chOff x="5354375" y="1695450"/>
            <a:chExt cx="2954261" cy="5034480"/>
          </a:xfrm>
        </p:grpSpPr>
        <p:pic>
          <p:nvPicPr>
            <p:cNvPr id="5" name="Picture 4" descr="18.4B: Distribution of Blood - Medicine LibreTexts">
              <a:extLst>
                <a:ext uri="{FF2B5EF4-FFF2-40B4-BE49-F238E27FC236}">
                  <a16:creationId xmlns:a16="http://schemas.microsoft.com/office/drawing/2014/main" id="{2859B7DB-9E03-EB05-1731-AC9BD83B4F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375" y="1695450"/>
              <a:ext cx="2954261" cy="503448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8AB63B10-2627-F9E6-3432-09F99B8FD68E}"/>
                </a:ext>
              </a:extLst>
            </p:cNvPr>
            <p:cNvSpPr/>
            <p:nvPr/>
          </p:nvSpPr>
          <p:spPr>
            <a:xfrm rot="13507216">
              <a:off x="6071917" y="2500619"/>
              <a:ext cx="693387" cy="1244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9FBF9111-FB99-D2DF-4E41-65F04695A996}"/>
                </a:ext>
              </a:extLst>
            </p:cNvPr>
            <p:cNvSpPr/>
            <p:nvPr/>
          </p:nvSpPr>
          <p:spPr>
            <a:xfrm rot="19505666">
              <a:off x="7520587" y="2495973"/>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57C7B7ED-3FA6-50ED-1BEF-15C5246BB0B9}"/>
                </a:ext>
              </a:extLst>
            </p:cNvPr>
            <p:cNvSpPr/>
            <p:nvPr/>
          </p:nvSpPr>
          <p:spPr>
            <a:xfrm rot="5986549">
              <a:off x="6342607" y="4290340"/>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D263B69C-889B-216F-CB7D-8B630522053C}"/>
                </a:ext>
              </a:extLst>
            </p:cNvPr>
            <p:cNvSpPr/>
            <p:nvPr/>
          </p:nvSpPr>
          <p:spPr>
            <a:xfrm rot="4336461">
              <a:off x="7377921" y="4331141"/>
              <a:ext cx="645221" cy="13377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6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4430-4D66-8E43-9602-E9F95A7C6D54}"/>
              </a:ext>
            </a:extLst>
          </p:cNvPr>
          <p:cNvSpPr>
            <a:spLocks noGrp="1"/>
          </p:cNvSpPr>
          <p:nvPr>
            <p:ph type="title"/>
          </p:nvPr>
        </p:nvSpPr>
        <p:spPr>
          <a:xfrm>
            <a:off x="457200" y="-100013"/>
            <a:ext cx="9905998" cy="1905000"/>
          </a:xfrm>
        </p:spPr>
        <p:txBody>
          <a:bodyPr/>
          <a:lstStyle/>
          <a:p>
            <a:r>
              <a:rPr lang="en-US" b="1" dirty="0">
                <a:solidFill>
                  <a:schemeClr val="bg1"/>
                </a:solidFill>
              </a:rPr>
              <a:t>Insulation/packing Pre-hospital</a:t>
            </a:r>
          </a:p>
        </p:txBody>
      </p:sp>
      <p:pic>
        <p:nvPicPr>
          <p:cNvPr id="6146" name="Picture 2">
            <a:extLst>
              <a:ext uri="{FF2B5EF4-FFF2-40B4-BE49-F238E27FC236}">
                <a16:creationId xmlns:a16="http://schemas.microsoft.com/office/drawing/2014/main" id="{E985F228-89EC-2A41-BAD0-2EA904C7F2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262306"/>
            <a:ext cx="11263313" cy="5487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86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erbach: Wilderness Medicine, 6th ed. Rewarming Options Passive External •  Thermal stabilization Active • Radiant heat •">
            <a:extLst>
              <a:ext uri="{FF2B5EF4-FFF2-40B4-BE49-F238E27FC236}">
                <a16:creationId xmlns:a16="http://schemas.microsoft.com/office/drawing/2014/main" id="{D4E03228-2165-0143-81E7-3AF8C1767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89" y="3204615"/>
            <a:ext cx="5069598" cy="2817813"/>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Induction of Hypothermia in the Cryonics Patient: Theory and Technique,  Part 2 | CHRONOSPHERE">
            <a:extLst>
              <a:ext uri="{FF2B5EF4-FFF2-40B4-BE49-F238E27FC236}">
                <a16:creationId xmlns:a16="http://schemas.microsoft.com/office/drawing/2014/main" id="{145E7677-362A-2449-9743-9EF6A6425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012" y="1915820"/>
            <a:ext cx="2496025" cy="416967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6201C6-87FD-C541-A5E2-5170F44E0C40}"/>
              </a:ext>
            </a:extLst>
          </p:cNvPr>
          <p:cNvSpPr>
            <a:spLocks noGrp="1"/>
          </p:cNvSpPr>
          <p:nvPr>
            <p:ph type="title"/>
          </p:nvPr>
        </p:nvSpPr>
        <p:spPr>
          <a:xfrm>
            <a:off x="266700" y="57137"/>
            <a:ext cx="10515600" cy="1505883"/>
          </a:xfrm>
        </p:spPr>
        <p:txBody>
          <a:bodyPr vert="horz" lIns="91440" tIns="45720" rIns="91440" bIns="45720" rtlCol="0" anchor="ctr">
            <a:normAutofit/>
          </a:bodyPr>
          <a:lstStyle/>
          <a:p>
            <a:r>
              <a:rPr lang="en-US" sz="4000" b="1" kern="1200" dirty="0">
                <a:solidFill>
                  <a:schemeClr val="bg1"/>
                </a:solidFill>
                <a:latin typeface="+mj-lt"/>
                <a:ea typeface="+mj-ea"/>
                <a:cs typeface="+mj-cs"/>
              </a:rPr>
              <a:t>*Hospital Rewarming: Lavage</a:t>
            </a:r>
          </a:p>
        </p:txBody>
      </p:sp>
      <p:pic>
        <p:nvPicPr>
          <p:cNvPr id="3078" name="Picture 6" descr="HESI Case Studies | Nursing school tips, Nursing school humor, Nursing study">
            <a:extLst>
              <a:ext uri="{FF2B5EF4-FFF2-40B4-BE49-F238E27FC236}">
                <a16:creationId xmlns:a16="http://schemas.microsoft.com/office/drawing/2014/main" id="{2A7533DE-3981-6447-B841-9464C28DC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7062" y="2269724"/>
            <a:ext cx="2969172" cy="37527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409190-C0A8-1B42-9F46-3B582E2BFC0C}"/>
              </a:ext>
            </a:extLst>
          </p:cNvPr>
          <p:cNvSpPr txBox="1"/>
          <p:nvPr/>
        </p:nvSpPr>
        <p:spPr>
          <a:xfrm>
            <a:off x="1387800" y="6022428"/>
            <a:ext cx="975011" cy="369332"/>
          </a:xfrm>
          <a:prstGeom prst="rect">
            <a:avLst/>
          </a:prstGeom>
          <a:noFill/>
        </p:spPr>
        <p:txBody>
          <a:bodyPr wrap="none" rtlCol="0">
            <a:spAutoFit/>
          </a:bodyPr>
          <a:lstStyle/>
          <a:p>
            <a:r>
              <a:rPr lang="en-US" dirty="0"/>
              <a:t>Thoracic</a:t>
            </a:r>
          </a:p>
        </p:txBody>
      </p:sp>
      <p:sp>
        <p:nvSpPr>
          <p:cNvPr id="6" name="TextBox 5">
            <a:extLst>
              <a:ext uri="{FF2B5EF4-FFF2-40B4-BE49-F238E27FC236}">
                <a16:creationId xmlns:a16="http://schemas.microsoft.com/office/drawing/2014/main" id="{78C086AD-414E-E645-A7EC-FE615592E9F6}"/>
              </a:ext>
            </a:extLst>
          </p:cNvPr>
          <p:cNvSpPr txBox="1"/>
          <p:nvPr/>
        </p:nvSpPr>
        <p:spPr>
          <a:xfrm>
            <a:off x="6589986" y="6085490"/>
            <a:ext cx="1144416" cy="369332"/>
          </a:xfrm>
          <a:prstGeom prst="rect">
            <a:avLst/>
          </a:prstGeom>
          <a:noFill/>
        </p:spPr>
        <p:txBody>
          <a:bodyPr wrap="none" rtlCol="0">
            <a:spAutoFit/>
          </a:bodyPr>
          <a:lstStyle/>
          <a:p>
            <a:r>
              <a:rPr lang="en-US" dirty="0"/>
              <a:t>Peritoneal</a:t>
            </a:r>
          </a:p>
        </p:txBody>
      </p:sp>
      <p:sp>
        <p:nvSpPr>
          <p:cNvPr id="7" name="TextBox 6">
            <a:extLst>
              <a:ext uri="{FF2B5EF4-FFF2-40B4-BE49-F238E27FC236}">
                <a16:creationId xmlns:a16="http://schemas.microsoft.com/office/drawing/2014/main" id="{89E97BE0-B41B-2F4F-8D50-002396424603}"/>
              </a:ext>
            </a:extLst>
          </p:cNvPr>
          <p:cNvSpPr txBox="1"/>
          <p:nvPr/>
        </p:nvSpPr>
        <p:spPr>
          <a:xfrm>
            <a:off x="9585434" y="6022428"/>
            <a:ext cx="912429" cy="369332"/>
          </a:xfrm>
          <a:prstGeom prst="rect">
            <a:avLst/>
          </a:prstGeom>
          <a:noFill/>
        </p:spPr>
        <p:txBody>
          <a:bodyPr wrap="none" rtlCol="0">
            <a:spAutoFit/>
          </a:bodyPr>
          <a:lstStyle/>
          <a:p>
            <a:r>
              <a:rPr lang="en-US" dirty="0"/>
              <a:t>Bladder</a:t>
            </a:r>
          </a:p>
        </p:txBody>
      </p:sp>
    </p:spTree>
    <p:extLst>
      <p:ext uri="{BB962C8B-B14F-4D97-AF65-F5344CB8AC3E}">
        <p14:creationId xmlns:p14="http://schemas.microsoft.com/office/powerpoint/2010/main" val="4044331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08EB-DE98-7549-8E7C-F172FA9E9FD1}"/>
              </a:ext>
            </a:extLst>
          </p:cNvPr>
          <p:cNvSpPr>
            <a:spLocks noGrp="1"/>
          </p:cNvSpPr>
          <p:nvPr>
            <p:ph type="title"/>
          </p:nvPr>
        </p:nvSpPr>
        <p:spPr>
          <a:xfrm>
            <a:off x="430924" y="114300"/>
            <a:ext cx="9905998" cy="1905000"/>
          </a:xfrm>
        </p:spPr>
        <p:txBody>
          <a:bodyPr/>
          <a:lstStyle/>
          <a:p>
            <a:r>
              <a:rPr lang="en-US" dirty="0">
                <a:solidFill>
                  <a:schemeClr val="bg1"/>
                </a:solidFill>
              </a:rPr>
              <a:t>Extracorporeal Mechanical Oxygenation (ECMO)</a:t>
            </a:r>
          </a:p>
        </p:txBody>
      </p:sp>
      <p:sp>
        <p:nvSpPr>
          <p:cNvPr id="5" name="Content Placeholder 4">
            <a:extLst>
              <a:ext uri="{FF2B5EF4-FFF2-40B4-BE49-F238E27FC236}">
                <a16:creationId xmlns:a16="http://schemas.microsoft.com/office/drawing/2014/main" id="{9EA401CA-2F0D-FB4F-B8FC-710557C0026F}"/>
              </a:ext>
            </a:extLst>
          </p:cNvPr>
          <p:cNvSpPr>
            <a:spLocks noGrp="1"/>
          </p:cNvSpPr>
          <p:nvPr>
            <p:ph sz="half" idx="2"/>
          </p:nvPr>
        </p:nvSpPr>
        <p:spPr>
          <a:xfrm>
            <a:off x="353134" y="1924050"/>
            <a:ext cx="5742866" cy="4169432"/>
          </a:xfrm>
        </p:spPr>
        <p:txBody>
          <a:bodyPr anchor="t">
            <a:normAutofit/>
          </a:bodyPr>
          <a:lstStyle/>
          <a:p>
            <a:r>
              <a:rPr lang="en-US" sz="2400" dirty="0">
                <a:solidFill>
                  <a:schemeClr val="bg1"/>
                </a:solidFill>
              </a:rPr>
              <a:t>A-V ECMO is the gold standard </a:t>
            </a:r>
          </a:p>
          <a:p>
            <a:r>
              <a:rPr lang="en-US" sz="2400" dirty="0">
                <a:solidFill>
                  <a:schemeClr val="bg1"/>
                </a:solidFill>
              </a:rPr>
              <a:t>Most rapid rewarming method</a:t>
            </a:r>
          </a:p>
          <a:p>
            <a:r>
              <a:rPr lang="en-US" sz="2400" dirty="0">
                <a:solidFill>
                  <a:schemeClr val="bg1"/>
                </a:solidFill>
              </a:rPr>
              <a:t>Downside:</a:t>
            </a:r>
          </a:p>
          <a:p>
            <a:pPr lvl="1"/>
            <a:r>
              <a:rPr lang="en-US" sz="2000" dirty="0">
                <a:solidFill>
                  <a:schemeClr val="bg1"/>
                </a:solidFill>
              </a:rPr>
              <a:t>Availability</a:t>
            </a:r>
          </a:p>
          <a:p>
            <a:pPr lvl="1"/>
            <a:r>
              <a:rPr lang="en-US" sz="2000" dirty="0">
                <a:solidFill>
                  <a:schemeClr val="bg1"/>
                </a:solidFill>
              </a:rPr>
              <a:t>Invasive</a:t>
            </a:r>
          </a:p>
          <a:p>
            <a:pPr lvl="1"/>
            <a:r>
              <a:rPr lang="en-US" sz="2000" dirty="0">
                <a:solidFill>
                  <a:schemeClr val="bg1"/>
                </a:solidFill>
              </a:rPr>
              <a:t>Expensive</a:t>
            </a:r>
          </a:p>
          <a:p>
            <a:pPr marL="0" indent="0">
              <a:buNone/>
            </a:pPr>
            <a:endParaRPr lang="en-US" sz="2400" dirty="0">
              <a:solidFill>
                <a:schemeClr val="bg1"/>
              </a:solidFill>
            </a:endParaRPr>
          </a:p>
        </p:txBody>
      </p:sp>
      <p:pic>
        <p:nvPicPr>
          <p:cNvPr id="2050" name="Picture 2" descr="Best Practices: Treating Hypothermic Patients - online presentation">
            <a:extLst>
              <a:ext uri="{FF2B5EF4-FFF2-40B4-BE49-F238E27FC236}">
                <a16:creationId xmlns:a16="http://schemas.microsoft.com/office/drawing/2014/main" id="{B1CE4A46-B37E-9540-9482-106C7E47F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790" y="1844675"/>
            <a:ext cx="5665076" cy="424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57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1D56-4766-0B47-9314-E5697D95D30D}"/>
              </a:ext>
            </a:extLst>
          </p:cNvPr>
          <p:cNvSpPr>
            <a:spLocks noGrp="1"/>
          </p:cNvSpPr>
          <p:nvPr>
            <p:ph type="title"/>
          </p:nvPr>
        </p:nvSpPr>
        <p:spPr/>
        <p:txBody>
          <a:bodyPr/>
          <a:lstStyle/>
          <a:p>
            <a:r>
              <a:rPr lang="en-US" b="1" dirty="0">
                <a:solidFill>
                  <a:schemeClr val="bg1"/>
                </a:solidFill>
              </a:rPr>
              <a:t>ECMO Indications/Contraindications</a:t>
            </a:r>
          </a:p>
        </p:txBody>
      </p:sp>
      <p:sp>
        <p:nvSpPr>
          <p:cNvPr id="13" name="Content Placeholder 12">
            <a:extLst>
              <a:ext uri="{FF2B5EF4-FFF2-40B4-BE49-F238E27FC236}">
                <a16:creationId xmlns:a16="http://schemas.microsoft.com/office/drawing/2014/main" id="{98ACCD5C-5407-D74F-A7B2-D627052B7FE0}"/>
              </a:ext>
            </a:extLst>
          </p:cNvPr>
          <p:cNvSpPr>
            <a:spLocks noGrp="1"/>
          </p:cNvSpPr>
          <p:nvPr>
            <p:ph sz="half" idx="1"/>
          </p:nvPr>
        </p:nvSpPr>
        <p:spPr>
          <a:xfrm>
            <a:off x="6181091" y="1939359"/>
            <a:ext cx="4867911" cy="3896938"/>
          </a:xfrm>
        </p:spPr>
        <p:txBody>
          <a:bodyPr anchor="t">
            <a:normAutofit lnSpcReduction="10000"/>
          </a:bodyPr>
          <a:lstStyle/>
          <a:p>
            <a:pPr marL="0" indent="0">
              <a:buNone/>
            </a:pPr>
            <a:r>
              <a:rPr lang="en-US" sz="3600" b="1" dirty="0">
                <a:solidFill>
                  <a:schemeClr val="bg1"/>
                </a:solidFill>
              </a:rPr>
              <a:t>Contraindications</a:t>
            </a:r>
          </a:p>
          <a:p>
            <a:pPr marL="0" indent="0">
              <a:buNone/>
            </a:pPr>
            <a:endParaRPr lang="en-US" sz="3600" b="1" dirty="0">
              <a:solidFill>
                <a:schemeClr val="bg1"/>
              </a:solidFill>
            </a:endParaRPr>
          </a:p>
          <a:p>
            <a:r>
              <a:rPr lang="en-US" dirty="0">
                <a:solidFill>
                  <a:schemeClr val="bg1"/>
                </a:solidFill>
              </a:rPr>
              <a:t>Uncontrolled hemorrhage</a:t>
            </a:r>
          </a:p>
          <a:p>
            <a:r>
              <a:rPr lang="en-US" dirty="0">
                <a:solidFill>
                  <a:schemeClr val="bg1"/>
                </a:solidFill>
              </a:rPr>
              <a:t>pH &lt;6.6</a:t>
            </a:r>
          </a:p>
          <a:p>
            <a:r>
              <a:rPr lang="en-US" dirty="0">
                <a:solidFill>
                  <a:schemeClr val="bg1"/>
                </a:solidFill>
              </a:rPr>
              <a:t>K &gt; 8 </a:t>
            </a:r>
          </a:p>
          <a:p>
            <a:r>
              <a:rPr lang="en-US" dirty="0">
                <a:solidFill>
                  <a:schemeClr val="bg1"/>
                </a:solidFill>
              </a:rPr>
              <a:t>Lactate &gt; 225</a:t>
            </a:r>
          </a:p>
        </p:txBody>
      </p:sp>
      <p:sp>
        <p:nvSpPr>
          <p:cNvPr id="15" name="Content Placeholder 14">
            <a:extLst>
              <a:ext uri="{FF2B5EF4-FFF2-40B4-BE49-F238E27FC236}">
                <a16:creationId xmlns:a16="http://schemas.microsoft.com/office/drawing/2014/main" id="{FC50FF73-2E00-6945-AF4B-1754EDF531DA}"/>
              </a:ext>
            </a:extLst>
          </p:cNvPr>
          <p:cNvSpPr>
            <a:spLocks noGrp="1"/>
          </p:cNvSpPr>
          <p:nvPr>
            <p:ph sz="half" idx="2"/>
          </p:nvPr>
        </p:nvSpPr>
        <p:spPr>
          <a:xfrm>
            <a:off x="839724" y="1939359"/>
            <a:ext cx="5171187" cy="3896938"/>
          </a:xfrm>
        </p:spPr>
        <p:txBody>
          <a:bodyPr anchor="t">
            <a:normAutofit lnSpcReduction="10000"/>
          </a:bodyPr>
          <a:lstStyle/>
          <a:p>
            <a:pPr marL="0" indent="0">
              <a:buNone/>
            </a:pPr>
            <a:r>
              <a:rPr lang="en-US" sz="3600" b="1" dirty="0">
                <a:solidFill>
                  <a:schemeClr val="bg1"/>
                </a:solidFill>
              </a:rPr>
              <a:t>Indications</a:t>
            </a:r>
          </a:p>
          <a:p>
            <a:pPr marL="285750" indent="-285750"/>
            <a:r>
              <a:rPr lang="en-US" dirty="0">
                <a:solidFill>
                  <a:schemeClr val="bg1"/>
                </a:solidFill>
              </a:rPr>
              <a:t>Cardiac Arrest</a:t>
            </a:r>
          </a:p>
          <a:p>
            <a:pPr marL="285750" indent="-285750"/>
            <a:r>
              <a:rPr lang="en-US" dirty="0">
                <a:solidFill>
                  <a:schemeClr val="bg1"/>
                </a:solidFill>
              </a:rPr>
              <a:t>Non-perfusing rhythm</a:t>
            </a:r>
          </a:p>
          <a:p>
            <a:pPr marL="285750" indent="-285750"/>
            <a:r>
              <a:rPr lang="en-US" dirty="0">
                <a:solidFill>
                  <a:schemeClr val="bg1"/>
                </a:solidFill>
              </a:rPr>
              <a:t>Moderate hypothermia with HD instability</a:t>
            </a:r>
          </a:p>
          <a:p>
            <a:pPr marL="285750" indent="-285750"/>
            <a:r>
              <a:rPr lang="en-US" dirty="0">
                <a:solidFill>
                  <a:schemeClr val="bg1"/>
                </a:solidFill>
              </a:rPr>
              <a:t>Severe hypothermia </a:t>
            </a:r>
          </a:p>
          <a:p>
            <a:r>
              <a:rPr lang="en-US" dirty="0">
                <a:solidFill>
                  <a:schemeClr val="bg1"/>
                </a:solidFill>
              </a:rPr>
              <a:t>Pulse and core temp &lt;28 ℃ (avoid </a:t>
            </a:r>
            <a:r>
              <a:rPr lang="en-US" dirty="0" err="1">
                <a:solidFill>
                  <a:schemeClr val="bg1"/>
                </a:solidFill>
              </a:rPr>
              <a:t>Vfib</a:t>
            </a:r>
            <a:r>
              <a:rPr lang="en-US" dirty="0">
                <a:solidFill>
                  <a:schemeClr val="bg1"/>
                </a:solidFill>
              </a:rPr>
              <a:t>)</a:t>
            </a:r>
          </a:p>
        </p:txBody>
      </p:sp>
    </p:spTree>
    <p:extLst>
      <p:ext uri="{BB962C8B-B14F-4D97-AF65-F5344CB8AC3E}">
        <p14:creationId xmlns:p14="http://schemas.microsoft.com/office/powerpoint/2010/main" val="3039624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79376-C5B9-AF4D-9B71-89BD7087C53D}"/>
              </a:ext>
            </a:extLst>
          </p:cNvPr>
          <p:cNvSpPr>
            <a:spLocks noGrp="1"/>
          </p:cNvSpPr>
          <p:nvPr>
            <p:ph type="title"/>
          </p:nvPr>
        </p:nvSpPr>
        <p:spPr>
          <a:xfrm>
            <a:off x="742950" y="19050"/>
            <a:ext cx="9905998" cy="1905000"/>
          </a:xfrm>
        </p:spPr>
        <p:txBody>
          <a:bodyPr/>
          <a:lstStyle/>
          <a:p>
            <a:r>
              <a:rPr lang="en-US" b="1" dirty="0">
                <a:solidFill>
                  <a:schemeClr val="bg1"/>
                </a:solidFill>
              </a:rPr>
              <a:t>Case #2</a:t>
            </a:r>
          </a:p>
        </p:txBody>
      </p:sp>
      <p:sp>
        <p:nvSpPr>
          <p:cNvPr id="3" name="Content Placeholder 2">
            <a:extLst>
              <a:ext uri="{FF2B5EF4-FFF2-40B4-BE49-F238E27FC236}">
                <a16:creationId xmlns:a16="http://schemas.microsoft.com/office/drawing/2014/main" id="{746EAE03-5EC8-3B45-B6D5-D77FF5FA125A}"/>
              </a:ext>
            </a:extLst>
          </p:cNvPr>
          <p:cNvSpPr>
            <a:spLocks noGrp="1"/>
          </p:cNvSpPr>
          <p:nvPr>
            <p:ph idx="1"/>
          </p:nvPr>
        </p:nvSpPr>
        <p:spPr>
          <a:xfrm>
            <a:off x="742950" y="1924050"/>
            <a:ext cx="11182350" cy="4648199"/>
          </a:xfrm>
        </p:spPr>
        <p:txBody>
          <a:bodyPr anchor="t"/>
          <a:lstStyle/>
          <a:p>
            <a:pPr marL="0" indent="0">
              <a:buNone/>
            </a:pPr>
            <a:r>
              <a:rPr lang="en-US" dirty="0">
                <a:solidFill>
                  <a:schemeClr val="bg1"/>
                </a:solidFill>
              </a:rPr>
              <a:t>You are dispatched to a nearby park where an unidentified middle-aged woman was found on the ground near a bench. She has no palpable pulse, and there is an unknown downtime. On exam, her pupils are fixed and dilated, and her body feels cold to the touch.</a:t>
            </a:r>
          </a:p>
          <a:p>
            <a:pPr lvl="1"/>
            <a:r>
              <a:rPr lang="en-US" dirty="0">
                <a:solidFill>
                  <a:schemeClr val="bg1"/>
                </a:solidFill>
              </a:rPr>
              <a:t>Should you start CPR?</a:t>
            </a:r>
          </a:p>
          <a:p>
            <a:pPr lvl="1"/>
            <a:r>
              <a:rPr lang="en-US" dirty="0">
                <a:solidFill>
                  <a:schemeClr val="bg1"/>
                </a:solidFill>
              </a:rPr>
              <a:t>For a frozen heart, what are the indications for defibrillation? </a:t>
            </a:r>
          </a:p>
          <a:p>
            <a:pPr lvl="1"/>
            <a:r>
              <a:rPr lang="en-US" dirty="0">
                <a:solidFill>
                  <a:schemeClr val="bg1"/>
                </a:solidFill>
              </a:rPr>
              <a:t>If you do initiate resuscitation, are there specific changes for ACLS? </a:t>
            </a:r>
          </a:p>
        </p:txBody>
      </p:sp>
    </p:spTree>
    <p:extLst>
      <p:ext uri="{BB962C8B-B14F-4D97-AF65-F5344CB8AC3E}">
        <p14:creationId xmlns:p14="http://schemas.microsoft.com/office/powerpoint/2010/main" val="135932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D274-951B-6F45-9431-0EA8C787C99E}"/>
              </a:ext>
            </a:extLst>
          </p:cNvPr>
          <p:cNvSpPr>
            <a:spLocks noGrp="1"/>
          </p:cNvSpPr>
          <p:nvPr>
            <p:ph type="title"/>
          </p:nvPr>
        </p:nvSpPr>
        <p:spPr>
          <a:xfrm>
            <a:off x="933450" y="0"/>
            <a:ext cx="5989864" cy="1905000"/>
          </a:xfrm>
        </p:spPr>
        <p:txBody>
          <a:bodyPr/>
          <a:lstStyle/>
          <a:p>
            <a:r>
              <a:rPr lang="en-US" b="1" dirty="0">
                <a:solidFill>
                  <a:schemeClr val="bg1"/>
                </a:solidFill>
              </a:rPr>
              <a:t>CPR in Hypothermic Patients</a:t>
            </a:r>
          </a:p>
        </p:txBody>
      </p:sp>
      <p:sp>
        <p:nvSpPr>
          <p:cNvPr id="3" name="Content Placeholder 2">
            <a:extLst>
              <a:ext uri="{FF2B5EF4-FFF2-40B4-BE49-F238E27FC236}">
                <a16:creationId xmlns:a16="http://schemas.microsoft.com/office/drawing/2014/main" id="{C7485CCE-FF47-9D43-8597-25C41A05162D}"/>
              </a:ext>
            </a:extLst>
          </p:cNvPr>
          <p:cNvSpPr>
            <a:spLocks noGrp="1"/>
          </p:cNvSpPr>
          <p:nvPr>
            <p:ph idx="1"/>
          </p:nvPr>
        </p:nvSpPr>
        <p:spPr>
          <a:xfrm>
            <a:off x="933450" y="1866900"/>
            <a:ext cx="4454979" cy="4457700"/>
          </a:xfrm>
        </p:spPr>
        <p:txBody>
          <a:bodyPr anchor="t">
            <a:normAutofit fontScale="92500" lnSpcReduction="10000"/>
          </a:bodyPr>
          <a:lstStyle/>
          <a:p>
            <a:pPr marL="0" indent="0">
              <a:buNone/>
            </a:pPr>
            <a:r>
              <a:rPr lang="en-US" sz="2800" b="1" dirty="0">
                <a:solidFill>
                  <a:schemeClr val="bg1"/>
                </a:solidFill>
              </a:rPr>
              <a:t>Best chance of full recovery:</a:t>
            </a:r>
          </a:p>
          <a:p>
            <a:r>
              <a:rPr lang="en-US" dirty="0">
                <a:solidFill>
                  <a:schemeClr val="bg1"/>
                </a:solidFill>
              </a:rPr>
              <a:t>W</a:t>
            </a:r>
            <a:r>
              <a:rPr lang="en-US" sz="2800" dirty="0">
                <a:solidFill>
                  <a:schemeClr val="bg1"/>
                </a:solidFill>
              </a:rPr>
              <a:t>itnessed arrest </a:t>
            </a:r>
          </a:p>
          <a:p>
            <a:r>
              <a:rPr lang="en-US" sz="2800" dirty="0">
                <a:solidFill>
                  <a:schemeClr val="bg1"/>
                </a:solidFill>
              </a:rPr>
              <a:t>Ventricular fibrillation*</a:t>
            </a:r>
          </a:p>
          <a:p>
            <a:endParaRPr lang="en-US" sz="2800" dirty="0">
              <a:solidFill>
                <a:schemeClr val="bg1"/>
              </a:solidFill>
            </a:endParaRPr>
          </a:p>
          <a:p>
            <a:pPr marL="0" indent="0">
              <a:buNone/>
            </a:pPr>
            <a:r>
              <a:rPr lang="en-US" sz="2800" b="1" dirty="0">
                <a:solidFill>
                  <a:schemeClr val="bg1"/>
                </a:solidFill>
              </a:rPr>
              <a:t>Do Not Resuscitate:</a:t>
            </a:r>
          </a:p>
          <a:p>
            <a:r>
              <a:rPr lang="en-US" sz="2800" dirty="0">
                <a:solidFill>
                  <a:schemeClr val="bg1"/>
                </a:solidFill>
              </a:rPr>
              <a:t>Death prior to hypothermia</a:t>
            </a:r>
          </a:p>
          <a:p>
            <a:r>
              <a:rPr lang="en-US" sz="2800" dirty="0">
                <a:solidFill>
                  <a:schemeClr val="bg1"/>
                </a:solidFill>
              </a:rPr>
              <a:t>K+ &gt;12</a:t>
            </a:r>
          </a:p>
          <a:p>
            <a:r>
              <a:rPr lang="en-US" sz="2800" dirty="0">
                <a:solidFill>
                  <a:schemeClr val="bg1"/>
                </a:solidFill>
              </a:rPr>
              <a:t>Lethal condition</a:t>
            </a:r>
          </a:p>
          <a:p>
            <a:r>
              <a:rPr lang="en-US" sz="2800" dirty="0">
                <a:solidFill>
                  <a:schemeClr val="bg1"/>
                </a:solidFill>
              </a:rPr>
              <a:t>Frozen chest Wall</a:t>
            </a:r>
          </a:p>
          <a:p>
            <a:r>
              <a:rPr lang="en-US" sz="2800" dirty="0">
                <a:solidFill>
                  <a:schemeClr val="bg1"/>
                </a:solidFill>
              </a:rPr>
              <a:t>Core temp &lt;14 ℃</a:t>
            </a:r>
          </a:p>
        </p:txBody>
      </p:sp>
      <p:pic>
        <p:nvPicPr>
          <p:cNvPr id="5" name="Picture 4">
            <a:extLst>
              <a:ext uri="{FF2B5EF4-FFF2-40B4-BE49-F238E27FC236}">
                <a16:creationId xmlns:a16="http://schemas.microsoft.com/office/drawing/2014/main" id="{CC1CC5C9-6BF0-D91B-6577-C2BFD7673DE8}"/>
              </a:ext>
            </a:extLst>
          </p:cNvPr>
          <p:cNvPicPr>
            <a:picLocks noChangeAspect="1"/>
          </p:cNvPicPr>
          <p:nvPr/>
        </p:nvPicPr>
        <p:blipFill>
          <a:blip r:embed="rId3"/>
          <a:stretch>
            <a:fillRect/>
          </a:stretch>
        </p:blipFill>
        <p:spPr>
          <a:xfrm>
            <a:off x="7149193" y="137886"/>
            <a:ext cx="4936671" cy="6582228"/>
          </a:xfrm>
          <a:prstGeom prst="rect">
            <a:avLst/>
          </a:prstGeom>
        </p:spPr>
      </p:pic>
    </p:spTree>
    <p:extLst>
      <p:ext uri="{BB962C8B-B14F-4D97-AF65-F5344CB8AC3E}">
        <p14:creationId xmlns:p14="http://schemas.microsoft.com/office/powerpoint/2010/main" val="29722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F483-921C-F844-A056-87DFD12AA36F}"/>
              </a:ext>
            </a:extLst>
          </p:cNvPr>
          <p:cNvSpPr>
            <a:spLocks noGrp="1"/>
          </p:cNvSpPr>
          <p:nvPr>
            <p:ph type="title"/>
          </p:nvPr>
        </p:nvSpPr>
        <p:spPr>
          <a:xfrm>
            <a:off x="655320" y="365125"/>
            <a:ext cx="5120114" cy="1692794"/>
          </a:xfrm>
        </p:spPr>
        <p:txBody>
          <a:bodyPr>
            <a:normAutofit/>
          </a:bodyPr>
          <a:lstStyle/>
          <a:p>
            <a:r>
              <a:rPr lang="en-US" b="1" dirty="0">
                <a:solidFill>
                  <a:schemeClr val="bg1"/>
                </a:solidFill>
              </a:rPr>
              <a:t>HT Modifications in ACLS</a:t>
            </a:r>
          </a:p>
        </p:txBody>
      </p:sp>
      <p:sp>
        <p:nvSpPr>
          <p:cNvPr id="3" name="Content Placeholder 2">
            <a:extLst>
              <a:ext uri="{FF2B5EF4-FFF2-40B4-BE49-F238E27FC236}">
                <a16:creationId xmlns:a16="http://schemas.microsoft.com/office/drawing/2014/main" id="{E09A03AB-E2F9-3C4D-AB4D-C10656EB47C5}"/>
              </a:ext>
            </a:extLst>
          </p:cNvPr>
          <p:cNvSpPr>
            <a:spLocks noGrp="1"/>
          </p:cNvSpPr>
          <p:nvPr>
            <p:ph idx="1"/>
          </p:nvPr>
        </p:nvSpPr>
        <p:spPr>
          <a:xfrm>
            <a:off x="655321" y="2575034"/>
            <a:ext cx="5120113" cy="3462228"/>
          </a:xfrm>
        </p:spPr>
        <p:txBody>
          <a:bodyPr anchor="t">
            <a:normAutofit/>
          </a:bodyPr>
          <a:lstStyle/>
          <a:p>
            <a:r>
              <a:rPr lang="en-US" sz="2800" dirty="0">
                <a:solidFill>
                  <a:schemeClr val="bg1"/>
                </a:solidFill>
              </a:rPr>
              <a:t>Epinephrine</a:t>
            </a:r>
          </a:p>
          <a:p>
            <a:pPr lvl="1"/>
            <a:r>
              <a:rPr lang="en-US" sz="2000" dirty="0">
                <a:solidFill>
                  <a:schemeClr val="bg1"/>
                </a:solidFill>
              </a:rPr>
              <a:t>Once when &lt;30 ℃</a:t>
            </a:r>
          </a:p>
          <a:p>
            <a:r>
              <a:rPr lang="en-US" sz="2800" dirty="0">
                <a:solidFill>
                  <a:schemeClr val="bg1"/>
                </a:solidFill>
              </a:rPr>
              <a:t>Defibrillation</a:t>
            </a:r>
          </a:p>
          <a:p>
            <a:pPr lvl="1"/>
            <a:r>
              <a:rPr lang="en-US" sz="2000" dirty="0">
                <a:solidFill>
                  <a:schemeClr val="bg1"/>
                </a:solidFill>
              </a:rPr>
              <a:t>1 dose at maximal charge</a:t>
            </a:r>
          </a:p>
          <a:p>
            <a:pPr lvl="1"/>
            <a:r>
              <a:rPr lang="en-US" sz="2000" dirty="0">
                <a:solidFill>
                  <a:schemeClr val="bg1"/>
                </a:solidFill>
              </a:rPr>
              <a:t>When to repeat?</a:t>
            </a:r>
          </a:p>
        </p:txBody>
      </p:sp>
      <p:pic>
        <p:nvPicPr>
          <p:cNvPr id="11266" name="Picture 2" descr="ACLS and Epinephrine | ACLS-Algorithms.com">
            <a:extLst>
              <a:ext uri="{FF2B5EF4-FFF2-40B4-BE49-F238E27FC236}">
                <a16:creationId xmlns:a16="http://schemas.microsoft.com/office/drawing/2014/main" id="{234EA879-EC90-7D44-9C88-54CC949E5F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8528"/>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DC4DD9-E109-4780-1FA7-7F4B9B51D41E}"/>
              </a:ext>
            </a:extLst>
          </p:cNvPr>
          <p:cNvSpPr txBox="1"/>
          <p:nvPr/>
        </p:nvSpPr>
        <p:spPr>
          <a:xfrm>
            <a:off x="3200400" y="5372100"/>
            <a:ext cx="1303498" cy="369332"/>
          </a:xfrm>
          <a:prstGeom prst="rect">
            <a:avLst/>
          </a:prstGeom>
          <a:noFill/>
        </p:spPr>
        <p:txBody>
          <a:bodyPr wrap="none" rtlCol="0">
            <a:spAutoFit/>
          </a:bodyPr>
          <a:lstStyle/>
          <a:p>
            <a:r>
              <a:rPr lang="en-US" dirty="0"/>
              <a:t>*Pick of </a:t>
            </a:r>
            <a:r>
              <a:rPr lang="en-US" dirty="0" err="1"/>
              <a:t>Zoll</a:t>
            </a:r>
            <a:endParaRPr lang="en-US" dirty="0"/>
          </a:p>
        </p:txBody>
      </p:sp>
    </p:spTree>
    <p:extLst>
      <p:ext uri="{BB962C8B-B14F-4D97-AF65-F5344CB8AC3E}">
        <p14:creationId xmlns:p14="http://schemas.microsoft.com/office/powerpoint/2010/main" val="3530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6B671-5FEC-A2C1-8CB0-8F7E81695F1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b="1">
                <a:solidFill>
                  <a:schemeClr val="bg1"/>
                </a:solidFill>
              </a:rPr>
              <a:t>Disclosures</a:t>
            </a:r>
          </a:p>
        </p:txBody>
      </p:sp>
      <p:sp>
        <p:nvSpPr>
          <p:cNvPr id="3" name="Content Placeholder 2">
            <a:extLst>
              <a:ext uri="{FF2B5EF4-FFF2-40B4-BE49-F238E27FC236}">
                <a16:creationId xmlns:a16="http://schemas.microsoft.com/office/drawing/2014/main" id="{1C5935E4-F5FE-8E6F-4DEA-26A22A747765}"/>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sz="2400">
                <a:solidFill>
                  <a:schemeClr val="bg1"/>
                </a:solidFill>
              </a:rPr>
              <a:t>No financial disclosures</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dog standing in the snow&#10;&#10;Description automatically generated">
            <a:extLst>
              <a:ext uri="{FF2B5EF4-FFF2-40B4-BE49-F238E27FC236}">
                <a16:creationId xmlns:a16="http://schemas.microsoft.com/office/drawing/2014/main" id="{34EE7E18-96F6-CCD3-21DF-54B201F7926C}"/>
              </a:ext>
            </a:extLst>
          </p:cNvPr>
          <p:cNvPicPr>
            <a:picLocks noChangeAspect="1"/>
          </p:cNvPicPr>
          <p:nvPr/>
        </p:nvPicPr>
        <p:blipFill rotWithShape="1">
          <a:blip r:embed="rId3"/>
          <a:srcRect t="10237" r="-1" b="149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82186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A6C7-9EE9-8D4E-B9CB-9098B774A1A2}"/>
              </a:ext>
            </a:extLst>
          </p:cNvPr>
          <p:cNvSpPr>
            <a:spLocks noGrp="1"/>
          </p:cNvSpPr>
          <p:nvPr>
            <p:ph type="title"/>
          </p:nvPr>
        </p:nvSpPr>
        <p:spPr>
          <a:xfrm>
            <a:off x="985838" y="176212"/>
            <a:ext cx="9905998" cy="1905000"/>
          </a:xfrm>
        </p:spPr>
        <p:txBody>
          <a:bodyPr/>
          <a:lstStyle/>
          <a:p>
            <a:r>
              <a:rPr lang="en-US" b="1" u="sng" dirty="0">
                <a:solidFill>
                  <a:schemeClr val="bg1"/>
                </a:solidFill>
              </a:rPr>
              <a:t>Outline</a:t>
            </a:r>
          </a:p>
        </p:txBody>
      </p:sp>
      <p:sp>
        <p:nvSpPr>
          <p:cNvPr id="3" name="Content Placeholder 2">
            <a:extLst>
              <a:ext uri="{FF2B5EF4-FFF2-40B4-BE49-F238E27FC236}">
                <a16:creationId xmlns:a16="http://schemas.microsoft.com/office/drawing/2014/main" id="{FE86FD8A-1979-6443-A88D-240E721340EE}"/>
              </a:ext>
            </a:extLst>
          </p:cNvPr>
          <p:cNvSpPr>
            <a:spLocks noGrp="1"/>
          </p:cNvSpPr>
          <p:nvPr>
            <p:ph idx="1"/>
          </p:nvPr>
        </p:nvSpPr>
        <p:spPr>
          <a:xfrm>
            <a:off x="985838" y="1628775"/>
            <a:ext cx="10710861" cy="4619625"/>
          </a:xfrm>
        </p:spPr>
        <p:txBody>
          <a:bodyPr anchor="t">
            <a:normAutofit/>
          </a:bodyPr>
          <a:lstStyle/>
          <a:p>
            <a:pPr marL="457200" indent="-457200">
              <a:buFont typeface="+mj-lt"/>
              <a:buAutoNum type="arabicPeriod"/>
            </a:pPr>
            <a:r>
              <a:rPr lang="en-US" sz="2400" dirty="0">
                <a:solidFill>
                  <a:schemeClr val="bg1"/>
                </a:solidFill>
              </a:rPr>
              <a:t>Assessment and management of hypothermic patients</a:t>
            </a:r>
          </a:p>
          <a:p>
            <a:pPr marL="0" indent="0">
              <a:buNone/>
            </a:pPr>
            <a:r>
              <a:rPr lang="en-US" sz="2400" dirty="0">
                <a:solidFill>
                  <a:schemeClr val="bg1"/>
                </a:solidFill>
              </a:rPr>
              <a:t>	A) Definitions</a:t>
            </a:r>
          </a:p>
          <a:p>
            <a:pPr marL="0" indent="0">
              <a:buNone/>
            </a:pPr>
            <a:r>
              <a:rPr lang="en-US" sz="2400" dirty="0">
                <a:solidFill>
                  <a:schemeClr val="bg1"/>
                </a:solidFill>
              </a:rPr>
              <a:t>	B) Signs and Symptoms</a:t>
            </a:r>
          </a:p>
          <a:p>
            <a:pPr marL="0" indent="0">
              <a:buNone/>
            </a:pPr>
            <a:r>
              <a:rPr lang="en-US" sz="2400" dirty="0">
                <a:solidFill>
                  <a:schemeClr val="bg1"/>
                </a:solidFill>
              </a:rPr>
              <a:t>	C) Approach to treatment</a:t>
            </a:r>
          </a:p>
          <a:p>
            <a:pPr marL="0" indent="0">
              <a:buNone/>
            </a:pPr>
            <a:r>
              <a:rPr lang="en-US" sz="2400" dirty="0">
                <a:solidFill>
                  <a:schemeClr val="bg1"/>
                </a:solidFill>
              </a:rPr>
              <a:t>	D) Treatment considerations</a:t>
            </a:r>
          </a:p>
          <a:p>
            <a:pPr marL="457200" indent="-457200">
              <a:buFont typeface="+mj-lt"/>
              <a:buAutoNum type="arabicPeriod"/>
            </a:pPr>
            <a:endParaRPr lang="en-US" sz="2400" dirty="0">
              <a:solidFill>
                <a:srgbClr val="FF0000"/>
              </a:solidFill>
            </a:endParaRPr>
          </a:p>
          <a:p>
            <a:pPr marL="0" indent="0">
              <a:buNone/>
            </a:pPr>
            <a:r>
              <a:rPr lang="en-US" sz="2400" dirty="0">
                <a:solidFill>
                  <a:srgbClr val="FF0000"/>
                </a:solidFill>
              </a:rPr>
              <a:t>2.    Cold Injuries</a:t>
            </a:r>
          </a:p>
          <a:p>
            <a:pPr marL="0" indent="0">
              <a:buNone/>
            </a:pPr>
            <a:r>
              <a:rPr lang="en-US" sz="2400" dirty="0">
                <a:solidFill>
                  <a:srgbClr val="FF0000"/>
                </a:solidFill>
              </a:rPr>
              <a:t>	A) Evaluation </a:t>
            </a:r>
          </a:p>
          <a:p>
            <a:pPr marL="0" indent="0">
              <a:buNone/>
            </a:pPr>
            <a:r>
              <a:rPr lang="en-US" sz="2400" dirty="0">
                <a:solidFill>
                  <a:srgbClr val="FF0000"/>
                </a:solidFill>
              </a:rPr>
              <a:t>	B) Pre-Hospital Treatment</a:t>
            </a:r>
          </a:p>
        </p:txBody>
      </p:sp>
    </p:spTree>
    <p:extLst>
      <p:ext uri="{BB962C8B-B14F-4D97-AF65-F5344CB8AC3E}">
        <p14:creationId xmlns:p14="http://schemas.microsoft.com/office/powerpoint/2010/main" val="2989029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CCD10-9D9F-7444-B4EE-A3B02660E035}"/>
              </a:ext>
            </a:extLst>
          </p:cNvPr>
          <p:cNvSpPr>
            <a:spLocks noGrp="1"/>
          </p:cNvSpPr>
          <p:nvPr>
            <p:ph type="title"/>
          </p:nvPr>
        </p:nvSpPr>
        <p:spPr>
          <a:xfrm>
            <a:off x="1066038" y="0"/>
            <a:ext cx="9905998" cy="1905000"/>
          </a:xfrm>
        </p:spPr>
        <p:txBody>
          <a:bodyPr>
            <a:normAutofit/>
          </a:bodyPr>
          <a:lstStyle/>
          <a:p>
            <a:r>
              <a:rPr lang="en-US" sz="3600" b="1" dirty="0">
                <a:solidFill>
                  <a:schemeClr val="bg1"/>
                </a:solidFill>
              </a:rPr>
              <a:t>Cold injuries</a:t>
            </a:r>
          </a:p>
        </p:txBody>
      </p:sp>
      <p:sp>
        <p:nvSpPr>
          <p:cNvPr id="3" name="Content Placeholder 2">
            <a:extLst>
              <a:ext uri="{FF2B5EF4-FFF2-40B4-BE49-F238E27FC236}">
                <a16:creationId xmlns:a16="http://schemas.microsoft.com/office/drawing/2014/main" id="{67872D09-1DCD-7148-9FA7-D507612BEC3C}"/>
              </a:ext>
            </a:extLst>
          </p:cNvPr>
          <p:cNvSpPr>
            <a:spLocks noGrp="1"/>
          </p:cNvSpPr>
          <p:nvPr>
            <p:ph idx="1"/>
          </p:nvPr>
        </p:nvSpPr>
        <p:spPr>
          <a:xfrm>
            <a:off x="1066038" y="1420586"/>
            <a:ext cx="4534662" cy="3734344"/>
          </a:xfrm>
        </p:spPr>
        <p:txBody>
          <a:bodyPr anchor="t">
            <a:normAutofit/>
          </a:bodyPr>
          <a:lstStyle/>
          <a:p>
            <a:pPr marL="0" indent="0">
              <a:buNone/>
            </a:pPr>
            <a:r>
              <a:rPr lang="en-US" sz="2800" dirty="0">
                <a:solidFill>
                  <a:schemeClr val="bg1"/>
                </a:solidFill>
              </a:rPr>
              <a:t>Assessment and Management </a:t>
            </a:r>
          </a:p>
          <a:p>
            <a:r>
              <a:rPr lang="en-US" sz="2800" dirty="0">
                <a:solidFill>
                  <a:schemeClr val="bg1"/>
                </a:solidFill>
              </a:rPr>
              <a:t>Frostnip</a:t>
            </a:r>
          </a:p>
          <a:p>
            <a:r>
              <a:rPr lang="en-US" sz="2800" dirty="0">
                <a:solidFill>
                  <a:schemeClr val="bg1"/>
                </a:solidFill>
              </a:rPr>
              <a:t>Frostbite</a:t>
            </a:r>
          </a:p>
          <a:p>
            <a:pPr lvl="1"/>
            <a:r>
              <a:rPr lang="en-US" sz="2400" dirty="0">
                <a:solidFill>
                  <a:schemeClr val="bg1"/>
                </a:solidFill>
              </a:rPr>
              <a:t>Superficial/partial</a:t>
            </a:r>
          </a:p>
          <a:p>
            <a:pPr lvl="1"/>
            <a:r>
              <a:rPr lang="en-US" sz="2400" dirty="0">
                <a:solidFill>
                  <a:schemeClr val="bg1"/>
                </a:solidFill>
              </a:rPr>
              <a:t>Deep</a:t>
            </a:r>
          </a:p>
        </p:txBody>
      </p:sp>
      <p:sp>
        <p:nvSpPr>
          <p:cNvPr id="4" name="TextBox 3">
            <a:extLst>
              <a:ext uri="{FF2B5EF4-FFF2-40B4-BE49-F238E27FC236}">
                <a16:creationId xmlns:a16="http://schemas.microsoft.com/office/drawing/2014/main" id="{43427C27-2109-5A81-4CC9-E5E0BDAAEDBA}"/>
              </a:ext>
            </a:extLst>
          </p:cNvPr>
          <p:cNvSpPr txBox="1"/>
          <p:nvPr/>
        </p:nvSpPr>
        <p:spPr>
          <a:xfrm>
            <a:off x="7380514" y="2285999"/>
            <a:ext cx="3347357" cy="646331"/>
          </a:xfrm>
          <a:prstGeom prst="rect">
            <a:avLst/>
          </a:prstGeom>
          <a:noFill/>
        </p:spPr>
        <p:txBody>
          <a:bodyPr wrap="square" rtlCol="0">
            <a:spAutoFit/>
          </a:bodyPr>
          <a:lstStyle/>
          <a:p>
            <a:r>
              <a:rPr lang="en-US" dirty="0"/>
              <a:t>*Find pic of climber from Instagram with frostbite</a:t>
            </a:r>
          </a:p>
        </p:txBody>
      </p:sp>
    </p:spTree>
    <p:extLst>
      <p:ext uri="{BB962C8B-B14F-4D97-AF65-F5344CB8AC3E}">
        <p14:creationId xmlns:p14="http://schemas.microsoft.com/office/powerpoint/2010/main" val="146802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BB50-9A2B-A04C-930B-053593E05783}"/>
              </a:ext>
            </a:extLst>
          </p:cNvPr>
          <p:cNvSpPr>
            <a:spLocks noGrp="1"/>
          </p:cNvSpPr>
          <p:nvPr>
            <p:ph type="title"/>
          </p:nvPr>
        </p:nvSpPr>
        <p:spPr/>
        <p:txBody>
          <a:bodyPr>
            <a:normAutofit/>
          </a:bodyPr>
          <a:lstStyle/>
          <a:p>
            <a:r>
              <a:rPr lang="en-US" sz="3600" b="1" dirty="0">
                <a:solidFill>
                  <a:schemeClr val="bg1"/>
                </a:solidFill>
              </a:rPr>
              <a:t>Frost Nip</a:t>
            </a:r>
          </a:p>
        </p:txBody>
      </p:sp>
      <p:sp>
        <p:nvSpPr>
          <p:cNvPr id="4" name="Content Placeholder 3">
            <a:extLst>
              <a:ext uri="{FF2B5EF4-FFF2-40B4-BE49-F238E27FC236}">
                <a16:creationId xmlns:a16="http://schemas.microsoft.com/office/drawing/2014/main" id="{2E25F21F-2B2C-CB4D-8FE8-58563887B485}"/>
              </a:ext>
            </a:extLst>
          </p:cNvPr>
          <p:cNvSpPr>
            <a:spLocks noGrp="1"/>
          </p:cNvSpPr>
          <p:nvPr>
            <p:ph sz="half" idx="1"/>
          </p:nvPr>
        </p:nvSpPr>
        <p:spPr/>
        <p:txBody>
          <a:bodyPr anchor="t">
            <a:normAutofit/>
          </a:bodyPr>
          <a:lstStyle/>
          <a:p>
            <a:r>
              <a:rPr lang="en-US" sz="2400" dirty="0">
                <a:solidFill>
                  <a:schemeClr val="bg1"/>
                </a:solidFill>
              </a:rPr>
              <a:t>Pale/erythema </a:t>
            </a:r>
          </a:p>
          <a:p>
            <a:r>
              <a:rPr lang="en-US" sz="2400" dirty="0">
                <a:solidFill>
                  <a:schemeClr val="bg1"/>
                </a:solidFill>
              </a:rPr>
              <a:t>Symptoms of </a:t>
            </a:r>
            <a:r>
              <a:rPr lang="en-US" sz="2400" dirty="0" err="1">
                <a:solidFill>
                  <a:schemeClr val="bg1"/>
                </a:solidFill>
              </a:rPr>
              <a:t>paresthesias</a:t>
            </a:r>
            <a:r>
              <a:rPr lang="en-US" sz="2400" dirty="0">
                <a:solidFill>
                  <a:schemeClr val="bg1"/>
                </a:solidFill>
              </a:rPr>
              <a:t>, numbness or discoloration</a:t>
            </a:r>
          </a:p>
          <a:p>
            <a:r>
              <a:rPr lang="en-US" sz="2400" dirty="0">
                <a:solidFill>
                  <a:schemeClr val="bg1"/>
                </a:solidFill>
              </a:rPr>
              <a:t>Blistering and peeling are common</a:t>
            </a:r>
          </a:p>
        </p:txBody>
      </p:sp>
      <p:pic>
        <p:nvPicPr>
          <p:cNvPr id="6" name="Picture 6" descr="frostbite">
            <a:extLst>
              <a:ext uri="{FF2B5EF4-FFF2-40B4-BE49-F238E27FC236}">
                <a16:creationId xmlns:a16="http://schemas.microsoft.com/office/drawing/2014/main" id="{33424E09-0153-504D-856C-EE2DD85F919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47946" b="-1149"/>
          <a:stretch/>
        </p:blipFill>
        <p:spPr bwMode="auto">
          <a:xfrm>
            <a:off x="6800850" y="1690689"/>
            <a:ext cx="4076785" cy="44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B661F6-7BCB-0138-9011-ABDE29FD1F1C}"/>
              </a:ext>
            </a:extLst>
          </p:cNvPr>
          <p:cNvPicPr>
            <a:picLocks noChangeAspect="1"/>
          </p:cNvPicPr>
          <p:nvPr/>
        </p:nvPicPr>
        <p:blipFill>
          <a:blip r:embed="rId4"/>
          <a:stretch>
            <a:fillRect/>
          </a:stretch>
        </p:blipFill>
        <p:spPr>
          <a:xfrm rot="5400000">
            <a:off x="3774839" y="1141974"/>
            <a:ext cx="6247161" cy="4693463"/>
          </a:xfrm>
          <a:prstGeom prst="rect">
            <a:avLst/>
          </a:prstGeom>
        </p:spPr>
      </p:pic>
      <p:pic>
        <p:nvPicPr>
          <p:cNvPr id="8" name="Picture 7">
            <a:extLst>
              <a:ext uri="{FF2B5EF4-FFF2-40B4-BE49-F238E27FC236}">
                <a16:creationId xmlns:a16="http://schemas.microsoft.com/office/drawing/2014/main" id="{FC42557B-A0F7-48C7-939A-175360E47857}"/>
              </a:ext>
            </a:extLst>
          </p:cNvPr>
          <p:cNvPicPr>
            <a:picLocks noChangeAspect="1"/>
          </p:cNvPicPr>
          <p:nvPr/>
        </p:nvPicPr>
        <p:blipFill>
          <a:blip r:embed="rId5"/>
          <a:stretch>
            <a:fillRect/>
          </a:stretch>
        </p:blipFill>
        <p:spPr>
          <a:xfrm>
            <a:off x="4582018" y="1527402"/>
            <a:ext cx="4508048" cy="4230914"/>
          </a:xfrm>
          <a:prstGeom prst="rect">
            <a:avLst/>
          </a:prstGeom>
        </p:spPr>
      </p:pic>
    </p:spTree>
    <p:extLst>
      <p:ext uri="{BB962C8B-B14F-4D97-AF65-F5344CB8AC3E}">
        <p14:creationId xmlns:p14="http://schemas.microsoft.com/office/powerpoint/2010/main" val="17330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E97D-32AA-894F-8ADB-72B2B7C9D70A}"/>
              </a:ext>
            </a:extLst>
          </p:cNvPr>
          <p:cNvSpPr>
            <a:spLocks noGrp="1"/>
          </p:cNvSpPr>
          <p:nvPr>
            <p:ph type="title"/>
          </p:nvPr>
        </p:nvSpPr>
        <p:spPr>
          <a:xfrm>
            <a:off x="838200" y="177165"/>
            <a:ext cx="10515600" cy="1325563"/>
          </a:xfrm>
        </p:spPr>
        <p:txBody>
          <a:bodyPr/>
          <a:lstStyle/>
          <a:p>
            <a:r>
              <a:rPr lang="en-US" b="1" dirty="0">
                <a:solidFill>
                  <a:schemeClr val="bg1"/>
                </a:solidFill>
              </a:rPr>
              <a:t>Frost Bite</a:t>
            </a:r>
          </a:p>
        </p:txBody>
      </p:sp>
      <p:sp>
        <p:nvSpPr>
          <p:cNvPr id="3" name="Content Placeholder 2">
            <a:extLst>
              <a:ext uri="{FF2B5EF4-FFF2-40B4-BE49-F238E27FC236}">
                <a16:creationId xmlns:a16="http://schemas.microsoft.com/office/drawing/2014/main" id="{D43B2A65-3D15-F146-9E4D-FB111C9DF8AA}"/>
              </a:ext>
            </a:extLst>
          </p:cNvPr>
          <p:cNvSpPr>
            <a:spLocks noGrp="1"/>
          </p:cNvSpPr>
          <p:nvPr>
            <p:ph sz="half" idx="1"/>
          </p:nvPr>
        </p:nvSpPr>
        <p:spPr>
          <a:xfrm>
            <a:off x="978128" y="1176157"/>
            <a:ext cx="4279674" cy="3852544"/>
          </a:xfrm>
        </p:spPr>
        <p:txBody>
          <a:bodyPr>
            <a:normAutofit/>
          </a:bodyPr>
          <a:lstStyle/>
          <a:p>
            <a:r>
              <a:rPr lang="en-US" sz="2400" dirty="0">
                <a:solidFill>
                  <a:schemeClr val="bg1"/>
                </a:solidFill>
              </a:rPr>
              <a:t>Pathophysiology</a:t>
            </a:r>
          </a:p>
          <a:p>
            <a:pPr lvl="1"/>
            <a:r>
              <a:rPr lang="en-US" sz="2000" dirty="0">
                <a:solidFill>
                  <a:schemeClr val="bg1"/>
                </a:solidFill>
              </a:rPr>
              <a:t>Pre-freeze</a:t>
            </a:r>
          </a:p>
          <a:p>
            <a:pPr lvl="1"/>
            <a:r>
              <a:rPr lang="en-US" sz="2000" dirty="0">
                <a:solidFill>
                  <a:schemeClr val="bg1"/>
                </a:solidFill>
              </a:rPr>
              <a:t>Freeze-thaw</a:t>
            </a:r>
          </a:p>
          <a:p>
            <a:pPr lvl="1"/>
            <a:r>
              <a:rPr lang="en-US" sz="2000" dirty="0">
                <a:solidFill>
                  <a:schemeClr val="bg1"/>
                </a:solidFill>
              </a:rPr>
              <a:t>Vascular stasis</a:t>
            </a:r>
          </a:p>
          <a:p>
            <a:pPr lvl="1"/>
            <a:r>
              <a:rPr lang="en-US" sz="2000" dirty="0">
                <a:solidFill>
                  <a:schemeClr val="bg1"/>
                </a:solidFill>
              </a:rPr>
              <a:t>Late ischemic</a:t>
            </a:r>
          </a:p>
          <a:p>
            <a:r>
              <a:rPr lang="en-US" sz="2400" dirty="0">
                <a:solidFill>
                  <a:schemeClr val="bg1"/>
                </a:solidFill>
              </a:rPr>
              <a:t>Risk of permanent injury </a:t>
            </a:r>
          </a:p>
          <a:p>
            <a:pPr lvl="1"/>
            <a:r>
              <a:rPr lang="en-US" sz="2000" dirty="0">
                <a:solidFill>
                  <a:schemeClr val="bg1"/>
                </a:solidFill>
              </a:rPr>
              <a:t>Amputation when severe</a:t>
            </a:r>
          </a:p>
          <a:p>
            <a:pPr lvl="1"/>
            <a:endParaRPr lang="en-US" sz="2000" dirty="0">
              <a:solidFill>
                <a:schemeClr val="bg1"/>
              </a:solidFill>
            </a:endParaRPr>
          </a:p>
        </p:txBody>
      </p:sp>
      <p:pic>
        <p:nvPicPr>
          <p:cNvPr id="5" name="Picture 2">
            <a:extLst>
              <a:ext uri="{FF2B5EF4-FFF2-40B4-BE49-F238E27FC236}">
                <a16:creationId xmlns:a16="http://schemas.microsoft.com/office/drawing/2014/main" id="{B6DE7C03-E050-664B-AF01-855824DAE46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80618" y="4032658"/>
            <a:ext cx="3677532" cy="2759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rostbite: Symptoms, causes, photos and treatment - CNN">
            <a:extLst>
              <a:ext uri="{FF2B5EF4-FFF2-40B4-BE49-F238E27FC236}">
                <a16:creationId xmlns:a16="http://schemas.microsoft.com/office/drawing/2014/main" id="{6165228A-2425-6E48-BB86-7D89189B2B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47"/>
          <a:stretch/>
        </p:blipFill>
        <p:spPr bwMode="auto">
          <a:xfrm>
            <a:off x="8142085" y="4032658"/>
            <a:ext cx="4049915" cy="27595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ostbite">
            <a:extLst>
              <a:ext uri="{FF2B5EF4-FFF2-40B4-BE49-F238E27FC236}">
                <a16:creationId xmlns:a16="http://schemas.microsoft.com/office/drawing/2014/main" id="{0B1DAE37-5AAD-863A-C233-AB76F51D65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7946" b="-1149"/>
          <a:stretch/>
        </p:blipFill>
        <p:spPr bwMode="auto">
          <a:xfrm>
            <a:off x="6727372" y="464325"/>
            <a:ext cx="2792185" cy="30509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E1C2A577-4B11-26BE-72D7-D055CA090048}"/>
              </a:ext>
            </a:extLst>
          </p:cNvPr>
          <p:cNvCxnSpPr>
            <a:stCxn id="4" idx="2"/>
          </p:cNvCxnSpPr>
          <p:nvPr/>
        </p:nvCxnSpPr>
        <p:spPr>
          <a:xfrm flipH="1">
            <a:off x="6727372" y="3515269"/>
            <a:ext cx="1396093" cy="5173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14A375B-6FAA-EB2A-AC47-B923C961DF62}"/>
              </a:ext>
            </a:extLst>
          </p:cNvPr>
          <p:cNvCxnSpPr>
            <a:cxnSpLocks/>
            <a:stCxn id="4" idx="2"/>
          </p:cNvCxnSpPr>
          <p:nvPr/>
        </p:nvCxnSpPr>
        <p:spPr>
          <a:xfrm>
            <a:off x="8123465" y="3515269"/>
            <a:ext cx="1118506" cy="5173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252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B7E6-01F8-194A-9146-45ECFE72C4D7}"/>
              </a:ext>
            </a:extLst>
          </p:cNvPr>
          <p:cNvSpPr>
            <a:spLocks noGrp="1"/>
          </p:cNvSpPr>
          <p:nvPr>
            <p:ph type="title"/>
          </p:nvPr>
        </p:nvSpPr>
        <p:spPr>
          <a:xfrm>
            <a:off x="1141412" y="114299"/>
            <a:ext cx="9905998" cy="1905000"/>
          </a:xfrm>
        </p:spPr>
        <p:txBody>
          <a:bodyPr/>
          <a:lstStyle/>
          <a:p>
            <a:r>
              <a:rPr lang="en-US" b="1" dirty="0">
                <a:solidFill>
                  <a:schemeClr val="bg1"/>
                </a:solidFill>
              </a:rPr>
              <a:t>Management of cold injuries</a:t>
            </a:r>
          </a:p>
        </p:txBody>
      </p:sp>
      <p:sp>
        <p:nvSpPr>
          <p:cNvPr id="3" name="Content Placeholder 2">
            <a:extLst>
              <a:ext uri="{FF2B5EF4-FFF2-40B4-BE49-F238E27FC236}">
                <a16:creationId xmlns:a16="http://schemas.microsoft.com/office/drawing/2014/main" id="{A240B502-C834-FE46-97F0-C976C77F9C1D}"/>
              </a:ext>
            </a:extLst>
          </p:cNvPr>
          <p:cNvSpPr>
            <a:spLocks noGrp="1"/>
          </p:cNvSpPr>
          <p:nvPr>
            <p:ph idx="1"/>
          </p:nvPr>
        </p:nvSpPr>
        <p:spPr>
          <a:xfrm>
            <a:off x="1141412" y="1709056"/>
            <a:ext cx="4834845" cy="4095751"/>
          </a:xfrm>
        </p:spPr>
        <p:txBody>
          <a:bodyPr anchor="t">
            <a:normAutofit lnSpcReduction="10000"/>
          </a:bodyPr>
          <a:lstStyle/>
          <a:p>
            <a:r>
              <a:rPr lang="en-US" sz="2800" dirty="0">
                <a:solidFill>
                  <a:schemeClr val="bg1"/>
                </a:solidFill>
              </a:rPr>
              <a:t>Initial treatment</a:t>
            </a:r>
          </a:p>
          <a:p>
            <a:pPr lvl="1"/>
            <a:r>
              <a:rPr lang="en-US" sz="2400" dirty="0">
                <a:solidFill>
                  <a:schemeClr val="bg1"/>
                </a:solidFill>
              </a:rPr>
              <a:t>Remove cold/wet clothing, cover with dry sheet</a:t>
            </a:r>
          </a:p>
          <a:p>
            <a:pPr lvl="1"/>
            <a:r>
              <a:rPr lang="en-US" sz="2400" dirty="0">
                <a:solidFill>
                  <a:schemeClr val="bg1"/>
                </a:solidFill>
              </a:rPr>
              <a:t>Place on a warm body part</a:t>
            </a:r>
          </a:p>
          <a:p>
            <a:r>
              <a:rPr lang="en-US" dirty="0">
                <a:solidFill>
                  <a:schemeClr val="bg1"/>
                </a:solidFill>
              </a:rPr>
              <a:t>B</a:t>
            </a:r>
            <a:r>
              <a:rPr lang="en-US" sz="2800" dirty="0">
                <a:solidFill>
                  <a:schemeClr val="bg1"/>
                </a:solidFill>
              </a:rPr>
              <a:t>ody temp water (37-39 ℃) +</a:t>
            </a:r>
            <a:r>
              <a:rPr lang="en-US" sz="2800" dirty="0" err="1">
                <a:solidFill>
                  <a:schemeClr val="bg1"/>
                </a:solidFill>
              </a:rPr>
              <a:t>Chlorhexadine</a:t>
            </a:r>
            <a:r>
              <a:rPr lang="en-US" sz="2800" dirty="0">
                <a:solidFill>
                  <a:schemeClr val="bg1"/>
                </a:solidFill>
              </a:rPr>
              <a:t>/Iodine solution</a:t>
            </a:r>
          </a:p>
          <a:p>
            <a:pPr lvl="1"/>
            <a:r>
              <a:rPr lang="en-US" dirty="0">
                <a:solidFill>
                  <a:schemeClr val="bg1"/>
                </a:solidFill>
              </a:rPr>
              <a:t>30 min to 1 hour</a:t>
            </a:r>
          </a:p>
          <a:p>
            <a:r>
              <a:rPr lang="en-US" sz="2800" dirty="0">
                <a:solidFill>
                  <a:schemeClr val="bg1"/>
                </a:solidFill>
              </a:rPr>
              <a:t>Frostbite </a:t>
            </a:r>
          </a:p>
          <a:p>
            <a:pPr lvl="1"/>
            <a:r>
              <a:rPr lang="en-US" dirty="0">
                <a:solidFill>
                  <a:schemeClr val="bg1"/>
                </a:solidFill>
              </a:rPr>
              <a:t>Pain relief, gradual rewarming</a:t>
            </a:r>
          </a:p>
        </p:txBody>
      </p:sp>
      <p:pic>
        <p:nvPicPr>
          <p:cNvPr id="5" name="Picture 4">
            <a:extLst>
              <a:ext uri="{FF2B5EF4-FFF2-40B4-BE49-F238E27FC236}">
                <a16:creationId xmlns:a16="http://schemas.microsoft.com/office/drawing/2014/main" id="{BD76C2F3-0F33-F010-6767-1438AEB2073C}"/>
              </a:ext>
            </a:extLst>
          </p:cNvPr>
          <p:cNvPicPr>
            <a:picLocks noChangeAspect="1"/>
          </p:cNvPicPr>
          <p:nvPr/>
        </p:nvPicPr>
        <p:blipFill>
          <a:blip r:embed="rId3"/>
          <a:stretch>
            <a:fillRect/>
          </a:stretch>
        </p:blipFill>
        <p:spPr>
          <a:xfrm rot="16200000">
            <a:off x="7463576" y="523584"/>
            <a:ext cx="2096515" cy="3975572"/>
          </a:xfrm>
          <a:prstGeom prst="rect">
            <a:avLst/>
          </a:prstGeom>
        </p:spPr>
      </p:pic>
    </p:spTree>
    <p:extLst>
      <p:ext uri="{BB962C8B-B14F-4D97-AF65-F5344CB8AC3E}">
        <p14:creationId xmlns:p14="http://schemas.microsoft.com/office/powerpoint/2010/main" val="381721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E1E63-E6D6-2443-5246-9BA4BA837731}"/>
              </a:ext>
            </a:extLst>
          </p:cNvPr>
          <p:cNvSpPr>
            <a:spLocks noGrp="1"/>
          </p:cNvSpPr>
          <p:nvPr>
            <p:ph type="title"/>
          </p:nvPr>
        </p:nvSpPr>
        <p:spPr/>
        <p:txBody>
          <a:bodyPr/>
          <a:lstStyle/>
          <a:p>
            <a:r>
              <a:rPr lang="en-US" b="1" dirty="0">
                <a:solidFill>
                  <a:schemeClr val="bg1"/>
                </a:solidFill>
              </a:rPr>
              <a:t>Note on Dry Rewarming</a:t>
            </a:r>
          </a:p>
        </p:txBody>
      </p:sp>
      <p:sp>
        <p:nvSpPr>
          <p:cNvPr id="3" name="Content Placeholder 2">
            <a:extLst>
              <a:ext uri="{FF2B5EF4-FFF2-40B4-BE49-F238E27FC236}">
                <a16:creationId xmlns:a16="http://schemas.microsoft.com/office/drawing/2014/main" id="{D0F8C7C8-9A55-B297-BBAA-7CC31F22376C}"/>
              </a:ext>
            </a:extLst>
          </p:cNvPr>
          <p:cNvSpPr>
            <a:spLocks noGrp="1"/>
          </p:cNvSpPr>
          <p:nvPr>
            <p:ph idx="1"/>
          </p:nvPr>
        </p:nvSpPr>
        <p:spPr/>
        <p:txBody>
          <a:bodyPr/>
          <a:lstStyle/>
          <a:p>
            <a:r>
              <a:rPr lang="en-US" dirty="0">
                <a:solidFill>
                  <a:schemeClr val="bg1"/>
                </a:solidFill>
              </a:rPr>
              <a:t>Dry rewarming (i.e. heater in vehicle)</a:t>
            </a:r>
          </a:p>
          <a:p>
            <a:pPr lvl="1"/>
            <a:r>
              <a:rPr lang="en-US" dirty="0">
                <a:solidFill>
                  <a:schemeClr val="bg1"/>
                </a:solidFill>
              </a:rPr>
              <a:t>Pt. unable to respond to overheating</a:t>
            </a:r>
          </a:p>
          <a:p>
            <a:pPr lvl="1"/>
            <a:r>
              <a:rPr lang="en-US" dirty="0">
                <a:solidFill>
                  <a:schemeClr val="bg1"/>
                </a:solidFill>
              </a:rPr>
              <a:t>Can lead to secondary burn injury*</a:t>
            </a:r>
          </a:p>
        </p:txBody>
      </p:sp>
    </p:spTree>
    <p:extLst>
      <p:ext uri="{BB962C8B-B14F-4D97-AF65-F5344CB8AC3E}">
        <p14:creationId xmlns:p14="http://schemas.microsoft.com/office/powerpoint/2010/main" val="2960766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5CAE-F49E-8E49-A736-E20347ECBBB3}"/>
              </a:ext>
            </a:extLst>
          </p:cNvPr>
          <p:cNvSpPr>
            <a:spLocks noGrp="1"/>
          </p:cNvSpPr>
          <p:nvPr>
            <p:ph type="title"/>
          </p:nvPr>
        </p:nvSpPr>
        <p:spPr>
          <a:xfrm>
            <a:off x="1141413" y="114300"/>
            <a:ext cx="9905998" cy="1905000"/>
          </a:xfrm>
        </p:spPr>
        <p:txBody>
          <a:bodyPr/>
          <a:lstStyle/>
          <a:p>
            <a:r>
              <a:rPr lang="en-US" dirty="0">
                <a:solidFill>
                  <a:schemeClr val="bg1"/>
                </a:solidFill>
              </a:rPr>
              <a:t>Summary</a:t>
            </a:r>
          </a:p>
        </p:txBody>
      </p:sp>
      <p:sp>
        <p:nvSpPr>
          <p:cNvPr id="3" name="Content Placeholder 2">
            <a:extLst>
              <a:ext uri="{FF2B5EF4-FFF2-40B4-BE49-F238E27FC236}">
                <a16:creationId xmlns:a16="http://schemas.microsoft.com/office/drawing/2014/main" id="{AFA6303A-14D2-D646-8FE2-BC6BCE67B43D}"/>
              </a:ext>
            </a:extLst>
          </p:cNvPr>
          <p:cNvSpPr>
            <a:spLocks noGrp="1"/>
          </p:cNvSpPr>
          <p:nvPr>
            <p:ph idx="1"/>
          </p:nvPr>
        </p:nvSpPr>
        <p:spPr>
          <a:xfrm>
            <a:off x="1141412" y="1581149"/>
            <a:ext cx="10517187" cy="4705351"/>
          </a:xfrm>
        </p:spPr>
        <p:txBody>
          <a:bodyPr anchor="t">
            <a:normAutofit/>
          </a:bodyPr>
          <a:lstStyle/>
          <a:p>
            <a:r>
              <a:rPr lang="en-US" sz="2800" dirty="0">
                <a:solidFill>
                  <a:schemeClr val="bg1"/>
                </a:solidFill>
              </a:rPr>
              <a:t>HT is a result of failure of the body’s intrinsic warming mechanism</a:t>
            </a:r>
          </a:p>
          <a:p>
            <a:r>
              <a:rPr lang="en-US" sz="2800" dirty="0">
                <a:solidFill>
                  <a:schemeClr val="bg1"/>
                </a:solidFill>
              </a:rPr>
              <a:t>Without shivering, the body will not rewarm in moderate hypothermia</a:t>
            </a:r>
          </a:p>
          <a:p>
            <a:r>
              <a:rPr lang="en-US" sz="2800" dirty="0">
                <a:solidFill>
                  <a:schemeClr val="bg1"/>
                </a:solidFill>
              </a:rPr>
              <a:t>Prompt ABC and rewarming in hospital is life saving</a:t>
            </a:r>
          </a:p>
          <a:p>
            <a:r>
              <a:rPr lang="en-US" sz="2800" dirty="0">
                <a:solidFill>
                  <a:schemeClr val="bg1"/>
                </a:solidFill>
              </a:rPr>
              <a:t>Initiate ACLS with modified Epi, shock delivery and adjusted CPR considerations</a:t>
            </a:r>
          </a:p>
          <a:p>
            <a:r>
              <a:rPr lang="en-US" sz="2800" dirty="0">
                <a:solidFill>
                  <a:schemeClr val="bg1"/>
                </a:solidFill>
              </a:rPr>
              <a:t>Cold injuries should be rewarmed in room temperature water gradually</a:t>
            </a:r>
          </a:p>
          <a:p>
            <a:r>
              <a:rPr lang="en-US" sz="2800" dirty="0">
                <a:solidFill>
                  <a:schemeClr val="bg1"/>
                </a:solidFill>
              </a:rPr>
              <a:t>NSAIDs should be used to pain control and clotting from cold injuries</a:t>
            </a:r>
          </a:p>
        </p:txBody>
      </p:sp>
    </p:spTree>
    <p:extLst>
      <p:ext uri="{BB962C8B-B14F-4D97-AF65-F5344CB8AC3E}">
        <p14:creationId xmlns:p14="http://schemas.microsoft.com/office/powerpoint/2010/main" val="2465257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31D4-5BAC-C3E9-9669-7C1FA8D45AA9}"/>
              </a:ext>
            </a:extLst>
          </p:cNvPr>
          <p:cNvSpPr>
            <a:spLocks noGrp="1"/>
          </p:cNvSpPr>
          <p:nvPr>
            <p:ph type="title"/>
          </p:nvPr>
        </p:nvSpPr>
        <p:spPr>
          <a:xfrm>
            <a:off x="625928" y="0"/>
            <a:ext cx="10515600" cy="1325563"/>
          </a:xfrm>
        </p:spPr>
        <p:txBody>
          <a:bodyPr/>
          <a:lstStyle/>
          <a:p>
            <a:r>
              <a:rPr lang="en-US" b="1" dirty="0">
                <a:solidFill>
                  <a:srgbClr val="FF0000"/>
                </a:solidFill>
              </a:rPr>
              <a:t>				Questions?</a:t>
            </a:r>
          </a:p>
        </p:txBody>
      </p:sp>
      <p:sp>
        <p:nvSpPr>
          <p:cNvPr id="8" name="TextBox 7">
            <a:extLst>
              <a:ext uri="{FF2B5EF4-FFF2-40B4-BE49-F238E27FC236}">
                <a16:creationId xmlns:a16="http://schemas.microsoft.com/office/drawing/2014/main" id="{E76927F0-CCFE-B48F-43E2-B42663B7265A}"/>
              </a:ext>
            </a:extLst>
          </p:cNvPr>
          <p:cNvSpPr txBox="1"/>
          <p:nvPr/>
        </p:nvSpPr>
        <p:spPr>
          <a:xfrm>
            <a:off x="3826328" y="3429000"/>
            <a:ext cx="7315200" cy="369332"/>
          </a:xfrm>
          <a:prstGeom prst="rect">
            <a:avLst/>
          </a:prstGeom>
          <a:noFill/>
        </p:spPr>
        <p:txBody>
          <a:bodyPr wrap="square" rtlCol="0">
            <a:spAutoFit/>
          </a:bodyPr>
          <a:lstStyle/>
          <a:p>
            <a:r>
              <a:rPr lang="en-US" dirty="0">
                <a:solidFill>
                  <a:srgbClr val="FF0000"/>
                </a:solidFill>
              </a:rPr>
              <a:t>Email: </a:t>
            </a:r>
            <a:r>
              <a:rPr lang="en-US" dirty="0" err="1">
                <a:solidFill>
                  <a:srgbClr val="FF0000"/>
                </a:solidFill>
              </a:rPr>
              <a:t>mmozer@salud.unm.edu</a:t>
            </a:r>
            <a:endParaRPr lang="en-US" dirty="0">
              <a:solidFill>
                <a:srgbClr val="FF0000"/>
              </a:solidFill>
            </a:endParaRPr>
          </a:p>
        </p:txBody>
      </p:sp>
    </p:spTree>
    <p:extLst>
      <p:ext uri="{BB962C8B-B14F-4D97-AF65-F5344CB8AC3E}">
        <p14:creationId xmlns:p14="http://schemas.microsoft.com/office/powerpoint/2010/main" val="3234154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5A02-6079-5F4F-826C-19C386EDEAF0}"/>
              </a:ext>
            </a:extLst>
          </p:cNvPr>
          <p:cNvSpPr>
            <a:spLocks noGrp="1"/>
          </p:cNvSpPr>
          <p:nvPr>
            <p:ph type="title"/>
          </p:nvPr>
        </p:nvSpPr>
        <p:spPr/>
        <p:txBody>
          <a:bodyPr/>
          <a:lstStyle/>
          <a:p>
            <a:r>
              <a:rPr lang="en-US" dirty="0">
                <a:solidFill>
                  <a:schemeClr val="bg1"/>
                </a:solidFill>
              </a:rPr>
              <a:t>References</a:t>
            </a:r>
          </a:p>
        </p:txBody>
      </p:sp>
      <p:sp>
        <p:nvSpPr>
          <p:cNvPr id="3" name="Content Placeholder 2">
            <a:extLst>
              <a:ext uri="{FF2B5EF4-FFF2-40B4-BE49-F238E27FC236}">
                <a16:creationId xmlns:a16="http://schemas.microsoft.com/office/drawing/2014/main" id="{8C26A9D2-E19A-334E-A140-15D0A79B5A1B}"/>
              </a:ext>
            </a:extLst>
          </p:cNvPr>
          <p:cNvSpPr>
            <a:spLocks noGrp="1"/>
          </p:cNvSpPr>
          <p:nvPr>
            <p:ph idx="1"/>
          </p:nvPr>
        </p:nvSpPr>
        <p:spPr>
          <a:xfrm>
            <a:off x="1141413" y="1981201"/>
            <a:ext cx="9905998" cy="3810000"/>
          </a:xfrm>
        </p:spPr>
        <p:txBody>
          <a:bodyPr anchor="t">
            <a:normAutofit fontScale="55000" lnSpcReduction="20000"/>
          </a:bodyPr>
          <a:lstStyle/>
          <a:p>
            <a:r>
              <a:rPr lang="en-US" dirty="0">
                <a:solidFill>
                  <a:schemeClr val="bg1"/>
                </a:solidFill>
              </a:rPr>
              <a:t>Duong H, Patel G. Hypothermia. [Updated 2021 Jan 27]. In: </a:t>
            </a:r>
            <a:r>
              <a:rPr lang="en-US" dirty="0" err="1">
                <a:solidFill>
                  <a:schemeClr val="bg1"/>
                </a:solidFill>
              </a:rPr>
              <a:t>StatPearls</a:t>
            </a:r>
            <a:r>
              <a:rPr lang="en-US" dirty="0">
                <a:solidFill>
                  <a:schemeClr val="bg1"/>
                </a:solidFill>
              </a:rPr>
              <a:t> [Internet]. Treasure Island (FL): </a:t>
            </a:r>
            <a:r>
              <a:rPr lang="en-US" dirty="0" err="1">
                <a:solidFill>
                  <a:schemeClr val="bg1"/>
                </a:solidFill>
              </a:rPr>
              <a:t>StatPearls</a:t>
            </a:r>
            <a:r>
              <a:rPr lang="en-US" dirty="0">
                <a:solidFill>
                  <a:schemeClr val="bg1"/>
                </a:solidFill>
              </a:rPr>
              <a:t> Publishing; 2021 Jan-. Available from: </a:t>
            </a:r>
            <a:r>
              <a:rPr lang="en-US" dirty="0">
                <a:solidFill>
                  <a:schemeClr val="bg1"/>
                </a:solidFill>
                <a:hlinkClick r:id="rId2">
                  <a:extLst>
                    <a:ext uri="{A12FA001-AC4F-418D-AE19-62706E023703}">
                      <ahyp:hlinkClr xmlns:ahyp="http://schemas.microsoft.com/office/drawing/2018/hyperlinkcolor" val="tx"/>
                    </a:ext>
                  </a:extLst>
                </a:hlinkClick>
              </a:rPr>
              <a:t>https://www.ncbi.nlm.nih.gov/books/NBK545239/</a:t>
            </a:r>
            <a:endParaRPr lang="en-US" dirty="0">
              <a:solidFill>
                <a:schemeClr val="bg1"/>
              </a:solidFill>
            </a:endParaRPr>
          </a:p>
          <a:p>
            <a:r>
              <a:rPr lang="en-US" dirty="0" err="1">
                <a:solidFill>
                  <a:schemeClr val="bg1"/>
                </a:solidFill>
                <a:effectLst/>
              </a:rPr>
              <a:t>Handford</a:t>
            </a:r>
            <a:r>
              <a:rPr lang="en-US" dirty="0">
                <a:solidFill>
                  <a:schemeClr val="bg1"/>
                </a:solidFill>
                <a:effectLst/>
              </a:rPr>
              <a:t> C, Buxton P, Russell K, et al. Frostbite: a practical approach to hospital management. </a:t>
            </a:r>
            <a:r>
              <a:rPr lang="en-US" i="1" dirty="0" err="1">
                <a:solidFill>
                  <a:schemeClr val="bg1"/>
                </a:solidFill>
                <a:effectLst/>
              </a:rPr>
              <a:t>Extrem</a:t>
            </a:r>
            <a:r>
              <a:rPr lang="en-US" i="1" dirty="0">
                <a:solidFill>
                  <a:schemeClr val="bg1"/>
                </a:solidFill>
                <a:effectLst/>
              </a:rPr>
              <a:t> </a:t>
            </a:r>
            <a:r>
              <a:rPr lang="en-US" i="1" dirty="0" err="1">
                <a:solidFill>
                  <a:schemeClr val="bg1"/>
                </a:solidFill>
                <a:effectLst/>
              </a:rPr>
              <a:t>Physiol</a:t>
            </a:r>
            <a:r>
              <a:rPr lang="en-US" i="1" dirty="0">
                <a:solidFill>
                  <a:schemeClr val="bg1"/>
                </a:solidFill>
                <a:effectLst/>
              </a:rPr>
              <a:t> Med. </a:t>
            </a:r>
            <a:r>
              <a:rPr lang="en-US" dirty="0">
                <a:solidFill>
                  <a:schemeClr val="bg1"/>
                </a:solidFill>
                <a:effectLst/>
              </a:rPr>
              <a:t>2014;3:7.</a:t>
            </a:r>
            <a:endParaRPr lang="en-US" dirty="0">
              <a:solidFill>
                <a:schemeClr val="bg1"/>
              </a:solidFill>
            </a:endParaRPr>
          </a:p>
          <a:p>
            <a:r>
              <a:rPr lang="en-US" dirty="0">
                <a:solidFill>
                  <a:schemeClr val="bg1"/>
                </a:solidFill>
                <a:effectLst/>
              </a:rPr>
              <a:t>Martin RS, </a:t>
            </a:r>
            <a:r>
              <a:rPr lang="en-US" dirty="0" err="1">
                <a:solidFill>
                  <a:schemeClr val="bg1"/>
                </a:solidFill>
                <a:effectLst/>
              </a:rPr>
              <a:t>Kilgo</a:t>
            </a:r>
            <a:r>
              <a:rPr lang="en-US" dirty="0">
                <a:solidFill>
                  <a:schemeClr val="bg1"/>
                </a:solidFill>
                <a:effectLst/>
              </a:rPr>
              <a:t> PD, Miller PR, et al. Injury-associated hypothermia: an analysis of the 2004 National Trauma Data Bank. </a:t>
            </a:r>
            <a:r>
              <a:rPr lang="en-US" i="1" dirty="0">
                <a:solidFill>
                  <a:schemeClr val="bg1"/>
                </a:solidFill>
                <a:effectLst/>
              </a:rPr>
              <a:t>Shock.</a:t>
            </a:r>
            <a:r>
              <a:rPr lang="en-US" dirty="0">
                <a:solidFill>
                  <a:schemeClr val="bg1"/>
                </a:solidFill>
                <a:effectLst/>
              </a:rPr>
              <a:t> 2005;24(2):114-118.</a:t>
            </a:r>
          </a:p>
          <a:p>
            <a:r>
              <a:rPr lang="en-US" dirty="0">
                <a:solidFill>
                  <a:schemeClr val="bg1"/>
                </a:solidFill>
                <a:effectLst/>
              </a:rPr>
              <a:t>Murphy JV, </a:t>
            </a:r>
            <a:r>
              <a:rPr lang="en-US" dirty="0" err="1">
                <a:solidFill>
                  <a:schemeClr val="bg1"/>
                </a:solidFill>
                <a:effectLst/>
              </a:rPr>
              <a:t>Banwell</a:t>
            </a:r>
            <a:r>
              <a:rPr lang="en-US" dirty="0">
                <a:solidFill>
                  <a:schemeClr val="bg1"/>
                </a:solidFill>
                <a:effectLst/>
              </a:rPr>
              <a:t> PE, Roberts AH, et al. Frostbite: pathogenesis and treatment.</a:t>
            </a:r>
            <a:r>
              <a:rPr lang="en-US" i="1" dirty="0">
                <a:solidFill>
                  <a:schemeClr val="bg1"/>
                </a:solidFill>
                <a:effectLst/>
              </a:rPr>
              <a:t> J Trauma.</a:t>
            </a:r>
            <a:r>
              <a:rPr lang="en-US" dirty="0">
                <a:solidFill>
                  <a:schemeClr val="bg1"/>
                </a:solidFill>
                <a:effectLst/>
              </a:rPr>
              <a:t> 2000;48(1):171-178. </a:t>
            </a:r>
          </a:p>
          <a:p>
            <a:r>
              <a:rPr lang="en-US" dirty="0">
                <a:solidFill>
                  <a:schemeClr val="bg1"/>
                </a:solidFill>
                <a:effectLst/>
              </a:rPr>
              <a:t>Okada M. The cardiac rhythm in accidental hypothermia. </a:t>
            </a:r>
            <a:r>
              <a:rPr lang="en-US" i="1" dirty="0">
                <a:solidFill>
                  <a:schemeClr val="bg1"/>
                </a:solidFill>
                <a:effectLst/>
              </a:rPr>
              <a:t>J </a:t>
            </a:r>
            <a:r>
              <a:rPr lang="en-US" i="1" dirty="0" err="1">
                <a:solidFill>
                  <a:schemeClr val="bg1"/>
                </a:solidFill>
                <a:effectLst/>
              </a:rPr>
              <a:t>Electrocardiol</a:t>
            </a:r>
            <a:r>
              <a:rPr lang="en-US" i="1" dirty="0">
                <a:solidFill>
                  <a:schemeClr val="bg1"/>
                </a:solidFill>
                <a:effectLst/>
              </a:rPr>
              <a:t>. </a:t>
            </a:r>
            <a:r>
              <a:rPr lang="en-US" dirty="0">
                <a:solidFill>
                  <a:schemeClr val="bg1"/>
                </a:solidFill>
                <a:effectLst/>
              </a:rPr>
              <a:t>1984;17(2):123-128. </a:t>
            </a:r>
          </a:p>
          <a:p>
            <a:r>
              <a:rPr lang="en-US" dirty="0">
                <a:solidFill>
                  <a:schemeClr val="bg1"/>
                </a:solidFill>
                <a:effectLst/>
              </a:rPr>
              <a:t>Paal P, Gordon L, </a:t>
            </a:r>
            <a:r>
              <a:rPr lang="en-US" dirty="0" err="1">
                <a:solidFill>
                  <a:schemeClr val="bg1"/>
                </a:solidFill>
                <a:effectLst/>
              </a:rPr>
              <a:t>Strapazzon</a:t>
            </a:r>
            <a:r>
              <a:rPr lang="en-US" dirty="0">
                <a:solidFill>
                  <a:schemeClr val="bg1"/>
                </a:solidFill>
                <a:effectLst/>
              </a:rPr>
              <a:t> G, et al. Accidental hypothermia-an update : The content of this review is endorsed by the International Commission for Mountain Emergency Medicine (ICAR MEDCOM). </a:t>
            </a:r>
            <a:r>
              <a:rPr lang="en-US" i="1" dirty="0" err="1">
                <a:solidFill>
                  <a:schemeClr val="bg1"/>
                </a:solidFill>
                <a:effectLst/>
              </a:rPr>
              <a:t>Scand</a:t>
            </a:r>
            <a:r>
              <a:rPr lang="en-US" i="1" dirty="0">
                <a:solidFill>
                  <a:schemeClr val="bg1"/>
                </a:solidFill>
                <a:effectLst/>
              </a:rPr>
              <a:t> J Trauma </a:t>
            </a:r>
            <a:r>
              <a:rPr lang="en-US" i="1" dirty="0" err="1">
                <a:solidFill>
                  <a:schemeClr val="bg1"/>
                </a:solidFill>
                <a:effectLst/>
              </a:rPr>
              <a:t>Resusc</a:t>
            </a:r>
            <a:r>
              <a:rPr lang="en-US" i="1" dirty="0">
                <a:solidFill>
                  <a:schemeClr val="bg1"/>
                </a:solidFill>
                <a:effectLst/>
              </a:rPr>
              <a:t> </a:t>
            </a:r>
            <a:r>
              <a:rPr lang="en-US" i="1" dirty="0" err="1">
                <a:solidFill>
                  <a:schemeClr val="bg1"/>
                </a:solidFill>
                <a:effectLst/>
              </a:rPr>
              <a:t>Emerg</a:t>
            </a:r>
            <a:r>
              <a:rPr lang="en-US" i="1" dirty="0">
                <a:solidFill>
                  <a:schemeClr val="bg1"/>
                </a:solidFill>
                <a:effectLst/>
              </a:rPr>
              <a:t> Med</a:t>
            </a:r>
            <a:r>
              <a:rPr lang="en-US" dirty="0">
                <a:solidFill>
                  <a:schemeClr val="bg1"/>
                </a:solidFill>
                <a:effectLst/>
              </a:rPr>
              <a:t>. 2016;24(1):111. Published 2016 Sep 15. doi:10.1186/s13049-016-0303-7</a:t>
            </a:r>
          </a:p>
          <a:p>
            <a:r>
              <a:rPr lang="en-US" dirty="0" err="1">
                <a:solidFill>
                  <a:schemeClr val="bg1"/>
                </a:solidFill>
                <a:effectLst/>
              </a:rPr>
              <a:t>Rischall</a:t>
            </a:r>
            <a:r>
              <a:rPr lang="en-US" dirty="0">
                <a:solidFill>
                  <a:schemeClr val="bg1"/>
                </a:solidFill>
                <a:effectLst/>
              </a:rPr>
              <a:t> M.,  Rowland-Fisher A. Evidence-based management of Hypothermia in the Emergency Department. </a:t>
            </a:r>
            <a:r>
              <a:rPr lang="en-US" i="1" dirty="0" err="1">
                <a:solidFill>
                  <a:schemeClr val="bg1"/>
                </a:solidFill>
                <a:effectLst/>
              </a:rPr>
              <a:t>EBMedicine</a:t>
            </a:r>
            <a:r>
              <a:rPr lang="en-US" i="1" dirty="0">
                <a:solidFill>
                  <a:schemeClr val="bg1"/>
                </a:solidFill>
                <a:effectLst/>
              </a:rPr>
              <a:t>.</a:t>
            </a:r>
            <a:r>
              <a:rPr lang="en-US" dirty="0">
                <a:solidFill>
                  <a:schemeClr val="bg1"/>
                </a:solidFill>
                <a:effectLst/>
              </a:rPr>
              <a:t> Vol 18.1.Published Jan 2016.</a:t>
            </a:r>
          </a:p>
          <a:p>
            <a:r>
              <a:rPr lang="en-US" dirty="0">
                <a:solidFill>
                  <a:schemeClr val="bg1"/>
                </a:solidFill>
                <a:effectLst/>
              </a:rPr>
              <a:t>Shah A, Madhok M. Management of Pediatric Hypothermia and Peripheral Cold Injuries in the Emergency Department. [Pub 2019 Jan 2]. In: </a:t>
            </a:r>
            <a:r>
              <a:rPr lang="en-US" dirty="0" err="1">
                <a:solidFill>
                  <a:schemeClr val="bg1"/>
                </a:solidFill>
                <a:effectLst/>
              </a:rPr>
              <a:t>EBMEdicine</a:t>
            </a:r>
            <a:r>
              <a:rPr lang="en-US" dirty="0">
                <a:solidFill>
                  <a:schemeClr val="bg1"/>
                </a:solidFill>
                <a:effectLst/>
              </a:rPr>
              <a:t> [Internet]. Available from: </a:t>
            </a:r>
            <a:r>
              <a:rPr lang="en-US" dirty="0">
                <a:solidFill>
                  <a:schemeClr val="bg1"/>
                </a:solidFill>
                <a:effectLst/>
                <a:hlinkClick r:id="rId3">
                  <a:extLst>
                    <a:ext uri="{A12FA001-AC4F-418D-AE19-62706E023703}">
                      <ahyp:hlinkClr xmlns:ahyp="http://schemas.microsoft.com/office/drawing/2018/hyperlinkcolor" val="tx"/>
                    </a:ext>
                  </a:extLst>
                </a:hlinkClick>
              </a:rPr>
              <a:t>https://www.ebmedicine.net/topics/toxicology-environmental/pediatric-hypothermia</a:t>
            </a:r>
            <a:endParaRPr lang="en-US" dirty="0">
              <a:solidFill>
                <a:schemeClr val="bg1"/>
              </a:solidFill>
              <a:effectLst/>
            </a:endParaRPr>
          </a:p>
        </p:txBody>
      </p:sp>
    </p:spTree>
    <p:extLst>
      <p:ext uri="{BB962C8B-B14F-4D97-AF65-F5344CB8AC3E}">
        <p14:creationId xmlns:p14="http://schemas.microsoft.com/office/powerpoint/2010/main" val="2189139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A6C7-9EE9-8D4E-B9CB-9098B774A1A2}"/>
              </a:ext>
            </a:extLst>
          </p:cNvPr>
          <p:cNvSpPr>
            <a:spLocks noGrp="1"/>
          </p:cNvSpPr>
          <p:nvPr>
            <p:ph type="title"/>
          </p:nvPr>
        </p:nvSpPr>
        <p:spPr>
          <a:xfrm>
            <a:off x="985838" y="176212"/>
            <a:ext cx="9905998" cy="1905000"/>
          </a:xfrm>
        </p:spPr>
        <p:txBody>
          <a:bodyPr/>
          <a:lstStyle/>
          <a:p>
            <a:r>
              <a:rPr lang="en-US" b="1" u="sng" dirty="0">
                <a:solidFill>
                  <a:schemeClr val="bg1"/>
                </a:solidFill>
              </a:rPr>
              <a:t>Outline</a:t>
            </a:r>
          </a:p>
        </p:txBody>
      </p:sp>
      <p:sp>
        <p:nvSpPr>
          <p:cNvPr id="3" name="Content Placeholder 2">
            <a:extLst>
              <a:ext uri="{FF2B5EF4-FFF2-40B4-BE49-F238E27FC236}">
                <a16:creationId xmlns:a16="http://schemas.microsoft.com/office/drawing/2014/main" id="{FE86FD8A-1979-6443-A88D-240E721340EE}"/>
              </a:ext>
            </a:extLst>
          </p:cNvPr>
          <p:cNvSpPr>
            <a:spLocks noGrp="1"/>
          </p:cNvSpPr>
          <p:nvPr>
            <p:ph idx="1"/>
          </p:nvPr>
        </p:nvSpPr>
        <p:spPr>
          <a:xfrm>
            <a:off x="985838" y="1628775"/>
            <a:ext cx="10710861" cy="4619625"/>
          </a:xfrm>
        </p:spPr>
        <p:txBody>
          <a:bodyPr anchor="t">
            <a:normAutofit/>
          </a:bodyPr>
          <a:lstStyle/>
          <a:p>
            <a:pPr marL="457200" indent="-457200">
              <a:buFont typeface="+mj-lt"/>
              <a:buAutoNum type="arabicPeriod"/>
            </a:pPr>
            <a:r>
              <a:rPr lang="en-US" sz="2400" dirty="0">
                <a:solidFill>
                  <a:srgbClr val="FF0000"/>
                </a:solidFill>
              </a:rPr>
              <a:t>Assessment and management of hypothermic patients</a:t>
            </a:r>
          </a:p>
          <a:p>
            <a:pPr marL="0" indent="0">
              <a:buNone/>
            </a:pPr>
            <a:r>
              <a:rPr lang="en-US" sz="2400" dirty="0">
                <a:solidFill>
                  <a:srgbClr val="FF0000"/>
                </a:solidFill>
              </a:rPr>
              <a:t>	A) Definitions</a:t>
            </a:r>
          </a:p>
          <a:p>
            <a:pPr marL="0" indent="0">
              <a:buNone/>
            </a:pPr>
            <a:r>
              <a:rPr lang="en-US" sz="2400" dirty="0">
                <a:solidFill>
                  <a:srgbClr val="FF0000"/>
                </a:solidFill>
              </a:rPr>
              <a:t>	B) Signs and Symptoms</a:t>
            </a:r>
          </a:p>
          <a:p>
            <a:pPr marL="0" indent="0">
              <a:buNone/>
            </a:pPr>
            <a:r>
              <a:rPr lang="en-US" sz="2400" dirty="0">
                <a:solidFill>
                  <a:srgbClr val="FF0000"/>
                </a:solidFill>
              </a:rPr>
              <a:t>	C) Approach to treatment</a:t>
            </a:r>
          </a:p>
          <a:p>
            <a:pPr marL="0" indent="0">
              <a:buNone/>
            </a:pPr>
            <a:r>
              <a:rPr lang="en-US" sz="2400" dirty="0">
                <a:solidFill>
                  <a:srgbClr val="FF0000"/>
                </a:solidFill>
              </a:rPr>
              <a:t>	D) Treatment considerations</a:t>
            </a:r>
          </a:p>
          <a:p>
            <a:pPr marL="457200" indent="-457200">
              <a:buFont typeface="+mj-lt"/>
              <a:buAutoNum type="arabicPeriod"/>
            </a:pPr>
            <a:endParaRPr lang="en-US" sz="2400" dirty="0">
              <a:solidFill>
                <a:schemeClr val="bg1"/>
              </a:solidFill>
            </a:endParaRPr>
          </a:p>
          <a:p>
            <a:pPr marL="0" indent="0">
              <a:buNone/>
            </a:pPr>
            <a:r>
              <a:rPr lang="en-US" sz="2400" dirty="0">
                <a:solidFill>
                  <a:schemeClr val="bg1"/>
                </a:solidFill>
              </a:rPr>
              <a:t>2.    Cold Injuries</a:t>
            </a:r>
          </a:p>
          <a:p>
            <a:pPr marL="0" indent="0">
              <a:buNone/>
            </a:pPr>
            <a:r>
              <a:rPr lang="en-US" sz="2400" dirty="0">
                <a:solidFill>
                  <a:schemeClr val="bg1"/>
                </a:solidFill>
              </a:rPr>
              <a:t>	A) Evaluation </a:t>
            </a:r>
          </a:p>
          <a:p>
            <a:pPr marL="0" indent="0">
              <a:buNone/>
            </a:pPr>
            <a:r>
              <a:rPr lang="en-US" sz="2400" dirty="0">
                <a:solidFill>
                  <a:schemeClr val="bg1"/>
                </a:solidFill>
              </a:rPr>
              <a:t>	B) Pre-Hospital Treatment</a:t>
            </a:r>
          </a:p>
        </p:txBody>
      </p:sp>
    </p:spTree>
    <p:extLst>
      <p:ext uri="{BB962C8B-B14F-4D97-AF65-F5344CB8AC3E}">
        <p14:creationId xmlns:p14="http://schemas.microsoft.com/office/powerpoint/2010/main" val="2437334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8E36-6FEF-984D-9D68-C30E7341E4B3}"/>
              </a:ext>
            </a:extLst>
          </p:cNvPr>
          <p:cNvSpPr>
            <a:spLocks noGrp="1"/>
          </p:cNvSpPr>
          <p:nvPr>
            <p:ph type="title"/>
          </p:nvPr>
        </p:nvSpPr>
        <p:spPr/>
        <p:txBody>
          <a:bodyPr/>
          <a:lstStyle/>
          <a:p>
            <a:r>
              <a:rPr lang="en-US" b="1" dirty="0">
                <a:solidFill>
                  <a:schemeClr val="bg1"/>
                </a:solidFill>
              </a:rPr>
              <a:t>Case #1</a:t>
            </a:r>
          </a:p>
        </p:txBody>
      </p:sp>
      <p:sp>
        <p:nvSpPr>
          <p:cNvPr id="3" name="Content Placeholder 2">
            <a:extLst>
              <a:ext uri="{FF2B5EF4-FFF2-40B4-BE49-F238E27FC236}">
                <a16:creationId xmlns:a16="http://schemas.microsoft.com/office/drawing/2014/main" id="{1179156A-4D56-5243-9A8A-879BF434F820}"/>
              </a:ext>
            </a:extLst>
          </p:cNvPr>
          <p:cNvSpPr>
            <a:spLocks noGrp="1"/>
          </p:cNvSpPr>
          <p:nvPr>
            <p:ph idx="1"/>
          </p:nvPr>
        </p:nvSpPr>
        <p:spPr>
          <a:xfrm>
            <a:off x="1143000" y="1690688"/>
            <a:ext cx="10210799" cy="3938587"/>
          </a:xfrm>
        </p:spPr>
        <p:txBody>
          <a:bodyPr anchor="t">
            <a:normAutofit/>
          </a:bodyPr>
          <a:lstStyle/>
          <a:p>
            <a:pPr marL="0" indent="0">
              <a:buNone/>
            </a:pPr>
            <a:r>
              <a:rPr lang="en-US" sz="2400" dirty="0">
                <a:solidFill>
                  <a:schemeClr val="bg1"/>
                </a:solidFill>
              </a:rPr>
              <a:t>In February, a 22F is rescued from a hiking expedition gone awry in the Taos Ski Area. The rescue team reports that she was lost on the mountain overnight without proper equipment or clothing. On EMS arrival she is found to be awake but lethargic, bradycardic, and hypotensive. Pulses were present, and she is not shivering. She mumbles words to questioning, but cannot follow commands. </a:t>
            </a:r>
          </a:p>
          <a:p>
            <a:r>
              <a:rPr lang="en-US" sz="2400" dirty="0">
                <a:solidFill>
                  <a:schemeClr val="bg1"/>
                </a:solidFill>
              </a:rPr>
              <a:t>Based on the Swiss System, how would you classify the severity of this patient’s cold exposure?</a:t>
            </a:r>
          </a:p>
          <a:p>
            <a:r>
              <a:rPr lang="en-US" sz="2400" dirty="0">
                <a:solidFill>
                  <a:schemeClr val="bg1"/>
                </a:solidFill>
              </a:rPr>
              <a:t>What interventions (if any) would you initiate on scene?</a:t>
            </a:r>
          </a:p>
          <a:p>
            <a:endParaRPr lang="en-US" sz="2400" dirty="0">
              <a:solidFill>
                <a:schemeClr val="bg1"/>
              </a:solidFill>
            </a:endParaRPr>
          </a:p>
        </p:txBody>
      </p:sp>
    </p:spTree>
    <p:extLst>
      <p:ext uri="{BB962C8B-B14F-4D97-AF65-F5344CB8AC3E}">
        <p14:creationId xmlns:p14="http://schemas.microsoft.com/office/powerpoint/2010/main" val="156275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78A4-9103-8243-A507-548A0119B3A4}"/>
              </a:ext>
            </a:extLst>
          </p:cNvPr>
          <p:cNvSpPr>
            <a:spLocks noGrp="1"/>
          </p:cNvSpPr>
          <p:nvPr>
            <p:ph type="title"/>
          </p:nvPr>
        </p:nvSpPr>
        <p:spPr>
          <a:xfrm>
            <a:off x="655320" y="365125"/>
            <a:ext cx="5120114" cy="1692794"/>
          </a:xfrm>
        </p:spPr>
        <p:txBody>
          <a:bodyPr>
            <a:normAutofit/>
          </a:bodyPr>
          <a:lstStyle/>
          <a:p>
            <a:r>
              <a:rPr lang="en-US" b="1" dirty="0">
                <a:solidFill>
                  <a:schemeClr val="bg1"/>
                </a:solidFill>
              </a:rPr>
              <a:t>Hypothermia Definition</a:t>
            </a:r>
          </a:p>
        </p:txBody>
      </p:sp>
      <p:sp>
        <p:nvSpPr>
          <p:cNvPr id="3" name="Content Placeholder 2">
            <a:extLst>
              <a:ext uri="{FF2B5EF4-FFF2-40B4-BE49-F238E27FC236}">
                <a16:creationId xmlns:a16="http://schemas.microsoft.com/office/drawing/2014/main" id="{B2DCDA19-30EA-3946-9946-B36F0CE5AA23}"/>
              </a:ext>
            </a:extLst>
          </p:cNvPr>
          <p:cNvSpPr>
            <a:spLocks noGrp="1"/>
          </p:cNvSpPr>
          <p:nvPr>
            <p:ph idx="1"/>
          </p:nvPr>
        </p:nvSpPr>
        <p:spPr>
          <a:xfrm>
            <a:off x="655320" y="2057918"/>
            <a:ext cx="5223529" cy="3847581"/>
          </a:xfrm>
        </p:spPr>
        <p:txBody>
          <a:bodyPr anchor="t">
            <a:normAutofit/>
          </a:bodyPr>
          <a:lstStyle/>
          <a:p>
            <a:r>
              <a:rPr lang="en-US" sz="2400" dirty="0">
                <a:solidFill>
                  <a:schemeClr val="bg1"/>
                </a:solidFill>
              </a:rPr>
              <a:t>Unintentional drop in core body temp </a:t>
            </a:r>
            <a:r>
              <a:rPr lang="en-US" sz="2400" b="1" dirty="0">
                <a:solidFill>
                  <a:schemeClr val="bg1"/>
                </a:solidFill>
              </a:rPr>
              <a:t>below 35 ℃</a:t>
            </a:r>
          </a:p>
          <a:p>
            <a:r>
              <a:rPr lang="en-US" sz="2400" dirty="0">
                <a:solidFill>
                  <a:schemeClr val="bg1"/>
                </a:solidFill>
              </a:rPr>
              <a:t>What are the different classifications of hypothermia?</a:t>
            </a:r>
          </a:p>
          <a:p>
            <a:pPr lvl="1"/>
            <a:r>
              <a:rPr lang="en-US" sz="2400" dirty="0">
                <a:solidFill>
                  <a:schemeClr val="bg1"/>
                </a:solidFill>
              </a:rPr>
              <a:t>Mild: 32 - 35 ℃</a:t>
            </a:r>
          </a:p>
          <a:p>
            <a:pPr lvl="1"/>
            <a:r>
              <a:rPr lang="en-US" sz="2400" dirty="0">
                <a:solidFill>
                  <a:schemeClr val="bg1"/>
                </a:solidFill>
              </a:rPr>
              <a:t>Moderate: 28 – 32 ℃</a:t>
            </a:r>
          </a:p>
          <a:p>
            <a:pPr lvl="1"/>
            <a:r>
              <a:rPr lang="en-US" sz="2400" dirty="0">
                <a:solidFill>
                  <a:schemeClr val="bg1"/>
                </a:solidFill>
              </a:rPr>
              <a:t>Severe: &lt;28 ℃</a:t>
            </a:r>
          </a:p>
        </p:txBody>
      </p:sp>
      <p:pic>
        <p:nvPicPr>
          <p:cNvPr id="12290" name="Picture 2" descr="Thermometer Cold Low Temperature - Cold Weather Clipart Black And White, HD  Png Download , Transparent Png Image - PNGitem">
            <a:extLst>
              <a:ext uri="{FF2B5EF4-FFF2-40B4-BE49-F238E27FC236}">
                <a16:creationId xmlns:a16="http://schemas.microsoft.com/office/drawing/2014/main" id="{422FD083-9289-C74D-95F0-6F41CBC409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17" b="322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61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7B61-D376-CD4B-8212-3438B07EFAC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b="1" kern="1200" dirty="0">
                <a:solidFill>
                  <a:srgbClr val="FFFFFF"/>
                </a:solidFill>
                <a:latin typeface="+mj-lt"/>
                <a:ea typeface="+mj-ea"/>
                <a:cs typeface="+mj-cs"/>
              </a:rPr>
              <a:t>Response to Cold </a:t>
            </a:r>
            <a:r>
              <a:rPr lang="en-US" b="1" dirty="0">
                <a:solidFill>
                  <a:srgbClr val="FFFFFF"/>
                </a:solidFill>
              </a:rPr>
              <a:t>S</a:t>
            </a:r>
            <a:r>
              <a:rPr lang="en-US" b="1" kern="1200" dirty="0">
                <a:solidFill>
                  <a:srgbClr val="FFFFFF"/>
                </a:solidFill>
                <a:latin typeface="+mj-lt"/>
                <a:ea typeface="+mj-ea"/>
                <a:cs typeface="+mj-cs"/>
              </a:rPr>
              <a:t>tress</a:t>
            </a:r>
          </a:p>
        </p:txBody>
      </p:sp>
      <p:pic>
        <p:nvPicPr>
          <p:cNvPr id="2050" name="Picture 2" descr="Regulation of Body Temperature by the Nervous System. - Abstract - Europe  PMC">
            <a:extLst>
              <a:ext uri="{FF2B5EF4-FFF2-40B4-BE49-F238E27FC236}">
                <a16:creationId xmlns:a16="http://schemas.microsoft.com/office/drawing/2014/main" id="{706F52EB-8BD2-8145-8F47-94B9764D510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527804" y="476574"/>
            <a:ext cx="6601957" cy="62058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380B2DB-4427-DE47-B005-5D0F6C1CB261}"/>
              </a:ext>
            </a:extLst>
          </p:cNvPr>
          <p:cNvSpPr/>
          <p:nvPr/>
        </p:nvSpPr>
        <p:spPr>
          <a:xfrm>
            <a:off x="5753100" y="476574"/>
            <a:ext cx="5410200" cy="33524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073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CF4C3-B31D-E940-AAA3-CCB56BA66BEE}"/>
              </a:ext>
            </a:extLst>
          </p:cNvPr>
          <p:cNvSpPr>
            <a:spLocks noGrp="1"/>
          </p:cNvSpPr>
          <p:nvPr>
            <p:ph type="title"/>
          </p:nvPr>
        </p:nvSpPr>
        <p:spPr>
          <a:xfrm>
            <a:off x="655320" y="365125"/>
            <a:ext cx="5120114" cy="1692794"/>
          </a:xfrm>
        </p:spPr>
        <p:txBody>
          <a:bodyPr>
            <a:normAutofit/>
          </a:bodyPr>
          <a:lstStyle/>
          <a:p>
            <a:r>
              <a:rPr lang="en-US" b="1" dirty="0">
                <a:solidFill>
                  <a:schemeClr val="bg1"/>
                </a:solidFill>
              </a:rPr>
              <a:t>Pathophysiology of Hypothermia</a:t>
            </a:r>
          </a:p>
        </p:txBody>
      </p:sp>
      <p:sp>
        <p:nvSpPr>
          <p:cNvPr id="3" name="Content Placeholder 2">
            <a:extLst>
              <a:ext uri="{FF2B5EF4-FFF2-40B4-BE49-F238E27FC236}">
                <a16:creationId xmlns:a16="http://schemas.microsoft.com/office/drawing/2014/main" id="{0D25FA9B-0BE9-6C44-815C-19B806EF3D08}"/>
              </a:ext>
            </a:extLst>
          </p:cNvPr>
          <p:cNvSpPr>
            <a:spLocks noGrp="1"/>
          </p:cNvSpPr>
          <p:nvPr>
            <p:ph idx="1"/>
          </p:nvPr>
        </p:nvSpPr>
        <p:spPr>
          <a:xfrm>
            <a:off x="655321" y="2575034"/>
            <a:ext cx="5120113" cy="3462228"/>
          </a:xfrm>
        </p:spPr>
        <p:txBody>
          <a:bodyPr anchor="t">
            <a:normAutofit fontScale="92500"/>
          </a:bodyPr>
          <a:lstStyle/>
          <a:p>
            <a:r>
              <a:rPr lang="en-US" dirty="0">
                <a:solidFill>
                  <a:schemeClr val="bg1"/>
                </a:solidFill>
              </a:rPr>
              <a:t>&lt;35 ℃ (95F), shivering begins</a:t>
            </a:r>
          </a:p>
          <a:p>
            <a:r>
              <a:rPr lang="en-US" dirty="0">
                <a:solidFill>
                  <a:schemeClr val="bg1"/>
                </a:solidFill>
              </a:rPr>
              <a:t>Depletion of energy stores = worsening hypothermia</a:t>
            </a:r>
          </a:p>
          <a:p>
            <a:r>
              <a:rPr lang="en-US" dirty="0">
                <a:solidFill>
                  <a:schemeClr val="bg1"/>
                </a:solidFill>
              </a:rPr>
              <a:t>Risk factors deplete or limit shiver response</a:t>
            </a:r>
          </a:p>
          <a:p>
            <a:r>
              <a:rPr lang="en-US" dirty="0">
                <a:solidFill>
                  <a:schemeClr val="bg1"/>
                </a:solidFill>
              </a:rPr>
              <a:t>Absence of shivering and continued presence of cold stress</a:t>
            </a:r>
          </a:p>
          <a:p>
            <a:pPr lvl="1"/>
            <a:r>
              <a:rPr lang="en-US" dirty="0">
                <a:solidFill>
                  <a:schemeClr val="bg1"/>
                </a:solidFill>
              </a:rPr>
              <a:t>Further progression of hypothermia</a:t>
            </a:r>
          </a:p>
        </p:txBody>
      </p:sp>
      <p:pic>
        <p:nvPicPr>
          <p:cNvPr id="5122" name="Picture 2" descr="Kali Muscle">
            <a:extLst>
              <a:ext uri="{FF2B5EF4-FFF2-40B4-BE49-F238E27FC236}">
                <a16:creationId xmlns:a16="http://schemas.microsoft.com/office/drawing/2014/main" id="{3EFF1529-0C9C-AB4A-A2D9-712242D346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66" r="28953"/>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005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0785-72EE-0C44-A8ED-FB0E6580A083}"/>
              </a:ext>
            </a:extLst>
          </p:cNvPr>
          <p:cNvSpPr>
            <a:spLocks noGrp="1"/>
          </p:cNvSpPr>
          <p:nvPr>
            <p:ph type="title"/>
          </p:nvPr>
        </p:nvSpPr>
        <p:spPr>
          <a:xfrm>
            <a:off x="838200" y="100806"/>
            <a:ext cx="9905998" cy="1905000"/>
          </a:xfrm>
        </p:spPr>
        <p:txBody>
          <a:bodyPr/>
          <a:lstStyle/>
          <a:p>
            <a:r>
              <a:rPr lang="en-US" b="1" dirty="0">
                <a:solidFill>
                  <a:schemeClr val="bg1"/>
                </a:solidFill>
              </a:rPr>
              <a:t>Demographics</a:t>
            </a:r>
          </a:p>
        </p:txBody>
      </p:sp>
      <p:sp>
        <p:nvSpPr>
          <p:cNvPr id="3" name="Content Placeholder 2">
            <a:extLst>
              <a:ext uri="{FF2B5EF4-FFF2-40B4-BE49-F238E27FC236}">
                <a16:creationId xmlns:a16="http://schemas.microsoft.com/office/drawing/2014/main" id="{83B734B1-0E65-6746-AE77-297910EC1312}"/>
              </a:ext>
            </a:extLst>
          </p:cNvPr>
          <p:cNvSpPr>
            <a:spLocks noGrp="1"/>
          </p:cNvSpPr>
          <p:nvPr>
            <p:ph idx="1"/>
          </p:nvPr>
        </p:nvSpPr>
        <p:spPr>
          <a:xfrm>
            <a:off x="838200" y="1844675"/>
            <a:ext cx="10515600" cy="4351338"/>
          </a:xfrm>
        </p:spPr>
        <p:txBody>
          <a:bodyPr>
            <a:normAutofit/>
          </a:bodyPr>
          <a:lstStyle/>
          <a:p>
            <a:r>
              <a:rPr lang="en-US" sz="2800" dirty="0">
                <a:solidFill>
                  <a:schemeClr val="bg1"/>
                </a:solidFill>
              </a:rPr>
              <a:t>High Risk groups</a:t>
            </a:r>
          </a:p>
          <a:p>
            <a:pPr lvl="1"/>
            <a:r>
              <a:rPr lang="en-US" sz="2400" dirty="0">
                <a:solidFill>
                  <a:schemeClr val="bg1"/>
                </a:solidFill>
              </a:rPr>
              <a:t>Homeless</a:t>
            </a:r>
          </a:p>
          <a:p>
            <a:pPr lvl="1"/>
            <a:r>
              <a:rPr lang="en-US" sz="2400" dirty="0">
                <a:solidFill>
                  <a:schemeClr val="bg1"/>
                </a:solidFill>
              </a:rPr>
              <a:t>Sick</a:t>
            </a:r>
          </a:p>
          <a:p>
            <a:pPr lvl="1"/>
            <a:r>
              <a:rPr lang="en-US" sz="2400" dirty="0">
                <a:solidFill>
                  <a:schemeClr val="bg1"/>
                </a:solidFill>
              </a:rPr>
              <a:t>Young and old</a:t>
            </a:r>
          </a:p>
          <a:p>
            <a:pPr lvl="1"/>
            <a:r>
              <a:rPr lang="en-US" sz="2400" dirty="0">
                <a:solidFill>
                  <a:schemeClr val="bg1"/>
                </a:solidFill>
              </a:rPr>
              <a:t>Concomitant Psychiatric disease</a:t>
            </a:r>
          </a:p>
          <a:p>
            <a:pPr lvl="1"/>
            <a:r>
              <a:rPr lang="en-US" sz="2400" dirty="0">
                <a:solidFill>
                  <a:schemeClr val="bg1"/>
                </a:solidFill>
              </a:rPr>
              <a:t>Substance abuse</a:t>
            </a:r>
          </a:p>
          <a:p>
            <a:pPr lvl="1"/>
            <a:r>
              <a:rPr lang="en-US" sz="2400" dirty="0">
                <a:solidFill>
                  <a:schemeClr val="bg1"/>
                </a:solidFill>
              </a:rPr>
              <a:t>Trauma*</a:t>
            </a:r>
          </a:p>
        </p:txBody>
      </p:sp>
      <p:pic>
        <p:nvPicPr>
          <p:cNvPr id="4" name="Picture 6">
            <a:extLst>
              <a:ext uri="{FF2B5EF4-FFF2-40B4-BE49-F238E27FC236}">
                <a16:creationId xmlns:a16="http://schemas.microsoft.com/office/drawing/2014/main" id="{1251C705-1F97-064C-8AF6-D21BD3D8B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0269" y="2724150"/>
            <a:ext cx="2867858" cy="4133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First Among Gerber Babies: She&amp;#39;s Adopted - The New York Times">
            <a:extLst>
              <a:ext uri="{FF2B5EF4-FFF2-40B4-BE49-F238E27FC236}">
                <a16:creationId xmlns:a16="http://schemas.microsoft.com/office/drawing/2014/main" id="{9CC821C6-126B-5520-CB4A-9F8A67E4B9E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81170" y="3999789"/>
            <a:ext cx="2205924" cy="2757405"/>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6" name="Picture 6" descr="emDOCs.net – Emergency Medicine EducationKetamine for Agitated/Violent  Patient, by Alex Koyfman MD">
            <a:extLst>
              <a:ext uri="{FF2B5EF4-FFF2-40B4-BE49-F238E27FC236}">
                <a16:creationId xmlns:a16="http://schemas.microsoft.com/office/drawing/2014/main" id="{643B128C-03EA-8BDB-4970-C12E591D7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1170" y="1077912"/>
            <a:ext cx="2205924" cy="2810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Person in Gray Hoodie Holding Beer Stock Photo">
            <a:extLst>
              <a:ext uri="{FF2B5EF4-FFF2-40B4-BE49-F238E27FC236}">
                <a16:creationId xmlns:a16="http://schemas.microsoft.com/office/drawing/2014/main" id="{D7543F80-BCC9-915E-4F36-EDD7B06EE2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4951" y="643785"/>
            <a:ext cx="3193176" cy="212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887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5749</TotalTime>
  <Words>2568</Words>
  <Application>Microsoft Macintosh PowerPoint</Application>
  <PresentationFormat>Widescreen</PresentationFormat>
  <Paragraphs>353</Paragraphs>
  <Slides>38</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Accidental Hypothermia and Cold Injuries</vt:lpstr>
      <vt:lpstr>Presenter Biography</vt:lpstr>
      <vt:lpstr>Disclosures</vt:lpstr>
      <vt:lpstr>Outline</vt:lpstr>
      <vt:lpstr>Case #1</vt:lpstr>
      <vt:lpstr>Hypothermia Definition</vt:lpstr>
      <vt:lpstr>Response to Cold Stress</vt:lpstr>
      <vt:lpstr>Pathophysiology of Hypothermia</vt:lpstr>
      <vt:lpstr>Demographics</vt:lpstr>
      <vt:lpstr>PowerPoint Presentation</vt:lpstr>
      <vt:lpstr>Physical Exam Considerations</vt:lpstr>
      <vt:lpstr>So what thermometer should we use!?</vt:lpstr>
      <vt:lpstr>Mild Hypothermia</vt:lpstr>
      <vt:lpstr>Moderate Hypothermia</vt:lpstr>
      <vt:lpstr>External Signs of Hypothermia - Severe</vt:lpstr>
      <vt:lpstr>“The Swiss System”</vt:lpstr>
      <vt:lpstr>Classic EKG Findings</vt:lpstr>
      <vt:lpstr>Osborn Waves</vt:lpstr>
      <vt:lpstr>Initial therapy for hypothermia</vt:lpstr>
      <vt:lpstr>Rewarming</vt:lpstr>
      <vt:lpstr>Passive rewarming</vt:lpstr>
      <vt:lpstr>Active External rewarming</vt:lpstr>
      <vt:lpstr>Insulation/packing Pre-hospital</vt:lpstr>
      <vt:lpstr>*Hospital Rewarming: Lavage</vt:lpstr>
      <vt:lpstr>Extracorporeal Mechanical Oxygenation (ECMO)</vt:lpstr>
      <vt:lpstr>ECMO Indications/Contraindications</vt:lpstr>
      <vt:lpstr>Case #2</vt:lpstr>
      <vt:lpstr>CPR in Hypothermic Patients</vt:lpstr>
      <vt:lpstr>HT Modifications in ACLS</vt:lpstr>
      <vt:lpstr>Outline</vt:lpstr>
      <vt:lpstr>Cold injuries</vt:lpstr>
      <vt:lpstr>Frost Nip</vt:lpstr>
      <vt:lpstr>Frost Bite</vt:lpstr>
      <vt:lpstr>Management of cold injuries</vt:lpstr>
      <vt:lpstr>Note on Dry Rewarming</vt:lpstr>
      <vt:lpstr>Summary</vt:lpstr>
      <vt:lpstr>    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Talks: Accidental Hypothermia and Cold Injuries</dc:title>
  <dc:creator>Mozer, Michael T</dc:creator>
  <cp:lastModifiedBy>Mozer, Michael T</cp:lastModifiedBy>
  <cp:revision>11</cp:revision>
  <dcterms:created xsi:type="dcterms:W3CDTF">2023-11-03T15:05:49Z</dcterms:created>
  <dcterms:modified xsi:type="dcterms:W3CDTF">2023-11-09T16:08:36Z</dcterms:modified>
</cp:coreProperties>
</file>