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65" r:id="rId11"/>
    <p:sldId id="266" r:id="rId12"/>
    <p:sldId id="267" r:id="rId13"/>
    <p:sldId id="264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25FB9-6E2B-47BE-97FD-F408E9AC513D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2484C-FF02-4671-89E1-5D83011FAA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54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 on Alzheimer’s for this review,</a:t>
            </a:r>
            <a:r>
              <a:rPr lang="en-US" baseline="0" dirty="0" smtClean="0"/>
              <a:t> however may apply to additional dementias.</a:t>
            </a:r>
          </a:p>
          <a:p>
            <a:r>
              <a:rPr lang="en-US" baseline="0" dirty="0" smtClean="0"/>
              <a:t>Beers list first check for exacerbating medications</a:t>
            </a:r>
          </a:p>
          <a:p>
            <a:r>
              <a:rPr lang="en-US" baseline="0" dirty="0" smtClean="0"/>
              <a:t>Non-pharm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28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30</a:t>
            </a:r>
            <a:r>
              <a:rPr lang="en-US" baseline="0" dirty="0" smtClean="0"/>
              <a:t> point scale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92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Accelerated Approval using surrogate</a:t>
            </a:r>
            <a:r>
              <a:rPr lang="en-US" baseline="0" dirty="0" smtClean="0"/>
              <a:t> markers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2484C-FF02-4671-89E1-5D83011FAA3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7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2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5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2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9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3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6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4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2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9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7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z.org/professionals/health-systems-clinicians/managemen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drugs/news-events-human-drugs/fdas-decision-approve-new-treatment-alzheimers-diseas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lly.mediaroom.com/2023-07-17-Results-from-Lillys-Landmark-Phase-3-Trial-of-Donanemab-Presented-at-Alzheimers-Association-Conference-and-Published-in-JAM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Drugs and Dementia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96980"/>
          </a:xfrm>
        </p:spPr>
        <p:txBody>
          <a:bodyPr>
            <a:normAutofit/>
          </a:bodyPr>
          <a:lstStyle/>
          <a:p>
            <a:r>
              <a:rPr lang="en-US" dirty="0" smtClean="0"/>
              <a:t>Eric Metterhausen, PharmD, </a:t>
            </a:r>
            <a:r>
              <a:rPr lang="en-US" dirty="0" smtClean="0"/>
              <a:t>BCACP, BCPS</a:t>
            </a:r>
            <a:r>
              <a:rPr lang="en-US" dirty="0" smtClean="0"/>
              <a:t>, CPP, CPH</a:t>
            </a:r>
          </a:p>
          <a:p>
            <a:r>
              <a:rPr lang="en-US" dirty="0" smtClean="0"/>
              <a:t>CDR USPHS</a:t>
            </a:r>
          </a:p>
          <a:p>
            <a:r>
              <a:rPr lang="en-US" dirty="0" smtClean="0"/>
              <a:t>Dementia ECHO</a:t>
            </a:r>
          </a:p>
          <a:p>
            <a:r>
              <a:rPr lang="en-US" dirty="0" smtClean="0"/>
              <a:t>Nov. 9</a:t>
            </a:r>
            <a:r>
              <a:rPr lang="en-US" baseline="30000" dirty="0" smtClean="0"/>
              <a:t>th</a:t>
            </a:r>
            <a:r>
              <a:rPr lang="en-US" dirty="0" smtClean="0"/>
              <a:t> 2023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Apoaequorin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ingredient in </a:t>
            </a:r>
            <a:r>
              <a:rPr lang="en-US" dirty="0" err="1" smtClean="0"/>
              <a:t>Prevagen</a:t>
            </a:r>
            <a:endParaRPr lang="en-US" dirty="0" smtClean="0"/>
          </a:p>
          <a:p>
            <a:r>
              <a:rPr lang="en-US" dirty="0" smtClean="0"/>
              <a:t>Binds to calcium potentially improving calcium dysregulation</a:t>
            </a:r>
          </a:p>
          <a:p>
            <a:r>
              <a:rPr lang="en-US" dirty="0" smtClean="0"/>
              <a:t>Photogenic reaction in jellyfish</a:t>
            </a:r>
          </a:p>
          <a:p>
            <a:r>
              <a:rPr lang="en-US" dirty="0" smtClean="0"/>
              <a:t>Preliminary research showed</a:t>
            </a:r>
          </a:p>
          <a:p>
            <a:pPr lvl="1"/>
            <a:r>
              <a:rPr lang="en-US" dirty="0" smtClean="0"/>
              <a:t>No improvement in verbal learning (except potentially for those who were cognitively normal at baseline)</a:t>
            </a:r>
          </a:p>
          <a:p>
            <a:pPr lvl="1"/>
            <a:r>
              <a:rPr lang="en-US" dirty="0" smtClean="0"/>
              <a:t>Modest improvement in delayed recall (Cognate International Shopping List)</a:t>
            </a:r>
          </a:p>
          <a:p>
            <a:r>
              <a:rPr lang="en-US" dirty="0" smtClean="0"/>
              <a:t>Dizziness, headache, and nausea were the most common side effects</a:t>
            </a:r>
          </a:p>
          <a:p>
            <a:r>
              <a:rPr lang="en-US" dirty="0" smtClean="0"/>
              <a:t>Very limited evidence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err="1" smtClean="0"/>
              <a:t>Apoaequorin</a:t>
            </a:r>
            <a:r>
              <a:rPr lang="en-US" dirty="0" smtClean="0"/>
              <a:t>. In: Natural Medicines [database on the Internet]. Somerville (MA): Therapeutic Research Center; publication year [2021]. Available from: https://naturalmedicines.therapeuticresearch.com. Subscription required to 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1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Aspirin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dose aspirin (&lt;300mg/day)</a:t>
            </a:r>
          </a:p>
          <a:p>
            <a:r>
              <a:rPr lang="en-US" dirty="0" smtClean="0"/>
              <a:t>No statistically significant delayed dementia onset or improved cognitive test scores</a:t>
            </a:r>
          </a:p>
          <a:p>
            <a:r>
              <a:rPr lang="en-US" dirty="0" smtClean="0"/>
              <a:t>Up to 10 times as likely to have GI side effects</a:t>
            </a:r>
          </a:p>
          <a:p>
            <a:r>
              <a:rPr lang="en-US" dirty="0" smtClean="0"/>
              <a:t>May still be on patient’s profile for other reasons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Veronese N, Stubbs B, Maggi S, Thompson T, Schofield P, Muller C, Tseng PT, Lin PY, </a:t>
            </a:r>
            <a:r>
              <a:rPr lang="en-US" dirty="0" err="1" smtClean="0"/>
              <a:t>Carvalho</a:t>
            </a:r>
            <a:r>
              <a:rPr lang="en-US" dirty="0" smtClean="0"/>
              <a:t> AF, </a:t>
            </a:r>
            <a:r>
              <a:rPr lang="en-US" dirty="0" err="1" smtClean="0"/>
              <a:t>Solmi</a:t>
            </a:r>
            <a:r>
              <a:rPr lang="en-US" dirty="0" smtClean="0"/>
              <a:t> M. Low-Dose Aspirin Use and Cognitive Function in Older Age: A Systematic Review and Meta-analysis. J Am </a:t>
            </a:r>
            <a:r>
              <a:rPr lang="en-US" dirty="0" err="1" smtClean="0"/>
              <a:t>Geriatr</a:t>
            </a:r>
            <a:r>
              <a:rPr lang="en-US" dirty="0" smtClean="0"/>
              <a:t> Soc. 2017 Aug;65(8):1763-1768.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5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Omega-3 Fatty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data</a:t>
            </a:r>
          </a:p>
          <a:p>
            <a:r>
              <a:rPr lang="en-US" dirty="0" smtClean="0"/>
              <a:t>Some evidence that omega-3 polyunsaturated fatty acids are associated with a decreased risk for MCI</a:t>
            </a:r>
          </a:p>
          <a:p>
            <a:r>
              <a:rPr lang="en-US" dirty="0" smtClean="0"/>
              <a:t>No decreased association found for AD, dementia or the other fatty acids</a:t>
            </a:r>
          </a:p>
          <a:p>
            <a:r>
              <a:rPr lang="en-US" dirty="0" smtClean="0"/>
              <a:t>GI complaints the most common side effects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Zhu RZ, Chen MQ, Zhang ZW, Wu TY, Zhao WH. Dietary fatty acids and risk for Alzheimer's disease, dementia, and mild cognitive impairment: A prospective cohort meta-analysis. Nutrition. 2021 Oct;90:111355.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1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Investigational 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disease modifying treatments being investigated</a:t>
            </a:r>
          </a:p>
          <a:p>
            <a:r>
              <a:rPr lang="en-US" dirty="0" smtClean="0"/>
              <a:t>Tau </a:t>
            </a:r>
            <a:r>
              <a:rPr lang="en-US" dirty="0" smtClean="0"/>
              <a:t>protein aggregation inhibitors</a:t>
            </a:r>
          </a:p>
          <a:p>
            <a:pPr lvl="1"/>
            <a:r>
              <a:rPr lang="en-US" dirty="0" smtClean="0"/>
              <a:t>LMTM has not shown a benefit</a:t>
            </a:r>
          </a:p>
          <a:p>
            <a:r>
              <a:rPr lang="en-US" dirty="0" smtClean="0"/>
              <a:t>Receptor for Advanced Glycation End Products antagonist</a:t>
            </a:r>
          </a:p>
          <a:p>
            <a:pPr lvl="1"/>
            <a:r>
              <a:rPr lang="en-US" dirty="0" smtClean="0"/>
              <a:t>Not promising so far</a:t>
            </a:r>
          </a:p>
          <a:p>
            <a:r>
              <a:rPr lang="en-US" dirty="0" smtClean="0"/>
              <a:t>Glutamate modulator</a:t>
            </a:r>
          </a:p>
          <a:p>
            <a:r>
              <a:rPr lang="en-US" dirty="0" smtClean="0"/>
              <a:t>Tyrosine kinase inhibitor</a:t>
            </a:r>
          </a:p>
          <a:p>
            <a:r>
              <a:rPr lang="en-US" dirty="0" smtClean="0"/>
              <a:t>Levetiracetam (antiseizure medication)</a:t>
            </a:r>
          </a:p>
          <a:p>
            <a:pPr lvl="1"/>
            <a:r>
              <a:rPr lang="en-US" dirty="0" smtClean="0"/>
              <a:t>Possible benefit for those with </a:t>
            </a:r>
            <a:r>
              <a:rPr lang="en-US" dirty="0" err="1"/>
              <a:t>epileptiform</a:t>
            </a:r>
            <a:r>
              <a:rPr lang="en-US" dirty="0"/>
              <a:t> activity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sz="900" dirty="0" smtClean="0">
                <a:hlinkClick r:id="rId2"/>
              </a:rPr>
              <a:t>https://www.alz.org/professionals/health-systems-clinicians/management</a:t>
            </a:r>
            <a:endParaRPr lang="en-US" sz="900" dirty="0" smtClean="0"/>
          </a:p>
          <a:p>
            <a:r>
              <a:rPr lang="en-US" sz="900" dirty="0"/>
              <a:t>Breijyeh Z, Karaman R. Comprehensive Review on Alzheimer's Disease: Causes and Treatment. Molecules. 2020 Dec 8;25(24):5789. doi: 10.3390/molecules25245789. PMID: 33302541; PMCID: PMC7764106</a:t>
            </a:r>
            <a:r>
              <a:rPr lang="en-US" sz="900" dirty="0" smtClean="0"/>
              <a:t>.</a:t>
            </a:r>
          </a:p>
          <a:p>
            <a:r>
              <a:rPr lang="en-US" sz="900" dirty="0" err="1"/>
              <a:t>Mintun</a:t>
            </a:r>
            <a:r>
              <a:rPr lang="en-US" sz="900" dirty="0"/>
              <a:t> MA, </a:t>
            </a:r>
            <a:r>
              <a:rPr lang="en-US" sz="900" dirty="0" smtClean="0"/>
              <a:t>et al. </a:t>
            </a:r>
            <a:r>
              <a:rPr lang="en-US" sz="900" dirty="0" err="1"/>
              <a:t>Donanemab</a:t>
            </a:r>
            <a:r>
              <a:rPr lang="en-US" sz="900" dirty="0"/>
              <a:t> in Early Alzheimer's Disease. N </a:t>
            </a:r>
            <a:r>
              <a:rPr lang="en-US" sz="900" dirty="0" err="1"/>
              <a:t>Engl</a:t>
            </a:r>
            <a:r>
              <a:rPr lang="en-US" sz="900" dirty="0"/>
              <a:t> J Med. 2021 May 6;384(18):1691-1704. </a:t>
            </a:r>
            <a:r>
              <a:rPr lang="en-US" sz="900" dirty="0" err="1"/>
              <a:t>doi</a:t>
            </a:r>
            <a:r>
              <a:rPr lang="en-US" sz="900" dirty="0"/>
              <a:t>: 10.1056/NEJMoa2100708. </a:t>
            </a:r>
            <a:r>
              <a:rPr lang="en-US" sz="900" dirty="0" err="1"/>
              <a:t>Epub</a:t>
            </a:r>
            <a:r>
              <a:rPr lang="en-US" sz="900" dirty="0"/>
              <a:t> 2021 Mar 13. PMID: 33720637</a:t>
            </a:r>
            <a:r>
              <a:rPr lang="en-US" sz="900" dirty="0" smtClean="0"/>
              <a:t>.</a:t>
            </a:r>
          </a:p>
          <a:p>
            <a:r>
              <a:rPr lang="en-US" sz="900" dirty="0" err="1"/>
              <a:t>Vossel</a:t>
            </a:r>
            <a:r>
              <a:rPr lang="en-US" sz="900" dirty="0"/>
              <a:t> K, </a:t>
            </a:r>
            <a:r>
              <a:rPr lang="en-US" sz="900" dirty="0" smtClean="0"/>
              <a:t>et al. </a:t>
            </a:r>
            <a:r>
              <a:rPr lang="en-US" sz="900" dirty="0"/>
              <a:t>Effect of </a:t>
            </a:r>
            <a:r>
              <a:rPr lang="en-US" sz="900" dirty="0" err="1"/>
              <a:t>Levetiracetam</a:t>
            </a:r>
            <a:r>
              <a:rPr lang="en-US" sz="900" dirty="0"/>
              <a:t> on Cognition in Patients With Alzheimer Disease With and Without </a:t>
            </a:r>
            <a:r>
              <a:rPr lang="en-US" sz="900" dirty="0" err="1"/>
              <a:t>Epileptiform</a:t>
            </a:r>
            <a:r>
              <a:rPr lang="en-US" sz="900" dirty="0"/>
              <a:t> Activity: A Randomized Clinical Trial. JAMA Neurol. 2021 Nov 1;78(11):1345-1354. </a:t>
            </a:r>
            <a:r>
              <a:rPr lang="en-US" sz="900" dirty="0" err="1"/>
              <a:t>doi</a:t>
            </a:r>
            <a:r>
              <a:rPr lang="en-US" sz="900" dirty="0"/>
              <a:t>: 10.1001/jamaneurol.2021.3310. PMID: 34570177; PMCID: PMC8477304.</a:t>
            </a:r>
          </a:p>
        </p:txBody>
      </p:sp>
    </p:spTree>
    <p:extLst>
      <p:ext uri="{BB962C8B-B14F-4D97-AF65-F5344CB8AC3E}">
        <p14:creationId xmlns:p14="http://schemas.microsoft.com/office/powerpoint/2010/main" val="233054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treatments have limited benefits</a:t>
            </a:r>
          </a:p>
          <a:p>
            <a:r>
              <a:rPr lang="en-US" dirty="0" smtClean="0"/>
              <a:t>If significant side effects occur, it is likely best to move away from that medication</a:t>
            </a:r>
          </a:p>
          <a:p>
            <a:r>
              <a:rPr lang="en-US" dirty="0" smtClean="0"/>
              <a:t>Many medications in development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Medications may Help Memory in Alzheimer's Disease?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Removal of exacerbating medications (another topic previously presented, possibly the most effective)</a:t>
            </a:r>
          </a:p>
          <a:p>
            <a:r>
              <a:rPr lang="en-US" dirty="0" smtClean="0"/>
              <a:t>Cholinesterase inhibitors (donepezil, galantamine, rivastigmine)</a:t>
            </a:r>
          </a:p>
          <a:p>
            <a:r>
              <a:rPr lang="en-US" dirty="0" smtClean="0"/>
              <a:t>NMDA receptor antagonist (memantine)</a:t>
            </a:r>
          </a:p>
          <a:p>
            <a:r>
              <a:rPr lang="en-US" dirty="0" smtClean="0"/>
              <a:t>Recombinant </a:t>
            </a:r>
            <a:r>
              <a:rPr lang="en-US" dirty="0"/>
              <a:t>m</a:t>
            </a:r>
            <a:r>
              <a:rPr lang="en-US" dirty="0" smtClean="0"/>
              <a:t>onoclonal antibody against amyloid beta</a:t>
            </a:r>
          </a:p>
          <a:p>
            <a:r>
              <a:rPr lang="en-US" dirty="0" err="1" smtClean="0"/>
              <a:t>Lecanemab</a:t>
            </a:r>
            <a:r>
              <a:rPr lang="en-US" dirty="0" smtClean="0"/>
              <a:t> – anti-amyloid</a:t>
            </a:r>
          </a:p>
          <a:p>
            <a:r>
              <a:rPr lang="en-US" dirty="0" err="1"/>
              <a:t>Donanemab</a:t>
            </a:r>
            <a:r>
              <a:rPr lang="en-US" dirty="0"/>
              <a:t> – </a:t>
            </a:r>
            <a:r>
              <a:rPr lang="en-US" dirty="0" smtClean="0"/>
              <a:t>anti-amyloid</a:t>
            </a:r>
            <a:endParaRPr lang="en-US" dirty="0" smtClean="0"/>
          </a:p>
          <a:p>
            <a:r>
              <a:rPr lang="en-US" dirty="0" smtClean="0"/>
              <a:t>Vitamin E</a:t>
            </a:r>
          </a:p>
          <a:p>
            <a:r>
              <a:rPr lang="en-US" dirty="0" err="1" smtClean="0"/>
              <a:t>Apoaequorin</a:t>
            </a:r>
            <a:endParaRPr lang="en-US" dirty="0" smtClean="0"/>
          </a:p>
          <a:p>
            <a:r>
              <a:rPr lang="en-US" dirty="0" smtClean="0"/>
              <a:t>Aspirin</a:t>
            </a:r>
          </a:p>
          <a:p>
            <a:r>
              <a:rPr lang="en-US" dirty="0" smtClean="0"/>
              <a:t>Fish Oil</a:t>
            </a:r>
          </a:p>
          <a:p>
            <a:r>
              <a:rPr lang="en-US" dirty="0" smtClean="0"/>
              <a:t>Others with limited data (selegiline, estrogen replacement, statins, NSAIDs, etc)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Cholinesterase Inhibitors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Reduced cerebral cholinergic function in AD</a:t>
            </a:r>
          </a:p>
          <a:p>
            <a:r>
              <a:rPr lang="en-US" dirty="0" smtClean="0"/>
              <a:t>Reversibly inhibit cholinesterase leading to increased cholinergic activity in synaptic cleft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Donepezil 5-10mg (up to 23mg) oral daily</a:t>
            </a:r>
          </a:p>
          <a:p>
            <a:pPr lvl="1"/>
            <a:r>
              <a:rPr lang="en-US" dirty="0" smtClean="0"/>
              <a:t>Galantamine</a:t>
            </a:r>
            <a:r>
              <a:rPr lang="en-US" dirty="0"/>
              <a:t> </a:t>
            </a:r>
            <a:r>
              <a:rPr lang="en-US" dirty="0" smtClean="0"/>
              <a:t>(IR and ER) titrated up from 8mg to 24mg oral daily</a:t>
            </a:r>
          </a:p>
          <a:p>
            <a:pPr lvl="1"/>
            <a:r>
              <a:rPr lang="en-US" dirty="0" smtClean="0"/>
              <a:t>Rivastigmine titrated up from 3mg up to 12mg/day  (patch also available up to 13.3mg patch/24hrs)</a:t>
            </a:r>
          </a:p>
          <a:p>
            <a:r>
              <a:rPr lang="en-US" dirty="0" smtClean="0"/>
              <a:t>FDA approved for mild to severe AD</a:t>
            </a:r>
          </a:p>
          <a:p>
            <a:r>
              <a:rPr lang="en-US" dirty="0" smtClean="0"/>
              <a:t>Symptomatic treatment, not a cure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4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Cholinesterase Inhibitors Efficacy and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Have shown statistically significant improvements but are these changes clinically significant</a:t>
            </a:r>
          </a:p>
          <a:p>
            <a:r>
              <a:rPr lang="en-US" dirty="0" smtClean="0"/>
              <a:t>Donepezil x 2 years lead to 0.8 point improvement in MMSE (30pt scale), no improvement in institutionalization or disability at 3 years.</a:t>
            </a:r>
          </a:p>
          <a:p>
            <a:r>
              <a:rPr lang="en-US" dirty="0" smtClean="0"/>
              <a:t>Other studies lead to similar cognitive/functional improvements of 2-4 points on a 70 pt scale.</a:t>
            </a:r>
          </a:p>
          <a:p>
            <a:r>
              <a:rPr lang="en-US" dirty="0" smtClean="0"/>
              <a:t>Benefits not shown to persist after discontinued</a:t>
            </a:r>
          </a:p>
          <a:p>
            <a:r>
              <a:rPr lang="en-US" dirty="0" smtClean="0"/>
              <a:t>Common side effects – diarrhea, nausea, insomnia</a:t>
            </a:r>
          </a:p>
          <a:p>
            <a:r>
              <a:rPr lang="en-US" dirty="0" smtClean="0"/>
              <a:t>Serious side effects – QTc prolongation, weight loss, anorexia</a:t>
            </a:r>
          </a:p>
          <a:p>
            <a:r>
              <a:rPr lang="en-US" dirty="0" smtClean="0"/>
              <a:t>Avoid abrupt withdrawal (agitation, hallucinations) may also see cognitive decline</a:t>
            </a:r>
          </a:p>
          <a:p>
            <a:r>
              <a:rPr lang="en-US" dirty="0" smtClean="0"/>
              <a:t>Are the benefits worth the risk?</a:t>
            </a:r>
          </a:p>
          <a:p>
            <a:r>
              <a:rPr lang="en-US" dirty="0" smtClean="0"/>
              <a:t>Importance of baseline testing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054436"/>
            <a:ext cx="10515600" cy="667039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</a:p>
          <a:p>
            <a:r>
              <a:rPr lang="en-US" dirty="0"/>
              <a:t>Courtney C, Farrell D, Gray R, </a:t>
            </a:r>
            <a:r>
              <a:rPr lang="en-US" dirty="0" smtClean="0"/>
              <a:t>et.al; </a:t>
            </a:r>
            <a:r>
              <a:rPr lang="en-US" dirty="0"/>
              <a:t>AD2000 Collaborative Group. Long-term donepezil treatment in 565 patients with Alzheimer's disease (AD2000): randomised double-blind trial. Lancet. 2004 Jun 26;363(9427):2105-15. doi: 10.1016/S0140-6736(04)16499-4. PMID: 15220031.</a:t>
            </a:r>
          </a:p>
        </p:txBody>
      </p:sp>
    </p:spTree>
    <p:extLst>
      <p:ext uri="{BB962C8B-B14F-4D97-AF65-F5344CB8AC3E}">
        <p14:creationId xmlns:p14="http://schemas.microsoft.com/office/powerpoint/2010/main" val="183831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N-methyl-D-aspartate (NDMA) receptor antagonist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Limits glutamatergic excitation protecting cortical and hippocampal neurons</a:t>
            </a:r>
          </a:p>
          <a:p>
            <a:r>
              <a:rPr lang="en-US" dirty="0" smtClean="0"/>
              <a:t>Memantine – 5mg oral daily titrated to 20mg/day (ER 7mg to 28mg)</a:t>
            </a:r>
          </a:p>
          <a:p>
            <a:r>
              <a:rPr lang="en-US" dirty="0" smtClean="0"/>
              <a:t>FDA approved for moderate to severe AD</a:t>
            </a:r>
          </a:p>
          <a:p>
            <a:r>
              <a:rPr lang="en-US" dirty="0" smtClean="0"/>
              <a:t>Symptomatic treatment, not a cure</a:t>
            </a:r>
          </a:p>
          <a:p>
            <a:r>
              <a:rPr lang="en-US" dirty="0" smtClean="0"/>
              <a:t>Small statistically significant benefit, but generally more tolerable than cholinesterase inhibitors</a:t>
            </a:r>
          </a:p>
          <a:p>
            <a:r>
              <a:rPr lang="en-US" dirty="0" smtClean="0"/>
              <a:t>Most common side effects: confusion, dizziness, headache</a:t>
            </a:r>
          </a:p>
          <a:p>
            <a:r>
              <a:rPr lang="en-US" dirty="0" smtClean="0"/>
              <a:t>Can be combined with cholinesterase inhibitors for an additional small benefit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Recombinant Monoclonal Antibody against Amyloid Beta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Reduces amyloid beta plaques</a:t>
            </a:r>
          </a:p>
          <a:p>
            <a:r>
              <a:rPr lang="en-US" dirty="0" smtClean="0"/>
              <a:t>Aducanumab 1mg/kg IV every 4 weeks titrated up to 10mg/kg</a:t>
            </a:r>
          </a:p>
          <a:p>
            <a:r>
              <a:rPr lang="en-US" dirty="0" smtClean="0"/>
              <a:t>FDA approved in June 2021 through Accelerated Approval based on reduction of amyloid beta plaques</a:t>
            </a:r>
          </a:p>
          <a:p>
            <a:r>
              <a:rPr lang="en-US" dirty="0" smtClean="0"/>
              <a:t>Conflicting evidence on if there is a clinical benefit for cognition and if there is it is small</a:t>
            </a:r>
          </a:p>
          <a:p>
            <a:r>
              <a:rPr lang="en-US" dirty="0" smtClean="0"/>
              <a:t>Possibility of being a disease modifying agent unlike other FDA approved options</a:t>
            </a:r>
          </a:p>
          <a:p>
            <a:r>
              <a:rPr lang="en-US" dirty="0" smtClean="0"/>
              <a:t>High risk (~40%) of amyloid-related imaging abnormalities (ARIA) which may include microhemorrhage, brain edema, headache, confusion, dizziness</a:t>
            </a:r>
          </a:p>
          <a:p>
            <a:r>
              <a:rPr lang="en-US" dirty="0" smtClean="0"/>
              <a:t>~$28,000/year for a 74kg patients </a:t>
            </a:r>
          </a:p>
          <a:p>
            <a:r>
              <a:rPr lang="en-US" dirty="0" smtClean="0"/>
              <a:t>CMS limiting coverage to patients enrolled in approved clinical trials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https://www.fda.gov/drugs/news-events-human-drugs/fdas-decision-approve-new-treatment-alzheimers-disease</a:t>
            </a:r>
            <a:endParaRPr lang="en-US" dirty="0" smtClean="0"/>
          </a:p>
          <a:p>
            <a:r>
              <a:rPr lang="en-US" dirty="0"/>
              <a:t>Synnott PG, Whittington MD, Lin GA, Rind DM, Pearson SD. The effectiveness and value of aducanumab for Alzheimer's disease. J Manag Care Spec Pharm. 2021 Nov;27(11):1613-1617. doi: 10.18553/jmcp.2021.27.11.1613. PMID: 34714106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https</a:t>
            </a:r>
            <a:r>
              <a:rPr lang="en-US" dirty="0"/>
              <a:t>://www.cms.gov/newsroom/press-releases/cms-finalizes-medicare-coverage-policy-monoclonal-antibodies-directed-against-amyloid-treatment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65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Lecanemab</a:t>
            </a:r>
            <a:r>
              <a:rPr lang="en-US" dirty="0" smtClean="0"/>
              <a:t> – Anti-amyloid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IgG antibody primarily targeting soluble anti-amyloid beta </a:t>
            </a:r>
            <a:r>
              <a:rPr lang="en-US" dirty="0" err="1" smtClean="0"/>
              <a:t>protofibrils</a:t>
            </a:r>
            <a:endParaRPr lang="en-US" dirty="0" smtClean="0"/>
          </a:p>
          <a:p>
            <a:pPr lvl="1"/>
            <a:r>
              <a:rPr lang="en-US" dirty="0" smtClean="0"/>
              <a:t>25-100 times stronger binding to </a:t>
            </a:r>
            <a:r>
              <a:rPr lang="en-US" dirty="0" err="1" smtClean="0"/>
              <a:t>protofibrils</a:t>
            </a:r>
            <a:r>
              <a:rPr lang="en-US" dirty="0" smtClean="0"/>
              <a:t> than </a:t>
            </a:r>
            <a:r>
              <a:rPr lang="en-US" dirty="0" err="1" smtClean="0"/>
              <a:t>aducanamab</a:t>
            </a:r>
            <a:endParaRPr lang="en-US" dirty="0" smtClean="0"/>
          </a:p>
          <a:p>
            <a:r>
              <a:rPr lang="en-US" dirty="0" smtClean="0"/>
              <a:t>Received FDA Accelerated Approval in Jan. 2023. Full approval Jul. 2023</a:t>
            </a:r>
          </a:p>
          <a:p>
            <a:r>
              <a:rPr lang="en-US" dirty="0" smtClean="0"/>
              <a:t>10mg/kg IV infusion over 1 hour every 2 weeks</a:t>
            </a:r>
          </a:p>
          <a:p>
            <a:r>
              <a:rPr lang="en-US" dirty="0" smtClean="0"/>
              <a:t>At 18 months, 26% decreased clinical deterioration on the CDR-SB </a:t>
            </a:r>
          </a:p>
          <a:p>
            <a:pPr lvl="1"/>
            <a:r>
              <a:rPr lang="en-US" dirty="0" smtClean="0"/>
              <a:t>0.45 difference on a 18 point scale</a:t>
            </a:r>
          </a:p>
          <a:p>
            <a:r>
              <a:rPr lang="en-US" dirty="0" smtClean="0"/>
              <a:t>ARIA in 21.5% of </a:t>
            </a:r>
            <a:r>
              <a:rPr lang="en-US" dirty="0" err="1" smtClean="0"/>
              <a:t>lecanemab</a:t>
            </a:r>
            <a:r>
              <a:rPr lang="en-US" dirty="0" smtClean="0"/>
              <a:t> group and infusion reactions most common</a:t>
            </a:r>
          </a:p>
          <a:p>
            <a:r>
              <a:rPr lang="en-US" dirty="0" smtClean="0"/>
              <a:t>CMS Coverage via a Registry – annual price ~$26,500, copay &gt;$5,000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176963"/>
            <a:ext cx="10515600" cy="365125"/>
          </a:xfrm>
        </p:spPr>
        <p:txBody>
          <a:bodyPr/>
          <a:lstStyle/>
          <a:p>
            <a:r>
              <a:rPr lang="en-US" dirty="0" smtClean="0"/>
              <a:t>Chowdhury S, Chowdhury NS. Novel anti-amyloid-beta (A</a:t>
            </a:r>
            <a:r>
              <a:rPr lang="el-GR" dirty="0" smtClean="0"/>
              <a:t>β) </a:t>
            </a:r>
            <a:r>
              <a:rPr lang="en-US" dirty="0" smtClean="0"/>
              <a:t>monoclonal antibody </a:t>
            </a:r>
            <a:r>
              <a:rPr lang="en-US" dirty="0" err="1" smtClean="0"/>
              <a:t>lecanemab</a:t>
            </a:r>
            <a:r>
              <a:rPr lang="en-US" dirty="0" smtClean="0"/>
              <a:t> for Alzheimer's disease: A systematic review. </a:t>
            </a:r>
            <a:r>
              <a:rPr lang="en-US" dirty="0" err="1" smtClean="0"/>
              <a:t>Int</a:t>
            </a:r>
            <a:r>
              <a:rPr lang="en-US" dirty="0" smtClean="0"/>
              <a:t> J </a:t>
            </a:r>
            <a:r>
              <a:rPr lang="en-US" dirty="0" err="1" smtClean="0"/>
              <a:t>Immunopathol</a:t>
            </a:r>
            <a:r>
              <a:rPr lang="en-US" dirty="0" smtClean="0"/>
              <a:t> </a:t>
            </a:r>
            <a:r>
              <a:rPr lang="en-US" dirty="0" err="1" smtClean="0"/>
              <a:t>Pharmacol</a:t>
            </a:r>
            <a:r>
              <a:rPr lang="en-US" dirty="0" smtClean="0"/>
              <a:t>. 2023 Jan-Dec;37:3946320231209839. </a:t>
            </a:r>
            <a:r>
              <a:rPr lang="en-US" dirty="0" err="1" smtClean="0"/>
              <a:t>doi</a:t>
            </a:r>
            <a:r>
              <a:rPr lang="en-US" dirty="0" smtClean="0"/>
              <a:t>: 10.1177/03946320231209839. PMID: 37902139; PMCID: PMC10617290.</a:t>
            </a:r>
          </a:p>
          <a:p>
            <a:r>
              <a:rPr lang="en-US" dirty="0"/>
              <a:t>van </a:t>
            </a:r>
            <a:r>
              <a:rPr lang="en-US" dirty="0" err="1"/>
              <a:t>Dyck</a:t>
            </a:r>
            <a:r>
              <a:rPr lang="en-US" dirty="0"/>
              <a:t> CH, Swanson CJ, </a:t>
            </a:r>
            <a:r>
              <a:rPr lang="en-US" dirty="0" err="1"/>
              <a:t>Aisen</a:t>
            </a:r>
            <a:r>
              <a:rPr lang="en-US" dirty="0"/>
              <a:t> P, Bateman RJ, Chen C, Gee M, </a:t>
            </a:r>
            <a:r>
              <a:rPr lang="en-US" dirty="0" err="1"/>
              <a:t>Kanekiyo</a:t>
            </a:r>
            <a:r>
              <a:rPr lang="en-US" dirty="0"/>
              <a:t> M, Li D, </a:t>
            </a:r>
            <a:r>
              <a:rPr lang="en-US" dirty="0" err="1"/>
              <a:t>Reyderman</a:t>
            </a:r>
            <a:r>
              <a:rPr lang="en-US" dirty="0"/>
              <a:t> L, Cohen S, </a:t>
            </a:r>
            <a:r>
              <a:rPr lang="en-US" dirty="0" err="1"/>
              <a:t>Froelich</a:t>
            </a:r>
            <a:r>
              <a:rPr lang="en-US" dirty="0"/>
              <a:t> L, Katayama S, </a:t>
            </a:r>
            <a:r>
              <a:rPr lang="en-US" dirty="0" err="1"/>
              <a:t>Sabbagh</a:t>
            </a:r>
            <a:r>
              <a:rPr lang="en-US" dirty="0"/>
              <a:t> M, </a:t>
            </a:r>
            <a:r>
              <a:rPr lang="en-US" dirty="0" err="1"/>
              <a:t>Vellas</a:t>
            </a:r>
            <a:r>
              <a:rPr lang="en-US" dirty="0"/>
              <a:t> B, Watson D, </a:t>
            </a:r>
            <a:r>
              <a:rPr lang="en-US" dirty="0" err="1"/>
              <a:t>Dhadda</a:t>
            </a:r>
            <a:r>
              <a:rPr lang="en-US" dirty="0"/>
              <a:t> S, Irizarry M, Kramer LD, </a:t>
            </a:r>
            <a:r>
              <a:rPr lang="en-US" dirty="0" err="1"/>
              <a:t>Iwatsubo</a:t>
            </a:r>
            <a:r>
              <a:rPr lang="en-US" dirty="0"/>
              <a:t> T. </a:t>
            </a:r>
            <a:r>
              <a:rPr lang="en-US" dirty="0" err="1"/>
              <a:t>Lecanemab</a:t>
            </a:r>
            <a:r>
              <a:rPr lang="en-US" dirty="0"/>
              <a:t> in Early Alzheimer's Disease. N </a:t>
            </a:r>
            <a:r>
              <a:rPr lang="en-US" dirty="0" err="1"/>
              <a:t>Engl</a:t>
            </a:r>
            <a:r>
              <a:rPr lang="en-US" dirty="0"/>
              <a:t> J Med. 2023 Jan 5;388(1):9-21. </a:t>
            </a:r>
            <a:r>
              <a:rPr lang="en-US" dirty="0" err="1"/>
              <a:t>doi</a:t>
            </a:r>
            <a:r>
              <a:rPr lang="en-US" dirty="0"/>
              <a:t>: 10.1056/NEJMoa2212948. </a:t>
            </a:r>
            <a:r>
              <a:rPr lang="en-US" dirty="0" err="1"/>
              <a:t>Epub</a:t>
            </a:r>
            <a:r>
              <a:rPr lang="en-US" dirty="0"/>
              <a:t> 2022 Nov 29. PMID: 36449413.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60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Donanemab</a:t>
            </a:r>
            <a:r>
              <a:rPr lang="en-US" dirty="0"/>
              <a:t> </a:t>
            </a:r>
            <a:r>
              <a:rPr lang="en-US" dirty="0" smtClean="0"/>
              <a:t>– Anti-Amyloid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Pending FDA review – may have a decision by the end of the year</a:t>
            </a:r>
          </a:p>
          <a:p>
            <a:r>
              <a:rPr lang="en-US" dirty="0" smtClean="0"/>
              <a:t>Preliminary data released by Lilly in July 2023</a:t>
            </a:r>
          </a:p>
          <a:p>
            <a:r>
              <a:rPr lang="en-US" dirty="0" smtClean="0"/>
              <a:t>29% </a:t>
            </a:r>
            <a:r>
              <a:rPr lang="en-US" dirty="0"/>
              <a:t>decreased clinical deterioration on the </a:t>
            </a:r>
            <a:r>
              <a:rPr lang="en-US" dirty="0" smtClean="0"/>
              <a:t>CDR-SB</a:t>
            </a:r>
          </a:p>
          <a:p>
            <a:pPr lvl="1"/>
            <a:r>
              <a:rPr lang="en-US" dirty="0" smtClean="0"/>
              <a:t>Up to 36% in low/medium tau populations</a:t>
            </a:r>
            <a:endParaRPr lang="en-US" dirty="0"/>
          </a:p>
          <a:p>
            <a:r>
              <a:rPr lang="en-US" dirty="0" smtClean="0"/>
              <a:t>83.7% reduction in amyloid</a:t>
            </a:r>
          </a:p>
          <a:p>
            <a:r>
              <a:rPr lang="en-US" dirty="0" smtClean="0"/>
              <a:t>700mg every 4 weeks x 3, then 1400mg, medication stopped if amyloid levels dropped low enough</a:t>
            </a:r>
          </a:p>
          <a:p>
            <a:r>
              <a:rPr lang="en-US" dirty="0" smtClean="0"/>
              <a:t>36.8% ARIAs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090286"/>
            <a:ext cx="10515600" cy="36512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https://lilly.mediaroom.com/2023-07-17-Results-from-Lillys-Landmark-Phase-3-Trial-of-Donanemab-Presented-at-Alzheimers-Association-Conference-and-Published-in-JAMA</a:t>
            </a:r>
            <a:endParaRPr lang="en-US" dirty="0" smtClean="0"/>
          </a:p>
          <a:p>
            <a:r>
              <a:rPr lang="en-US" dirty="0"/>
              <a:t>Sims JR, Zimmer JA, Evans CD, Lu M, </a:t>
            </a:r>
            <a:r>
              <a:rPr lang="en-US" dirty="0" err="1"/>
              <a:t>Ardayfio</a:t>
            </a:r>
            <a:r>
              <a:rPr lang="en-US" dirty="0"/>
              <a:t> P, Sparks J, </a:t>
            </a:r>
            <a:r>
              <a:rPr lang="en-US" dirty="0" err="1"/>
              <a:t>Wessels</a:t>
            </a:r>
            <a:r>
              <a:rPr lang="en-US" dirty="0"/>
              <a:t> AM, </a:t>
            </a:r>
            <a:r>
              <a:rPr lang="en-US" dirty="0" err="1"/>
              <a:t>Shcherbinin</a:t>
            </a:r>
            <a:r>
              <a:rPr lang="en-US" dirty="0"/>
              <a:t> S, Wang H, </a:t>
            </a:r>
            <a:r>
              <a:rPr lang="en-US" dirty="0" err="1"/>
              <a:t>Monkul</a:t>
            </a:r>
            <a:r>
              <a:rPr lang="en-US" dirty="0"/>
              <a:t> Nery ES, Collins EC, Solomon P, </a:t>
            </a:r>
            <a:r>
              <a:rPr lang="en-US" dirty="0" err="1"/>
              <a:t>Salloway</a:t>
            </a:r>
            <a:r>
              <a:rPr lang="en-US" dirty="0"/>
              <a:t> S, </a:t>
            </a:r>
            <a:r>
              <a:rPr lang="en-US" dirty="0" err="1"/>
              <a:t>Apostolova</a:t>
            </a:r>
            <a:r>
              <a:rPr lang="en-US" dirty="0"/>
              <a:t> LG, Hansson O, Ritchie C, Brooks DA, </a:t>
            </a:r>
            <a:r>
              <a:rPr lang="en-US" dirty="0" err="1"/>
              <a:t>Mintun</a:t>
            </a:r>
            <a:r>
              <a:rPr lang="en-US" dirty="0"/>
              <a:t> M, </a:t>
            </a:r>
            <a:r>
              <a:rPr lang="en-US" dirty="0" err="1"/>
              <a:t>Skovronsky</a:t>
            </a:r>
            <a:r>
              <a:rPr lang="en-US" dirty="0"/>
              <a:t> DM; TRAILBLAZER-ALZ 2 Investigators. </a:t>
            </a:r>
            <a:r>
              <a:rPr lang="en-US" dirty="0" err="1"/>
              <a:t>Donanemab</a:t>
            </a:r>
            <a:r>
              <a:rPr lang="en-US" dirty="0"/>
              <a:t> in Early Symptomatic Alzheimer Disease: The TRAILBLAZER-ALZ 2 Randomized Clinical Trial. JAMA. 2023 Aug 8;330(6):512-527. </a:t>
            </a:r>
            <a:r>
              <a:rPr lang="en-US" dirty="0" err="1"/>
              <a:t>doi</a:t>
            </a:r>
            <a:r>
              <a:rPr lang="en-US" dirty="0"/>
              <a:t>: 10.1001/jama.2023.13239. PMID: 37459141; PMCID: PMC10352931.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91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Neuroprotective</a:t>
            </a:r>
          </a:p>
          <a:p>
            <a:r>
              <a:rPr lang="en-US" dirty="0" smtClean="0"/>
              <a:t>Vitamin E 2000 international units per day</a:t>
            </a:r>
          </a:p>
          <a:p>
            <a:r>
              <a:rPr lang="en-US" dirty="0" smtClean="0"/>
              <a:t>May lead to a slower decline in functional status</a:t>
            </a:r>
          </a:p>
          <a:p>
            <a:r>
              <a:rPr lang="en-US" dirty="0" smtClean="0"/>
              <a:t>Some controversy as to whether there may be worsening mortality with Vitamin E usage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397836" cy="365125"/>
          </a:xfrm>
        </p:spPr>
        <p:txBody>
          <a:bodyPr/>
          <a:lstStyle/>
          <a:p>
            <a:r>
              <a:rPr lang="en-US" dirty="0" smtClean="0"/>
              <a:t>Epperly T, Dunay MA, Boice JL. Alzheimer Disease: Pharmacologic and Nonpharmacologic Therapies for Cognitive and Functional Symptoms. Am Fam Physician. 2017 Jun 15;95(12):771-778. PMID: 28671413.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7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1618</Words>
  <Application>Microsoft Office PowerPoint</Application>
  <PresentationFormat>Widescreen</PresentationFormat>
  <Paragraphs>138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Drugs and Dementia </vt:lpstr>
      <vt:lpstr>What Medications may Help Memory in Alzheimer's Disease?</vt:lpstr>
      <vt:lpstr>Cholinesterase Inhibitors </vt:lpstr>
      <vt:lpstr>Cholinesterase Inhibitors Efficacy and Safety</vt:lpstr>
      <vt:lpstr>N-methyl-D-aspartate (NDMA) receptor antagonist</vt:lpstr>
      <vt:lpstr>Recombinant Monoclonal Antibody against Amyloid Beta </vt:lpstr>
      <vt:lpstr>Lecanemab – Anti-amyloid</vt:lpstr>
      <vt:lpstr>Donanemab – Anti-Amyloid</vt:lpstr>
      <vt:lpstr>Vitamin E</vt:lpstr>
      <vt:lpstr>Apoaequorin </vt:lpstr>
      <vt:lpstr>Aspirin</vt:lpstr>
      <vt:lpstr>Omega-3 Fatty Acids</vt:lpstr>
      <vt:lpstr>Investigational Medications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and Dementia  (Memory Enhancers?)</dc:title>
  <dc:creator>Metterhausen, Eric (CIHA/IHS)</dc:creator>
  <cp:lastModifiedBy>Metterhausen, Eric (CIHA/IHS)</cp:lastModifiedBy>
  <cp:revision>48</cp:revision>
  <dcterms:created xsi:type="dcterms:W3CDTF">2021-11-02T17:43:15Z</dcterms:created>
  <dcterms:modified xsi:type="dcterms:W3CDTF">2023-11-07T15:42:49Z</dcterms:modified>
</cp:coreProperties>
</file>