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256" r:id="rId2"/>
    <p:sldId id="315" r:id="rId3"/>
    <p:sldId id="316" r:id="rId4"/>
    <p:sldId id="258" r:id="rId5"/>
    <p:sldId id="314" r:id="rId6"/>
    <p:sldId id="259" r:id="rId7"/>
    <p:sldId id="260" r:id="rId8"/>
    <p:sldId id="289" r:id="rId9"/>
    <p:sldId id="262" r:id="rId10"/>
    <p:sldId id="286" r:id="rId11"/>
    <p:sldId id="263" r:id="rId12"/>
    <p:sldId id="287" r:id="rId13"/>
    <p:sldId id="288" r:id="rId14"/>
    <p:sldId id="290" r:id="rId15"/>
    <p:sldId id="267" r:id="rId16"/>
    <p:sldId id="275" r:id="rId17"/>
    <p:sldId id="285" r:id="rId18"/>
    <p:sldId id="294" r:id="rId19"/>
    <p:sldId id="319" r:id="rId20"/>
    <p:sldId id="296" r:id="rId21"/>
    <p:sldId id="264" r:id="rId22"/>
    <p:sldId id="291" r:id="rId23"/>
    <p:sldId id="313" r:id="rId24"/>
    <p:sldId id="297" r:id="rId25"/>
    <p:sldId id="303" r:id="rId26"/>
    <p:sldId id="300" r:id="rId27"/>
    <p:sldId id="301" r:id="rId28"/>
    <p:sldId id="302" r:id="rId29"/>
    <p:sldId id="299" r:id="rId30"/>
    <p:sldId id="304" r:id="rId31"/>
    <p:sldId id="305" r:id="rId32"/>
    <p:sldId id="295" r:id="rId33"/>
    <p:sldId id="306" r:id="rId34"/>
    <p:sldId id="292" r:id="rId35"/>
    <p:sldId id="293" r:id="rId36"/>
    <p:sldId id="309" r:id="rId37"/>
    <p:sldId id="307" r:id="rId38"/>
    <p:sldId id="308" r:id="rId39"/>
    <p:sldId id="310" r:id="rId40"/>
    <p:sldId id="312" r:id="rId41"/>
    <p:sldId id="311" r:id="rId42"/>
    <p:sldId id="317" r:id="rId43"/>
    <p:sldId id="318" r:id="rId44"/>
    <p:sldId id="298"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55"/>
    <p:restoredTop sz="80851"/>
  </p:normalViewPr>
  <p:slideViewPr>
    <p:cSldViewPr snapToGrid="0">
      <p:cViewPr varScale="1">
        <p:scale>
          <a:sx n="91" d="100"/>
          <a:sy n="91" d="100"/>
        </p:scale>
        <p:origin x="68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2C627E-E9B3-BD43-9087-4F94F88663C5}" type="datetimeFigureOut">
              <a:rPr lang="en-US" smtClean="0"/>
              <a:t>10/3/23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405D50-C9C3-794F-B357-398278D41F93}" type="slidenum">
              <a:rPr lang="en-US" smtClean="0"/>
              <a:t>‹#›</a:t>
            </a:fld>
            <a:endParaRPr lang="en-US"/>
          </a:p>
        </p:txBody>
      </p:sp>
    </p:spTree>
    <p:extLst>
      <p:ext uri="{BB962C8B-B14F-4D97-AF65-F5344CB8AC3E}">
        <p14:creationId xmlns:p14="http://schemas.microsoft.com/office/powerpoint/2010/main" val="2862528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saem.org/about-saem/academies-interest-groups-affiliates2/cdem/for-students/online-education/m4-curriculum/group-m4-approach-to/approach-to-abdominal-pain"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n.wikiversity.org/wiki/WikiJournal_of_Medicine/Medical_gallery_of_Blausen_Medical_2014" TargetMode="External"/><Relationship Id="rId7" Type="http://schemas.openxmlformats.org/officeDocument/2006/relationships/hyperlink" Target="https://www.worldcat.org/issn/2002-4436"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en.wikipedia.org/wiki/International_Standard_Serial_Number" TargetMode="External"/><Relationship Id="rId5" Type="http://schemas.openxmlformats.org/officeDocument/2006/relationships/hyperlink" Target="https://doi.org/10.15347/wjm/2014.010" TargetMode="External"/><Relationship Id="rId4" Type="http://schemas.openxmlformats.org/officeDocument/2006/relationships/hyperlink" Target="https://en.wikipedia.org/wiki/Digital_object_identifier"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E12150-B80D-0640-AE53-E006538441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2411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Lucida Grande" panose="020B0600040502020204" pitchFamily="34" charset="0"/>
                <a:ea typeface="ＭＳ Ｐゴシック" panose="020B0600070205080204" pitchFamily="34" charset="-128"/>
                <a:cs typeface="Lucida Grande" panose="020B0600040502020204" pitchFamily="34" charset="0"/>
              </a:rPr>
              <a:t>The fibers that come off the wall of the stomach follow the splanchnic nerve with cell bodies in dorsal root ganglia and fibers into dorsal horn</a:t>
            </a:r>
          </a:p>
          <a:p>
            <a:r>
              <a:rPr lang="en-US" altLang="en-US" dirty="0">
                <a:latin typeface="Lucida Grande" panose="020B0600040502020204" pitchFamily="34" charset="0"/>
                <a:ea typeface="ＭＳ Ｐゴシック" panose="020B0600070205080204" pitchFamily="34" charset="-128"/>
                <a:cs typeface="Lucida Grande" panose="020B0600040502020204" pitchFamily="34" charset="0"/>
              </a:rPr>
              <a:t>Over fibers that synapse in the same area will be stimulated, which will lead to the referral of pain into the abdominal muscles of T6-T9 and paraspinal muscles in the back at the same level</a:t>
            </a:r>
          </a:p>
          <a:p>
            <a:r>
              <a:rPr lang="en-US" altLang="en-US" dirty="0">
                <a:latin typeface="Lucida Grande" panose="020B0600040502020204" pitchFamily="34" charset="0"/>
                <a:ea typeface="ＭＳ Ｐゴシック" panose="020B0600070205080204" pitchFamily="34" charset="-128"/>
                <a:cs typeface="Lucida Grande" panose="020B0600040502020204" pitchFamily="34" charset="0"/>
              </a:rPr>
              <a:t>Can also lead to paraspinal muscle spasms</a:t>
            </a:r>
          </a:p>
          <a:p>
            <a:endParaRPr lang="en-US" dirty="0"/>
          </a:p>
        </p:txBody>
      </p:sp>
      <p:sp>
        <p:nvSpPr>
          <p:cNvPr id="4" name="Slide Number Placeholder 3"/>
          <p:cNvSpPr>
            <a:spLocks noGrp="1"/>
          </p:cNvSpPr>
          <p:nvPr>
            <p:ph type="sldNum" sz="quarter" idx="5"/>
          </p:nvPr>
        </p:nvSpPr>
        <p:spPr/>
        <p:txBody>
          <a:bodyPr/>
          <a:lstStyle/>
          <a:p>
            <a:fld id="{7F405D50-C9C3-794F-B357-398278D41F93}" type="slidenum">
              <a:rPr lang="en-US" smtClean="0"/>
              <a:t>13</a:t>
            </a:fld>
            <a:endParaRPr lang="en-US"/>
          </a:p>
        </p:txBody>
      </p:sp>
    </p:spTree>
    <p:extLst>
      <p:ext uri="{BB962C8B-B14F-4D97-AF65-F5344CB8AC3E}">
        <p14:creationId xmlns:p14="http://schemas.microsoft.com/office/powerpoint/2010/main" val="23657510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Shape 353"/>
          <p:cNvSpPr>
            <a:spLocks noGrp="1" noRot="1" noChangeAspect="1"/>
          </p:cNvSpPr>
          <p:nvPr>
            <p:ph type="sldImg"/>
          </p:nvPr>
        </p:nvSpPr>
        <p:spPr>
          <a:prstGeom prst="rect">
            <a:avLst/>
          </a:prstGeom>
        </p:spPr>
        <p:txBody>
          <a:bodyPr/>
          <a:lstStyle/>
          <a:p>
            <a:endParaRPr/>
          </a:p>
        </p:txBody>
      </p:sp>
      <p:sp>
        <p:nvSpPr>
          <p:cNvPr id="354" name="Shape 354"/>
          <p:cNvSpPr>
            <a:spLocks noGrp="1"/>
          </p:cNvSpPr>
          <p:nvPr>
            <p:ph type="body" sz="quarter" idx="1"/>
          </p:nvPr>
        </p:nvSpPr>
        <p:spPr>
          <a:prstGeom prst="rect">
            <a:avLst/>
          </a:prstGeom>
        </p:spPr>
        <p:txBody>
          <a:bodyPr/>
          <a:lstStyle>
            <a:lvl1pPr marL="40639" marR="40639" defTabSz="914400">
              <a:spcBef>
                <a:spcPts val="400"/>
              </a:spcBef>
              <a:buClr>
                <a:srgbClr val="000000"/>
              </a:buClr>
              <a:buFont typeface="Times New Roman"/>
              <a:defRPr sz="1200">
                <a:uFill>
                  <a:solidFill>
                    <a:srgbClr val="000000"/>
                  </a:solidFill>
                </a:uFill>
                <a:latin typeface="Times New Roman"/>
                <a:ea typeface="Times New Roman"/>
                <a:cs typeface="Times New Roman"/>
                <a:sym typeface="Times New Roman"/>
              </a:defRPr>
            </a:lvl1pPr>
          </a:lstStyle>
          <a:p>
            <a:r>
              <a:rPr lang="en-US" dirty="0"/>
              <a:t>Blood vessels supplying particular regions of the abdomen carry nerves to the organs within that space</a:t>
            </a:r>
          </a:p>
          <a:p>
            <a:r>
              <a:rPr lang="en-US" dirty="0"/>
              <a:t>With the home base of these neurovascular bundles based in the same regional position in the spine, the referred pain follows that same pattern of distribution</a:t>
            </a:r>
          </a:p>
        </p:txBody>
      </p:sp>
    </p:spTree>
    <p:extLst>
      <p:ext uri="{BB962C8B-B14F-4D97-AF65-F5344CB8AC3E}">
        <p14:creationId xmlns:p14="http://schemas.microsoft.com/office/powerpoint/2010/main" val="10099393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in reference to “Visceral Pain”</a:t>
            </a:r>
          </a:p>
          <a:p>
            <a:r>
              <a:rPr lang="en-US" dirty="0"/>
              <a:t>Visceral pain – pain originating from a specific organ/covering around the organ</a:t>
            </a:r>
          </a:p>
          <a:p>
            <a:r>
              <a:rPr lang="en-US" dirty="0"/>
              <a:t>Parietal pain – pain caused by irritation of the tissue surrounding the abdominal cavity</a:t>
            </a:r>
          </a:p>
          <a:p>
            <a:r>
              <a:rPr lang="en-US" dirty="0"/>
              <a:t>	“Peritonitis”</a:t>
            </a:r>
          </a:p>
          <a:p>
            <a:endParaRPr lang="en-US" dirty="0"/>
          </a:p>
          <a:p>
            <a:r>
              <a:rPr lang="en-US" dirty="0"/>
              <a:t>Left: Rosen’s</a:t>
            </a:r>
          </a:p>
          <a:p>
            <a:r>
              <a:rPr lang="en-US" dirty="0"/>
              <a:t>Right: Dr. Frank Willard</a:t>
            </a:r>
          </a:p>
        </p:txBody>
      </p:sp>
      <p:sp>
        <p:nvSpPr>
          <p:cNvPr id="4" name="Slide Number Placeholder 3"/>
          <p:cNvSpPr>
            <a:spLocks noGrp="1"/>
          </p:cNvSpPr>
          <p:nvPr>
            <p:ph type="sldNum" sz="quarter" idx="5"/>
          </p:nvPr>
        </p:nvSpPr>
        <p:spPr/>
        <p:txBody>
          <a:bodyPr/>
          <a:lstStyle/>
          <a:p>
            <a:fld id="{7F405D50-C9C3-794F-B357-398278D41F93}" type="slidenum">
              <a:rPr lang="en-US" smtClean="0"/>
              <a:t>15</a:t>
            </a:fld>
            <a:endParaRPr lang="en-US"/>
          </a:p>
        </p:txBody>
      </p:sp>
    </p:spTree>
    <p:extLst>
      <p:ext uri="{BB962C8B-B14F-4D97-AF65-F5344CB8AC3E}">
        <p14:creationId xmlns:p14="http://schemas.microsoft.com/office/powerpoint/2010/main" val="5495862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Highlighted in red is the fascial covering that lines all of the organs</a:t>
            </a:r>
            <a:r>
              <a:rPr lang="en-US" baseline="0" dirty="0"/>
              <a:t> in the peritoneal cavity -&gt; the parietal peritoneum </a:t>
            </a:r>
          </a:p>
          <a:p>
            <a:r>
              <a:rPr lang="en-US" baseline="0" dirty="0"/>
              <a:t>The parietal peritoneum is connected to the abdominal wall by suspensory ligaments</a:t>
            </a:r>
          </a:p>
          <a:p>
            <a:r>
              <a:rPr lang="en-US" baseline="0" dirty="0"/>
              <a:t>As the parietal peritoneum extends and covers the organs of the abdominal cavity, it becomes the visceral peritoneum</a:t>
            </a:r>
          </a:p>
          <a:p>
            <a:endParaRPr lang="en-US" baseline="0" dirty="0"/>
          </a:p>
          <a:p>
            <a:r>
              <a:rPr lang="en-US" baseline="0" dirty="0"/>
              <a:t>Visceral pain is “referred” where parietal pain is “localized” as the internal wall of the abdomen becomes </a:t>
            </a:r>
            <a:r>
              <a:rPr lang="en-US" baseline="0" dirty="0" err="1"/>
              <a:t>inflammed</a:t>
            </a:r>
            <a:endParaRPr lang="en-US" dirty="0"/>
          </a:p>
        </p:txBody>
      </p:sp>
    </p:spTree>
    <p:extLst>
      <p:ext uri="{BB962C8B-B14F-4D97-AF65-F5344CB8AC3E}">
        <p14:creationId xmlns:p14="http://schemas.microsoft.com/office/powerpoint/2010/main" val="6196057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patients with abdominal pain will appear relatively stable although uncomfortable</a:t>
            </a:r>
          </a:p>
          <a:p>
            <a:endParaRPr lang="en-US" dirty="0"/>
          </a:p>
          <a:p>
            <a:endParaRPr lang="en-US" dirty="0"/>
          </a:p>
          <a:p>
            <a:r>
              <a:rPr lang="en-US" dirty="0"/>
              <a:t>Reference: St John of Western Australia workflow for primary assessment</a:t>
            </a:r>
          </a:p>
          <a:p>
            <a:r>
              <a:rPr lang="en-US" dirty="0"/>
              <a:t>https://</a:t>
            </a:r>
            <a:r>
              <a:rPr lang="en-US" dirty="0" err="1"/>
              <a:t>clinical.stjohnwa.com.au</a:t>
            </a:r>
            <a:r>
              <a:rPr lang="en-US" dirty="0"/>
              <a:t>/clinical-skills/assessment/primary-survey</a:t>
            </a:r>
          </a:p>
        </p:txBody>
      </p:sp>
      <p:sp>
        <p:nvSpPr>
          <p:cNvPr id="4" name="Slide Number Placeholder 3"/>
          <p:cNvSpPr>
            <a:spLocks noGrp="1"/>
          </p:cNvSpPr>
          <p:nvPr>
            <p:ph type="sldNum" sz="quarter" idx="5"/>
          </p:nvPr>
        </p:nvSpPr>
        <p:spPr/>
        <p:txBody>
          <a:bodyPr/>
          <a:lstStyle/>
          <a:p>
            <a:fld id="{25E12150-B80D-0640-AE53-E0065384412D}" type="slidenum">
              <a:rPr lang="en-US" smtClean="0"/>
              <a:t>17</a:t>
            </a:fld>
            <a:endParaRPr lang="en-US"/>
          </a:p>
        </p:txBody>
      </p:sp>
    </p:spTree>
    <p:extLst>
      <p:ext uri="{BB962C8B-B14F-4D97-AF65-F5344CB8AC3E}">
        <p14:creationId xmlns:p14="http://schemas.microsoft.com/office/powerpoint/2010/main" val="2422317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Vascular – Mesenteric ischemia, aortic injuries/disease, venous thrombus</a:t>
            </a:r>
          </a:p>
          <a:p>
            <a:r>
              <a:rPr lang="en-US" dirty="0"/>
              <a:t>Metabolic – DKA, AKA, uremia, narcotic withdrawal, Addison crisis</a:t>
            </a:r>
          </a:p>
          <a:p>
            <a:r>
              <a:rPr lang="en-US" dirty="0"/>
              <a:t>Toxins – lead,/heavy metals</a:t>
            </a:r>
          </a:p>
          <a:p>
            <a:r>
              <a:rPr lang="en-US" dirty="0"/>
              <a:t>Peritonitis – any cause</a:t>
            </a:r>
          </a:p>
        </p:txBody>
      </p:sp>
      <p:sp>
        <p:nvSpPr>
          <p:cNvPr id="4" name="Slide Number Placeholder 3"/>
          <p:cNvSpPr>
            <a:spLocks noGrp="1"/>
          </p:cNvSpPr>
          <p:nvPr>
            <p:ph type="sldNum" sz="quarter" idx="5"/>
          </p:nvPr>
        </p:nvSpPr>
        <p:spPr/>
        <p:txBody>
          <a:bodyPr/>
          <a:lstStyle/>
          <a:p>
            <a:fld id="{7F405D50-C9C3-794F-B357-398278D41F93}" type="slidenum">
              <a:rPr lang="en-US" smtClean="0"/>
              <a:t>18</a:t>
            </a:fld>
            <a:endParaRPr lang="en-US"/>
          </a:p>
        </p:txBody>
      </p:sp>
    </p:spTree>
    <p:extLst>
      <p:ext uri="{BB962C8B-B14F-4D97-AF65-F5344CB8AC3E}">
        <p14:creationId xmlns:p14="http://schemas.microsoft.com/office/powerpoint/2010/main" val="575148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405D50-C9C3-794F-B357-398278D41F93}" type="slidenum">
              <a:rPr lang="en-US" smtClean="0"/>
              <a:t>19</a:t>
            </a:fld>
            <a:endParaRPr lang="en-US"/>
          </a:p>
        </p:txBody>
      </p:sp>
    </p:spTree>
    <p:extLst>
      <p:ext uri="{BB962C8B-B14F-4D97-AF65-F5344CB8AC3E}">
        <p14:creationId xmlns:p14="http://schemas.microsoft.com/office/powerpoint/2010/main" val="7263020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Tests - BGL = 196</a:t>
            </a:r>
          </a:p>
          <a:p>
            <a:r>
              <a:rPr lang="en-US" dirty="0"/>
              <a:t>ECG – Sinus tachycardia</a:t>
            </a:r>
          </a:p>
          <a:p>
            <a:endParaRPr lang="en-US" dirty="0"/>
          </a:p>
          <a:p>
            <a:r>
              <a:rPr lang="en-US" dirty="0"/>
              <a:t>Treatments – IVF, pain medications, anti-emetics</a:t>
            </a:r>
          </a:p>
          <a:p>
            <a:r>
              <a:rPr lang="en-US" dirty="0"/>
              <a:t>	</a:t>
            </a:r>
          </a:p>
        </p:txBody>
      </p:sp>
      <p:sp>
        <p:nvSpPr>
          <p:cNvPr id="4" name="Slide Number Placeholder 3"/>
          <p:cNvSpPr>
            <a:spLocks noGrp="1"/>
          </p:cNvSpPr>
          <p:nvPr>
            <p:ph type="sldNum" sz="quarter" idx="5"/>
          </p:nvPr>
        </p:nvSpPr>
        <p:spPr/>
        <p:txBody>
          <a:bodyPr/>
          <a:lstStyle/>
          <a:p>
            <a:fld id="{7F405D50-C9C3-794F-B357-398278D41F93}" type="slidenum">
              <a:rPr lang="en-US" smtClean="0"/>
              <a:t>20</a:t>
            </a:fld>
            <a:endParaRPr lang="en-US"/>
          </a:p>
        </p:txBody>
      </p:sp>
    </p:spTree>
    <p:extLst>
      <p:ext uri="{BB962C8B-B14F-4D97-AF65-F5344CB8AC3E}">
        <p14:creationId xmlns:p14="http://schemas.microsoft.com/office/powerpoint/2010/main" val="16975575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Lung, Liver, Gall bladder, Biliary tree, Hepatic flexure of colon (ascending), Right kidney, diaphragm</a:t>
            </a:r>
          </a:p>
        </p:txBody>
      </p:sp>
      <p:sp>
        <p:nvSpPr>
          <p:cNvPr id="4" name="Slide Number Placeholder 3"/>
          <p:cNvSpPr>
            <a:spLocks noGrp="1"/>
          </p:cNvSpPr>
          <p:nvPr>
            <p:ph type="sldNum" sz="quarter" idx="5"/>
          </p:nvPr>
        </p:nvSpPr>
        <p:spPr/>
        <p:txBody>
          <a:bodyPr/>
          <a:lstStyle/>
          <a:p>
            <a:fld id="{7F405D50-C9C3-794F-B357-398278D41F93}" type="slidenum">
              <a:rPr lang="en-US" smtClean="0"/>
              <a:t>21</a:t>
            </a:fld>
            <a:endParaRPr lang="en-US"/>
          </a:p>
        </p:txBody>
      </p:sp>
    </p:spTree>
    <p:extLst>
      <p:ext uri="{BB962C8B-B14F-4D97-AF65-F5344CB8AC3E}">
        <p14:creationId xmlns:p14="http://schemas.microsoft.com/office/powerpoint/2010/main" val="2817822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Absolutely not a complete list</a:t>
            </a:r>
          </a:p>
          <a:p>
            <a:r>
              <a:rPr lang="en-US" dirty="0"/>
              <a:t>Other thoughts, ideas?</a:t>
            </a:r>
          </a:p>
        </p:txBody>
      </p:sp>
      <p:sp>
        <p:nvSpPr>
          <p:cNvPr id="4" name="Slide Number Placeholder 3"/>
          <p:cNvSpPr>
            <a:spLocks noGrp="1"/>
          </p:cNvSpPr>
          <p:nvPr>
            <p:ph type="sldNum" sz="quarter" idx="5"/>
          </p:nvPr>
        </p:nvSpPr>
        <p:spPr/>
        <p:txBody>
          <a:bodyPr/>
          <a:lstStyle/>
          <a:p>
            <a:fld id="{7F405D50-C9C3-794F-B357-398278D41F93}" type="slidenum">
              <a:rPr lang="en-US" smtClean="0"/>
              <a:t>22</a:t>
            </a:fld>
            <a:endParaRPr lang="en-US"/>
          </a:p>
        </p:txBody>
      </p:sp>
    </p:spTree>
    <p:extLst>
      <p:ext uri="{BB962C8B-B14F-4D97-AF65-F5344CB8AC3E}">
        <p14:creationId xmlns:p14="http://schemas.microsoft.com/office/powerpoint/2010/main" val="1595468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E12150-B80D-0640-AE53-E0065384412D}" type="slidenum">
              <a:rPr lang="en-US" smtClean="0"/>
              <a:t>3</a:t>
            </a:fld>
            <a:endParaRPr lang="en-US"/>
          </a:p>
        </p:txBody>
      </p:sp>
    </p:spTree>
    <p:extLst>
      <p:ext uri="{BB962C8B-B14F-4D97-AF65-F5344CB8AC3E}">
        <p14:creationId xmlns:p14="http://schemas.microsoft.com/office/powerpoint/2010/main" val="25083829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creator.nightcafe.studio</a:t>
            </a:r>
            <a:r>
              <a:rPr lang="en-US" dirty="0"/>
              <a:t>/</a:t>
            </a:r>
            <a:r>
              <a:rPr lang="en-US" dirty="0" err="1"/>
              <a:t>studio?open</a:t>
            </a:r>
            <a:r>
              <a:rPr lang="en-US" dirty="0"/>
              <a:t>=</a:t>
            </a:r>
            <a:r>
              <a:rPr lang="en-US" dirty="0" err="1"/>
              <a:t>creation&amp;panelContext</a:t>
            </a:r>
            <a:r>
              <a:rPr lang="en-US" dirty="0"/>
              <a:t>=%28jobId%3Ayh21tw0uXvjXo3uDcjAf%29</a:t>
            </a:r>
          </a:p>
        </p:txBody>
      </p:sp>
      <p:sp>
        <p:nvSpPr>
          <p:cNvPr id="4" name="Slide Number Placeholder 3"/>
          <p:cNvSpPr>
            <a:spLocks noGrp="1"/>
          </p:cNvSpPr>
          <p:nvPr>
            <p:ph type="sldNum" sz="quarter" idx="5"/>
          </p:nvPr>
        </p:nvSpPr>
        <p:spPr/>
        <p:txBody>
          <a:bodyPr/>
          <a:lstStyle/>
          <a:p>
            <a:fld id="{7F405D50-C9C3-794F-B357-398278D41F93}" type="slidenum">
              <a:rPr lang="en-US" smtClean="0"/>
              <a:t>23</a:t>
            </a:fld>
            <a:endParaRPr lang="en-US"/>
          </a:p>
        </p:txBody>
      </p:sp>
    </p:spTree>
    <p:extLst>
      <p:ext uri="{BB962C8B-B14F-4D97-AF65-F5344CB8AC3E}">
        <p14:creationId xmlns:p14="http://schemas.microsoft.com/office/powerpoint/2010/main" val="37660390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Theawkwardyeti.com</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Biliary Colic – pain derived from intermittent obstruction of gallbladder (lasts for a few hours)</a:t>
            </a:r>
          </a:p>
          <a:p>
            <a:endParaRPr lang="en-US" dirty="0"/>
          </a:p>
        </p:txBody>
      </p:sp>
      <p:sp>
        <p:nvSpPr>
          <p:cNvPr id="4" name="Slide Number Placeholder 3"/>
          <p:cNvSpPr>
            <a:spLocks noGrp="1"/>
          </p:cNvSpPr>
          <p:nvPr>
            <p:ph type="sldNum" sz="quarter" idx="5"/>
          </p:nvPr>
        </p:nvSpPr>
        <p:spPr/>
        <p:txBody>
          <a:bodyPr/>
          <a:lstStyle/>
          <a:p>
            <a:fld id="{7F405D50-C9C3-794F-B357-398278D41F93}" type="slidenum">
              <a:rPr lang="en-US" smtClean="0"/>
              <a:t>24</a:t>
            </a:fld>
            <a:endParaRPr lang="en-US"/>
          </a:p>
        </p:txBody>
      </p:sp>
    </p:spTree>
    <p:extLst>
      <p:ext uri="{BB962C8B-B14F-4D97-AF65-F5344CB8AC3E}">
        <p14:creationId xmlns:p14="http://schemas.microsoft.com/office/powerpoint/2010/main" val="29887358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FF = free fluid</a:t>
            </a:r>
          </a:p>
          <a:p>
            <a:r>
              <a:rPr lang="en-US" dirty="0"/>
              <a:t>GBW = gallbladder wall</a:t>
            </a:r>
          </a:p>
          <a:p>
            <a:endParaRPr lang="en-US" dirty="0"/>
          </a:p>
          <a:p>
            <a:r>
              <a:rPr lang="en-US" dirty="0"/>
              <a:t>Ref: Rosen’s Emergency Medicine</a:t>
            </a:r>
          </a:p>
          <a:p>
            <a:r>
              <a:rPr lang="en-US" dirty="0"/>
              <a:t>https://</a:t>
            </a:r>
            <a:r>
              <a:rPr lang="en-US" dirty="0" err="1"/>
              <a:t>www.stonybrookem.org</a:t>
            </a:r>
            <a:r>
              <a:rPr lang="en-US" dirty="0"/>
              <a:t>/post/an-approach-to-biliary-ultrasound</a:t>
            </a:r>
          </a:p>
          <a:p>
            <a:endParaRPr lang="en-US" dirty="0"/>
          </a:p>
        </p:txBody>
      </p:sp>
      <p:sp>
        <p:nvSpPr>
          <p:cNvPr id="4" name="Slide Number Placeholder 3"/>
          <p:cNvSpPr>
            <a:spLocks noGrp="1"/>
          </p:cNvSpPr>
          <p:nvPr>
            <p:ph type="sldNum" sz="quarter" idx="5"/>
          </p:nvPr>
        </p:nvSpPr>
        <p:spPr/>
        <p:txBody>
          <a:bodyPr/>
          <a:lstStyle/>
          <a:p>
            <a:fld id="{7F405D50-C9C3-794F-B357-398278D41F93}" type="slidenum">
              <a:rPr lang="en-US" smtClean="0"/>
              <a:t>26</a:t>
            </a:fld>
            <a:endParaRPr lang="en-US"/>
          </a:p>
        </p:txBody>
      </p:sp>
    </p:spTree>
    <p:extLst>
      <p:ext uri="{BB962C8B-B14F-4D97-AF65-F5344CB8AC3E}">
        <p14:creationId xmlns:p14="http://schemas.microsoft.com/office/powerpoint/2010/main" val="37079098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creator.nightcafe.studio</a:t>
            </a:r>
            <a:r>
              <a:rPr lang="en-US" dirty="0"/>
              <a:t>/</a:t>
            </a:r>
            <a:r>
              <a:rPr lang="en-US" dirty="0" err="1"/>
              <a:t>studio?open</a:t>
            </a:r>
            <a:r>
              <a:rPr lang="en-US" dirty="0"/>
              <a:t>=</a:t>
            </a:r>
            <a:r>
              <a:rPr lang="en-US" dirty="0" err="1"/>
              <a:t>creation&amp;panelContext</a:t>
            </a:r>
            <a:r>
              <a:rPr lang="en-US" dirty="0"/>
              <a:t>=%28jobId%3AImAYPIMNswhlU2xygJ8Z%29</a:t>
            </a:r>
          </a:p>
          <a:p>
            <a:endParaRPr lang="en-US" dirty="0"/>
          </a:p>
          <a:p>
            <a:r>
              <a:rPr lang="en-US" dirty="0"/>
              <a:t>“Sick Gallbladder Vomiting bile”</a:t>
            </a:r>
          </a:p>
        </p:txBody>
      </p:sp>
      <p:sp>
        <p:nvSpPr>
          <p:cNvPr id="4" name="Slide Number Placeholder 3"/>
          <p:cNvSpPr>
            <a:spLocks noGrp="1"/>
          </p:cNvSpPr>
          <p:nvPr>
            <p:ph type="sldNum" sz="quarter" idx="5"/>
          </p:nvPr>
        </p:nvSpPr>
        <p:spPr/>
        <p:txBody>
          <a:bodyPr/>
          <a:lstStyle/>
          <a:p>
            <a:fld id="{7F405D50-C9C3-794F-B357-398278D41F93}" type="slidenum">
              <a:rPr lang="en-US" smtClean="0"/>
              <a:t>27</a:t>
            </a:fld>
            <a:endParaRPr lang="en-US"/>
          </a:p>
        </p:txBody>
      </p:sp>
    </p:spTree>
    <p:extLst>
      <p:ext uri="{BB962C8B-B14F-4D97-AF65-F5344CB8AC3E}">
        <p14:creationId xmlns:p14="http://schemas.microsoft.com/office/powerpoint/2010/main" val="24587839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err="1">
                <a:solidFill>
                  <a:srgbClr val="444444"/>
                </a:solidFill>
                <a:effectLst/>
                <a:latin typeface="Source Sans Pro" panose="020B0503030403020204" pitchFamily="34" charset="0"/>
              </a:rPr>
              <a:t>Simel</a:t>
            </a:r>
            <a:r>
              <a:rPr lang="en-US" b="0" i="0" dirty="0">
                <a:solidFill>
                  <a:srgbClr val="444444"/>
                </a:solidFill>
                <a:effectLst/>
                <a:latin typeface="Source Sans Pro" panose="020B0503030403020204" pitchFamily="34" charset="0"/>
              </a:rPr>
              <a:t> DL, </a:t>
            </a:r>
            <a:r>
              <a:rPr lang="en-US" b="0" i="0" dirty="0" err="1">
                <a:solidFill>
                  <a:srgbClr val="444444"/>
                </a:solidFill>
                <a:effectLst/>
                <a:latin typeface="Source Sans Pro" panose="020B0503030403020204" pitchFamily="34" charset="0"/>
              </a:rPr>
              <a:t>Ranji</a:t>
            </a:r>
            <a:r>
              <a:rPr lang="en-US" b="0" i="0" dirty="0">
                <a:solidFill>
                  <a:srgbClr val="444444"/>
                </a:solidFill>
                <a:effectLst/>
                <a:latin typeface="Source Sans Pro" panose="020B0503030403020204" pitchFamily="34" charset="0"/>
              </a:rPr>
              <a:t> SR, Goldman L, </a:t>
            </a:r>
            <a:r>
              <a:rPr lang="en-US" b="0" i="0" dirty="0" err="1">
                <a:solidFill>
                  <a:srgbClr val="444444"/>
                </a:solidFill>
                <a:effectLst/>
                <a:latin typeface="Source Sans Pro" panose="020B0503030403020204" pitchFamily="34" charset="0"/>
              </a:rPr>
              <a:t>Simel</a:t>
            </a:r>
            <a:r>
              <a:rPr lang="en-US" b="0" i="0" dirty="0">
                <a:solidFill>
                  <a:srgbClr val="444444"/>
                </a:solidFill>
                <a:effectLst/>
                <a:latin typeface="Source Sans Pro" panose="020B0503030403020204" pitchFamily="34" charset="0"/>
              </a:rPr>
              <a:t> DL, </a:t>
            </a:r>
            <a:r>
              <a:rPr lang="en-US" b="0" i="0" dirty="0" err="1">
                <a:solidFill>
                  <a:srgbClr val="444444"/>
                </a:solidFill>
                <a:effectLst/>
                <a:latin typeface="Source Sans Pro" panose="020B0503030403020204" pitchFamily="34" charset="0"/>
              </a:rPr>
              <a:t>Shojania</a:t>
            </a:r>
            <a:r>
              <a:rPr lang="en-US" b="0" i="0" dirty="0">
                <a:solidFill>
                  <a:srgbClr val="444444"/>
                </a:solidFill>
                <a:effectLst/>
                <a:latin typeface="Source Sans Pro" panose="020B0503030403020204" pitchFamily="34" charset="0"/>
              </a:rPr>
              <a:t> KG. Opiates and Abdominal Pain. In: </a:t>
            </a:r>
            <a:r>
              <a:rPr lang="en-US" b="0" i="0" dirty="0" err="1">
                <a:solidFill>
                  <a:srgbClr val="444444"/>
                </a:solidFill>
                <a:effectLst/>
                <a:latin typeface="Source Sans Pro" panose="020B0503030403020204" pitchFamily="34" charset="0"/>
              </a:rPr>
              <a:t>Simel</a:t>
            </a:r>
            <a:r>
              <a:rPr lang="en-US" b="0" i="0" dirty="0">
                <a:solidFill>
                  <a:srgbClr val="444444"/>
                </a:solidFill>
                <a:effectLst/>
                <a:latin typeface="Source Sans Pro" panose="020B0503030403020204" pitchFamily="34" charset="0"/>
              </a:rPr>
              <a:t> DL, Rennie D. eds. </a:t>
            </a:r>
            <a:r>
              <a:rPr lang="en-US" b="0" i="1" dirty="0">
                <a:solidFill>
                  <a:srgbClr val="444444"/>
                </a:solidFill>
                <a:effectLst/>
                <a:latin typeface="Source Sans Pro" panose="020B0503030403020204" pitchFamily="34" charset="0"/>
              </a:rPr>
              <a:t>The Rational Clinical Examination: Evidence-Based Clinical Diagnosis</a:t>
            </a:r>
            <a:r>
              <a:rPr lang="en-US" b="0" i="0" dirty="0">
                <a:solidFill>
                  <a:srgbClr val="444444"/>
                </a:solidFill>
                <a:effectLst/>
                <a:latin typeface="Source Sans Pro" panose="020B0503030403020204" pitchFamily="34" charset="0"/>
              </a:rPr>
              <a:t>. McGraw Hill; 2009. Accessed September 29, 2023. https://</a:t>
            </a:r>
            <a:r>
              <a:rPr lang="en-US" b="0" i="0" dirty="0" err="1">
                <a:solidFill>
                  <a:srgbClr val="444444"/>
                </a:solidFill>
                <a:effectLst/>
                <a:latin typeface="Source Sans Pro" panose="020B0503030403020204" pitchFamily="34" charset="0"/>
              </a:rPr>
              <a:t>jamaevidence.mhmedical.com</a:t>
            </a:r>
            <a:r>
              <a:rPr lang="en-US" b="0" i="0" dirty="0">
                <a:solidFill>
                  <a:srgbClr val="444444"/>
                </a:solidFill>
                <a:effectLst/>
                <a:latin typeface="Source Sans Pro" panose="020B0503030403020204" pitchFamily="34" charset="0"/>
              </a:rPr>
              <a:t>/</a:t>
            </a:r>
            <a:r>
              <a:rPr lang="en-US" b="0" i="0" dirty="0" err="1">
                <a:solidFill>
                  <a:srgbClr val="444444"/>
                </a:solidFill>
                <a:effectLst/>
                <a:latin typeface="Source Sans Pro" panose="020B0503030403020204" pitchFamily="34" charset="0"/>
              </a:rPr>
              <a:t>content.aspx?bookid</a:t>
            </a:r>
            <a:r>
              <a:rPr lang="en-US" b="0" i="0" dirty="0">
                <a:solidFill>
                  <a:srgbClr val="444444"/>
                </a:solidFill>
                <a:effectLst/>
                <a:latin typeface="Source Sans Pro" panose="020B0503030403020204" pitchFamily="34" charset="0"/>
              </a:rPr>
              <a:t>=845&amp;sectionid=61357636</a:t>
            </a:r>
          </a:p>
          <a:p>
            <a:endParaRPr lang="en-US" b="0" i="0" dirty="0">
              <a:solidFill>
                <a:srgbClr val="444444"/>
              </a:solidFill>
              <a:effectLst/>
              <a:latin typeface="Source Sans Pro" panose="020B0503030403020204" pitchFamily="34" charset="0"/>
            </a:endParaRPr>
          </a:p>
          <a:p>
            <a:endParaRPr lang="en-US" dirty="0"/>
          </a:p>
        </p:txBody>
      </p:sp>
      <p:sp>
        <p:nvSpPr>
          <p:cNvPr id="4" name="Slide Number Placeholder 3"/>
          <p:cNvSpPr>
            <a:spLocks noGrp="1"/>
          </p:cNvSpPr>
          <p:nvPr>
            <p:ph type="sldNum" sz="quarter" idx="5"/>
          </p:nvPr>
        </p:nvSpPr>
        <p:spPr/>
        <p:txBody>
          <a:bodyPr/>
          <a:lstStyle/>
          <a:p>
            <a:fld id="{7F405D50-C9C3-794F-B357-398278D41F93}" type="slidenum">
              <a:rPr lang="en-US" smtClean="0"/>
              <a:t>28</a:t>
            </a:fld>
            <a:endParaRPr lang="en-US"/>
          </a:p>
        </p:txBody>
      </p:sp>
    </p:spTree>
    <p:extLst>
      <p:ext uri="{BB962C8B-B14F-4D97-AF65-F5344CB8AC3E}">
        <p14:creationId xmlns:p14="http://schemas.microsoft.com/office/powerpoint/2010/main" val="24497879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Severe, life-threatening infection of the biliary system, often due to persistent untreated acute cholecystitis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By Sab3el3eish - Own work, CC BY 3.0, https://</a:t>
            </a:r>
            <a:r>
              <a:rPr lang="en-US" sz="1200" dirty="0" err="1"/>
              <a:t>commons.wikimedia.org</a:t>
            </a:r>
            <a:r>
              <a:rPr lang="en-US" sz="1200" dirty="0"/>
              <a:t>/w/</a:t>
            </a:r>
            <a:r>
              <a:rPr lang="en-US" sz="1200" dirty="0" err="1"/>
              <a:t>index.php?curid</a:t>
            </a:r>
            <a:r>
              <a:rPr lang="en-US" sz="1200" dirty="0"/>
              <a:t>=9609147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7F405D50-C9C3-794F-B357-398278D41F93}" type="slidenum">
              <a:rPr lang="en-US" smtClean="0"/>
              <a:t>29</a:t>
            </a:fld>
            <a:endParaRPr lang="en-US"/>
          </a:p>
        </p:txBody>
      </p:sp>
    </p:spTree>
    <p:extLst>
      <p:ext uri="{BB962C8B-B14F-4D97-AF65-F5344CB8AC3E}">
        <p14:creationId xmlns:p14="http://schemas.microsoft.com/office/powerpoint/2010/main" val="17539569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Blood glucose - 190</a:t>
            </a:r>
          </a:p>
        </p:txBody>
      </p:sp>
      <p:sp>
        <p:nvSpPr>
          <p:cNvPr id="4" name="Slide Number Placeholder 3"/>
          <p:cNvSpPr>
            <a:spLocks noGrp="1"/>
          </p:cNvSpPr>
          <p:nvPr>
            <p:ph type="sldNum" sz="quarter" idx="5"/>
          </p:nvPr>
        </p:nvSpPr>
        <p:spPr/>
        <p:txBody>
          <a:bodyPr/>
          <a:lstStyle/>
          <a:p>
            <a:fld id="{7F405D50-C9C3-794F-B357-398278D41F93}" type="slidenum">
              <a:rPr lang="en-US" smtClean="0"/>
              <a:t>30</a:t>
            </a:fld>
            <a:endParaRPr lang="en-US"/>
          </a:p>
        </p:txBody>
      </p:sp>
    </p:spTree>
    <p:extLst>
      <p:ext uri="{BB962C8B-B14F-4D97-AF65-F5344CB8AC3E}">
        <p14:creationId xmlns:p14="http://schemas.microsoft.com/office/powerpoint/2010/main" val="40852182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effectLst/>
                <a:latin typeface="-apple-system"/>
              </a:rPr>
              <a:t>ST elevation and hyperacute T waves in V2-4</a:t>
            </a:r>
          </a:p>
          <a:p>
            <a:pPr algn="l">
              <a:buFont typeface="Arial" panose="020B0604020202020204" pitchFamily="34" charset="0"/>
              <a:buChar char="•"/>
            </a:pPr>
            <a:r>
              <a:rPr lang="en-US" b="0" i="0" dirty="0">
                <a:effectLst/>
                <a:latin typeface="-apple-system"/>
              </a:rPr>
              <a:t>ST elevation in I and </a:t>
            </a:r>
            <a:r>
              <a:rPr lang="en-US" b="0" i="0" dirty="0" err="1">
                <a:effectLst/>
                <a:latin typeface="-apple-system"/>
              </a:rPr>
              <a:t>aVL</a:t>
            </a:r>
            <a:r>
              <a:rPr lang="en-US" b="0" i="0" dirty="0">
                <a:effectLst/>
                <a:latin typeface="-apple-system"/>
              </a:rPr>
              <a:t> with reciprocal ST depression in lead III</a:t>
            </a:r>
          </a:p>
          <a:p>
            <a:pPr algn="l">
              <a:buFont typeface="Arial" panose="020B0604020202020204" pitchFamily="34" charset="0"/>
              <a:buChar char="•"/>
            </a:pPr>
            <a:r>
              <a:rPr lang="en-US" b="0" i="0" dirty="0">
                <a:effectLst/>
                <a:latin typeface="-apple-system"/>
              </a:rPr>
              <a:t>Q waves are present in the septal leads V1-2</a:t>
            </a:r>
          </a:p>
          <a:p>
            <a:pPr algn="l">
              <a:buFont typeface="Arial" panose="020B0604020202020204" pitchFamily="34" charset="0"/>
              <a:buChar char="•"/>
            </a:pPr>
            <a:r>
              <a:rPr lang="en-US" b="0" i="0" dirty="0">
                <a:effectLst/>
                <a:latin typeface="-apple-system"/>
              </a:rPr>
              <a:t>These features indicate a hyperacute anteroseptal STEMI</a:t>
            </a:r>
          </a:p>
          <a:p>
            <a:br>
              <a:rPr lang="en-US" dirty="0"/>
            </a:br>
            <a:r>
              <a:rPr lang="en-US" dirty="0"/>
              <a:t>From LITFL: https://</a:t>
            </a:r>
            <a:r>
              <a:rPr lang="en-US" dirty="0" err="1"/>
              <a:t>litfl.com</a:t>
            </a:r>
            <a:r>
              <a:rPr lang="en-US" dirty="0"/>
              <a:t>/anterior-myocardial-infarction-</a:t>
            </a:r>
            <a:r>
              <a:rPr lang="en-US" dirty="0" err="1"/>
              <a:t>ecg</a:t>
            </a:r>
            <a:r>
              <a:rPr lang="en-US" dirty="0"/>
              <a:t>-library/</a:t>
            </a:r>
          </a:p>
        </p:txBody>
      </p:sp>
      <p:sp>
        <p:nvSpPr>
          <p:cNvPr id="4" name="Slide Number Placeholder 3"/>
          <p:cNvSpPr>
            <a:spLocks noGrp="1"/>
          </p:cNvSpPr>
          <p:nvPr>
            <p:ph type="sldNum" sz="quarter" idx="5"/>
          </p:nvPr>
        </p:nvSpPr>
        <p:spPr/>
        <p:txBody>
          <a:bodyPr/>
          <a:lstStyle/>
          <a:p>
            <a:fld id="{7F405D50-C9C3-794F-B357-398278D41F93}" type="slidenum">
              <a:rPr lang="en-US" smtClean="0"/>
              <a:t>31</a:t>
            </a:fld>
            <a:endParaRPr lang="en-US"/>
          </a:p>
        </p:txBody>
      </p:sp>
    </p:spTree>
    <p:extLst>
      <p:ext uri="{BB962C8B-B14F-4D97-AF65-F5344CB8AC3E}">
        <p14:creationId xmlns:p14="http://schemas.microsoft.com/office/powerpoint/2010/main" val="27652396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Nerve damage = atypical presentation of underlying disease</a:t>
            </a:r>
          </a:p>
          <a:p>
            <a:r>
              <a:rPr lang="en-US" dirty="0"/>
              <a:t>Vascular damage = heart disease, aortic disease etc.</a:t>
            </a:r>
          </a:p>
        </p:txBody>
      </p:sp>
      <p:sp>
        <p:nvSpPr>
          <p:cNvPr id="4" name="Slide Number Placeholder 3"/>
          <p:cNvSpPr>
            <a:spLocks noGrp="1"/>
          </p:cNvSpPr>
          <p:nvPr>
            <p:ph type="sldNum" sz="quarter" idx="5"/>
          </p:nvPr>
        </p:nvSpPr>
        <p:spPr/>
        <p:txBody>
          <a:bodyPr/>
          <a:lstStyle/>
          <a:p>
            <a:fld id="{7F405D50-C9C3-794F-B357-398278D41F93}" type="slidenum">
              <a:rPr lang="en-US" smtClean="0"/>
              <a:t>32</a:t>
            </a:fld>
            <a:endParaRPr lang="en-US"/>
          </a:p>
        </p:txBody>
      </p:sp>
    </p:spTree>
    <p:extLst>
      <p:ext uri="{BB962C8B-B14F-4D97-AF65-F5344CB8AC3E}">
        <p14:creationId xmlns:p14="http://schemas.microsoft.com/office/powerpoint/2010/main" val="35206216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Blood glucose – 390</a:t>
            </a:r>
          </a:p>
          <a:p>
            <a:r>
              <a:rPr lang="en-US" dirty="0"/>
              <a:t>EtCO2 – 24</a:t>
            </a:r>
          </a:p>
          <a:p>
            <a:endParaRPr lang="en-US" dirty="0"/>
          </a:p>
          <a:p>
            <a:r>
              <a:rPr lang="en-US" dirty="0"/>
              <a:t>Tx – IVF, pain medications, anti-emetics</a:t>
            </a:r>
          </a:p>
          <a:p>
            <a:endParaRPr lang="en-US" dirty="0"/>
          </a:p>
        </p:txBody>
      </p:sp>
      <p:sp>
        <p:nvSpPr>
          <p:cNvPr id="4" name="Slide Number Placeholder 3"/>
          <p:cNvSpPr>
            <a:spLocks noGrp="1"/>
          </p:cNvSpPr>
          <p:nvPr>
            <p:ph type="sldNum" sz="quarter" idx="5"/>
          </p:nvPr>
        </p:nvSpPr>
        <p:spPr/>
        <p:txBody>
          <a:bodyPr/>
          <a:lstStyle/>
          <a:p>
            <a:fld id="{7F405D50-C9C3-794F-B357-398278D41F93}" type="slidenum">
              <a:rPr lang="en-US" smtClean="0"/>
              <a:t>33</a:t>
            </a:fld>
            <a:endParaRPr lang="en-US"/>
          </a:p>
        </p:txBody>
      </p:sp>
    </p:spTree>
    <p:extLst>
      <p:ext uri="{BB962C8B-B14F-4D97-AF65-F5344CB8AC3E}">
        <p14:creationId xmlns:p14="http://schemas.microsoft.com/office/powerpoint/2010/main" val="2781131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405D50-C9C3-794F-B357-398278D41F93}" type="slidenum">
              <a:rPr lang="en-US" smtClean="0"/>
              <a:t>5</a:t>
            </a:fld>
            <a:endParaRPr lang="en-US"/>
          </a:p>
        </p:txBody>
      </p:sp>
    </p:spTree>
    <p:extLst>
      <p:ext uri="{BB962C8B-B14F-4D97-AF65-F5344CB8AC3E}">
        <p14:creationId xmlns:p14="http://schemas.microsoft.com/office/powerpoint/2010/main" val="362784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Stomach, spleen, pancreas, left lower lung, diaphragm, colon, +/- small bowel</a:t>
            </a:r>
          </a:p>
        </p:txBody>
      </p:sp>
      <p:sp>
        <p:nvSpPr>
          <p:cNvPr id="4" name="Slide Number Placeholder 3"/>
          <p:cNvSpPr>
            <a:spLocks noGrp="1"/>
          </p:cNvSpPr>
          <p:nvPr>
            <p:ph type="sldNum" sz="quarter" idx="5"/>
          </p:nvPr>
        </p:nvSpPr>
        <p:spPr/>
        <p:txBody>
          <a:bodyPr/>
          <a:lstStyle/>
          <a:p>
            <a:fld id="{7F405D50-C9C3-794F-B357-398278D41F93}" type="slidenum">
              <a:rPr lang="en-US" smtClean="0"/>
              <a:t>34</a:t>
            </a:fld>
            <a:endParaRPr lang="en-US"/>
          </a:p>
        </p:txBody>
      </p:sp>
    </p:spTree>
    <p:extLst>
      <p:ext uri="{BB962C8B-B14F-4D97-AF65-F5344CB8AC3E}">
        <p14:creationId xmlns:p14="http://schemas.microsoft.com/office/powerpoint/2010/main" val="30335697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Absolutely not a complete list</a:t>
            </a:r>
          </a:p>
          <a:p>
            <a:r>
              <a:rPr lang="en-US" dirty="0"/>
              <a:t>Other thoughts, ideas?</a:t>
            </a:r>
          </a:p>
          <a:p>
            <a:endParaRPr lang="en-US" dirty="0"/>
          </a:p>
        </p:txBody>
      </p:sp>
      <p:sp>
        <p:nvSpPr>
          <p:cNvPr id="4" name="Slide Number Placeholder 3"/>
          <p:cNvSpPr>
            <a:spLocks noGrp="1"/>
          </p:cNvSpPr>
          <p:nvPr>
            <p:ph type="sldNum" sz="quarter" idx="5"/>
          </p:nvPr>
        </p:nvSpPr>
        <p:spPr/>
        <p:txBody>
          <a:bodyPr/>
          <a:lstStyle/>
          <a:p>
            <a:fld id="{7F405D50-C9C3-794F-B357-398278D41F93}" type="slidenum">
              <a:rPr lang="en-US" smtClean="0"/>
              <a:t>35</a:t>
            </a:fld>
            <a:endParaRPr lang="en-US"/>
          </a:p>
        </p:txBody>
      </p:sp>
    </p:spTree>
    <p:extLst>
      <p:ext uri="{BB962C8B-B14F-4D97-AF65-F5344CB8AC3E}">
        <p14:creationId xmlns:p14="http://schemas.microsoft.com/office/powerpoint/2010/main" val="26137172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405D50-C9C3-794F-B357-398278D41F93}" type="slidenum">
              <a:rPr lang="en-US" smtClean="0"/>
              <a:t>36</a:t>
            </a:fld>
            <a:endParaRPr lang="en-US"/>
          </a:p>
        </p:txBody>
      </p:sp>
    </p:spTree>
    <p:extLst>
      <p:ext uri="{BB962C8B-B14F-4D97-AF65-F5344CB8AC3E}">
        <p14:creationId xmlns:p14="http://schemas.microsoft.com/office/powerpoint/2010/main" val="30633440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Gallstones more common for women, EtOH for men</a:t>
            </a:r>
          </a:p>
          <a:p>
            <a:r>
              <a:rPr lang="en-US" dirty="0"/>
              <a:t>Ref: Rosen’s</a:t>
            </a:r>
          </a:p>
        </p:txBody>
      </p:sp>
      <p:sp>
        <p:nvSpPr>
          <p:cNvPr id="4" name="Slide Number Placeholder 3"/>
          <p:cNvSpPr>
            <a:spLocks noGrp="1"/>
          </p:cNvSpPr>
          <p:nvPr>
            <p:ph type="sldNum" sz="quarter" idx="5"/>
          </p:nvPr>
        </p:nvSpPr>
        <p:spPr/>
        <p:txBody>
          <a:bodyPr/>
          <a:lstStyle/>
          <a:p>
            <a:fld id="{7F405D50-C9C3-794F-B357-398278D41F93}" type="slidenum">
              <a:rPr lang="en-US" smtClean="0"/>
              <a:t>37</a:t>
            </a:fld>
            <a:endParaRPr lang="en-US"/>
          </a:p>
        </p:txBody>
      </p:sp>
    </p:spTree>
    <p:extLst>
      <p:ext uri="{BB962C8B-B14F-4D97-AF65-F5344CB8AC3E}">
        <p14:creationId xmlns:p14="http://schemas.microsoft.com/office/powerpoint/2010/main" val="27675052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1"/>
                </a:solidFill>
              </a:rPr>
              <a:t>Tongue Fasciculations:</a:t>
            </a:r>
          </a:p>
          <a:p>
            <a:endParaRPr lang="en-US" dirty="0">
              <a:solidFill>
                <a:schemeClr val="bg1"/>
              </a:solidFill>
            </a:endParaRPr>
          </a:p>
          <a:p>
            <a:r>
              <a:rPr lang="en-US" dirty="0">
                <a:solidFill>
                  <a:schemeClr val="bg1"/>
                </a:solidFill>
              </a:rPr>
              <a:t>https://</a:t>
            </a:r>
            <a:r>
              <a:rPr lang="en-US" dirty="0" err="1">
                <a:solidFill>
                  <a:schemeClr val="bg1"/>
                </a:solidFill>
              </a:rPr>
              <a:t>www.youtube.com</a:t>
            </a:r>
            <a:r>
              <a:rPr lang="en-US" dirty="0">
                <a:solidFill>
                  <a:schemeClr val="bg1"/>
                </a:solidFill>
              </a:rPr>
              <a:t>/</a:t>
            </a:r>
            <a:r>
              <a:rPr lang="en-US" dirty="0" err="1">
                <a:solidFill>
                  <a:schemeClr val="bg1"/>
                </a:solidFill>
              </a:rPr>
              <a:t>watch?v</a:t>
            </a:r>
            <a:r>
              <a:rPr lang="en-US" dirty="0">
                <a:solidFill>
                  <a:schemeClr val="bg1"/>
                </a:solidFill>
              </a:rPr>
              <a:t>=xuwdvBXcr30</a:t>
            </a:r>
          </a:p>
          <a:p>
            <a:endParaRPr lang="en-US" dirty="0"/>
          </a:p>
        </p:txBody>
      </p:sp>
      <p:sp>
        <p:nvSpPr>
          <p:cNvPr id="4" name="Slide Number Placeholder 3"/>
          <p:cNvSpPr>
            <a:spLocks noGrp="1"/>
          </p:cNvSpPr>
          <p:nvPr>
            <p:ph type="sldNum" sz="quarter" idx="5"/>
          </p:nvPr>
        </p:nvSpPr>
        <p:spPr/>
        <p:txBody>
          <a:bodyPr/>
          <a:lstStyle/>
          <a:p>
            <a:fld id="{7F405D50-C9C3-794F-B357-398278D41F93}" type="slidenum">
              <a:rPr lang="en-US" smtClean="0"/>
              <a:t>38</a:t>
            </a:fld>
            <a:endParaRPr lang="en-US"/>
          </a:p>
        </p:txBody>
      </p:sp>
    </p:spTree>
    <p:extLst>
      <p:ext uri="{BB962C8B-B14F-4D97-AF65-F5344CB8AC3E}">
        <p14:creationId xmlns:p14="http://schemas.microsoft.com/office/powerpoint/2010/main" val="38169672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Stomach, spleen, pancreas, left lower lung, diaphragm, colon, +/- small bowel</a:t>
            </a:r>
          </a:p>
        </p:txBody>
      </p:sp>
      <p:sp>
        <p:nvSpPr>
          <p:cNvPr id="4" name="Slide Number Placeholder 3"/>
          <p:cNvSpPr>
            <a:spLocks noGrp="1"/>
          </p:cNvSpPr>
          <p:nvPr>
            <p:ph type="sldNum" sz="quarter" idx="5"/>
          </p:nvPr>
        </p:nvSpPr>
        <p:spPr/>
        <p:txBody>
          <a:bodyPr/>
          <a:lstStyle/>
          <a:p>
            <a:fld id="{7F405D50-C9C3-794F-B357-398278D41F93}" type="slidenum">
              <a:rPr lang="en-US" smtClean="0"/>
              <a:t>40</a:t>
            </a:fld>
            <a:endParaRPr lang="en-US"/>
          </a:p>
        </p:txBody>
      </p:sp>
    </p:spTree>
    <p:extLst>
      <p:ext uri="{BB962C8B-B14F-4D97-AF65-F5344CB8AC3E}">
        <p14:creationId xmlns:p14="http://schemas.microsoft.com/office/powerpoint/2010/main" val="9223902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www.grepmed.com</a:t>
            </a:r>
            <a:r>
              <a:rPr lang="en-US" dirty="0"/>
              <a:t>/images/2203/</a:t>
            </a:r>
            <a:r>
              <a:rPr lang="en-US" dirty="0" err="1"/>
              <a:t>coffeeground</a:t>
            </a:r>
            <a:r>
              <a:rPr lang="en-US" dirty="0"/>
              <a:t>-clinical-emesis-photo-</a:t>
            </a:r>
            <a:r>
              <a:rPr lang="en-US" dirty="0" err="1"/>
              <a:t>ucsdh</a:t>
            </a:r>
            <a:endParaRPr lang="en-US" dirty="0"/>
          </a:p>
          <a:p>
            <a:endParaRPr lang="en-US" dirty="0"/>
          </a:p>
          <a:p>
            <a:r>
              <a:rPr lang="en-US" dirty="0"/>
              <a:t>Photo/Dissection courtesy Dr. Frank Willard, UNECOM Human Anatomy Program</a:t>
            </a:r>
          </a:p>
        </p:txBody>
      </p:sp>
      <p:sp>
        <p:nvSpPr>
          <p:cNvPr id="4" name="Slide Number Placeholder 3"/>
          <p:cNvSpPr>
            <a:spLocks noGrp="1"/>
          </p:cNvSpPr>
          <p:nvPr>
            <p:ph type="sldNum" sz="quarter" idx="5"/>
          </p:nvPr>
        </p:nvSpPr>
        <p:spPr/>
        <p:txBody>
          <a:bodyPr/>
          <a:lstStyle/>
          <a:p>
            <a:fld id="{7F405D50-C9C3-794F-B357-398278D41F93}" type="slidenum">
              <a:rPr lang="en-US" smtClean="0"/>
              <a:t>41</a:t>
            </a:fld>
            <a:endParaRPr lang="en-US"/>
          </a:p>
        </p:txBody>
      </p:sp>
    </p:spTree>
    <p:extLst>
      <p:ext uri="{BB962C8B-B14F-4D97-AF65-F5344CB8AC3E}">
        <p14:creationId xmlns:p14="http://schemas.microsoft.com/office/powerpoint/2010/main" val="6532412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E12150-B80D-0640-AE53-E0065384412D}" type="slidenum">
              <a:rPr lang="en-US" smtClean="0"/>
              <a:t>43</a:t>
            </a:fld>
            <a:endParaRPr lang="en-US"/>
          </a:p>
        </p:txBody>
      </p:sp>
    </p:spTree>
    <p:extLst>
      <p:ext uri="{BB962C8B-B14F-4D97-AF65-F5344CB8AC3E}">
        <p14:creationId xmlns:p14="http://schemas.microsoft.com/office/powerpoint/2010/main" val="29831467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hlinkClick r:id="rId3">
                  <a:extLst>
                    <a:ext uri="{A12FA001-AC4F-418D-AE19-62706E023703}">
                      <ahyp:hlinkClr xmlns:ahyp="http://schemas.microsoft.com/office/drawing/2018/hyperlinkcolor" val="tx"/>
                    </a:ext>
                  </a:extLst>
                </a:hlinkClick>
              </a:rPr>
              <a:t>SAEM ”Approach to Abdominal Pain”; https://www.saem.org/about-saem/academies-interest-groups-affiliates2/cdem/for-students/online-education/m4-curriculum/group-m4-approach-to/approach-to-abdominal-pain</a:t>
            </a:r>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7F405D50-C9C3-794F-B357-398278D41F93}" type="slidenum">
              <a:rPr lang="en-US" smtClean="0"/>
              <a:t>44</a:t>
            </a:fld>
            <a:endParaRPr lang="en-US"/>
          </a:p>
        </p:txBody>
      </p:sp>
    </p:spTree>
    <p:extLst>
      <p:ext uri="{BB962C8B-B14F-4D97-AF65-F5344CB8AC3E}">
        <p14:creationId xmlns:p14="http://schemas.microsoft.com/office/powerpoint/2010/main" val="3363412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405D50-C9C3-794F-B357-398278D41F93}" type="slidenum">
              <a:rPr lang="en-US" smtClean="0"/>
              <a:t>6</a:t>
            </a:fld>
            <a:endParaRPr lang="en-US"/>
          </a:p>
        </p:txBody>
      </p:sp>
    </p:spTree>
    <p:extLst>
      <p:ext uri="{BB962C8B-B14F-4D97-AF65-F5344CB8AC3E}">
        <p14:creationId xmlns:p14="http://schemas.microsoft.com/office/powerpoint/2010/main" val="4240389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Woman/Pregnancy, Elderly, Pediatrics/infants, Bariatric Surgery/Post-op, End-organ failure</a:t>
            </a:r>
          </a:p>
          <a:p>
            <a:endParaRPr lang="en-US" dirty="0"/>
          </a:p>
          <a:p>
            <a:endParaRPr lang="en-US" dirty="0"/>
          </a:p>
          <a:p>
            <a:r>
              <a:rPr lang="en-US" dirty="0"/>
              <a:t>*Mortality 10% for elderly patients presenting with abdominal pain during their hospital stay</a:t>
            </a:r>
          </a:p>
          <a:p>
            <a:r>
              <a:rPr lang="en-US" b="0" i="0" dirty="0">
                <a:solidFill>
                  <a:srgbClr val="212121"/>
                </a:solidFill>
                <a:effectLst/>
                <a:latin typeface="Roboto" panose="02000000000000000000" pitchFamily="2" charset="0"/>
              </a:rPr>
              <a:t>Spangler R, Van Pham T, </a:t>
            </a:r>
            <a:r>
              <a:rPr lang="en-US" b="0" i="0" dirty="0" err="1">
                <a:solidFill>
                  <a:srgbClr val="212121"/>
                </a:solidFill>
                <a:effectLst/>
                <a:latin typeface="Roboto" panose="02000000000000000000" pitchFamily="2" charset="0"/>
              </a:rPr>
              <a:t>Khoujah</a:t>
            </a:r>
            <a:r>
              <a:rPr lang="en-US" b="0" i="0" dirty="0">
                <a:solidFill>
                  <a:srgbClr val="212121"/>
                </a:solidFill>
                <a:effectLst/>
                <a:latin typeface="Roboto" panose="02000000000000000000" pitchFamily="2" charset="0"/>
              </a:rPr>
              <a:t> D, Martinez JP. Abdominal emergencies in the geriatric patient. Int J </a:t>
            </a:r>
            <a:r>
              <a:rPr lang="en-US" b="0" i="0" dirty="0" err="1">
                <a:solidFill>
                  <a:srgbClr val="212121"/>
                </a:solidFill>
                <a:effectLst/>
                <a:latin typeface="Roboto" panose="02000000000000000000" pitchFamily="2" charset="0"/>
              </a:rPr>
              <a:t>Emerg</a:t>
            </a:r>
            <a:r>
              <a:rPr lang="en-US" b="0" i="0" dirty="0">
                <a:solidFill>
                  <a:srgbClr val="212121"/>
                </a:solidFill>
                <a:effectLst/>
                <a:latin typeface="Roboto" panose="02000000000000000000" pitchFamily="2" charset="0"/>
              </a:rPr>
              <a:t> Med. 2014 Oct 21;7:43. </a:t>
            </a:r>
            <a:r>
              <a:rPr lang="en-US" b="0" i="0" dirty="0" err="1">
                <a:solidFill>
                  <a:srgbClr val="212121"/>
                </a:solidFill>
                <a:effectLst/>
                <a:latin typeface="Roboto" panose="02000000000000000000" pitchFamily="2" charset="0"/>
              </a:rPr>
              <a:t>doi</a:t>
            </a:r>
            <a:r>
              <a:rPr lang="en-US" b="0" i="0" dirty="0">
                <a:solidFill>
                  <a:srgbClr val="212121"/>
                </a:solidFill>
                <a:effectLst/>
                <a:latin typeface="Roboto" panose="02000000000000000000" pitchFamily="2" charset="0"/>
              </a:rPr>
              <a:t>: 10.1186/s12245-014-0043-2. PMID: 25635203; PMCID: PMC4306086.</a:t>
            </a:r>
          </a:p>
          <a:p>
            <a:endParaRPr lang="en-US" b="0" i="0" dirty="0">
              <a:solidFill>
                <a:srgbClr val="212121"/>
              </a:solidFill>
              <a:effectLst/>
              <a:latin typeface="Roboto" panose="02000000000000000000" pitchFamily="2" charset="0"/>
            </a:endParaRPr>
          </a:p>
          <a:p>
            <a:r>
              <a:rPr lang="en-US" dirty="0"/>
              <a:t>https://</a:t>
            </a:r>
            <a:r>
              <a:rPr lang="en-US" dirty="0" err="1"/>
              <a:t>myheart.net</a:t>
            </a:r>
            <a:r>
              <a:rPr lang="en-US" dirty="0"/>
              <a:t>/articles/what-is-heart-failure-everything-you-need-to-know/ (heart pic)</a:t>
            </a:r>
          </a:p>
          <a:p>
            <a:r>
              <a:rPr lang="en-US" dirty="0"/>
              <a:t>By James Heilman, MD - Own work, CC BY-SA 3.0, https://</a:t>
            </a:r>
            <a:r>
              <a:rPr lang="en-US" dirty="0" err="1"/>
              <a:t>commons.wikimedia.org</a:t>
            </a:r>
            <a:r>
              <a:rPr lang="en-US" dirty="0"/>
              <a:t>/w/</a:t>
            </a:r>
            <a:r>
              <a:rPr lang="en-US" dirty="0" err="1"/>
              <a:t>index.php?curid</a:t>
            </a:r>
            <a:r>
              <a:rPr lang="en-US" dirty="0"/>
              <a:t>=15335623 (liver failure pic)</a:t>
            </a:r>
          </a:p>
        </p:txBody>
      </p:sp>
      <p:sp>
        <p:nvSpPr>
          <p:cNvPr id="4" name="Slide Number Placeholder 3"/>
          <p:cNvSpPr>
            <a:spLocks noGrp="1"/>
          </p:cNvSpPr>
          <p:nvPr>
            <p:ph type="sldNum" sz="quarter" idx="5"/>
          </p:nvPr>
        </p:nvSpPr>
        <p:spPr/>
        <p:txBody>
          <a:bodyPr/>
          <a:lstStyle/>
          <a:p>
            <a:fld id="{7F405D50-C9C3-794F-B357-398278D41F93}" type="slidenum">
              <a:rPr lang="en-US" smtClean="0"/>
              <a:t>7</a:t>
            </a:fld>
            <a:endParaRPr lang="en-US"/>
          </a:p>
        </p:txBody>
      </p:sp>
    </p:spTree>
    <p:extLst>
      <p:ext uri="{BB962C8B-B14F-4D97-AF65-F5344CB8AC3E}">
        <p14:creationId xmlns:p14="http://schemas.microsoft.com/office/powerpoint/2010/main" val="2242012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A-fib on anticoagulation?</a:t>
            </a:r>
          </a:p>
          <a:p>
            <a:r>
              <a:rPr lang="en-US" dirty="0"/>
              <a:t>https://</a:t>
            </a:r>
            <a:r>
              <a:rPr lang="en-US" dirty="0" err="1"/>
              <a:t>litfl.com</a:t>
            </a:r>
            <a:r>
              <a:rPr lang="en-US" dirty="0"/>
              <a:t>/atrial-fibrillation-</a:t>
            </a:r>
            <a:r>
              <a:rPr lang="en-US" dirty="0" err="1"/>
              <a:t>ecg</a:t>
            </a:r>
            <a:r>
              <a:rPr lang="en-US" dirty="0"/>
              <a:t>-library/</a:t>
            </a:r>
          </a:p>
          <a:p>
            <a:r>
              <a:rPr lang="en-US" dirty="0"/>
              <a:t>Radiograph courtesy Dr. Frank Willard</a:t>
            </a:r>
          </a:p>
          <a:p>
            <a:endParaRPr lang="en-US" dirty="0"/>
          </a:p>
        </p:txBody>
      </p:sp>
      <p:sp>
        <p:nvSpPr>
          <p:cNvPr id="4" name="Slide Number Placeholder 3"/>
          <p:cNvSpPr>
            <a:spLocks noGrp="1"/>
          </p:cNvSpPr>
          <p:nvPr>
            <p:ph type="sldNum" sz="quarter" idx="5"/>
          </p:nvPr>
        </p:nvSpPr>
        <p:spPr/>
        <p:txBody>
          <a:bodyPr/>
          <a:lstStyle/>
          <a:p>
            <a:fld id="{7F405D50-C9C3-794F-B357-398278D41F93}" type="slidenum">
              <a:rPr lang="en-US" smtClean="0"/>
              <a:t>8</a:t>
            </a:fld>
            <a:endParaRPr lang="en-US"/>
          </a:p>
        </p:txBody>
      </p:sp>
    </p:spTree>
    <p:extLst>
      <p:ext uri="{BB962C8B-B14F-4D97-AF65-F5344CB8AC3E}">
        <p14:creationId xmlns:p14="http://schemas.microsoft.com/office/powerpoint/2010/main" val="3721058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www.freepik.com</a:t>
            </a:r>
            <a:r>
              <a:rPr lang="en-US" dirty="0"/>
              <a:t>/free-photos-vectors/black-hole</a:t>
            </a:r>
          </a:p>
          <a:p>
            <a:endParaRPr lang="en-US" dirty="0"/>
          </a:p>
          <a:p>
            <a:endParaRPr lang="en-US" dirty="0"/>
          </a:p>
        </p:txBody>
      </p:sp>
      <p:sp>
        <p:nvSpPr>
          <p:cNvPr id="4" name="Slide Number Placeholder 3"/>
          <p:cNvSpPr>
            <a:spLocks noGrp="1"/>
          </p:cNvSpPr>
          <p:nvPr>
            <p:ph type="sldNum" sz="quarter" idx="5"/>
          </p:nvPr>
        </p:nvSpPr>
        <p:spPr/>
        <p:txBody>
          <a:bodyPr/>
          <a:lstStyle/>
          <a:p>
            <a:fld id="{7F405D50-C9C3-794F-B357-398278D41F93}" type="slidenum">
              <a:rPr lang="en-US" smtClean="0"/>
              <a:t>10</a:t>
            </a:fld>
            <a:endParaRPr lang="en-US"/>
          </a:p>
        </p:txBody>
      </p:sp>
    </p:spTree>
    <p:extLst>
      <p:ext uri="{BB962C8B-B14F-4D97-AF65-F5344CB8AC3E}">
        <p14:creationId xmlns:p14="http://schemas.microsoft.com/office/powerpoint/2010/main" val="3423361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54595D"/>
              </a:solidFill>
              <a:effectLst/>
              <a:latin typeface="Arial" panose="020B0604020202020204" pitchFamily="34" charset="0"/>
            </a:endParaRPr>
          </a:p>
          <a:p>
            <a:r>
              <a:rPr lang="en-US" b="0" i="0" dirty="0" err="1">
                <a:solidFill>
                  <a:srgbClr val="54595D"/>
                </a:solidFill>
                <a:effectLst/>
                <a:latin typeface="Arial" panose="020B0604020202020204" pitchFamily="34" charset="0"/>
              </a:rPr>
              <a:t>Blausen.com</a:t>
            </a:r>
            <a:r>
              <a:rPr lang="en-US" b="0" i="0" dirty="0">
                <a:solidFill>
                  <a:srgbClr val="54595D"/>
                </a:solidFill>
                <a:effectLst/>
                <a:latin typeface="Arial" panose="020B0604020202020204" pitchFamily="34" charset="0"/>
              </a:rPr>
              <a:t> staff (2014). "</a:t>
            </a:r>
            <a:r>
              <a:rPr lang="en-US" b="0" i="0" u="none" strike="noStrike" dirty="0">
                <a:solidFill>
                  <a:srgbClr val="3366CC"/>
                </a:solidFill>
                <a:effectLst/>
                <a:latin typeface="Arial" panose="020B0604020202020204" pitchFamily="34" charset="0"/>
                <a:hlinkClick r:id="rId3"/>
              </a:rPr>
              <a:t>Medical gallery of Blausen Medical 2014</a:t>
            </a:r>
            <a:r>
              <a:rPr lang="en-US" b="0" i="0" dirty="0">
                <a:solidFill>
                  <a:srgbClr val="54595D"/>
                </a:solidFill>
                <a:effectLst/>
                <a:latin typeface="Arial" panose="020B0604020202020204" pitchFamily="34" charset="0"/>
              </a:rPr>
              <a:t>". </a:t>
            </a:r>
            <a:r>
              <a:rPr lang="en-US" b="0" i="1" dirty="0" err="1">
                <a:solidFill>
                  <a:srgbClr val="54595D"/>
                </a:solidFill>
                <a:effectLst/>
                <a:latin typeface="Arial" panose="020B0604020202020204" pitchFamily="34" charset="0"/>
              </a:rPr>
              <a:t>WikiJournal</a:t>
            </a:r>
            <a:r>
              <a:rPr lang="en-US" b="0" i="1" dirty="0">
                <a:solidFill>
                  <a:srgbClr val="54595D"/>
                </a:solidFill>
                <a:effectLst/>
                <a:latin typeface="Arial" panose="020B0604020202020204" pitchFamily="34" charset="0"/>
              </a:rPr>
              <a:t> of Medicine</a:t>
            </a:r>
            <a:r>
              <a:rPr lang="en-US" b="0" i="0" dirty="0">
                <a:solidFill>
                  <a:srgbClr val="54595D"/>
                </a:solidFill>
                <a:effectLst/>
                <a:latin typeface="Arial" panose="020B0604020202020204" pitchFamily="34" charset="0"/>
              </a:rPr>
              <a:t> </a:t>
            </a:r>
            <a:r>
              <a:rPr lang="en-US" b="1" i="0" dirty="0">
                <a:solidFill>
                  <a:srgbClr val="54595D"/>
                </a:solidFill>
                <a:effectLst/>
                <a:latin typeface="Arial" panose="020B0604020202020204" pitchFamily="34" charset="0"/>
              </a:rPr>
              <a:t>1</a:t>
            </a:r>
            <a:r>
              <a:rPr lang="en-US" b="0" i="0" dirty="0">
                <a:solidFill>
                  <a:srgbClr val="54595D"/>
                </a:solidFill>
                <a:effectLst/>
                <a:latin typeface="Arial" panose="020B0604020202020204" pitchFamily="34" charset="0"/>
              </a:rPr>
              <a:t> (2). </a:t>
            </a:r>
            <a:r>
              <a:rPr lang="en-US" b="0" i="0" u="none" strike="noStrike" dirty="0">
                <a:solidFill>
                  <a:srgbClr val="3366CC"/>
                </a:solidFill>
                <a:effectLst/>
                <a:latin typeface="Arial" panose="020B0604020202020204" pitchFamily="34" charset="0"/>
                <a:hlinkClick r:id="rId4" tooltip="w:Digital object identifier"/>
              </a:rPr>
              <a:t>DOI</a:t>
            </a:r>
            <a:r>
              <a:rPr lang="en-US" b="0" i="0" dirty="0">
                <a:solidFill>
                  <a:srgbClr val="54595D"/>
                </a:solidFill>
                <a:effectLst/>
                <a:latin typeface="Arial" panose="020B0604020202020204" pitchFamily="34" charset="0"/>
              </a:rPr>
              <a:t>:</a:t>
            </a:r>
            <a:r>
              <a:rPr lang="en-US" b="0" i="0" u="none" strike="noStrike" dirty="0">
                <a:solidFill>
                  <a:srgbClr val="3366CC"/>
                </a:solidFill>
                <a:effectLst/>
                <a:latin typeface="Arial" panose="020B0604020202020204" pitchFamily="34" charset="0"/>
                <a:hlinkClick r:id="rId5"/>
              </a:rPr>
              <a:t>10.15347/wjm/2014.010</a:t>
            </a:r>
            <a:r>
              <a:rPr lang="en-US" b="0" i="0" dirty="0">
                <a:solidFill>
                  <a:srgbClr val="54595D"/>
                </a:solidFill>
                <a:effectLst/>
                <a:latin typeface="Arial" panose="020B0604020202020204" pitchFamily="34" charset="0"/>
              </a:rPr>
              <a:t>. </a:t>
            </a:r>
            <a:r>
              <a:rPr lang="en-US" b="0" i="0" u="none" strike="noStrike" dirty="0">
                <a:solidFill>
                  <a:srgbClr val="3366CC"/>
                </a:solidFill>
                <a:effectLst/>
                <a:latin typeface="Arial" panose="020B0604020202020204" pitchFamily="34" charset="0"/>
                <a:hlinkClick r:id="rId6" tooltip="en:International Standard Serial Number"/>
              </a:rPr>
              <a:t>ISSN</a:t>
            </a:r>
            <a:r>
              <a:rPr lang="en-US" b="0" i="0" dirty="0">
                <a:solidFill>
                  <a:srgbClr val="54595D"/>
                </a:solidFill>
                <a:effectLst/>
                <a:latin typeface="Arial" panose="020B0604020202020204" pitchFamily="34" charset="0"/>
              </a:rPr>
              <a:t> </a:t>
            </a:r>
            <a:r>
              <a:rPr lang="en-US" b="0" i="0" u="none" strike="noStrike" dirty="0">
                <a:solidFill>
                  <a:srgbClr val="3366CC"/>
                </a:solidFill>
                <a:effectLst/>
                <a:latin typeface="Arial" panose="020B0604020202020204" pitchFamily="34" charset="0"/>
                <a:hlinkClick r:id="rId7"/>
              </a:rPr>
              <a:t>2002-4436</a:t>
            </a:r>
            <a:r>
              <a:rPr lang="en-US" b="0" i="0" dirty="0">
                <a:solidFill>
                  <a:srgbClr val="54595D"/>
                </a:solidFill>
                <a:effectLst/>
                <a:latin typeface="Arial" panose="020B0604020202020204" pitchFamily="34" charset="0"/>
              </a:rPr>
              <a:t>.</a:t>
            </a:r>
            <a:endParaRPr lang="en-US" dirty="0"/>
          </a:p>
        </p:txBody>
      </p:sp>
      <p:sp>
        <p:nvSpPr>
          <p:cNvPr id="4" name="Slide Number Placeholder 3"/>
          <p:cNvSpPr>
            <a:spLocks noGrp="1"/>
          </p:cNvSpPr>
          <p:nvPr>
            <p:ph type="sldNum" sz="quarter" idx="5"/>
          </p:nvPr>
        </p:nvSpPr>
        <p:spPr/>
        <p:txBody>
          <a:bodyPr/>
          <a:lstStyle/>
          <a:p>
            <a:fld id="{7F405D50-C9C3-794F-B357-398278D41F93}" type="slidenum">
              <a:rPr lang="en-US" smtClean="0"/>
              <a:t>11</a:t>
            </a:fld>
            <a:endParaRPr lang="en-US"/>
          </a:p>
        </p:txBody>
      </p:sp>
    </p:spTree>
    <p:extLst>
      <p:ext uri="{BB962C8B-B14F-4D97-AF65-F5344CB8AC3E}">
        <p14:creationId xmlns:p14="http://schemas.microsoft.com/office/powerpoint/2010/main" val="2171030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OpenStax. Download for free at http://</a:t>
            </a:r>
            <a:r>
              <a:rPr lang="en-US" dirty="0" err="1"/>
              <a:t>cnx.org</a:t>
            </a:r>
            <a:r>
              <a:rPr lang="en-US" dirty="0"/>
              <a:t>/contents/17e4eea8-a005-45af-b835-f756a014cd48@3., CC BY 3.0, https://</a:t>
            </a:r>
            <a:r>
              <a:rPr lang="en-US" dirty="0" err="1"/>
              <a:t>commons.wikimedia.org</a:t>
            </a:r>
            <a:r>
              <a:rPr lang="en-US" dirty="0"/>
              <a:t>/w/</a:t>
            </a:r>
            <a:r>
              <a:rPr lang="en-US" dirty="0" err="1"/>
              <a:t>index.php?curid</a:t>
            </a:r>
            <a:r>
              <a:rPr lang="en-US" dirty="0"/>
              <a:t>=29624324</a:t>
            </a:r>
          </a:p>
          <a:p>
            <a:endParaRPr lang="en-US" dirty="0"/>
          </a:p>
          <a:p>
            <a:r>
              <a:rPr lang="en-US" dirty="0"/>
              <a:t>What is the potential downfall of this approach?</a:t>
            </a:r>
          </a:p>
          <a:p>
            <a:r>
              <a:rPr lang="en-US" dirty="0"/>
              <a:t>	- non-localized abdominal pain</a:t>
            </a:r>
          </a:p>
          <a:p>
            <a:r>
              <a:rPr lang="en-US" dirty="0"/>
              <a:t>	- referred abdominal pain</a:t>
            </a:r>
          </a:p>
        </p:txBody>
      </p:sp>
      <p:sp>
        <p:nvSpPr>
          <p:cNvPr id="4" name="Slide Number Placeholder 3"/>
          <p:cNvSpPr>
            <a:spLocks noGrp="1"/>
          </p:cNvSpPr>
          <p:nvPr>
            <p:ph type="sldNum" sz="quarter" idx="5"/>
          </p:nvPr>
        </p:nvSpPr>
        <p:spPr/>
        <p:txBody>
          <a:bodyPr/>
          <a:lstStyle/>
          <a:p>
            <a:fld id="{7F405D50-C9C3-794F-B357-398278D41F93}" type="slidenum">
              <a:rPr lang="en-US" smtClean="0"/>
              <a:t>12</a:t>
            </a:fld>
            <a:endParaRPr lang="en-US"/>
          </a:p>
        </p:txBody>
      </p:sp>
    </p:spTree>
    <p:extLst>
      <p:ext uri="{BB962C8B-B14F-4D97-AF65-F5344CB8AC3E}">
        <p14:creationId xmlns:p14="http://schemas.microsoft.com/office/powerpoint/2010/main" val="3405252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60B28-67A6-F3B2-2072-861E8BC4843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4F513D8-6D72-AED5-7684-66D6590289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640665E-74A2-D56D-40F9-D3DC4967137F}"/>
              </a:ext>
            </a:extLst>
          </p:cNvPr>
          <p:cNvSpPr>
            <a:spLocks noGrp="1"/>
          </p:cNvSpPr>
          <p:nvPr>
            <p:ph type="dt" sz="half" idx="10"/>
          </p:nvPr>
        </p:nvSpPr>
        <p:spPr/>
        <p:txBody>
          <a:bodyPr/>
          <a:lstStyle/>
          <a:p>
            <a:fld id="{F99B52FB-0E89-F54F-8B1F-FD43829B5A1F}" type="datetimeFigureOut">
              <a:rPr lang="en-US" smtClean="0"/>
              <a:t>10/3/23</a:t>
            </a:fld>
            <a:endParaRPr lang="en-US"/>
          </a:p>
        </p:txBody>
      </p:sp>
      <p:sp>
        <p:nvSpPr>
          <p:cNvPr id="5" name="Footer Placeholder 4">
            <a:extLst>
              <a:ext uri="{FF2B5EF4-FFF2-40B4-BE49-F238E27FC236}">
                <a16:creationId xmlns:a16="http://schemas.microsoft.com/office/drawing/2014/main" id="{9FB5B4DA-BE6D-C0DA-BB35-02DC3098D7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39A435-AECA-3E87-C773-37E00DCC0EEA}"/>
              </a:ext>
            </a:extLst>
          </p:cNvPr>
          <p:cNvSpPr>
            <a:spLocks noGrp="1"/>
          </p:cNvSpPr>
          <p:nvPr>
            <p:ph type="sldNum" sz="quarter" idx="12"/>
          </p:nvPr>
        </p:nvSpPr>
        <p:spPr/>
        <p:txBody>
          <a:bodyPr/>
          <a:lstStyle/>
          <a:p>
            <a:fld id="{709BC170-C29A-4549-AFFA-54623D909C6B}" type="slidenum">
              <a:rPr lang="en-US" smtClean="0"/>
              <a:t>‹#›</a:t>
            </a:fld>
            <a:endParaRPr lang="en-US"/>
          </a:p>
        </p:txBody>
      </p:sp>
    </p:spTree>
    <p:extLst>
      <p:ext uri="{BB962C8B-B14F-4D97-AF65-F5344CB8AC3E}">
        <p14:creationId xmlns:p14="http://schemas.microsoft.com/office/powerpoint/2010/main" val="3268737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D007E-E0BC-98F1-44D7-0BF9EAEE12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880B3E-15E0-8AB5-3D36-A2A3D8C955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AC8CA8-86BC-DB2D-72E3-6F45B90043B1}"/>
              </a:ext>
            </a:extLst>
          </p:cNvPr>
          <p:cNvSpPr>
            <a:spLocks noGrp="1"/>
          </p:cNvSpPr>
          <p:nvPr>
            <p:ph type="dt" sz="half" idx="10"/>
          </p:nvPr>
        </p:nvSpPr>
        <p:spPr/>
        <p:txBody>
          <a:bodyPr/>
          <a:lstStyle/>
          <a:p>
            <a:fld id="{F99B52FB-0E89-F54F-8B1F-FD43829B5A1F}" type="datetimeFigureOut">
              <a:rPr lang="en-US" smtClean="0"/>
              <a:t>10/3/23</a:t>
            </a:fld>
            <a:endParaRPr lang="en-US"/>
          </a:p>
        </p:txBody>
      </p:sp>
      <p:sp>
        <p:nvSpPr>
          <p:cNvPr id="5" name="Footer Placeholder 4">
            <a:extLst>
              <a:ext uri="{FF2B5EF4-FFF2-40B4-BE49-F238E27FC236}">
                <a16:creationId xmlns:a16="http://schemas.microsoft.com/office/drawing/2014/main" id="{EFC37347-2351-2610-7D08-E1BA6BB850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0B84B1-8A83-4F7F-A5BD-E6A0DC0B930A}"/>
              </a:ext>
            </a:extLst>
          </p:cNvPr>
          <p:cNvSpPr>
            <a:spLocks noGrp="1"/>
          </p:cNvSpPr>
          <p:nvPr>
            <p:ph type="sldNum" sz="quarter" idx="12"/>
          </p:nvPr>
        </p:nvSpPr>
        <p:spPr/>
        <p:txBody>
          <a:bodyPr/>
          <a:lstStyle/>
          <a:p>
            <a:fld id="{709BC170-C29A-4549-AFFA-54623D909C6B}" type="slidenum">
              <a:rPr lang="en-US" smtClean="0"/>
              <a:t>‹#›</a:t>
            </a:fld>
            <a:endParaRPr lang="en-US"/>
          </a:p>
        </p:txBody>
      </p:sp>
    </p:spTree>
    <p:extLst>
      <p:ext uri="{BB962C8B-B14F-4D97-AF65-F5344CB8AC3E}">
        <p14:creationId xmlns:p14="http://schemas.microsoft.com/office/powerpoint/2010/main" val="1494985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79B114-4025-8D25-FA46-D3E590C8C7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6F980A-3B76-18E7-1B2F-ACF6AD9F1B6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A21C91-5A4C-95D4-285F-DF6EE899ECEC}"/>
              </a:ext>
            </a:extLst>
          </p:cNvPr>
          <p:cNvSpPr>
            <a:spLocks noGrp="1"/>
          </p:cNvSpPr>
          <p:nvPr>
            <p:ph type="dt" sz="half" idx="10"/>
          </p:nvPr>
        </p:nvSpPr>
        <p:spPr/>
        <p:txBody>
          <a:bodyPr/>
          <a:lstStyle/>
          <a:p>
            <a:fld id="{F99B52FB-0E89-F54F-8B1F-FD43829B5A1F}" type="datetimeFigureOut">
              <a:rPr lang="en-US" smtClean="0"/>
              <a:t>10/3/23</a:t>
            </a:fld>
            <a:endParaRPr lang="en-US"/>
          </a:p>
        </p:txBody>
      </p:sp>
      <p:sp>
        <p:nvSpPr>
          <p:cNvPr id="5" name="Footer Placeholder 4">
            <a:extLst>
              <a:ext uri="{FF2B5EF4-FFF2-40B4-BE49-F238E27FC236}">
                <a16:creationId xmlns:a16="http://schemas.microsoft.com/office/drawing/2014/main" id="{693F19EE-64F9-79C8-6D49-30FBF38A7B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947DED-CE0B-891A-9F99-74EA35F5FD4A}"/>
              </a:ext>
            </a:extLst>
          </p:cNvPr>
          <p:cNvSpPr>
            <a:spLocks noGrp="1"/>
          </p:cNvSpPr>
          <p:nvPr>
            <p:ph type="sldNum" sz="quarter" idx="12"/>
          </p:nvPr>
        </p:nvSpPr>
        <p:spPr/>
        <p:txBody>
          <a:bodyPr/>
          <a:lstStyle/>
          <a:p>
            <a:fld id="{709BC170-C29A-4549-AFFA-54623D909C6B}" type="slidenum">
              <a:rPr lang="en-US" smtClean="0"/>
              <a:t>‹#›</a:t>
            </a:fld>
            <a:endParaRPr lang="en-US"/>
          </a:p>
        </p:txBody>
      </p:sp>
    </p:spTree>
    <p:extLst>
      <p:ext uri="{BB962C8B-B14F-4D97-AF65-F5344CB8AC3E}">
        <p14:creationId xmlns:p14="http://schemas.microsoft.com/office/powerpoint/2010/main" val="2024019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 Top">
    <p:bg>
      <p:bgPr>
        <a:solidFill>
          <a:srgbClr val="FFFFFF"/>
        </a:solidFill>
        <a:effectLst/>
      </p:bgPr>
    </p:bg>
    <p:spTree>
      <p:nvGrpSpPr>
        <p:cNvPr id="1" name=""/>
        <p:cNvGrpSpPr/>
        <p:nvPr/>
      </p:nvGrpSpPr>
      <p:grpSpPr>
        <a:xfrm>
          <a:off x="0" y="0"/>
          <a:ext cx="0" cy="0"/>
          <a:chOff x="0" y="0"/>
          <a:chExt cx="0" cy="0"/>
        </a:xfrm>
      </p:grpSpPr>
      <p:sp>
        <p:nvSpPr>
          <p:cNvPr id="177" name="Shape 177"/>
          <p:cNvSpPr>
            <a:spLocks noGrp="1"/>
          </p:cNvSpPr>
          <p:nvPr>
            <p:ph type="title"/>
          </p:nvPr>
        </p:nvSpPr>
        <p:spPr>
          <a:prstGeom prst="rect">
            <a:avLst/>
          </a:prstGeom>
        </p:spPr>
        <p:txBody>
          <a:bodyPr/>
          <a:lstStyle>
            <a:lvl1pPr>
              <a:defRPr>
                <a:solidFill>
                  <a:srgbClr val="000000"/>
                </a:solidFill>
              </a:defRPr>
            </a:lvl1pPr>
          </a:lstStyle>
          <a:p>
            <a:r>
              <a:t>Title Text</a:t>
            </a:r>
          </a:p>
        </p:txBody>
      </p:sp>
      <p:sp>
        <p:nvSpPr>
          <p:cNvPr id="178" name="Shape 178"/>
          <p:cNvSpPr>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39843640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59A7A-6CD7-A16A-3898-DA812B7636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42CA43-A7EF-9495-6E3A-C001FA3852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8003B6-60C3-746E-9427-E835CDD9B916}"/>
              </a:ext>
            </a:extLst>
          </p:cNvPr>
          <p:cNvSpPr>
            <a:spLocks noGrp="1"/>
          </p:cNvSpPr>
          <p:nvPr>
            <p:ph type="dt" sz="half" idx="10"/>
          </p:nvPr>
        </p:nvSpPr>
        <p:spPr/>
        <p:txBody>
          <a:bodyPr/>
          <a:lstStyle/>
          <a:p>
            <a:fld id="{F99B52FB-0E89-F54F-8B1F-FD43829B5A1F}" type="datetimeFigureOut">
              <a:rPr lang="en-US" smtClean="0"/>
              <a:t>10/3/23</a:t>
            </a:fld>
            <a:endParaRPr lang="en-US"/>
          </a:p>
        </p:txBody>
      </p:sp>
      <p:sp>
        <p:nvSpPr>
          <p:cNvPr id="5" name="Footer Placeholder 4">
            <a:extLst>
              <a:ext uri="{FF2B5EF4-FFF2-40B4-BE49-F238E27FC236}">
                <a16:creationId xmlns:a16="http://schemas.microsoft.com/office/drawing/2014/main" id="{378E9B1F-5E8E-D5A1-8305-398548447A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AE0B39-3157-C898-5F63-390363A67AAF}"/>
              </a:ext>
            </a:extLst>
          </p:cNvPr>
          <p:cNvSpPr>
            <a:spLocks noGrp="1"/>
          </p:cNvSpPr>
          <p:nvPr>
            <p:ph type="sldNum" sz="quarter" idx="12"/>
          </p:nvPr>
        </p:nvSpPr>
        <p:spPr/>
        <p:txBody>
          <a:bodyPr/>
          <a:lstStyle/>
          <a:p>
            <a:fld id="{709BC170-C29A-4549-AFFA-54623D909C6B}" type="slidenum">
              <a:rPr lang="en-US" smtClean="0"/>
              <a:t>‹#›</a:t>
            </a:fld>
            <a:endParaRPr lang="en-US"/>
          </a:p>
        </p:txBody>
      </p:sp>
    </p:spTree>
    <p:extLst>
      <p:ext uri="{BB962C8B-B14F-4D97-AF65-F5344CB8AC3E}">
        <p14:creationId xmlns:p14="http://schemas.microsoft.com/office/powerpoint/2010/main" val="2076957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A331D-09EF-D0A4-B956-C413DC734B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19329F-1931-8ABD-2BFC-89EA874347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30CA24-4B48-A891-46BD-8ABC95FC104A}"/>
              </a:ext>
            </a:extLst>
          </p:cNvPr>
          <p:cNvSpPr>
            <a:spLocks noGrp="1"/>
          </p:cNvSpPr>
          <p:nvPr>
            <p:ph type="dt" sz="half" idx="10"/>
          </p:nvPr>
        </p:nvSpPr>
        <p:spPr/>
        <p:txBody>
          <a:bodyPr/>
          <a:lstStyle/>
          <a:p>
            <a:fld id="{F99B52FB-0E89-F54F-8B1F-FD43829B5A1F}" type="datetimeFigureOut">
              <a:rPr lang="en-US" smtClean="0"/>
              <a:t>10/3/23</a:t>
            </a:fld>
            <a:endParaRPr lang="en-US"/>
          </a:p>
        </p:txBody>
      </p:sp>
      <p:sp>
        <p:nvSpPr>
          <p:cNvPr id="5" name="Footer Placeholder 4">
            <a:extLst>
              <a:ext uri="{FF2B5EF4-FFF2-40B4-BE49-F238E27FC236}">
                <a16:creationId xmlns:a16="http://schemas.microsoft.com/office/drawing/2014/main" id="{58053E53-4006-DE36-4F50-89ED031E61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F4F4A5-A9C0-51A1-F141-B661D7ED798C}"/>
              </a:ext>
            </a:extLst>
          </p:cNvPr>
          <p:cNvSpPr>
            <a:spLocks noGrp="1"/>
          </p:cNvSpPr>
          <p:nvPr>
            <p:ph type="sldNum" sz="quarter" idx="12"/>
          </p:nvPr>
        </p:nvSpPr>
        <p:spPr/>
        <p:txBody>
          <a:bodyPr/>
          <a:lstStyle/>
          <a:p>
            <a:fld id="{709BC170-C29A-4549-AFFA-54623D909C6B}" type="slidenum">
              <a:rPr lang="en-US" smtClean="0"/>
              <a:t>‹#›</a:t>
            </a:fld>
            <a:endParaRPr lang="en-US"/>
          </a:p>
        </p:txBody>
      </p:sp>
    </p:spTree>
    <p:extLst>
      <p:ext uri="{BB962C8B-B14F-4D97-AF65-F5344CB8AC3E}">
        <p14:creationId xmlns:p14="http://schemas.microsoft.com/office/powerpoint/2010/main" val="1934134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75E2F-CEF5-9318-4B8A-F42244F2AF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517AD1-94BB-128A-4369-916A04FC52E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01E0B3-F147-AE1F-A9C9-7E76B7F90C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D768F6-32CB-4AB3-24A2-5D1B00656FC6}"/>
              </a:ext>
            </a:extLst>
          </p:cNvPr>
          <p:cNvSpPr>
            <a:spLocks noGrp="1"/>
          </p:cNvSpPr>
          <p:nvPr>
            <p:ph type="dt" sz="half" idx="10"/>
          </p:nvPr>
        </p:nvSpPr>
        <p:spPr/>
        <p:txBody>
          <a:bodyPr/>
          <a:lstStyle/>
          <a:p>
            <a:fld id="{F99B52FB-0E89-F54F-8B1F-FD43829B5A1F}" type="datetimeFigureOut">
              <a:rPr lang="en-US" smtClean="0"/>
              <a:t>10/3/23</a:t>
            </a:fld>
            <a:endParaRPr lang="en-US"/>
          </a:p>
        </p:txBody>
      </p:sp>
      <p:sp>
        <p:nvSpPr>
          <p:cNvPr id="6" name="Footer Placeholder 5">
            <a:extLst>
              <a:ext uri="{FF2B5EF4-FFF2-40B4-BE49-F238E27FC236}">
                <a16:creationId xmlns:a16="http://schemas.microsoft.com/office/drawing/2014/main" id="{7C7D213D-17D0-0C63-21E0-977F511CF3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1A99A2-9228-0D2F-DCA2-D22652A59574}"/>
              </a:ext>
            </a:extLst>
          </p:cNvPr>
          <p:cNvSpPr>
            <a:spLocks noGrp="1"/>
          </p:cNvSpPr>
          <p:nvPr>
            <p:ph type="sldNum" sz="quarter" idx="12"/>
          </p:nvPr>
        </p:nvSpPr>
        <p:spPr/>
        <p:txBody>
          <a:bodyPr/>
          <a:lstStyle/>
          <a:p>
            <a:fld id="{709BC170-C29A-4549-AFFA-54623D909C6B}" type="slidenum">
              <a:rPr lang="en-US" smtClean="0"/>
              <a:t>‹#›</a:t>
            </a:fld>
            <a:endParaRPr lang="en-US"/>
          </a:p>
        </p:txBody>
      </p:sp>
    </p:spTree>
    <p:extLst>
      <p:ext uri="{BB962C8B-B14F-4D97-AF65-F5344CB8AC3E}">
        <p14:creationId xmlns:p14="http://schemas.microsoft.com/office/powerpoint/2010/main" val="4143144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07D9C-86B8-C0C6-48E0-1718B93FA9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7B652C-65C0-99BF-6FD5-22EE1E4A8A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54A915A-9B02-930C-BF8A-DBA4DD23EA8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D053F7-CE5B-3CE7-AC6F-9B6C041D3B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5762E2-3736-5218-00AA-3D994879C53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0635BF-C030-6318-BAB2-6F0E0E636848}"/>
              </a:ext>
            </a:extLst>
          </p:cNvPr>
          <p:cNvSpPr>
            <a:spLocks noGrp="1"/>
          </p:cNvSpPr>
          <p:nvPr>
            <p:ph type="dt" sz="half" idx="10"/>
          </p:nvPr>
        </p:nvSpPr>
        <p:spPr/>
        <p:txBody>
          <a:bodyPr/>
          <a:lstStyle/>
          <a:p>
            <a:fld id="{F99B52FB-0E89-F54F-8B1F-FD43829B5A1F}" type="datetimeFigureOut">
              <a:rPr lang="en-US" smtClean="0"/>
              <a:t>10/3/23</a:t>
            </a:fld>
            <a:endParaRPr lang="en-US"/>
          </a:p>
        </p:txBody>
      </p:sp>
      <p:sp>
        <p:nvSpPr>
          <p:cNvPr id="8" name="Footer Placeholder 7">
            <a:extLst>
              <a:ext uri="{FF2B5EF4-FFF2-40B4-BE49-F238E27FC236}">
                <a16:creationId xmlns:a16="http://schemas.microsoft.com/office/drawing/2014/main" id="{08836003-581F-0CFF-4BC3-2A629A19F71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9FEA56-8672-342E-9D44-5006867CE4BB}"/>
              </a:ext>
            </a:extLst>
          </p:cNvPr>
          <p:cNvSpPr>
            <a:spLocks noGrp="1"/>
          </p:cNvSpPr>
          <p:nvPr>
            <p:ph type="sldNum" sz="quarter" idx="12"/>
          </p:nvPr>
        </p:nvSpPr>
        <p:spPr/>
        <p:txBody>
          <a:bodyPr/>
          <a:lstStyle/>
          <a:p>
            <a:fld id="{709BC170-C29A-4549-AFFA-54623D909C6B}" type="slidenum">
              <a:rPr lang="en-US" smtClean="0"/>
              <a:t>‹#›</a:t>
            </a:fld>
            <a:endParaRPr lang="en-US"/>
          </a:p>
        </p:txBody>
      </p:sp>
    </p:spTree>
    <p:extLst>
      <p:ext uri="{BB962C8B-B14F-4D97-AF65-F5344CB8AC3E}">
        <p14:creationId xmlns:p14="http://schemas.microsoft.com/office/powerpoint/2010/main" val="1105932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FF83D-A1C0-BBBD-8760-6AAC9A5844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B28C9C-8E35-DEA7-C1B5-B698E1B8CFE0}"/>
              </a:ext>
            </a:extLst>
          </p:cNvPr>
          <p:cNvSpPr>
            <a:spLocks noGrp="1"/>
          </p:cNvSpPr>
          <p:nvPr>
            <p:ph type="dt" sz="half" idx="10"/>
          </p:nvPr>
        </p:nvSpPr>
        <p:spPr/>
        <p:txBody>
          <a:bodyPr/>
          <a:lstStyle/>
          <a:p>
            <a:fld id="{F99B52FB-0E89-F54F-8B1F-FD43829B5A1F}" type="datetimeFigureOut">
              <a:rPr lang="en-US" smtClean="0"/>
              <a:t>10/3/23</a:t>
            </a:fld>
            <a:endParaRPr lang="en-US"/>
          </a:p>
        </p:txBody>
      </p:sp>
      <p:sp>
        <p:nvSpPr>
          <p:cNvPr id="4" name="Footer Placeholder 3">
            <a:extLst>
              <a:ext uri="{FF2B5EF4-FFF2-40B4-BE49-F238E27FC236}">
                <a16:creationId xmlns:a16="http://schemas.microsoft.com/office/drawing/2014/main" id="{D00EC2BE-4E6A-5149-388A-3579456820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7673610-9203-31F4-E207-79CA8E3F4A0C}"/>
              </a:ext>
            </a:extLst>
          </p:cNvPr>
          <p:cNvSpPr>
            <a:spLocks noGrp="1"/>
          </p:cNvSpPr>
          <p:nvPr>
            <p:ph type="sldNum" sz="quarter" idx="12"/>
          </p:nvPr>
        </p:nvSpPr>
        <p:spPr/>
        <p:txBody>
          <a:bodyPr/>
          <a:lstStyle/>
          <a:p>
            <a:fld id="{709BC170-C29A-4549-AFFA-54623D909C6B}" type="slidenum">
              <a:rPr lang="en-US" smtClean="0"/>
              <a:t>‹#›</a:t>
            </a:fld>
            <a:endParaRPr lang="en-US"/>
          </a:p>
        </p:txBody>
      </p:sp>
    </p:spTree>
    <p:extLst>
      <p:ext uri="{BB962C8B-B14F-4D97-AF65-F5344CB8AC3E}">
        <p14:creationId xmlns:p14="http://schemas.microsoft.com/office/powerpoint/2010/main" val="3541805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5F712E-660D-964F-0411-CB4C93F8AB32}"/>
              </a:ext>
            </a:extLst>
          </p:cNvPr>
          <p:cNvSpPr>
            <a:spLocks noGrp="1"/>
          </p:cNvSpPr>
          <p:nvPr>
            <p:ph type="dt" sz="half" idx="10"/>
          </p:nvPr>
        </p:nvSpPr>
        <p:spPr/>
        <p:txBody>
          <a:bodyPr/>
          <a:lstStyle/>
          <a:p>
            <a:fld id="{F99B52FB-0E89-F54F-8B1F-FD43829B5A1F}" type="datetimeFigureOut">
              <a:rPr lang="en-US" smtClean="0"/>
              <a:t>10/3/23</a:t>
            </a:fld>
            <a:endParaRPr lang="en-US"/>
          </a:p>
        </p:txBody>
      </p:sp>
      <p:sp>
        <p:nvSpPr>
          <p:cNvPr id="3" name="Footer Placeholder 2">
            <a:extLst>
              <a:ext uri="{FF2B5EF4-FFF2-40B4-BE49-F238E27FC236}">
                <a16:creationId xmlns:a16="http://schemas.microsoft.com/office/drawing/2014/main" id="{9C988EEE-36B6-B50B-DA25-68C71D59B1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4F2E51-0B36-FDA6-224F-AECAF6F032FA}"/>
              </a:ext>
            </a:extLst>
          </p:cNvPr>
          <p:cNvSpPr>
            <a:spLocks noGrp="1"/>
          </p:cNvSpPr>
          <p:nvPr>
            <p:ph type="sldNum" sz="quarter" idx="12"/>
          </p:nvPr>
        </p:nvSpPr>
        <p:spPr/>
        <p:txBody>
          <a:bodyPr/>
          <a:lstStyle/>
          <a:p>
            <a:fld id="{709BC170-C29A-4549-AFFA-54623D909C6B}" type="slidenum">
              <a:rPr lang="en-US" smtClean="0"/>
              <a:t>‹#›</a:t>
            </a:fld>
            <a:endParaRPr lang="en-US"/>
          </a:p>
        </p:txBody>
      </p:sp>
    </p:spTree>
    <p:extLst>
      <p:ext uri="{BB962C8B-B14F-4D97-AF65-F5344CB8AC3E}">
        <p14:creationId xmlns:p14="http://schemas.microsoft.com/office/powerpoint/2010/main" val="9351649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378F7-A901-6F13-DC04-E083566D4B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466027-9BEA-B946-6A12-C62CBFB6BB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350014-D8B8-D27E-17D3-23CD15E82D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05A636-C7E1-D2DE-B3B8-25633F120894}"/>
              </a:ext>
            </a:extLst>
          </p:cNvPr>
          <p:cNvSpPr>
            <a:spLocks noGrp="1"/>
          </p:cNvSpPr>
          <p:nvPr>
            <p:ph type="dt" sz="half" idx="10"/>
          </p:nvPr>
        </p:nvSpPr>
        <p:spPr/>
        <p:txBody>
          <a:bodyPr/>
          <a:lstStyle/>
          <a:p>
            <a:fld id="{F99B52FB-0E89-F54F-8B1F-FD43829B5A1F}" type="datetimeFigureOut">
              <a:rPr lang="en-US" smtClean="0"/>
              <a:t>10/3/23</a:t>
            </a:fld>
            <a:endParaRPr lang="en-US"/>
          </a:p>
        </p:txBody>
      </p:sp>
      <p:sp>
        <p:nvSpPr>
          <p:cNvPr id="6" name="Footer Placeholder 5">
            <a:extLst>
              <a:ext uri="{FF2B5EF4-FFF2-40B4-BE49-F238E27FC236}">
                <a16:creationId xmlns:a16="http://schemas.microsoft.com/office/drawing/2014/main" id="{2AACAEBB-A732-F3C7-DF52-061725A111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011305-408B-0A61-449C-FC73D9977420}"/>
              </a:ext>
            </a:extLst>
          </p:cNvPr>
          <p:cNvSpPr>
            <a:spLocks noGrp="1"/>
          </p:cNvSpPr>
          <p:nvPr>
            <p:ph type="sldNum" sz="quarter" idx="12"/>
          </p:nvPr>
        </p:nvSpPr>
        <p:spPr/>
        <p:txBody>
          <a:bodyPr/>
          <a:lstStyle/>
          <a:p>
            <a:fld id="{709BC170-C29A-4549-AFFA-54623D909C6B}" type="slidenum">
              <a:rPr lang="en-US" smtClean="0"/>
              <a:t>‹#›</a:t>
            </a:fld>
            <a:endParaRPr lang="en-US"/>
          </a:p>
        </p:txBody>
      </p:sp>
    </p:spTree>
    <p:extLst>
      <p:ext uri="{BB962C8B-B14F-4D97-AF65-F5344CB8AC3E}">
        <p14:creationId xmlns:p14="http://schemas.microsoft.com/office/powerpoint/2010/main" val="2451782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7E70A-4BF7-A9CA-7268-DE12125C87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0CA8A2-5C7A-E5EC-D855-B668E54DF8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01C4AD-DE94-A209-224E-3546361C01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6CD030-555B-FDC3-6317-D86F2280470A}"/>
              </a:ext>
            </a:extLst>
          </p:cNvPr>
          <p:cNvSpPr>
            <a:spLocks noGrp="1"/>
          </p:cNvSpPr>
          <p:nvPr>
            <p:ph type="dt" sz="half" idx="10"/>
          </p:nvPr>
        </p:nvSpPr>
        <p:spPr/>
        <p:txBody>
          <a:bodyPr/>
          <a:lstStyle/>
          <a:p>
            <a:fld id="{F99B52FB-0E89-F54F-8B1F-FD43829B5A1F}" type="datetimeFigureOut">
              <a:rPr lang="en-US" smtClean="0"/>
              <a:t>10/3/23</a:t>
            </a:fld>
            <a:endParaRPr lang="en-US"/>
          </a:p>
        </p:txBody>
      </p:sp>
      <p:sp>
        <p:nvSpPr>
          <p:cNvPr id="6" name="Footer Placeholder 5">
            <a:extLst>
              <a:ext uri="{FF2B5EF4-FFF2-40B4-BE49-F238E27FC236}">
                <a16:creationId xmlns:a16="http://schemas.microsoft.com/office/drawing/2014/main" id="{B3C3EC11-BB6A-5F2B-971B-8EB4307411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6FA962-6B4F-753D-CD05-787F2F88780F}"/>
              </a:ext>
            </a:extLst>
          </p:cNvPr>
          <p:cNvSpPr>
            <a:spLocks noGrp="1"/>
          </p:cNvSpPr>
          <p:nvPr>
            <p:ph type="sldNum" sz="quarter" idx="12"/>
          </p:nvPr>
        </p:nvSpPr>
        <p:spPr/>
        <p:txBody>
          <a:bodyPr/>
          <a:lstStyle/>
          <a:p>
            <a:fld id="{709BC170-C29A-4549-AFFA-54623D909C6B}" type="slidenum">
              <a:rPr lang="en-US" smtClean="0"/>
              <a:t>‹#›</a:t>
            </a:fld>
            <a:endParaRPr lang="en-US"/>
          </a:p>
        </p:txBody>
      </p:sp>
    </p:spTree>
    <p:extLst>
      <p:ext uri="{BB962C8B-B14F-4D97-AF65-F5344CB8AC3E}">
        <p14:creationId xmlns:p14="http://schemas.microsoft.com/office/powerpoint/2010/main" val="3677796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8AB7C3-93DF-DB3F-402B-EACC523FAF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3237285-AA26-111D-8876-84B852B3B5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8DC406-9591-B65B-B196-A5457BB6F1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9B52FB-0E89-F54F-8B1F-FD43829B5A1F}" type="datetimeFigureOut">
              <a:rPr lang="en-US" smtClean="0"/>
              <a:t>10/3/23</a:t>
            </a:fld>
            <a:endParaRPr lang="en-US"/>
          </a:p>
        </p:txBody>
      </p:sp>
      <p:sp>
        <p:nvSpPr>
          <p:cNvPr id="5" name="Footer Placeholder 4">
            <a:extLst>
              <a:ext uri="{FF2B5EF4-FFF2-40B4-BE49-F238E27FC236}">
                <a16:creationId xmlns:a16="http://schemas.microsoft.com/office/drawing/2014/main" id="{526A8EFD-822C-6947-CBF5-155EB6753D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8C158A-457A-69D1-47F6-90B4A72267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9BC170-C29A-4549-AFFA-54623D909C6B}" type="slidenum">
              <a:rPr lang="en-US" smtClean="0"/>
              <a:t>‹#›</a:t>
            </a:fld>
            <a:endParaRPr lang="en-US"/>
          </a:p>
        </p:txBody>
      </p:sp>
    </p:spTree>
    <p:extLst>
      <p:ext uri="{BB962C8B-B14F-4D97-AF65-F5344CB8AC3E}">
        <p14:creationId xmlns:p14="http://schemas.microsoft.com/office/powerpoint/2010/main" val="2182059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hyperlink" Target="https://commons.wikimedia.org/w/index.php?curid=9389660" TargetMode="External"/><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s://www.cdc.gov/vhf/ebola/resources/infographics.html"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hyperlink" Target="mailto:mmozer@salud.unm.edu"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www.saem.org/about-saem/academies-interest-groups-affiliates2/cdem/for-students/online-education/m4-curriculum/group-m4-approach-to/approach-to-abdominal-pain"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ilhouette of mountains and a river&#10;&#10;Description automatically generated with medium confidence">
            <a:extLst>
              <a:ext uri="{FF2B5EF4-FFF2-40B4-BE49-F238E27FC236}">
                <a16:creationId xmlns:a16="http://schemas.microsoft.com/office/drawing/2014/main" id="{F86DE320-4215-1940-DEE0-4C3AE4075454}"/>
              </a:ext>
            </a:extLst>
          </p:cNvPr>
          <p:cNvPicPr>
            <a:picLocks noChangeAspect="1"/>
          </p:cNvPicPr>
          <p:nvPr/>
        </p:nvPicPr>
        <p:blipFill rotWithShape="1">
          <a:blip r:embed="rId2">
            <a:alphaModFix amt="50000"/>
          </a:blip>
          <a:srcRect r="-1" b="14426"/>
          <a:stretch/>
        </p:blipFill>
        <p:spPr>
          <a:xfrm>
            <a:off x="20" y="10"/>
            <a:ext cx="12188930" cy="6857990"/>
          </a:xfrm>
          <a:prstGeom prst="rect">
            <a:avLst/>
          </a:prstGeom>
        </p:spPr>
      </p:pic>
      <p:sp>
        <p:nvSpPr>
          <p:cNvPr id="2" name="Title 1">
            <a:extLst>
              <a:ext uri="{FF2B5EF4-FFF2-40B4-BE49-F238E27FC236}">
                <a16:creationId xmlns:a16="http://schemas.microsoft.com/office/drawing/2014/main" id="{E05EEF53-5459-98A9-E8BC-DE9F054D992C}"/>
              </a:ext>
            </a:extLst>
          </p:cNvPr>
          <p:cNvSpPr>
            <a:spLocks noGrp="1"/>
          </p:cNvSpPr>
          <p:nvPr>
            <p:ph type="ctrTitle"/>
          </p:nvPr>
        </p:nvSpPr>
        <p:spPr>
          <a:xfrm>
            <a:off x="1524000" y="1122363"/>
            <a:ext cx="9144000" cy="3063240"/>
          </a:xfrm>
        </p:spPr>
        <p:txBody>
          <a:bodyPr>
            <a:normAutofit/>
          </a:bodyPr>
          <a:lstStyle/>
          <a:p>
            <a:r>
              <a:rPr lang="en-US" sz="6600">
                <a:solidFill>
                  <a:schemeClr val="bg1"/>
                </a:solidFill>
              </a:rPr>
              <a:t>A Prehospital Approach to Abdominal Pain</a:t>
            </a:r>
          </a:p>
        </p:txBody>
      </p:sp>
      <p:sp>
        <p:nvSpPr>
          <p:cNvPr id="3" name="Subtitle 2">
            <a:extLst>
              <a:ext uri="{FF2B5EF4-FFF2-40B4-BE49-F238E27FC236}">
                <a16:creationId xmlns:a16="http://schemas.microsoft.com/office/drawing/2014/main" id="{7194F9B4-DEFA-8906-4453-D058FA15A8F5}"/>
              </a:ext>
            </a:extLst>
          </p:cNvPr>
          <p:cNvSpPr>
            <a:spLocks noGrp="1"/>
          </p:cNvSpPr>
          <p:nvPr>
            <p:ph type="subTitle" idx="1"/>
          </p:nvPr>
        </p:nvSpPr>
        <p:spPr>
          <a:xfrm>
            <a:off x="1527048" y="4599432"/>
            <a:ext cx="9144000" cy="1536192"/>
          </a:xfrm>
        </p:spPr>
        <p:txBody>
          <a:bodyPr>
            <a:normAutofit/>
          </a:bodyPr>
          <a:lstStyle/>
          <a:p>
            <a:r>
              <a:rPr lang="en-US">
                <a:solidFill>
                  <a:schemeClr val="bg1"/>
                </a:solidFill>
              </a:rPr>
              <a:t>Michael T. Mozer, DO</a:t>
            </a:r>
          </a:p>
          <a:p>
            <a:r>
              <a:rPr lang="en-US">
                <a:solidFill>
                  <a:schemeClr val="bg1"/>
                </a:solidFill>
              </a:rPr>
              <a:t>University of New Mexico EMS Consortium EMS Fellow</a:t>
            </a:r>
          </a:p>
          <a:p>
            <a:r>
              <a:rPr lang="en-US">
                <a:solidFill>
                  <a:schemeClr val="bg1"/>
                </a:solidFill>
              </a:rPr>
              <a:t>10/3/2023</a:t>
            </a:r>
          </a:p>
        </p:txBody>
      </p:sp>
      <p:sp>
        <p:nvSpPr>
          <p:cNvPr id="12"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8083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04EB3-466F-225B-2A83-BEDEB5E78CC8}"/>
              </a:ext>
            </a:extLst>
          </p:cNvPr>
          <p:cNvSpPr>
            <a:spLocks noGrp="1"/>
          </p:cNvSpPr>
          <p:nvPr>
            <p:ph type="title"/>
          </p:nvPr>
        </p:nvSpPr>
        <p:spPr/>
        <p:txBody>
          <a:bodyPr/>
          <a:lstStyle/>
          <a:p>
            <a:r>
              <a:rPr lang="en-US" b="1" dirty="0">
                <a:solidFill>
                  <a:schemeClr val="bg1"/>
                </a:solidFill>
              </a:rPr>
              <a:t>Abdominal Exam</a:t>
            </a:r>
          </a:p>
        </p:txBody>
      </p:sp>
      <p:pic>
        <p:nvPicPr>
          <p:cNvPr id="1026" name="Picture 2" descr="Free photo galaxy night view">
            <a:extLst>
              <a:ext uri="{FF2B5EF4-FFF2-40B4-BE49-F238E27FC236}">
                <a16:creationId xmlns:a16="http://schemas.microsoft.com/office/drawing/2014/main" id="{16E5AA14-ECDE-04DB-BE2C-839AC5DBFF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4995" y="1585757"/>
            <a:ext cx="7022009" cy="50141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ew state-of-the-art Toshiba CT Scanner for The Holly Private Hospital |  The Holly Private Hospital">
            <a:extLst>
              <a:ext uri="{FF2B5EF4-FFF2-40B4-BE49-F238E27FC236}">
                <a16:creationId xmlns:a16="http://schemas.microsoft.com/office/drawing/2014/main" id="{86223568-52A5-DECD-8182-5CB1D75076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1187" y="2282753"/>
            <a:ext cx="6169624" cy="3725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368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3BFB4-1B6B-AA76-ADC1-A6C67D366A0F}"/>
              </a:ext>
            </a:extLst>
          </p:cNvPr>
          <p:cNvSpPr>
            <a:spLocks noGrp="1"/>
          </p:cNvSpPr>
          <p:nvPr>
            <p:ph type="title"/>
          </p:nvPr>
        </p:nvSpPr>
        <p:spPr/>
        <p:txBody>
          <a:bodyPr/>
          <a:lstStyle/>
          <a:p>
            <a:r>
              <a:rPr lang="en-US" b="1" dirty="0">
                <a:solidFill>
                  <a:schemeClr val="bg1"/>
                </a:solidFill>
              </a:rPr>
              <a:t>Quadrant Approach +</a:t>
            </a:r>
          </a:p>
        </p:txBody>
      </p:sp>
      <p:sp>
        <p:nvSpPr>
          <p:cNvPr id="3" name="Content Placeholder 2">
            <a:extLst>
              <a:ext uri="{FF2B5EF4-FFF2-40B4-BE49-F238E27FC236}">
                <a16:creationId xmlns:a16="http://schemas.microsoft.com/office/drawing/2014/main" id="{CF5EED24-2DA8-323A-0997-67FF70159FD2}"/>
              </a:ext>
            </a:extLst>
          </p:cNvPr>
          <p:cNvSpPr>
            <a:spLocks noGrp="1"/>
          </p:cNvSpPr>
          <p:nvPr>
            <p:ph idx="1"/>
          </p:nvPr>
        </p:nvSpPr>
        <p:spPr>
          <a:xfrm>
            <a:off x="549258" y="1839693"/>
            <a:ext cx="3643859" cy="4351338"/>
          </a:xfrm>
        </p:spPr>
        <p:txBody>
          <a:bodyPr>
            <a:normAutofit/>
          </a:bodyPr>
          <a:lstStyle/>
          <a:p>
            <a:r>
              <a:rPr lang="en-US" dirty="0">
                <a:solidFill>
                  <a:schemeClr val="bg1"/>
                </a:solidFill>
              </a:rPr>
              <a:t>Anatomically based</a:t>
            </a:r>
          </a:p>
          <a:p>
            <a:r>
              <a:rPr lang="en-US" dirty="0">
                <a:solidFill>
                  <a:schemeClr val="bg1"/>
                </a:solidFill>
              </a:rPr>
              <a:t>Common separations</a:t>
            </a:r>
          </a:p>
          <a:p>
            <a:pPr lvl="1"/>
            <a:r>
              <a:rPr lang="en-US" dirty="0">
                <a:solidFill>
                  <a:schemeClr val="bg1"/>
                </a:solidFill>
              </a:rPr>
              <a:t>Quadrants</a:t>
            </a:r>
          </a:p>
          <a:p>
            <a:pPr lvl="1"/>
            <a:r>
              <a:rPr lang="en-US" dirty="0">
                <a:solidFill>
                  <a:schemeClr val="bg1"/>
                </a:solidFill>
              </a:rPr>
              <a:t>Regions</a:t>
            </a:r>
          </a:p>
        </p:txBody>
      </p:sp>
      <p:pic>
        <p:nvPicPr>
          <p:cNvPr id="2050" name="Picture 2" descr="undefined">
            <a:extLst>
              <a:ext uri="{FF2B5EF4-FFF2-40B4-BE49-F238E27FC236}">
                <a16:creationId xmlns:a16="http://schemas.microsoft.com/office/drawing/2014/main" id="{93EE69B7-64BA-E2AC-755F-CCEE5495BF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2059" y="1690688"/>
            <a:ext cx="3354917" cy="50323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defined">
            <a:extLst>
              <a:ext uri="{FF2B5EF4-FFF2-40B4-BE49-F238E27FC236}">
                <a16:creationId xmlns:a16="http://schemas.microsoft.com/office/drawing/2014/main" id="{2D489188-C047-84B5-9A6B-7A438DF148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5918" y="1690688"/>
            <a:ext cx="3354917" cy="5032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96490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3074" name="Picture 2" descr="undefined">
            <a:extLst>
              <a:ext uri="{FF2B5EF4-FFF2-40B4-BE49-F238E27FC236}">
                <a16:creationId xmlns:a16="http://schemas.microsoft.com/office/drawing/2014/main" id="{907D3877-8581-607E-1F2D-1B62E3471BF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01390" y="395753"/>
            <a:ext cx="11789219" cy="6066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62527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6DF33F-A46E-5FD8-3A46-2F81F97A9496}"/>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b="1" kern="1200" dirty="0">
                <a:solidFill>
                  <a:srgbClr val="FFFFFF"/>
                </a:solidFill>
                <a:latin typeface="+mj-lt"/>
                <a:ea typeface="+mj-ea"/>
                <a:cs typeface="+mj-cs"/>
              </a:rPr>
              <a:t>How does referred pain work?</a:t>
            </a:r>
          </a:p>
        </p:txBody>
      </p:sp>
      <p:pic>
        <p:nvPicPr>
          <p:cNvPr id="4" name="Picture 2" descr="Fig 3-109.jpg">
            <a:extLst>
              <a:ext uri="{FF2B5EF4-FFF2-40B4-BE49-F238E27FC236}">
                <a16:creationId xmlns:a16="http://schemas.microsoft.com/office/drawing/2014/main" id="{EE220499-F0D5-DA2A-9C17-629C7E0ACFD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bwMode="auto">
          <a:xfrm>
            <a:off x="4538210" y="93842"/>
            <a:ext cx="3255292" cy="6576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78881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350" name="Shape 350"/>
          <p:cNvSpPr>
            <a:spLocks noGrp="1"/>
          </p:cNvSpPr>
          <p:nvPr>
            <p:ph type="title"/>
          </p:nvPr>
        </p:nvSpPr>
        <p:spPr>
          <a:xfrm>
            <a:off x="2209800" y="0"/>
            <a:ext cx="7772400" cy="1295400"/>
          </a:xfrm>
          <a:prstGeom prst="rect">
            <a:avLst/>
          </a:prstGeom>
        </p:spPr>
        <p:txBody>
          <a:bodyPr/>
          <a:lstStyle>
            <a:lvl1pPr>
              <a:defRPr sz="3600" b="1">
                <a:uFill>
                  <a:solidFill>
                    <a:srgbClr val="000000"/>
                  </a:solidFill>
                </a:uFill>
                <a:latin typeface="Arial"/>
                <a:ea typeface="Arial"/>
                <a:cs typeface="Arial"/>
                <a:sym typeface="Arial"/>
              </a:defRPr>
            </a:lvl1pPr>
          </a:lstStyle>
          <a:p>
            <a:r>
              <a:rPr lang="en-US" u="sng" dirty="0">
                <a:solidFill>
                  <a:schemeClr val="bg1"/>
                </a:solidFill>
              </a:rPr>
              <a:t>Neuro</a:t>
            </a:r>
            <a:r>
              <a:rPr lang="en-US" dirty="0">
                <a:solidFill>
                  <a:schemeClr val="bg1"/>
                </a:solidFill>
              </a:rPr>
              <a:t>-</a:t>
            </a:r>
            <a:r>
              <a:rPr lang="en-US" u="sng" dirty="0">
                <a:solidFill>
                  <a:schemeClr val="bg1"/>
                </a:solidFill>
              </a:rPr>
              <a:t>vascular</a:t>
            </a:r>
            <a:r>
              <a:rPr lang="en-US" dirty="0">
                <a:solidFill>
                  <a:schemeClr val="bg1"/>
                </a:solidFill>
              </a:rPr>
              <a:t> companionship</a:t>
            </a:r>
            <a:endParaRPr u="sng" dirty="0">
              <a:solidFill>
                <a:schemeClr val="bg1"/>
              </a:solidFill>
            </a:endParaRPr>
          </a:p>
        </p:txBody>
      </p:sp>
      <p:pic>
        <p:nvPicPr>
          <p:cNvPr id="351" name="4.jpg"/>
          <p:cNvPicPr>
            <a:picLocks/>
          </p:cNvPicPr>
          <p:nvPr/>
        </p:nvPicPr>
        <p:blipFill>
          <a:blip r:embed="rId3"/>
          <a:stretch>
            <a:fillRect/>
          </a:stretch>
        </p:blipFill>
        <p:spPr>
          <a:xfrm>
            <a:off x="3014296" y="1390650"/>
            <a:ext cx="7924800" cy="5118100"/>
          </a:xfrm>
          <a:prstGeom prst="rect">
            <a:avLst/>
          </a:prstGeom>
          <a:ln w="12700">
            <a:miter lim="400000"/>
          </a:ln>
        </p:spPr>
      </p:pic>
      <p:pic>
        <p:nvPicPr>
          <p:cNvPr id="352" name="Fig 248b.jpg"/>
          <p:cNvPicPr>
            <a:picLocks noChangeAspect="1"/>
          </p:cNvPicPr>
          <p:nvPr/>
        </p:nvPicPr>
        <p:blipFill>
          <a:blip r:embed="rId4"/>
          <a:stretch>
            <a:fillRect/>
          </a:stretch>
        </p:blipFill>
        <p:spPr>
          <a:xfrm>
            <a:off x="608368" y="1453759"/>
            <a:ext cx="3681164" cy="4991882"/>
          </a:xfrm>
          <a:prstGeom prst="rect">
            <a:avLst/>
          </a:prstGeom>
          <a:ln w="12700">
            <a:miter lim="400000"/>
          </a:ln>
        </p:spPr>
      </p:pic>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4" name="Page_437.png">
            <a:extLst>
              <a:ext uri="{FF2B5EF4-FFF2-40B4-BE49-F238E27FC236}">
                <a16:creationId xmlns:a16="http://schemas.microsoft.com/office/drawing/2014/main" id="{83941F69-F752-6716-EE29-EB5A6F389B7E}"/>
              </a:ext>
            </a:extLst>
          </p:cNvPr>
          <p:cNvPicPr>
            <a:picLocks noGrp="1" noChangeAspect="1"/>
          </p:cNvPicPr>
          <p:nvPr>
            <p:ph idx="1"/>
          </p:nvPr>
        </p:nvPicPr>
        <p:blipFill>
          <a:blip r:embed="rId3"/>
          <a:stretch>
            <a:fillRect/>
          </a:stretch>
        </p:blipFill>
        <p:spPr>
          <a:xfrm>
            <a:off x="4952465" y="1215309"/>
            <a:ext cx="7060902" cy="5071731"/>
          </a:xfrm>
          <a:prstGeom prst="rect">
            <a:avLst/>
          </a:prstGeom>
          <a:ln w="12700">
            <a:miter lim="400000"/>
          </a:ln>
        </p:spPr>
      </p:pic>
      <p:sp>
        <p:nvSpPr>
          <p:cNvPr id="6" name="Title 5">
            <a:extLst>
              <a:ext uri="{FF2B5EF4-FFF2-40B4-BE49-F238E27FC236}">
                <a16:creationId xmlns:a16="http://schemas.microsoft.com/office/drawing/2014/main" id="{F8CDD777-59B4-81C0-B10D-262286F40D11}"/>
              </a:ext>
            </a:extLst>
          </p:cNvPr>
          <p:cNvSpPr>
            <a:spLocks noGrp="1"/>
          </p:cNvSpPr>
          <p:nvPr>
            <p:ph type="title"/>
          </p:nvPr>
        </p:nvSpPr>
        <p:spPr>
          <a:xfrm>
            <a:off x="178633" y="0"/>
            <a:ext cx="10515600" cy="1325563"/>
          </a:xfrm>
        </p:spPr>
        <p:txBody>
          <a:bodyPr/>
          <a:lstStyle/>
          <a:p>
            <a:r>
              <a:rPr lang="en-US" b="1" dirty="0">
                <a:solidFill>
                  <a:schemeClr val="bg1"/>
                </a:solidFill>
              </a:rPr>
              <a:t>Referred pain regional distribution</a:t>
            </a:r>
          </a:p>
        </p:txBody>
      </p:sp>
      <p:pic>
        <p:nvPicPr>
          <p:cNvPr id="8" name="Content Placeholder 4" descr="A diagram of a person's body&#10;&#10;Description automatically generated">
            <a:extLst>
              <a:ext uri="{FF2B5EF4-FFF2-40B4-BE49-F238E27FC236}">
                <a16:creationId xmlns:a16="http://schemas.microsoft.com/office/drawing/2014/main" id="{9FE58928-7DA5-C3D0-C860-D2464857D82D}"/>
              </a:ext>
            </a:extLst>
          </p:cNvPr>
          <p:cNvPicPr>
            <a:picLocks noChangeAspect="1"/>
          </p:cNvPicPr>
          <p:nvPr/>
        </p:nvPicPr>
        <p:blipFill rotWithShape="1">
          <a:blip r:embed="rId4"/>
          <a:srcRect l="48379" r="8210"/>
          <a:stretch/>
        </p:blipFill>
        <p:spPr>
          <a:xfrm>
            <a:off x="178633" y="1215309"/>
            <a:ext cx="4720900" cy="5033710"/>
          </a:xfrm>
          <a:prstGeom prst="rect">
            <a:avLst/>
          </a:prstGeom>
        </p:spPr>
      </p:pic>
    </p:spTree>
    <p:extLst>
      <p:ext uri="{BB962C8B-B14F-4D97-AF65-F5344CB8AC3E}">
        <p14:creationId xmlns:p14="http://schemas.microsoft.com/office/powerpoint/2010/main" val="27682809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308" name="Fig_2-Bellanyx.png"/>
          <p:cNvPicPr>
            <a:picLocks noChangeAspect="1"/>
          </p:cNvPicPr>
          <p:nvPr/>
        </p:nvPicPr>
        <p:blipFill>
          <a:blip r:embed="rId3"/>
          <a:stretch>
            <a:fillRect/>
          </a:stretch>
        </p:blipFill>
        <p:spPr>
          <a:xfrm>
            <a:off x="3444514" y="0"/>
            <a:ext cx="4560126" cy="6858000"/>
          </a:xfrm>
          <a:prstGeom prst="rect">
            <a:avLst/>
          </a:prstGeom>
          <a:ln w="12700">
            <a:miter lim="400000"/>
          </a:ln>
        </p:spPr>
      </p:pic>
      <p:pic>
        <p:nvPicPr>
          <p:cNvPr id="309" name="PeritoneumArrangement_Piersol.png"/>
          <p:cNvPicPr>
            <a:picLocks noChangeAspect="1"/>
          </p:cNvPicPr>
          <p:nvPr/>
        </p:nvPicPr>
        <p:blipFill>
          <a:blip r:embed="rId4"/>
          <a:stretch>
            <a:fillRect/>
          </a:stretch>
        </p:blipFill>
        <p:spPr>
          <a:xfrm>
            <a:off x="7605155" y="0"/>
            <a:ext cx="4586845" cy="6858001"/>
          </a:xfrm>
          <a:prstGeom prst="rect">
            <a:avLst/>
          </a:prstGeom>
          <a:ln w="12700">
            <a:miter lim="400000"/>
          </a:ln>
        </p:spPr>
      </p:pic>
      <p:sp>
        <p:nvSpPr>
          <p:cNvPr id="2" name="Title 1">
            <a:extLst>
              <a:ext uri="{FF2B5EF4-FFF2-40B4-BE49-F238E27FC236}">
                <a16:creationId xmlns:a16="http://schemas.microsoft.com/office/drawing/2014/main" id="{EC7C3BE9-AF19-A2EF-A48E-ED68093CE1FA}"/>
              </a:ext>
            </a:extLst>
          </p:cNvPr>
          <p:cNvSpPr txBox="1">
            <a:spLocks/>
          </p:cNvSpPr>
          <p:nvPr/>
        </p:nvSpPr>
        <p:spPr>
          <a:xfrm>
            <a:off x="0" y="260194"/>
            <a:ext cx="4348397" cy="8490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Peritoneum</a:t>
            </a: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AC819-CA40-6A41-2805-74E1D5AC91A1}"/>
              </a:ext>
            </a:extLst>
          </p:cNvPr>
          <p:cNvSpPr>
            <a:spLocks noGrp="1"/>
          </p:cNvSpPr>
          <p:nvPr>
            <p:ph type="title"/>
          </p:nvPr>
        </p:nvSpPr>
        <p:spPr/>
        <p:txBody>
          <a:bodyPr/>
          <a:lstStyle/>
          <a:p>
            <a:r>
              <a:rPr lang="en-US" b="1" dirty="0">
                <a:solidFill>
                  <a:schemeClr val="bg1"/>
                </a:solidFill>
              </a:rPr>
              <a:t>Initial Evaluation - ABCs</a:t>
            </a:r>
          </a:p>
        </p:txBody>
      </p:sp>
      <p:sp>
        <p:nvSpPr>
          <p:cNvPr id="3" name="Content Placeholder 2">
            <a:extLst>
              <a:ext uri="{FF2B5EF4-FFF2-40B4-BE49-F238E27FC236}">
                <a16:creationId xmlns:a16="http://schemas.microsoft.com/office/drawing/2014/main" id="{BD1FB841-8AC3-2B6B-3E44-27AB495974F7}"/>
              </a:ext>
            </a:extLst>
          </p:cNvPr>
          <p:cNvSpPr>
            <a:spLocks noGrp="1"/>
          </p:cNvSpPr>
          <p:nvPr>
            <p:ph idx="1"/>
          </p:nvPr>
        </p:nvSpPr>
        <p:spPr/>
        <p:txBody>
          <a:bodyPr>
            <a:normAutofit lnSpcReduction="10000"/>
          </a:bodyPr>
          <a:lstStyle/>
          <a:p>
            <a:r>
              <a:rPr lang="en-US" dirty="0">
                <a:solidFill>
                  <a:schemeClr val="bg1"/>
                </a:solidFill>
              </a:rPr>
              <a:t>Establish scene safety</a:t>
            </a:r>
          </a:p>
          <a:p>
            <a:r>
              <a:rPr lang="en-US" dirty="0">
                <a:solidFill>
                  <a:schemeClr val="bg1"/>
                </a:solidFill>
              </a:rPr>
              <a:t>Collateral information/history </a:t>
            </a:r>
          </a:p>
          <a:p>
            <a:r>
              <a:rPr lang="en-US" dirty="0">
                <a:solidFill>
                  <a:schemeClr val="bg1"/>
                </a:solidFill>
              </a:rPr>
              <a:t>Address immediate life threats</a:t>
            </a:r>
          </a:p>
          <a:p>
            <a:pPr lvl="1"/>
            <a:r>
              <a:rPr lang="en-US" dirty="0">
                <a:solidFill>
                  <a:schemeClr val="bg1"/>
                </a:solidFill>
              </a:rPr>
              <a:t>ABCs* vs H&amp;P</a:t>
            </a:r>
          </a:p>
          <a:p>
            <a:pPr lvl="1"/>
            <a:r>
              <a:rPr lang="en-US" dirty="0">
                <a:solidFill>
                  <a:schemeClr val="bg1"/>
                </a:solidFill>
              </a:rPr>
              <a:t>Eval for traumatic vs atraumatic</a:t>
            </a:r>
          </a:p>
          <a:p>
            <a:pPr lvl="1"/>
            <a:r>
              <a:rPr lang="en-US" dirty="0">
                <a:solidFill>
                  <a:schemeClr val="bg1"/>
                </a:solidFill>
              </a:rPr>
              <a:t>Screen for pregnancy if applicable</a:t>
            </a:r>
          </a:p>
          <a:p>
            <a:pPr lvl="1"/>
            <a:r>
              <a:rPr lang="en-US" dirty="0">
                <a:solidFill>
                  <a:schemeClr val="bg1"/>
                </a:solidFill>
              </a:rPr>
              <a:t>Glucose</a:t>
            </a:r>
          </a:p>
          <a:p>
            <a:r>
              <a:rPr lang="en-US" dirty="0">
                <a:solidFill>
                  <a:schemeClr val="bg1"/>
                </a:solidFill>
              </a:rPr>
              <a:t>Address hemodynamic instability </a:t>
            </a:r>
          </a:p>
          <a:p>
            <a:pPr lvl="1"/>
            <a:r>
              <a:rPr lang="en-US" dirty="0">
                <a:solidFill>
                  <a:schemeClr val="bg1"/>
                </a:solidFill>
              </a:rPr>
              <a:t>Telemetry, ECG?</a:t>
            </a:r>
          </a:p>
          <a:p>
            <a:pPr lvl="1"/>
            <a:r>
              <a:rPr lang="en-US" dirty="0">
                <a:solidFill>
                  <a:schemeClr val="bg1"/>
                </a:solidFill>
              </a:rPr>
              <a:t>IVF?</a:t>
            </a:r>
          </a:p>
        </p:txBody>
      </p:sp>
      <p:pic>
        <p:nvPicPr>
          <p:cNvPr id="5122" name="Picture 2">
            <a:extLst>
              <a:ext uri="{FF2B5EF4-FFF2-40B4-BE49-F238E27FC236}">
                <a16:creationId xmlns:a16="http://schemas.microsoft.com/office/drawing/2014/main" id="{F82863EA-887F-6525-EFF1-07170CF827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9108" y="1373909"/>
            <a:ext cx="3290455" cy="5484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8344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60A12-05EC-50C9-0940-FB8134CC1F84}"/>
              </a:ext>
            </a:extLst>
          </p:cNvPr>
          <p:cNvSpPr>
            <a:spLocks noGrp="1"/>
          </p:cNvSpPr>
          <p:nvPr>
            <p:ph type="title"/>
          </p:nvPr>
        </p:nvSpPr>
        <p:spPr/>
        <p:txBody>
          <a:bodyPr/>
          <a:lstStyle/>
          <a:p>
            <a:r>
              <a:rPr lang="en-US" b="1" dirty="0">
                <a:solidFill>
                  <a:schemeClr val="bg1"/>
                </a:solidFill>
              </a:rPr>
              <a:t>Generalized abdominal pain</a:t>
            </a:r>
          </a:p>
        </p:txBody>
      </p:sp>
      <p:sp>
        <p:nvSpPr>
          <p:cNvPr id="3" name="Content Placeholder 2">
            <a:extLst>
              <a:ext uri="{FF2B5EF4-FFF2-40B4-BE49-F238E27FC236}">
                <a16:creationId xmlns:a16="http://schemas.microsoft.com/office/drawing/2014/main" id="{C86A59B5-BF43-BAC4-EB0F-F55841B3ED1E}"/>
              </a:ext>
            </a:extLst>
          </p:cNvPr>
          <p:cNvSpPr>
            <a:spLocks noGrp="1"/>
          </p:cNvSpPr>
          <p:nvPr>
            <p:ph idx="1"/>
          </p:nvPr>
        </p:nvSpPr>
        <p:spPr>
          <a:xfrm>
            <a:off x="838200" y="1825625"/>
            <a:ext cx="5816600" cy="4351338"/>
          </a:xfrm>
        </p:spPr>
        <p:txBody>
          <a:bodyPr/>
          <a:lstStyle/>
          <a:p>
            <a:r>
              <a:rPr lang="en-US" dirty="0">
                <a:solidFill>
                  <a:schemeClr val="bg1"/>
                </a:solidFill>
              </a:rPr>
              <a:t>What could be life-threatening?</a:t>
            </a:r>
          </a:p>
          <a:p>
            <a:r>
              <a:rPr lang="en-US" dirty="0">
                <a:solidFill>
                  <a:schemeClr val="bg1"/>
                </a:solidFill>
              </a:rPr>
              <a:t>Consider</a:t>
            </a:r>
          </a:p>
          <a:p>
            <a:pPr lvl="1"/>
            <a:r>
              <a:rPr lang="en-US" dirty="0">
                <a:solidFill>
                  <a:schemeClr val="bg1"/>
                </a:solidFill>
              </a:rPr>
              <a:t>Vascular/Aortic injuries</a:t>
            </a:r>
          </a:p>
          <a:p>
            <a:pPr lvl="1"/>
            <a:r>
              <a:rPr lang="en-US" dirty="0">
                <a:solidFill>
                  <a:schemeClr val="bg1"/>
                </a:solidFill>
              </a:rPr>
              <a:t>Metabolic disease/Acidosis</a:t>
            </a:r>
          </a:p>
          <a:p>
            <a:pPr lvl="1"/>
            <a:r>
              <a:rPr lang="en-US" dirty="0">
                <a:solidFill>
                  <a:schemeClr val="bg1"/>
                </a:solidFill>
              </a:rPr>
              <a:t>Toxins</a:t>
            </a:r>
          </a:p>
          <a:p>
            <a:pPr lvl="1"/>
            <a:r>
              <a:rPr lang="en-US" dirty="0">
                <a:solidFill>
                  <a:schemeClr val="bg1"/>
                </a:solidFill>
              </a:rPr>
              <a:t>Peritonitis</a:t>
            </a:r>
          </a:p>
        </p:txBody>
      </p:sp>
      <p:pic>
        <p:nvPicPr>
          <p:cNvPr id="4" name="Picture 2" descr="A person holding his stomach&#10;&#10;Description automatically generated">
            <a:extLst>
              <a:ext uri="{FF2B5EF4-FFF2-40B4-BE49-F238E27FC236}">
                <a16:creationId xmlns:a16="http://schemas.microsoft.com/office/drawing/2014/main" id="{4E08B7F1-6D91-5A3E-52B8-123483400BF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505572" y="924136"/>
            <a:ext cx="4301850" cy="5568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85371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DA26A-BD16-9C04-2055-D4D9DAA57AC7}"/>
              </a:ext>
            </a:extLst>
          </p:cNvPr>
          <p:cNvSpPr>
            <a:spLocks noGrp="1"/>
          </p:cNvSpPr>
          <p:nvPr>
            <p:ph type="title"/>
          </p:nvPr>
        </p:nvSpPr>
        <p:spPr/>
        <p:txBody>
          <a:bodyPr/>
          <a:lstStyle/>
          <a:p>
            <a:r>
              <a:rPr lang="en-US" dirty="0">
                <a:solidFill>
                  <a:schemeClr val="bg1"/>
                </a:solidFill>
              </a:rPr>
              <a:t>Outline</a:t>
            </a:r>
          </a:p>
        </p:txBody>
      </p:sp>
      <p:sp>
        <p:nvSpPr>
          <p:cNvPr id="3" name="Content Placeholder 2">
            <a:extLst>
              <a:ext uri="{FF2B5EF4-FFF2-40B4-BE49-F238E27FC236}">
                <a16:creationId xmlns:a16="http://schemas.microsoft.com/office/drawing/2014/main" id="{5FC4BACF-BD04-A608-08B8-EBF692FF2338}"/>
              </a:ext>
            </a:extLst>
          </p:cNvPr>
          <p:cNvSpPr>
            <a:spLocks noGrp="1"/>
          </p:cNvSpPr>
          <p:nvPr>
            <p:ph idx="1"/>
          </p:nvPr>
        </p:nvSpPr>
        <p:spPr/>
        <p:txBody>
          <a:bodyPr/>
          <a:lstStyle/>
          <a:p>
            <a:r>
              <a:rPr lang="en-US" dirty="0">
                <a:solidFill>
                  <a:schemeClr val="bg1"/>
                </a:solidFill>
              </a:rPr>
              <a:t>Introduction</a:t>
            </a:r>
          </a:p>
          <a:p>
            <a:r>
              <a:rPr lang="en-US" dirty="0">
                <a:solidFill>
                  <a:schemeClr val="bg1"/>
                </a:solidFill>
              </a:rPr>
              <a:t>Anatomy Orientation</a:t>
            </a:r>
          </a:p>
          <a:p>
            <a:r>
              <a:rPr lang="en-US" dirty="0">
                <a:solidFill>
                  <a:schemeClr val="bg1"/>
                </a:solidFill>
              </a:rPr>
              <a:t>History and Physical Exam</a:t>
            </a:r>
          </a:p>
          <a:p>
            <a:r>
              <a:rPr lang="en-US" dirty="0">
                <a:solidFill>
                  <a:schemeClr val="bg1"/>
                </a:solidFill>
              </a:rPr>
              <a:t>Pathophysiology Review </a:t>
            </a:r>
          </a:p>
          <a:p>
            <a:pPr lvl="1"/>
            <a:r>
              <a:rPr lang="en-US" dirty="0">
                <a:solidFill>
                  <a:schemeClr val="bg1"/>
                </a:solidFill>
              </a:rPr>
              <a:t>RUQ and Epigastric Pain</a:t>
            </a:r>
          </a:p>
          <a:p>
            <a:r>
              <a:rPr lang="en-US" dirty="0">
                <a:solidFill>
                  <a:schemeClr val="bg1"/>
                </a:solidFill>
              </a:rPr>
              <a:t>Prehospital Evaluation, Treatment and Monitoring </a:t>
            </a:r>
          </a:p>
          <a:p>
            <a:r>
              <a:rPr lang="en-US" dirty="0">
                <a:solidFill>
                  <a:srgbClr val="FF0000"/>
                </a:solidFill>
              </a:rPr>
              <a:t>Knowledge Application: Select disease cases</a:t>
            </a:r>
          </a:p>
          <a:p>
            <a:r>
              <a:rPr lang="en-US" dirty="0">
                <a:solidFill>
                  <a:schemeClr val="bg1"/>
                </a:solidFill>
              </a:rPr>
              <a:t>Conclusions/Questions</a:t>
            </a:r>
          </a:p>
          <a:p>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12078401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1EA1DAFF-CECA-492F-BFA1-22C64956B8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15" name="Oval 14">
              <a:extLst>
                <a:ext uri="{FF2B5EF4-FFF2-40B4-BE49-F238E27FC236}">
                  <a16:creationId xmlns:a16="http://schemas.microsoft.com/office/drawing/2014/main" id="{5D3D3744-142C-4653-90AB-546FE6B84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0BC69CAC-820B-41BA-BFCA-79B45576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3D205E7A-88AB-4C4B-B8D1-5A76AA878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0D4286E9-8501-4EBF-874C-74897B4B6F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45586ADC-910E-45C9-BAB4-CB0EFBEE5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DAB594C5-5BB0-49AE-8AAC-AE40A6F8A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2" name="Rectangle 21">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25" name="Straight Connector 24">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5" name="Picture 4" descr="A desert landscape with cactus and bushes&#10;&#10;Description automatically generated">
            <a:extLst>
              <a:ext uri="{FF2B5EF4-FFF2-40B4-BE49-F238E27FC236}">
                <a16:creationId xmlns:a16="http://schemas.microsoft.com/office/drawing/2014/main" id="{D2EB64E8-8A8D-E919-AD9F-50FCC10D6EC3}"/>
              </a:ext>
            </a:extLst>
          </p:cNvPr>
          <p:cNvPicPr>
            <a:picLocks noChangeAspect="1"/>
          </p:cNvPicPr>
          <p:nvPr/>
        </p:nvPicPr>
        <p:blipFill rotWithShape="1">
          <a:blip r:embed="rId3"/>
          <a:srcRect t="21027" r="1" b="35863"/>
          <a:stretch/>
        </p:blipFill>
        <p:spPr>
          <a:xfrm>
            <a:off x="343526" y="219744"/>
            <a:ext cx="11436766" cy="3697794"/>
          </a:xfrm>
          <a:prstGeom prst="rect">
            <a:avLst/>
          </a:prstGeom>
        </p:spPr>
      </p:pic>
      <p:grpSp>
        <p:nvGrpSpPr>
          <p:cNvPr id="30" name="Group 29">
            <a:extLst>
              <a:ext uri="{FF2B5EF4-FFF2-40B4-BE49-F238E27FC236}">
                <a16:creationId xmlns:a16="http://schemas.microsoft.com/office/drawing/2014/main" id="{AF19A774-30A5-488B-9BAF-629C644029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74192" y="482489"/>
            <a:ext cx="304800" cy="429768"/>
            <a:chOff x="215328" y="-46937"/>
            <a:chExt cx="304800" cy="2773841"/>
          </a:xfrm>
        </p:grpSpPr>
        <p:cxnSp>
          <p:nvCxnSpPr>
            <p:cNvPr id="31" name="Straight Connector 30">
              <a:extLst>
                <a:ext uri="{FF2B5EF4-FFF2-40B4-BE49-F238E27FC236}">
                  <a16:creationId xmlns:a16="http://schemas.microsoft.com/office/drawing/2014/main" id="{291EBF88-5B98-4258-A542-14C3AF2E52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FBC2D58-9E3C-490D-BD7A-61EF07EA79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6CF1BB4-1C1D-4EDE-BA26-0243FCF83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0C83729-E02F-4512-AFE7-F4792228BD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36" name="Rectangle 35">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8" name="Group 37">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39" name="Straight Connector 38">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7734DB22-1298-A249-0B79-C896B785C5E7}"/>
              </a:ext>
            </a:extLst>
          </p:cNvPr>
          <p:cNvSpPr>
            <a:spLocks noGrp="1"/>
          </p:cNvSpPr>
          <p:nvPr>
            <p:ph type="title"/>
          </p:nvPr>
        </p:nvSpPr>
        <p:spPr>
          <a:xfrm>
            <a:off x="630936" y="4132414"/>
            <a:ext cx="4569060" cy="2129586"/>
          </a:xfrm>
          <a:noFill/>
        </p:spPr>
        <p:txBody>
          <a:bodyPr anchor="t">
            <a:normAutofit/>
          </a:bodyPr>
          <a:lstStyle/>
          <a:p>
            <a:r>
              <a:rPr lang="en-US" sz="4800" dirty="0">
                <a:solidFill>
                  <a:schemeClr val="bg1"/>
                </a:solidFill>
              </a:rPr>
              <a:t>Presenter Biography</a:t>
            </a:r>
          </a:p>
        </p:txBody>
      </p:sp>
      <p:sp>
        <p:nvSpPr>
          <p:cNvPr id="3" name="Content Placeholder 2">
            <a:extLst>
              <a:ext uri="{FF2B5EF4-FFF2-40B4-BE49-F238E27FC236}">
                <a16:creationId xmlns:a16="http://schemas.microsoft.com/office/drawing/2014/main" id="{ECEA71C0-1853-1B0C-31B5-B904C6010F91}"/>
              </a:ext>
            </a:extLst>
          </p:cNvPr>
          <p:cNvSpPr>
            <a:spLocks noGrp="1"/>
          </p:cNvSpPr>
          <p:nvPr>
            <p:ph idx="1"/>
          </p:nvPr>
        </p:nvSpPr>
        <p:spPr>
          <a:xfrm>
            <a:off x="3427698" y="4276245"/>
            <a:ext cx="5674105" cy="2129599"/>
          </a:xfrm>
          <a:noFill/>
        </p:spPr>
        <p:txBody>
          <a:bodyPr anchor="t">
            <a:normAutofit/>
          </a:bodyPr>
          <a:lstStyle/>
          <a:p>
            <a:r>
              <a:rPr lang="en-US" sz="1500" dirty="0">
                <a:solidFill>
                  <a:schemeClr val="bg1"/>
                </a:solidFill>
              </a:rPr>
              <a:t>Medical school at the University of New England in Maine</a:t>
            </a:r>
          </a:p>
          <a:p>
            <a:r>
              <a:rPr lang="en-US" sz="1500" dirty="0">
                <a:solidFill>
                  <a:schemeClr val="bg1"/>
                </a:solidFill>
              </a:rPr>
              <a:t>Completed residency in Phoenix, AZ (</a:t>
            </a:r>
            <a:r>
              <a:rPr lang="en-US" sz="1500" dirty="0" err="1">
                <a:solidFill>
                  <a:schemeClr val="bg1"/>
                </a:solidFill>
              </a:rPr>
              <a:t>Valleywise</a:t>
            </a:r>
            <a:r>
              <a:rPr lang="en-US" sz="1500" dirty="0">
                <a:solidFill>
                  <a:schemeClr val="bg1"/>
                </a:solidFill>
              </a:rPr>
              <a:t> Health Medical Center, formerly Maricopa Medical Center)</a:t>
            </a:r>
          </a:p>
          <a:p>
            <a:r>
              <a:rPr lang="en-US" sz="1500" dirty="0">
                <a:solidFill>
                  <a:schemeClr val="bg1"/>
                </a:solidFill>
              </a:rPr>
              <a:t>Emergency Medicine physician</a:t>
            </a:r>
          </a:p>
          <a:p>
            <a:r>
              <a:rPr lang="en-US" sz="1500" dirty="0">
                <a:solidFill>
                  <a:schemeClr val="bg1"/>
                </a:solidFill>
              </a:rPr>
              <a:t>EMS Fellow at University of New Mexico</a:t>
            </a:r>
          </a:p>
          <a:p>
            <a:r>
              <a:rPr lang="en-US" sz="1500" dirty="0">
                <a:solidFill>
                  <a:schemeClr val="bg1"/>
                </a:solidFill>
              </a:rPr>
              <a:t>Professional interest in EMS, austere/rural emergency care, medical education, and delivery of high quality emergency care.</a:t>
            </a:r>
          </a:p>
        </p:txBody>
      </p:sp>
      <p:pic>
        <p:nvPicPr>
          <p:cNvPr id="6" name="Picture 5" descr="A logo with a flag&#10;&#10;Description automatically generated">
            <a:extLst>
              <a:ext uri="{FF2B5EF4-FFF2-40B4-BE49-F238E27FC236}">
                <a16:creationId xmlns:a16="http://schemas.microsoft.com/office/drawing/2014/main" id="{D035EE3A-978B-ADAB-A281-6474BE8571A3}"/>
              </a:ext>
            </a:extLst>
          </p:cNvPr>
          <p:cNvPicPr>
            <a:picLocks noChangeAspect="1"/>
          </p:cNvPicPr>
          <p:nvPr/>
        </p:nvPicPr>
        <p:blipFill>
          <a:blip r:embed="rId4"/>
          <a:stretch>
            <a:fillRect/>
          </a:stretch>
        </p:blipFill>
        <p:spPr>
          <a:xfrm>
            <a:off x="10666415" y="4452113"/>
            <a:ext cx="1454776" cy="1450812"/>
          </a:xfrm>
          <a:prstGeom prst="rect">
            <a:avLst/>
          </a:prstGeom>
        </p:spPr>
      </p:pic>
      <p:pic>
        <p:nvPicPr>
          <p:cNvPr id="7" name="Picture 2" descr="University of New England - College of Osteopathic Medicine (UNECOM) - WADEM">
            <a:extLst>
              <a:ext uri="{FF2B5EF4-FFF2-40B4-BE49-F238E27FC236}">
                <a16:creationId xmlns:a16="http://schemas.microsoft.com/office/drawing/2014/main" id="{9FE000B7-8EC1-796C-D857-1F349AF3EC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73731" y="4458847"/>
            <a:ext cx="1450812" cy="14508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erson with a mustache smiling&#10;&#10;Description automatically generated">
            <a:extLst>
              <a:ext uri="{FF2B5EF4-FFF2-40B4-BE49-F238E27FC236}">
                <a16:creationId xmlns:a16="http://schemas.microsoft.com/office/drawing/2014/main" id="{0AC9A167-7343-BECE-DC2C-B665C453E368}"/>
              </a:ext>
            </a:extLst>
          </p:cNvPr>
          <p:cNvPicPr>
            <a:picLocks noChangeAspect="1"/>
          </p:cNvPicPr>
          <p:nvPr/>
        </p:nvPicPr>
        <p:blipFill>
          <a:blip r:embed="rId6"/>
          <a:stretch>
            <a:fillRect/>
          </a:stretch>
        </p:blipFill>
        <p:spPr>
          <a:xfrm>
            <a:off x="3713188" y="1151982"/>
            <a:ext cx="4931492" cy="4602726"/>
          </a:xfrm>
          <a:prstGeom prst="rect">
            <a:avLst/>
          </a:prstGeom>
        </p:spPr>
      </p:pic>
    </p:spTree>
    <p:extLst>
      <p:ext uri="{BB962C8B-B14F-4D97-AF65-F5344CB8AC3E}">
        <p14:creationId xmlns:p14="http://schemas.microsoft.com/office/powerpoint/2010/main" val="3810958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BAEEF6-612C-051C-475A-3743E1A58ACB}"/>
              </a:ext>
            </a:extLst>
          </p:cNvPr>
          <p:cNvSpPr>
            <a:spLocks noGrp="1"/>
          </p:cNvSpPr>
          <p:nvPr>
            <p:ph type="title"/>
          </p:nvPr>
        </p:nvSpPr>
        <p:spPr>
          <a:xfrm>
            <a:off x="5297762" y="329184"/>
            <a:ext cx="6251110" cy="1783080"/>
          </a:xfrm>
        </p:spPr>
        <p:txBody>
          <a:bodyPr anchor="b">
            <a:normAutofit/>
          </a:bodyPr>
          <a:lstStyle/>
          <a:p>
            <a:r>
              <a:rPr lang="en-US" sz="5400"/>
              <a:t>Case Presentation #1</a:t>
            </a:r>
          </a:p>
        </p:txBody>
      </p:sp>
      <p:pic>
        <p:nvPicPr>
          <p:cNvPr id="5" name="Picture 4" descr="A person holding her stomach&#10;&#10;Description automatically generated">
            <a:extLst>
              <a:ext uri="{FF2B5EF4-FFF2-40B4-BE49-F238E27FC236}">
                <a16:creationId xmlns:a16="http://schemas.microsoft.com/office/drawing/2014/main" id="{7B164F30-BBFB-CB09-F870-2CD34C899618}"/>
              </a:ext>
            </a:extLst>
          </p:cNvPr>
          <p:cNvPicPr>
            <a:picLocks noChangeAspect="1"/>
          </p:cNvPicPr>
          <p:nvPr/>
        </p:nvPicPr>
        <p:blipFill rotWithShape="1">
          <a:blip r:embed="rId3"/>
          <a:srcRect l="18613" r="13476"/>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5"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ACBBE97-C212-E136-5BDF-0C1051DAAFCA}"/>
              </a:ext>
            </a:extLst>
          </p:cNvPr>
          <p:cNvSpPr>
            <a:spLocks noGrp="1"/>
          </p:cNvSpPr>
          <p:nvPr>
            <p:ph idx="1"/>
          </p:nvPr>
        </p:nvSpPr>
        <p:spPr>
          <a:xfrm>
            <a:off x="5297762" y="2706624"/>
            <a:ext cx="6251110" cy="3483864"/>
          </a:xfrm>
        </p:spPr>
        <p:txBody>
          <a:bodyPr>
            <a:normAutofit/>
          </a:bodyPr>
          <a:lstStyle/>
          <a:p>
            <a:r>
              <a:rPr lang="en-US" sz="1700"/>
              <a:t>You are called to the home of a 54 year old female. The patient called 911 after she had sudden worsening of a dull RUQ abdominal pain that has been ongoing for approximately 2 weeks. The patient has a history of diabetes, hypertension and hyperlipidemia. Her pain worsened significantly last night about an hour after dinner, and kept her up all night with persistent nausea and vomiting. She appears uncomfortable, VS with a HR of 116, BP of 132/84, RR of 22, T 101.4F, SpO2 94% on RA. She is tender in the RUQ without rebound tenderness with an otherwise reassuring exam.</a:t>
            </a:r>
          </a:p>
          <a:p>
            <a:pPr lvl="1"/>
            <a:r>
              <a:rPr lang="en-US" sz="1700"/>
              <a:t>Would you perform any additional tests at this time?</a:t>
            </a:r>
          </a:p>
          <a:p>
            <a:pPr lvl="1"/>
            <a:r>
              <a:rPr lang="en-US" sz="1700"/>
              <a:t>Would you provide this patient with any treatments in transport?</a:t>
            </a:r>
          </a:p>
        </p:txBody>
      </p:sp>
    </p:spTree>
    <p:extLst>
      <p:ext uri="{BB962C8B-B14F-4D97-AF65-F5344CB8AC3E}">
        <p14:creationId xmlns:p14="http://schemas.microsoft.com/office/powerpoint/2010/main" val="25260074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A058CA41-D31A-F2F5-050B-77C9F8BBDABE}"/>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b="1" kern="1200" dirty="0">
                <a:solidFill>
                  <a:srgbClr val="FFFFFF"/>
                </a:solidFill>
                <a:latin typeface="+mj-lt"/>
                <a:ea typeface="+mj-ea"/>
                <a:cs typeface="+mj-cs"/>
              </a:rPr>
              <a:t>Who lives where? </a:t>
            </a:r>
          </a:p>
        </p:txBody>
      </p:sp>
      <p:pic>
        <p:nvPicPr>
          <p:cNvPr id="4" name="Page_434.png">
            <a:extLst>
              <a:ext uri="{FF2B5EF4-FFF2-40B4-BE49-F238E27FC236}">
                <a16:creationId xmlns:a16="http://schemas.microsoft.com/office/drawing/2014/main" id="{C4CE0DEA-020A-8E7D-1E02-B8E51362DD39}"/>
              </a:ext>
            </a:extLst>
          </p:cNvPr>
          <p:cNvPicPr>
            <a:picLocks noChangeAspect="1"/>
          </p:cNvPicPr>
          <p:nvPr/>
        </p:nvPicPr>
        <p:blipFill rotWithShape="1">
          <a:blip r:embed="rId3"/>
          <a:srcRect t="38907"/>
          <a:stretch/>
        </p:blipFill>
        <p:spPr>
          <a:xfrm>
            <a:off x="4038604" y="460465"/>
            <a:ext cx="8036562" cy="6397107"/>
          </a:xfrm>
          <a:prstGeom prst="rect">
            <a:avLst/>
          </a:prstGeom>
        </p:spPr>
      </p:pic>
      <p:sp>
        <p:nvSpPr>
          <p:cNvPr id="10" name="Rectangle 9">
            <a:extLst>
              <a:ext uri="{FF2B5EF4-FFF2-40B4-BE49-F238E27FC236}">
                <a16:creationId xmlns:a16="http://schemas.microsoft.com/office/drawing/2014/main" id="{8A55B933-405E-436A-3CAB-6D01C6104458}"/>
              </a:ext>
            </a:extLst>
          </p:cNvPr>
          <p:cNvSpPr/>
          <p:nvPr/>
        </p:nvSpPr>
        <p:spPr>
          <a:xfrm>
            <a:off x="6655632" y="2128603"/>
            <a:ext cx="1633929" cy="178383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45781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8F99A-0D43-FBE1-FE8B-4A287BE9B8A4}"/>
              </a:ext>
            </a:extLst>
          </p:cNvPr>
          <p:cNvSpPr>
            <a:spLocks noGrp="1"/>
          </p:cNvSpPr>
          <p:nvPr>
            <p:ph type="title"/>
          </p:nvPr>
        </p:nvSpPr>
        <p:spPr/>
        <p:txBody>
          <a:bodyPr/>
          <a:lstStyle/>
          <a:p>
            <a:r>
              <a:rPr lang="en-US" b="1" dirty="0">
                <a:solidFill>
                  <a:schemeClr val="bg1"/>
                </a:solidFill>
              </a:rPr>
              <a:t>RUQ pain - Differential Diagnosis</a:t>
            </a:r>
          </a:p>
        </p:txBody>
      </p:sp>
      <p:sp>
        <p:nvSpPr>
          <p:cNvPr id="3" name="Content Placeholder 2">
            <a:extLst>
              <a:ext uri="{FF2B5EF4-FFF2-40B4-BE49-F238E27FC236}">
                <a16:creationId xmlns:a16="http://schemas.microsoft.com/office/drawing/2014/main" id="{99671A20-8ECD-9C2E-A32E-0A17B8B9959B}"/>
              </a:ext>
            </a:extLst>
          </p:cNvPr>
          <p:cNvSpPr>
            <a:spLocks noGrp="1"/>
          </p:cNvSpPr>
          <p:nvPr>
            <p:ph idx="1"/>
          </p:nvPr>
        </p:nvSpPr>
        <p:spPr>
          <a:xfrm>
            <a:off x="838200" y="1825624"/>
            <a:ext cx="5616388" cy="4520805"/>
          </a:xfrm>
        </p:spPr>
        <p:txBody>
          <a:bodyPr>
            <a:normAutofit fontScale="92500" lnSpcReduction="10000"/>
          </a:bodyPr>
          <a:lstStyle/>
          <a:p>
            <a:r>
              <a:rPr lang="en-US" dirty="0">
                <a:solidFill>
                  <a:schemeClr val="bg1"/>
                </a:solidFill>
              </a:rPr>
              <a:t>Biliary disease</a:t>
            </a:r>
          </a:p>
          <a:p>
            <a:pPr lvl="1"/>
            <a:r>
              <a:rPr lang="en-US" dirty="0">
                <a:solidFill>
                  <a:schemeClr val="bg1"/>
                </a:solidFill>
              </a:rPr>
              <a:t>Colic, Cholecystitis, cholangitis</a:t>
            </a:r>
          </a:p>
          <a:p>
            <a:r>
              <a:rPr lang="en-US" dirty="0">
                <a:solidFill>
                  <a:schemeClr val="bg1"/>
                </a:solidFill>
              </a:rPr>
              <a:t>Liver Disease</a:t>
            </a:r>
          </a:p>
          <a:p>
            <a:pPr lvl="1"/>
            <a:r>
              <a:rPr lang="en-US" dirty="0">
                <a:solidFill>
                  <a:schemeClr val="bg1"/>
                </a:solidFill>
              </a:rPr>
              <a:t>Hepatitis, Hepatic abscess, Congestion, Fitz-Hugh-Curtis</a:t>
            </a:r>
          </a:p>
          <a:p>
            <a:r>
              <a:rPr lang="en-US" dirty="0">
                <a:solidFill>
                  <a:schemeClr val="bg1"/>
                </a:solidFill>
              </a:rPr>
              <a:t>Bowel disease</a:t>
            </a:r>
          </a:p>
          <a:p>
            <a:pPr lvl="1"/>
            <a:r>
              <a:rPr lang="en-US" dirty="0">
                <a:solidFill>
                  <a:schemeClr val="bg1"/>
                </a:solidFill>
              </a:rPr>
              <a:t>Appendicitis?, perforated ulcer</a:t>
            </a:r>
          </a:p>
          <a:p>
            <a:r>
              <a:rPr lang="en-US" dirty="0">
                <a:solidFill>
                  <a:schemeClr val="bg1"/>
                </a:solidFill>
              </a:rPr>
              <a:t>Lung disease</a:t>
            </a:r>
          </a:p>
          <a:p>
            <a:pPr lvl="1"/>
            <a:r>
              <a:rPr lang="en-US" dirty="0">
                <a:solidFill>
                  <a:schemeClr val="bg1"/>
                </a:solidFill>
              </a:rPr>
              <a:t>Pulmonary Embolus, pneumonia</a:t>
            </a:r>
          </a:p>
          <a:p>
            <a:r>
              <a:rPr lang="en-US" dirty="0">
                <a:solidFill>
                  <a:schemeClr val="bg1"/>
                </a:solidFill>
              </a:rPr>
              <a:t>Others</a:t>
            </a:r>
          </a:p>
          <a:p>
            <a:pPr lvl="1"/>
            <a:r>
              <a:rPr lang="en-US" dirty="0">
                <a:solidFill>
                  <a:schemeClr val="bg1"/>
                </a:solidFill>
              </a:rPr>
              <a:t>Cardiac ischemia, herpes zoster, kidney stones, pyelonephritis/UTI</a:t>
            </a:r>
          </a:p>
        </p:txBody>
      </p:sp>
      <p:pic>
        <p:nvPicPr>
          <p:cNvPr id="4" name="Page_434.png">
            <a:extLst>
              <a:ext uri="{FF2B5EF4-FFF2-40B4-BE49-F238E27FC236}">
                <a16:creationId xmlns:a16="http://schemas.microsoft.com/office/drawing/2014/main" id="{BBF40A0E-5656-717E-6EE1-133417C14C55}"/>
              </a:ext>
            </a:extLst>
          </p:cNvPr>
          <p:cNvPicPr>
            <a:picLocks noChangeAspect="1"/>
          </p:cNvPicPr>
          <p:nvPr/>
        </p:nvPicPr>
        <p:blipFill rotWithShape="1">
          <a:blip r:embed="rId3"/>
          <a:srcRect l="12439" t="48550" r="43612" b="20801"/>
          <a:stretch/>
        </p:blipFill>
        <p:spPr>
          <a:xfrm>
            <a:off x="6615952" y="1656158"/>
            <a:ext cx="5161921" cy="4690272"/>
          </a:xfrm>
          <a:prstGeom prst="rect">
            <a:avLst/>
          </a:prstGeom>
        </p:spPr>
      </p:pic>
    </p:spTree>
    <p:extLst>
      <p:ext uri="{BB962C8B-B14F-4D97-AF65-F5344CB8AC3E}">
        <p14:creationId xmlns:p14="http://schemas.microsoft.com/office/powerpoint/2010/main" val="22848806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1E93F4-9DB9-0522-AA15-97290F8571A3}"/>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5400" b="1">
                <a:solidFill>
                  <a:schemeClr val="bg1"/>
                </a:solidFill>
              </a:rPr>
              <a:t>Diagnosis?</a:t>
            </a:r>
          </a:p>
        </p:txBody>
      </p:sp>
      <p:sp>
        <p:nvSpPr>
          <p:cNvPr id="12"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holding her stomach&#10;&#10;Description automatically generated">
            <a:extLst>
              <a:ext uri="{FF2B5EF4-FFF2-40B4-BE49-F238E27FC236}">
                <a16:creationId xmlns:a16="http://schemas.microsoft.com/office/drawing/2014/main" id="{CE906A66-8CAB-B759-206B-A4992E64C993}"/>
              </a:ext>
            </a:extLst>
          </p:cNvPr>
          <p:cNvPicPr>
            <a:picLocks noGrp="1" noChangeAspect="1"/>
          </p:cNvPicPr>
          <p:nvPr>
            <p:ph idx="1"/>
          </p:nvPr>
        </p:nvPicPr>
        <p:blipFill rotWithShape="1">
          <a:blip r:embed="rId3"/>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6522490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useBgFill="1">
        <p:nvSpPr>
          <p:cNvPr id="9223" name="Rectangle 9222">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5" name="Freeform: Shape 9224">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408AD35-F292-900A-F327-FBB438D783FE}"/>
              </a:ext>
            </a:extLst>
          </p:cNvPr>
          <p:cNvSpPr>
            <a:spLocks noGrp="1"/>
          </p:cNvSpPr>
          <p:nvPr>
            <p:ph type="title"/>
          </p:nvPr>
        </p:nvSpPr>
        <p:spPr>
          <a:xfrm>
            <a:off x="838200" y="609600"/>
            <a:ext cx="3739341" cy="1330839"/>
          </a:xfrm>
        </p:spPr>
        <p:txBody>
          <a:bodyPr>
            <a:normAutofit/>
          </a:bodyPr>
          <a:lstStyle/>
          <a:p>
            <a:r>
              <a:rPr lang="en-US" b="1" dirty="0">
                <a:solidFill>
                  <a:schemeClr val="bg1"/>
                </a:solidFill>
              </a:rPr>
              <a:t>Acute Cholecystitis</a:t>
            </a:r>
          </a:p>
        </p:txBody>
      </p:sp>
      <p:sp>
        <p:nvSpPr>
          <p:cNvPr id="3" name="Content Placeholder 2">
            <a:extLst>
              <a:ext uri="{FF2B5EF4-FFF2-40B4-BE49-F238E27FC236}">
                <a16:creationId xmlns:a16="http://schemas.microsoft.com/office/drawing/2014/main" id="{52B4333C-310A-32EC-7E00-9D589622E447}"/>
              </a:ext>
            </a:extLst>
          </p:cNvPr>
          <p:cNvSpPr>
            <a:spLocks noGrp="1"/>
          </p:cNvSpPr>
          <p:nvPr>
            <p:ph idx="1"/>
          </p:nvPr>
        </p:nvSpPr>
        <p:spPr>
          <a:xfrm>
            <a:off x="862366" y="2194102"/>
            <a:ext cx="3739341" cy="4054298"/>
          </a:xfrm>
        </p:spPr>
        <p:txBody>
          <a:bodyPr>
            <a:normAutofit/>
          </a:bodyPr>
          <a:lstStyle/>
          <a:p>
            <a:r>
              <a:rPr lang="en-US" sz="2000" dirty="0">
                <a:solidFill>
                  <a:schemeClr val="bg1"/>
                </a:solidFill>
              </a:rPr>
              <a:t>#1 cause -&gt; gallstones</a:t>
            </a:r>
          </a:p>
          <a:p>
            <a:r>
              <a:rPr lang="en-US" sz="2000" dirty="0">
                <a:solidFill>
                  <a:schemeClr val="bg1"/>
                </a:solidFill>
              </a:rPr>
              <a:t>Prevalence of gallstones is high in the general populace (8% men, 17% women)</a:t>
            </a:r>
          </a:p>
          <a:p>
            <a:pPr lvl="1"/>
            <a:r>
              <a:rPr lang="en-US" sz="2000" dirty="0">
                <a:solidFill>
                  <a:schemeClr val="bg1"/>
                </a:solidFill>
              </a:rPr>
              <a:t>Common cause of abdominal pain in pregnancy</a:t>
            </a:r>
          </a:p>
          <a:p>
            <a:r>
              <a:rPr lang="en-US" sz="2000" dirty="0">
                <a:solidFill>
                  <a:schemeClr val="bg1"/>
                </a:solidFill>
              </a:rPr>
              <a:t>Biliary colic</a:t>
            </a:r>
          </a:p>
          <a:p>
            <a:r>
              <a:rPr lang="en-US" sz="2000" dirty="0">
                <a:solidFill>
                  <a:schemeClr val="bg1"/>
                </a:solidFill>
              </a:rPr>
              <a:t>Persistent obstruction -&gt; inflammation -&gt; acute cholecystitis</a:t>
            </a:r>
          </a:p>
        </p:txBody>
      </p:sp>
      <p:pic>
        <p:nvPicPr>
          <p:cNvPr id="9218" name="Picture 2" descr="No photo description available.">
            <a:extLst>
              <a:ext uri="{FF2B5EF4-FFF2-40B4-BE49-F238E27FC236}">
                <a16:creationId xmlns:a16="http://schemas.microsoft.com/office/drawing/2014/main" id="{E2E36E14-1991-E62C-2A9F-346714ECC83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45457" y="909569"/>
            <a:ext cx="6155141" cy="5062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7594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41B02-CD7D-934B-5222-5E2A69AA494B}"/>
              </a:ext>
            </a:extLst>
          </p:cNvPr>
          <p:cNvSpPr>
            <a:spLocks noGrp="1"/>
          </p:cNvSpPr>
          <p:nvPr>
            <p:ph type="title"/>
          </p:nvPr>
        </p:nvSpPr>
        <p:spPr/>
        <p:txBody>
          <a:bodyPr/>
          <a:lstStyle/>
          <a:p>
            <a:r>
              <a:rPr lang="en-US" b="1" dirty="0">
                <a:solidFill>
                  <a:schemeClr val="bg1"/>
                </a:solidFill>
              </a:rPr>
              <a:t>Diagnosis</a:t>
            </a:r>
          </a:p>
        </p:txBody>
      </p:sp>
      <p:sp>
        <p:nvSpPr>
          <p:cNvPr id="3" name="Content Placeholder 2">
            <a:extLst>
              <a:ext uri="{FF2B5EF4-FFF2-40B4-BE49-F238E27FC236}">
                <a16:creationId xmlns:a16="http://schemas.microsoft.com/office/drawing/2014/main" id="{BC3EF3B0-A0F2-1C20-D544-C4B78CA8C84A}"/>
              </a:ext>
            </a:extLst>
          </p:cNvPr>
          <p:cNvSpPr>
            <a:spLocks noGrp="1"/>
          </p:cNvSpPr>
          <p:nvPr>
            <p:ph idx="1"/>
          </p:nvPr>
        </p:nvSpPr>
        <p:spPr/>
        <p:txBody>
          <a:bodyPr/>
          <a:lstStyle/>
          <a:p>
            <a:r>
              <a:rPr lang="en-US" dirty="0">
                <a:solidFill>
                  <a:schemeClr val="bg1"/>
                </a:solidFill>
              </a:rPr>
              <a:t>Mostly clinical + laboratory and imaging findings</a:t>
            </a:r>
          </a:p>
          <a:p>
            <a:r>
              <a:rPr lang="en-US" dirty="0">
                <a:solidFill>
                  <a:schemeClr val="bg1"/>
                </a:solidFill>
              </a:rPr>
              <a:t>Combination of local and systemic symptoms with imaging studies (+/-)</a:t>
            </a:r>
          </a:p>
          <a:p>
            <a:r>
              <a:rPr lang="en-US" dirty="0">
                <a:solidFill>
                  <a:schemeClr val="bg1"/>
                </a:solidFill>
              </a:rPr>
              <a:t>+Murphy’s sign: How do we do this?</a:t>
            </a:r>
          </a:p>
          <a:p>
            <a:pPr lvl="1"/>
            <a:r>
              <a:rPr lang="en-US" dirty="0">
                <a:solidFill>
                  <a:schemeClr val="bg1"/>
                </a:solidFill>
              </a:rPr>
              <a:t>https://</a:t>
            </a:r>
            <a:r>
              <a:rPr lang="en-US" dirty="0" err="1">
                <a:solidFill>
                  <a:schemeClr val="bg1"/>
                </a:solidFill>
              </a:rPr>
              <a:t>www.youtube.com</a:t>
            </a:r>
            <a:r>
              <a:rPr lang="en-US" dirty="0">
                <a:solidFill>
                  <a:schemeClr val="bg1"/>
                </a:solidFill>
              </a:rPr>
              <a:t>/</a:t>
            </a:r>
            <a:r>
              <a:rPr lang="en-US" dirty="0" err="1">
                <a:solidFill>
                  <a:schemeClr val="bg1"/>
                </a:solidFill>
              </a:rPr>
              <a:t>watch?v</a:t>
            </a:r>
            <a:r>
              <a:rPr lang="en-US" dirty="0">
                <a:solidFill>
                  <a:schemeClr val="bg1"/>
                </a:solidFill>
              </a:rPr>
              <a:t>=2T0XUQ1M-x0</a:t>
            </a:r>
          </a:p>
          <a:p>
            <a:pPr marL="0" indent="0">
              <a:buNone/>
            </a:pPr>
            <a:endParaRPr lang="en-US" dirty="0">
              <a:solidFill>
                <a:schemeClr val="bg1"/>
              </a:solidFill>
            </a:endParaRPr>
          </a:p>
        </p:txBody>
      </p:sp>
    </p:spTree>
    <p:extLst>
      <p:ext uri="{BB962C8B-B14F-4D97-AF65-F5344CB8AC3E}">
        <p14:creationId xmlns:p14="http://schemas.microsoft.com/office/powerpoint/2010/main" val="20672658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CC791-D510-D4DA-EF49-F1977D2C5716}"/>
              </a:ext>
            </a:extLst>
          </p:cNvPr>
          <p:cNvSpPr>
            <a:spLocks noGrp="1"/>
          </p:cNvSpPr>
          <p:nvPr>
            <p:ph type="title"/>
          </p:nvPr>
        </p:nvSpPr>
        <p:spPr/>
        <p:txBody>
          <a:bodyPr/>
          <a:lstStyle/>
          <a:p>
            <a:r>
              <a:rPr lang="en-US" b="1" dirty="0">
                <a:solidFill>
                  <a:schemeClr val="bg1"/>
                </a:solidFill>
              </a:rPr>
              <a:t>Ultrasound of Acute Cholecystitis</a:t>
            </a:r>
          </a:p>
        </p:txBody>
      </p:sp>
      <p:pic>
        <p:nvPicPr>
          <p:cNvPr id="5" name="Content Placeholder 4" descr="Ultrasound of a baby&#10;&#10;Description automatically generated">
            <a:extLst>
              <a:ext uri="{FF2B5EF4-FFF2-40B4-BE49-F238E27FC236}">
                <a16:creationId xmlns:a16="http://schemas.microsoft.com/office/drawing/2014/main" id="{7FD499EB-7809-554D-6D2B-2222EB90E6DC}"/>
              </a:ext>
            </a:extLst>
          </p:cNvPr>
          <p:cNvPicPr>
            <a:picLocks noGrp="1" noChangeAspect="1"/>
          </p:cNvPicPr>
          <p:nvPr>
            <p:ph idx="1"/>
          </p:nvPr>
        </p:nvPicPr>
        <p:blipFill>
          <a:blip r:embed="rId3"/>
          <a:stretch>
            <a:fillRect/>
          </a:stretch>
        </p:blipFill>
        <p:spPr>
          <a:xfrm>
            <a:off x="5943691" y="1857791"/>
            <a:ext cx="6168760" cy="4615476"/>
          </a:xfrm>
        </p:spPr>
      </p:pic>
      <p:pic>
        <p:nvPicPr>
          <p:cNvPr id="8194" name="Picture 2">
            <a:extLst>
              <a:ext uri="{FF2B5EF4-FFF2-40B4-BE49-F238E27FC236}">
                <a16:creationId xmlns:a16="http://schemas.microsoft.com/office/drawing/2014/main" id="{496D5DE3-051D-B0EF-106A-E0D1098337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654" y="1877399"/>
            <a:ext cx="5827037" cy="461547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78283455-9EFA-D7C1-8C56-F0678D7F12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9633" y="1877399"/>
            <a:ext cx="2132751" cy="1611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7903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2D51D-6694-4838-20E4-A59228F3F227}"/>
              </a:ext>
            </a:extLst>
          </p:cNvPr>
          <p:cNvSpPr>
            <a:spLocks noGrp="1"/>
          </p:cNvSpPr>
          <p:nvPr>
            <p:ph type="title"/>
          </p:nvPr>
        </p:nvSpPr>
        <p:spPr>
          <a:xfrm>
            <a:off x="762000" y="1138036"/>
            <a:ext cx="4888992" cy="1402470"/>
          </a:xfrm>
        </p:spPr>
        <p:txBody>
          <a:bodyPr anchor="t">
            <a:normAutofit/>
          </a:bodyPr>
          <a:lstStyle/>
          <a:p>
            <a:r>
              <a:rPr lang="en-US" sz="3600" b="1" dirty="0">
                <a:solidFill>
                  <a:schemeClr val="bg1"/>
                </a:solidFill>
              </a:rPr>
              <a:t>Acute Calculus Cholecystitis Treatment</a:t>
            </a:r>
          </a:p>
        </p:txBody>
      </p:sp>
      <p:cxnSp>
        <p:nvCxnSpPr>
          <p:cNvPr id="10" name="Straight Connector 9">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9EB5BE7-3CD2-E47D-B91C-092649F03A29}"/>
              </a:ext>
            </a:extLst>
          </p:cNvPr>
          <p:cNvSpPr>
            <a:spLocks noGrp="1"/>
          </p:cNvSpPr>
          <p:nvPr>
            <p:ph idx="1"/>
          </p:nvPr>
        </p:nvSpPr>
        <p:spPr>
          <a:xfrm>
            <a:off x="762000" y="2551176"/>
            <a:ext cx="4639994" cy="3591207"/>
          </a:xfrm>
        </p:spPr>
        <p:txBody>
          <a:bodyPr>
            <a:normAutofit/>
          </a:bodyPr>
          <a:lstStyle/>
          <a:p>
            <a:r>
              <a:rPr lang="en-US" sz="2400" dirty="0">
                <a:solidFill>
                  <a:schemeClr val="bg1"/>
                </a:solidFill>
              </a:rPr>
              <a:t>IV fluids, pain control, antibiotics, surgery consultation</a:t>
            </a:r>
          </a:p>
          <a:p>
            <a:pPr lvl="1"/>
            <a:r>
              <a:rPr lang="en-US" dirty="0">
                <a:solidFill>
                  <a:schemeClr val="bg1"/>
                </a:solidFill>
              </a:rPr>
              <a:t>+/- anti-emetics (often needed)</a:t>
            </a:r>
          </a:p>
          <a:p>
            <a:r>
              <a:rPr lang="en-US" sz="2400" dirty="0">
                <a:solidFill>
                  <a:schemeClr val="bg1"/>
                </a:solidFill>
              </a:rPr>
              <a:t>Most of these can be done in the prehospital setting</a:t>
            </a:r>
          </a:p>
          <a:p>
            <a:r>
              <a:rPr lang="en-US" sz="2400" dirty="0">
                <a:solidFill>
                  <a:schemeClr val="bg1"/>
                </a:solidFill>
              </a:rPr>
              <a:t>Tx </a:t>
            </a:r>
            <a:r>
              <a:rPr lang="en-US" sz="2400" b="1" dirty="0">
                <a:solidFill>
                  <a:schemeClr val="bg1"/>
                </a:solidFill>
              </a:rPr>
              <a:t>WILL NOT</a:t>
            </a:r>
            <a:r>
              <a:rPr lang="en-US" sz="2400" dirty="0">
                <a:solidFill>
                  <a:schemeClr val="bg1"/>
                </a:solidFill>
              </a:rPr>
              <a:t> alter the patient’s hospital course</a:t>
            </a:r>
          </a:p>
        </p:txBody>
      </p:sp>
      <p:pic>
        <p:nvPicPr>
          <p:cNvPr id="5" name="Picture 4" descr="A close-up of a human intestine&#10;&#10;Description automatically generated">
            <a:extLst>
              <a:ext uri="{FF2B5EF4-FFF2-40B4-BE49-F238E27FC236}">
                <a16:creationId xmlns:a16="http://schemas.microsoft.com/office/drawing/2014/main" id="{C031E886-3D45-11D0-0F10-5763CB701CEB}"/>
              </a:ext>
            </a:extLst>
          </p:cNvPr>
          <p:cNvPicPr>
            <a:picLocks noChangeAspect="1"/>
          </p:cNvPicPr>
          <p:nvPr/>
        </p:nvPicPr>
        <p:blipFill rotWithShape="1">
          <a:blip r:embed="rId3"/>
          <a:srcRect r="4622"/>
          <a:stretch/>
        </p:blipFill>
        <p:spPr>
          <a:xfrm>
            <a:off x="5650992" y="10"/>
            <a:ext cx="6541008" cy="6857990"/>
          </a:xfrm>
          <a:prstGeom prst="rect">
            <a:avLst/>
          </a:prstGeom>
        </p:spPr>
      </p:pic>
    </p:spTree>
    <p:extLst>
      <p:ext uri="{BB962C8B-B14F-4D97-AF65-F5344CB8AC3E}">
        <p14:creationId xmlns:p14="http://schemas.microsoft.com/office/powerpoint/2010/main" val="29246405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FA119-6C00-4C70-B160-C5E628496525}"/>
              </a:ext>
            </a:extLst>
          </p:cNvPr>
          <p:cNvSpPr>
            <a:spLocks noGrp="1"/>
          </p:cNvSpPr>
          <p:nvPr>
            <p:ph type="title"/>
          </p:nvPr>
        </p:nvSpPr>
        <p:spPr/>
        <p:txBody>
          <a:bodyPr/>
          <a:lstStyle/>
          <a:p>
            <a:r>
              <a:rPr lang="en-US" b="1" dirty="0">
                <a:solidFill>
                  <a:schemeClr val="bg1"/>
                </a:solidFill>
              </a:rPr>
              <a:t>Pain control for general abdominal pain</a:t>
            </a:r>
          </a:p>
        </p:txBody>
      </p:sp>
      <p:sp>
        <p:nvSpPr>
          <p:cNvPr id="3" name="Content Placeholder 2">
            <a:extLst>
              <a:ext uri="{FF2B5EF4-FFF2-40B4-BE49-F238E27FC236}">
                <a16:creationId xmlns:a16="http://schemas.microsoft.com/office/drawing/2014/main" id="{1A7AD536-FA13-1675-7B34-755394505C6B}"/>
              </a:ext>
            </a:extLst>
          </p:cNvPr>
          <p:cNvSpPr>
            <a:spLocks noGrp="1"/>
          </p:cNvSpPr>
          <p:nvPr>
            <p:ph idx="1"/>
          </p:nvPr>
        </p:nvSpPr>
        <p:spPr/>
        <p:txBody>
          <a:bodyPr/>
          <a:lstStyle/>
          <a:p>
            <a:r>
              <a:rPr lang="en-US" dirty="0">
                <a:solidFill>
                  <a:schemeClr val="bg1"/>
                </a:solidFill>
              </a:rPr>
              <a:t>Previous teachings suggested with-holding pain management</a:t>
            </a:r>
          </a:p>
          <a:p>
            <a:pPr lvl="1"/>
            <a:r>
              <a:rPr lang="en-US" dirty="0">
                <a:solidFill>
                  <a:schemeClr val="bg1"/>
                </a:solidFill>
              </a:rPr>
              <a:t>“Alters abdominal exam” – but does not alter diagnostic certainty</a:t>
            </a:r>
          </a:p>
          <a:p>
            <a:r>
              <a:rPr lang="en-US" dirty="0">
                <a:solidFill>
                  <a:schemeClr val="bg1"/>
                </a:solidFill>
              </a:rPr>
              <a:t>Recent literature does not support this practice</a:t>
            </a:r>
          </a:p>
          <a:p>
            <a:r>
              <a:rPr lang="en-US" dirty="0">
                <a:solidFill>
                  <a:schemeClr val="bg1"/>
                </a:solidFill>
              </a:rPr>
              <a:t>Diagnosis is made through a multitude of tests</a:t>
            </a:r>
          </a:p>
          <a:p>
            <a:pPr lvl="1"/>
            <a:r>
              <a:rPr lang="en-US" dirty="0">
                <a:solidFill>
                  <a:schemeClr val="bg1"/>
                </a:solidFill>
              </a:rPr>
              <a:t>Pain can be reproduced despite IV medications for diagnostic purposes</a:t>
            </a:r>
          </a:p>
          <a:p>
            <a:r>
              <a:rPr lang="en-US" dirty="0">
                <a:solidFill>
                  <a:schemeClr val="bg1"/>
                </a:solidFill>
              </a:rPr>
              <a:t>Keep your patient’s comfortable!</a:t>
            </a:r>
          </a:p>
        </p:txBody>
      </p:sp>
    </p:spTree>
    <p:extLst>
      <p:ext uri="{BB962C8B-B14F-4D97-AF65-F5344CB8AC3E}">
        <p14:creationId xmlns:p14="http://schemas.microsoft.com/office/powerpoint/2010/main" val="6617061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AE0987-5654-F490-6C49-58BABA6CE29A}"/>
              </a:ext>
            </a:extLst>
          </p:cNvPr>
          <p:cNvSpPr>
            <a:spLocks noGrp="1"/>
          </p:cNvSpPr>
          <p:nvPr>
            <p:ph type="title"/>
          </p:nvPr>
        </p:nvSpPr>
        <p:spPr>
          <a:xfrm>
            <a:off x="640080" y="325369"/>
            <a:ext cx="4368602" cy="1956841"/>
          </a:xfrm>
        </p:spPr>
        <p:txBody>
          <a:bodyPr anchor="b">
            <a:normAutofit/>
          </a:bodyPr>
          <a:lstStyle/>
          <a:p>
            <a:r>
              <a:rPr lang="en-US" sz="5400" b="1">
                <a:solidFill>
                  <a:schemeClr val="bg1"/>
                </a:solidFill>
              </a:rPr>
              <a:t>Ascending Cholangitis</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0322A9B-3EB3-4C62-0741-DDA779ADB318}"/>
              </a:ext>
            </a:extLst>
          </p:cNvPr>
          <p:cNvSpPr>
            <a:spLocks noGrp="1"/>
          </p:cNvSpPr>
          <p:nvPr>
            <p:ph idx="1"/>
          </p:nvPr>
        </p:nvSpPr>
        <p:spPr>
          <a:xfrm>
            <a:off x="446622" y="2875898"/>
            <a:ext cx="4243589" cy="3320668"/>
          </a:xfrm>
        </p:spPr>
        <p:txBody>
          <a:bodyPr>
            <a:normAutofit/>
          </a:bodyPr>
          <a:lstStyle/>
          <a:p>
            <a:r>
              <a:rPr lang="en-US" sz="2200" dirty="0">
                <a:solidFill>
                  <a:schemeClr val="bg1"/>
                </a:solidFill>
              </a:rPr>
              <a:t>Severe, life-threatening infection </a:t>
            </a:r>
          </a:p>
          <a:p>
            <a:r>
              <a:rPr lang="en-US" sz="2200" dirty="0">
                <a:solidFill>
                  <a:schemeClr val="bg1"/>
                </a:solidFill>
              </a:rPr>
              <a:t>Consider Charcot’s triad -&gt; fever, RUQ pain, jaundice</a:t>
            </a:r>
          </a:p>
          <a:p>
            <a:pPr lvl="1"/>
            <a:r>
              <a:rPr lang="en-US" sz="2200" dirty="0">
                <a:solidFill>
                  <a:schemeClr val="bg1"/>
                </a:solidFill>
              </a:rPr>
              <a:t>With altered mental status and hypotension = Reynold’s pentad</a:t>
            </a:r>
          </a:p>
          <a:p>
            <a:endParaRPr lang="en-US" sz="2200" dirty="0">
              <a:solidFill>
                <a:schemeClr val="bg1"/>
              </a:solidFill>
            </a:endParaRPr>
          </a:p>
        </p:txBody>
      </p:sp>
      <p:pic>
        <p:nvPicPr>
          <p:cNvPr id="4" name="Picture 2">
            <a:extLst>
              <a:ext uri="{FF2B5EF4-FFF2-40B4-BE49-F238E27FC236}">
                <a16:creationId xmlns:a16="http://schemas.microsoft.com/office/drawing/2014/main" id="{43E30767-B76D-0415-0CC0-5D08E0B8F6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86" r="16424"/>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pic>
        <p:nvPicPr>
          <p:cNvPr id="10242" name="Picture 2" descr="undefined">
            <a:extLst>
              <a:ext uri="{FF2B5EF4-FFF2-40B4-BE49-F238E27FC236}">
                <a16:creationId xmlns:a16="http://schemas.microsoft.com/office/drawing/2014/main" id="{C1A0D9EB-B16A-5BFE-9014-A22A248729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1736" y="4280009"/>
            <a:ext cx="1934090" cy="25779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3079C87-AFE8-62A5-B638-C481B9F974BF}"/>
              </a:ext>
            </a:extLst>
          </p:cNvPr>
          <p:cNvSpPr txBox="1"/>
          <p:nvPr/>
        </p:nvSpPr>
        <p:spPr>
          <a:xfrm>
            <a:off x="0" y="6609495"/>
            <a:ext cx="4719562" cy="338554"/>
          </a:xfrm>
          <a:prstGeom prst="rect">
            <a:avLst/>
          </a:prstGeom>
          <a:noFill/>
        </p:spPr>
        <p:txBody>
          <a:bodyPr wrap="none" rtlCol="0">
            <a:spAutoFit/>
          </a:bodyPr>
          <a:lstStyle/>
          <a:p>
            <a:r>
              <a:rPr lang="en-US" sz="800" dirty="0"/>
              <a:t>By James Heilman, MD - Own work, CC BY 3.0, </a:t>
            </a:r>
            <a:r>
              <a:rPr lang="en-US" sz="800" dirty="0">
                <a:hlinkClick r:id="rId5"/>
              </a:rPr>
              <a:t>https://commons.wikimedia.org/w/index.php?curid=9389660</a:t>
            </a:r>
            <a:endParaRPr lang="en-US" sz="800" dirty="0"/>
          </a:p>
          <a:p>
            <a:r>
              <a:rPr lang="en-US" sz="800" dirty="0"/>
              <a:t>By Sab3el3eish - Own work, CC BY 3.0, https://</a:t>
            </a:r>
            <a:r>
              <a:rPr lang="en-US" sz="800" dirty="0" err="1"/>
              <a:t>commons.wikimedia.org</a:t>
            </a:r>
            <a:r>
              <a:rPr lang="en-US" sz="800" dirty="0"/>
              <a:t>/w/</a:t>
            </a:r>
            <a:r>
              <a:rPr lang="en-US" sz="800" dirty="0" err="1"/>
              <a:t>index.php?curid</a:t>
            </a:r>
            <a:r>
              <a:rPr lang="en-US" sz="800" dirty="0"/>
              <a:t>=9609147</a:t>
            </a:r>
          </a:p>
        </p:txBody>
      </p:sp>
      <p:pic>
        <p:nvPicPr>
          <p:cNvPr id="10244" name="Picture 4" descr="undefined">
            <a:extLst>
              <a:ext uri="{FF2B5EF4-FFF2-40B4-BE49-F238E27FC236}">
                <a16:creationId xmlns:a16="http://schemas.microsoft.com/office/drawing/2014/main" id="{CC929339-B362-D942-0179-45DBC84116D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0798" b="20330"/>
          <a:stretch/>
        </p:blipFill>
        <p:spPr bwMode="auto">
          <a:xfrm>
            <a:off x="4691736" y="3361869"/>
            <a:ext cx="1934091" cy="1083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4604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6B671-5FEC-A2C1-8CB0-8F7E81695F14}"/>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5400" b="1">
                <a:solidFill>
                  <a:schemeClr val="bg1"/>
                </a:solidFill>
              </a:rPr>
              <a:t>Disclosures</a:t>
            </a:r>
          </a:p>
        </p:txBody>
      </p:sp>
      <p:sp>
        <p:nvSpPr>
          <p:cNvPr id="3" name="Content Placeholder 2">
            <a:extLst>
              <a:ext uri="{FF2B5EF4-FFF2-40B4-BE49-F238E27FC236}">
                <a16:creationId xmlns:a16="http://schemas.microsoft.com/office/drawing/2014/main" id="{1C5935E4-F5FE-8E6F-4DEA-26A22A747765}"/>
              </a:ext>
            </a:extLst>
          </p:cNvPr>
          <p:cNvSpPr>
            <a:spLocks noGrp="1"/>
          </p:cNvSpPr>
          <p:nvPr>
            <p:ph idx="1"/>
          </p:nvPr>
        </p:nvSpPr>
        <p:spPr>
          <a:xfrm>
            <a:off x="890339" y="4636008"/>
            <a:ext cx="3734014" cy="1572768"/>
          </a:xfrm>
        </p:spPr>
        <p:txBody>
          <a:bodyPr vert="horz" lIns="91440" tIns="45720" rIns="91440" bIns="45720" rtlCol="0">
            <a:normAutofit/>
          </a:bodyPr>
          <a:lstStyle/>
          <a:p>
            <a:pPr marL="0" indent="0">
              <a:buNone/>
            </a:pPr>
            <a:r>
              <a:rPr lang="en-US" sz="2400" dirty="0">
                <a:solidFill>
                  <a:schemeClr val="bg1"/>
                </a:solidFill>
              </a:rPr>
              <a:t>No financial disclosures</a:t>
            </a:r>
          </a:p>
        </p:txBody>
      </p:sp>
      <p:pic>
        <p:nvPicPr>
          <p:cNvPr id="6" name="Picture 5" descr="A black dog standing in a field&#10;&#10;Description automatically generated">
            <a:extLst>
              <a:ext uri="{FF2B5EF4-FFF2-40B4-BE49-F238E27FC236}">
                <a16:creationId xmlns:a16="http://schemas.microsoft.com/office/drawing/2014/main" id="{A89522F3-4892-32A8-AE0F-78BD02BE0607}"/>
              </a:ext>
            </a:extLst>
          </p:cNvPr>
          <p:cNvPicPr>
            <a:picLocks noChangeAspect="1"/>
          </p:cNvPicPr>
          <p:nvPr/>
        </p:nvPicPr>
        <p:blipFill rotWithShape="1">
          <a:blip r:embed="rId3"/>
          <a:srcRect r="2477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4821864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510E7-C340-E00F-3C61-EDE637EC5F63}"/>
              </a:ext>
            </a:extLst>
          </p:cNvPr>
          <p:cNvSpPr>
            <a:spLocks noGrp="1"/>
          </p:cNvSpPr>
          <p:nvPr>
            <p:ph type="title"/>
          </p:nvPr>
        </p:nvSpPr>
        <p:spPr/>
        <p:txBody>
          <a:bodyPr/>
          <a:lstStyle/>
          <a:p>
            <a:r>
              <a:rPr lang="en-US" b="1" dirty="0">
                <a:solidFill>
                  <a:schemeClr val="bg1"/>
                </a:solidFill>
              </a:rPr>
              <a:t>Case presentation #2</a:t>
            </a:r>
          </a:p>
        </p:txBody>
      </p:sp>
      <p:sp>
        <p:nvSpPr>
          <p:cNvPr id="3" name="Content Placeholder 2">
            <a:extLst>
              <a:ext uri="{FF2B5EF4-FFF2-40B4-BE49-F238E27FC236}">
                <a16:creationId xmlns:a16="http://schemas.microsoft.com/office/drawing/2014/main" id="{3D60CD83-B9FE-E406-A32D-5D80AB70811F}"/>
              </a:ext>
            </a:extLst>
          </p:cNvPr>
          <p:cNvSpPr>
            <a:spLocks noGrp="1"/>
          </p:cNvSpPr>
          <p:nvPr>
            <p:ph idx="1"/>
          </p:nvPr>
        </p:nvSpPr>
        <p:spPr/>
        <p:txBody>
          <a:bodyPr/>
          <a:lstStyle/>
          <a:p>
            <a:r>
              <a:rPr lang="en-US" dirty="0">
                <a:solidFill>
                  <a:schemeClr val="bg1"/>
                </a:solidFill>
              </a:rPr>
              <a:t>You are called to the home of a 54 year old female. The patient called 911 after she had sudden epigastric abdominal pain this AM. The patient has a history of diabetes, hypertension and hyperlipidemia. Her pain worsened significantly this morning while walking her dog approximately 30 minutes ago. She states her pain radiates to her bilateral shoulders and reports associated nausea. She appears uncomfortable, diaphoretic and speaks in 5-7 word sentences. VS with HR of 84, BP 102/64, RR 18, SpO2 89% on RA, Temp 98.6F. Her abdominal exam is benign.</a:t>
            </a:r>
          </a:p>
          <a:p>
            <a:pPr lvl="1"/>
            <a:r>
              <a:rPr lang="en-US" dirty="0">
                <a:solidFill>
                  <a:schemeClr val="bg1"/>
                </a:solidFill>
              </a:rPr>
              <a:t>Would you perform any additional tests at this time?</a:t>
            </a:r>
          </a:p>
          <a:p>
            <a:pPr lvl="1"/>
            <a:r>
              <a:rPr lang="en-US" dirty="0">
                <a:solidFill>
                  <a:schemeClr val="bg1"/>
                </a:solidFill>
              </a:rPr>
              <a:t>Would you provide this patient with any treatments in transport?</a:t>
            </a:r>
          </a:p>
        </p:txBody>
      </p:sp>
    </p:spTree>
    <p:extLst>
      <p:ext uri="{BB962C8B-B14F-4D97-AF65-F5344CB8AC3E}">
        <p14:creationId xmlns:p14="http://schemas.microsoft.com/office/powerpoint/2010/main" val="42431520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8DEB5-09C5-9B1B-CD88-A23B7DE0CC5A}"/>
              </a:ext>
            </a:extLst>
          </p:cNvPr>
          <p:cNvSpPr>
            <a:spLocks noGrp="1"/>
          </p:cNvSpPr>
          <p:nvPr>
            <p:ph type="title"/>
          </p:nvPr>
        </p:nvSpPr>
        <p:spPr/>
        <p:txBody>
          <a:bodyPr/>
          <a:lstStyle/>
          <a:p>
            <a:r>
              <a:rPr lang="en-US" dirty="0"/>
              <a:t>EKG</a:t>
            </a:r>
          </a:p>
        </p:txBody>
      </p:sp>
      <p:pic>
        <p:nvPicPr>
          <p:cNvPr id="6146" name="Picture 2" descr="ECG Anterolateral AMI STEMI 2">
            <a:extLst>
              <a:ext uri="{FF2B5EF4-FFF2-40B4-BE49-F238E27FC236}">
                <a16:creationId xmlns:a16="http://schemas.microsoft.com/office/drawing/2014/main" id="{BEDFE2AB-F8B3-DDED-0EA4-F9AC6BB414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935" y="1528998"/>
            <a:ext cx="11676130" cy="4811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5037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90E5E-4210-C9FB-4394-E6DE04AFCDCC}"/>
              </a:ext>
            </a:extLst>
          </p:cNvPr>
          <p:cNvSpPr>
            <a:spLocks noGrp="1"/>
          </p:cNvSpPr>
          <p:nvPr>
            <p:ph type="title"/>
          </p:nvPr>
        </p:nvSpPr>
        <p:spPr/>
        <p:txBody>
          <a:bodyPr/>
          <a:lstStyle/>
          <a:p>
            <a:r>
              <a:rPr lang="en-US" b="1">
                <a:solidFill>
                  <a:schemeClr val="bg1"/>
                </a:solidFill>
              </a:rPr>
              <a:t>Diabetics with RUQ/epigastric pain</a:t>
            </a:r>
            <a:endParaRPr lang="en-US" b="1" dirty="0">
              <a:solidFill>
                <a:schemeClr val="bg1"/>
              </a:solidFill>
            </a:endParaRPr>
          </a:p>
        </p:txBody>
      </p:sp>
      <p:sp>
        <p:nvSpPr>
          <p:cNvPr id="3" name="Content Placeholder 2">
            <a:extLst>
              <a:ext uri="{FF2B5EF4-FFF2-40B4-BE49-F238E27FC236}">
                <a16:creationId xmlns:a16="http://schemas.microsoft.com/office/drawing/2014/main" id="{2100D974-2A1A-739C-92C0-C93ED8FFBFD3}"/>
              </a:ext>
            </a:extLst>
          </p:cNvPr>
          <p:cNvSpPr>
            <a:spLocks noGrp="1"/>
          </p:cNvSpPr>
          <p:nvPr>
            <p:ph idx="1"/>
          </p:nvPr>
        </p:nvSpPr>
        <p:spPr>
          <a:xfrm>
            <a:off x="425823" y="1690686"/>
            <a:ext cx="5544672" cy="4656325"/>
          </a:xfrm>
        </p:spPr>
        <p:txBody>
          <a:bodyPr>
            <a:normAutofit fontScale="92500" lnSpcReduction="20000"/>
          </a:bodyPr>
          <a:lstStyle/>
          <a:p>
            <a:r>
              <a:rPr lang="en-US" dirty="0">
                <a:solidFill>
                  <a:schemeClr val="bg1"/>
                </a:solidFill>
              </a:rPr>
              <a:t>Have diffuse nerve and vascular damage</a:t>
            </a:r>
          </a:p>
          <a:p>
            <a:r>
              <a:rPr lang="en-US" dirty="0">
                <a:solidFill>
                  <a:schemeClr val="bg1"/>
                </a:solidFill>
              </a:rPr>
              <a:t>High Risk</a:t>
            </a:r>
          </a:p>
          <a:p>
            <a:pPr lvl="1"/>
            <a:r>
              <a:rPr lang="en-US" dirty="0">
                <a:solidFill>
                  <a:schemeClr val="bg1"/>
                </a:solidFill>
              </a:rPr>
              <a:t>Cardiac Disease</a:t>
            </a:r>
          </a:p>
          <a:p>
            <a:pPr lvl="1"/>
            <a:r>
              <a:rPr lang="en-US" dirty="0">
                <a:solidFill>
                  <a:schemeClr val="bg1"/>
                </a:solidFill>
              </a:rPr>
              <a:t>Vascular Disease</a:t>
            </a:r>
          </a:p>
          <a:p>
            <a:r>
              <a:rPr lang="en-US" dirty="0">
                <a:solidFill>
                  <a:schemeClr val="bg1"/>
                </a:solidFill>
              </a:rPr>
              <a:t>Obtain screening EKG</a:t>
            </a:r>
          </a:p>
          <a:p>
            <a:r>
              <a:rPr lang="en-US" dirty="0">
                <a:solidFill>
                  <a:schemeClr val="bg1"/>
                </a:solidFill>
              </a:rPr>
              <a:t>Obtain blood glucose</a:t>
            </a:r>
          </a:p>
          <a:p>
            <a:r>
              <a:rPr lang="en-US" dirty="0">
                <a:solidFill>
                  <a:schemeClr val="bg1"/>
                </a:solidFill>
              </a:rPr>
              <a:t>Associated symptoms to guide your approach </a:t>
            </a:r>
          </a:p>
          <a:p>
            <a:pPr lvl="1"/>
            <a:r>
              <a:rPr lang="en-US" dirty="0">
                <a:solidFill>
                  <a:schemeClr val="bg1"/>
                </a:solidFill>
              </a:rPr>
              <a:t>Dyspnea</a:t>
            </a:r>
          </a:p>
          <a:p>
            <a:pPr lvl="1"/>
            <a:r>
              <a:rPr lang="en-US" dirty="0">
                <a:solidFill>
                  <a:schemeClr val="bg1"/>
                </a:solidFill>
              </a:rPr>
              <a:t>Diaphoresis</a:t>
            </a:r>
          </a:p>
          <a:p>
            <a:pPr lvl="1"/>
            <a:r>
              <a:rPr lang="en-US" dirty="0">
                <a:solidFill>
                  <a:schemeClr val="bg1"/>
                </a:solidFill>
              </a:rPr>
              <a:t>Intractable Nausea and vomiting</a:t>
            </a:r>
          </a:p>
          <a:p>
            <a:pPr lvl="1"/>
            <a:r>
              <a:rPr lang="en-US" dirty="0">
                <a:solidFill>
                  <a:schemeClr val="bg1"/>
                </a:solidFill>
              </a:rPr>
              <a:t>Pain out of proportion to exam</a:t>
            </a:r>
          </a:p>
        </p:txBody>
      </p:sp>
      <p:pic>
        <p:nvPicPr>
          <p:cNvPr id="1028" name="Picture 4" descr="chuckles I'm in danger meme template HD | Ralph In Danger ...">
            <a:extLst>
              <a:ext uri="{FF2B5EF4-FFF2-40B4-BE49-F238E27FC236}">
                <a16:creationId xmlns:a16="http://schemas.microsoft.com/office/drawing/2014/main" id="{FB4599FC-DEDF-0837-D0CE-17A4F3D352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496" t="11204" r="21579"/>
          <a:stretch/>
        </p:blipFill>
        <p:spPr bwMode="auto">
          <a:xfrm>
            <a:off x="6221506" y="1589101"/>
            <a:ext cx="5862920" cy="5268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71882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0510E7-C340-E00F-3C61-EDE637EC5F63}"/>
              </a:ext>
            </a:extLst>
          </p:cNvPr>
          <p:cNvSpPr>
            <a:spLocks noGrp="1"/>
          </p:cNvSpPr>
          <p:nvPr>
            <p:ph type="title"/>
          </p:nvPr>
        </p:nvSpPr>
        <p:spPr>
          <a:xfrm>
            <a:off x="572493" y="238539"/>
            <a:ext cx="11018520" cy="1434415"/>
          </a:xfrm>
        </p:spPr>
        <p:txBody>
          <a:bodyPr anchor="b">
            <a:normAutofit/>
          </a:bodyPr>
          <a:lstStyle/>
          <a:p>
            <a:r>
              <a:rPr lang="en-US" sz="5400" b="1"/>
              <a:t>Case presentation #3</a:t>
            </a:r>
          </a:p>
        </p:txBody>
      </p:sp>
      <p:sp>
        <p:nvSpPr>
          <p:cNvPr id="1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D60CD83-B9FE-E406-A32D-5D80AB70811F}"/>
              </a:ext>
            </a:extLst>
          </p:cNvPr>
          <p:cNvSpPr>
            <a:spLocks noGrp="1"/>
          </p:cNvSpPr>
          <p:nvPr>
            <p:ph idx="1"/>
          </p:nvPr>
        </p:nvSpPr>
        <p:spPr>
          <a:xfrm>
            <a:off x="572492" y="2071316"/>
            <a:ext cx="7103165" cy="4214128"/>
          </a:xfrm>
        </p:spPr>
        <p:txBody>
          <a:bodyPr anchor="t">
            <a:normAutofit/>
          </a:bodyPr>
          <a:lstStyle/>
          <a:p>
            <a:r>
              <a:rPr lang="en-US" sz="2000" dirty="0"/>
              <a:t>You are called to the home of a 36 year old male. The patient reports no significant medical history but admits to daily EtOH use of at least 1/5 of hard liquor. The patient has had epigastric pain with nausea and vomiting since he woke up this AM. Last drink was at 7am to try to alleviate his pain which worsened it. VS with HR of 112, BP 90/64, RR 24, SpO2 94% on RA, Temp 98.6F. He has significant tenderness in his epigastrium with involuntary guarding.</a:t>
            </a:r>
          </a:p>
          <a:p>
            <a:pPr lvl="1"/>
            <a:r>
              <a:rPr lang="en-US" sz="2000" dirty="0"/>
              <a:t>Would you perform any additional tests at this time?</a:t>
            </a:r>
          </a:p>
          <a:p>
            <a:pPr lvl="1"/>
            <a:r>
              <a:rPr lang="en-US" sz="2000" dirty="0"/>
              <a:t>Would you provide this patient with any treatments in transport?</a:t>
            </a:r>
          </a:p>
        </p:txBody>
      </p:sp>
      <p:pic>
        <p:nvPicPr>
          <p:cNvPr id="4" name="Picture 2" descr="A person holding his stomach&#10;&#10;Description automatically generated">
            <a:extLst>
              <a:ext uri="{FF2B5EF4-FFF2-40B4-BE49-F238E27FC236}">
                <a16:creationId xmlns:a16="http://schemas.microsoft.com/office/drawing/2014/main" id="{0DFD9045-E492-68B4-C706-FE81EFC1F6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714" r="-2" b="12987"/>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81176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A058CA41-D31A-F2F5-050B-77C9F8BBDABE}"/>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b="1" kern="1200" dirty="0">
                <a:solidFill>
                  <a:srgbClr val="FFFFFF"/>
                </a:solidFill>
                <a:latin typeface="+mj-lt"/>
                <a:ea typeface="+mj-ea"/>
                <a:cs typeface="+mj-cs"/>
              </a:rPr>
              <a:t>Who lives where? </a:t>
            </a:r>
          </a:p>
        </p:txBody>
      </p:sp>
      <p:pic>
        <p:nvPicPr>
          <p:cNvPr id="4" name="Page_434.png">
            <a:extLst>
              <a:ext uri="{FF2B5EF4-FFF2-40B4-BE49-F238E27FC236}">
                <a16:creationId xmlns:a16="http://schemas.microsoft.com/office/drawing/2014/main" id="{C4CE0DEA-020A-8E7D-1E02-B8E51362DD39}"/>
              </a:ext>
            </a:extLst>
          </p:cNvPr>
          <p:cNvPicPr>
            <a:picLocks noChangeAspect="1"/>
          </p:cNvPicPr>
          <p:nvPr/>
        </p:nvPicPr>
        <p:blipFill rotWithShape="1">
          <a:blip r:embed="rId3"/>
          <a:srcRect t="38907"/>
          <a:stretch/>
        </p:blipFill>
        <p:spPr>
          <a:xfrm>
            <a:off x="4038604" y="460465"/>
            <a:ext cx="8036562" cy="6397107"/>
          </a:xfrm>
          <a:prstGeom prst="rect">
            <a:avLst/>
          </a:prstGeom>
        </p:spPr>
      </p:pic>
      <p:sp>
        <p:nvSpPr>
          <p:cNvPr id="5" name="Rectangle 4">
            <a:extLst>
              <a:ext uri="{FF2B5EF4-FFF2-40B4-BE49-F238E27FC236}">
                <a16:creationId xmlns:a16="http://schemas.microsoft.com/office/drawing/2014/main" id="{7586FA57-D213-D98A-B98E-51BCCAEFFF2C}"/>
              </a:ext>
            </a:extLst>
          </p:cNvPr>
          <p:cNvSpPr/>
          <p:nvPr/>
        </p:nvSpPr>
        <p:spPr>
          <a:xfrm>
            <a:off x="8056885" y="2113613"/>
            <a:ext cx="1633929" cy="17688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35509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8F99A-0D43-FBE1-FE8B-4A287BE9B8A4}"/>
              </a:ext>
            </a:extLst>
          </p:cNvPr>
          <p:cNvSpPr>
            <a:spLocks noGrp="1"/>
          </p:cNvSpPr>
          <p:nvPr>
            <p:ph type="title"/>
          </p:nvPr>
        </p:nvSpPr>
        <p:spPr/>
        <p:txBody>
          <a:bodyPr/>
          <a:lstStyle/>
          <a:p>
            <a:r>
              <a:rPr lang="en-US" b="1" dirty="0">
                <a:solidFill>
                  <a:schemeClr val="bg1"/>
                </a:solidFill>
              </a:rPr>
              <a:t>LUQ/Epigastric pain - Differential Diagnosis</a:t>
            </a:r>
          </a:p>
        </p:txBody>
      </p:sp>
      <p:sp>
        <p:nvSpPr>
          <p:cNvPr id="3" name="Content Placeholder 2">
            <a:extLst>
              <a:ext uri="{FF2B5EF4-FFF2-40B4-BE49-F238E27FC236}">
                <a16:creationId xmlns:a16="http://schemas.microsoft.com/office/drawing/2014/main" id="{99671A20-8ECD-9C2E-A32E-0A17B8B9959B}"/>
              </a:ext>
            </a:extLst>
          </p:cNvPr>
          <p:cNvSpPr>
            <a:spLocks noGrp="1"/>
          </p:cNvSpPr>
          <p:nvPr>
            <p:ph idx="1"/>
          </p:nvPr>
        </p:nvSpPr>
        <p:spPr>
          <a:xfrm>
            <a:off x="838200" y="1825625"/>
            <a:ext cx="5881197" cy="4351338"/>
          </a:xfrm>
        </p:spPr>
        <p:txBody>
          <a:bodyPr>
            <a:normAutofit fontScale="77500" lnSpcReduction="20000"/>
          </a:bodyPr>
          <a:lstStyle/>
          <a:p>
            <a:r>
              <a:rPr lang="en-US" dirty="0">
                <a:solidFill>
                  <a:schemeClr val="bg1"/>
                </a:solidFill>
              </a:rPr>
              <a:t>Pancreas</a:t>
            </a:r>
          </a:p>
          <a:p>
            <a:pPr lvl="1"/>
            <a:r>
              <a:rPr lang="en-US" dirty="0">
                <a:solidFill>
                  <a:schemeClr val="bg1"/>
                </a:solidFill>
              </a:rPr>
              <a:t>Pancreatitis, blocked pancreatic duct (stone, mass)</a:t>
            </a:r>
          </a:p>
          <a:p>
            <a:r>
              <a:rPr lang="en-US" dirty="0">
                <a:solidFill>
                  <a:schemeClr val="bg1"/>
                </a:solidFill>
              </a:rPr>
              <a:t>Stomach</a:t>
            </a:r>
          </a:p>
          <a:p>
            <a:pPr lvl="1"/>
            <a:r>
              <a:rPr lang="en-US" dirty="0">
                <a:solidFill>
                  <a:schemeClr val="bg1"/>
                </a:solidFill>
              </a:rPr>
              <a:t>Ulcer, perforated ulcer, gastritis</a:t>
            </a:r>
          </a:p>
          <a:p>
            <a:r>
              <a:rPr lang="en-US" dirty="0">
                <a:solidFill>
                  <a:schemeClr val="bg1"/>
                </a:solidFill>
              </a:rPr>
              <a:t>Spleen</a:t>
            </a:r>
          </a:p>
          <a:p>
            <a:pPr lvl="1"/>
            <a:r>
              <a:rPr lang="en-US" dirty="0">
                <a:solidFill>
                  <a:schemeClr val="bg1"/>
                </a:solidFill>
              </a:rPr>
              <a:t>Ruptured spleen, congestion</a:t>
            </a:r>
          </a:p>
          <a:p>
            <a:r>
              <a:rPr lang="en-US" dirty="0">
                <a:solidFill>
                  <a:schemeClr val="bg1"/>
                </a:solidFill>
              </a:rPr>
              <a:t>Bowel disease (colon/small intestine)</a:t>
            </a:r>
          </a:p>
          <a:p>
            <a:pPr lvl="1"/>
            <a:r>
              <a:rPr lang="en-US" dirty="0">
                <a:solidFill>
                  <a:schemeClr val="bg1"/>
                </a:solidFill>
              </a:rPr>
              <a:t>Perforated ulcer, inflammatory bowel disease</a:t>
            </a:r>
          </a:p>
          <a:p>
            <a:r>
              <a:rPr lang="en-US" dirty="0">
                <a:solidFill>
                  <a:schemeClr val="bg1"/>
                </a:solidFill>
              </a:rPr>
              <a:t>Lung disease</a:t>
            </a:r>
          </a:p>
          <a:p>
            <a:pPr lvl="1"/>
            <a:r>
              <a:rPr lang="en-US" dirty="0">
                <a:solidFill>
                  <a:schemeClr val="bg1"/>
                </a:solidFill>
              </a:rPr>
              <a:t>Pulmonary Embolus, pneumonia</a:t>
            </a:r>
          </a:p>
          <a:p>
            <a:r>
              <a:rPr lang="en-US" dirty="0">
                <a:solidFill>
                  <a:schemeClr val="bg1"/>
                </a:solidFill>
              </a:rPr>
              <a:t>Others</a:t>
            </a:r>
          </a:p>
          <a:p>
            <a:pPr lvl="1"/>
            <a:r>
              <a:rPr lang="en-US" dirty="0">
                <a:solidFill>
                  <a:schemeClr val="bg1"/>
                </a:solidFill>
              </a:rPr>
              <a:t>Cardiac ischemia, herpes zoster, kidney stones, pyelonephritis/UTI</a:t>
            </a:r>
          </a:p>
        </p:txBody>
      </p:sp>
      <p:pic>
        <p:nvPicPr>
          <p:cNvPr id="4" name="Page_434.png">
            <a:extLst>
              <a:ext uri="{FF2B5EF4-FFF2-40B4-BE49-F238E27FC236}">
                <a16:creationId xmlns:a16="http://schemas.microsoft.com/office/drawing/2014/main" id="{F5CDE77E-561B-DFA3-01F8-649D52ADD92E}"/>
              </a:ext>
            </a:extLst>
          </p:cNvPr>
          <p:cNvPicPr>
            <a:picLocks noChangeAspect="1"/>
          </p:cNvPicPr>
          <p:nvPr/>
        </p:nvPicPr>
        <p:blipFill rotWithShape="1">
          <a:blip r:embed="rId3"/>
          <a:srcRect l="45233" t="50656" r="8976" b="24738"/>
          <a:stretch/>
        </p:blipFill>
        <p:spPr>
          <a:xfrm>
            <a:off x="6540103" y="1825625"/>
            <a:ext cx="5472603" cy="3831571"/>
          </a:xfrm>
          <a:prstGeom prst="rect">
            <a:avLst/>
          </a:prstGeom>
        </p:spPr>
      </p:pic>
    </p:spTree>
    <p:extLst>
      <p:ext uri="{BB962C8B-B14F-4D97-AF65-F5344CB8AC3E}">
        <p14:creationId xmlns:p14="http://schemas.microsoft.com/office/powerpoint/2010/main" val="22602635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717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D5F24A-521D-7111-E549-B68E19EE28A0}"/>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b="1" kern="1200" dirty="0">
                <a:solidFill>
                  <a:srgbClr val="FFFFFF"/>
                </a:solidFill>
                <a:latin typeface="+mj-lt"/>
                <a:ea typeface="+mj-ea"/>
                <a:cs typeface="+mj-cs"/>
              </a:rPr>
              <a:t>Diagnosis?</a:t>
            </a:r>
          </a:p>
        </p:txBody>
      </p:sp>
      <p:pic>
        <p:nvPicPr>
          <p:cNvPr id="7170" name="Picture 2" descr="A person holding his stomach&#10;&#10;Description automatically generated">
            <a:extLst>
              <a:ext uri="{FF2B5EF4-FFF2-40B4-BE49-F238E27FC236}">
                <a16:creationId xmlns:a16="http://schemas.microsoft.com/office/drawing/2014/main" id="{64F4CC87-8973-35E6-5D68-8BEDAEA5660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16741" y="643466"/>
            <a:ext cx="4301850" cy="55687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A23D5C7-BEF4-72AD-CCFA-6388A7FD0142}"/>
              </a:ext>
            </a:extLst>
          </p:cNvPr>
          <p:cNvSpPr txBox="1"/>
          <p:nvPr/>
        </p:nvSpPr>
        <p:spPr>
          <a:xfrm>
            <a:off x="151085" y="6642556"/>
            <a:ext cx="2839239" cy="215444"/>
          </a:xfrm>
          <a:prstGeom prst="rect">
            <a:avLst/>
          </a:prstGeom>
          <a:noFill/>
        </p:spPr>
        <p:txBody>
          <a:bodyPr wrap="none" rtlCol="0">
            <a:spAutoFit/>
          </a:bodyPr>
          <a:lstStyle/>
          <a:p>
            <a:r>
              <a:rPr lang="en-US" sz="800" b="0" i="0" u="none" strike="noStrike" dirty="0">
                <a:solidFill>
                  <a:srgbClr val="3366BB"/>
                </a:solidFill>
                <a:effectLst/>
                <a:latin typeface="Arial" panose="020B0604020202020204" pitchFamily="34" charset="0"/>
                <a:hlinkClick r:id="rId4"/>
              </a:rPr>
              <a:t>https://www.cdc.gov/vhf/ebola/resources/infographics.html</a:t>
            </a:r>
            <a:endParaRPr lang="en-US" sz="800" dirty="0"/>
          </a:p>
        </p:txBody>
      </p:sp>
    </p:spTree>
    <p:extLst>
      <p:ext uri="{BB962C8B-B14F-4D97-AF65-F5344CB8AC3E}">
        <p14:creationId xmlns:p14="http://schemas.microsoft.com/office/powerpoint/2010/main" val="35544766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4A1961-90C6-984E-C07E-D037EC8FC4F6}"/>
              </a:ext>
            </a:extLst>
          </p:cNvPr>
          <p:cNvSpPr>
            <a:spLocks noGrp="1"/>
          </p:cNvSpPr>
          <p:nvPr>
            <p:ph type="title"/>
          </p:nvPr>
        </p:nvSpPr>
        <p:spPr>
          <a:xfrm>
            <a:off x="630936" y="639520"/>
            <a:ext cx="3429000" cy="1719072"/>
          </a:xfrm>
        </p:spPr>
        <p:txBody>
          <a:bodyPr anchor="b">
            <a:normAutofit/>
          </a:bodyPr>
          <a:lstStyle/>
          <a:p>
            <a:r>
              <a:rPr lang="en-US" sz="5400" b="1" dirty="0">
                <a:solidFill>
                  <a:schemeClr val="bg1"/>
                </a:solidFill>
              </a:rPr>
              <a:t>Acute Pancreatitis</a:t>
            </a:r>
          </a:p>
        </p:txBody>
      </p:sp>
      <p:sp>
        <p:nvSpPr>
          <p:cNvPr id="12"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92CF94D-EA21-3520-8AFE-952088CCCED7}"/>
              </a:ext>
            </a:extLst>
          </p:cNvPr>
          <p:cNvSpPr>
            <a:spLocks noGrp="1"/>
          </p:cNvSpPr>
          <p:nvPr>
            <p:ph idx="1"/>
          </p:nvPr>
        </p:nvSpPr>
        <p:spPr>
          <a:xfrm>
            <a:off x="630935" y="2807207"/>
            <a:ext cx="3851417" cy="3711191"/>
          </a:xfrm>
        </p:spPr>
        <p:txBody>
          <a:bodyPr anchor="t">
            <a:normAutofit/>
          </a:bodyPr>
          <a:lstStyle/>
          <a:p>
            <a:r>
              <a:rPr lang="en-US" sz="2000" dirty="0">
                <a:solidFill>
                  <a:schemeClr val="bg1"/>
                </a:solidFill>
              </a:rPr>
              <a:t>#1 gallstones, #2 EtOH </a:t>
            </a:r>
          </a:p>
          <a:p>
            <a:pPr lvl="1"/>
            <a:r>
              <a:rPr lang="en-US" sz="2000" dirty="0">
                <a:solidFill>
                  <a:schemeClr val="bg1"/>
                </a:solidFill>
              </a:rPr>
              <a:t>3</a:t>
            </a:r>
            <a:r>
              <a:rPr lang="en-US" sz="2000" baseline="30000" dirty="0">
                <a:solidFill>
                  <a:schemeClr val="bg1"/>
                </a:solidFill>
              </a:rPr>
              <a:t>rd</a:t>
            </a:r>
            <a:r>
              <a:rPr lang="en-US" sz="2000" dirty="0">
                <a:solidFill>
                  <a:schemeClr val="bg1"/>
                </a:solidFill>
              </a:rPr>
              <a:t> ERCP (Endoscopy)</a:t>
            </a:r>
          </a:p>
          <a:p>
            <a:r>
              <a:rPr lang="en-US" sz="2000" dirty="0">
                <a:solidFill>
                  <a:schemeClr val="bg1"/>
                </a:solidFill>
              </a:rPr>
              <a:t>Rapidly worsening epigastric/LUQ pain</a:t>
            </a:r>
          </a:p>
          <a:p>
            <a:pPr lvl="1"/>
            <a:r>
              <a:rPr lang="en-US" sz="2000" dirty="0">
                <a:solidFill>
                  <a:schemeClr val="bg1"/>
                </a:solidFill>
              </a:rPr>
              <a:t>+nausea/vomiting</a:t>
            </a:r>
          </a:p>
          <a:p>
            <a:r>
              <a:rPr lang="en-US" sz="2000" dirty="0">
                <a:solidFill>
                  <a:schemeClr val="bg1"/>
                </a:solidFill>
              </a:rPr>
              <a:t>Can be complicated by poor insulin production (hyperglycemia)</a:t>
            </a:r>
          </a:p>
          <a:p>
            <a:r>
              <a:rPr lang="en-US" sz="2000" dirty="0">
                <a:solidFill>
                  <a:schemeClr val="bg1"/>
                </a:solidFill>
              </a:rPr>
              <a:t>Can cause significant widespread inflammatory disease</a:t>
            </a:r>
          </a:p>
        </p:txBody>
      </p:sp>
      <p:pic>
        <p:nvPicPr>
          <p:cNvPr id="5" name="Picture 4" descr="A diagram of the human body&#10;&#10;Description automatically generated">
            <a:extLst>
              <a:ext uri="{FF2B5EF4-FFF2-40B4-BE49-F238E27FC236}">
                <a16:creationId xmlns:a16="http://schemas.microsoft.com/office/drawing/2014/main" id="{F4D3C90E-4BA6-8201-CC2D-8B7F9F64A8E2}"/>
              </a:ext>
            </a:extLst>
          </p:cNvPr>
          <p:cNvPicPr>
            <a:picLocks noChangeAspect="1"/>
          </p:cNvPicPr>
          <p:nvPr/>
        </p:nvPicPr>
        <p:blipFill>
          <a:blip r:embed="rId3"/>
          <a:stretch>
            <a:fillRect/>
          </a:stretch>
        </p:blipFill>
        <p:spPr>
          <a:xfrm>
            <a:off x="4920993" y="1671542"/>
            <a:ext cx="7099208" cy="4649981"/>
          </a:xfrm>
          <a:prstGeom prst="rect">
            <a:avLst/>
          </a:prstGeom>
        </p:spPr>
      </p:pic>
    </p:spTree>
    <p:extLst>
      <p:ext uri="{BB962C8B-B14F-4D97-AF65-F5344CB8AC3E}">
        <p14:creationId xmlns:p14="http://schemas.microsoft.com/office/powerpoint/2010/main" val="28317853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17447-EEC5-2775-62AB-FCEB0284C88B}"/>
              </a:ext>
            </a:extLst>
          </p:cNvPr>
          <p:cNvSpPr>
            <a:spLocks noGrp="1"/>
          </p:cNvSpPr>
          <p:nvPr>
            <p:ph type="title"/>
          </p:nvPr>
        </p:nvSpPr>
        <p:spPr/>
        <p:txBody>
          <a:bodyPr/>
          <a:lstStyle/>
          <a:p>
            <a:r>
              <a:rPr lang="en-US" b="1" dirty="0">
                <a:solidFill>
                  <a:schemeClr val="bg1"/>
                </a:solidFill>
              </a:rPr>
              <a:t>Pancreatitis – Prehospital Treatment</a:t>
            </a:r>
          </a:p>
        </p:txBody>
      </p:sp>
      <p:sp>
        <p:nvSpPr>
          <p:cNvPr id="3" name="Content Placeholder 2">
            <a:extLst>
              <a:ext uri="{FF2B5EF4-FFF2-40B4-BE49-F238E27FC236}">
                <a16:creationId xmlns:a16="http://schemas.microsoft.com/office/drawing/2014/main" id="{B108F6BA-9045-24B7-23F5-37B5A32AD39E}"/>
              </a:ext>
            </a:extLst>
          </p:cNvPr>
          <p:cNvSpPr>
            <a:spLocks noGrp="1"/>
          </p:cNvSpPr>
          <p:nvPr>
            <p:ph idx="1"/>
          </p:nvPr>
        </p:nvSpPr>
        <p:spPr/>
        <p:txBody>
          <a:bodyPr/>
          <a:lstStyle/>
          <a:p>
            <a:r>
              <a:rPr lang="en-US" dirty="0">
                <a:solidFill>
                  <a:schemeClr val="bg1"/>
                </a:solidFill>
              </a:rPr>
              <a:t>IV fluids, pain control, anti-emetics</a:t>
            </a:r>
          </a:p>
          <a:p>
            <a:r>
              <a:rPr lang="en-US" dirty="0">
                <a:solidFill>
                  <a:schemeClr val="bg1"/>
                </a:solidFill>
              </a:rPr>
              <a:t>Obtain screening glucose, ?EKG</a:t>
            </a:r>
          </a:p>
          <a:p>
            <a:r>
              <a:rPr lang="en-US" dirty="0">
                <a:solidFill>
                  <a:schemeClr val="bg1"/>
                </a:solidFill>
              </a:rPr>
              <a:t>Monitor/Screen for signs of EtOH withdrawal if suspected primary cause</a:t>
            </a:r>
          </a:p>
        </p:txBody>
      </p:sp>
      <p:pic>
        <p:nvPicPr>
          <p:cNvPr id="2050" name="Picture 2" descr="Diabetes symptoms: Beware of these 5 types of body pain that could indicate  high blood sugar | The Times of India">
            <a:extLst>
              <a:ext uri="{FF2B5EF4-FFF2-40B4-BE49-F238E27FC236}">
                <a16:creationId xmlns:a16="http://schemas.microsoft.com/office/drawing/2014/main" id="{75FA2230-B865-95F9-C38F-889B686307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6259" y="3671047"/>
            <a:ext cx="396240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October 2015 - Critical Care Mailbag - IV Fluids - Vents, Scabies, and IV  Fluid Cage Match | EM:RAP">
            <a:extLst>
              <a:ext uri="{FF2B5EF4-FFF2-40B4-BE49-F238E27FC236}">
                <a16:creationId xmlns:a16="http://schemas.microsoft.com/office/drawing/2014/main" id="{9F549FA4-3A42-F676-89BF-30314C6A42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3486" y="3671046"/>
            <a:ext cx="2971801" cy="29718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ENTANYL AND THE OPIOID CRISIS: AN ANESTHESIOLOGIST'S PERSPECTIVE - The  anesthesia consultant">
            <a:extLst>
              <a:ext uri="{FF2B5EF4-FFF2-40B4-BE49-F238E27FC236}">
                <a16:creationId xmlns:a16="http://schemas.microsoft.com/office/drawing/2014/main" id="{E5979E85-34FC-2F08-B925-789706D304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951832" y="3671046"/>
            <a:ext cx="1640682" cy="2971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97493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B3B5B-9EF4-A5F5-4397-2577F345C649}"/>
              </a:ext>
            </a:extLst>
          </p:cNvPr>
          <p:cNvSpPr>
            <a:spLocks noGrp="1"/>
          </p:cNvSpPr>
          <p:nvPr>
            <p:ph type="title"/>
          </p:nvPr>
        </p:nvSpPr>
        <p:spPr/>
        <p:txBody>
          <a:bodyPr/>
          <a:lstStyle/>
          <a:p>
            <a:r>
              <a:rPr lang="en-US" b="1" dirty="0">
                <a:solidFill>
                  <a:schemeClr val="bg1"/>
                </a:solidFill>
              </a:rPr>
              <a:t>Case Presentation #4</a:t>
            </a:r>
          </a:p>
        </p:txBody>
      </p:sp>
      <p:sp>
        <p:nvSpPr>
          <p:cNvPr id="3" name="Content Placeholder 2">
            <a:extLst>
              <a:ext uri="{FF2B5EF4-FFF2-40B4-BE49-F238E27FC236}">
                <a16:creationId xmlns:a16="http://schemas.microsoft.com/office/drawing/2014/main" id="{88F11B0B-DEF0-FB2E-FE93-9A1A6C829681}"/>
              </a:ext>
            </a:extLst>
          </p:cNvPr>
          <p:cNvSpPr>
            <a:spLocks noGrp="1"/>
          </p:cNvSpPr>
          <p:nvPr>
            <p:ph idx="1"/>
          </p:nvPr>
        </p:nvSpPr>
        <p:spPr/>
        <p:txBody>
          <a:bodyPr>
            <a:normAutofit lnSpcReduction="10000"/>
          </a:bodyPr>
          <a:lstStyle/>
          <a:p>
            <a:r>
              <a:rPr lang="en-US" dirty="0">
                <a:solidFill>
                  <a:schemeClr val="bg1"/>
                </a:solidFill>
              </a:rPr>
              <a:t>You are called to the home of a 56 year old male construction worker. The patient has a history of back pain and arthritis and has been suffering a flare over the past 3 weeks. He reports taking “a lot” of ibuprofen as well as naproxen in the morning and evening. The patient has had epigastric pain with nausea for 1 week, worsening in the last 48 hours. He called because his pain suddenly worsened and he had 3 episodes of dark brown coarse vomit. VS with HR of 96, BP 122/76 RR 18, SpO2 96% on RA, Temp 98.6F. He has significant tenderness in his epigastrium with involuntary guarding and rebound. His abdomen is tense on palpation.</a:t>
            </a:r>
          </a:p>
          <a:p>
            <a:pPr lvl="1"/>
            <a:r>
              <a:rPr lang="en-US" dirty="0">
                <a:solidFill>
                  <a:schemeClr val="bg1"/>
                </a:solidFill>
              </a:rPr>
              <a:t>Would you perform any additional tests at this time?</a:t>
            </a:r>
          </a:p>
          <a:p>
            <a:pPr lvl="1"/>
            <a:r>
              <a:rPr lang="en-US" dirty="0">
                <a:solidFill>
                  <a:schemeClr val="bg1"/>
                </a:solidFill>
              </a:rPr>
              <a:t>Would you provide this patient with any treatments in transport?</a:t>
            </a:r>
          </a:p>
          <a:p>
            <a:endParaRPr lang="en-US" dirty="0">
              <a:solidFill>
                <a:schemeClr val="bg1"/>
              </a:solidFill>
            </a:endParaRPr>
          </a:p>
        </p:txBody>
      </p:sp>
    </p:spTree>
    <p:extLst>
      <p:ext uri="{BB962C8B-B14F-4D97-AF65-F5344CB8AC3E}">
        <p14:creationId xmlns:p14="http://schemas.microsoft.com/office/powerpoint/2010/main" val="1232145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DA26A-BD16-9C04-2055-D4D9DAA57AC7}"/>
              </a:ext>
            </a:extLst>
          </p:cNvPr>
          <p:cNvSpPr>
            <a:spLocks noGrp="1"/>
          </p:cNvSpPr>
          <p:nvPr>
            <p:ph type="title"/>
          </p:nvPr>
        </p:nvSpPr>
        <p:spPr/>
        <p:txBody>
          <a:bodyPr/>
          <a:lstStyle/>
          <a:p>
            <a:r>
              <a:rPr lang="en-US" b="1" dirty="0">
                <a:solidFill>
                  <a:schemeClr val="bg1"/>
                </a:solidFill>
              </a:rPr>
              <a:t>Outline</a:t>
            </a:r>
          </a:p>
        </p:txBody>
      </p:sp>
      <p:sp>
        <p:nvSpPr>
          <p:cNvPr id="3" name="Content Placeholder 2">
            <a:extLst>
              <a:ext uri="{FF2B5EF4-FFF2-40B4-BE49-F238E27FC236}">
                <a16:creationId xmlns:a16="http://schemas.microsoft.com/office/drawing/2014/main" id="{5FC4BACF-BD04-A608-08B8-EBF692FF2338}"/>
              </a:ext>
            </a:extLst>
          </p:cNvPr>
          <p:cNvSpPr>
            <a:spLocks noGrp="1"/>
          </p:cNvSpPr>
          <p:nvPr>
            <p:ph idx="1"/>
          </p:nvPr>
        </p:nvSpPr>
        <p:spPr/>
        <p:txBody>
          <a:bodyPr/>
          <a:lstStyle/>
          <a:p>
            <a:r>
              <a:rPr lang="en-US" dirty="0">
                <a:solidFill>
                  <a:schemeClr val="bg1"/>
                </a:solidFill>
              </a:rPr>
              <a:t>Introduction</a:t>
            </a:r>
          </a:p>
          <a:p>
            <a:r>
              <a:rPr lang="en-US" dirty="0">
                <a:solidFill>
                  <a:schemeClr val="bg1"/>
                </a:solidFill>
              </a:rPr>
              <a:t>Anatomy Orientation</a:t>
            </a:r>
          </a:p>
          <a:p>
            <a:r>
              <a:rPr lang="en-US" dirty="0">
                <a:solidFill>
                  <a:schemeClr val="bg1"/>
                </a:solidFill>
              </a:rPr>
              <a:t>History and Physical Exam</a:t>
            </a:r>
          </a:p>
          <a:p>
            <a:r>
              <a:rPr lang="en-US" dirty="0">
                <a:solidFill>
                  <a:schemeClr val="bg1"/>
                </a:solidFill>
              </a:rPr>
              <a:t>Pathophysiology Review </a:t>
            </a:r>
          </a:p>
          <a:p>
            <a:pPr lvl="1"/>
            <a:r>
              <a:rPr lang="en-US" dirty="0">
                <a:solidFill>
                  <a:schemeClr val="bg1"/>
                </a:solidFill>
              </a:rPr>
              <a:t>RUQ and Epigastric Pain</a:t>
            </a:r>
          </a:p>
          <a:p>
            <a:r>
              <a:rPr lang="en-US" dirty="0">
                <a:solidFill>
                  <a:schemeClr val="bg1"/>
                </a:solidFill>
              </a:rPr>
              <a:t>Prehospital Evaluation, Treatment and Monitoring </a:t>
            </a:r>
          </a:p>
          <a:p>
            <a:r>
              <a:rPr lang="en-US" dirty="0">
                <a:solidFill>
                  <a:schemeClr val="bg1"/>
                </a:solidFill>
              </a:rPr>
              <a:t>Knowledge Application: Select disease cases</a:t>
            </a:r>
          </a:p>
          <a:p>
            <a:r>
              <a:rPr lang="en-US" dirty="0">
                <a:solidFill>
                  <a:schemeClr val="bg1"/>
                </a:solidFill>
              </a:rPr>
              <a:t>Conclusions/Questions</a:t>
            </a:r>
          </a:p>
          <a:p>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10363991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A058CA41-D31A-F2F5-050B-77C9F8BBDABE}"/>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b="1" kern="1200" dirty="0">
                <a:solidFill>
                  <a:srgbClr val="FFFFFF"/>
                </a:solidFill>
                <a:latin typeface="+mj-lt"/>
                <a:ea typeface="+mj-ea"/>
                <a:cs typeface="+mj-cs"/>
              </a:rPr>
              <a:t>Who lives where? </a:t>
            </a:r>
          </a:p>
        </p:txBody>
      </p:sp>
      <p:pic>
        <p:nvPicPr>
          <p:cNvPr id="4" name="Page_434.png">
            <a:extLst>
              <a:ext uri="{FF2B5EF4-FFF2-40B4-BE49-F238E27FC236}">
                <a16:creationId xmlns:a16="http://schemas.microsoft.com/office/drawing/2014/main" id="{C4CE0DEA-020A-8E7D-1E02-B8E51362DD39}"/>
              </a:ext>
            </a:extLst>
          </p:cNvPr>
          <p:cNvPicPr>
            <a:picLocks noChangeAspect="1"/>
          </p:cNvPicPr>
          <p:nvPr/>
        </p:nvPicPr>
        <p:blipFill rotWithShape="1">
          <a:blip r:embed="rId3"/>
          <a:srcRect t="38907"/>
          <a:stretch/>
        </p:blipFill>
        <p:spPr>
          <a:xfrm>
            <a:off x="4038604" y="460465"/>
            <a:ext cx="8036562" cy="6397107"/>
          </a:xfrm>
          <a:prstGeom prst="rect">
            <a:avLst/>
          </a:prstGeom>
        </p:spPr>
      </p:pic>
      <p:sp>
        <p:nvSpPr>
          <p:cNvPr id="5" name="Rectangle 4">
            <a:extLst>
              <a:ext uri="{FF2B5EF4-FFF2-40B4-BE49-F238E27FC236}">
                <a16:creationId xmlns:a16="http://schemas.microsoft.com/office/drawing/2014/main" id="{7586FA57-D213-D98A-B98E-51BCCAEFFF2C}"/>
              </a:ext>
            </a:extLst>
          </p:cNvPr>
          <p:cNvSpPr/>
          <p:nvPr/>
        </p:nvSpPr>
        <p:spPr>
          <a:xfrm>
            <a:off x="8056885" y="2113613"/>
            <a:ext cx="1633929" cy="17688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8654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68A0B8-4848-026A-0654-4E796C8C5FC4}"/>
              </a:ext>
            </a:extLst>
          </p:cNvPr>
          <p:cNvSpPr>
            <a:spLocks noGrp="1"/>
          </p:cNvSpPr>
          <p:nvPr>
            <p:ph type="title"/>
          </p:nvPr>
        </p:nvSpPr>
        <p:spPr>
          <a:xfrm>
            <a:off x="630936" y="640080"/>
            <a:ext cx="4818888" cy="1481328"/>
          </a:xfrm>
        </p:spPr>
        <p:txBody>
          <a:bodyPr anchor="b">
            <a:normAutofit/>
          </a:bodyPr>
          <a:lstStyle/>
          <a:p>
            <a:r>
              <a:rPr lang="en-US" sz="5400" b="1">
                <a:solidFill>
                  <a:schemeClr val="bg1"/>
                </a:solidFill>
              </a:rPr>
              <a:t>Perforated Ulcer</a:t>
            </a:r>
          </a:p>
        </p:txBody>
      </p:sp>
      <p:sp>
        <p:nvSpPr>
          <p:cNvPr id="11"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79A66E4-5DA2-4796-A130-EF168CC20D48}"/>
              </a:ext>
            </a:extLst>
          </p:cNvPr>
          <p:cNvSpPr>
            <a:spLocks noGrp="1"/>
          </p:cNvSpPr>
          <p:nvPr>
            <p:ph idx="1"/>
          </p:nvPr>
        </p:nvSpPr>
        <p:spPr>
          <a:xfrm>
            <a:off x="630936" y="2660904"/>
            <a:ext cx="5685458" cy="3838370"/>
          </a:xfrm>
        </p:spPr>
        <p:txBody>
          <a:bodyPr anchor="t">
            <a:normAutofit/>
          </a:bodyPr>
          <a:lstStyle/>
          <a:p>
            <a:r>
              <a:rPr lang="en-US" sz="2000" dirty="0">
                <a:solidFill>
                  <a:schemeClr val="bg1"/>
                </a:solidFill>
              </a:rPr>
              <a:t>Erosion of stomach or duodenal mucosal lining</a:t>
            </a:r>
          </a:p>
          <a:p>
            <a:r>
              <a:rPr lang="en-US" sz="2000" dirty="0">
                <a:solidFill>
                  <a:schemeClr val="bg1"/>
                </a:solidFill>
              </a:rPr>
              <a:t>Most commonly caused by H. pylori infection or NSAID overuse</a:t>
            </a:r>
          </a:p>
          <a:p>
            <a:r>
              <a:rPr lang="en-US" sz="2000" dirty="0">
                <a:solidFill>
                  <a:schemeClr val="bg1"/>
                </a:solidFill>
              </a:rPr>
              <a:t>Can cause bleeding/hematemesis</a:t>
            </a:r>
          </a:p>
          <a:p>
            <a:r>
              <a:rPr lang="en-US" sz="2000" dirty="0">
                <a:solidFill>
                  <a:schemeClr val="bg1"/>
                </a:solidFill>
              </a:rPr>
              <a:t>Perforation is a surgical emergency</a:t>
            </a:r>
          </a:p>
          <a:p>
            <a:pPr lvl="1"/>
            <a:r>
              <a:rPr lang="en-US" sz="2000" dirty="0">
                <a:solidFill>
                  <a:schemeClr val="bg1"/>
                </a:solidFill>
              </a:rPr>
              <a:t>Pain initially epigastric, then diffuse</a:t>
            </a:r>
          </a:p>
          <a:p>
            <a:r>
              <a:rPr lang="en-US" sz="2000" dirty="0">
                <a:solidFill>
                  <a:schemeClr val="bg1"/>
                </a:solidFill>
              </a:rPr>
              <a:t>Prehospital Treatment</a:t>
            </a:r>
          </a:p>
          <a:p>
            <a:pPr lvl="1"/>
            <a:r>
              <a:rPr lang="en-US" sz="2000" dirty="0">
                <a:solidFill>
                  <a:schemeClr val="bg1"/>
                </a:solidFill>
              </a:rPr>
              <a:t>Large bore IVs*</a:t>
            </a:r>
          </a:p>
          <a:p>
            <a:pPr lvl="1"/>
            <a:r>
              <a:rPr lang="en-US" sz="2000" dirty="0">
                <a:solidFill>
                  <a:schemeClr val="bg1"/>
                </a:solidFill>
              </a:rPr>
              <a:t>Pain control, NPO</a:t>
            </a:r>
          </a:p>
          <a:p>
            <a:pPr lvl="1"/>
            <a:r>
              <a:rPr lang="en-US" sz="2000" dirty="0">
                <a:solidFill>
                  <a:schemeClr val="bg1"/>
                </a:solidFill>
              </a:rPr>
              <a:t>Transport to surgery center</a:t>
            </a:r>
          </a:p>
        </p:txBody>
      </p:sp>
      <p:pic>
        <p:nvPicPr>
          <p:cNvPr id="4" name="Picture 1" descr="A close-up of a human stomach&#10;&#10;Description automatically generated">
            <a:extLst>
              <a:ext uri="{FF2B5EF4-FFF2-40B4-BE49-F238E27FC236}">
                <a16:creationId xmlns:a16="http://schemas.microsoft.com/office/drawing/2014/main" id="{1BB79913-F216-3A55-3426-34DB66A7AB1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78514" y="315345"/>
            <a:ext cx="4614419" cy="62995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1266" name="Picture 2" descr="Coffee Ground Emesis: Appearance of vomitus that occurs ...">
            <a:extLst>
              <a:ext uri="{FF2B5EF4-FFF2-40B4-BE49-F238E27FC236}">
                <a16:creationId xmlns:a16="http://schemas.microsoft.com/office/drawing/2014/main" id="{01998964-CD9B-4E7E-C162-F37483EB86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8514" y="1434817"/>
            <a:ext cx="2250017" cy="3000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1946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17447-EEC5-2775-62AB-FCEB0284C88B}"/>
              </a:ext>
            </a:extLst>
          </p:cNvPr>
          <p:cNvSpPr>
            <a:spLocks noGrp="1"/>
          </p:cNvSpPr>
          <p:nvPr>
            <p:ph type="title"/>
          </p:nvPr>
        </p:nvSpPr>
        <p:spPr/>
        <p:txBody>
          <a:bodyPr/>
          <a:lstStyle/>
          <a:p>
            <a:r>
              <a:rPr lang="en-US" b="1" dirty="0" err="1">
                <a:solidFill>
                  <a:schemeClr val="bg1"/>
                </a:solidFill>
              </a:rPr>
              <a:t>Takehome</a:t>
            </a:r>
            <a:r>
              <a:rPr lang="en-US" b="1" dirty="0">
                <a:solidFill>
                  <a:schemeClr val="bg1"/>
                </a:solidFill>
              </a:rPr>
              <a:t> points – Abdominal Pain</a:t>
            </a:r>
          </a:p>
        </p:txBody>
      </p:sp>
      <p:sp>
        <p:nvSpPr>
          <p:cNvPr id="3" name="Content Placeholder 2">
            <a:extLst>
              <a:ext uri="{FF2B5EF4-FFF2-40B4-BE49-F238E27FC236}">
                <a16:creationId xmlns:a16="http://schemas.microsoft.com/office/drawing/2014/main" id="{B108F6BA-9045-24B7-23F5-37B5A32AD39E}"/>
              </a:ext>
            </a:extLst>
          </p:cNvPr>
          <p:cNvSpPr>
            <a:spLocks noGrp="1"/>
          </p:cNvSpPr>
          <p:nvPr>
            <p:ph idx="1"/>
          </p:nvPr>
        </p:nvSpPr>
        <p:spPr/>
        <p:txBody>
          <a:bodyPr/>
          <a:lstStyle/>
          <a:p>
            <a:r>
              <a:rPr lang="en-US" dirty="0">
                <a:solidFill>
                  <a:schemeClr val="bg1"/>
                </a:solidFill>
              </a:rPr>
              <a:t>Can appear benign, but can have high rates of mortality </a:t>
            </a:r>
          </a:p>
          <a:p>
            <a:r>
              <a:rPr lang="en-US" dirty="0">
                <a:solidFill>
                  <a:schemeClr val="bg1"/>
                </a:solidFill>
              </a:rPr>
              <a:t>History and physical exam are key for diagnosis</a:t>
            </a:r>
          </a:p>
          <a:p>
            <a:r>
              <a:rPr lang="en-US" dirty="0">
                <a:solidFill>
                  <a:schemeClr val="bg1"/>
                </a:solidFill>
              </a:rPr>
              <a:t>Use a standardized, thoughtful approach to your evaluation</a:t>
            </a:r>
          </a:p>
          <a:p>
            <a:r>
              <a:rPr lang="en-US" dirty="0">
                <a:solidFill>
                  <a:schemeClr val="bg1"/>
                </a:solidFill>
              </a:rPr>
              <a:t>Beware of referred pain, consider screening ECG in high-risk groups</a:t>
            </a:r>
          </a:p>
          <a:p>
            <a:r>
              <a:rPr lang="en-US" dirty="0">
                <a:solidFill>
                  <a:schemeClr val="bg1"/>
                </a:solidFill>
              </a:rPr>
              <a:t>Get a screening glucose</a:t>
            </a:r>
          </a:p>
          <a:p>
            <a:r>
              <a:rPr lang="en-US" dirty="0">
                <a:solidFill>
                  <a:schemeClr val="bg1"/>
                </a:solidFill>
              </a:rPr>
              <a:t>Control symptoms in transport, keep your patients comfortable!</a:t>
            </a:r>
          </a:p>
          <a:p>
            <a:r>
              <a:rPr lang="en-US" dirty="0">
                <a:solidFill>
                  <a:schemeClr val="bg1"/>
                </a:solidFill>
              </a:rPr>
              <a:t>*Follow-up on your patient outcomes, you will be surprised what you find out and it will inform your future care!</a:t>
            </a:r>
          </a:p>
        </p:txBody>
      </p:sp>
    </p:spTree>
    <p:extLst>
      <p:ext uri="{BB962C8B-B14F-4D97-AF65-F5344CB8AC3E}">
        <p14:creationId xmlns:p14="http://schemas.microsoft.com/office/powerpoint/2010/main" val="28958540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landscape of a canyon&#10;&#10;Description automatically generated">
            <a:extLst>
              <a:ext uri="{FF2B5EF4-FFF2-40B4-BE49-F238E27FC236}">
                <a16:creationId xmlns:a16="http://schemas.microsoft.com/office/drawing/2014/main" id="{EBC92A7F-28C4-7866-75B8-F7455F4793E1}"/>
              </a:ext>
            </a:extLst>
          </p:cNvPr>
          <p:cNvPicPr>
            <a:picLocks noChangeAspect="1"/>
          </p:cNvPicPr>
          <p:nvPr/>
        </p:nvPicPr>
        <p:blipFill rotWithShape="1">
          <a:blip r:embed="rId3">
            <a:alphaModFix amt="40000"/>
          </a:blip>
          <a:srcRect t="25000"/>
          <a:stretch/>
        </p:blipFill>
        <p:spPr>
          <a:xfrm>
            <a:off x="20" y="10"/>
            <a:ext cx="12191979" cy="6857990"/>
          </a:xfrm>
          <a:prstGeom prst="rect">
            <a:avLst/>
          </a:prstGeom>
        </p:spPr>
      </p:pic>
      <p:sp>
        <p:nvSpPr>
          <p:cNvPr id="2" name="Title 1">
            <a:extLst>
              <a:ext uri="{FF2B5EF4-FFF2-40B4-BE49-F238E27FC236}">
                <a16:creationId xmlns:a16="http://schemas.microsoft.com/office/drawing/2014/main" id="{8F05784C-56FF-073B-3D26-F18F1C7EB568}"/>
              </a:ext>
            </a:extLst>
          </p:cNvPr>
          <p:cNvSpPr>
            <a:spLocks noGrp="1"/>
          </p:cNvSpPr>
          <p:nvPr>
            <p:ph type="title"/>
          </p:nvPr>
        </p:nvSpPr>
        <p:spPr>
          <a:xfrm>
            <a:off x="841249" y="941832"/>
            <a:ext cx="10506456" cy="2057400"/>
          </a:xfrm>
        </p:spPr>
        <p:txBody>
          <a:bodyPr anchor="b">
            <a:normAutofit/>
          </a:bodyPr>
          <a:lstStyle/>
          <a:p>
            <a:br>
              <a:rPr lang="en-US" sz="5000" b="1" dirty="0">
                <a:solidFill>
                  <a:schemeClr val="bg1"/>
                </a:solidFill>
              </a:rPr>
            </a:br>
            <a:r>
              <a:rPr lang="en-US" sz="5000" b="1" dirty="0">
                <a:solidFill>
                  <a:schemeClr val="bg1"/>
                </a:solidFill>
              </a:rPr>
              <a:t>Thank you for your attention!</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8C5DE8F-9B09-60F2-F09B-805870D8E7CE}"/>
              </a:ext>
            </a:extLst>
          </p:cNvPr>
          <p:cNvSpPr>
            <a:spLocks noGrp="1"/>
          </p:cNvSpPr>
          <p:nvPr>
            <p:ph idx="1"/>
          </p:nvPr>
        </p:nvSpPr>
        <p:spPr>
          <a:xfrm>
            <a:off x="841248" y="3502152"/>
            <a:ext cx="10506456" cy="2670048"/>
          </a:xfrm>
        </p:spPr>
        <p:txBody>
          <a:bodyPr>
            <a:normAutofit/>
          </a:bodyPr>
          <a:lstStyle/>
          <a:p>
            <a:pPr marL="0" indent="0">
              <a:buNone/>
            </a:pPr>
            <a:endParaRPr lang="en-US" sz="2000" dirty="0">
              <a:solidFill>
                <a:schemeClr val="bg1"/>
              </a:solidFill>
            </a:endParaRPr>
          </a:p>
          <a:p>
            <a:pPr marL="0" indent="0">
              <a:buNone/>
            </a:pPr>
            <a:endParaRPr lang="en-US" sz="2000" dirty="0">
              <a:solidFill>
                <a:schemeClr val="bg1"/>
              </a:solidFill>
            </a:endParaRPr>
          </a:p>
          <a:p>
            <a:pPr marL="0" indent="0">
              <a:buNone/>
            </a:pPr>
            <a:endParaRPr lang="en-US" sz="2000" dirty="0">
              <a:solidFill>
                <a:schemeClr val="bg1"/>
              </a:solidFill>
            </a:endParaRPr>
          </a:p>
          <a:p>
            <a:pPr marL="0" indent="0">
              <a:buNone/>
            </a:pPr>
            <a:r>
              <a:rPr lang="en-US" sz="2000" dirty="0">
                <a:solidFill>
                  <a:schemeClr val="bg1"/>
                </a:solidFill>
              </a:rPr>
              <a:t>Any questions or comments? </a:t>
            </a:r>
          </a:p>
          <a:p>
            <a:endParaRPr lang="en-US" sz="2000" dirty="0">
              <a:solidFill>
                <a:schemeClr val="bg1"/>
              </a:solidFill>
            </a:endParaRPr>
          </a:p>
          <a:p>
            <a:pPr marL="0" indent="0">
              <a:buNone/>
            </a:pPr>
            <a:r>
              <a:rPr lang="en-US" sz="2000" dirty="0">
                <a:solidFill>
                  <a:schemeClr val="bg1"/>
                </a:solidFill>
              </a:rPr>
              <a:t>Feel free to contact me: </a:t>
            </a:r>
            <a:r>
              <a:rPr lang="en-US" sz="2000" dirty="0">
                <a:solidFill>
                  <a:srgbClr val="FFFF00"/>
                </a:solidFill>
                <a:hlinkClick r:id="rId4">
                  <a:extLst>
                    <a:ext uri="{A12FA001-AC4F-418D-AE19-62706E023703}">
                      <ahyp:hlinkClr xmlns:ahyp="http://schemas.microsoft.com/office/drawing/2018/hyperlinkcolor" val="tx"/>
                    </a:ext>
                  </a:extLst>
                </a:hlinkClick>
              </a:rPr>
              <a:t>mmozer@salud.unm.edu</a:t>
            </a:r>
            <a:endParaRPr lang="en-US" sz="2000" dirty="0">
              <a:solidFill>
                <a:srgbClr val="FFFF00"/>
              </a:solidFill>
            </a:endParaRPr>
          </a:p>
        </p:txBody>
      </p:sp>
    </p:spTree>
    <p:extLst>
      <p:ext uri="{BB962C8B-B14F-4D97-AF65-F5344CB8AC3E}">
        <p14:creationId xmlns:p14="http://schemas.microsoft.com/office/powerpoint/2010/main" val="15874003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4A0AB-3F87-2289-1CB3-70E2EF6A97A3}"/>
              </a:ext>
            </a:extLst>
          </p:cNvPr>
          <p:cNvSpPr>
            <a:spLocks noGrp="1"/>
          </p:cNvSpPr>
          <p:nvPr>
            <p:ph type="title"/>
          </p:nvPr>
        </p:nvSpPr>
        <p:spPr/>
        <p:txBody>
          <a:bodyPr/>
          <a:lstStyle/>
          <a:p>
            <a:r>
              <a:rPr lang="en-US" b="1" dirty="0">
                <a:solidFill>
                  <a:schemeClr val="bg1"/>
                </a:solidFill>
              </a:rPr>
              <a:t>References</a:t>
            </a:r>
          </a:p>
        </p:txBody>
      </p:sp>
      <p:sp>
        <p:nvSpPr>
          <p:cNvPr id="3" name="Content Placeholder 2">
            <a:extLst>
              <a:ext uri="{FF2B5EF4-FFF2-40B4-BE49-F238E27FC236}">
                <a16:creationId xmlns:a16="http://schemas.microsoft.com/office/drawing/2014/main" id="{D17E986F-8F9A-1D5E-68B9-684CD1E6B3EF}"/>
              </a:ext>
            </a:extLst>
          </p:cNvPr>
          <p:cNvSpPr>
            <a:spLocks noGrp="1"/>
          </p:cNvSpPr>
          <p:nvPr>
            <p:ph idx="1"/>
          </p:nvPr>
        </p:nvSpPr>
        <p:spPr/>
        <p:txBody>
          <a:bodyPr>
            <a:normAutofit fontScale="62500" lnSpcReduction="20000"/>
          </a:bodyPr>
          <a:lstStyle/>
          <a:p>
            <a:r>
              <a:rPr lang="en-US" dirty="0">
                <a:solidFill>
                  <a:schemeClr val="bg1"/>
                </a:solidFill>
              </a:rPr>
              <a:t>Hansen, J. T., Netter, F. H. 1., &amp; Machado, C. A. G. (2019). Netter's clinical anatomy. 4th edition. Philadelphia, PA, Elsevier.</a:t>
            </a:r>
          </a:p>
          <a:p>
            <a:r>
              <a:rPr lang="en-US" b="0" i="0" dirty="0" err="1">
                <a:solidFill>
                  <a:schemeClr val="bg1"/>
                </a:solidFill>
                <a:effectLst/>
                <a:latin typeface="Source Sans Pro" panose="020B0503030403020204" pitchFamily="34" charset="0"/>
              </a:rPr>
              <a:t>Simel</a:t>
            </a:r>
            <a:r>
              <a:rPr lang="en-US" b="0" i="0" dirty="0">
                <a:solidFill>
                  <a:schemeClr val="bg1"/>
                </a:solidFill>
                <a:effectLst/>
                <a:latin typeface="Source Sans Pro" panose="020B0503030403020204" pitchFamily="34" charset="0"/>
              </a:rPr>
              <a:t> DL, </a:t>
            </a:r>
            <a:r>
              <a:rPr lang="en-US" b="0" i="0" dirty="0" err="1">
                <a:solidFill>
                  <a:schemeClr val="bg1"/>
                </a:solidFill>
                <a:effectLst/>
                <a:latin typeface="Source Sans Pro" panose="020B0503030403020204" pitchFamily="34" charset="0"/>
              </a:rPr>
              <a:t>Ranji</a:t>
            </a:r>
            <a:r>
              <a:rPr lang="en-US" b="0" i="0" dirty="0">
                <a:solidFill>
                  <a:schemeClr val="bg1"/>
                </a:solidFill>
                <a:effectLst/>
                <a:latin typeface="Source Sans Pro" panose="020B0503030403020204" pitchFamily="34" charset="0"/>
              </a:rPr>
              <a:t> SR, Goldman L, </a:t>
            </a:r>
            <a:r>
              <a:rPr lang="en-US" b="0" i="0" dirty="0" err="1">
                <a:solidFill>
                  <a:schemeClr val="bg1"/>
                </a:solidFill>
                <a:effectLst/>
                <a:latin typeface="Source Sans Pro" panose="020B0503030403020204" pitchFamily="34" charset="0"/>
              </a:rPr>
              <a:t>Simel</a:t>
            </a:r>
            <a:r>
              <a:rPr lang="en-US" b="0" i="0" dirty="0">
                <a:solidFill>
                  <a:schemeClr val="bg1"/>
                </a:solidFill>
                <a:effectLst/>
                <a:latin typeface="Source Sans Pro" panose="020B0503030403020204" pitchFamily="34" charset="0"/>
              </a:rPr>
              <a:t> DL, </a:t>
            </a:r>
            <a:r>
              <a:rPr lang="en-US" b="0" i="0" dirty="0" err="1">
                <a:solidFill>
                  <a:schemeClr val="bg1"/>
                </a:solidFill>
                <a:effectLst/>
                <a:latin typeface="Source Sans Pro" panose="020B0503030403020204" pitchFamily="34" charset="0"/>
              </a:rPr>
              <a:t>Shojania</a:t>
            </a:r>
            <a:r>
              <a:rPr lang="en-US" b="0" i="0" dirty="0">
                <a:solidFill>
                  <a:schemeClr val="bg1"/>
                </a:solidFill>
                <a:effectLst/>
                <a:latin typeface="Source Sans Pro" panose="020B0503030403020204" pitchFamily="34" charset="0"/>
              </a:rPr>
              <a:t> KG. Opiates and Abdominal Pain. In: </a:t>
            </a:r>
            <a:r>
              <a:rPr lang="en-US" b="0" i="0" dirty="0" err="1">
                <a:solidFill>
                  <a:schemeClr val="bg1"/>
                </a:solidFill>
                <a:effectLst/>
                <a:latin typeface="Source Sans Pro" panose="020B0503030403020204" pitchFamily="34" charset="0"/>
              </a:rPr>
              <a:t>Simel</a:t>
            </a:r>
            <a:r>
              <a:rPr lang="en-US" b="0" i="0" dirty="0">
                <a:solidFill>
                  <a:schemeClr val="bg1"/>
                </a:solidFill>
                <a:effectLst/>
                <a:latin typeface="Source Sans Pro" panose="020B0503030403020204" pitchFamily="34" charset="0"/>
              </a:rPr>
              <a:t> DL, Rennie D. eds. </a:t>
            </a:r>
            <a:r>
              <a:rPr lang="en-US" b="0" i="1" dirty="0">
                <a:solidFill>
                  <a:schemeClr val="bg1"/>
                </a:solidFill>
                <a:effectLst/>
                <a:latin typeface="Source Sans Pro" panose="020B0503030403020204" pitchFamily="34" charset="0"/>
              </a:rPr>
              <a:t>The Rational Clinical Examination: Evidence-Based Clinical Diagnosis</a:t>
            </a:r>
            <a:r>
              <a:rPr lang="en-US" b="0" i="0" dirty="0">
                <a:solidFill>
                  <a:schemeClr val="bg1"/>
                </a:solidFill>
                <a:effectLst/>
                <a:latin typeface="Source Sans Pro" panose="020B0503030403020204" pitchFamily="34" charset="0"/>
              </a:rPr>
              <a:t>. McGraw Hill; 2009. Accessed September 29, 2023. https://</a:t>
            </a:r>
            <a:r>
              <a:rPr lang="en-US" b="0" i="0" dirty="0" err="1">
                <a:solidFill>
                  <a:schemeClr val="bg1"/>
                </a:solidFill>
                <a:effectLst/>
                <a:latin typeface="Source Sans Pro" panose="020B0503030403020204" pitchFamily="34" charset="0"/>
              </a:rPr>
              <a:t>jamaevidence.mhmedical.com</a:t>
            </a:r>
            <a:r>
              <a:rPr lang="en-US" b="0" i="0" dirty="0">
                <a:solidFill>
                  <a:schemeClr val="bg1"/>
                </a:solidFill>
                <a:effectLst/>
                <a:latin typeface="Source Sans Pro" panose="020B0503030403020204" pitchFamily="34" charset="0"/>
              </a:rPr>
              <a:t>/</a:t>
            </a:r>
            <a:r>
              <a:rPr lang="en-US" b="0" i="0" dirty="0" err="1">
                <a:solidFill>
                  <a:schemeClr val="bg1"/>
                </a:solidFill>
                <a:effectLst/>
                <a:latin typeface="Source Sans Pro" panose="020B0503030403020204" pitchFamily="34" charset="0"/>
              </a:rPr>
              <a:t>content.aspx?bookid</a:t>
            </a:r>
            <a:r>
              <a:rPr lang="en-US" b="0" i="0" dirty="0">
                <a:solidFill>
                  <a:schemeClr val="bg1"/>
                </a:solidFill>
                <a:effectLst/>
                <a:latin typeface="Source Sans Pro" panose="020B0503030403020204" pitchFamily="34" charset="0"/>
              </a:rPr>
              <a:t>=845&amp;sectionid=61357636</a:t>
            </a:r>
            <a:endParaRPr lang="en-US" dirty="0">
              <a:solidFill>
                <a:schemeClr val="bg1"/>
              </a:solidFill>
            </a:endParaRPr>
          </a:p>
          <a:p>
            <a:r>
              <a:rPr lang="en-US" dirty="0" err="1">
                <a:solidFill>
                  <a:schemeClr val="bg1"/>
                </a:solidFill>
              </a:rPr>
              <a:t>Tintinalli</a:t>
            </a:r>
            <a:r>
              <a:rPr lang="en-US" dirty="0">
                <a:solidFill>
                  <a:schemeClr val="bg1"/>
                </a:solidFill>
              </a:rPr>
              <a:t> J.E., &amp; </a:t>
            </a:r>
            <a:r>
              <a:rPr lang="en-US" dirty="0" err="1">
                <a:solidFill>
                  <a:schemeClr val="bg1"/>
                </a:solidFill>
              </a:rPr>
              <a:t>Stapczynski</a:t>
            </a:r>
            <a:r>
              <a:rPr lang="en-US" dirty="0">
                <a:solidFill>
                  <a:schemeClr val="bg1"/>
                </a:solidFill>
              </a:rPr>
              <a:t> J, &amp; Ma O, &amp; </a:t>
            </a:r>
            <a:r>
              <a:rPr lang="en-US" dirty="0" err="1">
                <a:solidFill>
                  <a:schemeClr val="bg1"/>
                </a:solidFill>
              </a:rPr>
              <a:t>Yealy</a:t>
            </a:r>
            <a:r>
              <a:rPr lang="en-US" dirty="0">
                <a:solidFill>
                  <a:schemeClr val="bg1"/>
                </a:solidFill>
              </a:rPr>
              <a:t> D.M., &amp; Meckler G.D., &amp; Cline D.M.(Eds.), (2016). </a:t>
            </a:r>
            <a:r>
              <a:rPr lang="en-US" dirty="0" err="1">
                <a:solidFill>
                  <a:schemeClr val="bg1"/>
                </a:solidFill>
              </a:rPr>
              <a:t>Tintinalli’s</a:t>
            </a:r>
            <a:r>
              <a:rPr lang="en-US" dirty="0">
                <a:solidFill>
                  <a:schemeClr val="bg1"/>
                </a:solidFill>
              </a:rPr>
              <a:t> Emergency Medicine: A Comprehensive Study Guide, 8e. McGraw Hill. </a:t>
            </a:r>
          </a:p>
          <a:p>
            <a:r>
              <a:rPr lang="en-US" b="0" i="0" dirty="0">
                <a:solidFill>
                  <a:schemeClr val="bg1"/>
                </a:solidFill>
                <a:effectLst/>
                <a:latin typeface="lato" panose="020F0502020204030203" pitchFamily="34" charset="0"/>
              </a:rPr>
              <a:t>Walls RM </a:t>
            </a:r>
            <a:r>
              <a:rPr lang="en-US" b="0" i="0" dirty="0" err="1">
                <a:solidFill>
                  <a:schemeClr val="bg1"/>
                </a:solidFill>
                <a:effectLst/>
                <a:latin typeface="lato" panose="020F0502020204030203" pitchFamily="34" charset="0"/>
              </a:rPr>
              <a:t>Hockberger</a:t>
            </a:r>
            <a:r>
              <a:rPr lang="en-US" b="0" i="0" dirty="0">
                <a:solidFill>
                  <a:schemeClr val="bg1"/>
                </a:solidFill>
                <a:effectLst/>
                <a:latin typeface="lato" panose="020F0502020204030203" pitchFamily="34" charset="0"/>
              </a:rPr>
              <a:t> RS </a:t>
            </a:r>
            <a:r>
              <a:rPr lang="en-US" b="0" i="0" dirty="0" err="1">
                <a:solidFill>
                  <a:schemeClr val="bg1"/>
                </a:solidFill>
                <a:effectLst/>
                <a:latin typeface="lato" panose="020F0502020204030203" pitchFamily="34" charset="0"/>
              </a:rPr>
              <a:t>Gausche</a:t>
            </a:r>
            <a:r>
              <a:rPr lang="en-US" b="0" i="0" dirty="0">
                <a:solidFill>
                  <a:schemeClr val="bg1"/>
                </a:solidFill>
                <a:effectLst/>
                <a:latin typeface="lato" panose="020F0502020204030203" pitchFamily="34" charset="0"/>
              </a:rPr>
              <a:t>-Hill M. </a:t>
            </a:r>
            <a:r>
              <a:rPr lang="en-US" b="0" i="1" dirty="0">
                <a:solidFill>
                  <a:schemeClr val="bg1"/>
                </a:solidFill>
                <a:effectLst/>
                <a:latin typeface="lato" panose="020F0502020204030203" pitchFamily="34" charset="0"/>
              </a:rPr>
              <a:t>Rosen's Emergency Medicine : Concepts and Clinical Practice</a:t>
            </a:r>
            <a:r>
              <a:rPr lang="en-US" b="0" i="0" dirty="0">
                <a:solidFill>
                  <a:schemeClr val="bg1"/>
                </a:solidFill>
                <a:effectLst/>
                <a:latin typeface="lato" panose="020F0502020204030203" pitchFamily="34" charset="0"/>
              </a:rPr>
              <a:t>. Ninth ed. Philadelphia PA: Elsevier; 2018.</a:t>
            </a:r>
          </a:p>
          <a:p>
            <a:r>
              <a:rPr lang="en-US" dirty="0">
                <a:solidFill>
                  <a:schemeClr val="bg1"/>
                </a:solidFill>
              </a:rPr>
              <a:t>Pictures: </a:t>
            </a:r>
            <a:r>
              <a:rPr lang="en-US" dirty="0" err="1">
                <a:solidFill>
                  <a:schemeClr val="bg1"/>
                </a:solidFill>
              </a:rPr>
              <a:t>Pixabay.com</a:t>
            </a:r>
            <a:endParaRPr lang="en-US" dirty="0">
              <a:solidFill>
                <a:schemeClr val="bg1"/>
              </a:solidFill>
            </a:endParaRPr>
          </a:p>
          <a:p>
            <a:r>
              <a:rPr lang="en-US" dirty="0">
                <a:solidFill>
                  <a:schemeClr val="bg1"/>
                </a:solidFill>
              </a:rPr>
              <a:t>Life in the Fastlane; </a:t>
            </a:r>
            <a:r>
              <a:rPr lang="en-US" dirty="0" err="1">
                <a:solidFill>
                  <a:schemeClr val="bg1"/>
                </a:solidFill>
              </a:rPr>
              <a:t>www.litfl.com</a:t>
            </a:r>
            <a:endParaRPr lang="en-US" dirty="0">
              <a:solidFill>
                <a:schemeClr val="bg1"/>
              </a:solidFill>
            </a:endParaRPr>
          </a:p>
          <a:p>
            <a:r>
              <a:rPr lang="en-US" dirty="0">
                <a:solidFill>
                  <a:schemeClr val="bg1"/>
                </a:solidFill>
              </a:rPr>
              <a:t>UNECOM Department of Anatomy </a:t>
            </a:r>
          </a:p>
          <a:p>
            <a:r>
              <a:rPr lang="en-US" dirty="0">
                <a:solidFill>
                  <a:schemeClr val="bg1"/>
                </a:solidFill>
                <a:hlinkClick r:id="rId3">
                  <a:extLst>
                    <a:ext uri="{A12FA001-AC4F-418D-AE19-62706E023703}">
                      <ahyp:hlinkClr xmlns:ahyp="http://schemas.microsoft.com/office/drawing/2018/hyperlinkcolor" val="tx"/>
                    </a:ext>
                  </a:extLst>
                </a:hlinkClick>
              </a:rPr>
              <a:t>SAEM ”Approach to Abdominal Pain”; https://www.saem.org/about-saem/academies-interest-groups-affiliates2/cdem/for-students/online-education/m4-curriculum/group-m4-approach-to/approach-to-abdominal-pain</a:t>
            </a:r>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28441951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991577-6379-1E4A-D19B-C4C2976A4EA0}"/>
              </a:ext>
            </a:extLst>
          </p:cNvPr>
          <p:cNvSpPr>
            <a:spLocks noGrp="1"/>
          </p:cNvSpPr>
          <p:nvPr>
            <p:ph type="title"/>
          </p:nvPr>
        </p:nvSpPr>
        <p:spPr>
          <a:xfrm>
            <a:off x="640080" y="325369"/>
            <a:ext cx="4368602" cy="1956841"/>
          </a:xfrm>
        </p:spPr>
        <p:txBody>
          <a:bodyPr anchor="b">
            <a:normAutofit fontScale="90000"/>
          </a:bodyPr>
          <a:lstStyle/>
          <a:p>
            <a:r>
              <a:rPr lang="en-US" sz="5400" b="1">
                <a:solidFill>
                  <a:schemeClr val="bg1"/>
                </a:solidFill>
              </a:rPr>
              <a:t>911 Abdominal Pain Response</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8259B03-3F42-9EB0-7B0C-075132DC0375}"/>
              </a:ext>
            </a:extLst>
          </p:cNvPr>
          <p:cNvSpPr>
            <a:spLocks noGrp="1"/>
          </p:cNvSpPr>
          <p:nvPr>
            <p:ph idx="1"/>
          </p:nvPr>
        </p:nvSpPr>
        <p:spPr>
          <a:xfrm>
            <a:off x="640080" y="2872899"/>
            <a:ext cx="4243589" cy="3320668"/>
          </a:xfrm>
        </p:spPr>
        <p:txBody>
          <a:bodyPr>
            <a:normAutofit/>
          </a:bodyPr>
          <a:lstStyle/>
          <a:p>
            <a:r>
              <a:rPr lang="en-US" sz="2200">
                <a:solidFill>
                  <a:schemeClr val="bg1"/>
                </a:solidFill>
              </a:rPr>
              <a:t>“I was a good paramedic, so I had a two-part assessment for [abdominal pain]; </a:t>
            </a:r>
          </a:p>
          <a:p>
            <a:pPr marL="914400" lvl="1" indent="-457200">
              <a:buFont typeface="+mj-lt"/>
              <a:buAutoNum type="arabicPeriod"/>
            </a:pPr>
            <a:r>
              <a:rPr lang="en-US" sz="2200">
                <a:solidFill>
                  <a:schemeClr val="bg1"/>
                </a:solidFill>
              </a:rPr>
              <a:t>What is your blood pressure? </a:t>
            </a:r>
          </a:p>
          <a:p>
            <a:pPr marL="914400" lvl="1" indent="-457200">
              <a:buFont typeface="+mj-lt"/>
              <a:buAutoNum type="arabicPeriod"/>
            </a:pPr>
            <a:r>
              <a:rPr lang="en-US" sz="2200">
                <a:solidFill>
                  <a:schemeClr val="bg1"/>
                </a:solidFill>
              </a:rPr>
              <a:t>Where are your shoes”</a:t>
            </a:r>
          </a:p>
        </p:txBody>
      </p:sp>
      <p:pic>
        <p:nvPicPr>
          <p:cNvPr id="5" name="Picture 4" descr="A person wearing a helmet and sunglasses&#10;&#10;Description automatically generated">
            <a:extLst>
              <a:ext uri="{FF2B5EF4-FFF2-40B4-BE49-F238E27FC236}">
                <a16:creationId xmlns:a16="http://schemas.microsoft.com/office/drawing/2014/main" id="{C35FFBB1-4DB8-9C6A-9E38-51EFF36EDA2E}"/>
              </a:ext>
            </a:extLst>
          </p:cNvPr>
          <p:cNvPicPr>
            <a:picLocks noChangeAspect="1"/>
          </p:cNvPicPr>
          <p:nvPr/>
        </p:nvPicPr>
        <p:blipFill rotWithShape="1">
          <a:blip r:embed="rId3"/>
          <a:srcRect r="-2" b="1899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21217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F7D59-84C3-9E9F-00FE-94721DB1EB4C}"/>
              </a:ext>
            </a:extLst>
          </p:cNvPr>
          <p:cNvSpPr>
            <a:spLocks noGrp="1"/>
          </p:cNvSpPr>
          <p:nvPr>
            <p:ph type="title"/>
          </p:nvPr>
        </p:nvSpPr>
        <p:spPr/>
        <p:txBody>
          <a:bodyPr/>
          <a:lstStyle/>
          <a:p>
            <a:r>
              <a:rPr lang="en-US" b="1" dirty="0">
                <a:solidFill>
                  <a:schemeClr val="bg1"/>
                </a:solidFill>
              </a:rPr>
              <a:t>Abdominal pain</a:t>
            </a:r>
          </a:p>
        </p:txBody>
      </p:sp>
      <p:sp>
        <p:nvSpPr>
          <p:cNvPr id="3" name="Content Placeholder 2">
            <a:extLst>
              <a:ext uri="{FF2B5EF4-FFF2-40B4-BE49-F238E27FC236}">
                <a16:creationId xmlns:a16="http://schemas.microsoft.com/office/drawing/2014/main" id="{C4BF957F-327A-DDA1-9505-1C577E49B91B}"/>
              </a:ext>
            </a:extLst>
          </p:cNvPr>
          <p:cNvSpPr>
            <a:spLocks noGrp="1"/>
          </p:cNvSpPr>
          <p:nvPr>
            <p:ph idx="1"/>
          </p:nvPr>
        </p:nvSpPr>
        <p:spPr/>
        <p:txBody>
          <a:bodyPr/>
          <a:lstStyle/>
          <a:p>
            <a:r>
              <a:rPr lang="en-US" dirty="0">
                <a:solidFill>
                  <a:schemeClr val="bg1"/>
                </a:solidFill>
              </a:rPr>
              <a:t>Most common complaint for any patient requesting emergency services (ED or EMS)</a:t>
            </a:r>
          </a:p>
          <a:p>
            <a:r>
              <a:rPr lang="en-US" dirty="0">
                <a:solidFill>
                  <a:schemeClr val="bg1"/>
                </a:solidFill>
              </a:rPr>
              <a:t>Wide variability in presentation and severity</a:t>
            </a:r>
          </a:p>
          <a:p>
            <a:r>
              <a:rPr lang="en-US" dirty="0">
                <a:solidFill>
                  <a:schemeClr val="bg1"/>
                </a:solidFill>
              </a:rPr>
              <a:t>Historical/Medical risk factors play a key role</a:t>
            </a:r>
          </a:p>
          <a:p>
            <a:r>
              <a:rPr lang="en-US" dirty="0">
                <a:solidFill>
                  <a:schemeClr val="bg1"/>
                </a:solidFill>
              </a:rPr>
              <a:t>Three categories based on pathophysiology</a:t>
            </a:r>
          </a:p>
          <a:p>
            <a:pPr lvl="1"/>
            <a:r>
              <a:rPr lang="en-US" dirty="0">
                <a:solidFill>
                  <a:schemeClr val="bg1"/>
                </a:solidFill>
              </a:rPr>
              <a:t>Visceral Pain</a:t>
            </a:r>
          </a:p>
          <a:p>
            <a:pPr lvl="1"/>
            <a:r>
              <a:rPr lang="en-US" dirty="0">
                <a:solidFill>
                  <a:schemeClr val="bg1"/>
                </a:solidFill>
              </a:rPr>
              <a:t>Parietal Pain</a:t>
            </a:r>
          </a:p>
          <a:p>
            <a:pPr lvl="1"/>
            <a:r>
              <a:rPr lang="en-US" dirty="0">
                <a:solidFill>
                  <a:schemeClr val="bg1"/>
                </a:solidFill>
              </a:rPr>
              <a:t>Referred Pain</a:t>
            </a:r>
          </a:p>
        </p:txBody>
      </p:sp>
    </p:spTree>
    <p:extLst>
      <p:ext uri="{BB962C8B-B14F-4D97-AF65-F5344CB8AC3E}">
        <p14:creationId xmlns:p14="http://schemas.microsoft.com/office/powerpoint/2010/main" val="37143911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13316" name="Picture 4" descr="Free Woman Pregnant photo and picture">
            <a:extLst>
              <a:ext uri="{FF2B5EF4-FFF2-40B4-BE49-F238E27FC236}">
                <a16:creationId xmlns:a16="http://schemas.microsoft.com/office/drawing/2014/main" id="{6735C2C6-679C-097D-8364-DDFEACE968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116013"/>
            <a:ext cx="1989138" cy="2840038"/>
          </a:xfrm>
          <a:prstGeom prst="rect">
            <a:avLst/>
          </a:prstGeom>
          <a:extLst>
            <a:ext uri="{909E8E84-426E-40DD-AFC4-6F175D3DCCD1}">
              <a14:hiddenFill xmlns:a14="http://schemas.microsoft.com/office/drawing/2010/main">
                <a:solidFill>
                  <a:srgbClr val="FFFFFF"/>
                </a:solidFill>
              </a14:hiddenFill>
            </a:ext>
          </a:extLst>
        </p:spPr>
      </p:pic>
      <p:pic>
        <p:nvPicPr>
          <p:cNvPr id="13318" name="Picture 6" descr="Free Old Man Turban photo and picture">
            <a:extLst>
              <a:ext uri="{FF2B5EF4-FFF2-40B4-BE49-F238E27FC236}">
                <a16:creationId xmlns:a16="http://schemas.microsoft.com/office/drawing/2014/main" id="{17ACE40F-DC19-12E5-E516-FB7ADB7C88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3300" y="1116013"/>
            <a:ext cx="1912938" cy="2840038"/>
          </a:xfrm>
          <a:prstGeom prst="rect">
            <a:avLst/>
          </a:prstGeom>
          <a:extLst>
            <a:ext uri="{909E8E84-426E-40DD-AFC4-6F175D3DCCD1}">
              <a14:hiddenFill xmlns:a14="http://schemas.microsoft.com/office/drawing/2010/main">
                <a:solidFill>
                  <a:srgbClr val="FFFFFF"/>
                </a:solidFill>
              </a14:hiddenFill>
            </a:ext>
          </a:extLst>
        </p:spPr>
      </p:pic>
      <p:pic>
        <p:nvPicPr>
          <p:cNvPr id="13320" name="Picture 8" descr="Free Child Boy photo and picture">
            <a:extLst>
              <a:ext uri="{FF2B5EF4-FFF2-40B4-BE49-F238E27FC236}">
                <a16:creationId xmlns:a16="http://schemas.microsoft.com/office/drawing/2014/main" id="{22CE6126-0DE0-3D6E-F5BC-01E43D11695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061"/>
          <a:stretch/>
        </p:blipFill>
        <p:spPr bwMode="auto">
          <a:xfrm>
            <a:off x="8051800" y="1116013"/>
            <a:ext cx="3173413" cy="2840038"/>
          </a:xfrm>
          <a:prstGeom prst="rect">
            <a:avLst/>
          </a:prstGeom>
          <a:extLst>
            <a:ext uri="{909E8E84-426E-40DD-AFC4-6F175D3DCCD1}">
              <a14:hiddenFill xmlns:a14="http://schemas.microsoft.com/office/drawing/2010/main">
                <a:solidFill>
                  <a:srgbClr val="FFFFFF"/>
                </a:solidFill>
              </a14:hiddenFill>
            </a:ext>
          </a:extLst>
        </p:spPr>
      </p:pic>
      <p:pic>
        <p:nvPicPr>
          <p:cNvPr id="13322" name="Picture 10" descr="Heart Failure">
            <a:extLst>
              <a:ext uri="{FF2B5EF4-FFF2-40B4-BE49-F238E27FC236}">
                <a16:creationId xmlns:a16="http://schemas.microsoft.com/office/drawing/2014/main" id="{40C0E80C-CBC1-A73F-9D8C-5C1E682DDF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8600" y="4011613"/>
            <a:ext cx="1608138" cy="1722438"/>
          </a:xfrm>
          <a:prstGeom prst="rect">
            <a:avLst/>
          </a:prstGeom>
          <a:extLst>
            <a:ext uri="{909E8E84-426E-40DD-AFC4-6F175D3DCCD1}">
              <a14:hiddenFill xmlns:a14="http://schemas.microsoft.com/office/drawing/2010/main">
                <a:solidFill>
                  <a:srgbClr val="FFFFFF"/>
                </a:solidFill>
              </a14:hiddenFill>
            </a:ext>
          </a:extLst>
        </p:spPr>
      </p:pic>
      <p:pic>
        <p:nvPicPr>
          <p:cNvPr id="13324" name="Picture 12" descr="undefined">
            <a:extLst>
              <a:ext uri="{FF2B5EF4-FFF2-40B4-BE49-F238E27FC236}">
                <a16:creationId xmlns:a16="http://schemas.microsoft.com/office/drawing/2014/main" id="{6C3EC005-DE29-4C33-4626-82D2B754EB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02300" y="4011613"/>
            <a:ext cx="1501775" cy="1722438"/>
          </a:xfrm>
          <a:prstGeom prst="rect">
            <a:avLst/>
          </a:prstGeom>
          <a:extLst>
            <a:ext uri="{909E8E84-426E-40DD-AFC4-6F175D3DCCD1}">
              <a14:hiddenFill xmlns:a14="http://schemas.microsoft.com/office/drawing/2010/main">
                <a:solidFill>
                  <a:srgbClr val="FFFFFF"/>
                </a:solidFill>
              </a14:hiddenFill>
            </a:ext>
          </a:extLst>
        </p:spPr>
      </p:pic>
      <p:pic>
        <p:nvPicPr>
          <p:cNvPr id="13328" name="Picture 16" descr="Free Obesity Fat photo and picture">
            <a:extLst>
              <a:ext uri="{FF2B5EF4-FFF2-40B4-BE49-F238E27FC236}">
                <a16:creationId xmlns:a16="http://schemas.microsoft.com/office/drawing/2014/main" id="{CA1ACC91-1BE4-0C59-34B9-9B1FF515607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9956"/>
          <a:stretch/>
        </p:blipFill>
        <p:spPr bwMode="auto">
          <a:xfrm>
            <a:off x="7261225" y="4011613"/>
            <a:ext cx="1358900" cy="1722438"/>
          </a:xfrm>
          <a:prstGeom prst="rect">
            <a:avLst/>
          </a:prstGeom>
          <a:extLst>
            <a:ext uri="{909E8E84-426E-40DD-AFC4-6F175D3DCCD1}">
              <a14:hiddenFill xmlns:a14="http://schemas.microsoft.com/office/drawing/2010/main">
                <a:solidFill>
                  <a:srgbClr val="FFFFFF"/>
                </a:solidFill>
              </a14:hiddenFill>
            </a:ext>
          </a:extLst>
        </p:spPr>
      </p:pic>
      <p:pic>
        <p:nvPicPr>
          <p:cNvPr id="13326" name="Picture 14" descr="What Does a Healthy AV Fistula Look Like? | Azura Vascular Care">
            <a:extLst>
              <a:ext uri="{FF2B5EF4-FFF2-40B4-BE49-F238E27FC236}">
                <a16:creationId xmlns:a16="http://schemas.microsoft.com/office/drawing/2014/main" id="{A528AECC-1B07-9B96-3255-2F5FCAC8254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77275" y="4011613"/>
            <a:ext cx="2546350" cy="1722438"/>
          </a:xfrm>
          <a:prstGeom prst="rect">
            <a:avLst/>
          </a:prstGeom>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FD80A08-4D0C-C99D-E385-3AE98CF5A44F}"/>
              </a:ext>
            </a:extLst>
          </p:cNvPr>
          <p:cNvSpPr>
            <a:spLocks noGrp="1"/>
          </p:cNvSpPr>
          <p:nvPr>
            <p:ph type="title"/>
          </p:nvPr>
        </p:nvSpPr>
        <p:spPr>
          <a:xfrm>
            <a:off x="253218" y="1547447"/>
            <a:ext cx="3685736" cy="3236192"/>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sz="4000" b="1" kern="1200" dirty="0">
                <a:solidFill>
                  <a:schemeClr val="bg1"/>
                </a:solidFill>
                <a:latin typeface="+mj-lt"/>
                <a:ea typeface="+mj-ea"/>
                <a:cs typeface="+mj-cs"/>
              </a:rPr>
              <a:t>Special Populations</a:t>
            </a:r>
          </a:p>
        </p:txBody>
      </p:sp>
    </p:spTree>
    <p:extLst>
      <p:ext uri="{BB962C8B-B14F-4D97-AF65-F5344CB8AC3E}">
        <p14:creationId xmlns:p14="http://schemas.microsoft.com/office/powerpoint/2010/main" val="14321783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useBgFill="1">
        <p:nvSpPr>
          <p:cNvPr id="14349" name="Rectangle 14348">
            <a:extLst>
              <a:ext uri="{FF2B5EF4-FFF2-40B4-BE49-F238E27FC236}">
                <a16:creationId xmlns:a16="http://schemas.microsoft.com/office/drawing/2014/main" id="{1EE285D5-8110-4AE6-AF36-F83E457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346D56-4A52-B677-7761-B64A51438A03}"/>
              </a:ext>
            </a:extLst>
          </p:cNvPr>
          <p:cNvSpPr>
            <a:spLocks noGrp="1"/>
          </p:cNvSpPr>
          <p:nvPr>
            <p:ph type="title"/>
          </p:nvPr>
        </p:nvSpPr>
        <p:spPr>
          <a:xfrm>
            <a:off x="629328" y="464408"/>
            <a:ext cx="4399872" cy="1642533"/>
          </a:xfrm>
        </p:spPr>
        <p:txBody>
          <a:bodyPr anchor="b">
            <a:normAutofit/>
          </a:bodyPr>
          <a:lstStyle/>
          <a:p>
            <a:r>
              <a:rPr lang="en-US" sz="5400" b="1" dirty="0">
                <a:solidFill>
                  <a:schemeClr val="bg1"/>
                </a:solidFill>
              </a:rPr>
              <a:t>Historical considerations</a:t>
            </a:r>
          </a:p>
        </p:txBody>
      </p:sp>
      <p:sp>
        <p:nvSpPr>
          <p:cNvPr id="1435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9328" y="2457800"/>
            <a:ext cx="3877056" cy="18288"/>
          </a:xfrm>
          <a:custGeom>
            <a:avLst/>
            <a:gdLst>
              <a:gd name="connsiteX0" fmla="*/ 0 w 3877056"/>
              <a:gd name="connsiteY0" fmla="*/ 0 h 18288"/>
              <a:gd name="connsiteX1" fmla="*/ 723717 w 3877056"/>
              <a:gd name="connsiteY1" fmla="*/ 0 h 18288"/>
              <a:gd name="connsiteX2" fmla="*/ 1447434 w 3877056"/>
              <a:gd name="connsiteY2" fmla="*/ 0 h 18288"/>
              <a:gd name="connsiteX3" fmla="*/ 1977299 w 3877056"/>
              <a:gd name="connsiteY3" fmla="*/ 0 h 18288"/>
              <a:gd name="connsiteX4" fmla="*/ 2623475 w 3877056"/>
              <a:gd name="connsiteY4" fmla="*/ 0 h 18288"/>
              <a:gd name="connsiteX5" fmla="*/ 3192109 w 3877056"/>
              <a:gd name="connsiteY5" fmla="*/ 0 h 18288"/>
              <a:gd name="connsiteX6" fmla="*/ 3877056 w 3877056"/>
              <a:gd name="connsiteY6" fmla="*/ 0 h 18288"/>
              <a:gd name="connsiteX7" fmla="*/ 3877056 w 3877056"/>
              <a:gd name="connsiteY7" fmla="*/ 18288 h 18288"/>
              <a:gd name="connsiteX8" fmla="*/ 3230880 w 3877056"/>
              <a:gd name="connsiteY8" fmla="*/ 18288 h 18288"/>
              <a:gd name="connsiteX9" fmla="*/ 2662245 w 3877056"/>
              <a:gd name="connsiteY9" fmla="*/ 18288 h 18288"/>
              <a:gd name="connsiteX10" fmla="*/ 2016069 w 3877056"/>
              <a:gd name="connsiteY10" fmla="*/ 18288 h 18288"/>
              <a:gd name="connsiteX11" fmla="*/ 1408664 w 3877056"/>
              <a:gd name="connsiteY11" fmla="*/ 18288 h 18288"/>
              <a:gd name="connsiteX12" fmla="*/ 840029 w 3877056"/>
              <a:gd name="connsiteY12" fmla="*/ 18288 h 18288"/>
              <a:gd name="connsiteX13" fmla="*/ 0 w 3877056"/>
              <a:gd name="connsiteY13" fmla="*/ 18288 h 18288"/>
              <a:gd name="connsiteX14" fmla="*/ 0 w 3877056"/>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77056" h="18288" fill="none" extrusionOk="0">
                <a:moveTo>
                  <a:pt x="0" y="0"/>
                </a:moveTo>
                <a:cubicBezTo>
                  <a:pt x="155902" y="14477"/>
                  <a:pt x="567164" y="18992"/>
                  <a:pt x="723717" y="0"/>
                </a:cubicBezTo>
                <a:cubicBezTo>
                  <a:pt x="880270" y="-18992"/>
                  <a:pt x="1230427" y="-33316"/>
                  <a:pt x="1447434" y="0"/>
                </a:cubicBezTo>
                <a:cubicBezTo>
                  <a:pt x="1664441" y="33316"/>
                  <a:pt x="1866557" y="5702"/>
                  <a:pt x="1977299" y="0"/>
                </a:cubicBezTo>
                <a:cubicBezTo>
                  <a:pt x="2088041" y="-5702"/>
                  <a:pt x="2302485" y="24099"/>
                  <a:pt x="2623475" y="0"/>
                </a:cubicBezTo>
                <a:cubicBezTo>
                  <a:pt x="2944465" y="-24099"/>
                  <a:pt x="2993399" y="-19795"/>
                  <a:pt x="3192109" y="0"/>
                </a:cubicBezTo>
                <a:cubicBezTo>
                  <a:pt x="3390819" y="19795"/>
                  <a:pt x="3581349" y="-26551"/>
                  <a:pt x="3877056" y="0"/>
                </a:cubicBezTo>
                <a:cubicBezTo>
                  <a:pt x="3877095" y="7328"/>
                  <a:pt x="3877675" y="9982"/>
                  <a:pt x="3877056" y="18288"/>
                </a:cubicBezTo>
                <a:cubicBezTo>
                  <a:pt x="3576596" y="42394"/>
                  <a:pt x="3502355" y="16962"/>
                  <a:pt x="3230880" y="18288"/>
                </a:cubicBezTo>
                <a:cubicBezTo>
                  <a:pt x="2959405" y="19614"/>
                  <a:pt x="2924948" y="18543"/>
                  <a:pt x="2662245" y="18288"/>
                </a:cubicBezTo>
                <a:cubicBezTo>
                  <a:pt x="2399543" y="18033"/>
                  <a:pt x="2231855" y="26028"/>
                  <a:pt x="2016069" y="18288"/>
                </a:cubicBezTo>
                <a:cubicBezTo>
                  <a:pt x="1800283" y="10548"/>
                  <a:pt x="1665927" y="755"/>
                  <a:pt x="1408664" y="18288"/>
                </a:cubicBezTo>
                <a:cubicBezTo>
                  <a:pt x="1151402" y="35821"/>
                  <a:pt x="1016899" y="28407"/>
                  <a:pt x="840029" y="18288"/>
                </a:cubicBezTo>
                <a:cubicBezTo>
                  <a:pt x="663160" y="8169"/>
                  <a:pt x="304031" y="-14425"/>
                  <a:pt x="0" y="18288"/>
                </a:cubicBezTo>
                <a:cubicBezTo>
                  <a:pt x="-593" y="9736"/>
                  <a:pt x="244" y="6610"/>
                  <a:pt x="0" y="0"/>
                </a:cubicBezTo>
                <a:close/>
              </a:path>
              <a:path w="3877056" h="18288" stroke="0" extrusionOk="0">
                <a:moveTo>
                  <a:pt x="0" y="0"/>
                </a:moveTo>
                <a:cubicBezTo>
                  <a:pt x="205869" y="28368"/>
                  <a:pt x="460328" y="6409"/>
                  <a:pt x="646176" y="0"/>
                </a:cubicBezTo>
                <a:cubicBezTo>
                  <a:pt x="832024" y="-6409"/>
                  <a:pt x="1043494" y="26447"/>
                  <a:pt x="1331123" y="0"/>
                </a:cubicBezTo>
                <a:cubicBezTo>
                  <a:pt x="1618752" y="-26447"/>
                  <a:pt x="1675797" y="-26969"/>
                  <a:pt x="1938528" y="0"/>
                </a:cubicBezTo>
                <a:cubicBezTo>
                  <a:pt x="2201259" y="26969"/>
                  <a:pt x="2439942" y="23453"/>
                  <a:pt x="2662245" y="0"/>
                </a:cubicBezTo>
                <a:cubicBezTo>
                  <a:pt x="2884548" y="-23453"/>
                  <a:pt x="3094562" y="-7899"/>
                  <a:pt x="3308421" y="0"/>
                </a:cubicBezTo>
                <a:cubicBezTo>
                  <a:pt x="3522280" y="7899"/>
                  <a:pt x="3615459" y="3066"/>
                  <a:pt x="3877056" y="0"/>
                </a:cubicBezTo>
                <a:cubicBezTo>
                  <a:pt x="3877383" y="8595"/>
                  <a:pt x="3876984" y="13110"/>
                  <a:pt x="3877056" y="18288"/>
                </a:cubicBezTo>
                <a:cubicBezTo>
                  <a:pt x="3624575" y="4903"/>
                  <a:pt x="3478089" y="20597"/>
                  <a:pt x="3230880" y="18288"/>
                </a:cubicBezTo>
                <a:cubicBezTo>
                  <a:pt x="2983671" y="15979"/>
                  <a:pt x="2743376" y="19903"/>
                  <a:pt x="2507163" y="18288"/>
                </a:cubicBezTo>
                <a:cubicBezTo>
                  <a:pt x="2270950" y="16673"/>
                  <a:pt x="1992617" y="19013"/>
                  <a:pt x="1822216" y="18288"/>
                </a:cubicBezTo>
                <a:cubicBezTo>
                  <a:pt x="1651815" y="17563"/>
                  <a:pt x="1370782" y="42338"/>
                  <a:pt x="1253581" y="18288"/>
                </a:cubicBezTo>
                <a:cubicBezTo>
                  <a:pt x="1136380" y="-5762"/>
                  <a:pt x="854528" y="8046"/>
                  <a:pt x="723717" y="18288"/>
                </a:cubicBezTo>
                <a:cubicBezTo>
                  <a:pt x="592906" y="28530"/>
                  <a:pt x="166343" y="24405"/>
                  <a:pt x="0" y="18288"/>
                </a:cubicBezTo>
                <a:cubicBezTo>
                  <a:pt x="822" y="10564"/>
                  <a:pt x="-23" y="457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44897650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62551BC-7930-B474-DE3F-4DF00FB664A0}"/>
              </a:ext>
            </a:extLst>
          </p:cNvPr>
          <p:cNvSpPr>
            <a:spLocks noGrp="1"/>
          </p:cNvSpPr>
          <p:nvPr>
            <p:ph idx="1"/>
          </p:nvPr>
        </p:nvSpPr>
        <p:spPr>
          <a:xfrm>
            <a:off x="629489" y="2741264"/>
            <a:ext cx="4404039" cy="3386399"/>
          </a:xfrm>
        </p:spPr>
        <p:txBody>
          <a:bodyPr>
            <a:normAutofit/>
          </a:bodyPr>
          <a:lstStyle/>
          <a:p>
            <a:r>
              <a:rPr lang="en-US" sz="1900">
                <a:solidFill>
                  <a:schemeClr val="bg1"/>
                </a:solidFill>
              </a:rPr>
              <a:t>Previous episodes (similar or different)</a:t>
            </a:r>
          </a:p>
          <a:p>
            <a:r>
              <a:rPr lang="en-US" sz="1900">
                <a:solidFill>
                  <a:schemeClr val="bg1"/>
                </a:solidFill>
              </a:rPr>
              <a:t>Vascular disease/arrhythmias</a:t>
            </a:r>
          </a:p>
          <a:p>
            <a:r>
              <a:rPr lang="en-US" sz="1900">
                <a:solidFill>
                  <a:schemeClr val="bg1"/>
                </a:solidFill>
              </a:rPr>
              <a:t>Post-Op (early or late)</a:t>
            </a:r>
          </a:p>
          <a:p>
            <a:r>
              <a:rPr lang="en-US" sz="1900">
                <a:solidFill>
                  <a:schemeClr val="bg1"/>
                </a:solidFill>
              </a:rPr>
              <a:t>Last PO intake/ability to tolerate PO</a:t>
            </a:r>
          </a:p>
          <a:p>
            <a:r>
              <a:rPr lang="en-US" sz="1900">
                <a:solidFill>
                  <a:schemeClr val="bg1"/>
                </a:solidFill>
              </a:rPr>
              <a:t>Change in quality or location of pain</a:t>
            </a:r>
          </a:p>
          <a:p>
            <a:r>
              <a:rPr lang="en-US" sz="1900">
                <a:solidFill>
                  <a:schemeClr val="bg1"/>
                </a:solidFill>
              </a:rPr>
              <a:t>History of diabetes/neuropathy</a:t>
            </a:r>
          </a:p>
          <a:p>
            <a:r>
              <a:rPr lang="en-US" sz="1900">
                <a:solidFill>
                  <a:schemeClr val="bg1"/>
                </a:solidFill>
              </a:rPr>
              <a:t>Social history (Tobacco, EtOH, drugs)</a:t>
            </a:r>
          </a:p>
          <a:p>
            <a:r>
              <a:rPr lang="en-US" sz="1900">
                <a:solidFill>
                  <a:schemeClr val="bg1"/>
                </a:solidFill>
              </a:rPr>
              <a:t>History of immune suppression (transplant, HIV, chronic steroid use etc.)</a:t>
            </a:r>
          </a:p>
          <a:p>
            <a:endParaRPr lang="en-US" sz="1900">
              <a:solidFill>
                <a:schemeClr val="bg1"/>
              </a:solidFill>
            </a:endParaRPr>
          </a:p>
        </p:txBody>
      </p:sp>
      <p:pic>
        <p:nvPicPr>
          <p:cNvPr id="14342" name="Picture 6" descr="Free Diabetes Blood Sugar photo and picture">
            <a:extLst>
              <a:ext uri="{FF2B5EF4-FFF2-40B4-BE49-F238E27FC236}">
                <a16:creationId xmlns:a16="http://schemas.microsoft.com/office/drawing/2014/main" id="{2E40EE32-9C46-73FB-E7E7-0CAAE93500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76" r="27361" b="4"/>
          <a:stretch/>
        </p:blipFill>
        <p:spPr bwMode="auto">
          <a:xfrm>
            <a:off x="5376648" y="448967"/>
            <a:ext cx="2800021" cy="2607952"/>
          </a:xfrm>
          <a:custGeom>
            <a:avLst/>
            <a:gdLst/>
            <a:ahLst/>
            <a:cxnLst/>
            <a:rect l="l" t="t" r="r" b="b"/>
            <a:pathLst>
              <a:path w="2800021" h="2607952">
                <a:moveTo>
                  <a:pt x="1896921" y="1283"/>
                </a:moveTo>
                <a:cubicBezTo>
                  <a:pt x="1964079" y="3763"/>
                  <a:pt x="2031133" y="9836"/>
                  <a:pt x="2097856" y="19493"/>
                </a:cubicBezTo>
                <a:cubicBezTo>
                  <a:pt x="2197875" y="35580"/>
                  <a:pt x="2298741" y="25628"/>
                  <a:pt x="2399244" y="18812"/>
                </a:cubicBezTo>
                <a:cubicBezTo>
                  <a:pt x="2520913" y="10497"/>
                  <a:pt x="2642460" y="5999"/>
                  <a:pt x="2764369" y="19631"/>
                </a:cubicBezTo>
                <a:lnTo>
                  <a:pt x="2781331" y="20066"/>
                </a:lnTo>
                <a:lnTo>
                  <a:pt x="2771027" y="223244"/>
                </a:lnTo>
                <a:cubicBezTo>
                  <a:pt x="2770027" y="306498"/>
                  <a:pt x="2772785" y="389724"/>
                  <a:pt x="2780906" y="472842"/>
                </a:cubicBezTo>
                <a:cubicBezTo>
                  <a:pt x="2793852" y="625932"/>
                  <a:pt x="2795719" y="779623"/>
                  <a:pt x="2786483" y="932933"/>
                </a:cubicBezTo>
                <a:cubicBezTo>
                  <a:pt x="2780058" y="1071462"/>
                  <a:pt x="2764299" y="1209772"/>
                  <a:pt x="2777754" y="1348629"/>
                </a:cubicBezTo>
                <a:cubicBezTo>
                  <a:pt x="2782361" y="1396405"/>
                  <a:pt x="2793512" y="1443308"/>
                  <a:pt x="2796058" y="1491412"/>
                </a:cubicBezTo>
                <a:cubicBezTo>
                  <a:pt x="2808180" y="1716767"/>
                  <a:pt x="2789997" y="1941359"/>
                  <a:pt x="2775088" y="2165950"/>
                </a:cubicBezTo>
                <a:cubicBezTo>
                  <a:pt x="2769633" y="2247759"/>
                  <a:pt x="2762966" y="2329567"/>
                  <a:pt x="2777876" y="2411376"/>
                </a:cubicBezTo>
                <a:cubicBezTo>
                  <a:pt x="2783785" y="2445894"/>
                  <a:pt x="2787349" y="2480670"/>
                  <a:pt x="2788562" y="2515512"/>
                </a:cubicBezTo>
                <a:lnTo>
                  <a:pt x="2785862" y="2598193"/>
                </a:lnTo>
                <a:lnTo>
                  <a:pt x="2765823" y="2598670"/>
                </a:lnTo>
                <a:cubicBezTo>
                  <a:pt x="2658539" y="2600165"/>
                  <a:pt x="2550823" y="2613972"/>
                  <a:pt x="2444081" y="2598670"/>
                </a:cubicBezTo>
                <a:cubicBezTo>
                  <a:pt x="2255735" y="2573645"/>
                  <a:pt x="2065408" y="2570205"/>
                  <a:pt x="1876379" y="2588429"/>
                </a:cubicBezTo>
                <a:cubicBezTo>
                  <a:pt x="1663187" y="2606148"/>
                  <a:pt x="1449075" y="2607414"/>
                  <a:pt x="1235711" y="2592226"/>
                </a:cubicBezTo>
                <a:cubicBezTo>
                  <a:pt x="1077655" y="2581411"/>
                  <a:pt x="919274" y="2573358"/>
                  <a:pt x="760677" y="2583023"/>
                </a:cubicBezTo>
                <a:cubicBezTo>
                  <a:pt x="699945" y="2586819"/>
                  <a:pt x="640728" y="2603387"/>
                  <a:pt x="580211" y="2605228"/>
                </a:cubicBezTo>
                <a:cubicBezTo>
                  <a:pt x="409739" y="2610520"/>
                  <a:pt x="239309" y="2608104"/>
                  <a:pt x="68912" y="2597979"/>
                </a:cubicBezTo>
                <a:lnTo>
                  <a:pt x="9851" y="2595036"/>
                </a:lnTo>
                <a:lnTo>
                  <a:pt x="14918" y="2533474"/>
                </a:lnTo>
                <a:cubicBezTo>
                  <a:pt x="24226" y="2470964"/>
                  <a:pt x="33057" y="2409078"/>
                  <a:pt x="21123" y="2345943"/>
                </a:cubicBezTo>
                <a:cubicBezTo>
                  <a:pt x="15873" y="2318439"/>
                  <a:pt x="11935" y="2290684"/>
                  <a:pt x="9189" y="2262929"/>
                </a:cubicBezTo>
                <a:cubicBezTo>
                  <a:pt x="3723" y="2192068"/>
                  <a:pt x="5681" y="2120806"/>
                  <a:pt x="15036" y="2050394"/>
                </a:cubicBezTo>
                <a:cubicBezTo>
                  <a:pt x="23988" y="1968631"/>
                  <a:pt x="9428" y="1886367"/>
                  <a:pt x="21362" y="1804853"/>
                </a:cubicBezTo>
                <a:cubicBezTo>
                  <a:pt x="29835" y="1739206"/>
                  <a:pt x="30157" y="1672681"/>
                  <a:pt x="22317" y="1606945"/>
                </a:cubicBezTo>
                <a:cubicBezTo>
                  <a:pt x="8211" y="1482675"/>
                  <a:pt x="9093" y="1357041"/>
                  <a:pt x="24942" y="1233009"/>
                </a:cubicBezTo>
                <a:cubicBezTo>
                  <a:pt x="34728" y="1160621"/>
                  <a:pt x="40337" y="1086110"/>
                  <a:pt x="22794" y="1015097"/>
                </a:cubicBezTo>
                <a:cubicBezTo>
                  <a:pt x="-18498" y="848195"/>
                  <a:pt x="5610" y="681043"/>
                  <a:pt x="22794" y="515015"/>
                </a:cubicBezTo>
                <a:cubicBezTo>
                  <a:pt x="33236" y="425851"/>
                  <a:pt x="33475" y="335698"/>
                  <a:pt x="23510" y="246472"/>
                </a:cubicBezTo>
                <a:cubicBezTo>
                  <a:pt x="14667" y="180579"/>
                  <a:pt x="9392" y="114270"/>
                  <a:pt x="7698" y="47862"/>
                </a:cubicBezTo>
                <a:lnTo>
                  <a:pt x="8577" y="16981"/>
                </a:lnTo>
                <a:lnTo>
                  <a:pt x="105876" y="19483"/>
                </a:lnTo>
                <a:cubicBezTo>
                  <a:pt x="269744" y="18941"/>
                  <a:pt x="433357" y="6953"/>
                  <a:pt x="596356" y="8998"/>
                </a:cubicBezTo>
                <a:cubicBezTo>
                  <a:pt x="687063" y="10088"/>
                  <a:pt x="777528" y="30535"/>
                  <a:pt x="868476" y="26719"/>
                </a:cubicBezTo>
                <a:cubicBezTo>
                  <a:pt x="1144104" y="15541"/>
                  <a:pt x="1419853" y="19221"/>
                  <a:pt x="1695360" y="4635"/>
                </a:cubicBezTo>
                <a:cubicBezTo>
                  <a:pt x="1762501" y="-82"/>
                  <a:pt x="1829763" y="-1196"/>
                  <a:pt x="1896921" y="1283"/>
                </a:cubicBezTo>
                <a:close/>
              </a:path>
            </a:pathLst>
          </a:custGeom>
          <a:noFill/>
          <a:extLst>
            <a:ext uri="{909E8E84-426E-40DD-AFC4-6F175D3DCCD1}">
              <a14:hiddenFill xmlns:a14="http://schemas.microsoft.com/office/drawing/2010/main">
                <a:solidFill>
                  <a:srgbClr val="FFFFFF"/>
                </a:solidFill>
              </a14:hiddenFill>
            </a:ext>
          </a:extLst>
        </p:spPr>
      </p:pic>
      <p:pic>
        <p:nvPicPr>
          <p:cNvPr id="4" name="Picture 1" descr="Small_Bowel_Gas.png">
            <a:extLst>
              <a:ext uri="{FF2B5EF4-FFF2-40B4-BE49-F238E27FC236}">
                <a16:creationId xmlns:a16="http://schemas.microsoft.com/office/drawing/2014/main" id="{68C8416C-80DE-F090-6F4C-7865DB8B4579}"/>
              </a:ext>
            </a:extLst>
          </p:cNvPr>
          <p:cNvPicPr>
            <a:picLocks noChangeAspect="1"/>
          </p:cNvPicPr>
          <p:nvPr/>
        </p:nvPicPr>
        <p:blipFill rotWithShape="1">
          <a:blip r:embed="rId4">
            <a:extLst>
              <a:ext uri="{28A0092B-C50C-407E-A947-70E740481C1C}">
                <a14:useLocalDpi xmlns:a14="http://schemas.microsoft.com/office/drawing/2010/main" val="0"/>
              </a:ext>
            </a:extLst>
          </a:blip>
          <a:srcRect r="3" b="3858"/>
          <a:stretch/>
        </p:blipFill>
        <p:spPr bwMode="auto">
          <a:xfrm>
            <a:off x="5371395" y="3215684"/>
            <a:ext cx="2809123" cy="3034623"/>
          </a:xfrm>
          <a:custGeom>
            <a:avLst/>
            <a:gdLst/>
            <a:ahLst/>
            <a:cxnLst/>
            <a:rect l="l" t="t" r="r" b="b"/>
            <a:pathLst>
              <a:path w="2809123" h="3034623">
                <a:moveTo>
                  <a:pt x="909359" y="1412"/>
                </a:moveTo>
                <a:cubicBezTo>
                  <a:pt x="958144" y="-855"/>
                  <a:pt x="1007041" y="-392"/>
                  <a:pt x="1055844" y="2812"/>
                </a:cubicBezTo>
                <a:cubicBezTo>
                  <a:pt x="1188892" y="11671"/>
                  <a:pt x="1321724" y="23752"/>
                  <a:pt x="1455098" y="27433"/>
                </a:cubicBezTo>
                <a:cubicBezTo>
                  <a:pt x="1585007" y="30886"/>
                  <a:pt x="1714916" y="19724"/>
                  <a:pt x="1844174" y="11211"/>
                </a:cubicBezTo>
                <a:cubicBezTo>
                  <a:pt x="2032760" y="-1215"/>
                  <a:pt x="2221452" y="7644"/>
                  <a:pt x="2410145" y="15353"/>
                </a:cubicBezTo>
                <a:cubicBezTo>
                  <a:pt x="2481555" y="18287"/>
                  <a:pt x="2552964" y="17014"/>
                  <a:pt x="2624374" y="15060"/>
                </a:cubicBezTo>
                <a:lnTo>
                  <a:pt x="2784992" y="11774"/>
                </a:lnTo>
                <a:lnTo>
                  <a:pt x="2785432" y="38761"/>
                </a:lnTo>
                <a:cubicBezTo>
                  <a:pt x="2800584" y="206742"/>
                  <a:pt x="2808948" y="374831"/>
                  <a:pt x="2808827" y="543247"/>
                </a:cubicBezTo>
                <a:cubicBezTo>
                  <a:pt x="2810305" y="612173"/>
                  <a:pt x="2806257" y="681111"/>
                  <a:pt x="2796705" y="749514"/>
                </a:cubicBezTo>
                <a:cubicBezTo>
                  <a:pt x="2780583" y="847684"/>
                  <a:pt x="2768461" y="946836"/>
                  <a:pt x="2778522" y="1046533"/>
                </a:cubicBezTo>
                <a:cubicBezTo>
                  <a:pt x="2785553" y="1115252"/>
                  <a:pt x="2789675" y="1183862"/>
                  <a:pt x="2789432" y="1252908"/>
                </a:cubicBezTo>
                <a:cubicBezTo>
                  <a:pt x="2789432" y="1411618"/>
                  <a:pt x="2787978" y="1570434"/>
                  <a:pt x="2791008" y="1729144"/>
                </a:cubicBezTo>
                <a:cubicBezTo>
                  <a:pt x="2793675" y="1870399"/>
                  <a:pt x="2799493" y="2011110"/>
                  <a:pt x="2784826" y="2152475"/>
                </a:cubicBezTo>
                <a:cubicBezTo>
                  <a:pt x="2763249" y="2361141"/>
                  <a:pt x="2770159" y="2570898"/>
                  <a:pt x="2772704" y="2780218"/>
                </a:cubicBezTo>
                <a:lnTo>
                  <a:pt x="2785201" y="3024103"/>
                </a:lnTo>
                <a:lnTo>
                  <a:pt x="2729575" y="3019707"/>
                </a:lnTo>
                <a:cubicBezTo>
                  <a:pt x="2664468" y="3010397"/>
                  <a:pt x="2600011" y="3001566"/>
                  <a:pt x="2534253" y="3013501"/>
                </a:cubicBezTo>
                <a:cubicBezTo>
                  <a:pt x="2505606" y="3018752"/>
                  <a:pt x="2476698" y="3022690"/>
                  <a:pt x="2447790" y="3025435"/>
                </a:cubicBezTo>
                <a:cubicBezTo>
                  <a:pt x="2373985" y="3030901"/>
                  <a:pt x="2299762" y="3028945"/>
                  <a:pt x="2226426" y="3019587"/>
                </a:cubicBezTo>
                <a:cubicBezTo>
                  <a:pt x="2141266" y="3010636"/>
                  <a:pt x="2055584" y="3025196"/>
                  <a:pt x="1970684" y="3013262"/>
                </a:cubicBezTo>
                <a:cubicBezTo>
                  <a:pt x="1902309" y="3004788"/>
                  <a:pt x="1833021" y="3004466"/>
                  <a:pt x="1764554" y="3012307"/>
                </a:cubicBezTo>
                <a:cubicBezTo>
                  <a:pt x="1635120" y="3026413"/>
                  <a:pt x="1504268" y="3025530"/>
                  <a:pt x="1375082" y="3009682"/>
                </a:cubicBezTo>
                <a:cubicBezTo>
                  <a:pt x="1299687" y="2999895"/>
                  <a:pt x="1222081" y="2994286"/>
                  <a:pt x="1148118" y="3011830"/>
                </a:cubicBezTo>
                <a:cubicBezTo>
                  <a:pt x="974281" y="3053123"/>
                  <a:pt x="800184" y="3029015"/>
                  <a:pt x="627259" y="3011830"/>
                </a:cubicBezTo>
                <a:cubicBezTo>
                  <a:pt x="534391" y="3001387"/>
                  <a:pt x="440493" y="3001148"/>
                  <a:pt x="347559" y="3011113"/>
                </a:cubicBezTo>
                <a:cubicBezTo>
                  <a:pt x="278929" y="3019957"/>
                  <a:pt x="209866" y="3025232"/>
                  <a:pt x="140699" y="3026927"/>
                </a:cubicBezTo>
                <a:lnTo>
                  <a:pt x="44501" y="3024299"/>
                </a:lnTo>
                <a:lnTo>
                  <a:pt x="26973" y="2893528"/>
                </a:lnTo>
                <a:cubicBezTo>
                  <a:pt x="-4174" y="2764506"/>
                  <a:pt x="-10619" y="2635110"/>
                  <a:pt x="19693" y="2504963"/>
                </a:cubicBezTo>
                <a:cubicBezTo>
                  <a:pt x="48311" y="2384006"/>
                  <a:pt x="46914" y="2257385"/>
                  <a:pt x="15637" y="2137152"/>
                </a:cubicBezTo>
                <a:cubicBezTo>
                  <a:pt x="8714" y="2106022"/>
                  <a:pt x="4478" y="2074304"/>
                  <a:pt x="2986" y="2042386"/>
                </a:cubicBezTo>
                <a:cubicBezTo>
                  <a:pt x="-6442" y="1925867"/>
                  <a:pt x="9430" y="1810973"/>
                  <a:pt x="22676" y="1695829"/>
                </a:cubicBezTo>
                <a:cubicBezTo>
                  <a:pt x="31508" y="1622442"/>
                  <a:pt x="44993" y="1548304"/>
                  <a:pt x="22676" y="1475668"/>
                </a:cubicBezTo>
                <a:cubicBezTo>
                  <a:pt x="7389" y="1425047"/>
                  <a:pt x="3989" y="1371313"/>
                  <a:pt x="12773" y="1319017"/>
                </a:cubicBezTo>
                <a:cubicBezTo>
                  <a:pt x="27582" y="1226202"/>
                  <a:pt x="30672" y="1131749"/>
                  <a:pt x="21961" y="1038096"/>
                </a:cubicBezTo>
                <a:cubicBezTo>
                  <a:pt x="16209" y="976348"/>
                  <a:pt x="17092" y="914112"/>
                  <a:pt x="24587" y="852564"/>
                </a:cubicBezTo>
                <a:cubicBezTo>
                  <a:pt x="34491" y="769801"/>
                  <a:pt x="49886" y="685536"/>
                  <a:pt x="31150" y="602524"/>
                </a:cubicBezTo>
                <a:cubicBezTo>
                  <a:pt x="1315" y="470626"/>
                  <a:pt x="7282" y="338854"/>
                  <a:pt x="19217" y="205958"/>
                </a:cubicBezTo>
                <a:cubicBezTo>
                  <a:pt x="23692" y="156512"/>
                  <a:pt x="28406" y="106785"/>
                  <a:pt x="29763" y="56918"/>
                </a:cubicBezTo>
                <a:lnTo>
                  <a:pt x="29335" y="22484"/>
                </a:lnTo>
                <a:lnTo>
                  <a:pt x="182423" y="11326"/>
                </a:lnTo>
                <a:cubicBezTo>
                  <a:pt x="307134" y="-180"/>
                  <a:pt x="431415" y="11326"/>
                  <a:pt x="556126" y="18689"/>
                </a:cubicBezTo>
                <a:cubicBezTo>
                  <a:pt x="625195" y="22602"/>
                  <a:pt x="694588" y="27319"/>
                  <a:pt x="763549" y="16388"/>
                </a:cubicBezTo>
                <a:cubicBezTo>
                  <a:pt x="811902" y="8674"/>
                  <a:pt x="860574" y="3678"/>
                  <a:pt x="909359" y="1412"/>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8" descr="Free Addict Addiction photo and picture">
            <a:extLst>
              <a:ext uri="{FF2B5EF4-FFF2-40B4-BE49-F238E27FC236}">
                <a16:creationId xmlns:a16="http://schemas.microsoft.com/office/drawing/2014/main" id="{CE47F7CA-9CC2-752B-5FB9-0609FF3A85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3276" r="-4" b="8004"/>
          <a:stretch/>
        </p:blipFill>
        <p:spPr bwMode="auto">
          <a:xfrm>
            <a:off x="8344949" y="453323"/>
            <a:ext cx="3451906" cy="3553662"/>
          </a:xfrm>
          <a:custGeom>
            <a:avLst/>
            <a:gdLst/>
            <a:ahLst/>
            <a:cxnLst/>
            <a:rect l="l" t="t" r="r" b="b"/>
            <a:pathLst>
              <a:path w="3451906" h="3553662">
                <a:moveTo>
                  <a:pt x="723689" y="906"/>
                </a:moveTo>
                <a:cubicBezTo>
                  <a:pt x="772066" y="2729"/>
                  <a:pt x="820443" y="7023"/>
                  <a:pt x="868820" y="11181"/>
                </a:cubicBezTo>
                <a:cubicBezTo>
                  <a:pt x="1039107" y="26039"/>
                  <a:pt x="1209273" y="19359"/>
                  <a:pt x="1379198" y="8454"/>
                </a:cubicBezTo>
                <a:cubicBezTo>
                  <a:pt x="1496186" y="1474"/>
                  <a:pt x="1613486" y="5305"/>
                  <a:pt x="1729930" y="19904"/>
                </a:cubicBezTo>
                <a:lnTo>
                  <a:pt x="1770732" y="22354"/>
                </a:lnTo>
                <a:lnTo>
                  <a:pt x="1793470" y="25525"/>
                </a:lnTo>
                <a:lnTo>
                  <a:pt x="1895014" y="29765"/>
                </a:lnTo>
                <a:lnTo>
                  <a:pt x="1895984" y="30265"/>
                </a:lnTo>
                <a:lnTo>
                  <a:pt x="1908078" y="30265"/>
                </a:lnTo>
                <a:lnTo>
                  <a:pt x="1909048" y="29667"/>
                </a:lnTo>
                <a:lnTo>
                  <a:pt x="2008240" y="25525"/>
                </a:lnTo>
                <a:lnTo>
                  <a:pt x="2081672" y="15283"/>
                </a:lnTo>
                <a:lnTo>
                  <a:pt x="2184918" y="9562"/>
                </a:lnTo>
                <a:cubicBezTo>
                  <a:pt x="2268544" y="8356"/>
                  <a:pt x="2352209" y="10573"/>
                  <a:pt x="2435750" y="16224"/>
                </a:cubicBezTo>
                <a:cubicBezTo>
                  <a:pt x="2589588" y="24540"/>
                  <a:pt x="2743185" y="15952"/>
                  <a:pt x="2896904" y="5864"/>
                </a:cubicBezTo>
                <a:cubicBezTo>
                  <a:pt x="2988276" y="-133"/>
                  <a:pt x="3079618" y="1639"/>
                  <a:pt x="3170959" y="5268"/>
                </a:cubicBezTo>
                <a:lnTo>
                  <a:pt x="3437940" y="15543"/>
                </a:lnTo>
                <a:lnTo>
                  <a:pt x="3440062" y="77084"/>
                </a:lnTo>
                <a:cubicBezTo>
                  <a:pt x="3439759" y="207598"/>
                  <a:pt x="3426999" y="337557"/>
                  <a:pt x="3419542" y="467764"/>
                </a:cubicBezTo>
                <a:cubicBezTo>
                  <a:pt x="3416314" y="527314"/>
                  <a:pt x="3411472" y="587156"/>
                  <a:pt x="3410666" y="646723"/>
                </a:cubicBezTo>
                <a:cubicBezTo>
                  <a:pt x="3409858" y="706293"/>
                  <a:pt x="3413086" y="765586"/>
                  <a:pt x="3425999" y="824040"/>
                </a:cubicBezTo>
                <a:cubicBezTo>
                  <a:pt x="3458153" y="973974"/>
                  <a:pt x="3447305" y="1120693"/>
                  <a:pt x="3425999" y="1269168"/>
                </a:cubicBezTo>
                <a:cubicBezTo>
                  <a:pt x="3415281" y="1344279"/>
                  <a:pt x="3402111" y="1421878"/>
                  <a:pt x="3425353" y="1494944"/>
                </a:cubicBezTo>
                <a:cubicBezTo>
                  <a:pt x="3464867" y="1616236"/>
                  <a:pt x="3452342" y="1736506"/>
                  <a:pt x="3438266" y="1858381"/>
                </a:cubicBezTo>
                <a:cubicBezTo>
                  <a:pt x="3429228" y="1937294"/>
                  <a:pt x="3419930" y="2017084"/>
                  <a:pt x="3430518" y="2095996"/>
                </a:cubicBezTo>
                <a:cubicBezTo>
                  <a:pt x="3446660" y="2216411"/>
                  <a:pt x="3439170" y="2335949"/>
                  <a:pt x="3431293" y="2456072"/>
                </a:cubicBezTo>
                <a:cubicBezTo>
                  <a:pt x="3426129" y="2537469"/>
                  <a:pt x="3413086" y="2619889"/>
                  <a:pt x="3430002" y="2700556"/>
                </a:cubicBezTo>
                <a:cubicBezTo>
                  <a:pt x="3441812" y="2765790"/>
                  <a:pt x="3444254" y="2832749"/>
                  <a:pt x="3437233" y="2898861"/>
                </a:cubicBezTo>
                <a:cubicBezTo>
                  <a:pt x="3429485" y="3003493"/>
                  <a:pt x="3415798" y="3108125"/>
                  <a:pt x="3435297" y="3213050"/>
                </a:cubicBezTo>
                <a:cubicBezTo>
                  <a:pt x="3445497" y="3268582"/>
                  <a:pt x="3441754" y="3324843"/>
                  <a:pt x="3438137" y="3380812"/>
                </a:cubicBezTo>
                <a:lnTo>
                  <a:pt x="3429447" y="3533975"/>
                </a:lnTo>
                <a:lnTo>
                  <a:pt x="3428457" y="3533971"/>
                </a:lnTo>
                <a:cubicBezTo>
                  <a:pt x="3362736" y="3534214"/>
                  <a:pt x="3297429" y="3530092"/>
                  <a:pt x="3232020" y="3523062"/>
                </a:cubicBezTo>
                <a:cubicBezTo>
                  <a:pt x="3137124" y="3513000"/>
                  <a:pt x="3042746" y="3525122"/>
                  <a:pt x="2949304" y="3541245"/>
                </a:cubicBezTo>
                <a:cubicBezTo>
                  <a:pt x="2884196" y="3550796"/>
                  <a:pt x="2818577" y="3554844"/>
                  <a:pt x="2752970" y="3553366"/>
                </a:cubicBezTo>
                <a:cubicBezTo>
                  <a:pt x="2592664" y="3553487"/>
                  <a:pt x="2432670" y="3545124"/>
                  <a:pt x="2272778" y="3529971"/>
                </a:cubicBezTo>
                <a:cubicBezTo>
                  <a:pt x="2213920" y="3526298"/>
                  <a:pt x="2154916" y="3527959"/>
                  <a:pt x="2096275" y="3534941"/>
                </a:cubicBezTo>
                <a:cubicBezTo>
                  <a:pt x="2030066" y="3541923"/>
                  <a:pt x="1963369" y="3539486"/>
                  <a:pt x="1897658" y="3527668"/>
                </a:cubicBezTo>
                <a:cubicBezTo>
                  <a:pt x="1858723" y="3520213"/>
                  <a:pt x="1819789" y="3518153"/>
                  <a:pt x="1780854" y="3518637"/>
                </a:cubicBezTo>
                <a:cubicBezTo>
                  <a:pt x="1741920" y="3519123"/>
                  <a:pt x="1702985" y="3522153"/>
                  <a:pt x="1664051" y="3524880"/>
                </a:cubicBezTo>
                <a:cubicBezTo>
                  <a:pt x="1450275" y="3539790"/>
                  <a:pt x="1236498" y="3557973"/>
                  <a:pt x="1021996" y="3545850"/>
                </a:cubicBezTo>
                <a:cubicBezTo>
                  <a:pt x="976208" y="3543304"/>
                  <a:pt x="931564" y="3532154"/>
                  <a:pt x="886089" y="3527546"/>
                </a:cubicBezTo>
                <a:cubicBezTo>
                  <a:pt x="753918" y="3514091"/>
                  <a:pt x="622269" y="3529851"/>
                  <a:pt x="490410" y="3536275"/>
                </a:cubicBezTo>
                <a:cubicBezTo>
                  <a:pt x="344484" y="3545511"/>
                  <a:pt x="198194" y="3543645"/>
                  <a:pt x="52476" y="3530699"/>
                </a:cubicBezTo>
                <a:lnTo>
                  <a:pt x="16096" y="3528137"/>
                </a:lnTo>
                <a:lnTo>
                  <a:pt x="13820" y="3457111"/>
                </a:lnTo>
                <a:cubicBezTo>
                  <a:pt x="6425" y="3369848"/>
                  <a:pt x="-1454" y="3282586"/>
                  <a:pt x="8728" y="3195323"/>
                </a:cubicBezTo>
                <a:cubicBezTo>
                  <a:pt x="18037" y="3120746"/>
                  <a:pt x="19541" y="3045559"/>
                  <a:pt x="13214" y="2970732"/>
                </a:cubicBezTo>
                <a:cubicBezTo>
                  <a:pt x="6911" y="2888880"/>
                  <a:pt x="6911" y="2806721"/>
                  <a:pt x="13214" y="2724870"/>
                </a:cubicBezTo>
                <a:cubicBezTo>
                  <a:pt x="18062" y="2646442"/>
                  <a:pt x="26184" y="2567797"/>
                  <a:pt x="17457" y="2489589"/>
                </a:cubicBezTo>
                <a:cubicBezTo>
                  <a:pt x="5335" y="2379639"/>
                  <a:pt x="9335" y="2270015"/>
                  <a:pt x="16729" y="2160282"/>
                </a:cubicBezTo>
                <a:cubicBezTo>
                  <a:pt x="22790" y="2069639"/>
                  <a:pt x="31640" y="1978667"/>
                  <a:pt x="17335" y="1888460"/>
                </a:cubicBezTo>
                <a:cubicBezTo>
                  <a:pt x="159" y="1768104"/>
                  <a:pt x="-4267" y="1646557"/>
                  <a:pt x="4122" y="1525448"/>
                </a:cubicBezTo>
                <a:cubicBezTo>
                  <a:pt x="17093" y="1276969"/>
                  <a:pt x="13820" y="1028271"/>
                  <a:pt x="23760" y="779682"/>
                </a:cubicBezTo>
                <a:cubicBezTo>
                  <a:pt x="27153" y="697655"/>
                  <a:pt x="8971" y="616065"/>
                  <a:pt x="8002" y="534256"/>
                </a:cubicBezTo>
                <a:cubicBezTo>
                  <a:pt x="6790" y="436250"/>
                  <a:pt x="11124" y="337998"/>
                  <a:pt x="14291" y="239596"/>
                </a:cubicBezTo>
                <a:lnTo>
                  <a:pt x="13744" y="13183"/>
                </a:lnTo>
                <a:lnTo>
                  <a:pt x="56934" y="10499"/>
                </a:lnTo>
                <a:cubicBezTo>
                  <a:pt x="147688" y="3411"/>
                  <a:pt x="238784" y="3411"/>
                  <a:pt x="329538" y="10499"/>
                </a:cubicBezTo>
                <a:cubicBezTo>
                  <a:pt x="412505" y="17614"/>
                  <a:pt x="495870" y="15924"/>
                  <a:pt x="578558" y="5455"/>
                </a:cubicBezTo>
                <a:cubicBezTo>
                  <a:pt x="626936" y="-270"/>
                  <a:pt x="675313" y="-917"/>
                  <a:pt x="723689" y="906"/>
                </a:cubicBezTo>
                <a:close/>
              </a:path>
            </a:pathLst>
          </a:custGeom>
          <a:noFill/>
          <a:extLst>
            <a:ext uri="{909E8E84-426E-40DD-AFC4-6F175D3DCCD1}">
              <a14:hiddenFill xmlns:a14="http://schemas.microsoft.com/office/drawing/2010/main">
                <a:solidFill>
                  <a:srgbClr val="FFFFFF"/>
                </a:solidFill>
              </a14:hiddenFill>
            </a:ext>
          </a:extLst>
        </p:spPr>
      </p:pic>
      <p:pic>
        <p:nvPicPr>
          <p:cNvPr id="14340" name="Picture 4" descr="Rhythm Strip LITFL Atrial Fibrillation">
            <a:extLst>
              <a:ext uri="{FF2B5EF4-FFF2-40B4-BE49-F238E27FC236}">
                <a16:creationId xmlns:a16="http://schemas.microsoft.com/office/drawing/2014/main" id="{71EBF66A-04B0-16C2-7D95-D741EB74884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6251" r="31723" b="2"/>
          <a:stretch/>
        </p:blipFill>
        <p:spPr bwMode="auto">
          <a:xfrm>
            <a:off x="8350554" y="4171427"/>
            <a:ext cx="3434858" cy="2084130"/>
          </a:xfrm>
          <a:custGeom>
            <a:avLst/>
            <a:gdLst/>
            <a:ahLst/>
            <a:cxnLst/>
            <a:rect l="l" t="t" r="r" b="b"/>
            <a:pathLst>
              <a:path w="3434858" h="2084130">
                <a:moveTo>
                  <a:pt x="1225971" y="1141"/>
                </a:moveTo>
                <a:cubicBezTo>
                  <a:pt x="1283624" y="3345"/>
                  <a:pt x="1341187" y="8746"/>
                  <a:pt x="1398467" y="17334"/>
                </a:cubicBezTo>
                <a:cubicBezTo>
                  <a:pt x="1484331" y="31639"/>
                  <a:pt x="1570921" y="22789"/>
                  <a:pt x="1657200" y="16728"/>
                </a:cubicBezTo>
                <a:cubicBezTo>
                  <a:pt x="1761649" y="9334"/>
                  <a:pt x="1865993" y="5334"/>
                  <a:pt x="1970648" y="17456"/>
                </a:cubicBezTo>
                <a:cubicBezTo>
                  <a:pt x="2045091" y="26183"/>
                  <a:pt x="2119948" y="18061"/>
                  <a:pt x="2194600" y="13213"/>
                </a:cubicBezTo>
                <a:cubicBezTo>
                  <a:pt x="2272509" y="6910"/>
                  <a:pt x="2350711" y="6910"/>
                  <a:pt x="2428622" y="13213"/>
                </a:cubicBezTo>
                <a:cubicBezTo>
                  <a:pt x="2499846" y="19540"/>
                  <a:pt x="2571412" y="18037"/>
                  <a:pt x="2642398" y="8727"/>
                </a:cubicBezTo>
                <a:cubicBezTo>
                  <a:pt x="2725458" y="-1455"/>
                  <a:pt x="2808518" y="6424"/>
                  <a:pt x="2891579" y="13819"/>
                </a:cubicBezTo>
                <a:cubicBezTo>
                  <a:pt x="3037765" y="27031"/>
                  <a:pt x="3183847" y="21092"/>
                  <a:pt x="3329721" y="11394"/>
                </a:cubicBezTo>
                <a:lnTo>
                  <a:pt x="3422995" y="10092"/>
                </a:lnTo>
                <a:lnTo>
                  <a:pt x="3423106" y="30386"/>
                </a:lnTo>
                <a:cubicBezTo>
                  <a:pt x="3435867" y="237971"/>
                  <a:pt x="3438238" y="446198"/>
                  <a:pt x="3430208" y="654090"/>
                </a:cubicBezTo>
                <a:cubicBezTo>
                  <a:pt x="3423106" y="827990"/>
                  <a:pt x="3429304" y="1002474"/>
                  <a:pt x="3417295" y="1176228"/>
                </a:cubicBezTo>
                <a:cubicBezTo>
                  <a:pt x="3411355" y="1261425"/>
                  <a:pt x="3404770" y="1348083"/>
                  <a:pt x="3419490" y="1431526"/>
                </a:cubicBezTo>
                <a:cubicBezTo>
                  <a:pt x="3444413" y="1572253"/>
                  <a:pt x="3430724" y="1710643"/>
                  <a:pt x="3415229" y="1849910"/>
                </a:cubicBezTo>
                <a:cubicBezTo>
                  <a:pt x="3410101" y="1894678"/>
                  <a:pt x="3408864" y="1939801"/>
                  <a:pt x="3411481" y="1984635"/>
                </a:cubicBezTo>
                <a:lnTo>
                  <a:pt x="3420281" y="2045052"/>
                </a:lnTo>
                <a:lnTo>
                  <a:pt x="3334389" y="2032837"/>
                </a:lnTo>
                <a:cubicBezTo>
                  <a:pt x="3297879" y="2029644"/>
                  <a:pt x="3261227" y="2028419"/>
                  <a:pt x="3224622" y="2029160"/>
                </a:cubicBezTo>
                <a:cubicBezTo>
                  <a:pt x="3151412" y="2030641"/>
                  <a:pt x="3078391" y="2039983"/>
                  <a:pt x="3007079" y="2057157"/>
                </a:cubicBezTo>
                <a:cubicBezTo>
                  <a:pt x="2872697" y="2088306"/>
                  <a:pt x="2737925" y="2094750"/>
                  <a:pt x="2602371" y="2064436"/>
                </a:cubicBezTo>
                <a:cubicBezTo>
                  <a:pt x="2476389" y="2035818"/>
                  <a:pt x="2344507" y="2037215"/>
                  <a:pt x="2219280" y="2068494"/>
                </a:cubicBezTo>
                <a:cubicBezTo>
                  <a:pt x="2186857" y="2075416"/>
                  <a:pt x="2153821" y="2079653"/>
                  <a:pt x="2120577" y="2081145"/>
                </a:cubicBezTo>
                <a:cubicBezTo>
                  <a:pt x="1999217" y="2090573"/>
                  <a:pt x="1879549" y="2074701"/>
                  <a:pt x="1759622" y="2061453"/>
                </a:cubicBezTo>
                <a:cubicBezTo>
                  <a:pt x="1683186" y="2052622"/>
                  <a:pt x="1605969" y="2039136"/>
                  <a:pt x="1530313" y="2061453"/>
                </a:cubicBezTo>
                <a:cubicBezTo>
                  <a:pt x="1477590" y="2076742"/>
                  <a:pt x="1421623" y="2080142"/>
                  <a:pt x="1367155" y="2071358"/>
                </a:cubicBezTo>
                <a:cubicBezTo>
                  <a:pt x="1270484" y="2056548"/>
                  <a:pt x="1172107" y="2053457"/>
                  <a:pt x="1074563" y="2062169"/>
                </a:cubicBezTo>
                <a:cubicBezTo>
                  <a:pt x="1010251" y="2067921"/>
                  <a:pt x="945429" y="2067038"/>
                  <a:pt x="881325" y="2059543"/>
                </a:cubicBezTo>
                <a:cubicBezTo>
                  <a:pt x="795121" y="2049639"/>
                  <a:pt x="707357" y="2034243"/>
                  <a:pt x="620895" y="2052980"/>
                </a:cubicBezTo>
                <a:cubicBezTo>
                  <a:pt x="483518" y="2082816"/>
                  <a:pt x="346272" y="2076848"/>
                  <a:pt x="207854" y="2064914"/>
                </a:cubicBezTo>
                <a:cubicBezTo>
                  <a:pt x="156354" y="2060439"/>
                  <a:pt x="104562" y="2055725"/>
                  <a:pt x="52622" y="2054367"/>
                </a:cubicBezTo>
                <a:lnTo>
                  <a:pt x="12047" y="2054851"/>
                </a:lnTo>
                <a:lnTo>
                  <a:pt x="2957" y="1815310"/>
                </a:lnTo>
                <a:cubicBezTo>
                  <a:pt x="-270" y="1732929"/>
                  <a:pt x="-1846" y="1650548"/>
                  <a:pt x="3487" y="1568139"/>
                </a:cubicBezTo>
                <a:cubicBezTo>
                  <a:pt x="12457" y="1429500"/>
                  <a:pt x="20094" y="1290971"/>
                  <a:pt x="12700" y="1152224"/>
                </a:cubicBezTo>
                <a:cubicBezTo>
                  <a:pt x="7675" y="1076879"/>
                  <a:pt x="5703" y="1001421"/>
                  <a:pt x="6775" y="925999"/>
                </a:cubicBezTo>
                <a:lnTo>
                  <a:pt x="11863" y="832882"/>
                </a:lnTo>
                <a:lnTo>
                  <a:pt x="20970" y="766654"/>
                </a:lnTo>
                <a:lnTo>
                  <a:pt x="24654" y="677192"/>
                </a:lnTo>
                <a:lnTo>
                  <a:pt x="25185" y="676317"/>
                </a:lnTo>
                <a:lnTo>
                  <a:pt x="25185" y="665409"/>
                </a:lnTo>
                <a:lnTo>
                  <a:pt x="24741" y="664535"/>
                </a:lnTo>
                <a:lnTo>
                  <a:pt x="20970" y="572951"/>
                </a:lnTo>
                <a:lnTo>
                  <a:pt x="18150" y="552445"/>
                </a:lnTo>
                <a:lnTo>
                  <a:pt x="15972" y="515645"/>
                </a:lnTo>
                <a:cubicBezTo>
                  <a:pt x="2990" y="410624"/>
                  <a:pt x="-416" y="304831"/>
                  <a:pt x="5790" y="199319"/>
                </a:cubicBezTo>
                <a:lnTo>
                  <a:pt x="13901" y="9025"/>
                </a:lnTo>
                <a:lnTo>
                  <a:pt x="109477" y="8001"/>
                </a:lnTo>
                <a:cubicBezTo>
                  <a:pt x="187346" y="8970"/>
                  <a:pt x="265007" y="27152"/>
                  <a:pt x="343084" y="23759"/>
                </a:cubicBezTo>
                <a:cubicBezTo>
                  <a:pt x="579702" y="13819"/>
                  <a:pt x="816423" y="17092"/>
                  <a:pt x="1052937" y="4121"/>
                </a:cubicBezTo>
                <a:cubicBezTo>
                  <a:pt x="1110576" y="-73"/>
                  <a:pt x="1168318" y="-1064"/>
                  <a:pt x="1225971" y="114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79531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89ABF-1094-78AD-5942-63CD5B8B3FCA}"/>
              </a:ext>
            </a:extLst>
          </p:cNvPr>
          <p:cNvSpPr>
            <a:spLocks noGrp="1"/>
          </p:cNvSpPr>
          <p:nvPr>
            <p:ph type="title"/>
          </p:nvPr>
        </p:nvSpPr>
        <p:spPr/>
        <p:txBody>
          <a:bodyPr/>
          <a:lstStyle/>
          <a:p>
            <a:r>
              <a:rPr lang="en-US" b="1" dirty="0">
                <a:solidFill>
                  <a:schemeClr val="bg1"/>
                </a:solidFill>
              </a:rPr>
              <a:t>Where to start?</a:t>
            </a:r>
          </a:p>
        </p:txBody>
      </p:sp>
      <p:sp>
        <p:nvSpPr>
          <p:cNvPr id="3" name="Content Placeholder 2">
            <a:extLst>
              <a:ext uri="{FF2B5EF4-FFF2-40B4-BE49-F238E27FC236}">
                <a16:creationId xmlns:a16="http://schemas.microsoft.com/office/drawing/2014/main" id="{D93702D3-C299-1653-8B64-9DA77B332E67}"/>
              </a:ext>
            </a:extLst>
          </p:cNvPr>
          <p:cNvSpPr>
            <a:spLocks noGrp="1"/>
          </p:cNvSpPr>
          <p:nvPr>
            <p:ph idx="1"/>
          </p:nvPr>
        </p:nvSpPr>
        <p:spPr/>
        <p:txBody>
          <a:bodyPr/>
          <a:lstStyle/>
          <a:p>
            <a:r>
              <a:rPr lang="en-US" dirty="0">
                <a:solidFill>
                  <a:schemeClr val="bg1"/>
                </a:solidFill>
              </a:rPr>
              <a:t>Goal to assist in narrowing diagnosis and avoiding unnecessary testing/procedures</a:t>
            </a:r>
          </a:p>
          <a:p>
            <a:r>
              <a:rPr lang="en-US" dirty="0">
                <a:solidFill>
                  <a:schemeClr val="bg1"/>
                </a:solidFill>
              </a:rPr>
              <a:t>Most diagnostics are unavailable in the prehospital setting</a:t>
            </a:r>
          </a:p>
          <a:p>
            <a:pPr lvl="1"/>
            <a:r>
              <a:rPr lang="en-US" dirty="0">
                <a:solidFill>
                  <a:schemeClr val="bg1"/>
                </a:solidFill>
              </a:rPr>
              <a:t>But there is still a lot you can do!</a:t>
            </a:r>
          </a:p>
          <a:p>
            <a:r>
              <a:rPr lang="en-US" dirty="0">
                <a:solidFill>
                  <a:schemeClr val="bg1"/>
                </a:solidFill>
              </a:rPr>
              <a:t>Screening measures -&gt; “can’t miss” diagnoses</a:t>
            </a:r>
          </a:p>
          <a:p>
            <a:r>
              <a:rPr lang="en-US" dirty="0">
                <a:solidFill>
                  <a:schemeClr val="bg1"/>
                </a:solidFill>
              </a:rPr>
              <a:t>Stay organized and structured in your approach</a:t>
            </a:r>
          </a:p>
          <a:p>
            <a:pPr lvl="1"/>
            <a:r>
              <a:rPr lang="en-US" dirty="0">
                <a:solidFill>
                  <a:schemeClr val="bg1"/>
                </a:solidFill>
              </a:rPr>
              <a:t>Quadrant</a:t>
            </a:r>
          </a:p>
          <a:p>
            <a:pPr lvl="1"/>
            <a:r>
              <a:rPr lang="en-US" dirty="0">
                <a:solidFill>
                  <a:schemeClr val="bg1"/>
                </a:solidFill>
              </a:rPr>
              <a:t>Anatomical</a:t>
            </a:r>
          </a:p>
          <a:p>
            <a:pPr lvl="1"/>
            <a:r>
              <a:rPr lang="en-US" dirty="0">
                <a:solidFill>
                  <a:schemeClr val="bg1"/>
                </a:solidFill>
              </a:rPr>
              <a:t>Symptom</a:t>
            </a:r>
          </a:p>
        </p:txBody>
      </p:sp>
    </p:spTree>
    <p:extLst>
      <p:ext uri="{BB962C8B-B14F-4D97-AF65-F5344CB8AC3E}">
        <p14:creationId xmlns:p14="http://schemas.microsoft.com/office/powerpoint/2010/main" val="40326441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7026</TotalTime>
  <Words>2932</Words>
  <Application>Microsoft Macintosh PowerPoint</Application>
  <PresentationFormat>Widescreen</PresentationFormat>
  <Paragraphs>353</Paragraphs>
  <Slides>44</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44</vt:i4>
      </vt:variant>
    </vt:vector>
  </HeadingPairs>
  <TitlesOfParts>
    <vt:vector size="54" baseType="lpstr">
      <vt:lpstr>-apple-system</vt:lpstr>
      <vt:lpstr>Arial</vt:lpstr>
      <vt:lpstr>Calibri</vt:lpstr>
      <vt:lpstr>Calibri Light</vt:lpstr>
      <vt:lpstr>lato</vt:lpstr>
      <vt:lpstr>Lucida Grande</vt:lpstr>
      <vt:lpstr>Roboto</vt:lpstr>
      <vt:lpstr>Source Sans Pro</vt:lpstr>
      <vt:lpstr>Times New Roman</vt:lpstr>
      <vt:lpstr>Office Theme</vt:lpstr>
      <vt:lpstr>A Prehospital Approach to Abdominal Pain</vt:lpstr>
      <vt:lpstr>Presenter Biography</vt:lpstr>
      <vt:lpstr>Disclosures</vt:lpstr>
      <vt:lpstr>Outline</vt:lpstr>
      <vt:lpstr>911 Abdominal Pain Response</vt:lpstr>
      <vt:lpstr>Abdominal pain</vt:lpstr>
      <vt:lpstr>Special Populations</vt:lpstr>
      <vt:lpstr>Historical considerations</vt:lpstr>
      <vt:lpstr>Where to start?</vt:lpstr>
      <vt:lpstr>Abdominal Exam</vt:lpstr>
      <vt:lpstr>Quadrant Approach +</vt:lpstr>
      <vt:lpstr>PowerPoint Presentation</vt:lpstr>
      <vt:lpstr>How does referred pain work?</vt:lpstr>
      <vt:lpstr>Neuro-vascular companionship</vt:lpstr>
      <vt:lpstr>Referred pain regional distribution</vt:lpstr>
      <vt:lpstr>PowerPoint Presentation</vt:lpstr>
      <vt:lpstr>Initial Evaluation - ABCs</vt:lpstr>
      <vt:lpstr>Generalized abdominal pain</vt:lpstr>
      <vt:lpstr>Outline</vt:lpstr>
      <vt:lpstr>Case Presentation #1</vt:lpstr>
      <vt:lpstr>Who lives where? </vt:lpstr>
      <vt:lpstr>RUQ pain - Differential Diagnosis</vt:lpstr>
      <vt:lpstr>Diagnosis?</vt:lpstr>
      <vt:lpstr>Acute Cholecystitis</vt:lpstr>
      <vt:lpstr>Diagnosis</vt:lpstr>
      <vt:lpstr>Ultrasound of Acute Cholecystitis</vt:lpstr>
      <vt:lpstr>Acute Calculus Cholecystitis Treatment</vt:lpstr>
      <vt:lpstr>Pain control for general abdominal pain</vt:lpstr>
      <vt:lpstr>Ascending Cholangitis</vt:lpstr>
      <vt:lpstr>Case presentation #2</vt:lpstr>
      <vt:lpstr>EKG</vt:lpstr>
      <vt:lpstr>Diabetics with RUQ/epigastric pain</vt:lpstr>
      <vt:lpstr>Case presentation #3</vt:lpstr>
      <vt:lpstr>Who lives where? </vt:lpstr>
      <vt:lpstr>LUQ/Epigastric pain - Differential Diagnosis</vt:lpstr>
      <vt:lpstr>Diagnosis?</vt:lpstr>
      <vt:lpstr>Acute Pancreatitis</vt:lpstr>
      <vt:lpstr>Pancreatitis – Prehospital Treatment</vt:lpstr>
      <vt:lpstr>Case Presentation #4</vt:lpstr>
      <vt:lpstr>Who lives where? </vt:lpstr>
      <vt:lpstr>Perforated Ulcer</vt:lpstr>
      <vt:lpstr>Takehome points – Abdominal Pain</vt:lpstr>
      <vt:lpstr> Thank you for your attention!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Prehospital Approach to Abdominal Pain</dc:title>
  <dc:creator>Mozer, Michael T</dc:creator>
  <cp:lastModifiedBy>Mozer, Michael T</cp:lastModifiedBy>
  <cp:revision>19</cp:revision>
  <dcterms:created xsi:type="dcterms:W3CDTF">2023-09-27T18:47:13Z</dcterms:created>
  <dcterms:modified xsi:type="dcterms:W3CDTF">2023-10-03T13:20:18Z</dcterms:modified>
</cp:coreProperties>
</file>