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jpeg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48"/>
  </p:notesMasterIdLst>
  <p:sldIdLst>
    <p:sldId id="658" r:id="rId6"/>
    <p:sldId id="694" r:id="rId7"/>
    <p:sldId id="257" r:id="rId8"/>
    <p:sldId id="258" r:id="rId9"/>
    <p:sldId id="256" r:id="rId10"/>
    <p:sldId id="259" r:id="rId11"/>
    <p:sldId id="267" r:id="rId12"/>
    <p:sldId id="268" r:id="rId13"/>
    <p:sldId id="271" r:id="rId14"/>
    <p:sldId id="622" r:id="rId15"/>
    <p:sldId id="623" r:id="rId16"/>
    <p:sldId id="269" r:id="rId17"/>
    <p:sldId id="272" r:id="rId18"/>
    <p:sldId id="273" r:id="rId19"/>
    <p:sldId id="653" r:id="rId20"/>
    <p:sldId id="654" r:id="rId21"/>
    <p:sldId id="265" r:id="rId22"/>
    <p:sldId id="261" r:id="rId23"/>
    <p:sldId id="275" r:id="rId24"/>
    <p:sldId id="277" r:id="rId25"/>
    <p:sldId id="278" r:id="rId26"/>
    <p:sldId id="670" r:id="rId27"/>
    <p:sldId id="692" r:id="rId28"/>
    <p:sldId id="619" r:id="rId29"/>
    <p:sldId id="624" r:id="rId30"/>
    <p:sldId id="625" r:id="rId31"/>
    <p:sldId id="626" r:id="rId32"/>
    <p:sldId id="627" r:id="rId33"/>
    <p:sldId id="628" r:id="rId34"/>
    <p:sldId id="630" r:id="rId35"/>
    <p:sldId id="621" r:id="rId36"/>
    <p:sldId id="629" r:id="rId37"/>
    <p:sldId id="631" r:id="rId38"/>
    <p:sldId id="632" r:id="rId39"/>
    <p:sldId id="655" r:id="rId40"/>
    <p:sldId id="280" r:id="rId41"/>
    <p:sldId id="660" r:id="rId42"/>
    <p:sldId id="693" r:id="rId43"/>
    <p:sldId id="661" r:id="rId44"/>
    <p:sldId id="270" r:id="rId45"/>
    <p:sldId id="635" r:id="rId46"/>
    <p:sldId id="63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38"/>
    <p:restoredTop sz="95374"/>
  </p:normalViewPr>
  <p:slideViewPr>
    <p:cSldViewPr snapToGrid="0" snapToObjects="1">
      <p:cViewPr varScale="1">
        <p:scale>
          <a:sx n="101" d="100"/>
          <a:sy n="101" d="100"/>
        </p:scale>
        <p:origin x="216" y="448"/>
      </p:cViewPr>
      <p:guideLst/>
    </p:cSldViewPr>
  </p:slideViewPr>
  <p:outlineViewPr>
    <p:cViewPr>
      <p:scale>
        <a:sx n="33" d="100"/>
        <a:sy n="33" d="100"/>
      </p:scale>
      <p:origin x="0" y="-193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A4479-B613-49D9-AE48-2E9B3846F8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E9E1F1-88F8-417C-96A1-6D82A68C4AEF}">
      <dgm:prSet/>
      <dgm:spPr/>
      <dgm:t>
        <a:bodyPr/>
        <a:lstStyle/>
        <a:p>
          <a:r>
            <a:rPr lang="en-US" dirty="0"/>
            <a:t>Demographics: age, sex</a:t>
          </a:r>
        </a:p>
      </dgm:t>
    </dgm:pt>
    <dgm:pt modelId="{99C2DF7F-18C8-43E8-B3CD-063337B993EA}" type="parTrans" cxnId="{84A85DFC-C933-4B62-9FFE-68F5235FCFB4}">
      <dgm:prSet/>
      <dgm:spPr/>
      <dgm:t>
        <a:bodyPr/>
        <a:lstStyle/>
        <a:p>
          <a:endParaRPr lang="en-US"/>
        </a:p>
      </dgm:t>
    </dgm:pt>
    <dgm:pt modelId="{D996D48C-1DC8-4B0F-B8F4-B9E207DD506C}" type="sibTrans" cxnId="{84A85DFC-C933-4B62-9FFE-68F5235FCFB4}">
      <dgm:prSet/>
      <dgm:spPr/>
      <dgm:t>
        <a:bodyPr/>
        <a:lstStyle/>
        <a:p>
          <a:endParaRPr lang="en-US"/>
        </a:p>
      </dgm:t>
    </dgm:pt>
    <dgm:pt modelId="{D4208D07-8217-426F-B3EB-FD26F0DC7945}">
      <dgm:prSet/>
      <dgm:spPr/>
      <dgm:t>
        <a:bodyPr/>
        <a:lstStyle/>
        <a:p>
          <a:r>
            <a:rPr lang="en-US" dirty="0"/>
            <a:t>Duration of symptoms: acute, subacute, chronic</a:t>
          </a:r>
        </a:p>
      </dgm:t>
    </dgm:pt>
    <dgm:pt modelId="{7E106ADE-5FAC-49E5-BF04-07CE551FA404}" type="parTrans" cxnId="{D0D249D1-12E2-4805-B990-4B71F3C7E0D0}">
      <dgm:prSet/>
      <dgm:spPr/>
      <dgm:t>
        <a:bodyPr/>
        <a:lstStyle/>
        <a:p>
          <a:endParaRPr lang="en-US"/>
        </a:p>
      </dgm:t>
    </dgm:pt>
    <dgm:pt modelId="{357C08EF-69FE-403D-8CB5-60F17B3FFA8E}" type="sibTrans" cxnId="{D0D249D1-12E2-4805-B990-4B71F3C7E0D0}">
      <dgm:prSet/>
      <dgm:spPr/>
      <dgm:t>
        <a:bodyPr/>
        <a:lstStyle/>
        <a:p>
          <a:endParaRPr lang="en-US"/>
        </a:p>
      </dgm:t>
    </dgm:pt>
    <dgm:pt modelId="{9065D071-CBFC-47D6-B567-66F2751CC5D7}">
      <dgm:prSet/>
      <dgm:spPr/>
      <dgm:t>
        <a:bodyPr/>
        <a:lstStyle/>
        <a:p>
          <a:r>
            <a:rPr lang="en-US" dirty="0"/>
            <a:t>Number of joints involved: monoarticular, oligoarticular, polyarticular</a:t>
          </a:r>
        </a:p>
      </dgm:t>
    </dgm:pt>
    <dgm:pt modelId="{8EEAC78C-9DDE-4C93-A13C-02D85A1C904F}" type="parTrans" cxnId="{F3D891F9-A054-4C18-809A-4F434E99F4DC}">
      <dgm:prSet/>
      <dgm:spPr/>
      <dgm:t>
        <a:bodyPr/>
        <a:lstStyle/>
        <a:p>
          <a:endParaRPr lang="en-US"/>
        </a:p>
      </dgm:t>
    </dgm:pt>
    <dgm:pt modelId="{94EA1E58-EF95-4D77-80E7-89EE7F820485}" type="sibTrans" cxnId="{F3D891F9-A054-4C18-809A-4F434E99F4DC}">
      <dgm:prSet/>
      <dgm:spPr/>
      <dgm:t>
        <a:bodyPr/>
        <a:lstStyle/>
        <a:p>
          <a:endParaRPr lang="en-US"/>
        </a:p>
      </dgm:t>
    </dgm:pt>
    <dgm:pt modelId="{01ABE20F-7F7D-460C-B01F-488790729EE0}">
      <dgm:prSet/>
      <dgm:spPr/>
      <dgm:t>
        <a:bodyPr/>
        <a:lstStyle/>
        <a:p>
          <a:r>
            <a:rPr lang="en-US" dirty="0"/>
            <a:t>Pattern of joints involved: size, symmetry, distribution</a:t>
          </a:r>
        </a:p>
      </dgm:t>
    </dgm:pt>
    <dgm:pt modelId="{A40CCA13-2DBC-465C-8BB5-9DCF091FBCE9}" type="parTrans" cxnId="{B85C8E3B-9F60-474E-8B6D-0A06EC522DA8}">
      <dgm:prSet/>
      <dgm:spPr/>
      <dgm:t>
        <a:bodyPr/>
        <a:lstStyle/>
        <a:p>
          <a:endParaRPr lang="en-US"/>
        </a:p>
      </dgm:t>
    </dgm:pt>
    <dgm:pt modelId="{3D03905C-DFD0-4469-9D5F-351C62FF1FCD}" type="sibTrans" cxnId="{B85C8E3B-9F60-474E-8B6D-0A06EC522DA8}">
      <dgm:prSet/>
      <dgm:spPr/>
      <dgm:t>
        <a:bodyPr/>
        <a:lstStyle/>
        <a:p>
          <a:endParaRPr lang="en-US"/>
        </a:p>
      </dgm:t>
    </dgm:pt>
    <dgm:pt modelId="{1D667534-FECA-4501-9623-0C921DBE2E7F}">
      <dgm:prSet/>
      <dgm:spPr/>
      <dgm:t>
        <a:bodyPr/>
        <a:lstStyle/>
        <a:p>
          <a:r>
            <a:rPr lang="en-US"/>
            <a:t>Inflammatory vs. non-inflammatory features</a:t>
          </a:r>
        </a:p>
      </dgm:t>
    </dgm:pt>
    <dgm:pt modelId="{EAA1B436-094C-4491-8C76-7922AA98C696}" type="parTrans" cxnId="{CE5167D7-36CC-469E-999A-50717E744D9A}">
      <dgm:prSet/>
      <dgm:spPr/>
      <dgm:t>
        <a:bodyPr/>
        <a:lstStyle/>
        <a:p>
          <a:endParaRPr lang="en-US"/>
        </a:p>
      </dgm:t>
    </dgm:pt>
    <dgm:pt modelId="{2B315056-1DC6-4E41-957D-BCBACF8F0FDB}" type="sibTrans" cxnId="{CE5167D7-36CC-469E-999A-50717E744D9A}">
      <dgm:prSet/>
      <dgm:spPr/>
      <dgm:t>
        <a:bodyPr/>
        <a:lstStyle/>
        <a:p>
          <a:endParaRPr lang="en-US"/>
        </a:p>
      </dgm:t>
    </dgm:pt>
    <dgm:pt modelId="{0DE26B32-C1B5-7848-850D-2714884A231B}" type="pres">
      <dgm:prSet presAssocID="{262A4479-B613-49D9-AE48-2E9B3846F891}" presName="linear" presStyleCnt="0">
        <dgm:presLayoutVars>
          <dgm:animLvl val="lvl"/>
          <dgm:resizeHandles val="exact"/>
        </dgm:presLayoutVars>
      </dgm:prSet>
      <dgm:spPr/>
    </dgm:pt>
    <dgm:pt modelId="{7553834F-C285-2647-8A0B-6F27B34B3CEA}" type="pres">
      <dgm:prSet presAssocID="{D6E9E1F1-88F8-417C-96A1-6D82A68C4A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D0161D-C1F2-0F45-8189-8676C9F81BED}" type="pres">
      <dgm:prSet presAssocID="{D996D48C-1DC8-4B0F-B8F4-B9E207DD506C}" presName="spacer" presStyleCnt="0"/>
      <dgm:spPr/>
    </dgm:pt>
    <dgm:pt modelId="{F326477B-95BF-FF40-8246-387F18071E00}" type="pres">
      <dgm:prSet presAssocID="{D4208D07-8217-426F-B3EB-FD26F0DC79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7C3F26-611D-B846-AAB7-6DFD875BBCD9}" type="pres">
      <dgm:prSet presAssocID="{357C08EF-69FE-403D-8CB5-60F17B3FFA8E}" presName="spacer" presStyleCnt="0"/>
      <dgm:spPr/>
    </dgm:pt>
    <dgm:pt modelId="{1DC1CFBD-525F-9D4C-9DA5-381BC8AB2F48}" type="pres">
      <dgm:prSet presAssocID="{9065D071-CBFC-47D6-B567-66F2751CC5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8F5111-D936-8C4E-A293-81CF286F44BF}" type="pres">
      <dgm:prSet presAssocID="{94EA1E58-EF95-4D77-80E7-89EE7F820485}" presName="spacer" presStyleCnt="0"/>
      <dgm:spPr/>
    </dgm:pt>
    <dgm:pt modelId="{9A8E292C-CBAE-DC4B-B263-9EE02A887FD0}" type="pres">
      <dgm:prSet presAssocID="{01ABE20F-7F7D-460C-B01F-488790729E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C72709-AB1A-F041-AE36-2AF72D3277CD}" type="pres">
      <dgm:prSet presAssocID="{3D03905C-DFD0-4469-9D5F-351C62FF1FCD}" presName="spacer" presStyleCnt="0"/>
      <dgm:spPr/>
    </dgm:pt>
    <dgm:pt modelId="{E0146579-B004-1744-8BE3-8A6C0BDEEA95}" type="pres">
      <dgm:prSet presAssocID="{1D667534-FECA-4501-9623-0C921DBE2E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AC1508-2AA7-BE4A-AB82-14276BF35791}" type="presOf" srcId="{262A4479-B613-49D9-AE48-2E9B3846F891}" destId="{0DE26B32-C1B5-7848-850D-2714884A231B}" srcOrd="0" destOrd="0" presId="urn:microsoft.com/office/officeart/2005/8/layout/vList2"/>
    <dgm:cxn modelId="{9B87FE2D-C36F-0C45-BEDA-4DE59E829370}" type="presOf" srcId="{1D667534-FECA-4501-9623-0C921DBE2E7F}" destId="{E0146579-B004-1744-8BE3-8A6C0BDEEA95}" srcOrd="0" destOrd="0" presId="urn:microsoft.com/office/officeart/2005/8/layout/vList2"/>
    <dgm:cxn modelId="{B85C8E3B-9F60-474E-8B6D-0A06EC522DA8}" srcId="{262A4479-B613-49D9-AE48-2E9B3846F891}" destId="{01ABE20F-7F7D-460C-B01F-488790729EE0}" srcOrd="3" destOrd="0" parTransId="{A40CCA13-2DBC-465C-8BB5-9DCF091FBCE9}" sibTransId="{3D03905C-DFD0-4469-9D5F-351C62FF1FCD}"/>
    <dgm:cxn modelId="{72155D47-66C7-9843-9244-1117CAADC0EA}" type="presOf" srcId="{9065D071-CBFC-47D6-B567-66F2751CC5D7}" destId="{1DC1CFBD-525F-9D4C-9DA5-381BC8AB2F48}" srcOrd="0" destOrd="0" presId="urn:microsoft.com/office/officeart/2005/8/layout/vList2"/>
    <dgm:cxn modelId="{808A1A4F-B3AF-1E47-AA15-05EB998E5D01}" type="presOf" srcId="{01ABE20F-7F7D-460C-B01F-488790729EE0}" destId="{9A8E292C-CBAE-DC4B-B263-9EE02A887FD0}" srcOrd="0" destOrd="0" presId="urn:microsoft.com/office/officeart/2005/8/layout/vList2"/>
    <dgm:cxn modelId="{D0D249D1-12E2-4805-B990-4B71F3C7E0D0}" srcId="{262A4479-B613-49D9-AE48-2E9B3846F891}" destId="{D4208D07-8217-426F-B3EB-FD26F0DC7945}" srcOrd="1" destOrd="0" parTransId="{7E106ADE-5FAC-49E5-BF04-07CE551FA404}" sibTransId="{357C08EF-69FE-403D-8CB5-60F17B3FFA8E}"/>
    <dgm:cxn modelId="{CE5167D7-36CC-469E-999A-50717E744D9A}" srcId="{262A4479-B613-49D9-AE48-2E9B3846F891}" destId="{1D667534-FECA-4501-9623-0C921DBE2E7F}" srcOrd="4" destOrd="0" parTransId="{EAA1B436-094C-4491-8C76-7922AA98C696}" sibTransId="{2B315056-1DC6-4E41-957D-BCBACF8F0FDB}"/>
    <dgm:cxn modelId="{D10364E3-020F-0541-84E6-18509CB6FBE1}" type="presOf" srcId="{D6E9E1F1-88F8-417C-96A1-6D82A68C4AEF}" destId="{7553834F-C285-2647-8A0B-6F27B34B3CEA}" srcOrd="0" destOrd="0" presId="urn:microsoft.com/office/officeart/2005/8/layout/vList2"/>
    <dgm:cxn modelId="{F3D891F9-A054-4C18-809A-4F434E99F4DC}" srcId="{262A4479-B613-49D9-AE48-2E9B3846F891}" destId="{9065D071-CBFC-47D6-B567-66F2751CC5D7}" srcOrd="2" destOrd="0" parTransId="{8EEAC78C-9DDE-4C93-A13C-02D85A1C904F}" sibTransId="{94EA1E58-EF95-4D77-80E7-89EE7F820485}"/>
    <dgm:cxn modelId="{84A85DFC-C933-4B62-9FFE-68F5235FCFB4}" srcId="{262A4479-B613-49D9-AE48-2E9B3846F891}" destId="{D6E9E1F1-88F8-417C-96A1-6D82A68C4AEF}" srcOrd="0" destOrd="0" parTransId="{99C2DF7F-18C8-43E8-B3CD-063337B993EA}" sibTransId="{D996D48C-1DC8-4B0F-B8F4-B9E207DD506C}"/>
    <dgm:cxn modelId="{348C94FF-6C33-4547-A6F8-DABFEFFD21C8}" type="presOf" srcId="{D4208D07-8217-426F-B3EB-FD26F0DC7945}" destId="{F326477B-95BF-FF40-8246-387F18071E00}" srcOrd="0" destOrd="0" presId="urn:microsoft.com/office/officeart/2005/8/layout/vList2"/>
    <dgm:cxn modelId="{45A83E23-41BC-D444-BD10-AFCBDE7DDABE}" type="presParOf" srcId="{0DE26B32-C1B5-7848-850D-2714884A231B}" destId="{7553834F-C285-2647-8A0B-6F27B34B3CEA}" srcOrd="0" destOrd="0" presId="urn:microsoft.com/office/officeart/2005/8/layout/vList2"/>
    <dgm:cxn modelId="{BA29B7A3-71D9-0B4C-9DA7-F19BD7FEC9A1}" type="presParOf" srcId="{0DE26B32-C1B5-7848-850D-2714884A231B}" destId="{B6D0161D-C1F2-0F45-8189-8676C9F81BED}" srcOrd="1" destOrd="0" presId="urn:microsoft.com/office/officeart/2005/8/layout/vList2"/>
    <dgm:cxn modelId="{7C30A103-CDB8-5B4A-A2BF-DD1F96F33866}" type="presParOf" srcId="{0DE26B32-C1B5-7848-850D-2714884A231B}" destId="{F326477B-95BF-FF40-8246-387F18071E00}" srcOrd="2" destOrd="0" presId="urn:microsoft.com/office/officeart/2005/8/layout/vList2"/>
    <dgm:cxn modelId="{74CFB093-F5C9-A543-BA94-5E99FA982CEC}" type="presParOf" srcId="{0DE26B32-C1B5-7848-850D-2714884A231B}" destId="{EE7C3F26-611D-B846-AAB7-6DFD875BBCD9}" srcOrd="3" destOrd="0" presId="urn:microsoft.com/office/officeart/2005/8/layout/vList2"/>
    <dgm:cxn modelId="{B0E17013-4CB2-CB4A-8C33-C5A0CEC7CAD2}" type="presParOf" srcId="{0DE26B32-C1B5-7848-850D-2714884A231B}" destId="{1DC1CFBD-525F-9D4C-9DA5-381BC8AB2F48}" srcOrd="4" destOrd="0" presId="urn:microsoft.com/office/officeart/2005/8/layout/vList2"/>
    <dgm:cxn modelId="{C0A8F0B8-7269-654F-83BC-05613F7BAC16}" type="presParOf" srcId="{0DE26B32-C1B5-7848-850D-2714884A231B}" destId="{188F5111-D936-8C4E-A293-81CF286F44BF}" srcOrd="5" destOrd="0" presId="urn:microsoft.com/office/officeart/2005/8/layout/vList2"/>
    <dgm:cxn modelId="{B4F95A15-001E-7F48-92B3-2FE2ACFBBED2}" type="presParOf" srcId="{0DE26B32-C1B5-7848-850D-2714884A231B}" destId="{9A8E292C-CBAE-DC4B-B263-9EE02A887FD0}" srcOrd="6" destOrd="0" presId="urn:microsoft.com/office/officeart/2005/8/layout/vList2"/>
    <dgm:cxn modelId="{97413EBF-F751-3248-A8E2-CE4C31A551D0}" type="presParOf" srcId="{0DE26B32-C1B5-7848-850D-2714884A231B}" destId="{8DC72709-AB1A-F041-AE36-2AF72D3277CD}" srcOrd="7" destOrd="0" presId="urn:microsoft.com/office/officeart/2005/8/layout/vList2"/>
    <dgm:cxn modelId="{E82C7614-91A4-8346-8510-ABE896F3482E}" type="presParOf" srcId="{0DE26B32-C1B5-7848-850D-2714884A231B}" destId="{E0146579-B004-1744-8BE3-8A6C0BDEEA9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A4479-B613-49D9-AE48-2E9B3846F8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E9E1F1-88F8-417C-96A1-6D82A68C4AEF}">
      <dgm:prSet/>
      <dgm:spPr/>
      <dgm:t>
        <a:bodyPr/>
        <a:lstStyle/>
        <a:p>
          <a:r>
            <a:rPr lang="en-US" dirty="0"/>
            <a:t>Demographics: age, sex</a:t>
          </a:r>
        </a:p>
      </dgm:t>
    </dgm:pt>
    <dgm:pt modelId="{99C2DF7F-18C8-43E8-B3CD-063337B993EA}" type="parTrans" cxnId="{84A85DFC-C933-4B62-9FFE-68F5235FCFB4}">
      <dgm:prSet/>
      <dgm:spPr/>
      <dgm:t>
        <a:bodyPr/>
        <a:lstStyle/>
        <a:p>
          <a:endParaRPr lang="en-US"/>
        </a:p>
      </dgm:t>
    </dgm:pt>
    <dgm:pt modelId="{D996D48C-1DC8-4B0F-B8F4-B9E207DD506C}" type="sibTrans" cxnId="{84A85DFC-C933-4B62-9FFE-68F5235FCFB4}">
      <dgm:prSet/>
      <dgm:spPr/>
      <dgm:t>
        <a:bodyPr/>
        <a:lstStyle/>
        <a:p>
          <a:endParaRPr lang="en-US"/>
        </a:p>
      </dgm:t>
    </dgm:pt>
    <dgm:pt modelId="{D4208D07-8217-426F-B3EB-FD26F0DC7945}">
      <dgm:prSet/>
      <dgm:spPr/>
      <dgm:t>
        <a:bodyPr/>
        <a:lstStyle/>
        <a:p>
          <a:r>
            <a:rPr lang="en-US" dirty="0"/>
            <a:t>Duration of symptoms: acute, subacute, chronic</a:t>
          </a:r>
        </a:p>
      </dgm:t>
    </dgm:pt>
    <dgm:pt modelId="{7E106ADE-5FAC-49E5-BF04-07CE551FA404}" type="parTrans" cxnId="{D0D249D1-12E2-4805-B990-4B71F3C7E0D0}">
      <dgm:prSet/>
      <dgm:spPr/>
      <dgm:t>
        <a:bodyPr/>
        <a:lstStyle/>
        <a:p>
          <a:endParaRPr lang="en-US"/>
        </a:p>
      </dgm:t>
    </dgm:pt>
    <dgm:pt modelId="{357C08EF-69FE-403D-8CB5-60F17B3FFA8E}" type="sibTrans" cxnId="{D0D249D1-12E2-4805-B990-4B71F3C7E0D0}">
      <dgm:prSet/>
      <dgm:spPr/>
      <dgm:t>
        <a:bodyPr/>
        <a:lstStyle/>
        <a:p>
          <a:endParaRPr lang="en-US"/>
        </a:p>
      </dgm:t>
    </dgm:pt>
    <dgm:pt modelId="{9065D071-CBFC-47D6-B567-66F2751CC5D7}">
      <dgm:prSet/>
      <dgm:spPr/>
      <dgm:t>
        <a:bodyPr/>
        <a:lstStyle/>
        <a:p>
          <a:r>
            <a:rPr lang="en-US" dirty="0"/>
            <a:t>Number of joints involved: monoarticular, oligoarticular, polyarticular</a:t>
          </a:r>
        </a:p>
      </dgm:t>
    </dgm:pt>
    <dgm:pt modelId="{8EEAC78C-9DDE-4C93-A13C-02D85A1C904F}" type="parTrans" cxnId="{F3D891F9-A054-4C18-809A-4F434E99F4DC}">
      <dgm:prSet/>
      <dgm:spPr/>
      <dgm:t>
        <a:bodyPr/>
        <a:lstStyle/>
        <a:p>
          <a:endParaRPr lang="en-US"/>
        </a:p>
      </dgm:t>
    </dgm:pt>
    <dgm:pt modelId="{94EA1E58-EF95-4D77-80E7-89EE7F820485}" type="sibTrans" cxnId="{F3D891F9-A054-4C18-809A-4F434E99F4DC}">
      <dgm:prSet/>
      <dgm:spPr/>
      <dgm:t>
        <a:bodyPr/>
        <a:lstStyle/>
        <a:p>
          <a:endParaRPr lang="en-US"/>
        </a:p>
      </dgm:t>
    </dgm:pt>
    <dgm:pt modelId="{01ABE20F-7F7D-460C-B01F-488790729EE0}">
      <dgm:prSet/>
      <dgm:spPr/>
      <dgm:t>
        <a:bodyPr/>
        <a:lstStyle/>
        <a:p>
          <a:r>
            <a:rPr lang="en-US" dirty="0"/>
            <a:t>Pattern of joints involved: size, symmetry, distribution</a:t>
          </a:r>
        </a:p>
      </dgm:t>
    </dgm:pt>
    <dgm:pt modelId="{A40CCA13-2DBC-465C-8BB5-9DCF091FBCE9}" type="parTrans" cxnId="{B85C8E3B-9F60-474E-8B6D-0A06EC522DA8}">
      <dgm:prSet/>
      <dgm:spPr/>
      <dgm:t>
        <a:bodyPr/>
        <a:lstStyle/>
        <a:p>
          <a:endParaRPr lang="en-US"/>
        </a:p>
      </dgm:t>
    </dgm:pt>
    <dgm:pt modelId="{3D03905C-DFD0-4469-9D5F-351C62FF1FCD}" type="sibTrans" cxnId="{B85C8E3B-9F60-474E-8B6D-0A06EC522DA8}">
      <dgm:prSet/>
      <dgm:spPr/>
      <dgm:t>
        <a:bodyPr/>
        <a:lstStyle/>
        <a:p>
          <a:endParaRPr lang="en-US"/>
        </a:p>
      </dgm:t>
    </dgm:pt>
    <dgm:pt modelId="{1D667534-FECA-4501-9623-0C921DBE2E7F}">
      <dgm:prSet/>
      <dgm:spPr/>
      <dgm:t>
        <a:bodyPr/>
        <a:lstStyle/>
        <a:p>
          <a:r>
            <a:rPr lang="en-US"/>
            <a:t>Inflammatory vs. non-inflammatory features</a:t>
          </a:r>
        </a:p>
      </dgm:t>
    </dgm:pt>
    <dgm:pt modelId="{EAA1B436-094C-4491-8C76-7922AA98C696}" type="parTrans" cxnId="{CE5167D7-36CC-469E-999A-50717E744D9A}">
      <dgm:prSet/>
      <dgm:spPr/>
      <dgm:t>
        <a:bodyPr/>
        <a:lstStyle/>
        <a:p>
          <a:endParaRPr lang="en-US"/>
        </a:p>
      </dgm:t>
    </dgm:pt>
    <dgm:pt modelId="{2B315056-1DC6-4E41-957D-BCBACF8F0FDB}" type="sibTrans" cxnId="{CE5167D7-36CC-469E-999A-50717E744D9A}">
      <dgm:prSet/>
      <dgm:spPr/>
      <dgm:t>
        <a:bodyPr/>
        <a:lstStyle/>
        <a:p>
          <a:endParaRPr lang="en-US"/>
        </a:p>
      </dgm:t>
    </dgm:pt>
    <dgm:pt modelId="{0DE26B32-C1B5-7848-850D-2714884A231B}" type="pres">
      <dgm:prSet presAssocID="{262A4479-B613-49D9-AE48-2E9B3846F891}" presName="linear" presStyleCnt="0">
        <dgm:presLayoutVars>
          <dgm:animLvl val="lvl"/>
          <dgm:resizeHandles val="exact"/>
        </dgm:presLayoutVars>
      </dgm:prSet>
      <dgm:spPr/>
    </dgm:pt>
    <dgm:pt modelId="{7553834F-C285-2647-8A0B-6F27B34B3CEA}" type="pres">
      <dgm:prSet presAssocID="{D6E9E1F1-88F8-417C-96A1-6D82A68C4A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D0161D-C1F2-0F45-8189-8676C9F81BED}" type="pres">
      <dgm:prSet presAssocID="{D996D48C-1DC8-4B0F-B8F4-B9E207DD506C}" presName="spacer" presStyleCnt="0"/>
      <dgm:spPr/>
    </dgm:pt>
    <dgm:pt modelId="{F326477B-95BF-FF40-8246-387F18071E00}" type="pres">
      <dgm:prSet presAssocID="{D4208D07-8217-426F-B3EB-FD26F0DC79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7C3F26-611D-B846-AAB7-6DFD875BBCD9}" type="pres">
      <dgm:prSet presAssocID="{357C08EF-69FE-403D-8CB5-60F17B3FFA8E}" presName="spacer" presStyleCnt="0"/>
      <dgm:spPr/>
    </dgm:pt>
    <dgm:pt modelId="{1DC1CFBD-525F-9D4C-9DA5-381BC8AB2F48}" type="pres">
      <dgm:prSet presAssocID="{9065D071-CBFC-47D6-B567-66F2751CC5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8F5111-D936-8C4E-A293-81CF286F44BF}" type="pres">
      <dgm:prSet presAssocID="{94EA1E58-EF95-4D77-80E7-89EE7F820485}" presName="spacer" presStyleCnt="0"/>
      <dgm:spPr/>
    </dgm:pt>
    <dgm:pt modelId="{9A8E292C-CBAE-DC4B-B263-9EE02A887FD0}" type="pres">
      <dgm:prSet presAssocID="{01ABE20F-7F7D-460C-B01F-488790729E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C72709-AB1A-F041-AE36-2AF72D3277CD}" type="pres">
      <dgm:prSet presAssocID="{3D03905C-DFD0-4469-9D5F-351C62FF1FCD}" presName="spacer" presStyleCnt="0"/>
      <dgm:spPr/>
    </dgm:pt>
    <dgm:pt modelId="{E0146579-B004-1744-8BE3-8A6C0BDEEA95}" type="pres">
      <dgm:prSet presAssocID="{1D667534-FECA-4501-9623-0C921DBE2E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AC1508-2AA7-BE4A-AB82-14276BF35791}" type="presOf" srcId="{262A4479-B613-49D9-AE48-2E9B3846F891}" destId="{0DE26B32-C1B5-7848-850D-2714884A231B}" srcOrd="0" destOrd="0" presId="urn:microsoft.com/office/officeart/2005/8/layout/vList2"/>
    <dgm:cxn modelId="{9B87FE2D-C36F-0C45-BEDA-4DE59E829370}" type="presOf" srcId="{1D667534-FECA-4501-9623-0C921DBE2E7F}" destId="{E0146579-B004-1744-8BE3-8A6C0BDEEA95}" srcOrd="0" destOrd="0" presId="urn:microsoft.com/office/officeart/2005/8/layout/vList2"/>
    <dgm:cxn modelId="{B85C8E3B-9F60-474E-8B6D-0A06EC522DA8}" srcId="{262A4479-B613-49D9-AE48-2E9B3846F891}" destId="{01ABE20F-7F7D-460C-B01F-488790729EE0}" srcOrd="3" destOrd="0" parTransId="{A40CCA13-2DBC-465C-8BB5-9DCF091FBCE9}" sibTransId="{3D03905C-DFD0-4469-9D5F-351C62FF1FCD}"/>
    <dgm:cxn modelId="{72155D47-66C7-9843-9244-1117CAADC0EA}" type="presOf" srcId="{9065D071-CBFC-47D6-B567-66F2751CC5D7}" destId="{1DC1CFBD-525F-9D4C-9DA5-381BC8AB2F48}" srcOrd="0" destOrd="0" presId="urn:microsoft.com/office/officeart/2005/8/layout/vList2"/>
    <dgm:cxn modelId="{808A1A4F-B3AF-1E47-AA15-05EB998E5D01}" type="presOf" srcId="{01ABE20F-7F7D-460C-B01F-488790729EE0}" destId="{9A8E292C-CBAE-DC4B-B263-9EE02A887FD0}" srcOrd="0" destOrd="0" presId="urn:microsoft.com/office/officeart/2005/8/layout/vList2"/>
    <dgm:cxn modelId="{D0D249D1-12E2-4805-B990-4B71F3C7E0D0}" srcId="{262A4479-B613-49D9-AE48-2E9B3846F891}" destId="{D4208D07-8217-426F-B3EB-FD26F0DC7945}" srcOrd="1" destOrd="0" parTransId="{7E106ADE-5FAC-49E5-BF04-07CE551FA404}" sibTransId="{357C08EF-69FE-403D-8CB5-60F17B3FFA8E}"/>
    <dgm:cxn modelId="{CE5167D7-36CC-469E-999A-50717E744D9A}" srcId="{262A4479-B613-49D9-AE48-2E9B3846F891}" destId="{1D667534-FECA-4501-9623-0C921DBE2E7F}" srcOrd="4" destOrd="0" parTransId="{EAA1B436-094C-4491-8C76-7922AA98C696}" sibTransId="{2B315056-1DC6-4E41-957D-BCBACF8F0FDB}"/>
    <dgm:cxn modelId="{D10364E3-020F-0541-84E6-18509CB6FBE1}" type="presOf" srcId="{D6E9E1F1-88F8-417C-96A1-6D82A68C4AEF}" destId="{7553834F-C285-2647-8A0B-6F27B34B3CEA}" srcOrd="0" destOrd="0" presId="urn:microsoft.com/office/officeart/2005/8/layout/vList2"/>
    <dgm:cxn modelId="{F3D891F9-A054-4C18-809A-4F434E99F4DC}" srcId="{262A4479-B613-49D9-AE48-2E9B3846F891}" destId="{9065D071-CBFC-47D6-B567-66F2751CC5D7}" srcOrd="2" destOrd="0" parTransId="{8EEAC78C-9DDE-4C93-A13C-02D85A1C904F}" sibTransId="{94EA1E58-EF95-4D77-80E7-89EE7F820485}"/>
    <dgm:cxn modelId="{84A85DFC-C933-4B62-9FFE-68F5235FCFB4}" srcId="{262A4479-B613-49D9-AE48-2E9B3846F891}" destId="{D6E9E1F1-88F8-417C-96A1-6D82A68C4AEF}" srcOrd="0" destOrd="0" parTransId="{99C2DF7F-18C8-43E8-B3CD-063337B993EA}" sibTransId="{D996D48C-1DC8-4B0F-B8F4-B9E207DD506C}"/>
    <dgm:cxn modelId="{348C94FF-6C33-4547-A6F8-DABFEFFD21C8}" type="presOf" srcId="{D4208D07-8217-426F-B3EB-FD26F0DC7945}" destId="{F326477B-95BF-FF40-8246-387F18071E00}" srcOrd="0" destOrd="0" presId="urn:microsoft.com/office/officeart/2005/8/layout/vList2"/>
    <dgm:cxn modelId="{45A83E23-41BC-D444-BD10-AFCBDE7DDABE}" type="presParOf" srcId="{0DE26B32-C1B5-7848-850D-2714884A231B}" destId="{7553834F-C285-2647-8A0B-6F27B34B3CEA}" srcOrd="0" destOrd="0" presId="urn:microsoft.com/office/officeart/2005/8/layout/vList2"/>
    <dgm:cxn modelId="{BA29B7A3-71D9-0B4C-9DA7-F19BD7FEC9A1}" type="presParOf" srcId="{0DE26B32-C1B5-7848-850D-2714884A231B}" destId="{B6D0161D-C1F2-0F45-8189-8676C9F81BED}" srcOrd="1" destOrd="0" presId="urn:microsoft.com/office/officeart/2005/8/layout/vList2"/>
    <dgm:cxn modelId="{7C30A103-CDB8-5B4A-A2BF-DD1F96F33866}" type="presParOf" srcId="{0DE26B32-C1B5-7848-850D-2714884A231B}" destId="{F326477B-95BF-FF40-8246-387F18071E00}" srcOrd="2" destOrd="0" presId="urn:microsoft.com/office/officeart/2005/8/layout/vList2"/>
    <dgm:cxn modelId="{74CFB093-F5C9-A543-BA94-5E99FA982CEC}" type="presParOf" srcId="{0DE26B32-C1B5-7848-850D-2714884A231B}" destId="{EE7C3F26-611D-B846-AAB7-6DFD875BBCD9}" srcOrd="3" destOrd="0" presId="urn:microsoft.com/office/officeart/2005/8/layout/vList2"/>
    <dgm:cxn modelId="{B0E17013-4CB2-CB4A-8C33-C5A0CEC7CAD2}" type="presParOf" srcId="{0DE26B32-C1B5-7848-850D-2714884A231B}" destId="{1DC1CFBD-525F-9D4C-9DA5-381BC8AB2F48}" srcOrd="4" destOrd="0" presId="urn:microsoft.com/office/officeart/2005/8/layout/vList2"/>
    <dgm:cxn modelId="{C0A8F0B8-7269-654F-83BC-05613F7BAC16}" type="presParOf" srcId="{0DE26B32-C1B5-7848-850D-2714884A231B}" destId="{188F5111-D936-8C4E-A293-81CF286F44BF}" srcOrd="5" destOrd="0" presId="urn:microsoft.com/office/officeart/2005/8/layout/vList2"/>
    <dgm:cxn modelId="{B4F95A15-001E-7F48-92B3-2FE2ACFBBED2}" type="presParOf" srcId="{0DE26B32-C1B5-7848-850D-2714884A231B}" destId="{9A8E292C-CBAE-DC4B-B263-9EE02A887FD0}" srcOrd="6" destOrd="0" presId="urn:microsoft.com/office/officeart/2005/8/layout/vList2"/>
    <dgm:cxn modelId="{97413EBF-F751-3248-A8E2-CE4C31A551D0}" type="presParOf" srcId="{0DE26B32-C1B5-7848-850D-2714884A231B}" destId="{8DC72709-AB1A-F041-AE36-2AF72D3277CD}" srcOrd="7" destOrd="0" presId="urn:microsoft.com/office/officeart/2005/8/layout/vList2"/>
    <dgm:cxn modelId="{E82C7614-91A4-8346-8510-ABE896F3482E}" type="presParOf" srcId="{0DE26B32-C1B5-7848-850D-2714884A231B}" destId="{E0146579-B004-1744-8BE3-8A6C0BDEEA9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A4479-B613-49D9-AE48-2E9B3846F8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E9E1F1-88F8-417C-96A1-6D82A68C4AEF}">
      <dgm:prSet/>
      <dgm:spPr/>
      <dgm:t>
        <a:bodyPr/>
        <a:lstStyle/>
        <a:p>
          <a:r>
            <a:rPr lang="en-US" dirty="0"/>
            <a:t>Demographics: age, sex, ethnicity</a:t>
          </a:r>
        </a:p>
      </dgm:t>
    </dgm:pt>
    <dgm:pt modelId="{99C2DF7F-18C8-43E8-B3CD-063337B993EA}" type="parTrans" cxnId="{84A85DFC-C933-4B62-9FFE-68F5235FCFB4}">
      <dgm:prSet/>
      <dgm:spPr/>
      <dgm:t>
        <a:bodyPr/>
        <a:lstStyle/>
        <a:p>
          <a:endParaRPr lang="en-US"/>
        </a:p>
      </dgm:t>
    </dgm:pt>
    <dgm:pt modelId="{D996D48C-1DC8-4B0F-B8F4-B9E207DD506C}" type="sibTrans" cxnId="{84A85DFC-C933-4B62-9FFE-68F5235FCFB4}">
      <dgm:prSet/>
      <dgm:spPr/>
      <dgm:t>
        <a:bodyPr/>
        <a:lstStyle/>
        <a:p>
          <a:endParaRPr lang="en-US"/>
        </a:p>
      </dgm:t>
    </dgm:pt>
    <dgm:pt modelId="{D4208D07-8217-426F-B3EB-FD26F0DC7945}">
      <dgm:prSet/>
      <dgm:spPr/>
      <dgm:t>
        <a:bodyPr/>
        <a:lstStyle/>
        <a:p>
          <a:r>
            <a:rPr lang="en-US" dirty="0"/>
            <a:t>Duration of symptoms: acute, subacute, chronic</a:t>
          </a:r>
        </a:p>
      </dgm:t>
    </dgm:pt>
    <dgm:pt modelId="{7E106ADE-5FAC-49E5-BF04-07CE551FA404}" type="parTrans" cxnId="{D0D249D1-12E2-4805-B990-4B71F3C7E0D0}">
      <dgm:prSet/>
      <dgm:spPr/>
      <dgm:t>
        <a:bodyPr/>
        <a:lstStyle/>
        <a:p>
          <a:endParaRPr lang="en-US"/>
        </a:p>
      </dgm:t>
    </dgm:pt>
    <dgm:pt modelId="{357C08EF-69FE-403D-8CB5-60F17B3FFA8E}" type="sibTrans" cxnId="{D0D249D1-12E2-4805-B990-4B71F3C7E0D0}">
      <dgm:prSet/>
      <dgm:spPr/>
      <dgm:t>
        <a:bodyPr/>
        <a:lstStyle/>
        <a:p>
          <a:endParaRPr lang="en-US"/>
        </a:p>
      </dgm:t>
    </dgm:pt>
    <dgm:pt modelId="{9065D071-CBFC-47D6-B567-66F2751CC5D7}">
      <dgm:prSet/>
      <dgm:spPr/>
      <dgm:t>
        <a:bodyPr/>
        <a:lstStyle/>
        <a:p>
          <a:r>
            <a:rPr lang="en-US" dirty="0"/>
            <a:t>Number of joints involved: monoarticular, oligoarticular, polyarticular</a:t>
          </a:r>
        </a:p>
      </dgm:t>
    </dgm:pt>
    <dgm:pt modelId="{8EEAC78C-9DDE-4C93-A13C-02D85A1C904F}" type="parTrans" cxnId="{F3D891F9-A054-4C18-809A-4F434E99F4DC}">
      <dgm:prSet/>
      <dgm:spPr/>
      <dgm:t>
        <a:bodyPr/>
        <a:lstStyle/>
        <a:p>
          <a:endParaRPr lang="en-US"/>
        </a:p>
      </dgm:t>
    </dgm:pt>
    <dgm:pt modelId="{94EA1E58-EF95-4D77-80E7-89EE7F820485}" type="sibTrans" cxnId="{F3D891F9-A054-4C18-809A-4F434E99F4DC}">
      <dgm:prSet/>
      <dgm:spPr/>
      <dgm:t>
        <a:bodyPr/>
        <a:lstStyle/>
        <a:p>
          <a:endParaRPr lang="en-US"/>
        </a:p>
      </dgm:t>
    </dgm:pt>
    <dgm:pt modelId="{01ABE20F-7F7D-460C-B01F-488790729EE0}">
      <dgm:prSet/>
      <dgm:spPr/>
      <dgm:t>
        <a:bodyPr/>
        <a:lstStyle/>
        <a:p>
          <a:r>
            <a:rPr lang="en-US" dirty="0"/>
            <a:t>Pattern of joints involved: size, symmetry, distribution</a:t>
          </a:r>
        </a:p>
      </dgm:t>
    </dgm:pt>
    <dgm:pt modelId="{A40CCA13-2DBC-465C-8BB5-9DCF091FBCE9}" type="parTrans" cxnId="{B85C8E3B-9F60-474E-8B6D-0A06EC522DA8}">
      <dgm:prSet/>
      <dgm:spPr/>
      <dgm:t>
        <a:bodyPr/>
        <a:lstStyle/>
        <a:p>
          <a:endParaRPr lang="en-US"/>
        </a:p>
      </dgm:t>
    </dgm:pt>
    <dgm:pt modelId="{3D03905C-DFD0-4469-9D5F-351C62FF1FCD}" type="sibTrans" cxnId="{B85C8E3B-9F60-474E-8B6D-0A06EC522DA8}">
      <dgm:prSet/>
      <dgm:spPr/>
      <dgm:t>
        <a:bodyPr/>
        <a:lstStyle/>
        <a:p>
          <a:endParaRPr lang="en-US"/>
        </a:p>
      </dgm:t>
    </dgm:pt>
    <dgm:pt modelId="{1D667534-FECA-4501-9623-0C921DBE2E7F}">
      <dgm:prSet/>
      <dgm:spPr/>
      <dgm:t>
        <a:bodyPr/>
        <a:lstStyle/>
        <a:p>
          <a:r>
            <a:rPr lang="en-US"/>
            <a:t>Inflammatory vs. non-inflammatory features</a:t>
          </a:r>
        </a:p>
      </dgm:t>
    </dgm:pt>
    <dgm:pt modelId="{EAA1B436-094C-4491-8C76-7922AA98C696}" type="parTrans" cxnId="{CE5167D7-36CC-469E-999A-50717E744D9A}">
      <dgm:prSet/>
      <dgm:spPr/>
      <dgm:t>
        <a:bodyPr/>
        <a:lstStyle/>
        <a:p>
          <a:endParaRPr lang="en-US"/>
        </a:p>
      </dgm:t>
    </dgm:pt>
    <dgm:pt modelId="{2B315056-1DC6-4E41-957D-BCBACF8F0FDB}" type="sibTrans" cxnId="{CE5167D7-36CC-469E-999A-50717E744D9A}">
      <dgm:prSet/>
      <dgm:spPr/>
      <dgm:t>
        <a:bodyPr/>
        <a:lstStyle/>
        <a:p>
          <a:endParaRPr lang="en-US"/>
        </a:p>
      </dgm:t>
    </dgm:pt>
    <dgm:pt modelId="{0DE26B32-C1B5-7848-850D-2714884A231B}" type="pres">
      <dgm:prSet presAssocID="{262A4479-B613-49D9-AE48-2E9B3846F891}" presName="linear" presStyleCnt="0">
        <dgm:presLayoutVars>
          <dgm:animLvl val="lvl"/>
          <dgm:resizeHandles val="exact"/>
        </dgm:presLayoutVars>
      </dgm:prSet>
      <dgm:spPr/>
    </dgm:pt>
    <dgm:pt modelId="{7553834F-C285-2647-8A0B-6F27B34B3CEA}" type="pres">
      <dgm:prSet presAssocID="{D6E9E1F1-88F8-417C-96A1-6D82A68C4A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D0161D-C1F2-0F45-8189-8676C9F81BED}" type="pres">
      <dgm:prSet presAssocID="{D996D48C-1DC8-4B0F-B8F4-B9E207DD506C}" presName="spacer" presStyleCnt="0"/>
      <dgm:spPr/>
    </dgm:pt>
    <dgm:pt modelId="{F326477B-95BF-FF40-8246-387F18071E00}" type="pres">
      <dgm:prSet presAssocID="{D4208D07-8217-426F-B3EB-FD26F0DC79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7C3F26-611D-B846-AAB7-6DFD875BBCD9}" type="pres">
      <dgm:prSet presAssocID="{357C08EF-69FE-403D-8CB5-60F17B3FFA8E}" presName="spacer" presStyleCnt="0"/>
      <dgm:spPr/>
    </dgm:pt>
    <dgm:pt modelId="{1DC1CFBD-525F-9D4C-9DA5-381BC8AB2F48}" type="pres">
      <dgm:prSet presAssocID="{9065D071-CBFC-47D6-B567-66F2751CC5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8F5111-D936-8C4E-A293-81CF286F44BF}" type="pres">
      <dgm:prSet presAssocID="{94EA1E58-EF95-4D77-80E7-89EE7F820485}" presName="spacer" presStyleCnt="0"/>
      <dgm:spPr/>
    </dgm:pt>
    <dgm:pt modelId="{9A8E292C-CBAE-DC4B-B263-9EE02A887FD0}" type="pres">
      <dgm:prSet presAssocID="{01ABE20F-7F7D-460C-B01F-488790729E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C72709-AB1A-F041-AE36-2AF72D3277CD}" type="pres">
      <dgm:prSet presAssocID="{3D03905C-DFD0-4469-9D5F-351C62FF1FCD}" presName="spacer" presStyleCnt="0"/>
      <dgm:spPr/>
    </dgm:pt>
    <dgm:pt modelId="{E0146579-B004-1744-8BE3-8A6C0BDEEA95}" type="pres">
      <dgm:prSet presAssocID="{1D667534-FECA-4501-9623-0C921DBE2E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AC1508-2AA7-BE4A-AB82-14276BF35791}" type="presOf" srcId="{262A4479-B613-49D9-AE48-2E9B3846F891}" destId="{0DE26B32-C1B5-7848-850D-2714884A231B}" srcOrd="0" destOrd="0" presId="urn:microsoft.com/office/officeart/2005/8/layout/vList2"/>
    <dgm:cxn modelId="{9B87FE2D-C36F-0C45-BEDA-4DE59E829370}" type="presOf" srcId="{1D667534-FECA-4501-9623-0C921DBE2E7F}" destId="{E0146579-B004-1744-8BE3-8A6C0BDEEA95}" srcOrd="0" destOrd="0" presId="urn:microsoft.com/office/officeart/2005/8/layout/vList2"/>
    <dgm:cxn modelId="{B85C8E3B-9F60-474E-8B6D-0A06EC522DA8}" srcId="{262A4479-B613-49D9-AE48-2E9B3846F891}" destId="{01ABE20F-7F7D-460C-B01F-488790729EE0}" srcOrd="3" destOrd="0" parTransId="{A40CCA13-2DBC-465C-8BB5-9DCF091FBCE9}" sibTransId="{3D03905C-DFD0-4469-9D5F-351C62FF1FCD}"/>
    <dgm:cxn modelId="{72155D47-66C7-9843-9244-1117CAADC0EA}" type="presOf" srcId="{9065D071-CBFC-47D6-B567-66F2751CC5D7}" destId="{1DC1CFBD-525F-9D4C-9DA5-381BC8AB2F48}" srcOrd="0" destOrd="0" presId="urn:microsoft.com/office/officeart/2005/8/layout/vList2"/>
    <dgm:cxn modelId="{808A1A4F-B3AF-1E47-AA15-05EB998E5D01}" type="presOf" srcId="{01ABE20F-7F7D-460C-B01F-488790729EE0}" destId="{9A8E292C-CBAE-DC4B-B263-9EE02A887FD0}" srcOrd="0" destOrd="0" presId="urn:microsoft.com/office/officeart/2005/8/layout/vList2"/>
    <dgm:cxn modelId="{D0D249D1-12E2-4805-B990-4B71F3C7E0D0}" srcId="{262A4479-B613-49D9-AE48-2E9B3846F891}" destId="{D4208D07-8217-426F-B3EB-FD26F0DC7945}" srcOrd="1" destOrd="0" parTransId="{7E106ADE-5FAC-49E5-BF04-07CE551FA404}" sibTransId="{357C08EF-69FE-403D-8CB5-60F17B3FFA8E}"/>
    <dgm:cxn modelId="{CE5167D7-36CC-469E-999A-50717E744D9A}" srcId="{262A4479-B613-49D9-AE48-2E9B3846F891}" destId="{1D667534-FECA-4501-9623-0C921DBE2E7F}" srcOrd="4" destOrd="0" parTransId="{EAA1B436-094C-4491-8C76-7922AA98C696}" sibTransId="{2B315056-1DC6-4E41-957D-BCBACF8F0FDB}"/>
    <dgm:cxn modelId="{D10364E3-020F-0541-84E6-18509CB6FBE1}" type="presOf" srcId="{D6E9E1F1-88F8-417C-96A1-6D82A68C4AEF}" destId="{7553834F-C285-2647-8A0B-6F27B34B3CEA}" srcOrd="0" destOrd="0" presId="urn:microsoft.com/office/officeart/2005/8/layout/vList2"/>
    <dgm:cxn modelId="{F3D891F9-A054-4C18-809A-4F434E99F4DC}" srcId="{262A4479-B613-49D9-AE48-2E9B3846F891}" destId="{9065D071-CBFC-47D6-B567-66F2751CC5D7}" srcOrd="2" destOrd="0" parTransId="{8EEAC78C-9DDE-4C93-A13C-02D85A1C904F}" sibTransId="{94EA1E58-EF95-4D77-80E7-89EE7F820485}"/>
    <dgm:cxn modelId="{84A85DFC-C933-4B62-9FFE-68F5235FCFB4}" srcId="{262A4479-B613-49D9-AE48-2E9B3846F891}" destId="{D6E9E1F1-88F8-417C-96A1-6D82A68C4AEF}" srcOrd="0" destOrd="0" parTransId="{99C2DF7F-18C8-43E8-B3CD-063337B993EA}" sibTransId="{D996D48C-1DC8-4B0F-B8F4-B9E207DD506C}"/>
    <dgm:cxn modelId="{348C94FF-6C33-4547-A6F8-DABFEFFD21C8}" type="presOf" srcId="{D4208D07-8217-426F-B3EB-FD26F0DC7945}" destId="{F326477B-95BF-FF40-8246-387F18071E00}" srcOrd="0" destOrd="0" presId="urn:microsoft.com/office/officeart/2005/8/layout/vList2"/>
    <dgm:cxn modelId="{45A83E23-41BC-D444-BD10-AFCBDE7DDABE}" type="presParOf" srcId="{0DE26B32-C1B5-7848-850D-2714884A231B}" destId="{7553834F-C285-2647-8A0B-6F27B34B3CEA}" srcOrd="0" destOrd="0" presId="urn:microsoft.com/office/officeart/2005/8/layout/vList2"/>
    <dgm:cxn modelId="{BA29B7A3-71D9-0B4C-9DA7-F19BD7FEC9A1}" type="presParOf" srcId="{0DE26B32-C1B5-7848-850D-2714884A231B}" destId="{B6D0161D-C1F2-0F45-8189-8676C9F81BED}" srcOrd="1" destOrd="0" presId="urn:microsoft.com/office/officeart/2005/8/layout/vList2"/>
    <dgm:cxn modelId="{7C30A103-CDB8-5B4A-A2BF-DD1F96F33866}" type="presParOf" srcId="{0DE26B32-C1B5-7848-850D-2714884A231B}" destId="{F326477B-95BF-FF40-8246-387F18071E00}" srcOrd="2" destOrd="0" presId="urn:microsoft.com/office/officeart/2005/8/layout/vList2"/>
    <dgm:cxn modelId="{74CFB093-F5C9-A543-BA94-5E99FA982CEC}" type="presParOf" srcId="{0DE26B32-C1B5-7848-850D-2714884A231B}" destId="{EE7C3F26-611D-B846-AAB7-6DFD875BBCD9}" srcOrd="3" destOrd="0" presId="urn:microsoft.com/office/officeart/2005/8/layout/vList2"/>
    <dgm:cxn modelId="{B0E17013-4CB2-CB4A-8C33-C5A0CEC7CAD2}" type="presParOf" srcId="{0DE26B32-C1B5-7848-850D-2714884A231B}" destId="{1DC1CFBD-525F-9D4C-9DA5-381BC8AB2F48}" srcOrd="4" destOrd="0" presId="urn:microsoft.com/office/officeart/2005/8/layout/vList2"/>
    <dgm:cxn modelId="{C0A8F0B8-7269-654F-83BC-05613F7BAC16}" type="presParOf" srcId="{0DE26B32-C1B5-7848-850D-2714884A231B}" destId="{188F5111-D936-8C4E-A293-81CF286F44BF}" srcOrd="5" destOrd="0" presId="urn:microsoft.com/office/officeart/2005/8/layout/vList2"/>
    <dgm:cxn modelId="{B4F95A15-001E-7F48-92B3-2FE2ACFBBED2}" type="presParOf" srcId="{0DE26B32-C1B5-7848-850D-2714884A231B}" destId="{9A8E292C-CBAE-DC4B-B263-9EE02A887FD0}" srcOrd="6" destOrd="0" presId="urn:microsoft.com/office/officeart/2005/8/layout/vList2"/>
    <dgm:cxn modelId="{97413EBF-F751-3248-A8E2-CE4C31A551D0}" type="presParOf" srcId="{0DE26B32-C1B5-7848-850D-2714884A231B}" destId="{8DC72709-AB1A-F041-AE36-2AF72D3277CD}" srcOrd="7" destOrd="0" presId="urn:microsoft.com/office/officeart/2005/8/layout/vList2"/>
    <dgm:cxn modelId="{E82C7614-91A4-8346-8510-ABE896F3482E}" type="presParOf" srcId="{0DE26B32-C1B5-7848-850D-2714884A231B}" destId="{E0146579-B004-1744-8BE3-8A6C0BDEEA9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2A4479-B613-49D9-AE48-2E9B3846F8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E9E1F1-88F8-417C-96A1-6D82A68C4AEF}">
      <dgm:prSet/>
      <dgm:spPr/>
      <dgm:t>
        <a:bodyPr/>
        <a:lstStyle/>
        <a:p>
          <a:r>
            <a:rPr lang="en-US" dirty="0"/>
            <a:t>Demographics: age, sex, ethnicity</a:t>
          </a:r>
        </a:p>
      </dgm:t>
    </dgm:pt>
    <dgm:pt modelId="{99C2DF7F-18C8-43E8-B3CD-063337B993EA}" type="parTrans" cxnId="{84A85DFC-C933-4B62-9FFE-68F5235FCFB4}">
      <dgm:prSet/>
      <dgm:spPr/>
      <dgm:t>
        <a:bodyPr/>
        <a:lstStyle/>
        <a:p>
          <a:endParaRPr lang="en-US"/>
        </a:p>
      </dgm:t>
    </dgm:pt>
    <dgm:pt modelId="{D996D48C-1DC8-4B0F-B8F4-B9E207DD506C}" type="sibTrans" cxnId="{84A85DFC-C933-4B62-9FFE-68F5235FCFB4}">
      <dgm:prSet/>
      <dgm:spPr/>
      <dgm:t>
        <a:bodyPr/>
        <a:lstStyle/>
        <a:p>
          <a:endParaRPr lang="en-US"/>
        </a:p>
      </dgm:t>
    </dgm:pt>
    <dgm:pt modelId="{D4208D07-8217-426F-B3EB-FD26F0DC7945}">
      <dgm:prSet/>
      <dgm:spPr/>
      <dgm:t>
        <a:bodyPr/>
        <a:lstStyle/>
        <a:p>
          <a:r>
            <a:rPr lang="en-US" dirty="0"/>
            <a:t>Duration of symptoms: acute, subacute, chronic</a:t>
          </a:r>
        </a:p>
      </dgm:t>
    </dgm:pt>
    <dgm:pt modelId="{7E106ADE-5FAC-49E5-BF04-07CE551FA404}" type="parTrans" cxnId="{D0D249D1-12E2-4805-B990-4B71F3C7E0D0}">
      <dgm:prSet/>
      <dgm:spPr/>
      <dgm:t>
        <a:bodyPr/>
        <a:lstStyle/>
        <a:p>
          <a:endParaRPr lang="en-US"/>
        </a:p>
      </dgm:t>
    </dgm:pt>
    <dgm:pt modelId="{357C08EF-69FE-403D-8CB5-60F17B3FFA8E}" type="sibTrans" cxnId="{D0D249D1-12E2-4805-B990-4B71F3C7E0D0}">
      <dgm:prSet/>
      <dgm:spPr/>
      <dgm:t>
        <a:bodyPr/>
        <a:lstStyle/>
        <a:p>
          <a:endParaRPr lang="en-US"/>
        </a:p>
      </dgm:t>
    </dgm:pt>
    <dgm:pt modelId="{9065D071-CBFC-47D6-B567-66F2751CC5D7}">
      <dgm:prSet/>
      <dgm:spPr/>
      <dgm:t>
        <a:bodyPr/>
        <a:lstStyle/>
        <a:p>
          <a:r>
            <a:rPr lang="en-US" dirty="0"/>
            <a:t>Number of joints involved: monoarticular, oligoarticular, polyarticular</a:t>
          </a:r>
        </a:p>
      </dgm:t>
    </dgm:pt>
    <dgm:pt modelId="{8EEAC78C-9DDE-4C93-A13C-02D85A1C904F}" type="parTrans" cxnId="{F3D891F9-A054-4C18-809A-4F434E99F4DC}">
      <dgm:prSet/>
      <dgm:spPr/>
      <dgm:t>
        <a:bodyPr/>
        <a:lstStyle/>
        <a:p>
          <a:endParaRPr lang="en-US"/>
        </a:p>
      </dgm:t>
    </dgm:pt>
    <dgm:pt modelId="{94EA1E58-EF95-4D77-80E7-89EE7F820485}" type="sibTrans" cxnId="{F3D891F9-A054-4C18-809A-4F434E99F4DC}">
      <dgm:prSet/>
      <dgm:spPr/>
      <dgm:t>
        <a:bodyPr/>
        <a:lstStyle/>
        <a:p>
          <a:endParaRPr lang="en-US"/>
        </a:p>
      </dgm:t>
    </dgm:pt>
    <dgm:pt modelId="{01ABE20F-7F7D-460C-B01F-488790729EE0}">
      <dgm:prSet/>
      <dgm:spPr/>
      <dgm:t>
        <a:bodyPr/>
        <a:lstStyle/>
        <a:p>
          <a:r>
            <a:rPr lang="en-US" dirty="0"/>
            <a:t>Pattern of joints involved: size, symmetry, distribution</a:t>
          </a:r>
        </a:p>
      </dgm:t>
    </dgm:pt>
    <dgm:pt modelId="{A40CCA13-2DBC-465C-8BB5-9DCF091FBCE9}" type="parTrans" cxnId="{B85C8E3B-9F60-474E-8B6D-0A06EC522DA8}">
      <dgm:prSet/>
      <dgm:spPr/>
      <dgm:t>
        <a:bodyPr/>
        <a:lstStyle/>
        <a:p>
          <a:endParaRPr lang="en-US"/>
        </a:p>
      </dgm:t>
    </dgm:pt>
    <dgm:pt modelId="{3D03905C-DFD0-4469-9D5F-351C62FF1FCD}" type="sibTrans" cxnId="{B85C8E3B-9F60-474E-8B6D-0A06EC522DA8}">
      <dgm:prSet/>
      <dgm:spPr/>
      <dgm:t>
        <a:bodyPr/>
        <a:lstStyle/>
        <a:p>
          <a:endParaRPr lang="en-US"/>
        </a:p>
      </dgm:t>
    </dgm:pt>
    <dgm:pt modelId="{1D667534-FECA-4501-9623-0C921DBE2E7F}">
      <dgm:prSet/>
      <dgm:spPr/>
      <dgm:t>
        <a:bodyPr/>
        <a:lstStyle/>
        <a:p>
          <a:r>
            <a:rPr lang="en-US"/>
            <a:t>Inflammatory vs. non-inflammatory features</a:t>
          </a:r>
        </a:p>
      </dgm:t>
    </dgm:pt>
    <dgm:pt modelId="{EAA1B436-094C-4491-8C76-7922AA98C696}" type="parTrans" cxnId="{CE5167D7-36CC-469E-999A-50717E744D9A}">
      <dgm:prSet/>
      <dgm:spPr/>
      <dgm:t>
        <a:bodyPr/>
        <a:lstStyle/>
        <a:p>
          <a:endParaRPr lang="en-US"/>
        </a:p>
      </dgm:t>
    </dgm:pt>
    <dgm:pt modelId="{2B315056-1DC6-4E41-957D-BCBACF8F0FDB}" type="sibTrans" cxnId="{CE5167D7-36CC-469E-999A-50717E744D9A}">
      <dgm:prSet/>
      <dgm:spPr/>
      <dgm:t>
        <a:bodyPr/>
        <a:lstStyle/>
        <a:p>
          <a:endParaRPr lang="en-US"/>
        </a:p>
      </dgm:t>
    </dgm:pt>
    <dgm:pt modelId="{0DE26B32-C1B5-7848-850D-2714884A231B}" type="pres">
      <dgm:prSet presAssocID="{262A4479-B613-49D9-AE48-2E9B3846F891}" presName="linear" presStyleCnt="0">
        <dgm:presLayoutVars>
          <dgm:animLvl val="lvl"/>
          <dgm:resizeHandles val="exact"/>
        </dgm:presLayoutVars>
      </dgm:prSet>
      <dgm:spPr/>
    </dgm:pt>
    <dgm:pt modelId="{7553834F-C285-2647-8A0B-6F27B34B3CEA}" type="pres">
      <dgm:prSet presAssocID="{D6E9E1F1-88F8-417C-96A1-6D82A68C4A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D0161D-C1F2-0F45-8189-8676C9F81BED}" type="pres">
      <dgm:prSet presAssocID="{D996D48C-1DC8-4B0F-B8F4-B9E207DD506C}" presName="spacer" presStyleCnt="0"/>
      <dgm:spPr/>
    </dgm:pt>
    <dgm:pt modelId="{F326477B-95BF-FF40-8246-387F18071E00}" type="pres">
      <dgm:prSet presAssocID="{D4208D07-8217-426F-B3EB-FD26F0DC79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7C3F26-611D-B846-AAB7-6DFD875BBCD9}" type="pres">
      <dgm:prSet presAssocID="{357C08EF-69FE-403D-8CB5-60F17B3FFA8E}" presName="spacer" presStyleCnt="0"/>
      <dgm:spPr/>
    </dgm:pt>
    <dgm:pt modelId="{1DC1CFBD-525F-9D4C-9DA5-381BC8AB2F48}" type="pres">
      <dgm:prSet presAssocID="{9065D071-CBFC-47D6-B567-66F2751CC5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8F5111-D936-8C4E-A293-81CF286F44BF}" type="pres">
      <dgm:prSet presAssocID="{94EA1E58-EF95-4D77-80E7-89EE7F820485}" presName="spacer" presStyleCnt="0"/>
      <dgm:spPr/>
    </dgm:pt>
    <dgm:pt modelId="{9A8E292C-CBAE-DC4B-B263-9EE02A887FD0}" type="pres">
      <dgm:prSet presAssocID="{01ABE20F-7F7D-460C-B01F-488790729E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C72709-AB1A-F041-AE36-2AF72D3277CD}" type="pres">
      <dgm:prSet presAssocID="{3D03905C-DFD0-4469-9D5F-351C62FF1FCD}" presName="spacer" presStyleCnt="0"/>
      <dgm:spPr/>
    </dgm:pt>
    <dgm:pt modelId="{E0146579-B004-1744-8BE3-8A6C0BDEEA95}" type="pres">
      <dgm:prSet presAssocID="{1D667534-FECA-4501-9623-0C921DBE2E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AC1508-2AA7-BE4A-AB82-14276BF35791}" type="presOf" srcId="{262A4479-B613-49D9-AE48-2E9B3846F891}" destId="{0DE26B32-C1B5-7848-850D-2714884A231B}" srcOrd="0" destOrd="0" presId="urn:microsoft.com/office/officeart/2005/8/layout/vList2"/>
    <dgm:cxn modelId="{9B87FE2D-C36F-0C45-BEDA-4DE59E829370}" type="presOf" srcId="{1D667534-FECA-4501-9623-0C921DBE2E7F}" destId="{E0146579-B004-1744-8BE3-8A6C0BDEEA95}" srcOrd="0" destOrd="0" presId="urn:microsoft.com/office/officeart/2005/8/layout/vList2"/>
    <dgm:cxn modelId="{B85C8E3B-9F60-474E-8B6D-0A06EC522DA8}" srcId="{262A4479-B613-49D9-AE48-2E9B3846F891}" destId="{01ABE20F-7F7D-460C-B01F-488790729EE0}" srcOrd="3" destOrd="0" parTransId="{A40CCA13-2DBC-465C-8BB5-9DCF091FBCE9}" sibTransId="{3D03905C-DFD0-4469-9D5F-351C62FF1FCD}"/>
    <dgm:cxn modelId="{72155D47-66C7-9843-9244-1117CAADC0EA}" type="presOf" srcId="{9065D071-CBFC-47D6-B567-66F2751CC5D7}" destId="{1DC1CFBD-525F-9D4C-9DA5-381BC8AB2F48}" srcOrd="0" destOrd="0" presId="urn:microsoft.com/office/officeart/2005/8/layout/vList2"/>
    <dgm:cxn modelId="{808A1A4F-B3AF-1E47-AA15-05EB998E5D01}" type="presOf" srcId="{01ABE20F-7F7D-460C-B01F-488790729EE0}" destId="{9A8E292C-CBAE-DC4B-B263-9EE02A887FD0}" srcOrd="0" destOrd="0" presId="urn:microsoft.com/office/officeart/2005/8/layout/vList2"/>
    <dgm:cxn modelId="{D0D249D1-12E2-4805-B990-4B71F3C7E0D0}" srcId="{262A4479-B613-49D9-AE48-2E9B3846F891}" destId="{D4208D07-8217-426F-B3EB-FD26F0DC7945}" srcOrd="1" destOrd="0" parTransId="{7E106ADE-5FAC-49E5-BF04-07CE551FA404}" sibTransId="{357C08EF-69FE-403D-8CB5-60F17B3FFA8E}"/>
    <dgm:cxn modelId="{CE5167D7-36CC-469E-999A-50717E744D9A}" srcId="{262A4479-B613-49D9-AE48-2E9B3846F891}" destId="{1D667534-FECA-4501-9623-0C921DBE2E7F}" srcOrd="4" destOrd="0" parTransId="{EAA1B436-094C-4491-8C76-7922AA98C696}" sibTransId="{2B315056-1DC6-4E41-957D-BCBACF8F0FDB}"/>
    <dgm:cxn modelId="{D10364E3-020F-0541-84E6-18509CB6FBE1}" type="presOf" srcId="{D6E9E1F1-88F8-417C-96A1-6D82A68C4AEF}" destId="{7553834F-C285-2647-8A0B-6F27B34B3CEA}" srcOrd="0" destOrd="0" presId="urn:microsoft.com/office/officeart/2005/8/layout/vList2"/>
    <dgm:cxn modelId="{F3D891F9-A054-4C18-809A-4F434E99F4DC}" srcId="{262A4479-B613-49D9-AE48-2E9B3846F891}" destId="{9065D071-CBFC-47D6-B567-66F2751CC5D7}" srcOrd="2" destOrd="0" parTransId="{8EEAC78C-9DDE-4C93-A13C-02D85A1C904F}" sibTransId="{94EA1E58-EF95-4D77-80E7-89EE7F820485}"/>
    <dgm:cxn modelId="{84A85DFC-C933-4B62-9FFE-68F5235FCFB4}" srcId="{262A4479-B613-49D9-AE48-2E9B3846F891}" destId="{D6E9E1F1-88F8-417C-96A1-6D82A68C4AEF}" srcOrd="0" destOrd="0" parTransId="{99C2DF7F-18C8-43E8-B3CD-063337B993EA}" sibTransId="{D996D48C-1DC8-4B0F-B8F4-B9E207DD506C}"/>
    <dgm:cxn modelId="{348C94FF-6C33-4547-A6F8-DABFEFFD21C8}" type="presOf" srcId="{D4208D07-8217-426F-B3EB-FD26F0DC7945}" destId="{F326477B-95BF-FF40-8246-387F18071E00}" srcOrd="0" destOrd="0" presId="urn:microsoft.com/office/officeart/2005/8/layout/vList2"/>
    <dgm:cxn modelId="{45A83E23-41BC-D444-BD10-AFCBDE7DDABE}" type="presParOf" srcId="{0DE26B32-C1B5-7848-850D-2714884A231B}" destId="{7553834F-C285-2647-8A0B-6F27B34B3CEA}" srcOrd="0" destOrd="0" presId="urn:microsoft.com/office/officeart/2005/8/layout/vList2"/>
    <dgm:cxn modelId="{BA29B7A3-71D9-0B4C-9DA7-F19BD7FEC9A1}" type="presParOf" srcId="{0DE26B32-C1B5-7848-850D-2714884A231B}" destId="{B6D0161D-C1F2-0F45-8189-8676C9F81BED}" srcOrd="1" destOrd="0" presId="urn:microsoft.com/office/officeart/2005/8/layout/vList2"/>
    <dgm:cxn modelId="{7C30A103-CDB8-5B4A-A2BF-DD1F96F33866}" type="presParOf" srcId="{0DE26B32-C1B5-7848-850D-2714884A231B}" destId="{F326477B-95BF-FF40-8246-387F18071E00}" srcOrd="2" destOrd="0" presId="urn:microsoft.com/office/officeart/2005/8/layout/vList2"/>
    <dgm:cxn modelId="{74CFB093-F5C9-A543-BA94-5E99FA982CEC}" type="presParOf" srcId="{0DE26B32-C1B5-7848-850D-2714884A231B}" destId="{EE7C3F26-611D-B846-AAB7-6DFD875BBCD9}" srcOrd="3" destOrd="0" presId="urn:microsoft.com/office/officeart/2005/8/layout/vList2"/>
    <dgm:cxn modelId="{B0E17013-4CB2-CB4A-8C33-C5A0CEC7CAD2}" type="presParOf" srcId="{0DE26B32-C1B5-7848-850D-2714884A231B}" destId="{1DC1CFBD-525F-9D4C-9DA5-381BC8AB2F48}" srcOrd="4" destOrd="0" presId="urn:microsoft.com/office/officeart/2005/8/layout/vList2"/>
    <dgm:cxn modelId="{C0A8F0B8-7269-654F-83BC-05613F7BAC16}" type="presParOf" srcId="{0DE26B32-C1B5-7848-850D-2714884A231B}" destId="{188F5111-D936-8C4E-A293-81CF286F44BF}" srcOrd="5" destOrd="0" presId="urn:microsoft.com/office/officeart/2005/8/layout/vList2"/>
    <dgm:cxn modelId="{B4F95A15-001E-7F48-92B3-2FE2ACFBBED2}" type="presParOf" srcId="{0DE26B32-C1B5-7848-850D-2714884A231B}" destId="{9A8E292C-CBAE-DC4B-B263-9EE02A887FD0}" srcOrd="6" destOrd="0" presId="urn:microsoft.com/office/officeart/2005/8/layout/vList2"/>
    <dgm:cxn modelId="{97413EBF-F751-3248-A8E2-CE4C31A551D0}" type="presParOf" srcId="{0DE26B32-C1B5-7848-850D-2714884A231B}" destId="{8DC72709-AB1A-F041-AE36-2AF72D3277CD}" srcOrd="7" destOrd="0" presId="urn:microsoft.com/office/officeart/2005/8/layout/vList2"/>
    <dgm:cxn modelId="{E82C7614-91A4-8346-8510-ABE896F3482E}" type="presParOf" srcId="{0DE26B32-C1B5-7848-850D-2714884A231B}" destId="{E0146579-B004-1744-8BE3-8A6C0BDEEA9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2A4479-B613-49D9-AE48-2E9B3846F8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E9E1F1-88F8-417C-96A1-6D82A68C4AEF}">
      <dgm:prSet/>
      <dgm:spPr/>
      <dgm:t>
        <a:bodyPr/>
        <a:lstStyle/>
        <a:p>
          <a:r>
            <a:rPr lang="en-US" dirty="0"/>
            <a:t>Demographics: age, sex, ethnicity</a:t>
          </a:r>
        </a:p>
      </dgm:t>
    </dgm:pt>
    <dgm:pt modelId="{99C2DF7F-18C8-43E8-B3CD-063337B993EA}" type="parTrans" cxnId="{84A85DFC-C933-4B62-9FFE-68F5235FCFB4}">
      <dgm:prSet/>
      <dgm:spPr/>
      <dgm:t>
        <a:bodyPr/>
        <a:lstStyle/>
        <a:p>
          <a:endParaRPr lang="en-US"/>
        </a:p>
      </dgm:t>
    </dgm:pt>
    <dgm:pt modelId="{D996D48C-1DC8-4B0F-B8F4-B9E207DD506C}" type="sibTrans" cxnId="{84A85DFC-C933-4B62-9FFE-68F5235FCFB4}">
      <dgm:prSet/>
      <dgm:spPr/>
      <dgm:t>
        <a:bodyPr/>
        <a:lstStyle/>
        <a:p>
          <a:endParaRPr lang="en-US"/>
        </a:p>
      </dgm:t>
    </dgm:pt>
    <dgm:pt modelId="{D4208D07-8217-426F-B3EB-FD26F0DC7945}">
      <dgm:prSet/>
      <dgm:spPr/>
      <dgm:t>
        <a:bodyPr/>
        <a:lstStyle/>
        <a:p>
          <a:r>
            <a:rPr lang="en-US" dirty="0"/>
            <a:t>Duration of symptoms: acute, subacute, chronic</a:t>
          </a:r>
        </a:p>
      </dgm:t>
    </dgm:pt>
    <dgm:pt modelId="{7E106ADE-5FAC-49E5-BF04-07CE551FA404}" type="parTrans" cxnId="{D0D249D1-12E2-4805-B990-4B71F3C7E0D0}">
      <dgm:prSet/>
      <dgm:spPr/>
      <dgm:t>
        <a:bodyPr/>
        <a:lstStyle/>
        <a:p>
          <a:endParaRPr lang="en-US"/>
        </a:p>
      </dgm:t>
    </dgm:pt>
    <dgm:pt modelId="{357C08EF-69FE-403D-8CB5-60F17B3FFA8E}" type="sibTrans" cxnId="{D0D249D1-12E2-4805-B990-4B71F3C7E0D0}">
      <dgm:prSet/>
      <dgm:spPr/>
      <dgm:t>
        <a:bodyPr/>
        <a:lstStyle/>
        <a:p>
          <a:endParaRPr lang="en-US"/>
        </a:p>
      </dgm:t>
    </dgm:pt>
    <dgm:pt modelId="{9065D071-CBFC-47D6-B567-66F2751CC5D7}">
      <dgm:prSet/>
      <dgm:spPr/>
      <dgm:t>
        <a:bodyPr/>
        <a:lstStyle/>
        <a:p>
          <a:r>
            <a:rPr lang="en-US" dirty="0"/>
            <a:t>Number of joints involved: monoarticular, oligoarticular, polyarticular</a:t>
          </a:r>
        </a:p>
      </dgm:t>
    </dgm:pt>
    <dgm:pt modelId="{8EEAC78C-9DDE-4C93-A13C-02D85A1C904F}" type="parTrans" cxnId="{F3D891F9-A054-4C18-809A-4F434E99F4DC}">
      <dgm:prSet/>
      <dgm:spPr/>
      <dgm:t>
        <a:bodyPr/>
        <a:lstStyle/>
        <a:p>
          <a:endParaRPr lang="en-US"/>
        </a:p>
      </dgm:t>
    </dgm:pt>
    <dgm:pt modelId="{94EA1E58-EF95-4D77-80E7-89EE7F820485}" type="sibTrans" cxnId="{F3D891F9-A054-4C18-809A-4F434E99F4DC}">
      <dgm:prSet/>
      <dgm:spPr/>
      <dgm:t>
        <a:bodyPr/>
        <a:lstStyle/>
        <a:p>
          <a:endParaRPr lang="en-US"/>
        </a:p>
      </dgm:t>
    </dgm:pt>
    <dgm:pt modelId="{01ABE20F-7F7D-460C-B01F-488790729EE0}">
      <dgm:prSet/>
      <dgm:spPr/>
      <dgm:t>
        <a:bodyPr/>
        <a:lstStyle/>
        <a:p>
          <a:r>
            <a:rPr lang="en-US" dirty="0"/>
            <a:t>Pattern of joints involved: size, symmetry, distribution</a:t>
          </a:r>
        </a:p>
      </dgm:t>
    </dgm:pt>
    <dgm:pt modelId="{A40CCA13-2DBC-465C-8BB5-9DCF091FBCE9}" type="parTrans" cxnId="{B85C8E3B-9F60-474E-8B6D-0A06EC522DA8}">
      <dgm:prSet/>
      <dgm:spPr/>
      <dgm:t>
        <a:bodyPr/>
        <a:lstStyle/>
        <a:p>
          <a:endParaRPr lang="en-US"/>
        </a:p>
      </dgm:t>
    </dgm:pt>
    <dgm:pt modelId="{3D03905C-DFD0-4469-9D5F-351C62FF1FCD}" type="sibTrans" cxnId="{B85C8E3B-9F60-474E-8B6D-0A06EC522DA8}">
      <dgm:prSet/>
      <dgm:spPr/>
      <dgm:t>
        <a:bodyPr/>
        <a:lstStyle/>
        <a:p>
          <a:endParaRPr lang="en-US"/>
        </a:p>
      </dgm:t>
    </dgm:pt>
    <dgm:pt modelId="{1D667534-FECA-4501-9623-0C921DBE2E7F}">
      <dgm:prSet/>
      <dgm:spPr/>
      <dgm:t>
        <a:bodyPr/>
        <a:lstStyle/>
        <a:p>
          <a:r>
            <a:rPr lang="en-US"/>
            <a:t>Inflammatory vs. non-inflammatory features</a:t>
          </a:r>
        </a:p>
      </dgm:t>
    </dgm:pt>
    <dgm:pt modelId="{EAA1B436-094C-4491-8C76-7922AA98C696}" type="parTrans" cxnId="{CE5167D7-36CC-469E-999A-50717E744D9A}">
      <dgm:prSet/>
      <dgm:spPr/>
      <dgm:t>
        <a:bodyPr/>
        <a:lstStyle/>
        <a:p>
          <a:endParaRPr lang="en-US"/>
        </a:p>
      </dgm:t>
    </dgm:pt>
    <dgm:pt modelId="{2B315056-1DC6-4E41-957D-BCBACF8F0FDB}" type="sibTrans" cxnId="{CE5167D7-36CC-469E-999A-50717E744D9A}">
      <dgm:prSet/>
      <dgm:spPr/>
      <dgm:t>
        <a:bodyPr/>
        <a:lstStyle/>
        <a:p>
          <a:endParaRPr lang="en-US"/>
        </a:p>
      </dgm:t>
    </dgm:pt>
    <dgm:pt modelId="{0DE26B32-C1B5-7848-850D-2714884A231B}" type="pres">
      <dgm:prSet presAssocID="{262A4479-B613-49D9-AE48-2E9B3846F891}" presName="linear" presStyleCnt="0">
        <dgm:presLayoutVars>
          <dgm:animLvl val="lvl"/>
          <dgm:resizeHandles val="exact"/>
        </dgm:presLayoutVars>
      </dgm:prSet>
      <dgm:spPr/>
    </dgm:pt>
    <dgm:pt modelId="{7553834F-C285-2647-8A0B-6F27B34B3CEA}" type="pres">
      <dgm:prSet presAssocID="{D6E9E1F1-88F8-417C-96A1-6D82A68C4A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D0161D-C1F2-0F45-8189-8676C9F81BED}" type="pres">
      <dgm:prSet presAssocID="{D996D48C-1DC8-4B0F-B8F4-B9E207DD506C}" presName="spacer" presStyleCnt="0"/>
      <dgm:spPr/>
    </dgm:pt>
    <dgm:pt modelId="{F326477B-95BF-FF40-8246-387F18071E00}" type="pres">
      <dgm:prSet presAssocID="{D4208D07-8217-426F-B3EB-FD26F0DC79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7C3F26-611D-B846-AAB7-6DFD875BBCD9}" type="pres">
      <dgm:prSet presAssocID="{357C08EF-69FE-403D-8CB5-60F17B3FFA8E}" presName="spacer" presStyleCnt="0"/>
      <dgm:spPr/>
    </dgm:pt>
    <dgm:pt modelId="{1DC1CFBD-525F-9D4C-9DA5-381BC8AB2F48}" type="pres">
      <dgm:prSet presAssocID="{9065D071-CBFC-47D6-B567-66F2751CC5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8F5111-D936-8C4E-A293-81CF286F44BF}" type="pres">
      <dgm:prSet presAssocID="{94EA1E58-EF95-4D77-80E7-89EE7F820485}" presName="spacer" presStyleCnt="0"/>
      <dgm:spPr/>
    </dgm:pt>
    <dgm:pt modelId="{9A8E292C-CBAE-DC4B-B263-9EE02A887FD0}" type="pres">
      <dgm:prSet presAssocID="{01ABE20F-7F7D-460C-B01F-488790729E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C72709-AB1A-F041-AE36-2AF72D3277CD}" type="pres">
      <dgm:prSet presAssocID="{3D03905C-DFD0-4469-9D5F-351C62FF1FCD}" presName="spacer" presStyleCnt="0"/>
      <dgm:spPr/>
    </dgm:pt>
    <dgm:pt modelId="{E0146579-B004-1744-8BE3-8A6C0BDEEA95}" type="pres">
      <dgm:prSet presAssocID="{1D667534-FECA-4501-9623-0C921DBE2E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AC1508-2AA7-BE4A-AB82-14276BF35791}" type="presOf" srcId="{262A4479-B613-49D9-AE48-2E9B3846F891}" destId="{0DE26B32-C1B5-7848-850D-2714884A231B}" srcOrd="0" destOrd="0" presId="urn:microsoft.com/office/officeart/2005/8/layout/vList2"/>
    <dgm:cxn modelId="{9B87FE2D-C36F-0C45-BEDA-4DE59E829370}" type="presOf" srcId="{1D667534-FECA-4501-9623-0C921DBE2E7F}" destId="{E0146579-B004-1744-8BE3-8A6C0BDEEA95}" srcOrd="0" destOrd="0" presId="urn:microsoft.com/office/officeart/2005/8/layout/vList2"/>
    <dgm:cxn modelId="{B85C8E3B-9F60-474E-8B6D-0A06EC522DA8}" srcId="{262A4479-B613-49D9-AE48-2E9B3846F891}" destId="{01ABE20F-7F7D-460C-B01F-488790729EE0}" srcOrd="3" destOrd="0" parTransId="{A40CCA13-2DBC-465C-8BB5-9DCF091FBCE9}" sibTransId="{3D03905C-DFD0-4469-9D5F-351C62FF1FCD}"/>
    <dgm:cxn modelId="{72155D47-66C7-9843-9244-1117CAADC0EA}" type="presOf" srcId="{9065D071-CBFC-47D6-B567-66F2751CC5D7}" destId="{1DC1CFBD-525F-9D4C-9DA5-381BC8AB2F48}" srcOrd="0" destOrd="0" presId="urn:microsoft.com/office/officeart/2005/8/layout/vList2"/>
    <dgm:cxn modelId="{808A1A4F-B3AF-1E47-AA15-05EB998E5D01}" type="presOf" srcId="{01ABE20F-7F7D-460C-B01F-488790729EE0}" destId="{9A8E292C-CBAE-DC4B-B263-9EE02A887FD0}" srcOrd="0" destOrd="0" presId="urn:microsoft.com/office/officeart/2005/8/layout/vList2"/>
    <dgm:cxn modelId="{D0D249D1-12E2-4805-B990-4B71F3C7E0D0}" srcId="{262A4479-B613-49D9-AE48-2E9B3846F891}" destId="{D4208D07-8217-426F-B3EB-FD26F0DC7945}" srcOrd="1" destOrd="0" parTransId="{7E106ADE-5FAC-49E5-BF04-07CE551FA404}" sibTransId="{357C08EF-69FE-403D-8CB5-60F17B3FFA8E}"/>
    <dgm:cxn modelId="{CE5167D7-36CC-469E-999A-50717E744D9A}" srcId="{262A4479-B613-49D9-AE48-2E9B3846F891}" destId="{1D667534-FECA-4501-9623-0C921DBE2E7F}" srcOrd="4" destOrd="0" parTransId="{EAA1B436-094C-4491-8C76-7922AA98C696}" sibTransId="{2B315056-1DC6-4E41-957D-BCBACF8F0FDB}"/>
    <dgm:cxn modelId="{D10364E3-020F-0541-84E6-18509CB6FBE1}" type="presOf" srcId="{D6E9E1F1-88F8-417C-96A1-6D82A68C4AEF}" destId="{7553834F-C285-2647-8A0B-6F27B34B3CEA}" srcOrd="0" destOrd="0" presId="urn:microsoft.com/office/officeart/2005/8/layout/vList2"/>
    <dgm:cxn modelId="{F3D891F9-A054-4C18-809A-4F434E99F4DC}" srcId="{262A4479-B613-49D9-AE48-2E9B3846F891}" destId="{9065D071-CBFC-47D6-B567-66F2751CC5D7}" srcOrd="2" destOrd="0" parTransId="{8EEAC78C-9DDE-4C93-A13C-02D85A1C904F}" sibTransId="{94EA1E58-EF95-4D77-80E7-89EE7F820485}"/>
    <dgm:cxn modelId="{84A85DFC-C933-4B62-9FFE-68F5235FCFB4}" srcId="{262A4479-B613-49D9-AE48-2E9B3846F891}" destId="{D6E9E1F1-88F8-417C-96A1-6D82A68C4AEF}" srcOrd="0" destOrd="0" parTransId="{99C2DF7F-18C8-43E8-B3CD-063337B993EA}" sibTransId="{D996D48C-1DC8-4B0F-B8F4-B9E207DD506C}"/>
    <dgm:cxn modelId="{348C94FF-6C33-4547-A6F8-DABFEFFD21C8}" type="presOf" srcId="{D4208D07-8217-426F-B3EB-FD26F0DC7945}" destId="{F326477B-95BF-FF40-8246-387F18071E00}" srcOrd="0" destOrd="0" presId="urn:microsoft.com/office/officeart/2005/8/layout/vList2"/>
    <dgm:cxn modelId="{45A83E23-41BC-D444-BD10-AFCBDE7DDABE}" type="presParOf" srcId="{0DE26B32-C1B5-7848-850D-2714884A231B}" destId="{7553834F-C285-2647-8A0B-6F27B34B3CEA}" srcOrd="0" destOrd="0" presId="urn:microsoft.com/office/officeart/2005/8/layout/vList2"/>
    <dgm:cxn modelId="{BA29B7A3-71D9-0B4C-9DA7-F19BD7FEC9A1}" type="presParOf" srcId="{0DE26B32-C1B5-7848-850D-2714884A231B}" destId="{B6D0161D-C1F2-0F45-8189-8676C9F81BED}" srcOrd="1" destOrd="0" presId="urn:microsoft.com/office/officeart/2005/8/layout/vList2"/>
    <dgm:cxn modelId="{7C30A103-CDB8-5B4A-A2BF-DD1F96F33866}" type="presParOf" srcId="{0DE26B32-C1B5-7848-850D-2714884A231B}" destId="{F326477B-95BF-FF40-8246-387F18071E00}" srcOrd="2" destOrd="0" presId="urn:microsoft.com/office/officeart/2005/8/layout/vList2"/>
    <dgm:cxn modelId="{74CFB093-F5C9-A543-BA94-5E99FA982CEC}" type="presParOf" srcId="{0DE26B32-C1B5-7848-850D-2714884A231B}" destId="{EE7C3F26-611D-B846-AAB7-6DFD875BBCD9}" srcOrd="3" destOrd="0" presId="urn:microsoft.com/office/officeart/2005/8/layout/vList2"/>
    <dgm:cxn modelId="{B0E17013-4CB2-CB4A-8C33-C5A0CEC7CAD2}" type="presParOf" srcId="{0DE26B32-C1B5-7848-850D-2714884A231B}" destId="{1DC1CFBD-525F-9D4C-9DA5-381BC8AB2F48}" srcOrd="4" destOrd="0" presId="urn:microsoft.com/office/officeart/2005/8/layout/vList2"/>
    <dgm:cxn modelId="{C0A8F0B8-7269-654F-83BC-05613F7BAC16}" type="presParOf" srcId="{0DE26B32-C1B5-7848-850D-2714884A231B}" destId="{188F5111-D936-8C4E-A293-81CF286F44BF}" srcOrd="5" destOrd="0" presId="urn:microsoft.com/office/officeart/2005/8/layout/vList2"/>
    <dgm:cxn modelId="{B4F95A15-001E-7F48-92B3-2FE2ACFBBED2}" type="presParOf" srcId="{0DE26B32-C1B5-7848-850D-2714884A231B}" destId="{9A8E292C-CBAE-DC4B-B263-9EE02A887FD0}" srcOrd="6" destOrd="0" presId="urn:microsoft.com/office/officeart/2005/8/layout/vList2"/>
    <dgm:cxn modelId="{97413EBF-F751-3248-A8E2-CE4C31A551D0}" type="presParOf" srcId="{0DE26B32-C1B5-7848-850D-2714884A231B}" destId="{8DC72709-AB1A-F041-AE36-2AF72D3277CD}" srcOrd="7" destOrd="0" presId="urn:microsoft.com/office/officeart/2005/8/layout/vList2"/>
    <dgm:cxn modelId="{E82C7614-91A4-8346-8510-ABE896F3482E}" type="presParOf" srcId="{0DE26B32-C1B5-7848-850D-2714884A231B}" destId="{E0146579-B004-1744-8BE3-8A6C0BDEEA9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3834F-C285-2647-8A0B-6F27B34B3CEA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Demographics: age, sex</a:t>
          </a:r>
        </a:p>
      </dsp:txBody>
      <dsp:txXfrm>
        <a:off x="50420" y="70868"/>
        <a:ext cx="6162800" cy="932014"/>
      </dsp:txXfrm>
    </dsp:sp>
    <dsp:sp modelId="{F326477B-95BF-FF40-8246-387F18071E00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Duration of symptoms: acute, subacute, chronic</a:t>
          </a:r>
        </a:p>
      </dsp:txBody>
      <dsp:txXfrm>
        <a:off x="50420" y="1178602"/>
        <a:ext cx="6162800" cy="932014"/>
      </dsp:txXfrm>
    </dsp:sp>
    <dsp:sp modelId="{1DC1CFBD-525F-9D4C-9DA5-381BC8AB2F48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Number of joints involved: monoarticular, oligoarticular, polyarticular</a:t>
          </a:r>
        </a:p>
      </dsp:txBody>
      <dsp:txXfrm>
        <a:off x="50420" y="2286336"/>
        <a:ext cx="6162800" cy="932014"/>
      </dsp:txXfrm>
    </dsp:sp>
    <dsp:sp modelId="{9A8E292C-CBAE-DC4B-B263-9EE02A887FD0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Pattern of joints involved: size, symmetry, distribution</a:t>
          </a:r>
        </a:p>
      </dsp:txBody>
      <dsp:txXfrm>
        <a:off x="50420" y="3394071"/>
        <a:ext cx="6162800" cy="932014"/>
      </dsp:txXfrm>
    </dsp:sp>
    <dsp:sp modelId="{E0146579-B004-1744-8BE3-8A6C0BDEEA95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Inflammatory vs. non-inflammatory features</a:t>
          </a:r>
        </a:p>
      </dsp:txBody>
      <dsp:txXfrm>
        <a:off x="50420" y="4501805"/>
        <a:ext cx="6162800" cy="9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3834F-C285-2647-8A0B-6F27B34B3CEA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Demographics: age, sex</a:t>
          </a:r>
        </a:p>
      </dsp:txBody>
      <dsp:txXfrm>
        <a:off x="50420" y="70868"/>
        <a:ext cx="6162800" cy="932014"/>
      </dsp:txXfrm>
    </dsp:sp>
    <dsp:sp modelId="{F326477B-95BF-FF40-8246-387F18071E00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Duration of symptoms: acute, subacute, chronic</a:t>
          </a:r>
        </a:p>
      </dsp:txBody>
      <dsp:txXfrm>
        <a:off x="50420" y="1178602"/>
        <a:ext cx="6162800" cy="932014"/>
      </dsp:txXfrm>
    </dsp:sp>
    <dsp:sp modelId="{1DC1CFBD-525F-9D4C-9DA5-381BC8AB2F48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Number of joints involved: monoarticular, oligoarticular, polyarticular</a:t>
          </a:r>
        </a:p>
      </dsp:txBody>
      <dsp:txXfrm>
        <a:off x="50420" y="2286336"/>
        <a:ext cx="6162800" cy="932014"/>
      </dsp:txXfrm>
    </dsp:sp>
    <dsp:sp modelId="{9A8E292C-CBAE-DC4B-B263-9EE02A887FD0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Pattern of joints involved: size, symmetry, distribution</a:t>
          </a:r>
        </a:p>
      </dsp:txBody>
      <dsp:txXfrm>
        <a:off x="50420" y="3394071"/>
        <a:ext cx="6162800" cy="932014"/>
      </dsp:txXfrm>
    </dsp:sp>
    <dsp:sp modelId="{E0146579-B004-1744-8BE3-8A6C0BDEEA95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Inflammatory vs. non-inflammatory features</a:t>
          </a:r>
        </a:p>
      </dsp:txBody>
      <dsp:txXfrm>
        <a:off x="50420" y="4501805"/>
        <a:ext cx="6162800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3834F-C285-2647-8A0B-6F27B34B3CEA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Demographics: age, sex, ethnicity</a:t>
          </a:r>
        </a:p>
      </dsp:txBody>
      <dsp:txXfrm>
        <a:off x="50420" y="70868"/>
        <a:ext cx="6162800" cy="932014"/>
      </dsp:txXfrm>
    </dsp:sp>
    <dsp:sp modelId="{F326477B-95BF-FF40-8246-387F18071E00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Duration of symptoms: acute, subacute, chronic</a:t>
          </a:r>
        </a:p>
      </dsp:txBody>
      <dsp:txXfrm>
        <a:off x="50420" y="1178602"/>
        <a:ext cx="6162800" cy="932014"/>
      </dsp:txXfrm>
    </dsp:sp>
    <dsp:sp modelId="{1DC1CFBD-525F-9D4C-9DA5-381BC8AB2F48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Number of joints involved: monoarticular, oligoarticular, polyarticular</a:t>
          </a:r>
        </a:p>
      </dsp:txBody>
      <dsp:txXfrm>
        <a:off x="50420" y="2286336"/>
        <a:ext cx="6162800" cy="932014"/>
      </dsp:txXfrm>
    </dsp:sp>
    <dsp:sp modelId="{9A8E292C-CBAE-DC4B-B263-9EE02A887FD0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Pattern of joints involved: size, symmetry, distribution</a:t>
          </a:r>
        </a:p>
      </dsp:txBody>
      <dsp:txXfrm>
        <a:off x="50420" y="3394071"/>
        <a:ext cx="6162800" cy="932014"/>
      </dsp:txXfrm>
    </dsp:sp>
    <dsp:sp modelId="{E0146579-B004-1744-8BE3-8A6C0BDEEA95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Inflammatory vs. non-inflammatory features</a:t>
          </a:r>
        </a:p>
      </dsp:txBody>
      <dsp:txXfrm>
        <a:off x="50420" y="4501805"/>
        <a:ext cx="6162800" cy="93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3834F-C285-2647-8A0B-6F27B34B3CEA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Demographics: age, sex, ethnicity</a:t>
          </a:r>
        </a:p>
      </dsp:txBody>
      <dsp:txXfrm>
        <a:off x="50420" y="70868"/>
        <a:ext cx="6162800" cy="932014"/>
      </dsp:txXfrm>
    </dsp:sp>
    <dsp:sp modelId="{F326477B-95BF-FF40-8246-387F18071E00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Duration of symptoms: acute, subacute, chronic</a:t>
          </a:r>
        </a:p>
      </dsp:txBody>
      <dsp:txXfrm>
        <a:off x="50420" y="1178602"/>
        <a:ext cx="6162800" cy="932014"/>
      </dsp:txXfrm>
    </dsp:sp>
    <dsp:sp modelId="{1DC1CFBD-525F-9D4C-9DA5-381BC8AB2F48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Number of joints involved: monoarticular, oligoarticular, polyarticular</a:t>
          </a:r>
        </a:p>
      </dsp:txBody>
      <dsp:txXfrm>
        <a:off x="50420" y="2286336"/>
        <a:ext cx="6162800" cy="932014"/>
      </dsp:txXfrm>
    </dsp:sp>
    <dsp:sp modelId="{9A8E292C-CBAE-DC4B-B263-9EE02A887FD0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Pattern of joints involved: size, symmetry, distribution</a:t>
          </a:r>
        </a:p>
      </dsp:txBody>
      <dsp:txXfrm>
        <a:off x="50420" y="3394071"/>
        <a:ext cx="6162800" cy="932014"/>
      </dsp:txXfrm>
    </dsp:sp>
    <dsp:sp modelId="{E0146579-B004-1744-8BE3-8A6C0BDEEA95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Inflammatory vs. non-inflammatory features</a:t>
          </a:r>
        </a:p>
      </dsp:txBody>
      <dsp:txXfrm>
        <a:off x="50420" y="4501805"/>
        <a:ext cx="6162800" cy="932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3834F-C285-2647-8A0B-6F27B34B3CEA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Demographics: age, sex, ethnicity</a:t>
          </a:r>
        </a:p>
      </dsp:txBody>
      <dsp:txXfrm>
        <a:off x="50420" y="70868"/>
        <a:ext cx="6162800" cy="932014"/>
      </dsp:txXfrm>
    </dsp:sp>
    <dsp:sp modelId="{F326477B-95BF-FF40-8246-387F18071E00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Duration of symptoms: acute, subacute, chronic</a:t>
          </a:r>
        </a:p>
      </dsp:txBody>
      <dsp:txXfrm>
        <a:off x="50420" y="1178602"/>
        <a:ext cx="6162800" cy="932014"/>
      </dsp:txXfrm>
    </dsp:sp>
    <dsp:sp modelId="{1DC1CFBD-525F-9D4C-9DA5-381BC8AB2F48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Number of joints involved: monoarticular, oligoarticular, polyarticular</a:t>
          </a:r>
        </a:p>
      </dsp:txBody>
      <dsp:txXfrm>
        <a:off x="50420" y="2286336"/>
        <a:ext cx="6162800" cy="932014"/>
      </dsp:txXfrm>
    </dsp:sp>
    <dsp:sp modelId="{9A8E292C-CBAE-DC4B-B263-9EE02A887FD0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Pattern of joints involved: size, symmetry, distribution</a:t>
          </a:r>
        </a:p>
      </dsp:txBody>
      <dsp:txXfrm>
        <a:off x="50420" y="3394071"/>
        <a:ext cx="6162800" cy="932014"/>
      </dsp:txXfrm>
    </dsp:sp>
    <dsp:sp modelId="{E0146579-B004-1744-8BE3-8A6C0BDEEA95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Inflammatory vs. non-inflammatory features</a:t>
          </a:r>
        </a:p>
      </dsp:txBody>
      <dsp:txXfrm>
        <a:off x="50420" y="4501805"/>
        <a:ext cx="6162800" cy="93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DA02B-AC65-1749-A576-A96C4DDB6A50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5154E-6A05-A844-B2AD-3D4BA6E4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2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33680-304A-5647-A104-89BC2C967B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9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4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5154E-6A05-A844-B2AD-3D4BA6E4D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78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06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59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9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4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09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8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4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7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43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45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46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84AE-2352-41C7-B7EA-189BFA8AD4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28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1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RCTs looking at hydroxychloroquine – no benefit in pain reduction, </a:t>
            </a:r>
            <a:r>
              <a:rPr lang="en-US" dirty="0" err="1"/>
              <a:t>pehaps</a:t>
            </a:r>
            <a:r>
              <a:rPr lang="en-US" dirty="0"/>
              <a:t> some role in </a:t>
            </a:r>
            <a:r>
              <a:rPr lang="en-US" dirty="0" err="1"/>
              <a:t>eOA</a:t>
            </a:r>
            <a:r>
              <a:rPr lang="en-US" dirty="0"/>
              <a:t> patients with ore robust synovitis? </a:t>
            </a:r>
            <a:r>
              <a:rPr lang="en-US" dirty="0" err="1"/>
              <a:t>TNFi</a:t>
            </a:r>
            <a:r>
              <a:rPr lang="en-US" dirty="0"/>
              <a:t> trials were negative.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6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9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8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4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 duration &gt;6 weeks is a diagnostic criteria for 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7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2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5154E-6A05-A844-B2AD-3D4BA6E4D8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06A3-25F3-0A4D-B23C-8EC59ECA0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15C5C-085F-954C-BAB4-FE34D5A03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6E2A2-9C19-4C41-B18B-F1A5FA2D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D55C-DE3F-144F-80E3-622EA6AF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8E6E1-7E98-7140-9A64-153371E1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0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2ED5-42E0-AB43-8AF2-39D92CB9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123EF-1C3E-824A-9D09-6AFB42616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FB8F-A134-7D43-BA7B-E5DDB3A7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61F1-27AE-3F49-820C-FEF0D5BB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C3AD-C5B1-744B-9F17-2233CE4F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AE215-57B7-2345-ACB3-4BCA5CFFA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6DBE9-500C-B347-92A5-20D9109BB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FBE3C-D308-394F-BD74-D07A2471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74674-D5FC-0740-898C-7C613786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12973-CC20-3C4D-B86B-813C93CD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6725" y="802308"/>
            <a:ext cx="2966361" cy="5702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985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4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63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612" y="647536"/>
            <a:ext cx="3462473" cy="559833"/>
          </a:xfrm>
        </p:spPr>
        <p:txBody>
          <a:bodyPr lIns="0" tIns="0" rIns="0" bIns="0"/>
          <a:lstStyle>
            <a:lvl1pPr>
              <a:defRPr sz="3638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612" y="1542670"/>
            <a:ext cx="11402562" cy="298543"/>
          </a:xfrm>
        </p:spPr>
        <p:txBody>
          <a:bodyPr lIns="0" tIns="0" rIns="0" bIns="0"/>
          <a:lstStyle>
            <a:lvl1pPr>
              <a:defRPr sz="194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478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612" y="647536"/>
            <a:ext cx="3462473" cy="559833"/>
          </a:xfrm>
        </p:spPr>
        <p:txBody>
          <a:bodyPr lIns="0" tIns="0" rIns="0" bIns="0"/>
          <a:lstStyle>
            <a:lvl1pPr>
              <a:defRPr sz="3638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162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612" y="647536"/>
            <a:ext cx="3462473" cy="559833"/>
          </a:xfrm>
        </p:spPr>
        <p:txBody>
          <a:bodyPr lIns="0" tIns="0" rIns="0" bIns="0"/>
          <a:lstStyle>
            <a:lvl1pPr>
              <a:defRPr sz="3638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848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4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859F-644C-CB4F-8C3A-7AB8B6AA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0384-6866-A94F-A3A4-3313842F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57D1B-5579-FE4D-AD09-00717CAC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9049B-43A5-924E-8A5C-6FE03617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3896A-9B3C-F640-8FEC-4E74C985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6AF3-5DEE-154A-A294-B5A76C4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D3AB-E218-824B-A3A5-8E1AC375B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4D0FB-3577-384C-AB31-5FF4B570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5582-4CC5-3442-BEFA-8FEA660D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502D7-5CFC-0B45-A99B-B5F0428F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1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0AB9-9E4E-8D41-B186-E1D54A58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79EC9-2020-2849-9B51-3A6E4B34A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7421D-A746-FD41-9D1E-BC8F77C2F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085D3-6583-F14D-BC08-68D830F4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23EB-6E01-294E-BFFE-74899372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82C0F-72AC-8041-9A15-61FB3FF5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8349-3C89-2A4B-829E-2470AC3A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B3E7C-9E38-F245-97AC-B1AE8ECFE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E9F29-75A9-3348-9694-AFACAC1E0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EAE93-F79B-1C40-A0F3-3C565803A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86C8A-C616-A44E-AFCD-A10CA96AE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46B2A-ABA7-9E40-92AF-085C963E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8F643-BE79-FA4F-8AA7-9A11539F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3CADD-AD1F-7042-BBB0-6DC0B392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E274-2E47-314A-A778-9727FAB3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22F53-2507-C348-9E63-A3E8B712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61BAC-5AE8-EB4B-ACB3-A395871C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D229B-EF22-4C4D-9230-35879F8D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09470-3F12-394C-B2BC-A2CD634A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80A09-6C09-D044-87EA-A97CF4A1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18077-F16E-444F-820E-2C3478B7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87CB-F84E-1143-A2F2-4286732A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9C35-82D5-294D-ABA2-EAC8A919C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43E1A-322D-B94E-AB4C-EC383DA1C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53802-1D30-754E-8E40-08E475A1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735AD-0920-5B4E-8641-D84906A0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E06D7-AFE3-3544-8517-09150CEA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AD43-F0DA-4D4C-90E0-A1A00574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C1B11-3D06-3D46-8AFD-4C0C411E1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BE10C-1493-FD40-9EB5-2F78A26F9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ED48B-E852-1541-BB60-85926195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2B512-AFE0-8342-B1C9-46403250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66B7-7818-9346-84AD-CCD58E34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6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41384-5627-F942-AFA2-0B0562B5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BAA64-FC9F-674A-A4A1-50BFA9704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4AED5-C571-9C42-B216-7869042CF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96B54-38EE-9F40-98C8-C7D850BBDF7A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D8F9C-AB1E-364E-9F43-A06A1BC55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098E1-A215-144E-B4C6-085F4F043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7D36-B11A-8C42-A4C7-BEC452B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91999" cy="66236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612" y="647536"/>
            <a:ext cx="346247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612" y="1542670"/>
            <a:ext cx="1140256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8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tstitt@cardeaservices.org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483B-B853-D146-BC38-18502808B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371" y="1044921"/>
            <a:ext cx="5892821" cy="1173735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018F1-DA04-7C45-BA11-4BF970C5B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5370" y="2497961"/>
            <a:ext cx="6130012" cy="264216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Distinguishing </a:t>
            </a:r>
          </a:p>
          <a:p>
            <a:r>
              <a:rPr lang="en-US" sz="3600" b="1" dirty="0">
                <a:latin typeface="Open Sans"/>
                <a:ea typeface="Open Sans"/>
                <a:cs typeface="Open Sans"/>
              </a:rPr>
              <a:t>Rheumatoid Arthritis </a:t>
            </a:r>
          </a:p>
          <a:p>
            <a:r>
              <a:rPr lang="en-US" sz="3600" b="1" dirty="0">
                <a:latin typeface="Open Sans"/>
                <a:ea typeface="Open Sans"/>
                <a:cs typeface="Open Sans"/>
              </a:rPr>
              <a:t>from Osteoarthritis</a:t>
            </a:r>
          </a:p>
          <a:p>
            <a:pPr>
              <a:lnSpc>
                <a:spcPct val="150000"/>
              </a:lnSpc>
            </a:pPr>
            <a:r>
              <a:rPr lang="en-US" altLang="en-US" sz="2600" i="1" dirty="0">
                <a:latin typeface="Open Sans"/>
                <a:ea typeface="Open Sans"/>
                <a:cs typeface="Open Sans"/>
              </a:rPr>
              <a:t>Jennifer Mandal, MD </a:t>
            </a:r>
            <a:endParaRPr lang="en-US" altLang="en-US" sz="2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sz="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/>
                <a:ea typeface="Open Sans"/>
                <a:cs typeface="Open Sans"/>
              </a:rPr>
              <a:t>September 18, 2023</a:t>
            </a: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endParaRPr lang="en-US" sz="1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0473F8-3367-8449-8856-C0037B6B8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0" t="-4417"/>
          <a:stretch/>
        </p:blipFill>
        <p:spPr>
          <a:xfrm>
            <a:off x="8974416" y="6176397"/>
            <a:ext cx="1693585" cy="550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517257-7869-3A46-BAB9-1EBCF1106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731" y="6201897"/>
            <a:ext cx="1580685" cy="550605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C78BEE6B-8B67-4E5D-97AD-6E40383F6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172" y="1506583"/>
            <a:ext cx="3311213" cy="4403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3F9CE5-C4BC-1544-93A4-E905D8D7A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385" y="6176397"/>
            <a:ext cx="1855044" cy="6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7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D14E-92C9-2C4B-8D6D-1BFB25CB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2405"/>
            <a:ext cx="10515600" cy="1325563"/>
          </a:xfrm>
        </p:spPr>
        <p:txBody>
          <a:bodyPr/>
          <a:lstStyle/>
          <a:p>
            <a:r>
              <a:rPr lang="en-US" dirty="0"/>
              <a:t>RA vs. OA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CFBB0D-DEBF-7D4D-BBFD-A4F72D61C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294831"/>
              </p:ext>
            </p:extLst>
          </p:nvPr>
        </p:nvGraphicFramePr>
        <p:xfrm>
          <a:off x="78441" y="911224"/>
          <a:ext cx="12035117" cy="5758376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426518">
                  <a:extLst>
                    <a:ext uri="{9D8B030D-6E8A-4147-A177-3AD203B41FA5}">
                      <a16:colId xmlns:a16="http://schemas.microsoft.com/office/drawing/2014/main" val="1391080041"/>
                    </a:ext>
                  </a:extLst>
                </a:gridCol>
                <a:gridCol w="5130060">
                  <a:extLst>
                    <a:ext uri="{9D8B030D-6E8A-4147-A177-3AD203B41FA5}">
                      <a16:colId xmlns:a16="http://schemas.microsoft.com/office/drawing/2014/main" val="60937795"/>
                    </a:ext>
                  </a:extLst>
                </a:gridCol>
                <a:gridCol w="4478539">
                  <a:extLst>
                    <a:ext uri="{9D8B030D-6E8A-4147-A177-3AD203B41FA5}">
                      <a16:colId xmlns:a16="http://schemas.microsoft.com/office/drawing/2014/main" val="142941717"/>
                    </a:ext>
                  </a:extLst>
                </a:gridCol>
              </a:tblGrid>
              <a:tr h="500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693024"/>
                  </a:ext>
                </a:extLst>
              </a:tr>
              <a:tr h="1500797">
                <a:tc>
                  <a:txBody>
                    <a:bodyPr/>
                    <a:lstStyle/>
                    <a:p>
                      <a:r>
                        <a:rPr lang="en-US" sz="2400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common form of autoimmune, inflammatory arthritis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Degenerative arthritis, characterized by progressive wearing down of cartilage*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50078"/>
                  </a:ext>
                </a:extLst>
              </a:tr>
              <a:tr h="3685736">
                <a:tc>
                  <a:txBody>
                    <a:bodyPr/>
                    <a:lstStyle/>
                    <a:p>
                      <a:r>
                        <a:rPr lang="en-US" sz="2400" b="1" dirty="0"/>
                        <a:t>Demographics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77814"/>
                  </a:ext>
                </a:extLst>
              </a:tr>
            </a:tbl>
          </a:graphicData>
        </a:graphic>
      </p:graphicFrame>
      <p:sp>
        <p:nvSpPr>
          <p:cNvPr id="3" name="TextBox 9">
            <a:extLst>
              <a:ext uri="{FF2B5EF4-FFF2-40B4-BE49-F238E27FC236}">
                <a16:creationId xmlns:a16="http://schemas.microsoft.com/office/drawing/2014/main" id="{7E33B88D-CDBF-1EE7-2D2F-6E0E53CD58E8}"/>
              </a:ext>
            </a:extLst>
          </p:cNvPr>
          <p:cNvSpPr txBox="1"/>
          <p:nvPr/>
        </p:nvSpPr>
        <p:spPr>
          <a:xfrm>
            <a:off x="9735413" y="165139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2022</a:t>
            </a:r>
          </a:p>
        </p:txBody>
      </p:sp>
    </p:spTree>
    <p:extLst>
      <p:ext uri="{BB962C8B-B14F-4D97-AF65-F5344CB8AC3E}">
        <p14:creationId xmlns:p14="http://schemas.microsoft.com/office/powerpoint/2010/main" val="6254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D14E-92C9-2C4B-8D6D-1BFB25CB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2405"/>
            <a:ext cx="10515600" cy="1325563"/>
          </a:xfrm>
        </p:spPr>
        <p:txBody>
          <a:bodyPr/>
          <a:lstStyle/>
          <a:p>
            <a:r>
              <a:rPr lang="en-US" dirty="0"/>
              <a:t>RA vs. OA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CFBB0D-DEBF-7D4D-BBFD-A4F72D61C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087844"/>
              </p:ext>
            </p:extLst>
          </p:nvPr>
        </p:nvGraphicFramePr>
        <p:xfrm>
          <a:off x="78441" y="911224"/>
          <a:ext cx="12035117" cy="5758376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426518">
                  <a:extLst>
                    <a:ext uri="{9D8B030D-6E8A-4147-A177-3AD203B41FA5}">
                      <a16:colId xmlns:a16="http://schemas.microsoft.com/office/drawing/2014/main" val="1391080041"/>
                    </a:ext>
                  </a:extLst>
                </a:gridCol>
                <a:gridCol w="5130060">
                  <a:extLst>
                    <a:ext uri="{9D8B030D-6E8A-4147-A177-3AD203B41FA5}">
                      <a16:colId xmlns:a16="http://schemas.microsoft.com/office/drawing/2014/main" val="60937795"/>
                    </a:ext>
                  </a:extLst>
                </a:gridCol>
                <a:gridCol w="4478539">
                  <a:extLst>
                    <a:ext uri="{9D8B030D-6E8A-4147-A177-3AD203B41FA5}">
                      <a16:colId xmlns:a16="http://schemas.microsoft.com/office/drawing/2014/main" val="142941717"/>
                    </a:ext>
                  </a:extLst>
                </a:gridCol>
              </a:tblGrid>
              <a:tr h="500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693024"/>
                  </a:ext>
                </a:extLst>
              </a:tr>
              <a:tr h="1500797">
                <a:tc>
                  <a:txBody>
                    <a:bodyPr/>
                    <a:lstStyle/>
                    <a:p>
                      <a:r>
                        <a:rPr lang="en-US" sz="2400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common form of autoimmune, inflammatory arthritis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Degenerative arthritis, characterized by progressive wearing down of cartilage*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50078"/>
                  </a:ext>
                </a:extLst>
              </a:tr>
              <a:tr h="3685736">
                <a:tc>
                  <a:txBody>
                    <a:bodyPr/>
                    <a:lstStyle/>
                    <a:p>
                      <a:r>
                        <a:rPr lang="en-US" sz="2400" b="1" dirty="0"/>
                        <a:t>Demographics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US prevalence = 0.8% (</a:t>
                      </a:r>
                      <a:r>
                        <a:rPr lang="en-US" sz="2400" b="1" dirty="0"/>
                        <a:t>1-10% among AI/AN depending on tribe</a:t>
                      </a:r>
                      <a:r>
                        <a:rPr lang="en-US" sz="24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Female</a:t>
                      </a:r>
                      <a:r>
                        <a:rPr lang="en-US" sz="2400" dirty="0"/>
                        <a:t> (2:1)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/>
                        <a:t>Onset at </a:t>
                      </a:r>
                      <a:r>
                        <a:rPr lang="en-US" sz="2400" b="1" dirty="0"/>
                        <a:t>any age </a:t>
                      </a:r>
                      <a:r>
                        <a:rPr lang="en-US" sz="2400" dirty="0"/>
                        <a:t>(30-50 most common)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Environmental risk factors: </a:t>
                      </a:r>
                      <a:r>
                        <a:rPr lang="en-US" sz="2400" b="1" dirty="0"/>
                        <a:t>smoking</a:t>
                      </a:r>
                      <a:r>
                        <a:rPr lang="en-US" sz="2400" dirty="0"/>
                        <a:t>, gingivitis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First degree relative w/ seropositive RA </a:t>
                      </a:r>
                      <a:r>
                        <a:rPr lang="en-US" sz="2400" dirty="0">
                          <a:sym typeface="Wingdings" pitchFamily="2" charset="2"/>
                        </a:rPr>
                        <a:t></a:t>
                      </a:r>
                      <a:r>
                        <a:rPr lang="en-US" sz="2400" dirty="0"/>
                        <a:t> 3-5x lifetime risk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Most common form of arthritis </a:t>
                      </a:r>
                      <a:r>
                        <a:rPr lang="en-US" sz="2400" dirty="0"/>
                        <a:t>by far. Lifetime risk of symptomatic knee OA: 45%; </a:t>
                      </a:r>
                      <a:r>
                        <a:rPr lang="en-US" sz="2400" b="0" dirty="0"/>
                        <a:t>hip OA: 25%; Hand OA: 40%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Female </a:t>
                      </a:r>
                      <a:r>
                        <a:rPr lang="en-US" sz="2400" dirty="0"/>
                        <a:t>(1.7 to 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Age </a:t>
                      </a:r>
                      <a:r>
                        <a:rPr lang="en-US" sz="2400" b="1" dirty="0"/>
                        <a:t>&gt;50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Risk factors: </a:t>
                      </a:r>
                      <a:r>
                        <a:rPr lang="en-US" sz="2400" b="1" dirty="0"/>
                        <a:t>obesity</a:t>
                      </a:r>
                      <a:r>
                        <a:rPr lang="en-US" sz="2400" dirty="0"/>
                        <a:t>, prior joint injury, physically demanding job, joint malalignment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77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25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3143-15D7-D74B-99E1-B86890C5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4011400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Approach to the patient with joint pain: 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Clinical Clues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0BAE028-9AB5-4A2F-A24D-2B42F7A3FAE3}"/>
              </a:ext>
            </a:extLst>
          </p:cNvPr>
          <p:cNvGraphicFramePr/>
          <p:nvPr/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id="{26BF3C14-C980-B84E-AD6E-9928361BBBA2}"/>
              </a:ext>
            </a:extLst>
          </p:cNvPr>
          <p:cNvSpPr/>
          <p:nvPr/>
        </p:nvSpPr>
        <p:spPr>
          <a:xfrm>
            <a:off x="5093208" y="1470212"/>
            <a:ext cx="6919498" cy="157778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6572F62-6D75-A51C-9BA2-03F0DAD71858}"/>
              </a:ext>
            </a:extLst>
          </p:cNvPr>
          <p:cNvSpPr txBox="1"/>
          <p:nvPr/>
        </p:nvSpPr>
        <p:spPr>
          <a:xfrm>
            <a:off x="9801339" y="654456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175679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D14E-92C9-2C4B-8D6D-1BFB25CB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2405"/>
            <a:ext cx="10515600" cy="1325563"/>
          </a:xfrm>
        </p:spPr>
        <p:txBody>
          <a:bodyPr/>
          <a:lstStyle/>
          <a:p>
            <a:r>
              <a:rPr lang="en-US" dirty="0"/>
              <a:t>RA vs. OA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CFBB0D-DEBF-7D4D-BBFD-A4F72D61C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647569"/>
              </p:ext>
            </p:extLst>
          </p:nvPr>
        </p:nvGraphicFramePr>
        <p:xfrm>
          <a:off x="78441" y="911224"/>
          <a:ext cx="12035117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18">
                  <a:extLst>
                    <a:ext uri="{9D8B030D-6E8A-4147-A177-3AD203B41FA5}">
                      <a16:colId xmlns:a16="http://schemas.microsoft.com/office/drawing/2014/main" val="1391080041"/>
                    </a:ext>
                  </a:extLst>
                </a:gridCol>
                <a:gridCol w="4684735">
                  <a:extLst>
                    <a:ext uri="{9D8B030D-6E8A-4147-A177-3AD203B41FA5}">
                      <a16:colId xmlns:a16="http://schemas.microsoft.com/office/drawing/2014/main" val="60937795"/>
                    </a:ext>
                  </a:extLst>
                </a:gridCol>
                <a:gridCol w="4923864">
                  <a:extLst>
                    <a:ext uri="{9D8B030D-6E8A-4147-A177-3AD203B41FA5}">
                      <a16:colId xmlns:a16="http://schemas.microsoft.com/office/drawing/2014/main" val="142941717"/>
                    </a:ext>
                  </a:extLst>
                </a:gridCol>
              </a:tblGrid>
              <a:tr h="500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693024"/>
                  </a:ext>
                </a:extLst>
              </a:tr>
              <a:tr h="1500797">
                <a:tc>
                  <a:txBody>
                    <a:bodyPr/>
                    <a:lstStyle/>
                    <a:p>
                      <a:r>
                        <a:rPr lang="en-US" sz="2400" b="1" dirty="0"/>
                        <a:t>Duration of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Gradual, insidious onset over months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i="1" dirty="0"/>
                        <a:t>Rarely, RA can present w/ “explosive” onset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Gradual, insidious onset over months-years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50078"/>
                  </a:ext>
                </a:extLst>
              </a:tr>
            </a:tbl>
          </a:graphicData>
        </a:graphic>
      </p:graphicFrame>
      <p:sp>
        <p:nvSpPr>
          <p:cNvPr id="7" name="TextBox 9">
            <a:extLst>
              <a:ext uri="{FF2B5EF4-FFF2-40B4-BE49-F238E27FC236}">
                <a16:creationId xmlns:a16="http://schemas.microsoft.com/office/drawing/2014/main" id="{F8C9AF7D-3044-3373-CF44-0FD75E0D4142}"/>
              </a:ext>
            </a:extLst>
          </p:cNvPr>
          <p:cNvSpPr txBox="1"/>
          <p:nvPr/>
        </p:nvSpPr>
        <p:spPr>
          <a:xfrm>
            <a:off x="9801339" y="654456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52001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3143-15D7-D74B-99E1-B86890C5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4011400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Approach to the patient with joint pain: 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Clinical Clues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0BAE028-9AB5-4A2F-A24D-2B42F7A3FAE3}"/>
              </a:ext>
            </a:extLst>
          </p:cNvPr>
          <p:cNvGraphicFramePr/>
          <p:nvPr/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id="{26BF3C14-C980-B84E-AD6E-9928361BBBA2}"/>
              </a:ext>
            </a:extLst>
          </p:cNvPr>
          <p:cNvSpPr/>
          <p:nvPr/>
        </p:nvSpPr>
        <p:spPr>
          <a:xfrm>
            <a:off x="5093208" y="2640106"/>
            <a:ext cx="6919498" cy="2541494"/>
          </a:xfrm>
          <a:prstGeom prst="frame">
            <a:avLst>
              <a:gd name="adj1" fmla="val 45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6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18C0-939F-024F-B4E9-1D69F0F2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4BC0-004F-3349-98C9-2F63CF13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Rheumatoid arthritis is a symmetric polyarthritis that almost always SPARES the:</a:t>
            </a:r>
          </a:p>
          <a:p>
            <a:pPr marL="514350" indent="-514350">
              <a:buAutoNum type="alphaUcPeriod"/>
            </a:pPr>
            <a:r>
              <a:rPr lang="en-US" dirty="0"/>
              <a:t>Cervical spine</a:t>
            </a:r>
          </a:p>
          <a:p>
            <a:pPr marL="514350" indent="-514350">
              <a:buAutoNum type="alphaUcPeriod"/>
            </a:pPr>
            <a:r>
              <a:rPr lang="en-US" dirty="0"/>
              <a:t>Distal interphalangeal joints (DIPs)</a:t>
            </a:r>
          </a:p>
          <a:p>
            <a:pPr marL="514350" indent="-514350">
              <a:buAutoNum type="alphaUcPeriod"/>
            </a:pPr>
            <a:r>
              <a:rPr lang="en-US" dirty="0"/>
              <a:t>Elbows</a:t>
            </a:r>
          </a:p>
          <a:p>
            <a:pPr marL="514350" indent="-514350">
              <a:buAutoNum type="alphaUcPeriod"/>
            </a:pPr>
            <a:r>
              <a:rPr lang="en-US" dirty="0"/>
              <a:t>Hips</a:t>
            </a:r>
          </a:p>
          <a:p>
            <a:pPr marL="514350" indent="-514350">
              <a:buAutoNum type="alphaUcPeriod"/>
            </a:pPr>
            <a:r>
              <a:rPr lang="en-US" dirty="0"/>
              <a:t>Metacarpophalangeal joints (MCPs)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EF4E45A-7B54-95B4-C30A-4EF33779DFB7}"/>
              </a:ext>
            </a:extLst>
          </p:cNvPr>
          <p:cNvSpPr txBox="1"/>
          <p:nvPr/>
        </p:nvSpPr>
        <p:spPr>
          <a:xfrm>
            <a:off x="9801339" y="654456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409175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18C0-939F-024F-B4E9-1D69F0F2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4BC0-004F-3349-98C9-2F63CF13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Rheumatoid arthritis is a symmetric polyarthritis that almost always SPARES the:</a:t>
            </a:r>
          </a:p>
          <a:p>
            <a:pPr marL="514350" indent="-514350">
              <a:buAutoNum type="alphaUcPeriod"/>
            </a:pPr>
            <a:r>
              <a:rPr lang="en-US" dirty="0"/>
              <a:t>Cervical spine</a:t>
            </a:r>
          </a:p>
          <a:p>
            <a:pPr marL="514350" indent="-514350">
              <a:buAutoNum type="alphaUcPeriod"/>
            </a:pPr>
            <a:r>
              <a:rPr lang="en-US" b="1" dirty="0"/>
              <a:t>Distal interphalangeal joints (DIPs)</a:t>
            </a:r>
          </a:p>
          <a:p>
            <a:pPr marL="514350" indent="-514350">
              <a:buAutoNum type="alphaUcPeriod"/>
            </a:pPr>
            <a:r>
              <a:rPr lang="en-US" dirty="0"/>
              <a:t>Elbows</a:t>
            </a:r>
          </a:p>
          <a:p>
            <a:pPr marL="514350" indent="-514350">
              <a:buAutoNum type="alphaUcPeriod"/>
            </a:pPr>
            <a:r>
              <a:rPr lang="en-US" dirty="0"/>
              <a:t>Hips</a:t>
            </a:r>
          </a:p>
          <a:p>
            <a:pPr marL="514350" indent="-514350">
              <a:buAutoNum type="alphaUcPeriod"/>
            </a:pPr>
            <a:r>
              <a:rPr lang="en-US" dirty="0"/>
              <a:t>Metacarpophalangeal joints (MCPs)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939FBB2-BF3B-4DA3-30A4-DC7050D67E0B}"/>
              </a:ext>
            </a:extLst>
          </p:cNvPr>
          <p:cNvSpPr txBox="1"/>
          <p:nvPr/>
        </p:nvSpPr>
        <p:spPr>
          <a:xfrm>
            <a:off x="9801339" y="654456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758375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10EDC7A-1974-8540-9490-6D8C4BF50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8"/>
          <a:stretch/>
        </p:blipFill>
        <p:spPr bwMode="auto">
          <a:xfrm>
            <a:off x="9160172" y="362606"/>
            <a:ext cx="2831314" cy="649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84634D2-B2B3-C746-ACA8-56BC68161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55"/>
          <a:stretch/>
        </p:blipFill>
        <p:spPr bwMode="auto">
          <a:xfrm>
            <a:off x="313121" y="362606"/>
            <a:ext cx="3041864" cy="64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196E8E-0796-3747-B2D0-B7EF07CE7B94}"/>
              </a:ext>
            </a:extLst>
          </p:cNvPr>
          <p:cNvSpPr/>
          <p:nvPr/>
        </p:nvSpPr>
        <p:spPr>
          <a:xfrm>
            <a:off x="2916621" y="5186855"/>
            <a:ext cx="1213945" cy="111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DCC10-A43E-5747-9BB8-D49B1DB9D03D}"/>
              </a:ext>
            </a:extLst>
          </p:cNvPr>
          <p:cNvSpPr/>
          <p:nvPr/>
        </p:nvSpPr>
        <p:spPr>
          <a:xfrm>
            <a:off x="8524333" y="5186855"/>
            <a:ext cx="1213945" cy="111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B6DC4-DF84-6448-8BEB-4C9646E43595}"/>
              </a:ext>
            </a:extLst>
          </p:cNvPr>
          <p:cNvSpPr txBox="1"/>
          <p:nvPr/>
        </p:nvSpPr>
        <p:spPr>
          <a:xfrm>
            <a:off x="7018726" y="2839653"/>
            <a:ext cx="25867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Fingers </a:t>
            </a:r>
            <a:r>
              <a:rPr lang="en-US" sz="2000" b="1" dirty="0">
                <a:solidFill>
                  <a:srgbClr val="FF0000"/>
                </a:solidFill>
              </a:rPr>
              <a:t>(PIPs, DIPs)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Low back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Hip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Knee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u="sng" dirty="0">
              <a:solidFill>
                <a:srgbClr val="00B050"/>
              </a:solidFill>
            </a:endParaRPr>
          </a:p>
          <a:p>
            <a:endParaRPr lang="en-US" u="sng" dirty="0">
              <a:solidFill>
                <a:srgbClr val="00B050"/>
              </a:solidFill>
            </a:endParaRPr>
          </a:p>
          <a:p>
            <a:r>
              <a:rPr lang="en-US" sz="2400" b="1" u="sng" dirty="0">
                <a:solidFill>
                  <a:srgbClr val="00B050"/>
                </a:solidFill>
              </a:rPr>
              <a:t>Spares the: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MCPs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Wrists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B4FED-7300-1147-A65E-FCF930C38A27}"/>
              </a:ext>
            </a:extLst>
          </p:cNvPr>
          <p:cNvSpPr txBox="1"/>
          <p:nvPr/>
        </p:nvSpPr>
        <p:spPr>
          <a:xfrm>
            <a:off x="3491258" y="2562654"/>
            <a:ext cx="25867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Neck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Shoulders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Elbows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Wrists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Hands</a:t>
            </a:r>
            <a:r>
              <a:rPr lang="en-US" sz="2000" b="1" dirty="0">
                <a:solidFill>
                  <a:srgbClr val="FF0000"/>
                </a:solidFill>
              </a:rPr>
              <a:t> (MCPs, PIPs)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Knee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Toes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400" b="1" u="sng" dirty="0">
                <a:solidFill>
                  <a:srgbClr val="00B050"/>
                </a:solidFill>
              </a:rPr>
              <a:t>Spares the: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Low 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DIPs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C78958-97C6-3E43-B749-E2564CA50E75}"/>
              </a:ext>
            </a:extLst>
          </p:cNvPr>
          <p:cNvCxnSpPr>
            <a:cxnSpLocks/>
          </p:cNvCxnSpPr>
          <p:nvPr/>
        </p:nvCxnSpPr>
        <p:spPr>
          <a:xfrm>
            <a:off x="6243145" y="1560786"/>
            <a:ext cx="0" cy="49422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CEB953-00BF-5447-86C8-96CA8897F9CF}"/>
              </a:ext>
            </a:extLst>
          </p:cNvPr>
          <p:cNvSpPr txBox="1"/>
          <p:nvPr/>
        </p:nvSpPr>
        <p:spPr>
          <a:xfrm>
            <a:off x="4300646" y="94350"/>
            <a:ext cx="388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Joint 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08682D-203E-144E-BE12-F1F486D31036}"/>
              </a:ext>
            </a:extLst>
          </p:cNvPr>
          <p:cNvSpPr txBox="1"/>
          <p:nvPr/>
        </p:nvSpPr>
        <p:spPr>
          <a:xfrm>
            <a:off x="2837191" y="1087532"/>
            <a:ext cx="258674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Polyarticular, symmetric arthritis affecting small, medium, and large joints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2303A-1F65-8B4C-9B9B-90B170476193}"/>
              </a:ext>
            </a:extLst>
          </p:cNvPr>
          <p:cNvSpPr txBox="1"/>
          <p:nvPr/>
        </p:nvSpPr>
        <p:spPr>
          <a:xfrm>
            <a:off x="6654635" y="1105155"/>
            <a:ext cx="295083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Oligo- or polyarticular arthritis, affecting mostly large joints + fingers, can be symmetric or asymmetric</a:t>
            </a:r>
          </a:p>
        </p:txBody>
      </p:sp>
    </p:spTree>
    <p:extLst>
      <p:ext uri="{BB962C8B-B14F-4D97-AF65-F5344CB8AC3E}">
        <p14:creationId xmlns:p14="http://schemas.microsoft.com/office/powerpoint/2010/main" val="2000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872C-7A00-DF43-B4E2-AD0215FA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60" y="156885"/>
            <a:ext cx="10515600" cy="1325563"/>
          </a:xfrm>
        </p:spPr>
        <p:txBody>
          <a:bodyPr/>
          <a:lstStyle/>
          <a:p>
            <a:r>
              <a:rPr lang="en-US" dirty="0"/>
              <a:t>Give me a hand….</a:t>
            </a:r>
          </a:p>
        </p:txBody>
      </p:sp>
      <p:pic>
        <p:nvPicPr>
          <p:cNvPr id="6146" name="Picture 2" descr="comparison of osteoarthritis and rheumatoid arthritis involvement of the  hands | Osteoarthritis, Medical dental, Psoriatic">
            <a:extLst>
              <a:ext uri="{FF2B5EF4-FFF2-40B4-BE49-F238E27FC236}">
                <a16:creationId xmlns:a16="http://schemas.microsoft.com/office/drawing/2014/main" id="{BB3A6195-9FAA-0147-A233-6BE89628B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t="11264" r="53036" b="5324"/>
          <a:stretch/>
        </p:blipFill>
        <p:spPr bwMode="auto">
          <a:xfrm>
            <a:off x="7374752" y="1623170"/>
            <a:ext cx="3326524" cy="52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mparison of osteoarthritis and rheumatoid arthritis involvement of the  hands | Osteoarthritis, Medical dental, Psoriatic">
            <a:extLst>
              <a:ext uri="{FF2B5EF4-FFF2-40B4-BE49-F238E27FC236}">
                <a16:creationId xmlns:a16="http://schemas.microsoft.com/office/drawing/2014/main" id="{043A82DA-FE3A-374F-BBC7-EC5989257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1" t="11264" r="13945" b="5324"/>
          <a:stretch/>
        </p:blipFill>
        <p:spPr bwMode="auto">
          <a:xfrm>
            <a:off x="1490724" y="1623170"/>
            <a:ext cx="4011736" cy="52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21EFA-D374-F94C-9410-E9195FF05A40}"/>
              </a:ext>
            </a:extLst>
          </p:cNvPr>
          <p:cNvSpPr txBox="1"/>
          <p:nvPr/>
        </p:nvSpPr>
        <p:spPr>
          <a:xfrm>
            <a:off x="10736317" y="3923253"/>
            <a:ext cx="1786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highlight>
                  <a:srgbClr val="FFFF00"/>
                </a:highlight>
              </a:rPr>
              <a:t>OA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93C4C-A730-A14C-9352-8C8C7F3460F9}"/>
              </a:ext>
            </a:extLst>
          </p:cNvPr>
          <p:cNvSpPr txBox="1"/>
          <p:nvPr/>
        </p:nvSpPr>
        <p:spPr>
          <a:xfrm>
            <a:off x="597345" y="3815531"/>
            <a:ext cx="1786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highlight>
                  <a:srgbClr val="FF00FF"/>
                </a:highlight>
              </a:rPr>
              <a:t>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386AB-87D4-044E-BEFE-5756F8714938}"/>
              </a:ext>
            </a:extLst>
          </p:cNvPr>
          <p:cNvSpPr txBox="1"/>
          <p:nvPr/>
        </p:nvSpPr>
        <p:spPr>
          <a:xfrm>
            <a:off x="6586476" y="33376"/>
            <a:ext cx="5171090" cy="1323439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Quick Pearl: DDx for DIP arthritis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Psoriatic Arthritis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Gout/CPPD</a:t>
            </a: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51D1071C-4890-5047-985A-AC64C6E26869}"/>
              </a:ext>
            </a:extLst>
          </p:cNvPr>
          <p:cNvSpPr/>
          <p:nvPr/>
        </p:nvSpPr>
        <p:spPr>
          <a:xfrm>
            <a:off x="9380483" y="569938"/>
            <a:ext cx="2377083" cy="1907628"/>
          </a:xfrm>
          <a:prstGeom prst="curvedLeftArrow">
            <a:avLst>
              <a:gd name="adj1" fmla="val 13400"/>
              <a:gd name="adj2" fmla="val 3255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F1427617-0F12-664A-93E5-D19858BF6574}"/>
              </a:ext>
            </a:extLst>
          </p:cNvPr>
          <p:cNvSpPr/>
          <p:nvPr/>
        </p:nvSpPr>
        <p:spPr>
          <a:xfrm rot="937760">
            <a:off x="2369057" y="2907982"/>
            <a:ext cx="2702008" cy="1872882"/>
          </a:xfrm>
          <a:prstGeom prst="blockArc">
            <a:avLst>
              <a:gd name="adj1" fmla="val 10965754"/>
              <a:gd name="adj2" fmla="val 0"/>
              <a:gd name="adj3" fmla="val 25000"/>
            </a:avLst>
          </a:prstGeom>
          <a:solidFill>
            <a:srgbClr val="A953CA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872C-7A00-DF43-B4E2-AD0215FA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3" y="0"/>
            <a:ext cx="10515600" cy="1325563"/>
          </a:xfrm>
        </p:spPr>
        <p:txBody>
          <a:bodyPr/>
          <a:lstStyle/>
          <a:p>
            <a:r>
              <a:rPr lang="en-US" dirty="0"/>
              <a:t>Give me a hand….</a:t>
            </a:r>
          </a:p>
        </p:txBody>
      </p:sp>
      <p:pic>
        <p:nvPicPr>
          <p:cNvPr id="9220" name="Picture 4" descr="4 Tips for Managing Osteoarthritis in the Hands | PainScale">
            <a:extLst>
              <a:ext uri="{FF2B5EF4-FFF2-40B4-BE49-F238E27FC236}">
                <a16:creationId xmlns:a16="http://schemas.microsoft.com/office/drawing/2014/main" id="{F75381D6-DBAA-6B47-8CF0-240FEAADD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30" r="6711" b="9682"/>
          <a:stretch/>
        </p:blipFill>
        <p:spPr bwMode="auto">
          <a:xfrm>
            <a:off x="6366139" y="1596901"/>
            <a:ext cx="3694932" cy="48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687232-7D1A-904B-973A-15951125C5E5}"/>
              </a:ext>
            </a:extLst>
          </p:cNvPr>
          <p:cNvSpPr txBox="1"/>
          <p:nvPr/>
        </p:nvSpPr>
        <p:spPr>
          <a:xfrm>
            <a:off x="296878" y="1757083"/>
            <a:ext cx="1826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Synovitis</a:t>
            </a:r>
            <a:r>
              <a:rPr lang="en-US" sz="2200" dirty="0"/>
              <a:t> (“squishy”, “bouncy”)</a:t>
            </a:r>
          </a:p>
        </p:txBody>
      </p:sp>
      <p:pic>
        <p:nvPicPr>
          <p:cNvPr id="9222" name="Picture 6" descr="Rheumatoid Arthritis Symptoms : Johns Hopkins Arthritis Center">
            <a:extLst>
              <a:ext uri="{FF2B5EF4-FFF2-40B4-BE49-F238E27FC236}">
                <a16:creationId xmlns:a16="http://schemas.microsoft.com/office/drawing/2014/main" id="{E27B3F8D-4769-8940-8789-8FB82F04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7797" y="2343802"/>
            <a:ext cx="4886262" cy="33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E08AD3-3EDE-E044-9565-C3809E30C8F0}"/>
              </a:ext>
            </a:extLst>
          </p:cNvPr>
          <p:cNvCxnSpPr>
            <a:cxnSpLocks/>
          </p:cNvCxnSpPr>
          <p:nvPr/>
        </p:nvCxnSpPr>
        <p:spPr>
          <a:xfrm>
            <a:off x="1488770" y="2006295"/>
            <a:ext cx="2107504" cy="97354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1B5176-5D86-7449-9661-DB5B85E427C8}"/>
              </a:ext>
            </a:extLst>
          </p:cNvPr>
          <p:cNvCxnSpPr>
            <a:cxnSpLocks/>
          </p:cNvCxnSpPr>
          <p:nvPr/>
        </p:nvCxnSpPr>
        <p:spPr>
          <a:xfrm>
            <a:off x="1507896" y="1986581"/>
            <a:ext cx="1522175" cy="21963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C57551-7504-F246-9B37-2039B99C1799}"/>
              </a:ext>
            </a:extLst>
          </p:cNvPr>
          <p:cNvSpPr txBox="1"/>
          <p:nvPr/>
        </p:nvSpPr>
        <p:spPr>
          <a:xfrm>
            <a:off x="3627924" y="1141214"/>
            <a:ext cx="1786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highlight>
                  <a:srgbClr val="FF00FF"/>
                </a:highlight>
              </a:rPr>
              <a:t>RA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123204-DCC7-4049-A40E-CAA8CDD36E62}"/>
              </a:ext>
            </a:extLst>
          </p:cNvPr>
          <p:cNvSpPr txBox="1"/>
          <p:nvPr/>
        </p:nvSpPr>
        <p:spPr>
          <a:xfrm>
            <a:off x="7651323" y="1141214"/>
            <a:ext cx="1786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highlight>
                  <a:srgbClr val="FFFF00"/>
                </a:highlight>
              </a:rPr>
              <a:t>OA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1675E9-8CE1-FC4A-9D37-2C0A871DFF2E}"/>
              </a:ext>
            </a:extLst>
          </p:cNvPr>
          <p:cNvSpPr txBox="1"/>
          <p:nvPr/>
        </p:nvSpPr>
        <p:spPr>
          <a:xfrm>
            <a:off x="10061071" y="4409577"/>
            <a:ext cx="213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Bony enlargement </a:t>
            </a:r>
            <a:r>
              <a:rPr lang="en-US" sz="2000" b="1" dirty="0"/>
              <a:t>without </a:t>
            </a:r>
            <a:r>
              <a:rPr lang="en-US" sz="2000" dirty="0"/>
              <a:t>synovitis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379770-F50E-A745-9AF5-7ACF49F122D8}"/>
              </a:ext>
            </a:extLst>
          </p:cNvPr>
          <p:cNvCxnSpPr>
            <a:cxnSpLocks/>
          </p:cNvCxnSpPr>
          <p:nvPr/>
        </p:nvCxnSpPr>
        <p:spPr>
          <a:xfrm flipH="1">
            <a:off x="9179859" y="4754109"/>
            <a:ext cx="963798" cy="27133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850C1A5-7F90-F743-B246-6CCC89500D03}"/>
              </a:ext>
            </a:extLst>
          </p:cNvPr>
          <p:cNvSpPr txBox="1"/>
          <p:nvPr/>
        </p:nvSpPr>
        <p:spPr>
          <a:xfrm>
            <a:off x="5656595" y="4471132"/>
            <a:ext cx="136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Bouchards</a:t>
            </a:r>
            <a:r>
              <a:rPr lang="en-US" b="1" dirty="0"/>
              <a:t> node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464A4F-D8B1-744D-B007-D594C5BCC211}"/>
              </a:ext>
            </a:extLst>
          </p:cNvPr>
          <p:cNvSpPr txBox="1"/>
          <p:nvPr/>
        </p:nvSpPr>
        <p:spPr>
          <a:xfrm>
            <a:off x="5684822" y="5286810"/>
            <a:ext cx="136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Heberdens</a:t>
            </a:r>
            <a:r>
              <a:rPr lang="en-US" b="1" dirty="0"/>
              <a:t> node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E9D562-3FDC-684F-8FCB-03C4C788717C}"/>
              </a:ext>
            </a:extLst>
          </p:cNvPr>
          <p:cNvCxnSpPr>
            <a:cxnSpLocks/>
          </p:cNvCxnSpPr>
          <p:nvPr/>
        </p:nvCxnSpPr>
        <p:spPr>
          <a:xfrm>
            <a:off x="7019229" y="4795130"/>
            <a:ext cx="26011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087047-9C33-1E4E-AB73-32AFAA3C9C32}"/>
              </a:ext>
            </a:extLst>
          </p:cNvPr>
          <p:cNvCxnSpPr>
            <a:cxnSpLocks/>
          </p:cNvCxnSpPr>
          <p:nvPr/>
        </p:nvCxnSpPr>
        <p:spPr>
          <a:xfrm>
            <a:off x="6987785" y="5465555"/>
            <a:ext cx="26011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E2CE71-8C8E-2E48-AC07-1767A0055939}"/>
              </a:ext>
            </a:extLst>
          </p:cNvPr>
          <p:cNvSpPr txBox="1"/>
          <p:nvPr/>
        </p:nvSpPr>
        <p:spPr>
          <a:xfrm>
            <a:off x="10330310" y="2274344"/>
            <a:ext cx="18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“Squaring off” at base of thumb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395794D-3F52-CE45-AF2A-6BEEBCFAFCEB}"/>
              </a:ext>
            </a:extLst>
          </p:cNvPr>
          <p:cNvCxnSpPr>
            <a:cxnSpLocks/>
          </p:cNvCxnSpPr>
          <p:nvPr/>
        </p:nvCxnSpPr>
        <p:spPr>
          <a:xfrm flipH="1" flipV="1">
            <a:off x="7906871" y="2311081"/>
            <a:ext cx="2433055" cy="17370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9" grpId="0"/>
      <p:bldP spid="34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37295" y="1171127"/>
            <a:ext cx="11472105" cy="4534500"/>
          </a:xfrm>
          <a:prstGeom prst="rect">
            <a:avLst/>
          </a:prstGeom>
        </p:spPr>
        <p:txBody>
          <a:bodyPr vert="horz" wrap="square" lIns="0" tIns="5006" rIns="0" bIns="0" rtlCol="0">
            <a:spAutoFit/>
          </a:bodyPr>
          <a:lstStyle/>
          <a:p>
            <a:pPr marL="7701" marR="1576837">
              <a:lnSpc>
                <a:spcPct val="101600"/>
              </a:lnSpc>
              <a:spcBef>
                <a:spcPts val="39"/>
              </a:spcBef>
            </a:pPr>
            <a:r>
              <a:rPr dirty="0"/>
              <a:t>This</a:t>
            </a:r>
            <a:r>
              <a:rPr spc="-94" dirty="0"/>
              <a:t> </a:t>
            </a:r>
            <a:r>
              <a:rPr dirty="0"/>
              <a:t>activity</a:t>
            </a:r>
            <a:r>
              <a:rPr spc="-6" dirty="0"/>
              <a:t> </a:t>
            </a:r>
            <a:r>
              <a:rPr dirty="0"/>
              <a:t>is</a:t>
            </a:r>
            <a:r>
              <a:rPr spc="-49" dirty="0"/>
              <a:t> </a:t>
            </a:r>
            <a:r>
              <a:rPr dirty="0"/>
              <a:t>jointly</a:t>
            </a:r>
            <a:r>
              <a:rPr spc="-45" dirty="0"/>
              <a:t> </a:t>
            </a:r>
            <a:r>
              <a:rPr dirty="0"/>
              <a:t>provided</a:t>
            </a:r>
            <a:r>
              <a:rPr spc="-21" dirty="0"/>
              <a:t> </a:t>
            </a:r>
            <a:r>
              <a:rPr dirty="0"/>
              <a:t>by</a:t>
            </a:r>
            <a:r>
              <a:rPr spc="-49" dirty="0"/>
              <a:t> </a:t>
            </a:r>
            <a:r>
              <a:rPr dirty="0"/>
              <a:t>Northwest</a:t>
            </a:r>
            <a:r>
              <a:rPr spc="-112" dirty="0"/>
              <a:t> </a:t>
            </a:r>
            <a:r>
              <a:rPr dirty="0"/>
              <a:t>Portland</a:t>
            </a:r>
            <a:r>
              <a:rPr spc="-106" dirty="0"/>
              <a:t> </a:t>
            </a:r>
            <a:r>
              <a:rPr dirty="0"/>
              <a:t>Area</a:t>
            </a:r>
            <a:r>
              <a:rPr spc="-49" dirty="0"/>
              <a:t> </a:t>
            </a:r>
            <a:r>
              <a:rPr dirty="0"/>
              <a:t>Indian</a:t>
            </a:r>
            <a:r>
              <a:rPr spc="-64" dirty="0"/>
              <a:t> </a:t>
            </a:r>
            <a:r>
              <a:rPr dirty="0"/>
              <a:t>Health</a:t>
            </a:r>
            <a:r>
              <a:rPr spc="-64" dirty="0"/>
              <a:t> </a:t>
            </a:r>
            <a:r>
              <a:rPr dirty="0"/>
              <a:t>Board</a:t>
            </a:r>
            <a:r>
              <a:rPr spc="-64" dirty="0"/>
              <a:t> </a:t>
            </a:r>
            <a:r>
              <a:rPr spc="-15" dirty="0"/>
              <a:t>and </a:t>
            </a:r>
            <a:r>
              <a:rPr dirty="0"/>
              <a:t>Cardea</a:t>
            </a:r>
            <a:r>
              <a:rPr spc="-82" dirty="0"/>
              <a:t> </a:t>
            </a:r>
            <a:r>
              <a:rPr spc="-6" dirty="0"/>
              <a:t>Services</a:t>
            </a:r>
          </a:p>
          <a:p>
            <a:pPr>
              <a:spcBef>
                <a:spcPts val="18"/>
              </a:spcBef>
            </a:pPr>
            <a:endParaRPr sz="2001" dirty="0"/>
          </a:p>
          <a:p>
            <a:pPr marL="7701" marR="163652">
              <a:lnSpc>
                <a:spcPct val="99600"/>
              </a:lnSpc>
            </a:pPr>
            <a:r>
              <a:rPr b="0" dirty="0">
                <a:latin typeface="Arial"/>
                <a:cs typeface="Arial"/>
              </a:rPr>
              <a:t>Cardea</a:t>
            </a:r>
            <a:r>
              <a:rPr b="0" spc="-61" dirty="0"/>
              <a:t> </a:t>
            </a:r>
            <a:r>
              <a:rPr b="0" dirty="0">
                <a:latin typeface="Arial"/>
                <a:cs typeface="Arial"/>
              </a:rPr>
              <a:t>Services</a:t>
            </a:r>
            <a:r>
              <a:rPr b="0" spc="-127" dirty="0"/>
              <a:t> </a:t>
            </a:r>
            <a:r>
              <a:rPr b="0" dirty="0">
                <a:latin typeface="Arial"/>
                <a:cs typeface="Arial"/>
              </a:rPr>
              <a:t>is</a:t>
            </a:r>
            <a:r>
              <a:rPr b="0" spc="-36" dirty="0"/>
              <a:t> </a:t>
            </a:r>
            <a:r>
              <a:rPr b="0" dirty="0">
                <a:latin typeface="Arial"/>
                <a:cs typeface="Arial"/>
              </a:rPr>
              <a:t>approved</a:t>
            </a:r>
            <a:r>
              <a:rPr b="0" spc="-103" dirty="0"/>
              <a:t> </a:t>
            </a:r>
            <a:r>
              <a:rPr b="0" dirty="0">
                <a:latin typeface="Arial"/>
                <a:cs typeface="Arial"/>
              </a:rPr>
              <a:t>as</a:t>
            </a:r>
            <a:r>
              <a:rPr b="0" spc="12" dirty="0"/>
              <a:t> </a:t>
            </a:r>
            <a:r>
              <a:rPr b="0" dirty="0">
                <a:latin typeface="Arial"/>
                <a:cs typeface="Arial"/>
              </a:rPr>
              <a:t>a</a:t>
            </a:r>
            <a:r>
              <a:rPr b="0" spc="-9" dirty="0"/>
              <a:t> </a:t>
            </a:r>
            <a:r>
              <a:rPr b="0" dirty="0">
                <a:latin typeface="Arial"/>
                <a:cs typeface="Arial"/>
              </a:rPr>
              <a:t>provider</a:t>
            </a:r>
            <a:r>
              <a:rPr b="0" spc="-124" dirty="0"/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9" dirty="0"/>
              <a:t> </a:t>
            </a:r>
            <a:r>
              <a:rPr b="0" dirty="0">
                <a:latin typeface="Arial"/>
                <a:cs typeface="Arial"/>
              </a:rPr>
              <a:t>nursing</a:t>
            </a:r>
            <a:r>
              <a:rPr b="0" spc="-58" dirty="0"/>
              <a:t> </a:t>
            </a:r>
            <a:r>
              <a:rPr b="0" dirty="0">
                <a:latin typeface="Arial"/>
                <a:cs typeface="Arial"/>
              </a:rPr>
              <a:t>continuing</a:t>
            </a:r>
            <a:r>
              <a:rPr b="0" spc="-103" dirty="0"/>
              <a:t> </a:t>
            </a:r>
            <a:r>
              <a:rPr b="0" spc="-6" dirty="0"/>
              <a:t>professional</a:t>
            </a:r>
            <a:r>
              <a:rPr b="0" spc="-136" dirty="0"/>
              <a:t> </a:t>
            </a:r>
            <a:r>
              <a:rPr b="0" dirty="0">
                <a:latin typeface="Arial"/>
                <a:cs typeface="Arial"/>
              </a:rPr>
              <a:t>development</a:t>
            </a:r>
            <a:r>
              <a:rPr b="0" spc="-45" dirty="0"/>
              <a:t> </a:t>
            </a:r>
            <a:r>
              <a:rPr b="0" dirty="0">
                <a:latin typeface="Arial"/>
                <a:cs typeface="Arial"/>
              </a:rPr>
              <a:t>by</a:t>
            </a:r>
            <a:r>
              <a:rPr b="0" spc="12" dirty="0"/>
              <a:t> </a:t>
            </a:r>
            <a:r>
              <a:rPr b="0" spc="-6" dirty="0"/>
              <a:t>Montana </a:t>
            </a:r>
            <a:r>
              <a:rPr b="0" dirty="0">
                <a:latin typeface="Arial"/>
                <a:cs typeface="Arial"/>
              </a:rPr>
              <a:t>Nurses</a:t>
            </a:r>
            <a:r>
              <a:rPr b="0" spc="-49" dirty="0"/>
              <a:t> </a:t>
            </a:r>
            <a:r>
              <a:rPr b="0" dirty="0">
                <a:latin typeface="Arial"/>
                <a:cs typeface="Arial"/>
              </a:rPr>
              <a:t>Association,</a:t>
            </a:r>
            <a:r>
              <a:rPr b="0" spc="-158" dirty="0"/>
              <a:t> </a:t>
            </a:r>
            <a:r>
              <a:rPr b="0" dirty="0">
                <a:latin typeface="Arial"/>
                <a:cs typeface="Arial"/>
              </a:rPr>
              <a:t>an</a:t>
            </a:r>
            <a:r>
              <a:rPr b="0" spc="21" dirty="0"/>
              <a:t> </a:t>
            </a:r>
            <a:r>
              <a:rPr b="0" dirty="0">
                <a:latin typeface="Arial"/>
                <a:cs typeface="Arial"/>
              </a:rPr>
              <a:t>accredited</a:t>
            </a:r>
            <a:r>
              <a:rPr b="0" spc="-115" dirty="0"/>
              <a:t> </a:t>
            </a:r>
            <a:r>
              <a:rPr b="0" dirty="0">
                <a:latin typeface="Arial"/>
                <a:cs typeface="Arial"/>
              </a:rPr>
              <a:t>approver</a:t>
            </a:r>
            <a:r>
              <a:rPr b="0" spc="-133" dirty="0"/>
              <a:t> </a:t>
            </a:r>
            <a:r>
              <a:rPr b="0" dirty="0">
                <a:latin typeface="Arial"/>
                <a:cs typeface="Arial"/>
              </a:rPr>
              <a:t>with</a:t>
            </a:r>
            <a:r>
              <a:rPr b="0" spc="18" dirty="0"/>
              <a:t> </a:t>
            </a:r>
            <a:r>
              <a:rPr b="0" dirty="0">
                <a:latin typeface="Arial"/>
                <a:cs typeface="Arial"/>
              </a:rPr>
              <a:t>distinction</a:t>
            </a:r>
            <a:r>
              <a:rPr b="0" spc="-118" dirty="0"/>
              <a:t> </a:t>
            </a:r>
            <a:r>
              <a:rPr b="0" dirty="0">
                <a:latin typeface="Arial"/>
                <a:cs typeface="Arial"/>
              </a:rPr>
              <a:t>by</a:t>
            </a:r>
            <a:r>
              <a:rPr b="0" spc="-3" dirty="0"/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4" dirty="0"/>
              <a:t> </a:t>
            </a:r>
            <a:r>
              <a:rPr b="0" dirty="0">
                <a:latin typeface="Arial"/>
                <a:cs typeface="Arial"/>
              </a:rPr>
              <a:t>American</a:t>
            </a:r>
            <a:r>
              <a:rPr b="0" spc="-115" dirty="0"/>
              <a:t> </a:t>
            </a:r>
            <a:r>
              <a:rPr b="0" dirty="0">
                <a:latin typeface="Arial"/>
                <a:cs typeface="Arial"/>
              </a:rPr>
              <a:t>Nurses</a:t>
            </a:r>
            <a:r>
              <a:rPr b="0" spc="-27" dirty="0"/>
              <a:t> </a:t>
            </a:r>
            <a:r>
              <a:rPr b="0" spc="-6" dirty="0"/>
              <a:t>Credentialing </a:t>
            </a:r>
            <a:r>
              <a:rPr b="0" dirty="0">
                <a:latin typeface="Arial"/>
                <a:cs typeface="Arial"/>
              </a:rPr>
              <a:t>Center’s</a:t>
            </a:r>
            <a:r>
              <a:rPr b="0" spc="-106" dirty="0"/>
              <a:t> </a:t>
            </a:r>
            <a:r>
              <a:rPr b="0" dirty="0">
                <a:latin typeface="Arial"/>
                <a:cs typeface="Arial"/>
              </a:rPr>
              <a:t>Commission</a:t>
            </a:r>
            <a:r>
              <a:rPr b="0" spc="-115" dirty="0"/>
              <a:t> </a:t>
            </a:r>
            <a:r>
              <a:rPr b="0" dirty="0">
                <a:latin typeface="Arial"/>
                <a:cs typeface="Arial"/>
              </a:rPr>
              <a:t>on</a:t>
            </a:r>
            <a:r>
              <a:rPr b="0" spc="-18" dirty="0"/>
              <a:t> </a:t>
            </a:r>
            <a:r>
              <a:rPr b="0" spc="-6" dirty="0"/>
              <a:t>Accreditation.</a:t>
            </a:r>
          </a:p>
          <a:p>
            <a:pPr>
              <a:spcBef>
                <a:spcPts val="30"/>
              </a:spcBef>
            </a:pPr>
            <a:endParaRPr sz="2031" dirty="0"/>
          </a:p>
          <a:p>
            <a:pPr marL="7701" marR="3081">
              <a:lnSpc>
                <a:spcPct val="99600"/>
              </a:lnSpc>
            </a:pPr>
            <a:r>
              <a:rPr b="0" dirty="0">
                <a:latin typeface="Arial"/>
                <a:cs typeface="Arial"/>
              </a:rPr>
              <a:t>This</a:t>
            </a:r>
            <a:r>
              <a:rPr b="0" spc="-52" dirty="0"/>
              <a:t> </a:t>
            </a:r>
            <a:r>
              <a:rPr b="0" dirty="0">
                <a:latin typeface="Arial"/>
                <a:cs typeface="Arial"/>
              </a:rPr>
              <a:t>activity</a:t>
            </a:r>
            <a:r>
              <a:rPr b="0" spc="-136" dirty="0"/>
              <a:t> </a:t>
            </a:r>
            <a:r>
              <a:rPr b="0" dirty="0">
                <a:latin typeface="Arial"/>
                <a:cs typeface="Arial"/>
              </a:rPr>
              <a:t>has</a:t>
            </a:r>
            <a:r>
              <a:rPr b="0" spc="-6" dirty="0"/>
              <a:t> </a:t>
            </a:r>
            <a:r>
              <a:rPr b="0" dirty="0">
                <a:latin typeface="Arial"/>
                <a:cs typeface="Arial"/>
              </a:rPr>
              <a:t>been</a:t>
            </a:r>
            <a:r>
              <a:rPr b="0" spc="-61" dirty="0"/>
              <a:t> </a:t>
            </a:r>
            <a:r>
              <a:rPr b="0" dirty="0">
                <a:latin typeface="Arial"/>
                <a:cs typeface="Arial"/>
              </a:rPr>
              <a:t>planned</a:t>
            </a:r>
            <a:r>
              <a:rPr b="0" spc="-69" dirty="0"/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18" dirty="0"/>
              <a:t> </a:t>
            </a:r>
            <a:r>
              <a:rPr b="0" dirty="0">
                <a:latin typeface="Arial"/>
                <a:cs typeface="Arial"/>
              </a:rPr>
              <a:t>implemented</a:t>
            </a:r>
            <a:r>
              <a:rPr b="0" spc="-164" dirty="0"/>
              <a:t> </a:t>
            </a:r>
            <a:r>
              <a:rPr b="0" dirty="0">
                <a:latin typeface="Arial"/>
                <a:cs typeface="Arial"/>
              </a:rPr>
              <a:t>in</a:t>
            </a:r>
            <a:r>
              <a:rPr b="0" spc="-18" dirty="0"/>
              <a:t> </a:t>
            </a:r>
            <a:r>
              <a:rPr b="0" dirty="0">
                <a:latin typeface="Arial"/>
                <a:cs typeface="Arial"/>
              </a:rPr>
              <a:t>accordance</a:t>
            </a:r>
            <a:r>
              <a:rPr b="0" spc="-164" dirty="0"/>
              <a:t> </a:t>
            </a:r>
            <a:r>
              <a:rPr b="0" dirty="0">
                <a:latin typeface="Arial"/>
                <a:cs typeface="Arial"/>
              </a:rPr>
              <a:t>with</a:t>
            </a:r>
            <a:r>
              <a:rPr b="0" spc="82" dirty="0"/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18" dirty="0"/>
              <a:t> </a:t>
            </a:r>
            <a:r>
              <a:rPr b="0" dirty="0">
                <a:latin typeface="Arial"/>
                <a:cs typeface="Arial"/>
              </a:rPr>
              <a:t>accreditation</a:t>
            </a:r>
            <a:r>
              <a:rPr b="0" spc="-149" dirty="0"/>
              <a:t> </a:t>
            </a:r>
            <a:r>
              <a:rPr b="0" dirty="0">
                <a:latin typeface="Arial"/>
                <a:cs typeface="Arial"/>
              </a:rPr>
              <a:t>requirements</a:t>
            </a:r>
            <a:r>
              <a:rPr b="0" spc="-79" dirty="0"/>
              <a:t> </a:t>
            </a:r>
            <a:r>
              <a:rPr b="0" spc="-15" dirty="0"/>
              <a:t>and </a:t>
            </a:r>
            <a:r>
              <a:rPr b="0" dirty="0">
                <a:latin typeface="Arial"/>
                <a:cs typeface="Arial"/>
              </a:rPr>
              <a:t>policies</a:t>
            </a:r>
            <a:r>
              <a:rPr b="0" spc="-143" dirty="0"/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18" dirty="0"/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1" dirty="0"/>
              <a:t> </a:t>
            </a:r>
            <a:r>
              <a:rPr b="0" dirty="0">
                <a:latin typeface="Arial"/>
                <a:cs typeface="Arial"/>
              </a:rPr>
              <a:t>California</a:t>
            </a:r>
            <a:r>
              <a:rPr b="0" spc="-170" dirty="0"/>
              <a:t> </a:t>
            </a:r>
            <a:r>
              <a:rPr b="0" dirty="0">
                <a:latin typeface="Arial"/>
                <a:cs typeface="Arial"/>
              </a:rPr>
              <a:t>Medical</a:t>
            </a:r>
            <a:r>
              <a:rPr b="0" spc="-61" dirty="0"/>
              <a:t> </a:t>
            </a:r>
            <a:r>
              <a:rPr b="0" dirty="0">
                <a:latin typeface="Arial"/>
                <a:cs typeface="Arial"/>
              </a:rPr>
              <a:t>Association</a:t>
            </a:r>
            <a:r>
              <a:rPr b="0" spc="-121" dirty="0"/>
              <a:t> </a:t>
            </a:r>
            <a:r>
              <a:rPr b="0" dirty="0">
                <a:latin typeface="Arial"/>
                <a:cs typeface="Arial"/>
              </a:rPr>
              <a:t>(CMA)</a:t>
            </a:r>
            <a:r>
              <a:rPr b="0" spc="39" dirty="0"/>
              <a:t> </a:t>
            </a:r>
            <a:r>
              <a:rPr b="0" dirty="0">
                <a:latin typeface="Arial"/>
                <a:cs typeface="Arial"/>
              </a:rPr>
              <a:t>through</a:t>
            </a:r>
            <a:r>
              <a:rPr b="0" spc="-73" dirty="0"/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7" dirty="0"/>
              <a:t> </a:t>
            </a:r>
            <a:r>
              <a:rPr b="0" dirty="0">
                <a:latin typeface="Arial"/>
                <a:cs typeface="Arial"/>
              </a:rPr>
              <a:t>joint</a:t>
            </a:r>
            <a:r>
              <a:rPr b="0" spc="-67" dirty="0"/>
              <a:t> </a:t>
            </a:r>
            <a:r>
              <a:rPr b="0" dirty="0">
                <a:latin typeface="Arial"/>
                <a:cs typeface="Arial"/>
              </a:rPr>
              <a:t>providership</a:t>
            </a:r>
            <a:r>
              <a:rPr b="0" spc="-109" dirty="0"/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30" dirty="0"/>
              <a:t> </a:t>
            </a:r>
            <a:r>
              <a:rPr b="0" dirty="0">
                <a:latin typeface="Arial"/>
                <a:cs typeface="Arial"/>
              </a:rPr>
              <a:t>Cardea</a:t>
            </a:r>
            <a:r>
              <a:rPr b="0" spc="-30" dirty="0"/>
              <a:t> </a:t>
            </a:r>
            <a:r>
              <a:rPr b="0" spc="-15" dirty="0"/>
              <a:t>and </a:t>
            </a:r>
            <a:r>
              <a:rPr dirty="0"/>
              <a:t>Northwest</a:t>
            </a:r>
            <a:r>
              <a:rPr spc="-143" dirty="0"/>
              <a:t> </a:t>
            </a:r>
            <a:r>
              <a:rPr dirty="0"/>
              <a:t>Portland</a:t>
            </a:r>
            <a:r>
              <a:rPr spc="-42" dirty="0"/>
              <a:t> </a:t>
            </a:r>
            <a:r>
              <a:rPr dirty="0"/>
              <a:t>Area</a:t>
            </a:r>
            <a:r>
              <a:rPr spc="-69" dirty="0"/>
              <a:t> </a:t>
            </a:r>
            <a:r>
              <a:rPr dirty="0"/>
              <a:t>Indian</a:t>
            </a:r>
            <a:r>
              <a:rPr spc="-3" dirty="0"/>
              <a:t> </a:t>
            </a:r>
            <a:r>
              <a:rPr dirty="0"/>
              <a:t>Health</a:t>
            </a:r>
            <a:r>
              <a:rPr spc="-42" dirty="0"/>
              <a:t> </a:t>
            </a:r>
            <a:r>
              <a:rPr dirty="0"/>
              <a:t>Board</a:t>
            </a:r>
            <a:r>
              <a:rPr b="0" dirty="0">
                <a:latin typeface="Arial"/>
                <a:cs typeface="Arial"/>
              </a:rPr>
              <a:t>.</a:t>
            </a:r>
            <a:r>
              <a:rPr b="0" spc="-76" dirty="0"/>
              <a:t> </a:t>
            </a:r>
            <a:r>
              <a:rPr b="0" dirty="0">
                <a:latin typeface="Arial"/>
                <a:cs typeface="Arial"/>
              </a:rPr>
              <a:t>Cardea</a:t>
            </a:r>
            <a:r>
              <a:rPr b="0" spc="-27" dirty="0"/>
              <a:t> </a:t>
            </a:r>
            <a:r>
              <a:rPr b="0" dirty="0">
                <a:latin typeface="Arial"/>
                <a:cs typeface="Arial"/>
              </a:rPr>
              <a:t>is</a:t>
            </a:r>
            <a:r>
              <a:rPr b="0" spc="-9" dirty="0"/>
              <a:t> </a:t>
            </a:r>
            <a:r>
              <a:rPr b="0" dirty="0">
                <a:latin typeface="Arial"/>
                <a:cs typeface="Arial"/>
              </a:rPr>
              <a:t>accredited</a:t>
            </a:r>
            <a:r>
              <a:rPr b="0" spc="-167" dirty="0"/>
              <a:t> </a:t>
            </a:r>
            <a:r>
              <a:rPr b="0" dirty="0">
                <a:latin typeface="Arial"/>
                <a:cs typeface="Arial"/>
              </a:rPr>
              <a:t>by</a:t>
            </a:r>
            <a:r>
              <a:rPr b="0" spc="-6" dirty="0"/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4" dirty="0"/>
              <a:t> </a:t>
            </a:r>
            <a:r>
              <a:rPr b="0" dirty="0">
                <a:latin typeface="Arial"/>
                <a:cs typeface="Arial"/>
              </a:rPr>
              <a:t>CMA</a:t>
            </a:r>
            <a:r>
              <a:rPr b="0" spc="27" dirty="0"/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27" dirty="0"/>
              <a:t> </a:t>
            </a:r>
            <a:r>
              <a:rPr b="0" dirty="0">
                <a:latin typeface="Arial"/>
                <a:cs typeface="Arial"/>
              </a:rPr>
              <a:t>provide</a:t>
            </a:r>
            <a:r>
              <a:rPr b="0" spc="-161" dirty="0"/>
              <a:t> </a:t>
            </a:r>
            <a:r>
              <a:rPr b="0" spc="-6" dirty="0"/>
              <a:t>continuing </a:t>
            </a:r>
            <a:r>
              <a:rPr b="0" dirty="0">
                <a:latin typeface="Arial"/>
                <a:cs typeface="Arial"/>
              </a:rPr>
              <a:t>medical</a:t>
            </a:r>
            <a:r>
              <a:rPr b="0" spc="-79" dirty="0"/>
              <a:t> </a:t>
            </a:r>
            <a:r>
              <a:rPr b="0" dirty="0">
                <a:latin typeface="Arial"/>
                <a:cs typeface="Arial"/>
              </a:rPr>
              <a:t>education</a:t>
            </a:r>
            <a:r>
              <a:rPr b="0" spc="-121" dirty="0"/>
              <a:t>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3" dirty="0"/>
              <a:t> </a:t>
            </a:r>
            <a:r>
              <a:rPr b="0" spc="-6" dirty="0"/>
              <a:t>physicians.</a:t>
            </a:r>
          </a:p>
          <a:p>
            <a:pPr>
              <a:spcBef>
                <a:spcPts val="21"/>
              </a:spcBef>
            </a:pPr>
            <a:endParaRPr sz="2031" dirty="0"/>
          </a:p>
          <a:p>
            <a:pPr marL="7701">
              <a:lnSpc>
                <a:spcPts val="2322"/>
              </a:lnSpc>
              <a:spcBef>
                <a:spcPts val="3"/>
              </a:spcBef>
            </a:pPr>
            <a:r>
              <a:rPr b="0" dirty="0">
                <a:latin typeface="Arial"/>
                <a:cs typeface="Arial"/>
              </a:rPr>
              <a:t>Cardea</a:t>
            </a:r>
            <a:r>
              <a:rPr b="0" spc="-61" dirty="0"/>
              <a:t> </a:t>
            </a:r>
            <a:r>
              <a:rPr b="0" dirty="0">
                <a:latin typeface="Arial"/>
                <a:cs typeface="Arial"/>
              </a:rPr>
              <a:t>designates</a:t>
            </a:r>
            <a:r>
              <a:rPr b="0" spc="-124" dirty="0"/>
              <a:t> </a:t>
            </a:r>
            <a:r>
              <a:rPr b="0" dirty="0">
                <a:latin typeface="Arial"/>
                <a:cs typeface="Arial"/>
              </a:rPr>
              <a:t>this</a:t>
            </a:r>
            <a:r>
              <a:rPr b="0" spc="-33" dirty="0"/>
              <a:t> </a:t>
            </a:r>
            <a:r>
              <a:rPr b="0" dirty="0">
                <a:latin typeface="Arial"/>
                <a:cs typeface="Arial"/>
              </a:rPr>
              <a:t>live</a:t>
            </a:r>
            <a:r>
              <a:rPr b="0" spc="-103" dirty="0"/>
              <a:t> </a:t>
            </a:r>
            <a:r>
              <a:rPr b="0" spc="-30" dirty="0"/>
              <a:t>web-</a:t>
            </a:r>
            <a:r>
              <a:rPr b="0" dirty="0">
                <a:latin typeface="Arial"/>
                <a:cs typeface="Arial"/>
              </a:rPr>
              <a:t>based</a:t>
            </a:r>
            <a:r>
              <a:rPr b="0" spc="-6" dirty="0"/>
              <a:t> </a:t>
            </a:r>
            <a:r>
              <a:rPr b="0" dirty="0">
                <a:latin typeface="Arial"/>
                <a:cs typeface="Arial"/>
              </a:rPr>
              <a:t>training</a:t>
            </a:r>
            <a:r>
              <a:rPr b="0" spc="-36" dirty="0"/>
              <a:t>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69" dirty="0"/>
              <a:t> </a:t>
            </a:r>
            <a:r>
              <a:rPr b="0" dirty="0">
                <a:latin typeface="Arial"/>
                <a:cs typeface="Arial"/>
              </a:rPr>
              <a:t>a</a:t>
            </a:r>
            <a:r>
              <a:rPr b="0" spc="36" dirty="0"/>
              <a:t> </a:t>
            </a:r>
            <a:r>
              <a:rPr b="0" dirty="0">
                <a:latin typeface="Arial"/>
                <a:cs typeface="Arial"/>
              </a:rPr>
              <a:t>maximum</a:t>
            </a:r>
            <a:r>
              <a:rPr b="0" spc="-97" dirty="0"/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9" dirty="0"/>
              <a:t> </a:t>
            </a:r>
            <a:r>
              <a:rPr b="0" dirty="0">
                <a:latin typeface="Arial"/>
                <a:cs typeface="Arial"/>
              </a:rPr>
              <a:t>1</a:t>
            </a:r>
            <a:r>
              <a:rPr b="0" spc="15" dirty="0"/>
              <a:t> </a:t>
            </a:r>
            <a:r>
              <a:rPr b="0" i="1" dirty="0">
                <a:latin typeface="Arial"/>
                <a:cs typeface="Arial"/>
              </a:rPr>
              <a:t>AMA</a:t>
            </a:r>
            <a:r>
              <a:rPr b="0" i="1" spc="3" dirty="0"/>
              <a:t> </a:t>
            </a:r>
            <a:r>
              <a:rPr b="0" i="1" dirty="0">
                <a:latin typeface="Arial"/>
                <a:cs typeface="Arial"/>
              </a:rPr>
              <a:t>PRA</a:t>
            </a:r>
            <a:r>
              <a:rPr b="0" i="1" spc="-45" dirty="0"/>
              <a:t> </a:t>
            </a:r>
            <a:r>
              <a:rPr b="0" i="1" spc="-6" dirty="0"/>
              <a:t>Category</a:t>
            </a:r>
          </a:p>
          <a:p>
            <a:pPr marL="7701" marR="226803">
              <a:lnSpc>
                <a:spcPts val="2322"/>
              </a:lnSpc>
              <a:spcBef>
                <a:spcPts val="64"/>
              </a:spcBef>
            </a:pPr>
            <a:r>
              <a:rPr b="0" i="1" dirty="0">
                <a:latin typeface="Arial"/>
                <a:cs typeface="Arial"/>
              </a:rPr>
              <a:t>1</a:t>
            </a:r>
            <a:r>
              <a:rPr b="0" i="1" spc="-27" dirty="0"/>
              <a:t> </a:t>
            </a:r>
            <a:r>
              <a:rPr b="0" i="1" dirty="0">
                <a:latin typeface="Arial"/>
                <a:cs typeface="Arial"/>
              </a:rPr>
              <a:t>Credit(s)TM</a:t>
            </a:r>
            <a:r>
              <a:rPr b="0" dirty="0">
                <a:latin typeface="Arial"/>
                <a:cs typeface="Arial"/>
              </a:rPr>
              <a:t>,</a:t>
            </a:r>
            <a:r>
              <a:rPr b="0" spc="-79" dirty="0"/>
              <a:t> </a:t>
            </a:r>
            <a:r>
              <a:rPr b="0" dirty="0">
                <a:latin typeface="Arial"/>
                <a:cs typeface="Arial"/>
              </a:rPr>
              <a:t>Physicians</a:t>
            </a:r>
            <a:r>
              <a:rPr b="0" spc="-100" dirty="0"/>
              <a:t> </a:t>
            </a:r>
            <a:r>
              <a:rPr b="0" dirty="0">
                <a:latin typeface="Arial"/>
                <a:cs typeface="Arial"/>
              </a:rPr>
              <a:t>should</a:t>
            </a:r>
            <a:r>
              <a:rPr b="0" spc="-118" dirty="0"/>
              <a:t> </a:t>
            </a:r>
            <a:r>
              <a:rPr b="0" dirty="0">
                <a:latin typeface="Arial"/>
                <a:cs typeface="Arial"/>
              </a:rPr>
              <a:t>claim</a:t>
            </a:r>
            <a:r>
              <a:rPr b="0" spc="-118" dirty="0"/>
              <a:t> </a:t>
            </a:r>
            <a:r>
              <a:rPr b="0" dirty="0">
                <a:latin typeface="Arial"/>
                <a:cs typeface="Arial"/>
              </a:rPr>
              <a:t>credit</a:t>
            </a:r>
            <a:r>
              <a:rPr b="0" spc="-73" dirty="0"/>
              <a:t> </a:t>
            </a:r>
            <a:r>
              <a:rPr b="0" dirty="0">
                <a:latin typeface="Arial"/>
                <a:cs typeface="Arial"/>
              </a:rPr>
              <a:t>commensurate</a:t>
            </a:r>
            <a:r>
              <a:rPr b="0" spc="-121" dirty="0"/>
              <a:t> </a:t>
            </a:r>
            <a:r>
              <a:rPr b="0" dirty="0">
                <a:latin typeface="Arial"/>
                <a:cs typeface="Arial"/>
              </a:rPr>
              <a:t>with</a:t>
            </a:r>
            <a:r>
              <a:rPr b="0" spc="69" dirty="0"/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12" dirty="0"/>
              <a:t> </a:t>
            </a:r>
            <a:r>
              <a:rPr b="0" dirty="0">
                <a:latin typeface="Arial"/>
                <a:cs typeface="Arial"/>
              </a:rPr>
              <a:t>extent</a:t>
            </a:r>
            <a:r>
              <a:rPr b="0" spc="-121" dirty="0"/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18" dirty="0"/>
              <a:t> </a:t>
            </a:r>
            <a:r>
              <a:rPr b="0" dirty="0">
                <a:latin typeface="Arial"/>
                <a:cs typeface="Arial"/>
              </a:rPr>
              <a:t>their</a:t>
            </a:r>
            <a:r>
              <a:rPr b="0" spc="-94" dirty="0"/>
              <a:t> </a:t>
            </a:r>
            <a:r>
              <a:rPr b="0" dirty="0">
                <a:latin typeface="Arial"/>
                <a:cs typeface="Arial"/>
              </a:rPr>
              <a:t>participation</a:t>
            </a:r>
            <a:r>
              <a:rPr b="0" spc="-121" dirty="0"/>
              <a:t> </a:t>
            </a:r>
            <a:r>
              <a:rPr b="0" dirty="0">
                <a:latin typeface="Arial"/>
                <a:cs typeface="Arial"/>
              </a:rPr>
              <a:t>in</a:t>
            </a:r>
            <a:r>
              <a:rPr b="0" spc="-27" dirty="0"/>
              <a:t> </a:t>
            </a:r>
            <a:r>
              <a:rPr b="0" spc="-15" dirty="0"/>
              <a:t>the </a:t>
            </a:r>
            <a:r>
              <a:rPr b="0" spc="-6" dirty="0"/>
              <a:t>activity.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295" y="392667"/>
            <a:ext cx="5020505" cy="56760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pc="-6" dirty="0"/>
              <a:t>Disclosures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162629" y="5825283"/>
            <a:ext cx="5038570" cy="1037749"/>
            <a:chOff x="11811000" y="9606323"/>
            <a:chExt cx="8308975" cy="1711325"/>
          </a:xfrm>
        </p:grpSpPr>
        <p:sp>
          <p:nvSpPr>
            <p:cNvPr id="5" name="object 5"/>
            <p:cNvSpPr/>
            <p:nvPr/>
          </p:nvSpPr>
          <p:spPr>
            <a:xfrm>
              <a:off x="16083026" y="9619023"/>
              <a:ext cx="4024629" cy="1685925"/>
            </a:xfrm>
            <a:custGeom>
              <a:avLst/>
              <a:gdLst/>
              <a:ahLst/>
              <a:cxnLst/>
              <a:rect l="l" t="t" r="r" b="b"/>
              <a:pathLst>
                <a:path w="4024630" h="1685925">
                  <a:moveTo>
                    <a:pt x="4021074" y="266"/>
                  </a:moveTo>
                  <a:lnTo>
                    <a:pt x="-2539" y="266"/>
                  </a:lnTo>
                  <a:lnTo>
                    <a:pt x="-2539" y="1685363"/>
                  </a:lnTo>
                  <a:lnTo>
                    <a:pt x="4021074" y="1685363"/>
                  </a:lnTo>
                  <a:lnTo>
                    <a:pt x="4021074" y="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083026" y="9619023"/>
              <a:ext cx="4024629" cy="1685925"/>
            </a:xfrm>
            <a:custGeom>
              <a:avLst/>
              <a:gdLst/>
              <a:ahLst/>
              <a:cxnLst/>
              <a:rect l="l" t="t" r="r" b="b"/>
              <a:pathLst>
                <a:path w="4024630" h="1685925">
                  <a:moveTo>
                    <a:pt x="4021074" y="266"/>
                  </a:moveTo>
                  <a:lnTo>
                    <a:pt x="-2539" y="266"/>
                  </a:lnTo>
                  <a:lnTo>
                    <a:pt x="-2539" y="1685363"/>
                  </a:lnTo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1000" y="9795436"/>
              <a:ext cx="4036097" cy="13230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600" y="9966732"/>
              <a:ext cx="4235453" cy="9994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872C-7A00-DF43-B4E2-AD0215FA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3" y="0"/>
            <a:ext cx="10515600" cy="1325563"/>
          </a:xfrm>
        </p:spPr>
        <p:txBody>
          <a:bodyPr/>
          <a:lstStyle/>
          <a:p>
            <a:r>
              <a:rPr lang="en-US" dirty="0"/>
              <a:t>Give me a hand….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87232-7D1A-904B-973A-15951125C5E5}"/>
              </a:ext>
            </a:extLst>
          </p:cNvPr>
          <p:cNvSpPr txBox="1"/>
          <p:nvPr/>
        </p:nvSpPr>
        <p:spPr>
          <a:xfrm>
            <a:off x="296878" y="1757083"/>
            <a:ext cx="1826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Synovitis</a:t>
            </a:r>
            <a:r>
              <a:rPr lang="en-US" sz="2200" dirty="0"/>
              <a:t> (“squishy”, “bouncy”)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9958A-F8B9-304F-8431-2457E2C5227C}"/>
              </a:ext>
            </a:extLst>
          </p:cNvPr>
          <p:cNvSpPr txBox="1"/>
          <p:nvPr/>
        </p:nvSpPr>
        <p:spPr>
          <a:xfrm>
            <a:off x="323101" y="2974533"/>
            <a:ext cx="151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Ulnar deviation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786FA-1FEE-2A40-A32B-C307A14287D7}"/>
              </a:ext>
            </a:extLst>
          </p:cNvPr>
          <p:cNvSpPr txBox="1"/>
          <p:nvPr/>
        </p:nvSpPr>
        <p:spPr>
          <a:xfrm>
            <a:off x="296877" y="3853428"/>
            <a:ext cx="1826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Swan neck deformities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C57551-7504-F246-9B37-2039B99C1799}"/>
              </a:ext>
            </a:extLst>
          </p:cNvPr>
          <p:cNvSpPr txBox="1"/>
          <p:nvPr/>
        </p:nvSpPr>
        <p:spPr>
          <a:xfrm>
            <a:off x="3627924" y="1141214"/>
            <a:ext cx="1786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highlight>
                  <a:srgbClr val="FF00FF"/>
                </a:highlight>
              </a:rPr>
              <a:t>RA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6CEE5-E7A1-3045-94E0-BA46B031400C}"/>
              </a:ext>
            </a:extLst>
          </p:cNvPr>
          <p:cNvSpPr txBox="1"/>
          <p:nvPr/>
        </p:nvSpPr>
        <p:spPr>
          <a:xfrm>
            <a:off x="296876" y="4732323"/>
            <a:ext cx="18262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Boutonniere deformity</a:t>
            </a:r>
          </a:p>
          <a:p>
            <a:endParaRPr lang="en-US" sz="2200" b="1" dirty="0"/>
          </a:p>
          <a:p>
            <a:r>
              <a:rPr lang="en-US" sz="2200" b="1" dirty="0"/>
              <a:t>Rheumatoid nodules</a:t>
            </a:r>
          </a:p>
        </p:txBody>
      </p:sp>
      <p:pic>
        <p:nvPicPr>
          <p:cNvPr id="38" name="Picture 4" descr="4 Tips for Managing Osteoarthritis in the Hands | PainScale">
            <a:extLst>
              <a:ext uri="{FF2B5EF4-FFF2-40B4-BE49-F238E27FC236}">
                <a16:creationId xmlns:a16="http://schemas.microsoft.com/office/drawing/2014/main" id="{46EC9773-F029-7745-A72E-D093EE41C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30" r="6711" b="9682"/>
          <a:stretch/>
        </p:blipFill>
        <p:spPr bwMode="auto">
          <a:xfrm>
            <a:off x="6366139" y="1596901"/>
            <a:ext cx="3694932" cy="48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710A0DF-DA8C-9544-89F9-9EAFE19CC448}"/>
              </a:ext>
            </a:extLst>
          </p:cNvPr>
          <p:cNvSpPr txBox="1"/>
          <p:nvPr/>
        </p:nvSpPr>
        <p:spPr>
          <a:xfrm>
            <a:off x="7651323" y="1141214"/>
            <a:ext cx="1786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highlight>
                  <a:srgbClr val="FFFF00"/>
                </a:highlight>
              </a:rPr>
              <a:t>OA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DD71FD-E911-F147-ACE2-404459AB129E}"/>
              </a:ext>
            </a:extLst>
          </p:cNvPr>
          <p:cNvSpPr txBox="1"/>
          <p:nvPr/>
        </p:nvSpPr>
        <p:spPr>
          <a:xfrm>
            <a:off x="10061071" y="4409577"/>
            <a:ext cx="213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Bony enlargement </a:t>
            </a:r>
            <a:r>
              <a:rPr lang="en-US" sz="2000" b="1" dirty="0"/>
              <a:t>without </a:t>
            </a:r>
            <a:r>
              <a:rPr lang="en-US" sz="2000" dirty="0"/>
              <a:t>synovitis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F96FF6-8812-A148-B2DB-B6779C40E7AB}"/>
              </a:ext>
            </a:extLst>
          </p:cNvPr>
          <p:cNvCxnSpPr>
            <a:cxnSpLocks/>
          </p:cNvCxnSpPr>
          <p:nvPr/>
        </p:nvCxnSpPr>
        <p:spPr>
          <a:xfrm flipH="1">
            <a:off x="9179859" y="4754109"/>
            <a:ext cx="963798" cy="27133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A086B84-9A6D-2C41-AAB2-3AB1ABA93A4D}"/>
              </a:ext>
            </a:extLst>
          </p:cNvPr>
          <p:cNvSpPr txBox="1"/>
          <p:nvPr/>
        </p:nvSpPr>
        <p:spPr>
          <a:xfrm>
            <a:off x="5656595" y="4471132"/>
            <a:ext cx="136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Bouchards</a:t>
            </a:r>
            <a:r>
              <a:rPr lang="en-US" b="1" dirty="0"/>
              <a:t> node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4E73B3-C9FE-4246-B033-2026C70A1E0B}"/>
              </a:ext>
            </a:extLst>
          </p:cNvPr>
          <p:cNvSpPr txBox="1"/>
          <p:nvPr/>
        </p:nvSpPr>
        <p:spPr>
          <a:xfrm>
            <a:off x="5684822" y="5286810"/>
            <a:ext cx="136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Heberdens</a:t>
            </a:r>
            <a:r>
              <a:rPr lang="en-US" b="1" dirty="0"/>
              <a:t> node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AB20E84-9B74-2748-B8B6-ADD7DE479BD0}"/>
              </a:ext>
            </a:extLst>
          </p:cNvPr>
          <p:cNvCxnSpPr>
            <a:cxnSpLocks/>
          </p:cNvCxnSpPr>
          <p:nvPr/>
        </p:nvCxnSpPr>
        <p:spPr>
          <a:xfrm>
            <a:off x="7019229" y="4795130"/>
            <a:ext cx="26011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8E0C8D-AB6D-4B45-A8A3-9DE352FA0A83}"/>
              </a:ext>
            </a:extLst>
          </p:cNvPr>
          <p:cNvCxnSpPr>
            <a:cxnSpLocks/>
          </p:cNvCxnSpPr>
          <p:nvPr/>
        </p:nvCxnSpPr>
        <p:spPr>
          <a:xfrm>
            <a:off x="6987785" y="5465555"/>
            <a:ext cx="26011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60E586E-AE81-B043-9353-35F4CBD9B32F}"/>
              </a:ext>
            </a:extLst>
          </p:cNvPr>
          <p:cNvSpPr txBox="1"/>
          <p:nvPr/>
        </p:nvSpPr>
        <p:spPr>
          <a:xfrm>
            <a:off x="10330310" y="2274344"/>
            <a:ext cx="18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“Squaring off” at base of thumb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9D1CBE2-45E3-9146-B0F2-39BC346C880A}"/>
              </a:ext>
            </a:extLst>
          </p:cNvPr>
          <p:cNvCxnSpPr>
            <a:cxnSpLocks/>
          </p:cNvCxnSpPr>
          <p:nvPr/>
        </p:nvCxnSpPr>
        <p:spPr>
          <a:xfrm flipH="1" flipV="1">
            <a:off x="7906871" y="2311081"/>
            <a:ext cx="2433055" cy="17370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and Rheumatoid Arthritis - Physiopedia">
            <a:extLst>
              <a:ext uri="{FF2B5EF4-FFF2-40B4-BE49-F238E27FC236}">
                <a16:creationId xmlns:a16="http://schemas.microsoft.com/office/drawing/2014/main" id="{95FEA978-939F-8A43-9C99-85DEA549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" y="1757083"/>
            <a:ext cx="5950430" cy="47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0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3143-15D7-D74B-99E1-B86890C5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4011400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Approach to the patient with joint pain: 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Clinical Clues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0BAE028-9AB5-4A2F-A24D-2B42F7A3FAE3}"/>
              </a:ext>
            </a:extLst>
          </p:cNvPr>
          <p:cNvGraphicFramePr/>
          <p:nvPr/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id="{26BF3C14-C980-B84E-AD6E-9928361BBBA2}"/>
              </a:ext>
            </a:extLst>
          </p:cNvPr>
          <p:cNvSpPr/>
          <p:nvPr/>
        </p:nvSpPr>
        <p:spPr>
          <a:xfrm>
            <a:off x="5140460" y="4984376"/>
            <a:ext cx="6919498" cy="1307020"/>
          </a:xfrm>
          <a:prstGeom prst="frame">
            <a:avLst>
              <a:gd name="adj1" fmla="val 45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39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8647-EA1B-7341-889E-20C11122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7124-2989-6945-9E4C-9BCB27E7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are trying to distinguish between INFLAMMATORY vs NON-INFLAMMATORY joint pain, which is the highest yield question to ask your patient?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A. Have you noticed joint swelling?</a:t>
            </a:r>
          </a:p>
          <a:p>
            <a:pPr marL="0" lvl="0" indent="0">
              <a:buNone/>
            </a:pPr>
            <a:r>
              <a:rPr lang="en-US" dirty="0"/>
              <a:t>B. Does your joint pain getter better with activity, or worse?</a:t>
            </a:r>
          </a:p>
          <a:p>
            <a:pPr marL="0" lvl="0" indent="0">
              <a:buNone/>
            </a:pPr>
            <a:r>
              <a:rPr lang="en-US" dirty="0"/>
              <a:t>C. Do your joints feels stiff when you wake up in the morning?</a:t>
            </a:r>
          </a:p>
          <a:p>
            <a:pPr marL="0" lvl="0" indent="0">
              <a:buNone/>
            </a:pPr>
            <a:r>
              <a:rPr lang="en-US" dirty="0"/>
              <a:t>D. How long has your joint pain been going 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18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8647-EA1B-7341-889E-20C11122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7124-2989-6945-9E4C-9BCB27E7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are trying to distinguish between INFLAMMATORY vs NON-INFLAMMATORY joint pain, which is the highest yield question to ask your patient?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A. Have you noticed joint swelling?</a:t>
            </a:r>
          </a:p>
          <a:p>
            <a:pPr marL="0" lvl="0" indent="0">
              <a:buNone/>
            </a:pPr>
            <a:r>
              <a:rPr lang="en-US" b="1" dirty="0"/>
              <a:t>B. Does your joint pain getter better with activity, or worse?</a:t>
            </a:r>
          </a:p>
          <a:p>
            <a:pPr marL="0" lvl="0" indent="0">
              <a:buNone/>
            </a:pPr>
            <a:r>
              <a:rPr lang="en-US" dirty="0"/>
              <a:t>C. Do your joints feels stiff when you wake up in the morning?</a:t>
            </a:r>
          </a:p>
          <a:p>
            <a:pPr marL="0" lvl="0" indent="0">
              <a:buNone/>
            </a:pPr>
            <a:r>
              <a:rPr lang="en-US" dirty="0"/>
              <a:t>D. How long has your joint pain been going 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29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335214"/>
              </p:ext>
            </p:extLst>
          </p:nvPr>
        </p:nvGraphicFramePr>
        <p:xfrm>
          <a:off x="1353669" y="1394012"/>
          <a:ext cx="10000131" cy="502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Prolonged morning</a:t>
                      </a:r>
                      <a:r>
                        <a:rPr lang="en-US" sz="2400" baseline="0" dirty="0"/>
                        <a:t> stiffness (&gt;1hr)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Improves or worsens with activity?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Constitutional </a:t>
                      </a:r>
                      <a:r>
                        <a:rPr lang="en-US" sz="2400" dirty="0" err="1"/>
                        <a:t>sx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40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ESR/CRP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Extra-articular</a:t>
                      </a:r>
                      <a:r>
                        <a:rPr lang="en-US" sz="2400" baseline="0" dirty="0"/>
                        <a:t> manifestations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72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830436"/>
              </p:ext>
            </p:extLst>
          </p:nvPr>
        </p:nvGraphicFramePr>
        <p:xfrm>
          <a:off x="1353669" y="1394012"/>
          <a:ext cx="10000131" cy="502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Prolonged morning</a:t>
                      </a:r>
                      <a:r>
                        <a:rPr lang="en-US" sz="2400" baseline="0" dirty="0"/>
                        <a:t> stiffness (&gt;1hr)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Improves or worsens with activity?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Constitutional </a:t>
                      </a:r>
                      <a:r>
                        <a:rPr lang="en-US" sz="2400" dirty="0" err="1"/>
                        <a:t>sx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40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ESR/CRP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Extra-articular</a:t>
                      </a:r>
                      <a:r>
                        <a:rPr lang="en-US" sz="2400" baseline="0" dirty="0"/>
                        <a:t> manifestations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960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24959"/>
              </p:ext>
            </p:extLst>
          </p:nvPr>
        </p:nvGraphicFramePr>
        <p:xfrm>
          <a:off x="1353669" y="1394012"/>
          <a:ext cx="10000131" cy="502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Prolonged morning</a:t>
                      </a:r>
                      <a:r>
                        <a:rPr lang="en-US" sz="2400" baseline="0" dirty="0"/>
                        <a:t> stiffness (&gt;1hr)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Improves or worsens with activity?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Improves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Worsens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Constitutional </a:t>
                      </a:r>
                      <a:r>
                        <a:rPr lang="en-US" sz="2400" dirty="0" err="1"/>
                        <a:t>sx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40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ESR/CRP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Extra-articular</a:t>
                      </a:r>
                      <a:r>
                        <a:rPr lang="en-US" sz="2400" baseline="0" dirty="0"/>
                        <a:t> manifestations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591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935649"/>
              </p:ext>
            </p:extLst>
          </p:nvPr>
        </p:nvGraphicFramePr>
        <p:xfrm>
          <a:off x="1353669" y="1394012"/>
          <a:ext cx="10000131" cy="502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Prolonged morning</a:t>
                      </a:r>
                      <a:r>
                        <a:rPr lang="en-US" sz="2400" baseline="0" dirty="0"/>
                        <a:t> stiffness (&gt;1hr)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Improves or worsens with activity?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Improves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Worsens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Constitutional </a:t>
                      </a:r>
                      <a:r>
                        <a:rPr lang="en-US" sz="2400" dirty="0" err="1"/>
                        <a:t>sx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40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ESR/CRP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Extra-articular</a:t>
                      </a:r>
                      <a:r>
                        <a:rPr lang="en-US" sz="2400" baseline="0" dirty="0"/>
                        <a:t> manifestations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018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09005"/>
              </p:ext>
            </p:extLst>
          </p:nvPr>
        </p:nvGraphicFramePr>
        <p:xfrm>
          <a:off x="1353669" y="1394012"/>
          <a:ext cx="10000131" cy="502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Prolonged morning</a:t>
                      </a:r>
                      <a:r>
                        <a:rPr lang="en-US" sz="2400" baseline="0" dirty="0"/>
                        <a:t> stiffness (&gt;1hr)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Improves or worsens with activity?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Improves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Worsens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Constitutional </a:t>
                      </a:r>
                      <a:r>
                        <a:rPr lang="en-US" sz="2400" dirty="0" err="1"/>
                        <a:t>sx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40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ESR/CRP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Elevated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Normal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Extra-articular</a:t>
                      </a:r>
                      <a:r>
                        <a:rPr lang="en-US" sz="2400" baseline="0" dirty="0"/>
                        <a:t> manifestations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014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53669" y="1394012"/>
          <a:ext cx="10000131" cy="502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Prolonged morning</a:t>
                      </a:r>
                      <a:r>
                        <a:rPr lang="en-US" sz="2400" baseline="0" dirty="0"/>
                        <a:t> stiffness (&gt;1hr)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Improves or worsens with activity?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Improves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Worsens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Constitutional </a:t>
                      </a:r>
                      <a:r>
                        <a:rPr lang="en-US" sz="2400" dirty="0" err="1"/>
                        <a:t>sx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40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ESR/CRP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Elevated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Normal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Extra-articular</a:t>
                      </a:r>
                      <a:r>
                        <a:rPr lang="en-US" sz="2400" baseline="0" dirty="0"/>
                        <a:t> manifestations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85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pc="-6" dirty="0"/>
              <a:t>Disclosures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090" y="2103274"/>
            <a:ext cx="9679753" cy="685124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7701" marR="3081" defTabSz="554492">
              <a:lnSpc>
                <a:spcPts val="2595"/>
              </a:lnSpc>
              <a:spcBef>
                <a:spcPts val="143"/>
              </a:spcBef>
            </a:pP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There</a:t>
            </a:r>
            <a:r>
              <a:rPr sz="2183" kern="0" spc="1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are</a:t>
            </a:r>
            <a:r>
              <a:rPr sz="2183" kern="0" spc="-7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no</a:t>
            </a:r>
            <a:r>
              <a:rPr sz="2183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relevant</a:t>
            </a:r>
            <a:r>
              <a:rPr sz="2183" kern="0" spc="-9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financial</a:t>
            </a:r>
            <a:r>
              <a:rPr sz="2183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relationships with</a:t>
            </a:r>
            <a:r>
              <a:rPr sz="2183" kern="0" spc="1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ineligible</a:t>
            </a:r>
            <a:r>
              <a:rPr sz="2183" kern="0" spc="5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companies</a:t>
            </a:r>
            <a:r>
              <a:rPr sz="2183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for</a:t>
            </a:r>
            <a:r>
              <a:rPr sz="2183" kern="0" spc="-3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spc="-6" dirty="0">
                <a:solidFill>
                  <a:sysClr val="windowText" lastClr="000000"/>
                </a:solidFill>
                <a:latin typeface="Arial"/>
                <a:cs typeface="Arial"/>
              </a:rPr>
              <a:t>those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involved</a:t>
            </a:r>
            <a:r>
              <a:rPr sz="2183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with</a:t>
            </a:r>
            <a:r>
              <a:rPr sz="2183" kern="0" spc="1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2183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ability</a:t>
            </a:r>
            <a:r>
              <a:rPr sz="2183" kern="0" spc="5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sz="2183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control</a:t>
            </a:r>
            <a:r>
              <a:rPr sz="2183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2183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content</a:t>
            </a:r>
            <a:r>
              <a:rPr sz="2183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2183" kern="0" spc="-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this</a:t>
            </a:r>
            <a:r>
              <a:rPr sz="2183" kern="0" spc="1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spc="-6" dirty="0">
                <a:solidFill>
                  <a:sysClr val="windowText" lastClr="000000"/>
                </a:solidFill>
                <a:latin typeface="Arial"/>
                <a:cs typeface="Arial"/>
              </a:rPr>
              <a:t>activity.</a:t>
            </a:r>
            <a:endParaRPr sz="218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4371"/>
              </p:ext>
            </p:extLst>
          </p:nvPr>
        </p:nvGraphicFramePr>
        <p:xfrm>
          <a:off x="1353669" y="1394012"/>
          <a:ext cx="10000131" cy="401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Synovitis (ex: hands, wrist)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Joint effusion (ex: knee)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469077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Warmth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Erythema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814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473697"/>
              </p:ext>
            </p:extLst>
          </p:nvPr>
        </p:nvGraphicFramePr>
        <p:xfrm>
          <a:off x="1353669" y="1394012"/>
          <a:ext cx="10000131" cy="401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Synovitis (ex: hands, wrist)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Joint effusion (ex: knee)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469077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Warmth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Erythema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211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63685"/>
              </p:ext>
            </p:extLst>
          </p:nvPr>
        </p:nvGraphicFramePr>
        <p:xfrm>
          <a:off x="1353669" y="1394012"/>
          <a:ext cx="10000131" cy="401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Synovitis (ex: hands, wrist)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Joint effusion (ex: knee)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+/-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469077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Warmth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Erythema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817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47573"/>
              </p:ext>
            </p:extLst>
          </p:nvPr>
        </p:nvGraphicFramePr>
        <p:xfrm>
          <a:off x="1353669" y="1394012"/>
          <a:ext cx="10000131" cy="401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Synovitis (ex: hands, wrist)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Joint effusion (ex: knee)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+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+/-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469077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Warmth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+/-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_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Erythema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880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Inflammatory vs. non-inflammatory joint pain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53669" y="1394012"/>
          <a:ext cx="10000131" cy="401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2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Inflammatory</a:t>
                      </a:r>
                    </a:p>
                    <a:p>
                      <a:r>
                        <a:rPr lang="en-US" sz="2400" i="1" dirty="0"/>
                        <a:t>(RA, </a:t>
                      </a:r>
                      <a:r>
                        <a:rPr lang="en-US" sz="2400" i="1" dirty="0" err="1"/>
                        <a:t>SpA</a:t>
                      </a:r>
                      <a:r>
                        <a:rPr lang="en-US" sz="2400" i="1" dirty="0"/>
                        <a:t>, SLE, </a:t>
                      </a:r>
                      <a:r>
                        <a:rPr lang="en-US" sz="2400" i="1" dirty="0" err="1"/>
                        <a:t>etc</a:t>
                      </a:r>
                      <a:r>
                        <a:rPr lang="en-US" sz="24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Non-inflammatory</a:t>
                      </a:r>
                    </a:p>
                    <a:p>
                      <a:r>
                        <a:rPr lang="en-US" sz="2400" i="1" dirty="0"/>
                        <a:t>(OA)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Synovitis (ex: hands, wrist)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267">
                <a:tc>
                  <a:txBody>
                    <a:bodyPr/>
                    <a:lstStyle/>
                    <a:p>
                      <a:r>
                        <a:rPr lang="en-US" sz="2400" dirty="0"/>
                        <a:t>Joint effusion (ex: knee)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+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+/-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469077"/>
                  </a:ext>
                </a:extLst>
              </a:tr>
              <a:tr h="1009159">
                <a:tc>
                  <a:txBody>
                    <a:bodyPr/>
                    <a:lstStyle/>
                    <a:p>
                      <a:r>
                        <a:rPr lang="en-US" sz="2400" dirty="0"/>
                        <a:t>Warmth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+/-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_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r>
                        <a:rPr lang="en-US" sz="2400" dirty="0"/>
                        <a:t>Erythema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+/-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086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F161-9B92-9743-B2A7-A313E108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917"/>
            <a:ext cx="10515600" cy="1325563"/>
          </a:xfrm>
        </p:spPr>
        <p:txBody>
          <a:bodyPr/>
          <a:lstStyle/>
          <a:p>
            <a:r>
              <a:rPr lang="en-US" dirty="0"/>
              <a:t>Useful screening questions for inflammatory 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46078-F475-1443-8255-2D66A94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“Is there a particular time of day when your joint pain and stiffness is the worst?”</a:t>
            </a:r>
          </a:p>
          <a:p>
            <a:pPr lvl="1"/>
            <a:r>
              <a:rPr lang="en-US" dirty="0"/>
              <a:t>[If they report AM stiffness </a:t>
            </a:r>
            <a:r>
              <a:rPr lang="en-US" dirty="0">
                <a:sym typeface="Wingdings" pitchFamily="2" charset="2"/>
              </a:rPr>
              <a:t> “How long does it take before your joints start to loosen up?”]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”Does being active (walking around, using your hands, </a:t>
            </a:r>
            <a:r>
              <a:rPr lang="en-US" dirty="0" err="1">
                <a:sym typeface="Wingdings" pitchFamily="2" charset="2"/>
              </a:rPr>
              <a:t>etc</a:t>
            </a:r>
            <a:r>
              <a:rPr lang="en-US" dirty="0">
                <a:sym typeface="Wingdings" pitchFamily="2" charset="2"/>
              </a:rPr>
              <a:t>) generally make your joints feel better or worse?”</a:t>
            </a:r>
          </a:p>
          <a:p>
            <a:pPr lvl="1"/>
            <a:endParaRPr lang="en-US" dirty="0">
              <a:sym typeface="Wingdings" pitchFamily="2" charset="2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352D28A-0D54-F207-C155-81C2944FD774}"/>
              </a:ext>
            </a:extLst>
          </p:cNvPr>
          <p:cNvSpPr txBox="1"/>
          <p:nvPr/>
        </p:nvSpPr>
        <p:spPr>
          <a:xfrm>
            <a:off x="9801339" y="654456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460433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AB9A-0413-6B4F-88A8-B3845DA6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plot thickens…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A91EE-FE66-3341-A34B-F13A09761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6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C308-BADC-144E-A58C-AA8FEAF6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Erosive OA??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F0AC9-0F38-A242-ACC3-1FEB5E02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71" y="2909888"/>
            <a:ext cx="5956738" cy="5032375"/>
          </a:xfrm>
        </p:spPr>
        <p:txBody>
          <a:bodyPr>
            <a:normAutofit/>
          </a:bodyPr>
          <a:lstStyle/>
          <a:p>
            <a:r>
              <a:rPr lang="en-US" sz="2400" dirty="0"/>
              <a:t>Affects the </a:t>
            </a:r>
            <a:r>
              <a:rPr lang="en-US" sz="2400" b="1" dirty="0"/>
              <a:t>hands (</a:t>
            </a:r>
            <a:r>
              <a:rPr lang="en-US" sz="2400" b="1" u="sng" dirty="0"/>
              <a:t>DIPs</a:t>
            </a:r>
            <a:r>
              <a:rPr lang="en-US" sz="2400" b="1" dirty="0"/>
              <a:t>, </a:t>
            </a:r>
            <a:r>
              <a:rPr lang="en-US" sz="2400" dirty="0"/>
              <a:t>PIPs)</a:t>
            </a:r>
          </a:p>
          <a:p>
            <a:r>
              <a:rPr lang="en-US" sz="2400" dirty="0"/>
              <a:t>Peri/postmenopausal women</a:t>
            </a:r>
          </a:p>
          <a:p>
            <a:r>
              <a:rPr lang="en-US" sz="2400" dirty="0"/>
              <a:t>Warmth, swelling, synovitis, AM stiffness</a:t>
            </a:r>
          </a:p>
          <a:p>
            <a:r>
              <a:rPr lang="en-US" sz="2400" dirty="0"/>
              <a:t>Can cause </a:t>
            </a:r>
            <a:r>
              <a:rPr lang="en-US" sz="2400" b="1" dirty="0"/>
              <a:t>central erosions </a:t>
            </a:r>
            <a:r>
              <a:rPr lang="en-US" sz="2400" dirty="0"/>
              <a:t>in the DIPs/PIPs</a:t>
            </a:r>
          </a:p>
          <a:p>
            <a:r>
              <a:rPr lang="en-US" sz="2400" dirty="0"/>
              <a:t>NOT autoimmune, does not benefit from immunosuppression</a:t>
            </a:r>
          </a:p>
          <a:p>
            <a:r>
              <a:rPr lang="en-US" sz="2400" dirty="0"/>
              <a:t>DDx = psoriatic arthritis, gout/CPPD</a:t>
            </a:r>
          </a:p>
          <a:p>
            <a:r>
              <a:rPr lang="en-US" sz="2400" dirty="0"/>
              <a:t>Less debilitating than RA, tends to “burn out” over time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Erosive Osteoarthritis - Allen Anandarajah - Discovery Medicine">
            <a:extLst>
              <a:ext uri="{FF2B5EF4-FFF2-40B4-BE49-F238E27FC236}">
                <a16:creationId xmlns:a16="http://schemas.microsoft.com/office/drawing/2014/main" id="{7B1D5A40-6011-0549-905F-C7F51E21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89" y="1690688"/>
            <a:ext cx="4237911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rosive Osteoarthritis - Allen Anandarajah - Discovery Medicine">
            <a:extLst>
              <a:ext uri="{FF2B5EF4-FFF2-40B4-BE49-F238E27FC236}">
                <a16:creationId xmlns:a16="http://schemas.microsoft.com/office/drawing/2014/main" id="{27330D02-4A53-8D48-98FB-5575519BF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37883" b="57634"/>
          <a:stretch/>
        </p:blipFill>
        <p:spPr bwMode="auto">
          <a:xfrm>
            <a:off x="6859169" y="1940067"/>
            <a:ext cx="5184646" cy="45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68D75-CEBC-D849-9F4A-046E6E70FEF5}"/>
              </a:ext>
            </a:extLst>
          </p:cNvPr>
          <p:cNvSpPr txBox="1"/>
          <p:nvPr/>
        </p:nvSpPr>
        <p:spPr>
          <a:xfrm>
            <a:off x="866962" y="1690688"/>
            <a:ext cx="592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form of OA that is characterized by inflammation and erosions. 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B1EA3-EED0-6E4A-89EE-09FADEA19EEF}"/>
              </a:ext>
            </a:extLst>
          </p:cNvPr>
          <p:cNvSpPr txBox="1"/>
          <p:nvPr/>
        </p:nvSpPr>
        <p:spPr>
          <a:xfrm rot="1061438">
            <a:off x="4981430" y="2369493"/>
            <a:ext cx="1990912" cy="1077218"/>
          </a:xfrm>
          <a:prstGeom prst="rect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Wait, what???</a:t>
            </a:r>
          </a:p>
        </p:txBody>
      </p:sp>
    </p:spTree>
    <p:extLst>
      <p:ext uri="{BB962C8B-B14F-4D97-AF65-F5344CB8AC3E}">
        <p14:creationId xmlns:p14="http://schemas.microsoft.com/office/powerpoint/2010/main" val="8710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1CB3-8788-5441-A9F2-12AA1A16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7F7A-42DC-E340-8CF6-602557446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Osteoarthritis: Causes, Symptoms and prevention - GOQii">
            <a:extLst>
              <a:ext uri="{FF2B5EF4-FFF2-40B4-BE49-F238E27FC236}">
                <a16:creationId xmlns:a16="http://schemas.microsoft.com/office/drawing/2014/main" id="{B43C8AB3-F528-9D4E-B871-1354108E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901700"/>
            <a:ext cx="79883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3587ED01-8B02-C9D4-8164-FB8274C535D1}"/>
              </a:ext>
            </a:extLst>
          </p:cNvPr>
          <p:cNvSpPr txBox="1"/>
          <p:nvPr/>
        </p:nvSpPr>
        <p:spPr>
          <a:xfrm>
            <a:off x="9801339" y="654456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2494098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07DFF0A-BE18-C642-BB5F-2C730CEAB4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0642" y="670560"/>
          <a:ext cx="11209283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448">
                  <a:extLst>
                    <a:ext uri="{9D8B030D-6E8A-4147-A177-3AD203B41FA5}">
                      <a16:colId xmlns:a16="http://schemas.microsoft.com/office/drawing/2014/main" val="799148039"/>
                    </a:ext>
                  </a:extLst>
                </a:gridCol>
                <a:gridCol w="4792717">
                  <a:extLst>
                    <a:ext uri="{9D8B030D-6E8A-4147-A177-3AD203B41FA5}">
                      <a16:colId xmlns:a16="http://schemas.microsoft.com/office/drawing/2014/main" val="991057888"/>
                    </a:ext>
                  </a:extLst>
                </a:gridCol>
                <a:gridCol w="3802118">
                  <a:extLst>
                    <a:ext uri="{9D8B030D-6E8A-4147-A177-3AD203B41FA5}">
                      <a16:colId xmlns:a16="http://schemas.microsoft.com/office/drawing/2014/main" val="1487429765"/>
                    </a:ext>
                  </a:extLst>
                </a:gridCol>
              </a:tblGrid>
              <a:tr h="40573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Erosive 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312224"/>
                  </a:ext>
                </a:extLst>
              </a:tr>
              <a:tr h="700304">
                <a:tc>
                  <a:txBody>
                    <a:bodyPr/>
                    <a:lstStyle/>
                    <a:p>
                      <a:r>
                        <a:rPr lang="en-US" sz="2200" b="1" dirty="0"/>
                        <a:t>Demographics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F&gt;&gt;&gt;M (12:1), often starts around menopause, family history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F&gt;M (2:1), typical onset age 30-50 but can occur at any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60222"/>
                  </a:ext>
                </a:extLst>
              </a:tr>
              <a:tr h="700304">
                <a:tc>
                  <a:txBody>
                    <a:bodyPr/>
                    <a:lstStyle/>
                    <a:p>
                      <a:r>
                        <a:rPr lang="en-US" sz="2200" b="1" dirty="0"/>
                        <a:t>Joints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Fingers: </a:t>
                      </a:r>
                      <a:r>
                        <a:rPr lang="en-US" sz="2200" b="1" dirty="0"/>
                        <a:t>DIPs</a:t>
                      </a:r>
                      <a:r>
                        <a:rPr lang="en-US" sz="2200" dirty="0"/>
                        <a:t>, PIPs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Widespread: small/med/large joints. </a:t>
                      </a:r>
                      <a:r>
                        <a:rPr lang="en-US" sz="2200" b="1" dirty="0"/>
                        <a:t>Spares the DIPs.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15411"/>
                  </a:ext>
                </a:extLst>
              </a:tr>
              <a:tr h="405732">
                <a:tc>
                  <a:txBody>
                    <a:bodyPr/>
                    <a:lstStyle/>
                    <a:p>
                      <a:r>
                        <a:rPr lang="en-US" sz="2200" b="1" dirty="0"/>
                        <a:t>Erosions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Central (“gull-wing deformity”)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Marginal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21093"/>
                  </a:ext>
                </a:extLst>
              </a:tr>
              <a:tr h="700304">
                <a:tc>
                  <a:txBody>
                    <a:bodyPr/>
                    <a:lstStyle/>
                    <a:p>
                      <a:r>
                        <a:rPr lang="en-US" sz="2200" b="1" dirty="0"/>
                        <a:t>Warmth, synovitis, AM stiffness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989102"/>
                  </a:ext>
                </a:extLst>
              </a:tr>
              <a:tr h="405732">
                <a:tc>
                  <a:txBody>
                    <a:bodyPr/>
                    <a:lstStyle/>
                    <a:p>
                      <a:r>
                        <a:rPr lang="en-US" sz="2200" b="1" dirty="0"/>
                        <a:t>ESR, 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Elevated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58508"/>
                  </a:ext>
                </a:extLst>
              </a:tr>
              <a:tr h="405732">
                <a:tc>
                  <a:txBody>
                    <a:bodyPr/>
                    <a:lstStyle/>
                    <a:p>
                      <a:r>
                        <a:rPr lang="en-US" sz="2200" b="1" dirty="0"/>
                        <a:t>RF, CCP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Usually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74141"/>
                  </a:ext>
                </a:extLst>
              </a:tr>
              <a:tr h="700304">
                <a:tc>
                  <a:txBody>
                    <a:bodyPr/>
                    <a:lstStyle/>
                    <a:p>
                      <a:r>
                        <a:rPr lang="en-US" sz="2200" b="1" dirty="0"/>
                        <a:t>Natural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Worsens in each joint for ?2-5 years, then plateaus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Chronic, progressive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178501"/>
                  </a:ext>
                </a:extLst>
              </a:tr>
              <a:tr h="700304">
                <a:tc>
                  <a:txBody>
                    <a:bodyPr/>
                    <a:lstStyle/>
                    <a:p>
                      <a:r>
                        <a:rPr lang="en-US" sz="22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Typical OA treatments, intra-articular steroid injections, ?hydroxychloroquine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Immunosuppression: conventional DMARDs, biologics, steroids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9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33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295" y="392667"/>
            <a:ext cx="4741105" cy="723892"/>
          </a:xfrm>
          <a:prstGeom prst="rect">
            <a:avLst/>
          </a:prstGeom>
        </p:spPr>
        <p:txBody>
          <a:bodyPr vert="horz" wrap="square" lIns="0" tIns="162472" rIns="0" bIns="0" rtlCol="0">
            <a:spAutoFit/>
          </a:bodyPr>
          <a:lstStyle/>
          <a:p>
            <a:pPr marL="503664">
              <a:spcBef>
                <a:spcPts val="61"/>
              </a:spcBef>
            </a:pPr>
            <a:r>
              <a:rPr spc="-6" dirty="0"/>
              <a:t>Disclosures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6756" y="2103274"/>
            <a:ext cx="9898085" cy="336151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lnSpc>
                <a:spcPts val="2608"/>
              </a:lnSpc>
              <a:spcBef>
                <a:spcPts val="61"/>
              </a:spcBef>
            </a:pPr>
            <a:r>
              <a:rPr sz="2183" b="1" u="heavy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COMPLETING</a:t>
            </a:r>
            <a:r>
              <a:rPr sz="2183" b="1" u="heavy" kern="0" spc="-82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83" b="1" u="heavy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</a:t>
            </a:r>
            <a:r>
              <a:rPr sz="2183" b="1" u="heavy" kern="0" spc="-18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83" b="1" u="heavy" kern="0" spc="-6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ACTIVITY</a:t>
            </a:r>
            <a:endParaRPr sz="218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defTabSz="554492">
              <a:lnSpc>
                <a:spcPts val="2608"/>
              </a:lnSpc>
            </a:pP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Upon</a:t>
            </a:r>
            <a:r>
              <a:rPr sz="2183" kern="0" spc="-6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successful</a:t>
            </a:r>
            <a:r>
              <a:rPr sz="2183" kern="0" spc="-5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completion</a:t>
            </a:r>
            <a:r>
              <a:rPr sz="2183" kern="0" spc="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2183" kern="0" spc="-4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this</a:t>
            </a:r>
            <a:r>
              <a:rPr sz="2183" kern="0" spc="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activity</a:t>
            </a:r>
            <a:r>
              <a:rPr sz="2183" kern="0" spc="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1</a:t>
            </a:r>
            <a:r>
              <a:rPr sz="2183" kern="0" spc="-1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contact</a:t>
            </a:r>
            <a:r>
              <a:rPr sz="2183" kern="0" spc="-4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hour</a:t>
            </a:r>
            <a:r>
              <a:rPr sz="2183" kern="0" spc="-7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will</a:t>
            </a:r>
            <a:r>
              <a:rPr sz="2183" kern="0" spc="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be</a:t>
            </a:r>
            <a:r>
              <a:rPr sz="2183" kern="0" spc="-1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spc="-6" dirty="0">
                <a:solidFill>
                  <a:sysClr val="windowText" lastClr="000000"/>
                </a:solidFill>
                <a:latin typeface="Arial"/>
                <a:cs typeface="Arial"/>
              </a:rPr>
              <a:t>awarded</a:t>
            </a:r>
            <a:endParaRPr sz="218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554492">
              <a:spcBef>
                <a:spcPts val="30"/>
              </a:spcBef>
            </a:pPr>
            <a:endParaRPr sz="224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defTabSz="554492"/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Successful</a:t>
            </a:r>
            <a:r>
              <a:rPr sz="2183" kern="0" spc="-6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completion</a:t>
            </a:r>
            <a:r>
              <a:rPr sz="2183" kern="0" spc="2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2183" kern="0" spc="-4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this</a:t>
            </a:r>
            <a:r>
              <a:rPr sz="2183" kern="0" spc="1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continuing</a:t>
            </a:r>
            <a:r>
              <a:rPr sz="2183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education</a:t>
            </a:r>
            <a:r>
              <a:rPr sz="2183" kern="0" spc="-6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activity</a:t>
            </a:r>
            <a:r>
              <a:rPr sz="2183" kern="0" spc="1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includes</a:t>
            </a:r>
            <a:r>
              <a:rPr sz="2183" kern="0" spc="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2183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spc="-6" dirty="0">
                <a:solidFill>
                  <a:sysClr val="windowText" lastClr="000000"/>
                </a:solidFill>
                <a:latin typeface="Arial"/>
                <a:cs typeface="Arial"/>
              </a:rPr>
              <a:t>following:</a:t>
            </a:r>
            <a:endParaRPr sz="218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54259" indent="-346943" defTabSz="554492">
              <a:spcBef>
                <a:spcPts val="18"/>
              </a:spcBef>
              <a:buFontTx/>
              <a:buChar char="•"/>
              <a:tabLst>
                <a:tab pos="354259" algn="l"/>
                <a:tab pos="354644" algn="l"/>
              </a:tabLst>
            </a:pP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Attending</a:t>
            </a:r>
            <a:r>
              <a:rPr sz="2183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2183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entire</a:t>
            </a:r>
            <a:r>
              <a:rPr sz="2183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CE</a:t>
            </a:r>
            <a:r>
              <a:rPr sz="2183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spc="-6" dirty="0">
                <a:solidFill>
                  <a:sysClr val="windowText" lastClr="000000"/>
                </a:solidFill>
                <a:latin typeface="Arial"/>
                <a:cs typeface="Arial"/>
              </a:rPr>
              <a:t>activity;</a:t>
            </a:r>
            <a:endParaRPr sz="218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54259" indent="-346943" defTabSz="554492">
              <a:lnSpc>
                <a:spcPts val="2608"/>
              </a:lnSpc>
              <a:spcBef>
                <a:spcPts val="18"/>
              </a:spcBef>
              <a:buFontTx/>
              <a:buChar char="•"/>
              <a:tabLst>
                <a:tab pos="354259" algn="l"/>
                <a:tab pos="354644" algn="l"/>
              </a:tabLst>
            </a:pP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Completing</a:t>
            </a:r>
            <a:r>
              <a:rPr sz="2183" kern="0" spc="-3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2183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online</a:t>
            </a:r>
            <a:r>
              <a:rPr sz="2183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spc="-6" dirty="0">
                <a:solidFill>
                  <a:sysClr val="windowText" lastClr="000000"/>
                </a:solidFill>
                <a:latin typeface="Arial"/>
                <a:cs typeface="Arial"/>
              </a:rPr>
              <a:t>evaluation;</a:t>
            </a:r>
            <a:endParaRPr sz="218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54259" indent="-346943" defTabSz="554492">
              <a:lnSpc>
                <a:spcPts val="2608"/>
              </a:lnSpc>
              <a:buFontTx/>
              <a:buChar char="•"/>
              <a:tabLst>
                <a:tab pos="354259" algn="l"/>
                <a:tab pos="354644" algn="l"/>
              </a:tabLst>
            </a:pP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Submitting</a:t>
            </a:r>
            <a:r>
              <a:rPr sz="2183" kern="0" spc="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an</a:t>
            </a:r>
            <a:r>
              <a:rPr sz="2183" kern="0" spc="-2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online</a:t>
            </a:r>
            <a:r>
              <a:rPr sz="2183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CE</a:t>
            </a:r>
            <a:r>
              <a:rPr sz="2183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spc="-6" dirty="0">
                <a:solidFill>
                  <a:sysClr val="windowText" lastClr="000000"/>
                </a:solidFill>
                <a:latin typeface="Arial"/>
                <a:cs typeface="Arial"/>
              </a:rPr>
              <a:t>request.</a:t>
            </a:r>
            <a:endParaRPr sz="218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554492">
              <a:spcBef>
                <a:spcPts val="12"/>
              </a:spcBef>
            </a:pPr>
            <a:endParaRPr sz="224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701" marR="391225" defTabSz="554492">
              <a:lnSpc>
                <a:spcPct val="100699"/>
              </a:lnSpc>
            </a:pP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Your</a:t>
            </a:r>
            <a:r>
              <a:rPr sz="2183" kern="0" spc="3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certificate</a:t>
            </a:r>
            <a:r>
              <a:rPr sz="2183" kern="0" spc="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will</a:t>
            </a:r>
            <a:r>
              <a:rPr sz="2183" kern="0" spc="1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be</a:t>
            </a:r>
            <a:r>
              <a:rPr sz="2183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sent</a:t>
            </a:r>
            <a:r>
              <a:rPr sz="2183" kern="0" spc="-5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via</a:t>
            </a:r>
            <a:r>
              <a:rPr sz="2183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email.</a:t>
            </a:r>
            <a:r>
              <a:rPr sz="2183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If</a:t>
            </a:r>
            <a:r>
              <a:rPr sz="2183" kern="0" spc="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you</a:t>
            </a:r>
            <a:r>
              <a:rPr sz="2183" kern="0" spc="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have</a:t>
            </a:r>
            <a:r>
              <a:rPr sz="2183" kern="0" spc="-1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any</a:t>
            </a:r>
            <a:r>
              <a:rPr sz="2183" kern="0" spc="-4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questions</a:t>
            </a:r>
            <a:r>
              <a:rPr sz="2183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about</a:t>
            </a:r>
            <a:r>
              <a:rPr sz="2183" kern="0" spc="-5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this </a:t>
            </a:r>
            <a:r>
              <a:rPr sz="2183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CE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activity,</a:t>
            </a:r>
            <a:r>
              <a:rPr sz="2183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contact</a:t>
            </a:r>
            <a:r>
              <a:rPr sz="2183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Tristan</a:t>
            </a:r>
            <a:r>
              <a:rPr sz="2183" kern="0" spc="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dirty="0">
                <a:solidFill>
                  <a:sysClr val="windowText" lastClr="000000"/>
                </a:solidFill>
                <a:latin typeface="Arial"/>
                <a:cs typeface="Arial"/>
              </a:rPr>
              <a:t>Stitt,</a:t>
            </a:r>
            <a:r>
              <a:rPr sz="2183" kern="0" spc="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183" kern="0" spc="-6" dirty="0">
                <a:solidFill>
                  <a:sysClr val="windowText" lastClr="000000"/>
                </a:solidFill>
                <a:latin typeface="Arial"/>
                <a:cs typeface="Arial"/>
                <a:hlinkClick r:id="rId2"/>
              </a:rPr>
              <a:t>tstitt@cardeaservices.org</a:t>
            </a:r>
            <a:endParaRPr sz="218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93924" y="1012376"/>
            <a:ext cx="3201496" cy="5159825"/>
          </a:xfrm>
          <a:prstGeom prst="rect">
            <a:avLst/>
          </a:prstGeom>
          <a:solidFill>
            <a:srgbClr val="000000">
              <a:alpha val="4706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3180372" y="2854696"/>
            <a:ext cx="775899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latin typeface="Open Sans"/>
              </a:rPr>
              <a:t>Case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87007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6E7F0-8547-554A-9A0B-485AB754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79" y="1071670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week….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2B9F-51E9-9E4E-AD4C-07B16570A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2" y="4364329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Labs &amp; Xray Findings in RA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DA15D42-29DC-B0DE-A909-B455207E4F72}"/>
              </a:ext>
            </a:extLst>
          </p:cNvPr>
          <p:cNvSpPr txBox="1"/>
          <p:nvPr/>
        </p:nvSpPr>
        <p:spPr>
          <a:xfrm>
            <a:off x="9801339" y="654456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519077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06318" y="0"/>
            <a:ext cx="1985682" cy="6965576"/>
          </a:xfrm>
          <a:prstGeom prst="rect">
            <a:avLst/>
          </a:prstGeom>
          <a:solidFill>
            <a:srgbClr val="000000">
              <a:alpha val="4706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0193" r="30193"/>
          <a:stretch>
            <a:fillRect/>
          </a:stretch>
        </p:blipFill>
        <p:spPr>
          <a:xfrm>
            <a:off x="1" y="0"/>
            <a:ext cx="4935635" cy="6858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02053" y="2432259"/>
            <a:ext cx="269813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5000" dirty="0">
                <a:latin typeface="Open Sans Bold"/>
              </a:rPr>
              <a:t>Thank</a:t>
            </a:r>
          </a:p>
          <a:p>
            <a:pPr algn="ctr">
              <a:lnSpc>
                <a:spcPts val="7200"/>
              </a:lnSpc>
            </a:pPr>
            <a:r>
              <a:rPr lang="en-US" sz="5000" dirty="0">
                <a:latin typeface="Open Sans Bold"/>
              </a:rPr>
              <a:t>you!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25877" y="2764160"/>
            <a:ext cx="6618785" cy="1657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0"/>
              </a:lnSpc>
            </a:pPr>
            <a:r>
              <a:rPr lang="en-US" sz="3000" dirty="0">
                <a:latin typeface="Open Sans Bold"/>
              </a:rPr>
              <a:t>Please reach out to </a:t>
            </a:r>
          </a:p>
          <a:p>
            <a:pPr algn="ctr">
              <a:lnSpc>
                <a:spcPts val="4380"/>
              </a:lnSpc>
            </a:pPr>
            <a:r>
              <a:rPr lang="en-US" sz="3000" dirty="0" err="1">
                <a:latin typeface="Open Sans Bold"/>
              </a:rPr>
              <a:t>raeinitiative@gmail.com</a:t>
            </a:r>
            <a:r>
              <a:rPr lang="en-US" sz="3000" dirty="0">
                <a:latin typeface="Open Sans Bold"/>
              </a:rPr>
              <a:t> with any inquiries or comments.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535D791-75AF-A374-2C2F-BBE25E4C02F0}"/>
              </a:ext>
            </a:extLst>
          </p:cNvPr>
          <p:cNvSpPr txBox="1"/>
          <p:nvPr/>
        </p:nvSpPr>
        <p:spPr>
          <a:xfrm>
            <a:off x="9801339" y="654456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401360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2B69C-5278-0842-BF6E-ACED199A8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35" y="639193"/>
            <a:ext cx="4510861" cy="3573516"/>
          </a:xfrm>
        </p:spPr>
        <p:txBody>
          <a:bodyPr>
            <a:normAutofit/>
          </a:bodyPr>
          <a:lstStyle/>
          <a:p>
            <a:r>
              <a:rPr lang="en-US" sz="4600" dirty="0"/>
              <a:t>Distinguishing RA from OA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204CC-7F3D-904B-8523-78A65224B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/>
              <a:t>Jennifer Mandal, MD</a:t>
            </a:r>
          </a:p>
          <a:p>
            <a:pPr algn="l"/>
            <a:r>
              <a:rPr lang="en-US" dirty="0"/>
              <a:t>UCSF Division of Rheumatology</a:t>
            </a:r>
          </a:p>
          <a:p>
            <a:pPr algn="l"/>
            <a:r>
              <a:rPr lang="en-US" dirty="0"/>
              <a:t>RA ECHO, Session #2</a:t>
            </a:r>
          </a:p>
          <a:p>
            <a:pPr algn="l"/>
            <a:r>
              <a:rPr lang="en-US"/>
              <a:t>9/18/23</a:t>
            </a:r>
            <a:endParaRPr lang="en-US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heumatology-hero.jpg">
            <a:extLst>
              <a:ext uri="{FF2B5EF4-FFF2-40B4-BE49-F238E27FC236}">
                <a16:creationId xmlns:a16="http://schemas.microsoft.com/office/drawing/2014/main" id="{3040FC2F-06DC-CF4A-B85D-DE2038F1C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8"/>
          <a:stretch/>
        </p:blipFill>
        <p:spPr>
          <a:xfrm>
            <a:off x="4654296" y="712489"/>
            <a:ext cx="7214616" cy="54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4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B4A4D-BC19-174A-AB42-AA3BEB6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Roadmap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529A1-026A-3E41-8D9D-005270346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 rheumatologist’s approach to joint pain</a:t>
            </a:r>
          </a:p>
          <a:p>
            <a:r>
              <a:rPr lang="en-US" dirty="0"/>
              <a:t>RA vs. OA </a:t>
            </a:r>
          </a:p>
          <a:p>
            <a:r>
              <a:rPr lang="en-US" dirty="0"/>
              <a:t>Erosive/Inflammatory OA</a:t>
            </a:r>
          </a:p>
          <a:p>
            <a:r>
              <a:rPr lang="en-US" dirty="0"/>
              <a:t>Case Presentation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D21188C-8385-67E4-1E12-168E9C09956F}"/>
              </a:ext>
            </a:extLst>
          </p:cNvPr>
          <p:cNvSpPr txBox="1"/>
          <p:nvPr/>
        </p:nvSpPr>
        <p:spPr>
          <a:xfrm>
            <a:off x="9765041" y="6604613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43698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3143-15D7-D74B-99E1-B86890C5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4011400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Approach to the patient with joint pain: 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Clinical Clues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0BAE028-9AB5-4A2F-A24D-2B42F7A3F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1590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9">
            <a:extLst>
              <a:ext uri="{FF2B5EF4-FFF2-40B4-BE49-F238E27FC236}">
                <a16:creationId xmlns:a16="http://schemas.microsoft.com/office/drawing/2014/main" id="{1B0B52DB-92CF-3FEA-19DA-41EE835B78ED}"/>
              </a:ext>
            </a:extLst>
          </p:cNvPr>
          <p:cNvSpPr txBox="1"/>
          <p:nvPr/>
        </p:nvSpPr>
        <p:spPr>
          <a:xfrm>
            <a:off x="9801339" y="654456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328572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3143-15D7-D74B-99E1-B86890C5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4011400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Approach to the patient with joint pain: 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Clinical Clues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0BAE028-9AB5-4A2F-A24D-2B42F7A3F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0572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id="{26BF3C14-C980-B84E-AD6E-9928361BBBA2}"/>
              </a:ext>
            </a:extLst>
          </p:cNvPr>
          <p:cNvSpPr/>
          <p:nvPr/>
        </p:nvSpPr>
        <p:spPr>
          <a:xfrm>
            <a:off x="5093208" y="358588"/>
            <a:ext cx="6919498" cy="157778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B2D120-B122-19CF-0F5D-B0F6CEADED58}"/>
              </a:ext>
            </a:extLst>
          </p:cNvPr>
          <p:cNvSpPr txBox="1"/>
          <p:nvPr/>
        </p:nvSpPr>
        <p:spPr>
          <a:xfrm>
            <a:off x="9801339" y="654456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Spring 2023</a:t>
            </a:r>
          </a:p>
        </p:txBody>
      </p:sp>
    </p:spTree>
    <p:extLst>
      <p:ext uri="{BB962C8B-B14F-4D97-AF65-F5344CB8AC3E}">
        <p14:creationId xmlns:p14="http://schemas.microsoft.com/office/powerpoint/2010/main" val="154764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D14E-92C9-2C4B-8D6D-1BFB25CB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2405"/>
            <a:ext cx="10515600" cy="1325563"/>
          </a:xfrm>
        </p:spPr>
        <p:txBody>
          <a:bodyPr/>
          <a:lstStyle/>
          <a:p>
            <a:r>
              <a:rPr lang="en-US" dirty="0"/>
              <a:t>RA vs. OA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CFBB0D-DEBF-7D4D-BBFD-A4F72D61C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349774"/>
              </p:ext>
            </p:extLst>
          </p:nvPr>
        </p:nvGraphicFramePr>
        <p:xfrm>
          <a:off x="78441" y="911224"/>
          <a:ext cx="12035117" cy="5704693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426518">
                  <a:extLst>
                    <a:ext uri="{9D8B030D-6E8A-4147-A177-3AD203B41FA5}">
                      <a16:colId xmlns:a16="http://schemas.microsoft.com/office/drawing/2014/main" val="1391080041"/>
                    </a:ext>
                  </a:extLst>
                </a:gridCol>
                <a:gridCol w="5130060">
                  <a:extLst>
                    <a:ext uri="{9D8B030D-6E8A-4147-A177-3AD203B41FA5}">
                      <a16:colId xmlns:a16="http://schemas.microsoft.com/office/drawing/2014/main" val="60937795"/>
                    </a:ext>
                  </a:extLst>
                </a:gridCol>
                <a:gridCol w="4478539">
                  <a:extLst>
                    <a:ext uri="{9D8B030D-6E8A-4147-A177-3AD203B41FA5}">
                      <a16:colId xmlns:a16="http://schemas.microsoft.com/office/drawing/2014/main" val="142941717"/>
                    </a:ext>
                  </a:extLst>
                </a:gridCol>
              </a:tblGrid>
              <a:tr h="500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693024"/>
                  </a:ext>
                </a:extLst>
              </a:tr>
              <a:tr h="1500797">
                <a:tc>
                  <a:txBody>
                    <a:bodyPr/>
                    <a:lstStyle/>
                    <a:p>
                      <a:r>
                        <a:rPr lang="en-US" sz="2400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50078"/>
                  </a:ext>
                </a:extLst>
              </a:tr>
              <a:tr h="3685736">
                <a:tc>
                  <a:txBody>
                    <a:bodyPr/>
                    <a:lstStyle/>
                    <a:p>
                      <a:r>
                        <a:rPr lang="en-US" sz="2400" b="1" dirty="0"/>
                        <a:t>Demographics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77814"/>
                  </a:ext>
                </a:extLst>
              </a:tr>
            </a:tbl>
          </a:graphicData>
        </a:graphic>
      </p:graphicFrame>
      <p:sp>
        <p:nvSpPr>
          <p:cNvPr id="5" name="TextBox 9">
            <a:extLst>
              <a:ext uri="{FF2B5EF4-FFF2-40B4-BE49-F238E27FC236}">
                <a16:creationId xmlns:a16="http://schemas.microsoft.com/office/drawing/2014/main" id="{A56A0B14-6C66-68DA-E951-468510F975C5}"/>
              </a:ext>
            </a:extLst>
          </p:cNvPr>
          <p:cNvSpPr txBox="1"/>
          <p:nvPr/>
        </p:nvSpPr>
        <p:spPr>
          <a:xfrm>
            <a:off x="9735413" y="165139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2022</a:t>
            </a:r>
          </a:p>
        </p:txBody>
      </p:sp>
    </p:spTree>
    <p:extLst>
      <p:ext uri="{BB962C8B-B14F-4D97-AF65-F5344CB8AC3E}">
        <p14:creationId xmlns:p14="http://schemas.microsoft.com/office/powerpoint/2010/main" val="16488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2a44d9-cee3-4bac-871c-d665e403a4e1">
      <Terms xmlns="http://schemas.microsoft.com/office/infopath/2007/PartnerControls"/>
    </lcf76f155ced4ddcb4097134ff3c332f>
    <TaxCatchAll xmlns="6113e5c4-20a0-41da-a0da-fe74194b97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276FE865F86468E668E1113D70D9A" ma:contentTypeVersion="16" ma:contentTypeDescription="Create a new document." ma:contentTypeScope="" ma:versionID="49d719af81b2e1621147b5fa18221e81">
  <xsd:schema xmlns:xsd="http://www.w3.org/2001/XMLSchema" xmlns:xs="http://www.w3.org/2001/XMLSchema" xmlns:p="http://schemas.microsoft.com/office/2006/metadata/properties" xmlns:ns2="d92a44d9-cee3-4bac-871c-d665e403a4e1" xmlns:ns3="6113e5c4-20a0-41da-a0da-fe74194b9795" targetNamespace="http://schemas.microsoft.com/office/2006/metadata/properties" ma:root="true" ma:fieldsID="eb6aa87cb9e6a4423577a9fc2f7a60a9" ns2:_="" ns3:_="">
    <xsd:import namespace="d92a44d9-cee3-4bac-871c-d665e403a4e1"/>
    <xsd:import namespace="6113e5c4-20a0-41da-a0da-fe74194b97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a44d9-cee3-4bac-871c-d665e403a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973eda6-ee47-49cd-8b90-1ba368fd38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3e5c4-20a0-41da-a0da-fe74194b97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a5cbf7-a8e8-4cf6-ba56-4d08ec1235d3}" ma:internalName="TaxCatchAll" ma:showField="CatchAllData" ma:web="6113e5c4-20a0-41da-a0da-fe74194b97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7B370-AB67-44A1-9990-3C294CF98A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FBA22-2C0B-45F3-9AB9-A3B24042AD7C}">
  <ds:schemaRefs>
    <ds:schemaRef ds:uri="http://schemas.microsoft.com/office/2006/metadata/properties"/>
    <ds:schemaRef ds:uri="http://schemas.microsoft.com/office/infopath/2007/PartnerControls"/>
    <ds:schemaRef ds:uri="d92a44d9-cee3-4bac-871c-d665e403a4e1"/>
    <ds:schemaRef ds:uri="6113e5c4-20a0-41da-a0da-fe74194b9795"/>
  </ds:schemaRefs>
</ds:datastoreItem>
</file>

<file path=customXml/itemProps3.xml><?xml version="1.0" encoding="utf-8"?>
<ds:datastoreItem xmlns:ds="http://schemas.openxmlformats.org/officeDocument/2006/customXml" ds:itemID="{ACE408CF-D333-45ED-A057-BB2CDF6F2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2a44d9-cee3-4bac-871c-d665e403a4e1"/>
    <ds:schemaRef ds:uri="6113e5c4-20a0-41da-a0da-fe74194b97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1993</Words>
  <Application>Microsoft Macintosh PowerPoint</Application>
  <PresentationFormat>Widescreen</PresentationFormat>
  <Paragraphs>434</Paragraphs>
  <Slides>42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Open Sans</vt:lpstr>
      <vt:lpstr>Open Sans Bold</vt:lpstr>
      <vt:lpstr>Wingdings</vt:lpstr>
      <vt:lpstr>Office Theme</vt:lpstr>
      <vt:lpstr>1_Office Theme</vt:lpstr>
      <vt:lpstr>Welcome!</vt:lpstr>
      <vt:lpstr>Disclosures</vt:lpstr>
      <vt:lpstr>Disclosures</vt:lpstr>
      <vt:lpstr>Disclosures</vt:lpstr>
      <vt:lpstr>Distinguishing RA from OA</vt:lpstr>
      <vt:lpstr>Roadmap</vt:lpstr>
      <vt:lpstr>Approach to the patient with joint pain:  Clinical Clues</vt:lpstr>
      <vt:lpstr>Approach to the patient with joint pain:  Clinical Clues</vt:lpstr>
      <vt:lpstr>RA vs. OA</vt:lpstr>
      <vt:lpstr>RA vs. OA</vt:lpstr>
      <vt:lpstr>RA vs. OA</vt:lpstr>
      <vt:lpstr>Approach to the patient with joint pain:  Clinical Clues</vt:lpstr>
      <vt:lpstr>RA vs. OA</vt:lpstr>
      <vt:lpstr>Approach to the patient with joint pain:  Clinical Clues</vt:lpstr>
      <vt:lpstr>Poll Question #1</vt:lpstr>
      <vt:lpstr>Poll Question #1</vt:lpstr>
      <vt:lpstr>PowerPoint Presentation</vt:lpstr>
      <vt:lpstr>Give me a hand….</vt:lpstr>
      <vt:lpstr>Give me a hand….</vt:lpstr>
      <vt:lpstr>Give me a hand….</vt:lpstr>
      <vt:lpstr>Approach to the patient with joint pain:  Clinical Clues</vt:lpstr>
      <vt:lpstr>Poll Question #2</vt:lpstr>
      <vt:lpstr>Poll Question #2</vt:lpstr>
      <vt:lpstr>Inflammatory vs. non-inflammatory joint pain</vt:lpstr>
      <vt:lpstr>Inflammatory vs. non-inflammatory joint pain</vt:lpstr>
      <vt:lpstr>Inflammatory vs. non-inflammatory joint pain</vt:lpstr>
      <vt:lpstr>Inflammatory vs. non-inflammatory joint pain</vt:lpstr>
      <vt:lpstr>Inflammatory vs. non-inflammatory joint pain</vt:lpstr>
      <vt:lpstr>Inflammatory vs. non-inflammatory joint pain</vt:lpstr>
      <vt:lpstr>Inflammatory vs. non-inflammatory joint pain</vt:lpstr>
      <vt:lpstr>Inflammatory vs. non-inflammatory joint pain</vt:lpstr>
      <vt:lpstr>Inflammatory vs. non-inflammatory joint pain</vt:lpstr>
      <vt:lpstr>Inflammatory vs. non-inflammatory joint pain</vt:lpstr>
      <vt:lpstr>Inflammatory vs. non-inflammatory joint pain</vt:lpstr>
      <vt:lpstr>Useful screening questions for inflammatory arthritis</vt:lpstr>
      <vt:lpstr>The plot thickens…</vt:lpstr>
      <vt:lpstr>So what is Erosive OA??</vt:lpstr>
      <vt:lpstr>PowerPoint Presentation</vt:lpstr>
      <vt:lpstr>PowerPoint Presentation</vt:lpstr>
      <vt:lpstr>PowerPoint Presentation</vt:lpstr>
      <vt:lpstr>Next week….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Jennifer Mandal</dc:creator>
  <cp:lastModifiedBy>Nicholas Cushman</cp:lastModifiedBy>
  <cp:revision>22</cp:revision>
  <dcterms:created xsi:type="dcterms:W3CDTF">2021-09-20T04:23:14Z</dcterms:created>
  <dcterms:modified xsi:type="dcterms:W3CDTF">2023-09-18T19:13:17Z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0x010100C06276FE865F86468E668E1113D70D9A</vt:lpwstr>
  </property>
</Properties>
</file>