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62"/>
  </p:notesMasterIdLst>
  <p:sldIdLst>
    <p:sldId id="323" r:id="rId3"/>
    <p:sldId id="276" r:id="rId4"/>
    <p:sldId id="277" r:id="rId5"/>
    <p:sldId id="274" r:id="rId6"/>
    <p:sldId id="282" r:id="rId7"/>
    <p:sldId id="279" r:id="rId8"/>
    <p:sldId id="280" r:id="rId9"/>
    <p:sldId id="283" r:id="rId10"/>
    <p:sldId id="257" r:id="rId11"/>
    <p:sldId id="258" r:id="rId12"/>
    <p:sldId id="281" r:id="rId13"/>
    <p:sldId id="304" r:id="rId14"/>
    <p:sldId id="296" r:id="rId15"/>
    <p:sldId id="297" r:id="rId16"/>
    <p:sldId id="298" r:id="rId17"/>
    <p:sldId id="299" r:id="rId18"/>
    <p:sldId id="300" r:id="rId19"/>
    <p:sldId id="301" r:id="rId20"/>
    <p:sldId id="302" r:id="rId21"/>
    <p:sldId id="303" r:id="rId22"/>
    <p:sldId id="284" r:id="rId23"/>
    <p:sldId id="307" r:id="rId24"/>
    <p:sldId id="295" r:id="rId25"/>
    <p:sldId id="308" r:id="rId26"/>
    <p:sldId id="285" r:id="rId27"/>
    <p:sldId id="286" r:id="rId28"/>
    <p:sldId id="287" r:id="rId29"/>
    <p:sldId id="288" r:id="rId30"/>
    <p:sldId id="289" r:id="rId31"/>
    <p:sldId id="291" r:id="rId32"/>
    <p:sldId id="292" r:id="rId33"/>
    <p:sldId id="293" r:id="rId34"/>
    <p:sldId id="294" r:id="rId35"/>
    <p:sldId id="290" r:id="rId36"/>
    <p:sldId id="262" r:id="rId37"/>
    <p:sldId id="306" r:id="rId38"/>
    <p:sldId id="314" r:id="rId39"/>
    <p:sldId id="309" r:id="rId40"/>
    <p:sldId id="318" r:id="rId41"/>
    <p:sldId id="315" r:id="rId42"/>
    <p:sldId id="316" r:id="rId43"/>
    <p:sldId id="310" r:id="rId44"/>
    <p:sldId id="317" r:id="rId45"/>
    <p:sldId id="334" r:id="rId46"/>
    <p:sldId id="319" r:id="rId47"/>
    <p:sldId id="320" r:id="rId48"/>
    <p:sldId id="321" r:id="rId49"/>
    <p:sldId id="324" r:id="rId50"/>
    <p:sldId id="325" r:id="rId51"/>
    <p:sldId id="326" r:id="rId52"/>
    <p:sldId id="333" r:id="rId53"/>
    <p:sldId id="327" r:id="rId54"/>
    <p:sldId id="328" r:id="rId55"/>
    <p:sldId id="330" r:id="rId56"/>
    <p:sldId id="331" r:id="rId57"/>
    <p:sldId id="332" r:id="rId58"/>
    <p:sldId id="329" r:id="rId59"/>
    <p:sldId id="322" r:id="rId60"/>
    <p:sldId id="263" r:id="rId61"/>
  </p:sldIdLst>
  <p:sldSz cx="9144000" cy="6858000" type="screen4x3"/>
  <p:notesSz cx="6858000" cy="2238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024A0-1E43-44CF-A5DA-397E094DCF86}" v="8" dt="2023-10-05T20:23:31.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888" autoAdjust="0"/>
  </p:normalViewPr>
  <p:slideViewPr>
    <p:cSldViewPr>
      <p:cViewPr varScale="1">
        <p:scale>
          <a:sx n="109" d="100"/>
          <a:sy n="109" d="100"/>
        </p:scale>
        <p:origin x="2264" y="184"/>
      </p:cViewPr>
      <p:guideLst>
        <p:guide orient="horz" pos="2160"/>
        <p:guide pos="2880"/>
      </p:guideLst>
    </p:cSldViewPr>
  </p:slideViewPr>
  <p:notesTextViewPr>
    <p:cViewPr>
      <p:scale>
        <a:sx n="1" d="1"/>
        <a:sy n="1" d="1"/>
      </p:scale>
      <p:origin x="0" y="0"/>
    </p:cViewPr>
  </p:notesTextViewPr>
  <p:sorterViewPr>
    <p:cViewPr>
      <p:scale>
        <a:sx n="100" d="100"/>
        <a:sy n="100" d="100"/>
      </p:scale>
      <p:origin x="0" y="-85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567DC-BEEA-49CB-BA08-0EBE211511A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BFAA778-4700-4796-9E43-CE59844696C0}">
      <dgm:prSet/>
      <dgm:spPr/>
      <dgm:t>
        <a:bodyPr/>
        <a:lstStyle/>
        <a:p>
          <a:r>
            <a:rPr lang="en-US" dirty="0"/>
            <a:t>HIV </a:t>
          </a:r>
          <a:r>
            <a:rPr lang="en-US" dirty="0" err="1"/>
            <a:t>PrEP</a:t>
          </a:r>
          <a:endParaRPr lang="en-US" dirty="0"/>
        </a:p>
      </dgm:t>
    </dgm:pt>
    <dgm:pt modelId="{1296BFFD-1525-41E7-B3E9-BA298F3D0A50}" type="parTrans" cxnId="{AFE7BA52-AC43-4B26-9A68-9F49C48919E6}">
      <dgm:prSet/>
      <dgm:spPr/>
      <dgm:t>
        <a:bodyPr/>
        <a:lstStyle/>
        <a:p>
          <a:endParaRPr lang="en-US"/>
        </a:p>
      </dgm:t>
    </dgm:pt>
    <dgm:pt modelId="{806CDBAB-EFE2-483B-A22F-64E73A257C8F}" type="sibTrans" cxnId="{AFE7BA52-AC43-4B26-9A68-9F49C48919E6}">
      <dgm:prSet/>
      <dgm:spPr/>
      <dgm:t>
        <a:bodyPr/>
        <a:lstStyle/>
        <a:p>
          <a:endParaRPr lang="en-US"/>
        </a:p>
      </dgm:t>
    </dgm:pt>
    <dgm:pt modelId="{20C0286D-B60F-4DA7-B185-30A26B91AD0D}">
      <dgm:prSet/>
      <dgm:spPr/>
      <dgm:t>
        <a:bodyPr/>
        <a:lstStyle/>
        <a:p>
          <a:r>
            <a:rPr lang="en-US" dirty="0"/>
            <a:t>HIV PEP </a:t>
          </a:r>
        </a:p>
      </dgm:t>
    </dgm:pt>
    <dgm:pt modelId="{9B3B513F-5EC8-434C-BE8F-FC5EAC0A13BF}" type="parTrans" cxnId="{890FFDA8-A7CD-436C-A8FB-60630232B0BE}">
      <dgm:prSet/>
      <dgm:spPr/>
      <dgm:t>
        <a:bodyPr/>
        <a:lstStyle/>
        <a:p>
          <a:endParaRPr lang="en-US"/>
        </a:p>
      </dgm:t>
    </dgm:pt>
    <dgm:pt modelId="{CE989631-21EA-4703-8696-2D5685E7145A}" type="sibTrans" cxnId="{890FFDA8-A7CD-436C-A8FB-60630232B0BE}">
      <dgm:prSet/>
      <dgm:spPr/>
      <dgm:t>
        <a:bodyPr/>
        <a:lstStyle/>
        <a:p>
          <a:endParaRPr lang="en-US"/>
        </a:p>
      </dgm:t>
    </dgm:pt>
    <dgm:pt modelId="{36BEC0C7-9AF2-4F53-8016-7C6F9EB770EF}">
      <dgm:prSet/>
      <dgm:spPr/>
      <dgm:t>
        <a:bodyPr/>
        <a:lstStyle/>
        <a:p>
          <a:r>
            <a:rPr lang="en-US" dirty="0"/>
            <a:t>Oral</a:t>
          </a:r>
        </a:p>
      </dgm:t>
    </dgm:pt>
    <dgm:pt modelId="{2613CF22-9B73-4216-BABD-578E9166C471}" type="parTrans" cxnId="{C845273B-DFFD-4135-BF19-35257126C5F2}">
      <dgm:prSet/>
      <dgm:spPr/>
      <dgm:t>
        <a:bodyPr/>
        <a:lstStyle/>
        <a:p>
          <a:endParaRPr lang="en-US"/>
        </a:p>
      </dgm:t>
    </dgm:pt>
    <dgm:pt modelId="{7002AF65-52B3-47FA-A57A-8A92E14CC97E}" type="sibTrans" cxnId="{C845273B-DFFD-4135-BF19-35257126C5F2}">
      <dgm:prSet/>
      <dgm:spPr/>
      <dgm:t>
        <a:bodyPr/>
        <a:lstStyle/>
        <a:p>
          <a:endParaRPr lang="en-US"/>
        </a:p>
      </dgm:t>
    </dgm:pt>
    <dgm:pt modelId="{CA8DF760-229C-4A83-B33F-FA4E0CB5F770}">
      <dgm:prSet/>
      <dgm:spPr/>
      <dgm:t>
        <a:bodyPr/>
        <a:lstStyle/>
        <a:p>
          <a:r>
            <a:rPr lang="en-US" dirty="0"/>
            <a:t>Injectable</a:t>
          </a:r>
        </a:p>
      </dgm:t>
    </dgm:pt>
    <dgm:pt modelId="{7B94A329-BED9-41DD-9B0E-E60C0E8CB892}" type="parTrans" cxnId="{2F45D2D4-396B-4F75-8A6C-D6FF3054E08C}">
      <dgm:prSet/>
      <dgm:spPr/>
      <dgm:t>
        <a:bodyPr/>
        <a:lstStyle/>
        <a:p>
          <a:endParaRPr lang="en-US"/>
        </a:p>
      </dgm:t>
    </dgm:pt>
    <dgm:pt modelId="{CA200ADF-88ED-48D8-9BAC-A07628447A1C}" type="sibTrans" cxnId="{2F45D2D4-396B-4F75-8A6C-D6FF3054E08C}">
      <dgm:prSet/>
      <dgm:spPr/>
      <dgm:t>
        <a:bodyPr/>
        <a:lstStyle/>
        <a:p>
          <a:endParaRPr lang="en-US"/>
        </a:p>
      </dgm:t>
    </dgm:pt>
    <dgm:pt modelId="{4D94348C-9DCE-46F0-8802-75E47C43792B}">
      <dgm:prSet/>
      <dgm:spPr/>
      <dgm:t>
        <a:bodyPr/>
        <a:lstStyle/>
        <a:p>
          <a:r>
            <a:rPr lang="en-US" dirty="0" err="1"/>
            <a:t>DoxyPEP</a:t>
          </a:r>
          <a:endParaRPr lang="en-US" dirty="0"/>
        </a:p>
      </dgm:t>
    </dgm:pt>
    <dgm:pt modelId="{7AF6C28B-9BED-47F9-8ACB-ED84F46EDC3B}" type="parTrans" cxnId="{1FE0B573-E648-4048-A307-4A1C696BF386}">
      <dgm:prSet/>
      <dgm:spPr/>
    </dgm:pt>
    <dgm:pt modelId="{BAF79396-8FD7-43C1-B286-D9BCA3CE9ABD}" type="sibTrans" cxnId="{1FE0B573-E648-4048-A307-4A1C696BF386}">
      <dgm:prSet/>
      <dgm:spPr/>
    </dgm:pt>
    <dgm:pt modelId="{33B28B06-FAE1-4B8E-9965-E3BCBFDA54C5}" type="pres">
      <dgm:prSet presAssocID="{7C0567DC-BEEA-49CB-BA08-0EBE211511A1}" presName="linear" presStyleCnt="0">
        <dgm:presLayoutVars>
          <dgm:dir/>
          <dgm:animLvl val="lvl"/>
          <dgm:resizeHandles val="exact"/>
        </dgm:presLayoutVars>
      </dgm:prSet>
      <dgm:spPr/>
    </dgm:pt>
    <dgm:pt modelId="{CE1A9A5B-DC13-4AF5-86D1-D78584DAE46D}" type="pres">
      <dgm:prSet presAssocID="{ABFAA778-4700-4796-9E43-CE59844696C0}" presName="parentLin" presStyleCnt="0"/>
      <dgm:spPr/>
    </dgm:pt>
    <dgm:pt modelId="{A82D99EC-4003-4A12-8D3E-0AEE27DF4E73}" type="pres">
      <dgm:prSet presAssocID="{ABFAA778-4700-4796-9E43-CE59844696C0}" presName="parentLeftMargin" presStyleLbl="node1" presStyleIdx="0" presStyleCnt="2"/>
      <dgm:spPr/>
    </dgm:pt>
    <dgm:pt modelId="{5117E44D-BAD9-4342-940A-D5BA0138F331}" type="pres">
      <dgm:prSet presAssocID="{ABFAA778-4700-4796-9E43-CE59844696C0}" presName="parentText" presStyleLbl="node1" presStyleIdx="0" presStyleCnt="2">
        <dgm:presLayoutVars>
          <dgm:chMax val="0"/>
          <dgm:bulletEnabled val="1"/>
        </dgm:presLayoutVars>
      </dgm:prSet>
      <dgm:spPr/>
    </dgm:pt>
    <dgm:pt modelId="{C5B1ADFA-4015-4EC4-BB80-ED8E18DDF3AB}" type="pres">
      <dgm:prSet presAssocID="{ABFAA778-4700-4796-9E43-CE59844696C0}" presName="negativeSpace" presStyleCnt="0"/>
      <dgm:spPr/>
    </dgm:pt>
    <dgm:pt modelId="{9EA352F4-1605-4DAD-B362-BFF6766CC108}" type="pres">
      <dgm:prSet presAssocID="{ABFAA778-4700-4796-9E43-CE59844696C0}" presName="childText" presStyleLbl="conFgAcc1" presStyleIdx="0" presStyleCnt="2">
        <dgm:presLayoutVars>
          <dgm:bulletEnabled val="1"/>
        </dgm:presLayoutVars>
      </dgm:prSet>
      <dgm:spPr/>
    </dgm:pt>
    <dgm:pt modelId="{C5753297-D7FD-46F0-9A05-90A62D1E61B8}" type="pres">
      <dgm:prSet presAssocID="{806CDBAB-EFE2-483B-A22F-64E73A257C8F}" presName="spaceBetweenRectangles" presStyleCnt="0"/>
      <dgm:spPr/>
    </dgm:pt>
    <dgm:pt modelId="{FA36D57C-7322-437D-AD90-3D7F01D225DA}" type="pres">
      <dgm:prSet presAssocID="{20C0286D-B60F-4DA7-B185-30A26B91AD0D}" presName="parentLin" presStyleCnt="0"/>
      <dgm:spPr/>
    </dgm:pt>
    <dgm:pt modelId="{7AFD5D56-14A3-40C2-8246-0DC59DFEFB94}" type="pres">
      <dgm:prSet presAssocID="{20C0286D-B60F-4DA7-B185-30A26B91AD0D}" presName="parentLeftMargin" presStyleLbl="node1" presStyleIdx="0" presStyleCnt="2"/>
      <dgm:spPr/>
    </dgm:pt>
    <dgm:pt modelId="{89FF6DF2-F2C9-42D7-B339-0BEB5943F984}" type="pres">
      <dgm:prSet presAssocID="{20C0286D-B60F-4DA7-B185-30A26B91AD0D}" presName="parentText" presStyleLbl="node1" presStyleIdx="1" presStyleCnt="2">
        <dgm:presLayoutVars>
          <dgm:chMax val="0"/>
          <dgm:bulletEnabled val="1"/>
        </dgm:presLayoutVars>
      </dgm:prSet>
      <dgm:spPr/>
    </dgm:pt>
    <dgm:pt modelId="{F1D98180-6326-4E21-AEA1-4DDCDFC890FB}" type="pres">
      <dgm:prSet presAssocID="{20C0286D-B60F-4DA7-B185-30A26B91AD0D}" presName="negativeSpace" presStyleCnt="0"/>
      <dgm:spPr/>
    </dgm:pt>
    <dgm:pt modelId="{72B02C02-1E6B-46AB-AB81-AFA6CE2F7E3E}" type="pres">
      <dgm:prSet presAssocID="{20C0286D-B60F-4DA7-B185-30A26B91AD0D}" presName="childText" presStyleLbl="conFgAcc1" presStyleIdx="1" presStyleCnt="2">
        <dgm:presLayoutVars>
          <dgm:bulletEnabled val="1"/>
        </dgm:presLayoutVars>
      </dgm:prSet>
      <dgm:spPr/>
    </dgm:pt>
  </dgm:ptLst>
  <dgm:cxnLst>
    <dgm:cxn modelId="{8C4CC90F-6B4E-460D-8D08-9BFF43CE6852}" type="presOf" srcId="{7C0567DC-BEEA-49CB-BA08-0EBE211511A1}" destId="{33B28B06-FAE1-4B8E-9965-E3BCBFDA54C5}" srcOrd="0" destOrd="0" presId="urn:microsoft.com/office/officeart/2005/8/layout/list1"/>
    <dgm:cxn modelId="{0DC9072A-C06F-4368-AEB0-D85EC81872AF}" type="presOf" srcId="{20C0286D-B60F-4DA7-B185-30A26B91AD0D}" destId="{89FF6DF2-F2C9-42D7-B339-0BEB5943F984}" srcOrd="1" destOrd="0" presId="urn:microsoft.com/office/officeart/2005/8/layout/list1"/>
    <dgm:cxn modelId="{C845273B-DFFD-4135-BF19-35257126C5F2}" srcId="{ABFAA778-4700-4796-9E43-CE59844696C0}" destId="{36BEC0C7-9AF2-4F53-8016-7C6F9EB770EF}" srcOrd="0" destOrd="0" parTransId="{2613CF22-9B73-4216-BABD-578E9166C471}" sibTransId="{7002AF65-52B3-47FA-A57A-8A92E14CC97E}"/>
    <dgm:cxn modelId="{C068A852-F21D-42F5-A873-F745409BE9AE}" type="presOf" srcId="{ABFAA778-4700-4796-9E43-CE59844696C0}" destId="{5117E44D-BAD9-4342-940A-D5BA0138F331}" srcOrd="1" destOrd="0" presId="urn:microsoft.com/office/officeart/2005/8/layout/list1"/>
    <dgm:cxn modelId="{AFE7BA52-AC43-4B26-9A68-9F49C48919E6}" srcId="{7C0567DC-BEEA-49CB-BA08-0EBE211511A1}" destId="{ABFAA778-4700-4796-9E43-CE59844696C0}" srcOrd="0" destOrd="0" parTransId="{1296BFFD-1525-41E7-B3E9-BA298F3D0A50}" sibTransId="{806CDBAB-EFE2-483B-A22F-64E73A257C8F}"/>
    <dgm:cxn modelId="{CB3F4E60-5628-4B49-9EF6-357DDF8E9389}" type="presOf" srcId="{CA8DF760-229C-4A83-B33F-FA4E0CB5F770}" destId="{9EA352F4-1605-4DAD-B362-BFF6766CC108}" srcOrd="0" destOrd="1" presId="urn:microsoft.com/office/officeart/2005/8/layout/list1"/>
    <dgm:cxn modelId="{1FE0B573-E648-4048-A307-4A1C696BF386}" srcId="{20C0286D-B60F-4DA7-B185-30A26B91AD0D}" destId="{4D94348C-9DCE-46F0-8802-75E47C43792B}" srcOrd="0" destOrd="0" parTransId="{7AF6C28B-9BED-47F9-8ACB-ED84F46EDC3B}" sibTransId="{BAF79396-8FD7-43C1-B286-D9BCA3CE9ABD}"/>
    <dgm:cxn modelId="{F349A38A-20E7-4277-8E65-4D4E51F50989}" type="presOf" srcId="{4D94348C-9DCE-46F0-8802-75E47C43792B}" destId="{72B02C02-1E6B-46AB-AB81-AFA6CE2F7E3E}" srcOrd="0" destOrd="0" presId="urn:microsoft.com/office/officeart/2005/8/layout/list1"/>
    <dgm:cxn modelId="{1C58C48B-BF71-4600-B0F0-F85963E76DF7}" type="presOf" srcId="{20C0286D-B60F-4DA7-B185-30A26B91AD0D}" destId="{7AFD5D56-14A3-40C2-8246-0DC59DFEFB94}" srcOrd="0" destOrd="0" presId="urn:microsoft.com/office/officeart/2005/8/layout/list1"/>
    <dgm:cxn modelId="{5B6331A6-42C3-4E5E-B458-E4D22BA1D8D8}" type="presOf" srcId="{ABFAA778-4700-4796-9E43-CE59844696C0}" destId="{A82D99EC-4003-4A12-8D3E-0AEE27DF4E73}" srcOrd="0" destOrd="0" presId="urn:microsoft.com/office/officeart/2005/8/layout/list1"/>
    <dgm:cxn modelId="{890FFDA8-A7CD-436C-A8FB-60630232B0BE}" srcId="{7C0567DC-BEEA-49CB-BA08-0EBE211511A1}" destId="{20C0286D-B60F-4DA7-B185-30A26B91AD0D}" srcOrd="1" destOrd="0" parTransId="{9B3B513F-5EC8-434C-BE8F-FC5EAC0A13BF}" sibTransId="{CE989631-21EA-4703-8696-2D5685E7145A}"/>
    <dgm:cxn modelId="{CD5358B2-AB4F-47FE-A340-4C06C6A2821A}" type="presOf" srcId="{36BEC0C7-9AF2-4F53-8016-7C6F9EB770EF}" destId="{9EA352F4-1605-4DAD-B362-BFF6766CC108}" srcOrd="0" destOrd="0" presId="urn:microsoft.com/office/officeart/2005/8/layout/list1"/>
    <dgm:cxn modelId="{2F45D2D4-396B-4F75-8A6C-D6FF3054E08C}" srcId="{ABFAA778-4700-4796-9E43-CE59844696C0}" destId="{CA8DF760-229C-4A83-B33F-FA4E0CB5F770}" srcOrd="1" destOrd="0" parTransId="{7B94A329-BED9-41DD-9B0E-E60C0E8CB892}" sibTransId="{CA200ADF-88ED-48D8-9BAC-A07628447A1C}"/>
    <dgm:cxn modelId="{9FCFCF5F-D86E-4BA3-819B-06279E52D4B4}" type="presParOf" srcId="{33B28B06-FAE1-4B8E-9965-E3BCBFDA54C5}" destId="{CE1A9A5B-DC13-4AF5-86D1-D78584DAE46D}" srcOrd="0" destOrd="0" presId="urn:microsoft.com/office/officeart/2005/8/layout/list1"/>
    <dgm:cxn modelId="{CCF0A0DD-17BC-43E2-A909-0D8665408837}" type="presParOf" srcId="{CE1A9A5B-DC13-4AF5-86D1-D78584DAE46D}" destId="{A82D99EC-4003-4A12-8D3E-0AEE27DF4E73}" srcOrd="0" destOrd="0" presId="urn:microsoft.com/office/officeart/2005/8/layout/list1"/>
    <dgm:cxn modelId="{887F297A-6E79-4EF0-82C3-2BD4B9DA5B2A}" type="presParOf" srcId="{CE1A9A5B-DC13-4AF5-86D1-D78584DAE46D}" destId="{5117E44D-BAD9-4342-940A-D5BA0138F331}" srcOrd="1" destOrd="0" presId="urn:microsoft.com/office/officeart/2005/8/layout/list1"/>
    <dgm:cxn modelId="{854A64CA-C817-4803-AD1A-D6AFF4AB520C}" type="presParOf" srcId="{33B28B06-FAE1-4B8E-9965-E3BCBFDA54C5}" destId="{C5B1ADFA-4015-4EC4-BB80-ED8E18DDF3AB}" srcOrd="1" destOrd="0" presId="urn:microsoft.com/office/officeart/2005/8/layout/list1"/>
    <dgm:cxn modelId="{FCD5D90E-81D5-4F9D-B94B-9999695946D0}" type="presParOf" srcId="{33B28B06-FAE1-4B8E-9965-E3BCBFDA54C5}" destId="{9EA352F4-1605-4DAD-B362-BFF6766CC108}" srcOrd="2" destOrd="0" presId="urn:microsoft.com/office/officeart/2005/8/layout/list1"/>
    <dgm:cxn modelId="{C44ECFF5-F509-4BEE-8F8B-4832DBCE02FA}" type="presParOf" srcId="{33B28B06-FAE1-4B8E-9965-E3BCBFDA54C5}" destId="{C5753297-D7FD-46F0-9A05-90A62D1E61B8}" srcOrd="3" destOrd="0" presId="urn:microsoft.com/office/officeart/2005/8/layout/list1"/>
    <dgm:cxn modelId="{EF61C0DD-F039-403F-AA55-52B665501B85}" type="presParOf" srcId="{33B28B06-FAE1-4B8E-9965-E3BCBFDA54C5}" destId="{FA36D57C-7322-437D-AD90-3D7F01D225DA}" srcOrd="4" destOrd="0" presId="urn:microsoft.com/office/officeart/2005/8/layout/list1"/>
    <dgm:cxn modelId="{5FE82DC9-F74B-4844-9E0D-3C04662AECA0}" type="presParOf" srcId="{FA36D57C-7322-437D-AD90-3D7F01D225DA}" destId="{7AFD5D56-14A3-40C2-8246-0DC59DFEFB94}" srcOrd="0" destOrd="0" presId="urn:microsoft.com/office/officeart/2005/8/layout/list1"/>
    <dgm:cxn modelId="{DC18EE1D-C956-4EF0-A590-DABDB2E00D3A}" type="presParOf" srcId="{FA36D57C-7322-437D-AD90-3D7F01D225DA}" destId="{89FF6DF2-F2C9-42D7-B339-0BEB5943F984}" srcOrd="1" destOrd="0" presId="urn:microsoft.com/office/officeart/2005/8/layout/list1"/>
    <dgm:cxn modelId="{BE8BE5B6-71C8-4A42-AB4E-E162FB5B5457}" type="presParOf" srcId="{33B28B06-FAE1-4B8E-9965-E3BCBFDA54C5}" destId="{F1D98180-6326-4E21-AEA1-4DDCDFC890FB}" srcOrd="5" destOrd="0" presId="urn:microsoft.com/office/officeart/2005/8/layout/list1"/>
    <dgm:cxn modelId="{C8FDF4EA-8B1E-4ED6-B5BA-24FF15196188}" type="presParOf" srcId="{33B28B06-FAE1-4B8E-9965-E3BCBFDA54C5}" destId="{72B02C02-1E6B-46AB-AB81-AFA6CE2F7E3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FB7C4E-AD79-434C-BB3B-218477EB621F}" type="doc">
      <dgm:prSet loTypeId="urn:microsoft.com/office/officeart/2008/layout/SquareAccentList" loCatId="list" qsTypeId="urn:microsoft.com/office/officeart/2005/8/quickstyle/simple1" qsCatId="simple" csTypeId="urn:microsoft.com/office/officeart/2005/8/colors/accent0_3" csCatId="mainScheme" phldr="1"/>
      <dgm:spPr/>
      <dgm:t>
        <a:bodyPr/>
        <a:lstStyle/>
        <a:p>
          <a:endParaRPr lang="en-US"/>
        </a:p>
      </dgm:t>
    </dgm:pt>
    <dgm:pt modelId="{E6C927DF-D582-4901-9EC2-6B681EF653DB}">
      <dgm:prSet custT="1"/>
      <dgm:spPr/>
      <dgm:t>
        <a:bodyPr/>
        <a:lstStyle/>
        <a:p>
          <a:r>
            <a:rPr lang="en-US" sz="1600" dirty="0"/>
            <a:t>Baseline</a:t>
          </a:r>
        </a:p>
      </dgm:t>
    </dgm:pt>
    <dgm:pt modelId="{E9EE4BD8-42B5-4133-9701-1C6DCCE7F50A}" type="parTrans" cxnId="{8B08084B-6367-422C-BB9D-3C31E24ED0E2}">
      <dgm:prSet/>
      <dgm:spPr/>
      <dgm:t>
        <a:bodyPr/>
        <a:lstStyle/>
        <a:p>
          <a:endParaRPr lang="en-US" sz="2000"/>
        </a:p>
      </dgm:t>
    </dgm:pt>
    <dgm:pt modelId="{DA85ED59-5E40-48DF-88C1-62A0360F8613}" type="sibTrans" cxnId="{8B08084B-6367-422C-BB9D-3C31E24ED0E2}">
      <dgm:prSet/>
      <dgm:spPr/>
      <dgm:t>
        <a:bodyPr/>
        <a:lstStyle/>
        <a:p>
          <a:endParaRPr lang="en-US" sz="2000"/>
        </a:p>
      </dgm:t>
    </dgm:pt>
    <dgm:pt modelId="{8CE36CE2-20CB-4E10-8C1C-20F3D797B874}">
      <dgm:prSet custT="1"/>
      <dgm:spPr/>
      <dgm:t>
        <a:bodyPr/>
        <a:lstStyle/>
        <a:p>
          <a:r>
            <a:rPr lang="en-US" sz="1600" dirty="0"/>
            <a:t>HIV Ab/Ag test</a:t>
          </a:r>
        </a:p>
      </dgm:t>
    </dgm:pt>
    <dgm:pt modelId="{5FAAA696-1A1B-4881-9DF9-D1935232B716}" type="parTrans" cxnId="{BBE27447-8A33-4B04-9F22-C3067F8760EB}">
      <dgm:prSet/>
      <dgm:spPr/>
      <dgm:t>
        <a:bodyPr/>
        <a:lstStyle/>
        <a:p>
          <a:endParaRPr lang="en-US" sz="2000"/>
        </a:p>
      </dgm:t>
    </dgm:pt>
    <dgm:pt modelId="{2ABB6E3D-DC45-45D5-817C-B3509B27D7B7}" type="sibTrans" cxnId="{BBE27447-8A33-4B04-9F22-C3067F8760EB}">
      <dgm:prSet/>
      <dgm:spPr/>
      <dgm:t>
        <a:bodyPr/>
        <a:lstStyle/>
        <a:p>
          <a:endParaRPr lang="en-US" sz="2000"/>
        </a:p>
      </dgm:t>
    </dgm:pt>
    <dgm:pt modelId="{6EFF6719-6907-469A-BF5F-08F8604C8F51}">
      <dgm:prSet custT="1"/>
      <dgm:spPr/>
      <dgm:t>
        <a:bodyPr/>
        <a:lstStyle/>
        <a:p>
          <a:r>
            <a:rPr lang="en-US" sz="1600" dirty="0" err="1"/>
            <a:t>Hep</a:t>
          </a:r>
          <a:r>
            <a:rPr lang="en-US" sz="1600" dirty="0"/>
            <a:t> B Surface Ab</a:t>
          </a:r>
        </a:p>
      </dgm:t>
    </dgm:pt>
    <dgm:pt modelId="{84FB171D-E68E-476A-8AFC-A0902A5E9F42}" type="parTrans" cxnId="{3FFD4FC0-B2C5-4A56-866B-CD9984574938}">
      <dgm:prSet/>
      <dgm:spPr/>
      <dgm:t>
        <a:bodyPr/>
        <a:lstStyle/>
        <a:p>
          <a:endParaRPr lang="en-US" sz="2000"/>
        </a:p>
      </dgm:t>
    </dgm:pt>
    <dgm:pt modelId="{712239BA-CDE6-4C84-876E-0E59802780E7}" type="sibTrans" cxnId="{3FFD4FC0-B2C5-4A56-866B-CD9984574938}">
      <dgm:prSet/>
      <dgm:spPr/>
      <dgm:t>
        <a:bodyPr/>
        <a:lstStyle/>
        <a:p>
          <a:endParaRPr lang="en-US" sz="2000"/>
        </a:p>
      </dgm:t>
    </dgm:pt>
    <dgm:pt modelId="{BC66BDBA-A02C-434E-9CD0-6EC44A010332}">
      <dgm:prSet custT="1"/>
      <dgm:spPr/>
      <dgm:t>
        <a:bodyPr/>
        <a:lstStyle/>
        <a:p>
          <a:r>
            <a:rPr lang="en-US" sz="1600" dirty="0"/>
            <a:t>4-6 weeks </a:t>
          </a:r>
        </a:p>
      </dgm:t>
    </dgm:pt>
    <dgm:pt modelId="{54142899-BA60-44F1-A97B-5E5B587F5EE8}" type="parTrans" cxnId="{21FBCD62-CF61-46C9-B644-63FBBB73CD08}">
      <dgm:prSet/>
      <dgm:spPr/>
      <dgm:t>
        <a:bodyPr/>
        <a:lstStyle/>
        <a:p>
          <a:endParaRPr lang="en-US" sz="2000"/>
        </a:p>
      </dgm:t>
    </dgm:pt>
    <dgm:pt modelId="{687D59B2-518A-4980-8A25-83C72D128676}" type="sibTrans" cxnId="{21FBCD62-CF61-46C9-B644-63FBBB73CD08}">
      <dgm:prSet/>
      <dgm:spPr/>
      <dgm:t>
        <a:bodyPr/>
        <a:lstStyle/>
        <a:p>
          <a:endParaRPr lang="en-US" sz="2000"/>
        </a:p>
      </dgm:t>
    </dgm:pt>
    <dgm:pt modelId="{4BFAC3D7-69D8-4688-85ED-C6DEF979E654}">
      <dgm:prSet custT="1"/>
      <dgm:spPr/>
      <dgm:t>
        <a:bodyPr/>
        <a:lstStyle/>
        <a:p>
          <a:r>
            <a:rPr lang="en-US" sz="1600" dirty="0"/>
            <a:t>HIV Ab/Ag test</a:t>
          </a:r>
        </a:p>
      </dgm:t>
    </dgm:pt>
    <dgm:pt modelId="{42CCA032-C8E5-4E44-8936-5035175BF845}" type="parTrans" cxnId="{BD8EB478-FE10-47CE-A23F-B9FA8A6F1AB3}">
      <dgm:prSet/>
      <dgm:spPr/>
      <dgm:t>
        <a:bodyPr/>
        <a:lstStyle/>
        <a:p>
          <a:endParaRPr lang="en-US" sz="2000"/>
        </a:p>
      </dgm:t>
    </dgm:pt>
    <dgm:pt modelId="{F8E74092-5FFD-4E0C-BC18-8D73D023BF9A}" type="sibTrans" cxnId="{BD8EB478-FE10-47CE-A23F-B9FA8A6F1AB3}">
      <dgm:prSet/>
      <dgm:spPr/>
      <dgm:t>
        <a:bodyPr/>
        <a:lstStyle/>
        <a:p>
          <a:endParaRPr lang="en-US" sz="2000"/>
        </a:p>
      </dgm:t>
    </dgm:pt>
    <dgm:pt modelId="{1436ADD5-85E4-4358-B491-6C55A5438820}">
      <dgm:prSet custT="1"/>
      <dgm:spPr/>
      <dgm:t>
        <a:bodyPr/>
        <a:lstStyle/>
        <a:p>
          <a:r>
            <a:rPr lang="en-US" sz="1600" dirty="0"/>
            <a:t>Cr/AST/ALT**</a:t>
          </a:r>
        </a:p>
      </dgm:t>
    </dgm:pt>
    <dgm:pt modelId="{F0A7F248-535D-4EBB-8DFA-C6C47C82B016}" type="parTrans" cxnId="{51B34C6A-7307-44A7-9CDB-9BA29523E811}">
      <dgm:prSet/>
      <dgm:spPr/>
      <dgm:t>
        <a:bodyPr/>
        <a:lstStyle/>
        <a:p>
          <a:endParaRPr lang="en-US" sz="2000"/>
        </a:p>
      </dgm:t>
    </dgm:pt>
    <dgm:pt modelId="{8033B968-37F6-4EE5-8B3F-C6C89199552B}" type="sibTrans" cxnId="{51B34C6A-7307-44A7-9CDB-9BA29523E811}">
      <dgm:prSet/>
      <dgm:spPr/>
      <dgm:t>
        <a:bodyPr/>
        <a:lstStyle/>
        <a:p>
          <a:endParaRPr lang="en-US" sz="2000"/>
        </a:p>
      </dgm:t>
    </dgm:pt>
    <dgm:pt modelId="{D469C10F-1BA0-4E22-B257-43A3C4FBE05D}">
      <dgm:prSet custT="1"/>
      <dgm:spPr/>
      <dgm:t>
        <a:bodyPr/>
        <a:lstStyle/>
        <a:p>
          <a:r>
            <a:rPr lang="en-US" sz="1600" dirty="0"/>
            <a:t>3 months</a:t>
          </a:r>
        </a:p>
      </dgm:t>
    </dgm:pt>
    <dgm:pt modelId="{30635552-C60F-4493-A6EC-E40937B23E1C}" type="parTrans" cxnId="{2B48484D-60B1-4288-AC7E-D1F35FB2721A}">
      <dgm:prSet/>
      <dgm:spPr/>
      <dgm:t>
        <a:bodyPr/>
        <a:lstStyle/>
        <a:p>
          <a:endParaRPr lang="en-US" sz="2000"/>
        </a:p>
      </dgm:t>
    </dgm:pt>
    <dgm:pt modelId="{70791A81-605D-4EFE-B691-F3E56EF8A582}" type="sibTrans" cxnId="{2B48484D-60B1-4288-AC7E-D1F35FB2721A}">
      <dgm:prSet/>
      <dgm:spPr/>
      <dgm:t>
        <a:bodyPr/>
        <a:lstStyle/>
        <a:p>
          <a:endParaRPr lang="en-US" sz="2000"/>
        </a:p>
      </dgm:t>
    </dgm:pt>
    <dgm:pt modelId="{41F868FF-135F-4760-8B16-CD0895B9A5D5}">
      <dgm:prSet custT="1"/>
      <dgm:spPr/>
      <dgm:t>
        <a:bodyPr/>
        <a:lstStyle/>
        <a:p>
          <a:r>
            <a:rPr lang="en-US" sz="1600" dirty="0"/>
            <a:t>HIV Ab/Ag test</a:t>
          </a:r>
        </a:p>
      </dgm:t>
    </dgm:pt>
    <dgm:pt modelId="{5FA5FA97-491B-4B21-A866-11F3A29CD763}" type="parTrans" cxnId="{4F972A68-7719-4901-9E2A-3FFA96673F38}">
      <dgm:prSet/>
      <dgm:spPr/>
      <dgm:t>
        <a:bodyPr/>
        <a:lstStyle/>
        <a:p>
          <a:endParaRPr lang="en-US" sz="2000"/>
        </a:p>
      </dgm:t>
    </dgm:pt>
    <dgm:pt modelId="{728016C3-C4BA-4603-AFB2-35A45F6E23EE}" type="sibTrans" cxnId="{4F972A68-7719-4901-9E2A-3FFA96673F38}">
      <dgm:prSet/>
      <dgm:spPr/>
      <dgm:t>
        <a:bodyPr/>
        <a:lstStyle/>
        <a:p>
          <a:endParaRPr lang="en-US" sz="2000"/>
        </a:p>
      </dgm:t>
    </dgm:pt>
    <dgm:pt modelId="{F7B2186F-3C56-4846-B987-0E19CBBCFCFE}">
      <dgm:prSet custT="1"/>
      <dgm:spPr/>
      <dgm:t>
        <a:bodyPr/>
        <a:lstStyle/>
        <a:p>
          <a:r>
            <a:rPr lang="en-US" sz="1600" dirty="0" err="1"/>
            <a:t>Hep</a:t>
          </a:r>
          <a:r>
            <a:rPr lang="en-US" sz="1600" dirty="0"/>
            <a:t> B Surface Ag</a:t>
          </a:r>
        </a:p>
      </dgm:t>
    </dgm:pt>
    <dgm:pt modelId="{78C2900C-A214-40D0-8B6F-8BAD4C9DE056}" type="parTrans" cxnId="{BA2AD2BE-235F-4CDD-AE59-82FF34323E30}">
      <dgm:prSet/>
      <dgm:spPr/>
      <dgm:t>
        <a:bodyPr/>
        <a:lstStyle/>
        <a:p>
          <a:endParaRPr lang="en-US" sz="1400"/>
        </a:p>
      </dgm:t>
    </dgm:pt>
    <dgm:pt modelId="{AE51F3D2-DAB0-4900-BB1D-8864465D1876}" type="sibTrans" cxnId="{BA2AD2BE-235F-4CDD-AE59-82FF34323E30}">
      <dgm:prSet/>
      <dgm:spPr/>
      <dgm:t>
        <a:bodyPr/>
        <a:lstStyle/>
        <a:p>
          <a:endParaRPr lang="en-US" sz="1400"/>
        </a:p>
      </dgm:t>
    </dgm:pt>
    <dgm:pt modelId="{A6FB86C0-CBFD-4852-B9E3-602E5F1FE328}">
      <dgm:prSet custT="1"/>
      <dgm:spPr/>
      <dgm:t>
        <a:bodyPr/>
        <a:lstStyle/>
        <a:p>
          <a:r>
            <a:rPr lang="en-US" sz="1600" dirty="0" err="1"/>
            <a:t>Hep</a:t>
          </a:r>
          <a:r>
            <a:rPr lang="en-US" sz="1600" dirty="0"/>
            <a:t> B core Ab</a:t>
          </a:r>
        </a:p>
      </dgm:t>
    </dgm:pt>
    <dgm:pt modelId="{EC8CC918-3FB9-40F8-8E19-73C6D7FE81C1}" type="parTrans" cxnId="{17582282-B83A-4F0A-B68A-480C45C5A824}">
      <dgm:prSet/>
      <dgm:spPr/>
      <dgm:t>
        <a:bodyPr/>
        <a:lstStyle/>
        <a:p>
          <a:endParaRPr lang="en-US" sz="1400"/>
        </a:p>
      </dgm:t>
    </dgm:pt>
    <dgm:pt modelId="{FE9CD4FA-1DEB-4664-9180-79B86DDC0A1E}" type="sibTrans" cxnId="{17582282-B83A-4F0A-B68A-480C45C5A824}">
      <dgm:prSet/>
      <dgm:spPr/>
      <dgm:t>
        <a:bodyPr/>
        <a:lstStyle/>
        <a:p>
          <a:endParaRPr lang="en-US" sz="1400"/>
        </a:p>
      </dgm:t>
    </dgm:pt>
    <dgm:pt modelId="{6EB4B261-A9B7-495D-97D1-DA17267F5889}">
      <dgm:prSet custT="1"/>
      <dgm:spPr/>
      <dgm:t>
        <a:bodyPr/>
        <a:lstStyle/>
        <a:p>
          <a:r>
            <a:rPr lang="en-US" sz="1600" dirty="0" err="1"/>
            <a:t>Hep</a:t>
          </a:r>
          <a:r>
            <a:rPr lang="en-US" sz="1600" dirty="0"/>
            <a:t> C Ab</a:t>
          </a:r>
        </a:p>
      </dgm:t>
    </dgm:pt>
    <dgm:pt modelId="{A116F27F-F971-4AD5-8C64-D1342CB509CB}" type="parTrans" cxnId="{85EB3142-809D-49FA-9E09-83AC2B4F324B}">
      <dgm:prSet/>
      <dgm:spPr/>
      <dgm:t>
        <a:bodyPr/>
        <a:lstStyle/>
        <a:p>
          <a:endParaRPr lang="en-US" sz="1400"/>
        </a:p>
      </dgm:t>
    </dgm:pt>
    <dgm:pt modelId="{375C6CA3-B316-447D-A4CC-7D4F381EAA6F}" type="sibTrans" cxnId="{85EB3142-809D-49FA-9E09-83AC2B4F324B}">
      <dgm:prSet/>
      <dgm:spPr/>
      <dgm:t>
        <a:bodyPr/>
        <a:lstStyle/>
        <a:p>
          <a:endParaRPr lang="en-US" sz="1400"/>
        </a:p>
      </dgm:t>
    </dgm:pt>
    <dgm:pt modelId="{41AA21EB-8ADC-4D6D-ACE4-CC26D6157474}">
      <dgm:prSet custT="1"/>
      <dgm:spPr/>
      <dgm:t>
        <a:bodyPr/>
        <a:lstStyle/>
        <a:p>
          <a:r>
            <a:rPr lang="en-US" sz="1600" dirty="0"/>
            <a:t>Syphilis serology*</a:t>
          </a:r>
        </a:p>
      </dgm:t>
    </dgm:pt>
    <dgm:pt modelId="{4B1A3FB2-2E9E-4ABD-8E7B-F78BA15B9900}" type="parTrans" cxnId="{981B9CD2-BA98-4505-9319-A0A4A75DCA20}">
      <dgm:prSet/>
      <dgm:spPr/>
      <dgm:t>
        <a:bodyPr/>
        <a:lstStyle/>
        <a:p>
          <a:endParaRPr lang="en-US" sz="1400"/>
        </a:p>
      </dgm:t>
    </dgm:pt>
    <dgm:pt modelId="{B3E65129-BEB1-4D76-BF77-F43064B71A8B}" type="sibTrans" cxnId="{981B9CD2-BA98-4505-9319-A0A4A75DCA20}">
      <dgm:prSet/>
      <dgm:spPr/>
      <dgm:t>
        <a:bodyPr/>
        <a:lstStyle/>
        <a:p>
          <a:endParaRPr lang="en-US" sz="1400"/>
        </a:p>
      </dgm:t>
    </dgm:pt>
    <dgm:pt modelId="{33067C25-AC13-4F4F-8EEF-58EF4184D6E6}">
      <dgm:prSet custT="1"/>
      <dgm:spPr/>
      <dgm:t>
        <a:bodyPr/>
        <a:lstStyle/>
        <a:p>
          <a:r>
            <a:rPr lang="en-US" sz="1600" dirty="0"/>
            <a:t>Gonorrhea*^</a:t>
          </a:r>
        </a:p>
      </dgm:t>
    </dgm:pt>
    <dgm:pt modelId="{C91A23B8-4B48-49DE-A879-0F9830BFEC78}" type="parTrans" cxnId="{0E77FFA2-A9A5-4DD7-B3A4-03D2D319ADC4}">
      <dgm:prSet/>
      <dgm:spPr/>
      <dgm:t>
        <a:bodyPr/>
        <a:lstStyle/>
        <a:p>
          <a:endParaRPr lang="en-US" sz="1400"/>
        </a:p>
      </dgm:t>
    </dgm:pt>
    <dgm:pt modelId="{9ABB6BD0-3A11-4584-B7EA-208AC49EEA45}" type="sibTrans" cxnId="{0E77FFA2-A9A5-4DD7-B3A4-03D2D319ADC4}">
      <dgm:prSet/>
      <dgm:spPr/>
      <dgm:t>
        <a:bodyPr/>
        <a:lstStyle/>
        <a:p>
          <a:endParaRPr lang="en-US" sz="1400"/>
        </a:p>
      </dgm:t>
    </dgm:pt>
    <dgm:pt modelId="{BC775073-C438-4BA9-904C-B1EAE5191DDD}">
      <dgm:prSet custT="1"/>
      <dgm:spPr/>
      <dgm:t>
        <a:bodyPr/>
        <a:lstStyle/>
        <a:p>
          <a:r>
            <a:rPr lang="en-US" sz="1600" dirty="0"/>
            <a:t>Chlamydia*^</a:t>
          </a:r>
        </a:p>
      </dgm:t>
    </dgm:pt>
    <dgm:pt modelId="{845F7A9A-A75E-42E7-8626-2F2F52CDF405}" type="parTrans" cxnId="{4E47DE52-2C3E-4D8B-BA44-C558EA9DA43F}">
      <dgm:prSet/>
      <dgm:spPr/>
      <dgm:t>
        <a:bodyPr/>
        <a:lstStyle/>
        <a:p>
          <a:endParaRPr lang="en-US" sz="1400"/>
        </a:p>
      </dgm:t>
    </dgm:pt>
    <dgm:pt modelId="{F85BFF45-A2B3-4F87-B309-0440203DA260}" type="sibTrans" cxnId="{4E47DE52-2C3E-4D8B-BA44-C558EA9DA43F}">
      <dgm:prSet/>
      <dgm:spPr/>
      <dgm:t>
        <a:bodyPr/>
        <a:lstStyle/>
        <a:p>
          <a:endParaRPr lang="en-US" sz="1400"/>
        </a:p>
      </dgm:t>
    </dgm:pt>
    <dgm:pt modelId="{38E18870-0899-4047-9F7D-428F068361E2}">
      <dgm:prSet custT="1"/>
      <dgm:spPr/>
      <dgm:t>
        <a:bodyPr/>
        <a:lstStyle/>
        <a:p>
          <a:r>
            <a:rPr lang="en-US" sz="1600" dirty="0"/>
            <a:t>Pregnancy*</a:t>
          </a:r>
        </a:p>
      </dgm:t>
    </dgm:pt>
    <dgm:pt modelId="{197A5582-18EB-4B6F-9E4C-4E67FE69B486}" type="parTrans" cxnId="{66CE1ED7-5C06-4FD7-9382-7D94074DA8F7}">
      <dgm:prSet/>
      <dgm:spPr/>
      <dgm:t>
        <a:bodyPr/>
        <a:lstStyle/>
        <a:p>
          <a:endParaRPr lang="en-US" sz="1400"/>
        </a:p>
      </dgm:t>
    </dgm:pt>
    <dgm:pt modelId="{97F94464-61F0-4511-9526-2B4F393A7910}" type="sibTrans" cxnId="{66CE1ED7-5C06-4FD7-9382-7D94074DA8F7}">
      <dgm:prSet/>
      <dgm:spPr/>
      <dgm:t>
        <a:bodyPr/>
        <a:lstStyle/>
        <a:p>
          <a:endParaRPr lang="en-US" sz="1400"/>
        </a:p>
      </dgm:t>
    </dgm:pt>
    <dgm:pt modelId="{6FA1B73A-88BD-47E9-B77C-3FBCAE9C6498}">
      <dgm:prSet custT="1"/>
      <dgm:spPr/>
      <dgm:t>
        <a:bodyPr/>
        <a:lstStyle/>
        <a:p>
          <a:r>
            <a:rPr lang="en-US" sz="1600" dirty="0"/>
            <a:t>Cr/AST/ALT</a:t>
          </a:r>
        </a:p>
      </dgm:t>
    </dgm:pt>
    <dgm:pt modelId="{DE91DB4A-06D8-4889-B570-28032E5C3CDF}" type="parTrans" cxnId="{6FF216C7-0D36-4C75-8374-7424380F0167}">
      <dgm:prSet/>
      <dgm:spPr/>
      <dgm:t>
        <a:bodyPr/>
        <a:lstStyle/>
        <a:p>
          <a:endParaRPr lang="en-US" sz="1400"/>
        </a:p>
      </dgm:t>
    </dgm:pt>
    <dgm:pt modelId="{3810667D-8AC8-46E5-A73D-26DF552C092E}" type="sibTrans" cxnId="{6FF216C7-0D36-4C75-8374-7424380F0167}">
      <dgm:prSet/>
      <dgm:spPr/>
      <dgm:t>
        <a:bodyPr/>
        <a:lstStyle/>
        <a:p>
          <a:endParaRPr lang="en-US" sz="1400"/>
        </a:p>
      </dgm:t>
    </dgm:pt>
    <dgm:pt modelId="{BC655E9D-6035-4F86-B47E-EA41DBD3EE0A}">
      <dgm:prSet custT="1"/>
      <dgm:spPr/>
      <dgm:t>
        <a:bodyPr/>
        <a:lstStyle/>
        <a:p>
          <a:r>
            <a:rPr lang="en-US" sz="1600" dirty="0"/>
            <a:t>Syphilis serology*</a:t>
          </a:r>
        </a:p>
      </dgm:t>
    </dgm:pt>
    <dgm:pt modelId="{8626795A-C5A4-4E51-A2A4-DF9D0A3955D2}" type="parTrans" cxnId="{FE467C80-F906-404D-ACBC-8312BC63B1AA}">
      <dgm:prSet/>
      <dgm:spPr/>
      <dgm:t>
        <a:bodyPr/>
        <a:lstStyle/>
        <a:p>
          <a:endParaRPr lang="en-US" sz="1400"/>
        </a:p>
      </dgm:t>
    </dgm:pt>
    <dgm:pt modelId="{DF82BA1D-8876-4D47-B3F2-32AD9C6AB219}" type="sibTrans" cxnId="{FE467C80-F906-404D-ACBC-8312BC63B1AA}">
      <dgm:prSet/>
      <dgm:spPr/>
      <dgm:t>
        <a:bodyPr/>
        <a:lstStyle/>
        <a:p>
          <a:endParaRPr lang="en-US" sz="1400"/>
        </a:p>
      </dgm:t>
    </dgm:pt>
    <dgm:pt modelId="{951DD32B-5AEE-451E-B8CA-3D75BA8C8599}">
      <dgm:prSet custT="1"/>
      <dgm:spPr/>
      <dgm:t>
        <a:bodyPr/>
        <a:lstStyle/>
        <a:p>
          <a:r>
            <a:rPr lang="en-US" sz="1600" dirty="0"/>
            <a:t>Gonorrhea*^</a:t>
          </a:r>
        </a:p>
      </dgm:t>
    </dgm:pt>
    <dgm:pt modelId="{FCFA698D-A31A-4C06-A253-B5434E1760D7}" type="parTrans" cxnId="{DB30DB4C-CF9E-4FE7-8F61-3CB2A366CEAA}">
      <dgm:prSet/>
      <dgm:spPr/>
      <dgm:t>
        <a:bodyPr/>
        <a:lstStyle/>
        <a:p>
          <a:endParaRPr lang="en-US" sz="1400"/>
        </a:p>
      </dgm:t>
    </dgm:pt>
    <dgm:pt modelId="{BDAB07D0-C083-4B31-94F1-35BA84CA5115}" type="sibTrans" cxnId="{DB30DB4C-CF9E-4FE7-8F61-3CB2A366CEAA}">
      <dgm:prSet/>
      <dgm:spPr/>
      <dgm:t>
        <a:bodyPr/>
        <a:lstStyle/>
        <a:p>
          <a:endParaRPr lang="en-US" sz="1400"/>
        </a:p>
      </dgm:t>
    </dgm:pt>
    <dgm:pt modelId="{DA171CFA-1B4F-40B2-AE80-203FA421CE77}">
      <dgm:prSet custT="1"/>
      <dgm:spPr/>
      <dgm:t>
        <a:bodyPr/>
        <a:lstStyle/>
        <a:p>
          <a:r>
            <a:rPr lang="en-US" sz="1600" dirty="0"/>
            <a:t>Chlamydia*^</a:t>
          </a:r>
        </a:p>
      </dgm:t>
    </dgm:pt>
    <dgm:pt modelId="{9A3692A8-3DF0-4C23-B6B9-80C51FA3A4C8}" type="parTrans" cxnId="{BA0079F1-DA2E-413D-A123-146045C10BBC}">
      <dgm:prSet/>
      <dgm:spPr/>
      <dgm:t>
        <a:bodyPr/>
        <a:lstStyle/>
        <a:p>
          <a:endParaRPr lang="en-US" sz="1400"/>
        </a:p>
      </dgm:t>
    </dgm:pt>
    <dgm:pt modelId="{B4E80512-200B-4DD9-AED6-32E00DD64A7F}" type="sibTrans" cxnId="{BA0079F1-DA2E-413D-A123-146045C10BBC}">
      <dgm:prSet/>
      <dgm:spPr/>
      <dgm:t>
        <a:bodyPr/>
        <a:lstStyle/>
        <a:p>
          <a:endParaRPr lang="en-US" sz="1400"/>
        </a:p>
      </dgm:t>
    </dgm:pt>
    <dgm:pt modelId="{A8DE569A-6568-4FA1-BCB0-587C415F31CE}">
      <dgm:prSet custT="1"/>
      <dgm:spPr/>
      <dgm:t>
        <a:bodyPr/>
        <a:lstStyle/>
        <a:p>
          <a:r>
            <a:rPr lang="en-US" sz="1600" dirty="0"/>
            <a:t>Pregnancy*</a:t>
          </a:r>
        </a:p>
      </dgm:t>
    </dgm:pt>
    <dgm:pt modelId="{C3E224D8-F323-4F07-A7F2-780A7C09D012}" type="parTrans" cxnId="{B097FB3A-DB7D-41F4-953C-FCA18DC3158F}">
      <dgm:prSet/>
      <dgm:spPr/>
      <dgm:t>
        <a:bodyPr/>
        <a:lstStyle/>
        <a:p>
          <a:endParaRPr lang="en-US" sz="1400"/>
        </a:p>
      </dgm:t>
    </dgm:pt>
    <dgm:pt modelId="{EC7D522D-CBFD-476A-9F6F-BDB1230A8EBA}" type="sibTrans" cxnId="{B097FB3A-DB7D-41F4-953C-FCA18DC3158F}">
      <dgm:prSet/>
      <dgm:spPr/>
      <dgm:t>
        <a:bodyPr/>
        <a:lstStyle/>
        <a:p>
          <a:endParaRPr lang="en-US" sz="1400"/>
        </a:p>
      </dgm:t>
    </dgm:pt>
    <dgm:pt modelId="{250E9968-71D7-46E7-B014-21C31226EFA7}">
      <dgm:prSet custT="1"/>
      <dgm:spPr/>
      <dgm:t>
        <a:bodyPr/>
        <a:lstStyle/>
        <a:p>
          <a:r>
            <a:rPr lang="en-US" sz="1600" dirty="0"/>
            <a:t>6 months</a:t>
          </a:r>
        </a:p>
      </dgm:t>
    </dgm:pt>
    <dgm:pt modelId="{2CE50750-7AF7-4D56-A022-0407202927BB}" type="parTrans" cxnId="{92A0F88D-5337-42B6-9594-F9350D9F6526}">
      <dgm:prSet/>
      <dgm:spPr/>
      <dgm:t>
        <a:bodyPr/>
        <a:lstStyle/>
        <a:p>
          <a:endParaRPr lang="en-US" sz="1400"/>
        </a:p>
      </dgm:t>
    </dgm:pt>
    <dgm:pt modelId="{51028722-894D-4434-A4E7-0767783999D3}" type="sibTrans" cxnId="{92A0F88D-5337-42B6-9594-F9350D9F6526}">
      <dgm:prSet/>
      <dgm:spPr/>
      <dgm:t>
        <a:bodyPr/>
        <a:lstStyle/>
        <a:p>
          <a:endParaRPr lang="en-US" sz="1400"/>
        </a:p>
      </dgm:t>
    </dgm:pt>
    <dgm:pt modelId="{332BBDCA-75BE-436C-ADDE-6ADB5E87920C}">
      <dgm:prSet custT="1"/>
      <dgm:spPr/>
      <dgm:t>
        <a:bodyPr/>
        <a:lstStyle/>
        <a:p>
          <a:r>
            <a:rPr lang="en-US" sz="1600" dirty="0"/>
            <a:t>Syphilis serology*</a:t>
          </a:r>
        </a:p>
      </dgm:t>
    </dgm:pt>
    <dgm:pt modelId="{722D6334-5A3F-4707-AC2E-C4F0D07FD89C}" type="parTrans" cxnId="{956B9BC4-1490-42D2-9A2A-523E2E26A647}">
      <dgm:prSet/>
      <dgm:spPr/>
      <dgm:t>
        <a:bodyPr/>
        <a:lstStyle/>
        <a:p>
          <a:endParaRPr lang="en-US" sz="1400"/>
        </a:p>
      </dgm:t>
    </dgm:pt>
    <dgm:pt modelId="{67FE654B-AE58-4B59-92A7-AE64373535EB}" type="sibTrans" cxnId="{956B9BC4-1490-42D2-9A2A-523E2E26A647}">
      <dgm:prSet/>
      <dgm:spPr/>
      <dgm:t>
        <a:bodyPr/>
        <a:lstStyle/>
        <a:p>
          <a:endParaRPr lang="en-US" sz="1400"/>
        </a:p>
      </dgm:t>
    </dgm:pt>
    <dgm:pt modelId="{8D6DB56F-5274-431B-A487-BF18A4F729D6}">
      <dgm:prSet custT="1"/>
      <dgm:spPr/>
      <dgm:t>
        <a:bodyPr/>
        <a:lstStyle/>
        <a:p>
          <a:r>
            <a:rPr lang="en-US" sz="1600" dirty="0"/>
            <a:t>HIV Ab/Ag test if acquired HCV from the exposure</a:t>
          </a:r>
        </a:p>
      </dgm:t>
    </dgm:pt>
    <dgm:pt modelId="{F87F286C-5B7C-4309-8B1A-ACBFE26029F8}" type="parTrans" cxnId="{13BB3441-A87B-4C82-9AD5-27257D15F498}">
      <dgm:prSet/>
      <dgm:spPr/>
      <dgm:t>
        <a:bodyPr/>
        <a:lstStyle/>
        <a:p>
          <a:endParaRPr lang="en-US"/>
        </a:p>
      </dgm:t>
    </dgm:pt>
    <dgm:pt modelId="{29B063D3-EE64-44BD-A178-A9D5B083977E}" type="sibTrans" cxnId="{13BB3441-A87B-4C82-9AD5-27257D15F498}">
      <dgm:prSet/>
      <dgm:spPr/>
      <dgm:t>
        <a:bodyPr/>
        <a:lstStyle/>
        <a:p>
          <a:endParaRPr lang="en-US"/>
        </a:p>
      </dgm:t>
    </dgm:pt>
    <dgm:pt modelId="{B192A73B-DC9A-46F5-9085-45C1211330B0}">
      <dgm:prSet custT="1"/>
      <dgm:spPr/>
      <dgm:t>
        <a:bodyPr/>
        <a:lstStyle/>
        <a:p>
          <a:r>
            <a:rPr lang="en-US" sz="1600" dirty="0" err="1"/>
            <a:t>Hep</a:t>
          </a:r>
          <a:r>
            <a:rPr lang="en-US" sz="1600" dirty="0"/>
            <a:t> B </a:t>
          </a:r>
          <a:r>
            <a:rPr lang="en-US" sz="1600" dirty="0" err="1"/>
            <a:t>serologies</a:t>
          </a:r>
          <a:r>
            <a:rPr lang="en-US" sz="1600" dirty="0"/>
            <a:t> if not immune</a:t>
          </a:r>
        </a:p>
      </dgm:t>
    </dgm:pt>
    <dgm:pt modelId="{25A20E0C-1E43-4895-9E6F-49E41D31B957}" type="parTrans" cxnId="{91D8B280-225E-4102-9185-3D27F4844D5F}">
      <dgm:prSet/>
      <dgm:spPr/>
      <dgm:t>
        <a:bodyPr/>
        <a:lstStyle/>
        <a:p>
          <a:endParaRPr lang="en-US"/>
        </a:p>
      </dgm:t>
    </dgm:pt>
    <dgm:pt modelId="{7A236395-9F99-4116-AB43-AFDDA4C053C1}" type="sibTrans" cxnId="{91D8B280-225E-4102-9185-3D27F4844D5F}">
      <dgm:prSet/>
      <dgm:spPr/>
      <dgm:t>
        <a:bodyPr/>
        <a:lstStyle/>
        <a:p>
          <a:endParaRPr lang="en-US"/>
        </a:p>
      </dgm:t>
    </dgm:pt>
    <dgm:pt modelId="{41F8FB99-2B6F-4D14-9119-0259D54D2081}">
      <dgm:prSet custT="1"/>
      <dgm:spPr/>
      <dgm:t>
        <a:bodyPr/>
        <a:lstStyle/>
        <a:p>
          <a:r>
            <a:rPr lang="en-US" sz="1600" dirty="0" err="1"/>
            <a:t>Hep</a:t>
          </a:r>
          <a:r>
            <a:rPr lang="en-US" sz="1600" dirty="0"/>
            <a:t> C Ab</a:t>
          </a:r>
        </a:p>
      </dgm:t>
    </dgm:pt>
    <dgm:pt modelId="{481AB8E0-0F36-42E6-9F57-E319F47535EA}" type="parTrans" cxnId="{AEBC46BC-70B5-4164-9F1F-70DCDD031804}">
      <dgm:prSet/>
      <dgm:spPr/>
      <dgm:t>
        <a:bodyPr/>
        <a:lstStyle/>
        <a:p>
          <a:endParaRPr lang="en-US"/>
        </a:p>
      </dgm:t>
    </dgm:pt>
    <dgm:pt modelId="{918A54E8-4A48-4DFB-B534-943CDDD21DC9}" type="sibTrans" cxnId="{AEBC46BC-70B5-4164-9F1F-70DCDD031804}">
      <dgm:prSet/>
      <dgm:spPr/>
      <dgm:t>
        <a:bodyPr/>
        <a:lstStyle/>
        <a:p>
          <a:endParaRPr lang="en-US"/>
        </a:p>
      </dgm:t>
    </dgm:pt>
    <dgm:pt modelId="{D684FEF3-BA92-4D92-A8BE-0386621D2A07}" type="pres">
      <dgm:prSet presAssocID="{3FFB7C4E-AD79-434C-BB3B-218477EB621F}" presName="layout" presStyleCnt="0">
        <dgm:presLayoutVars>
          <dgm:chMax/>
          <dgm:chPref/>
          <dgm:dir/>
          <dgm:resizeHandles/>
        </dgm:presLayoutVars>
      </dgm:prSet>
      <dgm:spPr/>
    </dgm:pt>
    <dgm:pt modelId="{A7E71B15-85D9-47EA-90FF-212A20645947}" type="pres">
      <dgm:prSet presAssocID="{E6C927DF-D582-4901-9EC2-6B681EF653DB}" presName="root" presStyleCnt="0">
        <dgm:presLayoutVars>
          <dgm:chMax/>
          <dgm:chPref/>
        </dgm:presLayoutVars>
      </dgm:prSet>
      <dgm:spPr/>
    </dgm:pt>
    <dgm:pt modelId="{78436274-AB81-44BE-8D00-8AD55D16D137}" type="pres">
      <dgm:prSet presAssocID="{E6C927DF-D582-4901-9EC2-6B681EF653DB}" presName="rootComposite" presStyleCnt="0">
        <dgm:presLayoutVars/>
      </dgm:prSet>
      <dgm:spPr/>
    </dgm:pt>
    <dgm:pt modelId="{0B02009F-01FB-4CBD-BFA4-00975D603971}" type="pres">
      <dgm:prSet presAssocID="{E6C927DF-D582-4901-9EC2-6B681EF653DB}" presName="ParentAccent" presStyleLbl="alignNode1" presStyleIdx="0" presStyleCnt="4"/>
      <dgm:spPr/>
    </dgm:pt>
    <dgm:pt modelId="{C78DF225-557E-444A-91B7-4B4D195F5CE6}" type="pres">
      <dgm:prSet presAssocID="{E6C927DF-D582-4901-9EC2-6B681EF653DB}" presName="ParentSmallAccent" presStyleLbl="fgAcc1" presStyleIdx="0" presStyleCnt="4"/>
      <dgm:spPr/>
    </dgm:pt>
    <dgm:pt modelId="{9EDA46B4-C00A-4CD4-81B2-8B3F196F5E75}" type="pres">
      <dgm:prSet presAssocID="{E6C927DF-D582-4901-9EC2-6B681EF653DB}" presName="Parent" presStyleLbl="revTx" presStyleIdx="0" presStyleCnt="25">
        <dgm:presLayoutVars>
          <dgm:chMax/>
          <dgm:chPref val="4"/>
          <dgm:bulletEnabled val="1"/>
        </dgm:presLayoutVars>
      </dgm:prSet>
      <dgm:spPr/>
    </dgm:pt>
    <dgm:pt modelId="{683FA5B1-7B33-497E-99E6-36B259766E65}" type="pres">
      <dgm:prSet presAssocID="{E6C927DF-D582-4901-9EC2-6B681EF653DB}" presName="childShape" presStyleCnt="0">
        <dgm:presLayoutVars>
          <dgm:chMax val="0"/>
          <dgm:chPref val="0"/>
        </dgm:presLayoutVars>
      </dgm:prSet>
      <dgm:spPr/>
    </dgm:pt>
    <dgm:pt modelId="{D071533B-6A81-49F3-926B-4A83FC054798}" type="pres">
      <dgm:prSet presAssocID="{8CE36CE2-20CB-4E10-8C1C-20F3D797B874}" presName="childComposite" presStyleCnt="0">
        <dgm:presLayoutVars>
          <dgm:chMax val="0"/>
          <dgm:chPref val="0"/>
        </dgm:presLayoutVars>
      </dgm:prSet>
      <dgm:spPr/>
    </dgm:pt>
    <dgm:pt modelId="{77C74B14-69F2-4447-8155-3D7C4C759D0C}" type="pres">
      <dgm:prSet presAssocID="{8CE36CE2-20CB-4E10-8C1C-20F3D797B874}" presName="ChildAccent" presStyleLbl="solidFgAcc1" presStyleIdx="0" presStyleCnt="21"/>
      <dgm:spPr/>
    </dgm:pt>
    <dgm:pt modelId="{75FE7B8D-D92C-463B-898A-BDD32E0BFCFE}" type="pres">
      <dgm:prSet presAssocID="{8CE36CE2-20CB-4E10-8C1C-20F3D797B874}" presName="Child" presStyleLbl="revTx" presStyleIdx="1" presStyleCnt="25">
        <dgm:presLayoutVars>
          <dgm:chMax val="0"/>
          <dgm:chPref val="0"/>
          <dgm:bulletEnabled val="1"/>
        </dgm:presLayoutVars>
      </dgm:prSet>
      <dgm:spPr/>
    </dgm:pt>
    <dgm:pt modelId="{D5406495-2E8B-43BB-B182-76FC7AFCD530}" type="pres">
      <dgm:prSet presAssocID="{6EFF6719-6907-469A-BF5F-08F8604C8F51}" presName="childComposite" presStyleCnt="0">
        <dgm:presLayoutVars>
          <dgm:chMax val="0"/>
          <dgm:chPref val="0"/>
        </dgm:presLayoutVars>
      </dgm:prSet>
      <dgm:spPr/>
    </dgm:pt>
    <dgm:pt modelId="{554415A7-6CA5-41C6-A3BA-1B7710C12381}" type="pres">
      <dgm:prSet presAssocID="{6EFF6719-6907-469A-BF5F-08F8604C8F51}" presName="ChildAccent" presStyleLbl="solidFgAcc1" presStyleIdx="1" presStyleCnt="21"/>
      <dgm:spPr/>
    </dgm:pt>
    <dgm:pt modelId="{A47FC10F-2BA2-48F5-9228-AB4890567F4E}" type="pres">
      <dgm:prSet presAssocID="{6EFF6719-6907-469A-BF5F-08F8604C8F51}" presName="Child" presStyleLbl="revTx" presStyleIdx="2" presStyleCnt="25">
        <dgm:presLayoutVars>
          <dgm:chMax val="0"/>
          <dgm:chPref val="0"/>
          <dgm:bulletEnabled val="1"/>
        </dgm:presLayoutVars>
      </dgm:prSet>
      <dgm:spPr/>
    </dgm:pt>
    <dgm:pt modelId="{4E8E28E9-41A9-4AEA-A8DA-062830D5D93B}" type="pres">
      <dgm:prSet presAssocID="{F7B2186F-3C56-4846-B987-0E19CBBCFCFE}" presName="childComposite" presStyleCnt="0">
        <dgm:presLayoutVars>
          <dgm:chMax val="0"/>
          <dgm:chPref val="0"/>
        </dgm:presLayoutVars>
      </dgm:prSet>
      <dgm:spPr/>
    </dgm:pt>
    <dgm:pt modelId="{BE925AF7-4A00-424C-BA49-47B57464F6D4}" type="pres">
      <dgm:prSet presAssocID="{F7B2186F-3C56-4846-B987-0E19CBBCFCFE}" presName="ChildAccent" presStyleLbl="solidFgAcc1" presStyleIdx="2" presStyleCnt="21"/>
      <dgm:spPr/>
    </dgm:pt>
    <dgm:pt modelId="{FD9B7476-6FC2-4135-9544-2B007A7A0A88}" type="pres">
      <dgm:prSet presAssocID="{F7B2186F-3C56-4846-B987-0E19CBBCFCFE}" presName="Child" presStyleLbl="revTx" presStyleIdx="3" presStyleCnt="25">
        <dgm:presLayoutVars>
          <dgm:chMax val="0"/>
          <dgm:chPref val="0"/>
          <dgm:bulletEnabled val="1"/>
        </dgm:presLayoutVars>
      </dgm:prSet>
      <dgm:spPr/>
    </dgm:pt>
    <dgm:pt modelId="{794A09E7-4027-493B-8EAC-D34607BCC6FF}" type="pres">
      <dgm:prSet presAssocID="{A6FB86C0-CBFD-4852-B9E3-602E5F1FE328}" presName="childComposite" presStyleCnt="0">
        <dgm:presLayoutVars>
          <dgm:chMax val="0"/>
          <dgm:chPref val="0"/>
        </dgm:presLayoutVars>
      </dgm:prSet>
      <dgm:spPr/>
    </dgm:pt>
    <dgm:pt modelId="{26788D16-D0DA-4F3E-908D-B4ACF97CC883}" type="pres">
      <dgm:prSet presAssocID="{A6FB86C0-CBFD-4852-B9E3-602E5F1FE328}" presName="ChildAccent" presStyleLbl="solidFgAcc1" presStyleIdx="3" presStyleCnt="21"/>
      <dgm:spPr/>
    </dgm:pt>
    <dgm:pt modelId="{388BE4C1-69DF-4609-99D7-95D06E374CAD}" type="pres">
      <dgm:prSet presAssocID="{A6FB86C0-CBFD-4852-B9E3-602E5F1FE328}" presName="Child" presStyleLbl="revTx" presStyleIdx="4" presStyleCnt="25">
        <dgm:presLayoutVars>
          <dgm:chMax val="0"/>
          <dgm:chPref val="0"/>
          <dgm:bulletEnabled val="1"/>
        </dgm:presLayoutVars>
      </dgm:prSet>
      <dgm:spPr/>
    </dgm:pt>
    <dgm:pt modelId="{1A302F02-B965-449E-9821-31BDC3E12F01}" type="pres">
      <dgm:prSet presAssocID="{6EB4B261-A9B7-495D-97D1-DA17267F5889}" presName="childComposite" presStyleCnt="0">
        <dgm:presLayoutVars>
          <dgm:chMax val="0"/>
          <dgm:chPref val="0"/>
        </dgm:presLayoutVars>
      </dgm:prSet>
      <dgm:spPr/>
    </dgm:pt>
    <dgm:pt modelId="{D41B2452-6B75-4E63-903F-CFEBE0F6CEB3}" type="pres">
      <dgm:prSet presAssocID="{6EB4B261-A9B7-495D-97D1-DA17267F5889}" presName="ChildAccent" presStyleLbl="solidFgAcc1" presStyleIdx="4" presStyleCnt="21"/>
      <dgm:spPr/>
    </dgm:pt>
    <dgm:pt modelId="{08BA0F48-FEF8-4F31-9961-F43CCB4FEBD9}" type="pres">
      <dgm:prSet presAssocID="{6EB4B261-A9B7-495D-97D1-DA17267F5889}" presName="Child" presStyleLbl="revTx" presStyleIdx="5" presStyleCnt="25">
        <dgm:presLayoutVars>
          <dgm:chMax val="0"/>
          <dgm:chPref val="0"/>
          <dgm:bulletEnabled val="1"/>
        </dgm:presLayoutVars>
      </dgm:prSet>
      <dgm:spPr/>
    </dgm:pt>
    <dgm:pt modelId="{D9F0C50D-BB9A-4C53-965D-5A2F639CE9F9}" type="pres">
      <dgm:prSet presAssocID="{6FA1B73A-88BD-47E9-B77C-3FBCAE9C6498}" presName="childComposite" presStyleCnt="0">
        <dgm:presLayoutVars>
          <dgm:chMax val="0"/>
          <dgm:chPref val="0"/>
        </dgm:presLayoutVars>
      </dgm:prSet>
      <dgm:spPr/>
    </dgm:pt>
    <dgm:pt modelId="{51A724D4-F7B9-467B-88E8-1D7508EB14EC}" type="pres">
      <dgm:prSet presAssocID="{6FA1B73A-88BD-47E9-B77C-3FBCAE9C6498}" presName="ChildAccent" presStyleLbl="solidFgAcc1" presStyleIdx="5" presStyleCnt="21"/>
      <dgm:spPr/>
    </dgm:pt>
    <dgm:pt modelId="{26582CD5-3C46-473C-8D75-C96A59FC2160}" type="pres">
      <dgm:prSet presAssocID="{6FA1B73A-88BD-47E9-B77C-3FBCAE9C6498}" presName="Child" presStyleLbl="revTx" presStyleIdx="6" presStyleCnt="25">
        <dgm:presLayoutVars>
          <dgm:chMax val="0"/>
          <dgm:chPref val="0"/>
          <dgm:bulletEnabled val="1"/>
        </dgm:presLayoutVars>
      </dgm:prSet>
      <dgm:spPr/>
    </dgm:pt>
    <dgm:pt modelId="{70000915-B36E-4500-9737-0D24CC5C4B9F}" type="pres">
      <dgm:prSet presAssocID="{41AA21EB-8ADC-4D6D-ACE4-CC26D6157474}" presName="childComposite" presStyleCnt="0">
        <dgm:presLayoutVars>
          <dgm:chMax val="0"/>
          <dgm:chPref val="0"/>
        </dgm:presLayoutVars>
      </dgm:prSet>
      <dgm:spPr/>
    </dgm:pt>
    <dgm:pt modelId="{E6058E11-024B-4EF8-8095-9F90F8C1FE02}" type="pres">
      <dgm:prSet presAssocID="{41AA21EB-8ADC-4D6D-ACE4-CC26D6157474}" presName="ChildAccent" presStyleLbl="solidFgAcc1" presStyleIdx="6" presStyleCnt="21"/>
      <dgm:spPr/>
    </dgm:pt>
    <dgm:pt modelId="{F4F28F98-2381-4C0C-8A84-6739851B5FE3}" type="pres">
      <dgm:prSet presAssocID="{41AA21EB-8ADC-4D6D-ACE4-CC26D6157474}" presName="Child" presStyleLbl="revTx" presStyleIdx="7" presStyleCnt="25">
        <dgm:presLayoutVars>
          <dgm:chMax val="0"/>
          <dgm:chPref val="0"/>
          <dgm:bulletEnabled val="1"/>
        </dgm:presLayoutVars>
      </dgm:prSet>
      <dgm:spPr/>
    </dgm:pt>
    <dgm:pt modelId="{A9E44C01-DC11-44A0-8E2E-90794A7D4B4B}" type="pres">
      <dgm:prSet presAssocID="{33067C25-AC13-4F4F-8EEF-58EF4184D6E6}" presName="childComposite" presStyleCnt="0">
        <dgm:presLayoutVars>
          <dgm:chMax val="0"/>
          <dgm:chPref val="0"/>
        </dgm:presLayoutVars>
      </dgm:prSet>
      <dgm:spPr/>
    </dgm:pt>
    <dgm:pt modelId="{33E97D22-AC12-4E8E-B2E0-34D403F46D40}" type="pres">
      <dgm:prSet presAssocID="{33067C25-AC13-4F4F-8EEF-58EF4184D6E6}" presName="ChildAccent" presStyleLbl="solidFgAcc1" presStyleIdx="7" presStyleCnt="21"/>
      <dgm:spPr/>
    </dgm:pt>
    <dgm:pt modelId="{12705827-0837-403E-BA31-F3CB2A0A8CF5}" type="pres">
      <dgm:prSet presAssocID="{33067C25-AC13-4F4F-8EEF-58EF4184D6E6}" presName="Child" presStyleLbl="revTx" presStyleIdx="8" presStyleCnt="25">
        <dgm:presLayoutVars>
          <dgm:chMax val="0"/>
          <dgm:chPref val="0"/>
          <dgm:bulletEnabled val="1"/>
        </dgm:presLayoutVars>
      </dgm:prSet>
      <dgm:spPr/>
    </dgm:pt>
    <dgm:pt modelId="{6EDAF817-9E3D-462B-8423-E034C00F5F00}" type="pres">
      <dgm:prSet presAssocID="{BC775073-C438-4BA9-904C-B1EAE5191DDD}" presName="childComposite" presStyleCnt="0">
        <dgm:presLayoutVars>
          <dgm:chMax val="0"/>
          <dgm:chPref val="0"/>
        </dgm:presLayoutVars>
      </dgm:prSet>
      <dgm:spPr/>
    </dgm:pt>
    <dgm:pt modelId="{07AF7B1A-14B3-479B-B3E7-B5FC98A9F010}" type="pres">
      <dgm:prSet presAssocID="{BC775073-C438-4BA9-904C-B1EAE5191DDD}" presName="ChildAccent" presStyleLbl="solidFgAcc1" presStyleIdx="8" presStyleCnt="21"/>
      <dgm:spPr/>
    </dgm:pt>
    <dgm:pt modelId="{70E1E2FC-0A0C-4A87-A04E-AA5CD839F54A}" type="pres">
      <dgm:prSet presAssocID="{BC775073-C438-4BA9-904C-B1EAE5191DDD}" presName="Child" presStyleLbl="revTx" presStyleIdx="9" presStyleCnt="25">
        <dgm:presLayoutVars>
          <dgm:chMax val="0"/>
          <dgm:chPref val="0"/>
          <dgm:bulletEnabled val="1"/>
        </dgm:presLayoutVars>
      </dgm:prSet>
      <dgm:spPr/>
    </dgm:pt>
    <dgm:pt modelId="{721E84F5-3E9A-4767-8B94-7C3C7CC28BB6}" type="pres">
      <dgm:prSet presAssocID="{38E18870-0899-4047-9F7D-428F068361E2}" presName="childComposite" presStyleCnt="0">
        <dgm:presLayoutVars>
          <dgm:chMax val="0"/>
          <dgm:chPref val="0"/>
        </dgm:presLayoutVars>
      </dgm:prSet>
      <dgm:spPr/>
    </dgm:pt>
    <dgm:pt modelId="{69651EFE-92EB-4A28-BCC2-AD04B0DA9E4A}" type="pres">
      <dgm:prSet presAssocID="{38E18870-0899-4047-9F7D-428F068361E2}" presName="ChildAccent" presStyleLbl="solidFgAcc1" presStyleIdx="9" presStyleCnt="21"/>
      <dgm:spPr/>
    </dgm:pt>
    <dgm:pt modelId="{52AE40BB-15D4-46AE-916D-6E5576612CF0}" type="pres">
      <dgm:prSet presAssocID="{38E18870-0899-4047-9F7D-428F068361E2}" presName="Child" presStyleLbl="revTx" presStyleIdx="10" presStyleCnt="25">
        <dgm:presLayoutVars>
          <dgm:chMax val="0"/>
          <dgm:chPref val="0"/>
          <dgm:bulletEnabled val="1"/>
        </dgm:presLayoutVars>
      </dgm:prSet>
      <dgm:spPr/>
    </dgm:pt>
    <dgm:pt modelId="{38F5D322-5570-4183-9D84-C4337E62BF4C}" type="pres">
      <dgm:prSet presAssocID="{BC66BDBA-A02C-434E-9CD0-6EC44A010332}" presName="root" presStyleCnt="0">
        <dgm:presLayoutVars>
          <dgm:chMax/>
          <dgm:chPref/>
        </dgm:presLayoutVars>
      </dgm:prSet>
      <dgm:spPr/>
    </dgm:pt>
    <dgm:pt modelId="{DE97EB51-02F7-43AB-943B-CF79B811021E}" type="pres">
      <dgm:prSet presAssocID="{BC66BDBA-A02C-434E-9CD0-6EC44A010332}" presName="rootComposite" presStyleCnt="0">
        <dgm:presLayoutVars/>
      </dgm:prSet>
      <dgm:spPr/>
    </dgm:pt>
    <dgm:pt modelId="{E995703A-F5C0-4FCB-A90B-C1E58CE38AAF}" type="pres">
      <dgm:prSet presAssocID="{BC66BDBA-A02C-434E-9CD0-6EC44A010332}" presName="ParentAccent" presStyleLbl="alignNode1" presStyleIdx="1" presStyleCnt="4"/>
      <dgm:spPr/>
    </dgm:pt>
    <dgm:pt modelId="{2EF3D808-3ABC-4DA4-A5AA-79ABCB425640}" type="pres">
      <dgm:prSet presAssocID="{BC66BDBA-A02C-434E-9CD0-6EC44A010332}" presName="ParentSmallAccent" presStyleLbl="fgAcc1" presStyleIdx="1" presStyleCnt="4"/>
      <dgm:spPr/>
    </dgm:pt>
    <dgm:pt modelId="{B5DC5D05-7EF7-486B-9171-768CFEFE2377}" type="pres">
      <dgm:prSet presAssocID="{BC66BDBA-A02C-434E-9CD0-6EC44A010332}" presName="Parent" presStyleLbl="revTx" presStyleIdx="11" presStyleCnt="25">
        <dgm:presLayoutVars>
          <dgm:chMax/>
          <dgm:chPref val="4"/>
          <dgm:bulletEnabled val="1"/>
        </dgm:presLayoutVars>
      </dgm:prSet>
      <dgm:spPr/>
    </dgm:pt>
    <dgm:pt modelId="{901E5D62-0BC4-4E36-A91A-352FE953E3A0}" type="pres">
      <dgm:prSet presAssocID="{BC66BDBA-A02C-434E-9CD0-6EC44A010332}" presName="childShape" presStyleCnt="0">
        <dgm:presLayoutVars>
          <dgm:chMax val="0"/>
          <dgm:chPref val="0"/>
        </dgm:presLayoutVars>
      </dgm:prSet>
      <dgm:spPr/>
    </dgm:pt>
    <dgm:pt modelId="{0326CA04-7C5E-4F3C-A8F8-F4BB85458129}" type="pres">
      <dgm:prSet presAssocID="{4BFAC3D7-69D8-4688-85ED-C6DEF979E654}" presName="childComposite" presStyleCnt="0">
        <dgm:presLayoutVars>
          <dgm:chMax val="0"/>
          <dgm:chPref val="0"/>
        </dgm:presLayoutVars>
      </dgm:prSet>
      <dgm:spPr/>
    </dgm:pt>
    <dgm:pt modelId="{CA792FB8-7703-43A0-B500-F5834253B8CF}" type="pres">
      <dgm:prSet presAssocID="{4BFAC3D7-69D8-4688-85ED-C6DEF979E654}" presName="ChildAccent" presStyleLbl="solidFgAcc1" presStyleIdx="10" presStyleCnt="21"/>
      <dgm:spPr/>
    </dgm:pt>
    <dgm:pt modelId="{A8C02E1D-1C80-4AF6-8E76-B1A050457557}" type="pres">
      <dgm:prSet presAssocID="{4BFAC3D7-69D8-4688-85ED-C6DEF979E654}" presName="Child" presStyleLbl="revTx" presStyleIdx="12" presStyleCnt="25">
        <dgm:presLayoutVars>
          <dgm:chMax val="0"/>
          <dgm:chPref val="0"/>
          <dgm:bulletEnabled val="1"/>
        </dgm:presLayoutVars>
      </dgm:prSet>
      <dgm:spPr/>
    </dgm:pt>
    <dgm:pt modelId="{81AC7185-83BB-4074-AF4F-81197E45260C}" type="pres">
      <dgm:prSet presAssocID="{1436ADD5-85E4-4358-B491-6C55A5438820}" presName="childComposite" presStyleCnt="0">
        <dgm:presLayoutVars>
          <dgm:chMax val="0"/>
          <dgm:chPref val="0"/>
        </dgm:presLayoutVars>
      </dgm:prSet>
      <dgm:spPr/>
    </dgm:pt>
    <dgm:pt modelId="{0CCEF6DC-0780-4B53-A4A4-0C1BFD8B8ED9}" type="pres">
      <dgm:prSet presAssocID="{1436ADD5-85E4-4358-B491-6C55A5438820}" presName="ChildAccent" presStyleLbl="solidFgAcc1" presStyleIdx="11" presStyleCnt="21"/>
      <dgm:spPr/>
    </dgm:pt>
    <dgm:pt modelId="{BF9D5EC1-16E0-444E-958E-AD2A7A68351A}" type="pres">
      <dgm:prSet presAssocID="{1436ADD5-85E4-4358-B491-6C55A5438820}" presName="Child" presStyleLbl="revTx" presStyleIdx="13" presStyleCnt="25">
        <dgm:presLayoutVars>
          <dgm:chMax val="0"/>
          <dgm:chPref val="0"/>
          <dgm:bulletEnabled val="1"/>
        </dgm:presLayoutVars>
      </dgm:prSet>
      <dgm:spPr/>
    </dgm:pt>
    <dgm:pt modelId="{92294891-DEB9-4C7E-886F-45277B8180C9}" type="pres">
      <dgm:prSet presAssocID="{BC655E9D-6035-4F86-B47E-EA41DBD3EE0A}" presName="childComposite" presStyleCnt="0">
        <dgm:presLayoutVars>
          <dgm:chMax val="0"/>
          <dgm:chPref val="0"/>
        </dgm:presLayoutVars>
      </dgm:prSet>
      <dgm:spPr/>
    </dgm:pt>
    <dgm:pt modelId="{16270477-B507-436A-AA27-E91FEBE7E2FA}" type="pres">
      <dgm:prSet presAssocID="{BC655E9D-6035-4F86-B47E-EA41DBD3EE0A}" presName="ChildAccent" presStyleLbl="solidFgAcc1" presStyleIdx="12" presStyleCnt="21"/>
      <dgm:spPr/>
    </dgm:pt>
    <dgm:pt modelId="{C2987B1C-21CB-4172-8C66-6230E996C831}" type="pres">
      <dgm:prSet presAssocID="{BC655E9D-6035-4F86-B47E-EA41DBD3EE0A}" presName="Child" presStyleLbl="revTx" presStyleIdx="14" presStyleCnt="25">
        <dgm:presLayoutVars>
          <dgm:chMax val="0"/>
          <dgm:chPref val="0"/>
          <dgm:bulletEnabled val="1"/>
        </dgm:presLayoutVars>
      </dgm:prSet>
      <dgm:spPr/>
    </dgm:pt>
    <dgm:pt modelId="{BBAB1AA3-FA12-40A7-BDC2-1C2E8E8535DE}" type="pres">
      <dgm:prSet presAssocID="{951DD32B-5AEE-451E-B8CA-3D75BA8C8599}" presName="childComposite" presStyleCnt="0">
        <dgm:presLayoutVars>
          <dgm:chMax val="0"/>
          <dgm:chPref val="0"/>
        </dgm:presLayoutVars>
      </dgm:prSet>
      <dgm:spPr/>
    </dgm:pt>
    <dgm:pt modelId="{F85308B7-5A35-4E79-B20A-CE61F6F041ED}" type="pres">
      <dgm:prSet presAssocID="{951DD32B-5AEE-451E-B8CA-3D75BA8C8599}" presName="ChildAccent" presStyleLbl="solidFgAcc1" presStyleIdx="13" presStyleCnt="21"/>
      <dgm:spPr/>
    </dgm:pt>
    <dgm:pt modelId="{7F55CF34-9CD9-4915-BBF5-33B31A070C46}" type="pres">
      <dgm:prSet presAssocID="{951DD32B-5AEE-451E-B8CA-3D75BA8C8599}" presName="Child" presStyleLbl="revTx" presStyleIdx="15" presStyleCnt="25">
        <dgm:presLayoutVars>
          <dgm:chMax val="0"/>
          <dgm:chPref val="0"/>
          <dgm:bulletEnabled val="1"/>
        </dgm:presLayoutVars>
      </dgm:prSet>
      <dgm:spPr/>
    </dgm:pt>
    <dgm:pt modelId="{D5F7C9B3-32F3-43BC-9FAE-03C6B72FA96E}" type="pres">
      <dgm:prSet presAssocID="{DA171CFA-1B4F-40B2-AE80-203FA421CE77}" presName="childComposite" presStyleCnt="0">
        <dgm:presLayoutVars>
          <dgm:chMax val="0"/>
          <dgm:chPref val="0"/>
        </dgm:presLayoutVars>
      </dgm:prSet>
      <dgm:spPr/>
    </dgm:pt>
    <dgm:pt modelId="{02C531FB-29DF-477B-9EF3-D85EE3C93858}" type="pres">
      <dgm:prSet presAssocID="{DA171CFA-1B4F-40B2-AE80-203FA421CE77}" presName="ChildAccent" presStyleLbl="solidFgAcc1" presStyleIdx="14" presStyleCnt="21"/>
      <dgm:spPr/>
    </dgm:pt>
    <dgm:pt modelId="{4901CCA6-C0E7-417A-B9D8-B8F72BD8862A}" type="pres">
      <dgm:prSet presAssocID="{DA171CFA-1B4F-40B2-AE80-203FA421CE77}" presName="Child" presStyleLbl="revTx" presStyleIdx="16" presStyleCnt="25">
        <dgm:presLayoutVars>
          <dgm:chMax val="0"/>
          <dgm:chPref val="0"/>
          <dgm:bulletEnabled val="1"/>
        </dgm:presLayoutVars>
      </dgm:prSet>
      <dgm:spPr/>
    </dgm:pt>
    <dgm:pt modelId="{BF978C79-D482-42A0-B720-F7C08C8BC17C}" type="pres">
      <dgm:prSet presAssocID="{A8DE569A-6568-4FA1-BCB0-587C415F31CE}" presName="childComposite" presStyleCnt="0">
        <dgm:presLayoutVars>
          <dgm:chMax val="0"/>
          <dgm:chPref val="0"/>
        </dgm:presLayoutVars>
      </dgm:prSet>
      <dgm:spPr/>
    </dgm:pt>
    <dgm:pt modelId="{7F21653C-5C05-491E-9C52-9C8CC6C7474D}" type="pres">
      <dgm:prSet presAssocID="{A8DE569A-6568-4FA1-BCB0-587C415F31CE}" presName="ChildAccent" presStyleLbl="solidFgAcc1" presStyleIdx="15" presStyleCnt="21"/>
      <dgm:spPr/>
    </dgm:pt>
    <dgm:pt modelId="{38E414FE-B6CC-4714-B60F-70F8E7584E47}" type="pres">
      <dgm:prSet presAssocID="{A8DE569A-6568-4FA1-BCB0-587C415F31CE}" presName="Child" presStyleLbl="revTx" presStyleIdx="17" presStyleCnt="25">
        <dgm:presLayoutVars>
          <dgm:chMax val="0"/>
          <dgm:chPref val="0"/>
          <dgm:bulletEnabled val="1"/>
        </dgm:presLayoutVars>
      </dgm:prSet>
      <dgm:spPr/>
    </dgm:pt>
    <dgm:pt modelId="{34911C0D-086A-417F-8034-96D991223D56}" type="pres">
      <dgm:prSet presAssocID="{D469C10F-1BA0-4E22-B257-43A3C4FBE05D}" presName="root" presStyleCnt="0">
        <dgm:presLayoutVars>
          <dgm:chMax/>
          <dgm:chPref/>
        </dgm:presLayoutVars>
      </dgm:prSet>
      <dgm:spPr/>
    </dgm:pt>
    <dgm:pt modelId="{5385B058-7037-4EAE-BCD1-E4DB71953EFC}" type="pres">
      <dgm:prSet presAssocID="{D469C10F-1BA0-4E22-B257-43A3C4FBE05D}" presName="rootComposite" presStyleCnt="0">
        <dgm:presLayoutVars/>
      </dgm:prSet>
      <dgm:spPr/>
    </dgm:pt>
    <dgm:pt modelId="{7D0FA5BC-E9A2-4A27-AF79-9F2156A87C7E}" type="pres">
      <dgm:prSet presAssocID="{D469C10F-1BA0-4E22-B257-43A3C4FBE05D}" presName="ParentAccent" presStyleLbl="alignNode1" presStyleIdx="2" presStyleCnt="4"/>
      <dgm:spPr/>
    </dgm:pt>
    <dgm:pt modelId="{5F054765-DE56-400D-A392-051E35E1E561}" type="pres">
      <dgm:prSet presAssocID="{D469C10F-1BA0-4E22-B257-43A3C4FBE05D}" presName="ParentSmallAccent" presStyleLbl="fgAcc1" presStyleIdx="2" presStyleCnt="4"/>
      <dgm:spPr/>
    </dgm:pt>
    <dgm:pt modelId="{47FB091E-81EA-49ED-B747-42072B2731D7}" type="pres">
      <dgm:prSet presAssocID="{D469C10F-1BA0-4E22-B257-43A3C4FBE05D}" presName="Parent" presStyleLbl="revTx" presStyleIdx="18" presStyleCnt="25">
        <dgm:presLayoutVars>
          <dgm:chMax/>
          <dgm:chPref val="4"/>
          <dgm:bulletEnabled val="1"/>
        </dgm:presLayoutVars>
      </dgm:prSet>
      <dgm:spPr/>
    </dgm:pt>
    <dgm:pt modelId="{4D6EAB24-C5EB-4521-83EE-0A114B366F98}" type="pres">
      <dgm:prSet presAssocID="{D469C10F-1BA0-4E22-B257-43A3C4FBE05D}" presName="childShape" presStyleCnt="0">
        <dgm:presLayoutVars>
          <dgm:chMax val="0"/>
          <dgm:chPref val="0"/>
        </dgm:presLayoutVars>
      </dgm:prSet>
      <dgm:spPr/>
    </dgm:pt>
    <dgm:pt modelId="{C091098A-AFF5-4C90-B2BE-663359CCD929}" type="pres">
      <dgm:prSet presAssocID="{41F868FF-135F-4760-8B16-CD0895B9A5D5}" presName="childComposite" presStyleCnt="0">
        <dgm:presLayoutVars>
          <dgm:chMax val="0"/>
          <dgm:chPref val="0"/>
        </dgm:presLayoutVars>
      </dgm:prSet>
      <dgm:spPr/>
    </dgm:pt>
    <dgm:pt modelId="{7A7FCCC6-F663-4545-A6E7-EC75E39F8FE4}" type="pres">
      <dgm:prSet presAssocID="{41F868FF-135F-4760-8B16-CD0895B9A5D5}" presName="ChildAccent" presStyleLbl="solidFgAcc1" presStyleIdx="16" presStyleCnt="21"/>
      <dgm:spPr/>
    </dgm:pt>
    <dgm:pt modelId="{08BE49E5-8953-4541-BEF8-9D5C9990FF5E}" type="pres">
      <dgm:prSet presAssocID="{41F868FF-135F-4760-8B16-CD0895B9A5D5}" presName="Child" presStyleLbl="revTx" presStyleIdx="19" presStyleCnt="25">
        <dgm:presLayoutVars>
          <dgm:chMax val="0"/>
          <dgm:chPref val="0"/>
          <dgm:bulletEnabled val="1"/>
        </dgm:presLayoutVars>
      </dgm:prSet>
      <dgm:spPr/>
    </dgm:pt>
    <dgm:pt modelId="{CA36AF9F-4427-458E-BDC9-ED97CF31F35B}" type="pres">
      <dgm:prSet presAssocID="{250E9968-71D7-46E7-B014-21C31226EFA7}" presName="root" presStyleCnt="0">
        <dgm:presLayoutVars>
          <dgm:chMax/>
          <dgm:chPref/>
        </dgm:presLayoutVars>
      </dgm:prSet>
      <dgm:spPr/>
    </dgm:pt>
    <dgm:pt modelId="{25068FF0-F3C7-4D04-84AA-D080069D41EB}" type="pres">
      <dgm:prSet presAssocID="{250E9968-71D7-46E7-B014-21C31226EFA7}" presName="rootComposite" presStyleCnt="0">
        <dgm:presLayoutVars/>
      </dgm:prSet>
      <dgm:spPr/>
    </dgm:pt>
    <dgm:pt modelId="{18226D86-05E5-4687-815E-B6A92F6537E6}" type="pres">
      <dgm:prSet presAssocID="{250E9968-71D7-46E7-B014-21C31226EFA7}" presName="ParentAccent" presStyleLbl="alignNode1" presStyleIdx="3" presStyleCnt="4"/>
      <dgm:spPr/>
    </dgm:pt>
    <dgm:pt modelId="{789A65A9-1C57-4FDD-84B2-933A9AEB14B7}" type="pres">
      <dgm:prSet presAssocID="{250E9968-71D7-46E7-B014-21C31226EFA7}" presName="ParentSmallAccent" presStyleLbl="fgAcc1" presStyleIdx="3" presStyleCnt="4"/>
      <dgm:spPr/>
    </dgm:pt>
    <dgm:pt modelId="{9772C897-2C5A-4036-AE89-D4A44E72DB99}" type="pres">
      <dgm:prSet presAssocID="{250E9968-71D7-46E7-B014-21C31226EFA7}" presName="Parent" presStyleLbl="revTx" presStyleIdx="20" presStyleCnt="25">
        <dgm:presLayoutVars>
          <dgm:chMax/>
          <dgm:chPref val="4"/>
          <dgm:bulletEnabled val="1"/>
        </dgm:presLayoutVars>
      </dgm:prSet>
      <dgm:spPr/>
    </dgm:pt>
    <dgm:pt modelId="{5B6EA33A-FC64-401D-859A-C55DD472DBD5}" type="pres">
      <dgm:prSet presAssocID="{250E9968-71D7-46E7-B014-21C31226EFA7}" presName="childShape" presStyleCnt="0">
        <dgm:presLayoutVars>
          <dgm:chMax val="0"/>
          <dgm:chPref val="0"/>
        </dgm:presLayoutVars>
      </dgm:prSet>
      <dgm:spPr/>
    </dgm:pt>
    <dgm:pt modelId="{269A4C22-50E2-4C0A-8AD0-3E1377039500}" type="pres">
      <dgm:prSet presAssocID="{332BBDCA-75BE-436C-ADDE-6ADB5E87920C}" presName="childComposite" presStyleCnt="0">
        <dgm:presLayoutVars>
          <dgm:chMax val="0"/>
          <dgm:chPref val="0"/>
        </dgm:presLayoutVars>
      </dgm:prSet>
      <dgm:spPr/>
    </dgm:pt>
    <dgm:pt modelId="{72480116-B5A3-440E-B1B6-DFD11B00BBBB}" type="pres">
      <dgm:prSet presAssocID="{332BBDCA-75BE-436C-ADDE-6ADB5E87920C}" presName="ChildAccent" presStyleLbl="solidFgAcc1" presStyleIdx="17" presStyleCnt="21"/>
      <dgm:spPr/>
    </dgm:pt>
    <dgm:pt modelId="{D67F5428-E242-4D9C-8D14-93704824E997}" type="pres">
      <dgm:prSet presAssocID="{332BBDCA-75BE-436C-ADDE-6ADB5E87920C}" presName="Child" presStyleLbl="revTx" presStyleIdx="21" presStyleCnt="25">
        <dgm:presLayoutVars>
          <dgm:chMax val="0"/>
          <dgm:chPref val="0"/>
          <dgm:bulletEnabled val="1"/>
        </dgm:presLayoutVars>
      </dgm:prSet>
      <dgm:spPr/>
    </dgm:pt>
    <dgm:pt modelId="{7518F7C4-F711-44F4-B808-A9CE90640B9C}" type="pres">
      <dgm:prSet presAssocID="{8D6DB56F-5274-431B-A487-BF18A4F729D6}" presName="childComposite" presStyleCnt="0">
        <dgm:presLayoutVars>
          <dgm:chMax val="0"/>
          <dgm:chPref val="0"/>
        </dgm:presLayoutVars>
      </dgm:prSet>
      <dgm:spPr/>
    </dgm:pt>
    <dgm:pt modelId="{CC68EFAC-CC99-480A-90A0-C54441791520}" type="pres">
      <dgm:prSet presAssocID="{8D6DB56F-5274-431B-A487-BF18A4F729D6}" presName="ChildAccent" presStyleLbl="solidFgAcc1" presStyleIdx="18" presStyleCnt="21"/>
      <dgm:spPr/>
    </dgm:pt>
    <dgm:pt modelId="{4E41E054-E623-4438-82A4-9FC9ED1CD3CC}" type="pres">
      <dgm:prSet presAssocID="{8D6DB56F-5274-431B-A487-BF18A4F729D6}" presName="Child" presStyleLbl="revTx" presStyleIdx="22" presStyleCnt="25" custScaleY="334487">
        <dgm:presLayoutVars>
          <dgm:chMax val="0"/>
          <dgm:chPref val="0"/>
          <dgm:bulletEnabled val="1"/>
        </dgm:presLayoutVars>
      </dgm:prSet>
      <dgm:spPr/>
    </dgm:pt>
    <dgm:pt modelId="{C233904E-4FA7-41CE-B0BD-23AEA6B8B327}" type="pres">
      <dgm:prSet presAssocID="{B192A73B-DC9A-46F5-9085-45C1211330B0}" presName="childComposite" presStyleCnt="0">
        <dgm:presLayoutVars>
          <dgm:chMax val="0"/>
          <dgm:chPref val="0"/>
        </dgm:presLayoutVars>
      </dgm:prSet>
      <dgm:spPr/>
    </dgm:pt>
    <dgm:pt modelId="{F9BBE7A8-E3C8-4235-A28C-6AE7FC552CCF}" type="pres">
      <dgm:prSet presAssocID="{B192A73B-DC9A-46F5-9085-45C1211330B0}" presName="ChildAccent" presStyleLbl="solidFgAcc1" presStyleIdx="19" presStyleCnt="21"/>
      <dgm:spPr/>
    </dgm:pt>
    <dgm:pt modelId="{A1479110-D31C-476E-B85D-F75BD3C5187F}" type="pres">
      <dgm:prSet presAssocID="{B192A73B-DC9A-46F5-9085-45C1211330B0}" presName="Child" presStyleLbl="revTx" presStyleIdx="23" presStyleCnt="25">
        <dgm:presLayoutVars>
          <dgm:chMax val="0"/>
          <dgm:chPref val="0"/>
          <dgm:bulletEnabled val="1"/>
        </dgm:presLayoutVars>
      </dgm:prSet>
      <dgm:spPr/>
    </dgm:pt>
    <dgm:pt modelId="{A414B6BD-0869-4E3F-AD91-5F32625386BF}" type="pres">
      <dgm:prSet presAssocID="{41F8FB99-2B6F-4D14-9119-0259D54D2081}" presName="childComposite" presStyleCnt="0">
        <dgm:presLayoutVars>
          <dgm:chMax val="0"/>
          <dgm:chPref val="0"/>
        </dgm:presLayoutVars>
      </dgm:prSet>
      <dgm:spPr/>
    </dgm:pt>
    <dgm:pt modelId="{2D760493-0577-4C3B-A368-8095BE3CFD12}" type="pres">
      <dgm:prSet presAssocID="{41F8FB99-2B6F-4D14-9119-0259D54D2081}" presName="ChildAccent" presStyleLbl="solidFgAcc1" presStyleIdx="20" presStyleCnt="21"/>
      <dgm:spPr/>
    </dgm:pt>
    <dgm:pt modelId="{6AC5A793-7A2F-4AF6-9774-40770754D47C}" type="pres">
      <dgm:prSet presAssocID="{41F8FB99-2B6F-4D14-9119-0259D54D2081}" presName="Child" presStyleLbl="revTx" presStyleIdx="24" presStyleCnt="25" custScaleY="173737">
        <dgm:presLayoutVars>
          <dgm:chMax val="0"/>
          <dgm:chPref val="0"/>
          <dgm:bulletEnabled val="1"/>
        </dgm:presLayoutVars>
      </dgm:prSet>
      <dgm:spPr/>
    </dgm:pt>
  </dgm:ptLst>
  <dgm:cxnLst>
    <dgm:cxn modelId="{86C3C901-7F5A-4A1A-814F-769525C3E964}" type="presOf" srcId="{41F8FB99-2B6F-4D14-9119-0259D54D2081}" destId="{6AC5A793-7A2F-4AF6-9774-40770754D47C}" srcOrd="0" destOrd="0" presId="urn:microsoft.com/office/officeart/2008/layout/SquareAccentList"/>
    <dgm:cxn modelId="{5A3AB304-FE00-4EF8-885D-CD08C34426E7}" type="presOf" srcId="{4BFAC3D7-69D8-4688-85ED-C6DEF979E654}" destId="{A8C02E1D-1C80-4AF6-8E76-B1A050457557}" srcOrd="0" destOrd="0" presId="urn:microsoft.com/office/officeart/2008/layout/SquareAccentList"/>
    <dgm:cxn modelId="{88146A1E-E689-4A37-9444-FCE9DAEE5088}" type="presOf" srcId="{DA171CFA-1B4F-40B2-AE80-203FA421CE77}" destId="{4901CCA6-C0E7-417A-B9D8-B8F72BD8862A}" srcOrd="0" destOrd="0" presId="urn:microsoft.com/office/officeart/2008/layout/SquareAccentList"/>
    <dgm:cxn modelId="{888C8D1E-E19E-4293-A4FE-47171BBCA94C}" type="presOf" srcId="{951DD32B-5AEE-451E-B8CA-3D75BA8C8599}" destId="{7F55CF34-9CD9-4915-BBF5-33B31A070C46}" srcOrd="0" destOrd="0" presId="urn:microsoft.com/office/officeart/2008/layout/SquareAccentList"/>
    <dgm:cxn modelId="{EA1B9A20-301B-474A-B85C-E3003F8A4C66}" type="presOf" srcId="{8CE36CE2-20CB-4E10-8C1C-20F3D797B874}" destId="{75FE7B8D-D92C-463B-898A-BDD32E0BFCFE}" srcOrd="0" destOrd="0" presId="urn:microsoft.com/office/officeart/2008/layout/SquareAccentList"/>
    <dgm:cxn modelId="{26FA9123-A4D1-4BCD-88FD-4DE00238383B}" type="presOf" srcId="{3FFB7C4E-AD79-434C-BB3B-218477EB621F}" destId="{D684FEF3-BA92-4D92-A8BE-0386621D2A07}" srcOrd="0" destOrd="0" presId="urn:microsoft.com/office/officeart/2008/layout/SquareAccentList"/>
    <dgm:cxn modelId="{1D0FFE35-16C3-4DD0-8A5C-278B9D07FFFE}" type="presOf" srcId="{250E9968-71D7-46E7-B014-21C31226EFA7}" destId="{9772C897-2C5A-4036-AE89-D4A44E72DB99}" srcOrd="0" destOrd="0" presId="urn:microsoft.com/office/officeart/2008/layout/SquareAccentList"/>
    <dgm:cxn modelId="{B097FB3A-DB7D-41F4-953C-FCA18DC3158F}" srcId="{BC66BDBA-A02C-434E-9CD0-6EC44A010332}" destId="{A8DE569A-6568-4FA1-BCB0-587C415F31CE}" srcOrd="5" destOrd="0" parTransId="{C3E224D8-F323-4F07-A7F2-780A7C09D012}" sibTransId="{EC7D522D-CBFD-476A-9F6F-BDB1230A8EBA}"/>
    <dgm:cxn modelId="{DB353B3C-30C8-49C9-8E5B-21E9FFE78EB1}" type="presOf" srcId="{41F868FF-135F-4760-8B16-CD0895B9A5D5}" destId="{08BE49E5-8953-4541-BEF8-9D5C9990FF5E}" srcOrd="0" destOrd="0" presId="urn:microsoft.com/office/officeart/2008/layout/SquareAccentList"/>
    <dgm:cxn modelId="{27892D3D-7B4E-46B5-AA0D-5BED0F0C6D8E}" type="presOf" srcId="{38E18870-0899-4047-9F7D-428F068361E2}" destId="{52AE40BB-15D4-46AE-916D-6E5576612CF0}" srcOrd="0" destOrd="0" presId="urn:microsoft.com/office/officeart/2008/layout/SquareAccentList"/>
    <dgm:cxn modelId="{EB7E2241-AD9B-432B-A0B7-73FFB1AA76DA}" type="presOf" srcId="{BC655E9D-6035-4F86-B47E-EA41DBD3EE0A}" destId="{C2987B1C-21CB-4172-8C66-6230E996C831}" srcOrd="0" destOrd="0" presId="urn:microsoft.com/office/officeart/2008/layout/SquareAccentList"/>
    <dgm:cxn modelId="{13BB3441-A87B-4C82-9AD5-27257D15F498}" srcId="{250E9968-71D7-46E7-B014-21C31226EFA7}" destId="{8D6DB56F-5274-431B-A487-BF18A4F729D6}" srcOrd="1" destOrd="0" parTransId="{F87F286C-5B7C-4309-8B1A-ACBFE26029F8}" sibTransId="{29B063D3-EE64-44BD-A178-A9D5B083977E}"/>
    <dgm:cxn modelId="{85EB3142-809D-49FA-9E09-83AC2B4F324B}" srcId="{E6C927DF-D582-4901-9EC2-6B681EF653DB}" destId="{6EB4B261-A9B7-495D-97D1-DA17267F5889}" srcOrd="4" destOrd="0" parTransId="{A116F27F-F971-4AD5-8C64-D1342CB509CB}" sibTransId="{375C6CA3-B316-447D-A4CC-7D4F381EAA6F}"/>
    <dgm:cxn modelId="{BBE27447-8A33-4B04-9F22-C3067F8760EB}" srcId="{E6C927DF-D582-4901-9EC2-6B681EF653DB}" destId="{8CE36CE2-20CB-4E10-8C1C-20F3D797B874}" srcOrd="0" destOrd="0" parTransId="{5FAAA696-1A1B-4881-9DF9-D1935232B716}" sibTransId="{2ABB6E3D-DC45-45D5-817C-B3509B27D7B7}"/>
    <dgm:cxn modelId="{8B08084B-6367-422C-BB9D-3C31E24ED0E2}" srcId="{3FFB7C4E-AD79-434C-BB3B-218477EB621F}" destId="{E6C927DF-D582-4901-9EC2-6B681EF653DB}" srcOrd="0" destOrd="0" parTransId="{E9EE4BD8-42B5-4133-9701-1C6DCCE7F50A}" sibTransId="{DA85ED59-5E40-48DF-88C1-62A0360F8613}"/>
    <dgm:cxn modelId="{DB30DB4C-CF9E-4FE7-8F61-3CB2A366CEAA}" srcId="{BC66BDBA-A02C-434E-9CD0-6EC44A010332}" destId="{951DD32B-5AEE-451E-B8CA-3D75BA8C8599}" srcOrd="3" destOrd="0" parTransId="{FCFA698D-A31A-4C06-A253-B5434E1760D7}" sibTransId="{BDAB07D0-C083-4B31-94F1-35BA84CA5115}"/>
    <dgm:cxn modelId="{2B48484D-60B1-4288-AC7E-D1F35FB2721A}" srcId="{3FFB7C4E-AD79-434C-BB3B-218477EB621F}" destId="{D469C10F-1BA0-4E22-B257-43A3C4FBE05D}" srcOrd="2" destOrd="0" parTransId="{30635552-C60F-4493-A6EC-E40937B23E1C}" sibTransId="{70791A81-605D-4EFE-B691-F3E56EF8A582}"/>
    <dgm:cxn modelId="{4E47DE52-2C3E-4D8B-BA44-C558EA9DA43F}" srcId="{E6C927DF-D582-4901-9EC2-6B681EF653DB}" destId="{BC775073-C438-4BA9-904C-B1EAE5191DDD}" srcOrd="8" destOrd="0" parTransId="{845F7A9A-A75E-42E7-8626-2F2F52CDF405}" sibTransId="{F85BFF45-A2B3-4F87-B309-0440203DA260}"/>
    <dgm:cxn modelId="{9BC26C56-C558-40E4-B806-9213EAF84731}" type="presOf" srcId="{33067C25-AC13-4F4F-8EEF-58EF4184D6E6}" destId="{12705827-0837-403E-BA31-F3CB2A0A8CF5}" srcOrd="0" destOrd="0" presId="urn:microsoft.com/office/officeart/2008/layout/SquareAccentList"/>
    <dgm:cxn modelId="{4A8E8458-3C1F-4924-BFE5-E46BB35AD849}" type="presOf" srcId="{B192A73B-DC9A-46F5-9085-45C1211330B0}" destId="{A1479110-D31C-476E-B85D-F75BD3C5187F}" srcOrd="0" destOrd="0" presId="urn:microsoft.com/office/officeart/2008/layout/SquareAccentList"/>
    <dgm:cxn modelId="{21FBCD62-CF61-46C9-B644-63FBBB73CD08}" srcId="{3FFB7C4E-AD79-434C-BB3B-218477EB621F}" destId="{BC66BDBA-A02C-434E-9CD0-6EC44A010332}" srcOrd="1" destOrd="0" parTransId="{54142899-BA60-44F1-A97B-5E5B587F5EE8}" sibTransId="{687D59B2-518A-4980-8A25-83C72D128676}"/>
    <dgm:cxn modelId="{2510D962-B448-4E1C-9D5F-6D49684FECD8}" type="presOf" srcId="{6FA1B73A-88BD-47E9-B77C-3FBCAE9C6498}" destId="{26582CD5-3C46-473C-8D75-C96A59FC2160}" srcOrd="0" destOrd="0" presId="urn:microsoft.com/office/officeart/2008/layout/SquareAccentList"/>
    <dgm:cxn modelId="{4F972A68-7719-4901-9E2A-3FFA96673F38}" srcId="{D469C10F-1BA0-4E22-B257-43A3C4FBE05D}" destId="{41F868FF-135F-4760-8B16-CD0895B9A5D5}" srcOrd="0" destOrd="0" parTransId="{5FA5FA97-491B-4B21-A866-11F3A29CD763}" sibTransId="{728016C3-C4BA-4603-AFB2-35A45F6E23EE}"/>
    <dgm:cxn modelId="{51B34C6A-7307-44A7-9CDB-9BA29523E811}" srcId="{BC66BDBA-A02C-434E-9CD0-6EC44A010332}" destId="{1436ADD5-85E4-4358-B491-6C55A5438820}" srcOrd="1" destOrd="0" parTransId="{F0A7F248-535D-4EBB-8DFA-C6C47C82B016}" sibTransId="{8033B968-37F6-4EE5-8B3F-C6C89199552B}"/>
    <dgm:cxn modelId="{BD8EB478-FE10-47CE-A23F-B9FA8A6F1AB3}" srcId="{BC66BDBA-A02C-434E-9CD0-6EC44A010332}" destId="{4BFAC3D7-69D8-4688-85ED-C6DEF979E654}" srcOrd="0" destOrd="0" parTransId="{42CCA032-C8E5-4E44-8936-5035175BF845}" sibTransId="{F8E74092-5FFD-4E0C-BC18-8D73D023BF9A}"/>
    <dgm:cxn modelId="{6B2DF47F-7FE5-4B9E-B0F1-A2BA0C803794}" type="presOf" srcId="{6EFF6719-6907-469A-BF5F-08F8604C8F51}" destId="{A47FC10F-2BA2-48F5-9228-AB4890567F4E}" srcOrd="0" destOrd="0" presId="urn:microsoft.com/office/officeart/2008/layout/SquareAccentList"/>
    <dgm:cxn modelId="{FE467C80-F906-404D-ACBC-8312BC63B1AA}" srcId="{BC66BDBA-A02C-434E-9CD0-6EC44A010332}" destId="{BC655E9D-6035-4F86-B47E-EA41DBD3EE0A}" srcOrd="2" destOrd="0" parTransId="{8626795A-C5A4-4E51-A2A4-DF9D0A3955D2}" sibTransId="{DF82BA1D-8876-4D47-B3F2-32AD9C6AB219}"/>
    <dgm:cxn modelId="{91D8B280-225E-4102-9185-3D27F4844D5F}" srcId="{250E9968-71D7-46E7-B014-21C31226EFA7}" destId="{B192A73B-DC9A-46F5-9085-45C1211330B0}" srcOrd="2" destOrd="0" parTransId="{25A20E0C-1E43-4895-9E6F-49E41D31B957}" sibTransId="{7A236395-9F99-4116-AB43-AFDDA4C053C1}"/>
    <dgm:cxn modelId="{2EE58281-0CEC-4959-90E4-D3269FBEC41C}" type="presOf" srcId="{BC775073-C438-4BA9-904C-B1EAE5191DDD}" destId="{70E1E2FC-0A0C-4A87-A04E-AA5CD839F54A}" srcOrd="0" destOrd="0" presId="urn:microsoft.com/office/officeart/2008/layout/SquareAccentList"/>
    <dgm:cxn modelId="{17582282-B83A-4F0A-B68A-480C45C5A824}" srcId="{E6C927DF-D582-4901-9EC2-6B681EF653DB}" destId="{A6FB86C0-CBFD-4852-B9E3-602E5F1FE328}" srcOrd="3" destOrd="0" parTransId="{EC8CC918-3FB9-40F8-8E19-73C6D7FE81C1}" sibTransId="{FE9CD4FA-1DEB-4664-9180-79B86DDC0A1E}"/>
    <dgm:cxn modelId="{131C4188-9A0A-4CC4-A0F7-81DF441F10DB}" type="presOf" srcId="{332BBDCA-75BE-436C-ADDE-6ADB5E87920C}" destId="{D67F5428-E242-4D9C-8D14-93704824E997}" srcOrd="0" destOrd="0" presId="urn:microsoft.com/office/officeart/2008/layout/SquareAccentList"/>
    <dgm:cxn modelId="{32F4368D-FC2E-4489-BA88-9892167EB204}" type="presOf" srcId="{E6C927DF-D582-4901-9EC2-6B681EF653DB}" destId="{9EDA46B4-C00A-4CD4-81B2-8B3F196F5E75}" srcOrd="0" destOrd="0" presId="urn:microsoft.com/office/officeart/2008/layout/SquareAccentList"/>
    <dgm:cxn modelId="{AE05468D-FD89-465D-B39E-927117368151}" type="presOf" srcId="{41AA21EB-8ADC-4D6D-ACE4-CC26D6157474}" destId="{F4F28F98-2381-4C0C-8A84-6739851B5FE3}" srcOrd="0" destOrd="0" presId="urn:microsoft.com/office/officeart/2008/layout/SquareAccentList"/>
    <dgm:cxn modelId="{86D3CE8D-84AC-418F-A9F4-C4F26B251A55}" type="presOf" srcId="{6EB4B261-A9B7-495D-97D1-DA17267F5889}" destId="{08BA0F48-FEF8-4F31-9961-F43CCB4FEBD9}" srcOrd="0" destOrd="0" presId="urn:microsoft.com/office/officeart/2008/layout/SquareAccentList"/>
    <dgm:cxn modelId="{92A0F88D-5337-42B6-9594-F9350D9F6526}" srcId="{3FFB7C4E-AD79-434C-BB3B-218477EB621F}" destId="{250E9968-71D7-46E7-B014-21C31226EFA7}" srcOrd="3" destOrd="0" parTransId="{2CE50750-7AF7-4D56-A022-0407202927BB}" sibTransId="{51028722-894D-4434-A4E7-0767783999D3}"/>
    <dgm:cxn modelId="{4A0B569E-19B2-424D-88FE-A3162D6B3677}" type="presOf" srcId="{A6FB86C0-CBFD-4852-B9E3-602E5F1FE328}" destId="{388BE4C1-69DF-4609-99D7-95D06E374CAD}" srcOrd="0" destOrd="0" presId="urn:microsoft.com/office/officeart/2008/layout/SquareAccentList"/>
    <dgm:cxn modelId="{AAB3A6A1-F40C-4729-92D4-4D8A4378D16E}" type="presOf" srcId="{BC66BDBA-A02C-434E-9CD0-6EC44A010332}" destId="{B5DC5D05-7EF7-486B-9171-768CFEFE2377}" srcOrd="0" destOrd="0" presId="urn:microsoft.com/office/officeart/2008/layout/SquareAccentList"/>
    <dgm:cxn modelId="{0E77FFA2-A9A5-4DD7-B3A4-03D2D319ADC4}" srcId="{E6C927DF-D582-4901-9EC2-6B681EF653DB}" destId="{33067C25-AC13-4F4F-8EEF-58EF4184D6E6}" srcOrd="7" destOrd="0" parTransId="{C91A23B8-4B48-49DE-A879-0F9830BFEC78}" sibTransId="{9ABB6BD0-3A11-4584-B7EA-208AC49EEA45}"/>
    <dgm:cxn modelId="{38F03FA6-0A5B-4D46-8AC3-71566E176D1C}" type="presOf" srcId="{F7B2186F-3C56-4846-B987-0E19CBBCFCFE}" destId="{FD9B7476-6FC2-4135-9544-2B007A7A0A88}" srcOrd="0" destOrd="0" presId="urn:microsoft.com/office/officeart/2008/layout/SquareAccentList"/>
    <dgm:cxn modelId="{60E4F3B1-7DD1-40FE-A866-3059E5CA03C8}" type="presOf" srcId="{1436ADD5-85E4-4358-B491-6C55A5438820}" destId="{BF9D5EC1-16E0-444E-958E-AD2A7A68351A}" srcOrd="0" destOrd="0" presId="urn:microsoft.com/office/officeart/2008/layout/SquareAccentList"/>
    <dgm:cxn modelId="{AEBC46BC-70B5-4164-9F1F-70DCDD031804}" srcId="{250E9968-71D7-46E7-B014-21C31226EFA7}" destId="{41F8FB99-2B6F-4D14-9119-0259D54D2081}" srcOrd="3" destOrd="0" parTransId="{481AB8E0-0F36-42E6-9F57-E319F47535EA}" sibTransId="{918A54E8-4A48-4DFB-B534-943CDDD21DC9}"/>
    <dgm:cxn modelId="{BA2AD2BE-235F-4CDD-AE59-82FF34323E30}" srcId="{E6C927DF-D582-4901-9EC2-6B681EF653DB}" destId="{F7B2186F-3C56-4846-B987-0E19CBBCFCFE}" srcOrd="2" destOrd="0" parTransId="{78C2900C-A214-40D0-8B6F-8BAD4C9DE056}" sibTransId="{AE51F3D2-DAB0-4900-BB1D-8864465D1876}"/>
    <dgm:cxn modelId="{3FFD4FC0-B2C5-4A56-866B-CD9984574938}" srcId="{E6C927DF-D582-4901-9EC2-6B681EF653DB}" destId="{6EFF6719-6907-469A-BF5F-08F8604C8F51}" srcOrd="1" destOrd="0" parTransId="{84FB171D-E68E-476A-8AFC-A0902A5E9F42}" sibTransId="{712239BA-CDE6-4C84-876E-0E59802780E7}"/>
    <dgm:cxn modelId="{956B9BC4-1490-42D2-9A2A-523E2E26A647}" srcId="{250E9968-71D7-46E7-B014-21C31226EFA7}" destId="{332BBDCA-75BE-436C-ADDE-6ADB5E87920C}" srcOrd="0" destOrd="0" parTransId="{722D6334-5A3F-4707-AC2E-C4F0D07FD89C}" sibTransId="{67FE654B-AE58-4B59-92A7-AE64373535EB}"/>
    <dgm:cxn modelId="{6FF216C7-0D36-4C75-8374-7424380F0167}" srcId="{E6C927DF-D582-4901-9EC2-6B681EF653DB}" destId="{6FA1B73A-88BD-47E9-B77C-3FBCAE9C6498}" srcOrd="5" destOrd="0" parTransId="{DE91DB4A-06D8-4889-B570-28032E5C3CDF}" sibTransId="{3810667D-8AC8-46E5-A73D-26DF552C092E}"/>
    <dgm:cxn modelId="{B8B908C9-E6B5-4F59-9942-AC6E8A784E08}" type="presOf" srcId="{D469C10F-1BA0-4E22-B257-43A3C4FBE05D}" destId="{47FB091E-81EA-49ED-B747-42072B2731D7}" srcOrd="0" destOrd="0" presId="urn:microsoft.com/office/officeart/2008/layout/SquareAccentList"/>
    <dgm:cxn modelId="{14F564D1-1C0A-47E8-BCAA-64D4E7268E5F}" type="presOf" srcId="{8D6DB56F-5274-431B-A487-BF18A4F729D6}" destId="{4E41E054-E623-4438-82A4-9FC9ED1CD3CC}" srcOrd="0" destOrd="0" presId="urn:microsoft.com/office/officeart/2008/layout/SquareAccentList"/>
    <dgm:cxn modelId="{981B9CD2-BA98-4505-9319-A0A4A75DCA20}" srcId="{E6C927DF-D582-4901-9EC2-6B681EF653DB}" destId="{41AA21EB-8ADC-4D6D-ACE4-CC26D6157474}" srcOrd="6" destOrd="0" parTransId="{4B1A3FB2-2E9E-4ABD-8E7B-F78BA15B9900}" sibTransId="{B3E65129-BEB1-4D76-BF77-F43064B71A8B}"/>
    <dgm:cxn modelId="{66CE1ED7-5C06-4FD7-9382-7D94074DA8F7}" srcId="{E6C927DF-D582-4901-9EC2-6B681EF653DB}" destId="{38E18870-0899-4047-9F7D-428F068361E2}" srcOrd="9" destOrd="0" parTransId="{197A5582-18EB-4B6F-9E4C-4E67FE69B486}" sibTransId="{97F94464-61F0-4511-9526-2B4F393A7910}"/>
    <dgm:cxn modelId="{BA0079F1-DA2E-413D-A123-146045C10BBC}" srcId="{BC66BDBA-A02C-434E-9CD0-6EC44A010332}" destId="{DA171CFA-1B4F-40B2-AE80-203FA421CE77}" srcOrd="4" destOrd="0" parTransId="{9A3692A8-3DF0-4C23-B6B9-80C51FA3A4C8}" sibTransId="{B4E80512-200B-4DD9-AED6-32E00DD64A7F}"/>
    <dgm:cxn modelId="{D70832F4-D819-4AE8-BFCA-22EEB1C7DABF}" type="presOf" srcId="{A8DE569A-6568-4FA1-BCB0-587C415F31CE}" destId="{38E414FE-B6CC-4714-B60F-70F8E7584E47}" srcOrd="0" destOrd="0" presId="urn:microsoft.com/office/officeart/2008/layout/SquareAccentList"/>
    <dgm:cxn modelId="{C120B210-9A99-46CE-8E63-931C2F920B43}" type="presParOf" srcId="{D684FEF3-BA92-4D92-A8BE-0386621D2A07}" destId="{A7E71B15-85D9-47EA-90FF-212A20645947}" srcOrd="0" destOrd="0" presId="urn:microsoft.com/office/officeart/2008/layout/SquareAccentList"/>
    <dgm:cxn modelId="{CACAF592-945F-4969-9994-6B6ECEC56302}" type="presParOf" srcId="{A7E71B15-85D9-47EA-90FF-212A20645947}" destId="{78436274-AB81-44BE-8D00-8AD55D16D137}" srcOrd="0" destOrd="0" presId="urn:microsoft.com/office/officeart/2008/layout/SquareAccentList"/>
    <dgm:cxn modelId="{0BB64F5C-30B1-40C0-A0B6-786156653FA5}" type="presParOf" srcId="{78436274-AB81-44BE-8D00-8AD55D16D137}" destId="{0B02009F-01FB-4CBD-BFA4-00975D603971}" srcOrd="0" destOrd="0" presId="urn:microsoft.com/office/officeart/2008/layout/SquareAccentList"/>
    <dgm:cxn modelId="{0DFD8B50-359B-4B4D-BA43-138C85510D28}" type="presParOf" srcId="{78436274-AB81-44BE-8D00-8AD55D16D137}" destId="{C78DF225-557E-444A-91B7-4B4D195F5CE6}" srcOrd="1" destOrd="0" presId="urn:microsoft.com/office/officeart/2008/layout/SquareAccentList"/>
    <dgm:cxn modelId="{1AA1784F-2F77-496B-8FE2-716D92037202}" type="presParOf" srcId="{78436274-AB81-44BE-8D00-8AD55D16D137}" destId="{9EDA46B4-C00A-4CD4-81B2-8B3F196F5E75}" srcOrd="2" destOrd="0" presId="urn:microsoft.com/office/officeart/2008/layout/SquareAccentList"/>
    <dgm:cxn modelId="{19CE8272-B262-4A46-A426-79B0D295E1F4}" type="presParOf" srcId="{A7E71B15-85D9-47EA-90FF-212A20645947}" destId="{683FA5B1-7B33-497E-99E6-36B259766E65}" srcOrd="1" destOrd="0" presId="urn:microsoft.com/office/officeart/2008/layout/SquareAccentList"/>
    <dgm:cxn modelId="{EB2F6EBC-4BDA-4407-B826-0BCCCFCE6EF9}" type="presParOf" srcId="{683FA5B1-7B33-497E-99E6-36B259766E65}" destId="{D071533B-6A81-49F3-926B-4A83FC054798}" srcOrd="0" destOrd="0" presId="urn:microsoft.com/office/officeart/2008/layout/SquareAccentList"/>
    <dgm:cxn modelId="{C6B89C9B-E8D1-4A6E-8610-BB15EC6308A1}" type="presParOf" srcId="{D071533B-6A81-49F3-926B-4A83FC054798}" destId="{77C74B14-69F2-4447-8155-3D7C4C759D0C}" srcOrd="0" destOrd="0" presId="urn:microsoft.com/office/officeart/2008/layout/SquareAccentList"/>
    <dgm:cxn modelId="{302EC458-87AD-4321-B5E3-15973F9967A1}" type="presParOf" srcId="{D071533B-6A81-49F3-926B-4A83FC054798}" destId="{75FE7B8D-D92C-463B-898A-BDD32E0BFCFE}" srcOrd="1" destOrd="0" presId="urn:microsoft.com/office/officeart/2008/layout/SquareAccentList"/>
    <dgm:cxn modelId="{BBF96B95-9BC5-4913-A580-77458567AF76}" type="presParOf" srcId="{683FA5B1-7B33-497E-99E6-36B259766E65}" destId="{D5406495-2E8B-43BB-B182-76FC7AFCD530}" srcOrd="1" destOrd="0" presId="urn:microsoft.com/office/officeart/2008/layout/SquareAccentList"/>
    <dgm:cxn modelId="{C9B40604-58CA-4A4E-BB44-A5DFEE634671}" type="presParOf" srcId="{D5406495-2E8B-43BB-B182-76FC7AFCD530}" destId="{554415A7-6CA5-41C6-A3BA-1B7710C12381}" srcOrd="0" destOrd="0" presId="urn:microsoft.com/office/officeart/2008/layout/SquareAccentList"/>
    <dgm:cxn modelId="{0DDE7D09-399E-42E9-90B4-60CD1AFABB26}" type="presParOf" srcId="{D5406495-2E8B-43BB-B182-76FC7AFCD530}" destId="{A47FC10F-2BA2-48F5-9228-AB4890567F4E}" srcOrd="1" destOrd="0" presId="urn:microsoft.com/office/officeart/2008/layout/SquareAccentList"/>
    <dgm:cxn modelId="{8D8CC80A-9E6C-4055-BCFE-64AA5D2BF4A0}" type="presParOf" srcId="{683FA5B1-7B33-497E-99E6-36B259766E65}" destId="{4E8E28E9-41A9-4AEA-A8DA-062830D5D93B}" srcOrd="2" destOrd="0" presId="urn:microsoft.com/office/officeart/2008/layout/SquareAccentList"/>
    <dgm:cxn modelId="{3D6CF85F-EF3C-471F-A8D5-7BBDAC91E676}" type="presParOf" srcId="{4E8E28E9-41A9-4AEA-A8DA-062830D5D93B}" destId="{BE925AF7-4A00-424C-BA49-47B57464F6D4}" srcOrd="0" destOrd="0" presId="urn:microsoft.com/office/officeart/2008/layout/SquareAccentList"/>
    <dgm:cxn modelId="{CAB02DC4-7DF0-44BE-9B56-D322914833B1}" type="presParOf" srcId="{4E8E28E9-41A9-4AEA-A8DA-062830D5D93B}" destId="{FD9B7476-6FC2-4135-9544-2B007A7A0A88}" srcOrd="1" destOrd="0" presId="urn:microsoft.com/office/officeart/2008/layout/SquareAccentList"/>
    <dgm:cxn modelId="{C6DF315F-B69D-4F67-8674-768749DAA0CE}" type="presParOf" srcId="{683FA5B1-7B33-497E-99E6-36B259766E65}" destId="{794A09E7-4027-493B-8EAC-D34607BCC6FF}" srcOrd="3" destOrd="0" presId="urn:microsoft.com/office/officeart/2008/layout/SquareAccentList"/>
    <dgm:cxn modelId="{4273CDD6-B4BF-47F7-9E63-420D89CBF9F0}" type="presParOf" srcId="{794A09E7-4027-493B-8EAC-D34607BCC6FF}" destId="{26788D16-D0DA-4F3E-908D-B4ACF97CC883}" srcOrd="0" destOrd="0" presId="urn:microsoft.com/office/officeart/2008/layout/SquareAccentList"/>
    <dgm:cxn modelId="{66785C16-24ED-4EC2-BD44-FED831776AD7}" type="presParOf" srcId="{794A09E7-4027-493B-8EAC-D34607BCC6FF}" destId="{388BE4C1-69DF-4609-99D7-95D06E374CAD}" srcOrd="1" destOrd="0" presId="urn:microsoft.com/office/officeart/2008/layout/SquareAccentList"/>
    <dgm:cxn modelId="{608F9E9F-A3AC-40CB-86CE-B684D4239698}" type="presParOf" srcId="{683FA5B1-7B33-497E-99E6-36B259766E65}" destId="{1A302F02-B965-449E-9821-31BDC3E12F01}" srcOrd="4" destOrd="0" presId="urn:microsoft.com/office/officeart/2008/layout/SquareAccentList"/>
    <dgm:cxn modelId="{202088B9-E0C3-44F7-AD10-02E6D4740707}" type="presParOf" srcId="{1A302F02-B965-449E-9821-31BDC3E12F01}" destId="{D41B2452-6B75-4E63-903F-CFEBE0F6CEB3}" srcOrd="0" destOrd="0" presId="urn:microsoft.com/office/officeart/2008/layout/SquareAccentList"/>
    <dgm:cxn modelId="{22B64BB6-AA6C-47C6-B4FA-833C200E1020}" type="presParOf" srcId="{1A302F02-B965-449E-9821-31BDC3E12F01}" destId="{08BA0F48-FEF8-4F31-9961-F43CCB4FEBD9}" srcOrd="1" destOrd="0" presId="urn:microsoft.com/office/officeart/2008/layout/SquareAccentList"/>
    <dgm:cxn modelId="{5A2EBEC0-5B5D-437B-AA66-82C2A7E3A44A}" type="presParOf" srcId="{683FA5B1-7B33-497E-99E6-36B259766E65}" destId="{D9F0C50D-BB9A-4C53-965D-5A2F639CE9F9}" srcOrd="5" destOrd="0" presId="urn:microsoft.com/office/officeart/2008/layout/SquareAccentList"/>
    <dgm:cxn modelId="{037D9025-8C00-4A34-AB56-3A77E0DB2F7C}" type="presParOf" srcId="{D9F0C50D-BB9A-4C53-965D-5A2F639CE9F9}" destId="{51A724D4-F7B9-467B-88E8-1D7508EB14EC}" srcOrd="0" destOrd="0" presId="urn:microsoft.com/office/officeart/2008/layout/SquareAccentList"/>
    <dgm:cxn modelId="{EBE69073-90CE-47C5-B1C3-2088CF056F63}" type="presParOf" srcId="{D9F0C50D-BB9A-4C53-965D-5A2F639CE9F9}" destId="{26582CD5-3C46-473C-8D75-C96A59FC2160}" srcOrd="1" destOrd="0" presId="urn:microsoft.com/office/officeart/2008/layout/SquareAccentList"/>
    <dgm:cxn modelId="{59F3873F-9DD0-4B1D-B8A2-E86592F07CF8}" type="presParOf" srcId="{683FA5B1-7B33-497E-99E6-36B259766E65}" destId="{70000915-B36E-4500-9737-0D24CC5C4B9F}" srcOrd="6" destOrd="0" presId="urn:microsoft.com/office/officeart/2008/layout/SquareAccentList"/>
    <dgm:cxn modelId="{2196D444-D734-4BB1-859E-408B509FFDB2}" type="presParOf" srcId="{70000915-B36E-4500-9737-0D24CC5C4B9F}" destId="{E6058E11-024B-4EF8-8095-9F90F8C1FE02}" srcOrd="0" destOrd="0" presId="urn:microsoft.com/office/officeart/2008/layout/SquareAccentList"/>
    <dgm:cxn modelId="{CEBF975B-1DC1-430C-B582-0FDEAFDE9F58}" type="presParOf" srcId="{70000915-B36E-4500-9737-0D24CC5C4B9F}" destId="{F4F28F98-2381-4C0C-8A84-6739851B5FE3}" srcOrd="1" destOrd="0" presId="urn:microsoft.com/office/officeart/2008/layout/SquareAccentList"/>
    <dgm:cxn modelId="{95E42906-8AA0-4E06-B4FE-FCE8DFCE839C}" type="presParOf" srcId="{683FA5B1-7B33-497E-99E6-36B259766E65}" destId="{A9E44C01-DC11-44A0-8E2E-90794A7D4B4B}" srcOrd="7" destOrd="0" presId="urn:microsoft.com/office/officeart/2008/layout/SquareAccentList"/>
    <dgm:cxn modelId="{EB4ACF0D-4098-452F-9F63-679AF06E04FE}" type="presParOf" srcId="{A9E44C01-DC11-44A0-8E2E-90794A7D4B4B}" destId="{33E97D22-AC12-4E8E-B2E0-34D403F46D40}" srcOrd="0" destOrd="0" presId="urn:microsoft.com/office/officeart/2008/layout/SquareAccentList"/>
    <dgm:cxn modelId="{0704A3D8-96E9-4D91-BEC2-DD90978AE42E}" type="presParOf" srcId="{A9E44C01-DC11-44A0-8E2E-90794A7D4B4B}" destId="{12705827-0837-403E-BA31-F3CB2A0A8CF5}" srcOrd="1" destOrd="0" presId="urn:microsoft.com/office/officeart/2008/layout/SquareAccentList"/>
    <dgm:cxn modelId="{69A14023-3098-47D5-A266-8BAD6D04B870}" type="presParOf" srcId="{683FA5B1-7B33-497E-99E6-36B259766E65}" destId="{6EDAF817-9E3D-462B-8423-E034C00F5F00}" srcOrd="8" destOrd="0" presId="urn:microsoft.com/office/officeart/2008/layout/SquareAccentList"/>
    <dgm:cxn modelId="{DEAC4A92-49F7-4104-B8F9-8B9B0200296F}" type="presParOf" srcId="{6EDAF817-9E3D-462B-8423-E034C00F5F00}" destId="{07AF7B1A-14B3-479B-B3E7-B5FC98A9F010}" srcOrd="0" destOrd="0" presId="urn:microsoft.com/office/officeart/2008/layout/SquareAccentList"/>
    <dgm:cxn modelId="{1970087E-C0FB-4511-9F2B-D668F7F822FC}" type="presParOf" srcId="{6EDAF817-9E3D-462B-8423-E034C00F5F00}" destId="{70E1E2FC-0A0C-4A87-A04E-AA5CD839F54A}" srcOrd="1" destOrd="0" presId="urn:microsoft.com/office/officeart/2008/layout/SquareAccentList"/>
    <dgm:cxn modelId="{2551EFCF-8C74-488D-895D-07F25E01A9F4}" type="presParOf" srcId="{683FA5B1-7B33-497E-99E6-36B259766E65}" destId="{721E84F5-3E9A-4767-8B94-7C3C7CC28BB6}" srcOrd="9" destOrd="0" presId="urn:microsoft.com/office/officeart/2008/layout/SquareAccentList"/>
    <dgm:cxn modelId="{775B3517-E499-4677-A801-F9686A292FC6}" type="presParOf" srcId="{721E84F5-3E9A-4767-8B94-7C3C7CC28BB6}" destId="{69651EFE-92EB-4A28-BCC2-AD04B0DA9E4A}" srcOrd="0" destOrd="0" presId="urn:microsoft.com/office/officeart/2008/layout/SquareAccentList"/>
    <dgm:cxn modelId="{703FF221-4522-4911-B8CB-B00B3DE92D3C}" type="presParOf" srcId="{721E84F5-3E9A-4767-8B94-7C3C7CC28BB6}" destId="{52AE40BB-15D4-46AE-916D-6E5576612CF0}" srcOrd="1" destOrd="0" presId="urn:microsoft.com/office/officeart/2008/layout/SquareAccentList"/>
    <dgm:cxn modelId="{9F056F59-F2CA-4CF1-8BFB-903124DB86EE}" type="presParOf" srcId="{D684FEF3-BA92-4D92-A8BE-0386621D2A07}" destId="{38F5D322-5570-4183-9D84-C4337E62BF4C}" srcOrd="1" destOrd="0" presId="urn:microsoft.com/office/officeart/2008/layout/SquareAccentList"/>
    <dgm:cxn modelId="{6E5F6005-26AB-41E8-B910-35F58A564F4C}" type="presParOf" srcId="{38F5D322-5570-4183-9D84-C4337E62BF4C}" destId="{DE97EB51-02F7-43AB-943B-CF79B811021E}" srcOrd="0" destOrd="0" presId="urn:microsoft.com/office/officeart/2008/layout/SquareAccentList"/>
    <dgm:cxn modelId="{3FEE3919-FFA4-4B55-9BB7-2748CB9BB880}" type="presParOf" srcId="{DE97EB51-02F7-43AB-943B-CF79B811021E}" destId="{E995703A-F5C0-4FCB-A90B-C1E58CE38AAF}" srcOrd="0" destOrd="0" presId="urn:microsoft.com/office/officeart/2008/layout/SquareAccentList"/>
    <dgm:cxn modelId="{36F891E4-F5B0-467E-8416-AD70180F24F9}" type="presParOf" srcId="{DE97EB51-02F7-43AB-943B-CF79B811021E}" destId="{2EF3D808-3ABC-4DA4-A5AA-79ABCB425640}" srcOrd="1" destOrd="0" presId="urn:microsoft.com/office/officeart/2008/layout/SquareAccentList"/>
    <dgm:cxn modelId="{B1CB6748-2925-4892-BAE1-08CD89DF1992}" type="presParOf" srcId="{DE97EB51-02F7-43AB-943B-CF79B811021E}" destId="{B5DC5D05-7EF7-486B-9171-768CFEFE2377}" srcOrd="2" destOrd="0" presId="urn:microsoft.com/office/officeart/2008/layout/SquareAccentList"/>
    <dgm:cxn modelId="{95388843-AC53-4BAE-90A8-8A1E75B56631}" type="presParOf" srcId="{38F5D322-5570-4183-9D84-C4337E62BF4C}" destId="{901E5D62-0BC4-4E36-A91A-352FE953E3A0}" srcOrd="1" destOrd="0" presId="urn:microsoft.com/office/officeart/2008/layout/SquareAccentList"/>
    <dgm:cxn modelId="{0F83EF53-2A3E-442B-87A3-35AE22B4D54A}" type="presParOf" srcId="{901E5D62-0BC4-4E36-A91A-352FE953E3A0}" destId="{0326CA04-7C5E-4F3C-A8F8-F4BB85458129}" srcOrd="0" destOrd="0" presId="urn:microsoft.com/office/officeart/2008/layout/SquareAccentList"/>
    <dgm:cxn modelId="{AA6296CD-9C29-4402-8438-4A7370205E6A}" type="presParOf" srcId="{0326CA04-7C5E-4F3C-A8F8-F4BB85458129}" destId="{CA792FB8-7703-43A0-B500-F5834253B8CF}" srcOrd="0" destOrd="0" presId="urn:microsoft.com/office/officeart/2008/layout/SquareAccentList"/>
    <dgm:cxn modelId="{47D41FB3-57F7-48EE-830F-DA37DB37C78A}" type="presParOf" srcId="{0326CA04-7C5E-4F3C-A8F8-F4BB85458129}" destId="{A8C02E1D-1C80-4AF6-8E76-B1A050457557}" srcOrd="1" destOrd="0" presId="urn:microsoft.com/office/officeart/2008/layout/SquareAccentList"/>
    <dgm:cxn modelId="{D4DEE99E-00AF-4C1F-8842-08D251C63A7A}" type="presParOf" srcId="{901E5D62-0BC4-4E36-A91A-352FE953E3A0}" destId="{81AC7185-83BB-4074-AF4F-81197E45260C}" srcOrd="1" destOrd="0" presId="urn:microsoft.com/office/officeart/2008/layout/SquareAccentList"/>
    <dgm:cxn modelId="{2CA9EF0D-46FA-4FF6-A3EA-62A776ED4753}" type="presParOf" srcId="{81AC7185-83BB-4074-AF4F-81197E45260C}" destId="{0CCEF6DC-0780-4B53-A4A4-0C1BFD8B8ED9}" srcOrd="0" destOrd="0" presId="urn:microsoft.com/office/officeart/2008/layout/SquareAccentList"/>
    <dgm:cxn modelId="{13ECB6F5-FF26-48C5-896E-8DDD391434A1}" type="presParOf" srcId="{81AC7185-83BB-4074-AF4F-81197E45260C}" destId="{BF9D5EC1-16E0-444E-958E-AD2A7A68351A}" srcOrd="1" destOrd="0" presId="urn:microsoft.com/office/officeart/2008/layout/SquareAccentList"/>
    <dgm:cxn modelId="{AACC9C41-1511-4768-96B9-970572B31DF3}" type="presParOf" srcId="{901E5D62-0BC4-4E36-A91A-352FE953E3A0}" destId="{92294891-DEB9-4C7E-886F-45277B8180C9}" srcOrd="2" destOrd="0" presId="urn:microsoft.com/office/officeart/2008/layout/SquareAccentList"/>
    <dgm:cxn modelId="{3CA91B75-F53D-4082-BD48-FE64B1D8182A}" type="presParOf" srcId="{92294891-DEB9-4C7E-886F-45277B8180C9}" destId="{16270477-B507-436A-AA27-E91FEBE7E2FA}" srcOrd="0" destOrd="0" presId="urn:microsoft.com/office/officeart/2008/layout/SquareAccentList"/>
    <dgm:cxn modelId="{2EE2CBD4-6EF7-4051-9BD7-A71689577ABF}" type="presParOf" srcId="{92294891-DEB9-4C7E-886F-45277B8180C9}" destId="{C2987B1C-21CB-4172-8C66-6230E996C831}" srcOrd="1" destOrd="0" presId="urn:microsoft.com/office/officeart/2008/layout/SquareAccentList"/>
    <dgm:cxn modelId="{819D61B5-653A-40D5-9176-9E095B94E7FA}" type="presParOf" srcId="{901E5D62-0BC4-4E36-A91A-352FE953E3A0}" destId="{BBAB1AA3-FA12-40A7-BDC2-1C2E8E8535DE}" srcOrd="3" destOrd="0" presId="urn:microsoft.com/office/officeart/2008/layout/SquareAccentList"/>
    <dgm:cxn modelId="{0FE9ED3F-A4FA-43B2-8F0D-E01A28A14CED}" type="presParOf" srcId="{BBAB1AA3-FA12-40A7-BDC2-1C2E8E8535DE}" destId="{F85308B7-5A35-4E79-B20A-CE61F6F041ED}" srcOrd="0" destOrd="0" presId="urn:microsoft.com/office/officeart/2008/layout/SquareAccentList"/>
    <dgm:cxn modelId="{D2D8422A-858C-47C5-B260-998870E5A86A}" type="presParOf" srcId="{BBAB1AA3-FA12-40A7-BDC2-1C2E8E8535DE}" destId="{7F55CF34-9CD9-4915-BBF5-33B31A070C46}" srcOrd="1" destOrd="0" presId="urn:microsoft.com/office/officeart/2008/layout/SquareAccentList"/>
    <dgm:cxn modelId="{C89492E0-9600-4C5E-9FF3-AE3CB75E603A}" type="presParOf" srcId="{901E5D62-0BC4-4E36-A91A-352FE953E3A0}" destId="{D5F7C9B3-32F3-43BC-9FAE-03C6B72FA96E}" srcOrd="4" destOrd="0" presId="urn:microsoft.com/office/officeart/2008/layout/SquareAccentList"/>
    <dgm:cxn modelId="{4CB70890-0000-41EA-BF23-D4C2C8571D4A}" type="presParOf" srcId="{D5F7C9B3-32F3-43BC-9FAE-03C6B72FA96E}" destId="{02C531FB-29DF-477B-9EF3-D85EE3C93858}" srcOrd="0" destOrd="0" presId="urn:microsoft.com/office/officeart/2008/layout/SquareAccentList"/>
    <dgm:cxn modelId="{257DDC77-2FED-43DD-8A51-4F288594BD6D}" type="presParOf" srcId="{D5F7C9B3-32F3-43BC-9FAE-03C6B72FA96E}" destId="{4901CCA6-C0E7-417A-B9D8-B8F72BD8862A}" srcOrd="1" destOrd="0" presId="urn:microsoft.com/office/officeart/2008/layout/SquareAccentList"/>
    <dgm:cxn modelId="{B7F36814-20F6-4DC8-A263-AA4E557C7C92}" type="presParOf" srcId="{901E5D62-0BC4-4E36-A91A-352FE953E3A0}" destId="{BF978C79-D482-42A0-B720-F7C08C8BC17C}" srcOrd="5" destOrd="0" presId="urn:microsoft.com/office/officeart/2008/layout/SquareAccentList"/>
    <dgm:cxn modelId="{E38C3386-0A7B-4543-A01B-EB1EB41DC054}" type="presParOf" srcId="{BF978C79-D482-42A0-B720-F7C08C8BC17C}" destId="{7F21653C-5C05-491E-9C52-9C8CC6C7474D}" srcOrd="0" destOrd="0" presId="urn:microsoft.com/office/officeart/2008/layout/SquareAccentList"/>
    <dgm:cxn modelId="{9D1359CE-15A8-4F9F-ABE6-EEC48E75956E}" type="presParOf" srcId="{BF978C79-D482-42A0-B720-F7C08C8BC17C}" destId="{38E414FE-B6CC-4714-B60F-70F8E7584E47}" srcOrd="1" destOrd="0" presId="urn:microsoft.com/office/officeart/2008/layout/SquareAccentList"/>
    <dgm:cxn modelId="{853394DC-1690-461F-96D8-9621EC9C0988}" type="presParOf" srcId="{D684FEF3-BA92-4D92-A8BE-0386621D2A07}" destId="{34911C0D-086A-417F-8034-96D991223D56}" srcOrd="2" destOrd="0" presId="urn:microsoft.com/office/officeart/2008/layout/SquareAccentList"/>
    <dgm:cxn modelId="{FC247813-80BB-454A-B495-77FD75674EEC}" type="presParOf" srcId="{34911C0D-086A-417F-8034-96D991223D56}" destId="{5385B058-7037-4EAE-BCD1-E4DB71953EFC}" srcOrd="0" destOrd="0" presId="urn:microsoft.com/office/officeart/2008/layout/SquareAccentList"/>
    <dgm:cxn modelId="{6CBB9AC8-1A80-4A88-84CF-3D6127B0F7AF}" type="presParOf" srcId="{5385B058-7037-4EAE-BCD1-E4DB71953EFC}" destId="{7D0FA5BC-E9A2-4A27-AF79-9F2156A87C7E}" srcOrd="0" destOrd="0" presId="urn:microsoft.com/office/officeart/2008/layout/SquareAccentList"/>
    <dgm:cxn modelId="{C6C25FB6-7372-439B-B53F-A5F6D6720A94}" type="presParOf" srcId="{5385B058-7037-4EAE-BCD1-E4DB71953EFC}" destId="{5F054765-DE56-400D-A392-051E35E1E561}" srcOrd="1" destOrd="0" presId="urn:microsoft.com/office/officeart/2008/layout/SquareAccentList"/>
    <dgm:cxn modelId="{D00D62D5-1E6C-4948-BA09-76FF89B1F670}" type="presParOf" srcId="{5385B058-7037-4EAE-BCD1-E4DB71953EFC}" destId="{47FB091E-81EA-49ED-B747-42072B2731D7}" srcOrd="2" destOrd="0" presId="urn:microsoft.com/office/officeart/2008/layout/SquareAccentList"/>
    <dgm:cxn modelId="{BCC1C900-9DC6-4706-97E4-9BD8B25A4E6A}" type="presParOf" srcId="{34911C0D-086A-417F-8034-96D991223D56}" destId="{4D6EAB24-C5EB-4521-83EE-0A114B366F98}" srcOrd="1" destOrd="0" presId="urn:microsoft.com/office/officeart/2008/layout/SquareAccentList"/>
    <dgm:cxn modelId="{883BB1C4-814A-4DD0-A3E6-B8D383C3DA6C}" type="presParOf" srcId="{4D6EAB24-C5EB-4521-83EE-0A114B366F98}" destId="{C091098A-AFF5-4C90-B2BE-663359CCD929}" srcOrd="0" destOrd="0" presId="urn:microsoft.com/office/officeart/2008/layout/SquareAccentList"/>
    <dgm:cxn modelId="{C7786544-6527-461B-8290-1A669B00A779}" type="presParOf" srcId="{C091098A-AFF5-4C90-B2BE-663359CCD929}" destId="{7A7FCCC6-F663-4545-A6E7-EC75E39F8FE4}" srcOrd="0" destOrd="0" presId="urn:microsoft.com/office/officeart/2008/layout/SquareAccentList"/>
    <dgm:cxn modelId="{768C9178-90EE-4D8E-96D2-6B3734180704}" type="presParOf" srcId="{C091098A-AFF5-4C90-B2BE-663359CCD929}" destId="{08BE49E5-8953-4541-BEF8-9D5C9990FF5E}" srcOrd="1" destOrd="0" presId="urn:microsoft.com/office/officeart/2008/layout/SquareAccentList"/>
    <dgm:cxn modelId="{E4DD1C97-B8CE-4AE0-8B41-6DBDB05829B0}" type="presParOf" srcId="{D684FEF3-BA92-4D92-A8BE-0386621D2A07}" destId="{CA36AF9F-4427-458E-BDC9-ED97CF31F35B}" srcOrd="3" destOrd="0" presId="urn:microsoft.com/office/officeart/2008/layout/SquareAccentList"/>
    <dgm:cxn modelId="{7274EE7A-4A1F-4D7C-832D-777794E0ED9A}" type="presParOf" srcId="{CA36AF9F-4427-458E-BDC9-ED97CF31F35B}" destId="{25068FF0-F3C7-4D04-84AA-D080069D41EB}" srcOrd="0" destOrd="0" presId="urn:microsoft.com/office/officeart/2008/layout/SquareAccentList"/>
    <dgm:cxn modelId="{990F0DE4-C10C-4D48-8F70-1C54D734A4B6}" type="presParOf" srcId="{25068FF0-F3C7-4D04-84AA-D080069D41EB}" destId="{18226D86-05E5-4687-815E-B6A92F6537E6}" srcOrd="0" destOrd="0" presId="urn:microsoft.com/office/officeart/2008/layout/SquareAccentList"/>
    <dgm:cxn modelId="{D844D0BD-BAC4-4D2C-B85B-7060016E8791}" type="presParOf" srcId="{25068FF0-F3C7-4D04-84AA-D080069D41EB}" destId="{789A65A9-1C57-4FDD-84B2-933A9AEB14B7}" srcOrd="1" destOrd="0" presId="urn:microsoft.com/office/officeart/2008/layout/SquareAccentList"/>
    <dgm:cxn modelId="{1B789A6C-B134-4F2B-A99A-8FEC9FFD0392}" type="presParOf" srcId="{25068FF0-F3C7-4D04-84AA-D080069D41EB}" destId="{9772C897-2C5A-4036-AE89-D4A44E72DB99}" srcOrd="2" destOrd="0" presId="urn:microsoft.com/office/officeart/2008/layout/SquareAccentList"/>
    <dgm:cxn modelId="{1E9E2607-590A-4D96-9269-CBF43C5A8F96}" type="presParOf" srcId="{CA36AF9F-4427-458E-BDC9-ED97CF31F35B}" destId="{5B6EA33A-FC64-401D-859A-C55DD472DBD5}" srcOrd="1" destOrd="0" presId="urn:microsoft.com/office/officeart/2008/layout/SquareAccentList"/>
    <dgm:cxn modelId="{04AD24A2-D050-41AF-9B5C-259B139D0B37}" type="presParOf" srcId="{5B6EA33A-FC64-401D-859A-C55DD472DBD5}" destId="{269A4C22-50E2-4C0A-8AD0-3E1377039500}" srcOrd="0" destOrd="0" presId="urn:microsoft.com/office/officeart/2008/layout/SquareAccentList"/>
    <dgm:cxn modelId="{6F443F27-BA58-460B-A192-F7D3F207E2D2}" type="presParOf" srcId="{269A4C22-50E2-4C0A-8AD0-3E1377039500}" destId="{72480116-B5A3-440E-B1B6-DFD11B00BBBB}" srcOrd="0" destOrd="0" presId="urn:microsoft.com/office/officeart/2008/layout/SquareAccentList"/>
    <dgm:cxn modelId="{45D96460-CEED-4CB9-8DF4-0A6CE614F5EB}" type="presParOf" srcId="{269A4C22-50E2-4C0A-8AD0-3E1377039500}" destId="{D67F5428-E242-4D9C-8D14-93704824E997}" srcOrd="1" destOrd="0" presId="urn:microsoft.com/office/officeart/2008/layout/SquareAccentList"/>
    <dgm:cxn modelId="{BC926028-71D3-4539-AF69-120647F91592}" type="presParOf" srcId="{5B6EA33A-FC64-401D-859A-C55DD472DBD5}" destId="{7518F7C4-F711-44F4-B808-A9CE90640B9C}" srcOrd="1" destOrd="0" presId="urn:microsoft.com/office/officeart/2008/layout/SquareAccentList"/>
    <dgm:cxn modelId="{C0E6217A-BE81-4C67-8117-175893D8FC03}" type="presParOf" srcId="{7518F7C4-F711-44F4-B808-A9CE90640B9C}" destId="{CC68EFAC-CC99-480A-90A0-C54441791520}" srcOrd="0" destOrd="0" presId="urn:microsoft.com/office/officeart/2008/layout/SquareAccentList"/>
    <dgm:cxn modelId="{8CC390FC-E7B1-44BD-A70A-6A4995E879EA}" type="presParOf" srcId="{7518F7C4-F711-44F4-B808-A9CE90640B9C}" destId="{4E41E054-E623-4438-82A4-9FC9ED1CD3CC}" srcOrd="1" destOrd="0" presId="urn:microsoft.com/office/officeart/2008/layout/SquareAccentList"/>
    <dgm:cxn modelId="{E8F01B82-82F8-4E18-A234-D957EAEF3CB8}" type="presParOf" srcId="{5B6EA33A-FC64-401D-859A-C55DD472DBD5}" destId="{C233904E-4FA7-41CE-B0BD-23AEA6B8B327}" srcOrd="2" destOrd="0" presId="urn:microsoft.com/office/officeart/2008/layout/SquareAccentList"/>
    <dgm:cxn modelId="{832D3DBA-A782-4095-AF98-390CF5A7CCC2}" type="presParOf" srcId="{C233904E-4FA7-41CE-B0BD-23AEA6B8B327}" destId="{F9BBE7A8-E3C8-4235-A28C-6AE7FC552CCF}" srcOrd="0" destOrd="0" presId="urn:microsoft.com/office/officeart/2008/layout/SquareAccentList"/>
    <dgm:cxn modelId="{6B9787BA-6B32-492C-AAB8-E093DECFB126}" type="presParOf" srcId="{C233904E-4FA7-41CE-B0BD-23AEA6B8B327}" destId="{A1479110-D31C-476E-B85D-F75BD3C5187F}" srcOrd="1" destOrd="0" presId="urn:microsoft.com/office/officeart/2008/layout/SquareAccentList"/>
    <dgm:cxn modelId="{2E3DD36D-7723-4694-9629-39B5F04B3E62}" type="presParOf" srcId="{5B6EA33A-FC64-401D-859A-C55DD472DBD5}" destId="{A414B6BD-0869-4E3F-AD91-5F32625386BF}" srcOrd="3" destOrd="0" presId="urn:microsoft.com/office/officeart/2008/layout/SquareAccentList"/>
    <dgm:cxn modelId="{1F27B400-BBB0-400D-8227-B50CEFAA554C}" type="presParOf" srcId="{A414B6BD-0869-4E3F-AD91-5F32625386BF}" destId="{2D760493-0577-4C3B-A368-8095BE3CFD12}" srcOrd="0" destOrd="0" presId="urn:microsoft.com/office/officeart/2008/layout/SquareAccentList"/>
    <dgm:cxn modelId="{0635B71B-C14B-4EFF-A3C2-17423B59114D}" type="presParOf" srcId="{A414B6BD-0869-4E3F-AD91-5F32625386BF}" destId="{6AC5A793-7A2F-4AF6-9774-40770754D47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06388-59E3-4CDC-81DA-5D1DAA0E6DF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1444BB8-F0CB-46E1-9161-FE000D1F8936}">
      <dgm:prSet/>
      <dgm:spPr/>
      <dgm:t>
        <a:bodyPr/>
        <a:lstStyle/>
        <a:p>
          <a:pPr rtl="0"/>
          <a:r>
            <a:rPr lang="en-US" dirty="0"/>
            <a:t>A. Never heard of </a:t>
          </a:r>
          <a:r>
            <a:rPr lang="en-US" dirty="0" err="1"/>
            <a:t>PrEP</a:t>
          </a:r>
          <a:r>
            <a:rPr lang="en-US" dirty="0"/>
            <a:t> </a:t>
          </a:r>
        </a:p>
      </dgm:t>
    </dgm:pt>
    <dgm:pt modelId="{1C7EAF99-04F1-4F37-B289-282DD90DB9AA}" type="parTrans" cxnId="{34CAEAFE-756F-4B56-B7F2-7CD786925D05}">
      <dgm:prSet/>
      <dgm:spPr/>
      <dgm:t>
        <a:bodyPr/>
        <a:lstStyle/>
        <a:p>
          <a:endParaRPr lang="en-US" sz="2400"/>
        </a:p>
      </dgm:t>
    </dgm:pt>
    <dgm:pt modelId="{535F51B6-28C3-419A-AFDF-2B80B31D67C2}" type="sibTrans" cxnId="{34CAEAFE-756F-4B56-B7F2-7CD786925D05}">
      <dgm:prSet/>
      <dgm:spPr/>
      <dgm:t>
        <a:bodyPr/>
        <a:lstStyle/>
        <a:p>
          <a:endParaRPr lang="en-US"/>
        </a:p>
      </dgm:t>
    </dgm:pt>
    <dgm:pt modelId="{91852443-9D95-4E1D-82DB-F52E92278A06}">
      <dgm:prSet/>
      <dgm:spPr/>
      <dgm:t>
        <a:bodyPr/>
        <a:lstStyle/>
        <a:p>
          <a:pPr rtl="0"/>
          <a:r>
            <a:rPr lang="en-US"/>
            <a:t>B. Familiar with PrEP but have never recommended it</a:t>
          </a:r>
        </a:p>
      </dgm:t>
    </dgm:pt>
    <dgm:pt modelId="{8C2E2F3D-BC17-4A58-BCEE-FB52DC096A76}" type="parTrans" cxnId="{003FB40E-5395-42FF-8E8B-86753CD58EEE}">
      <dgm:prSet/>
      <dgm:spPr/>
      <dgm:t>
        <a:bodyPr/>
        <a:lstStyle/>
        <a:p>
          <a:endParaRPr lang="en-US" sz="2400"/>
        </a:p>
      </dgm:t>
    </dgm:pt>
    <dgm:pt modelId="{A51953DB-47A0-4A9D-BC16-2AB4A55D12E6}" type="sibTrans" cxnId="{003FB40E-5395-42FF-8E8B-86753CD58EEE}">
      <dgm:prSet/>
      <dgm:spPr/>
      <dgm:t>
        <a:bodyPr/>
        <a:lstStyle/>
        <a:p>
          <a:endParaRPr lang="en-US"/>
        </a:p>
      </dgm:t>
    </dgm:pt>
    <dgm:pt modelId="{B4686101-2042-497A-860B-47D532CEC8F2}">
      <dgm:prSet/>
      <dgm:spPr/>
      <dgm:t>
        <a:bodyPr/>
        <a:lstStyle/>
        <a:p>
          <a:pPr rtl="0"/>
          <a:r>
            <a:rPr lang="en-US" dirty="0"/>
            <a:t>C. Prescribed </a:t>
          </a:r>
          <a:r>
            <a:rPr lang="en-US" dirty="0" err="1"/>
            <a:t>PrEP</a:t>
          </a:r>
          <a:r>
            <a:rPr lang="en-US" dirty="0"/>
            <a:t> a few times before</a:t>
          </a:r>
        </a:p>
      </dgm:t>
    </dgm:pt>
    <dgm:pt modelId="{924F3171-B9C6-455F-AE93-96D72B6F414C}" type="parTrans" cxnId="{7AE0D52D-F860-44BE-AA35-F26F91028681}">
      <dgm:prSet/>
      <dgm:spPr/>
      <dgm:t>
        <a:bodyPr/>
        <a:lstStyle/>
        <a:p>
          <a:endParaRPr lang="en-US" sz="2400"/>
        </a:p>
      </dgm:t>
    </dgm:pt>
    <dgm:pt modelId="{C51BD77E-A55E-4914-8688-2CF19979D30F}" type="sibTrans" cxnId="{7AE0D52D-F860-44BE-AA35-F26F91028681}">
      <dgm:prSet/>
      <dgm:spPr/>
      <dgm:t>
        <a:bodyPr/>
        <a:lstStyle/>
        <a:p>
          <a:endParaRPr lang="en-US"/>
        </a:p>
      </dgm:t>
    </dgm:pt>
    <dgm:pt modelId="{B6BB927E-6AC7-4755-8D84-D47EF9D593BA}">
      <dgm:prSet/>
      <dgm:spPr/>
      <dgm:t>
        <a:bodyPr/>
        <a:lstStyle/>
        <a:p>
          <a:pPr rtl="0"/>
          <a:r>
            <a:rPr lang="en-US" dirty="0"/>
            <a:t>D. Extensive experience prescribing </a:t>
          </a:r>
          <a:r>
            <a:rPr lang="en-US" dirty="0" err="1"/>
            <a:t>PrEP</a:t>
          </a:r>
          <a:r>
            <a:rPr lang="en-US" dirty="0"/>
            <a:t> to patients</a:t>
          </a:r>
        </a:p>
      </dgm:t>
    </dgm:pt>
    <dgm:pt modelId="{50EBFC0C-68FC-4D92-B76A-043F84B88B64}" type="parTrans" cxnId="{71AB0DA5-97A4-4D35-9A48-E62710F756FF}">
      <dgm:prSet/>
      <dgm:spPr/>
      <dgm:t>
        <a:bodyPr/>
        <a:lstStyle/>
        <a:p>
          <a:endParaRPr lang="en-US" sz="2400"/>
        </a:p>
      </dgm:t>
    </dgm:pt>
    <dgm:pt modelId="{D1338965-A85F-4BB3-B529-7B725C53BAFE}" type="sibTrans" cxnId="{71AB0DA5-97A4-4D35-9A48-E62710F756FF}">
      <dgm:prSet/>
      <dgm:spPr/>
      <dgm:t>
        <a:bodyPr/>
        <a:lstStyle/>
        <a:p>
          <a:endParaRPr lang="en-US"/>
        </a:p>
      </dgm:t>
    </dgm:pt>
    <dgm:pt modelId="{15ECB05A-A638-4815-8D43-349974C96F29}" type="pres">
      <dgm:prSet presAssocID="{59906388-59E3-4CDC-81DA-5D1DAA0E6DF7}" presName="vert0" presStyleCnt="0">
        <dgm:presLayoutVars>
          <dgm:dir/>
          <dgm:animOne val="branch"/>
          <dgm:animLvl val="lvl"/>
        </dgm:presLayoutVars>
      </dgm:prSet>
      <dgm:spPr/>
    </dgm:pt>
    <dgm:pt modelId="{3C633A72-DEFE-4736-8DAD-D6FE3D9020AF}" type="pres">
      <dgm:prSet presAssocID="{71444BB8-F0CB-46E1-9161-FE000D1F8936}" presName="thickLine" presStyleLbl="alignNode1" presStyleIdx="0" presStyleCnt="4"/>
      <dgm:spPr/>
    </dgm:pt>
    <dgm:pt modelId="{7388FEB5-441D-4D49-8752-0447A1D0B9B7}" type="pres">
      <dgm:prSet presAssocID="{71444BB8-F0CB-46E1-9161-FE000D1F8936}" presName="horz1" presStyleCnt="0"/>
      <dgm:spPr/>
    </dgm:pt>
    <dgm:pt modelId="{21C5E868-E59E-40B9-B068-5FE0A6B6BCD4}" type="pres">
      <dgm:prSet presAssocID="{71444BB8-F0CB-46E1-9161-FE000D1F8936}" presName="tx1" presStyleLbl="revTx" presStyleIdx="0" presStyleCnt="4"/>
      <dgm:spPr/>
    </dgm:pt>
    <dgm:pt modelId="{20399338-B207-4308-AEEC-D3090833192E}" type="pres">
      <dgm:prSet presAssocID="{71444BB8-F0CB-46E1-9161-FE000D1F8936}" presName="vert1" presStyleCnt="0"/>
      <dgm:spPr/>
    </dgm:pt>
    <dgm:pt modelId="{94A2883D-2B96-48EB-BDE6-46DF0A32BB23}" type="pres">
      <dgm:prSet presAssocID="{91852443-9D95-4E1D-82DB-F52E92278A06}" presName="thickLine" presStyleLbl="alignNode1" presStyleIdx="1" presStyleCnt="4"/>
      <dgm:spPr/>
    </dgm:pt>
    <dgm:pt modelId="{E04FE002-6984-4BEA-B6D0-63222702CC1A}" type="pres">
      <dgm:prSet presAssocID="{91852443-9D95-4E1D-82DB-F52E92278A06}" presName="horz1" presStyleCnt="0"/>
      <dgm:spPr/>
    </dgm:pt>
    <dgm:pt modelId="{F31DE753-011B-47BC-BECF-F12B220F3FEB}" type="pres">
      <dgm:prSet presAssocID="{91852443-9D95-4E1D-82DB-F52E92278A06}" presName="tx1" presStyleLbl="revTx" presStyleIdx="1" presStyleCnt="4"/>
      <dgm:spPr/>
    </dgm:pt>
    <dgm:pt modelId="{BE24B7BA-5F40-4632-A5E8-EC23FBA9F575}" type="pres">
      <dgm:prSet presAssocID="{91852443-9D95-4E1D-82DB-F52E92278A06}" presName="vert1" presStyleCnt="0"/>
      <dgm:spPr/>
    </dgm:pt>
    <dgm:pt modelId="{BC739077-8993-44BB-8388-C088D02C39CB}" type="pres">
      <dgm:prSet presAssocID="{B4686101-2042-497A-860B-47D532CEC8F2}" presName="thickLine" presStyleLbl="alignNode1" presStyleIdx="2" presStyleCnt="4"/>
      <dgm:spPr/>
    </dgm:pt>
    <dgm:pt modelId="{6AFF0133-29D6-40CF-A797-FEEB4DD4FFA6}" type="pres">
      <dgm:prSet presAssocID="{B4686101-2042-497A-860B-47D532CEC8F2}" presName="horz1" presStyleCnt="0"/>
      <dgm:spPr/>
    </dgm:pt>
    <dgm:pt modelId="{31C962E2-FFCF-4D52-BEFB-B4BB5F960410}" type="pres">
      <dgm:prSet presAssocID="{B4686101-2042-497A-860B-47D532CEC8F2}" presName="tx1" presStyleLbl="revTx" presStyleIdx="2" presStyleCnt="4"/>
      <dgm:spPr/>
    </dgm:pt>
    <dgm:pt modelId="{C81B39A0-B01C-49EB-AB40-12459F6FC98A}" type="pres">
      <dgm:prSet presAssocID="{B4686101-2042-497A-860B-47D532CEC8F2}" presName="vert1" presStyleCnt="0"/>
      <dgm:spPr/>
    </dgm:pt>
    <dgm:pt modelId="{BCB2376A-1F90-424F-95EE-D17D9C7A2B7B}" type="pres">
      <dgm:prSet presAssocID="{B6BB927E-6AC7-4755-8D84-D47EF9D593BA}" presName="thickLine" presStyleLbl="alignNode1" presStyleIdx="3" presStyleCnt="4"/>
      <dgm:spPr/>
    </dgm:pt>
    <dgm:pt modelId="{8B30292C-1650-46D1-9F5A-FD8CA247D23E}" type="pres">
      <dgm:prSet presAssocID="{B6BB927E-6AC7-4755-8D84-D47EF9D593BA}" presName="horz1" presStyleCnt="0"/>
      <dgm:spPr/>
    </dgm:pt>
    <dgm:pt modelId="{0F36E889-0B59-4D7B-8FB8-66CA6265AAE8}" type="pres">
      <dgm:prSet presAssocID="{B6BB927E-6AC7-4755-8D84-D47EF9D593BA}" presName="tx1" presStyleLbl="revTx" presStyleIdx="3" presStyleCnt="4"/>
      <dgm:spPr/>
    </dgm:pt>
    <dgm:pt modelId="{A4CEA790-777D-4534-A459-E5E6BEA01C23}" type="pres">
      <dgm:prSet presAssocID="{B6BB927E-6AC7-4755-8D84-D47EF9D593BA}" presName="vert1" presStyleCnt="0"/>
      <dgm:spPr/>
    </dgm:pt>
  </dgm:ptLst>
  <dgm:cxnLst>
    <dgm:cxn modelId="{003FB40E-5395-42FF-8E8B-86753CD58EEE}" srcId="{59906388-59E3-4CDC-81DA-5D1DAA0E6DF7}" destId="{91852443-9D95-4E1D-82DB-F52E92278A06}" srcOrd="1" destOrd="0" parTransId="{8C2E2F3D-BC17-4A58-BCEE-FB52DC096A76}" sibTransId="{A51953DB-47A0-4A9D-BC16-2AB4A55D12E6}"/>
    <dgm:cxn modelId="{33E1261E-0E40-431A-B78E-61B60109E314}" type="presOf" srcId="{B6BB927E-6AC7-4755-8D84-D47EF9D593BA}" destId="{0F36E889-0B59-4D7B-8FB8-66CA6265AAE8}" srcOrd="0" destOrd="0" presId="urn:microsoft.com/office/officeart/2008/layout/LinedList"/>
    <dgm:cxn modelId="{7AE0D52D-F860-44BE-AA35-F26F91028681}" srcId="{59906388-59E3-4CDC-81DA-5D1DAA0E6DF7}" destId="{B4686101-2042-497A-860B-47D532CEC8F2}" srcOrd="2" destOrd="0" parTransId="{924F3171-B9C6-455F-AE93-96D72B6F414C}" sibTransId="{C51BD77E-A55E-4914-8688-2CF19979D30F}"/>
    <dgm:cxn modelId="{E05C2A59-B72E-4A59-B3C8-134A73D5E7A0}" type="presOf" srcId="{59906388-59E3-4CDC-81DA-5D1DAA0E6DF7}" destId="{15ECB05A-A638-4815-8D43-349974C96F29}" srcOrd="0" destOrd="0" presId="urn:microsoft.com/office/officeart/2008/layout/LinedList"/>
    <dgm:cxn modelId="{CE9A526C-7249-49E3-A84E-E76025FF3E50}" type="presOf" srcId="{91852443-9D95-4E1D-82DB-F52E92278A06}" destId="{F31DE753-011B-47BC-BECF-F12B220F3FEB}" srcOrd="0" destOrd="0" presId="urn:microsoft.com/office/officeart/2008/layout/LinedList"/>
    <dgm:cxn modelId="{B91B016F-BDF4-4324-BC50-DF1961116E69}" type="presOf" srcId="{71444BB8-F0CB-46E1-9161-FE000D1F8936}" destId="{21C5E868-E59E-40B9-B068-5FE0A6B6BCD4}" srcOrd="0" destOrd="0" presId="urn:microsoft.com/office/officeart/2008/layout/LinedList"/>
    <dgm:cxn modelId="{71AB0DA5-97A4-4D35-9A48-E62710F756FF}" srcId="{59906388-59E3-4CDC-81DA-5D1DAA0E6DF7}" destId="{B6BB927E-6AC7-4755-8D84-D47EF9D593BA}" srcOrd="3" destOrd="0" parTransId="{50EBFC0C-68FC-4D92-B76A-043F84B88B64}" sibTransId="{D1338965-A85F-4BB3-B529-7B725C53BAFE}"/>
    <dgm:cxn modelId="{6EC080BF-CE44-4524-8163-0EFA61AAA994}" type="presOf" srcId="{B4686101-2042-497A-860B-47D532CEC8F2}" destId="{31C962E2-FFCF-4D52-BEFB-B4BB5F960410}" srcOrd="0" destOrd="0" presId="urn:microsoft.com/office/officeart/2008/layout/LinedList"/>
    <dgm:cxn modelId="{34CAEAFE-756F-4B56-B7F2-7CD786925D05}" srcId="{59906388-59E3-4CDC-81DA-5D1DAA0E6DF7}" destId="{71444BB8-F0CB-46E1-9161-FE000D1F8936}" srcOrd="0" destOrd="0" parTransId="{1C7EAF99-04F1-4F37-B289-282DD90DB9AA}" sibTransId="{535F51B6-28C3-419A-AFDF-2B80B31D67C2}"/>
    <dgm:cxn modelId="{ECA71C22-6C84-4BAB-8E6E-E81FC7DE6877}" type="presParOf" srcId="{15ECB05A-A638-4815-8D43-349974C96F29}" destId="{3C633A72-DEFE-4736-8DAD-D6FE3D9020AF}" srcOrd="0" destOrd="0" presId="urn:microsoft.com/office/officeart/2008/layout/LinedList"/>
    <dgm:cxn modelId="{B19E9F77-A247-44C4-854C-7DB3B214DD5E}" type="presParOf" srcId="{15ECB05A-A638-4815-8D43-349974C96F29}" destId="{7388FEB5-441D-4D49-8752-0447A1D0B9B7}" srcOrd="1" destOrd="0" presId="urn:microsoft.com/office/officeart/2008/layout/LinedList"/>
    <dgm:cxn modelId="{314E6963-54E8-4C97-8B12-252DA055AA05}" type="presParOf" srcId="{7388FEB5-441D-4D49-8752-0447A1D0B9B7}" destId="{21C5E868-E59E-40B9-B068-5FE0A6B6BCD4}" srcOrd="0" destOrd="0" presId="urn:microsoft.com/office/officeart/2008/layout/LinedList"/>
    <dgm:cxn modelId="{10F39D8B-E7CA-4F60-8F81-07828A073718}" type="presParOf" srcId="{7388FEB5-441D-4D49-8752-0447A1D0B9B7}" destId="{20399338-B207-4308-AEEC-D3090833192E}" srcOrd="1" destOrd="0" presId="urn:microsoft.com/office/officeart/2008/layout/LinedList"/>
    <dgm:cxn modelId="{1DE423CE-B6A2-4148-83DB-53BD0ADECE35}" type="presParOf" srcId="{15ECB05A-A638-4815-8D43-349974C96F29}" destId="{94A2883D-2B96-48EB-BDE6-46DF0A32BB23}" srcOrd="2" destOrd="0" presId="urn:microsoft.com/office/officeart/2008/layout/LinedList"/>
    <dgm:cxn modelId="{50B7D649-EEA4-4DBC-A8EF-9EE90E3290E1}" type="presParOf" srcId="{15ECB05A-A638-4815-8D43-349974C96F29}" destId="{E04FE002-6984-4BEA-B6D0-63222702CC1A}" srcOrd="3" destOrd="0" presId="urn:microsoft.com/office/officeart/2008/layout/LinedList"/>
    <dgm:cxn modelId="{7F2EEAF7-8107-4654-A1AD-3F9BAD167809}" type="presParOf" srcId="{E04FE002-6984-4BEA-B6D0-63222702CC1A}" destId="{F31DE753-011B-47BC-BECF-F12B220F3FEB}" srcOrd="0" destOrd="0" presId="urn:microsoft.com/office/officeart/2008/layout/LinedList"/>
    <dgm:cxn modelId="{4554781D-18F4-4BB5-9D41-50A25BEF2C54}" type="presParOf" srcId="{E04FE002-6984-4BEA-B6D0-63222702CC1A}" destId="{BE24B7BA-5F40-4632-A5E8-EC23FBA9F575}" srcOrd="1" destOrd="0" presId="urn:microsoft.com/office/officeart/2008/layout/LinedList"/>
    <dgm:cxn modelId="{A5395D92-0E79-448B-8355-2B669DEB4E24}" type="presParOf" srcId="{15ECB05A-A638-4815-8D43-349974C96F29}" destId="{BC739077-8993-44BB-8388-C088D02C39CB}" srcOrd="4" destOrd="0" presId="urn:microsoft.com/office/officeart/2008/layout/LinedList"/>
    <dgm:cxn modelId="{7538DDE3-40CA-4ECB-B37B-6F7EEB31CE53}" type="presParOf" srcId="{15ECB05A-A638-4815-8D43-349974C96F29}" destId="{6AFF0133-29D6-40CF-A797-FEEB4DD4FFA6}" srcOrd="5" destOrd="0" presId="urn:microsoft.com/office/officeart/2008/layout/LinedList"/>
    <dgm:cxn modelId="{15BF4E3C-75B0-4831-819D-24ECA6931CCF}" type="presParOf" srcId="{6AFF0133-29D6-40CF-A797-FEEB4DD4FFA6}" destId="{31C962E2-FFCF-4D52-BEFB-B4BB5F960410}" srcOrd="0" destOrd="0" presId="urn:microsoft.com/office/officeart/2008/layout/LinedList"/>
    <dgm:cxn modelId="{9A70AC0C-928F-4E7C-9C95-A34DBB77DA54}" type="presParOf" srcId="{6AFF0133-29D6-40CF-A797-FEEB4DD4FFA6}" destId="{C81B39A0-B01C-49EB-AB40-12459F6FC98A}" srcOrd="1" destOrd="0" presId="urn:microsoft.com/office/officeart/2008/layout/LinedList"/>
    <dgm:cxn modelId="{301756B4-3B9F-4329-926E-BF0FC2AFEEFB}" type="presParOf" srcId="{15ECB05A-A638-4815-8D43-349974C96F29}" destId="{BCB2376A-1F90-424F-95EE-D17D9C7A2B7B}" srcOrd="6" destOrd="0" presId="urn:microsoft.com/office/officeart/2008/layout/LinedList"/>
    <dgm:cxn modelId="{9FAD6E6A-5B09-4884-B9E0-5EEE3FC73B48}" type="presParOf" srcId="{15ECB05A-A638-4815-8D43-349974C96F29}" destId="{8B30292C-1650-46D1-9F5A-FD8CA247D23E}" srcOrd="7" destOrd="0" presId="urn:microsoft.com/office/officeart/2008/layout/LinedList"/>
    <dgm:cxn modelId="{5918F83C-FE6D-43ED-9AD0-F681D4A33ADB}" type="presParOf" srcId="{8B30292C-1650-46D1-9F5A-FD8CA247D23E}" destId="{0F36E889-0B59-4D7B-8FB8-66CA6265AAE8}" srcOrd="0" destOrd="0" presId="urn:microsoft.com/office/officeart/2008/layout/LinedList"/>
    <dgm:cxn modelId="{CB902A69-6978-4786-BF1F-8EA48832C20F}" type="presParOf" srcId="{8B30292C-1650-46D1-9F5A-FD8CA247D23E}" destId="{A4CEA790-777D-4534-A459-E5E6BEA01C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16EBD-48FB-4D37-92B9-D8EC9F58951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5535005-C5CD-433A-AC21-6837E72669AD}">
      <dgm:prSet custT="1"/>
      <dgm:spPr/>
      <dgm:t>
        <a:bodyPr/>
        <a:lstStyle/>
        <a:p>
          <a:r>
            <a:rPr lang="en-US" sz="3200" b="1" dirty="0" err="1"/>
            <a:t>PrEP</a:t>
          </a:r>
          <a:r>
            <a:rPr lang="en-US" sz="3200" dirty="0"/>
            <a:t> is highly effective </a:t>
          </a:r>
        </a:p>
      </dgm:t>
    </dgm:pt>
    <dgm:pt modelId="{DD156973-6BC5-42C9-B175-05B118A27D59}" type="parTrans" cxnId="{9D5D8820-5DEB-4866-9DAB-E031EFB87A65}">
      <dgm:prSet/>
      <dgm:spPr/>
      <dgm:t>
        <a:bodyPr/>
        <a:lstStyle/>
        <a:p>
          <a:endParaRPr lang="en-US"/>
        </a:p>
      </dgm:t>
    </dgm:pt>
    <dgm:pt modelId="{DC118A69-132A-4258-AA83-1004A843A9AF}" type="sibTrans" cxnId="{9D5D8820-5DEB-4866-9DAB-E031EFB87A65}">
      <dgm:prSet/>
      <dgm:spPr/>
      <dgm:t>
        <a:bodyPr/>
        <a:lstStyle/>
        <a:p>
          <a:endParaRPr lang="en-US"/>
        </a:p>
      </dgm:t>
    </dgm:pt>
    <dgm:pt modelId="{6976D0B3-90F6-4108-9D1E-4FA33F49A846}">
      <dgm:prSet/>
      <dgm:spPr/>
      <dgm:t>
        <a:bodyPr/>
        <a:lstStyle/>
        <a:p>
          <a:r>
            <a:rPr lang="en-US" dirty="0"/>
            <a:t>When taking oral </a:t>
          </a:r>
          <a:r>
            <a:rPr lang="en-US" dirty="0" err="1"/>
            <a:t>PrEP</a:t>
          </a:r>
          <a:r>
            <a:rPr lang="en-US" dirty="0"/>
            <a:t> daily or consistently (</a:t>
          </a:r>
          <a:r>
            <a:rPr lang="en-US" i="1" dirty="0"/>
            <a:t>at least 4 times per week</a:t>
          </a:r>
          <a:r>
            <a:rPr lang="en-US" dirty="0"/>
            <a:t>) the risk of acquiring HIV is reduced by:</a:t>
          </a:r>
        </a:p>
      </dgm:t>
    </dgm:pt>
    <dgm:pt modelId="{EDF38C6E-F8A8-497D-920D-7FB0A6160F35}" type="parTrans" cxnId="{89729ACC-62FA-4BE7-91E7-E6C436C9C19B}">
      <dgm:prSet/>
      <dgm:spPr/>
      <dgm:t>
        <a:bodyPr/>
        <a:lstStyle/>
        <a:p>
          <a:endParaRPr lang="en-US"/>
        </a:p>
      </dgm:t>
    </dgm:pt>
    <dgm:pt modelId="{18EE6011-5509-414A-B13C-7DE0D5A0A5D1}" type="sibTrans" cxnId="{89729ACC-62FA-4BE7-91E7-E6C436C9C19B}">
      <dgm:prSet/>
      <dgm:spPr/>
      <dgm:t>
        <a:bodyPr/>
        <a:lstStyle/>
        <a:p>
          <a:endParaRPr lang="en-US"/>
        </a:p>
      </dgm:t>
    </dgm:pt>
    <dgm:pt modelId="{D923933E-EEF2-49AF-862A-413000D56F12}">
      <dgm:prSet/>
      <dgm:spPr/>
      <dgm:t>
        <a:bodyPr/>
        <a:lstStyle/>
        <a:p>
          <a:r>
            <a:rPr lang="en-US"/>
            <a:t>about 99% among MSM (men who have sex with men)</a:t>
          </a:r>
        </a:p>
      </dgm:t>
    </dgm:pt>
    <dgm:pt modelId="{3D874C9F-E4F1-45C1-BB6D-D2E20DF41394}" type="parTrans" cxnId="{5EB9FB31-9D42-4C98-B66E-CFE0F5584FF4}">
      <dgm:prSet/>
      <dgm:spPr/>
      <dgm:t>
        <a:bodyPr/>
        <a:lstStyle/>
        <a:p>
          <a:endParaRPr lang="en-US"/>
        </a:p>
      </dgm:t>
    </dgm:pt>
    <dgm:pt modelId="{863950E9-D766-4636-8BC8-A58A875E798A}" type="sibTrans" cxnId="{5EB9FB31-9D42-4C98-B66E-CFE0F5584FF4}">
      <dgm:prSet/>
      <dgm:spPr/>
      <dgm:t>
        <a:bodyPr/>
        <a:lstStyle/>
        <a:p>
          <a:endParaRPr lang="en-US"/>
        </a:p>
      </dgm:t>
    </dgm:pt>
    <dgm:pt modelId="{5B2787F0-4FF9-4AE8-94C2-FAA1943B7E2F}">
      <dgm:prSet/>
      <dgm:spPr/>
      <dgm:t>
        <a:bodyPr/>
        <a:lstStyle/>
        <a:p>
          <a:r>
            <a:rPr lang="en-US"/>
            <a:t>an estimated 74 – 84% among PWID</a:t>
          </a:r>
        </a:p>
      </dgm:t>
    </dgm:pt>
    <dgm:pt modelId="{48C305D6-4931-43D8-97BA-72E0D9D8492E}" type="parTrans" cxnId="{9B9C2BB8-C1A7-4FCB-947B-1EE716B2924D}">
      <dgm:prSet/>
      <dgm:spPr/>
      <dgm:t>
        <a:bodyPr/>
        <a:lstStyle/>
        <a:p>
          <a:endParaRPr lang="en-US"/>
        </a:p>
      </dgm:t>
    </dgm:pt>
    <dgm:pt modelId="{2C41A0D7-AAAF-4DC5-9B8E-CD05D51911F1}" type="sibTrans" cxnId="{9B9C2BB8-C1A7-4FCB-947B-1EE716B2924D}">
      <dgm:prSet/>
      <dgm:spPr/>
      <dgm:t>
        <a:bodyPr/>
        <a:lstStyle/>
        <a:p>
          <a:endParaRPr lang="en-US"/>
        </a:p>
      </dgm:t>
    </dgm:pt>
    <dgm:pt modelId="{A0F61224-A130-43F8-9F95-244763F23013}" type="pres">
      <dgm:prSet presAssocID="{C7316EBD-48FB-4D37-92B9-D8EC9F589512}" presName="Name0" presStyleCnt="0">
        <dgm:presLayoutVars>
          <dgm:dir/>
          <dgm:animLvl val="lvl"/>
          <dgm:resizeHandles val="exact"/>
        </dgm:presLayoutVars>
      </dgm:prSet>
      <dgm:spPr/>
    </dgm:pt>
    <dgm:pt modelId="{9321E317-5707-4F99-B2D5-2D1450207550}" type="pres">
      <dgm:prSet presAssocID="{6976D0B3-90F6-4108-9D1E-4FA33F49A846}" presName="boxAndChildren" presStyleCnt="0"/>
      <dgm:spPr/>
    </dgm:pt>
    <dgm:pt modelId="{36A9229D-B9AB-400D-B27A-991DAEDC464F}" type="pres">
      <dgm:prSet presAssocID="{6976D0B3-90F6-4108-9D1E-4FA33F49A846}" presName="parentTextBox" presStyleLbl="node1" presStyleIdx="0" presStyleCnt="2"/>
      <dgm:spPr/>
    </dgm:pt>
    <dgm:pt modelId="{E237E97B-288D-42F3-B79A-DFFC6197F18D}" type="pres">
      <dgm:prSet presAssocID="{6976D0B3-90F6-4108-9D1E-4FA33F49A846}" presName="entireBox" presStyleLbl="node1" presStyleIdx="0" presStyleCnt="2"/>
      <dgm:spPr/>
    </dgm:pt>
    <dgm:pt modelId="{B6573902-3F0E-4ACE-8F7C-21B64A17CC33}" type="pres">
      <dgm:prSet presAssocID="{6976D0B3-90F6-4108-9D1E-4FA33F49A846}" presName="descendantBox" presStyleCnt="0"/>
      <dgm:spPr/>
    </dgm:pt>
    <dgm:pt modelId="{56F8839F-B538-48A0-9E32-D2A72A55549B}" type="pres">
      <dgm:prSet presAssocID="{D923933E-EEF2-49AF-862A-413000D56F12}" presName="childTextBox" presStyleLbl="fgAccFollowNode1" presStyleIdx="0" presStyleCnt="2">
        <dgm:presLayoutVars>
          <dgm:bulletEnabled val="1"/>
        </dgm:presLayoutVars>
      </dgm:prSet>
      <dgm:spPr/>
    </dgm:pt>
    <dgm:pt modelId="{D3A80BF7-419E-4C6A-9A7F-5161AC607D41}" type="pres">
      <dgm:prSet presAssocID="{5B2787F0-4FF9-4AE8-94C2-FAA1943B7E2F}" presName="childTextBox" presStyleLbl="fgAccFollowNode1" presStyleIdx="1" presStyleCnt="2">
        <dgm:presLayoutVars>
          <dgm:bulletEnabled val="1"/>
        </dgm:presLayoutVars>
      </dgm:prSet>
      <dgm:spPr/>
    </dgm:pt>
    <dgm:pt modelId="{1960096A-D41D-465E-8A8B-DC4E3F421975}" type="pres">
      <dgm:prSet presAssocID="{DC118A69-132A-4258-AA83-1004A843A9AF}" presName="sp" presStyleCnt="0"/>
      <dgm:spPr/>
    </dgm:pt>
    <dgm:pt modelId="{56093835-BAD4-4610-B9FD-60712250663C}" type="pres">
      <dgm:prSet presAssocID="{05535005-C5CD-433A-AC21-6837E72669AD}" presName="arrowAndChildren" presStyleCnt="0"/>
      <dgm:spPr/>
    </dgm:pt>
    <dgm:pt modelId="{483EE960-1EB5-4B54-8082-6AB57378A5FB}" type="pres">
      <dgm:prSet presAssocID="{05535005-C5CD-433A-AC21-6837E72669AD}" presName="parentTextArrow" presStyleLbl="node1" presStyleIdx="1" presStyleCnt="2"/>
      <dgm:spPr/>
    </dgm:pt>
  </dgm:ptLst>
  <dgm:cxnLst>
    <dgm:cxn modelId="{A6145A0C-6DCE-44E5-A417-286CB44697B7}" type="presOf" srcId="{6976D0B3-90F6-4108-9D1E-4FA33F49A846}" destId="{E237E97B-288D-42F3-B79A-DFFC6197F18D}" srcOrd="1" destOrd="0" presId="urn:microsoft.com/office/officeart/2005/8/layout/process4"/>
    <dgm:cxn modelId="{9D5D8820-5DEB-4866-9DAB-E031EFB87A65}" srcId="{C7316EBD-48FB-4D37-92B9-D8EC9F589512}" destId="{05535005-C5CD-433A-AC21-6837E72669AD}" srcOrd="0" destOrd="0" parTransId="{DD156973-6BC5-42C9-B175-05B118A27D59}" sibTransId="{DC118A69-132A-4258-AA83-1004A843A9AF}"/>
    <dgm:cxn modelId="{5EB9FB31-9D42-4C98-B66E-CFE0F5584FF4}" srcId="{6976D0B3-90F6-4108-9D1E-4FA33F49A846}" destId="{D923933E-EEF2-49AF-862A-413000D56F12}" srcOrd="0" destOrd="0" parTransId="{3D874C9F-E4F1-45C1-BB6D-D2E20DF41394}" sibTransId="{863950E9-D766-4636-8BC8-A58A875E798A}"/>
    <dgm:cxn modelId="{48491139-BB3E-4007-B41F-157CD769EFC1}" type="presOf" srcId="{D923933E-EEF2-49AF-862A-413000D56F12}" destId="{56F8839F-B538-48A0-9E32-D2A72A55549B}" srcOrd="0" destOrd="0" presId="urn:microsoft.com/office/officeart/2005/8/layout/process4"/>
    <dgm:cxn modelId="{8EAE6E59-6D8F-410F-A637-14D8AA3D9EE0}" type="presOf" srcId="{5B2787F0-4FF9-4AE8-94C2-FAA1943B7E2F}" destId="{D3A80BF7-419E-4C6A-9A7F-5161AC607D41}" srcOrd="0" destOrd="0" presId="urn:microsoft.com/office/officeart/2005/8/layout/process4"/>
    <dgm:cxn modelId="{71399CB0-7C23-43CB-860F-6A8CA1937939}" type="presOf" srcId="{05535005-C5CD-433A-AC21-6837E72669AD}" destId="{483EE960-1EB5-4B54-8082-6AB57378A5FB}" srcOrd="0" destOrd="0" presId="urn:microsoft.com/office/officeart/2005/8/layout/process4"/>
    <dgm:cxn modelId="{9B9C2BB8-C1A7-4FCB-947B-1EE716B2924D}" srcId="{6976D0B3-90F6-4108-9D1E-4FA33F49A846}" destId="{5B2787F0-4FF9-4AE8-94C2-FAA1943B7E2F}" srcOrd="1" destOrd="0" parTransId="{48C305D6-4931-43D8-97BA-72E0D9D8492E}" sibTransId="{2C41A0D7-AAAF-4DC5-9B8E-CD05D51911F1}"/>
    <dgm:cxn modelId="{BDBAA0BF-2259-4B5D-ABF9-7ADD18C5224E}" type="presOf" srcId="{C7316EBD-48FB-4D37-92B9-D8EC9F589512}" destId="{A0F61224-A130-43F8-9F95-244763F23013}" srcOrd="0" destOrd="0" presId="urn:microsoft.com/office/officeart/2005/8/layout/process4"/>
    <dgm:cxn modelId="{89729ACC-62FA-4BE7-91E7-E6C436C9C19B}" srcId="{C7316EBD-48FB-4D37-92B9-D8EC9F589512}" destId="{6976D0B3-90F6-4108-9D1E-4FA33F49A846}" srcOrd="1" destOrd="0" parTransId="{EDF38C6E-F8A8-497D-920D-7FB0A6160F35}" sibTransId="{18EE6011-5509-414A-B13C-7DE0D5A0A5D1}"/>
    <dgm:cxn modelId="{CBB88DD3-44FE-41F5-9AE1-735756AE1EF1}" type="presOf" srcId="{6976D0B3-90F6-4108-9D1E-4FA33F49A846}" destId="{36A9229D-B9AB-400D-B27A-991DAEDC464F}" srcOrd="0" destOrd="0" presId="urn:microsoft.com/office/officeart/2005/8/layout/process4"/>
    <dgm:cxn modelId="{801AC6DC-9EE7-44C5-8648-B4F1F46C6720}" type="presParOf" srcId="{A0F61224-A130-43F8-9F95-244763F23013}" destId="{9321E317-5707-4F99-B2D5-2D1450207550}" srcOrd="0" destOrd="0" presId="urn:microsoft.com/office/officeart/2005/8/layout/process4"/>
    <dgm:cxn modelId="{DE56E681-D77D-4B5E-8E61-CDAF7D319635}" type="presParOf" srcId="{9321E317-5707-4F99-B2D5-2D1450207550}" destId="{36A9229D-B9AB-400D-B27A-991DAEDC464F}" srcOrd="0" destOrd="0" presId="urn:microsoft.com/office/officeart/2005/8/layout/process4"/>
    <dgm:cxn modelId="{401AEB24-41C0-4761-9D50-7595CD95E3DD}" type="presParOf" srcId="{9321E317-5707-4F99-B2D5-2D1450207550}" destId="{E237E97B-288D-42F3-B79A-DFFC6197F18D}" srcOrd="1" destOrd="0" presId="urn:microsoft.com/office/officeart/2005/8/layout/process4"/>
    <dgm:cxn modelId="{99C95D3E-3B19-4630-85BD-D366A68035E2}" type="presParOf" srcId="{9321E317-5707-4F99-B2D5-2D1450207550}" destId="{B6573902-3F0E-4ACE-8F7C-21B64A17CC33}" srcOrd="2" destOrd="0" presId="urn:microsoft.com/office/officeart/2005/8/layout/process4"/>
    <dgm:cxn modelId="{21515876-9420-4D86-B5FE-19AB20B6B06C}" type="presParOf" srcId="{B6573902-3F0E-4ACE-8F7C-21B64A17CC33}" destId="{56F8839F-B538-48A0-9E32-D2A72A55549B}" srcOrd="0" destOrd="0" presId="urn:microsoft.com/office/officeart/2005/8/layout/process4"/>
    <dgm:cxn modelId="{23075D07-D304-4BF4-B48F-ADE6E69E57D8}" type="presParOf" srcId="{B6573902-3F0E-4ACE-8F7C-21B64A17CC33}" destId="{D3A80BF7-419E-4C6A-9A7F-5161AC607D41}" srcOrd="1" destOrd="0" presId="urn:microsoft.com/office/officeart/2005/8/layout/process4"/>
    <dgm:cxn modelId="{A571D77D-D548-4857-B7FF-BB63D3D1780A}" type="presParOf" srcId="{A0F61224-A130-43F8-9F95-244763F23013}" destId="{1960096A-D41D-465E-8A8B-DC4E3F421975}" srcOrd="1" destOrd="0" presId="urn:microsoft.com/office/officeart/2005/8/layout/process4"/>
    <dgm:cxn modelId="{A6B7EC1C-FE2D-43FF-BF08-66DECC897206}" type="presParOf" srcId="{A0F61224-A130-43F8-9F95-244763F23013}" destId="{56093835-BAD4-4610-B9FD-60712250663C}" srcOrd="2" destOrd="0" presId="urn:microsoft.com/office/officeart/2005/8/layout/process4"/>
    <dgm:cxn modelId="{F34D19AA-384F-4F70-ACF6-4E7100725CBB}" type="presParOf" srcId="{56093835-BAD4-4610-B9FD-60712250663C}" destId="{483EE960-1EB5-4B54-8082-6AB57378A5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143CE-645F-403D-99ED-09BD18FC19D1}"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ACFF58FA-3D25-4F49-ACA9-2CD4F86DF216}">
      <dgm:prSet/>
      <dgm:spPr/>
      <dgm:t>
        <a:bodyPr/>
        <a:lstStyle/>
        <a:p>
          <a:pPr rtl="0"/>
          <a:r>
            <a:rPr lang="en-US"/>
            <a:t>Renal function</a:t>
          </a:r>
        </a:p>
      </dgm:t>
    </dgm:pt>
    <dgm:pt modelId="{7B1ABAC7-3FAE-41F1-A34C-DFC91B76555D}" type="parTrans" cxnId="{3DE94257-AACE-4089-91BD-18871CBAD153}">
      <dgm:prSet/>
      <dgm:spPr/>
      <dgm:t>
        <a:bodyPr/>
        <a:lstStyle/>
        <a:p>
          <a:endParaRPr lang="en-US"/>
        </a:p>
      </dgm:t>
    </dgm:pt>
    <dgm:pt modelId="{2C15A49B-D364-475B-B1D8-552EA2230492}" type="sibTrans" cxnId="{3DE94257-AACE-4089-91BD-18871CBAD153}">
      <dgm:prSet/>
      <dgm:spPr/>
      <dgm:t>
        <a:bodyPr/>
        <a:lstStyle/>
        <a:p>
          <a:endParaRPr lang="en-US"/>
        </a:p>
      </dgm:t>
    </dgm:pt>
    <dgm:pt modelId="{17981140-B557-4E4E-9B67-F363D5721689}">
      <dgm:prSet/>
      <dgm:spPr/>
      <dgm:t>
        <a:bodyPr/>
        <a:lstStyle/>
        <a:p>
          <a:pPr rtl="0"/>
          <a:r>
            <a:rPr lang="en-US"/>
            <a:t>Hepatitis B serology: </a:t>
          </a:r>
        </a:p>
      </dgm:t>
    </dgm:pt>
    <dgm:pt modelId="{A1C6415C-880C-407D-9E45-EB185A438065}" type="parTrans" cxnId="{DB77AC59-279E-4A56-8CB1-8B9955ADE504}">
      <dgm:prSet/>
      <dgm:spPr/>
      <dgm:t>
        <a:bodyPr/>
        <a:lstStyle/>
        <a:p>
          <a:endParaRPr lang="en-US"/>
        </a:p>
      </dgm:t>
    </dgm:pt>
    <dgm:pt modelId="{BBB2BED8-5066-479D-B66B-AF1FD609C1C0}" type="sibTrans" cxnId="{DB77AC59-279E-4A56-8CB1-8B9955ADE504}">
      <dgm:prSet/>
      <dgm:spPr/>
      <dgm:t>
        <a:bodyPr/>
        <a:lstStyle/>
        <a:p>
          <a:endParaRPr lang="en-US"/>
        </a:p>
      </dgm:t>
    </dgm:pt>
    <dgm:pt modelId="{0817FBA5-2C38-4D8D-9B89-82057E140BCE}">
      <dgm:prSet/>
      <dgm:spPr/>
      <dgm:t>
        <a:bodyPr/>
        <a:lstStyle/>
        <a:p>
          <a:pPr rtl="0"/>
          <a:r>
            <a:rPr lang="en-US"/>
            <a:t>Hep B Surface Ab</a:t>
          </a:r>
        </a:p>
      </dgm:t>
    </dgm:pt>
    <dgm:pt modelId="{46D19FE7-B899-499E-B66A-8A8BB92D14B6}" type="parTrans" cxnId="{B2D83E43-C49D-4AF3-A4ED-B7CDA6A1CAA9}">
      <dgm:prSet/>
      <dgm:spPr/>
      <dgm:t>
        <a:bodyPr/>
        <a:lstStyle/>
        <a:p>
          <a:endParaRPr lang="en-US"/>
        </a:p>
      </dgm:t>
    </dgm:pt>
    <dgm:pt modelId="{A7EC63C5-60D6-4A2F-8722-06951EBFDCCE}" type="sibTrans" cxnId="{B2D83E43-C49D-4AF3-A4ED-B7CDA6A1CAA9}">
      <dgm:prSet/>
      <dgm:spPr/>
      <dgm:t>
        <a:bodyPr/>
        <a:lstStyle/>
        <a:p>
          <a:endParaRPr lang="en-US"/>
        </a:p>
      </dgm:t>
    </dgm:pt>
    <dgm:pt modelId="{1162BDEA-8ED5-4B7D-B243-1ACBA43D2AC9}">
      <dgm:prSet/>
      <dgm:spPr/>
      <dgm:t>
        <a:bodyPr/>
        <a:lstStyle/>
        <a:p>
          <a:pPr rtl="0"/>
          <a:r>
            <a:rPr lang="en-US"/>
            <a:t>Hep B Surface Ag</a:t>
          </a:r>
        </a:p>
      </dgm:t>
    </dgm:pt>
    <dgm:pt modelId="{6E296791-7A30-406F-9A8A-9E9021962B84}" type="parTrans" cxnId="{9C80052A-0729-4059-B2D9-F2E5B181C5BE}">
      <dgm:prSet/>
      <dgm:spPr/>
      <dgm:t>
        <a:bodyPr/>
        <a:lstStyle/>
        <a:p>
          <a:endParaRPr lang="en-US"/>
        </a:p>
      </dgm:t>
    </dgm:pt>
    <dgm:pt modelId="{BAB122AE-AE37-4B11-AB58-198842CFC31A}" type="sibTrans" cxnId="{9C80052A-0729-4059-B2D9-F2E5B181C5BE}">
      <dgm:prSet/>
      <dgm:spPr/>
      <dgm:t>
        <a:bodyPr/>
        <a:lstStyle/>
        <a:p>
          <a:endParaRPr lang="en-US"/>
        </a:p>
      </dgm:t>
    </dgm:pt>
    <dgm:pt modelId="{ED8DB309-863A-41AF-8751-D34FBE1707CC}">
      <dgm:prSet/>
      <dgm:spPr/>
      <dgm:t>
        <a:bodyPr/>
        <a:lstStyle/>
        <a:p>
          <a:pPr rtl="0"/>
          <a:r>
            <a:rPr lang="en-US"/>
            <a:t>Hep B Core Ab</a:t>
          </a:r>
        </a:p>
      </dgm:t>
    </dgm:pt>
    <dgm:pt modelId="{3AFA8FE8-0769-4120-B875-0CE8CD8A32D8}" type="parTrans" cxnId="{5DB0A304-6158-4AE3-827F-7BB148BA7FDE}">
      <dgm:prSet/>
      <dgm:spPr/>
      <dgm:t>
        <a:bodyPr/>
        <a:lstStyle/>
        <a:p>
          <a:endParaRPr lang="en-US"/>
        </a:p>
      </dgm:t>
    </dgm:pt>
    <dgm:pt modelId="{66FB7E80-CF1F-46AD-9975-84BDF938852F}" type="sibTrans" cxnId="{5DB0A304-6158-4AE3-827F-7BB148BA7FDE}">
      <dgm:prSet/>
      <dgm:spPr/>
      <dgm:t>
        <a:bodyPr/>
        <a:lstStyle/>
        <a:p>
          <a:endParaRPr lang="en-US"/>
        </a:p>
      </dgm:t>
    </dgm:pt>
    <dgm:pt modelId="{3B05D0B1-BC5F-4CE8-AFF6-8AB138318B34}">
      <dgm:prSet/>
      <dgm:spPr/>
      <dgm:t>
        <a:bodyPr/>
        <a:lstStyle/>
        <a:p>
          <a:pPr rtl="0"/>
          <a:r>
            <a:rPr lang="en-US"/>
            <a:t>Lipid profile (F/TAF)</a:t>
          </a:r>
        </a:p>
      </dgm:t>
    </dgm:pt>
    <dgm:pt modelId="{ECC9612E-A20C-4C72-9F4C-336C56A55F46}" type="parTrans" cxnId="{F595CB28-B286-4109-9876-99775100BC61}">
      <dgm:prSet/>
      <dgm:spPr/>
      <dgm:t>
        <a:bodyPr/>
        <a:lstStyle/>
        <a:p>
          <a:endParaRPr lang="en-US"/>
        </a:p>
      </dgm:t>
    </dgm:pt>
    <dgm:pt modelId="{5EE9437B-B05D-4074-9EBC-89A2B90BEE82}" type="sibTrans" cxnId="{F595CB28-B286-4109-9876-99775100BC61}">
      <dgm:prSet/>
      <dgm:spPr/>
      <dgm:t>
        <a:bodyPr/>
        <a:lstStyle/>
        <a:p>
          <a:endParaRPr lang="en-US"/>
        </a:p>
      </dgm:t>
    </dgm:pt>
    <dgm:pt modelId="{476038BE-0DA9-4EF0-A47A-60CD641E28CD}">
      <dgm:prSet/>
      <dgm:spPr/>
      <dgm:t>
        <a:bodyPr/>
        <a:lstStyle/>
        <a:p>
          <a:pPr rtl="0"/>
          <a:r>
            <a:rPr lang="en-US" dirty="0"/>
            <a:t>HIV 1/2 Ab/Ag</a:t>
          </a:r>
        </a:p>
      </dgm:t>
    </dgm:pt>
    <dgm:pt modelId="{64D32DC5-A2E0-40FB-BF5D-29A56BD4EBB3}" type="parTrans" cxnId="{9BFFF0BA-111E-461F-ADD3-1F57F91786A3}">
      <dgm:prSet/>
      <dgm:spPr/>
      <dgm:t>
        <a:bodyPr/>
        <a:lstStyle/>
        <a:p>
          <a:endParaRPr lang="en-US"/>
        </a:p>
      </dgm:t>
    </dgm:pt>
    <dgm:pt modelId="{CD7EE696-1D41-44F6-AD4C-3A32D2FBA27A}" type="sibTrans" cxnId="{9BFFF0BA-111E-461F-ADD3-1F57F91786A3}">
      <dgm:prSet/>
      <dgm:spPr/>
      <dgm:t>
        <a:bodyPr/>
        <a:lstStyle/>
        <a:p>
          <a:endParaRPr lang="en-US"/>
        </a:p>
      </dgm:t>
    </dgm:pt>
    <dgm:pt modelId="{1680FAAC-AF17-473B-86E2-707669B3CD31}">
      <dgm:prSet/>
      <dgm:spPr/>
      <dgm:t>
        <a:bodyPr/>
        <a:lstStyle/>
        <a:p>
          <a:r>
            <a:rPr lang="en-US" b="1" dirty="0"/>
            <a:t>Add on HIV RNA (Viral Load) for a</a:t>
          </a:r>
          <a:r>
            <a:rPr lang="en-US" dirty="0"/>
            <a:t>nyone who has taken oral </a:t>
          </a:r>
          <a:r>
            <a:rPr lang="en-US" dirty="0" err="1"/>
            <a:t>PrEP</a:t>
          </a:r>
          <a:r>
            <a:rPr lang="en-US" dirty="0"/>
            <a:t> in the last 3 months and/or has received a CAB injection in the last 12 months</a:t>
          </a:r>
        </a:p>
      </dgm:t>
    </dgm:pt>
    <dgm:pt modelId="{4CC5ACC8-CC87-4900-827A-8D07027E2CD6}" type="parTrans" cxnId="{A37053C9-5D3A-41AB-9B86-0F7CCFE9EC42}">
      <dgm:prSet/>
      <dgm:spPr/>
      <dgm:t>
        <a:bodyPr/>
        <a:lstStyle/>
        <a:p>
          <a:endParaRPr lang="en-US"/>
        </a:p>
      </dgm:t>
    </dgm:pt>
    <dgm:pt modelId="{7BFDC8FF-CE12-4231-9024-2EA279595A81}" type="sibTrans" cxnId="{A37053C9-5D3A-41AB-9B86-0F7CCFE9EC42}">
      <dgm:prSet/>
      <dgm:spPr/>
      <dgm:t>
        <a:bodyPr/>
        <a:lstStyle/>
        <a:p>
          <a:endParaRPr lang="en-US"/>
        </a:p>
      </dgm:t>
    </dgm:pt>
    <dgm:pt modelId="{FE06024E-E1C9-450F-B5FB-967474EE005A}" type="pres">
      <dgm:prSet presAssocID="{B7E143CE-645F-403D-99ED-09BD18FC19D1}" presName="linear" presStyleCnt="0">
        <dgm:presLayoutVars>
          <dgm:dir/>
          <dgm:animLvl val="lvl"/>
          <dgm:resizeHandles val="exact"/>
        </dgm:presLayoutVars>
      </dgm:prSet>
      <dgm:spPr/>
    </dgm:pt>
    <dgm:pt modelId="{F45C852F-F581-42FB-BF66-EFA218348627}" type="pres">
      <dgm:prSet presAssocID="{ACFF58FA-3D25-4F49-ACA9-2CD4F86DF216}" presName="parentLin" presStyleCnt="0"/>
      <dgm:spPr/>
    </dgm:pt>
    <dgm:pt modelId="{5428E5F5-2653-45A0-A03B-87A7BD101F91}" type="pres">
      <dgm:prSet presAssocID="{ACFF58FA-3D25-4F49-ACA9-2CD4F86DF216}" presName="parentLeftMargin" presStyleLbl="node1" presStyleIdx="0" presStyleCnt="4"/>
      <dgm:spPr/>
    </dgm:pt>
    <dgm:pt modelId="{C0356EC4-0248-4AB5-9FA4-4529F85766A2}" type="pres">
      <dgm:prSet presAssocID="{ACFF58FA-3D25-4F49-ACA9-2CD4F86DF216}" presName="parentText" presStyleLbl="node1" presStyleIdx="0" presStyleCnt="4">
        <dgm:presLayoutVars>
          <dgm:chMax val="0"/>
          <dgm:bulletEnabled val="1"/>
        </dgm:presLayoutVars>
      </dgm:prSet>
      <dgm:spPr/>
    </dgm:pt>
    <dgm:pt modelId="{0DC6F01F-E124-4259-A566-2A04D5202D75}" type="pres">
      <dgm:prSet presAssocID="{ACFF58FA-3D25-4F49-ACA9-2CD4F86DF216}" presName="negativeSpace" presStyleCnt="0"/>
      <dgm:spPr/>
    </dgm:pt>
    <dgm:pt modelId="{C8BC9044-115D-4E21-BFF1-588DC1CF6D71}" type="pres">
      <dgm:prSet presAssocID="{ACFF58FA-3D25-4F49-ACA9-2CD4F86DF216}" presName="childText" presStyleLbl="conFgAcc1" presStyleIdx="0" presStyleCnt="4" custLinFactY="-19" custLinFactNeighborX="276" custLinFactNeighborY="-100000">
        <dgm:presLayoutVars>
          <dgm:bulletEnabled val="1"/>
        </dgm:presLayoutVars>
      </dgm:prSet>
      <dgm:spPr/>
    </dgm:pt>
    <dgm:pt modelId="{CFB3490B-E8D3-4D69-908E-DEDBD00F34F0}" type="pres">
      <dgm:prSet presAssocID="{2C15A49B-D364-475B-B1D8-552EA2230492}" presName="spaceBetweenRectangles" presStyleCnt="0"/>
      <dgm:spPr/>
    </dgm:pt>
    <dgm:pt modelId="{ED552C55-E316-4FBD-A900-05CB716A7DC1}" type="pres">
      <dgm:prSet presAssocID="{17981140-B557-4E4E-9B67-F363D5721689}" presName="parentLin" presStyleCnt="0"/>
      <dgm:spPr/>
    </dgm:pt>
    <dgm:pt modelId="{5B183E9A-CEFB-41D1-A428-9ED6122AAF25}" type="pres">
      <dgm:prSet presAssocID="{17981140-B557-4E4E-9B67-F363D5721689}" presName="parentLeftMargin" presStyleLbl="node1" presStyleIdx="0" presStyleCnt="4"/>
      <dgm:spPr/>
    </dgm:pt>
    <dgm:pt modelId="{E1AEF1A6-406C-47BE-A4B0-395B2C3069D0}" type="pres">
      <dgm:prSet presAssocID="{17981140-B557-4E4E-9B67-F363D5721689}" presName="parentText" presStyleLbl="node1" presStyleIdx="1" presStyleCnt="4">
        <dgm:presLayoutVars>
          <dgm:chMax val="0"/>
          <dgm:bulletEnabled val="1"/>
        </dgm:presLayoutVars>
      </dgm:prSet>
      <dgm:spPr/>
    </dgm:pt>
    <dgm:pt modelId="{7255F8C0-46C7-436D-9BF9-13422BC36A7C}" type="pres">
      <dgm:prSet presAssocID="{17981140-B557-4E4E-9B67-F363D5721689}" presName="negativeSpace" presStyleCnt="0"/>
      <dgm:spPr/>
    </dgm:pt>
    <dgm:pt modelId="{FF4D298C-7F18-4F55-AA91-6D20855E4ECF}" type="pres">
      <dgm:prSet presAssocID="{17981140-B557-4E4E-9B67-F363D5721689}" presName="childText" presStyleLbl="conFgAcc1" presStyleIdx="1" presStyleCnt="4">
        <dgm:presLayoutVars>
          <dgm:bulletEnabled val="1"/>
        </dgm:presLayoutVars>
      </dgm:prSet>
      <dgm:spPr/>
    </dgm:pt>
    <dgm:pt modelId="{507F4DDA-0BD7-409F-B1CE-3E3C8820A214}" type="pres">
      <dgm:prSet presAssocID="{BBB2BED8-5066-479D-B66B-AF1FD609C1C0}" presName="spaceBetweenRectangles" presStyleCnt="0"/>
      <dgm:spPr/>
    </dgm:pt>
    <dgm:pt modelId="{7F0065CE-A3D5-4460-BD27-D245FD3AA73E}" type="pres">
      <dgm:prSet presAssocID="{3B05D0B1-BC5F-4CE8-AFF6-8AB138318B34}" presName="parentLin" presStyleCnt="0"/>
      <dgm:spPr/>
    </dgm:pt>
    <dgm:pt modelId="{FAFD8731-32CB-4BBB-ABCE-EC5C59555F0C}" type="pres">
      <dgm:prSet presAssocID="{3B05D0B1-BC5F-4CE8-AFF6-8AB138318B34}" presName="parentLeftMargin" presStyleLbl="node1" presStyleIdx="1" presStyleCnt="4"/>
      <dgm:spPr/>
    </dgm:pt>
    <dgm:pt modelId="{B22DC1A8-BA3D-42A3-8325-E81FC6523AF8}" type="pres">
      <dgm:prSet presAssocID="{3B05D0B1-BC5F-4CE8-AFF6-8AB138318B34}" presName="parentText" presStyleLbl="node1" presStyleIdx="2" presStyleCnt="4">
        <dgm:presLayoutVars>
          <dgm:chMax val="0"/>
          <dgm:bulletEnabled val="1"/>
        </dgm:presLayoutVars>
      </dgm:prSet>
      <dgm:spPr/>
    </dgm:pt>
    <dgm:pt modelId="{0657D811-2184-4AB4-BBCC-663FAAA64467}" type="pres">
      <dgm:prSet presAssocID="{3B05D0B1-BC5F-4CE8-AFF6-8AB138318B34}" presName="negativeSpace" presStyleCnt="0"/>
      <dgm:spPr/>
    </dgm:pt>
    <dgm:pt modelId="{48EF10EB-87A4-42FA-AB12-85BBDD53F243}" type="pres">
      <dgm:prSet presAssocID="{3B05D0B1-BC5F-4CE8-AFF6-8AB138318B34}" presName="childText" presStyleLbl="conFgAcc1" presStyleIdx="2" presStyleCnt="4">
        <dgm:presLayoutVars>
          <dgm:bulletEnabled val="1"/>
        </dgm:presLayoutVars>
      </dgm:prSet>
      <dgm:spPr/>
    </dgm:pt>
    <dgm:pt modelId="{9D66CBFB-7926-4C20-BFF5-0E7EA334716A}" type="pres">
      <dgm:prSet presAssocID="{5EE9437B-B05D-4074-9EBC-89A2B90BEE82}" presName="spaceBetweenRectangles" presStyleCnt="0"/>
      <dgm:spPr/>
    </dgm:pt>
    <dgm:pt modelId="{A70687CC-302E-4803-B26C-1A85FE35C8DF}" type="pres">
      <dgm:prSet presAssocID="{476038BE-0DA9-4EF0-A47A-60CD641E28CD}" presName="parentLin" presStyleCnt="0"/>
      <dgm:spPr/>
    </dgm:pt>
    <dgm:pt modelId="{698290DC-0DCF-4652-B9B0-D90C6CA1A639}" type="pres">
      <dgm:prSet presAssocID="{476038BE-0DA9-4EF0-A47A-60CD641E28CD}" presName="parentLeftMargin" presStyleLbl="node1" presStyleIdx="2" presStyleCnt="4"/>
      <dgm:spPr/>
    </dgm:pt>
    <dgm:pt modelId="{C2AC5F84-D579-4485-A2B2-0909AA7FD835}" type="pres">
      <dgm:prSet presAssocID="{476038BE-0DA9-4EF0-A47A-60CD641E28CD}" presName="parentText" presStyleLbl="node1" presStyleIdx="3" presStyleCnt="4" custLinFactNeighborX="-8213" custLinFactNeighborY="6493">
        <dgm:presLayoutVars>
          <dgm:chMax val="0"/>
          <dgm:bulletEnabled val="1"/>
        </dgm:presLayoutVars>
      </dgm:prSet>
      <dgm:spPr/>
    </dgm:pt>
    <dgm:pt modelId="{2BDF4E0D-7A6C-4761-A2B1-E644FD1690CE}" type="pres">
      <dgm:prSet presAssocID="{476038BE-0DA9-4EF0-A47A-60CD641E28CD}" presName="negativeSpace" presStyleCnt="0"/>
      <dgm:spPr/>
    </dgm:pt>
    <dgm:pt modelId="{6C4169D2-1A9E-4B5E-9115-FCD7CF9D934A}" type="pres">
      <dgm:prSet presAssocID="{476038BE-0DA9-4EF0-A47A-60CD641E28CD}" presName="childText" presStyleLbl="conFgAcc1" presStyleIdx="3" presStyleCnt="4">
        <dgm:presLayoutVars>
          <dgm:bulletEnabled val="1"/>
        </dgm:presLayoutVars>
      </dgm:prSet>
      <dgm:spPr/>
    </dgm:pt>
  </dgm:ptLst>
  <dgm:cxnLst>
    <dgm:cxn modelId="{897F4204-9140-4005-989D-366E48C40CFD}" type="presOf" srcId="{ED8DB309-863A-41AF-8751-D34FBE1707CC}" destId="{FF4D298C-7F18-4F55-AA91-6D20855E4ECF}" srcOrd="0" destOrd="2" presId="urn:microsoft.com/office/officeart/2005/8/layout/list1"/>
    <dgm:cxn modelId="{5DB0A304-6158-4AE3-827F-7BB148BA7FDE}" srcId="{17981140-B557-4E4E-9B67-F363D5721689}" destId="{ED8DB309-863A-41AF-8751-D34FBE1707CC}" srcOrd="2" destOrd="0" parTransId="{3AFA8FE8-0769-4120-B875-0CE8CD8A32D8}" sibTransId="{66FB7E80-CF1F-46AD-9975-84BDF938852F}"/>
    <dgm:cxn modelId="{BBA1A31F-775F-45D8-814E-03CF521EC61C}" type="presOf" srcId="{3B05D0B1-BC5F-4CE8-AFF6-8AB138318B34}" destId="{B22DC1A8-BA3D-42A3-8325-E81FC6523AF8}" srcOrd="1" destOrd="0" presId="urn:microsoft.com/office/officeart/2005/8/layout/list1"/>
    <dgm:cxn modelId="{F595CB28-B286-4109-9876-99775100BC61}" srcId="{B7E143CE-645F-403D-99ED-09BD18FC19D1}" destId="{3B05D0B1-BC5F-4CE8-AFF6-8AB138318B34}" srcOrd="2" destOrd="0" parTransId="{ECC9612E-A20C-4C72-9F4C-336C56A55F46}" sibTransId="{5EE9437B-B05D-4074-9EBC-89A2B90BEE82}"/>
    <dgm:cxn modelId="{9C80052A-0729-4059-B2D9-F2E5B181C5BE}" srcId="{17981140-B557-4E4E-9B67-F363D5721689}" destId="{1162BDEA-8ED5-4B7D-B243-1ACBA43D2AC9}" srcOrd="1" destOrd="0" parTransId="{6E296791-7A30-406F-9A8A-9E9021962B84}" sibTransId="{BAB122AE-AE37-4B11-AB58-198842CFC31A}"/>
    <dgm:cxn modelId="{39086732-E3A4-4CFE-9AEE-68809F93352E}" type="presOf" srcId="{1680FAAC-AF17-473B-86E2-707669B3CD31}" destId="{6C4169D2-1A9E-4B5E-9115-FCD7CF9D934A}" srcOrd="0" destOrd="0" presId="urn:microsoft.com/office/officeart/2005/8/layout/list1"/>
    <dgm:cxn modelId="{6B92FE3D-C0EA-4004-B1F7-E4835D28D0DC}" type="presOf" srcId="{476038BE-0DA9-4EF0-A47A-60CD641E28CD}" destId="{698290DC-0DCF-4652-B9B0-D90C6CA1A639}" srcOrd="0" destOrd="0" presId="urn:microsoft.com/office/officeart/2005/8/layout/list1"/>
    <dgm:cxn modelId="{B2D83E43-C49D-4AF3-A4ED-B7CDA6A1CAA9}" srcId="{17981140-B557-4E4E-9B67-F363D5721689}" destId="{0817FBA5-2C38-4D8D-9B89-82057E140BCE}" srcOrd="0" destOrd="0" parTransId="{46D19FE7-B899-499E-B66A-8A8BB92D14B6}" sibTransId="{A7EC63C5-60D6-4A2F-8722-06951EBFDCCE}"/>
    <dgm:cxn modelId="{3DE94257-AACE-4089-91BD-18871CBAD153}" srcId="{B7E143CE-645F-403D-99ED-09BD18FC19D1}" destId="{ACFF58FA-3D25-4F49-ACA9-2CD4F86DF216}" srcOrd="0" destOrd="0" parTransId="{7B1ABAC7-3FAE-41F1-A34C-DFC91B76555D}" sibTransId="{2C15A49B-D364-475B-B1D8-552EA2230492}"/>
    <dgm:cxn modelId="{DB77AC59-279E-4A56-8CB1-8B9955ADE504}" srcId="{B7E143CE-645F-403D-99ED-09BD18FC19D1}" destId="{17981140-B557-4E4E-9B67-F363D5721689}" srcOrd="1" destOrd="0" parTransId="{A1C6415C-880C-407D-9E45-EB185A438065}" sibTransId="{BBB2BED8-5066-479D-B66B-AF1FD609C1C0}"/>
    <dgm:cxn modelId="{E70C1B61-386C-41D5-B896-1B580528ECB3}" type="presOf" srcId="{ACFF58FA-3D25-4F49-ACA9-2CD4F86DF216}" destId="{5428E5F5-2653-45A0-A03B-87A7BD101F91}" srcOrd="0" destOrd="0" presId="urn:microsoft.com/office/officeart/2005/8/layout/list1"/>
    <dgm:cxn modelId="{71C90E6A-229A-437A-AC5F-A2254CECFEB6}" type="presOf" srcId="{3B05D0B1-BC5F-4CE8-AFF6-8AB138318B34}" destId="{FAFD8731-32CB-4BBB-ABCE-EC5C59555F0C}" srcOrd="0" destOrd="0" presId="urn:microsoft.com/office/officeart/2005/8/layout/list1"/>
    <dgm:cxn modelId="{26603B93-80D5-430E-A3F9-300A90CF3416}" type="presOf" srcId="{ACFF58FA-3D25-4F49-ACA9-2CD4F86DF216}" destId="{C0356EC4-0248-4AB5-9FA4-4529F85766A2}" srcOrd="1" destOrd="0" presId="urn:microsoft.com/office/officeart/2005/8/layout/list1"/>
    <dgm:cxn modelId="{2E3A5DA3-60FF-402B-80CD-303D45EB3ED8}" type="presOf" srcId="{476038BE-0DA9-4EF0-A47A-60CD641E28CD}" destId="{C2AC5F84-D579-4485-A2B2-0909AA7FD835}" srcOrd="1" destOrd="0" presId="urn:microsoft.com/office/officeart/2005/8/layout/list1"/>
    <dgm:cxn modelId="{0A7AABB9-AC93-4FE7-8F2D-160AADA94674}" type="presOf" srcId="{17981140-B557-4E4E-9B67-F363D5721689}" destId="{5B183E9A-CEFB-41D1-A428-9ED6122AAF25}" srcOrd="0" destOrd="0" presId="urn:microsoft.com/office/officeart/2005/8/layout/list1"/>
    <dgm:cxn modelId="{9BFFF0BA-111E-461F-ADD3-1F57F91786A3}" srcId="{B7E143CE-645F-403D-99ED-09BD18FC19D1}" destId="{476038BE-0DA9-4EF0-A47A-60CD641E28CD}" srcOrd="3" destOrd="0" parTransId="{64D32DC5-A2E0-40FB-BF5D-29A56BD4EBB3}" sibTransId="{CD7EE696-1D41-44F6-AD4C-3A32D2FBA27A}"/>
    <dgm:cxn modelId="{A37053C9-5D3A-41AB-9B86-0F7CCFE9EC42}" srcId="{476038BE-0DA9-4EF0-A47A-60CD641E28CD}" destId="{1680FAAC-AF17-473B-86E2-707669B3CD31}" srcOrd="0" destOrd="0" parTransId="{4CC5ACC8-CC87-4900-827A-8D07027E2CD6}" sibTransId="{7BFDC8FF-CE12-4231-9024-2EA279595A81}"/>
    <dgm:cxn modelId="{688DB9CE-1CB1-4F80-B024-87D406635971}" type="presOf" srcId="{0817FBA5-2C38-4D8D-9B89-82057E140BCE}" destId="{FF4D298C-7F18-4F55-AA91-6D20855E4ECF}" srcOrd="0" destOrd="0" presId="urn:microsoft.com/office/officeart/2005/8/layout/list1"/>
    <dgm:cxn modelId="{5CC543F1-AE6C-4B02-8C02-5F608A0E588B}" type="presOf" srcId="{17981140-B557-4E4E-9B67-F363D5721689}" destId="{E1AEF1A6-406C-47BE-A4B0-395B2C3069D0}" srcOrd="1" destOrd="0" presId="urn:microsoft.com/office/officeart/2005/8/layout/list1"/>
    <dgm:cxn modelId="{EB7678F8-E413-4397-A8E8-37E70A3D45BD}" type="presOf" srcId="{B7E143CE-645F-403D-99ED-09BD18FC19D1}" destId="{FE06024E-E1C9-450F-B5FB-967474EE005A}" srcOrd="0" destOrd="0" presId="urn:microsoft.com/office/officeart/2005/8/layout/list1"/>
    <dgm:cxn modelId="{BEDD78F9-3B17-4FD8-AFA1-87A10543E0D8}" type="presOf" srcId="{1162BDEA-8ED5-4B7D-B243-1ACBA43D2AC9}" destId="{FF4D298C-7F18-4F55-AA91-6D20855E4ECF}" srcOrd="0" destOrd="1" presId="urn:microsoft.com/office/officeart/2005/8/layout/list1"/>
    <dgm:cxn modelId="{CCD8E66E-3C40-49C3-8F1D-973D23DEEE2E}" type="presParOf" srcId="{FE06024E-E1C9-450F-B5FB-967474EE005A}" destId="{F45C852F-F581-42FB-BF66-EFA218348627}" srcOrd="0" destOrd="0" presId="urn:microsoft.com/office/officeart/2005/8/layout/list1"/>
    <dgm:cxn modelId="{41CE5B6A-A1A7-4880-BDFB-EAF6188AD13F}" type="presParOf" srcId="{F45C852F-F581-42FB-BF66-EFA218348627}" destId="{5428E5F5-2653-45A0-A03B-87A7BD101F91}" srcOrd="0" destOrd="0" presId="urn:microsoft.com/office/officeart/2005/8/layout/list1"/>
    <dgm:cxn modelId="{9BF6A413-CF96-452C-81DE-4D3D9999BA01}" type="presParOf" srcId="{F45C852F-F581-42FB-BF66-EFA218348627}" destId="{C0356EC4-0248-4AB5-9FA4-4529F85766A2}" srcOrd="1" destOrd="0" presId="urn:microsoft.com/office/officeart/2005/8/layout/list1"/>
    <dgm:cxn modelId="{A67900F8-5B1D-4C87-A953-DE7CEB994A7D}" type="presParOf" srcId="{FE06024E-E1C9-450F-B5FB-967474EE005A}" destId="{0DC6F01F-E124-4259-A566-2A04D5202D75}" srcOrd="1" destOrd="0" presId="urn:microsoft.com/office/officeart/2005/8/layout/list1"/>
    <dgm:cxn modelId="{6FCEEBD4-C8FF-4917-8A6A-BF40F2B272BA}" type="presParOf" srcId="{FE06024E-E1C9-450F-B5FB-967474EE005A}" destId="{C8BC9044-115D-4E21-BFF1-588DC1CF6D71}" srcOrd="2" destOrd="0" presId="urn:microsoft.com/office/officeart/2005/8/layout/list1"/>
    <dgm:cxn modelId="{4F3E0116-FBE4-42F3-AF9E-43135807491B}" type="presParOf" srcId="{FE06024E-E1C9-450F-B5FB-967474EE005A}" destId="{CFB3490B-E8D3-4D69-908E-DEDBD00F34F0}" srcOrd="3" destOrd="0" presId="urn:microsoft.com/office/officeart/2005/8/layout/list1"/>
    <dgm:cxn modelId="{573ABE5A-6E3D-47A7-81EB-7891FD260BC5}" type="presParOf" srcId="{FE06024E-E1C9-450F-B5FB-967474EE005A}" destId="{ED552C55-E316-4FBD-A900-05CB716A7DC1}" srcOrd="4" destOrd="0" presId="urn:microsoft.com/office/officeart/2005/8/layout/list1"/>
    <dgm:cxn modelId="{4C8C6156-A117-4D23-BC05-C43049B99F00}" type="presParOf" srcId="{ED552C55-E316-4FBD-A900-05CB716A7DC1}" destId="{5B183E9A-CEFB-41D1-A428-9ED6122AAF25}" srcOrd="0" destOrd="0" presId="urn:microsoft.com/office/officeart/2005/8/layout/list1"/>
    <dgm:cxn modelId="{68F47875-DFCD-4406-87F8-68DA059BA040}" type="presParOf" srcId="{ED552C55-E316-4FBD-A900-05CB716A7DC1}" destId="{E1AEF1A6-406C-47BE-A4B0-395B2C3069D0}" srcOrd="1" destOrd="0" presId="urn:microsoft.com/office/officeart/2005/8/layout/list1"/>
    <dgm:cxn modelId="{241B58F4-EB92-4BAC-971E-D12968F08AEE}" type="presParOf" srcId="{FE06024E-E1C9-450F-B5FB-967474EE005A}" destId="{7255F8C0-46C7-436D-9BF9-13422BC36A7C}" srcOrd="5" destOrd="0" presId="urn:microsoft.com/office/officeart/2005/8/layout/list1"/>
    <dgm:cxn modelId="{D169205C-BE84-4DA6-84C9-07D6345595D9}" type="presParOf" srcId="{FE06024E-E1C9-450F-B5FB-967474EE005A}" destId="{FF4D298C-7F18-4F55-AA91-6D20855E4ECF}" srcOrd="6" destOrd="0" presId="urn:microsoft.com/office/officeart/2005/8/layout/list1"/>
    <dgm:cxn modelId="{06F8D306-9318-42C0-A567-814E46AEA9FC}" type="presParOf" srcId="{FE06024E-E1C9-450F-B5FB-967474EE005A}" destId="{507F4DDA-0BD7-409F-B1CE-3E3C8820A214}" srcOrd="7" destOrd="0" presId="urn:microsoft.com/office/officeart/2005/8/layout/list1"/>
    <dgm:cxn modelId="{79A4198C-5F53-4B65-807B-57117C395917}" type="presParOf" srcId="{FE06024E-E1C9-450F-B5FB-967474EE005A}" destId="{7F0065CE-A3D5-4460-BD27-D245FD3AA73E}" srcOrd="8" destOrd="0" presId="urn:microsoft.com/office/officeart/2005/8/layout/list1"/>
    <dgm:cxn modelId="{B0D576D6-2669-411A-85EB-022CB84F361F}" type="presParOf" srcId="{7F0065CE-A3D5-4460-BD27-D245FD3AA73E}" destId="{FAFD8731-32CB-4BBB-ABCE-EC5C59555F0C}" srcOrd="0" destOrd="0" presId="urn:microsoft.com/office/officeart/2005/8/layout/list1"/>
    <dgm:cxn modelId="{FD5A68D1-0CB9-40FB-BA91-937BF1823835}" type="presParOf" srcId="{7F0065CE-A3D5-4460-BD27-D245FD3AA73E}" destId="{B22DC1A8-BA3D-42A3-8325-E81FC6523AF8}" srcOrd="1" destOrd="0" presId="urn:microsoft.com/office/officeart/2005/8/layout/list1"/>
    <dgm:cxn modelId="{38E0D6AE-2B83-41A9-BADB-8E81DBEE1376}" type="presParOf" srcId="{FE06024E-E1C9-450F-B5FB-967474EE005A}" destId="{0657D811-2184-4AB4-BBCC-663FAAA64467}" srcOrd="9" destOrd="0" presId="urn:microsoft.com/office/officeart/2005/8/layout/list1"/>
    <dgm:cxn modelId="{E9291CAD-BC7C-4C4F-8311-C2A08B318AB8}" type="presParOf" srcId="{FE06024E-E1C9-450F-B5FB-967474EE005A}" destId="{48EF10EB-87A4-42FA-AB12-85BBDD53F243}" srcOrd="10" destOrd="0" presId="urn:microsoft.com/office/officeart/2005/8/layout/list1"/>
    <dgm:cxn modelId="{E372AF3F-F3CD-4D1F-BAB0-CEC463F352AB}" type="presParOf" srcId="{FE06024E-E1C9-450F-B5FB-967474EE005A}" destId="{9D66CBFB-7926-4C20-BFF5-0E7EA334716A}" srcOrd="11" destOrd="0" presId="urn:microsoft.com/office/officeart/2005/8/layout/list1"/>
    <dgm:cxn modelId="{51E144D4-41AB-417B-8D60-0A74759CD333}" type="presParOf" srcId="{FE06024E-E1C9-450F-B5FB-967474EE005A}" destId="{A70687CC-302E-4803-B26C-1A85FE35C8DF}" srcOrd="12" destOrd="0" presId="urn:microsoft.com/office/officeart/2005/8/layout/list1"/>
    <dgm:cxn modelId="{52C54BE2-1193-4E94-B461-68556C54E947}" type="presParOf" srcId="{A70687CC-302E-4803-B26C-1A85FE35C8DF}" destId="{698290DC-0DCF-4652-B9B0-D90C6CA1A639}" srcOrd="0" destOrd="0" presId="urn:microsoft.com/office/officeart/2005/8/layout/list1"/>
    <dgm:cxn modelId="{FE68CD2B-6563-4853-B60C-CCD435EDE782}" type="presParOf" srcId="{A70687CC-302E-4803-B26C-1A85FE35C8DF}" destId="{C2AC5F84-D579-4485-A2B2-0909AA7FD835}" srcOrd="1" destOrd="0" presId="urn:microsoft.com/office/officeart/2005/8/layout/list1"/>
    <dgm:cxn modelId="{02AAC7CB-0493-4238-B16B-85D1211F0B7C}" type="presParOf" srcId="{FE06024E-E1C9-450F-B5FB-967474EE005A}" destId="{2BDF4E0D-7A6C-4761-A2B1-E644FD1690CE}" srcOrd="13" destOrd="0" presId="urn:microsoft.com/office/officeart/2005/8/layout/list1"/>
    <dgm:cxn modelId="{540B1118-66BC-4C55-B15D-CF6A18EC9F15}" type="presParOf" srcId="{FE06024E-E1C9-450F-B5FB-967474EE005A}" destId="{6C4169D2-1A9E-4B5E-9115-FCD7CF9D93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12F5E-6CE5-45C3-92F1-0E2C40209053}" type="doc">
      <dgm:prSet loTypeId="urn:microsoft.com/office/officeart/2005/8/layout/vList2" loCatId="list" qsTypeId="urn:microsoft.com/office/officeart/2005/8/quickstyle/simple3" qsCatId="simple" csTypeId="urn:microsoft.com/office/officeart/2005/8/colors/accent0_3" csCatId="mainScheme"/>
      <dgm:spPr/>
      <dgm:t>
        <a:bodyPr/>
        <a:lstStyle/>
        <a:p>
          <a:endParaRPr lang="en-US"/>
        </a:p>
      </dgm:t>
    </dgm:pt>
    <dgm:pt modelId="{16356D51-69DD-49F6-A195-C72A37E2212A}">
      <dgm:prSet/>
      <dgm:spPr/>
      <dgm:t>
        <a:bodyPr/>
        <a:lstStyle/>
        <a:p>
          <a:pPr rtl="0"/>
          <a:r>
            <a:rPr lang="en-US"/>
            <a:t>Provider should document:</a:t>
          </a:r>
        </a:p>
      </dgm:t>
    </dgm:pt>
    <dgm:pt modelId="{C014408E-CF0C-4ED7-AAC0-18FC3792C0A6}" type="parTrans" cxnId="{3A5F0A7A-0F53-4918-BA98-89EFF055DBFB}">
      <dgm:prSet/>
      <dgm:spPr/>
      <dgm:t>
        <a:bodyPr/>
        <a:lstStyle/>
        <a:p>
          <a:endParaRPr lang="en-US"/>
        </a:p>
      </dgm:t>
    </dgm:pt>
    <dgm:pt modelId="{CF5C0BFD-01E1-4DB1-BBC0-58ABCEE3D4C9}" type="sibTrans" cxnId="{3A5F0A7A-0F53-4918-BA98-89EFF055DBFB}">
      <dgm:prSet/>
      <dgm:spPr/>
      <dgm:t>
        <a:bodyPr/>
        <a:lstStyle/>
        <a:p>
          <a:endParaRPr lang="en-US"/>
        </a:p>
      </dgm:t>
    </dgm:pt>
    <dgm:pt modelId="{6E4D7F89-FEE6-4B91-981B-E97197484255}">
      <dgm:prSet/>
      <dgm:spPr/>
      <dgm:t>
        <a:bodyPr/>
        <a:lstStyle/>
        <a:p>
          <a:pPr rtl="0"/>
          <a:r>
            <a:rPr lang="en-US"/>
            <a:t>HIV status at the time of discontinuation</a:t>
          </a:r>
        </a:p>
      </dgm:t>
    </dgm:pt>
    <dgm:pt modelId="{72DFF1C7-8E2F-44D9-B073-CB14A9DE8611}" type="parTrans" cxnId="{67B7FC3C-386F-46E1-B71D-E68F5BCCAAD3}">
      <dgm:prSet/>
      <dgm:spPr/>
      <dgm:t>
        <a:bodyPr/>
        <a:lstStyle/>
        <a:p>
          <a:endParaRPr lang="en-US"/>
        </a:p>
      </dgm:t>
    </dgm:pt>
    <dgm:pt modelId="{D263B794-CB28-4053-871D-CC1703B6CEEF}" type="sibTrans" cxnId="{67B7FC3C-386F-46E1-B71D-E68F5BCCAAD3}">
      <dgm:prSet/>
      <dgm:spPr/>
      <dgm:t>
        <a:bodyPr/>
        <a:lstStyle/>
        <a:p>
          <a:endParaRPr lang="en-US"/>
        </a:p>
      </dgm:t>
    </dgm:pt>
    <dgm:pt modelId="{D6CFFA00-1CC9-44F1-B518-6366C275F52A}">
      <dgm:prSet/>
      <dgm:spPr/>
      <dgm:t>
        <a:bodyPr/>
        <a:lstStyle/>
        <a:p>
          <a:pPr rtl="0"/>
          <a:r>
            <a:rPr lang="en-US"/>
            <a:t>Reason for discontinuation</a:t>
          </a:r>
        </a:p>
      </dgm:t>
    </dgm:pt>
    <dgm:pt modelId="{D18D99EC-EBB0-47EF-93ED-04B74F06652A}" type="parTrans" cxnId="{227B195D-7BBE-4904-857C-497DF57C8E4E}">
      <dgm:prSet/>
      <dgm:spPr/>
      <dgm:t>
        <a:bodyPr/>
        <a:lstStyle/>
        <a:p>
          <a:endParaRPr lang="en-US"/>
        </a:p>
      </dgm:t>
    </dgm:pt>
    <dgm:pt modelId="{472F7F04-70AC-43B1-B92F-0A0827DA7AB2}" type="sibTrans" cxnId="{227B195D-7BBE-4904-857C-497DF57C8E4E}">
      <dgm:prSet/>
      <dgm:spPr/>
      <dgm:t>
        <a:bodyPr/>
        <a:lstStyle/>
        <a:p>
          <a:endParaRPr lang="en-US"/>
        </a:p>
      </dgm:t>
    </dgm:pt>
    <dgm:pt modelId="{7F9C4CBC-93DF-4DA1-92C6-BC9EE585F084}">
      <dgm:prSet/>
      <dgm:spPr/>
      <dgm:t>
        <a:bodyPr/>
        <a:lstStyle/>
        <a:p>
          <a:pPr rtl="0"/>
          <a:r>
            <a:rPr lang="en-US"/>
            <a:t>Recent medication adherence and reported sexual risk behavior</a:t>
          </a:r>
        </a:p>
      </dgm:t>
    </dgm:pt>
    <dgm:pt modelId="{17BE968B-6D38-4F8C-B978-81D97B1FF6BD}" type="parTrans" cxnId="{D1BDC95C-5879-4397-A937-9003F5FC6970}">
      <dgm:prSet/>
      <dgm:spPr/>
      <dgm:t>
        <a:bodyPr/>
        <a:lstStyle/>
        <a:p>
          <a:endParaRPr lang="en-US"/>
        </a:p>
      </dgm:t>
    </dgm:pt>
    <dgm:pt modelId="{A3BB7352-EC66-47AF-BD3C-3F1472BFBBCF}" type="sibTrans" cxnId="{D1BDC95C-5879-4397-A937-9003F5FC6970}">
      <dgm:prSet/>
      <dgm:spPr/>
      <dgm:t>
        <a:bodyPr/>
        <a:lstStyle/>
        <a:p>
          <a:endParaRPr lang="en-US"/>
        </a:p>
      </dgm:t>
    </dgm:pt>
    <dgm:pt modelId="{C37AD5CA-D955-4537-A61A-CAE497851300}">
      <dgm:prSet/>
      <dgm:spPr/>
      <dgm:t>
        <a:bodyPr/>
        <a:lstStyle/>
        <a:p>
          <a:pPr rtl="0"/>
          <a:r>
            <a:rPr lang="en-US"/>
            <a:t>Restarting PrEP requires same initial evaluation, minus the Hep B serology</a:t>
          </a:r>
        </a:p>
      </dgm:t>
    </dgm:pt>
    <dgm:pt modelId="{250412DB-C4B9-431D-B8A1-44B423D8E0C5}" type="parTrans" cxnId="{13B5F6E3-3AD3-431D-92FD-09849BE5D8F3}">
      <dgm:prSet/>
      <dgm:spPr/>
      <dgm:t>
        <a:bodyPr/>
        <a:lstStyle/>
        <a:p>
          <a:endParaRPr lang="en-US"/>
        </a:p>
      </dgm:t>
    </dgm:pt>
    <dgm:pt modelId="{2D6FB695-7C51-4804-B7AA-C4915EBDAA6D}" type="sibTrans" cxnId="{13B5F6E3-3AD3-431D-92FD-09849BE5D8F3}">
      <dgm:prSet/>
      <dgm:spPr/>
      <dgm:t>
        <a:bodyPr/>
        <a:lstStyle/>
        <a:p>
          <a:endParaRPr lang="en-US"/>
        </a:p>
      </dgm:t>
    </dgm:pt>
    <dgm:pt modelId="{CF3CFB6C-6697-42C6-9771-303DDEF62E2F}" type="pres">
      <dgm:prSet presAssocID="{7BD12F5E-6CE5-45C3-92F1-0E2C40209053}" presName="linear" presStyleCnt="0">
        <dgm:presLayoutVars>
          <dgm:animLvl val="lvl"/>
          <dgm:resizeHandles val="exact"/>
        </dgm:presLayoutVars>
      </dgm:prSet>
      <dgm:spPr/>
    </dgm:pt>
    <dgm:pt modelId="{BB8BCEF1-3860-4F21-8FD6-518AA83FF566}" type="pres">
      <dgm:prSet presAssocID="{16356D51-69DD-49F6-A195-C72A37E2212A}" presName="parentText" presStyleLbl="node1" presStyleIdx="0" presStyleCnt="2">
        <dgm:presLayoutVars>
          <dgm:chMax val="0"/>
          <dgm:bulletEnabled val="1"/>
        </dgm:presLayoutVars>
      </dgm:prSet>
      <dgm:spPr/>
    </dgm:pt>
    <dgm:pt modelId="{161F56B7-C4F3-4B7F-B7AA-1D89AD770769}" type="pres">
      <dgm:prSet presAssocID="{16356D51-69DD-49F6-A195-C72A37E2212A}" presName="childText" presStyleLbl="revTx" presStyleIdx="0" presStyleCnt="1">
        <dgm:presLayoutVars>
          <dgm:bulletEnabled val="1"/>
        </dgm:presLayoutVars>
      </dgm:prSet>
      <dgm:spPr/>
    </dgm:pt>
    <dgm:pt modelId="{47618A53-015D-476D-BC49-EB21F422A950}" type="pres">
      <dgm:prSet presAssocID="{C37AD5CA-D955-4537-A61A-CAE497851300}" presName="parentText" presStyleLbl="node1" presStyleIdx="1" presStyleCnt="2">
        <dgm:presLayoutVars>
          <dgm:chMax val="0"/>
          <dgm:bulletEnabled val="1"/>
        </dgm:presLayoutVars>
      </dgm:prSet>
      <dgm:spPr/>
    </dgm:pt>
  </dgm:ptLst>
  <dgm:cxnLst>
    <dgm:cxn modelId="{9B814A0F-41E1-42DF-86D9-C8264E1163C1}" type="presOf" srcId="{7BD12F5E-6CE5-45C3-92F1-0E2C40209053}" destId="{CF3CFB6C-6697-42C6-9771-303DDEF62E2F}" srcOrd="0" destOrd="0" presId="urn:microsoft.com/office/officeart/2005/8/layout/vList2"/>
    <dgm:cxn modelId="{ADA3BB2B-9525-40FC-A2C3-109407B98460}" type="presOf" srcId="{7F9C4CBC-93DF-4DA1-92C6-BC9EE585F084}" destId="{161F56B7-C4F3-4B7F-B7AA-1D89AD770769}" srcOrd="0" destOrd="2" presId="urn:microsoft.com/office/officeart/2005/8/layout/vList2"/>
    <dgm:cxn modelId="{67B7FC3C-386F-46E1-B71D-E68F5BCCAAD3}" srcId="{16356D51-69DD-49F6-A195-C72A37E2212A}" destId="{6E4D7F89-FEE6-4B91-981B-E97197484255}" srcOrd="0" destOrd="0" parTransId="{72DFF1C7-8E2F-44D9-B073-CB14A9DE8611}" sibTransId="{D263B794-CB28-4053-871D-CC1703B6CEEF}"/>
    <dgm:cxn modelId="{15121141-993D-4424-9045-1FCEF8EDB321}" type="presOf" srcId="{D6CFFA00-1CC9-44F1-B518-6366C275F52A}" destId="{161F56B7-C4F3-4B7F-B7AA-1D89AD770769}" srcOrd="0" destOrd="1" presId="urn:microsoft.com/office/officeart/2005/8/layout/vList2"/>
    <dgm:cxn modelId="{3099954C-1F33-430C-84F6-D7DBB0E24A51}" type="presOf" srcId="{6E4D7F89-FEE6-4B91-981B-E97197484255}" destId="{161F56B7-C4F3-4B7F-B7AA-1D89AD770769}" srcOrd="0" destOrd="0" presId="urn:microsoft.com/office/officeart/2005/8/layout/vList2"/>
    <dgm:cxn modelId="{A006E34F-618B-46EC-A0A8-F2626E9282E6}" type="presOf" srcId="{C37AD5CA-D955-4537-A61A-CAE497851300}" destId="{47618A53-015D-476D-BC49-EB21F422A950}" srcOrd="0" destOrd="0" presId="urn:microsoft.com/office/officeart/2005/8/layout/vList2"/>
    <dgm:cxn modelId="{D1BDC95C-5879-4397-A937-9003F5FC6970}" srcId="{16356D51-69DD-49F6-A195-C72A37E2212A}" destId="{7F9C4CBC-93DF-4DA1-92C6-BC9EE585F084}" srcOrd="2" destOrd="0" parTransId="{17BE968B-6D38-4F8C-B978-81D97B1FF6BD}" sibTransId="{A3BB7352-EC66-47AF-BD3C-3F1472BFBBCF}"/>
    <dgm:cxn modelId="{227B195D-7BBE-4904-857C-497DF57C8E4E}" srcId="{16356D51-69DD-49F6-A195-C72A37E2212A}" destId="{D6CFFA00-1CC9-44F1-B518-6366C275F52A}" srcOrd="1" destOrd="0" parTransId="{D18D99EC-EBB0-47EF-93ED-04B74F06652A}" sibTransId="{472F7F04-70AC-43B1-B92F-0A0827DA7AB2}"/>
    <dgm:cxn modelId="{3A5F0A7A-0F53-4918-BA98-89EFF055DBFB}" srcId="{7BD12F5E-6CE5-45C3-92F1-0E2C40209053}" destId="{16356D51-69DD-49F6-A195-C72A37E2212A}" srcOrd="0" destOrd="0" parTransId="{C014408E-CF0C-4ED7-AAC0-18FC3792C0A6}" sibTransId="{CF5C0BFD-01E1-4DB1-BBC0-58ABCEE3D4C9}"/>
    <dgm:cxn modelId="{9C8043A7-7493-4B3F-B632-37902D5C1B0E}" type="presOf" srcId="{16356D51-69DD-49F6-A195-C72A37E2212A}" destId="{BB8BCEF1-3860-4F21-8FD6-518AA83FF566}" srcOrd="0" destOrd="0" presId="urn:microsoft.com/office/officeart/2005/8/layout/vList2"/>
    <dgm:cxn modelId="{13B5F6E3-3AD3-431D-92FD-09849BE5D8F3}" srcId="{7BD12F5E-6CE5-45C3-92F1-0E2C40209053}" destId="{C37AD5CA-D955-4537-A61A-CAE497851300}" srcOrd="1" destOrd="0" parTransId="{250412DB-C4B9-431D-B8A1-44B423D8E0C5}" sibTransId="{2D6FB695-7C51-4804-B7AA-C4915EBDAA6D}"/>
    <dgm:cxn modelId="{936E6C46-46A0-44AC-ABE2-4B2264737A12}" type="presParOf" srcId="{CF3CFB6C-6697-42C6-9771-303DDEF62E2F}" destId="{BB8BCEF1-3860-4F21-8FD6-518AA83FF566}" srcOrd="0" destOrd="0" presId="urn:microsoft.com/office/officeart/2005/8/layout/vList2"/>
    <dgm:cxn modelId="{006843D7-7650-45B5-9BC5-617D284F501F}" type="presParOf" srcId="{CF3CFB6C-6697-42C6-9771-303DDEF62E2F}" destId="{161F56B7-C4F3-4B7F-B7AA-1D89AD770769}" srcOrd="1" destOrd="0" presId="urn:microsoft.com/office/officeart/2005/8/layout/vList2"/>
    <dgm:cxn modelId="{44507FD7-1722-4674-A2BE-ADC9D6CB6835}" type="presParOf" srcId="{CF3CFB6C-6697-42C6-9771-303DDEF62E2F}" destId="{47618A53-015D-476D-BC49-EB21F422A9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8DBFBC-F056-4628-9EBA-71864A84390C}" type="doc">
      <dgm:prSet loTypeId="urn:microsoft.com/office/officeart/2005/8/layout/list1" loCatId="list" qsTypeId="urn:microsoft.com/office/officeart/2005/8/quickstyle/simple3" qsCatId="simple" csTypeId="urn:microsoft.com/office/officeart/2005/8/colors/accent0_3" csCatId="mainScheme"/>
      <dgm:spPr/>
      <dgm:t>
        <a:bodyPr/>
        <a:lstStyle/>
        <a:p>
          <a:endParaRPr lang="en-US"/>
        </a:p>
      </dgm:t>
    </dgm:pt>
    <dgm:pt modelId="{77B1A3CF-0BC7-47C8-9251-C091CC978906}">
      <dgm:prSet/>
      <dgm:spPr/>
      <dgm:t>
        <a:bodyPr/>
        <a:lstStyle/>
        <a:p>
          <a:pPr rtl="0"/>
          <a:r>
            <a:rPr lang="en-US"/>
            <a:t>Unknown or positive HIV-1 status</a:t>
          </a:r>
        </a:p>
      </dgm:t>
    </dgm:pt>
    <dgm:pt modelId="{820F2390-76CD-4DF6-BA1D-A5767E0F0FF4}" type="parTrans" cxnId="{BDB8D327-FC27-412D-96FB-07D52E77780A}">
      <dgm:prSet/>
      <dgm:spPr/>
      <dgm:t>
        <a:bodyPr/>
        <a:lstStyle/>
        <a:p>
          <a:endParaRPr lang="en-US"/>
        </a:p>
      </dgm:t>
    </dgm:pt>
    <dgm:pt modelId="{310BF40A-6C34-47EA-969E-E776465DE443}" type="sibTrans" cxnId="{BDB8D327-FC27-412D-96FB-07D52E77780A}">
      <dgm:prSet/>
      <dgm:spPr/>
      <dgm:t>
        <a:bodyPr/>
        <a:lstStyle/>
        <a:p>
          <a:endParaRPr lang="en-US"/>
        </a:p>
      </dgm:t>
    </dgm:pt>
    <dgm:pt modelId="{C98DF1D4-A42B-4188-A515-9209D02C3541}">
      <dgm:prSet/>
      <dgm:spPr/>
      <dgm:t>
        <a:bodyPr/>
        <a:lstStyle/>
        <a:p>
          <a:pPr rtl="0"/>
          <a:r>
            <a:rPr lang="en-US"/>
            <a:t>Previous hypersensitivity reaction to CAB</a:t>
          </a:r>
        </a:p>
      </dgm:t>
    </dgm:pt>
    <dgm:pt modelId="{AAD494E2-15C9-4EFD-AE8E-5BA3E3E5AF7C}" type="parTrans" cxnId="{228BB963-D198-4260-941F-CA954C2B20E9}">
      <dgm:prSet/>
      <dgm:spPr/>
      <dgm:t>
        <a:bodyPr/>
        <a:lstStyle/>
        <a:p>
          <a:endParaRPr lang="en-US"/>
        </a:p>
      </dgm:t>
    </dgm:pt>
    <dgm:pt modelId="{3AF73755-9E73-4B8D-94D6-CEBB566741A3}" type="sibTrans" cxnId="{228BB963-D198-4260-941F-CA954C2B20E9}">
      <dgm:prSet/>
      <dgm:spPr/>
      <dgm:t>
        <a:bodyPr/>
        <a:lstStyle/>
        <a:p>
          <a:endParaRPr lang="en-US"/>
        </a:p>
      </dgm:t>
    </dgm:pt>
    <dgm:pt modelId="{E64AD86E-7881-44A5-9D7F-C28A0E32BD4C}">
      <dgm:prSet/>
      <dgm:spPr/>
      <dgm:t>
        <a:bodyPr/>
        <a:lstStyle/>
        <a:p>
          <a:pPr rtl="0"/>
          <a:r>
            <a:rPr lang="en-US"/>
            <a:t>Taking medications that reduce concentrations of CAB</a:t>
          </a:r>
        </a:p>
      </dgm:t>
    </dgm:pt>
    <dgm:pt modelId="{74EDE43E-FF04-4A4F-9C3D-F01DB2CCD031}" type="parTrans" cxnId="{ED3599D8-FB6B-41A2-A3AA-50708C7EB8ED}">
      <dgm:prSet/>
      <dgm:spPr/>
      <dgm:t>
        <a:bodyPr/>
        <a:lstStyle/>
        <a:p>
          <a:endParaRPr lang="en-US"/>
        </a:p>
      </dgm:t>
    </dgm:pt>
    <dgm:pt modelId="{9B1C26E5-FC77-4BD0-B51A-CFD9295C805A}" type="sibTrans" cxnId="{ED3599D8-FB6B-41A2-A3AA-50708C7EB8ED}">
      <dgm:prSet/>
      <dgm:spPr/>
      <dgm:t>
        <a:bodyPr/>
        <a:lstStyle/>
        <a:p>
          <a:endParaRPr lang="en-US"/>
        </a:p>
      </dgm:t>
    </dgm:pt>
    <dgm:pt modelId="{14DB34EF-61F0-44C1-AA6C-F709EE739177}">
      <dgm:prSet/>
      <dgm:spPr/>
      <dgm:t>
        <a:bodyPr/>
        <a:lstStyle/>
        <a:p>
          <a:pPr rtl="0"/>
          <a:r>
            <a:rPr lang="en-US"/>
            <a:t>Anticonvulsants: Carbamazepine, oxcarbazepine, phenobarbital, phenytoin</a:t>
          </a:r>
        </a:p>
      </dgm:t>
    </dgm:pt>
    <dgm:pt modelId="{604EDA74-C29C-46C4-88B5-587B0C1FC729}" type="parTrans" cxnId="{0FBEA324-611C-4EBD-AD39-F452EDD98C0E}">
      <dgm:prSet/>
      <dgm:spPr/>
      <dgm:t>
        <a:bodyPr/>
        <a:lstStyle/>
        <a:p>
          <a:endParaRPr lang="en-US"/>
        </a:p>
      </dgm:t>
    </dgm:pt>
    <dgm:pt modelId="{34899568-A455-45AD-B6DC-280C19CFBA04}" type="sibTrans" cxnId="{0FBEA324-611C-4EBD-AD39-F452EDD98C0E}">
      <dgm:prSet/>
      <dgm:spPr/>
      <dgm:t>
        <a:bodyPr/>
        <a:lstStyle/>
        <a:p>
          <a:endParaRPr lang="en-US"/>
        </a:p>
      </dgm:t>
    </dgm:pt>
    <dgm:pt modelId="{C2F9289E-383A-40B4-B480-C4A489D7B5FF}">
      <dgm:prSet/>
      <dgm:spPr/>
      <dgm:t>
        <a:bodyPr/>
        <a:lstStyle/>
        <a:p>
          <a:pPr rtl="0"/>
          <a:r>
            <a:rPr lang="en-US"/>
            <a:t>Antimycobacterials: Rifampin, rifapentine</a:t>
          </a:r>
        </a:p>
      </dgm:t>
    </dgm:pt>
    <dgm:pt modelId="{0455AA67-A8F7-4ACB-8D5F-B39A66454835}" type="parTrans" cxnId="{E1DB70CB-B6D0-468F-BB1C-6A54A55953C3}">
      <dgm:prSet/>
      <dgm:spPr/>
      <dgm:t>
        <a:bodyPr/>
        <a:lstStyle/>
        <a:p>
          <a:endParaRPr lang="en-US"/>
        </a:p>
      </dgm:t>
    </dgm:pt>
    <dgm:pt modelId="{6A09170D-DC4A-4006-AC46-E7F21E93ED45}" type="sibTrans" cxnId="{E1DB70CB-B6D0-468F-BB1C-6A54A55953C3}">
      <dgm:prSet/>
      <dgm:spPr/>
      <dgm:t>
        <a:bodyPr/>
        <a:lstStyle/>
        <a:p>
          <a:endParaRPr lang="en-US"/>
        </a:p>
      </dgm:t>
    </dgm:pt>
    <dgm:pt modelId="{0D81660F-DF48-4A98-BA66-20308350444C}" type="pres">
      <dgm:prSet presAssocID="{B08DBFBC-F056-4628-9EBA-71864A84390C}" presName="linear" presStyleCnt="0">
        <dgm:presLayoutVars>
          <dgm:dir/>
          <dgm:animLvl val="lvl"/>
          <dgm:resizeHandles val="exact"/>
        </dgm:presLayoutVars>
      </dgm:prSet>
      <dgm:spPr/>
    </dgm:pt>
    <dgm:pt modelId="{5B648ACC-A574-42DE-AB9E-4A03C08306C9}" type="pres">
      <dgm:prSet presAssocID="{77B1A3CF-0BC7-47C8-9251-C091CC978906}" presName="parentLin" presStyleCnt="0"/>
      <dgm:spPr/>
    </dgm:pt>
    <dgm:pt modelId="{91DF9471-E8F7-4095-B4CC-0899F5A6501D}" type="pres">
      <dgm:prSet presAssocID="{77B1A3CF-0BC7-47C8-9251-C091CC978906}" presName="parentLeftMargin" presStyleLbl="node1" presStyleIdx="0" presStyleCnt="3"/>
      <dgm:spPr/>
    </dgm:pt>
    <dgm:pt modelId="{87551B35-FE38-4D33-B562-D134DCCBB47F}" type="pres">
      <dgm:prSet presAssocID="{77B1A3CF-0BC7-47C8-9251-C091CC978906}" presName="parentText" presStyleLbl="node1" presStyleIdx="0" presStyleCnt="3">
        <dgm:presLayoutVars>
          <dgm:chMax val="0"/>
          <dgm:bulletEnabled val="1"/>
        </dgm:presLayoutVars>
      </dgm:prSet>
      <dgm:spPr/>
    </dgm:pt>
    <dgm:pt modelId="{FE367904-7657-4FAD-8B06-2DA5D6D4D150}" type="pres">
      <dgm:prSet presAssocID="{77B1A3CF-0BC7-47C8-9251-C091CC978906}" presName="negativeSpace" presStyleCnt="0"/>
      <dgm:spPr/>
    </dgm:pt>
    <dgm:pt modelId="{9080DA78-C07D-4164-91A9-162A4211B37B}" type="pres">
      <dgm:prSet presAssocID="{77B1A3CF-0BC7-47C8-9251-C091CC978906}" presName="childText" presStyleLbl="conFgAcc1" presStyleIdx="0" presStyleCnt="3">
        <dgm:presLayoutVars>
          <dgm:bulletEnabled val="1"/>
        </dgm:presLayoutVars>
      </dgm:prSet>
      <dgm:spPr/>
    </dgm:pt>
    <dgm:pt modelId="{D443A997-BEB7-4E56-B418-E0206CFC65EC}" type="pres">
      <dgm:prSet presAssocID="{310BF40A-6C34-47EA-969E-E776465DE443}" presName="spaceBetweenRectangles" presStyleCnt="0"/>
      <dgm:spPr/>
    </dgm:pt>
    <dgm:pt modelId="{EE2A4C69-387D-46FD-AD68-FE20E387D058}" type="pres">
      <dgm:prSet presAssocID="{C98DF1D4-A42B-4188-A515-9209D02C3541}" presName="parentLin" presStyleCnt="0"/>
      <dgm:spPr/>
    </dgm:pt>
    <dgm:pt modelId="{EC4B34F2-7DD8-4734-90B0-FF06A8EC2CF3}" type="pres">
      <dgm:prSet presAssocID="{C98DF1D4-A42B-4188-A515-9209D02C3541}" presName="parentLeftMargin" presStyleLbl="node1" presStyleIdx="0" presStyleCnt="3"/>
      <dgm:spPr/>
    </dgm:pt>
    <dgm:pt modelId="{1DDCAC40-AC9C-4849-B11E-C8567174ED07}" type="pres">
      <dgm:prSet presAssocID="{C98DF1D4-A42B-4188-A515-9209D02C3541}" presName="parentText" presStyleLbl="node1" presStyleIdx="1" presStyleCnt="3">
        <dgm:presLayoutVars>
          <dgm:chMax val="0"/>
          <dgm:bulletEnabled val="1"/>
        </dgm:presLayoutVars>
      </dgm:prSet>
      <dgm:spPr/>
    </dgm:pt>
    <dgm:pt modelId="{62F9992C-F859-45B1-8BC3-D48CFEBDE44A}" type="pres">
      <dgm:prSet presAssocID="{C98DF1D4-A42B-4188-A515-9209D02C3541}" presName="negativeSpace" presStyleCnt="0"/>
      <dgm:spPr/>
    </dgm:pt>
    <dgm:pt modelId="{45B2385D-09D5-41BE-831A-762DA1BEE40B}" type="pres">
      <dgm:prSet presAssocID="{C98DF1D4-A42B-4188-A515-9209D02C3541}" presName="childText" presStyleLbl="conFgAcc1" presStyleIdx="1" presStyleCnt="3">
        <dgm:presLayoutVars>
          <dgm:bulletEnabled val="1"/>
        </dgm:presLayoutVars>
      </dgm:prSet>
      <dgm:spPr/>
    </dgm:pt>
    <dgm:pt modelId="{C50CEB7E-7869-41DA-B582-8C3C9DBBFB82}" type="pres">
      <dgm:prSet presAssocID="{3AF73755-9E73-4B8D-94D6-CEBB566741A3}" presName="spaceBetweenRectangles" presStyleCnt="0"/>
      <dgm:spPr/>
    </dgm:pt>
    <dgm:pt modelId="{2367434B-40AF-4DFC-A215-F88E355F05D7}" type="pres">
      <dgm:prSet presAssocID="{E64AD86E-7881-44A5-9D7F-C28A0E32BD4C}" presName="parentLin" presStyleCnt="0"/>
      <dgm:spPr/>
    </dgm:pt>
    <dgm:pt modelId="{BB54B916-18B0-4E20-BF76-F9B917D261F8}" type="pres">
      <dgm:prSet presAssocID="{E64AD86E-7881-44A5-9D7F-C28A0E32BD4C}" presName="parentLeftMargin" presStyleLbl="node1" presStyleIdx="1" presStyleCnt="3"/>
      <dgm:spPr/>
    </dgm:pt>
    <dgm:pt modelId="{E679624E-3E73-4CEE-BCB0-20BC8A16370F}" type="pres">
      <dgm:prSet presAssocID="{E64AD86E-7881-44A5-9D7F-C28A0E32BD4C}" presName="parentText" presStyleLbl="node1" presStyleIdx="2" presStyleCnt="3">
        <dgm:presLayoutVars>
          <dgm:chMax val="0"/>
          <dgm:bulletEnabled val="1"/>
        </dgm:presLayoutVars>
      </dgm:prSet>
      <dgm:spPr/>
    </dgm:pt>
    <dgm:pt modelId="{71812971-1D03-4893-B082-A23655A627B8}" type="pres">
      <dgm:prSet presAssocID="{E64AD86E-7881-44A5-9D7F-C28A0E32BD4C}" presName="negativeSpace" presStyleCnt="0"/>
      <dgm:spPr/>
    </dgm:pt>
    <dgm:pt modelId="{55D5F42F-91CF-4B1B-8B70-0840E7E4FEF9}" type="pres">
      <dgm:prSet presAssocID="{E64AD86E-7881-44A5-9D7F-C28A0E32BD4C}" presName="childText" presStyleLbl="conFgAcc1" presStyleIdx="2" presStyleCnt="3">
        <dgm:presLayoutVars>
          <dgm:bulletEnabled val="1"/>
        </dgm:presLayoutVars>
      </dgm:prSet>
      <dgm:spPr/>
    </dgm:pt>
  </dgm:ptLst>
  <dgm:cxnLst>
    <dgm:cxn modelId="{2829AB13-535A-4A7A-B74A-EFB42FAB8D71}" type="presOf" srcId="{E64AD86E-7881-44A5-9D7F-C28A0E32BD4C}" destId="{BB54B916-18B0-4E20-BF76-F9B917D261F8}" srcOrd="0" destOrd="0" presId="urn:microsoft.com/office/officeart/2005/8/layout/list1"/>
    <dgm:cxn modelId="{C038491B-51D1-4B57-A0D4-F9F063E9140A}" type="presOf" srcId="{E64AD86E-7881-44A5-9D7F-C28A0E32BD4C}" destId="{E679624E-3E73-4CEE-BCB0-20BC8A16370F}" srcOrd="1" destOrd="0" presId="urn:microsoft.com/office/officeart/2005/8/layout/list1"/>
    <dgm:cxn modelId="{4A56D421-89CC-4981-B79A-8B9369D040C2}" type="presOf" srcId="{C98DF1D4-A42B-4188-A515-9209D02C3541}" destId="{1DDCAC40-AC9C-4849-B11E-C8567174ED07}" srcOrd="1" destOrd="0" presId="urn:microsoft.com/office/officeart/2005/8/layout/list1"/>
    <dgm:cxn modelId="{0FBEA324-611C-4EBD-AD39-F452EDD98C0E}" srcId="{E64AD86E-7881-44A5-9D7F-C28A0E32BD4C}" destId="{14DB34EF-61F0-44C1-AA6C-F709EE739177}" srcOrd="0" destOrd="0" parTransId="{604EDA74-C29C-46C4-88B5-587B0C1FC729}" sibTransId="{34899568-A455-45AD-B6DC-280C19CFBA04}"/>
    <dgm:cxn modelId="{BDB8D327-FC27-412D-96FB-07D52E77780A}" srcId="{B08DBFBC-F056-4628-9EBA-71864A84390C}" destId="{77B1A3CF-0BC7-47C8-9251-C091CC978906}" srcOrd="0" destOrd="0" parTransId="{820F2390-76CD-4DF6-BA1D-A5767E0F0FF4}" sibTransId="{310BF40A-6C34-47EA-969E-E776465DE443}"/>
    <dgm:cxn modelId="{6CB9632C-2401-4138-AD9D-228F2629B61F}" type="presOf" srcId="{77B1A3CF-0BC7-47C8-9251-C091CC978906}" destId="{87551B35-FE38-4D33-B562-D134DCCBB47F}" srcOrd="1" destOrd="0" presId="urn:microsoft.com/office/officeart/2005/8/layout/list1"/>
    <dgm:cxn modelId="{F7F91C5D-6205-45B0-9693-F9B37A5586B3}" type="presOf" srcId="{C98DF1D4-A42B-4188-A515-9209D02C3541}" destId="{EC4B34F2-7DD8-4734-90B0-FF06A8EC2CF3}" srcOrd="0" destOrd="0" presId="urn:microsoft.com/office/officeart/2005/8/layout/list1"/>
    <dgm:cxn modelId="{228BB963-D198-4260-941F-CA954C2B20E9}" srcId="{B08DBFBC-F056-4628-9EBA-71864A84390C}" destId="{C98DF1D4-A42B-4188-A515-9209D02C3541}" srcOrd="1" destOrd="0" parTransId="{AAD494E2-15C9-4EFD-AE8E-5BA3E3E5AF7C}" sibTransId="{3AF73755-9E73-4B8D-94D6-CEBB566741A3}"/>
    <dgm:cxn modelId="{BE280479-7123-4CF5-A663-A7584601D932}" type="presOf" srcId="{14DB34EF-61F0-44C1-AA6C-F709EE739177}" destId="{55D5F42F-91CF-4B1B-8B70-0840E7E4FEF9}" srcOrd="0" destOrd="0" presId="urn:microsoft.com/office/officeart/2005/8/layout/list1"/>
    <dgm:cxn modelId="{C2D10A82-0B0A-484A-8A49-234F83F2B191}" type="presOf" srcId="{C2F9289E-383A-40B4-B480-C4A489D7B5FF}" destId="{55D5F42F-91CF-4B1B-8B70-0840E7E4FEF9}" srcOrd="0" destOrd="1" presId="urn:microsoft.com/office/officeart/2005/8/layout/list1"/>
    <dgm:cxn modelId="{5C4AB68D-0AF4-462A-BF53-FB1CC4DD2595}" type="presOf" srcId="{B08DBFBC-F056-4628-9EBA-71864A84390C}" destId="{0D81660F-DF48-4A98-BA66-20308350444C}" srcOrd="0" destOrd="0" presId="urn:microsoft.com/office/officeart/2005/8/layout/list1"/>
    <dgm:cxn modelId="{37F00EB7-7F75-45F8-8623-42B5AE3D6F90}" type="presOf" srcId="{77B1A3CF-0BC7-47C8-9251-C091CC978906}" destId="{91DF9471-E8F7-4095-B4CC-0899F5A6501D}" srcOrd="0" destOrd="0" presId="urn:microsoft.com/office/officeart/2005/8/layout/list1"/>
    <dgm:cxn modelId="{E1DB70CB-B6D0-468F-BB1C-6A54A55953C3}" srcId="{E64AD86E-7881-44A5-9D7F-C28A0E32BD4C}" destId="{C2F9289E-383A-40B4-B480-C4A489D7B5FF}" srcOrd="1" destOrd="0" parTransId="{0455AA67-A8F7-4ACB-8D5F-B39A66454835}" sibTransId="{6A09170D-DC4A-4006-AC46-E7F21E93ED45}"/>
    <dgm:cxn modelId="{ED3599D8-FB6B-41A2-A3AA-50708C7EB8ED}" srcId="{B08DBFBC-F056-4628-9EBA-71864A84390C}" destId="{E64AD86E-7881-44A5-9D7F-C28A0E32BD4C}" srcOrd="2" destOrd="0" parTransId="{74EDE43E-FF04-4A4F-9C3D-F01DB2CCD031}" sibTransId="{9B1C26E5-FC77-4BD0-B51A-CFD9295C805A}"/>
    <dgm:cxn modelId="{BF378335-9450-4FF1-93C8-D1A24159FB70}" type="presParOf" srcId="{0D81660F-DF48-4A98-BA66-20308350444C}" destId="{5B648ACC-A574-42DE-AB9E-4A03C08306C9}" srcOrd="0" destOrd="0" presId="urn:microsoft.com/office/officeart/2005/8/layout/list1"/>
    <dgm:cxn modelId="{71EE1F51-470C-460F-A73C-AD07C5B2CEE4}" type="presParOf" srcId="{5B648ACC-A574-42DE-AB9E-4A03C08306C9}" destId="{91DF9471-E8F7-4095-B4CC-0899F5A6501D}" srcOrd="0" destOrd="0" presId="urn:microsoft.com/office/officeart/2005/8/layout/list1"/>
    <dgm:cxn modelId="{19E27EF7-38C1-4C0D-806C-0308C3DA9FC9}" type="presParOf" srcId="{5B648ACC-A574-42DE-AB9E-4A03C08306C9}" destId="{87551B35-FE38-4D33-B562-D134DCCBB47F}" srcOrd="1" destOrd="0" presId="urn:microsoft.com/office/officeart/2005/8/layout/list1"/>
    <dgm:cxn modelId="{50D3BA53-01B4-42FC-AA7B-CF44E3CC6785}" type="presParOf" srcId="{0D81660F-DF48-4A98-BA66-20308350444C}" destId="{FE367904-7657-4FAD-8B06-2DA5D6D4D150}" srcOrd="1" destOrd="0" presId="urn:microsoft.com/office/officeart/2005/8/layout/list1"/>
    <dgm:cxn modelId="{B7DDE85D-9BB7-436C-B6D1-7C98E48348E7}" type="presParOf" srcId="{0D81660F-DF48-4A98-BA66-20308350444C}" destId="{9080DA78-C07D-4164-91A9-162A4211B37B}" srcOrd="2" destOrd="0" presId="urn:microsoft.com/office/officeart/2005/8/layout/list1"/>
    <dgm:cxn modelId="{9764F7EC-081D-4389-922E-76D0ADBC8F45}" type="presParOf" srcId="{0D81660F-DF48-4A98-BA66-20308350444C}" destId="{D443A997-BEB7-4E56-B418-E0206CFC65EC}" srcOrd="3" destOrd="0" presId="urn:microsoft.com/office/officeart/2005/8/layout/list1"/>
    <dgm:cxn modelId="{DD4D1CF0-7369-4580-9B75-81FAB0ED3C19}" type="presParOf" srcId="{0D81660F-DF48-4A98-BA66-20308350444C}" destId="{EE2A4C69-387D-46FD-AD68-FE20E387D058}" srcOrd="4" destOrd="0" presId="urn:microsoft.com/office/officeart/2005/8/layout/list1"/>
    <dgm:cxn modelId="{6C1DE572-9ADA-4F22-AD67-6111825FF71E}" type="presParOf" srcId="{EE2A4C69-387D-46FD-AD68-FE20E387D058}" destId="{EC4B34F2-7DD8-4734-90B0-FF06A8EC2CF3}" srcOrd="0" destOrd="0" presId="urn:microsoft.com/office/officeart/2005/8/layout/list1"/>
    <dgm:cxn modelId="{4FA6ECA4-05CA-421C-BC95-2973C0FF95C1}" type="presParOf" srcId="{EE2A4C69-387D-46FD-AD68-FE20E387D058}" destId="{1DDCAC40-AC9C-4849-B11E-C8567174ED07}" srcOrd="1" destOrd="0" presId="urn:microsoft.com/office/officeart/2005/8/layout/list1"/>
    <dgm:cxn modelId="{FF1BEF2B-53B9-4B87-8E65-76415CD4C9DF}" type="presParOf" srcId="{0D81660F-DF48-4A98-BA66-20308350444C}" destId="{62F9992C-F859-45B1-8BC3-D48CFEBDE44A}" srcOrd="5" destOrd="0" presId="urn:microsoft.com/office/officeart/2005/8/layout/list1"/>
    <dgm:cxn modelId="{30C847DA-0920-4D09-8123-EE951A399489}" type="presParOf" srcId="{0D81660F-DF48-4A98-BA66-20308350444C}" destId="{45B2385D-09D5-41BE-831A-762DA1BEE40B}" srcOrd="6" destOrd="0" presId="urn:microsoft.com/office/officeart/2005/8/layout/list1"/>
    <dgm:cxn modelId="{B7FCE212-4353-4EEA-8EBD-4F3656694034}" type="presParOf" srcId="{0D81660F-DF48-4A98-BA66-20308350444C}" destId="{C50CEB7E-7869-41DA-B582-8C3C9DBBFB82}" srcOrd="7" destOrd="0" presId="urn:microsoft.com/office/officeart/2005/8/layout/list1"/>
    <dgm:cxn modelId="{E93E6468-5508-4423-A38F-CFB201FF247B}" type="presParOf" srcId="{0D81660F-DF48-4A98-BA66-20308350444C}" destId="{2367434B-40AF-4DFC-A215-F88E355F05D7}" srcOrd="8" destOrd="0" presId="urn:microsoft.com/office/officeart/2005/8/layout/list1"/>
    <dgm:cxn modelId="{AEE8533F-352C-448F-9F6A-D0674304F4E6}" type="presParOf" srcId="{2367434B-40AF-4DFC-A215-F88E355F05D7}" destId="{BB54B916-18B0-4E20-BF76-F9B917D261F8}" srcOrd="0" destOrd="0" presId="urn:microsoft.com/office/officeart/2005/8/layout/list1"/>
    <dgm:cxn modelId="{5350F19C-30A7-489E-91E4-6893B9CF0289}" type="presParOf" srcId="{2367434B-40AF-4DFC-A215-F88E355F05D7}" destId="{E679624E-3E73-4CEE-BCB0-20BC8A16370F}" srcOrd="1" destOrd="0" presId="urn:microsoft.com/office/officeart/2005/8/layout/list1"/>
    <dgm:cxn modelId="{4B381EB6-31CA-442B-A02E-02894FE2DFB0}" type="presParOf" srcId="{0D81660F-DF48-4A98-BA66-20308350444C}" destId="{71812971-1D03-4893-B082-A23655A627B8}" srcOrd="9" destOrd="0" presId="urn:microsoft.com/office/officeart/2005/8/layout/list1"/>
    <dgm:cxn modelId="{3AC615E8-D756-4A8E-963A-9AA2AAD05FCE}" type="presParOf" srcId="{0D81660F-DF48-4A98-BA66-20308350444C}" destId="{55D5F42F-91CF-4B1B-8B70-0840E7E4FEF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9EE000-16C9-48E3-86FB-D69F2AFEE68E}"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en-US"/>
        </a:p>
      </dgm:t>
    </dgm:pt>
    <dgm:pt modelId="{194BC222-66EC-46A3-A7E2-430CBBF5915B}">
      <dgm:prSet/>
      <dgm:spPr/>
      <dgm:t>
        <a:bodyPr/>
        <a:lstStyle/>
        <a:p>
          <a:pPr rtl="0"/>
          <a:r>
            <a:rPr lang="en-US"/>
            <a:t>Injection site reactions</a:t>
          </a:r>
        </a:p>
      </dgm:t>
    </dgm:pt>
    <dgm:pt modelId="{B1159E76-336D-4A7B-ADC9-E1BEAF88645D}" type="parTrans" cxnId="{9A41713F-2D7F-42B2-92EC-4DA41C2637D3}">
      <dgm:prSet/>
      <dgm:spPr/>
      <dgm:t>
        <a:bodyPr/>
        <a:lstStyle/>
        <a:p>
          <a:endParaRPr lang="en-US"/>
        </a:p>
      </dgm:t>
    </dgm:pt>
    <dgm:pt modelId="{4F446681-C9B4-434B-8C11-84090C682942}" type="sibTrans" cxnId="{9A41713F-2D7F-42B2-92EC-4DA41C2637D3}">
      <dgm:prSet/>
      <dgm:spPr/>
      <dgm:t>
        <a:bodyPr/>
        <a:lstStyle/>
        <a:p>
          <a:endParaRPr lang="en-US"/>
        </a:p>
      </dgm:t>
    </dgm:pt>
    <dgm:pt modelId="{D6102A22-36AF-44B2-B61C-EA1AA233EA44}">
      <dgm:prSet/>
      <dgm:spPr/>
      <dgm:t>
        <a:bodyPr/>
        <a:lstStyle/>
        <a:p>
          <a:pPr rtl="0"/>
          <a:r>
            <a:rPr lang="en-US"/>
            <a:t>Headache</a:t>
          </a:r>
        </a:p>
      </dgm:t>
    </dgm:pt>
    <dgm:pt modelId="{B04DC6EF-C4D9-4611-80C7-C2E74D7CED70}" type="parTrans" cxnId="{20EC3B55-FD9B-424D-AD5B-2484AE561F85}">
      <dgm:prSet/>
      <dgm:spPr/>
      <dgm:t>
        <a:bodyPr/>
        <a:lstStyle/>
        <a:p>
          <a:endParaRPr lang="en-US"/>
        </a:p>
      </dgm:t>
    </dgm:pt>
    <dgm:pt modelId="{A0967B41-E215-4B92-B2B7-F2F52733E830}" type="sibTrans" cxnId="{20EC3B55-FD9B-424D-AD5B-2484AE561F85}">
      <dgm:prSet/>
      <dgm:spPr/>
      <dgm:t>
        <a:bodyPr/>
        <a:lstStyle/>
        <a:p>
          <a:endParaRPr lang="en-US"/>
        </a:p>
      </dgm:t>
    </dgm:pt>
    <dgm:pt modelId="{34F8B5B9-7698-4170-AB22-5EDA25DD1B6D}">
      <dgm:prSet/>
      <dgm:spPr/>
      <dgm:t>
        <a:bodyPr/>
        <a:lstStyle/>
        <a:p>
          <a:pPr rtl="0"/>
          <a:r>
            <a:rPr lang="en-US"/>
            <a:t>Fever</a:t>
          </a:r>
        </a:p>
      </dgm:t>
    </dgm:pt>
    <dgm:pt modelId="{8CCFFADA-A1CE-4838-A678-F2A2A517FC2B}" type="parTrans" cxnId="{38184632-2350-4BD7-B564-D6F476C8A28C}">
      <dgm:prSet/>
      <dgm:spPr/>
      <dgm:t>
        <a:bodyPr/>
        <a:lstStyle/>
        <a:p>
          <a:endParaRPr lang="en-US"/>
        </a:p>
      </dgm:t>
    </dgm:pt>
    <dgm:pt modelId="{528DC2C4-B564-45BC-AE82-3C108677D624}" type="sibTrans" cxnId="{38184632-2350-4BD7-B564-D6F476C8A28C}">
      <dgm:prSet/>
      <dgm:spPr/>
      <dgm:t>
        <a:bodyPr/>
        <a:lstStyle/>
        <a:p>
          <a:endParaRPr lang="en-US"/>
        </a:p>
      </dgm:t>
    </dgm:pt>
    <dgm:pt modelId="{BCAAE4A1-7E60-4986-B3FC-C9C099A7D6A7}">
      <dgm:prSet/>
      <dgm:spPr/>
      <dgm:t>
        <a:bodyPr/>
        <a:lstStyle/>
        <a:p>
          <a:pPr rtl="0"/>
          <a:r>
            <a:rPr lang="en-US"/>
            <a:t>Fatigue</a:t>
          </a:r>
        </a:p>
      </dgm:t>
    </dgm:pt>
    <dgm:pt modelId="{74EC2840-84A5-48F8-A645-1A346BE0A019}" type="parTrans" cxnId="{A47418E7-FD13-46DB-8C09-7EF710DFE711}">
      <dgm:prSet/>
      <dgm:spPr/>
      <dgm:t>
        <a:bodyPr/>
        <a:lstStyle/>
        <a:p>
          <a:endParaRPr lang="en-US"/>
        </a:p>
      </dgm:t>
    </dgm:pt>
    <dgm:pt modelId="{6A376207-2795-4463-98FC-EC3B63E1D8A9}" type="sibTrans" cxnId="{A47418E7-FD13-46DB-8C09-7EF710DFE711}">
      <dgm:prSet/>
      <dgm:spPr/>
      <dgm:t>
        <a:bodyPr/>
        <a:lstStyle/>
        <a:p>
          <a:endParaRPr lang="en-US"/>
        </a:p>
      </dgm:t>
    </dgm:pt>
    <dgm:pt modelId="{3C88456B-6F53-48E2-8ADE-95B9C6CF9B59}">
      <dgm:prSet/>
      <dgm:spPr/>
      <dgm:t>
        <a:bodyPr/>
        <a:lstStyle/>
        <a:p>
          <a:pPr rtl="0"/>
          <a:r>
            <a:rPr lang="en-US"/>
            <a:t>Diarrhea</a:t>
          </a:r>
        </a:p>
      </dgm:t>
    </dgm:pt>
    <dgm:pt modelId="{FAAC66BD-87FA-440C-8E51-82BDEC867FA2}" type="parTrans" cxnId="{D708C90A-BA08-40C9-A92E-C80408882F34}">
      <dgm:prSet/>
      <dgm:spPr/>
      <dgm:t>
        <a:bodyPr/>
        <a:lstStyle/>
        <a:p>
          <a:endParaRPr lang="en-US"/>
        </a:p>
      </dgm:t>
    </dgm:pt>
    <dgm:pt modelId="{36B2A3AC-AD01-436F-AF6F-6A2F4B7B61F2}" type="sibTrans" cxnId="{D708C90A-BA08-40C9-A92E-C80408882F34}">
      <dgm:prSet/>
      <dgm:spPr/>
      <dgm:t>
        <a:bodyPr/>
        <a:lstStyle/>
        <a:p>
          <a:endParaRPr lang="en-US"/>
        </a:p>
      </dgm:t>
    </dgm:pt>
    <dgm:pt modelId="{6D87E30A-6DE4-4342-921F-2955C6BD1633}">
      <dgm:prSet/>
      <dgm:spPr/>
      <dgm:t>
        <a:bodyPr/>
        <a:lstStyle/>
        <a:p>
          <a:pPr rtl="0"/>
          <a:r>
            <a:rPr lang="en-US"/>
            <a:t>Nausea</a:t>
          </a:r>
        </a:p>
      </dgm:t>
    </dgm:pt>
    <dgm:pt modelId="{DE504EA8-CB26-481C-9532-B6C52715743F}" type="parTrans" cxnId="{AA8EE6B9-21D7-4B3D-BC83-47228F3C2F39}">
      <dgm:prSet/>
      <dgm:spPr/>
      <dgm:t>
        <a:bodyPr/>
        <a:lstStyle/>
        <a:p>
          <a:endParaRPr lang="en-US"/>
        </a:p>
      </dgm:t>
    </dgm:pt>
    <dgm:pt modelId="{0D40B148-D83F-4EBC-BBCF-A6B78B18F625}" type="sibTrans" cxnId="{AA8EE6B9-21D7-4B3D-BC83-47228F3C2F39}">
      <dgm:prSet/>
      <dgm:spPr/>
      <dgm:t>
        <a:bodyPr/>
        <a:lstStyle/>
        <a:p>
          <a:endParaRPr lang="en-US"/>
        </a:p>
      </dgm:t>
    </dgm:pt>
    <dgm:pt modelId="{C224CD1B-4E92-42E9-8C0E-A3B3914F2132}">
      <dgm:prSet/>
      <dgm:spPr/>
      <dgm:t>
        <a:bodyPr/>
        <a:lstStyle/>
        <a:p>
          <a:pPr rtl="0"/>
          <a:r>
            <a:rPr lang="en-US"/>
            <a:t>Rash</a:t>
          </a:r>
        </a:p>
      </dgm:t>
    </dgm:pt>
    <dgm:pt modelId="{276AE090-21D0-4F6B-AD55-7B03BC1EAA9C}" type="parTrans" cxnId="{14BBBBA6-8ED3-409C-B526-58F3B3B497B9}">
      <dgm:prSet/>
      <dgm:spPr/>
      <dgm:t>
        <a:bodyPr/>
        <a:lstStyle/>
        <a:p>
          <a:endParaRPr lang="en-US"/>
        </a:p>
      </dgm:t>
    </dgm:pt>
    <dgm:pt modelId="{91B89468-E58F-46B8-8B52-CA9A3CC3ED88}" type="sibTrans" cxnId="{14BBBBA6-8ED3-409C-B526-58F3B3B497B9}">
      <dgm:prSet/>
      <dgm:spPr/>
      <dgm:t>
        <a:bodyPr/>
        <a:lstStyle/>
        <a:p>
          <a:endParaRPr lang="en-US"/>
        </a:p>
      </dgm:t>
    </dgm:pt>
    <dgm:pt modelId="{CACEFC55-DC84-417C-845A-0922350D932E}" type="pres">
      <dgm:prSet presAssocID="{219EE000-16C9-48E3-86FB-D69F2AFEE68E}" presName="diagram" presStyleCnt="0">
        <dgm:presLayoutVars>
          <dgm:dir/>
          <dgm:resizeHandles val="exact"/>
        </dgm:presLayoutVars>
      </dgm:prSet>
      <dgm:spPr/>
    </dgm:pt>
    <dgm:pt modelId="{994C8F19-1502-4BA0-9C81-6B4693DFF5E4}" type="pres">
      <dgm:prSet presAssocID="{194BC222-66EC-46A3-A7E2-430CBBF5915B}" presName="node" presStyleLbl="node1" presStyleIdx="0" presStyleCnt="7">
        <dgm:presLayoutVars>
          <dgm:bulletEnabled val="1"/>
        </dgm:presLayoutVars>
      </dgm:prSet>
      <dgm:spPr/>
    </dgm:pt>
    <dgm:pt modelId="{26A2EA9D-E9AB-4AB2-ACB0-25F62F0D14CE}" type="pres">
      <dgm:prSet presAssocID="{4F446681-C9B4-434B-8C11-84090C682942}" presName="sibTrans" presStyleCnt="0"/>
      <dgm:spPr/>
    </dgm:pt>
    <dgm:pt modelId="{D21E5E01-0564-42C1-A9FB-1D2EF4759457}" type="pres">
      <dgm:prSet presAssocID="{D6102A22-36AF-44B2-B61C-EA1AA233EA44}" presName="node" presStyleLbl="node1" presStyleIdx="1" presStyleCnt="7">
        <dgm:presLayoutVars>
          <dgm:bulletEnabled val="1"/>
        </dgm:presLayoutVars>
      </dgm:prSet>
      <dgm:spPr/>
    </dgm:pt>
    <dgm:pt modelId="{27E749FC-4674-4E04-9318-E13F5848BD51}" type="pres">
      <dgm:prSet presAssocID="{A0967B41-E215-4B92-B2B7-F2F52733E830}" presName="sibTrans" presStyleCnt="0"/>
      <dgm:spPr/>
    </dgm:pt>
    <dgm:pt modelId="{27AE4DF8-6191-4B54-9998-A9A68DD58C5D}" type="pres">
      <dgm:prSet presAssocID="{34F8B5B9-7698-4170-AB22-5EDA25DD1B6D}" presName="node" presStyleLbl="node1" presStyleIdx="2" presStyleCnt="7">
        <dgm:presLayoutVars>
          <dgm:bulletEnabled val="1"/>
        </dgm:presLayoutVars>
      </dgm:prSet>
      <dgm:spPr/>
    </dgm:pt>
    <dgm:pt modelId="{913E2EE8-A912-4755-95DC-FE410EA14392}" type="pres">
      <dgm:prSet presAssocID="{528DC2C4-B564-45BC-AE82-3C108677D624}" presName="sibTrans" presStyleCnt="0"/>
      <dgm:spPr/>
    </dgm:pt>
    <dgm:pt modelId="{9E3ED5F7-44BB-4D2C-9678-B349B09D0A55}" type="pres">
      <dgm:prSet presAssocID="{BCAAE4A1-7E60-4986-B3FC-C9C099A7D6A7}" presName="node" presStyleLbl="node1" presStyleIdx="3" presStyleCnt="7">
        <dgm:presLayoutVars>
          <dgm:bulletEnabled val="1"/>
        </dgm:presLayoutVars>
      </dgm:prSet>
      <dgm:spPr/>
    </dgm:pt>
    <dgm:pt modelId="{0C5CF7D8-496B-43B7-80A5-CDEFE3F51DD6}" type="pres">
      <dgm:prSet presAssocID="{6A376207-2795-4463-98FC-EC3B63E1D8A9}" presName="sibTrans" presStyleCnt="0"/>
      <dgm:spPr/>
    </dgm:pt>
    <dgm:pt modelId="{82481C35-F8A8-4E83-A8E9-D0E75EC25620}" type="pres">
      <dgm:prSet presAssocID="{3C88456B-6F53-48E2-8ADE-95B9C6CF9B59}" presName="node" presStyleLbl="node1" presStyleIdx="4" presStyleCnt="7">
        <dgm:presLayoutVars>
          <dgm:bulletEnabled val="1"/>
        </dgm:presLayoutVars>
      </dgm:prSet>
      <dgm:spPr/>
    </dgm:pt>
    <dgm:pt modelId="{A0B7E7D2-F9A1-4815-8331-2963763B278C}" type="pres">
      <dgm:prSet presAssocID="{36B2A3AC-AD01-436F-AF6F-6A2F4B7B61F2}" presName="sibTrans" presStyleCnt="0"/>
      <dgm:spPr/>
    </dgm:pt>
    <dgm:pt modelId="{ACAD149A-2219-4DFF-BE0F-EB866E017082}" type="pres">
      <dgm:prSet presAssocID="{6D87E30A-6DE4-4342-921F-2955C6BD1633}" presName="node" presStyleLbl="node1" presStyleIdx="5" presStyleCnt="7">
        <dgm:presLayoutVars>
          <dgm:bulletEnabled val="1"/>
        </dgm:presLayoutVars>
      </dgm:prSet>
      <dgm:spPr/>
    </dgm:pt>
    <dgm:pt modelId="{B939F509-B92E-4CC0-86A1-1AF647C86818}" type="pres">
      <dgm:prSet presAssocID="{0D40B148-D83F-4EBC-BBCF-A6B78B18F625}" presName="sibTrans" presStyleCnt="0"/>
      <dgm:spPr/>
    </dgm:pt>
    <dgm:pt modelId="{E35041FE-A1FD-42FF-AF69-FABC466C3FB2}" type="pres">
      <dgm:prSet presAssocID="{C224CD1B-4E92-42E9-8C0E-A3B3914F2132}" presName="node" presStyleLbl="node1" presStyleIdx="6" presStyleCnt="7">
        <dgm:presLayoutVars>
          <dgm:bulletEnabled val="1"/>
        </dgm:presLayoutVars>
      </dgm:prSet>
      <dgm:spPr/>
    </dgm:pt>
  </dgm:ptLst>
  <dgm:cxnLst>
    <dgm:cxn modelId="{D708C90A-BA08-40C9-A92E-C80408882F34}" srcId="{219EE000-16C9-48E3-86FB-D69F2AFEE68E}" destId="{3C88456B-6F53-48E2-8ADE-95B9C6CF9B59}" srcOrd="4" destOrd="0" parTransId="{FAAC66BD-87FA-440C-8E51-82BDEC867FA2}" sibTransId="{36B2A3AC-AD01-436F-AF6F-6A2F4B7B61F2}"/>
    <dgm:cxn modelId="{3DF00713-711C-46D7-83DE-2C36BF48D8E6}" type="presOf" srcId="{3C88456B-6F53-48E2-8ADE-95B9C6CF9B59}" destId="{82481C35-F8A8-4E83-A8E9-D0E75EC25620}" srcOrd="0" destOrd="0" presId="urn:microsoft.com/office/officeart/2005/8/layout/default"/>
    <dgm:cxn modelId="{49A38917-5F3F-483A-B1E3-9DDEAE6EDD2F}" type="presOf" srcId="{6D87E30A-6DE4-4342-921F-2955C6BD1633}" destId="{ACAD149A-2219-4DFF-BE0F-EB866E017082}" srcOrd="0" destOrd="0" presId="urn:microsoft.com/office/officeart/2005/8/layout/default"/>
    <dgm:cxn modelId="{A417842A-7A11-41B4-A5D9-B5DA6FF1F7B6}" type="presOf" srcId="{D6102A22-36AF-44B2-B61C-EA1AA233EA44}" destId="{D21E5E01-0564-42C1-A9FB-1D2EF4759457}" srcOrd="0" destOrd="0" presId="urn:microsoft.com/office/officeart/2005/8/layout/default"/>
    <dgm:cxn modelId="{38184632-2350-4BD7-B564-D6F476C8A28C}" srcId="{219EE000-16C9-48E3-86FB-D69F2AFEE68E}" destId="{34F8B5B9-7698-4170-AB22-5EDA25DD1B6D}" srcOrd="2" destOrd="0" parTransId="{8CCFFADA-A1CE-4838-A678-F2A2A517FC2B}" sibTransId="{528DC2C4-B564-45BC-AE82-3C108677D624}"/>
    <dgm:cxn modelId="{4F171B39-2A39-4D5A-8FB3-907C355324E1}" type="presOf" srcId="{34F8B5B9-7698-4170-AB22-5EDA25DD1B6D}" destId="{27AE4DF8-6191-4B54-9998-A9A68DD58C5D}" srcOrd="0" destOrd="0" presId="urn:microsoft.com/office/officeart/2005/8/layout/default"/>
    <dgm:cxn modelId="{9A41713F-2D7F-42B2-92EC-4DA41C2637D3}" srcId="{219EE000-16C9-48E3-86FB-D69F2AFEE68E}" destId="{194BC222-66EC-46A3-A7E2-430CBBF5915B}" srcOrd="0" destOrd="0" parTransId="{B1159E76-336D-4A7B-ADC9-E1BEAF88645D}" sibTransId="{4F446681-C9B4-434B-8C11-84090C682942}"/>
    <dgm:cxn modelId="{20EC3B55-FD9B-424D-AD5B-2484AE561F85}" srcId="{219EE000-16C9-48E3-86FB-D69F2AFEE68E}" destId="{D6102A22-36AF-44B2-B61C-EA1AA233EA44}" srcOrd="1" destOrd="0" parTransId="{B04DC6EF-C4D9-4611-80C7-C2E74D7CED70}" sibTransId="{A0967B41-E215-4B92-B2B7-F2F52733E830}"/>
    <dgm:cxn modelId="{46A1B694-ABD3-44EB-A995-35063EDB41F1}" type="presOf" srcId="{BCAAE4A1-7E60-4986-B3FC-C9C099A7D6A7}" destId="{9E3ED5F7-44BB-4D2C-9678-B349B09D0A55}" srcOrd="0" destOrd="0" presId="urn:microsoft.com/office/officeart/2005/8/layout/default"/>
    <dgm:cxn modelId="{14BBBBA6-8ED3-409C-B526-58F3B3B497B9}" srcId="{219EE000-16C9-48E3-86FB-D69F2AFEE68E}" destId="{C224CD1B-4E92-42E9-8C0E-A3B3914F2132}" srcOrd="6" destOrd="0" parTransId="{276AE090-21D0-4F6B-AD55-7B03BC1EAA9C}" sibTransId="{91B89468-E58F-46B8-8B52-CA9A3CC3ED88}"/>
    <dgm:cxn modelId="{84BE26B4-463D-4BB4-9DE9-3050255649D5}" type="presOf" srcId="{219EE000-16C9-48E3-86FB-D69F2AFEE68E}" destId="{CACEFC55-DC84-417C-845A-0922350D932E}" srcOrd="0" destOrd="0" presId="urn:microsoft.com/office/officeart/2005/8/layout/default"/>
    <dgm:cxn modelId="{AA8EE6B9-21D7-4B3D-BC83-47228F3C2F39}" srcId="{219EE000-16C9-48E3-86FB-D69F2AFEE68E}" destId="{6D87E30A-6DE4-4342-921F-2955C6BD1633}" srcOrd="5" destOrd="0" parTransId="{DE504EA8-CB26-481C-9532-B6C52715743F}" sibTransId="{0D40B148-D83F-4EBC-BBCF-A6B78B18F625}"/>
    <dgm:cxn modelId="{884C98C8-E7EF-4859-9127-FCE734DAC4D4}" type="presOf" srcId="{194BC222-66EC-46A3-A7E2-430CBBF5915B}" destId="{994C8F19-1502-4BA0-9C81-6B4693DFF5E4}" srcOrd="0" destOrd="0" presId="urn:microsoft.com/office/officeart/2005/8/layout/default"/>
    <dgm:cxn modelId="{A47418E7-FD13-46DB-8C09-7EF710DFE711}" srcId="{219EE000-16C9-48E3-86FB-D69F2AFEE68E}" destId="{BCAAE4A1-7E60-4986-B3FC-C9C099A7D6A7}" srcOrd="3" destOrd="0" parTransId="{74EC2840-84A5-48F8-A645-1A346BE0A019}" sibTransId="{6A376207-2795-4463-98FC-EC3B63E1D8A9}"/>
    <dgm:cxn modelId="{EDCCF2FD-CB3D-44F2-9AA5-4A23C88640BF}" type="presOf" srcId="{C224CD1B-4E92-42E9-8C0E-A3B3914F2132}" destId="{E35041FE-A1FD-42FF-AF69-FABC466C3FB2}" srcOrd="0" destOrd="0" presId="urn:microsoft.com/office/officeart/2005/8/layout/default"/>
    <dgm:cxn modelId="{6907031B-0F78-4EE9-95C9-121B754AF6C2}" type="presParOf" srcId="{CACEFC55-DC84-417C-845A-0922350D932E}" destId="{994C8F19-1502-4BA0-9C81-6B4693DFF5E4}" srcOrd="0" destOrd="0" presId="urn:microsoft.com/office/officeart/2005/8/layout/default"/>
    <dgm:cxn modelId="{611C1226-1D9F-4AE0-B369-890CAD12BB94}" type="presParOf" srcId="{CACEFC55-DC84-417C-845A-0922350D932E}" destId="{26A2EA9D-E9AB-4AB2-ACB0-25F62F0D14CE}" srcOrd="1" destOrd="0" presId="urn:microsoft.com/office/officeart/2005/8/layout/default"/>
    <dgm:cxn modelId="{7570D68A-F2B9-4F09-8D89-761A6C026441}" type="presParOf" srcId="{CACEFC55-DC84-417C-845A-0922350D932E}" destId="{D21E5E01-0564-42C1-A9FB-1D2EF4759457}" srcOrd="2" destOrd="0" presId="urn:microsoft.com/office/officeart/2005/8/layout/default"/>
    <dgm:cxn modelId="{0DD52147-9DA9-476B-BDE8-C983D69ACF7B}" type="presParOf" srcId="{CACEFC55-DC84-417C-845A-0922350D932E}" destId="{27E749FC-4674-4E04-9318-E13F5848BD51}" srcOrd="3" destOrd="0" presId="urn:microsoft.com/office/officeart/2005/8/layout/default"/>
    <dgm:cxn modelId="{0ABF62D3-0A74-4C41-9283-FC4376F59F35}" type="presParOf" srcId="{CACEFC55-DC84-417C-845A-0922350D932E}" destId="{27AE4DF8-6191-4B54-9998-A9A68DD58C5D}" srcOrd="4" destOrd="0" presId="urn:microsoft.com/office/officeart/2005/8/layout/default"/>
    <dgm:cxn modelId="{16444B59-8032-42E1-9157-5C12678E561B}" type="presParOf" srcId="{CACEFC55-DC84-417C-845A-0922350D932E}" destId="{913E2EE8-A912-4755-95DC-FE410EA14392}" srcOrd="5" destOrd="0" presId="urn:microsoft.com/office/officeart/2005/8/layout/default"/>
    <dgm:cxn modelId="{E0FA9C44-3985-4796-9F83-3A52D35F19B7}" type="presParOf" srcId="{CACEFC55-DC84-417C-845A-0922350D932E}" destId="{9E3ED5F7-44BB-4D2C-9678-B349B09D0A55}" srcOrd="6" destOrd="0" presId="urn:microsoft.com/office/officeart/2005/8/layout/default"/>
    <dgm:cxn modelId="{8888D837-4E43-4088-B638-D2DB0EB54458}" type="presParOf" srcId="{CACEFC55-DC84-417C-845A-0922350D932E}" destId="{0C5CF7D8-496B-43B7-80A5-CDEFE3F51DD6}" srcOrd="7" destOrd="0" presId="urn:microsoft.com/office/officeart/2005/8/layout/default"/>
    <dgm:cxn modelId="{F34A3565-56A8-4CA6-9514-1076E159A7CC}" type="presParOf" srcId="{CACEFC55-DC84-417C-845A-0922350D932E}" destId="{82481C35-F8A8-4E83-A8E9-D0E75EC25620}" srcOrd="8" destOrd="0" presId="urn:microsoft.com/office/officeart/2005/8/layout/default"/>
    <dgm:cxn modelId="{080AF1AF-0717-4EBD-A49A-5251E1146742}" type="presParOf" srcId="{CACEFC55-DC84-417C-845A-0922350D932E}" destId="{A0B7E7D2-F9A1-4815-8331-2963763B278C}" srcOrd="9" destOrd="0" presId="urn:microsoft.com/office/officeart/2005/8/layout/default"/>
    <dgm:cxn modelId="{D9114DE8-2887-464A-A244-77B728840836}" type="presParOf" srcId="{CACEFC55-DC84-417C-845A-0922350D932E}" destId="{ACAD149A-2219-4DFF-BE0F-EB866E017082}" srcOrd="10" destOrd="0" presId="urn:microsoft.com/office/officeart/2005/8/layout/default"/>
    <dgm:cxn modelId="{26556D5A-F4D4-4781-BD73-C031E86D31EC}" type="presParOf" srcId="{CACEFC55-DC84-417C-845A-0922350D932E}" destId="{B939F509-B92E-4CC0-86A1-1AF647C86818}" srcOrd="11" destOrd="0" presId="urn:microsoft.com/office/officeart/2005/8/layout/default"/>
    <dgm:cxn modelId="{8AC4141B-464F-4F9C-8FEA-1B32DF091AD8}" type="presParOf" srcId="{CACEFC55-DC84-417C-845A-0922350D932E}" destId="{E35041FE-A1FD-42FF-AF69-FABC466C3FB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31E09E-7072-428F-9418-F6AEE9DDD58A}"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2E6386AD-566F-4DC9-9E69-7E6003B968AC}">
      <dgm:prSet/>
      <dgm:spPr/>
      <dgm:t>
        <a:bodyPr/>
        <a:lstStyle/>
        <a:p>
          <a:pPr rtl="0"/>
          <a:r>
            <a:rPr lang="en-US" dirty="0"/>
            <a:t>For gay, bisexual, and other MSM or TGW who have sex with men:</a:t>
          </a:r>
        </a:p>
      </dgm:t>
    </dgm:pt>
    <dgm:pt modelId="{06427EAC-E677-4D66-9A42-15FEAEE2B62B}" type="parTrans" cxnId="{51D8D4DA-6C56-42B0-8F58-6090C9E557D2}">
      <dgm:prSet/>
      <dgm:spPr/>
      <dgm:t>
        <a:bodyPr/>
        <a:lstStyle/>
        <a:p>
          <a:endParaRPr lang="en-US"/>
        </a:p>
      </dgm:t>
    </dgm:pt>
    <dgm:pt modelId="{52A2878C-5DF7-476B-A65C-97EAD5F3E8A6}" type="sibTrans" cxnId="{51D8D4DA-6C56-42B0-8F58-6090C9E557D2}">
      <dgm:prSet/>
      <dgm:spPr/>
      <dgm:t>
        <a:bodyPr/>
        <a:lstStyle/>
        <a:p>
          <a:endParaRPr lang="en-US"/>
        </a:p>
      </dgm:t>
    </dgm:pt>
    <dgm:pt modelId="{C619557E-1965-4B16-ABF3-DE46A9C634DC}">
      <dgm:prSet/>
      <dgm:spPr/>
      <dgm:t>
        <a:bodyPr/>
        <a:lstStyle/>
        <a:p>
          <a:pPr rtl="0"/>
          <a:r>
            <a:rPr lang="en-US"/>
            <a:t>At least every 4 months, and as often as needed</a:t>
          </a:r>
        </a:p>
      </dgm:t>
    </dgm:pt>
    <dgm:pt modelId="{60D334EC-87D7-45B4-8618-3A9C8DD60B92}" type="parTrans" cxnId="{736E843E-74BC-4A39-B62A-FCF90DE8227D}">
      <dgm:prSet/>
      <dgm:spPr/>
      <dgm:t>
        <a:bodyPr/>
        <a:lstStyle/>
        <a:p>
          <a:endParaRPr lang="en-US"/>
        </a:p>
      </dgm:t>
    </dgm:pt>
    <dgm:pt modelId="{CC6B8598-0C3C-4070-87E9-45B09A5BD1E4}" type="sibTrans" cxnId="{736E843E-74BC-4A39-B62A-FCF90DE8227D}">
      <dgm:prSet/>
      <dgm:spPr/>
      <dgm:t>
        <a:bodyPr/>
        <a:lstStyle/>
        <a:p>
          <a:endParaRPr lang="en-US"/>
        </a:p>
      </dgm:t>
    </dgm:pt>
    <dgm:pt modelId="{87043137-7265-4647-A492-58100C8708E3}">
      <dgm:prSet/>
      <dgm:spPr/>
      <dgm:t>
        <a:bodyPr/>
        <a:lstStyle/>
        <a:p>
          <a:pPr rtl="0"/>
          <a:r>
            <a:rPr lang="en-US"/>
            <a:t>Oral, rectal, urine, blood</a:t>
          </a:r>
        </a:p>
      </dgm:t>
    </dgm:pt>
    <dgm:pt modelId="{B1427CE6-8208-4DD8-AE8C-E683432134FC}" type="parTrans" cxnId="{0CA1B9BC-AF79-4039-AF87-544A78D63D30}">
      <dgm:prSet/>
      <dgm:spPr/>
      <dgm:t>
        <a:bodyPr/>
        <a:lstStyle/>
        <a:p>
          <a:endParaRPr lang="en-US"/>
        </a:p>
      </dgm:t>
    </dgm:pt>
    <dgm:pt modelId="{5A7DD3DA-96E2-4370-A98A-83B71AC5B79E}" type="sibTrans" cxnId="{0CA1B9BC-AF79-4039-AF87-544A78D63D30}">
      <dgm:prSet/>
      <dgm:spPr/>
      <dgm:t>
        <a:bodyPr/>
        <a:lstStyle/>
        <a:p>
          <a:endParaRPr lang="en-US"/>
        </a:p>
      </dgm:t>
    </dgm:pt>
    <dgm:pt modelId="{FCF276F5-A4B5-400E-BE8A-B498FE1E4119}">
      <dgm:prSet/>
      <dgm:spPr/>
      <dgm:t>
        <a:bodyPr/>
        <a:lstStyle/>
        <a:p>
          <a:pPr rtl="0"/>
          <a:r>
            <a:rPr lang="en-US"/>
            <a:t>For heterosexually active people:</a:t>
          </a:r>
        </a:p>
      </dgm:t>
    </dgm:pt>
    <dgm:pt modelId="{5F22C5AB-A941-4B1E-BF46-941E1E18AA83}" type="parTrans" cxnId="{EAD06F47-82B0-4778-9A94-693208DC1B84}">
      <dgm:prSet/>
      <dgm:spPr/>
      <dgm:t>
        <a:bodyPr/>
        <a:lstStyle/>
        <a:p>
          <a:endParaRPr lang="en-US"/>
        </a:p>
      </dgm:t>
    </dgm:pt>
    <dgm:pt modelId="{FE40C367-D0FB-4BCB-9989-33AB8561ECDB}" type="sibTrans" cxnId="{EAD06F47-82B0-4778-9A94-693208DC1B84}">
      <dgm:prSet/>
      <dgm:spPr/>
      <dgm:t>
        <a:bodyPr/>
        <a:lstStyle/>
        <a:p>
          <a:endParaRPr lang="en-US"/>
        </a:p>
      </dgm:t>
    </dgm:pt>
    <dgm:pt modelId="{798BD819-ED83-42F2-A481-36D077E2722E}">
      <dgm:prSet/>
      <dgm:spPr/>
      <dgm:t>
        <a:bodyPr/>
        <a:lstStyle/>
        <a:p>
          <a:pPr rtl="0"/>
          <a:r>
            <a:rPr lang="en-US" dirty="0"/>
            <a:t>At least every 6 months, and as often as needed</a:t>
          </a:r>
        </a:p>
      </dgm:t>
    </dgm:pt>
    <dgm:pt modelId="{21133360-2CFE-4E7A-BE9D-66B8C134BC22}" type="parTrans" cxnId="{B6BF7D56-9B0B-41A7-A2D8-147A36BD20B4}">
      <dgm:prSet/>
      <dgm:spPr/>
      <dgm:t>
        <a:bodyPr/>
        <a:lstStyle/>
        <a:p>
          <a:endParaRPr lang="en-US"/>
        </a:p>
      </dgm:t>
    </dgm:pt>
    <dgm:pt modelId="{9AA35CBC-B7E5-4699-ABDA-CEBADE38BCA4}" type="sibTrans" cxnId="{B6BF7D56-9B0B-41A7-A2D8-147A36BD20B4}">
      <dgm:prSet/>
      <dgm:spPr/>
      <dgm:t>
        <a:bodyPr/>
        <a:lstStyle/>
        <a:p>
          <a:endParaRPr lang="en-US"/>
        </a:p>
      </dgm:t>
    </dgm:pt>
    <dgm:pt modelId="{DE10CDF3-5A80-46BE-8FF0-0686B79A8FFD}">
      <dgm:prSet/>
      <dgm:spPr/>
      <dgm:t>
        <a:bodyPr/>
        <a:lstStyle/>
        <a:p>
          <a:pPr rtl="0"/>
          <a:r>
            <a:rPr lang="en-US"/>
            <a:t>Vaginal, oral, rectal, urine, as indicated; blood</a:t>
          </a:r>
        </a:p>
      </dgm:t>
    </dgm:pt>
    <dgm:pt modelId="{9BC5A441-048D-4930-B76D-D93B21AD7B9F}" type="parTrans" cxnId="{EF3BFE09-79DA-4EA1-A8BD-57B539D4AFBA}">
      <dgm:prSet/>
      <dgm:spPr/>
      <dgm:t>
        <a:bodyPr/>
        <a:lstStyle/>
        <a:p>
          <a:endParaRPr lang="en-US"/>
        </a:p>
      </dgm:t>
    </dgm:pt>
    <dgm:pt modelId="{5F620F2B-B801-4719-969F-3AB86312F7F0}" type="sibTrans" cxnId="{EF3BFE09-79DA-4EA1-A8BD-57B539D4AFBA}">
      <dgm:prSet/>
      <dgm:spPr/>
      <dgm:t>
        <a:bodyPr/>
        <a:lstStyle/>
        <a:p>
          <a:endParaRPr lang="en-US"/>
        </a:p>
      </dgm:t>
    </dgm:pt>
    <dgm:pt modelId="{5D786235-708A-41EF-BA95-1D7F786DD84D}">
      <dgm:prSet/>
      <dgm:spPr/>
      <dgm:t>
        <a:bodyPr/>
        <a:lstStyle/>
        <a:p>
          <a:pPr rtl="0"/>
          <a:r>
            <a:rPr lang="en-US"/>
            <a:t>Screen for:</a:t>
          </a:r>
        </a:p>
      </dgm:t>
    </dgm:pt>
    <dgm:pt modelId="{C8DCC507-6750-4708-A438-1F400361684E}" type="parTrans" cxnId="{1FB7DE69-62BB-4DE9-94B8-9DB9F2B9F04E}">
      <dgm:prSet/>
      <dgm:spPr/>
      <dgm:t>
        <a:bodyPr/>
        <a:lstStyle/>
        <a:p>
          <a:endParaRPr lang="en-US"/>
        </a:p>
      </dgm:t>
    </dgm:pt>
    <dgm:pt modelId="{EF78C059-F323-4EA8-B4F2-A6B0F44FA37F}" type="sibTrans" cxnId="{1FB7DE69-62BB-4DE9-94B8-9DB9F2B9F04E}">
      <dgm:prSet/>
      <dgm:spPr/>
      <dgm:t>
        <a:bodyPr/>
        <a:lstStyle/>
        <a:p>
          <a:endParaRPr lang="en-US"/>
        </a:p>
      </dgm:t>
    </dgm:pt>
    <dgm:pt modelId="{26F80C5A-9206-424F-A705-4E5AC44AB5BD}">
      <dgm:prSet/>
      <dgm:spPr/>
      <dgm:t>
        <a:bodyPr/>
        <a:lstStyle/>
        <a:p>
          <a:pPr rtl="0"/>
          <a:r>
            <a:rPr lang="en-US"/>
            <a:t>Gonorrhea</a:t>
          </a:r>
        </a:p>
      </dgm:t>
    </dgm:pt>
    <dgm:pt modelId="{2C4796A3-7EB2-4D08-8927-3C4FAE94ECB0}" type="parTrans" cxnId="{5F153CBB-61F1-4D67-A0E4-438796670B05}">
      <dgm:prSet/>
      <dgm:spPr/>
      <dgm:t>
        <a:bodyPr/>
        <a:lstStyle/>
        <a:p>
          <a:endParaRPr lang="en-US"/>
        </a:p>
      </dgm:t>
    </dgm:pt>
    <dgm:pt modelId="{BCD9CC3E-DB4F-481B-9BAE-143C5F5454FE}" type="sibTrans" cxnId="{5F153CBB-61F1-4D67-A0E4-438796670B05}">
      <dgm:prSet/>
      <dgm:spPr/>
      <dgm:t>
        <a:bodyPr/>
        <a:lstStyle/>
        <a:p>
          <a:endParaRPr lang="en-US"/>
        </a:p>
      </dgm:t>
    </dgm:pt>
    <dgm:pt modelId="{E9D078CD-A879-4EB2-BD38-5E11582CE0D0}">
      <dgm:prSet/>
      <dgm:spPr/>
      <dgm:t>
        <a:bodyPr/>
        <a:lstStyle/>
        <a:p>
          <a:pPr rtl="0"/>
          <a:r>
            <a:rPr lang="en-US"/>
            <a:t>Chlamydia</a:t>
          </a:r>
        </a:p>
      </dgm:t>
    </dgm:pt>
    <dgm:pt modelId="{68DC723A-095C-43DC-B1BA-A826694DB586}" type="parTrans" cxnId="{C10852F3-3321-4474-B48A-430788F85888}">
      <dgm:prSet/>
      <dgm:spPr/>
      <dgm:t>
        <a:bodyPr/>
        <a:lstStyle/>
        <a:p>
          <a:endParaRPr lang="en-US"/>
        </a:p>
      </dgm:t>
    </dgm:pt>
    <dgm:pt modelId="{7AC752BD-9232-494B-8CFA-CD8755DAA941}" type="sibTrans" cxnId="{C10852F3-3321-4474-B48A-430788F85888}">
      <dgm:prSet/>
      <dgm:spPr/>
      <dgm:t>
        <a:bodyPr/>
        <a:lstStyle/>
        <a:p>
          <a:endParaRPr lang="en-US"/>
        </a:p>
      </dgm:t>
    </dgm:pt>
    <dgm:pt modelId="{2E5B3D3A-BC9D-43B8-9628-81E43FFA86CA}">
      <dgm:prSet/>
      <dgm:spPr/>
      <dgm:t>
        <a:bodyPr/>
        <a:lstStyle/>
        <a:p>
          <a:pPr rtl="0"/>
          <a:r>
            <a:rPr lang="en-US"/>
            <a:t>Syphilis</a:t>
          </a:r>
        </a:p>
      </dgm:t>
    </dgm:pt>
    <dgm:pt modelId="{9586C90F-C9BD-41BF-AD15-92507FB7B252}" type="parTrans" cxnId="{06057798-14EC-4374-8D33-2FDF65D9C175}">
      <dgm:prSet/>
      <dgm:spPr/>
      <dgm:t>
        <a:bodyPr/>
        <a:lstStyle/>
        <a:p>
          <a:endParaRPr lang="en-US"/>
        </a:p>
      </dgm:t>
    </dgm:pt>
    <dgm:pt modelId="{8C80B07B-CEA7-4841-8923-3A3DF644FBC4}" type="sibTrans" cxnId="{06057798-14EC-4374-8D33-2FDF65D9C175}">
      <dgm:prSet/>
      <dgm:spPr/>
      <dgm:t>
        <a:bodyPr/>
        <a:lstStyle/>
        <a:p>
          <a:endParaRPr lang="en-US"/>
        </a:p>
      </dgm:t>
    </dgm:pt>
    <dgm:pt modelId="{78D0FF23-EED9-4D3B-9F57-4ACF866D3687}" type="pres">
      <dgm:prSet presAssocID="{2C31E09E-7072-428F-9418-F6AEE9DDD58A}" presName="linear" presStyleCnt="0">
        <dgm:presLayoutVars>
          <dgm:animLvl val="lvl"/>
          <dgm:resizeHandles val="exact"/>
        </dgm:presLayoutVars>
      </dgm:prSet>
      <dgm:spPr/>
    </dgm:pt>
    <dgm:pt modelId="{DB3381CA-2C64-4576-BEF2-5EBC2568286C}" type="pres">
      <dgm:prSet presAssocID="{2E6386AD-566F-4DC9-9E69-7E6003B968AC}" presName="parentText" presStyleLbl="node1" presStyleIdx="0" presStyleCnt="3">
        <dgm:presLayoutVars>
          <dgm:chMax val="0"/>
          <dgm:bulletEnabled val="1"/>
        </dgm:presLayoutVars>
      </dgm:prSet>
      <dgm:spPr/>
    </dgm:pt>
    <dgm:pt modelId="{A74039B8-42B3-4198-91FB-8AA46C53BAE5}" type="pres">
      <dgm:prSet presAssocID="{2E6386AD-566F-4DC9-9E69-7E6003B968AC}" presName="childText" presStyleLbl="revTx" presStyleIdx="0" presStyleCnt="3">
        <dgm:presLayoutVars>
          <dgm:bulletEnabled val="1"/>
        </dgm:presLayoutVars>
      </dgm:prSet>
      <dgm:spPr/>
    </dgm:pt>
    <dgm:pt modelId="{F6FCF0A3-5083-4756-8063-C66E23541594}" type="pres">
      <dgm:prSet presAssocID="{FCF276F5-A4B5-400E-BE8A-B498FE1E4119}" presName="parentText" presStyleLbl="node1" presStyleIdx="1" presStyleCnt="3">
        <dgm:presLayoutVars>
          <dgm:chMax val="0"/>
          <dgm:bulletEnabled val="1"/>
        </dgm:presLayoutVars>
      </dgm:prSet>
      <dgm:spPr/>
    </dgm:pt>
    <dgm:pt modelId="{EC66554D-5EAB-40E3-AED7-4A70A53E9205}" type="pres">
      <dgm:prSet presAssocID="{FCF276F5-A4B5-400E-BE8A-B498FE1E4119}" presName="childText" presStyleLbl="revTx" presStyleIdx="1" presStyleCnt="3">
        <dgm:presLayoutVars>
          <dgm:bulletEnabled val="1"/>
        </dgm:presLayoutVars>
      </dgm:prSet>
      <dgm:spPr/>
    </dgm:pt>
    <dgm:pt modelId="{CE2CE9B0-E36F-447B-8788-D9398E154F7F}" type="pres">
      <dgm:prSet presAssocID="{5D786235-708A-41EF-BA95-1D7F786DD84D}" presName="parentText" presStyleLbl="node1" presStyleIdx="2" presStyleCnt="3">
        <dgm:presLayoutVars>
          <dgm:chMax val="0"/>
          <dgm:bulletEnabled val="1"/>
        </dgm:presLayoutVars>
      </dgm:prSet>
      <dgm:spPr/>
    </dgm:pt>
    <dgm:pt modelId="{82B8BD19-1497-496C-86E0-0C7E09C9F24E}" type="pres">
      <dgm:prSet presAssocID="{5D786235-708A-41EF-BA95-1D7F786DD84D}" presName="childText" presStyleLbl="revTx" presStyleIdx="2" presStyleCnt="3">
        <dgm:presLayoutVars>
          <dgm:bulletEnabled val="1"/>
        </dgm:presLayoutVars>
      </dgm:prSet>
      <dgm:spPr/>
    </dgm:pt>
  </dgm:ptLst>
  <dgm:cxnLst>
    <dgm:cxn modelId="{EF3BFE09-79DA-4EA1-A8BD-57B539D4AFBA}" srcId="{FCF276F5-A4B5-400E-BE8A-B498FE1E4119}" destId="{DE10CDF3-5A80-46BE-8FF0-0686B79A8FFD}" srcOrd="1" destOrd="0" parTransId="{9BC5A441-048D-4930-B76D-D93B21AD7B9F}" sibTransId="{5F620F2B-B801-4719-969F-3AB86312F7F0}"/>
    <dgm:cxn modelId="{38A76B0D-282D-4663-8842-4DC01192D992}" type="presOf" srcId="{E9D078CD-A879-4EB2-BD38-5E11582CE0D0}" destId="{82B8BD19-1497-496C-86E0-0C7E09C9F24E}" srcOrd="0" destOrd="1" presId="urn:microsoft.com/office/officeart/2005/8/layout/vList2"/>
    <dgm:cxn modelId="{E562DC2D-CA68-4225-B0EB-8771AAD07C0B}" type="presOf" srcId="{798BD819-ED83-42F2-A481-36D077E2722E}" destId="{EC66554D-5EAB-40E3-AED7-4A70A53E9205}" srcOrd="0" destOrd="0" presId="urn:microsoft.com/office/officeart/2005/8/layout/vList2"/>
    <dgm:cxn modelId="{736E843E-74BC-4A39-B62A-FCF90DE8227D}" srcId="{2E6386AD-566F-4DC9-9E69-7E6003B968AC}" destId="{C619557E-1965-4B16-ABF3-DE46A9C634DC}" srcOrd="0" destOrd="0" parTransId="{60D334EC-87D7-45B4-8618-3A9C8DD60B92}" sibTransId="{CC6B8598-0C3C-4070-87E9-45B09A5BD1E4}"/>
    <dgm:cxn modelId="{EAD06F47-82B0-4778-9A94-693208DC1B84}" srcId="{2C31E09E-7072-428F-9418-F6AEE9DDD58A}" destId="{FCF276F5-A4B5-400E-BE8A-B498FE1E4119}" srcOrd="1" destOrd="0" parTransId="{5F22C5AB-A941-4B1E-BF46-941E1E18AA83}" sibTransId="{FE40C367-D0FB-4BCB-9989-33AB8561ECDB}"/>
    <dgm:cxn modelId="{E6D81153-8C82-48A2-A5A2-33415C3229D7}" type="presOf" srcId="{2E6386AD-566F-4DC9-9E69-7E6003B968AC}" destId="{DB3381CA-2C64-4576-BEF2-5EBC2568286C}" srcOrd="0" destOrd="0" presId="urn:microsoft.com/office/officeart/2005/8/layout/vList2"/>
    <dgm:cxn modelId="{B6BF7D56-9B0B-41A7-A2D8-147A36BD20B4}" srcId="{FCF276F5-A4B5-400E-BE8A-B498FE1E4119}" destId="{798BD819-ED83-42F2-A481-36D077E2722E}" srcOrd="0" destOrd="0" parTransId="{21133360-2CFE-4E7A-BE9D-66B8C134BC22}" sibTransId="{9AA35CBC-B7E5-4699-ABDA-CEBADE38BCA4}"/>
    <dgm:cxn modelId="{1FB7DE69-62BB-4DE9-94B8-9DB9F2B9F04E}" srcId="{2C31E09E-7072-428F-9418-F6AEE9DDD58A}" destId="{5D786235-708A-41EF-BA95-1D7F786DD84D}" srcOrd="2" destOrd="0" parTransId="{C8DCC507-6750-4708-A438-1F400361684E}" sibTransId="{EF78C059-F323-4EA8-B4F2-A6B0F44FA37F}"/>
    <dgm:cxn modelId="{7FBCC770-5DD7-43F7-A361-43528A8B5F5E}" type="presOf" srcId="{FCF276F5-A4B5-400E-BE8A-B498FE1E4119}" destId="{F6FCF0A3-5083-4756-8063-C66E23541594}" srcOrd="0" destOrd="0" presId="urn:microsoft.com/office/officeart/2005/8/layout/vList2"/>
    <dgm:cxn modelId="{9881DE86-6A4D-4E13-BB73-BFE51B774F2A}" type="presOf" srcId="{2E5B3D3A-BC9D-43B8-9628-81E43FFA86CA}" destId="{82B8BD19-1497-496C-86E0-0C7E09C9F24E}" srcOrd="0" destOrd="2" presId="urn:microsoft.com/office/officeart/2005/8/layout/vList2"/>
    <dgm:cxn modelId="{8C19F689-2C00-4D37-AD03-D836BF3E79FE}" type="presOf" srcId="{2C31E09E-7072-428F-9418-F6AEE9DDD58A}" destId="{78D0FF23-EED9-4D3B-9F57-4ACF866D3687}" srcOrd="0" destOrd="0" presId="urn:microsoft.com/office/officeart/2005/8/layout/vList2"/>
    <dgm:cxn modelId="{7C18828F-38AB-44A4-A8FF-DB30A4CA3D5F}" type="presOf" srcId="{26F80C5A-9206-424F-A705-4E5AC44AB5BD}" destId="{82B8BD19-1497-496C-86E0-0C7E09C9F24E}" srcOrd="0" destOrd="0" presId="urn:microsoft.com/office/officeart/2005/8/layout/vList2"/>
    <dgm:cxn modelId="{06057798-14EC-4374-8D33-2FDF65D9C175}" srcId="{5D786235-708A-41EF-BA95-1D7F786DD84D}" destId="{2E5B3D3A-BC9D-43B8-9628-81E43FFA86CA}" srcOrd="2" destOrd="0" parTransId="{9586C90F-C9BD-41BF-AD15-92507FB7B252}" sibTransId="{8C80B07B-CEA7-4841-8923-3A3DF644FBC4}"/>
    <dgm:cxn modelId="{9D798E9D-366E-450E-A79D-5478A7713923}" type="presOf" srcId="{87043137-7265-4647-A492-58100C8708E3}" destId="{A74039B8-42B3-4198-91FB-8AA46C53BAE5}" srcOrd="0" destOrd="1" presId="urn:microsoft.com/office/officeart/2005/8/layout/vList2"/>
    <dgm:cxn modelId="{F9B8139F-6606-429A-A362-5FED75BE68AC}" type="presOf" srcId="{5D786235-708A-41EF-BA95-1D7F786DD84D}" destId="{CE2CE9B0-E36F-447B-8788-D9398E154F7F}" srcOrd="0" destOrd="0" presId="urn:microsoft.com/office/officeart/2005/8/layout/vList2"/>
    <dgm:cxn modelId="{5F153CBB-61F1-4D67-A0E4-438796670B05}" srcId="{5D786235-708A-41EF-BA95-1D7F786DD84D}" destId="{26F80C5A-9206-424F-A705-4E5AC44AB5BD}" srcOrd="0" destOrd="0" parTransId="{2C4796A3-7EB2-4D08-8927-3C4FAE94ECB0}" sibTransId="{BCD9CC3E-DB4F-481B-9BAE-143C5F5454FE}"/>
    <dgm:cxn modelId="{0CA1B9BC-AF79-4039-AF87-544A78D63D30}" srcId="{2E6386AD-566F-4DC9-9E69-7E6003B968AC}" destId="{87043137-7265-4647-A492-58100C8708E3}" srcOrd="1" destOrd="0" parTransId="{B1427CE6-8208-4DD8-AE8C-E683432134FC}" sibTransId="{5A7DD3DA-96E2-4370-A98A-83B71AC5B79E}"/>
    <dgm:cxn modelId="{B04C35C8-A069-455D-87F2-4EA095BA90D6}" type="presOf" srcId="{C619557E-1965-4B16-ABF3-DE46A9C634DC}" destId="{A74039B8-42B3-4198-91FB-8AA46C53BAE5}" srcOrd="0" destOrd="0" presId="urn:microsoft.com/office/officeart/2005/8/layout/vList2"/>
    <dgm:cxn modelId="{51D8D4DA-6C56-42B0-8F58-6090C9E557D2}" srcId="{2C31E09E-7072-428F-9418-F6AEE9DDD58A}" destId="{2E6386AD-566F-4DC9-9E69-7E6003B968AC}" srcOrd="0" destOrd="0" parTransId="{06427EAC-E677-4D66-9A42-15FEAEE2B62B}" sibTransId="{52A2878C-5DF7-476B-A65C-97EAD5F3E8A6}"/>
    <dgm:cxn modelId="{68EAC5E7-8BB2-42CC-8F63-084091E23ED4}" type="presOf" srcId="{DE10CDF3-5A80-46BE-8FF0-0686B79A8FFD}" destId="{EC66554D-5EAB-40E3-AED7-4A70A53E9205}" srcOrd="0" destOrd="1" presId="urn:microsoft.com/office/officeart/2005/8/layout/vList2"/>
    <dgm:cxn modelId="{C10852F3-3321-4474-B48A-430788F85888}" srcId="{5D786235-708A-41EF-BA95-1D7F786DD84D}" destId="{E9D078CD-A879-4EB2-BD38-5E11582CE0D0}" srcOrd="1" destOrd="0" parTransId="{68DC723A-095C-43DC-B1BA-A826694DB586}" sibTransId="{7AC752BD-9232-494B-8CFA-CD8755DAA941}"/>
    <dgm:cxn modelId="{628E45DD-8F51-4F9A-9683-8068D8480DE5}" type="presParOf" srcId="{78D0FF23-EED9-4D3B-9F57-4ACF866D3687}" destId="{DB3381CA-2C64-4576-BEF2-5EBC2568286C}" srcOrd="0" destOrd="0" presId="urn:microsoft.com/office/officeart/2005/8/layout/vList2"/>
    <dgm:cxn modelId="{74DFA4C9-E02E-4973-A6C6-EF4215DEA994}" type="presParOf" srcId="{78D0FF23-EED9-4D3B-9F57-4ACF866D3687}" destId="{A74039B8-42B3-4198-91FB-8AA46C53BAE5}" srcOrd="1" destOrd="0" presId="urn:microsoft.com/office/officeart/2005/8/layout/vList2"/>
    <dgm:cxn modelId="{6FFEF400-5080-4044-8CC6-1822A8C078F3}" type="presParOf" srcId="{78D0FF23-EED9-4D3B-9F57-4ACF866D3687}" destId="{F6FCF0A3-5083-4756-8063-C66E23541594}" srcOrd="2" destOrd="0" presId="urn:microsoft.com/office/officeart/2005/8/layout/vList2"/>
    <dgm:cxn modelId="{55502DBE-DEFB-481A-A6CE-B2D603D547C3}" type="presParOf" srcId="{78D0FF23-EED9-4D3B-9F57-4ACF866D3687}" destId="{EC66554D-5EAB-40E3-AED7-4A70A53E9205}" srcOrd="3" destOrd="0" presId="urn:microsoft.com/office/officeart/2005/8/layout/vList2"/>
    <dgm:cxn modelId="{A8BF45ED-9408-4AF2-9BEB-8E7D798052F2}" type="presParOf" srcId="{78D0FF23-EED9-4D3B-9F57-4ACF866D3687}" destId="{CE2CE9B0-E36F-447B-8788-D9398E154F7F}" srcOrd="4" destOrd="0" presId="urn:microsoft.com/office/officeart/2005/8/layout/vList2"/>
    <dgm:cxn modelId="{23199E73-846B-4FAE-B821-0B15D9F568C8}" type="presParOf" srcId="{78D0FF23-EED9-4D3B-9F57-4ACF866D3687}" destId="{82B8BD19-1497-496C-86E0-0C7E09C9F24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F3A56C-C14C-49C2-9F8F-DCB52E2BA59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94E4FF9F-24B8-44EC-8D3D-7CB227621BB6}">
      <dgm:prSet/>
      <dgm:spPr/>
      <dgm:t>
        <a:bodyPr/>
        <a:lstStyle/>
        <a:p>
          <a:pPr rtl="0"/>
          <a:r>
            <a:rPr lang="en-US" dirty="0"/>
            <a:t>Do not give other antiretroviral medications with CAB for </a:t>
          </a:r>
          <a:r>
            <a:rPr lang="en-US" dirty="0" err="1"/>
            <a:t>PrEP</a:t>
          </a:r>
          <a:endParaRPr lang="en-US" dirty="0"/>
        </a:p>
      </dgm:t>
    </dgm:pt>
    <dgm:pt modelId="{3CA8447E-4519-4D0F-A0AC-E54648CF4FED}" type="parTrans" cxnId="{D27C55A0-9E51-4DD1-B713-49956272E217}">
      <dgm:prSet/>
      <dgm:spPr/>
      <dgm:t>
        <a:bodyPr/>
        <a:lstStyle/>
        <a:p>
          <a:endParaRPr lang="en-US"/>
        </a:p>
      </dgm:t>
    </dgm:pt>
    <dgm:pt modelId="{A104870B-BAC9-4BFF-89EC-DD9CBA9A4B95}" type="sibTrans" cxnId="{D27C55A0-9E51-4DD1-B713-49956272E217}">
      <dgm:prSet/>
      <dgm:spPr/>
      <dgm:t>
        <a:bodyPr/>
        <a:lstStyle/>
        <a:p>
          <a:endParaRPr lang="en-US"/>
        </a:p>
      </dgm:t>
    </dgm:pt>
    <dgm:pt modelId="{9D6A05CB-3588-476C-89A6-F8662AF23D0E}">
      <dgm:prSet/>
      <dgm:spPr/>
      <dgm:t>
        <a:bodyPr/>
        <a:lstStyle/>
        <a:p>
          <a:pPr rtl="0"/>
          <a:r>
            <a:rPr lang="en-US" dirty="0"/>
            <a:t>Do not administer at any site other than gluteal muscle</a:t>
          </a:r>
        </a:p>
      </dgm:t>
    </dgm:pt>
    <dgm:pt modelId="{0F08B8E0-F056-41E9-A98C-BDA2CF906B4C}" type="parTrans" cxnId="{4C22AE9F-B429-42BA-9CC1-CE1A022CC60F}">
      <dgm:prSet/>
      <dgm:spPr/>
      <dgm:t>
        <a:bodyPr/>
        <a:lstStyle/>
        <a:p>
          <a:endParaRPr lang="en-US"/>
        </a:p>
      </dgm:t>
    </dgm:pt>
    <dgm:pt modelId="{D0745B92-C275-4B99-87D8-4C8A6431D608}" type="sibTrans" cxnId="{4C22AE9F-B429-42BA-9CC1-CE1A022CC60F}">
      <dgm:prSet/>
      <dgm:spPr/>
      <dgm:t>
        <a:bodyPr/>
        <a:lstStyle/>
        <a:p>
          <a:endParaRPr lang="en-US"/>
        </a:p>
      </dgm:t>
    </dgm:pt>
    <dgm:pt modelId="{B9E5A07C-153A-48CD-B872-B953CCA9B7BB}">
      <dgm:prSet/>
      <dgm:spPr/>
      <dgm:t>
        <a:bodyPr/>
        <a:lstStyle/>
        <a:p>
          <a:pPr rtl="0"/>
          <a:r>
            <a:rPr lang="en-US" dirty="0"/>
            <a:t>Do not dispense for home administration</a:t>
          </a:r>
        </a:p>
      </dgm:t>
    </dgm:pt>
    <dgm:pt modelId="{56971630-BD27-4678-9FA7-A8912E86F700}" type="parTrans" cxnId="{FEFA5694-C340-4528-9ED5-AD52A9D5D05A}">
      <dgm:prSet/>
      <dgm:spPr/>
      <dgm:t>
        <a:bodyPr/>
        <a:lstStyle/>
        <a:p>
          <a:endParaRPr lang="en-US"/>
        </a:p>
      </dgm:t>
    </dgm:pt>
    <dgm:pt modelId="{FC7E5D57-AD19-4C08-9C62-925B41D97303}" type="sibTrans" cxnId="{FEFA5694-C340-4528-9ED5-AD52A9D5D05A}">
      <dgm:prSet/>
      <dgm:spPr/>
      <dgm:t>
        <a:bodyPr/>
        <a:lstStyle/>
        <a:p>
          <a:endParaRPr lang="en-US"/>
        </a:p>
      </dgm:t>
    </dgm:pt>
    <dgm:pt modelId="{FD8028F2-C22A-4E0A-B8A6-4CF22C4E0F10}">
      <dgm:prSet/>
      <dgm:spPr/>
      <dgm:t>
        <a:bodyPr/>
        <a:lstStyle/>
        <a:p>
          <a:pPr rtl="0"/>
          <a:r>
            <a:rPr lang="en-US" dirty="0"/>
            <a:t>Do not prescribe ongoing daily oral CAB (other than for lead-in prior to initiating or restarting injections)</a:t>
          </a:r>
        </a:p>
      </dgm:t>
    </dgm:pt>
    <dgm:pt modelId="{69FC8B84-F657-43CD-9E8F-2B75D3276861}" type="parTrans" cxnId="{DCCAF8A6-38A2-49E5-9254-AB6D03648E37}">
      <dgm:prSet/>
      <dgm:spPr/>
      <dgm:t>
        <a:bodyPr/>
        <a:lstStyle/>
        <a:p>
          <a:endParaRPr lang="en-US"/>
        </a:p>
      </dgm:t>
    </dgm:pt>
    <dgm:pt modelId="{F2F31CD8-C5F4-4A56-A11A-C25DC8AD7E46}" type="sibTrans" cxnId="{DCCAF8A6-38A2-49E5-9254-AB6D03648E37}">
      <dgm:prSet/>
      <dgm:spPr/>
      <dgm:t>
        <a:bodyPr/>
        <a:lstStyle/>
        <a:p>
          <a:endParaRPr lang="en-US"/>
        </a:p>
      </dgm:t>
    </dgm:pt>
    <dgm:pt modelId="{FCDEB61B-800B-42CE-8DD5-8B95F4AF50F5}" type="pres">
      <dgm:prSet presAssocID="{21F3A56C-C14C-49C2-9F8F-DCB52E2BA598}" presName="CompostProcess" presStyleCnt="0">
        <dgm:presLayoutVars>
          <dgm:dir/>
          <dgm:resizeHandles val="exact"/>
        </dgm:presLayoutVars>
      </dgm:prSet>
      <dgm:spPr/>
    </dgm:pt>
    <dgm:pt modelId="{A921BDEE-9246-4889-8A46-A9CB14604C61}" type="pres">
      <dgm:prSet presAssocID="{21F3A56C-C14C-49C2-9F8F-DCB52E2BA598}" presName="arrow" presStyleLbl="bgShp" presStyleIdx="0" presStyleCnt="1"/>
      <dgm:spPr/>
    </dgm:pt>
    <dgm:pt modelId="{E4183188-E8A2-41D2-B016-09BE515FCD93}" type="pres">
      <dgm:prSet presAssocID="{21F3A56C-C14C-49C2-9F8F-DCB52E2BA598}" presName="linearProcess" presStyleCnt="0"/>
      <dgm:spPr/>
    </dgm:pt>
    <dgm:pt modelId="{3FFC63B9-6D4C-4398-9C17-FFE40D9600FC}" type="pres">
      <dgm:prSet presAssocID="{94E4FF9F-24B8-44EC-8D3D-7CB227621BB6}" presName="textNode" presStyleLbl="node1" presStyleIdx="0" presStyleCnt="4">
        <dgm:presLayoutVars>
          <dgm:bulletEnabled val="1"/>
        </dgm:presLayoutVars>
      </dgm:prSet>
      <dgm:spPr/>
    </dgm:pt>
    <dgm:pt modelId="{5BA8E907-3D37-431D-8911-214F8E6D588F}" type="pres">
      <dgm:prSet presAssocID="{A104870B-BAC9-4BFF-89EC-DD9CBA9A4B95}" presName="sibTrans" presStyleCnt="0"/>
      <dgm:spPr/>
    </dgm:pt>
    <dgm:pt modelId="{D31F74D1-72C1-4B76-BA79-A148AE02E5CE}" type="pres">
      <dgm:prSet presAssocID="{9D6A05CB-3588-476C-89A6-F8662AF23D0E}" presName="textNode" presStyleLbl="node1" presStyleIdx="1" presStyleCnt="4">
        <dgm:presLayoutVars>
          <dgm:bulletEnabled val="1"/>
        </dgm:presLayoutVars>
      </dgm:prSet>
      <dgm:spPr/>
    </dgm:pt>
    <dgm:pt modelId="{3FCF84A5-1135-4F6F-A54D-01630898AA6E}" type="pres">
      <dgm:prSet presAssocID="{D0745B92-C275-4B99-87D8-4C8A6431D608}" presName="sibTrans" presStyleCnt="0"/>
      <dgm:spPr/>
    </dgm:pt>
    <dgm:pt modelId="{F70797E4-254A-4721-9A62-C8F4C3678F2F}" type="pres">
      <dgm:prSet presAssocID="{B9E5A07C-153A-48CD-B872-B953CCA9B7BB}" presName="textNode" presStyleLbl="node1" presStyleIdx="2" presStyleCnt="4">
        <dgm:presLayoutVars>
          <dgm:bulletEnabled val="1"/>
        </dgm:presLayoutVars>
      </dgm:prSet>
      <dgm:spPr/>
    </dgm:pt>
    <dgm:pt modelId="{600F37A5-C293-43D3-9BB1-C183CB7C70A7}" type="pres">
      <dgm:prSet presAssocID="{FC7E5D57-AD19-4C08-9C62-925B41D97303}" presName="sibTrans" presStyleCnt="0"/>
      <dgm:spPr/>
    </dgm:pt>
    <dgm:pt modelId="{8495C41F-F037-43E2-83A3-6F7965229C9C}" type="pres">
      <dgm:prSet presAssocID="{FD8028F2-C22A-4E0A-B8A6-4CF22C4E0F10}" presName="textNode" presStyleLbl="node1" presStyleIdx="3" presStyleCnt="4">
        <dgm:presLayoutVars>
          <dgm:bulletEnabled val="1"/>
        </dgm:presLayoutVars>
      </dgm:prSet>
      <dgm:spPr/>
    </dgm:pt>
  </dgm:ptLst>
  <dgm:cxnLst>
    <dgm:cxn modelId="{61499102-8020-47F6-9E7F-DECD964798BC}" type="presOf" srcId="{B9E5A07C-153A-48CD-B872-B953CCA9B7BB}" destId="{F70797E4-254A-4721-9A62-C8F4C3678F2F}" srcOrd="0" destOrd="0" presId="urn:microsoft.com/office/officeart/2005/8/layout/hProcess9"/>
    <dgm:cxn modelId="{9D262F42-1D0B-4245-9020-AF6F7EB4723A}" type="presOf" srcId="{21F3A56C-C14C-49C2-9F8F-DCB52E2BA598}" destId="{FCDEB61B-800B-42CE-8DD5-8B95F4AF50F5}" srcOrd="0" destOrd="0" presId="urn:microsoft.com/office/officeart/2005/8/layout/hProcess9"/>
    <dgm:cxn modelId="{4922A944-9A1D-4F85-883D-AD8A983B8736}" type="presOf" srcId="{94E4FF9F-24B8-44EC-8D3D-7CB227621BB6}" destId="{3FFC63B9-6D4C-4398-9C17-FFE40D9600FC}" srcOrd="0" destOrd="0" presId="urn:microsoft.com/office/officeart/2005/8/layout/hProcess9"/>
    <dgm:cxn modelId="{945CB977-5050-4A1B-83FB-8A015E611654}" type="presOf" srcId="{FD8028F2-C22A-4E0A-B8A6-4CF22C4E0F10}" destId="{8495C41F-F037-43E2-83A3-6F7965229C9C}" srcOrd="0" destOrd="0" presId="urn:microsoft.com/office/officeart/2005/8/layout/hProcess9"/>
    <dgm:cxn modelId="{FEFA5694-C340-4528-9ED5-AD52A9D5D05A}" srcId="{21F3A56C-C14C-49C2-9F8F-DCB52E2BA598}" destId="{B9E5A07C-153A-48CD-B872-B953CCA9B7BB}" srcOrd="2" destOrd="0" parTransId="{56971630-BD27-4678-9FA7-A8912E86F700}" sibTransId="{FC7E5D57-AD19-4C08-9C62-925B41D97303}"/>
    <dgm:cxn modelId="{4C22AE9F-B429-42BA-9CC1-CE1A022CC60F}" srcId="{21F3A56C-C14C-49C2-9F8F-DCB52E2BA598}" destId="{9D6A05CB-3588-476C-89A6-F8662AF23D0E}" srcOrd="1" destOrd="0" parTransId="{0F08B8E0-F056-41E9-A98C-BDA2CF906B4C}" sibTransId="{D0745B92-C275-4B99-87D8-4C8A6431D608}"/>
    <dgm:cxn modelId="{D27C55A0-9E51-4DD1-B713-49956272E217}" srcId="{21F3A56C-C14C-49C2-9F8F-DCB52E2BA598}" destId="{94E4FF9F-24B8-44EC-8D3D-7CB227621BB6}" srcOrd="0" destOrd="0" parTransId="{3CA8447E-4519-4D0F-A0AC-E54648CF4FED}" sibTransId="{A104870B-BAC9-4BFF-89EC-DD9CBA9A4B95}"/>
    <dgm:cxn modelId="{DCCAF8A6-38A2-49E5-9254-AB6D03648E37}" srcId="{21F3A56C-C14C-49C2-9F8F-DCB52E2BA598}" destId="{FD8028F2-C22A-4E0A-B8A6-4CF22C4E0F10}" srcOrd="3" destOrd="0" parTransId="{69FC8B84-F657-43CD-9E8F-2B75D3276861}" sibTransId="{F2F31CD8-C5F4-4A56-A11A-C25DC8AD7E46}"/>
    <dgm:cxn modelId="{999D49EE-35E3-4FB3-8183-DD5DEFCD15FA}" type="presOf" srcId="{9D6A05CB-3588-476C-89A6-F8662AF23D0E}" destId="{D31F74D1-72C1-4B76-BA79-A148AE02E5CE}" srcOrd="0" destOrd="0" presId="urn:microsoft.com/office/officeart/2005/8/layout/hProcess9"/>
    <dgm:cxn modelId="{D63F09EC-C8F0-4061-9F4A-7B991A4E45C7}" type="presParOf" srcId="{FCDEB61B-800B-42CE-8DD5-8B95F4AF50F5}" destId="{A921BDEE-9246-4889-8A46-A9CB14604C61}" srcOrd="0" destOrd="0" presId="urn:microsoft.com/office/officeart/2005/8/layout/hProcess9"/>
    <dgm:cxn modelId="{302B95B6-4449-4D4C-A1A3-5B046D47537D}" type="presParOf" srcId="{FCDEB61B-800B-42CE-8DD5-8B95F4AF50F5}" destId="{E4183188-E8A2-41D2-B016-09BE515FCD93}" srcOrd="1" destOrd="0" presId="urn:microsoft.com/office/officeart/2005/8/layout/hProcess9"/>
    <dgm:cxn modelId="{DD140805-E3F9-4858-B391-9949D1A04A3F}" type="presParOf" srcId="{E4183188-E8A2-41D2-B016-09BE515FCD93}" destId="{3FFC63B9-6D4C-4398-9C17-FFE40D9600FC}" srcOrd="0" destOrd="0" presId="urn:microsoft.com/office/officeart/2005/8/layout/hProcess9"/>
    <dgm:cxn modelId="{B126CF12-C069-4B33-9A1B-295AB14B9219}" type="presParOf" srcId="{E4183188-E8A2-41D2-B016-09BE515FCD93}" destId="{5BA8E907-3D37-431D-8911-214F8E6D588F}" srcOrd="1" destOrd="0" presId="urn:microsoft.com/office/officeart/2005/8/layout/hProcess9"/>
    <dgm:cxn modelId="{6DB09FBC-8B1B-4808-8D09-5B089BF89EFE}" type="presParOf" srcId="{E4183188-E8A2-41D2-B016-09BE515FCD93}" destId="{D31F74D1-72C1-4B76-BA79-A148AE02E5CE}" srcOrd="2" destOrd="0" presId="urn:microsoft.com/office/officeart/2005/8/layout/hProcess9"/>
    <dgm:cxn modelId="{F6BC8F7A-5C88-4FE6-80FA-598D2482B6FF}" type="presParOf" srcId="{E4183188-E8A2-41D2-B016-09BE515FCD93}" destId="{3FCF84A5-1135-4F6F-A54D-01630898AA6E}" srcOrd="3" destOrd="0" presId="urn:microsoft.com/office/officeart/2005/8/layout/hProcess9"/>
    <dgm:cxn modelId="{0E8D7161-BDD6-4432-875D-80E658BAA5C5}" type="presParOf" srcId="{E4183188-E8A2-41D2-B016-09BE515FCD93}" destId="{F70797E4-254A-4721-9A62-C8F4C3678F2F}" srcOrd="4" destOrd="0" presId="urn:microsoft.com/office/officeart/2005/8/layout/hProcess9"/>
    <dgm:cxn modelId="{942BC437-2F68-4C2C-8449-CE42993CB0FC}" type="presParOf" srcId="{E4183188-E8A2-41D2-B016-09BE515FCD93}" destId="{600F37A5-C293-43D3-9BB1-C183CB7C70A7}" srcOrd="5" destOrd="0" presId="urn:microsoft.com/office/officeart/2005/8/layout/hProcess9"/>
    <dgm:cxn modelId="{1B69F44F-2769-4AB2-9D8C-53EEEEB8900C}" type="presParOf" srcId="{E4183188-E8A2-41D2-B016-09BE515FCD93}" destId="{8495C41F-F037-43E2-83A3-6F7965229C9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52F4-1605-4DAD-B362-BFF6766CC108}">
      <dsp:nvSpPr>
        <dsp:cNvPr id="0" name=""/>
        <dsp:cNvSpPr/>
      </dsp:nvSpPr>
      <dsp:spPr>
        <a:xfrm>
          <a:off x="0" y="665071"/>
          <a:ext cx="4941519" cy="2505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517" tIns="895604" rIns="383517" bIns="305816" numCol="1" spcCol="1270" anchor="t" anchorCtr="0">
          <a:noAutofit/>
        </a:bodyPr>
        <a:lstStyle/>
        <a:p>
          <a:pPr marL="285750" lvl="1" indent="-285750" algn="l" defTabSz="1911350">
            <a:lnSpc>
              <a:spcPct val="90000"/>
            </a:lnSpc>
            <a:spcBef>
              <a:spcPct val="0"/>
            </a:spcBef>
            <a:spcAft>
              <a:spcPct val="15000"/>
            </a:spcAft>
            <a:buChar char="•"/>
          </a:pPr>
          <a:r>
            <a:rPr lang="en-US" sz="4300" kern="1200" dirty="0"/>
            <a:t>Oral</a:t>
          </a:r>
        </a:p>
        <a:p>
          <a:pPr marL="285750" lvl="1" indent="-285750" algn="l" defTabSz="1911350">
            <a:lnSpc>
              <a:spcPct val="90000"/>
            </a:lnSpc>
            <a:spcBef>
              <a:spcPct val="0"/>
            </a:spcBef>
            <a:spcAft>
              <a:spcPct val="15000"/>
            </a:spcAft>
            <a:buChar char="•"/>
          </a:pPr>
          <a:r>
            <a:rPr lang="en-US" sz="4300" kern="1200" dirty="0"/>
            <a:t>Injectable</a:t>
          </a:r>
        </a:p>
      </dsp:txBody>
      <dsp:txXfrm>
        <a:off x="0" y="665071"/>
        <a:ext cx="4941519" cy="2505825"/>
      </dsp:txXfrm>
    </dsp:sp>
    <dsp:sp modelId="{5117E44D-BAD9-4342-940A-D5BA0138F331}">
      <dsp:nvSpPr>
        <dsp:cNvPr id="0" name=""/>
        <dsp:cNvSpPr/>
      </dsp:nvSpPr>
      <dsp:spPr>
        <a:xfrm>
          <a:off x="247075" y="30391"/>
          <a:ext cx="3459063" cy="126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44" tIns="0" rIns="130744" bIns="0" numCol="1" spcCol="1270" anchor="ctr" anchorCtr="0">
          <a:noAutofit/>
        </a:bodyPr>
        <a:lstStyle/>
        <a:p>
          <a:pPr marL="0" lvl="0" indent="0" algn="l" defTabSz="1911350">
            <a:lnSpc>
              <a:spcPct val="90000"/>
            </a:lnSpc>
            <a:spcBef>
              <a:spcPct val="0"/>
            </a:spcBef>
            <a:spcAft>
              <a:spcPct val="35000"/>
            </a:spcAft>
            <a:buNone/>
          </a:pPr>
          <a:r>
            <a:rPr lang="en-US" sz="4300" kern="1200" dirty="0"/>
            <a:t>HIV </a:t>
          </a:r>
          <a:r>
            <a:rPr lang="en-US" sz="4300" kern="1200" dirty="0" err="1"/>
            <a:t>PrEP</a:t>
          </a:r>
          <a:endParaRPr lang="en-US" sz="4300" kern="1200" dirty="0"/>
        </a:p>
      </dsp:txBody>
      <dsp:txXfrm>
        <a:off x="309040" y="92356"/>
        <a:ext cx="3335133" cy="1145430"/>
      </dsp:txXfrm>
    </dsp:sp>
    <dsp:sp modelId="{72B02C02-1E6B-46AB-AB81-AFA6CE2F7E3E}">
      <dsp:nvSpPr>
        <dsp:cNvPr id="0" name=""/>
        <dsp:cNvSpPr/>
      </dsp:nvSpPr>
      <dsp:spPr>
        <a:xfrm>
          <a:off x="0" y="4037776"/>
          <a:ext cx="4941519" cy="18285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517" tIns="895604" rIns="383517" bIns="305816" numCol="1" spcCol="1270" anchor="t" anchorCtr="0">
          <a:noAutofit/>
        </a:bodyPr>
        <a:lstStyle/>
        <a:p>
          <a:pPr marL="285750" lvl="1" indent="-285750" algn="l" defTabSz="1911350">
            <a:lnSpc>
              <a:spcPct val="90000"/>
            </a:lnSpc>
            <a:spcBef>
              <a:spcPct val="0"/>
            </a:spcBef>
            <a:spcAft>
              <a:spcPct val="15000"/>
            </a:spcAft>
            <a:buChar char="•"/>
          </a:pPr>
          <a:r>
            <a:rPr lang="en-US" sz="4300" kern="1200" dirty="0" err="1"/>
            <a:t>DoxyPEP</a:t>
          </a:r>
          <a:endParaRPr lang="en-US" sz="4300" kern="1200" dirty="0"/>
        </a:p>
      </dsp:txBody>
      <dsp:txXfrm>
        <a:off x="0" y="4037776"/>
        <a:ext cx="4941519" cy="1828575"/>
      </dsp:txXfrm>
    </dsp:sp>
    <dsp:sp modelId="{89FF6DF2-F2C9-42D7-B339-0BEB5943F984}">
      <dsp:nvSpPr>
        <dsp:cNvPr id="0" name=""/>
        <dsp:cNvSpPr/>
      </dsp:nvSpPr>
      <dsp:spPr>
        <a:xfrm>
          <a:off x="247075" y="3403096"/>
          <a:ext cx="3459063" cy="1269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44" tIns="0" rIns="130744" bIns="0" numCol="1" spcCol="1270" anchor="ctr" anchorCtr="0">
          <a:noAutofit/>
        </a:bodyPr>
        <a:lstStyle/>
        <a:p>
          <a:pPr marL="0" lvl="0" indent="0" algn="l" defTabSz="1911350">
            <a:lnSpc>
              <a:spcPct val="90000"/>
            </a:lnSpc>
            <a:spcBef>
              <a:spcPct val="0"/>
            </a:spcBef>
            <a:spcAft>
              <a:spcPct val="35000"/>
            </a:spcAft>
            <a:buNone/>
          </a:pPr>
          <a:r>
            <a:rPr lang="en-US" sz="4300" kern="1200" dirty="0"/>
            <a:t>HIV PEP </a:t>
          </a:r>
        </a:p>
      </dsp:txBody>
      <dsp:txXfrm>
        <a:off x="309040" y="3465061"/>
        <a:ext cx="3335133" cy="11454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2009F-01FB-4CBD-BFA4-00975D603971}">
      <dsp:nvSpPr>
        <dsp:cNvPr id="0" name=""/>
        <dsp:cNvSpPr/>
      </dsp:nvSpPr>
      <dsp:spPr>
        <a:xfrm>
          <a:off x="5584" y="401070"/>
          <a:ext cx="1897718" cy="22326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DF225-557E-444A-91B7-4B4D195F5CE6}">
      <dsp:nvSpPr>
        <dsp:cNvPr id="0" name=""/>
        <dsp:cNvSpPr/>
      </dsp:nvSpPr>
      <dsp:spPr>
        <a:xfrm>
          <a:off x="5584" y="484918"/>
          <a:ext cx="139413" cy="13941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DA46B4-C00A-4CD4-81B2-8B3F196F5E75}">
      <dsp:nvSpPr>
        <dsp:cNvPr id="0" name=""/>
        <dsp:cNvSpPr/>
      </dsp:nvSpPr>
      <dsp:spPr>
        <a:xfrm>
          <a:off x="5584" y="0"/>
          <a:ext cx="1897718" cy="40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Baseline</a:t>
          </a:r>
        </a:p>
      </dsp:txBody>
      <dsp:txXfrm>
        <a:off x="5584" y="0"/>
        <a:ext cx="1897718" cy="401070"/>
      </dsp:txXfrm>
    </dsp:sp>
    <dsp:sp modelId="{77C74B14-69F2-4447-8155-3D7C4C759D0C}">
      <dsp:nvSpPr>
        <dsp:cNvPr id="0" name=""/>
        <dsp:cNvSpPr/>
      </dsp:nvSpPr>
      <dsp:spPr>
        <a:xfrm>
          <a:off x="5584" y="809886"/>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FE7B8D-D92C-463B-898A-BDD32E0BFCFE}">
      <dsp:nvSpPr>
        <dsp:cNvPr id="0" name=""/>
        <dsp:cNvSpPr/>
      </dsp:nvSpPr>
      <dsp:spPr>
        <a:xfrm>
          <a:off x="138424" y="717109"/>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138424" y="717109"/>
        <a:ext cx="1764878" cy="324964"/>
      </dsp:txXfrm>
    </dsp:sp>
    <dsp:sp modelId="{554415A7-6CA5-41C6-A3BA-1B7710C12381}">
      <dsp:nvSpPr>
        <dsp:cNvPr id="0" name=""/>
        <dsp:cNvSpPr/>
      </dsp:nvSpPr>
      <dsp:spPr>
        <a:xfrm>
          <a:off x="5584" y="1134851"/>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FC10F-2BA2-48F5-9228-AB4890567F4E}">
      <dsp:nvSpPr>
        <dsp:cNvPr id="0" name=""/>
        <dsp:cNvSpPr/>
      </dsp:nvSpPr>
      <dsp:spPr>
        <a:xfrm>
          <a:off x="138424" y="1042073"/>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Surface Ab</a:t>
          </a:r>
        </a:p>
      </dsp:txBody>
      <dsp:txXfrm>
        <a:off x="138424" y="1042073"/>
        <a:ext cx="1764878" cy="324964"/>
      </dsp:txXfrm>
    </dsp:sp>
    <dsp:sp modelId="{BE925AF7-4A00-424C-BA49-47B57464F6D4}">
      <dsp:nvSpPr>
        <dsp:cNvPr id="0" name=""/>
        <dsp:cNvSpPr/>
      </dsp:nvSpPr>
      <dsp:spPr>
        <a:xfrm>
          <a:off x="5584" y="1459815"/>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B7476-6FC2-4135-9544-2B007A7A0A88}">
      <dsp:nvSpPr>
        <dsp:cNvPr id="0" name=""/>
        <dsp:cNvSpPr/>
      </dsp:nvSpPr>
      <dsp:spPr>
        <a:xfrm>
          <a:off x="138424" y="1367038"/>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Surface Ag</a:t>
          </a:r>
        </a:p>
      </dsp:txBody>
      <dsp:txXfrm>
        <a:off x="138424" y="1367038"/>
        <a:ext cx="1764878" cy="324964"/>
      </dsp:txXfrm>
    </dsp:sp>
    <dsp:sp modelId="{26788D16-D0DA-4F3E-908D-B4ACF97CC883}">
      <dsp:nvSpPr>
        <dsp:cNvPr id="0" name=""/>
        <dsp:cNvSpPr/>
      </dsp:nvSpPr>
      <dsp:spPr>
        <a:xfrm>
          <a:off x="5584" y="1784780"/>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8BE4C1-69DF-4609-99D7-95D06E374CAD}">
      <dsp:nvSpPr>
        <dsp:cNvPr id="0" name=""/>
        <dsp:cNvSpPr/>
      </dsp:nvSpPr>
      <dsp:spPr>
        <a:xfrm>
          <a:off x="138424" y="1692002"/>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core Ab</a:t>
          </a:r>
        </a:p>
      </dsp:txBody>
      <dsp:txXfrm>
        <a:off x="138424" y="1692002"/>
        <a:ext cx="1764878" cy="324964"/>
      </dsp:txXfrm>
    </dsp:sp>
    <dsp:sp modelId="{D41B2452-6B75-4E63-903F-CFEBE0F6CEB3}">
      <dsp:nvSpPr>
        <dsp:cNvPr id="0" name=""/>
        <dsp:cNvSpPr/>
      </dsp:nvSpPr>
      <dsp:spPr>
        <a:xfrm>
          <a:off x="5584" y="2109744"/>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A0F48-FEF8-4F31-9961-F43CCB4FEBD9}">
      <dsp:nvSpPr>
        <dsp:cNvPr id="0" name=""/>
        <dsp:cNvSpPr/>
      </dsp:nvSpPr>
      <dsp:spPr>
        <a:xfrm>
          <a:off x="138424" y="2016967"/>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C Ab</a:t>
          </a:r>
        </a:p>
      </dsp:txBody>
      <dsp:txXfrm>
        <a:off x="138424" y="2016967"/>
        <a:ext cx="1764878" cy="324964"/>
      </dsp:txXfrm>
    </dsp:sp>
    <dsp:sp modelId="{51A724D4-F7B9-467B-88E8-1D7508EB14EC}">
      <dsp:nvSpPr>
        <dsp:cNvPr id="0" name=""/>
        <dsp:cNvSpPr/>
      </dsp:nvSpPr>
      <dsp:spPr>
        <a:xfrm>
          <a:off x="5584" y="2434709"/>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582CD5-3C46-473C-8D75-C96A59FC2160}">
      <dsp:nvSpPr>
        <dsp:cNvPr id="0" name=""/>
        <dsp:cNvSpPr/>
      </dsp:nvSpPr>
      <dsp:spPr>
        <a:xfrm>
          <a:off x="138424" y="2341932"/>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Cr/AST/ALT</a:t>
          </a:r>
        </a:p>
      </dsp:txBody>
      <dsp:txXfrm>
        <a:off x="138424" y="2341932"/>
        <a:ext cx="1764878" cy="324964"/>
      </dsp:txXfrm>
    </dsp:sp>
    <dsp:sp modelId="{E6058E11-024B-4EF8-8095-9F90F8C1FE02}">
      <dsp:nvSpPr>
        <dsp:cNvPr id="0" name=""/>
        <dsp:cNvSpPr/>
      </dsp:nvSpPr>
      <dsp:spPr>
        <a:xfrm>
          <a:off x="5584" y="2759674"/>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F28F98-2381-4C0C-8A84-6739851B5FE3}">
      <dsp:nvSpPr>
        <dsp:cNvPr id="0" name=""/>
        <dsp:cNvSpPr/>
      </dsp:nvSpPr>
      <dsp:spPr>
        <a:xfrm>
          <a:off x="138424" y="2666896"/>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138424" y="2666896"/>
        <a:ext cx="1764878" cy="324964"/>
      </dsp:txXfrm>
    </dsp:sp>
    <dsp:sp modelId="{33E97D22-AC12-4E8E-B2E0-34D403F46D40}">
      <dsp:nvSpPr>
        <dsp:cNvPr id="0" name=""/>
        <dsp:cNvSpPr/>
      </dsp:nvSpPr>
      <dsp:spPr>
        <a:xfrm>
          <a:off x="5584" y="3084638"/>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05827-0837-403E-BA31-F3CB2A0A8CF5}">
      <dsp:nvSpPr>
        <dsp:cNvPr id="0" name=""/>
        <dsp:cNvSpPr/>
      </dsp:nvSpPr>
      <dsp:spPr>
        <a:xfrm>
          <a:off x="138424" y="2991861"/>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Gonorrhea*^</a:t>
          </a:r>
        </a:p>
      </dsp:txBody>
      <dsp:txXfrm>
        <a:off x="138424" y="2991861"/>
        <a:ext cx="1764878" cy="324964"/>
      </dsp:txXfrm>
    </dsp:sp>
    <dsp:sp modelId="{07AF7B1A-14B3-479B-B3E7-B5FC98A9F010}">
      <dsp:nvSpPr>
        <dsp:cNvPr id="0" name=""/>
        <dsp:cNvSpPr/>
      </dsp:nvSpPr>
      <dsp:spPr>
        <a:xfrm>
          <a:off x="5584" y="3409603"/>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E1E2FC-0A0C-4A87-A04E-AA5CD839F54A}">
      <dsp:nvSpPr>
        <dsp:cNvPr id="0" name=""/>
        <dsp:cNvSpPr/>
      </dsp:nvSpPr>
      <dsp:spPr>
        <a:xfrm>
          <a:off x="138424" y="3316826"/>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Chlamydia*^</a:t>
          </a:r>
        </a:p>
      </dsp:txBody>
      <dsp:txXfrm>
        <a:off x="138424" y="3316826"/>
        <a:ext cx="1764878" cy="324964"/>
      </dsp:txXfrm>
    </dsp:sp>
    <dsp:sp modelId="{69651EFE-92EB-4A28-BCC2-AD04B0DA9E4A}">
      <dsp:nvSpPr>
        <dsp:cNvPr id="0" name=""/>
        <dsp:cNvSpPr/>
      </dsp:nvSpPr>
      <dsp:spPr>
        <a:xfrm>
          <a:off x="5584" y="3734568"/>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E40BB-15D4-46AE-916D-6E5576612CF0}">
      <dsp:nvSpPr>
        <dsp:cNvPr id="0" name=""/>
        <dsp:cNvSpPr/>
      </dsp:nvSpPr>
      <dsp:spPr>
        <a:xfrm>
          <a:off x="138424" y="3641790"/>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Pregnancy*</a:t>
          </a:r>
        </a:p>
      </dsp:txBody>
      <dsp:txXfrm>
        <a:off x="138424" y="3641790"/>
        <a:ext cx="1764878" cy="324964"/>
      </dsp:txXfrm>
    </dsp:sp>
    <dsp:sp modelId="{E995703A-F5C0-4FCB-A90B-C1E58CE38AAF}">
      <dsp:nvSpPr>
        <dsp:cNvPr id="0" name=""/>
        <dsp:cNvSpPr/>
      </dsp:nvSpPr>
      <dsp:spPr>
        <a:xfrm>
          <a:off x="1998188" y="401070"/>
          <a:ext cx="1897718" cy="22326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D808-3ABC-4DA4-A5AA-79ABCB425640}">
      <dsp:nvSpPr>
        <dsp:cNvPr id="0" name=""/>
        <dsp:cNvSpPr/>
      </dsp:nvSpPr>
      <dsp:spPr>
        <a:xfrm>
          <a:off x="1998188" y="484918"/>
          <a:ext cx="139413" cy="13941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C5D05-7EF7-486B-9171-768CFEFE2377}">
      <dsp:nvSpPr>
        <dsp:cNvPr id="0" name=""/>
        <dsp:cNvSpPr/>
      </dsp:nvSpPr>
      <dsp:spPr>
        <a:xfrm>
          <a:off x="1998188" y="0"/>
          <a:ext cx="1897718" cy="40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4-6 weeks </a:t>
          </a:r>
        </a:p>
      </dsp:txBody>
      <dsp:txXfrm>
        <a:off x="1998188" y="0"/>
        <a:ext cx="1897718" cy="401070"/>
      </dsp:txXfrm>
    </dsp:sp>
    <dsp:sp modelId="{CA792FB8-7703-43A0-B500-F5834253B8CF}">
      <dsp:nvSpPr>
        <dsp:cNvPr id="0" name=""/>
        <dsp:cNvSpPr/>
      </dsp:nvSpPr>
      <dsp:spPr>
        <a:xfrm>
          <a:off x="1998188" y="809886"/>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02E1D-1C80-4AF6-8E76-B1A050457557}">
      <dsp:nvSpPr>
        <dsp:cNvPr id="0" name=""/>
        <dsp:cNvSpPr/>
      </dsp:nvSpPr>
      <dsp:spPr>
        <a:xfrm>
          <a:off x="2131028" y="717109"/>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2131028" y="717109"/>
        <a:ext cx="1764878" cy="324964"/>
      </dsp:txXfrm>
    </dsp:sp>
    <dsp:sp modelId="{0CCEF6DC-0780-4B53-A4A4-0C1BFD8B8ED9}">
      <dsp:nvSpPr>
        <dsp:cNvPr id="0" name=""/>
        <dsp:cNvSpPr/>
      </dsp:nvSpPr>
      <dsp:spPr>
        <a:xfrm>
          <a:off x="1998188" y="1134851"/>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9D5EC1-16E0-444E-958E-AD2A7A68351A}">
      <dsp:nvSpPr>
        <dsp:cNvPr id="0" name=""/>
        <dsp:cNvSpPr/>
      </dsp:nvSpPr>
      <dsp:spPr>
        <a:xfrm>
          <a:off x="2131028" y="1042073"/>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Cr/AST/ALT**</a:t>
          </a:r>
        </a:p>
      </dsp:txBody>
      <dsp:txXfrm>
        <a:off x="2131028" y="1042073"/>
        <a:ext cx="1764878" cy="324964"/>
      </dsp:txXfrm>
    </dsp:sp>
    <dsp:sp modelId="{16270477-B507-436A-AA27-E91FEBE7E2FA}">
      <dsp:nvSpPr>
        <dsp:cNvPr id="0" name=""/>
        <dsp:cNvSpPr/>
      </dsp:nvSpPr>
      <dsp:spPr>
        <a:xfrm>
          <a:off x="1998188" y="1459815"/>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87B1C-21CB-4172-8C66-6230E996C831}">
      <dsp:nvSpPr>
        <dsp:cNvPr id="0" name=""/>
        <dsp:cNvSpPr/>
      </dsp:nvSpPr>
      <dsp:spPr>
        <a:xfrm>
          <a:off x="2131028" y="1367038"/>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2131028" y="1367038"/>
        <a:ext cx="1764878" cy="324964"/>
      </dsp:txXfrm>
    </dsp:sp>
    <dsp:sp modelId="{F85308B7-5A35-4E79-B20A-CE61F6F041ED}">
      <dsp:nvSpPr>
        <dsp:cNvPr id="0" name=""/>
        <dsp:cNvSpPr/>
      </dsp:nvSpPr>
      <dsp:spPr>
        <a:xfrm>
          <a:off x="1998188" y="1784780"/>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55CF34-9CD9-4915-BBF5-33B31A070C46}">
      <dsp:nvSpPr>
        <dsp:cNvPr id="0" name=""/>
        <dsp:cNvSpPr/>
      </dsp:nvSpPr>
      <dsp:spPr>
        <a:xfrm>
          <a:off x="2131028" y="1692002"/>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Gonorrhea*^</a:t>
          </a:r>
        </a:p>
      </dsp:txBody>
      <dsp:txXfrm>
        <a:off x="2131028" y="1692002"/>
        <a:ext cx="1764878" cy="324964"/>
      </dsp:txXfrm>
    </dsp:sp>
    <dsp:sp modelId="{02C531FB-29DF-477B-9EF3-D85EE3C93858}">
      <dsp:nvSpPr>
        <dsp:cNvPr id="0" name=""/>
        <dsp:cNvSpPr/>
      </dsp:nvSpPr>
      <dsp:spPr>
        <a:xfrm>
          <a:off x="1998188" y="2109744"/>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01CCA6-C0E7-417A-B9D8-B8F72BD8862A}">
      <dsp:nvSpPr>
        <dsp:cNvPr id="0" name=""/>
        <dsp:cNvSpPr/>
      </dsp:nvSpPr>
      <dsp:spPr>
        <a:xfrm>
          <a:off x="2131028" y="2016967"/>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Chlamydia*^</a:t>
          </a:r>
        </a:p>
      </dsp:txBody>
      <dsp:txXfrm>
        <a:off x="2131028" y="2016967"/>
        <a:ext cx="1764878" cy="324964"/>
      </dsp:txXfrm>
    </dsp:sp>
    <dsp:sp modelId="{7F21653C-5C05-491E-9C52-9C8CC6C7474D}">
      <dsp:nvSpPr>
        <dsp:cNvPr id="0" name=""/>
        <dsp:cNvSpPr/>
      </dsp:nvSpPr>
      <dsp:spPr>
        <a:xfrm>
          <a:off x="1998188" y="2434709"/>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414FE-B6CC-4714-B60F-70F8E7584E47}">
      <dsp:nvSpPr>
        <dsp:cNvPr id="0" name=""/>
        <dsp:cNvSpPr/>
      </dsp:nvSpPr>
      <dsp:spPr>
        <a:xfrm>
          <a:off x="2131028" y="2341932"/>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Pregnancy*</a:t>
          </a:r>
        </a:p>
      </dsp:txBody>
      <dsp:txXfrm>
        <a:off x="2131028" y="2341932"/>
        <a:ext cx="1764878" cy="324964"/>
      </dsp:txXfrm>
    </dsp:sp>
    <dsp:sp modelId="{7D0FA5BC-E9A2-4A27-AF79-9F2156A87C7E}">
      <dsp:nvSpPr>
        <dsp:cNvPr id="0" name=""/>
        <dsp:cNvSpPr/>
      </dsp:nvSpPr>
      <dsp:spPr>
        <a:xfrm>
          <a:off x="3990792" y="401070"/>
          <a:ext cx="1897718" cy="22326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54765-DE56-400D-A392-051E35E1E561}">
      <dsp:nvSpPr>
        <dsp:cNvPr id="0" name=""/>
        <dsp:cNvSpPr/>
      </dsp:nvSpPr>
      <dsp:spPr>
        <a:xfrm>
          <a:off x="3990792" y="484918"/>
          <a:ext cx="139413" cy="13941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B091E-81EA-49ED-B747-42072B2731D7}">
      <dsp:nvSpPr>
        <dsp:cNvPr id="0" name=""/>
        <dsp:cNvSpPr/>
      </dsp:nvSpPr>
      <dsp:spPr>
        <a:xfrm>
          <a:off x="3990792" y="0"/>
          <a:ext cx="1897718" cy="40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3 months</a:t>
          </a:r>
        </a:p>
      </dsp:txBody>
      <dsp:txXfrm>
        <a:off x="3990792" y="0"/>
        <a:ext cx="1897718" cy="401070"/>
      </dsp:txXfrm>
    </dsp:sp>
    <dsp:sp modelId="{7A7FCCC6-F663-4545-A6E7-EC75E39F8FE4}">
      <dsp:nvSpPr>
        <dsp:cNvPr id="0" name=""/>
        <dsp:cNvSpPr/>
      </dsp:nvSpPr>
      <dsp:spPr>
        <a:xfrm>
          <a:off x="3990792" y="809886"/>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BE49E5-8953-4541-BEF8-9D5C9990FF5E}">
      <dsp:nvSpPr>
        <dsp:cNvPr id="0" name=""/>
        <dsp:cNvSpPr/>
      </dsp:nvSpPr>
      <dsp:spPr>
        <a:xfrm>
          <a:off x="4123633" y="717109"/>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a:t>
          </a:r>
        </a:p>
      </dsp:txBody>
      <dsp:txXfrm>
        <a:off x="4123633" y="717109"/>
        <a:ext cx="1764878" cy="324964"/>
      </dsp:txXfrm>
    </dsp:sp>
    <dsp:sp modelId="{18226D86-05E5-4687-815E-B6A92F6537E6}">
      <dsp:nvSpPr>
        <dsp:cNvPr id="0" name=""/>
        <dsp:cNvSpPr/>
      </dsp:nvSpPr>
      <dsp:spPr>
        <a:xfrm>
          <a:off x="5983397" y="401070"/>
          <a:ext cx="1897718" cy="22326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A65A9-1C57-4FDD-84B2-933A9AEB14B7}">
      <dsp:nvSpPr>
        <dsp:cNvPr id="0" name=""/>
        <dsp:cNvSpPr/>
      </dsp:nvSpPr>
      <dsp:spPr>
        <a:xfrm>
          <a:off x="5983397" y="484918"/>
          <a:ext cx="139413" cy="13941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2C897-2C5A-4036-AE89-D4A44E72DB99}">
      <dsp:nvSpPr>
        <dsp:cNvPr id="0" name=""/>
        <dsp:cNvSpPr/>
      </dsp:nvSpPr>
      <dsp:spPr>
        <a:xfrm>
          <a:off x="5983397" y="0"/>
          <a:ext cx="1897718" cy="40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6 months</a:t>
          </a:r>
        </a:p>
      </dsp:txBody>
      <dsp:txXfrm>
        <a:off x="5983397" y="0"/>
        <a:ext cx="1897718" cy="401070"/>
      </dsp:txXfrm>
    </dsp:sp>
    <dsp:sp modelId="{72480116-B5A3-440E-B1B6-DFD11B00BBBB}">
      <dsp:nvSpPr>
        <dsp:cNvPr id="0" name=""/>
        <dsp:cNvSpPr/>
      </dsp:nvSpPr>
      <dsp:spPr>
        <a:xfrm>
          <a:off x="5983397" y="809886"/>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F5428-E242-4D9C-8D14-93704824E997}">
      <dsp:nvSpPr>
        <dsp:cNvPr id="0" name=""/>
        <dsp:cNvSpPr/>
      </dsp:nvSpPr>
      <dsp:spPr>
        <a:xfrm>
          <a:off x="6116237" y="717109"/>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Syphilis serology*</a:t>
          </a:r>
        </a:p>
      </dsp:txBody>
      <dsp:txXfrm>
        <a:off x="6116237" y="717109"/>
        <a:ext cx="1764878" cy="324964"/>
      </dsp:txXfrm>
    </dsp:sp>
    <dsp:sp modelId="{CC68EFAC-CC99-480A-90A0-C54441791520}">
      <dsp:nvSpPr>
        <dsp:cNvPr id="0" name=""/>
        <dsp:cNvSpPr/>
      </dsp:nvSpPr>
      <dsp:spPr>
        <a:xfrm>
          <a:off x="5983397" y="1515850"/>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1E054-E623-4438-82A4-9FC9ED1CD3CC}">
      <dsp:nvSpPr>
        <dsp:cNvPr id="0" name=""/>
        <dsp:cNvSpPr/>
      </dsp:nvSpPr>
      <dsp:spPr>
        <a:xfrm>
          <a:off x="6116237" y="1042073"/>
          <a:ext cx="1764878" cy="1086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t>HIV Ab/Ag test if acquired HCV from the exposure</a:t>
          </a:r>
        </a:p>
      </dsp:txBody>
      <dsp:txXfrm>
        <a:off x="6116237" y="1042073"/>
        <a:ext cx="1764878" cy="1086964"/>
      </dsp:txXfrm>
    </dsp:sp>
    <dsp:sp modelId="{F9BBE7A8-E3C8-4235-A28C-6AE7FC552CCF}">
      <dsp:nvSpPr>
        <dsp:cNvPr id="0" name=""/>
        <dsp:cNvSpPr/>
      </dsp:nvSpPr>
      <dsp:spPr>
        <a:xfrm>
          <a:off x="5983397" y="2221815"/>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479110-D31C-476E-B85D-F75BD3C5187F}">
      <dsp:nvSpPr>
        <dsp:cNvPr id="0" name=""/>
        <dsp:cNvSpPr/>
      </dsp:nvSpPr>
      <dsp:spPr>
        <a:xfrm>
          <a:off x="6116237" y="2129038"/>
          <a:ext cx="1764878" cy="32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B </a:t>
          </a:r>
          <a:r>
            <a:rPr lang="en-US" sz="1600" kern="1200" dirty="0" err="1"/>
            <a:t>serologies</a:t>
          </a:r>
          <a:r>
            <a:rPr lang="en-US" sz="1600" kern="1200" dirty="0"/>
            <a:t> if not immune</a:t>
          </a:r>
        </a:p>
      </dsp:txBody>
      <dsp:txXfrm>
        <a:off x="6116237" y="2129038"/>
        <a:ext cx="1764878" cy="324964"/>
      </dsp:txXfrm>
    </dsp:sp>
    <dsp:sp modelId="{2D760493-0577-4C3B-A368-8095BE3CFD12}">
      <dsp:nvSpPr>
        <dsp:cNvPr id="0" name=""/>
        <dsp:cNvSpPr/>
      </dsp:nvSpPr>
      <dsp:spPr>
        <a:xfrm>
          <a:off x="5983397" y="2666589"/>
          <a:ext cx="139409" cy="139409"/>
        </a:xfrm>
        <a:prstGeom prst="re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5A793-7A2F-4AF6-9774-40770754D47C}">
      <dsp:nvSpPr>
        <dsp:cNvPr id="0" name=""/>
        <dsp:cNvSpPr/>
      </dsp:nvSpPr>
      <dsp:spPr>
        <a:xfrm>
          <a:off x="6116237" y="2454002"/>
          <a:ext cx="1764878" cy="56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Hep</a:t>
          </a:r>
          <a:r>
            <a:rPr lang="en-US" sz="1600" kern="1200" dirty="0"/>
            <a:t> C Ab</a:t>
          </a:r>
        </a:p>
      </dsp:txBody>
      <dsp:txXfrm>
        <a:off x="6116237" y="2454002"/>
        <a:ext cx="1764878" cy="564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33A72-DEFE-4736-8DAD-D6FE3D9020AF}">
      <dsp:nvSpPr>
        <dsp:cNvPr id="0" name=""/>
        <dsp:cNvSpPr/>
      </dsp:nvSpPr>
      <dsp:spPr>
        <a:xfrm>
          <a:off x="0" y="0"/>
          <a:ext cx="544469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5E868-E59E-40B9-B068-5FE0A6B6BCD4}">
      <dsp:nvSpPr>
        <dsp:cNvPr id="0" name=""/>
        <dsp:cNvSpPr/>
      </dsp:nvSpPr>
      <dsp:spPr>
        <a:xfrm>
          <a:off x="0" y="0"/>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A. Never heard of </a:t>
          </a:r>
          <a:r>
            <a:rPr lang="en-US" sz="3500" kern="1200" dirty="0" err="1"/>
            <a:t>PrEP</a:t>
          </a:r>
          <a:r>
            <a:rPr lang="en-US" sz="3500" kern="1200" dirty="0"/>
            <a:t> </a:t>
          </a:r>
        </a:p>
      </dsp:txBody>
      <dsp:txXfrm>
        <a:off x="0" y="0"/>
        <a:ext cx="5444697" cy="1392766"/>
      </dsp:txXfrm>
    </dsp:sp>
    <dsp:sp modelId="{94A2883D-2B96-48EB-BDE6-46DF0A32BB23}">
      <dsp:nvSpPr>
        <dsp:cNvPr id="0" name=""/>
        <dsp:cNvSpPr/>
      </dsp:nvSpPr>
      <dsp:spPr>
        <a:xfrm>
          <a:off x="0" y="1392766"/>
          <a:ext cx="5444697" cy="0"/>
        </a:xfrm>
        <a:prstGeom prst="line">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DE753-011B-47BC-BECF-F12B220F3FEB}">
      <dsp:nvSpPr>
        <dsp:cNvPr id="0" name=""/>
        <dsp:cNvSpPr/>
      </dsp:nvSpPr>
      <dsp:spPr>
        <a:xfrm>
          <a:off x="0" y="1392766"/>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a:t>B. Familiar with PrEP but have never recommended it</a:t>
          </a:r>
        </a:p>
      </dsp:txBody>
      <dsp:txXfrm>
        <a:off x="0" y="1392766"/>
        <a:ext cx="5444697" cy="1392766"/>
      </dsp:txXfrm>
    </dsp:sp>
    <dsp:sp modelId="{BC739077-8993-44BB-8388-C088D02C39CB}">
      <dsp:nvSpPr>
        <dsp:cNvPr id="0" name=""/>
        <dsp:cNvSpPr/>
      </dsp:nvSpPr>
      <dsp:spPr>
        <a:xfrm>
          <a:off x="0" y="2785533"/>
          <a:ext cx="5444697" cy="0"/>
        </a:xfrm>
        <a:prstGeom prst="lin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62E2-FFCF-4D52-BEFB-B4BB5F960410}">
      <dsp:nvSpPr>
        <dsp:cNvPr id="0" name=""/>
        <dsp:cNvSpPr/>
      </dsp:nvSpPr>
      <dsp:spPr>
        <a:xfrm>
          <a:off x="0" y="2785533"/>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C. Prescribed </a:t>
          </a:r>
          <a:r>
            <a:rPr lang="en-US" sz="3500" kern="1200" dirty="0" err="1"/>
            <a:t>PrEP</a:t>
          </a:r>
          <a:r>
            <a:rPr lang="en-US" sz="3500" kern="1200" dirty="0"/>
            <a:t> a few times before</a:t>
          </a:r>
        </a:p>
      </dsp:txBody>
      <dsp:txXfrm>
        <a:off x="0" y="2785533"/>
        <a:ext cx="5444697" cy="1392766"/>
      </dsp:txXfrm>
    </dsp:sp>
    <dsp:sp modelId="{BCB2376A-1F90-424F-95EE-D17D9C7A2B7B}">
      <dsp:nvSpPr>
        <dsp:cNvPr id="0" name=""/>
        <dsp:cNvSpPr/>
      </dsp:nvSpPr>
      <dsp:spPr>
        <a:xfrm>
          <a:off x="0" y="4178300"/>
          <a:ext cx="5444697"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6E889-0B59-4D7B-8FB8-66CA6265AAE8}">
      <dsp:nvSpPr>
        <dsp:cNvPr id="0" name=""/>
        <dsp:cNvSpPr/>
      </dsp:nvSpPr>
      <dsp:spPr>
        <a:xfrm>
          <a:off x="0" y="4178300"/>
          <a:ext cx="5444697" cy="139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kern="1200" dirty="0"/>
            <a:t>D. Extensive experience prescribing </a:t>
          </a:r>
          <a:r>
            <a:rPr lang="en-US" sz="3500" kern="1200" dirty="0" err="1"/>
            <a:t>PrEP</a:t>
          </a:r>
          <a:r>
            <a:rPr lang="en-US" sz="3500" kern="1200" dirty="0"/>
            <a:t> to patients</a:t>
          </a:r>
        </a:p>
      </dsp:txBody>
      <dsp:txXfrm>
        <a:off x="0" y="4178300"/>
        <a:ext cx="5444697" cy="1392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E97B-288D-42F3-B79A-DFFC6197F18D}">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When taking oral </a:t>
          </a:r>
          <a:r>
            <a:rPr lang="en-US" sz="2200" kern="1200" dirty="0" err="1"/>
            <a:t>PrEP</a:t>
          </a:r>
          <a:r>
            <a:rPr lang="en-US" sz="2200" kern="1200" dirty="0"/>
            <a:t> daily or consistently (</a:t>
          </a:r>
          <a:r>
            <a:rPr lang="en-US" sz="2200" i="1" kern="1200" dirty="0"/>
            <a:t>at least 4 times per week</a:t>
          </a:r>
          <a:r>
            <a:rPr lang="en-US" sz="2200" kern="1200" dirty="0"/>
            <a:t>) the risk of acquiring HIV is reduced by:</a:t>
          </a:r>
        </a:p>
      </dsp:txBody>
      <dsp:txXfrm>
        <a:off x="0" y="2626263"/>
        <a:ext cx="7886700" cy="930480"/>
      </dsp:txXfrm>
    </dsp:sp>
    <dsp:sp modelId="{56F8839F-B538-48A0-9E32-D2A72A55549B}">
      <dsp:nvSpPr>
        <dsp:cNvPr id="0" name=""/>
        <dsp:cNvSpPr/>
      </dsp:nvSpPr>
      <dsp:spPr>
        <a:xfrm>
          <a:off x="0" y="3522281"/>
          <a:ext cx="3943349"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about 99% among MSM (men who have sex with men)</a:t>
          </a:r>
        </a:p>
      </dsp:txBody>
      <dsp:txXfrm>
        <a:off x="0" y="3522281"/>
        <a:ext cx="3943349" cy="792631"/>
      </dsp:txXfrm>
    </dsp:sp>
    <dsp:sp modelId="{D3A80BF7-419E-4C6A-9A7F-5161AC607D41}">
      <dsp:nvSpPr>
        <dsp:cNvPr id="0" name=""/>
        <dsp:cNvSpPr/>
      </dsp:nvSpPr>
      <dsp:spPr>
        <a:xfrm>
          <a:off x="3943350" y="3522281"/>
          <a:ext cx="3943349" cy="792631"/>
        </a:xfrm>
        <a:prstGeom prst="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an estimated 74 – 84% among PWID</a:t>
          </a:r>
        </a:p>
      </dsp:txBody>
      <dsp:txXfrm>
        <a:off x="3943350" y="3522281"/>
        <a:ext cx="3943349" cy="792631"/>
      </dsp:txXfrm>
    </dsp:sp>
    <dsp:sp modelId="{483EE960-1EB5-4B54-8082-6AB57378A5FB}">
      <dsp:nvSpPr>
        <dsp:cNvPr id="0" name=""/>
        <dsp:cNvSpPr/>
      </dsp:nvSpPr>
      <dsp:spPr>
        <a:xfrm rot="10800000">
          <a:off x="0" y="1962"/>
          <a:ext cx="7886700" cy="2650147"/>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err="1"/>
            <a:t>PrEP</a:t>
          </a:r>
          <a:r>
            <a:rPr lang="en-US" sz="3200" kern="1200" dirty="0"/>
            <a:t> is highly effective </a:t>
          </a:r>
        </a:p>
      </dsp:txBody>
      <dsp:txXfrm rot="10800000">
        <a:off x="0" y="1962"/>
        <a:ext cx="7886700" cy="17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9044-115D-4E21-BFF1-588DC1CF6D71}">
      <dsp:nvSpPr>
        <dsp:cNvPr id="0" name=""/>
        <dsp:cNvSpPr/>
      </dsp:nvSpPr>
      <dsp:spPr>
        <a:xfrm>
          <a:off x="0" y="261832"/>
          <a:ext cx="78867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56EC4-0248-4AB5-9FA4-4529F85766A2}">
      <dsp:nvSpPr>
        <dsp:cNvPr id="0" name=""/>
        <dsp:cNvSpPr/>
      </dsp:nvSpPr>
      <dsp:spPr>
        <a:xfrm>
          <a:off x="394335" y="112148"/>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rtl="0">
            <a:lnSpc>
              <a:spcPct val="90000"/>
            </a:lnSpc>
            <a:spcBef>
              <a:spcPct val="0"/>
            </a:spcBef>
            <a:spcAft>
              <a:spcPct val="35000"/>
            </a:spcAft>
            <a:buNone/>
          </a:pPr>
          <a:r>
            <a:rPr lang="en-US" sz="1600" kern="1200"/>
            <a:t>Renal function</a:t>
          </a:r>
        </a:p>
      </dsp:txBody>
      <dsp:txXfrm>
        <a:off x="417392" y="135205"/>
        <a:ext cx="5474576" cy="426206"/>
      </dsp:txXfrm>
    </dsp:sp>
    <dsp:sp modelId="{FF4D298C-7F18-4F55-AA91-6D20855E4ECF}">
      <dsp:nvSpPr>
        <dsp:cNvPr id="0" name=""/>
        <dsp:cNvSpPr/>
      </dsp:nvSpPr>
      <dsp:spPr>
        <a:xfrm>
          <a:off x="0" y="1074068"/>
          <a:ext cx="7886700" cy="1209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t>Hep B Surface Ab</a:t>
          </a:r>
        </a:p>
        <a:p>
          <a:pPr marL="171450" lvl="1" indent="-171450" algn="l" defTabSz="711200" rtl="0">
            <a:lnSpc>
              <a:spcPct val="90000"/>
            </a:lnSpc>
            <a:spcBef>
              <a:spcPct val="0"/>
            </a:spcBef>
            <a:spcAft>
              <a:spcPct val="15000"/>
            </a:spcAft>
            <a:buChar char="•"/>
          </a:pPr>
          <a:r>
            <a:rPr lang="en-US" sz="1600" kern="1200"/>
            <a:t>Hep B Surface Ag</a:t>
          </a:r>
        </a:p>
        <a:p>
          <a:pPr marL="171450" lvl="1" indent="-171450" algn="l" defTabSz="711200" rtl="0">
            <a:lnSpc>
              <a:spcPct val="90000"/>
            </a:lnSpc>
            <a:spcBef>
              <a:spcPct val="0"/>
            </a:spcBef>
            <a:spcAft>
              <a:spcPct val="15000"/>
            </a:spcAft>
            <a:buChar char="•"/>
          </a:pPr>
          <a:r>
            <a:rPr lang="en-US" sz="1600" kern="1200"/>
            <a:t>Hep B Core Ab</a:t>
          </a:r>
        </a:p>
      </dsp:txBody>
      <dsp:txXfrm>
        <a:off x="0" y="1074068"/>
        <a:ext cx="7886700" cy="1209600"/>
      </dsp:txXfrm>
    </dsp:sp>
    <dsp:sp modelId="{E1AEF1A6-406C-47BE-A4B0-395B2C3069D0}">
      <dsp:nvSpPr>
        <dsp:cNvPr id="0" name=""/>
        <dsp:cNvSpPr/>
      </dsp:nvSpPr>
      <dsp:spPr>
        <a:xfrm>
          <a:off x="394335" y="837909"/>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rtl="0">
            <a:lnSpc>
              <a:spcPct val="90000"/>
            </a:lnSpc>
            <a:spcBef>
              <a:spcPct val="0"/>
            </a:spcBef>
            <a:spcAft>
              <a:spcPct val="35000"/>
            </a:spcAft>
            <a:buNone/>
          </a:pPr>
          <a:r>
            <a:rPr lang="en-US" sz="1600" kern="1200"/>
            <a:t>Hepatitis B serology: </a:t>
          </a:r>
        </a:p>
      </dsp:txBody>
      <dsp:txXfrm>
        <a:off x="417392" y="860966"/>
        <a:ext cx="5474576" cy="426206"/>
      </dsp:txXfrm>
    </dsp:sp>
    <dsp:sp modelId="{48EF10EB-87A4-42FA-AB12-85BBDD53F243}">
      <dsp:nvSpPr>
        <dsp:cNvPr id="0" name=""/>
        <dsp:cNvSpPr/>
      </dsp:nvSpPr>
      <dsp:spPr>
        <a:xfrm>
          <a:off x="0" y="2606229"/>
          <a:ext cx="7886700" cy="403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2DC1A8-BA3D-42A3-8325-E81FC6523AF8}">
      <dsp:nvSpPr>
        <dsp:cNvPr id="0" name=""/>
        <dsp:cNvSpPr/>
      </dsp:nvSpPr>
      <dsp:spPr>
        <a:xfrm>
          <a:off x="394335" y="2370069"/>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rtl="0">
            <a:lnSpc>
              <a:spcPct val="90000"/>
            </a:lnSpc>
            <a:spcBef>
              <a:spcPct val="0"/>
            </a:spcBef>
            <a:spcAft>
              <a:spcPct val="35000"/>
            </a:spcAft>
            <a:buNone/>
          </a:pPr>
          <a:r>
            <a:rPr lang="en-US" sz="1600" kern="1200"/>
            <a:t>Lipid profile (F/TAF)</a:t>
          </a:r>
        </a:p>
      </dsp:txBody>
      <dsp:txXfrm>
        <a:off x="417392" y="2393126"/>
        <a:ext cx="5474576" cy="426206"/>
      </dsp:txXfrm>
    </dsp:sp>
    <dsp:sp modelId="{6C4169D2-1A9E-4B5E-9115-FCD7CF9D934A}">
      <dsp:nvSpPr>
        <dsp:cNvPr id="0" name=""/>
        <dsp:cNvSpPr/>
      </dsp:nvSpPr>
      <dsp:spPr>
        <a:xfrm>
          <a:off x="0" y="3331989"/>
          <a:ext cx="7886700" cy="907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333248" rIns="61209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Add on HIV RNA (Viral Load) for a</a:t>
          </a:r>
          <a:r>
            <a:rPr lang="en-US" sz="1600" kern="1200" dirty="0"/>
            <a:t>nyone who has taken oral </a:t>
          </a:r>
          <a:r>
            <a:rPr lang="en-US" sz="1600" kern="1200" dirty="0" err="1"/>
            <a:t>PrEP</a:t>
          </a:r>
          <a:r>
            <a:rPr lang="en-US" sz="1600" kern="1200" dirty="0"/>
            <a:t> in the last 3 months and/or has received a CAB injection in the last 12 months</a:t>
          </a:r>
        </a:p>
      </dsp:txBody>
      <dsp:txXfrm>
        <a:off x="0" y="3331989"/>
        <a:ext cx="7886700" cy="907200"/>
      </dsp:txXfrm>
    </dsp:sp>
    <dsp:sp modelId="{C2AC5F84-D579-4485-A2B2-0909AA7FD835}">
      <dsp:nvSpPr>
        <dsp:cNvPr id="0" name=""/>
        <dsp:cNvSpPr/>
      </dsp:nvSpPr>
      <dsp:spPr>
        <a:xfrm>
          <a:off x="361948" y="3126496"/>
          <a:ext cx="5520690" cy="4723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711200" rtl="0">
            <a:lnSpc>
              <a:spcPct val="90000"/>
            </a:lnSpc>
            <a:spcBef>
              <a:spcPct val="0"/>
            </a:spcBef>
            <a:spcAft>
              <a:spcPct val="35000"/>
            </a:spcAft>
            <a:buNone/>
          </a:pPr>
          <a:r>
            <a:rPr lang="en-US" sz="1600" kern="1200" dirty="0"/>
            <a:t>HIV 1/2 Ab/Ag</a:t>
          </a:r>
        </a:p>
      </dsp:txBody>
      <dsp:txXfrm>
        <a:off x="385005" y="3149553"/>
        <a:ext cx="547457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BCEF1-3860-4F21-8FD6-518AA83FF566}">
      <dsp:nvSpPr>
        <dsp:cNvPr id="0" name=""/>
        <dsp:cNvSpPr/>
      </dsp:nvSpPr>
      <dsp:spPr>
        <a:xfrm>
          <a:off x="0" y="10863"/>
          <a:ext cx="7886700" cy="131093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Provider should document:</a:t>
          </a:r>
        </a:p>
      </dsp:txBody>
      <dsp:txXfrm>
        <a:off x="63994" y="74857"/>
        <a:ext cx="7758712" cy="1182942"/>
      </dsp:txXfrm>
    </dsp:sp>
    <dsp:sp modelId="{161F56B7-C4F3-4B7F-B7AA-1D89AD770769}">
      <dsp:nvSpPr>
        <dsp:cNvPr id="0" name=""/>
        <dsp:cNvSpPr/>
      </dsp:nvSpPr>
      <dsp:spPr>
        <a:xfrm>
          <a:off x="0" y="1321793"/>
          <a:ext cx="7886700"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a:t>HIV status at the time of discontinuation</a:t>
          </a:r>
        </a:p>
        <a:p>
          <a:pPr marL="228600" lvl="1" indent="-228600" algn="l" defTabSz="1155700" rtl="0">
            <a:lnSpc>
              <a:spcPct val="90000"/>
            </a:lnSpc>
            <a:spcBef>
              <a:spcPct val="0"/>
            </a:spcBef>
            <a:spcAft>
              <a:spcPct val="20000"/>
            </a:spcAft>
            <a:buChar char="•"/>
          </a:pPr>
          <a:r>
            <a:rPr lang="en-US" sz="2600" kern="1200"/>
            <a:t>Reason for discontinuation</a:t>
          </a:r>
        </a:p>
        <a:p>
          <a:pPr marL="228600" lvl="1" indent="-228600" algn="l" defTabSz="1155700" rtl="0">
            <a:lnSpc>
              <a:spcPct val="90000"/>
            </a:lnSpc>
            <a:spcBef>
              <a:spcPct val="0"/>
            </a:spcBef>
            <a:spcAft>
              <a:spcPct val="20000"/>
            </a:spcAft>
            <a:buChar char="•"/>
          </a:pPr>
          <a:r>
            <a:rPr lang="en-US" sz="2600" kern="1200"/>
            <a:t>Recent medication adherence and reported sexual risk behavior</a:t>
          </a:r>
        </a:p>
      </dsp:txBody>
      <dsp:txXfrm>
        <a:off x="0" y="1321793"/>
        <a:ext cx="7886700" cy="1707750"/>
      </dsp:txXfrm>
    </dsp:sp>
    <dsp:sp modelId="{47618A53-015D-476D-BC49-EB21F422A950}">
      <dsp:nvSpPr>
        <dsp:cNvPr id="0" name=""/>
        <dsp:cNvSpPr/>
      </dsp:nvSpPr>
      <dsp:spPr>
        <a:xfrm>
          <a:off x="0" y="3029544"/>
          <a:ext cx="7886700" cy="131093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Restarting PrEP requires same initial evaluation, minus the Hep B serology</a:t>
          </a:r>
        </a:p>
      </dsp:txBody>
      <dsp:txXfrm>
        <a:off x="63994" y="3093538"/>
        <a:ext cx="7758712" cy="1182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DA78-C07D-4164-91A9-162A4211B37B}">
      <dsp:nvSpPr>
        <dsp:cNvPr id="0" name=""/>
        <dsp:cNvSpPr/>
      </dsp:nvSpPr>
      <dsp:spPr>
        <a:xfrm>
          <a:off x="0" y="839979"/>
          <a:ext cx="7886700"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551B35-FE38-4D33-B562-D134DCCBB47F}">
      <dsp:nvSpPr>
        <dsp:cNvPr id="0" name=""/>
        <dsp:cNvSpPr/>
      </dsp:nvSpPr>
      <dsp:spPr>
        <a:xfrm>
          <a:off x="394335" y="574299"/>
          <a:ext cx="5520690" cy="53136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rtl="0">
            <a:lnSpc>
              <a:spcPct val="90000"/>
            </a:lnSpc>
            <a:spcBef>
              <a:spcPct val="0"/>
            </a:spcBef>
            <a:spcAft>
              <a:spcPct val="35000"/>
            </a:spcAft>
            <a:buNone/>
          </a:pPr>
          <a:r>
            <a:rPr lang="en-US" sz="1800" kern="1200"/>
            <a:t>Unknown or positive HIV-1 status</a:t>
          </a:r>
        </a:p>
      </dsp:txBody>
      <dsp:txXfrm>
        <a:off x="420274" y="600238"/>
        <a:ext cx="5468812" cy="479482"/>
      </dsp:txXfrm>
    </dsp:sp>
    <dsp:sp modelId="{45B2385D-09D5-41BE-831A-762DA1BEE40B}">
      <dsp:nvSpPr>
        <dsp:cNvPr id="0" name=""/>
        <dsp:cNvSpPr/>
      </dsp:nvSpPr>
      <dsp:spPr>
        <a:xfrm>
          <a:off x="0" y="1656459"/>
          <a:ext cx="7886700"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DDCAC40-AC9C-4849-B11E-C8567174ED07}">
      <dsp:nvSpPr>
        <dsp:cNvPr id="0" name=""/>
        <dsp:cNvSpPr/>
      </dsp:nvSpPr>
      <dsp:spPr>
        <a:xfrm>
          <a:off x="394335" y="1390779"/>
          <a:ext cx="5520690" cy="53136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rtl="0">
            <a:lnSpc>
              <a:spcPct val="90000"/>
            </a:lnSpc>
            <a:spcBef>
              <a:spcPct val="0"/>
            </a:spcBef>
            <a:spcAft>
              <a:spcPct val="35000"/>
            </a:spcAft>
            <a:buNone/>
          </a:pPr>
          <a:r>
            <a:rPr lang="en-US" sz="1800" kern="1200"/>
            <a:t>Previous hypersensitivity reaction to CAB</a:t>
          </a:r>
        </a:p>
      </dsp:txBody>
      <dsp:txXfrm>
        <a:off x="420274" y="1416718"/>
        <a:ext cx="5468812" cy="479482"/>
      </dsp:txXfrm>
    </dsp:sp>
    <dsp:sp modelId="{55D5F42F-91CF-4B1B-8B70-0840E7E4FEF9}">
      <dsp:nvSpPr>
        <dsp:cNvPr id="0" name=""/>
        <dsp:cNvSpPr/>
      </dsp:nvSpPr>
      <dsp:spPr>
        <a:xfrm>
          <a:off x="0" y="2472939"/>
          <a:ext cx="7886700" cy="13041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74904" rIns="61209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t>Anticonvulsants: Carbamazepine, oxcarbazepine, phenobarbital, phenytoin</a:t>
          </a:r>
        </a:p>
        <a:p>
          <a:pPr marL="171450" lvl="1" indent="-171450" algn="l" defTabSz="800100" rtl="0">
            <a:lnSpc>
              <a:spcPct val="90000"/>
            </a:lnSpc>
            <a:spcBef>
              <a:spcPct val="0"/>
            </a:spcBef>
            <a:spcAft>
              <a:spcPct val="15000"/>
            </a:spcAft>
            <a:buChar char="•"/>
          </a:pPr>
          <a:r>
            <a:rPr lang="en-US" sz="1800" kern="1200"/>
            <a:t>Antimycobacterials: Rifampin, rifapentine</a:t>
          </a:r>
        </a:p>
      </dsp:txBody>
      <dsp:txXfrm>
        <a:off x="0" y="2472939"/>
        <a:ext cx="7886700" cy="1304100"/>
      </dsp:txXfrm>
    </dsp:sp>
    <dsp:sp modelId="{E679624E-3E73-4CEE-BCB0-20BC8A16370F}">
      <dsp:nvSpPr>
        <dsp:cNvPr id="0" name=""/>
        <dsp:cNvSpPr/>
      </dsp:nvSpPr>
      <dsp:spPr>
        <a:xfrm>
          <a:off x="394335" y="2207259"/>
          <a:ext cx="5520690" cy="53136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800100" rtl="0">
            <a:lnSpc>
              <a:spcPct val="90000"/>
            </a:lnSpc>
            <a:spcBef>
              <a:spcPct val="0"/>
            </a:spcBef>
            <a:spcAft>
              <a:spcPct val="35000"/>
            </a:spcAft>
            <a:buNone/>
          </a:pPr>
          <a:r>
            <a:rPr lang="en-US" sz="1800" kern="1200"/>
            <a:t>Taking medications that reduce concentrations of CAB</a:t>
          </a:r>
        </a:p>
      </dsp:txBody>
      <dsp:txXfrm>
        <a:off x="420274" y="2233198"/>
        <a:ext cx="546881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C8F19-1502-4BA0-9C81-6B4693DFF5E4}">
      <dsp:nvSpPr>
        <dsp:cNvPr id="0" name=""/>
        <dsp:cNvSpPr/>
      </dsp:nvSpPr>
      <dsp:spPr>
        <a:xfrm>
          <a:off x="468272" y="3745"/>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Injection site reactions</a:t>
          </a:r>
        </a:p>
      </dsp:txBody>
      <dsp:txXfrm>
        <a:off x="468272" y="3745"/>
        <a:ext cx="2171923" cy="1303153"/>
      </dsp:txXfrm>
    </dsp:sp>
    <dsp:sp modelId="{D21E5E01-0564-42C1-A9FB-1D2EF4759457}">
      <dsp:nvSpPr>
        <dsp:cNvPr id="0" name=""/>
        <dsp:cNvSpPr/>
      </dsp:nvSpPr>
      <dsp:spPr>
        <a:xfrm>
          <a:off x="2857388" y="3745"/>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Headache</a:t>
          </a:r>
        </a:p>
      </dsp:txBody>
      <dsp:txXfrm>
        <a:off x="2857388" y="3745"/>
        <a:ext cx="2171923" cy="1303153"/>
      </dsp:txXfrm>
    </dsp:sp>
    <dsp:sp modelId="{27AE4DF8-6191-4B54-9998-A9A68DD58C5D}">
      <dsp:nvSpPr>
        <dsp:cNvPr id="0" name=""/>
        <dsp:cNvSpPr/>
      </dsp:nvSpPr>
      <dsp:spPr>
        <a:xfrm>
          <a:off x="5246503" y="3745"/>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Fever</a:t>
          </a:r>
        </a:p>
      </dsp:txBody>
      <dsp:txXfrm>
        <a:off x="5246503" y="3745"/>
        <a:ext cx="2171923" cy="1303153"/>
      </dsp:txXfrm>
    </dsp:sp>
    <dsp:sp modelId="{9E3ED5F7-44BB-4D2C-9678-B349B09D0A55}">
      <dsp:nvSpPr>
        <dsp:cNvPr id="0" name=""/>
        <dsp:cNvSpPr/>
      </dsp:nvSpPr>
      <dsp:spPr>
        <a:xfrm>
          <a:off x="468272" y="1524092"/>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Fatigue</a:t>
          </a:r>
        </a:p>
      </dsp:txBody>
      <dsp:txXfrm>
        <a:off x="468272" y="1524092"/>
        <a:ext cx="2171923" cy="1303153"/>
      </dsp:txXfrm>
    </dsp:sp>
    <dsp:sp modelId="{82481C35-F8A8-4E83-A8E9-D0E75EC25620}">
      <dsp:nvSpPr>
        <dsp:cNvPr id="0" name=""/>
        <dsp:cNvSpPr/>
      </dsp:nvSpPr>
      <dsp:spPr>
        <a:xfrm>
          <a:off x="2857388" y="1524092"/>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Diarrhea</a:t>
          </a:r>
        </a:p>
      </dsp:txBody>
      <dsp:txXfrm>
        <a:off x="2857388" y="1524092"/>
        <a:ext cx="2171923" cy="1303153"/>
      </dsp:txXfrm>
    </dsp:sp>
    <dsp:sp modelId="{ACAD149A-2219-4DFF-BE0F-EB866E017082}">
      <dsp:nvSpPr>
        <dsp:cNvPr id="0" name=""/>
        <dsp:cNvSpPr/>
      </dsp:nvSpPr>
      <dsp:spPr>
        <a:xfrm>
          <a:off x="5246503" y="1524092"/>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Nausea</a:t>
          </a:r>
        </a:p>
      </dsp:txBody>
      <dsp:txXfrm>
        <a:off x="5246503" y="1524092"/>
        <a:ext cx="2171923" cy="1303153"/>
      </dsp:txXfrm>
    </dsp:sp>
    <dsp:sp modelId="{E35041FE-A1FD-42FF-AF69-FABC466C3FB2}">
      <dsp:nvSpPr>
        <dsp:cNvPr id="0" name=""/>
        <dsp:cNvSpPr/>
      </dsp:nvSpPr>
      <dsp:spPr>
        <a:xfrm>
          <a:off x="2857388" y="3044438"/>
          <a:ext cx="2171923" cy="130315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t>Rash</a:t>
          </a:r>
        </a:p>
      </dsp:txBody>
      <dsp:txXfrm>
        <a:off x="2857388" y="3044438"/>
        <a:ext cx="2171923" cy="13031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381CA-2C64-4576-BEF2-5EBC2568286C}">
      <dsp:nvSpPr>
        <dsp:cNvPr id="0" name=""/>
        <dsp:cNvSpPr/>
      </dsp:nvSpPr>
      <dsp:spPr>
        <a:xfrm>
          <a:off x="0" y="415596"/>
          <a:ext cx="7886700" cy="52767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For gay, bisexual, and other MSM or TGW who have sex with men:</a:t>
          </a:r>
        </a:p>
      </dsp:txBody>
      <dsp:txXfrm>
        <a:off x="25759" y="441355"/>
        <a:ext cx="7835182" cy="476152"/>
      </dsp:txXfrm>
    </dsp:sp>
    <dsp:sp modelId="{A74039B8-42B3-4198-91FB-8AA46C53BAE5}">
      <dsp:nvSpPr>
        <dsp:cNvPr id="0" name=""/>
        <dsp:cNvSpPr/>
      </dsp:nvSpPr>
      <dsp:spPr>
        <a:xfrm>
          <a:off x="0" y="943266"/>
          <a:ext cx="78867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At least every 4 months, and as often as needed</a:t>
          </a:r>
        </a:p>
        <a:p>
          <a:pPr marL="171450" lvl="1" indent="-171450" algn="l" defTabSz="755650" rtl="0">
            <a:lnSpc>
              <a:spcPct val="90000"/>
            </a:lnSpc>
            <a:spcBef>
              <a:spcPct val="0"/>
            </a:spcBef>
            <a:spcAft>
              <a:spcPct val="20000"/>
            </a:spcAft>
            <a:buChar char="•"/>
          </a:pPr>
          <a:r>
            <a:rPr lang="en-US" sz="1700" kern="1200"/>
            <a:t>Oral, rectal, urine, blood</a:t>
          </a:r>
        </a:p>
      </dsp:txBody>
      <dsp:txXfrm>
        <a:off x="0" y="943266"/>
        <a:ext cx="7886700" cy="592020"/>
      </dsp:txXfrm>
    </dsp:sp>
    <dsp:sp modelId="{F6FCF0A3-5083-4756-8063-C66E23541594}">
      <dsp:nvSpPr>
        <dsp:cNvPr id="0" name=""/>
        <dsp:cNvSpPr/>
      </dsp:nvSpPr>
      <dsp:spPr>
        <a:xfrm>
          <a:off x="0" y="1535286"/>
          <a:ext cx="7886700" cy="52767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For heterosexually active people:</a:t>
          </a:r>
        </a:p>
      </dsp:txBody>
      <dsp:txXfrm>
        <a:off x="25759" y="1561045"/>
        <a:ext cx="7835182" cy="476152"/>
      </dsp:txXfrm>
    </dsp:sp>
    <dsp:sp modelId="{EC66554D-5EAB-40E3-AED7-4A70A53E9205}">
      <dsp:nvSpPr>
        <dsp:cNvPr id="0" name=""/>
        <dsp:cNvSpPr/>
      </dsp:nvSpPr>
      <dsp:spPr>
        <a:xfrm>
          <a:off x="0" y="2062957"/>
          <a:ext cx="78867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At least every 6 months, and as often as needed</a:t>
          </a:r>
        </a:p>
        <a:p>
          <a:pPr marL="171450" lvl="1" indent="-171450" algn="l" defTabSz="755650" rtl="0">
            <a:lnSpc>
              <a:spcPct val="90000"/>
            </a:lnSpc>
            <a:spcBef>
              <a:spcPct val="0"/>
            </a:spcBef>
            <a:spcAft>
              <a:spcPct val="20000"/>
            </a:spcAft>
            <a:buChar char="•"/>
          </a:pPr>
          <a:r>
            <a:rPr lang="en-US" sz="1700" kern="1200"/>
            <a:t>Vaginal, oral, rectal, urine, as indicated; blood</a:t>
          </a:r>
        </a:p>
      </dsp:txBody>
      <dsp:txXfrm>
        <a:off x="0" y="2062957"/>
        <a:ext cx="7886700" cy="592020"/>
      </dsp:txXfrm>
    </dsp:sp>
    <dsp:sp modelId="{CE2CE9B0-E36F-447B-8788-D9398E154F7F}">
      <dsp:nvSpPr>
        <dsp:cNvPr id="0" name=""/>
        <dsp:cNvSpPr/>
      </dsp:nvSpPr>
      <dsp:spPr>
        <a:xfrm>
          <a:off x="0" y="2654977"/>
          <a:ext cx="7886700" cy="527670"/>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Screen for:</a:t>
          </a:r>
        </a:p>
      </dsp:txBody>
      <dsp:txXfrm>
        <a:off x="25759" y="2680736"/>
        <a:ext cx="7835182" cy="476152"/>
      </dsp:txXfrm>
    </dsp:sp>
    <dsp:sp modelId="{82B8BD19-1497-496C-86E0-0C7E09C9F24E}">
      <dsp:nvSpPr>
        <dsp:cNvPr id="0" name=""/>
        <dsp:cNvSpPr/>
      </dsp:nvSpPr>
      <dsp:spPr>
        <a:xfrm>
          <a:off x="0" y="3182647"/>
          <a:ext cx="78867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t>Gonorrhea</a:t>
          </a:r>
        </a:p>
        <a:p>
          <a:pPr marL="171450" lvl="1" indent="-171450" algn="l" defTabSz="755650" rtl="0">
            <a:lnSpc>
              <a:spcPct val="90000"/>
            </a:lnSpc>
            <a:spcBef>
              <a:spcPct val="0"/>
            </a:spcBef>
            <a:spcAft>
              <a:spcPct val="20000"/>
            </a:spcAft>
            <a:buChar char="•"/>
          </a:pPr>
          <a:r>
            <a:rPr lang="en-US" sz="1700" kern="1200"/>
            <a:t>Chlamydia</a:t>
          </a:r>
        </a:p>
        <a:p>
          <a:pPr marL="171450" lvl="1" indent="-171450" algn="l" defTabSz="755650" rtl="0">
            <a:lnSpc>
              <a:spcPct val="90000"/>
            </a:lnSpc>
            <a:spcBef>
              <a:spcPct val="0"/>
            </a:spcBef>
            <a:spcAft>
              <a:spcPct val="20000"/>
            </a:spcAft>
            <a:buChar char="•"/>
          </a:pPr>
          <a:r>
            <a:rPr lang="en-US" sz="1700" kern="1200"/>
            <a:t>Syphilis</a:t>
          </a:r>
        </a:p>
      </dsp:txBody>
      <dsp:txXfrm>
        <a:off x="0" y="3182647"/>
        <a:ext cx="7886700" cy="8880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1BDEE-9246-4889-8A46-A9CB14604C61}">
      <dsp:nvSpPr>
        <dsp:cNvPr id="0" name=""/>
        <dsp:cNvSpPr/>
      </dsp:nvSpPr>
      <dsp:spPr>
        <a:xfrm>
          <a:off x="591502" y="0"/>
          <a:ext cx="6703695"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C63B9-6D4C-4398-9C17-FFE40D9600FC}">
      <dsp:nvSpPr>
        <dsp:cNvPr id="0" name=""/>
        <dsp:cNvSpPr/>
      </dsp:nvSpPr>
      <dsp:spPr>
        <a:xfrm>
          <a:off x="3947" y="1305401"/>
          <a:ext cx="1898507" cy="17405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Do not give other antiretroviral medications with CAB for </a:t>
          </a:r>
          <a:r>
            <a:rPr lang="en-US" sz="1500" kern="1200" dirty="0" err="1"/>
            <a:t>PrEP</a:t>
          </a:r>
          <a:endParaRPr lang="en-US" sz="1500" kern="1200" dirty="0"/>
        </a:p>
      </dsp:txBody>
      <dsp:txXfrm>
        <a:off x="88913" y="1390367"/>
        <a:ext cx="1728575" cy="1570603"/>
      </dsp:txXfrm>
    </dsp:sp>
    <dsp:sp modelId="{D31F74D1-72C1-4B76-BA79-A148AE02E5CE}">
      <dsp:nvSpPr>
        <dsp:cNvPr id="0" name=""/>
        <dsp:cNvSpPr/>
      </dsp:nvSpPr>
      <dsp:spPr>
        <a:xfrm>
          <a:off x="1997379" y="1305401"/>
          <a:ext cx="1898507" cy="17405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Do not administer at any site other than gluteal muscle</a:t>
          </a:r>
        </a:p>
      </dsp:txBody>
      <dsp:txXfrm>
        <a:off x="2082345" y="1390367"/>
        <a:ext cx="1728575" cy="1570603"/>
      </dsp:txXfrm>
    </dsp:sp>
    <dsp:sp modelId="{F70797E4-254A-4721-9A62-C8F4C3678F2F}">
      <dsp:nvSpPr>
        <dsp:cNvPr id="0" name=""/>
        <dsp:cNvSpPr/>
      </dsp:nvSpPr>
      <dsp:spPr>
        <a:xfrm>
          <a:off x="3990812" y="1305401"/>
          <a:ext cx="1898507" cy="17405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Do not dispense for home administration</a:t>
          </a:r>
        </a:p>
      </dsp:txBody>
      <dsp:txXfrm>
        <a:off x="4075778" y="1390367"/>
        <a:ext cx="1728575" cy="1570603"/>
      </dsp:txXfrm>
    </dsp:sp>
    <dsp:sp modelId="{8495C41F-F037-43E2-83A3-6F7965229C9C}">
      <dsp:nvSpPr>
        <dsp:cNvPr id="0" name=""/>
        <dsp:cNvSpPr/>
      </dsp:nvSpPr>
      <dsp:spPr>
        <a:xfrm>
          <a:off x="5984245" y="1305401"/>
          <a:ext cx="1898507" cy="174053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Do not prescribe ongoing daily oral CAB (other than for lead-in prior to initiating or restarting injections)</a:t>
          </a:r>
        </a:p>
      </dsp:txBody>
      <dsp:txXfrm>
        <a:off x="6069211" y="1390367"/>
        <a:ext cx="1728575"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2AF02-EC1F-4EE8-8A8C-AB3D260CCEB4}" type="datetimeFigureOut">
              <a:rPr lang="en-US" smtClean="0"/>
              <a:t>10/16/23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35B0E-1CCB-40AB-80CC-D30A092D4C6D}" type="slidenum">
              <a:rPr lang="en-US" smtClean="0"/>
              <a:t>‹#›</a:t>
            </a:fld>
            <a:endParaRPr lang="en-US"/>
          </a:p>
        </p:txBody>
      </p:sp>
    </p:spTree>
    <p:extLst>
      <p:ext uri="{BB962C8B-B14F-4D97-AF65-F5344CB8AC3E}">
        <p14:creationId xmlns:p14="http://schemas.microsoft.com/office/powerpoint/2010/main" val="28492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a:t>
            </a:fld>
            <a:endParaRPr lang="en-US"/>
          </a:p>
        </p:txBody>
      </p:sp>
    </p:spTree>
    <p:extLst>
      <p:ext uri="{BB962C8B-B14F-4D97-AF65-F5344CB8AC3E}">
        <p14:creationId xmlns:p14="http://schemas.microsoft.com/office/powerpoint/2010/main" val="9119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37</a:t>
            </a:fld>
            <a:endParaRPr lang="en-US"/>
          </a:p>
        </p:txBody>
      </p:sp>
    </p:spTree>
    <p:extLst>
      <p:ext uri="{BB962C8B-B14F-4D97-AF65-F5344CB8AC3E}">
        <p14:creationId xmlns:p14="http://schemas.microsoft.com/office/powerpoint/2010/main" val="190344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41</a:t>
            </a:fld>
            <a:endParaRPr lang="en-US"/>
          </a:p>
        </p:txBody>
      </p:sp>
    </p:spTree>
    <p:extLst>
      <p:ext uri="{BB962C8B-B14F-4D97-AF65-F5344CB8AC3E}">
        <p14:creationId xmlns:p14="http://schemas.microsoft.com/office/powerpoint/2010/main" val="336130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 testing caveats:</a:t>
            </a:r>
          </a:p>
          <a:p>
            <a:endParaRPr lang="en-US" dirty="0"/>
          </a:p>
          <a:p>
            <a:r>
              <a:rPr lang="en-US" dirty="0"/>
              <a:t>HIV test at</a:t>
            </a:r>
            <a:r>
              <a:rPr lang="en-US" baseline="0" dirty="0"/>
              <a:t> 6 months is o</a:t>
            </a:r>
            <a:r>
              <a:rPr lang="en-US" dirty="0"/>
              <a:t>nly if hepatitis C infection was acquired during the original exposure</a:t>
            </a:r>
            <a:r>
              <a:rPr lang="en-US" baseline="0" dirty="0"/>
              <a:t> because there can be a </a:t>
            </a:r>
            <a:r>
              <a:rPr lang="en-US" dirty="0"/>
              <a:t>delay in HIV seroconversion in persons who simultaneously acquire HIV and hepatitis C infection.</a:t>
            </a:r>
          </a:p>
        </p:txBody>
      </p:sp>
      <p:sp>
        <p:nvSpPr>
          <p:cNvPr id="4" name="Slide Number Placeholder 3"/>
          <p:cNvSpPr>
            <a:spLocks noGrp="1"/>
          </p:cNvSpPr>
          <p:nvPr>
            <p:ph type="sldNum" sz="quarter" idx="10"/>
          </p:nvPr>
        </p:nvSpPr>
        <p:spPr/>
        <p:txBody>
          <a:bodyPr/>
          <a:lstStyle/>
          <a:p>
            <a:fld id="{7F035B0E-1CCB-40AB-80CC-D30A092D4C6D}" type="slidenum">
              <a:rPr lang="en-US" smtClean="0"/>
              <a:t>42</a:t>
            </a:fld>
            <a:endParaRPr lang="en-US"/>
          </a:p>
        </p:txBody>
      </p:sp>
    </p:spTree>
    <p:extLst>
      <p:ext uri="{BB962C8B-B14F-4D97-AF65-F5344CB8AC3E}">
        <p14:creationId xmlns:p14="http://schemas.microsoft.com/office/powerpoint/2010/main" val="1149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35B0E-1CCB-40AB-80CC-D30A092D4C6D}" type="slidenum">
              <a:rPr lang="en-US" smtClean="0"/>
              <a:t>44</a:t>
            </a:fld>
            <a:endParaRPr lang="en-US"/>
          </a:p>
        </p:txBody>
      </p:sp>
    </p:spTree>
    <p:extLst>
      <p:ext uri="{BB962C8B-B14F-4D97-AF65-F5344CB8AC3E}">
        <p14:creationId xmlns:p14="http://schemas.microsoft.com/office/powerpoint/2010/main" val="277406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Luetkemeyer</a:t>
            </a:r>
            <a:r>
              <a:rPr lang="en-US" sz="1200" kern="1200" dirty="0">
                <a:solidFill>
                  <a:schemeClr val="tx1"/>
                </a:solidFill>
                <a:effectLst/>
                <a:latin typeface="+mn-lt"/>
                <a:ea typeface="+mn-ea"/>
                <a:cs typeface="+mn-cs"/>
              </a:rPr>
              <a:t> AF, Donnell D, </a:t>
            </a:r>
            <a:r>
              <a:rPr lang="en-US" sz="1200" kern="1200" dirty="0" err="1">
                <a:solidFill>
                  <a:schemeClr val="tx1"/>
                </a:solidFill>
                <a:effectLst/>
                <a:latin typeface="+mn-lt"/>
                <a:ea typeface="+mn-ea"/>
                <a:cs typeface="+mn-cs"/>
              </a:rPr>
              <a:t>Dombrowski</a:t>
            </a:r>
            <a:r>
              <a:rPr lang="en-US" sz="1200" kern="1200" dirty="0">
                <a:solidFill>
                  <a:schemeClr val="tx1"/>
                </a:solidFill>
                <a:effectLst/>
                <a:latin typeface="+mn-lt"/>
                <a:ea typeface="+mn-ea"/>
                <a:cs typeface="+mn-cs"/>
              </a:rPr>
              <a:t> JC, Cohen S, </a:t>
            </a:r>
            <a:r>
              <a:rPr lang="en-US" sz="1200" kern="1200" dirty="0" err="1">
                <a:solidFill>
                  <a:schemeClr val="tx1"/>
                </a:solidFill>
                <a:effectLst/>
                <a:latin typeface="+mn-lt"/>
                <a:ea typeface="+mn-ea"/>
                <a:cs typeface="+mn-cs"/>
              </a:rPr>
              <a:t>Grabow</a:t>
            </a:r>
            <a:r>
              <a:rPr lang="en-US" sz="1200" kern="1200" dirty="0">
                <a:solidFill>
                  <a:schemeClr val="tx1"/>
                </a:solidFill>
                <a:effectLst/>
                <a:latin typeface="+mn-lt"/>
                <a:ea typeface="+mn-ea"/>
                <a:cs typeface="+mn-cs"/>
              </a:rPr>
              <a:t> C, Brown CE, et al. </a:t>
            </a:r>
            <a:r>
              <a:rPr lang="en-US" sz="1200" kern="1200" dirty="0" err="1">
                <a:solidFill>
                  <a:schemeClr val="tx1"/>
                </a:solidFill>
                <a:effectLst/>
                <a:latin typeface="+mn-lt"/>
                <a:ea typeface="+mn-ea"/>
                <a:cs typeface="+mn-cs"/>
              </a:rPr>
              <a:t>Postexposure</a:t>
            </a:r>
            <a:r>
              <a:rPr lang="en-US" sz="1200" kern="1200" dirty="0">
                <a:solidFill>
                  <a:schemeClr val="tx1"/>
                </a:solidFill>
                <a:effectLst/>
                <a:latin typeface="+mn-lt"/>
                <a:ea typeface="+mn-ea"/>
                <a:cs typeface="+mn-cs"/>
              </a:rPr>
              <a:t> Doxycycline to Prevent Bacterial Sexually Transmitted Infections. N </a:t>
            </a:r>
            <a:r>
              <a:rPr lang="en-US" sz="1200" kern="1200" dirty="0" err="1">
                <a:solidFill>
                  <a:schemeClr val="tx1"/>
                </a:solidFill>
                <a:effectLst/>
                <a:latin typeface="+mn-lt"/>
                <a:ea typeface="+mn-ea"/>
                <a:cs typeface="+mn-cs"/>
              </a:rPr>
              <a:t>Engl</a:t>
            </a:r>
            <a:r>
              <a:rPr lang="en-US" sz="1200" kern="1200" dirty="0">
                <a:solidFill>
                  <a:schemeClr val="tx1"/>
                </a:solidFill>
                <a:effectLst/>
                <a:latin typeface="+mn-lt"/>
                <a:ea typeface="+mn-ea"/>
                <a:cs typeface="+mn-cs"/>
              </a:rPr>
              <a:t> J Med. 2023 Apr 6;388(14):1296–306. </a:t>
            </a:r>
            <a:endParaRPr lang="en-US" baseline="0" dirty="0"/>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46</a:t>
            </a:fld>
            <a:endParaRPr lang="en-US"/>
          </a:p>
        </p:txBody>
      </p:sp>
    </p:spTree>
    <p:extLst>
      <p:ext uri="{BB962C8B-B14F-4D97-AF65-F5344CB8AC3E}">
        <p14:creationId xmlns:p14="http://schemas.microsoft.com/office/powerpoint/2010/main" val="153676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50</a:t>
            </a:fld>
            <a:endParaRPr lang="en-US"/>
          </a:p>
        </p:txBody>
      </p:sp>
    </p:spTree>
    <p:extLst>
      <p:ext uri="{BB962C8B-B14F-4D97-AF65-F5344CB8AC3E}">
        <p14:creationId xmlns:p14="http://schemas.microsoft.com/office/powerpoint/2010/main" val="32134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DHHS Adult and Adolescent Antiretroviral HIV Guidelines: https://clinicalinfo.hiv.gov/en/guidelines/adultand-adolescent-arv/hhs-adults-and-adolescents-antiretroviral-guidelines-panel</a:t>
            </a:r>
          </a:p>
        </p:txBody>
      </p:sp>
      <p:sp>
        <p:nvSpPr>
          <p:cNvPr id="4" name="Slide Number Placeholder 3"/>
          <p:cNvSpPr>
            <a:spLocks noGrp="1"/>
          </p:cNvSpPr>
          <p:nvPr>
            <p:ph type="sldNum" sz="quarter" idx="10"/>
          </p:nvPr>
        </p:nvSpPr>
        <p:spPr/>
        <p:txBody>
          <a:bodyPr/>
          <a:lstStyle/>
          <a:p>
            <a:fld id="{7F035B0E-1CCB-40AB-80CC-D30A092D4C6D}" type="slidenum">
              <a:rPr lang="en-US" smtClean="0"/>
              <a:t>51</a:t>
            </a:fld>
            <a:endParaRPr lang="en-US"/>
          </a:p>
        </p:txBody>
      </p:sp>
    </p:spTree>
    <p:extLst>
      <p:ext uri="{BB962C8B-B14F-4D97-AF65-F5344CB8AC3E}">
        <p14:creationId xmlns:p14="http://schemas.microsoft.com/office/powerpoint/2010/main" val="276907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52</a:t>
            </a:fld>
            <a:endParaRPr lang="en-US"/>
          </a:p>
        </p:txBody>
      </p:sp>
    </p:spTree>
    <p:extLst>
      <p:ext uri="{BB962C8B-B14F-4D97-AF65-F5344CB8AC3E}">
        <p14:creationId xmlns:p14="http://schemas.microsoft.com/office/powerpoint/2010/main" val="253399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53</a:t>
            </a:fld>
            <a:endParaRPr lang="en-US"/>
          </a:p>
        </p:txBody>
      </p:sp>
    </p:spTree>
    <p:extLst>
      <p:ext uri="{BB962C8B-B14F-4D97-AF65-F5344CB8AC3E}">
        <p14:creationId xmlns:p14="http://schemas.microsoft.com/office/powerpoint/2010/main" val="351984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54</a:t>
            </a:fld>
            <a:endParaRPr lang="en-US"/>
          </a:p>
        </p:txBody>
      </p:sp>
    </p:spTree>
    <p:extLst>
      <p:ext uri="{BB962C8B-B14F-4D97-AF65-F5344CB8AC3E}">
        <p14:creationId xmlns:p14="http://schemas.microsoft.com/office/powerpoint/2010/main" val="189610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presents the proportion of persons with diagnosed HIV infection surviving after a classification of stage 3 (AIDS) during 2000–2013 in 12 month increments, by race/ethnicity, in the United States and 6 dependent areas.</a:t>
            </a:r>
          </a:p>
          <a:p>
            <a:r>
              <a:rPr lang="en-US" dirty="0"/>
              <a:t> </a:t>
            </a:r>
          </a:p>
          <a:p>
            <a:r>
              <a:rPr lang="en-US" dirty="0"/>
              <a:t>Survival was greatest among Asians. Survival was greater among Asians, Hispanics/Latinos, whites, and persons of multiple races than among blacks/African Americans. Results should be interpreted with caution for American Indians/Alaska Natives and Native Hawaiians/other Pacific Islanders because the numbers of persons in these groups were small. </a:t>
            </a:r>
          </a:p>
          <a:p>
            <a:r>
              <a:rPr lang="en-US" dirty="0"/>
              <a:t> </a:t>
            </a:r>
          </a:p>
          <a:p>
            <a:r>
              <a:rPr lang="en-US" dirty="0"/>
              <a:t>Data exclude persons whose month of diagnosis or month of death is unknown. </a:t>
            </a:r>
          </a:p>
          <a:p>
            <a:r>
              <a:rPr lang="en-US" dirty="0"/>
              <a:t> </a:t>
            </a:r>
          </a:p>
          <a:p>
            <a:r>
              <a:rPr lang="en-US" dirty="0"/>
              <a:t>The Asian category includes Asian/Pacific Islander legacy cases (cases that were diagnosed and reported under the pre-1997 Office of Management and Budget race/ethnicity classification system).  </a:t>
            </a:r>
          </a:p>
          <a:p>
            <a:r>
              <a:rPr lang="en-US" dirty="0"/>
              <a:t> </a:t>
            </a:r>
          </a:p>
          <a:p>
            <a:r>
              <a:rPr lang="en-US" dirty="0"/>
              <a:t>Hispanics/Latinos can be of any race.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75770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55</a:t>
            </a:fld>
            <a:endParaRPr lang="en-US"/>
          </a:p>
        </p:txBody>
      </p:sp>
    </p:spTree>
    <p:extLst>
      <p:ext uri="{BB962C8B-B14F-4D97-AF65-F5344CB8AC3E}">
        <p14:creationId xmlns:p14="http://schemas.microsoft.com/office/powerpoint/2010/main" val="622334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56</a:t>
            </a:fld>
            <a:endParaRPr lang="en-US"/>
          </a:p>
        </p:txBody>
      </p:sp>
    </p:spTree>
    <p:extLst>
      <p:ext uri="{BB962C8B-B14F-4D97-AF65-F5344CB8AC3E}">
        <p14:creationId xmlns:p14="http://schemas.microsoft.com/office/powerpoint/2010/main" val="4033967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Date: Initial Evaluation of Adults with HIV: https://www.uptodate.com/contents/initial-evaluation-of-adults-with-hiv?search=new%20hiv%20diagnosis&amp;source=search_result&amp;selectedTitle=1~150&amp;usage_type=default&amp;display_rank=1#</a:t>
            </a:r>
          </a:p>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57</a:t>
            </a:fld>
            <a:endParaRPr lang="en-US"/>
          </a:p>
        </p:txBody>
      </p:sp>
    </p:spTree>
    <p:extLst>
      <p:ext uri="{BB962C8B-B14F-4D97-AF65-F5344CB8AC3E}">
        <p14:creationId xmlns:p14="http://schemas.microsoft.com/office/powerpoint/2010/main" val="219092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 Guidance for Persons With Human Immunodeficiency Virus: 2020 Update by the HIV Medicine Association of the Infectious Diseases Society of America, Thompson et al., https://www.idsociety.org/practice-guideline/primary-care-management-of-people-with-hiv/ </a:t>
            </a:r>
          </a:p>
          <a:p>
            <a:endParaRPr lang="en-US" dirty="0"/>
          </a:p>
          <a:p>
            <a:r>
              <a:rPr lang="en-US" dirty="0"/>
              <a:t>DHHS Adult and Adolescent Antiretroviral HIV Guidelines: https://clinicalinfo.hiv.gov/en/guidelines/adultand-adolescent-arv/hhs-adults-and-adolescents-antiretroviral-guidelines-panel</a:t>
            </a:r>
          </a:p>
        </p:txBody>
      </p:sp>
      <p:sp>
        <p:nvSpPr>
          <p:cNvPr id="4" name="Slide Number Placeholder 3"/>
          <p:cNvSpPr>
            <a:spLocks noGrp="1"/>
          </p:cNvSpPr>
          <p:nvPr>
            <p:ph type="sldNum" sz="quarter" idx="10"/>
          </p:nvPr>
        </p:nvSpPr>
        <p:spPr/>
        <p:txBody>
          <a:bodyPr/>
          <a:lstStyle/>
          <a:p>
            <a:fld id="{7F035B0E-1CCB-40AB-80CC-D30A092D4C6D}" type="slidenum">
              <a:rPr lang="en-US" smtClean="0"/>
              <a:t>58</a:t>
            </a:fld>
            <a:endParaRPr lang="en-US"/>
          </a:p>
        </p:txBody>
      </p:sp>
    </p:spTree>
    <p:extLst>
      <p:ext uri="{BB962C8B-B14F-4D97-AF65-F5344CB8AC3E}">
        <p14:creationId xmlns:p14="http://schemas.microsoft.com/office/powerpoint/2010/main" val="349988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5</a:t>
            </a:fld>
            <a:endParaRPr lang="en-US"/>
          </a:p>
        </p:txBody>
      </p:sp>
    </p:spTree>
    <p:extLst>
      <p:ext uri="{BB962C8B-B14F-4D97-AF65-F5344CB8AC3E}">
        <p14:creationId xmlns:p14="http://schemas.microsoft.com/office/powerpoint/2010/main" val="208547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22</a:t>
            </a:fld>
            <a:endParaRPr lang="en-US"/>
          </a:p>
        </p:txBody>
      </p:sp>
    </p:spTree>
    <p:extLst>
      <p:ext uri="{BB962C8B-B14F-4D97-AF65-F5344CB8AC3E}">
        <p14:creationId xmlns:p14="http://schemas.microsoft.com/office/powerpoint/2010/main" val="96333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24</a:t>
            </a:fld>
            <a:endParaRPr lang="en-US"/>
          </a:p>
        </p:txBody>
      </p:sp>
    </p:spTree>
    <p:extLst>
      <p:ext uri="{BB962C8B-B14F-4D97-AF65-F5344CB8AC3E}">
        <p14:creationId xmlns:p14="http://schemas.microsoft.com/office/powerpoint/2010/main" val="196110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long duration of drug exposure following injection, exclusion of acute HIV infection is necessary with the most sensitive test available, an HIV-1 RNA assay. Ideally, this testing will be done within 1 week prior to the initiation visit. If clinicians wish to provide the first injection at the first </a:t>
            </a:r>
            <a:r>
              <a:rPr lang="en-US" dirty="0" err="1"/>
              <a:t>PrEP</a:t>
            </a:r>
            <a:r>
              <a:rPr lang="en-US" dirty="0"/>
              <a:t> evaluation visit based on the result of a rapid combined antigen/antibody assay, blood should always be drawn for laboratory confirmatory testing that includes an HIV RNA assay</a:t>
            </a:r>
          </a:p>
        </p:txBody>
      </p:sp>
      <p:sp>
        <p:nvSpPr>
          <p:cNvPr id="4" name="Slide Number Placeholder 3"/>
          <p:cNvSpPr>
            <a:spLocks noGrp="1"/>
          </p:cNvSpPr>
          <p:nvPr>
            <p:ph type="sldNum" sz="quarter" idx="10"/>
          </p:nvPr>
        </p:nvSpPr>
        <p:spPr/>
        <p:txBody>
          <a:bodyPr/>
          <a:lstStyle/>
          <a:p>
            <a:fld id="{7F035B0E-1CCB-40AB-80CC-D30A092D4C6D}" type="slidenum">
              <a:rPr lang="en-US" smtClean="0"/>
              <a:t>26</a:t>
            </a:fld>
            <a:endParaRPr lang="en-US"/>
          </a:p>
        </p:txBody>
      </p:sp>
    </p:spTree>
    <p:extLst>
      <p:ext uri="{BB962C8B-B14F-4D97-AF65-F5344CB8AC3E}">
        <p14:creationId xmlns:p14="http://schemas.microsoft.com/office/powerpoint/2010/main" val="299321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CAB levels slowly wane over many months after injections are discontinued. In the HPTN 077 trial, the median time to undetectable CAB plasma levels was 44 weeks for men and 67 weeks for women with a wide range for both sexes. At some point during this “tail” phase, CAB levels will fall below a protective threshold and persist for some time at </a:t>
            </a:r>
            <a:r>
              <a:rPr lang="en-US" dirty="0" err="1"/>
              <a:t>nonprotective</a:t>
            </a:r>
            <a:r>
              <a:rPr lang="en-US" dirty="0"/>
              <a:t> levels exposing the patient to the risk of HIV acquisition. These lower levels of CAB may however be sufficient to apply selective pressure that selects for existing or de-novo viral strains with mutations that confer resistance to CAB or other INSTI medications. Infection with INSTI-resistant virus may complicate HIV treatment.</a:t>
            </a:r>
          </a:p>
        </p:txBody>
      </p:sp>
      <p:sp>
        <p:nvSpPr>
          <p:cNvPr id="4" name="Slide Number Placeholder 3"/>
          <p:cNvSpPr>
            <a:spLocks noGrp="1"/>
          </p:cNvSpPr>
          <p:nvPr>
            <p:ph type="sldNum" sz="quarter" idx="10"/>
          </p:nvPr>
        </p:nvSpPr>
        <p:spPr/>
        <p:txBody>
          <a:bodyPr/>
          <a:lstStyle/>
          <a:p>
            <a:fld id="{7F035B0E-1CCB-40AB-80CC-D30A092D4C6D}" type="slidenum">
              <a:rPr lang="en-US" smtClean="0"/>
              <a:t>32</a:t>
            </a:fld>
            <a:endParaRPr lang="en-US"/>
          </a:p>
        </p:txBody>
      </p:sp>
    </p:spTree>
    <p:extLst>
      <p:ext uri="{BB962C8B-B14F-4D97-AF65-F5344CB8AC3E}">
        <p14:creationId xmlns:p14="http://schemas.microsoft.com/office/powerpoint/2010/main" val="203054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33</a:t>
            </a:fld>
            <a:endParaRPr lang="en-US"/>
          </a:p>
        </p:txBody>
      </p:sp>
    </p:spTree>
    <p:extLst>
      <p:ext uri="{BB962C8B-B14F-4D97-AF65-F5344CB8AC3E}">
        <p14:creationId xmlns:p14="http://schemas.microsoft.com/office/powerpoint/2010/main" val="132524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35B0E-1CCB-40AB-80CC-D30A092D4C6D}" type="slidenum">
              <a:rPr lang="en-US" smtClean="0"/>
              <a:t>34</a:t>
            </a:fld>
            <a:endParaRPr lang="en-US"/>
          </a:p>
        </p:txBody>
      </p:sp>
    </p:spTree>
    <p:extLst>
      <p:ext uri="{BB962C8B-B14F-4D97-AF65-F5344CB8AC3E}">
        <p14:creationId xmlns:p14="http://schemas.microsoft.com/office/powerpoint/2010/main" val="23493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F150D65-C64D-44FB-9152-4CC2DE0C9198}" type="datetime1">
              <a:rPr lang="en-US" smtClean="0"/>
              <a:pPr/>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41487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5EB0-D091-417E-ACD5-D65E1C7D8524}" type="datetime1">
              <a:rPr lang="en-US" smtClean="0"/>
              <a:pPr/>
              <a:t>10/16/23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85887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CA09F9-C7D6-4C52-A7E8-5101239A0BA2}" type="datetime1">
              <a:rPr lang="en-US" smtClean="0"/>
              <a:pPr/>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27411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Tree>
    <p:extLst>
      <p:ext uri="{BB962C8B-B14F-4D97-AF65-F5344CB8AC3E}">
        <p14:creationId xmlns:p14="http://schemas.microsoft.com/office/powerpoint/2010/main" val="6534257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90800" y="533400"/>
            <a:ext cx="939076" cy="6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472448" y="1905000"/>
            <a:ext cx="1501693" cy="523220"/>
          </a:xfrm>
          <a:prstGeom prst="rect">
            <a:avLst/>
          </a:prstGeom>
          <a:noFill/>
        </p:spPr>
        <p:txBody>
          <a:bodyPr wrap="none" rtlCol="0">
            <a:spAutoFit/>
          </a:bodyPr>
          <a:lstStyle/>
          <a:p>
            <a:r>
              <a:rPr lang="en-US" sz="1400" dirty="0">
                <a:solidFill>
                  <a:schemeClr val="bg1"/>
                </a:solidFill>
              </a:rPr>
              <a:t>Project</a:t>
            </a:r>
            <a:r>
              <a:rPr lang="en-US" sz="1400" baseline="0" dirty="0">
                <a:solidFill>
                  <a:schemeClr val="bg1"/>
                </a:solidFill>
              </a:rPr>
              <a:t> </a:t>
            </a:r>
            <a:r>
              <a:rPr lang="en-US" sz="1400" dirty="0">
                <a:solidFill>
                  <a:schemeClr val="bg1"/>
                </a:solidFill>
              </a:rPr>
              <a:t>ECHO®</a:t>
            </a:r>
          </a:p>
          <a:p>
            <a:r>
              <a:rPr lang="en-US" sz="1400" dirty="0">
                <a:solidFill>
                  <a:schemeClr val="bg1"/>
                </a:solidFill>
              </a:rPr>
              <a:t>HCV Collaborative</a:t>
            </a:r>
          </a:p>
        </p:txBody>
      </p:sp>
      <p:sp>
        <p:nvSpPr>
          <p:cNvPr id="6" name="TextBox 5"/>
          <p:cNvSpPr txBox="1"/>
          <p:nvPr userDrawn="1"/>
        </p:nvSpPr>
        <p:spPr>
          <a:xfrm>
            <a:off x="4648200" y="6274712"/>
            <a:ext cx="1752600" cy="430887"/>
          </a:xfrm>
          <a:prstGeom prst="rect">
            <a:avLst/>
          </a:prstGeom>
          <a:noFill/>
        </p:spPr>
        <p:txBody>
          <a:bodyPr wrap="square" rtlCol="0">
            <a:spAutoFit/>
          </a:bodyPr>
          <a:lstStyle/>
          <a:p>
            <a:pPr algn="r"/>
            <a:r>
              <a:rPr lang="en-US" sz="1100" dirty="0">
                <a:solidFill>
                  <a:srgbClr val="008C99"/>
                </a:solidFill>
              </a:rPr>
              <a:t>Presentation prepared</a:t>
            </a:r>
            <a:r>
              <a:rPr lang="en-US" sz="1100" baseline="0" dirty="0">
                <a:solidFill>
                  <a:srgbClr val="008C99"/>
                </a:solidFill>
              </a:rPr>
              <a:t> by: </a:t>
            </a:r>
          </a:p>
          <a:p>
            <a:pPr algn="r"/>
            <a:r>
              <a:rPr lang="en-US" sz="1100" baseline="0" dirty="0">
                <a:solidFill>
                  <a:srgbClr val="008C99"/>
                </a:solidFill>
              </a:rPr>
              <a:t>Date prepared:</a:t>
            </a:r>
            <a:endParaRPr lang="en-US" sz="1100" dirty="0">
              <a:solidFill>
                <a:srgbClr val="008C99"/>
              </a:solidFill>
            </a:endParaRPr>
          </a:p>
        </p:txBody>
      </p:sp>
      <p:sp>
        <p:nvSpPr>
          <p:cNvPr id="17" name="Text Placeholder 16"/>
          <p:cNvSpPr>
            <a:spLocks noGrp="1"/>
          </p:cNvSpPr>
          <p:nvPr userDrawn="1">
            <p:ph type="body" sz="quarter" idx="10" hasCustomPrompt="1"/>
          </p:nvPr>
        </p:nvSpPr>
        <p:spPr>
          <a:xfrm>
            <a:off x="533399" y="2209800"/>
            <a:ext cx="7010399" cy="533400"/>
          </a:xfrm>
          <a:prstGeom prst="rect">
            <a:avLst/>
          </a:prstGeom>
        </p:spPr>
        <p:txBody>
          <a:bodyPr/>
          <a:lstStyle>
            <a:lvl1pPr marL="0" indent="0">
              <a:buNone/>
              <a:defRPr sz="2800" b="0" baseline="0">
                <a:solidFill>
                  <a:srgbClr val="008C99"/>
                </a:solidFill>
              </a:defRPr>
            </a:lvl1pPr>
          </a:lstStyle>
          <a:p>
            <a:pPr lvl="0"/>
            <a:r>
              <a:rPr lang="en-US" sz="2800" dirty="0"/>
              <a:t>Title of Presentation</a:t>
            </a:r>
            <a:endParaRPr lang="en-US" dirty="0"/>
          </a:p>
        </p:txBody>
      </p:sp>
      <p:sp>
        <p:nvSpPr>
          <p:cNvPr id="19" name="Text Placeholder 18"/>
          <p:cNvSpPr>
            <a:spLocks noGrp="1"/>
          </p:cNvSpPr>
          <p:nvPr userDrawn="1">
            <p:ph type="body" sz="quarter" idx="11" hasCustomPrompt="1"/>
          </p:nvPr>
        </p:nvSpPr>
        <p:spPr>
          <a:xfrm>
            <a:off x="533399" y="2971800"/>
            <a:ext cx="7010399" cy="914400"/>
          </a:xfrm>
          <a:prstGeom prst="rect">
            <a:avLst/>
          </a:prstGeom>
        </p:spPr>
        <p:txBody>
          <a:bodyPr/>
          <a:lstStyle>
            <a:lvl1pPr marL="0" indent="0">
              <a:spcBef>
                <a:spcPts val="0"/>
              </a:spcBef>
              <a:buNone/>
              <a:defRPr sz="1400" baseline="0">
                <a:solidFill>
                  <a:srgbClr val="008C99"/>
                </a:solidFill>
              </a:defRPr>
            </a:lvl1pPr>
          </a:lstStyle>
          <a:p>
            <a:pPr lvl="0"/>
            <a:r>
              <a:rPr lang="en-US" dirty="0"/>
              <a:t>Presenter Line 1</a:t>
            </a:r>
          </a:p>
          <a:p>
            <a:pPr lvl="0"/>
            <a:r>
              <a:rPr lang="en-US" dirty="0"/>
              <a:t>Presenter Line 2</a:t>
            </a:r>
          </a:p>
          <a:p>
            <a:pPr lvl="0"/>
            <a:r>
              <a:rPr lang="en-US" dirty="0"/>
              <a:t>Presenter Line 3</a:t>
            </a:r>
          </a:p>
          <a:p>
            <a:pPr lvl="0"/>
            <a:r>
              <a:rPr lang="en-US" dirty="0"/>
              <a:t>Presenter Line 4</a:t>
            </a:r>
          </a:p>
        </p:txBody>
      </p:sp>
      <p:sp>
        <p:nvSpPr>
          <p:cNvPr id="21" name="Text Placeholder 20"/>
          <p:cNvSpPr>
            <a:spLocks noGrp="1"/>
          </p:cNvSpPr>
          <p:nvPr userDrawn="1">
            <p:ph type="body" sz="quarter" idx="12" hasCustomPrompt="1"/>
          </p:nvPr>
        </p:nvSpPr>
        <p:spPr>
          <a:xfrm>
            <a:off x="533399" y="4191000"/>
            <a:ext cx="7010399" cy="304800"/>
          </a:xfrm>
          <a:prstGeom prst="rect">
            <a:avLst/>
          </a:prstGeom>
        </p:spPr>
        <p:txBody>
          <a:bodyPr/>
          <a:lstStyle>
            <a:lvl1pPr marL="0" indent="0">
              <a:buNone/>
              <a:defRPr sz="1400" baseline="0">
                <a:solidFill>
                  <a:srgbClr val="008C99"/>
                </a:solidFill>
              </a:defRPr>
            </a:lvl1pPr>
          </a:lstStyle>
          <a:p>
            <a:pPr lvl="0"/>
            <a:r>
              <a:rPr lang="en-US" dirty="0"/>
              <a:t>Date of Presentation</a:t>
            </a:r>
          </a:p>
        </p:txBody>
      </p:sp>
      <p:sp>
        <p:nvSpPr>
          <p:cNvPr id="4" name="Text Placeholder 3"/>
          <p:cNvSpPr>
            <a:spLocks noGrp="1"/>
          </p:cNvSpPr>
          <p:nvPr userDrawn="1">
            <p:ph type="body" sz="quarter" idx="13" hasCustomPrompt="1"/>
          </p:nvPr>
        </p:nvSpPr>
        <p:spPr>
          <a:xfrm>
            <a:off x="6427380" y="6274713"/>
            <a:ext cx="1116419" cy="430887"/>
          </a:xfrm>
          <a:prstGeom prst="rect">
            <a:avLst/>
          </a:prstGeom>
        </p:spPr>
        <p:txBody>
          <a:bodyPr/>
          <a:lstStyle>
            <a:lvl1pPr marL="0" indent="0">
              <a:buNone/>
              <a:defRPr sz="1000" i="1">
                <a:solidFill>
                  <a:srgbClr val="008C99"/>
                </a:solidFill>
              </a:defRPr>
            </a:lvl1pPr>
            <a:lvl2pPr marL="457200" indent="0">
              <a:buNone/>
              <a:defRPr/>
            </a:lvl2pPr>
          </a:lstStyle>
          <a:p>
            <a:pPr lvl="0"/>
            <a:r>
              <a:rPr lang="en-US" sz="1000" dirty="0"/>
              <a:t>Enter Name </a:t>
            </a:r>
          </a:p>
          <a:p>
            <a:pPr lvl="0"/>
            <a:r>
              <a:rPr lang="en-US" sz="1000" dirty="0"/>
              <a:t>and Date</a:t>
            </a:r>
          </a:p>
        </p:txBody>
      </p:sp>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4210" y="371208"/>
            <a:ext cx="1974190" cy="924192"/>
          </a:xfrm>
          <a:prstGeom prst="rect">
            <a:avLst/>
          </a:prstGeom>
          <a:noFill/>
        </p:spPr>
      </p:pic>
      <p:pic>
        <p:nvPicPr>
          <p:cNvPr id="11" name="Picture 10">
            <a:extLst>
              <a:ext uri="{FF2B5EF4-FFF2-40B4-BE49-F238E27FC236}">
                <a16:creationId xmlns:a16="http://schemas.microsoft.com/office/drawing/2014/main" id="{F465A98F-8ED6-4220-A259-508D9284E4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0" y="533400"/>
            <a:ext cx="914400" cy="608521"/>
          </a:xfrm>
          <a:prstGeom prst="rect">
            <a:avLst/>
          </a:prstGeom>
        </p:spPr>
      </p:pic>
    </p:spTree>
    <p:extLst>
      <p:ext uri="{BB962C8B-B14F-4D97-AF65-F5344CB8AC3E}">
        <p14:creationId xmlns:p14="http://schemas.microsoft.com/office/powerpoint/2010/main" val="365245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lict of Interest Disclosure">
    <p:spTree>
      <p:nvGrpSpPr>
        <p:cNvPr id="1" name=""/>
        <p:cNvGrpSpPr/>
        <p:nvPr/>
      </p:nvGrpSpPr>
      <p:grpSpPr>
        <a:xfrm>
          <a:off x="0" y="0"/>
          <a:ext cx="0" cy="0"/>
          <a:chOff x="0" y="0"/>
          <a:chExt cx="0" cy="0"/>
        </a:xfrm>
      </p:grpSpPr>
      <p:sp>
        <p:nvSpPr>
          <p:cNvPr id="15" name="Rectangle 14"/>
          <p:cNvSpPr/>
          <p:nvPr userDrawn="1"/>
        </p:nvSpPr>
        <p:spPr>
          <a:xfrm>
            <a:off x="0" y="0"/>
            <a:ext cx="9144000" cy="1066800"/>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A5AB"/>
              </a:solidFill>
            </a:endParaRPr>
          </a:p>
        </p:txBody>
      </p:sp>
      <p:sp>
        <p:nvSpPr>
          <p:cNvPr id="9" name="TextBox 13"/>
          <p:cNvSpPr txBox="1">
            <a:spLocks noChangeArrowheads="1"/>
          </p:cNvSpPr>
          <p:nvPr userDrawn="1"/>
        </p:nvSpPr>
        <p:spPr bwMode="auto">
          <a:xfrm>
            <a:off x="526696" y="252825"/>
            <a:ext cx="861730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3200" dirty="0">
                <a:solidFill>
                  <a:schemeClr val="bg1"/>
                </a:solidFill>
              </a:rPr>
              <a:t>Conflict of Interest Disclosure Statement</a:t>
            </a:r>
          </a:p>
        </p:txBody>
      </p:sp>
      <p:sp>
        <p:nvSpPr>
          <p:cNvPr id="18" name="Text Placeholder 17"/>
          <p:cNvSpPr>
            <a:spLocks noGrp="1"/>
          </p:cNvSpPr>
          <p:nvPr userDrawn="1">
            <p:ph type="body" sz="quarter" idx="10" hasCustomPrompt="1"/>
          </p:nvPr>
        </p:nvSpPr>
        <p:spPr>
          <a:xfrm>
            <a:off x="990600" y="2362200"/>
            <a:ext cx="7391400" cy="2667000"/>
          </a:xfrm>
          <a:prstGeom prst="rect">
            <a:avLst/>
          </a:prstGeom>
        </p:spPr>
        <p:txBody>
          <a:bodyPr anchor="t"/>
          <a:lstStyle>
            <a:lvl1pPr marL="0" indent="0" algn="ctr">
              <a:buNone/>
              <a:defRPr sz="1800" baseline="0">
                <a:solidFill>
                  <a:srgbClr val="50A5AB"/>
                </a:solidFill>
              </a:defRPr>
            </a:lvl1pPr>
          </a:lstStyle>
          <a:p>
            <a:pPr lvl="0"/>
            <a:r>
              <a:rPr lang="en-US" sz="1800" dirty="0"/>
              <a:t>Click to enter Disclosure Statement</a:t>
            </a:r>
            <a:endParaRPr lang="en-US" dirty="0"/>
          </a:p>
        </p:txBody>
      </p:sp>
    </p:spTree>
    <p:extLst>
      <p:ext uri="{BB962C8B-B14F-4D97-AF65-F5344CB8AC3E}">
        <p14:creationId xmlns:p14="http://schemas.microsoft.com/office/powerpoint/2010/main" val="146202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cxnSp>
        <p:nvCxnSpPr>
          <p:cNvPr id="4" name="Straight Connector 3"/>
          <p:cNvCxnSpPr/>
          <p:nvPr userDrawn="1"/>
        </p:nvCxnSpPr>
        <p:spPr>
          <a:xfrm>
            <a:off x="-27920" y="1064745"/>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762000" y="1295400"/>
            <a:ext cx="7696200" cy="4876800"/>
          </a:xfrm>
          <a:prstGeom prst="rect">
            <a:avLst/>
          </a:prstGeom>
        </p:spPr>
        <p:txBody>
          <a:bodyPr/>
          <a:lstStyle>
            <a:lvl1pPr marL="514350" indent="-514350">
              <a:buFont typeface="+mj-lt"/>
              <a:buAutoNum type="arabicPeriod"/>
              <a:defRPr sz="2400" baseline="0">
                <a:solidFill>
                  <a:srgbClr val="50A5AB"/>
                </a:solidFill>
              </a:defRPr>
            </a:lvl1pPr>
          </a:lstStyle>
          <a:p>
            <a:pPr lvl="0"/>
            <a:r>
              <a:rPr lang="en-US" dirty="0"/>
              <a:t>Objective 1</a:t>
            </a:r>
          </a:p>
          <a:p>
            <a:pPr lvl="0"/>
            <a:r>
              <a:rPr lang="en-US" dirty="0"/>
              <a:t>Objective 2</a:t>
            </a:r>
          </a:p>
          <a:p>
            <a:pPr lvl="0"/>
            <a:r>
              <a:rPr lang="en-US" dirty="0"/>
              <a:t>Objective 3</a:t>
            </a:r>
          </a:p>
        </p:txBody>
      </p:sp>
      <p:sp>
        <p:nvSpPr>
          <p:cNvPr id="7" name="Rectangle 6"/>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sp>
        <p:nvSpPr>
          <p:cNvPr id="2" name="TextBox 1"/>
          <p:cNvSpPr txBox="1"/>
          <p:nvPr userDrawn="1"/>
        </p:nvSpPr>
        <p:spPr>
          <a:xfrm>
            <a:off x="8931349" y="5411972"/>
            <a:ext cx="184731" cy="369332"/>
          </a:xfrm>
          <a:prstGeom prst="rect">
            <a:avLst/>
          </a:prstGeom>
          <a:noFill/>
        </p:spPr>
        <p:txBody>
          <a:bodyPr wrap="none" rtlCol="0">
            <a:spAutoFit/>
          </a:bodyPr>
          <a:lstStyle/>
          <a:p>
            <a:endParaRPr lang="en-US" dirty="0"/>
          </a:p>
        </p:txBody>
      </p:sp>
      <p:sp>
        <p:nvSpPr>
          <p:cNvPr id="12" name="Text Placeholder 19"/>
          <p:cNvSpPr>
            <a:spLocks noGrp="1"/>
          </p:cNvSpPr>
          <p:nvPr>
            <p:ph type="body" sz="quarter" idx="13" hasCustomPrompt="1"/>
          </p:nvPr>
        </p:nvSpPr>
        <p:spPr>
          <a:xfrm>
            <a:off x="0" y="0"/>
            <a:ext cx="9144000" cy="1066517"/>
          </a:xfrm>
          <a:prstGeom prst="rect">
            <a:avLst/>
          </a:prstGeom>
        </p:spPr>
        <p:txBody>
          <a:bodyPr anchor="ctr"/>
          <a:lstStyle>
            <a:lvl1pPr marL="0" indent="0" algn="ctr">
              <a:buNone/>
              <a:defRPr baseline="0">
                <a:solidFill>
                  <a:srgbClr val="008C99"/>
                </a:solidFill>
              </a:defRPr>
            </a:lvl1pPr>
          </a:lstStyle>
          <a:p>
            <a:pPr lvl="0"/>
            <a:r>
              <a:rPr lang="en-US" dirty="0"/>
              <a:t>OBJECTIVES</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4184" y="6461447"/>
            <a:ext cx="533400" cy="380717"/>
          </a:xfrm>
          <a:prstGeom prst="rect">
            <a:avLst/>
          </a:prstGeom>
          <a:noFill/>
          <a:ln>
            <a:noFill/>
          </a:ln>
        </p:spPr>
      </p:pic>
    </p:spTree>
    <p:extLst>
      <p:ext uri="{BB962C8B-B14F-4D97-AF65-F5344CB8AC3E}">
        <p14:creationId xmlns:p14="http://schemas.microsoft.com/office/powerpoint/2010/main" val="3265037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7200" y="1295400"/>
            <a:ext cx="83058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08C99"/>
                </a:solidFill>
              </a:defRPr>
            </a:lvl1pPr>
          </a:lstStyle>
          <a:p>
            <a:pPr lvl="0"/>
            <a:r>
              <a:rPr lang="en-US" dirty="0"/>
              <a:t>Text Slide: click to add heading</a:t>
            </a:r>
          </a:p>
        </p:txBody>
      </p:sp>
      <p:sp>
        <p:nvSpPr>
          <p:cNvPr id="21" name="Text Placeholder 10"/>
          <p:cNvSpPr>
            <a:spLocks noGrp="1"/>
          </p:cNvSpPr>
          <p:nvPr>
            <p:ph type="body" sz="quarter" idx="15" hasCustomPrompt="1"/>
          </p:nvPr>
        </p:nvSpPr>
        <p:spPr>
          <a:xfrm>
            <a:off x="457200" y="5638800"/>
            <a:ext cx="83058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cxnSp>
        <p:nvCxnSpPr>
          <p:cNvPr id="15" name="Straight Connector 14"/>
          <p:cNvCxnSpPr/>
          <p:nvPr userDrawn="1"/>
        </p:nvCxnSpPr>
        <p:spPr>
          <a:xfrm>
            <a:off x="0" y="1066800"/>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8" name="Picture 7"/>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52400" y="6543765"/>
            <a:ext cx="351195" cy="216084"/>
          </a:xfrm>
          <a:prstGeom prst="rect">
            <a:avLst/>
          </a:prstGeom>
          <a:noFill/>
          <a:ln>
            <a:noFill/>
          </a:ln>
        </p:spPr>
      </p:pic>
    </p:spTree>
    <p:extLst>
      <p:ext uri="{BB962C8B-B14F-4D97-AF65-F5344CB8AC3E}">
        <p14:creationId xmlns:p14="http://schemas.microsoft.com/office/powerpoint/2010/main" val="290076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Columns">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08C99"/>
                </a:solidFill>
              </a:defRPr>
            </a:lvl1pPr>
          </a:lstStyle>
          <a:p>
            <a:pPr lvl="0"/>
            <a:r>
              <a:rPr lang="en-US" dirty="0"/>
              <a:t>2 Column Text Slide: click to add heading</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9" name="Text Placeholder 13"/>
          <p:cNvSpPr>
            <a:spLocks noGrp="1"/>
          </p:cNvSpPr>
          <p:nvPr>
            <p:ph type="body" sz="quarter" idx="16" hasCustomPrompt="1"/>
          </p:nvPr>
        </p:nvSpPr>
        <p:spPr>
          <a:xfrm>
            <a:off x="381000" y="1219200"/>
            <a:ext cx="41148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13" name="Rectangle 12"/>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10" name="Picture 9"/>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52400" y="6543765"/>
            <a:ext cx="351195" cy="216084"/>
          </a:xfrm>
          <a:prstGeom prst="rect">
            <a:avLst/>
          </a:prstGeom>
          <a:noFill/>
          <a:ln>
            <a:noFill/>
          </a:ln>
        </p:spPr>
      </p:pic>
    </p:spTree>
    <p:extLst>
      <p:ext uri="{BB962C8B-B14F-4D97-AF65-F5344CB8AC3E}">
        <p14:creationId xmlns:p14="http://schemas.microsoft.com/office/powerpoint/2010/main" val="29400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4648200" y="1219200"/>
            <a:ext cx="4114800" cy="4267200"/>
          </a:xfrm>
          <a:prstGeom prst="rect">
            <a:avLst/>
          </a:prstGeom>
        </p:spPr>
        <p:txBody>
          <a:bodyPr/>
          <a:lstStyle>
            <a:lvl1pPr marL="342900" indent="-342900">
              <a:buFontTx/>
              <a:buBlip>
                <a:blip r:embed="rId2"/>
              </a:buBlip>
              <a:defRPr sz="2800">
                <a:solidFill>
                  <a:srgbClr val="50A5AB"/>
                </a:solidFill>
              </a:defRPr>
            </a:lvl1pPr>
            <a:lvl2pPr marL="742950" indent="-285750">
              <a:buFontTx/>
              <a:buBlip>
                <a:blip r:embed="rId3"/>
              </a:buBlip>
              <a:defRPr sz="2400">
                <a:solidFill>
                  <a:srgbClr val="50A5AB"/>
                </a:solidFill>
              </a:defRPr>
            </a:lvl2pPr>
            <a:lvl3pPr marL="1143000" indent="-228600">
              <a:buFont typeface="Wingdings" pitchFamily="2" charset="2"/>
              <a:buChar char="§"/>
              <a:defRPr/>
            </a:lvl3pPr>
          </a:lstStyle>
          <a:p>
            <a:pPr lvl="0"/>
            <a:r>
              <a:rPr lang="en-US" dirty="0"/>
              <a:t>Click to edit first level text</a:t>
            </a:r>
          </a:p>
          <a:p>
            <a:pPr lvl="1"/>
            <a:r>
              <a:rPr lang="en-US" dirty="0"/>
              <a:t>Second level</a:t>
            </a:r>
          </a:p>
        </p:txBody>
      </p: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08C99"/>
                </a:solidFill>
              </a:defRPr>
            </a:lvl1pPr>
          </a:lstStyle>
          <a:p>
            <a:pPr lvl="0"/>
            <a:r>
              <a:rPr lang="en-US" dirty="0"/>
              <a:t>Text and Data/Image Slide: click to add heading</a:t>
            </a:r>
          </a:p>
        </p:txBody>
      </p:sp>
      <p:sp>
        <p:nvSpPr>
          <p:cNvPr id="5" name="Content Placeholder 4"/>
          <p:cNvSpPr>
            <a:spLocks noGrp="1"/>
          </p:cNvSpPr>
          <p:nvPr>
            <p:ph sz="quarter" idx="14" hasCustomPrompt="1"/>
          </p:nvPr>
        </p:nvSpPr>
        <p:spPr>
          <a:xfrm>
            <a:off x="381000" y="1219200"/>
            <a:ext cx="4191000" cy="4267200"/>
          </a:xfrm>
          <a:prstGeom prst="rect">
            <a:avLst/>
          </a:prstGeom>
        </p:spPr>
        <p:txBody>
          <a:bodyPr/>
          <a:lstStyle>
            <a:lvl1pPr>
              <a:defRPr sz="2800">
                <a:solidFill>
                  <a:srgbClr val="50A5AB"/>
                </a:solidFill>
              </a:defRPr>
            </a:lvl1pPr>
          </a:lstStyle>
          <a:p>
            <a:pPr lvl="0"/>
            <a:r>
              <a:rPr lang="en-US" dirty="0"/>
              <a:t>Click to add image</a:t>
            </a:r>
          </a:p>
        </p:txBody>
      </p:sp>
      <p:sp>
        <p:nvSpPr>
          <p:cNvPr id="11" name="Text Placeholder 10"/>
          <p:cNvSpPr>
            <a:spLocks noGrp="1"/>
          </p:cNvSpPr>
          <p:nvPr>
            <p:ph type="body" sz="quarter" idx="15" hasCustomPrompt="1"/>
          </p:nvPr>
        </p:nvSpPr>
        <p:spPr>
          <a:xfrm>
            <a:off x="381000" y="5638800"/>
            <a:ext cx="83820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A5AB"/>
              </a:solidFill>
            </a:endParaRPr>
          </a:p>
        </p:txBody>
      </p:sp>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52400" y="6543765"/>
            <a:ext cx="351195" cy="216084"/>
          </a:xfrm>
          <a:prstGeom prst="rect">
            <a:avLst/>
          </a:prstGeom>
          <a:noFill/>
          <a:ln>
            <a:noFill/>
          </a:ln>
        </p:spPr>
      </p:pic>
    </p:spTree>
    <p:extLst>
      <p:ext uri="{BB962C8B-B14F-4D97-AF65-F5344CB8AC3E}">
        <p14:creationId xmlns:p14="http://schemas.microsoft.com/office/powerpoint/2010/main" val="264854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cxnSp>
        <p:nvCxnSpPr>
          <p:cNvPr id="7" name="Straight Connector 6"/>
          <p:cNvCxnSpPr/>
          <p:nvPr userDrawn="1"/>
        </p:nvCxnSpPr>
        <p:spPr>
          <a:xfrm>
            <a:off x="0" y="1102168"/>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3" hasCustomPrompt="1"/>
          </p:nvPr>
        </p:nvSpPr>
        <p:spPr>
          <a:xfrm>
            <a:off x="0" y="0"/>
            <a:ext cx="9144000" cy="1082675"/>
          </a:xfrm>
          <a:prstGeom prst="rect">
            <a:avLst/>
          </a:prstGeom>
        </p:spPr>
        <p:txBody>
          <a:bodyPr anchor="ctr"/>
          <a:lstStyle>
            <a:lvl1pPr marL="0" indent="0" algn="ctr">
              <a:buNone/>
              <a:defRPr baseline="0">
                <a:solidFill>
                  <a:srgbClr val="008C99"/>
                </a:solidFill>
              </a:defRPr>
            </a:lvl1pPr>
          </a:lstStyle>
          <a:p>
            <a:pPr lvl="0"/>
            <a:r>
              <a:rPr lang="en-US" dirty="0"/>
              <a:t>Data Image Slide: click to add heading</a:t>
            </a:r>
          </a:p>
        </p:txBody>
      </p:sp>
      <p:sp>
        <p:nvSpPr>
          <p:cNvPr id="9" name="Text Placeholder 10"/>
          <p:cNvSpPr>
            <a:spLocks noGrp="1"/>
          </p:cNvSpPr>
          <p:nvPr>
            <p:ph type="body" sz="quarter" idx="15" hasCustomPrompt="1"/>
          </p:nvPr>
        </p:nvSpPr>
        <p:spPr>
          <a:xfrm>
            <a:off x="381000" y="5638800"/>
            <a:ext cx="6934200" cy="685800"/>
          </a:xfrm>
          <a:prstGeom prst="rect">
            <a:avLst/>
          </a:prstGeom>
        </p:spPr>
        <p:txBody>
          <a:bodyPr/>
          <a:lstStyle>
            <a:lvl1pPr marL="0" indent="0">
              <a:buNone/>
              <a:defRPr sz="1100" baseline="0">
                <a:solidFill>
                  <a:srgbClr val="50A5AB"/>
                </a:solidFill>
              </a:defRPr>
            </a:lvl1pPr>
          </a:lstStyle>
          <a:p>
            <a:pPr lvl="0"/>
            <a:r>
              <a:rPr lang="en-US" dirty="0"/>
              <a:t>Click to Add Reference(s)</a:t>
            </a:r>
          </a:p>
        </p:txBody>
      </p:sp>
      <p:sp>
        <p:nvSpPr>
          <p:cNvPr id="3" name="Content Placeholder 2"/>
          <p:cNvSpPr>
            <a:spLocks noGrp="1"/>
          </p:cNvSpPr>
          <p:nvPr>
            <p:ph sz="quarter" idx="16" hasCustomPrompt="1"/>
          </p:nvPr>
        </p:nvSpPr>
        <p:spPr>
          <a:xfrm>
            <a:off x="381000" y="1223180"/>
            <a:ext cx="8382000" cy="4263219"/>
          </a:xfrm>
          <a:prstGeom prst="rect">
            <a:avLst/>
          </a:prstGeom>
        </p:spPr>
        <p:txBody>
          <a:bodyPr anchor="ctr"/>
          <a:lstStyle>
            <a:lvl1pPr marL="0" indent="0" algn="ctr">
              <a:buNone/>
              <a:defRPr sz="2800" baseline="0">
                <a:solidFill>
                  <a:srgbClr val="50A5AB"/>
                </a:solidFill>
              </a:defRPr>
            </a:lvl1pPr>
          </a:lstStyle>
          <a:p>
            <a:pPr lvl="0"/>
            <a:r>
              <a:rPr lang="en-US" dirty="0"/>
              <a:t>Click to add Image</a:t>
            </a:r>
          </a:p>
        </p:txBody>
      </p:sp>
      <p:sp>
        <p:nvSpPr>
          <p:cNvPr id="11" name="Rectangle 10"/>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A5AB"/>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82205" y="6543765"/>
            <a:ext cx="351195" cy="216084"/>
          </a:xfrm>
          <a:prstGeom prst="rect">
            <a:avLst/>
          </a:prstGeom>
          <a:noFill/>
          <a:ln>
            <a:noFill/>
          </a:ln>
        </p:spPr>
      </p:pic>
    </p:spTree>
    <p:extLst>
      <p:ext uri="{BB962C8B-B14F-4D97-AF65-F5344CB8AC3E}">
        <p14:creationId xmlns:p14="http://schemas.microsoft.com/office/powerpoint/2010/main" val="361962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E64A4-35FB-42B6-9183-2C0CE0E36649}" type="datetime1">
              <a:rPr lang="en-US" smtClean="0"/>
              <a:pPr/>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32047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of Presentation Slide">
    <p:spTree>
      <p:nvGrpSpPr>
        <p:cNvPr id="1" name=""/>
        <p:cNvGrpSpPr/>
        <p:nvPr/>
      </p:nvGrpSpPr>
      <p:grpSpPr>
        <a:xfrm>
          <a:off x="0" y="0"/>
          <a:ext cx="0" cy="0"/>
          <a:chOff x="0" y="0"/>
          <a:chExt cx="0" cy="0"/>
        </a:xfrm>
      </p:grpSpPr>
      <p:sp>
        <p:nvSpPr>
          <p:cNvPr id="10" name="TextBox 9"/>
          <p:cNvSpPr txBox="1"/>
          <p:nvPr userDrawn="1"/>
        </p:nvSpPr>
        <p:spPr>
          <a:xfrm>
            <a:off x="2583" y="2895600"/>
            <a:ext cx="9144000" cy="923330"/>
          </a:xfrm>
          <a:prstGeom prst="rect">
            <a:avLst/>
          </a:prstGeom>
          <a:noFill/>
        </p:spPr>
        <p:txBody>
          <a:bodyPr wrap="square" rtlCol="0">
            <a:spAutoFit/>
          </a:bodyPr>
          <a:lstStyle/>
          <a:p>
            <a:pPr algn="ctr"/>
            <a:r>
              <a:rPr lang="en-US" b="1" dirty="0">
                <a:solidFill>
                  <a:srgbClr val="008C99"/>
                </a:solidFill>
              </a:rPr>
              <a:t>End of Presentation</a:t>
            </a:r>
          </a:p>
          <a:p>
            <a:pPr algn="ctr"/>
            <a:endParaRPr lang="en-US" b="1" dirty="0">
              <a:solidFill>
                <a:srgbClr val="008C99"/>
              </a:solidFill>
            </a:endParaRPr>
          </a:p>
          <a:p>
            <a:pPr algn="ctr"/>
            <a:r>
              <a:rPr lang="en-US" b="1" dirty="0">
                <a:solidFill>
                  <a:srgbClr val="008C99"/>
                </a:solidFill>
              </a:rPr>
              <a:t>Questions?</a:t>
            </a:r>
          </a:p>
        </p:txBody>
      </p:sp>
      <p:sp>
        <p:nvSpPr>
          <p:cNvPr id="14" name="Rectangle 13"/>
          <p:cNvSpPr/>
          <p:nvPr userDrawn="1"/>
        </p:nvSpPr>
        <p:spPr>
          <a:xfrm>
            <a:off x="0" y="0"/>
            <a:ext cx="9144000" cy="1066800"/>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A5AB"/>
              </a:solidFill>
            </a:endParaRPr>
          </a:p>
        </p:txBody>
      </p:sp>
      <p:sp>
        <p:nvSpPr>
          <p:cNvPr id="15" name="TextBox 13"/>
          <p:cNvSpPr txBox="1">
            <a:spLocks noChangeArrowheads="1"/>
          </p:cNvSpPr>
          <p:nvPr userDrawn="1"/>
        </p:nvSpPr>
        <p:spPr bwMode="auto">
          <a:xfrm>
            <a:off x="0" y="25282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4000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r>
              <a:rPr lang="en-US" sz="3200" dirty="0">
                <a:solidFill>
                  <a:schemeClr val="bg1"/>
                </a:solidFill>
              </a:rPr>
              <a:t>Indian Country</a:t>
            </a:r>
            <a:r>
              <a:rPr lang="en-US" sz="3200" baseline="0" dirty="0">
                <a:solidFill>
                  <a:schemeClr val="bg1"/>
                </a:solidFill>
              </a:rPr>
              <a:t> </a:t>
            </a:r>
            <a:r>
              <a:rPr lang="en-US" sz="3200" dirty="0">
                <a:solidFill>
                  <a:schemeClr val="bg1"/>
                </a:solidFill>
              </a:rPr>
              <a:t>ECHO HCV</a:t>
            </a:r>
          </a:p>
        </p:txBody>
      </p:sp>
      <p:pic>
        <p:nvPicPr>
          <p:cNvPr id="17" name="Picture 16"/>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55345" y="5410200"/>
            <a:ext cx="1506855" cy="719478"/>
          </a:xfrm>
          <a:prstGeom prst="rect">
            <a:avLst/>
          </a:prstGeom>
          <a:noFill/>
        </p:spPr>
      </p:pic>
      <p:pic>
        <p:nvPicPr>
          <p:cNvPr id="19" name="Picture 4">
            <a:extLst>
              <a:ext uri="{FF2B5EF4-FFF2-40B4-BE49-F238E27FC236}">
                <a16:creationId xmlns:a16="http://schemas.microsoft.com/office/drawing/2014/main" id="{1C60B308-3377-441E-897F-B47CD5F943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4600" y="5486399"/>
            <a:ext cx="939076" cy="6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329356E-3BA3-47B7-BF4A-9E5873CD25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3800" y="5486399"/>
            <a:ext cx="914400" cy="608521"/>
          </a:xfrm>
          <a:prstGeom prst="rect">
            <a:avLst/>
          </a:prstGeom>
        </p:spPr>
      </p:pic>
    </p:spTree>
    <p:extLst>
      <p:ext uri="{BB962C8B-B14F-4D97-AF65-F5344CB8AC3E}">
        <p14:creationId xmlns:p14="http://schemas.microsoft.com/office/powerpoint/2010/main" val="252075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10/16/23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96640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5FF66B-9476-4BB3-85E9-E01854F07F90}" type="datetime1">
              <a:rPr lang="en-US" smtClean="0"/>
              <a:pPr/>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10948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B23FBD-8F7D-4F85-8085-67BFDB05CB71}" type="datetime1">
              <a:rPr lang="en-US" smtClean="0"/>
              <a:pPr/>
              <a:t>10/16/23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7022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D789A-1220-4441-8676-44A034051BFD}" type="datetime1">
              <a:rPr lang="en-US" smtClean="0"/>
              <a:pPr/>
              <a:t>10/16/23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24323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10/16/23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09262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10197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10/16/23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90052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D48070-6A81-47D0-9810-1540B9FEFF61}" type="datetime1">
              <a:rPr lang="en-US" smtClean="0"/>
              <a:pPr/>
              <a:t>10/16/23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EBEB0A-9E3D-4B14-9782-E2AE3DA60D96}" type="slidenum">
              <a:rPr lang="en-US" smtClean="0"/>
              <a:pPr/>
              <a:t>‹#›</a:t>
            </a:fld>
            <a:endParaRPr lang="en-US" dirty="0"/>
          </a:p>
        </p:txBody>
      </p:sp>
    </p:spTree>
    <p:extLst>
      <p:ext uri="{BB962C8B-B14F-4D97-AF65-F5344CB8AC3E}">
        <p14:creationId xmlns:p14="http://schemas.microsoft.com/office/powerpoint/2010/main" val="22773506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30554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nccc.ucsf.edu/clinician-consultation/hiv-aids-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ndiancountryecho.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HIV </a:t>
            </a:r>
            <a:r>
              <a:rPr lang="en-US" dirty="0" err="1"/>
              <a:t>PrEP</a:t>
            </a:r>
            <a:r>
              <a:rPr lang="en-US" dirty="0"/>
              <a:t> and PEP in Primary Care</a:t>
            </a:r>
          </a:p>
        </p:txBody>
      </p:sp>
      <p:sp>
        <p:nvSpPr>
          <p:cNvPr id="10" name="Text Placeholder 9"/>
          <p:cNvSpPr>
            <a:spLocks noGrp="1"/>
          </p:cNvSpPr>
          <p:nvPr>
            <p:ph type="body" sz="quarter" idx="11"/>
          </p:nvPr>
        </p:nvSpPr>
        <p:spPr/>
        <p:txBody>
          <a:bodyPr/>
          <a:lstStyle/>
          <a:p>
            <a:r>
              <a:rPr lang="en-US" dirty="0"/>
              <a:t>Jorge Mera, MD, FACP</a:t>
            </a:r>
          </a:p>
        </p:txBody>
      </p:sp>
      <p:sp>
        <p:nvSpPr>
          <p:cNvPr id="11" name="Text Placeholder 10"/>
          <p:cNvSpPr>
            <a:spLocks noGrp="1"/>
          </p:cNvSpPr>
          <p:nvPr>
            <p:ph type="body" sz="quarter" idx="12"/>
          </p:nvPr>
        </p:nvSpPr>
        <p:spPr/>
        <p:txBody>
          <a:bodyPr/>
          <a:lstStyle/>
          <a:p>
            <a:r>
              <a:rPr lang="en-US" dirty="0"/>
              <a:t>October 17, 2023</a:t>
            </a:r>
          </a:p>
        </p:txBody>
      </p:sp>
      <p:sp>
        <p:nvSpPr>
          <p:cNvPr id="12" name="Text Placeholder 11"/>
          <p:cNvSpPr>
            <a:spLocks noGrp="1"/>
          </p:cNvSpPr>
          <p:nvPr>
            <p:ph type="body" sz="quarter" idx="13"/>
          </p:nvPr>
        </p:nvSpPr>
        <p:spPr/>
        <p:txBody>
          <a:bodyPr/>
          <a:lstStyle/>
          <a:p>
            <a:r>
              <a:rPr lang="en-US" dirty="0"/>
              <a:t>Whitney Essex</a:t>
            </a:r>
          </a:p>
          <a:p>
            <a:r>
              <a:rPr lang="en-US" dirty="0"/>
              <a:t>September 2023</a:t>
            </a:r>
          </a:p>
        </p:txBody>
      </p:sp>
    </p:spTree>
    <p:extLst>
      <p:ext uri="{BB962C8B-B14F-4D97-AF65-F5344CB8AC3E}">
        <p14:creationId xmlns:p14="http://schemas.microsoft.com/office/powerpoint/2010/main" val="215243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dirty="0"/>
              <a:t>Why </a:t>
            </a:r>
            <a:r>
              <a:rPr lang="en-US" dirty="0" err="1"/>
              <a:t>PrEP</a:t>
            </a:r>
            <a:r>
              <a:rPr lang="en-US" dirty="0"/>
              <a:t>?</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FEBEB0A-9E3D-4B14-9782-E2AE3DA60D96}" type="slidenum">
              <a:rPr lang="en-US"/>
              <a:pPr>
                <a:spcAft>
                  <a:spcPts val="600"/>
                </a:spcAft>
              </a:pPr>
              <a:t>10</a:t>
            </a:fld>
            <a:endParaRPr lang="en-US"/>
          </a:p>
        </p:txBody>
      </p:sp>
      <p:graphicFrame>
        <p:nvGraphicFramePr>
          <p:cNvPr id="5" name="Diagram 5">
            <a:extLst>
              <a:ext uri="{FF2B5EF4-FFF2-40B4-BE49-F238E27FC236}">
                <a16:creationId xmlns:a16="http://schemas.microsoft.com/office/drawing/2014/main" id="{AB20BD86-1924-4BDB-A3B6-B2CE6D671573}"/>
              </a:ext>
            </a:extLst>
          </p:cNvPr>
          <p:cNvGraphicFramePr/>
          <p:nvPr>
            <p:extLst>
              <p:ext uri="{D42A27DB-BD31-4B8C-83A1-F6EECF244321}">
                <p14:modId xmlns:p14="http://schemas.microsoft.com/office/powerpoint/2010/main" val="42343457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1">
            <a:extLst>
              <a:ext uri="{FF2B5EF4-FFF2-40B4-BE49-F238E27FC236}">
                <a16:creationId xmlns:a16="http://schemas.microsoft.com/office/drawing/2014/main" id="{B96D1437-A771-4F5B-A053-4C3437E7E8DE}"/>
              </a:ext>
            </a:extLst>
          </p:cNvPr>
          <p:cNvSpPr txBox="1"/>
          <p:nvPr/>
        </p:nvSpPr>
        <p:spPr>
          <a:xfrm>
            <a:off x="2950564" y="6410793"/>
            <a:ext cx="512913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cs typeface="Calibri"/>
              </a:rPr>
              <a:t>https://www.cdc.gov/hiv/risk/estimates/preventionstrategies.html</a:t>
            </a:r>
          </a:p>
        </p:txBody>
      </p:sp>
    </p:spTree>
    <p:extLst>
      <p:ext uri="{BB962C8B-B14F-4D97-AF65-F5344CB8AC3E}">
        <p14:creationId xmlns:p14="http://schemas.microsoft.com/office/powerpoint/2010/main" val="105904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E5BD7-78BD-4D82-86D9-BCD094707AA6}"/>
              </a:ext>
            </a:extLst>
          </p:cNvPr>
          <p:cNvSpPr>
            <a:spLocks noGrp="1"/>
          </p:cNvSpPr>
          <p:nvPr>
            <p:ph type="title"/>
          </p:nvPr>
        </p:nvSpPr>
        <p:spPr>
          <a:xfrm>
            <a:off x="628650" y="631825"/>
            <a:ext cx="7886700" cy="1325563"/>
          </a:xfrm>
        </p:spPr>
        <p:txBody>
          <a:bodyPr>
            <a:normAutofit/>
          </a:bodyPr>
          <a:lstStyle/>
          <a:p>
            <a:pPr algn="ctr"/>
            <a:r>
              <a:rPr lang="en-US" dirty="0">
                <a:cs typeface="Calibri Light"/>
              </a:rPr>
              <a:t>Who should be offered </a:t>
            </a:r>
            <a:r>
              <a:rPr lang="en-US" dirty="0" err="1">
                <a:cs typeface="Calibri Light"/>
              </a:rPr>
              <a:t>PrEP</a:t>
            </a:r>
            <a:r>
              <a:rPr lang="en-US" dirty="0">
                <a:cs typeface="Calibri Light"/>
              </a:rPr>
              <a:t>?</a:t>
            </a: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4CB0B2-AA35-4109-ABE1-7EE67585306E}"/>
              </a:ext>
            </a:extLst>
          </p:cNvPr>
          <p:cNvSpPr>
            <a:spLocks noGrp="1"/>
          </p:cNvSpPr>
          <p:nvPr>
            <p:ph idx="1"/>
          </p:nvPr>
        </p:nvSpPr>
        <p:spPr>
          <a:xfrm>
            <a:off x="628650" y="2269173"/>
            <a:ext cx="7886700" cy="3659988"/>
          </a:xfrm>
        </p:spPr>
        <p:txBody>
          <a:bodyPr vert="horz" lIns="91440" tIns="45720" rIns="91440" bIns="45720" rtlCol="0">
            <a:normAutofit/>
          </a:bodyPr>
          <a:lstStyle/>
          <a:p>
            <a:r>
              <a:rPr lang="en-US" sz="1500">
                <a:cs typeface="Calibri"/>
              </a:rPr>
              <a:t>The federal guidelines recommend that PrEP be considered for people who are HIV negative and:</a:t>
            </a:r>
          </a:p>
          <a:p>
            <a:pPr lvl="1"/>
            <a:r>
              <a:rPr lang="en-US" sz="1500">
                <a:ea typeface="+mn-lt"/>
                <a:cs typeface="+mn-lt"/>
              </a:rPr>
              <a:t>Have </a:t>
            </a:r>
            <a:r>
              <a:rPr lang="en-US" sz="1500" b="1">
                <a:ea typeface="+mn-lt"/>
                <a:cs typeface="+mn-lt"/>
              </a:rPr>
              <a:t>had anal or vaginal sex in the past 6 months and</a:t>
            </a:r>
            <a:r>
              <a:rPr lang="en-US" sz="1500">
                <a:ea typeface="+mn-lt"/>
                <a:cs typeface="+mn-lt"/>
              </a:rPr>
              <a:t>:</a:t>
            </a:r>
            <a:endParaRPr lang="en-US" sz="1500">
              <a:cs typeface="Calibri"/>
            </a:endParaRPr>
          </a:p>
          <a:p>
            <a:pPr lvl="2"/>
            <a:r>
              <a:rPr lang="en-US" dirty="0">
                <a:ea typeface="+mn-lt"/>
                <a:cs typeface="+mn-lt"/>
              </a:rPr>
              <a:t>Have a sexual partner with HIV (especially if the partner has an unknown or detectable viral load), or</a:t>
            </a:r>
            <a:endParaRPr lang="en-US" dirty="0">
              <a:cs typeface="Calibri"/>
            </a:endParaRPr>
          </a:p>
          <a:p>
            <a:pPr lvl="2"/>
            <a:r>
              <a:rPr lang="en-US" dirty="0">
                <a:ea typeface="+mn-lt"/>
                <a:cs typeface="+mn-lt"/>
              </a:rPr>
              <a:t>Have not consistently used a condom, or</a:t>
            </a:r>
            <a:endParaRPr lang="en-US" dirty="0">
              <a:cs typeface="Calibri"/>
            </a:endParaRPr>
          </a:p>
          <a:p>
            <a:pPr lvl="2"/>
            <a:r>
              <a:rPr lang="en-US" dirty="0">
                <a:ea typeface="+mn-lt"/>
                <a:cs typeface="+mn-lt"/>
              </a:rPr>
              <a:t>Have been diagnosed with an STI in the past 6 months</a:t>
            </a:r>
            <a:endParaRPr lang="en-US" dirty="0">
              <a:cs typeface="Calibri"/>
            </a:endParaRPr>
          </a:p>
          <a:p>
            <a:pPr lvl="1"/>
            <a:r>
              <a:rPr lang="en-US" sz="1500">
                <a:ea typeface="+mn-lt"/>
                <a:cs typeface="+mn-lt"/>
              </a:rPr>
              <a:t>PrEP is also recommended for </a:t>
            </a:r>
            <a:r>
              <a:rPr lang="en-US" sz="1500" b="1">
                <a:ea typeface="+mn-lt"/>
                <a:cs typeface="+mn-lt"/>
              </a:rPr>
              <a:t>people who inject drugs and</a:t>
            </a:r>
            <a:endParaRPr lang="en-US" sz="1500">
              <a:cs typeface="Calibri"/>
            </a:endParaRPr>
          </a:p>
          <a:p>
            <a:pPr lvl="2"/>
            <a:r>
              <a:rPr lang="en-US" dirty="0">
                <a:ea typeface="+mn-lt"/>
                <a:cs typeface="+mn-lt"/>
              </a:rPr>
              <a:t>have an injection partner with HIV, or</a:t>
            </a:r>
            <a:endParaRPr lang="en-US" dirty="0">
              <a:cs typeface="Calibri"/>
            </a:endParaRPr>
          </a:p>
          <a:p>
            <a:pPr lvl="2"/>
            <a:r>
              <a:rPr lang="en-US" dirty="0">
                <a:ea typeface="+mn-lt"/>
                <a:cs typeface="+mn-lt"/>
              </a:rPr>
              <a:t>share needles, syringes, or other equipment to inject drugs (for example, cookers).</a:t>
            </a:r>
            <a:endParaRPr lang="en-US">
              <a:cs typeface="Calibri"/>
            </a:endParaRPr>
          </a:p>
          <a:p>
            <a:pPr lvl="1"/>
            <a:r>
              <a:rPr lang="en-US" sz="1500">
                <a:ea typeface="+mn-lt"/>
                <a:cs typeface="+mn-lt"/>
              </a:rPr>
              <a:t>PrEP should also be considered for </a:t>
            </a:r>
            <a:r>
              <a:rPr lang="en-US" sz="1500" b="1">
                <a:ea typeface="+mn-lt"/>
                <a:cs typeface="+mn-lt"/>
              </a:rPr>
              <a:t>people who have been prescribed non-occupational post-exposure prophylaxis (PEP) and</a:t>
            </a:r>
            <a:endParaRPr lang="en-US" sz="1500">
              <a:cs typeface="Calibri"/>
            </a:endParaRPr>
          </a:p>
          <a:p>
            <a:pPr lvl="2"/>
            <a:r>
              <a:rPr lang="en-US" dirty="0">
                <a:ea typeface="+mn-lt"/>
                <a:cs typeface="+mn-lt"/>
              </a:rPr>
              <a:t>report continued risk behavior, or</a:t>
            </a:r>
            <a:endParaRPr lang="en-US">
              <a:cs typeface="Calibri"/>
            </a:endParaRPr>
          </a:p>
          <a:p>
            <a:pPr lvl="2"/>
            <a:r>
              <a:rPr lang="en-US" dirty="0">
                <a:ea typeface="+mn-lt"/>
                <a:cs typeface="+mn-lt"/>
              </a:rPr>
              <a:t>have used multiple courses of PEP</a:t>
            </a:r>
            <a:endParaRPr lang="en-US" dirty="0">
              <a:cs typeface="Calibri"/>
            </a:endParaRPr>
          </a:p>
        </p:txBody>
      </p:sp>
      <p:sp>
        <p:nvSpPr>
          <p:cNvPr id="4" name="Slide Number Placeholder 3">
            <a:extLst>
              <a:ext uri="{FF2B5EF4-FFF2-40B4-BE49-F238E27FC236}">
                <a16:creationId xmlns:a16="http://schemas.microsoft.com/office/drawing/2014/main" id="{EDFB4E75-D54D-4AC4-AB90-DAE916B000FC}"/>
              </a:ext>
            </a:extLst>
          </p:cNvPr>
          <p:cNvSpPr>
            <a:spLocks noGrp="1"/>
          </p:cNvSpPr>
          <p:nvPr>
            <p:ph type="sldNum" sz="quarter" idx="12"/>
          </p:nvPr>
        </p:nvSpPr>
        <p:spPr>
          <a:xfrm>
            <a:off x="6457950" y="6077585"/>
            <a:ext cx="2057400" cy="365125"/>
          </a:xfrm>
        </p:spPr>
        <p:txBody>
          <a:bodyPr>
            <a:normAutofit/>
          </a:bodyPr>
          <a:lstStyle/>
          <a:p>
            <a:pPr>
              <a:spcAft>
                <a:spcPts val="600"/>
              </a:spcAft>
            </a:pPr>
            <a:fld id="{BFEBEB0A-9E3D-4B14-9782-E2AE3DA60D96}" type="slidenum">
              <a:rPr lang="en-US" smtClean="0"/>
              <a:pPr>
                <a:spcAft>
                  <a:spcPts val="600"/>
                </a:spcAft>
              </a:pPr>
              <a:t>11</a:t>
            </a:fld>
            <a:endParaRPr lang="en-US"/>
          </a:p>
        </p:txBody>
      </p:sp>
      <p:sp>
        <p:nvSpPr>
          <p:cNvPr id="5" name="Right Arrow 4"/>
          <p:cNvSpPr/>
          <p:nvPr/>
        </p:nvSpPr>
        <p:spPr>
          <a:xfrm>
            <a:off x="946023" y="1660374"/>
            <a:ext cx="7524750" cy="425276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u="sng" dirty="0">
                <a:effectLst>
                  <a:outerShdw blurRad="38100" dist="38100" dir="2700000" algn="tl">
                    <a:srgbClr val="000000">
                      <a:alpha val="43137"/>
                    </a:srgbClr>
                  </a:outerShdw>
                </a:effectLst>
              </a:rPr>
              <a:t>Anyone who is at risk for acquiring HIV</a:t>
            </a:r>
          </a:p>
        </p:txBody>
      </p:sp>
      <p:sp>
        <p:nvSpPr>
          <p:cNvPr id="8" name="Rectangle 7"/>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27241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2209800"/>
            <a:ext cx="6858000" cy="2387600"/>
          </a:xfrm>
          <a:prstGeom prst="roundRect">
            <a:avLst/>
          </a:prstGeom>
          <a:ln w="38100">
            <a:solidFill>
              <a:schemeClr val="accent1"/>
            </a:solidFill>
          </a:ln>
        </p:spPr>
        <p:txBody>
          <a:bodyPr anchor="ctr"/>
          <a:lstStyle/>
          <a:p>
            <a:r>
              <a:rPr lang="en-US" dirty="0"/>
              <a:t>Oral </a:t>
            </a:r>
            <a:r>
              <a:rPr lang="en-US" dirty="0" err="1"/>
              <a:t>PrEP</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131268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t>
            </a:r>
            <a:r>
              <a:rPr lang="en-US" dirty="0" err="1"/>
              <a:t>PrEP</a:t>
            </a:r>
            <a:endParaRPr lang="en-US" dirty="0"/>
          </a:p>
        </p:txBody>
      </p:sp>
      <p:pic>
        <p:nvPicPr>
          <p:cNvPr id="5" name="Content Placeholder 4"/>
          <p:cNvPicPr>
            <a:picLocks noGrp="1" noChangeAspect="1"/>
          </p:cNvPicPr>
          <p:nvPr>
            <p:ph idx="1"/>
          </p:nvPr>
        </p:nvPicPr>
        <p:blipFill>
          <a:blip r:embed="rId2"/>
          <a:stretch>
            <a:fillRect/>
          </a:stretch>
        </p:blipFill>
        <p:spPr>
          <a:xfrm>
            <a:off x="628650" y="1988163"/>
            <a:ext cx="7886700" cy="1740636"/>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13</a:t>
            </a:fld>
            <a:endParaRPr lang="en-US"/>
          </a:p>
        </p:txBody>
      </p:sp>
      <p:sp>
        <p:nvSpPr>
          <p:cNvPr id="6" name="Rectangle 5"/>
          <p:cNvSpPr/>
          <p:nvPr/>
        </p:nvSpPr>
        <p:spPr>
          <a:xfrm>
            <a:off x="2133600" y="1524000"/>
            <a:ext cx="4876800" cy="461665"/>
          </a:xfrm>
          <a:prstGeom prst="rect">
            <a:avLst/>
          </a:prstGeom>
        </p:spPr>
        <p:txBody>
          <a:bodyPr wrap="square">
            <a:spAutoFit/>
          </a:bodyPr>
          <a:lstStyle/>
          <a:p>
            <a:r>
              <a:rPr lang="en-US" sz="2400" dirty="0"/>
              <a:t>Recommended Oral </a:t>
            </a:r>
            <a:r>
              <a:rPr lang="en-US" sz="2400" dirty="0" err="1"/>
              <a:t>PrEP</a:t>
            </a:r>
            <a:r>
              <a:rPr lang="en-US" sz="2400" dirty="0"/>
              <a:t> Medications</a:t>
            </a:r>
          </a:p>
        </p:txBody>
      </p:sp>
      <p:pic>
        <p:nvPicPr>
          <p:cNvPr id="7" name="Picture 6"/>
          <p:cNvPicPr>
            <a:picLocks noChangeAspect="1"/>
          </p:cNvPicPr>
          <p:nvPr/>
        </p:nvPicPr>
        <p:blipFill>
          <a:blip r:embed="rId3"/>
          <a:stretch>
            <a:fillRect/>
          </a:stretch>
        </p:blipFill>
        <p:spPr>
          <a:xfrm>
            <a:off x="1695450" y="4233863"/>
            <a:ext cx="5753100" cy="2305050"/>
          </a:xfrm>
          <a:prstGeom prst="rect">
            <a:avLst/>
          </a:prstGeom>
        </p:spPr>
      </p:pic>
      <p:sp>
        <p:nvSpPr>
          <p:cNvPr id="8" name="Rectangle 7"/>
          <p:cNvSpPr/>
          <p:nvPr/>
        </p:nvSpPr>
        <p:spPr>
          <a:xfrm>
            <a:off x="1790700" y="3877320"/>
            <a:ext cx="5562600" cy="461665"/>
          </a:xfrm>
          <a:prstGeom prst="rect">
            <a:avLst/>
          </a:prstGeom>
        </p:spPr>
        <p:txBody>
          <a:bodyPr wrap="square">
            <a:spAutoFit/>
          </a:bodyPr>
          <a:lstStyle/>
          <a:p>
            <a:r>
              <a:rPr lang="en-US" sz="2400"/>
              <a:t>Adherence and F/TDF PrEP Efficacy in MSM</a:t>
            </a:r>
            <a:endParaRPr lang="en-US" sz="2400" dirty="0"/>
          </a:p>
        </p:txBody>
      </p:sp>
      <p:sp>
        <p:nvSpPr>
          <p:cNvPr id="9" name="Rectangle 8"/>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1305730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Labs for Oral </a:t>
            </a:r>
            <a:r>
              <a:rPr lang="en-US" dirty="0" err="1"/>
              <a:t>PrEP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7666471"/>
              </p:ext>
            </p:extLst>
          </p:nvPr>
        </p:nvGraphicFramePr>
        <p:xfrm>
          <a:off x="628650" y="140578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sp>
        <p:nvSpPr>
          <p:cNvPr id="5" name="Rectangle 4"/>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
        <p:nvSpPr>
          <p:cNvPr id="7" name="Oval 6"/>
          <p:cNvSpPr/>
          <p:nvPr/>
        </p:nvSpPr>
        <p:spPr>
          <a:xfrm>
            <a:off x="6934200" y="828318"/>
            <a:ext cx="1752600" cy="1752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Plus other STI Screening</a:t>
            </a:r>
          </a:p>
        </p:txBody>
      </p:sp>
      <p:sp>
        <p:nvSpPr>
          <p:cNvPr id="3" name="Rectangle 2"/>
          <p:cNvSpPr/>
          <p:nvPr/>
        </p:nvSpPr>
        <p:spPr>
          <a:xfrm>
            <a:off x="650420" y="5757118"/>
            <a:ext cx="7864929" cy="738664"/>
          </a:xfrm>
          <a:prstGeom prst="rect">
            <a:avLst/>
          </a:prstGeom>
        </p:spPr>
        <p:txBody>
          <a:bodyPr wrap="square">
            <a:spAutoFit/>
          </a:bodyPr>
          <a:lstStyle/>
          <a:p>
            <a:r>
              <a:rPr lang="en-US" sz="1400" b="1" dirty="0"/>
              <a:t>HIV RNA (Viral Load)</a:t>
            </a:r>
          </a:p>
          <a:p>
            <a:pPr marL="285750" indent="-285750">
              <a:buFont typeface="Arial" panose="020B0604020202020204" pitchFamily="34" charset="0"/>
              <a:buChar char="•"/>
            </a:pPr>
            <a:r>
              <a:rPr lang="en-US" sz="1400" dirty="0"/>
              <a:t>Anyone who has taken oral </a:t>
            </a:r>
            <a:r>
              <a:rPr lang="en-US" sz="1400" dirty="0" err="1"/>
              <a:t>PrEP</a:t>
            </a:r>
            <a:r>
              <a:rPr lang="en-US" sz="1400" dirty="0"/>
              <a:t> in the last 3 months and/or has received a CAB injection in the last 12 months</a:t>
            </a:r>
          </a:p>
        </p:txBody>
      </p:sp>
    </p:spTree>
    <p:extLst>
      <p:ext uri="{BB962C8B-B14F-4D97-AF65-F5344CB8AC3E}">
        <p14:creationId xmlns:p14="http://schemas.microsoft.com/office/powerpoint/2010/main" val="2474512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t>
            </a:r>
            <a:r>
              <a:rPr lang="en-US" dirty="0" err="1"/>
              <a:t>PrEP</a:t>
            </a:r>
            <a:r>
              <a:rPr lang="en-US" dirty="0"/>
              <a:t> Follow-up</a:t>
            </a:r>
          </a:p>
        </p:txBody>
      </p:sp>
      <p:sp>
        <p:nvSpPr>
          <p:cNvPr id="3" name="Content Placeholder 2"/>
          <p:cNvSpPr>
            <a:spLocks noGrp="1"/>
          </p:cNvSpPr>
          <p:nvPr>
            <p:ph idx="1"/>
          </p:nvPr>
        </p:nvSpPr>
        <p:spPr>
          <a:xfrm>
            <a:off x="628650" y="1825625"/>
            <a:ext cx="4324350" cy="4351338"/>
          </a:xfrm>
        </p:spPr>
        <p:txBody>
          <a:bodyPr>
            <a:normAutofit/>
          </a:bodyPr>
          <a:lstStyle/>
          <a:p>
            <a:r>
              <a:rPr lang="en-US" dirty="0"/>
              <a:t>Every 3 months:</a:t>
            </a:r>
          </a:p>
          <a:p>
            <a:pPr lvl="1"/>
            <a:r>
              <a:rPr lang="en-US" dirty="0"/>
              <a:t>Repeat HIV testing</a:t>
            </a:r>
          </a:p>
          <a:p>
            <a:pPr lvl="1"/>
            <a:r>
              <a:rPr lang="en-US" dirty="0"/>
              <a:t>Assess for signs or symptoms of acute HIV infection </a:t>
            </a:r>
          </a:p>
          <a:p>
            <a:pPr lvl="1"/>
            <a:r>
              <a:rPr lang="en-US" dirty="0"/>
              <a:t>Provide RX for no more than 90 days (until the next HIV test)</a:t>
            </a:r>
          </a:p>
          <a:p>
            <a:pPr lvl="1"/>
            <a:r>
              <a:rPr lang="en-US" dirty="0"/>
              <a:t>Assess medication adherence and risk-reduction behaviors</a:t>
            </a:r>
          </a:p>
          <a:p>
            <a:pPr lvl="1"/>
            <a:r>
              <a:rPr lang="en-US" dirty="0"/>
              <a:t>Conduct STI testing if symptoms of infection</a:t>
            </a:r>
          </a:p>
          <a:p>
            <a:pPr lvl="1"/>
            <a:r>
              <a:rPr lang="en-US" dirty="0"/>
              <a:t>Conduct STI screening for asymptomatic MSM at high risk for syphilis, gonorrhea, or chlamydia</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dirty="0"/>
          </a:p>
        </p:txBody>
      </p:sp>
      <p:sp>
        <p:nvSpPr>
          <p:cNvPr id="5" name="Rectangle 4"/>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pic>
        <p:nvPicPr>
          <p:cNvPr id="6" name="Content Placeholder 6"/>
          <p:cNvPicPr>
            <a:picLocks noChangeAspect="1"/>
          </p:cNvPicPr>
          <p:nvPr/>
        </p:nvPicPr>
        <p:blipFill>
          <a:blip r:embed="rId2"/>
          <a:stretch>
            <a:fillRect/>
          </a:stretch>
        </p:blipFill>
        <p:spPr>
          <a:xfrm>
            <a:off x="5257800" y="1524000"/>
            <a:ext cx="3152775" cy="4257675"/>
          </a:xfrm>
          <a:prstGeom prst="rect">
            <a:avLst/>
          </a:prstGeom>
        </p:spPr>
      </p:pic>
      <p:sp>
        <p:nvSpPr>
          <p:cNvPr id="7" name="Right Arrow 6"/>
          <p:cNvSpPr/>
          <p:nvPr/>
        </p:nvSpPr>
        <p:spPr>
          <a:xfrm>
            <a:off x="4396409" y="2667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62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t>
            </a:r>
            <a:r>
              <a:rPr lang="en-US" dirty="0" err="1"/>
              <a:t>PrEP</a:t>
            </a:r>
            <a:r>
              <a:rPr lang="en-US" dirty="0"/>
              <a:t> Follow-up</a:t>
            </a:r>
          </a:p>
        </p:txBody>
      </p:sp>
      <p:sp>
        <p:nvSpPr>
          <p:cNvPr id="3" name="Content Placeholder 2"/>
          <p:cNvSpPr>
            <a:spLocks noGrp="1"/>
          </p:cNvSpPr>
          <p:nvPr>
            <p:ph idx="1"/>
          </p:nvPr>
        </p:nvSpPr>
        <p:spPr/>
        <p:txBody>
          <a:bodyPr/>
          <a:lstStyle/>
          <a:p>
            <a:r>
              <a:rPr lang="en-US" dirty="0"/>
              <a:t>Every 6 months:</a:t>
            </a:r>
          </a:p>
          <a:p>
            <a:pPr lvl="1"/>
            <a:r>
              <a:rPr lang="en-US" dirty="0"/>
              <a:t>Monitor </a:t>
            </a:r>
            <a:r>
              <a:rPr lang="en-US" dirty="0" err="1"/>
              <a:t>eCrCl</a:t>
            </a:r>
            <a:r>
              <a:rPr lang="en-US" dirty="0"/>
              <a:t> for persons age ≥50 years or who have an </a:t>
            </a:r>
            <a:r>
              <a:rPr lang="en-US" dirty="0" err="1"/>
              <a:t>eCrCl</a:t>
            </a:r>
            <a:r>
              <a:rPr lang="en-US" dirty="0"/>
              <a:t> &lt;90 ml/min at </a:t>
            </a:r>
            <a:r>
              <a:rPr lang="en-US" dirty="0" err="1"/>
              <a:t>PrEP</a:t>
            </a:r>
            <a:r>
              <a:rPr lang="en-US" dirty="0"/>
              <a:t> initiation</a:t>
            </a:r>
          </a:p>
          <a:p>
            <a:pPr lvl="2"/>
            <a:r>
              <a:rPr lang="en-US" dirty="0"/>
              <a:t>If other threats to renal safety are present (e.g., hypertension, diabetes), renal function may require more frequent monitoring or may need to include additional tests (e.g., urinalysis for proteinuria)</a:t>
            </a:r>
          </a:p>
          <a:p>
            <a:pPr lvl="2"/>
            <a:r>
              <a:rPr lang="en-US" dirty="0"/>
              <a:t>A rise in serum creatinine is not a reason to withhold treatment if </a:t>
            </a:r>
            <a:r>
              <a:rPr lang="en-US" dirty="0" err="1"/>
              <a:t>eCrCl</a:t>
            </a:r>
            <a:r>
              <a:rPr lang="en-US" dirty="0"/>
              <a:t> remains ≥60 ml/min for F/TDF or ≥30 for F/TAF</a:t>
            </a:r>
          </a:p>
          <a:p>
            <a:pPr lvl="2"/>
            <a:r>
              <a:rPr lang="en-US" dirty="0"/>
              <a:t>If </a:t>
            </a:r>
            <a:r>
              <a:rPr lang="en-US" dirty="0" err="1"/>
              <a:t>eCrCl</a:t>
            </a:r>
            <a:r>
              <a:rPr lang="en-US" dirty="0"/>
              <a:t> is declining steadily (but still ≥60 ml/min for F/TDF or ≥30 ml/min for F/TAF), ask if the patient is taking high doses of NSAID or using protein powders; consultation with a nephrologist or other evaluation of possible threats to renal health may be indicated</a:t>
            </a:r>
          </a:p>
          <a:p>
            <a:pPr lvl="1"/>
            <a:r>
              <a:rPr lang="en-US" dirty="0"/>
              <a:t>Conduct STI screening for sexually active persons (i.e., syphilis, gonorrhea, for all </a:t>
            </a:r>
            <a:r>
              <a:rPr lang="en-US" dirty="0" err="1"/>
              <a:t>PrEP</a:t>
            </a:r>
            <a:r>
              <a:rPr lang="en-US" dirty="0"/>
              <a:t> patients and chlamydia for MSM and TGW even if asymptomatic)</a:t>
            </a:r>
          </a:p>
          <a:p>
            <a:pPr lvl="1"/>
            <a:r>
              <a:rPr lang="en-US" dirty="0"/>
              <a:t>Assess need for continuing or discontinuing </a:t>
            </a:r>
            <a:r>
              <a:rPr lang="en-US" dirty="0" err="1"/>
              <a:t>PrEP</a:t>
            </a:r>
            <a:endParaRPr lang="en-US" dirty="0"/>
          </a:p>
          <a:p>
            <a:pPr lvl="1"/>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
        <p:nvSpPr>
          <p:cNvPr id="5" name="Rectangle 4"/>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234755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a:t>
            </a:r>
            <a:r>
              <a:rPr lang="en-US" dirty="0" err="1"/>
              <a:t>PrEP</a:t>
            </a:r>
            <a:r>
              <a:rPr lang="en-US" dirty="0"/>
              <a:t> Follow-up</a:t>
            </a:r>
          </a:p>
        </p:txBody>
      </p:sp>
      <p:sp>
        <p:nvSpPr>
          <p:cNvPr id="3" name="Content Placeholder 2"/>
          <p:cNvSpPr>
            <a:spLocks noGrp="1"/>
          </p:cNvSpPr>
          <p:nvPr>
            <p:ph idx="1"/>
          </p:nvPr>
        </p:nvSpPr>
        <p:spPr/>
        <p:txBody>
          <a:bodyPr/>
          <a:lstStyle/>
          <a:p>
            <a:r>
              <a:rPr lang="en-US" dirty="0"/>
              <a:t>At least every 12 months:</a:t>
            </a:r>
          </a:p>
          <a:p>
            <a:pPr lvl="1"/>
            <a:r>
              <a:rPr lang="en-US" dirty="0"/>
              <a:t>Monitor </a:t>
            </a:r>
            <a:r>
              <a:rPr lang="en-US" dirty="0" err="1"/>
              <a:t>eCrCl</a:t>
            </a:r>
            <a:r>
              <a:rPr lang="en-US" dirty="0"/>
              <a:t> for all patients continuing on </a:t>
            </a:r>
            <a:r>
              <a:rPr lang="en-US" dirty="0" err="1"/>
              <a:t>PrEP</a:t>
            </a:r>
            <a:r>
              <a:rPr lang="en-US" dirty="0"/>
              <a:t> medication</a:t>
            </a:r>
          </a:p>
          <a:p>
            <a:pPr lvl="1"/>
            <a:r>
              <a:rPr lang="en-US" dirty="0"/>
              <a:t>Monitor triglyceride, cholesterol levels, and weight for patients prescribed F/TAF for </a:t>
            </a:r>
            <a:r>
              <a:rPr lang="en-US" dirty="0" err="1"/>
              <a:t>PrEP</a:t>
            </a:r>
            <a:endParaRPr lang="en-US" dirty="0"/>
          </a:p>
          <a:p>
            <a:pPr lvl="1"/>
            <a:r>
              <a:rPr lang="en-US" dirty="0"/>
              <a:t>Conduct chlamydia screening for heterosexual women and men even if asymptomatic</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sp>
        <p:nvSpPr>
          <p:cNvPr id="5" name="Rectangle 4"/>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382412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Oral </a:t>
            </a:r>
            <a:r>
              <a:rPr lang="en-US" dirty="0" err="1"/>
              <a:t>PrEP</a:t>
            </a:r>
            <a:r>
              <a:rPr lang="en-US" dirty="0"/>
              <a:t>-associated Lab Tests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18</a:t>
            </a:fld>
            <a:endParaRPr lang="en-US"/>
          </a:p>
        </p:txBody>
      </p:sp>
      <p:pic>
        <p:nvPicPr>
          <p:cNvPr id="6" name="Picture 5"/>
          <p:cNvPicPr>
            <a:picLocks noChangeAspect="1"/>
          </p:cNvPicPr>
          <p:nvPr/>
        </p:nvPicPr>
        <p:blipFill>
          <a:blip r:embed="rId2"/>
          <a:stretch>
            <a:fillRect/>
          </a:stretch>
        </p:blipFill>
        <p:spPr>
          <a:xfrm>
            <a:off x="595312" y="1690689"/>
            <a:ext cx="7953375" cy="4067175"/>
          </a:xfrm>
          <a:prstGeom prst="rect">
            <a:avLst/>
          </a:prstGeom>
        </p:spPr>
      </p:pic>
      <p:sp>
        <p:nvSpPr>
          <p:cNvPr id="8" name="Rectangle 7"/>
          <p:cNvSpPr/>
          <p:nvPr/>
        </p:nvSpPr>
        <p:spPr>
          <a:xfrm>
            <a:off x="595312" y="5749330"/>
            <a:ext cx="2465740" cy="307777"/>
          </a:xfrm>
          <a:prstGeom prst="rect">
            <a:avLst/>
          </a:prstGeom>
        </p:spPr>
        <p:txBody>
          <a:bodyPr wrap="none">
            <a:spAutoFit/>
          </a:bodyPr>
          <a:lstStyle/>
          <a:p>
            <a:r>
              <a:rPr lang="en-US" sz="1400" dirty="0"/>
              <a:t>* Assess for acute HIV infection</a:t>
            </a:r>
          </a:p>
        </p:txBody>
      </p:sp>
      <p:sp>
        <p:nvSpPr>
          <p:cNvPr id="9" name="Rectangle 8"/>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390944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Discontinuing Oral </a:t>
            </a:r>
            <a:r>
              <a:rPr lang="en-US" dirty="0" err="1"/>
              <a:t>PrEP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93027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19</a:t>
            </a:fld>
            <a:endParaRPr lang="en-US"/>
          </a:p>
        </p:txBody>
      </p:sp>
      <p:sp>
        <p:nvSpPr>
          <p:cNvPr id="6" name="Rectangle 5"/>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282559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20CBF5-C3F2-401C-87EF-C3446523555A}"/>
              </a:ext>
            </a:extLst>
          </p:cNvPr>
          <p:cNvSpPr>
            <a:spLocks noGrp="1"/>
          </p:cNvSpPr>
          <p:nvPr>
            <p:ph type="title"/>
          </p:nvPr>
        </p:nvSpPr>
        <p:spPr>
          <a:xfrm>
            <a:off x="445770" y="637125"/>
            <a:ext cx="2851707" cy="5256371"/>
          </a:xfrm>
        </p:spPr>
        <p:txBody>
          <a:bodyPr>
            <a:normAutofit/>
          </a:bodyPr>
          <a:lstStyle/>
          <a:p>
            <a:r>
              <a:rPr lang="en-US" sz="4200">
                <a:solidFill>
                  <a:schemeClr val="bg1"/>
                </a:solidFill>
                <a:cs typeface="Calibri Light"/>
              </a:rPr>
              <a:t>Outline</a:t>
            </a:r>
            <a:endParaRPr lang="en-US" sz="4200">
              <a:solidFill>
                <a:schemeClr val="bg1"/>
              </a:solidFill>
            </a:endParaRPr>
          </a:p>
        </p:txBody>
      </p:sp>
      <p:sp>
        <p:nvSpPr>
          <p:cNvPr id="4" name="Slide Number Placeholder 3">
            <a:extLst>
              <a:ext uri="{FF2B5EF4-FFF2-40B4-BE49-F238E27FC236}">
                <a16:creationId xmlns:a16="http://schemas.microsoft.com/office/drawing/2014/main" id="{2DAD2654-AA00-4C55-94AD-FB66B5B89A64}"/>
              </a:ext>
            </a:extLst>
          </p:cNvPr>
          <p:cNvSpPr>
            <a:spLocks noGrp="1"/>
          </p:cNvSpPr>
          <p:nvPr>
            <p:ph type="sldNum" sz="quarter" idx="12"/>
          </p:nvPr>
        </p:nvSpPr>
        <p:spPr>
          <a:xfrm>
            <a:off x="6457950" y="6356350"/>
            <a:ext cx="2057400" cy="365125"/>
          </a:xfrm>
        </p:spPr>
        <p:txBody>
          <a:bodyPr>
            <a:normAutofit/>
          </a:bodyPr>
          <a:lstStyle/>
          <a:p>
            <a:pPr>
              <a:spcAft>
                <a:spcPts val="600"/>
              </a:spcAft>
            </a:pPr>
            <a:fld id="{BFEBEB0A-9E3D-4B14-9782-E2AE3DA60D96}" type="slidenum">
              <a:rPr lang="en-US" sz="1000">
                <a:solidFill>
                  <a:srgbClr val="898989"/>
                </a:solidFill>
              </a:rPr>
              <a:pPr>
                <a:spcAft>
                  <a:spcPts val="600"/>
                </a:spcAft>
              </a:pPr>
              <a:t>2</a:t>
            </a:fld>
            <a:endParaRPr lang="en-US" sz="1000">
              <a:solidFill>
                <a:srgbClr val="898989"/>
              </a:solidFill>
            </a:endParaRPr>
          </a:p>
        </p:txBody>
      </p:sp>
      <p:graphicFrame>
        <p:nvGraphicFramePr>
          <p:cNvPr id="6" name="Content Placeholder 2">
            <a:extLst>
              <a:ext uri="{FF2B5EF4-FFF2-40B4-BE49-F238E27FC236}">
                <a16:creationId xmlns:a16="http://schemas.microsoft.com/office/drawing/2014/main" id="{183A8EE0-A22D-48E4-9B29-A255D01D3D03}"/>
              </a:ext>
            </a:extLst>
          </p:cNvPr>
          <p:cNvGraphicFramePr>
            <a:graphicFrameLocks noGrp="1"/>
          </p:cNvGraphicFramePr>
          <p:nvPr>
            <p:ph idx="1"/>
            <p:extLst>
              <p:ext uri="{D42A27DB-BD31-4B8C-83A1-F6EECF244321}">
                <p14:modId xmlns:p14="http://schemas.microsoft.com/office/powerpoint/2010/main" val="943763571"/>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4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2286000"/>
            <a:ext cx="6858000" cy="2387600"/>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normAutofit/>
          </a:bodyPr>
          <a:lstStyle/>
          <a:p>
            <a:r>
              <a:rPr lang="en-US" dirty="0"/>
              <a:t>Injectable </a:t>
            </a:r>
            <a:r>
              <a:rPr lang="en-US" dirty="0" err="1"/>
              <a:t>PrEP</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20</a:t>
            </a:fld>
            <a:endParaRPr lang="en-US"/>
          </a:p>
        </p:txBody>
      </p:sp>
    </p:spTree>
    <p:extLst>
      <p:ext uri="{BB962C8B-B14F-4D97-AF65-F5344CB8AC3E}">
        <p14:creationId xmlns:p14="http://schemas.microsoft.com/office/powerpoint/2010/main" val="388098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Injectable </a:t>
            </a:r>
            <a:r>
              <a:rPr lang="en-US" dirty="0" err="1"/>
              <a:t>PrEP</a:t>
            </a:r>
            <a:r>
              <a:rPr lang="en-US" dirty="0"/>
              <a:t> </a:t>
            </a:r>
          </a:p>
        </p:txBody>
      </p:sp>
      <p:sp>
        <p:nvSpPr>
          <p:cNvPr id="3" name="Content Placeholder 2"/>
          <p:cNvSpPr>
            <a:spLocks noGrp="1"/>
          </p:cNvSpPr>
          <p:nvPr>
            <p:ph idx="1"/>
          </p:nvPr>
        </p:nvSpPr>
        <p:spPr/>
        <p:txBody>
          <a:bodyPr/>
          <a:lstStyle/>
          <a:p>
            <a:r>
              <a:rPr lang="pt-BR" dirty="0"/>
              <a:t>Cabotegravir (CAB) 600 mg (brand name Apretude®)</a:t>
            </a:r>
          </a:p>
          <a:p>
            <a:r>
              <a:rPr lang="pt-BR" dirty="0"/>
              <a:t>Only for patients whose risk factors for HIV include sexual transmission only (not for PWID)</a:t>
            </a:r>
          </a:p>
          <a:p>
            <a:r>
              <a:rPr lang="en-US" dirty="0"/>
              <a:t>Adults and adolescents who weigh at least 35 kg (77 </a:t>
            </a:r>
            <a:r>
              <a:rPr lang="en-US" dirty="0" err="1"/>
              <a:t>lb</a:t>
            </a:r>
            <a:r>
              <a:rPr lang="en-US" dirty="0"/>
              <a:t>)</a:t>
            </a:r>
          </a:p>
          <a:p>
            <a:r>
              <a:rPr lang="en-US" dirty="0"/>
              <a:t>CAB injections may be a good option for </a:t>
            </a:r>
            <a:r>
              <a:rPr lang="en-US" dirty="0" err="1"/>
              <a:t>PrEP</a:t>
            </a:r>
            <a:r>
              <a:rPr lang="en-US" dirty="0"/>
              <a:t> for people who</a:t>
            </a:r>
          </a:p>
          <a:p>
            <a:pPr lvl="1"/>
            <a:r>
              <a:rPr lang="en-US" dirty="0"/>
              <a:t>Have problems taking oral </a:t>
            </a:r>
            <a:r>
              <a:rPr lang="en-US" dirty="0" err="1"/>
              <a:t>PrEP</a:t>
            </a:r>
            <a:r>
              <a:rPr lang="en-US" dirty="0"/>
              <a:t> as prescribed</a:t>
            </a:r>
          </a:p>
          <a:p>
            <a:pPr lvl="1"/>
            <a:r>
              <a:rPr lang="en-US" dirty="0"/>
              <a:t>Prefer getting a shot every 2 months instead of taking oral </a:t>
            </a:r>
            <a:r>
              <a:rPr lang="en-US" dirty="0" err="1"/>
              <a:t>PrEP</a:t>
            </a:r>
            <a:endParaRPr lang="en-US" dirty="0"/>
          </a:p>
          <a:p>
            <a:pPr lvl="1"/>
            <a:r>
              <a:rPr lang="en-US" dirty="0"/>
              <a:t>Have serious kidney disease that prevents use of oral </a:t>
            </a:r>
            <a:r>
              <a:rPr lang="en-US" dirty="0" err="1"/>
              <a:t>PrEP</a:t>
            </a:r>
            <a:r>
              <a:rPr lang="en-US" dirty="0"/>
              <a:t> medications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21</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4066868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Significantly Lower Incidence of HIV-1 Infection vs Daily Oral </a:t>
            </a:r>
            <a:r>
              <a:rPr lang="en-US" dirty="0" err="1"/>
              <a:t>PrEP</a:t>
            </a:r>
            <a:endParaRPr lang="en-US" dirty="0"/>
          </a:p>
        </p:txBody>
      </p:sp>
      <p:pic>
        <p:nvPicPr>
          <p:cNvPr id="5" name="Content Placeholder 4"/>
          <p:cNvPicPr>
            <a:picLocks noGrp="1" noChangeAspect="1"/>
          </p:cNvPicPr>
          <p:nvPr>
            <p:ph idx="1"/>
          </p:nvPr>
        </p:nvPicPr>
        <p:blipFill>
          <a:blip r:embed="rId3"/>
          <a:stretch>
            <a:fillRect/>
          </a:stretch>
        </p:blipFill>
        <p:spPr>
          <a:xfrm>
            <a:off x="1828800" y="2445935"/>
            <a:ext cx="6972300" cy="1498432"/>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a:p>
        </p:txBody>
      </p:sp>
      <p:pic>
        <p:nvPicPr>
          <p:cNvPr id="6" name="Picture 5"/>
          <p:cNvPicPr>
            <a:picLocks noChangeAspect="1"/>
          </p:cNvPicPr>
          <p:nvPr/>
        </p:nvPicPr>
        <p:blipFill>
          <a:blip r:embed="rId4"/>
          <a:stretch>
            <a:fillRect/>
          </a:stretch>
        </p:blipFill>
        <p:spPr>
          <a:xfrm>
            <a:off x="304800" y="4450534"/>
            <a:ext cx="6817518" cy="1504462"/>
          </a:xfrm>
          <a:prstGeom prst="rect">
            <a:avLst/>
          </a:prstGeom>
        </p:spPr>
      </p:pic>
      <p:sp>
        <p:nvSpPr>
          <p:cNvPr id="7" name="TextBox 6"/>
          <p:cNvSpPr txBox="1"/>
          <p:nvPr/>
        </p:nvSpPr>
        <p:spPr>
          <a:xfrm>
            <a:off x="6955971" y="4723006"/>
            <a:ext cx="1866900" cy="954107"/>
          </a:xfrm>
          <a:prstGeom prst="rect">
            <a:avLst/>
          </a:prstGeom>
          <a:noFill/>
        </p:spPr>
        <p:txBody>
          <a:bodyPr wrap="square" rtlCol="0">
            <a:spAutoFit/>
          </a:bodyPr>
          <a:lstStyle/>
          <a:p>
            <a:pPr algn="ctr"/>
            <a:r>
              <a:rPr lang="en-US" sz="2800" dirty="0"/>
              <a:t>MSM/TGW</a:t>
            </a:r>
          </a:p>
          <a:p>
            <a:pPr algn="ctr"/>
            <a:r>
              <a:rPr lang="en-US" sz="2800" dirty="0"/>
              <a:t>&gt;18 </a:t>
            </a:r>
            <a:r>
              <a:rPr lang="en-US" sz="2800" dirty="0" err="1"/>
              <a:t>yo</a:t>
            </a:r>
            <a:endParaRPr lang="en-US" sz="2800" dirty="0"/>
          </a:p>
        </p:txBody>
      </p:sp>
      <p:sp>
        <p:nvSpPr>
          <p:cNvPr id="8" name="TextBox 7"/>
          <p:cNvSpPr txBox="1"/>
          <p:nvPr/>
        </p:nvSpPr>
        <p:spPr>
          <a:xfrm>
            <a:off x="381000" y="2700506"/>
            <a:ext cx="1543050" cy="989289"/>
          </a:xfrm>
          <a:prstGeom prst="rect">
            <a:avLst/>
          </a:prstGeom>
          <a:noFill/>
        </p:spPr>
        <p:txBody>
          <a:bodyPr wrap="square" rtlCol="0">
            <a:spAutoFit/>
          </a:bodyPr>
          <a:lstStyle/>
          <a:p>
            <a:pPr algn="ctr"/>
            <a:r>
              <a:rPr lang="en-US" sz="2800" dirty="0"/>
              <a:t>Women</a:t>
            </a:r>
          </a:p>
          <a:p>
            <a:pPr algn="ctr"/>
            <a:r>
              <a:rPr lang="en-US" sz="2800" dirty="0"/>
              <a:t>18-45 </a:t>
            </a:r>
            <a:r>
              <a:rPr lang="en-US" sz="2800" dirty="0" err="1"/>
              <a:t>yo</a:t>
            </a:r>
            <a:endParaRPr lang="en-US" sz="2800" dirty="0"/>
          </a:p>
        </p:txBody>
      </p:sp>
      <p:sp>
        <p:nvSpPr>
          <p:cNvPr id="9" name="Rectangle 8"/>
          <p:cNvSpPr/>
          <p:nvPr/>
        </p:nvSpPr>
        <p:spPr>
          <a:xfrm>
            <a:off x="304800" y="2311308"/>
            <a:ext cx="8610600" cy="1633059"/>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p:cNvSpPr/>
          <p:nvPr/>
        </p:nvSpPr>
        <p:spPr>
          <a:xfrm>
            <a:off x="304800" y="4418811"/>
            <a:ext cx="8610600" cy="1633059"/>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p:cNvSpPr/>
          <p:nvPr/>
        </p:nvSpPr>
        <p:spPr>
          <a:xfrm>
            <a:off x="228600" y="6361114"/>
            <a:ext cx="5410200" cy="276999"/>
          </a:xfrm>
          <a:prstGeom prst="rect">
            <a:avLst/>
          </a:prstGeom>
        </p:spPr>
        <p:txBody>
          <a:bodyPr wrap="square">
            <a:spAutoFit/>
          </a:bodyPr>
          <a:lstStyle/>
          <a:p>
            <a:r>
              <a:rPr lang="en-US" sz="1200" dirty="0"/>
              <a:t>https://apretudehcp.com/efficacy/</a:t>
            </a:r>
          </a:p>
        </p:txBody>
      </p:sp>
    </p:spTree>
    <p:extLst>
      <p:ext uri="{BB962C8B-B14F-4D97-AF65-F5344CB8AC3E}">
        <p14:creationId xmlns:p14="http://schemas.microsoft.com/office/powerpoint/2010/main" val="299710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Contraindications – CAB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466581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a:p>
        </p:txBody>
      </p:sp>
      <p:sp>
        <p:nvSpPr>
          <p:cNvPr id="5" name="Rectangle 4"/>
          <p:cNvSpPr/>
          <p:nvPr/>
        </p:nvSpPr>
        <p:spPr>
          <a:xfrm>
            <a:off x="228600" y="6361114"/>
            <a:ext cx="5410200" cy="276999"/>
          </a:xfrm>
          <a:prstGeom prst="rect">
            <a:avLst/>
          </a:prstGeom>
        </p:spPr>
        <p:txBody>
          <a:bodyPr wrap="square">
            <a:spAutoFit/>
          </a:bodyPr>
          <a:lstStyle/>
          <a:p>
            <a:r>
              <a:rPr lang="en-US" sz="1200" dirty="0"/>
              <a:t>https://www.accessdata.fda.gov/drugsatfda_docs/label/2023/215499s002lbl.pdf</a:t>
            </a:r>
          </a:p>
        </p:txBody>
      </p:sp>
    </p:spTree>
    <p:extLst>
      <p:ext uri="{BB962C8B-B14F-4D97-AF65-F5344CB8AC3E}">
        <p14:creationId xmlns:p14="http://schemas.microsoft.com/office/powerpoint/2010/main" val="1142597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 Side Effects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94883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a:p>
        </p:txBody>
      </p:sp>
      <p:sp>
        <p:nvSpPr>
          <p:cNvPr id="5" name="Rectangle 4"/>
          <p:cNvSpPr/>
          <p:nvPr/>
        </p:nvSpPr>
        <p:spPr>
          <a:xfrm>
            <a:off x="228600" y="6361114"/>
            <a:ext cx="5410200" cy="276999"/>
          </a:xfrm>
          <a:prstGeom prst="rect">
            <a:avLst/>
          </a:prstGeom>
        </p:spPr>
        <p:txBody>
          <a:bodyPr wrap="square">
            <a:spAutoFit/>
          </a:bodyPr>
          <a:lstStyle/>
          <a:p>
            <a:r>
              <a:rPr lang="en-US" sz="1200" dirty="0"/>
              <a:t>https://www.accessdata.fda.gov/drugsatfda_docs/label/2023/215499s002lbl.pdf</a:t>
            </a:r>
          </a:p>
        </p:txBody>
      </p:sp>
    </p:spTree>
    <p:extLst>
      <p:ext uri="{BB962C8B-B14F-4D97-AF65-F5344CB8AC3E}">
        <p14:creationId xmlns:p14="http://schemas.microsoft.com/office/powerpoint/2010/main" val="234320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Injectable </a:t>
            </a:r>
            <a:r>
              <a:rPr lang="en-US" dirty="0" err="1"/>
              <a:t>PrEP</a:t>
            </a:r>
            <a:r>
              <a:rPr lang="en-US" dirty="0"/>
              <a:t> Administered?</a:t>
            </a:r>
          </a:p>
        </p:txBody>
      </p:sp>
      <p:sp>
        <p:nvSpPr>
          <p:cNvPr id="3" name="Content Placeholder 2"/>
          <p:cNvSpPr>
            <a:spLocks noGrp="1"/>
          </p:cNvSpPr>
          <p:nvPr>
            <p:ph idx="1"/>
          </p:nvPr>
        </p:nvSpPr>
        <p:spPr/>
        <p:txBody>
          <a:bodyPr/>
          <a:lstStyle/>
          <a:p>
            <a:r>
              <a:rPr lang="en-US" dirty="0"/>
              <a:t>IM – </a:t>
            </a:r>
            <a:r>
              <a:rPr lang="en-US" dirty="0" err="1"/>
              <a:t>ventro</a:t>
            </a:r>
            <a:r>
              <a:rPr lang="en-US" dirty="0"/>
              <a:t>- (preferred) or </a:t>
            </a:r>
            <a:r>
              <a:rPr lang="en-US" dirty="0" err="1"/>
              <a:t>dorso</a:t>
            </a:r>
            <a:r>
              <a:rPr lang="en-US" dirty="0"/>
              <a:t>- gluteal – 3mL at room temp – must be given within 2 hours of drawing it up in syringe – use long enough needle based on body habitus – 1.5-2”</a:t>
            </a:r>
          </a:p>
          <a:p>
            <a:endParaRPr lang="en-US" dirty="0"/>
          </a:p>
          <a:p>
            <a:r>
              <a:rPr lang="en-US" dirty="0"/>
              <a:t>First dose – IM injection of CAB 600mg</a:t>
            </a:r>
          </a:p>
          <a:p>
            <a:r>
              <a:rPr lang="en-US" dirty="0"/>
              <a:t>1 month later – IM injection of CAB 600mg</a:t>
            </a:r>
          </a:p>
          <a:p>
            <a:r>
              <a:rPr lang="en-US" dirty="0"/>
              <a:t>Every 2 months after - IM injection of CAB 600mg</a:t>
            </a:r>
          </a:p>
          <a:p>
            <a:endParaRPr lang="en-US" dirty="0"/>
          </a:p>
          <a:p>
            <a:r>
              <a:rPr lang="en-US" dirty="0"/>
              <a:t>If concern for side effects:</a:t>
            </a:r>
          </a:p>
          <a:p>
            <a:pPr lvl="1"/>
            <a:r>
              <a:rPr lang="en-US" dirty="0"/>
              <a:t>A 4-week lead-in period of 30 mg daily oral CAB prior to the first injection is optional</a:t>
            </a:r>
          </a:p>
          <a:p>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a:p>
        </p:txBody>
      </p:sp>
      <p:sp>
        <p:nvSpPr>
          <p:cNvPr id="5" name="Rectangle 4"/>
          <p:cNvSpPr/>
          <p:nvPr/>
        </p:nvSpPr>
        <p:spPr>
          <a:xfrm>
            <a:off x="152400" y="6121312"/>
            <a:ext cx="4953000" cy="600164"/>
          </a:xfrm>
          <a:prstGeom prst="rect">
            <a:avLst/>
          </a:prstGeom>
        </p:spPr>
        <p:txBody>
          <a:bodyPr wrap="square">
            <a:spAutoFit/>
          </a:bodyPr>
          <a:lstStyle/>
          <a:p>
            <a:r>
              <a:rPr lang="en-US" sz="1100" dirty="0"/>
              <a:t>https://www.cdc.gov/stophivtogether/library/topics/prevention/brochures/cdc-lsht-prevention-brochure-clinicians-quick-guide-what-is-injectable-hiv-prep.pdf; https://www.accessdata.fda.gov/drugsatfda_docs/label/2023/215499s002lbl.pdf </a:t>
            </a:r>
          </a:p>
        </p:txBody>
      </p:sp>
    </p:spTree>
    <p:extLst>
      <p:ext uri="{BB962C8B-B14F-4D97-AF65-F5344CB8AC3E}">
        <p14:creationId xmlns:p14="http://schemas.microsoft.com/office/powerpoint/2010/main" val="332604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Assessment for </a:t>
            </a:r>
            <a:r>
              <a:rPr lang="en-US" dirty="0" err="1"/>
              <a:t>PrEP</a:t>
            </a:r>
            <a:r>
              <a:rPr lang="en-US" dirty="0"/>
              <a:t> with CAB</a:t>
            </a:r>
          </a:p>
        </p:txBody>
      </p:sp>
      <p:sp>
        <p:nvSpPr>
          <p:cNvPr id="3" name="Content Placeholder 2"/>
          <p:cNvSpPr>
            <a:spLocks noGrp="1"/>
          </p:cNvSpPr>
          <p:nvPr>
            <p:ph idx="1"/>
          </p:nvPr>
        </p:nvSpPr>
        <p:spPr/>
        <p:txBody>
          <a:bodyPr/>
          <a:lstStyle/>
          <a:p>
            <a:pPr marL="0" indent="0">
              <a:buNone/>
            </a:pPr>
            <a:r>
              <a:rPr lang="en-US" dirty="0"/>
              <a:t>Visit #1</a:t>
            </a:r>
          </a:p>
          <a:p>
            <a:r>
              <a:rPr lang="en-US" dirty="0"/>
              <a:t>HIV testing: Confirm that the patient does not have HIV before prescribing </a:t>
            </a:r>
            <a:r>
              <a:rPr lang="en-US" dirty="0" err="1"/>
              <a:t>PrEP</a:t>
            </a:r>
            <a:endParaRPr lang="en-US" dirty="0"/>
          </a:p>
          <a:p>
            <a:r>
              <a:rPr lang="en-US" dirty="0"/>
              <a:t>Sexually transmitted infection (STI) testing: Screen injectable </a:t>
            </a:r>
            <a:r>
              <a:rPr lang="en-US" dirty="0" err="1"/>
              <a:t>PrEP</a:t>
            </a:r>
            <a:r>
              <a:rPr lang="en-US" dirty="0"/>
              <a:t> candidates who are sexually active for chlamydia, gonorrhea, and syphilis</a:t>
            </a:r>
          </a:p>
          <a:p>
            <a:endParaRPr lang="en-US" dirty="0"/>
          </a:p>
          <a:p>
            <a:pPr marL="0" indent="0">
              <a:buNone/>
            </a:pPr>
            <a:r>
              <a:rPr lang="en-US" u="sng" dirty="0"/>
              <a:t>Tests not indicated with CAB</a:t>
            </a:r>
            <a:r>
              <a:rPr lang="en-US" dirty="0"/>
              <a:t> that are indicated with F/TAF or F/TDF:</a:t>
            </a:r>
          </a:p>
          <a:p>
            <a:r>
              <a:rPr lang="en-US" dirty="0"/>
              <a:t>Creatinine, </a:t>
            </a:r>
            <a:r>
              <a:rPr lang="en-US" dirty="0" err="1"/>
              <a:t>eCrCl</a:t>
            </a:r>
            <a:r>
              <a:rPr lang="en-US" dirty="0"/>
              <a:t>, hepatitis B serology, lipid panels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26</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872872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16713" y="341680"/>
            <a:ext cx="7510574" cy="5900564"/>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27</a:t>
            </a:fld>
            <a:endParaRPr lang="en-US"/>
          </a:p>
        </p:txBody>
      </p:sp>
      <p:sp>
        <p:nvSpPr>
          <p:cNvPr id="6" name="Rectangle 5"/>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320462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200059"/>
            <a:ext cx="8547178" cy="6156292"/>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28</a:t>
            </a:fld>
            <a:endParaRPr lang="en-US"/>
          </a:p>
        </p:txBody>
      </p:sp>
      <p:sp>
        <p:nvSpPr>
          <p:cNvPr id="6" name="Rectangle 5"/>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330779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#2 – Month 1</a:t>
            </a:r>
          </a:p>
        </p:txBody>
      </p:sp>
      <p:sp>
        <p:nvSpPr>
          <p:cNvPr id="3" name="Content Placeholder 2"/>
          <p:cNvSpPr>
            <a:spLocks noGrp="1"/>
          </p:cNvSpPr>
          <p:nvPr>
            <p:ph sz="half" idx="1"/>
          </p:nvPr>
        </p:nvSpPr>
        <p:spPr/>
        <p:txBody>
          <a:bodyPr/>
          <a:lstStyle/>
          <a:p>
            <a:r>
              <a:rPr lang="en-US" dirty="0"/>
              <a:t>Test for HIV with antigen/antibody and HIV-1 RNA assays</a:t>
            </a:r>
          </a:p>
          <a:p>
            <a:r>
              <a:rPr lang="en-US" dirty="0"/>
              <a:t>Assess for signs or symptoms of acute HIV infection</a:t>
            </a:r>
          </a:p>
          <a:p>
            <a:r>
              <a:rPr lang="en-US" dirty="0"/>
              <a:t>Administer 2</a:t>
            </a:r>
            <a:r>
              <a:rPr lang="en-US" baseline="30000" dirty="0"/>
              <a:t>nd</a:t>
            </a:r>
            <a:r>
              <a:rPr lang="en-US" dirty="0"/>
              <a:t> CAB injection</a:t>
            </a:r>
          </a:p>
          <a:p>
            <a:r>
              <a:rPr lang="en-US" dirty="0"/>
              <a:t>Respond to new questions</a:t>
            </a:r>
          </a:p>
          <a:p>
            <a:r>
              <a:rPr lang="en-US" dirty="0"/>
              <a:t>Provide medication adherence and behavioral risk-reduction support</a:t>
            </a:r>
          </a:p>
          <a:p>
            <a:endParaRPr lang="en-US" dirty="0"/>
          </a:p>
        </p:txBody>
      </p:sp>
      <p:pic>
        <p:nvPicPr>
          <p:cNvPr id="7" name="Content Placeholder 6"/>
          <p:cNvPicPr>
            <a:picLocks noGrp="1" noChangeAspect="1"/>
          </p:cNvPicPr>
          <p:nvPr>
            <p:ph sz="half" idx="2"/>
          </p:nvPr>
        </p:nvPicPr>
        <p:blipFill>
          <a:blip r:embed="rId2"/>
          <a:stretch>
            <a:fillRect/>
          </a:stretch>
        </p:blipFill>
        <p:spPr>
          <a:xfrm>
            <a:off x="5257800" y="1524000"/>
            <a:ext cx="3152775" cy="4257675"/>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29</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
        <p:nvSpPr>
          <p:cNvPr id="8" name="Right Arrow 7"/>
          <p:cNvSpPr/>
          <p:nvPr/>
        </p:nvSpPr>
        <p:spPr>
          <a:xfrm>
            <a:off x="4391025" y="2895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6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5BDA89-65A2-439E-8582-92DD763AB59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BFEBEB0A-9E3D-4B14-9782-E2AE3DA60D96}" type="slidenum">
              <a:rPr lang="en-US" sz="1200" smtClean="0"/>
              <a:pPr defTabSz="457200">
                <a:spcAft>
                  <a:spcPts val="600"/>
                </a:spcAft>
              </a:pPr>
              <a:t>3</a:t>
            </a:fld>
            <a:endParaRPr lang="en-US" sz="1200"/>
          </a:p>
        </p:txBody>
      </p:sp>
      <p:pic>
        <p:nvPicPr>
          <p:cNvPr id="15" name="Picture 16" descr="A close up of a map&#10;&#10;Description generated with high confidence">
            <a:extLst>
              <a:ext uri="{FF2B5EF4-FFF2-40B4-BE49-F238E27FC236}">
                <a16:creationId xmlns:a16="http://schemas.microsoft.com/office/drawing/2014/main" id="{8DC5DEC0-7ECB-4724-8D3D-AB5B047FD877}"/>
              </a:ext>
            </a:extLst>
          </p:cNvPr>
          <p:cNvPicPr>
            <a:picLocks noGrp="1" noChangeAspect="1"/>
          </p:cNvPicPr>
          <p:nvPr>
            <p:ph idx="1"/>
          </p:nvPr>
        </p:nvPicPr>
        <p:blipFill>
          <a:blip r:embed="rId2"/>
          <a:stretch>
            <a:fillRect/>
          </a:stretch>
        </p:blipFill>
        <p:spPr>
          <a:xfrm>
            <a:off x="137426" y="1475855"/>
            <a:ext cx="8856655" cy="4975928"/>
          </a:xfrm>
        </p:spPr>
      </p:pic>
      <p:pic>
        <p:nvPicPr>
          <p:cNvPr id="19" name="Picture 20" descr="A picture containing table, orange, red, knife&#10;&#10;Description generated with very high confidence">
            <a:extLst>
              <a:ext uri="{FF2B5EF4-FFF2-40B4-BE49-F238E27FC236}">
                <a16:creationId xmlns:a16="http://schemas.microsoft.com/office/drawing/2014/main" id="{B8EFE038-1DBF-4F12-8510-C00AFD22E0F3}"/>
              </a:ext>
            </a:extLst>
          </p:cNvPr>
          <p:cNvPicPr>
            <a:picLocks noChangeAspect="1"/>
          </p:cNvPicPr>
          <p:nvPr/>
        </p:nvPicPr>
        <p:blipFill>
          <a:blip r:embed="rId3"/>
          <a:stretch>
            <a:fillRect/>
          </a:stretch>
        </p:blipFill>
        <p:spPr>
          <a:xfrm>
            <a:off x="214858" y="654969"/>
            <a:ext cx="8526904" cy="1113473"/>
          </a:xfrm>
          <a:prstGeom prst="rect">
            <a:avLst/>
          </a:prstGeom>
        </p:spPr>
      </p:pic>
    </p:spTree>
    <p:extLst>
      <p:ext uri="{BB962C8B-B14F-4D97-AF65-F5344CB8AC3E}">
        <p14:creationId xmlns:p14="http://schemas.microsoft.com/office/powerpoint/2010/main" val="2689280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 #3 – Month 3 – Repeat Bimonthly</a:t>
            </a:r>
          </a:p>
        </p:txBody>
      </p:sp>
      <p:sp>
        <p:nvSpPr>
          <p:cNvPr id="3" name="Content Placeholder 2"/>
          <p:cNvSpPr>
            <a:spLocks noGrp="1"/>
          </p:cNvSpPr>
          <p:nvPr>
            <p:ph idx="1"/>
          </p:nvPr>
        </p:nvSpPr>
        <p:spPr/>
        <p:txBody>
          <a:bodyPr/>
          <a:lstStyle/>
          <a:p>
            <a:r>
              <a:rPr lang="en-US" dirty="0"/>
              <a:t>Test for HIV with antigen/antibody and HIV-1 RNA assays</a:t>
            </a:r>
          </a:p>
          <a:p>
            <a:r>
              <a:rPr lang="en-US" dirty="0"/>
              <a:t>Assess for signs or symptoms of acute HIV infection</a:t>
            </a:r>
          </a:p>
          <a:p>
            <a:r>
              <a:rPr lang="en-US" dirty="0"/>
              <a:t>Administer CAB injection</a:t>
            </a:r>
          </a:p>
          <a:p>
            <a:r>
              <a:rPr lang="en-US" dirty="0"/>
              <a:t>Provide access to sterile needles or syringes and substance use disorder treatment services for people who inject drugs</a:t>
            </a:r>
          </a:p>
          <a:p>
            <a:r>
              <a:rPr lang="en-US" dirty="0"/>
              <a:t>Respond to new questions and provide any new information about CAB for </a:t>
            </a:r>
            <a:r>
              <a:rPr lang="en-US" dirty="0" err="1"/>
              <a:t>PrEP</a:t>
            </a:r>
            <a:endParaRPr lang="en-US" dirty="0"/>
          </a:p>
          <a:p>
            <a:r>
              <a:rPr lang="en-US" dirty="0"/>
              <a:t>Discuss the benefits of persistent CAB for </a:t>
            </a:r>
            <a:r>
              <a:rPr lang="en-US" dirty="0" err="1"/>
              <a:t>PrEP</a:t>
            </a:r>
            <a:r>
              <a:rPr lang="en-US" dirty="0"/>
              <a:t> use and adherence to scheduled injection visits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30</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50065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STI Testing with CAB</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8068992"/>
              </p:ext>
            </p:extLst>
          </p:nvPr>
        </p:nvGraphicFramePr>
        <p:xfrm>
          <a:off x="628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31</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2609498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Discontinuing CAB</a:t>
            </a:r>
          </a:p>
        </p:txBody>
      </p:sp>
      <p:sp>
        <p:nvSpPr>
          <p:cNvPr id="3" name="Content Placeholder 2"/>
          <p:cNvSpPr>
            <a:spLocks noGrp="1"/>
          </p:cNvSpPr>
          <p:nvPr>
            <p:ph idx="1"/>
          </p:nvPr>
        </p:nvSpPr>
        <p:spPr/>
        <p:txBody>
          <a:bodyPr/>
          <a:lstStyle/>
          <a:p>
            <a:r>
              <a:rPr lang="en-US" dirty="0"/>
              <a:t>Educate patients about the “tail” and the risks during declining CAB levels</a:t>
            </a:r>
          </a:p>
          <a:p>
            <a:r>
              <a:rPr lang="en-US" dirty="0"/>
              <a:t>Assess ongoing risk/indications</a:t>
            </a:r>
          </a:p>
          <a:p>
            <a:r>
              <a:rPr lang="en-US" dirty="0"/>
              <a:t>If </a:t>
            </a:r>
            <a:r>
              <a:rPr lang="en-US" dirty="0" err="1"/>
              <a:t>PrEP</a:t>
            </a:r>
            <a:r>
              <a:rPr lang="en-US" dirty="0"/>
              <a:t> is indicated, prescribe daily oral F/TDF or F/TAF beginning within 8 weeks after last injection</a:t>
            </a:r>
          </a:p>
          <a:p>
            <a:r>
              <a:rPr lang="en-US" dirty="0"/>
              <a:t>Educate about </a:t>
            </a:r>
            <a:r>
              <a:rPr lang="en-US" dirty="0" err="1"/>
              <a:t>nPEP</a:t>
            </a:r>
            <a:endParaRPr lang="en-US" dirty="0"/>
          </a:p>
          <a:p>
            <a:r>
              <a:rPr lang="en-US" dirty="0"/>
              <a:t>Continue follow-up visits quarterly for 12 months</a:t>
            </a:r>
          </a:p>
          <a:p>
            <a:pPr lvl="1"/>
            <a:r>
              <a:rPr lang="en-US" dirty="0"/>
              <a:t>Conduct HIV-1 RNA tests at each quarterly follow-up visit after discontinuing CAB injections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32</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49652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Unplanned Missed CAB Injections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587917"/>
              </p:ext>
            </p:extLst>
          </p:nvPr>
        </p:nvGraphicFramePr>
        <p:xfrm>
          <a:off x="628650" y="2248774"/>
          <a:ext cx="7886700" cy="3616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032301587"/>
                    </a:ext>
                  </a:extLst>
                </a:gridCol>
                <a:gridCol w="2628900">
                  <a:extLst>
                    <a:ext uri="{9D8B030D-6E8A-4147-A177-3AD203B41FA5}">
                      <a16:colId xmlns:a16="http://schemas.microsoft.com/office/drawing/2014/main" val="2714450982"/>
                    </a:ext>
                  </a:extLst>
                </a:gridCol>
                <a:gridCol w="2628900">
                  <a:extLst>
                    <a:ext uri="{9D8B030D-6E8A-4147-A177-3AD203B41FA5}">
                      <a16:colId xmlns:a16="http://schemas.microsoft.com/office/drawing/2014/main" val="2456729637"/>
                    </a:ext>
                  </a:extLst>
                </a:gridCol>
              </a:tblGrid>
              <a:tr h="370840">
                <a:tc>
                  <a:txBody>
                    <a:bodyPr/>
                    <a:lstStyle/>
                    <a:p>
                      <a:endParaRPr lang="en-US" dirty="0"/>
                    </a:p>
                  </a:txBody>
                  <a:tcPr/>
                </a:tc>
                <a:tc>
                  <a:txBody>
                    <a:bodyPr/>
                    <a:lstStyle/>
                    <a:p>
                      <a:r>
                        <a:rPr lang="en-US" dirty="0"/>
                        <a:t>Time since Last Injection</a:t>
                      </a:r>
                    </a:p>
                  </a:txBody>
                  <a:tcPr/>
                </a:tc>
                <a:tc>
                  <a:txBody>
                    <a:bodyPr/>
                    <a:lstStyle/>
                    <a:p>
                      <a:r>
                        <a:rPr lang="en-US" dirty="0"/>
                        <a:t>Recommendation</a:t>
                      </a:r>
                    </a:p>
                  </a:txBody>
                  <a:tcPr/>
                </a:tc>
                <a:extLst>
                  <a:ext uri="{0D108BD9-81ED-4DB2-BD59-A6C34878D82A}">
                    <a16:rowId xmlns:a16="http://schemas.microsoft.com/office/drawing/2014/main" val="3203034681"/>
                  </a:ext>
                </a:extLst>
              </a:tr>
              <a:tr h="370840">
                <a:tc rowSpan="2">
                  <a:txBody>
                    <a:bodyPr/>
                    <a:lstStyle/>
                    <a:p>
                      <a:r>
                        <a:rPr lang="en-US" dirty="0"/>
                        <a:t>If </a:t>
                      </a:r>
                      <a:r>
                        <a:rPr lang="en-US" b="1" u="sng" dirty="0"/>
                        <a:t>second injection is missed </a:t>
                      </a:r>
                      <a:r>
                        <a:rPr lang="en-US" dirty="0"/>
                        <a:t>and time since first injection is:</a:t>
                      </a:r>
                    </a:p>
                  </a:txBody>
                  <a:tcPr/>
                </a:tc>
                <a:tc>
                  <a:txBody>
                    <a:bodyPr/>
                    <a:lstStyle/>
                    <a:p>
                      <a:r>
                        <a:rPr lang="en-US" dirty="0"/>
                        <a:t>Less than or equal to 2 months </a:t>
                      </a:r>
                    </a:p>
                  </a:txBody>
                  <a:tcPr/>
                </a:tc>
                <a:tc>
                  <a:txBody>
                    <a:bodyPr/>
                    <a:lstStyle/>
                    <a:p>
                      <a:r>
                        <a:rPr lang="en-US" dirty="0"/>
                        <a:t>Administer</a:t>
                      </a:r>
                      <a:r>
                        <a:rPr lang="en-US" baseline="0" dirty="0"/>
                        <a:t> CAB</a:t>
                      </a:r>
                      <a:r>
                        <a:rPr lang="en-US" dirty="0"/>
                        <a:t> as soon as possible, then continue to follow the every-2-month</a:t>
                      </a:r>
                      <a:r>
                        <a:rPr lang="en-US" baseline="0" dirty="0"/>
                        <a:t> dosing</a:t>
                      </a:r>
                      <a:r>
                        <a:rPr lang="en-US" dirty="0"/>
                        <a:t> schedule. </a:t>
                      </a:r>
                    </a:p>
                  </a:txBody>
                  <a:tcPr/>
                </a:tc>
                <a:extLst>
                  <a:ext uri="{0D108BD9-81ED-4DB2-BD59-A6C34878D82A}">
                    <a16:rowId xmlns:a16="http://schemas.microsoft.com/office/drawing/2014/main" val="2111199208"/>
                  </a:ext>
                </a:extLst>
              </a:tr>
              <a:tr h="370840">
                <a:tc vMerge="1">
                  <a:txBody>
                    <a:bodyPr/>
                    <a:lstStyle/>
                    <a:p>
                      <a:endParaRPr lang="en-US" dirty="0"/>
                    </a:p>
                  </a:txBody>
                  <a:tcPr/>
                </a:tc>
                <a:tc>
                  <a:txBody>
                    <a:bodyPr/>
                    <a:lstStyle/>
                    <a:p>
                      <a:r>
                        <a:rPr lang="en-US" dirty="0"/>
                        <a:t>Greater than 2 months</a:t>
                      </a:r>
                    </a:p>
                  </a:txBody>
                  <a:tcPr/>
                </a:tc>
                <a:tc>
                  <a:txBody>
                    <a:bodyPr/>
                    <a:lstStyle/>
                    <a:p>
                      <a:r>
                        <a:rPr lang="en-US" dirty="0"/>
                        <a:t>Restart CAB from the beginning - with</a:t>
                      </a:r>
                      <a:r>
                        <a:rPr lang="en-US" baseline="0" dirty="0"/>
                        <a:t> monthly doses x 2, then every-2-month dosing schedule. </a:t>
                      </a:r>
                      <a:endParaRPr lang="en-US" dirty="0"/>
                    </a:p>
                  </a:txBody>
                  <a:tcPr/>
                </a:tc>
                <a:extLst>
                  <a:ext uri="{0D108BD9-81ED-4DB2-BD59-A6C34878D82A}">
                    <a16:rowId xmlns:a16="http://schemas.microsoft.com/office/drawing/2014/main" val="3430615908"/>
                  </a:ext>
                </a:extLst>
              </a:tr>
              <a:tr h="370840">
                <a:tc rowSpan="2">
                  <a:txBody>
                    <a:bodyPr/>
                    <a:lstStyle/>
                    <a:p>
                      <a:r>
                        <a:rPr lang="en-US" dirty="0"/>
                        <a:t>If </a:t>
                      </a:r>
                      <a:r>
                        <a:rPr lang="en-US" b="1" u="sng" dirty="0"/>
                        <a:t>third or subsequent injection is missed</a:t>
                      </a:r>
                      <a:r>
                        <a:rPr lang="en-US" dirty="0"/>
                        <a:t> and time since prior injection is:</a:t>
                      </a:r>
                    </a:p>
                  </a:txBody>
                  <a:tcPr/>
                </a:tc>
                <a:tc>
                  <a:txBody>
                    <a:bodyPr/>
                    <a:lstStyle/>
                    <a:p>
                      <a:r>
                        <a:rPr lang="en-US" dirty="0"/>
                        <a:t>Less than or equal to 3 months </a:t>
                      </a:r>
                    </a:p>
                  </a:txBody>
                  <a:tcPr/>
                </a:tc>
                <a:tc>
                  <a:txBody>
                    <a:bodyPr/>
                    <a:lstStyle/>
                    <a:p>
                      <a:r>
                        <a:rPr lang="en-US" dirty="0"/>
                        <a:t>Administer CAB as soon as possible, then continue with the every-2-month injection dosing schedule. </a:t>
                      </a:r>
                    </a:p>
                  </a:txBody>
                  <a:tcPr/>
                </a:tc>
                <a:extLst>
                  <a:ext uri="{0D108BD9-81ED-4DB2-BD59-A6C34878D82A}">
                    <a16:rowId xmlns:a16="http://schemas.microsoft.com/office/drawing/2014/main" val="2307064044"/>
                  </a:ext>
                </a:extLst>
              </a:tr>
              <a:tr h="370840">
                <a:tc vMerge="1">
                  <a:txBody>
                    <a:bodyPr/>
                    <a:lstStyle/>
                    <a:p>
                      <a:endParaRPr lang="en-US" dirty="0"/>
                    </a:p>
                  </a:txBody>
                  <a:tcPr/>
                </a:tc>
                <a:tc>
                  <a:txBody>
                    <a:bodyPr/>
                    <a:lstStyle/>
                    <a:p>
                      <a:r>
                        <a:rPr lang="en-US" dirty="0"/>
                        <a:t>Greater than 3 months </a:t>
                      </a:r>
                    </a:p>
                  </a:txBody>
                  <a:tcPr/>
                </a:tc>
                <a:tc>
                  <a:txBody>
                    <a:bodyPr/>
                    <a:lstStyle/>
                    <a:p>
                      <a:r>
                        <a:rPr lang="en-US" dirty="0"/>
                        <a:t>Restart CAB from the beginning - with</a:t>
                      </a:r>
                      <a:r>
                        <a:rPr lang="en-US" baseline="0" dirty="0"/>
                        <a:t> monthly doses x 2, then every-2-month dosing schedule. </a:t>
                      </a:r>
                      <a:endParaRPr lang="en-US" dirty="0"/>
                    </a:p>
                  </a:txBody>
                  <a:tcPr/>
                </a:tc>
                <a:extLst>
                  <a:ext uri="{0D108BD9-81ED-4DB2-BD59-A6C34878D82A}">
                    <a16:rowId xmlns:a16="http://schemas.microsoft.com/office/drawing/2014/main" val="553194759"/>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33</a:t>
            </a:fld>
            <a:endParaRPr lang="en-US"/>
          </a:p>
        </p:txBody>
      </p:sp>
      <p:sp>
        <p:nvSpPr>
          <p:cNvPr id="6" name="Rectangle 5"/>
          <p:cNvSpPr/>
          <p:nvPr/>
        </p:nvSpPr>
        <p:spPr>
          <a:xfrm>
            <a:off x="533400" y="1879442"/>
            <a:ext cx="6858000" cy="369332"/>
          </a:xfrm>
          <a:prstGeom prst="rect">
            <a:avLst/>
          </a:prstGeom>
        </p:spPr>
        <p:txBody>
          <a:bodyPr wrap="square">
            <a:spAutoFit/>
          </a:bodyPr>
          <a:lstStyle/>
          <a:p>
            <a:r>
              <a:rPr lang="en-US" dirty="0"/>
              <a:t>If a scheduled injection visit is missed or delayed by more than 7 days:</a:t>
            </a:r>
          </a:p>
        </p:txBody>
      </p:sp>
      <p:sp>
        <p:nvSpPr>
          <p:cNvPr id="7" name="Rectangle 6"/>
          <p:cNvSpPr/>
          <p:nvPr/>
        </p:nvSpPr>
        <p:spPr>
          <a:xfrm>
            <a:off x="228600" y="6361114"/>
            <a:ext cx="5410200" cy="276999"/>
          </a:xfrm>
          <a:prstGeom prst="rect">
            <a:avLst/>
          </a:prstGeom>
        </p:spPr>
        <p:txBody>
          <a:bodyPr wrap="square">
            <a:spAutoFit/>
          </a:bodyPr>
          <a:lstStyle/>
          <a:p>
            <a:r>
              <a:rPr lang="en-US" sz="1200" dirty="0"/>
              <a:t>https://www.accessdata.fda.gov/drugsatfda_docs/label/2023/215499s002lbl.pdf</a:t>
            </a:r>
          </a:p>
        </p:txBody>
      </p:sp>
    </p:spTree>
    <p:extLst>
      <p:ext uri="{BB962C8B-B14F-4D97-AF65-F5344CB8AC3E}">
        <p14:creationId xmlns:p14="http://schemas.microsoft.com/office/powerpoint/2010/main" val="148477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not….with CAB</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20221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34</a:t>
            </a:fld>
            <a:endParaRPr lang="en-US"/>
          </a:p>
        </p:txBody>
      </p:sp>
      <p:sp>
        <p:nvSpPr>
          <p:cNvPr id="5" name="Rectangle 4"/>
          <p:cNvSpPr/>
          <p:nvPr/>
        </p:nvSpPr>
        <p:spPr>
          <a:xfrm>
            <a:off x="76200" y="6356351"/>
            <a:ext cx="4953000" cy="430887"/>
          </a:xfrm>
          <a:prstGeom prst="rect">
            <a:avLst/>
          </a:prstGeom>
        </p:spPr>
        <p:txBody>
          <a:bodyPr wrap="square">
            <a:spAutoFit/>
          </a:bodyPr>
          <a:lstStyle/>
          <a:p>
            <a:r>
              <a:rPr lang="en-US" sz="1100" dirty="0"/>
              <a:t>https://www.cdc.gov/stophivtogether/library/topics/prevention/brochures/cdc-lsht-prevention-brochure-clinicians-quick-guide-what-is-injectable-hiv-prep.pdf</a:t>
            </a:r>
          </a:p>
        </p:txBody>
      </p:sp>
    </p:spTree>
    <p:extLst>
      <p:ext uri="{BB962C8B-B14F-4D97-AF65-F5344CB8AC3E}">
        <p14:creationId xmlns:p14="http://schemas.microsoft.com/office/powerpoint/2010/main" val="2188585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0" y="631825"/>
            <a:ext cx="7886700" cy="1325563"/>
          </a:xfrm>
        </p:spPr>
        <p:txBody>
          <a:bodyPr>
            <a:normAutofit/>
          </a:bodyPr>
          <a:lstStyle/>
          <a:p>
            <a:r>
              <a:rPr lang="en-US" sz="3600" b="1" dirty="0"/>
              <a:t>Role of the PCP in </a:t>
            </a:r>
            <a:r>
              <a:rPr lang="en-US" sz="3600" b="1" dirty="0" err="1"/>
              <a:t>PrEP</a:t>
            </a:r>
          </a:p>
        </p:txBody>
      </p:sp>
      <p:sp>
        <p:nvSpPr>
          <p:cNvPr id="4" name="Content Placeholder 3"/>
          <p:cNvSpPr>
            <a:spLocks noGrp="1"/>
          </p:cNvSpPr>
          <p:nvPr>
            <p:ph idx="1"/>
          </p:nvPr>
        </p:nvSpPr>
        <p:spPr>
          <a:xfrm>
            <a:off x="628650" y="2057400"/>
            <a:ext cx="7886700" cy="3871762"/>
          </a:xfrm>
        </p:spPr>
        <p:txBody>
          <a:bodyPr vert="horz" lIns="91440" tIns="45720" rIns="91440" bIns="45720" rtlCol="0">
            <a:normAutofit/>
          </a:bodyPr>
          <a:lstStyle/>
          <a:p>
            <a:r>
              <a:rPr lang="en-US" sz="2400" dirty="0"/>
              <a:t>Consider </a:t>
            </a:r>
            <a:r>
              <a:rPr lang="en-US" sz="2400" dirty="0" err="1"/>
              <a:t>PrEP</a:t>
            </a:r>
            <a:r>
              <a:rPr lang="en-US" sz="2400" dirty="0"/>
              <a:t> for at-risk individuals</a:t>
            </a:r>
          </a:p>
          <a:p>
            <a:pPr lvl="1"/>
            <a:r>
              <a:rPr lang="en-US" sz="2400" dirty="0">
                <a:cs typeface="Calibri"/>
              </a:rPr>
              <a:t>Take a good sexual health history to find at-risk individuals</a:t>
            </a:r>
          </a:p>
          <a:p>
            <a:pPr lvl="1"/>
            <a:r>
              <a:rPr lang="en-US" sz="2400" dirty="0">
                <a:cs typeface="Calibri"/>
              </a:rPr>
              <a:t>Ask about injection drug use</a:t>
            </a:r>
            <a:endParaRPr lang="en-US" sz="2400" dirty="0"/>
          </a:p>
          <a:p>
            <a:r>
              <a:rPr lang="en-US" sz="2400" dirty="0"/>
              <a:t>Discuss with the patient the principles of </a:t>
            </a:r>
            <a:r>
              <a:rPr lang="en-US" sz="2400" dirty="0" err="1"/>
              <a:t>PrEP</a:t>
            </a:r>
            <a:endParaRPr lang="en-US" sz="2400" dirty="0">
              <a:cs typeface="Calibri"/>
            </a:endParaRPr>
          </a:p>
          <a:p>
            <a:r>
              <a:rPr lang="en-US" sz="2400" dirty="0">
                <a:cs typeface="Calibri"/>
              </a:rPr>
              <a:t>Offer brochures for </a:t>
            </a:r>
            <a:r>
              <a:rPr lang="en-US" sz="2400" dirty="0" err="1">
                <a:cs typeface="Calibri"/>
              </a:rPr>
              <a:t>PrEP</a:t>
            </a:r>
            <a:r>
              <a:rPr lang="en-US" sz="2400" dirty="0">
                <a:cs typeface="Calibri"/>
              </a:rPr>
              <a:t> in your office</a:t>
            </a:r>
            <a:endParaRPr lang="en-US" sz="2400" dirty="0"/>
          </a:p>
          <a:p>
            <a:r>
              <a:rPr lang="en-US" sz="2400" dirty="0"/>
              <a:t>Decide: </a:t>
            </a:r>
            <a:endParaRPr lang="en-US" sz="2400" dirty="0">
              <a:cs typeface="Calibri"/>
            </a:endParaRPr>
          </a:p>
          <a:p>
            <a:pPr lvl="1"/>
            <a:r>
              <a:rPr lang="en-US" sz="2400" dirty="0"/>
              <a:t>Is this something I will offer my patient? </a:t>
            </a:r>
          </a:p>
          <a:p>
            <a:pPr lvl="1"/>
            <a:r>
              <a:rPr lang="en-US" sz="2400" dirty="0">
                <a:cs typeface="Calibri"/>
              </a:rPr>
              <a:t>If not me, who? If not now, when?</a:t>
            </a:r>
          </a:p>
          <a:p>
            <a:endParaRPr lang="en-US" sz="2400" dirty="0"/>
          </a:p>
        </p:txBody>
      </p:sp>
      <p:sp>
        <p:nvSpPr>
          <p:cNvPr id="2" name="Slide Number Placeholder 1"/>
          <p:cNvSpPr>
            <a:spLocks noGrp="1"/>
          </p:cNvSpPr>
          <p:nvPr>
            <p:ph type="sldNum" sz="quarter" idx="12"/>
          </p:nvPr>
        </p:nvSpPr>
        <p:spPr>
          <a:xfrm>
            <a:off x="6457950" y="6077585"/>
            <a:ext cx="2057400" cy="365125"/>
          </a:xfrm>
        </p:spPr>
        <p:txBody>
          <a:bodyPr>
            <a:normAutofit/>
          </a:bodyPr>
          <a:lstStyle/>
          <a:p>
            <a:pPr>
              <a:spcAft>
                <a:spcPts val="600"/>
              </a:spcAft>
            </a:pPr>
            <a:fld id="{BFEBEB0A-9E3D-4B14-9782-E2AE3DA60D96}" type="slidenum">
              <a:rPr lang="en-US">
                <a:solidFill>
                  <a:schemeClr val="tx1">
                    <a:lumMod val="75000"/>
                    <a:lumOff val="25000"/>
                  </a:schemeClr>
                </a:solidFill>
              </a:rPr>
              <a:pPr>
                <a:spcAft>
                  <a:spcPts val="600"/>
                </a:spcAft>
              </a:pPr>
              <a:t>35</a:t>
            </a:fld>
            <a:endParaRPr lang="en-US">
              <a:solidFill>
                <a:schemeClr val="tx1">
                  <a:lumMod val="75000"/>
                  <a:lumOff val="25000"/>
                </a:schemeClr>
              </a:solidFill>
            </a:endParaRPr>
          </a:p>
        </p:txBody>
      </p:sp>
    </p:spTree>
    <p:extLst>
      <p:ext uri="{BB962C8B-B14F-4D97-AF65-F5344CB8AC3E}">
        <p14:creationId xmlns:p14="http://schemas.microsoft.com/office/powerpoint/2010/main" val="99654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PrEP</a:t>
            </a:r>
            <a:r>
              <a:rPr lang="en-US" dirty="0"/>
              <a:t> Care</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36</a:t>
            </a:fld>
            <a:endParaRPr lang="en-US"/>
          </a:p>
        </p:txBody>
      </p:sp>
      <p:pic>
        <p:nvPicPr>
          <p:cNvPr id="6" name="Picture 5"/>
          <p:cNvPicPr>
            <a:picLocks noChangeAspect="1"/>
          </p:cNvPicPr>
          <p:nvPr/>
        </p:nvPicPr>
        <p:blipFill>
          <a:blip r:embed="rId2"/>
          <a:stretch>
            <a:fillRect/>
          </a:stretch>
        </p:blipFill>
        <p:spPr>
          <a:xfrm>
            <a:off x="152400" y="3598863"/>
            <a:ext cx="3434643" cy="2757488"/>
          </a:xfrm>
          <a:prstGeom prst="rect">
            <a:avLst/>
          </a:prstGeom>
        </p:spPr>
      </p:pic>
      <p:pic>
        <p:nvPicPr>
          <p:cNvPr id="7" name="Picture 6"/>
          <p:cNvPicPr>
            <a:picLocks noChangeAspect="1"/>
          </p:cNvPicPr>
          <p:nvPr/>
        </p:nvPicPr>
        <p:blipFill>
          <a:blip r:embed="rId3"/>
          <a:stretch>
            <a:fillRect/>
          </a:stretch>
        </p:blipFill>
        <p:spPr>
          <a:xfrm>
            <a:off x="3048000" y="3229708"/>
            <a:ext cx="3636048" cy="1733550"/>
          </a:xfrm>
          <a:prstGeom prst="rect">
            <a:avLst/>
          </a:prstGeom>
        </p:spPr>
      </p:pic>
      <p:pic>
        <p:nvPicPr>
          <p:cNvPr id="8" name="Picture 7"/>
          <p:cNvPicPr>
            <a:picLocks noChangeAspect="1"/>
          </p:cNvPicPr>
          <p:nvPr/>
        </p:nvPicPr>
        <p:blipFill>
          <a:blip r:embed="rId4"/>
          <a:stretch>
            <a:fillRect/>
          </a:stretch>
        </p:blipFill>
        <p:spPr>
          <a:xfrm>
            <a:off x="5715000" y="2169548"/>
            <a:ext cx="3077865" cy="1642787"/>
          </a:xfrm>
          <a:prstGeom prst="rect">
            <a:avLst/>
          </a:prstGeom>
        </p:spPr>
      </p:pic>
      <p:pic>
        <p:nvPicPr>
          <p:cNvPr id="10" name="Picture 9"/>
          <p:cNvPicPr>
            <a:picLocks noChangeAspect="1"/>
          </p:cNvPicPr>
          <p:nvPr/>
        </p:nvPicPr>
        <p:blipFill>
          <a:blip r:embed="rId5"/>
          <a:stretch>
            <a:fillRect/>
          </a:stretch>
        </p:blipFill>
        <p:spPr>
          <a:xfrm>
            <a:off x="152400" y="6502277"/>
            <a:ext cx="7986712" cy="219199"/>
          </a:xfrm>
          <a:prstGeom prst="rect">
            <a:avLst/>
          </a:prstGeom>
        </p:spPr>
      </p:pic>
      <p:cxnSp>
        <p:nvCxnSpPr>
          <p:cNvPr id="12" name="Straight Arrow Connector 11"/>
          <p:cNvCxnSpPr/>
          <p:nvPr/>
        </p:nvCxnSpPr>
        <p:spPr>
          <a:xfrm flipV="1">
            <a:off x="3176372" y="5109184"/>
            <a:ext cx="1676400" cy="838200"/>
          </a:xfrm>
          <a:prstGeom prst="straightConnector1">
            <a:avLst/>
          </a:prstGeom>
          <a:ln w="57150">
            <a:solidFill>
              <a:srgbClr val="74BCB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48400" y="3872094"/>
            <a:ext cx="1676400" cy="838200"/>
          </a:xfrm>
          <a:prstGeom prst="straightConnector1">
            <a:avLst/>
          </a:prstGeom>
          <a:ln w="57150">
            <a:solidFill>
              <a:srgbClr val="74BC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8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19200" y="2286000"/>
            <a:ext cx="6858000" cy="2387600"/>
          </a:xfrm>
          <a:prstGeom prst="roundRect">
            <a:avLst/>
          </a:prstGeom>
          <a:ln w="38100"/>
        </p:spPr>
        <p:style>
          <a:lnRef idx="2">
            <a:schemeClr val="accent1"/>
          </a:lnRef>
          <a:fillRef idx="1">
            <a:schemeClr val="lt1"/>
          </a:fillRef>
          <a:effectRef idx="0">
            <a:schemeClr val="accent1"/>
          </a:effectRef>
          <a:fontRef idx="minor">
            <a:schemeClr val="dk1"/>
          </a:fontRef>
        </p:style>
        <p:txBody>
          <a:bodyPr anchor="ctr">
            <a:normAutofit/>
          </a:bodyPr>
          <a:lstStyle/>
          <a:p>
            <a:r>
              <a:rPr lang="en-US" dirty="0"/>
              <a:t>Post-exposure Prophylaxis (PEP)</a:t>
            </a:r>
          </a:p>
        </p:txBody>
      </p:sp>
      <p:sp>
        <p:nvSpPr>
          <p:cNvPr id="4" name="Slide Number Placeholder 3"/>
          <p:cNvSpPr>
            <a:spLocks noGrp="1"/>
          </p:cNvSpPr>
          <p:nvPr>
            <p:ph type="sldNum" sz="quarter" idx="12"/>
          </p:nvPr>
        </p:nvSpPr>
        <p:spPr/>
        <p:txBody>
          <a:bodyPr/>
          <a:lstStyle/>
          <a:p>
            <a:fld id="{BFEBEB0A-9E3D-4B14-9782-E2AE3DA60D96}" type="slidenum">
              <a:rPr lang="en-US" smtClean="0"/>
              <a:pPr/>
              <a:t>37</a:t>
            </a:fld>
            <a:endParaRPr lang="en-US"/>
          </a:p>
        </p:txBody>
      </p:sp>
    </p:spTree>
    <p:extLst>
      <p:ext uri="{BB962C8B-B14F-4D97-AF65-F5344CB8AC3E}">
        <p14:creationId xmlns:p14="http://schemas.microsoft.com/office/powerpoint/2010/main" val="1909869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E07E-F8F1-D011-F3C0-7498FF1C9C37}"/>
              </a:ext>
            </a:extLst>
          </p:cNvPr>
          <p:cNvSpPr>
            <a:spLocks noGrp="1"/>
          </p:cNvSpPr>
          <p:nvPr>
            <p:ph type="title"/>
          </p:nvPr>
        </p:nvSpPr>
        <p:spPr/>
        <p:txBody>
          <a:bodyPr/>
          <a:lstStyle/>
          <a:p>
            <a:r>
              <a:rPr lang="en-US" dirty="0"/>
              <a:t>Exposure to HIV is an Emergency!</a:t>
            </a:r>
          </a:p>
        </p:txBody>
      </p:sp>
      <p:sp>
        <p:nvSpPr>
          <p:cNvPr id="3" name="Content Placeholder 2">
            <a:extLst>
              <a:ext uri="{FF2B5EF4-FFF2-40B4-BE49-F238E27FC236}">
                <a16:creationId xmlns:a16="http://schemas.microsoft.com/office/drawing/2014/main" id="{EA954D71-8834-D5B4-8E3A-AD85EC2743F5}"/>
              </a:ext>
            </a:extLst>
          </p:cNvPr>
          <p:cNvSpPr>
            <a:spLocks noGrp="1"/>
          </p:cNvSpPr>
          <p:nvPr>
            <p:ph idx="1"/>
          </p:nvPr>
        </p:nvSpPr>
        <p:spPr/>
        <p:txBody>
          <a:bodyPr/>
          <a:lstStyle/>
          <a:p>
            <a:r>
              <a:rPr lang="en-US" dirty="0"/>
              <a:t>The ideal time to administer PEP – within 2 hours of exposure!</a:t>
            </a:r>
          </a:p>
          <a:p>
            <a:pPr lvl="1"/>
            <a:r>
              <a:rPr lang="en-US" dirty="0"/>
              <a:t>Consider giving the first dose, aka emergency dose, immediately upon presentation</a:t>
            </a:r>
          </a:p>
          <a:p>
            <a:r>
              <a:rPr lang="en-US" dirty="0"/>
              <a:t>Can be given up to 72 hours after exposure</a:t>
            </a:r>
          </a:p>
          <a:p>
            <a:r>
              <a:rPr lang="en-US" dirty="0"/>
              <a:t>After 72 hours, it should not be given</a:t>
            </a:r>
          </a:p>
          <a:p>
            <a:endParaRPr lang="en-US" dirty="0"/>
          </a:p>
        </p:txBody>
      </p:sp>
      <p:sp>
        <p:nvSpPr>
          <p:cNvPr id="4" name="Slide Number Placeholder 3">
            <a:extLst>
              <a:ext uri="{FF2B5EF4-FFF2-40B4-BE49-F238E27FC236}">
                <a16:creationId xmlns:a16="http://schemas.microsoft.com/office/drawing/2014/main" id="{44F5177B-E6D0-009F-EE0A-660E171A4E91}"/>
              </a:ext>
            </a:extLst>
          </p:cNvPr>
          <p:cNvSpPr>
            <a:spLocks noGrp="1"/>
          </p:cNvSpPr>
          <p:nvPr>
            <p:ph type="sldNum" sz="quarter" idx="12"/>
          </p:nvPr>
        </p:nvSpPr>
        <p:spPr/>
        <p:txBody>
          <a:bodyPr/>
          <a:lstStyle/>
          <a:p>
            <a:fld id="{BFEBEB0A-9E3D-4B14-9782-E2AE3DA60D96}" type="slidenum">
              <a:rPr lang="en-US" smtClean="0"/>
              <a:pPr/>
              <a:t>38</a:t>
            </a:fld>
            <a:endParaRPr lang="en-US"/>
          </a:p>
        </p:txBody>
      </p:sp>
      <p:sp>
        <p:nvSpPr>
          <p:cNvPr id="6" name="Explosion 2 5"/>
          <p:cNvSpPr/>
          <p:nvPr/>
        </p:nvSpPr>
        <p:spPr>
          <a:xfrm>
            <a:off x="3657600" y="2914443"/>
            <a:ext cx="5257800" cy="36576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u="sng" dirty="0"/>
              <a:t>Sooner = Better</a:t>
            </a:r>
          </a:p>
        </p:txBody>
      </p:sp>
    </p:spTree>
    <p:extLst>
      <p:ext uri="{BB962C8B-B14F-4D97-AF65-F5344CB8AC3E}">
        <p14:creationId xmlns:p14="http://schemas.microsoft.com/office/powerpoint/2010/main" val="120021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E07E-F8F1-D011-F3C0-7498FF1C9C37}"/>
              </a:ext>
            </a:extLst>
          </p:cNvPr>
          <p:cNvSpPr>
            <a:spLocks noGrp="1"/>
          </p:cNvSpPr>
          <p:nvPr>
            <p:ph type="title"/>
          </p:nvPr>
        </p:nvSpPr>
        <p:spPr/>
        <p:txBody>
          <a:bodyPr>
            <a:normAutofit/>
          </a:bodyPr>
          <a:lstStyle/>
          <a:p>
            <a:r>
              <a:rPr lang="en-US" sz="4000" b="1" dirty="0"/>
              <a:t>Who should be offered PEP?</a:t>
            </a:r>
          </a:p>
        </p:txBody>
      </p:sp>
      <p:sp>
        <p:nvSpPr>
          <p:cNvPr id="3" name="Content Placeholder 2">
            <a:extLst>
              <a:ext uri="{FF2B5EF4-FFF2-40B4-BE49-F238E27FC236}">
                <a16:creationId xmlns:a16="http://schemas.microsoft.com/office/drawing/2014/main" id="{EA954D71-8834-D5B4-8E3A-AD85EC2743F5}"/>
              </a:ext>
            </a:extLst>
          </p:cNvPr>
          <p:cNvSpPr>
            <a:spLocks noGrp="1"/>
          </p:cNvSpPr>
          <p:nvPr>
            <p:ph idx="1"/>
          </p:nvPr>
        </p:nvSpPr>
        <p:spPr/>
        <p:txBody>
          <a:bodyPr>
            <a:normAutofit/>
          </a:bodyPr>
          <a:lstStyle/>
          <a:p>
            <a:pPr marL="0" indent="0">
              <a:buNone/>
            </a:pPr>
            <a:r>
              <a:rPr lang="en-US" sz="2800" dirty="0"/>
              <a:t>Individuals who are HIV negative or unknown HIV status who:</a:t>
            </a:r>
          </a:p>
          <a:p>
            <a:pPr marL="0" indent="0">
              <a:buNone/>
            </a:pPr>
            <a:endParaRPr lang="en-US" sz="2800" dirty="0"/>
          </a:p>
          <a:p>
            <a:r>
              <a:rPr lang="en-US" sz="2800" dirty="0"/>
              <a:t>May have been exposed to HIV during sex</a:t>
            </a:r>
          </a:p>
          <a:p>
            <a:r>
              <a:rPr lang="en-US" sz="2800" dirty="0"/>
              <a:t>Shared needles or other equipment (works) to inject drugs</a:t>
            </a:r>
          </a:p>
          <a:p>
            <a:r>
              <a:rPr lang="en-US" sz="2800" dirty="0"/>
              <a:t>Were sexually assaulted</a:t>
            </a:r>
          </a:p>
          <a:p>
            <a:r>
              <a:rPr lang="en-US" sz="2800" dirty="0"/>
              <a:t>May have been exposed to HIV at work</a:t>
            </a:r>
          </a:p>
          <a:p>
            <a:endParaRPr lang="en-US" sz="2800" dirty="0"/>
          </a:p>
        </p:txBody>
      </p:sp>
      <p:sp>
        <p:nvSpPr>
          <p:cNvPr id="4" name="Slide Number Placeholder 3">
            <a:extLst>
              <a:ext uri="{FF2B5EF4-FFF2-40B4-BE49-F238E27FC236}">
                <a16:creationId xmlns:a16="http://schemas.microsoft.com/office/drawing/2014/main" id="{44F5177B-E6D0-009F-EE0A-660E171A4E91}"/>
              </a:ext>
            </a:extLst>
          </p:cNvPr>
          <p:cNvSpPr>
            <a:spLocks noGrp="1"/>
          </p:cNvSpPr>
          <p:nvPr>
            <p:ph type="sldNum" sz="quarter" idx="12"/>
          </p:nvPr>
        </p:nvSpPr>
        <p:spPr/>
        <p:txBody>
          <a:bodyPr/>
          <a:lstStyle/>
          <a:p>
            <a:fld id="{BFEBEB0A-9E3D-4B14-9782-E2AE3DA60D96}" type="slidenum">
              <a:rPr lang="en-US" smtClean="0"/>
              <a:pPr/>
              <a:t>39</a:t>
            </a:fld>
            <a:endParaRPr lang="en-US"/>
          </a:p>
        </p:txBody>
      </p:sp>
    </p:spTree>
    <p:extLst>
      <p:ext uri="{BB962C8B-B14F-4D97-AF65-F5344CB8AC3E}">
        <p14:creationId xmlns:p14="http://schemas.microsoft.com/office/powerpoint/2010/main" val="31005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546" y="923702"/>
            <a:ext cx="9082454" cy="857250"/>
          </a:xfrm>
        </p:spPr>
        <p:txBody>
          <a:bodyPr/>
          <a:lstStyle/>
          <a:p>
            <a:pPr algn="ctr">
              <a:lnSpc>
                <a:spcPts val="2600"/>
              </a:lnSpc>
            </a:pPr>
            <a:r>
              <a:rPr lang="en-US" sz="2000" dirty="0"/>
              <a:t>Survival after Classification of Stage 3 (AIDS) during 2000—2013, by Months Survived and Race/Ethnicity—United States and 6 Dependent Areas</a:t>
            </a:r>
          </a:p>
        </p:txBody>
      </p:sp>
      <p:pic>
        <p:nvPicPr>
          <p:cNvPr id="3" name="Picture 2" descr="This slide presents the proportion of persons with diagnosed HIV infection surviving after a classification of stage 3 (AIDS) during 2000–2013 in 12 month increments, by race/ethnicity, in the United States and 6 dependent areas.&#10; &#10;Survival was greatest among Asians. Survival was greater among Asians, Hispanics/Latinos, whites, and persons of multiple races than among blacks/African Americans. Results should be interpreted with caution for American Indians/Alaska Natives and Native Hawaiians/other Pacific Islanders because the numbers of persons in these groups were small. &#10; &#10;Data exclude persons whose month of diagnosis or month of death is unknown. &#10; &#10;The Asian category includes Asian/Pacific Islander legacy cases (cases that were diagnosed and reported under the pre-1997 Office of Management and Budget race/ethnicity classification system).  &#10; &#10;Hispanics/Latinos can be of any race."/>
          <p:cNvPicPr>
            <a:picLocks noChangeAspect="1"/>
          </p:cNvPicPr>
          <p:nvPr/>
        </p:nvPicPr>
        <p:blipFill>
          <a:blip r:embed="rId3"/>
          <a:stretch>
            <a:fillRect/>
          </a:stretch>
        </p:blipFill>
        <p:spPr>
          <a:xfrm>
            <a:off x="136196" y="1869967"/>
            <a:ext cx="8604474" cy="3582039"/>
          </a:xfrm>
          <a:prstGeom prst="rect">
            <a:avLst/>
          </a:prstGeom>
        </p:spPr>
      </p:pic>
      <p:sp>
        <p:nvSpPr>
          <p:cNvPr id="8" name="Text Placeholder 3"/>
          <p:cNvSpPr txBox="1">
            <a:spLocks/>
          </p:cNvSpPr>
          <p:nvPr/>
        </p:nvSpPr>
        <p:spPr>
          <a:xfrm>
            <a:off x="1030956" y="5282673"/>
            <a:ext cx="7419669" cy="609600"/>
          </a:xfrm>
          <a:prstGeom prst="rect">
            <a:avLst/>
          </a:prstGeom>
          <a:effectLst/>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exclude persons whose month of diagnosis or month of death is unknown. </a:t>
            </a:r>
          </a:p>
          <a:p>
            <a:pPr marL="283464" indent="-457200">
              <a:lnSpc>
                <a:spcPts val="900"/>
              </a:lnSpc>
              <a:spcBef>
                <a:spcPts val="0"/>
              </a:spcBef>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a:t>
            </a:r>
          </a:p>
          <a:p>
            <a:pPr marL="283464" indent="-457200">
              <a:lnSpc>
                <a:spcPts val="900"/>
              </a:lnSpc>
              <a:spcBef>
                <a:spcPts val="0"/>
              </a:spcBef>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a:t>
            </a:r>
          </a:p>
        </p:txBody>
      </p:sp>
    </p:spTree>
    <p:extLst>
      <p:ext uri="{BB962C8B-B14F-4D97-AF65-F5344CB8AC3E}">
        <p14:creationId xmlns:p14="http://schemas.microsoft.com/office/powerpoint/2010/main" val="339256936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Exposure Risk</a:t>
            </a:r>
          </a:p>
        </p:txBody>
      </p:sp>
      <p:pic>
        <p:nvPicPr>
          <p:cNvPr id="5" name="Content Placeholder 4"/>
          <p:cNvPicPr>
            <a:picLocks noGrp="1" noChangeAspect="1"/>
          </p:cNvPicPr>
          <p:nvPr>
            <p:ph idx="1"/>
          </p:nvPr>
        </p:nvPicPr>
        <p:blipFill>
          <a:blip r:embed="rId2"/>
          <a:stretch>
            <a:fillRect/>
          </a:stretch>
        </p:blipFill>
        <p:spPr>
          <a:xfrm>
            <a:off x="762000" y="2371711"/>
            <a:ext cx="3733800" cy="3061509"/>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40</a:t>
            </a:fld>
            <a:endParaRPr lang="en-US"/>
          </a:p>
        </p:txBody>
      </p:sp>
      <p:pic>
        <p:nvPicPr>
          <p:cNvPr id="6" name="Picture 5"/>
          <p:cNvPicPr>
            <a:picLocks noChangeAspect="1"/>
          </p:cNvPicPr>
          <p:nvPr/>
        </p:nvPicPr>
        <p:blipFill>
          <a:blip r:embed="rId3"/>
          <a:stretch>
            <a:fillRect/>
          </a:stretch>
        </p:blipFill>
        <p:spPr>
          <a:xfrm>
            <a:off x="4515678" y="2379551"/>
            <a:ext cx="3713922" cy="3053669"/>
          </a:xfrm>
          <a:prstGeom prst="rect">
            <a:avLst/>
          </a:prstGeom>
        </p:spPr>
      </p:pic>
      <p:sp>
        <p:nvSpPr>
          <p:cNvPr id="7" name="Rectangle 6"/>
          <p:cNvSpPr/>
          <p:nvPr/>
        </p:nvSpPr>
        <p:spPr>
          <a:xfrm>
            <a:off x="228600" y="6400413"/>
            <a:ext cx="7162800" cy="276999"/>
          </a:xfrm>
          <a:prstGeom prst="rect">
            <a:avLst/>
          </a:prstGeom>
        </p:spPr>
        <p:txBody>
          <a:bodyPr wrap="square">
            <a:spAutoFit/>
          </a:bodyPr>
          <a:lstStyle/>
          <a:p>
            <a:r>
              <a:rPr lang="en-US" sz="1200" dirty="0"/>
              <a:t>https://www.hiv.uw.edu/pdf/prevention/nonoccupational-postexposure-prophylaxis/core-concept/all</a:t>
            </a:r>
          </a:p>
        </p:txBody>
      </p:sp>
    </p:spTree>
    <p:extLst>
      <p:ext uri="{BB962C8B-B14F-4D97-AF65-F5344CB8AC3E}">
        <p14:creationId xmlns:p14="http://schemas.microsoft.com/office/powerpoint/2010/main" val="1992778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for Evaluation and Treatment of possible </a:t>
            </a:r>
            <a:r>
              <a:rPr lang="en-US" dirty="0" err="1"/>
              <a:t>nonoccupational</a:t>
            </a:r>
            <a:r>
              <a:rPr lang="en-US" dirty="0"/>
              <a:t> HIV exposures</a:t>
            </a:r>
          </a:p>
        </p:txBody>
      </p:sp>
      <p:pic>
        <p:nvPicPr>
          <p:cNvPr id="5" name="Content Placeholder 4"/>
          <p:cNvPicPr>
            <a:picLocks noGrp="1" noChangeAspect="1"/>
          </p:cNvPicPr>
          <p:nvPr>
            <p:ph idx="1"/>
          </p:nvPr>
        </p:nvPicPr>
        <p:blipFill>
          <a:blip r:embed="rId3"/>
          <a:stretch>
            <a:fillRect/>
          </a:stretch>
        </p:blipFill>
        <p:spPr>
          <a:xfrm>
            <a:off x="457200" y="1546622"/>
            <a:ext cx="7903255" cy="3048794"/>
          </a:xfrm>
          <a:prstGeom prst="rect">
            <a:avLst/>
          </a:prstGeom>
        </p:spPr>
      </p:pic>
      <p:sp>
        <p:nvSpPr>
          <p:cNvPr id="4" name="Slide Number Placeholder 3"/>
          <p:cNvSpPr>
            <a:spLocks noGrp="1"/>
          </p:cNvSpPr>
          <p:nvPr>
            <p:ph type="sldNum" sz="quarter" idx="12"/>
          </p:nvPr>
        </p:nvSpPr>
        <p:spPr/>
        <p:txBody>
          <a:bodyPr/>
          <a:lstStyle/>
          <a:p>
            <a:fld id="{BFEBEB0A-9E3D-4B14-9782-E2AE3DA60D96}" type="slidenum">
              <a:rPr lang="en-US" smtClean="0"/>
              <a:pPr/>
              <a:t>41</a:t>
            </a:fld>
            <a:endParaRPr lang="en-US"/>
          </a:p>
        </p:txBody>
      </p:sp>
      <p:sp>
        <p:nvSpPr>
          <p:cNvPr id="6" name="Rectangle 5"/>
          <p:cNvSpPr/>
          <p:nvPr/>
        </p:nvSpPr>
        <p:spPr>
          <a:xfrm>
            <a:off x="228600" y="6400413"/>
            <a:ext cx="7162800" cy="276999"/>
          </a:xfrm>
          <a:prstGeom prst="rect">
            <a:avLst/>
          </a:prstGeom>
        </p:spPr>
        <p:txBody>
          <a:bodyPr wrap="square">
            <a:spAutoFit/>
          </a:bodyPr>
          <a:lstStyle/>
          <a:p>
            <a:r>
              <a:rPr lang="en-US" sz="1200" dirty="0"/>
              <a:t>https://www.hiv.uw.edu/pdf/prevention/nonoccupational-postexposure-prophylaxis/core-concept/all</a:t>
            </a:r>
          </a:p>
        </p:txBody>
      </p:sp>
      <p:sp>
        <p:nvSpPr>
          <p:cNvPr id="8" name="Down Arrow 7"/>
          <p:cNvSpPr/>
          <p:nvPr/>
        </p:nvSpPr>
        <p:spPr>
          <a:xfrm>
            <a:off x="3816626" y="4711312"/>
            <a:ext cx="2971800" cy="16230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HIV test at baseline, </a:t>
            </a:r>
          </a:p>
          <a:p>
            <a:pPr algn="ctr"/>
            <a:r>
              <a:rPr lang="en-US" dirty="0"/>
              <a:t>4 weeks, and 12 weeks</a:t>
            </a:r>
          </a:p>
        </p:txBody>
      </p:sp>
      <p:cxnSp>
        <p:nvCxnSpPr>
          <p:cNvPr id="10" name="Straight Arrow Connector 9"/>
          <p:cNvCxnSpPr/>
          <p:nvPr/>
        </p:nvCxnSpPr>
        <p:spPr>
          <a:xfrm>
            <a:off x="5302526" y="3352815"/>
            <a:ext cx="0" cy="133646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8BD9B-6E28-D73A-880D-5A12E8F2F550}"/>
              </a:ext>
            </a:extLst>
          </p:cNvPr>
          <p:cNvSpPr>
            <a:spLocks noGrp="1"/>
          </p:cNvSpPr>
          <p:nvPr>
            <p:ph type="title"/>
          </p:nvPr>
        </p:nvSpPr>
        <p:spPr/>
        <p:txBody>
          <a:bodyPr/>
          <a:lstStyle/>
          <a:p>
            <a:r>
              <a:rPr lang="en-US" dirty="0"/>
              <a:t>Recommended Labs for </a:t>
            </a:r>
            <a:r>
              <a:rPr lang="en-US" dirty="0" err="1"/>
              <a:t>nPEP</a:t>
            </a:r>
            <a:r>
              <a:rPr lang="en-US" dirty="0"/>
              <a:t> evaluation</a:t>
            </a:r>
          </a:p>
        </p:txBody>
      </p:sp>
      <p:graphicFrame>
        <p:nvGraphicFramePr>
          <p:cNvPr id="5" name="Content Placeholder 4">
            <a:extLst>
              <a:ext uri="{FF2B5EF4-FFF2-40B4-BE49-F238E27FC236}">
                <a16:creationId xmlns:a16="http://schemas.microsoft.com/office/drawing/2014/main" id="{6113FD0A-674E-0906-93FB-75FE25D4F69E}"/>
              </a:ext>
            </a:extLst>
          </p:cNvPr>
          <p:cNvGraphicFramePr>
            <a:graphicFrameLocks noGrp="1"/>
          </p:cNvGraphicFramePr>
          <p:nvPr>
            <p:ph idx="1"/>
            <p:extLst>
              <p:ext uri="{D42A27DB-BD31-4B8C-83A1-F6EECF244321}">
                <p14:modId xmlns:p14="http://schemas.microsoft.com/office/powerpoint/2010/main" val="2166994123"/>
              </p:ext>
            </p:extLst>
          </p:nvPr>
        </p:nvGraphicFramePr>
        <p:xfrm>
          <a:off x="628650" y="1825625"/>
          <a:ext cx="7886700" cy="411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C934D4B-E819-7D8B-1CDD-919781AB00C7}"/>
              </a:ext>
            </a:extLst>
          </p:cNvPr>
          <p:cNvSpPr>
            <a:spLocks noGrp="1"/>
          </p:cNvSpPr>
          <p:nvPr>
            <p:ph type="sldNum" sz="quarter" idx="12"/>
          </p:nvPr>
        </p:nvSpPr>
        <p:spPr/>
        <p:txBody>
          <a:bodyPr/>
          <a:lstStyle/>
          <a:p>
            <a:fld id="{BFEBEB0A-9E3D-4B14-9782-E2AE3DA60D96}" type="slidenum">
              <a:rPr lang="en-US" smtClean="0"/>
              <a:pPr/>
              <a:t>42</a:t>
            </a:fld>
            <a:endParaRPr lang="en-US"/>
          </a:p>
        </p:txBody>
      </p:sp>
      <p:sp>
        <p:nvSpPr>
          <p:cNvPr id="6" name="Rectangle 5"/>
          <p:cNvSpPr/>
          <p:nvPr/>
        </p:nvSpPr>
        <p:spPr>
          <a:xfrm>
            <a:off x="228600" y="6400413"/>
            <a:ext cx="7162800" cy="276999"/>
          </a:xfrm>
          <a:prstGeom prst="rect">
            <a:avLst/>
          </a:prstGeom>
        </p:spPr>
        <p:txBody>
          <a:bodyPr wrap="square">
            <a:spAutoFit/>
          </a:bodyPr>
          <a:lstStyle/>
          <a:p>
            <a:r>
              <a:rPr lang="en-US" sz="1200" dirty="0"/>
              <a:t>*Sexual exposure only; ^Screen all sites of contact; **Only if taking oral PEP</a:t>
            </a:r>
          </a:p>
        </p:txBody>
      </p:sp>
    </p:spTree>
    <p:extLst>
      <p:ext uri="{BB962C8B-B14F-4D97-AF65-F5344CB8AC3E}">
        <p14:creationId xmlns:p14="http://schemas.microsoft.com/office/powerpoint/2010/main" val="2697717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28600"/>
            <a:ext cx="7886700" cy="1325563"/>
          </a:xfrm>
        </p:spPr>
        <p:txBody>
          <a:bodyPr/>
          <a:lstStyle/>
          <a:p>
            <a:r>
              <a:rPr lang="en-US" dirty="0"/>
              <a:t>Recommended Regimens for PEP</a:t>
            </a:r>
          </a:p>
        </p:txBody>
      </p:sp>
      <p:sp>
        <p:nvSpPr>
          <p:cNvPr id="4" name="Slide Number Placeholder 3"/>
          <p:cNvSpPr>
            <a:spLocks noGrp="1"/>
          </p:cNvSpPr>
          <p:nvPr>
            <p:ph type="sldNum" sz="quarter" idx="12"/>
          </p:nvPr>
        </p:nvSpPr>
        <p:spPr/>
        <p:txBody>
          <a:bodyPr/>
          <a:lstStyle/>
          <a:p>
            <a:fld id="{BFEBEB0A-9E3D-4B14-9782-E2AE3DA60D96}" type="slidenum">
              <a:rPr lang="en-US" smtClean="0"/>
              <a:pPr/>
              <a:t>43</a:t>
            </a:fld>
            <a:endParaRPr lang="en-US"/>
          </a:p>
        </p:txBody>
      </p:sp>
      <p:sp>
        <p:nvSpPr>
          <p:cNvPr id="5" name="Rectangle 4"/>
          <p:cNvSpPr/>
          <p:nvPr/>
        </p:nvSpPr>
        <p:spPr>
          <a:xfrm>
            <a:off x="381000" y="6144395"/>
            <a:ext cx="6019800" cy="577081"/>
          </a:xfrm>
          <a:prstGeom prst="rect">
            <a:avLst/>
          </a:prstGeom>
        </p:spPr>
        <p:txBody>
          <a:bodyPr wrap="square">
            <a:spAutoFit/>
          </a:bodyPr>
          <a:lstStyle/>
          <a:p>
            <a:r>
              <a:rPr lang="en-US" sz="1050" dirty="0"/>
              <a:t>Centers for Disease Control and Prevention: U.S. Department of Health and Human Services. Updated Guidelines for Antiretroviral </a:t>
            </a:r>
            <a:r>
              <a:rPr lang="en-US" sz="1050" dirty="0" err="1"/>
              <a:t>Postexposure</a:t>
            </a:r>
            <a:r>
              <a:rPr lang="en-US" sz="1050" dirty="0"/>
              <a:t> Prophylaxis After Sexual, Injection Drug Use, and Other </a:t>
            </a:r>
            <a:r>
              <a:rPr lang="en-US" sz="1050" dirty="0" err="1"/>
              <a:t>Nonoccupational</a:t>
            </a:r>
            <a:r>
              <a:rPr lang="en-US" sz="1050" dirty="0"/>
              <a:t> Exposure to HIV—United States, 2016. [CDC]</a:t>
            </a:r>
          </a:p>
        </p:txBody>
      </p:sp>
      <p:pic>
        <p:nvPicPr>
          <p:cNvPr id="6" name="Picture 5"/>
          <p:cNvPicPr>
            <a:picLocks noChangeAspect="1"/>
          </p:cNvPicPr>
          <p:nvPr/>
        </p:nvPicPr>
        <p:blipFill>
          <a:blip r:embed="rId2"/>
          <a:stretch>
            <a:fillRect/>
          </a:stretch>
        </p:blipFill>
        <p:spPr>
          <a:xfrm>
            <a:off x="1273968" y="1143000"/>
            <a:ext cx="6596062" cy="4851868"/>
          </a:xfrm>
          <a:prstGeom prst="rect">
            <a:avLst/>
          </a:prstGeom>
        </p:spPr>
      </p:pic>
      <p:sp>
        <p:nvSpPr>
          <p:cNvPr id="3" name="Rounded Rectangle 2"/>
          <p:cNvSpPr/>
          <p:nvPr/>
        </p:nvSpPr>
        <p:spPr>
          <a:xfrm>
            <a:off x="1524000" y="1828800"/>
            <a:ext cx="5715000" cy="4572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81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oxycyclin 200 - 1 A Pharma® 10 St - shop-apotheke.com">
            <a:extLst>
              <a:ext uri="{FF2B5EF4-FFF2-40B4-BE49-F238E27FC236}">
                <a16:creationId xmlns:a16="http://schemas.microsoft.com/office/drawing/2014/main" id="{BF1E42A7-A132-0C44-101B-9D89017E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224" y="194789"/>
            <a:ext cx="2750911" cy="27509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8160E2-375E-721B-117E-AD94674694EA}"/>
              </a:ext>
            </a:extLst>
          </p:cNvPr>
          <p:cNvSpPr>
            <a:spLocks noGrp="1"/>
          </p:cNvSpPr>
          <p:nvPr>
            <p:ph type="title"/>
          </p:nvPr>
        </p:nvSpPr>
        <p:spPr>
          <a:xfrm>
            <a:off x="619357" y="685800"/>
            <a:ext cx="7886700" cy="1325563"/>
          </a:xfrm>
        </p:spPr>
        <p:txBody>
          <a:bodyPr>
            <a:normAutofit/>
          </a:bodyPr>
          <a:lstStyle/>
          <a:p>
            <a:r>
              <a:rPr lang="en-US" sz="3600" b="1" dirty="0"/>
              <a:t>STI PEP </a:t>
            </a:r>
            <a:br>
              <a:rPr lang="en-US" sz="3600" b="1" dirty="0"/>
            </a:br>
            <a:r>
              <a:rPr lang="en-US" sz="3600" b="1" dirty="0"/>
              <a:t>(Post-Exposure Prophylaxis)</a:t>
            </a:r>
            <a:endParaRPr lang="en-US" sz="3600" dirty="0"/>
          </a:p>
        </p:txBody>
      </p:sp>
      <p:sp>
        <p:nvSpPr>
          <p:cNvPr id="3" name="Content Placeholder 2">
            <a:extLst>
              <a:ext uri="{FF2B5EF4-FFF2-40B4-BE49-F238E27FC236}">
                <a16:creationId xmlns:a16="http://schemas.microsoft.com/office/drawing/2014/main" id="{AC55D9C0-71AA-7DB2-8F4D-CE7B04D6E391}"/>
              </a:ext>
            </a:extLst>
          </p:cNvPr>
          <p:cNvSpPr>
            <a:spLocks noGrp="1"/>
          </p:cNvSpPr>
          <p:nvPr>
            <p:ph idx="1"/>
          </p:nvPr>
        </p:nvSpPr>
        <p:spPr>
          <a:xfrm>
            <a:off x="623074" y="2519925"/>
            <a:ext cx="8142061" cy="4351338"/>
          </a:xfrm>
        </p:spPr>
        <p:txBody>
          <a:bodyPr>
            <a:normAutofit/>
          </a:bodyPr>
          <a:lstStyle/>
          <a:p>
            <a:r>
              <a:rPr lang="en-US" dirty="0"/>
              <a:t>Take 1 dose, </a:t>
            </a:r>
            <a:r>
              <a:rPr lang="en-US" b="1" dirty="0"/>
              <a:t>Doxycycline 200mg within 72 hours of exposure</a:t>
            </a:r>
          </a:p>
          <a:p>
            <a:pPr lvl="1"/>
            <a:r>
              <a:rPr lang="en-US" dirty="0"/>
              <a:t>Not to exceed 1 dose every 24 hours</a:t>
            </a:r>
          </a:p>
          <a:p>
            <a:r>
              <a:rPr lang="en-US" dirty="0"/>
              <a:t>Bacterial STI prevention </a:t>
            </a:r>
          </a:p>
          <a:p>
            <a:r>
              <a:rPr lang="en-US" dirty="0"/>
              <a:t>Reduces chlamydia, gonorrhea, and syphilis</a:t>
            </a:r>
          </a:p>
          <a:p>
            <a:r>
              <a:rPr lang="en-US" dirty="0"/>
              <a:t>New approach for individuals at increased risk for these infections </a:t>
            </a:r>
          </a:p>
          <a:p>
            <a:r>
              <a:rPr lang="en-US" dirty="0"/>
              <a:t>Doxycycline PEP, when offered, should be implemented in the context of a comprehensive sexual health approach including risk reduction counseling, STI screening and treatment, recommended vaccination, and linkage to HIV pre-exposure prophylaxis (</a:t>
            </a:r>
            <a:r>
              <a:rPr lang="en-US" dirty="0" err="1"/>
              <a:t>PrEP</a:t>
            </a:r>
            <a:r>
              <a:rPr lang="en-US" dirty="0"/>
              <a:t>), HIV care, or other services, as appropriate.</a:t>
            </a:r>
          </a:p>
        </p:txBody>
      </p:sp>
      <p:sp>
        <p:nvSpPr>
          <p:cNvPr id="4" name="Slide Number Placeholder 3">
            <a:extLst>
              <a:ext uri="{FF2B5EF4-FFF2-40B4-BE49-F238E27FC236}">
                <a16:creationId xmlns:a16="http://schemas.microsoft.com/office/drawing/2014/main" id="{6BF59CD2-8CA3-82B1-8DED-401FDF35927B}"/>
              </a:ext>
            </a:extLst>
          </p:cNvPr>
          <p:cNvSpPr>
            <a:spLocks noGrp="1"/>
          </p:cNvSpPr>
          <p:nvPr>
            <p:ph type="sldNum" sz="quarter" idx="12"/>
          </p:nvPr>
        </p:nvSpPr>
        <p:spPr/>
        <p:txBody>
          <a:bodyPr/>
          <a:lstStyle/>
          <a:p>
            <a:fld id="{BFEBEB0A-9E3D-4B14-9782-E2AE3DA60D96}" type="slidenum">
              <a:rPr lang="en-US" smtClean="0"/>
              <a:pPr/>
              <a:t>44</a:t>
            </a:fld>
            <a:endParaRPr lang="en-US"/>
          </a:p>
        </p:txBody>
      </p:sp>
      <p:sp>
        <p:nvSpPr>
          <p:cNvPr id="6" name="TextBox 5">
            <a:extLst>
              <a:ext uri="{FF2B5EF4-FFF2-40B4-BE49-F238E27FC236}">
                <a16:creationId xmlns:a16="http://schemas.microsoft.com/office/drawing/2014/main" id="{7C484D25-FEC7-02C7-40D6-A43913A86C72}"/>
              </a:ext>
            </a:extLst>
          </p:cNvPr>
          <p:cNvSpPr txBox="1"/>
          <p:nvPr/>
        </p:nvSpPr>
        <p:spPr>
          <a:xfrm>
            <a:off x="228600" y="6237509"/>
            <a:ext cx="7543800" cy="461665"/>
          </a:xfrm>
          <a:prstGeom prst="rect">
            <a:avLst/>
          </a:prstGeom>
          <a:noFill/>
        </p:spPr>
        <p:txBody>
          <a:bodyPr wrap="square">
            <a:spAutoFit/>
          </a:bodyPr>
          <a:lstStyle/>
          <a:p>
            <a:r>
              <a:rPr lang="en-US" sz="1200" dirty="0"/>
              <a:t>https://www.federalregister.gov/documents/2023/10/02/2023-21725/guidelines-for-the-use-of-doxycycline-post-exposure-prophylaxis-for-bacterial-sexually-transmitted</a:t>
            </a:r>
          </a:p>
        </p:txBody>
      </p:sp>
    </p:spTree>
    <p:extLst>
      <p:ext uri="{BB962C8B-B14F-4D97-AF65-F5344CB8AC3E}">
        <p14:creationId xmlns:p14="http://schemas.microsoft.com/office/powerpoint/2010/main" val="2142646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 PEP (Post-Exposure Prophylaxis)</a:t>
            </a:r>
            <a:endParaRPr lang="en-US" dirty="0"/>
          </a:p>
        </p:txBody>
      </p:sp>
      <p:sp>
        <p:nvSpPr>
          <p:cNvPr id="5" name="Content Placeholder 2"/>
          <p:cNvSpPr>
            <a:spLocks noGrp="1"/>
          </p:cNvSpPr>
          <p:nvPr>
            <p:ph sz="half" idx="1"/>
          </p:nvPr>
        </p:nvSpPr>
        <p:spPr/>
        <p:txBody>
          <a:bodyPr>
            <a:normAutofit/>
          </a:bodyPr>
          <a:lstStyle/>
          <a:p>
            <a:pPr marL="0" indent="0">
              <a:buNone/>
            </a:pPr>
            <a:endParaRPr lang="en-US" sz="2800" dirty="0"/>
          </a:p>
          <a:p>
            <a:pPr marL="0" indent="0">
              <a:buNone/>
            </a:pPr>
            <a:r>
              <a:rPr lang="en-US" sz="2800" dirty="0"/>
              <a:t>Take 1 dose, </a:t>
            </a:r>
            <a:r>
              <a:rPr lang="en-US" sz="2800" b="1" dirty="0"/>
              <a:t>Doxycycline 200mg within 72 hours</a:t>
            </a:r>
            <a:r>
              <a:rPr lang="en-US" sz="2800" dirty="0"/>
              <a:t> of having </a:t>
            </a:r>
            <a:r>
              <a:rPr lang="en-US" sz="2800" dirty="0" err="1"/>
              <a:t>condomless</a:t>
            </a:r>
            <a:r>
              <a:rPr lang="en-US" sz="2800" dirty="0"/>
              <a:t> sex </a:t>
            </a:r>
          </a:p>
          <a:p>
            <a:pPr marL="0" indent="0">
              <a:buNone/>
            </a:pPr>
            <a:endParaRPr lang="en-US" sz="2800" dirty="0"/>
          </a:p>
          <a:p>
            <a:pPr marL="0" indent="0">
              <a:buNone/>
            </a:pPr>
            <a:r>
              <a:rPr lang="en-US" sz="2800" dirty="0"/>
              <a:t>Repeat as needed, but no more than 1 dose within 24 hours</a:t>
            </a:r>
          </a:p>
          <a:p>
            <a:pPr marL="0" indent="0">
              <a:buNone/>
            </a:pPr>
            <a:endParaRPr lang="en-US" sz="2400" dirty="0"/>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45</a:t>
            </a:fld>
            <a:endParaRPr lang="en-US"/>
          </a:p>
        </p:txBody>
      </p:sp>
      <p:pic>
        <p:nvPicPr>
          <p:cNvPr id="7" name="Content Placeholder 6" descr="Doxycyclin 200 - 1 A Pharma® 10 St - shop-apotheke.co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50" y="1836511"/>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10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a:t>DoxyPEP</a:t>
            </a:r>
            <a:endParaRPr lang="en-US" dirty="0"/>
          </a:p>
        </p:txBody>
      </p:sp>
      <p:sp>
        <p:nvSpPr>
          <p:cNvPr id="7" name="Content Placeholder 6"/>
          <p:cNvSpPr>
            <a:spLocks noGrp="1"/>
          </p:cNvSpPr>
          <p:nvPr>
            <p:ph idx="1"/>
          </p:nvPr>
        </p:nvSpPr>
        <p:spPr/>
        <p:txBody>
          <a:bodyPr/>
          <a:lstStyle/>
          <a:p>
            <a:r>
              <a:rPr lang="en-US" sz="2000" dirty="0"/>
              <a:t>Open-label </a:t>
            </a:r>
            <a:r>
              <a:rPr lang="en-US" sz="2000" dirty="0" err="1"/>
              <a:t>DoxyPEP</a:t>
            </a:r>
            <a:r>
              <a:rPr lang="en-US" sz="2000" dirty="0"/>
              <a:t> study (2022): 501 MSM and TGW living with HIV (N=174) or on HIV </a:t>
            </a:r>
            <a:r>
              <a:rPr lang="en-US" sz="2000" dirty="0" err="1"/>
              <a:t>PrEP</a:t>
            </a:r>
            <a:r>
              <a:rPr lang="en-US" sz="2000" dirty="0"/>
              <a:t> (N=327) in San Francisco and Seattle </a:t>
            </a:r>
          </a:p>
          <a:p>
            <a:r>
              <a:rPr lang="en-US" sz="2000" dirty="0"/>
              <a:t>Randomized to either take </a:t>
            </a:r>
            <a:r>
              <a:rPr lang="en-US" sz="2000" dirty="0" err="1"/>
              <a:t>DoxyPEP</a:t>
            </a:r>
            <a:r>
              <a:rPr lang="en-US" sz="2000" dirty="0"/>
              <a:t> up to once daily (intervention group) vs no medication prophylaxis (control group). </a:t>
            </a:r>
          </a:p>
          <a:p>
            <a:r>
              <a:rPr lang="en-US" sz="2000" dirty="0"/>
              <a:t>Primary endpoint was incidence of at least 1 STI per follow-up quarter</a:t>
            </a:r>
          </a:p>
          <a:p>
            <a:r>
              <a:rPr lang="en-US" sz="2000" dirty="0"/>
              <a:t>Study ended early after the data safety monitoring board found a </a:t>
            </a:r>
            <a:r>
              <a:rPr lang="en-US" sz="2000" b="1" dirty="0"/>
              <a:t>66% reduction in STIs overall</a:t>
            </a:r>
            <a:r>
              <a:rPr lang="en-US" sz="2000" dirty="0"/>
              <a:t> for the intervention group</a:t>
            </a:r>
          </a:p>
          <a:p>
            <a:r>
              <a:rPr lang="en-US" sz="2000" dirty="0"/>
              <a:t>In the intervention arm, 86% reported taking doxycycline always/often and 71% reported never missing doxycycline</a:t>
            </a:r>
          </a:p>
        </p:txBody>
      </p:sp>
      <p:sp>
        <p:nvSpPr>
          <p:cNvPr id="5" name="Slide Number Placeholder 4"/>
          <p:cNvSpPr>
            <a:spLocks noGrp="1"/>
          </p:cNvSpPr>
          <p:nvPr>
            <p:ph type="sldNum" sz="quarter" idx="12"/>
          </p:nvPr>
        </p:nvSpPr>
        <p:spPr/>
        <p:txBody>
          <a:bodyPr/>
          <a:lstStyle/>
          <a:p>
            <a:fld id="{BFEBEB0A-9E3D-4B14-9782-E2AE3DA60D96}" type="slidenum">
              <a:rPr lang="en-US" smtClean="0"/>
              <a:pPr/>
              <a:t>46</a:t>
            </a:fld>
            <a:endParaRPr lang="en-US"/>
          </a:p>
        </p:txBody>
      </p:sp>
    </p:spTree>
    <p:extLst>
      <p:ext uri="{BB962C8B-B14F-4D97-AF65-F5344CB8AC3E}">
        <p14:creationId xmlns:p14="http://schemas.microsoft.com/office/powerpoint/2010/main" val="76766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DoxyPEP</a:t>
            </a:r>
            <a:r>
              <a:rPr lang="en-US" b="1" dirty="0"/>
              <a:t> is Off-Label</a:t>
            </a:r>
          </a:p>
        </p:txBody>
      </p:sp>
      <p:sp>
        <p:nvSpPr>
          <p:cNvPr id="3" name="Content Placeholder 2"/>
          <p:cNvSpPr>
            <a:spLocks noGrp="1"/>
          </p:cNvSpPr>
          <p:nvPr>
            <p:ph idx="1"/>
          </p:nvPr>
        </p:nvSpPr>
        <p:spPr/>
        <p:txBody>
          <a:bodyPr/>
          <a:lstStyle/>
          <a:p>
            <a:r>
              <a:rPr lang="en-US" dirty="0"/>
              <a:t>CDC has acknowledged that providers and patients have started to use </a:t>
            </a:r>
            <a:r>
              <a:rPr lang="en-US" dirty="0" err="1"/>
              <a:t>DoxyPEP</a:t>
            </a:r>
            <a:r>
              <a:rPr lang="en-US" dirty="0"/>
              <a:t> off-label and provided considerations for its use:</a:t>
            </a:r>
          </a:p>
          <a:p>
            <a:pPr lvl="1"/>
            <a:r>
              <a:rPr lang="en-US" sz="2000" dirty="0"/>
              <a:t> Reminder that current studies with promising results are only inclusive of MSM and transgender women</a:t>
            </a:r>
          </a:p>
          <a:p>
            <a:pPr lvl="1"/>
            <a:r>
              <a:rPr lang="en-US" sz="2000" dirty="0"/>
              <a:t> Only Doxycycline has been studied, no other antibiotics</a:t>
            </a:r>
          </a:p>
          <a:p>
            <a:r>
              <a:rPr lang="en-US" dirty="0"/>
              <a:t>IHS acknowledges that any current use of </a:t>
            </a:r>
            <a:r>
              <a:rPr lang="en-US" dirty="0" err="1"/>
              <a:t>DoxyPEP</a:t>
            </a:r>
            <a:r>
              <a:rPr lang="en-US" dirty="0"/>
              <a:t> or </a:t>
            </a:r>
            <a:r>
              <a:rPr lang="en-US" dirty="0" err="1"/>
              <a:t>DoxyPrEP</a:t>
            </a:r>
            <a:r>
              <a:rPr lang="en-US" dirty="0"/>
              <a:t> is considered off-label</a:t>
            </a:r>
          </a:p>
          <a:p>
            <a:pPr lvl="1"/>
            <a:r>
              <a:rPr lang="en-US" sz="2000" dirty="0"/>
              <a:t> IHS does not yet officially endorse use of </a:t>
            </a:r>
            <a:r>
              <a:rPr lang="en-US" sz="2000" dirty="0" err="1"/>
              <a:t>DoxyPEP</a:t>
            </a:r>
            <a:r>
              <a:rPr lang="en-US" sz="2000" dirty="0"/>
              <a:t> or </a:t>
            </a:r>
            <a:r>
              <a:rPr lang="en-US" sz="2000" dirty="0" err="1"/>
              <a:t>DoxyPrEP</a:t>
            </a:r>
            <a:r>
              <a:rPr lang="en-US" sz="2000" dirty="0"/>
              <a:t> as the standard of care. Any use of </a:t>
            </a:r>
            <a:r>
              <a:rPr lang="en-US" sz="2000" dirty="0" err="1"/>
              <a:t>DoxyPEP</a:t>
            </a:r>
            <a:r>
              <a:rPr lang="en-US" sz="2000" dirty="0"/>
              <a:t> or </a:t>
            </a:r>
            <a:r>
              <a:rPr lang="en-US" sz="2000" dirty="0" err="1"/>
              <a:t>DoxyPrEP</a:t>
            </a:r>
            <a:r>
              <a:rPr lang="en-US" sz="2000" dirty="0"/>
              <a:t> will be made at the individual provider level</a:t>
            </a:r>
          </a:p>
          <a:p>
            <a:pPr lvl="1"/>
            <a:r>
              <a:rPr lang="en-US" sz="2000" dirty="0"/>
              <a:t>Currently awaiting CDC to publish guidelines </a:t>
            </a:r>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47</a:t>
            </a:fld>
            <a:endParaRPr lang="en-US"/>
          </a:p>
        </p:txBody>
      </p:sp>
    </p:spTree>
    <p:extLst>
      <p:ext uri="{BB962C8B-B14F-4D97-AF65-F5344CB8AC3E}">
        <p14:creationId xmlns:p14="http://schemas.microsoft.com/office/powerpoint/2010/main" val="4240962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a:t>
            </a:r>
            <a:r>
              <a:rPr lang="en-US" dirty="0" err="1"/>
              <a:t>PrEP</a:t>
            </a:r>
            <a:r>
              <a:rPr lang="en-US" dirty="0"/>
              <a:t>/PEP</a:t>
            </a:r>
          </a:p>
        </p:txBody>
      </p:sp>
      <p:sp>
        <p:nvSpPr>
          <p:cNvPr id="3" name="Content Placeholder 2"/>
          <p:cNvSpPr>
            <a:spLocks noGrp="1"/>
          </p:cNvSpPr>
          <p:nvPr>
            <p:ph idx="1"/>
          </p:nvPr>
        </p:nvSpPr>
        <p:spPr/>
        <p:txBody>
          <a:bodyPr/>
          <a:lstStyle/>
          <a:p>
            <a:pPr marL="0" indent="0">
              <a:buNone/>
            </a:pPr>
            <a:endParaRPr lang="en-US" dirty="0"/>
          </a:p>
          <a:p>
            <a:r>
              <a:rPr lang="en-US" dirty="0"/>
              <a:t>What barriers do you have or foresee to starting </a:t>
            </a:r>
            <a:r>
              <a:rPr lang="en-US" dirty="0" err="1"/>
              <a:t>PrEP</a:t>
            </a:r>
            <a:r>
              <a:rPr lang="en-US" dirty="0"/>
              <a:t> at your site?</a:t>
            </a:r>
          </a:p>
          <a:p>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48</a:t>
            </a:fld>
            <a:endParaRPr lang="en-US"/>
          </a:p>
        </p:txBody>
      </p:sp>
    </p:spTree>
    <p:extLst>
      <p:ext uri="{BB962C8B-B14F-4D97-AF65-F5344CB8AC3E}">
        <p14:creationId xmlns:p14="http://schemas.microsoft.com/office/powerpoint/2010/main" val="1162713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do I do if a patient tests positive for HIV (confirmed)?</a:t>
            </a:r>
          </a:p>
        </p:txBody>
      </p:sp>
      <p:sp>
        <p:nvSpPr>
          <p:cNvPr id="3" name="Content Placeholder 2"/>
          <p:cNvSpPr>
            <a:spLocks noGrp="1"/>
          </p:cNvSpPr>
          <p:nvPr>
            <p:ph idx="1"/>
          </p:nvPr>
        </p:nvSpPr>
        <p:spPr/>
        <p:txBody>
          <a:bodyPr>
            <a:normAutofit/>
          </a:bodyPr>
          <a:lstStyle/>
          <a:p>
            <a:endParaRPr lang="en-US" sz="3200" dirty="0"/>
          </a:p>
          <a:p>
            <a:r>
              <a:rPr lang="en-US" sz="3200" dirty="0"/>
              <a:t>Get to know the patient</a:t>
            </a:r>
          </a:p>
          <a:p>
            <a:r>
              <a:rPr lang="en-US" sz="3200" dirty="0"/>
              <a:t>Destigmatize HIV and normalize HIV care</a:t>
            </a:r>
          </a:p>
          <a:p>
            <a:r>
              <a:rPr lang="en-US" sz="3200" dirty="0"/>
              <a:t>Explain the basics</a:t>
            </a:r>
          </a:p>
          <a:p>
            <a:r>
              <a:rPr lang="en-US" sz="3200" dirty="0"/>
              <a:t>Focus on the effectiveness of HIV treatment</a:t>
            </a:r>
          </a:p>
          <a:p>
            <a:r>
              <a:rPr lang="en-US" sz="3200" dirty="0"/>
              <a:t>Get labs</a:t>
            </a:r>
          </a:p>
          <a:p>
            <a:r>
              <a:rPr lang="en-US" sz="3200" dirty="0"/>
              <a:t>Start medication on the same day</a:t>
            </a:r>
          </a:p>
          <a:p>
            <a:endParaRPr lang="en-US" sz="32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49</a:t>
            </a:fld>
            <a:endParaRPr lang="en-US"/>
          </a:p>
        </p:txBody>
      </p:sp>
    </p:spTree>
    <p:extLst>
      <p:ext uri="{BB962C8B-B14F-4D97-AF65-F5344CB8AC3E}">
        <p14:creationId xmlns:p14="http://schemas.microsoft.com/office/powerpoint/2010/main" val="331367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628650" y="643467"/>
            <a:ext cx="2213403" cy="5571066"/>
          </a:xfrm>
        </p:spPr>
        <p:txBody>
          <a:bodyPr>
            <a:normAutofit/>
          </a:bodyPr>
          <a:lstStyle/>
          <a:p>
            <a:r>
              <a:rPr lang="en-US">
                <a:solidFill>
                  <a:srgbClr val="FFFFFF"/>
                </a:solidFill>
              </a:rPr>
              <a:t>Which of the Following Best</a:t>
            </a:r>
            <a:br>
              <a:rPr lang="en-US">
                <a:solidFill>
                  <a:srgbClr val="FFFFFF"/>
                </a:solidFill>
              </a:rPr>
            </a:br>
            <a:r>
              <a:rPr lang="en-US">
                <a:solidFill>
                  <a:srgbClr val="FFFFFF"/>
                </a:solidFill>
              </a:rPr>
              <a:t>Describes your Experience with PrEP?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093356"/>
              </p:ext>
            </p:extLst>
          </p:nvPr>
        </p:nvGraphicFramePr>
        <p:xfrm>
          <a:off x="3470703" y="643466"/>
          <a:ext cx="5444697" cy="557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992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HIV+ Evaluation - Labs</a:t>
            </a:r>
          </a:p>
        </p:txBody>
      </p:sp>
      <p:sp>
        <p:nvSpPr>
          <p:cNvPr id="4" name="Slide Number Placeholder 3"/>
          <p:cNvSpPr>
            <a:spLocks noGrp="1"/>
          </p:cNvSpPr>
          <p:nvPr>
            <p:ph type="sldNum" sz="quarter" idx="12"/>
          </p:nvPr>
        </p:nvSpPr>
        <p:spPr/>
        <p:txBody>
          <a:bodyPr/>
          <a:lstStyle/>
          <a:p>
            <a:fld id="{BFEBEB0A-9E3D-4B14-9782-E2AE3DA60D96}" type="slidenum">
              <a:rPr lang="en-US" smtClean="0"/>
              <a:pPr/>
              <a:t>50</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38893136"/>
              </p:ext>
            </p:extLst>
          </p:nvPr>
        </p:nvGraphicFramePr>
        <p:xfrm>
          <a:off x="628650" y="1828800"/>
          <a:ext cx="7886700" cy="4153824"/>
        </p:xfrm>
        <a:graphic>
          <a:graphicData uri="http://schemas.openxmlformats.org/drawingml/2006/table">
            <a:tbl>
              <a:tblPr>
                <a:tableStyleId>{3C2FFA5D-87B4-456A-9821-1D502468CF0F}</a:tableStyleId>
              </a:tblPr>
              <a:tblGrid>
                <a:gridCol w="3943350">
                  <a:extLst>
                    <a:ext uri="{9D8B030D-6E8A-4147-A177-3AD203B41FA5}">
                      <a16:colId xmlns:a16="http://schemas.microsoft.com/office/drawing/2014/main" val="3894481111"/>
                    </a:ext>
                  </a:extLst>
                </a:gridCol>
                <a:gridCol w="3943350">
                  <a:extLst>
                    <a:ext uri="{9D8B030D-6E8A-4147-A177-3AD203B41FA5}">
                      <a16:colId xmlns:a16="http://schemas.microsoft.com/office/drawing/2014/main" val="1328855603"/>
                    </a:ext>
                  </a:extLst>
                </a:gridCol>
              </a:tblGrid>
              <a:tr h="494518">
                <a:tc>
                  <a:txBody>
                    <a:bodyPr/>
                    <a:lstStyle/>
                    <a:p>
                      <a:pPr fontAlgn="t"/>
                      <a:r>
                        <a:rPr lang="en-US" sz="2000">
                          <a:effectLst/>
                        </a:rPr>
                        <a:t>CD4 cell count</a:t>
                      </a:r>
                    </a:p>
                  </a:txBody>
                  <a:tcPr marL="63809" marR="63809" marT="31904" marB="31904" anchor="ctr"/>
                </a:tc>
                <a:tc>
                  <a:txBody>
                    <a:bodyPr/>
                    <a:lstStyle/>
                    <a:p>
                      <a:pPr fontAlgn="t"/>
                      <a:r>
                        <a:rPr lang="en-US" sz="2000">
                          <a:effectLst/>
                        </a:rPr>
                        <a:t>At baseline</a:t>
                      </a:r>
                    </a:p>
                    <a:p>
                      <a:pPr fontAlgn="t"/>
                      <a:r>
                        <a:rPr lang="en-US" sz="2000">
                          <a:effectLst/>
                        </a:rPr>
                        <a:t>Every 3 to 6 months (may be extended to ≥12 months in clinically stable patients on ART*)</a:t>
                      </a:r>
                    </a:p>
                  </a:txBody>
                  <a:tcPr marL="63809" marR="63809" marT="31904" marB="31904" anchor="ctr"/>
                </a:tc>
                <a:extLst>
                  <a:ext uri="{0D108BD9-81ED-4DB2-BD59-A6C34878D82A}">
                    <a16:rowId xmlns:a16="http://schemas.microsoft.com/office/drawing/2014/main" val="760547288"/>
                  </a:ext>
                </a:extLst>
              </a:tr>
              <a:tr h="781658">
                <a:tc>
                  <a:txBody>
                    <a:bodyPr/>
                    <a:lstStyle/>
                    <a:p>
                      <a:pPr fontAlgn="t"/>
                      <a:r>
                        <a:rPr lang="en-US" sz="2000" dirty="0">
                          <a:effectLst/>
                        </a:rPr>
                        <a:t>HIV viral load</a:t>
                      </a:r>
                    </a:p>
                  </a:txBody>
                  <a:tcPr marL="63809" marR="63809" marT="31904" marB="31904" anchor="ctr">
                    <a:solidFill>
                      <a:schemeClr val="bg2"/>
                    </a:solidFill>
                  </a:tcPr>
                </a:tc>
                <a:tc>
                  <a:txBody>
                    <a:bodyPr/>
                    <a:lstStyle/>
                    <a:p>
                      <a:pPr fontAlgn="t"/>
                      <a:r>
                        <a:rPr lang="en-US" sz="2000" dirty="0">
                          <a:effectLst/>
                        </a:rPr>
                        <a:t>At baseline</a:t>
                      </a:r>
                    </a:p>
                    <a:p>
                      <a:pPr fontAlgn="t">
                        <a:buFont typeface="Arial" panose="020B0604020202020204" pitchFamily="34" charset="0"/>
                        <a:buChar char="•"/>
                      </a:pPr>
                      <a:r>
                        <a:rPr lang="en-US" sz="2000" dirty="0">
                          <a:effectLst/>
                        </a:rPr>
                        <a:t>After ART initiation: At 4 to 8 weeks</a:t>
                      </a:r>
                    </a:p>
                    <a:p>
                      <a:pPr fontAlgn="t">
                        <a:buFont typeface="Arial" panose="020B0604020202020204" pitchFamily="34" charset="0"/>
                        <a:buChar char="•"/>
                      </a:pPr>
                      <a:r>
                        <a:rPr lang="en-US" sz="2000" dirty="0">
                          <a:effectLst/>
                        </a:rPr>
                        <a:t>Every 4 to 8 weeks until the viral load is suppressed</a:t>
                      </a:r>
                    </a:p>
                    <a:p>
                      <a:pPr fontAlgn="t">
                        <a:buFont typeface="Arial" panose="020B0604020202020204" pitchFamily="34" charset="0"/>
                        <a:buChar char="•"/>
                      </a:pPr>
                      <a:r>
                        <a:rPr lang="en-US" sz="2000" dirty="0">
                          <a:effectLst/>
                        </a:rPr>
                        <a:t>Every 3 to 4 months thereafter (may be extended to every 6 months in patients who have suppressed viral loads for ≥1 year)</a:t>
                      </a:r>
                    </a:p>
                  </a:txBody>
                  <a:tcPr marL="63809" marR="63809" marT="31904" marB="31904" anchor="ctr">
                    <a:solidFill>
                      <a:schemeClr val="bg2"/>
                    </a:solidFill>
                  </a:tcPr>
                </a:tc>
                <a:extLst>
                  <a:ext uri="{0D108BD9-81ED-4DB2-BD59-A6C34878D82A}">
                    <a16:rowId xmlns:a16="http://schemas.microsoft.com/office/drawing/2014/main" val="3620148248"/>
                  </a:ext>
                </a:extLst>
              </a:tr>
              <a:tr h="207379">
                <a:tc>
                  <a:txBody>
                    <a:bodyPr/>
                    <a:lstStyle/>
                    <a:p>
                      <a:pPr fontAlgn="t"/>
                      <a:r>
                        <a:rPr lang="en-US" sz="2000">
                          <a:effectLst/>
                        </a:rPr>
                        <a:t>Genotypic resistance testing</a:t>
                      </a:r>
                    </a:p>
                  </a:txBody>
                  <a:tcPr marL="63809" marR="63809" marT="31904" marB="31904" anchor="ctr"/>
                </a:tc>
                <a:tc>
                  <a:txBody>
                    <a:bodyPr/>
                    <a:lstStyle/>
                    <a:p>
                      <a:pPr fontAlgn="t"/>
                      <a:r>
                        <a:rPr lang="en-US" sz="2000" dirty="0">
                          <a:effectLst/>
                        </a:rPr>
                        <a:t>At baseline</a:t>
                      </a:r>
                    </a:p>
                  </a:txBody>
                  <a:tcPr marL="63809" marR="63809" marT="31904" marB="31904" anchor="ctr"/>
                </a:tc>
                <a:extLst>
                  <a:ext uri="{0D108BD9-81ED-4DB2-BD59-A6C34878D82A}">
                    <a16:rowId xmlns:a16="http://schemas.microsoft.com/office/drawing/2014/main" val="1203944990"/>
                  </a:ext>
                </a:extLst>
              </a:tr>
            </a:tbl>
          </a:graphicData>
        </a:graphic>
      </p:graphicFrame>
    </p:spTree>
    <p:extLst>
      <p:ext uri="{BB962C8B-B14F-4D97-AF65-F5344CB8AC3E}">
        <p14:creationId xmlns:p14="http://schemas.microsoft.com/office/powerpoint/2010/main" val="3957975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(DHHS recommendation)</a:t>
            </a:r>
          </a:p>
        </p:txBody>
      </p:sp>
      <p:sp>
        <p:nvSpPr>
          <p:cNvPr id="3" name="Content Placeholder 2"/>
          <p:cNvSpPr>
            <a:spLocks noGrp="1"/>
          </p:cNvSpPr>
          <p:nvPr>
            <p:ph idx="1"/>
          </p:nvPr>
        </p:nvSpPr>
        <p:spPr/>
        <p:txBody>
          <a:bodyPr>
            <a:normAutofit/>
          </a:bodyPr>
          <a:lstStyle/>
          <a:p>
            <a:r>
              <a:rPr lang="en-US" sz="2400" dirty="0" err="1"/>
              <a:t>Tenofovir</a:t>
            </a:r>
            <a:r>
              <a:rPr lang="en-US" sz="2400" dirty="0"/>
              <a:t>/</a:t>
            </a:r>
            <a:r>
              <a:rPr lang="en-US" sz="2400" dirty="0" err="1"/>
              <a:t>Emtricitabine</a:t>
            </a:r>
            <a:r>
              <a:rPr lang="en-US" sz="2400" dirty="0"/>
              <a:t>/</a:t>
            </a:r>
            <a:r>
              <a:rPr lang="en-US" sz="2400" dirty="0" err="1"/>
              <a:t>Bictegravir</a:t>
            </a:r>
            <a:r>
              <a:rPr lang="en-US" sz="2400" dirty="0"/>
              <a:t> 1 </a:t>
            </a:r>
            <a:r>
              <a:rPr lang="en-US" sz="2400" dirty="0" err="1"/>
              <a:t>po</a:t>
            </a:r>
            <a:r>
              <a:rPr lang="en-US" sz="2400" dirty="0"/>
              <a:t> daily</a:t>
            </a:r>
          </a:p>
          <a:p>
            <a:pPr marL="0" indent="0">
              <a:buNone/>
            </a:pPr>
            <a:r>
              <a:rPr lang="en-US" sz="2400" b="1" u="sng" dirty="0"/>
              <a:t>Or</a:t>
            </a:r>
            <a:r>
              <a:rPr lang="en-US" sz="2400" dirty="0"/>
              <a:t> </a:t>
            </a:r>
          </a:p>
          <a:p>
            <a:r>
              <a:rPr lang="en-US" sz="2400" dirty="0" err="1"/>
              <a:t>Tenofovir</a:t>
            </a:r>
            <a:r>
              <a:rPr lang="en-US" sz="2400" dirty="0"/>
              <a:t> + (</a:t>
            </a:r>
            <a:r>
              <a:rPr lang="en-US" sz="2400" dirty="0" err="1"/>
              <a:t>Emtricitabine</a:t>
            </a:r>
            <a:r>
              <a:rPr lang="en-US" sz="2400" dirty="0"/>
              <a:t> </a:t>
            </a:r>
            <a:r>
              <a:rPr lang="en-US" sz="2400" u="sng" dirty="0"/>
              <a:t>or</a:t>
            </a:r>
            <a:r>
              <a:rPr lang="en-US" sz="2400" dirty="0"/>
              <a:t> Lamivudine) + </a:t>
            </a:r>
            <a:r>
              <a:rPr lang="en-US" sz="2400" dirty="0" err="1"/>
              <a:t>Dolutegravir</a:t>
            </a:r>
            <a:r>
              <a:rPr lang="en-US" sz="2400" dirty="0"/>
              <a:t> </a:t>
            </a:r>
          </a:p>
          <a:p>
            <a:pPr marL="0" indent="0">
              <a:buNone/>
            </a:pPr>
            <a:r>
              <a:rPr lang="en-US" sz="2400" b="1" u="sng" dirty="0"/>
              <a:t>Or</a:t>
            </a:r>
            <a:r>
              <a:rPr lang="en-US" sz="2400" dirty="0"/>
              <a:t> </a:t>
            </a:r>
          </a:p>
          <a:p>
            <a:r>
              <a:rPr lang="en-US" sz="2400" dirty="0" err="1"/>
              <a:t>Abacavir</a:t>
            </a:r>
            <a:r>
              <a:rPr lang="en-US" sz="2400" dirty="0"/>
              <a:t>/Lamivudine/</a:t>
            </a:r>
            <a:r>
              <a:rPr lang="en-US" sz="2400" dirty="0" err="1"/>
              <a:t>Dolutegravir</a:t>
            </a:r>
            <a:r>
              <a:rPr lang="en-US" sz="2400" dirty="0"/>
              <a:t> 1 </a:t>
            </a:r>
            <a:r>
              <a:rPr lang="en-US" sz="2400" dirty="0" err="1"/>
              <a:t>po</a:t>
            </a:r>
            <a:r>
              <a:rPr lang="en-US" sz="2400" dirty="0"/>
              <a:t> daily </a:t>
            </a:r>
          </a:p>
          <a:p>
            <a:pPr lvl="1"/>
            <a:r>
              <a:rPr lang="en-US" sz="2400" dirty="0"/>
              <a:t>(only if HLA B*5701 negative and HBV negative) </a:t>
            </a:r>
          </a:p>
          <a:p>
            <a:pPr marL="0" indent="0">
              <a:buNone/>
            </a:pPr>
            <a:r>
              <a:rPr lang="en-US" sz="2400" b="1" u="sng" dirty="0"/>
              <a:t>Or</a:t>
            </a:r>
            <a:r>
              <a:rPr lang="en-US" sz="2400" dirty="0"/>
              <a:t> </a:t>
            </a:r>
          </a:p>
          <a:p>
            <a:r>
              <a:rPr lang="en-US" sz="2400" dirty="0" err="1"/>
              <a:t>Dolutegravir</a:t>
            </a:r>
            <a:r>
              <a:rPr lang="en-US" sz="2400" dirty="0"/>
              <a:t>/Lamivudine 1 </a:t>
            </a:r>
            <a:r>
              <a:rPr lang="en-US" sz="2400" dirty="0" err="1"/>
              <a:t>po</a:t>
            </a:r>
            <a:r>
              <a:rPr lang="en-US" sz="2400" dirty="0"/>
              <a:t> daily </a:t>
            </a:r>
          </a:p>
          <a:p>
            <a:pPr lvl="1"/>
            <a:r>
              <a:rPr lang="en-US" sz="2400" dirty="0"/>
              <a:t>Only (if HIV VL&lt; 500K, HBV negative, sensitive on GART)</a:t>
            </a:r>
          </a:p>
        </p:txBody>
      </p:sp>
      <p:sp>
        <p:nvSpPr>
          <p:cNvPr id="4" name="Slide Number Placeholder 3"/>
          <p:cNvSpPr>
            <a:spLocks noGrp="1"/>
          </p:cNvSpPr>
          <p:nvPr>
            <p:ph type="sldNum" sz="quarter" idx="12"/>
          </p:nvPr>
        </p:nvSpPr>
        <p:spPr/>
        <p:txBody>
          <a:bodyPr/>
          <a:lstStyle/>
          <a:p>
            <a:fld id="{BFEBEB0A-9E3D-4B14-9782-E2AE3DA60D96}" type="slidenum">
              <a:rPr lang="en-US" smtClean="0"/>
              <a:pPr/>
              <a:t>51</a:t>
            </a:fld>
            <a:endParaRPr lang="en-US"/>
          </a:p>
        </p:txBody>
      </p:sp>
      <p:sp>
        <p:nvSpPr>
          <p:cNvPr id="6" name="TextBox 5">
            <a:extLst>
              <a:ext uri="{FF2B5EF4-FFF2-40B4-BE49-F238E27FC236}">
                <a16:creationId xmlns:a16="http://schemas.microsoft.com/office/drawing/2014/main" id="{14BEB959-925A-F5B9-801A-7EF602C4406D}"/>
              </a:ext>
            </a:extLst>
          </p:cNvPr>
          <p:cNvSpPr txBox="1"/>
          <p:nvPr/>
        </p:nvSpPr>
        <p:spPr>
          <a:xfrm>
            <a:off x="152400" y="6176963"/>
            <a:ext cx="7886700" cy="461665"/>
          </a:xfrm>
          <a:prstGeom prst="rect">
            <a:avLst/>
          </a:prstGeom>
          <a:noFill/>
        </p:spPr>
        <p:txBody>
          <a:bodyPr wrap="square">
            <a:spAutoFit/>
          </a:bodyPr>
          <a:lstStyle/>
          <a:p>
            <a:r>
              <a:rPr lang="en-US" sz="1200" dirty="0"/>
              <a:t>DHHS Adult and Adolescent Antiretroviral HIV Guidelines: https://clinicalinfo.hiv.gov/en/guidelines/adultand-adolescent-arv/hhs-adults-and-adolescents-antiretroviral-guidelines-panel</a:t>
            </a:r>
          </a:p>
        </p:txBody>
      </p:sp>
    </p:spTree>
    <p:extLst>
      <p:ext uri="{BB962C8B-B14F-4D97-AF65-F5344CB8AC3E}">
        <p14:creationId xmlns:p14="http://schemas.microsoft.com/office/powerpoint/2010/main" val="539321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for other infections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3207928"/>
              </p:ext>
            </p:extLst>
          </p:nvPr>
        </p:nvGraphicFramePr>
        <p:xfrm>
          <a:off x="628650" y="1600200"/>
          <a:ext cx="7886700" cy="4223328"/>
        </p:xfrm>
        <a:graphic>
          <a:graphicData uri="http://schemas.openxmlformats.org/drawingml/2006/table">
            <a:tbl>
              <a:tblPr>
                <a:tableStyleId>{69C7853C-536D-4A76-A0AE-DD22124D55A5}</a:tableStyleId>
              </a:tblPr>
              <a:tblGrid>
                <a:gridCol w="3943350">
                  <a:extLst>
                    <a:ext uri="{9D8B030D-6E8A-4147-A177-3AD203B41FA5}">
                      <a16:colId xmlns:a16="http://schemas.microsoft.com/office/drawing/2014/main" val="2376441638"/>
                    </a:ext>
                  </a:extLst>
                </a:gridCol>
                <a:gridCol w="3943350">
                  <a:extLst>
                    <a:ext uri="{9D8B030D-6E8A-4147-A177-3AD203B41FA5}">
                      <a16:colId xmlns:a16="http://schemas.microsoft.com/office/drawing/2014/main" val="3465139271"/>
                    </a:ext>
                  </a:extLst>
                </a:gridCol>
              </a:tblGrid>
              <a:tr h="350948">
                <a:tc>
                  <a:txBody>
                    <a:bodyPr/>
                    <a:lstStyle/>
                    <a:p>
                      <a:pPr fontAlgn="t"/>
                      <a:r>
                        <a:rPr lang="en-US" sz="1400">
                          <a:effectLst/>
                        </a:rPr>
                        <a:t>Syphilis serology</a:t>
                      </a:r>
                    </a:p>
                  </a:txBody>
                  <a:tcPr marL="63809" marR="63809" marT="31904" marB="31904" anchor="ctr"/>
                </a:tc>
                <a:tc>
                  <a:txBody>
                    <a:bodyPr/>
                    <a:lstStyle/>
                    <a:p>
                      <a:pPr fontAlgn="t"/>
                      <a:r>
                        <a:rPr lang="en-US" sz="1400">
                          <a:effectLst/>
                        </a:rPr>
                        <a:t>At baseline</a:t>
                      </a:r>
                    </a:p>
                    <a:p>
                      <a:pPr fontAlgn="t"/>
                      <a:r>
                        <a:rPr lang="en-US" sz="1400">
                          <a:effectLst/>
                        </a:rPr>
                        <a:t>Annually for sexually active persons (or more frequently if at high risk)</a:t>
                      </a:r>
                    </a:p>
                  </a:txBody>
                  <a:tcPr marL="63809" marR="63809" marT="31904" marB="31904" anchor="ctr"/>
                </a:tc>
                <a:extLst>
                  <a:ext uri="{0D108BD9-81ED-4DB2-BD59-A6C34878D82A}">
                    <a16:rowId xmlns:a16="http://schemas.microsoft.com/office/drawing/2014/main" val="2375259391"/>
                  </a:ext>
                </a:extLst>
              </a:tr>
              <a:tr h="350948">
                <a:tc>
                  <a:txBody>
                    <a:bodyPr/>
                    <a:lstStyle/>
                    <a:p>
                      <a:pPr fontAlgn="t"/>
                      <a:r>
                        <a:rPr lang="en-US" sz="1400">
                          <a:effectLst/>
                        </a:rPr>
                        <a:t>Chlamydia and gonorrhea testing (at all sites of potential exposure)</a:t>
                      </a:r>
                    </a:p>
                  </a:txBody>
                  <a:tcPr marL="63809" marR="63809" marT="31904" marB="31904" anchor="ctr">
                    <a:solidFill>
                      <a:schemeClr val="bg2"/>
                    </a:solidFill>
                  </a:tcPr>
                </a:tc>
                <a:tc>
                  <a:txBody>
                    <a:bodyPr/>
                    <a:lstStyle/>
                    <a:p>
                      <a:pPr fontAlgn="t"/>
                      <a:r>
                        <a:rPr lang="en-US" sz="1400" dirty="0">
                          <a:effectLst/>
                        </a:rPr>
                        <a:t>At baseline</a:t>
                      </a:r>
                    </a:p>
                    <a:p>
                      <a:pPr fontAlgn="t"/>
                      <a:r>
                        <a:rPr lang="en-US" sz="1400" dirty="0">
                          <a:effectLst/>
                        </a:rPr>
                        <a:t>Annually for sexually active persons (or more frequently if at high risk)</a:t>
                      </a:r>
                    </a:p>
                  </a:txBody>
                  <a:tcPr marL="63809" marR="63809" marT="31904" marB="31904" anchor="ctr">
                    <a:solidFill>
                      <a:schemeClr val="bg2"/>
                    </a:solidFill>
                  </a:tcPr>
                </a:tc>
                <a:extLst>
                  <a:ext uri="{0D108BD9-81ED-4DB2-BD59-A6C34878D82A}">
                    <a16:rowId xmlns:a16="http://schemas.microsoft.com/office/drawing/2014/main" val="3250575851"/>
                  </a:ext>
                </a:extLst>
              </a:tr>
              <a:tr h="350948">
                <a:tc>
                  <a:txBody>
                    <a:bodyPr/>
                    <a:lstStyle/>
                    <a:p>
                      <a:pPr fontAlgn="t"/>
                      <a:r>
                        <a:rPr lang="en-US" sz="1400">
                          <a:effectLst/>
                        </a:rPr>
                        <a:t>Trichomonas</a:t>
                      </a:r>
                    </a:p>
                  </a:txBody>
                  <a:tcPr marL="63809" marR="63809" marT="31904" marB="31904" anchor="ctr"/>
                </a:tc>
                <a:tc>
                  <a:txBody>
                    <a:bodyPr/>
                    <a:lstStyle/>
                    <a:p>
                      <a:pPr fontAlgn="t"/>
                      <a:r>
                        <a:rPr lang="en-US" sz="1400">
                          <a:effectLst/>
                        </a:rPr>
                        <a:t>At baseline for all women</a:t>
                      </a:r>
                    </a:p>
                    <a:p>
                      <a:pPr fontAlgn="t"/>
                      <a:r>
                        <a:rPr lang="en-US" sz="1400">
                          <a:effectLst/>
                        </a:rPr>
                        <a:t>Annually for sexually active women</a:t>
                      </a:r>
                    </a:p>
                  </a:txBody>
                  <a:tcPr marL="63809" marR="63809" marT="31904" marB="31904" anchor="ctr"/>
                </a:tc>
                <a:extLst>
                  <a:ext uri="{0D108BD9-81ED-4DB2-BD59-A6C34878D82A}">
                    <a16:rowId xmlns:a16="http://schemas.microsoft.com/office/drawing/2014/main" val="357283751"/>
                  </a:ext>
                </a:extLst>
              </a:tr>
              <a:tr h="494518">
                <a:tc>
                  <a:txBody>
                    <a:bodyPr/>
                    <a:lstStyle/>
                    <a:p>
                      <a:pPr fontAlgn="t"/>
                      <a:r>
                        <a:rPr lang="en-US" sz="1400">
                          <a:effectLst/>
                        </a:rPr>
                        <a:t>TB testing (TST or IGRA)</a:t>
                      </a:r>
                    </a:p>
                  </a:txBody>
                  <a:tcPr marL="63809" marR="63809" marT="31904" marB="31904" anchor="ctr">
                    <a:solidFill>
                      <a:schemeClr val="bg2"/>
                    </a:solidFill>
                  </a:tcPr>
                </a:tc>
                <a:tc>
                  <a:txBody>
                    <a:bodyPr/>
                    <a:lstStyle/>
                    <a:p>
                      <a:pPr fontAlgn="t"/>
                      <a:r>
                        <a:rPr lang="en-US" sz="1400" dirty="0">
                          <a:effectLst/>
                        </a:rPr>
                        <a:t>At baseline unless there is a history of a prior positive test</a:t>
                      </a:r>
                    </a:p>
                    <a:p>
                      <a:pPr fontAlgn="t"/>
                      <a:r>
                        <a:rPr lang="en-US" sz="1400" dirty="0">
                          <a:effectLst/>
                        </a:rPr>
                        <a:t>Annually in patients at ongoing risk for TB unless there is a history of a prior positive test</a:t>
                      </a:r>
                    </a:p>
                  </a:txBody>
                  <a:tcPr marL="63809" marR="63809" marT="31904" marB="31904" anchor="ctr">
                    <a:solidFill>
                      <a:schemeClr val="bg2"/>
                    </a:solidFill>
                  </a:tcPr>
                </a:tc>
                <a:extLst>
                  <a:ext uri="{0D108BD9-81ED-4DB2-BD59-A6C34878D82A}">
                    <a16:rowId xmlns:a16="http://schemas.microsoft.com/office/drawing/2014/main" val="973586734"/>
                  </a:ext>
                </a:extLst>
              </a:tr>
              <a:tr h="207379">
                <a:tc>
                  <a:txBody>
                    <a:bodyPr/>
                    <a:lstStyle/>
                    <a:p>
                      <a:pPr fontAlgn="t"/>
                      <a:r>
                        <a:rPr lang="en-US" sz="1400">
                          <a:effectLst/>
                        </a:rPr>
                        <a:t>HAV and HBV serologies</a:t>
                      </a:r>
                    </a:p>
                  </a:txBody>
                  <a:tcPr marL="63809" marR="63809" marT="31904" marB="31904" anchor="ctr"/>
                </a:tc>
                <a:tc>
                  <a:txBody>
                    <a:bodyPr/>
                    <a:lstStyle/>
                    <a:p>
                      <a:pPr fontAlgn="t"/>
                      <a:r>
                        <a:rPr lang="en-US" sz="1400" dirty="0">
                          <a:effectLst/>
                        </a:rPr>
                        <a:t>At baseline, with vaccination(s) in persons not immune</a:t>
                      </a:r>
                    </a:p>
                  </a:txBody>
                  <a:tcPr marL="63809" marR="63809" marT="31904" marB="31904" anchor="ctr"/>
                </a:tc>
                <a:extLst>
                  <a:ext uri="{0D108BD9-81ED-4DB2-BD59-A6C34878D82A}">
                    <a16:rowId xmlns:a16="http://schemas.microsoft.com/office/drawing/2014/main" val="896076252"/>
                  </a:ext>
                </a:extLst>
              </a:tr>
              <a:tr h="494518">
                <a:tc>
                  <a:txBody>
                    <a:bodyPr/>
                    <a:lstStyle/>
                    <a:p>
                      <a:pPr fontAlgn="t"/>
                      <a:r>
                        <a:rPr lang="en-US" sz="1400" dirty="0">
                          <a:effectLst/>
                        </a:rPr>
                        <a:t>HCV serology, with reflex viral level for positive result</a:t>
                      </a:r>
                    </a:p>
                  </a:txBody>
                  <a:tcPr marL="63809" marR="63809" marT="31904" marB="31904" anchor="ctr">
                    <a:solidFill>
                      <a:schemeClr val="bg2"/>
                    </a:solidFill>
                  </a:tcPr>
                </a:tc>
                <a:tc>
                  <a:txBody>
                    <a:bodyPr/>
                    <a:lstStyle/>
                    <a:p>
                      <a:pPr fontAlgn="t"/>
                      <a:r>
                        <a:rPr lang="en-US" sz="1400" dirty="0">
                          <a:effectLst/>
                        </a:rPr>
                        <a:t>At baseline</a:t>
                      </a:r>
                    </a:p>
                    <a:p>
                      <a:pPr fontAlgn="t"/>
                      <a:r>
                        <a:rPr lang="en-US" sz="1400" dirty="0">
                          <a:effectLst/>
                        </a:rPr>
                        <a:t>Annually in patients at risk (</a:t>
                      </a:r>
                      <a:r>
                        <a:rPr lang="en-US" sz="1400" dirty="0" err="1">
                          <a:effectLst/>
                        </a:rPr>
                        <a:t>eg</a:t>
                      </a:r>
                      <a:r>
                        <a:rPr lang="en-US" sz="1400" dirty="0">
                          <a:effectLst/>
                        </a:rPr>
                        <a:t>, persons who inject drugs, men who have sex with men, transgender women)</a:t>
                      </a:r>
                    </a:p>
                  </a:txBody>
                  <a:tcPr marL="63809" marR="63809" marT="31904" marB="31904" anchor="ctr">
                    <a:solidFill>
                      <a:schemeClr val="bg2"/>
                    </a:solidFill>
                  </a:tcPr>
                </a:tc>
                <a:extLst>
                  <a:ext uri="{0D108BD9-81ED-4DB2-BD59-A6C34878D82A}">
                    <a16:rowId xmlns:a16="http://schemas.microsoft.com/office/drawing/2014/main" val="4119749504"/>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52</a:t>
            </a:fld>
            <a:endParaRPr lang="en-US"/>
          </a:p>
        </p:txBody>
      </p:sp>
      <p:sp>
        <p:nvSpPr>
          <p:cNvPr id="6" name="TextBox 5">
            <a:extLst>
              <a:ext uri="{FF2B5EF4-FFF2-40B4-BE49-F238E27FC236}">
                <a16:creationId xmlns:a16="http://schemas.microsoft.com/office/drawing/2014/main" id="{3D9454CC-3C77-4225-E62E-F01A168B7ED8}"/>
              </a:ext>
            </a:extLst>
          </p:cNvPr>
          <p:cNvSpPr txBox="1"/>
          <p:nvPr/>
        </p:nvSpPr>
        <p:spPr>
          <a:xfrm>
            <a:off x="152400" y="6259811"/>
            <a:ext cx="79248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 to Date: Initial Evaluation of Adults with HIV: https://www.uptodate.com/contents/initial-evaluation-of-adults-with-hiv?search=new%20hiv%20diagnosis&amp;source=search_result&amp;selectedTitle=1~150&amp;usage_type=default&amp;display_rank=1#</a:t>
            </a:r>
          </a:p>
        </p:txBody>
      </p:sp>
    </p:spTree>
    <p:extLst>
      <p:ext uri="{BB962C8B-B14F-4D97-AF65-F5344CB8AC3E}">
        <p14:creationId xmlns:p14="http://schemas.microsoft.com/office/powerpoint/2010/main" val="2022875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for past infections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5083238"/>
              </p:ext>
            </p:extLst>
          </p:nvPr>
        </p:nvGraphicFramePr>
        <p:xfrm>
          <a:off x="628650" y="1825625"/>
          <a:ext cx="7886700" cy="229108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2815800468"/>
                    </a:ext>
                  </a:extLst>
                </a:gridCol>
                <a:gridCol w="2628900">
                  <a:extLst>
                    <a:ext uri="{9D8B030D-6E8A-4147-A177-3AD203B41FA5}">
                      <a16:colId xmlns:a16="http://schemas.microsoft.com/office/drawing/2014/main" val="2346366343"/>
                    </a:ext>
                  </a:extLst>
                </a:gridCol>
                <a:gridCol w="2628900">
                  <a:extLst>
                    <a:ext uri="{9D8B030D-6E8A-4147-A177-3AD203B41FA5}">
                      <a16:colId xmlns:a16="http://schemas.microsoft.com/office/drawing/2014/main" val="4290832900"/>
                    </a:ext>
                  </a:extLst>
                </a:gridCol>
              </a:tblGrid>
              <a:tr h="370840">
                <a:tc>
                  <a:txBody>
                    <a:bodyPr/>
                    <a:lstStyle/>
                    <a:p>
                      <a:r>
                        <a:rPr lang="en-US" dirty="0"/>
                        <a:t>Test</a:t>
                      </a:r>
                    </a:p>
                  </a:txBody>
                  <a:tcPr/>
                </a:tc>
                <a:tc>
                  <a:txBody>
                    <a:bodyPr/>
                    <a:lstStyle/>
                    <a:p>
                      <a:r>
                        <a:rPr lang="en-US" dirty="0"/>
                        <a:t>Frequency</a:t>
                      </a:r>
                    </a:p>
                  </a:txBody>
                  <a:tcPr/>
                </a:tc>
                <a:tc>
                  <a:txBody>
                    <a:bodyPr/>
                    <a:lstStyle/>
                    <a:p>
                      <a:r>
                        <a:rPr lang="en-US" dirty="0"/>
                        <a:t>Comment</a:t>
                      </a:r>
                    </a:p>
                  </a:txBody>
                  <a:tcPr/>
                </a:tc>
                <a:extLst>
                  <a:ext uri="{0D108BD9-81ED-4DB2-BD59-A6C34878D82A}">
                    <a16:rowId xmlns:a16="http://schemas.microsoft.com/office/drawing/2014/main" val="41971913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Toxoplasma Ab</a:t>
                      </a: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Once</a:t>
                      </a:r>
                    </a:p>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Prophylaxis if CD4&lt;100</a:t>
                      </a:r>
                    </a:p>
                    <a:p>
                      <a:endParaRPr lang="en-US" dirty="0"/>
                    </a:p>
                  </a:txBody>
                  <a:tcPr/>
                </a:tc>
                <a:extLst>
                  <a:ext uri="{0D108BD9-81ED-4DB2-BD59-A6C34878D82A}">
                    <a16:rowId xmlns:a16="http://schemas.microsoft.com/office/drawing/2014/main" val="200102060"/>
                  </a:ext>
                </a:extLst>
              </a:tr>
              <a:tr h="370840">
                <a:tc>
                  <a:txBody>
                    <a:bodyPr/>
                    <a:lstStyle/>
                    <a:p>
                      <a:r>
                        <a:rPr lang="en-US" dirty="0"/>
                        <a:t>CMV Ab </a:t>
                      </a:r>
                    </a:p>
                  </a:txBody>
                  <a:tcPr/>
                </a:tc>
                <a:tc>
                  <a:txBody>
                    <a:bodyPr/>
                    <a:lstStyle/>
                    <a:p>
                      <a:r>
                        <a:rPr lang="en-US" dirty="0"/>
                        <a:t>Once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Test only if low risk (</a:t>
                      </a:r>
                      <a:r>
                        <a:rPr lang="en-US" dirty="0" err="1"/>
                        <a:t>nonMSM</a:t>
                      </a:r>
                      <a:r>
                        <a:rPr lang="en-US" dirty="0"/>
                        <a:t>/transgender/PWID)</a:t>
                      </a:r>
                    </a:p>
                    <a:p>
                      <a:endParaRPr lang="en-US" dirty="0"/>
                    </a:p>
                  </a:txBody>
                  <a:tcPr/>
                </a:tc>
                <a:extLst>
                  <a:ext uri="{0D108BD9-81ED-4DB2-BD59-A6C34878D82A}">
                    <a16:rowId xmlns:a16="http://schemas.microsoft.com/office/drawing/2014/main" val="199132258"/>
                  </a:ext>
                </a:extLst>
              </a:tr>
              <a:tr h="370840">
                <a:tc>
                  <a:txBody>
                    <a:bodyPr/>
                    <a:lstStyle/>
                    <a:p>
                      <a:r>
                        <a:rPr lang="en-US" dirty="0"/>
                        <a:t>Varicella Ab </a:t>
                      </a:r>
                    </a:p>
                  </a:txBody>
                  <a:tcPr/>
                </a:tc>
                <a:tc>
                  <a:txBody>
                    <a:bodyPr/>
                    <a:lstStyle/>
                    <a:p>
                      <a:r>
                        <a:rPr lang="en-US" dirty="0"/>
                        <a:t>Once if no h/o</a:t>
                      </a:r>
                    </a:p>
                    <a:p>
                      <a:r>
                        <a:rPr lang="en-US" dirty="0"/>
                        <a:t>Chickenpox or Shingles</a:t>
                      </a:r>
                    </a:p>
                  </a:txBody>
                  <a:tcPr/>
                </a:tc>
                <a:tc>
                  <a:txBody>
                    <a:bodyPr/>
                    <a:lstStyle/>
                    <a:p>
                      <a:r>
                        <a:rPr lang="en-US" dirty="0"/>
                        <a:t>Consider vaccination if</a:t>
                      </a:r>
                    </a:p>
                    <a:p>
                      <a:r>
                        <a:rPr lang="en-US" dirty="0"/>
                        <a:t>negative and CD4&gt;200</a:t>
                      </a:r>
                    </a:p>
                    <a:p>
                      <a:endParaRPr lang="en-US" dirty="0"/>
                    </a:p>
                  </a:txBody>
                  <a:tcPr/>
                </a:tc>
                <a:extLst>
                  <a:ext uri="{0D108BD9-81ED-4DB2-BD59-A6C34878D82A}">
                    <a16:rowId xmlns:a16="http://schemas.microsoft.com/office/drawing/2014/main" val="3461412629"/>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53</a:t>
            </a:fld>
            <a:endParaRPr lang="en-US"/>
          </a:p>
        </p:txBody>
      </p:sp>
    </p:spTree>
    <p:extLst>
      <p:ext uri="{BB962C8B-B14F-4D97-AF65-F5344CB8AC3E}">
        <p14:creationId xmlns:p14="http://schemas.microsoft.com/office/powerpoint/2010/main" val="3306150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CV risk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6115000"/>
              </p:ext>
            </p:extLst>
          </p:nvPr>
        </p:nvGraphicFramePr>
        <p:xfrm>
          <a:off x="628650" y="1686879"/>
          <a:ext cx="7886700" cy="4650048"/>
        </p:xfrm>
        <a:graphic>
          <a:graphicData uri="http://schemas.openxmlformats.org/drawingml/2006/table">
            <a:tbl>
              <a:tblPr/>
              <a:tblGrid>
                <a:gridCol w="3943350">
                  <a:extLst>
                    <a:ext uri="{9D8B030D-6E8A-4147-A177-3AD203B41FA5}">
                      <a16:colId xmlns:a16="http://schemas.microsoft.com/office/drawing/2014/main" val="989352428"/>
                    </a:ext>
                  </a:extLst>
                </a:gridCol>
                <a:gridCol w="3943350">
                  <a:extLst>
                    <a:ext uri="{9D8B030D-6E8A-4147-A177-3AD203B41FA5}">
                      <a16:colId xmlns:a16="http://schemas.microsoft.com/office/drawing/2014/main" val="3563948782"/>
                    </a:ext>
                  </a:extLst>
                </a:gridCol>
              </a:tblGrid>
              <a:tr h="207379">
                <a:tc>
                  <a:txBody>
                    <a:bodyPr/>
                    <a:lstStyle/>
                    <a:p>
                      <a:pPr fontAlgn="t"/>
                      <a:r>
                        <a:rPr lang="en-US" sz="2000">
                          <a:effectLst/>
                        </a:rPr>
                        <a:t>Blood pressure check</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 and annually (or more frequently as indicated)</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47988906"/>
                  </a:ext>
                </a:extLst>
              </a:tr>
              <a:tr h="350948">
                <a:tc>
                  <a:txBody>
                    <a:bodyPr/>
                    <a:lstStyle/>
                    <a:p>
                      <a:pPr fontAlgn="t"/>
                      <a:r>
                        <a:rPr lang="en-US" sz="2000">
                          <a:effectLst/>
                        </a:rPr>
                        <a:t>Random or fasting glucose and/or hemoglobin A1c</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a:t>
                      </a:r>
                    </a:p>
                    <a:p>
                      <a:pPr fontAlgn="t"/>
                      <a:r>
                        <a:rPr lang="en-US" sz="2000">
                          <a:effectLst/>
                        </a:rPr>
                        <a:t>1 to 3 months following ART initiation or modification and then annually</a:t>
                      </a:r>
                      <a:r>
                        <a:rPr lang="en-US" sz="2000" baseline="30000">
                          <a:effectLst/>
                        </a:rPr>
                        <a:t>¶</a:t>
                      </a:r>
                      <a:endParaRPr lang="en-US" sz="2000">
                        <a:effectLst/>
                      </a:endParaRP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31253359"/>
                  </a:ext>
                </a:extLst>
              </a:tr>
              <a:tr h="494518">
                <a:tc>
                  <a:txBody>
                    <a:bodyPr/>
                    <a:lstStyle/>
                    <a:p>
                      <a:pPr fontAlgn="t"/>
                      <a:r>
                        <a:rPr lang="en-US" sz="2000">
                          <a:effectLst/>
                        </a:rPr>
                        <a:t>Fasting lipid profile</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a:t>
                      </a:r>
                    </a:p>
                    <a:p>
                      <a:pPr fontAlgn="t"/>
                      <a:r>
                        <a:rPr lang="en-US" sz="2000">
                          <a:effectLst/>
                        </a:rPr>
                        <a:t>1 to 3 months following ART initiation or modification and then every 12 months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6639409"/>
                  </a:ext>
                </a:extLst>
              </a:tr>
              <a:tr h="207379">
                <a:tc>
                  <a:txBody>
                    <a:bodyPr/>
                    <a:lstStyle/>
                    <a:p>
                      <a:pPr fontAlgn="t"/>
                      <a:r>
                        <a:rPr lang="en-US" sz="2000">
                          <a:effectLst/>
                        </a:rPr>
                        <a:t>Weight assessment</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 and follow-up visits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78143190"/>
                  </a:ext>
                </a:extLst>
              </a:tr>
              <a:tr h="207379">
                <a:tc>
                  <a:txBody>
                    <a:bodyPr/>
                    <a:lstStyle/>
                    <a:p>
                      <a:pPr fontAlgn="t"/>
                      <a:r>
                        <a:rPr lang="en-US" sz="2000">
                          <a:effectLst/>
                        </a:rPr>
                        <a:t>Tobacco use assessment</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 and annually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69058140"/>
                  </a:ext>
                </a:extLst>
              </a:tr>
              <a:tr h="207379">
                <a:tc>
                  <a:txBody>
                    <a:bodyPr/>
                    <a:lstStyle/>
                    <a:p>
                      <a:pPr fontAlgn="t"/>
                      <a:r>
                        <a:rPr lang="en-US" sz="2000">
                          <a:effectLst/>
                        </a:rPr>
                        <a:t>Aortic aneurysm screening (abdominal ultrasonography)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dirty="0">
                          <a:effectLst/>
                        </a:rPr>
                        <a:t>Once in men 65 to 75 years old who have ever smoked</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70293325"/>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54</a:t>
            </a:fld>
            <a:endParaRPr lang="en-US"/>
          </a:p>
        </p:txBody>
      </p:sp>
    </p:spTree>
    <p:extLst>
      <p:ext uri="{BB962C8B-B14F-4D97-AF65-F5344CB8AC3E}">
        <p14:creationId xmlns:p14="http://schemas.microsoft.com/office/powerpoint/2010/main" val="2183745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assessments/screenings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971836"/>
              </p:ext>
            </p:extLst>
          </p:nvPr>
        </p:nvGraphicFramePr>
        <p:xfrm>
          <a:off x="624840" y="2286000"/>
          <a:ext cx="7886700" cy="3067560"/>
        </p:xfrm>
        <a:graphic>
          <a:graphicData uri="http://schemas.openxmlformats.org/drawingml/2006/table">
            <a:tbl>
              <a:tblPr/>
              <a:tblGrid>
                <a:gridCol w="3943350">
                  <a:extLst>
                    <a:ext uri="{9D8B030D-6E8A-4147-A177-3AD203B41FA5}">
                      <a16:colId xmlns:a16="http://schemas.microsoft.com/office/drawing/2014/main" val="3486788504"/>
                    </a:ext>
                  </a:extLst>
                </a:gridCol>
                <a:gridCol w="3943350">
                  <a:extLst>
                    <a:ext uri="{9D8B030D-6E8A-4147-A177-3AD203B41FA5}">
                      <a16:colId xmlns:a16="http://schemas.microsoft.com/office/drawing/2014/main" val="3133147916"/>
                    </a:ext>
                  </a:extLst>
                </a:gridCol>
              </a:tblGrid>
              <a:tr h="210037">
                <a:tc gridSpan="2">
                  <a:txBody>
                    <a:bodyPr/>
                    <a:lstStyle/>
                    <a:p>
                      <a:pPr fontAlgn="t"/>
                      <a:r>
                        <a:rPr lang="en-US" sz="2000" b="1">
                          <a:effectLst/>
                        </a:rPr>
                        <a:t>Assessing other risks</a:t>
                      </a:r>
                    </a:p>
                  </a:txBody>
                  <a:tcPr marL="63809" marR="63809" marT="33234" marB="3323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3480759249"/>
                  </a:ext>
                </a:extLst>
              </a:tr>
              <a:tr h="350948">
                <a:tc>
                  <a:txBody>
                    <a:bodyPr/>
                    <a:lstStyle/>
                    <a:p>
                      <a:pPr fontAlgn="t"/>
                      <a:r>
                        <a:rPr lang="en-US" sz="2000">
                          <a:effectLst/>
                        </a:rPr>
                        <a:t>Bone densitometry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 in postmenopausal women and men ≥50 years old</a:t>
                      </a:r>
                    </a:p>
                    <a:p>
                      <a:pPr fontAlgn="t"/>
                      <a:r>
                        <a:rPr lang="en-US" sz="2000">
                          <a:effectLst/>
                        </a:rPr>
                        <a:t>Subsequent testing frequency depends on findings on baseline exam</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81388808"/>
                  </a:ext>
                </a:extLst>
              </a:tr>
              <a:tr h="210037">
                <a:tc gridSpan="2">
                  <a:txBody>
                    <a:bodyPr/>
                    <a:lstStyle/>
                    <a:p>
                      <a:pPr fontAlgn="t"/>
                      <a:r>
                        <a:rPr lang="en-US" sz="2000" b="1">
                          <a:effectLst/>
                        </a:rPr>
                        <a:t>Screening for neuropsychiatric disorders</a:t>
                      </a:r>
                    </a:p>
                  </a:txBody>
                  <a:tcPr marL="63809" marR="63809" marT="33234" marB="3323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704646075"/>
                  </a:ext>
                </a:extLst>
              </a:tr>
              <a:tr h="207379">
                <a:tc>
                  <a:txBody>
                    <a:bodyPr/>
                    <a:lstStyle/>
                    <a:p>
                      <a:pPr fontAlgn="t"/>
                      <a:r>
                        <a:rPr lang="en-US" sz="2000">
                          <a:effectLst/>
                        </a:rPr>
                        <a:t>Depression screening</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a:effectLst/>
                        </a:rPr>
                        <a:t>At baseline and annually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78488968"/>
                  </a:ext>
                </a:extLst>
              </a:tr>
              <a:tr h="207379">
                <a:tc>
                  <a:txBody>
                    <a:bodyPr/>
                    <a:lstStyle/>
                    <a:p>
                      <a:pPr fontAlgn="t"/>
                      <a:r>
                        <a:rPr lang="en-US" sz="2000">
                          <a:effectLst/>
                        </a:rPr>
                        <a:t>Screening for cognitive deficits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2000" dirty="0">
                          <a:effectLst/>
                        </a:rPr>
                        <a:t>At baseline and annually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38391283"/>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55</a:t>
            </a:fld>
            <a:endParaRPr lang="en-US"/>
          </a:p>
        </p:txBody>
      </p:sp>
    </p:spTree>
    <p:extLst>
      <p:ext uri="{BB962C8B-B14F-4D97-AF65-F5344CB8AC3E}">
        <p14:creationId xmlns:p14="http://schemas.microsoft.com/office/powerpoint/2010/main" val="2153101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tests for monitoring ART toxicity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4553051"/>
              </p:ext>
            </p:extLst>
          </p:nvPr>
        </p:nvGraphicFramePr>
        <p:xfrm>
          <a:off x="771525" y="1884933"/>
          <a:ext cx="7600950" cy="4277173"/>
        </p:xfrm>
        <a:graphic>
          <a:graphicData uri="http://schemas.openxmlformats.org/drawingml/2006/table">
            <a:tbl>
              <a:tblPr/>
              <a:tblGrid>
                <a:gridCol w="3800475">
                  <a:extLst>
                    <a:ext uri="{9D8B030D-6E8A-4147-A177-3AD203B41FA5}">
                      <a16:colId xmlns:a16="http://schemas.microsoft.com/office/drawing/2014/main" val="3598723956"/>
                    </a:ext>
                  </a:extLst>
                </a:gridCol>
                <a:gridCol w="3800475">
                  <a:extLst>
                    <a:ext uri="{9D8B030D-6E8A-4147-A177-3AD203B41FA5}">
                      <a16:colId xmlns:a16="http://schemas.microsoft.com/office/drawing/2014/main" val="3637754823"/>
                    </a:ext>
                  </a:extLst>
                </a:gridCol>
              </a:tblGrid>
              <a:tr h="1680677">
                <a:tc>
                  <a:txBody>
                    <a:bodyPr/>
                    <a:lstStyle/>
                    <a:p>
                      <a:pPr fontAlgn="t"/>
                      <a:r>
                        <a:rPr lang="en-US" sz="1800">
                          <a:effectLst/>
                        </a:rPr>
                        <a:t>Complete blood count with differential</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800">
                          <a:effectLst/>
                        </a:rPr>
                        <a:t>At baseline</a:t>
                      </a:r>
                    </a:p>
                    <a:p>
                      <a:pPr fontAlgn="t"/>
                      <a:r>
                        <a:rPr lang="en-US" sz="1800">
                          <a:effectLst/>
                        </a:rPr>
                        <a:t>Complete blood count with differential every 3 to 6 months when monitoring CD4 count and every year once the CD4 count is no longer monitored</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44058957"/>
                  </a:ext>
                </a:extLst>
              </a:tr>
              <a:tr h="868670">
                <a:tc>
                  <a:txBody>
                    <a:bodyPr/>
                    <a:lstStyle/>
                    <a:p>
                      <a:pPr fontAlgn="t"/>
                      <a:r>
                        <a:rPr lang="en-US" sz="1800" dirty="0">
                          <a:effectLst/>
                        </a:rPr>
                        <a:t>CMP</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800">
                          <a:effectLst/>
                        </a:rPr>
                        <a:t>At baseline</a:t>
                      </a:r>
                    </a:p>
                    <a:p>
                      <a:pPr fontAlgn="t"/>
                      <a:r>
                        <a:rPr lang="en-US" sz="1800">
                          <a:effectLst/>
                        </a:rPr>
                        <a:t>4 to 8 weeks after ART initiation and every 6 months thereafter</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465072864"/>
                  </a:ext>
                </a:extLst>
              </a:tr>
              <a:tr h="1680677">
                <a:tc>
                  <a:txBody>
                    <a:bodyPr/>
                    <a:lstStyle/>
                    <a:p>
                      <a:pPr fontAlgn="t"/>
                      <a:r>
                        <a:rPr lang="en-US" sz="1800" dirty="0">
                          <a:effectLst/>
                        </a:rPr>
                        <a:t>Urinalysis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800" dirty="0">
                          <a:effectLst/>
                        </a:rPr>
                        <a:t>At baseline</a:t>
                      </a:r>
                    </a:p>
                    <a:p>
                      <a:pPr fontAlgn="t"/>
                      <a:r>
                        <a:rPr lang="en-US" sz="1800" dirty="0">
                          <a:effectLst/>
                        </a:rPr>
                        <a:t>After ART initiation or change</a:t>
                      </a:r>
                    </a:p>
                    <a:p>
                      <a:pPr fontAlgn="t"/>
                      <a:r>
                        <a:rPr lang="en-US" sz="1800" dirty="0">
                          <a:effectLst/>
                        </a:rPr>
                        <a:t>Every 12 months on ART (every 6 months while on </a:t>
                      </a:r>
                      <a:r>
                        <a:rPr lang="en-US" sz="1800" dirty="0" err="1">
                          <a:effectLst/>
                        </a:rPr>
                        <a:t>tenofovir</a:t>
                      </a:r>
                      <a:r>
                        <a:rPr lang="en-US" sz="1800" dirty="0">
                          <a:effectLst/>
                        </a:rPr>
                        <a:t> </a:t>
                      </a:r>
                      <a:r>
                        <a:rPr lang="en-US" sz="1800" dirty="0" err="1">
                          <a:effectLst/>
                        </a:rPr>
                        <a:t>disoproxil</a:t>
                      </a:r>
                      <a:r>
                        <a:rPr lang="en-US" sz="1800" dirty="0">
                          <a:effectLst/>
                        </a:rPr>
                        <a:t> fumarate or </a:t>
                      </a:r>
                      <a:r>
                        <a:rPr lang="en-US" sz="1800" dirty="0" err="1">
                          <a:effectLst/>
                        </a:rPr>
                        <a:t>tenofovir</a:t>
                      </a:r>
                      <a:r>
                        <a:rPr lang="en-US" sz="1800" dirty="0">
                          <a:effectLst/>
                        </a:rPr>
                        <a:t> </a:t>
                      </a:r>
                      <a:r>
                        <a:rPr lang="en-US" sz="1800" dirty="0" err="1">
                          <a:effectLst/>
                        </a:rPr>
                        <a:t>alafenamide</a:t>
                      </a:r>
                      <a:r>
                        <a:rPr lang="en-US" sz="1800" dirty="0">
                          <a:effectLst/>
                        </a:rPr>
                        <a:t>-containing regimens)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631382543"/>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56</a:t>
            </a:fld>
            <a:endParaRPr lang="en-US"/>
          </a:p>
        </p:txBody>
      </p:sp>
    </p:spTree>
    <p:extLst>
      <p:ext uri="{BB962C8B-B14F-4D97-AF65-F5344CB8AC3E}">
        <p14:creationId xmlns:p14="http://schemas.microsoft.com/office/powerpoint/2010/main" val="2770943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for cancer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7099937"/>
              </p:ext>
            </p:extLst>
          </p:nvPr>
        </p:nvGraphicFramePr>
        <p:xfrm>
          <a:off x="428625" y="1462145"/>
          <a:ext cx="8286750" cy="5076768"/>
        </p:xfrm>
        <a:graphic>
          <a:graphicData uri="http://schemas.openxmlformats.org/drawingml/2006/table">
            <a:tbl>
              <a:tblPr/>
              <a:tblGrid>
                <a:gridCol w="4143375">
                  <a:extLst>
                    <a:ext uri="{9D8B030D-6E8A-4147-A177-3AD203B41FA5}">
                      <a16:colId xmlns:a16="http://schemas.microsoft.com/office/drawing/2014/main" val="3012680684"/>
                    </a:ext>
                  </a:extLst>
                </a:gridCol>
                <a:gridCol w="4143375">
                  <a:extLst>
                    <a:ext uri="{9D8B030D-6E8A-4147-A177-3AD203B41FA5}">
                      <a16:colId xmlns:a16="http://schemas.microsoft.com/office/drawing/2014/main" val="2918625251"/>
                    </a:ext>
                  </a:extLst>
                </a:gridCol>
              </a:tblGrid>
              <a:tr h="638088">
                <a:tc>
                  <a:txBody>
                    <a:bodyPr/>
                    <a:lstStyle/>
                    <a:p>
                      <a:pPr fontAlgn="t"/>
                      <a:r>
                        <a:rPr lang="en-US" sz="1400">
                          <a:effectLst/>
                        </a:rPr>
                        <a:t>Colonoscopy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a:effectLst/>
                        </a:rPr>
                        <a:t>At 45 years old in asymptomatic patients at average risk</a:t>
                      </a:r>
                    </a:p>
                    <a:p>
                      <a:pPr fontAlgn="t"/>
                      <a:r>
                        <a:rPr lang="en-US" sz="1400">
                          <a:effectLst/>
                        </a:rPr>
                        <a:t>Earlier screening may be warranted for those with strong family history of colon cancer</a:t>
                      </a:r>
                    </a:p>
                    <a:p>
                      <a:pPr fontAlgn="t"/>
                      <a:r>
                        <a:rPr lang="en-US" sz="1400">
                          <a:effectLst/>
                        </a:rPr>
                        <a:t>Subsequent testing frequency depends on findings on baseline exam</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15719024"/>
                  </a:ext>
                </a:extLst>
              </a:tr>
              <a:tr h="207379">
                <a:tc>
                  <a:txBody>
                    <a:bodyPr/>
                    <a:lstStyle/>
                    <a:p>
                      <a:pPr fontAlgn="t"/>
                      <a:r>
                        <a:rPr lang="en-US" sz="1400">
                          <a:effectLst/>
                        </a:rPr>
                        <a:t>Mammography</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a:effectLst/>
                        </a:rPr>
                        <a:t>Every other year or annually in women 50 to 74 years old</a:t>
                      </a:r>
                      <a:r>
                        <a:rPr lang="en-US" sz="1400" baseline="30000">
                          <a:effectLst/>
                        </a:rPr>
                        <a:t>Δ</a:t>
                      </a:r>
                      <a:endParaRPr lang="en-US" sz="1400">
                        <a:effectLst/>
                      </a:endParaRP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63605174"/>
                  </a:ext>
                </a:extLst>
              </a:tr>
              <a:tr h="494518">
                <a:tc>
                  <a:txBody>
                    <a:bodyPr/>
                    <a:lstStyle/>
                    <a:p>
                      <a:pPr fontAlgn="t"/>
                      <a:r>
                        <a:rPr lang="en-US" sz="1400">
                          <a:effectLst/>
                        </a:rPr>
                        <a:t>Cervical Pap smear (with or without HPV testing in women ≥30 years)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a:effectLst/>
                        </a:rPr>
                        <a:t>At baseline; interval for repeat testing depends on results and whether HPV co-testing was performed</a:t>
                      </a:r>
                      <a:r>
                        <a:rPr lang="en-US" sz="1400" baseline="30000">
                          <a:effectLst/>
                        </a:rPr>
                        <a:t>◊</a:t>
                      </a:r>
                      <a:endParaRPr lang="en-US" sz="1400">
                        <a:effectLst/>
                      </a:endParaRPr>
                    </a:p>
                    <a:p>
                      <a:pPr fontAlgn="t"/>
                      <a:r>
                        <a:rPr lang="en-US" sz="1400">
                          <a:effectLst/>
                        </a:rPr>
                        <a:t>Additional testing may be warranted for those with abnormal results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17564256"/>
                  </a:ext>
                </a:extLst>
              </a:tr>
              <a:tr h="494518">
                <a:tc>
                  <a:txBody>
                    <a:bodyPr/>
                    <a:lstStyle/>
                    <a:p>
                      <a:pPr fontAlgn="t"/>
                      <a:r>
                        <a:rPr lang="en-US" sz="1400">
                          <a:effectLst/>
                        </a:rPr>
                        <a:t>Anal Pap smear</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a:effectLst/>
                        </a:rPr>
                        <a:t>Consider at baseline and annually</a:t>
                      </a:r>
                    </a:p>
                    <a:p>
                      <a:pPr fontAlgn="t"/>
                      <a:r>
                        <a:rPr lang="en-US" sz="1400">
                          <a:effectLst/>
                        </a:rPr>
                        <a:t>More frequent or additional testing may be warranted for those with abnormal results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44851261"/>
                  </a:ext>
                </a:extLst>
              </a:tr>
              <a:tr h="494518">
                <a:tc>
                  <a:txBody>
                    <a:bodyPr/>
                    <a:lstStyle/>
                    <a:p>
                      <a:pPr fontAlgn="t"/>
                      <a:r>
                        <a:rPr lang="en-US" sz="1400">
                          <a:effectLst/>
                        </a:rPr>
                        <a:t>Prostate-specific antigen</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a:effectLst/>
                        </a:rPr>
                        <a:t>For men aged 55 to 69 years, the decision to undergo periodic prostate-specific antigen (PSA)-based screening for prostate cancer should be individualized</a:t>
                      </a:r>
                      <a:r>
                        <a:rPr lang="en-US" sz="1400" baseline="30000">
                          <a:effectLst/>
                        </a:rPr>
                        <a:t>§</a:t>
                      </a:r>
                      <a:endParaRPr lang="en-US" sz="1400">
                        <a:effectLst/>
                      </a:endParaRP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6410169"/>
                  </a:ext>
                </a:extLst>
              </a:tr>
              <a:tr h="494518">
                <a:tc>
                  <a:txBody>
                    <a:bodyPr/>
                    <a:lstStyle/>
                    <a:p>
                      <a:pPr fontAlgn="t"/>
                      <a:r>
                        <a:rPr lang="en-US" sz="1400">
                          <a:effectLst/>
                        </a:rPr>
                        <a:t>Low-dose helical chest CT</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tc>
                  <a:txBody>
                    <a:bodyPr/>
                    <a:lstStyle/>
                    <a:p>
                      <a:pPr fontAlgn="t"/>
                      <a:r>
                        <a:rPr lang="en-US" sz="1400" dirty="0">
                          <a:effectLst/>
                        </a:rPr>
                        <a:t>Adults age 50 to 80 years old who are at risk of lung cancer due to smoking (at least a 20 pack-year smoking history and are either current smokers or former smokers having quit within the past 15 years)</a:t>
                      </a:r>
                    </a:p>
                  </a:txBody>
                  <a:tcPr marL="63809" marR="63809" marT="31904" marB="3190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30583917"/>
                  </a:ext>
                </a:extLst>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57</a:t>
            </a:fld>
            <a:endParaRPr lang="en-US"/>
          </a:p>
        </p:txBody>
      </p:sp>
    </p:spTree>
    <p:extLst>
      <p:ext uri="{BB962C8B-B14F-4D97-AF65-F5344CB8AC3E}">
        <p14:creationId xmlns:p14="http://schemas.microsoft.com/office/powerpoint/2010/main" val="1311376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Resources</a:t>
            </a:r>
          </a:p>
        </p:txBody>
      </p:sp>
      <p:sp>
        <p:nvSpPr>
          <p:cNvPr id="3" name="Content Placeholder 2"/>
          <p:cNvSpPr>
            <a:spLocks noGrp="1"/>
          </p:cNvSpPr>
          <p:nvPr>
            <p:ph idx="1"/>
          </p:nvPr>
        </p:nvSpPr>
        <p:spPr/>
        <p:txBody>
          <a:bodyPr>
            <a:noAutofit/>
          </a:bodyPr>
          <a:lstStyle/>
          <a:p>
            <a:r>
              <a:rPr lang="en-US" sz="2800" b="1" dirty="0"/>
              <a:t> HIV/</a:t>
            </a:r>
            <a:r>
              <a:rPr lang="en-US" sz="2800" b="1" dirty="0" err="1"/>
              <a:t>PrEP</a:t>
            </a:r>
            <a:r>
              <a:rPr lang="en-US" sz="2800" b="1" dirty="0"/>
              <a:t> Warm Line: (800) 933-3413</a:t>
            </a:r>
          </a:p>
          <a:p>
            <a:pPr lvl="1"/>
            <a:r>
              <a:rPr lang="en-US" sz="2400" u="sng" dirty="0">
                <a:hlinkClick r:id="rId3"/>
              </a:rPr>
              <a:t>HIV/AIDS Management | National Clinician Consultation Center (ucsf.edu)</a:t>
            </a:r>
            <a:endParaRPr lang="en-US" sz="2400" dirty="0"/>
          </a:p>
          <a:p>
            <a:pPr lvl="1"/>
            <a:r>
              <a:rPr lang="en-US" sz="2400" dirty="0"/>
              <a:t>Clinicians are available Monday through Friday, 9:00 a.m. to 8:00</a:t>
            </a:r>
            <a:br>
              <a:rPr lang="en-US" sz="2400" dirty="0"/>
            </a:br>
            <a:r>
              <a:rPr lang="en-US" sz="2400" dirty="0"/>
              <a:t>p.m. EST. Voice mail is available 24 hours a day.</a:t>
            </a:r>
          </a:p>
          <a:p>
            <a:pPr marL="566928" lvl="3" indent="0">
              <a:buNone/>
            </a:pPr>
            <a:endParaRPr lang="en-US" sz="2800" dirty="0"/>
          </a:p>
          <a:p>
            <a:r>
              <a:rPr lang="en-US" sz="2800" b="1" dirty="0"/>
              <a:t> Indian Country ECHO</a:t>
            </a:r>
          </a:p>
          <a:p>
            <a:pPr lvl="1"/>
            <a:r>
              <a:rPr lang="en-US" sz="2400" dirty="0">
                <a:hlinkClick r:id="rId4"/>
              </a:rPr>
              <a:t>http://www.indiancountryecho.org</a:t>
            </a:r>
            <a:endParaRPr lang="en-US" sz="2400" dirty="0"/>
          </a:p>
          <a:p>
            <a:pPr lvl="1"/>
            <a:r>
              <a:rPr lang="en-US" sz="2400" dirty="0"/>
              <a:t>HIV ECHO, 2</a:t>
            </a:r>
            <a:r>
              <a:rPr lang="en-US" sz="2400" baseline="30000" dirty="0"/>
              <a:t>nd</a:t>
            </a:r>
            <a:r>
              <a:rPr lang="en-US" sz="2400" dirty="0"/>
              <a:t> Wednesday of every month </a:t>
            </a:r>
          </a:p>
          <a:p>
            <a:pPr marL="566928" lvl="3" indent="0">
              <a:buNone/>
            </a:pPr>
            <a:r>
              <a:rPr lang="en-US" sz="2400" dirty="0"/>
              <a:t>    2-3 pm ET </a:t>
            </a:r>
          </a:p>
          <a:p>
            <a:endParaRPr lang="en-US" sz="2800"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58</a:t>
            </a:fld>
            <a:endParaRPr lang="en-US"/>
          </a:p>
        </p:txBody>
      </p:sp>
    </p:spTree>
    <p:extLst>
      <p:ext uri="{BB962C8B-B14F-4D97-AF65-F5344CB8AC3E}">
        <p14:creationId xmlns:p14="http://schemas.microsoft.com/office/powerpoint/2010/main" val="1113994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122362"/>
            <a:ext cx="6858000" cy="2840037"/>
          </a:xfrm>
        </p:spPr>
        <p:txBody>
          <a:bodyPr vert="horz" lIns="91440" tIns="45720" rIns="91440" bIns="45720" rtlCol="0" anchor="b">
            <a:normAutofit/>
          </a:bodyPr>
          <a:lstStyle/>
          <a:p>
            <a:pPr algn="ctr" defTabSz="914400"/>
            <a:r>
              <a:rPr lang="en-US" sz="5000" kern="1200">
                <a:solidFill>
                  <a:schemeClr val="tx1"/>
                </a:solidFill>
                <a:latin typeface="+mj-lt"/>
                <a:ea typeface="+mj-ea"/>
                <a:cs typeface="+mj-cs"/>
              </a:rPr>
              <a:t>Questions?</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159710"/>
            <a:ext cx="2057400" cy="365125"/>
          </a:xfrm>
        </p:spPr>
        <p:txBody>
          <a:bodyPr vert="horz" lIns="91440" tIns="45720" rIns="91440" bIns="45720" rtlCol="0" anchor="ctr">
            <a:normAutofit/>
          </a:bodyPr>
          <a:lstStyle/>
          <a:p>
            <a:pPr>
              <a:spcAft>
                <a:spcPts val="600"/>
              </a:spcAft>
            </a:pPr>
            <a:fld id="{BFEBEB0A-9E3D-4B14-9782-E2AE3DA60D96}" type="slidenum">
              <a:rPr lang="en-US" sz="1200" smtClean="0"/>
              <a:pPr>
                <a:spcAft>
                  <a:spcPts val="600"/>
                </a:spcAft>
              </a:pPr>
              <a:t>59</a:t>
            </a:fld>
            <a:endParaRPr lang="en-US" sz="1200"/>
          </a:p>
        </p:txBody>
      </p:sp>
    </p:spTree>
    <p:extLst>
      <p:ext uri="{BB962C8B-B14F-4D97-AF65-F5344CB8AC3E}">
        <p14:creationId xmlns:p14="http://schemas.microsoft.com/office/powerpoint/2010/main" val="32571146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23C59-38C2-4596-864A-F1CE227C3208}"/>
              </a:ext>
            </a:extLst>
          </p:cNvPr>
          <p:cNvSpPr>
            <a:spLocks noGrp="1"/>
          </p:cNvSpPr>
          <p:nvPr>
            <p:ph type="title"/>
          </p:nvPr>
        </p:nvSpPr>
        <p:spPr>
          <a:xfrm>
            <a:off x="628650" y="631825"/>
            <a:ext cx="7886700" cy="1325563"/>
          </a:xfrm>
        </p:spPr>
        <p:txBody>
          <a:bodyPr>
            <a:normAutofit/>
          </a:bodyPr>
          <a:lstStyle/>
          <a:p>
            <a:pPr algn="ctr"/>
            <a:r>
              <a:rPr lang="en-US" dirty="0">
                <a:cs typeface="Calibri Light"/>
              </a:rPr>
              <a:t>HIV Prevention Strategies</a:t>
            </a:r>
            <a:endParaRPr lang="en-US"/>
          </a:p>
        </p:txBody>
      </p:sp>
      <p:cxnSp>
        <p:nvCxnSpPr>
          <p:cNvPr id="11" name="Straight Connector 11">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001AD6-A2CA-42C4-8113-A2E348B4BF9F}"/>
              </a:ext>
            </a:extLst>
          </p:cNvPr>
          <p:cNvSpPr>
            <a:spLocks noGrp="1"/>
          </p:cNvSpPr>
          <p:nvPr>
            <p:ph idx="1"/>
          </p:nvPr>
        </p:nvSpPr>
        <p:spPr>
          <a:xfrm>
            <a:off x="628650" y="2269173"/>
            <a:ext cx="7886700" cy="3659988"/>
          </a:xfrm>
        </p:spPr>
        <p:txBody>
          <a:bodyPr vert="horz" lIns="91440" tIns="45720" rIns="91440" bIns="45720" rtlCol="0">
            <a:normAutofit/>
          </a:bodyPr>
          <a:lstStyle/>
          <a:p>
            <a:r>
              <a:rPr lang="en-US" dirty="0">
                <a:cs typeface="Calibri"/>
              </a:rPr>
              <a:t>Sexual behavior modification </a:t>
            </a:r>
          </a:p>
          <a:p>
            <a:r>
              <a:rPr lang="en-US" dirty="0">
                <a:cs typeface="Calibri"/>
              </a:rPr>
              <a:t>Condom use </a:t>
            </a:r>
          </a:p>
          <a:p>
            <a:r>
              <a:rPr lang="en-US" dirty="0">
                <a:cs typeface="Calibri"/>
              </a:rPr>
              <a:t>Test and treat STIs </a:t>
            </a:r>
          </a:p>
          <a:p>
            <a:r>
              <a:rPr lang="en-US" dirty="0">
                <a:cs typeface="Calibri"/>
              </a:rPr>
              <a:t>HIV treatment as prevention (U=U)</a:t>
            </a:r>
          </a:p>
          <a:p>
            <a:r>
              <a:rPr lang="en-US">
                <a:cs typeface="Calibri"/>
              </a:rPr>
              <a:t>PrEP</a:t>
            </a:r>
            <a:r>
              <a:rPr lang="en-US" dirty="0">
                <a:cs typeface="Calibri"/>
              </a:rPr>
              <a:t>: Pre-Exposure Prophylaxis</a:t>
            </a:r>
          </a:p>
          <a:p>
            <a:r>
              <a:rPr lang="en-US" dirty="0">
                <a:cs typeface="Calibri"/>
              </a:rPr>
              <a:t>PEP: Post-Exposure Prophylaxis</a:t>
            </a:r>
          </a:p>
          <a:p>
            <a:r>
              <a:rPr lang="en-US" dirty="0">
                <a:cs typeface="Calibri"/>
              </a:rPr>
              <a:t>Offer sterile, personalized injection drug use equipment for people who inject drugs</a:t>
            </a:r>
            <a:endParaRPr lang="en-US" dirty="0"/>
          </a:p>
        </p:txBody>
      </p:sp>
      <p:sp>
        <p:nvSpPr>
          <p:cNvPr id="5" name="Slide Number Placeholder 4">
            <a:extLst>
              <a:ext uri="{FF2B5EF4-FFF2-40B4-BE49-F238E27FC236}">
                <a16:creationId xmlns:a16="http://schemas.microsoft.com/office/drawing/2014/main" id="{BB9EC803-94FC-48D6-9520-016A4D0D42C5}"/>
              </a:ext>
            </a:extLst>
          </p:cNvPr>
          <p:cNvSpPr>
            <a:spLocks noGrp="1"/>
          </p:cNvSpPr>
          <p:nvPr>
            <p:ph type="sldNum" sz="quarter" idx="12"/>
          </p:nvPr>
        </p:nvSpPr>
        <p:spPr>
          <a:xfrm>
            <a:off x="6457950" y="6077585"/>
            <a:ext cx="2057400" cy="365125"/>
          </a:xfrm>
        </p:spPr>
        <p:txBody>
          <a:bodyPr>
            <a:normAutofit/>
          </a:bodyPr>
          <a:lstStyle/>
          <a:p>
            <a:pPr>
              <a:spcAft>
                <a:spcPts val="600"/>
              </a:spcAft>
            </a:pPr>
            <a:fld id="{BFEBEB0A-9E3D-4B14-9782-E2AE3DA60D96}" type="slidenum">
              <a:rPr lang="en-US" smtClean="0"/>
              <a:pPr>
                <a:spcAft>
                  <a:spcPts val="600"/>
                </a:spcAft>
              </a:pPr>
              <a:t>6</a:t>
            </a:fld>
            <a:endParaRPr lang="en-US"/>
          </a:p>
        </p:txBody>
      </p:sp>
      <p:sp>
        <p:nvSpPr>
          <p:cNvPr id="53" name="TextBox 1">
            <a:extLst>
              <a:ext uri="{FF2B5EF4-FFF2-40B4-BE49-F238E27FC236}">
                <a16:creationId xmlns:a16="http://schemas.microsoft.com/office/drawing/2014/main" id="{0D4FDB27-6644-4DCD-88D4-87AED7C7F6FE}"/>
              </a:ext>
            </a:extLst>
          </p:cNvPr>
          <p:cNvSpPr txBox="1"/>
          <p:nvPr/>
        </p:nvSpPr>
        <p:spPr>
          <a:xfrm>
            <a:off x="2813154" y="6135973"/>
            <a:ext cx="5191593"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https://aidsinfo.nih.gov/understanding-hiv-aids/fact-sheets/20/48/the-basics-of-hiv-prevention</a:t>
            </a:r>
          </a:p>
        </p:txBody>
      </p:sp>
    </p:spTree>
    <p:extLst>
      <p:ext uri="{BB962C8B-B14F-4D97-AF65-F5344CB8AC3E}">
        <p14:creationId xmlns:p14="http://schemas.microsoft.com/office/powerpoint/2010/main" val="37942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23C59-38C2-4596-864A-F1CE227C3208}"/>
              </a:ext>
            </a:extLst>
          </p:cNvPr>
          <p:cNvSpPr>
            <a:spLocks noGrp="1"/>
          </p:cNvSpPr>
          <p:nvPr>
            <p:ph type="title"/>
          </p:nvPr>
        </p:nvSpPr>
        <p:spPr>
          <a:xfrm>
            <a:off x="628650" y="631825"/>
            <a:ext cx="7886700" cy="1325563"/>
          </a:xfrm>
        </p:spPr>
        <p:txBody>
          <a:bodyPr>
            <a:normAutofit/>
          </a:bodyPr>
          <a:lstStyle/>
          <a:p>
            <a:pPr algn="ctr"/>
            <a:r>
              <a:rPr lang="en-US" dirty="0">
                <a:cs typeface="Calibri Light"/>
              </a:rPr>
              <a:t>HIV Prevention Strategies</a:t>
            </a:r>
            <a:endParaRPr lang="en-US"/>
          </a:p>
        </p:txBody>
      </p:sp>
      <p:cxnSp>
        <p:nvCxnSpPr>
          <p:cNvPr id="11" name="Straight Connector 10">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227" y="1957388"/>
            <a:ext cx="779754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001AD6-A2CA-42C4-8113-A2E348B4BF9F}"/>
              </a:ext>
            </a:extLst>
          </p:cNvPr>
          <p:cNvSpPr>
            <a:spLocks noGrp="1"/>
          </p:cNvSpPr>
          <p:nvPr>
            <p:ph idx="1"/>
          </p:nvPr>
        </p:nvSpPr>
        <p:spPr>
          <a:xfrm>
            <a:off x="628650" y="2269173"/>
            <a:ext cx="7886700" cy="3659988"/>
          </a:xfrm>
        </p:spPr>
        <p:txBody>
          <a:bodyPr vert="horz" lIns="91440" tIns="45720" rIns="91440" bIns="45720" rtlCol="0">
            <a:normAutofit/>
          </a:bodyPr>
          <a:lstStyle/>
          <a:p>
            <a:r>
              <a:rPr lang="en-US" dirty="0">
                <a:cs typeface="Calibri"/>
              </a:rPr>
              <a:t>Sexual behavior modification </a:t>
            </a:r>
          </a:p>
          <a:p>
            <a:r>
              <a:rPr lang="en-US" dirty="0">
                <a:cs typeface="Calibri"/>
              </a:rPr>
              <a:t>Condom use </a:t>
            </a:r>
          </a:p>
          <a:p>
            <a:r>
              <a:rPr lang="en-US" dirty="0">
                <a:cs typeface="Calibri"/>
              </a:rPr>
              <a:t>Test and treat STIs </a:t>
            </a:r>
          </a:p>
          <a:p>
            <a:r>
              <a:rPr lang="en-US" dirty="0">
                <a:cs typeface="Calibri"/>
              </a:rPr>
              <a:t>HIV treatment as prevention (U=U)</a:t>
            </a:r>
          </a:p>
          <a:p>
            <a:r>
              <a:rPr lang="en-US" b="1" u="sng">
                <a:cs typeface="Calibri"/>
              </a:rPr>
              <a:t>PrEP: Pre-Exposure Prophylaxis</a:t>
            </a:r>
          </a:p>
          <a:p>
            <a:r>
              <a:rPr lang="en-US" dirty="0">
                <a:cs typeface="Calibri"/>
              </a:rPr>
              <a:t>PEP: Post-Exposure Prophylaxis</a:t>
            </a:r>
          </a:p>
          <a:p>
            <a:r>
              <a:rPr lang="en-US" dirty="0">
                <a:cs typeface="Calibri"/>
              </a:rPr>
              <a:t>Offer sterile, personalized injection drug use equipment for people who inject drugs</a:t>
            </a:r>
            <a:endParaRPr lang="en-US" dirty="0"/>
          </a:p>
        </p:txBody>
      </p:sp>
      <p:sp>
        <p:nvSpPr>
          <p:cNvPr id="4" name="Slide Number Placeholder 3">
            <a:extLst>
              <a:ext uri="{FF2B5EF4-FFF2-40B4-BE49-F238E27FC236}">
                <a16:creationId xmlns:a16="http://schemas.microsoft.com/office/drawing/2014/main" id="{FF29F00D-C097-42BE-968F-920B9E4A24AC}"/>
              </a:ext>
            </a:extLst>
          </p:cNvPr>
          <p:cNvSpPr>
            <a:spLocks noGrp="1"/>
          </p:cNvSpPr>
          <p:nvPr>
            <p:ph type="sldNum" sz="quarter" idx="12"/>
          </p:nvPr>
        </p:nvSpPr>
        <p:spPr>
          <a:xfrm>
            <a:off x="6457950" y="6077585"/>
            <a:ext cx="2057400" cy="365125"/>
          </a:xfrm>
        </p:spPr>
        <p:txBody>
          <a:bodyPr>
            <a:normAutofit/>
          </a:bodyPr>
          <a:lstStyle/>
          <a:p>
            <a:pPr>
              <a:spcAft>
                <a:spcPts val="600"/>
              </a:spcAft>
            </a:pPr>
            <a:fld id="{BFEBEB0A-9E3D-4B14-9782-E2AE3DA60D96}" type="slidenum">
              <a:rPr lang="en-US" smtClean="0"/>
              <a:pPr>
                <a:spcAft>
                  <a:spcPts val="600"/>
                </a:spcAft>
              </a:pPr>
              <a:t>7</a:t>
            </a:fld>
            <a:endParaRPr lang="en-US"/>
          </a:p>
        </p:txBody>
      </p:sp>
      <p:sp>
        <p:nvSpPr>
          <p:cNvPr id="7" name="TextBox 1">
            <a:extLst>
              <a:ext uri="{FF2B5EF4-FFF2-40B4-BE49-F238E27FC236}">
                <a16:creationId xmlns:a16="http://schemas.microsoft.com/office/drawing/2014/main" id="{0D4FDB27-6644-4DCD-88D4-87AED7C7F6FE}"/>
              </a:ext>
            </a:extLst>
          </p:cNvPr>
          <p:cNvSpPr txBox="1"/>
          <p:nvPr/>
        </p:nvSpPr>
        <p:spPr>
          <a:xfrm>
            <a:off x="3112957" y="6135973"/>
            <a:ext cx="5191593"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https://aidsinfo.nih.gov/understanding-hiv-aids/fact-sheets/20/48/the-basics-of-hiv-prevention</a:t>
            </a:r>
          </a:p>
        </p:txBody>
      </p:sp>
    </p:spTree>
    <p:extLst>
      <p:ext uri="{BB962C8B-B14F-4D97-AF65-F5344CB8AC3E}">
        <p14:creationId xmlns:p14="http://schemas.microsoft.com/office/powerpoint/2010/main" val="170198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Which of the following patients would benefit from </a:t>
            </a:r>
            <a:r>
              <a:rPr lang="en-US" dirty="0" err="1"/>
              <a:t>PrEP</a:t>
            </a:r>
            <a:r>
              <a:rPr lang="en-US" dirty="0"/>
              <a:t>?</a:t>
            </a:r>
          </a:p>
        </p:txBody>
      </p:sp>
      <p:sp>
        <p:nvSpPr>
          <p:cNvPr id="3" name="Content Placeholder 2"/>
          <p:cNvSpPr>
            <a:spLocks noGrp="1"/>
          </p:cNvSpPr>
          <p:nvPr>
            <p:ph idx="1"/>
          </p:nvPr>
        </p:nvSpPr>
        <p:spPr>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marL="628650" indent="-514350">
              <a:buFont typeface="+mj-lt"/>
              <a:buAutoNum type="alphaUcPeriod"/>
            </a:pPr>
            <a:r>
              <a:rPr lang="en-US" sz="2800" dirty="0"/>
              <a:t>A person who injects drugs, shares needles and the last injection was 2 months ago</a:t>
            </a:r>
          </a:p>
          <a:p>
            <a:pPr marL="628650" indent="-514350">
              <a:buFont typeface="+mj-lt"/>
              <a:buAutoNum type="alphaUcPeriod"/>
            </a:pPr>
            <a:r>
              <a:rPr lang="en-US" sz="2800" dirty="0"/>
              <a:t>A man who has sex with men (MSM), has a stable HIV negative partner and uses condoms systematically</a:t>
            </a:r>
          </a:p>
          <a:p>
            <a:pPr marL="628650" indent="-514350">
              <a:buFont typeface="+mj-lt"/>
              <a:buAutoNum type="alphaUcPeriod"/>
            </a:pPr>
            <a:r>
              <a:rPr lang="en-US" sz="2800" dirty="0"/>
              <a:t>A heterosexual female recently diagnosed with syphilis</a:t>
            </a:r>
          </a:p>
          <a:p>
            <a:pPr marL="628650" indent="-514350">
              <a:buFont typeface="+mj-lt"/>
              <a:buAutoNum type="alphaUcPeriod"/>
            </a:pPr>
            <a:r>
              <a:rPr lang="en-US" sz="2800" dirty="0"/>
              <a:t>A 23 </a:t>
            </a:r>
            <a:r>
              <a:rPr lang="en-US" sz="2800" dirty="0" err="1"/>
              <a:t>yo</a:t>
            </a:r>
            <a:r>
              <a:rPr lang="en-US" sz="2800" dirty="0"/>
              <a:t> male who is asking for </a:t>
            </a:r>
            <a:r>
              <a:rPr lang="en-US" sz="2800" dirty="0" err="1"/>
              <a:t>PrEP</a:t>
            </a:r>
            <a:r>
              <a:rPr lang="en-US" sz="2800" dirty="0"/>
              <a:t> but denies any risk factors for HIV</a:t>
            </a:r>
          </a:p>
          <a:p>
            <a:pPr marL="971550" lvl="1" indent="-514350">
              <a:buFont typeface="+mj-lt"/>
              <a:buAutoNum type="alphaUcPeriod"/>
            </a:pPr>
            <a:endParaRPr lang="en-US" sz="2400" dirty="0"/>
          </a:p>
        </p:txBody>
      </p:sp>
    </p:spTree>
    <p:extLst>
      <p:ext uri="{BB962C8B-B14F-4D97-AF65-F5344CB8AC3E}">
        <p14:creationId xmlns:p14="http://schemas.microsoft.com/office/powerpoint/2010/main" val="202886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r>
              <a:rPr lang="en-US">
                <a:solidFill>
                  <a:srgbClr val="FFFFFF"/>
                </a:solidFill>
              </a:rPr>
              <a:t>What is PrEP?</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125454" y="591343"/>
            <a:ext cx="5179868" cy="5585619"/>
          </a:xfrm>
        </p:spPr>
        <p:txBody>
          <a:bodyPr vert="horz" lIns="91440" tIns="45720" rIns="91440" bIns="45720" rtlCol="0" anchor="ctr">
            <a:normAutofit/>
          </a:bodyPr>
          <a:lstStyle/>
          <a:p>
            <a:r>
              <a:rPr lang="en-US" b="1" dirty="0"/>
              <a:t>Pre-exposure prophylaxis</a:t>
            </a:r>
            <a:r>
              <a:rPr lang="en-US" dirty="0"/>
              <a:t> (or </a:t>
            </a:r>
            <a:r>
              <a:rPr lang="en-US" dirty="0" err="1"/>
              <a:t>PrEP</a:t>
            </a:r>
            <a:r>
              <a:rPr lang="en-US" dirty="0"/>
              <a:t>) is when people at very high risk for HIV take antiretroviral medication to lower their chances of HIV infection</a:t>
            </a:r>
          </a:p>
          <a:p>
            <a:pPr lvl="1"/>
            <a:r>
              <a:rPr lang="en-US" dirty="0"/>
              <a:t>Helps prevent an HIV-negative person from getting HIV from a sexual or injection-drug-using partner who is HIV positive</a:t>
            </a:r>
          </a:p>
          <a:p>
            <a:r>
              <a:rPr lang="en-US" dirty="0"/>
              <a:t>Medication</a:t>
            </a:r>
          </a:p>
          <a:p>
            <a:pPr lvl="1"/>
            <a:r>
              <a:rPr lang="en-US" dirty="0" err="1"/>
              <a:t>Tenofovir</a:t>
            </a:r>
            <a:r>
              <a:rPr lang="en-US" dirty="0"/>
              <a:t> and emtricitabine combo pill (</a:t>
            </a:r>
            <a:r>
              <a:rPr lang="en-US" dirty="0" err="1"/>
              <a:t>Truvada</a:t>
            </a:r>
            <a:r>
              <a:rPr lang="en-US" dirty="0"/>
              <a:t>®) or (</a:t>
            </a:r>
            <a:r>
              <a:rPr lang="en-US" dirty="0" err="1"/>
              <a:t>Descovy</a:t>
            </a:r>
            <a:r>
              <a:rPr lang="en-US" dirty="0"/>
              <a:t>®) taken daily </a:t>
            </a:r>
          </a:p>
          <a:p>
            <a:pPr marL="342900" lvl="1" indent="0">
              <a:buNone/>
            </a:pPr>
            <a:r>
              <a:rPr lang="en-US" dirty="0"/>
              <a:t>OR</a:t>
            </a:r>
          </a:p>
          <a:p>
            <a:pPr lvl="1"/>
            <a:r>
              <a:rPr lang="en-US" dirty="0" err="1"/>
              <a:t>Cabotegravir</a:t>
            </a:r>
            <a:r>
              <a:rPr lang="en-US" dirty="0"/>
              <a:t> extended-release injectable suspension (</a:t>
            </a:r>
            <a:r>
              <a:rPr lang="en-US" dirty="0" err="1"/>
              <a:t>Apretude</a:t>
            </a:r>
            <a:r>
              <a:rPr lang="en-US" dirty="0"/>
              <a:t>®) taken intramuscularly as two initiation injections administered one month apart, and then every two months thereafter</a:t>
            </a:r>
          </a:p>
          <a:p>
            <a:pPr marL="0" indent="0">
              <a:buNone/>
            </a:pPr>
            <a:endParaRPr lang="en-US" dirty="0"/>
          </a:p>
        </p:txBody>
      </p:sp>
      <p:sp>
        <p:nvSpPr>
          <p:cNvPr id="4" name="Slide Number Placeholder 3"/>
          <p:cNvSpPr>
            <a:spLocks noGrp="1"/>
          </p:cNvSpPr>
          <p:nvPr>
            <p:ph type="sldNum" sz="quarter" idx="12"/>
          </p:nvPr>
        </p:nvSpPr>
        <p:spPr>
          <a:xfrm>
            <a:off x="7156173" y="6356350"/>
            <a:ext cx="1359176" cy="365125"/>
          </a:xfrm>
        </p:spPr>
        <p:txBody>
          <a:bodyPr>
            <a:normAutofit/>
          </a:bodyPr>
          <a:lstStyle/>
          <a:p>
            <a:pPr>
              <a:spcAft>
                <a:spcPts val="600"/>
              </a:spcAft>
            </a:pPr>
            <a:fld id="{BFEBEB0A-9E3D-4B14-9782-E2AE3DA60D96}" type="slidenum">
              <a:rPr lang="en-US" smtClean="0"/>
              <a:pPr>
                <a:spcAft>
                  <a:spcPts val="600"/>
                </a:spcAft>
              </a:pPr>
              <a:t>9</a:t>
            </a:fld>
            <a:endParaRPr lang="en-US"/>
          </a:p>
        </p:txBody>
      </p:sp>
      <p:sp>
        <p:nvSpPr>
          <p:cNvPr id="8" name="Explosion 2 7"/>
          <p:cNvSpPr/>
          <p:nvPr/>
        </p:nvSpPr>
        <p:spPr>
          <a:xfrm>
            <a:off x="229743" y="152400"/>
            <a:ext cx="8686799" cy="65690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4"/>
                </a:solidFill>
              </a:rPr>
              <a:t>PrEP</a:t>
            </a:r>
            <a:r>
              <a:rPr lang="en-US" sz="2400" b="1" i="1" dirty="0">
                <a:solidFill>
                  <a:schemeClr val="accent4"/>
                </a:solidFill>
              </a:rPr>
              <a:t> is not a substitution for other HIV prevention interventions!</a:t>
            </a:r>
          </a:p>
          <a:p>
            <a:pPr algn="ctr"/>
            <a:endParaRPr lang="en-US" sz="2400" dirty="0"/>
          </a:p>
          <a:p>
            <a:pPr algn="ctr"/>
            <a:r>
              <a:rPr lang="en-US" sz="2400" b="1" i="1" dirty="0" err="1">
                <a:solidFill>
                  <a:schemeClr val="accent4"/>
                </a:solidFill>
              </a:rPr>
              <a:t>PrEP</a:t>
            </a:r>
            <a:r>
              <a:rPr lang="en-US" sz="2400" b="1" i="1" dirty="0">
                <a:solidFill>
                  <a:schemeClr val="accent4"/>
                </a:solidFill>
              </a:rPr>
              <a:t> does not protect against other STIs!</a:t>
            </a:r>
          </a:p>
        </p:txBody>
      </p:sp>
      <p:sp>
        <p:nvSpPr>
          <p:cNvPr id="10" name="Rectangle 9"/>
          <p:cNvSpPr/>
          <p:nvPr/>
        </p:nvSpPr>
        <p:spPr>
          <a:xfrm>
            <a:off x="152400" y="6444477"/>
            <a:ext cx="4953000" cy="276999"/>
          </a:xfrm>
          <a:prstGeom prst="rect">
            <a:avLst/>
          </a:prstGeom>
        </p:spPr>
        <p:txBody>
          <a:bodyPr wrap="square">
            <a:spAutoFit/>
          </a:bodyPr>
          <a:lstStyle/>
          <a:p>
            <a:r>
              <a:rPr lang="en-US" sz="1200" dirty="0"/>
              <a:t>https://www.cdc.gov/hiv/pdf/risk/prep/cdc-hiv-prep-guidelines-2021.pdf</a:t>
            </a:r>
          </a:p>
        </p:txBody>
      </p:sp>
    </p:spTree>
    <p:extLst>
      <p:ext uri="{BB962C8B-B14F-4D97-AF65-F5344CB8AC3E}">
        <p14:creationId xmlns:p14="http://schemas.microsoft.com/office/powerpoint/2010/main" val="41273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stern Stat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24286</TotalTime>
  <Words>5051</Words>
  <Application>Microsoft Macintosh PowerPoint</Application>
  <PresentationFormat>On-screen Show (4:3)</PresentationFormat>
  <Paragraphs>555</Paragraphs>
  <Slides>59</Slides>
  <Notes>23</Notes>
  <HiddenSlides>17</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Arial</vt:lpstr>
      <vt:lpstr>Calibri</vt:lpstr>
      <vt:lpstr>Calibri Light</vt:lpstr>
      <vt:lpstr>Wingdings</vt:lpstr>
      <vt:lpstr>Office Theme</vt:lpstr>
      <vt:lpstr>Western States Template</vt:lpstr>
      <vt:lpstr>PowerPoint Presentation</vt:lpstr>
      <vt:lpstr>Outline</vt:lpstr>
      <vt:lpstr>PowerPoint Presentation</vt:lpstr>
      <vt:lpstr>Survival after Classification of Stage 3 (AIDS) during 2000—2013, by Months Survived and Race/Ethnicity—United States and 6 Dependent Areas</vt:lpstr>
      <vt:lpstr>Which of the Following Best Describes your Experience with PrEP?</vt:lpstr>
      <vt:lpstr>HIV Prevention Strategies</vt:lpstr>
      <vt:lpstr>HIV Prevention Strategies</vt:lpstr>
      <vt:lpstr>Which of the following patients would benefit from PrEP?</vt:lpstr>
      <vt:lpstr>What is PrEP?</vt:lpstr>
      <vt:lpstr>Why PrEP?</vt:lpstr>
      <vt:lpstr>Who should be offered PrEP?</vt:lpstr>
      <vt:lpstr>Oral PrEP</vt:lpstr>
      <vt:lpstr>Oral PrEP</vt:lpstr>
      <vt:lpstr>Baseline Labs for Oral PrEP</vt:lpstr>
      <vt:lpstr>Oral PrEP Follow-up</vt:lpstr>
      <vt:lpstr>Oral PrEP Follow-up</vt:lpstr>
      <vt:lpstr>Oral PrEP Follow-up</vt:lpstr>
      <vt:lpstr>Timing of Oral PrEP-associated Lab Tests</vt:lpstr>
      <vt:lpstr>Discontinuing Oral PrEP</vt:lpstr>
      <vt:lpstr>Injectable PrEP</vt:lpstr>
      <vt:lpstr>Injectable PrEP </vt:lpstr>
      <vt:lpstr>CAB: Significantly Lower Incidence of HIV-1 Infection vs Daily Oral PrEP</vt:lpstr>
      <vt:lpstr>Contraindications – CAB </vt:lpstr>
      <vt:lpstr>CAB – Side Effects</vt:lpstr>
      <vt:lpstr>How Is Injectable PrEP Administered?</vt:lpstr>
      <vt:lpstr>Baseline Assessment for PrEP with CAB</vt:lpstr>
      <vt:lpstr>PowerPoint Presentation</vt:lpstr>
      <vt:lpstr>PowerPoint Presentation</vt:lpstr>
      <vt:lpstr>Visit #2 – Month 1</vt:lpstr>
      <vt:lpstr>Visit #3 – Month 3 – Repeat Bimonthly</vt:lpstr>
      <vt:lpstr>Bacterial STI Testing with CAB</vt:lpstr>
      <vt:lpstr>Discontinuing CAB</vt:lpstr>
      <vt:lpstr>Unplanned Missed CAB Injections</vt:lpstr>
      <vt:lpstr>Do not….with CAB</vt:lpstr>
      <vt:lpstr>Role of the PCP in PrEP</vt:lpstr>
      <vt:lpstr>PrEP Care</vt:lpstr>
      <vt:lpstr>Post-exposure Prophylaxis (PEP)</vt:lpstr>
      <vt:lpstr>Exposure to HIV is an Emergency!</vt:lpstr>
      <vt:lpstr>Who should be offered PEP?</vt:lpstr>
      <vt:lpstr>Determining Exposure Risk</vt:lpstr>
      <vt:lpstr>Algorithm for Evaluation and Treatment of possible nonoccupational HIV exposures</vt:lpstr>
      <vt:lpstr>Recommended Labs for nPEP evaluation</vt:lpstr>
      <vt:lpstr>Recommended Regimens for PEP</vt:lpstr>
      <vt:lpstr>STI PEP  (Post-Exposure Prophylaxis)</vt:lpstr>
      <vt:lpstr>STI PEP (Post-Exposure Prophylaxis)</vt:lpstr>
      <vt:lpstr>DoxyPEP</vt:lpstr>
      <vt:lpstr>DoxyPEP is Off-Label</vt:lpstr>
      <vt:lpstr>Barriers to PrEP/PEP</vt:lpstr>
      <vt:lpstr>What do I do if a patient tests positive for HIV (confirmed)?</vt:lpstr>
      <vt:lpstr>Initial HIV+ Evaluation - Labs</vt:lpstr>
      <vt:lpstr>Treatment (DHHS recommendation)</vt:lpstr>
      <vt:lpstr>Screen for other infections</vt:lpstr>
      <vt:lpstr>Screen for past infections</vt:lpstr>
      <vt:lpstr>Assess CV risk</vt:lpstr>
      <vt:lpstr>Other assessments/screenings</vt:lpstr>
      <vt:lpstr>Follow-up tests for monitoring ART toxicity</vt:lpstr>
      <vt:lpstr>Screening for cancer</vt:lpstr>
      <vt:lpstr>Resources</vt:lpstr>
      <vt:lpstr>Questions?</vt:lpstr>
    </vt:vector>
  </TitlesOfParts>
  <Company>Cherokee Nation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dc:title>
  <dc:creator>Whitney Essex</dc:creator>
  <cp:lastModifiedBy>Nicholas Cushman</cp:lastModifiedBy>
  <cp:revision>480</cp:revision>
  <dcterms:created xsi:type="dcterms:W3CDTF">2016-09-27T18:34:53Z</dcterms:created>
  <dcterms:modified xsi:type="dcterms:W3CDTF">2023-10-16T21:48:01Z</dcterms:modified>
</cp:coreProperties>
</file>