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theme/themeOverride2.xml" ContentType="application/vnd.openxmlformats-officedocument.themeOverr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8"/>
  </p:notesMasterIdLst>
  <p:sldIdLst>
    <p:sldId id="278" r:id="rId5"/>
    <p:sldId id="280" r:id="rId6"/>
    <p:sldId id="440" r:id="rId7"/>
    <p:sldId id="313" r:id="rId8"/>
    <p:sldId id="317" r:id="rId9"/>
    <p:sldId id="417" r:id="rId10"/>
    <p:sldId id="320" r:id="rId11"/>
    <p:sldId id="346" r:id="rId12"/>
    <p:sldId id="338" r:id="rId13"/>
    <p:sldId id="290" r:id="rId14"/>
    <p:sldId id="418" r:id="rId15"/>
    <p:sldId id="293" r:id="rId16"/>
    <p:sldId id="286" r:id="rId17"/>
    <p:sldId id="294" r:id="rId18"/>
    <p:sldId id="422" r:id="rId19"/>
    <p:sldId id="428" r:id="rId20"/>
    <p:sldId id="432" r:id="rId21"/>
    <p:sldId id="433" r:id="rId22"/>
    <p:sldId id="436" r:id="rId23"/>
    <p:sldId id="437" r:id="rId24"/>
    <p:sldId id="439" r:id="rId25"/>
    <p:sldId id="287" r:id="rId26"/>
    <p:sldId id="27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1069" autoAdjust="0"/>
  </p:normalViewPr>
  <p:slideViewPr>
    <p:cSldViewPr snapToGrid="0">
      <p:cViewPr varScale="1">
        <p:scale>
          <a:sx n="79" d="100"/>
          <a:sy n="79" d="100"/>
        </p:scale>
        <p:origin x="120" y="4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a:t>Understanding OUD Medication Specifics</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Understanding OUD Medication Specifics</c:v>
                </c:pt>
              </c:strCache>
            </c:strRef>
          </c:tx>
          <c:spPr>
            <a:solidFill>
              <a:schemeClr val="accent1"/>
            </a:solidFill>
            <a:ln>
              <a:noFill/>
            </a:ln>
            <a:effectLst/>
          </c:spPr>
          <c:invertIfNegative val="0"/>
          <c:dLbls>
            <c:dLbl>
              <c:idx val="1"/>
              <c:layout>
                <c:manualLayout>
                  <c:x val="-8.8592553536931637E-17"/>
                  <c:y val="-2.18921032056294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CA-4D41-BEF5-7A94175F9C4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Pre</c:v>
                </c:pt>
                <c:pt idx="1">
                  <c:v>Post</c:v>
                </c:pt>
              </c:strCache>
            </c:strRef>
          </c:cat>
          <c:val>
            <c:numRef>
              <c:f>Sheet1!$B$2:$C$2</c:f>
              <c:numCache>
                <c:formatCode>General</c:formatCode>
                <c:ptCount val="2"/>
                <c:pt idx="0">
                  <c:v>78</c:v>
                </c:pt>
                <c:pt idx="1">
                  <c:v>89</c:v>
                </c:pt>
              </c:numCache>
            </c:numRef>
          </c:val>
          <c:extLst>
            <c:ext xmlns:c16="http://schemas.microsoft.com/office/drawing/2014/chart" uri="{C3380CC4-5D6E-409C-BE32-E72D297353CC}">
              <c16:uniqueId val="{00000000-A500-4B37-A54D-6C6283495462}"/>
            </c:ext>
          </c:extLst>
        </c:ser>
        <c:dLbls>
          <c:showLegendKey val="0"/>
          <c:showVal val="0"/>
          <c:showCatName val="0"/>
          <c:showSerName val="0"/>
          <c:showPercent val="0"/>
          <c:showBubbleSize val="0"/>
        </c:dLbls>
        <c:gapWidth val="219"/>
        <c:overlap val="-27"/>
        <c:axId val="408270168"/>
        <c:axId val="408262608"/>
      </c:barChart>
      <c:catAx>
        <c:axId val="408270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08262608"/>
        <c:crosses val="autoZero"/>
        <c:auto val="1"/>
        <c:lblAlgn val="ctr"/>
        <c:lblOffset val="100"/>
        <c:noMultiLvlLbl val="0"/>
      </c:catAx>
      <c:valAx>
        <c:axId val="408262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08270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Sheet1!$A$8</c:f>
              <c:strCache>
                <c:ptCount val="1"/>
                <c:pt idx="0">
                  <c:v>Initiating a patient on MAT</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1F1F-4E06-8362-C528241056AC}"/>
                </c:ext>
              </c:extLst>
            </c:dLbl>
            <c:dLbl>
              <c:idx val="1"/>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F1F-4E06-8362-C528241056AC}"/>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Sheet1!$B$7:$C$7</c:f>
              <c:strCache>
                <c:ptCount val="2"/>
                <c:pt idx="0">
                  <c:v>Pre</c:v>
                </c:pt>
                <c:pt idx="1">
                  <c:v>Post</c:v>
                </c:pt>
              </c:strCache>
            </c:strRef>
          </c:cat>
          <c:val>
            <c:numRef>
              <c:f>Sheet1!$B$8:$C$8</c:f>
              <c:numCache>
                <c:formatCode>General</c:formatCode>
                <c:ptCount val="2"/>
                <c:pt idx="0">
                  <c:v>53</c:v>
                </c:pt>
                <c:pt idx="1">
                  <c:v>63</c:v>
                </c:pt>
              </c:numCache>
            </c:numRef>
          </c:val>
          <c:extLst>
            <c:ext xmlns:c16="http://schemas.microsoft.com/office/drawing/2014/chart" uri="{C3380CC4-5D6E-409C-BE32-E72D297353CC}">
              <c16:uniqueId val="{00000000-D650-4714-A133-C427CB39C744}"/>
            </c:ext>
          </c:extLst>
        </c:ser>
        <c:dLbls>
          <c:showLegendKey val="0"/>
          <c:showVal val="0"/>
          <c:showCatName val="0"/>
          <c:showSerName val="0"/>
          <c:showPercent val="0"/>
          <c:showBubbleSize val="0"/>
        </c:dLbls>
        <c:gapWidth val="219"/>
        <c:overlap val="-27"/>
        <c:axId val="334042112"/>
        <c:axId val="334039952"/>
      </c:barChart>
      <c:catAx>
        <c:axId val="334042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34039952"/>
        <c:crosses val="autoZero"/>
        <c:auto val="1"/>
        <c:lblAlgn val="ctr"/>
        <c:lblOffset val="100"/>
        <c:noMultiLvlLbl val="0"/>
      </c:catAx>
      <c:valAx>
        <c:axId val="334039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34042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Sheet1!$A$20</c:f>
              <c:strCache>
                <c:ptCount val="1"/>
                <c:pt idx="0">
                  <c:v>Stigma Surrounding OUD Treatment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Sheet1!$B$19:$C$19</c:f>
              <c:strCache>
                <c:ptCount val="2"/>
                <c:pt idx="0">
                  <c:v>Pre</c:v>
                </c:pt>
                <c:pt idx="1">
                  <c:v>Post</c:v>
                </c:pt>
              </c:strCache>
            </c:strRef>
          </c:cat>
          <c:val>
            <c:numRef>
              <c:f>Sheet1!$B$20:$C$20</c:f>
              <c:numCache>
                <c:formatCode>General</c:formatCode>
                <c:ptCount val="2"/>
                <c:pt idx="0">
                  <c:v>25</c:v>
                </c:pt>
                <c:pt idx="1">
                  <c:v>12</c:v>
                </c:pt>
              </c:numCache>
            </c:numRef>
          </c:val>
          <c:extLst>
            <c:ext xmlns:c16="http://schemas.microsoft.com/office/drawing/2014/chart" uri="{C3380CC4-5D6E-409C-BE32-E72D297353CC}">
              <c16:uniqueId val="{00000000-04E3-493D-A5B0-30735849F77B}"/>
            </c:ext>
          </c:extLst>
        </c:ser>
        <c:dLbls>
          <c:showLegendKey val="0"/>
          <c:showVal val="0"/>
          <c:showCatName val="0"/>
          <c:showSerName val="0"/>
          <c:showPercent val="0"/>
          <c:showBubbleSize val="0"/>
        </c:dLbls>
        <c:gapWidth val="219"/>
        <c:overlap val="-27"/>
        <c:axId val="394436984"/>
        <c:axId val="394437704"/>
      </c:barChart>
      <c:catAx>
        <c:axId val="394436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94437704"/>
        <c:crosses val="autoZero"/>
        <c:auto val="1"/>
        <c:lblAlgn val="ctr"/>
        <c:lblOffset val="100"/>
        <c:noMultiLvlLbl val="0"/>
      </c:catAx>
      <c:valAx>
        <c:axId val="394437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94436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Sheet1!$A$23</c:f>
              <c:strCache>
                <c:ptCount val="1"/>
                <c:pt idx="0">
                  <c:v>Lack of familiarity with OUD treatment clinical guidance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Sheet1!$B$22:$C$22</c:f>
              <c:strCache>
                <c:ptCount val="2"/>
                <c:pt idx="0">
                  <c:v>Pre</c:v>
                </c:pt>
                <c:pt idx="1">
                  <c:v>Post</c:v>
                </c:pt>
              </c:strCache>
            </c:strRef>
          </c:cat>
          <c:val>
            <c:numRef>
              <c:f>Sheet1!$B$23:$C$23</c:f>
              <c:numCache>
                <c:formatCode>General</c:formatCode>
                <c:ptCount val="2"/>
                <c:pt idx="0">
                  <c:v>31.5</c:v>
                </c:pt>
                <c:pt idx="1">
                  <c:v>15</c:v>
                </c:pt>
              </c:numCache>
            </c:numRef>
          </c:val>
          <c:extLst>
            <c:ext xmlns:c16="http://schemas.microsoft.com/office/drawing/2014/chart" uri="{C3380CC4-5D6E-409C-BE32-E72D297353CC}">
              <c16:uniqueId val="{00000000-4814-4B2C-9918-63F53FAA5360}"/>
            </c:ext>
          </c:extLst>
        </c:ser>
        <c:dLbls>
          <c:showLegendKey val="0"/>
          <c:showVal val="0"/>
          <c:showCatName val="0"/>
          <c:showSerName val="0"/>
          <c:showPercent val="0"/>
          <c:showBubbleSize val="0"/>
        </c:dLbls>
        <c:gapWidth val="219"/>
        <c:overlap val="-27"/>
        <c:axId val="506814496"/>
        <c:axId val="506814856"/>
      </c:barChart>
      <c:catAx>
        <c:axId val="506814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506814856"/>
        <c:crosses val="autoZero"/>
        <c:auto val="1"/>
        <c:lblAlgn val="ctr"/>
        <c:lblOffset val="100"/>
        <c:noMultiLvlLbl val="0"/>
      </c:catAx>
      <c:valAx>
        <c:axId val="506814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506814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Sheet2!$A$2</c:f>
              <c:strCache>
                <c:ptCount val="1"/>
                <c:pt idx="0">
                  <c:v>Pharmacists with CPAs</c:v>
                </c:pt>
              </c:strCache>
            </c:strRef>
          </c:tx>
          <c:spPr>
            <a:solidFill>
              <a:schemeClr val="accent1"/>
            </a:solidFill>
            <a:ln>
              <a:noFill/>
            </a:ln>
            <a:effectLst/>
          </c:spPr>
          <c:invertIfNegative val="0"/>
          <c:dLbls>
            <c:dLbl>
              <c:idx val="2"/>
              <c:layout>
                <c:manualLayout>
                  <c:x val="0"/>
                  <c:y val="-2.20332624191914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730-4BA6-9080-669376087C05}"/>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Sheet2!$B$1:$D$1</c:f>
              <c:numCache>
                <c:formatCode>General</c:formatCode>
                <c:ptCount val="3"/>
                <c:pt idx="0">
                  <c:v>2021</c:v>
                </c:pt>
                <c:pt idx="1">
                  <c:v>2022</c:v>
                </c:pt>
                <c:pt idx="2">
                  <c:v>2023</c:v>
                </c:pt>
              </c:numCache>
            </c:numRef>
          </c:cat>
          <c:val>
            <c:numRef>
              <c:f>Sheet2!$B$2:$D$2</c:f>
              <c:numCache>
                <c:formatCode>General</c:formatCode>
                <c:ptCount val="3"/>
                <c:pt idx="0">
                  <c:v>11</c:v>
                </c:pt>
                <c:pt idx="1">
                  <c:v>11</c:v>
                </c:pt>
                <c:pt idx="2">
                  <c:v>24</c:v>
                </c:pt>
              </c:numCache>
            </c:numRef>
          </c:val>
          <c:extLst>
            <c:ext xmlns:c16="http://schemas.microsoft.com/office/drawing/2014/chart" uri="{C3380CC4-5D6E-409C-BE32-E72D297353CC}">
              <c16:uniqueId val="{00000000-329B-4ADB-BD6C-8BB0072C524E}"/>
            </c:ext>
          </c:extLst>
        </c:ser>
        <c:dLbls>
          <c:showLegendKey val="0"/>
          <c:showVal val="0"/>
          <c:showCatName val="0"/>
          <c:showSerName val="0"/>
          <c:showPercent val="0"/>
          <c:showBubbleSize val="0"/>
        </c:dLbls>
        <c:gapWidth val="219"/>
        <c:overlap val="-27"/>
        <c:axId val="405550560"/>
        <c:axId val="405551280"/>
      </c:barChart>
      <c:catAx>
        <c:axId val="405550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05551280"/>
        <c:crosses val="autoZero"/>
        <c:auto val="1"/>
        <c:lblAlgn val="ctr"/>
        <c:lblOffset val="100"/>
        <c:noMultiLvlLbl val="0"/>
      </c:catAx>
      <c:valAx>
        <c:axId val="405551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05550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Sheet1!$A$10</c:f>
              <c:strCache>
                <c:ptCount val="1"/>
                <c:pt idx="0">
                  <c:v>Pharmacy Encounters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Sheet1!$B$9:$D$9</c:f>
              <c:numCache>
                <c:formatCode>General</c:formatCode>
                <c:ptCount val="3"/>
                <c:pt idx="0">
                  <c:v>2021</c:v>
                </c:pt>
                <c:pt idx="1">
                  <c:v>2022</c:v>
                </c:pt>
                <c:pt idx="2">
                  <c:v>2023</c:v>
                </c:pt>
              </c:numCache>
            </c:numRef>
          </c:cat>
          <c:val>
            <c:numRef>
              <c:f>Sheet1!$B$10:$D$10</c:f>
              <c:numCache>
                <c:formatCode>General</c:formatCode>
                <c:ptCount val="3"/>
                <c:pt idx="0">
                  <c:v>1066</c:v>
                </c:pt>
                <c:pt idx="1">
                  <c:v>3783</c:v>
                </c:pt>
                <c:pt idx="2">
                  <c:v>6311</c:v>
                </c:pt>
              </c:numCache>
            </c:numRef>
          </c:val>
          <c:extLst>
            <c:ext xmlns:c16="http://schemas.microsoft.com/office/drawing/2014/chart" uri="{C3380CC4-5D6E-409C-BE32-E72D297353CC}">
              <c16:uniqueId val="{00000000-A94B-4166-8903-BF78F787F275}"/>
            </c:ext>
          </c:extLst>
        </c:ser>
        <c:dLbls>
          <c:showLegendKey val="0"/>
          <c:showVal val="0"/>
          <c:showCatName val="0"/>
          <c:showSerName val="0"/>
          <c:showPercent val="0"/>
          <c:showBubbleSize val="0"/>
        </c:dLbls>
        <c:gapWidth val="219"/>
        <c:overlap val="-27"/>
        <c:axId val="714964792"/>
        <c:axId val="714962632"/>
      </c:barChart>
      <c:catAx>
        <c:axId val="714964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714962632"/>
        <c:crosses val="autoZero"/>
        <c:auto val="1"/>
        <c:lblAlgn val="ctr"/>
        <c:lblOffset val="100"/>
        <c:noMultiLvlLbl val="0"/>
      </c:catAx>
      <c:valAx>
        <c:axId val="71496263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14964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9/19/2023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all</a:t>
            </a:r>
            <a:r>
              <a:rPr lang="en-US" baseline="0" dirty="0"/>
              <a:t> to todays series on Medication Assisted Treatment. </a:t>
            </a:r>
            <a:endParaRPr lang="en-US" dirty="0"/>
          </a:p>
        </p:txBody>
      </p:sp>
      <p:sp>
        <p:nvSpPr>
          <p:cNvPr id="4" name="Slide Number Placeholder 3"/>
          <p:cNvSpPr>
            <a:spLocks noGrp="1"/>
          </p:cNvSpPr>
          <p:nvPr>
            <p:ph type="sldNum" sz="quarter" idx="10"/>
          </p:nvPr>
        </p:nvSpPr>
        <p:spPr/>
        <p:txBody>
          <a:bodyPr/>
          <a:lstStyle/>
          <a:p>
            <a:fld id="{2E6DE88F-1F85-4A27-9D34-D74A50E7B0DA}" type="slidenum">
              <a:rPr lang="en-US" smtClean="0"/>
              <a:t>1</a:t>
            </a:fld>
            <a:endParaRPr lang="en-US" dirty="0"/>
          </a:p>
        </p:txBody>
      </p:sp>
    </p:spTree>
    <p:extLst>
      <p:ext uri="{BB962C8B-B14F-4D97-AF65-F5344CB8AC3E}">
        <p14:creationId xmlns:p14="http://schemas.microsoft.com/office/powerpoint/2010/main" val="918224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will see today is a</a:t>
            </a:r>
            <a:r>
              <a:rPr lang="en-US" baseline="0" dirty="0"/>
              <a:t> patient case that will take use from Screening the patient for MAT to having the patient STABLE on MAT. </a:t>
            </a:r>
          </a:p>
          <a:p>
            <a:endParaRPr lang="en-US" baseline="0" dirty="0"/>
          </a:p>
          <a:p>
            <a:r>
              <a:rPr lang="en-US" baseline="0" dirty="0"/>
              <a:t>The style of today will be to observe a portion of a patient encounter, review didactic material related to what we observed, and then have time to practice our own patient encounter with a partner. We will continue to go through the day using the same observe, learn, and practice. Observe, learn practice. Until we have our patient stable on MAT. </a:t>
            </a:r>
          </a:p>
          <a:p>
            <a:endParaRPr lang="en-US" baseline="0" dirty="0"/>
          </a:p>
          <a:p>
            <a:r>
              <a:rPr lang="en-US" baseline="0" dirty="0"/>
              <a:t>The primary purpose of this course is to provide a foundation for any pharmacist interested in pursuing a collaborative practice agreement for MAT or for those interested in taking what we learn today to provide education to your institution staff.  </a:t>
            </a:r>
            <a:endParaRPr lang="en-US" dirty="0"/>
          </a:p>
        </p:txBody>
      </p:sp>
      <p:sp>
        <p:nvSpPr>
          <p:cNvPr id="4" name="Slide Number Placeholder 3"/>
          <p:cNvSpPr>
            <a:spLocks noGrp="1"/>
          </p:cNvSpPr>
          <p:nvPr>
            <p:ph type="sldNum" sz="quarter" idx="10"/>
          </p:nvPr>
        </p:nvSpPr>
        <p:spPr/>
        <p:txBody>
          <a:bodyPr/>
          <a:lstStyle/>
          <a:p>
            <a:fld id="{2E6DE88F-1F85-4A27-9D34-D74A50E7B0DA}" type="slidenum">
              <a:rPr lang="en-US" smtClean="0"/>
              <a:t>12</a:t>
            </a:fld>
            <a:endParaRPr lang="en-US" dirty="0"/>
          </a:p>
        </p:txBody>
      </p:sp>
    </p:spTree>
    <p:extLst>
      <p:ext uri="{BB962C8B-B14F-4D97-AF65-F5344CB8AC3E}">
        <p14:creationId xmlns:p14="http://schemas.microsoft.com/office/powerpoint/2010/main" val="3655422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will NOT see today is a one</a:t>
            </a:r>
            <a:r>
              <a:rPr lang="en-US" baseline="0" dirty="0"/>
              <a:t> size fits all approach to treatment. Treatment selection for MAT is individualized and although we will reference the BOP’s clinical guidance and other recommendations to consider, we will NOT provide an algorithmic approach to treatment selection. </a:t>
            </a:r>
          </a:p>
          <a:p>
            <a:endParaRPr lang="en-US" baseline="0" dirty="0"/>
          </a:p>
          <a:p>
            <a:r>
              <a:rPr lang="en-US" baseline="0" dirty="0"/>
              <a:t>Also recognize that the patient case we see today is only ONE example. As you will soon see, inmate Summers is going to be a relatively straight forward patient with limited concerns throughout the screening and treatment process. This is intentional to allow us to cover the necessary material in one day and provide a general idea of how a MAT clinic may look. </a:t>
            </a:r>
          </a:p>
          <a:p>
            <a:endParaRPr lang="en-US" baseline="0" dirty="0"/>
          </a:p>
          <a:p>
            <a:r>
              <a:rPr lang="en-US" dirty="0"/>
              <a:t>We also recognize that not every pharmacist here may be interested in pursuing a MAT collaborative practice agreement. Today’s course may change</a:t>
            </a:r>
            <a:r>
              <a:rPr lang="en-US" baseline="0" dirty="0"/>
              <a:t> your mind, but if nothing else, today should provide insight as to how a pharmacist or perhaps other providers at your institutions should consider approaching the treatment of opioid use disorder. </a:t>
            </a:r>
          </a:p>
          <a:p>
            <a:endParaRPr lang="en-US" baseline="0" dirty="0"/>
          </a:p>
          <a:p>
            <a:r>
              <a:rPr lang="en-US" baseline="0" dirty="0"/>
              <a:t>There will be opportunities throughout the day to ask questions at the end of each lecture, as well, at the end of the day, we will all have an opportunity to ask any questions to the panel of presenters that may not have been addressed or are outstanding from the day. </a:t>
            </a:r>
          </a:p>
          <a:p>
            <a:endParaRPr lang="en-US" baseline="0" dirty="0"/>
          </a:p>
          <a:p>
            <a:r>
              <a:rPr lang="en-US" baseline="0" dirty="0"/>
              <a:t>In addition, the end of your workbook has a long list of frequently asked questions that we anticipated to come up, we are happy to address any of those in further detail at the end of the day with the panel if not addressed by the workbook. </a:t>
            </a:r>
          </a:p>
          <a:p>
            <a:endParaRPr lang="en-US" baseline="0" dirty="0"/>
          </a:p>
          <a:p>
            <a:r>
              <a:rPr lang="en-US" baseline="0" dirty="0"/>
              <a:t>Finally, we want to recognize that not every pharmacist may have the opportunity to participate in a CPA for MAT based on the availability of X waivered or interested providers at your institution. The options may be limited by the collaborating physicians credentials or comfortability with offering certain forms of MAT. Today, we are going to see a patient case from a pharmacist who’s CPA can provide ALL forms of MAT in order to provide information on all FDA approved medications. Simply adjust your own clinic accordingly to the MAT options you’re authorized to provide or that your institution is comfortable offering.</a:t>
            </a:r>
            <a:endParaRPr lang="en-US" dirty="0"/>
          </a:p>
        </p:txBody>
      </p:sp>
      <p:sp>
        <p:nvSpPr>
          <p:cNvPr id="4" name="Slide Number Placeholder 3"/>
          <p:cNvSpPr>
            <a:spLocks noGrp="1"/>
          </p:cNvSpPr>
          <p:nvPr>
            <p:ph type="sldNum" sz="quarter" idx="10"/>
          </p:nvPr>
        </p:nvSpPr>
        <p:spPr/>
        <p:txBody>
          <a:bodyPr/>
          <a:lstStyle/>
          <a:p>
            <a:fld id="{2E6DE88F-1F85-4A27-9D34-D74A50E7B0DA}" type="slidenum">
              <a:rPr lang="en-US" smtClean="0"/>
              <a:t>13</a:t>
            </a:fld>
            <a:endParaRPr lang="en-US" dirty="0"/>
          </a:p>
        </p:txBody>
      </p:sp>
    </p:spTree>
    <p:extLst>
      <p:ext uri="{BB962C8B-B14F-4D97-AF65-F5344CB8AC3E}">
        <p14:creationId xmlns:p14="http://schemas.microsoft.com/office/powerpoint/2010/main" val="775399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each of you should have</a:t>
            </a:r>
            <a:r>
              <a:rPr lang="en-US" baseline="0" dirty="0"/>
              <a:t> been provided a work book, let your instructors know if that is not the case. The workbook will follow along with the presentations provided throughout the day and has space for you to take notes. As well, each section will have example phrases and BEMR notes on how to address or document specific aspects of an encounter note. The patient case we see, the example BEMR notes, and phrases provided in your workbook are not meant to limit or dictate how you conduct your own clinic style. They are simply recommendations on how to phrase some of the more challenging conversations or counseling points with our patients. </a:t>
            </a:r>
          </a:p>
        </p:txBody>
      </p:sp>
      <p:sp>
        <p:nvSpPr>
          <p:cNvPr id="4" name="Slide Number Placeholder 3"/>
          <p:cNvSpPr>
            <a:spLocks noGrp="1"/>
          </p:cNvSpPr>
          <p:nvPr>
            <p:ph type="sldNum" sz="quarter" idx="10"/>
          </p:nvPr>
        </p:nvSpPr>
        <p:spPr/>
        <p:txBody>
          <a:bodyPr/>
          <a:lstStyle/>
          <a:p>
            <a:fld id="{2E6DE88F-1F85-4A27-9D34-D74A50E7B0DA}" type="slidenum">
              <a:rPr lang="en-US" smtClean="0"/>
              <a:t>14</a:t>
            </a:fld>
            <a:endParaRPr lang="en-US" dirty="0"/>
          </a:p>
        </p:txBody>
      </p:sp>
    </p:spTree>
    <p:extLst>
      <p:ext uri="{BB962C8B-B14F-4D97-AF65-F5344CB8AC3E}">
        <p14:creationId xmlns:p14="http://schemas.microsoft.com/office/powerpoint/2010/main" val="1791450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89% reported moderate or higher confidence in understanding OUD Medication specifics </a:t>
            </a:r>
          </a:p>
          <a:p>
            <a:r>
              <a:rPr lang="en-US" dirty="0"/>
              <a:t>90% reported moderate or higher confidence in addressing stigma around OUD</a:t>
            </a:r>
          </a:p>
          <a:p>
            <a:r>
              <a:rPr lang="en-US" dirty="0"/>
              <a:t>56% reported moderate or higher confidence in conducting a MAT clinic using a CPA</a:t>
            </a:r>
          </a:p>
          <a:p>
            <a:r>
              <a:rPr lang="en-US" dirty="0"/>
              <a:t>63% reported moderate or higher confidence in initiating a patient on MAT</a:t>
            </a:r>
          </a:p>
          <a:p>
            <a:r>
              <a:rPr lang="en-US" dirty="0"/>
              <a:t>84-88% reported moderate or high confidence in evaluating medication appropriateness based on patient specific factors for </a:t>
            </a:r>
            <a:r>
              <a:rPr lang="en-US" dirty="0" err="1"/>
              <a:t>sublocade</a:t>
            </a:r>
            <a:r>
              <a:rPr lang="en-US" dirty="0"/>
              <a:t>, suboxone, vivitrol. </a:t>
            </a:r>
          </a:p>
          <a:p>
            <a:endParaRPr lang="en-US" dirty="0"/>
          </a:p>
          <a:p>
            <a:endParaRPr lang="en-US" dirty="0"/>
          </a:p>
          <a:p>
            <a:r>
              <a:rPr lang="en-US" dirty="0"/>
              <a:t>Barriers to Clinic: ongoing major barrier to treatment for OUD</a:t>
            </a:r>
          </a:p>
          <a:p>
            <a:r>
              <a:rPr lang="en-US" dirty="0"/>
              <a:t>12% reported Stigma </a:t>
            </a:r>
          </a:p>
          <a:p>
            <a:r>
              <a:rPr lang="en-US" dirty="0"/>
              <a:t>15% reported lack of familiarity with OUD treatment clinical guidance</a:t>
            </a:r>
          </a:p>
          <a:p>
            <a:r>
              <a:rPr lang="en-US" dirty="0"/>
              <a:t>16% reported lack of familiarity with administrative process for OUD treatment</a:t>
            </a:r>
          </a:p>
          <a:p>
            <a:r>
              <a:rPr lang="en-US" dirty="0"/>
              <a:t>2 % reported hesitancy from medical staff toward pharmacist participation   (Only 2%!!)</a:t>
            </a:r>
          </a:p>
          <a:p>
            <a:r>
              <a:rPr lang="en-US" dirty="0"/>
              <a:t>21% reported hesitancy from non-medical staff </a:t>
            </a:r>
          </a:p>
          <a:p>
            <a:endParaRPr lang="en-US" dirty="0"/>
          </a:p>
        </p:txBody>
      </p:sp>
      <p:sp>
        <p:nvSpPr>
          <p:cNvPr id="4" name="Slide Number Placeholder 3"/>
          <p:cNvSpPr>
            <a:spLocks noGrp="1"/>
          </p:cNvSpPr>
          <p:nvPr>
            <p:ph type="sldNum" sz="quarter" idx="5"/>
          </p:nvPr>
        </p:nvSpPr>
        <p:spPr/>
        <p:txBody>
          <a:bodyPr/>
          <a:lstStyle/>
          <a:p>
            <a:fld id="{90761DF8-B2D5-45EB-BC4F-B2C00337D681}" type="slidenum">
              <a:rPr lang="en-US" smtClean="0"/>
              <a:t>15</a:t>
            </a:fld>
            <a:endParaRPr lang="en-US"/>
          </a:p>
        </p:txBody>
      </p:sp>
    </p:spTree>
    <p:extLst>
      <p:ext uri="{BB962C8B-B14F-4D97-AF65-F5344CB8AC3E}">
        <p14:creationId xmlns:p14="http://schemas.microsoft.com/office/powerpoint/2010/main" val="3099686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89% reported moderate or higher confidence in understanding OUD Medication specifics </a:t>
            </a:r>
          </a:p>
          <a:p>
            <a:r>
              <a:rPr lang="en-US" dirty="0"/>
              <a:t>90% reported moderate or higher confidence in addressing stigma around OUD</a:t>
            </a:r>
          </a:p>
          <a:p>
            <a:r>
              <a:rPr lang="en-US" dirty="0"/>
              <a:t>56% reported moderate or higher confidence in conducting a MAT clinic using a CPA</a:t>
            </a:r>
          </a:p>
          <a:p>
            <a:r>
              <a:rPr lang="en-US" dirty="0"/>
              <a:t>63% reported moderate or higher confidence in initiating a patient on MAT</a:t>
            </a:r>
          </a:p>
          <a:p>
            <a:r>
              <a:rPr lang="en-US" dirty="0"/>
              <a:t>84-88% reported moderate or high confidence in evaluating medication appropriateness based on patient specific factors for </a:t>
            </a:r>
            <a:r>
              <a:rPr lang="en-US" dirty="0" err="1"/>
              <a:t>sublocade</a:t>
            </a:r>
            <a:r>
              <a:rPr lang="en-US" dirty="0"/>
              <a:t>, suboxone, vivitrol. </a:t>
            </a:r>
          </a:p>
          <a:p>
            <a:endParaRPr lang="en-US" dirty="0"/>
          </a:p>
          <a:p>
            <a:endParaRPr lang="en-US" dirty="0"/>
          </a:p>
          <a:p>
            <a:r>
              <a:rPr lang="en-US" dirty="0"/>
              <a:t>Barriers to Clinic: ongoing major barrier to treatment for OUD</a:t>
            </a:r>
          </a:p>
          <a:p>
            <a:r>
              <a:rPr lang="en-US" dirty="0"/>
              <a:t>12% reported Stigma </a:t>
            </a:r>
          </a:p>
          <a:p>
            <a:r>
              <a:rPr lang="en-US" dirty="0"/>
              <a:t>15% reported lack of familiarity with OUD treatment clinical guidance</a:t>
            </a:r>
          </a:p>
          <a:p>
            <a:r>
              <a:rPr lang="en-US" dirty="0"/>
              <a:t>16% reported lack of familiarity with administrative process for OUD treatment</a:t>
            </a:r>
          </a:p>
          <a:p>
            <a:r>
              <a:rPr lang="en-US" dirty="0"/>
              <a:t>2 % reported hesitancy from medical staff toward pharmacist participation   (Only 2%!!)</a:t>
            </a:r>
          </a:p>
          <a:p>
            <a:r>
              <a:rPr lang="en-US" dirty="0"/>
              <a:t>21% reported hesitancy from non-medical staff </a:t>
            </a:r>
          </a:p>
          <a:p>
            <a:endParaRPr lang="en-US" dirty="0"/>
          </a:p>
        </p:txBody>
      </p:sp>
      <p:sp>
        <p:nvSpPr>
          <p:cNvPr id="4" name="Slide Number Placeholder 3"/>
          <p:cNvSpPr>
            <a:spLocks noGrp="1"/>
          </p:cNvSpPr>
          <p:nvPr>
            <p:ph type="sldNum" sz="quarter" idx="5"/>
          </p:nvPr>
        </p:nvSpPr>
        <p:spPr/>
        <p:txBody>
          <a:bodyPr/>
          <a:lstStyle/>
          <a:p>
            <a:fld id="{90761DF8-B2D5-45EB-BC4F-B2C00337D681}" type="slidenum">
              <a:rPr lang="en-US" smtClean="0"/>
              <a:t>17</a:t>
            </a:fld>
            <a:endParaRPr lang="en-US"/>
          </a:p>
        </p:txBody>
      </p:sp>
    </p:spTree>
    <p:extLst>
      <p:ext uri="{BB962C8B-B14F-4D97-AF65-F5344CB8AC3E}">
        <p14:creationId xmlns:p14="http://schemas.microsoft.com/office/powerpoint/2010/main" val="3060513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metrics</a:t>
            </a:r>
          </a:p>
        </p:txBody>
      </p:sp>
      <p:sp>
        <p:nvSpPr>
          <p:cNvPr id="4" name="Slide Number Placeholder 3"/>
          <p:cNvSpPr>
            <a:spLocks noGrp="1"/>
          </p:cNvSpPr>
          <p:nvPr>
            <p:ph type="sldNum" sz="quarter" idx="5"/>
          </p:nvPr>
        </p:nvSpPr>
        <p:spPr/>
        <p:txBody>
          <a:bodyPr/>
          <a:lstStyle/>
          <a:p>
            <a:fld id="{2D648983-A1FC-3047-A1B5-F1CE9A83FC3E}" type="slidenum">
              <a:rPr lang="en-US" smtClean="0"/>
              <a:t>19</a:t>
            </a:fld>
            <a:endParaRPr lang="en-US"/>
          </a:p>
        </p:txBody>
      </p:sp>
    </p:spTree>
    <p:extLst>
      <p:ext uri="{BB962C8B-B14F-4D97-AF65-F5344CB8AC3E}">
        <p14:creationId xmlns:p14="http://schemas.microsoft.com/office/powerpoint/2010/main" val="237547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looking at overall Pharmacy involvement, </a:t>
            </a:r>
          </a:p>
          <a:p>
            <a:r>
              <a:rPr lang="en-US" dirty="0"/>
              <a:t>Whether through CPA, screening, or Narcan for example, number of pharmacists seeing patients for MAT increased year over year. </a:t>
            </a:r>
          </a:p>
          <a:p>
            <a:r>
              <a:rPr lang="en-US" dirty="0"/>
              <a:t>Doubling of CPAs for MAT/OUD- No increase from 2021 to 2022, however after training see significant increase</a:t>
            </a:r>
          </a:p>
          <a:p>
            <a:endParaRPr lang="en-US" dirty="0"/>
          </a:p>
        </p:txBody>
      </p:sp>
      <p:sp>
        <p:nvSpPr>
          <p:cNvPr id="4" name="Slide Number Placeholder 3"/>
          <p:cNvSpPr>
            <a:spLocks noGrp="1"/>
          </p:cNvSpPr>
          <p:nvPr>
            <p:ph type="sldNum" sz="quarter" idx="5"/>
          </p:nvPr>
        </p:nvSpPr>
        <p:spPr/>
        <p:txBody>
          <a:bodyPr/>
          <a:lstStyle/>
          <a:p>
            <a:fld id="{2D648983-A1FC-3047-A1B5-F1CE9A83FC3E}" type="slidenum">
              <a:rPr lang="en-US" smtClean="0"/>
              <a:t>20</a:t>
            </a:fld>
            <a:endParaRPr lang="en-US"/>
          </a:p>
        </p:txBody>
      </p:sp>
    </p:spTree>
    <p:extLst>
      <p:ext uri="{BB962C8B-B14F-4D97-AF65-F5344CB8AC3E}">
        <p14:creationId xmlns:p14="http://schemas.microsoft.com/office/powerpoint/2010/main" val="2348584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Encounters almost doubles (167% growth) from before and after program</a:t>
            </a:r>
          </a:p>
          <a:p>
            <a:r>
              <a:rPr lang="en-US" dirty="0"/>
              <a:t>Prescriptions show overall (due to </a:t>
            </a:r>
            <a:r>
              <a:rPr lang="en-US" dirty="0" err="1"/>
              <a:t>cosignature</a:t>
            </a:r>
            <a:r>
              <a:rPr lang="en-US" dirty="0"/>
              <a:t>, can’t separate pharmacy from non-pharmacy prescribing) </a:t>
            </a:r>
          </a:p>
          <a:p>
            <a:endParaRPr lang="en-US" dirty="0"/>
          </a:p>
          <a:p>
            <a:r>
              <a:rPr lang="en-US" dirty="0"/>
              <a:t>09/01/20-08/31/21</a:t>
            </a:r>
          </a:p>
          <a:p>
            <a:r>
              <a:rPr lang="en-US" dirty="0"/>
              <a:t>1066 Pharmacy encounters for MAT </a:t>
            </a:r>
          </a:p>
          <a:p>
            <a:r>
              <a:rPr lang="en-US" dirty="0"/>
              <a:t>25 pharmacists </a:t>
            </a:r>
          </a:p>
          <a:p>
            <a:r>
              <a:rPr lang="en-US" dirty="0"/>
              <a:t>11 Collaborative Practice Agreements</a:t>
            </a:r>
          </a:p>
          <a:p>
            <a:r>
              <a:rPr lang="en-US" dirty="0"/>
              <a:t>4212 prescriptions total</a:t>
            </a:r>
          </a:p>
          <a:p>
            <a:endParaRPr lang="en-US" dirty="0"/>
          </a:p>
          <a:p>
            <a:r>
              <a:rPr lang="en-US" dirty="0"/>
              <a:t>09/01/21-08/31/22</a:t>
            </a:r>
          </a:p>
          <a:p>
            <a:r>
              <a:rPr lang="en-US" dirty="0"/>
              <a:t>3783 Pharmacy encounters for MAT   </a:t>
            </a:r>
          </a:p>
          <a:p>
            <a:r>
              <a:rPr lang="en-US" dirty="0"/>
              <a:t>40 pharmacists</a:t>
            </a:r>
          </a:p>
          <a:p>
            <a:r>
              <a:rPr lang="en-US" dirty="0"/>
              <a:t>11 Collaborative Practice Agreements</a:t>
            </a:r>
          </a:p>
          <a:p>
            <a:r>
              <a:rPr lang="en-US" dirty="0"/>
              <a:t>15290 prescriptions total</a:t>
            </a:r>
          </a:p>
          <a:p>
            <a:endParaRPr lang="en-US" dirty="0"/>
          </a:p>
          <a:p>
            <a:r>
              <a:rPr lang="en-US" dirty="0"/>
              <a:t>09/1/22-08/31/23</a:t>
            </a:r>
          </a:p>
          <a:p>
            <a:r>
              <a:rPr lang="en-US" dirty="0"/>
              <a:t>6311 Pharmacy encounters for MAT </a:t>
            </a:r>
          </a:p>
          <a:p>
            <a:r>
              <a:rPr lang="en-US" dirty="0"/>
              <a:t>51 Pharmacists</a:t>
            </a:r>
          </a:p>
          <a:p>
            <a:r>
              <a:rPr lang="en-US" dirty="0"/>
              <a:t>24 Collaborative Practice Agreements</a:t>
            </a:r>
          </a:p>
          <a:p>
            <a:r>
              <a:rPr lang="en-US" dirty="0"/>
              <a:t>32365 prescriptions total</a:t>
            </a:r>
          </a:p>
          <a:p>
            <a:endParaRPr lang="en-US" dirty="0"/>
          </a:p>
        </p:txBody>
      </p:sp>
      <p:sp>
        <p:nvSpPr>
          <p:cNvPr id="4" name="Slide Number Placeholder 3"/>
          <p:cNvSpPr>
            <a:spLocks noGrp="1"/>
          </p:cNvSpPr>
          <p:nvPr>
            <p:ph type="sldNum" sz="quarter" idx="5"/>
          </p:nvPr>
        </p:nvSpPr>
        <p:spPr/>
        <p:txBody>
          <a:bodyPr/>
          <a:lstStyle/>
          <a:p>
            <a:fld id="{A1A2C19F-DEE7-42DF-8142-BC9EFA014E0B}" type="slidenum">
              <a:rPr lang="en-US" smtClean="0"/>
              <a:t>21</a:t>
            </a:fld>
            <a:endParaRPr lang="en-US"/>
          </a:p>
        </p:txBody>
      </p:sp>
    </p:spTree>
    <p:extLst>
      <p:ext uri="{BB962C8B-B14F-4D97-AF65-F5344CB8AC3E}">
        <p14:creationId xmlns:p14="http://schemas.microsoft.com/office/powerpoint/2010/main" val="2049936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each of you should have</a:t>
            </a:r>
            <a:r>
              <a:rPr lang="en-US" baseline="0" dirty="0"/>
              <a:t> been provided a work book, let your instructors know if that is not the case. The workbook will follow along with the presentations provided throughout the day and has space for you to take notes. As well, each section will have example phrases and BEMR notes on how to address or document specific aspects of an encounter note. The patient case we see, the example BEMR notes, and phrases provided in your workbook are not meant to limit or dictate how you conduct your own clinic style. They are simply recommendations on how to phrase some of the more challenging conversations or counseling points with our patients. </a:t>
            </a:r>
          </a:p>
          <a:p>
            <a:endParaRPr lang="en-US" baseline="0" dirty="0"/>
          </a:p>
          <a:p>
            <a:r>
              <a:rPr lang="en-US" baseline="0" dirty="0"/>
              <a:t>Data limitation</a:t>
            </a:r>
          </a:p>
        </p:txBody>
      </p:sp>
      <p:sp>
        <p:nvSpPr>
          <p:cNvPr id="4" name="Slide Number Placeholder 3"/>
          <p:cNvSpPr>
            <a:spLocks noGrp="1"/>
          </p:cNvSpPr>
          <p:nvPr>
            <p:ph type="sldNum" sz="quarter" idx="10"/>
          </p:nvPr>
        </p:nvSpPr>
        <p:spPr/>
        <p:txBody>
          <a:bodyPr/>
          <a:lstStyle/>
          <a:p>
            <a:fld id="{2E6DE88F-1F85-4A27-9D34-D74A50E7B0DA}" type="slidenum">
              <a:rPr lang="en-US" smtClean="0"/>
              <a:t>22</a:t>
            </a:fld>
            <a:endParaRPr lang="en-US" dirty="0"/>
          </a:p>
        </p:txBody>
      </p:sp>
    </p:spTree>
    <p:extLst>
      <p:ext uri="{BB962C8B-B14F-4D97-AF65-F5344CB8AC3E}">
        <p14:creationId xmlns:p14="http://schemas.microsoft.com/office/powerpoint/2010/main" val="4213310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that, lets jump back to our</a:t>
            </a:r>
            <a:r>
              <a:rPr lang="en-US" baseline="0" dirty="0"/>
              <a:t> </a:t>
            </a:r>
            <a:r>
              <a:rPr lang="en-US" baseline="0"/>
              <a:t>patient case. </a:t>
            </a:r>
            <a:r>
              <a:rPr lang="en-US"/>
              <a:t>Please </a:t>
            </a:r>
            <a:r>
              <a:rPr lang="en-US" dirty="0"/>
              <a:t>help</a:t>
            </a:r>
            <a:r>
              <a:rPr lang="en-US" baseline="0" dirty="0"/>
              <a:t> us break up the room in to sections so we can break out into smaller groups. This is meant to increase comfortability with small group discussion and questions.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a:t>
            </a:r>
            <a:r>
              <a:rPr lang="en-US" baseline="0" dirty="0"/>
              <a:t> we will continue to follow the patient case you just saw started and see an example case go from initial screening to being stable on treatment. The objectives of the day are to…</a:t>
            </a:r>
            <a:endParaRPr lang="en-US" dirty="0"/>
          </a:p>
        </p:txBody>
      </p:sp>
      <p:sp>
        <p:nvSpPr>
          <p:cNvPr id="4" name="Slide Number Placeholder 3"/>
          <p:cNvSpPr>
            <a:spLocks noGrp="1"/>
          </p:cNvSpPr>
          <p:nvPr>
            <p:ph type="sldNum" sz="quarter" idx="10"/>
          </p:nvPr>
        </p:nvSpPr>
        <p:spPr/>
        <p:txBody>
          <a:bodyPr/>
          <a:lstStyle/>
          <a:p>
            <a:fld id="{2E6DE88F-1F85-4A27-9D34-D74A50E7B0DA}" type="slidenum">
              <a:rPr lang="en-US" smtClean="0"/>
              <a:t>2</a:t>
            </a:fld>
            <a:endParaRPr lang="en-US" dirty="0"/>
          </a:p>
        </p:txBody>
      </p:sp>
    </p:spTree>
    <p:extLst>
      <p:ext uri="{BB962C8B-B14F-4D97-AF65-F5344CB8AC3E}">
        <p14:creationId xmlns:p14="http://schemas.microsoft.com/office/powerpoint/2010/main" val="877523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78A694-0C51-442B-B8D9-94AC2A74754E}" type="slidenum">
              <a:rPr lang="en-US" smtClean="0"/>
              <a:t>4</a:t>
            </a:fld>
            <a:endParaRPr lang="en-US"/>
          </a:p>
        </p:txBody>
      </p:sp>
    </p:spTree>
    <p:extLst>
      <p:ext uri="{BB962C8B-B14F-4D97-AF65-F5344CB8AC3E}">
        <p14:creationId xmlns:p14="http://schemas.microsoft.com/office/powerpoint/2010/main" val="1659091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78A694-0C51-442B-B8D9-94AC2A74754E}" type="slidenum">
              <a:rPr lang="en-US" smtClean="0"/>
              <a:t>5</a:t>
            </a:fld>
            <a:endParaRPr lang="en-US"/>
          </a:p>
        </p:txBody>
      </p:sp>
    </p:spTree>
    <p:extLst>
      <p:ext uri="{BB962C8B-B14F-4D97-AF65-F5344CB8AC3E}">
        <p14:creationId xmlns:p14="http://schemas.microsoft.com/office/powerpoint/2010/main" val="1106191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78A694-0C51-442B-B8D9-94AC2A74754E}" type="slidenum">
              <a:rPr lang="en-US" smtClean="0"/>
              <a:t>6</a:t>
            </a:fld>
            <a:endParaRPr lang="en-US"/>
          </a:p>
        </p:txBody>
      </p:sp>
    </p:spTree>
    <p:extLst>
      <p:ext uri="{BB962C8B-B14F-4D97-AF65-F5344CB8AC3E}">
        <p14:creationId xmlns:p14="http://schemas.microsoft.com/office/powerpoint/2010/main" val="2214547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95000"/>
                  </a:schemeClr>
                </a:solidFill>
                <a:latin typeface="Calibri" panose="020F0502020204030204" pitchFamily="34" charset="0"/>
                <a:cs typeface="Calibri" panose="020F0502020204030204" pitchFamily="34" charset="0"/>
              </a:rPr>
              <a:t>DOJ will submit reports to Congress on various aspects of the FSA including a report on treatment of opioid and heroin abuse and plans on how to implement those treatment methods.</a:t>
            </a:r>
            <a:endParaRPr lang="en-US" sz="1200" dirty="0">
              <a:solidFill>
                <a:schemeClr val="tx1">
                  <a:lumMod val="95000"/>
                </a:schemeClr>
              </a:solidFill>
            </a:endParaRPr>
          </a:p>
          <a:p>
            <a:endParaRPr lang="en-US" dirty="0"/>
          </a:p>
        </p:txBody>
      </p:sp>
      <p:sp>
        <p:nvSpPr>
          <p:cNvPr id="4" name="Slide Number Placeholder 3"/>
          <p:cNvSpPr>
            <a:spLocks noGrp="1"/>
          </p:cNvSpPr>
          <p:nvPr>
            <p:ph type="sldNum" sz="quarter" idx="5"/>
          </p:nvPr>
        </p:nvSpPr>
        <p:spPr/>
        <p:txBody>
          <a:bodyPr/>
          <a:lstStyle/>
          <a:p>
            <a:fld id="{DB78A694-0C51-442B-B8D9-94AC2A74754E}" type="slidenum">
              <a:rPr lang="en-US" smtClean="0"/>
              <a:t>7</a:t>
            </a:fld>
            <a:endParaRPr lang="en-US"/>
          </a:p>
        </p:txBody>
      </p:sp>
    </p:spTree>
    <p:extLst>
      <p:ext uri="{BB962C8B-B14F-4D97-AF65-F5344CB8AC3E}">
        <p14:creationId xmlns:p14="http://schemas.microsoft.com/office/powerpoint/2010/main" val="2259828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Calibri" panose="020F0502020204030204" pitchFamily="34" charset="0"/>
                <a:cs typeface="Calibri" panose="020F0502020204030204" pitchFamily="34" charset="0"/>
              </a:rPr>
              <a:t>Studies show that up to 65% of incarcerated individuals may meet the criteria for a substance use disorder and up to one-quarter of these incarcerated individuals may have OUD. </a:t>
            </a:r>
            <a:endParaRPr lang="en-US" dirty="0"/>
          </a:p>
        </p:txBody>
      </p:sp>
      <p:sp>
        <p:nvSpPr>
          <p:cNvPr id="4" name="Slide Number Placeholder 3"/>
          <p:cNvSpPr>
            <a:spLocks noGrp="1"/>
          </p:cNvSpPr>
          <p:nvPr>
            <p:ph type="sldNum" sz="quarter" idx="5"/>
          </p:nvPr>
        </p:nvSpPr>
        <p:spPr/>
        <p:txBody>
          <a:bodyPr/>
          <a:lstStyle/>
          <a:p>
            <a:fld id="{DB78A694-0C51-442B-B8D9-94AC2A74754E}" type="slidenum">
              <a:rPr lang="en-US" smtClean="0"/>
              <a:t>8</a:t>
            </a:fld>
            <a:endParaRPr lang="en-US"/>
          </a:p>
        </p:txBody>
      </p:sp>
    </p:spTree>
    <p:extLst>
      <p:ext uri="{BB962C8B-B14F-4D97-AF65-F5344CB8AC3E}">
        <p14:creationId xmlns:p14="http://schemas.microsoft.com/office/powerpoint/2010/main" val="2270978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 how pharmacists have been instrumental in improving education and access to care for other challenging disease states in the BOP and highlight overall success with these pharmacy led programs </a:t>
            </a:r>
          </a:p>
          <a:p>
            <a:endParaRPr lang="en-US" dirty="0"/>
          </a:p>
          <a:p>
            <a:pPr marL="0" lvl="0" indent="0" algn="l" defTabSz="577850">
              <a:lnSpc>
                <a:spcPct val="90000"/>
              </a:lnSpc>
              <a:spcBef>
                <a:spcPct val="0"/>
              </a:spcBef>
              <a:spcAft>
                <a:spcPct val="35000"/>
              </a:spcAft>
              <a:buNone/>
            </a:pPr>
            <a:r>
              <a:rPr lang="en-US" sz="1200" b="1" kern="1200" dirty="0"/>
              <a:t>*Pharmacists are involved in HEP C treatment process from start to finish including:</a:t>
            </a:r>
          </a:p>
          <a:p>
            <a:pPr marL="0" lvl="0" indent="0" algn="l" defTabSz="577850">
              <a:lnSpc>
                <a:spcPct val="90000"/>
              </a:lnSpc>
              <a:spcBef>
                <a:spcPct val="0"/>
              </a:spcBef>
              <a:spcAft>
                <a:spcPct val="35000"/>
              </a:spcAft>
              <a:buNone/>
            </a:pPr>
            <a:r>
              <a:rPr lang="en-US" sz="1200" b="1" dirty="0"/>
              <a:t>-Initial consults, ordering labs, counseling patients about the disease, determine treatment plans, screen for drug interactions, prescribing and acquiring the medication, monitoring compliance and follow up labs</a:t>
            </a:r>
            <a:endParaRPr lang="en-US" sz="1200" b="1" kern="1200" dirty="0"/>
          </a:p>
          <a:p>
            <a:endParaRPr lang="en-US" dirty="0"/>
          </a:p>
        </p:txBody>
      </p:sp>
      <p:sp>
        <p:nvSpPr>
          <p:cNvPr id="4" name="Slide Number Placeholder 3"/>
          <p:cNvSpPr>
            <a:spLocks noGrp="1"/>
          </p:cNvSpPr>
          <p:nvPr>
            <p:ph type="sldNum" sz="quarter" idx="5"/>
          </p:nvPr>
        </p:nvSpPr>
        <p:spPr/>
        <p:txBody>
          <a:bodyPr/>
          <a:lstStyle/>
          <a:p>
            <a:fld id="{DB78A694-0C51-442B-B8D9-94AC2A74754E}" type="slidenum">
              <a:rPr lang="en-US" smtClean="0"/>
              <a:t>9</a:t>
            </a:fld>
            <a:endParaRPr lang="en-US"/>
          </a:p>
        </p:txBody>
      </p:sp>
    </p:spTree>
    <p:extLst>
      <p:ext uri="{BB962C8B-B14F-4D97-AF65-F5344CB8AC3E}">
        <p14:creationId xmlns:p14="http://schemas.microsoft.com/office/powerpoint/2010/main" val="1470331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a:t>
            </a:r>
            <a:r>
              <a:rPr lang="en-US" baseline="0" dirty="0"/>
              <a:t> we will continue to follow the patient case you just saw started and see an example case go from initial screening to being stable on treatment. The objectives of the day are to…</a:t>
            </a:r>
            <a:endParaRPr lang="en-US" dirty="0"/>
          </a:p>
        </p:txBody>
      </p:sp>
      <p:sp>
        <p:nvSpPr>
          <p:cNvPr id="4" name="Slide Number Placeholder 3"/>
          <p:cNvSpPr>
            <a:spLocks noGrp="1"/>
          </p:cNvSpPr>
          <p:nvPr>
            <p:ph type="sldNum" sz="quarter" idx="10"/>
          </p:nvPr>
        </p:nvSpPr>
        <p:spPr/>
        <p:txBody>
          <a:bodyPr/>
          <a:lstStyle/>
          <a:p>
            <a:fld id="{2E6DE88F-1F85-4A27-9D34-D74A50E7B0DA}" type="slidenum">
              <a:rPr lang="en-US" smtClean="0"/>
              <a:t>10</a:t>
            </a:fld>
            <a:endParaRPr lang="en-US" dirty="0"/>
          </a:p>
        </p:txBody>
      </p:sp>
    </p:spTree>
    <p:extLst>
      <p:ext uri="{BB962C8B-B14F-4D97-AF65-F5344CB8AC3E}">
        <p14:creationId xmlns:p14="http://schemas.microsoft.com/office/powerpoint/2010/main" val="2178205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9/19/2023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9/19/2023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9/19/2023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9/19/2023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9/19/2023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9/19/2023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9/19/2023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9/19/2023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9/19/2023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9/19/2023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9/19/2023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9/19/2023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9/19/2023</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6.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www.pngall.com/target-p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wallpaperflare.com/background-camera-prison-wallpaper-glun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plainbibleteaching.com/2005/09/01/a-famine-in-the-lan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svgsilh.com/03a9f4/image/897402.html" TargetMode="Externa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svgsilh.com/00bcd4/tag/success-1.html" TargetMode="Externa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 y="10"/>
            <a:ext cx="12192001" cy="6857990"/>
          </a:xfrm>
          <a:prstGeom prst="rect">
            <a:avLst/>
          </a:prstGeom>
        </p:spPr>
      </p:pic>
      <p:sp useBgFill="1">
        <p:nvSpPr>
          <p:cNvPr id="103"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097308" y="1673524"/>
            <a:ext cx="4100418" cy="2037864"/>
          </a:xfrm>
        </p:spPr>
        <p:txBody>
          <a:bodyPr>
            <a:normAutofit/>
          </a:bodyPr>
          <a:lstStyle/>
          <a:p>
            <a:pPr algn="l"/>
            <a:r>
              <a:rPr lang="en-US" sz="4400" dirty="0"/>
              <a:t>BOP Pharmacy Residential MAT Training</a:t>
            </a:r>
            <a:endParaRPr lang="en-US" sz="4800" dirty="0"/>
          </a:p>
        </p:txBody>
      </p:sp>
      <p:sp>
        <p:nvSpPr>
          <p:cNvPr id="3" name="Title 1">
            <a:extLst>
              <a:ext uri="{FF2B5EF4-FFF2-40B4-BE49-F238E27FC236}">
                <a16:creationId xmlns:a16="http://schemas.microsoft.com/office/drawing/2014/main" id="{E72100CD-01FC-2701-48E6-3B39CE0D13CA}"/>
              </a:ext>
            </a:extLst>
          </p:cNvPr>
          <p:cNvSpPr txBox="1">
            <a:spLocks/>
          </p:cNvSpPr>
          <p:nvPr/>
        </p:nvSpPr>
        <p:spPr>
          <a:xfrm>
            <a:off x="7097307" y="3246830"/>
            <a:ext cx="4100418" cy="2037864"/>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lnSpc>
                <a:spcPct val="90000"/>
              </a:lnSpc>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dirty="0"/>
              <a:t>CDR Anna Santoro</a:t>
            </a:r>
          </a:p>
          <a:p>
            <a:pPr algn="l"/>
            <a:r>
              <a:rPr lang="en-US" sz="2800" dirty="0"/>
              <a:t>LCDR Trey Draude</a:t>
            </a:r>
            <a:endParaRPr lang="en-US" sz="3200" dirty="0"/>
          </a:p>
        </p:txBody>
      </p:sp>
    </p:spTree>
    <p:extLst>
      <p:ext uri="{BB962C8B-B14F-4D97-AF65-F5344CB8AC3E}">
        <p14:creationId xmlns:p14="http://schemas.microsoft.com/office/powerpoint/2010/main" val="416788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D61BA-B3C9-412D-A954-EDDFD1B46822}"/>
              </a:ext>
            </a:extLst>
          </p:cNvPr>
          <p:cNvSpPr>
            <a:spLocks noGrp="1"/>
          </p:cNvSpPr>
          <p:nvPr>
            <p:ph type="title"/>
          </p:nvPr>
        </p:nvSpPr>
        <p:spPr/>
        <p:txBody>
          <a:bodyPr/>
          <a:lstStyle/>
          <a:p>
            <a:r>
              <a:rPr lang="en-US" dirty="0"/>
              <a:t>Training for Pharmacists</a:t>
            </a:r>
          </a:p>
        </p:txBody>
      </p:sp>
      <p:sp>
        <p:nvSpPr>
          <p:cNvPr id="3" name="Content Placeholder 2">
            <a:extLst>
              <a:ext uri="{FF2B5EF4-FFF2-40B4-BE49-F238E27FC236}">
                <a16:creationId xmlns:a16="http://schemas.microsoft.com/office/drawing/2014/main" id="{0EE65587-29A2-4AC6-9A44-13B72BA3DE0E}"/>
              </a:ext>
            </a:extLst>
          </p:cNvPr>
          <p:cNvSpPr>
            <a:spLocks noGrp="1"/>
          </p:cNvSpPr>
          <p:nvPr>
            <p:ph idx="1"/>
          </p:nvPr>
        </p:nvSpPr>
        <p:spPr>
          <a:xfrm>
            <a:off x="407773" y="2076451"/>
            <a:ext cx="7282181" cy="4404560"/>
          </a:xfrm>
        </p:spPr>
        <p:txBody>
          <a:bodyPr>
            <a:normAutofit/>
          </a:bodyPr>
          <a:lstStyle/>
          <a:p>
            <a:pPr>
              <a:spcAft>
                <a:spcPts val="1800"/>
              </a:spcAft>
            </a:pPr>
            <a:r>
              <a:rPr lang="en-US" sz="2400" dirty="0">
                <a:effectLst/>
                <a:latin typeface="Calibri" panose="020F0502020204030204" pitchFamily="34" charset="0"/>
                <a:cs typeface="Calibri" panose="020F0502020204030204" pitchFamily="34" charset="0"/>
              </a:rPr>
              <a:t>To take place during Semiannual BOP Residential Pharmacy Training</a:t>
            </a:r>
          </a:p>
          <a:p>
            <a:pPr marL="450000" lvl="1" indent="0">
              <a:spcAft>
                <a:spcPts val="1800"/>
              </a:spcAft>
              <a:buNone/>
            </a:pPr>
            <a:r>
              <a:rPr lang="en-US" sz="2400" dirty="0">
                <a:effectLst/>
                <a:latin typeface="Calibri" panose="020F0502020204030204" pitchFamily="34" charset="0"/>
                <a:cs typeface="Calibri" panose="020F0502020204030204" pitchFamily="34" charset="0"/>
              </a:rPr>
              <a:t>&gt;100 pharmacists from across all BOP regions</a:t>
            </a:r>
          </a:p>
          <a:p>
            <a:pPr>
              <a:spcAft>
                <a:spcPts val="1800"/>
              </a:spcAft>
            </a:pPr>
            <a:r>
              <a:rPr lang="en-US" sz="2400" dirty="0">
                <a:effectLst/>
                <a:latin typeface="Calibri" panose="020F0502020204030204" pitchFamily="34" charset="0"/>
                <a:cs typeface="Calibri" panose="020F0502020204030204" pitchFamily="34" charset="0"/>
              </a:rPr>
              <a:t>Prepare pharmacists to engage in a CPA to expand access to care for OUD in the BOP. </a:t>
            </a:r>
          </a:p>
          <a:p>
            <a:pPr>
              <a:spcAft>
                <a:spcPts val="1800"/>
              </a:spcAft>
            </a:pPr>
            <a:r>
              <a:rPr lang="en-US" sz="2400" dirty="0">
                <a:effectLst/>
                <a:latin typeface="Calibri" panose="020F0502020204030204" pitchFamily="34" charset="0"/>
                <a:cs typeface="Calibri" panose="020F0502020204030204" pitchFamily="34" charset="0"/>
              </a:rPr>
              <a:t>Provide a unique education platform that would allow learners to observe, learn, and practice in real time. </a:t>
            </a:r>
          </a:p>
          <a:p>
            <a:pPr marL="36900" indent="0">
              <a:spcAft>
                <a:spcPts val="1800"/>
              </a:spcAft>
              <a:buNone/>
            </a:pPr>
            <a:endParaRPr lang="en-US" sz="2400" dirty="0">
              <a:effectLst/>
              <a:latin typeface="Calibri" panose="020F0502020204030204" pitchFamily="34" charset="0"/>
              <a:cs typeface="Calibri" panose="020F0502020204030204" pitchFamily="34" charset="0"/>
            </a:endParaRPr>
          </a:p>
        </p:txBody>
      </p:sp>
      <p:pic>
        <p:nvPicPr>
          <p:cNvPr id="5" name="Picture 4" descr="A picture containing logo&#10;&#10;Description automatically generated">
            <a:extLst>
              <a:ext uri="{FF2B5EF4-FFF2-40B4-BE49-F238E27FC236}">
                <a16:creationId xmlns:a16="http://schemas.microsoft.com/office/drawing/2014/main" id="{B11E6359-BF2F-EA02-D4BF-BF686E1EE6F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363936" y="2225841"/>
            <a:ext cx="2903621" cy="2903621"/>
          </a:xfrm>
          <a:prstGeom prst="rect">
            <a:avLst/>
          </a:prstGeom>
        </p:spPr>
      </p:pic>
      <p:sp>
        <p:nvSpPr>
          <p:cNvPr id="6" name="TextBox 5">
            <a:extLst>
              <a:ext uri="{FF2B5EF4-FFF2-40B4-BE49-F238E27FC236}">
                <a16:creationId xmlns:a16="http://schemas.microsoft.com/office/drawing/2014/main" id="{8160A93B-757F-76E5-D586-F0D246B40EA2}"/>
              </a:ext>
            </a:extLst>
          </p:cNvPr>
          <p:cNvSpPr txBox="1"/>
          <p:nvPr/>
        </p:nvSpPr>
        <p:spPr>
          <a:xfrm>
            <a:off x="8611952" y="5264541"/>
            <a:ext cx="2655606" cy="369332"/>
          </a:xfrm>
          <a:prstGeom prst="rect">
            <a:avLst/>
          </a:prstGeom>
          <a:noFill/>
        </p:spPr>
        <p:txBody>
          <a:bodyPr wrap="square" rtlCol="0">
            <a:spAutoFit/>
          </a:bodyPr>
          <a:lstStyle/>
          <a:p>
            <a:r>
              <a:rPr lang="en-US" sz="900">
                <a:hlinkClick r:id="rId4" tooltip="https://www.pngall.com/target-png/"/>
              </a:rPr>
              <a:t>This Photo</a:t>
            </a:r>
            <a:r>
              <a:rPr lang="en-US" sz="900"/>
              <a:t> by Unknown Author is licensed under </a:t>
            </a:r>
            <a:r>
              <a:rPr lang="en-US" sz="900">
                <a:hlinkClick r:id="rId5" tooltip="https://creativecommons.org/licenses/by-nc/3.0/"/>
              </a:rPr>
              <a:t>CC BY-NC</a:t>
            </a:r>
            <a:endParaRPr lang="en-US" sz="900"/>
          </a:p>
        </p:txBody>
      </p:sp>
    </p:spTree>
    <p:extLst>
      <p:ext uri="{BB962C8B-B14F-4D97-AF65-F5344CB8AC3E}">
        <p14:creationId xmlns:p14="http://schemas.microsoft.com/office/powerpoint/2010/main" val="358143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254E2-6263-BD8E-1D29-3BFCD2D0DEC2}"/>
              </a:ext>
            </a:extLst>
          </p:cNvPr>
          <p:cNvSpPr>
            <a:spLocks noGrp="1"/>
          </p:cNvSpPr>
          <p:nvPr>
            <p:ph type="title"/>
          </p:nvPr>
        </p:nvSpPr>
        <p:spPr/>
        <p:txBody>
          <a:bodyPr>
            <a:normAutofit fontScale="90000"/>
          </a:bodyPr>
          <a:lstStyle/>
          <a:p>
            <a:r>
              <a:rPr lang="en-US" sz="4800" dirty="0">
                <a:effectLst/>
              </a:rPr>
              <a:t>Learning Objectives for Training</a:t>
            </a:r>
            <a:br>
              <a:rPr lang="en-US" sz="4800" dirty="0">
                <a:effectLst/>
              </a:rPr>
            </a:br>
            <a:endParaRPr lang="en-US" dirty="0"/>
          </a:p>
        </p:txBody>
      </p:sp>
      <p:sp>
        <p:nvSpPr>
          <p:cNvPr id="3" name="Content Placeholder 2">
            <a:extLst>
              <a:ext uri="{FF2B5EF4-FFF2-40B4-BE49-F238E27FC236}">
                <a16:creationId xmlns:a16="http://schemas.microsoft.com/office/drawing/2014/main" id="{DAEEF21A-8E0F-513D-E83A-98DCEC75F403}"/>
              </a:ext>
            </a:extLst>
          </p:cNvPr>
          <p:cNvSpPr>
            <a:spLocks noGrp="1"/>
          </p:cNvSpPr>
          <p:nvPr>
            <p:ph idx="1"/>
          </p:nvPr>
        </p:nvSpPr>
        <p:spPr>
          <a:xfrm>
            <a:off x="913795" y="2076450"/>
            <a:ext cx="10353762" cy="4444271"/>
          </a:xfrm>
        </p:spPr>
        <p:txBody>
          <a:bodyPr>
            <a:normAutofit/>
          </a:bodyPr>
          <a:lstStyle/>
          <a:p>
            <a:pPr marL="494100" indent="-457200">
              <a:buFont typeface="+mj-lt"/>
              <a:buAutoNum type="arabicPeriod"/>
            </a:pPr>
            <a:r>
              <a:rPr lang="en-US" sz="2400" dirty="0">
                <a:effectLst/>
                <a:latin typeface="Calibri" panose="020F0502020204030204" pitchFamily="34" charset="0"/>
                <a:cs typeface="Calibri" panose="020F0502020204030204" pitchFamily="34" charset="0"/>
              </a:rPr>
              <a:t>Describe evidence-based reasons for providing MAT in, outside, and during transition to and from a correctional environment.</a:t>
            </a:r>
          </a:p>
          <a:p>
            <a:pPr marL="494100" indent="-457200">
              <a:buFont typeface="+mj-lt"/>
              <a:buAutoNum type="arabicPeriod"/>
            </a:pPr>
            <a:r>
              <a:rPr lang="en-US" sz="2400" dirty="0">
                <a:effectLst/>
                <a:latin typeface="Calibri" panose="020F0502020204030204" pitchFamily="34" charset="0"/>
                <a:cs typeface="Calibri" panose="020F0502020204030204" pitchFamily="34" charset="0"/>
              </a:rPr>
              <a:t>Demonstrate the process for screening patients with opioid use disorder and creating an evidence-based treatment plan to include lab monitoring, initiating medications for opioid use disorder, documentation, and discussing treatment goals.</a:t>
            </a:r>
          </a:p>
          <a:p>
            <a:pPr marL="494100" indent="-457200">
              <a:buFont typeface="+mj-lt"/>
              <a:buAutoNum type="arabicPeriod"/>
            </a:pPr>
            <a:r>
              <a:rPr lang="en-US" sz="2400" dirty="0">
                <a:effectLst/>
                <a:latin typeface="Calibri" panose="020F0502020204030204" pitchFamily="34" charset="0"/>
                <a:cs typeface="Calibri" panose="020F0502020204030204" pitchFamily="34" charset="0"/>
              </a:rPr>
              <a:t>Incorporate preventative health and risk reduction strategies for patients with opioid use disorder, including special populations (pregnancy, hepatitis, medication diversion, </a:t>
            </a:r>
            <a:r>
              <a:rPr lang="en-US" sz="2400" dirty="0" err="1">
                <a:effectLst/>
                <a:latin typeface="Calibri" panose="020F0502020204030204" pitchFamily="34" charset="0"/>
                <a:cs typeface="Calibri" panose="020F0502020204030204" pitchFamily="34" charset="0"/>
              </a:rPr>
              <a:t>etc</a:t>
            </a:r>
            <a:r>
              <a:rPr lang="en-US" sz="2400" dirty="0">
                <a:effectLst/>
                <a:latin typeface="Calibri" panose="020F0502020204030204" pitchFamily="34" charset="0"/>
                <a:cs typeface="Calibri" panose="020F0502020204030204" pitchFamily="34" charset="0"/>
              </a:rPr>
              <a:t>).</a:t>
            </a: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1920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D61BA-B3C9-412D-A954-EDDFD1B46822}"/>
              </a:ext>
            </a:extLst>
          </p:cNvPr>
          <p:cNvSpPr>
            <a:spLocks noGrp="1"/>
          </p:cNvSpPr>
          <p:nvPr>
            <p:ph type="title"/>
          </p:nvPr>
        </p:nvSpPr>
        <p:spPr>
          <a:xfrm>
            <a:off x="913795" y="152400"/>
            <a:ext cx="10353762" cy="1257300"/>
          </a:xfrm>
        </p:spPr>
        <p:txBody>
          <a:bodyPr/>
          <a:lstStyle/>
          <a:p>
            <a:r>
              <a:rPr lang="en-US" dirty="0"/>
              <a:t>Format of Training</a:t>
            </a:r>
          </a:p>
        </p:txBody>
      </p:sp>
      <p:sp>
        <p:nvSpPr>
          <p:cNvPr id="3" name="Content Placeholder 2">
            <a:extLst>
              <a:ext uri="{FF2B5EF4-FFF2-40B4-BE49-F238E27FC236}">
                <a16:creationId xmlns:a16="http://schemas.microsoft.com/office/drawing/2014/main" id="{0EE65587-29A2-4AC6-9A44-13B72BA3DE0E}"/>
              </a:ext>
            </a:extLst>
          </p:cNvPr>
          <p:cNvSpPr>
            <a:spLocks noGrp="1"/>
          </p:cNvSpPr>
          <p:nvPr>
            <p:ph idx="1"/>
          </p:nvPr>
        </p:nvSpPr>
        <p:spPr>
          <a:xfrm>
            <a:off x="913795" y="2780270"/>
            <a:ext cx="3003297" cy="3373395"/>
          </a:xfrm>
        </p:spPr>
        <p:txBody>
          <a:bodyPr>
            <a:noAutofit/>
          </a:bodyPr>
          <a:lstStyle/>
          <a:p>
            <a:r>
              <a:rPr lang="en-US" sz="3600" dirty="0"/>
              <a:t>Observe</a:t>
            </a:r>
          </a:p>
          <a:p>
            <a:r>
              <a:rPr lang="en-US" sz="3600" dirty="0"/>
              <a:t>Learn</a:t>
            </a:r>
          </a:p>
          <a:p>
            <a:r>
              <a:rPr lang="en-US" sz="3600" dirty="0"/>
              <a:t>Practice</a:t>
            </a:r>
          </a:p>
        </p:txBody>
      </p:sp>
      <p:pic>
        <p:nvPicPr>
          <p:cNvPr id="4" name="Picture 3" descr="Graphical user interface, application&#10;&#10;Description automatically generated">
            <a:extLst>
              <a:ext uri="{FF2B5EF4-FFF2-40B4-BE49-F238E27FC236}">
                <a16:creationId xmlns:a16="http://schemas.microsoft.com/office/drawing/2014/main" id="{0CF34387-165F-4D75-A7BF-448FE2DA2219}"/>
              </a:ext>
            </a:extLst>
          </p:cNvPr>
          <p:cNvPicPr>
            <a:picLocks noChangeAspect="1"/>
          </p:cNvPicPr>
          <p:nvPr/>
        </p:nvPicPr>
        <p:blipFill>
          <a:blip r:embed="rId3"/>
          <a:stretch>
            <a:fillRect/>
          </a:stretch>
        </p:blipFill>
        <p:spPr>
          <a:xfrm>
            <a:off x="3768811" y="1398751"/>
            <a:ext cx="7796199" cy="5273898"/>
          </a:xfrm>
          <a:prstGeom prst="rect">
            <a:avLst/>
          </a:prstGeom>
        </p:spPr>
      </p:pic>
    </p:spTree>
    <p:extLst>
      <p:ext uri="{BB962C8B-B14F-4D97-AF65-F5344CB8AC3E}">
        <p14:creationId xmlns:p14="http://schemas.microsoft.com/office/powerpoint/2010/main" val="411999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D61BA-B3C9-412D-A954-EDDFD1B46822}"/>
              </a:ext>
            </a:extLst>
          </p:cNvPr>
          <p:cNvSpPr>
            <a:spLocks noGrp="1"/>
          </p:cNvSpPr>
          <p:nvPr>
            <p:ph type="title"/>
          </p:nvPr>
        </p:nvSpPr>
        <p:spPr/>
        <p:txBody>
          <a:bodyPr/>
          <a:lstStyle/>
          <a:p>
            <a:r>
              <a:rPr lang="en-US" dirty="0"/>
              <a:t>What We Will NOT See</a:t>
            </a:r>
          </a:p>
        </p:txBody>
      </p:sp>
      <p:sp>
        <p:nvSpPr>
          <p:cNvPr id="3" name="Content Placeholder 2">
            <a:extLst>
              <a:ext uri="{FF2B5EF4-FFF2-40B4-BE49-F238E27FC236}">
                <a16:creationId xmlns:a16="http://schemas.microsoft.com/office/drawing/2014/main" id="{0EE65587-29A2-4AC6-9A44-13B72BA3DE0E}"/>
              </a:ext>
            </a:extLst>
          </p:cNvPr>
          <p:cNvSpPr>
            <a:spLocks noGrp="1"/>
          </p:cNvSpPr>
          <p:nvPr>
            <p:ph idx="1"/>
          </p:nvPr>
        </p:nvSpPr>
        <p:spPr>
          <a:xfrm>
            <a:off x="913795" y="2076450"/>
            <a:ext cx="10353762" cy="4488942"/>
          </a:xfrm>
        </p:spPr>
        <p:txBody>
          <a:bodyPr>
            <a:normAutofit/>
          </a:bodyPr>
          <a:lstStyle/>
          <a:p>
            <a:pPr>
              <a:spcAft>
                <a:spcPts val="1800"/>
              </a:spcAft>
            </a:pPr>
            <a:r>
              <a:rPr lang="en-US" sz="4000" dirty="0"/>
              <a:t>One size fits all approach to treatment selection</a:t>
            </a:r>
          </a:p>
          <a:p>
            <a:pPr>
              <a:spcAft>
                <a:spcPts val="1800"/>
              </a:spcAft>
            </a:pPr>
            <a:r>
              <a:rPr lang="en-US" sz="4000" dirty="0"/>
              <a:t>A patient case applicable to ALL patients</a:t>
            </a:r>
          </a:p>
          <a:p>
            <a:pPr>
              <a:spcAft>
                <a:spcPts val="1800"/>
              </a:spcAft>
            </a:pPr>
            <a:r>
              <a:rPr lang="en-US" sz="4000" dirty="0"/>
              <a:t>One size fits all approach to clinic style</a:t>
            </a:r>
          </a:p>
          <a:p>
            <a:pPr>
              <a:spcAft>
                <a:spcPts val="1800"/>
              </a:spcAft>
            </a:pPr>
            <a:r>
              <a:rPr lang="en-US" sz="4000" dirty="0"/>
              <a:t>Limitations in MAT options</a:t>
            </a:r>
          </a:p>
        </p:txBody>
      </p:sp>
    </p:spTree>
    <p:extLst>
      <p:ext uri="{BB962C8B-B14F-4D97-AF65-F5344CB8AC3E}">
        <p14:creationId xmlns:p14="http://schemas.microsoft.com/office/powerpoint/2010/main" val="62029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608E264-926B-434A-8D58-87ACA185D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A211A6-C994-4D6F-A6E4-F2DAA5EFEC6F}"/>
              </a:ext>
            </a:extLst>
          </p:cNvPr>
          <p:cNvSpPr>
            <a:spLocks noGrp="1"/>
          </p:cNvSpPr>
          <p:nvPr>
            <p:ph type="title"/>
          </p:nvPr>
        </p:nvSpPr>
        <p:spPr>
          <a:xfrm>
            <a:off x="5279472" y="609600"/>
            <a:ext cx="5844759" cy="970450"/>
          </a:xfrm>
        </p:spPr>
        <p:txBody>
          <a:bodyPr vert="horz" lIns="91440" tIns="45720" rIns="91440" bIns="45720" rtlCol="0" anchor="ctr">
            <a:normAutofit/>
          </a:bodyPr>
          <a:lstStyle/>
          <a:p>
            <a:r>
              <a:rPr lang="en-US" sz="4000"/>
              <a:t>Workbooks</a:t>
            </a:r>
          </a:p>
        </p:txBody>
      </p:sp>
      <p:pic>
        <p:nvPicPr>
          <p:cNvPr id="14" name="Picture 13">
            <a:extLst>
              <a:ext uri="{FF2B5EF4-FFF2-40B4-BE49-F238E27FC236}">
                <a16:creationId xmlns:a16="http://schemas.microsoft.com/office/drawing/2014/main" id="{E67A036B-F109-477D-A092-D947533E27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10650" y="1"/>
            <a:ext cx="4966697" cy="6858000"/>
          </a:xfrm>
          <a:prstGeom prst="rect">
            <a:avLst/>
          </a:prstGeom>
        </p:spPr>
      </p:pic>
      <p:pic>
        <p:nvPicPr>
          <p:cNvPr id="7" name="Picture 6" descr="Chart&#10;&#10;Description automatically generated">
            <a:extLst>
              <a:ext uri="{FF2B5EF4-FFF2-40B4-BE49-F238E27FC236}">
                <a16:creationId xmlns:a16="http://schemas.microsoft.com/office/drawing/2014/main" id="{C3DD65C1-42A1-0A30-2060-A20D35D6BBFD}"/>
              </a:ext>
            </a:extLst>
          </p:cNvPr>
          <p:cNvPicPr>
            <a:picLocks noChangeAspect="1"/>
          </p:cNvPicPr>
          <p:nvPr/>
        </p:nvPicPr>
        <p:blipFill rotWithShape="1">
          <a:blip r:embed="rId5"/>
          <a:srcRect t="1520" r="-2" b="-2"/>
          <a:stretch/>
        </p:blipFill>
        <p:spPr>
          <a:xfrm>
            <a:off x="632815" y="643465"/>
            <a:ext cx="4003193" cy="5103372"/>
          </a:xfrm>
          <a:prstGeom prst="rect">
            <a:avLst/>
          </a:prstGeom>
        </p:spPr>
      </p:pic>
      <p:sp>
        <p:nvSpPr>
          <p:cNvPr id="3" name="Title 1">
            <a:extLst>
              <a:ext uri="{FF2B5EF4-FFF2-40B4-BE49-F238E27FC236}">
                <a16:creationId xmlns:a16="http://schemas.microsoft.com/office/drawing/2014/main" id="{F4773A90-5B14-4050-2DCA-C77AE777B570}"/>
              </a:ext>
            </a:extLst>
          </p:cNvPr>
          <p:cNvSpPr txBox="1">
            <a:spLocks/>
          </p:cNvSpPr>
          <p:nvPr/>
        </p:nvSpPr>
        <p:spPr>
          <a:xfrm>
            <a:off x="5279472" y="1828801"/>
            <a:ext cx="5844760" cy="3866048"/>
          </a:xfrm>
          <a:prstGeom prst="rect">
            <a:avLst/>
          </a:prstGeom>
        </p:spPr>
        <p:txBody>
          <a:bodyPr vert="horz" lIns="91440" tIns="45720" rIns="91440" bIns="45720" rtlCol="0" anchor="ctr">
            <a:normAutofit/>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spcBef>
                <a:spcPct val="20000"/>
              </a:spcBef>
              <a:spcAft>
                <a:spcPts val="600"/>
              </a:spcAft>
              <a:buClr>
                <a:schemeClr val="tx2"/>
              </a:buClr>
              <a:buSzPct val="70000"/>
              <a:buFont typeface="Wingdings 2" charset="2"/>
            </a:pPr>
            <a:r>
              <a:rPr lang="en-US" sz="3200">
                <a:latin typeface="+mn-lt"/>
                <a:ea typeface="+mn-ea"/>
                <a:cs typeface="+mn-cs"/>
              </a:rPr>
              <a:t>Resource tool provided to all participates to fill out and use in their own clinic for educational reference long term. </a:t>
            </a:r>
          </a:p>
          <a:p>
            <a:pPr algn="l">
              <a:spcBef>
                <a:spcPct val="20000"/>
              </a:spcBef>
              <a:spcAft>
                <a:spcPts val="600"/>
              </a:spcAft>
              <a:buClr>
                <a:schemeClr val="tx2"/>
              </a:buClr>
              <a:buSzPct val="70000"/>
              <a:buFont typeface="Wingdings 2" charset="2"/>
            </a:pPr>
            <a:endParaRPr lang="en-US" sz="3200">
              <a:latin typeface="+mn-lt"/>
              <a:ea typeface="+mn-ea"/>
              <a:cs typeface="+mn-cs"/>
            </a:endParaRPr>
          </a:p>
          <a:p>
            <a:pPr algn="l">
              <a:spcBef>
                <a:spcPct val="20000"/>
              </a:spcBef>
              <a:spcAft>
                <a:spcPts val="600"/>
              </a:spcAft>
              <a:buClr>
                <a:schemeClr val="tx2"/>
              </a:buClr>
              <a:buSzPct val="70000"/>
              <a:buFont typeface="Wingdings 2" charset="2"/>
            </a:pPr>
            <a:r>
              <a:rPr lang="en-US" sz="3200">
                <a:latin typeface="+mn-lt"/>
                <a:ea typeface="+mn-ea"/>
                <a:cs typeface="+mn-cs"/>
              </a:rPr>
              <a:t>Contains counseling tips, FAQs, and information on MOUD</a:t>
            </a:r>
          </a:p>
        </p:txBody>
      </p:sp>
    </p:spTree>
    <p:extLst>
      <p:ext uri="{BB962C8B-B14F-4D97-AF65-F5344CB8AC3E}">
        <p14:creationId xmlns:p14="http://schemas.microsoft.com/office/powerpoint/2010/main" val="1680936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F6C37-108A-9568-9175-51D6AD5135AB}"/>
              </a:ext>
            </a:extLst>
          </p:cNvPr>
          <p:cNvSpPr>
            <a:spLocks noGrp="1"/>
          </p:cNvSpPr>
          <p:nvPr>
            <p:ph type="title"/>
          </p:nvPr>
        </p:nvSpPr>
        <p:spPr/>
        <p:txBody>
          <a:bodyPr>
            <a:normAutofit fontScale="90000"/>
          </a:bodyPr>
          <a:lstStyle/>
          <a:p>
            <a:r>
              <a:rPr lang="en-US" dirty="0"/>
              <a:t>Training Outcomes</a:t>
            </a:r>
            <a:br>
              <a:rPr lang="en-US" dirty="0"/>
            </a:br>
            <a:endParaRPr lang="en-US" dirty="0"/>
          </a:p>
        </p:txBody>
      </p:sp>
      <p:sp>
        <p:nvSpPr>
          <p:cNvPr id="5" name="Text Placeholder 4">
            <a:extLst>
              <a:ext uri="{FF2B5EF4-FFF2-40B4-BE49-F238E27FC236}">
                <a16:creationId xmlns:a16="http://schemas.microsoft.com/office/drawing/2014/main" id="{A78753F7-5A75-AF1D-EB2F-A2739FB948CB}"/>
              </a:ext>
            </a:extLst>
          </p:cNvPr>
          <p:cNvSpPr>
            <a:spLocks noGrp="1"/>
          </p:cNvSpPr>
          <p:nvPr>
            <p:ph type="body" idx="1"/>
          </p:nvPr>
        </p:nvSpPr>
        <p:spPr>
          <a:xfrm>
            <a:off x="839788" y="1297862"/>
            <a:ext cx="10512424" cy="564375"/>
          </a:xfrm>
        </p:spPr>
        <p:txBody>
          <a:bodyPr/>
          <a:lstStyle/>
          <a:p>
            <a:r>
              <a:rPr lang="en-US" sz="2800" dirty="0"/>
              <a:t>Percentage of Respondents with &gt;Moderate Confidence </a:t>
            </a:r>
          </a:p>
        </p:txBody>
      </p:sp>
      <p:graphicFrame>
        <p:nvGraphicFramePr>
          <p:cNvPr id="10" name="Content Placeholder 9">
            <a:extLst>
              <a:ext uri="{FF2B5EF4-FFF2-40B4-BE49-F238E27FC236}">
                <a16:creationId xmlns:a16="http://schemas.microsoft.com/office/drawing/2014/main" id="{E2BFB2C5-771A-A797-B8BF-F9952962316F}"/>
              </a:ext>
            </a:extLst>
          </p:cNvPr>
          <p:cNvGraphicFramePr>
            <a:graphicFrameLocks noGrp="1"/>
          </p:cNvGraphicFramePr>
          <p:nvPr>
            <p:ph sz="half" idx="2"/>
            <p:extLst>
              <p:ext uri="{D42A27DB-BD31-4B8C-83A1-F6EECF244321}">
                <p14:modId xmlns:p14="http://schemas.microsoft.com/office/powerpoint/2010/main" val="2478740976"/>
              </p:ext>
            </p:extLst>
          </p:nvPr>
        </p:nvGraphicFramePr>
        <p:xfrm>
          <a:off x="839788" y="2128838"/>
          <a:ext cx="10512425" cy="40608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28332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F6C37-108A-9568-9175-51D6AD5135AB}"/>
              </a:ext>
            </a:extLst>
          </p:cNvPr>
          <p:cNvSpPr>
            <a:spLocks noGrp="1"/>
          </p:cNvSpPr>
          <p:nvPr>
            <p:ph type="title"/>
          </p:nvPr>
        </p:nvSpPr>
        <p:spPr/>
        <p:txBody>
          <a:bodyPr>
            <a:normAutofit fontScale="90000"/>
          </a:bodyPr>
          <a:lstStyle/>
          <a:p>
            <a:r>
              <a:rPr lang="en-US" dirty="0"/>
              <a:t>Training Outcomes</a:t>
            </a:r>
            <a:br>
              <a:rPr lang="en-US" dirty="0"/>
            </a:br>
            <a:endParaRPr lang="en-US" dirty="0"/>
          </a:p>
        </p:txBody>
      </p:sp>
      <p:sp>
        <p:nvSpPr>
          <p:cNvPr id="5" name="Text Placeholder 4">
            <a:extLst>
              <a:ext uri="{FF2B5EF4-FFF2-40B4-BE49-F238E27FC236}">
                <a16:creationId xmlns:a16="http://schemas.microsoft.com/office/drawing/2014/main" id="{A78753F7-5A75-AF1D-EB2F-A2739FB948CB}"/>
              </a:ext>
            </a:extLst>
          </p:cNvPr>
          <p:cNvSpPr>
            <a:spLocks noGrp="1"/>
          </p:cNvSpPr>
          <p:nvPr>
            <p:ph type="body" idx="1"/>
          </p:nvPr>
        </p:nvSpPr>
        <p:spPr>
          <a:xfrm>
            <a:off x="836612" y="1142543"/>
            <a:ext cx="10512424" cy="823912"/>
          </a:xfrm>
        </p:spPr>
        <p:txBody>
          <a:bodyPr/>
          <a:lstStyle/>
          <a:p>
            <a:r>
              <a:rPr lang="en-US" sz="2800" dirty="0"/>
              <a:t>Percentage of Respondents with Moderate or Higher Confidence </a:t>
            </a:r>
          </a:p>
        </p:txBody>
      </p:sp>
      <p:graphicFrame>
        <p:nvGraphicFramePr>
          <p:cNvPr id="6" name="Content Placeholder 5">
            <a:extLst>
              <a:ext uri="{FF2B5EF4-FFF2-40B4-BE49-F238E27FC236}">
                <a16:creationId xmlns:a16="http://schemas.microsoft.com/office/drawing/2014/main" id="{28ECFB1A-B4F1-3278-B05E-35A0929F7FA3}"/>
              </a:ext>
            </a:extLst>
          </p:cNvPr>
          <p:cNvGraphicFramePr>
            <a:graphicFrameLocks noGrp="1"/>
          </p:cNvGraphicFramePr>
          <p:nvPr>
            <p:ph sz="half" idx="2"/>
            <p:extLst>
              <p:ext uri="{D42A27DB-BD31-4B8C-83A1-F6EECF244321}">
                <p14:modId xmlns:p14="http://schemas.microsoft.com/office/powerpoint/2010/main" val="3219099736"/>
              </p:ext>
            </p:extLst>
          </p:nvPr>
        </p:nvGraphicFramePr>
        <p:xfrm>
          <a:off x="839788" y="2243328"/>
          <a:ext cx="10057856" cy="41818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2882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F6C37-108A-9568-9175-51D6AD5135AB}"/>
              </a:ext>
            </a:extLst>
          </p:cNvPr>
          <p:cNvSpPr>
            <a:spLocks noGrp="1"/>
          </p:cNvSpPr>
          <p:nvPr>
            <p:ph type="title"/>
          </p:nvPr>
        </p:nvSpPr>
        <p:spPr/>
        <p:txBody>
          <a:bodyPr>
            <a:normAutofit fontScale="90000"/>
          </a:bodyPr>
          <a:lstStyle/>
          <a:p>
            <a:r>
              <a:rPr lang="en-US" dirty="0"/>
              <a:t>Training Outcomes</a:t>
            </a:r>
            <a:br>
              <a:rPr lang="en-US" dirty="0"/>
            </a:br>
            <a:endParaRPr lang="en-US" dirty="0"/>
          </a:p>
        </p:txBody>
      </p:sp>
      <p:sp>
        <p:nvSpPr>
          <p:cNvPr id="5" name="Text Placeholder 4">
            <a:extLst>
              <a:ext uri="{FF2B5EF4-FFF2-40B4-BE49-F238E27FC236}">
                <a16:creationId xmlns:a16="http://schemas.microsoft.com/office/drawing/2014/main" id="{A78753F7-5A75-AF1D-EB2F-A2739FB948CB}"/>
              </a:ext>
            </a:extLst>
          </p:cNvPr>
          <p:cNvSpPr>
            <a:spLocks noGrp="1"/>
          </p:cNvSpPr>
          <p:nvPr>
            <p:ph type="body" idx="1"/>
          </p:nvPr>
        </p:nvSpPr>
        <p:spPr>
          <a:xfrm>
            <a:off x="836612" y="1142543"/>
            <a:ext cx="10512424" cy="823912"/>
          </a:xfrm>
        </p:spPr>
        <p:txBody>
          <a:bodyPr/>
          <a:lstStyle/>
          <a:p>
            <a:r>
              <a:rPr lang="en-US" dirty="0"/>
              <a:t>Percent reporting </a:t>
            </a:r>
            <a:r>
              <a:rPr lang="en-US" sz="2800" dirty="0"/>
              <a:t>concern</a:t>
            </a:r>
            <a:r>
              <a:rPr lang="en-US" dirty="0"/>
              <a:t> for barriers related to OUD treatment</a:t>
            </a:r>
          </a:p>
        </p:txBody>
      </p:sp>
      <p:graphicFrame>
        <p:nvGraphicFramePr>
          <p:cNvPr id="6" name="Content Placeholder 5">
            <a:extLst>
              <a:ext uri="{FF2B5EF4-FFF2-40B4-BE49-F238E27FC236}">
                <a16:creationId xmlns:a16="http://schemas.microsoft.com/office/drawing/2014/main" id="{CAB5E027-D952-F500-2675-BE49A176868B}"/>
              </a:ext>
            </a:extLst>
          </p:cNvPr>
          <p:cNvGraphicFramePr>
            <a:graphicFrameLocks noGrp="1"/>
          </p:cNvGraphicFramePr>
          <p:nvPr>
            <p:ph sz="half" idx="2"/>
            <p:extLst>
              <p:ext uri="{D42A27DB-BD31-4B8C-83A1-F6EECF244321}">
                <p14:modId xmlns:p14="http://schemas.microsoft.com/office/powerpoint/2010/main" val="799526324"/>
              </p:ext>
            </p:extLst>
          </p:nvPr>
        </p:nvGraphicFramePr>
        <p:xfrm>
          <a:off x="839788" y="2255520"/>
          <a:ext cx="10515600" cy="39341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5859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F6C37-108A-9568-9175-51D6AD5135AB}"/>
              </a:ext>
            </a:extLst>
          </p:cNvPr>
          <p:cNvSpPr>
            <a:spLocks noGrp="1"/>
          </p:cNvSpPr>
          <p:nvPr>
            <p:ph type="title"/>
          </p:nvPr>
        </p:nvSpPr>
        <p:spPr/>
        <p:txBody>
          <a:bodyPr>
            <a:normAutofit fontScale="90000"/>
          </a:bodyPr>
          <a:lstStyle/>
          <a:p>
            <a:r>
              <a:rPr lang="en-US" dirty="0"/>
              <a:t>Training Outcomes</a:t>
            </a:r>
            <a:br>
              <a:rPr lang="en-US" dirty="0"/>
            </a:br>
            <a:endParaRPr lang="en-US" dirty="0"/>
          </a:p>
        </p:txBody>
      </p:sp>
      <p:sp>
        <p:nvSpPr>
          <p:cNvPr id="5" name="Text Placeholder 4">
            <a:extLst>
              <a:ext uri="{FF2B5EF4-FFF2-40B4-BE49-F238E27FC236}">
                <a16:creationId xmlns:a16="http://schemas.microsoft.com/office/drawing/2014/main" id="{A78753F7-5A75-AF1D-EB2F-A2739FB948CB}"/>
              </a:ext>
            </a:extLst>
          </p:cNvPr>
          <p:cNvSpPr>
            <a:spLocks noGrp="1"/>
          </p:cNvSpPr>
          <p:nvPr>
            <p:ph type="body" idx="1"/>
          </p:nvPr>
        </p:nvSpPr>
        <p:spPr>
          <a:xfrm>
            <a:off x="836612" y="1142543"/>
            <a:ext cx="10512424" cy="823912"/>
          </a:xfrm>
        </p:spPr>
        <p:txBody>
          <a:bodyPr/>
          <a:lstStyle/>
          <a:p>
            <a:r>
              <a:rPr lang="en-US" sz="2800" dirty="0"/>
              <a:t>Major concern for  potential barriers related to OUD treatment</a:t>
            </a:r>
          </a:p>
        </p:txBody>
      </p:sp>
      <p:graphicFrame>
        <p:nvGraphicFramePr>
          <p:cNvPr id="7" name="Content Placeholder 6">
            <a:extLst>
              <a:ext uri="{FF2B5EF4-FFF2-40B4-BE49-F238E27FC236}">
                <a16:creationId xmlns:a16="http://schemas.microsoft.com/office/drawing/2014/main" id="{BB239878-3AE7-A4BE-671B-E10A220CD455}"/>
              </a:ext>
            </a:extLst>
          </p:cNvPr>
          <p:cNvGraphicFramePr>
            <a:graphicFrameLocks noGrp="1"/>
          </p:cNvGraphicFramePr>
          <p:nvPr>
            <p:ph sz="half" idx="2"/>
            <p:extLst>
              <p:ext uri="{D42A27DB-BD31-4B8C-83A1-F6EECF244321}">
                <p14:modId xmlns:p14="http://schemas.microsoft.com/office/powerpoint/2010/main" val="273121899"/>
              </p:ext>
            </p:extLst>
          </p:nvPr>
        </p:nvGraphicFramePr>
        <p:xfrm>
          <a:off x="839788" y="2112993"/>
          <a:ext cx="10371007" cy="40766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5353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5DBBA-E07E-9476-8F5D-4B43B932DED2}"/>
              </a:ext>
            </a:extLst>
          </p:cNvPr>
          <p:cNvSpPr>
            <a:spLocks noGrp="1"/>
          </p:cNvSpPr>
          <p:nvPr>
            <p:ph type="title"/>
          </p:nvPr>
        </p:nvSpPr>
        <p:spPr>
          <a:xfrm>
            <a:off x="913795" y="120869"/>
            <a:ext cx="10353762" cy="1257300"/>
          </a:xfrm>
        </p:spPr>
        <p:txBody>
          <a:bodyPr/>
          <a:lstStyle/>
          <a:p>
            <a:r>
              <a:rPr lang="en-US" dirty="0"/>
              <a:t>Training Outcomes</a:t>
            </a:r>
          </a:p>
        </p:txBody>
      </p:sp>
      <p:sp>
        <p:nvSpPr>
          <p:cNvPr id="3" name="Content Placeholder 2">
            <a:extLst>
              <a:ext uri="{FF2B5EF4-FFF2-40B4-BE49-F238E27FC236}">
                <a16:creationId xmlns:a16="http://schemas.microsoft.com/office/drawing/2014/main" id="{02045810-4A7F-FD2C-6A4C-9F52B8120CE5}"/>
              </a:ext>
            </a:extLst>
          </p:cNvPr>
          <p:cNvSpPr>
            <a:spLocks noGrp="1"/>
          </p:cNvSpPr>
          <p:nvPr>
            <p:ph idx="1"/>
          </p:nvPr>
        </p:nvSpPr>
        <p:spPr/>
        <p:txBody>
          <a:bodyPr>
            <a:normAutofit/>
          </a:bodyPr>
          <a:lstStyle/>
          <a:p>
            <a:pPr marL="36900" indent="0">
              <a:buNone/>
            </a:pPr>
            <a:r>
              <a:rPr lang="en-US" sz="3200" dirty="0"/>
              <a:t>After completing the Training:</a:t>
            </a:r>
          </a:p>
          <a:p>
            <a:r>
              <a:rPr lang="en-US" sz="3200" dirty="0"/>
              <a:t>75 % reported moderate or higher </a:t>
            </a:r>
            <a:r>
              <a:rPr lang="en-US" sz="3200" i="1" dirty="0"/>
              <a:t>interest</a:t>
            </a:r>
            <a:r>
              <a:rPr lang="en-US" sz="3200" dirty="0"/>
              <a:t> in conducting a MAT clinic using a CPA</a:t>
            </a:r>
          </a:p>
          <a:p>
            <a:r>
              <a:rPr lang="en-US" sz="3200" dirty="0"/>
              <a:t>83% report increased confidence in working under a MAT CPA as a result of the MAT certificate program</a:t>
            </a:r>
          </a:p>
        </p:txBody>
      </p:sp>
    </p:spTree>
    <p:extLst>
      <p:ext uri="{BB962C8B-B14F-4D97-AF65-F5344CB8AC3E}">
        <p14:creationId xmlns:p14="http://schemas.microsoft.com/office/powerpoint/2010/main" val="2870500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D61BA-B3C9-412D-A954-EDDFD1B46822}"/>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0EE65587-29A2-4AC6-9A44-13B72BA3DE0E}"/>
              </a:ext>
            </a:extLst>
          </p:cNvPr>
          <p:cNvSpPr>
            <a:spLocks noGrp="1"/>
          </p:cNvSpPr>
          <p:nvPr>
            <p:ph idx="1"/>
          </p:nvPr>
        </p:nvSpPr>
        <p:spPr>
          <a:xfrm>
            <a:off x="407773" y="2076451"/>
            <a:ext cx="11034584" cy="3805366"/>
          </a:xfrm>
        </p:spPr>
        <p:txBody>
          <a:bodyPr>
            <a:normAutofit/>
          </a:bodyPr>
          <a:lstStyle/>
          <a:p>
            <a:pPr marL="494100" indent="-457200">
              <a:buSzPct val="80000"/>
              <a:buFont typeface="+mj-lt"/>
              <a:buAutoNum type="arabicPeriod"/>
            </a:pPr>
            <a:r>
              <a:rPr lang="en-US" sz="3600" dirty="0">
                <a:effectLst/>
              </a:rPr>
              <a:t>Provide background/historical information and challenges with MAT/MOUD in the BOP. </a:t>
            </a:r>
          </a:p>
          <a:p>
            <a:pPr marL="494100" indent="-457200">
              <a:buSzPct val="80000"/>
              <a:buFont typeface="+mj-lt"/>
              <a:buAutoNum type="arabicPeriod"/>
            </a:pPr>
            <a:r>
              <a:rPr lang="en-US" sz="3600" dirty="0">
                <a:effectLst/>
              </a:rPr>
              <a:t>Describe the format of the MAT Residential Training.</a:t>
            </a:r>
          </a:p>
          <a:p>
            <a:pPr marL="494100" indent="-457200">
              <a:buSzPct val="80000"/>
              <a:buFont typeface="+mj-lt"/>
              <a:buAutoNum type="arabicPeriod"/>
            </a:pPr>
            <a:r>
              <a:rPr lang="en-US" sz="3600" dirty="0">
                <a:effectLst/>
              </a:rPr>
              <a:t>Analyze outcomes and areas of future improvement for MAT/MOUD Trainings.</a:t>
            </a:r>
          </a:p>
        </p:txBody>
      </p:sp>
    </p:spTree>
    <p:extLst>
      <p:ext uri="{BB962C8B-B14F-4D97-AF65-F5344CB8AC3E}">
        <p14:creationId xmlns:p14="http://schemas.microsoft.com/office/powerpoint/2010/main" val="3870520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5DBBA-E07E-9476-8F5D-4B43B932DED2}"/>
              </a:ext>
            </a:extLst>
          </p:cNvPr>
          <p:cNvSpPr>
            <a:spLocks noGrp="1"/>
          </p:cNvSpPr>
          <p:nvPr>
            <p:ph type="title"/>
          </p:nvPr>
        </p:nvSpPr>
        <p:spPr>
          <a:xfrm>
            <a:off x="919119" y="152400"/>
            <a:ext cx="10353762" cy="1257300"/>
          </a:xfrm>
        </p:spPr>
        <p:txBody>
          <a:bodyPr>
            <a:normAutofit/>
          </a:bodyPr>
          <a:lstStyle/>
          <a:p>
            <a:r>
              <a:rPr lang="en-US" dirty="0"/>
              <a:t>Pharmacists with MOUD CPAs</a:t>
            </a:r>
          </a:p>
        </p:txBody>
      </p:sp>
      <p:graphicFrame>
        <p:nvGraphicFramePr>
          <p:cNvPr id="5" name="Content Placeholder 4">
            <a:extLst>
              <a:ext uri="{FF2B5EF4-FFF2-40B4-BE49-F238E27FC236}">
                <a16:creationId xmlns:a16="http://schemas.microsoft.com/office/drawing/2014/main" id="{497AD597-35AF-802E-4AAE-054E87419F33}"/>
              </a:ext>
            </a:extLst>
          </p:cNvPr>
          <p:cNvGraphicFramePr>
            <a:graphicFrameLocks noGrp="1"/>
          </p:cNvGraphicFramePr>
          <p:nvPr>
            <p:ph idx="1"/>
            <p:extLst>
              <p:ext uri="{D42A27DB-BD31-4B8C-83A1-F6EECF244321}">
                <p14:modId xmlns:p14="http://schemas.microsoft.com/office/powerpoint/2010/main" val="2111593566"/>
              </p:ext>
            </p:extLst>
          </p:nvPr>
        </p:nvGraphicFramePr>
        <p:xfrm>
          <a:off x="838200" y="1565753"/>
          <a:ext cx="10515600" cy="46112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4589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0AA30-26A6-8734-9107-D01CDE31F4A9}"/>
              </a:ext>
            </a:extLst>
          </p:cNvPr>
          <p:cNvSpPr>
            <a:spLocks noGrp="1"/>
          </p:cNvSpPr>
          <p:nvPr>
            <p:ph type="title"/>
          </p:nvPr>
        </p:nvSpPr>
        <p:spPr/>
        <p:txBody>
          <a:bodyPr/>
          <a:lstStyle/>
          <a:p>
            <a:r>
              <a:rPr lang="en-US" dirty="0"/>
              <a:t>Pharmacy Encounters for MOUD</a:t>
            </a:r>
          </a:p>
        </p:txBody>
      </p:sp>
      <p:graphicFrame>
        <p:nvGraphicFramePr>
          <p:cNvPr id="6" name="Content Placeholder 5">
            <a:extLst>
              <a:ext uri="{FF2B5EF4-FFF2-40B4-BE49-F238E27FC236}">
                <a16:creationId xmlns:a16="http://schemas.microsoft.com/office/drawing/2014/main" id="{6558A719-67A0-7D7F-4234-31DAED36F516}"/>
              </a:ext>
            </a:extLst>
          </p:cNvPr>
          <p:cNvGraphicFramePr>
            <a:graphicFrameLocks noGrp="1"/>
          </p:cNvGraphicFramePr>
          <p:nvPr>
            <p:ph idx="1"/>
            <p:extLst>
              <p:ext uri="{D42A27DB-BD31-4B8C-83A1-F6EECF244321}">
                <p14:modId xmlns:p14="http://schemas.microsoft.com/office/powerpoint/2010/main" val="400758286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82445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211A6-C994-4D6F-A6E4-F2DAA5EFEC6F}"/>
              </a:ext>
            </a:extLst>
          </p:cNvPr>
          <p:cNvSpPr>
            <a:spLocks noGrp="1"/>
          </p:cNvSpPr>
          <p:nvPr>
            <p:ph type="title"/>
          </p:nvPr>
        </p:nvSpPr>
        <p:spPr>
          <a:xfrm>
            <a:off x="913795" y="195072"/>
            <a:ext cx="10353762" cy="1257300"/>
          </a:xfrm>
        </p:spPr>
        <p:txBody>
          <a:bodyPr>
            <a:normAutofit/>
          </a:bodyPr>
          <a:lstStyle/>
          <a:p>
            <a:r>
              <a:rPr lang="en-US" sz="4800" dirty="0"/>
              <a:t>Lessons learned</a:t>
            </a:r>
          </a:p>
        </p:txBody>
      </p:sp>
      <p:sp>
        <p:nvSpPr>
          <p:cNvPr id="3" name="Title 1">
            <a:extLst>
              <a:ext uri="{FF2B5EF4-FFF2-40B4-BE49-F238E27FC236}">
                <a16:creationId xmlns:a16="http://schemas.microsoft.com/office/drawing/2014/main" id="{F4773A90-5B14-4050-2DCA-C77AE777B570}"/>
              </a:ext>
            </a:extLst>
          </p:cNvPr>
          <p:cNvSpPr txBox="1">
            <a:spLocks/>
          </p:cNvSpPr>
          <p:nvPr/>
        </p:nvSpPr>
        <p:spPr>
          <a:xfrm>
            <a:off x="913795" y="1866900"/>
            <a:ext cx="10353762" cy="438150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85800" indent="-685800" algn="l">
              <a:buFont typeface="Arial" panose="020B0604020202020204" pitchFamily="34" charset="0"/>
              <a:buChar char="•"/>
            </a:pPr>
            <a:r>
              <a:rPr lang="en-US" dirty="0"/>
              <a:t>Practice </a:t>
            </a:r>
          </a:p>
          <a:p>
            <a:pPr marL="685800" indent="-685800" algn="l">
              <a:buFont typeface="Arial" panose="020B0604020202020204" pitchFamily="34" charset="0"/>
              <a:buChar char="•"/>
            </a:pPr>
            <a:r>
              <a:rPr lang="en-US" dirty="0"/>
              <a:t>Be sensitive to time</a:t>
            </a:r>
          </a:p>
          <a:p>
            <a:pPr marL="685800" indent="-685800" algn="l">
              <a:buFont typeface="Arial" panose="020B0604020202020204" pitchFamily="34" charset="0"/>
              <a:buChar char="•"/>
            </a:pPr>
            <a:r>
              <a:rPr lang="en-US" dirty="0"/>
              <a:t>Provide workbooks</a:t>
            </a:r>
          </a:p>
          <a:p>
            <a:pPr marL="685800" indent="-685800" algn="l">
              <a:buFont typeface="Arial" panose="020B0604020202020204" pitchFamily="34" charset="0"/>
              <a:buChar char="•"/>
            </a:pPr>
            <a:r>
              <a:rPr lang="en-US" dirty="0"/>
              <a:t>Ensure all those who took the training were able to complete the pre/post survey</a:t>
            </a:r>
          </a:p>
          <a:p>
            <a:pPr marL="685800" indent="-685800" algn="l">
              <a:buFont typeface="Arial" panose="020B0604020202020204" pitchFamily="34" charset="0"/>
              <a:buChar char="•"/>
            </a:pPr>
            <a:endParaRPr lang="en-US" dirty="0"/>
          </a:p>
        </p:txBody>
      </p:sp>
    </p:spTree>
    <p:extLst>
      <p:ext uri="{BB962C8B-B14F-4D97-AF65-F5344CB8AC3E}">
        <p14:creationId xmlns:p14="http://schemas.microsoft.com/office/powerpoint/2010/main" val="1456491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8622" y="10"/>
            <a:ext cx="6096000"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900493" y="609600"/>
            <a:ext cx="4538124" cy="970450"/>
          </a:xfrm>
        </p:spPr>
        <p:txBody>
          <a:bodyPr anchor="b">
            <a:normAutofit/>
          </a:bodyPr>
          <a:lstStyle/>
          <a:p>
            <a:pPr algn="l"/>
            <a:r>
              <a:rPr lang="en-US" sz="4000" dirty="0"/>
              <a:t>Questions?</a:t>
            </a:r>
          </a:p>
        </p:txBody>
      </p:sp>
    </p:spTree>
    <p:extLst>
      <p:ext uri="{BB962C8B-B14F-4D97-AF65-F5344CB8AC3E}">
        <p14:creationId xmlns:p14="http://schemas.microsoft.com/office/powerpoint/2010/main" val="3220235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A25F7-1B16-8F73-39A2-9BC7655CB19A}"/>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A6C4DB98-DBD1-9D46-921F-0A995FAFC2B0}"/>
              </a:ext>
            </a:extLst>
          </p:cNvPr>
          <p:cNvSpPr>
            <a:spLocks noGrp="1"/>
          </p:cNvSpPr>
          <p:nvPr>
            <p:ph idx="1"/>
          </p:nvPr>
        </p:nvSpPr>
        <p:spPr>
          <a:xfrm>
            <a:off x="913795" y="3289300"/>
            <a:ext cx="10353762" cy="2501899"/>
          </a:xfrm>
        </p:spPr>
        <p:txBody>
          <a:bodyPr>
            <a:normAutofit/>
          </a:bodyPr>
          <a:lstStyle/>
          <a:p>
            <a:pPr marL="36900" indent="0">
              <a:buNone/>
            </a:pPr>
            <a:r>
              <a:rPr lang="en-US" sz="2800" b="0" i="0" dirty="0">
                <a:solidFill>
                  <a:schemeClr val="tx1"/>
                </a:solidFill>
                <a:effectLst/>
                <a:latin typeface="Calibri" panose="020F0502020204030204" pitchFamily="34" charset="0"/>
              </a:rPr>
              <a:t>Opinions expressed in this presentation are those of the authors and do not necessarily represent the opinions of the U.S. Public Health Service, Federal Bureau of Prisons or the Department of Justice.</a:t>
            </a:r>
            <a:endParaRPr lang="en-US" sz="2800" dirty="0">
              <a:solidFill>
                <a:schemeClr val="tx1"/>
              </a:solidFill>
            </a:endParaRPr>
          </a:p>
        </p:txBody>
      </p:sp>
    </p:spTree>
    <p:extLst>
      <p:ext uri="{BB962C8B-B14F-4D97-AF65-F5344CB8AC3E}">
        <p14:creationId xmlns:p14="http://schemas.microsoft.com/office/powerpoint/2010/main" val="606491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95AD7-EE66-4636-B868-2EDF97C5F7A5}"/>
              </a:ext>
            </a:extLst>
          </p:cNvPr>
          <p:cNvSpPr>
            <a:spLocks noGrp="1"/>
          </p:cNvSpPr>
          <p:nvPr>
            <p:ph type="title"/>
          </p:nvPr>
        </p:nvSpPr>
        <p:spPr/>
        <p:txBody>
          <a:bodyPr>
            <a:normAutofit fontScale="90000"/>
          </a:bodyPr>
          <a:lstStyle/>
          <a:p>
            <a:r>
              <a:rPr lang="en-US" dirty="0"/>
              <a:t>Opioid Use Disorder in the Correctional Setting</a:t>
            </a:r>
          </a:p>
        </p:txBody>
      </p:sp>
      <p:sp>
        <p:nvSpPr>
          <p:cNvPr id="3" name="Content Placeholder 2">
            <a:extLst>
              <a:ext uri="{FF2B5EF4-FFF2-40B4-BE49-F238E27FC236}">
                <a16:creationId xmlns:a16="http://schemas.microsoft.com/office/drawing/2014/main" id="{1EAC3562-7127-497C-A34E-91A186E65D7C}"/>
              </a:ext>
            </a:extLst>
          </p:cNvPr>
          <p:cNvSpPr>
            <a:spLocks noGrp="1"/>
          </p:cNvSpPr>
          <p:nvPr>
            <p:ph idx="1"/>
          </p:nvPr>
        </p:nvSpPr>
        <p:spPr>
          <a:xfrm>
            <a:off x="544444" y="2213166"/>
            <a:ext cx="6685412" cy="4277191"/>
          </a:xfrm>
        </p:spPr>
        <p:txBody>
          <a:bodyPr>
            <a:normAutofit/>
          </a:bodyPr>
          <a:lstStyle/>
          <a:p>
            <a:pPr marL="36900" indent="0">
              <a:buNone/>
            </a:pPr>
            <a:r>
              <a:rPr lang="en-US" sz="2800" u="sng" dirty="0">
                <a:latin typeface="Calibri" panose="020F0502020204030204" pitchFamily="34" charset="0"/>
                <a:cs typeface="Calibri" panose="020F0502020204030204" pitchFamily="34" charset="0"/>
              </a:rPr>
              <a:t>Incarcerated individuals have been estimated to have a 40 to 100 times greater risk of death </a:t>
            </a:r>
            <a:r>
              <a:rPr lang="en-US" sz="2800" dirty="0">
                <a:latin typeface="Calibri" panose="020F0502020204030204" pitchFamily="34" charset="0"/>
                <a:cs typeface="Calibri" panose="020F0502020204030204" pitchFamily="34" charset="0"/>
              </a:rPr>
              <a:t>from drug overdose in the first 2 weeks after release.</a:t>
            </a:r>
            <a:endParaRPr lang="en-US" sz="2800" baseline="300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a:p>
            <a:pPr marL="36900" indent="0">
              <a:buNone/>
            </a:pPr>
            <a:r>
              <a:rPr lang="en-US" sz="2800" dirty="0">
                <a:latin typeface="Calibri" panose="020F0502020204030204" pitchFamily="34" charset="0"/>
                <a:cs typeface="Calibri" panose="020F0502020204030204" pitchFamily="34" charset="0"/>
              </a:rPr>
              <a:t>A NEJM study found that </a:t>
            </a:r>
            <a:r>
              <a:rPr lang="en-US" sz="2800" u="sng" dirty="0">
                <a:latin typeface="Calibri" panose="020F0502020204030204" pitchFamily="34" charset="0"/>
                <a:cs typeface="Calibri" panose="020F0502020204030204" pitchFamily="34" charset="0"/>
              </a:rPr>
              <a:t>overdose was the number one leading cause of death</a:t>
            </a:r>
            <a:r>
              <a:rPr lang="en-US" sz="2800" dirty="0">
                <a:latin typeface="Calibri" panose="020F0502020204030204" pitchFamily="34" charset="0"/>
                <a:cs typeface="Calibri" panose="020F0502020204030204" pitchFamily="34" charset="0"/>
              </a:rPr>
              <a:t> within the first year after release.</a:t>
            </a:r>
            <a:endParaRPr lang="en-US" sz="2800" baseline="300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ED4F41E9-304A-523E-9C14-6318EB3CDD1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2471"/>
          <a:stretch/>
        </p:blipFill>
        <p:spPr>
          <a:xfrm>
            <a:off x="7488529" y="2649996"/>
            <a:ext cx="4494978" cy="3403532"/>
          </a:xfrm>
          <a:prstGeom prst="rect">
            <a:avLst/>
          </a:prstGeom>
          <a:ln>
            <a:solidFill>
              <a:schemeClr val="tx1"/>
            </a:solidFill>
          </a:ln>
        </p:spPr>
      </p:pic>
    </p:spTree>
    <p:extLst>
      <p:ext uri="{BB962C8B-B14F-4D97-AF65-F5344CB8AC3E}">
        <p14:creationId xmlns:p14="http://schemas.microsoft.com/office/powerpoint/2010/main" val="1521352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95AD7-EE66-4636-B868-2EDF97C5F7A5}"/>
              </a:ext>
            </a:extLst>
          </p:cNvPr>
          <p:cNvSpPr>
            <a:spLocks noGrp="1"/>
          </p:cNvSpPr>
          <p:nvPr>
            <p:ph type="title"/>
          </p:nvPr>
        </p:nvSpPr>
        <p:spPr>
          <a:xfrm>
            <a:off x="2324100" y="196525"/>
            <a:ext cx="7543800" cy="1088068"/>
          </a:xfrm>
        </p:spPr>
        <p:txBody>
          <a:bodyPr>
            <a:normAutofit/>
          </a:bodyPr>
          <a:lstStyle/>
          <a:p>
            <a:r>
              <a:rPr lang="en-US" sz="3300" dirty="0"/>
              <a:t>Access to MOUD</a:t>
            </a:r>
          </a:p>
        </p:txBody>
      </p:sp>
      <p:sp>
        <p:nvSpPr>
          <p:cNvPr id="3" name="Content Placeholder 2">
            <a:extLst>
              <a:ext uri="{FF2B5EF4-FFF2-40B4-BE49-F238E27FC236}">
                <a16:creationId xmlns:a16="http://schemas.microsoft.com/office/drawing/2014/main" id="{1EAC3562-7127-497C-A34E-91A186E65D7C}"/>
              </a:ext>
            </a:extLst>
          </p:cNvPr>
          <p:cNvSpPr>
            <a:spLocks noGrp="1"/>
          </p:cNvSpPr>
          <p:nvPr>
            <p:ph idx="1"/>
          </p:nvPr>
        </p:nvSpPr>
        <p:spPr>
          <a:xfrm>
            <a:off x="5546991" y="1889760"/>
            <a:ext cx="6645009" cy="4436124"/>
          </a:xfrm>
        </p:spPr>
        <p:txBody>
          <a:bodyPr>
            <a:normAutofit lnSpcReduction="10000"/>
          </a:bodyPr>
          <a:lstStyle/>
          <a:p>
            <a:pPr marL="36900" indent="0">
              <a:buNone/>
            </a:pPr>
            <a:r>
              <a:rPr lang="en-US" sz="2800" dirty="0">
                <a:latin typeface="Calibri" panose="020F0502020204030204" pitchFamily="34" charset="0"/>
                <a:cs typeface="Calibri" panose="020F0502020204030204" pitchFamily="34" charset="0"/>
              </a:rPr>
              <a:t>In 2016, SAMHSA estimated that of the 21.7 million identified in need of Substance Use Disorder (SUD) treatment, only 2.35 million </a:t>
            </a:r>
            <a:r>
              <a:rPr lang="en-US" sz="2800" u="sng" dirty="0">
                <a:latin typeface="Calibri" panose="020F0502020204030204" pitchFamily="34" charset="0"/>
                <a:cs typeface="Calibri" panose="020F0502020204030204" pitchFamily="34" charset="0"/>
              </a:rPr>
              <a:t>(10.8%) were receiving treatment in the community setting.</a:t>
            </a:r>
          </a:p>
          <a:p>
            <a:pPr marL="0" indent="0">
              <a:buNone/>
            </a:pPr>
            <a:endParaRPr lang="en-US" sz="2800" dirty="0"/>
          </a:p>
          <a:p>
            <a:pPr marL="36900" indent="0">
              <a:buNone/>
            </a:pPr>
            <a:r>
              <a:rPr lang="en-US" sz="2800" dirty="0">
                <a:latin typeface="Calibri" panose="020F0502020204030204" pitchFamily="34" charset="0"/>
                <a:cs typeface="Calibri" panose="020F0502020204030204" pitchFamily="34" charset="0"/>
              </a:rPr>
              <a:t>In 2015, it was </a:t>
            </a:r>
            <a:r>
              <a:rPr lang="en-US" sz="2800" u="sng" dirty="0">
                <a:latin typeface="Calibri" panose="020F0502020204030204" pitchFamily="34" charset="0"/>
                <a:cs typeface="Calibri" panose="020F0502020204030204" pitchFamily="34" charset="0"/>
              </a:rPr>
              <a:t>estimated that fewer than 1% of jails and prisons in the United States provided access </a:t>
            </a:r>
            <a:r>
              <a:rPr lang="en-US" sz="2800" dirty="0">
                <a:latin typeface="Calibri" panose="020F0502020204030204" pitchFamily="34" charset="0"/>
                <a:cs typeface="Calibri" panose="020F0502020204030204" pitchFamily="34" charset="0"/>
              </a:rPr>
              <a:t>to MOUD.</a:t>
            </a:r>
            <a:r>
              <a:rPr lang="en-US" sz="2800" baseline="30000" dirty="0">
                <a:latin typeface="Calibri" panose="020F0502020204030204" pitchFamily="34" charset="0"/>
                <a:cs typeface="Calibri" panose="020F0502020204030204" pitchFamily="34" charset="0"/>
              </a:rPr>
              <a:t>5</a:t>
            </a:r>
            <a:r>
              <a:rPr lang="en-US" sz="2800" dirty="0">
                <a:latin typeface="Calibri" panose="020F0502020204030204" pitchFamily="34" charset="0"/>
                <a:cs typeface="Calibri" panose="020F0502020204030204" pitchFamily="34" charset="0"/>
              </a:rPr>
              <a:t> </a:t>
            </a:r>
          </a:p>
        </p:txBody>
      </p:sp>
      <p:pic>
        <p:nvPicPr>
          <p:cNvPr id="8" name="Picture 7" descr="A tree on a beach&#10;&#10;Description automatically generated with medium confidence">
            <a:extLst>
              <a:ext uri="{FF2B5EF4-FFF2-40B4-BE49-F238E27FC236}">
                <a16:creationId xmlns:a16="http://schemas.microsoft.com/office/drawing/2014/main" id="{21BC1A9B-01F2-08CE-EAE8-EFF3DBB6396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84020" y="2099822"/>
            <a:ext cx="5130714" cy="3206695"/>
          </a:xfrm>
          <a:prstGeom prst="rect">
            <a:avLst/>
          </a:prstGeom>
        </p:spPr>
      </p:pic>
      <p:sp>
        <p:nvSpPr>
          <p:cNvPr id="9" name="TextBox 8">
            <a:extLst>
              <a:ext uri="{FF2B5EF4-FFF2-40B4-BE49-F238E27FC236}">
                <a16:creationId xmlns:a16="http://schemas.microsoft.com/office/drawing/2014/main" id="{9455B1BD-0B2A-BE21-E9D7-867712FBBA9E}"/>
              </a:ext>
            </a:extLst>
          </p:cNvPr>
          <p:cNvSpPr txBox="1"/>
          <p:nvPr/>
        </p:nvSpPr>
        <p:spPr>
          <a:xfrm>
            <a:off x="176180" y="6511434"/>
            <a:ext cx="2219201" cy="300082"/>
          </a:xfrm>
          <a:prstGeom prst="rect">
            <a:avLst/>
          </a:prstGeom>
          <a:noFill/>
        </p:spPr>
        <p:txBody>
          <a:bodyPr wrap="square" rtlCol="0">
            <a:spAutoFit/>
          </a:bodyPr>
          <a:lstStyle/>
          <a:p>
            <a:r>
              <a:rPr lang="en-US" sz="675" dirty="0">
                <a:hlinkClick r:id="rId4" tooltip="https://plainbibleteaching.com/2005/09/01/a-famine-in-the-land/"/>
              </a:rPr>
              <a:t>This Photo</a:t>
            </a:r>
            <a:r>
              <a:rPr lang="en-US" sz="675" dirty="0"/>
              <a:t> by Unknown Author is licensed under </a:t>
            </a:r>
            <a:r>
              <a:rPr lang="en-US" sz="675" dirty="0">
                <a:hlinkClick r:id="rId5" tooltip="https://creativecommons.org/licenses/by-nc-sa/3.0/"/>
              </a:rPr>
              <a:t>CC BY-SA-NC</a:t>
            </a:r>
            <a:endParaRPr lang="en-US" sz="675" dirty="0"/>
          </a:p>
        </p:txBody>
      </p:sp>
    </p:spTree>
    <p:extLst>
      <p:ext uri="{BB962C8B-B14F-4D97-AF65-F5344CB8AC3E}">
        <p14:creationId xmlns:p14="http://schemas.microsoft.com/office/powerpoint/2010/main" val="792059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95AD7-EE66-4636-B868-2EDF97C5F7A5}"/>
              </a:ext>
            </a:extLst>
          </p:cNvPr>
          <p:cNvSpPr>
            <a:spLocks noGrp="1"/>
          </p:cNvSpPr>
          <p:nvPr>
            <p:ph type="title"/>
          </p:nvPr>
        </p:nvSpPr>
        <p:spPr>
          <a:xfrm>
            <a:off x="919119" y="326960"/>
            <a:ext cx="10353762" cy="1257300"/>
          </a:xfrm>
        </p:spPr>
        <p:txBody>
          <a:bodyPr>
            <a:normAutofit/>
          </a:bodyPr>
          <a:lstStyle/>
          <a:p>
            <a:r>
              <a:rPr lang="en-US" sz="3600" dirty="0"/>
              <a:t>Advocacy for MOUD in Correctional Settings</a:t>
            </a:r>
          </a:p>
        </p:txBody>
      </p:sp>
      <p:sp>
        <p:nvSpPr>
          <p:cNvPr id="3" name="Content Placeholder 2">
            <a:extLst>
              <a:ext uri="{FF2B5EF4-FFF2-40B4-BE49-F238E27FC236}">
                <a16:creationId xmlns:a16="http://schemas.microsoft.com/office/drawing/2014/main" id="{1EAC3562-7127-497C-A34E-91A186E65D7C}"/>
              </a:ext>
            </a:extLst>
          </p:cNvPr>
          <p:cNvSpPr>
            <a:spLocks noGrp="1"/>
          </p:cNvSpPr>
          <p:nvPr>
            <p:ph idx="1"/>
          </p:nvPr>
        </p:nvSpPr>
        <p:spPr>
          <a:xfrm>
            <a:off x="4255008" y="1978701"/>
            <a:ext cx="7652529" cy="4407109"/>
          </a:xfrm>
        </p:spPr>
        <p:txBody>
          <a:bodyPr>
            <a:normAutofit lnSpcReduction="10000"/>
          </a:bodyPr>
          <a:lstStyle/>
          <a:p>
            <a:pPr marL="36900" indent="0">
              <a:buNone/>
            </a:pPr>
            <a:r>
              <a:rPr lang="en-US" sz="2800" dirty="0">
                <a:solidFill>
                  <a:schemeClr val="tx1">
                    <a:lumMod val="95000"/>
                  </a:schemeClr>
                </a:solidFill>
                <a:latin typeface="Calibri" panose="020F0502020204030204" pitchFamily="34" charset="0"/>
                <a:cs typeface="Calibri" panose="020F0502020204030204" pitchFamily="34" charset="0"/>
              </a:rPr>
              <a:t>According to the American Civil Liberties Union (ACLU), denying MOUD to incarcerated people with OUD is </a:t>
            </a:r>
            <a:r>
              <a:rPr lang="en-US" sz="2800" b="1" u="sng" dirty="0">
                <a:solidFill>
                  <a:schemeClr val="tx1">
                    <a:lumMod val="95000"/>
                  </a:schemeClr>
                </a:solidFill>
                <a:latin typeface="Calibri" panose="020F0502020204030204" pitchFamily="34" charset="0"/>
                <a:cs typeface="Calibri" panose="020F0502020204030204" pitchFamily="34" charset="0"/>
              </a:rPr>
              <a:t>“cruel and unusual punishment” </a:t>
            </a:r>
            <a:r>
              <a:rPr lang="en-US" sz="2800" dirty="0">
                <a:solidFill>
                  <a:schemeClr val="tx1">
                    <a:lumMod val="95000"/>
                  </a:schemeClr>
                </a:solidFill>
                <a:latin typeface="Calibri" panose="020F0502020204030204" pitchFamily="34" charset="0"/>
                <a:cs typeface="Calibri" panose="020F0502020204030204" pitchFamily="34" charset="0"/>
              </a:rPr>
              <a:t>under the Eighth Amendment.</a:t>
            </a:r>
          </a:p>
          <a:p>
            <a:endParaRPr lang="en-US" sz="2800" dirty="0">
              <a:solidFill>
                <a:schemeClr val="tx1">
                  <a:lumMod val="95000"/>
                </a:schemeClr>
              </a:solidFill>
              <a:latin typeface="Calibri" panose="020F0502020204030204" pitchFamily="34" charset="0"/>
              <a:cs typeface="Calibri" panose="020F0502020204030204" pitchFamily="34" charset="0"/>
            </a:endParaRPr>
          </a:p>
          <a:p>
            <a:pPr marL="36900" indent="0">
              <a:buNone/>
            </a:pPr>
            <a:r>
              <a:rPr lang="en-US" sz="2800" dirty="0">
                <a:solidFill>
                  <a:schemeClr val="tx1">
                    <a:lumMod val="95000"/>
                  </a:schemeClr>
                </a:solidFill>
                <a:latin typeface="Calibri" panose="020F0502020204030204" pitchFamily="34" charset="0"/>
                <a:cs typeface="Calibri" panose="020F0502020204030204" pitchFamily="34" charset="0"/>
              </a:rPr>
              <a:t>Denying this treatment </a:t>
            </a:r>
            <a:r>
              <a:rPr lang="en-US" sz="2800" b="1" u="sng" dirty="0">
                <a:solidFill>
                  <a:schemeClr val="tx1">
                    <a:lumMod val="95000"/>
                  </a:schemeClr>
                </a:solidFill>
                <a:latin typeface="Calibri" panose="020F0502020204030204" pitchFamily="34" charset="0"/>
                <a:cs typeface="Calibri" panose="020F0502020204030204" pitchFamily="34" charset="0"/>
              </a:rPr>
              <a:t>or restricting which medications for OUD are offered </a:t>
            </a:r>
            <a:r>
              <a:rPr lang="en-US" sz="2800" dirty="0">
                <a:solidFill>
                  <a:schemeClr val="tx1">
                    <a:lumMod val="95000"/>
                  </a:schemeClr>
                </a:solidFill>
                <a:latin typeface="Calibri" panose="020F0502020204030204" pitchFamily="34" charset="0"/>
                <a:cs typeface="Calibri" panose="020F0502020204030204" pitchFamily="34" charset="0"/>
              </a:rPr>
              <a:t>in a jail or prison, has been characterized as a violation of the American Disabilities Act (ADA), a federal law.</a:t>
            </a:r>
          </a:p>
        </p:txBody>
      </p:sp>
      <p:pic>
        <p:nvPicPr>
          <p:cNvPr id="5" name="Graphic 4">
            <a:extLst>
              <a:ext uri="{FF2B5EF4-FFF2-40B4-BE49-F238E27FC236}">
                <a16:creationId xmlns:a16="http://schemas.microsoft.com/office/drawing/2014/main" id="{AD12DD7F-95FA-C68D-DF93-E6B7B8CE5A7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284464" y="2767584"/>
            <a:ext cx="4301308" cy="2419012"/>
          </a:xfrm>
          <a:prstGeom prst="rect">
            <a:avLst/>
          </a:prstGeom>
        </p:spPr>
      </p:pic>
    </p:spTree>
    <p:extLst>
      <p:ext uri="{BB962C8B-B14F-4D97-AF65-F5344CB8AC3E}">
        <p14:creationId xmlns:p14="http://schemas.microsoft.com/office/powerpoint/2010/main" val="1398409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95AD7-EE66-4636-B868-2EDF97C5F7A5}"/>
              </a:ext>
            </a:extLst>
          </p:cNvPr>
          <p:cNvSpPr>
            <a:spLocks noGrp="1"/>
          </p:cNvSpPr>
          <p:nvPr>
            <p:ph type="title"/>
          </p:nvPr>
        </p:nvSpPr>
        <p:spPr>
          <a:xfrm>
            <a:off x="919119" y="264826"/>
            <a:ext cx="10353762" cy="1257300"/>
          </a:xfrm>
        </p:spPr>
        <p:txBody>
          <a:bodyPr>
            <a:normAutofit/>
          </a:bodyPr>
          <a:lstStyle/>
          <a:p>
            <a:r>
              <a:rPr lang="en-US" sz="4800" dirty="0"/>
              <a:t>First Step Act</a:t>
            </a:r>
          </a:p>
        </p:txBody>
      </p:sp>
      <p:sp>
        <p:nvSpPr>
          <p:cNvPr id="3" name="Content Placeholder 2">
            <a:extLst>
              <a:ext uri="{FF2B5EF4-FFF2-40B4-BE49-F238E27FC236}">
                <a16:creationId xmlns:a16="http://schemas.microsoft.com/office/drawing/2014/main" id="{1EAC3562-7127-497C-A34E-91A186E65D7C}"/>
              </a:ext>
            </a:extLst>
          </p:cNvPr>
          <p:cNvSpPr>
            <a:spLocks noGrp="1"/>
          </p:cNvSpPr>
          <p:nvPr>
            <p:ph idx="1"/>
          </p:nvPr>
        </p:nvSpPr>
        <p:spPr>
          <a:xfrm>
            <a:off x="237044" y="2852929"/>
            <a:ext cx="6492940" cy="2231136"/>
          </a:xfrm>
        </p:spPr>
        <p:txBody>
          <a:bodyPr>
            <a:normAutofit/>
          </a:bodyPr>
          <a:lstStyle/>
          <a:p>
            <a:pPr marL="0" indent="0">
              <a:spcAft>
                <a:spcPts val="1200"/>
              </a:spcAft>
              <a:buNone/>
            </a:pPr>
            <a:r>
              <a:rPr lang="en-US" sz="2800" dirty="0">
                <a:solidFill>
                  <a:schemeClr val="tx1">
                    <a:lumMod val="95000"/>
                  </a:schemeClr>
                </a:solidFill>
                <a:latin typeface="Calibri" panose="020F0502020204030204" pitchFamily="34" charset="0"/>
                <a:cs typeface="Calibri" panose="020F0502020204030204" pitchFamily="34" charset="0"/>
              </a:rPr>
              <a:t>In 2018, the First Step Act </a:t>
            </a:r>
            <a:r>
              <a:rPr lang="en-US" sz="2800" b="1" u="sng" dirty="0">
                <a:solidFill>
                  <a:schemeClr val="tx1">
                    <a:lumMod val="95000"/>
                  </a:schemeClr>
                </a:solidFill>
                <a:latin typeface="Calibri" panose="020F0502020204030204" pitchFamily="34" charset="0"/>
                <a:cs typeface="Calibri" panose="020F0502020204030204" pitchFamily="34" charset="0"/>
              </a:rPr>
              <a:t>required expanding access to MOUD </a:t>
            </a:r>
            <a:r>
              <a:rPr lang="en-US" sz="2800" dirty="0">
                <a:solidFill>
                  <a:schemeClr val="tx1">
                    <a:lumMod val="95000"/>
                  </a:schemeClr>
                </a:solidFill>
                <a:latin typeface="Calibri" panose="020F0502020204030204" pitchFamily="34" charset="0"/>
                <a:cs typeface="Calibri" panose="020F0502020204030204" pitchFamily="34" charset="0"/>
              </a:rPr>
              <a:t>for people with opioid use disorder incarcerated in the federal prison system.</a:t>
            </a:r>
          </a:p>
        </p:txBody>
      </p:sp>
      <p:pic>
        <p:nvPicPr>
          <p:cNvPr id="5" name="Graphic 4">
            <a:extLst>
              <a:ext uri="{FF2B5EF4-FFF2-40B4-BE49-F238E27FC236}">
                <a16:creationId xmlns:a16="http://schemas.microsoft.com/office/drawing/2014/main" id="{F509E7C3-547E-6EE5-F46D-898D83D12C6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6900672" y="2437166"/>
            <a:ext cx="4901584" cy="3339508"/>
          </a:xfrm>
          <a:prstGeom prst="rect">
            <a:avLst/>
          </a:prstGeom>
        </p:spPr>
      </p:pic>
    </p:spTree>
    <p:extLst>
      <p:ext uri="{BB962C8B-B14F-4D97-AF65-F5344CB8AC3E}">
        <p14:creationId xmlns:p14="http://schemas.microsoft.com/office/powerpoint/2010/main" val="1746588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95AD7-EE66-4636-B868-2EDF97C5F7A5}"/>
              </a:ext>
            </a:extLst>
          </p:cNvPr>
          <p:cNvSpPr>
            <a:spLocks noGrp="1"/>
          </p:cNvSpPr>
          <p:nvPr>
            <p:ph type="title"/>
          </p:nvPr>
        </p:nvSpPr>
        <p:spPr/>
        <p:txBody>
          <a:bodyPr>
            <a:normAutofit/>
          </a:bodyPr>
          <a:lstStyle/>
          <a:p>
            <a:r>
              <a:rPr lang="en-US" sz="4400" dirty="0"/>
              <a:t>Federal Bureau of Prisons</a:t>
            </a:r>
          </a:p>
        </p:txBody>
      </p:sp>
      <p:sp>
        <p:nvSpPr>
          <p:cNvPr id="3" name="Content Placeholder 2">
            <a:extLst>
              <a:ext uri="{FF2B5EF4-FFF2-40B4-BE49-F238E27FC236}">
                <a16:creationId xmlns:a16="http://schemas.microsoft.com/office/drawing/2014/main" id="{1EAC3562-7127-497C-A34E-91A186E65D7C}"/>
              </a:ext>
            </a:extLst>
          </p:cNvPr>
          <p:cNvSpPr>
            <a:spLocks noGrp="1"/>
          </p:cNvSpPr>
          <p:nvPr>
            <p:ph idx="1"/>
          </p:nvPr>
        </p:nvSpPr>
        <p:spPr>
          <a:xfrm>
            <a:off x="585685" y="1866900"/>
            <a:ext cx="11009981" cy="4582667"/>
          </a:xfrm>
        </p:spPr>
        <p:txBody>
          <a:bodyPr>
            <a:normAutofit/>
          </a:bodyPr>
          <a:lstStyle/>
          <a:p>
            <a:pPr marL="0" indent="0">
              <a:spcAft>
                <a:spcPts val="3000"/>
              </a:spcAft>
              <a:buNone/>
            </a:pPr>
            <a:r>
              <a:rPr lang="en-US" sz="2800" u="sng" dirty="0">
                <a:solidFill>
                  <a:schemeClr val="tx1"/>
                </a:solidFill>
                <a:latin typeface="Calibri" panose="020F0502020204030204" pitchFamily="34" charset="0"/>
                <a:cs typeface="Calibri" panose="020F0502020204030204" pitchFamily="34" charset="0"/>
              </a:rPr>
              <a:t>159,127 incarcerated individuals</a:t>
            </a:r>
          </a:p>
          <a:p>
            <a:pPr marL="0" indent="0">
              <a:spcAft>
                <a:spcPts val="3000"/>
              </a:spcAft>
              <a:buNone/>
            </a:pPr>
            <a:r>
              <a:rPr lang="en-US" sz="2800" b="1" u="sng" dirty="0">
                <a:solidFill>
                  <a:schemeClr val="tx1"/>
                </a:solidFill>
                <a:latin typeface="Calibri" panose="020F0502020204030204" pitchFamily="34" charset="0"/>
                <a:cs typeface="Calibri" panose="020F0502020204030204" pitchFamily="34" charset="0"/>
              </a:rPr>
              <a:t>122</a:t>
            </a:r>
            <a:r>
              <a:rPr lang="en-US" sz="2800" u="sng" dirty="0">
                <a:solidFill>
                  <a:schemeClr val="tx1"/>
                </a:solidFill>
                <a:latin typeface="Calibri" panose="020F0502020204030204" pitchFamily="34" charset="0"/>
                <a:cs typeface="Calibri" panose="020F0502020204030204" pitchFamily="34" charset="0"/>
              </a:rPr>
              <a:t> Institutions </a:t>
            </a:r>
            <a:r>
              <a:rPr lang="en-US" sz="2800" dirty="0">
                <a:solidFill>
                  <a:schemeClr val="tx1"/>
                </a:solidFill>
                <a:latin typeface="Calibri" panose="020F0502020204030204" pitchFamily="34" charset="0"/>
                <a:cs typeface="Calibri" panose="020F0502020204030204" pitchFamily="34" charset="0"/>
              </a:rPr>
              <a:t>across </a:t>
            </a:r>
            <a:r>
              <a:rPr lang="en-US" sz="2800" b="1" u="sng" dirty="0">
                <a:solidFill>
                  <a:schemeClr val="tx1"/>
                </a:solidFill>
                <a:latin typeface="Calibri" panose="020F0502020204030204" pitchFamily="34" charset="0"/>
                <a:cs typeface="Calibri" panose="020F0502020204030204" pitchFamily="34" charset="0"/>
              </a:rPr>
              <a:t>35</a:t>
            </a:r>
            <a:r>
              <a:rPr lang="en-US" sz="2800" u="sng" dirty="0">
                <a:solidFill>
                  <a:schemeClr val="tx1"/>
                </a:solidFill>
                <a:latin typeface="Calibri" panose="020F0502020204030204" pitchFamily="34" charset="0"/>
                <a:cs typeface="Calibri" panose="020F0502020204030204" pitchFamily="34" charset="0"/>
              </a:rPr>
              <a:t> States </a:t>
            </a:r>
            <a:r>
              <a:rPr lang="en-US" sz="2800" dirty="0">
                <a:solidFill>
                  <a:schemeClr val="tx1"/>
                </a:solidFill>
                <a:latin typeface="Calibri" panose="020F0502020204030204" pitchFamily="34" charset="0"/>
                <a:cs typeface="Calibri" panose="020F0502020204030204" pitchFamily="34" charset="0"/>
              </a:rPr>
              <a:t>and Puerto Rico</a:t>
            </a:r>
          </a:p>
          <a:p>
            <a:pPr marL="0" indent="0">
              <a:spcAft>
                <a:spcPts val="3000"/>
              </a:spcAft>
              <a:buNone/>
            </a:pPr>
            <a:r>
              <a:rPr lang="en-US" sz="2400" dirty="0">
                <a:solidFill>
                  <a:schemeClr val="tx1"/>
                </a:solidFill>
                <a:latin typeface="Calibri" panose="020F0502020204030204" pitchFamily="34" charset="0"/>
                <a:cs typeface="Calibri" panose="020F0502020204030204" pitchFamily="34" charset="0"/>
              </a:rPr>
              <a:t>I</a:t>
            </a:r>
            <a:r>
              <a:rPr lang="en-US" sz="2800" dirty="0">
                <a:solidFill>
                  <a:schemeClr val="tx1"/>
                </a:solidFill>
                <a:latin typeface="Calibri" panose="020F0502020204030204" pitchFamily="34" charset="0"/>
                <a:cs typeface="Calibri" panose="020F0502020204030204" pitchFamily="34" charset="0"/>
              </a:rPr>
              <a:t>t is estimated that as much as </a:t>
            </a:r>
            <a:r>
              <a:rPr lang="en-US" sz="2800" b="1" u="sng" dirty="0">
                <a:solidFill>
                  <a:schemeClr val="tx1"/>
                </a:solidFill>
                <a:latin typeface="Calibri" panose="020F0502020204030204" pitchFamily="34" charset="0"/>
                <a:cs typeface="Calibri" panose="020F0502020204030204" pitchFamily="34" charset="0"/>
              </a:rPr>
              <a:t>16% </a:t>
            </a:r>
            <a:r>
              <a:rPr lang="en-US" sz="2800" u="sng" dirty="0">
                <a:solidFill>
                  <a:schemeClr val="tx1"/>
                </a:solidFill>
                <a:latin typeface="Calibri" panose="020F0502020204030204" pitchFamily="34" charset="0"/>
                <a:cs typeface="Calibri" panose="020F0502020204030204" pitchFamily="34" charset="0"/>
              </a:rPr>
              <a:t>of incarcerated individuals could have an indication for MOUD</a:t>
            </a:r>
            <a:r>
              <a:rPr lang="en-US" sz="2800" dirty="0">
                <a:solidFill>
                  <a:schemeClr val="tx1"/>
                </a:solidFill>
                <a:latin typeface="Calibri" panose="020F0502020204030204" pitchFamily="34" charset="0"/>
                <a:cs typeface="Calibri" panose="020F0502020204030204" pitchFamily="34" charset="0"/>
              </a:rPr>
              <a:t>. </a:t>
            </a:r>
            <a:br>
              <a:rPr lang="en-US" sz="2800" dirty="0">
                <a:solidFill>
                  <a:schemeClr val="tx1"/>
                </a:solidFill>
                <a:latin typeface="Calibri" panose="020F0502020204030204" pitchFamily="34" charset="0"/>
                <a:cs typeface="Calibri" panose="020F0502020204030204" pitchFamily="34" charset="0"/>
              </a:rPr>
            </a:br>
            <a:br>
              <a:rPr lang="en-US" sz="2800" dirty="0">
                <a:solidFill>
                  <a:schemeClr val="tx1"/>
                </a:solidFill>
                <a:latin typeface="Calibri" panose="020F0502020204030204" pitchFamily="34" charset="0"/>
                <a:cs typeface="Calibri" panose="020F0502020204030204" pitchFamily="34" charset="0"/>
              </a:rPr>
            </a:br>
            <a:r>
              <a:rPr lang="en-US" sz="2800" dirty="0">
                <a:solidFill>
                  <a:schemeClr val="tx1"/>
                </a:solidFill>
                <a:latin typeface="Calibri" panose="020F0502020204030204" pitchFamily="34" charset="0"/>
                <a:cs typeface="Calibri" panose="020F0502020204030204" pitchFamily="34" charset="0"/>
              </a:rPr>
              <a:t>Therefore, the </a:t>
            </a:r>
            <a:r>
              <a:rPr lang="en-US" sz="2800" u="sng" dirty="0">
                <a:solidFill>
                  <a:schemeClr val="tx1"/>
                </a:solidFill>
                <a:latin typeface="Calibri" panose="020F0502020204030204" pitchFamily="34" charset="0"/>
                <a:cs typeface="Calibri" panose="020F0502020204030204" pitchFamily="34" charset="0"/>
              </a:rPr>
              <a:t>BOP estimates that up to </a:t>
            </a:r>
            <a:r>
              <a:rPr lang="en-US" sz="2800" b="1" u="sng" dirty="0">
                <a:solidFill>
                  <a:schemeClr val="tx1"/>
                </a:solidFill>
                <a:latin typeface="Calibri" panose="020F0502020204030204" pitchFamily="34" charset="0"/>
                <a:cs typeface="Calibri" panose="020F0502020204030204" pitchFamily="34" charset="0"/>
              </a:rPr>
              <a:t>~25,500 </a:t>
            </a:r>
            <a:r>
              <a:rPr lang="en-US" sz="2800" dirty="0">
                <a:solidFill>
                  <a:schemeClr val="tx1"/>
                </a:solidFill>
                <a:latin typeface="Calibri" panose="020F0502020204030204" pitchFamily="34" charset="0"/>
                <a:cs typeface="Calibri" panose="020F0502020204030204" pitchFamily="34" charset="0"/>
              </a:rPr>
              <a:t>incarcerated individuals may be indicated to receive MOUD across its patient population. </a:t>
            </a:r>
            <a:endParaRPr lang="en-US" sz="1600" dirty="0">
              <a:solidFill>
                <a:schemeClr val="tx1"/>
              </a:solidFill>
            </a:endParaRPr>
          </a:p>
        </p:txBody>
      </p:sp>
    </p:spTree>
    <p:extLst>
      <p:ext uri="{BB962C8B-B14F-4D97-AF65-F5344CB8AC3E}">
        <p14:creationId xmlns:p14="http://schemas.microsoft.com/office/powerpoint/2010/main" val="597764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459A-5A15-E099-73A8-92BFA1AC2CFD}"/>
              </a:ext>
            </a:extLst>
          </p:cNvPr>
          <p:cNvSpPr>
            <a:spLocks noGrp="1"/>
          </p:cNvSpPr>
          <p:nvPr>
            <p:ph type="title"/>
          </p:nvPr>
        </p:nvSpPr>
        <p:spPr/>
        <p:txBody>
          <a:bodyPr/>
          <a:lstStyle/>
          <a:p>
            <a:r>
              <a:rPr lang="en-US" dirty="0"/>
              <a:t>Expanding on Past Success</a:t>
            </a:r>
          </a:p>
        </p:txBody>
      </p:sp>
      <p:grpSp>
        <p:nvGrpSpPr>
          <p:cNvPr id="3" name="Group 2">
            <a:extLst>
              <a:ext uri="{FF2B5EF4-FFF2-40B4-BE49-F238E27FC236}">
                <a16:creationId xmlns:a16="http://schemas.microsoft.com/office/drawing/2014/main" id="{65C64C83-C695-4246-D3C8-D8B34A59255A}"/>
              </a:ext>
            </a:extLst>
          </p:cNvPr>
          <p:cNvGrpSpPr/>
          <p:nvPr/>
        </p:nvGrpSpPr>
        <p:grpSpPr>
          <a:xfrm>
            <a:off x="6455118" y="1996005"/>
            <a:ext cx="4745456" cy="2437272"/>
            <a:chOff x="6051988" y="245970"/>
            <a:chExt cx="3227036" cy="1210685"/>
          </a:xfrm>
        </p:grpSpPr>
        <p:sp>
          <p:nvSpPr>
            <p:cNvPr id="4" name="Rectangle: Rounded Corners 3">
              <a:extLst>
                <a:ext uri="{FF2B5EF4-FFF2-40B4-BE49-F238E27FC236}">
                  <a16:creationId xmlns:a16="http://schemas.microsoft.com/office/drawing/2014/main" id="{8BB813BD-5AD4-9079-7C2E-A5BD0F007CEF}"/>
                </a:ext>
              </a:extLst>
            </p:cNvPr>
            <p:cNvSpPr/>
            <p:nvPr/>
          </p:nvSpPr>
          <p:spPr>
            <a:xfrm>
              <a:off x="6051988" y="245970"/>
              <a:ext cx="3227036" cy="121068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5" name="Rectangle: Rounded Corners 4">
              <a:extLst>
                <a:ext uri="{FF2B5EF4-FFF2-40B4-BE49-F238E27FC236}">
                  <a16:creationId xmlns:a16="http://schemas.microsoft.com/office/drawing/2014/main" id="{307E478C-CBE2-AE3F-F083-01274EFD6A98}"/>
                </a:ext>
              </a:extLst>
            </p:cNvPr>
            <p:cNvSpPr txBox="1"/>
            <p:nvPr/>
          </p:nvSpPr>
          <p:spPr>
            <a:xfrm>
              <a:off x="6189692" y="349832"/>
              <a:ext cx="2969063" cy="10924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t" anchorCtr="0">
              <a:noAutofit/>
            </a:bodyPr>
            <a:lstStyle/>
            <a:p>
              <a:pPr marL="0" lvl="0" indent="0" algn="ctr" defTabSz="577850">
                <a:lnSpc>
                  <a:spcPct val="90000"/>
                </a:lnSpc>
                <a:spcBef>
                  <a:spcPct val="0"/>
                </a:spcBef>
                <a:buNone/>
              </a:pPr>
              <a:r>
                <a:rPr lang="en-US" b="1" dirty="0">
                  <a:solidFill>
                    <a:schemeClr val="tx1"/>
                  </a:solidFill>
                  <a:latin typeface="Calibri" panose="020F0502020204030204" pitchFamily="34" charset="0"/>
                  <a:cs typeface="Calibri" panose="020F0502020204030204" pitchFamily="34" charset="0"/>
                </a:rPr>
                <a:t>21 Hepatitis C Clinical Pharmacy Consultants</a:t>
              </a:r>
            </a:p>
            <a:p>
              <a:pPr marL="0" lvl="0" indent="0" algn="l" defTabSz="577850">
                <a:lnSpc>
                  <a:spcPct val="90000"/>
                </a:lnSpc>
                <a:spcBef>
                  <a:spcPct val="0"/>
                </a:spcBef>
                <a:spcAft>
                  <a:spcPct val="35000"/>
                </a:spcAft>
                <a:buNone/>
              </a:pPr>
              <a:endParaRPr lang="en-US" sz="1600" b="1" dirty="0">
                <a:latin typeface="Calibri" panose="020F0502020204030204" pitchFamily="34" charset="0"/>
                <a:cs typeface="Calibri" panose="020F0502020204030204" pitchFamily="34" charset="0"/>
              </a:endParaRPr>
            </a:p>
          </p:txBody>
        </p:sp>
      </p:grpSp>
      <p:grpSp>
        <p:nvGrpSpPr>
          <p:cNvPr id="11" name="Group 10">
            <a:extLst>
              <a:ext uri="{FF2B5EF4-FFF2-40B4-BE49-F238E27FC236}">
                <a16:creationId xmlns:a16="http://schemas.microsoft.com/office/drawing/2014/main" id="{55F93796-34DC-0AB2-B480-17D5731D1B63}"/>
              </a:ext>
            </a:extLst>
          </p:cNvPr>
          <p:cNvGrpSpPr/>
          <p:nvPr/>
        </p:nvGrpSpPr>
        <p:grpSpPr>
          <a:xfrm>
            <a:off x="920861" y="2232561"/>
            <a:ext cx="3853020" cy="3053388"/>
            <a:chOff x="6051988" y="245970"/>
            <a:chExt cx="3227036" cy="1210685"/>
          </a:xfrm>
        </p:grpSpPr>
        <p:sp>
          <p:nvSpPr>
            <p:cNvPr id="12" name="Rectangle: Rounded Corners 11">
              <a:extLst>
                <a:ext uri="{FF2B5EF4-FFF2-40B4-BE49-F238E27FC236}">
                  <a16:creationId xmlns:a16="http://schemas.microsoft.com/office/drawing/2014/main" id="{B709B2AC-FB00-B654-3ED7-7781FB830352}"/>
                </a:ext>
              </a:extLst>
            </p:cNvPr>
            <p:cNvSpPr/>
            <p:nvPr/>
          </p:nvSpPr>
          <p:spPr>
            <a:xfrm>
              <a:off x="6051988" y="245970"/>
              <a:ext cx="3227036" cy="121068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3" name="Rectangle: Rounded Corners 4">
              <a:extLst>
                <a:ext uri="{FF2B5EF4-FFF2-40B4-BE49-F238E27FC236}">
                  <a16:creationId xmlns:a16="http://schemas.microsoft.com/office/drawing/2014/main" id="{DC3D76C3-B418-022C-BF8F-2DE15BFEAD2E}"/>
                </a:ext>
              </a:extLst>
            </p:cNvPr>
            <p:cNvSpPr txBox="1"/>
            <p:nvPr/>
          </p:nvSpPr>
          <p:spPr>
            <a:xfrm>
              <a:off x="6111089" y="847549"/>
              <a:ext cx="3108834" cy="550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solidFill>
                    <a:schemeClr val="tx1"/>
                  </a:solidFill>
                  <a:latin typeface="Calibri" panose="020F0502020204030204" pitchFamily="34" charset="0"/>
                  <a:cs typeface="Calibri" panose="020F0502020204030204" pitchFamily="34" charset="0"/>
                </a:rPr>
                <a:t>Pharmacists have previously been the missing link to expanding access to care.</a:t>
              </a:r>
            </a:p>
          </p:txBody>
        </p:sp>
      </p:grpSp>
      <p:grpSp>
        <p:nvGrpSpPr>
          <p:cNvPr id="17" name="Group 16">
            <a:extLst>
              <a:ext uri="{FF2B5EF4-FFF2-40B4-BE49-F238E27FC236}">
                <a16:creationId xmlns:a16="http://schemas.microsoft.com/office/drawing/2014/main" id="{1D879380-72FC-4499-15CD-6A24B03056FC}"/>
              </a:ext>
            </a:extLst>
          </p:cNvPr>
          <p:cNvGrpSpPr/>
          <p:nvPr/>
        </p:nvGrpSpPr>
        <p:grpSpPr>
          <a:xfrm>
            <a:off x="6455118" y="4616250"/>
            <a:ext cx="4816021" cy="1741368"/>
            <a:chOff x="6051988" y="245970"/>
            <a:chExt cx="3227036" cy="1210685"/>
          </a:xfrm>
        </p:grpSpPr>
        <p:sp>
          <p:nvSpPr>
            <p:cNvPr id="18" name="Rectangle: Rounded Corners 17">
              <a:extLst>
                <a:ext uri="{FF2B5EF4-FFF2-40B4-BE49-F238E27FC236}">
                  <a16:creationId xmlns:a16="http://schemas.microsoft.com/office/drawing/2014/main" id="{152ACF06-465D-296F-4E56-BEF7E8BA4F8F}"/>
                </a:ext>
              </a:extLst>
            </p:cNvPr>
            <p:cNvSpPr/>
            <p:nvPr/>
          </p:nvSpPr>
          <p:spPr>
            <a:xfrm>
              <a:off x="6051988" y="245970"/>
              <a:ext cx="3227036" cy="121068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9" name="Rectangle: Rounded Corners 4">
              <a:extLst>
                <a:ext uri="{FF2B5EF4-FFF2-40B4-BE49-F238E27FC236}">
                  <a16:creationId xmlns:a16="http://schemas.microsoft.com/office/drawing/2014/main" id="{7B7B224B-5B52-7D08-674A-6AA689FAD4DE}"/>
                </a:ext>
              </a:extLst>
            </p:cNvPr>
            <p:cNvSpPr txBox="1"/>
            <p:nvPr/>
          </p:nvSpPr>
          <p:spPr>
            <a:xfrm>
              <a:off x="6111089" y="305071"/>
              <a:ext cx="3108834" cy="10924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t" anchorCtr="0">
              <a:noAutofit/>
            </a:bodyPr>
            <a:lstStyle/>
            <a:p>
              <a:pPr marL="0" lvl="0" indent="0" algn="ctr" defTabSz="577850">
                <a:lnSpc>
                  <a:spcPct val="90000"/>
                </a:lnSpc>
                <a:spcBef>
                  <a:spcPct val="0"/>
                </a:spcBef>
                <a:buNone/>
              </a:pPr>
              <a:r>
                <a:rPr lang="en-US" b="1" dirty="0">
                  <a:solidFill>
                    <a:schemeClr val="tx1"/>
                  </a:solidFill>
                  <a:latin typeface="Calibri" panose="020F0502020204030204" pitchFamily="34" charset="0"/>
                  <a:cs typeface="Calibri" panose="020F0502020204030204" pitchFamily="34" charset="0"/>
                </a:rPr>
                <a:t>16 HIV Clinical Pharmacy Consultants</a:t>
              </a:r>
            </a:p>
            <a:p>
              <a:pPr marL="0" lvl="0" indent="0" algn="ctr" defTabSz="577850">
                <a:lnSpc>
                  <a:spcPct val="90000"/>
                </a:lnSpc>
                <a:spcBef>
                  <a:spcPct val="0"/>
                </a:spcBef>
                <a:buNone/>
              </a:pPr>
              <a:endParaRPr lang="en-US" sz="1050" b="1" dirty="0">
                <a:solidFill>
                  <a:schemeClr val="tx1"/>
                </a:solidFill>
                <a:latin typeface="Calibri" panose="020F0502020204030204" pitchFamily="34" charset="0"/>
                <a:cs typeface="Calibri" panose="020F0502020204030204" pitchFamily="34" charset="0"/>
              </a:endParaRPr>
            </a:p>
            <a:p>
              <a:pPr marL="0" lvl="0" indent="0" algn="ctr" defTabSz="577850">
                <a:lnSpc>
                  <a:spcPct val="90000"/>
                </a:lnSpc>
                <a:spcBef>
                  <a:spcPct val="0"/>
                </a:spcBef>
                <a:buNone/>
              </a:pPr>
              <a:r>
                <a:rPr lang="en-US" b="1" i="0" dirty="0">
                  <a:solidFill>
                    <a:schemeClr val="tx1"/>
                  </a:solidFill>
                  <a:effectLst/>
                  <a:latin typeface="Calibri" panose="020F0502020204030204" pitchFamily="34" charset="0"/>
                  <a:cs typeface="Calibri" panose="020F0502020204030204" pitchFamily="34" charset="0"/>
                </a:rPr>
                <a:t>Provide therapeutic review of all patients with HIV/AIDS. 96% of patients are virally suppressed.</a:t>
              </a:r>
              <a:endParaRPr lang="en-US" b="1" dirty="0">
                <a:solidFill>
                  <a:schemeClr val="tx1"/>
                </a:solidFill>
                <a:latin typeface="Calibri" panose="020F0502020204030204" pitchFamily="34" charset="0"/>
                <a:cs typeface="Calibri" panose="020F0502020204030204" pitchFamily="34" charset="0"/>
              </a:endParaRPr>
            </a:p>
            <a:p>
              <a:pPr marL="0" lvl="0" indent="0" algn="ctr" defTabSz="577850">
                <a:lnSpc>
                  <a:spcPct val="90000"/>
                </a:lnSpc>
                <a:spcBef>
                  <a:spcPct val="0"/>
                </a:spcBef>
                <a:spcAft>
                  <a:spcPct val="35000"/>
                </a:spcAft>
                <a:buNone/>
              </a:pPr>
              <a:endParaRPr lang="en-US" b="1" kern="1200" dirty="0">
                <a:solidFill>
                  <a:schemeClr val="tx1"/>
                </a:solidFill>
                <a:latin typeface="Calibri" panose="020F0502020204030204" pitchFamily="34" charset="0"/>
                <a:cs typeface="Calibri" panose="020F0502020204030204" pitchFamily="34" charset="0"/>
              </a:endParaRPr>
            </a:p>
          </p:txBody>
        </p:sp>
      </p:grpSp>
      <p:pic>
        <p:nvPicPr>
          <p:cNvPr id="6" name="Picture 5">
            <a:extLst>
              <a:ext uri="{FF2B5EF4-FFF2-40B4-BE49-F238E27FC236}">
                <a16:creationId xmlns:a16="http://schemas.microsoft.com/office/drawing/2014/main" id="{8DD79F42-424C-8F5C-80CE-7A81630BF658}"/>
              </a:ext>
            </a:extLst>
          </p:cNvPr>
          <p:cNvPicPr>
            <a:picLocks noChangeAspect="1"/>
          </p:cNvPicPr>
          <p:nvPr/>
        </p:nvPicPr>
        <p:blipFill>
          <a:blip r:embed="rId3"/>
          <a:stretch>
            <a:fillRect/>
          </a:stretch>
        </p:blipFill>
        <p:spPr>
          <a:xfrm>
            <a:off x="2036481" y="2377023"/>
            <a:ext cx="1512704" cy="1512704"/>
          </a:xfrm>
          <a:prstGeom prst="rect">
            <a:avLst/>
          </a:prstGeom>
        </p:spPr>
      </p:pic>
      <p:pic>
        <p:nvPicPr>
          <p:cNvPr id="7" name="Picture 6">
            <a:extLst>
              <a:ext uri="{FF2B5EF4-FFF2-40B4-BE49-F238E27FC236}">
                <a16:creationId xmlns:a16="http://schemas.microsoft.com/office/drawing/2014/main" id="{3F3CFE77-B8F0-640C-EF61-FD5F15E58046}"/>
              </a:ext>
            </a:extLst>
          </p:cNvPr>
          <p:cNvPicPr>
            <a:picLocks noChangeAspect="1"/>
          </p:cNvPicPr>
          <p:nvPr/>
        </p:nvPicPr>
        <p:blipFill>
          <a:blip r:embed="rId4">
            <a:clrChange>
              <a:clrFrom>
                <a:srgbClr val="F7F7F7"/>
              </a:clrFrom>
              <a:clrTo>
                <a:srgbClr val="F7F7F7">
                  <a:alpha val="0"/>
                </a:srgbClr>
              </a:clrTo>
            </a:clrChange>
          </a:blip>
          <a:stretch>
            <a:fillRect/>
          </a:stretch>
        </p:blipFill>
        <p:spPr>
          <a:xfrm rot="2003657">
            <a:off x="4758584" y="2368845"/>
            <a:ext cx="1662797" cy="1732403"/>
          </a:xfrm>
          <a:prstGeom prst="rect">
            <a:avLst/>
          </a:prstGeom>
        </p:spPr>
      </p:pic>
      <p:pic>
        <p:nvPicPr>
          <p:cNvPr id="8" name="Picture 7">
            <a:extLst>
              <a:ext uri="{FF2B5EF4-FFF2-40B4-BE49-F238E27FC236}">
                <a16:creationId xmlns:a16="http://schemas.microsoft.com/office/drawing/2014/main" id="{1C28582B-DFC4-BADF-9DCE-C98E0B908330}"/>
              </a:ext>
            </a:extLst>
          </p:cNvPr>
          <p:cNvPicPr>
            <a:picLocks noChangeAspect="1"/>
          </p:cNvPicPr>
          <p:nvPr/>
        </p:nvPicPr>
        <p:blipFill>
          <a:blip r:embed="rId4">
            <a:clrChange>
              <a:clrFrom>
                <a:srgbClr val="F7F7F7"/>
              </a:clrFrom>
              <a:clrTo>
                <a:srgbClr val="F7F7F7">
                  <a:alpha val="0"/>
                </a:srgbClr>
              </a:clrTo>
            </a:clrChange>
          </a:blip>
          <a:stretch>
            <a:fillRect/>
          </a:stretch>
        </p:blipFill>
        <p:spPr>
          <a:xfrm rot="3261354">
            <a:off x="4768438" y="4114830"/>
            <a:ext cx="1629939" cy="1698169"/>
          </a:xfrm>
          <a:prstGeom prst="rect">
            <a:avLst/>
          </a:prstGeom>
        </p:spPr>
      </p:pic>
      <p:sp>
        <p:nvSpPr>
          <p:cNvPr id="9" name="Rectangle: Rounded Corners 4">
            <a:extLst>
              <a:ext uri="{FF2B5EF4-FFF2-40B4-BE49-F238E27FC236}">
                <a16:creationId xmlns:a16="http://schemas.microsoft.com/office/drawing/2014/main" id="{FC70CE2B-04F0-786A-F8D2-961D81DBB6E2}"/>
              </a:ext>
            </a:extLst>
          </p:cNvPr>
          <p:cNvSpPr txBox="1"/>
          <p:nvPr/>
        </p:nvSpPr>
        <p:spPr>
          <a:xfrm>
            <a:off x="6503909" y="2528981"/>
            <a:ext cx="4639617" cy="18472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b="1" u="sng" kern="1200" dirty="0">
                <a:solidFill>
                  <a:schemeClr val="tx1"/>
                </a:solidFill>
                <a:latin typeface="Calibri" panose="020F0502020204030204" pitchFamily="34" charset="0"/>
                <a:cs typeface="Calibri" panose="020F0502020204030204" pitchFamily="34" charset="0"/>
              </a:rPr>
              <a:t>YEAR</a:t>
            </a:r>
            <a:r>
              <a:rPr lang="en-US" b="1" kern="1200" dirty="0">
                <a:solidFill>
                  <a:schemeClr val="tx1"/>
                </a:solidFill>
                <a:latin typeface="Calibri" panose="020F0502020204030204" pitchFamily="34" charset="0"/>
                <a:cs typeface="Calibri" panose="020F0502020204030204" pitchFamily="34" charset="0"/>
              </a:rPr>
              <a:t>             </a:t>
            </a:r>
            <a:r>
              <a:rPr lang="en-US" b="1" u="sng" dirty="0">
                <a:solidFill>
                  <a:schemeClr val="tx1"/>
                </a:solidFill>
                <a:latin typeface="Calibri" panose="020F0502020204030204" pitchFamily="34" charset="0"/>
                <a:cs typeface="Calibri" panose="020F0502020204030204" pitchFamily="34" charset="0"/>
              </a:rPr>
              <a:t>NFR</a:t>
            </a:r>
            <a:r>
              <a:rPr lang="en-US" b="1" dirty="0">
                <a:solidFill>
                  <a:schemeClr val="tx1"/>
                </a:solidFill>
                <a:latin typeface="Calibri" panose="020F0502020204030204" pitchFamily="34" charset="0"/>
                <a:cs typeface="Calibri" panose="020F0502020204030204" pitchFamily="34" charset="0"/>
              </a:rPr>
              <a:t>            </a:t>
            </a:r>
            <a:r>
              <a:rPr lang="en-US" b="1" u="sng" dirty="0">
                <a:solidFill>
                  <a:schemeClr val="tx1"/>
                </a:solidFill>
                <a:latin typeface="Calibri" panose="020F0502020204030204" pitchFamily="34" charset="0"/>
                <a:cs typeface="Calibri" panose="020F0502020204030204" pitchFamily="34" charset="0"/>
              </a:rPr>
              <a:t>APPROVALS</a:t>
            </a:r>
          </a:p>
          <a:p>
            <a:pPr marL="0" lvl="0" indent="0" defTabSz="577850">
              <a:lnSpc>
                <a:spcPct val="90000"/>
              </a:lnSpc>
              <a:spcBef>
                <a:spcPct val="0"/>
              </a:spcBef>
              <a:spcAft>
                <a:spcPct val="35000"/>
              </a:spcAft>
              <a:buNone/>
            </a:pPr>
            <a:r>
              <a:rPr lang="en-US" b="1" dirty="0">
                <a:solidFill>
                  <a:schemeClr val="tx1"/>
                </a:solidFill>
                <a:latin typeface="Calibri" panose="020F0502020204030204" pitchFamily="34" charset="0"/>
                <a:cs typeface="Calibri" panose="020F0502020204030204" pitchFamily="34" charset="0"/>
              </a:rPr>
              <a:t>             2020            2039                1875</a:t>
            </a:r>
          </a:p>
          <a:p>
            <a:pPr marL="0" lvl="0" indent="0" defTabSz="577850">
              <a:lnSpc>
                <a:spcPct val="90000"/>
              </a:lnSpc>
              <a:spcBef>
                <a:spcPct val="0"/>
              </a:spcBef>
              <a:spcAft>
                <a:spcPct val="35000"/>
              </a:spcAft>
              <a:buNone/>
            </a:pPr>
            <a:r>
              <a:rPr lang="en-US" b="1" kern="1200" dirty="0">
                <a:solidFill>
                  <a:schemeClr val="tx1"/>
                </a:solidFill>
                <a:latin typeface="Calibri" panose="020F0502020204030204" pitchFamily="34" charset="0"/>
                <a:cs typeface="Calibri" panose="020F0502020204030204" pitchFamily="34" charset="0"/>
              </a:rPr>
              <a:t>             2021            2532                2337</a:t>
            </a:r>
          </a:p>
          <a:p>
            <a:pPr marL="0" lvl="0" indent="0" defTabSz="577850">
              <a:lnSpc>
                <a:spcPct val="90000"/>
              </a:lnSpc>
              <a:spcBef>
                <a:spcPct val="0"/>
              </a:spcBef>
              <a:spcAft>
                <a:spcPct val="35000"/>
              </a:spcAft>
              <a:buNone/>
            </a:pPr>
            <a:r>
              <a:rPr lang="en-US" b="1" dirty="0">
                <a:solidFill>
                  <a:schemeClr val="tx1"/>
                </a:solidFill>
                <a:latin typeface="Calibri" panose="020F0502020204030204" pitchFamily="34" charset="0"/>
                <a:cs typeface="Calibri" panose="020F0502020204030204" pitchFamily="34" charset="0"/>
              </a:rPr>
              <a:t>             2022            2561                2362</a:t>
            </a:r>
          </a:p>
          <a:p>
            <a:pPr marL="0" lvl="0" indent="0" defTabSz="577850">
              <a:lnSpc>
                <a:spcPct val="90000"/>
              </a:lnSpc>
              <a:spcBef>
                <a:spcPct val="0"/>
              </a:spcBef>
              <a:spcAft>
                <a:spcPct val="35000"/>
              </a:spcAft>
              <a:buNone/>
            </a:pPr>
            <a:r>
              <a:rPr lang="en-US" b="1" kern="1200" dirty="0">
                <a:solidFill>
                  <a:schemeClr val="tx1"/>
                </a:solidFill>
                <a:latin typeface="Calibri" panose="020F0502020204030204" pitchFamily="34" charset="0"/>
                <a:cs typeface="Calibri" panose="020F0502020204030204" pitchFamily="34" charset="0"/>
              </a:rPr>
              <a:t>             2023         969 (YTD)         805 (YTD)</a:t>
            </a:r>
          </a:p>
        </p:txBody>
      </p:sp>
    </p:spTree>
    <p:extLst>
      <p:ext uri="{BB962C8B-B14F-4D97-AF65-F5344CB8AC3E}">
        <p14:creationId xmlns:p14="http://schemas.microsoft.com/office/powerpoint/2010/main" val="9788235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3.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{F18FC2A4-2449-465B-B304-2D09CCF11550}tf55705232_win32</Template>
  <TotalTime>900</TotalTime>
  <Words>2266</Words>
  <Application>Microsoft Office PowerPoint</Application>
  <PresentationFormat>Widescreen</PresentationFormat>
  <Paragraphs>189</Paragraphs>
  <Slides>23</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Goudy Old Style</vt:lpstr>
      <vt:lpstr>Wingdings 2</vt:lpstr>
      <vt:lpstr>SlateVTI</vt:lpstr>
      <vt:lpstr>BOP Pharmacy Residential MAT Training</vt:lpstr>
      <vt:lpstr>Learning Objectives</vt:lpstr>
      <vt:lpstr>Disclaimer</vt:lpstr>
      <vt:lpstr>Opioid Use Disorder in the Correctional Setting</vt:lpstr>
      <vt:lpstr>Access to MOUD</vt:lpstr>
      <vt:lpstr>Advocacy for MOUD in Correctional Settings</vt:lpstr>
      <vt:lpstr>First Step Act</vt:lpstr>
      <vt:lpstr>Federal Bureau of Prisons</vt:lpstr>
      <vt:lpstr>Expanding on Past Success</vt:lpstr>
      <vt:lpstr>Training for Pharmacists</vt:lpstr>
      <vt:lpstr>Learning Objectives for Training </vt:lpstr>
      <vt:lpstr>Format of Training</vt:lpstr>
      <vt:lpstr>What We Will NOT See</vt:lpstr>
      <vt:lpstr>Workbooks</vt:lpstr>
      <vt:lpstr>Training Outcomes </vt:lpstr>
      <vt:lpstr>Training Outcomes </vt:lpstr>
      <vt:lpstr>Training Outcomes </vt:lpstr>
      <vt:lpstr>Training Outcomes </vt:lpstr>
      <vt:lpstr>Training Outcomes</vt:lpstr>
      <vt:lpstr>Pharmacists with MOUD CPAs</vt:lpstr>
      <vt:lpstr>Pharmacy Encounters for MOUD</vt:lpstr>
      <vt:lpstr>Lessons learned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Medication Assisted Treatment</dc:title>
  <dc:creator>Draude, Trey (BOP)</dc:creator>
  <cp:lastModifiedBy>Draude, Trey (BOP)</cp:lastModifiedBy>
  <cp:revision>20</cp:revision>
  <dcterms:created xsi:type="dcterms:W3CDTF">2022-07-16T18:39:27Z</dcterms:created>
  <dcterms:modified xsi:type="dcterms:W3CDTF">2023-09-19T15:42:53Z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