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45"/>
  </p:notesMasterIdLst>
  <p:sldIdLst>
    <p:sldId id="318" r:id="rId5"/>
    <p:sldId id="320" r:id="rId6"/>
    <p:sldId id="321" r:id="rId7"/>
    <p:sldId id="334" r:id="rId8"/>
    <p:sldId id="303" r:id="rId9"/>
    <p:sldId id="305" r:id="rId10"/>
    <p:sldId id="322" r:id="rId11"/>
    <p:sldId id="290" r:id="rId12"/>
    <p:sldId id="301" r:id="rId13"/>
    <p:sldId id="289" r:id="rId14"/>
    <p:sldId id="291" r:id="rId15"/>
    <p:sldId id="295" r:id="rId16"/>
    <p:sldId id="323" r:id="rId17"/>
    <p:sldId id="259" r:id="rId18"/>
    <p:sldId id="324" r:id="rId19"/>
    <p:sldId id="260" r:id="rId20"/>
    <p:sldId id="272" r:id="rId21"/>
    <p:sldId id="325" r:id="rId22"/>
    <p:sldId id="266" r:id="rId23"/>
    <p:sldId id="297" r:id="rId24"/>
    <p:sldId id="330" r:id="rId25"/>
    <p:sldId id="331" r:id="rId26"/>
    <p:sldId id="332" r:id="rId27"/>
    <p:sldId id="333" r:id="rId28"/>
    <p:sldId id="267" r:id="rId29"/>
    <p:sldId id="268" r:id="rId30"/>
    <p:sldId id="326" r:id="rId31"/>
    <p:sldId id="269" r:id="rId32"/>
    <p:sldId id="273" r:id="rId33"/>
    <p:sldId id="317" r:id="rId34"/>
    <p:sldId id="307" r:id="rId35"/>
    <p:sldId id="327" r:id="rId36"/>
    <p:sldId id="287" r:id="rId37"/>
    <p:sldId id="288" r:id="rId38"/>
    <p:sldId id="335" r:id="rId39"/>
    <p:sldId id="294" r:id="rId40"/>
    <p:sldId id="306" r:id="rId41"/>
    <p:sldId id="304" r:id="rId42"/>
    <p:sldId id="308" r:id="rId43"/>
    <p:sldId id="329"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C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CD4ABE-62F2-0B43-1A93-4547160E23ED}" v="7" dt="2022-10-06T17:13:04.919"/>
    <p1510:client id="{84BBED74-6AC0-9B10-6CA2-AE40870E222F}" v="11" dt="2022-10-06T02:04:24.821"/>
    <p1510:client id="{8C8FF346-C6AD-EF6B-27EA-BE66BB557F06}" v="59" dt="2022-10-06T02:23:18.432"/>
    <p1510:client id="{9E492DBF-770B-A052-F2E7-83A4DA713187}" v="2" dt="2022-10-04T20:09:21.028"/>
    <p1510:client id="{BD856714-C793-8B4A-A70A-B041931789A2}" v="9" dt="2022-10-04T19:06:29.910"/>
    <p1510:client id="{CFE78A54-49FF-02C4-E342-65947B784908}" v="256" dt="2022-10-04T01:46:52.056"/>
    <p1510:client id="{EAE7A369-0F4B-B4AB-0B5A-85BD642E62F1}" v="1382" dt="2022-10-06T05:04:34.306"/>
    <p1510:client id="{EC5F3CA8-A608-DC93-EC84-A7C6D902320F}" v="1830" dt="2022-10-06T16:19:42.3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36"/>
    <p:restoredTop sz="94632"/>
  </p:normalViewPr>
  <p:slideViewPr>
    <p:cSldViewPr snapToGrid="0">
      <p:cViewPr varScale="1">
        <p:scale>
          <a:sx n="106" d="100"/>
          <a:sy n="106" d="100"/>
        </p:scale>
        <p:origin x="1504" y="184"/>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71D62D-62B3-134E-A289-5D73AE251C0D}" type="datetimeFigureOut">
              <a:rPr lang="en-US" smtClean="0"/>
              <a:pPr/>
              <a:t>9/26/23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533680-304A-5647-A104-89BC2C967B7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533680-304A-5647-A104-89BC2C967B78}" type="slidenum">
              <a:rPr lang="en-US" smtClean="0"/>
              <a:pPr/>
              <a:t>5</a:t>
            </a:fld>
            <a:endParaRPr lang="en-US"/>
          </a:p>
        </p:txBody>
      </p:sp>
    </p:spTree>
    <p:extLst>
      <p:ext uri="{BB962C8B-B14F-4D97-AF65-F5344CB8AC3E}">
        <p14:creationId xmlns:p14="http://schemas.microsoft.com/office/powerpoint/2010/main" val="1662279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533680-304A-5647-A104-89BC2C967B78}" type="slidenum">
              <a:rPr lang="en-US" smtClean="0"/>
              <a:pPr/>
              <a:t>20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533680-304A-5647-A104-89BC2C967B78}" type="slidenum">
              <a:rPr lang="en-US" smtClean="0"/>
              <a:pPr/>
              <a:t>25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533680-304A-5647-A104-89BC2C967B78}" type="slidenum">
              <a:rPr lang="en-US" smtClean="0"/>
              <a:pPr/>
              <a:t>26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533680-304A-5647-A104-89BC2C967B78}" type="slidenum">
              <a:rPr lang="en-US" smtClean="0"/>
              <a:pPr/>
              <a:t>28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err="1"/>
              <a:t>Episcleritis</a:t>
            </a:r>
            <a:r>
              <a:rPr lang="en-US"/>
              <a:t>; not painful, but red</a:t>
            </a:r>
          </a:p>
          <a:p>
            <a:r>
              <a:rPr lang="en-US" err="1"/>
              <a:t>Scleritis</a:t>
            </a:r>
            <a:r>
              <a:rPr lang="en-US"/>
              <a:t>: painful, often </a:t>
            </a:r>
            <a:r>
              <a:rPr lang="en-US" err="1"/>
              <a:t>req</a:t>
            </a:r>
            <a:r>
              <a:rPr lang="en-US"/>
              <a:t> systemic </a:t>
            </a:r>
            <a:r>
              <a:rPr lang="en-US" err="1"/>
              <a:t>rx</a:t>
            </a:r>
            <a:endParaRPr lang="en-US"/>
          </a:p>
          <a:p>
            <a:r>
              <a:rPr lang="en-US" err="1"/>
              <a:t>Scleromalacia</a:t>
            </a:r>
            <a:r>
              <a:rPr lang="en-US"/>
              <a:t> </a:t>
            </a:r>
            <a:r>
              <a:rPr lang="en-US" err="1"/>
              <a:t>perforans</a:t>
            </a:r>
            <a:r>
              <a:rPr lang="en-US"/>
              <a:t>: </a:t>
            </a:r>
          </a:p>
        </p:txBody>
      </p:sp>
      <p:sp>
        <p:nvSpPr>
          <p:cNvPr id="4" name="Slide Number Placeholder 3"/>
          <p:cNvSpPr>
            <a:spLocks noGrp="1"/>
          </p:cNvSpPr>
          <p:nvPr>
            <p:ph type="sldNum" sz="quarter" idx="10"/>
          </p:nvPr>
        </p:nvSpPr>
        <p:spPr/>
        <p:txBody>
          <a:bodyPr/>
          <a:lstStyle/>
          <a:p>
            <a:fld id="{EA533680-304A-5647-A104-89BC2C967B78}" type="slidenum">
              <a:rPr lang="en-US" smtClean="0"/>
              <a:pPr/>
              <a:t>34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err="1"/>
              <a:t>Episcleritis</a:t>
            </a:r>
            <a:r>
              <a:rPr lang="en-US"/>
              <a:t>; not painful, but red</a:t>
            </a:r>
          </a:p>
          <a:p>
            <a:r>
              <a:rPr lang="en-US" err="1"/>
              <a:t>Scleritis</a:t>
            </a:r>
            <a:r>
              <a:rPr lang="en-US"/>
              <a:t>: painful, often </a:t>
            </a:r>
            <a:r>
              <a:rPr lang="en-US" err="1"/>
              <a:t>req</a:t>
            </a:r>
            <a:r>
              <a:rPr lang="en-US"/>
              <a:t> systemic </a:t>
            </a:r>
            <a:r>
              <a:rPr lang="en-US" err="1"/>
              <a:t>rx</a:t>
            </a:r>
            <a:endParaRPr lang="en-US"/>
          </a:p>
          <a:p>
            <a:r>
              <a:rPr lang="en-US" err="1"/>
              <a:t>Scleromalacia</a:t>
            </a:r>
            <a:r>
              <a:rPr lang="en-US"/>
              <a:t> </a:t>
            </a:r>
            <a:r>
              <a:rPr lang="en-US" err="1"/>
              <a:t>perforans</a:t>
            </a:r>
            <a:r>
              <a:rPr lang="en-US"/>
              <a:t>: </a:t>
            </a:r>
          </a:p>
        </p:txBody>
      </p:sp>
      <p:sp>
        <p:nvSpPr>
          <p:cNvPr id="4" name="Slide Number Placeholder 3"/>
          <p:cNvSpPr>
            <a:spLocks noGrp="1"/>
          </p:cNvSpPr>
          <p:nvPr>
            <p:ph type="sldNum" sz="quarter" idx="10"/>
          </p:nvPr>
        </p:nvSpPr>
        <p:spPr/>
        <p:txBody>
          <a:bodyPr/>
          <a:lstStyle/>
          <a:p>
            <a:fld id="{EA533680-304A-5647-A104-89BC2C967B78}" type="slidenum">
              <a:rPr lang="en-US" smtClean="0"/>
              <a:pPr/>
              <a:t>35</a:t>
            </a:fld>
            <a:endParaRPr lang="en-US"/>
          </a:p>
        </p:txBody>
      </p:sp>
    </p:spTree>
    <p:extLst>
      <p:ext uri="{BB962C8B-B14F-4D97-AF65-F5344CB8AC3E}">
        <p14:creationId xmlns:p14="http://schemas.microsoft.com/office/powerpoint/2010/main" val="2597602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err="1"/>
              <a:t>Amyloid</a:t>
            </a:r>
            <a:r>
              <a:rPr lang="en-US" baseline="0"/>
              <a:t> from chronic inflammation</a:t>
            </a:r>
            <a:endParaRPr lang="en-US"/>
          </a:p>
        </p:txBody>
      </p:sp>
      <p:sp>
        <p:nvSpPr>
          <p:cNvPr id="4" name="Slide Number Placeholder 3"/>
          <p:cNvSpPr>
            <a:spLocks noGrp="1"/>
          </p:cNvSpPr>
          <p:nvPr>
            <p:ph type="sldNum" sz="quarter" idx="10"/>
          </p:nvPr>
        </p:nvSpPr>
        <p:spPr/>
        <p:txBody>
          <a:bodyPr/>
          <a:lstStyle/>
          <a:p>
            <a:fld id="{EA533680-304A-5647-A104-89BC2C967B78}" type="slidenum">
              <a:rPr lang="en-US" smtClean="0"/>
              <a:pPr/>
              <a:t>36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533680-304A-5647-A104-89BC2C967B78}" type="slidenum">
              <a:rPr lang="en-US" smtClean="0"/>
              <a:pPr/>
              <a:t>6</a:t>
            </a:fld>
            <a:endParaRPr lang="en-US"/>
          </a:p>
        </p:txBody>
      </p:sp>
    </p:spTree>
    <p:extLst>
      <p:ext uri="{BB962C8B-B14F-4D97-AF65-F5344CB8AC3E}">
        <p14:creationId xmlns:p14="http://schemas.microsoft.com/office/powerpoint/2010/main" val="2977717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533680-304A-5647-A104-89BC2C967B78}" type="slidenum">
              <a:rPr lang="en-US" smtClean="0"/>
              <a:pPr/>
              <a:t>9</a:t>
            </a:fld>
            <a:endParaRPr lang="en-US"/>
          </a:p>
        </p:txBody>
      </p:sp>
    </p:spTree>
    <p:extLst>
      <p:ext uri="{BB962C8B-B14F-4D97-AF65-F5344CB8AC3E}">
        <p14:creationId xmlns:p14="http://schemas.microsoft.com/office/powerpoint/2010/main" val="1174963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533680-304A-5647-A104-89BC2C967B78}"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533680-304A-5647-A104-89BC2C967B78}" type="slidenum">
              <a:rPr lang="en-US" smtClean="0"/>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533680-304A-5647-A104-89BC2C967B78}"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533680-304A-5647-A104-89BC2C967B78}" type="slidenum">
              <a:rPr lang="en-US" smtClean="0"/>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533680-304A-5647-A104-89BC2C967B78}"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533680-304A-5647-A104-89BC2C967B78}"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68486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76900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75001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07651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24069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1281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8329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42470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8547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40223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44390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9/26/23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64382051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ncbi.nlm.nih.gov/pmc/articles/PMC315285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8483B-B853-D146-BC38-18502808B650}"/>
              </a:ext>
            </a:extLst>
          </p:cNvPr>
          <p:cNvSpPr>
            <a:spLocks noGrp="1"/>
          </p:cNvSpPr>
          <p:nvPr>
            <p:ph type="ctrTitle"/>
          </p:nvPr>
        </p:nvSpPr>
        <p:spPr>
          <a:xfrm>
            <a:off x="3609254" y="613974"/>
            <a:ext cx="5761638" cy="1604688"/>
          </a:xfrm>
        </p:spPr>
        <p:txBody>
          <a:bodyPr>
            <a:normAutofit/>
          </a:bodyPr>
          <a:lstStyle/>
          <a:p>
            <a:r>
              <a:rPr lang="en-US" sz="5400">
                <a:latin typeface="Open Sans" panose="020B0606030504020204" pitchFamily="34" charset="0"/>
                <a:ea typeface="Open Sans" panose="020B0606030504020204" pitchFamily="34" charset="0"/>
                <a:cs typeface="Open Sans" panose="020B0606030504020204" pitchFamily="34" charset="0"/>
              </a:rPr>
              <a:t>Welcome</a:t>
            </a:r>
            <a:r>
              <a:rPr lang="en-US" sz="6600">
                <a:latin typeface="Open Sans" panose="020B0606030504020204" pitchFamily="34" charset="0"/>
                <a:ea typeface="Open Sans" panose="020B0606030504020204" pitchFamily="34" charset="0"/>
                <a:cs typeface="Open Sans" panose="020B0606030504020204" pitchFamily="34" charset="0"/>
              </a:rPr>
              <a:t>!</a:t>
            </a:r>
          </a:p>
        </p:txBody>
      </p:sp>
      <p:sp>
        <p:nvSpPr>
          <p:cNvPr id="3" name="Subtitle 2">
            <a:extLst>
              <a:ext uri="{FF2B5EF4-FFF2-40B4-BE49-F238E27FC236}">
                <a16:creationId xmlns:a16="http://schemas.microsoft.com/office/drawing/2014/main" id="{FB9018F1-DA04-7C45-BA11-4BF970C5B4F4}"/>
              </a:ext>
            </a:extLst>
          </p:cNvPr>
          <p:cNvSpPr>
            <a:spLocks noGrp="1"/>
          </p:cNvSpPr>
          <p:nvPr>
            <p:ph type="subTitle" idx="1"/>
          </p:nvPr>
        </p:nvSpPr>
        <p:spPr>
          <a:xfrm>
            <a:off x="3609254" y="2332652"/>
            <a:ext cx="6130012" cy="2306687"/>
          </a:xfrm>
        </p:spPr>
        <p:txBody>
          <a:bodyPr vert="horz" lIns="91440" tIns="45720" rIns="91440" bIns="45720" rtlCol="0" anchor="t">
            <a:normAutofit/>
          </a:bodyPr>
          <a:lstStyle/>
          <a:p>
            <a:r>
              <a:rPr lang="en-US" altLang="en-US" sz="2000" b="1" i="1" dirty="0">
                <a:latin typeface="Open Sans"/>
                <a:ea typeface="Open Sans"/>
                <a:cs typeface="Open Sans"/>
              </a:rPr>
              <a:t>Extra-Articular Manifestations </a:t>
            </a:r>
            <a:endParaRPr lang="en-US" dirty="0"/>
          </a:p>
          <a:p>
            <a:r>
              <a:rPr lang="en-US" altLang="en-US" sz="2000" b="1" i="1" dirty="0">
                <a:latin typeface="Open Sans"/>
                <a:ea typeface="Open Sans"/>
                <a:cs typeface="Open Sans"/>
              </a:rPr>
              <a:t>of RA</a:t>
            </a:r>
            <a:endParaRPr lang="en-US" dirty="0"/>
          </a:p>
          <a:p>
            <a:endParaRPr lang="en-US" altLang="en-US" sz="2000" b="1" i="1" dirty="0">
              <a:latin typeface="Open Sans"/>
              <a:ea typeface="Open Sans"/>
              <a:cs typeface="Open Sans"/>
            </a:endParaRPr>
          </a:p>
          <a:p>
            <a:r>
              <a:rPr lang="en-US" altLang="en-US" sz="1600" i="1" dirty="0">
                <a:latin typeface="Open Sans"/>
                <a:ea typeface="Open Sans"/>
                <a:cs typeface="Open Sans"/>
              </a:rPr>
              <a:t>Wendy Grant, MD </a:t>
            </a:r>
            <a:endParaRPr lang="en-US" altLang="en-US" sz="1600" i="1"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1400" dirty="0">
                <a:latin typeface="Open Sans"/>
                <a:ea typeface="Open Sans"/>
                <a:cs typeface="Open Sans"/>
              </a:rPr>
              <a:t>October 2, 2023</a:t>
            </a:r>
          </a:p>
          <a:p>
            <a:endParaRPr lang="en-US" sz="1900" b="1" dirty="0">
              <a:latin typeface="Open Sans" panose="020B0606030504020204" pitchFamily="34" charset="0"/>
              <a:ea typeface="Open Sans" panose="020B0606030504020204" pitchFamily="34" charset="0"/>
              <a:cs typeface="Open Sans" panose="020B0606030504020204" pitchFamily="34" charset="0"/>
            </a:endParaRPr>
          </a:p>
          <a:p>
            <a:endParaRPr lang="en-US" altLang="en-US" sz="1900" dirty="0">
              <a:latin typeface="Open Sans" panose="020B0606030504020204" pitchFamily="34" charset="0"/>
              <a:ea typeface="Open Sans" panose="020B0606030504020204" pitchFamily="34" charset="0"/>
              <a:cs typeface="Open Sans" panose="020B0606030504020204" pitchFamily="34" charset="0"/>
            </a:endParaRPr>
          </a:p>
          <a:p>
            <a:endParaRPr lang="en-US" sz="21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540473F8-3367-8449-8856-C0037B6B85CA}"/>
              </a:ext>
            </a:extLst>
          </p:cNvPr>
          <p:cNvPicPr>
            <a:picLocks noChangeAspect="1"/>
          </p:cNvPicPr>
          <p:nvPr/>
        </p:nvPicPr>
        <p:blipFill>
          <a:blip r:embed="rId2"/>
          <a:stretch>
            <a:fillRect/>
          </a:stretch>
        </p:blipFill>
        <p:spPr>
          <a:xfrm>
            <a:off x="6086790" y="6108642"/>
            <a:ext cx="3057210" cy="579033"/>
          </a:xfrm>
          <a:prstGeom prst="rect">
            <a:avLst/>
          </a:prstGeom>
        </p:spPr>
      </p:pic>
      <p:pic>
        <p:nvPicPr>
          <p:cNvPr id="10" name="Picture 9">
            <a:extLst>
              <a:ext uri="{FF2B5EF4-FFF2-40B4-BE49-F238E27FC236}">
                <a16:creationId xmlns:a16="http://schemas.microsoft.com/office/drawing/2014/main" id="{64517257-7869-3A46-BAB9-1EBCF11066F4}"/>
              </a:ext>
            </a:extLst>
          </p:cNvPr>
          <p:cNvPicPr>
            <a:picLocks noChangeAspect="1"/>
          </p:cNvPicPr>
          <p:nvPr/>
        </p:nvPicPr>
        <p:blipFill>
          <a:blip r:embed="rId3"/>
          <a:stretch>
            <a:fillRect/>
          </a:stretch>
        </p:blipFill>
        <p:spPr>
          <a:xfrm>
            <a:off x="4075979" y="6041435"/>
            <a:ext cx="1820173" cy="634027"/>
          </a:xfrm>
          <a:prstGeom prst="rect">
            <a:avLst/>
          </a:prstGeom>
        </p:spPr>
      </p:pic>
      <p:sp>
        <p:nvSpPr>
          <p:cNvPr id="9" name="TextBox 9">
            <a:extLst>
              <a:ext uri="{FF2B5EF4-FFF2-40B4-BE49-F238E27FC236}">
                <a16:creationId xmlns:a16="http://schemas.microsoft.com/office/drawing/2014/main" id="{19834F40-98EA-4C40-9250-6B3B1C18CCF7}"/>
              </a:ext>
            </a:extLst>
          </p:cNvPr>
          <p:cNvSpPr txBox="1"/>
          <p:nvPr/>
        </p:nvSpPr>
        <p:spPr>
          <a:xfrm>
            <a:off x="-305846" y="6547339"/>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pic>
        <p:nvPicPr>
          <p:cNvPr id="6" name="Picture 6" descr="Logo, icon&#10;&#10;Description automatically generated">
            <a:extLst>
              <a:ext uri="{FF2B5EF4-FFF2-40B4-BE49-F238E27FC236}">
                <a16:creationId xmlns:a16="http://schemas.microsoft.com/office/drawing/2014/main" id="{C78BEE6B-8B67-4E5D-97AD-6E40383F6A71}"/>
              </a:ext>
            </a:extLst>
          </p:cNvPr>
          <p:cNvPicPr>
            <a:picLocks noChangeAspect="1"/>
          </p:cNvPicPr>
          <p:nvPr/>
        </p:nvPicPr>
        <p:blipFill>
          <a:blip r:embed="rId4"/>
          <a:stretch>
            <a:fillRect/>
          </a:stretch>
        </p:blipFill>
        <p:spPr>
          <a:xfrm>
            <a:off x="422396" y="1353887"/>
            <a:ext cx="3723454" cy="4952243"/>
          </a:xfrm>
          <a:prstGeom prst="rect">
            <a:avLst/>
          </a:prstGeom>
        </p:spPr>
      </p:pic>
    </p:spTree>
    <p:extLst>
      <p:ext uri="{BB962C8B-B14F-4D97-AF65-F5344CB8AC3E}">
        <p14:creationId xmlns:p14="http://schemas.microsoft.com/office/powerpoint/2010/main" val="4099770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Rheumatoid nodules</a:t>
            </a:r>
          </a:p>
        </p:txBody>
      </p:sp>
      <p:pic>
        <p:nvPicPr>
          <p:cNvPr id="4" name="Picture 3"/>
          <p:cNvPicPr>
            <a:picLocks noChangeAspect="1"/>
          </p:cNvPicPr>
          <p:nvPr/>
        </p:nvPicPr>
        <p:blipFill>
          <a:blip r:embed="rId3"/>
          <a:stretch>
            <a:fillRect/>
          </a:stretch>
        </p:blipFill>
        <p:spPr>
          <a:xfrm>
            <a:off x="631372" y="1600200"/>
            <a:ext cx="7554685" cy="4746171"/>
          </a:xfrm>
          <a:prstGeom prst="rect">
            <a:avLst/>
          </a:prstGeom>
        </p:spPr>
      </p:pic>
      <p:sp>
        <p:nvSpPr>
          <p:cNvPr id="3" name="TextBox 12">
            <a:extLst>
              <a:ext uri="{FF2B5EF4-FFF2-40B4-BE49-F238E27FC236}">
                <a16:creationId xmlns:a16="http://schemas.microsoft.com/office/drawing/2014/main" id="{F0129227-15B4-08B9-EB23-3141329905E3}"/>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Rheumatoid nodules</a:t>
            </a:r>
          </a:p>
        </p:txBody>
      </p:sp>
      <p:pic>
        <p:nvPicPr>
          <p:cNvPr id="4" name="Picture 3"/>
          <p:cNvPicPr>
            <a:picLocks noChangeAspect="1"/>
          </p:cNvPicPr>
          <p:nvPr/>
        </p:nvPicPr>
        <p:blipFill>
          <a:blip r:embed="rId3"/>
          <a:stretch>
            <a:fillRect/>
          </a:stretch>
        </p:blipFill>
        <p:spPr>
          <a:xfrm>
            <a:off x="2721864" y="1527048"/>
            <a:ext cx="3700272" cy="4809744"/>
          </a:xfrm>
          <a:prstGeom prst="rect">
            <a:avLst/>
          </a:prstGeom>
        </p:spPr>
      </p:pic>
      <p:sp>
        <p:nvSpPr>
          <p:cNvPr id="3" name="TextBox 12">
            <a:extLst>
              <a:ext uri="{FF2B5EF4-FFF2-40B4-BE49-F238E27FC236}">
                <a16:creationId xmlns:a16="http://schemas.microsoft.com/office/drawing/2014/main" id="{86BBD0F6-4B42-EE3A-3543-FAEDA736FA1F}"/>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674367" y="235973"/>
            <a:ext cx="7909193" cy="870155"/>
          </a:xfrm>
        </p:spPr>
        <p:txBody>
          <a:bodyPr>
            <a:normAutofit/>
          </a:bodyPr>
          <a:lstStyle/>
          <a:p>
            <a:pPr algn="ctr"/>
            <a:r>
              <a:rPr lang="en-US" dirty="0">
                <a:solidFill>
                  <a:schemeClr val="tx1"/>
                </a:solidFill>
              </a:rPr>
              <a:t>Rheumatoid nodules</a:t>
            </a:r>
          </a:p>
        </p:txBody>
      </p:sp>
      <p:pic>
        <p:nvPicPr>
          <p:cNvPr id="4" name="Picture 3"/>
          <p:cNvPicPr>
            <a:picLocks noChangeAspect="1"/>
          </p:cNvPicPr>
          <p:nvPr/>
        </p:nvPicPr>
        <p:blipFill>
          <a:blip r:embed="rId3"/>
          <a:stretch>
            <a:fillRect/>
          </a:stretch>
        </p:blipFill>
        <p:spPr>
          <a:xfrm>
            <a:off x="2740152" y="1440492"/>
            <a:ext cx="3657600" cy="5188907"/>
          </a:xfrm>
          <a:prstGeom prst="rect">
            <a:avLst/>
          </a:prstGeom>
        </p:spPr>
      </p:pic>
      <p:sp>
        <p:nvSpPr>
          <p:cNvPr id="3" name="TextBox 12">
            <a:extLst>
              <a:ext uri="{FF2B5EF4-FFF2-40B4-BE49-F238E27FC236}">
                <a16:creationId xmlns:a16="http://schemas.microsoft.com/office/drawing/2014/main" id="{83A2369F-D604-FFF2-3E4A-F2E3A4488B52}"/>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A4C71-F343-1D40-B611-21E2716D256D}"/>
              </a:ext>
            </a:extLst>
          </p:cNvPr>
          <p:cNvSpPr>
            <a:spLocks noGrp="1"/>
          </p:cNvSpPr>
          <p:nvPr>
            <p:ph type="title"/>
          </p:nvPr>
        </p:nvSpPr>
        <p:spPr/>
        <p:txBody>
          <a:bodyPr/>
          <a:lstStyle/>
          <a:p>
            <a:pPr algn="ctr"/>
            <a:r>
              <a:rPr lang="en-US" dirty="0"/>
              <a:t>Poll Question #1</a:t>
            </a:r>
          </a:p>
        </p:txBody>
      </p:sp>
      <p:sp>
        <p:nvSpPr>
          <p:cNvPr id="3" name="Content Placeholder 2">
            <a:extLst>
              <a:ext uri="{FF2B5EF4-FFF2-40B4-BE49-F238E27FC236}">
                <a16:creationId xmlns:a16="http://schemas.microsoft.com/office/drawing/2014/main" id="{4F869E99-6BF1-5D43-A0D4-0ECCA70A288C}"/>
              </a:ext>
            </a:extLst>
          </p:cNvPr>
          <p:cNvSpPr>
            <a:spLocks noGrp="1"/>
          </p:cNvSpPr>
          <p:nvPr>
            <p:ph idx="1"/>
          </p:nvPr>
        </p:nvSpPr>
        <p:spPr/>
        <p:txBody>
          <a:bodyPr vert="horz" lIns="91440" tIns="45720" rIns="91440" bIns="45720" rtlCol="0" anchor="t">
            <a:normAutofit lnSpcReduction="10000"/>
          </a:bodyPr>
          <a:lstStyle/>
          <a:p>
            <a:pPr marL="0" indent="0">
              <a:buNone/>
            </a:pPr>
            <a:endParaRPr lang="en-US" sz="2000" dirty="0">
              <a:cs typeface="Calibri"/>
            </a:endParaRPr>
          </a:p>
          <a:p>
            <a:pPr marL="0" indent="0">
              <a:buNone/>
            </a:pPr>
            <a:r>
              <a:rPr lang="en-US" sz="2000" dirty="0"/>
              <a:t>Which of the following statements about rheumatoid nodules is incorrect?</a:t>
            </a:r>
            <a:endParaRPr lang="en-US" sz="2000" dirty="0">
              <a:cs typeface="Calibri"/>
            </a:endParaRPr>
          </a:p>
          <a:p>
            <a:pPr marL="0" indent="0">
              <a:buNone/>
            </a:pPr>
            <a:endParaRPr lang="en-US" sz="2000" dirty="0">
              <a:cs typeface="Calibri"/>
            </a:endParaRPr>
          </a:p>
          <a:p>
            <a:pPr marL="457200" indent="-457200">
              <a:buAutoNum type="alphaLcPeriod"/>
            </a:pPr>
            <a:r>
              <a:rPr lang="en-US" sz="2000" dirty="0"/>
              <a:t>They occur more frequently in smokers</a:t>
            </a:r>
            <a:endParaRPr lang="en-US" sz="2000" dirty="0">
              <a:cs typeface="Calibri"/>
            </a:endParaRPr>
          </a:p>
          <a:p>
            <a:pPr marL="457200" indent="-457200">
              <a:buAutoNum type="alphaLcPeriod"/>
            </a:pPr>
            <a:r>
              <a:rPr lang="en-US" sz="2000" dirty="0"/>
              <a:t>They occur almost exclusively in patients with positive serologies (RF, CCP)</a:t>
            </a:r>
            <a:endParaRPr lang="en-US" sz="2000" dirty="0">
              <a:cs typeface="Calibri"/>
            </a:endParaRPr>
          </a:p>
          <a:p>
            <a:pPr marL="457200" indent="-457200">
              <a:buAutoNum type="alphaLcPeriod"/>
            </a:pPr>
            <a:r>
              <a:rPr lang="en-US" sz="2000" dirty="0"/>
              <a:t>They can be found in the lungs and myocardium</a:t>
            </a:r>
            <a:endParaRPr lang="en-US" sz="2000" dirty="0">
              <a:cs typeface="Calibri"/>
            </a:endParaRPr>
          </a:p>
          <a:p>
            <a:pPr marL="457200" indent="-457200">
              <a:buAutoNum type="alphaLcPeriod"/>
            </a:pPr>
            <a:r>
              <a:rPr lang="en-US" sz="2000" dirty="0">
                <a:solidFill>
                  <a:srgbClr val="C00000"/>
                </a:solidFill>
              </a:rPr>
              <a:t>They are always seen in conjunction with severe active joint disease</a:t>
            </a:r>
          </a:p>
          <a:p>
            <a:pPr marL="457200" indent="-457200">
              <a:buAutoNum type="alphaLcPeriod"/>
            </a:pPr>
            <a:r>
              <a:rPr lang="en-US" sz="2000" dirty="0">
                <a:cs typeface="Calibri"/>
              </a:rPr>
              <a:t>They are the most common extra articular manifestation of RA</a:t>
            </a:r>
          </a:p>
          <a:p>
            <a:pPr marL="457200" indent="-457200">
              <a:buAutoNum type="alphaLcPeriod"/>
            </a:pPr>
            <a:endParaRPr lang="en-US" sz="2000" dirty="0">
              <a:solidFill>
                <a:srgbClr val="C00000"/>
              </a:solidFill>
              <a:cs typeface="Calibri"/>
            </a:endParaRPr>
          </a:p>
          <a:p>
            <a:pPr marL="0" indent="0">
              <a:buNone/>
            </a:pPr>
            <a:r>
              <a:rPr lang="en-US" sz="2000" dirty="0">
                <a:solidFill>
                  <a:srgbClr val="C00000"/>
                </a:solidFill>
              </a:rPr>
              <a:t>“Rheumatoid </a:t>
            </a:r>
            <a:r>
              <a:rPr lang="en-US" sz="2000" dirty="0" err="1">
                <a:solidFill>
                  <a:srgbClr val="C00000"/>
                </a:solidFill>
              </a:rPr>
              <a:t>nodulosis</a:t>
            </a:r>
            <a:r>
              <a:rPr lang="en-US" sz="2000" dirty="0">
                <a:solidFill>
                  <a:srgbClr val="C00000"/>
                </a:solidFill>
              </a:rPr>
              <a:t>" can occur in quiescent joint disease; sometimes seen in association with methotrexate use</a:t>
            </a:r>
            <a:endParaRPr lang="en-US" sz="2000" dirty="0">
              <a:solidFill>
                <a:srgbClr val="C00000"/>
              </a:solidFill>
              <a:cs typeface="Calibri"/>
            </a:endParaRPr>
          </a:p>
          <a:p>
            <a:pPr marL="457200" indent="-457200">
              <a:buAutoNum type="alphaLcPeriod"/>
            </a:pPr>
            <a:endParaRPr lang="en-US" dirty="0"/>
          </a:p>
          <a:p>
            <a:pPr marL="457200" indent="-457200">
              <a:buAutoNum type="alphaLcPeriod"/>
            </a:pPr>
            <a:endParaRPr lang="en-US" dirty="0"/>
          </a:p>
        </p:txBody>
      </p:sp>
      <p:sp>
        <p:nvSpPr>
          <p:cNvPr id="4" name="TextBox 12">
            <a:extLst>
              <a:ext uri="{FF2B5EF4-FFF2-40B4-BE49-F238E27FC236}">
                <a16:creationId xmlns:a16="http://schemas.microsoft.com/office/drawing/2014/main" id="{7FF34424-FE09-3154-1CBD-DDD0F5A84409}"/>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extLst>
      <p:ext uri="{BB962C8B-B14F-4D97-AF65-F5344CB8AC3E}">
        <p14:creationId xmlns:p14="http://schemas.microsoft.com/office/powerpoint/2010/main" val="469871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chemeClr val="tx1"/>
                </a:solidFill>
              </a:rPr>
              <a:t>Extra articular RA: Case #1</a:t>
            </a:r>
          </a:p>
        </p:txBody>
      </p:sp>
      <p:sp>
        <p:nvSpPr>
          <p:cNvPr id="3" name="Content Placeholder 2"/>
          <p:cNvSpPr>
            <a:spLocks noGrp="1"/>
          </p:cNvSpPr>
          <p:nvPr>
            <p:ph idx="1"/>
          </p:nvPr>
        </p:nvSpPr>
        <p:spPr>
          <a:xfrm>
            <a:off x="628650" y="1545405"/>
            <a:ext cx="7886700" cy="4351338"/>
          </a:xfrm>
        </p:spPr>
        <p:txBody>
          <a:bodyPr/>
          <a:lstStyle/>
          <a:p>
            <a:pPr>
              <a:buNone/>
            </a:pPr>
            <a:r>
              <a:rPr lang="en-US"/>
              <a:t>	60 year old man with history of “gout” presents with shortness of breath</a:t>
            </a:r>
          </a:p>
        </p:txBody>
      </p:sp>
      <p:pic>
        <p:nvPicPr>
          <p:cNvPr id="5" name="Picture 4" descr="A picture containing text, x-ray film&#10;&#10;Description automatically generated">
            <a:extLst>
              <a:ext uri="{FF2B5EF4-FFF2-40B4-BE49-F238E27FC236}">
                <a16:creationId xmlns:a16="http://schemas.microsoft.com/office/drawing/2014/main" id="{00F9E52C-CEC6-7141-BE78-F1A7B3143338}"/>
              </a:ext>
            </a:extLst>
          </p:cNvPr>
          <p:cNvPicPr>
            <a:picLocks noChangeAspect="1"/>
          </p:cNvPicPr>
          <p:nvPr/>
        </p:nvPicPr>
        <p:blipFill>
          <a:blip r:embed="rId3"/>
          <a:stretch>
            <a:fillRect/>
          </a:stretch>
        </p:blipFill>
        <p:spPr>
          <a:xfrm>
            <a:off x="1985686" y="2447730"/>
            <a:ext cx="4870579" cy="3864169"/>
          </a:xfrm>
          <a:prstGeom prst="rect">
            <a:avLst/>
          </a:prstGeom>
        </p:spPr>
      </p:pic>
      <p:sp>
        <p:nvSpPr>
          <p:cNvPr id="4" name="TextBox 12">
            <a:extLst>
              <a:ext uri="{FF2B5EF4-FFF2-40B4-BE49-F238E27FC236}">
                <a16:creationId xmlns:a16="http://schemas.microsoft.com/office/drawing/2014/main" id="{8465B405-BFD4-4033-8A7C-DA637A05D2BB}"/>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F1F38-EC32-4740-B75A-D6C4D5D68257}"/>
              </a:ext>
            </a:extLst>
          </p:cNvPr>
          <p:cNvSpPr>
            <a:spLocks noGrp="1"/>
          </p:cNvSpPr>
          <p:nvPr>
            <p:ph type="title"/>
          </p:nvPr>
        </p:nvSpPr>
        <p:spPr/>
        <p:txBody>
          <a:bodyPr/>
          <a:lstStyle/>
          <a:p>
            <a:pPr algn="ctr"/>
            <a:r>
              <a:rPr lang="en-US" dirty="0"/>
              <a:t>Poll Question #2</a:t>
            </a:r>
          </a:p>
        </p:txBody>
      </p:sp>
      <p:sp>
        <p:nvSpPr>
          <p:cNvPr id="3" name="TextBox 12">
            <a:extLst>
              <a:ext uri="{FF2B5EF4-FFF2-40B4-BE49-F238E27FC236}">
                <a16:creationId xmlns:a16="http://schemas.microsoft.com/office/drawing/2014/main" id="{E08047DB-D66C-759C-307F-1FE48676DF7D}"/>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
        <p:nvSpPr>
          <p:cNvPr id="5" name="TextBox 4">
            <a:extLst>
              <a:ext uri="{FF2B5EF4-FFF2-40B4-BE49-F238E27FC236}">
                <a16:creationId xmlns:a16="http://schemas.microsoft.com/office/drawing/2014/main" id="{D2DB9981-EE11-718E-87B6-2083F6977DEA}"/>
              </a:ext>
            </a:extLst>
          </p:cNvPr>
          <p:cNvSpPr txBox="1"/>
          <p:nvPr/>
        </p:nvSpPr>
        <p:spPr>
          <a:xfrm>
            <a:off x="1666569" y="2315496"/>
            <a:ext cx="6153416" cy="2585323"/>
          </a:xfrm>
          <a:prstGeom prst="rect">
            <a:avLst/>
          </a:prstGeom>
          <a:noFill/>
        </p:spPr>
        <p:txBody>
          <a:bodyPr wrap="none" rtlCol="0">
            <a:spAutoFit/>
          </a:bodyPr>
          <a:lstStyle/>
          <a:p>
            <a:pPr marL="0" indent="0">
              <a:buNone/>
            </a:pPr>
            <a:r>
              <a:rPr lang="en-US" sz="1800" dirty="0"/>
              <a:t>Which of the following is true of rheumatoid pleural effusions?</a:t>
            </a:r>
            <a:endParaRPr lang="en-US" sz="1800" dirty="0">
              <a:cs typeface="Calibri"/>
            </a:endParaRPr>
          </a:p>
          <a:p>
            <a:pPr marL="0" indent="0">
              <a:buNone/>
            </a:pPr>
            <a:endParaRPr lang="en-US" sz="1800" dirty="0">
              <a:cs typeface="Calibri"/>
            </a:endParaRPr>
          </a:p>
          <a:p>
            <a:pPr marL="457200" indent="-457200">
              <a:buAutoNum type="alphaLcParenR"/>
            </a:pPr>
            <a:r>
              <a:rPr lang="en-US" sz="1800" dirty="0"/>
              <a:t>They are transudative</a:t>
            </a:r>
            <a:endParaRPr lang="en-US" sz="1800" dirty="0">
              <a:cs typeface="Calibri"/>
            </a:endParaRPr>
          </a:p>
          <a:p>
            <a:pPr marL="457200" indent="-457200">
              <a:buAutoNum type="alphaLcParenR"/>
            </a:pPr>
            <a:endParaRPr lang="en-US" sz="1800" dirty="0">
              <a:cs typeface="Calibri"/>
            </a:endParaRPr>
          </a:p>
          <a:p>
            <a:pPr marL="457200" indent="-457200">
              <a:buAutoNum type="alphaLcParenR"/>
            </a:pPr>
            <a:r>
              <a:rPr lang="en-US" sz="1800" dirty="0"/>
              <a:t>They occur only in long-standing, poorly controlled disease</a:t>
            </a:r>
            <a:endParaRPr lang="en-US" sz="1800" dirty="0">
              <a:cs typeface="Calibri"/>
            </a:endParaRPr>
          </a:p>
          <a:p>
            <a:pPr marL="457200" indent="-457200">
              <a:buAutoNum type="alphaLcParenR"/>
            </a:pPr>
            <a:endParaRPr lang="en-US" sz="1800" dirty="0">
              <a:cs typeface="Calibri"/>
            </a:endParaRPr>
          </a:p>
          <a:p>
            <a:pPr marL="457200" indent="-457200">
              <a:buAutoNum type="alphaLcParenR"/>
            </a:pPr>
            <a:r>
              <a:rPr lang="en-US" sz="1800" dirty="0"/>
              <a:t>They are characterized by low glucose levels</a:t>
            </a:r>
            <a:endParaRPr lang="en-US" sz="1800" dirty="0">
              <a:cs typeface="Calibri"/>
            </a:endParaRPr>
          </a:p>
          <a:p>
            <a:pPr marL="457200" indent="-457200">
              <a:buAutoNum type="alphaLcParenR"/>
            </a:pPr>
            <a:endParaRPr lang="en-US" sz="1800" dirty="0">
              <a:cs typeface="Calibri"/>
            </a:endParaRPr>
          </a:p>
          <a:p>
            <a:pPr marL="457200" indent="-457200">
              <a:buAutoNum type="alphaLcParenR"/>
            </a:pPr>
            <a:r>
              <a:rPr lang="en-US" sz="1800" dirty="0"/>
              <a:t>They are more common in women </a:t>
            </a:r>
            <a:endParaRPr lang="en-US" sz="1800" dirty="0">
              <a:cs typeface="Calibri"/>
            </a:endParaRPr>
          </a:p>
        </p:txBody>
      </p:sp>
    </p:spTree>
    <p:extLst>
      <p:ext uri="{BB962C8B-B14F-4D97-AF65-F5344CB8AC3E}">
        <p14:creationId xmlns:p14="http://schemas.microsoft.com/office/powerpoint/2010/main" val="791985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Extra articular RA: Case #1</a:t>
            </a:r>
          </a:p>
        </p:txBody>
      </p:sp>
      <p:sp>
        <p:nvSpPr>
          <p:cNvPr id="3" name="Content Placeholder 2"/>
          <p:cNvSpPr>
            <a:spLocks noGrp="1"/>
          </p:cNvSpPr>
          <p:nvPr>
            <p:ph idx="1"/>
          </p:nvPr>
        </p:nvSpPr>
        <p:spPr>
          <a:xfrm>
            <a:off x="628650" y="1452401"/>
            <a:ext cx="7886700" cy="4724562"/>
          </a:xfrm>
        </p:spPr>
        <p:txBody>
          <a:bodyPr vert="horz" lIns="91440" tIns="45720" rIns="91440" bIns="45720" rtlCol="0" anchor="t">
            <a:normAutofit fontScale="92500" lnSpcReduction="10000"/>
          </a:bodyPr>
          <a:lstStyle/>
          <a:p>
            <a:endParaRPr lang="en-US"/>
          </a:p>
          <a:p>
            <a:pPr marL="0" indent="0" algn="ctr">
              <a:buNone/>
            </a:pPr>
            <a:r>
              <a:rPr lang="en-US" b="1"/>
              <a:t>Hospital evaluation</a:t>
            </a:r>
            <a:endParaRPr lang="en-US" b="1">
              <a:cs typeface="Calibri"/>
            </a:endParaRPr>
          </a:p>
          <a:p>
            <a:pPr marL="0" indent="0" algn="ctr">
              <a:buNone/>
            </a:pPr>
            <a:endParaRPr lang="en-US"/>
          </a:p>
          <a:p>
            <a:r>
              <a:rPr lang="en-US"/>
              <a:t>CT scan: large pleural effusion; no other findings</a:t>
            </a:r>
            <a:endParaRPr lang="en-US">
              <a:cs typeface="Calibri"/>
            </a:endParaRPr>
          </a:p>
          <a:p>
            <a:r>
              <a:rPr lang="en-US"/>
              <a:t>Thoracentesis: pleural fluid analysis</a:t>
            </a:r>
            <a:endParaRPr lang="en-US">
              <a:cs typeface="Calibri" panose="020F0502020204030204"/>
            </a:endParaRPr>
          </a:p>
          <a:p>
            <a:pPr lvl="1"/>
            <a:r>
              <a:rPr lang="en-US">
                <a:cs typeface="Calibri" panose="020F0502020204030204"/>
              </a:rPr>
              <a:t>Glucose 50 (low); pH 7.26 (low); LDH 844 (high); total protein 3.6 (high)</a:t>
            </a:r>
          </a:p>
          <a:p>
            <a:r>
              <a:rPr lang="en-US">
                <a:cs typeface="Calibri" panose="020F0502020204030204"/>
              </a:rPr>
              <a:t>Other lab evaluation</a:t>
            </a:r>
            <a:endParaRPr lang="en-US"/>
          </a:p>
          <a:p>
            <a:pPr lvl="1"/>
            <a:r>
              <a:rPr lang="en-US"/>
              <a:t>CRP 167</a:t>
            </a:r>
            <a:endParaRPr lang="en-US">
              <a:cs typeface="Calibri"/>
            </a:endParaRPr>
          </a:p>
          <a:p>
            <a:pPr lvl="1"/>
            <a:r>
              <a:rPr lang="en-US"/>
              <a:t>RF 21</a:t>
            </a:r>
            <a:endParaRPr lang="en-US">
              <a:cs typeface="Calibri"/>
            </a:endParaRPr>
          </a:p>
          <a:p>
            <a:pPr lvl="1"/>
            <a:r>
              <a:rPr lang="en-US"/>
              <a:t> ANA negative</a:t>
            </a:r>
            <a:endParaRPr lang="en-US">
              <a:cs typeface="Calibri"/>
            </a:endParaRPr>
          </a:p>
          <a:p>
            <a:pPr lvl="1"/>
            <a:r>
              <a:rPr lang="en-US"/>
              <a:t>Discharged with ? Diagnosis but sent to rheumatology</a:t>
            </a:r>
            <a:endParaRPr lang="en-US">
              <a:cs typeface="Calibri"/>
            </a:endParaRPr>
          </a:p>
          <a:p>
            <a:pPr lvl="1"/>
            <a:endParaRPr lang="en-US"/>
          </a:p>
        </p:txBody>
      </p:sp>
      <p:sp>
        <p:nvSpPr>
          <p:cNvPr id="4" name="TextBox 12">
            <a:extLst>
              <a:ext uri="{FF2B5EF4-FFF2-40B4-BE49-F238E27FC236}">
                <a16:creationId xmlns:a16="http://schemas.microsoft.com/office/drawing/2014/main" id="{3C7BB742-D237-C523-C578-7B3ECDA21C35}"/>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Extra articular RA: case # 1	</a:t>
            </a:r>
          </a:p>
        </p:txBody>
      </p:sp>
      <p:sp>
        <p:nvSpPr>
          <p:cNvPr id="3" name="Content Placeholder 2"/>
          <p:cNvSpPr>
            <a:spLocks noGrp="1"/>
          </p:cNvSpPr>
          <p:nvPr>
            <p:ph idx="1"/>
          </p:nvPr>
        </p:nvSpPr>
        <p:spPr>
          <a:xfrm>
            <a:off x="783633" y="1843547"/>
            <a:ext cx="7541206" cy="4333415"/>
          </a:xfrm>
        </p:spPr>
        <p:txBody>
          <a:bodyPr vert="horz" lIns="91440" tIns="45720" rIns="91440" bIns="45720" rtlCol="0" anchor="t">
            <a:normAutofit/>
          </a:bodyPr>
          <a:lstStyle/>
          <a:p>
            <a:pPr lvl="3" algn="ctr">
              <a:buNone/>
            </a:pPr>
            <a:r>
              <a:rPr lang="en-US" sz="2400" b="1" dirty="0"/>
              <a:t>Outpatient evaluation</a:t>
            </a:r>
          </a:p>
          <a:p>
            <a:pPr lvl="3">
              <a:buNone/>
            </a:pPr>
            <a:endParaRPr lang="en-US" sz="2400" b="1" dirty="0">
              <a:cs typeface="Calibri"/>
            </a:endParaRPr>
          </a:p>
          <a:p>
            <a:pPr lvl="3">
              <a:buNone/>
            </a:pPr>
            <a:r>
              <a:rPr lang="en-US" sz="2400" b="1" dirty="0">
                <a:cs typeface="Calibri"/>
              </a:rPr>
              <a:t>H &amp; P: </a:t>
            </a:r>
            <a:r>
              <a:rPr lang="en-US" sz="2400" dirty="0">
                <a:cs typeface="Calibri"/>
              </a:rPr>
              <a:t>daily indomethacin for hand pain and stiffness</a:t>
            </a:r>
            <a:endParaRPr lang="en-US" sz="2400" b="1" dirty="0">
              <a:cs typeface="Calibri"/>
            </a:endParaRPr>
          </a:p>
          <a:p>
            <a:pPr lvl="3">
              <a:buNone/>
            </a:pPr>
            <a:endParaRPr lang="en-US" sz="2400" dirty="0"/>
          </a:p>
          <a:p>
            <a:pPr lvl="3">
              <a:buNone/>
            </a:pPr>
            <a:r>
              <a:rPr lang="en-US" sz="2400" b="1" dirty="0"/>
              <a:t>Exam: </a:t>
            </a:r>
            <a:r>
              <a:rPr lang="en-US" sz="2400" dirty="0"/>
              <a:t> MCP fullness/tenderness</a:t>
            </a:r>
            <a:endParaRPr lang="en-US" sz="2400" dirty="0">
              <a:cs typeface="Calibri"/>
            </a:endParaRPr>
          </a:p>
          <a:p>
            <a:pPr lvl="3">
              <a:buNone/>
            </a:pPr>
            <a:endParaRPr lang="en-US" sz="2400" dirty="0">
              <a:solidFill>
                <a:schemeClr val="tx1"/>
              </a:solidFill>
            </a:endParaRPr>
          </a:p>
          <a:p>
            <a:pPr lvl="3">
              <a:buNone/>
            </a:pPr>
            <a:r>
              <a:rPr lang="en-US" sz="2400" b="1" dirty="0"/>
              <a:t>Additional labs? </a:t>
            </a:r>
          </a:p>
          <a:p>
            <a:pPr lvl="3">
              <a:buNone/>
            </a:pPr>
            <a:endParaRPr lang="en-US" sz="2400" b="1" dirty="0">
              <a:cs typeface="Calibri"/>
            </a:endParaRPr>
          </a:p>
          <a:p>
            <a:pPr lvl="3">
              <a:buNone/>
            </a:pPr>
            <a:r>
              <a:rPr lang="en-US" sz="2400" b="1" dirty="0">
                <a:cs typeface="Calibri"/>
              </a:rPr>
              <a:t>CCP ab&gt; 250</a:t>
            </a:r>
            <a:endParaRPr lang="en-US" sz="2400" dirty="0">
              <a:cs typeface="Calibri"/>
            </a:endParaRPr>
          </a:p>
        </p:txBody>
      </p:sp>
      <p:sp>
        <p:nvSpPr>
          <p:cNvPr id="4" name="TextBox 12">
            <a:extLst>
              <a:ext uri="{FF2B5EF4-FFF2-40B4-BE49-F238E27FC236}">
                <a16:creationId xmlns:a16="http://schemas.microsoft.com/office/drawing/2014/main" id="{C34CEFA9-3043-3084-CB47-2CAF6B2F2602}"/>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981A-CEA2-B649-BA60-DC70D4F8A293}"/>
              </a:ext>
            </a:extLst>
          </p:cNvPr>
          <p:cNvSpPr>
            <a:spLocks noGrp="1"/>
          </p:cNvSpPr>
          <p:nvPr>
            <p:ph type="title"/>
          </p:nvPr>
        </p:nvSpPr>
        <p:spPr/>
        <p:txBody>
          <a:bodyPr/>
          <a:lstStyle/>
          <a:p>
            <a:pPr algn="ctr"/>
            <a:r>
              <a:rPr lang="en-US" dirty="0"/>
              <a:t>Poll Question #2</a:t>
            </a:r>
          </a:p>
        </p:txBody>
      </p:sp>
      <p:sp>
        <p:nvSpPr>
          <p:cNvPr id="3" name="Content Placeholder 2">
            <a:extLst>
              <a:ext uri="{FF2B5EF4-FFF2-40B4-BE49-F238E27FC236}">
                <a16:creationId xmlns:a16="http://schemas.microsoft.com/office/drawing/2014/main" id="{4CE5DCE6-8655-C04C-9C72-E485245EB3F4}"/>
              </a:ext>
            </a:extLst>
          </p:cNvPr>
          <p:cNvSpPr>
            <a:spLocks noGrp="1"/>
          </p:cNvSpPr>
          <p:nvPr>
            <p:ph idx="1"/>
          </p:nvPr>
        </p:nvSpPr>
        <p:spPr/>
        <p:txBody>
          <a:bodyPr vert="horz" lIns="91440" tIns="45720" rIns="91440" bIns="45720" rtlCol="0" anchor="t">
            <a:normAutofit fontScale="70000" lnSpcReduction="20000"/>
          </a:bodyPr>
          <a:lstStyle/>
          <a:p>
            <a:pPr marL="0" indent="0">
              <a:buNone/>
            </a:pPr>
            <a:endParaRPr lang="en-US" sz="2600" dirty="0">
              <a:cs typeface="Calibri"/>
            </a:endParaRPr>
          </a:p>
          <a:p>
            <a:pPr marL="0" indent="0">
              <a:buNone/>
            </a:pPr>
            <a:r>
              <a:rPr lang="en-US" sz="2600" dirty="0"/>
              <a:t>Which of the following is true of rheumatoid pleural effusions?</a:t>
            </a:r>
            <a:endParaRPr lang="en-US" sz="2600" dirty="0">
              <a:cs typeface="Calibri"/>
            </a:endParaRPr>
          </a:p>
          <a:p>
            <a:pPr marL="0" indent="0">
              <a:buNone/>
            </a:pPr>
            <a:endParaRPr lang="en-US" sz="2600" dirty="0">
              <a:cs typeface="Calibri"/>
            </a:endParaRPr>
          </a:p>
          <a:p>
            <a:pPr marL="457200" indent="-457200">
              <a:buAutoNum type="alphaLcParenR"/>
            </a:pPr>
            <a:r>
              <a:rPr lang="en-US" sz="2600" dirty="0"/>
              <a:t>They are transudative</a:t>
            </a:r>
            <a:endParaRPr lang="en-US" sz="2600" dirty="0">
              <a:cs typeface="Calibri"/>
            </a:endParaRPr>
          </a:p>
          <a:p>
            <a:pPr marL="457200" indent="-457200">
              <a:buAutoNum type="alphaLcParenR"/>
            </a:pPr>
            <a:endParaRPr lang="en-US" sz="2600" dirty="0">
              <a:cs typeface="Calibri"/>
            </a:endParaRPr>
          </a:p>
          <a:p>
            <a:pPr marL="457200" indent="-457200">
              <a:buAutoNum type="alphaLcParenR"/>
            </a:pPr>
            <a:r>
              <a:rPr lang="en-US" sz="2600" dirty="0"/>
              <a:t>They occur only in long-standing, poorly controlled disease</a:t>
            </a:r>
            <a:endParaRPr lang="en-US" sz="2600" dirty="0">
              <a:cs typeface="Calibri"/>
            </a:endParaRPr>
          </a:p>
          <a:p>
            <a:pPr marL="457200" indent="-457200">
              <a:buAutoNum type="alphaLcParenR"/>
            </a:pPr>
            <a:endParaRPr lang="en-US" sz="2600" dirty="0">
              <a:cs typeface="Calibri"/>
            </a:endParaRPr>
          </a:p>
          <a:p>
            <a:pPr marL="457200" indent="-457200">
              <a:buAutoNum type="alphaLcParenR"/>
            </a:pPr>
            <a:r>
              <a:rPr lang="en-US" sz="2600" dirty="0">
                <a:solidFill>
                  <a:srgbClr val="C00000"/>
                </a:solidFill>
              </a:rPr>
              <a:t>They are characterized by low glucose levels</a:t>
            </a:r>
            <a:endParaRPr lang="en-US" sz="2600" dirty="0">
              <a:solidFill>
                <a:srgbClr val="C00000"/>
              </a:solidFill>
              <a:cs typeface="Calibri"/>
            </a:endParaRPr>
          </a:p>
          <a:p>
            <a:pPr marL="457200" indent="-457200">
              <a:buAutoNum type="alphaLcParenR"/>
            </a:pPr>
            <a:endParaRPr lang="en-US" sz="2600" dirty="0">
              <a:cs typeface="Calibri"/>
            </a:endParaRPr>
          </a:p>
          <a:p>
            <a:pPr marL="457200" indent="-457200">
              <a:buAutoNum type="alphaLcParenR"/>
            </a:pPr>
            <a:r>
              <a:rPr lang="en-US" sz="2600" dirty="0"/>
              <a:t>They are more common in women </a:t>
            </a:r>
            <a:endParaRPr lang="en-US" sz="2600" dirty="0">
              <a:cs typeface="Calibri"/>
            </a:endParaRPr>
          </a:p>
          <a:p>
            <a:pPr marL="457200" indent="-457200">
              <a:buAutoNum type="alphaLcParenR"/>
            </a:pPr>
            <a:endParaRPr lang="en-US" sz="2600" dirty="0">
              <a:solidFill>
                <a:srgbClr val="C00000"/>
              </a:solidFill>
              <a:cs typeface="Calibri"/>
            </a:endParaRPr>
          </a:p>
          <a:p>
            <a:pPr marL="0" indent="0">
              <a:buNone/>
            </a:pPr>
            <a:r>
              <a:rPr lang="en-US" sz="2600" dirty="0">
                <a:solidFill>
                  <a:srgbClr val="C00000"/>
                </a:solidFill>
              </a:rPr>
              <a:t>Rheumatoid pleural effusions are more common in men; can be precede joint disease; are exudative</a:t>
            </a:r>
            <a:endParaRPr lang="en-US" sz="2600" dirty="0">
              <a:solidFill>
                <a:srgbClr val="C00000"/>
              </a:solidFill>
              <a:cs typeface="Calibri"/>
            </a:endParaRPr>
          </a:p>
          <a:p>
            <a:pPr marL="0" indent="0">
              <a:buNone/>
            </a:pPr>
            <a:r>
              <a:rPr lang="en-US" dirty="0">
                <a:solidFill>
                  <a:srgbClr val="C00000"/>
                </a:solidFill>
              </a:rPr>
              <a:t>Glucose levels of &lt; 60 are characteristic of RA pleural effusions</a:t>
            </a:r>
            <a:endParaRPr lang="en-US" dirty="0">
              <a:solidFill>
                <a:srgbClr val="C00000"/>
              </a:solidFill>
              <a:cs typeface="Calibri"/>
            </a:endParaRPr>
          </a:p>
        </p:txBody>
      </p:sp>
      <p:sp>
        <p:nvSpPr>
          <p:cNvPr id="4" name="TextBox 12">
            <a:extLst>
              <a:ext uri="{FF2B5EF4-FFF2-40B4-BE49-F238E27FC236}">
                <a16:creationId xmlns:a16="http://schemas.microsoft.com/office/drawing/2014/main" id="{F5E8552F-7BEA-4499-4CF3-7C865690D114}"/>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extLst>
      <p:ext uri="{BB962C8B-B14F-4D97-AF65-F5344CB8AC3E}">
        <p14:creationId xmlns:p14="http://schemas.microsoft.com/office/powerpoint/2010/main" val="1208784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Pulmonary Manifestations of RA</a:t>
            </a:r>
          </a:p>
        </p:txBody>
      </p:sp>
      <p:sp>
        <p:nvSpPr>
          <p:cNvPr id="4" name="Rectangle 3"/>
          <p:cNvSpPr/>
          <p:nvPr/>
        </p:nvSpPr>
        <p:spPr>
          <a:xfrm>
            <a:off x="592666" y="1527048"/>
            <a:ext cx="5954889" cy="4616648"/>
          </a:xfrm>
          <a:prstGeom prst="rect">
            <a:avLst/>
          </a:prstGeom>
        </p:spPr>
        <p:txBody>
          <a:bodyPr wrap="square" lIns="91440" tIns="45720" rIns="91440" bIns="45720" anchor="t">
            <a:spAutoFit/>
          </a:bodyPr>
          <a:lstStyle/>
          <a:p>
            <a:r>
              <a:rPr lang="en-US" sz="2000" b="1"/>
              <a:t>Respiratory disease in rheumatoid arthritis (6 – 10%)</a:t>
            </a:r>
          </a:p>
          <a:p>
            <a:endParaRPr lang="en-US" sz="1600" b="1"/>
          </a:p>
          <a:p>
            <a:r>
              <a:rPr lang="en-US" sz="2400" b="1"/>
              <a:t>Interstitial	</a:t>
            </a:r>
            <a:endParaRPr lang="en-US" sz="2400" b="1">
              <a:cs typeface="Calibri"/>
            </a:endParaRPr>
          </a:p>
          <a:p>
            <a:r>
              <a:rPr lang="en-US" b="1"/>
              <a:t>Interstitial pneumonitis/fibrosis (RA-ILD)	</a:t>
            </a:r>
            <a:endParaRPr lang="en-US" b="1">
              <a:cs typeface="Calibri"/>
            </a:endParaRPr>
          </a:p>
          <a:p>
            <a:r>
              <a:rPr lang="en-US"/>
              <a:t>Usual interstitial pneumonitis (UIP)	</a:t>
            </a:r>
          </a:p>
          <a:p>
            <a:r>
              <a:rPr lang="en-US"/>
              <a:t>Nonspecific interstitial pneumonitis (NSIP)	</a:t>
            </a:r>
          </a:p>
          <a:p>
            <a:r>
              <a:rPr lang="en-US"/>
              <a:t>Lymphocytic interstitial pneumonitis (LIP)	</a:t>
            </a:r>
          </a:p>
          <a:p>
            <a:r>
              <a:rPr lang="en-US" err="1"/>
              <a:t>Desquaminative</a:t>
            </a:r>
            <a:r>
              <a:rPr lang="en-US"/>
              <a:t> interstitial pneumonitis (DIP)	</a:t>
            </a:r>
          </a:p>
          <a:p>
            <a:r>
              <a:rPr lang="en-US"/>
              <a:t>Mixed morphology	</a:t>
            </a:r>
          </a:p>
          <a:p>
            <a:r>
              <a:rPr lang="en-US"/>
              <a:t>Bronchiolitis obliterans with organizing pneumonia   (Cryptogenic organizing pneumonia)	</a:t>
            </a:r>
          </a:p>
          <a:p>
            <a:r>
              <a:rPr lang="en-US"/>
              <a:t>Rheumatoid nodules</a:t>
            </a:r>
          </a:p>
          <a:p>
            <a:r>
              <a:rPr lang="en-US"/>
              <a:t>Rheumatoid pneumoconiosis (Caplan's syndrome)	</a:t>
            </a:r>
          </a:p>
          <a:p>
            <a:r>
              <a:rPr lang="en-US"/>
              <a:t>Apical </a:t>
            </a:r>
            <a:r>
              <a:rPr lang="en-US" err="1"/>
              <a:t>fibrobullous</a:t>
            </a:r>
            <a:r>
              <a:rPr lang="en-US"/>
              <a:t> disease	</a:t>
            </a:r>
          </a:p>
          <a:p>
            <a:r>
              <a:rPr lang="en-US"/>
              <a:t>	</a:t>
            </a:r>
          </a:p>
          <a:p>
            <a:r>
              <a:rPr lang="en-US"/>
              <a:t>	</a:t>
            </a:r>
          </a:p>
        </p:txBody>
      </p:sp>
      <p:sp>
        <p:nvSpPr>
          <p:cNvPr id="3" name="TextBox 12">
            <a:extLst>
              <a:ext uri="{FF2B5EF4-FFF2-40B4-BE49-F238E27FC236}">
                <a16:creationId xmlns:a16="http://schemas.microsoft.com/office/drawing/2014/main" id="{C22F8A2E-7B91-29DA-B29D-9DEE5E4BAA33}"/>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020" y="-276100"/>
            <a:ext cx="2279595" cy="7407589"/>
          </a:xfrm>
          <a:prstGeom prst="rect">
            <a:avLst/>
          </a:prstGeom>
          <a:solidFill>
            <a:srgbClr val="545454">
              <a:alpha val="4706"/>
            </a:srgbClr>
          </a:solidFill>
        </p:spPr>
      </p:sp>
      <p:sp>
        <p:nvSpPr>
          <p:cNvPr id="4" name="TextBox 4"/>
          <p:cNvSpPr txBox="1"/>
          <p:nvPr/>
        </p:nvSpPr>
        <p:spPr>
          <a:xfrm>
            <a:off x="1143243" y="737634"/>
            <a:ext cx="3266825" cy="577081"/>
          </a:xfrm>
          <a:prstGeom prst="rect">
            <a:avLst/>
          </a:prstGeom>
        </p:spPr>
        <p:txBody>
          <a:bodyPr wrap="square" lIns="0" tIns="0" rIns="0" bIns="0" rtlCol="0" anchor="t">
            <a:spAutoFit/>
          </a:bodyPr>
          <a:lstStyle/>
          <a:p>
            <a:pPr>
              <a:lnSpc>
                <a:spcPts val="4500"/>
              </a:lnSpc>
            </a:pPr>
            <a:r>
              <a:rPr lang="en-US" sz="3750">
                <a:latin typeface="Open Sans"/>
              </a:rPr>
              <a:t>DISCLOSURES </a:t>
            </a:r>
          </a:p>
        </p:txBody>
      </p:sp>
      <p:grpSp>
        <p:nvGrpSpPr>
          <p:cNvPr id="6" name="Group 6"/>
          <p:cNvGrpSpPr/>
          <p:nvPr/>
        </p:nvGrpSpPr>
        <p:grpSpPr>
          <a:xfrm>
            <a:off x="3775288" y="1813083"/>
            <a:ext cx="3600798" cy="2306805"/>
            <a:chOff x="-3678035" y="524135"/>
            <a:chExt cx="9602129" cy="6151477"/>
          </a:xfrm>
        </p:grpSpPr>
        <p:sp>
          <p:nvSpPr>
            <p:cNvPr id="7" name="TextBox 7"/>
            <p:cNvSpPr txBox="1"/>
            <p:nvPr/>
          </p:nvSpPr>
          <p:spPr>
            <a:xfrm>
              <a:off x="-3575867" y="1237545"/>
              <a:ext cx="9499961" cy="5438067"/>
            </a:xfrm>
            <a:prstGeom prst="rect">
              <a:avLst/>
            </a:prstGeom>
          </p:spPr>
          <p:txBody>
            <a:bodyPr lIns="0" tIns="0" rIns="0" bIns="0" rtlCol="0" anchor="t">
              <a:spAutoFit/>
            </a:bodyPr>
            <a:lstStyle/>
            <a:p>
              <a:pPr>
                <a:lnSpc>
                  <a:spcPts val="1624"/>
                </a:lnSpc>
              </a:pPr>
              <a:endParaRPr lang="en-US" sz="1150">
                <a:latin typeface="Open Sans"/>
              </a:endParaRPr>
            </a:p>
            <a:p>
              <a:pPr>
                <a:lnSpc>
                  <a:spcPts val="1623"/>
                </a:lnSpc>
              </a:pPr>
              <a:r>
                <a:rPr lang="en-US" sz="1150">
                  <a:latin typeface="Open Sans"/>
                </a:rPr>
                <a:t>The University of California, San Francisco School of Medicine (UCSF) is accredited by the Accreditation Council of Continuing Medical Education (ACCME) to provide continuing medical education for physicians. UCSF designates this live activity for a maximum of 1 AMA PRA Category 1 Credit™. Physicians should claim only the credit commensurate with the extent of their participation in the activity.</a:t>
              </a:r>
              <a:endParaRPr lang="en-US" sz="1150"/>
            </a:p>
          </p:txBody>
        </p:sp>
        <p:sp>
          <p:nvSpPr>
            <p:cNvPr id="8" name="TextBox 8"/>
            <p:cNvSpPr txBox="1"/>
            <p:nvPr/>
          </p:nvSpPr>
          <p:spPr>
            <a:xfrm>
              <a:off x="-3678035" y="524135"/>
              <a:ext cx="9536353" cy="1641474"/>
            </a:xfrm>
            <a:prstGeom prst="rect">
              <a:avLst/>
            </a:prstGeom>
          </p:spPr>
          <p:txBody>
            <a:bodyPr wrap="square" lIns="0" tIns="0" rIns="0" bIns="0" rtlCol="0" anchor="t">
              <a:spAutoFit/>
            </a:bodyPr>
            <a:lstStyle/>
            <a:p>
              <a:pPr algn="ctr">
                <a:lnSpc>
                  <a:spcPts val="2435"/>
                </a:lnSpc>
              </a:pPr>
              <a:r>
                <a:rPr lang="en-US" sz="2100">
                  <a:latin typeface="Open Sans Bold"/>
                </a:rPr>
                <a:t>AMA </a:t>
              </a:r>
              <a:r>
                <a:rPr lang="en-US" sz="2000">
                  <a:latin typeface="Open Sans Bold"/>
                </a:rPr>
                <a:t>Designation</a:t>
              </a:r>
              <a:r>
                <a:rPr lang="en-US" sz="2100">
                  <a:latin typeface="Open Sans Bold"/>
                </a:rPr>
                <a:t> Statement</a:t>
              </a:r>
              <a:endParaRPr lang="en-US"/>
            </a:p>
          </p:txBody>
        </p:sp>
      </p:grpSp>
      <p:grpSp>
        <p:nvGrpSpPr>
          <p:cNvPr id="9" name="Group 9"/>
          <p:cNvGrpSpPr/>
          <p:nvPr/>
        </p:nvGrpSpPr>
        <p:grpSpPr>
          <a:xfrm>
            <a:off x="3864686" y="4410303"/>
            <a:ext cx="3589759" cy="1370363"/>
            <a:chOff x="0" y="-66675"/>
            <a:chExt cx="9572691" cy="3654300"/>
          </a:xfrm>
        </p:grpSpPr>
        <p:sp>
          <p:nvSpPr>
            <p:cNvPr id="10" name="TextBox 10"/>
            <p:cNvSpPr txBox="1"/>
            <p:nvPr/>
          </p:nvSpPr>
          <p:spPr>
            <a:xfrm>
              <a:off x="0" y="887058"/>
              <a:ext cx="9572691" cy="2700567"/>
            </a:xfrm>
            <a:prstGeom prst="rect">
              <a:avLst/>
            </a:prstGeom>
          </p:spPr>
          <p:txBody>
            <a:bodyPr lIns="0" tIns="0" rIns="0" bIns="0" rtlCol="0" anchor="t">
              <a:spAutoFit/>
            </a:bodyPr>
            <a:lstStyle/>
            <a:p>
              <a:pPr>
                <a:lnSpc>
                  <a:spcPts val="1636"/>
                </a:lnSpc>
              </a:pPr>
              <a:r>
                <a:rPr lang="en-US" sz="1150">
                  <a:latin typeface="Open Sans"/>
                </a:rPr>
                <a:t>Planners Jennifer Mandal, MD, Leslie </a:t>
              </a:r>
              <a:r>
                <a:rPr lang="en-US" sz="1150" err="1">
                  <a:latin typeface="Open Sans"/>
                </a:rPr>
                <a:t>Dexheimer</a:t>
              </a:r>
              <a:r>
                <a:rPr lang="en-US" sz="1150">
                  <a:latin typeface="Open Sans"/>
                </a:rPr>
                <a:t> Gleason, RN, and Tabitha </a:t>
              </a:r>
              <a:r>
                <a:rPr lang="en-US" sz="1150" err="1">
                  <a:latin typeface="Open Sans"/>
                </a:rPr>
                <a:t>Carroway</a:t>
              </a:r>
              <a:r>
                <a:rPr lang="en-US" sz="1150">
                  <a:latin typeface="Open Sans"/>
                </a:rPr>
                <a:t>, MPH have stated they have no relationships to disclose. Speaker Wendy Grant, MD has stated she has no relationships to disclose.</a:t>
              </a:r>
              <a:r>
                <a:rPr lang="en-US" sz="700">
                  <a:latin typeface="Arimo"/>
                </a:rPr>
                <a:t> </a:t>
              </a:r>
              <a:endParaRPr lang="en-US"/>
            </a:p>
          </p:txBody>
        </p:sp>
        <p:sp>
          <p:nvSpPr>
            <p:cNvPr id="11" name="TextBox 11"/>
            <p:cNvSpPr txBox="1"/>
            <p:nvPr/>
          </p:nvSpPr>
          <p:spPr>
            <a:xfrm>
              <a:off x="0" y="-66675"/>
              <a:ext cx="9572691" cy="854936"/>
            </a:xfrm>
            <a:prstGeom prst="rect">
              <a:avLst/>
            </a:prstGeom>
          </p:spPr>
          <p:txBody>
            <a:bodyPr lIns="0" tIns="0" rIns="0" bIns="0" rtlCol="0" anchor="t">
              <a:spAutoFit/>
            </a:bodyPr>
            <a:lstStyle/>
            <a:p>
              <a:pPr algn="ctr">
                <a:lnSpc>
                  <a:spcPts val="2454"/>
                </a:lnSpc>
              </a:pPr>
              <a:r>
                <a:rPr lang="en-US" sz="2100">
                  <a:latin typeface="Open Sans Bold"/>
                </a:rPr>
                <a:t>Disclosure </a:t>
              </a:r>
              <a:r>
                <a:rPr lang="en-US" sz="2000">
                  <a:latin typeface="Open Sans Bold"/>
                </a:rPr>
                <a:t>Statement</a:t>
              </a:r>
              <a:endParaRPr lang="en-US"/>
            </a:p>
          </p:txBody>
        </p:sp>
      </p:grpSp>
      <p:sp>
        <p:nvSpPr>
          <p:cNvPr id="12" name="TextBox 12"/>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extLst>
      <p:ext uri="{BB962C8B-B14F-4D97-AF65-F5344CB8AC3E}">
        <p14:creationId xmlns:p14="http://schemas.microsoft.com/office/powerpoint/2010/main" val="3128130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chemeClr val="tx1"/>
                </a:solidFill>
              </a:rPr>
              <a:t>Pulmonary Manifestations of RA</a:t>
            </a:r>
          </a:p>
        </p:txBody>
      </p:sp>
      <p:sp>
        <p:nvSpPr>
          <p:cNvPr id="3" name="Content Placeholder 2"/>
          <p:cNvSpPr>
            <a:spLocks noGrp="1"/>
          </p:cNvSpPr>
          <p:nvPr>
            <p:ph idx="1"/>
          </p:nvPr>
        </p:nvSpPr>
        <p:spPr/>
        <p:txBody>
          <a:bodyPr>
            <a:normAutofit fontScale="92500" lnSpcReduction="20000"/>
          </a:bodyPr>
          <a:lstStyle/>
          <a:p>
            <a:r>
              <a:rPr lang="en-US" sz="1800" b="1"/>
              <a:t>Airway	</a:t>
            </a:r>
          </a:p>
          <a:p>
            <a:r>
              <a:rPr lang="en-US" sz="1800" err="1"/>
              <a:t>Cricoarytenoid</a:t>
            </a:r>
            <a:r>
              <a:rPr lang="en-US" sz="1800"/>
              <a:t> arthritis/central airway obstruction	</a:t>
            </a:r>
          </a:p>
          <a:p>
            <a:r>
              <a:rPr lang="en-US" sz="1800" err="1"/>
              <a:t>Obliterative</a:t>
            </a:r>
            <a:r>
              <a:rPr lang="en-US" sz="1800"/>
              <a:t> </a:t>
            </a:r>
            <a:r>
              <a:rPr lang="en-US" sz="1800" err="1"/>
              <a:t>bronchiolitis</a:t>
            </a:r>
            <a:r>
              <a:rPr lang="en-US" sz="1800"/>
              <a:t>	</a:t>
            </a:r>
          </a:p>
          <a:p>
            <a:r>
              <a:rPr lang="en-US" sz="1800" err="1"/>
              <a:t>Bronchiectasis</a:t>
            </a:r>
            <a:r>
              <a:rPr lang="en-US" sz="1800"/>
              <a:t>	</a:t>
            </a:r>
          </a:p>
          <a:p>
            <a:r>
              <a:rPr lang="en-US" sz="1800" err="1"/>
              <a:t>Bronchiolitis</a:t>
            </a:r>
            <a:r>
              <a:rPr lang="en-US" sz="1800"/>
              <a:t> </a:t>
            </a:r>
            <a:r>
              <a:rPr lang="en-US" sz="1800" err="1"/>
              <a:t>obliterans</a:t>
            </a:r>
            <a:r>
              <a:rPr lang="en-US" sz="1800"/>
              <a:t> with organizing pneumonia	</a:t>
            </a:r>
          </a:p>
          <a:p>
            <a:r>
              <a:rPr lang="en-US" sz="1800"/>
              <a:t>Chronic small airway obstruction	</a:t>
            </a:r>
          </a:p>
          <a:p>
            <a:r>
              <a:rPr lang="en-US" sz="1800" b="1"/>
              <a:t>Pleural	</a:t>
            </a:r>
          </a:p>
          <a:p>
            <a:r>
              <a:rPr lang="en-US" sz="1800" err="1"/>
              <a:t>Pleuritis</a:t>
            </a:r>
            <a:r>
              <a:rPr lang="en-US" sz="1800"/>
              <a:t>	</a:t>
            </a:r>
          </a:p>
          <a:p>
            <a:r>
              <a:rPr lang="en-US" sz="1800"/>
              <a:t>Pleural effusion	</a:t>
            </a:r>
          </a:p>
          <a:p>
            <a:r>
              <a:rPr lang="en-US" sz="1800"/>
              <a:t>Pleural thickening	</a:t>
            </a:r>
          </a:p>
          <a:p>
            <a:r>
              <a:rPr lang="en-US" sz="1800" err="1"/>
              <a:t>Chyliform</a:t>
            </a:r>
            <a:r>
              <a:rPr lang="en-US" sz="1800"/>
              <a:t> effusion</a:t>
            </a:r>
          </a:p>
          <a:p>
            <a:r>
              <a:rPr lang="en-US" sz="1800" b="1"/>
              <a:t>Pulmonary vascular	</a:t>
            </a:r>
          </a:p>
          <a:p>
            <a:r>
              <a:rPr lang="en-US" sz="1800"/>
              <a:t>Pulmonary hypertension	</a:t>
            </a:r>
          </a:p>
          <a:p>
            <a:r>
              <a:rPr lang="en-US" sz="1800" err="1"/>
              <a:t>Vasculitis</a:t>
            </a:r>
            <a:endParaRPr lang="en-US" sz="1800"/>
          </a:p>
        </p:txBody>
      </p:sp>
      <p:sp>
        <p:nvSpPr>
          <p:cNvPr id="4" name="TextBox 12">
            <a:extLst>
              <a:ext uri="{FF2B5EF4-FFF2-40B4-BE49-F238E27FC236}">
                <a16:creationId xmlns:a16="http://schemas.microsoft.com/office/drawing/2014/main" id="{61C0D9BD-71CC-F959-4803-6458E0681A99}"/>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08A9-2109-DF66-D64C-85707159EF90}"/>
              </a:ext>
            </a:extLst>
          </p:cNvPr>
          <p:cNvSpPr>
            <a:spLocks noGrp="1"/>
          </p:cNvSpPr>
          <p:nvPr>
            <p:ph type="title"/>
          </p:nvPr>
        </p:nvSpPr>
        <p:spPr/>
        <p:txBody>
          <a:bodyPr/>
          <a:lstStyle/>
          <a:p>
            <a:r>
              <a:rPr lang="en-US" b="1" dirty="0">
                <a:cs typeface="Calibri Light"/>
              </a:rPr>
              <a:t>Interstitial lung disease in RA</a:t>
            </a:r>
            <a:endParaRPr lang="en-US" b="1" dirty="0"/>
          </a:p>
        </p:txBody>
      </p:sp>
      <p:sp>
        <p:nvSpPr>
          <p:cNvPr id="3" name="Content Placeholder 2">
            <a:extLst>
              <a:ext uri="{FF2B5EF4-FFF2-40B4-BE49-F238E27FC236}">
                <a16:creationId xmlns:a16="http://schemas.microsoft.com/office/drawing/2014/main" id="{DC47A6A5-720C-110E-E7C3-6D1A93E9DE7D}"/>
              </a:ext>
            </a:extLst>
          </p:cNvPr>
          <p:cNvSpPr>
            <a:spLocks noGrp="1"/>
          </p:cNvSpPr>
          <p:nvPr>
            <p:ph idx="1"/>
          </p:nvPr>
        </p:nvSpPr>
        <p:spPr/>
        <p:txBody>
          <a:bodyPr vert="horz" lIns="91440" tIns="45720" rIns="91440" bIns="45720" rtlCol="0" anchor="t">
            <a:normAutofit/>
          </a:bodyPr>
          <a:lstStyle/>
          <a:p>
            <a:r>
              <a:rPr lang="en-US" dirty="0">
                <a:cs typeface="Calibri"/>
              </a:rPr>
              <a:t>The most common pulmonary manifestation</a:t>
            </a:r>
          </a:p>
          <a:p>
            <a:r>
              <a:rPr lang="en-US" dirty="0">
                <a:cs typeface="Calibri"/>
              </a:rPr>
              <a:t>Clinically significant in about 8% of patients</a:t>
            </a:r>
          </a:p>
          <a:p>
            <a:r>
              <a:rPr lang="en-US" dirty="0">
                <a:cs typeface="Calibri"/>
              </a:rPr>
              <a:t>May be present but clinically silent in up to 30- 40% of RA patients</a:t>
            </a:r>
          </a:p>
          <a:p>
            <a:r>
              <a:rPr lang="en-US" dirty="0">
                <a:cs typeface="Calibri"/>
              </a:rPr>
              <a:t>Not one single disease but a collection of radiographic patterns and severity</a:t>
            </a:r>
          </a:p>
          <a:p>
            <a:r>
              <a:rPr lang="en-US" dirty="0">
                <a:cs typeface="Calibri"/>
              </a:rPr>
              <a:t>ILD can occasionally pre-date joint manifestations</a:t>
            </a:r>
          </a:p>
        </p:txBody>
      </p:sp>
    </p:spTree>
    <p:extLst>
      <p:ext uri="{BB962C8B-B14F-4D97-AF65-F5344CB8AC3E}">
        <p14:creationId xmlns:p14="http://schemas.microsoft.com/office/powerpoint/2010/main" val="356571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08A9-2109-DF66-D64C-85707159EF90}"/>
              </a:ext>
            </a:extLst>
          </p:cNvPr>
          <p:cNvSpPr>
            <a:spLocks noGrp="1"/>
          </p:cNvSpPr>
          <p:nvPr>
            <p:ph type="title"/>
          </p:nvPr>
        </p:nvSpPr>
        <p:spPr/>
        <p:txBody>
          <a:bodyPr/>
          <a:lstStyle/>
          <a:p>
            <a:r>
              <a:rPr lang="en-US" b="1" dirty="0">
                <a:cs typeface="Calibri Light"/>
              </a:rPr>
              <a:t>Interstitial lung disease in RA</a:t>
            </a:r>
            <a:endParaRPr lang="en-US" b="1" dirty="0"/>
          </a:p>
        </p:txBody>
      </p:sp>
      <p:sp>
        <p:nvSpPr>
          <p:cNvPr id="3" name="Content Placeholder 2">
            <a:extLst>
              <a:ext uri="{FF2B5EF4-FFF2-40B4-BE49-F238E27FC236}">
                <a16:creationId xmlns:a16="http://schemas.microsoft.com/office/drawing/2014/main" id="{DC47A6A5-720C-110E-E7C3-6D1A93E9DE7D}"/>
              </a:ext>
            </a:extLst>
          </p:cNvPr>
          <p:cNvSpPr>
            <a:spLocks noGrp="1"/>
          </p:cNvSpPr>
          <p:nvPr>
            <p:ph idx="1"/>
          </p:nvPr>
        </p:nvSpPr>
        <p:spPr/>
        <p:txBody>
          <a:bodyPr vert="horz" lIns="91440" tIns="45720" rIns="91440" bIns="45720" rtlCol="0" anchor="t">
            <a:normAutofit/>
          </a:bodyPr>
          <a:lstStyle/>
          <a:p>
            <a:r>
              <a:rPr lang="en-US" dirty="0">
                <a:cs typeface="Calibri"/>
              </a:rPr>
              <a:t>DMARDs have generally decreased the risk of extra-articular manifestations in RA, but the effect on RA-ILD is less clear</a:t>
            </a:r>
          </a:p>
          <a:p>
            <a:r>
              <a:rPr lang="en-US" dirty="0">
                <a:cs typeface="Calibri"/>
              </a:rPr>
              <a:t>Risk factors for ILD</a:t>
            </a:r>
          </a:p>
          <a:p>
            <a:pPr lvl="1"/>
            <a:r>
              <a:rPr lang="en-US" dirty="0">
                <a:cs typeface="Calibri"/>
              </a:rPr>
              <a:t>Male sex</a:t>
            </a:r>
          </a:p>
          <a:p>
            <a:pPr lvl="1"/>
            <a:r>
              <a:rPr lang="en-US" dirty="0">
                <a:cs typeface="Calibri"/>
              </a:rPr>
              <a:t>Smoking</a:t>
            </a:r>
          </a:p>
          <a:p>
            <a:pPr lvl="1"/>
            <a:r>
              <a:rPr lang="en-US" dirty="0">
                <a:cs typeface="Calibri"/>
              </a:rPr>
              <a:t>More severe RA</a:t>
            </a:r>
          </a:p>
          <a:p>
            <a:pPr lvl="1"/>
            <a:r>
              <a:rPr lang="en-US" dirty="0">
                <a:cs typeface="Calibri"/>
              </a:rPr>
              <a:t>High titer antibodies (RF and CCP)</a:t>
            </a:r>
          </a:p>
          <a:p>
            <a:pPr marL="457200" lvl="1" indent="0">
              <a:buNone/>
            </a:pPr>
            <a:endParaRPr lang="en-US" dirty="0">
              <a:cs typeface="Calibri"/>
            </a:endParaRPr>
          </a:p>
        </p:txBody>
      </p:sp>
    </p:spTree>
    <p:extLst>
      <p:ext uri="{BB962C8B-B14F-4D97-AF65-F5344CB8AC3E}">
        <p14:creationId xmlns:p14="http://schemas.microsoft.com/office/powerpoint/2010/main" val="3062691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08A9-2109-DF66-D64C-85707159EF90}"/>
              </a:ext>
            </a:extLst>
          </p:cNvPr>
          <p:cNvSpPr>
            <a:spLocks noGrp="1"/>
          </p:cNvSpPr>
          <p:nvPr>
            <p:ph type="title"/>
          </p:nvPr>
        </p:nvSpPr>
        <p:spPr/>
        <p:txBody>
          <a:bodyPr/>
          <a:lstStyle/>
          <a:p>
            <a:r>
              <a:rPr lang="en-US" b="1" dirty="0">
                <a:cs typeface="Calibri Light"/>
              </a:rPr>
              <a:t>Interstitial lung disease in RA</a:t>
            </a:r>
            <a:endParaRPr lang="en-US" b="1" dirty="0"/>
          </a:p>
        </p:txBody>
      </p:sp>
      <p:sp>
        <p:nvSpPr>
          <p:cNvPr id="3" name="Content Placeholder 2">
            <a:extLst>
              <a:ext uri="{FF2B5EF4-FFF2-40B4-BE49-F238E27FC236}">
                <a16:creationId xmlns:a16="http://schemas.microsoft.com/office/drawing/2014/main" id="{DC47A6A5-720C-110E-E7C3-6D1A93E9DE7D}"/>
              </a:ext>
            </a:extLst>
          </p:cNvPr>
          <p:cNvSpPr>
            <a:spLocks noGrp="1"/>
          </p:cNvSpPr>
          <p:nvPr>
            <p:ph idx="1"/>
          </p:nvPr>
        </p:nvSpPr>
        <p:spPr/>
        <p:txBody>
          <a:bodyPr vert="horz" lIns="91440" tIns="45720" rIns="91440" bIns="45720" rtlCol="0" anchor="t">
            <a:normAutofit/>
          </a:bodyPr>
          <a:lstStyle/>
          <a:p>
            <a:r>
              <a:rPr lang="en-US">
                <a:cs typeface="Calibri"/>
              </a:rPr>
              <a:t>To complicate matters, drug-induced lung toxicity is associated with many RA medications</a:t>
            </a:r>
            <a:endParaRPr lang="en-US"/>
          </a:p>
          <a:p>
            <a:pPr lvl="1"/>
            <a:r>
              <a:rPr lang="en-US">
                <a:cs typeface="Calibri"/>
              </a:rPr>
              <a:t>Methotrexate</a:t>
            </a:r>
          </a:p>
          <a:p>
            <a:pPr lvl="1"/>
            <a:r>
              <a:rPr lang="en-US">
                <a:cs typeface="Calibri"/>
              </a:rPr>
              <a:t>NSAIDs</a:t>
            </a:r>
          </a:p>
          <a:p>
            <a:pPr lvl="1"/>
            <a:r>
              <a:rPr lang="en-US">
                <a:cs typeface="Calibri"/>
              </a:rPr>
              <a:t>Leflunomide</a:t>
            </a:r>
          </a:p>
          <a:p>
            <a:pPr lvl="1"/>
            <a:r>
              <a:rPr lang="en-US">
                <a:cs typeface="Calibri"/>
              </a:rPr>
              <a:t>Anti TNF agents</a:t>
            </a:r>
          </a:p>
          <a:p>
            <a:pPr lvl="1"/>
            <a:r>
              <a:rPr lang="en-US">
                <a:cs typeface="Calibri"/>
              </a:rPr>
              <a:t>Rituximab</a:t>
            </a:r>
          </a:p>
          <a:p>
            <a:pPr lvl="1"/>
            <a:r>
              <a:rPr lang="en-US">
                <a:cs typeface="Calibri"/>
              </a:rPr>
              <a:t>Tocilizumab</a:t>
            </a:r>
          </a:p>
          <a:p>
            <a:pPr lvl="1"/>
            <a:endParaRPr lang="en-US">
              <a:cs typeface="Calibri"/>
            </a:endParaRPr>
          </a:p>
          <a:p>
            <a:pPr marL="457200" lvl="1" indent="0">
              <a:buNone/>
            </a:pPr>
            <a:endParaRPr lang="en-US">
              <a:cs typeface="Calibri"/>
            </a:endParaRPr>
          </a:p>
          <a:p>
            <a:pPr marL="457200" lvl="1" indent="0">
              <a:buNone/>
            </a:pPr>
            <a:endParaRPr lang="en-US">
              <a:cs typeface="Calibri"/>
            </a:endParaRPr>
          </a:p>
        </p:txBody>
      </p:sp>
    </p:spTree>
    <p:extLst>
      <p:ext uri="{BB962C8B-B14F-4D97-AF65-F5344CB8AC3E}">
        <p14:creationId xmlns:p14="http://schemas.microsoft.com/office/powerpoint/2010/main" val="2014428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08A9-2109-DF66-D64C-85707159EF90}"/>
              </a:ext>
            </a:extLst>
          </p:cNvPr>
          <p:cNvSpPr>
            <a:spLocks noGrp="1"/>
          </p:cNvSpPr>
          <p:nvPr>
            <p:ph type="title"/>
          </p:nvPr>
        </p:nvSpPr>
        <p:spPr/>
        <p:txBody>
          <a:bodyPr/>
          <a:lstStyle/>
          <a:p>
            <a:r>
              <a:rPr lang="en-US" b="1" dirty="0">
                <a:cs typeface="Calibri Light"/>
              </a:rPr>
              <a:t>Interstitial lung disease in RA</a:t>
            </a:r>
            <a:endParaRPr lang="en-US" b="1" dirty="0"/>
          </a:p>
        </p:txBody>
      </p:sp>
      <p:sp>
        <p:nvSpPr>
          <p:cNvPr id="3" name="Content Placeholder 2">
            <a:extLst>
              <a:ext uri="{FF2B5EF4-FFF2-40B4-BE49-F238E27FC236}">
                <a16:creationId xmlns:a16="http://schemas.microsoft.com/office/drawing/2014/main" id="{DC47A6A5-720C-110E-E7C3-6D1A93E9DE7D}"/>
              </a:ext>
            </a:extLst>
          </p:cNvPr>
          <p:cNvSpPr>
            <a:spLocks noGrp="1"/>
          </p:cNvSpPr>
          <p:nvPr>
            <p:ph idx="1"/>
          </p:nvPr>
        </p:nvSpPr>
        <p:spPr/>
        <p:txBody>
          <a:bodyPr vert="horz" lIns="91440" tIns="45720" rIns="91440" bIns="45720" rtlCol="0" anchor="t">
            <a:normAutofit/>
          </a:bodyPr>
          <a:lstStyle/>
          <a:p>
            <a:r>
              <a:rPr lang="en-US">
                <a:cs typeface="Calibri"/>
              </a:rPr>
              <a:t>Low threshold to evaluate pulmonary symptoms in an RA patient (cough, dyspnea, new crackles on lung exam)</a:t>
            </a:r>
          </a:p>
          <a:p>
            <a:r>
              <a:rPr lang="en-US">
                <a:cs typeface="Calibri"/>
              </a:rPr>
              <a:t>Evaluation:</a:t>
            </a:r>
          </a:p>
          <a:p>
            <a:pPr lvl="1"/>
            <a:r>
              <a:rPr lang="en-US">
                <a:cs typeface="Calibri"/>
              </a:rPr>
              <a:t>PFTs</a:t>
            </a:r>
          </a:p>
          <a:p>
            <a:pPr lvl="1"/>
            <a:r>
              <a:rPr lang="en-US">
                <a:cs typeface="Calibri"/>
              </a:rPr>
              <a:t>High resolution CT scan</a:t>
            </a:r>
          </a:p>
          <a:p>
            <a:pPr lvl="1"/>
            <a:r>
              <a:rPr lang="en-US">
                <a:cs typeface="Calibri"/>
              </a:rPr>
              <a:t>Consultation with pulmonary</a:t>
            </a:r>
          </a:p>
          <a:p>
            <a:pPr lvl="1"/>
            <a:endParaRPr lang="en-US">
              <a:cs typeface="Calibri"/>
            </a:endParaRPr>
          </a:p>
          <a:p>
            <a:pPr marL="457200" lvl="1" indent="0">
              <a:buNone/>
            </a:pPr>
            <a:endParaRPr lang="en-US">
              <a:cs typeface="Calibri"/>
            </a:endParaRPr>
          </a:p>
          <a:p>
            <a:pPr marL="457200" lvl="1" indent="0">
              <a:buNone/>
            </a:pPr>
            <a:endParaRPr lang="en-US">
              <a:cs typeface="Calibri"/>
            </a:endParaRPr>
          </a:p>
        </p:txBody>
      </p:sp>
    </p:spTree>
    <p:extLst>
      <p:ext uri="{BB962C8B-B14F-4D97-AF65-F5344CB8AC3E}">
        <p14:creationId xmlns:p14="http://schemas.microsoft.com/office/powerpoint/2010/main" val="4035614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chemeClr val="tx1"/>
                </a:solidFill>
              </a:rPr>
              <a:t>Extra articular RA: Case #2</a:t>
            </a:r>
          </a:p>
        </p:txBody>
      </p:sp>
      <p:sp>
        <p:nvSpPr>
          <p:cNvPr id="3" name="Content Placeholder 2"/>
          <p:cNvSpPr>
            <a:spLocks noGrp="1"/>
          </p:cNvSpPr>
          <p:nvPr>
            <p:ph idx="1"/>
          </p:nvPr>
        </p:nvSpPr>
        <p:spPr/>
        <p:txBody>
          <a:bodyPr/>
          <a:lstStyle/>
          <a:p>
            <a:r>
              <a:rPr lang="en-US"/>
              <a:t> 39 year old woman with RA for 20 years </a:t>
            </a:r>
          </a:p>
          <a:p>
            <a:endParaRPr lang="en-US"/>
          </a:p>
          <a:p>
            <a:r>
              <a:rPr lang="en-US"/>
              <a:t>poorly controlled on adalimumab, methotrexate, 10-15 mg prednisone </a:t>
            </a:r>
          </a:p>
          <a:p>
            <a:endParaRPr lang="en-US"/>
          </a:p>
          <a:p>
            <a:r>
              <a:rPr lang="en-US"/>
              <a:t>Prior treatments with gold, hydroxychloroquine, sulfasalazine, other TNF inhibitors</a:t>
            </a:r>
          </a:p>
          <a:p>
            <a:pPr marL="0" indent="0">
              <a:buNone/>
            </a:pPr>
            <a:endParaRPr lang="en-US"/>
          </a:p>
        </p:txBody>
      </p:sp>
      <p:sp>
        <p:nvSpPr>
          <p:cNvPr id="4" name="TextBox 12">
            <a:extLst>
              <a:ext uri="{FF2B5EF4-FFF2-40B4-BE49-F238E27FC236}">
                <a16:creationId xmlns:a16="http://schemas.microsoft.com/office/drawing/2014/main" id="{D5A6E2D1-7C4B-6836-CF4D-7E9EAAFADF60}"/>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chemeClr val="tx1"/>
                </a:solidFill>
              </a:rPr>
              <a:t>Extra articular RA: Case #2</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endParaRPr lang="en-US"/>
          </a:p>
          <a:p>
            <a:pPr marL="0" indent="0">
              <a:buNone/>
            </a:pPr>
            <a:r>
              <a:rPr lang="en-US"/>
              <a:t>CBC over a two-year period</a:t>
            </a:r>
            <a:endParaRPr lang="en-US">
              <a:cs typeface="Calibri" panose="020F0502020204030204"/>
            </a:endParaRPr>
          </a:p>
          <a:p>
            <a:pPr lvl="1"/>
            <a:r>
              <a:rPr lang="en-US"/>
              <a:t>WBC 5.3 </a:t>
            </a:r>
            <a:r>
              <a:rPr lang="en-US">
                <a:sym typeface="Wingdings" pitchFamily="2" charset="2"/>
              </a:rPr>
              <a:t> 2.45 -&gt; 1.0</a:t>
            </a:r>
            <a:endParaRPr lang="en-US">
              <a:cs typeface="Calibri"/>
            </a:endParaRPr>
          </a:p>
          <a:p>
            <a:pPr marL="457200" lvl="1" indent="0">
              <a:buNone/>
            </a:pPr>
            <a:endParaRPr lang="en-US">
              <a:cs typeface="Calibri"/>
            </a:endParaRPr>
          </a:p>
          <a:p>
            <a:pPr lvl="1"/>
            <a:r>
              <a:rPr lang="en-US">
                <a:sym typeface="Wingdings" pitchFamily="2" charset="2"/>
              </a:rPr>
              <a:t>% neutrophils 49  4.0  0</a:t>
            </a:r>
            <a:endParaRPr lang="en-US">
              <a:cs typeface="Calibri"/>
            </a:endParaRPr>
          </a:p>
          <a:p>
            <a:pPr marL="274320" lvl="1" indent="0">
              <a:buNone/>
            </a:pPr>
            <a:endParaRPr lang="en-US">
              <a:sym typeface="Wingdings" pitchFamily="2" charset="2"/>
            </a:endParaRPr>
          </a:p>
          <a:p>
            <a:pPr marL="274320" lvl="1" indent="0">
              <a:buNone/>
            </a:pPr>
            <a:endParaRPr lang="en-US">
              <a:solidFill>
                <a:schemeClr val="tx1"/>
              </a:solidFill>
              <a:sym typeface="Wingdings" pitchFamily="2" charset="2"/>
            </a:endParaRPr>
          </a:p>
          <a:p>
            <a:pPr marL="274320" lvl="1" indent="0">
              <a:buNone/>
            </a:pPr>
            <a:endParaRPr lang="en-US">
              <a:solidFill>
                <a:schemeClr val="tx1"/>
              </a:solidFill>
              <a:sym typeface="Wingdings" pitchFamily="2" charset="2"/>
            </a:endParaRPr>
          </a:p>
          <a:p>
            <a:pPr marL="274320" lvl="1" indent="0">
              <a:buNone/>
            </a:pPr>
            <a:endParaRPr lang="en-US">
              <a:solidFill>
                <a:schemeClr val="tx1"/>
              </a:solidFill>
            </a:endParaRPr>
          </a:p>
          <a:p>
            <a:pPr lvl="1">
              <a:buNone/>
            </a:pPr>
            <a:r>
              <a:rPr lang="en-US"/>
              <a:t>				</a:t>
            </a:r>
            <a:endParaRPr lang="en-US">
              <a:cs typeface="Calibri"/>
            </a:endParaRPr>
          </a:p>
        </p:txBody>
      </p:sp>
      <p:sp>
        <p:nvSpPr>
          <p:cNvPr id="4" name="TextBox 12">
            <a:extLst>
              <a:ext uri="{FF2B5EF4-FFF2-40B4-BE49-F238E27FC236}">
                <a16:creationId xmlns:a16="http://schemas.microsoft.com/office/drawing/2014/main" id="{E572C2DC-E206-6B48-C418-EFB9D101CF6E}"/>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CD55D-EB38-F943-8CBF-074224BD60B6}"/>
              </a:ext>
            </a:extLst>
          </p:cNvPr>
          <p:cNvSpPr>
            <a:spLocks noGrp="1"/>
          </p:cNvSpPr>
          <p:nvPr>
            <p:ph type="title"/>
          </p:nvPr>
        </p:nvSpPr>
        <p:spPr/>
        <p:txBody>
          <a:bodyPr/>
          <a:lstStyle/>
          <a:p>
            <a:pPr algn="ctr"/>
            <a:r>
              <a:rPr lang="en-US"/>
              <a:t>Poll Question #3</a:t>
            </a:r>
          </a:p>
        </p:txBody>
      </p:sp>
      <p:sp>
        <p:nvSpPr>
          <p:cNvPr id="3" name="TextBox 12">
            <a:extLst>
              <a:ext uri="{FF2B5EF4-FFF2-40B4-BE49-F238E27FC236}">
                <a16:creationId xmlns:a16="http://schemas.microsoft.com/office/drawing/2014/main" id="{303EE1B4-482D-2CD3-A8E2-F282CBEEFA67}"/>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
        <p:nvSpPr>
          <p:cNvPr id="4" name="TextBox 3">
            <a:extLst>
              <a:ext uri="{FF2B5EF4-FFF2-40B4-BE49-F238E27FC236}">
                <a16:creationId xmlns:a16="http://schemas.microsoft.com/office/drawing/2014/main" id="{17D93CF2-A87C-9855-19AB-1B3B10E2BA57}"/>
              </a:ext>
            </a:extLst>
          </p:cNvPr>
          <p:cNvSpPr txBox="1"/>
          <p:nvPr/>
        </p:nvSpPr>
        <p:spPr>
          <a:xfrm>
            <a:off x="737419" y="2035279"/>
            <a:ext cx="7886700" cy="3046988"/>
          </a:xfrm>
          <a:prstGeom prst="rect">
            <a:avLst/>
          </a:prstGeom>
          <a:noFill/>
        </p:spPr>
        <p:txBody>
          <a:bodyPr wrap="square" rtlCol="0">
            <a:spAutoFit/>
          </a:bodyPr>
          <a:lstStyle/>
          <a:p>
            <a:pPr marL="0" indent="0">
              <a:buNone/>
            </a:pPr>
            <a:r>
              <a:rPr lang="en-US" sz="2400" dirty="0"/>
              <a:t>Which of the following is NOT a hematologic complication of rheumatoid arthritis?</a:t>
            </a:r>
          </a:p>
          <a:p>
            <a:pPr marL="0" indent="0">
              <a:buNone/>
            </a:pPr>
            <a:endParaRPr lang="en-US" sz="2400" dirty="0"/>
          </a:p>
          <a:p>
            <a:pPr marL="457200" indent="-457200">
              <a:buAutoNum type="alphaLcParenR"/>
            </a:pPr>
            <a:r>
              <a:rPr lang="en-US" sz="2400" dirty="0"/>
              <a:t>Anemia of chronic disease</a:t>
            </a:r>
          </a:p>
          <a:p>
            <a:pPr marL="457200" indent="-457200">
              <a:buAutoNum type="alphaLcParenR"/>
            </a:pPr>
            <a:r>
              <a:rPr lang="en-US" sz="2400" dirty="0"/>
              <a:t>Hemolytic anemia</a:t>
            </a:r>
          </a:p>
          <a:p>
            <a:pPr marL="457200" indent="-457200">
              <a:buAutoNum type="alphaLcParenR"/>
            </a:pPr>
            <a:r>
              <a:rPr lang="en-US" sz="2400" dirty="0"/>
              <a:t>Thrombocytosis</a:t>
            </a:r>
          </a:p>
          <a:p>
            <a:pPr marL="457200" indent="-457200">
              <a:buAutoNum type="alphaLcParenR"/>
            </a:pPr>
            <a:r>
              <a:rPr lang="en-US" sz="2400" dirty="0"/>
              <a:t>Large granular lymphocytosis</a:t>
            </a:r>
          </a:p>
          <a:p>
            <a:pPr marL="457200" indent="-457200">
              <a:buAutoNum type="alphaLcParenR"/>
            </a:pPr>
            <a:r>
              <a:rPr lang="en-US" sz="2400" dirty="0"/>
              <a:t>Medication-induced </a:t>
            </a:r>
            <a:r>
              <a:rPr lang="en-US" sz="2400" dirty="0" err="1"/>
              <a:t>cytopenias</a:t>
            </a:r>
            <a:endParaRPr lang="en-US" sz="2400" dirty="0"/>
          </a:p>
        </p:txBody>
      </p:sp>
    </p:spTree>
    <p:extLst>
      <p:ext uri="{BB962C8B-B14F-4D97-AF65-F5344CB8AC3E}">
        <p14:creationId xmlns:p14="http://schemas.microsoft.com/office/powerpoint/2010/main" val="194396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chemeClr val="tx1"/>
                </a:solidFill>
              </a:rPr>
              <a:t>Hematologic manifestations of RA</a:t>
            </a:r>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r>
              <a:rPr lang="en-US"/>
              <a:t>Causes of </a:t>
            </a:r>
            <a:r>
              <a:rPr lang="en-US" b="1"/>
              <a:t>neutropenia </a:t>
            </a:r>
            <a:r>
              <a:rPr lang="en-US"/>
              <a:t>in an RA patient</a:t>
            </a:r>
          </a:p>
          <a:p>
            <a:pPr marL="342900" lvl="1" indent="0">
              <a:buNone/>
            </a:pPr>
            <a:endParaRPr lang="en-US">
              <a:solidFill>
                <a:schemeClr val="tx1"/>
              </a:solidFill>
            </a:endParaRPr>
          </a:p>
          <a:p>
            <a:pPr lvl="1"/>
            <a:r>
              <a:rPr lang="en-US"/>
              <a:t>Felty Syndrome: neutropenia, splenomegaly, lower extremity ulcers </a:t>
            </a:r>
          </a:p>
          <a:p>
            <a:pPr marL="274320" lvl="1" indent="0">
              <a:buNone/>
            </a:pPr>
            <a:r>
              <a:rPr lang="en-US"/>
              <a:t>	-  RF +/CCP+</a:t>
            </a:r>
            <a:endParaRPr lang="en-US">
              <a:cs typeface="Calibri"/>
            </a:endParaRPr>
          </a:p>
          <a:p>
            <a:pPr marL="274320" lvl="1" indent="0">
              <a:buNone/>
            </a:pPr>
            <a:r>
              <a:rPr lang="en-US"/>
              <a:t>	 - long-standing severe RA</a:t>
            </a:r>
            <a:endParaRPr lang="en-US">
              <a:cs typeface="Calibri"/>
            </a:endParaRPr>
          </a:p>
          <a:p>
            <a:pPr lvl="1">
              <a:buNone/>
            </a:pPr>
            <a:endParaRPr lang="en-US">
              <a:solidFill>
                <a:schemeClr val="tx1"/>
              </a:solidFill>
            </a:endParaRPr>
          </a:p>
          <a:p>
            <a:pPr lvl="1"/>
            <a:r>
              <a:rPr lang="en-US"/>
              <a:t>Large granular lymphocytic leukemia</a:t>
            </a:r>
            <a:endParaRPr lang="en-US">
              <a:cs typeface="Calibri"/>
            </a:endParaRPr>
          </a:p>
          <a:p>
            <a:pPr marL="685800" lvl="2" indent="0">
              <a:buNone/>
            </a:pPr>
            <a:endParaRPr lang="en-US" sz="1800">
              <a:cs typeface="Calibri"/>
            </a:endParaRPr>
          </a:p>
          <a:p>
            <a:pPr lvl="2">
              <a:buFontTx/>
              <a:buChar char="-"/>
            </a:pPr>
            <a:endParaRPr lang="en-US"/>
          </a:p>
          <a:p>
            <a:pPr lvl="1"/>
            <a:r>
              <a:rPr lang="en-US"/>
              <a:t>Medication effect (MTX, leflunomide, SSZ, TNF inhibitors, IL-6 inhibitors, JAK inhibitors)</a:t>
            </a:r>
            <a:endParaRPr lang="en-US">
              <a:cs typeface="Calibri"/>
            </a:endParaRPr>
          </a:p>
          <a:p>
            <a:pPr marL="594360" lvl="2" indent="0">
              <a:buNone/>
            </a:pPr>
            <a:r>
              <a:rPr lang="en-US"/>
              <a:t>       </a:t>
            </a:r>
            <a:endParaRPr lang="en-US">
              <a:cs typeface="Calibri"/>
            </a:endParaRPr>
          </a:p>
          <a:p>
            <a:pPr lvl="1">
              <a:buNone/>
            </a:pPr>
            <a:endParaRPr lang="en-US"/>
          </a:p>
          <a:p>
            <a:endParaRPr lang="en-US" sz="1600">
              <a:cs typeface="Calibri"/>
            </a:endParaRPr>
          </a:p>
          <a:p>
            <a:pPr lvl="1">
              <a:buNone/>
            </a:pPr>
            <a:endParaRPr lang="en-US"/>
          </a:p>
        </p:txBody>
      </p:sp>
      <p:sp>
        <p:nvSpPr>
          <p:cNvPr id="4" name="TextBox 12">
            <a:extLst>
              <a:ext uri="{FF2B5EF4-FFF2-40B4-BE49-F238E27FC236}">
                <a16:creationId xmlns:a16="http://schemas.microsoft.com/office/drawing/2014/main" id="{50AB4464-E9F6-BBFA-3CB4-7BA3DC2475E2}"/>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Hematologic manifestations of RA</a:t>
            </a:r>
          </a:p>
        </p:txBody>
      </p:sp>
      <p:sp>
        <p:nvSpPr>
          <p:cNvPr id="3" name="Content Placeholder 2"/>
          <p:cNvSpPr>
            <a:spLocks noGrp="1"/>
          </p:cNvSpPr>
          <p:nvPr>
            <p:ph idx="1"/>
          </p:nvPr>
        </p:nvSpPr>
        <p:spPr/>
        <p:txBody>
          <a:bodyPr vert="horz" lIns="91440" tIns="45720" rIns="91440" bIns="45720" rtlCol="0" anchor="t">
            <a:normAutofit/>
          </a:bodyPr>
          <a:lstStyle/>
          <a:p>
            <a:pPr>
              <a:buNone/>
            </a:pPr>
            <a:r>
              <a:rPr lang="en-US" sz="2400" b="1"/>
              <a:t>Common</a:t>
            </a:r>
          </a:p>
          <a:p>
            <a:pPr>
              <a:buNone/>
            </a:pPr>
            <a:r>
              <a:rPr lang="en-US"/>
              <a:t>	Anemia	</a:t>
            </a:r>
            <a:endParaRPr lang="en-US">
              <a:cs typeface="Calibri"/>
            </a:endParaRPr>
          </a:p>
          <a:p>
            <a:pPr lvl="1"/>
            <a:r>
              <a:rPr lang="en-US"/>
              <a:t>Medication: methotrexate, azathioprine, leflunomide, SSZ, NSAIDs</a:t>
            </a:r>
            <a:endParaRPr lang="en-US">
              <a:cs typeface="Calibri"/>
            </a:endParaRPr>
          </a:p>
          <a:p>
            <a:pPr lvl="1"/>
            <a:r>
              <a:rPr lang="en-US"/>
              <a:t>Anemia of chronic disease: mild, normocytic, very common</a:t>
            </a:r>
            <a:endParaRPr lang="en-US">
              <a:cs typeface="Calibri"/>
            </a:endParaRPr>
          </a:p>
          <a:p>
            <a:pPr lvl="1"/>
            <a:r>
              <a:rPr lang="en-US"/>
              <a:t>Iron, B12 and folate deficiency are also more common in RA</a:t>
            </a:r>
            <a:endParaRPr lang="en-US">
              <a:cs typeface="Calibri"/>
            </a:endParaRPr>
          </a:p>
          <a:p>
            <a:pPr>
              <a:buNone/>
            </a:pPr>
            <a:endParaRPr lang="en-US"/>
          </a:p>
          <a:p>
            <a:pPr marL="0" indent="0">
              <a:buNone/>
            </a:pPr>
            <a:endParaRPr lang="en-US">
              <a:cs typeface="Calibri"/>
            </a:endParaRPr>
          </a:p>
          <a:p>
            <a:pPr lvl="1">
              <a:buFont typeface="Courier New"/>
              <a:buChar char="o"/>
            </a:pPr>
            <a:endParaRPr lang="en-US"/>
          </a:p>
        </p:txBody>
      </p:sp>
      <p:sp>
        <p:nvSpPr>
          <p:cNvPr id="4" name="TextBox 12">
            <a:extLst>
              <a:ext uri="{FF2B5EF4-FFF2-40B4-BE49-F238E27FC236}">
                <a16:creationId xmlns:a16="http://schemas.microsoft.com/office/drawing/2014/main" id="{C7466C19-E9F1-C586-641D-B66D9DA1A5C5}"/>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728994" y="-3571"/>
            <a:ext cx="1412972" cy="6874072"/>
          </a:xfrm>
          <a:prstGeom prst="rect">
            <a:avLst/>
          </a:prstGeom>
          <a:solidFill>
            <a:srgbClr val="052149">
              <a:alpha val="4706"/>
            </a:srgbClr>
          </a:solidFill>
        </p:spPr>
      </p:sp>
      <p:sp>
        <p:nvSpPr>
          <p:cNvPr id="3" name="AutoShape 3"/>
          <p:cNvSpPr/>
          <p:nvPr/>
        </p:nvSpPr>
        <p:spPr>
          <a:xfrm>
            <a:off x="514350" y="1391498"/>
            <a:ext cx="587784" cy="68830"/>
          </a:xfrm>
          <a:prstGeom prst="rect">
            <a:avLst/>
          </a:prstGeom>
          <a:solidFill>
            <a:srgbClr val="000000"/>
          </a:solidFill>
        </p:spPr>
      </p:sp>
      <p:grpSp>
        <p:nvGrpSpPr>
          <p:cNvPr id="5" name="Group 5"/>
          <p:cNvGrpSpPr/>
          <p:nvPr/>
        </p:nvGrpSpPr>
        <p:grpSpPr>
          <a:xfrm>
            <a:off x="808242" y="2266122"/>
            <a:ext cx="6785254" cy="3852577"/>
            <a:chOff x="0" y="2702298"/>
            <a:chExt cx="16000241" cy="9399919"/>
          </a:xfrm>
        </p:grpSpPr>
        <p:sp>
          <p:nvSpPr>
            <p:cNvPr id="6" name="TextBox 6"/>
            <p:cNvSpPr txBox="1"/>
            <p:nvPr/>
          </p:nvSpPr>
          <p:spPr>
            <a:xfrm>
              <a:off x="1533735" y="2702298"/>
              <a:ext cx="14466506" cy="5613942"/>
            </a:xfrm>
            <a:prstGeom prst="rect">
              <a:avLst/>
            </a:prstGeom>
          </p:spPr>
          <p:txBody>
            <a:bodyPr wrap="square" lIns="0" tIns="0" rIns="0" bIns="0" rtlCol="0" anchor="t">
              <a:spAutoFit/>
            </a:bodyPr>
            <a:lstStyle/>
            <a:p>
              <a:pPr algn="ctr"/>
              <a:r>
                <a:rPr lang="en-US" sz="3750">
                  <a:latin typeface="Open Sans"/>
                </a:rPr>
                <a:t>Please remember to sign in:</a:t>
              </a:r>
            </a:p>
            <a:p>
              <a:pPr algn="ctr">
                <a:lnSpc>
                  <a:spcPts val="4848"/>
                </a:lnSpc>
              </a:pPr>
              <a:r>
                <a:rPr lang="en-US" sz="2100">
                  <a:latin typeface="Open Sans"/>
                </a:rPr>
                <a:t>Type your name, service unit, and email into the chat </a:t>
              </a:r>
            </a:p>
          </p:txBody>
        </p:sp>
        <p:sp>
          <p:nvSpPr>
            <p:cNvPr id="7" name="TextBox 7"/>
            <p:cNvSpPr txBox="1"/>
            <p:nvPr/>
          </p:nvSpPr>
          <p:spPr>
            <a:xfrm>
              <a:off x="0" y="10494598"/>
              <a:ext cx="11756633" cy="1607619"/>
            </a:xfrm>
            <a:prstGeom prst="rect">
              <a:avLst/>
            </a:prstGeom>
          </p:spPr>
          <p:txBody>
            <a:bodyPr lIns="0" tIns="0" rIns="0" bIns="0" rtlCol="0" anchor="t">
              <a:spAutoFit/>
            </a:bodyPr>
            <a:lstStyle/>
            <a:p>
              <a:pPr>
                <a:lnSpc>
                  <a:spcPts val="1634"/>
                </a:lnSpc>
              </a:pPr>
              <a:r>
                <a:rPr lang="en-US" sz="1167">
                  <a:solidFill>
                    <a:srgbClr val="052149"/>
                  </a:solidFill>
                  <a:latin typeface="Open Sans"/>
                </a:rPr>
                <a:t> </a:t>
              </a:r>
            </a:p>
            <a:p>
              <a:pPr>
                <a:lnSpc>
                  <a:spcPts val="1634"/>
                </a:lnSpc>
              </a:pPr>
              <a:endParaRPr lang="en-US" sz="1167">
                <a:solidFill>
                  <a:srgbClr val="052149"/>
                </a:solidFill>
                <a:latin typeface="Open Sans"/>
              </a:endParaRPr>
            </a:p>
            <a:p>
              <a:pPr>
                <a:lnSpc>
                  <a:spcPts val="1634"/>
                </a:lnSpc>
              </a:pPr>
              <a:endParaRPr lang="en-US" sz="1167">
                <a:solidFill>
                  <a:srgbClr val="052149"/>
                </a:solidFill>
                <a:latin typeface="Open Sans"/>
              </a:endParaRPr>
            </a:p>
          </p:txBody>
        </p:sp>
      </p:grpSp>
      <p:sp>
        <p:nvSpPr>
          <p:cNvPr id="8" name="TextBox 8"/>
          <p:cNvSpPr txBox="1"/>
          <p:nvPr/>
        </p:nvSpPr>
        <p:spPr>
          <a:xfrm rot="5400000">
            <a:off x="7813741" y="1129453"/>
            <a:ext cx="1785706" cy="153888"/>
          </a:xfrm>
          <a:prstGeom prst="rect">
            <a:avLst/>
          </a:prstGeom>
        </p:spPr>
        <p:txBody>
          <a:bodyPr lIns="0" tIns="0" rIns="0" bIns="0" rtlCol="0" anchor="t">
            <a:spAutoFit/>
          </a:bodyPr>
          <a:lstStyle/>
          <a:p>
            <a:pPr>
              <a:lnSpc>
                <a:spcPts val="1200"/>
              </a:lnSpc>
            </a:pPr>
            <a:r>
              <a:rPr lang="en-US" sz="1000" spc="50" dirty="0">
                <a:latin typeface="Open Sans"/>
              </a:rPr>
              <a:t>RAE Initiative | Spring 2023</a:t>
            </a:r>
          </a:p>
        </p:txBody>
      </p:sp>
    </p:spTree>
    <p:extLst>
      <p:ext uri="{BB962C8B-B14F-4D97-AF65-F5344CB8AC3E}">
        <p14:creationId xmlns:p14="http://schemas.microsoft.com/office/powerpoint/2010/main" val="3150215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Hematologic manifestations of RA</a:t>
            </a:r>
          </a:p>
        </p:txBody>
      </p:sp>
      <p:sp>
        <p:nvSpPr>
          <p:cNvPr id="3" name="Content Placeholder 2"/>
          <p:cNvSpPr>
            <a:spLocks noGrp="1"/>
          </p:cNvSpPr>
          <p:nvPr>
            <p:ph idx="1"/>
          </p:nvPr>
        </p:nvSpPr>
        <p:spPr/>
        <p:txBody>
          <a:bodyPr vert="horz" lIns="91440" tIns="45720" rIns="91440" bIns="45720" rtlCol="0" anchor="t">
            <a:normAutofit/>
          </a:bodyPr>
          <a:lstStyle/>
          <a:p>
            <a:pPr>
              <a:buNone/>
            </a:pPr>
            <a:r>
              <a:rPr lang="en-US" sz="2400" b="1"/>
              <a:t>Rare</a:t>
            </a:r>
            <a:endParaRPr lang="en-US"/>
          </a:p>
          <a:p>
            <a:pPr>
              <a:buNone/>
            </a:pPr>
            <a:r>
              <a:rPr lang="en-US"/>
              <a:t>  Non Hodgkin Lymphoma: 2 fold increased risk in RA</a:t>
            </a:r>
            <a:endParaRPr lang="en-US">
              <a:cs typeface="Calibri"/>
            </a:endParaRPr>
          </a:p>
          <a:p>
            <a:pPr>
              <a:buNone/>
            </a:pPr>
            <a:r>
              <a:rPr lang="en-US"/>
              <a:t>	Felty syndrome</a:t>
            </a:r>
            <a:endParaRPr lang="en-US">
              <a:cs typeface="Calibri"/>
            </a:endParaRPr>
          </a:p>
          <a:p>
            <a:pPr lvl="1"/>
            <a:r>
              <a:rPr lang="en-US">
                <a:cs typeface="Calibri"/>
              </a:rPr>
              <a:t>Associated with severe seropositive RA, splenomegaly, other extra-articular manifestations (vasculitis), recurrent infection</a:t>
            </a:r>
          </a:p>
          <a:p>
            <a:pPr>
              <a:buNone/>
            </a:pPr>
            <a:r>
              <a:rPr lang="en-US"/>
              <a:t>	Large granular lymphocytic leukemia</a:t>
            </a:r>
            <a:endParaRPr lang="en-US">
              <a:cs typeface="Calibri"/>
            </a:endParaRPr>
          </a:p>
          <a:p>
            <a:pPr lvl="1"/>
            <a:r>
              <a:rPr lang="en-US">
                <a:cs typeface="Calibri"/>
              </a:rPr>
              <a:t>Can occur early in RA</a:t>
            </a:r>
          </a:p>
          <a:p>
            <a:pPr lvl="1"/>
            <a:r>
              <a:rPr lang="en-US">
                <a:cs typeface="Calibri"/>
              </a:rPr>
              <a:t>Indolent course</a:t>
            </a:r>
          </a:p>
          <a:p>
            <a:pPr marL="457200" lvl="1" indent="0">
              <a:buNone/>
            </a:pPr>
            <a:endParaRPr lang="en-US">
              <a:cs typeface="Calibri"/>
            </a:endParaRPr>
          </a:p>
          <a:p>
            <a:pPr marL="457200" lvl="1" indent="0">
              <a:buNone/>
            </a:pPr>
            <a:endParaRPr lang="en-US">
              <a:cs typeface="Calibri"/>
            </a:endParaRPr>
          </a:p>
          <a:p>
            <a:pPr lvl="1"/>
            <a:endParaRPr lang="en-US">
              <a:cs typeface="Calibri"/>
            </a:endParaRPr>
          </a:p>
          <a:p>
            <a:pPr lvl="1">
              <a:buFont typeface="Courier New"/>
              <a:buChar char="o"/>
            </a:pPr>
            <a:endParaRPr lang="en-US">
              <a:cs typeface="Calibri"/>
            </a:endParaRPr>
          </a:p>
        </p:txBody>
      </p:sp>
      <p:sp>
        <p:nvSpPr>
          <p:cNvPr id="4" name="TextBox 12">
            <a:extLst>
              <a:ext uri="{FF2B5EF4-FFF2-40B4-BE49-F238E27FC236}">
                <a16:creationId xmlns:a16="http://schemas.microsoft.com/office/drawing/2014/main" id="{2D8E1C9B-F4D8-9CEF-92FF-EF293D0DA0E1}"/>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extLst>
      <p:ext uri="{BB962C8B-B14F-4D97-AF65-F5344CB8AC3E}">
        <p14:creationId xmlns:p14="http://schemas.microsoft.com/office/powerpoint/2010/main" val="3542291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12C02-7382-0944-8855-BE477723A26E}"/>
              </a:ext>
            </a:extLst>
          </p:cNvPr>
          <p:cNvSpPr>
            <a:spLocks noGrp="1"/>
          </p:cNvSpPr>
          <p:nvPr>
            <p:ph type="title"/>
          </p:nvPr>
        </p:nvSpPr>
        <p:spPr/>
        <p:txBody>
          <a:bodyPr/>
          <a:lstStyle/>
          <a:p>
            <a:pPr algn="ctr"/>
            <a:r>
              <a:rPr lang="en-US" dirty="0"/>
              <a:t>Extra articular RA: Case #2</a:t>
            </a:r>
          </a:p>
        </p:txBody>
      </p:sp>
      <p:sp>
        <p:nvSpPr>
          <p:cNvPr id="3" name="Content Placeholder 2">
            <a:extLst>
              <a:ext uri="{FF2B5EF4-FFF2-40B4-BE49-F238E27FC236}">
                <a16:creationId xmlns:a16="http://schemas.microsoft.com/office/drawing/2014/main" id="{BA68B6A8-9B8A-DE40-A5BF-5B28331DBABA}"/>
              </a:ext>
            </a:extLst>
          </p:cNvPr>
          <p:cNvSpPr>
            <a:spLocks noGrp="1"/>
          </p:cNvSpPr>
          <p:nvPr>
            <p:ph idx="1"/>
          </p:nvPr>
        </p:nvSpPr>
        <p:spPr/>
        <p:txBody>
          <a:bodyPr vert="horz" lIns="91440" tIns="45720" rIns="91440" bIns="45720" rtlCol="0" anchor="t">
            <a:normAutofit/>
          </a:bodyPr>
          <a:lstStyle/>
          <a:p>
            <a:endParaRPr lang="en-US"/>
          </a:p>
          <a:p>
            <a:r>
              <a:rPr lang="en-US"/>
              <a:t>Bone marrow biopsy </a:t>
            </a:r>
            <a:r>
              <a:rPr lang="en-US">
                <a:sym typeface="Wingdings" pitchFamily="2" charset="2"/>
              </a:rPr>
              <a:t> large granular lymphocytosis (polyclonal)</a:t>
            </a:r>
            <a:endParaRPr lang="en-US">
              <a:cs typeface="Calibri"/>
            </a:endParaRPr>
          </a:p>
          <a:p>
            <a:r>
              <a:rPr lang="en-US">
                <a:cs typeface="Calibri"/>
              </a:rPr>
              <a:t>Resolved with optimal treatment of RA</a:t>
            </a:r>
          </a:p>
        </p:txBody>
      </p:sp>
      <p:sp>
        <p:nvSpPr>
          <p:cNvPr id="4" name="TextBox 12">
            <a:extLst>
              <a:ext uri="{FF2B5EF4-FFF2-40B4-BE49-F238E27FC236}">
                <a16:creationId xmlns:a16="http://schemas.microsoft.com/office/drawing/2014/main" id="{D05C251F-0152-4607-D4A4-FDD2C11631B8}"/>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extLst>
      <p:ext uri="{BB962C8B-B14F-4D97-AF65-F5344CB8AC3E}">
        <p14:creationId xmlns:p14="http://schemas.microsoft.com/office/powerpoint/2010/main" val="881964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27FC6-2DB8-C34A-A4C3-B9332C5BB329}"/>
              </a:ext>
            </a:extLst>
          </p:cNvPr>
          <p:cNvSpPr>
            <a:spLocks noGrp="1"/>
          </p:cNvSpPr>
          <p:nvPr>
            <p:ph type="title"/>
          </p:nvPr>
        </p:nvSpPr>
        <p:spPr/>
        <p:txBody>
          <a:bodyPr/>
          <a:lstStyle/>
          <a:p>
            <a:pPr algn="ctr"/>
            <a:r>
              <a:rPr lang="en-US"/>
              <a:t>Poll Question #3</a:t>
            </a:r>
          </a:p>
        </p:txBody>
      </p:sp>
      <p:sp>
        <p:nvSpPr>
          <p:cNvPr id="4" name="Content Placeholder 3">
            <a:extLst>
              <a:ext uri="{FF2B5EF4-FFF2-40B4-BE49-F238E27FC236}">
                <a16:creationId xmlns:a16="http://schemas.microsoft.com/office/drawing/2014/main" id="{F9E51814-90A0-4242-8E06-23C414D046EC}"/>
              </a:ext>
            </a:extLst>
          </p:cNvPr>
          <p:cNvSpPr>
            <a:spLocks noGrp="1"/>
          </p:cNvSpPr>
          <p:nvPr>
            <p:ph idx="1"/>
          </p:nvPr>
        </p:nvSpPr>
        <p:spPr/>
        <p:txBody>
          <a:bodyPr>
            <a:normAutofit fontScale="92500" lnSpcReduction="10000"/>
          </a:bodyPr>
          <a:lstStyle/>
          <a:p>
            <a:pPr marL="0" indent="0">
              <a:buNone/>
            </a:pPr>
            <a:r>
              <a:rPr lang="en-US" dirty="0"/>
              <a:t>Which of the following is NOT a hematologic complication of rheumatoid arthritis?</a:t>
            </a:r>
          </a:p>
          <a:p>
            <a:pPr marL="0" indent="0">
              <a:buNone/>
            </a:pPr>
            <a:endParaRPr lang="en-US" dirty="0"/>
          </a:p>
          <a:p>
            <a:pPr marL="457200" indent="-457200">
              <a:buAutoNum type="alphaLcParenR"/>
            </a:pPr>
            <a:r>
              <a:rPr lang="en-US" dirty="0"/>
              <a:t>Anemia of chronic disease</a:t>
            </a:r>
          </a:p>
          <a:p>
            <a:pPr marL="457200" indent="-457200">
              <a:buAutoNum type="alphaLcParenR"/>
            </a:pPr>
            <a:r>
              <a:rPr lang="en-US" dirty="0">
                <a:solidFill>
                  <a:srgbClr val="C00000"/>
                </a:solidFill>
              </a:rPr>
              <a:t>Hemolytic anemia</a:t>
            </a:r>
          </a:p>
          <a:p>
            <a:pPr marL="457200" indent="-457200">
              <a:buAutoNum type="alphaLcParenR"/>
            </a:pPr>
            <a:r>
              <a:rPr lang="en-US" dirty="0"/>
              <a:t>Thrombocytosis</a:t>
            </a:r>
          </a:p>
          <a:p>
            <a:pPr marL="457200" indent="-457200">
              <a:buAutoNum type="alphaLcParenR"/>
            </a:pPr>
            <a:r>
              <a:rPr lang="en-US" dirty="0"/>
              <a:t>Large granular lymphocytosis</a:t>
            </a:r>
          </a:p>
          <a:p>
            <a:pPr marL="457200" indent="-457200">
              <a:buAutoNum type="alphaLcParenR"/>
            </a:pPr>
            <a:r>
              <a:rPr lang="en-US" dirty="0"/>
              <a:t>Medication-induced </a:t>
            </a:r>
            <a:r>
              <a:rPr lang="en-US" dirty="0" err="1"/>
              <a:t>cytopenias</a:t>
            </a:r>
            <a:endParaRPr lang="en-US" dirty="0"/>
          </a:p>
          <a:p>
            <a:pPr marL="457200" indent="-457200">
              <a:buAutoNum type="alphaLcParenR"/>
            </a:pPr>
            <a:endParaRPr lang="en-US" dirty="0"/>
          </a:p>
          <a:p>
            <a:pPr marL="0" indent="0">
              <a:buNone/>
            </a:pPr>
            <a:r>
              <a:rPr lang="en-US" dirty="0">
                <a:solidFill>
                  <a:srgbClr val="C00000"/>
                </a:solidFill>
              </a:rPr>
              <a:t>Hemolysis is not a typical feature of RA</a:t>
            </a:r>
          </a:p>
        </p:txBody>
      </p:sp>
      <p:sp>
        <p:nvSpPr>
          <p:cNvPr id="3" name="TextBox 12">
            <a:extLst>
              <a:ext uri="{FF2B5EF4-FFF2-40B4-BE49-F238E27FC236}">
                <a16:creationId xmlns:a16="http://schemas.microsoft.com/office/drawing/2014/main" id="{77D51CF2-3832-9144-5051-92EF2D7F631D}"/>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extLst>
      <p:ext uri="{BB962C8B-B14F-4D97-AF65-F5344CB8AC3E}">
        <p14:creationId xmlns:p14="http://schemas.microsoft.com/office/powerpoint/2010/main" val="2555822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Ocular disease in RA</a:t>
            </a:r>
          </a:p>
        </p:txBody>
      </p:sp>
      <p:sp>
        <p:nvSpPr>
          <p:cNvPr id="3" name="Content Placeholder 2"/>
          <p:cNvSpPr>
            <a:spLocks noGrp="1"/>
          </p:cNvSpPr>
          <p:nvPr>
            <p:ph idx="1"/>
          </p:nvPr>
        </p:nvSpPr>
        <p:spPr/>
        <p:txBody>
          <a:bodyPr vert="horz" lIns="91440" tIns="45720" rIns="91440" bIns="45720" rtlCol="0" anchor="t">
            <a:normAutofit/>
          </a:bodyPr>
          <a:lstStyle/>
          <a:p>
            <a:endParaRPr lang="en-US" dirty="0"/>
          </a:p>
          <a:p>
            <a:r>
              <a:rPr lang="en-US" dirty="0"/>
              <a:t>18% incidence in RA</a:t>
            </a:r>
            <a:endParaRPr lang="en-US" dirty="0">
              <a:cs typeface="Calibri"/>
            </a:endParaRPr>
          </a:p>
          <a:p>
            <a:pPr marL="0" indent="0">
              <a:buNone/>
            </a:pPr>
            <a:endParaRPr lang="en-US" dirty="0"/>
          </a:p>
          <a:p>
            <a:r>
              <a:rPr lang="en-US" b="1" dirty="0"/>
              <a:t>Corneal disease (most common)</a:t>
            </a:r>
            <a:endParaRPr lang="en-US" b="1" dirty="0">
              <a:cs typeface="Calibri"/>
            </a:endParaRPr>
          </a:p>
          <a:p>
            <a:pPr marL="0" indent="0">
              <a:buNone/>
            </a:pPr>
            <a:endParaRPr lang="en-US" dirty="0"/>
          </a:p>
          <a:p>
            <a:pPr lvl="1"/>
            <a:r>
              <a:rPr lang="en-US" dirty="0"/>
              <a:t>Dry eye (KCS)</a:t>
            </a:r>
            <a:endParaRPr lang="en-US" dirty="0">
              <a:cs typeface="Calibri"/>
            </a:endParaRPr>
          </a:p>
          <a:p>
            <a:pPr lvl="1"/>
            <a:endParaRPr lang="en-US" dirty="0"/>
          </a:p>
          <a:p>
            <a:pPr lvl="1"/>
            <a:r>
              <a:rPr lang="en-US" dirty="0"/>
              <a:t>Sjogren’s with positive SSA/SSB (high incidence of RA/Sjogren’s overlap in Navajo population)</a:t>
            </a:r>
            <a:endParaRPr lang="en-US" dirty="0">
              <a:cs typeface="Calibri"/>
            </a:endParaRPr>
          </a:p>
          <a:p>
            <a:pPr lvl="1"/>
            <a:endParaRPr lang="en-US" dirty="0"/>
          </a:p>
          <a:p>
            <a:pPr marL="274320" lvl="1" indent="0">
              <a:buNone/>
            </a:pPr>
            <a:endParaRPr lang="en-US" dirty="0"/>
          </a:p>
        </p:txBody>
      </p:sp>
      <p:sp>
        <p:nvSpPr>
          <p:cNvPr id="4" name="TextBox 12">
            <a:extLst>
              <a:ext uri="{FF2B5EF4-FFF2-40B4-BE49-F238E27FC236}">
                <a16:creationId xmlns:a16="http://schemas.microsoft.com/office/drawing/2014/main" id="{54F77B2F-C3CF-03F2-8FC2-572C40037438}"/>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Ocular disease in RA</a:t>
            </a:r>
          </a:p>
        </p:txBody>
      </p:sp>
      <p:sp>
        <p:nvSpPr>
          <p:cNvPr id="3" name="Content Placeholder 2"/>
          <p:cNvSpPr>
            <a:spLocks noGrp="1"/>
          </p:cNvSpPr>
          <p:nvPr>
            <p:ph idx="1"/>
          </p:nvPr>
        </p:nvSpPr>
        <p:spPr/>
        <p:txBody>
          <a:bodyPr vert="horz" lIns="91440" tIns="45720" rIns="91440" bIns="45720" rtlCol="0" anchor="t">
            <a:normAutofit/>
          </a:bodyPr>
          <a:lstStyle/>
          <a:p>
            <a:r>
              <a:rPr lang="en-US" b="1"/>
              <a:t>Scleral disease</a:t>
            </a:r>
          </a:p>
          <a:p>
            <a:pPr marL="0" indent="0">
              <a:buNone/>
            </a:pPr>
            <a:endParaRPr lang="en-US">
              <a:cs typeface="Calibri" panose="020F0502020204030204"/>
            </a:endParaRPr>
          </a:p>
          <a:p>
            <a:pPr marL="457200" lvl="1" indent="0">
              <a:buNone/>
            </a:pPr>
            <a:r>
              <a:rPr lang="en-US" b="1"/>
              <a:t>Episcleritis:</a:t>
            </a:r>
            <a:r>
              <a:rPr lang="en-US"/>
              <a:t> usually acute in onset; discomfort rather than pain; usually benign and self-limited</a:t>
            </a:r>
            <a:endParaRPr lang="en-US">
              <a:solidFill>
                <a:schemeClr val="tx1"/>
              </a:solidFill>
              <a:cs typeface="Calibri" panose="020F0502020204030204"/>
            </a:endParaRPr>
          </a:p>
          <a:p>
            <a:pPr marL="457200" lvl="1" indent="0">
              <a:buNone/>
            </a:pPr>
            <a:endParaRPr lang="en-US">
              <a:solidFill>
                <a:schemeClr val="tx1"/>
              </a:solidFill>
              <a:cs typeface="Calibri" panose="020F0502020204030204"/>
            </a:endParaRPr>
          </a:p>
          <a:p>
            <a:pPr lvl="1"/>
            <a:endParaRPr lang="en-US">
              <a:solidFill>
                <a:schemeClr val="tx1"/>
              </a:solidFill>
            </a:endParaRPr>
          </a:p>
        </p:txBody>
      </p:sp>
      <p:sp>
        <p:nvSpPr>
          <p:cNvPr id="4" name="TextBox 12">
            <a:extLst>
              <a:ext uri="{FF2B5EF4-FFF2-40B4-BE49-F238E27FC236}">
                <a16:creationId xmlns:a16="http://schemas.microsoft.com/office/drawing/2014/main" id="{1F01DFAD-3B2D-8FD1-BF66-4B6EB13D45C4}"/>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pic>
        <p:nvPicPr>
          <p:cNvPr id="5" name="Picture 5" descr="A picture containing text&#10;&#10;Description automatically generated">
            <a:extLst>
              <a:ext uri="{FF2B5EF4-FFF2-40B4-BE49-F238E27FC236}">
                <a16:creationId xmlns:a16="http://schemas.microsoft.com/office/drawing/2014/main" id="{999BB2F5-B9ED-98DF-4FA1-F801EF710299}"/>
              </a:ext>
            </a:extLst>
          </p:cNvPr>
          <p:cNvPicPr>
            <a:picLocks noChangeAspect="1"/>
          </p:cNvPicPr>
          <p:nvPr/>
        </p:nvPicPr>
        <p:blipFill>
          <a:blip r:embed="rId3"/>
          <a:stretch>
            <a:fillRect/>
          </a:stretch>
        </p:blipFill>
        <p:spPr>
          <a:xfrm>
            <a:off x="2673458" y="3710239"/>
            <a:ext cx="3688596" cy="245969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Ocular disease in RA</a:t>
            </a:r>
          </a:p>
        </p:txBody>
      </p:sp>
      <p:sp>
        <p:nvSpPr>
          <p:cNvPr id="3" name="Content Placeholder 2"/>
          <p:cNvSpPr>
            <a:spLocks noGrp="1"/>
          </p:cNvSpPr>
          <p:nvPr>
            <p:ph idx="1"/>
          </p:nvPr>
        </p:nvSpPr>
        <p:spPr/>
        <p:txBody>
          <a:bodyPr vert="horz" lIns="91440" tIns="45720" rIns="91440" bIns="45720" rtlCol="0" anchor="t">
            <a:normAutofit/>
          </a:bodyPr>
          <a:lstStyle/>
          <a:p>
            <a:r>
              <a:rPr lang="en-US" b="1"/>
              <a:t>Scleral disease</a:t>
            </a:r>
          </a:p>
          <a:p>
            <a:pPr marL="457200" lvl="1" indent="0">
              <a:buNone/>
            </a:pPr>
            <a:endParaRPr lang="en-US">
              <a:cs typeface="Calibri" panose="020F0502020204030204"/>
            </a:endParaRPr>
          </a:p>
          <a:p>
            <a:pPr marL="457200" lvl="1" indent="0">
              <a:buNone/>
            </a:pPr>
            <a:r>
              <a:rPr lang="en-US" b="1">
                <a:cs typeface="Calibri" panose="020F0502020204030204"/>
              </a:rPr>
              <a:t>Scleritis: </a:t>
            </a:r>
            <a:r>
              <a:rPr lang="en-US">
                <a:cs typeface="Calibri" panose="020F0502020204030204"/>
              </a:rPr>
              <a:t>severe pain; usually requires systemic therapy; potential for severe complications, including </a:t>
            </a:r>
            <a:r>
              <a:rPr lang="en-US" err="1">
                <a:cs typeface="Calibri" panose="020F0502020204030204"/>
              </a:rPr>
              <a:t>scerlomalacia</a:t>
            </a:r>
            <a:r>
              <a:rPr lang="en-US">
                <a:cs typeface="Calibri" panose="020F0502020204030204"/>
              </a:rPr>
              <a:t> </a:t>
            </a:r>
            <a:r>
              <a:rPr lang="en-US" err="1">
                <a:cs typeface="Calibri" panose="020F0502020204030204"/>
              </a:rPr>
              <a:t>perforans</a:t>
            </a:r>
            <a:endParaRPr lang="en-US">
              <a:solidFill>
                <a:schemeClr val="tx1"/>
              </a:solidFill>
              <a:cs typeface="Calibri" panose="020F0502020204030204"/>
            </a:endParaRPr>
          </a:p>
          <a:p>
            <a:pPr marL="457200" lvl="1" indent="0">
              <a:buNone/>
            </a:pPr>
            <a:endParaRPr lang="en-US">
              <a:cs typeface="Calibri" panose="020F0502020204030204"/>
            </a:endParaRPr>
          </a:p>
          <a:p>
            <a:pPr lvl="1"/>
            <a:endParaRPr lang="en-US">
              <a:cs typeface="Calibri" panose="020F0502020204030204"/>
            </a:endParaRPr>
          </a:p>
        </p:txBody>
      </p:sp>
      <p:sp>
        <p:nvSpPr>
          <p:cNvPr id="4" name="TextBox 12">
            <a:extLst>
              <a:ext uri="{FF2B5EF4-FFF2-40B4-BE49-F238E27FC236}">
                <a16:creationId xmlns:a16="http://schemas.microsoft.com/office/drawing/2014/main" id="{1F01DFAD-3B2D-8FD1-BF66-4B6EB13D45C4}"/>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pic>
        <p:nvPicPr>
          <p:cNvPr id="8" name="Picture 7" descr="Close-up of a person&amp;#39;s eye&#10;&#10;Description automatically generated">
            <a:extLst>
              <a:ext uri="{FF2B5EF4-FFF2-40B4-BE49-F238E27FC236}">
                <a16:creationId xmlns:a16="http://schemas.microsoft.com/office/drawing/2014/main" id="{04361725-467A-F17A-889F-C5788AE8659A}"/>
              </a:ext>
            </a:extLst>
          </p:cNvPr>
          <p:cNvPicPr>
            <a:picLocks noChangeAspect="1"/>
          </p:cNvPicPr>
          <p:nvPr/>
        </p:nvPicPr>
        <p:blipFill>
          <a:blip r:embed="rId3"/>
          <a:stretch>
            <a:fillRect/>
          </a:stretch>
        </p:blipFill>
        <p:spPr>
          <a:xfrm>
            <a:off x="2087519" y="3727917"/>
            <a:ext cx="4771342" cy="2955392"/>
          </a:xfrm>
          <a:prstGeom prst="rect">
            <a:avLst/>
          </a:prstGeom>
        </p:spPr>
      </p:pic>
    </p:spTree>
    <p:extLst>
      <p:ext uri="{BB962C8B-B14F-4D97-AF65-F5344CB8AC3E}">
        <p14:creationId xmlns:p14="http://schemas.microsoft.com/office/powerpoint/2010/main" val="1306029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Other extra articular manifestations of RA</a:t>
            </a:r>
          </a:p>
        </p:txBody>
      </p:sp>
      <p:sp>
        <p:nvSpPr>
          <p:cNvPr id="3" name="Content Placeholder 2"/>
          <p:cNvSpPr>
            <a:spLocks noGrp="1"/>
          </p:cNvSpPr>
          <p:nvPr>
            <p:ph idx="1"/>
          </p:nvPr>
        </p:nvSpPr>
        <p:spPr>
          <a:xfrm>
            <a:off x="628650" y="1690689"/>
            <a:ext cx="7886700" cy="4351338"/>
          </a:xfrm>
        </p:spPr>
        <p:txBody>
          <a:bodyPr vert="horz" lIns="91440" tIns="45720" rIns="91440" bIns="45720" rtlCol="0" anchor="t">
            <a:noAutofit/>
          </a:bodyPr>
          <a:lstStyle/>
          <a:p>
            <a:pPr marL="0" indent="0">
              <a:buNone/>
            </a:pPr>
            <a:r>
              <a:rPr lang="en-US" sz="2000" b="1">
                <a:cs typeface="Calibri"/>
              </a:rPr>
              <a:t>                                              Cardiovascular</a:t>
            </a:r>
            <a:endParaRPr lang="en-US"/>
          </a:p>
          <a:p>
            <a:pPr marL="342900" indent="-342900"/>
            <a:r>
              <a:rPr lang="en-US" sz="2000">
                <a:cs typeface="Calibri"/>
              </a:rPr>
              <a:t>Estimated risk of CV disease is 50% higher in RA patients</a:t>
            </a:r>
          </a:p>
          <a:p>
            <a:pPr marL="342900" indent="-342900"/>
            <a:endParaRPr lang="en-US" sz="2000">
              <a:cs typeface="Calibri"/>
            </a:endParaRPr>
          </a:p>
          <a:p>
            <a:pPr marL="342900" indent="-342900"/>
            <a:r>
              <a:rPr lang="en-US" sz="2000" b="1">
                <a:cs typeface="Calibri"/>
              </a:rPr>
              <a:t>                                        Contributing factors</a:t>
            </a:r>
          </a:p>
          <a:p>
            <a:pPr marL="342900" indent="-342900"/>
            <a:r>
              <a:rPr lang="en-US" sz="2000">
                <a:cs typeface="Calibri"/>
              </a:rPr>
              <a:t>Chronic inflammation ---&gt; increased atherosclerosis</a:t>
            </a:r>
            <a:endParaRPr lang="en-US" sz="2000" b="1">
              <a:cs typeface="Calibri"/>
            </a:endParaRPr>
          </a:p>
          <a:p>
            <a:pPr marL="342900" indent="-342900"/>
            <a:r>
              <a:rPr lang="en-US" sz="2000">
                <a:cs typeface="Calibri"/>
              </a:rPr>
              <a:t>Metabolic syndrome is more common in RA</a:t>
            </a:r>
          </a:p>
          <a:p>
            <a:pPr marL="342900" indent="-342900"/>
            <a:r>
              <a:rPr lang="en-US" sz="2000">
                <a:cs typeface="Calibri"/>
              </a:rPr>
              <a:t>Use of steroids and NSAIDs</a:t>
            </a:r>
          </a:p>
          <a:p>
            <a:pPr marL="342900" indent="-342900"/>
            <a:r>
              <a:rPr lang="en-US" sz="2000">
                <a:cs typeface="Calibri"/>
              </a:rPr>
              <a:t>Inactivity secondary to physical limitations</a:t>
            </a:r>
          </a:p>
          <a:p>
            <a:pPr marL="800100" lvl="1" indent="-342900"/>
            <a:endParaRPr lang="en-US" sz="1600"/>
          </a:p>
          <a:p>
            <a:pPr marL="0" indent="0">
              <a:buNone/>
            </a:pPr>
            <a:r>
              <a:rPr lang="en-US" sz="2000"/>
              <a:t>	</a:t>
            </a:r>
            <a:endParaRPr lang="en-US" sz="2000">
              <a:cs typeface="Calibri"/>
            </a:endParaRPr>
          </a:p>
          <a:p>
            <a:pPr marL="0" indent="0">
              <a:buNone/>
            </a:pPr>
            <a:endParaRPr lang="en-US" sz="2000">
              <a:cs typeface="Calibri"/>
            </a:endParaRPr>
          </a:p>
          <a:p>
            <a:pPr marL="0" indent="0">
              <a:buNone/>
            </a:pPr>
            <a:endParaRPr lang="en-US" sz="2000">
              <a:cs typeface="Calibri"/>
            </a:endParaRPr>
          </a:p>
          <a:p>
            <a:pPr marL="0" indent="0">
              <a:buNone/>
            </a:pPr>
            <a:endParaRPr lang="en-US" sz="2000">
              <a:cs typeface="Calibri"/>
            </a:endParaRPr>
          </a:p>
          <a:p>
            <a:pPr marL="0" indent="0">
              <a:buNone/>
            </a:pPr>
            <a:endParaRPr lang="en-US"/>
          </a:p>
        </p:txBody>
      </p:sp>
      <p:sp>
        <p:nvSpPr>
          <p:cNvPr id="4" name="TextBox 12">
            <a:extLst>
              <a:ext uri="{FF2B5EF4-FFF2-40B4-BE49-F238E27FC236}">
                <a16:creationId xmlns:a16="http://schemas.microsoft.com/office/drawing/2014/main" id="{89B95594-836B-E8BC-0A03-592619FAB3D4}"/>
              </a:ext>
            </a:extLst>
          </p:cNvPr>
          <p:cNvSpPr txBox="1"/>
          <p:nvPr/>
        </p:nvSpPr>
        <p:spPr>
          <a:xfrm>
            <a:off x="7159967"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
        <p:nvSpPr>
          <p:cNvPr id="7" name="TextBox 6">
            <a:extLst>
              <a:ext uri="{FF2B5EF4-FFF2-40B4-BE49-F238E27FC236}">
                <a16:creationId xmlns:a16="http://schemas.microsoft.com/office/drawing/2014/main" id="{6A6A30BD-7BBF-7A31-BB68-1734AF9F7665}"/>
              </a:ext>
            </a:extLst>
          </p:cNvPr>
          <p:cNvSpPr txBox="1"/>
          <p:nvPr/>
        </p:nvSpPr>
        <p:spPr>
          <a:xfrm>
            <a:off x="472698" y="5757620"/>
            <a:ext cx="8503563"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Risk of cardiovascular mortality in patients with rheumatoid arthritis: a meta-analysis of observational </a:t>
            </a:r>
            <a:r>
              <a:rPr lang="en-US" sz="1600" err="1">
                <a:ea typeface="+mn-lt"/>
                <a:cs typeface="+mn-lt"/>
              </a:rPr>
              <a:t>studies.Aviña</a:t>
            </a:r>
            <a:r>
              <a:rPr lang="en-US" sz="1600">
                <a:ea typeface="+mn-lt"/>
                <a:cs typeface="+mn-lt"/>
              </a:rPr>
              <a:t>-Zubieta. </a:t>
            </a:r>
            <a:r>
              <a:rPr lang="en-US" sz="1600" err="1">
                <a:ea typeface="+mn-lt"/>
                <a:cs typeface="+mn-lt"/>
              </a:rPr>
              <a:t>ArthritisRheum</a:t>
            </a:r>
            <a:r>
              <a:rPr lang="en-US" sz="1600">
                <a:ea typeface="+mn-lt"/>
                <a:cs typeface="+mn-lt"/>
              </a:rPr>
              <a:t>. 2008;59(12):1690. </a:t>
            </a:r>
            <a:endParaRPr lang="en-US" sz="1600"/>
          </a:p>
          <a:p>
            <a:pPr algn="l"/>
            <a:endParaRPr lang="en-US">
              <a:cs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1EE5E-EEEF-774B-93AF-D7B11995C27A}"/>
              </a:ext>
            </a:extLst>
          </p:cNvPr>
          <p:cNvSpPr>
            <a:spLocks noGrp="1"/>
          </p:cNvSpPr>
          <p:nvPr>
            <p:ph type="title"/>
          </p:nvPr>
        </p:nvSpPr>
        <p:spPr/>
        <p:txBody>
          <a:bodyPr/>
          <a:lstStyle/>
          <a:p>
            <a:pPr algn="ctr"/>
            <a:r>
              <a:rPr lang="en-US"/>
              <a:t>Other extra articular manifestations of RA</a:t>
            </a:r>
          </a:p>
        </p:txBody>
      </p:sp>
      <p:sp>
        <p:nvSpPr>
          <p:cNvPr id="3" name="Content Placeholder 2">
            <a:extLst>
              <a:ext uri="{FF2B5EF4-FFF2-40B4-BE49-F238E27FC236}">
                <a16:creationId xmlns:a16="http://schemas.microsoft.com/office/drawing/2014/main" id="{69AB2FE2-4361-724A-9668-CC025B0D0385}"/>
              </a:ext>
            </a:extLst>
          </p:cNvPr>
          <p:cNvSpPr>
            <a:spLocks noGrp="1"/>
          </p:cNvSpPr>
          <p:nvPr>
            <p:ph idx="1"/>
          </p:nvPr>
        </p:nvSpPr>
        <p:spPr>
          <a:xfrm>
            <a:off x="628650" y="1825625"/>
            <a:ext cx="7886700" cy="4769792"/>
          </a:xfrm>
        </p:spPr>
        <p:txBody>
          <a:bodyPr vert="horz" lIns="91440" tIns="45720" rIns="91440" bIns="45720" rtlCol="0" anchor="t">
            <a:normAutofit fontScale="92500" lnSpcReduction="10000"/>
          </a:bodyPr>
          <a:lstStyle/>
          <a:p>
            <a:pPr marL="0" indent="0">
              <a:buNone/>
            </a:pPr>
            <a:r>
              <a:rPr lang="en-US" sz="2400" b="1" dirty="0"/>
              <a:t>Skin:  </a:t>
            </a:r>
            <a:r>
              <a:rPr lang="en-US" sz="2400" dirty="0"/>
              <a:t>pyoderma gangrenosum; ulcers due to vasculitis</a:t>
            </a:r>
            <a:endParaRPr lang="en-US" sz="2400" dirty="0">
              <a:cs typeface="Calibri"/>
            </a:endParaRPr>
          </a:p>
          <a:p>
            <a:pPr marL="0" indent="0">
              <a:buNone/>
            </a:pPr>
            <a:endParaRPr lang="en-US" sz="2400" b="1" dirty="0">
              <a:cs typeface="Calibri"/>
            </a:endParaRPr>
          </a:p>
          <a:p>
            <a:pPr marL="0" indent="0">
              <a:buNone/>
            </a:pPr>
            <a:r>
              <a:rPr lang="en-US" sz="2400" b="1" dirty="0"/>
              <a:t>GI: </a:t>
            </a:r>
            <a:r>
              <a:rPr lang="en-US" sz="2400" dirty="0"/>
              <a:t>tend to be secondary to medication </a:t>
            </a:r>
            <a:endParaRPr lang="en-US" sz="2400" dirty="0">
              <a:cs typeface="Calibri"/>
            </a:endParaRPr>
          </a:p>
          <a:p>
            <a:pPr marL="0" indent="0">
              <a:buNone/>
            </a:pPr>
            <a:r>
              <a:rPr lang="en-US" sz="2400" dirty="0"/>
              <a:t>      rare incidence of vasculitis</a:t>
            </a:r>
            <a:endParaRPr lang="en-US" sz="2400" dirty="0">
              <a:cs typeface="Calibri"/>
            </a:endParaRPr>
          </a:p>
          <a:p>
            <a:pPr marL="0" indent="0">
              <a:buNone/>
            </a:pPr>
            <a:endParaRPr lang="en-US" sz="2400" dirty="0">
              <a:cs typeface="Calibri"/>
            </a:endParaRPr>
          </a:p>
          <a:p>
            <a:pPr marL="0" indent="0">
              <a:buNone/>
            </a:pPr>
            <a:r>
              <a:rPr lang="en-US" sz="2400" b="1" dirty="0"/>
              <a:t>Renal: </a:t>
            </a:r>
            <a:r>
              <a:rPr lang="en-US" sz="2400" dirty="0"/>
              <a:t>very rare to see glomerular disease, interstitial disease.  In long-standing RA, secondary AA amyloid can cause proteinuria and renal insufficiency</a:t>
            </a:r>
            <a:endParaRPr lang="en-US" sz="2400" dirty="0">
              <a:cs typeface="Calibri"/>
            </a:endParaRPr>
          </a:p>
          <a:p>
            <a:pPr marL="0" indent="0">
              <a:buNone/>
            </a:pPr>
            <a:endParaRPr lang="en-US" sz="2400" dirty="0">
              <a:cs typeface="Calibri"/>
            </a:endParaRPr>
          </a:p>
          <a:p>
            <a:pPr marL="0" indent="0">
              <a:buNone/>
            </a:pPr>
            <a:r>
              <a:rPr lang="en-US" sz="2400" b="1" dirty="0"/>
              <a:t>Metabolic: </a:t>
            </a:r>
            <a:r>
              <a:rPr lang="en-US" sz="2400" dirty="0"/>
              <a:t>increased risk of osteoporosis and metabolic syndrome</a:t>
            </a:r>
            <a:endParaRPr lang="en-US" sz="2400" dirty="0">
              <a:cs typeface="Calibri"/>
            </a:endParaRPr>
          </a:p>
          <a:p>
            <a:pPr marL="0" indent="0">
              <a:buNone/>
            </a:pPr>
            <a:r>
              <a:rPr lang="en-US" sz="2200" b="1" dirty="0"/>
              <a:t>Psychiatric: </a:t>
            </a:r>
            <a:r>
              <a:rPr lang="en-US" sz="2200" dirty="0"/>
              <a:t>increased incidence of depression/chronic pain</a:t>
            </a:r>
            <a:endParaRPr lang="en-US" sz="2200" dirty="0">
              <a:cs typeface="Calibri"/>
            </a:endParaRPr>
          </a:p>
          <a:p>
            <a:pPr marL="0" indent="0">
              <a:buNone/>
            </a:pPr>
            <a:r>
              <a:rPr lang="en-US" sz="2200" b="1" dirty="0">
                <a:cs typeface="Calibri"/>
              </a:rPr>
              <a:t>Neurologic:</a:t>
            </a:r>
            <a:r>
              <a:rPr lang="en-US" sz="2200" dirty="0">
                <a:cs typeface="Calibri"/>
              </a:rPr>
              <a:t> mononeuritis multiplex (really a </a:t>
            </a:r>
            <a:r>
              <a:rPr lang="en-US" sz="2200" dirty="0" err="1">
                <a:cs typeface="Calibri"/>
              </a:rPr>
              <a:t>vasculitic</a:t>
            </a:r>
            <a:r>
              <a:rPr lang="en-US" sz="2200" dirty="0">
                <a:cs typeface="Calibri"/>
              </a:rPr>
              <a:t> process)</a:t>
            </a:r>
          </a:p>
          <a:p>
            <a:pPr marL="0" indent="0">
              <a:buNone/>
            </a:pPr>
            <a:endParaRPr lang="en-US" sz="2200" dirty="0">
              <a:cs typeface="Calibri"/>
            </a:endParaRPr>
          </a:p>
          <a:p>
            <a:pPr marL="0" indent="0">
              <a:buNone/>
            </a:pPr>
            <a:endParaRPr lang="en-US" dirty="0">
              <a:cs typeface="Calibri" panose="020F0502020204030204"/>
            </a:endParaRPr>
          </a:p>
          <a:p>
            <a:endParaRPr lang="en-US" dirty="0">
              <a:cs typeface="Calibri" panose="020F0502020204030204"/>
            </a:endParaRPr>
          </a:p>
        </p:txBody>
      </p:sp>
      <p:sp>
        <p:nvSpPr>
          <p:cNvPr id="4" name="TextBox 12">
            <a:extLst>
              <a:ext uri="{FF2B5EF4-FFF2-40B4-BE49-F238E27FC236}">
                <a16:creationId xmlns:a16="http://schemas.microsoft.com/office/drawing/2014/main" id="{4849F98C-2E57-D633-24CE-598551F20968}"/>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extLst>
      <p:ext uri="{BB962C8B-B14F-4D97-AF65-F5344CB8AC3E}">
        <p14:creationId xmlns:p14="http://schemas.microsoft.com/office/powerpoint/2010/main" val="2941663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5E50D-E67F-164E-9A04-E8D104024CA9}"/>
              </a:ext>
            </a:extLst>
          </p:cNvPr>
          <p:cNvSpPr>
            <a:spLocks noGrp="1"/>
          </p:cNvSpPr>
          <p:nvPr>
            <p:ph type="title"/>
          </p:nvPr>
        </p:nvSpPr>
        <p:spPr/>
        <p:txBody>
          <a:bodyPr>
            <a:normAutofit/>
          </a:bodyPr>
          <a:lstStyle/>
          <a:p>
            <a:pPr algn="ctr"/>
            <a:r>
              <a:rPr lang="en-US">
                <a:solidFill>
                  <a:schemeClr val="tx1"/>
                </a:solidFill>
              </a:rPr>
              <a:t>Extra articular manifestations of RA</a:t>
            </a:r>
          </a:p>
        </p:txBody>
      </p:sp>
      <p:sp>
        <p:nvSpPr>
          <p:cNvPr id="3" name="Content Placeholder 2">
            <a:extLst>
              <a:ext uri="{FF2B5EF4-FFF2-40B4-BE49-F238E27FC236}">
                <a16:creationId xmlns:a16="http://schemas.microsoft.com/office/drawing/2014/main" id="{153770CF-CC14-A74B-8F98-13E5B4FDB5DB}"/>
              </a:ext>
            </a:extLst>
          </p:cNvPr>
          <p:cNvSpPr>
            <a:spLocks noGrp="1"/>
          </p:cNvSpPr>
          <p:nvPr>
            <p:ph idx="1"/>
          </p:nvPr>
        </p:nvSpPr>
        <p:spPr>
          <a:xfrm>
            <a:off x="628650" y="1253331"/>
            <a:ext cx="7886700" cy="5033263"/>
          </a:xfrm>
        </p:spPr>
        <p:txBody>
          <a:bodyPr vert="horz" lIns="91440" tIns="45720" rIns="91440" bIns="45720" rtlCol="0" anchor="t">
            <a:normAutofit/>
          </a:bodyPr>
          <a:lstStyle/>
          <a:p>
            <a:pPr marL="0" indent="0" algn="ctr">
              <a:buNone/>
            </a:pPr>
            <a:endParaRPr lang="en-US" sz="3200">
              <a:cs typeface="Calibri"/>
            </a:endParaRPr>
          </a:p>
          <a:p>
            <a:pPr>
              <a:buFontTx/>
              <a:buChar char="-"/>
            </a:pPr>
            <a:r>
              <a:rPr lang="en-US"/>
              <a:t>Nodules are most common (30%)</a:t>
            </a:r>
            <a:endParaRPr lang="en-US">
              <a:cs typeface="Calibri"/>
            </a:endParaRPr>
          </a:p>
          <a:p>
            <a:pPr>
              <a:buFontTx/>
              <a:buChar char="-"/>
            </a:pPr>
            <a:r>
              <a:rPr lang="en-US"/>
              <a:t>Ocular complications are common (18%)</a:t>
            </a:r>
            <a:endParaRPr lang="en-US">
              <a:cs typeface="Calibri"/>
            </a:endParaRPr>
          </a:p>
          <a:p>
            <a:pPr>
              <a:buFontTx/>
              <a:buChar char="-"/>
            </a:pPr>
            <a:r>
              <a:rPr lang="en-US">
                <a:cs typeface="Calibri"/>
              </a:rPr>
              <a:t>Pulmonary complications occur in 8-9 %, with ILD being most the most common; up to 60% with subclinical disease </a:t>
            </a:r>
          </a:p>
          <a:p>
            <a:pPr>
              <a:buFontTx/>
              <a:buChar char="-"/>
            </a:pPr>
            <a:r>
              <a:rPr lang="en-US"/>
              <a:t>Some combination of disease-specific manifestations and comorbid conditions occur in most patients</a:t>
            </a:r>
            <a:endParaRPr lang="en-US">
              <a:cs typeface="Calibri"/>
            </a:endParaRPr>
          </a:p>
          <a:p>
            <a:pPr>
              <a:buFontTx/>
              <a:buChar char="-"/>
            </a:pPr>
            <a:r>
              <a:rPr lang="en-US"/>
              <a:t>Treatment of RA almost always involves addressing more than the joints</a:t>
            </a:r>
            <a:endParaRPr lang="en-US">
              <a:cs typeface="Calibri"/>
            </a:endParaRPr>
          </a:p>
          <a:p>
            <a:pPr marL="0" indent="0">
              <a:buNone/>
            </a:pPr>
            <a:endParaRPr lang="en-US" sz="2800"/>
          </a:p>
          <a:p>
            <a:pPr marL="0" indent="0">
              <a:buNone/>
            </a:pPr>
            <a:endParaRPr lang="en-US" sz="2800"/>
          </a:p>
          <a:p>
            <a:pPr>
              <a:buFontTx/>
              <a:buChar char="-"/>
            </a:pPr>
            <a:endParaRPr lang="en-US" sz="2800"/>
          </a:p>
          <a:p>
            <a:pPr>
              <a:buFontTx/>
              <a:buChar char="-"/>
            </a:pPr>
            <a:endParaRPr lang="en-US" sz="2800"/>
          </a:p>
          <a:p>
            <a:pPr>
              <a:buFontTx/>
              <a:buChar char="-"/>
            </a:pPr>
            <a:endParaRPr lang="en-US" sz="2800"/>
          </a:p>
        </p:txBody>
      </p:sp>
      <p:sp>
        <p:nvSpPr>
          <p:cNvPr id="4" name="TextBox 12">
            <a:extLst>
              <a:ext uri="{FF2B5EF4-FFF2-40B4-BE49-F238E27FC236}">
                <a16:creationId xmlns:a16="http://schemas.microsoft.com/office/drawing/2014/main" id="{60FF5F30-561D-4F9B-6198-F677E699C13A}"/>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extLst>
      <p:ext uri="{BB962C8B-B14F-4D97-AF65-F5344CB8AC3E}">
        <p14:creationId xmlns:p14="http://schemas.microsoft.com/office/powerpoint/2010/main" val="3550484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BAFA-53FB-3A4E-AA2C-4738AD767DDC}"/>
              </a:ext>
            </a:extLst>
          </p:cNvPr>
          <p:cNvSpPr>
            <a:spLocks noGrp="1"/>
          </p:cNvSpPr>
          <p:nvPr>
            <p:ph type="title"/>
          </p:nvPr>
        </p:nvSpPr>
        <p:spPr/>
        <p:txBody>
          <a:bodyPr/>
          <a:lstStyle/>
          <a:p>
            <a:pPr algn="ctr"/>
            <a:r>
              <a:rPr lang="en-US"/>
              <a:t>References</a:t>
            </a:r>
          </a:p>
        </p:txBody>
      </p:sp>
      <p:sp>
        <p:nvSpPr>
          <p:cNvPr id="3" name="Content Placeholder 2">
            <a:extLst>
              <a:ext uri="{FF2B5EF4-FFF2-40B4-BE49-F238E27FC236}">
                <a16:creationId xmlns:a16="http://schemas.microsoft.com/office/drawing/2014/main" id="{6E72E117-9C52-5B45-BB2D-67238B72449F}"/>
              </a:ext>
            </a:extLst>
          </p:cNvPr>
          <p:cNvSpPr>
            <a:spLocks noGrp="1"/>
          </p:cNvSpPr>
          <p:nvPr>
            <p:ph idx="1"/>
          </p:nvPr>
        </p:nvSpPr>
        <p:spPr/>
        <p:txBody>
          <a:bodyPr>
            <a:normAutofit/>
          </a:bodyPr>
          <a:lstStyle/>
          <a:p>
            <a:r>
              <a:rPr lang="en-US" sz="1600">
                <a:hlinkClick r:id="rId2">
                  <a:extLst>
                    <a:ext uri="{A12FA001-AC4F-418D-AE19-62706E023703}">
                      <ahyp:hlinkClr xmlns:ahyp="http://schemas.microsoft.com/office/drawing/2018/hyperlinkcolor" val="tx"/>
                    </a:ext>
                  </a:extLst>
                </a:hlinkClick>
              </a:rPr>
              <a:t>Extra-articular Manifestations in Rheumatoid Arthritis</a:t>
            </a:r>
            <a:r>
              <a:rPr lang="en-US" sz="1600"/>
              <a:t> </a:t>
            </a:r>
            <a:r>
              <a:rPr lang="en-US" sz="1600" err="1"/>
              <a:t>Manole</a:t>
            </a:r>
            <a:r>
              <a:rPr lang="en-US" sz="1600"/>
              <a:t> </a:t>
            </a:r>
            <a:r>
              <a:rPr lang="en-US" sz="1600" err="1"/>
              <a:t>Cojocaru</a:t>
            </a:r>
            <a:r>
              <a:rPr lang="en-US" sz="1600"/>
              <a:t>, </a:t>
            </a:r>
            <a:r>
              <a:rPr lang="en-US" sz="1600" err="1"/>
              <a:t>Inimioara</a:t>
            </a:r>
            <a:r>
              <a:rPr lang="en-US" sz="1600"/>
              <a:t> Mihaela </a:t>
            </a:r>
            <a:r>
              <a:rPr lang="en-US" sz="1600" err="1"/>
              <a:t>Cojocaru</a:t>
            </a:r>
            <a:r>
              <a:rPr lang="en-US" sz="1600"/>
              <a:t>, Isabela </a:t>
            </a:r>
            <a:r>
              <a:rPr lang="en-US" sz="1600" err="1"/>
              <a:t>Silosi</a:t>
            </a:r>
            <a:r>
              <a:rPr lang="en-US" sz="1600"/>
              <a:t>, Camelia </a:t>
            </a:r>
            <a:r>
              <a:rPr lang="en-US" sz="1600" err="1"/>
              <a:t>Doina</a:t>
            </a:r>
            <a:r>
              <a:rPr lang="en-US" sz="1600"/>
              <a:t> </a:t>
            </a:r>
            <a:r>
              <a:rPr lang="en-US" sz="1600" err="1"/>
              <a:t>Vrabie</a:t>
            </a:r>
            <a:r>
              <a:rPr lang="en-US" sz="1600"/>
              <a:t>, R </a:t>
            </a:r>
            <a:r>
              <a:rPr lang="en-US" sz="1600" err="1"/>
              <a:t>Tanasescu</a:t>
            </a:r>
            <a:r>
              <a:rPr lang="en-US" sz="1600"/>
              <a:t>. </a:t>
            </a:r>
            <a:r>
              <a:rPr lang="en-US" sz="1600" err="1"/>
              <a:t>Maedica</a:t>
            </a:r>
            <a:r>
              <a:rPr lang="en-US" sz="1600"/>
              <a:t> (Bucur) 2010 Dec; 5(4): 286–291</a:t>
            </a:r>
          </a:p>
          <a:p>
            <a:r>
              <a:rPr lang="en-US" sz="1600"/>
              <a:t>Turk MA, Hayworth JL, </a:t>
            </a:r>
            <a:r>
              <a:rPr lang="en-US" sz="1600" err="1"/>
              <a:t>Nevskaya</a:t>
            </a:r>
            <a:r>
              <a:rPr lang="en-US" sz="1600"/>
              <a:t> T, Pope JE. Ocular Manifestations in Rheumatoid Arthritis, Connective Tissue Disease, and Vasculitis: A Systematic Review and </a:t>
            </a:r>
            <a:r>
              <a:rPr lang="en-US" sz="1600" err="1"/>
              <a:t>Metaanalysis</a:t>
            </a:r>
            <a:r>
              <a:rPr lang="en-US" sz="1600"/>
              <a:t>. J </a:t>
            </a:r>
            <a:r>
              <a:rPr lang="en-US" sz="1600" err="1"/>
              <a:t>Rheumatol</a:t>
            </a:r>
            <a:r>
              <a:rPr lang="en-US" sz="1600"/>
              <a:t>. 2021 Jan 1;48(1):25-34. </a:t>
            </a:r>
            <a:r>
              <a:rPr lang="en-US" sz="1600" err="1"/>
              <a:t>doi</a:t>
            </a:r>
            <a:r>
              <a:rPr lang="en-US" sz="1600"/>
              <a:t>: 10.3899/jrheum.190768. </a:t>
            </a:r>
            <a:r>
              <a:rPr lang="en-US" sz="1600" err="1"/>
              <a:t>Epub</a:t>
            </a:r>
            <a:r>
              <a:rPr lang="en-US" sz="1600"/>
              <a:t> 2020 May 1. PMID: 32358156.</a:t>
            </a:r>
          </a:p>
          <a:p>
            <a:r>
              <a:rPr lang="en-US" sz="1600"/>
              <a:t>Young A, </a:t>
            </a:r>
            <a:r>
              <a:rPr lang="en-US" sz="1600" err="1"/>
              <a:t>Koduri</a:t>
            </a:r>
            <a:r>
              <a:rPr lang="en-US" sz="1600"/>
              <a:t> G. Extra-articular manifestations and complications of rheumatoid arthritis. Best </a:t>
            </a:r>
            <a:r>
              <a:rPr lang="en-US" sz="1600" err="1"/>
              <a:t>Pract</a:t>
            </a:r>
            <a:r>
              <a:rPr lang="en-US" sz="1600"/>
              <a:t> Res Clin </a:t>
            </a:r>
            <a:r>
              <a:rPr lang="en-US" sz="1600" err="1"/>
              <a:t>Rheumatol</a:t>
            </a:r>
            <a:r>
              <a:rPr lang="en-US" sz="1600"/>
              <a:t>. 2007 Oct;21(5):907-27. </a:t>
            </a:r>
            <a:r>
              <a:rPr lang="en-US" sz="1600" err="1"/>
              <a:t>doi</a:t>
            </a:r>
            <a:r>
              <a:rPr lang="en-US" sz="1600"/>
              <a:t>: 10.1016/j.berh.2007.05.007. PMID: 17870035.</a:t>
            </a:r>
          </a:p>
        </p:txBody>
      </p:sp>
      <p:sp>
        <p:nvSpPr>
          <p:cNvPr id="4" name="TextBox 12">
            <a:extLst>
              <a:ext uri="{FF2B5EF4-FFF2-40B4-BE49-F238E27FC236}">
                <a16:creationId xmlns:a16="http://schemas.microsoft.com/office/drawing/2014/main" id="{6D73FF30-FE6F-4275-6328-F5479A87BA4E}"/>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extLst>
      <p:ext uri="{BB962C8B-B14F-4D97-AF65-F5344CB8AC3E}">
        <p14:creationId xmlns:p14="http://schemas.microsoft.com/office/powerpoint/2010/main" val="1682669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F7BF77E6-176E-EC72-B838-017A0786EB30}"/>
              </a:ext>
            </a:extLst>
          </p:cNvPr>
          <p:cNvPicPr>
            <a:picLocks noChangeAspect="1"/>
          </p:cNvPicPr>
          <p:nvPr/>
        </p:nvPicPr>
        <p:blipFill>
          <a:blip r:embed="rId2"/>
          <a:stretch>
            <a:fillRect/>
          </a:stretch>
        </p:blipFill>
        <p:spPr>
          <a:xfrm>
            <a:off x="840357" y="1457487"/>
            <a:ext cx="7463281" cy="3936880"/>
          </a:xfrm>
          <a:prstGeom prst="rect">
            <a:avLst/>
          </a:prstGeom>
        </p:spPr>
      </p:pic>
    </p:spTree>
    <p:extLst>
      <p:ext uri="{BB962C8B-B14F-4D97-AF65-F5344CB8AC3E}">
        <p14:creationId xmlns:p14="http://schemas.microsoft.com/office/powerpoint/2010/main" val="505113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39467" y="2681445"/>
            <a:ext cx="4304533" cy="4719873"/>
          </a:xfrm>
          <a:prstGeom prst="rect">
            <a:avLst/>
          </a:prstGeom>
          <a:solidFill>
            <a:srgbClr val="000000">
              <a:alpha val="4706"/>
            </a:srgbClr>
          </a:solidFill>
        </p:spPr>
      </p:sp>
      <p:pic>
        <p:nvPicPr>
          <p:cNvPr id="3" name="Picture 3"/>
          <p:cNvPicPr>
            <a:picLocks noChangeAspect="1"/>
          </p:cNvPicPr>
          <p:nvPr/>
        </p:nvPicPr>
        <p:blipFill>
          <a:blip r:embed="rId2"/>
          <a:srcRect l="30193" r="30193"/>
          <a:stretch>
            <a:fillRect/>
          </a:stretch>
        </p:blipFill>
        <p:spPr>
          <a:xfrm>
            <a:off x="-1" y="0"/>
            <a:ext cx="4935635" cy="6858000"/>
          </a:xfrm>
          <a:prstGeom prst="rect">
            <a:avLst/>
          </a:prstGeom>
        </p:spPr>
      </p:pic>
      <p:sp>
        <p:nvSpPr>
          <p:cNvPr id="5" name="TextBox 5"/>
          <p:cNvSpPr txBox="1"/>
          <p:nvPr/>
        </p:nvSpPr>
        <p:spPr>
          <a:xfrm>
            <a:off x="676540" y="2681445"/>
            <a:ext cx="3486386" cy="1336007"/>
          </a:xfrm>
          <a:prstGeom prst="rect">
            <a:avLst/>
          </a:prstGeom>
        </p:spPr>
        <p:txBody>
          <a:bodyPr wrap="square" lIns="0" tIns="0" rIns="0" bIns="0" rtlCol="0" anchor="t">
            <a:spAutoFit/>
          </a:bodyPr>
          <a:lstStyle/>
          <a:p>
            <a:pPr algn="ctr">
              <a:lnSpc>
                <a:spcPts val="5400"/>
              </a:lnSpc>
            </a:pPr>
            <a:r>
              <a:rPr lang="en-US" sz="3750">
                <a:latin typeface="Open Sans"/>
                <a:ea typeface="Open Sans"/>
                <a:cs typeface="Open Sans"/>
              </a:rPr>
              <a:t>Thank</a:t>
            </a:r>
          </a:p>
          <a:p>
            <a:pPr algn="ctr">
              <a:lnSpc>
                <a:spcPts val="5400"/>
              </a:lnSpc>
            </a:pPr>
            <a:r>
              <a:rPr lang="en-US" sz="3750">
                <a:latin typeface="Open Sans"/>
                <a:ea typeface="Open Sans"/>
                <a:cs typeface="Open Sans"/>
              </a:rPr>
              <a:t>you!</a:t>
            </a:r>
          </a:p>
        </p:txBody>
      </p:sp>
      <p:sp>
        <p:nvSpPr>
          <p:cNvPr id="6" name="TextBox 6"/>
          <p:cNvSpPr txBox="1"/>
          <p:nvPr/>
        </p:nvSpPr>
        <p:spPr>
          <a:xfrm>
            <a:off x="4480435" y="2820596"/>
            <a:ext cx="4964089" cy="1216808"/>
          </a:xfrm>
          <a:prstGeom prst="rect">
            <a:avLst/>
          </a:prstGeom>
        </p:spPr>
        <p:txBody>
          <a:bodyPr lIns="0" tIns="0" rIns="0" bIns="0" rtlCol="0" anchor="t">
            <a:spAutoFit/>
          </a:bodyPr>
          <a:lstStyle/>
          <a:p>
            <a:pPr algn="ctr">
              <a:lnSpc>
                <a:spcPts val="3285"/>
              </a:lnSpc>
            </a:pPr>
            <a:r>
              <a:rPr lang="en-US" sz="1600">
                <a:latin typeface="Open Sans Bold"/>
              </a:rPr>
              <a:t>Please reach out to </a:t>
            </a:r>
          </a:p>
          <a:p>
            <a:pPr algn="ctr">
              <a:lnSpc>
                <a:spcPts val="3285"/>
              </a:lnSpc>
            </a:pPr>
            <a:r>
              <a:rPr lang="en-US" sz="1600" err="1">
                <a:latin typeface="Open Sans Bold"/>
              </a:rPr>
              <a:t>raeinitiative@gmail.com</a:t>
            </a:r>
            <a:r>
              <a:rPr lang="en-US" sz="1600">
                <a:latin typeface="Open Sans Bold"/>
              </a:rPr>
              <a:t> </a:t>
            </a:r>
          </a:p>
          <a:p>
            <a:pPr algn="ctr">
              <a:lnSpc>
                <a:spcPts val="3285"/>
              </a:lnSpc>
            </a:pPr>
            <a:r>
              <a:rPr lang="en-US" sz="1600">
                <a:latin typeface="Open Sans Bold"/>
              </a:rPr>
              <a:t>with any feedback or questions. </a:t>
            </a:r>
          </a:p>
        </p:txBody>
      </p:sp>
      <p:sp>
        <p:nvSpPr>
          <p:cNvPr id="9" name="TextBox 12">
            <a:extLst>
              <a:ext uri="{FF2B5EF4-FFF2-40B4-BE49-F238E27FC236}">
                <a16:creationId xmlns:a16="http://schemas.microsoft.com/office/drawing/2014/main" id="{3FF87ABD-556B-1033-1B21-B3F81F0924AF}"/>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extLst>
      <p:ext uri="{BB962C8B-B14F-4D97-AF65-F5344CB8AC3E}">
        <p14:creationId xmlns:p14="http://schemas.microsoft.com/office/powerpoint/2010/main" val="862047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12320-DD94-124C-A9C7-C7BB0C7CBB1A}"/>
              </a:ext>
            </a:extLst>
          </p:cNvPr>
          <p:cNvSpPr>
            <a:spLocks noGrp="1"/>
          </p:cNvSpPr>
          <p:nvPr>
            <p:ph type="title"/>
          </p:nvPr>
        </p:nvSpPr>
        <p:spPr>
          <a:xfrm>
            <a:off x="304800" y="681037"/>
            <a:ext cx="8534400" cy="1750512"/>
          </a:xfrm>
        </p:spPr>
        <p:txBody>
          <a:bodyPr>
            <a:normAutofit/>
          </a:bodyPr>
          <a:lstStyle/>
          <a:p>
            <a:pPr algn="ctr"/>
            <a:r>
              <a:rPr lang="en-US">
                <a:solidFill>
                  <a:schemeClr val="tx1"/>
                </a:solidFill>
              </a:rPr>
              <a:t>Extra articular manifestations of rheumatoid arthritis</a:t>
            </a:r>
          </a:p>
        </p:txBody>
      </p:sp>
      <p:sp>
        <p:nvSpPr>
          <p:cNvPr id="3" name="Content Placeholder 2">
            <a:extLst>
              <a:ext uri="{FF2B5EF4-FFF2-40B4-BE49-F238E27FC236}">
                <a16:creationId xmlns:a16="http://schemas.microsoft.com/office/drawing/2014/main" id="{30C89B91-D58C-AD4E-BD6E-556973CF6D15}"/>
              </a:ext>
            </a:extLst>
          </p:cNvPr>
          <p:cNvSpPr>
            <a:spLocks noGrp="1"/>
          </p:cNvSpPr>
          <p:nvPr>
            <p:ph idx="1"/>
          </p:nvPr>
        </p:nvSpPr>
        <p:spPr/>
        <p:txBody>
          <a:bodyPr/>
          <a:lstStyle/>
          <a:p>
            <a:pPr lvl="1"/>
            <a:endParaRPr lang="en-US" dirty="0"/>
          </a:p>
          <a:p>
            <a:pPr lvl="1"/>
            <a:endParaRPr lang="en-US" dirty="0"/>
          </a:p>
          <a:p>
            <a:pPr lvl="1"/>
            <a:endParaRPr lang="en-US" dirty="0"/>
          </a:p>
        </p:txBody>
      </p:sp>
      <p:sp>
        <p:nvSpPr>
          <p:cNvPr id="5" name="TextBox 4">
            <a:extLst>
              <a:ext uri="{FF2B5EF4-FFF2-40B4-BE49-F238E27FC236}">
                <a16:creationId xmlns:a16="http://schemas.microsoft.com/office/drawing/2014/main" id="{FAF5D35A-2A76-4447-BD1B-D94CE70DA14D}"/>
              </a:ext>
            </a:extLst>
          </p:cNvPr>
          <p:cNvSpPr txBox="1"/>
          <p:nvPr/>
        </p:nvSpPr>
        <p:spPr>
          <a:xfrm>
            <a:off x="463464" y="2204581"/>
            <a:ext cx="8186552" cy="3416320"/>
          </a:xfrm>
          <a:prstGeom prst="rect">
            <a:avLst/>
          </a:prstGeom>
          <a:noFill/>
        </p:spPr>
        <p:txBody>
          <a:bodyPr wrap="square" lIns="91440" tIns="45720" rIns="91440" bIns="45720" rtlCol="0" anchor="t">
            <a:spAutoFit/>
          </a:bodyPr>
          <a:lstStyle/>
          <a:p>
            <a:endParaRPr lang="en-US">
              <a:cs typeface="Calibri"/>
            </a:endParaRPr>
          </a:p>
          <a:p>
            <a:pPr marL="285750" indent="-285750">
              <a:buFontTx/>
              <a:buChar char="-"/>
            </a:pPr>
            <a:r>
              <a:rPr lang="en-US"/>
              <a:t>can be seen in almost any organ system</a:t>
            </a:r>
            <a:endParaRPr lang="en-US">
              <a:cs typeface="Calibri"/>
            </a:endParaRPr>
          </a:p>
          <a:p>
            <a:endParaRPr lang="en-US"/>
          </a:p>
          <a:p>
            <a:pPr marL="285750" indent="-285750">
              <a:buFontTx/>
              <a:buChar char="-"/>
            </a:pPr>
            <a:r>
              <a:rPr lang="en-US"/>
              <a:t>0ccur in 40% of patients at some point in their disease history</a:t>
            </a:r>
            <a:endParaRPr lang="en-US">
              <a:cs typeface="Calibri"/>
            </a:endParaRPr>
          </a:p>
          <a:p>
            <a:endParaRPr lang="en-US"/>
          </a:p>
          <a:p>
            <a:pPr marL="285750" indent="-285750">
              <a:buFontTx/>
              <a:buChar char="-"/>
            </a:pPr>
            <a:r>
              <a:rPr lang="en-US"/>
              <a:t>Tend to be associated with high titer serologies and more active, long-standing disease</a:t>
            </a:r>
            <a:endParaRPr lang="en-US">
              <a:cs typeface="Calibri"/>
            </a:endParaRPr>
          </a:p>
          <a:p>
            <a:pPr marL="285750" indent="-285750">
              <a:buFontTx/>
              <a:buChar char="-"/>
            </a:pPr>
            <a:endParaRPr lang="en-US"/>
          </a:p>
          <a:p>
            <a:pPr marL="285750" indent="-285750">
              <a:buFontTx/>
              <a:buChar char="-"/>
            </a:pPr>
            <a:r>
              <a:rPr lang="en-US"/>
              <a:t>However, can occasionally be the presenting symptom</a:t>
            </a:r>
            <a:endParaRPr lang="en-US">
              <a:cs typeface="Calibri"/>
            </a:endParaRPr>
          </a:p>
          <a:p>
            <a:endParaRPr lang="en-US"/>
          </a:p>
          <a:p>
            <a:pPr marL="285750" indent="-285750">
              <a:buFontTx/>
              <a:buChar char="-"/>
            </a:pPr>
            <a:r>
              <a:rPr lang="en-US"/>
              <a:t>Occur about equally in men and women (proportionately more common in men)</a:t>
            </a:r>
            <a:endParaRPr lang="en-US">
              <a:cs typeface="Calibri"/>
            </a:endParaRPr>
          </a:p>
          <a:p>
            <a:pPr marL="285750" indent="-285750">
              <a:buFontTx/>
              <a:buChar char="-"/>
            </a:pPr>
            <a:endParaRPr lang="en-US"/>
          </a:p>
        </p:txBody>
      </p:sp>
      <p:sp>
        <p:nvSpPr>
          <p:cNvPr id="4" name="TextBox 12">
            <a:extLst>
              <a:ext uri="{FF2B5EF4-FFF2-40B4-BE49-F238E27FC236}">
                <a16:creationId xmlns:a16="http://schemas.microsoft.com/office/drawing/2014/main" id="{39C49879-8E66-17AC-F525-71BF98016CA1}"/>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extLst>
      <p:ext uri="{BB962C8B-B14F-4D97-AF65-F5344CB8AC3E}">
        <p14:creationId xmlns:p14="http://schemas.microsoft.com/office/powerpoint/2010/main" val="4233536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2782-D2EA-E94F-8E18-C2A2977516FB}"/>
              </a:ext>
            </a:extLst>
          </p:cNvPr>
          <p:cNvSpPr>
            <a:spLocks noGrp="1"/>
          </p:cNvSpPr>
          <p:nvPr>
            <p:ph type="title"/>
          </p:nvPr>
        </p:nvSpPr>
        <p:spPr/>
        <p:txBody>
          <a:bodyPr/>
          <a:lstStyle/>
          <a:p>
            <a:pPr algn="ctr"/>
            <a:r>
              <a:rPr lang="en-US"/>
              <a:t>Extra articular manifestations of rheumatoid arthritis</a:t>
            </a:r>
          </a:p>
        </p:txBody>
      </p:sp>
      <p:sp>
        <p:nvSpPr>
          <p:cNvPr id="3" name="Content Placeholder 2">
            <a:extLst>
              <a:ext uri="{FF2B5EF4-FFF2-40B4-BE49-F238E27FC236}">
                <a16:creationId xmlns:a16="http://schemas.microsoft.com/office/drawing/2014/main" id="{DF0BBD3B-5EEA-0B41-A0A3-63B97BF25E6E}"/>
              </a:ext>
            </a:extLst>
          </p:cNvPr>
          <p:cNvSpPr>
            <a:spLocks noGrp="1"/>
          </p:cNvSpPr>
          <p:nvPr>
            <p:ph idx="1"/>
          </p:nvPr>
        </p:nvSpPr>
        <p:spPr/>
        <p:txBody>
          <a:bodyPr vert="horz" lIns="91440" tIns="45720" rIns="91440" bIns="45720" rtlCol="0" anchor="t">
            <a:normAutofit/>
          </a:bodyPr>
          <a:lstStyle/>
          <a:p>
            <a:pPr marL="0" indent="0">
              <a:buNone/>
            </a:pPr>
            <a:r>
              <a:rPr lang="en-US" sz="2000">
                <a:cs typeface="Calibri"/>
              </a:rPr>
              <a:t>Two broad categories:</a:t>
            </a:r>
          </a:p>
          <a:p>
            <a:pPr marL="0" indent="0">
              <a:buNone/>
            </a:pPr>
            <a:endParaRPr lang="en-US" sz="2400">
              <a:cs typeface="Calibri"/>
            </a:endParaRPr>
          </a:p>
          <a:p>
            <a:pPr lvl="1"/>
            <a:r>
              <a:rPr lang="en-US" sz="2000"/>
              <a:t>True disease manifestations: effects of the immunologic process on neurologic, cutaneous, ocular, pulmonary systems driven by the same cytokines that cause joint disease</a:t>
            </a:r>
            <a:endParaRPr lang="en-US" sz="2000">
              <a:cs typeface="Calibri"/>
            </a:endParaRPr>
          </a:p>
          <a:p>
            <a:pPr marL="342900" lvl="1" indent="0">
              <a:buNone/>
            </a:pPr>
            <a:endParaRPr lang="en-US" sz="2000">
              <a:cs typeface="Calibri"/>
            </a:endParaRPr>
          </a:p>
          <a:p>
            <a:pPr lvl="1"/>
            <a:r>
              <a:rPr lang="en-US" sz="2000"/>
              <a:t>“complications” or “comorbid conditions”   - drug effects, associated conditions such as anemia of chronic disease, ischemic heart disease, osteoporosis, infection</a:t>
            </a:r>
            <a:endParaRPr lang="en-US" sz="2000">
              <a:cs typeface="Calibri"/>
            </a:endParaRPr>
          </a:p>
          <a:p>
            <a:pPr lvl="1"/>
            <a:endParaRPr lang="en-US" sz="2000">
              <a:cs typeface="Calibri"/>
            </a:endParaRPr>
          </a:p>
          <a:p>
            <a:pPr lvl="1"/>
            <a:r>
              <a:rPr lang="en-US" sz="2000"/>
              <a:t>If we include both of these categories, the average RA patient has at least one manifestation at any given time</a:t>
            </a:r>
            <a:endParaRPr lang="en-US" sz="2000">
              <a:cs typeface="Calibri"/>
            </a:endParaRPr>
          </a:p>
        </p:txBody>
      </p:sp>
      <p:sp>
        <p:nvSpPr>
          <p:cNvPr id="4" name="TextBox 12">
            <a:extLst>
              <a:ext uri="{FF2B5EF4-FFF2-40B4-BE49-F238E27FC236}">
                <a16:creationId xmlns:a16="http://schemas.microsoft.com/office/drawing/2014/main" id="{69F21D2C-4D40-F01F-A353-1CEC8FE6C147}"/>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extLst>
      <p:ext uri="{BB962C8B-B14F-4D97-AF65-F5344CB8AC3E}">
        <p14:creationId xmlns:p14="http://schemas.microsoft.com/office/powerpoint/2010/main" val="908667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AB138-89D3-464B-A1EF-349F28E11A66}"/>
              </a:ext>
            </a:extLst>
          </p:cNvPr>
          <p:cNvSpPr>
            <a:spLocks noGrp="1"/>
          </p:cNvSpPr>
          <p:nvPr>
            <p:ph type="title"/>
          </p:nvPr>
        </p:nvSpPr>
        <p:spPr/>
        <p:txBody>
          <a:bodyPr/>
          <a:lstStyle/>
          <a:p>
            <a:pPr algn="ctr"/>
            <a:r>
              <a:rPr lang="en-US" dirty="0"/>
              <a:t>Poll Question #1</a:t>
            </a:r>
          </a:p>
        </p:txBody>
      </p:sp>
      <p:sp>
        <p:nvSpPr>
          <p:cNvPr id="3" name="TextBox 12">
            <a:extLst>
              <a:ext uri="{FF2B5EF4-FFF2-40B4-BE49-F238E27FC236}">
                <a16:creationId xmlns:a16="http://schemas.microsoft.com/office/drawing/2014/main" id="{062E601D-F30E-95C1-AE09-66B3781CBE9E}"/>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
        <p:nvSpPr>
          <p:cNvPr id="4" name="TextBox 3">
            <a:extLst>
              <a:ext uri="{FF2B5EF4-FFF2-40B4-BE49-F238E27FC236}">
                <a16:creationId xmlns:a16="http://schemas.microsoft.com/office/drawing/2014/main" id="{0DFBD6F3-84D0-5684-ED96-7DB5CBBCC4DA}"/>
              </a:ext>
            </a:extLst>
          </p:cNvPr>
          <p:cNvSpPr txBox="1"/>
          <p:nvPr/>
        </p:nvSpPr>
        <p:spPr>
          <a:xfrm>
            <a:off x="934492" y="2402927"/>
            <a:ext cx="7828425" cy="2215991"/>
          </a:xfrm>
          <a:prstGeom prst="rect">
            <a:avLst/>
          </a:prstGeom>
          <a:noFill/>
        </p:spPr>
        <p:txBody>
          <a:bodyPr wrap="none" rtlCol="0">
            <a:spAutoFit/>
          </a:bodyPr>
          <a:lstStyle/>
          <a:p>
            <a:pPr marL="0" indent="0">
              <a:buNone/>
            </a:pPr>
            <a:r>
              <a:rPr lang="en-US" sz="1800" dirty="0"/>
              <a:t>Which of the following statements about rheumatoid nodules is incorrect?</a:t>
            </a:r>
            <a:endParaRPr lang="en-US" sz="1800" dirty="0">
              <a:cs typeface="Calibri"/>
            </a:endParaRPr>
          </a:p>
          <a:p>
            <a:pPr marL="0" indent="0">
              <a:buNone/>
            </a:pPr>
            <a:endParaRPr lang="en-US" sz="2000" dirty="0">
              <a:cs typeface="Calibri"/>
            </a:endParaRPr>
          </a:p>
          <a:p>
            <a:pPr marL="457200" indent="-457200">
              <a:buAutoNum type="alphaLcPeriod"/>
            </a:pPr>
            <a:r>
              <a:rPr lang="en-US" sz="2000" dirty="0"/>
              <a:t>They occur more frequently in smokers</a:t>
            </a:r>
            <a:endParaRPr lang="en-US" sz="2000" dirty="0">
              <a:cs typeface="Calibri"/>
            </a:endParaRPr>
          </a:p>
          <a:p>
            <a:pPr marL="457200" indent="-457200">
              <a:buAutoNum type="alphaLcPeriod"/>
            </a:pPr>
            <a:r>
              <a:rPr lang="en-US" sz="2000" dirty="0"/>
              <a:t>They occur exclusively in patients with positive serologies (RF, CCP)</a:t>
            </a:r>
            <a:endParaRPr lang="en-US" sz="2000" dirty="0">
              <a:cs typeface="Calibri"/>
            </a:endParaRPr>
          </a:p>
          <a:p>
            <a:pPr marL="457200" indent="-457200">
              <a:buAutoNum type="alphaLcPeriod"/>
            </a:pPr>
            <a:r>
              <a:rPr lang="en-US" sz="2000" dirty="0"/>
              <a:t>They can be found in the lungs and myocardium</a:t>
            </a:r>
            <a:endParaRPr lang="en-US" sz="2000" dirty="0">
              <a:cs typeface="Calibri"/>
            </a:endParaRPr>
          </a:p>
          <a:p>
            <a:pPr marL="457200" indent="-457200">
              <a:buAutoNum type="alphaLcPeriod"/>
            </a:pPr>
            <a:r>
              <a:rPr lang="en-US" sz="2000" dirty="0"/>
              <a:t>They are always seen in conjunction with severe active joint disease</a:t>
            </a:r>
          </a:p>
          <a:p>
            <a:pPr marL="457200" indent="-457200">
              <a:buAutoNum type="alphaLcPeriod"/>
            </a:pPr>
            <a:r>
              <a:rPr lang="en-US" sz="2000" dirty="0">
                <a:cs typeface="Calibri"/>
              </a:rPr>
              <a:t>They are the most common extra articular manifestation of RA</a:t>
            </a:r>
          </a:p>
        </p:txBody>
      </p:sp>
    </p:spTree>
    <p:extLst>
      <p:ext uri="{BB962C8B-B14F-4D97-AF65-F5344CB8AC3E}">
        <p14:creationId xmlns:p14="http://schemas.microsoft.com/office/powerpoint/2010/main" val="1452025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Rheumatoid nodules</a:t>
            </a:r>
          </a:p>
        </p:txBody>
      </p:sp>
      <p:pic>
        <p:nvPicPr>
          <p:cNvPr id="4" name="Picture 3"/>
          <p:cNvPicPr>
            <a:picLocks noChangeAspect="1"/>
          </p:cNvPicPr>
          <p:nvPr/>
        </p:nvPicPr>
        <p:blipFill>
          <a:blip r:embed="rId2"/>
          <a:stretch>
            <a:fillRect/>
          </a:stretch>
        </p:blipFill>
        <p:spPr>
          <a:xfrm>
            <a:off x="1828800" y="1600200"/>
            <a:ext cx="5486400" cy="3657600"/>
          </a:xfrm>
          <a:prstGeom prst="rect">
            <a:avLst/>
          </a:prstGeom>
        </p:spPr>
      </p:pic>
      <p:sp>
        <p:nvSpPr>
          <p:cNvPr id="3" name="TextBox 12">
            <a:extLst>
              <a:ext uri="{FF2B5EF4-FFF2-40B4-BE49-F238E27FC236}">
                <a16:creationId xmlns:a16="http://schemas.microsoft.com/office/drawing/2014/main" id="{71B09E95-4E11-B1F9-D78C-719FCF205494}"/>
              </a:ext>
            </a:extLst>
          </p:cNvPr>
          <p:cNvSpPr txBox="1"/>
          <p:nvPr/>
        </p:nvSpPr>
        <p:spPr>
          <a:xfrm>
            <a:off x="7115723" y="6525407"/>
            <a:ext cx="2275563" cy="153888"/>
          </a:xfrm>
          <a:prstGeom prst="rect">
            <a:avLst/>
          </a:prstGeom>
        </p:spPr>
        <p:txBody>
          <a:bodyPr lIns="0" tIns="0" rIns="0" bIns="0" rtlCol="0" anchor="t">
            <a:spAutoFit/>
          </a:bodyPr>
          <a:lstStyle/>
          <a:p>
            <a:pPr>
              <a:lnSpc>
                <a:spcPts val="1200"/>
              </a:lnSpc>
            </a:pPr>
            <a:r>
              <a:rPr lang="en-US" sz="1000" spc="50" dirty="0">
                <a:solidFill>
                  <a:srgbClr val="052149"/>
                </a:solidFill>
                <a:latin typeface="Open Sans"/>
              </a:rPr>
              <a:t>RAE Initiative | Spring 2023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63375-2113-7F4B-AE90-784CFBED9774}"/>
              </a:ext>
            </a:extLst>
          </p:cNvPr>
          <p:cNvSpPr>
            <a:spLocks noGrp="1"/>
          </p:cNvSpPr>
          <p:nvPr>
            <p:ph type="title"/>
          </p:nvPr>
        </p:nvSpPr>
        <p:spPr/>
        <p:txBody>
          <a:bodyPr/>
          <a:lstStyle/>
          <a:p>
            <a:pPr algn="ctr"/>
            <a:r>
              <a:rPr lang="en-US" dirty="0"/>
              <a:t>Rheumatoid nodules</a:t>
            </a:r>
          </a:p>
        </p:txBody>
      </p:sp>
      <p:sp>
        <p:nvSpPr>
          <p:cNvPr id="3" name="Content Placeholder 2">
            <a:extLst>
              <a:ext uri="{FF2B5EF4-FFF2-40B4-BE49-F238E27FC236}">
                <a16:creationId xmlns:a16="http://schemas.microsoft.com/office/drawing/2014/main" id="{6292F753-F373-284F-9846-1FF13C65B353}"/>
              </a:ext>
            </a:extLst>
          </p:cNvPr>
          <p:cNvSpPr>
            <a:spLocks noGrp="1"/>
          </p:cNvSpPr>
          <p:nvPr>
            <p:ph idx="1"/>
          </p:nvPr>
        </p:nvSpPr>
        <p:spPr/>
        <p:txBody>
          <a:bodyPr vert="horz" lIns="91440" tIns="45720" rIns="91440" bIns="45720" rtlCol="0" anchor="t">
            <a:normAutofit/>
          </a:bodyPr>
          <a:lstStyle/>
          <a:p>
            <a:r>
              <a:rPr lang="en-US" sz="2000" dirty="0"/>
              <a:t>Nodules occur in about 30% of RA patients at some point in their disease history</a:t>
            </a:r>
            <a:endParaRPr lang="en-US" sz="2000" dirty="0">
              <a:cs typeface="Calibri"/>
            </a:endParaRPr>
          </a:p>
          <a:p>
            <a:r>
              <a:rPr lang="en-US" sz="2000" dirty="0"/>
              <a:t>Associated with tobacco use, positive serologies (RF, CCP)</a:t>
            </a:r>
            <a:endParaRPr lang="en-US" sz="2000" dirty="0">
              <a:cs typeface="Calibri"/>
            </a:endParaRPr>
          </a:p>
          <a:p>
            <a:r>
              <a:rPr lang="en-US" sz="2000" dirty="0"/>
              <a:t>Higher incidence in males &gt; females</a:t>
            </a:r>
            <a:endParaRPr lang="en-US" sz="2000" dirty="0">
              <a:cs typeface="Calibri"/>
            </a:endParaRPr>
          </a:p>
          <a:p>
            <a:r>
              <a:rPr lang="en-US" sz="2000" dirty="0"/>
              <a:t>Occur at areas of pressure</a:t>
            </a:r>
            <a:endParaRPr lang="en-US" sz="2000" dirty="0">
              <a:cs typeface="Calibri"/>
            </a:endParaRPr>
          </a:p>
          <a:p>
            <a:r>
              <a:rPr lang="en-US" sz="2000" dirty="0"/>
              <a:t>Also can be seen in the lungs and heart (myocardium, valves - rare)</a:t>
            </a:r>
          </a:p>
          <a:p>
            <a:r>
              <a:rPr lang="en-US" sz="2000" dirty="0">
                <a:cs typeface="Calibri"/>
              </a:rPr>
              <a:t>“Rheumatoid </a:t>
            </a:r>
            <a:r>
              <a:rPr lang="en-US" sz="2000" dirty="0" err="1">
                <a:cs typeface="Calibri"/>
              </a:rPr>
              <a:t>nodulosis</a:t>
            </a:r>
            <a:r>
              <a:rPr lang="en-US" sz="2000" dirty="0">
                <a:cs typeface="Calibri"/>
              </a:rPr>
              <a:t>” refers to the presence of rheumatoid nodules in the absence of significant synovitis</a:t>
            </a:r>
          </a:p>
          <a:p>
            <a:r>
              <a:rPr lang="en-US" sz="2000" dirty="0"/>
              <a:t>Pathology: focal central fibrinoid necrosis with surrounding fibroblasts</a:t>
            </a:r>
            <a:endParaRPr lang="en-US" sz="2000" dirty="0">
              <a:cs typeface="Calibri"/>
            </a:endParaRPr>
          </a:p>
          <a:p>
            <a:pPr marL="0" indent="0">
              <a:buNone/>
            </a:pPr>
            <a:endParaRPr lang="en-US" dirty="0">
              <a:cs typeface="Calibri" panose="020F0502020204030204"/>
            </a:endParaRPr>
          </a:p>
        </p:txBody>
      </p:sp>
    </p:spTree>
    <p:extLst>
      <p:ext uri="{BB962C8B-B14F-4D97-AF65-F5344CB8AC3E}">
        <p14:creationId xmlns:p14="http://schemas.microsoft.com/office/powerpoint/2010/main" val="18917565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6276FE865F86468E668E1113D70D9A" ma:contentTypeVersion="16" ma:contentTypeDescription="Create a new document." ma:contentTypeScope="" ma:versionID="49d719af81b2e1621147b5fa18221e81">
  <xsd:schema xmlns:xsd="http://www.w3.org/2001/XMLSchema" xmlns:xs="http://www.w3.org/2001/XMLSchema" xmlns:p="http://schemas.microsoft.com/office/2006/metadata/properties" xmlns:ns2="d92a44d9-cee3-4bac-871c-d665e403a4e1" xmlns:ns3="6113e5c4-20a0-41da-a0da-fe74194b9795" targetNamespace="http://schemas.microsoft.com/office/2006/metadata/properties" ma:root="true" ma:fieldsID="eb6aa87cb9e6a4423577a9fc2f7a60a9" ns2:_="" ns3:_="">
    <xsd:import namespace="d92a44d9-cee3-4bac-871c-d665e403a4e1"/>
    <xsd:import namespace="6113e5c4-20a0-41da-a0da-fe74194b979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2a44d9-cee3-4bac-871c-d665e403a4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73eda6-ee47-49cd-8b90-1ba368fd384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113e5c4-20a0-41da-a0da-fe74194b979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fa5cbf7-a8e8-4cf6-ba56-4d08ec1235d3}" ma:internalName="TaxCatchAll" ma:showField="CatchAllData" ma:web="6113e5c4-20a0-41da-a0da-fe74194b97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113e5c4-20a0-41da-a0da-fe74194b9795">
      <UserInfo>
        <DisplayName>gwendolyngrant3_gmail.com#ext#@ucsfonline.onmicrosoft.com</DisplayName>
        <AccountId>99</AccountId>
        <AccountType/>
      </UserInfo>
      <UserInfo>
        <DisplayName>Margaretten, Mary</DisplayName>
        <AccountId>42</AccountId>
        <AccountType/>
      </UserInfo>
      <UserInfo>
        <DisplayName>Mandal, Jennifer</DisplayName>
        <AccountId>12</AccountId>
        <AccountType/>
      </UserInfo>
    </SharedWithUsers>
    <lcf76f155ced4ddcb4097134ff3c332f xmlns="d92a44d9-cee3-4bac-871c-d665e403a4e1">
      <Terms xmlns="http://schemas.microsoft.com/office/infopath/2007/PartnerControls"/>
    </lcf76f155ced4ddcb4097134ff3c332f>
    <TaxCatchAll xmlns="6113e5c4-20a0-41da-a0da-fe74194b9795" xsi:nil="true"/>
  </documentManagement>
</p:properties>
</file>

<file path=customXml/itemProps1.xml><?xml version="1.0" encoding="utf-8"?>
<ds:datastoreItem xmlns:ds="http://schemas.openxmlformats.org/officeDocument/2006/customXml" ds:itemID="{1257C6B8-92AF-4DC5-8E44-C727F9A72253}">
  <ds:schemaRefs>
    <ds:schemaRef ds:uri="6113e5c4-20a0-41da-a0da-fe74194b9795"/>
    <ds:schemaRef ds:uri="d92a44d9-cee3-4bac-871c-d665e403a4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FE73BFB-055E-4C3D-A5C0-7B1A79561F93}">
  <ds:schemaRefs>
    <ds:schemaRef ds:uri="http://schemas.microsoft.com/sharepoint/v3/contenttype/forms"/>
  </ds:schemaRefs>
</ds:datastoreItem>
</file>

<file path=customXml/itemProps3.xml><?xml version="1.0" encoding="utf-8"?>
<ds:datastoreItem xmlns:ds="http://schemas.openxmlformats.org/officeDocument/2006/customXml" ds:itemID="{EE673E69-99CE-453A-BDD9-13F918882ED8}">
  <ds:schemaRefs>
    <ds:schemaRef ds:uri="6113e5c4-20a0-41da-a0da-fe74194b9795"/>
    <ds:schemaRef ds:uri="d92a44d9-cee3-4bac-871c-d665e403a4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5788</TotalTime>
  <Words>2022</Words>
  <Application>Microsoft Macintosh PowerPoint</Application>
  <PresentationFormat>On-screen Show (4:3)</PresentationFormat>
  <Paragraphs>363</Paragraphs>
  <Slides>40</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Arimo</vt:lpstr>
      <vt:lpstr>Calibri</vt:lpstr>
      <vt:lpstr>Calibri Light</vt:lpstr>
      <vt:lpstr>Courier New</vt:lpstr>
      <vt:lpstr>Open Sans</vt:lpstr>
      <vt:lpstr>Open Sans Bold</vt:lpstr>
      <vt:lpstr>Office Theme</vt:lpstr>
      <vt:lpstr>Welcome!</vt:lpstr>
      <vt:lpstr>PowerPoint Presentation</vt:lpstr>
      <vt:lpstr>PowerPoint Presentation</vt:lpstr>
      <vt:lpstr>PowerPoint Presentation</vt:lpstr>
      <vt:lpstr>Extra articular manifestations of rheumatoid arthritis</vt:lpstr>
      <vt:lpstr>Extra articular manifestations of rheumatoid arthritis</vt:lpstr>
      <vt:lpstr>Poll Question #1</vt:lpstr>
      <vt:lpstr>Rheumatoid nodules</vt:lpstr>
      <vt:lpstr>Rheumatoid nodules</vt:lpstr>
      <vt:lpstr>Rheumatoid nodules</vt:lpstr>
      <vt:lpstr>Rheumatoid nodules</vt:lpstr>
      <vt:lpstr>Rheumatoid nodules</vt:lpstr>
      <vt:lpstr>Poll Question #1</vt:lpstr>
      <vt:lpstr>Extra articular RA: Case #1</vt:lpstr>
      <vt:lpstr>Poll Question #2</vt:lpstr>
      <vt:lpstr>Extra articular RA: Case #1</vt:lpstr>
      <vt:lpstr>Extra articular RA: case # 1 </vt:lpstr>
      <vt:lpstr>Poll Question #2</vt:lpstr>
      <vt:lpstr>Pulmonary Manifestations of RA</vt:lpstr>
      <vt:lpstr>Pulmonary Manifestations of RA</vt:lpstr>
      <vt:lpstr>Interstitial lung disease in RA</vt:lpstr>
      <vt:lpstr>Interstitial lung disease in RA</vt:lpstr>
      <vt:lpstr>Interstitial lung disease in RA</vt:lpstr>
      <vt:lpstr>Interstitial lung disease in RA</vt:lpstr>
      <vt:lpstr>Extra articular RA: Case #2</vt:lpstr>
      <vt:lpstr>Extra articular RA: Case #2</vt:lpstr>
      <vt:lpstr>Poll Question #3</vt:lpstr>
      <vt:lpstr>Hematologic manifestations of RA</vt:lpstr>
      <vt:lpstr>Hematologic manifestations of RA</vt:lpstr>
      <vt:lpstr>Hematologic manifestations of RA</vt:lpstr>
      <vt:lpstr>Extra articular RA: Case #2</vt:lpstr>
      <vt:lpstr>Poll Question #3</vt:lpstr>
      <vt:lpstr>Ocular disease in RA</vt:lpstr>
      <vt:lpstr>Ocular disease in RA</vt:lpstr>
      <vt:lpstr>Ocular disease in RA</vt:lpstr>
      <vt:lpstr>Other extra articular manifestations of RA</vt:lpstr>
      <vt:lpstr>Other extra articular manifestations of RA</vt:lpstr>
      <vt:lpstr>Extra articular manifestations of RA</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Extra-articular manifestations of Rheumatoid Arthritis</dc:title>
  <dc:creator>Gwendolyn Grant</dc:creator>
  <cp:lastModifiedBy>Nicholas Cushman</cp:lastModifiedBy>
  <cp:revision>15</cp:revision>
  <dcterms:created xsi:type="dcterms:W3CDTF">2016-06-04T12:53:35Z</dcterms:created>
  <dcterms:modified xsi:type="dcterms:W3CDTF">2023-09-26T19:38:17Z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0x010100C06276FE865F86468E668E1113D70D9A</vt:lpwstr>
  </property>
  <property fmtid="{D5CDD505-2E9C-101B-9397-08002B2CF9AE}" pid="3" name="MediaServiceImageTags">
    <vt:lpwstr/>
  </property>
</Properties>
</file>