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75" r:id="rId3"/>
    <p:sldId id="278" r:id="rId4"/>
    <p:sldId id="276" r:id="rId5"/>
    <p:sldId id="277" r:id="rId6"/>
    <p:sldId id="280" r:id="rId7"/>
    <p:sldId id="281" r:id="rId8"/>
    <p:sldId id="283" r:id="rId9"/>
    <p:sldId id="284" r:id="rId10"/>
    <p:sldId id="285" r:id="rId11"/>
    <p:sldId id="265" r:id="rId12"/>
    <p:sldId id="266" r:id="rId13"/>
    <p:sldId id="258" r:id="rId14"/>
    <p:sldId id="268" r:id="rId15"/>
    <p:sldId id="259" r:id="rId16"/>
    <p:sldId id="269" r:id="rId17"/>
    <p:sldId id="261" r:id="rId18"/>
    <p:sldId id="270" r:id="rId19"/>
    <p:sldId id="262" r:id="rId20"/>
    <p:sldId id="271" r:id="rId21"/>
    <p:sldId id="263" r:id="rId22"/>
    <p:sldId id="272" r:id="rId23"/>
    <p:sldId id="264" r:id="rId24"/>
    <p:sldId id="273" r:id="rId25"/>
    <p:sldId id="286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>
        <p:scale>
          <a:sx n="100" d="100"/>
          <a:sy n="100" d="100"/>
        </p:scale>
        <p:origin x="1544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7AED8-BB50-672F-27AD-677825874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4BA70-800C-32A5-A97E-18A8538FA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41E70-1FBA-933A-F6C3-D2127BAE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D471-DE26-4C40-A94A-67A0AA92A061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175BC-3B46-7D7F-708B-153DD2D05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292E8-FD8A-C6C9-2059-13FF8DE1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A36D-F4FC-7848-8316-C19F0DA01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48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31C37-C958-82B7-DD7C-DA7495FA1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60CF4D-2E60-B48C-56E4-98320CD76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46C47-5E27-D8E0-55BC-B8F6E4D13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D471-DE26-4C40-A94A-67A0AA92A061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94B92-0ADE-10A3-75B0-AF69F345E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69E76-F8C6-1E7D-602E-D8BAF318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A36D-F4FC-7848-8316-C19F0DA01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86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DE1199-0BC3-F391-C435-2113DDB426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8B7C03-22B6-ADCC-1D1F-DE9051B93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77191-B60B-6CEF-1A14-8669E4220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D471-DE26-4C40-A94A-67A0AA92A061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EF734-05F5-0851-0B8F-0A15730A3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C1FF9-2465-CEEC-78FC-0210278BE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A36D-F4FC-7848-8316-C19F0DA01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3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1BC3A-CF9D-E3AD-F88A-598FA85D1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476D6-89A1-EA89-63AA-25830E225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43DF1-D965-843C-1DBA-8C2AB9ED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D471-DE26-4C40-A94A-67A0AA92A061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3F085-6107-E2FF-8401-A85C5D994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6F352-6DA7-1FA4-B3EE-02D34D839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A36D-F4FC-7848-8316-C19F0DA01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9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D0857-F0B1-8C35-CD4D-5C4001155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C506C-1D08-E2DD-EC8E-18F7C5144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72E8D-E9AD-A5D9-9EF4-A129E98E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D471-DE26-4C40-A94A-67A0AA92A061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26AE1-C97F-65D4-B2A6-1ECD71229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1EE9C-BC29-A46D-B2E7-715D5DBBE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A36D-F4FC-7848-8316-C19F0DA01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5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6585F-3727-7402-31F8-B4B0DAFEB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4A235-70AF-B1BD-7420-5BF9BD799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E9D2C-756D-EC4D-06A7-D9913138A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CC62B-FA0F-DD58-6559-53BE69297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D471-DE26-4C40-A94A-67A0AA92A061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91EC3-F08C-29E0-079F-5AD16B9F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AAA0C-2FED-E08E-1E5B-DD1DD2C13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A36D-F4FC-7848-8316-C19F0DA01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59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06AF5-738C-197A-6DAC-392ADE2D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F0A1-FFCF-6DFB-2EAB-38EF3DC23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B2DB60-386D-CDD2-4130-EBAC01795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0F90D2-1E23-210F-AB6C-BF57BA67E1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8EC822-A035-3CCC-97DF-E4F640090A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CEE3CB-E772-EA95-5A0B-9EFB0079C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D471-DE26-4C40-A94A-67A0AA92A061}" type="datetimeFigureOut">
              <a:rPr lang="en-US" smtClean="0"/>
              <a:t>9/14/23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70973C-9168-C06F-BEA5-14C6772E6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AD2716-63D8-1CAE-3022-193D44D04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A36D-F4FC-7848-8316-C19F0DA01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59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AB92C-8F7A-482A-3828-56A24F015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60D893-6E50-E9D7-244B-AB76C1744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D471-DE26-4C40-A94A-67A0AA92A061}" type="datetimeFigureOut">
              <a:rPr lang="en-US" smtClean="0"/>
              <a:t>9/14/23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17C248-4932-F26B-9D6B-C0385C4A8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D8D6E-4BA3-465F-592F-F48128A5B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A36D-F4FC-7848-8316-C19F0DA01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2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FEC580-75A5-BC75-BCB0-69D8EC9BA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D471-DE26-4C40-A94A-67A0AA92A061}" type="datetimeFigureOut">
              <a:rPr lang="en-US" smtClean="0"/>
              <a:t>9/14/23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5F5ED3-78BE-5A30-620F-48331457D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B48A3-EBFA-9024-E432-53C2E8020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A36D-F4FC-7848-8316-C19F0DA01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9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7860B-665E-1277-F6D3-1E10EB1F1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0EC49-7E11-CD65-5B50-E20B9381D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8F3C4-1FB9-F66C-D55D-E06EEB225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7A8FB1-ECBC-8AFB-B90C-BAB3250A3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D471-DE26-4C40-A94A-67A0AA92A061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42E01-8D43-1026-5569-CA24B672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9C660-9BF7-C3C8-E0FF-492F4DEBD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A36D-F4FC-7848-8316-C19F0DA01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3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F0139-6FC0-CE65-1D10-291BDDAF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667774-4C0D-45A7-484B-D4BAC8CC7E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1AA418-9CD0-2544-5F7D-D8E9B7712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92095-55CB-542E-34F4-06B9A9EB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D471-DE26-4C40-A94A-67A0AA92A061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6F7F20-27E2-2A0F-8CAA-CC1A47A80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CA5A9-092A-87F2-4FFB-3F5BB92A4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A36D-F4FC-7848-8316-C19F0DA01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9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D1A042-0225-7F5A-4BC0-AB9A608DB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16CA2-8055-D512-077B-646E232C5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E8FA2-CCA7-A306-97ED-7E91B5C877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DD471-DE26-4C40-A94A-67A0AA92A061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A7902-C69B-3074-125C-AB6BE329DE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52C4F-629E-742F-512B-357E743FFF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DA36D-F4FC-7848-8316-C19F0DA01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6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5654482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zinfo.org/understand-alzheimers/" TargetMode="External"/><Relationship Id="rId2" Type="http://schemas.openxmlformats.org/officeDocument/2006/relationships/hyperlink" Target="https://www.alzinfo.org/understand-alzheimers/clinical-stages-of-alzheimers/#:~:text=This%20guideline%20is%20used%20by,no%20longer%20live%20without%20assistanc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lzinfo.org/about/bios/dr-barry-reisber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lz.org/alzheimers-dementia/stage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yoclinic.org/diseases-conditions/alzheimers-disease/in-depth/alzheimers-stages/art-2004844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z.org/alzheimers-dementia/stages" TargetMode="External"/><Relationship Id="rId2" Type="http://schemas.openxmlformats.org/officeDocument/2006/relationships/hyperlink" Target="https://www.pennmedicine.org/updates/blogs/neuroscience-blog/2019/november/stages-of-alzheimer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88149-1405-1F3D-CD37-B82D3744A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Dementia Stages &amp; Stage-connected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08B2F-8BC5-5722-C82F-8DF0E4918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Organic Brain Syndromes (OBS).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Acute </a:t>
            </a:r>
            <a:r>
              <a:rPr lang="en-US" dirty="0" err="1"/>
              <a:t>confusional</a:t>
            </a:r>
            <a:r>
              <a:rPr lang="en-US" dirty="0"/>
              <a:t> states: cognitive impairment temporary (various medical conditions; infections; high fever; toxic exposures; inebriation, etc.)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Chronic progressive neurodegeneration: persistent; changing not static; ongoing loss of cognitive abilities.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	This is the dementia category.</a:t>
            </a:r>
          </a:p>
        </p:txBody>
      </p:sp>
    </p:spTree>
    <p:extLst>
      <p:ext uri="{BB962C8B-B14F-4D97-AF65-F5344CB8AC3E}">
        <p14:creationId xmlns:p14="http://schemas.microsoft.com/office/powerpoint/2010/main" val="1816783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596EF-364D-0A3B-1CD2-0F53A69E4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Are there exact stages of dementia? No.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C5366-ABE9-C9B7-85AE-786087D0E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not discrete, clearly bounded changes from one state to another.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course, there are changes from start to finish.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like an idiosyncratic, unstable, continuum of decline.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Stages are heuristic devices: they assist in organizing our thoughts and subsequent actions.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will use the Allen 6 Stages from the Savvy Caregiver approach.</a:t>
            </a:r>
          </a:p>
        </p:txBody>
      </p:sp>
    </p:spTree>
    <p:extLst>
      <p:ext uri="{BB962C8B-B14F-4D97-AF65-F5344CB8AC3E}">
        <p14:creationId xmlns:p14="http://schemas.microsoft.com/office/powerpoint/2010/main" val="203929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4D6B-08DB-D09B-3789-8B0088F4D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7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692DAF-6987-7902-7767-EE2407ED9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8750" y="1189831"/>
            <a:ext cx="67945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35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857BD7-85C0-26D2-D098-2C2161373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Meal Preparation: Allen Stage 5 (Early)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94BE44-0FC1-D4DC-EC95-0CCC77D7F7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Structure &amp; Support Factors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B95ABA-0D9E-1026-9EBC-5D8C27D6DB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Can do task involving moving about the home.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Can do 4-5 step tasks.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Can keep purpose of task in mind.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CG should give clear verbal direction.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B3DB8A-8A29-2244-82AE-F961BAF832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Stage-connected tasks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F486EB-2904-548B-4589-A604BF9C42C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Arranging the meal table/area.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Measuring and mixing things together.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Taking things to the table.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Helping to cook.</a:t>
            </a:r>
          </a:p>
        </p:txBody>
      </p:sp>
    </p:spTree>
    <p:extLst>
      <p:ext uri="{BB962C8B-B14F-4D97-AF65-F5344CB8AC3E}">
        <p14:creationId xmlns:p14="http://schemas.microsoft.com/office/powerpoint/2010/main" val="2652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94D83-6FDB-7C9D-0F3F-B7EA698D2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8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746A21-7BAB-ADB4-E9ED-206C680A1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4650" y="1132681"/>
            <a:ext cx="63627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35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68A0B-882C-45FF-3444-A40F8D217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Meal preparation: Allen Stage 4.5 (Early-Middle)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CDCA1-E569-8D61-8D50-E03FB427A7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Structure &amp; Support Factors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12CF9-3117-578B-4F6C-DDADA2443A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Should be able to do 3-5 step tasks.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Will likely keep the purpose of task in mind.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CG provide clear verbal direction.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May have to remind about the task or its parts to completion.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219699-8A1A-1C91-57A6-84E0140DB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Stage-connected tasks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C11C66-7C26-BCA0-E05E-86164ED05B9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Getting things from other areas.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Arranging an area.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Taking things to the table and returning things to the kitchen.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Measuring and mixing.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Sweeping around the meal area.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Doing/drying dishes.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Helping to cook/make sandwiches.</a:t>
            </a:r>
          </a:p>
        </p:txBody>
      </p:sp>
    </p:spTree>
    <p:extLst>
      <p:ext uri="{BB962C8B-B14F-4D97-AF65-F5344CB8AC3E}">
        <p14:creationId xmlns:p14="http://schemas.microsoft.com/office/powerpoint/2010/main" val="678769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D143A-86C8-606B-5C45-ECD767C56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7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107E62-1A44-9F0E-EEC9-A8EDAFF3F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4950" y="853281"/>
            <a:ext cx="66421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73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06811-B9CE-1915-ADD1-011EEC686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Meal Preparation: Allen Stage 4.0 </a:t>
            </a:r>
            <a:br>
              <a:rPr lang="en-US" dirty="0"/>
            </a:br>
            <a:r>
              <a:rPr lang="en-US" dirty="0"/>
              <a:t>(still Early Middle)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D9EC2-6D7C-AFCF-997A-B0E588D20C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Structure &amp; Support Factors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CE5A07-4DE0-14ED-760B-199B4EC050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Needs a contained area for tasks (e.g., dining room; kitchen, etc.).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Can do 2-4 step task; repetitive routine good.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Place materials needed at the site.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Give directions + visual demonstration; help start task; show end goal if possible.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 on them; remind; correct in a positive way.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692A0B-18F5-CD57-94D0-EB470CCF2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Stage-connected tasks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4D378-D690-AFDD-9445-03A52C319F5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Place silverware &amp; condiments on table.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sandwiches.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Put food in containers.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Prep string beans; shell peas.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Place napkins/tablecloth.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Place water/juice on table.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Place flowers on table.</a:t>
            </a:r>
          </a:p>
        </p:txBody>
      </p:sp>
    </p:spTree>
    <p:extLst>
      <p:ext uri="{BB962C8B-B14F-4D97-AF65-F5344CB8AC3E}">
        <p14:creationId xmlns:p14="http://schemas.microsoft.com/office/powerpoint/2010/main" val="3346355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D5589-488C-C59D-96C9-28452C59F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9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275B33-7F01-F992-7E10-3E24B96759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1300" y="1026319"/>
            <a:ext cx="66294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62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99698-BBD2-1785-3B99-9252B42C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Meal preparation: Allen Stage 3.5 (Late Middle)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38FA0-CC63-8066-C135-39824D169E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Structure &amp; Support Factors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80265-FE06-4F25-69B9-A44361963A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Sit down task + in reach.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Can do 1-3 step task.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Needs reminders &amp; may not recall purpose of task.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Demonstrate visual; help to start.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Needs frequent checks to stay on task.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B22DA-65DB-86E6-2D36-46FD56838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Stage-connected tasks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734974-B32A-5B13-FD24-ADBD9D4A53C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Wrap silverware in napkins.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Put flowers into vases.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Peeling, shredding, chipping, and dicing.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Stirring/rolling cookie dough.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Cracking eggs in bowl.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Buttering toast.</a:t>
            </a:r>
          </a:p>
        </p:txBody>
      </p:sp>
    </p:spTree>
    <p:extLst>
      <p:ext uri="{BB962C8B-B14F-4D97-AF65-F5344CB8AC3E}">
        <p14:creationId xmlns:p14="http://schemas.microsoft.com/office/powerpoint/2010/main" val="3394062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227B3-7087-3406-3DCB-6A54CB26C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1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4D7FD1-4FDA-08C5-0027-83161B0BA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0500" y="1018381"/>
            <a:ext cx="67310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66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A60A-6227-4538-BD45-7E042FDA4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Several questions to address about stages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6FD3D-336F-CC22-977D-E9FAC4EEC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Are there stages of dementia?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many stages?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to define each stage?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Why know what stage?</a:t>
            </a:r>
          </a:p>
        </p:txBody>
      </p:sp>
    </p:spTree>
    <p:extLst>
      <p:ext uri="{BB962C8B-B14F-4D97-AF65-F5344CB8AC3E}">
        <p14:creationId xmlns:p14="http://schemas.microsoft.com/office/powerpoint/2010/main" val="184273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10FA5-8EAE-EA7A-F6CA-6A4B4EB55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Meal preparation: Allen Stage 3.0 (still Late Middle)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6C0E9-0234-A662-1314-2F580AFFB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Structure and Support Factors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428AC-1B5C-124B-CA44-90BE0C9AC2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May be able to do 1-2 step tasks.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Don’t worry about quality.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Involvement is most important.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4C290D-A84B-B272-9C01-AB09990534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Stage-connected tasks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C73C6C-8819-C498-0AC1-82F7CC63BE3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Rolling dough for cookies.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Folding napkins (in half).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Stirring.</a:t>
            </a:r>
          </a:p>
        </p:txBody>
      </p:sp>
    </p:spTree>
    <p:extLst>
      <p:ext uri="{BB962C8B-B14F-4D97-AF65-F5344CB8AC3E}">
        <p14:creationId xmlns:p14="http://schemas.microsoft.com/office/powerpoint/2010/main" val="1794995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59610-309E-FAFE-72BD-0337D0717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7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C34CA1-B769-5D1E-9969-B17B43676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3050" y="1100931"/>
            <a:ext cx="65659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48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69B3F-B00A-3AA4-2C39-3D6DFC8D7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Meal preparation: Allen Stage 2 (Late)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D8B2C-8D1A-CCCF-6744-7BCA93F4F1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Structure &amp; support factors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9B30-3388-37E6-F892-EAECE16AB4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Likely can only enjoy passive (e.g., being in the room of an activity; listening to music; select movies, etc.).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May be able to do 1 step, if simple.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9A8909-AF05-C3EB-8321-D9C171E25D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Stage-connected tasks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EAB2B3-16A2-E970-0C6E-89B30C0F5F1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Wiping surface in front of them.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Spreading butter on bread if butter already placed on bread.</a:t>
            </a:r>
          </a:p>
        </p:txBody>
      </p:sp>
    </p:spTree>
    <p:extLst>
      <p:ext uri="{BB962C8B-B14F-4D97-AF65-F5344CB8AC3E}">
        <p14:creationId xmlns:p14="http://schemas.microsoft.com/office/powerpoint/2010/main" val="530181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E72E3-CA16-DD62-057E-27F615F57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7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2D3432-86DA-D007-BB37-368DF2978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1050" y="1450181"/>
            <a:ext cx="55499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07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87C20-A849-6200-8058-1DA1DDDAB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Meal preparation: Allen Stage 1: End stage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8381E-190A-930C-DB29-9D19A39712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Structure &amp; support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329DF1-6873-C426-8278-7F2843105D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Palliative care.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End of life care.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Hospice care.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9C0EA-39C4-2B11-219F-12EB46F4A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Stage-connected tasks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4F42D4-7B31-6CA1-7F3B-570B6FA14A9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Keep pleasant environment (e.g., soothing music; the hum of daily activities; conversation directed to them (even if no observable response).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Bed &amp; body care (clean sheets; skin care; incontinence care.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Hydration and nutrition.</a:t>
            </a:r>
          </a:p>
        </p:txBody>
      </p:sp>
    </p:spTree>
    <p:extLst>
      <p:ext uri="{BB962C8B-B14F-4D97-AF65-F5344CB8AC3E}">
        <p14:creationId xmlns:p14="http://schemas.microsoft.com/office/powerpoint/2010/main" val="3528683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64F8B-A9FB-C38F-C145-7238241FD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619FA-D9AD-ADD2-F894-2483F8D37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Staging is imposed on a natural and difficult to predict decline of function.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Staging helps to develop corresponding types of communication and intervention that will be optimally responded to by the PWD.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Caregiver action that fits the PWD’s capabilities will induce more times of contented involvement than caregiving without of plan.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Caregivers, the PWD, and the caregiving network will benefit from less emotional stress, more sense of accomplishment in responding to a chronic condition, and a more harmonious household.</a:t>
            </a:r>
          </a:p>
        </p:txBody>
      </p:sp>
    </p:spTree>
    <p:extLst>
      <p:ext uri="{BB962C8B-B14F-4D97-AF65-F5344CB8AC3E}">
        <p14:creationId xmlns:p14="http://schemas.microsoft.com/office/powerpoint/2010/main" val="1340699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CF8CB-C0C4-4D90-7BB0-B06C3318C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773FF-3570-4D55-EB60-D07F998CF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0" i="0" dirty="0" err="1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Brodaty</a:t>
            </a:r>
            <a:r>
              <a:rPr lang="en-US" b="0" i="0" dirty="0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 H., Donkin M. Family caregivers of people with dementia. </a:t>
            </a:r>
            <a:r>
              <a:rPr lang="en-US" b="0" i="1" dirty="0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Dialogues Clin </a:t>
            </a:r>
            <a:r>
              <a:rPr lang="en-US" b="0" i="1" dirty="0" err="1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Neurosci</a:t>
            </a:r>
            <a:r>
              <a:rPr lang="en-US" b="0" i="1" dirty="0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. </a:t>
            </a:r>
            <a:r>
              <a:rPr lang="en-US" b="0" i="0" dirty="0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2009;11:217–228. 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i="0" u="sng" dirty="0">
                <a:solidFill>
                  <a:srgbClr val="205493"/>
                </a:solidFill>
                <a:effectLst/>
                <a:latin typeface="Helvetica Neue" panose="02000503000000020004" pitchFamily="2" charset="0"/>
                <a:hlinkClick r:id="rId2"/>
              </a:rPr>
              <a:t>Alzheimers &amp; Dementis: Tranlational Research &amp; Clinical Interventions.</a:t>
            </a:r>
            <a:r>
              <a:rPr lang="en-US" b="0" i="0" dirty="0">
                <a:solidFill>
                  <a:srgbClr val="212121"/>
                </a:solidFill>
                <a:effectLst/>
                <a:latin typeface="Helvetica Neue" panose="02000503000000020004" pitchFamily="2" charset="0"/>
              </a:rPr>
              <a:t> 2017 Sep; 3(3): 450–458.</a:t>
            </a:r>
            <a:endParaRPr lang="en-US" dirty="0">
              <a:solidFill>
                <a:srgbClr val="303030"/>
              </a:solidFill>
              <a:latin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effects of caregiver characteristics on behavioral and psychological symptoms of dementia of patients with dementia. PC Lin, HT Lin, YH Yang, YH Yang - Aging &amp; Mental Health, 2022 - Taylor &amp; Francis.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Facilitators and barriers for families caring for adults living with Alzheimer's dementia: A qualitative study. MS </a:t>
            </a:r>
            <a:r>
              <a:rPr lang="en-US" dirty="0" err="1"/>
              <a:t>Lotfi</a:t>
            </a:r>
            <a:r>
              <a:rPr lang="en-US" dirty="0"/>
              <a:t>, FM </a:t>
            </a:r>
            <a:r>
              <a:rPr lang="en-US" dirty="0" err="1"/>
              <a:t>Shahboulaghi</a:t>
            </a:r>
            <a:r>
              <a:rPr lang="en-US" dirty="0"/>
              <a:t>, RA Jablonski, A </a:t>
            </a:r>
            <a:r>
              <a:rPr lang="en-US" dirty="0" err="1"/>
              <a:t>Ebadi</a:t>
            </a:r>
            <a:r>
              <a:rPr lang="en-US" dirty="0"/>
              <a:t>… - Geriatric Nursing, 2022 – Elsevier.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256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79A9A-33DC-0B62-CFC5-B233B374C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Note: Stages and caregiver actions to follow are based on the </a:t>
            </a:r>
            <a:r>
              <a:rPr lang="en-US" i="1" dirty="0"/>
              <a:t>Savvy Caregiver </a:t>
            </a:r>
            <a:r>
              <a:rPr lang="en-US" dirty="0"/>
              <a:t>approach.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F0654-0B0B-6EED-7104-CA7574F0D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i="1" dirty="0"/>
              <a:t>Savvy Caregiver</a:t>
            </a:r>
            <a:r>
              <a:rPr lang="en-US" dirty="0"/>
              <a:t>, Ken Hepburn, principal author.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Savvy Caregiver for Indian Country</a:t>
            </a:r>
            <a:r>
              <a:rPr lang="en-US" dirty="0"/>
              <a:t>, J. Neil Henderson, principal author.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Today’s information uses the Claire Allen staging protocol with examples of caregiver action as if the affected person is involved with a daily meal preparation.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Caregiver education &amp; support is compensatory </a:t>
            </a:r>
            <a:r>
              <a:rPr lang="en-US" dirty="0" err="1"/>
              <a:t>reablement</a:t>
            </a:r>
            <a:r>
              <a:rPr lang="en-US" dirty="0"/>
              <a:t> for the PWD and benefits the caregivers as “invisible second” participants.</a:t>
            </a:r>
          </a:p>
        </p:txBody>
      </p:sp>
    </p:spTree>
    <p:extLst>
      <p:ext uri="{BB962C8B-B14F-4D97-AF65-F5344CB8AC3E}">
        <p14:creationId xmlns:p14="http://schemas.microsoft.com/office/powerpoint/2010/main" val="2262431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FDF77-F5AE-6619-0F32-1873A0197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Main theme for staging the dementias: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37C8B-DB37-5C16-73AD-868DF31FF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Productive caregiving responses are optimized when the complexity of care matches the affected person’s ability to understand and perform.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Desired result: CONTENTED INVOLVEMENT.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Affected person feels secure; protected; loved.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Caregivers feel a sense of accomplishment in the face of difficult and sad matters.</a:t>
            </a:r>
          </a:p>
        </p:txBody>
      </p:sp>
    </p:spTree>
    <p:extLst>
      <p:ext uri="{BB962C8B-B14F-4D97-AF65-F5344CB8AC3E}">
        <p14:creationId xmlns:p14="http://schemas.microsoft.com/office/powerpoint/2010/main" val="173312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9501E-26F3-0FDD-BA13-9FA24C072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Benefits for caregiving when the caregiver is dementia-educated.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40197-63CE-A959-6527-D064F2871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As caregiver expertise increases, behavior problems decrease.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Keeping in mind that most ”behavior problems” are forms of communication.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85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25354-5024-A21E-A127-86F27DA33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Are there exact stages of dementia?</a:t>
            </a:r>
            <a:br>
              <a:rPr lang="en-US" b="1" dirty="0"/>
            </a:br>
            <a:r>
              <a:rPr lang="en-US" sz="16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https://www.alzinfo.org/understand-alzheimers/clinical-stages-of-alzheimers/#:~:text=This%20guideline%20is%20used%20by,no%20longer%20live%20without%20assistance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ACDA3-81A1-11B2-2C52-1CB5D0217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seven Clinical Stages of </a:t>
            </a:r>
            <a:r>
              <a:rPr lang="en-US" sz="2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Alzheimer’s disease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also known as the Global Deterioration Scale (GDS), was developed by </a:t>
            </a:r>
            <a:r>
              <a:rPr lang="en-US" sz="2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Dr. Barry Reisberg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Director of the Fisher Alzheimer’s Disease Education and Research program at NYU Grossman School of Medicine.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This guideline is used by professionals and caregivers around the world to identify at what stage of the disease a person is in.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Stages 1-3 are the pre-dementia stages;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tages 4-7 are the dementia stages. Stage 5 is the point where a person can no longer live without assistance.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Stage 6 has 5 subparts,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Stage 7 has 6 subparts. So, a total of 16 stages.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69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A962-5A7D-5117-E415-CD33B4234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/>
              <a:t>Are there exact stages of dementia?</a:t>
            </a:r>
            <a:br>
              <a:rPr lang="en-US" sz="4900" b="1" dirty="0"/>
            </a:br>
            <a:br>
              <a:rPr lang="en-US" sz="1800" b="1" dirty="0"/>
            </a:br>
            <a:br>
              <a:rPr lang="en-US" sz="1800" b="1" dirty="0"/>
            </a:b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https://www.alz.org/alzheimers-dementia/stages</a:t>
            </a:r>
            <a:b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69969-D0B2-0AD1-F8EB-2B79A801B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Alzheimer’s Association: </a:t>
            </a:r>
          </a:p>
          <a:p>
            <a:pPr marL="0" indent="0">
              <a:buNone/>
            </a:pP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Early, Middle, Late = Mild, Moderate, Severe.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36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8FA1C-83FE-6F02-2B93-CEB96E23A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Are there exact stages of dementia?</a:t>
            </a:r>
            <a:br>
              <a:rPr lang="en-US" b="1" dirty="0"/>
            </a:br>
            <a:br>
              <a:rPr lang="en-US" sz="1800" b="1" dirty="0"/>
            </a:br>
            <a:r>
              <a:rPr lang="en-US" sz="16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https://www.mayoclinic.org/diseases-conditions/alzheimers-disease/in-depth/alzheimers-stages/art-20048448</a:t>
            </a:r>
            <a:b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D4DE9-2E7D-6645-B66F-5F944FD57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Mayo Clinic: 5 stages.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Preclinical Alzheimer's disease.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Mild cognitive impairment due to Alzheimer's disease.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Mild dementia due to Alzheimer's disease.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Moderate dementia due to Alzheimer's disease.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Severe dementia due to Alzheimer's disease.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98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CE629-41E4-62D0-B8D8-211225B52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Are there exact stages of dementia?</a:t>
            </a:r>
            <a:br>
              <a:rPr lang="en-US" sz="1800" b="1" dirty="0"/>
            </a:br>
            <a:br>
              <a:rPr lang="en-US" sz="1800" b="1" dirty="0"/>
            </a:br>
            <a:r>
              <a:rPr lang="en-US" sz="1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https://www.pennmedicine.org/updates/blogs/neuroscience-blog/2019/november/stages-of-alzheimers</a:t>
            </a:r>
            <a:b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1B1E2-24A1-B3E7-57D5-464008D37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Penn Medicine: 7 but not the Reisberg version.</a:t>
            </a:r>
          </a:p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timing and severity may be different for each person, and it can be difficult to determine which stage your loved one is in because </a:t>
            </a:r>
            <a:r>
              <a:rPr lang="en-US" sz="1800" b="1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stages may overlap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and are only meant to be a guideline.</a:t>
            </a:r>
          </a:p>
          <a:p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Stage 1: Before Symptoms Appear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Stage 2: Basic Forgetfulness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Stage 3: Noticeable Memory Difficulties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Stage 4: More Than Memory Loss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Stage 5: Decreased Independence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Stage 6: Severe Symptoms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Stage 7: Lack of Physical Control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778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1480</Words>
  <Application>Microsoft Macintosh PowerPoint</Application>
  <PresentationFormat>Widescreen</PresentationFormat>
  <Paragraphs>167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Helvetica Neue</vt:lpstr>
      <vt:lpstr>Wingdings</vt:lpstr>
      <vt:lpstr>Office Theme</vt:lpstr>
      <vt:lpstr>Dementia Stages &amp; Stage-connected Care</vt:lpstr>
      <vt:lpstr>Several questions to address about stages</vt:lpstr>
      <vt:lpstr>Note: Stages and caregiver actions to follow are based on the Savvy Caregiver approach. </vt:lpstr>
      <vt:lpstr>Main theme for staging the dementias:</vt:lpstr>
      <vt:lpstr>Benefits for caregiving when the caregiver is dementia-educated.</vt:lpstr>
      <vt:lpstr>Are there exact stages of dementia? https://www.alzinfo.org/understand-alzheimers/clinical-stages-of-alzheimers/#:~:text=This%20guideline%20is%20used%20by,no%20longer%20live%20without%20assistance. </vt:lpstr>
      <vt:lpstr>Are there exact stages of dementia?   https://www.alz.org/alzheimers-dementia/stages </vt:lpstr>
      <vt:lpstr>Are there exact stages of dementia?  https://www.mayoclinic.org/diseases-conditions/alzheimers-disease/in-depth/alzheimers-stages/art-20048448 </vt:lpstr>
      <vt:lpstr>Are there exact stages of dementia?  https://www.pennmedicine.org/updates/blogs/neuroscience-blog/2019/november/stages-of-alzheimers </vt:lpstr>
      <vt:lpstr>Are there exact stages of dementia? No.</vt:lpstr>
      <vt:lpstr>PowerPoint Presentation</vt:lpstr>
      <vt:lpstr>Meal Preparation: Allen Stage 5 (Early)</vt:lpstr>
      <vt:lpstr>PowerPoint Presentation</vt:lpstr>
      <vt:lpstr>Meal preparation: Allen Stage 4.5 (Early-Middle)</vt:lpstr>
      <vt:lpstr>PowerPoint Presentation</vt:lpstr>
      <vt:lpstr>Meal Preparation: Allen Stage 4.0  (still Early Middle)</vt:lpstr>
      <vt:lpstr>PowerPoint Presentation</vt:lpstr>
      <vt:lpstr>Meal preparation: Allen Stage 3.5 (Late Middle)</vt:lpstr>
      <vt:lpstr>PowerPoint Presentation</vt:lpstr>
      <vt:lpstr>Meal preparation: Allen Stage 3.0 (still Late Middle)</vt:lpstr>
      <vt:lpstr>PowerPoint Presentation</vt:lpstr>
      <vt:lpstr>Meal preparation: Allen Stage 2 (Late)</vt:lpstr>
      <vt:lpstr>PowerPoint Presentation</vt:lpstr>
      <vt:lpstr>Meal preparation: Allen Stage 1: End stage </vt:lpstr>
      <vt:lpstr>Summary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N Henderson</dc:creator>
  <cp:lastModifiedBy>Joseph N Henderson</cp:lastModifiedBy>
  <cp:revision>5</cp:revision>
  <dcterms:created xsi:type="dcterms:W3CDTF">2023-09-14T15:32:26Z</dcterms:created>
  <dcterms:modified xsi:type="dcterms:W3CDTF">2023-09-15T16:49:34Z</dcterms:modified>
</cp:coreProperties>
</file>