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44"/>
  </p:notesMasterIdLst>
  <p:sldIdLst>
    <p:sldId id="4842" r:id="rId3"/>
    <p:sldId id="4851" r:id="rId4"/>
    <p:sldId id="4843" r:id="rId5"/>
    <p:sldId id="595" r:id="rId6"/>
    <p:sldId id="4870" r:id="rId7"/>
    <p:sldId id="559" r:id="rId8"/>
    <p:sldId id="4849" r:id="rId9"/>
    <p:sldId id="560" r:id="rId10"/>
    <p:sldId id="432" r:id="rId11"/>
    <p:sldId id="431" r:id="rId12"/>
    <p:sldId id="309" r:id="rId13"/>
    <p:sldId id="4864" r:id="rId14"/>
    <p:sldId id="4860" r:id="rId15"/>
    <p:sldId id="540" r:id="rId16"/>
    <p:sldId id="584" r:id="rId17"/>
    <p:sldId id="710" r:id="rId18"/>
    <p:sldId id="4839" r:id="rId19"/>
    <p:sldId id="4841" r:id="rId20"/>
    <p:sldId id="4863" r:id="rId21"/>
    <p:sldId id="690" r:id="rId22"/>
    <p:sldId id="4840" r:id="rId23"/>
    <p:sldId id="587" r:id="rId24"/>
    <p:sldId id="4861" r:id="rId25"/>
    <p:sldId id="569" r:id="rId26"/>
    <p:sldId id="429" r:id="rId27"/>
    <p:sldId id="565" r:id="rId28"/>
    <p:sldId id="4858" r:id="rId29"/>
    <p:sldId id="477" r:id="rId30"/>
    <p:sldId id="558" r:id="rId31"/>
    <p:sldId id="602" r:id="rId32"/>
    <p:sldId id="577" r:id="rId33"/>
    <p:sldId id="578" r:id="rId34"/>
    <p:sldId id="605" r:id="rId35"/>
    <p:sldId id="603" r:id="rId36"/>
    <p:sldId id="604" r:id="rId37"/>
    <p:sldId id="4760" r:id="rId38"/>
    <p:sldId id="4853" r:id="rId39"/>
    <p:sldId id="715" r:id="rId40"/>
    <p:sldId id="4868" r:id="rId41"/>
    <p:sldId id="4854" r:id="rId42"/>
    <p:sldId id="60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8720E7-95D5-CB41-87B9-00DD08D2188F}">
          <p14:sldIdLst>
            <p14:sldId id="4842"/>
            <p14:sldId id="4851"/>
            <p14:sldId id="4843"/>
            <p14:sldId id="595"/>
            <p14:sldId id="4870"/>
            <p14:sldId id="559"/>
            <p14:sldId id="4849"/>
            <p14:sldId id="560"/>
            <p14:sldId id="432"/>
            <p14:sldId id="431"/>
            <p14:sldId id="309"/>
            <p14:sldId id="4864"/>
            <p14:sldId id="4860"/>
            <p14:sldId id="540"/>
            <p14:sldId id="584"/>
            <p14:sldId id="710"/>
            <p14:sldId id="4839"/>
            <p14:sldId id="4841"/>
            <p14:sldId id="4863"/>
            <p14:sldId id="690"/>
            <p14:sldId id="4840"/>
            <p14:sldId id="587"/>
            <p14:sldId id="4861"/>
            <p14:sldId id="569"/>
            <p14:sldId id="429"/>
            <p14:sldId id="565"/>
            <p14:sldId id="4858"/>
            <p14:sldId id="477"/>
            <p14:sldId id="558"/>
            <p14:sldId id="602"/>
            <p14:sldId id="577"/>
            <p14:sldId id="578"/>
            <p14:sldId id="605"/>
            <p14:sldId id="603"/>
            <p14:sldId id="604"/>
            <p14:sldId id="4760"/>
            <p14:sldId id="4853"/>
            <p14:sldId id="715"/>
            <p14:sldId id="4868"/>
            <p14:sldId id="4854"/>
            <p14:sldId id="6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7"/>
    <p:restoredTop sz="96512"/>
  </p:normalViewPr>
  <p:slideViewPr>
    <p:cSldViewPr snapToGrid="0">
      <p:cViewPr varScale="1">
        <p:scale>
          <a:sx n="108" d="100"/>
          <a:sy n="108" d="100"/>
        </p:scale>
        <p:origin x="552" y="19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_rels/data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1EB81-DBCA-4C80-9A44-FA14FF312356}"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8BEFB228-BED4-4DAA-9289-A6793A18382F}">
      <dgm:prSet/>
      <dgm:spPr/>
      <dgm:t>
        <a:bodyPr/>
        <a:lstStyle/>
        <a:p>
          <a:r>
            <a:rPr lang="en-US" dirty="0"/>
            <a:t>Participants will be able to:</a:t>
          </a:r>
        </a:p>
      </dgm:t>
    </dgm:pt>
    <dgm:pt modelId="{9678F4FC-40E6-4E8B-847A-F66A2267A599}" type="parTrans" cxnId="{DC017C48-F7FA-46BE-A1F3-A7AB2A3A5E29}">
      <dgm:prSet/>
      <dgm:spPr/>
      <dgm:t>
        <a:bodyPr/>
        <a:lstStyle/>
        <a:p>
          <a:endParaRPr lang="en-US"/>
        </a:p>
      </dgm:t>
    </dgm:pt>
    <dgm:pt modelId="{7E6E8975-24CB-44B4-BFD3-91B6714FD0CC}" type="sibTrans" cxnId="{DC017C48-F7FA-46BE-A1F3-A7AB2A3A5E29}">
      <dgm:prSet/>
      <dgm:spPr/>
      <dgm:t>
        <a:bodyPr/>
        <a:lstStyle/>
        <a:p>
          <a:endParaRPr lang="en-US"/>
        </a:p>
      </dgm:t>
    </dgm:pt>
    <dgm:pt modelId="{D1863B01-C7A4-476F-B94C-4A17CE3E6F3A}">
      <dgm:prSet/>
      <dgm:spPr/>
      <dgm:t>
        <a:bodyPr/>
        <a:lstStyle/>
        <a:p>
          <a:r>
            <a:rPr lang="en-US" dirty="0"/>
            <a:t>Recognize the impact of the opioid epidemic in relation to the HIV and HCV epidemics</a:t>
          </a:r>
          <a:br>
            <a:rPr lang="en-US" dirty="0"/>
          </a:br>
          <a:endParaRPr lang="en-US" dirty="0"/>
        </a:p>
      </dgm:t>
    </dgm:pt>
    <dgm:pt modelId="{5232D92F-3EA1-4680-BEBB-A97F1E779B3E}" type="parTrans" cxnId="{A4E19773-E25A-446A-90E5-3E8C2AD6C9FB}">
      <dgm:prSet/>
      <dgm:spPr/>
      <dgm:t>
        <a:bodyPr/>
        <a:lstStyle/>
        <a:p>
          <a:endParaRPr lang="en-US"/>
        </a:p>
      </dgm:t>
    </dgm:pt>
    <dgm:pt modelId="{52D2CB27-940E-40CA-B912-4DEEE976A7D7}" type="sibTrans" cxnId="{A4E19773-E25A-446A-90E5-3E8C2AD6C9FB}">
      <dgm:prSet/>
      <dgm:spPr/>
      <dgm:t>
        <a:bodyPr/>
        <a:lstStyle/>
        <a:p>
          <a:endParaRPr lang="en-US"/>
        </a:p>
      </dgm:t>
    </dgm:pt>
    <dgm:pt modelId="{AA7053C1-0A5F-4FFA-8438-90B73CF7DADD}">
      <dgm:prSet/>
      <dgm:spPr/>
      <dgm:t>
        <a:bodyPr/>
        <a:lstStyle/>
        <a:p>
          <a:r>
            <a:rPr lang="en-US" dirty="0"/>
            <a:t>Describe interventions to mitigate the syndemic at a macro, micro and individual level</a:t>
          </a:r>
        </a:p>
      </dgm:t>
    </dgm:pt>
    <dgm:pt modelId="{FB256639-80EB-4ED9-8D8C-EDC01D715C50}" type="parTrans" cxnId="{41CA801E-9E2B-42AF-88D7-9C5FD36881A2}">
      <dgm:prSet/>
      <dgm:spPr/>
      <dgm:t>
        <a:bodyPr/>
        <a:lstStyle/>
        <a:p>
          <a:endParaRPr lang="en-US"/>
        </a:p>
      </dgm:t>
    </dgm:pt>
    <dgm:pt modelId="{D50B59CD-CB83-467A-A59F-67910B971D6B}" type="sibTrans" cxnId="{41CA801E-9E2B-42AF-88D7-9C5FD36881A2}">
      <dgm:prSet/>
      <dgm:spPr/>
      <dgm:t>
        <a:bodyPr/>
        <a:lstStyle/>
        <a:p>
          <a:endParaRPr lang="en-US"/>
        </a:p>
      </dgm:t>
    </dgm:pt>
    <dgm:pt modelId="{1D30B38D-898B-CB4C-8FBB-E295473EB5B8}">
      <dgm:prSet/>
      <dgm:spPr/>
      <dgm:t>
        <a:bodyPr/>
        <a:lstStyle/>
        <a:p>
          <a:r>
            <a:rPr lang="en-US" dirty="0"/>
            <a:t>Explain the concept of a syndemic</a:t>
          </a:r>
          <a:br>
            <a:rPr lang="en-US" dirty="0"/>
          </a:br>
          <a:endParaRPr lang="en-US" dirty="0"/>
        </a:p>
      </dgm:t>
    </dgm:pt>
    <dgm:pt modelId="{2A337F6A-4179-B946-B432-D9855D800708}" type="parTrans" cxnId="{F40FE31B-48BB-E947-99ED-DC0F79D23A2A}">
      <dgm:prSet/>
      <dgm:spPr/>
      <dgm:t>
        <a:bodyPr/>
        <a:lstStyle/>
        <a:p>
          <a:endParaRPr lang="en-US"/>
        </a:p>
      </dgm:t>
    </dgm:pt>
    <dgm:pt modelId="{D402EF7E-79F2-7F41-99A8-B478CAF1DCDB}" type="sibTrans" cxnId="{F40FE31B-48BB-E947-99ED-DC0F79D23A2A}">
      <dgm:prSet/>
      <dgm:spPr/>
      <dgm:t>
        <a:bodyPr/>
        <a:lstStyle/>
        <a:p>
          <a:endParaRPr lang="en-US"/>
        </a:p>
      </dgm:t>
    </dgm:pt>
    <dgm:pt modelId="{2E335CB0-9D4F-EB4D-AAA9-72F1A14DFCF1}" type="pres">
      <dgm:prSet presAssocID="{2111EB81-DBCA-4C80-9A44-FA14FF312356}" presName="linear" presStyleCnt="0">
        <dgm:presLayoutVars>
          <dgm:animLvl val="lvl"/>
          <dgm:resizeHandles val="exact"/>
        </dgm:presLayoutVars>
      </dgm:prSet>
      <dgm:spPr/>
    </dgm:pt>
    <dgm:pt modelId="{79D778E3-7609-2F4E-BEEA-78C853B3ABF2}" type="pres">
      <dgm:prSet presAssocID="{8BEFB228-BED4-4DAA-9289-A6793A18382F}" presName="parentText" presStyleLbl="node1" presStyleIdx="0" presStyleCnt="1">
        <dgm:presLayoutVars>
          <dgm:chMax val="0"/>
          <dgm:bulletEnabled val="1"/>
        </dgm:presLayoutVars>
      </dgm:prSet>
      <dgm:spPr/>
    </dgm:pt>
    <dgm:pt modelId="{9B78A0C5-0E00-0A42-AD61-BA2A734C877C}" type="pres">
      <dgm:prSet presAssocID="{8BEFB228-BED4-4DAA-9289-A6793A18382F}" presName="childText" presStyleLbl="revTx" presStyleIdx="0" presStyleCnt="1">
        <dgm:presLayoutVars>
          <dgm:bulletEnabled val="1"/>
        </dgm:presLayoutVars>
      </dgm:prSet>
      <dgm:spPr/>
    </dgm:pt>
  </dgm:ptLst>
  <dgm:cxnLst>
    <dgm:cxn modelId="{F40FE31B-48BB-E947-99ED-DC0F79D23A2A}" srcId="{8BEFB228-BED4-4DAA-9289-A6793A18382F}" destId="{1D30B38D-898B-CB4C-8FBB-E295473EB5B8}" srcOrd="0" destOrd="0" parTransId="{2A337F6A-4179-B946-B432-D9855D800708}" sibTransId="{D402EF7E-79F2-7F41-99A8-B478CAF1DCDB}"/>
    <dgm:cxn modelId="{41CA801E-9E2B-42AF-88D7-9C5FD36881A2}" srcId="{8BEFB228-BED4-4DAA-9289-A6793A18382F}" destId="{AA7053C1-0A5F-4FFA-8438-90B73CF7DADD}" srcOrd="2" destOrd="0" parTransId="{FB256639-80EB-4ED9-8D8C-EDC01D715C50}" sibTransId="{D50B59CD-CB83-467A-A59F-67910B971D6B}"/>
    <dgm:cxn modelId="{C7A04A42-7E35-1B4E-BBCC-D333D64A37BC}" type="presOf" srcId="{D1863B01-C7A4-476F-B94C-4A17CE3E6F3A}" destId="{9B78A0C5-0E00-0A42-AD61-BA2A734C877C}" srcOrd="0" destOrd="1" presId="urn:microsoft.com/office/officeart/2005/8/layout/vList2"/>
    <dgm:cxn modelId="{DC017C48-F7FA-46BE-A1F3-A7AB2A3A5E29}" srcId="{2111EB81-DBCA-4C80-9A44-FA14FF312356}" destId="{8BEFB228-BED4-4DAA-9289-A6793A18382F}" srcOrd="0" destOrd="0" parTransId="{9678F4FC-40E6-4E8B-847A-F66A2267A599}" sibTransId="{7E6E8975-24CB-44B4-BFD3-91B6714FD0CC}"/>
    <dgm:cxn modelId="{BD29B35E-E2E5-D448-B8AF-39727E6D6227}" type="presOf" srcId="{AA7053C1-0A5F-4FFA-8438-90B73CF7DADD}" destId="{9B78A0C5-0E00-0A42-AD61-BA2A734C877C}" srcOrd="0" destOrd="2" presId="urn:microsoft.com/office/officeart/2005/8/layout/vList2"/>
    <dgm:cxn modelId="{A4E19773-E25A-446A-90E5-3E8C2AD6C9FB}" srcId="{8BEFB228-BED4-4DAA-9289-A6793A18382F}" destId="{D1863B01-C7A4-476F-B94C-4A17CE3E6F3A}" srcOrd="1" destOrd="0" parTransId="{5232D92F-3EA1-4680-BEBB-A97F1E779B3E}" sibTransId="{52D2CB27-940E-40CA-B912-4DEEE976A7D7}"/>
    <dgm:cxn modelId="{2BD4F0D6-96FE-A144-AFF2-3DD39E018AA8}" type="presOf" srcId="{2111EB81-DBCA-4C80-9A44-FA14FF312356}" destId="{2E335CB0-9D4F-EB4D-AAA9-72F1A14DFCF1}" srcOrd="0" destOrd="0" presId="urn:microsoft.com/office/officeart/2005/8/layout/vList2"/>
    <dgm:cxn modelId="{E8BF02DF-E788-EA48-8EC1-3D660558727F}" type="presOf" srcId="{1D30B38D-898B-CB4C-8FBB-E295473EB5B8}" destId="{9B78A0C5-0E00-0A42-AD61-BA2A734C877C}" srcOrd="0" destOrd="0" presId="urn:microsoft.com/office/officeart/2005/8/layout/vList2"/>
    <dgm:cxn modelId="{803BFBE7-1F23-614B-A502-C334DC817402}" type="presOf" srcId="{8BEFB228-BED4-4DAA-9289-A6793A18382F}" destId="{79D778E3-7609-2F4E-BEEA-78C853B3ABF2}" srcOrd="0" destOrd="0" presId="urn:microsoft.com/office/officeart/2005/8/layout/vList2"/>
    <dgm:cxn modelId="{F7422ABE-C78D-D942-903A-88B8F58076EB}" type="presParOf" srcId="{2E335CB0-9D4F-EB4D-AAA9-72F1A14DFCF1}" destId="{79D778E3-7609-2F4E-BEEA-78C853B3ABF2}" srcOrd="0" destOrd="0" presId="urn:microsoft.com/office/officeart/2005/8/layout/vList2"/>
    <dgm:cxn modelId="{ECE39219-62BB-5B4A-95A1-5C277B32436D}" type="presParOf" srcId="{2E335CB0-9D4F-EB4D-AAA9-72F1A14DFCF1}" destId="{9B78A0C5-0E00-0A42-AD61-BA2A734C877C}"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C9A1A6-990B-1B42-B68D-20C9698FDF49}" type="doc">
      <dgm:prSet loTypeId="urn:microsoft.com/office/officeart/2005/8/layout/venn1" loCatId="" qsTypeId="urn:microsoft.com/office/officeart/2005/8/quickstyle/simple1" qsCatId="simple" csTypeId="urn:microsoft.com/office/officeart/2005/8/colors/colorful4" csCatId="colorful" phldr="1"/>
      <dgm:spPr/>
      <dgm:t>
        <a:bodyPr/>
        <a:lstStyle/>
        <a:p>
          <a:endParaRPr lang="en-US"/>
        </a:p>
      </dgm:t>
    </dgm:pt>
    <dgm:pt modelId="{57727D82-DC6B-F949-95AE-2C561A579326}">
      <dgm:prSet phldrT="[Text]" custT="1"/>
      <dgm:spPr/>
      <dgm:t>
        <a:bodyPr/>
        <a:lstStyle/>
        <a:p>
          <a:r>
            <a:rPr lang="en-US" sz="1600" b="1" dirty="0"/>
            <a:t>Structural Factors</a:t>
          </a:r>
        </a:p>
        <a:p>
          <a:r>
            <a:rPr lang="en-US" sz="1000" dirty="0"/>
            <a:t>The lack of access to housing, transportation, health facilities, SSP programs</a:t>
          </a:r>
          <a:endParaRPr lang="en-US" sz="1000" b="1" dirty="0"/>
        </a:p>
      </dgm:t>
    </dgm:pt>
    <dgm:pt modelId="{92EAFDE5-C73C-1C41-AE3E-BFDA75DBC904}" type="parTrans" cxnId="{B9EC2845-12FD-334B-969B-CEA0FB42C2BF}">
      <dgm:prSet/>
      <dgm:spPr/>
      <dgm:t>
        <a:bodyPr/>
        <a:lstStyle/>
        <a:p>
          <a:endParaRPr lang="en-US"/>
        </a:p>
      </dgm:t>
    </dgm:pt>
    <dgm:pt modelId="{AB759D8F-BEFE-ED4E-B7B1-E9CE1E44915C}" type="sibTrans" cxnId="{B9EC2845-12FD-334B-969B-CEA0FB42C2BF}">
      <dgm:prSet/>
      <dgm:spPr/>
      <dgm:t>
        <a:bodyPr/>
        <a:lstStyle/>
        <a:p>
          <a:endParaRPr lang="en-US"/>
        </a:p>
      </dgm:t>
    </dgm:pt>
    <dgm:pt modelId="{FF46B48F-526D-EF4E-8568-155DD6B9061F}">
      <dgm:prSet phldrT="[Text]" custT="1"/>
      <dgm:spPr/>
      <dgm:t>
        <a:bodyPr/>
        <a:lstStyle/>
        <a:p>
          <a:pPr algn="ctr"/>
          <a:r>
            <a:rPr lang="en-US" sz="1600" b="1" dirty="0"/>
            <a:t>Social Factors</a:t>
          </a:r>
        </a:p>
        <a:p>
          <a:pPr algn="ctr"/>
          <a:r>
            <a:rPr lang="en-US" sz="1000" dirty="0"/>
            <a:t>  STIGMA,  Lack of education, employment, access to healthy food,  health coverage</a:t>
          </a:r>
          <a:endParaRPr lang="en-US" sz="1000" b="1" dirty="0"/>
        </a:p>
      </dgm:t>
    </dgm:pt>
    <dgm:pt modelId="{90838496-1D3F-0947-BE79-58777D2D4E76}" type="parTrans" cxnId="{38F3069E-BA1D-BA4D-8D99-DD559838EA24}">
      <dgm:prSet/>
      <dgm:spPr/>
      <dgm:t>
        <a:bodyPr/>
        <a:lstStyle/>
        <a:p>
          <a:endParaRPr lang="en-US"/>
        </a:p>
      </dgm:t>
    </dgm:pt>
    <dgm:pt modelId="{9BA6FF02-8B87-F948-9094-D2242CE18DD0}" type="sibTrans" cxnId="{38F3069E-BA1D-BA4D-8D99-DD559838EA24}">
      <dgm:prSet/>
      <dgm:spPr/>
      <dgm:t>
        <a:bodyPr/>
        <a:lstStyle/>
        <a:p>
          <a:endParaRPr lang="en-US"/>
        </a:p>
      </dgm:t>
    </dgm:pt>
    <dgm:pt modelId="{165B016E-1FBC-4A48-82B0-721039F74DCB}">
      <dgm:prSet phldrT="[Text]" custT="1"/>
      <dgm:spPr/>
      <dgm:t>
        <a:bodyPr/>
        <a:lstStyle/>
        <a:p>
          <a:pPr algn="l"/>
          <a:r>
            <a:rPr lang="en-US" sz="1200" b="1" dirty="0"/>
            <a:t>       </a:t>
          </a:r>
          <a:r>
            <a:rPr lang="en-US" sz="1400" b="1" dirty="0"/>
            <a:t>Behavioral Factors</a:t>
          </a:r>
        </a:p>
        <a:p>
          <a:pPr algn="l"/>
          <a:r>
            <a:rPr lang="en-US" sz="1200" b="0" dirty="0"/>
            <a:t>Social Norms, Tradition, Shared Beliefs</a:t>
          </a:r>
        </a:p>
      </dgm:t>
    </dgm:pt>
    <dgm:pt modelId="{65AB6CD3-D7D5-42D6-A126-1E3E347AE211}" type="parTrans" cxnId="{2603CBB3-98A6-4295-BD45-9389843148BC}">
      <dgm:prSet/>
      <dgm:spPr/>
      <dgm:t>
        <a:bodyPr/>
        <a:lstStyle/>
        <a:p>
          <a:endParaRPr lang="en-US"/>
        </a:p>
      </dgm:t>
    </dgm:pt>
    <dgm:pt modelId="{DA74B0D5-866D-45C0-9473-49149C924FAA}" type="sibTrans" cxnId="{2603CBB3-98A6-4295-BD45-9389843148BC}">
      <dgm:prSet/>
      <dgm:spPr/>
      <dgm:t>
        <a:bodyPr/>
        <a:lstStyle/>
        <a:p>
          <a:endParaRPr lang="en-US"/>
        </a:p>
      </dgm:t>
    </dgm:pt>
    <dgm:pt modelId="{2E23B8B4-2600-9E4B-8900-6619E854AFFD}" type="pres">
      <dgm:prSet presAssocID="{8CC9A1A6-990B-1B42-B68D-20C9698FDF49}" presName="compositeShape" presStyleCnt="0">
        <dgm:presLayoutVars>
          <dgm:chMax val="7"/>
          <dgm:dir/>
          <dgm:resizeHandles val="exact"/>
        </dgm:presLayoutVars>
      </dgm:prSet>
      <dgm:spPr/>
    </dgm:pt>
    <dgm:pt modelId="{46CB824F-F90B-DC47-BE96-CC95A5E9F44F}" type="pres">
      <dgm:prSet presAssocID="{57727D82-DC6B-F949-95AE-2C561A579326}" presName="circ1" presStyleLbl="vennNode1" presStyleIdx="0" presStyleCnt="3"/>
      <dgm:spPr/>
    </dgm:pt>
    <dgm:pt modelId="{B4C70492-74C9-9346-B91D-F0100185A303}" type="pres">
      <dgm:prSet presAssocID="{57727D82-DC6B-F949-95AE-2C561A579326}" presName="circ1Tx" presStyleLbl="revTx" presStyleIdx="0" presStyleCnt="0">
        <dgm:presLayoutVars>
          <dgm:chMax val="0"/>
          <dgm:chPref val="0"/>
          <dgm:bulletEnabled val="1"/>
        </dgm:presLayoutVars>
      </dgm:prSet>
      <dgm:spPr/>
    </dgm:pt>
    <dgm:pt modelId="{9934BC2C-39CF-4DF7-942F-571888CA4AC7}" type="pres">
      <dgm:prSet presAssocID="{165B016E-1FBC-4A48-82B0-721039F74DCB}" presName="circ2" presStyleLbl="vennNode1" presStyleIdx="1" presStyleCnt="3"/>
      <dgm:spPr/>
    </dgm:pt>
    <dgm:pt modelId="{89B56EA3-2100-43EB-9563-2AECD1C499DF}" type="pres">
      <dgm:prSet presAssocID="{165B016E-1FBC-4A48-82B0-721039F74DCB}" presName="circ2Tx" presStyleLbl="revTx" presStyleIdx="0" presStyleCnt="0">
        <dgm:presLayoutVars>
          <dgm:chMax val="0"/>
          <dgm:chPref val="0"/>
          <dgm:bulletEnabled val="1"/>
        </dgm:presLayoutVars>
      </dgm:prSet>
      <dgm:spPr/>
    </dgm:pt>
    <dgm:pt modelId="{576A243C-7A5F-2348-928E-9E84E5556C35}" type="pres">
      <dgm:prSet presAssocID="{FF46B48F-526D-EF4E-8568-155DD6B9061F}" presName="circ3" presStyleLbl="vennNode1" presStyleIdx="2" presStyleCnt="3"/>
      <dgm:spPr/>
    </dgm:pt>
    <dgm:pt modelId="{953A98F4-5338-324D-9C33-5DFED4C80867}" type="pres">
      <dgm:prSet presAssocID="{FF46B48F-526D-EF4E-8568-155DD6B9061F}" presName="circ3Tx" presStyleLbl="revTx" presStyleIdx="0" presStyleCnt="0">
        <dgm:presLayoutVars>
          <dgm:chMax val="0"/>
          <dgm:chPref val="0"/>
          <dgm:bulletEnabled val="1"/>
        </dgm:presLayoutVars>
      </dgm:prSet>
      <dgm:spPr/>
    </dgm:pt>
  </dgm:ptLst>
  <dgm:cxnLst>
    <dgm:cxn modelId="{EC0F1A20-9E39-6049-B844-5AC95F60427E}" type="presOf" srcId="{8CC9A1A6-990B-1B42-B68D-20C9698FDF49}" destId="{2E23B8B4-2600-9E4B-8900-6619E854AFFD}" srcOrd="0" destOrd="0" presId="urn:microsoft.com/office/officeart/2005/8/layout/venn1"/>
    <dgm:cxn modelId="{E9F9393D-FB36-45BF-8FB1-F949757CA5B0}" type="presOf" srcId="{165B016E-1FBC-4A48-82B0-721039F74DCB}" destId="{9934BC2C-39CF-4DF7-942F-571888CA4AC7}" srcOrd="0" destOrd="0" presId="urn:microsoft.com/office/officeart/2005/8/layout/venn1"/>
    <dgm:cxn modelId="{B9EC2845-12FD-334B-969B-CEA0FB42C2BF}" srcId="{8CC9A1A6-990B-1B42-B68D-20C9698FDF49}" destId="{57727D82-DC6B-F949-95AE-2C561A579326}" srcOrd="0" destOrd="0" parTransId="{92EAFDE5-C73C-1C41-AE3E-BFDA75DBC904}" sibTransId="{AB759D8F-BEFE-ED4E-B7B1-E9CE1E44915C}"/>
    <dgm:cxn modelId="{38F3069E-BA1D-BA4D-8D99-DD559838EA24}" srcId="{8CC9A1A6-990B-1B42-B68D-20C9698FDF49}" destId="{FF46B48F-526D-EF4E-8568-155DD6B9061F}" srcOrd="2" destOrd="0" parTransId="{90838496-1D3F-0947-BE79-58777D2D4E76}" sibTransId="{9BA6FF02-8B87-F948-9094-D2242CE18DD0}"/>
    <dgm:cxn modelId="{36B3BFA7-F984-4109-9393-4341DF77B38F}" type="presOf" srcId="{165B016E-1FBC-4A48-82B0-721039F74DCB}" destId="{89B56EA3-2100-43EB-9563-2AECD1C499DF}" srcOrd="1" destOrd="0" presId="urn:microsoft.com/office/officeart/2005/8/layout/venn1"/>
    <dgm:cxn modelId="{22A517AA-7F19-D24B-8D9E-02340CE7AF95}" type="presOf" srcId="{57727D82-DC6B-F949-95AE-2C561A579326}" destId="{46CB824F-F90B-DC47-BE96-CC95A5E9F44F}" srcOrd="0" destOrd="0" presId="urn:microsoft.com/office/officeart/2005/8/layout/venn1"/>
    <dgm:cxn modelId="{910D41AB-C378-D248-AA8C-501E0AE2FC85}" type="presOf" srcId="{FF46B48F-526D-EF4E-8568-155DD6B9061F}" destId="{576A243C-7A5F-2348-928E-9E84E5556C35}" srcOrd="0" destOrd="0" presId="urn:microsoft.com/office/officeart/2005/8/layout/venn1"/>
    <dgm:cxn modelId="{0F4F96B3-D86D-AF46-BE18-72D73D102609}" type="presOf" srcId="{FF46B48F-526D-EF4E-8568-155DD6B9061F}" destId="{953A98F4-5338-324D-9C33-5DFED4C80867}" srcOrd="1" destOrd="0" presId="urn:microsoft.com/office/officeart/2005/8/layout/venn1"/>
    <dgm:cxn modelId="{2603CBB3-98A6-4295-BD45-9389843148BC}" srcId="{8CC9A1A6-990B-1B42-B68D-20C9698FDF49}" destId="{165B016E-1FBC-4A48-82B0-721039F74DCB}" srcOrd="1" destOrd="0" parTransId="{65AB6CD3-D7D5-42D6-A126-1E3E347AE211}" sibTransId="{DA74B0D5-866D-45C0-9473-49149C924FAA}"/>
    <dgm:cxn modelId="{F23068F9-E854-884B-9C10-78060E5CEC98}" type="presOf" srcId="{57727D82-DC6B-F949-95AE-2C561A579326}" destId="{B4C70492-74C9-9346-B91D-F0100185A303}" srcOrd="1" destOrd="0" presId="urn:microsoft.com/office/officeart/2005/8/layout/venn1"/>
    <dgm:cxn modelId="{1C7FD584-96ED-024E-9E6C-F4D0A6FE31F3}" type="presParOf" srcId="{2E23B8B4-2600-9E4B-8900-6619E854AFFD}" destId="{46CB824F-F90B-DC47-BE96-CC95A5E9F44F}" srcOrd="0" destOrd="0" presId="urn:microsoft.com/office/officeart/2005/8/layout/venn1"/>
    <dgm:cxn modelId="{6F734FD1-9204-224C-BE4B-3C19A6BE67CB}" type="presParOf" srcId="{2E23B8B4-2600-9E4B-8900-6619E854AFFD}" destId="{B4C70492-74C9-9346-B91D-F0100185A303}" srcOrd="1" destOrd="0" presId="urn:microsoft.com/office/officeart/2005/8/layout/venn1"/>
    <dgm:cxn modelId="{0ADAD36B-B1EC-48B4-BC30-3656F2293041}" type="presParOf" srcId="{2E23B8B4-2600-9E4B-8900-6619E854AFFD}" destId="{9934BC2C-39CF-4DF7-942F-571888CA4AC7}" srcOrd="2" destOrd="0" presId="urn:microsoft.com/office/officeart/2005/8/layout/venn1"/>
    <dgm:cxn modelId="{109E6BED-6CFD-41F8-BB0D-7F44214C9B12}" type="presParOf" srcId="{2E23B8B4-2600-9E4B-8900-6619E854AFFD}" destId="{89B56EA3-2100-43EB-9563-2AECD1C499DF}" srcOrd="3" destOrd="0" presId="urn:microsoft.com/office/officeart/2005/8/layout/venn1"/>
    <dgm:cxn modelId="{CD468D41-F5DD-CC46-AE41-42251D1EEAE9}" type="presParOf" srcId="{2E23B8B4-2600-9E4B-8900-6619E854AFFD}" destId="{576A243C-7A5F-2348-928E-9E84E5556C35}" srcOrd="4" destOrd="0" presId="urn:microsoft.com/office/officeart/2005/8/layout/venn1"/>
    <dgm:cxn modelId="{A994256B-019A-1A41-8563-8E1B51BB3E8A}" type="presParOf" srcId="{2E23B8B4-2600-9E4B-8900-6619E854AFFD}" destId="{953A98F4-5338-324D-9C33-5DFED4C8086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880133-1DEB-4132-AA08-F6D0D80E54D9}" type="doc">
      <dgm:prSet loTypeId="urn:microsoft.com/office/officeart/2005/8/layout/radial3" loCatId="relationship" qsTypeId="urn:microsoft.com/office/officeart/2005/8/quickstyle/simple2" qsCatId="simple" csTypeId="urn:microsoft.com/office/officeart/2005/8/colors/colorful1" csCatId="colorful" phldr="1"/>
      <dgm:spPr/>
      <dgm:t>
        <a:bodyPr/>
        <a:lstStyle/>
        <a:p>
          <a:endParaRPr lang="en-US"/>
        </a:p>
      </dgm:t>
    </dgm:pt>
    <dgm:pt modelId="{4290C5B0-1507-4838-ABD1-BA037BBC1627}">
      <dgm:prSet phldrT="[Text]" custT="1"/>
      <dgm:spPr/>
      <dgm:t>
        <a:bodyPr/>
        <a:lstStyle/>
        <a:p>
          <a:r>
            <a:rPr lang="en-US" sz="2800" dirty="0"/>
            <a:t>HIV </a:t>
          </a:r>
          <a:r>
            <a:rPr lang="en-US" sz="2400" dirty="0"/>
            <a:t>14%</a:t>
          </a:r>
          <a:endParaRPr lang="en-US" sz="2800" dirty="0"/>
        </a:p>
      </dgm:t>
    </dgm:pt>
    <dgm:pt modelId="{D5FC6DBC-339D-431E-9059-A6136D2A7E4D}" type="parTrans" cxnId="{5F4310AB-20D7-4D30-AA7F-6156E9BD9E2E}">
      <dgm:prSet/>
      <dgm:spPr/>
      <dgm:t>
        <a:bodyPr/>
        <a:lstStyle/>
        <a:p>
          <a:endParaRPr lang="en-US"/>
        </a:p>
      </dgm:t>
    </dgm:pt>
    <dgm:pt modelId="{83529CB1-D620-48D3-B919-167684D66AC0}" type="sibTrans" cxnId="{5F4310AB-20D7-4D30-AA7F-6156E9BD9E2E}">
      <dgm:prSet/>
      <dgm:spPr/>
      <dgm:t>
        <a:bodyPr/>
        <a:lstStyle/>
        <a:p>
          <a:endParaRPr lang="en-US"/>
        </a:p>
      </dgm:t>
    </dgm:pt>
    <dgm:pt modelId="{014F791D-CE59-45CD-82F2-CE67D8E51556}">
      <dgm:prSet phldrT="[Text]"/>
      <dgm:spPr/>
      <dgm:t>
        <a:bodyPr/>
        <a:lstStyle/>
        <a:p>
          <a:r>
            <a:rPr lang="en-US" dirty="0"/>
            <a:t>Syphilis 1%</a:t>
          </a:r>
        </a:p>
      </dgm:t>
    </dgm:pt>
    <dgm:pt modelId="{B4EF53F0-0B1D-4478-82B5-9A25C0353C64}" type="parTrans" cxnId="{333AE600-92CA-42DB-8521-04D128C3FE5C}">
      <dgm:prSet/>
      <dgm:spPr/>
      <dgm:t>
        <a:bodyPr/>
        <a:lstStyle/>
        <a:p>
          <a:endParaRPr lang="en-US"/>
        </a:p>
      </dgm:t>
    </dgm:pt>
    <dgm:pt modelId="{0209E652-6FD1-4D6C-AD8D-3850B0990B43}" type="sibTrans" cxnId="{333AE600-92CA-42DB-8521-04D128C3FE5C}">
      <dgm:prSet/>
      <dgm:spPr/>
      <dgm:t>
        <a:bodyPr/>
        <a:lstStyle/>
        <a:p>
          <a:endParaRPr lang="en-US"/>
        </a:p>
      </dgm:t>
    </dgm:pt>
    <dgm:pt modelId="{24EEDD28-BE15-4882-A54D-FA0D76E5A8AF}">
      <dgm:prSet phldrT="[Text]"/>
      <dgm:spPr/>
      <dgm:t>
        <a:bodyPr/>
        <a:lstStyle/>
        <a:p>
          <a:r>
            <a:rPr lang="en-US"/>
            <a:t>Gonorrhea 2%</a:t>
          </a:r>
          <a:endParaRPr lang="en-US" dirty="0"/>
        </a:p>
      </dgm:t>
    </dgm:pt>
    <dgm:pt modelId="{860A2A90-0A53-4DD3-9B60-522A6506E1A5}" type="parTrans" cxnId="{1D81548B-0CCF-473B-AF7B-5F5F8008C220}">
      <dgm:prSet/>
      <dgm:spPr/>
      <dgm:t>
        <a:bodyPr/>
        <a:lstStyle/>
        <a:p>
          <a:endParaRPr lang="en-US"/>
        </a:p>
      </dgm:t>
    </dgm:pt>
    <dgm:pt modelId="{F8102DE2-CDE9-4EE9-8B02-464718E19712}" type="sibTrans" cxnId="{1D81548B-0CCF-473B-AF7B-5F5F8008C220}">
      <dgm:prSet/>
      <dgm:spPr/>
      <dgm:t>
        <a:bodyPr/>
        <a:lstStyle/>
        <a:p>
          <a:endParaRPr lang="en-US"/>
        </a:p>
      </dgm:t>
    </dgm:pt>
    <dgm:pt modelId="{D4A2BC2E-7995-417E-828D-4F6A0296B09B}">
      <dgm:prSet phldrT="[Text]"/>
      <dgm:spPr/>
      <dgm:t>
        <a:bodyPr/>
        <a:lstStyle/>
        <a:p>
          <a:r>
            <a:rPr lang="en-US" dirty="0"/>
            <a:t>Chlamydia 2%</a:t>
          </a:r>
        </a:p>
      </dgm:t>
    </dgm:pt>
    <dgm:pt modelId="{3E83707C-FC2A-45B2-9F62-53401D3A0CFE}" type="parTrans" cxnId="{D1F8DEAE-FA2A-4F67-BC92-E8F467E73336}">
      <dgm:prSet/>
      <dgm:spPr/>
      <dgm:t>
        <a:bodyPr/>
        <a:lstStyle/>
        <a:p>
          <a:endParaRPr lang="en-US"/>
        </a:p>
      </dgm:t>
    </dgm:pt>
    <dgm:pt modelId="{CFE9A5E2-0673-43CC-AA00-06BBCFF0A3C4}" type="sibTrans" cxnId="{D1F8DEAE-FA2A-4F67-BC92-E8F467E73336}">
      <dgm:prSet/>
      <dgm:spPr/>
      <dgm:t>
        <a:bodyPr/>
        <a:lstStyle/>
        <a:p>
          <a:endParaRPr lang="en-US"/>
        </a:p>
      </dgm:t>
    </dgm:pt>
    <dgm:pt modelId="{559DDCD2-8464-40F0-AA53-52552BF5CDDD}">
      <dgm:prSet phldrT="[Text]"/>
      <dgm:spPr/>
      <dgm:t>
        <a:bodyPr/>
        <a:lstStyle/>
        <a:p>
          <a:r>
            <a:rPr lang="en-US"/>
            <a:t>LTBI 2%</a:t>
          </a:r>
          <a:endParaRPr lang="en-US" dirty="0"/>
        </a:p>
      </dgm:t>
    </dgm:pt>
    <dgm:pt modelId="{31CB69BB-8F6E-4434-918C-B3F3AB3333F8}" type="parTrans" cxnId="{A99D8DA2-45FB-441B-885F-2C807745C464}">
      <dgm:prSet/>
      <dgm:spPr/>
      <dgm:t>
        <a:bodyPr/>
        <a:lstStyle/>
        <a:p>
          <a:endParaRPr lang="en-US"/>
        </a:p>
      </dgm:t>
    </dgm:pt>
    <dgm:pt modelId="{ADF647B1-C4A2-4771-9E65-6602EA328DA5}" type="sibTrans" cxnId="{A99D8DA2-45FB-441B-885F-2C807745C464}">
      <dgm:prSet/>
      <dgm:spPr/>
      <dgm:t>
        <a:bodyPr/>
        <a:lstStyle/>
        <a:p>
          <a:endParaRPr lang="en-US"/>
        </a:p>
      </dgm:t>
    </dgm:pt>
    <dgm:pt modelId="{CF4AB5EC-0835-4EEF-9738-BD05D52C160F}">
      <dgm:prSet phldrT="[Text]"/>
      <dgm:spPr/>
      <dgm:t>
        <a:bodyPr/>
        <a:lstStyle/>
        <a:p>
          <a:r>
            <a:rPr lang="en-US"/>
            <a:t>Active TB 1%</a:t>
          </a:r>
          <a:endParaRPr lang="en-US" dirty="0"/>
        </a:p>
      </dgm:t>
    </dgm:pt>
    <dgm:pt modelId="{FE26372B-B581-45DB-8E4F-14097B216243}" type="parTrans" cxnId="{C149057D-0311-4642-855F-463666B210B8}">
      <dgm:prSet/>
      <dgm:spPr/>
      <dgm:t>
        <a:bodyPr/>
        <a:lstStyle/>
        <a:p>
          <a:endParaRPr lang="en-US"/>
        </a:p>
      </dgm:t>
    </dgm:pt>
    <dgm:pt modelId="{E42F63DF-0EC7-4A37-9326-FA698F8ACC11}" type="sibTrans" cxnId="{C149057D-0311-4642-855F-463666B210B8}">
      <dgm:prSet/>
      <dgm:spPr/>
      <dgm:t>
        <a:bodyPr/>
        <a:lstStyle/>
        <a:p>
          <a:endParaRPr lang="en-US"/>
        </a:p>
      </dgm:t>
    </dgm:pt>
    <dgm:pt modelId="{283F6FC6-8B25-4C24-8A28-41345FF56C20}">
      <dgm:prSet phldrT="[Text]"/>
      <dgm:spPr/>
      <dgm:t>
        <a:bodyPr/>
        <a:lstStyle/>
        <a:p>
          <a:r>
            <a:rPr lang="en-US"/>
            <a:t>HCV 4%</a:t>
          </a:r>
          <a:endParaRPr lang="en-US" dirty="0"/>
        </a:p>
      </dgm:t>
    </dgm:pt>
    <dgm:pt modelId="{CA1BA6AB-11E5-4F93-9724-FD2949D9969E}" type="parTrans" cxnId="{2747C04C-C4B3-474E-9F32-38C5CB7F64F7}">
      <dgm:prSet/>
      <dgm:spPr/>
      <dgm:t>
        <a:bodyPr/>
        <a:lstStyle/>
        <a:p>
          <a:endParaRPr lang="en-US"/>
        </a:p>
      </dgm:t>
    </dgm:pt>
    <dgm:pt modelId="{46383EF5-BD61-4294-8E5A-85E6A191BCB3}" type="sibTrans" cxnId="{2747C04C-C4B3-474E-9F32-38C5CB7F64F7}">
      <dgm:prSet/>
      <dgm:spPr/>
      <dgm:t>
        <a:bodyPr/>
        <a:lstStyle/>
        <a:p>
          <a:endParaRPr lang="en-US"/>
        </a:p>
      </dgm:t>
    </dgm:pt>
    <dgm:pt modelId="{AB698983-7431-4F07-A866-662220A0B634}">
      <dgm:prSet phldrT="[Text]"/>
      <dgm:spPr/>
      <dgm:t>
        <a:bodyPr/>
        <a:lstStyle/>
        <a:p>
          <a:r>
            <a:rPr lang="en-US"/>
            <a:t>HBV 4%</a:t>
          </a:r>
          <a:endParaRPr lang="en-US" dirty="0"/>
        </a:p>
      </dgm:t>
    </dgm:pt>
    <dgm:pt modelId="{033EE9B0-4BBD-4C97-9A96-D34132C5DCF6}" type="parTrans" cxnId="{677D173A-0A57-4047-8055-74E94EFD308A}">
      <dgm:prSet/>
      <dgm:spPr/>
      <dgm:t>
        <a:bodyPr/>
        <a:lstStyle/>
        <a:p>
          <a:endParaRPr lang="en-US"/>
        </a:p>
      </dgm:t>
    </dgm:pt>
    <dgm:pt modelId="{07092D9F-9F1D-420F-971E-69F8AA07AEEF}" type="sibTrans" cxnId="{677D173A-0A57-4047-8055-74E94EFD308A}">
      <dgm:prSet/>
      <dgm:spPr/>
      <dgm:t>
        <a:bodyPr/>
        <a:lstStyle/>
        <a:p>
          <a:endParaRPr lang="en-US"/>
        </a:p>
      </dgm:t>
    </dgm:pt>
    <dgm:pt modelId="{B801A84F-44BB-5342-B461-2FDBA82C0526}">
      <dgm:prSet/>
      <dgm:spPr/>
      <dgm:t>
        <a:bodyPr/>
        <a:lstStyle/>
        <a:p>
          <a:endParaRPr lang="en-US"/>
        </a:p>
      </dgm:t>
    </dgm:pt>
    <dgm:pt modelId="{827FEEAD-01E9-5740-8059-823C6D9E6D1B}" type="parTrans" cxnId="{C1B6A2A0-075B-BD4F-BF0E-78428C8BAB29}">
      <dgm:prSet/>
      <dgm:spPr/>
      <dgm:t>
        <a:bodyPr/>
        <a:lstStyle/>
        <a:p>
          <a:endParaRPr lang="en-US"/>
        </a:p>
      </dgm:t>
    </dgm:pt>
    <dgm:pt modelId="{B259DE54-727F-AA4F-A78E-564BC07F50A5}" type="sibTrans" cxnId="{C1B6A2A0-075B-BD4F-BF0E-78428C8BAB29}">
      <dgm:prSet/>
      <dgm:spPr/>
      <dgm:t>
        <a:bodyPr/>
        <a:lstStyle/>
        <a:p>
          <a:endParaRPr lang="en-US"/>
        </a:p>
      </dgm:t>
    </dgm:pt>
    <dgm:pt modelId="{9B1CFB2B-4D12-42D5-B760-E75A1D818229}" type="pres">
      <dgm:prSet presAssocID="{7B880133-1DEB-4132-AA08-F6D0D80E54D9}" presName="composite" presStyleCnt="0">
        <dgm:presLayoutVars>
          <dgm:chMax val="1"/>
          <dgm:dir/>
          <dgm:resizeHandles val="exact"/>
        </dgm:presLayoutVars>
      </dgm:prSet>
      <dgm:spPr/>
    </dgm:pt>
    <dgm:pt modelId="{69DDCF7F-06B9-4574-BF11-D3454BB4C66D}" type="pres">
      <dgm:prSet presAssocID="{7B880133-1DEB-4132-AA08-F6D0D80E54D9}" presName="radial" presStyleCnt="0">
        <dgm:presLayoutVars>
          <dgm:animLvl val="ctr"/>
        </dgm:presLayoutVars>
      </dgm:prSet>
      <dgm:spPr/>
    </dgm:pt>
    <dgm:pt modelId="{D3C45976-BD48-4D18-A4AC-DD6CAA9D3760}" type="pres">
      <dgm:prSet presAssocID="{4290C5B0-1507-4838-ABD1-BA037BBC1627}" presName="centerShape" presStyleLbl="vennNode1" presStyleIdx="0" presStyleCnt="8"/>
      <dgm:spPr/>
    </dgm:pt>
    <dgm:pt modelId="{3BF776D3-8836-424E-AD2A-42554845EEC3}" type="pres">
      <dgm:prSet presAssocID="{014F791D-CE59-45CD-82F2-CE67D8E51556}" presName="node" presStyleLbl="vennNode1" presStyleIdx="1" presStyleCnt="8">
        <dgm:presLayoutVars>
          <dgm:bulletEnabled val="1"/>
        </dgm:presLayoutVars>
      </dgm:prSet>
      <dgm:spPr/>
    </dgm:pt>
    <dgm:pt modelId="{0438D733-97FF-41FF-B3F2-31D3546A949A}" type="pres">
      <dgm:prSet presAssocID="{24EEDD28-BE15-4882-A54D-FA0D76E5A8AF}" presName="node" presStyleLbl="vennNode1" presStyleIdx="2" presStyleCnt="8">
        <dgm:presLayoutVars>
          <dgm:bulletEnabled val="1"/>
        </dgm:presLayoutVars>
      </dgm:prSet>
      <dgm:spPr/>
    </dgm:pt>
    <dgm:pt modelId="{CEEDA380-F37B-4216-A683-0521256C537D}" type="pres">
      <dgm:prSet presAssocID="{D4A2BC2E-7995-417E-828D-4F6A0296B09B}" presName="node" presStyleLbl="vennNode1" presStyleIdx="3" presStyleCnt="8">
        <dgm:presLayoutVars>
          <dgm:bulletEnabled val="1"/>
        </dgm:presLayoutVars>
      </dgm:prSet>
      <dgm:spPr/>
    </dgm:pt>
    <dgm:pt modelId="{39E21408-3A15-41EC-A592-FF4198663DE8}" type="pres">
      <dgm:prSet presAssocID="{283F6FC6-8B25-4C24-8A28-41345FF56C20}" presName="node" presStyleLbl="vennNode1" presStyleIdx="4" presStyleCnt="8">
        <dgm:presLayoutVars>
          <dgm:bulletEnabled val="1"/>
        </dgm:presLayoutVars>
      </dgm:prSet>
      <dgm:spPr/>
    </dgm:pt>
    <dgm:pt modelId="{797F0B94-7351-43C3-A7B4-FD2D7678BD5E}" type="pres">
      <dgm:prSet presAssocID="{AB698983-7431-4F07-A866-662220A0B634}" presName="node" presStyleLbl="vennNode1" presStyleIdx="5" presStyleCnt="8">
        <dgm:presLayoutVars>
          <dgm:bulletEnabled val="1"/>
        </dgm:presLayoutVars>
      </dgm:prSet>
      <dgm:spPr/>
    </dgm:pt>
    <dgm:pt modelId="{C2CBA281-FE1A-4171-BA96-434098F6B0A7}" type="pres">
      <dgm:prSet presAssocID="{559DDCD2-8464-40F0-AA53-52552BF5CDDD}" presName="node" presStyleLbl="vennNode1" presStyleIdx="6" presStyleCnt="8">
        <dgm:presLayoutVars>
          <dgm:bulletEnabled val="1"/>
        </dgm:presLayoutVars>
      </dgm:prSet>
      <dgm:spPr/>
    </dgm:pt>
    <dgm:pt modelId="{8215D957-E881-4665-BDC7-B9C2D94F620C}" type="pres">
      <dgm:prSet presAssocID="{CF4AB5EC-0835-4EEF-9738-BD05D52C160F}" presName="node" presStyleLbl="vennNode1" presStyleIdx="7" presStyleCnt="8">
        <dgm:presLayoutVars>
          <dgm:bulletEnabled val="1"/>
        </dgm:presLayoutVars>
      </dgm:prSet>
      <dgm:spPr/>
    </dgm:pt>
  </dgm:ptLst>
  <dgm:cxnLst>
    <dgm:cxn modelId="{333AE600-92CA-42DB-8521-04D128C3FE5C}" srcId="{4290C5B0-1507-4838-ABD1-BA037BBC1627}" destId="{014F791D-CE59-45CD-82F2-CE67D8E51556}" srcOrd="0" destOrd="0" parTransId="{B4EF53F0-0B1D-4478-82B5-9A25C0353C64}" sibTransId="{0209E652-6FD1-4D6C-AD8D-3850B0990B43}"/>
    <dgm:cxn modelId="{DAE9FE04-EFC8-481A-AFB0-FAA70638F113}" type="presOf" srcId="{283F6FC6-8B25-4C24-8A28-41345FF56C20}" destId="{39E21408-3A15-41EC-A592-FF4198663DE8}" srcOrd="0" destOrd="0" presId="urn:microsoft.com/office/officeart/2005/8/layout/radial3"/>
    <dgm:cxn modelId="{677D173A-0A57-4047-8055-74E94EFD308A}" srcId="{4290C5B0-1507-4838-ABD1-BA037BBC1627}" destId="{AB698983-7431-4F07-A866-662220A0B634}" srcOrd="4" destOrd="0" parTransId="{033EE9B0-4BBD-4C97-9A96-D34132C5DCF6}" sibTransId="{07092D9F-9F1D-420F-971E-69F8AA07AEEF}"/>
    <dgm:cxn modelId="{EEAB1A44-4A16-45EE-A8FA-FBEE94B1C014}" type="presOf" srcId="{D4A2BC2E-7995-417E-828D-4F6A0296B09B}" destId="{CEEDA380-F37B-4216-A683-0521256C537D}" srcOrd="0" destOrd="0" presId="urn:microsoft.com/office/officeart/2005/8/layout/radial3"/>
    <dgm:cxn modelId="{2747C04C-C4B3-474E-9F32-38C5CB7F64F7}" srcId="{4290C5B0-1507-4838-ABD1-BA037BBC1627}" destId="{283F6FC6-8B25-4C24-8A28-41345FF56C20}" srcOrd="3" destOrd="0" parTransId="{CA1BA6AB-11E5-4F93-9724-FD2949D9969E}" sibTransId="{46383EF5-BD61-4294-8E5A-85E6A191BCB3}"/>
    <dgm:cxn modelId="{5B260554-AEA8-41BF-A20C-37208BB6CAC0}" type="presOf" srcId="{CF4AB5EC-0835-4EEF-9738-BD05D52C160F}" destId="{8215D957-E881-4665-BDC7-B9C2D94F620C}" srcOrd="0" destOrd="0" presId="urn:microsoft.com/office/officeart/2005/8/layout/radial3"/>
    <dgm:cxn modelId="{27D1BF5D-8FD8-4429-A6B9-CE4BB5CB40EB}" type="presOf" srcId="{24EEDD28-BE15-4882-A54D-FA0D76E5A8AF}" destId="{0438D733-97FF-41FF-B3F2-31D3546A949A}" srcOrd="0" destOrd="0" presId="urn:microsoft.com/office/officeart/2005/8/layout/radial3"/>
    <dgm:cxn modelId="{3D375573-93CD-4C1D-946B-689C50B0A890}" type="presOf" srcId="{559DDCD2-8464-40F0-AA53-52552BF5CDDD}" destId="{C2CBA281-FE1A-4171-BA96-434098F6B0A7}" srcOrd="0" destOrd="0" presId="urn:microsoft.com/office/officeart/2005/8/layout/radial3"/>
    <dgm:cxn modelId="{C9745973-65C1-484B-8026-8C02B50D3974}" type="presOf" srcId="{4290C5B0-1507-4838-ABD1-BA037BBC1627}" destId="{D3C45976-BD48-4D18-A4AC-DD6CAA9D3760}" srcOrd="0" destOrd="0" presId="urn:microsoft.com/office/officeart/2005/8/layout/radial3"/>
    <dgm:cxn modelId="{C149057D-0311-4642-855F-463666B210B8}" srcId="{4290C5B0-1507-4838-ABD1-BA037BBC1627}" destId="{CF4AB5EC-0835-4EEF-9738-BD05D52C160F}" srcOrd="6" destOrd="0" parTransId="{FE26372B-B581-45DB-8E4F-14097B216243}" sibTransId="{E42F63DF-0EC7-4A37-9326-FA698F8ACC11}"/>
    <dgm:cxn modelId="{47E44689-5AFA-4C25-B2FB-319A4E4C5D5C}" type="presOf" srcId="{014F791D-CE59-45CD-82F2-CE67D8E51556}" destId="{3BF776D3-8836-424E-AD2A-42554845EEC3}" srcOrd="0" destOrd="0" presId="urn:microsoft.com/office/officeart/2005/8/layout/radial3"/>
    <dgm:cxn modelId="{1D81548B-0CCF-473B-AF7B-5F5F8008C220}" srcId="{4290C5B0-1507-4838-ABD1-BA037BBC1627}" destId="{24EEDD28-BE15-4882-A54D-FA0D76E5A8AF}" srcOrd="1" destOrd="0" parTransId="{860A2A90-0A53-4DD3-9B60-522A6506E1A5}" sibTransId="{F8102DE2-CDE9-4EE9-8B02-464718E19712}"/>
    <dgm:cxn modelId="{C1B6A2A0-075B-BD4F-BF0E-78428C8BAB29}" srcId="{7B880133-1DEB-4132-AA08-F6D0D80E54D9}" destId="{B801A84F-44BB-5342-B461-2FDBA82C0526}" srcOrd="1" destOrd="0" parTransId="{827FEEAD-01E9-5740-8059-823C6D9E6D1B}" sibTransId="{B259DE54-727F-AA4F-A78E-564BC07F50A5}"/>
    <dgm:cxn modelId="{A99D8DA2-45FB-441B-885F-2C807745C464}" srcId="{4290C5B0-1507-4838-ABD1-BA037BBC1627}" destId="{559DDCD2-8464-40F0-AA53-52552BF5CDDD}" srcOrd="5" destOrd="0" parTransId="{31CB69BB-8F6E-4434-918C-B3F3AB3333F8}" sibTransId="{ADF647B1-C4A2-4771-9E65-6602EA328DA5}"/>
    <dgm:cxn modelId="{830347A4-5827-4647-809E-9A8B08316938}" type="presOf" srcId="{AB698983-7431-4F07-A866-662220A0B634}" destId="{797F0B94-7351-43C3-A7B4-FD2D7678BD5E}" srcOrd="0" destOrd="0" presId="urn:microsoft.com/office/officeart/2005/8/layout/radial3"/>
    <dgm:cxn modelId="{5F4310AB-20D7-4D30-AA7F-6156E9BD9E2E}" srcId="{7B880133-1DEB-4132-AA08-F6D0D80E54D9}" destId="{4290C5B0-1507-4838-ABD1-BA037BBC1627}" srcOrd="0" destOrd="0" parTransId="{D5FC6DBC-339D-431E-9059-A6136D2A7E4D}" sibTransId="{83529CB1-D620-48D3-B919-167684D66AC0}"/>
    <dgm:cxn modelId="{D1F8DEAE-FA2A-4F67-BC92-E8F467E73336}" srcId="{4290C5B0-1507-4838-ABD1-BA037BBC1627}" destId="{D4A2BC2E-7995-417E-828D-4F6A0296B09B}" srcOrd="2" destOrd="0" parTransId="{3E83707C-FC2A-45B2-9F62-53401D3A0CFE}" sibTransId="{CFE9A5E2-0673-43CC-AA00-06BBCFF0A3C4}"/>
    <dgm:cxn modelId="{B8CE4ADF-3780-4597-82E3-16BF59F149EE}" type="presOf" srcId="{7B880133-1DEB-4132-AA08-F6D0D80E54D9}" destId="{9B1CFB2B-4D12-42D5-B760-E75A1D818229}" srcOrd="0" destOrd="0" presId="urn:microsoft.com/office/officeart/2005/8/layout/radial3"/>
    <dgm:cxn modelId="{6EE3B81C-95A2-4BE9-BB25-F4545DBAEBBF}" type="presParOf" srcId="{9B1CFB2B-4D12-42D5-B760-E75A1D818229}" destId="{69DDCF7F-06B9-4574-BF11-D3454BB4C66D}" srcOrd="0" destOrd="0" presId="urn:microsoft.com/office/officeart/2005/8/layout/radial3"/>
    <dgm:cxn modelId="{48FAC05F-4BDD-48AE-B426-6AA66EA2BDEC}" type="presParOf" srcId="{69DDCF7F-06B9-4574-BF11-D3454BB4C66D}" destId="{D3C45976-BD48-4D18-A4AC-DD6CAA9D3760}" srcOrd="0" destOrd="0" presId="urn:microsoft.com/office/officeart/2005/8/layout/radial3"/>
    <dgm:cxn modelId="{E5F67735-F93B-4625-9038-7F99356FC2A5}" type="presParOf" srcId="{69DDCF7F-06B9-4574-BF11-D3454BB4C66D}" destId="{3BF776D3-8836-424E-AD2A-42554845EEC3}" srcOrd="1" destOrd="0" presId="urn:microsoft.com/office/officeart/2005/8/layout/radial3"/>
    <dgm:cxn modelId="{2C509C68-F59F-4D70-8167-34226BFD01DE}" type="presParOf" srcId="{69DDCF7F-06B9-4574-BF11-D3454BB4C66D}" destId="{0438D733-97FF-41FF-B3F2-31D3546A949A}" srcOrd="2" destOrd="0" presId="urn:microsoft.com/office/officeart/2005/8/layout/radial3"/>
    <dgm:cxn modelId="{EE017663-9E16-4D3F-A286-B7550A5600D2}" type="presParOf" srcId="{69DDCF7F-06B9-4574-BF11-D3454BB4C66D}" destId="{CEEDA380-F37B-4216-A683-0521256C537D}" srcOrd="3" destOrd="0" presId="urn:microsoft.com/office/officeart/2005/8/layout/radial3"/>
    <dgm:cxn modelId="{69CCA031-4CA8-4219-B2F8-C8990C475509}" type="presParOf" srcId="{69DDCF7F-06B9-4574-BF11-D3454BB4C66D}" destId="{39E21408-3A15-41EC-A592-FF4198663DE8}" srcOrd="4" destOrd="0" presId="urn:microsoft.com/office/officeart/2005/8/layout/radial3"/>
    <dgm:cxn modelId="{9F10799C-6F8C-4DA7-9AA8-A00A9118B0D2}" type="presParOf" srcId="{69DDCF7F-06B9-4574-BF11-D3454BB4C66D}" destId="{797F0B94-7351-43C3-A7B4-FD2D7678BD5E}" srcOrd="5" destOrd="0" presId="urn:microsoft.com/office/officeart/2005/8/layout/radial3"/>
    <dgm:cxn modelId="{4166E09A-D73A-4EE9-81FD-DA0D34CB6508}" type="presParOf" srcId="{69DDCF7F-06B9-4574-BF11-D3454BB4C66D}" destId="{C2CBA281-FE1A-4171-BA96-434098F6B0A7}" srcOrd="6" destOrd="0" presId="urn:microsoft.com/office/officeart/2005/8/layout/radial3"/>
    <dgm:cxn modelId="{BDAF4D75-9637-45DC-9018-E5829FF2A9CE}" type="presParOf" srcId="{69DDCF7F-06B9-4574-BF11-D3454BB4C66D}" destId="{8215D957-E881-4665-BDC7-B9C2D94F620C}"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5D76B2-93B3-4E76-B943-44AB2189A57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7300C24-FD01-488B-BB40-E3BE1F83C8AD}">
      <dgm:prSet custT="1"/>
      <dgm:spPr>
        <a:solidFill>
          <a:schemeClr val="accent6"/>
        </a:solidFill>
      </dgm:spPr>
      <dgm:t>
        <a:bodyPr/>
        <a:lstStyle/>
        <a:p>
          <a:r>
            <a:rPr lang="en-US" sz="1400" dirty="0"/>
            <a:t>From 2004-2013</a:t>
          </a:r>
        </a:p>
      </dgm:t>
    </dgm:pt>
    <dgm:pt modelId="{13FB22FB-2D27-47FB-82C5-ABA8741249D0}" type="parTrans" cxnId="{FCCCC934-636D-4E99-AFEA-A8BC9BD53859}">
      <dgm:prSet/>
      <dgm:spPr/>
      <dgm:t>
        <a:bodyPr/>
        <a:lstStyle/>
        <a:p>
          <a:endParaRPr lang="en-US" sz="1600"/>
        </a:p>
      </dgm:t>
    </dgm:pt>
    <dgm:pt modelId="{3106A88E-D649-4A29-80C8-25EA9C012CE9}" type="sibTrans" cxnId="{FCCCC934-636D-4E99-AFEA-A8BC9BD53859}">
      <dgm:prSet/>
      <dgm:spPr/>
      <dgm:t>
        <a:bodyPr/>
        <a:lstStyle/>
        <a:p>
          <a:endParaRPr lang="en-US" sz="1600"/>
        </a:p>
      </dgm:t>
    </dgm:pt>
    <dgm:pt modelId="{469A70C4-D750-4FB6-AF6B-A1287136C6EC}">
      <dgm:prSet custT="1"/>
      <dgm:spPr>
        <a:solidFill>
          <a:schemeClr val="accent6">
            <a:lumMod val="75000"/>
          </a:schemeClr>
        </a:solidFill>
      </dgm:spPr>
      <dgm:t>
        <a:bodyPr/>
        <a:lstStyle/>
        <a:p>
          <a:r>
            <a:rPr lang="en-US" sz="1400" dirty="0"/>
            <a:t>In late 2014</a:t>
          </a:r>
        </a:p>
      </dgm:t>
    </dgm:pt>
    <dgm:pt modelId="{64D1D6E6-28A6-453B-8C42-B9EC1CD74D31}" type="parTrans" cxnId="{20BCE1DC-DED2-4096-A8C4-AC816662CEE4}">
      <dgm:prSet/>
      <dgm:spPr/>
      <dgm:t>
        <a:bodyPr/>
        <a:lstStyle/>
        <a:p>
          <a:endParaRPr lang="en-US" sz="1600"/>
        </a:p>
      </dgm:t>
    </dgm:pt>
    <dgm:pt modelId="{AE5DD74A-F5D1-4F27-B047-F42DCC711895}" type="sibTrans" cxnId="{20BCE1DC-DED2-4096-A8C4-AC816662CEE4}">
      <dgm:prSet/>
      <dgm:spPr/>
      <dgm:t>
        <a:bodyPr/>
        <a:lstStyle/>
        <a:p>
          <a:endParaRPr lang="en-US" sz="1600"/>
        </a:p>
      </dgm:t>
    </dgm:pt>
    <dgm:pt modelId="{11AFB2EC-25E6-410D-90BD-AAB8E5913825}">
      <dgm:prSet custT="1"/>
      <dgm:spPr>
        <a:solidFill>
          <a:schemeClr val="accent6">
            <a:lumMod val="60000"/>
            <a:lumOff val="40000"/>
          </a:schemeClr>
        </a:solidFill>
      </dgm:spPr>
      <dgm:t>
        <a:bodyPr/>
        <a:lstStyle/>
        <a:p>
          <a:r>
            <a:rPr lang="en-US" sz="1400" dirty="0"/>
            <a:t>By mid-January 2015</a:t>
          </a:r>
        </a:p>
      </dgm:t>
    </dgm:pt>
    <dgm:pt modelId="{6BFFF141-E2B9-48D6-A545-1C3AA8EEC36D}" type="parTrans" cxnId="{A80F79F7-8D3B-4ABE-85E7-F5B84923D34B}">
      <dgm:prSet/>
      <dgm:spPr/>
      <dgm:t>
        <a:bodyPr/>
        <a:lstStyle/>
        <a:p>
          <a:endParaRPr lang="en-US" sz="1600"/>
        </a:p>
      </dgm:t>
    </dgm:pt>
    <dgm:pt modelId="{46C224D4-93AA-49F2-B149-45A0C6C47312}" type="sibTrans" cxnId="{A80F79F7-8D3B-4ABE-85E7-F5B84923D34B}">
      <dgm:prSet/>
      <dgm:spPr/>
      <dgm:t>
        <a:bodyPr/>
        <a:lstStyle/>
        <a:p>
          <a:endParaRPr lang="en-US" sz="1600"/>
        </a:p>
      </dgm:t>
    </dgm:pt>
    <dgm:pt modelId="{17B92A43-B012-F442-A891-B0C41359568E}">
      <dgm:prSet custT="1"/>
      <dgm:spPr/>
      <dgm:t>
        <a:bodyPr/>
        <a:lstStyle/>
        <a:p>
          <a:r>
            <a:rPr lang="en-US" sz="1400" dirty="0"/>
            <a:t>&lt; 5 HIV infections reported annually in Austin, Indiana</a:t>
          </a:r>
        </a:p>
      </dgm:t>
    </dgm:pt>
    <dgm:pt modelId="{40AD5964-2F96-EB47-B385-B41137D32079}" type="parTrans" cxnId="{C446BCC7-6EBC-0742-B8CE-373CF904AACA}">
      <dgm:prSet/>
      <dgm:spPr/>
      <dgm:t>
        <a:bodyPr/>
        <a:lstStyle/>
        <a:p>
          <a:endParaRPr lang="en-US" sz="1600"/>
        </a:p>
      </dgm:t>
    </dgm:pt>
    <dgm:pt modelId="{11D340EA-385C-6F44-A187-497B3525414B}" type="sibTrans" cxnId="{C446BCC7-6EBC-0742-B8CE-373CF904AACA}">
      <dgm:prSet/>
      <dgm:spPr/>
      <dgm:t>
        <a:bodyPr/>
        <a:lstStyle/>
        <a:p>
          <a:endParaRPr lang="en-US" sz="1600"/>
        </a:p>
      </dgm:t>
    </dgm:pt>
    <dgm:pt modelId="{C53A08F3-6398-A841-89B9-23B3CEB727F2}">
      <dgm:prSet custT="1"/>
      <dgm:spPr/>
      <dgm:t>
        <a:bodyPr/>
        <a:lstStyle/>
        <a:p>
          <a:r>
            <a:rPr lang="en-US" sz="1400" dirty="0"/>
            <a:t>3 new HIV diagnoses in Austin IN, 2 of them had shared needles</a:t>
          </a:r>
        </a:p>
      </dgm:t>
    </dgm:pt>
    <dgm:pt modelId="{17224585-69BA-B242-8FA3-F33889675CA9}" type="parTrans" cxnId="{F97DF4F4-0AA8-694A-A68C-A5B540A66A63}">
      <dgm:prSet/>
      <dgm:spPr/>
      <dgm:t>
        <a:bodyPr/>
        <a:lstStyle/>
        <a:p>
          <a:endParaRPr lang="en-US" sz="1600"/>
        </a:p>
      </dgm:t>
    </dgm:pt>
    <dgm:pt modelId="{A7DE8F1D-7998-A545-9386-CA76BCF4C68A}" type="sibTrans" cxnId="{F97DF4F4-0AA8-694A-A68C-A5B540A66A63}">
      <dgm:prSet/>
      <dgm:spPr/>
      <dgm:t>
        <a:bodyPr/>
        <a:lstStyle/>
        <a:p>
          <a:endParaRPr lang="en-US" sz="1600"/>
        </a:p>
      </dgm:t>
    </dgm:pt>
    <dgm:pt modelId="{24BA623B-6AFF-C148-AD7E-3D3DB3F44455}">
      <dgm:prSet custT="1"/>
      <dgm:spPr/>
      <dgm:t>
        <a:bodyPr/>
        <a:lstStyle/>
        <a:p>
          <a:r>
            <a:rPr lang="en-US" sz="1400" dirty="0"/>
            <a:t>Through contact tracing ISHD identified 8 more new infections </a:t>
          </a:r>
        </a:p>
      </dgm:t>
    </dgm:pt>
    <dgm:pt modelId="{7D294286-E613-C34C-8DDD-BB155FD3A28A}" type="parTrans" cxnId="{146AEEF9-E31A-0F49-9FF9-02E21D56398F}">
      <dgm:prSet/>
      <dgm:spPr/>
      <dgm:t>
        <a:bodyPr/>
        <a:lstStyle/>
        <a:p>
          <a:endParaRPr lang="en-US" sz="1600"/>
        </a:p>
      </dgm:t>
    </dgm:pt>
    <dgm:pt modelId="{921416B8-EE5D-F242-8A14-EA0D33C6F981}" type="sibTrans" cxnId="{146AEEF9-E31A-0F49-9FF9-02E21D56398F}">
      <dgm:prSet/>
      <dgm:spPr/>
      <dgm:t>
        <a:bodyPr/>
        <a:lstStyle/>
        <a:p>
          <a:endParaRPr lang="en-US" sz="1600"/>
        </a:p>
      </dgm:t>
    </dgm:pt>
    <dgm:pt modelId="{ED116152-B266-6740-8A59-72BB79374404}">
      <dgm:prSet custT="1"/>
      <dgm:spPr/>
      <dgm:t>
        <a:bodyPr/>
        <a:lstStyle/>
        <a:p>
          <a:r>
            <a:rPr lang="en-US" sz="1400" dirty="0"/>
            <a:t>As of June 14, 2015:</a:t>
          </a:r>
        </a:p>
      </dgm:t>
    </dgm:pt>
    <dgm:pt modelId="{9621CF10-090F-D641-8048-7ADF2549A18A}" type="parTrans" cxnId="{F5CC4C37-AB64-E449-82A4-19ECE32DB1EF}">
      <dgm:prSet/>
      <dgm:spPr/>
      <dgm:t>
        <a:bodyPr/>
        <a:lstStyle/>
        <a:p>
          <a:endParaRPr lang="en-US"/>
        </a:p>
      </dgm:t>
    </dgm:pt>
    <dgm:pt modelId="{84EC382D-7EE2-434C-ABCF-40457514103B}" type="sibTrans" cxnId="{F5CC4C37-AB64-E449-82A4-19ECE32DB1EF}">
      <dgm:prSet/>
      <dgm:spPr/>
      <dgm:t>
        <a:bodyPr/>
        <a:lstStyle/>
        <a:p>
          <a:endParaRPr lang="en-US"/>
        </a:p>
      </dgm:t>
    </dgm:pt>
    <dgm:pt modelId="{91DF122A-DD9E-7C4F-9EF5-A926EA6FA0D3}">
      <dgm:prSet custT="1"/>
      <dgm:spPr/>
      <dgm:t>
        <a:bodyPr/>
        <a:lstStyle/>
        <a:p>
          <a:r>
            <a:rPr lang="en-US" sz="1400" dirty="0"/>
            <a:t>170 new HIV infections and 115 co-infected with HCV in a Community of 4200 people</a:t>
          </a:r>
        </a:p>
      </dgm:t>
    </dgm:pt>
    <dgm:pt modelId="{EB7339AC-77B6-964E-94A1-6F67E1E4D436}" type="parTrans" cxnId="{D6A44EB2-595D-E14F-BF8F-99975128A3EB}">
      <dgm:prSet/>
      <dgm:spPr/>
      <dgm:t>
        <a:bodyPr/>
        <a:lstStyle/>
        <a:p>
          <a:endParaRPr lang="en-US"/>
        </a:p>
      </dgm:t>
    </dgm:pt>
    <dgm:pt modelId="{7B3DCF52-C7A5-704A-AF40-FECA3A6E8B19}" type="sibTrans" cxnId="{D6A44EB2-595D-E14F-BF8F-99975128A3EB}">
      <dgm:prSet/>
      <dgm:spPr/>
      <dgm:t>
        <a:bodyPr/>
        <a:lstStyle/>
        <a:p>
          <a:endParaRPr lang="en-US"/>
        </a:p>
      </dgm:t>
    </dgm:pt>
    <dgm:pt modelId="{88A09E07-661C-BA43-B5AB-31DAA314471C}">
      <dgm:prSet custT="1"/>
      <dgm:spPr/>
      <dgm:t>
        <a:bodyPr/>
        <a:lstStyle/>
        <a:p>
          <a:r>
            <a:rPr lang="en-US" sz="1400" dirty="0"/>
            <a:t>All epidemiologically linked to Austin, IN</a:t>
          </a:r>
        </a:p>
      </dgm:t>
    </dgm:pt>
    <dgm:pt modelId="{2683D000-0AA6-144D-8FF3-052A6176B923}" type="parTrans" cxnId="{41C7C2FB-32DD-A146-94A5-D158930AD598}">
      <dgm:prSet/>
      <dgm:spPr/>
      <dgm:t>
        <a:bodyPr/>
        <a:lstStyle/>
        <a:p>
          <a:endParaRPr lang="en-US"/>
        </a:p>
      </dgm:t>
    </dgm:pt>
    <dgm:pt modelId="{23756AB8-C57B-6142-BF56-583056F0FD00}" type="sibTrans" cxnId="{41C7C2FB-32DD-A146-94A5-D158930AD598}">
      <dgm:prSet/>
      <dgm:spPr/>
      <dgm:t>
        <a:bodyPr/>
        <a:lstStyle/>
        <a:p>
          <a:endParaRPr lang="en-US"/>
        </a:p>
      </dgm:t>
    </dgm:pt>
    <dgm:pt modelId="{75F8F6EA-E869-7E45-BAA9-0B9BF1E4BE3A}">
      <dgm:prSet custT="1"/>
      <dgm:spPr/>
      <dgm:t>
        <a:bodyPr/>
        <a:lstStyle/>
        <a:p>
          <a:r>
            <a:rPr lang="en-US" sz="1400" dirty="0"/>
            <a:t>Infections were recent and from a single HIV strain </a:t>
          </a:r>
        </a:p>
      </dgm:t>
    </dgm:pt>
    <dgm:pt modelId="{7F956706-DB2C-124B-8265-E0C79680CAA3}" type="parTrans" cxnId="{EA8E95A3-25DD-A147-9515-BBFF737D9D3E}">
      <dgm:prSet/>
      <dgm:spPr/>
      <dgm:t>
        <a:bodyPr/>
        <a:lstStyle/>
        <a:p>
          <a:endParaRPr lang="en-US"/>
        </a:p>
      </dgm:t>
    </dgm:pt>
    <dgm:pt modelId="{CE37FF57-394E-A046-973B-9CAF85833B0B}" type="sibTrans" cxnId="{EA8E95A3-25DD-A147-9515-BBFF737D9D3E}">
      <dgm:prSet/>
      <dgm:spPr/>
      <dgm:t>
        <a:bodyPr/>
        <a:lstStyle/>
        <a:p>
          <a:endParaRPr lang="en-US"/>
        </a:p>
      </dgm:t>
    </dgm:pt>
    <dgm:pt modelId="{54200479-1F53-854D-9698-197472D44D93}">
      <dgm:prSet custT="1"/>
      <dgm:spPr/>
      <dgm:t>
        <a:bodyPr/>
        <a:lstStyle/>
        <a:p>
          <a:r>
            <a:rPr lang="en-US" sz="1400" dirty="0"/>
            <a:t>The source of infection: Injection of the opioid oxymorphone (semi-synthetic opioid analgesic)</a:t>
          </a:r>
        </a:p>
      </dgm:t>
    </dgm:pt>
    <dgm:pt modelId="{F31BD3D5-38FF-044B-8BDC-9916B119A3ED}" type="parTrans" cxnId="{DBF45F32-D6F5-D649-84C4-9566A97AE8B7}">
      <dgm:prSet/>
      <dgm:spPr/>
      <dgm:t>
        <a:bodyPr/>
        <a:lstStyle/>
        <a:p>
          <a:endParaRPr lang="en-US"/>
        </a:p>
      </dgm:t>
    </dgm:pt>
    <dgm:pt modelId="{27B0C68D-0630-9C48-9348-D29613259A31}" type="sibTrans" cxnId="{DBF45F32-D6F5-D649-84C4-9566A97AE8B7}">
      <dgm:prSet/>
      <dgm:spPr/>
      <dgm:t>
        <a:bodyPr/>
        <a:lstStyle/>
        <a:p>
          <a:endParaRPr lang="en-US"/>
        </a:p>
      </dgm:t>
    </dgm:pt>
    <dgm:pt modelId="{09319CBB-301A-2C43-AFC9-1C80FB46DE6E}" type="pres">
      <dgm:prSet presAssocID="{C45D76B2-93B3-4E76-B943-44AB2189A571}" presName="linear" presStyleCnt="0">
        <dgm:presLayoutVars>
          <dgm:animLvl val="lvl"/>
          <dgm:resizeHandles val="exact"/>
        </dgm:presLayoutVars>
      </dgm:prSet>
      <dgm:spPr/>
    </dgm:pt>
    <dgm:pt modelId="{B0321883-1DA0-3149-AA65-AC872825B516}" type="pres">
      <dgm:prSet presAssocID="{37300C24-FD01-488B-BB40-E3BE1F83C8AD}" presName="parentText" presStyleLbl="node1" presStyleIdx="0" presStyleCnt="5">
        <dgm:presLayoutVars>
          <dgm:chMax val="0"/>
          <dgm:bulletEnabled val="1"/>
        </dgm:presLayoutVars>
      </dgm:prSet>
      <dgm:spPr/>
    </dgm:pt>
    <dgm:pt modelId="{7098D515-12A7-1F41-A243-0480A705010E}" type="pres">
      <dgm:prSet presAssocID="{37300C24-FD01-488B-BB40-E3BE1F83C8AD}" presName="childText" presStyleLbl="revTx" presStyleIdx="0" presStyleCnt="5">
        <dgm:presLayoutVars>
          <dgm:bulletEnabled val="1"/>
        </dgm:presLayoutVars>
      </dgm:prSet>
      <dgm:spPr/>
    </dgm:pt>
    <dgm:pt modelId="{859C9217-636A-ED40-B2D1-92064228D402}" type="pres">
      <dgm:prSet presAssocID="{469A70C4-D750-4FB6-AF6B-A1287136C6EC}" presName="parentText" presStyleLbl="node1" presStyleIdx="1" presStyleCnt="5">
        <dgm:presLayoutVars>
          <dgm:chMax val="0"/>
          <dgm:bulletEnabled val="1"/>
        </dgm:presLayoutVars>
      </dgm:prSet>
      <dgm:spPr/>
    </dgm:pt>
    <dgm:pt modelId="{486D9E9E-BA0D-0344-A7B7-B045C8955C03}" type="pres">
      <dgm:prSet presAssocID="{469A70C4-D750-4FB6-AF6B-A1287136C6EC}" presName="childText" presStyleLbl="revTx" presStyleIdx="1" presStyleCnt="5">
        <dgm:presLayoutVars>
          <dgm:bulletEnabled val="1"/>
        </dgm:presLayoutVars>
      </dgm:prSet>
      <dgm:spPr/>
    </dgm:pt>
    <dgm:pt modelId="{A83FD514-75FC-2047-A282-9E38AD7975BD}" type="pres">
      <dgm:prSet presAssocID="{11AFB2EC-25E6-410D-90BD-AAB8E5913825}" presName="parentText" presStyleLbl="node1" presStyleIdx="2" presStyleCnt="5">
        <dgm:presLayoutVars>
          <dgm:chMax val="0"/>
          <dgm:bulletEnabled val="1"/>
        </dgm:presLayoutVars>
      </dgm:prSet>
      <dgm:spPr/>
    </dgm:pt>
    <dgm:pt modelId="{FAD8478C-C2A4-E743-B7C5-F6A441D412B1}" type="pres">
      <dgm:prSet presAssocID="{11AFB2EC-25E6-410D-90BD-AAB8E5913825}" presName="childText" presStyleLbl="revTx" presStyleIdx="2" presStyleCnt="5">
        <dgm:presLayoutVars>
          <dgm:bulletEnabled val="1"/>
        </dgm:presLayoutVars>
      </dgm:prSet>
      <dgm:spPr/>
    </dgm:pt>
    <dgm:pt modelId="{DB5066CB-50E7-FC49-A5BF-C120F1A5179C}" type="pres">
      <dgm:prSet presAssocID="{ED116152-B266-6740-8A59-72BB79374404}" presName="parentText" presStyleLbl="node1" presStyleIdx="3" presStyleCnt="5">
        <dgm:presLayoutVars>
          <dgm:chMax val="0"/>
          <dgm:bulletEnabled val="1"/>
        </dgm:presLayoutVars>
      </dgm:prSet>
      <dgm:spPr/>
    </dgm:pt>
    <dgm:pt modelId="{2DE8807A-4096-8647-9377-ED5DF114708F}" type="pres">
      <dgm:prSet presAssocID="{ED116152-B266-6740-8A59-72BB79374404}" presName="childText" presStyleLbl="revTx" presStyleIdx="3" presStyleCnt="5">
        <dgm:presLayoutVars>
          <dgm:bulletEnabled val="1"/>
        </dgm:presLayoutVars>
      </dgm:prSet>
      <dgm:spPr/>
    </dgm:pt>
    <dgm:pt modelId="{16CACC8B-22E3-AA40-840E-9BE1F00EA749}" type="pres">
      <dgm:prSet presAssocID="{88A09E07-661C-BA43-B5AB-31DAA314471C}" presName="parentText" presStyleLbl="node1" presStyleIdx="4" presStyleCnt="5">
        <dgm:presLayoutVars>
          <dgm:chMax val="0"/>
          <dgm:bulletEnabled val="1"/>
        </dgm:presLayoutVars>
      </dgm:prSet>
      <dgm:spPr/>
    </dgm:pt>
    <dgm:pt modelId="{A305CCD6-A590-A64B-8428-ED08978A3594}" type="pres">
      <dgm:prSet presAssocID="{88A09E07-661C-BA43-B5AB-31DAA314471C}" presName="childText" presStyleLbl="revTx" presStyleIdx="4" presStyleCnt="5">
        <dgm:presLayoutVars>
          <dgm:bulletEnabled val="1"/>
        </dgm:presLayoutVars>
      </dgm:prSet>
      <dgm:spPr/>
    </dgm:pt>
  </dgm:ptLst>
  <dgm:cxnLst>
    <dgm:cxn modelId="{7A7A4907-BAB8-2645-BAE7-1F36D7F6D62C}" type="presOf" srcId="{91DF122A-DD9E-7C4F-9EF5-A926EA6FA0D3}" destId="{2DE8807A-4096-8647-9377-ED5DF114708F}" srcOrd="0" destOrd="0" presId="urn:microsoft.com/office/officeart/2005/8/layout/vList2"/>
    <dgm:cxn modelId="{49EB6115-A4D6-344B-A07A-3DF43FEB71CD}" type="presOf" srcId="{ED116152-B266-6740-8A59-72BB79374404}" destId="{DB5066CB-50E7-FC49-A5BF-C120F1A5179C}" srcOrd="0" destOrd="0" presId="urn:microsoft.com/office/officeart/2005/8/layout/vList2"/>
    <dgm:cxn modelId="{861BC331-2B37-0840-9EA4-7D8FA61098D3}" type="presOf" srcId="{54200479-1F53-854D-9698-197472D44D93}" destId="{FAD8478C-C2A4-E743-B7C5-F6A441D412B1}" srcOrd="0" destOrd="1" presId="urn:microsoft.com/office/officeart/2005/8/layout/vList2"/>
    <dgm:cxn modelId="{DBF45F32-D6F5-D649-84C4-9566A97AE8B7}" srcId="{11AFB2EC-25E6-410D-90BD-AAB8E5913825}" destId="{54200479-1F53-854D-9698-197472D44D93}" srcOrd="1" destOrd="0" parTransId="{F31BD3D5-38FF-044B-8BDC-9916B119A3ED}" sibTransId="{27B0C68D-0630-9C48-9348-D29613259A31}"/>
    <dgm:cxn modelId="{FCCCC934-636D-4E99-AFEA-A8BC9BD53859}" srcId="{C45D76B2-93B3-4E76-B943-44AB2189A571}" destId="{37300C24-FD01-488B-BB40-E3BE1F83C8AD}" srcOrd="0" destOrd="0" parTransId="{13FB22FB-2D27-47FB-82C5-ABA8741249D0}" sibTransId="{3106A88E-D649-4A29-80C8-25EA9C012CE9}"/>
    <dgm:cxn modelId="{F5CC4C37-AB64-E449-82A4-19ECE32DB1EF}" srcId="{C45D76B2-93B3-4E76-B943-44AB2189A571}" destId="{ED116152-B266-6740-8A59-72BB79374404}" srcOrd="3" destOrd="0" parTransId="{9621CF10-090F-D641-8048-7ADF2549A18A}" sibTransId="{84EC382D-7EE2-434C-ABCF-40457514103B}"/>
    <dgm:cxn modelId="{F3F7B239-A3C3-1B4C-9468-A762471F8B73}" type="presOf" srcId="{17B92A43-B012-F442-A891-B0C41359568E}" destId="{7098D515-12A7-1F41-A243-0480A705010E}" srcOrd="0" destOrd="0" presId="urn:microsoft.com/office/officeart/2005/8/layout/vList2"/>
    <dgm:cxn modelId="{F46D683C-2C98-D243-8517-9BA75F9E2B02}" type="presOf" srcId="{88A09E07-661C-BA43-B5AB-31DAA314471C}" destId="{16CACC8B-22E3-AA40-840E-9BE1F00EA749}" srcOrd="0" destOrd="0" presId="urn:microsoft.com/office/officeart/2005/8/layout/vList2"/>
    <dgm:cxn modelId="{17BCC85F-DBE7-C742-A66D-59B77EFA9D9E}" type="presOf" srcId="{75F8F6EA-E869-7E45-BAA9-0B9BF1E4BE3A}" destId="{A305CCD6-A590-A64B-8428-ED08978A3594}" srcOrd="0" destOrd="0" presId="urn:microsoft.com/office/officeart/2005/8/layout/vList2"/>
    <dgm:cxn modelId="{1FC8E46F-6F6F-AD40-BD5B-68E225D1D384}" type="presOf" srcId="{C53A08F3-6398-A841-89B9-23B3CEB727F2}" destId="{486D9E9E-BA0D-0344-A7B7-B045C8955C03}" srcOrd="0" destOrd="0" presId="urn:microsoft.com/office/officeart/2005/8/layout/vList2"/>
    <dgm:cxn modelId="{B9DC9B71-77E5-6C40-8637-1F8A14EC4635}" type="presOf" srcId="{24BA623B-6AFF-C148-AD7E-3D3DB3F44455}" destId="{FAD8478C-C2A4-E743-B7C5-F6A441D412B1}" srcOrd="0" destOrd="0" presId="urn:microsoft.com/office/officeart/2005/8/layout/vList2"/>
    <dgm:cxn modelId="{702CA976-1F1B-E74C-9B5D-2E58B23BF97D}" type="presOf" srcId="{C45D76B2-93B3-4E76-B943-44AB2189A571}" destId="{09319CBB-301A-2C43-AFC9-1C80FB46DE6E}" srcOrd="0" destOrd="0" presId="urn:microsoft.com/office/officeart/2005/8/layout/vList2"/>
    <dgm:cxn modelId="{EA8E95A3-25DD-A147-9515-BBFF737D9D3E}" srcId="{88A09E07-661C-BA43-B5AB-31DAA314471C}" destId="{75F8F6EA-E869-7E45-BAA9-0B9BF1E4BE3A}" srcOrd="0" destOrd="0" parTransId="{7F956706-DB2C-124B-8265-E0C79680CAA3}" sibTransId="{CE37FF57-394E-A046-973B-9CAF85833B0B}"/>
    <dgm:cxn modelId="{D6A44EB2-595D-E14F-BF8F-99975128A3EB}" srcId="{ED116152-B266-6740-8A59-72BB79374404}" destId="{91DF122A-DD9E-7C4F-9EF5-A926EA6FA0D3}" srcOrd="0" destOrd="0" parTransId="{EB7339AC-77B6-964E-94A1-6F67E1E4D436}" sibTransId="{7B3DCF52-C7A5-704A-AF40-FECA3A6E8B19}"/>
    <dgm:cxn modelId="{B1243CB7-F6E7-5D41-A1BF-06B402A9FC07}" type="presOf" srcId="{469A70C4-D750-4FB6-AF6B-A1287136C6EC}" destId="{859C9217-636A-ED40-B2D1-92064228D402}" srcOrd="0" destOrd="0" presId="urn:microsoft.com/office/officeart/2005/8/layout/vList2"/>
    <dgm:cxn modelId="{E42E5BB8-41A6-AE4E-8514-F46C9BAFD80B}" type="presOf" srcId="{11AFB2EC-25E6-410D-90BD-AAB8E5913825}" destId="{A83FD514-75FC-2047-A282-9E38AD7975BD}" srcOrd="0" destOrd="0" presId="urn:microsoft.com/office/officeart/2005/8/layout/vList2"/>
    <dgm:cxn modelId="{C446BCC7-6EBC-0742-B8CE-373CF904AACA}" srcId="{37300C24-FD01-488B-BB40-E3BE1F83C8AD}" destId="{17B92A43-B012-F442-A891-B0C41359568E}" srcOrd="0" destOrd="0" parTransId="{40AD5964-2F96-EB47-B385-B41137D32079}" sibTransId="{11D340EA-385C-6F44-A187-497B3525414B}"/>
    <dgm:cxn modelId="{20BCE1DC-DED2-4096-A8C4-AC816662CEE4}" srcId="{C45D76B2-93B3-4E76-B943-44AB2189A571}" destId="{469A70C4-D750-4FB6-AF6B-A1287136C6EC}" srcOrd="1" destOrd="0" parTransId="{64D1D6E6-28A6-453B-8C42-B9EC1CD74D31}" sibTransId="{AE5DD74A-F5D1-4F27-B047-F42DCC711895}"/>
    <dgm:cxn modelId="{A2A56FE8-338C-9343-8684-9A13F9A2FB4E}" type="presOf" srcId="{37300C24-FD01-488B-BB40-E3BE1F83C8AD}" destId="{B0321883-1DA0-3149-AA65-AC872825B516}" srcOrd="0" destOrd="0" presId="urn:microsoft.com/office/officeart/2005/8/layout/vList2"/>
    <dgm:cxn modelId="{F97DF4F4-0AA8-694A-A68C-A5B540A66A63}" srcId="{469A70C4-D750-4FB6-AF6B-A1287136C6EC}" destId="{C53A08F3-6398-A841-89B9-23B3CEB727F2}" srcOrd="0" destOrd="0" parTransId="{17224585-69BA-B242-8FA3-F33889675CA9}" sibTransId="{A7DE8F1D-7998-A545-9386-CA76BCF4C68A}"/>
    <dgm:cxn modelId="{A80F79F7-8D3B-4ABE-85E7-F5B84923D34B}" srcId="{C45D76B2-93B3-4E76-B943-44AB2189A571}" destId="{11AFB2EC-25E6-410D-90BD-AAB8E5913825}" srcOrd="2" destOrd="0" parTransId="{6BFFF141-E2B9-48D6-A545-1C3AA8EEC36D}" sibTransId="{46C224D4-93AA-49F2-B149-45A0C6C47312}"/>
    <dgm:cxn modelId="{146AEEF9-E31A-0F49-9FF9-02E21D56398F}" srcId="{11AFB2EC-25E6-410D-90BD-AAB8E5913825}" destId="{24BA623B-6AFF-C148-AD7E-3D3DB3F44455}" srcOrd="0" destOrd="0" parTransId="{7D294286-E613-C34C-8DDD-BB155FD3A28A}" sibTransId="{921416B8-EE5D-F242-8A14-EA0D33C6F981}"/>
    <dgm:cxn modelId="{41C7C2FB-32DD-A146-94A5-D158930AD598}" srcId="{C45D76B2-93B3-4E76-B943-44AB2189A571}" destId="{88A09E07-661C-BA43-B5AB-31DAA314471C}" srcOrd="4" destOrd="0" parTransId="{2683D000-0AA6-144D-8FF3-052A6176B923}" sibTransId="{23756AB8-C57B-6142-BF56-583056F0FD00}"/>
    <dgm:cxn modelId="{E2437830-B9F3-B643-8A14-34B2C9FE51B4}" type="presParOf" srcId="{09319CBB-301A-2C43-AFC9-1C80FB46DE6E}" destId="{B0321883-1DA0-3149-AA65-AC872825B516}" srcOrd="0" destOrd="0" presId="urn:microsoft.com/office/officeart/2005/8/layout/vList2"/>
    <dgm:cxn modelId="{2CB6241A-4FBE-2747-B447-D1C02CF67A8B}" type="presParOf" srcId="{09319CBB-301A-2C43-AFC9-1C80FB46DE6E}" destId="{7098D515-12A7-1F41-A243-0480A705010E}" srcOrd="1" destOrd="0" presId="urn:microsoft.com/office/officeart/2005/8/layout/vList2"/>
    <dgm:cxn modelId="{CE672830-1FB4-9145-B156-26D21EFF4ACB}" type="presParOf" srcId="{09319CBB-301A-2C43-AFC9-1C80FB46DE6E}" destId="{859C9217-636A-ED40-B2D1-92064228D402}" srcOrd="2" destOrd="0" presId="urn:microsoft.com/office/officeart/2005/8/layout/vList2"/>
    <dgm:cxn modelId="{165D507A-3235-2549-8675-EE698A137297}" type="presParOf" srcId="{09319CBB-301A-2C43-AFC9-1C80FB46DE6E}" destId="{486D9E9E-BA0D-0344-A7B7-B045C8955C03}" srcOrd="3" destOrd="0" presId="urn:microsoft.com/office/officeart/2005/8/layout/vList2"/>
    <dgm:cxn modelId="{E908765D-136F-C446-B30F-97DFC8F77CC1}" type="presParOf" srcId="{09319CBB-301A-2C43-AFC9-1C80FB46DE6E}" destId="{A83FD514-75FC-2047-A282-9E38AD7975BD}" srcOrd="4" destOrd="0" presId="urn:microsoft.com/office/officeart/2005/8/layout/vList2"/>
    <dgm:cxn modelId="{ABFE6D85-61EF-D843-9E79-D9079F57F66F}" type="presParOf" srcId="{09319CBB-301A-2C43-AFC9-1C80FB46DE6E}" destId="{FAD8478C-C2A4-E743-B7C5-F6A441D412B1}" srcOrd="5" destOrd="0" presId="urn:microsoft.com/office/officeart/2005/8/layout/vList2"/>
    <dgm:cxn modelId="{F112085F-AA2A-D048-A8E0-854EDFCC7235}" type="presParOf" srcId="{09319CBB-301A-2C43-AFC9-1C80FB46DE6E}" destId="{DB5066CB-50E7-FC49-A5BF-C120F1A5179C}" srcOrd="6" destOrd="0" presId="urn:microsoft.com/office/officeart/2005/8/layout/vList2"/>
    <dgm:cxn modelId="{ACC4E52D-5B7D-0046-831E-A2AC187E6690}" type="presParOf" srcId="{09319CBB-301A-2C43-AFC9-1C80FB46DE6E}" destId="{2DE8807A-4096-8647-9377-ED5DF114708F}" srcOrd="7" destOrd="0" presId="urn:microsoft.com/office/officeart/2005/8/layout/vList2"/>
    <dgm:cxn modelId="{8FD7B1CF-D257-6D43-B953-C3D683BCBFD7}" type="presParOf" srcId="{09319CBB-301A-2C43-AFC9-1C80FB46DE6E}" destId="{16CACC8B-22E3-AA40-840E-9BE1F00EA749}" srcOrd="8" destOrd="0" presId="urn:microsoft.com/office/officeart/2005/8/layout/vList2"/>
    <dgm:cxn modelId="{6F0402E7-218F-8B49-B374-DC96A7A89FEF}" type="presParOf" srcId="{09319CBB-301A-2C43-AFC9-1C80FB46DE6E}" destId="{A305CCD6-A590-A64B-8428-ED08978A3594}" srcOrd="9"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3B4D3D-8EC5-4A6D-A4AE-BCEDC43E0CB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0EB941A-3216-4ABE-B786-D105644F477F}">
      <dgm:prSet/>
      <dgm:spPr/>
      <dgm:t>
        <a:bodyPr/>
        <a:lstStyle/>
        <a:p>
          <a:r>
            <a:rPr lang="en-US"/>
            <a:t>Individual Provider</a:t>
          </a:r>
        </a:p>
      </dgm:t>
    </dgm:pt>
    <dgm:pt modelId="{2BCC0665-FA97-4E58-99BC-A5810C481324}" type="parTrans" cxnId="{FE1C9BB8-5067-4A88-96A7-F11857D994EA}">
      <dgm:prSet/>
      <dgm:spPr/>
      <dgm:t>
        <a:bodyPr/>
        <a:lstStyle/>
        <a:p>
          <a:endParaRPr lang="en-US"/>
        </a:p>
      </dgm:t>
    </dgm:pt>
    <dgm:pt modelId="{AEE0750D-3257-4723-959B-3E740CF271A6}" type="sibTrans" cxnId="{FE1C9BB8-5067-4A88-96A7-F11857D994EA}">
      <dgm:prSet/>
      <dgm:spPr/>
      <dgm:t>
        <a:bodyPr/>
        <a:lstStyle/>
        <a:p>
          <a:endParaRPr lang="en-US"/>
        </a:p>
      </dgm:t>
    </dgm:pt>
    <dgm:pt modelId="{38F35E60-252D-43DF-8A83-416D968FD61E}">
      <dgm:prSet/>
      <dgm:spPr/>
      <dgm:t>
        <a:bodyPr/>
        <a:lstStyle/>
        <a:p>
          <a:r>
            <a:rPr lang="en-US" dirty="0"/>
            <a:t>Orthopedic surgeon did not recognize that opioids are not the first line of treatment for management of pain in the outpatient setting</a:t>
          </a:r>
        </a:p>
      </dgm:t>
    </dgm:pt>
    <dgm:pt modelId="{C35EE8E2-06A1-4A20-B06E-7C798CE46A4C}" type="parTrans" cxnId="{61AB2FAC-2B42-455A-AAE3-7A9FA7BA93C5}">
      <dgm:prSet/>
      <dgm:spPr/>
      <dgm:t>
        <a:bodyPr/>
        <a:lstStyle/>
        <a:p>
          <a:endParaRPr lang="en-US"/>
        </a:p>
      </dgm:t>
    </dgm:pt>
    <dgm:pt modelId="{7575458A-E86C-4A29-9E56-CA1A50A280DF}" type="sibTrans" cxnId="{61AB2FAC-2B42-455A-AAE3-7A9FA7BA93C5}">
      <dgm:prSet/>
      <dgm:spPr/>
      <dgm:t>
        <a:bodyPr/>
        <a:lstStyle/>
        <a:p>
          <a:endParaRPr lang="en-US"/>
        </a:p>
      </dgm:t>
    </dgm:pt>
    <dgm:pt modelId="{D6568885-0F4B-42EF-A036-6A880149A6E9}">
      <dgm:prSet/>
      <dgm:spPr/>
      <dgm:t>
        <a:bodyPr/>
        <a:lstStyle/>
        <a:p>
          <a:r>
            <a:rPr lang="en-US" dirty="0"/>
            <a:t>The patient’s PCP did not recognize that the patient has an SUD</a:t>
          </a:r>
        </a:p>
      </dgm:t>
    </dgm:pt>
    <dgm:pt modelId="{647CFDFC-A80D-4723-9D7D-18B623E02CBC}" type="parTrans" cxnId="{82376E8F-CC79-46E9-8E98-E34CDED78EE0}">
      <dgm:prSet/>
      <dgm:spPr/>
      <dgm:t>
        <a:bodyPr/>
        <a:lstStyle/>
        <a:p>
          <a:endParaRPr lang="en-US"/>
        </a:p>
      </dgm:t>
    </dgm:pt>
    <dgm:pt modelId="{4F4003BE-3D68-4294-8BA9-1BEF4D549989}" type="sibTrans" cxnId="{82376E8F-CC79-46E9-8E98-E34CDED78EE0}">
      <dgm:prSet/>
      <dgm:spPr/>
      <dgm:t>
        <a:bodyPr/>
        <a:lstStyle/>
        <a:p>
          <a:endParaRPr lang="en-US"/>
        </a:p>
      </dgm:t>
    </dgm:pt>
    <dgm:pt modelId="{04D38B39-E010-43C9-8D7F-D2453B13FE07}">
      <dgm:prSet/>
      <dgm:spPr/>
      <dgm:t>
        <a:bodyPr/>
        <a:lstStyle/>
        <a:p>
          <a:r>
            <a:rPr lang="en-US"/>
            <a:t>Health System</a:t>
          </a:r>
        </a:p>
      </dgm:t>
    </dgm:pt>
    <dgm:pt modelId="{8E3F3808-1F49-4A23-BA88-17EEC2237587}" type="parTrans" cxnId="{D9802AB2-D5DB-45EB-8FB1-6EFD71123EA7}">
      <dgm:prSet/>
      <dgm:spPr/>
      <dgm:t>
        <a:bodyPr/>
        <a:lstStyle/>
        <a:p>
          <a:endParaRPr lang="en-US"/>
        </a:p>
      </dgm:t>
    </dgm:pt>
    <dgm:pt modelId="{1F442776-DB1B-4153-AFA4-38D0E505225C}" type="sibTrans" cxnId="{D9802AB2-D5DB-45EB-8FB1-6EFD71123EA7}">
      <dgm:prSet/>
      <dgm:spPr/>
      <dgm:t>
        <a:bodyPr/>
        <a:lstStyle/>
        <a:p>
          <a:endParaRPr lang="en-US"/>
        </a:p>
      </dgm:t>
    </dgm:pt>
    <dgm:pt modelId="{25C0D59B-326A-4B12-B082-6A6CE659D8E0}">
      <dgm:prSet/>
      <dgm:spPr/>
      <dgm:t>
        <a:bodyPr/>
        <a:lstStyle/>
        <a:p>
          <a:r>
            <a:rPr lang="en-US" dirty="0"/>
            <a:t>Should have had guidelines/policies in place for pain management, pharmacotherapy and screening for SUD, HIV, HCV and STIs</a:t>
          </a:r>
        </a:p>
      </dgm:t>
    </dgm:pt>
    <dgm:pt modelId="{FFFD853F-FF0C-4147-A6E8-AF49FF5B91C2}" type="parTrans" cxnId="{03D5EB02-4D56-40E2-AC3B-F398F9B8DC31}">
      <dgm:prSet/>
      <dgm:spPr/>
      <dgm:t>
        <a:bodyPr/>
        <a:lstStyle/>
        <a:p>
          <a:endParaRPr lang="en-US"/>
        </a:p>
      </dgm:t>
    </dgm:pt>
    <dgm:pt modelId="{05647FCE-3CBF-4AE7-8C49-1B67804D0CFD}" type="sibTrans" cxnId="{03D5EB02-4D56-40E2-AC3B-F398F9B8DC31}">
      <dgm:prSet/>
      <dgm:spPr/>
      <dgm:t>
        <a:bodyPr/>
        <a:lstStyle/>
        <a:p>
          <a:endParaRPr lang="en-US"/>
        </a:p>
      </dgm:t>
    </dgm:pt>
    <dgm:pt modelId="{67AC0002-7782-410E-B99F-8E6AB11EB679}">
      <dgm:prSet/>
      <dgm:spPr/>
      <dgm:t>
        <a:bodyPr/>
        <a:lstStyle/>
        <a:p>
          <a:r>
            <a:rPr lang="en-US"/>
            <a:t>Society</a:t>
          </a:r>
        </a:p>
      </dgm:t>
    </dgm:pt>
    <dgm:pt modelId="{11D8CDF7-E12A-48B7-9762-720D4F86F4BA}" type="parTrans" cxnId="{E6A93F23-769E-40F2-B787-A306F31D55A7}">
      <dgm:prSet/>
      <dgm:spPr/>
      <dgm:t>
        <a:bodyPr/>
        <a:lstStyle/>
        <a:p>
          <a:endParaRPr lang="en-US"/>
        </a:p>
      </dgm:t>
    </dgm:pt>
    <dgm:pt modelId="{F96A35C0-A82F-41E2-9722-B30A8E903F25}" type="sibTrans" cxnId="{E6A93F23-769E-40F2-B787-A306F31D55A7}">
      <dgm:prSet/>
      <dgm:spPr/>
      <dgm:t>
        <a:bodyPr/>
        <a:lstStyle/>
        <a:p>
          <a:endParaRPr lang="en-US"/>
        </a:p>
      </dgm:t>
    </dgm:pt>
    <dgm:pt modelId="{8A9B7874-6944-476D-99CE-97D3D1014D10}">
      <dgm:prSet/>
      <dgm:spPr/>
      <dgm:t>
        <a:bodyPr/>
        <a:lstStyle/>
        <a:p>
          <a:r>
            <a:rPr lang="en-US" dirty="0"/>
            <a:t>Should recognize that SSP are evidence-based practice</a:t>
          </a:r>
        </a:p>
      </dgm:t>
    </dgm:pt>
    <dgm:pt modelId="{0EB54DE3-10ED-480D-B9B1-BEAD59CF2B3F}" type="parTrans" cxnId="{88FF3223-E1BE-4201-8294-367EBBBE3846}">
      <dgm:prSet/>
      <dgm:spPr/>
      <dgm:t>
        <a:bodyPr/>
        <a:lstStyle/>
        <a:p>
          <a:endParaRPr lang="en-US"/>
        </a:p>
      </dgm:t>
    </dgm:pt>
    <dgm:pt modelId="{2601D923-ABD0-4590-A570-FA155B996A88}" type="sibTrans" cxnId="{88FF3223-E1BE-4201-8294-367EBBBE3846}">
      <dgm:prSet/>
      <dgm:spPr/>
      <dgm:t>
        <a:bodyPr/>
        <a:lstStyle/>
        <a:p>
          <a:endParaRPr lang="en-US"/>
        </a:p>
      </dgm:t>
    </dgm:pt>
    <dgm:pt modelId="{429AF736-07D0-E04F-A7D2-DF502AC58F81}" type="pres">
      <dgm:prSet presAssocID="{B33B4D3D-8EC5-4A6D-A4AE-BCEDC43E0CB7}" presName="linear" presStyleCnt="0">
        <dgm:presLayoutVars>
          <dgm:animLvl val="lvl"/>
          <dgm:resizeHandles val="exact"/>
        </dgm:presLayoutVars>
      </dgm:prSet>
      <dgm:spPr/>
    </dgm:pt>
    <dgm:pt modelId="{46B3F932-9757-F645-ACAD-E78EB517060A}" type="pres">
      <dgm:prSet presAssocID="{20EB941A-3216-4ABE-B786-D105644F477F}" presName="parentText" presStyleLbl="node1" presStyleIdx="0" presStyleCnt="3">
        <dgm:presLayoutVars>
          <dgm:chMax val="0"/>
          <dgm:bulletEnabled val="1"/>
        </dgm:presLayoutVars>
      </dgm:prSet>
      <dgm:spPr/>
    </dgm:pt>
    <dgm:pt modelId="{79A66C25-D56E-3346-8BA4-064B271FB089}" type="pres">
      <dgm:prSet presAssocID="{20EB941A-3216-4ABE-B786-D105644F477F}" presName="childText" presStyleLbl="revTx" presStyleIdx="0" presStyleCnt="3">
        <dgm:presLayoutVars>
          <dgm:bulletEnabled val="1"/>
        </dgm:presLayoutVars>
      </dgm:prSet>
      <dgm:spPr/>
    </dgm:pt>
    <dgm:pt modelId="{B869FDB7-612C-9B43-B52F-50405D90ED52}" type="pres">
      <dgm:prSet presAssocID="{04D38B39-E010-43C9-8D7F-D2453B13FE07}" presName="parentText" presStyleLbl="node1" presStyleIdx="1" presStyleCnt="3">
        <dgm:presLayoutVars>
          <dgm:chMax val="0"/>
          <dgm:bulletEnabled val="1"/>
        </dgm:presLayoutVars>
      </dgm:prSet>
      <dgm:spPr/>
    </dgm:pt>
    <dgm:pt modelId="{357CEFA6-7C8D-7B42-8E3E-7D3079358588}" type="pres">
      <dgm:prSet presAssocID="{04D38B39-E010-43C9-8D7F-D2453B13FE07}" presName="childText" presStyleLbl="revTx" presStyleIdx="1" presStyleCnt="3">
        <dgm:presLayoutVars>
          <dgm:bulletEnabled val="1"/>
        </dgm:presLayoutVars>
      </dgm:prSet>
      <dgm:spPr/>
    </dgm:pt>
    <dgm:pt modelId="{1554C20F-59CC-C64D-B29C-524D8C5B58AB}" type="pres">
      <dgm:prSet presAssocID="{67AC0002-7782-410E-B99F-8E6AB11EB679}" presName="parentText" presStyleLbl="node1" presStyleIdx="2" presStyleCnt="3">
        <dgm:presLayoutVars>
          <dgm:chMax val="0"/>
          <dgm:bulletEnabled val="1"/>
        </dgm:presLayoutVars>
      </dgm:prSet>
      <dgm:spPr/>
    </dgm:pt>
    <dgm:pt modelId="{2F75629C-BC95-134F-9953-3E61B7B2ACBF}" type="pres">
      <dgm:prSet presAssocID="{67AC0002-7782-410E-B99F-8E6AB11EB679}" presName="childText" presStyleLbl="revTx" presStyleIdx="2" presStyleCnt="3">
        <dgm:presLayoutVars>
          <dgm:bulletEnabled val="1"/>
        </dgm:presLayoutVars>
      </dgm:prSet>
      <dgm:spPr/>
    </dgm:pt>
  </dgm:ptLst>
  <dgm:cxnLst>
    <dgm:cxn modelId="{03D5EB02-4D56-40E2-AC3B-F398F9B8DC31}" srcId="{04D38B39-E010-43C9-8D7F-D2453B13FE07}" destId="{25C0D59B-326A-4B12-B082-6A6CE659D8E0}" srcOrd="0" destOrd="0" parTransId="{FFFD853F-FF0C-4147-A6E8-AF49FF5B91C2}" sibTransId="{05647FCE-3CBF-4AE7-8C49-1B67804D0CFD}"/>
    <dgm:cxn modelId="{C9B29816-9606-5E43-A2FF-8E58929D9207}" type="presOf" srcId="{04D38B39-E010-43C9-8D7F-D2453B13FE07}" destId="{B869FDB7-612C-9B43-B52F-50405D90ED52}" srcOrd="0" destOrd="0" presId="urn:microsoft.com/office/officeart/2005/8/layout/vList2"/>
    <dgm:cxn modelId="{88FF3223-E1BE-4201-8294-367EBBBE3846}" srcId="{67AC0002-7782-410E-B99F-8E6AB11EB679}" destId="{8A9B7874-6944-476D-99CE-97D3D1014D10}" srcOrd="0" destOrd="0" parTransId="{0EB54DE3-10ED-480D-B9B1-BEAD59CF2B3F}" sibTransId="{2601D923-ABD0-4590-A570-FA155B996A88}"/>
    <dgm:cxn modelId="{E6A93F23-769E-40F2-B787-A306F31D55A7}" srcId="{B33B4D3D-8EC5-4A6D-A4AE-BCEDC43E0CB7}" destId="{67AC0002-7782-410E-B99F-8E6AB11EB679}" srcOrd="2" destOrd="0" parTransId="{11D8CDF7-E12A-48B7-9762-720D4F86F4BA}" sibTransId="{F96A35C0-A82F-41E2-9722-B30A8E903F25}"/>
    <dgm:cxn modelId="{F8D1325A-8AD2-7448-AD78-4D974B18B0CD}" type="presOf" srcId="{67AC0002-7782-410E-B99F-8E6AB11EB679}" destId="{1554C20F-59CC-C64D-B29C-524D8C5B58AB}" srcOrd="0" destOrd="0" presId="urn:microsoft.com/office/officeart/2005/8/layout/vList2"/>
    <dgm:cxn modelId="{D22C845D-29E7-F548-9B9B-60154FB9C136}" type="presOf" srcId="{20EB941A-3216-4ABE-B786-D105644F477F}" destId="{46B3F932-9757-F645-ACAD-E78EB517060A}" srcOrd="0" destOrd="0" presId="urn:microsoft.com/office/officeart/2005/8/layout/vList2"/>
    <dgm:cxn modelId="{DB5E4666-C5EE-7E40-A7D6-E70FB1F54AF4}" type="presOf" srcId="{8A9B7874-6944-476D-99CE-97D3D1014D10}" destId="{2F75629C-BC95-134F-9953-3E61B7B2ACBF}" srcOrd="0" destOrd="0" presId="urn:microsoft.com/office/officeart/2005/8/layout/vList2"/>
    <dgm:cxn modelId="{82376E8F-CC79-46E9-8E98-E34CDED78EE0}" srcId="{20EB941A-3216-4ABE-B786-D105644F477F}" destId="{D6568885-0F4B-42EF-A036-6A880149A6E9}" srcOrd="1" destOrd="0" parTransId="{647CFDFC-A80D-4723-9D7D-18B623E02CBC}" sibTransId="{4F4003BE-3D68-4294-8BA9-1BEF4D549989}"/>
    <dgm:cxn modelId="{0F61CB96-DEB3-744B-B9BF-EE8F7296A719}" type="presOf" srcId="{38F35E60-252D-43DF-8A83-416D968FD61E}" destId="{79A66C25-D56E-3346-8BA4-064B271FB089}" srcOrd="0" destOrd="0" presId="urn:microsoft.com/office/officeart/2005/8/layout/vList2"/>
    <dgm:cxn modelId="{4F44329F-BB93-FD46-8092-049C266F7F0B}" type="presOf" srcId="{B33B4D3D-8EC5-4A6D-A4AE-BCEDC43E0CB7}" destId="{429AF736-07D0-E04F-A7D2-DF502AC58F81}" srcOrd="0" destOrd="0" presId="urn:microsoft.com/office/officeart/2005/8/layout/vList2"/>
    <dgm:cxn modelId="{61AB2FAC-2B42-455A-AAE3-7A9FA7BA93C5}" srcId="{20EB941A-3216-4ABE-B786-D105644F477F}" destId="{38F35E60-252D-43DF-8A83-416D968FD61E}" srcOrd="0" destOrd="0" parTransId="{C35EE8E2-06A1-4A20-B06E-7C798CE46A4C}" sibTransId="{7575458A-E86C-4A29-9E56-CA1A50A280DF}"/>
    <dgm:cxn modelId="{D9802AB2-D5DB-45EB-8FB1-6EFD71123EA7}" srcId="{B33B4D3D-8EC5-4A6D-A4AE-BCEDC43E0CB7}" destId="{04D38B39-E010-43C9-8D7F-D2453B13FE07}" srcOrd="1" destOrd="0" parTransId="{8E3F3808-1F49-4A23-BA88-17EEC2237587}" sibTransId="{1F442776-DB1B-4153-AFA4-38D0E505225C}"/>
    <dgm:cxn modelId="{FE1C9BB8-5067-4A88-96A7-F11857D994EA}" srcId="{B33B4D3D-8EC5-4A6D-A4AE-BCEDC43E0CB7}" destId="{20EB941A-3216-4ABE-B786-D105644F477F}" srcOrd="0" destOrd="0" parTransId="{2BCC0665-FA97-4E58-99BC-A5810C481324}" sibTransId="{AEE0750D-3257-4723-959B-3E740CF271A6}"/>
    <dgm:cxn modelId="{1D037AEB-B491-4C49-BF13-F721841E2659}" type="presOf" srcId="{25C0D59B-326A-4B12-B082-6A6CE659D8E0}" destId="{357CEFA6-7C8D-7B42-8E3E-7D3079358588}" srcOrd="0" destOrd="0" presId="urn:microsoft.com/office/officeart/2005/8/layout/vList2"/>
    <dgm:cxn modelId="{CD6E08F9-2F44-2142-B628-036AC677526C}" type="presOf" srcId="{D6568885-0F4B-42EF-A036-6A880149A6E9}" destId="{79A66C25-D56E-3346-8BA4-064B271FB089}" srcOrd="0" destOrd="1" presId="urn:microsoft.com/office/officeart/2005/8/layout/vList2"/>
    <dgm:cxn modelId="{963BB543-A975-E748-9F0C-C18CBB303B2B}" type="presParOf" srcId="{429AF736-07D0-E04F-A7D2-DF502AC58F81}" destId="{46B3F932-9757-F645-ACAD-E78EB517060A}" srcOrd="0" destOrd="0" presId="urn:microsoft.com/office/officeart/2005/8/layout/vList2"/>
    <dgm:cxn modelId="{05161403-2735-994B-8CEB-CA5B07D0C02E}" type="presParOf" srcId="{429AF736-07D0-E04F-A7D2-DF502AC58F81}" destId="{79A66C25-D56E-3346-8BA4-064B271FB089}" srcOrd="1" destOrd="0" presId="urn:microsoft.com/office/officeart/2005/8/layout/vList2"/>
    <dgm:cxn modelId="{6073CFCB-D6F4-BC49-B794-10392448C55F}" type="presParOf" srcId="{429AF736-07D0-E04F-A7D2-DF502AC58F81}" destId="{B869FDB7-612C-9B43-B52F-50405D90ED52}" srcOrd="2" destOrd="0" presId="urn:microsoft.com/office/officeart/2005/8/layout/vList2"/>
    <dgm:cxn modelId="{5F73A101-AFEF-CC42-9F58-B90241993912}" type="presParOf" srcId="{429AF736-07D0-E04F-A7D2-DF502AC58F81}" destId="{357CEFA6-7C8D-7B42-8E3E-7D3079358588}" srcOrd="3" destOrd="0" presId="urn:microsoft.com/office/officeart/2005/8/layout/vList2"/>
    <dgm:cxn modelId="{CE02E3C7-F4DD-7B40-AB65-4B8CC048C4B2}" type="presParOf" srcId="{429AF736-07D0-E04F-A7D2-DF502AC58F81}" destId="{1554C20F-59CC-C64D-B29C-524D8C5B58AB}" srcOrd="4" destOrd="0" presId="urn:microsoft.com/office/officeart/2005/8/layout/vList2"/>
    <dgm:cxn modelId="{E23BE4B4-A5E1-A141-B8F6-6D7817C8FB82}" type="presParOf" srcId="{429AF736-07D0-E04F-A7D2-DF502AC58F81}" destId="{2F75629C-BC95-134F-9953-3E61B7B2ACBF}"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899C1D-C3D9-4C04-AAE8-125538DF5E04}" type="doc">
      <dgm:prSet loTypeId="urn:microsoft.com/office/officeart/2018/5/layout/IconLeafLabelList" loCatId="icon" qsTypeId="urn:microsoft.com/office/officeart/2005/8/quickstyle/simple1" qsCatId="simple" csTypeId="urn:microsoft.com/office/officeart/2005/8/colors/accent0_3" csCatId="mainScheme" phldr="1"/>
      <dgm:spPr/>
      <dgm:t>
        <a:bodyPr/>
        <a:lstStyle/>
        <a:p>
          <a:endParaRPr lang="en-US"/>
        </a:p>
      </dgm:t>
    </dgm:pt>
    <dgm:pt modelId="{62081005-0092-4D30-AF7C-10066E3D34C6}">
      <dgm:prSet/>
      <dgm:spPr/>
      <dgm:t>
        <a:bodyPr/>
        <a:lstStyle/>
        <a:p>
          <a:pPr>
            <a:lnSpc>
              <a:spcPct val="100000"/>
            </a:lnSpc>
            <a:defRPr cap="all"/>
          </a:pPr>
          <a:r>
            <a:rPr lang="en-US" b="1" i="0" dirty="0"/>
            <a:t>as a primary care health worker?</a:t>
          </a:r>
        </a:p>
        <a:p>
          <a:pPr>
            <a:lnSpc>
              <a:spcPct val="100000"/>
            </a:lnSpc>
            <a:defRPr cap="all"/>
          </a:pPr>
          <a:r>
            <a:rPr lang="en-US" b="1" i="0" dirty="0"/>
            <a:t>(Individual)</a:t>
          </a:r>
          <a:br>
            <a:rPr lang="en-US" b="1" i="0" dirty="0"/>
          </a:br>
          <a:endParaRPr lang="en-US" b="1" dirty="0"/>
        </a:p>
      </dgm:t>
    </dgm:pt>
    <dgm:pt modelId="{E225B485-FDE8-47CB-B06C-BD16952244C9}" type="parTrans" cxnId="{80A92303-EE39-4B8A-92C5-FE78D2880B2E}">
      <dgm:prSet/>
      <dgm:spPr/>
      <dgm:t>
        <a:bodyPr/>
        <a:lstStyle/>
        <a:p>
          <a:endParaRPr lang="en-US"/>
        </a:p>
      </dgm:t>
    </dgm:pt>
    <dgm:pt modelId="{99907631-5CF8-4B03-B688-DBA90C52002E}" type="sibTrans" cxnId="{80A92303-EE39-4B8A-92C5-FE78D2880B2E}">
      <dgm:prSet/>
      <dgm:spPr/>
      <dgm:t>
        <a:bodyPr/>
        <a:lstStyle/>
        <a:p>
          <a:endParaRPr lang="en-US"/>
        </a:p>
      </dgm:t>
    </dgm:pt>
    <dgm:pt modelId="{4B782EAD-0A38-4CB3-903F-09C41F19BBBC}">
      <dgm:prSet/>
      <dgm:spPr/>
      <dgm:t>
        <a:bodyPr/>
        <a:lstStyle/>
        <a:p>
          <a:pPr>
            <a:lnSpc>
              <a:spcPct val="100000"/>
            </a:lnSpc>
            <a:defRPr cap="all"/>
          </a:pPr>
          <a:r>
            <a:rPr lang="en-US" b="1" i="0" dirty="0"/>
            <a:t>as health system Leadership?</a:t>
          </a:r>
        </a:p>
        <a:p>
          <a:pPr>
            <a:lnSpc>
              <a:spcPct val="100000"/>
            </a:lnSpc>
            <a:defRPr cap="all"/>
          </a:pPr>
          <a:r>
            <a:rPr lang="en-US" b="1" i="0" dirty="0"/>
            <a:t>(Micro)</a:t>
          </a:r>
          <a:br>
            <a:rPr lang="en-US" b="1" i="0" dirty="0"/>
          </a:br>
          <a:endParaRPr lang="en-US" b="1" dirty="0"/>
        </a:p>
      </dgm:t>
    </dgm:pt>
    <dgm:pt modelId="{69BE0239-7632-482E-8D24-2610D28F0D59}" type="parTrans" cxnId="{ED895DAF-012D-4102-8B8A-B7EBE04BC16A}">
      <dgm:prSet/>
      <dgm:spPr/>
      <dgm:t>
        <a:bodyPr/>
        <a:lstStyle/>
        <a:p>
          <a:endParaRPr lang="en-US"/>
        </a:p>
      </dgm:t>
    </dgm:pt>
    <dgm:pt modelId="{B3333935-447B-42F4-B87A-E38ED31EF2FE}" type="sibTrans" cxnId="{ED895DAF-012D-4102-8B8A-B7EBE04BC16A}">
      <dgm:prSet/>
      <dgm:spPr/>
      <dgm:t>
        <a:bodyPr/>
        <a:lstStyle/>
        <a:p>
          <a:endParaRPr lang="en-US"/>
        </a:p>
      </dgm:t>
    </dgm:pt>
    <dgm:pt modelId="{6478DBD0-C36B-4EAC-ADE0-1CD0C797E1C0}">
      <dgm:prSet/>
      <dgm:spPr/>
      <dgm:t>
        <a:bodyPr/>
        <a:lstStyle/>
        <a:p>
          <a:pPr>
            <a:lnSpc>
              <a:spcPct val="100000"/>
            </a:lnSpc>
            <a:defRPr cap="all"/>
          </a:pPr>
          <a:r>
            <a:rPr lang="en-US" b="0" i="0" dirty="0"/>
            <a:t> As a Society</a:t>
          </a:r>
          <a:endParaRPr lang="en-US" b="1" i="0" dirty="0"/>
        </a:p>
        <a:p>
          <a:pPr>
            <a:lnSpc>
              <a:spcPct val="100000"/>
            </a:lnSpc>
            <a:defRPr cap="all"/>
          </a:pPr>
          <a:r>
            <a:rPr lang="en-US" b="1" i="0" dirty="0"/>
            <a:t>(Macro)</a:t>
          </a:r>
          <a:endParaRPr lang="en-US" b="1" dirty="0"/>
        </a:p>
      </dgm:t>
    </dgm:pt>
    <dgm:pt modelId="{28E96CD5-8868-4617-9302-1A0ADB9A70E9}" type="parTrans" cxnId="{FC5486AD-204F-4CB9-B40A-AC28DDC17CC3}">
      <dgm:prSet/>
      <dgm:spPr/>
      <dgm:t>
        <a:bodyPr/>
        <a:lstStyle/>
        <a:p>
          <a:endParaRPr lang="en-US"/>
        </a:p>
      </dgm:t>
    </dgm:pt>
    <dgm:pt modelId="{21E726CD-1600-4ABD-BBFB-077649C9D89E}" type="sibTrans" cxnId="{FC5486AD-204F-4CB9-B40A-AC28DDC17CC3}">
      <dgm:prSet/>
      <dgm:spPr/>
      <dgm:t>
        <a:bodyPr/>
        <a:lstStyle/>
        <a:p>
          <a:endParaRPr lang="en-US"/>
        </a:p>
      </dgm:t>
    </dgm:pt>
    <dgm:pt modelId="{FA08A982-17F1-4EEF-BAB9-D8F82AE81B0B}" type="pres">
      <dgm:prSet presAssocID="{69899C1D-C3D9-4C04-AAE8-125538DF5E04}" presName="root" presStyleCnt="0">
        <dgm:presLayoutVars>
          <dgm:dir/>
          <dgm:resizeHandles val="exact"/>
        </dgm:presLayoutVars>
      </dgm:prSet>
      <dgm:spPr/>
    </dgm:pt>
    <dgm:pt modelId="{788517DA-611A-4577-94EB-F93C4140CBAA}" type="pres">
      <dgm:prSet presAssocID="{62081005-0092-4D30-AF7C-10066E3D34C6}" presName="compNode" presStyleCnt="0"/>
      <dgm:spPr/>
    </dgm:pt>
    <dgm:pt modelId="{A3D9168B-31CA-454E-9B0B-6A3C4D7DEAAE}" type="pres">
      <dgm:prSet presAssocID="{62081005-0092-4D30-AF7C-10066E3D34C6}" presName="iconBgRect" presStyleLbl="bgShp" presStyleIdx="0" presStyleCnt="3"/>
      <dgm:spPr>
        <a:prstGeom prst="round2DiagRect">
          <a:avLst>
            <a:gd name="adj1" fmla="val 29727"/>
            <a:gd name="adj2" fmla="val 0"/>
          </a:avLst>
        </a:prstGeom>
      </dgm:spPr>
    </dgm:pt>
    <dgm:pt modelId="{AE3C198E-C321-4EAD-B8EB-76468C734D56}" type="pres">
      <dgm:prSet presAssocID="{62081005-0092-4D30-AF7C-10066E3D34C6}"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93C2D222-CC50-4177-A760-DBF77DAB9859}" type="pres">
      <dgm:prSet presAssocID="{62081005-0092-4D30-AF7C-10066E3D34C6}" presName="spaceRect" presStyleCnt="0"/>
      <dgm:spPr/>
    </dgm:pt>
    <dgm:pt modelId="{E4B9E22F-D0F0-452F-B10B-D59CF8659C72}" type="pres">
      <dgm:prSet presAssocID="{62081005-0092-4D30-AF7C-10066E3D34C6}" presName="textRect" presStyleLbl="revTx" presStyleIdx="0" presStyleCnt="3">
        <dgm:presLayoutVars>
          <dgm:chMax val="1"/>
          <dgm:chPref val="1"/>
        </dgm:presLayoutVars>
      </dgm:prSet>
      <dgm:spPr/>
    </dgm:pt>
    <dgm:pt modelId="{B120A866-9BBC-4D3D-A280-0A47DEE623AB}" type="pres">
      <dgm:prSet presAssocID="{99907631-5CF8-4B03-B688-DBA90C52002E}" presName="sibTrans" presStyleCnt="0"/>
      <dgm:spPr/>
    </dgm:pt>
    <dgm:pt modelId="{AF6013E6-BC90-4632-953B-5C63C5A72ED5}" type="pres">
      <dgm:prSet presAssocID="{4B782EAD-0A38-4CB3-903F-09C41F19BBBC}" presName="compNode" presStyleCnt="0"/>
      <dgm:spPr/>
    </dgm:pt>
    <dgm:pt modelId="{3AA8813A-901E-4C87-AE8A-C1D37C5D074B}" type="pres">
      <dgm:prSet presAssocID="{4B782EAD-0A38-4CB3-903F-09C41F19BBBC}" presName="iconBgRect" presStyleLbl="bgShp" presStyleIdx="1" presStyleCnt="3"/>
      <dgm:spPr>
        <a:prstGeom prst="round2DiagRect">
          <a:avLst>
            <a:gd name="adj1" fmla="val 29727"/>
            <a:gd name="adj2" fmla="val 0"/>
          </a:avLst>
        </a:prstGeom>
      </dgm:spPr>
    </dgm:pt>
    <dgm:pt modelId="{EDD491DA-8C68-417E-897E-D7157626DF44}" type="pres">
      <dgm:prSet presAssocID="{4B782EAD-0A38-4CB3-903F-09C41F19BBBC}"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379C58D6-5A2C-48C3-BECF-542D1F3929A9}" type="pres">
      <dgm:prSet presAssocID="{4B782EAD-0A38-4CB3-903F-09C41F19BBBC}" presName="spaceRect" presStyleCnt="0"/>
      <dgm:spPr/>
    </dgm:pt>
    <dgm:pt modelId="{AC8E6E86-5562-47F2-8345-92126C6C6A30}" type="pres">
      <dgm:prSet presAssocID="{4B782EAD-0A38-4CB3-903F-09C41F19BBBC}" presName="textRect" presStyleLbl="revTx" presStyleIdx="1" presStyleCnt="3">
        <dgm:presLayoutVars>
          <dgm:chMax val="1"/>
          <dgm:chPref val="1"/>
        </dgm:presLayoutVars>
      </dgm:prSet>
      <dgm:spPr/>
    </dgm:pt>
    <dgm:pt modelId="{61FBA928-1BA1-4D9C-8ECE-0C4A4D289B09}" type="pres">
      <dgm:prSet presAssocID="{B3333935-447B-42F4-B87A-E38ED31EF2FE}" presName="sibTrans" presStyleCnt="0"/>
      <dgm:spPr/>
    </dgm:pt>
    <dgm:pt modelId="{5291E131-E1B4-4FB3-80DD-0F8405D21F2E}" type="pres">
      <dgm:prSet presAssocID="{6478DBD0-C36B-4EAC-ADE0-1CD0C797E1C0}" presName="compNode" presStyleCnt="0"/>
      <dgm:spPr/>
    </dgm:pt>
    <dgm:pt modelId="{725D8225-6CC3-4552-964F-EC1C109D8A57}" type="pres">
      <dgm:prSet presAssocID="{6478DBD0-C36B-4EAC-ADE0-1CD0C797E1C0}" presName="iconBgRect" presStyleLbl="bgShp" presStyleIdx="2" presStyleCnt="3"/>
      <dgm:spPr>
        <a:prstGeom prst="round2DiagRect">
          <a:avLst>
            <a:gd name="adj1" fmla="val 29727"/>
            <a:gd name="adj2" fmla="val 0"/>
          </a:avLst>
        </a:prstGeom>
      </dgm:spPr>
    </dgm:pt>
    <dgm:pt modelId="{86393E37-55F6-4112-97E0-0707DAA3358A}" type="pres">
      <dgm:prSet presAssocID="{6478DBD0-C36B-4EAC-ADE0-1CD0C797E1C0}"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BC51DB27-8AD2-4D6D-9494-894AABB397D1}" type="pres">
      <dgm:prSet presAssocID="{6478DBD0-C36B-4EAC-ADE0-1CD0C797E1C0}" presName="spaceRect" presStyleCnt="0"/>
      <dgm:spPr/>
    </dgm:pt>
    <dgm:pt modelId="{7AB84DB8-B5D7-49E9-918B-80B64C641C71}" type="pres">
      <dgm:prSet presAssocID="{6478DBD0-C36B-4EAC-ADE0-1CD0C797E1C0}" presName="textRect" presStyleLbl="revTx" presStyleIdx="2" presStyleCnt="3">
        <dgm:presLayoutVars>
          <dgm:chMax val="1"/>
          <dgm:chPref val="1"/>
        </dgm:presLayoutVars>
      </dgm:prSet>
      <dgm:spPr/>
    </dgm:pt>
  </dgm:ptLst>
  <dgm:cxnLst>
    <dgm:cxn modelId="{80A92303-EE39-4B8A-92C5-FE78D2880B2E}" srcId="{69899C1D-C3D9-4C04-AAE8-125538DF5E04}" destId="{62081005-0092-4D30-AF7C-10066E3D34C6}" srcOrd="0" destOrd="0" parTransId="{E225B485-FDE8-47CB-B06C-BD16952244C9}" sibTransId="{99907631-5CF8-4B03-B688-DBA90C52002E}"/>
    <dgm:cxn modelId="{AD9D5613-C447-4A13-968A-CAD3ADE13A72}" type="presOf" srcId="{69899C1D-C3D9-4C04-AAE8-125538DF5E04}" destId="{FA08A982-17F1-4EEF-BAB9-D8F82AE81B0B}" srcOrd="0" destOrd="0" presId="urn:microsoft.com/office/officeart/2018/5/layout/IconLeafLabelList"/>
    <dgm:cxn modelId="{4955FC6A-C566-42E8-8C51-79D0CA247E77}" type="presOf" srcId="{4B782EAD-0A38-4CB3-903F-09C41F19BBBC}" destId="{AC8E6E86-5562-47F2-8345-92126C6C6A30}" srcOrd="0" destOrd="0" presId="urn:microsoft.com/office/officeart/2018/5/layout/IconLeafLabelList"/>
    <dgm:cxn modelId="{72BF6AA8-BBA6-4CEE-B934-E01B711F3502}" type="presOf" srcId="{6478DBD0-C36B-4EAC-ADE0-1CD0C797E1C0}" destId="{7AB84DB8-B5D7-49E9-918B-80B64C641C71}" srcOrd="0" destOrd="0" presId="urn:microsoft.com/office/officeart/2018/5/layout/IconLeafLabelList"/>
    <dgm:cxn modelId="{FC5486AD-204F-4CB9-B40A-AC28DDC17CC3}" srcId="{69899C1D-C3D9-4C04-AAE8-125538DF5E04}" destId="{6478DBD0-C36B-4EAC-ADE0-1CD0C797E1C0}" srcOrd="2" destOrd="0" parTransId="{28E96CD5-8868-4617-9302-1A0ADB9A70E9}" sibTransId="{21E726CD-1600-4ABD-BBFB-077649C9D89E}"/>
    <dgm:cxn modelId="{ED895DAF-012D-4102-8B8A-B7EBE04BC16A}" srcId="{69899C1D-C3D9-4C04-AAE8-125538DF5E04}" destId="{4B782EAD-0A38-4CB3-903F-09C41F19BBBC}" srcOrd="1" destOrd="0" parTransId="{69BE0239-7632-482E-8D24-2610D28F0D59}" sibTransId="{B3333935-447B-42F4-B87A-E38ED31EF2FE}"/>
    <dgm:cxn modelId="{4EAC2DB2-12E9-4EA5-8B54-E7C11EB8F096}" type="presOf" srcId="{62081005-0092-4D30-AF7C-10066E3D34C6}" destId="{E4B9E22F-D0F0-452F-B10B-D59CF8659C72}" srcOrd="0" destOrd="0" presId="urn:microsoft.com/office/officeart/2018/5/layout/IconLeafLabelList"/>
    <dgm:cxn modelId="{2AC7F19C-24A1-40CB-8FE1-069A4E47FB50}" type="presParOf" srcId="{FA08A982-17F1-4EEF-BAB9-D8F82AE81B0B}" destId="{788517DA-611A-4577-94EB-F93C4140CBAA}" srcOrd="0" destOrd="0" presId="urn:microsoft.com/office/officeart/2018/5/layout/IconLeafLabelList"/>
    <dgm:cxn modelId="{9FA08612-D437-4F2C-8E74-DE0077ECA9F2}" type="presParOf" srcId="{788517DA-611A-4577-94EB-F93C4140CBAA}" destId="{A3D9168B-31CA-454E-9B0B-6A3C4D7DEAAE}" srcOrd="0" destOrd="0" presId="urn:microsoft.com/office/officeart/2018/5/layout/IconLeafLabelList"/>
    <dgm:cxn modelId="{D9767492-DA21-4A6C-A354-C73D963BD077}" type="presParOf" srcId="{788517DA-611A-4577-94EB-F93C4140CBAA}" destId="{AE3C198E-C321-4EAD-B8EB-76468C734D56}" srcOrd="1" destOrd="0" presId="urn:microsoft.com/office/officeart/2018/5/layout/IconLeafLabelList"/>
    <dgm:cxn modelId="{7095C5EB-9196-4229-8BC4-2CADD66E7758}" type="presParOf" srcId="{788517DA-611A-4577-94EB-F93C4140CBAA}" destId="{93C2D222-CC50-4177-A760-DBF77DAB9859}" srcOrd="2" destOrd="0" presId="urn:microsoft.com/office/officeart/2018/5/layout/IconLeafLabelList"/>
    <dgm:cxn modelId="{8F416397-78CE-40FB-890C-2CC1D5D72BBB}" type="presParOf" srcId="{788517DA-611A-4577-94EB-F93C4140CBAA}" destId="{E4B9E22F-D0F0-452F-B10B-D59CF8659C72}" srcOrd="3" destOrd="0" presId="urn:microsoft.com/office/officeart/2018/5/layout/IconLeafLabelList"/>
    <dgm:cxn modelId="{92949F62-DF96-4D6C-B48F-531C4D0FDB5E}" type="presParOf" srcId="{FA08A982-17F1-4EEF-BAB9-D8F82AE81B0B}" destId="{B120A866-9BBC-4D3D-A280-0A47DEE623AB}" srcOrd="1" destOrd="0" presId="urn:microsoft.com/office/officeart/2018/5/layout/IconLeafLabelList"/>
    <dgm:cxn modelId="{FAB816F4-7F26-4285-936A-427F573C03E4}" type="presParOf" srcId="{FA08A982-17F1-4EEF-BAB9-D8F82AE81B0B}" destId="{AF6013E6-BC90-4632-953B-5C63C5A72ED5}" srcOrd="2" destOrd="0" presId="urn:microsoft.com/office/officeart/2018/5/layout/IconLeafLabelList"/>
    <dgm:cxn modelId="{57D972D3-186C-444B-A2EE-E387922A062B}" type="presParOf" srcId="{AF6013E6-BC90-4632-953B-5C63C5A72ED5}" destId="{3AA8813A-901E-4C87-AE8A-C1D37C5D074B}" srcOrd="0" destOrd="0" presId="urn:microsoft.com/office/officeart/2018/5/layout/IconLeafLabelList"/>
    <dgm:cxn modelId="{68099EEE-6959-4746-AF9F-A5F48435EF97}" type="presParOf" srcId="{AF6013E6-BC90-4632-953B-5C63C5A72ED5}" destId="{EDD491DA-8C68-417E-897E-D7157626DF44}" srcOrd="1" destOrd="0" presId="urn:microsoft.com/office/officeart/2018/5/layout/IconLeafLabelList"/>
    <dgm:cxn modelId="{D6AADAAB-3B54-4DFF-A77C-015407301448}" type="presParOf" srcId="{AF6013E6-BC90-4632-953B-5C63C5A72ED5}" destId="{379C58D6-5A2C-48C3-BECF-542D1F3929A9}" srcOrd="2" destOrd="0" presId="urn:microsoft.com/office/officeart/2018/5/layout/IconLeafLabelList"/>
    <dgm:cxn modelId="{02CB5E22-C7A3-412C-99AC-DE61F4B0E7CF}" type="presParOf" srcId="{AF6013E6-BC90-4632-953B-5C63C5A72ED5}" destId="{AC8E6E86-5562-47F2-8345-92126C6C6A30}" srcOrd="3" destOrd="0" presId="urn:microsoft.com/office/officeart/2018/5/layout/IconLeafLabelList"/>
    <dgm:cxn modelId="{7073F1D6-18B6-44E5-ABC0-6E896BA09B90}" type="presParOf" srcId="{FA08A982-17F1-4EEF-BAB9-D8F82AE81B0B}" destId="{61FBA928-1BA1-4D9C-8ECE-0C4A4D289B09}" srcOrd="3" destOrd="0" presId="urn:microsoft.com/office/officeart/2018/5/layout/IconLeafLabelList"/>
    <dgm:cxn modelId="{AFE5ACCC-37EB-4167-AFC6-06D5C821167E}" type="presParOf" srcId="{FA08A982-17F1-4EEF-BAB9-D8F82AE81B0B}" destId="{5291E131-E1B4-4FB3-80DD-0F8405D21F2E}" srcOrd="4" destOrd="0" presId="urn:microsoft.com/office/officeart/2018/5/layout/IconLeafLabelList"/>
    <dgm:cxn modelId="{85AADD34-9116-482B-AB89-8452249A09FF}" type="presParOf" srcId="{5291E131-E1B4-4FB3-80DD-0F8405D21F2E}" destId="{725D8225-6CC3-4552-964F-EC1C109D8A57}" srcOrd="0" destOrd="0" presId="urn:microsoft.com/office/officeart/2018/5/layout/IconLeafLabelList"/>
    <dgm:cxn modelId="{1225C57B-17FE-45A8-97E0-1ACC3BDADD7C}" type="presParOf" srcId="{5291E131-E1B4-4FB3-80DD-0F8405D21F2E}" destId="{86393E37-55F6-4112-97E0-0707DAA3358A}" srcOrd="1" destOrd="0" presId="urn:microsoft.com/office/officeart/2018/5/layout/IconLeafLabelList"/>
    <dgm:cxn modelId="{155E257E-BBCE-4D11-9420-130624BEAEAE}" type="presParOf" srcId="{5291E131-E1B4-4FB3-80DD-0F8405D21F2E}" destId="{BC51DB27-8AD2-4D6D-9494-894AABB397D1}" srcOrd="2" destOrd="0" presId="urn:microsoft.com/office/officeart/2018/5/layout/IconLeafLabelList"/>
    <dgm:cxn modelId="{F584CE85-BB75-44E2-8B52-28C4A4800CB9}" type="presParOf" srcId="{5291E131-E1B4-4FB3-80DD-0F8405D21F2E}" destId="{7AB84DB8-B5D7-49E9-918B-80B64C641C7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17ACB2-B93E-47B5-9B04-922AA232F9E7}"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E0611CC9-8230-4ADD-AA4E-E1B0CE0278B8}">
      <dgm:prSet/>
      <dgm:spPr/>
      <dgm:t>
        <a:bodyPr/>
        <a:lstStyle/>
        <a:p>
          <a:r>
            <a:rPr lang="en-US"/>
            <a:t>Medication Assisted Treatment</a:t>
          </a:r>
        </a:p>
      </dgm:t>
    </dgm:pt>
    <dgm:pt modelId="{3303104A-C793-4587-A60A-B9C1F1D09456}" type="parTrans" cxnId="{8E525A79-1C82-44B7-843A-2389A0865422}">
      <dgm:prSet/>
      <dgm:spPr/>
      <dgm:t>
        <a:bodyPr/>
        <a:lstStyle/>
        <a:p>
          <a:endParaRPr lang="en-US"/>
        </a:p>
      </dgm:t>
    </dgm:pt>
    <dgm:pt modelId="{D510C87A-E1ED-4E24-9EE0-6B2C82671D59}" type="sibTrans" cxnId="{8E525A79-1C82-44B7-843A-2389A0865422}">
      <dgm:prSet/>
      <dgm:spPr/>
      <dgm:t>
        <a:bodyPr/>
        <a:lstStyle/>
        <a:p>
          <a:endParaRPr lang="en-US"/>
        </a:p>
      </dgm:t>
    </dgm:pt>
    <dgm:pt modelId="{B4B2FE7D-1BA8-41F3-812F-BF6E8288A37D}">
      <dgm:prSet/>
      <dgm:spPr/>
      <dgm:t>
        <a:bodyPr/>
        <a:lstStyle/>
        <a:p>
          <a:r>
            <a:rPr lang="en-US" dirty="0"/>
            <a:t>PREP for PWUDs </a:t>
          </a:r>
        </a:p>
      </dgm:t>
    </dgm:pt>
    <dgm:pt modelId="{F5A76C72-5747-49AC-8CD3-684BF2D2C6F8}" type="parTrans" cxnId="{06669ECA-0BC1-43A3-9088-9D621D2C6A0C}">
      <dgm:prSet/>
      <dgm:spPr/>
      <dgm:t>
        <a:bodyPr/>
        <a:lstStyle/>
        <a:p>
          <a:endParaRPr lang="en-US"/>
        </a:p>
      </dgm:t>
    </dgm:pt>
    <dgm:pt modelId="{1970AA3B-7175-481C-9496-C690B4B00CD8}" type="sibTrans" cxnId="{06669ECA-0BC1-43A3-9088-9D621D2C6A0C}">
      <dgm:prSet/>
      <dgm:spPr/>
      <dgm:t>
        <a:bodyPr/>
        <a:lstStyle/>
        <a:p>
          <a:endParaRPr lang="en-US"/>
        </a:p>
      </dgm:t>
    </dgm:pt>
    <dgm:pt modelId="{EA811CB7-CD20-49A6-A562-366144BF300A}">
      <dgm:prSet/>
      <dgm:spPr/>
      <dgm:t>
        <a:bodyPr/>
        <a:lstStyle/>
        <a:p>
          <a:r>
            <a:rPr lang="en-US"/>
            <a:t>HCV/HIV Testing and Treatment </a:t>
          </a:r>
        </a:p>
      </dgm:t>
    </dgm:pt>
    <dgm:pt modelId="{7095F392-D51B-49CB-8157-6802C2B3014B}" type="parTrans" cxnId="{E9A6EB5C-0495-41D0-AC31-F98A99564710}">
      <dgm:prSet/>
      <dgm:spPr/>
      <dgm:t>
        <a:bodyPr/>
        <a:lstStyle/>
        <a:p>
          <a:endParaRPr lang="en-US"/>
        </a:p>
      </dgm:t>
    </dgm:pt>
    <dgm:pt modelId="{6C8A81A6-7AD1-4968-9D78-D1C0C70C5F99}" type="sibTrans" cxnId="{E9A6EB5C-0495-41D0-AC31-F98A99564710}">
      <dgm:prSet/>
      <dgm:spPr/>
      <dgm:t>
        <a:bodyPr/>
        <a:lstStyle/>
        <a:p>
          <a:endParaRPr lang="en-US"/>
        </a:p>
      </dgm:t>
    </dgm:pt>
    <dgm:pt modelId="{EB729BEA-E3AA-4FB5-9C0E-2995EA20C258}">
      <dgm:prSet/>
      <dgm:spPr/>
      <dgm:t>
        <a:bodyPr/>
        <a:lstStyle/>
        <a:p>
          <a:r>
            <a:rPr lang="en-US" dirty="0"/>
            <a:t>Naloxone, Syringe Service Programs, and Safer Injection Practices</a:t>
          </a:r>
        </a:p>
      </dgm:t>
    </dgm:pt>
    <dgm:pt modelId="{1C09583A-0341-4CCD-9E80-78D99F4F11F3}" type="sibTrans" cxnId="{F8BC0D59-6415-46F2-8556-9BD1C9279CB4}">
      <dgm:prSet/>
      <dgm:spPr/>
      <dgm:t>
        <a:bodyPr/>
        <a:lstStyle/>
        <a:p>
          <a:endParaRPr lang="en-US"/>
        </a:p>
      </dgm:t>
    </dgm:pt>
    <dgm:pt modelId="{11B91131-9B65-473C-8547-0683607FB9ED}" type="parTrans" cxnId="{F8BC0D59-6415-46F2-8556-9BD1C9279CB4}">
      <dgm:prSet/>
      <dgm:spPr/>
      <dgm:t>
        <a:bodyPr/>
        <a:lstStyle/>
        <a:p>
          <a:endParaRPr lang="en-US"/>
        </a:p>
      </dgm:t>
    </dgm:pt>
    <dgm:pt modelId="{150DE85E-3EC2-491C-ADD8-E2CFC6AF9215}">
      <dgm:prSet/>
      <dgm:spPr/>
      <dgm:t>
        <a:bodyPr/>
        <a:lstStyle/>
        <a:p>
          <a:r>
            <a:rPr lang="en-US" dirty="0"/>
            <a:t>Mental Health Services</a:t>
          </a:r>
        </a:p>
      </dgm:t>
    </dgm:pt>
    <dgm:pt modelId="{BFFF5153-9986-4116-877E-C59DCD806461}" type="parTrans" cxnId="{01A5C2CB-DF70-413F-967E-B10B75A960FF}">
      <dgm:prSet/>
      <dgm:spPr/>
      <dgm:t>
        <a:bodyPr/>
        <a:lstStyle/>
        <a:p>
          <a:endParaRPr lang="en-US"/>
        </a:p>
      </dgm:t>
    </dgm:pt>
    <dgm:pt modelId="{4A187CA7-2513-4DF2-87E5-EB53CFA729F8}" type="sibTrans" cxnId="{01A5C2CB-DF70-413F-967E-B10B75A960FF}">
      <dgm:prSet/>
      <dgm:spPr/>
      <dgm:t>
        <a:bodyPr/>
        <a:lstStyle/>
        <a:p>
          <a:endParaRPr lang="en-US"/>
        </a:p>
      </dgm:t>
    </dgm:pt>
    <dgm:pt modelId="{E0081EE3-4835-45F9-AD8D-C5EAC948D644}" type="pres">
      <dgm:prSet presAssocID="{0417ACB2-B93E-47B5-9B04-922AA232F9E7}" presName="Name0" presStyleCnt="0">
        <dgm:presLayoutVars>
          <dgm:dir/>
          <dgm:resizeHandles val="exact"/>
        </dgm:presLayoutVars>
      </dgm:prSet>
      <dgm:spPr/>
    </dgm:pt>
    <dgm:pt modelId="{ECA86D02-BF59-45A8-9BCF-FB0B3CCF9E5A}" type="pres">
      <dgm:prSet presAssocID="{0417ACB2-B93E-47B5-9B04-922AA232F9E7}" presName="fgShape" presStyleLbl="fgShp" presStyleIdx="0" presStyleCnt="1"/>
      <dgm:spPr/>
    </dgm:pt>
    <dgm:pt modelId="{FA22FD6F-11B9-48CF-8295-1A29ACAF5AAC}" type="pres">
      <dgm:prSet presAssocID="{0417ACB2-B93E-47B5-9B04-922AA232F9E7}" presName="linComp" presStyleCnt="0"/>
      <dgm:spPr/>
    </dgm:pt>
    <dgm:pt modelId="{A5336E5E-FDD3-4A84-B67E-7387CAC5DB68}" type="pres">
      <dgm:prSet presAssocID="{EA811CB7-CD20-49A6-A562-366144BF300A}" presName="compNode" presStyleCnt="0"/>
      <dgm:spPr/>
    </dgm:pt>
    <dgm:pt modelId="{264F5BA8-0614-411A-B52E-65C5D5AD3862}" type="pres">
      <dgm:prSet presAssocID="{EA811CB7-CD20-49A6-A562-366144BF300A}" presName="bkgdShape" presStyleLbl="node1" presStyleIdx="0" presStyleCnt="5"/>
      <dgm:spPr/>
    </dgm:pt>
    <dgm:pt modelId="{321BCCC7-E4B2-4D22-A42E-3A6B0EBAEA9F}" type="pres">
      <dgm:prSet presAssocID="{EA811CB7-CD20-49A6-A562-366144BF300A}" presName="nodeTx" presStyleLbl="node1" presStyleIdx="0" presStyleCnt="5">
        <dgm:presLayoutVars>
          <dgm:bulletEnabled val="1"/>
        </dgm:presLayoutVars>
      </dgm:prSet>
      <dgm:spPr/>
    </dgm:pt>
    <dgm:pt modelId="{10E513FF-C24A-437B-A025-FE241FA68882}" type="pres">
      <dgm:prSet presAssocID="{EA811CB7-CD20-49A6-A562-366144BF300A}" presName="invisiNode" presStyleLbl="node1" presStyleIdx="0" presStyleCnt="5"/>
      <dgm:spPr/>
    </dgm:pt>
    <dgm:pt modelId="{FFFAAF91-9CCD-453D-8779-D99701199AD0}" type="pres">
      <dgm:prSet presAssocID="{EA811CB7-CD20-49A6-A562-366144BF300A}" presName="imagNode" presStyleLbl="fgImgPlace1" presStyleIdx="0" presStyleCnt="5"/>
      <dgm:spPr>
        <a:blipFill rotWithShape="1">
          <a:blip xmlns:r="http://schemas.openxmlformats.org/officeDocument/2006/relationships" r:embed="rId1"/>
          <a:srcRect/>
          <a:stretch>
            <a:fillRect l="-25000" r="-25000"/>
          </a:stretch>
        </a:blipFill>
      </dgm:spPr>
    </dgm:pt>
    <dgm:pt modelId="{083F813A-E92F-4BCD-AE95-2F4445C147D3}" type="pres">
      <dgm:prSet presAssocID="{6C8A81A6-7AD1-4968-9D78-D1C0C70C5F99}" presName="sibTrans" presStyleLbl="sibTrans2D1" presStyleIdx="0" presStyleCnt="0"/>
      <dgm:spPr/>
    </dgm:pt>
    <dgm:pt modelId="{A6185DDE-3B9A-403E-A986-7BD1B361C9D0}" type="pres">
      <dgm:prSet presAssocID="{150DE85E-3EC2-491C-ADD8-E2CFC6AF9215}" presName="compNode" presStyleCnt="0"/>
      <dgm:spPr/>
    </dgm:pt>
    <dgm:pt modelId="{D120892D-770F-4A55-963C-8DFC0B0A4708}" type="pres">
      <dgm:prSet presAssocID="{150DE85E-3EC2-491C-ADD8-E2CFC6AF9215}" presName="bkgdShape" presStyleLbl="node1" presStyleIdx="1" presStyleCnt="5"/>
      <dgm:spPr/>
    </dgm:pt>
    <dgm:pt modelId="{2641222A-A3EF-4954-9746-793E2718032C}" type="pres">
      <dgm:prSet presAssocID="{150DE85E-3EC2-491C-ADD8-E2CFC6AF9215}" presName="nodeTx" presStyleLbl="node1" presStyleIdx="1" presStyleCnt="5">
        <dgm:presLayoutVars>
          <dgm:bulletEnabled val="1"/>
        </dgm:presLayoutVars>
      </dgm:prSet>
      <dgm:spPr/>
    </dgm:pt>
    <dgm:pt modelId="{13E776E6-C5A1-4A83-8724-A0A7557B848F}" type="pres">
      <dgm:prSet presAssocID="{150DE85E-3EC2-491C-ADD8-E2CFC6AF9215}" presName="invisiNode" presStyleLbl="node1" presStyleIdx="1" presStyleCnt="5"/>
      <dgm:spPr/>
    </dgm:pt>
    <dgm:pt modelId="{54A54A80-B3F6-433B-AD59-C499A746B097}" type="pres">
      <dgm:prSet presAssocID="{150DE85E-3EC2-491C-ADD8-E2CFC6AF9215}" presName="imagNode" presStyleLbl="fgImgPlace1" presStyleIdx="1" presStyleCnt="5"/>
      <dgm:spPr>
        <a:blipFill rotWithShape="1">
          <a:blip xmlns:r="http://schemas.openxmlformats.org/officeDocument/2006/relationships" r:embed="rId2"/>
          <a:srcRect/>
          <a:stretch>
            <a:fillRect l="-17000" r="-17000"/>
          </a:stretch>
        </a:blipFill>
      </dgm:spPr>
    </dgm:pt>
    <dgm:pt modelId="{8B1ACDAE-1904-4E9D-AD88-50035D91CAF7}" type="pres">
      <dgm:prSet presAssocID="{4A187CA7-2513-4DF2-87E5-EB53CFA729F8}" presName="sibTrans" presStyleLbl="sibTrans2D1" presStyleIdx="0" presStyleCnt="0"/>
      <dgm:spPr/>
    </dgm:pt>
    <dgm:pt modelId="{3BF441DB-DEAB-469E-B3FB-9BBB672A067C}" type="pres">
      <dgm:prSet presAssocID="{E0611CC9-8230-4ADD-AA4E-E1B0CE0278B8}" presName="compNode" presStyleCnt="0"/>
      <dgm:spPr/>
    </dgm:pt>
    <dgm:pt modelId="{2BB1E9C9-73DC-4A28-AE8F-8F7D64A75BB7}" type="pres">
      <dgm:prSet presAssocID="{E0611CC9-8230-4ADD-AA4E-E1B0CE0278B8}" presName="bkgdShape" presStyleLbl="node1" presStyleIdx="2" presStyleCnt="5"/>
      <dgm:spPr/>
    </dgm:pt>
    <dgm:pt modelId="{C18AB9E0-DE56-4FB4-8D87-78024CC0E606}" type="pres">
      <dgm:prSet presAssocID="{E0611CC9-8230-4ADD-AA4E-E1B0CE0278B8}" presName="nodeTx" presStyleLbl="node1" presStyleIdx="2" presStyleCnt="5">
        <dgm:presLayoutVars>
          <dgm:bulletEnabled val="1"/>
        </dgm:presLayoutVars>
      </dgm:prSet>
      <dgm:spPr/>
    </dgm:pt>
    <dgm:pt modelId="{66264C3B-522F-4588-83DC-8B0E1F7B730E}" type="pres">
      <dgm:prSet presAssocID="{E0611CC9-8230-4ADD-AA4E-E1B0CE0278B8}" presName="invisiNode" presStyleLbl="node1" presStyleIdx="2" presStyleCnt="5"/>
      <dgm:spPr/>
    </dgm:pt>
    <dgm:pt modelId="{61007DB6-0726-4196-8E93-06A35EDC13AD}" type="pres">
      <dgm:prSet presAssocID="{E0611CC9-8230-4ADD-AA4E-E1B0CE0278B8}" presName="imagNode" presStyleLbl="fgImgPlace1" presStyleIdx="2" presStyleCnt="5"/>
      <dgm:spPr>
        <a:blipFill rotWithShape="1">
          <a:blip xmlns:r="http://schemas.openxmlformats.org/officeDocument/2006/relationships" r:embed="rId3"/>
          <a:srcRect/>
          <a:stretch>
            <a:fillRect l="-25000" r="-25000"/>
          </a:stretch>
        </a:blipFill>
      </dgm:spPr>
    </dgm:pt>
    <dgm:pt modelId="{9D7E2B5A-DCBD-4AE2-90B7-1B02F60E3B49}" type="pres">
      <dgm:prSet presAssocID="{D510C87A-E1ED-4E24-9EE0-6B2C82671D59}" presName="sibTrans" presStyleLbl="sibTrans2D1" presStyleIdx="0" presStyleCnt="0"/>
      <dgm:spPr/>
    </dgm:pt>
    <dgm:pt modelId="{B849A9D5-9F88-447C-BEA8-FC95E33D942E}" type="pres">
      <dgm:prSet presAssocID="{B4B2FE7D-1BA8-41F3-812F-BF6E8288A37D}" presName="compNode" presStyleCnt="0"/>
      <dgm:spPr/>
    </dgm:pt>
    <dgm:pt modelId="{C42055F5-DFF5-42DF-ACA7-31C5BA9526A3}" type="pres">
      <dgm:prSet presAssocID="{B4B2FE7D-1BA8-41F3-812F-BF6E8288A37D}" presName="bkgdShape" presStyleLbl="node1" presStyleIdx="3" presStyleCnt="5"/>
      <dgm:spPr/>
    </dgm:pt>
    <dgm:pt modelId="{97E35641-A1B3-48C6-9125-6286E3887803}" type="pres">
      <dgm:prSet presAssocID="{B4B2FE7D-1BA8-41F3-812F-BF6E8288A37D}" presName="nodeTx" presStyleLbl="node1" presStyleIdx="3" presStyleCnt="5">
        <dgm:presLayoutVars>
          <dgm:bulletEnabled val="1"/>
        </dgm:presLayoutVars>
      </dgm:prSet>
      <dgm:spPr/>
    </dgm:pt>
    <dgm:pt modelId="{B4F96CCD-117F-47FD-98E8-25221FF96CD7}" type="pres">
      <dgm:prSet presAssocID="{B4B2FE7D-1BA8-41F3-812F-BF6E8288A37D}" presName="invisiNode" presStyleLbl="node1" presStyleIdx="3" presStyleCnt="5"/>
      <dgm:spPr/>
    </dgm:pt>
    <dgm:pt modelId="{9EF5B1DE-C0EC-4A0B-A196-72877481F503}" type="pres">
      <dgm:prSet presAssocID="{B4B2FE7D-1BA8-41F3-812F-BF6E8288A37D}" presName="imagNode" presStyleLbl="fgImgPlace1" presStyleIdx="3" presStyleCnt="5"/>
      <dgm:spPr>
        <a:blipFill rotWithShape="1">
          <a:blip xmlns:r="http://schemas.openxmlformats.org/officeDocument/2006/relationships" r:embed="rId4"/>
          <a:srcRect/>
          <a:stretch>
            <a:fillRect l="-39000" r="-39000"/>
          </a:stretch>
        </a:blipFill>
      </dgm:spPr>
    </dgm:pt>
    <dgm:pt modelId="{66A80833-CE0B-42EF-B7AC-0716A0D1E169}" type="pres">
      <dgm:prSet presAssocID="{1970AA3B-7175-481C-9496-C690B4B00CD8}" presName="sibTrans" presStyleLbl="sibTrans2D1" presStyleIdx="0" presStyleCnt="0"/>
      <dgm:spPr/>
    </dgm:pt>
    <dgm:pt modelId="{E86403E1-7FEF-4455-AB80-97F8C0202037}" type="pres">
      <dgm:prSet presAssocID="{EB729BEA-E3AA-4FB5-9C0E-2995EA20C258}" presName="compNode" presStyleCnt="0"/>
      <dgm:spPr/>
    </dgm:pt>
    <dgm:pt modelId="{050B6363-B5CA-4DD4-B59C-4940E692AD8D}" type="pres">
      <dgm:prSet presAssocID="{EB729BEA-E3AA-4FB5-9C0E-2995EA20C258}" presName="bkgdShape" presStyleLbl="node1" presStyleIdx="4" presStyleCnt="5"/>
      <dgm:spPr/>
    </dgm:pt>
    <dgm:pt modelId="{34969B4D-8979-428F-89EE-E5724EF562BF}" type="pres">
      <dgm:prSet presAssocID="{EB729BEA-E3AA-4FB5-9C0E-2995EA20C258}" presName="nodeTx" presStyleLbl="node1" presStyleIdx="4" presStyleCnt="5">
        <dgm:presLayoutVars>
          <dgm:bulletEnabled val="1"/>
        </dgm:presLayoutVars>
      </dgm:prSet>
      <dgm:spPr/>
    </dgm:pt>
    <dgm:pt modelId="{98A78281-427D-44D2-A782-DA54ABF11F3C}" type="pres">
      <dgm:prSet presAssocID="{EB729BEA-E3AA-4FB5-9C0E-2995EA20C258}" presName="invisiNode" presStyleLbl="node1" presStyleIdx="4" presStyleCnt="5"/>
      <dgm:spPr/>
    </dgm:pt>
    <dgm:pt modelId="{8BE0B6F7-BB18-4550-A82D-703C1559FB8C}" type="pres">
      <dgm:prSet presAssocID="{EB729BEA-E3AA-4FB5-9C0E-2995EA20C258}" presName="imagNode" presStyleLbl="fgImgPlace1" presStyleIdx="4" presStyleCnt="5"/>
      <dgm:spPr>
        <a:blipFill rotWithShape="1">
          <a:blip xmlns:r="http://schemas.openxmlformats.org/officeDocument/2006/relationships" r:embed="rId5"/>
          <a:srcRect/>
          <a:stretch>
            <a:fillRect l="-46000" r="-46000"/>
          </a:stretch>
        </a:blipFill>
      </dgm:spPr>
    </dgm:pt>
  </dgm:ptLst>
  <dgm:cxnLst>
    <dgm:cxn modelId="{120F9419-19DF-43A7-ABE8-D9338FCA4CC6}" type="presOf" srcId="{0417ACB2-B93E-47B5-9B04-922AA232F9E7}" destId="{E0081EE3-4835-45F9-AD8D-C5EAC948D644}" srcOrd="0" destOrd="0" presId="urn:microsoft.com/office/officeart/2005/8/layout/hList7"/>
    <dgm:cxn modelId="{C048D42B-F791-4C1F-B9C6-F7A9F877B8B0}" type="presOf" srcId="{E0611CC9-8230-4ADD-AA4E-E1B0CE0278B8}" destId="{C18AB9E0-DE56-4FB4-8D87-78024CC0E606}" srcOrd="1" destOrd="0" presId="urn:microsoft.com/office/officeart/2005/8/layout/hList7"/>
    <dgm:cxn modelId="{C998832D-671C-42CB-9F98-45C3ECEFA49C}" type="presOf" srcId="{B4B2FE7D-1BA8-41F3-812F-BF6E8288A37D}" destId="{97E35641-A1B3-48C6-9125-6286E3887803}" srcOrd="1" destOrd="0" presId="urn:microsoft.com/office/officeart/2005/8/layout/hList7"/>
    <dgm:cxn modelId="{18705343-0356-4683-BA31-8873F96A9E76}" type="presOf" srcId="{E0611CC9-8230-4ADD-AA4E-E1B0CE0278B8}" destId="{2BB1E9C9-73DC-4A28-AE8F-8F7D64A75BB7}" srcOrd="0" destOrd="0" presId="urn:microsoft.com/office/officeart/2005/8/layout/hList7"/>
    <dgm:cxn modelId="{5450B357-A76C-4832-B5E1-E74F24626F9A}" type="presOf" srcId="{D510C87A-E1ED-4E24-9EE0-6B2C82671D59}" destId="{9D7E2B5A-DCBD-4AE2-90B7-1B02F60E3B49}" srcOrd="0" destOrd="0" presId="urn:microsoft.com/office/officeart/2005/8/layout/hList7"/>
    <dgm:cxn modelId="{F8BC0D59-6415-46F2-8556-9BD1C9279CB4}" srcId="{0417ACB2-B93E-47B5-9B04-922AA232F9E7}" destId="{EB729BEA-E3AA-4FB5-9C0E-2995EA20C258}" srcOrd="4" destOrd="0" parTransId="{11B91131-9B65-473C-8547-0683607FB9ED}" sibTransId="{1C09583A-0341-4CCD-9E80-78D99F4F11F3}"/>
    <dgm:cxn modelId="{E9A6EB5C-0495-41D0-AC31-F98A99564710}" srcId="{0417ACB2-B93E-47B5-9B04-922AA232F9E7}" destId="{EA811CB7-CD20-49A6-A562-366144BF300A}" srcOrd="0" destOrd="0" parTransId="{7095F392-D51B-49CB-8157-6802C2B3014B}" sibTransId="{6C8A81A6-7AD1-4968-9D78-D1C0C70C5F99}"/>
    <dgm:cxn modelId="{8E525A79-1C82-44B7-843A-2389A0865422}" srcId="{0417ACB2-B93E-47B5-9B04-922AA232F9E7}" destId="{E0611CC9-8230-4ADD-AA4E-E1B0CE0278B8}" srcOrd="2" destOrd="0" parTransId="{3303104A-C793-4587-A60A-B9C1F1D09456}" sibTransId="{D510C87A-E1ED-4E24-9EE0-6B2C82671D59}"/>
    <dgm:cxn modelId="{830B808C-A845-4BA6-AC42-3D28A9CDC2E0}" type="presOf" srcId="{1970AA3B-7175-481C-9496-C690B4B00CD8}" destId="{66A80833-CE0B-42EF-B7AC-0716A0D1E169}" srcOrd="0" destOrd="0" presId="urn:microsoft.com/office/officeart/2005/8/layout/hList7"/>
    <dgm:cxn modelId="{97563D90-8B8B-45D4-90C9-CC85AF578734}" type="presOf" srcId="{EB729BEA-E3AA-4FB5-9C0E-2995EA20C258}" destId="{34969B4D-8979-428F-89EE-E5724EF562BF}" srcOrd="1" destOrd="0" presId="urn:microsoft.com/office/officeart/2005/8/layout/hList7"/>
    <dgm:cxn modelId="{0719B2B6-29A1-4A41-A4DD-F6379472956F}" type="presOf" srcId="{150DE85E-3EC2-491C-ADD8-E2CFC6AF9215}" destId="{2641222A-A3EF-4954-9746-793E2718032C}" srcOrd="1" destOrd="0" presId="urn:microsoft.com/office/officeart/2005/8/layout/hList7"/>
    <dgm:cxn modelId="{46F394BF-491C-4A58-8279-34034A9BB2E9}" type="presOf" srcId="{150DE85E-3EC2-491C-ADD8-E2CFC6AF9215}" destId="{D120892D-770F-4A55-963C-8DFC0B0A4708}" srcOrd="0" destOrd="0" presId="urn:microsoft.com/office/officeart/2005/8/layout/hList7"/>
    <dgm:cxn modelId="{93F8F5C8-1DD7-4D26-8A04-C465EF5F59C5}" type="presOf" srcId="{4A187CA7-2513-4DF2-87E5-EB53CFA729F8}" destId="{8B1ACDAE-1904-4E9D-AD88-50035D91CAF7}" srcOrd="0" destOrd="0" presId="urn:microsoft.com/office/officeart/2005/8/layout/hList7"/>
    <dgm:cxn modelId="{06669ECA-0BC1-43A3-9088-9D621D2C6A0C}" srcId="{0417ACB2-B93E-47B5-9B04-922AA232F9E7}" destId="{B4B2FE7D-1BA8-41F3-812F-BF6E8288A37D}" srcOrd="3" destOrd="0" parTransId="{F5A76C72-5747-49AC-8CD3-684BF2D2C6F8}" sibTransId="{1970AA3B-7175-481C-9496-C690B4B00CD8}"/>
    <dgm:cxn modelId="{01A5C2CB-DF70-413F-967E-B10B75A960FF}" srcId="{0417ACB2-B93E-47B5-9B04-922AA232F9E7}" destId="{150DE85E-3EC2-491C-ADD8-E2CFC6AF9215}" srcOrd="1" destOrd="0" parTransId="{BFFF5153-9986-4116-877E-C59DCD806461}" sibTransId="{4A187CA7-2513-4DF2-87E5-EB53CFA729F8}"/>
    <dgm:cxn modelId="{57EDCFCD-B742-4BEA-8052-35827858AD01}" type="presOf" srcId="{EB729BEA-E3AA-4FB5-9C0E-2995EA20C258}" destId="{050B6363-B5CA-4DD4-B59C-4940E692AD8D}" srcOrd="0" destOrd="0" presId="urn:microsoft.com/office/officeart/2005/8/layout/hList7"/>
    <dgm:cxn modelId="{071A71D7-CDC6-4E5F-84B1-1530ECE2613D}" type="presOf" srcId="{EA811CB7-CD20-49A6-A562-366144BF300A}" destId="{264F5BA8-0614-411A-B52E-65C5D5AD3862}" srcOrd="0" destOrd="0" presId="urn:microsoft.com/office/officeart/2005/8/layout/hList7"/>
    <dgm:cxn modelId="{1B9FABDA-9E97-4DE4-8CA4-DF746CBD51E7}" type="presOf" srcId="{EA811CB7-CD20-49A6-A562-366144BF300A}" destId="{321BCCC7-E4B2-4D22-A42E-3A6B0EBAEA9F}" srcOrd="1" destOrd="0" presId="urn:microsoft.com/office/officeart/2005/8/layout/hList7"/>
    <dgm:cxn modelId="{E1041BE3-6AE5-4972-9B07-2A32103C7A50}" type="presOf" srcId="{6C8A81A6-7AD1-4968-9D78-D1C0C70C5F99}" destId="{083F813A-E92F-4BCD-AE95-2F4445C147D3}" srcOrd="0" destOrd="0" presId="urn:microsoft.com/office/officeart/2005/8/layout/hList7"/>
    <dgm:cxn modelId="{3D8501F1-6ACC-4293-9920-B6571C6C432E}" type="presOf" srcId="{B4B2FE7D-1BA8-41F3-812F-BF6E8288A37D}" destId="{C42055F5-DFF5-42DF-ACA7-31C5BA9526A3}" srcOrd="0" destOrd="0" presId="urn:microsoft.com/office/officeart/2005/8/layout/hList7"/>
    <dgm:cxn modelId="{80A292BD-5DFF-4DF4-85E7-C673DE4CC97A}" type="presParOf" srcId="{E0081EE3-4835-45F9-AD8D-C5EAC948D644}" destId="{ECA86D02-BF59-45A8-9BCF-FB0B3CCF9E5A}" srcOrd="0" destOrd="0" presId="urn:microsoft.com/office/officeart/2005/8/layout/hList7"/>
    <dgm:cxn modelId="{1B67EE0C-A572-456B-82E4-795EA4FBC83B}" type="presParOf" srcId="{E0081EE3-4835-45F9-AD8D-C5EAC948D644}" destId="{FA22FD6F-11B9-48CF-8295-1A29ACAF5AAC}" srcOrd="1" destOrd="0" presId="urn:microsoft.com/office/officeart/2005/8/layout/hList7"/>
    <dgm:cxn modelId="{1E5A7044-E730-4967-ABC9-F1D1BBF89C5A}" type="presParOf" srcId="{FA22FD6F-11B9-48CF-8295-1A29ACAF5AAC}" destId="{A5336E5E-FDD3-4A84-B67E-7387CAC5DB68}" srcOrd="0" destOrd="0" presId="urn:microsoft.com/office/officeart/2005/8/layout/hList7"/>
    <dgm:cxn modelId="{DE0CFA93-C96C-453F-8CF7-DC1488A56B38}" type="presParOf" srcId="{A5336E5E-FDD3-4A84-B67E-7387CAC5DB68}" destId="{264F5BA8-0614-411A-B52E-65C5D5AD3862}" srcOrd="0" destOrd="0" presId="urn:microsoft.com/office/officeart/2005/8/layout/hList7"/>
    <dgm:cxn modelId="{A38F94C1-4E40-453D-901E-D96FAD9FEAC9}" type="presParOf" srcId="{A5336E5E-FDD3-4A84-B67E-7387CAC5DB68}" destId="{321BCCC7-E4B2-4D22-A42E-3A6B0EBAEA9F}" srcOrd="1" destOrd="0" presId="urn:microsoft.com/office/officeart/2005/8/layout/hList7"/>
    <dgm:cxn modelId="{8A37D66C-8A1C-4541-8871-DA502A32138C}" type="presParOf" srcId="{A5336E5E-FDD3-4A84-B67E-7387CAC5DB68}" destId="{10E513FF-C24A-437B-A025-FE241FA68882}" srcOrd="2" destOrd="0" presId="urn:microsoft.com/office/officeart/2005/8/layout/hList7"/>
    <dgm:cxn modelId="{EA2E8DD7-B118-4341-BA0D-83417D94A084}" type="presParOf" srcId="{A5336E5E-FDD3-4A84-B67E-7387CAC5DB68}" destId="{FFFAAF91-9CCD-453D-8779-D99701199AD0}" srcOrd="3" destOrd="0" presId="urn:microsoft.com/office/officeart/2005/8/layout/hList7"/>
    <dgm:cxn modelId="{493D166E-B48B-4944-9D6C-3ED3A82EC7FA}" type="presParOf" srcId="{FA22FD6F-11B9-48CF-8295-1A29ACAF5AAC}" destId="{083F813A-E92F-4BCD-AE95-2F4445C147D3}" srcOrd="1" destOrd="0" presId="urn:microsoft.com/office/officeart/2005/8/layout/hList7"/>
    <dgm:cxn modelId="{D7F9B878-2DEE-4790-9B19-EF6C4C07119A}" type="presParOf" srcId="{FA22FD6F-11B9-48CF-8295-1A29ACAF5AAC}" destId="{A6185DDE-3B9A-403E-A986-7BD1B361C9D0}" srcOrd="2" destOrd="0" presId="urn:microsoft.com/office/officeart/2005/8/layout/hList7"/>
    <dgm:cxn modelId="{FC4449A3-C436-4F50-BF10-DC4E6FD67501}" type="presParOf" srcId="{A6185DDE-3B9A-403E-A986-7BD1B361C9D0}" destId="{D120892D-770F-4A55-963C-8DFC0B0A4708}" srcOrd="0" destOrd="0" presId="urn:microsoft.com/office/officeart/2005/8/layout/hList7"/>
    <dgm:cxn modelId="{7FB89740-6C2A-427A-9BA2-D97737627E12}" type="presParOf" srcId="{A6185DDE-3B9A-403E-A986-7BD1B361C9D0}" destId="{2641222A-A3EF-4954-9746-793E2718032C}" srcOrd="1" destOrd="0" presId="urn:microsoft.com/office/officeart/2005/8/layout/hList7"/>
    <dgm:cxn modelId="{39048B18-F2E4-4F3F-B91E-335A8E273850}" type="presParOf" srcId="{A6185DDE-3B9A-403E-A986-7BD1B361C9D0}" destId="{13E776E6-C5A1-4A83-8724-A0A7557B848F}" srcOrd="2" destOrd="0" presId="urn:microsoft.com/office/officeart/2005/8/layout/hList7"/>
    <dgm:cxn modelId="{7C6DCF62-0590-49B4-997B-963356B2C7FB}" type="presParOf" srcId="{A6185DDE-3B9A-403E-A986-7BD1B361C9D0}" destId="{54A54A80-B3F6-433B-AD59-C499A746B097}" srcOrd="3" destOrd="0" presId="urn:microsoft.com/office/officeart/2005/8/layout/hList7"/>
    <dgm:cxn modelId="{AFA6C8E6-FD0C-4F2C-BD5B-EB34FD1E66E8}" type="presParOf" srcId="{FA22FD6F-11B9-48CF-8295-1A29ACAF5AAC}" destId="{8B1ACDAE-1904-4E9D-AD88-50035D91CAF7}" srcOrd="3" destOrd="0" presId="urn:microsoft.com/office/officeart/2005/8/layout/hList7"/>
    <dgm:cxn modelId="{35D6849B-6BD8-49A4-A189-F0871C476E69}" type="presParOf" srcId="{FA22FD6F-11B9-48CF-8295-1A29ACAF5AAC}" destId="{3BF441DB-DEAB-469E-B3FB-9BBB672A067C}" srcOrd="4" destOrd="0" presId="urn:microsoft.com/office/officeart/2005/8/layout/hList7"/>
    <dgm:cxn modelId="{FEB902C5-10F9-4FBE-9A1C-0CCC09100591}" type="presParOf" srcId="{3BF441DB-DEAB-469E-B3FB-9BBB672A067C}" destId="{2BB1E9C9-73DC-4A28-AE8F-8F7D64A75BB7}" srcOrd="0" destOrd="0" presId="urn:microsoft.com/office/officeart/2005/8/layout/hList7"/>
    <dgm:cxn modelId="{5007498D-CA1F-4301-B67C-F9E692A503B9}" type="presParOf" srcId="{3BF441DB-DEAB-469E-B3FB-9BBB672A067C}" destId="{C18AB9E0-DE56-4FB4-8D87-78024CC0E606}" srcOrd="1" destOrd="0" presId="urn:microsoft.com/office/officeart/2005/8/layout/hList7"/>
    <dgm:cxn modelId="{61825E97-3B3D-40F0-B459-40DFE0285B0C}" type="presParOf" srcId="{3BF441DB-DEAB-469E-B3FB-9BBB672A067C}" destId="{66264C3B-522F-4588-83DC-8B0E1F7B730E}" srcOrd="2" destOrd="0" presId="urn:microsoft.com/office/officeart/2005/8/layout/hList7"/>
    <dgm:cxn modelId="{E64B8F0B-A29D-408D-BE07-788168835EE3}" type="presParOf" srcId="{3BF441DB-DEAB-469E-B3FB-9BBB672A067C}" destId="{61007DB6-0726-4196-8E93-06A35EDC13AD}" srcOrd="3" destOrd="0" presId="urn:microsoft.com/office/officeart/2005/8/layout/hList7"/>
    <dgm:cxn modelId="{99BFB487-44AA-48C4-BD7F-F9D27047CBAB}" type="presParOf" srcId="{FA22FD6F-11B9-48CF-8295-1A29ACAF5AAC}" destId="{9D7E2B5A-DCBD-4AE2-90B7-1B02F60E3B49}" srcOrd="5" destOrd="0" presId="urn:microsoft.com/office/officeart/2005/8/layout/hList7"/>
    <dgm:cxn modelId="{582DAD4B-7A71-4ED5-AF22-CA2E5DA13C0D}" type="presParOf" srcId="{FA22FD6F-11B9-48CF-8295-1A29ACAF5AAC}" destId="{B849A9D5-9F88-447C-BEA8-FC95E33D942E}" srcOrd="6" destOrd="0" presId="urn:microsoft.com/office/officeart/2005/8/layout/hList7"/>
    <dgm:cxn modelId="{AA76D78E-AF42-4964-86C8-FC33D3B49EBC}" type="presParOf" srcId="{B849A9D5-9F88-447C-BEA8-FC95E33D942E}" destId="{C42055F5-DFF5-42DF-ACA7-31C5BA9526A3}" srcOrd="0" destOrd="0" presId="urn:microsoft.com/office/officeart/2005/8/layout/hList7"/>
    <dgm:cxn modelId="{54D82771-DE93-493D-AAEC-4A49453377F2}" type="presParOf" srcId="{B849A9D5-9F88-447C-BEA8-FC95E33D942E}" destId="{97E35641-A1B3-48C6-9125-6286E3887803}" srcOrd="1" destOrd="0" presId="urn:microsoft.com/office/officeart/2005/8/layout/hList7"/>
    <dgm:cxn modelId="{2F658B33-0E81-4EB5-A1F4-8125DC1298F6}" type="presParOf" srcId="{B849A9D5-9F88-447C-BEA8-FC95E33D942E}" destId="{B4F96CCD-117F-47FD-98E8-25221FF96CD7}" srcOrd="2" destOrd="0" presId="urn:microsoft.com/office/officeart/2005/8/layout/hList7"/>
    <dgm:cxn modelId="{8212DA6C-2F83-4961-AA1C-35648669D43B}" type="presParOf" srcId="{B849A9D5-9F88-447C-BEA8-FC95E33D942E}" destId="{9EF5B1DE-C0EC-4A0B-A196-72877481F503}" srcOrd="3" destOrd="0" presId="urn:microsoft.com/office/officeart/2005/8/layout/hList7"/>
    <dgm:cxn modelId="{DA59593E-E2E8-4402-8B47-CB87E29085DE}" type="presParOf" srcId="{FA22FD6F-11B9-48CF-8295-1A29ACAF5AAC}" destId="{66A80833-CE0B-42EF-B7AC-0716A0D1E169}" srcOrd="7" destOrd="0" presId="urn:microsoft.com/office/officeart/2005/8/layout/hList7"/>
    <dgm:cxn modelId="{81A83F92-3358-4871-9B74-8EA500E61FD2}" type="presParOf" srcId="{FA22FD6F-11B9-48CF-8295-1A29ACAF5AAC}" destId="{E86403E1-7FEF-4455-AB80-97F8C0202037}" srcOrd="8" destOrd="0" presId="urn:microsoft.com/office/officeart/2005/8/layout/hList7"/>
    <dgm:cxn modelId="{79767157-8E71-428B-88EA-F4CB311FB6D2}" type="presParOf" srcId="{E86403E1-7FEF-4455-AB80-97F8C0202037}" destId="{050B6363-B5CA-4DD4-B59C-4940E692AD8D}" srcOrd="0" destOrd="0" presId="urn:microsoft.com/office/officeart/2005/8/layout/hList7"/>
    <dgm:cxn modelId="{380036D9-5E16-4BDF-B9AE-425EA2A397F6}" type="presParOf" srcId="{E86403E1-7FEF-4455-AB80-97F8C0202037}" destId="{34969B4D-8979-428F-89EE-E5724EF562BF}" srcOrd="1" destOrd="0" presId="urn:microsoft.com/office/officeart/2005/8/layout/hList7"/>
    <dgm:cxn modelId="{1F72C364-130C-4FF9-ACC9-BFAB077E08A7}" type="presParOf" srcId="{E86403E1-7FEF-4455-AB80-97F8C0202037}" destId="{98A78281-427D-44D2-A782-DA54ABF11F3C}" srcOrd="2" destOrd="0" presId="urn:microsoft.com/office/officeart/2005/8/layout/hList7"/>
    <dgm:cxn modelId="{C3654634-6E55-4312-9BE1-D74034DF814C}" type="presParOf" srcId="{E86403E1-7FEF-4455-AB80-97F8C0202037}" destId="{8BE0B6F7-BB18-4550-A82D-703C1559FB8C}"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59F0D9-AD50-4D7F-9A97-35D42CF9BD16}"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9B275416-D573-4CA2-8128-A709057BA9A4}">
      <dgm:prSet/>
      <dgm:spPr/>
      <dgm:t>
        <a:bodyPr/>
        <a:lstStyle/>
        <a:p>
          <a:r>
            <a:rPr lang="en-US" dirty="0"/>
            <a:t>Recognize</a:t>
          </a:r>
        </a:p>
      </dgm:t>
    </dgm:pt>
    <dgm:pt modelId="{719ED657-8154-4FD7-94D8-658F1DBA6A70}" type="parTrans" cxnId="{C8B1EDF2-AF35-4438-A9B7-35D930E03A69}">
      <dgm:prSet/>
      <dgm:spPr/>
      <dgm:t>
        <a:bodyPr/>
        <a:lstStyle/>
        <a:p>
          <a:endParaRPr lang="en-US"/>
        </a:p>
      </dgm:t>
    </dgm:pt>
    <dgm:pt modelId="{F5066568-EB1A-43B6-8157-8B4213B17A6B}" type="sibTrans" cxnId="{C8B1EDF2-AF35-4438-A9B7-35D930E03A69}">
      <dgm:prSet/>
      <dgm:spPr/>
      <dgm:t>
        <a:bodyPr/>
        <a:lstStyle/>
        <a:p>
          <a:endParaRPr lang="en-US"/>
        </a:p>
      </dgm:t>
    </dgm:pt>
    <dgm:pt modelId="{01162883-BE41-4338-AA4C-4F21069807C5}">
      <dgm:prSet/>
      <dgm:spPr/>
      <dgm:t>
        <a:bodyPr/>
        <a:lstStyle/>
        <a:p>
          <a:r>
            <a:rPr lang="en-US" dirty="0"/>
            <a:t>the problem and embrace it as a syndemic</a:t>
          </a:r>
        </a:p>
      </dgm:t>
    </dgm:pt>
    <dgm:pt modelId="{9D8885CA-D3CE-4485-B9F9-2E5A999852DA}" type="parTrans" cxnId="{416D7FE4-2F21-4A7E-8FFB-102AA3A078EC}">
      <dgm:prSet/>
      <dgm:spPr/>
      <dgm:t>
        <a:bodyPr/>
        <a:lstStyle/>
        <a:p>
          <a:endParaRPr lang="en-US"/>
        </a:p>
      </dgm:t>
    </dgm:pt>
    <dgm:pt modelId="{67D4BEAE-6CAF-47F7-83FA-D014D6389EE5}" type="sibTrans" cxnId="{416D7FE4-2F21-4A7E-8FFB-102AA3A078EC}">
      <dgm:prSet/>
      <dgm:spPr/>
      <dgm:t>
        <a:bodyPr/>
        <a:lstStyle/>
        <a:p>
          <a:endParaRPr lang="en-US"/>
        </a:p>
      </dgm:t>
    </dgm:pt>
    <dgm:pt modelId="{BC54770D-3D86-498F-8999-16500D23D210}">
      <dgm:prSet/>
      <dgm:spPr/>
      <dgm:t>
        <a:bodyPr/>
        <a:lstStyle/>
        <a:p>
          <a:r>
            <a:rPr lang="en-US" dirty="0"/>
            <a:t>Have</a:t>
          </a:r>
        </a:p>
      </dgm:t>
    </dgm:pt>
    <dgm:pt modelId="{9A620B62-55A6-4B34-8833-2C66333FBD16}" type="parTrans" cxnId="{D7E05630-F64B-45AE-AF8C-B04BA31FC50C}">
      <dgm:prSet/>
      <dgm:spPr/>
      <dgm:t>
        <a:bodyPr/>
        <a:lstStyle/>
        <a:p>
          <a:endParaRPr lang="en-US"/>
        </a:p>
      </dgm:t>
    </dgm:pt>
    <dgm:pt modelId="{F3D2976D-243B-4E7D-9331-47F156271EE1}" type="sibTrans" cxnId="{D7E05630-F64B-45AE-AF8C-B04BA31FC50C}">
      <dgm:prSet/>
      <dgm:spPr/>
      <dgm:t>
        <a:bodyPr/>
        <a:lstStyle/>
        <a:p>
          <a:endParaRPr lang="en-US"/>
        </a:p>
      </dgm:t>
    </dgm:pt>
    <dgm:pt modelId="{86B11E44-23B8-42BC-AD97-14432A4D0A52}">
      <dgm:prSet/>
      <dgm:spPr/>
      <dgm:t>
        <a:bodyPr/>
        <a:lstStyle/>
        <a:p>
          <a:r>
            <a:rPr lang="en-US" dirty="0"/>
            <a:t>SUD/HCV/HIV/STI policies in place</a:t>
          </a:r>
        </a:p>
      </dgm:t>
    </dgm:pt>
    <dgm:pt modelId="{63C673A8-39B4-4C2D-BAED-02744E4DFB28}" type="parTrans" cxnId="{3EE8D7E7-F87E-478F-8C12-EE45973E71B7}">
      <dgm:prSet/>
      <dgm:spPr/>
      <dgm:t>
        <a:bodyPr/>
        <a:lstStyle/>
        <a:p>
          <a:endParaRPr lang="en-US"/>
        </a:p>
      </dgm:t>
    </dgm:pt>
    <dgm:pt modelId="{C44C87D5-8BF6-412E-8CF4-0916CB8A0136}" type="sibTrans" cxnId="{3EE8D7E7-F87E-478F-8C12-EE45973E71B7}">
      <dgm:prSet/>
      <dgm:spPr/>
      <dgm:t>
        <a:bodyPr/>
        <a:lstStyle/>
        <a:p>
          <a:endParaRPr lang="en-US"/>
        </a:p>
      </dgm:t>
    </dgm:pt>
    <dgm:pt modelId="{E7E54879-14AD-4692-866B-5FDC3F1603A1}">
      <dgm:prSet/>
      <dgm:spPr/>
      <dgm:t>
        <a:bodyPr/>
        <a:lstStyle/>
        <a:p>
          <a:r>
            <a:rPr lang="en-US" dirty="0"/>
            <a:t>Enforce Policies</a:t>
          </a:r>
        </a:p>
      </dgm:t>
    </dgm:pt>
    <dgm:pt modelId="{29A344E8-A587-48E7-8555-52E31D9E9A3F}" type="parTrans" cxnId="{44050F86-530F-48DB-91B0-2903EC2F052C}">
      <dgm:prSet/>
      <dgm:spPr/>
      <dgm:t>
        <a:bodyPr/>
        <a:lstStyle/>
        <a:p>
          <a:endParaRPr lang="en-US"/>
        </a:p>
      </dgm:t>
    </dgm:pt>
    <dgm:pt modelId="{75FCE9E6-8D04-49F8-B388-7698E0C90DDD}" type="sibTrans" cxnId="{44050F86-530F-48DB-91B0-2903EC2F052C}">
      <dgm:prSet/>
      <dgm:spPr/>
      <dgm:t>
        <a:bodyPr/>
        <a:lstStyle/>
        <a:p>
          <a:endParaRPr lang="en-US"/>
        </a:p>
      </dgm:t>
    </dgm:pt>
    <dgm:pt modelId="{C6E7813F-F665-4711-B77B-7A0776341659}">
      <dgm:prSet/>
      <dgm:spPr/>
      <dgm:t>
        <a:bodyPr/>
        <a:lstStyle/>
        <a:p>
          <a:r>
            <a:rPr lang="en-US" dirty="0"/>
            <a:t>Encourage, facilitate and motivate SUD, HCV, HIV and STI screening and treatment</a:t>
          </a:r>
        </a:p>
      </dgm:t>
    </dgm:pt>
    <dgm:pt modelId="{83E6A34D-AE60-41B4-B07B-2002966184E2}" type="parTrans" cxnId="{A3B2EAA0-4F73-465B-8AF8-5BFDC0F03568}">
      <dgm:prSet/>
      <dgm:spPr/>
      <dgm:t>
        <a:bodyPr/>
        <a:lstStyle/>
        <a:p>
          <a:endParaRPr lang="en-US"/>
        </a:p>
      </dgm:t>
    </dgm:pt>
    <dgm:pt modelId="{3C19B097-53C3-4117-8E40-6B6C128BBBB3}" type="sibTrans" cxnId="{A3B2EAA0-4F73-465B-8AF8-5BFDC0F03568}">
      <dgm:prSet/>
      <dgm:spPr/>
      <dgm:t>
        <a:bodyPr/>
        <a:lstStyle/>
        <a:p>
          <a:endParaRPr lang="en-US"/>
        </a:p>
      </dgm:t>
    </dgm:pt>
    <dgm:pt modelId="{2367E3F8-ECFD-470B-9FC5-F1D9B133F4B2}">
      <dgm:prSet/>
      <dgm:spPr/>
      <dgm:t>
        <a:bodyPr/>
        <a:lstStyle/>
        <a:p>
          <a:r>
            <a:rPr lang="en-US" dirty="0"/>
            <a:t>Allow provider time</a:t>
          </a:r>
        </a:p>
      </dgm:t>
    </dgm:pt>
    <dgm:pt modelId="{A3E37F86-F39E-4506-9300-9750C203EA7C}" type="parTrans" cxnId="{F6E33FBA-D81D-415B-B92C-1DFE941C50D2}">
      <dgm:prSet/>
      <dgm:spPr/>
      <dgm:t>
        <a:bodyPr/>
        <a:lstStyle/>
        <a:p>
          <a:endParaRPr lang="en-US"/>
        </a:p>
      </dgm:t>
    </dgm:pt>
    <dgm:pt modelId="{C6868759-749D-4ECC-B6D1-CE1B903CBC61}" type="sibTrans" cxnId="{F6E33FBA-D81D-415B-B92C-1DFE941C50D2}">
      <dgm:prSet/>
      <dgm:spPr/>
      <dgm:t>
        <a:bodyPr/>
        <a:lstStyle/>
        <a:p>
          <a:endParaRPr lang="en-US"/>
        </a:p>
      </dgm:t>
    </dgm:pt>
    <dgm:pt modelId="{BE1C6F81-A8A4-443E-8E6F-2347652DCC2F}">
      <dgm:prSet/>
      <dgm:spPr/>
      <dgm:t>
        <a:bodyPr/>
        <a:lstStyle/>
        <a:p>
          <a:r>
            <a:rPr lang="en-US"/>
            <a:t>Create</a:t>
          </a:r>
        </a:p>
      </dgm:t>
    </dgm:pt>
    <dgm:pt modelId="{ABC6315F-C575-4863-9C88-DDEF273D48BD}" type="parTrans" cxnId="{6197A3A3-2B22-4C48-BBB6-F5F4A034F022}">
      <dgm:prSet/>
      <dgm:spPr/>
      <dgm:t>
        <a:bodyPr/>
        <a:lstStyle/>
        <a:p>
          <a:endParaRPr lang="en-US"/>
        </a:p>
      </dgm:t>
    </dgm:pt>
    <dgm:pt modelId="{3B76360B-9FFB-4644-93B1-78BACF9C089F}" type="sibTrans" cxnId="{6197A3A3-2B22-4C48-BBB6-F5F4A034F022}">
      <dgm:prSet/>
      <dgm:spPr/>
      <dgm:t>
        <a:bodyPr/>
        <a:lstStyle/>
        <a:p>
          <a:endParaRPr lang="en-US"/>
        </a:p>
      </dgm:t>
    </dgm:pt>
    <dgm:pt modelId="{C3177C49-45A1-4CC2-8F5C-DBF314699DF8}">
      <dgm:prSet/>
      <dgm:spPr/>
      <dgm:t>
        <a:bodyPr/>
        <a:lstStyle/>
        <a:p>
          <a:r>
            <a:rPr lang="en-US" dirty="0"/>
            <a:t>Performance-based outcomes around SUD/HCV/HIV/STI</a:t>
          </a:r>
        </a:p>
      </dgm:t>
    </dgm:pt>
    <dgm:pt modelId="{F6CACD91-38C7-4614-8133-9A8C091D64F0}" type="parTrans" cxnId="{AA5D7429-115F-4CC0-A789-41E9989F6345}">
      <dgm:prSet/>
      <dgm:spPr/>
      <dgm:t>
        <a:bodyPr/>
        <a:lstStyle/>
        <a:p>
          <a:endParaRPr lang="en-US"/>
        </a:p>
      </dgm:t>
    </dgm:pt>
    <dgm:pt modelId="{2618E51A-E252-465F-B20B-0DFEF9325C92}" type="sibTrans" cxnId="{AA5D7429-115F-4CC0-A789-41E9989F6345}">
      <dgm:prSet/>
      <dgm:spPr/>
      <dgm:t>
        <a:bodyPr/>
        <a:lstStyle/>
        <a:p>
          <a:endParaRPr lang="en-US"/>
        </a:p>
      </dgm:t>
    </dgm:pt>
    <dgm:pt modelId="{ED17EC4A-7758-5B47-BF65-CE134057BFB6}">
      <dgm:prSet/>
      <dgm:spPr/>
      <dgm:t>
        <a:bodyPr/>
        <a:lstStyle/>
        <a:p>
          <a:r>
            <a:rPr lang="en-US" dirty="0"/>
            <a:t>For training and participation in these activities</a:t>
          </a:r>
        </a:p>
      </dgm:t>
    </dgm:pt>
    <dgm:pt modelId="{F94C3D03-22A1-6B49-A27B-8D80325BE0DD}" type="parTrans" cxnId="{D2C85F57-9DBA-A74F-BFA6-2EBF90412F4F}">
      <dgm:prSet/>
      <dgm:spPr/>
      <dgm:t>
        <a:bodyPr/>
        <a:lstStyle/>
        <a:p>
          <a:endParaRPr lang="en-US"/>
        </a:p>
      </dgm:t>
    </dgm:pt>
    <dgm:pt modelId="{F33BF4B4-BF19-BC41-B5CA-125FDA9C00AC}" type="sibTrans" cxnId="{D2C85F57-9DBA-A74F-BFA6-2EBF90412F4F}">
      <dgm:prSet/>
      <dgm:spPr/>
      <dgm:t>
        <a:bodyPr/>
        <a:lstStyle/>
        <a:p>
          <a:endParaRPr lang="en-US"/>
        </a:p>
      </dgm:t>
    </dgm:pt>
    <dgm:pt modelId="{020C577D-C08C-D44C-83B5-1187E5202E9E}" type="pres">
      <dgm:prSet presAssocID="{8259F0D9-AD50-4D7F-9A97-35D42CF9BD16}" presName="Name0" presStyleCnt="0">
        <dgm:presLayoutVars>
          <dgm:dir/>
          <dgm:animLvl val="lvl"/>
          <dgm:resizeHandles val="exact"/>
        </dgm:presLayoutVars>
      </dgm:prSet>
      <dgm:spPr/>
    </dgm:pt>
    <dgm:pt modelId="{98177202-DC48-D042-8D44-0FFE45D2019D}" type="pres">
      <dgm:prSet presAssocID="{BE1C6F81-A8A4-443E-8E6F-2347652DCC2F}" presName="boxAndChildren" presStyleCnt="0"/>
      <dgm:spPr/>
    </dgm:pt>
    <dgm:pt modelId="{24D58A45-9579-774F-BD4A-063184C3E81F}" type="pres">
      <dgm:prSet presAssocID="{BE1C6F81-A8A4-443E-8E6F-2347652DCC2F}" presName="parentTextBox" presStyleLbl="alignNode1" presStyleIdx="0" presStyleCnt="5"/>
      <dgm:spPr/>
    </dgm:pt>
    <dgm:pt modelId="{AB686D76-2FD3-F24B-A1F6-65539B0CC753}" type="pres">
      <dgm:prSet presAssocID="{BE1C6F81-A8A4-443E-8E6F-2347652DCC2F}" presName="descendantBox" presStyleLbl="bgAccFollowNode1" presStyleIdx="0" presStyleCnt="5"/>
      <dgm:spPr/>
    </dgm:pt>
    <dgm:pt modelId="{D907AEAE-6071-3147-8BC8-12AC9E16344E}" type="pres">
      <dgm:prSet presAssocID="{C6868759-749D-4ECC-B6D1-CE1B903CBC61}" presName="sp" presStyleCnt="0"/>
      <dgm:spPr/>
    </dgm:pt>
    <dgm:pt modelId="{F9E85C8C-76E0-E149-878A-B29629B59815}" type="pres">
      <dgm:prSet presAssocID="{2367E3F8-ECFD-470B-9FC5-F1D9B133F4B2}" presName="arrowAndChildren" presStyleCnt="0"/>
      <dgm:spPr/>
    </dgm:pt>
    <dgm:pt modelId="{5DAF8E3A-3365-364B-B882-DA1293B90D32}" type="pres">
      <dgm:prSet presAssocID="{2367E3F8-ECFD-470B-9FC5-F1D9B133F4B2}" presName="parentTextArrow" presStyleLbl="node1" presStyleIdx="0" presStyleCnt="0"/>
      <dgm:spPr/>
    </dgm:pt>
    <dgm:pt modelId="{A89F8428-4E4F-3040-867C-73290FF4B233}" type="pres">
      <dgm:prSet presAssocID="{2367E3F8-ECFD-470B-9FC5-F1D9B133F4B2}" presName="arrow" presStyleLbl="alignNode1" presStyleIdx="1" presStyleCnt="5"/>
      <dgm:spPr/>
    </dgm:pt>
    <dgm:pt modelId="{EF26D8D5-F065-3741-93D3-509FF7ACB6C4}" type="pres">
      <dgm:prSet presAssocID="{2367E3F8-ECFD-470B-9FC5-F1D9B133F4B2}" presName="descendantArrow" presStyleLbl="bgAccFollowNode1" presStyleIdx="1" presStyleCnt="5"/>
      <dgm:spPr/>
    </dgm:pt>
    <dgm:pt modelId="{271444C9-764A-DB42-AE59-9A1CEC6C6C7D}" type="pres">
      <dgm:prSet presAssocID="{75FCE9E6-8D04-49F8-B388-7698E0C90DDD}" presName="sp" presStyleCnt="0"/>
      <dgm:spPr/>
    </dgm:pt>
    <dgm:pt modelId="{C4E54A1D-578A-8A44-B25E-AEDA50C0E05F}" type="pres">
      <dgm:prSet presAssocID="{E7E54879-14AD-4692-866B-5FDC3F1603A1}" presName="arrowAndChildren" presStyleCnt="0"/>
      <dgm:spPr/>
    </dgm:pt>
    <dgm:pt modelId="{F911F999-14A9-FF40-B527-D61458827615}" type="pres">
      <dgm:prSet presAssocID="{E7E54879-14AD-4692-866B-5FDC3F1603A1}" presName="parentTextArrow" presStyleLbl="node1" presStyleIdx="0" presStyleCnt="0"/>
      <dgm:spPr/>
    </dgm:pt>
    <dgm:pt modelId="{CF1C15DE-23F2-4640-8955-EC5B116D3057}" type="pres">
      <dgm:prSet presAssocID="{E7E54879-14AD-4692-866B-5FDC3F1603A1}" presName="arrow" presStyleLbl="alignNode1" presStyleIdx="2" presStyleCnt="5"/>
      <dgm:spPr/>
    </dgm:pt>
    <dgm:pt modelId="{C9129DD5-2ED2-8F4F-9C29-206917B909A6}" type="pres">
      <dgm:prSet presAssocID="{E7E54879-14AD-4692-866B-5FDC3F1603A1}" presName="descendantArrow" presStyleLbl="bgAccFollowNode1" presStyleIdx="2" presStyleCnt="5"/>
      <dgm:spPr/>
    </dgm:pt>
    <dgm:pt modelId="{2D9ACC17-C6E5-5D4C-ADA7-A01ABA1D0C23}" type="pres">
      <dgm:prSet presAssocID="{F3D2976D-243B-4E7D-9331-47F156271EE1}" presName="sp" presStyleCnt="0"/>
      <dgm:spPr/>
    </dgm:pt>
    <dgm:pt modelId="{A62BB802-4889-F54E-A3F1-62F55F0692F4}" type="pres">
      <dgm:prSet presAssocID="{BC54770D-3D86-498F-8999-16500D23D210}" presName="arrowAndChildren" presStyleCnt="0"/>
      <dgm:spPr/>
    </dgm:pt>
    <dgm:pt modelId="{6472C5CB-D5C1-464D-A157-1B7C8017B3DE}" type="pres">
      <dgm:prSet presAssocID="{BC54770D-3D86-498F-8999-16500D23D210}" presName="parentTextArrow" presStyleLbl="node1" presStyleIdx="0" presStyleCnt="0"/>
      <dgm:spPr/>
    </dgm:pt>
    <dgm:pt modelId="{FAB46888-ECCB-1642-9F1A-1EEE381ED988}" type="pres">
      <dgm:prSet presAssocID="{BC54770D-3D86-498F-8999-16500D23D210}" presName="arrow" presStyleLbl="alignNode1" presStyleIdx="3" presStyleCnt="5"/>
      <dgm:spPr/>
    </dgm:pt>
    <dgm:pt modelId="{FD46361A-2AD2-174C-BF2A-0C6464C6293E}" type="pres">
      <dgm:prSet presAssocID="{BC54770D-3D86-498F-8999-16500D23D210}" presName="descendantArrow" presStyleLbl="bgAccFollowNode1" presStyleIdx="3" presStyleCnt="5"/>
      <dgm:spPr/>
    </dgm:pt>
    <dgm:pt modelId="{6DAFD1CE-7159-DE44-AA81-86F0BCEFE734}" type="pres">
      <dgm:prSet presAssocID="{F5066568-EB1A-43B6-8157-8B4213B17A6B}" presName="sp" presStyleCnt="0"/>
      <dgm:spPr/>
    </dgm:pt>
    <dgm:pt modelId="{83BD89A0-1F6C-2F4A-8643-EB33C2A0467F}" type="pres">
      <dgm:prSet presAssocID="{9B275416-D573-4CA2-8128-A709057BA9A4}" presName="arrowAndChildren" presStyleCnt="0"/>
      <dgm:spPr/>
    </dgm:pt>
    <dgm:pt modelId="{7810868C-0F72-D847-8F40-41AA3ACC5F50}" type="pres">
      <dgm:prSet presAssocID="{9B275416-D573-4CA2-8128-A709057BA9A4}" presName="parentTextArrow" presStyleLbl="node1" presStyleIdx="0" presStyleCnt="0"/>
      <dgm:spPr/>
    </dgm:pt>
    <dgm:pt modelId="{5B68F35B-039B-C84B-B752-1B4AB2648E69}" type="pres">
      <dgm:prSet presAssocID="{9B275416-D573-4CA2-8128-A709057BA9A4}" presName="arrow" presStyleLbl="alignNode1" presStyleIdx="4" presStyleCnt="5"/>
      <dgm:spPr/>
    </dgm:pt>
    <dgm:pt modelId="{6266541B-55DC-3F4E-A93E-E80D11FC57E4}" type="pres">
      <dgm:prSet presAssocID="{9B275416-D573-4CA2-8128-A709057BA9A4}" presName="descendantArrow" presStyleLbl="bgAccFollowNode1" presStyleIdx="4" presStyleCnt="5"/>
      <dgm:spPr/>
    </dgm:pt>
  </dgm:ptLst>
  <dgm:cxnLst>
    <dgm:cxn modelId="{D7C5A71A-F08A-CB4A-93A1-8EA588022AEE}" type="presOf" srcId="{C6E7813F-F665-4711-B77B-7A0776341659}" destId="{C9129DD5-2ED2-8F4F-9C29-206917B909A6}" srcOrd="0" destOrd="0" presId="urn:microsoft.com/office/officeart/2016/7/layout/VerticalDownArrowProcess"/>
    <dgm:cxn modelId="{FDF7E527-B479-1F42-9480-4671C7A5E42D}" type="presOf" srcId="{8259F0D9-AD50-4D7F-9A97-35D42CF9BD16}" destId="{020C577D-C08C-D44C-83B5-1187E5202E9E}" srcOrd="0" destOrd="0" presId="urn:microsoft.com/office/officeart/2016/7/layout/VerticalDownArrowProcess"/>
    <dgm:cxn modelId="{AA5D7429-115F-4CC0-A789-41E9989F6345}" srcId="{BE1C6F81-A8A4-443E-8E6F-2347652DCC2F}" destId="{C3177C49-45A1-4CC2-8F5C-DBF314699DF8}" srcOrd="0" destOrd="0" parTransId="{F6CACD91-38C7-4614-8133-9A8C091D64F0}" sibTransId="{2618E51A-E252-465F-B20B-0DFEF9325C92}"/>
    <dgm:cxn modelId="{44DBE52E-E8C3-BB40-B6C1-C635CB163C0E}" type="presOf" srcId="{BC54770D-3D86-498F-8999-16500D23D210}" destId="{6472C5CB-D5C1-464D-A157-1B7C8017B3DE}" srcOrd="0" destOrd="0" presId="urn:microsoft.com/office/officeart/2016/7/layout/VerticalDownArrowProcess"/>
    <dgm:cxn modelId="{D7E05630-F64B-45AE-AF8C-B04BA31FC50C}" srcId="{8259F0D9-AD50-4D7F-9A97-35D42CF9BD16}" destId="{BC54770D-3D86-498F-8999-16500D23D210}" srcOrd="1" destOrd="0" parTransId="{9A620B62-55A6-4B34-8833-2C66333FBD16}" sibTransId="{F3D2976D-243B-4E7D-9331-47F156271EE1}"/>
    <dgm:cxn modelId="{9472D23F-0E68-0A47-8513-A4EB8E44B843}" type="presOf" srcId="{ED17EC4A-7758-5B47-BF65-CE134057BFB6}" destId="{EF26D8D5-F065-3741-93D3-509FF7ACB6C4}" srcOrd="0" destOrd="0" presId="urn:microsoft.com/office/officeart/2016/7/layout/VerticalDownArrowProcess"/>
    <dgm:cxn modelId="{D2C85F57-9DBA-A74F-BFA6-2EBF90412F4F}" srcId="{2367E3F8-ECFD-470B-9FC5-F1D9B133F4B2}" destId="{ED17EC4A-7758-5B47-BF65-CE134057BFB6}" srcOrd="0" destOrd="0" parTransId="{F94C3D03-22A1-6B49-A27B-8D80325BE0DD}" sibTransId="{F33BF4B4-BF19-BC41-B5CA-125FDA9C00AC}"/>
    <dgm:cxn modelId="{25F17F67-44BB-E54B-9480-BD579EF94347}" type="presOf" srcId="{2367E3F8-ECFD-470B-9FC5-F1D9B133F4B2}" destId="{5DAF8E3A-3365-364B-B882-DA1293B90D32}" srcOrd="0" destOrd="0" presId="urn:microsoft.com/office/officeart/2016/7/layout/VerticalDownArrowProcess"/>
    <dgm:cxn modelId="{E080E368-CAD8-D349-8DDB-10C01992C0B3}" type="presOf" srcId="{86B11E44-23B8-42BC-AD97-14432A4D0A52}" destId="{FD46361A-2AD2-174C-BF2A-0C6464C6293E}" srcOrd="0" destOrd="0" presId="urn:microsoft.com/office/officeart/2016/7/layout/VerticalDownArrowProcess"/>
    <dgm:cxn modelId="{44050F86-530F-48DB-91B0-2903EC2F052C}" srcId="{8259F0D9-AD50-4D7F-9A97-35D42CF9BD16}" destId="{E7E54879-14AD-4692-866B-5FDC3F1603A1}" srcOrd="2" destOrd="0" parTransId="{29A344E8-A587-48E7-8555-52E31D9E9A3F}" sibTransId="{75FCE9E6-8D04-49F8-B388-7698E0C90DDD}"/>
    <dgm:cxn modelId="{406C2C8F-779D-4140-BA3B-2CDE080D2B0E}" type="presOf" srcId="{01162883-BE41-4338-AA4C-4F21069807C5}" destId="{6266541B-55DC-3F4E-A93E-E80D11FC57E4}" srcOrd="0" destOrd="0" presId="urn:microsoft.com/office/officeart/2016/7/layout/VerticalDownArrowProcess"/>
    <dgm:cxn modelId="{8EBD5494-4CE7-A34F-9043-44F85E3AE982}" type="presOf" srcId="{9B275416-D573-4CA2-8128-A709057BA9A4}" destId="{5B68F35B-039B-C84B-B752-1B4AB2648E69}" srcOrd="1" destOrd="0" presId="urn:microsoft.com/office/officeart/2016/7/layout/VerticalDownArrowProcess"/>
    <dgm:cxn modelId="{1CF86498-9292-BB47-9B00-7F466E9979FC}" type="presOf" srcId="{9B275416-D573-4CA2-8128-A709057BA9A4}" destId="{7810868C-0F72-D847-8F40-41AA3ACC5F50}" srcOrd="0" destOrd="0" presId="urn:microsoft.com/office/officeart/2016/7/layout/VerticalDownArrowProcess"/>
    <dgm:cxn modelId="{A3B2EAA0-4F73-465B-8AF8-5BFDC0F03568}" srcId="{E7E54879-14AD-4692-866B-5FDC3F1603A1}" destId="{C6E7813F-F665-4711-B77B-7A0776341659}" srcOrd="0" destOrd="0" parTransId="{83E6A34D-AE60-41B4-B07B-2002966184E2}" sibTransId="{3C19B097-53C3-4117-8E40-6B6C128BBBB3}"/>
    <dgm:cxn modelId="{6197A3A3-2B22-4C48-BBB6-F5F4A034F022}" srcId="{8259F0D9-AD50-4D7F-9A97-35D42CF9BD16}" destId="{BE1C6F81-A8A4-443E-8E6F-2347652DCC2F}" srcOrd="4" destOrd="0" parTransId="{ABC6315F-C575-4863-9C88-DDEF273D48BD}" sibTransId="{3B76360B-9FFB-4644-93B1-78BACF9C089F}"/>
    <dgm:cxn modelId="{DA9BB7B2-0485-F44B-B180-DEFE3BB7C5FA}" type="presOf" srcId="{E7E54879-14AD-4692-866B-5FDC3F1603A1}" destId="{CF1C15DE-23F2-4640-8955-EC5B116D3057}" srcOrd="1" destOrd="0" presId="urn:microsoft.com/office/officeart/2016/7/layout/VerticalDownArrowProcess"/>
    <dgm:cxn modelId="{04ACDBB4-8FFF-FC4E-89D5-4CFF63661798}" type="presOf" srcId="{2367E3F8-ECFD-470B-9FC5-F1D9B133F4B2}" destId="{A89F8428-4E4F-3040-867C-73290FF4B233}" srcOrd="1" destOrd="0" presId="urn:microsoft.com/office/officeart/2016/7/layout/VerticalDownArrowProcess"/>
    <dgm:cxn modelId="{F6E33FBA-D81D-415B-B92C-1DFE941C50D2}" srcId="{8259F0D9-AD50-4D7F-9A97-35D42CF9BD16}" destId="{2367E3F8-ECFD-470B-9FC5-F1D9B133F4B2}" srcOrd="3" destOrd="0" parTransId="{A3E37F86-F39E-4506-9300-9750C203EA7C}" sibTransId="{C6868759-749D-4ECC-B6D1-CE1B903CBC61}"/>
    <dgm:cxn modelId="{88CA14D6-F5D3-5340-A93B-282DE7A5BD6E}" type="presOf" srcId="{BC54770D-3D86-498F-8999-16500D23D210}" destId="{FAB46888-ECCB-1642-9F1A-1EEE381ED988}" srcOrd="1" destOrd="0" presId="urn:microsoft.com/office/officeart/2016/7/layout/VerticalDownArrowProcess"/>
    <dgm:cxn modelId="{416D7FE4-2F21-4A7E-8FFB-102AA3A078EC}" srcId="{9B275416-D573-4CA2-8128-A709057BA9A4}" destId="{01162883-BE41-4338-AA4C-4F21069807C5}" srcOrd="0" destOrd="0" parTransId="{9D8885CA-D3CE-4485-B9F9-2E5A999852DA}" sibTransId="{67D4BEAE-6CAF-47F7-83FA-D014D6389EE5}"/>
    <dgm:cxn modelId="{9F3F77E5-F663-704A-B381-3419F6473D8F}" type="presOf" srcId="{C3177C49-45A1-4CC2-8F5C-DBF314699DF8}" destId="{AB686D76-2FD3-F24B-A1F6-65539B0CC753}" srcOrd="0" destOrd="0" presId="urn:microsoft.com/office/officeart/2016/7/layout/VerticalDownArrowProcess"/>
    <dgm:cxn modelId="{6957E6E6-3DF0-6443-AB97-3630A760085A}" type="presOf" srcId="{BE1C6F81-A8A4-443E-8E6F-2347652DCC2F}" destId="{24D58A45-9579-774F-BD4A-063184C3E81F}" srcOrd="0" destOrd="0" presId="urn:microsoft.com/office/officeart/2016/7/layout/VerticalDownArrowProcess"/>
    <dgm:cxn modelId="{3EE8D7E7-F87E-478F-8C12-EE45973E71B7}" srcId="{BC54770D-3D86-498F-8999-16500D23D210}" destId="{86B11E44-23B8-42BC-AD97-14432A4D0A52}" srcOrd="0" destOrd="0" parTransId="{63C673A8-39B4-4C2D-BAED-02744E4DFB28}" sibTransId="{C44C87D5-8BF6-412E-8CF4-0916CB8A0136}"/>
    <dgm:cxn modelId="{C8B1EDF2-AF35-4438-A9B7-35D930E03A69}" srcId="{8259F0D9-AD50-4D7F-9A97-35D42CF9BD16}" destId="{9B275416-D573-4CA2-8128-A709057BA9A4}" srcOrd="0" destOrd="0" parTransId="{719ED657-8154-4FD7-94D8-658F1DBA6A70}" sibTransId="{F5066568-EB1A-43B6-8157-8B4213B17A6B}"/>
    <dgm:cxn modelId="{5C2065F9-E7E3-3C43-9ABA-1EB83B2C7B6F}" type="presOf" srcId="{E7E54879-14AD-4692-866B-5FDC3F1603A1}" destId="{F911F999-14A9-FF40-B527-D61458827615}" srcOrd="0" destOrd="0" presId="urn:microsoft.com/office/officeart/2016/7/layout/VerticalDownArrowProcess"/>
    <dgm:cxn modelId="{328F9930-BE80-D843-B2EA-5EAEC51236EB}" type="presParOf" srcId="{020C577D-C08C-D44C-83B5-1187E5202E9E}" destId="{98177202-DC48-D042-8D44-0FFE45D2019D}" srcOrd="0" destOrd="0" presId="urn:microsoft.com/office/officeart/2016/7/layout/VerticalDownArrowProcess"/>
    <dgm:cxn modelId="{57320249-4B3C-114D-B6EC-34B2CE9382A8}" type="presParOf" srcId="{98177202-DC48-D042-8D44-0FFE45D2019D}" destId="{24D58A45-9579-774F-BD4A-063184C3E81F}" srcOrd="0" destOrd="0" presId="urn:microsoft.com/office/officeart/2016/7/layout/VerticalDownArrowProcess"/>
    <dgm:cxn modelId="{F3985D3E-459C-E647-AC0D-6FBCC7920FB6}" type="presParOf" srcId="{98177202-DC48-D042-8D44-0FFE45D2019D}" destId="{AB686D76-2FD3-F24B-A1F6-65539B0CC753}" srcOrd="1" destOrd="0" presId="urn:microsoft.com/office/officeart/2016/7/layout/VerticalDownArrowProcess"/>
    <dgm:cxn modelId="{32B18535-8D92-174C-8C41-3490826577E3}" type="presParOf" srcId="{020C577D-C08C-D44C-83B5-1187E5202E9E}" destId="{D907AEAE-6071-3147-8BC8-12AC9E16344E}" srcOrd="1" destOrd="0" presId="urn:microsoft.com/office/officeart/2016/7/layout/VerticalDownArrowProcess"/>
    <dgm:cxn modelId="{93B0B0B9-8505-C949-A4FB-C3A7D02D1AD2}" type="presParOf" srcId="{020C577D-C08C-D44C-83B5-1187E5202E9E}" destId="{F9E85C8C-76E0-E149-878A-B29629B59815}" srcOrd="2" destOrd="0" presId="urn:microsoft.com/office/officeart/2016/7/layout/VerticalDownArrowProcess"/>
    <dgm:cxn modelId="{C14F5DD1-C339-B543-B11D-8F60D66E8701}" type="presParOf" srcId="{F9E85C8C-76E0-E149-878A-B29629B59815}" destId="{5DAF8E3A-3365-364B-B882-DA1293B90D32}" srcOrd="0" destOrd="0" presId="urn:microsoft.com/office/officeart/2016/7/layout/VerticalDownArrowProcess"/>
    <dgm:cxn modelId="{57F223EC-0ADD-B246-848A-18B099964854}" type="presParOf" srcId="{F9E85C8C-76E0-E149-878A-B29629B59815}" destId="{A89F8428-4E4F-3040-867C-73290FF4B233}" srcOrd="1" destOrd="0" presId="urn:microsoft.com/office/officeart/2016/7/layout/VerticalDownArrowProcess"/>
    <dgm:cxn modelId="{1AF24F5D-5A7F-4047-B753-70C686D32FA2}" type="presParOf" srcId="{F9E85C8C-76E0-E149-878A-B29629B59815}" destId="{EF26D8D5-F065-3741-93D3-509FF7ACB6C4}" srcOrd="2" destOrd="0" presId="urn:microsoft.com/office/officeart/2016/7/layout/VerticalDownArrowProcess"/>
    <dgm:cxn modelId="{4522632C-4BBC-F841-AF1D-0D384B103125}" type="presParOf" srcId="{020C577D-C08C-D44C-83B5-1187E5202E9E}" destId="{271444C9-764A-DB42-AE59-9A1CEC6C6C7D}" srcOrd="3" destOrd="0" presId="urn:microsoft.com/office/officeart/2016/7/layout/VerticalDownArrowProcess"/>
    <dgm:cxn modelId="{55906124-E044-234B-BB20-B7F772C6A62A}" type="presParOf" srcId="{020C577D-C08C-D44C-83B5-1187E5202E9E}" destId="{C4E54A1D-578A-8A44-B25E-AEDA50C0E05F}" srcOrd="4" destOrd="0" presId="urn:microsoft.com/office/officeart/2016/7/layout/VerticalDownArrowProcess"/>
    <dgm:cxn modelId="{F03A1363-2CD4-6F42-A0ED-2DC407C26D95}" type="presParOf" srcId="{C4E54A1D-578A-8A44-B25E-AEDA50C0E05F}" destId="{F911F999-14A9-FF40-B527-D61458827615}" srcOrd="0" destOrd="0" presId="urn:microsoft.com/office/officeart/2016/7/layout/VerticalDownArrowProcess"/>
    <dgm:cxn modelId="{13DBA2BF-E1EF-5B42-BB09-DBA8F8815455}" type="presParOf" srcId="{C4E54A1D-578A-8A44-B25E-AEDA50C0E05F}" destId="{CF1C15DE-23F2-4640-8955-EC5B116D3057}" srcOrd="1" destOrd="0" presId="urn:microsoft.com/office/officeart/2016/7/layout/VerticalDownArrowProcess"/>
    <dgm:cxn modelId="{51003459-4FEE-CC4B-9DE5-D501969DBE6E}" type="presParOf" srcId="{C4E54A1D-578A-8A44-B25E-AEDA50C0E05F}" destId="{C9129DD5-2ED2-8F4F-9C29-206917B909A6}" srcOrd="2" destOrd="0" presId="urn:microsoft.com/office/officeart/2016/7/layout/VerticalDownArrowProcess"/>
    <dgm:cxn modelId="{8A728CB4-79C3-E44B-8F42-BE6131132894}" type="presParOf" srcId="{020C577D-C08C-D44C-83B5-1187E5202E9E}" destId="{2D9ACC17-C6E5-5D4C-ADA7-A01ABA1D0C23}" srcOrd="5" destOrd="0" presId="urn:microsoft.com/office/officeart/2016/7/layout/VerticalDownArrowProcess"/>
    <dgm:cxn modelId="{6BD508FC-4352-BA47-99B7-CD3E84852684}" type="presParOf" srcId="{020C577D-C08C-D44C-83B5-1187E5202E9E}" destId="{A62BB802-4889-F54E-A3F1-62F55F0692F4}" srcOrd="6" destOrd="0" presId="urn:microsoft.com/office/officeart/2016/7/layout/VerticalDownArrowProcess"/>
    <dgm:cxn modelId="{BD8DD20B-8B6D-814D-A186-C6CB937F0335}" type="presParOf" srcId="{A62BB802-4889-F54E-A3F1-62F55F0692F4}" destId="{6472C5CB-D5C1-464D-A157-1B7C8017B3DE}" srcOrd="0" destOrd="0" presId="urn:microsoft.com/office/officeart/2016/7/layout/VerticalDownArrowProcess"/>
    <dgm:cxn modelId="{5DD52D29-2694-F145-B658-B0E121D85DBD}" type="presParOf" srcId="{A62BB802-4889-F54E-A3F1-62F55F0692F4}" destId="{FAB46888-ECCB-1642-9F1A-1EEE381ED988}" srcOrd="1" destOrd="0" presId="urn:microsoft.com/office/officeart/2016/7/layout/VerticalDownArrowProcess"/>
    <dgm:cxn modelId="{A57D9300-03E1-8A47-BE97-7CEC0902F1E9}" type="presParOf" srcId="{A62BB802-4889-F54E-A3F1-62F55F0692F4}" destId="{FD46361A-2AD2-174C-BF2A-0C6464C6293E}" srcOrd="2" destOrd="0" presId="urn:microsoft.com/office/officeart/2016/7/layout/VerticalDownArrowProcess"/>
    <dgm:cxn modelId="{B6C47393-8E95-B04F-9A60-BF1E2B9B664C}" type="presParOf" srcId="{020C577D-C08C-D44C-83B5-1187E5202E9E}" destId="{6DAFD1CE-7159-DE44-AA81-86F0BCEFE734}" srcOrd="7" destOrd="0" presId="urn:microsoft.com/office/officeart/2016/7/layout/VerticalDownArrowProcess"/>
    <dgm:cxn modelId="{ED632E65-D725-D841-BFD5-18F8D3E19701}" type="presParOf" srcId="{020C577D-C08C-D44C-83B5-1187E5202E9E}" destId="{83BD89A0-1F6C-2F4A-8643-EB33C2A0467F}" srcOrd="8" destOrd="0" presId="urn:microsoft.com/office/officeart/2016/7/layout/VerticalDownArrowProcess"/>
    <dgm:cxn modelId="{B40FD60D-0274-5348-9954-FF1A5A9B3BBC}" type="presParOf" srcId="{83BD89A0-1F6C-2F4A-8643-EB33C2A0467F}" destId="{7810868C-0F72-D847-8F40-41AA3ACC5F50}" srcOrd="0" destOrd="0" presId="urn:microsoft.com/office/officeart/2016/7/layout/VerticalDownArrowProcess"/>
    <dgm:cxn modelId="{FB8987D2-5DE5-854A-A0AC-9E911D03B372}" type="presParOf" srcId="{83BD89A0-1F6C-2F4A-8643-EB33C2A0467F}" destId="{5B68F35B-039B-C84B-B752-1B4AB2648E69}" srcOrd="1" destOrd="0" presId="urn:microsoft.com/office/officeart/2016/7/layout/VerticalDownArrowProcess"/>
    <dgm:cxn modelId="{28C829AF-B268-2D45-A4AD-F7DA6C870D98}" type="presParOf" srcId="{83BD89A0-1F6C-2F4A-8643-EB33C2A0467F}" destId="{6266541B-55DC-3F4E-A93E-E80D11FC57E4}"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FBAAD8-BBBC-4CC3-AD85-9F400563B0E0}"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n-US"/>
        </a:p>
      </dgm:t>
    </dgm:pt>
    <dgm:pt modelId="{A06C171E-E5CC-428D-962B-78436B6FA495}">
      <dgm:prSet/>
      <dgm:spPr/>
      <dgm:t>
        <a:bodyPr/>
        <a:lstStyle/>
        <a:p>
          <a:r>
            <a:rPr lang="en-US" dirty="0"/>
            <a:t>Addressing the root of the problem is critical for the elimination of present SUD/HCV/HIV/STI syndemic and the prevention of future ones</a:t>
          </a:r>
          <a:br>
            <a:rPr lang="en-US" dirty="0"/>
          </a:br>
          <a:endParaRPr lang="en-US" dirty="0"/>
        </a:p>
      </dgm:t>
    </dgm:pt>
    <dgm:pt modelId="{270F2D3D-A457-4F44-9B05-A5EB056BD55D}" type="parTrans" cxnId="{F926859B-FF42-4F6C-9AEA-FA5121D73F08}">
      <dgm:prSet/>
      <dgm:spPr/>
      <dgm:t>
        <a:bodyPr/>
        <a:lstStyle/>
        <a:p>
          <a:endParaRPr lang="en-US"/>
        </a:p>
      </dgm:t>
    </dgm:pt>
    <dgm:pt modelId="{0F1EF60C-6816-4BA5-827D-C5007C577C1F}" type="sibTrans" cxnId="{F926859B-FF42-4F6C-9AEA-FA5121D73F08}">
      <dgm:prSet/>
      <dgm:spPr/>
      <dgm:t>
        <a:bodyPr/>
        <a:lstStyle/>
        <a:p>
          <a:endParaRPr lang="en-US"/>
        </a:p>
      </dgm:t>
    </dgm:pt>
    <dgm:pt modelId="{395DD59F-C9DA-4C99-B298-5FFFD418050F}">
      <dgm:prSet/>
      <dgm:spPr/>
      <dgm:t>
        <a:bodyPr/>
        <a:lstStyle/>
        <a:p>
          <a:r>
            <a:rPr lang="en-US"/>
            <a:t>A coordinated approach between society, government, public health will be needed</a:t>
          </a:r>
        </a:p>
      </dgm:t>
    </dgm:pt>
    <dgm:pt modelId="{80006FF4-851D-405B-A2F0-C37BC801A52F}" type="parTrans" cxnId="{D78A83F4-C5CA-436E-A85D-6889FDB1C67E}">
      <dgm:prSet/>
      <dgm:spPr/>
      <dgm:t>
        <a:bodyPr/>
        <a:lstStyle/>
        <a:p>
          <a:endParaRPr lang="en-US"/>
        </a:p>
      </dgm:t>
    </dgm:pt>
    <dgm:pt modelId="{9E8B6C95-764B-4374-A9DE-A4D1B7652C04}" type="sibTrans" cxnId="{D78A83F4-C5CA-436E-A85D-6889FDB1C67E}">
      <dgm:prSet/>
      <dgm:spPr/>
      <dgm:t>
        <a:bodyPr/>
        <a:lstStyle/>
        <a:p>
          <a:endParaRPr lang="en-US"/>
        </a:p>
      </dgm:t>
    </dgm:pt>
    <dgm:pt modelId="{29E48B1C-3D74-B84B-A560-707977CEE9CE}" type="pres">
      <dgm:prSet presAssocID="{74FBAAD8-BBBC-4CC3-AD85-9F400563B0E0}" presName="linear" presStyleCnt="0">
        <dgm:presLayoutVars>
          <dgm:animLvl val="lvl"/>
          <dgm:resizeHandles val="exact"/>
        </dgm:presLayoutVars>
      </dgm:prSet>
      <dgm:spPr/>
    </dgm:pt>
    <dgm:pt modelId="{86B046C1-B8F1-F34B-9005-9BEB86E95895}" type="pres">
      <dgm:prSet presAssocID="{A06C171E-E5CC-428D-962B-78436B6FA495}" presName="parentText" presStyleLbl="node1" presStyleIdx="0" presStyleCnt="2">
        <dgm:presLayoutVars>
          <dgm:chMax val="0"/>
          <dgm:bulletEnabled val="1"/>
        </dgm:presLayoutVars>
      </dgm:prSet>
      <dgm:spPr/>
    </dgm:pt>
    <dgm:pt modelId="{00A56ED6-0BE0-6B42-9469-04593B10A65B}" type="pres">
      <dgm:prSet presAssocID="{0F1EF60C-6816-4BA5-827D-C5007C577C1F}" presName="spacer" presStyleCnt="0"/>
      <dgm:spPr/>
    </dgm:pt>
    <dgm:pt modelId="{A7123E14-0485-2947-8468-F922530464C5}" type="pres">
      <dgm:prSet presAssocID="{395DD59F-C9DA-4C99-B298-5FFFD418050F}" presName="parentText" presStyleLbl="node1" presStyleIdx="1" presStyleCnt="2">
        <dgm:presLayoutVars>
          <dgm:chMax val="0"/>
          <dgm:bulletEnabled val="1"/>
        </dgm:presLayoutVars>
      </dgm:prSet>
      <dgm:spPr/>
    </dgm:pt>
  </dgm:ptLst>
  <dgm:cxnLst>
    <dgm:cxn modelId="{F8A64C5F-1035-D544-813A-86B06192B9D0}" type="presOf" srcId="{395DD59F-C9DA-4C99-B298-5FFFD418050F}" destId="{A7123E14-0485-2947-8468-F922530464C5}" srcOrd="0" destOrd="0" presId="urn:microsoft.com/office/officeart/2005/8/layout/vList2"/>
    <dgm:cxn modelId="{F926859B-FF42-4F6C-9AEA-FA5121D73F08}" srcId="{74FBAAD8-BBBC-4CC3-AD85-9F400563B0E0}" destId="{A06C171E-E5CC-428D-962B-78436B6FA495}" srcOrd="0" destOrd="0" parTransId="{270F2D3D-A457-4F44-9B05-A5EB056BD55D}" sibTransId="{0F1EF60C-6816-4BA5-827D-C5007C577C1F}"/>
    <dgm:cxn modelId="{FBF110A1-3C97-CC4F-A5A7-EA50AE97557B}" type="presOf" srcId="{A06C171E-E5CC-428D-962B-78436B6FA495}" destId="{86B046C1-B8F1-F34B-9005-9BEB86E95895}" srcOrd="0" destOrd="0" presId="urn:microsoft.com/office/officeart/2005/8/layout/vList2"/>
    <dgm:cxn modelId="{60B947F3-E24F-C840-A6CA-89E30B9DCF0F}" type="presOf" srcId="{74FBAAD8-BBBC-4CC3-AD85-9F400563B0E0}" destId="{29E48B1C-3D74-B84B-A560-707977CEE9CE}" srcOrd="0" destOrd="0" presId="urn:microsoft.com/office/officeart/2005/8/layout/vList2"/>
    <dgm:cxn modelId="{D78A83F4-C5CA-436E-A85D-6889FDB1C67E}" srcId="{74FBAAD8-BBBC-4CC3-AD85-9F400563B0E0}" destId="{395DD59F-C9DA-4C99-B298-5FFFD418050F}" srcOrd="1" destOrd="0" parTransId="{80006FF4-851D-405B-A2F0-C37BC801A52F}" sibTransId="{9E8B6C95-764B-4374-A9DE-A4D1B7652C04}"/>
    <dgm:cxn modelId="{E03CC726-B6D7-7B45-90BF-DAE6D6AFA242}" type="presParOf" srcId="{29E48B1C-3D74-B84B-A560-707977CEE9CE}" destId="{86B046C1-B8F1-F34B-9005-9BEB86E95895}" srcOrd="0" destOrd="0" presId="urn:microsoft.com/office/officeart/2005/8/layout/vList2"/>
    <dgm:cxn modelId="{CC5001CD-809C-9E4A-A3E2-909762270BF9}" type="presParOf" srcId="{29E48B1C-3D74-B84B-A560-707977CEE9CE}" destId="{00A56ED6-0BE0-6B42-9469-04593B10A65B}" srcOrd="1" destOrd="0" presId="urn:microsoft.com/office/officeart/2005/8/layout/vList2"/>
    <dgm:cxn modelId="{913F2306-888C-D74B-86D6-0559916AEF2D}" type="presParOf" srcId="{29E48B1C-3D74-B84B-A560-707977CEE9CE}" destId="{A7123E14-0485-2947-8468-F922530464C5}"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778E3-7609-2F4E-BEEA-78C853B3ABF2}">
      <dsp:nvSpPr>
        <dsp:cNvPr id="0" name=""/>
        <dsp:cNvSpPr/>
      </dsp:nvSpPr>
      <dsp:spPr>
        <a:xfrm>
          <a:off x="0" y="20156"/>
          <a:ext cx="8773428" cy="9594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Participants will be able to:</a:t>
          </a:r>
        </a:p>
      </dsp:txBody>
      <dsp:txXfrm>
        <a:off x="46834" y="66990"/>
        <a:ext cx="8679760" cy="865732"/>
      </dsp:txXfrm>
    </dsp:sp>
    <dsp:sp modelId="{9B78A0C5-0E00-0A42-AD61-BA2A734C877C}">
      <dsp:nvSpPr>
        <dsp:cNvPr id="0" name=""/>
        <dsp:cNvSpPr/>
      </dsp:nvSpPr>
      <dsp:spPr>
        <a:xfrm>
          <a:off x="0" y="979556"/>
          <a:ext cx="8773428" cy="339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556"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a:t>Explain the concept of a syndemic</a:t>
          </a:r>
          <a:br>
            <a:rPr lang="en-US" sz="3100" kern="1200" dirty="0"/>
          </a:br>
          <a:endParaRPr lang="en-US" sz="3100" kern="1200" dirty="0"/>
        </a:p>
        <a:p>
          <a:pPr marL="285750" lvl="1" indent="-285750" algn="l" defTabSz="1377950">
            <a:lnSpc>
              <a:spcPct val="90000"/>
            </a:lnSpc>
            <a:spcBef>
              <a:spcPct val="0"/>
            </a:spcBef>
            <a:spcAft>
              <a:spcPct val="20000"/>
            </a:spcAft>
            <a:buChar char="•"/>
          </a:pPr>
          <a:r>
            <a:rPr lang="en-US" sz="3100" kern="1200" dirty="0"/>
            <a:t>Recognize the impact of the opioid epidemic in relation to the HIV and HCV epidemics</a:t>
          </a:r>
          <a:br>
            <a:rPr lang="en-US" sz="3100" kern="1200" dirty="0"/>
          </a:br>
          <a:endParaRPr lang="en-US" sz="3100" kern="1200" dirty="0"/>
        </a:p>
        <a:p>
          <a:pPr marL="285750" lvl="1" indent="-285750" algn="l" defTabSz="1377950">
            <a:lnSpc>
              <a:spcPct val="90000"/>
            </a:lnSpc>
            <a:spcBef>
              <a:spcPct val="0"/>
            </a:spcBef>
            <a:spcAft>
              <a:spcPct val="20000"/>
            </a:spcAft>
            <a:buChar char="•"/>
          </a:pPr>
          <a:r>
            <a:rPr lang="en-US" sz="3100" kern="1200" dirty="0"/>
            <a:t>Describe interventions to mitigate the syndemic at a macro, micro and individual level</a:t>
          </a:r>
        </a:p>
      </dsp:txBody>
      <dsp:txXfrm>
        <a:off x="0" y="979556"/>
        <a:ext cx="8773428" cy="339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B824F-F90B-DC47-BE96-CC95A5E9F44F}">
      <dsp:nvSpPr>
        <dsp:cNvPr id="0" name=""/>
        <dsp:cNvSpPr/>
      </dsp:nvSpPr>
      <dsp:spPr>
        <a:xfrm>
          <a:off x="1962583" y="57167"/>
          <a:ext cx="2744053" cy="274405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Structural Factors</a:t>
          </a:r>
        </a:p>
        <a:p>
          <a:pPr marL="0" lvl="0" indent="0" algn="ctr" defTabSz="711200">
            <a:lnSpc>
              <a:spcPct val="90000"/>
            </a:lnSpc>
            <a:spcBef>
              <a:spcPct val="0"/>
            </a:spcBef>
            <a:spcAft>
              <a:spcPct val="35000"/>
            </a:spcAft>
            <a:buNone/>
          </a:pPr>
          <a:r>
            <a:rPr lang="en-US" sz="1000" kern="1200" dirty="0"/>
            <a:t>The lack of access to housing, transportation, health facilities, SSP programs</a:t>
          </a:r>
          <a:endParaRPr lang="en-US" sz="1000" b="1" kern="1200" dirty="0"/>
        </a:p>
      </dsp:txBody>
      <dsp:txXfrm>
        <a:off x="2328456" y="537377"/>
        <a:ext cx="2012306" cy="1234824"/>
      </dsp:txXfrm>
    </dsp:sp>
    <dsp:sp modelId="{9934BC2C-39CF-4DF7-942F-571888CA4AC7}">
      <dsp:nvSpPr>
        <dsp:cNvPr id="0" name=""/>
        <dsp:cNvSpPr/>
      </dsp:nvSpPr>
      <dsp:spPr>
        <a:xfrm>
          <a:off x="2952729" y="1772201"/>
          <a:ext cx="2744053" cy="2744053"/>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1" kern="1200" dirty="0"/>
            <a:t>       </a:t>
          </a:r>
          <a:r>
            <a:rPr lang="en-US" sz="1400" b="1" kern="1200" dirty="0"/>
            <a:t>Behavioral Factors</a:t>
          </a:r>
        </a:p>
        <a:p>
          <a:pPr marL="0" lvl="0" indent="0" algn="l" defTabSz="533400">
            <a:lnSpc>
              <a:spcPct val="90000"/>
            </a:lnSpc>
            <a:spcBef>
              <a:spcPct val="0"/>
            </a:spcBef>
            <a:spcAft>
              <a:spcPct val="35000"/>
            </a:spcAft>
            <a:buNone/>
          </a:pPr>
          <a:r>
            <a:rPr lang="en-US" sz="1200" b="0" kern="1200" dirty="0"/>
            <a:t>Social Norms, Tradition, Shared Beliefs</a:t>
          </a:r>
        </a:p>
      </dsp:txBody>
      <dsp:txXfrm>
        <a:off x="3791952" y="2481081"/>
        <a:ext cx="1646432" cy="1509229"/>
      </dsp:txXfrm>
    </dsp:sp>
    <dsp:sp modelId="{576A243C-7A5F-2348-928E-9E84E5556C35}">
      <dsp:nvSpPr>
        <dsp:cNvPr id="0" name=""/>
        <dsp:cNvSpPr/>
      </dsp:nvSpPr>
      <dsp:spPr>
        <a:xfrm>
          <a:off x="972437" y="1772201"/>
          <a:ext cx="2744053" cy="2744053"/>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Social Factors</a:t>
          </a:r>
        </a:p>
        <a:p>
          <a:pPr marL="0" lvl="0" indent="0" algn="ctr" defTabSz="711200">
            <a:lnSpc>
              <a:spcPct val="90000"/>
            </a:lnSpc>
            <a:spcBef>
              <a:spcPct val="0"/>
            </a:spcBef>
            <a:spcAft>
              <a:spcPct val="35000"/>
            </a:spcAft>
            <a:buNone/>
          </a:pPr>
          <a:r>
            <a:rPr lang="en-US" sz="1000" kern="1200" dirty="0"/>
            <a:t>  STIGMA,  Lack of education, employment, access to healthy food,  health coverage</a:t>
          </a:r>
          <a:endParaRPr lang="en-US" sz="1000" b="1" kern="1200" dirty="0"/>
        </a:p>
      </dsp:txBody>
      <dsp:txXfrm>
        <a:off x="1230835" y="2481081"/>
        <a:ext cx="1646432" cy="1509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45976-BD48-4D18-A4AC-DD6CAA9D3760}">
      <dsp:nvSpPr>
        <dsp:cNvPr id="0" name=""/>
        <dsp:cNvSpPr/>
      </dsp:nvSpPr>
      <dsp:spPr>
        <a:xfrm>
          <a:off x="1188084" y="1045457"/>
          <a:ext cx="2500631" cy="2500631"/>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HIV </a:t>
          </a:r>
          <a:r>
            <a:rPr lang="en-US" sz="2400" kern="1200" dirty="0"/>
            <a:t>14%</a:t>
          </a:r>
          <a:endParaRPr lang="en-US" sz="2800" kern="1200" dirty="0"/>
        </a:p>
      </dsp:txBody>
      <dsp:txXfrm>
        <a:off x="1554293" y="1411666"/>
        <a:ext cx="1768213" cy="1768213"/>
      </dsp:txXfrm>
    </dsp:sp>
    <dsp:sp modelId="{3BF776D3-8836-424E-AD2A-42554845EEC3}">
      <dsp:nvSpPr>
        <dsp:cNvPr id="0" name=""/>
        <dsp:cNvSpPr/>
      </dsp:nvSpPr>
      <dsp:spPr>
        <a:xfrm>
          <a:off x="1813242" y="41210"/>
          <a:ext cx="1250315" cy="1250315"/>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Syphilis 1%</a:t>
          </a:r>
        </a:p>
      </dsp:txBody>
      <dsp:txXfrm>
        <a:off x="1996346" y="224314"/>
        <a:ext cx="884107" cy="884107"/>
      </dsp:txXfrm>
    </dsp:sp>
    <dsp:sp modelId="{0438D733-97FF-41FF-B3F2-31D3546A949A}">
      <dsp:nvSpPr>
        <dsp:cNvPr id="0" name=""/>
        <dsp:cNvSpPr/>
      </dsp:nvSpPr>
      <dsp:spPr>
        <a:xfrm>
          <a:off x="3087162" y="654697"/>
          <a:ext cx="1250315" cy="1250315"/>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Gonorrhea 2%</a:t>
          </a:r>
          <a:endParaRPr lang="en-US" sz="1500" kern="1200" dirty="0"/>
        </a:p>
      </dsp:txBody>
      <dsp:txXfrm>
        <a:off x="3270266" y="837801"/>
        <a:ext cx="884107" cy="884107"/>
      </dsp:txXfrm>
    </dsp:sp>
    <dsp:sp modelId="{CEEDA380-F37B-4216-A683-0521256C537D}">
      <dsp:nvSpPr>
        <dsp:cNvPr id="0" name=""/>
        <dsp:cNvSpPr/>
      </dsp:nvSpPr>
      <dsp:spPr>
        <a:xfrm>
          <a:off x="3401794" y="2033191"/>
          <a:ext cx="1250315" cy="1250315"/>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Chlamydia 2%</a:t>
          </a:r>
        </a:p>
      </dsp:txBody>
      <dsp:txXfrm>
        <a:off x="3584898" y="2216295"/>
        <a:ext cx="884107" cy="884107"/>
      </dsp:txXfrm>
    </dsp:sp>
    <dsp:sp modelId="{39E21408-3A15-41EC-A592-FF4198663DE8}">
      <dsp:nvSpPr>
        <dsp:cNvPr id="0" name=""/>
        <dsp:cNvSpPr/>
      </dsp:nvSpPr>
      <dsp:spPr>
        <a:xfrm>
          <a:off x="2520214" y="3138658"/>
          <a:ext cx="1250315" cy="1250315"/>
        </a:xfrm>
        <a:prstGeom prst="ellipse">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HCV 4%</a:t>
          </a:r>
          <a:endParaRPr lang="en-US" sz="1500" kern="1200" dirty="0"/>
        </a:p>
      </dsp:txBody>
      <dsp:txXfrm>
        <a:off x="2703318" y="3321762"/>
        <a:ext cx="884107" cy="884107"/>
      </dsp:txXfrm>
    </dsp:sp>
    <dsp:sp modelId="{797F0B94-7351-43C3-A7B4-FD2D7678BD5E}">
      <dsp:nvSpPr>
        <dsp:cNvPr id="0" name=""/>
        <dsp:cNvSpPr/>
      </dsp:nvSpPr>
      <dsp:spPr>
        <a:xfrm>
          <a:off x="1106269" y="3138658"/>
          <a:ext cx="1250315" cy="1250315"/>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HBV 4%</a:t>
          </a:r>
          <a:endParaRPr lang="en-US" sz="1500" kern="1200" dirty="0"/>
        </a:p>
      </dsp:txBody>
      <dsp:txXfrm>
        <a:off x="1289373" y="3321762"/>
        <a:ext cx="884107" cy="884107"/>
      </dsp:txXfrm>
    </dsp:sp>
    <dsp:sp modelId="{C2CBA281-FE1A-4171-BA96-434098F6B0A7}">
      <dsp:nvSpPr>
        <dsp:cNvPr id="0" name=""/>
        <dsp:cNvSpPr/>
      </dsp:nvSpPr>
      <dsp:spPr>
        <a:xfrm>
          <a:off x="224689" y="2033191"/>
          <a:ext cx="1250315" cy="1250315"/>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LTBI 2%</a:t>
          </a:r>
          <a:endParaRPr lang="en-US" sz="1500" kern="1200" dirty="0"/>
        </a:p>
      </dsp:txBody>
      <dsp:txXfrm>
        <a:off x="407793" y="2216295"/>
        <a:ext cx="884107" cy="884107"/>
      </dsp:txXfrm>
    </dsp:sp>
    <dsp:sp modelId="{8215D957-E881-4665-BDC7-B9C2D94F620C}">
      <dsp:nvSpPr>
        <dsp:cNvPr id="0" name=""/>
        <dsp:cNvSpPr/>
      </dsp:nvSpPr>
      <dsp:spPr>
        <a:xfrm>
          <a:off x="539322" y="654697"/>
          <a:ext cx="1250315" cy="1250315"/>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Active TB 1%</a:t>
          </a:r>
          <a:endParaRPr lang="en-US" sz="1500" kern="1200" dirty="0"/>
        </a:p>
      </dsp:txBody>
      <dsp:txXfrm>
        <a:off x="722426" y="837801"/>
        <a:ext cx="884107" cy="8841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1883-1DA0-3149-AA65-AC872825B516}">
      <dsp:nvSpPr>
        <dsp:cNvPr id="0" name=""/>
        <dsp:cNvSpPr/>
      </dsp:nvSpPr>
      <dsp:spPr>
        <a:xfrm>
          <a:off x="0" y="75464"/>
          <a:ext cx="5626867" cy="50544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From 2004-2013</a:t>
          </a:r>
        </a:p>
      </dsp:txBody>
      <dsp:txXfrm>
        <a:off x="24674" y="100138"/>
        <a:ext cx="5577519" cy="456092"/>
      </dsp:txXfrm>
    </dsp:sp>
    <dsp:sp modelId="{7098D515-12A7-1F41-A243-0480A705010E}">
      <dsp:nvSpPr>
        <dsp:cNvPr id="0" name=""/>
        <dsp:cNvSpPr/>
      </dsp:nvSpPr>
      <dsp:spPr>
        <a:xfrm>
          <a:off x="0" y="580904"/>
          <a:ext cx="562686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5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&lt; 5 HIV infections reported annually in Austin, Indiana</a:t>
          </a:r>
        </a:p>
      </dsp:txBody>
      <dsp:txXfrm>
        <a:off x="0" y="580904"/>
        <a:ext cx="5626867" cy="447120"/>
      </dsp:txXfrm>
    </dsp:sp>
    <dsp:sp modelId="{859C9217-636A-ED40-B2D1-92064228D402}">
      <dsp:nvSpPr>
        <dsp:cNvPr id="0" name=""/>
        <dsp:cNvSpPr/>
      </dsp:nvSpPr>
      <dsp:spPr>
        <a:xfrm>
          <a:off x="0" y="1028024"/>
          <a:ext cx="5626867" cy="50544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In late 2014</a:t>
          </a:r>
        </a:p>
      </dsp:txBody>
      <dsp:txXfrm>
        <a:off x="24674" y="1052698"/>
        <a:ext cx="5577519" cy="456092"/>
      </dsp:txXfrm>
    </dsp:sp>
    <dsp:sp modelId="{486D9E9E-BA0D-0344-A7B7-B045C8955C03}">
      <dsp:nvSpPr>
        <dsp:cNvPr id="0" name=""/>
        <dsp:cNvSpPr/>
      </dsp:nvSpPr>
      <dsp:spPr>
        <a:xfrm>
          <a:off x="0" y="1533464"/>
          <a:ext cx="562686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5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3 new HIV diagnoses in Austin IN, 2 of them had shared needles</a:t>
          </a:r>
        </a:p>
      </dsp:txBody>
      <dsp:txXfrm>
        <a:off x="0" y="1533464"/>
        <a:ext cx="5626867" cy="447120"/>
      </dsp:txXfrm>
    </dsp:sp>
    <dsp:sp modelId="{A83FD514-75FC-2047-A282-9E38AD7975BD}">
      <dsp:nvSpPr>
        <dsp:cNvPr id="0" name=""/>
        <dsp:cNvSpPr/>
      </dsp:nvSpPr>
      <dsp:spPr>
        <a:xfrm>
          <a:off x="0" y="1980584"/>
          <a:ext cx="5626867" cy="50544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By mid-January 2015</a:t>
          </a:r>
        </a:p>
      </dsp:txBody>
      <dsp:txXfrm>
        <a:off x="24674" y="2005258"/>
        <a:ext cx="5577519" cy="456092"/>
      </dsp:txXfrm>
    </dsp:sp>
    <dsp:sp modelId="{FAD8478C-C2A4-E743-B7C5-F6A441D412B1}">
      <dsp:nvSpPr>
        <dsp:cNvPr id="0" name=""/>
        <dsp:cNvSpPr/>
      </dsp:nvSpPr>
      <dsp:spPr>
        <a:xfrm>
          <a:off x="0" y="2486024"/>
          <a:ext cx="5626867" cy="6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5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Through contact tracing ISHD identified 8 more new infections </a:t>
          </a:r>
        </a:p>
        <a:p>
          <a:pPr marL="114300" lvl="1" indent="-114300" algn="l" defTabSz="622300">
            <a:lnSpc>
              <a:spcPct val="90000"/>
            </a:lnSpc>
            <a:spcBef>
              <a:spcPct val="0"/>
            </a:spcBef>
            <a:spcAft>
              <a:spcPct val="20000"/>
            </a:spcAft>
            <a:buChar char="•"/>
          </a:pPr>
          <a:r>
            <a:rPr lang="en-US" sz="1400" kern="1200" dirty="0"/>
            <a:t>The source of infection: Injection of the opioid oxymorphone (semi-synthetic opioid analgesic)</a:t>
          </a:r>
        </a:p>
      </dsp:txBody>
      <dsp:txXfrm>
        <a:off x="0" y="2486024"/>
        <a:ext cx="5626867" cy="670680"/>
      </dsp:txXfrm>
    </dsp:sp>
    <dsp:sp modelId="{DB5066CB-50E7-FC49-A5BF-C120F1A5179C}">
      <dsp:nvSpPr>
        <dsp:cNvPr id="0" name=""/>
        <dsp:cNvSpPr/>
      </dsp:nvSpPr>
      <dsp:spPr>
        <a:xfrm>
          <a:off x="0" y="3156704"/>
          <a:ext cx="5626867" cy="50544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As of June 14, 2015:</a:t>
          </a:r>
        </a:p>
      </dsp:txBody>
      <dsp:txXfrm>
        <a:off x="24674" y="3181378"/>
        <a:ext cx="5577519" cy="456092"/>
      </dsp:txXfrm>
    </dsp:sp>
    <dsp:sp modelId="{2DE8807A-4096-8647-9377-ED5DF114708F}">
      <dsp:nvSpPr>
        <dsp:cNvPr id="0" name=""/>
        <dsp:cNvSpPr/>
      </dsp:nvSpPr>
      <dsp:spPr>
        <a:xfrm>
          <a:off x="0" y="3662144"/>
          <a:ext cx="562686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5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170 new HIV infections and 115 co-infected with HCV in a Community of 4200 people</a:t>
          </a:r>
        </a:p>
      </dsp:txBody>
      <dsp:txXfrm>
        <a:off x="0" y="3662144"/>
        <a:ext cx="5626867" cy="447120"/>
      </dsp:txXfrm>
    </dsp:sp>
    <dsp:sp modelId="{16CACC8B-22E3-AA40-840E-9BE1F00EA749}">
      <dsp:nvSpPr>
        <dsp:cNvPr id="0" name=""/>
        <dsp:cNvSpPr/>
      </dsp:nvSpPr>
      <dsp:spPr>
        <a:xfrm>
          <a:off x="0" y="4109264"/>
          <a:ext cx="5626867" cy="5054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All epidemiologically linked to Austin, IN</a:t>
          </a:r>
        </a:p>
      </dsp:txBody>
      <dsp:txXfrm>
        <a:off x="24674" y="4133938"/>
        <a:ext cx="5577519" cy="456092"/>
      </dsp:txXfrm>
    </dsp:sp>
    <dsp:sp modelId="{A305CCD6-A590-A64B-8428-ED08978A3594}">
      <dsp:nvSpPr>
        <dsp:cNvPr id="0" name=""/>
        <dsp:cNvSpPr/>
      </dsp:nvSpPr>
      <dsp:spPr>
        <a:xfrm>
          <a:off x="0" y="4614704"/>
          <a:ext cx="562686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5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Infections were recent and from a single HIV strain </a:t>
          </a:r>
        </a:p>
      </dsp:txBody>
      <dsp:txXfrm>
        <a:off x="0" y="4614704"/>
        <a:ext cx="5626867" cy="447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3F932-9757-F645-ACAD-E78EB517060A}">
      <dsp:nvSpPr>
        <dsp:cNvPr id="0" name=""/>
        <dsp:cNvSpPr/>
      </dsp:nvSpPr>
      <dsp:spPr>
        <a:xfrm>
          <a:off x="0" y="195476"/>
          <a:ext cx="9498882" cy="7675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Individual Provider</a:t>
          </a:r>
        </a:p>
      </dsp:txBody>
      <dsp:txXfrm>
        <a:off x="37467" y="232943"/>
        <a:ext cx="9423948" cy="692586"/>
      </dsp:txXfrm>
    </dsp:sp>
    <dsp:sp modelId="{79A66C25-D56E-3346-8BA4-064B271FB089}">
      <dsp:nvSpPr>
        <dsp:cNvPr id="0" name=""/>
        <dsp:cNvSpPr/>
      </dsp:nvSpPr>
      <dsp:spPr>
        <a:xfrm>
          <a:off x="0" y="962996"/>
          <a:ext cx="9498882"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59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Orthopedic surgeon did not recognize that opioids are not the first line of treatment for management of pain in the outpatient setting</a:t>
          </a:r>
        </a:p>
        <a:p>
          <a:pPr marL="228600" lvl="1" indent="-228600" algn="l" defTabSz="1111250">
            <a:lnSpc>
              <a:spcPct val="90000"/>
            </a:lnSpc>
            <a:spcBef>
              <a:spcPct val="0"/>
            </a:spcBef>
            <a:spcAft>
              <a:spcPct val="20000"/>
            </a:spcAft>
            <a:buChar char="•"/>
          </a:pPr>
          <a:r>
            <a:rPr lang="en-US" sz="2500" kern="1200" dirty="0"/>
            <a:t>The patient’s PCP did not recognize that the patient has an SUD</a:t>
          </a:r>
        </a:p>
      </dsp:txBody>
      <dsp:txXfrm>
        <a:off x="0" y="962996"/>
        <a:ext cx="9498882" cy="1225440"/>
      </dsp:txXfrm>
    </dsp:sp>
    <dsp:sp modelId="{B869FDB7-612C-9B43-B52F-50405D90ED52}">
      <dsp:nvSpPr>
        <dsp:cNvPr id="0" name=""/>
        <dsp:cNvSpPr/>
      </dsp:nvSpPr>
      <dsp:spPr>
        <a:xfrm>
          <a:off x="0" y="2188436"/>
          <a:ext cx="9498882" cy="7675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Health System</a:t>
          </a:r>
        </a:p>
      </dsp:txBody>
      <dsp:txXfrm>
        <a:off x="37467" y="2225903"/>
        <a:ext cx="9423948" cy="692586"/>
      </dsp:txXfrm>
    </dsp:sp>
    <dsp:sp modelId="{357CEFA6-7C8D-7B42-8E3E-7D3079358588}">
      <dsp:nvSpPr>
        <dsp:cNvPr id="0" name=""/>
        <dsp:cNvSpPr/>
      </dsp:nvSpPr>
      <dsp:spPr>
        <a:xfrm>
          <a:off x="0" y="2955956"/>
          <a:ext cx="9498882"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59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Should have had guidelines/policies in place for pain management, pharmacotherapy and screening for SUD, HIV, HCV and STIs</a:t>
          </a:r>
        </a:p>
      </dsp:txBody>
      <dsp:txXfrm>
        <a:off x="0" y="2955956"/>
        <a:ext cx="9498882" cy="794880"/>
      </dsp:txXfrm>
    </dsp:sp>
    <dsp:sp modelId="{1554C20F-59CC-C64D-B29C-524D8C5B58AB}">
      <dsp:nvSpPr>
        <dsp:cNvPr id="0" name=""/>
        <dsp:cNvSpPr/>
      </dsp:nvSpPr>
      <dsp:spPr>
        <a:xfrm>
          <a:off x="0" y="3750836"/>
          <a:ext cx="9498882" cy="7675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Society</a:t>
          </a:r>
        </a:p>
      </dsp:txBody>
      <dsp:txXfrm>
        <a:off x="37467" y="3788303"/>
        <a:ext cx="9423948" cy="692586"/>
      </dsp:txXfrm>
    </dsp:sp>
    <dsp:sp modelId="{2F75629C-BC95-134F-9953-3E61B7B2ACBF}">
      <dsp:nvSpPr>
        <dsp:cNvPr id="0" name=""/>
        <dsp:cNvSpPr/>
      </dsp:nvSpPr>
      <dsp:spPr>
        <a:xfrm>
          <a:off x="0" y="4518356"/>
          <a:ext cx="9498882"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59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Should recognize that SSP are evidence-based practice</a:t>
          </a:r>
        </a:p>
      </dsp:txBody>
      <dsp:txXfrm>
        <a:off x="0" y="4518356"/>
        <a:ext cx="9498882" cy="529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9168B-31CA-454E-9B0B-6A3C4D7DEAAE}">
      <dsp:nvSpPr>
        <dsp:cNvPr id="0" name=""/>
        <dsp:cNvSpPr/>
      </dsp:nvSpPr>
      <dsp:spPr>
        <a:xfrm>
          <a:off x="715212" y="518649"/>
          <a:ext cx="1990125" cy="1990125"/>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3C198E-C321-4EAD-B8EB-76468C734D56}">
      <dsp:nvSpPr>
        <dsp:cNvPr id="0" name=""/>
        <dsp:cNvSpPr/>
      </dsp:nvSpPr>
      <dsp:spPr>
        <a:xfrm>
          <a:off x="1139337" y="942774"/>
          <a:ext cx="1141874" cy="114187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9E22F-D0F0-452F-B10B-D59CF8659C72}">
      <dsp:nvSpPr>
        <dsp:cNvPr id="0" name=""/>
        <dsp:cNvSpPr/>
      </dsp:nvSpPr>
      <dsp:spPr>
        <a:xfrm>
          <a:off x="79025" y="312864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b="1" i="0" kern="1200" dirty="0"/>
            <a:t>as a primary care health worker?</a:t>
          </a:r>
        </a:p>
        <a:p>
          <a:pPr marL="0" lvl="0" indent="0" algn="ctr" defTabSz="577850">
            <a:lnSpc>
              <a:spcPct val="100000"/>
            </a:lnSpc>
            <a:spcBef>
              <a:spcPct val="0"/>
            </a:spcBef>
            <a:spcAft>
              <a:spcPct val="35000"/>
            </a:spcAft>
            <a:buNone/>
            <a:defRPr cap="all"/>
          </a:pPr>
          <a:r>
            <a:rPr lang="en-US" sz="1300" b="1" i="0" kern="1200" dirty="0"/>
            <a:t>(Individual)</a:t>
          </a:r>
          <a:br>
            <a:rPr lang="en-US" sz="1300" b="1" i="0" kern="1200" dirty="0"/>
          </a:br>
          <a:endParaRPr lang="en-US" sz="1300" b="1" kern="1200" dirty="0"/>
        </a:p>
      </dsp:txBody>
      <dsp:txXfrm>
        <a:off x="79025" y="3128649"/>
        <a:ext cx="3262500" cy="720000"/>
      </dsp:txXfrm>
    </dsp:sp>
    <dsp:sp modelId="{3AA8813A-901E-4C87-AE8A-C1D37C5D074B}">
      <dsp:nvSpPr>
        <dsp:cNvPr id="0" name=""/>
        <dsp:cNvSpPr/>
      </dsp:nvSpPr>
      <dsp:spPr>
        <a:xfrm>
          <a:off x="4548650" y="518649"/>
          <a:ext cx="1990125" cy="1990125"/>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491DA-8C68-417E-897E-D7157626DF44}">
      <dsp:nvSpPr>
        <dsp:cNvPr id="0" name=""/>
        <dsp:cNvSpPr/>
      </dsp:nvSpPr>
      <dsp:spPr>
        <a:xfrm>
          <a:off x="4972775" y="942774"/>
          <a:ext cx="1141874" cy="114187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E6E86-5562-47F2-8345-92126C6C6A30}">
      <dsp:nvSpPr>
        <dsp:cNvPr id="0" name=""/>
        <dsp:cNvSpPr/>
      </dsp:nvSpPr>
      <dsp:spPr>
        <a:xfrm>
          <a:off x="3912462" y="312864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b="1" i="0" kern="1200" dirty="0"/>
            <a:t>as health system Leadership?</a:t>
          </a:r>
        </a:p>
        <a:p>
          <a:pPr marL="0" lvl="0" indent="0" algn="ctr" defTabSz="577850">
            <a:lnSpc>
              <a:spcPct val="100000"/>
            </a:lnSpc>
            <a:spcBef>
              <a:spcPct val="0"/>
            </a:spcBef>
            <a:spcAft>
              <a:spcPct val="35000"/>
            </a:spcAft>
            <a:buNone/>
            <a:defRPr cap="all"/>
          </a:pPr>
          <a:r>
            <a:rPr lang="en-US" sz="1300" b="1" i="0" kern="1200" dirty="0"/>
            <a:t>(Micro)</a:t>
          </a:r>
          <a:br>
            <a:rPr lang="en-US" sz="1300" b="1" i="0" kern="1200" dirty="0"/>
          </a:br>
          <a:endParaRPr lang="en-US" sz="1300" b="1" kern="1200" dirty="0"/>
        </a:p>
      </dsp:txBody>
      <dsp:txXfrm>
        <a:off x="3912462" y="3128649"/>
        <a:ext cx="3262500" cy="720000"/>
      </dsp:txXfrm>
    </dsp:sp>
    <dsp:sp modelId="{725D8225-6CC3-4552-964F-EC1C109D8A57}">
      <dsp:nvSpPr>
        <dsp:cNvPr id="0" name=""/>
        <dsp:cNvSpPr/>
      </dsp:nvSpPr>
      <dsp:spPr>
        <a:xfrm>
          <a:off x="8382087" y="518649"/>
          <a:ext cx="1990125" cy="1990125"/>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393E37-55F6-4112-97E0-0707DAA3358A}">
      <dsp:nvSpPr>
        <dsp:cNvPr id="0" name=""/>
        <dsp:cNvSpPr/>
      </dsp:nvSpPr>
      <dsp:spPr>
        <a:xfrm>
          <a:off x="8806212" y="942774"/>
          <a:ext cx="1141874" cy="114187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84DB8-B5D7-49E9-918B-80B64C641C71}">
      <dsp:nvSpPr>
        <dsp:cNvPr id="0" name=""/>
        <dsp:cNvSpPr/>
      </dsp:nvSpPr>
      <dsp:spPr>
        <a:xfrm>
          <a:off x="7745900" y="312864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b="0" i="0" kern="1200" dirty="0"/>
            <a:t> As a Society</a:t>
          </a:r>
          <a:endParaRPr lang="en-US" sz="1300" b="1" i="0" kern="1200" dirty="0"/>
        </a:p>
        <a:p>
          <a:pPr marL="0" lvl="0" indent="0" algn="ctr" defTabSz="577850">
            <a:lnSpc>
              <a:spcPct val="100000"/>
            </a:lnSpc>
            <a:spcBef>
              <a:spcPct val="0"/>
            </a:spcBef>
            <a:spcAft>
              <a:spcPct val="35000"/>
            </a:spcAft>
            <a:buNone/>
            <a:defRPr cap="all"/>
          </a:pPr>
          <a:r>
            <a:rPr lang="en-US" sz="1300" b="1" i="0" kern="1200" dirty="0"/>
            <a:t>(Macro)</a:t>
          </a:r>
          <a:endParaRPr lang="en-US" sz="1300" b="1" kern="1200" dirty="0"/>
        </a:p>
      </dsp:txBody>
      <dsp:txXfrm>
        <a:off x="7745900" y="3128649"/>
        <a:ext cx="32625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F5BA8-0614-411A-B52E-65C5D5AD3862}">
      <dsp:nvSpPr>
        <dsp:cNvPr id="0" name=""/>
        <dsp:cNvSpPr/>
      </dsp:nvSpPr>
      <dsp:spPr>
        <a:xfrm>
          <a:off x="0" y="0"/>
          <a:ext cx="1546359" cy="40940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HCV/HIV Testing and Treatment </a:t>
          </a:r>
        </a:p>
      </dsp:txBody>
      <dsp:txXfrm>
        <a:off x="0" y="1637626"/>
        <a:ext cx="1546359" cy="1637626"/>
      </dsp:txXfrm>
    </dsp:sp>
    <dsp:sp modelId="{FFFAAF91-9CCD-453D-8779-D99701199AD0}">
      <dsp:nvSpPr>
        <dsp:cNvPr id="0" name=""/>
        <dsp:cNvSpPr/>
      </dsp:nvSpPr>
      <dsp:spPr>
        <a:xfrm>
          <a:off x="91517" y="245644"/>
          <a:ext cx="1363324" cy="1363324"/>
        </a:xfrm>
        <a:prstGeom prst="ellipse">
          <a:avLst/>
        </a:prstGeom>
        <a:blipFill rotWithShape="1">
          <a:blip xmlns:r="http://schemas.openxmlformats.org/officeDocument/2006/relationships" r:embed="rId1"/>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20892D-770F-4A55-963C-8DFC0B0A4708}">
      <dsp:nvSpPr>
        <dsp:cNvPr id="0" name=""/>
        <dsp:cNvSpPr/>
      </dsp:nvSpPr>
      <dsp:spPr>
        <a:xfrm>
          <a:off x="1592749" y="0"/>
          <a:ext cx="1546359" cy="40940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Mental Health Services</a:t>
          </a:r>
        </a:p>
      </dsp:txBody>
      <dsp:txXfrm>
        <a:off x="1592749" y="1637626"/>
        <a:ext cx="1546359" cy="1637626"/>
      </dsp:txXfrm>
    </dsp:sp>
    <dsp:sp modelId="{54A54A80-B3F6-433B-AD59-C499A746B097}">
      <dsp:nvSpPr>
        <dsp:cNvPr id="0" name=""/>
        <dsp:cNvSpPr/>
      </dsp:nvSpPr>
      <dsp:spPr>
        <a:xfrm>
          <a:off x="1684267" y="245644"/>
          <a:ext cx="1363324" cy="1363324"/>
        </a:xfrm>
        <a:prstGeom prst="ellipse">
          <a:avLst/>
        </a:prstGeom>
        <a:blipFill rotWithShape="1">
          <a:blip xmlns:r="http://schemas.openxmlformats.org/officeDocument/2006/relationships" r:embed="rId2"/>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B1E9C9-73DC-4A28-AE8F-8F7D64A75BB7}">
      <dsp:nvSpPr>
        <dsp:cNvPr id="0" name=""/>
        <dsp:cNvSpPr/>
      </dsp:nvSpPr>
      <dsp:spPr>
        <a:xfrm>
          <a:off x="3185499" y="0"/>
          <a:ext cx="1546359" cy="409406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Medication Assisted Treatment</a:t>
          </a:r>
        </a:p>
      </dsp:txBody>
      <dsp:txXfrm>
        <a:off x="3185499" y="1637626"/>
        <a:ext cx="1546359" cy="1637626"/>
      </dsp:txXfrm>
    </dsp:sp>
    <dsp:sp modelId="{61007DB6-0726-4196-8E93-06A35EDC13AD}">
      <dsp:nvSpPr>
        <dsp:cNvPr id="0" name=""/>
        <dsp:cNvSpPr/>
      </dsp:nvSpPr>
      <dsp:spPr>
        <a:xfrm>
          <a:off x="3277017" y="245644"/>
          <a:ext cx="1363324" cy="1363324"/>
        </a:xfrm>
        <a:prstGeom prst="ellipse">
          <a:avLst/>
        </a:prstGeom>
        <a:blipFill rotWithShape="1">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2055F5-DFF5-42DF-ACA7-31C5BA9526A3}">
      <dsp:nvSpPr>
        <dsp:cNvPr id="0" name=""/>
        <dsp:cNvSpPr/>
      </dsp:nvSpPr>
      <dsp:spPr>
        <a:xfrm>
          <a:off x="4778249" y="0"/>
          <a:ext cx="1546359" cy="40940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PREP for PWUDs </a:t>
          </a:r>
        </a:p>
      </dsp:txBody>
      <dsp:txXfrm>
        <a:off x="4778249" y="1637626"/>
        <a:ext cx="1546359" cy="1637626"/>
      </dsp:txXfrm>
    </dsp:sp>
    <dsp:sp modelId="{9EF5B1DE-C0EC-4A0B-A196-72877481F503}">
      <dsp:nvSpPr>
        <dsp:cNvPr id="0" name=""/>
        <dsp:cNvSpPr/>
      </dsp:nvSpPr>
      <dsp:spPr>
        <a:xfrm>
          <a:off x="4869767" y="245644"/>
          <a:ext cx="1363324" cy="1363324"/>
        </a:xfrm>
        <a:prstGeom prst="ellipse">
          <a:avLst/>
        </a:prstGeom>
        <a:blipFill rotWithShape="1">
          <a:blip xmlns:r="http://schemas.openxmlformats.org/officeDocument/2006/relationships" r:embed="rId4"/>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0B6363-B5CA-4DD4-B59C-4940E692AD8D}">
      <dsp:nvSpPr>
        <dsp:cNvPr id="0" name=""/>
        <dsp:cNvSpPr/>
      </dsp:nvSpPr>
      <dsp:spPr>
        <a:xfrm>
          <a:off x="6370999" y="0"/>
          <a:ext cx="1546359" cy="40940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Naloxone, Syringe Service Programs, and Safer Injection Practices</a:t>
          </a:r>
        </a:p>
      </dsp:txBody>
      <dsp:txXfrm>
        <a:off x="6370999" y="1637626"/>
        <a:ext cx="1546359" cy="1637626"/>
      </dsp:txXfrm>
    </dsp:sp>
    <dsp:sp modelId="{8BE0B6F7-BB18-4550-A82D-703C1559FB8C}">
      <dsp:nvSpPr>
        <dsp:cNvPr id="0" name=""/>
        <dsp:cNvSpPr/>
      </dsp:nvSpPr>
      <dsp:spPr>
        <a:xfrm>
          <a:off x="6462517" y="245644"/>
          <a:ext cx="1363324" cy="1363324"/>
        </a:xfrm>
        <a:prstGeom prst="ellipse">
          <a:avLst/>
        </a:prstGeom>
        <a:blipFill rotWithShape="1">
          <a:blip xmlns:r="http://schemas.openxmlformats.org/officeDocument/2006/relationships" r:embed="rId5"/>
          <a:srcRect/>
          <a:stretch>
            <a:fillRect l="-46000" r="-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A86D02-BF59-45A8-9BCF-FB0B3CCF9E5A}">
      <dsp:nvSpPr>
        <dsp:cNvPr id="0" name=""/>
        <dsp:cNvSpPr/>
      </dsp:nvSpPr>
      <dsp:spPr>
        <a:xfrm>
          <a:off x="316694" y="3275253"/>
          <a:ext cx="7283970" cy="614110"/>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58A45-9579-774F-BD4A-063184C3E81F}">
      <dsp:nvSpPr>
        <dsp:cNvPr id="0" name=""/>
        <dsp:cNvSpPr/>
      </dsp:nvSpPr>
      <dsp:spPr>
        <a:xfrm>
          <a:off x="0" y="3736288"/>
          <a:ext cx="2628900" cy="61296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49352" rIns="186967" bIns="149352" numCol="1" spcCol="1270" anchor="ctr" anchorCtr="0">
          <a:noAutofit/>
        </a:bodyPr>
        <a:lstStyle/>
        <a:p>
          <a:pPr marL="0" lvl="0" indent="0" algn="ctr" defTabSz="933450">
            <a:lnSpc>
              <a:spcPct val="90000"/>
            </a:lnSpc>
            <a:spcBef>
              <a:spcPct val="0"/>
            </a:spcBef>
            <a:spcAft>
              <a:spcPct val="35000"/>
            </a:spcAft>
            <a:buNone/>
          </a:pPr>
          <a:r>
            <a:rPr lang="en-US" sz="2100" kern="1200"/>
            <a:t>Create</a:t>
          </a:r>
        </a:p>
      </dsp:txBody>
      <dsp:txXfrm>
        <a:off x="0" y="3736288"/>
        <a:ext cx="2628900" cy="612969"/>
      </dsp:txXfrm>
    </dsp:sp>
    <dsp:sp modelId="{AB686D76-2FD3-F24B-A1F6-65539B0CC753}">
      <dsp:nvSpPr>
        <dsp:cNvPr id="0" name=""/>
        <dsp:cNvSpPr/>
      </dsp:nvSpPr>
      <dsp:spPr>
        <a:xfrm>
          <a:off x="2628900" y="3736288"/>
          <a:ext cx="7886700" cy="61296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90500" rIns="159980" bIns="190500" numCol="1" spcCol="1270" anchor="ctr" anchorCtr="0">
          <a:noAutofit/>
        </a:bodyPr>
        <a:lstStyle/>
        <a:p>
          <a:pPr marL="0" lvl="0" indent="0" algn="l" defTabSz="666750">
            <a:lnSpc>
              <a:spcPct val="90000"/>
            </a:lnSpc>
            <a:spcBef>
              <a:spcPct val="0"/>
            </a:spcBef>
            <a:spcAft>
              <a:spcPct val="35000"/>
            </a:spcAft>
            <a:buNone/>
          </a:pPr>
          <a:r>
            <a:rPr lang="en-US" sz="1500" kern="1200" dirty="0"/>
            <a:t>Performance-based outcomes around SUD/HCV/HIV/STI</a:t>
          </a:r>
        </a:p>
      </dsp:txBody>
      <dsp:txXfrm>
        <a:off x="2628900" y="3736288"/>
        <a:ext cx="7886700" cy="612969"/>
      </dsp:txXfrm>
    </dsp:sp>
    <dsp:sp modelId="{A89F8428-4E4F-3040-867C-73290FF4B233}">
      <dsp:nvSpPr>
        <dsp:cNvPr id="0" name=""/>
        <dsp:cNvSpPr/>
      </dsp:nvSpPr>
      <dsp:spPr>
        <a:xfrm rot="10800000">
          <a:off x="0" y="2802736"/>
          <a:ext cx="2628900" cy="942746"/>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49352" rIns="186967" bIns="149352" numCol="1" spcCol="1270" anchor="ctr" anchorCtr="0">
          <a:noAutofit/>
        </a:bodyPr>
        <a:lstStyle/>
        <a:p>
          <a:pPr marL="0" lvl="0" indent="0" algn="ctr" defTabSz="933450">
            <a:lnSpc>
              <a:spcPct val="90000"/>
            </a:lnSpc>
            <a:spcBef>
              <a:spcPct val="0"/>
            </a:spcBef>
            <a:spcAft>
              <a:spcPct val="35000"/>
            </a:spcAft>
            <a:buNone/>
          </a:pPr>
          <a:r>
            <a:rPr lang="en-US" sz="2100" kern="1200" dirty="0"/>
            <a:t>Allow provider time</a:t>
          </a:r>
        </a:p>
      </dsp:txBody>
      <dsp:txXfrm rot="-10800000">
        <a:off x="0" y="2802736"/>
        <a:ext cx="2628900" cy="612785"/>
      </dsp:txXfrm>
    </dsp:sp>
    <dsp:sp modelId="{EF26D8D5-F065-3741-93D3-509FF7ACB6C4}">
      <dsp:nvSpPr>
        <dsp:cNvPr id="0" name=""/>
        <dsp:cNvSpPr/>
      </dsp:nvSpPr>
      <dsp:spPr>
        <a:xfrm>
          <a:off x="2628900" y="2802736"/>
          <a:ext cx="7886700" cy="61278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90500" rIns="159980" bIns="190500" numCol="1" spcCol="1270" anchor="ctr" anchorCtr="0">
          <a:noAutofit/>
        </a:bodyPr>
        <a:lstStyle/>
        <a:p>
          <a:pPr marL="0" lvl="0" indent="0" algn="l" defTabSz="666750">
            <a:lnSpc>
              <a:spcPct val="90000"/>
            </a:lnSpc>
            <a:spcBef>
              <a:spcPct val="0"/>
            </a:spcBef>
            <a:spcAft>
              <a:spcPct val="35000"/>
            </a:spcAft>
            <a:buNone/>
          </a:pPr>
          <a:r>
            <a:rPr lang="en-US" sz="1500" kern="1200" dirty="0"/>
            <a:t>For training and participation in these activities</a:t>
          </a:r>
        </a:p>
      </dsp:txBody>
      <dsp:txXfrm>
        <a:off x="2628900" y="2802736"/>
        <a:ext cx="7886700" cy="612785"/>
      </dsp:txXfrm>
    </dsp:sp>
    <dsp:sp modelId="{CF1C15DE-23F2-4640-8955-EC5B116D3057}">
      <dsp:nvSpPr>
        <dsp:cNvPr id="0" name=""/>
        <dsp:cNvSpPr/>
      </dsp:nvSpPr>
      <dsp:spPr>
        <a:xfrm rot="10800000">
          <a:off x="0" y="1869184"/>
          <a:ext cx="2628900" cy="942746"/>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49352" rIns="186967" bIns="149352" numCol="1" spcCol="1270" anchor="ctr" anchorCtr="0">
          <a:noAutofit/>
        </a:bodyPr>
        <a:lstStyle/>
        <a:p>
          <a:pPr marL="0" lvl="0" indent="0" algn="ctr" defTabSz="933450">
            <a:lnSpc>
              <a:spcPct val="90000"/>
            </a:lnSpc>
            <a:spcBef>
              <a:spcPct val="0"/>
            </a:spcBef>
            <a:spcAft>
              <a:spcPct val="35000"/>
            </a:spcAft>
            <a:buNone/>
          </a:pPr>
          <a:r>
            <a:rPr lang="en-US" sz="2100" kern="1200" dirty="0"/>
            <a:t>Enforce Policies</a:t>
          </a:r>
        </a:p>
      </dsp:txBody>
      <dsp:txXfrm rot="-10800000">
        <a:off x="0" y="1869184"/>
        <a:ext cx="2628900" cy="612785"/>
      </dsp:txXfrm>
    </dsp:sp>
    <dsp:sp modelId="{C9129DD5-2ED2-8F4F-9C29-206917B909A6}">
      <dsp:nvSpPr>
        <dsp:cNvPr id="0" name=""/>
        <dsp:cNvSpPr/>
      </dsp:nvSpPr>
      <dsp:spPr>
        <a:xfrm>
          <a:off x="2628900" y="1869184"/>
          <a:ext cx="7886700" cy="61278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90500" rIns="159980" bIns="190500" numCol="1" spcCol="1270" anchor="ctr" anchorCtr="0">
          <a:noAutofit/>
        </a:bodyPr>
        <a:lstStyle/>
        <a:p>
          <a:pPr marL="0" lvl="0" indent="0" algn="l" defTabSz="666750">
            <a:lnSpc>
              <a:spcPct val="90000"/>
            </a:lnSpc>
            <a:spcBef>
              <a:spcPct val="0"/>
            </a:spcBef>
            <a:spcAft>
              <a:spcPct val="35000"/>
            </a:spcAft>
            <a:buNone/>
          </a:pPr>
          <a:r>
            <a:rPr lang="en-US" sz="1500" kern="1200" dirty="0"/>
            <a:t>Encourage, facilitate and motivate SUD, HCV, HIV and STI screening and treatment</a:t>
          </a:r>
        </a:p>
      </dsp:txBody>
      <dsp:txXfrm>
        <a:off x="2628900" y="1869184"/>
        <a:ext cx="7886700" cy="612785"/>
      </dsp:txXfrm>
    </dsp:sp>
    <dsp:sp modelId="{FAB46888-ECCB-1642-9F1A-1EEE381ED988}">
      <dsp:nvSpPr>
        <dsp:cNvPr id="0" name=""/>
        <dsp:cNvSpPr/>
      </dsp:nvSpPr>
      <dsp:spPr>
        <a:xfrm rot="10800000">
          <a:off x="0" y="935632"/>
          <a:ext cx="2628900" cy="942746"/>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49352" rIns="186967" bIns="149352" numCol="1" spcCol="1270" anchor="ctr" anchorCtr="0">
          <a:noAutofit/>
        </a:bodyPr>
        <a:lstStyle/>
        <a:p>
          <a:pPr marL="0" lvl="0" indent="0" algn="ctr" defTabSz="933450">
            <a:lnSpc>
              <a:spcPct val="90000"/>
            </a:lnSpc>
            <a:spcBef>
              <a:spcPct val="0"/>
            </a:spcBef>
            <a:spcAft>
              <a:spcPct val="35000"/>
            </a:spcAft>
            <a:buNone/>
          </a:pPr>
          <a:r>
            <a:rPr lang="en-US" sz="2100" kern="1200" dirty="0"/>
            <a:t>Have</a:t>
          </a:r>
        </a:p>
      </dsp:txBody>
      <dsp:txXfrm rot="-10800000">
        <a:off x="0" y="935632"/>
        <a:ext cx="2628900" cy="612785"/>
      </dsp:txXfrm>
    </dsp:sp>
    <dsp:sp modelId="{FD46361A-2AD2-174C-BF2A-0C6464C6293E}">
      <dsp:nvSpPr>
        <dsp:cNvPr id="0" name=""/>
        <dsp:cNvSpPr/>
      </dsp:nvSpPr>
      <dsp:spPr>
        <a:xfrm>
          <a:off x="2628900" y="935632"/>
          <a:ext cx="7886700" cy="61278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90500" rIns="159980" bIns="190500" numCol="1" spcCol="1270" anchor="ctr" anchorCtr="0">
          <a:noAutofit/>
        </a:bodyPr>
        <a:lstStyle/>
        <a:p>
          <a:pPr marL="0" lvl="0" indent="0" algn="l" defTabSz="666750">
            <a:lnSpc>
              <a:spcPct val="90000"/>
            </a:lnSpc>
            <a:spcBef>
              <a:spcPct val="0"/>
            </a:spcBef>
            <a:spcAft>
              <a:spcPct val="35000"/>
            </a:spcAft>
            <a:buNone/>
          </a:pPr>
          <a:r>
            <a:rPr lang="en-US" sz="1500" kern="1200" dirty="0"/>
            <a:t>SUD/HCV/HIV/STI policies in place</a:t>
          </a:r>
        </a:p>
      </dsp:txBody>
      <dsp:txXfrm>
        <a:off x="2628900" y="935632"/>
        <a:ext cx="7886700" cy="612785"/>
      </dsp:txXfrm>
    </dsp:sp>
    <dsp:sp modelId="{5B68F35B-039B-C84B-B752-1B4AB2648E69}">
      <dsp:nvSpPr>
        <dsp:cNvPr id="0" name=""/>
        <dsp:cNvSpPr/>
      </dsp:nvSpPr>
      <dsp:spPr>
        <a:xfrm rot="10800000">
          <a:off x="0" y="2080"/>
          <a:ext cx="2628900" cy="942746"/>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49352" rIns="186967" bIns="149352" numCol="1" spcCol="1270" anchor="ctr" anchorCtr="0">
          <a:noAutofit/>
        </a:bodyPr>
        <a:lstStyle/>
        <a:p>
          <a:pPr marL="0" lvl="0" indent="0" algn="ctr" defTabSz="933450">
            <a:lnSpc>
              <a:spcPct val="90000"/>
            </a:lnSpc>
            <a:spcBef>
              <a:spcPct val="0"/>
            </a:spcBef>
            <a:spcAft>
              <a:spcPct val="35000"/>
            </a:spcAft>
            <a:buNone/>
          </a:pPr>
          <a:r>
            <a:rPr lang="en-US" sz="2100" kern="1200" dirty="0"/>
            <a:t>Recognize</a:t>
          </a:r>
        </a:p>
      </dsp:txBody>
      <dsp:txXfrm rot="-10800000">
        <a:off x="0" y="2080"/>
        <a:ext cx="2628900" cy="612785"/>
      </dsp:txXfrm>
    </dsp:sp>
    <dsp:sp modelId="{6266541B-55DC-3F4E-A93E-E80D11FC57E4}">
      <dsp:nvSpPr>
        <dsp:cNvPr id="0" name=""/>
        <dsp:cNvSpPr/>
      </dsp:nvSpPr>
      <dsp:spPr>
        <a:xfrm>
          <a:off x="2628900" y="2080"/>
          <a:ext cx="7886700" cy="612785"/>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90500" rIns="159980" bIns="190500" numCol="1" spcCol="1270" anchor="ctr" anchorCtr="0">
          <a:noAutofit/>
        </a:bodyPr>
        <a:lstStyle/>
        <a:p>
          <a:pPr marL="0" lvl="0" indent="0" algn="l" defTabSz="666750">
            <a:lnSpc>
              <a:spcPct val="90000"/>
            </a:lnSpc>
            <a:spcBef>
              <a:spcPct val="0"/>
            </a:spcBef>
            <a:spcAft>
              <a:spcPct val="35000"/>
            </a:spcAft>
            <a:buNone/>
          </a:pPr>
          <a:r>
            <a:rPr lang="en-US" sz="1500" kern="1200" dirty="0"/>
            <a:t>the problem and embrace it as a syndemic</a:t>
          </a:r>
        </a:p>
      </dsp:txBody>
      <dsp:txXfrm>
        <a:off x="2628900" y="2080"/>
        <a:ext cx="7886700" cy="6127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046C1-B8F1-F34B-9005-9BEB86E95895}">
      <dsp:nvSpPr>
        <dsp:cNvPr id="0" name=""/>
        <dsp:cNvSpPr/>
      </dsp:nvSpPr>
      <dsp:spPr>
        <a:xfrm>
          <a:off x="0" y="15153"/>
          <a:ext cx="5384799" cy="21645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Addressing the root of the problem is critical for the elimination of present SUD/HCV/HIV/STI syndemic and the prevention of future ones</a:t>
          </a:r>
          <a:br>
            <a:rPr lang="en-US" sz="2500" kern="1200" dirty="0"/>
          </a:br>
          <a:endParaRPr lang="en-US" sz="2500" kern="1200" dirty="0"/>
        </a:p>
      </dsp:txBody>
      <dsp:txXfrm>
        <a:off x="105662" y="120815"/>
        <a:ext cx="5173475" cy="1953176"/>
      </dsp:txXfrm>
    </dsp:sp>
    <dsp:sp modelId="{A7123E14-0485-2947-8468-F922530464C5}">
      <dsp:nvSpPr>
        <dsp:cNvPr id="0" name=""/>
        <dsp:cNvSpPr/>
      </dsp:nvSpPr>
      <dsp:spPr>
        <a:xfrm>
          <a:off x="0" y="2251653"/>
          <a:ext cx="5384799" cy="2164500"/>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 coordinated approach between society, government, public health will be needed</a:t>
          </a:r>
        </a:p>
      </dsp:txBody>
      <dsp:txXfrm>
        <a:off x="105662" y="2357315"/>
        <a:ext cx="5173475" cy="19531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F8C04-95D4-A449-9CDF-A9CA20B2C654}" type="datetimeFigureOut">
              <a:rPr lang="en-US" smtClean="0"/>
              <a:t>10/5/23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EC6BB-8865-1B4E-BBA3-8A8923866AE6}" type="slidenum">
              <a:rPr lang="en-US" smtClean="0"/>
              <a:t>‹#›</a:t>
            </a:fld>
            <a:endParaRPr lang="en-US"/>
          </a:p>
        </p:txBody>
      </p:sp>
    </p:spTree>
    <p:extLst>
      <p:ext uri="{BB962C8B-B14F-4D97-AF65-F5344CB8AC3E}">
        <p14:creationId xmlns:p14="http://schemas.microsoft.com/office/powerpoint/2010/main" val="367881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E0F0F4-4215-4694-A1B5-E0A1D09A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882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To quantify the COVID-19 pandemic’s potential impact on reported STDs, the number of 2020 and 2021 cases reported for a given </a:t>
            </a:r>
            <a:r>
              <a:rPr i="1"/>
              <a:t>MMWR</a:t>
            </a:r>
            <a:r>
              <a:t> week was compared to the number of cases reported in the same week in 2019. The comparison is expressed in terms of the percentage of 2019 cases that were reported. Percentages lower than 100% denote when 2020 or 2021 cases were less than 2019 cases, while percentages higher than 100% indicate when 2020 or 2021 cases were higher than 2019 cases.</a:t>
            </a:r>
          </a:p>
          <a:p>
            <a:pPr marL="0" lvl="0" indent="0">
              <a:buNone/>
            </a:pPr>
            <a:endParaRPr/>
          </a:p>
          <a:p>
            <a:pPr marL="0" lvl="0" indent="0">
              <a:buNone/>
            </a:pPr>
            <a:r>
              <a:t>In 2020, during </a:t>
            </a:r>
            <a:r>
              <a:rPr i="1"/>
              <a:t>MMWR</a:t>
            </a:r>
            <a:r>
              <a:t> weeks 1–11 (December 29, 2019–March 14, 2020), the 2020 cumulative total of reported primary and secondary syphilis cases (8,848 cases) was higher than the 2019 cumulative total for the same number of weeks (8,074 cases). In week 12 (week of March 15–21, 2020; the first full week of the emergency declaration for the COVID-19 pandemic), the weekly number of 2020 primary and secondary syphilis cases was 91.2% compared to the cases reported by the same </a:t>
            </a:r>
            <a:r>
              <a:rPr i="1"/>
              <a:t>MMWR</a:t>
            </a:r>
            <a:r>
              <a:t> week in 2019.</a:t>
            </a:r>
          </a:p>
          <a:p>
            <a:pPr marL="0" lvl="0" indent="0">
              <a:buNone/>
            </a:pPr>
            <a:endParaRPr/>
          </a:p>
          <a:p>
            <a:pPr marL="0" lvl="0" indent="0">
              <a:buNone/>
            </a:pPr>
            <a:r>
              <a:t>Following week 12 of 2020, the deficit of 2020 cases compared to 2019 cases increased, reaching the lowest relative number of cases reported at week 15 (71.9%; week of April 5–11, 2020). The highest relative number of cases in 2020 after week 12 was in week 36 (131.8%; week of August 30–September 5, 2020). The final number of reported cases of primary and secondary syphilis for 2020 (41,655 cases) was 106.8% of the 2019 total (38,992 cases).</a:t>
            </a:r>
          </a:p>
          <a:p>
            <a:pPr marL="0" lvl="0" indent="0">
              <a:buNone/>
            </a:pPr>
            <a:endParaRPr/>
          </a:p>
          <a:p>
            <a:pPr marL="0" lvl="0" indent="0">
              <a:buNone/>
            </a:pPr>
            <a:r>
              <a:t>In 2021, the deficit of cases compared to 2019 reached the lowest relative number of cases reported at week 51 (94.4%; week of December 19–25, 2021), while the highest relative number of cases was in week 48 (226.1%; week of November 28–December 4, 2021). The final number of reported cases of primary and secondary syphilis for 2021 (53,767 cases) was 137.9% of the 2019 total (38,992 cases).</a:t>
            </a:r>
          </a:p>
          <a:p>
            <a:pPr marL="0" lvl="0" indent="0">
              <a:buNone/>
            </a:pPr>
            <a:endParaRPr/>
          </a:p>
          <a:p>
            <a:pPr marL="0" lvl="0" indent="0">
              <a:buNone/>
            </a:pPr>
            <a:r>
              <a:t>The COVID-19 pandemic has introduced uncertainty and difficulty in interpreting STD data collected during 2020 and 2021. See Impact of COVID-19 on STDs (https://www.cdc.gov/std/statistics/2021/impact.htm) for more information.</a:t>
            </a:r>
          </a:p>
          <a:p>
            <a:pPr marL="0" lvl="0" indent="0">
              <a:buNone/>
            </a:pPr>
            <a:endParaRPr/>
          </a:p>
          <a:p>
            <a:pPr marL="0" lvl="0" indent="0">
              <a:buNone/>
            </a:pPr>
            <a:r>
              <a:t>See Technical Notes (https://www.cdc.gov/std/statistics/2021/technical-notes.htm) for information on syphilis case reporting.</a:t>
            </a:r>
          </a:p>
          <a:p>
            <a:pPr marL="0" lvl="0" indent="0">
              <a:buNone/>
            </a:pPr>
            <a:endParaRPr/>
          </a:p>
          <a:p>
            <a:pPr marL="0" lvl="0" indent="0">
              <a:buNone/>
            </a:pPr>
            <a:r>
              <a:t>Data points are available at https://www.cdc.gov/std/statistics/2021/data.zip.</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extLst>
      <p:ext uri="{BB962C8B-B14F-4D97-AF65-F5344CB8AC3E}">
        <p14:creationId xmlns:p14="http://schemas.microsoft.com/office/powerpoint/2010/main" val="2824755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13</a:t>
            </a:fld>
            <a:endParaRPr lang="en-US"/>
          </a:p>
        </p:txBody>
      </p:sp>
    </p:spTree>
    <p:extLst>
      <p:ext uri="{BB962C8B-B14F-4D97-AF65-F5344CB8AC3E}">
        <p14:creationId xmlns:p14="http://schemas.microsoft.com/office/powerpoint/2010/main" val="3336789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14</a:t>
            </a:fld>
            <a:endParaRPr lang="en-US"/>
          </a:p>
        </p:txBody>
      </p:sp>
    </p:spTree>
    <p:extLst>
      <p:ext uri="{BB962C8B-B14F-4D97-AF65-F5344CB8AC3E}">
        <p14:creationId xmlns:p14="http://schemas.microsoft.com/office/powerpoint/2010/main" val="51615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15</a:t>
            </a:fld>
            <a:endParaRPr lang="en-US"/>
          </a:p>
        </p:txBody>
      </p:sp>
    </p:spTree>
    <p:extLst>
      <p:ext uri="{BB962C8B-B14F-4D97-AF65-F5344CB8AC3E}">
        <p14:creationId xmlns:p14="http://schemas.microsoft.com/office/powerpoint/2010/main" val="360597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16</a:t>
            </a:fld>
            <a:endParaRPr lang="en-US"/>
          </a:p>
        </p:txBody>
      </p:sp>
    </p:spTree>
    <p:extLst>
      <p:ext uri="{BB962C8B-B14F-4D97-AF65-F5344CB8AC3E}">
        <p14:creationId xmlns:p14="http://schemas.microsoft.com/office/powerpoint/2010/main" val="513187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17</a:t>
            </a:fld>
            <a:endParaRPr lang="en-US"/>
          </a:p>
        </p:txBody>
      </p:sp>
    </p:spTree>
    <p:extLst>
      <p:ext uri="{BB962C8B-B14F-4D97-AF65-F5344CB8AC3E}">
        <p14:creationId xmlns:p14="http://schemas.microsoft.com/office/powerpoint/2010/main" val="2474764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18</a:t>
            </a:fld>
            <a:endParaRPr lang="en-US"/>
          </a:p>
        </p:txBody>
      </p:sp>
    </p:spTree>
    <p:extLst>
      <p:ext uri="{BB962C8B-B14F-4D97-AF65-F5344CB8AC3E}">
        <p14:creationId xmlns:p14="http://schemas.microsoft.com/office/powerpoint/2010/main" val="151242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19</a:t>
            </a:fld>
            <a:endParaRPr lang="en-US"/>
          </a:p>
        </p:txBody>
      </p:sp>
    </p:spTree>
    <p:extLst>
      <p:ext uri="{BB962C8B-B14F-4D97-AF65-F5344CB8AC3E}">
        <p14:creationId xmlns:p14="http://schemas.microsoft.com/office/powerpoint/2010/main" val="4216517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20</a:t>
            </a:fld>
            <a:endParaRPr lang="en-US"/>
          </a:p>
        </p:txBody>
      </p:sp>
    </p:spTree>
    <p:extLst>
      <p:ext uri="{BB962C8B-B14F-4D97-AF65-F5344CB8AC3E}">
        <p14:creationId xmlns:p14="http://schemas.microsoft.com/office/powerpoint/2010/main" val="399521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21</a:t>
            </a:fld>
            <a:endParaRPr lang="en-US"/>
          </a:p>
        </p:txBody>
      </p:sp>
    </p:spTree>
    <p:extLst>
      <p:ext uri="{BB962C8B-B14F-4D97-AF65-F5344CB8AC3E}">
        <p14:creationId xmlns:p14="http://schemas.microsoft.com/office/powerpoint/2010/main" val="424344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a:t>
            </a:fld>
            <a:endParaRPr lang="en-US"/>
          </a:p>
        </p:txBody>
      </p:sp>
    </p:spTree>
    <p:extLst>
      <p:ext uri="{BB962C8B-B14F-4D97-AF65-F5344CB8AC3E}">
        <p14:creationId xmlns:p14="http://schemas.microsoft.com/office/powerpoint/2010/main" val="3106905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22</a:t>
            </a:fld>
            <a:endParaRPr lang="en-US"/>
          </a:p>
        </p:txBody>
      </p:sp>
    </p:spTree>
    <p:extLst>
      <p:ext uri="{BB962C8B-B14F-4D97-AF65-F5344CB8AC3E}">
        <p14:creationId xmlns:p14="http://schemas.microsoft.com/office/powerpoint/2010/main" val="1440951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23</a:t>
            </a:fld>
            <a:endParaRPr lang="en-US"/>
          </a:p>
        </p:txBody>
      </p:sp>
    </p:spTree>
    <p:extLst>
      <p:ext uri="{BB962C8B-B14F-4D97-AF65-F5344CB8AC3E}">
        <p14:creationId xmlns:p14="http://schemas.microsoft.com/office/powerpoint/2010/main" val="170008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E0F0F4-4215-4694-A1B5-E0A1D09A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055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E0F0F4-4215-4694-A1B5-E0A1D09A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523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27</a:t>
            </a:fld>
            <a:endParaRPr lang="en-US"/>
          </a:p>
        </p:txBody>
      </p:sp>
    </p:spTree>
    <p:extLst>
      <p:ext uri="{BB962C8B-B14F-4D97-AF65-F5344CB8AC3E}">
        <p14:creationId xmlns:p14="http://schemas.microsoft.com/office/powerpoint/2010/main" val="2952242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0F0F4-4215-4694-A1B5-E0A1D09A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044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29</a:t>
            </a:fld>
            <a:endParaRPr lang="en-US"/>
          </a:p>
        </p:txBody>
      </p:sp>
    </p:spTree>
    <p:extLst>
      <p:ext uri="{BB962C8B-B14F-4D97-AF65-F5344CB8AC3E}">
        <p14:creationId xmlns:p14="http://schemas.microsoft.com/office/powerpoint/2010/main" val="981575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0F0F4-4215-4694-A1B5-E0A1D09AC16D}" type="slidenum">
              <a:rPr lang="en-US" smtClean="0"/>
              <a:t>30</a:t>
            </a:fld>
            <a:endParaRPr lang="en-US"/>
          </a:p>
        </p:txBody>
      </p:sp>
    </p:spTree>
    <p:extLst>
      <p:ext uri="{BB962C8B-B14F-4D97-AF65-F5344CB8AC3E}">
        <p14:creationId xmlns:p14="http://schemas.microsoft.com/office/powerpoint/2010/main" val="96546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0F0F4-4215-4694-A1B5-E0A1D09AC16D}" type="slidenum">
              <a:rPr lang="en-US" smtClean="0"/>
              <a:t>31</a:t>
            </a:fld>
            <a:endParaRPr lang="en-US"/>
          </a:p>
        </p:txBody>
      </p:sp>
    </p:spTree>
    <p:extLst>
      <p:ext uri="{BB962C8B-B14F-4D97-AF65-F5344CB8AC3E}">
        <p14:creationId xmlns:p14="http://schemas.microsoft.com/office/powerpoint/2010/main" val="1906054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0F0F4-4215-4694-A1B5-E0A1D09AC16D}" type="slidenum">
              <a:rPr lang="en-US" smtClean="0"/>
              <a:t>32</a:t>
            </a:fld>
            <a:endParaRPr lang="en-US"/>
          </a:p>
        </p:txBody>
      </p:sp>
    </p:spTree>
    <p:extLst>
      <p:ext uri="{BB962C8B-B14F-4D97-AF65-F5344CB8AC3E}">
        <p14:creationId xmlns:p14="http://schemas.microsoft.com/office/powerpoint/2010/main" val="259852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a:t>
            </a:fld>
            <a:endParaRPr lang="en-US"/>
          </a:p>
        </p:txBody>
      </p:sp>
    </p:spTree>
    <p:extLst>
      <p:ext uri="{BB962C8B-B14F-4D97-AF65-F5344CB8AC3E}">
        <p14:creationId xmlns:p14="http://schemas.microsoft.com/office/powerpoint/2010/main" val="2520369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33</a:t>
            </a:fld>
            <a:endParaRPr lang="en-US"/>
          </a:p>
        </p:txBody>
      </p:sp>
    </p:spTree>
    <p:extLst>
      <p:ext uri="{BB962C8B-B14F-4D97-AF65-F5344CB8AC3E}">
        <p14:creationId xmlns:p14="http://schemas.microsoft.com/office/powerpoint/2010/main" val="916887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34</a:t>
            </a:fld>
            <a:endParaRPr lang="en-US"/>
          </a:p>
        </p:txBody>
      </p:sp>
    </p:spTree>
    <p:extLst>
      <p:ext uri="{BB962C8B-B14F-4D97-AF65-F5344CB8AC3E}">
        <p14:creationId xmlns:p14="http://schemas.microsoft.com/office/powerpoint/2010/main" val="3655168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35</a:t>
            </a:fld>
            <a:endParaRPr lang="en-US"/>
          </a:p>
        </p:txBody>
      </p:sp>
    </p:spTree>
    <p:extLst>
      <p:ext uri="{BB962C8B-B14F-4D97-AF65-F5344CB8AC3E}">
        <p14:creationId xmlns:p14="http://schemas.microsoft.com/office/powerpoint/2010/main" val="4000204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37</a:t>
            </a:fld>
            <a:endParaRPr lang="en-US"/>
          </a:p>
        </p:txBody>
      </p:sp>
    </p:spTree>
    <p:extLst>
      <p:ext uri="{BB962C8B-B14F-4D97-AF65-F5344CB8AC3E}">
        <p14:creationId xmlns:p14="http://schemas.microsoft.com/office/powerpoint/2010/main" val="1255602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38</a:t>
            </a:fld>
            <a:endParaRPr lang="en-US"/>
          </a:p>
        </p:txBody>
      </p:sp>
    </p:spTree>
    <p:extLst>
      <p:ext uri="{BB962C8B-B14F-4D97-AF65-F5344CB8AC3E}">
        <p14:creationId xmlns:p14="http://schemas.microsoft.com/office/powerpoint/2010/main" val="3858862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39</a:t>
            </a:fld>
            <a:endParaRPr lang="en-US"/>
          </a:p>
        </p:txBody>
      </p:sp>
    </p:spTree>
    <p:extLst>
      <p:ext uri="{BB962C8B-B14F-4D97-AF65-F5344CB8AC3E}">
        <p14:creationId xmlns:p14="http://schemas.microsoft.com/office/powerpoint/2010/main" val="3593953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40</a:t>
            </a:fld>
            <a:endParaRPr lang="en-US"/>
          </a:p>
        </p:txBody>
      </p:sp>
    </p:spTree>
    <p:extLst>
      <p:ext uri="{BB962C8B-B14F-4D97-AF65-F5344CB8AC3E}">
        <p14:creationId xmlns:p14="http://schemas.microsoft.com/office/powerpoint/2010/main" val="3766020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41</a:t>
            </a:fld>
            <a:endParaRPr lang="en-US"/>
          </a:p>
        </p:txBody>
      </p:sp>
    </p:spTree>
    <p:extLst>
      <p:ext uri="{BB962C8B-B14F-4D97-AF65-F5344CB8AC3E}">
        <p14:creationId xmlns:p14="http://schemas.microsoft.com/office/powerpoint/2010/main" val="51361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4</a:t>
            </a:fld>
            <a:endParaRPr lang="en-US"/>
          </a:p>
        </p:txBody>
      </p:sp>
    </p:spTree>
    <p:extLst>
      <p:ext uri="{BB962C8B-B14F-4D97-AF65-F5344CB8AC3E}">
        <p14:creationId xmlns:p14="http://schemas.microsoft.com/office/powerpoint/2010/main" val="283931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5</a:t>
            </a:fld>
            <a:endParaRPr lang="en-US"/>
          </a:p>
        </p:txBody>
      </p:sp>
    </p:spTree>
    <p:extLst>
      <p:ext uri="{BB962C8B-B14F-4D97-AF65-F5344CB8AC3E}">
        <p14:creationId xmlns:p14="http://schemas.microsoft.com/office/powerpoint/2010/main" val="298581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E0F0F4-4215-4694-A1B5-E0A1D09A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85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517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E0F0F4-4215-4694-A1B5-E0A1D09A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79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The 2013 rate of congenital syphilis (9.2 cases per 100,000 live births) marked the first increase in congenital syphilis since 2008. Since 2013, the rate of congenital syphilis has increased each year. In 2021, 2,855 cases of congenital syphilis were reported, including 220 congenital syphilis-related stillbirths and infant deaths. Although the majority of congenital syphilis cases were reported from a few states, in 2021, almost all jurisdictions (46 states and the District of Columbia) reported at least one case of congenital syphilis; 37 states and the District of Columbia had increases in congenital syphilis during 2020 to 2021.</a:t>
            </a:r>
          </a:p>
          <a:p>
            <a:pPr algn="l"/>
            <a:r>
              <a:rPr lang="en-US" b="0" i="0" dirty="0">
                <a:solidFill>
                  <a:srgbClr val="000000"/>
                </a:solidFill>
                <a:effectLst/>
                <a:latin typeface="Open Sans" panose="020B0606030504020204" pitchFamily="34" charset="0"/>
              </a:rPr>
              <a:t>The national congenital syphilis rate of 77.9 cases per 100,000 live births in 2021 represents a 30.5% increase relative to 2020 and 219.3% increase relative to 2017. These increases mirror increases in syphilis among reproductive aged women. During 2020 to 2021 the rate of P&amp;S syphilis increased 52.3% among women aged 15–44 years and rates increased in 45 states. Further, in 2012, there were only three states that had over 100 cases of P&amp;S syphilis among women aged 15–44 years; in 2021, 29 states reported over 100 cases.</a:t>
            </a:r>
          </a:p>
          <a:p>
            <a:endParaRPr lang="en-US" dirty="0"/>
          </a:p>
        </p:txBody>
      </p:sp>
      <p:sp>
        <p:nvSpPr>
          <p:cNvPr id="4" name="Date Placeholder 3"/>
          <p:cNvSpPr>
            <a:spLocks noGrp="1"/>
          </p:cNvSpPr>
          <p:nvPr>
            <p:ph type="dt" idx="1"/>
          </p:nvPr>
        </p:nvSpPr>
        <p:spPr/>
        <p:txBody>
          <a:bodyPr/>
          <a:lstStyle/>
          <a:p>
            <a:fld id="{70BC3CEE-7823-48C3-BCA6-8A30C194BAC3}" type="datetime1">
              <a:rPr lang="en-US" smtClean="0"/>
              <a:t>10/5/23</a:t>
            </a:fld>
            <a:endParaRPr lang="en-US"/>
          </a:p>
        </p:txBody>
      </p:sp>
      <p:sp>
        <p:nvSpPr>
          <p:cNvPr id="5" name="Slide Number Placeholder 4"/>
          <p:cNvSpPr>
            <a:spLocks noGrp="1"/>
          </p:cNvSpPr>
          <p:nvPr>
            <p:ph type="sldNum" sz="quarter" idx="5"/>
          </p:nvPr>
        </p:nvSpPr>
        <p:spPr/>
        <p:txBody>
          <a:bodyPr/>
          <a:lstStyle/>
          <a:p>
            <a:fld id="{F6CDC98E-9EB0-43C3-A46C-E589F80073E5}" type="slidenum">
              <a:rPr lang="en-US" smtClean="0"/>
              <a:t>10</a:t>
            </a:fld>
            <a:endParaRPr lang="en-US"/>
          </a:p>
        </p:txBody>
      </p:sp>
    </p:spTree>
    <p:extLst>
      <p:ext uri="{BB962C8B-B14F-4D97-AF65-F5344CB8AC3E}">
        <p14:creationId xmlns:p14="http://schemas.microsoft.com/office/powerpoint/2010/main" val="3438843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BEFD39-811A-574F-AF54-7BDBE9C899C2}" type="datetimeFigureOut">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322268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BEFD39-811A-574F-AF54-7BDBE9C899C2}" type="datetimeFigureOut">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315159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BEFD39-811A-574F-AF54-7BDBE9C899C2}" type="datetimeFigureOut">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4275115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025522"/>
            <a:ext cx="10363199" cy="2546479"/>
          </a:xfrm>
        </p:spPr>
        <p:txBody>
          <a:bodyPr anchor="t"/>
          <a:lstStyle>
            <a:lvl1pPr>
              <a:defRPr sz="5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681684"/>
            <a:ext cx="10363197" cy="1066800"/>
          </a:xfrm>
        </p:spPr>
        <p:txBody>
          <a:bodyPr anchor="t">
            <a:normAutofit/>
          </a:bodyPr>
          <a:lstStyle>
            <a:lvl1pPr marL="0" indent="0" algn="l">
              <a:buNone/>
              <a:defRPr sz="2667">
                <a:solidFill>
                  <a:srgbClr val="22222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10293010" y="6352707"/>
            <a:ext cx="984591" cy="36576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4469945" y="6352707"/>
            <a:ext cx="5823064" cy="36576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540" y="152400"/>
            <a:ext cx="3913640" cy="130861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52452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1739687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3187171"/>
            <a:ext cx="1021291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6" y="1553633"/>
            <a:ext cx="8180916" cy="1633539"/>
          </a:xfrm>
        </p:spPr>
        <p:txBody>
          <a:bodyPr anchor="b"/>
          <a:lstStyle>
            <a:lvl1pPr marL="0" indent="0">
              <a:buNone/>
              <a:defRPr sz="2667">
                <a:solidFill>
                  <a:srgbClr val="22222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1826103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1" y="1536192"/>
            <a:ext cx="5384799" cy="44313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3058741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3"/>
            <a:ext cx="5186811" cy="639763"/>
          </a:xfrm>
        </p:spPr>
        <p:txBody>
          <a:bodyPr anchor="b">
            <a:noAutofit/>
          </a:bodyPr>
          <a:lstStyle>
            <a:lvl1pPr marL="0" indent="0" algn="l">
              <a:buNone/>
              <a:defRPr sz="3733"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408718"/>
            <a:ext cx="5186811" cy="355878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1" y="1644603"/>
            <a:ext cx="5384799" cy="639763"/>
          </a:xfrm>
        </p:spPr>
        <p:txBody>
          <a:bodyPr anchor="b">
            <a:noAutofit/>
          </a:bodyPr>
          <a:lstStyle>
            <a:lvl1pPr marL="0" indent="0" algn="l">
              <a:buNone/>
              <a:defRPr sz="3733"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309611" y="2408718"/>
            <a:ext cx="5384799" cy="355878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2110788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609600" y="1524000"/>
            <a:ext cx="11074400" cy="449580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3326557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609600" y="1524000"/>
            <a:ext cx="11074400" cy="449580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249662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609600" y="1447800"/>
            <a:ext cx="11074400" cy="449580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44135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BEFD39-811A-574F-AF54-7BDBE9C899C2}" type="datetimeFigureOut">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3206867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2" y="5495544"/>
            <a:ext cx="11355753" cy="594360"/>
          </a:xfrm>
        </p:spPr>
        <p:txBody>
          <a:bodyPr anchor="b"/>
          <a:lstStyle>
            <a:lvl1pPr algn="ctr">
              <a:defRPr sz="2933"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406401" y="381000"/>
            <a:ext cx="11355753"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3327193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28"/>
            <a:ext cx="11450997" cy="522557"/>
          </a:xfrm>
        </p:spPr>
        <p:txBody>
          <a:bodyPr anchor="b"/>
          <a:lstStyle>
            <a:lvl1pPr algn="ctr">
              <a:defRPr sz="2933"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5"/>
            <a:ext cx="12192000" cy="491392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402336" y="5607551"/>
            <a:ext cx="11450997" cy="538395"/>
          </a:xfrm>
        </p:spPr>
        <p:txBody>
          <a:bodyPr>
            <a:normAutofit/>
          </a:bodyPr>
          <a:lstStyle>
            <a:lvl1pPr marL="0" indent="0" algn="ctr">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225257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0"/>
            <a:ext cx="10972800" cy="1143000"/>
          </a:xfrm>
          <a:prstGeom prst="rect">
            <a:avLst/>
          </a:prstGeom>
        </p:spPr>
        <p:txBody>
          <a:bodyPr anchor="b" anchorCtr="0"/>
          <a:lstStyle>
            <a:lvl1pPr>
              <a:lnSpc>
                <a:spcPts val="3000"/>
              </a:lnSpc>
              <a:defRPr sz="2800" b="1" baseline="0">
                <a:solidFill>
                  <a:schemeClr val="bg1"/>
                </a:solidFill>
                <a:effectLst/>
                <a:latin typeface="Arial" pitchFamily="34" charset="0"/>
                <a:cs typeface="Arial" pitchFamily="34" charset="0"/>
              </a:defRPr>
            </a:lvl1pPr>
          </a:lstStyle>
          <a:p>
            <a:r>
              <a:rPr lang="en-US" dirty="0"/>
              <a:t>Headline – Arial, Bold, No Shadow, 28pt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Arial 11pt</a:t>
            </a:r>
          </a:p>
        </p:txBody>
      </p:sp>
      <p:sp>
        <p:nvSpPr>
          <p:cNvPr id="6" name="Content Placeholder 4"/>
          <p:cNvSpPr>
            <a:spLocks noGrp="1"/>
          </p:cNvSpPr>
          <p:nvPr>
            <p:ph idx="11"/>
          </p:nvPr>
        </p:nvSpPr>
        <p:spPr>
          <a:xfrm>
            <a:off x="609600" y="1600200"/>
            <a:ext cx="10972800" cy="4191000"/>
          </a:xfrm>
          <a:prstGeom prst="rect">
            <a:avLst/>
          </a:prstGeom>
        </p:spPr>
        <p:txBody>
          <a:bodyPr/>
          <a:lstStyle>
            <a:lvl1pPr>
              <a:defRPr sz="2400" b="1">
                <a:solidFill>
                  <a:schemeClr val="bg2"/>
                </a:solidFill>
              </a:defRPr>
            </a:lvl1pPr>
            <a:lvl2pPr>
              <a:defRPr sz="20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buFont typeface="Arial" pitchFamily="34" charset="0"/>
              <a:buChar char="□"/>
              <a:defRPr/>
            </a:pPr>
            <a:r>
              <a:rPr lang="en-US">
                <a:latin typeface="Arial" pitchFamily="34" charset="0"/>
                <a:cs typeface="Arial" pitchFamily="34" charset="0"/>
              </a:rPr>
              <a:t>Click to edit Master text styles</a:t>
            </a:r>
          </a:p>
          <a:p>
            <a:pPr lvl="1">
              <a:buFont typeface="Arial" pitchFamily="34" charset="0"/>
              <a:buChar char="□"/>
              <a:defRPr/>
            </a:pPr>
            <a:r>
              <a:rPr lang="en-US">
                <a:latin typeface="Arial" pitchFamily="34" charset="0"/>
                <a:cs typeface="Arial" pitchFamily="34" charset="0"/>
              </a:rPr>
              <a:t>Second level</a:t>
            </a:r>
          </a:p>
          <a:p>
            <a:pPr lvl="2">
              <a:buFont typeface="Arial" pitchFamily="34" charset="0"/>
              <a:buChar char="□"/>
              <a:defRPr/>
            </a:pPr>
            <a:r>
              <a:rPr lang="en-US">
                <a:latin typeface="Arial" pitchFamily="34" charset="0"/>
                <a:cs typeface="Arial" pitchFamily="34" charset="0"/>
              </a:rPr>
              <a:t>Third level</a:t>
            </a:r>
          </a:p>
          <a:p>
            <a:pPr lvl="3">
              <a:buFont typeface="Arial" pitchFamily="34" charset="0"/>
              <a:buChar char="□"/>
              <a:defRPr/>
            </a:pPr>
            <a:r>
              <a:rPr lang="en-US">
                <a:latin typeface="Arial" pitchFamily="34" charset="0"/>
                <a:cs typeface="Arial" pitchFamily="34" charset="0"/>
              </a:rPr>
              <a:t>Fourth level</a:t>
            </a:r>
          </a:p>
          <a:p>
            <a:pPr lvl="4">
              <a:buFont typeface="Arial" pitchFamily="34" charset="0"/>
              <a:buChar char="□"/>
              <a:defRPr/>
            </a:pPr>
            <a:r>
              <a:rPr lang="en-US">
                <a:latin typeface="Arial" pitchFamily="34" charset="0"/>
                <a:cs typeface="Arial" pitchFamily="34" charset="0"/>
              </a:rPr>
              <a:t>Fifth level</a:t>
            </a:r>
            <a:endParaRPr lang="en-US" dirty="0">
              <a:latin typeface="Arial" pitchFamily="34" charset="0"/>
              <a:cs typeface="Arial" pitchFamily="34" charset="0"/>
            </a:endParaRPr>
          </a:p>
        </p:txBody>
      </p:sp>
      <p:sp>
        <p:nvSpPr>
          <p:cNvPr id="5" name="Text Placeholder 5"/>
          <p:cNvSpPr>
            <a:spLocks noGrp="1"/>
          </p:cNvSpPr>
          <p:nvPr>
            <p:ph type="body" sz="quarter" idx="11" hasCustomPrompt="1"/>
          </p:nvPr>
        </p:nvSpPr>
        <p:spPr>
          <a:xfrm>
            <a:off x="609600" y="5791200"/>
            <a:ext cx="109728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a:t>* Citations, references, and credits – Arial, 11pt</a:t>
            </a:r>
          </a:p>
        </p:txBody>
      </p:sp>
    </p:spTree>
    <p:extLst>
      <p:ext uri="{BB962C8B-B14F-4D97-AF65-F5344CB8AC3E}">
        <p14:creationId xmlns:p14="http://schemas.microsoft.com/office/powerpoint/2010/main" val="92288278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a:t>Headline—Arial,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a:t>First level—Arial, Bold, 24pt</a:t>
            </a:r>
          </a:p>
          <a:p>
            <a:pPr lvl="1"/>
            <a:r>
              <a:rPr lang="en-US" dirty="0"/>
              <a:t>Second level—Arial, 20pt</a:t>
            </a:r>
          </a:p>
          <a:p>
            <a:pPr lvl="2"/>
            <a:r>
              <a:rPr lang="en-US" dirty="0"/>
              <a:t>Third level—Arial, 18pt	</a:t>
            </a:r>
          </a:p>
          <a:p>
            <a:pPr lvl="3"/>
            <a:r>
              <a:rPr lang="en-US" dirty="0"/>
              <a:t>Fourth level—Arial, 18pt</a:t>
            </a:r>
          </a:p>
          <a:p>
            <a:pPr lvl="4"/>
            <a:r>
              <a:rPr lang="en-US" dirty="0"/>
              <a:t>Fifth level—Arial,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a:t>* Citations, references, and credits – Arial, 11pt</a:t>
            </a:r>
          </a:p>
        </p:txBody>
      </p:sp>
    </p:spTree>
    <p:extLst>
      <p:ext uri="{BB962C8B-B14F-4D97-AF65-F5344CB8AC3E}">
        <p14:creationId xmlns:p14="http://schemas.microsoft.com/office/powerpoint/2010/main" val="242568984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EA3F74-5890-4048-9604-DB88D0C3D1A5}" type="datetimeFigureOut">
              <a:rPr lang="en-US" smtClean="0">
                <a:solidFill>
                  <a:prstClr val="black">
                    <a:tint val="75000"/>
                  </a:prstClr>
                </a:solidFill>
              </a:rPr>
              <a:pPr/>
              <a:t>10/5/23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EDD97D-E8EE-47A3-923F-EF95FE3412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58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BEFD39-811A-574F-AF54-7BDBE9C899C2}" type="datetimeFigureOut">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2903066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BEFD39-811A-574F-AF54-7BDBE9C899C2}" type="datetimeFigureOut">
              <a:rPr lang="en-US" smtClean="0"/>
              <a:t>10/5/23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98323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BEFD39-811A-574F-AF54-7BDBE9C899C2}" type="datetimeFigureOut">
              <a:rPr lang="en-US" smtClean="0"/>
              <a:t>10/5/23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102656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BEFD39-811A-574F-AF54-7BDBE9C899C2}" type="datetimeFigureOut">
              <a:rPr lang="en-US" smtClean="0"/>
              <a:t>10/5/23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288373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EFD39-811A-574F-AF54-7BDBE9C899C2}" type="datetimeFigureOut">
              <a:rPr lang="en-US" smtClean="0"/>
              <a:t>10/5/23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237748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BEFD39-811A-574F-AF54-7BDBE9C899C2}" type="datetimeFigureOut">
              <a:rPr lang="en-US" smtClean="0"/>
              <a:t>10/5/23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22132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BEFD39-811A-574F-AF54-7BDBE9C899C2}" type="datetimeFigureOut">
              <a:rPr lang="en-US" smtClean="0"/>
              <a:t>10/5/23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2489178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EFD39-811A-574F-AF54-7BDBE9C899C2}" type="datetimeFigureOut">
              <a:rPr lang="en-US" smtClean="0"/>
              <a:t>10/5/23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E0D43-F3B8-9F4F-8DE7-B68DF7C33730}" type="slidenum">
              <a:rPr lang="en-US" smtClean="0"/>
              <a:t>‹#›</a:t>
            </a:fld>
            <a:endParaRPr lang="en-US"/>
          </a:p>
        </p:txBody>
      </p:sp>
    </p:spTree>
    <p:extLst>
      <p:ext uri="{BB962C8B-B14F-4D97-AF65-F5344CB8AC3E}">
        <p14:creationId xmlns:p14="http://schemas.microsoft.com/office/powerpoint/2010/main" val="973536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5" cstate="print">
            <a:alphaModFix amt="5000"/>
            <a:extLst>
              <a:ext uri="{28A0092B-C50C-407E-A947-70E740481C1C}">
                <a14:useLocalDpi xmlns:a14="http://schemas.microsoft.com/office/drawing/2010/main" val="0"/>
              </a:ext>
            </a:extLst>
          </a:blip>
          <a:srcRect l="35150" t="21563" r="9715" b="1014"/>
          <a:stretch/>
        </p:blipFill>
        <p:spPr>
          <a:xfrm>
            <a:off x="1" y="1"/>
            <a:ext cx="12192000" cy="6858000"/>
          </a:xfrm>
          <a:prstGeom prst="rect">
            <a:avLst/>
          </a:prstGeom>
          <a:effectLst/>
        </p:spPr>
      </p:pic>
      <p:sp>
        <p:nvSpPr>
          <p:cNvPr id="7" name="Rectangle 6"/>
          <p:cNvSpPr/>
          <p:nvPr/>
        </p:nvSpPr>
        <p:spPr>
          <a:xfrm>
            <a:off x="3"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1" y="274639"/>
            <a:ext cx="110874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1" y="1600201"/>
            <a:ext cx="11087425"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solidFill>
            </a:endParaRPr>
          </a:p>
        </p:txBody>
      </p:sp>
      <p:sp>
        <p:nvSpPr>
          <p:cNvPr id="6" name="Slide Number Placeholder 5"/>
          <p:cNvSpPr>
            <a:spLocks noGrp="1"/>
          </p:cNvSpPr>
          <p:nvPr>
            <p:ph type="sldNum" sz="quarter" idx="4"/>
          </p:nvPr>
        </p:nvSpPr>
        <p:spPr>
          <a:xfrm>
            <a:off x="11375717" y="6305883"/>
            <a:ext cx="731520"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41526961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6" r:id="rId11"/>
    <p:sldLayoutId id="2147483697" r:id="rId12"/>
    <p:sldLayoutId id="2147483698" r:id="rId13"/>
  </p:sldLayoutIdLst>
  <p:hf hdr="0" ftr="0" dt="0"/>
  <p:txStyles>
    <p:titleStyle>
      <a:lvl1pPr algn="l" defTabSz="1219170" rtl="0" eaLnBrk="1" latinLnBrk="0" hangingPunct="1">
        <a:spcBef>
          <a:spcPct val="0"/>
        </a:spcBef>
        <a:buNone/>
        <a:defRPr sz="5333" b="0" i="0" kern="1200" cap="none" spc="-133" baseline="0">
          <a:ln>
            <a:noFill/>
          </a:ln>
          <a:solidFill>
            <a:schemeClr val="accent6"/>
          </a:solidFill>
          <a:effectLst/>
          <a:latin typeface="+mj-lt"/>
          <a:ea typeface="+mj-ea"/>
          <a:cs typeface="ITC Avant Garde Std Md"/>
        </a:defRPr>
      </a:lvl1pPr>
    </p:titleStyle>
    <p:bodyStyle>
      <a:lvl1pPr marL="457189" indent="-304792" algn="l" defTabSz="1219170"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419" indent="-304792" algn="l" defTabSz="1219170" rtl="0" eaLnBrk="1" latinLnBrk="0" hangingPunct="1">
        <a:spcBef>
          <a:spcPct val="20000"/>
        </a:spcBef>
        <a:buClr>
          <a:schemeClr val="accent6"/>
        </a:buClr>
        <a:buFont typeface="Wingdings" charset="2"/>
        <a:buChar char="§"/>
        <a:defRPr sz="2933" b="0" i="0" kern="1200">
          <a:solidFill>
            <a:schemeClr val="tx1"/>
          </a:solidFill>
          <a:latin typeface="+mn-lt"/>
          <a:ea typeface="+mn-ea"/>
          <a:cs typeface="ITC Avant Garde Std Md"/>
        </a:defRPr>
      </a:lvl2pPr>
      <a:lvl3pPr marL="1341086" indent="-304792" algn="l" defTabSz="1219170" rtl="0" eaLnBrk="1" latinLnBrk="0" hangingPunct="1">
        <a:spcBef>
          <a:spcPct val="20000"/>
        </a:spcBef>
        <a:buClr>
          <a:schemeClr val="accent6"/>
        </a:buClr>
        <a:buFont typeface="Wingdings" charset="2"/>
        <a:buChar char="§"/>
        <a:defRPr sz="2667" b="0" i="0" kern="1200">
          <a:solidFill>
            <a:schemeClr val="tx1"/>
          </a:solidFill>
          <a:latin typeface="+mn-lt"/>
          <a:ea typeface="+mn-ea"/>
          <a:cs typeface="ITC Avant Garde Std Md"/>
        </a:defRPr>
      </a:lvl3pPr>
      <a:lvl4pPr marL="1706837" indent="-304792" algn="l" defTabSz="121917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588" indent="-304792" algn="l" defTabSz="1219170" rtl="0" eaLnBrk="1" latinLnBrk="0" hangingPunct="1">
        <a:spcBef>
          <a:spcPct val="20000"/>
        </a:spcBef>
        <a:buClr>
          <a:schemeClr val="accent6"/>
        </a:buClr>
        <a:buFont typeface="Wingdings" charset="2"/>
        <a:buChar char="§"/>
        <a:defRPr sz="2133" b="0" i="0" kern="1200" baseline="0">
          <a:solidFill>
            <a:schemeClr val="tx1"/>
          </a:solidFill>
          <a:latin typeface="+mn-lt"/>
          <a:ea typeface="+mn-ea"/>
          <a:cs typeface="ITC Avant Garde Std Md"/>
        </a:defRPr>
      </a:lvl5pPr>
      <a:lvl6pPr marL="2316422" indent="-243834" algn="l" defTabSz="1219170" rtl="0" eaLnBrk="1" latinLnBrk="0" hangingPunct="1">
        <a:spcBef>
          <a:spcPct val="20000"/>
        </a:spcBef>
        <a:buClr>
          <a:schemeClr val="accent1"/>
        </a:buClr>
        <a:buFont typeface="Arial" pitchFamily="34" charset="0"/>
        <a:buChar char="•"/>
        <a:defRPr sz="1867" kern="1200" baseline="0">
          <a:solidFill>
            <a:schemeClr val="tx1"/>
          </a:solidFill>
          <a:latin typeface="+mn-lt"/>
          <a:ea typeface="+mn-ea"/>
          <a:cs typeface="+mn-cs"/>
        </a:defRPr>
      </a:lvl6pPr>
      <a:lvl7pPr marL="2560256" indent="-243834" algn="l" defTabSz="1219170" rtl="0" eaLnBrk="1" latinLnBrk="0" hangingPunct="1">
        <a:spcBef>
          <a:spcPct val="20000"/>
        </a:spcBef>
        <a:buClr>
          <a:schemeClr val="accent2"/>
        </a:buClr>
        <a:buFont typeface="Arial" pitchFamily="34" charset="0"/>
        <a:buChar char="•"/>
        <a:defRPr sz="1867" kern="1200">
          <a:solidFill>
            <a:schemeClr val="tx1"/>
          </a:solidFill>
          <a:latin typeface="+mn-lt"/>
          <a:ea typeface="+mn-ea"/>
          <a:cs typeface="+mn-cs"/>
        </a:defRPr>
      </a:lvl7pPr>
      <a:lvl8pPr marL="2804090" indent="-243834" algn="l" defTabSz="1219170" rtl="0" eaLnBrk="1" latinLnBrk="0" hangingPunct="1">
        <a:spcBef>
          <a:spcPct val="20000"/>
        </a:spcBef>
        <a:buClr>
          <a:schemeClr val="accent3"/>
        </a:buClr>
        <a:buFont typeface="Arial" pitchFamily="34" charset="0"/>
        <a:buChar char="•"/>
        <a:defRPr sz="1867" kern="1200">
          <a:solidFill>
            <a:schemeClr val="tx1"/>
          </a:solidFill>
          <a:latin typeface="+mn-lt"/>
          <a:ea typeface="+mn-ea"/>
          <a:cs typeface="+mn-cs"/>
        </a:defRPr>
      </a:lvl8pPr>
      <a:lvl9pPr marL="3047924" indent="-243834" algn="l" defTabSz="1219170" rtl="0" eaLnBrk="1" latinLnBrk="0" hangingPunct="1">
        <a:spcBef>
          <a:spcPct val="20000"/>
        </a:spcBef>
        <a:buClr>
          <a:schemeClr val="accent4"/>
        </a:buClr>
        <a:buFont typeface="Arial" pitchFamily="34" charset="0"/>
        <a:buChar char="•"/>
        <a:defRPr sz="18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std/statistics/2021/default.ht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std/statistics/2021/default.htm"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census.gov/www"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cdc.gov/nchs/data/nvsr/nvsr65/nvsr65_04.pdf" TargetMode="External"/><Relationship Id="rId5" Type="http://schemas.openxmlformats.org/officeDocument/2006/relationships/hyperlink" Target="https://www.cdc.gov/hepatitis/statistics/2016surveillance/commentary.htm" TargetMode="Externa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sv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png"/><Relationship Id="rId7" Type="http://schemas.openxmlformats.org/officeDocument/2006/relationships/diagramColors" Target="../diagrams/colors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png"/><Relationship Id="rId7" Type="http://schemas.openxmlformats.org/officeDocument/2006/relationships/diagramColors" Target="../diagrams/colors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6.xml.rels><?xml version="1.0" encoding="UTF-8" standalone="yes"?>
<Relationships xmlns="http://schemas.openxmlformats.org/package/2006/relationships"><Relationship Id="rId3" Type="http://schemas.openxmlformats.org/officeDocument/2006/relationships/hyperlink" Target="https://www.hiv.gov/federal-response/policies-issues/syringe-services-programs" TargetMode="External"/><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cdc.gov/" TargetMode="External"/><Relationship Id="rId5" Type="http://schemas.openxmlformats.org/officeDocument/2006/relationships/hyperlink" Target="https://www.cdc.gov/nchhstp" TargetMode="External"/><Relationship Id="rId4" Type="http://schemas.openxmlformats.org/officeDocument/2006/relationships/hyperlink" Target="https://www.cdc.gov/std/dstdp"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cdc.gov/hepatitis/statistics/2018surveillance/HepC.htm" TargetMode="External"/><Relationship Id="rId5" Type="http://schemas.openxmlformats.org/officeDocument/2006/relationships/hyperlink" Target="https://www.census.gov/www.%20Accessed%20March%2022" TargetMode="External"/><Relationship Id="rId4" Type="http://schemas.openxmlformats.org/officeDocument/2006/relationships/hyperlink" Target="https://doi.org/10.1525/maq.2003.17.4.42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doi.org/10.1525/maq.2003.17.4.423"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5.png"/><Relationship Id="rId7" Type="http://schemas.openxmlformats.org/officeDocument/2006/relationships/diagramLayout" Target="../diagrams/layout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10.jpeg"/><Relationship Id="rId10" Type="http://schemas.microsoft.com/office/2007/relationships/diagramDrawing" Target="../diagrams/drawing4.xml"/><Relationship Id="rId4" Type="http://schemas.openxmlformats.org/officeDocument/2006/relationships/image" Target="../media/image9.pn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www.cdc.gov/std/statistics/2021/default.ht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77176"/>
            <a:ext cx="12109622" cy="1403385"/>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Segoe UI"/>
              <a:ea typeface="+mn-ea"/>
              <a:cs typeface="Calibri"/>
            </a:endParaRPr>
          </a:p>
        </p:txBody>
      </p:sp>
      <p:pic>
        <p:nvPicPr>
          <p:cNvPr id="12" name="Picture 11" descr="A picture containing graphical user interface&#10;&#10;Description automatically generated">
            <a:extLst>
              <a:ext uri="{FF2B5EF4-FFF2-40B4-BE49-F238E27FC236}">
                <a16:creationId xmlns:a16="http://schemas.microsoft.com/office/drawing/2014/main" id="{A9BFCEA9-43E2-4710-A136-2BB517006274}"/>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4" name="Title 1">
            <a:extLst>
              <a:ext uri="{FF2B5EF4-FFF2-40B4-BE49-F238E27FC236}">
                <a16:creationId xmlns:a16="http://schemas.microsoft.com/office/drawing/2014/main" id="{461BF93D-526B-E284-8F87-08492C03AA98}"/>
              </a:ext>
            </a:extLst>
          </p:cNvPr>
          <p:cNvSpPr txBox="1">
            <a:spLocks/>
          </p:cNvSpPr>
          <p:nvPr/>
        </p:nvSpPr>
        <p:spPr>
          <a:xfrm>
            <a:off x="2576713" y="1857406"/>
            <a:ext cx="9231410" cy="18379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latin typeface="+mn-lt"/>
                <a:cs typeface="Calibri"/>
              </a:rPr>
              <a:t>The SUD/HCV/HIV/STI Syndemic</a:t>
            </a:r>
            <a:br>
              <a:rPr lang="en-US" sz="4800" b="1" dirty="0">
                <a:cs typeface="Calibri"/>
              </a:rPr>
            </a:br>
            <a:endParaRPr lang="en-US" sz="4800" dirty="0"/>
          </a:p>
        </p:txBody>
      </p:sp>
      <p:sp>
        <p:nvSpPr>
          <p:cNvPr id="5" name="Subtitle 2">
            <a:extLst>
              <a:ext uri="{FF2B5EF4-FFF2-40B4-BE49-F238E27FC236}">
                <a16:creationId xmlns:a16="http://schemas.microsoft.com/office/drawing/2014/main" id="{C7D83FFC-DE6D-0587-03BC-ED9B2D3DF479}"/>
              </a:ext>
            </a:extLst>
          </p:cNvPr>
          <p:cNvSpPr txBox="1">
            <a:spLocks/>
          </p:cNvSpPr>
          <p:nvPr/>
        </p:nvSpPr>
        <p:spPr>
          <a:xfrm>
            <a:off x="1285241" y="4582815"/>
            <a:ext cx="7132335" cy="7150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Jorge Mera, MD</a:t>
            </a:r>
          </a:p>
          <a:p>
            <a:r>
              <a:rPr lang="en-US" sz="2000" dirty="0"/>
              <a:t>ECHO Clinic Director</a:t>
            </a:r>
          </a:p>
          <a:p>
            <a:r>
              <a:rPr lang="en-US" sz="2000" dirty="0"/>
              <a:t>Northwest Portland Area Indian Health Board</a:t>
            </a:r>
          </a:p>
        </p:txBody>
      </p:sp>
    </p:spTree>
    <p:extLst>
      <p:ext uri="{BB962C8B-B14F-4D97-AF65-F5344CB8AC3E}">
        <p14:creationId xmlns:p14="http://schemas.microsoft.com/office/powerpoint/2010/main" val="134158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7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7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C3C5-BDB6-5CBC-883B-B4823F5E1568}"/>
              </a:ext>
            </a:extLst>
          </p:cNvPr>
          <p:cNvSpPr>
            <a:spLocks noGrp="1"/>
          </p:cNvSpPr>
          <p:nvPr>
            <p:ph type="title"/>
          </p:nvPr>
        </p:nvSpPr>
        <p:spPr/>
        <p:txBody>
          <a:bodyPr>
            <a:noAutofit/>
          </a:bodyPr>
          <a:lstStyle/>
          <a:p>
            <a:pPr algn="ctr"/>
            <a:r>
              <a:rPr lang="en-US" sz="2800" b="1" i="0" dirty="0">
                <a:solidFill>
                  <a:srgbClr val="222222"/>
                </a:solidFill>
                <a:effectLst/>
                <a:latin typeface="+mn-lt"/>
              </a:rPr>
              <a:t>Congenital Syphilis — Reported Cases by Year of Birth and Rates of Reported Cases of Primary and Secondary Syphilis Among Women Aged 15–44 Years, United States, 2012–2021</a:t>
            </a:r>
          </a:p>
        </p:txBody>
      </p:sp>
      <p:sp>
        <p:nvSpPr>
          <p:cNvPr id="4" name="Slide Number Placeholder 3">
            <a:extLst>
              <a:ext uri="{FF2B5EF4-FFF2-40B4-BE49-F238E27FC236}">
                <a16:creationId xmlns:a16="http://schemas.microsoft.com/office/drawing/2014/main" id="{16FD5455-1B86-A56E-DEF7-DB31248D51F8}"/>
              </a:ext>
            </a:extLst>
          </p:cNvPr>
          <p:cNvSpPr>
            <a:spLocks noGrp="1"/>
          </p:cNvSpPr>
          <p:nvPr>
            <p:ph type="sldNum" sz="quarter" idx="12"/>
          </p:nvPr>
        </p:nvSpPr>
        <p:spPr/>
        <p:txBody>
          <a:bodyPr/>
          <a:lstStyle/>
          <a:p>
            <a:fld id="{AF27ABC1-3AFA-794C-9558-BC82D9CE273B}" type="slidenum">
              <a:rPr lang="en-US" smtClean="0"/>
              <a:t>10</a:t>
            </a:fld>
            <a:endParaRPr lang="en-US"/>
          </a:p>
        </p:txBody>
      </p:sp>
      <p:sp>
        <p:nvSpPr>
          <p:cNvPr id="6" name="TextBox 5">
            <a:extLst>
              <a:ext uri="{FF2B5EF4-FFF2-40B4-BE49-F238E27FC236}">
                <a16:creationId xmlns:a16="http://schemas.microsoft.com/office/drawing/2014/main" id="{E9025B88-8E6A-D34B-BFD0-D7F16CCF6531}"/>
              </a:ext>
            </a:extLst>
          </p:cNvPr>
          <p:cNvSpPr txBox="1"/>
          <p:nvPr/>
        </p:nvSpPr>
        <p:spPr>
          <a:xfrm>
            <a:off x="3438526" y="6169580"/>
            <a:ext cx="6098720" cy="369332"/>
          </a:xfrm>
          <a:prstGeom prst="rect">
            <a:avLst/>
          </a:prstGeom>
          <a:noFill/>
        </p:spPr>
        <p:txBody>
          <a:bodyPr wrap="square">
            <a:spAutoFit/>
          </a:bodyPr>
          <a:lstStyle/>
          <a:p>
            <a:r>
              <a:rPr lang="en-US" b="0" i="0" u="sng" dirty="0">
                <a:solidFill>
                  <a:srgbClr val="555555"/>
                </a:solidFill>
                <a:effectLst/>
                <a:latin typeface="Open Sans" panose="020B0606030504020204" pitchFamily="34" charset="0"/>
                <a:hlinkClick r:id="rId3"/>
              </a:rPr>
              <a:t>Sexually Transmitted Disease Surveillance 2021</a:t>
            </a:r>
            <a:endParaRPr lang="en-US" dirty="0"/>
          </a:p>
        </p:txBody>
      </p:sp>
      <p:pic>
        <p:nvPicPr>
          <p:cNvPr id="5122" name="Picture 2">
            <a:extLst>
              <a:ext uri="{FF2B5EF4-FFF2-40B4-BE49-F238E27FC236}">
                <a16:creationId xmlns:a16="http://schemas.microsoft.com/office/drawing/2014/main" id="{74B1BAE9-185F-37B2-A9F7-F231CBED4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025" y="1921833"/>
            <a:ext cx="7498178" cy="40166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B945B5-489C-36AC-B19C-081C94750C90}"/>
              </a:ext>
            </a:extLst>
          </p:cNvPr>
          <p:cNvSpPr txBox="1"/>
          <p:nvPr/>
        </p:nvSpPr>
        <p:spPr>
          <a:xfrm>
            <a:off x="268235" y="4978717"/>
            <a:ext cx="2498716" cy="707886"/>
          </a:xfrm>
          <a:prstGeom prst="rect">
            <a:avLst/>
          </a:prstGeom>
          <a:noFill/>
        </p:spPr>
        <p:txBody>
          <a:bodyPr wrap="square">
            <a:spAutoFit/>
          </a:bodyPr>
          <a:lstStyle/>
          <a:p>
            <a:pPr algn="l"/>
            <a:r>
              <a:rPr lang="en-US" sz="1000" b="0" i="0" dirty="0">
                <a:solidFill>
                  <a:srgbClr val="000000"/>
                </a:solidFill>
                <a:effectLst/>
                <a:latin typeface="Open Sans" panose="020B0606030504020204" pitchFamily="34" charset="0"/>
              </a:rPr>
              <a:t>* Per 100,000</a:t>
            </a:r>
          </a:p>
          <a:p>
            <a:pPr algn="l"/>
            <a:r>
              <a:rPr lang="en-US" sz="1000" b="1" i="0" dirty="0">
                <a:solidFill>
                  <a:srgbClr val="000000"/>
                </a:solidFill>
                <a:effectLst/>
                <a:latin typeface="Open Sans" panose="020B0606030504020204" pitchFamily="34" charset="0"/>
              </a:rPr>
              <a:t>ACRONYMS:</a:t>
            </a:r>
            <a:r>
              <a:rPr lang="en-US" sz="1000" b="0" i="0" dirty="0">
                <a:solidFill>
                  <a:srgbClr val="000000"/>
                </a:solidFill>
                <a:effectLst/>
                <a:latin typeface="Open Sans" panose="020B0606030504020204" pitchFamily="34" charset="0"/>
              </a:rPr>
              <a:t> CS = Congenital syphilis; P&amp;S Syphilis = Primary and secondary syphilis</a:t>
            </a:r>
          </a:p>
        </p:txBody>
      </p:sp>
    </p:spTree>
    <p:extLst>
      <p:ext uri="{BB962C8B-B14F-4D97-AF65-F5344CB8AC3E}">
        <p14:creationId xmlns:p14="http://schemas.microsoft.com/office/powerpoint/2010/main" val="401654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normAutofit/>
          </a:bodyPr>
          <a:lstStyle/>
          <a:p>
            <a:pPr algn="ctr"/>
            <a:r>
              <a:rPr sz="2800" dirty="0"/>
              <a:t>Primary and Secondary Syphilis — Reported 2020 and 2021 Cases as a Percentage of 2019 by </a:t>
            </a:r>
            <a:r>
              <a:rPr sz="2800" b="1" i="1" dirty="0"/>
              <a:t>MMWR</a:t>
            </a:r>
            <a:r>
              <a:rPr sz="2800" dirty="0"/>
              <a:t> Week, United States</a:t>
            </a:r>
          </a:p>
        </p:txBody>
      </p:sp>
      <p:pic>
        <p:nvPicPr>
          <p:cNvPr id="3" name="Picture 1" descr="Area graph showing weekly primary and secondary syphilis case counts in 2020 and 2021 relative to the same week in 2019."/>
          <p:cNvPicPr>
            <a:picLocks noGrp="1" noChangeAspect="1"/>
          </p:cNvPicPr>
          <p:nvPr/>
        </p:nvPicPr>
        <p:blipFill>
          <a:blip r:embed="rId3"/>
          <a:stretch>
            <a:fillRect/>
          </a:stretch>
        </p:blipFill>
        <p:spPr bwMode="auto">
          <a:xfrm>
            <a:off x="2099734" y="1354667"/>
            <a:ext cx="7992533" cy="4284133"/>
          </a:xfrm>
          <a:prstGeom prst="rect">
            <a:avLst/>
          </a:prstGeom>
          <a:noFill/>
          <a:ln w="9525">
            <a:noFill/>
            <a:headEnd/>
            <a:tailEnd/>
          </a:ln>
        </p:spPr>
      </p:pic>
      <p:sp>
        <p:nvSpPr>
          <p:cNvPr id="4" name="Content Placeholder 3"/>
          <p:cNvSpPr>
            <a:spLocks noGrp="1"/>
          </p:cNvSpPr>
          <p:nvPr>
            <p:ph sz="half" idx="2"/>
          </p:nvPr>
        </p:nvSpPr>
        <p:spPr>
          <a:xfrm>
            <a:off x="1609859" y="5638800"/>
            <a:ext cx="9821214" cy="4351338"/>
          </a:xfrm>
        </p:spPr>
        <p:txBody>
          <a:bodyPr>
            <a:normAutofit/>
          </a:bodyPr>
          <a:lstStyle/>
          <a:p>
            <a:pPr marL="0" indent="0">
              <a:buNone/>
            </a:pPr>
            <a:r>
              <a:rPr sz="1400" b="1" dirty="0"/>
              <a:t>NOTE:</a:t>
            </a:r>
            <a:r>
              <a:rPr sz="1400" dirty="0"/>
              <a:t> The </a:t>
            </a:r>
            <a:r>
              <a:rPr sz="1400" i="1" dirty="0"/>
              <a:t>MMWR</a:t>
            </a:r>
            <a:r>
              <a:rPr sz="1400" dirty="0"/>
              <a:t> week is the week of the epidemiologic year for which the case is assigned by the reporting local or state health department. For the weeks displayed, the midpoint of the date range (i.e., the Wednesday of the week) is provided for reference.</a:t>
            </a:r>
          </a:p>
          <a:p>
            <a:pPr marL="0" indent="0">
              <a:buNone/>
            </a:pPr>
            <a:r>
              <a:rPr sz="1400" dirty="0"/>
              <a:t>Adapted from </a:t>
            </a:r>
            <a:r>
              <a:rPr sz="1400" dirty="0" err="1"/>
              <a:t>Pagaoa</a:t>
            </a:r>
            <a:r>
              <a:rPr sz="1400" dirty="0"/>
              <a:t> et al., </a:t>
            </a:r>
            <a:r>
              <a:rPr sz="1400" i="1" dirty="0"/>
              <a:t>Sexually Transmitted Diseases</a:t>
            </a:r>
            <a:r>
              <a:rPr sz="1400" dirty="0"/>
              <a:t>, 2021</a:t>
            </a:r>
          </a:p>
        </p:txBody>
      </p:sp>
    </p:spTree>
    <p:extLst>
      <p:ext uri="{BB962C8B-B14F-4D97-AF65-F5344CB8AC3E}">
        <p14:creationId xmlns:p14="http://schemas.microsoft.com/office/powerpoint/2010/main" val="224654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8B2A-2791-80B9-C774-BC5B79C08A19}"/>
              </a:ext>
            </a:extLst>
          </p:cNvPr>
          <p:cNvSpPr>
            <a:spLocks noGrp="1"/>
          </p:cNvSpPr>
          <p:nvPr>
            <p:ph type="title"/>
          </p:nvPr>
        </p:nvSpPr>
        <p:spPr/>
        <p:txBody>
          <a:bodyPr>
            <a:normAutofit/>
          </a:bodyPr>
          <a:lstStyle/>
          <a:p>
            <a:pPr algn="ctr"/>
            <a:r>
              <a:rPr lang="en-US" sz="3200" b="1" dirty="0"/>
              <a:t>Reversing the Rise in STIs: Integrating Services to Address the Syndemic of STIs, HIV, Substance Use, and Viral Hepatitis</a:t>
            </a:r>
          </a:p>
        </p:txBody>
      </p:sp>
      <p:pic>
        <p:nvPicPr>
          <p:cNvPr id="5" name="Picture 4" descr="A screenshot of a graph&#10;&#10;Description automatically generated">
            <a:extLst>
              <a:ext uri="{FF2B5EF4-FFF2-40B4-BE49-F238E27FC236}">
                <a16:creationId xmlns:a16="http://schemas.microsoft.com/office/drawing/2014/main" id="{7F517965-C8FF-F018-3509-8AADC613D75B}"/>
              </a:ext>
            </a:extLst>
          </p:cNvPr>
          <p:cNvPicPr>
            <a:picLocks noChangeAspect="1"/>
          </p:cNvPicPr>
          <p:nvPr/>
        </p:nvPicPr>
        <p:blipFill>
          <a:blip r:embed="rId2"/>
          <a:stretch>
            <a:fillRect/>
          </a:stretch>
        </p:blipFill>
        <p:spPr>
          <a:xfrm>
            <a:off x="1189577" y="1576007"/>
            <a:ext cx="9812845" cy="4047627"/>
          </a:xfrm>
          <a:prstGeom prst="rect">
            <a:avLst/>
          </a:prstGeom>
        </p:spPr>
      </p:pic>
      <p:sp>
        <p:nvSpPr>
          <p:cNvPr id="11" name="TextBox 10">
            <a:extLst>
              <a:ext uri="{FF2B5EF4-FFF2-40B4-BE49-F238E27FC236}">
                <a16:creationId xmlns:a16="http://schemas.microsoft.com/office/drawing/2014/main" id="{75A827A2-A9B4-07B5-26BB-7A9C755A443D}"/>
              </a:ext>
            </a:extLst>
          </p:cNvPr>
          <p:cNvSpPr txBox="1"/>
          <p:nvPr/>
        </p:nvSpPr>
        <p:spPr>
          <a:xfrm>
            <a:off x="674914" y="5676423"/>
            <a:ext cx="10842171" cy="646331"/>
          </a:xfrm>
          <a:prstGeom prst="rect">
            <a:avLst/>
          </a:prstGeom>
          <a:noFill/>
        </p:spPr>
        <p:txBody>
          <a:bodyPr wrap="square">
            <a:spAutoFit/>
          </a:bodyPr>
          <a:lstStyle/>
          <a:p>
            <a:pPr marL="0" indent="0" algn="ctr">
              <a:buNone/>
            </a:pPr>
            <a:r>
              <a:rPr lang="en-US" dirty="0"/>
              <a:t>A holistic, whole-of-society approach, including addressing social and economic barriers, is required to</a:t>
            </a:r>
          </a:p>
          <a:p>
            <a:pPr marL="0" indent="0" algn="ctr">
              <a:buNone/>
            </a:pPr>
            <a:r>
              <a:rPr lang="en-US" dirty="0"/>
              <a:t> improve this syndemic and America’s health</a:t>
            </a:r>
          </a:p>
        </p:txBody>
      </p:sp>
    </p:spTree>
    <p:extLst>
      <p:ext uri="{BB962C8B-B14F-4D97-AF65-F5344CB8AC3E}">
        <p14:creationId xmlns:p14="http://schemas.microsoft.com/office/powerpoint/2010/main" val="369285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31258"/>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4800" b="1" dirty="0">
                <a:solidFill>
                  <a:schemeClr val="bg1"/>
                </a:solidFill>
                <a:latin typeface="Segoe UI"/>
                <a:cs typeface="Segoe UI"/>
              </a:rPr>
              <a:t>Outline</a:t>
            </a:r>
            <a:endParaRPr lang="en-US" sz="4800" dirty="0">
              <a:solidFill>
                <a:schemeClr val="bg1"/>
              </a:solidFill>
              <a:latin typeface="Segoe UI"/>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A9BFCEA9-43E2-4710-A136-2BB517006274}"/>
              </a:ext>
            </a:extLst>
          </p:cNvPr>
          <p:cNvPicPr>
            <a:picLocks noChangeAspect="1"/>
          </p:cNvPicPr>
          <p:nvPr/>
        </p:nvPicPr>
        <p:blipFill rotWithShape="1">
          <a:blip r:embed="rId3">
            <a:alphaModFix amt="10000"/>
          </a:blip>
          <a:srcRect l="16778" r="64354"/>
          <a:stretch/>
        </p:blipFill>
        <p:spPr>
          <a:xfrm>
            <a:off x="-1" y="1689988"/>
            <a:ext cx="2844801" cy="5115458"/>
          </a:xfrm>
          <a:prstGeom prst="rect">
            <a:avLst/>
          </a:prstGeom>
        </p:spPr>
      </p:pic>
      <p:sp>
        <p:nvSpPr>
          <p:cNvPr id="7" name="Content Placeholder 2">
            <a:extLst>
              <a:ext uri="{FF2B5EF4-FFF2-40B4-BE49-F238E27FC236}">
                <a16:creationId xmlns:a16="http://schemas.microsoft.com/office/drawing/2014/main" id="{D46007D0-4F29-3447-B6B9-FBF6022B771D}"/>
              </a:ext>
            </a:extLst>
          </p:cNvPr>
          <p:cNvSpPr txBox="1">
            <a:spLocks/>
          </p:cNvSpPr>
          <p:nvPr/>
        </p:nvSpPr>
        <p:spPr>
          <a:xfrm>
            <a:off x="2689612" y="1727524"/>
            <a:ext cx="8773428" cy="49859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b="1" dirty="0">
                <a:ea typeface="+mn-lt"/>
                <a:cs typeface="+mn-lt"/>
              </a:rPr>
              <a:t>Syndemic Concepts</a:t>
            </a:r>
            <a:br>
              <a:rPr lang="en-US" sz="3200" b="1" dirty="0">
                <a:solidFill>
                  <a:srgbClr val="FF0000"/>
                </a:solidFill>
                <a:ea typeface="+mn-lt"/>
                <a:cs typeface="+mn-lt"/>
              </a:rPr>
            </a:br>
            <a:endParaRPr lang="en-US" sz="3200" b="1" dirty="0">
              <a:solidFill>
                <a:srgbClr val="FF0000"/>
              </a:solidFill>
              <a:ea typeface="+mn-lt"/>
              <a:cs typeface="+mn-lt"/>
            </a:endParaRPr>
          </a:p>
          <a:p>
            <a:pPr marL="457200" indent="-457200"/>
            <a:r>
              <a:rPr lang="en-US" sz="3200" b="1" dirty="0">
                <a:solidFill>
                  <a:srgbClr val="FF0000"/>
                </a:solidFill>
                <a:ea typeface="+mn-lt"/>
                <a:cs typeface="+mn-lt"/>
              </a:rPr>
              <a:t>Clinical Case</a:t>
            </a:r>
            <a:br>
              <a:rPr lang="en-US" sz="3200" b="1" dirty="0">
                <a:solidFill>
                  <a:srgbClr val="FF0000"/>
                </a:solidFill>
                <a:ea typeface="+mn-lt"/>
                <a:cs typeface="+mn-lt"/>
              </a:rPr>
            </a:br>
            <a:endParaRPr lang="en-US" sz="3200" dirty="0">
              <a:solidFill>
                <a:srgbClr val="FF0000"/>
              </a:solidFill>
            </a:endParaRPr>
          </a:p>
          <a:p>
            <a:pPr marL="457200" indent="-457200"/>
            <a:r>
              <a:rPr lang="en-US" sz="3200" b="1" dirty="0">
                <a:solidFill>
                  <a:srgbClr val="002060"/>
                </a:solidFill>
                <a:cs typeface="Calibri"/>
              </a:rPr>
              <a:t>The SUD/HCV/HIV/STI Syndemic in Indian Country</a:t>
            </a:r>
            <a:br>
              <a:rPr lang="en-US" sz="3200" b="1" dirty="0">
                <a:solidFill>
                  <a:srgbClr val="002060"/>
                </a:solidFill>
                <a:cs typeface="Calibri"/>
              </a:rPr>
            </a:br>
            <a:endParaRPr lang="en-US" sz="3200" b="1" dirty="0">
              <a:solidFill>
                <a:srgbClr val="002060"/>
              </a:solidFill>
              <a:cs typeface="Calibri"/>
            </a:endParaRPr>
          </a:p>
          <a:p>
            <a:pPr marL="457200" indent="-457200"/>
            <a:r>
              <a:rPr lang="en-US" sz="3200" b="1" dirty="0">
                <a:solidFill>
                  <a:srgbClr val="002060"/>
                </a:solidFill>
                <a:cs typeface="Calibri"/>
              </a:rPr>
              <a:t>Interventions to Mitigate the Syndemic:</a:t>
            </a:r>
          </a:p>
          <a:p>
            <a:pPr marL="914400" lvl="1" indent="-457200"/>
            <a:r>
              <a:rPr lang="en-US" b="1" dirty="0">
                <a:solidFill>
                  <a:srgbClr val="002060"/>
                </a:solidFill>
                <a:cs typeface="Segoe UI"/>
              </a:rPr>
              <a:t>Societal (Macro), Health System (Micro), Health Professional (Individual)</a:t>
            </a:r>
            <a:endParaRPr lang="en-US" b="1" dirty="0">
              <a:solidFill>
                <a:srgbClr val="002060"/>
              </a:solidFill>
              <a:cs typeface="Calibri"/>
            </a:endParaRPr>
          </a:p>
          <a:p>
            <a:pPr marL="0" indent="0">
              <a:buNone/>
            </a:pPr>
            <a:endParaRPr lang="en-US" sz="2300" dirty="0">
              <a:solidFill>
                <a:srgbClr val="002060"/>
              </a:solidFill>
              <a:latin typeface="Segoe UI"/>
              <a:cs typeface="Segoe UI"/>
            </a:endParaRPr>
          </a:p>
          <a:p>
            <a:pPr marL="0" indent="0">
              <a:buNone/>
            </a:pPr>
            <a:endParaRPr lang="en-US" sz="2300" dirty="0">
              <a:solidFill>
                <a:srgbClr val="002060"/>
              </a:solidFill>
              <a:latin typeface="Segoe UI" panose="020B0502040204020203" pitchFamily="34" charset="0"/>
              <a:cs typeface="Segoe UI"/>
            </a:endParaRPr>
          </a:p>
          <a:p>
            <a:pPr lvl="1"/>
            <a:endParaRPr lang="en-US" sz="2300" dirty="0">
              <a:solidFill>
                <a:srgbClr val="002060"/>
              </a:solidFill>
              <a:latin typeface="Segoe UI" panose="020B0502040204020203" pitchFamily="34" charset="0"/>
              <a:cs typeface="Segoe UI"/>
            </a:endParaRPr>
          </a:p>
          <a:p>
            <a:pPr lvl="1"/>
            <a:endParaRPr lang="en-US" sz="23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801686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Segoe UI" panose="020B0502040204020203" pitchFamily="34" charset="0"/>
                <a:ea typeface="+mj-ea"/>
                <a:cs typeface="Segoe UI" panose="020B0502040204020203" pitchFamily="34" charset="0"/>
              </a:rPr>
              <a:t>Clinical Case: Mr. S</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7B1726-ED78-4454-BE7E-A270ABE1E96D}"/>
              </a:ext>
            </a:extLst>
          </p:cNvPr>
          <p:cNvSpPr/>
          <p:nvPr/>
        </p:nvSpPr>
        <p:spPr>
          <a:xfrm>
            <a:off x="2133601" y="4613563"/>
            <a:ext cx="711200" cy="1246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1C9EE417-63D5-EFA6-9A0E-C9A551DE3B0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4845"/>
          <a:stretch/>
        </p:blipFill>
        <p:spPr>
          <a:xfrm>
            <a:off x="157489" y="1528354"/>
            <a:ext cx="1791542" cy="5395485"/>
          </a:xfrm>
          <a:prstGeom prst="rect">
            <a:avLst/>
          </a:prstGeom>
        </p:spPr>
      </p:pic>
      <p:sp>
        <p:nvSpPr>
          <p:cNvPr id="4" name="Rectangle 3">
            <a:extLst>
              <a:ext uri="{FF2B5EF4-FFF2-40B4-BE49-F238E27FC236}">
                <a16:creationId xmlns:a16="http://schemas.microsoft.com/office/drawing/2014/main" id="{B4CBD257-E173-CEEA-6A7A-B32588F10E7F}"/>
              </a:ext>
            </a:extLst>
          </p:cNvPr>
          <p:cNvSpPr/>
          <p:nvPr/>
        </p:nvSpPr>
        <p:spPr>
          <a:xfrm>
            <a:off x="157489" y="4937760"/>
            <a:ext cx="391151" cy="118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97874-005E-2D37-7B2E-07319649E3E8}"/>
              </a:ext>
            </a:extLst>
          </p:cNvPr>
          <p:cNvSpPr/>
          <p:nvPr/>
        </p:nvSpPr>
        <p:spPr>
          <a:xfrm>
            <a:off x="127351" y="4768017"/>
            <a:ext cx="391151" cy="287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758150CD-53B9-6E66-9C24-A2623A24C218}"/>
              </a:ext>
            </a:extLst>
          </p:cNvPr>
          <p:cNvSpPr txBox="1">
            <a:spLocks/>
          </p:cNvSpPr>
          <p:nvPr/>
        </p:nvSpPr>
        <p:spPr>
          <a:xfrm>
            <a:off x="2709670" y="1990426"/>
            <a:ext cx="8830057" cy="44713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300" b="1" dirty="0">
                <a:solidFill>
                  <a:srgbClr val="061F57"/>
                </a:solidFill>
                <a:latin typeface="Segoe UI"/>
                <a:ea typeface="+mn-lt"/>
                <a:cs typeface="+mn-lt"/>
              </a:rPr>
              <a:t>Mr. S </a:t>
            </a:r>
            <a:r>
              <a:rPr lang="en-US" sz="3300" dirty="0">
                <a:solidFill>
                  <a:srgbClr val="061F57"/>
                </a:solidFill>
                <a:latin typeface="Segoe UI"/>
                <a:ea typeface="+mn-lt"/>
                <a:cs typeface="+mn-lt"/>
              </a:rPr>
              <a:t>is a 24-year-old AI/AN male who suffered a right femur fracture (MVA) 6 years ago. Unfortunately,</a:t>
            </a:r>
            <a:r>
              <a:rPr lang="en-US" sz="3300" b="1" dirty="0">
                <a:solidFill>
                  <a:srgbClr val="061F57"/>
                </a:solidFill>
                <a:latin typeface="Segoe UI"/>
                <a:ea typeface="+mn-lt"/>
                <a:cs typeface="+mn-lt"/>
              </a:rPr>
              <a:t> pain management training or policies were not available </a:t>
            </a:r>
            <a:r>
              <a:rPr lang="en-US" sz="3300" dirty="0">
                <a:solidFill>
                  <a:srgbClr val="061F57"/>
                </a:solidFill>
                <a:latin typeface="Segoe UI"/>
                <a:ea typeface="+mn-lt"/>
                <a:cs typeface="+mn-lt"/>
              </a:rPr>
              <a:t>in the institution, and he was discharge from the hospital with oxycodone hydrochloride for pain control. </a:t>
            </a:r>
            <a:endParaRPr lang="en-US" sz="3200" dirty="0">
              <a:solidFill>
                <a:srgbClr val="000000"/>
              </a:solidFill>
              <a:latin typeface="Segoe UI"/>
              <a:cs typeface="Calibri"/>
            </a:endParaRPr>
          </a:p>
          <a:p>
            <a:pPr marL="0" indent="0">
              <a:buNone/>
            </a:pPr>
            <a:endParaRPr lang="en-US" sz="3200" dirty="0">
              <a:solidFill>
                <a:srgbClr val="000000"/>
              </a:solidFill>
              <a:latin typeface="Segoe UI"/>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1727213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Segoe UI" panose="020B0502040204020203" pitchFamily="34" charset="0"/>
                <a:ea typeface="+mj-ea"/>
                <a:cs typeface="Segoe UI" panose="020B0502040204020203" pitchFamily="34" charset="0"/>
              </a:rPr>
              <a:t>Clinical Case: Mr. S</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7B1726-ED78-4454-BE7E-A270ABE1E96D}"/>
              </a:ext>
            </a:extLst>
          </p:cNvPr>
          <p:cNvSpPr/>
          <p:nvPr/>
        </p:nvSpPr>
        <p:spPr>
          <a:xfrm>
            <a:off x="2133601" y="4613563"/>
            <a:ext cx="711200" cy="1246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1C9EE417-63D5-EFA6-9A0E-C9A551DE3B0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4845"/>
          <a:stretch/>
        </p:blipFill>
        <p:spPr>
          <a:xfrm>
            <a:off x="157489" y="1528354"/>
            <a:ext cx="1791542" cy="5395485"/>
          </a:xfrm>
          <a:prstGeom prst="rect">
            <a:avLst/>
          </a:prstGeom>
        </p:spPr>
      </p:pic>
      <p:sp>
        <p:nvSpPr>
          <p:cNvPr id="4" name="Rectangle 3">
            <a:extLst>
              <a:ext uri="{FF2B5EF4-FFF2-40B4-BE49-F238E27FC236}">
                <a16:creationId xmlns:a16="http://schemas.microsoft.com/office/drawing/2014/main" id="{B4CBD257-E173-CEEA-6A7A-B32588F10E7F}"/>
              </a:ext>
            </a:extLst>
          </p:cNvPr>
          <p:cNvSpPr/>
          <p:nvPr/>
        </p:nvSpPr>
        <p:spPr>
          <a:xfrm>
            <a:off x="157489" y="4937760"/>
            <a:ext cx="391151" cy="118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97874-005E-2D37-7B2E-07319649E3E8}"/>
              </a:ext>
            </a:extLst>
          </p:cNvPr>
          <p:cNvSpPr/>
          <p:nvPr/>
        </p:nvSpPr>
        <p:spPr>
          <a:xfrm>
            <a:off x="127351" y="4768017"/>
            <a:ext cx="391151" cy="287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758150CD-53B9-6E66-9C24-A2623A24C218}"/>
              </a:ext>
            </a:extLst>
          </p:cNvPr>
          <p:cNvSpPr txBox="1">
            <a:spLocks/>
          </p:cNvSpPr>
          <p:nvPr/>
        </p:nvSpPr>
        <p:spPr>
          <a:xfrm>
            <a:off x="2709670" y="1990426"/>
            <a:ext cx="8830057" cy="44713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300" b="1" dirty="0">
                <a:solidFill>
                  <a:srgbClr val="061F57"/>
                </a:solidFill>
                <a:latin typeface="Segoe UI"/>
                <a:ea typeface="+mn-lt"/>
                <a:cs typeface="+mn-lt"/>
              </a:rPr>
              <a:t>Two years ago</a:t>
            </a:r>
            <a:r>
              <a:rPr lang="en-US" sz="3300" dirty="0">
                <a:solidFill>
                  <a:srgbClr val="061F57"/>
                </a:solidFill>
                <a:latin typeface="Segoe UI"/>
                <a:ea typeface="+mn-lt"/>
                <a:cs typeface="+mn-lt"/>
              </a:rPr>
              <a:t>, his new medical provider refused to refill the oxycodone. Unfortunately, </a:t>
            </a:r>
            <a:r>
              <a:rPr lang="en-US" sz="3300" b="1" dirty="0">
                <a:solidFill>
                  <a:srgbClr val="061F57"/>
                </a:solidFill>
                <a:latin typeface="Segoe UI"/>
                <a:ea typeface="+mn-lt"/>
                <a:cs typeface="+mn-lt"/>
              </a:rPr>
              <a:t>the provider was not trained in screening for SUDs. Nor did he have an MAT waiver.</a:t>
            </a:r>
            <a:r>
              <a:rPr lang="en-US" sz="3300" dirty="0">
                <a:solidFill>
                  <a:srgbClr val="061F57"/>
                </a:solidFill>
                <a:latin typeface="Segoe UI"/>
                <a:ea typeface="+mn-lt"/>
                <a:cs typeface="+mn-lt"/>
              </a:rPr>
              <a:t> The patient then turned to his friends who gave him oxycodone, but later he had to purchase it in the streets. </a:t>
            </a:r>
            <a:endParaRPr lang="en-US" sz="3200" dirty="0">
              <a:solidFill>
                <a:srgbClr val="000000"/>
              </a:solidFill>
              <a:latin typeface="Segoe UI"/>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778148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Segoe UI" panose="020B0502040204020203" pitchFamily="34" charset="0"/>
                <a:ea typeface="+mj-ea"/>
                <a:cs typeface="Segoe UI" panose="020B0502040204020203" pitchFamily="34" charset="0"/>
              </a:rPr>
              <a:t>Clinical Case: Mr. S</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7B1726-ED78-4454-BE7E-A270ABE1E96D}"/>
              </a:ext>
            </a:extLst>
          </p:cNvPr>
          <p:cNvSpPr/>
          <p:nvPr/>
        </p:nvSpPr>
        <p:spPr>
          <a:xfrm>
            <a:off x="2133601" y="4613563"/>
            <a:ext cx="711200" cy="1246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1C9EE417-63D5-EFA6-9A0E-C9A551DE3B0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4845"/>
          <a:stretch/>
        </p:blipFill>
        <p:spPr>
          <a:xfrm>
            <a:off x="157489" y="1528354"/>
            <a:ext cx="1791542" cy="5395485"/>
          </a:xfrm>
          <a:prstGeom prst="rect">
            <a:avLst/>
          </a:prstGeom>
        </p:spPr>
      </p:pic>
      <p:sp>
        <p:nvSpPr>
          <p:cNvPr id="4" name="Rectangle 3">
            <a:extLst>
              <a:ext uri="{FF2B5EF4-FFF2-40B4-BE49-F238E27FC236}">
                <a16:creationId xmlns:a16="http://schemas.microsoft.com/office/drawing/2014/main" id="{B4CBD257-E173-CEEA-6A7A-B32588F10E7F}"/>
              </a:ext>
            </a:extLst>
          </p:cNvPr>
          <p:cNvSpPr/>
          <p:nvPr/>
        </p:nvSpPr>
        <p:spPr>
          <a:xfrm>
            <a:off x="157489" y="4937760"/>
            <a:ext cx="391151" cy="118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97874-005E-2D37-7B2E-07319649E3E8}"/>
              </a:ext>
            </a:extLst>
          </p:cNvPr>
          <p:cNvSpPr/>
          <p:nvPr/>
        </p:nvSpPr>
        <p:spPr>
          <a:xfrm>
            <a:off x="127351" y="4768017"/>
            <a:ext cx="391151" cy="287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758150CD-53B9-6E66-9C24-A2623A24C218}"/>
              </a:ext>
            </a:extLst>
          </p:cNvPr>
          <p:cNvSpPr txBox="1">
            <a:spLocks/>
          </p:cNvSpPr>
          <p:nvPr/>
        </p:nvSpPr>
        <p:spPr>
          <a:xfrm>
            <a:off x="2709670" y="1990426"/>
            <a:ext cx="8830057" cy="44713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600" b="1" dirty="0">
                <a:solidFill>
                  <a:srgbClr val="002060"/>
                </a:solidFill>
                <a:cs typeface="Calibri"/>
              </a:rPr>
              <a:t>One year ago, he started injecting heroin </a:t>
            </a:r>
            <a:r>
              <a:rPr lang="en-US" sz="3600" dirty="0">
                <a:solidFill>
                  <a:srgbClr val="002060"/>
                </a:solidFill>
                <a:cs typeface="Calibri"/>
              </a:rPr>
              <a:t>since it was cheaper.  Unfortunately,</a:t>
            </a:r>
            <a:r>
              <a:rPr lang="en-US" sz="3600" b="1" dirty="0">
                <a:solidFill>
                  <a:srgbClr val="002060"/>
                </a:solidFill>
                <a:cs typeface="Calibri"/>
              </a:rPr>
              <a:t> SSPs are not available </a:t>
            </a:r>
            <a:r>
              <a:rPr lang="en-US" sz="3600" dirty="0">
                <a:solidFill>
                  <a:srgbClr val="002060"/>
                </a:solidFill>
                <a:cs typeface="Calibri"/>
              </a:rPr>
              <a:t>where he lives, and he has been sharing needles and syringes. Unfortunately, he lost his job and health insurance and is homeless. </a:t>
            </a:r>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260257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Segoe UI" panose="020B0502040204020203" pitchFamily="34" charset="0"/>
                <a:ea typeface="+mj-ea"/>
                <a:cs typeface="Segoe UI" panose="020B0502040204020203" pitchFamily="34" charset="0"/>
              </a:rPr>
              <a:t>Clinical Case: Mr. S</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7B1726-ED78-4454-BE7E-A270ABE1E96D}"/>
              </a:ext>
            </a:extLst>
          </p:cNvPr>
          <p:cNvSpPr/>
          <p:nvPr/>
        </p:nvSpPr>
        <p:spPr>
          <a:xfrm>
            <a:off x="8177049" y="5852345"/>
            <a:ext cx="711200" cy="1246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1C9EE417-63D5-EFA6-9A0E-C9A551DE3B0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4845"/>
          <a:stretch/>
        </p:blipFill>
        <p:spPr>
          <a:xfrm>
            <a:off x="157489" y="1528354"/>
            <a:ext cx="1791542" cy="5395485"/>
          </a:xfrm>
          <a:prstGeom prst="rect">
            <a:avLst/>
          </a:prstGeom>
        </p:spPr>
      </p:pic>
      <p:sp>
        <p:nvSpPr>
          <p:cNvPr id="4" name="Rectangle 3">
            <a:extLst>
              <a:ext uri="{FF2B5EF4-FFF2-40B4-BE49-F238E27FC236}">
                <a16:creationId xmlns:a16="http://schemas.microsoft.com/office/drawing/2014/main" id="{B4CBD257-E173-CEEA-6A7A-B32588F10E7F}"/>
              </a:ext>
            </a:extLst>
          </p:cNvPr>
          <p:cNvSpPr/>
          <p:nvPr/>
        </p:nvSpPr>
        <p:spPr>
          <a:xfrm>
            <a:off x="157489" y="4937760"/>
            <a:ext cx="391151" cy="118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97874-005E-2D37-7B2E-07319649E3E8}"/>
              </a:ext>
            </a:extLst>
          </p:cNvPr>
          <p:cNvSpPr/>
          <p:nvPr/>
        </p:nvSpPr>
        <p:spPr>
          <a:xfrm>
            <a:off x="127351" y="4768017"/>
            <a:ext cx="391151" cy="287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758150CD-53B9-6E66-9C24-A2623A24C218}"/>
              </a:ext>
            </a:extLst>
          </p:cNvPr>
          <p:cNvSpPr txBox="1">
            <a:spLocks/>
          </p:cNvSpPr>
          <p:nvPr/>
        </p:nvSpPr>
        <p:spPr>
          <a:xfrm>
            <a:off x="2709670" y="1990426"/>
            <a:ext cx="8830057" cy="46467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600" b="1" dirty="0">
                <a:solidFill>
                  <a:srgbClr val="002060"/>
                </a:solidFill>
                <a:cs typeface="Calibri"/>
              </a:rPr>
              <a:t>Three days ago, </a:t>
            </a:r>
            <a:r>
              <a:rPr lang="en-US" sz="3600" dirty="0">
                <a:solidFill>
                  <a:srgbClr val="002060"/>
                </a:solidFill>
                <a:cs typeface="Calibri"/>
              </a:rPr>
              <a:t>he </a:t>
            </a:r>
            <a:r>
              <a:rPr lang="en-US" sz="3600" b="1" dirty="0">
                <a:solidFill>
                  <a:srgbClr val="002060"/>
                </a:solidFill>
                <a:cs typeface="Calibri"/>
              </a:rPr>
              <a:t>presented to the ED with opioid withdrawal symptoms</a:t>
            </a:r>
            <a:r>
              <a:rPr lang="en-US" sz="3600" dirty="0">
                <a:solidFill>
                  <a:srgbClr val="002060"/>
                </a:solidFill>
                <a:cs typeface="Calibri"/>
              </a:rPr>
              <a:t> (nausea, vomiting, diarrhea, restlessness, abdominal pain).</a:t>
            </a:r>
          </a:p>
        </p:txBody>
      </p:sp>
    </p:spTree>
    <p:extLst>
      <p:ext uri="{BB962C8B-B14F-4D97-AF65-F5344CB8AC3E}">
        <p14:creationId xmlns:p14="http://schemas.microsoft.com/office/powerpoint/2010/main" val="1164293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12879"/>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Segoe UI" panose="020B0502040204020203" pitchFamily="34" charset="0"/>
                <a:ea typeface="+mj-ea"/>
                <a:cs typeface="Segoe UI" panose="020B0502040204020203" pitchFamily="34" charset="0"/>
              </a:rPr>
              <a:t>Clinical Case: Mr. S: Questions</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7B1726-ED78-4454-BE7E-A270ABE1E96D}"/>
              </a:ext>
            </a:extLst>
          </p:cNvPr>
          <p:cNvSpPr/>
          <p:nvPr/>
        </p:nvSpPr>
        <p:spPr>
          <a:xfrm>
            <a:off x="8177049" y="5852345"/>
            <a:ext cx="711200" cy="1246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1C9EE417-63D5-EFA6-9A0E-C9A551DE3B0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4845"/>
          <a:stretch/>
        </p:blipFill>
        <p:spPr>
          <a:xfrm>
            <a:off x="157489" y="1528354"/>
            <a:ext cx="1791542" cy="5395485"/>
          </a:xfrm>
          <a:prstGeom prst="rect">
            <a:avLst/>
          </a:prstGeom>
        </p:spPr>
      </p:pic>
      <p:sp>
        <p:nvSpPr>
          <p:cNvPr id="4" name="Rectangle 3">
            <a:extLst>
              <a:ext uri="{FF2B5EF4-FFF2-40B4-BE49-F238E27FC236}">
                <a16:creationId xmlns:a16="http://schemas.microsoft.com/office/drawing/2014/main" id="{B4CBD257-E173-CEEA-6A7A-B32588F10E7F}"/>
              </a:ext>
            </a:extLst>
          </p:cNvPr>
          <p:cNvSpPr/>
          <p:nvPr/>
        </p:nvSpPr>
        <p:spPr>
          <a:xfrm>
            <a:off x="157489" y="4937760"/>
            <a:ext cx="391151" cy="118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97874-005E-2D37-7B2E-07319649E3E8}"/>
              </a:ext>
            </a:extLst>
          </p:cNvPr>
          <p:cNvSpPr/>
          <p:nvPr/>
        </p:nvSpPr>
        <p:spPr>
          <a:xfrm>
            <a:off x="127351" y="4768017"/>
            <a:ext cx="391151" cy="287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758150CD-53B9-6E66-9C24-A2623A24C218}"/>
              </a:ext>
            </a:extLst>
          </p:cNvPr>
          <p:cNvSpPr txBox="1">
            <a:spLocks/>
          </p:cNvSpPr>
          <p:nvPr/>
        </p:nvSpPr>
        <p:spPr>
          <a:xfrm>
            <a:off x="2709670" y="1990426"/>
            <a:ext cx="8830057" cy="46467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200" b="1" dirty="0">
                <a:solidFill>
                  <a:srgbClr val="002060"/>
                </a:solidFill>
                <a:cs typeface="Calibri"/>
              </a:rPr>
              <a:t>For the Public Health Participants:</a:t>
            </a:r>
          </a:p>
          <a:p>
            <a:pPr lvl="1">
              <a:lnSpc>
                <a:spcPct val="100000"/>
              </a:lnSpc>
            </a:pPr>
            <a:r>
              <a:rPr lang="en-US" sz="2800" dirty="0">
                <a:solidFill>
                  <a:srgbClr val="002060"/>
                </a:solidFill>
                <a:cs typeface="Calibri"/>
              </a:rPr>
              <a:t>Name 2 structural and 2 Social factors that were drivers in Mr. S outcomes</a:t>
            </a:r>
            <a:br>
              <a:rPr lang="en-US" sz="2800" dirty="0">
                <a:solidFill>
                  <a:srgbClr val="002060"/>
                </a:solidFill>
                <a:cs typeface="Calibri"/>
              </a:rPr>
            </a:br>
            <a:endParaRPr lang="en-US" sz="3200" dirty="0">
              <a:solidFill>
                <a:srgbClr val="002060"/>
              </a:solidFill>
              <a:latin typeface="Segoe UI"/>
              <a:cs typeface="Calibri"/>
            </a:endParaRPr>
          </a:p>
          <a:p>
            <a:pPr>
              <a:lnSpc>
                <a:spcPct val="100000"/>
              </a:lnSpc>
            </a:pPr>
            <a:r>
              <a:rPr lang="en-US" sz="3200" b="1" dirty="0">
                <a:solidFill>
                  <a:srgbClr val="002060"/>
                </a:solidFill>
                <a:cs typeface="Calibri"/>
              </a:rPr>
              <a:t>For the Clinical Participants</a:t>
            </a:r>
          </a:p>
          <a:p>
            <a:pPr lvl="1">
              <a:lnSpc>
                <a:spcPct val="100000"/>
              </a:lnSpc>
            </a:pPr>
            <a:r>
              <a:rPr lang="en-US" sz="2800" dirty="0">
                <a:solidFill>
                  <a:srgbClr val="002060"/>
                </a:solidFill>
                <a:latin typeface="Segoe UI"/>
                <a:cs typeface="Calibri"/>
              </a:rPr>
              <a:t>Name 1 medical intervention that could have prevented this patient from ending up in the ED and 4 interventions you would have done for Mr. S in the ED </a:t>
            </a:r>
            <a:endParaRPr lang="en-US" sz="2800" dirty="0">
              <a:solidFill>
                <a:srgbClr val="000000"/>
              </a:solidFill>
              <a:latin typeface="Segoe UI"/>
              <a:cs typeface="Calibri"/>
            </a:endParaRPr>
          </a:p>
        </p:txBody>
      </p:sp>
    </p:spTree>
    <p:extLst>
      <p:ext uri="{BB962C8B-B14F-4D97-AF65-F5344CB8AC3E}">
        <p14:creationId xmlns:p14="http://schemas.microsoft.com/office/powerpoint/2010/main" val="543397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12879"/>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Segoe UI" panose="020B0502040204020203" pitchFamily="34" charset="0"/>
                <a:ea typeface="+mj-ea"/>
                <a:cs typeface="Segoe UI" panose="020B0502040204020203" pitchFamily="34" charset="0"/>
              </a:rPr>
              <a:t>Clinical Case: Mr. S: Questions</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7B1726-ED78-4454-BE7E-A270ABE1E96D}"/>
              </a:ext>
            </a:extLst>
          </p:cNvPr>
          <p:cNvSpPr/>
          <p:nvPr/>
        </p:nvSpPr>
        <p:spPr>
          <a:xfrm>
            <a:off x="8177049" y="5852345"/>
            <a:ext cx="711200" cy="1246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CBD257-E173-CEEA-6A7A-B32588F10E7F}"/>
              </a:ext>
            </a:extLst>
          </p:cNvPr>
          <p:cNvSpPr/>
          <p:nvPr/>
        </p:nvSpPr>
        <p:spPr>
          <a:xfrm>
            <a:off x="157489" y="4937760"/>
            <a:ext cx="391151" cy="118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97874-005E-2D37-7B2E-07319649E3E8}"/>
              </a:ext>
            </a:extLst>
          </p:cNvPr>
          <p:cNvSpPr/>
          <p:nvPr/>
        </p:nvSpPr>
        <p:spPr>
          <a:xfrm>
            <a:off x="127351" y="4768017"/>
            <a:ext cx="391151" cy="287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758150CD-53B9-6E66-9C24-A2623A24C218}"/>
              </a:ext>
            </a:extLst>
          </p:cNvPr>
          <p:cNvSpPr txBox="1">
            <a:spLocks/>
          </p:cNvSpPr>
          <p:nvPr/>
        </p:nvSpPr>
        <p:spPr>
          <a:xfrm>
            <a:off x="157488" y="1829043"/>
            <a:ext cx="5938511" cy="4646756"/>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200" b="1" dirty="0">
                <a:solidFill>
                  <a:srgbClr val="002060"/>
                </a:solidFill>
                <a:cs typeface="Calibri"/>
              </a:rPr>
              <a:t>For the Public Health Participants:</a:t>
            </a:r>
          </a:p>
          <a:p>
            <a:pPr lvl="1">
              <a:lnSpc>
                <a:spcPct val="100000"/>
              </a:lnSpc>
            </a:pPr>
            <a:r>
              <a:rPr lang="en-US" sz="2800" dirty="0">
                <a:solidFill>
                  <a:srgbClr val="002060"/>
                </a:solidFill>
                <a:cs typeface="Calibri"/>
              </a:rPr>
              <a:t>Name 2 structural and 2 Social factors that were drivers in Mr. S outcomes</a:t>
            </a:r>
            <a:br>
              <a:rPr lang="en-US" sz="2800" dirty="0">
                <a:solidFill>
                  <a:srgbClr val="002060"/>
                </a:solidFill>
                <a:cs typeface="Calibri"/>
              </a:rPr>
            </a:br>
            <a:endParaRPr lang="en-US" sz="3200" dirty="0">
              <a:solidFill>
                <a:srgbClr val="002060"/>
              </a:solidFill>
              <a:latin typeface="Segoe UI"/>
              <a:cs typeface="Calibri"/>
            </a:endParaRPr>
          </a:p>
          <a:p>
            <a:pPr>
              <a:lnSpc>
                <a:spcPct val="100000"/>
              </a:lnSpc>
            </a:pPr>
            <a:r>
              <a:rPr lang="en-US" sz="3200" b="1" dirty="0">
                <a:solidFill>
                  <a:srgbClr val="002060"/>
                </a:solidFill>
                <a:cs typeface="Calibri"/>
              </a:rPr>
              <a:t>For the Clinical Participants</a:t>
            </a:r>
          </a:p>
          <a:p>
            <a:pPr lvl="1">
              <a:lnSpc>
                <a:spcPct val="100000"/>
              </a:lnSpc>
            </a:pPr>
            <a:r>
              <a:rPr lang="en-US" sz="2800" dirty="0">
                <a:solidFill>
                  <a:srgbClr val="002060"/>
                </a:solidFill>
                <a:latin typeface="Segoe UI"/>
                <a:cs typeface="Calibri"/>
              </a:rPr>
              <a:t>Name 1 medical intervention that could have prevented this patient from ending up in the ED and 4 interventions you would have done for Mr. S in the ED </a:t>
            </a:r>
            <a:endParaRPr lang="en-US" sz="2800" dirty="0">
              <a:solidFill>
                <a:srgbClr val="000000"/>
              </a:solidFill>
              <a:latin typeface="Segoe UI"/>
              <a:cs typeface="Calibri"/>
            </a:endParaRPr>
          </a:p>
        </p:txBody>
      </p:sp>
      <p:sp>
        <p:nvSpPr>
          <p:cNvPr id="29" name="TextBox 28">
            <a:extLst>
              <a:ext uri="{FF2B5EF4-FFF2-40B4-BE49-F238E27FC236}">
                <a16:creationId xmlns:a16="http://schemas.microsoft.com/office/drawing/2014/main" id="{46D17957-3752-EDA1-B3D2-628ED4ADB680}"/>
              </a:ext>
            </a:extLst>
          </p:cNvPr>
          <p:cNvSpPr txBox="1"/>
          <p:nvPr/>
        </p:nvSpPr>
        <p:spPr>
          <a:xfrm>
            <a:off x="7269328" y="1982450"/>
            <a:ext cx="4765184" cy="1446550"/>
          </a:xfrm>
          <a:prstGeom prst="rect">
            <a:avLst/>
          </a:prstGeom>
          <a:noFill/>
        </p:spPr>
        <p:txBody>
          <a:bodyPr wrap="square" rtlCol="0">
            <a:spAutoFit/>
          </a:bodyPr>
          <a:lstStyle/>
          <a:p>
            <a:pPr marL="285750" indent="-285750">
              <a:buFont typeface="Arial" panose="020B0604020202020204" pitchFamily="34" charset="0"/>
              <a:buChar char="•"/>
            </a:pPr>
            <a:r>
              <a:rPr lang="en-US" sz="2400" kern="1200" dirty="0"/>
              <a:t>Structural:</a:t>
            </a:r>
          </a:p>
          <a:p>
            <a:pPr marL="742950" lvl="1" indent="-285750">
              <a:buFont typeface="Arial" panose="020B0604020202020204" pitchFamily="34" charset="0"/>
              <a:buChar char="•"/>
            </a:pPr>
            <a:r>
              <a:rPr lang="en-US" sz="2000" kern="1200" dirty="0"/>
              <a:t> Access to housing and SSP</a:t>
            </a:r>
          </a:p>
          <a:p>
            <a:pPr marL="285750" indent="-285750">
              <a:buFont typeface="Arial" panose="020B0604020202020204" pitchFamily="34" charset="0"/>
              <a:buChar char="•"/>
            </a:pPr>
            <a:r>
              <a:rPr lang="en-US" sz="2400" dirty="0"/>
              <a:t>Social: </a:t>
            </a:r>
          </a:p>
          <a:p>
            <a:pPr marL="742950" lvl="1" indent="-285750">
              <a:buFont typeface="Arial" panose="020B0604020202020204" pitchFamily="34" charset="0"/>
              <a:buChar char="•"/>
            </a:pPr>
            <a:r>
              <a:rPr lang="en-US" sz="2000" dirty="0"/>
              <a:t>Stigma, Health Coverage</a:t>
            </a:r>
          </a:p>
        </p:txBody>
      </p:sp>
      <p:sp>
        <p:nvSpPr>
          <p:cNvPr id="30" name="TextBox 29">
            <a:extLst>
              <a:ext uri="{FF2B5EF4-FFF2-40B4-BE49-F238E27FC236}">
                <a16:creationId xmlns:a16="http://schemas.microsoft.com/office/drawing/2014/main" id="{337E10E1-3287-8A8D-E170-747BBF91FD45}"/>
              </a:ext>
            </a:extLst>
          </p:cNvPr>
          <p:cNvSpPr txBox="1"/>
          <p:nvPr/>
        </p:nvSpPr>
        <p:spPr>
          <a:xfrm>
            <a:off x="7159117" y="3960422"/>
            <a:ext cx="4765183" cy="2954655"/>
          </a:xfrm>
          <a:prstGeom prst="rect">
            <a:avLst/>
          </a:prstGeom>
          <a:noFill/>
        </p:spPr>
        <p:txBody>
          <a:bodyPr wrap="square" rtlCol="0">
            <a:spAutoFit/>
          </a:bodyPr>
          <a:lstStyle/>
          <a:p>
            <a:pPr marL="285750" indent="-285750">
              <a:buFont typeface="Arial" panose="020B0604020202020204" pitchFamily="34" charset="0"/>
              <a:buChar char="•"/>
            </a:pPr>
            <a:r>
              <a:rPr lang="en-US" sz="2400" dirty="0"/>
              <a:t>Preventive Medical Intervention:</a:t>
            </a:r>
          </a:p>
          <a:p>
            <a:pPr marL="742950" lvl="1" indent="-285750">
              <a:buFont typeface="Arial" panose="020B0604020202020204" pitchFamily="34" charset="0"/>
              <a:buChar char="•"/>
            </a:pPr>
            <a:r>
              <a:rPr lang="en-US" sz="2000" dirty="0"/>
              <a:t>Pharmacotherapy/SSP</a:t>
            </a:r>
          </a:p>
          <a:p>
            <a:pPr marL="285750" indent="-285750">
              <a:buFont typeface="Arial" panose="020B0604020202020204" pitchFamily="34" charset="0"/>
              <a:buChar char="•"/>
            </a:pPr>
            <a:r>
              <a:rPr lang="en-US" sz="2400" dirty="0"/>
              <a:t>ED Interventions:</a:t>
            </a:r>
          </a:p>
          <a:p>
            <a:pPr marL="742950" lvl="1" indent="-285750">
              <a:buFont typeface="Arial" panose="020B0604020202020204" pitchFamily="34" charset="0"/>
              <a:buChar char="•"/>
            </a:pPr>
            <a:r>
              <a:rPr lang="en-US" sz="2000" dirty="0"/>
              <a:t>Screening for HCV/HIV/Syphilis/HBV</a:t>
            </a:r>
          </a:p>
          <a:p>
            <a:pPr marL="742950" lvl="1" indent="-285750">
              <a:buFont typeface="Arial" panose="020B0604020202020204" pitchFamily="34" charset="0"/>
              <a:buChar char="•"/>
            </a:pPr>
            <a:r>
              <a:rPr lang="en-US" sz="2000" dirty="0"/>
              <a:t>Buprenorphine Induction</a:t>
            </a:r>
          </a:p>
          <a:p>
            <a:pPr marL="742950" lvl="1" indent="-285750">
              <a:buFont typeface="Arial" panose="020B0604020202020204" pitchFamily="34" charset="0"/>
              <a:buChar char="•"/>
            </a:pPr>
            <a:r>
              <a:rPr lang="en-US" sz="2000" dirty="0"/>
              <a:t>Behavioral health evaluation</a:t>
            </a:r>
          </a:p>
          <a:p>
            <a:pPr marL="742950" lvl="1" indent="-285750">
              <a:buFont typeface="Arial" panose="020B0604020202020204" pitchFamily="34" charset="0"/>
              <a:buChar char="•"/>
            </a:pPr>
            <a:r>
              <a:rPr lang="en-US" sz="2000" dirty="0"/>
              <a:t>Social services </a:t>
            </a:r>
          </a:p>
          <a:p>
            <a:pPr marL="742950" lvl="1" indent="-285750">
              <a:buFont typeface="Arial" panose="020B0604020202020204" pitchFamily="34" charset="0"/>
              <a:buChar char="•"/>
            </a:pPr>
            <a:r>
              <a:rPr lang="en-US" sz="2000" dirty="0"/>
              <a:t>HIV PrEP</a:t>
            </a:r>
          </a:p>
          <a:p>
            <a:endParaRPr lang="en-US" dirty="0"/>
          </a:p>
        </p:txBody>
      </p:sp>
      <p:sp>
        <p:nvSpPr>
          <p:cNvPr id="31" name="Notched Right Arrow 30">
            <a:extLst>
              <a:ext uri="{FF2B5EF4-FFF2-40B4-BE49-F238E27FC236}">
                <a16:creationId xmlns:a16="http://schemas.microsoft.com/office/drawing/2014/main" id="{102F900C-54EB-4E19-6D14-EA402765E77C}"/>
              </a:ext>
            </a:extLst>
          </p:cNvPr>
          <p:cNvSpPr/>
          <p:nvPr/>
        </p:nvSpPr>
        <p:spPr>
          <a:xfrm>
            <a:off x="6305797" y="2410691"/>
            <a:ext cx="854856" cy="48688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Notched Right Arrow 33">
            <a:extLst>
              <a:ext uri="{FF2B5EF4-FFF2-40B4-BE49-F238E27FC236}">
                <a16:creationId xmlns:a16="http://schemas.microsoft.com/office/drawing/2014/main" id="{E1753E78-094B-69C8-95F1-FFA35E17576B}"/>
              </a:ext>
            </a:extLst>
          </p:cNvPr>
          <p:cNvSpPr/>
          <p:nvPr/>
        </p:nvSpPr>
        <p:spPr>
          <a:xfrm>
            <a:off x="6304261" y="4890581"/>
            <a:ext cx="854856" cy="48688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60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4800" b="1" dirty="0">
                <a:solidFill>
                  <a:schemeClr val="bg1"/>
                </a:solidFill>
                <a:latin typeface="Segoe UI"/>
                <a:cs typeface="Segoe UI"/>
              </a:rPr>
              <a:t>Learning Objectives</a:t>
            </a:r>
            <a:endParaRPr lang="en-US" sz="4800" dirty="0">
              <a:solidFill>
                <a:schemeClr val="bg1"/>
              </a:solidFill>
              <a:latin typeface="Segoe UI"/>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A9BFCEA9-43E2-4710-A136-2BB517006274}"/>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31" name="Content Placeholder 2">
            <a:extLst>
              <a:ext uri="{FF2B5EF4-FFF2-40B4-BE49-F238E27FC236}">
                <a16:creationId xmlns:a16="http://schemas.microsoft.com/office/drawing/2014/main" id="{9C527B25-4BC9-B9A8-B62B-4F004A4E11CF}"/>
              </a:ext>
            </a:extLst>
          </p:cNvPr>
          <p:cNvGraphicFramePr/>
          <p:nvPr>
            <p:extLst>
              <p:ext uri="{D42A27DB-BD31-4B8C-83A1-F6EECF244321}">
                <p14:modId xmlns:p14="http://schemas.microsoft.com/office/powerpoint/2010/main" val="2698102864"/>
              </p:ext>
            </p:extLst>
          </p:nvPr>
        </p:nvGraphicFramePr>
        <p:xfrm>
          <a:off x="2651905" y="2041033"/>
          <a:ext cx="8773428" cy="4394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8046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4800" b="1" dirty="0">
                <a:solidFill>
                  <a:schemeClr val="bg1"/>
                </a:solidFill>
                <a:latin typeface="Segoe UI"/>
                <a:cs typeface="Segoe UI"/>
              </a:rPr>
              <a:t>Missed Opportunities</a:t>
            </a:r>
            <a:endParaRPr lang="en-US" sz="4800" dirty="0">
              <a:solidFill>
                <a:schemeClr val="bg1"/>
              </a:solidFill>
              <a:latin typeface="Segoe UI"/>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A9BFCEA9-43E2-4710-A136-2BB517006274}"/>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8" name="Content Placeholder 2">
            <a:extLst>
              <a:ext uri="{FF2B5EF4-FFF2-40B4-BE49-F238E27FC236}">
                <a16:creationId xmlns:a16="http://schemas.microsoft.com/office/drawing/2014/main" id="{E1565901-C9B2-3911-1455-51D498AD227F}"/>
              </a:ext>
            </a:extLst>
          </p:cNvPr>
          <p:cNvGraphicFramePr>
            <a:graphicFrameLocks noGrp="1"/>
          </p:cNvGraphicFramePr>
          <p:nvPr>
            <p:ph idx="1"/>
            <p:extLst>
              <p:ext uri="{D42A27DB-BD31-4B8C-83A1-F6EECF244321}">
                <p14:modId xmlns:p14="http://schemas.microsoft.com/office/powerpoint/2010/main" val="3507515293"/>
              </p:ext>
            </p:extLst>
          </p:nvPr>
        </p:nvGraphicFramePr>
        <p:xfrm>
          <a:off x="2610740" y="1504441"/>
          <a:ext cx="9498882" cy="52437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8940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Segoe UI" panose="020B0502040204020203" pitchFamily="34" charset="0"/>
                <a:ea typeface="+mj-ea"/>
                <a:cs typeface="Segoe UI" panose="020B0502040204020203" pitchFamily="34" charset="0"/>
              </a:rPr>
              <a:t>Clinical Case: Mr. S</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7B1726-ED78-4454-BE7E-A270ABE1E96D}"/>
              </a:ext>
            </a:extLst>
          </p:cNvPr>
          <p:cNvSpPr/>
          <p:nvPr/>
        </p:nvSpPr>
        <p:spPr>
          <a:xfrm>
            <a:off x="2133601" y="4613563"/>
            <a:ext cx="711200" cy="1246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1C9EE417-63D5-EFA6-9A0E-C9A551DE3B0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4845"/>
          <a:stretch/>
        </p:blipFill>
        <p:spPr>
          <a:xfrm>
            <a:off x="157489" y="1528354"/>
            <a:ext cx="1791542" cy="5395485"/>
          </a:xfrm>
          <a:prstGeom prst="rect">
            <a:avLst/>
          </a:prstGeom>
        </p:spPr>
      </p:pic>
      <p:sp>
        <p:nvSpPr>
          <p:cNvPr id="4" name="Rectangle 3">
            <a:extLst>
              <a:ext uri="{FF2B5EF4-FFF2-40B4-BE49-F238E27FC236}">
                <a16:creationId xmlns:a16="http://schemas.microsoft.com/office/drawing/2014/main" id="{B4CBD257-E173-CEEA-6A7A-B32588F10E7F}"/>
              </a:ext>
            </a:extLst>
          </p:cNvPr>
          <p:cNvSpPr/>
          <p:nvPr/>
        </p:nvSpPr>
        <p:spPr>
          <a:xfrm>
            <a:off x="157489" y="4937760"/>
            <a:ext cx="391151" cy="118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97874-005E-2D37-7B2E-07319649E3E8}"/>
              </a:ext>
            </a:extLst>
          </p:cNvPr>
          <p:cNvSpPr/>
          <p:nvPr/>
        </p:nvSpPr>
        <p:spPr>
          <a:xfrm>
            <a:off x="127351" y="4768017"/>
            <a:ext cx="391151" cy="287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758150CD-53B9-6E66-9C24-A2623A24C218}"/>
              </a:ext>
            </a:extLst>
          </p:cNvPr>
          <p:cNvSpPr txBox="1">
            <a:spLocks/>
          </p:cNvSpPr>
          <p:nvPr/>
        </p:nvSpPr>
        <p:spPr>
          <a:xfrm>
            <a:off x="2709670" y="1990426"/>
            <a:ext cx="8830057" cy="46467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600" dirty="0">
                <a:solidFill>
                  <a:srgbClr val="002060"/>
                </a:solidFill>
                <a:cs typeface="Calibri"/>
              </a:rPr>
              <a:t>Fortunately, </a:t>
            </a:r>
            <a:r>
              <a:rPr lang="en-US" sz="3600" b="1" dirty="0">
                <a:solidFill>
                  <a:srgbClr val="002060"/>
                </a:solidFill>
                <a:cs typeface="Calibri"/>
              </a:rPr>
              <a:t>the ED medical provider was trained in SUD management </a:t>
            </a:r>
            <a:r>
              <a:rPr lang="en-US" sz="3600" dirty="0">
                <a:solidFill>
                  <a:srgbClr val="002060"/>
                </a:solidFill>
                <a:cs typeface="Calibri"/>
              </a:rPr>
              <a:t>and induced him with Buprenorphine/Naloxone and gave him a 3-day prescription, enough until he could be evaluated and placed on maintenance therapy.</a:t>
            </a:r>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146842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Segoe UI" panose="020B0502040204020203" pitchFamily="34" charset="0"/>
                <a:ea typeface="+mj-ea"/>
                <a:cs typeface="Segoe UI" panose="020B0502040204020203" pitchFamily="34" charset="0"/>
              </a:rPr>
              <a:t>Clinical Case: Mr. S</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7B1726-ED78-4454-BE7E-A270ABE1E96D}"/>
              </a:ext>
            </a:extLst>
          </p:cNvPr>
          <p:cNvSpPr/>
          <p:nvPr/>
        </p:nvSpPr>
        <p:spPr>
          <a:xfrm>
            <a:off x="2133601" y="4613563"/>
            <a:ext cx="711200" cy="1246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1C9EE417-63D5-EFA6-9A0E-C9A551DE3B0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4845"/>
          <a:stretch/>
        </p:blipFill>
        <p:spPr>
          <a:xfrm>
            <a:off x="157489" y="1528354"/>
            <a:ext cx="1791542" cy="5395485"/>
          </a:xfrm>
          <a:prstGeom prst="rect">
            <a:avLst/>
          </a:prstGeom>
        </p:spPr>
      </p:pic>
      <p:sp>
        <p:nvSpPr>
          <p:cNvPr id="4" name="Rectangle 3">
            <a:extLst>
              <a:ext uri="{FF2B5EF4-FFF2-40B4-BE49-F238E27FC236}">
                <a16:creationId xmlns:a16="http://schemas.microsoft.com/office/drawing/2014/main" id="{B4CBD257-E173-CEEA-6A7A-B32588F10E7F}"/>
              </a:ext>
            </a:extLst>
          </p:cNvPr>
          <p:cNvSpPr/>
          <p:nvPr/>
        </p:nvSpPr>
        <p:spPr>
          <a:xfrm>
            <a:off x="157489" y="4937760"/>
            <a:ext cx="391151" cy="118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97874-005E-2D37-7B2E-07319649E3E8}"/>
              </a:ext>
            </a:extLst>
          </p:cNvPr>
          <p:cNvSpPr/>
          <p:nvPr/>
        </p:nvSpPr>
        <p:spPr>
          <a:xfrm>
            <a:off x="127351" y="4768017"/>
            <a:ext cx="391151" cy="287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758150CD-53B9-6E66-9C24-A2623A24C218}"/>
              </a:ext>
            </a:extLst>
          </p:cNvPr>
          <p:cNvSpPr txBox="1">
            <a:spLocks/>
          </p:cNvSpPr>
          <p:nvPr/>
        </p:nvSpPr>
        <p:spPr>
          <a:xfrm>
            <a:off x="2709670" y="1990426"/>
            <a:ext cx="8830057" cy="44713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600" dirty="0">
                <a:solidFill>
                  <a:srgbClr val="002060"/>
                </a:solidFill>
                <a:cs typeface="Calibri"/>
              </a:rPr>
              <a:t>In addition, </a:t>
            </a:r>
            <a:r>
              <a:rPr lang="en-US" sz="3600" b="1" dirty="0">
                <a:solidFill>
                  <a:srgbClr val="002060"/>
                </a:solidFill>
                <a:cs typeface="Calibri"/>
              </a:rPr>
              <a:t>the provider was also trained in screening for STIs, HCV, HIV, and HIV </a:t>
            </a:r>
            <a:r>
              <a:rPr lang="en-US" sz="3600" b="1" dirty="0" err="1">
                <a:solidFill>
                  <a:srgbClr val="002060"/>
                </a:solidFill>
                <a:cs typeface="Calibri"/>
              </a:rPr>
              <a:t>PrEP.</a:t>
            </a:r>
            <a:r>
              <a:rPr lang="en-US" sz="3600" dirty="0">
                <a:solidFill>
                  <a:srgbClr val="002060"/>
                </a:solidFill>
                <a:cs typeface="Calibri"/>
              </a:rPr>
              <a:t> During the ED visit he was screened and tested positive for HCV. HIV and other STIs screens were negative, and he was referred to the Primary Care clinic for HIV PrEP, HCV treatment and pharmacotherapy follow-up. </a:t>
            </a:r>
            <a:endParaRPr lang="en-US" sz="2400" dirty="0">
              <a:solidFill>
                <a:srgbClr val="000000"/>
              </a:solidFill>
              <a:latin typeface="Calibri"/>
              <a:cs typeface="Calibri"/>
            </a:endParaRPr>
          </a:p>
        </p:txBody>
      </p:sp>
    </p:spTree>
    <p:extLst>
      <p:ext uri="{BB962C8B-B14F-4D97-AF65-F5344CB8AC3E}">
        <p14:creationId xmlns:p14="http://schemas.microsoft.com/office/powerpoint/2010/main" val="4068123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31258"/>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4800" b="1" dirty="0">
                <a:solidFill>
                  <a:schemeClr val="bg1"/>
                </a:solidFill>
                <a:latin typeface="Segoe UI"/>
                <a:cs typeface="Segoe UI"/>
              </a:rPr>
              <a:t>Outline</a:t>
            </a:r>
            <a:endParaRPr lang="en-US" sz="4800" dirty="0">
              <a:solidFill>
                <a:schemeClr val="bg1"/>
              </a:solidFill>
              <a:latin typeface="Segoe UI"/>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A9BFCEA9-43E2-4710-A136-2BB517006274}"/>
              </a:ext>
            </a:extLst>
          </p:cNvPr>
          <p:cNvPicPr>
            <a:picLocks noChangeAspect="1"/>
          </p:cNvPicPr>
          <p:nvPr/>
        </p:nvPicPr>
        <p:blipFill rotWithShape="1">
          <a:blip r:embed="rId3">
            <a:alphaModFix amt="10000"/>
          </a:blip>
          <a:srcRect l="16778" r="64354"/>
          <a:stretch/>
        </p:blipFill>
        <p:spPr>
          <a:xfrm>
            <a:off x="-1" y="1689988"/>
            <a:ext cx="2844801" cy="5115458"/>
          </a:xfrm>
          <a:prstGeom prst="rect">
            <a:avLst/>
          </a:prstGeom>
        </p:spPr>
      </p:pic>
      <p:sp>
        <p:nvSpPr>
          <p:cNvPr id="7" name="Content Placeholder 2">
            <a:extLst>
              <a:ext uri="{FF2B5EF4-FFF2-40B4-BE49-F238E27FC236}">
                <a16:creationId xmlns:a16="http://schemas.microsoft.com/office/drawing/2014/main" id="{D46007D0-4F29-3447-B6B9-FBF6022B771D}"/>
              </a:ext>
            </a:extLst>
          </p:cNvPr>
          <p:cNvSpPr txBox="1">
            <a:spLocks/>
          </p:cNvSpPr>
          <p:nvPr/>
        </p:nvSpPr>
        <p:spPr>
          <a:xfrm>
            <a:off x="2689612" y="1727524"/>
            <a:ext cx="8773428" cy="49859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b="1" dirty="0">
                <a:ea typeface="+mn-lt"/>
                <a:cs typeface="+mn-lt"/>
              </a:rPr>
              <a:t>Syndemic Concepts</a:t>
            </a:r>
            <a:br>
              <a:rPr lang="en-US" sz="3200" b="1" dirty="0">
                <a:solidFill>
                  <a:srgbClr val="FF0000"/>
                </a:solidFill>
                <a:ea typeface="+mn-lt"/>
                <a:cs typeface="+mn-lt"/>
              </a:rPr>
            </a:br>
            <a:endParaRPr lang="en-US" sz="3200" b="1" dirty="0">
              <a:solidFill>
                <a:srgbClr val="FF0000"/>
              </a:solidFill>
              <a:ea typeface="+mn-lt"/>
              <a:cs typeface="+mn-lt"/>
            </a:endParaRPr>
          </a:p>
          <a:p>
            <a:pPr marL="457200" indent="-457200"/>
            <a:r>
              <a:rPr lang="en-US" sz="3200" b="1" dirty="0">
                <a:solidFill>
                  <a:srgbClr val="002060"/>
                </a:solidFill>
                <a:ea typeface="+mn-lt"/>
                <a:cs typeface="+mn-lt"/>
              </a:rPr>
              <a:t>Clinical Case</a:t>
            </a:r>
            <a:br>
              <a:rPr lang="en-US" sz="3200" b="1" dirty="0">
                <a:solidFill>
                  <a:srgbClr val="FF0000"/>
                </a:solidFill>
                <a:ea typeface="+mn-lt"/>
                <a:cs typeface="+mn-lt"/>
              </a:rPr>
            </a:br>
            <a:endParaRPr lang="en-US" sz="3200" dirty="0">
              <a:solidFill>
                <a:srgbClr val="FF0000"/>
              </a:solidFill>
            </a:endParaRPr>
          </a:p>
          <a:p>
            <a:pPr marL="457200" indent="-457200"/>
            <a:r>
              <a:rPr lang="en-US" sz="3200" b="1" dirty="0">
                <a:solidFill>
                  <a:srgbClr val="FF0000"/>
                </a:solidFill>
                <a:cs typeface="Calibri"/>
              </a:rPr>
              <a:t>The SUD/HCV/HIV/STI Syndemic in Indian Country</a:t>
            </a:r>
            <a:br>
              <a:rPr lang="en-US" sz="3200" b="1" dirty="0">
                <a:solidFill>
                  <a:srgbClr val="FF0000"/>
                </a:solidFill>
                <a:cs typeface="Calibri"/>
              </a:rPr>
            </a:br>
            <a:endParaRPr lang="en-US" sz="3200" b="1" dirty="0">
              <a:solidFill>
                <a:srgbClr val="FF0000"/>
              </a:solidFill>
              <a:cs typeface="Calibri"/>
            </a:endParaRPr>
          </a:p>
          <a:p>
            <a:pPr marL="457200" indent="-457200"/>
            <a:r>
              <a:rPr lang="en-US" sz="3200" b="1" dirty="0">
                <a:solidFill>
                  <a:srgbClr val="002060"/>
                </a:solidFill>
                <a:cs typeface="Calibri"/>
              </a:rPr>
              <a:t>Interventions to Mitigate the Syndemic:</a:t>
            </a:r>
          </a:p>
          <a:p>
            <a:pPr marL="914400" lvl="1" indent="-457200"/>
            <a:r>
              <a:rPr lang="en-US" b="1" dirty="0">
                <a:solidFill>
                  <a:srgbClr val="002060"/>
                </a:solidFill>
                <a:cs typeface="Segoe UI"/>
              </a:rPr>
              <a:t>Societal (Macro), Health System (Micro), Health Professional (Individual)</a:t>
            </a:r>
            <a:endParaRPr lang="en-US" b="1" dirty="0">
              <a:solidFill>
                <a:srgbClr val="002060"/>
              </a:solidFill>
              <a:cs typeface="Calibri"/>
            </a:endParaRPr>
          </a:p>
          <a:p>
            <a:pPr marL="0" indent="0">
              <a:buNone/>
            </a:pPr>
            <a:endParaRPr lang="en-US" sz="2300" dirty="0">
              <a:solidFill>
                <a:srgbClr val="002060"/>
              </a:solidFill>
              <a:latin typeface="Segoe UI"/>
              <a:cs typeface="Segoe UI"/>
            </a:endParaRPr>
          </a:p>
          <a:p>
            <a:pPr marL="0" indent="0">
              <a:buNone/>
            </a:pPr>
            <a:endParaRPr lang="en-US" sz="2300" dirty="0">
              <a:solidFill>
                <a:srgbClr val="002060"/>
              </a:solidFill>
              <a:latin typeface="Segoe UI" panose="020B0502040204020203" pitchFamily="34" charset="0"/>
              <a:cs typeface="Segoe UI"/>
            </a:endParaRPr>
          </a:p>
          <a:p>
            <a:pPr lvl="1"/>
            <a:endParaRPr lang="en-US" sz="2300" dirty="0">
              <a:solidFill>
                <a:srgbClr val="002060"/>
              </a:solidFill>
              <a:latin typeface="Segoe UI" panose="020B0502040204020203" pitchFamily="34" charset="0"/>
              <a:cs typeface="Segoe UI"/>
            </a:endParaRPr>
          </a:p>
          <a:p>
            <a:pPr lvl="1"/>
            <a:endParaRPr lang="en-US" sz="23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2808856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Segoe UI"/>
                <a:ea typeface="+mn-ea"/>
                <a:cs typeface="Segoe UI"/>
              </a:rPr>
              <a:t>HIV in American Indian/Alaska Native Populations</a:t>
            </a:r>
            <a:endPar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icture containing graphical user interface&#10;&#10;Description automatically generated">
            <a:extLst>
              <a:ext uri="{FF2B5EF4-FFF2-40B4-BE49-F238E27FC236}">
                <a16:creationId xmlns:a16="http://schemas.microsoft.com/office/drawing/2014/main" id="{A9BFCEA9-43E2-4710-A136-2BB517006274}"/>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7F33BC5E-86B2-956F-2067-3A545774FAA7}"/>
              </a:ext>
            </a:extLst>
          </p:cNvPr>
          <p:cNvPicPr>
            <a:picLocks noChangeAspect="1"/>
          </p:cNvPicPr>
          <p:nvPr/>
        </p:nvPicPr>
        <p:blipFill>
          <a:blip r:embed="rId4"/>
          <a:stretch>
            <a:fillRect/>
          </a:stretch>
        </p:blipFill>
        <p:spPr>
          <a:xfrm>
            <a:off x="6592186" y="2133034"/>
            <a:ext cx="4616863" cy="3226556"/>
          </a:xfrm>
          <a:prstGeom prst="rect">
            <a:avLst/>
          </a:prstGeom>
          <a:ln>
            <a:noFill/>
          </a:ln>
        </p:spPr>
      </p:pic>
      <p:pic>
        <p:nvPicPr>
          <p:cNvPr id="8" name="Picture 7" descr="A picture containing timeline&#10;&#10;Description automatically generated">
            <a:extLst>
              <a:ext uri="{FF2B5EF4-FFF2-40B4-BE49-F238E27FC236}">
                <a16:creationId xmlns:a16="http://schemas.microsoft.com/office/drawing/2014/main" id="{1D9BD1D7-5289-C7E8-B109-1E460D20D452}"/>
              </a:ext>
            </a:extLst>
          </p:cNvPr>
          <p:cNvPicPr>
            <a:picLocks noChangeAspect="1"/>
          </p:cNvPicPr>
          <p:nvPr/>
        </p:nvPicPr>
        <p:blipFill>
          <a:blip r:embed="rId5"/>
          <a:stretch>
            <a:fillRect/>
          </a:stretch>
        </p:blipFill>
        <p:spPr>
          <a:xfrm>
            <a:off x="739465" y="2133034"/>
            <a:ext cx="4844493" cy="3244435"/>
          </a:xfrm>
          <a:prstGeom prst="rect">
            <a:avLst/>
          </a:prstGeom>
        </p:spPr>
      </p:pic>
      <p:sp>
        <p:nvSpPr>
          <p:cNvPr id="13" name="Rectangle 12">
            <a:extLst>
              <a:ext uri="{FF2B5EF4-FFF2-40B4-BE49-F238E27FC236}">
                <a16:creationId xmlns:a16="http://schemas.microsoft.com/office/drawing/2014/main" id="{E3DC845E-0555-FB48-103D-8ED261889002}"/>
              </a:ext>
            </a:extLst>
          </p:cNvPr>
          <p:cNvSpPr/>
          <p:nvPr/>
        </p:nvSpPr>
        <p:spPr>
          <a:xfrm>
            <a:off x="82378" y="5758162"/>
            <a:ext cx="11641767" cy="912814"/>
          </a:xfrm>
          <a:prstGeom prst="rect">
            <a:avLst/>
          </a:prstGeom>
          <a:ln w="38100">
            <a:solidFill>
              <a:srgbClr val="FF0000"/>
            </a:solidFill>
          </a:ln>
        </p:spPr>
        <p:txBody>
          <a:bodyPr wrap="square">
            <a:spAutoFit/>
          </a:bodyPr>
          <a:lstStyle/>
          <a:p>
            <a:pPr marL="285744" marR="0" lvl="0" indent="-285744" algn="l" defTabSz="914377"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In the U.S. in 2018, both male and female AI/AN had the highest percent of estimated diagnoses of HIV infection attributed to injection drug use, compared with all races/ethnicities. </a:t>
            </a:r>
          </a:p>
          <a:p>
            <a:pPr marL="133347" marR="0" lvl="0" indent="-285744" algn="l" defTabSz="914377"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Among men, 15% (23) of new HIV diagnoses were attributed to injection drug use, and 11% (21) were attributed to both male-to-male sex and injection drug use. </a:t>
            </a:r>
          </a:p>
          <a:p>
            <a:pPr marL="133347" marR="0" lvl="0" indent="-285744" algn="l" defTabSz="914377"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Among women, 43% (13) of new HIV diagnoses were attributed to injection drug use.</a:t>
            </a:r>
          </a:p>
        </p:txBody>
      </p:sp>
    </p:spTree>
    <p:extLst>
      <p:ext uri="{BB962C8B-B14F-4D97-AF65-F5344CB8AC3E}">
        <p14:creationId xmlns:p14="http://schemas.microsoft.com/office/powerpoint/2010/main" val="3575562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C3C5-BDB6-5CBC-883B-B4823F5E1568}"/>
              </a:ext>
            </a:extLst>
          </p:cNvPr>
          <p:cNvSpPr>
            <a:spLocks noGrp="1"/>
          </p:cNvSpPr>
          <p:nvPr>
            <p:ph type="title"/>
          </p:nvPr>
        </p:nvSpPr>
        <p:spPr/>
        <p:txBody>
          <a:bodyPr>
            <a:noAutofit/>
          </a:bodyPr>
          <a:lstStyle/>
          <a:p>
            <a:pPr algn="ctr"/>
            <a:r>
              <a:rPr lang="en-US" sz="3200" b="1" i="0" dirty="0">
                <a:solidFill>
                  <a:srgbClr val="222222"/>
                </a:solidFill>
                <a:effectLst/>
                <a:latin typeface="+mn-lt"/>
              </a:rPr>
              <a:t>Primary and Secondary Syphilis — Rates of Reported Cases by Race/Hispanic Ethnicity, United States, 2017–2</a:t>
            </a:r>
            <a:r>
              <a:rPr lang="en-US" sz="3600" b="1" i="0" dirty="0">
                <a:solidFill>
                  <a:srgbClr val="222222"/>
                </a:solidFill>
                <a:effectLst/>
                <a:latin typeface="+mn-lt"/>
              </a:rPr>
              <a:t>021</a:t>
            </a:r>
            <a:endParaRPr lang="en-US" sz="3600" b="1" dirty="0">
              <a:latin typeface="+mn-lt"/>
            </a:endParaRPr>
          </a:p>
        </p:txBody>
      </p:sp>
      <p:sp>
        <p:nvSpPr>
          <p:cNvPr id="4" name="Slide Number Placeholder 3">
            <a:extLst>
              <a:ext uri="{FF2B5EF4-FFF2-40B4-BE49-F238E27FC236}">
                <a16:creationId xmlns:a16="http://schemas.microsoft.com/office/drawing/2014/main" id="{16FD5455-1B86-A56E-DEF7-DB31248D51F8}"/>
              </a:ext>
            </a:extLst>
          </p:cNvPr>
          <p:cNvSpPr>
            <a:spLocks noGrp="1"/>
          </p:cNvSpPr>
          <p:nvPr>
            <p:ph type="sldNum" sz="quarter" idx="12"/>
          </p:nvPr>
        </p:nvSpPr>
        <p:spPr/>
        <p:txBody>
          <a:bodyPr/>
          <a:lstStyle/>
          <a:p>
            <a:fld id="{AF27ABC1-3AFA-794C-9558-BC82D9CE273B}" type="slidenum">
              <a:rPr lang="en-US" smtClean="0"/>
              <a:t>25</a:t>
            </a:fld>
            <a:endParaRPr lang="en-US"/>
          </a:p>
        </p:txBody>
      </p:sp>
      <p:pic>
        <p:nvPicPr>
          <p:cNvPr id="1026" name="Picture 2">
            <a:extLst>
              <a:ext uri="{FF2B5EF4-FFF2-40B4-BE49-F238E27FC236}">
                <a16:creationId xmlns:a16="http://schemas.microsoft.com/office/drawing/2014/main" id="{AFA25A8D-A0E1-6D0C-5ED2-BE9542973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659" y="1833829"/>
            <a:ext cx="7149192" cy="38296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025B88-8E6A-D34B-BFD0-D7F16CCF6531}"/>
              </a:ext>
            </a:extLst>
          </p:cNvPr>
          <p:cNvSpPr txBox="1"/>
          <p:nvPr/>
        </p:nvSpPr>
        <p:spPr>
          <a:xfrm>
            <a:off x="3581401" y="6308209"/>
            <a:ext cx="6098720" cy="369332"/>
          </a:xfrm>
          <a:prstGeom prst="rect">
            <a:avLst/>
          </a:prstGeom>
          <a:noFill/>
        </p:spPr>
        <p:txBody>
          <a:bodyPr wrap="square">
            <a:spAutoFit/>
          </a:bodyPr>
          <a:lstStyle/>
          <a:p>
            <a:r>
              <a:rPr lang="en-US" b="0" i="0" u="sng" dirty="0">
                <a:solidFill>
                  <a:srgbClr val="555555"/>
                </a:solidFill>
                <a:effectLst/>
                <a:latin typeface="Open Sans" panose="020B0606030504020204" pitchFamily="34" charset="0"/>
                <a:hlinkClick r:id="rId3"/>
              </a:rPr>
              <a:t>Sexually Transmitted Disease Surveillance 2021</a:t>
            </a:r>
            <a:endParaRPr lang="en-US" dirty="0"/>
          </a:p>
        </p:txBody>
      </p:sp>
      <p:sp>
        <p:nvSpPr>
          <p:cNvPr id="8" name="TextBox 7">
            <a:extLst>
              <a:ext uri="{FF2B5EF4-FFF2-40B4-BE49-F238E27FC236}">
                <a16:creationId xmlns:a16="http://schemas.microsoft.com/office/drawing/2014/main" id="{1D77EB4F-44B7-DA99-73D7-B542FEA5B732}"/>
              </a:ext>
            </a:extLst>
          </p:cNvPr>
          <p:cNvSpPr txBox="1"/>
          <p:nvPr/>
        </p:nvSpPr>
        <p:spPr>
          <a:xfrm>
            <a:off x="95250" y="5387547"/>
            <a:ext cx="2620409" cy="861774"/>
          </a:xfrm>
          <a:prstGeom prst="rect">
            <a:avLst/>
          </a:prstGeom>
          <a:noFill/>
        </p:spPr>
        <p:txBody>
          <a:bodyPr wrap="square">
            <a:spAutoFit/>
          </a:bodyPr>
          <a:lstStyle/>
          <a:p>
            <a:pPr algn="l"/>
            <a:r>
              <a:rPr lang="en-US" sz="1000" b="0" i="0" dirty="0">
                <a:solidFill>
                  <a:srgbClr val="000000"/>
                </a:solidFill>
                <a:effectLst/>
                <a:latin typeface="Open Sans" panose="020B0606030504020204" pitchFamily="34" charset="0"/>
              </a:rPr>
              <a:t>* Per 100,000</a:t>
            </a:r>
          </a:p>
          <a:p>
            <a:pPr algn="l"/>
            <a:r>
              <a:rPr lang="en-US" sz="1000" b="1" i="0" dirty="0">
                <a:solidFill>
                  <a:srgbClr val="000000"/>
                </a:solidFill>
                <a:effectLst/>
                <a:latin typeface="Open Sans" panose="020B0606030504020204" pitchFamily="34" charset="0"/>
              </a:rPr>
              <a:t>ACRONYMS:</a:t>
            </a:r>
            <a:r>
              <a:rPr lang="en-US" sz="1000" b="0" i="0" dirty="0">
                <a:solidFill>
                  <a:srgbClr val="000000"/>
                </a:solidFill>
                <a:effectLst/>
                <a:latin typeface="Open Sans" panose="020B0606030504020204" pitchFamily="34" charset="0"/>
              </a:rPr>
              <a:t> AI/AN = American Indian or Alaska Native; Black/AA = Black or African American; NH/PI = Native Hawaiian or other Pacific Islander</a:t>
            </a:r>
          </a:p>
        </p:txBody>
      </p:sp>
    </p:spTree>
    <p:extLst>
      <p:ext uri="{BB962C8B-B14F-4D97-AF65-F5344CB8AC3E}">
        <p14:creationId xmlns:p14="http://schemas.microsoft.com/office/powerpoint/2010/main" val="3061961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Segoe UI"/>
                <a:ea typeface="+mn-ea"/>
                <a:cs typeface="Segoe UI"/>
              </a:rPr>
              <a:t>American Indian/Alaska Native (AI/AN) Statistics in the United States</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Content Placeholder 4">
            <a:extLst>
              <a:ext uri="{FF2B5EF4-FFF2-40B4-BE49-F238E27FC236}">
                <a16:creationId xmlns:a16="http://schemas.microsoft.com/office/drawing/2014/main" id="{53623857-D01C-FAB1-ABD1-A8C6B6995F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890" y="1680561"/>
            <a:ext cx="6815137" cy="4369667"/>
          </a:xfrm>
        </p:spPr>
      </p:pic>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4">
            <a:alphaModFix amt="10000"/>
          </a:blip>
          <a:srcRect l="16778" r="64354"/>
          <a:stretch/>
        </p:blipFill>
        <p:spPr>
          <a:xfrm>
            <a:off x="-1" y="1680561"/>
            <a:ext cx="2844801" cy="5115458"/>
          </a:xfrm>
          <a:prstGeom prst="rect">
            <a:avLst/>
          </a:prstGeom>
        </p:spPr>
      </p:pic>
      <p:sp>
        <p:nvSpPr>
          <p:cNvPr id="13" name="Text Placeholder 3">
            <a:extLst>
              <a:ext uri="{FF2B5EF4-FFF2-40B4-BE49-F238E27FC236}">
                <a16:creationId xmlns:a16="http://schemas.microsoft.com/office/drawing/2014/main" id="{6AD10D0A-9032-138C-9FF2-C73A61101700}"/>
              </a:ext>
            </a:extLst>
          </p:cNvPr>
          <p:cNvSpPr txBox="1">
            <a:spLocks/>
          </p:cNvSpPr>
          <p:nvPr/>
        </p:nvSpPr>
        <p:spPr>
          <a:xfrm>
            <a:off x="7277822" y="1858739"/>
            <a:ext cx="4011084" cy="4076697"/>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573 Federally recognized tribes</a:t>
            </a:r>
          </a:p>
          <a:p>
            <a:pPr marL="285744" marR="0" lvl="0" indent="-285744"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5.2 million AI/AN alone or in combination</a:t>
            </a:r>
          </a:p>
          <a:p>
            <a:pPr marL="285744" marR="0" lvl="0" indent="-285744"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California and Oklahoma have the highest rate of AI/AN population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4472C4"/>
                </a:solidFill>
                <a:effectLst/>
                <a:uLnTx/>
                <a:uFillTx/>
                <a:latin typeface="Calibri" panose="020F0502020204030204"/>
                <a:ea typeface="+mn-ea"/>
                <a:cs typeface="+mn-cs"/>
              </a:rPr>
              <a:t>Hepatitis C in AI/AN in the US</a:t>
            </a:r>
          </a:p>
          <a:p>
            <a:pPr marL="285744" marR="0" lvl="0" indent="-285744"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HCV disproportionately affects AI/AN</a:t>
            </a:r>
            <a:r>
              <a:rPr kumimoji="0" lang="en-US" sz="2800" b="0" i="0" u="none" strike="noStrike" kern="1200" cap="none" spc="0" normalizeH="0" baseline="30000" noProof="0">
                <a:ln>
                  <a:noFill/>
                </a:ln>
                <a:solidFill>
                  <a:prstClr val="black"/>
                </a:solidFill>
                <a:effectLst/>
                <a:uLnTx/>
                <a:uFillTx/>
                <a:latin typeface="Calibri" panose="020F0502020204030204"/>
                <a:ea typeface="+mn-ea"/>
                <a:cs typeface="+mn-cs"/>
              </a:rPr>
              <a:t>1,2</a:t>
            </a:r>
          </a:p>
          <a:p>
            <a:pPr marL="285744" marR="0" lvl="0" indent="-285744"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The AI/AN HCV </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mortality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rate is 10.8 deaths per 100,000, compared to 4.5 per 100,000 nationally. </a:t>
            </a:r>
          </a:p>
          <a:p>
            <a:pPr marL="285744" marR="0" lvl="0" indent="-285744"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From 2015 to 2016, </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incidence</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rates of acute HCV among AI/ANs rose from 1.8 to 3.1 cases per 100,000. </a:t>
            </a:r>
          </a:p>
          <a:p>
            <a:pPr marL="285744" marR="0" lvl="0" indent="-285744"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Rates of </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chronic liver disease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and cirrhosis deaths are 2.3 times higher among AI/ANs than Whites.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6550EA1-C5D8-FA5E-46BE-D4F4FE7250AF}"/>
              </a:ext>
            </a:extLst>
          </p:cNvPr>
          <p:cNvSpPr txBox="1"/>
          <p:nvPr/>
        </p:nvSpPr>
        <p:spPr>
          <a:xfrm>
            <a:off x="221143" y="6380183"/>
            <a:ext cx="11442221" cy="615553"/>
          </a:xfrm>
          <a:prstGeom prst="rect">
            <a:avLst/>
          </a:prstGeom>
          <a:noFill/>
        </p:spPr>
        <p:txBody>
          <a:bodyPr wrap="square" rtlCol="0">
            <a:spAutoFit/>
          </a:bodyPr>
          <a:lstStyle/>
          <a:p>
            <a:pPr marL="228594" marR="0" lvl="0" indent="-228594" algn="ctr" defTabSz="4572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Centers for Disease Control and Prevention. Surveillance for Viral Hepatitis: United States, 2016. Retrieved from </a:t>
            </a:r>
            <a:r>
              <a:rPr kumimoji="0" lang="en-US" sz="800" b="0" i="0" u="sng" strike="noStrike" kern="1200" cap="none" spc="0" normalizeH="0" baseline="0" noProof="0" dirty="0">
                <a:ln>
                  <a:noFill/>
                </a:ln>
                <a:solidFill>
                  <a:prstClr val="black"/>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https://www.cdc.gov/hepatitis/statistics/2016surveillance/commentary.htm</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594" marR="0" lvl="0" indent="-228594" algn="ctr" defTabSz="4572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Center for Disease Control and Prevention. Deaths: Final Data for 2014. </a:t>
            </a:r>
            <a:r>
              <a:rPr kumimoji="0" lang="en-US" sz="800" b="0" i="0" u="sng" strike="noStrike" kern="1200" cap="none" spc="0" normalizeH="0" baseline="0" noProof="0" dirty="0">
                <a:ln>
                  <a:noFill/>
                </a:ln>
                <a:solidFill>
                  <a:prstClr val="black"/>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http://www.cdc.gov/nchs/data/nvsr/nvsr65/nvsr65_04.pdf</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594" marR="0" lvl="0" indent="-228594" algn="ctr" defTabSz="4572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US Census Bureau. </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https://www.census.gov/www</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Accessed Nov 2, 2019</a:t>
            </a:r>
          </a:p>
          <a:p>
            <a:pPr marL="228594" marR="0" lvl="0" indent="-228594" algn="ctr" defTabSz="457200" rtl="0" eaLnBrk="1" fontAlgn="auto" latinLnBrk="0" hangingPunct="1">
              <a:lnSpc>
                <a:spcPct val="100000"/>
              </a:lnSpc>
              <a:spcBef>
                <a:spcPts val="0"/>
              </a:spcBef>
              <a:spcAft>
                <a:spcPts val="0"/>
              </a:spcAft>
              <a:buClrTx/>
              <a:buSzTx/>
              <a:buFontTx/>
              <a:buAutoNum type="arabicPeriod"/>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F08A8642-1598-BBA0-1C9E-59C3BAD8C34A}"/>
              </a:ext>
            </a:extLst>
          </p:cNvPr>
          <p:cNvSpPr/>
          <p:nvPr/>
        </p:nvSpPr>
        <p:spPr>
          <a:xfrm>
            <a:off x="859672" y="2340213"/>
            <a:ext cx="3088873" cy="32281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25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3600" b="1" dirty="0">
                <a:latin typeface="+mn-lt"/>
              </a:rPr>
              <a:t>Trends in Indicators of Injection Drug Use, Indian Health Service, 2010-2014: A Study of Health Care Encounter Data</a:t>
            </a:r>
            <a:endParaRPr lang="en-US" sz="3600" dirty="0">
              <a:solidFill>
                <a:schemeClr val="bg1"/>
              </a:solidFill>
              <a:latin typeface="Segoe UI"/>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A9BFCEA9-43E2-4710-A136-2BB517006274}"/>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D46007D0-4F29-3447-B6B9-FBF6022B771D}"/>
              </a:ext>
            </a:extLst>
          </p:cNvPr>
          <p:cNvSpPr txBox="1">
            <a:spLocks/>
          </p:cNvSpPr>
          <p:nvPr/>
        </p:nvSpPr>
        <p:spPr>
          <a:xfrm>
            <a:off x="2689612" y="1727524"/>
            <a:ext cx="8773428" cy="49859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3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2" name="Content Placeholder 5" descr="Chart, line chart&#10;&#10;Description automatically generated">
            <a:extLst>
              <a:ext uri="{FF2B5EF4-FFF2-40B4-BE49-F238E27FC236}">
                <a16:creationId xmlns:a16="http://schemas.microsoft.com/office/drawing/2014/main" id="{BEF3F6E7-3987-16C5-DB85-20F3CA0E5A10}"/>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39818" y="1971441"/>
            <a:ext cx="8214058" cy="3297453"/>
          </a:xfrm>
        </p:spPr>
      </p:pic>
      <p:sp>
        <p:nvSpPr>
          <p:cNvPr id="3" name="TextBox 2">
            <a:extLst>
              <a:ext uri="{FF2B5EF4-FFF2-40B4-BE49-F238E27FC236}">
                <a16:creationId xmlns:a16="http://schemas.microsoft.com/office/drawing/2014/main" id="{743FE4A9-D7A7-768E-5577-2E80829A6DBA}"/>
              </a:ext>
            </a:extLst>
          </p:cNvPr>
          <p:cNvSpPr txBox="1"/>
          <p:nvPr/>
        </p:nvSpPr>
        <p:spPr>
          <a:xfrm>
            <a:off x="2939818" y="5315857"/>
            <a:ext cx="8214058" cy="707886"/>
          </a:xfrm>
          <a:prstGeom prst="rect">
            <a:avLst/>
          </a:prstGeom>
          <a:noFill/>
        </p:spPr>
        <p:txBody>
          <a:bodyPr wrap="square" rtlCol="0">
            <a:spAutoFit/>
          </a:bodyPr>
          <a:lstStyle/>
          <a:p>
            <a:pPr defTabSz="1219170">
              <a:defRPr/>
            </a:pPr>
            <a:r>
              <a:rPr lang="en-US" sz="800" dirty="0">
                <a:solidFill>
                  <a:srgbClr val="222222"/>
                </a:solidFill>
                <a:latin typeface="Arial"/>
              </a:rPr>
              <a:t>Overall national annual rates (per 10 000 adults) of diagnoses among American Indian/Alaska Native persons for hepatitis C virus (HCV) infection, opioid use disorder, arm cellulitis and abscess, and opioid-related overdose, Indian Health Service, 2010-2014. Rates of diagnoses represent 1 health care encounter per person per year. Data for HCV infections are for adults aged 18-35; all other data are for adults aged ≥18. Arm cellulitis was counted only among adults with no diabetes on or before the health care encounter for arm cellulitis visit (since 2001). Data source: National Patient Information Reporting System.</a:t>
            </a:r>
            <a:br>
              <a:rPr lang="en-US" sz="800" dirty="0">
                <a:solidFill>
                  <a:srgbClr val="222222"/>
                </a:solidFill>
                <a:latin typeface="Arial"/>
              </a:rPr>
            </a:br>
            <a:endParaRPr lang="en-US" sz="800" dirty="0">
              <a:solidFill>
                <a:srgbClr val="222222"/>
              </a:solidFill>
              <a:latin typeface="Arial"/>
            </a:endParaRPr>
          </a:p>
        </p:txBody>
      </p:sp>
      <p:sp>
        <p:nvSpPr>
          <p:cNvPr id="4" name="TextBox 3">
            <a:extLst>
              <a:ext uri="{FF2B5EF4-FFF2-40B4-BE49-F238E27FC236}">
                <a16:creationId xmlns:a16="http://schemas.microsoft.com/office/drawing/2014/main" id="{F02278F4-BBEE-989F-47CA-E65A0A7CC084}"/>
              </a:ext>
            </a:extLst>
          </p:cNvPr>
          <p:cNvSpPr txBox="1"/>
          <p:nvPr/>
        </p:nvSpPr>
        <p:spPr>
          <a:xfrm>
            <a:off x="4138366" y="6359719"/>
            <a:ext cx="7635712" cy="461665"/>
          </a:xfrm>
          <a:prstGeom prst="rect">
            <a:avLst/>
          </a:prstGeom>
          <a:noFill/>
        </p:spPr>
        <p:txBody>
          <a:bodyPr wrap="square" rtlCol="0">
            <a:spAutoFit/>
          </a:bodyPr>
          <a:lstStyle/>
          <a:p>
            <a:pPr defTabSz="1219170">
              <a:defRPr/>
            </a:pPr>
            <a:r>
              <a:rPr lang="en-US" sz="1200" dirty="0">
                <a:solidFill>
                  <a:srgbClr val="002060"/>
                </a:solidFill>
                <a:latin typeface="Arial"/>
              </a:rPr>
              <a:t>Evans ME, Person M, Reilley B, Leston J,. Public Health Rep. 2020 Jul/Aug;135(4):461-471. </a:t>
            </a:r>
            <a:br>
              <a:rPr lang="en-US" sz="1200" dirty="0">
                <a:solidFill>
                  <a:srgbClr val="002060"/>
                </a:solidFill>
                <a:latin typeface="Arial"/>
              </a:rPr>
            </a:br>
            <a:endParaRPr lang="en-US" sz="1200" dirty="0">
              <a:solidFill>
                <a:srgbClr val="002060"/>
              </a:solidFill>
              <a:latin typeface="Arial"/>
            </a:endParaRPr>
          </a:p>
        </p:txBody>
      </p:sp>
      <p:cxnSp>
        <p:nvCxnSpPr>
          <p:cNvPr id="5" name="Straight Arrow Connector 4">
            <a:extLst>
              <a:ext uri="{FF2B5EF4-FFF2-40B4-BE49-F238E27FC236}">
                <a16:creationId xmlns:a16="http://schemas.microsoft.com/office/drawing/2014/main" id="{1677E306-3CE4-8DDE-8319-2E113A16AB68}"/>
              </a:ext>
            </a:extLst>
          </p:cNvPr>
          <p:cNvCxnSpPr>
            <a:cxnSpLocks/>
          </p:cNvCxnSpPr>
          <p:nvPr/>
        </p:nvCxnSpPr>
        <p:spPr>
          <a:xfrm flipV="1">
            <a:off x="7213600" y="2307533"/>
            <a:ext cx="1320800" cy="2301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C8F5486-606D-2C98-437B-A1715FC5AA95}"/>
              </a:ext>
            </a:extLst>
          </p:cNvPr>
          <p:cNvCxnSpPr>
            <a:cxnSpLocks/>
          </p:cNvCxnSpPr>
          <p:nvPr/>
        </p:nvCxnSpPr>
        <p:spPr>
          <a:xfrm flipV="1">
            <a:off x="6060584" y="3826533"/>
            <a:ext cx="1320800" cy="1901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8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D429C119-4658-7A00-D8AD-927B31891E31}"/>
              </a:ext>
            </a:extLst>
          </p:cNvPr>
          <p:cNvSpPr txBox="1">
            <a:spLocks/>
          </p:cNvSpPr>
          <p:nvPr/>
        </p:nvSpPr>
        <p:spPr>
          <a:xfrm>
            <a:off x="644160" y="1894115"/>
            <a:ext cx="11107116" cy="435515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AI/AN had the highest percent of estimated diagnoses of HIV infection attributed to injection drug use</a:t>
            </a:r>
            <a:b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b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2060"/>
                </a:solidFill>
                <a:effectLst/>
                <a:uLnTx/>
                <a:uFillTx/>
                <a:latin typeface="Segoe UI"/>
                <a:ea typeface="+mn-lt"/>
                <a:cs typeface="Calibri" panose="020F0502020204030204"/>
              </a:rPr>
              <a:t>Syphilis rates rapidly increasing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 b="0" i="0" u="none" strike="noStrike" kern="1200" cap="none" spc="0" normalizeH="0" baseline="0" noProof="0" dirty="0">
              <a:ln>
                <a:noFill/>
              </a:ln>
              <a:solidFill>
                <a:srgbClr val="061F57"/>
              </a:solidFill>
              <a:effectLst/>
              <a:uLnTx/>
              <a:uFillTx/>
              <a:latin typeface="Segoe UI"/>
              <a:ea typeface="+mn-lt"/>
              <a:cs typeface="Calibri" panose="020F0502020204030204"/>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008797"/>
                </a:solidFill>
                <a:effectLst/>
                <a:uLnTx/>
                <a:uFillTx/>
                <a:latin typeface="Segoe UI"/>
                <a:ea typeface="+mn-ea"/>
                <a:cs typeface="Segoe UI"/>
              </a:rPr>
              <a:t> Exacerbates HIV transmission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 b="0" i="0" u="none" strike="noStrike" kern="1200" cap="none" spc="0" normalizeH="0" baseline="0" noProof="0" dirty="0">
                <a:ln>
                  <a:noFill/>
                </a:ln>
                <a:solidFill>
                  <a:srgbClr val="061F57"/>
                </a:solidFill>
                <a:effectLst/>
                <a:uLnTx/>
                <a:uFillTx/>
                <a:latin typeface="Segoe UI"/>
                <a:ea typeface="+mn-lt"/>
                <a:cs typeface="Calibri" panose="020F0502020204030204"/>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2060"/>
                </a:solidFill>
                <a:effectLst/>
                <a:uLnTx/>
                <a:uFillTx/>
                <a:latin typeface="Segoe UI"/>
                <a:ea typeface="+mn-lt"/>
                <a:cs typeface="Calibri" panose="020F0502020204030204"/>
              </a:rPr>
              <a:t>Drug use is increasing nationwide and in Indian Country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srgbClr val="002060"/>
              </a:solidFill>
              <a:effectLst/>
              <a:uLnTx/>
              <a:uFillTx/>
              <a:latin typeface="Segoe UI"/>
              <a:ea typeface="+mn-lt"/>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2060"/>
                </a:solidFill>
                <a:effectLst/>
                <a:uLnTx/>
                <a:uFillTx/>
                <a:latin typeface="Segoe UI"/>
                <a:ea typeface="+mn-lt"/>
                <a:cs typeface="Calibri" panose="020F0502020204030204"/>
              </a:rPr>
              <a:t>AI/AN have greatest rates of new HCV diagnoses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 b="0" i="0" u="none" strike="noStrike" kern="1200" cap="none" spc="0" normalizeH="0" baseline="0" noProof="0" dirty="0">
              <a:ln>
                <a:noFill/>
              </a:ln>
              <a:solidFill>
                <a:srgbClr val="061F57"/>
              </a:solidFill>
              <a:effectLst/>
              <a:uLnTx/>
              <a:uFillTx/>
              <a:latin typeface="Segoe UI"/>
              <a:ea typeface="+mn-lt"/>
              <a:cs typeface="Calibri" panose="020F0502020204030204"/>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008797"/>
                </a:solidFill>
                <a:effectLst/>
                <a:uLnTx/>
                <a:uFillTx/>
                <a:latin typeface="Segoe UI"/>
                <a:ea typeface="+mn-ea"/>
                <a:cs typeface="Segoe UI"/>
              </a:rPr>
              <a:t> Over 2x national rate of HCV-related mortality</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008797"/>
                </a:solidFill>
                <a:effectLst/>
                <a:uLnTx/>
                <a:uFillTx/>
                <a:latin typeface="Segoe UI"/>
                <a:ea typeface="+mn-ea"/>
                <a:cs typeface="Segoe UI"/>
              </a:rPr>
              <a:t> Rates are decreasing with greater availability of treatment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300" b="0" i="0" u="none" strike="noStrike" kern="1200" cap="none" spc="0" normalizeH="0" baseline="0" noProof="0" dirty="0">
              <a:ln>
                <a:noFill/>
              </a:ln>
              <a:solidFill>
                <a:srgbClr val="4E4F18"/>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Segoe UI"/>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Segoe UI"/>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Segoe UI"/>
              <a:ea typeface="+mn-ea"/>
              <a:cs typeface="Calibri"/>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HIV, HCV, STIs, Drug Use Among AI/AN</a:t>
            </a:r>
          </a:p>
        </p:txBody>
      </p:sp>
    </p:spTree>
    <p:extLst>
      <p:ext uri="{BB962C8B-B14F-4D97-AF65-F5344CB8AC3E}">
        <p14:creationId xmlns:p14="http://schemas.microsoft.com/office/powerpoint/2010/main" val="4051923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b="1" dirty="0">
                <a:solidFill>
                  <a:schemeClr val="bg1"/>
                </a:solidFill>
                <a:latin typeface="Segoe UI"/>
                <a:ea typeface="+mj-ea"/>
                <a:cs typeface="Segoe UI"/>
              </a:rPr>
              <a:t>What can we do for Mr. S?</a:t>
            </a:r>
            <a:endParaRPr lang="en-US"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5631252"/>
            <a:ext cx="926156" cy="1665394"/>
          </a:xfrm>
          <a:prstGeom prst="rect">
            <a:avLst/>
          </a:prstGeom>
        </p:spPr>
      </p:pic>
      <p:graphicFrame>
        <p:nvGraphicFramePr>
          <p:cNvPr id="7" name="Content Placeholder 2">
            <a:extLst>
              <a:ext uri="{FF2B5EF4-FFF2-40B4-BE49-F238E27FC236}">
                <a16:creationId xmlns:a16="http://schemas.microsoft.com/office/drawing/2014/main" id="{B754F30B-D171-3C8A-5F24-4CA145B484C6}"/>
              </a:ext>
            </a:extLst>
          </p:cNvPr>
          <p:cNvGraphicFramePr>
            <a:graphicFrameLocks noGrp="1"/>
          </p:cNvGraphicFramePr>
          <p:nvPr>
            <p:ph idx="1"/>
          </p:nvPr>
        </p:nvGraphicFramePr>
        <p:xfrm>
          <a:off x="926155" y="2096650"/>
          <a:ext cx="11087425" cy="4367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750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31258"/>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4800" b="1" dirty="0">
                <a:solidFill>
                  <a:schemeClr val="bg1"/>
                </a:solidFill>
                <a:latin typeface="Segoe UI"/>
                <a:cs typeface="Segoe UI"/>
              </a:rPr>
              <a:t>Outline</a:t>
            </a:r>
            <a:endParaRPr lang="en-US" sz="4800" dirty="0">
              <a:solidFill>
                <a:schemeClr val="bg1"/>
              </a:solidFill>
              <a:latin typeface="Segoe UI"/>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A9BFCEA9-43E2-4710-A136-2BB517006274}"/>
              </a:ext>
            </a:extLst>
          </p:cNvPr>
          <p:cNvPicPr>
            <a:picLocks noChangeAspect="1"/>
          </p:cNvPicPr>
          <p:nvPr/>
        </p:nvPicPr>
        <p:blipFill rotWithShape="1">
          <a:blip r:embed="rId3">
            <a:alphaModFix amt="10000"/>
          </a:blip>
          <a:srcRect l="16778" r="64354"/>
          <a:stretch/>
        </p:blipFill>
        <p:spPr>
          <a:xfrm>
            <a:off x="-1" y="1689988"/>
            <a:ext cx="2844801" cy="5115458"/>
          </a:xfrm>
          <a:prstGeom prst="rect">
            <a:avLst/>
          </a:prstGeom>
        </p:spPr>
      </p:pic>
      <p:sp>
        <p:nvSpPr>
          <p:cNvPr id="7" name="Content Placeholder 2">
            <a:extLst>
              <a:ext uri="{FF2B5EF4-FFF2-40B4-BE49-F238E27FC236}">
                <a16:creationId xmlns:a16="http://schemas.microsoft.com/office/drawing/2014/main" id="{D46007D0-4F29-3447-B6B9-FBF6022B771D}"/>
              </a:ext>
            </a:extLst>
          </p:cNvPr>
          <p:cNvSpPr txBox="1">
            <a:spLocks/>
          </p:cNvSpPr>
          <p:nvPr/>
        </p:nvSpPr>
        <p:spPr>
          <a:xfrm>
            <a:off x="2689612" y="1727524"/>
            <a:ext cx="8773428" cy="49859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b="1" dirty="0">
                <a:solidFill>
                  <a:srgbClr val="FF0000"/>
                </a:solidFill>
                <a:ea typeface="+mn-lt"/>
                <a:cs typeface="+mn-lt"/>
              </a:rPr>
              <a:t>Syndemic Concepts</a:t>
            </a:r>
            <a:br>
              <a:rPr lang="en-US" sz="3200" b="1" dirty="0">
                <a:solidFill>
                  <a:srgbClr val="FF0000"/>
                </a:solidFill>
                <a:ea typeface="+mn-lt"/>
                <a:cs typeface="+mn-lt"/>
              </a:rPr>
            </a:br>
            <a:endParaRPr lang="en-US" sz="3200" b="1" dirty="0">
              <a:solidFill>
                <a:srgbClr val="FF0000"/>
              </a:solidFill>
              <a:ea typeface="+mn-lt"/>
              <a:cs typeface="+mn-lt"/>
            </a:endParaRPr>
          </a:p>
          <a:p>
            <a:pPr marL="457200" indent="-457200"/>
            <a:r>
              <a:rPr lang="en-US" sz="3200" b="1" dirty="0">
                <a:solidFill>
                  <a:srgbClr val="002060"/>
                </a:solidFill>
                <a:ea typeface="+mn-lt"/>
                <a:cs typeface="+mn-lt"/>
              </a:rPr>
              <a:t>Clinical Case</a:t>
            </a:r>
            <a:br>
              <a:rPr lang="en-US" sz="3200" b="1" dirty="0">
                <a:solidFill>
                  <a:srgbClr val="FF0000"/>
                </a:solidFill>
                <a:ea typeface="+mn-lt"/>
                <a:cs typeface="+mn-lt"/>
              </a:rPr>
            </a:br>
            <a:endParaRPr lang="en-US" sz="3200" dirty="0">
              <a:solidFill>
                <a:srgbClr val="FF0000"/>
              </a:solidFill>
            </a:endParaRPr>
          </a:p>
          <a:p>
            <a:pPr marL="457200" indent="-457200"/>
            <a:r>
              <a:rPr lang="en-US" sz="3200" b="1" dirty="0">
                <a:solidFill>
                  <a:srgbClr val="002060"/>
                </a:solidFill>
                <a:cs typeface="Calibri"/>
              </a:rPr>
              <a:t>The SUD/HCV/HIV/STI Syndemic in Indian Country</a:t>
            </a:r>
            <a:br>
              <a:rPr lang="en-US" sz="3200" b="1" dirty="0">
                <a:solidFill>
                  <a:srgbClr val="002060"/>
                </a:solidFill>
                <a:cs typeface="Calibri"/>
              </a:rPr>
            </a:br>
            <a:endParaRPr lang="en-US" sz="3200" b="1" dirty="0">
              <a:solidFill>
                <a:srgbClr val="002060"/>
              </a:solidFill>
              <a:cs typeface="Calibri"/>
            </a:endParaRPr>
          </a:p>
          <a:p>
            <a:pPr marL="457200" indent="-457200"/>
            <a:r>
              <a:rPr lang="en-US" sz="3200" b="1" dirty="0">
                <a:solidFill>
                  <a:srgbClr val="002060"/>
                </a:solidFill>
                <a:cs typeface="Calibri"/>
              </a:rPr>
              <a:t>Interventions to Mitigate the Syndemic:</a:t>
            </a:r>
          </a:p>
          <a:p>
            <a:pPr marL="914400" lvl="1" indent="-457200"/>
            <a:r>
              <a:rPr lang="en-US" b="1" dirty="0">
                <a:solidFill>
                  <a:srgbClr val="002060"/>
                </a:solidFill>
                <a:cs typeface="Segoe UI"/>
              </a:rPr>
              <a:t>Societal (Macro), Health System (Micro), Health Professional (Individual)</a:t>
            </a:r>
            <a:endParaRPr lang="en-US" b="1" dirty="0">
              <a:solidFill>
                <a:srgbClr val="002060"/>
              </a:solidFill>
              <a:cs typeface="Calibri"/>
            </a:endParaRPr>
          </a:p>
          <a:p>
            <a:pPr marL="0" indent="0">
              <a:buNone/>
            </a:pPr>
            <a:endParaRPr lang="en-US" sz="2300" dirty="0">
              <a:solidFill>
                <a:srgbClr val="002060"/>
              </a:solidFill>
              <a:latin typeface="Segoe UI"/>
              <a:cs typeface="Segoe UI"/>
            </a:endParaRPr>
          </a:p>
          <a:p>
            <a:pPr marL="0" indent="0">
              <a:buNone/>
            </a:pPr>
            <a:endParaRPr lang="en-US" sz="2300" dirty="0">
              <a:solidFill>
                <a:srgbClr val="002060"/>
              </a:solidFill>
              <a:latin typeface="Segoe UI" panose="020B0502040204020203" pitchFamily="34" charset="0"/>
              <a:cs typeface="Segoe UI"/>
            </a:endParaRPr>
          </a:p>
          <a:p>
            <a:pPr lvl="1"/>
            <a:endParaRPr lang="en-US" sz="2300" dirty="0">
              <a:solidFill>
                <a:srgbClr val="002060"/>
              </a:solidFill>
              <a:latin typeface="Segoe UI" panose="020B0502040204020203" pitchFamily="34" charset="0"/>
              <a:cs typeface="Segoe UI"/>
            </a:endParaRPr>
          </a:p>
          <a:p>
            <a:pPr lvl="1"/>
            <a:endParaRPr lang="en-US" sz="23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33672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7C9B28-C8DA-4636-814B-F14D9E604179}"/>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ea typeface="+mj-ea"/>
                <a:cs typeface="Segoe UI" panose="020B0502040204020203" pitchFamily="34" charset="0"/>
              </a:rPr>
              <a:t>Actions to Address the </a:t>
            </a:r>
            <a:r>
              <a:rPr lang="en-US" sz="3600" b="1" dirty="0" err="1">
                <a:solidFill>
                  <a:schemeClr val="bg1"/>
                </a:solidFill>
                <a:latin typeface="Segoe UI" panose="020B0502040204020203" pitchFamily="34" charset="0"/>
                <a:ea typeface="+mj-ea"/>
                <a:cs typeface="Segoe UI" panose="020B0502040204020203" pitchFamily="34" charset="0"/>
              </a:rPr>
              <a:t>Syndemics</a:t>
            </a:r>
            <a:r>
              <a:rPr lang="en-US" sz="3600" b="1" dirty="0">
                <a:solidFill>
                  <a:schemeClr val="bg1"/>
                </a:solidFill>
                <a:latin typeface="Segoe UI" panose="020B0502040204020203" pitchFamily="34" charset="0"/>
                <a:ea typeface="+mj-ea"/>
                <a:cs typeface="Segoe UI" panose="020B0502040204020203" pitchFamily="34" charset="0"/>
              </a:rPr>
              <a:t> Among People Who Inject Drugs as a Primary Care Health Care Worker</a:t>
            </a:r>
          </a:p>
        </p:txBody>
      </p:sp>
      <p:sp>
        <p:nvSpPr>
          <p:cNvPr id="6" name="Rectangle 5">
            <a:extLst>
              <a:ext uri="{FF2B5EF4-FFF2-40B4-BE49-F238E27FC236}">
                <a16:creationId xmlns:a16="http://schemas.microsoft.com/office/drawing/2014/main" id="{D2792662-C4C0-49B2-945D-9D6C5CC5A498}"/>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BE860E56-FBBA-182A-661D-9294E4F25701}"/>
              </a:ext>
            </a:extLst>
          </p:cNvPr>
          <p:cNvSpPr txBox="1">
            <a:spLocks/>
          </p:cNvSpPr>
          <p:nvPr/>
        </p:nvSpPr>
        <p:spPr>
          <a:xfrm>
            <a:off x="2280961" y="1904564"/>
            <a:ext cx="9911039" cy="45151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 b="1" i="0" dirty="0">
              <a:solidFill>
                <a:srgbClr val="000000"/>
              </a:solidFill>
              <a:effectLst/>
              <a:latin typeface="Segoe UI"/>
              <a:cs typeface="Segoe UI" panose="020B0502040204020203" pitchFamily="34" charset="0"/>
            </a:endParaRPr>
          </a:p>
          <a:p>
            <a:r>
              <a:rPr lang="en-US" sz="3300" dirty="0">
                <a:solidFill>
                  <a:srgbClr val="061F57"/>
                </a:solidFill>
                <a:latin typeface="Segoe UI"/>
                <a:ea typeface="+mn-lt"/>
                <a:cs typeface="+mn-lt"/>
              </a:rPr>
              <a:t>Screening patients for SUDs and mental health disorders</a:t>
            </a:r>
          </a:p>
          <a:p>
            <a:pPr marL="0" indent="0">
              <a:buNone/>
            </a:pPr>
            <a:r>
              <a:rPr lang="en-US" sz="200" dirty="0">
                <a:solidFill>
                  <a:srgbClr val="061F57"/>
                </a:solidFill>
                <a:latin typeface="Segoe UI"/>
                <a:ea typeface="+mn-lt"/>
                <a:cs typeface="+mn-lt"/>
              </a:rPr>
              <a:t> </a:t>
            </a:r>
          </a:p>
          <a:p>
            <a:r>
              <a:rPr lang="en-US" sz="3300" dirty="0">
                <a:solidFill>
                  <a:srgbClr val="061F57"/>
                </a:solidFill>
                <a:latin typeface="Segoe UI"/>
                <a:ea typeface="+mn-lt"/>
                <a:cs typeface="+mn-lt"/>
              </a:rPr>
              <a:t>Testing patients and their sexual or drug-injection partners for HIV, HCV, and STIs</a:t>
            </a:r>
          </a:p>
          <a:p>
            <a:pPr lvl="1"/>
            <a:r>
              <a:rPr lang="en-US" sz="2900" dirty="0">
                <a:solidFill>
                  <a:srgbClr val="008797"/>
                </a:solidFill>
                <a:latin typeface="Segoe UI"/>
                <a:cs typeface="Segoe UI"/>
              </a:rPr>
              <a:t>With appropriate pre and post-test counseling</a:t>
            </a:r>
          </a:p>
          <a:p>
            <a:pPr marL="0" indent="0">
              <a:buNone/>
            </a:pPr>
            <a:endParaRPr lang="en-US" sz="200" dirty="0">
              <a:solidFill>
                <a:srgbClr val="061F57"/>
              </a:solidFill>
              <a:latin typeface="Segoe UI"/>
              <a:ea typeface="+mn-lt"/>
              <a:cs typeface="+mn-lt"/>
            </a:endParaRPr>
          </a:p>
          <a:p>
            <a:r>
              <a:rPr lang="en-US" sz="3300" dirty="0">
                <a:solidFill>
                  <a:srgbClr val="061F57"/>
                </a:solidFill>
                <a:latin typeface="Segoe UI"/>
                <a:ea typeface="+mn-lt"/>
                <a:cs typeface="+mn-lt"/>
              </a:rPr>
              <a:t>Offering immediate treatment according to established guidelines for patients who test positive</a:t>
            </a:r>
            <a:endParaRPr lang="en-US" sz="2900" b="0" i="0" dirty="0">
              <a:solidFill>
                <a:srgbClr val="061F57"/>
              </a:solidFill>
              <a:effectLst/>
              <a:latin typeface="Segoe UI"/>
              <a:ea typeface="+mn-lt"/>
              <a:cs typeface="+mn-lt"/>
            </a:endParaRPr>
          </a:p>
          <a:p>
            <a:endParaRPr lang="en-US" sz="3300" b="0" i="0" dirty="0">
              <a:solidFill>
                <a:srgbClr val="4E4F18"/>
              </a:solidFill>
              <a:effectLst/>
              <a:latin typeface="Segoe UI" panose="020B0502040204020203" pitchFamily="34" charset="0"/>
              <a:cs typeface="Segoe UI" panose="020B0502040204020203" pitchFamily="34" charset="0"/>
            </a:endParaRPr>
          </a:p>
          <a:p>
            <a:pPr marL="0" indent="0">
              <a:lnSpc>
                <a:spcPct val="80000"/>
              </a:lnSpc>
              <a:buFont typeface="Arial" panose="020B0604020202020204" pitchFamily="34" charset="0"/>
              <a:buNone/>
            </a:pPr>
            <a:endParaRPr lang="en-US" sz="3200" dirty="0">
              <a:solidFill>
                <a:srgbClr val="000000"/>
              </a:solidFill>
              <a:latin typeface="Segoe UI"/>
              <a:cs typeface="Calibri"/>
            </a:endParaRPr>
          </a:p>
          <a:p>
            <a:pPr marL="0" indent="0">
              <a:buNone/>
            </a:pPr>
            <a:endParaRPr lang="en-US" sz="3200" dirty="0">
              <a:solidFill>
                <a:srgbClr val="000000"/>
              </a:solidFill>
              <a:latin typeface="Segoe UI"/>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7" name="Graphic 6">
            <a:extLst>
              <a:ext uri="{FF2B5EF4-FFF2-40B4-BE49-F238E27FC236}">
                <a16:creationId xmlns:a16="http://schemas.microsoft.com/office/drawing/2014/main" id="{38049A64-C6C0-26B9-ACAF-4D0B312EEF2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3011" t="-1" r="39328" b="32199"/>
          <a:stretch/>
        </p:blipFill>
        <p:spPr>
          <a:xfrm flipH="1">
            <a:off x="129498" y="785162"/>
            <a:ext cx="2021965" cy="5880780"/>
          </a:xfrm>
          <a:prstGeom prst="rect">
            <a:avLst/>
          </a:prstGeom>
        </p:spPr>
      </p:pic>
      <p:sp>
        <p:nvSpPr>
          <p:cNvPr id="11" name="Rectangle 10">
            <a:extLst>
              <a:ext uri="{FF2B5EF4-FFF2-40B4-BE49-F238E27FC236}">
                <a16:creationId xmlns:a16="http://schemas.microsoft.com/office/drawing/2014/main" id="{2957BBC7-7F0B-EAA9-012D-9AA27338D8E2}"/>
              </a:ext>
            </a:extLst>
          </p:cNvPr>
          <p:cNvSpPr/>
          <p:nvPr/>
        </p:nvSpPr>
        <p:spPr>
          <a:xfrm>
            <a:off x="2569430" y="6419721"/>
            <a:ext cx="11723986" cy="246221"/>
          </a:xfrm>
          <a:prstGeom prst="rect">
            <a:avLst/>
          </a:prstGeom>
        </p:spPr>
        <p:txBody>
          <a:bodyPr wrap="square">
            <a:spAutoFit/>
          </a:bodyPr>
          <a:lstStyle/>
          <a:p>
            <a:r>
              <a:rPr lang="en-US" sz="1000" dirty="0"/>
              <a:t>Threading the Needle — How to Stop  the HIV Outbreak in Rural Indiana Steffanie A. </a:t>
            </a:r>
            <a:r>
              <a:rPr lang="en-US" sz="1000" dirty="0" err="1"/>
              <a:t>Strathdee</a:t>
            </a:r>
            <a:r>
              <a:rPr lang="en-US" sz="1000" dirty="0"/>
              <a:t>, Ph.D., and Chris </a:t>
            </a:r>
            <a:r>
              <a:rPr lang="en-US" sz="1000" dirty="0" err="1"/>
              <a:t>Beyrer</a:t>
            </a:r>
            <a:r>
              <a:rPr lang="en-US" sz="1000" dirty="0"/>
              <a:t>, M.D., M.P.H.  NEJM 373;5 nejm.org July 30, </a:t>
            </a:r>
            <a:r>
              <a:rPr lang="en-US" sz="1000" b="1" dirty="0"/>
              <a:t>2015</a:t>
            </a:r>
          </a:p>
        </p:txBody>
      </p:sp>
      <p:pic>
        <p:nvPicPr>
          <p:cNvPr id="12" name="Picture 11">
            <a:extLst>
              <a:ext uri="{FF2B5EF4-FFF2-40B4-BE49-F238E27FC236}">
                <a16:creationId xmlns:a16="http://schemas.microsoft.com/office/drawing/2014/main" id="{7B142AA6-A5B3-8CE5-091A-F1C3E012AD58}"/>
              </a:ext>
            </a:extLst>
          </p:cNvPr>
          <p:cNvPicPr>
            <a:picLocks noChangeAspect="1"/>
          </p:cNvPicPr>
          <p:nvPr/>
        </p:nvPicPr>
        <p:blipFill rotWithShape="1">
          <a:blip r:embed="rId5"/>
          <a:srcRect l="58946" t="28977" r="36313" b="59342"/>
          <a:stretch/>
        </p:blipFill>
        <p:spPr>
          <a:xfrm>
            <a:off x="2569430" y="4190764"/>
            <a:ext cx="395344" cy="513707"/>
          </a:xfrm>
          <a:prstGeom prst="rect">
            <a:avLst/>
          </a:prstGeom>
        </p:spPr>
      </p:pic>
    </p:spTree>
    <p:extLst>
      <p:ext uri="{BB962C8B-B14F-4D97-AF65-F5344CB8AC3E}">
        <p14:creationId xmlns:p14="http://schemas.microsoft.com/office/powerpoint/2010/main" val="3135594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CCE457-6671-F74E-F368-4824E1289CA7}"/>
              </a:ext>
            </a:extLst>
          </p:cNvPr>
          <p:cNvPicPr>
            <a:picLocks noChangeAspect="1"/>
          </p:cNvPicPr>
          <p:nvPr/>
        </p:nvPicPr>
        <p:blipFill rotWithShape="1">
          <a:blip r:embed="rId3"/>
          <a:srcRect l="58946" t="28977" r="36313" b="59342"/>
          <a:stretch/>
        </p:blipFill>
        <p:spPr>
          <a:xfrm>
            <a:off x="2569430" y="2374320"/>
            <a:ext cx="395344" cy="513707"/>
          </a:xfrm>
          <a:prstGeom prst="rect">
            <a:avLst/>
          </a:prstGeom>
        </p:spPr>
      </p:pic>
      <p:sp>
        <p:nvSpPr>
          <p:cNvPr id="4" name="Rectangle 3">
            <a:extLst>
              <a:ext uri="{FF2B5EF4-FFF2-40B4-BE49-F238E27FC236}">
                <a16:creationId xmlns:a16="http://schemas.microsoft.com/office/drawing/2014/main" id="{517C9B28-C8DA-4636-814B-F14D9E604179}"/>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ea typeface="+mj-ea"/>
                <a:cs typeface="Segoe UI" panose="020B0502040204020203" pitchFamily="34" charset="0"/>
              </a:rPr>
              <a:t>Actions to Address the </a:t>
            </a:r>
            <a:r>
              <a:rPr lang="en-US" sz="3600" b="1" dirty="0" err="1">
                <a:solidFill>
                  <a:schemeClr val="bg1"/>
                </a:solidFill>
                <a:latin typeface="Segoe UI" panose="020B0502040204020203" pitchFamily="34" charset="0"/>
                <a:ea typeface="+mj-ea"/>
                <a:cs typeface="Segoe UI" panose="020B0502040204020203" pitchFamily="34" charset="0"/>
              </a:rPr>
              <a:t>Syndemics</a:t>
            </a:r>
            <a:r>
              <a:rPr lang="en-US" sz="3600" b="1" dirty="0">
                <a:solidFill>
                  <a:schemeClr val="bg1"/>
                </a:solidFill>
                <a:latin typeface="Segoe UI" panose="020B0502040204020203" pitchFamily="34" charset="0"/>
                <a:ea typeface="+mj-ea"/>
                <a:cs typeface="Segoe UI" panose="020B0502040204020203" pitchFamily="34" charset="0"/>
              </a:rPr>
              <a:t> Among People Who Inject Drugs as a Primary Care Health Care Worker</a:t>
            </a:r>
          </a:p>
        </p:txBody>
      </p:sp>
      <p:sp>
        <p:nvSpPr>
          <p:cNvPr id="6" name="Rectangle 5">
            <a:extLst>
              <a:ext uri="{FF2B5EF4-FFF2-40B4-BE49-F238E27FC236}">
                <a16:creationId xmlns:a16="http://schemas.microsoft.com/office/drawing/2014/main" id="{D2792662-C4C0-49B2-945D-9D6C5CC5A498}"/>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BE860E56-FBBA-182A-661D-9294E4F25701}"/>
              </a:ext>
            </a:extLst>
          </p:cNvPr>
          <p:cNvSpPr txBox="1">
            <a:spLocks/>
          </p:cNvSpPr>
          <p:nvPr/>
        </p:nvSpPr>
        <p:spPr>
          <a:xfrm>
            <a:off x="2149125" y="1904564"/>
            <a:ext cx="10042875" cy="47613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 b="1" i="0" dirty="0">
              <a:solidFill>
                <a:srgbClr val="000000"/>
              </a:solidFill>
              <a:effectLst/>
              <a:latin typeface="Segoe UI"/>
              <a:cs typeface="Segoe UI" panose="020B0502040204020203" pitchFamily="34" charset="0"/>
            </a:endParaRPr>
          </a:p>
          <a:p>
            <a:r>
              <a:rPr lang="en-US" sz="3600" dirty="0">
                <a:solidFill>
                  <a:srgbClr val="061F57"/>
                </a:solidFill>
                <a:latin typeface="Segoe UI"/>
                <a:ea typeface="+mn-lt"/>
                <a:cs typeface="+mn-lt"/>
              </a:rPr>
              <a:t>Providing Hep B vaccinations</a:t>
            </a:r>
          </a:p>
          <a:p>
            <a:pPr marL="457200" lvl="1" indent="0">
              <a:buNone/>
            </a:pPr>
            <a:r>
              <a:rPr lang="en-US" sz="3100" dirty="0">
                <a:solidFill>
                  <a:srgbClr val="008797"/>
                </a:solidFill>
                <a:latin typeface="Segoe UI"/>
                <a:cs typeface="Segoe UI"/>
              </a:rPr>
              <a:t>    Even one dose can be effective!</a:t>
            </a:r>
            <a:br>
              <a:rPr lang="en-US" sz="3100" dirty="0">
                <a:solidFill>
                  <a:srgbClr val="008797"/>
                </a:solidFill>
                <a:latin typeface="Segoe UI"/>
                <a:cs typeface="Segoe UI"/>
              </a:rPr>
            </a:br>
            <a:endParaRPr lang="en-US" sz="3100" dirty="0">
              <a:solidFill>
                <a:srgbClr val="008797"/>
              </a:solidFill>
              <a:latin typeface="Segoe UI"/>
              <a:cs typeface="Segoe UI"/>
            </a:endParaRPr>
          </a:p>
          <a:p>
            <a:pPr lvl="1"/>
            <a:endParaRPr lang="en-US" sz="200" b="0" i="0" dirty="0">
              <a:solidFill>
                <a:srgbClr val="061F57"/>
              </a:solidFill>
              <a:effectLst/>
              <a:latin typeface="Segoe UI"/>
              <a:ea typeface="+mn-lt"/>
              <a:cs typeface="+mn-lt"/>
            </a:endParaRPr>
          </a:p>
          <a:p>
            <a:r>
              <a:rPr lang="en-US" sz="3600" b="0" i="0" dirty="0">
                <a:solidFill>
                  <a:srgbClr val="061F57"/>
                </a:solidFill>
                <a:effectLst/>
                <a:latin typeface="Segoe UI"/>
                <a:ea typeface="+mn-lt"/>
                <a:cs typeface="+mn-lt"/>
              </a:rPr>
              <a:t>Providing naloxone to opioid users and their families/partners</a:t>
            </a:r>
            <a:br>
              <a:rPr lang="en-US" sz="3600" b="0" i="0" dirty="0">
                <a:solidFill>
                  <a:srgbClr val="061F57"/>
                </a:solidFill>
                <a:effectLst/>
                <a:latin typeface="Segoe UI"/>
                <a:ea typeface="+mn-lt"/>
                <a:cs typeface="+mn-lt"/>
              </a:rPr>
            </a:br>
            <a:endParaRPr lang="en-US" sz="3600" b="0" i="0" dirty="0">
              <a:solidFill>
                <a:srgbClr val="061F57"/>
              </a:solidFill>
              <a:effectLst/>
              <a:latin typeface="Segoe UI"/>
              <a:ea typeface="+mn-lt"/>
              <a:cs typeface="+mn-lt"/>
            </a:endParaRPr>
          </a:p>
          <a:p>
            <a:endParaRPr lang="en-US" sz="200" b="0" i="0" dirty="0">
              <a:solidFill>
                <a:srgbClr val="061F57"/>
              </a:solidFill>
              <a:effectLst/>
              <a:latin typeface="Segoe UI"/>
              <a:ea typeface="+mn-lt"/>
              <a:cs typeface="+mn-lt"/>
            </a:endParaRPr>
          </a:p>
          <a:p>
            <a:r>
              <a:rPr lang="en-US" sz="3600" dirty="0">
                <a:solidFill>
                  <a:srgbClr val="061F57"/>
                </a:solidFill>
                <a:latin typeface="Segoe UI"/>
                <a:ea typeface="+mn-lt"/>
                <a:cs typeface="+mn-lt"/>
              </a:rPr>
              <a:t>Providing opioid agonist therapy</a:t>
            </a:r>
          </a:p>
          <a:p>
            <a:pPr marL="0" indent="0">
              <a:buNone/>
            </a:pPr>
            <a:endParaRPr lang="en-US" sz="3300" b="0" i="0" dirty="0">
              <a:solidFill>
                <a:srgbClr val="061F57"/>
              </a:solidFill>
              <a:effectLst/>
              <a:latin typeface="Segoe UI"/>
              <a:ea typeface="+mn-lt"/>
              <a:cs typeface="+mn-lt"/>
            </a:endParaRPr>
          </a:p>
          <a:p>
            <a:endParaRPr lang="en-US" sz="2900" b="0" i="0" dirty="0">
              <a:solidFill>
                <a:srgbClr val="061F57"/>
              </a:solidFill>
              <a:effectLst/>
              <a:latin typeface="Segoe UI"/>
              <a:ea typeface="+mn-lt"/>
              <a:cs typeface="+mn-lt"/>
            </a:endParaRPr>
          </a:p>
          <a:p>
            <a:endParaRPr lang="en-US" sz="2900" b="0" i="0" dirty="0">
              <a:solidFill>
                <a:srgbClr val="061F57"/>
              </a:solidFill>
              <a:effectLst/>
              <a:latin typeface="Segoe UI"/>
              <a:ea typeface="+mn-lt"/>
              <a:cs typeface="+mn-lt"/>
            </a:endParaRPr>
          </a:p>
          <a:p>
            <a:endParaRPr lang="en-US" sz="3300" b="0" i="0" dirty="0">
              <a:solidFill>
                <a:srgbClr val="4E4F18"/>
              </a:solidFill>
              <a:effectLst/>
              <a:latin typeface="Segoe UI" panose="020B0502040204020203" pitchFamily="34" charset="0"/>
              <a:cs typeface="Segoe UI" panose="020B0502040204020203" pitchFamily="34" charset="0"/>
            </a:endParaRPr>
          </a:p>
          <a:p>
            <a:pPr marL="0" indent="0">
              <a:lnSpc>
                <a:spcPct val="80000"/>
              </a:lnSpc>
              <a:buFont typeface="Arial" panose="020B0604020202020204" pitchFamily="34" charset="0"/>
              <a:buNone/>
            </a:pPr>
            <a:endParaRPr lang="en-US" sz="3200" dirty="0">
              <a:solidFill>
                <a:srgbClr val="000000"/>
              </a:solidFill>
              <a:latin typeface="Segoe UI"/>
              <a:cs typeface="Calibri"/>
            </a:endParaRPr>
          </a:p>
          <a:p>
            <a:pPr marL="0" indent="0">
              <a:buNone/>
            </a:pPr>
            <a:endParaRPr lang="en-US" sz="3200" dirty="0">
              <a:solidFill>
                <a:srgbClr val="000000"/>
              </a:solidFill>
              <a:latin typeface="Segoe UI"/>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7" name="Graphic 6">
            <a:extLst>
              <a:ext uri="{FF2B5EF4-FFF2-40B4-BE49-F238E27FC236}">
                <a16:creationId xmlns:a16="http://schemas.microsoft.com/office/drawing/2014/main" id="{38049A64-C6C0-26B9-ACAF-4D0B312EEF2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3011" t="-1" r="39328" b="32199"/>
          <a:stretch/>
        </p:blipFill>
        <p:spPr>
          <a:xfrm flipH="1">
            <a:off x="127160" y="785162"/>
            <a:ext cx="2021965" cy="5880780"/>
          </a:xfrm>
          <a:prstGeom prst="rect">
            <a:avLst/>
          </a:prstGeom>
        </p:spPr>
      </p:pic>
    </p:spTree>
    <p:extLst>
      <p:ext uri="{BB962C8B-B14F-4D97-AF65-F5344CB8AC3E}">
        <p14:creationId xmlns:p14="http://schemas.microsoft.com/office/powerpoint/2010/main" val="2345397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7C9B28-C8DA-4636-814B-F14D9E604179}"/>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ea typeface="+mj-ea"/>
                <a:cs typeface="Segoe UI" panose="020B0502040204020203" pitchFamily="34" charset="0"/>
              </a:rPr>
              <a:t>Actions to Address the </a:t>
            </a:r>
            <a:r>
              <a:rPr lang="en-US" sz="3600" b="1" dirty="0" err="1">
                <a:solidFill>
                  <a:schemeClr val="bg1"/>
                </a:solidFill>
                <a:latin typeface="Segoe UI" panose="020B0502040204020203" pitchFamily="34" charset="0"/>
                <a:ea typeface="+mj-ea"/>
                <a:cs typeface="Segoe UI" panose="020B0502040204020203" pitchFamily="34" charset="0"/>
              </a:rPr>
              <a:t>Syndemics</a:t>
            </a:r>
            <a:r>
              <a:rPr lang="en-US" sz="3600" b="1" dirty="0">
                <a:solidFill>
                  <a:schemeClr val="bg1"/>
                </a:solidFill>
                <a:latin typeface="Segoe UI" panose="020B0502040204020203" pitchFamily="34" charset="0"/>
                <a:ea typeface="+mj-ea"/>
                <a:cs typeface="Segoe UI" panose="020B0502040204020203" pitchFamily="34" charset="0"/>
              </a:rPr>
              <a:t> Among People Who Inject Drugs as a Primary Care Health Care Worker</a:t>
            </a:r>
          </a:p>
        </p:txBody>
      </p:sp>
      <p:sp>
        <p:nvSpPr>
          <p:cNvPr id="6" name="Rectangle 5">
            <a:extLst>
              <a:ext uri="{FF2B5EF4-FFF2-40B4-BE49-F238E27FC236}">
                <a16:creationId xmlns:a16="http://schemas.microsoft.com/office/drawing/2014/main" id="{D2792662-C4C0-49B2-945D-9D6C5CC5A498}"/>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BE860E56-FBBA-182A-661D-9294E4F25701}"/>
              </a:ext>
            </a:extLst>
          </p:cNvPr>
          <p:cNvSpPr txBox="1">
            <a:spLocks/>
          </p:cNvSpPr>
          <p:nvPr/>
        </p:nvSpPr>
        <p:spPr>
          <a:xfrm>
            <a:off x="2223267" y="1814840"/>
            <a:ext cx="9589792" cy="43489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 b="1" i="0" dirty="0">
              <a:solidFill>
                <a:srgbClr val="000000"/>
              </a:solidFill>
              <a:effectLst/>
              <a:latin typeface="Segoe UI"/>
              <a:cs typeface="Segoe UI" panose="020B0502040204020203" pitchFamily="34" charset="0"/>
            </a:endParaRPr>
          </a:p>
          <a:p>
            <a:pPr lvl="1"/>
            <a:endParaRPr lang="en-US" sz="200" b="0" i="0" dirty="0">
              <a:solidFill>
                <a:srgbClr val="061F57"/>
              </a:solidFill>
              <a:effectLst/>
              <a:latin typeface="Segoe UI"/>
              <a:ea typeface="+mn-lt"/>
              <a:cs typeface="+mn-lt"/>
            </a:endParaRPr>
          </a:p>
          <a:p>
            <a:r>
              <a:rPr lang="en-US" sz="3300" b="0" i="0" dirty="0">
                <a:solidFill>
                  <a:srgbClr val="061F57"/>
                </a:solidFill>
                <a:effectLst/>
                <a:latin typeface="Segoe UI"/>
                <a:ea typeface="+mn-lt"/>
                <a:cs typeface="+mn-lt"/>
              </a:rPr>
              <a:t>Supporting injection-drug users by providing sterile syringes or referring them to SSP</a:t>
            </a:r>
          </a:p>
          <a:p>
            <a:endParaRPr lang="en-US" sz="200" b="0" i="0" dirty="0">
              <a:solidFill>
                <a:srgbClr val="061F57"/>
              </a:solidFill>
              <a:effectLst/>
              <a:latin typeface="Segoe UI"/>
              <a:ea typeface="+mn-lt"/>
              <a:cs typeface="+mn-lt"/>
            </a:endParaRPr>
          </a:p>
          <a:p>
            <a:r>
              <a:rPr lang="en-US" sz="3300" dirty="0">
                <a:solidFill>
                  <a:srgbClr val="061F57"/>
                </a:solidFill>
                <a:latin typeface="Segoe UI"/>
                <a:ea typeface="+mn-lt"/>
                <a:cs typeface="+mn-lt"/>
              </a:rPr>
              <a:t>Supporting legislative reforms to expand Medicaid and allow federal funds to support SSPs</a:t>
            </a:r>
          </a:p>
          <a:p>
            <a:endParaRPr lang="en-US" sz="200" dirty="0">
              <a:solidFill>
                <a:srgbClr val="061F57"/>
              </a:solidFill>
              <a:latin typeface="Segoe UI"/>
              <a:ea typeface="+mn-lt"/>
              <a:cs typeface="+mn-lt"/>
            </a:endParaRPr>
          </a:p>
          <a:p>
            <a:r>
              <a:rPr lang="en-US" sz="3300" dirty="0">
                <a:solidFill>
                  <a:srgbClr val="061F57"/>
                </a:solidFill>
                <a:latin typeface="Segoe UI"/>
                <a:ea typeface="+mn-lt"/>
                <a:cs typeface="+mn-lt"/>
              </a:rPr>
              <a:t>Using PDMPs in clinical decision making involving opiate prescribing</a:t>
            </a:r>
          </a:p>
          <a:p>
            <a:endParaRPr lang="en-US" sz="3300" dirty="0">
              <a:solidFill>
                <a:srgbClr val="061F57"/>
              </a:solidFill>
              <a:latin typeface="Segoe UI"/>
              <a:ea typeface="+mn-lt"/>
              <a:cs typeface="+mn-lt"/>
            </a:endParaRPr>
          </a:p>
          <a:p>
            <a:pPr marL="0" indent="0">
              <a:buNone/>
            </a:pPr>
            <a:endParaRPr lang="en-US" sz="3200" dirty="0">
              <a:solidFill>
                <a:srgbClr val="000000"/>
              </a:solidFill>
              <a:latin typeface="Segoe UI"/>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7" name="Graphic 6">
            <a:extLst>
              <a:ext uri="{FF2B5EF4-FFF2-40B4-BE49-F238E27FC236}">
                <a16:creationId xmlns:a16="http://schemas.microsoft.com/office/drawing/2014/main" id="{38049A64-C6C0-26B9-ACAF-4D0B312EEF2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3011" t="-1" r="39328" b="32199"/>
          <a:stretch/>
        </p:blipFill>
        <p:spPr>
          <a:xfrm flipH="1">
            <a:off x="201301" y="785162"/>
            <a:ext cx="2021965" cy="5880780"/>
          </a:xfrm>
          <a:prstGeom prst="rect">
            <a:avLst/>
          </a:prstGeom>
        </p:spPr>
      </p:pic>
      <p:sp>
        <p:nvSpPr>
          <p:cNvPr id="3" name="TextBox 2">
            <a:extLst>
              <a:ext uri="{FF2B5EF4-FFF2-40B4-BE49-F238E27FC236}">
                <a16:creationId xmlns:a16="http://schemas.microsoft.com/office/drawing/2014/main" id="{0394FDE3-CE27-AF90-6BC8-6488FE27D2AF}"/>
              </a:ext>
            </a:extLst>
          </p:cNvPr>
          <p:cNvSpPr txBox="1"/>
          <p:nvPr/>
        </p:nvSpPr>
        <p:spPr>
          <a:xfrm>
            <a:off x="2223266" y="6363039"/>
            <a:ext cx="6619076" cy="307777"/>
          </a:xfrm>
          <a:prstGeom prst="rect">
            <a:avLst/>
          </a:prstGeom>
          <a:noFill/>
        </p:spPr>
        <p:txBody>
          <a:bodyPr wrap="square">
            <a:spAutoFit/>
          </a:bodyPr>
          <a:lstStyle/>
          <a:p>
            <a:r>
              <a:rPr lang="en-US" sz="1400" dirty="0">
                <a:solidFill>
                  <a:srgbClr val="061F57"/>
                </a:solidFill>
                <a:latin typeface="Segoe UI"/>
                <a:ea typeface="+mn-lt"/>
                <a:cs typeface="+mn-lt"/>
              </a:rPr>
              <a:t>SSPs: Syringe Service Program, PDMPs: Prescription Drug Monitoring Programs</a:t>
            </a:r>
            <a:endParaRPr lang="en-US" sz="1400" dirty="0">
              <a:solidFill>
                <a:srgbClr val="000000"/>
              </a:solidFill>
              <a:latin typeface="Segoe UI"/>
              <a:cs typeface="Calibri"/>
            </a:endParaRPr>
          </a:p>
        </p:txBody>
      </p:sp>
    </p:spTree>
    <p:extLst>
      <p:ext uri="{BB962C8B-B14F-4D97-AF65-F5344CB8AC3E}">
        <p14:creationId xmlns:p14="http://schemas.microsoft.com/office/powerpoint/2010/main" val="1103614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8FE488AD-3F52-42F7-8886-CF1E6AB69A90}"/>
              </a:ext>
            </a:extLst>
          </p:cNvPr>
          <p:cNvSpPr txBox="1">
            <a:spLocks/>
          </p:cNvSpPr>
          <p:nvPr/>
        </p:nvSpPr>
        <p:spPr>
          <a:xfrm>
            <a:off x="101601" y="2962382"/>
            <a:ext cx="5486400" cy="38790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chemeClr val="bg1"/>
                </a:solidFill>
                <a:ea typeface="+mn-lt"/>
                <a:cs typeface="+mn-lt"/>
              </a:rPr>
              <a:t>“Using trauma terminology implies that the individual is responsible for the response, rather than the broader systemic force caused by the state’s abuse of power”</a:t>
            </a:r>
          </a:p>
          <a:p>
            <a:pPr marL="0" indent="0">
              <a:buNone/>
            </a:pPr>
            <a:r>
              <a:rPr lang="en-US" sz="2000" b="1" dirty="0">
                <a:solidFill>
                  <a:schemeClr val="bg1"/>
                </a:solidFill>
                <a:ea typeface="+mn-lt"/>
                <a:cs typeface="+mn-lt"/>
              </a:rPr>
              <a:t>Linklater, R. (2014). Decolonizing trauma work : Indigenous stories and strategies. Black Point, Nova Scotia: Fernwood Publishing.</a:t>
            </a:r>
            <a:endParaRPr lang="en-US" sz="3000" b="1" dirty="0">
              <a:solidFill>
                <a:schemeClr val="bg1"/>
              </a:solidFill>
              <a:ea typeface="+mn-lt"/>
              <a:cs typeface="+mn-lt"/>
            </a:endParaRPr>
          </a:p>
          <a:p>
            <a:pPr marL="514350" indent="-514350">
              <a:buFont typeface="Arial" panose="020B0604020202020204" pitchFamily="34" charset="0"/>
              <a:buAutoNum type="romanUcPeriod"/>
            </a:pPr>
            <a:endParaRPr lang="en-US" sz="3200" b="0" i="0" dirty="0">
              <a:solidFill>
                <a:schemeClr val="bg1"/>
              </a:solidFill>
              <a:effectLst/>
              <a:cs typeface="Calibri"/>
            </a:endParaRPr>
          </a:p>
          <a:p>
            <a:pPr marL="0" indent="0">
              <a:buFont typeface="Arial" panose="020B0604020202020204" pitchFamily="34" charset="0"/>
              <a:buNone/>
            </a:pPr>
            <a:endParaRPr lang="en-US" sz="3200" dirty="0">
              <a:solidFill>
                <a:schemeClr val="bg1"/>
              </a:solidFill>
              <a:cs typeface="Calibri"/>
            </a:endParaRPr>
          </a:p>
          <a:p>
            <a:pPr marL="457200" indent="-457200"/>
            <a:endParaRPr lang="en-US" sz="3200" dirty="0">
              <a:solidFill>
                <a:schemeClr val="bg1"/>
              </a:solidFill>
              <a:cs typeface="Calibri"/>
            </a:endParaRPr>
          </a:p>
          <a:p>
            <a:pPr marL="457200" indent="-457200"/>
            <a:endParaRPr lang="en-US" dirty="0">
              <a:solidFill>
                <a:schemeClr val="bg1"/>
              </a:solidFill>
              <a:cs typeface="Calibri"/>
            </a:endParaRPr>
          </a:p>
          <a:p>
            <a:pPr marL="457200" indent="-457200"/>
            <a:endParaRPr lang="en-US" dirty="0">
              <a:solidFill>
                <a:schemeClr val="bg1"/>
              </a:solidFill>
              <a:cs typeface="Calibri"/>
            </a:endParaRPr>
          </a:p>
          <a:p>
            <a:pPr marL="457200" indent="-457200"/>
            <a:endParaRPr lang="en-US" dirty="0">
              <a:solidFill>
                <a:schemeClr val="bg1"/>
              </a:solidFill>
              <a:cs typeface="Calibri"/>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1" y="0"/>
            <a:ext cx="12192001"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What can the Healthcare Worker do for Mr. S?</a:t>
            </a:r>
            <a:endParaRPr lang="en-US" sz="4400" b="1" dirty="0">
              <a:solidFill>
                <a:schemeClr val="bg1"/>
              </a:solidFill>
              <a:latin typeface="Segoe UI"/>
              <a:ea typeface="+mj-ea"/>
              <a:cs typeface="Segoe UI"/>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16" name="Content Placeholder 6">
            <a:extLst>
              <a:ext uri="{FF2B5EF4-FFF2-40B4-BE49-F238E27FC236}">
                <a16:creationId xmlns:a16="http://schemas.microsoft.com/office/drawing/2014/main" id="{72B426DE-093A-BB36-616D-E483DFB7BD3E}"/>
              </a:ext>
            </a:extLst>
          </p:cNvPr>
          <p:cNvGraphicFramePr>
            <a:graphicFrameLocks/>
          </p:cNvGraphicFramePr>
          <p:nvPr>
            <p:extLst>
              <p:ext uri="{D42A27DB-BD31-4B8C-83A1-F6EECF244321}">
                <p14:modId xmlns:p14="http://schemas.microsoft.com/office/powerpoint/2010/main" val="4166437468"/>
              </p:ext>
            </p:extLst>
          </p:nvPr>
        </p:nvGraphicFramePr>
        <p:xfrm>
          <a:off x="2844800" y="2080004"/>
          <a:ext cx="7917359" cy="4094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157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8FE488AD-3F52-42F7-8886-CF1E6AB69A90}"/>
              </a:ext>
            </a:extLst>
          </p:cNvPr>
          <p:cNvSpPr txBox="1">
            <a:spLocks/>
          </p:cNvSpPr>
          <p:nvPr/>
        </p:nvSpPr>
        <p:spPr>
          <a:xfrm>
            <a:off x="101601" y="2962382"/>
            <a:ext cx="5486400" cy="38790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chemeClr val="bg1"/>
                </a:solidFill>
                <a:ea typeface="+mn-lt"/>
                <a:cs typeface="+mn-lt"/>
              </a:rPr>
              <a:t>“Using trauma terminology implies that the individual is responsible for the response, rather than the broader systemic force caused by the state’s abuse of power”</a:t>
            </a:r>
          </a:p>
          <a:p>
            <a:pPr marL="0" indent="0">
              <a:buNone/>
            </a:pPr>
            <a:r>
              <a:rPr lang="en-US" sz="2000" b="1" dirty="0">
                <a:solidFill>
                  <a:schemeClr val="bg1"/>
                </a:solidFill>
                <a:ea typeface="+mn-lt"/>
                <a:cs typeface="+mn-lt"/>
              </a:rPr>
              <a:t>Linklater, R. (2014). Decolonizing trauma work : Indigenous stories and strategies. Black Point, Nova Scotia: Fernwood Publishing.</a:t>
            </a:r>
            <a:endParaRPr lang="en-US" sz="3000" b="1" dirty="0">
              <a:solidFill>
                <a:schemeClr val="bg1"/>
              </a:solidFill>
              <a:ea typeface="+mn-lt"/>
              <a:cs typeface="+mn-lt"/>
            </a:endParaRPr>
          </a:p>
          <a:p>
            <a:pPr marL="514350" indent="-514350">
              <a:buFont typeface="Arial" panose="020B0604020202020204" pitchFamily="34" charset="0"/>
              <a:buAutoNum type="romanUcPeriod"/>
            </a:pPr>
            <a:endParaRPr lang="en-US" sz="3200" b="0" i="0" dirty="0">
              <a:solidFill>
                <a:schemeClr val="bg1"/>
              </a:solidFill>
              <a:effectLst/>
              <a:cs typeface="Calibri"/>
            </a:endParaRPr>
          </a:p>
          <a:p>
            <a:pPr marL="0" indent="0">
              <a:buFont typeface="Arial" panose="020B0604020202020204" pitchFamily="34" charset="0"/>
              <a:buNone/>
            </a:pPr>
            <a:endParaRPr lang="en-US" sz="3200" dirty="0">
              <a:solidFill>
                <a:schemeClr val="bg1"/>
              </a:solidFill>
              <a:cs typeface="Calibri"/>
            </a:endParaRPr>
          </a:p>
          <a:p>
            <a:pPr marL="457200" indent="-457200"/>
            <a:endParaRPr lang="en-US" sz="3200" dirty="0">
              <a:solidFill>
                <a:schemeClr val="bg1"/>
              </a:solidFill>
              <a:cs typeface="Calibri"/>
            </a:endParaRPr>
          </a:p>
          <a:p>
            <a:pPr marL="457200" indent="-457200"/>
            <a:endParaRPr lang="en-US" dirty="0">
              <a:solidFill>
                <a:schemeClr val="bg1"/>
              </a:solidFill>
              <a:cs typeface="Calibri"/>
            </a:endParaRPr>
          </a:p>
          <a:p>
            <a:pPr marL="457200" indent="-457200"/>
            <a:endParaRPr lang="en-US" dirty="0">
              <a:solidFill>
                <a:schemeClr val="bg1"/>
              </a:solidFill>
              <a:cs typeface="Calibri"/>
            </a:endParaRPr>
          </a:p>
          <a:p>
            <a:pPr marL="457200" indent="-457200"/>
            <a:endParaRPr lang="en-US" dirty="0">
              <a:solidFill>
                <a:schemeClr val="bg1"/>
              </a:solidFill>
              <a:cs typeface="Calibri"/>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1" y="0"/>
            <a:ext cx="12192001"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chemeClr val="bg1"/>
                </a:solidFill>
                <a:latin typeface="Segoe UI"/>
                <a:ea typeface="+mj-ea"/>
                <a:cs typeface="Segoe UI"/>
              </a:rPr>
              <a:t>What can the Health Care system (Leadership) </a:t>
            </a:r>
          </a:p>
          <a:p>
            <a:pPr algn="ctr"/>
            <a:r>
              <a:rPr lang="en-US" sz="3200" b="1" dirty="0">
                <a:solidFill>
                  <a:schemeClr val="bg1"/>
                </a:solidFill>
                <a:latin typeface="Segoe UI"/>
                <a:ea typeface="+mj-ea"/>
                <a:cs typeface="Segoe UI"/>
              </a:rPr>
              <a:t>do for Mr. S (Micro level)</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8" name="Content Placeholder 2">
            <a:extLst>
              <a:ext uri="{FF2B5EF4-FFF2-40B4-BE49-F238E27FC236}">
                <a16:creationId xmlns:a16="http://schemas.microsoft.com/office/drawing/2014/main" id="{20345C23-9FA0-797B-27DA-37617FE7AAF1}"/>
              </a:ext>
            </a:extLst>
          </p:cNvPr>
          <p:cNvGraphicFramePr>
            <a:graphicFrameLocks noGrp="1"/>
          </p:cNvGraphicFramePr>
          <p:nvPr>
            <p:ph idx="1"/>
          </p:nvPr>
        </p:nvGraphicFramePr>
        <p:xfrm>
          <a:off x="838199" y="206262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0564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8FE488AD-3F52-42F7-8886-CF1E6AB69A90}"/>
              </a:ext>
            </a:extLst>
          </p:cNvPr>
          <p:cNvSpPr txBox="1">
            <a:spLocks/>
          </p:cNvSpPr>
          <p:nvPr/>
        </p:nvSpPr>
        <p:spPr>
          <a:xfrm>
            <a:off x="101601" y="2962382"/>
            <a:ext cx="5486400" cy="38790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chemeClr val="bg1"/>
                </a:solidFill>
                <a:ea typeface="+mn-lt"/>
                <a:cs typeface="+mn-lt"/>
              </a:rPr>
              <a:t>“Using trauma terminology implies that the individual is responsible for the response, rather than the broader systemic force caused by the state’s abuse of power”</a:t>
            </a:r>
          </a:p>
          <a:p>
            <a:pPr marL="0" indent="0">
              <a:buNone/>
            </a:pPr>
            <a:r>
              <a:rPr lang="en-US" sz="2000" b="1" dirty="0">
                <a:solidFill>
                  <a:schemeClr val="bg1"/>
                </a:solidFill>
                <a:ea typeface="+mn-lt"/>
                <a:cs typeface="+mn-lt"/>
              </a:rPr>
              <a:t>Linklater, R. (2014). Decolonizing trauma work : Indigenous stories and strategies. Black Point, Nova Scotia: Fernwood Publishing.</a:t>
            </a:r>
            <a:endParaRPr lang="en-US" sz="3000" b="1" dirty="0">
              <a:solidFill>
                <a:schemeClr val="bg1"/>
              </a:solidFill>
              <a:ea typeface="+mn-lt"/>
              <a:cs typeface="+mn-lt"/>
            </a:endParaRPr>
          </a:p>
          <a:p>
            <a:pPr marL="514350" indent="-514350">
              <a:buFont typeface="Arial" panose="020B0604020202020204" pitchFamily="34" charset="0"/>
              <a:buAutoNum type="romanUcPeriod"/>
            </a:pPr>
            <a:endParaRPr lang="en-US" sz="3200" b="0" i="0" dirty="0">
              <a:solidFill>
                <a:schemeClr val="bg1"/>
              </a:solidFill>
              <a:effectLst/>
              <a:cs typeface="Calibri"/>
            </a:endParaRPr>
          </a:p>
          <a:p>
            <a:pPr marL="0" indent="0">
              <a:buFont typeface="Arial" panose="020B0604020202020204" pitchFamily="34" charset="0"/>
              <a:buNone/>
            </a:pPr>
            <a:endParaRPr lang="en-US" sz="3200" dirty="0">
              <a:solidFill>
                <a:schemeClr val="bg1"/>
              </a:solidFill>
              <a:cs typeface="Calibri"/>
            </a:endParaRPr>
          </a:p>
          <a:p>
            <a:pPr marL="457200" indent="-457200"/>
            <a:endParaRPr lang="en-US" sz="3200" dirty="0">
              <a:solidFill>
                <a:schemeClr val="bg1"/>
              </a:solidFill>
              <a:cs typeface="Calibri"/>
            </a:endParaRPr>
          </a:p>
          <a:p>
            <a:pPr marL="457200" indent="-457200"/>
            <a:endParaRPr lang="en-US" dirty="0">
              <a:solidFill>
                <a:schemeClr val="bg1"/>
              </a:solidFill>
              <a:cs typeface="Calibri"/>
            </a:endParaRPr>
          </a:p>
          <a:p>
            <a:pPr marL="457200" indent="-457200"/>
            <a:endParaRPr lang="en-US" dirty="0">
              <a:solidFill>
                <a:schemeClr val="bg1"/>
              </a:solidFill>
              <a:cs typeface="Calibri"/>
            </a:endParaRPr>
          </a:p>
          <a:p>
            <a:pPr marL="457200" indent="-457200"/>
            <a:endParaRPr lang="en-US" dirty="0">
              <a:solidFill>
                <a:schemeClr val="bg1"/>
              </a:solidFill>
              <a:cs typeface="Calibri"/>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1" y="0"/>
            <a:ext cx="12192001"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What Can Society Do For Mr. S (Macro level)?</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4" name="Content Placeholder 3">
            <a:extLst>
              <a:ext uri="{FF2B5EF4-FFF2-40B4-BE49-F238E27FC236}">
                <a16:creationId xmlns:a16="http://schemas.microsoft.com/office/drawing/2014/main" id="{74C6EC26-954C-7ECB-C0ED-D455F9E627D6}"/>
              </a:ext>
            </a:extLst>
          </p:cNvPr>
          <p:cNvSpPr>
            <a:spLocks noGrp="1"/>
          </p:cNvSpPr>
          <p:nvPr>
            <p:ph idx="1"/>
          </p:nvPr>
        </p:nvSpPr>
        <p:spPr>
          <a:xfrm>
            <a:off x="380999" y="2062621"/>
            <a:ext cx="5715001" cy="4351338"/>
          </a:xfrm>
        </p:spPr>
        <p:txBody>
          <a:bodyPr>
            <a:noAutofit/>
          </a:bodyPr>
          <a:lstStyle/>
          <a:p>
            <a:r>
              <a:rPr lang="en-US" sz="2000" b="1" dirty="0"/>
              <a:t>Decrease Injection Drug Use and/or make it safer</a:t>
            </a:r>
          </a:p>
          <a:p>
            <a:pPr lvl="1"/>
            <a:r>
              <a:rPr lang="en-US" sz="1800" b="0" i="0" dirty="0"/>
              <a:t>Make SSP available</a:t>
            </a:r>
            <a:endParaRPr lang="en-US" sz="1800" dirty="0"/>
          </a:p>
          <a:p>
            <a:pPr lvl="1"/>
            <a:r>
              <a:rPr lang="en-US" sz="1800" b="0" i="0" dirty="0"/>
              <a:t>Easy access to </a:t>
            </a:r>
            <a:r>
              <a:rPr lang="en-US" sz="1800" dirty="0"/>
              <a:t>pharmacotherapy</a:t>
            </a:r>
          </a:p>
          <a:p>
            <a:pPr lvl="1"/>
            <a:r>
              <a:rPr lang="en-US" sz="1800" b="0" i="0" dirty="0"/>
              <a:t>Easy access to behavioral health</a:t>
            </a:r>
            <a:br>
              <a:rPr lang="en-US" sz="1600" b="0" i="0" dirty="0"/>
            </a:br>
            <a:endParaRPr lang="en-US" sz="1600" dirty="0"/>
          </a:p>
          <a:p>
            <a:pPr lvl="0"/>
            <a:r>
              <a:rPr lang="en-US" sz="2000" b="1" dirty="0"/>
              <a:t>Eliminate social and structural determinants associated with injection drug use </a:t>
            </a:r>
          </a:p>
          <a:p>
            <a:pPr lvl="1"/>
            <a:r>
              <a:rPr lang="en-US" sz="1800" b="0" i="0" dirty="0"/>
              <a:t>Poverty (Decrease the economic inequality gap)</a:t>
            </a:r>
          </a:p>
          <a:p>
            <a:pPr lvl="1"/>
            <a:r>
              <a:rPr lang="en-US" sz="1800" dirty="0"/>
              <a:t>Housing</a:t>
            </a:r>
          </a:p>
          <a:p>
            <a:pPr lvl="1"/>
            <a:r>
              <a:rPr lang="en-US" sz="1800" b="0" i="0" dirty="0"/>
              <a:t>Lack of education</a:t>
            </a:r>
            <a:endParaRPr lang="en-US" sz="1800" dirty="0"/>
          </a:p>
          <a:p>
            <a:pPr lvl="1"/>
            <a:r>
              <a:rPr lang="en-US" sz="1800" b="0" i="0" dirty="0"/>
              <a:t>Racism</a:t>
            </a:r>
            <a:endParaRPr lang="en-US" sz="1800" dirty="0"/>
          </a:p>
          <a:p>
            <a:pPr lvl="1"/>
            <a:r>
              <a:rPr lang="en-US" sz="1800" b="0" i="0" dirty="0"/>
              <a:t>Stigma</a:t>
            </a:r>
            <a:endParaRPr lang="en-US" sz="1800" dirty="0"/>
          </a:p>
          <a:p>
            <a:pPr lvl="1"/>
            <a:r>
              <a:rPr lang="en-US" sz="1800" b="0" i="0" dirty="0"/>
              <a:t>Mass incarceration (Reform drug laws)</a:t>
            </a:r>
            <a:endParaRPr lang="en-US" sz="1800" dirty="0"/>
          </a:p>
        </p:txBody>
      </p:sp>
      <p:graphicFrame>
        <p:nvGraphicFramePr>
          <p:cNvPr id="20" name="Content Placeholder 3">
            <a:extLst>
              <a:ext uri="{FF2B5EF4-FFF2-40B4-BE49-F238E27FC236}">
                <a16:creationId xmlns:a16="http://schemas.microsoft.com/office/drawing/2014/main" id="{F829CBAB-8FA0-289B-8A4D-B4DB63119458}"/>
              </a:ext>
            </a:extLst>
          </p:cNvPr>
          <p:cNvGraphicFramePr/>
          <p:nvPr>
            <p:extLst>
              <p:ext uri="{D42A27DB-BD31-4B8C-83A1-F6EECF244321}">
                <p14:modId xmlns:p14="http://schemas.microsoft.com/office/powerpoint/2010/main" val="3075711983"/>
              </p:ext>
            </p:extLst>
          </p:nvPr>
        </p:nvGraphicFramePr>
        <p:xfrm>
          <a:off x="6290539" y="2285484"/>
          <a:ext cx="5384799" cy="44313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5449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1CCF-ADB3-4E4E-AF61-0B7590DA1F4E}"/>
              </a:ext>
            </a:extLst>
          </p:cNvPr>
          <p:cNvSpPr>
            <a:spLocks noGrp="1"/>
          </p:cNvSpPr>
          <p:nvPr>
            <p:ph type="title"/>
          </p:nvPr>
        </p:nvSpPr>
        <p:spPr>
          <a:xfrm>
            <a:off x="609601" y="744171"/>
            <a:ext cx="4011084" cy="1162051"/>
          </a:xfrm>
        </p:spPr>
        <p:txBody>
          <a:bodyPr anchor="b">
            <a:noAutofit/>
          </a:bodyPr>
          <a:lstStyle/>
          <a:p>
            <a:r>
              <a:rPr lang="en-US" sz="3733" b="0" dirty="0"/>
              <a:t>Syringe Services Programs</a:t>
            </a:r>
          </a:p>
        </p:txBody>
      </p:sp>
      <p:sp>
        <p:nvSpPr>
          <p:cNvPr id="4" name="Text Placeholder 3">
            <a:extLst>
              <a:ext uri="{FF2B5EF4-FFF2-40B4-BE49-F238E27FC236}">
                <a16:creationId xmlns:a16="http://schemas.microsoft.com/office/drawing/2014/main" id="{7D737495-12F2-9E4E-BCC0-0EC4BEC3DB61}"/>
              </a:ext>
            </a:extLst>
          </p:cNvPr>
          <p:cNvSpPr>
            <a:spLocks noGrp="1"/>
          </p:cNvSpPr>
          <p:nvPr>
            <p:ph type="body" sz="half" idx="2"/>
          </p:nvPr>
        </p:nvSpPr>
        <p:spPr>
          <a:xfrm>
            <a:off x="609603" y="2311401"/>
            <a:ext cx="4011084" cy="3814767"/>
          </a:xfrm>
        </p:spPr>
        <p:txBody>
          <a:bodyPr>
            <a:normAutofit/>
          </a:bodyPr>
          <a:lstStyle/>
          <a:p>
            <a:r>
              <a:rPr lang="en-US" dirty="0"/>
              <a:t>SSPs adapt to local needs by providing comprehensive support services, such as ways to get treatment, medicines to prevent overdoses, and tools to prevent HIV and viral hepatitis. Many support services may be operated in partnership with federal government funding</a:t>
            </a:r>
            <a:r>
              <a:rPr lang="en-US" baseline="30000" dirty="0"/>
              <a:t>1</a:t>
            </a:r>
          </a:p>
          <a:p>
            <a:endParaRPr lang="en-US" dirty="0"/>
          </a:p>
          <a:p>
            <a:r>
              <a:rPr lang="en-US" dirty="0"/>
              <a:t>Combined use of OST and high coverage of NSP was associated with a 74% risk reduction in HCV acquisition </a:t>
            </a:r>
            <a:r>
              <a:rPr lang="en-US" baseline="30000" dirty="0"/>
              <a:t>2</a:t>
            </a:r>
          </a:p>
          <a:p>
            <a:endParaRPr lang="en-US" dirty="0"/>
          </a:p>
        </p:txBody>
      </p:sp>
      <p:sp>
        <p:nvSpPr>
          <p:cNvPr id="5" name="Slide Number Placeholder 4">
            <a:extLst>
              <a:ext uri="{FF2B5EF4-FFF2-40B4-BE49-F238E27FC236}">
                <a16:creationId xmlns:a16="http://schemas.microsoft.com/office/drawing/2014/main" id="{C73DE135-0063-394F-8A7C-31AC15D08061}"/>
              </a:ext>
            </a:extLst>
          </p:cNvPr>
          <p:cNvSpPr>
            <a:spLocks noGrp="1"/>
          </p:cNvSpPr>
          <p:nvPr>
            <p:ph type="sldNum" sz="quarter" idx="12"/>
          </p:nvPr>
        </p:nvSpPr>
        <p:spPr>
          <a:xfrm>
            <a:off x="11375717" y="6305883"/>
            <a:ext cx="731520" cy="396240"/>
          </a:xfrm>
        </p:spPr>
        <p:txBody>
          <a:bodyPr anchor="ctr">
            <a:normAutofit/>
          </a:bodyPr>
          <a:lstStyle/>
          <a:p>
            <a:pPr defTabSz="1219170">
              <a:lnSpc>
                <a:spcPct val="90000"/>
              </a:lnSpc>
              <a:spcAft>
                <a:spcPts val="800"/>
              </a:spcAft>
            </a:pPr>
            <a:fld id="{D165E9B0-7DA8-466E-963D-86F25D5E43BA}" type="slidenum">
              <a:rPr lang="en-GB">
                <a:solidFill>
                  <a:prstClr val="black">
                    <a:tint val="75000"/>
                  </a:prstClr>
                </a:solidFill>
                <a:latin typeface="Arial"/>
              </a:rPr>
              <a:pPr defTabSz="1219170">
                <a:lnSpc>
                  <a:spcPct val="90000"/>
                </a:lnSpc>
                <a:spcAft>
                  <a:spcPts val="800"/>
                </a:spcAft>
              </a:pPr>
              <a:t>36</a:t>
            </a:fld>
            <a:endParaRPr lang="en-GB">
              <a:solidFill>
                <a:prstClr val="black">
                  <a:tint val="75000"/>
                </a:prstClr>
              </a:solidFill>
              <a:latin typeface="Arial"/>
            </a:endParaRPr>
          </a:p>
        </p:txBody>
      </p:sp>
      <p:pic>
        <p:nvPicPr>
          <p:cNvPr id="11" name="Content Placeholder 10" descr="Diagram&#10;&#10;Description automatically generated">
            <a:extLst>
              <a:ext uri="{FF2B5EF4-FFF2-40B4-BE49-F238E27FC236}">
                <a16:creationId xmlns:a16="http://schemas.microsoft.com/office/drawing/2014/main" id="{33206023-44D7-A647-A58D-C76E75519E0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20684" y="584201"/>
            <a:ext cx="7355419" cy="5453465"/>
          </a:xfrm>
        </p:spPr>
      </p:pic>
      <p:sp>
        <p:nvSpPr>
          <p:cNvPr id="12" name="Rectangle 11">
            <a:extLst>
              <a:ext uri="{FF2B5EF4-FFF2-40B4-BE49-F238E27FC236}">
                <a16:creationId xmlns:a16="http://schemas.microsoft.com/office/drawing/2014/main" id="{246F0C01-9949-BE42-AEC3-0F51D628C3A4}"/>
              </a:ext>
            </a:extLst>
          </p:cNvPr>
          <p:cNvSpPr/>
          <p:nvPr/>
        </p:nvSpPr>
        <p:spPr>
          <a:xfrm>
            <a:off x="711200" y="6330395"/>
            <a:ext cx="10363200" cy="420756"/>
          </a:xfrm>
          <a:prstGeom prst="rect">
            <a:avLst/>
          </a:prstGeom>
        </p:spPr>
        <p:txBody>
          <a:bodyPr wrap="square">
            <a:spAutoFit/>
          </a:bodyPr>
          <a:lstStyle/>
          <a:p>
            <a:pPr defTabSz="1219170"/>
            <a:r>
              <a:rPr lang="en-US" sz="1067" dirty="0">
                <a:solidFill>
                  <a:srgbClr val="FFFFFF"/>
                </a:solidFill>
                <a:latin typeface="Arial"/>
              </a:rPr>
              <a:t>1. </a:t>
            </a:r>
            <a:r>
              <a:rPr lang="en-US" sz="1067" dirty="0" err="1">
                <a:solidFill>
                  <a:srgbClr val="FFFFFF"/>
                </a:solidFill>
                <a:latin typeface="Arial"/>
              </a:rPr>
              <a:t>HIV.gov</a:t>
            </a:r>
            <a:r>
              <a:rPr lang="en-US" sz="1067" dirty="0">
                <a:solidFill>
                  <a:srgbClr val="FFFFFF"/>
                </a:solidFill>
                <a:latin typeface="Arial"/>
              </a:rPr>
              <a:t>: Syringe </a:t>
            </a:r>
            <a:r>
              <a:rPr lang="en-US" sz="1067" dirty="0" err="1">
                <a:solidFill>
                  <a:srgbClr val="FFFFFF"/>
                </a:solidFill>
                <a:latin typeface="Arial"/>
              </a:rPr>
              <a:t>Serviece</a:t>
            </a:r>
            <a:r>
              <a:rPr lang="en-US" sz="1067" dirty="0">
                <a:solidFill>
                  <a:srgbClr val="FFFFFF"/>
                </a:solidFill>
                <a:latin typeface="Arial"/>
              </a:rPr>
              <a:t> Programs. </a:t>
            </a:r>
            <a:r>
              <a:rPr lang="en-US" sz="1067" dirty="0">
                <a:solidFill>
                  <a:srgbClr val="FFFFFF"/>
                </a:solidFill>
                <a:latin typeface="Arial"/>
                <a:hlinkClick r:id="rId3">
                  <a:extLst>
                    <a:ext uri="{A12FA001-AC4F-418D-AE19-62706E023703}">
                      <ahyp:hlinkClr xmlns:ahyp="http://schemas.microsoft.com/office/drawing/2018/hyperlinkcolor" val="tx"/>
                    </a:ext>
                  </a:extLst>
                </a:hlinkClick>
              </a:rPr>
              <a:t>https://www.hiv.gov/federal-response/policies-issues/syringe-services-programs</a:t>
            </a:r>
            <a:endParaRPr lang="en-US" sz="1067" dirty="0">
              <a:solidFill>
                <a:srgbClr val="FFFFFF"/>
              </a:solidFill>
              <a:latin typeface="Arial"/>
            </a:endParaRPr>
          </a:p>
          <a:p>
            <a:pPr defTabSz="1219170"/>
            <a:endParaRPr lang="en-US" sz="1067" dirty="0">
              <a:solidFill>
                <a:srgbClr val="FFFFFF"/>
              </a:solidFill>
              <a:latin typeface="Arial"/>
            </a:endParaRPr>
          </a:p>
        </p:txBody>
      </p:sp>
    </p:spTree>
    <p:extLst>
      <p:ext uri="{BB962C8B-B14F-4D97-AF65-F5344CB8AC3E}">
        <p14:creationId xmlns:p14="http://schemas.microsoft.com/office/powerpoint/2010/main" val="1051895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1" y="0"/>
            <a:ext cx="12192001"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latin typeface="+mn-lt"/>
              </a:rPr>
              <a:t>Holistic, Coordinated Care Is Critical for Addressing These Overlapping Epidemics</a:t>
            </a:r>
            <a:endParaRPr lang="en-US" sz="4000" b="1" dirty="0">
              <a:solidFill>
                <a:schemeClr val="bg1"/>
              </a:solidFill>
              <a:latin typeface="Segoe UI"/>
              <a:ea typeface="+mj-ea"/>
              <a:cs typeface="Segoe UI"/>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4" name="Content Placeholder 3">
            <a:extLst>
              <a:ext uri="{FF2B5EF4-FFF2-40B4-BE49-F238E27FC236}">
                <a16:creationId xmlns:a16="http://schemas.microsoft.com/office/drawing/2014/main" id="{FC9D3377-B42F-0867-18E0-29AADB71C692}"/>
              </a:ext>
            </a:extLst>
          </p:cNvPr>
          <p:cNvSpPr>
            <a:spLocks noGrp="1"/>
          </p:cNvSpPr>
          <p:nvPr>
            <p:ph idx="1"/>
          </p:nvPr>
        </p:nvSpPr>
        <p:spPr>
          <a:xfrm>
            <a:off x="838199" y="1797311"/>
            <a:ext cx="10515600" cy="4881958"/>
          </a:xfrm>
        </p:spPr>
        <p:txBody>
          <a:bodyPr>
            <a:normAutofit/>
          </a:bodyPr>
          <a:lstStyle/>
          <a:p>
            <a:r>
              <a:rPr lang="en-US" b="1" dirty="0"/>
              <a:t>A “no-wrong-door” approach </a:t>
            </a:r>
          </a:p>
          <a:p>
            <a:pPr lvl="1"/>
            <a:r>
              <a:rPr lang="en-US" dirty="0"/>
              <a:t>Providing services that meet the persons needs wherever they seek care  </a:t>
            </a:r>
          </a:p>
          <a:p>
            <a:r>
              <a:rPr lang="en-US" b="1" dirty="0"/>
              <a:t>Provide spaces for people </a:t>
            </a:r>
            <a:r>
              <a:rPr lang="en-US" dirty="0"/>
              <a:t>who are uninsured, need flexible appointments, need low- or no-cost services, or are looking for expert and confidential services. </a:t>
            </a:r>
          </a:p>
          <a:p>
            <a:r>
              <a:rPr lang="en-US" b="1" dirty="0"/>
              <a:t>Address the social determinants of health </a:t>
            </a:r>
          </a:p>
          <a:p>
            <a:pPr lvl="1"/>
            <a:r>
              <a:rPr lang="en-US" dirty="0"/>
              <a:t>Key contributors to negative health outcomes, including STI transmission.</a:t>
            </a:r>
          </a:p>
          <a:p>
            <a:pPr lvl="1"/>
            <a:r>
              <a:rPr lang="en-US" dirty="0"/>
              <a:t>Providing patients with housing, food, transportation, and employment. </a:t>
            </a:r>
          </a:p>
          <a:p>
            <a:r>
              <a:rPr lang="en-US" b="1" dirty="0"/>
              <a:t>Integrating existing programs</a:t>
            </a:r>
          </a:p>
          <a:p>
            <a:pPr lvl="1"/>
            <a:r>
              <a:rPr lang="en-US" dirty="0"/>
              <a:t>Such as SSP, SUD treatment programs, and HIV testing and pre-exposure prophylaxis programs in the same clinic </a:t>
            </a:r>
          </a:p>
          <a:p>
            <a:pPr marL="0" indent="0">
              <a:buNone/>
            </a:pPr>
            <a:endParaRPr lang="en-US" dirty="0"/>
          </a:p>
        </p:txBody>
      </p:sp>
      <p:sp>
        <p:nvSpPr>
          <p:cNvPr id="3" name="TextBox 2">
            <a:extLst>
              <a:ext uri="{FF2B5EF4-FFF2-40B4-BE49-F238E27FC236}">
                <a16:creationId xmlns:a16="http://schemas.microsoft.com/office/drawing/2014/main" id="{415A8EFE-2D43-0CBF-1550-863F45E6182D}"/>
              </a:ext>
            </a:extLst>
          </p:cNvPr>
          <p:cNvSpPr txBox="1"/>
          <p:nvPr/>
        </p:nvSpPr>
        <p:spPr>
          <a:xfrm>
            <a:off x="522514" y="6438896"/>
            <a:ext cx="10935789" cy="276999"/>
          </a:xfrm>
          <a:prstGeom prst="rect">
            <a:avLst/>
          </a:prstGeom>
          <a:noFill/>
        </p:spPr>
        <p:txBody>
          <a:bodyPr wrap="square">
            <a:spAutoFit/>
          </a:bodyPr>
          <a:lstStyle/>
          <a:p>
            <a:pPr algn="l"/>
            <a:r>
              <a:rPr lang="en-US" sz="1200" b="0" i="0" dirty="0">
                <a:solidFill>
                  <a:srgbClr val="333333"/>
                </a:solidFill>
                <a:effectLst/>
                <a:latin typeface="Open Sans" panose="020B0606030504020204" pitchFamily="34" charset="0"/>
              </a:rPr>
              <a:t>Source: </a:t>
            </a:r>
            <a:r>
              <a:rPr lang="en-US" sz="1200" b="0" i="0" u="none" strike="noStrike" dirty="0">
                <a:solidFill>
                  <a:srgbClr val="075290"/>
                </a:solidFill>
                <a:effectLst/>
                <a:latin typeface="Open Sans" panose="020B0606030504020204" pitchFamily="34" charset="0"/>
                <a:hlinkClick r:id="rId4"/>
              </a:rPr>
              <a:t>Division of STD Prevention</a:t>
            </a:r>
            <a:r>
              <a:rPr lang="en-US" sz="1200" b="0" i="0" dirty="0">
                <a:solidFill>
                  <a:srgbClr val="333333"/>
                </a:solidFill>
                <a:effectLst/>
                <a:latin typeface="Open Sans" panose="020B0606030504020204" pitchFamily="34" charset="0"/>
              </a:rPr>
              <a:t>, </a:t>
            </a:r>
            <a:r>
              <a:rPr lang="en-US" sz="1200" b="0" i="0" u="none" strike="noStrike" dirty="0">
                <a:solidFill>
                  <a:srgbClr val="075290"/>
                </a:solidFill>
                <a:effectLst/>
                <a:latin typeface="Open Sans" panose="020B0606030504020204" pitchFamily="34" charset="0"/>
                <a:hlinkClick r:id="rId5"/>
              </a:rPr>
              <a:t>National Center for HIV, Viral Hepatitis, STD, and TB Prevention</a:t>
            </a:r>
            <a:r>
              <a:rPr lang="en-US" sz="1200" b="0" i="0" dirty="0">
                <a:solidFill>
                  <a:srgbClr val="333333"/>
                </a:solidFill>
                <a:effectLst/>
                <a:latin typeface="Open Sans" panose="020B0606030504020204" pitchFamily="34" charset="0"/>
              </a:rPr>
              <a:t>, </a:t>
            </a:r>
            <a:r>
              <a:rPr lang="en-US" sz="1200" b="0" i="0" u="none" strike="noStrike" dirty="0">
                <a:solidFill>
                  <a:srgbClr val="075290"/>
                </a:solidFill>
                <a:effectLst/>
                <a:latin typeface="Open Sans" panose="020B0606030504020204" pitchFamily="34" charset="0"/>
                <a:hlinkClick r:id="rId6"/>
              </a:rPr>
              <a:t>Centers for Disease Control and Prevention</a:t>
            </a:r>
            <a:endParaRPr lang="en-US" sz="1200"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595675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Segoe UI" panose="020B0502040204020203" pitchFamily="34" charset="0"/>
                <a:ea typeface="+mj-ea"/>
                <a:cs typeface="Segoe UI" panose="020B0502040204020203" pitchFamily="34" charset="0"/>
              </a:rPr>
              <a:t>Conclusions</a:t>
            </a: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D6AC7BD-F1BE-0541-9538-7C3A45872831}"/>
              </a:ext>
            </a:extLst>
          </p:cNvPr>
          <p:cNvSpPr txBox="1">
            <a:spLocks/>
          </p:cNvSpPr>
          <p:nvPr/>
        </p:nvSpPr>
        <p:spPr>
          <a:xfrm>
            <a:off x="543697" y="1728342"/>
            <a:ext cx="11331146" cy="5107827"/>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 b="1" dirty="0">
              <a:solidFill>
                <a:srgbClr val="008797"/>
              </a:solidFill>
              <a:latin typeface="Segoe UI"/>
              <a:cs typeface="Segoe UI"/>
            </a:endParaRPr>
          </a:p>
          <a:p>
            <a:pPr marL="0" indent="0">
              <a:lnSpc>
                <a:spcPct val="110000"/>
              </a:lnSpc>
              <a:buNone/>
            </a:pPr>
            <a:r>
              <a:rPr lang="en-US" sz="4200" b="1" dirty="0">
                <a:solidFill>
                  <a:srgbClr val="008797"/>
                </a:solidFill>
                <a:latin typeface="Segoe UI"/>
                <a:cs typeface="Segoe UI"/>
              </a:rPr>
              <a:t>Ending the syndemic will require a multipronged approach</a:t>
            </a:r>
          </a:p>
          <a:p>
            <a:pPr marL="0" indent="0">
              <a:lnSpc>
                <a:spcPct val="110000"/>
              </a:lnSpc>
              <a:buNone/>
            </a:pPr>
            <a:endParaRPr lang="en-US" sz="200" b="1" dirty="0">
              <a:solidFill>
                <a:srgbClr val="008797"/>
              </a:solidFill>
              <a:latin typeface="Segoe UI"/>
              <a:cs typeface="Segoe UI"/>
            </a:endParaRPr>
          </a:p>
          <a:p>
            <a:pPr marL="0" indent="0">
              <a:lnSpc>
                <a:spcPct val="110000"/>
              </a:lnSpc>
              <a:buNone/>
            </a:pPr>
            <a:endParaRPr lang="en-US" sz="200" b="0" i="0" dirty="0">
              <a:solidFill>
                <a:srgbClr val="061F57"/>
              </a:solidFill>
              <a:effectLst/>
              <a:latin typeface="Segoe UI"/>
              <a:ea typeface="+mn-lt"/>
              <a:cs typeface="+mn-lt"/>
            </a:endParaRPr>
          </a:p>
          <a:p>
            <a:pPr>
              <a:lnSpc>
                <a:spcPct val="110000"/>
              </a:lnSpc>
            </a:pPr>
            <a:r>
              <a:rPr lang="en-US" sz="3300" dirty="0">
                <a:solidFill>
                  <a:srgbClr val="061F57"/>
                </a:solidFill>
                <a:latin typeface="Segoe UI"/>
                <a:ea typeface="+mn-lt"/>
                <a:cs typeface="+mn-lt"/>
              </a:rPr>
              <a:t>SUD services should be integrated into primary care – </a:t>
            </a:r>
            <a:r>
              <a:rPr lang="en-US" sz="3300" b="1" dirty="0">
                <a:solidFill>
                  <a:srgbClr val="061F57"/>
                </a:solidFill>
                <a:latin typeface="Segoe UI"/>
                <a:ea typeface="+mn-lt"/>
                <a:cs typeface="+mn-lt"/>
              </a:rPr>
              <a:t>b</a:t>
            </a:r>
            <a:r>
              <a:rPr lang="en-US" sz="3300" b="1" i="0" dirty="0">
                <a:solidFill>
                  <a:srgbClr val="061F57"/>
                </a:solidFill>
                <a:effectLst/>
                <a:latin typeface="Segoe UI"/>
                <a:ea typeface="+mn-lt"/>
                <a:cs typeface="+mn-lt"/>
              </a:rPr>
              <a:t>arriers for harm reduction should be removed</a:t>
            </a:r>
          </a:p>
          <a:p>
            <a:pPr marL="0" indent="0">
              <a:lnSpc>
                <a:spcPct val="110000"/>
              </a:lnSpc>
              <a:buNone/>
            </a:pPr>
            <a:endParaRPr lang="en-US" sz="200" b="1" i="0" dirty="0">
              <a:solidFill>
                <a:srgbClr val="061F57"/>
              </a:solidFill>
              <a:effectLst/>
              <a:latin typeface="Segoe UI"/>
              <a:ea typeface="+mn-lt"/>
              <a:cs typeface="+mn-lt"/>
            </a:endParaRPr>
          </a:p>
          <a:p>
            <a:pPr>
              <a:lnSpc>
                <a:spcPct val="110000"/>
              </a:lnSpc>
            </a:pPr>
            <a:r>
              <a:rPr lang="en-US" sz="3300" dirty="0">
                <a:solidFill>
                  <a:srgbClr val="061F57"/>
                </a:solidFill>
                <a:latin typeface="Segoe UI"/>
                <a:ea typeface="+mn-lt"/>
                <a:cs typeface="+mn-lt"/>
              </a:rPr>
              <a:t>The efficacy of PrEP and HIV treatment has been established – </a:t>
            </a:r>
            <a:r>
              <a:rPr lang="en-US" sz="3300" b="1" dirty="0">
                <a:solidFill>
                  <a:srgbClr val="061F57"/>
                </a:solidFill>
                <a:latin typeface="Segoe UI"/>
                <a:ea typeface="+mn-lt"/>
                <a:cs typeface="+mn-lt"/>
              </a:rPr>
              <a:t>access for the most vulnerable is critical</a:t>
            </a:r>
          </a:p>
          <a:p>
            <a:pPr marL="0" indent="0">
              <a:lnSpc>
                <a:spcPct val="110000"/>
              </a:lnSpc>
              <a:buNone/>
            </a:pPr>
            <a:endParaRPr lang="en-US" sz="200" b="1" dirty="0">
              <a:solidFill>
                <a:srgbClr val="061F57"/>
              </a:solidFill>
              <a:latin typeface="Segoe UI"/>
              <a:ea typeface="+mn-lt"/>
              <a:cs typeface="+mn-lt"/>
            </a:endParaRPr>
          </a:p>
          <a:p>
            <a:pPr>
              <a:lnSpc>
                <a:spcPct val="110000"/>
              </a:lnSpc>
            </a:pPr>
            <a:r>
              <a:rPr lang="en-US" sz="3300" b="0" i="0" dirty="0">
                <a:solidFill>
                  <a:srgbClr val="061F57"/>
                </a:solidFill>
                <a:effectLst/>
                <a:latin typeface="Segoe UI"/>
                <a:ea typeface="+mn-lt"/>
                <a:cs typeface="+mn-lt"/>
              </a:rPr>
              <a:t>Syphilis is taking a toll in AI/AN communities – </a:t>
            </a:r>
            <a:r>
              <a:rPr lang="en-US" sz="3300" b="1" i="0" dirty="0">
                <a:solidFill>
                  <a:srgbClr val="061F57"/>
                </a:solidFill>
                <a:effectLst/>
                <a:latin typeface="Segoe UI"/>
                <a:ea typeface="+mn-lt"/>
                <a:cs typeface="+mn-lt"/>
              </a:rPr>
              <a:t>zero tolerance for congenital syphilis should be the standard</a:t>
            </a:r>
            <a:endParaRPr lang="en-US" sz="2800" b="0" i="0" dirty="0">
              <a:solidFill>
                <a:srgbClr val="4E4F18"/>
              </a:solidFill>
              <a:effectLst/>
              <a:latin typeface="Segoe UI" panose="020B0502040204020203" pitchFamily="34" charset="0"/>
              <a:cs typeface="Segoe UI" panose="020B0502040204020203" pitchFamily="34" charset="0"/>
            </a:endParaRPr>
          </a:p>
          <a:p>
            <a:pPr marL="0" indent="0">
              <a:buNone/>
            </a:pPr>
            <a:endParaRPr lang="en-US" sz="3200" dirty="0">
              <a:solidFill>
                <a:srgbClr val="000000"/>
              </a:solidFill>
              <a:latin typeface="Segoe UI"/>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373306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1" y="0"/>
            <a:ext cx="12192001"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References</a:t>
            </a:r>
            <a:endParaRPr lang="en-US" sz="4400" b="1" dirty="0">
              <a:solidFill>
                <a:schemeClr val="bg1"/>
              </a:solidFill>
              <a:latin typeface="Segoe UI"/>
              <a:ea typeface="+mj-ea"/>
              <a:cs typeface="Segoe UI"/>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4" name="Content Placeholder 3">
            <a:extLst>
              <a:ext uri="{FF2B5EF4-FFF2-40B4-BE49-F238E27FC236}">
                <a16:creationId xmlns:a16="http://schemas.microsoft.com/office/drawing/2014/main" id="{FC9D3377-B42F-0867-18E0-29AADB71C692}"/>
              </a:ext>
            </a:extLst>
          </p:cNvPr>
          <p:cNvSpPr>
            <a:spLocks noGrp="1"/>
          </p:cNvSpPr>
          <p:nvPr>
            <p:ph idx="1"/>
          </p:nvPr>
        </p:nvSpPr>
        <p:spPr>
          <a:xfrm>
            <a:off x="838199" y="1797311"/>
            <a:ext cx="10515600" cy="4881958"/>
          </a:xfrm>
        </p:spPr>
        <p:txBody>
          <a:bodyPr>
            <a:normAutofit fontScale="70000" lnSpcReduction="20000"/>
          </a:bodyPr>
          <a:lstStyle/>
          <a:p>
            <a:r>
              <a:rPr lang="en-US" sz="2800" dirty="0"/>
              <a:t>Singer, M. and Clair, S. (2003), </a:t>
            </a:r>
            <a:r>
              <a:rPr lang="en-US" sz="2800" dirty="0" err="1"/>
              <a:t>Syndemics</a:t>
            </a:r>
            <a:r>
              <a:rPr lang="en-US" sz="2800" dirty="0"/>
              <a:t> and Public Health: Reconceptualizing Disease in Bio‐Social Context. Medical Anthropology Quarterly, 17: 423-441. </a:t>
            </a:r>
            <a:r>
              <a:rPr lang="en-US" sz="2800" dirty="0">
                <a:hlinkClick r:id="rId4">
                  <a:extLst>
                    <a:ext uri="{A12FA001-AC4F-418D-AE19-62706E023703}">
                      <ahyp:hlinkClr xmlns:ahyp="http://schemas.microsoft.com/office/drawing/2018/hyperlinkcolor" val="tx"/>
                    </a:ext>
                  </a:extLst>
                </a:hlinkClick>
              </a:rPr>
              <a:t>https://doi.org/10.1525/maq.2003.17.4.423</a:t>
            </a:r>
            <a:endParaRPr lang="es-ES_tradnl" sz="2800" dirty="0"/>
          </a:p>
          <a:p>
            <a:r>
              <a:rPr lang="en-US" sz="2800" dirty="0"/>
              <a:t>Chu PL, Santos GM, Vu A et al. Journal of the International AIDS Society 2012. 15:102-103</a:t>
            </a:r>
          </a:p>
          <a:p>
            <a:r>
              <a:rPr lang="en-US" sz="2800" dirty="0">
                <a:ea typeface="Times New Roman" panose="02020603050405020304" pitchFamily="18" charset="0"/>
              </a:rPr>
              <a:t>Community Outbreak of HIV Infection Linked to Injection Drug Use of Oxymorphone — Indiana, 2015 MMWR May 1, 2015 / 64(16):443-444</a:t>
            </a:r>
            <a:endParaRPr lang="en-US" sz="2800" dirty="0"/>
          </a:p>
          <a:p>
            <a:r>
              <a:rPr lang="en-US" sz="2800" dirty="0"/>
              <a:t>US Census Bureau. </a:t>
            </a:r>
            <a:r>
              <a:rPr lang="en-US" sz="2800" dirty="0">
                <a:hlinkClick r:id="rId5">
                  <a:extLst>
                    <a:ext uri="{A12FA001-AC4F-418D-AE19-62706E023703}">
                      <ahyp:hlinkClr xmlns:ahyp="http://schemas.microsoft.com/office/drawing/2018/hyperlinkcolor" val="tx"/>
                    </a:ext>
                  </a:extLst>
                </a:hlinkClick>
              </a:rPr>
              <a:t>https://www.census.gov/www.</a:t>
            </a:r>
            <a:r>
              <a:rPr lang="en-US" sz="2800" dirty="0"/>
              <a:t> Accessed March 22, 2021</a:t>
            </a:r>
          </a:p>
          <a:p>
            <a:pPr lvl="0"/>
            <a:r>
              <a:rPr lang="en-US" sz="2800" dirty="0"/>
              <a:t>Evans ME, Person M, Reilley B, et al. Trends in Indicators of Injection Drug Use, Indian Health Service, 2010-2014 : A Study of Health Care Encounter Data. Public Health Rep. 2020 Jul/Aug;135(4):461-471. </a:t>
            </a:r>
            <a:r>
              <a:rPr lang="en-US" sz="2800" dirty="0" err="1"/>
              <a:t>doi</a:t>
            </a:r>
            <a:r>
              <a:rPr lang="en-US" sz="2800" dirty="0"/>
              <a:t>: 10.1177/0033354920937284. </a:t>
            </a:r>
            <a:r>
              <a:rPr lang="en-US" sz="2800" dirty="0" err="1"/>
              <a:t>Epub</a:t>
            </a:r>
            <a:r>
              <a:rPr lang="en-US" sz="2800" dirty="0"/>
              <a:t> 2020 Jul 7. PMID: 32633599; PMCID: PMC7383762.</a:t>
            </a:r>
          </a:p>
          <a:p>
            <a:r>
              <a:rPr lang="en-US" sz="2800" dirty="0"/>
              <a:t>Viral Hepatitis Surveillance Report 2018 — Hepatitis C </a:t>
            </a:r>
            <a:r>
              <a:rPr lang="en-US" sz="2800" dirty="0">
                <a:hlinkClick r:id="rId6"/>
              </a:rPr>
              <a:t>https://www.cdc.gov/hepatitis/statistics/2018surveillance/HepC.htm</a:t>
            </a:r>
            <a:endParaRPr lang="en-US" sz="2800" dirty="0"/>
          </a:p>
          <a:p>
            <a:r>
              <a:rPr lang="en-US" sz="2800" dirty="0" err="1"/>
              <a:t>Melkonian</a:t>
            </a:r>
            <a:r>
              <a:rPr lang="en-US" sz="2800" dirty="0"/>
              <a:t> SC, Jim MA, </a:t>
            </a:r>
            <a:r>
              <a:rPr lang="en-US" sz="2800" dirty="0" err="1"/>
              <a:t>Haverkamp</a:t>
            </a:r>
            <a:r>
              <a:rPr lang="en-US" sz="2800" dirty="0"/>
              <a:t> D, et al. Disparities in Cancer Incidence and Trends among American Indians and Alaska Natives in the United States, 2010-2015. </a:t>
            </a:r>
            <a:r>
              <a:rPr lang="en-US" sz="2800" i="1" dirty="0"/>
              <a:t>Cancer Epidemiol Biomarkers Prev</a:t>
            </a:r>
            <a:r>
              <a:rPr lang="en-US" sz="2800" dirty="0"/>
              <a:t>. 2019;28(10):1604-1611. doi:10.1158/1055-9965.EPI-19-0288</a:t>
            </a:r>
          </a:p>
          <a:p>
            <a:r>
              <a:rPr lang="en-US" sz="2800" dirty="0"/>
              <a:t>National Center for HIV/AIDS, Viral Hepatitis, STD, and TB Prevention Division of HIV/AIDS Prevention. https://</a:t>
            </a:r>
            <a:r>
              <a:rPr lang="en-US" sz="2800" dirty="0" err="1"/>
              <a:t>www.cdc.gov</a:t>
            </a:r>
            <a:r>
              <a:rPr lang="en-US" sz="2800" dirty="0"/>
              <a:t>/</a:t>
            </a:r>
            <a:r>
              <a:rPr lang="en-US" sz="2800" dirty="0" err="1"/>
              <a:t>hiv</a:t>
            </a:r>
            <a:r>
              <a:rPr lang="en-US" sz="2800" dirty="0"/>
              <a:t>/group/</a:t>
            </a:r>
            <a:r>
              <a:rPr lang="en-US" sz="2800" dirty="0" err="1"/>
              <a:t>racialethnic</a:t>
            </a:r>
            <a:r>
              <a:rPr lang="en-US" sz="2800" dirty="0"/>
              <a:t>/</a:t>
            </a:r>
            <a:r>
              <a:rPr lang="en-US" sz="2800" dirty="0" err="1"/>
              <a:t>aian</a:t>
            </a:r>
            <a:r>
              <a:rPr lang="en-US" sz="2800" dirty="0"/>
              <a:t>/</a:t>
            </a:r>
            <a:r>
              <a:rPr lang="en-US" sz="2800" dirty="0" err="1"/>
              <a:t>index.html</a:t>
            </a:r>
            <a:endParaRPr lang="en-US" sz="2800" dirty="0"/>
          </a:p>
          <a:p>
            <a:endParaRPr lang="en-US" dirty="0"/>
          </a:p>
        </p:txBody>
      </p:sp>
    </p:spTree>
    <p:extLst>
      <p:ext uri="{BB962C8B-B14F-4D97-AF65-F5344CB8AC3E}">
        <p14:creationId xmlns:p14="http://schemas.microsoft.com/office/powerpoint/2010/main" val="219713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Unconscious Bias Disclosure</a:t>
            </a:r>
            <a:endParaRPr lang="en-US" sz="4400" b="1" dirty="0">
              <a:solidFill>
                <a:schemeClr val="bg1"/>
              </a:solidFill>
              <a:latin typeface="Segoe UI" panose="020B0502040204020203" pitchFamily="34" charset="0"/>
              <a:ea typeface="+mj-ea"/>
              <a:cs typeface="Segoe UI" panose="020B0502040204020203" pitchFamily="34" charset="0"/>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B4CBD257-E173-CEEA-6A7A-B32588F10E7F}"/>
              </a:ext>
            </a:extLst>
          </p:cNvPr>
          <p:cNvSpPr/>
          <p:nvPr/>
        </p:nvSpPr>
        <p:spPr>
          <a:xfrm>
            <a:off x="157489" y="4937760"/>
            <a:ext cx="391151" cy="118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0BD97874-005E-2D37-7B2E-07319649E3E8}"/>
              </a:ext>
            </a:extLst>
          </p:cNvPr>
          <p:cNvSpPr/>
          <p:nvPr/>
        </p:nvSpPr>
        <p:spPr>
          <a:xfrm>
            <a:off x="127351" y="4768017"/>
            <a:ext cx="391151" cy="287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26" name="Content Placeholder 2">
            <a:extLst>
              <a:ext uri="{FF2B5EF4-FFF2-40B4-BE49-F238E27FC236}">
                <a16:creationId xmlns:a16="http://schemas.microsoft.com/office/drawing/2014/main" id="{5F0BB908-181B-A93E-7732-B900C86EC81E}"/>
              </a:ext>
            </a:extLst>
          </p:cNvPr>
          <p:cNvSpPr txBox="1">
            <a:spLocks/>
          </p:cNvSpPr>
          <p:nvPr/>
        </p:nvSpPr>
        <p:spPr>
          <a:xfrm>
            <a:off x="276902" y="1806161"/>
            <a:ext cx="5719273" cy="44713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0" i="0" dirty="0">
              <a:solidFill>
                <a:srgbClr val="4E4F18"/>
              </a:solidFill>
              <a:effectLst/>
              <a:latin typeface="Segoe UI" panose="020B0502040204020203" pitchFamily="34" charset="0"/>
              <a:cs typeface="Segoe UI" panose="020B0502040204020203" pitchFamily="34" charset="0"/>
            </a:endParaRPr>
          </a:p>
          <a:p>
            <a:pPr marL="0" indent="0">
              <a:lnSpc>
                <a:spcPct val="80000"/>
              </a:lnSpc>
              <a:buFont typeface="Arial" panose="020B0604020202020204" pitchFamily="34" charset="0"/>
              <a:buNone/>
            </a:pPr>
            <a:endParaRPr lang="en-US" sz="3200" dirty="0">
              <a:solidFill>
                <a:srgbClr val="000000"/>
              </a:solidFill>
              <a:latin typeface="Segoe UI"/>
              <a:cs typeface="Calibri"/>
            </a:endParaRPr>
          </a:p>
          <a:p>
            <a:pPr marL="0" indent="0">
              <a:buNone/>
            </a:pPr>
            <a:endParaRPr lang="en-US" sz="3200" dirty="0">
              <a:solidFill>
                <a:srgbClr val="000000"/>
              </a:solidFill>
              <a:latin typeface="Segoe UI"/>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
        <p:nvSpPr>
          <p:cNvPr id="27" name="TextBox 26">
            <a:extLst>
              <a:ext uri="{FF2B5EF4-FFF2-40B4-BE49-F238E27FC236}">
                <a16:creationId xmlns:a16="http://schemas.microsoft.com/office/drawing/2014/main" id="{BF90F96A-7840-347A-0EB6-00FEF392392D}"/>
              </a:ext>
            </a:extLst>
          </p:cNvPr>
          <p:cNvSpPr txBox="1"/>
          <p:nvPr/>
        </p:nvSpPr>
        <p:spPr>
          <a:xfrm>
            <a:off x="518502" y="2133119"/>
            <a:ext cx="11072484" cy="3416320"/>
          </a:xfrm>
          <a:prstGeom prst="rect">
            <a:avLst/>
          </a:prstGeom>
          <a:noFill/>
        </p:spPr>
        <p:txBody>
          <a:bodyPr wrap="square">
            <a:spAutoFit/>
          </a:bodyPr>
          <a:lstStyle/>
          <a:p>
            <a:pPr marL="285750" indent="-285750">
              <a:buFont typeface="Arial" panose="020B0604020202020204" pitchFamily="34" charset="0"/>
              <a:buChar char="•"/>
            </a:pPr>
            <a:r>
              <a:rPr lang="en-US" sz="2400" dirty="0"/>
              <a:t>I recognize that language is constantly evolving, and while I make every effort to avoid bias and stigmatizing terms, I acknowledge that unintentional lapses may occur in my presentation.</a:t>
            </a:r>
            <a:br>
              <a:rPr lang="en-US" sz="2400" dirty="0"/>
            </a:br>
            <a:endParaRPr lang="en-US" sz="2400" dirty="0"/>
          </a:p>
          <a:p>
            <a:pPr marL="285750" indent="-285750">
              <a:buFont typeface="Arial" panose="020B0604020202020204" pitchFamily="34" charset="0"/>
              <a:buChar char="•"/>
            </a:pPr>
            <a:r>
              <a:rPr lang="en-US" sz="2400" dirty="0"/>
              <a:t>I value your feedback and encourage you to share any concerns related to language, images, or concepts that may be offensive or stigmatizing. </a:t>
            </a:r>
            <a:br>
              <a:rPr lang="en-US" sz="2400" dirty="0"/>
            </a:br>
            <a:endParaRPr lang="en-US" sz="2400" dirty="0"/>
          </a:p>
          <a:p>
            <a:pPr marL="285750" indent="-285750">
              <a:buFont typeface="Arial" panose="020B0604020202020204" pitchFamily="34" charset="0"/>
              <a:buChar char="•"/>
            </a:pPr>
            <a:r>
              <a:rPr lang="en-US" sz="2400" dirty="0"/>
              <a:t>Your input will help me refine and improve my presentations, ensuring they remain inclusive and respectful to participants.</a:t>
            </a:r>
          </a:p>
        </p:txBody>
      </p:sp>
    </p:spTree>
    <p:extLst>
      <p:ext uri="{BB962C8B-B14F-4D97-AF65-F5344CB8AC3E}">
        <p14:creationId xmlns:p14="http://schemas.microsoft.com/office/powerpoint/2010/main" val="3351564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1" y="0"/>
            <a:ext cx="12192001"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References</a:t>
            </a:r>
            <a:endParaRPr lang="en-US" sz="4400" b="1" dirty="0">
              <a:solidFill>
                <a:schemeClr val="bg1"/>
              </a:solidFill>
              <a:latin typeface="Segoe UI"/>
              <a:ea typeface="+mj-ea"/>
              <a:cs typeface="Segoe UI"/>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4" name="Content Placeholder 3">
            <a:extLst>
              <a:ext uri="{FF2B5EF4-FFF2-40B4-BE49-F238E27FC236}">
                <a16:creationId xmlns:a16="http://schemas.microsoft.com/office/drawing/2014/main" id="{FC9D3377-B42F-0867-18E0-29AADB71C692}"/>
              </a:ext>
            </a:extLst>
          </p:cNvPr>
          <p:cNvSpPr>
            <a:spLocks noGrp="1"/>
          </p:cNvSpPr>
          <p:nvPr>
            <p:ph idx="1"/>
          </p:nvPr>
        </p:nvSpPr>
        <p:spPr>
          <a:xfrm>
            <a:off x="838199" y="1797311"/>
            <a:ext cx="10515600" cy="4881958"/>
          </a:xfrm>
        </p:spPr>
        <p:txBody>
          <a:bodyPr>
            <a:normAutofit fontScale="70000" lnSpcReduction="20000"/>
          </a:bodyPr>
          <a:lstStyle/>
          <a:p>
            <a:pPr lvl="0"/>
            <a:r>
              <a:rPr lang="en-US" sz="2800" dirty="0" err="1">
                <a:latin typeface="Calibri" panose="020F0502020204030204" pitchFamily="34" charset="0"/>
                <a:cs typeface="Calibri" panose="020F0502020204030204" pitchFamily="34" charset="0"/>
              </a:rPr>
              <a:t>Sordo</a:t>
            </a:r>
            <a:r>
              <a:rPr lang="en-US" sz="2800" dirty="0">
                <a:latin typeface="Calibri" panose="020F0502020204030204" pitchFamily="34" charset="0"/>
                <a:cs typeface="Calibri" panose="020F0502020204030204" pitchFamily="34" charset="0"/>
              </a:rPr>
              <a:t> L, Barrio G, Bravo M J, </a:t>
            </a:r>
            <a:r>
              <a:rPr lang="en-US" sz="2800" dirty="0" err="1">
                <a:latin typeface="Calibri" panose="020F0502020204030204" pitchFamily="34" charset="0"/>
                <a:cs typeface="Calibri" panose="020F0502020204030204" pitchFamily="34" charset="0"/>
              </a:rPr>
              <a:t>Indave</a:t>
            </a:r>
            <a:r>
              <a:rPr lang="en-US" sz="2800" dirty="0">
                <a:latin typeface="Calibri" panose="020F0502020204030204" pitchFamily="34" charset="0"/>
                <a:cs typeface="Calibri" panose="020F0502020204030204" pitchFamily="34" charset="0"/>
              </a:rPr>
              <a:t> B I, Degenhardt L, </a:t>
            </a:r>
            <a:r>
              <a:rPr lang="en-US" sz="2800" dirty="0" err="1">
                <a:latin typeface="Calibri" panose="020F0502020204030204" pitchFamily="34" charset="0"/>
                <a:cs typeface="Calibri" panose="020F0502020204030204" pitchFamily="34" charset="0"/>
              </a:rPr>
              <a:t>Wiessing</a:t>
            </a:r>
            <a:r>
              <a:rPr lang="en-US" sz="2800" dirty="0">
                <a:latin typeface="Calibri" panose="020F0502020204030204" pitchFamily="34" charset="0"/>
                <a:cs typeface="Calibri" panose="020F0502020204030204" pitchFamily="34" charset="0"/>
              </a:rPr>
              <a:t> L et al. Mortality risk during and after opioid substitution treatment: systematic review and meta-analysis of cohort studies </a:t>
            </a:r>
            <a:r>
              <a:rPr lang="en-US" sz="2800" i="1" dirty="0">
                <a:latin typeface="Calibri" panose="020F0502020204030204" pitchFamily="34" charset="0"/>
                <a:cs typeface="Calibri" panose="020F0502020204030204" pitchFamily="34" charset="0"/>
              </a:rPr>
              <a:t>BMJ </a:t>
            </a:r>
            <a:r>
              <a:rPr lang="en-US" sz="2800" dirty="0">
                <a:latin typeface="Calibri" panose="020F0502020204030204" pitchFamily="34" charset="0"/>
                <a:cs typeface="Calibri" panose="020F0502020204030204" pitchFamily="34" charset="0"/>
              </a:rPr>
              <a:t>2017; 357 :j1550 doi:10.1136/bmj.j1550</a:t>
            </a:r>
          </a:p>
          <a:p>
            <a:r>
              <a:rPr lang="en-US" sz="2800" dirty="0" err="1">
                <a:latin typeface="Calibri" panose="020F0502020204030204" pitchFamily="34" charset="0"/>
                <a:cs typeface="Calibri" panose="020F0502020204030204" pitchFamily="34" charset="0"/>
              </a:rPr>
              <a:t>Haffajee</a:t>
            </a:r>
            <a:r>
              <a:rPr lang="en-US" sz="2800" dirty="0">
                <a:latin typeface="Calibri" panose="020F0502020204030204" pitchFamily="34" charset="0"/>
                <a:cs typeface="Calibri" panose="020F0502020204030204" pitchFamily="34" charset="0"/>
              </a:rPr>
              <a:t> RL, Lin LA, </a:t>
            </a:r>
            <a:r>
              <a:rPr lang="en-US" sz="2800" dirty="0" err="1">
                <a:latin typeface="Calibri" panose="020F0502020204030204" pitchFamily="34" charset="0"/>
                <a:cs typeface="Calibri" panose="020F0502020204030204" pitchFamily="34" charset="0"/>
              </a:rPr>
              <a:t>Bohnert</a:t>
            </a:r>
            <a:r>
              <a:rPr lang="en-US" sz="2800" dirty="0">
                <a:latin typeface="Calibri" panose="020F0502020204030204" pitchFamily="34" charset="0"/>
                <a:cs typeface="Calibri" panose="020F0502020204030204" pitchFamily="34" charset="0"/>
              </a:rPr>
              <a:t> ASB, Goldstick JE. Characteristics of US Counties With High Opioid Overdose Mortality and Low Capacity to Deliver Medications for Opioid Use Disorder. </a:t>
            </a:r>
            <a:r>
              <a:rPr lang="en-US" sz="2800" i="1" dirty="0">
                <a:latin typeface="Calibri" panose="020F0502020204030204" pitchFamily="34" charset="0"/>
                <a:cs typeface="Calibri" panose="020F0502020204030204" pitchFamily="34" charset="0"/>
              </a:rPr>
              <a:t>JAMA </a:t>
            </a:r>
            <a:r>
              <a:rPr lang="en-US" sz="2800" i="1" dirty="0" err="1">
                <a:latin typeface="Calibri" panose="020F0502020204030204" pitchFamily="34" charset="0"/>
                <a:cs typeface="Calibri" panose="020F0502020204030204" pitchFamily="34" charset="0"/>
              </a:rPr>
              <a:t>Netw</a:t>
            </a:r>
            <a:r>
              <a:rPr lang="en-US" sz="2800" i="1" dirty="0">
                <a:latin typeface="Calibri" panose="020F0502020204030204" pitchFamily="34" charset="0"/>
                <a:cs typeface="Calibri" panose="020F0502020204030204" pitchFamily="34" charset="0"/>
              </a:rPr>
              <a:t> Open.</a:t>
            </a:r>
            <a:r>
              <a:rPr lang="en-US" sz="2800" dirty="0">
                <a:latin typeface="Calibri" panose="020F0502020204030204" pitchFamily="34" charset="0"/>
                <a:cs typeface="Calibri" panose="020F0502020204030204" pitchFamily="34" charset="0"/>
              </a:rPr>
              <a:t> 2019;2(6):e196373. doi:10.1001/jamanetworkopen.2019.6373</a:t>
            </a:r>
          </a:p>
          <a:p>
            <a:r>
              <a:rPr lang="en-US" sz="2800" dirty="0">
                <a:latin typeface="Calibri" panose="020F0502020204030204" pitchFamily="34" charset="0"/>
                <a:cs typeface="Calibri" panose="020F0502020204030204" pitchFamily="34" charset="0"/>
              </a:rPr>
              <a:t>Reilley B, </a:t>
            </a:r>
            <a:r>
              <a:rPr lang="en-US" sz="2800" dirty="0" err="1">
                <a:latin typeface="Calibri" panose="020F0502020204030204" pitchFamily="34" charset="0"/>
                <a:cs typeface="Calibri" panose="020F0502020204030204" pitchFamily="34" charset="0"/>
              </a:rPr>
              <a:t>Haberling</a:t>
            </a:r>
            <a:r>
              <a:rPr lang="en-US" sz="2800" dirty="0">
                <a:latin typeface="Calibri" panose="020F0502020204030204" pitchFamily="34" charset="0"/>
                <a:cs typeface="Calibri" panose="020F0502020204030204" pitchFamily="34" charset="0"/>
              </a:rPr>
              <a:t> DL, Person M, Leston J, Iralu J, </a:t>
            </a:r>
            <a:r>
              <a:rPr lang="en-US" sz="2800" dirty="0" err="1">
                <a:latin typeface="Calibri" panose="020F0502020204030204" pitchFamily="34" charset="0"/>
                <a:cs typeface="Calibri" panose="020F0502020204030204" pitchFamily="34" charset="0"/>
              </a:rPr>
              <a:t>Haverkate</a:t>
            </a:r>
            <a:r>
              <a:rPr lang="en-US" sz="2800" dirty="0">
                <a:latin typeface="Calibri" panose="020F0502020204030204" pitchFamily="34" charset="0"/>
                <a:cs typeface="Calibri" panose="020F0502020204030204" pitchFamily="34" charset="0"/>
              </a:rPr>
              <a:t> R, Siddiqi AE. Assessing New Diagnoses of HIV Among American Indian/Alaska Natives Served by the Indian Health Service, 2005-2014. Public Health Rep. 2018 Mar/Apr;133(2):163-168. </a:t>
            </a:r>
            <a:r>
              <a:rPr lang="en-US" sz="2800" dirty="0" err="1">
                <a:latin typeface="Calibri" panose="020F0502020204030204" pitchFamily="34" charset="0"/>
                <a:cs typeface="Calibri" panose="020F0502020204030204" pitchFamily="34" charset="0"/>
              </a:rPr>
              <a:t>doi</a:t>
            </a:r>
            <a:r>
              <a:rPr lang="en-US" sz="2800" dirty="0">
                <a:latin typeface="Calibri" panose="020F0502020204030204" pitchFamily="34" charset="0"/>
                <a:cs typeface="Calibri" panose="020F0502020204030204" pitchFamily="34" charset="0"/>
              </a:rPr>
              <a:t>: 10.1177/0033354917753118. </a:t>
            </a:r>
            <a:r>
              <a:rPr lang="en-US" sz="2800" dirty="0" err="1">
                <a:latin typeface="Calibri" panose="020F0502020204030204" pitchFamily="34" charset="0"/>
                <a:cs typeface="Calibri" panose="020F0502020204030204" pitchFamily="34" charset="0"/>
              </a:rPr>
              <a:t>Epub</a:t>
            </a:r>
            <a:r>
              <a:rPr lang="en-US" sz="2800" dirty="0">
                <a:latin typeface="Calibri" panose="020F0502020204030204" pitchFamily="34" charset="0"/>
                <a:cs typeface="Calibri" panose="020F0502020204030204" pitchFamily="34" charset="0"/>
              </a:rPr>
              <a:t> 2018 Mar 8. PMID: 29517957; PMCID: PMC5871137.</a:t>
            </a:r>
          </a:p>
          <a:p>
            <a:r>
              <a:rPr lang="en-US" sz="2800" dirty="0">
                <a:latin typeface="Calibri" panose="020F0502020204030204" pitchFamily="34" charset="0"/>
                <a:cs typeface="Calibri" panose="020F0502020204030204" pitchFamily="34" charset="0"/>
              </a:rPr>
              <a:t>Lauren Canary, Susan Hariri, Cecily Campbell, et al., Geographic Disparities in Access to Syringe Services Programs Among Young Persons With Hepatitis C Virus Infection in the United States, </a:t>
            </a:r>
            <a:r>
              <a:rPr lang="en-US" sz="2800" i="1" dirty="0">
                <a:latin typeface="Calibri" panose="020F0502020204030204" pitchFamily="34" charset="0"/>
                <a:cs typeface="Calibri" panose="020F0502020204030204" pitchFamily="34" charset="0"/>
              </a:rPr>
              <a:t>Clinical Infectious Diseases</a:t>
            </a:r>
            <a:r>
              <a:rPr lang="en-US" sz="2800" dirty="0">
                <a:latin typeface="Calibri" panose="020F0502020204030204" pitchFamily="34" charset="0"/>
                <a:cs typeface="Calibri" panose="020F0502020204030204" pitchFamily="34" charset="0"/>
              </a:rPr>
              <a:t>, Volume 65, Issue 3, 1 August 2017, Pages 514–517</a:t>
            </a:r>
          </a:p>
          <a:p>
            <a:pPr lvl="0"/>
            <a:r>
              <a:rPr lang="en-US" sz="2800" dirty="0"/>
              <a:t>Paquette CE, Pollini RA. Injection drug use, HIV/HCV, and related services in nonurban areas of the United States: A systematic review. Drug Alcohol Depend. 2018 Jul 1;188:239-250. </a:t>
            </a:r>
            <a:r>
              <a:rPr lang="en-US" sz="2800" dirty="0" err="1"/>
              <a:t>doi</a:t>
            </a:r>
            <a:r>
              <a:rPr lang="en-US" sz="2800" dirty="0"/>
              <a:t>: 10.1016/j.drugalcdep.2018.03.049. </a:t>
            </a:r>
            <a:r>
              <a:rPr lang="en-US" sz="2800" dirty="0" err="1"/>
              <a:t>Epub</a:t>
            </a:r>
            <a:r>
              <a:rPr lang="en-US" sz="2800" dirty="0"/>
              <a:t> 2018 May 8. PMID: 29787966; PMCID: PMC5999584.</a:t>
            </a:r>
          </a:p>
          <a:p>
            <a:r>
              <a:rPr lang="en-US" sz="2800" dirty="0"/>
              <a:t>Jon E. Zibbell, Alice K. Asher, Rajiv C. Patel, et al. Increases in Acute Hepatitis C Virus Infection Related to a Growing Opioid Epidemic and Associated Injection Drug Use, United States, 2004 to 2014. J Public Health. 2018 Feb; 108(2): 175–181. </a:t>
            </a: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674486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1" y="0"/>
            <a:ext cx="12192001"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Questions?</a:t>
            </a:r>
            <a:endParaRPr lang="en-US" sz="4400" b="1" dirty="0">
              <a:solidFill>
                <a:schemeClr val="bg1"/>
              </a:solidFill>
              <a:latin typeface="Segoe UI"/>
              <a:ea typeface="+mj-ea"/>
              <a:cs typeface="Segoe UI"/>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12" name="Content Placeholder 3">
            <a:extLst>
              <a:ext uri="{FF2B5EF4-FFF2-40B4-BE49-F238E27FC236}">
                <a16:creationId xmlns:a16="http://schemas.microsoft.com/office/drawing/2014/main" id="{BC0F5B79-EA71-41D4-6247-309E3B8F6791}"/>
              </a:ext>
            </a:extLst>
          </p:cNvPr>
          <p:cNvSpPr>
            <a:spLocks noGrp="1"/>
          </p:cNvSpPr>
          <p:nvPr>
            <p:ph idx="1"/>
          </p:nvPr>
        </p:nvSpPr>
        <p:spPr>
          <a:xfrm>
            <a:off x="2275791" y="2752084"/>
            <a:ext cx="8532484" cy="1353832"/>
          </a:xfrm>
        </p:spPr>
        <p:txBody>
          <a:bodyPr>
            <a:normAutofit fontScale="92500" lnSpcReduction="20000"/>
          </a:bodyPr>
          <a:lstStyle/>
          <a:p>
            <a:pPr marL="0" indent="0">
              <a:buNone/>
            </a:pPr>
            <a:endParaRPr lang="es-AR" dirty="0"/>
          </a:p>
          <a:p>
            <a:pPr marL="0" indent="0">
              <a:buNone/>
            </a:pPr>
            <a:r>
              <a:rPr lang="es-AR" dirty="0"/>
              <a:t>			   </a:t>
            </a:r>
            <a:r>
              <a:rPr lang="es-AR" sz="4000" dirty="0"/>
              <a:t>Thank You</a:t>
            </a:r>
            <a:br>
              <a:rPr lang="es-AR" sz="4000" dirty="0"/>
            </a:br>
            <a:endParaRPr lang="es-AR" sz="4000" dirty="0"/>
          </a:p>
        </p:txBody>
      </p:sp>
    </p:spTree>
    <p:extLst>
      <p:ext uri="{BB962C8B-B14F-4D97-AF65-F5344CB8AC3E}">
        <p14:creationId xmlns:p14="http://schemas.microsoft.com/office/powerpoint/2010/main" val="425264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Segoe UI" panose="020B0502040204020203" pitchFamily="34" charset="0"/>
                <a:ea typeface="+mj-ea"/>
                <a:cs typeface="Segoe UI" panose="020B0502040204020203" pitchFamily="34" charset="0"/>
              </a:rPr>
              <a:t>SYNDEMIC</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B4CBD257-E173-CEEA-6A7A-B32588F10E7F}"/>
              </a:ext>
            </a:extLst>
          </p:cNvPr>
          <p:cNvSpPr/>
          <p:nvPr/>
        </p:nvSpPr>
        <p:spPr>
          <a:xfrm>
            <a:off x="157489" y="4937760"/>
            <a:ext cx="391151" cy="118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0BD97874-005E-2D37-7B2E-07319649E3E8}"/>
              </a:ext>
            </a:extLst>
          </p:cNvPr>
          <p:cNvSpPr/>
          <p:nvPr/>
        </p:nvSpPr>
        <p:spPr>
          <a:xfrm>
            <a:off x="127351" y="4768017"/>
            <a:ext cx="391151" cy="287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graphicFrame>
        <p:nvGraphicFramePr>
          <p:cNvPr id="12" name="Content Placeholder 3">
            <a:extLst>
              <a:ext uri="{FF2B5EF4-FFF2-40B4-BE49-F238E27FC236}">
                <a16:creationId xmlns:a16="http://schemas.microsoft.com/office/drawing/2014/main" id="{CA27D41B-DC70-18B8-50D3-53231C39E667}"/>
              </a:ext>
            </a:extLst>
          </p:cNvPr>
          <p:cNvGraphicFramePr>
            <a:graphicFrameLocks/>
          </p:cNvGraphicFramePr>
          <p:nvPr/>
        </p:nvGraphicFramePr>
        <p:xfrm>
          <a:off x="5828819" y="1951578"/>
          <a:ext cx="6669220" cy="4573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AC7C87E2-6922-EC27-47D6-7507FA04F9E0}"/>
              </a:ext>
            </a:extLst>
          </p:cNvPr>
          <p:cNvGrpSpPr/>
          <p:nvPr/>
        </p:nvGrpSpPr>
        <p:grpSpPr>
          <a:xfrm>
            <a:off x="8690055" y="3540749"/>
            <a:ext cx="1108780" cy="1108780"/>
            <a:chOff x="2395184" y="21322"/>
            <a:chExt cx="1108780" cy="1108780"/>
          </a:xfrm>
          <a:scene3d>
            <a:camera prst="orthographicFront">
              <a:rot lat="0" lon="0" rev="0"/>
            </a:camera>
            <a:lightRig rig="contrasting" dir="t">
              <a:rot lat="0" lon="0" rev="1200000"/>
            </a:lightRig>
          </a:scene3d>
        </p:grpSpPr>
        <p:sp>
          <p:nvSpPr>
            <p:cNvPr id="15" name="Oval 14">
              <a:extLst>
                <a:ext uri="{FF2B5EF4-FFF2-40B4-BE49-F238E27FC236}">
                  <a16:creationId xmlns:a16="http://schemas.microsoft.com/office/drawing/2014/main" id="{EA7BF2FE-83BE-3937-0E38-DEDFBE548E28}"/>
                </a:ext>
              </a:extLst>
            </p:cNvPr>
            <p:cNvSpPr/>
            <p:nvPr/>
          </p:nvSpPr>
          <p:spPr>
            <a:xfrm>
              <a:off x="2395184" y="21322"/>
              <a:ext cx="1108780" cy="1108780"/>
            </a:xfrm>
            <a:prstGeom prst="ellipse">
              <a:avLst/>
            </a:prstGeom>
            <a:sp3d contourW="12700" prstMaterial="clear">
              <a:bevelT w="177800" h="254000"/>
              <a:bevelB w="152400"/>
            </a:sp3d>
          </p:spPr>
          <p:style>
            <a:lnRef idx="0">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16" name="Oval 4">
              <a:extLst>
                <a:ext uri="{FF2B5EF4-FFF2-40B4-BE49-F238E27FC236}">
                  <a16:creationId xmlns:a16="http://schemas.microsoft.com/office/drawing/2014/main" id="{BE2FB560-B308-F4C3-E380-2FA40223C47E}"/>
                </a:ext>
              </a:extLst>
            </p:cNvPr>
            <p:cNvSpPr txBox="1"/>
            <p:nvPr/>
          </p:nvSpPr>
          <p:spPr>
            <a:xfrm>
              <a:off x="2523120" y="170581"/>
              <a:ext cx="852908" cy="351824"/>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a:t>HIV</a:t>
              </a:r>
            </a:p>
          </p:txBody>
        </p:sp>
      </p:grpSp>
      <p:grpSp>
        <p:nvGrpSpPr>
          <p:cNvPr id="17" name="Group 16">
            <a:extLst>
              <a:ext uri="{FF2B5EF4-FFF2-40B4-BE49-F238E27FC236}">
                <a16:creationId xmlns:a16="http://schemas.microsoft.com/office/drawing/2014/main" id="{BD5735F7-F575-27E4-3A17-417E288D1F56}"/>
              </a:ext>
            </a:extLst>
          </p:cNvPr>
          <p:cNvGrpSpPr/>
          <p:nvPr/>
        </p:nvGrpSpPr>
        <p:grpSpPr>
          <a:xfrm>
            <a:off x="9180477" y="3968826"/>
            <a:ext cx="1108780" cy="1108780"/>
            <a:chOff x="2885606" y="511745"/>
            <a:chExt cx="1108780" cy="1108780"/>
          </a:xfrm>
          <a:scene3d>
            <a:camera prst="orthographicFront">
              <a:rot lat="0" lon="0" rev="0"/>
            </a:camera>
            <a:lightRig rig="contrasting" dir="t">
              <a:rot lat="0" lon="0" rev="1200000"/>
            </a:lightRig>
          </a:scene3d>
        </p:grpSpPr>
        <p:sp>
          <p:nvSpPr>
            <p:cNvPr id="18" name="Oval 17">
              <a:extLst>
                <a:ext uri="{FF2B5EF4-FFF2-40B4-BE49-F238E27FC236}">
                  <a16:creationId xmlns:a16="http://schemas.microsoft.com/office/drawing/2014/main" id="{19988A45-CE30-4F44-1CEE-94D394E3D440}"/>
                </a:ext>
              </a:extLst>
            </p:cNvPr>
            <p:cNvSpPr/>
            <p:nvPr/>
          </p:nvSpPr>
          <p:spPr>
            <a:xfrm>
              <a:off x="2885606" y="511745"/>
              <a:ext cx="1108780" cy="1108780"/>
            </a:xfrm>
            <a:prstGeom prst="ellipse">
              <a:avLst/>
            </a:prstGeom>
            <a:sp3d contourW="12700" prstMaterial="clear">
              <a:bevelT w="177800" h="254000"/>
              <a:bevelB w="152400"/>
            </a:sp3d>
          </p:spPr>
          <p:style>
            <a:lnRef idx="0">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19" name="Oval 6">
              <a:extLst>
                <a:ext uri="{FF2B5EF4-FFF2-40B4-BE49-F238E27FC236}">
                  <a16:creationId xmlns:a16="http://schemas.microsoft.com/office/drawing/2014/main" id="{FB883738-E316-0E45-3A2C-7A5D32B0AF85}"/>
                </a:ext>
              </a:extLst>
            </p:cNvPr>
            <p:cNvSpPr txBox="1"/>
            <p:nvPr/>
          </p:nvSpPr>
          <p:spPr>
            <a:xfrm>
              <a:off x="3482642" y="639681"/>
              <a:ext cx="426454" cy="85290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a:t>HCV</a:t>
              </a:r>
            </a:p>
          </p:txBody>
        </p:sp>
      </p:grpSp>
      <p:grpSp>
        <p:nvGrpSpPr>
          <p:cNvPr id="20" name="Group 19">
            <a:extLst>
              <a:ext uri="{FF2B5EF4-FFF2-40B4-BE49-F238E27FC236}">
                <a16:creationId xmlns:a16="http://schemas.microsoft.com/office/drawing/2014/main" id="{8B435330-92A4-34F2-B649-7794BDAA68E6}"/>
              </a:ext>
            </a:extLst>
          </p:cNvPr>
          <p:cNvGrpSpPr/>
          <p:nvPr/>
        </p:nvGrpSpPr>
        <p:grpSpPr>
          <a:xfrm>
            <a:off x="8199632" y="3968826"/>
            <a:ext cx="1108780" cy="1108780"/>
            <a:chOff x="1904761" y="511745"/>
            <a:chExt cx="1108780" cy="1108780"/>
          </a:xfrm>
          <a:scene3d>
            <a:camera prst="orthographicFront">
              <a:rot lat="0" lon="0" rev="0"/>
            </a:camera>
            <a:lightRig rig="contrasting" dir="t">
              <a:rot lat="0" lon="0" rev="1200000"/>
            </a:lightRig>
          </a:scene3d>
        </p:grpSpPr>
        <p:sp>
          <p:nvSpPr>
            <p:cNvPr id="21" name="Oval 20">
              <a:extLst>
                <a:ext uri="{FF2B5EF4-FFF2-40B4-BE49-F238E27FC236}">
                  <a16:creationId xmlns:a16="http://schemas.microsoft.com/office/drawing/2014/main" id="{8A12B536-5346-8BA7-E84A-E3A319A5E2C2}"/>
                </a:ext>
              </a:extLst>
            </p:cNvPr>
            <p:cNvSpPr/>
            <p:nvPr/>
          </p:nvSpPr>
          <p:spPr>
            <a:xfrm>
              <a:off x="1904761" y="511745"/>
              <a:ext cx="1108780" cy="1108780"/>
            </a:xfrm>
            <a:prstGeom prst="ellipse">
              <a:avLst/>
            </a:prstGeom>
            <a:sp3d contourW="12700" prstMaterial="clear">
              <a:bevelT w="177800" h="254000"/>
              <a:bevelB w="152400"/>
            </a:sp3d>
          </p:spPr>
          <p:style>
            <a:lnRef idx="0">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22" name="Oval 8">
              <a:extLst>
                <a:ext uri="{FF2B5EF4-FFF2-40B4-BE49-F238E27FC236}">
                  <a16:creationId xmlns:a16="http://schemas.microsoft.com/office/drawing/2014/main" id="{A2356B11-5120-7CB9-385B-CE5154B16310}"/>
                </a:ext>
              </a:extLst>
            </p:cNvPr>
            <p:cNvSpPr txBox="1"/>
            <p:nvPr/>
          </p:nvSpPr>
          <p:spPr>
            <a:xfrm>
              <a:off x="1990052" y="639681"/>
              <a:ext cx="426454" cy="85290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a:t>STI</a:t>
              </a:r>
            </a:p>
          </p:txBody>
        </p:sp>
      </p:grpSp>
      <p:grpSp>
        <p:nvGrpSpPr>
          <p:cNvPr id="23" name="Group 22">
            <a:extLst>
              <a:ext uri="{FF2B5EF4-FFF2-40B4-BE49-F238E27FC236}">
                <a16:creationId xmlns:a16="http://schemas.microsoft.com/office/drawing/2014/main" id="{7C6859BC-6891-F262-0F69-1F5313E0D0DA}"/>
              </a:ext>
            </a:extLst>
          </p:cNvPr>
          <p:cNvGrpSpPr/>
          <p:nvPr/>
        </p:nvGrpSpPr>
        <p:grpSpPr>
          <a:xfrm>
            <a:off x="8671581" y="4484897"/>
            <a:ext cx="1082446" cy="1083132"/>
            <a:chOff x="2395184" y="1002167"/>
            <a:chExt cx="1108780" cy="1108780"/>
          </a:xfrm>
          <a:scene3d>
            <a:camera prst="orthographicFront">
              <a:rot lat="0" lon="0" rev="0"/>
            </a:camera>
            <a:lightRig rig="contrasting" dir="t">
              <a:rot lat="0" lon="0" rev="1200000"/>
            </a:lightRig>
          </a:scene3d>
        </p:grpSpPr>
        <p:sp>
          <p:nvSpPr>
            <p:cNvPr id="24" name="Oval 23">
              <a:extLst>
                <a:ext uri="{FF2B5EF4-FFF2-40B4-BE49-F238E27FC236}">
                  <a16:creationId xmlns:a16="http://schemas.microsoft.com/office/drawing/2014/main" id="{C3E76C80-F2EC-4D77-CE9C-4B54C6E4552F}"/>
                </a:ext>
              </a:extLst>
            </p:cNvPr>
            <p:cNvSpPr/>
            <p:nvPr/>
          </p:nvSpPr>
          <p:spPr>
            <a:xfrm>
              <a:off x="2395184" y="1002167"/>
              <a:ext cx="1108780" cy="1108780"/>
            </a:xfrm>
            <a:prstGeom prst="ellipse">
              <a:avLst/>
            </a:prstGeom>
            <a:sp3d contourW="12700" prstMaterial="clear">
              <a:bevelT w="177800" h="254000"/>
              <a:bevelB w="152400"/>
            </a:sp3d>
          </p:spPr>
          <p:style>
            <a:lnRef idx="0">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25" name="Oval 4">
              <a:extLst>
                <a:ext uri="{FF2B5EF4-FFF2-40B4-BE49-F238E27FC236}">
                  <a16:creationId xmlns:a16="http://schemas.microsoft.com/office/drawing/2014/main" id="{6AE9F849-198B-5EBA-49DF-EB037FD1041B}"/>
                </a:ext>
              </a:extLst>
            </p:cNvPr>
            <p:cNvSpPr txBox="1"/>
            <p:nvPr/>
          </p:nvSpPr>
          <p:spPr>
            <a:xfrm>
              <a:off x="2523120" y="1609864"/>
              <a:ext cx="852908" cy="351824"/>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a:t>SUD</a:t>
              </a:r>
            </a:p>
          </p:txBody>
        </p:sp>
      </p:grpSp>
      <p:sp>
        <p:nvSpPr>
          <p:cNvPr id="26" name="Content Placeholder 2">
            <a:extLst>
              <a:ext uri="{FF2B5EF4-FFF2-40B4-BE49-F238E27FC236}">
                <a16:creationId xmlns:a16="http://schemas.microsoft.com/office/drawing/2014/main" id="{5F0BB908-181B-A93E-7732-B900C86EC81E}"/>
              </a:ext>
            </a:extLst>
          </p:cNvPr>
          <p:cNvSpPr txBox="1">
            <a:spLocks/>
          </p:cNvSpPr>
          <p:nvPr/>
        </p:nvSpPr>
        <p:spPr>
          <a:xfrm>
            <a:off x="276902" y="1806161"/>
            <a:ext cx="5719273" cy="4471341"/>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Calibri"/>
              </a:rPr>
              <a:t>Core principles</a:t>
            </a: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Calibri"/>
              </a:rPr>
              <a:t>:</a:t>
            </a:r>
            <a:b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Calibri"/>
              </a:rPr>
            </a:br>
            <a:endPar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Calibri"/>
              </a:rPr>
              <a:t>Clusterin</a:t>
            </a:r>
            <a:r>
              <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Calibri"/>
              </a:rPr>
              <a:t>g of two or more conditions in a specific population</a:t>
            </a:r>
            <a:br>
              <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Calibri"/>
              </a:rPr>
            </a:br>
            <a:endPar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Calibri"/>
              </a:rPr>
              <a:t>Their </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Calibri"/>
              </a:rPr>
              <a:t>synergism</a:t>
            </a:r>
            <a:r>
              <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Calibri"/>
              </a:rPr>
              <a:t> in producing excess burden of disease in a population</a:t>
            </a:r>
            <a:br>
              <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Calibri"/>
              </a:rPr>
            </a:br>
            <a:endPar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Calibri"/>
              </a:rPr>
              <a:t>Precipitation and propagation</a:t>
            </a:r>
            <a:r>
              <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Calibri"/>
              </a:rPr>
              <a:t> by large scale behavioral, structural and social forces </a:t>
            </a:r>
            <a:endParaRPr kumimoji="0" lang="en-US" sz="4000" b="0" i="0" u="none" strike="noStrike" kern="1200" cap="none" spc="0" normalizeH="0" baseline="0" noProof="0" dirty="0">
              <a:ln>
                <a:noFill/>
              </a:ln>
              <a:solidFill>
                <a:srgbClr val="002060"/>
              </a:solidFill>
              <a:effectLst/>
              <a:uLnTx/>
              <a:uFillTx/>
              <a:latin typeface="Segoe UI"/>
              <a:ea typeface="+mn-ea"/>
              <a:cs typeface="Segoe UI"/>
            </a:endParaRPr>
          </a:p>
          <a:p>
            <a:pPr marL="0" indent="0">
              <a:buNone/>
            </a:pPr>
            <a:endParaRPr lang="en-US" sz="3200" b="0" i="0" dirty="0">
              <a:solidFill>
                <a:srgbClr val="4E4F18"/>
              </a:solidFill>
              <a:effectLst/>
              <a:latin typeface="Segoe UI" panose="020B0502040204020203" pitchFamily="34" charset="0"/>
              <a:cs typeface="Segoe UI" panose="020B0502040204020203" pitchFamily="34" charset="0"/>
            </a:endParaRPr>
          </a:p>
          <a:p>
            <a:pPr marL="0" indent="0">
              <a:lnSpc>
                <a:spcPct val="80000"/>
              </a:lnSpc>
              <a:buFont typeface="Arial" panose="020B0604020202020204" pitchFamily="34" charset="0"/>
              <a:buNone/>
            </a:pPr>
            <a:endParaRPr lang="en-US" sz="3200" dirty="0">
              <a:solidFill>
                <a:srgbClr val="000000"/>
              </a:solidFill>
              <a:latin typeface="Segoe UI"/>
              <a:cs typeface="Calibri"/>
            </a:endParaRPr>
          </a:p>
          <a:p>
            <a:pPr marL="0" indent="0">
              <a:buNone/>
            </a:pPr>
            <a:endParaRPr lang="en-US" sz="3200" dirty="0">
              <a:solidFill>
                <a:srgbClr val="000000"/>
              </a:solidFill>
              <a:latin typeface="Segoe UI"/>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
        <p:nvSpPr>
          <p:cNvPr id="3" name="Rectangle 2">
            <a:extLst>
              <a:ext uri="{FF2B5EF4-FFF2-40B4-BE49-F238E27FC236}">
                <a16:creationId xmlns:a16="http://schemas.microsoft.com/office/drawing/2014/main" id="{7FF61513-4F97-8D35-F607-A5F2ACF0DF04}"/>
              </a:ext>
            </a:extLst>
          </p:cNvPr>
          <p:cNvSpPr/>
          <p:nvPr/>
        </p:nvSpPr>
        <p:spPr>
          <a:xfrm>
            <a:off x="276902" y="6344931"/>
            <a:ext cx="6948146" cy="4207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Open Sans"/>
                <a:ea typeface="+mn-ea"/>
                <a:cs typeface="+mn-cs"/>
              </a:rPr>
              <a:t>Singer, M. and Clair, S. (2003), </a:t>
            </a:r>
            <a:r>
              <a:rPr kumimoji="0" lang="en-US" sz="1067" b="0" i="0" u="none" strike="noStrike" kern="1200" cap="none" spc="0" normalizeH="0" baseline="0" noProof="0" dirty="0" err="1">
                <a:ln>
                  <a:noFill/>
                </a:ln>
                <a:solidFill>
                  <a:prstClr val="black"/>
                </a:solidFill>
                <a:effectLst/>
                <a:uLnTx/>
                <a:uFillTx/>
                <a:latin typeface="Open Sans"/>
                <a:ea typeface="+mn-ea"/>
                <a:cs typeface="+mn-cs"/>
              </a:rPr>
              <a:t>Syndemics</a:t>
            </a:r>
            <a:r>
              <a:rPr kumimoji="0" lang="en-US" sz="1067" b="0" i="0" u="none" strike="noStrike" kern="1200" cap="none" spc="0" normalizeH="0" baseline="0" noProof="0" dirty="0">
                <a:ln>
                  <a:noFill/>
                </a:ln>
                <a:solidFill>
                  <a:prstClr val="black"/>
                </a:solidFill>
                <a:effectLst/>
                <a:uLnTx/>
                <a:uFillTx/>
                <a:latin typeface="Open Sans"/>
                <a:ea typeface="+mn-ea"/>
                <a:cs typeface="+mn-cs"/>
              </a:rPr>
              <a:t> and Public Health: Reconceptualizing Disease in Bio‐Social Context. Medical Anthropology Quarterly, 17: 423-441. </a:t>
            </a:r>
            <a:r>
              <a:rPr kumimoji="0" lang="en-US" sz="1067" b="0" i="0" u="none" strike="noStrike" kern="1200" cap="none" spc="0" normalizeH="0" baseline="0" noProof="0" dirty="0">
                <a:ln>
                  <a:noFill/>
                </a:ln>
                <a:solidFill>
                  <a:prstClr val="black"/>
                </a:solidFill>
                <a:effectLst/>
                <a:uLnTx/>
                <a:uFillTx/>
                <a:latin typeface="Open Sans"/>
                <a:ea typeface="+mn-ea"/>
                <a:cs typeface="+mn-cs"/>
                <a:hlinkClick r:id="rId8">
                  <a:extLst>
                    <a:ext uri="{A12FA001-AC4F-418D-AE19-62706E023703}">
                      <ahyp:hlinkClr xmlns:ahyp="http://schemas.microsoft.com/office/drawing/2018/hyperlinkcolor" val="tx"/>
                    </a:ext>
                  </a:extLst>
                </a:hlinkClick>
              </a:rPr>
              <a:t>https://doi.org/10.1525/maq.2003.17.4.423</a:t>
            </a:r>
            <a:endParaRPr kumimoji="0" lang="es-ES_tradnl" sz="10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49BBC868-0883-1A50-5AB5-3575B7BC3D85}"/>
              </a:ext>
            </a:extLst>
          </p:cNvPr>
          <p:cNvGrpSpPr/>
          <p:nvPr/>
        </p:nvGrpSpPr>
        <p:grpSpPr>
          <a:xfrm>
            <a:off x="7534141" y="2902638"/>
            <a:ext cx="3168203" cy="2974353"/>
            <a:chOff x="3978454" y="0"/>
            <a:chExt cx="1108780" cy="1108780"/>
          </a:xfrm>
          <a:scene3d>
            <a:camera prst="orthographicFront">
              <a:rot lat="0" lon="0" rev="0"/>
            </a:camera>
            <a:lightRig rig="contrasting" dir="t">
              <a:rot lat="0" lon="0" rev="1200000"/>
            </a:lightRig>
          </a:scene3d>
        </p:grpSpPr>
        <p:sp>
          <p:nvSpPr>
            <p:cNvPr id="6" name="Oval 5">
              <a:extLst>
                <a:ext uri="{FF2B5EF4-FFF2-40B4-BE49-F238E27FC236}">
                  <a16:creationId xmlns:a16="http://schemas.microsoft.com/office/drawing/2014/main" id="{8090E0B5-EDA7-2A48-24E4-7A0A2C743E62}"/>
                </a:ext>
              </a:extLst>
            </p:cNvPr>
            <p:cNvSpPr/>
            <p:nvPr/>
          </p:nvSpPr>
          <p:spPr>
            <a:xfrm>
              <a:off x="3978454" y="0"/>
              <a:ext cx="1108780" cy="1108780"/>
            </a:xfrm>
            <a:prstGeom prst="ellipse">
              <a:avLst/>
            </a:prstGeom>
            <a:sp3d contourW="12700" prstMaterial="clear">
              <a:bevelT w="177800" h="254000"/>
              <a:bevelB w="152400"/>
            </a:sp3d>
          </p:spPr>
          <p:style>
            <a:lnRef idx="0">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7" name="Oval 4">
              <a:extLst>
                <a:ext uri="{FF2B5EF4-FFF2-40B4-BE49-F238E27FC236}">
                  <a16:creationId xmlns:a16="http://schemas.microsoft.com/office/drawing/2014/main" id="{CC3C5B4E-B3B0-CACD-B90B-6D7FDF4D99CF}"/>
                </a:ext>
              </a:extLst>
            </p:cNvPr>
            <p:cNvSpPr txBox="1"/>
            <p:nvPr/>
          </p:nvSpPr>
          <p:spPr>
            <a:xfrm>
              <a:off x="3978454" y="127936"/>
              <a:ext cx="1023489" cy="85290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2400" dirty="0">
                  <a:solidFill>
                    <a:srgbClr val="FF0000"/>
                  </a:solidFill>
                </a:rPr>
                <a:t>COVID-19</a:t>
              </a:r>
              <a:endParaRPr lang="en-US" sz="2400" kern="1200" dirty="0">
                <a:solidFill>
                  <a:srgbClr val="FF0000"/>
                </a:solidFill>
              </a:endParaRPr>
            </a:p>
          </p:txBody>
        </p:sp>
      </p:grpSp>
      <p:pic>
        <p:nvPicPr>
          <p:cNvPr id="8" name="Picture 4" descr="http://4.bp.blogspot.com/-kO6giN3q_28/TpeF4-SHvXI/AAAAAAAAAGI/YZBCxGmS7lo/s1600/1-1-3.jpg">
            <a:extLst>
              <a:ext uri="{FF2B5EF4-FFF2-40B4-BE49-F238E27FC236}">
                <a16:creationId xmlns:a16="http://schemas.microsoft.com/office/drawing/2014/main" id="{0D46EF8D-7196-AD84-F8C3-40C7E59453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0536415" y="1528354"/>
            <a:ext cx="1479877" cy="980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783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Segoe UI"/>
                <a:ea typeface="+mn-ea"/>
                <a:cs typeface="Segoe UI"/>
              </a:rPr>
              <a:t>SYNDEMIC</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98" name="Content Placeholder 4">
            <a:extLst>
              <a:ext uri="{FF2B5EF4-FFF2-40B4-BE49-F238E27FC236}">
                <a16:creationId xmlns:a16="http://schemas.microsoft.com/office/drawing/2014/main" id="{A156E40A-ECCE-5C00-E26C-9831E95E804E}"/>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2628" y="1528354"/>
            <a:ext cx="7721600" cy="5741435"/>
          </a:xfrm>
          <a:prstGeom prst="rect">
            <a:avLst/>
          </a:prstGeom>
          <a:solidFill>
            <a:srgbClr val="FF0000"/>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9" name="TextBox 98">
            <a:extLst>
              <a:ext uri="{FF2B5EF4-FFF2-40B4-BE49-F238E27FC236}">
                <a16:creationId xmlns:a16="http://schemas.microsoft.com/office/drawing/2014/main" id="{D7470C30-D26E-4A97-49B4-FF5B869956CE}"/>
              </a:ext>
            </a:extLst>
          </p:cNvPr>
          <p:cNvSpPr txBox="1"/>
          <p:nvPr/>
        </p:nvSpPr>
        <p:spPr>
          <a:xfrm>
            <a:off x="5591628" y="4265531"/>
            <a:ext cx="3200400" cy="2585323"/>
          </a:xfrm>
          <a:prstGeom prst="rect">
            <a:avLst/>
          </a:prstGeom>
          <a:noFill/>
        </p:spPr>
        <p:txBody>
          <a:bodyPr wrap="square" rtlCol="0">
            <a:spAutoFit/>
          </a:bodyPr>
          <a:lstStyle/>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rPr>
              <a:t>Access to Care</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Poverty</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Domestic Violence</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Mental Illness</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Historical Trauma*</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Cultural</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Disconnection</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Incarceration</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others</a:t>
            </a:r>
          </a:p>
          <a:p>
            <a:pPr marL="0" marR="0" lvl="0" indent="0" algn="l" defTabSz="456967"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642523A8-5682-9BFA-480E-D7AE5182C5DE}"/>
              </a:ext>
            </a:extLst>
          </p:cNvPr>
          <p:cNvSpPr txBox="1"/>
          <p:nvPr/>
        </p:nvSpPr>
        <p:spPr>
          <a:xfrm>
            <a:off x="5881523" y="3418219"/>
            <a:ext cx="2971800" cy="420564"/>
          </a:xfrm>
          <a:prstGeom prst="rect">
            <a:avLst/>
          </a:prstGeom>
          <a:noFill/>
        </p:spPr>
        <p:txBody>
          <a:bodyPr wrap="square" rtlCol="0">
            <a:spAutoFit/>
          </a:bodyPr>
          <a:lstStyle/>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FF0000"/>
                </a:solidFill>
                <a:effectLst/>
                <a:uLnTx/>
                <a:uFillTx/>
                <a:latin typeface="Calibri" panose="020F0502020204030204"/>
                <a:ea typeface="+mn-ea"/>
                <a:cs typeface="+mn-cs"/>
              </a:rPr>
              <a:t>SUD</a:t>
            </a:r>
            <a:r>
              <a:rPr kumimoji="0" lang="en-US" sz="2133" b="1" i="0" u="none" strike="noStrike" kern="1200" cap="none" spc="0" normalizeH="0" baseline="0" noProof="0" dirty="0">
                <a:ln>
                  <a:noFill/>
                </a:ln>
                <a:solidFill>
                  <a:srgbClr val="FFFF00"/>
                </a:solidFill>
                <a:effectLst/>
                <a:uLnTx/>
                <a:uFillTx/>
                <a:latin typeface="Calibri" panose="020F0502020204030204"/>
                <a:ea typeface="+mn-ea"/>
                <a:cs typeface="+mn-cs"/>
              </a:rPr>
              <a:t>           Behavior Risk</a:t>
            </a:r>
          </a:p>
        </p:txBody>
      </p:sp>
      <p:sp>
        <p:nvSpPr>
          <p:cNvPr id="101" name="TextBox 100">
            <a:extLst>
              <a:ext uri="{FF2B5EF4-FFF2-40B4-BE49-F238E27FC236}">
                <a16:creationId xmlns:a16="http://schemas.microsoft.com/office/drawing/2014/main" id="{3DF4A896-033D-87AE-B15F-98E287DB0191}"/>
              </a:ext>
            </a:extLst>
          </p:cNvPr>
          <p:cNvSpPr txBox="1"/>
          <p:nvPr/>
        </p:nvSpPr>
        <p:spPr>
          <a:xfrm>
            <a:off x="6334578" y="2668301"/>
            <a:ext cx="1917700" cy="420564"/>
          </a:xfrm>
          <a:prstGeom prst="rect">
            <a:avLst/>
          </a:prstGeom>
          <a:noFill/>
        </p:spPr>
        <p:txBody>
          <a:bodyPr wrap="square" rtlCol="0">
            <a:spAutoFit/>
          </a:bodyPr>
          <a:lstStyle/>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FF0000"/>
                </a:solidFill>
                <a:effectLst/>
                <a:uLnTx/>
                <a:uFillTx/>
                <a:latin typeface="Calibri" panose="020F0502020204030204"/>
                <a:ea typeface="+mn-ea"/>
                <a:cs typeface="+mn-cs"/>
              </a:rPr>
              <a:t>HCV/HIV/STI</a:t>
            </a:r>
            <a:endParaRPr kumimoji="0" lang="es-AR" sz="2133"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2" name="TextBox 101">
            <a:extLst>
              <a:ext uri="{FF2B5EF4-FFF2-40B4-BE49-F238E27FC236}">
                <a16:creationId xmlns:a16="http://schemas.microsoft.com/office/drawing/2014/main" id="{7D338373-AA9E-4AA0-D048-8D0C11724CA3}"/>
              </a:ext>
            </a:extLst>
          </p:cNvPr>
          <p:cNvSpPr txBox="1"/>
          <p:nvPr/>
        </p:nvSpPr>
        <p:spPr>
          <a:xfrm>
            <a:off x="3635827" y="4711620"/>
            <a:ext cx="1714524" cy="461665"/>
          </a:xfrm>
          <a:prstGeom prst="rect">
            <a:avLst/>
          </a:prstGeom>
          <a:noFill/>
        </p:spPr>
        <p:txBody>
          <a:bodyPr wrap="square" rtlCol="0">
            <a:spAutoFit/>
          </a:bodyPr>
          <a:lstStyle/>
          <a:p>
            <a:pPr marL="0" marR="0" lvl="0" indent="0" algn="l" defTabSz="4569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Prevention</a:t>
            </a:r>
            <a:endParaRPr kumimoji="0" lang="es-AR"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103" name="Straight Arrow Connector 102">
            <a:extLst>
              <a:ext uri="{FF2B5EF4-FFF2-40B4-BE49-F238E27FC236}">
                <a16:creationId xmlns:a16="http://schemas.microsoft.com/office/drawing/2014/main" id="{03C26AEF-3AE6-9C8A-44C2-F3C4AD1759C1}"/>
              </a:ext>
            </a:extLst>
          </p:cNvPr>
          <p:cNvCxnSpPr/>
          <p:nvPr/>
        </p:nvCxnSpPr>
        <p:spPr>
          <a:xfrm>
            <a:off x="5286828" y="5270889"/>
            <a:ext cx="1143000" cy="12192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21789186-5F2D-1FD5-515D-6EC9E1D8BCAA}"/>
              </a:ext>
            </a:extLst>
          </p:cNvPr>
          <p:cNvCxnSpPr/>
          <p:nvPr/>
        </p:nvCxnSpPr>
        <p:spPr>
          <a:xfrm>
            <a:off x="5286828" y="5194694"/>
            <a:ext cx="1143000" cy="26533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CE66CE2F-C660-44DB-BDCB-5452FFBD1043}"/>
              </a:ext>
            </a:extLst>
          </p:cNvPr>
          <p:cNvCxnSpPr/>
          <p:nvPr/>
        </p:nvCxnSpPr>
        <p:spPr>
          <a:xfrm flipV="1">
            <a:off x="5286829" y="4040022"/>
            <a:ext cx="1308100" cy="109683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267848C3-8AC0-A5A5-5E29-28AE2A7BF99B}"/>
              </a:ext>
            </a:extLst>
          </p:cNvPr>
          <p:cNvCxnSpPr>
            <a:cxnSpLocks/>
          </p:cNvCxnSpPr>
          <p:nvPr/>
        </p:nvCxnSpPr>
        <p:spPr>
          <a:xfrm flipH="1" flipV="1">
            <a:off x="6683828" y="3837087"/>
            <a:ext cx="508000" cy="42844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20B90DED-AC26-33B0-FA87-1EA44C6C216C}"/>
              </a:ext>
            </a:extLst>
          </p:cNvPr>
          <p:cNvCxnSpPr/>
          <p:nvPr/>
        </p:nvCxnSpPr>
        <p:spPr>
          <a:xfrm flipV="1">
            <a:off x="7305392" y="3050093"/>
            <a:ext cx="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24E2533A-E274-4183-6764-F8BEC8453E4F}"/>
              </a:ext>
            </a:extLst>
          </p:cNvPr>
          <p:cNvSpPr txBox="1"/>
          <p:nvPr/>
        </p:nvSpPr>
        <p:spPr>
          <a:xfrm>
            <a:off x="9935028" y="4040021"/>
            <a:ext cx="1371600" cy="369332"/>
          </a:xfrm>
          <a:prstGeom prst="rect">
            <a:avLst/>
          </a:prstGeom>
          <a:noFill/>
        </p:spPr>
        <p:txBody>
          <a:bodyPr wrap="square" rtlCol="0">
            <a:spAutoFit/>
          </a:bodyPr>
          <a:lstStyle/>
          <a:p>
            <a:pPr marL="0" marR="0" lvl="0" indent="0" algn="l" defTabSz="456967"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3D392A81-9348-3F72-7BD0-363A5131EE5C}"/>
              </a:ext>
            </a:extLst>
          </p:cNvPr>
          <p:cNvSpPr txBox="1"/>
          <p:nvPr/>
        </p:nvSpPr>
        <p:spPr>
          <a:xfrm>
            <a:off x="8777143" y="3753750"/>
            <a:ext cx="2351692" cy="748795"/>
          </a:xfrm>
          <a:prstGeom prst="rect">
            <a:avLst/>
          </a:prstGeom>
          <a:noFill/>
        </p:spPr>
        <p:txBody>
          <a:bodyPr wrap="square" rtlCol="0">
            <a:spAutoFit/>
          </a:bodyPr>
          <a:lstStyle/>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FFFF00"/>
                </a:solidFill>
                <a:effectLst/>
                <a:uLnTx/>
                <a:uFillTx/>
                <a:latin typeface="Calibri" panose="020F0502020204030204"/>
                <a:ea typeface="+mn-ea"/>
                <a:cs typeface="+mn-cs"/>
              </a:rPr>
              <a:t>Harm Reduction Strategies</a:t>
            </a:r>
            <a:endParaRPr kumimoji="0" lang="es-AR" sz="2133"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110" name="Straight Arrow Connector 109">
            <a:extLst>
              <a:ext uri="{FF2B5EF4-FFF2-40B4-BE49-F238E27FC236}">
                <a16:creationId xmlns:a16="http://schemas.microsoft.com/office/drawing/2014/main" id="{74048263-566A-6F8E-C926-169F49F5337D}"/>
              </a:ext>
            </a:extLst>
          </p:cNvPr>
          <p:cNvCxnSpPr>
            <a:cxnSpLocks/>
          </p:cNvCxnSpPr>
          <p:nvPr/>
        </p:nvCxnSpPr>
        <p:spPr>
          <a:xfrm flipH="1" flipV="1">
            <a:off x="7994027" y="3837087"/>
            <a:ext cx="963103" cy="14025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1" name="Rounded Rectangle 110">
            <a:extLst>
              <a:ext uri="{FF2B5EF4-FFF2-40B4-BE49-F238E27FC236}">
                <a16:creationId xmlns:a16="http://schemas.microsoft.com/office/drawing/2014/main" id="{05161EB4-43D2-8353-3DAD-BEFF10C01D14}"/>
              </a:ext>
            </a:extLst>
          </p:cNvPr>
          <p:cNvSpPr/>
          <p:nvPr/>
        </p:nvSpPr>
        <p:spPr>
          <a:xfrm>
            <a:off x="3839029" y="2448935"/>
            <a:ext cx="1752600" cy="5207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Screening</a:t>
            </a:r>
            <a:endParaRPr kumimoji="0" lang="es-AR" sz="213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Rounded Rectangle 111">
            <a:extLst>
              <a:ext uri="{FF2B5EF4-FFF2-40B4-BE49-F238E27FC236}">
                <a16:creationId xmlns:a16="http://schemas.microsoft.com/office/drawing/2014/main" id="{0219F143-DB45-EA38-C69B-561A75087F9F}"/>
              </a:ext>
            </a:extLst>
          </p:cNvPr>
          <p:cNvSpPr/>
          <p:nvPr/>
        </p:nvSpPr>
        <p:spPr>
          <a:xfrm>
            <a:off x="6213327" y="1613289"/>
            <a:ext cx="2219371" cy="533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Linkage to Care</a:t>
            </a:r>
            <a:endParaRPr kumimoji="0" lang="es-AR" sz="213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Rounded Rectangle 112">
            <a:extLst>
              <a:ext uri="{FF2B5EF4-FFF2-40B4-BE49-F238E27FC236}">
                <a16:creationId xmlns:a16="http://schemas.microsoft.com/office/drawing/2014/main" id="{57498E55-243D-5524-29FD-05B6F0A2EF35}"/>
              </a:ext>
            </a:extLst>
          </p:cNvPr>
          <p:cNvSpPr/>
          <p:nvPr/>
        </p:nvSpPr>
        <p:spPr>
          <a:xfrm>
            <a:off x="8773979" y="2438592"/>
            <a:ext cx="2133599" cy="457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Quality of Care</a:t>
            </a:r>
            <a:endParaRPr kumimoji="0" lang="es-AR" sz="213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4" name="Straight Arrow Connector 113">
            <a:extLst>
              <a:ext uri="{FF2B5EF4-FFF2-40B4-BE49-F238E27FC236}">
                <a16:creationId xmlns:a16="http://schemas.microsoft.com/office/drawing/2014/main" id="{7591749E-8E4D-ACC4-F471-E34D0CBFBFEC}"/>
              </a:ext>
            </a:extLst>
          </p:cNvPr>
          <p:cNvCxnSpPr>
            <a:cxnSpLocks/>
          </p:cNvCxnSpPr>
          <p:nvPr/>
        </p:nvCxnSpPr>
        <p:spPr>
          <a:xfrm flipV="1">
            <a:off x="7188404" y="3827000"/>
            <a:ext cx="442680" cy="433063"/>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5" name="Left-Right Arrow 114">
            <a:extLst>
              <a:ext uri="{FF2B5EF4-FFF2-40B4-BE49-F238E27FC236}">
                <a16:creationId xmlns:a16="http://schemas.microsoft.com/office/drawing/2014/main" id="{F75C4384-39E8-9707-5251-5ECF77504344}"/>
              </a:ext>
            </a:extLst>
          </p:cNvPr>
          <p:cNvSpPr/>
          <p:nvPr/>
        </p:nvSpPr>
        <p:spPr>
          <a:xfrm>
            <a:off x="6594929" y="3512795"/>
            <a:ext cx="495300" cy="185733"/>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xtBox 115">
            <a:extLst>
              <a:ext uri="{FF2B5EF4-FFF2-40B4-BE49-F238E27FC236}">
                <a16:creationId xmlns:a16="http://schemas.microsoft.com/office/drawing/2014/main" id="{B0446EFE-272D-7720-4943-58B2A566735D}"/>
              </a:ext>
            </a:extLst>
          </p:cNvPr>
          <p:cNvSpPr txBox="1"/>
          <p:nvPr/>
        </p:nvSpPr>
        <p:spPr>
          <a:xfrm>
            <a:off x="819620" y="6395909"/>
            <a:ext cx="3055694" cy="400110"/>
          </a:xfrm>
          <a:prstGeom prst="rect">
            <a:avLst/>
          </a:prstGeom>
          <a:noFill/>
          <a:ln>
            <a:noFill/>
          </a:ln>
        </p:spPr>
        <p:txBody>
          <a:bodyPr wrap="square" rtlCol="0">
            <a:spAutoFit/>
          </a:bodyPr>
          <a:lstStyle/>
          <a:p>
            <a:pPr marL="0" marR="0" lvl="0" indent="0" algn="l" defTabSz="4569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Maria Yellow Horse Brave Heart Journal of Psychoactive Drugs Vol. 35,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Iss</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1, 2003 </a:t>
            </a:r>
          </a:p>
        </p:txBody>
      </p:sp>
    </p:spTree>
    <p:extLst>
      <p:ext uri="{BB962C8B-B14F-4D97-AF65-F5344CB8AC3E}">
        <p14:creationId xmlns:p14="http://schemas.microsoft.com/office/powerpoint/2010/main" val="4213423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137"/>
            <a:ext cx="10515600" cy="1325563"/>
          </a:xfrm>
        </p:spPr>
        <p:txBody>
          <a:bodyPr>
            <a:normAutofit/>
          </a:bodyPr>
          <a:lstStyle/>
          <a:p>
            <a:pPr algn="ctr"/>
            <a:r>
              <a:rPr lang="en-US" b="1" dirty="0">
                <a:latin typeface="+mn-lt"/>
              </a:rPr>
              <a:t>HIV Syndemic Outcomes</a:t>
            </a:r>
          </a:p>
        </p:txBody>
      </p:sp>
      <p:sp>
        <p:nvSpPr>
          <p:cNvPr id="5" name="Slide Number Placeholder 4"/>
          <p:cNvSpPr>
            <a:spLocks noGrp="1"/>
          </p:cNvSpPr>
          <p:nvPr>
            <p:ph type="sldNum" sz="quarter" idx="12"/>
          </p:nvPr>
        </p:nvSpPr>
        <p:spPr/>
        <p:txBody>
          <a:bodyPr/>
          <a:lstStyle/>
          <a:p>
            <a:pPr defTabSz="1219170"/>
            <a:fld id="{6E2D2B3B-882E-40F3-A32F-6DD516915044}" type="slidenum">
              <a:rPr lang="en-US">
                <a:solidFill>
                  <a:srgbClr val="FFFFFF"/>
                </a:solidFill>
                <a:latin typeface="Arial"/>
              </a:rPr>
              <a:pPr defTabSz="1219170"/>
              <a:t>7</a:t>
            </a:fld>
            <a:endParaRPr lang="en-US">
              <a:solidFill>
                <a:srgbClr val="FFFFFF"/>
              </a:solidFill>
              <a:latin typeface="Arial"/>
            </a:endParaRPr>
          </a:p>
        </p:txBody>
      </p:sp>
      <p:graphicFrame>
        <p:nvGraphicFramePr>
          <p:cNvPr id="6" name="Content Placeholder 5"/>
          <p:cNvGraphicFramePr>
            <a:graphicFrameLocks noGrp="1"/>
          </p:cNvGraphicFramePr>
          <p:nvPr>
            <p:ph sz="half" idx="1"/>
          </p:nvPr>
        </p:nvGraphicFramePr>
        <p:xfrm>
          <a:off x="609600" y="1536700"/>
          <a:ext cx="4876800" cy="4430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a:extLst>
              <a:ext uri="{FF2B5EF4-FFF2-40B4-BE49-F238E27FC236}">
                <a16:creationId xmlns:a16="http://schemas.microsoft.com/office/drawing/2014/main" id="{A19D0025-117D-ED4F-86C5-C085A35391F5}"/>
              </a:ext>
            </a:extLst>
          </p:cNvPr>
          <p:cNvGraphicFramePr>
            <a:graphicFrameLocks noGrp="1"/>
          </p:cNvGraphicFramePr>
          <p:nvPr>
            <p:ph sz="half" idx="2"/>
          </p:nvPr>
        </p:nvGraphicFramePr>
        <p:xfrm>
          <a:off x="5892800" y="1803401"/>
          <a:ext cx="5384800" cy="3335164"/>
        </p:xfrm>
        <a:graphic>
          <a:graphicData uri="http://schemas.openxmlformats.org/presentationml/2006/ole">
            <mc:AlternateContent xmlns:mc="http://schemas.openxmlformats.org/markup-compatibility/2006">
              <mc:Choice xmlns:v="urn:schemas-microsoft-com:vml" Requires="v">
                <p:oleObj name="Worksheet" r:id="rId8" imgW="8770728" imgH="5433016" progId="Excel.Sheet.8">
                  <p:embed/>
                </p:oleObj>
              </mc:Choice>
              <mc:Fallback>
                <p:oleObj name="Worksheet" r:id="rId8" imgW="8770728" imgH="5433016" progId="Excel.Sheet.8">
                  <p:embed/>
                  <p:pic>
                    <p:nvPicPr>
                      <p:cNvPr id="7" name="Content Placeholder 3">
                        <a:extLst>
                          <a:ext uri="{FF2B5EF4-FFF2-40B4-BE49-F238E27FC236}">
                            <a16:creationId xmlns:a16="http://schemas.microsoft.com/office/drawing/2014/main" id="{A19D0025-117D-ED4F-86C5-C085A35391F5}"/>
                          </a:ext>
                        </a:extLst>
                      </p:cNvPr>
                      <p:cNvPicPr>
                        <a:picLocks noGrp="1" noChangeArrowheads="1"/>
                      </p:cNvPicPr>
                      <p:nvPr/>
                    </p:nvPicPr>
                    <p:blipFill>
                      <a:blip r:embed="rId9"/>
                      <a:srcRect/>
                      <a:stretch>
                        <a:fillRect/>
                      </a:stretch>
                    </p:blipFill>
                    <p:spPr bwMode="auto">
                      <a:xfrm>
                        <a:off x="5892800" y="1803401"/>
                        <a:ext cx="5384800" cy="3335164"/>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47F38A50-4B30-8A4B-ABDF-4E040A5B0351}"/>
              </a:ext>
            </a:extLst>
          </p:cNvPr>
          <p:cNvSpPr txBox="1"/>
          <p:nvPr/>
        </p:nvSpPr>
        <p:spPr>
          <a:xfrm>
            <a:off x="5638800" y="5138565"/>
            <a:ext cx="5892800" cy="954107"/>
          </a:xfrm>
          <a:prstGeom prst="rect">
            <a:avLst/>
          </a:prstGeom>
          <a:noFill/>
        </p:spPr>
        <p:txBody>
          <a:bodyPr wrap="square" rtlCol="0">
            <a:spAutoFit/>
          </a:bodyPr>
          <a:lstStyle/>
          <a:p>
            <a:pPr marL="228594" indent="-228594" defTabSz="1219170">
              <a:buFont typeface="Wingdings" pitchFamily="2" charset="2"/>
              <a:buChar char="Ø"/>
            </a:pPr>
            <a:r>
              <a:rPr lang="en-US" sz="800" b="1" dirty="0" err="1">
                <a:solidFill>
                  <a:srgbClr val="222222"/>
                </a:solidFill>
                <a:latin typeface="Arial"/>
              </a:rPr>
              <a:t>Syndemics</a:t>
            </a:r>
            <a:r>
              <a:rPr lang="en-US" sz="800" b="1" dirty="0">
                <a:solidFill>
                  <a:srgbClr val="222222"/>
                </a:solidFill>
                <a:latin typeface="Arial"/>
              </a:rPr>
              <a:t> are associated with poorer HIV health outcomes among PLWHA</a:t>
            </a:r>
            <a:br>
              <a:rPr lang="en-US" sz="800" b="1" dirty="0">
                <a:solidFill>
                  <a:srgbClr val="222222"/>
                </a:solidFill>
                <a:latin typeface="Arial"/>
              </a:rPr>
            </a:br>
            <a:endParaRPr lang="en-US" sz="800" b="1" dirty="0">
              <a:solidFill>
                <a:srgbClr val="222222"/>
              </a:solidFill>
              <a:latin typeface="Arial"/>
            </a:endParaRPr>
          </a:p>
          <a:p>
            <a:pPr marL="228594" indent="-228594" defTabSz="1219170">
              <a:buFont typeface="Wingdings" pitchFamily="2" charset="2"/>
              <a:buChar char="Ø"/>
            </a:pPr>
            <a:r>
              <a:rPr lang="en-US" sz="800" b="1" dirty="0">
                <a:solidFill>
                  <a:srgbClr val="222222"/>
                </a:solidFill>
                <a:latin typeface="Arial"/>
              </a:rPr>
              <a:t>Significant </a:t>
            </a:r>
            <a:r>
              <a:rPr lang="ja-JP" altLang="en-US" sz="800" b="1" dirty="0">
                <a:solidFill>
                  <a:srgbClr val="222222"/>
                </a:solidFill>
                <a:latin typeface="Arial"/>
                <a:ea typeface="ＭＳ Ｐゴシック" panose="020B0600070205080204" pitchFamily="34" charset="-128"/>
              </a:rPr>
              <a:t>“</a:t>
            </a:r>
            <a:r>
              <a:rPr lang="en-US" altLang="ja-JP" sz="800" b="1" dirty="0">
                <a:solidFill>
                  <a:srgbClr val="222222"/>
                </a:solidFill>
                <a:latin typeface="Arial"/>
                <a:ea typeface="ＭＳ Ｐゴシック" panose="020B0600070205080204" pitchFamily="34" charset="-128"/>
              </a:rPr>
              <a:t>dose-response relationship</a:t>
            </a:r>
            <a:r>
              <a:rPr lang="ja-JP" altLang="en-US" sz="800" b="1" dirty="0">
                <a:solidFill>
                  <a:srgbClr val="222222"/>
                </a:solidFill>
                <a:latin typeface="Arial"/>
                <a:ea typeface="ＭＳ Ｐゴシック" panose="020B0600070205080204" pitchFamily="34" charset="-128"/>
              </a:rPr>
              <a:t>”</a:t>
            </a:r>
            <a:r>
              <a:rPr lang="en-US" altLang="ja-JP" sz="800" b="1" dirty="0">
                <a:solidFill>
                  <a:srgbClr val="222222"/>
                </a:solidFill>
                <a:latin typeface="Arial"/>
                <a:ea typeface="ＭＳ Ｐゴシック" panose="020B0600070205080204" pitchFamily="34" charset="-128"/>
              </a:rPr>
              <a:t> between the number of co-infections and mean VLs</a:t>
            </a:r>
            <a:br>
              <a:rPr lang="en-US" altLang="ja-JP" sz="800" b="1" dirty="0">
                <a:solidFill>
                  <a:srgbClr val="222222"/>
                </a:solidFill>
                <a:latin typeface="Arial"/>
                <a:ea typeface="ＭＳ Ｐゴシック" panose="020B0600070205080204" pitchFamily="34" charset="-128"/>
              </a:rPr>
            </a:br>
            <a:endParaRPr lang="en-US" altLang="ja-JP" sz="800" b="1" dirty="0">
              <a:solidFill>
                <a:srgbClr val="222222"/>
              </a:solidFill>
              <a:latin typeface="Arial"/>
              <a:ea typeface="ＭＳ Ｐゴシック" panose="020B0600070205080204" pitchFamily="34" charset="-128"/>
            </a:endParaRPr>
          </a:p>
          <a:p>
            <a:pPr marL="228594" indent="-228594" defTabSz="1219170">
              <a:buFont typeface="Wingdings" pitchFamily="2" charset="2"/>
              <a:buChar char="Ø"/>
            </a:pPr>
            <a:r>
              <a:rPr lang="en-US" sz="800" b="1" dirty="0">
                <a:solidFill>
                  <a:srgbClr val="222222"/>
                </a:solidFill>
                <a:latin typeface="Arial"/>
              </a:rPr>
              <a:t>In addition to numbers of co-infections, particular demographic subgroups, and certain geo-clusters were also</a:t>
            </a:r>
          </a:p>
          <a:p>
            <a:pPr defTabSz="1219170"/>
            <a:r>
              <a:rPr lang="en-US" sz="800" b="1" dirty="0">
                <a:solidFill>
                  <a:srgbClr val="222222"/>
                </a:solidFill>
                <a:latin typeface="Arial"/>
              </a:rPr>
              <a:t>        associated with poorer health outcomes, underscoring the need to address multiple conditions in tandem in an I   </a:t>
            </a:r>
          </a:p>
          <a:p>
            <a:pPr defTabSz="1219170"/>
            <a:r>
              <a:rPr lang="en-US" sz="800" b="1" dirty="0">
                <a:solidFill>
                  <a:srgbClr val="222222"/>
                </a:solidFill>
                <a:latin typeface="Arial"/>
              </a:rPr>
              <a:t>        integrated health system</a:t>
            </a:r>
          </a:p>
        </p:txBody>
      </p:sp>
      <p:sp>
        <p:nvSpPr>
          <p:cNvPr id="9" name="TextBox 8">
            <a:extLst>
              <a:ext uri="{FF2B5EF4-FFF2-40B4-BE49-F238E27FC236}">
                <a16:creationId xmlns:a16="http://schemas.microsoft.com/office/drawing/2014/main" id="{6BA3D1E6-E325-614D-B91D-115E50230567}"/>
              </a:ext>
            </a:extLst>
          </p:cNvPr>
          <p:cNvSpPr txBox="1"/>
          <p:nvPr/>
        </p:nvSpPr>
        <p:spPr>
          <a:xfrm>
            <a:off x="2032000" y="6398694"/>
            <a:ext cx="9144000" cy="256545"/>
          </a:xfrm>
          <a:prstGeom prst="rect">
            <a:avLst/>
          </a:prstGeom>
          <a:noFill/>
        </p:spPr>
        <p:txBody>
          <a:bodyPr wrap="square" rtlCol="0">
            <a:spAutoFit/>
          </a:bodyPr>
          <a:lstStyle/>
          <a:p>
            <a:pPr algn="ctr" defTabSz="1219170"/>
            <a:r>
              <a:rPr lang="en-US" sz="1067" dirty="0">
                <a:solidFill>
                  <a:srgbClr val="002060"/>
                </a:solidFill>
                <a:latin typeface="Arial"/>
              </a:rPr>
              <a:t>Chu PL, Santos GM, Vu A et al. Journal of the International AIDS Society 2012. 15:102-103</a:t>
            </a:r>
          </a:p>
        </p:txBody>
      </p:sp>
      <p:sp>
        <p:nvSpPr>
          <p:cNvPr id="3" name="TextBox 2">
            <a:extLst>
              <a:ext uri="{FF2B5EF4-FFF2-40B4-BE49-F238E27FC236}">
                <a16:creationId xmlns:a16="http://schemas.microsoft.com/office/drawing/2014/main" id="{1FA90E00-AE5F-004D-AD02-59C447341728}"/>
              </a:ext>
            </a:extLst>
          </p:cNvPr>
          <p:cNvSpPr txBox="1"/>
          <p:nvPr/>
        </p:nvSpPr>
        <p:spPr>
          <a:xfrm>
            <a:off x="5892800" y="1417639"/>
            <a:ext cx="5283200" cy="338554"/>
          </a:xfrm>
          <a:prstGeom prst="rect">
            <a:avLst/>
          </a:prstGeom>
          <a:noFill/>
        </p:spPr>
        <p:txBody>
          <a:bodyPr wrap="square" rtlCol="0">
            <a:spAutoFit/>
          </a:bodyPr>
          <a:lstStyle/>
          <a:p>
            <a:pPr algn="ctr" defTabSz="1219170"/>
            <a:r>
              <a:rPr lang="en-US" sz="1600" b="1" dirty="0">
                <a:solidFill>
                  <a:srgbClr val="222222"/>
                </a:solidFill>
                <a:latin typeface="Arial"/>
              </a:rPr>
              <a:t>Viral suppression rates by number of co-infections</a:t>
            </a:r>
          </a:p>
        </p:txBody>
      </p:sp>
    </p:spTree>
    <p:extLst>
      <p:ext uri="{BB962C8B-B14F-4D97-AF65-F5344CB8AC3E}">
        <p14:creationId xmlns:p14="http://schemas.microsoft.com/office/powerpoint/2010/main" val="132582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Segoe UI"/>
                <a:ea typeface="+mn-ea"/>
                <a:cs typeface="Segoe UI"/>
              </a:rPr>
              <a:t>Indiana HIV/HCV/SUD Outbreak</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9" name="Picture 2">
            <a:extLst>
              <a:ext uri="{FF2B5EF4-FFF2-40B4-BE49-F238E27FC236}">
                <a16:creationId xmlns:a16="http://schemas.microsoft.com/office/drawing/2014/main" id="{9231C98A-DD70-B9F5-CA1B-D48541009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749" y="2846992"/>
            <a:ext cx="3349379" cy="25304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Content Placeholder 7">
            <a:extLst>
              <a:ext uri="{FF2B5EF4-FFF2-40B4-BE49-F238E27FC236}">
                <a16:creationId xmlns:a16="http://schemas.microsoft.com/office/drawing/2014/main" id="{842B8C84-4648-B46F-18E5-9D57B8323E8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859549" y="2086334"/>
            <a:ext cx="2651768" cy="4366684"/>
          </a:xfrm>
          <a:prstGeom prst="rect">
            <a:avLst/>
          </a:prstGeom>
          <a:ln>
            <a:solidFill>
              <a:schemeClr val="bg1"/>
            </a:solidFill>
          </a:ln>
        </p:spPr>
      </p:pic>
      <p:sp>
        <p:nvSpPr>
          <p:cNvPr id="12" name="Oval 11">
            <a:extLst>
              <a:ext uri="{FF2B5EF4-FFF2-40B4-BE49-F238E27FC236}">
                <a16:creationId xmlns:a16="http://schemas.microsoft.com/office/drawing/2014/main" id="{ABE5560B-5978-00F1-E7B1-D18DEDEAA405}"/>
              </a:ext>
            </a:extLst>
          </p:cNvPr>
          <p:cNvSpPr/>
          <p:nvPr/>
        </p:nvSpPr>
        <p:spPr>
          <a:xfrm>
            <a:off x="7383549" y="5642333"/>
            <a:ext cx="457200" cy="343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5-Point Star 12">
            <a:extLst>
              <a:ext uri="{FF2B5EF4-FFF2-40B4-BE49-F238E27FC236}">
                <a16:creationId xmlns:a16="http://schemas.microsoft.com/office/drawing/2014/main" id="{8148EF86-0555-78B1-EED8-743769B9BD37}"/>
              </a:ext>
            </a:extLst>
          </p:cNvPr>
          <p:cNvSpPr/>
          <p:nvPr/>
        </p:nvSpPr>
        <p:spPr>
          <a:xfrm>
            <a:off x="9313949" y="4731796"/>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103F3B63-79E4-F64B-EB0E-CA95E5B656A9}"/>
              </a:ext>
            </a:extLst>
          </p:cNvPr>
          <p:cNvCxnSpPr/>
          <p:nvPr/>
        </p:nvCxnSpPr>
        <p:spPr>
          <a:xfrm flipH="1" flipV="1">
            <a:off x="7719041" y="5958732"/>
            <a:ext cx="990600" cy="2790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B842C8-D68B-17CC-EF3F-442138F1DD74}"/>
              </a:ext>
            </a:extLst>
          </p:cNvPr>
          <p:cNvSpPr txBox="1"/>
          <p:nvPr/>
        </p:nvSpPr>
        <p:spPr>
          <a:xfrm>
            <a:off x="8511318" y="5851134"/>
            <a:ext cx="3554012" cy="70769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222222"/>
                </a:solidFill>
                <a:effectLst/>
                <a:uLnTx/>
                <a:uFillTx/>
                <a:latin typeface="Arial"/>
                <a:ea typeface="+mn-ea"/>
                <a:cs typeface="+mn-cs"/>
              </a:rPr>
              <a:t>Scott County: Among the state’s 92 counties,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222222"/>
                </a:solidFill>
                <a:effectLst/>
                <a:uLnTx/>
                <a:uFillTx/>
                <a:latin typeface="Arial"/>
                <a:ea typeface="+mn-ea"/>
                <a:cs typeface="+mn-cs"/>
              </a:rPr>
              <a:t>ranked 92</a:t>
            </a:r>
            <a:r>
              <a:rPr kumimoji="0" lang="en-US" sz="1333" b="0" i="0" u="none" strike="noStrike" kern="1200" cap="none" spc="0" normalizeH="0" baseline="30000" noProof="0" dirty="0">
                <a:ln>
                  <a:noFill/>
                </a:ln>
                <a:solidFill>
                  <a:srgbClr val="222222"/>
                </a:solidFill>
                <a:effectLst/>
                <a:uLnTx/>
                <a:uFillTx/>
                <a:latin typeface="Arial"/>
                <a:ea typeface="+mn-ea"/>
                <a:cs typeface="+mn-cs"/>
              </a:rPr>
              <a:t>nd</a:t>
            </a:r>
            <a:r>
              <a:rPr kumimoji="0" lang="en-US" sz="1333" b="0" i="0" u="none" strike="noStrike" kern="1200" cap="none" spc="0" normalizeH="0" baseline="0" noProof="0" dirty="0">
                <a:ln>
                  <a:noFill/>
                </a:ln>
                <a:solidFill>
                  <a:srgbClr val="222222"/>
                </a:solidFill>
                <a:effectLst/>
                <a:uLnTx/>
                <a:uFillTx/>
                <a:latin typeface="Arial"/>
                <a:ea typeface="+mn-ea"/>
                <a:cs typeface="+mn-cs"/>
              </a:rPr>
              <a:t> in a variety of health and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222222"/>
                </a:solidFill>
                <a:effectLst/>
                <a:uLnTx/>
                <a:uFillTx/>
                <a:latin typeface="Arial"/>
                <a:ea typeface="+mn-ea"/>
                <a:cs typeface="+mn-cs"/>
              </a:rPr>
              <a:t>social indicators, including life expectancy</a:t>
            </a:r>
          </a:p>
        </p:txBody>
      </p:sp>
      <p:graphicFrame>
        <p:nvGraphicFramePr>
          <p:cNvPr id="17" name="Content Placeholder 2">
            <a:extLst>
              <a:ext uri="{FF2B5EF4-FFF2-40B4-BE49-F238E27FC236}">
                <a16:creationId xmlns:a16="http://schemas.microsoft.com/office/drawing/2014/main" id="{E371A074-1E6A-A21B-0126-0BDCD2B070B6}"/>
              </a:ext>
            </a:extLst>
          </p:cNvPr>
          <p:cNvGraphicFramePr>
            <a:graphicFrameLocks/>
          </p:cNvGraphicFramePr>
          <p:nvPr/>
        </p:nvGraphicFramePr>
        <p:xfrm>
          <a:off x="232680" y="1658729"/>
          <a:ext cx="5626867" cy="51372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3648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C3C5-BDB6-5CBC-883B-B4823F5E1568}"/>
              </a:ext>
            </a:extLst>
          </p:cNvPr>
          <p:cNvSpPr>
            <a:spLocks noGrp="1"/>
          </p:cNvSpPr>
          <p:nvPr>
            <p:ph type="title"/>
          </p:nvPr>
        </p:nvSpPr>
        <p:spPr>
          <a:xfrm>
            <a:off x="838200" y="157539"/>
            <a:ext cx="10515600" cy="1325563"/>
          </a:xfrm>
        </p:spPr>
        <p:txBody>
          <a:bodyPr>
            <a:noAutofit/>
          </a:bodyPr>
          <a:lstStyle/>
          <a:p>
            <a:pPr algn="ctr"/>
            <a:r>
              <a:rPr lang="en-US" sz="2400" b="1" i="0" dirty="0">
                <a:solidFill>
                  <a:srgbClr val="222222"/>
                </a:solidFill>
                <a:effectLst/>
                <a:latin typeface="+mn-lt"/>
              </a:rPr>
              <a:t>Primary and Secondary Syphilis — Rates of Reported Cases Among Women Aged 15–44 Years by State, United States and Territories, 2012–2021</a:t>
            </a:r>
            <a:br>
              <a:rPr lang="en-US" sz="2400" dirty="0">
                <a:latin typeface="+mn-lt"/>
              </a:rPr>
            </a:br>
            <a:endParaRPr lang="en-US" sz="2400" b="1" i="0" dirty="0">
              <a:solidFill>
                <a:srgbClr val="222222"/>
              </a:solidFill>
              <a:effectLst/>
              <a:latin typeface="+mn-lt"/>
            </a:endParaRPr>
          </a:p>
        </p:txBody>
      </p:sp>
      <p:sp>
        <p:nvSpPr>
          <p:cNvPr id="4" name="Slide Number Placeholder 3">
            <a:extLst>
              <a:ext uri="{FF2B5EF4-FFF2-40B4-BE49-F238E27FC236}">
                <a16:creationId xmlns:a16="http://schemas.microsoft.com/office/drawing/2014/main" id="{16FD5455-1B86-A56E-DEF7-DB31248D51F8}"/>
              </a:ext>
            </a:extLst>
          </p:cNvPr>
          <p:cNvSpPr>
            <a:spLocks noGrp="1"/>
          </p:cNvSpPr>
          <p:nvPr>
            <p:ph type="sldNum" sz="quarter" idx="12"/>
          </p:nvPr>
        </p:nvSpPr>
        <p:spPr/>
        <p:txBody>
          <a:bodyPr/>
          <a:lstStyle/>
          <a:p>
            <a:fld id="{AF27ABC1-3AFA-794C-9558-BC82D9CE273B}" type="slidenum">
              <a:rPr lang="en-US" smtClean="0"/>
              <a:t>9</a:t>
            </a:fld>
            <a:endParaRPr lang="en-US"/>
          </a:p>
        </p:txBody>
      </p:sp>
      <p:sp>
        <p:nvSpPr>
          <p:cNvPr id="6" name="TextBox 5">
            <a:extLst>
              <a:ext uri="{FF2B5EF4-FFF2-40B4-BE49-F238E27FC236}">
                <a16:creationId xmlns:a16="http://schemas.microsoft.com/office/drawing/2014/main" id="{E9025B88-8E6A-D34B-BFD0-D7F16CCF6531}"/>
              </a:ext>
            </a:extLst>
          </p:cNvPr>
          <p:cNvSpPr txBox="1"/>
          <p:nvPr/>
        </p:nvSpPr>
        <p:spPr>
          <a:xfrm>
            <a:off x="3438526" y="6169580"/>
            <a:ext cx="6098720" cy="369332"/>
          </a:xfrm>
          <a:prstGeom prst="rect">
            <a:avLst/>
          </a:prstGeom>
          <a:noFill/>
        </p:spPr>
        <p:txBody>
          <a:bodyPr wrap="square">
            <a:spAutoFit/>
          </a:bodyPr>
          <a:lstStyle/>
          <a:p>
            <a:r>
              <a:rPr lang="en-US" b="0" i="0" u="sng" dirty="0">
                <a:solidFill>
                  <a:srgbClr val="555555"/>
                </a:solidFill>
                <a:effectLst/>
                <a:latin typeface="Open Sans" panose="020B0606030504020204" pitchFamily="34" charset="0"/>
                <a:hlinkClick r:id="rId2"/>
              </a:rPr>
              <a:t>Sexually Transmitted Disease Surveillance 2021</a:t>
            </a:r>
            <a:endParaRPr lang="en-US" dirty="0"/>
          </a:p>
        </p:txBody>
      </p:sp>
      <p:pic>
        <p:nvPicPr>
          <p:cNvPr id="7170" name="Picture 2">
            <a:extLst>
              <a:ext uri="{FF2B5EF4-FFF2-40B4-BE49-F238E27FC236}">
                <a16:creationId xmlns:a16="http://schemas.microsoft.com/office/drawing/2014/main" id="{05B1C5B7-A474-49C7-7F71-3F16C56B5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679" y="1221294"/>
            <a:ext cx="8744978" cy="46844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122421-5B04-711B-0D7A-4138B07D0BCB}"/>
              </a:ext>
            </a:extLst>
          </p:cNvPr>
          <p:cNvSpPr txBox="1"/>
          <p:nvPr/>
        </p:nvSpPr>
        <p:spPr>
          <a:xfrm>
            <a:off x="9784125" y="5668347"/>
            <a:ext cx="6098720" cy="369332"/>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 Per 100,000 </a:t>
            </a:r>
            <a:endParaRPr lang="en-US" dirty="0"/>
          </a:p>
        </p:txBody>
      </p:sp>
    </p:spTree>
    <p:extLst>
      <p:ext uri="{BB962C8B-B14F-4D97-AF65-F5344CB8AC3E}">
        <p14:creationId xmlns:p14="http://schemas.microsoft.com/office/powerpoint/2010/main" val="84994845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1181</TotalTime>
  <Words>4344</Words>
  <Application>Microsoft Macintosh PowerPoint</Application>
  <PresentationFormat>Widescreen</PresentationFormat>
  <Paragraphs>494</Paragraphs>
  <Slides>41</Slides>
  <Notes>37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2" baseType="lpstr">
      <vt:lpstr>Arial</vt:lpstr>
      <vt:lpstr>Calibri</vt:lpstr>
      <vt:lpstr>Calibri Light</vt:lpstr>
      <vt:lpstr>Gill Sans Nova Book</vt:lpstr>
      <vt:lpstr>ITC Avant Garde Std Bk</vt:lpstr>
      <vt:lpstr>Open Sans</vt:lpstr>
      <vt:lpstr>Segoe UI</vt:lpstr>
      <vt:lpstr>Wingdings</vt:lpstr>
      <vt:lpstr>Office Theme</vt:lpstr>
      <vt:lpstr>AETC-BLANK-MASTER</vt:lpstr>
      <vt:lpstr>Worksheet</vt:lpstr>
      <vt:lpstr>PowerPoint Presentation</vt:lpstr>
      <vt:lpstr>PowerPoint Presentation</vt:lpstr>
      <vt:lpstr>PowerPoint Presentation</vt:lpstr>
      <vt:lpstr>PowerPoint Presentation</vt:lpstr>
      <vt:lpstr>PowerPoint Presentation</vt:lpstr>
      <vt:lpstr>PowerPoint Presentation</vt:lpstr>
      <vt:lpstr>HIV Syndemic Outcomes</vt:lpstr>
      <vt:lpstr>PowerPoint Presentation</vt:lpstr>
      <vt:lpstr>Primary and Secondary Syphilis — Rates of Reported Cases Among Women Aged 15–44 Years by State, United States and Territories, 2012–2021 </vt:lpstr>
      <vt:lpstr>Congenital Syphilis — Reported Cases by Year of Birth and Rates of Reported Cases of Primary and Secondary Syphilis Among Women Aged 15–44 Years, United States, 2012–2021</vt:lpstr>
      <vt:lpstr>Primary and Secondary Syphilis — Reported 2020 and 2021 Cases as a Percentage of 2019 by MMWR Week, United States</vt:lpstr>
      <vt:lpstr>Reversing the Rise in STIs: Integrating Services to Address the Syndemic of STIs, HIV, Substance Use, and Viral Hepatitis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Primary and Secondary Syphilis — Rates of Reported Cases by Race/Hispanic Ethnicity, United States, 2017–2021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Syringe Services Programs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 Mera</dc:creator>
  <cp:lastModifiedBy>Jorge Mera</cp:lastModifiedBy>
  <cp:revision>74</cp:revision>
  <dcterms:created xsi:type="dcterms:W3CDTF">2022-09-28T23:47:46Z</dcterms:created>
  <dcterms:modified xsi:type="dcterms:W3CDTF">2023-10-05T14:07:45Z</dcterms:modified>
</cp:coreProperties>
</file>