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5" r:id="rId2"/>
  </p:sldMasterIdLst>
  <p:notesMasterIdLst>
    <p:notesMasterId r:id="rId43"/>
  </p:notesMasterIdLst>
  <p:sldIdLst>
    <p:sldId id="335" r:id="rId3"/>
    <p:sldId id="276" r:id="rId4"/>
    <p:sldId id="282" r:id="rId5"/>
    <p:sldId id="279" r:id="rId6"/>
    <p:sldId id="336" r:id="rId7"/>
    <p:sldId id="283" r:id="rId8"/>
    <p:sldId id="257" r:id="rId9"/>
    <p:sldId id="258" r:id="rId10"/>
    <p:sldId id="281" r:id="rId11"/>
    <p:sldId id="304" r:id="rId12"/>
    <p:sldId id="296" r:id="rId13"/>
    <p:sldId id="297" r:id="rId14"/>
    <p:sldId id="307" r:id="rId15"/>
    <p:sldId id="298" r:id="rId16"/>
    <p:sldId id="299" r:id="rId17"/>
    <p:sldId id="300" r:id="rId18"/>
    <p:sldId id="301" r:id="rId19"/>
    <p:sldId id="302" r:id="rId20"/>
    <p:sldId id="303" r:id="rId21"/>
    <p:sldId id="284" r:id="rId22"/>
    <p:sldId id="285" r:id="rId23"/>
    <p:sldId id="337" r:id="rId24"/>
    <p:sldId id="293" r:id="rId25"/>
    <p:sldId id="294" r:id="rId26"/>
    <p:sldId id="306" r:id="rId27"/>
    <p:sldId id="325" r:id="rId28"/>
    <p:sldId id="262" r:id="rId29"/>
    <p:sldId id="314" r:id="rId30"/>
    <p:sldId id="309" r:id="rId31"/>
    <p:sldId id="318" r:id="rId32"/>
    <p:sldId id="315" r:id="rId33"/>
    <p:sldId id="316" r:id="rId34"/>
    <p:sldId id="310" r:id="rId35"/>
    <p:sldId id="317" r:id="rId36"/>
    <p:sldId id="339" r:id="rId37"/>
    <p:sldId id="320" r:id="rId38"/>
    <p:sldId id="321" r:id="rId39"/>
    <p:sldId id="338" r:id="rId40"/>
    <p:sldId id="324" r:id="rId41"/>
    <p:sldId id="322" r:id="rId42"/>
  </p:sldIdLst>
  <p:sldSz cx="12192000" cy="6858000"/>
  <p:notesSz cx="6858000" cy="2238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3681" autoAdjust="0"/>
  </p:normalViewPr>
  <p:slideViewPr>
    <p:cSldViewPr>
      <p:cViewPr varScale="1">
        <p:scale>
          <a:sx n="81" d="100"/>
          <a:sy n="81" d="100"/>
        </p:scale>
        <p:origin x="1216"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567DC-BEEA-49CB-BA08-0EBE211511A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BFAA778-4700-4796-9E43-CE59844696C0}">
      <dgm:prSet/>
      <dgm:spPr/>
      <dgm:t>
        <a:bodyPr/>
        <a:lstStyle/>
        <a:p>
          <a:r>
            <a:rPr lang="en-US" dirty="0"/>
            <a:t>HIV </a:t>
          </a:r>
          <a:r>
            <a:rPr lang="en-US" dirty="0" err="1"/>
            <a:t>PrEP</a:t>
          </a:r>
          <a:endParaRPr lang="en-US" dirty="0"/>
        </a:p>
      </dgm:t>
    </dgm:pt>
    <dgm:pt modelId="{1296BFFD-1525-41E7-B3E9-BA298F3D0A50}" type="parTrans" cxnId="{AFE7BA52-AC43-4B26-9A68-9F49C48919E6}">
      <dgm:prSet/>
      <dgm:spPr/>
      <dgm:t>
        <a:bodyPr/>
        <a:lstStyle/>
        <a:p>
          <a:endParaRPr lang="en-US"/>
        </a:p>
      </dgm:t>
    </dgm:pt>
    <dgm:pt modelId="{806CDBAB-EFE2-483B-A22F-64E73A257C8F}" type="sibTrans" cxnId="{AFE7BA52-AC43-4B26-9A68-9F49C48919E6}">
      <dgm:prSet/>
      <dgm:spPr/>
      <dgm:t>
        <a:bodyPr/>
        <a:lstStyle/>
        <a:p>
          <a:endParaRPr lang="en-US"/>
        </a:p>
      </dgm:t>
    </dgm:pt>
    <dgm:pt modelId="{20C0286D-B60F-4DA7-B185-30A26B91AD0D}">
      <dgm:prSet/>
      <dgm:spPr/>
      <dgm:t>
        <a:bodyPr/>
        <a:lstStyle/>
        <a:p>
          <a:r>
            <a:rPr lang="en-US" dirty="0"/>
            <a:t>HIV PEP </a:t>
          </a:r>
        </a:p>
      </dgm:t>
    </dgm:pt>
    <dgm:pt modelId="{9B3B513F-5EC8-434C-BE8F-FC5EAC0A13BF}" type="parTrans" cxnId="{890FFDA8-A7CD-436C-A8FB-60630232B0BE}">
      <dgm:prSet/>
      <dgm:spPr/>
      <dgm:t>
        <a:bodyPr/>
        <a:lstStyle/>
        <a:p>
          <a:endParaRPr lang="en-US"/>
        </a:p>
      </dgm:t>
    </dgm:pt>
    <dgm:pt modelId="{CE989631-21EA-4703-8696-2D5685E7145A}" type="sibTrans" cxnId="{890FFDA8-A7CD-436C-A8FB-60630232B0BE}">
      <dgm:prSet/>
      <dgm:spPr/>
      <dgm:t>
        <a:bodyPr/>
        <a:lstStyle/>
        <a:p>
          <a:endParaRPr lang="en-US"/>
        </a:p>
      </dgm:t>
    </dgm:pt>
    <dgm:pt modelId="{36BEC0C7-9AF2-4F53-8016-7C6F9EB770EF}">
      <dgm:prSet/>
      <dgm:spPr/>
      <dgm:t>
        <a:bodyPr/>
        <a:lstStyle/>
        <a:p>
          <a:r>
            <a:rPr lang="en-US" dirty="0"/>
            <a:t>Oral</a:t>
          </a:r>
        </a:p>
      </dgm:t>
    </dgm:pt>
    <dgm:pt modelId="{2613CF22-9B73-4216-BABD-578E9166C471}" type="parTrans" cxnId="{C845273B-DFFD-4135-BF19-35257126C5F2}">
      <dgm:prSet/>
      <dgm:spPr/>
      <dgm:t>
        <a:bodyPr/>
        <a:lstStyle/>
        <a:p>
          <a:endParaRPr lang="en-US"/>
        </a:p>
      </dgm:t>
    </dgm:pt>
    <dgm:pt modelId="{7002AF65-52B3-47FA-A57A-8A92E14CC97E}" type="sibTrans" cxnId="{C845273B-DFFD-4135-BF19-35257126C5F2}">
      <dgm:prSet/>
      <dgm:spPr/>
      <dgm:t>
        <a:bodyPr/>
        <a:lstStyle/>
        <a:p>
          <a:endParaRPr lang="en-US"/>
        </a:p>
      </dgm:t>
    </dgm:pt>
    <dgm:pt modelId="{CA8DF760-229C-4A83-B33F-FA4E0CB5F770}">
      <dgm:prSet/>
      <dgm:spPr/>
      <dgm:t>
        <a:bodyPr/>
        <a:lstStyle/>
        <a:p>
          <a:r>
            <a:rPr lang="en-US" dirty="0"/>
            <a:t>Injectable</a:t>
          </a:r>
        </a:p>
      </dgm:t>
    </dgm:pt>
    <dgm:pt modelId="{7B94A329-BED9-41DD-9B0E-E60C0E8CB892}" type="parTrans" cxnId="{2F45D2D4-396B-4F75-8A6C-D6FF3054E08C}">
      <dgm:prSet/>
      <dgm:spPr/>
      <dgm:t>
        <a:bodyPr/>
        <a:lstStyle/>
        <a:p>
          <a:endParaRPr lang="en-US"/>
        </a:p>
      </dgm:t>
    </dgm:pt>
    <dgm:pt modelId="{CA200ADF-88ED-48D8-9BAC-A07628447A1C}" type="sibTrans" cxnId="{2F45D2D4-396B-4F75-8A6C-D6FF3054E08C}">
      <dgm:prSet/>
      <dgm:spPr/>
      <dgm:t>
        <a:bodyPr/>
        <a:lstStyle/>
        <a:p>
          <a:endParaRPr lang="en-US"/>
        </a:p>
      </dgm:t>
    </dgm:pt>
    <dgm:pt modelId="{4D94348C-9DCE-46F0-8802-75E47C43792B}">
      <dgm:prSet/>
      <dgm:spPr/>
      <dgm:t>
        <a:bodyPr/>
        <a:lstStyle/>
        <a:p>
          <a:r>
            <a:rPr lang="en-US" dirty="0" err="1"/>
            <a:t>DoxyPEP</a:t>
          </a:r>
          <a:endParaRPr lang="en-US" dirty="0"/>
        </a:p>
      </dgm:t>
    </dgm:pt>
    <dgm:pt modelId="{7AF6C28B-9BED-47F9-8ACB-ED84F46EDC3B}" type="parTrans" cxnId="{1FE0B573-E648-4048-A307-4A1C696BF386}">
      <dgm:prSet/>
      <dgm:spPr/>
      <dgm:t>
        <a:bodyPr/>
        <a:lstStyle/>
        <a:p>
          <a:endParaRPr lang="en-US"/>
        </a:p>
      </dgm:t>
    </dgm:pt>
    <dgm:pt modelId="{BAF79396-8FD7-43C1-B286-D9BCA3CE9ABD}" type="sibTrans" cxnId="{1FE0B573-E648-4048-A307-4A1C696BF386}">
      <dgm:prSet/>
      <dgm:spPr/>
      <dgm:t>
        <a:bodyPr/>
        <a:lstStyle/>
        <a:p>
          <a:endParaRPr lang="en-US"/>
        </a:p>
      </dgm:t>
    </dgm:pt>
    <dgm:pt modelId="{33B28B06-FAE1-4B8E-9965-E3BCBFDA54C5}" type="pres">
      <dgm:prSet presAssocID="{7C0567DC-BEEA-49CB-BA08-0EBE211511A1}" presName="linear" presStyleCnt="0">
        <dgm:presLayoutVars>
          <dgm:dir/>
          <dgm:animLvl val="lvl"/>
          <dgm:resizeHandles val="exact"/>
        </dgm:presLayoutVars>
      </dgm:prSet>
      <dgm:spPr/>
    </dgm:pt>
    <dgm:pt modelId="{CE1A9A5B-DC13-4AF5-86D1-D78584DAE46D}" type="pres">
      <dgm:prSet presAssocID="{ABFAA778-4700-4796-9E43-CE59844696C0}" presName="parentLin" presStyleCnt="0"/>
      <dgm:spPr/>
    </dgm:pt>
    <dgm:pt modelId="{A82D99EC-4003-4A12-8D3E-0AEE27DF4E73}" type="pres">
      <dgm:prSet presAssocID="{ABFAA778-4700-4796-9E43-CE59844696C0}" presName="parentLeftMargin" presStyleLbl="node1" presStyleIdx="0" presStyleCnt="2"/>
      <dgm:spPr/>
    </dgm:pt>
    <dgm:pt modelId="{5117E44D-BAD9-4342-940A-D5BA0138F331}" type="pres">
      <dgm:prSet presAssocID="{ABFAA778-4700-4796-9E43-CE59844696C0}" presName="parentText" presStyleLbl="node1" presStyleIdx="0" presStyleCnt="2">
        <dgm:presLayoutVars>
          <dgm:chMax val="0"/>
          <dgm:bulletEnabled val="1"/>
        </dgm:presLayoutVars>
      </dgm:prSet>
      <dgm:spPr/>
    </dgm:pt>
    <dgm:pt modelId="{C5B1ADFA-4015-4EC4-BB80-ED8E18DDF3AB}" type="pres">
      <dgm:prSet presAssocID="{ABFAA778-4700-4796-9E43-CE59844696C0}" presName="negativeSpace" presStyleCnt="0"/>
      <dgm:spPr/>
    </dgm:pt>
    <dgm:pt modelId="{9EA352F4-1605-4DAD-B362-BFF6766CC108}" type="pres">
      <dgm:prSet presAssocID="{ABFAA778-4700-4796-9E43-CE59844696C0}" presName="childText" presStyleLbl="conFgAcc1" presStyleIdx="0" presStyleCnt="2">
        <dgm:presLayoutVars>
          <dgm:bulletEnabled val="1"/>
        </dgm:presLayoutVars>
      </dgm:prSet>
      <dgm:spPr/>
    </dgm:pt>
    <dgm:pt modelId="{C5753297-D7FD-46F0-9A05-90A62D1E61B8}" type="pres">
      <dgm:prSet presAssocID="{806CDBAB-EFE2-483B-A22F-64E73A257C8F}" presName="spaceBetweenRectangles" presStyleCnt="0"/>
      <dgm:spPr/>
    </dgm:pt>
    <dgm:pt modelId="{FA36D57C-7322-437D-AD90-3D7F01D225DA}" type="pres">
      <dgm:prSet presAssocID="{20C0286D-B60F-4DA7-B185-30A26B91AD0D}" presName="parentLin" presStyleCnt="0"/>
      <dgm:spPr/>
    </dgm:pt>
    <dgm:pt modelId="{7AFD5D56-14A3-40C2-8246-0DC59DFEFB94}" type="pres">
      <dgm:prSet presAssocID="{20C0286D-B60F-4DA7-B185-30A26B91AD0D}" presName="parentLeftMargin" presStyleLbl="node1" presStyleIdx="0" presStyleCnt="2"/>
      <dgm:spPr/>
    </dgm:pt>
    <dgm:pt modelId="{89FF6DF2-F2C9-42D7-B339-0BEB5943F984}" type="pres">
      <dgm:prSet presAssocID="{20C0286D-B60F-4DA7-B185-30A26B91AD0D}" presName="parentText" presStyleLbl="node1" presStyleIdx="1" presStyleCnt="2">
        <dgm:presLayoutVars>
          <dgm:chMax val="0"/>
          <dgm:bulletEnabled val="1"/>
        </dgm:presLayoutVars>
      </dgm:prSet>
      <dgm:spPr/>
    </dgm:pt>
    <dgm:pt modelId="{F1D98180-6326-4E21-AEA1-4DDCDFC890FB}" type="pres">
      <dgm:prSet presAssocID="{20C0286D-B60F-4DA7-B185-30A26B91AD0D}" presName="negativeSpace" presStyleCnt="0"/>
      <dgm:spPr/>
    </dgm:pt>
    <dgm:pt modelId="{72B02C02-1E6B-46AB-AB81-AFA6CE2F7E3E}" type="pres">
      <dgm:prSet presAssocID="{20C0286D-B60F-4DA7-B185-30A26B91AD0D}" presName="childText" presStyleLbl="conFgAcc1" presStyleIdx="1" presStyleCnt="2">
        <dgm:presLayoutVars>
          <dgm:bulletEnabled val="1"/>
        </dgm:presLayoutVars>
      </dgm:prSet>
      <dgm:spPr/>
    </dgm:pt>
  </dgm:ptLst>
  <dgm:cxnLst>
    <dgm:cxn modelId="{8C4CC90F-6B4E-460D-8D08-9BFF43CE6852}" type="presOf" srcId="{7C0567DC-BEEA-49CB-BA08-0EBE211511A1}" destId="{33B28B06-FAE1-4B8E-9965-E3BCBFDA54C5}" srcOrd="0" destOrd="0" presId="urn:microsoft.com/office/officeart/2005/8/layout/list1"/>
    <dgm:cxn modelId="{0DC9072A-C06F-4368-AEB0-D85EC81872AF}" type="presOf" srcId="{20C0286D-B60F-4DA7-B185-30A26B91AD0D}" destId="{89FF6DF2-F2C9-42D7-B339-0BEB5943F984}" srcOrd="1" destOrd="0" presId="urn:microsoft.com/office/officeart/2005/8/layout/list1"/>
    <dgm:cxn modelId="{C845273B-DFFD-4135-BF19-35257126C5F2}" srcId="{ABFAA778-4700-4796-9E43-CE59844696C0}" destId="{36BEC0C7-9AF2-4F53-8016-7C6F9EB770EF}" srcOrd="0" destOrd="0" parTransId="{2613CF22-9B73-4216-BABD-578E9166C471}" sibTransId="{7002AF65-52B3-47FA-A57A-8A92E14CC97E}"/>
    <dgm:cxn modelId="{C068A852-F21D-42F5-A873-F745409BE9AE}" type="presOf" srcId="{ABFAA778-4700-4796-9E43-CE59844696C0}" destId="{5117E44D-BAD9-4342-940A-D5BA0138F331}" srcOrd="1" destOrd="0" presId="urn:microsoft.com/office/officeart/2005/8/layout/list1"/>
    <dgm:cxn modelId="{AFE7BA52-AC43-4B26-9A68-9F49C48919E6}" srcId="{7C0567DC-BEEA-49CB-BA08-0EBE211511A1}" destId="{ABFAA778-4700-4796-9E43-CE59844696C0}" srcOrd="0" destOrd="0" parTransId="{1296BFFD-1525-41E7-B3E9-BA298F3D0A50}" sibTransId="{806CDBAB-EFE2-483B-A22F-64E73A257C8F}"/>
    <dgm:cxn modelId="{CB3F4E60-5628-4B49-9EF6-357DDF8E9389}" type="presOf" srcId="{CA8DF760-229C-4A83-B33F-FA4E0CB5F770}" destId="{9EA352F4-1605-4DAD-B362-BFF6766CC108}" srcOrd="0" destOrd="1" presId="urn:microsoft.com/office/officeart/2005/8/layout/list1"/>
    <dgm:cxn modelId="{1FE0B573-E648-4048-A307-4A1C696BF386}" srcId="{20C0286D-B60F-4DA7-B185-30A26B91AD0D}" destId="{4D94348C-9DCE-46F0-8802-75E47C43792B}" srcOrd="0" destOrd="0" parTransId="{7AF6C28B-9BED-47F9-8ACB-ED84F46EDC3B}" sibTransId="{BAF79396-8FD7-43C1-B286-D9BCA3CE9ABD}"/>
    <dgm:cxn modelId="{F349A38A-20E7-4277-8E65-4D4E51F50989}" type="presOf" srcId="{4D94348C-9DCE-46F0-8802-75E47C43792B}" destId="{72B02C02-1E6B-46AB-AB81-AFA6CE2F7E3E}" srcOrd="0" destOrd="0" presId="urn:microsoft.com/office/officeart/2005/8/layout/list1"/>
    <dgm:cxn modelId="{1C58C48B-BF71-4600-B0F0-F85963E76DF7}" type="presOf" srcId="{20C0286D-B60F-4DA7-B185-30A26B91AD0D}" destId="{7AFD5D56-14A3-40C2-8246-0DC59DFEFB94}" srcOrd="0" destOrd="0" presId="urn:microsoft.com/office/officeart/2005/8/layout/list1"/>
    <dgm:cxn modelId="{5B6331A6-42C3-4E5E-B458-E4D22BA1D8D8}" type="presOf" srcId="{ABFAA778-4700-4796-9E43-CE59844696C0}" destId="{A82D99EC-4003-4A12-8D3E-0AEE27DF4E73}" srcOrd="0" destOrd="0" presId="urn:microsoft.com/office/officeart/2005/8/layout/list1"/>
    <dgm:cxn modelId="{890FFDA8-A7CD-436C-A8FB-60630232B0BE}" srcId="{7C0567DC-BEEA-49CB-BA08-0EBE211511A1}" destId="{20C0286D-B60F-4DA7-B185-30A26B91AD0D}" srcOrd="1" destOrd="0" parTransId="{9B3B513F-5EC8-434C-BE8F-FC5EAC0A13BF}" sibTransId="{CE989631-21EA-4703-8696-2D5685E7145A}"/>
    <dgm:cxn modelId="{CD5358B2-AB4F-47FE-A340-4C06C6A2821A}" type="presOf" srcId="{36BEC0C7-9AF2-4F53-8016-7C6F9EB770EF}" destId="{9EA352F4-1605-4DAD-B362-BFF6766CC108}" srcOrd="0" destOrd="0" presId="urn:microsoft.com/office/officeart/2005/8/layout/list1"/>
    <dgm:cxn modelId="{2F45D2D4-396B-4F75-8A6C-D6FF3054E08C}" srcId="{ABFAA778-4700-4796-9E43-CE59844696C0}" destId="{CA8DF760-229C-4A83-B33F-FA4E0CB5F770}" srcOrd="1" destOrd="0" parTransId="{7B94A329-BED9-41DD-9B0E-E60C0E8CB892}" sibTransId="{CA200ADF-88ED-48D8-9BAC-A07628447A1C}"/>
    <dgm:cxn modelId="{9FCFCF5F-D86E-4BA3-819B-06279E52D4B4}" type="presParOf" srcId="{33B28B06-FAE1-4B8E-9965-E3BCBFDA54C5}" destId="{CE1A9A5B-DC13-4AF5-86D1-D78584DAE46D}" srcOrd="0" destOrd="0" presId="urn:microsoft.com/office/officeart/2005/8/layout/list1"/>
    <dgm:cxn modelId="{CCF0A0DD-17BC-43E2-A909-0D8665408837}" type="presParOf" srcId="{CE1A9A5B-DC13-4AF5-86D1-D78584DAE46D}" destId="{A82D99EC-4003-4A12-8D3E-0AEE27DF4E73}" srcOrd="0" destOrd="0" presId="urn:microsoft.com/office/officeart/2005/8/layout/list1"/>
    <dgm:cxn modelId="{887F297A-6E79-4EF0-82C3-2BD4B9DA5B2A}" type="presParOf" srcId="{CE1A9A5B-DC13-4AF5-86D1-D78584DAE46D}" destId="{5117E44D-BAD9-4342-940A-D5BA0138F331}" srcOrd="1" destOrd="0" presId="urn:microsoft.com/office/officeart/2005/8/layout/list1"/>
    <dgm:cxn modelId="{854A64CA-C817-4803-AD1A-D6AFF4AB520C}" type="presParOf" srcId="{33B28B06-FAE1-4B8E-9965-E3BCBFDA54C5}" destId="{C5B1ADFA-4015-4EC4-BB80-ED8E18DDF3AB}" srcOrd="1" destOrd="0" presId="urn:microsoft.com/office/officeart/2005/8/layout/list1"/>
    <dgm:cxn modelId="{FCD5D90E-81D5-4F9D-B94B-9999695946D0}" type="presParOf" srcId="{33B28B06-FAE1-4B8E-9965-E3BCBFDA54C5}" destId="{9EA352F4-1605-4DAD-B362-BFF6766CC108}" srcOrd="2" destOrd="0" presId="urn:microsoft.com/office/officeart/2005/8/layout/list1"/>
    <dgm:cxn modelId="{C44ECFF5-F509-4BEE-8F8B-4832DBCE02FA}" type="presParOf" srcId="{33B28B06-FAE1-4B8E-9965-E3BCBFDA54C5}" destId="{C5753297-D7FD-46F0-9A05-90A62D1E61B8}" srcOrd="3" destOrd="0" presId="urn:microsoft.com/office/officeart/2005/8/layout/list1"/>
    <dgm:cxn modelId="{EF61C0DD-F039-403F-AA55-52B665501B85}" type="presParOf" srcId="{33B28B06-FAE1-4B8E-9965-E3BCBFDA54C5}" destId="{FA36D57C-7322-437D-AD90-3D7F01D225DA}" srcOrd="4" destOrd="0" presId="urn:microsoft.com/office/officeart/2005/8/layout/list1"/>
    <dgm:cxn modelId="{5FE82DC9-F74B-4844-9E0D-3C04662AECA0}" type="presParOf" srcId="{FA36D57C-7322-437D-AD90-3D7F01D225DA}" destId="{7AFD5D56-14A3-40C2-8246-0DC59DFEFB94}" srcOrd="0" destOrd="0" presId="urn:microsoft.com/office/officeart/2005/8/layout/list1"/>
    <dgm:cxn modelId="{DC18EE1D-C956-4EF0-A590-DABDB2E00D3A}" type="presParOf" srcId="{FA36D57C-7322-437D-AD90-3D7F01D225DA}" destId="{89FF6DF2-F2C9-42D7-B339-0BEB5943F984}" srcOrd="1" destOrd="0" presId="urn:microsoft.com/office/officeart/2005/8/layout/list1"/>
    <dgm:cxn modelId="{BE8BE5B6-71C8-4A42-AB4E-E162FB5B5457}" type="presParOf" srcId="{33B28B06-FAE1-4B8E-9965-E3BCBFDA54C5}" destId="{F1D98180-6326-4E21-AEA1-4DDCDFC890FB}" srcOrd="5" destOrd="0" presId="urn:microsoft.com/office/officeart/2005/8/layout/list1"/>
    <dgm:cxn modelId="{C8FDF4EA-8B1E-4ED6-B5BA-24FF15196188}" type="presParOf" srcId="{33B28B06-FAE1-4B8E-9965-E3BCBFDA54C5}" destId="{72B02C02-1E6B-46AB-AB81-AFA6CE2F7E3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06388-59E3-4CDC-81DA-5D1DAA0E6DF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1444BB8-F0CB-46E1-9161-FE000D1F8936}">
      <dgm:prSet/>
      <dgm:spPr/>
      <dgm:t>
        <a:bodyPr/>
        <a:lstStyle/>
        <a:p>
          <a:pPr rtl="0"/>
          <a:r>
            <a:rPr lang="en-US" dirty="0"/>
            <a:t>A. Never heard of </a:t>
          </a:r>
          <a:r>
            <a:rPr lang="en-US" dirty="0" err="1"/>
            <a:t>PrEP</a:t>
          </a:r>
          <a:r>
            <a:rPr lang="en-US" dirty="0"/>
            <a:t> </a:t>
          </a:r>
        </a:p>
      </dgm:t>
    </dgm:pt>
    <dgm:pt modelId="{1C7EAF99-04F1-4F37-B289-282DD90DB9AA}" type="parTrans" cxnId="{34CAEAFE-756F-4B56-B7F2-7CD786925D05}">
      <dgm:prSet/>
      <dgm:spPr/>
      <dgm:t>
        <a:bodyPr/>
        <a:lstStyle/>
        <a:p>
          <a:endParaRPr lang="en-US" sz="2400"/>
        </a:p>
      </dgm:t>
    </dgm:pt>
    <dgm:pt modelId="{535F51B6-28C3-419A-AFDF-2B80B31D67C2}" type="sibTrans" cxnId="{34CAEAFE-756F-4B56-B7F2-7CD786925D05}">
      <dgm:prSet/>
      <dgm:spPr/>
      <dgm:t>
        <a:bodyPr/>
        <a:lstStyle/>
        <a:p>
          <a:endParaRPr lang="en-US"/>
        </a:p>
      </dgm:t>
    </dgm:pt>
    <dgm:pt modelId="{91852443-9D95-4E1D-82DB-F52E92278A06}">
      <dgm:prSet/>
      <dgm:spPr/>
      <dgm:t>
        <a:bodyPr/>
        <a:lstStyle/>
        <a:p>
          <a:pPr rtl="0"/>
          <a:r>
            <a:rPr lang="en-US"/>
            <a:t>B. Familiar with PrEP but have never recommended it</a:t>
          </a:r>
        </a:p>
      </dgm:t>
    </dgm:pt>
    <dgm:pt modelId="{8C2E2F3D-BC17-4A58-BCEE-FB52DC096A76}" type="parTrans" cxnId="{003FB40E-5395-42FF-8E8B-86753CD58EEE}">
      <dgm:prSet/>
      <dgm:spPr/>
      <dgm:t>
        <a:bodyPr/>
        <a:lstStyle/>
        <a:p>
          <a:endParaRPr lang="en-US" sz="2400"/>
        </a:p>
      </dgm:t>
    </dgm:pt>
    <dgm:pt modelId="{A51953DB-47A0-4A9D-BC16-2AB4A55D12E6}" type="sibTrans" cxnId="{003FB40E-5395-42FF-8E8B-86753CD58EEE}">
      <dgm:prSet/>
      <dgm:spPr/>
      <dgm:t>
        <a:bodyPr/>
        <a:lstStyle/>
        <a:p>
          <a:endParaRPr lang="en-US"/>
        </a:p>
      </dgm:t>
    </dgm:pt>
    <dgm:pt modelId="{B4686101-2042-497A-860B-47D532CEC8F2}">
      <dgm:prSet/>
      <dgm:spPr/>
      <dgm:t>
        <a:bodyPr/>
        <a:lstStyle/>
        <a:p>
          <a:pPr rtl="0"/>
          <a:r>
            <a:rPr lang="en-US" dirty="0"/>
            <a:t>C. Prescribed </a:t>
          </a:r>
          <a:r>
            <a:rPr lang="en-US" dirty="0" err="1"/>
            <a:t>PrEP</a:t>
          </a:r>
          <a:r>
            <a:rPr lang="en-US" dirty="0"/>
            <a:t> a few times before</a:t>
          </a:r>
        </a:p>
      </dgm:t>
    </dgm:pt>
    <dgm:pt modelId="{924F3171-B9C6-455F-AE93-96D72B6F414C}" type="parTrans" cxnId="{7AE0D52D-F860-44BE-AA35-F26F91028681}">
      <dgm:prSet/>
      <dgm:spPr/>
      <dgm:t>
        <a:bodyPr/>
        <a:lstStyle/>
        <a:p>
          <a:endParaRPr lang="en-US" sz="2400"/>
        </a:p>
      </dgm:t>
    </dgm:pt>
    <dgm:pt modelId="{C51BD77E-A55E-4914-8688-2CF19979D30F}" type="sibTrans" cxnId="{7AE0D52D-F860-44BE-AA35-F26F91028681}">
      <dgm:prSet/>
      <dgm:spPr/>
      <dgm:t>
        <a:bodyPr/>
        <a:lstStyle/>
        <a:p>
          <a:endParaRPr lang="en-US"/>
        </a:p>
      </dgm:t>
    </dgm:pt>
    <dgm:pt modelId="{B6BB927E-6AC7-4755-8D84-D47EF9D593BA}">
      <dgm:prSet/>
      <dgm:spPr/>
      <dgm:t>
        <a:bodyPr/>
        <a:lstStyle/>
        <a:p>
          <a:pPr rtl="0"/>
          <a:r>
            <a:rPr lang="en-US" dirty="0"/>
            <a:t>D. Extensive experience prescribing </a:t>
          </a:r>
          <a:r>
            <a:rPr lang="en-US" dirty="0" err="1"/>
            <a:t>PrEP</a:t>
          </a:r>
          <a:r>
            <a:rPr lang="en-US" dirty="0"/>
            <a:t> to patients</a:t>
          </a:r>
        </a:p>
      </dgm:t>
    </dgm:pt>
    <dgm:pt modelId="{50EBFC0C-68FC-4D92-B76A-043F84B88B64}" type="parTrans" cxnId="{71AB0DA5-97A4-4D35-9A48-E62710F756FF}">
      <dgm:prSet/>
      <dgm:spPr/>
      <dgm:t>
        <a:bodyPr/>
        <a:lstStyle/>
        <a:p>
          <a:endParaRPr lang="en-US" sz="2400"/>
        </a:p>
      </dgm:t>
    </dgm:pt>
    <dgm:pt modelId="{D1338965-A85F-4BB3-B529-7B725C53BAFE}" type="sibTrans" cxnId="{71AB0DA5-97A4-4D35-9A48-E62710F756FF}">
      <dgm:prSet/>
      <dgm:spPr/>
      <dgm:t>
        <a:bodyPr/>
        <a:lstStyle/>
        <a:p>
          <a:endParaRPr lang="en-US"/>
        </a:p>
      </dgm:t>
    </dgm:pt>
    <dgm:pt modelId="{15ECB05A-A638-4815-8D43-349974C96F29}" type="pres">
      <dgm:prSet presAssocID="{59906388-59E3-4CDC-81DA-5D1DAA0E6DF7}" presName="vert0" presStyleCnt="0">
        <dgm:presLayoutVars>
          <dgm:dir/>
          <dgm:animOne val="branch"/>
          <dgm:animLvl val="lvl"/>
        </dgm:presLayoutVars>
      </dgm:prSet>
      <dgm:spPr/>
    </dgm:pt>
    <dgm:pt modelId="{3C633A72-DEFE-4736-8DAD-D6FE3D9020AF}" type="pres">
      <dgm:prSet presAssocID="{71444BB8-F0CB-46E1-9161-FE000D1F8936}" presName="thickLine" presStyleLbl="alignNode1" presStyleIdx="0" presStyleCnt="4"/>
      <dgm:spPr/>
    </dgm:pt>
    <dgm:pt modelId="{7388FEB5-441D-4D49-8752-0447A1D0B9B7}" type="pres">
      <dgm:prSet presAssocID="{71444BB8-F0CB-46E1-9161-FE000D1F8936}" presName="horz1" presStyleCnt="0"/>
      <dgm:spPr/>
    </dgm:pt>
    <dgm:pt modelId="{21C5E868-E59E-40B9-B068-5FE0A6B6BCD4}" type="pres">
      <dgm:prSet presAssocID="{71444BB8-F0CB-46E1-9161-FE000D1F8936}" presName="tx1" presStyleLbl="revTx" presStyleIdx="0" presStyleCnt="4"/>
      <dgm:spPr/>
    </dgm:pt>
    <dgm:pt modelId="{20399338-B207-4308-AEEC-D3090833192E}" type="pres">
      <dgm:prSet presAssocID="{71444BB8-F0CB-46E1-9161-FE000D1F8936}" presName="vert1" presStyleCnt="0"/>
      <dgm:spPr/>
    </dgm:pt>
    <dgm:pt modelId="{94A2883D-2B96-48EB-BDE6-46DF0A32BB23}" type="pres">
      <dgm:prSet presAssocID="{91852443-9D95-4E1D-82DB-F52E92278A06}" presName="thickLine" presStyleLbl="alignNode1" presStyleIdx="1" presStyleCnt="4"/>
      <dgm:spPr/>
    </dgm:pt>
    <dgm:pt modelId="{E04FE002-6984-4BEA-B6D0-63222702CC1A}" type="pres">
      <dgm:prSet presAssocID="{91852443-9D95-4E1D-82DB-F52E92278A06}" presName="horz1" presStyleCnt="0"/>
      <dgm:spPr/>
    </dgm:pt>
    <dgm:pt modelId="{F31DE753-011B-47BC-BECF-F12B220F3FEB}" type="pres">
      <dgm:prSet presAssocID="{91852443-9D95-4E1D-82DB-F52E92278A06}" presName="tx1" presStyleLbl="revTx" presStyleIdx="1" presStyleCnt="4"/>
      <dgm:spPr/>
    </dgm:pt>
    <dgm:pt modelId="{BE24B7BA-5F40-4632-A5E8-EC23FBA9F575}" type="pres">
      <dgm:prSet presAssocID="{91852443-9D95-4E1D-82DB-F52E92278A06}" presName="vert1" presStyleCnt="0"/>
      <dgm:spPr/>
    </dgm:pt>
    <dgm:pt modelId="{BC739077-8993-44BB-8388-C088D02C39CB}" type="pres">
      <dgm:prSet presAssocID="{B4686101-2042-497A-860B-47D532CEC8F2}" presName="thickLine" presStyleLbl="alignNode1" presStyleIdx="2" presStyleCnt="4"/>
      <dgm:spPr/>
    </dgm:pt>
    <dgm:pt modelId="{6AFF0133-29D6-40CF-A797-FEEB4DD4FFA6}" type="pres">
      <dgm:prSet presAssocID="{B4686101-2042-497A-860B-47D532CEC8F2}" presName="horz1" presStyleCnt="0"/>
      <dgm:spPr/>
    </dgm:pt>
    <dgm:pt modelId="{31C962E2-FFCF-4D52-BEFB-B4BB5F960410}" type="pres">
      <dgm:prSet presAssocID="{B4686101-2042-497A-860B-47D532CEC8F2}" presName="tx1" presStyleLbl="revTx" presStyleIdx="2" presStyleCnt="4"/>
      <dgm:spPr/>
    </dgm:pt>
    <dgm:pt modelId="{C81B39A0-B01C-49EB-AB40-12459F6FC98A}" type="pres">
      <dgm:prSet presAssocID="{B4686101-2042-497A-860B-47D532CEC8F2}" presName="vert1" presStyleCnt="0"/>
      <dgm:spPr/>
    </dgm:pt>
    <dgm:pt modelId="{BCB2376A-1F90-424F-95EE-D17D9C7A2B7B}" type="pres">
      <dgm:prSet presAssocID="{B6BB927E-6AC7-4755-8D84-D47EF9D593BA}" presName="thickLine" presStyleLbl="alignNode1" presStyleIdx="3" presStyleCnt="4"/>
      <dgm:spPr/>
    </dgm:pt>
    <dgm:pt modelId="{8B30292C-1650-46D1-9F5A-FD8CA247D23E}" type="pres">
      <dgm:prSet presAssocID="{B6BB927E-6AC7-4755-8D84-D47EF9D593BA}" presName="horz1" presStyleCnt="0"/>
      <dgm:spPr/>
    </dgm:pt>
    <dgm:pt modelId="{0F36E889-0B59-4D7B-8FB8-66CA6265AAE8}" type="pres">
      <dgm:prSet presAssocID="{B6BB927E-6AC7-4755-8D84-D47EF9D593BA}" presName="tx1" presStyleLbl="revTx" presStyleIdx="3" presStyleCnt="4"/>
      <dgm:spPr/>
    </dgm:pt>
    <dgm:pt modelId="{A4CEA790-777D-4534-A459-E5E6BEA01C23}" type="pres">
      <dgm:prSet presAssocID="{B6BB927E-6AC7-4755-8D84-D47EF9D593BA}" presName="vert1" presStyleCnt="0"/>
      <dgm:spPr/>
    </dgm:pt>
  </dgm:ptLst>
  <dgm:cxnLst>
    <dgm:cxn modelId="{E373390C-A254-4B40-860B-9239F5E2A963}" type="presOf" srcId="{71444BB8-F0CB-46E1-9161-FE000D1F8936}" destId="{21C5E868-E59E-40B9-B068-5FE0A6B6BCD4}" srcOrd="0" destOrd="0" presId="urn:microsoft.com/office/officeart/2008/layout/LinedList"/>
    <dgm:cxn modelId="{003FB40E-5395-42FF-8E8B-86753CD58EEE}" srcId="{59906388-59E3-4CDC-81DA-5D1DAA0E6DF7}" destId="{91852443-9D95-4E1D-82DB-F52E92278A06}" srcOrd="1" destOrd="0" parTransId="{8C2E2F3D-BC17-4A58-BCEE-FB52DC096A76}" sibTransId="{A51953DB-47A0-4A9D-BC16-2AB4A55D12E6}"/>
    <dgm:cxn modelId="{7AE0D52D-F860-44BE-AA35-F26F91028681}" srcId="{59906388-59E3-4CDC-81DA-5D1DAA0E6DF7}" destId="{B4686101-2042-497A-860B-47D532CEC8F2}" srcOrd="2" destOrd="0" parTransId="{924F3171-B9C6-455F-AE93-96D72B6F414C}" sibTransId="{C51BD77E-A55E-4914-8688-2CF19979D30F}"/>
    <dgm:cxn modelId="{B5A1438F-ED2B-C44D-85CD-7D19C23565F9}" type="presOf" srcId="{91852443-9D95-4E1D-82DB-F52E92278A06}" destId="{F31DE753-011B-47BC-BECF-F12B220F3FEB}" srcOrd="0" destOrd="0" presId="urn:microsoft.com/office/officeart/2008/layout/LinedList"/>
    <dgm:cxn modelId="{71AB0DA5-97A4-4D35-9A48-E62710F756FF}" srcId="{59906388-59E3-4CDC-81DA-5D1DAA0E6DF7}" destId="{B6BB927E-6AC7-4755-8D84-D47EF9D593BA}" srcOrd="3" destOrd="0" parTransId="{50EBFC0C-68FC-4D92-B76A-043F84B88B64}" sibTransId="{D1338965-A85F-4BB3-B529-7B725C53BAFE}"/>
    <dgm:cxn modelId="{F331A1B0-D029-1F47-850B-073440E42159}" type="presOf" srcId="{B4686101-2042-497A-860B-47D532CEC8F2}" destId="{31C962E2-FFCF-4D52-BEFB-B4BB5F960410}" srcOrd="0" destOrd="0" presId="urn:microsoft.com/office/officeart/2008/layout/LinedList"/>
    <dgm:cxn modelId="{75EBD0BB-2143-6045-93F1-30F781B21DC2}" type="presOf" srcId="{B6BB927E-6AC7-4755-8D84-D47EF9D593BA}" destId="{0F36E889-0B59-4D7B-8FB8-66CA6265AAE8}" srcOrd="0" destOrd="0" presId="urn:microsoft.com/office/officeart/2008/layout/LinedList"/>
    <dgm:cxn modelId="{869CF9F2-5999-2C4F-86F3-CD9A24EDE18B}" type="presOf" srcId="{59906388-59E3-4CDC-81DA-5D1DAA0E6DF7}" destId="{15ECB05A-A638-4815-8D43-349974C96F29}" srcOrd="0" destOrd="0" presId="urn:microsoft.com/office/officeart/2008/layout/LinedList"/>
    <dgm:cxn modelId="{34CAEAFE-756F-4B56-B7F2-7CD786925D05}" srcId="{59906388-59E3-4CDC-81DA-5D1DAA0E6DF7}" destId="{71444BB8-F0CB-46E1-9161-FE000D1F8936}" srcOrd="0" destOrd="0" parTransId="{1C7EAF99-04F1-4F37-B289-282DD90DB9AA}" sibTransId="{535F51B6-28C3-419A-AFDF-2B80B31D67C2}"/>
    <dgm:cxn modelId="{922EDD58-14A1-7E41-81C0-AC43A9BAF9F1}" type="presParOf" srcId="{15ECB05A-A638-4815-8D43-349974C96F29}" destId="{3C633A72-DEFE-4736-8DAD-D6FE3D9020AF}" srcOrd="0" destOrd="0" presId="urn:microsoft.com/office/officeart/2008/layout/LinedList"/>
    <dgm:cxn modelId="{7B979FBF-9C12-B34A-80A8-27A513AF4A59}" type="presParOf" srcId="{15ECB05A-A638-4815-8D43-349974C96F29}" destId="{7388FEB5-441D-4D49-8752-0447A1D0B9B7}" srcOrd="1" destOrd="0" presId="urn:microsoft.com/office/officeart/2008/layout/LinedList"/>
    <dgm:cxn modelId="{755F6A8E-1661-E746-BC6B-302625C6D28C}" type="presParOf" srcId="{7388FEB5-441D-4D49-8752-0447A1D0B9B7}" destId="{21C5E868-E59E-40B9-B068-5FE0A6B6BCD4}" srcOrd="0" destOrd="0" presId="urn:microsoft.com/office/officeart/2008/layout/LinedList"/>
    <dgm:cxn modelId="{5A8AA8EF-F648-3B4E-9DE0-46CD5F72637A}" type="presParOf" srcId="{7388FEB5-441D-4D49-8752-0447A1D0B9B7}" destId="{20399338-B207-4308-AEEC-D3090833192E}" srcOrd="1" destOrd="0" presId="urn:microsoft.com/office/officeart/2008/layout/LinedList"/>
    <dgm:cxn modelId="{FE5FB954-1B15-BE4E-99EC-DC4B70E43FA0}" type="presParOf" srcId="{15ECB05A-A638-4815-8D43-349974C96F29}" destId="{94A2883D-2B96-48EB-BDE6-46DF0A32BB23}" srcOrd="2" destOrd="0" presId="urn:microsoft.com/office/officeart/2008/layout/LinedList"/>
    <dgm:cxn modelId="{EC88E715-7DAA-D144-84E9-1056113D65EE}" type="presParOf" srcId="{15ECB05A-A638-4815-8D43-349974C96F29}" destId="{E04FE002-6984-4BEA-B6D0-63222702CC1A}" srcOrd="3" destOrd="0" presId="urn:microsoft.com/office/officeart/2008/layout/LinedList"/>
    <dgm:cxn modelId="{68955346-BF89-5546-8AD7-D26104D19407}" type="presParOf" srcId="{E04FE002-6984-4BEA-B6D0-63222702CC1A}" destId="{F31DE753-011B-47BC-BECF-F12B220F3FEB}" srcOrd="0" destOrd="0" presId="urn:microsoft.com/office/officeart/2008/layout/LinedList"/>
    <dgm:cxn modelId="{CBD3978E-ABF4-E847-B820-52C678FC98F3}" type="presParOf" srcId="{E04FE002-6984-4BEA-B6D0-63222702CC1A}" destId="{BE24B7BA-5F40-4632-A5E8-EC23FBA9F575}" srcOrd="1" destOrd="0" presId="urn:microsoft.com/office/officeart/2008/layout/LinedList"/>
    <dgm:cxn modelId="{BF28979A-DB19-7343-B21A-D06D8CC0B3EA}" type="presParOf" srcId="{15ECB05A-A638-4815-8D43-349974C96F29}" destId="{BC739077-8993-44BB-8388-C088D02C39CB}" srcOrd="4" destOrd="0" presId="urn:microsoft.com/office/officeart/2008/layout/LinedList"/>
    <dgm:cxn modelId="{401887F0-E513-A946-8273-824B5550F16A}" type="presParOf" srcId="{15ECB05A-A638-4815-8D43-349974C96F29}" destId="{6AFF0133-29D6-40CF-A797-FEEB4DD4FFA6}" srcOrd="5" destOrd="0" presId="urn:microsoft.com/office/officeart/2008/layout/LinedList"/>
    <dgm:cxn modelId="{2015A9D0-4402-A74C-94CE-581F17687172}" type="presParOf" srcId="{6AFF0133-29D6-40CF-A797-FEEB4DD4FFA6}" destId="{31C962E2-FFCF-4D52-BEFB-B4BB5F960410}" srcOrd="0" destOrd="0" presId="urn:microsoft.com/office/officeart/2008/layout/LinedList"/>
    <dgm:cxn modelId="{28ECA3A3-1B68-5F44-BA30-7E9DF584F215}" type="presParOf" srcId="{6AFF0133-29D6-40CF-A797-FEEB4DD4FFA6}" destId="{C81B39A0-B01C-49EB-AB40-12459F6FC98A}" srcOrd="1" destOrd="0" presId="urn:microsoft.com/office/officeart/2008/layout/LinedList"/>
    <dgm:cxn modelId="{E7C462D6-2FF0-6A43-B23D-0D129F189F40}" type="presParOf" srcId="{15ECB05A-A638-4815-8D43-349974C96F29}" destId="{BCB2376A-1F90-424F-95EE-D17D9C7A2B7B}" srcOrd="6" destOrd="0" presId="urn:microsoft.com/office/officeart/2008/layout/LinedList"/>
    <dgm:cxn modelId="{F20E7930-F592-154D-8EF6-8D1B65962849}" type="presParOf" srcId="{15ECB05A-A638-4815-8D43-349974C96F29}" destId="{8B30292C-1650-46D1-9F5A-FD8CA247D23E}" srcOrd="7" destOrd="0" presId="urn:microsoft.com/office/officeart/2008/layout/LinedList"/>
    <dgm:cxn modelId="{5E0A892A-18B7-0B41-902D-28BF808CD355}" type="presParOf" srcId="{8B30292C-1650-46D1-9F5A-FD8CA247D23E}" destId="{0F36E889-0B59-4D7B-8FB8-66CA6265AAE8}" srcOrd="0" destOrd="0" presId="urn:microsoft.com/office/officeart/2008/layout/LinedList"/>
    <dgm:cxn modelId="{EEE9E373-6FB9-5F46-8B4D-81298EDD441B}" type="presParOf" srcId="{8B30292C-1650-46D1-9F5A-FD8CA247D23E}" destId="{A4CEA790-777D-4534-A459-E5E6BEA01C2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316EBD-48FB-4D37-92B9-D8EC9F58951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5535005-C5CD-433A-AC21-6837E72669AD}">
      <dgm:prSet custT="1"/>
      <dgm:spPr/>
      <dgm:t>
        <a:bodyPr/>
        <a:lstStyle/>
        <a:p>
          <a:r>
            <a:rPr lang="en-US" sz="3600" b="1" dirty="0" err="1"/>
            <a:t>PrEP</a:t>
          </a:r>
          <a:r>
            <a:rPr lang="en-US" sz="3600" dirty="0"/>
            <a:t> is highly effective </a:t>
          </a:r>
        </a:p>
      </dgm:t>
    </dgm:pt>
    <dgm:pt modelId="{DD156973-6BC5-42C9-B175-05B118A27D59}" type="parTrans" cxnId="{9D5D8820-5DEB-4866-9DAB-E031EFB87A65}">
      <dgm:prSet/>
      <dgm:spPr/>
      <dgm:t>
        <a:bodyPr/>
        <a:lstStyle/>
        <a:p>
          <a:endParaRPr lang="en-US"/>
        </a:p>
      </dgm:t>
    </dgm:pt>
    <dgm:pt modelId="{DC118A69-132A-4258-AA83-1004A843A9AF}" type="sibTrans" cxnId="{9D5D8820-5DEB-4866-9DAB-E031EFB87A65}">
      <dgm:prSet/>
      <dgm:spPr/>
      <dgm:t>
        <a:bodyPr/>
        <a:lstStyle/>
        <a:p>
          <a:endParaRPr lang="en-US"/>
        </a:p>
      </dgm:t>
    </dgm:pt>
    <dgm:pt modelId="{6976D0B3-90F6-4108-9D1E-4FA33F49A846}">
      <dgm:prSet/>
      <dgm:spPr/>
      <dgm:t>
        <a:bodyPr/>
        <a:lstStyle/>
        <a:p>
          <a:r>
            <a:rPr lang="en-US" dirty="0"/>
            <a:t>When taking oral daily PrEP the risk of acquiring HIV is reduced by:</a:t>
          </a:r>
        </a:p>
      </dgm:t>
    </dgm:pt>
    <dgm:pt modelId="{EDF38C6E-F8A8-497D-920D-7FB0A6160F35}" type="parTrans" cxnId="{89729ACC-62FA-4BE7-91E7-E6C436C9C19B}">
      <dgm:prSet/>
      <dgm:spPr/>
      <dgm:t>
        <a:bodyPr/>
        <a:lstStyle/>
        <a:p>
          <a:endParaRPr lang="en-US"/>
        </a:p>
      </dgm:t>
    </dgm:pt>
    <dgm:pt modelId="{18EE6011-5509-414A-B13C-7DE0D5A0A5D1}" type="sibTrans" cxnId="{89729ACC-62FA-4BE7-91E7-E6C436C9C19B}">
      <dgm:prSet/>
      <dgm:spPr/>
      <dgm:t>
        <a:bodyPr/>
        <a:lstStyle/>
        <a:p>
          <a:endParaRPr lang="en-US"/>
        </a:p>
      </dgm:t>
    </dgm:pt>
    <dgm:pt modelId="{D923933E-EEF2-49AF-862A-413000D56F12}">
      <dgm:prSet/>
      <dgm:spPr/>
      <dgm:t>
        <a:bodyPr/>
        <a:lstStyle/>
        <a:p>
          <a:r>
            <a:rPr lang="en-US" dirty="0"/>
            <a:t>~ 99% among men who have sex with men (MSM)</a:t>
          </a:r>
        </a:p>
      </dgm:t>
    </dgm:pt>
    <dgm:pt modelId="{3D874C9F-E4F1-45C1-BB6D-D2E20DF41394}" type="parTrans" cxnId="{5EB9FB31-9D42-4C98-B66E-CFE0F5584FF4}">
      <dgm:prSet/>
      <dgm:spPr/>
      <dgm:t>
        <a:bodyPr/>
        <a:lstStyle/>
        <a:p>
          <a:endParaRPr lang="en-US"/>
        </a:p>
      </dgm:t>
    </dgm:pt>
    <dgm:pt modelId="{863950E9-D766-4636-8BC8-A58A875E798A}" type="sibTrans" cxnId="{5EB9FB31-9D42-4C98-B66E-CFE0F5584FF4}">
      <dgm:prSet/>
      <dgm:spPr/>
      <dgm:t>
        <a:bodyPr/>
        <a:lstStyle/>
        <a:p>
          <a:endParaRPr lang="en-US"/>
        </a:p>
      </dgm:t>
    </dgm:pt>
    <dgm:pt modelId="{5B2787F0-4FF9-4AE8-94C2-FAA1943B7E2F}">
      <dgm:prSet/>
      <dgm:spPr/>
      <dgm:t>
        <a:bodyPr/>
        <a:lstStyle/>
        <a:p>
          <a:r>
            <a:rPr lang="en-US" dirty="0"/>
            <a:t>~ 74 – 84% among people who inject drugs (PWID)</a:t>
          </a:r>
        </a:p>
      </dgm:t>
    </dgm:pt>
    <dgm:pt modelId="{48C305D6-4931-43D8-97BA-72E0D9D8492E}" type="parTrans" cxnId="{9B9C2BB8-C1A7-4FCB-947B-1EE716B2924D}">
      <dgm:prSet/>
      <dgm:spPr/>
      <dgm:t>
        <a:bodyPr/>
        <a:lstStyle/>
        <a:p>
          <a:endParaRPr lang="en-US"/>
        </a:p>
      </dgm:t>
    </dgm:pt>
    <dgm:pt modelId="{2C41A0D7-AAAF-4DC5-9B8E-CD05D51911F1}" type="sibTrans" cxnId="{9B9C2BB8-C1A7-4FCB-947B-1EE716B2924D}">
      <dgm:prSet/>
      <dgm:spPr/>
      <dgm:t>
        <a:bodyPr/>
        <a:lstStyle/>
        <a:p>
          <a:endParaRPr lang="en-US"/>
        </a:p>
      </dgm:t>
    </dgm:pt>
    <dgm:pt modelId="{A0F61224-A130-43F8-9F95-244763F23013}" type="pres">
      <dgm:prSet presAssocID="{C7316EBD-48FB-4D37-92B9-D8EC9F589512}" presName="Name0" presStyleCnt="0">
        <dgm:presLayoutVars>
          <dgm:dir/>
          <dgm:animLvl val="lvl"/>
          <dgm:resizeHandles val="exact"/>
        </dgm:presLayoutVars>
      </dgm:prSet>
      <dgm:spPr/>
    </dgm:pt>
    <dgm:pt modelId="{9321E317-5707-4F99-B2D5-2D1450207550}" type="pres">
      <dgm:prSet presAssocID="{6976D0B3-90F6-4108-9D1E-4FA33F49A846}" presName="boxAndChildren" presStyleCnt="0"/>
      <dgm:spPr/>
    </dgm:pt>
    <dgm:pt modelId="{36A9229D-B9AB-400D-B27A-991DAEDC464F}" type="pres">
      <dgm:prSet presAssocID="{6976D0B3-90F6-4108-9D1E-4FA33F49A846}" presName="parentTextBox" presStyleLbl="node1" presStyleIdx="0" presStyleCnt="2"/>
      <dgm:spPr/>
    </dgm:pt>
    <dgm:pt modelId="{E237E97B-288D-42F3-B79A-DFFC6197F18D}" type="pres">
      <dgm:prSet presAssocID="{6976D0B3-90F6-4108-9D1E-4FA33F49A846}" presName="entireBox" presStyleLbl="node1" presStyleIdx="0" presStyleCnt="2"/>
      <dgm:spPr/>
    </dgm:pt>
    <dgm:pt modelId="{B6573902-3F0E-4ACE-8F7C-21B64A17CC33}" type="pres">
      <dgm:prSet presAssocID="{6976D0B3-90F6-4108-9D1E-4FA33F49A846}" presName="descendantBox" presStyleCnt="0"/>
      <dgm:spPr/>
    </dgm:pt>
    <dgm:pt modelId="{56F8839F-B538-48A0-9E32-D2A72A55549B}" type="pres">
      <dgm:prSet presAssocID="{D923933E-EEF2-49AF-862A-413000D56F12}" presName="childTextBox" presStyleLbl="fgAccFollowNode1" presStyleIdx="0" presStyleCnt="2">
        <dgm:presLayoutVars>
          <dgm:bulletEnabled val="1"/>
        </dgm:presLayoutVars>
      </dgm:prSet>
      <dgm:spPr/>
    </dgm:pt>
    <dgm:pt modelId="{D3A80BF7-419E-4C6A-9A7F-5161AC607D41}" type="pres">
      <dgm:prSet presAssocID="{5B2787F0-4FF9-4AE8-94C2-FAA1943B7E2F}" presName="childTextBox" presStyleLbl="fgAccFollowNode1" presStyleIdx="1" presStyleCnt="2">
        <dgm:presLayoutVars>
          <dgm:bulletEnabled val="1"/>
        </dgm:presLayoutVars>
      </dgm:prSet>
      <dgm:spPr/>
    </dgm:pt>
    <dgm:pt modelId="{1960096A-D41D-465E-8A8B-DC4E3F421975}" type="pres">
      <dgm:prSet presAssocID="{DC118A69-132A-4258-AA83-1004A843A9AF}" presName="sp" presStyleCnt="0"/>
      <dgm:spPr/>
    </dgm:pt>
    <dgm:pt modelId="{56093835-BAD4-4610-B9FD-60712250663C}" type="pres">
      <dgm:prSet presAssocID="{05535005-C5CD-433A-AC21-6837E72669AD}" presName="arrowAndChildren" presStyleCnt="0"/>
      <dgm:spPr/>
    </dgm:pt>
    <dgm:pt modelId="{483EE960-1EB5-4B54-8082-6AB57378A5FB}" type="pres">
      <dgm:prSet presAssocID="{05535005-C5CD-433A-AC21-6837E72669AD}" presName="parentTextArrow" presStyleLbl="node1" presStyleIdx="1" presStyleCnt="2"/>
      <dgm:spPr/>
    </dgm:pt>
  </dgm:ptLst>
  <dgm:cxnLst>
    <dgm:cxn modelId="{A6145A0C-6DCE-44E5-A417-286CB44697B7}" type="presOf" srcId="{6976D0B3-90F6-4108-9D1E-4FA33F49A846}" destId="{E237E97B-288D-42F3-B79A-DFFC6197F18D}" srcOrd="1" destOrd="0" presId="urn:microsoft.com/office/officeart/2005/8/layout/process4"/>
    <dgm:cxn modelId="{9D5D8820-5DEB-4866-9DAB-E031EFB87A65}" srcId="{C7316EBD-48FB-4D37-92B9-D8EC9F589512}" destId="{05535005-C5CD-433A-AC21-6837E72669AD}" srcOrd="0" destOrd="0" parTransId="{DD156973-6BC5-42C9-B175-05B118A27D59}" sibTransId="{DC118A69-132A-4258-AA83-1004A843A9AF}"/>
    <dgm:cxn modelId="{5EB9FB31-9D42-4C98-B66E-CFE0F5584FF4}" srcId="{6976D0B3-90F6-4108-9D1E-4FA33F49A846}" destId="{D923933E-EEF2-49AF-862A-413000D56F12}" srcOrd="0" destOrd="0" parTransId="{3D874C9F-E4F1-45C1-BB6D-D2E20DF41394}" sibTransId="{863950E9-D766-4636-8BC8-A58A875E798A}"/>
    <dgm:cxn modelId="{48491139-BB3E-4007-B41F-157CD769EFC1}" type="presOf" srcId="{D923933E-EEF2-49AF-862A-413000D56F12}" destId="{56F8839F-B538-48A0-9E32-D2A72A55549B}" srcOrd="0" destOrd="0" presId="urn:microsoft.com/office/officeart/2005/8/layout/process4"/>
    <dgm:cxn modelId="{8EAE6E59-6D8F-410F-A637-14D8AA3D9EE0}" type="presOf" srcId="{5B2787F0-4FF9-4AE8-94C2-FAA1943B7E2F}" destId="{D3A80BF7-419E-4C6A-9A7F-5161AC607D41}" srcOrd="0" destOrd="0" presId="urn:microsoft.com/office/officeart/2005/8/layout/process4"/>
    <dgm:cxn modelId="{71399CB0-7C23-43CB-860F-6A8CA1937939}" type="presOf" srcId="{05535005-C5CD-433A-AC21-6837E72669AD}" destId="{483EE960-1EB5-4B54-8082-6AB57378A5FB}" srcOrd="0" destOrd="0" presId="urn:microsoft.com/office/officeart/2005/8/layout/process4"/>
    <dgm:cxn modelId="{9B9C2BB8-C1A7-4FCB-947B-1EE716B2924D}" srcId="{6976D0B3-90F6-4108-9D1E-4FA33F49A846}" destId="{5B2787F0-4FF9-4AE8-94C2-FAA1943B7E2F}" srcOrd="1" destOrd="0" parTransId="{48C305D6-4931-43D8-97BA-72E0D9D8492E}" sibTransId="{2C41A0D7-AAAF-4DC5-9B8E-CD05D51911F1}"/>
    <dgm:cxn modelId="{BDBAA0BF-2259-4B5D-ABF9-7ADD18C5224E}" type="presOf" srcId="{C7316EBD-48FB-4D37-92B9-D8EC9F589512}" destId="{A0F61224-A130-43F8-9F95-244763F23013}" srcOrd="0" destOrd="0" presId="urn:microsoft.com/office/officeart/2005/8/layout/process4"/>
    <dgm:cxn modelId="{89729ACC-62FA-4BE7-91E7-E6C436C9C19B}" srcId="{C7316EBD-48FB-4D37-92B9-D8EC9F589512}" destId="{6976D0B3-90F6-4108-9D1E-4FA33F49A846}" srcOrd="1" destOrd="0" parTransId="{EDF38C6E-F8A8-497D-920D-7FB0A6160F35}" sibTransId="{18EE6011-5509-414A-B13C-7DE0D5A0A5D1}"/>
    <dgm:cxn modelId="{CBB88DD3-44FE-41F5-9AE1-735756AE1EF1}" type="presOf" srcId="{6976D0B3-90F6-4108-9D1E-4FA33F49A846}" destId="{36A9229D-B9AB-400D-B27A-991DAEDC464F}" srcOrd="0" destOrd="0" presId="urn:microsoft.com/office/officeart/2005/8/layout/process4"/>
    <dgm:cxn modelId="{801AC6DC-9EE7-44C5-8648-B4F1F46C6720}" type="presParOf" srcId="{A0F61224-A130-43F8-9F95-244763F23013}" destId="{9321E317-5707-4F99-B2D5-2D1450207550}" srcOrd="0" destOrd="0" presId="urn:microsoft.com/office/officeart/2005/8/layout/process4"/>
    <dgm:cxn modelId="{DE56E681-D77D-4B5E-8E61-CDAF7D319635}" type="presParOf" srcId="{9321E317-5707-4F99-B2D5-2D1450207550}" destId="{36A9229D-B9AB-400D-B27A-991DAEDC464F}" srcOrd="0" destOrd="0" presId="urn:microsoft.com/office/officeart/2005/8/layout/process4"/>
    <dgm:cxn modelId="{401AEB24-41C0-4761-9D50-7595CD95E3DD}" type="presParOf" srcId="{9321E317-5707-4F99-B2D5-2D1450207550}" destId="{E237E97B-288D-42F3-B79A-DFFC6197F18D}" srcOrd="1" destOrd="0" presId="urn:microsoft.com/office/officeart/2005/8/layout/process4"/>
    <dgm:cxn modelId="{99C95D3E-3B19-4630-85BD-D366A68035E2}" type="presParOf" srcId="{9321E317-5707-4F99-B2D5-2D1450207550}" destId="{B6573902-3F0E-4ACE-8F7C-21B64A17CC33}" srcOrd="2" destOrd="0" presId="urn:microsoft.com/office/officeart/2005/8/layout/process4"/>
    <dgm:cxn modelId="{21515876-9420-4D86-B5FE-19AB20B6B06C}" type="presParOf" srcId="{B6573902-3F0E-4ACE-8F7C-21B64A17CC33}" destId="{56F8839F-B538-48A0-9E32-D2A72A55549B}" srcOrd="0" destOrd="0" presId="urn:microsoft.com/office/officeart/2005/8/layout/process4"/>
    <dgm:cxn modelId="{23075D07-D304-4BF4-B48F-ADE6E69E57D8}" type="presParOf" srcId="{B6573902-3F0E-4ACE-8F7C-21B64A17CC33}" destId="{D3A80BF7-419E-4C6A-9A7F-5161AC607D41}" srcOrd="1" destOrd="0" presId="urn:microsoft.com/office/officeart/2005/8/layout/process4"/>
    <dgm:cxn modelId="{A571D77D-D548-4857-B7FF-BB63D3D1780A}" type="presParOf" srcId="{A0F61224-A130-43F8-9F95-244763F23013}" destId="{1960096A-D41D-465E-8A8B-DC4E3F421975}" srcOrd="1" destOrd="0" presId="urn:microsoft.com/office/officeart/2005/8/layout/process4"/>
    <dgm:cxn modelId="{A6B7EC1C-FE2D-43FF-BF08-66DECC897206}" type="presParOf" srcId="{A0F61224-A130-43F8-9F95-244763F23013}" destId="{56093835-BAD4-4610-B9FD-60712250663C}" srcOrd="2" destOrd="0" presId="urn:microsoft.com/office/officeart/2005/8/layout/process4"/>
    <dgm:cxn modelId="{F34D19AA-384F-4F70-ACF6-4E7100725CBB}" type="presParOf" srcId="{56093835-BAD4-4610-B9FD-60712250663C}" destId="{483EE960-1EB5-4B54-8082-6AB57378A5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E143CE-645F-403D-99ED-09BD18FC19D1}"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ACFF58FA-3D25-4F49-ACA9-2CD4F86DF216}">
      <dgm:prSet custT="1"/>
      <dgm:spPr/>
      <dgm:t>
        <a:bodyPr/>
        <a:lstStyle/>
        <a:p>
          <a:pPr rtl="0"/>
          <a:r>
            <a:rPr lang="en-US" sz="2400" dirty="0"/>
            <a:t>Renal function</a:t>
          </a:r>
        </a:p>
      </dgm:t>
    </dgm:pt>
    <dgm:pt modelId="{7B1ABAC7-3FAE-41F1-A34C-DFC91B76555D}" type="parTrans" cxnId="{3DE94257-AACE-4089-91BD-18871CBAD153}">
      <dgm:prSet/>
      <dgm:spPr/>
      <dgm:t>
        <a:bodyPr/>
        <a:lstStyle/>
        <a:p>
          <a:endParaRPr lang="en-US"/>
        </a:p>
      </dgm:t>
    </dgm:pt>
    <dgm:pt modelId="{2C15A49B-D364-475B-B1D8-552EA2230492}" type="sibTrans" cxnId="{3DE94257-AACE-4089-91BD-18871CBAD153}">
      <dgm:prSet/>
      <dgm:spPr/>
      <dgm:t>
        <a:bodyPr/>
        <a:lstStyle/>
        <a:p>
          <a:endParaRPr lang="en-US"/>
        </a:p>
      </dgm:t>
    </dgm:pt>
    <dgm:pt modelId="{17981140-B557-4E4E-9B67-F363D5721689}">
      <dgm:prSet custT="1"/>
      <dgm:spPr/>
      <dgm:t>
        <a:bodyPr/>
        <a:lstStyle/>
        <a:p>
          <a:pPr rtl="0"/>
          <a:r>
            <a:rPr lang="en-US" sz="2400" dirty="0"/>
            <a:t>Hepatitis B serology: </a:t>
          </a:r>
        </a:p>
      </dgm:t>
    </dgm:pt>
    <dgm:pt modelId="{A1C6415C-880C-407D-9E45-EB185A438065}" type="parTrans" cxnId="{DB77AC59-279E-4A56-8CB1-8B9955ADE504}">
      <dgm:prSet/>
      <dgm:spPr/>
      <dgm:t>
        <a:bodyPr/>
        <a:lstStyle/>
        <a:p>
          <a:endParaRPr lang="en-US"/>
        </a:p>
      </dgm:t>
    </dgm:pt>
    <dgm:pt modelId="{BBB2BED8-5066-479D-B66B-AF1FD609C1C0}" type="sibTrans" cxnId="{DB77AC59-279E-4A56-8CB1-8B9955ADE504}">
      <dgm:prSet/>
      <dgm:spPr/>
      <dgm:t>
        <a:bodyPr/>
        <a:lstStyle/>
        <a:p>
          <a:endParaRPr lang="en-US"/>
        </a:p>
      </dgm:t>
    </dgm:pt>
    <dgm:pt modelId="{0817FBA5-2C38-4D8D-9B89-82057E140BCE}">
      <dgm:prSet custT="1"/>
      <dgm:spPr/>
      <dgm:t>
        <a:bodyPr/>
        <a:lstStyle/>
        <a:p>
          <a:pPr rtl="0"/>
          <a:r>
            <a:rPr lang="en-US" sz="2000" dirty="0"/>
            <a:t>Hep B Surface Ab</a:t>
          </a:r>
        </a:p>
      </dgm:t>
    </dgm:pt>
    <dgm:pt modelId="{46D19FE7-B899-499E-B66A-8A8BB92D14B6}" type="parTrans" cxnId="{B2D83E43-C49D-4AF3-A4ED-B7CDA6A1CAA9}">
      <dgm:prSet/>
      <dgm:spPr/>
      <dgm:t>
        <a:bodyPr/>
        <a:lstStyle/>
        <a:p>
          <a:endParaRPr lang="en-US"/>
        </a:p>
      </dgm:t>
    </dgm:pt>
    <dgm:pt modelId="{A7EC63C5-60D6-4A2F-8722-06951EBFDCCE}" type="sibTrans" cxnId="{B2D83E43-C49D-4AF3-A4ED-B7CDA6A1CAA9}">
      <dgm:prSet/>
      <dgm:spPr/>
      <dgm:t>
        <a:bodyPr/>
        <a:lstStyle/>
        <a:p>
          <a:endParaRPr lang="en-US"/>
        </a:p>
      </dgm:t>
    </dgm:pt>
    <dgm:pt modelId="{1162BDEA-8ED5-4B7D-B243-1ACBA43D2AC9}">
      <dgm:prSet custT="1"/>
      <dgm:spPr/>
      <dgm:t>
        <a:bodyPr/>
        <a:lstStyle/>
        <a:p>
          <a:pPr rtl="0"/>
          <a:r>
            <a:rPr lang="en-US" sz="2000" dirty="0"/>
            <a:t>Hep B Surface Ag</a:t>
          </a:r>
        </a:p>
      </dgm:t>
    </dgm:pt>
    <dgm:pt modelId="{6E296791-7A30-406F-9A8A-9E9021962B84}" type="parTrans" cxnId="{9C80052A-0729-4059-B2D9-F2E5B181C5BE}">
      <dgm:prSet/>
      <dgm:spPr/>
      <dgm:t>
        <a:bodyPr/>
        <a:lstStyle/>
        <a:p>
          <a:endParaRPr lang="en-US"/>
        </a:p>
      </dgm:t>
    </dgm:pt>
    <dgm:pt modelId="{BAB122AE-AE37-4B11-AB58-198842CFC31A}" type="sibTrans" cxnId="{9C80052A-0729-4059-B2D9-F2E5B181C5BE}">
      <dgm:prSet/>
      <dgm:spPr/>
      <dgm:t>
        <a:bodyPr/>
        <a:lstStyle/>
        <a:p>
          <a:endParaRPr lang="en-US"/>
        </a:p>
      </dgm:t>
    </dgm:pt>
    <dgm:pt modelId="{ED8DB309-863A-41AF-8751-D34FBE1707CC}">
      <dgm:prSet custT="1"/>
      <dgm:spPr/>
      <dgm:t>
        <a:bodyPr/>
        <a:lstStyle/>
        <a:p>
          <a:pPr rtl="0"/>
          <a:r>
            <a:rPr lang="en-US" sz="2000" dirty="0"/>
            <a:t>Hep B Core Ab</a:t>
          </a:r>
        </a:p>
      </dgm:t>
    </dgm:pt>
    <dgm:pt modelId="{3AFA8FE8-0769-4120-B875-0CE8CD8A32D8}" type="parTrans" cxnId="{5DB0A304-6158-4AE3-827F-7BB148BA7FDE}">
      <dgm:prSet/>
      <dgm:spPr/>
      <dgm:t>
        <a:bodyPr/>
        <a:lstStyle/>
        <a:p>
          <a:endParaRPr lang="en-US"/>
        </a:p>
      </dgm:t>
    </dgm:pt>
    <dgm:pt modelId="{66FB7E80-CF1F-46AD-9975-84BDF938852F}" type="sibTrans" cxnId="{5DB0A304-6158-4AE3-827F-7BB148BA7FDE}">
      <dgm:prSet/>
      <dgm:spPr/>
      <dgm:t>
        <a:bodyPr/>
        <a:lstStyle/>
        <a:p>
          <a:endParaRPr lang="en-US"/>
        </a:p>
      </dgm:t>
    </dgm:pt>
    <dgm:pt modelId="{3B05D0B1-BC5F-4CE8-AFF6-8AB138318B34}">
      <dgm:prSet custT="1"/>
      <dgm:spPr/>
      <dgm:t>
        <a:bodyPr/>
        <a:lstStyle/>
        <a:p>
          <a:pPr rtl="0"/>
          <a:r>
            <a:rPr lang="en-US" sz="2400" dirty="0"/>
            <a:t>Lipid profile (F/TAF)</a:t>
          </a:r>
        </a:p>
      </dgm:t>
    </dgm:pt>
    <dgm:pt modelId="{ECC9612E-A20C-4C72-9F4C-336C56A55F46}" type="parTrans" cxnId="{F595CB28-B286-4109-9876-99775100BC61}">
      <dgm:prSet/>
      <dgm:spPr/>
      <dgm:t>
        <a:bodyPr/>
        <a:lstStyle/>
        <a:p>
          <a:endParaRPr lang="en-US"/>
        </a:p>
      </dgm:t>
    </dgm:pt>
    <dgm:pt modelId="{5EE9437B-B05D-4074-9EBC-89A2B90BEE82}" type="sibTrans" cxnId="{F595CB28-B286-4109-9876-99775100BC61}">
      <dgm:prSet/>
      <dgm:spPr/>
      <dgm:t>
        <a:bodyPr/>
        <a:lstStyle/>
        <a:p>
          <a:endParaRPr lang="en-US"/>
        </a:p>
      </dgm:t>
    </dgm:pt>
    <dgm:pt modelId="{476038BE-0DA9-4EF0-A47A-60CD641E28CD}">
      <dgm:prSet custT="1"/>
      <dgm:spPr/>
      <dgm:t>
        <a:bodyPr/>
        <a:lstStyle/>
        <a:p>
          <a:pPr rtl="0"/>
          <a:r>
            <a:rPr lang="en-US" sz="2400" dirty="0"/>
            <a:t>HIV 1/2 Ab/Ag</a:t>
          </a:r>
        </a:p>
      </dgm:t>
    </dgm:pt>
    <dgm:pt modelId="{64D32DC5-A2E0-40FB-BF5D-29A56BD4EBB3}" type="parTrans" cxnId="{9BFFF0BA-111E-461F-ADD3-1F57F91786A3}">
      <dgm:prSet/>
      <dgm:spPr/>
      <dgm:t>
        <a:bodyPr/>
        <a:lstStyle/>
        <a:p>
          <a:endParaRPr lang="en-US"/>
        </a:p>
      </dgm:t>
    </dgm:pt>
    <dgm:pt modelId="{CD7EE696-1D41-44F6-AD4C-3A32D2FBA27A}" type="sibTrans" cxnId="{9BFFF0BA-111E-461F-ADD3-1F57F91786A3}">
      <dgm:prSet/>
      <dgm:spPr/>
      <dgm:t>
        <a:bodyPr/>
        <a:lstStyle/>
        <a:p>
          <a:endParaRPr lang="en-US"/>
        </a:p>
      </dgm:t>
    </dgm:pt>
    <dgm:pt modelId="{1680FAAC-AF17-473B-86E2-707669B3CD31}">
      <dgm:prSet custT="1"/>
      <dgm:spPr/>
      <dgm:t>
        <a:bodyPr/>
        <a:lstStyle/>
        <a:p>
          <a:r>
            <a:rPr lang="en-US" sz="2000" b="1" dirty="0"/>
            <a:t>Add on HIV RNA (Viral Load) for a</a:t>
          </a:r>
          <a:r>
            <a:rPr lang="en-US" sz="2000" dirty="0"/>
            <a:t>nyone who has taken oral </a:t>
          </a:r>
          <a:r>
            <a:rPr lang="en-US" sz="2000" dirty="0" err="1"/>
            <a:t>PrEP</a:t>
          </a:r>
          <a:r>
            <a:rPr lang="en-US" sz="2000" dirty="0"/>
            <a:t> in the last 3 months and/or has received a CAB injection in the last 12 months</a:t>
          </a:r>
        </a:p>
      </dgm:t>
    </dgm:pt>
    <dgm:pt modelId="{4CC5ACC8-CC87-4900-827A-8D07027E2CD6}" type="parTrans" cxnId="{A37053C9-5D3A-41AB-9B86-0F7CCFE9EC42}">
      <dgm:prSet/>
      <dgm:spPr/>
      <dgm:t>
        <a:bodyPr/>
        <a:lstStyle/>
        <a:p>
          <a:endParaRPr lang="en-US"/>
        </a:p>
      </dgm:t>
    </dgm:pt>
    <dgm:pt modelId="{7BFDC8FF-CE12-4231-9024-2EA279595A81}" type="sibTrans" cxnId="{A37053C9-5D3A-41AB-9B86-0F7CCFE9EC42}">
      <dgm:prSet/>
      <dgm:spPr/>
      <dgm:t>
        <a:bodyPr/>
        <a:lstStyle/>
        <a:p>
          <a:endParaRPr lang="en-US"/>
        </a:p>
      </dgm:t>
    </dgm:pt>
    <dgm:pt modelId="{FE06024E-E1C9-450F-B5FB-967474EE005A}" type="pres">
      <dgm:prSet presAssocID="{B7E143CE-645F-403D-99ED-09BD18FC19D1}" presName="linear" presStyleCnt="0">
        <dgm:presLayoutVars>
          <dgm:dir/>
          <dgm:animLvl val="lvl"/>
          <dgm:resizeHandles val="exact"/>
        </dgm:presLayoutVars>
      </dgm:prSet>
      <dgm:spPr/>
    </dgm:pt>
    <dgm:pt modelId="{F45C852F-F581-42FB-BF66-EFA218348627}" type="pres">
      <dgm:prSet presAssocID="{ACFF58FA-3D25-4F49-ACA9-2CD4F86DF216}" presName="parentLin" presStyleCnt="0"/>
      <dgm:spPr/>
    </dgm:pt>
    <dgm:pt modelId="{5428E5F5-2653-45A0-A03B-87A7BD101F91}" type="pres">
      <dgm:prSet presAssocID="{ACFF58FA-3D25-4F49-ACA9-2CD4F86DF216}" presName="parentLeftMargin" presStyleLbl="node1" presStyleIdx="0" presStyleCnt="4"/>
      <dgm:spPr/>
    </dgm:pt>
    <dgm:pt modelId="{C0356EC4-0248-4AB5-9FA4-4529F85766A2}" type="pres">
      <dgm:prSet presAssocID="{ACFF58FA-3D25-4F49-ACA9-2CD4F86DF216}" presName="parentText" presStyleLbl="node1" presStyleIdx="0" presStyleCnt="4">
        <dgm:presLayoutVars>
          <dgm:chMax val="0"/>
          <dgm:bulletEnabled val="1"/>
        </dgm:presLayoutVars>
      </dgm:prSet>
      <dgm:spPr/>
    </dgm:pt>
    <dgm:pt modelId="{0DC6F01F-E124-4259-A566-2A04D5202D75}" type="pres">
      <dgm:prSet presAssocID="{ACFF58FA-3D25-4F49-ACA9-2CD4F86DF216}" presName="negativeSpace" presStyleCnt="0"/>
      <dgm:spPr/>
    </dgm:pt>
    <dgm:pt modelId="{C8BC9044-115D-4E21-BFF1-588DC1CF6D71}" type="pres">
      <dgm:prSet presAssocID="{ACFF58FA-3D25-4F49-ACA9-2CD4F86DF216}" presName="childText" presStyleLbl="conFgAcc1" presStyleIdx="0" presStyleCnt="4" custLinFactY="-19" custLinFactNeighborX="276" custLinFactNeighborY="-100000">
        <dgm:presLayoutVars>
          <dgm:bulletEnabled val="1"/>
        </dgm:presLayoutVars>
      </dgm:prSet>
      <dgm:spPr/>
    </dgm:pt>
    <dgm:pt modelId="{CFB3490B-E8D3-4D69-908E-DEDBD00F34F0}" type="pres">
      <dgm:prSet presAssocID="{2C15A49B-D364-475B-B1D8-552EA2230492}" presName="spaceBetweenRectangles" presStyleCnt="0"/>
      <dgm:spPr/>
    </dgm:pt>
    <dgm:pt modelId="{ED552C55-E316-4FBD-A900-05CB716A7DC1}" type="pres">
      <dgm:prSet presAssocID="{17981140-B557-4E4E-9B67-F363D5721689}" presName="parentLin" presStyleCnt="0"/>
      <dgm:spPr/>
    </dgm:pt>
    <dgm:pt modelId="{5B183E9A-CEFB-41D1-A428-9ED6122AAF25}" type="pres">
      <dgm:prSet presAssocID="{17981140-B557-4E4E-9B67-F363D5721689}" presName="parentLeftMargin" presStyleLbl="node1" presStyleIdx="0" presStyleCnt="4"/>
      <dgm:spPr/>
    </dgm:pt>
    <dgm:pt modelId="{E1AEF1A6-406C-47BE-A4B0-395B2C3069D0}" type="pres">
      <dgm:prSet presAssocID="{17981140-B557-4E4E-9B67-F363D5721689}" presName="parentText" presStyleLbl="node1" presStyleIdx="1" presStyleCnt="4" custLinFactNeighborX="-8884" custLinFactNeighborY="-62801">
        <dgm:presLayoutVars>
          <dgm:chMax val="0"/>
          <dgm:bulletEnabled val="1"/>
        </dgm:presLayoutVars>
      </dgm:prSet>
      <dgm:spPr/>
    </dgm:pt>
    <dgm:pt modelId="{7255F8C0-46C7-436D-9BF9-13422BC36A7C}" type="pres">
      <dgm:prSet presAssocID="{17981140-B557-4E4E-9B67-F363D5721689}" presName="negativeSpace" presStyleCnt="0"/>
      <dgm:spPr/>
    </dgm:pt>
    <dgm:pt modelId="{FF4D298C-7F18-4F55-AA91-6D20855E4ECF}" type="pres">
      <dgm:prSet presAssocID="{17981140-B557-4E4E-9B67-F363D5721689}" presName="childText" presStyleLbl="conFgAcc1" presStyleIdx="1" presStyleCnt="4">
        <dgm:presLayoutVars>
          <dgm:bulletEnabled val="1"/>
        </dgm:presLayoutVars>
      </dgm:prSet>
      <dgm:spPr/>
    </dgm:pt>
    <dgm:pt modelId="{507F4DDA-0BD7-409F-B1CE-3E3C8820A214}" type="pres">
      <dgm:prSet presAssocID="{BBB2BED8-5066-479D-B66B-AF1FD609C1C0}" presName="spaceBetweenRectangles" presStyleCnt="0"/>
      <dgm:spPr/>
    </dgm:pt>
    <dgm:pt modelId="{7F0065CE-A3D5-4460-BD27-D245FD3AA73E}" type="pres">
      <dgm:prSet presAssocID="{3B05D0B1-BC5F-4CE8-AFF6-8AB138318B34}" presName="parentLin" presStyleCnt="0"/>
      <dgm:spPr/>
    </dgm:pt>
    <dgm:pt modelId="{FAFD8731-32CB-4BBB-ABCE-EC5C59555F0C}" type="pres">
      <dgm:prSet presAssocID="{3B05D0B1-BC5F-4CE8-AFF6-8AB138318B34}" presName="parentLeftMargin" presStyleLbl="node1" presStyleIdx="1" presStyleCnt="4"/>
      <dgm:spPr/>
    </dgm:pt>
    <dgm:pt modelId="{B22DC1A8-BA3D-42A3-8325-E81FC6523AF8}" type="pres">
      <dgm:prSet presAssocID="{3B05D0B1-BC5F-4CE8-AFF6-8AB138318B34}" presName="parentText" presStyleLbl="node1" presStyleIdx="2" presStyleCnt="4">
        <dgm:presLayoutVars>
          <dgm:chMax val="0"/>
          <dgm:bulletEnabled val="1"/>
        </dgm:presLayoutVars>
      </dgm:prSet>
      <dgm:spPr/>
    </dgm:pt>
    <dgm:pt modelId="{0657D811-2184-4AB4-BBCC-663FAAA64467}" type="pres">
      <dgm:prSet presAssocID="{3B05D0B1-BC5F-4CE8-AFF6-8AB138318B34}" presName="negativeSpace" presStyleCnt="0"/>
      <dgm:spPr/>
    </dgm:pt>
    <dgm:pt modelId="{48EF10EB-87A4-42FA-AB12-85BBDD53F243}" type="pres">
      <dgm:prSet presAssocID="{3B05D0B1-BC5F-4CE8-AFF6-8AB138318B34}" presName="childText" presStyleLbl="conFgAcc1" presStyleIdx="2" presStyleCnt="4">
        <dgm:presLayoutVars>
          <dgm:bulletEnabled val="1"/>
        </dgm:presLayoutVars>
      </dgm:prSet>
      <dgm:spPr/>
    </dgm:pt>
    <dgm:pt modelId="{9D66CBFB-7926-4C20-BFF5-0E7EA334716A}" type="pres">
      <dgm:prSet presAssocID="{5EE9437B-B05D-4074-9EBC-89A2B90BEE82}" presName="spaceBetweenRectangles" presStyleCnt="0"/>
      <dgm:spPr/>
    </dgm:pt>
    <dgm:pt modelId="{A70687CC-302E-4803-B26C-1A85FE35C8DF}" type="pres">
      <dgm:prSet presAssocID="{476038BE-0DA9-4EF0-A47A-60CD641E28CD}" presName="parentLin" presStyleCnt="0"/>
      <dgm:spPr/>
    </dgm:pt>
    <dgm:pt modelId="{698290DC-0DCF-4652-B9B0-D90C6CA1A639}" type="pres">
      <dgm:prSet presAssocID="{476038BE-0DA9-4EF0-A47A-60CD641E28CD}" presName="parentLeftMargin" presStyleLbl="node1" presStyleIdx="2" presStyleCnt="4"/>
      <dgm:spPr/>
    </dgm:pt>
    <dgm:pt modelId="{C2AC5F84-D579-4485-A2B2-0909AA7FD835}" type="pres">
      <dgm:prSet presAssocID="{476038BE-0DA9-4EF0-A47A-60CD641E28CD}" presName="parentText" presStyleLbl="node1" presStyleIdx="3" presStyleCnt="4" custLinFactNeighborX="-8213" custLinFactNeighborY="6493">
        <dgm:presLayoutVars>
          <dgm:chMax val="0"/>
          <dgm:bulletEnabled val="1"/>
        </dgm:presLayoutVars>
      </dgm:prSet>
      <dgm:spPr/>
    </dgm:pt>
    <dgm:pt modelId="{2BDF4E0D-7A6C-4761-A2B1-E644FD1690CE}" type="pres">
      <dgm:prSet presAssocID="{476038BE-0DA9-4EF0-A47A-60CD641E28CD}" presName="negativeSpace" presStyleCnt="0"/>
      <dgm:spPr/>
    </dgm:pt>
    <dgm:pt modelId="{6C4169D2-1A9E-4B5E-9115-FCD7CF9D934A}" type="pres">
      <dgm:prSet presAssocID="{476038BE-0DA9-4EF0-A47A-60CD641E28CD}" presName="childText" presStyleLbl="conFgAcc1" presStyleIdx="3" presStyleCnt="4">
        <dgm:presLayoutVars>
          <dgm:bulletEnabled val="1"/>
        </dgm:presLayoutVars>
      </dgm:prSet>
      <dgm:spPr/>
    </dgm:pt>
  </dgm:ptLst>
  <dgm:cxnLst>
    <dgm:cxn modelId="{897F4204-9140-4005-989D-366E48C40CFD}" type="presOf" srcId="{ED8DB309-863A-41AF-8751-D34FBE1707CC}" destId="{FF4D298C-7F18-4F55-AA91-6D20855E4ECF}" srcOrd="0" destOrd="2" presId="urn:microsoft.com/office/officeart/2005/8/layout/list1"/>
    <dgm:cxn modelId="{5DB0A304-6158-4AE3-827F-7BB148BA7FDE}" srcId="{17981140-B557-4E4E-9B67-F363D5721689}" destId="{ED8DB309-863A-41AF-8751-D34FBE1707CC}" srcOrd="2" destOrd="0" parTransId="{3AFA8FE8-0769-4120-B875-0CE8CD8A32D8}" sibTransId="{66FB7E80-CF1F-46AD-9975-84BDF938852F}"/>
    <dgm:cxn modelId="{BBA1A31F-775F-45D8-814E-03CF521EC61C}" type="presOf" srcId="{3B05D0B1-BC5F-4CE8-AFF6-8AB138318B34}" destId="{B22DC1A8-BA3D-42A3-8325-E81FC6523AF8}" srcOrd="1" destOrd="0" presId="urn:microsoft.com/office/officeart/2005/8/layout/list1"/>
    <dgm:cxn modelId="{F595CB28-B286-4109-9876-99775100BC61}" srcId="{B7E143CE-645F-403D-99ED-09BD18FC19D1}" destId="{3B05D0B1-BC5F-4CE8-AFF6-8AB138318B34}" srcOrd="2" destOrd="0" parTransId="{ECC9612E-A20C-4C72-9F4C-336C56A55F46}" sibTransId="{5EE9437B-B05D-4074-9EBC-89A2B90BEE82}"/>
    <dgm:cxn modelId="{9C80052A-0729-4059-B2D9-F2E5B181C5BE}" srcId="{17981140-B557-4E4E-9B67-F363D5721689}" destId="{1162BDEA-8ED5-4B7D-B243-1ACBA43D2AC9}" srcOrd="1" destOrd="0" parTransId="{6E296791-7A30-406F-9A8A-9E9021962B84}" sibTransId="{BAB122AE-AE37-4B11-AB58-198842CFC31A}"/>
    <dgm:cxn modelId="{39086732-E3A4-4CFE-9AEE-68809F93352E}" type="presOf" srcId="{1680FAAC-AF17-473B-86E2-707669B3CD31}" destId="{6C4169D2-1A9E-4B5E-9115-FCD7CF9D934A}" srcOrd="0" destOrd="0" presId="urn:microsoft.com/office/officeart/2005/8/layout/list1"/>
    <dgm:cxn modelId="{6B92FE3D-C0EA-4004-B1F7-E4835D28D0DC}" type="presOf" srcId="{476038BE-0DA9-4EF0-A47A-60CD641E28CD}" destId="{698290DC-0DCF-4652-B9B0-D90C6CA1A639}" srcOrd="0" destOrd="0" presId="urn:microsoft.com/office/officeart/2005/8/layout/list1"/>
    <dgm:cxn modelId="{B2D83E43-C49D-4AF3-A4ED-B7CDA6A1CAA9}" srcId="{17981140-B557-4E4E-9B67-F363D5721689}" destId="{0817FBA5-2C38-4D8D-9B89-82057E140BCE}" srcOrd="0" destOrd="0" parTransId="{46D19FE7-B899-499E-B66A-8A8BB92D14B6}" sibTransId="{A7EC63C5-60D6-4A2F-8722-06951EBFDCCE}"/>
    <dgm:cxn modelId="{3DE94257-AACE-4089-91BD-18871CBAD153}" srcId="{B7E143CE-645F-403D-99ED-09BD18FC19D1}" destId="{ACFF58FA-3D25-4F49-ACA9-2CD4F86DF216}" srcOrd="0" destOrd="0" parTransId="{7B1ABAC7-3FAE-41F1-A34C-DFC91B76555D}" sibTransId="{2C15A49B-D364-475B-B1D8-552EA2230492}"/>
    <dgm:cxn modelId="{DB77AC59-279E-4A56-8CB1-8B9955ADE504}" srcId="{B7E143CE-645F-403D-99ED-09BD18FC19D1}" destId="{17981140-B557-4E4E-9B67-F363D5721689}" srcOrd="1" destOrd="0" parTransId="{A1C6415C-880C-407D-9E45-EB185A438065}" sibTransId="{BBB2BED8-5066-479D-B66B-AF1FD609C1C0}"/>
    <dgm:cxn modelId="{E70C1B61-386C-41D5-B896-1B580528ECB3}" type="presOf" srcId="{ACFF58FA-3D25-4F49-ACA9-2CD4F86DF216}" destId="{5428E5F5-2653-45A0-A03B-87A7BD101F91}" srcOrd="0" destOrd="0" presId="urn:microsoft.com/office/officeart/2005/8/layout/list1"/>
    <dgm:cxn modelId="{71C90E6A-229A-437A-AC5F-A2254CECFEB6}" type="presOf" srcId="{3B05D0B1-BC5F-4CE8-AFF6-8AB138318B34}" destId="{FAFD8731-32CB-4BBB-ABCE-EC5C59555F0C}" srcOrd="0" destOrd="0" presId="urn:microsoft.com/office/officeart/2005/8/layout/list1"/>
    <dgm:cxn modelId="{26603B93-80D5-430E-A3F9-300A90CF3416}" type="presOf" srcId="{ACFF58FA-3D25-4F49-ACA9-2CD4F86DF216}" destId="{C0356EC4-0248-4AB5-9FA4-4529F85766A2}" srcOrd="1" destOrd="0" presId="urn:microsoft.com/office/officeart/2005/8/layout/list1"/>
    <dgm:cxn modelId="{2E3A5DA3-60FF-402B-80CD-303D45EB3ED8}" type="presOf" srcId="{476038BE-0DA9-4EF0-A47A-60CD641E28CD}" destId="{C2AC5F84-D579-4485-A2B2-0909AA7FD835}" srcOrd="1" destOrd="0" presId="urn:microsoft.com/office/officeart/2005/8/layout/list1"/>
    <dgm:cxn modelId="{0A7AABB9-AC93-4FE7-8F2D-160AADA94674}" type="presOf" srcId="{17981140-B557-4E4E-9B67-F363D5721689}" destId="{5B183E9A-CEFB-41D1-A428-9ED6122AAF25}" srcOrd="0" destOrd="0" presId="urn:microsoft.com/office/officeart/2005/8/layout/list1"/>
    <dgm:cxn modelId="{9BFFF0BA-111E-461F-ADD3-1F57F91786A3}" srcId="{B7E143CE-645F-403D-99ED-09BD18FC19D1}" destId="{476038BE-0DA9-4EF0-A47A-60CD641E28CD}" srcOrd="3" destOrd="0" parTransId="{64D32DC5-A2E0-40FB-BF5D-29A56BD4EBB3}" sibTransId="{CD7EE696-1D41-44F6-AD4C-3A32D2FBA27A}"/>
    <dgm:cxn modelId="{A37053C9-5D3A-41AB-9B86-0F7CCFE9EC42}" srcId="{476038BE-0DA9-4EF0-A47A-60CD641E28CD}" destId="{1680FAAC-AF17-473B-86E2-707669B3CD31}" srcOrd="0" destOrd="0" parTransId="{4CC5ACC8-CC87-4900-827A-8D07027E2CD6}" sibTransId="{7BFDC8FF-CE12-4231-9024-2EA279595A81}"/>
    <dgm:cxn modelId="{688DB9CE-1CB1-4F80-B024-87D406635971}" type="presOf" srcId="{0817FBA5-2C38-4D8D-9B89-82057E140BCE}" destId="{FF4D298C-7F18-4F55-AA91-6D20855E4ECF}" srcOrd="0" destOrd="0" presId="urn:microsoft.com/office/officeart/2005/8/layout/list1"/>
    <dgm:cxn modelId="{5CC543F1-AE6C-4B02-8C02-5F608A0E588B}" type="presOf" srcId="{17981140-B557-4E4E-9B67-F363D5721689}" destId="{E1AEF1A6-406C-47BE-A4B0-395B2C3069D0}" srcOrd="1" destOrd="0" presId="urn:microsoft.com/office/officeart/2005/8/layout/list1"/>
    <dgm:cxn modelId="{EB7678F8-E413-4397-A8E8-37E70A3D45BD}" type="presOf" srcId="{B7E143CE-645F-403D-99ED-09BD18FC19D1}" destId="{FE06024E-E1C9-450F-B5FB-967474EE005A}" srcOrd="0" destOrd="0" presId="urn:microsoft.com/office/officeart/2005/8/layout/list1"/>
    <dgm:cxn modelId="{BEDD78F9-3B17-4FD8-AFA1-87A10543E0D8}" type="presOf" srcId="{1162BDEA-8ED5-4B7D-B243-1ACBA43D2AC9}" destId="{FF4D298C-7F18-4F55-AA91-6D20855E4ECF}" srcOrd="0" destOrd="1" presId="urn:microsoft.com/office/officeart/2005/8/layout/list1"/>
    <dgm:cxn modelId="{CCD8E66E-3C40-49C3-8F1D-973D23DEEE2E}" type="presParOf" srcId="{FE06024E-E1C9-450F-B5FB-967474EE005A}" destId="{F45C852F-F581-42FB-BF66-EFA218348627}" srcOrd="0" destOrd="0" presId="urn:microsoft.com/office/officeart/2005/8/layout/list1"/>
    <dgm:cxn modelId="{41CE5B6A-A1A7-4880-BDFB-EAF6188AD13F}" type="presParOf" srcId="{F45C852F-F581-42FB-BF66-EFA218348627}" destId="{5428E5F5-2653-45A0-A03B-87A7BD101F91}" srcOrd="0" destOrd="0" presId="urn:microsoft.com/office/officeart/2005/8/layout/list1"/>
    <dgm:cxn modelId="{9BF6A413-CF96-452C-81DE-4D3D9999BA01}" type="presParOf" srcId="{F45C852F-F581-42FB-BF66-EFA218348627}" destId="{C0356EC4-0248-4AB5-9FA4-4529F85766A2}" srcOrd="1" destOrd="0" presId="urn:microsoft.com/office/officeart/2005/8/layout/list1"/>
    <dgm:cxn modelId="{A67900F8-5B1D-4C87-A953-DE7CEB994A7D}" type="presParOf" srcId="{FE06024E-E1C9-450F-B5FB-967474EE005A}" destId="{0DC6F01F-E124-4259-A566-2A04D5202D75}" srcOrd="1" destOrd="0" presId="urn:microsoft.com/office/officeart/2005/8/layout/list1"/>
    <dgm:cxn modelId="{6FCEEBD4-C8FF-4917-8A6A-BF40F2B272BA}" type="presParOf" srcId="{FE06024E-E1C9-450F-B5FB-967474EE005A}" destId="{C8BC9044-115D-4E21-BFF1-588DC1CF6D71}" srcOrd="2" destOrd="0" presId="urn:microsoft.com/office/officeart/2005/8/layout/list1"/>
    <dgm:cxn modelId="{4F3E0116-FBE4-42F3-AF9E-43135807491B}" type="presParOf" srcId="{FE06024E-E1C9-450F-B5FB-967474EE005A}" destId="{CFB3490B-E8D3-4D69-908E-DEDBD00F34F0}" srcOrd="3" destOrd="0" presId="urn:microsoft.com/office/officeart/2005/8/layout/list1"/>
    <dgm:cxn modelId="{573ABE5A-6E3D-47A7-81EB-7891FD260BC5}" type="presParOf" srcId="{FE06024E-E1C9-450F-B5FB-967474EE005A}" destId="{ED552C55-E316-4FBD-A900-05CB716A7DC1}" srcOrd="4" destOrd="0" presId="urn:microsoft.com/office/officeart/2005/8/layout/list1"/>
    <dgm:cxn modelId="{4C8C6156-A117-4D23-BC05-C43049B99F00}" type="presParOf" srcId="{ED552C55-E316-4FBD-A900-05CB716A7DC1}" destId="{5B183E9A-CEFB-41D1-A428-9ED6122AAF25}" srcOrd="0" destOrd="0" presId="urn:microsoft.com/office/officeart/2005/8/layout/list1"/>
    <dgm:cxn modelId="{68F47875-DFCD-4406-87F8-68DA059BA040}" type="presParOf" srcId="{ED552C55-E316-4FBD-A900-05CB716A7DC1}" destId="{E1AEF1A6-406C-47BE-A4B0-395B2C3069D0}" srcOrd="1" destOrd="0" presId="urn:microsoft.com/office/officeart/2005/8/layout/list1"/>
    <dgm:cxn modelId="{241B58F4-EB92-4BAC-971E-D12968F08AEE}" type="presParOf" srcId="{FE06024E-E1C9-450F-B5FB-967474EE005A}" destId="{7255F8C0-46C7-436D-9BF9-13422BC36A7C}" srcOrd="5" destOrd="0" presId="urn:microsoft.com/office/officeart/2005/8/layout/list1"/>
    <dgm:cxn modelId="{D169205C-BE84-4DA6-84C9-07D6345595D9}" type="presParOf" srcId="{FE06024E-E1C9-450F-B5FB-967474EE005A}" destId="{FF4D298C-7F18-4F55-AA91-6D20855E4ECF}" srcOrd="6" destOrd="0" presId="urn:microsoft.com/office/officeart/2005/8/layout/list1"/>
    <dgm:cxn modelId="{06F8D306-9318-42C0-A567-814E46AEA9FC}" type="presParOf" srcId="{FE06024E-E1C9-450F-B5FB-967474EE005A}" destId="{507F4DDA-0BD7-409F-B1CE-3E3C8820A214}" srcOrd="7" destOrd="0" presId="urn:microsoft.com/office/officeart/2005/8/layout/list1"/>
    <dgm:cxn modelId="{79A4198C-5F53-4B65-807B-57117C395917}" type="presParOf" srcId="{FE06024E-E1C9-450F-B5FB-967474EE005A}" destId="{7F0065CE-A3D5-4460-BD27-D245FD3AA73E}" srcOrd="8" destOrd="0" presId="urn:microsoft.com/office/officeart/2005/8/layout/list1"/>
    <dgm:cxn modelId="{B0D576D6-2669-411A-85EB-022CB84F361F}" type="presParOf" srcId="{7F0065CE-A3D5-4460-BD27-D245FD3AA73E}" destId="{FAFD8731-32CB-4BBB-ABCE-EC5C59555F0C}" srcOrd="0" destOrd="0" presId="urn:microsoft.com/office/officeart/2005/8/layout/list1"/>
    <dgm:cxn modelId="{FD5A68D1-0CB9-40FB-BA91-937BF1823835}" type="presParOf" srcId="{7F0065CE-A3D5-4460-BD27-D245FD3AA73E}" destId="{B22DC1A8-BA3D-42A3-8325-E81FC6523AF8}" srcOrd="1" destOrd="0" presId="urn:microsoft.com/office/officeart/2005/8/layout/list1"/>
    <dgm:cxn modelId="{38E0D6AE-2B83-41A9-BADB-8E81DBEE1376}" type="presParOf" srcId="{FE06024E-E1C9-450F-B5FB-967474EE005A}" destId="{0657D811-2184-4AB4-BBCC-663FAAA64467}" srcOrd="9" destOrd="0" presId="urn:microsoft.com/office/officeart/2005/8/layout/list1"/>
    <dgm:cxn modelId="{E9291CAD-BC7C-4C4F-8311-C2A08B318AB8}" type="presParOf" srcId="{FE06024E-E1C9-450F-B5FB-967474EE005A}" destId="{48EF10EB-87A4-42FA-AB12-85BBDD53F243}" srcOrd="10" destOrd="0" presId="urn:microsoft.com/office/officeart/2005/8/layout/list1"/>
    <dgm:cxn modelId="{E372AF3F-F3CD-4D1F-BAB0-CEC463F352AB}" type="presParOf" srcId="{FE06024E-E1C9-450F-B5FB-967474EE005A}" destId="{9D66CBFB-7926-4C20-BFF5-0E7EA334716A}" srcOrd="11" destOrd="0" presId="urn:microsoft.com/office/officeart/2005/8/layout/list1"/>
    <dgm:cxn modelId="{51E144D4-41AB-417B-8D60-0A74759CD333}" type="presParOf" srcId="{FE06024E-E1C9-450F-B5FB-967474EE005A}" destId="{A70687CC-302E-4803-B26C-1A85FE35C8DF}" srcOrd="12" destOrd="0" presId="urn:microsoft.com/office/officeart/2005/8/layout/list1"/>
    <dgm:cxn modelId="{52C54BE2-1193-4E94-B461-68556C54E947}" type="presParOf" srcId="{A70687CC-302E-4803-B26C-1A85FE35C8DF}" destId="{698290DC-0DCF-4652-B9B0-D90C6CA1A639}" srcOrd="0" destOrd="0" presId="urn:microsoft.com/office/officeart/2005/8/layout/list1"/>
    <dgm:cxn modelId="{FE68CD2B-6563-4853-B60C-CCD435EDE782}" type="presParOf" srcId="{A70687CC-302E-4803-B26C-1A85FE35C8DF}" destId="{C2AC5F84-D579-4485-A2B2-0909AA7FD835}" srcOrd="1" destOrd="0" presId="urn:microsoft.com/office/officeart/2005/8/layout/list1"/>
    <dgm:cxn modelId="{02AAC7CB-0493-4238-B16B-85D1211F0B7C}" type="presParOf" srcId="{FE06024E-E1C9-450F-B5FB-967474EE005A}" destId="{2BDF4E0D-7A6C-4761-A2B1-E644FD1690CE}" srcOrd="13" destOrd="0" presId="urn:microsoft.com/office/officeart/2005/8/layout/list1"/>
    <dgm:cxn modelId="{540B1118-66BC-4C55-B15D-CF6A18EC9F15}" type="presParOf" srcId="{FE06024E-E1C9-450F-B5FB-967474EE005A}" destId="{6C4169D2-1A9E-4B5E-9115-FCD7CF9D934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D12F5E-6CE5-45C3-92F1-0E2C40209053}"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US"/>
        </a:p>
      </dgm:t>
    </dgm:pt>
    <dgm:pt modelId="{16356D51-69DD-49F6-A195-C72A37E2212A}">
      <dgm:prSet/>
      <dgm:spPr/>
      <dgm:t>
        <a:bodyPr/>
        <a:lstStyle/>
        <a:p>
          <a:pPr rtl="0"/>
          <a:r>
            <a:rPr lang="en-US"/>
            <a:t>Provider should document:</a:t>
          </a:r>
        </a:p>
      </dgm:t>
    </dgm:pt>
    <dgm:pt modelId="{C014408E-CF0C-4ED7-AAC0-18FC3792C0A6}" type="parTrans" cxnId="{3A5F0A7A-0F53-4918-BA98-89EFF055DBFB}">
      <dgm:prSet/>
      <dgm:spPr/>
      <dgm:t>
        <a:bodyPr/>
        <a:lstStyle/>
        <a:p>
          <a:endParaRPr lang="en-US"/>
        </a:p>
      </dgm:t>
    </dgm:pt>
    <dgm:pt modelId="{CF5C0BFD-01E1-4DB1-BBC0-58ABCEE3D4C9}" type="sibTrans" cxnId="{3A5F0A7A-0F53-4918-BA98-89EFF055DBFB}">
      <dgm:prSet/>
      <dgm:spPr/>
      <dgm:t>
        <a:bodyPr/>
        <a:lstStyle/>
        <a:p>
          <a:endParaRPr lang="en-US"/>
        </a:p>
      </dgm:t>
    </dgm:pt>
    <dgm:pt modelId="{6E4D7F89-FEE6-4B91-981B-E97197484255}">
      <dgm:prSet/>
      <dgm:spPr/>
      <dgm:t>
        <a:bodyPr/>
        <a:lstStyle/>
        <a:p>
          <a:pPr rtl="0"/>
          <a:r>
            <a:rPr lang="en-US"/>
            <a:t>HIV status at the time of discontinuation</a:t>
          </a:r>
        </a:p>
      </dgm:t>
    </dgm:pt>
    <dgm:pt modelId="{72DFF1C7-8E2F-44D9-B073-CB14A9DE8611}" type="parTrans" cxnId="{67B7FC3C-386F-46E1-B71D-E68F5BCCAAD3}">
      <dgm:prSet/>
      <dgm:spPr/>
      <dgm:t>
        <a:bodyPr/>
        <a:lstStyle/>
        <a:p>
          <a:endParaRPr lang="en-US"/>
        </a:p>
      </dgm:t>
    </dgm:pt>
    <dgm:pt modelId="{D263B794-CB28-4053-871D-CC1703B6CEEF}" type="sibTrans" cxnId="{67B7FC3C-386F-46E1-B71D-E68F5BCCAAD3}">
      <dgm:prSet/>
      <dgm:spPr/>
      <dgm:t>
        <a:bodyPr/>
        <a:lstStyle/>
        <a:p>
          <a:endParaRPr lang="en-US"/>
        </a:p>
      </dgm:t>
    </dgm:pt>
    <dgm:pt modelId="{D6CFFA00-1CC9-44F1-B518-6366C275F52A}">
      <dgm:prSet/>
      <dgm:spPr/>
      <dgm:t>
        <a:bodyPr/>
        <a:lstStyle/>
        <a:p>
          <a:pPr rtl="0"/>
          <a:r>
            <a:rPr lang="en-US"/>
            <a:t>Reason for discontinuation</a:t>
          </a:r>
        </a:p>
      </dgm:t>
    </dgm:pt>
    <dgm:pt modelId="{D18D99EC-EBB0-47EF-93ED-04B74F06652A}" type="parTrans" cxnId="{227B195D-7BBE-4904-857C-497DF57C8E4E}">
      <dgm:prSet/>
      <dgm:spPr/>
      <dgm:t>
        <a:bodyPr/>
        <a:lstStyle/>
        <a:p>
          <a:endParaRPr lang="en-US"/>
        </a:p>
      </dgm:t>
    </dgm:pt>
    <dgm:pt modelId="{472F7F04-70AC-43B1-B92F-0A0827DA7AB2}" type="sibTrans" cxnId="{227B195D-7BBE-4904-857C-497DF57C8E4E}">
      <dgm:prSet/>
      <dgm:spPr/>
      <dgm:t>
        <a:bodyPr/>
        <a:lstStyle/>
        <a:p>
          <a:endParaRPr lang="en-US"/>
        </a:p>
      </dgm:t>
    </dgm:pt>
    <dgm:pt modelId="{7F9C4CBC-93DF-4DA1-92C6-BC9EE585F084}">
      <dgm:prSet/>
      <dgm:spPr/>
      <dgm:t>
        <a:bodyPr/>
        <a:lstStyle/>
        <a:p>
          <a:pPr rtl="0"/>
          <a:r>
            <a:rPr lang="en-US"/>
            <a:t>Recent medication adherence and reported sexual risk behavior</a:t>
          </a:r>
        </a:p>
      </dgm:t>
    </dgm:pt>
    <dgm:pt modelId="{17BE968B-6D38-4F8C-B978-81D97B1FF6BD}" type="parTrans" cxnId="{D1BDC95C-5879-4397-A937-9003F5FC6970}">
      <dgm:prSet/>
      <dgm:spPr/>
      <dgm:t>
        <a:bodyPr/>
        <a:lstStyle/>
        <a:p>
          <a:endParaRPr lang="en-US"/>
        </a:p>
      </dgm:t>
    </dgm:pt>
    <dgm:pt modelId="{A3BB7352-EC66-47AF-BD3C-3F1472BFBBCF}" type="sibTrans" cxnId="{D1BDC95C-5879-4397-A937-9003F5FC6970}">
      <dgm:prSet/>
      <dgm:spPr/>
      <dgm:t>
        <a:bodyPr/>
        <a:lstStyle/>
        <a:p>
          <a:endParaRPr lang="en-US"/>
        </a:p>
      </dgm:t>
    </dgm:pt>
    <dgm:pt modelId="{C37AD5CA-D955-4537-A61A-CAE497851300}">
      <dgm:prSet/>
      <dgm:spPr/>
      <dgm:t>
        <a:bodyPr/>
        <a:lstStyle/>
        <a:p>
          <a:pPr rtl="0"/>
          <a:r>
            <a:rPr lang="en-US"/>
            <a:t>Restarting PrEP requires same initial evaluation, minus the Hep B serology</a:t>
          </a:r>
        </a:p>
      </dgm:t>
    </dgm:pt>
    <dgm:pt modelId="{250412DB-C4B9-431D-B8A1-44B423D8E0C5}" type="parTrans" cxnId="{13B5F6E3-3AD3-431D-92FD-09849BE5D8F3}">
      <dgm:prSet/>
      <dgm:spPr/>
      <dgm:t>
        <a:bodyPr/>
        <a:lstStyle/>
        <a:p>
          <a:endParaRPr lang="en-US"/>
        </a:p>
      </dgm:t>
    </dgm:pt>
    <dgm:pt modelId="{2D6FB695-7C51-4804-B7AA-C4915EBDAA6D}" type="sibTrans" cxnId="{13B5F6E3-3AD3-431D-92FD-09849BE5D8F3}">
      <dgm:prSet/>
      <dgm:spPr/>
      <dgm:t>
        <a:bodyPr/>
        <a:lstStyle/>
        <a:p>
          <a:endParaRPr lang="en-US"/>
        </a:p>
      </dgm:t>
    </dgm:pt>
    <dgm:pt modelId="{CF3CFB6C-6697-42C6-9771-303DDEF62E2F}" type="pres">
      <dgm:prSet presAssocID="{7BD12F5E-6CE5-45C3-92F1-0E2C40209053}" presName="linear" presStyleCnt="0">
        <dgm:presLayoutVars>
          <dgm:animLvl val="lvl"/>
          <dgm:resizeHandles val="exact"/>
        </dgm:presLayoutVars>
      </dgm:prSet>
      <dgm:spPr/>
    </dgm:pt>
    <dgm:pt modelId="{BB8BCEF1-3860-4F21-8FD6-518AA83FF566}" type="pres">
      <dgm:prSet presAssocID="{16356D51-69DD-49F6-A195-C72A37E2212A}" presName="parentText" presStyleLbl="node1" presStyleIdx="0" presStyleCnt="2">
        <dgm:presLayoutVars>
          <dgm:chMax val="0"/>
          <dgm:bulletEnabled val="1"/>
        </dgm:presLayoutVars>
      </dgm:prSet>
      <dgm:spPr/>
    </dgm:pt>
    <dgm:pt modelId="{161F56B7-C4F3-4B7F-B7AA-1D89AD770769}" type="pres">
      <dgm:prSet presAssocID="{16356D51-69DD-49F6-A195-C72A37E2212A}" presName="childText" presStyleLbl="revTx" presStyleIdx="0" presStyleCnt="1">
        <dgm:presLayoutVars>
          <dgm:bulletEnabled val="1"/>
        </dgm:presLayoutVars>
      </dgm:prSet>
      <dgm:spPr/>
    </dgm:pt>
    <dgm:pt modelId="{47618A53-015D-476D-BC49-EB21F422A950}" type="pres">
      <dgm:prSet presAssocID="{C37AD5CA-D955-4537-A61A-CAE497851300}" presName="parentText" presStyleLbl="node1" presStyleIdx="1" presStyleCnt="2">
        <dgm:presLayoutVars>
          <dgm:chMax val="0"/>
          <dgm:bulletEnabled val="1"/>
        </dgm:presLayoutVars>
      </dgm:prSet>
      <dgm:spPr/>
    </dgm:pt>
  </dgm:ptLst>
  <dgm:cxnLst>
    <dgm:cxn modelId="{9B814A0F-41E1-42DF-86D9-C8264E1163C1}" type="presOf" srcId="{7BD12F5E-6CE5-45C3-92F1-0E2C40209053}" destId="{CF3CFB6C-6697-42C6-9771-303DDEF62E2F}" srcOrd="0" destOrd="0" presId="urn:microsoft.com/office/officeart/2005/8/layout/vList2"/>
    <dgm:cxn modelId="{ADA3BB2B-9525-40FC-A2C3-109407B98460}" type="presOf" srcId="{7F9C4CBC-93DF-4DA1-92C6-BC9EE585F084}" destId="{161F56B7-C4F3-4B7F-B7AA-1D89AD770769}" srcOrd="0" destOrd="2" presId="urn:microsoft.com/office/officeart/2005/8/layout/vList2"/>
    <dgm:cxn modelId="{67B7FC3C-386F-46E1-B71D-E68F5BCCAAD3}" srcId="{16356D51-69DD-49F6-A195-C72A37E2212A}" destId="{6E4D7F89-FEE6-4B91-981B-E97197484255}" srcOrd="0" destOrd="0" parTransId="{72DFF1C7-8E2F-44D9-B073-CB14A9DE8611}" sibTransId="{D263B794-CB28-4053-871D-CC1703B6CEEF}"/>
    <dgm:cxn modelId="{15121141-993D-4424-9045-1FCEF8EDB321}" type="presOf" srcId="{D6CFFA00-1CC9-44F1-B518-6366C275F52A}" destId="{161F56B7-C4F3-4B7F-B7AA-1D89AD770769}" srcOrd="0" destOrd="1" presId="urn:microsoft.com/office/officeart/2005/8/layout/vList2"/>
    <dgm:cxn modelId="{3099954C-1F33-430C-84F6-D7DBB0E24A51}" type="presOf" srcId="{6E4D7F89-FEE6-4B91-981B-E97197484255}" destId="{161F56B7-C4F3-4B7F-B7AA-1D89AD770769}" srcOrd="0" destOrd="0" presId="urn:microsoft.com/office/officeart/2005/8/layout/vList2"/>
    <dgm:cxn modelId="{A006E34F-618B-46EC-A0A8-F2626E9282E6}" type="presOf" srcId="{C37AD5CA-D955-4537-A61A-CAE497851300}" destId="{47618A53-015D-476D-BC49-EB21F422A950}" srcOrd="0" destOrd="0" presId="urn:microsoft.com/office/officeart/2005/8/layout/vList2"/>
    <dgm:cxn modelId="{D1BDC95C-5879-4397-A937-9003F5FC6970}" srcId="{16356D51-69DD-49F6-A195-C72A37E2212A}" destId="{7F9C4CBC-93DF-4DA1-92C6-BC9EE585F084}" srcOrd="2" destOrd="0" parTransId="{17BE968B-6D38-4F8C-B978-81D97B1FF6BD}" sibTransId="{A3BB7352-EC66-47AF-BD3C-3F1472BFBBCF}"/>
    <dgm:cxn modelId="{227B195D-7BBE-4904-857C-497DF57C8E4E}" srcId="{16356D51-69DD-49F6-A195-C72A37E2212A}" destId="{D6CFFA00-1CC9-44F1-B518-6366C275F52A}" srcOrd="1" destOrd="0" parTransId="{D18D99EC-EBB0-47EF-93ED-04B74F06652A}" sibTransId="{472F7F04-70AC-43B1-B92F-0A0827DA7AB2}"/>
    <dgm:cxn modelId="{3A5F0A7A-0F53-4918-BA98-89EFF055DBFB}" srcId="{7BD12F5E-6CE5-45C3-92F1-0E2C40209053}" destId="{16356D51-69DD-49F6-A195-C72A37E2212A}" srcOrd="0" destOrd="0" parTransId="{C014408E-CF0C-4ED7-AAC0-18FC3792C0A6}" sibTransId="{CF5C0BFD-01E1-4DB1-BBC0-58ABCEE3D4C9}"/>
    <dgm:cxn modelId="{9C8043A7-7493-4B3F-B632-37902D5C1B0E}" type="presOf" srcId="{16356D51-69DD-49F6-A195-C72A37E2212A}" destId="{BB8BCEF1-3860-4F21-8FD6-518AA83FF566}" srcOrd="0" destOrd="0" presId="urn:microsoft.com/office/officeart/2005/8/layout/vList2"/>
    <dgm:cxn modelId="{13B5F6E3-3AD3-431D-92FD-09849BE5D8F3}" srcId="{7BD12F5E-6CE5-45C3-92F1-0E2C40209053}" destId="{C37AD5CA-D955-4537-A61A-CAE497851300}" srcOrd="1" destOrd="0" parTransId="{250412DB-C4B9-431D-B8A1-44B423D8E0C5}" sibTransId="{2D6FB695-7C51-4804-B7AA-C4915EBDAA6D}"/>
    <dgm:cxn modelId="{936E6C46-46A0-44AC-ABE2-4B2264737A12}" type="presParOf" srcId="{CF3CFB6C-6697-42C6-9771-303DDEF62E2F}" destId="{BB8BCEF1-3860-4F21-8FD6-518AA83FF566}" srcOrd="0" destOrd="0" presId="urn:microsoft.com/office/officeart/2005/8/layout/vList2"/>
    <dgm:cxn modelId="{006843D7-7650-45B5-9BC5-617D284F501F}" type="presParOf" srcId="{CF3CFB6C-6697-42C6-9771-303DDEF62E2F}" destId="{161F56B7-C4F3-4B7F-B7AA-1D89AD770769}" srcOrd="1" destOrd="0" presId="urn:microsoft.com/office/officeart/2005/8/layout/vList2"/>
    <dgm:cxn modelId="{44507FD7-1722-4674-A2BE-ADC9D6CB6835}" type="presParOf" srcId="{CF3CFB6C-6697-42C6-9771-303DDEF62E2F}" destId="{47618A53-015D-476D-BC49-EB21F422A9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FB7C4E-AD79-434C-BB3B-218477EB621F}" type="doc">
      <dgm:prSet loTypeId="urn:microsoft.com/office/officeart/2008/layout/SquareAccentList" loCatId="list" qsTypeId="urn:microsoft.com/office/officeart/2005/8/quickstyle/simple1" qsCatId="simple" csTypeId="urn:microsoft.com/office/officeart/2005/8/colors/accent0_3" csCatId="mainScheme" phldr="1"/>
      <dgm:spPr/>
      <dgm:t>
        <a:bodyPr/>
        <a:lstStyle/>
        <a:p>
          <a:endParaRPr lang="en-US"/>
        </a:p>
      </dgm:t>
    </dgm:pt>
    <dgm:pt modelId="{E6C927DF-D582-4901-9EC2-6B681EF653DB}">
      <dgm:prSet custT="1"/>
      <dgm:spPr/>
      <dgm:t>
        <a:bodyPr/>
        <a:lstStyle/>
        <a:p>
          <a:r>
            <a:rPr lang="en-US" sz="1600" dirty="0"/>
            <a:t>Baseline</a:t>
          </a:r>
        </a:p>
      </dgm:t>
    </dgm:pt>
    <dgm:pt modelId="{E9EE4BD8-42B5-4133-9701-1C6DCCE7F50A}" type="parTrans" cxnId="{8B08084B-6367-422C-BB9D-3C31E24ED0E2}">
      <dgm:prSet/>
      <dgm:spPr/>
      <dgm:t>
        <a:bodyPr/>
        <a:lstStyle/>
        <a:p>
          <a:endParaRPr lang="en-US" sz="2000"/>
        </a:p>
      </dgm:t>
    </dgm:pt>
    <dgm:pt modelId="{DA85ED59-5E40-48DF-88C1-62A0360F8613}" type="sibTrans" cxnId="{8B08084B-6367-422C-BB9D-3C31E24ED0E2}">
      <dgm:prSet/>
      <dgm:spPr/>
      <dgm:t>
        <a:bodyPr/>
        <a:lstStyle/>
        <a:p>
          <a:endParaRPr lang="en-US" sz="2000"/>
        </a:p>
      </dgm:t>
    </dgm:pt>
    <dgm:pt modelId="{8CE36CE2-20CB-4E10-8C1C-20F3D797B874}">
      <dgm:prSet custT="1"/>
      <dgm:spPr/>
      <dgm:t>
        <a:bodyPr/>
        <a:lstStyle/>
        <a:p>
          <a:r>
            <a:rPr lang="en-US" sz="1600" dirty="0"/>
            <a:t>HIV Ab/Ag test</a:t>
          </a:r>
        </a:p>
      </dgm:t>
    </dgm:pt>
    <dgm:pt modelId="{5FAAA696-1A1B-4881-9DF9-D1935232B716}" type="parTrans" cxnId="{BBE27447-8A33-4B04-9F22-C3067F8760EB}">
      <dgm:prSet/>
      <dgm:spPr/>
      <dgm:t>
        <a:bodyPr/>
        <a:lstStyle/>
        <a:p>
          <a:endParaRPr lang="en-US" sz="2000"/>
        </a:p>
      </dgm:t>
    </dgm:pt>
    <dgm:pt modelId="{2ABB6E3D-DC45-45D5-817C-B3509B27D7B7}" type="sibTrans" cxnId="{BBE27447-8A33-4B04-9F22-C3067F8760EB}">
      <dgm:prSet/>
      <dgm:spPr/>
      <dgm:t>
        <a:bodyPr/>
        <a:lstStyle/>
        <a:p>
          <a:endParaRPr lang="en-US" sz="2000"/>
        </a:p>
      </dgm:t>
    </dgm:pt>
    <dgm:pt modelId="{6EFF6719-6907-469A-BF5F-08F8604C8F51}">
      <dgm:prSet custT="1"/>
      <dgm:spPr/>
      <dgm:t>
        <a:bodyPr/>
        <a:lstStyle/>
        <a:p>
          <a:r>
            <a:rPr lang="en-US" sz="1600" dirty="0" err="1"/>
            <a:t>Hep</a:t>
          </a:r>
          <a:r>
            <a:rPr lang="en-US" sz="1600" dirty="0"/>
            <a:t> B Surface Ab</a:t>
          </a:r>
        </a:p>
      </dgm:t>
    </dgm:pt>
    <dgm:pt modelId="{84FB171D-E68E-476A-8AFC-A0902A5E9F42}" type="parTrans" cxnId="{3FFD4FC0-B2C5-4A56-866B-CD9984574938}">
      <dgm:prSet/>
      <dgm:spPr/>
      <dgm:t>
        <a:bodyPr/>
        <a:lstStyle/>
        <a:p>
          <a:endParaRPr lang="en-US" sz="2000"/>
        </a:p>
      </dgm:t>
    </dgm:pt>
    <dgm:pt modelId="{712239BA-CDE6-4C84-876E-0E59802780E7}" type="sibTrans" cxnId="{3FFD4FC0-B2C5-4A56-866B-CD9984574938}">
      <dgm:prSet/>
      <dgm:spPr/>
      <dgm:t>
        <a:bodyPr/>
        <a:lstStyle/>
        <a:p>
          <a:endParaRPr lang="en-US" sz="2000"/>
        </a:p>
      </dgm:t>
    </dgm:pt>
    <dgm:pt modelId="{BC66BDBA-A02C-434E-9CD0-6EC44A010332}">
      <dgm:prSet custT="1"/>
      <dgm:spPr/>
      <dgm:t>
        <a:bodyPr/>
        <a:lstStyle/>
        <a:p>
          <a:r>
            <a:rPr lang="en-US" sz="1600" dirty="0"/>
            <a:t>4-6 weeks </a:t>
          </a:r>
        </a:p>
      </dgm:t>
    </dgm:pt>
    <dgm:pt modelId="{54142899-BA60-44F1-A97B-5E5B587F5EE8}" type="parTrans" cxnId="{21FBCD62-CF61-46C9-B644-63FBBB73CD08}">
      <dgm:prSet/>
      <dgm:spPr/>
      <dgm:t>
        <a:bodyPr/>
        <a:lstStyle/>
        <a:p>
          <a:endParaRPr lang="en-US" sz="2000"/>
        </a:p>
      </dgm:t>
    </dgm:pt>
    <dgm:pt modelId="{687D59B2-518A-4980-8A25-83C72D128676}" type="sibTrans" cxnId="{21FBCD62-CF61-46C9-B644-63FBBB73CD08}">
      <dgm:prSet/>
      <dgm:spPr/>
      <dgm:t>
        <a:bodyPr/>
        <a:lstStyle/>
        <a:p>
          <a:endParaRPr lang="en-US" sz="2000"/>
        </a:p>
      </dgm:t>
    </dgm:pt>
    <dgm:pt modelId="{4BFAC3D7-69D8-4688-85ED-C6DEF979E654}">
      <dgm:prSet custT="1"/>
      <dgm:spPr/>
      <dgm:t>
        <a:bodyPr/>
        <a:lstStyle/>
        <a:p>
          <a:r>
            <a:rPr lang="en-US" sz="1600" dirty="0"/>
            <a:t>HIV Ab/Ag test</a:t>
          </a:r>
        </a:p>
      </dgm:t>
    </dgm:pt>
    <dgm:pt modelId="{42CCA032-C8E5-4E44-8936-5035175BF845}" type="parTrans" cxnId="{BD8EB478-FE10-47CE-A23F-B9FA8A6F1AB3}">
      <dgm:prSet/>
      <dgm:spPr/>
      <dgm:t>
        <a:bodyPr/>
        <a:lstStyle/>
        <a:p>
          <a:endParaRPr lang="en-US" sz="2000"/>
        </a:p>
      </dgm:t>
    </dgm:pt>
    <dgm:pt modelId="{F8E74092-5FFD-4E0C-BC18-8D73D023BF9A}" type="sibTrans" cxnId="{BD8EB478-FE10-47CE-A23F-B9FA8A6F1AB3}">
      <dgm:prSet/>
      <dgm:spPr/>
      <dgm:t>
        <a:bodyPr/>
        <a:lstStyle/>
        <a:p>
          <a:endParaRPr lang="en-US" sz="2000"/>
        </a:p>
      </dgm:t>
    </dgm:pt>
    <dgm:pt modelId="{1436ADD5-85E4-4358-B491-6C55A5438820}">
      <dgm:prSet custT="1"/>
      <dgm:spPr/>
      <dgm:t>
        <a:bodyPr/>
        <a:lstStyle/>
        <a:p>
          <a:r>
            <a:rPr lang="en-US" sz="1600" dirty="0"/>
            <a:t>Cr/AST/ALT**</a:t>
          </a:r>
        </a:p>
      </dgm:t>
    </dgm:pt>
    <dgm:pt modelId="{F0A7F248-535D-4EBB-8DFA-C6C47C82B016}" type="parTrans" cxnId="{51B34C6A-7307-44A7-9CDB-9BA29523E811}">
      <dgm:prSet/>
      <dgm:spPr/>
      <dgm:t>
        <a:bodyPr/>
        <a:lstStyle/>
        <a:p>
          <a:endParaRPr lang="en-US" sz="2000"/>
        </a:p>
      </dgm:t>
    </dgm:pt>
    <dgm:pt modelId="{8033B968-37F6-4EE5-8B3F-C6C89199552B}" type="sibTrans" cxnId="{51B34C6A-7307-44A7-9CDB-9BA29523E811}">
      <dgm:prSet/>
      <dgm:spPr/>
      <dgm:t>
        <a:bodyPr/>
        <a:lstStyle/>
        <a:p>
          <a:endParaRPr lang="en-US" sz="2000"/>
        </a:p>
      </dgm:t>
    </dgm:pt>
    <dgm:pt modelId="{D469C10F-1BA0-4E22-B257-43A3C4FBE05D}">
      <dgm:prSet custT="1"/>
      <dgm:spPr/>
      <dgm:t>
        <a:bodyPr/>
        <a:lstStyle/>
        <a:p>
          <a:r>
            <a:rPr lang="en-US" sz="1600" dirty="0"/>
            <a:t>3 months</a:t>
          </a:r>
        </a:p>
      </dgm:t>
    </dgm:pt>
    <dgm:pt modelId="{30635552-C60F-4493-A6EC-E40937B23E1C}" type="parTrans" cxnId="{2B48484D-60B1-4288-AC7E-D1F35FB2721A}">
      <dgm:prSet/>
      <dgm:spPr/>
      <dgm:t>
        <a:bodyPr/>
        <a:lstStyle/>
        <a:p>
          <a:endParaRPr lang="en-US" sz="2000"/>
        </a:p>
      </dgm:t>
    </dgm:pt>
    <dgm:pt modelId="{70791A81-605D-4EFE-B691-F3E56EF8A582}" type="sibTrans" cxnId="{2B48484D-60B1-4288-AC7E-D1F35FB2721A}">
      <dgm:prSet/>
      <dgm:spPr/>
      <dgm:t>
        <a:bodyPr/>
        <a:lstStyle/>
        <a:p>
          <a:endParaRPr lang="en-US" sz="2000"/>
        </a:p>
      </dgm:t>
    </dgm:pt>
    <dgm:pt modelId="{41F868FF-135F-4760-8B16-CD0895B9A5D5}">
      <dgm:prSet custT="1"/>
      <dgm:spPr/>
      <dgm:t>
        <a:bodyPr/>
        <a:lstStyle/>
        <a:p>
          <a:r>
            <a:rPr lang="en-US" sz="1600" dirty="0"/>
            <a:t>HIV Ab/Ag test</a:t>
          </a:r>
        </a:p>
      </dgm:t>
    </dgm:pt>
    <dgm:pt modelId="{5FA5FA97-491B-4B21-A866-11F3A29CD763}" type="parTrans" cxnId="{4F972A68-7719-4901-9E2A-3FFA96673F38}">
      <dgm:prSet/>
      <dgm:spPr/>
      <dgm:t>
        <a:bodyPr/>
        <a:lstStyle/>
        <a:p>
          <a:endParaRPr lang="en-US" sz="2000"/>
        </a:p>
      </dgm:t>
    </dgm:pt>
    <dgm:pt modelId="{728016C3-C4BA-4603-AFB2-35A45F6E23EE}" type="sibTrans" cxnId="{4F972A68-7719-4901-9E2A-3FFA96673F38}">
      <dgm:prSet/>
      <dgm:spPr/>
      <dgm:t>
        <a:bodyPr/>
        <a:lstStyle/>
        <a:p>
          <a:endParaRPr lang="en-US" sz="2000"/>
        </a:p>
      </dgm:t>
    </dgm:pt>
    <dgm:pt modelId="{F7B2186F-3C56-4846-B987-0E19CBBCFCFE}">
      <dgm:prSet custT="1"/>
      <dgm:spPr/>
      <dgm:t>
        <a:bodyPr/>
        <a:lstStyle/>
        <a:p>
          <a:r>
            <a:rPr lang="en-US" sz="1600" dirty="0" err="1"/>
            <a:t>Hep</a:t>
          </a:r>
          <a:r>
            <a:rPr lang="en-US" sz="1600" dirty="0"/>
            <a:t> B Surface Ag</a:t>
          </a:r>
        </a:p>
      </dgm:t>
    </dgm:pt>
    <dgm:pt modelId="{78C2900C-A214-40D0-8B6F-8BAD4C9DE056}" type="parTrans" cxnId="{BA2AD2BE-235F-4CDD-AE59-82FF34323E30}">
      <dgm:prSet/>
      <dgm:spPr/>
      <dgm:t>
        <a:bodyPr/>
        <a:lstStyle/>
        <a:p>
          <a:endParaRPr lang="en-US" sz="1400"/>
        </a:p>
      </dgm:t>
    </dgm:pt>
    <dgm:pt modelId="{AE51F3D2-DAB0-4900-BB1D-8864465D1876}" type="sibTrans" cxnId="{BA2AD2BE-235F-4CDD-AE59-82FF34323E30}">
      <dgm:prSet/>
      <dgm:spPr/>
      <dgm:t>
        <a:bodyPr/>
        <a:lstStyle/>
        <a:p>
          <a:endParaRPr lang="en-US" sz="1400"/>
        </a:p>
      </dgm:t>
    </dgm:pt>
    <dgm:pt modelId="{A6FB86C0-CBFD-4852-B9E3-602E5F1FE328}">
      <dgm:prSet custT="1"/>
      <dgm:spPr/>
      <dgm:t>
        <a:bodyPr/>
        <a:lstStyle/>
        <a:p>
          <a:r>
            <a:rPr lang="en-US" sz="1600" dirty="0" err="1"/>
            <a:t>Hep</a:t>
          </a:r>
          <a:r>
            <a:rPr lang="en-US" sz="1600" dirty="0"/>
            <a:t> B core Ab</a:t>
          </a:r>
        </a:p>
      </dgm:t>
    </dgm:pt>
    <dgm:pt modelId="{EC8CC918-3FB9-40F8-8E19-73C6D7FE81C1}" type="parTrans" cxnId="{17582282-B83A-4F0A-B68A-480C45C5A824}">
      <dgm:prSet/>
      <dgm:spPr/>
      <dgm:t>
        <a:bodyPr/>
        <a:lstStyle/>
        <a:p>
          <a:endParaRPr lang="en-US" sz="1400"/>
        </a:p>
      </dgm:t>
    </dgm:pt>
    <dgm:pt modelId="{FE9CD4FA-1DEB-4664-9180-79B86DDC0A1E}" type="sibTrans" cxnId="{17582282-B83A-4F0A-B68A-480C45C5A824}">
      <dgm:prSet/>
      <dgm:spPr/>
      <dgm:t>
        <a:bodyPr/>
        <a:lstStyle/>
        <a:p>
          <a:endParaRPr lang="en-US" sz="1400"/>
        </a:p>
      </dgm:t>
    </dgm:pt>
    <dgm:pt modelId="{6EB4B261-A9B7-495D-97D1-DA17267F5889}">
      <dgm:prSet custT="1"/>
      <dgm:spPr/>
      <dgm:t>
        <a:bodyPr/>
        <a:lstStyle/>
        <a:p>
          <a:r>
            <a:rPr lang="en-US" sz="1600" dirty="0" err="1"/>
            <a:t>Hep</a:t>
          </a:r>
          <a:r>
            <a:rPr lang="en-US" sz="1600" dirty="0"/>
            <a:t> C Ab</a:t>
          </a:r>
        </a:p>
      </dgm:t>
    </dgm:pt>
    <dgm:pt modelId="{A116F27F-F971-4AD5-8C64-D1342CB509CB}" type="parTrans" cxnId="{85EB3142-809D-49FA-9E09-83AC2B4F324B}">
      <dgm:prSet/>
      <dgm:spPr/>
      <dgm:t>
        <a:bodyPr/>
        <a:lstStyle/>
        <a:p>
          <a:endParaRPr lang="en-US" sz="1400"/>
        </a:p>
      </dgm:t>
    </dgm:pt>
    <dgm:pt modelId="{375C6CA3-B316-447D-A4CC-7D4F381EAA6F}" type="sibTrans" cxnId="{85EB3142-809D-49FA-9E09-83AC2B4F324B}">
      <dgm:prSet/>
      <dgm:spPr/>
      <dgm:t>
        <a:bodyPr/>
        <a:lstStyle/>
        <a:p>
          <a:endParaRPr lang="en-US" sz="1400"/>
        </a:p>
      </dgm:t>
    </dgm:pt>
    <dgm:pt modelId="{41AA21EB-8ADC-4D6D-ACE4-CC26D6157474}">
      <dgm:prSet custT="1"/>
      <dgm:spPr/>
      <dgm:t>
        <a:bodyPr/>
        <a:lstStyle/>
        <a:p>
          <a:r>
            <a:rPr lang="en-US" sz="1600" dirty="0"/>
            <a:t>Syphilis serology*</a:t>
          </a:r>
        </a:p>
      </dgm:t>
    </dgm:pt>
    <dgm:pt modelId="{4B1A3FB2-2E9E-4ABD-8E7B-F78BA15B9900}" type="parTrans" cxnId="{981B9CD2-BA98-4505-9319-A0A4A75DCA20}">
      <dgm:prSet/>
      <dgm:spPr/>
      <dgm:t>
        <a:bodyPr/>
        <a:lstStyle/>
        <a:p>
          <a:endParaRPr lang="en-US" sz="1400"/>
        </a:p>
      </dgm:t>
    </dgm:pt>
    <dgm:pt modelId="{B3E65129-BEB1-4D76-BF77-F43064B71A8B}" type="sibTrans" cxnId="{981B9CD2-BA98-4505-9319-A0A4A75DCA20}">
      <dgm:prSet/>
      <dgm:spPr/>
      <dgm:t>
        <a:bodyPr/>
        <a:lstStyle/>
        <a:p>
          <a:endParaRPr lang="en-US" sz="1400"/>
        </a:p>
      </dgm:t>
    </dgm:pt>
    <dgm:pt modelId="{33067C25-AC13-4F4F-8EEF-58EF4184D6E6}">
      <dgm:prSet custT="1"/>
      <dgm:spPr/>
      <dgm:t>
        <a:bodyPr/>
        <a:lstStyle/>
        <a:p>
          <a:r>
            <a:rPr lang="en-US" sz="1600" dirty="0"/>
            <a:t>Gonorrhea*^</a:t>
          </a:r>
        </a:p>
      </dgm:t>
    </dgm:pt>
    <dgm:pt modelId="{C91A23B8-4B48-49DE-A879-0F9830BFEC78}" type="parTrans" cxnId="{0E77FFA2-A9A5-4DD7-B3A4-03D2D319ADC4}">
      <dgm:prSet/>
      <dgm:spPr/>
      <dgm:t>
        <a:bodyPr/>
        <a:lstStyle/>
        <a:p>
          <a:endParaRPr lang="en-US" sz="1400"/>
        </a:p>
      </dgm:t>
    </dgm:pt>
    <dgm:pt modelId="{9ABB6BD0-3A11-4584-B7EA-208AC49EEA45}" type="sibTrans" cxnId="{0E77FFA2-A9A5-4DD7-B3A4-03D2D319ADC4}">
      <dgm:prSet/>
      <dgm:spPr/>
      <dgm:t>
        <a:bodyPr/>
        <a:lstStyle/>
        <a:p>
          <a:endParaRPr lang="en-US" sz="1400"/>
        </a:p>
      </dgm:t>
    </dgm:pt>
    <dgm:pt modelId="{BC775073-C438-4BA9-904C-B1EAE5191DDD}">
      <dgm:prSet custT="1"/>
      <dgm:spPr/>
      <dgm:t>
        <a:bodyPr/>
        <a:lstStyle/>
        <a:p>
          <a:r>
            <a:rPr lang="en-US" sz="1600" dirty="0"/>
            <a:t>Chlamydia*^</a:t>
          </a:r>
        </a:p>
      </dgm:t>
    </dgm:pt>
    <dgm:pt modelId="{845F7A9A-A75E-42E7-8626-2F2F52CDF405}" type="parTrans" cxnId="{4E47DE52-2C3E-4D8B-BA44-C558EA9DA43F}">
      <dgm:prSet/>
      <dgm:spPr/>
      <dgm:t>
        <a:bodyPr/>
        <a:lstStyle/>
        <a:p>
          <a:endParaRPr lang="en-US" sz="1400"/>
        </a:p>
      </dgm:t>
    </dgm:pt>
    <dgm:pt modelId="{F85BFF45-A2B3-4F87-B309-0440203DA260}" type="sibTrans" cxnId="{4E47DE52-2C3E-4D8B-BA44-C558EA9DA43F}">
      <dgm:prSet/>
      <dgm:spPr/>
      <dgm:t>
        <a:bodyPr/>
        <a:lstStyle/>
        <a:p>
          <a:endParaRPr lang="en-US" sz="1400"/>
        </a:p>
      </dgm:t>
    </dgm:pt>
    <dgm:pt modelId="{38E18870-0899-4047-9F7D-428F068361E2}">
      <dgm:prSet custT="1"/>
      <dgm:spPr/>
      <dgm:t>
        <a:bodyPr/>
        <a:lstStyle/>
        <a:p>
          <a:r>
            <a:rPr lang="en-US" sz="1600" dirty="0"/>
            <a:t>Pregnancy*</a:t>
          </a:r>
        </a:p>
      </dgm:t>
    </dgm:pt>
    <dgm:pt modelId="{197A5582-18EB-4B6F-9E4C-4E67FE69B486}" type="parTrans" cxnId="{66CE1ED7-5C06-4FD7-9382-7D94074DA8F7}">
      <dgm:prSet/>
      <dgm:spPr/>
      <dgm:t>
        <a:bodyPr/>
        <a:lstStyle/>
        <a:p>
          <a:endParaRPr lang="en-US" sz="1400"/>
        </a:p>
      </dgm:t>
    </dgm:pt>
    <dgm:pt modelId="{97F94464-61F0-4511-9526-2B4F393A7910}" type="sibTrans" cxnId="{66CE1ED7-5C06-4FD7-9382-7D94074DA8F7}">
      <dgm:prSet/>
      <dgm:spPr/>
      <dgm:t>
        <a:bodyPr/>
        <a:lstStyle/>
        <a:p>
          <a:endParaRPr lang="en-US" sz="1400"/>
        </a:p>
      </dgm:t>
    </dgm:pt>
    <dgm:pt modelId="{6FA1B73A-88BD-47E9-B77C-3FBCAE9C6498}">
      <dgm:prSet custT="1"/>
      <dgm:spPr/>
      <dgm:t>
        <a:bodyPr/>
        <a:lstStyle/>
        <a:p>
          <a:r>
            <a:rPr lang="en-US" sz="1600" dirty="0"/>
            <a:t>Cr/AST/ALT</a:t>
          </a:r>
        </a:p>
      </dgm:t>
    </dgm:pt>
    <dgm:pt modelId="{DE91DB4A-06D8-4889-B570-28032E5C3CDF}" type="parTrans" cxnId="{6FF216C7-0D36-4C75-8374-7424380F0167}">
      <dgm:prSet/>
      <dgm:spPr/>
      <dgm:t>
        <a:bodyPr/>
        <a:lstStyle/>
        <a:p>
          <a:endParaRPr lang="en-US" sz="1400"/>
        </a:p>
      </dgm:t>
    </dgm:pt>
    <dgm:pt modelId="{3810667D-8AC8-46E5-A73D-26DF552C092E}" type="sibTrans" cxnId="{6FF216C7-0D36-4C75-8374-7424380F0167}">
      <dgm:prSet/>
      <dgm:spPr/>
      <dgm:t>
        <a:bodyPr/>
        <a:lstStyle/>
        <a:p>
          <a:endParaRPr lang="en-US" sz="1400"/>
        </a:p>
      </dgm:t>
    </dgm:pt>
    <dgm:pt modelId="{BC655E9D-6035-4F86-B47E-EA41DBD3EE0A}">
      <dgm:prSet custT="1"/>
      <dgm:spPr/>
      <dgm:t>
        <a:bodyPr/>
        <a:lstStyle/>
        <a:p>
          <a:r>
            <a:rPr lang="en-US" sz="1600" dirty="0"/>
            <a:t>Syphilis serology*</a:t>
          </a:r>
        </a:p>
      </dgm:t>
    </dgm:pt>
    <dgm:pt modelId="{8626795A-C5A4-4E51-A2A4-DF9D0A3955D2}" type="parTrans" cxnId="{FE467C80-F906-404D-ACBC-8312BC63B1AA}">
      <dgm:prSet/>
      <dgm:spPr/>
      <dgm:t>
        <a:bodyPr/>
        <a:lstStyle/>
        <a:p>
          <a:endParaRPr lang="en-US" sz="1400"/>
        </a:p>
      </dgm:t>
    </dgm:pt>
    <dgm:pt modelId="{DF82BA1D-8876-4D47-B3F2-32AD9C6AB219}" type="sibTrans" cxnId="{FE467C80-F906-404D-ACBC-8312BC63B1AA}">
      <dgm:prSet/>
      <dgm:spPr/>
      <dgm:t>
        <a:bodyPr/>
        <a:lstStyle/>
        <a:p>
          <a:endParaRPr lang="en-US" sz="1400"/>
        </a:p>
      </dgm:t>
    </dgm:pt>
    <dgm:pt modelId="{951DD32B-5AEE-451E-B8CA-3D75BA8C8599}">
      <dgm:prSet custT="1"/>
      <dgm:spPr/>
      <dgm:t>
        <a:bodyPr/>
        <a:lstStyle/>
        <a:p>
          <a:r>
            <a:rPr lang="en-US" sz="1600" dirty="0"/>
            <a:t>Gonorrhea*^</a:t>
          </a:r>
        </a:p>
      </dgm:t>
    </dgm:pt>
    <dgm:pt modelId="{FCFA698D-A31A-4C06-A253-B5434E1760D7}" type="parTrans" cxnId="{DB30DB4C-CF9E-4FE7-8F61-3CB2A366CEAA}">
      <dgm:prSet/>
      <dgm:spPr/>
      <dgm:t>
        <a:bodyPr/>
        <a:lstStyle/>
        <a:p>
          <a:endParaRPr lang="en-US" sz="1400"/>
        </a:p>
      </dgm:t>
    </dgm:pt>
    <dgm:pt modelId="{BDAB07D0-C083-4B31-94F1-35BA84CA5115}" type="sibTrans" cxnId="{DB30DB4C-CF9E-4FE7-8F61-3CB2A366CEAA}">
      <dgm:prSet/>
      <dgm:spPr/>
      <dgm:t>
        <a:bodyPr/>
        <a:lstStyle/>
        <a:p>
          <a:endParaRPr lang="en-US" sz="1400"/>
        </a:p>
      </dgm:t>
    </dgm:pt>
    <dgm:pt modelId="{DA171CFA-1B4F-40B2-AE80-203FA421CE77}">
      <dgm:prSet custT="1"/>
      <dgm:spPr/>
      <dgm:t>
        <a:bodyPr/>
        <a:lstStyle/>
        <a:p>
          <a:r>
            <a:rPr lang="en-US" sz="1600" dirty="0"/>
            <a:t>Chlamydia*^</a:t>
          </a:r>
        </a:p>
      </dgm:t>
    </dgm:pt>
    <dgm:pt modelId="{9A3692A8-3DF0-4C23-B6B9-80C51FA3A4C8}" type="parTrans" cxnId="{BA0079F1-DA2E-413D-A123-146045C10BBC}">
      <dgm:prSet/>
      <dgm:spPr/>
      <dgm:t>
        <a:bodyPr/>
        <a:lstStyle/>
        <a:p>
          <a:endParaRPr lang="en-US" sz="1400"/>
        </a:p>
      </dgm:t>
    </dgm:pt>
    <dgm:pt modelId="{B4E80512-200B-4DD9-AED6-32E00DD64A7F}" type="sibTrans" cxnId="{BA0079F1-DA2E-413D-A123-146045C10BBC}">
      <dgm:prSet/>
      <dgm:spPr/>
      <dgm:t>
        <a:bodyPr/>
        <a:lstStyle/>
        <a:p>
          <a:endParaRPr lang="en-US" sz="1400"/>
        </a:p>
      </dgm:t>
    </dgm:pt>
    <dgm:pt modelId="{A8DE569A-6568-4FA1-BCB0-587C415F31CE}">
      <dgm:prSet custT="1"/>
      <dgm:spPr/>
      <dgm:t>
        <a:bodyPr/>
        <a:lstStyle/>
        <a:p>
          <a:r>
            <a:rPr lang="en-US" sz="1600" dirty="0"/>
            <a:t>Pregnancy*</a:t>
          </a:r>
        </a:p>
      </dgm:t>
    </dgm:pt>
    <dgm:pt modelId="{C3E224D8-F323-4F07-A7F2-780A7C09D012}" type="parTrans" cxnId="{B097FB3A-DB7D-41F4-953C-FCA18DC3158F}">
      <dgm:prSet/>
      <dgm:spPr/>
      <dgm:t>
        <a:bodyPr/>
        <a:lstStyle/>
        <a:p>
          <a:endParaRPr lang="en-US" sz="1400"/>
        </a:p>
      </dgm:t>
    </dgm:pt>
    <dgm:pt modelId="{EC7D522D-CBFD-476A-9F6F-BDB1230A8EBA}" type="sibTrans" cxnId="{B097FB3A-DB7D-41F4-953C-FCA18DC3158F}">
      <dgm:prSet/>
      <dgm:spPr/>
      <dgm:t>
        <a:bodyPr/>
        <a:lstStyle/>
        <a:p>
          <a:endParaRPr lang="en-US" sz="1400"/>
        </a:p>
      </dgm:t>
    </dgm:pt>
    <dgm:pt modelId="{250E9968-71D7-46E7-B014-21C31226EFA7}">
      <dgm:prSet custT="1"/>
      <dgm:spPr/>
      <dgm:t>
        <a:bodyPr/>
        <a:lstStyle/>
        <a:p>
          <a:r>
            <a:rPr lang="en-US" sz="1600" dirty="0"/>
            <a:t>6 months</a:t>
          </a:r>
        </a:p>
      </dgm:t>
    </dgm:pt>
    <dgm:pt modelId="{2CE50750-7AF7-4D56-A022-0407202927BB}" type="parTrans" cxnId="{92A0F88D-5337-42B6-9594-F9350D9F6526}">
      <dgm:prSet/>
      <dgm:spPr/>
      <dgm:t>
        <a:bodyPr/>
        <a:lstStyle/>
        <a:p>
          <a:endParaRPr lang="en-US" sz="1400"/>
        </a:p>
      </dgm:t>
    </dgm:pt>
    <dgm:pt modelId="{51028722-894D-4434-A4E7-0767783999D3}" type="sibTrans" cxnId="{92A0F88D-5337-42B6-9594-F9350D9F6526}">
      <dgm:prSet/>
      <dgm:spPr/>
      <dgm:t>
        <a:bodyPr/>
        <a:lstStyle/>
        <a:p>
          <a:endParaRPr lang="en-US" sz="1400"/>
        </a:p>
      </dgm:t>
    </dgm:pt>
    <dgm:pt modelId="{332BBDCA-75BE-436C-ADDE-6ADB5E87920C}">
      <dgm:prSet custT="1"/>
      <dgm:spPr/>
      <dgm:t>
        <a:bodyPr/>
        <a:lstStyle/>
        <a:p>
          <a:r>
            <a:rPr lang="en-US" sz="1600" dirty="0"/>
            <a:t>Syphilis serology*</a:t>
          </a:r>
        </a:p>
      </dgm:t>
    </dgm:pt>
    <dgm:pt modelId="{722D6334-5A3F-4707-AC2E-C4F0D07FD89C}" type="parTrans" cxnId="{956B9BC4-1490-42D2-9A2A-523E2E26A647}">
      <dgm:prSet/>
      <dgm:spPr/>
      <dgm:t>
        <a:bodyPr/>
        <a:lstStyle/>
        <a:p>
          <a:endParaRPr lang="en-US" sz="1400"/>
        </a:p>
      </dgm:t>
    </dgm:pt>
    <dgm:pt modelId="{67FE654B-AE58-4B59-92A7-AE64373535EB}" type="sibTrans" cxnId="{956B9BC4-1490-42D2-9A2A-523E2E26A647}">
      <dgm:prSet/>
      <dgm:spPr/>
      <dgm:t>
        <a:bodyPr/>
        <a:lstStyle/>
        <a:p>
          <a:endParaRPr lang="en-US" sz="1400"/>
        </a:p>
      </dgm:t>
    </dgm:pt>
    <dgm:pt modelId="{8D6DB56F-5274-431B-A487-BF18A4F729D6}">
      <dgm:prSet custT="1"/>
      <dgm:spPr/>
      <dgm:t>
        <a:bodyPr/>
        <a:lstStyle/>
        <a:p>
          <a:r>
            <a:rPr lang="en-US" sz="1600" dirty="0"/>
            <a:t>HIV Ab/Ag test if acquired HCV from the exposure</a:t>
          </a:r>
        </a:p>
      </dgm:t>
    </dgm:pt>
    <dgm:pt modelId="{F87F286C-5B7C-4309-8B1A-ACBFE26029F8}" type="parTrans" cxnId="{13BB3441-A87B-4C82-9AD5-27257D15F498}">
      <dgm:prSet/>
      <dgm:spPr/>
      <dgm:t>
        <a:bodyPr/>
        <a:lstStyle/>
        <a:p>
          <a:endParaRPr lang="en-US"/>
        </a:p>
      </dgm:t>
    </dgm:pt>
    <dgm:pt modelId="{29B063D3-EE64-44BD-A178-A9D5B083977E}" type="sibTrans" cxnId="{13BB3441-A87B-4C82-9AD5-27257D15F498}">
      <dgm:prSet/>
      <dgm:spPr/>
      <dgm:t>
        <a:bodyPr/>
        <a:lstStyle/>
        <a:p>
          <a:endParaRPr lang="en-US"/>
        </a:p>
      </dgm:t>
    </dgm:pt>
    <dgm:pt modelId="{B192A73B-DC9A-46F5-9085-45C1211330B0}">
      <dgm:prSet custT="1"/>
      <dgm:spPr/>
      <dgm:t>
        <a:bodyPr/>
        <a:lstStyle/>
        <a:p>
          <a:r>
            <a:rPr lang="en-US" sz="1600" dirty="0" err="1"/>
            <a:t>Hep</a:t>
          </a:r>
          <a:r>
            <a:rPr lang="en-US" sz="1600" dirty="0"/>
            <a:t> B </a:t>
          </a:r>
          <a:r>
            <a:rPr lang="en-US" sz="1600" dirty="0" err="1"/>
            <a:t>serologies</a:t>
          </a:r>
          <a:r>
            <a:rPr lang="en-US" sz="1600" dirty="0"/>
            <a:t> if not immune</a:t>
          </a:r>
        </a:p>
      </dgm:t>
    </dgm:pt>
    <dgm:pt modelId="{25A20E0C-1E43-4895-9E6F-49E41D31B957}" type="parTrans" cxnId="{91D8B280-225E-4102-9185-3D27F4844D5F}">
      <dgm:prSet/>
      <dgm:spPr/>
      <dgm:t>
        <a:bodyPr/>
        <a:lstStyle/>
        <a:p>
          <a:endParaRPr lang="en-US"/>
        </a:p>
      </dgm:t>
    </dgm:pt>
    <dgm:pt modelId="{7A236395-9F99-4116-AB43-AFDDA4C053C1}" type="sibTrans" cxnId="{91D8B280-225E-4102-9185-3D27F4844D5F}">
      <dgm:prSet/>
      <dgm:spPr/>
      <dgm:t>
        <a:bodyPr/>
        <a:lstStyle/>
        <a:p>
          <a:endParaRPr lang="en-US"/>
        </a:p>
      </dgm:t>
    </dgm:pt>
    <dgm:pt modelId="{41F8FB99-2B6F-4D14-9119-0259D54D2081}">
      <dgm:prSet custT="1"/>
      <dgm:spPr/>
      <dgm:t>
        <a:bodyPr/>
        <a:lstStyle/>
        <a:p>
          <a:r>
            <a:rPr lang="en-US" sz="1600" dirty="0" err="1"/>
            <a:t>Hep</a:t>
          </a:r>
          <a:r>
            <a:rPr lang="en-US" sz="1600" dirty="0"/>
            <a:t> C Ab</a:t>
          </a:r>
        </a:p>
      </dgm:t>
    </dgm:pt>
    <dgm:pt modelId="{481AB8E0-0F36-42E6-9F57-E319F47535EA}" type="parTrans" cxnId="{AEBC46BC-70B5-4164-9F1F-70DCDD031804}">
      <dgm:prSet/>
      <dgm:spPr/>
      <dgm:t>
        <a:bodyPr/>
        <a:lstStyle/>
        <a:p>
          <a:endParaRPr lang="en-US"/>
        </a:p>
      </dgm:t>
    </dgm:pt>
    <dgm:pt modelId="{918A54E8-4A48-4DFB-B534-943CDDD21DC9}" type="sibTrans" cxnId="{AEBC46BC-70B5-4164-9F1F-70DCDD031804}">
      <dgm:prSet/>
      <dgm:spPr/>
      <dgm:t>
        <a:bodyPr/>
        <a:lstStyle/>
        <a:p>
          <a:endParaRPr lang="en-US"/>
        </a:p>
      </dgm:t>
    </dgm:pt>
    <dgm:pt modelId="{D684FEF3-BA92-4D92-A8BE-0386621D2A07}" type="pres">
      <dgm:prSet presAssocID="{3FFB7C4E-AD79-434C-BB3B-218477EB621F}" presName="layout" presStyleCnt="0">
        <dgm:presLayoutVars>
          <dgm:chMax/>
          <dgm:chPref/>
          <dgm:dir/>
          <dgm:resizeHandles/>
        </dgm:presLayoutVars>
      </dgm:prSet>
      <dgm:spPr/>
    </dgm:pt>
    <dgm:pt modelId="{A7E71B15-85D9-47EA-90FF-212A20645947}" type="pres">
      <dgm:prSet presAssocID="{E6C927DF-D582-4901-9EC2-6B681EF653DB}" presName="root" presStyleCnt="0">
        <dgm:presLayoutVars>
          <dgm:chMax/>
          <dgm:chPref/>
        </dgm:presLayoutVars>
      </dgm:prSet>
      <dgm:spPr/>
    </dgm:pt>
    <dgm:pt modelId="{78436274-AB81-44BE-8D00-8AD55D16D137}" type="pres">
      <dgm:prSet presAssocID="{E6C927DF-D582-4901-9EC2-6B681EF653DB}" presName="rootComposite" presStyleCnt="0">
        <dgm:presLayoutVars/>
      </dgm:prSet>
      <dgm:spPr/>
    </dgm:pt>
    <dgm:pt modelId="{0B02009F-01FB-4CBD-BFA4-00975D603971}" type="pres">
      <dgm:prSet presAssocID="{E6C927DF-D582-4901-9EC2-6B681EF653DB}" presName="ParentAccent" presStyleLbl="alignNode1" presStyleIdx="0" presStyleCnt="4"/>
      <dgm:spPr/>
    </dgm:pt>
    <dgm:pt modelId="{C78DF225-557E-444A-91B7-4B4D195F5CE6}" type="pres">
      <dgm:prSet presAssocID="{E6C927DF-D582-4901-9EC2-6B681EF653DB}" presName="ParentSmallAccent" presStyleLbl="fgAcc1" presStyleIdx="0" presStyleCnt="4"/>
      <dgm:spPr/>
    </dgm:pt>
    <dgm:pt modelId="{9EDA46B4-C00A-4CD4-81B2-8B3F196F5E75}" type="pres">
      <dgm:prSet presAssocID="{E6C927DF-D582-4901-9EC2-6B681EF653DB}" presName="Parent" presStyleLbl="revTx" presStyleIdx="0" presStyleCnt="25">
        <dgm:presLayoutVars>
          <dgm:chMax/>
          <dgm:chPref val="4"/>
          <dgm:bulletEnabled val="1"/>
        </dgm:presLayoutVars>
      </dgm:prSet>
      <dgm:spPr/>
    </dgm:pt>
    <dgm:pt modelId="{683FA5B1-7B33-497E-99E6-36B259766E65}" type="pres">
      <dgm:prSet presAssocID="{E6C927DF-D582-4901-9EC2-6B681EF653DB}" presName="childShape" presStyleCnt="0">
        <dgm:presLayoutVars>
          <dgm:chMax val="0"/>
          <dgm:chPref val="0"/>
        </dgm:presLayoutVars>
      </dgm:prSet>
      <dgm:spPr/>
    </dgm:pt>
    <dgm:pt modelId="{D071533B-6A81-49F3-926B-4A83FC054798}" type="pres">
      <dgm:prSet presAssocID="{8CE36CE2-20CB-4E10-8C1C-20F3D797B874}" presName="childComposite" presStyleCnt="0">
        <dgm:presLayoutVars>
          <dgm:chMax val="0"/>
          <dgm:chPref val="0"/>
        </dgm:presLayoutVars>
      </dgm:prSet>
      <dgm:spPr/>
    </dgm:pt>
    <dgm:pt modelId="{77C74B14-69F2-4447-8155-3D7C4C759D0C}" type="pres">
      <dgm:prSet presAssocID="{8CE36CE2-20CB-4E10-8C1C-20F3D797B874}" presName="ChildAccent" presStyleLbl="solidFgAcc1" presStyleIdx="0" presStyleCnt="21"/>
      <dgm:spPr/>
    </dgm:pt>
    <dgm:pt modelId="{75FE7B8D-D92C-463B-898A-BDD32E0BFCFE}" type="pres">
      <dgm:prSet presAssocID="{8CE36CE2-20CB-4E10-8C1C-20F3D797B874}" presName="Child" presStyleLbl="revTx" presStyleIdx="1" presStyleCnt="25">
        <dgm:presLayoutVars>
          <dgm:chMax val="0"/>
          <dgm:chPref val="0"/>
          <dgm:bulletEnabled val="1"/>
        </dgm:presLayoutVars>
      </dgm:prSet>
      <dgm:spPr/>
    </dgm:pt>
    <dgm:pt modelId="{D5406495-2E8B-43BB-B182-76FC7AFCD530}" type="pres">
      <dgm:prSet presAssocID="{6EFF6719-6907-469A-BF5F-08F8604C8F51}" presName="childComposite" presStyleCnt="0">
        <dgm:presLayoutVars>
          <dgm:chMax val="0"/>
          <dgm:chPref val="0"/>
        </dgm:presLayoutVars>
      </dgm:prSet>
      <dgm:spPr/>
    </dgm:pt>
    <dgm:pt modelId="{554415A7-6CA5-41C6-A3BA-1B7710C12381}" type="pres">
      <dgm:prSet presAssocID="{6EFF6719-6907-469A-BF5F-08F8604C8F51}" presName="ChildAccent" presStyleLbl="solidFgAcc1" presStyleIdx="1" presStyleCnt="21"/>
      <dgm:spPr/>
    </dgm:pt>
    <dgm:pt modelId="{A47FC10F-2BA2-48F5-9228-AB4890567F4E}" type="pres">
      <dgm:prSet presAssocID="{6EFF6719-6907-469A-BF5F-08F8604C8F51}" presName="Child" presStyleLbl="revTx" presStyleIdx="2" presStyleCnt="25">
        <dgm:presLayoutVars>
          <dgm:chMax val="0"/>
          <dgm:chPref val="0"/>
          <dgm:bulletEnabled val="1"/>
        </dgm:presLayoutVars>
      </dgm:prSet>
      <dgm:spPr/>
    </dgm:pt>
    <dgm:pt modelId="{4E8E28E9-41A9-4AEA-A8DA-062830D5D93B}" type="pres">
      <dgm:prSet presAssocID="{F7B2186F-3C56-4846-B987-0E19CBBCFCFE}" presName="childComposite" presStyleCnt="0">
        <dgm:presLayoutVars>
          <dgm:chMax val="0"/>
          <dgm:chPref val="0"/>
        </dgm:presLayoutVars>
      </dgm:prSet>
      <dgm:spPr/>
    </dgm:pt>
    <dgm:pt modelId="{BE925AF7-4A00-424C-BA49-47B57464F6D4}" type="pres">
      <dgm:prSet presAssocID="{F7B2186F-3C56-4846-B987-0E19CBBCFCFE}" presName="ChildAccent" presStyleLbl="solidFgAcc1" presStyleIdx="2" presStyleCnt="21"/>
      <dgm:spPr/>
    </dgm:pt>
    <dgm:pt modelId="{FD9B7476-6FC2-4135-9544-2B007A7A0A88}" type="pres">
      <dgm:prSet presAssocID="{F7B2186F-3C56-4846-B987-0E19CBBCFCFE}" presName="Child" presStyleLbl="revTx" presStyleIdx="3" presStyleCnt="25">
        <dgm:presLayoutVars>
          <dgm:chMax val="0"/>
          <dgm:chPref val="0"/>
          <dgm:bulletEnabled val="1"/>
        </dgm:presLayoutVars>
      </dgm:prSet>
      <dgm:spPr/>
    </dgm:pt>
    <dgm:pt modelId="{794A09E7-4027-493B-8EAC-D34607BCC6FF}" type="pres">
      <dgm:prSet presAssocID="{A6FB86C0-CBFD-4852-B9E3-602E5F1FE328}" presName="childComposite" presStyleCnt="0">
        <dgm:presLayoutVars>
          <dgm:chMax val="0"/>
          <dgm:chPref val="0"/>
        </dgm:presLayoutVars>
      </dgm:prSet>
      <dgm:spPr/>
    </dgm:pt>
    <dgm:pt modelId="{26788D16-D0DA-4F3E-908D-B4ACF97CC883}" type="pres">
      <dgm:prSet presAssocID="{A6FB86C0-CBFD-4852-B9E3-602E5F1FE328}" presName="ChildAccent" presStyleLbl="solidFgAcc1" presStyleIdx="3" presStyleCnt="21"/>
      <dgm:spPr/>
    </dgm:pt>
    <dgm:pt modelId="{388BE4C1-69DF-4609-99D7-95D06E374CAD}" type="pres">
      <dgm:prSet presAssocID="{A6FB86C0-CBFD-4852-B9E3-602E5F1FE328}" presName="Child" presStyleLbl="revTx" presStyleIdx="4" presStyleCnt="25">
        <dgm:presLayoutVars>
          <dgm:chMax val="0"/>
          <dgm:chPref val="0"/>
          <dgm:bulletEnabled val="1"/>
        </dgm:presLayoutVars>
      </dgm:prSet>
      <dgm:spPr/>
    </dgm:pt>
    <dgm:pt modelId="{1A302F02-B965-449E-9821-31BDC3E12F01}" type="pres">
      <dgm:prSet presAssocID="{6EB4B261-A9B7-495D-97D1-DA17267F5889}" presName="childComposite" presStyleCnt="0">
        <dgm:presLayoutVars>
          <dgm:chMax val="0"/>
          <dgm:chPref val="0"/>
        </dgm:presLayoutVars>
      </dgm:prSet>
      <dgm:spPr/>
    </dgm:pt>
    <dgm:pt modelId="{D41B2452-6B75-4E63-903F-CFEBE0F6CEB3}" type="pres">
      <dgm:prSet presAssocID="{6EB4B261-A9B7-495D-97D1-DA17267F5889}" presName="ChildAccent" presStyleLbl="solidFgAcc1" presStyleIdx="4" presStyleCnt="21"/>
      <dgm:spPr/>
    </dgm:pt>
    <dgm:pt modelId="{08BA0F48-FEF8-4F31-9961-F43CCB4FEBD9}" type="pres">
      <dgm:prSet presAssocID="{6EB4B261-A9B7-495D-97D1-DA17267F5889}" presName="Child" presStyleLbl="revTx" presStyleIdx="5" presStyleCnt="25">
        <dgm:presLayoutVars>
          <dgm:chMax val="0"/>
          <dgm:chPref val="0"/>
          <dgm:bulletEnabled val="1"/>
        </dgm:presLayoutVars>
      </dgm:prSet>
      <dgm:spPr/>
    </dgm:pt>
    <dgm:pt modelId="{D9F0C50D-BB9A-4C53-965D-5A2F639CE9F9}" type="pres">
      <dgm:prSet presAssocID="{6FA1B73A-88BD-47E9-B77C-3FBCAE9C6498}" presName="childComposite" presStyleCnt="0">
        <dgm:presLayoutVars>
          <dgm:chMax val="0"/>
          <dgm:chPref val="0"/>
        </dgm:presLayoutVars>
      </dgm:prSet>
      <dgm:spPr/>
    </dgm:pt>
    <dgm:pt modelId="{51A724D4-F7B9-467B-88E8-1D7508EB14EC}" type="pres">
      <dgm:prSet presAssocID="{6FA1B73A-88BD-47E9-B77C-3FBCAE9C6498}" presName="ChildAccent" presStyleLbl="solidFgAcc1" presStyleIdx="5" presStyleCnt="21"/>
      <dgm:spPr/>
    </dgm:pt>
    <dgm:pt modelId="{26582CD5-3C46-473C-8D75-C96A59FC2160}" type="pres">
      <dgm:prSet presAssocID="{6FA1B73A-88BD-47E9-B77C-3FBCAE9C6498}" presName="Child" presStyleLbl="revTx" presStyleIdx="6" presStyleCnt="25">
        <dgm:presLayoutVars>
          <dgm:chMax val="0"/>
          <dgm:chPref val="0"/>
          <dgm:bulletEnabled val="1"/>
        </dgm:presLayoutVars>
      </dgm:prSet>
      <dgm:spPr/>
    </dgm:pt>
    <dgm:pt modelId="{70000915-B36E-4500-9737-0D24CC5C4B9F}" type="pres">
      <dgm:prSet presAssocID="{41AA21EB-8ADC-4D6D-ACE4-CC26D6157474}" presName="childComposite" presStyleCnt="0">
        <dgm:presLayoutVars>
          <dgm:chMax val="0"/>
          <dgm:chPref val="0"/>
        </dgm:presLayoutVars>
      </dgm:prSet>
      <dgm:spPr/>
    </dgm:pt>
    <dgm:pt modelId="{E6058E11-024B-4EF8-8095-9F90F8C1FE02}" type="pres">
      <dgm:prSet presAssocID="{41AA21EB-8ADC-4D6D-ACE4-CC26D6157474}" presName="ChildAccent" presStyleLbl="solidFgAcc1" presStyleIdx="6" presStyleCnt="21"/>
      <dgm:spPr/>
    </dgm:pt>
    <dgm:pt modelId="{F4F28F98-2381-4C0C-8A84-6739851B5FE3}" type="pres">
      <dgm:prSet presAssocID="{41AA21EB-8ADC-4D6D-ACE4-CC26D6157474}" presName="Child" presStyleLbl="revTx" presStyleIdx="7" presStyleCnt="25">
        <dgm:presLayoutVars>
          <dgm:chMax val="0"/>
          <dgm:chPref val="0"/>
          <dgm:bulletEnabled val="1"/>
        </dgm:presLayoutVars>
      </dgm:prSet>
      <dgm:spPr/>
    </dgm:pt>
    <dgm:pt modelId="{A9E44C01-DC11-44A0-8E2E-90794A7D4B4B}" type="pres">
      <dgm:prSet presAssocID="{33067C25-AC13-4F4F-8EEF-58EF4184D6E6}" presName="childComposite" presStyleCnt="0">
        <dgm:presLayoutVars>
          <dgm:chMax val="0"/>
          <dgm:chPref val="0"/>
        </dgm:presLayoutVars>
      </dgm:prSet>
      <dgm:spPr/>
    </dgm:pt>
    <dgm:pt modelId="{33E97D22-AC12-4E8E-B2E0-34D403F46D40}" type="pres">
      <dgm:prSet presAssocID="{33067C25-AC13-4F4F-8EEF-58EF4184D6E6}" presName="ChildAccent" presStyleLbl="solidFgAcc1" presStyleIdx="7" presStyleCnt="21"/>
      <dgm:spPr/>
    </dgm:pt>
    <dgm:pt modelId="{12705827-0837-403E-BA31-F3CB2A0A8CF5}" type="pres">
      <dgm:prSet presAssocID="{33067C25-AC13-4F4F-8EEF-58EF4184D6E6}" presName="Child" presStyleLbl="revTx" presStyleIdx="8" presStyleCnt="25">
        <dgm:presLayoutVars>
          <dgm:chMax val="0"/>
          <dgm:chPref val="0"/>
          <dgm:bulletEnabled val="1"/>
        </dgm:presLayoutVars>
      </dgm:prSet>
      <dgm:spPr/>
    </dgm:pt>
    <dgm:pt modelId="{6EDAF817-9E3D-462B-8423-E034C00F5F00}" type="pres">
      <dgm:prSet presAssocID="{BC775073-C438-4BA9-904C-B1EAE5191DDD}" presName="childComposite" presStyleCnt="0">
        <dgm:presLayoutVars>
          <dgm:chMax val="0"/>
          <dgm:chPref val="0"/>
        </dgm:presLayoutVars>
      </dgm:prSet>
      <dgm:spPr/>
    </dgm:pt>
    <dgm:pt modelId="{07AF7B1A-14B3-479B-B3E7-B5FC98A9F010}" type="pres">
      <dgm:prSet presAssocID="{BC775073-C438-4BA9-904C-B1EAE5191DDD}" presName="ChildAccent" presStyleLbl="solidFgAcc1" presStyleIdx="8" presStyleCnt="21"/>
      <dgm:spPr/>
    </dgm:pt>
    <dgm:pt modelId="{70E1E2FC-0A0C-4A87-A04E-AA5CD839F54A}" type="pres">
      <dgm:prSet presAssocID="{BC775073-C438-4BA9-904C-B1EAE5191DDD}" presName="Child" presStyleLbl="revTx" presStyleIdx="9" presStyleCnt="25">
        <dgm:presLayoutVars>
          <dgm:chMax val="0"/>
          <dgm:chPref val="0"/>
          <dgm:bulletEnabled val="1"/>
        </dgm:presLayoutVars>
      </dgm:prSet>
      <dgm:spPr/>
    </dgm:pt>
    <dgm:pt modelId="{721E84F5-3E9A-4767-8B94-7C3C7CC28BB6}" type="pres">
      <dgm:prSet presAssocID="{38E18870-0899-4047-9F7D-428F068361E2}" presName="childComposite" presStyleCnt="0">
        <dgm:presLayoutVars>
          <dgm:chMax val="0"/>
          <dgm:chPref val="0"/>
        </dgm:presLayoutVars>
      </dgm:prSet>
      <dgm:spPr/>
    </dgm:pt>
    <dgm:pt modelId="{69651EFE-92EB-4A28-BCC2-AD04B0DA9E4A}" type="pres">
      <dgm:prSet presAssocID="{38E18870-0899-4047-9F7D-428F068361E2}" presName="ChildAccent" presStyleLbl="solidFgAcc1" presStyleIdx="9" presStyleCnt="21"/>
      <dgm:spPr/>
    </dgm:pt>
    <dgm:pt modelId="{52AE40BB-15D4-46AE-916D-6E5576612CF0}" type="pres">
      <dgm:prSet presAssocID="{38E18870-0899-4047-9F7D-428F068361E2}" presName="Child" presStyleLbl="revTx" presStyleIdx="10" presStyleCnt="25">
        <dgm:presLayoutVars>
          <dgm:chMax val="0"/>
          <dgm:chPref val="0"/>
          <dgm:bulletEnabled val="1"/>
        </dgm:presLayoutVars>
      </dgm:prSet>
      <dgm:spPr/>
    </dgm:pt>
    <dgm:pt modelId="{38F5D322-5570-4183-9D84-C4337E62BF4C}" type="pres">
      <dgm:prSet presAssocID="{BC66BDBA-A02C-434E-9CD0-6EC44A010332}" presName="root" presStyleCnt="0">
        <dgm:presLayoutVars>
          <dgm:chMax/>
          <dgm:chPref/>
        </dgm:presLayoutVars>
      </dgm:prSet>
      <dgm:spPr/>
    </dgm:pt>
    <dgm:pt modelId="{DE97EB51-02F7-43AB-943B-CF79B811021E}" type="pres">
      <dgm:prSet presAssocID="{BC66BDBA-A02C-434E-9CD0-6EC44A010332}" presName="rootComposite" presStyleCnt="0">
        <dgm:presLayoutVars/>
      </dgm:prSet>
      <dgm:spPr/>
    </dgm:pt>
    <dgm:pt modelId="{E995703A-F5C0-4FCB-A90B-C1E58CE38AAF}" type="pres">
      <dgm:prSet presAssocID="{BC66BDBA-A02C-434E-9CD0-6EC44A010332}" presName="ParentAccent" presStyleLbl="alignNode1" presStyleIdx="1" presStyleCnt="4"/>
      <dgm:spPr/>
    </dgm:pt>
    <dgm:pt modelId="{2EF3D808-3ABC-4DA4-A5AA-79ABCB425640}" type="pres">
      <dgm:prSet presAssocID="{BC66BDBA-A02C-434E-9CD0-6EC44A010332}" presName="ParentSmallAccent" presStyleLbl="fgAcc1" presStyleIdx="1" presStyleCnt="4"/>
      <dgm:spPr/>
    </dgm:pt>
    <dgm:pt modelId="{B5DC5D05-7EF7-486B-9171-768CFEFE2377}" type="pres">
      <dgm:prSet presAssocID="{BC66BDBA-A02C-434E-9CD0-6EC44A010332}" presName="Parent" presStyleLbl="revTx" presStyleIdx="11" presStyleCnt="25">
        <dgm:presLayoutVars>
          <dgm:chMax/>
          <dgm:chPref val="4"/>
          <dgm:bulletEnabled val="1"/>
        </dgm:presLayoutVars>
      </dgm:prSet>
      <dgm:spPr/>
    </dgm:pt>
    <dgm:pt modelId="{901E5D62-0BC4-4E36-A91A-352FE953E3A0}" type="pres">
      <dgm:prSet presAssocID="{BC66BDBA-A02C-434E-9CD0-6EC44A010332}" presName="childShape" presStyleCnt="0">
        <dgm:presLayoutVars>
          <dgm:chMax val="0"/>
          <dgm:chPref val="0"/>
        </dgm:presLayoutVars>
      </dgm:prSet>
      <dgm:spPr/>
    </dgm:pt>
    <dgm:pt modelId="{0326CA04-7C5E-4F3C-A8F8-F4BB85458129}" type="pres">
      <dgm:prSet presAssocID="{4BFAC3D7-69D8-4688-85ED-C6DEF979E654}" presName="childComposite" presStyleCnt="0">
        <dgm:presLayoutVars>
          <dgm:chMax val="0"/>
          <dgm:chPref val="0"/>
        </dgm:presLayoutVars>
      </dgm:prSet>
      <dgm:spPr/>
    </dgm:pt>
    <dgm:pt modelId="{CA792FB8-7703-43A0-B500-F5834253B8CF}" type="pres">
      <dgm:prSet presAssocID="{4BFAC3D7-69D8-4688-85ED-C6DEF979E654}" presName="ChildAccent" presStyleLbl="solidFgAcc1" presStyleIdx="10" presStyleCnt="21"/>
      <dgm:spPr/>
    </dgm:pt>
    <dgm:pt modelId="{A8C02E1D-1C80-4AF6-8E76-B1A050457557}" type="pres">
      <dgm:prSet presAssocID="{4BFAC3D7-69D8-4688-85ED-C6DEF979E654}" presName="Child" presStyleLbl="revTx" presStyleIdx="12" presStyleCnt="25">
        <dgm:presLayoutVars>
          <dgm:chMax val="0"/>
          <dgm:chPref val="0"/>
          <dgm:bulletEnabled val="1"/>
        </dgm:presLayoutVars>
      </dgm:prSet>
      <dgm:spPr/>
    </dgm:pt>
    <dgm:pt modelId="{81AC7185-83BB-4074-AF4F-81197E45260C}" type="pres">
      <dgm:prSet presAssocID="{1436ADD5-85E4-4358-B491-6C55A5438820}" presName="childComposite" presStyleCnt="0">
        <dgm:presLayoutVars>
          <dgm:chMax val="0"/>
          <dgm:chPref val="0"/>
        </dgm:presLayoutVars>
      </dgm:prSet>
      <dgm:spPr/>
    </dgm:pt>
    <dgm:pt modelId="{0CCEF6DC-0780-4B53-A4A4-0C1BFD8B8ED9}" type="pres">
      <dgm:prSet presAssocID="{1436ADD5-85E4-4358-B491-6C55A5438820}" presName="ChildAccent" presStyleLbl="solidFgAcc1" presStyleIdx="11" presStyleCnt="21"/>
      <dgm:spPr/>
    </dgm:pt>
    <dgm:pt modelId="{BF9D5EC1-16E0-444E-958E-AD2A7A68351A}" type="pres">
      <dgm:prSet presAssocID="{1436ADD5-85E4-4358-B491-6C55A5438820}" presName="Child" presStyleLbl="revTx" presStyleIdx="13" presStyleCnt="25">
        <dgm:presLayoutVars>
          <dgm:chMax val="0"/>
          <dgm:chPref val="0"/>
          <dgm:bulletEnabled val="1"/>
        </dgm:presLayoutVars>
      </dgm:prSet>
      <dgm:spPr/>
    </dgm:pt>
    <dgm:pt modelId="{92294891-DEB9-4C7E-886F-45277B8180C9}" type="pres">
      <dgm:prSet presAssocID="{BC655E9D-6035-4F86-B47E-EA41DBD3EE0A}" presName="childComposite" presStyleCnt="0">
        <dgm:presLayoutVars>
          <dgm:chMax val="0"/>
          <dgm:chPref val="0"/>
        </dgm:presLayoutVars>
      </dgm:prSet>
      <dgm:spPr/>
    </dgm:pt>
    <dgm:pt modelId="{16270477-B507-436A-AA27-E91FEBE7E2FA}" type="pres">
      <dgm:prSet presAssocID="{BC655E9D-6035-4F86-B47E-EA41DBD3EE0A}" presName="ChildAccent" presStyleLbl="solidFgAcc1" presStyleIdx="12" presStyleCnt="21"/>
      <dgm:spPr/>
    </dgm:pt>
    <dgm:pt modelId="{C2987B1C-21CB-4172-8C66-6230E996C831}" type="pres">
      <dgm:prSet presAssocID="{BC655E9D-6035-4F86-B47E-EA41DBD3EE0A}" presName="Child" presStyleLbl="revTx" presStyleIdx="14" presStyleCnt="25">
        <dgm:presLayoutVars>
          <dgm:chMax val="0"/>
          <dgm:chPref val="0"/>
          <dgm:bulletEnabled val="1"/>
        </dgm:presLayoutVars>
      </dgm:prSet>
      <dgm:spPr/>
    </dgm:pt>
    <dgm:pt modelId="{BBAB1AA3-FA12-40A7-BDC2-1C2E8E8535DE}" type="pres">
      <dgm:prSet presAssocID="{951DD32B-5AEE-451E-B8CA-3D75BA8C8599}" presName="childComposite" presStyleCnt="0">
        <dgm:presLayoutVars>
          <dgm:chMax val="0"/>
          <dgm:chPref val="0"/>
        </dgm:presLayoutVars>
      </dgm:prSet>
      <dgm:spPr/>
    </dgm:pt>
    <dgm:pt modelId="{F85308B7-5A35-4E79-B20A-CE61F6F041ED}" type="pres">
      <dgm:prSet presAssocID="{951DD32B-5AEE-451E-B8CA-3D75BA8C8599}" presName="ChildAccent" presStyleLbl="solidFgAcc1" presStyleIdx="13" presStyleCnt="21"/>
      <dgm:spPr/>
    </dgm:pt>
    <dgm:pt modelId="{7F55CF34-9CD9-4915-BBF5-33B31A070C46}" type="pres">
      <dgm:prSet presAssocID="{951DD32B-5AEE-451E-B8CA-3D75BA8C8599}" presName="Child" presStyleLbl="revTx" presStyleIdx="15" presStyleCnt="25">
        <dgm:presLayoutVars>
          <dgm:chMax val="0"/>
          <dgm:chPref val="0"/>
          <dgm:bulletEnabled val="1"/>
        </dgm:presLayoutVars>
      </dgm:prSet>
      <dgm:spPr/>
    </dgm:pt>
    <dgm:pt modelId="{D5F7C9B3-32F3-43BC-9FAE-03C6B72FA96E}" type="pres">
      <dgm:prSet presAssocID="{DA171CFA-1B4F-40B2-AE80-203FA421CE77}" presName="childComposite" presStyleCnt="0">
        <dgm:presLayoutVars>
          <dgm:chMax val="0"/>
          <dgm:chPref val="0"/>
        </dgm:presLayoutVars>
      </dgm:prSet>
      <dgm:spPr/>
    </dgm:pt>
    <dgm:pt modelId="{02C531FB-29DF-477B-9EF3-D85EE3C93858}" type="pres">
      <dgm:prSet presAssocID="{DA171CFA-1B4F-40B2-AE80-203FA421CE77}" presName="ChildAccent" presStyleLbl="solidFgAcc1" presStyleIdx="14" presStyleCnt="21"/>
      <dgm:spPr/>
    </dgm:pt>
    <dgm:pt modelId="{4901CCA6-C0E7-417A-B9D8-B8F72BD8862A}" type="pres">
      <dgm:prSet presAssocID="{DA171CFA-1B4F-40B2-AE80-203FA421CE77}" presName="Child" presStyleLbl="revTx" presStyleIdx="16" presStyleCnt="25">
        <dgm:presLayoutVars>
          <dgm:chMax val="0"/>
          <dgm:chPref val="0"/>
          <dgm:bulletEnabled val="1"/>
        </dgm:presLayoutVars>
      </dgm:prSet>
      <dgm:spPr/>
    </dgm:pt>
    <dgm:pt modelId="{BF978C79-D482-42A0-B720-F7C08C8BC17C}" type="pres">
      <dgm:prSet presAssocID="{A8DE569A-6568-4FA1-BCB0-587C415F31CE}" presName="childComposite" presStyleCnt="0">
        <dgm:presLayoutVars>
          <dgm:chMax val="0"/>
          <dgm:chPref val="0"/>
        </dgm:presLayoutVars>
      </dgm:prSet>
      <dgm:spPr/>
    </dgm:pt>
    <dgm:pt modelId="{7F21653C-5C05-491E-9C52-9C8CC6C7474D}" type="pres">
      <dgm:prSet presAssocID="{A8DE569A-6568-4FA1-BCB0-587C415F31CE}" presName="ChildAccent" presStyleLbl="solidFgAcc1" presStyleIdx="15" presStyleCnt="21"/>
      <dgm:spPr/>
    </dgm:pt>
    <dgm:pt modelId="{38E414FE-B6CC-4714-B60F-70F8E7584E47}" type="pres">
      <dgm:prSet presAssocID="{A8DE569A-6568-4FA1-BCB0-587C415F31CE}" presName="Child" presStyleLbl="revTx" presStyleIdx="17" presStyleCnt="25">
        <dgm:presLayoutVars>
          <dgm:chMax val="0"/>
          <dgm:chPref val="0"/>
          <dgm:bulletEnabled val="1"/>
        </dgm:presLayoutVars>
      </dgm:prSet>
      <dgm:spPr/>
    </dgm:pt>
    <dgm:pt modelId="{34911C0D-086A-417F-8034-96D991223D56}" type="pres">
      <dgm:prSet presAssocID="{D469C10F-1BA0-4E22-B257-43A3C4FBE05D}" presName="root" presStyleCnt="0">
        <dgm:presLayoutVars>
          <dgm:chMax/>
          <dgm:chPref/>
        </dgm:presLayoutVars>
      </dgm:prSet>
      <dgm:spPr/>
    </dgm:pt>
    <dgm:pt modelId="{5385B058-7037-4EAE-BCD1-E4DB71953EFC}" type="pres">
      <dgm:prSet presAssocID="{D469C10F-1BA0-4E22-B257-43A3C4FBE05D}" presName="rootComposite" presStyleCnt="0">
        <dgm:presLayoutVars/>
      </dgm:prSet>
      <dgm:spPr/>
    </dgm:pt>
    <dgm:pt modelId="{7D0FA5BC-E9A2-4A27-AF79-9F2156A87C7E}" type="pres">
      <dgm:prSet presAssocID="{D469C10F-1BA0-4E22-B257-43A3C4FBE05D}" presName="ParentAccent" presStyleLbl="alignNode1" presStyleIdx="2" presStyleCnt="4"/>
      <dgm:spPr/>
    </dgm:pt>
    <dgm:pt modelId="{5F054765-DE56-400D-A392-051E35E1E561}" type="pres">
      <dgm:prSet presAssocID="{D469C10F-1BA0-4E22-B257-43A3C4FBE05D}" presName="ParentSmallAccent" presStyleLbl="fgAcc1" presStyleIdx="2" presStyleCnt="4"/>
      <dgm:spPr/>
    </dgm:pt>
    <dgm:pt modelId="{47FB091E-81EA-49ED-B747-42072B2731D7}" type="pres">
      <dgm:prSet presAssocID="{D469C10F-1BA0-4E22-B257-43A3C4FBE05D}" presName="Parent" presStyleLbl="revTx" presStyleIdx="18" presStyleCnt="25">
        <dgm:presLayoutVars>
          <dgm:chMax/>
          <dgm:chPref val="4"/>
          <dgm:bulletEnabled val="1"/>
        </dgm:presLayoutVars>
      </dgm:prSet>
      <dgm:spPr/>
    </dgm:pt>
    <dgm:pt modelId="{4D6EAB24-C5EB-4521-83EE-0A114B366F98}" type="pres">
      <dgm:prSet presAssocID="{D469C10F-1BA0-4E22-B257-43A3C4FBE05D}" presName="childShape" presStyleCnt="0">
        <dgm:presLayoutVars>
          <dgm:chMax val="0"/>
          <dgm:chPref val="0"/>
        </dgm:presLayoutVars>
      </dgm:prSet>
      <dgm:spPr/>
    </dgm:pt>
    <dgm:pt modelId="{C091098A-AFF5-4C90-B2BE-663359CCD929}" type="pres">
      <dgm:prSet presAssocID="{41F868FF-135F-4760-8B16-CD0895B9A5D5}" presName="childComposite" presStyleCnt="0">
        <dgm:presLayoutVars>
          <dgm:chMax val="0"/>
          <dgm:chPref val="0"/>
        </dgm:presLayoutVars>
      </dgm:prSet>
      <dgm:spPr/>
    </dgm:pt>
    <dgm:pt modelId="{7A7FCCC6-F663-4545-A6E7-EC75E39F8FE4}" type="pres">
      <dgm:prSet presAssocID="{41F868FF-135F-4760-8B16-CD0895B9A5D5}" presName="ChildAccent" presStyleLbl="solidFgAcc1" presStyleIdx="16" presStyleCnt="21"/>
      <dgm:spPr/>
    </dgm:pt>
    <dgm:pt modelId="{08BE49E5-8953-4541-BEF8-9D5C9990FF5E}" type="pres">
      <dgm:prSet presAssocID="{41F868FF-135F-4760-8B16-CD0895B9A5D5}" presName="Child" presStyleLbl="revTx" presStyleIdx="19" presStyleCnt="25">
        <dgm:presLayoutVars>
          <dgm:chMax val="0"/>
          <dgm:chPref val="0"/>
          <dgm:bulletEnabled val="1"/>
        </dgm:presLayoutVars>
      </dgm:prSet>
      <dgm:spPr/>
    </dgm:pt>
    <dgm:pt modelId="{CA36AF9F-4427-458E-BDC9-ED97CF31F35B}" type="pres">
      <dgm:prSet presAssocID="{250E9968-71D7-46E7-B014-21C31226EFA7}" presName="root" presStyleCnt="0">
        <dgm:presLayoutVars>
          <dgm:chMax/>
          <dgm:chPref/>
        </dgm:presLayoutVars>
      </dgm:prSet>
      <dgm:spPr/>
    </dgm:pt>
    <dgm:pt modelId="{25068FF0-F3C7-4D04-84AA-D080069D41EB}" type="pres">
      <dgm:prSet presAssocID="{250E9968-71D7-46E7-B014-21C31226EFA7}" presName="rootComposite" presStyleCnt="0">
        <dgm:presLayoutVars/>
      </dgm:prSet>
      <dgm:spPr/>
    </dgm:pt>
    <dgm:pt modelId="{18226D86-05E5-4687-815E-B6A92F6537E6}" type="pres">
      <dgm:prSet presAssocID="{250E9968-71D7-46E7-B014-21C31226EFA7}" presName="ParentAccent" presStyleLbl="alignNode1" presStyleIdx="3" presStyleCnt="4"/>
      <dgm:spPr/>
    </dgm:pt>
    <dgm:pt modelId="{789A65A9-1C57-4FDD-84B2-933A9AEB14B7}" type="pres">
      <dgm:prSet presAssocID="{250E9968-71D7-46E7-B014-21C31226EFA7}" presName="ParentSmallAccent" presStyleLbl="fgAcc1" presStyleIdx="3" presStyleCnt="4"/>
      <dgm:spPr/>
    </dgm:pt>
    <dgm:pt modelId="{9772C897-2C5A-4036-AE89-D4A44E72DB99}" type="pres">
      <dgm:prSet presAssocID="{250E9968-71D7-46E7-B014-21C31226EFA7}" presName="Parent" presStyleLbl="revTx" presStyleIdx="20" presStyleCnt="25">
        <dgm:presLayoutVars>
          <dgm:chMax/>
          <dgm:chPref val="4"/>
          <dgm:bulletEnabled val="1"/>
        </dgm:presLayoutVars>
      </dgm:prSet>
      <dgm:spPr/>
    </dgm:pt>
    <dgm:pt modelId="{5B6EA33A-FC64-401D-859A-C55DD472DBD5}" type="pres">
      <dgm:prSet presAssocID="{250E9968-71D7-46E7-B014-21C31226EFA7}" presName="childShape" presStyleCnt="0">
        <dgm:presLayoutVars>
          <dgm:chMax val="0"/>
          <dgm:chPref val="0"/>
        </dgm:presLayoutVars>
      </dgm:prSet>
      <dgm:spPr/>
    </dgm:pt>
    <dgm:pt modelId="{269A4C22-50E2-4C0A-8AD0-3E1377039500}" type="pres">
      <dgm:prSet presAssocID="{332BBDCA-75BE-436C-ADDE-6ADB5E87920C}" presName="childComposite" presStyleCnt="0">
        <dgm:presLayoutVars>
          <dgm:chMax val="0"/>
          <dgm:chPref val="0"/>
        </dgm:presLayoutVars>
      </dgm:prSet>
      <dgm:spPr/>
    </dgm:pt>
    <dgm:pt modelId="{72480116-B5A3-440E-B1B6-DFD11B00BBBB}" type="pres">
      <dgm:prSet presAssocID="{332BBDCA-75BE-436C-ADDE-6ADB5E87920C}" presName="ChildAccent" presStyleLbl="solidFgAcc1" presStyleIdx="17" presStyleCnt="21"/>
      <dgm:spPr/>
    </dgm:pt>
    <dgm:pt modelId="{D67F5428-E242-4D9C-8D14-93704824E997}" type="pres">
      <dgm:prSet presAssocID="{332BBDCA-75BE-436C-ADDE-6ADB5E87920C}" presName="Child" presStyleLbl="revTx" presStyleIdx="21" presStyleCnt="25">
        <dgm:presLayoutVars>
          <dgm:chMax val="0"/>
          <dgm:chPref val="0"/>
          <dgm:bulletEnabled val="1"/>
        </dgm:presLayoutVars>
      </dgm:prSet>
      <dgm:spPr/>
    </dgm:pt>
    <dgm:pt modelId="{7518F7C4-F711-44F4-B808-A9CE90640B9C}" type="pres">
      <dgm:prSet presAssocID="{8D6DB56F-5274-431B-A487-BF18A4F729D6}" presName="childComposite" presStyleCnt="0">
        <dgm:presLayoutVars>
          <dgm:chMax val="0"/>
          <dgm:chPref val="0"/>
        </dgm:presLayoutVars>
      </dgm:prSet>
      <dgm:spPr/>
    </dgm:pt>
    <dgm:pt modelId="{CC68EFAC-CC99-480A-90A0-C54441791520}" type="pres">
      <dgm:prSet presAssocID="{8D6DB56F-5274-431B-A487-BF18A4F729D6}" presName="ChildAccent" presStyleLbl="solidFgAcc1" presStyleIdx="18" presStyleCnt="21"/>
      <dgm:spPr/>
    </dgm:pt>
    <dgm:pt modelId="{4E41E054-E623-4438-82A4-9FC9ED1CD3CC}" type="pres">
      <dgm:prSet presAssocID="{8D6DB56F-5274-431B-A487-BF18A4F729D6}" presName="Child" presStyleLbl="revTx" presStyleIdx="22" presStyleCnt="25" custScaleY="334487">
        <dgm:presLayoutVars>
          <dgm:chMax val="0"/>
          <dgm:chPref val="0"/>
          <dgm:bulletEnabled val="1"/>
        </dgm:presLayoutVars>
      </dgm:prSet>
      <dgm:spPr/>
    </dgm:pt>
    <dgm:pt modelId="{C233904E-4FA7-41CE-B0BD-23AEA6B8B327}" type="pres">
      <dgm:prSet presAssocID="{B192A73B-DC9A-46F5-9085-45C1211330B0}" presName="childComposite" presStyleCnt="0">
        <dgm:presLayoutVars>
          <dgm:chMax val="0"/>
          <dgm:chPref val="0"/>
        </dgm:presLayoutVars>
      </dgm:prSet>
      <dgm:spPr/>
    </dgm:pt>
    <dgm:pt modelId="{F9BBE7A8-E3C8-4235-A28C-6AE7FC552CCF}" type="pres">
      <dgm:prSet presAssocID="{B192A73B-DC9A-46F5-9085-45C1211330B0}" presName="ChildAccent" presStyleLbl="solidFgAcc1" presStyleIdx="19" presStyleCnt="21"/>
      <dgm:spPr/>
    </dgm:pt>
    <dgm:pt modelId="{A1479110-D31C-476E-B85D-F75BD3C5187F}" type="pres">
      <dgm:prSet presAssocID="{B192A73B-DC9A-46F5-9085-45C1211330B0}" presName="Child" presStyleLbl="revTx" presStyleIdx="23" presStyleCnt="25">
        <dgm:presLayoutVars>
          <dgm:chMax val="0"/>
          <dgm:chPref val="0"/>
          <dgm:bulletEnabled val="1"/>
        </dgm:presLayoutVars>
      </dgm:prSet>
      <dgm:spPr/>
    </dgm:pt>
    <dgm:pt modelId="{A414B6BD-0869-4E3F-AD91-5F32625386BF}" type="pres">
      <dgm:prSet presAssocID="{41F8FB99-2B6F-4D14-9119-0259D54D2081}" presName="childComposite" presStyleCnt="0">
        <dgm:presLayoutVars>
          <dgm:chMax val="0"/>
          <dgm:chPref val="0"/>
        </dgm:presLayoutVars>
      </dgm:prSet>
      <dgm:spPr/>
    </dgm:pt>
    <dgm:pt modelId="{2D760493-0577-4C3B-A368-8095BE3CFD12}" type="pres">
      <dgm:prSet presAssocID="{41F8FB99-2B6F-4D14-9119-0259D54D2081}" presName="ChildAccent" presStyleLbl="solidFgAcc1" presStyleIdx="20" presStyleCnt="21"/>
      <dgm:spPr/>
    </dgm:pt>
    <dgm:pt modelId="{6AC5A793-7A2F-4AF6-9774-40770754D47C}" type="pres">
      <dgm:prSet presAssocID="{41F8FB99-2B6F-4D14-9119-0259D54D2081}" presName="Child" presStyleLbl="revTx" presStyleIdx="24" presStyleCnt="25" custScaleY="173737">
        <dgm:presLayoutVars>
          <dgm:chMax val="0"/>
          <dgm:chPref val="0"/>
          <dgm:bulletEnabled val="1"/>
        </dgm:presLayoutVars>
      </dgm:prSet>
      <dgm:spPr/>
    </dgm:pt>
  </dgm:ptLst>
  <dgm:cxnLst>
    <dgm:cxn modelId="{86C3C901-7F5A-4A1A-814F-769525C3E964}" type="presOf" srcId="{41F8FB99-2B6F-4D14-9119-0259D54D2081}" destId="{6AC5A793-7A2F-4AF6-9774-40770754D47C}" srcOrd="0" destOrd="0" presId="urn:microsoft.com/office/officeart/2008/layout/SquareAccentList"/>
    <dgm:cxn modelId="{5A3AB304-FE00-4EF8-885D-CD08C34426E7}" type="presOf" srcId="{4BFAC3D7-69D8-4688-85ED-C6DEF979E654}" destId="{A8C02E1D-1C80-4AF6-8E76-B1A050457557}" srcOrd="0" destOrd="0" presId="urn:microsoft.com/office/officeart/2008/layout/SquareAccentList"/>
    <dgm:cxn modelId="{88146A1E-E689-4A37-9444-FCE9DAEE5088}" type="presOf" srcId="{DA171CFA-1B4F-40B2-AE80-203FA421CE77}" destId="{4901CCA6-C0E7-417A-B9D8-B8F72BD8862A}" srcOrd="0" destOrd="0" presId="urn:microsoft.com/office/officeart/2008/layout/SquareAccentList"/>
    <dgm:cxn modelId="{888C8D1E-E19E-4293-A4FE-47171BBCA94C}" type="presOf" srcId="{951DD32B-5AEE-451E-B8CA-3D75BA8C8599}" destId="{7F55CF34-9CD9-4915-BBF5-33B31A070C46}" srcOrd="0" destOrd="0" presId="urn:microsoft.com/office/officeart/2008/layout/SquareAccentList"/>
    <dgm:cxn modelId="{EA1B9A20-301B-474A-B85C-E3003F8A4C66}" type="presOf" srcId="{8CE36CE2-20CB-4E10-8C1C-20F3D797B874}" destId="{75FE7B8D-D92C-463B-898A-BDD32E0BFCFE}" srcOrd="0" destOrd="0" presId="urn:microsoft.com/office/officeart/2008/layout/SquareAccentList"/>
    <dgm:cxn modelId="{26FA9123-A4D1-4BCD-88FD-4DE00238383B}" type="presOf" srcId="{3FFB7C4E-AD79-434C-BB3B-218477EB621F}" destId="{D684FEF3-BA92-4D92-A8BE-0386621D2A07}" srcOrd="0" destOrd="0" presId="urn:microsoft.com/office/officeart/2008/layout/SquareAccentList"/>
    <dgm:cxn modelId="{1D0FFE35-16C3-4DD0-8A5C-278B9D07FFFE}" type="presOf" srcId="{250E9968-71D7-46E7-B014-21C31226EFA7}" destId="{9772C897-2C5A-4036-AE89-D4A44E72DB99}" srcOrd="0" destOrd="0" presId="urn:microsoft.com/office/officeart/2008/layout/SquareAccentList"/>
    <dgm:cxn modelId="{B097FB3A-DB7D-41F4-953C-FCA18DC3158F}" srcId="{BC66BDBA-A02C-434E-9CD0-6EC44A010332}" destId="{A8DE569A-6568-4FA1-BCB0-587C415F31CE}" srcOrd="5" destOrd="0" parTransId="{C3E224D8-F323-4F07-A7F2-780A7C09D012}" sibTransId="{EC7D522D-CBFD-476A-9F6F-BDB1230A8EBA}"/>
    <dgm:cxn modelId="{DB353B3C-30C8-49C9-8E5B-21E9FFE78EB1}" type="presOf" srcId="{41F868FF-135F-4760-8B16-CD0895B9A5D5}" destId="{08BE49E5-8953-4541-BEF8-9D5C9990FF5E}" srcOrd="0" destOrd="0" presId="urn:microsoft.com/office/officeart/2008/layout/SquareAccentList"/>
    <dgm:cxn modelId="{27892D3D-7B4E-46B5-AA0D-5BED0F0C6D8E}" type="presOf" srcId="{38E18870-0899-4047-9F7D-428F068361E2}" destId="{52AE40BB-15D4-46AE-916D-6E5576612CF0}" srcOrd="0" destOrd="0" presId="urn:microsoft.com/office/officeart/2008/layout/SquareAccentList"/>
    <dgm:cxn modelId="{EB7E2241-AD9B-432B-A0B7-73FFB1AA76DA}" type="presOf" srcId="{BC655E9D-6035-4F86-B47E-EA41DBD3EE0A}" destId="{C2987B1C-21CB-4172-8C66-6230E996C831}" srcOrd="0" destOrd="0" presId="urn:microsoft.com/office/officeart/2008/layout/SquareAccentList"/>
    <dgm:cxn modelId="{13BB3441-A87B-4C82-9AD5-27257D15F498}" srcId="{250E9968-71D7-46E7-B014-21C31226EFA7}" destId="{8D6DB56F-5274-431B-A487-BF18A4F729D6}" srcOrd="1" destOrd="0" parTransId="{F87F286C-5B7C-4309-8B1A-ACBFE26029F8}" sibTransId="{29B063D3-EE64-44BD-A178-A9D5B083977E}"/>
    <dgm:cxn modelId="{85EB3142-809D-49FA-9E09-83AC2B4F324B}" srcId="{E6C927DF-D582-4901-9EC2-6B681EF653DB}" destId="{6EB4B261-A9B7-495D-97D1-DA17267F5889}" srcOrd="4" destOrd="0" parTransId="{A116F27F-F971-4AD5-8C64-D1342CB509CB}" sibTransId="{375C6CA3-B316-447D-A4CC-7D4F381EAA6F}"/>
    <dgm:cxn modelId="{BBE27447-8A33-4B04-9F22-C3067F8760EB}" srcId="{E6C927DF-D582-4901-9EC2-6B681EF653DB}" destId="{8CE36CE2-20CB-4E10-8C1C-20F3D797B874}" srcOrd="0" destOrd="0" parTransId="{5FAAA696-1A1B-4881-9DF9-D1935232B716}" sibTransId="{2ABB6E3D-DC45-45D5-817C-B3509B27D7B7}"/>
    <dgm:cxn modelId="{8B08084B-6367-422C-BB9D-3C31E24ED0E2}" srcId="{3FFB7C4E-AD79-434C-BB3B-218477EB621F}" destId="{E6C927DF-D582-4901-9EC2-6B681EF653DB}" srcOrd="0" destOrd="0" parTransId="{E9EE4BD8-42B5-4133-9701-1C6DCCE7F50A}" sibTransId="{DA85ED59-5E40-48DF-88C1-62A0360F8613}"/>
    <dgm:cxn modelId="{DB30DB4C-CF9E-4FE7-8F61-3CB2A366CEAA}" srcId="{BC66BDBA-A02C-434E-9CD0-6EC44A010332}" destId="{951DD32B-5AEE-451E-B8CA-3D75BA8C8599}" srcOrd="3" destOrd="0" parTransId="{FCFA698D-A31A-4C06-A253-B5434E1760D7}" sibTransId="{BDAB07D0-C083-4B31-94F1-35BA84CA5115}"/>
    <dgm:cxn modelId="{2B48484D-60B1-4288-AC7E-D1F35FB2721A}" srcId="{3FFB7C4E-AD79-434C-BB3B-218477EB621F}" destId="{D469C10F-1BA0-4E22-B257-43A3C4FBE05D}" srcOrd="2" destOrd="0" parTransId="{30635552-C60F-4493-A6EC-E40937B23E1C}" sibTransId="{70791A81-605D-4EFE-B691-F3E56EF8A582}"/>
    <dgm:cxn modelId="{4E47DE52-2C3E-4D8B-BA44-C558EA9DA43F}" srcId="{E6C927DF-D582-4901-9EC2-6B681EF653DB}" destId="{BC775073-C438-4BA9-904C-B1EAE5191DDD}" srcOrd="8" destOrd="0" parTransId="{845F7A9A-A75E-42E7-8626-2F2F52CDF405}" sibTransId="{F85BFF45-A2B3-4F87-B309-0440203DA260}"/>
    <dgm:cxn modelId="{9BC26C56-C558-40E4-B806-9213EAF84731}" type="presOf" srcId="{33067C25-AC13-4F4F-8EEF-58EF4184D6E6}" destId="{12705827-0837-403E-BA31-F3CB2A0A8CF5}" srcOrd="0" destOrd="0" presId="urn:microsoft.com/office/officeart/2008/layout/SquareAccentList"/>
    <dgm:cxn modelId="{4A8E8458-3C1F-4924-BFE5-E46BB35AD849}" type="presOf" srcId="{B192A73B-DC9A-46F5-9085-45C1211330B0}" destId="{A1479110-D31C-476E-B85D-F75BD3C5187F}" srcOrd="0" destOrd="0" presId="urn:microsoft.com/office/officeart/2008/layout/SquareAccentList"/>
    <dgm:cxn modelId="{21FBCD62-CF61-46C9-B644-63FBBB73CD08}" srcId="{3FFB7C4E-AD79-434C-BB3B-218477EB621F}" destId="{BC66BDBA-A02C-434E-9CD0-6EC44A010332}" srcOrd="1" destOrd="0" parTransId="{54142899-BA60-44F1-A97B-5E5B587F5EE8}" sibTransId="{687D59B2-518A-4980-8A25-83C72D128676}"/>
    <dgm:cxn modelId="{2510D962-B448-4E1C-9D5F-6D49684FECD8}" type="presOf" srcId="{6FA1B73A-88BD-47E9-B77C-3FBCAE9C6498}" destId="{26582CD5-3C46-473C-8D75-C96A59FC2160}" srcOrd="0" destOrd="0" presId="urn:microsoft.com/office/officeart/2008/layout/SquareAccentList"/>
    <dgm:cxn modelId="{4F972A68-7719-4901-9E2A-3FFA96673F38}" srcId="{D469C10F-1BA0-4E22-B257-43A3C4FBE05D}" destId="{41F868FF-135F-4760-8B16-CD0895B9A5D5}" srcOrd="0" destOrd="0" parTransId="{5FA5FA97-491B-4B21-A866-11F3A29CD763}" sibTransId="{728016C3-C4BA-4603-AFB2-35A45F6E23EE}"/>
    <dgm:cxn modelId="{51B34C6A-7307-44A7-9CDB-9BA29523E811}" srcId="{BC66BDBA-A02C-434E-9CD0-6EC44A010332}" destId="{1436ADD5-85E4-4358-B491-6C55A5438820}" srcOrd="1" destOrd="0" parTransId="{F0A7F248-535D-4EBB-8DFA-C6C47C82B016}" sibTransId="{8033B968-37F6-4EE5-8B3F-C6C89199552B}"/>
    <dgm:cxn modelId="{BD8EB478-FE10-47CE-A23F-B9FA8A6F1AB3}" srcId="{BC66BDBA-A02C-434E-9CD0-6EC44A010332}" destId="{4BFAC3D7-69D8-4688-85ED-C6DEF979E654}" srcOrd="0" destOrd="0" parTransId="{42CCA032-C8E5-4E44-8936-5035175BF845}" sibTransId="{F8E74092-5FFD-4E0C-BC18-8D73D023BF9A}"/>
    <dgm:cxn modelId="{6B2DF47F-7FE5-4B9E-B0F1-A2BA0C803794}" type="presOf" srcId="{6EFF6719-6907-469A-BF5F-08F8604C8F51}" destId="{A47FC10F-2BA2-48F5-9228-AB4890567F4E}" srcOrd="0" destOrd="0" presId="urn:microsoft.com/office/officeart/2008/layout/SquareAccentList"/>
    <dgm:cxn modelId="{FE467C80-F906-404D-ACBC-8312BC63B1AA}" srcId="{BC66BDBA-A02C-434E-9CD0-6EC44A010332}" destId="{BC655E9D-6035-4F86-B47E-EA41DBD3EE0A}" srcOrd="2" destOrd="0" parTransId="{8626795A-C5A4-4E51-A2A4-DF9D0A3955D2}" sibTransId="{DF82BA1D-8876-4D47-B3F2-32AD9C6AB219}"/>
    <dgm:cxn modelId="{91D8B280-225E-4102-9185-3D27F4844D5F}" srcId="{250E9968-71D7-46E7-B014-21C31226EFA7}" destId="{B192A73B-DC9A-46F5-9085-45C1211330B0}" srcOrd="2" destOrd="0" parTransId="{25A20E0C-1E43-4895-9E6F-49E41D31B957}" sibTransId="{7A236395-9F99-4116-AB43-AFDDA4C053C1}"/>
    <dgm:cxn modelId="{2EE58281-0CEC-4959-90E4-D3269FBEC41C}" type="presOf" srcId="{BC775073-C438-4BA9-904C-B1EAE5191DDD}" destId="{70E1E2FC-0A0C-4A87-A04E-AA5CD839F54A}" srcOrd="0" destOrd="0" presId="urn:microsoft.com/office/officeart/2008/layout/SquareAccentList"/>
    <dgm:cxn modelId="{17582282-B83A-4F0A-B68A-480C45C5A824}" srcId="{E6C927DF-D582-4901-9EC2-6B681EF653DB}" destId="{A6FB86C0-CBFD-4852-B9E3-602E5F1FE328}" srcOrd="3" destOrd="0" parTransId="{EC8CC918-3FB9-40F8-8E19-73C6D7FE81C1}" sibTransId="{FE9CD4FA-1DEB-4664-9180-79B86DDC0A1E}"/>
    <dgm:cxn modelId="{131C4188-9A0A-4CC4-A0F7-81DF441F10DB}" type="presOf" srcId="{332BBDCA-75BE-436C-ADDE-6ADB5E87920C}" destId="{D67F5428-E242-4D9C-8D14-93704824E997}" srcOrd="0" destOrd="0" presId="urn:microsoft.com/office/officeart/2008/layout/SquareAccentList"/>
    <dgm:cxn modelId="{32F4368D-FC2E-4489-BA88-9892167EB204}" type="presOf" srcId="{E6C927DF-D582-4901-9EC2-6B681EF653DB}" destId="{9EDA46B4-C00A-4CD4-81B2-8B3F196F5E75}" srcOrd="0" destOrd="0" presId="urn:microsoft.com/office/officeart/2008/layout/SquareAccentList"/>
    <dgm:cxn modelId="{AE05468D-FD89-465D-B39E-927117368151}" type="presOf" srcId="{41AA21EB-8ADC-4D6D-ACE4-CC26D6157474}" destId="{F4F28F98-2381-4C0C-8A84-6739851B5FE3}" srcOrd="0" destOrd="0" presId="urn:microsoft.com/office/officeart/2008/layout/SquareAccentList"/>
    <dgm:cxn modelId="{86D3CE8D-84AC-418F-A9F4-C4F26B251A55}" type="presOf" srcId="{6EB4B261-A9B7-495D-97D1-DA17267F5889}" destId="{08BA0F48-FEF8-4F31-9961-F43CCB4FEBD9}" srcOrd="0" destOrd="0" presId="urn:microsoft.com/office/officeart/2008/layout/SquareAccentList"/>
    <dgm:cxn modelId="{92A0F88D-5337-42B6-9594-F9350D9F6526}" srcId="{3FFB7C4E-AD79-434C-BB3B-218477EB621F}" destId="{250E9968-71D7-46E7-B014-21C31226EFA7}" srcOrd="3" destOrd="0" parTransId="{2CE50750-7AF7-4D56-A022-0407202927BB}" sibTransId="{51028722-894D-4434-A4E7-0767783999D3}"/>
    <dgm:cxn modelId="{4A0B569E-19B2-424D-88FE-A3162D6B3677}" type="presOf" srcId="{A6FB86C0-CBFD-4852-B9E3-602E5F1FE328}" destId="{388BE4C1-69DF-4609-99D7-95D06E374CAD}" srcOrd="0" destOrd="0" presId="urn:microsoft.com/office/officeart/2008/layout/SquareAccentList"/>
    <dgm:cxn modelId="{AAB3A6A1-F40C-4729-92D4-4D8A4378D16E}" type="presOf" srcId="{BC66BDBA-A02C-434E-9CD0-6EC44A010332}" destId="{B5DC5D05-7EF7-486B-9171-768CFEFE2377}" srcOrd="0" destOrd="0" presId="urn:microsoft.com/office/officeart/2008/layout/SquareAccentList"/>
    <dgm:cxn modelId="{0E77FFA2-A9A5-4DD7-B3A4-03D2D319ADC4}" srcId="{E6C927DF-D582-4901-9EC2-6B681EF653DB}" destId="{33067C25-AC13-4F4F-8EEF-58EF4184D6E6}" srcOrd="7" destOrd="0" parTransId="{C91A23B8-4B48-49DE-A879-0F9830BFEC78}" sibTransId="{9ABB6BD0-3A11-4584-B7EA-208AC49EEA45}"/>
    <dgm:cxn modelId="{38F03FA6-0A5B-4D46-8AC3-71566E176D1C}" type="presOf" srcId="{F7B2186F-3C56-4846-B987-0E19CBBCFCFE}" destId="{FD9B7476-6FC2-4135-9544-2B007A7A0A88}" srcOrd="0" destOrd="0" presId="urn:microsoft.com/office/officeart/2008/layout/SquareAccentList"/>
    <dgm:cxn modelId="{60E4F3B1-7DD1-40FE-A866-3059E5CA03C8}" type="presOf" srcId="{1436ADD5-85E4-4358-B491-6C55A5438820}" destId="{BF9D5EC1-16E0-444E-958E-AD2A7A68351A}" srcOrd="0" destOrd="0" presId="urn:microsoft.com/office/officeart/2008/layout/SquareAccentList"/>
    <dgm:cxn modelId="{AEBC46BC-70B5-4164-9F1F-70DCDD031804}" srcId="{250E9968-71D7-46E7-B014-21C31226EFA7}" destId="{41F8FB99-2B6F-4D14-9119-0259D54D2081}" srcOrd="3" destOrd="0" parTransId="{481AB8E0-0F36-42E6-9F57-E319F47535EA}" sibTransId="{918A54E8-4A48-4DFB-B534-943CDDD21DC9}"/>
    <dgm:cxn modelId="{BA2AD2BE-235F-4CDD-AE59-82FF34323E30}" srcId="{E6C927DF-D582-4901-9EC2-6B681EF653DB}" destId="{F7B2186F-3C56-4846-B987-0E19CBBCFCFE}" srcOrd="2" destOrd="0" parTransId="{78C2900C-A214-40D0-8B6F-8BAD4C9DE056}" sibTransId="{AE51F3D2-DAB0-4900-BB1D-8864465D1876}"/>
    <dgm:cxn modelId="{3FFD4FC0-B2C5-4A56-866B-CD9984574938}" srcId="{E6C927DF-D582-4901-9EC2-6B681EF653DB}" destId="{6EFF6719-6907-469A-BF5F-08F8604C8F51}" srcOrd="1" destOrd="0" parTransId="{84FB171D-E68E-476A-8AFC-A0902A5E9F42}" sibTransId="{712239BA-CDE6-4C84-876E-0E59802780E7}"/>
    <dgm:cxn modelId="{956B9BC4-1490-42D2-9A2A-523E2E26A647}" srcId="{250E9968-71D7-46E7-B014-21C31226EFA7}" destId="{332BBDCA-75BE-436C-ADDE-6ADB5E87920C}" srcOrd="0" destOrd="0" parTransId="{722D6334-5A3F-4707-AC2E-C4F0D07FD89C}" sibTransId="{67FE654B-AE58-4B59-92A7-AE64373535EB}"/>
    <dgm:cxn modelId="{6FF216C7-0D36-4C75-8374-7424380F0167}" srcId="{E6C927DF-D582-4901-9EC2-6B681EF653DB}" destId="{6FA1B73A-88BD-47E9-B77C-3FBCAE9C6498}" srcOrd="5" destOrd="0" parTransId="{DE91DB4A-06D8-4889-B570-28032E5C3CDF}" sibTransId="{3810667D-8AC8-46E5-A73D-26DF552C092E}"/>
    <dgm:cxn modelId="{B8B908C9-E6B5-4F59-9942-AC6E8A784E08}" type="presOf" srcId="{D469C10F-1BA0-4E22-B257-43A3C4FBE05D}" destId="{47FB091E-81EA-49ED-B747-42072B2731D7}" srcOrd="0" destOrd="0" presId="urn:microsoft.com/office/officeart/2008/layout/SquareAccentList"/>
    <dgm:cxn modelId="{14F564D1-1C0A-47E8-BCAA-64D4E7268E5F}" type="presOf" srcId="{8D6DB56F-5274-431B-A487-BF18A4F729D6}" destId="{4E41E054-E623-4438-82A4-9FC9ED1CD3CC}" srcOrd="0" destOrd="0" presId="urn:microsoft.com/office/officeart/2008/layout/SquareAccentList"/>
    <dgm:cxn modelId="{981B9CD2-BA98-4505-9319-A0A4A75DCA20}" srcId="{E6C927DF-D582-4901-9EC2-6B681EF653DB}" destId="{41AA21EB-8ADC-4D6D-ACE4-CC26D6157474}" srcOrd="6" destOrd="0" parTransId="{4B1A3FB2-2E9E-4ABD-8E7B-F78BA15B9900}" sibTransId="{B3E65129-BEB1-4D76-BF77-F43064B71A8B}"/>
    <dgm:cxn modelId="{66CE1ED7-5C06-4FD7-9382-7D94074DA8F7}" srcId="{E6C927DF-D582-4901-9EC2-6B681EF653DB}" destId="{38E18870-0899-4047-9F7D-428F068361E2}" srcOrd="9" destOrd="0" parTransId="{197A5582-18EB-4B6F-9E4C-4E67FE69B486}" sibTransId="{97F94464-61F0-4511-9526-2B4F393A7910}"/>
    <dgm:cxn modelId="{BA0079F1-DA2E-413D-A123-146045C10BBC}" srcId="{BC66BDBA-A02C-434E-9CD0-6EC44A010332}" destId="{DA171CFA-1B4F-40B2-AE80-203FA421CE77}" srcOrd="4" destOrd="0" parTransId="{9A3692A8-3DF0-4C23-B6B9-80C51FA3A4C8}" sibTransId="{B4E80512-200B-4DD9-AED6-32E00DD64A7F}"/>
    <dgm:cxn modelId="{D70832F4-D819-4AE8-BFCA-22EEB1C7DABF}" type="presOf" srcId="{A8DE569A-6568-4FA1-BCB0-587C415F31CE}" destId="{38E414FE-B6CC-4714-B60F-70F8E7584E47}" srcOrd="0" destOrd="0" presId="urn:microsoft.com/office/officeart/2008/layout/SquareAccentList"/>
    <dgm:cxn modelId="{C120B210-9A99-46CE-8E63-931C2F920B43}" type="presParOf" srcId="{D684FEF3-BA92-4D92-A8BE-0386621D2A07}" destId="{A7E71B15-85D9-47EA-90FF-212A20645947}" srcOrd="0" destOrd="0" presId="urn:microsoft.com/office/officeart/2008/layout/SquareAccentList"/>
    <dgm:cxn modelId="{CACAF592-945F-4969-9994-6B6ECEC56302}" type="presParOf" srcId="{A7E71B15-85D9-47EA-90FF-212A20645947}" destId="{78436274-AB81-44BE-8D00-8AD55D16D137}" srcOrd="0" destOrd="0" presId="urn:microsoft.com/office/officeart/2008/layout/SquareAccentList"/>
    <dgm:cxn modelId="{0BB64F5C-30B1-40C0-A0B6-786156653FA5}" type="presParOf" srcId="{78436274-AB81-44BE-8D00-8AD55D16D137}" destId="{0B02009F-01FB-4CBD-BFA4-00975D603971}" srcOrd="0" destOrd="0" presId="urn:microsoft.com/office/officeart/2008/layout/SquareAccentList"/>
    <dgm:cxn modelId="{0DFD8B50-359B-4B4D-BA43-138C85510D28}" type="presParOf" srcId="{78436274-AB81-44BE-8D00-8AD55D16D137}" destId="{C78DF225-557E-444A-91B7-4B4D195F5CE6}" srcOrd="1" destOrd="0" presId="urn:microsoft.com/office/officeart/2008/layout/SquareAccentList"/>
    <dgm:cxn modelId="{1AA1784F-2F77-496B-8FE2-716D92037202}" type="presParOf" srcId="{78436274-AB81-44BE-8D00-8AD55D16D137}" destId="{9EDA46B4-C00A-4CD4-81B2-8B3F196F5E75}" srcOrd="2" destOrd="0" presId="urn:microsoft.com/office/officeart/2008/layout/SquareAccentList"/>
    <dgm:cxn modelId="{19CE8272-B262-4A46-A426-79B0D295E1F4}" type="presParOf" srcId="{A7E71B15-85D9-47EA-90FF-212A20645947}" destId="{683FA5B1-7B33-497E-99E6-36B259766E65}" srcOrd="1" destOrd="0" presId="urn:microsoft.com/office/officeart/2008/layout/SquareAccentList"/>
    <dgm:cxn modelId="{EB2F6EBC-4BDA-4407-B826-0BCCCFCE6EF9}" type="presParOf" srcId="{683FA5B1-7B33-497E-99E6-36B259766E65}" destId="{D071533B-6A81-49F3-926B-4A83FC054798}" srcOrd="0" destOrd="0" presId="urn:microsoft.com/office/officeart/2008/layout/SquareAccentList"/>
    <dgm:cxn modelId="{C6B89C9B-E8D1-4A6E-8610-BB15EC6308A1}" type="presParOf" srcId="{D071533B-6A81-49F3-926B-4A83FC054798}" destId="{77C74B14-69F2-4447-8155-3D7C4C759D0C}" srcOrd="0" destOrd="0" presId="urn:microsoft.com/office/officeart/2008/layout/SquareAccentList"/>
    <dgm:cxn modelId="{302EC458-87AD-4321-B5E3-15973F9967A1}" type="presParOf" srcId="{D071533B-6A81-49F3-926B-4A83FC054798}" destId="{75FE7B8D-D92C-463B-898A-BDD32E0BFCFE}" srcOrd="1" destOrd="0" presId="urn:microsoft.com/office/officeart/2008/layout/SquareAccentList"/>
    <dgm:cxn modelId="{BBF96B95-9BC5-4913-A580-77458567AF76}" type="presParOf" srcId="{683FA5B1-7B33-497E-99E6-36B259766E65}" destId="{D5406495-2E8B-43BB-B182-76FC7AFCD530}" srcOrd="1" destOrd="0" presId="urn:microsoft.com/office/officeart/2008/layout/SquareAccentList"/>
    <dgm:cxn modelId="{C9B40604-58CA-4A4E-BB44-A5DFEE634671}" type="presParOf" srcId="{D5406495-2E8B-43BB-B182-76FC7AFCD530}" destId="{554415A7-6CA5-41C6-A3BA-1B7710C12381}" srcOrd="0" destOrd="0" presId="urn:microsoft.com/office/officeart/2008/layout/SquareAccentList"/>
    <dgm:cxn modelId="{0DDE7D09-399E-42E9-90B4-60CD1AFABB26}" type="presParOf" srcId="{D5406495-2E8B-43BB-B182-76FC7AFCD530}" destId="{A47FC10F-2BA2-48F5-9228-AB4890567F4E}" srcOrd="1" destOrd="0" presId="urn:microsoft.com/office/officeart/2008/layout/SquareAccentList"/>
    <dgm:cxn modelId="{8D8CC80A-9E6C-4055-BCFE-64AA5D2BF4A0}" type="presParOf" srcId="{683FA5B1-7B33-497E-99E6-36B259766E65}" destId="{4E8E28E9-41A9-4AEA-A8DA-062830D5D93B}" srcOrd="2" destOrd="0" presId="urn:microsoft.com/office/officeart/2008/layout/SquareAccentList"/>
    <dgm:cxn modelId="{3D6CF85F-EF3C-471F-A8D5-7BBDAC91E676}" type="presParOf" srcId="{4E8E28E9-41A9-4AEA-A8DA-062830D5D93B}" destId="{BE925AF7-4A00-424C-BA49-47B57464F6D4}" srcOrd="0" destOrd="0" presId="urn:microsoft.com/office/officeart/2008/layout/SquareAccentList"/>
    <dgm:cxn modelId="{CAB02DC4-7DF0-44BE-9B56-D322914833B1}" type="presParOf" srcId="{4E8E28E9-41A9-4AEA-A8DA-062830D5D93B}" destId="{FD9B7476-6FC2-4135-9544-2B007A7A0A88}" srcOrd="1" destOrd="0" presId="urn:microsoft.com/office/officeart/2008/layout/SquareAccentList"/>
    <dgm:cxn modelId="{C6DF315F-B69D-4F67-8674-768749DAA0CE}" type="presParOf" srcId="{683FA5B1-7B33-497E-99E6-36B259766E65}" destId="{794A09E7-4027-493B-8EAC-D34607BCC6FF}" srcOrd="3" destOrd="0" presId="urn:microsoft.com/office/officeart/2008/layout/SquareAccentList"/>
    <dgm:cxn modelId="{4273CDD6-B4BF-47F7-9E63-420D89CBF9F0}" type="presParOf" srcId="{794A09E7-4027-493B-8EAC-D34607BCC6FF}" destId="{26788D16-D0DA-4F3E-908D-B4ACF97CC883}" srcOrd="0" destOrd="0" presId="urn:microsoft.com/office/officeart/2008/layout/SquareAccentList"/>
    <dgm:cxn modelId="{66785C16-24ED-4EC2-BD44-FED831776AD7}" type="presParOf" srcId="{794A09E7-4027-493B-8EAC-D34607BCC6FF}" destId="{388BE4C1-69DF-4609-99D7-95D06E374CAD}" srcOrd="1" destOrd="0" presId="urn:microsoft.com/office/officeart/2008/layout/SquareAccentList"/>
    <dgm:cxn modelId="{608F9E9F-A3AC-40CB-86CE-B684D4239698}" type="presParOf" srcId="{683FA5B1-7B33-497E-99E6-36B259766E65}" destId="{1A302F02-B965-449E-9821-31BDC3E12F01}" srcOrd="4" destOrd="0" presId="urn:microsoft.com/office/officeart/2008/layout/SquareAccentList"/>
    <dgm:cxn modelId="{202088B9-E0C3-44F7-AD10-02E6D4740707}" type="presParOf" srcId="{1A302F02-B965-449E-9821-31BDC3E12F01}" destId="{D41B2452-6B75-4E63-903F-CFEBE0F6CEB3}" srcOrd="0" destOrd="0" presId="urn:microsoft.com/office/officeart/2008/layout/SquareAccentList"/>
    <dgm:cxn modelId="{22B64BB6-AA6C-47C6-B4FA-833C200E1020}" type="presParOf" srcId="{1A302F02-B965-449E-9821-31BDC3E12F01}" destId="{08BA0F48-FEF8-4F31-9961-F43CCB4FEBD9}" srcOrd="1" destOrd="0" presId="urn:microsoft.com/office/officeart/2008/layout/SquareAccentList"/>
    <dgm:cxn modelId="{5A2EBEC0-5B5D-437B-AA66-82C2A7E3A44A}" type="presParOf" srcId="{683FA5B1-7B33-497E-99E6-36B259766E65}" destId="{D9F0C50D-BB9A-4C53-965D-5A2F639CE9F9}" srcOrd="5" destOrd="0" presId="urn:microsoft.com/office/officeart/2008/layout/SquareAccentList"/>
    <dgm:cxn modelId="{037D9025-8C00-4A34-AB56-3A77E0DB2F7C}" type="presParOf" srcId="{D9F0C50D-BB9A-4C53-965D-5A2F639CE9F9}" destId="{51A724D4-F7B9-467B-88E8-1D7508EB14EC}" srcOrd="0" destOrd="0" presId="urn:microsoft.com/office/officeart/2008/layout/SquareAccentList"/>
    <dgm:cxn modelId="{EBE69073-90CE-47C5-B1C3-2088CF056F63}" type="presParOf" srcId="{D9F0C50D-BB9A-4C53-965D-5A2F639CE9F9}" destId="{26582CD5-3C46-473C-8D75-C96A59FC2160}" srcOrd="1" destOrd="0" presId="urn:microsoft.com/office/officeart/2008/layout/SquareAccentList"/>
    <dgm:cxn modelId="{59F3873F-9DD0-4B1D-B8A2-E86592F07CF8}" type="presParOf" srcId="{683FA5B1-7B33-497E-99E6-36B259766E65}" destId="{70000915-B36E-4500-9737-0D24CC5C4B9F}" srcOrd="6" destOrd="0" presId="urn:microsoft.com/office/officeart/2008/layout/SquareAccentList"/>
    <dgm:cxn modelId="{2196D444-D734-4BB1-859E-408B509FFDB2}" type="presParOf" srcId="{70000915-B36E-4500-9737-0D24CC5C4B9F}" destId="{E6058E11-024B-4EF8-8095-9F90F8C1FE02}" srcOrd="0" destOrd="0" presId="urn:microsoft.com/office/officeart/2008/layout/SquareAccentList"/>
    <dgm:cxn modelId="{CEBF975B-1DC1-430C-B582-0FDEAFDE9F58}" type="presParOf" srcId="{70000915-B36E-4500-9737-0D24CC5C4B9F}" destId="{F4F28F98-2381-4C0C-8A84-6739851B5FE3}" srcOrd="1" destOrd="0" presId="urn:microsoft.com/office/officeart/2008/layout/SquareAccentList"/>
    <dgm:cxn modelId="{95E42906-8AA0-4E06-B4FE-FCE8DFCE839C}" type="presParOf" srcId="{683FA5B1-7B33-497E-99E6-36B259766E65}" destId="{A9E44C01-DC11-44A0-8E2E-90794A7D4B4B}" srcOrd="7" destOrd="0" presId="urn:microsoft.com/office/officeart/2008/layout/SquareAccentList"/>
    <dgm:cxn modelId="{EB4ACF0D-4098-452F-9F63-679AF06E04FE}" type="presParOf" srcId="{A9E44C01-DC11-44A0-8E2E-90794A7D4B4B}" destId="{33E97D22-AC12-4E8E-B2E0-34D403F46D40}" srcOrd="0" destOrd="0" presId="urn:microsoft.com/office/officeart/2008/layout/SquareAccentList"/>
    <dgm:cxn modelId="{0704A3D8-96E9-4D91-BEC2-DD90978AE42E}" type="presParOf" srcId="{A9E44C01-DC11-44A0-8E2E-90794A7D4B4B}" destId="{12705827-0837-403E-BA31-F3CB2A0A8CF5}" srcOrd="1" destOrd="0" presId="urn:microsoft.com/office/officeart/2008/layout/SquareAccentList"/>
    <dgm:cxn modelId="{69A14023-3098-47D5-A266-8BAD6D04B870}" type="presParOf" srcId="{683FA5B1-7B33-497E-99E6-36B259766E65}" destId="{6EDAF817-9E3D-462B-8423-E034C00F5F00}" srcOrd="8" destOrd="0" presId="urn:microsoft.com/office/officeart/2008/layout/SquareAccentList"/>
    <dgm:cxn modelId="{DEAC4A92-49F7-4104-B8F9-8B9B0200296F}" type="presParOf" srcId="{6EDAF817-9E3D-462B-8423-E034C00F5F00}" destId="{07AF7B1A-14B3-479B-B3E7-B5FC98A9F010}" srcOrd="0" destOrd="0" presId="urn:microsoft.com/office/officeart/2008/layout/SquareAccentList"/>
    <dgm:cxn modelId="{1970087E-C0FB-4511-9F2B-D668F7F822FC}" type="presParOf" srcId="{6EDAF817-9E3D-462B-8423-E034C00F5F00}" destId="{70E1E2FC-0A0C-4A87-A04E-AA5CD839F54A}" srcOrd="1" destOrd="0" presId="urn:microsoft.com/office/officeart/2008/layout/SquareAccentList"/>
    <dgm:cxn modelId="{2551EFCF-8C74-488D-895D-07F25E01A9F4}" type="presParOf" srcId="{683FA5B1-7B33-497E-99E6-36B259766E65}" destId="{721E84F5-3E9A-4767-8B94-7C3C7CC28BB6}" srcOrd="9" destOrd="0" presId="urn:microsoft.com/office/officeart/2008/layout/SquareAccentList"/>
    <dgm:cxn modelId="{775B3517-E499-4677-A801-F9686A292FC6}" type="presParOf" srcId="{721E84F5-3E9A-4767-8B94-7C3C7CC28BB6}" destId="{69651EFE-92EB-4A28-BCC2-AD04B0DA9E4A}" srcOrd="0" destOrd="0" presId="urn:microsoft.com/office/officeart/2008/layout/SquareAccentList"/>
    <dgm:cxn modelId="{703FF221-4522-4911-B8CB-B00B3DE92D3C}" type="presParOf" srcId="{721E84F5-3E9A-4767-8B94-7C3C7CC28BB6}" destId="{52AE40BB-15D4-46AE-916D-6E5576612CF0}" srcOrd="1" destOrd="0" presId="urn:microsoft.com/office/officeart/2008/layout/SquareAccentList"/>
    <dgm:cxn modelId="{9F056F59-F2CA-4CF1-8BFB-903124DB86EE}" type="presParOf" srcId="{D684FEF3-BA92-4D92-A8BE-0386621D2A07}" destId="{38F5D322-5570-4183-9D84-C4337E62BF4C}" srcOrd="1" destOrd="0" presId="urn:microsoft.com/office/officeart/2008/layout/SquareAccentList"/>
    <dgm:cxn modelId="{6E5F6005-26AB-41E8-B910-35F58A564F4C}" type="presParOf" srcId="{38F5D322-5570-4183-9D84-C4337E62BF4C}" destId="{DE97EB51-02F7-43AB-943B-CF79B811021E}" srcOrd="0" destOrd="0" presId="urn:microsoft.com/office/officeart/2008/layout/SquareAccentList"/>
    <dgm:cxn modelId="{3FEE3919-FFA4-4B55-9BB7-2748CB9BB880}" type="presParOf" srcId="{DE97EB51-02F7-43AB-943B-CF79B811021E}" destId="{E995703A-F5C0-4FCB-A90B-C1E58CE38AAF}" srcOrd="0" destOrd="0" presId="urn:microsoft.com/office/officeart/2008/layout/SquareAccentList"/>
    <dgm:cxn modelId="{36F891E4-F5B0-467E-8416-AD70180F24F9}" type="presParOf" srcId="{DE97EB51-02F7-43AB-943B-CF79B811021E}" destId="{2EF3D808-3ABC-4DA4-A5AA-79ABCB425640}" srcOrd="1" destOrd="0" presId="urn:microsoft.com/office/officeart/2008/layout/SquareAccentList"/>
    <dgm:cxn modelId="{B1CB6748-2925-4892-BAE1-08CD89DF1992}" type="presParOf" srcId="{DE97EB51-02F7-43AB-943B-CF79B811021E}" destId="{B5DC5D05-7EF7-486B-9171-768CFEFE2377}" srcOrd="2" destOrd="0" presId="urn:microsoft.com/office/officeart/2008/layout/SquareAccentList"/>
    <dgm:cxn modelId="{95388843-AC53-4BAE-90A8-8A1E75B56631}" type="presParOf" srcId="{38F5D322-5570-4183-9D84-C4337E62BF4C}" destId="{901E5D62-0BC4-4E36-A91A-352FE953E3A0}" srcOrd="1" destOrd="0" presId="urn:microsoft.com/office/officeart/2008/layout/SquareAccentList"/>
    <dgm:cxn modelId="{0F83EF53-2A3E-442B-87A3-35AE22B4D54A}" type="presParOf" srcId="{901E5D62-0BC4-4E36-A91A-352FE953E3A0}" destId="{0326CA04-7C5E-4F3C-A8F8-F4BB85458129}" srcOrd="0" destOrd="0" presId="urn:microsoft.com/office/officeart/2008/layout/SquareAccentList"/>
    <dgm:cxn modelId="{AA6296CD-9C29-4402-8438-4A7370205E6A}" type="presParOf" srcId="{0326CA04-7C5E-4F3C-A8F8-F4BB85458129}" destId="{CA792FB8-7703-43A0-B500-F5834253B8CF}" srcOrd="0" destOrd="0" presId="urn:microsoft.com/office/officeart/2008/layout/SquareAccentList"/>
    <dgm:cxn modelId="{47D41FB3-57F7-48EE-830F-DA37DB37C78A}" type="presParOf" srcId="{0326CA04-7C5E-4F3C-A8F8-F4BB85458129}" destId="{A8C02E1D-1C80-4AF6-8E76-B1A050457557}" srcOrd="1" destOrd="0" presId="urn:microsoft.com/office/officeart/2008/layout/SquareAccentList"/>
    <dgm:cxn modelId="{D4DEE99E-00AF-4C1F-8842-08D251C63A7A}" type="presParOf" srcId="{901E5D62-0BC4-4E36-A91A-352FE953E3A0}" destId="{81AC7185-83BB-4074-AF4F-81197E45260C}" srcOrd="1" destOrd="0" presId="urn:microsoft.com/office/officeart/2008/layout/SquareAccentList"/>
    <dgm:cxn modelId="{2CA9EF0D-46FA-4FF6-A3EA-62A776ED4753}" type="presParOf" srcId="{81AC7185-83BB-4074-AF4F-81197E45260C}" destId="{0CCEF6DC-0780-4B53-A4A4-0C1BFD8B8ED9}" srcOrd="0" destOrd="0" presId="urn:microsoft.com/office/officeart/2008/layout/SquareAccentList"/>
    <dgm:cxn modelId="{13ECB6F5-FF26-48C5-896E-8DDD391434A1}" type="presParOf" srcId="{81AC7185-83BB-4074-AF4F-81197E45260C}" destId="{BF9D5EC1-16E0-444E-958E-AD2A7A68351A}" srcOrd="1" destOrd="0" presId="urn:microsoft.com/office/officeart/2008/layout/SquareAccentList"/>
    <dgm:cxn modelId="{AACC9C41-1511-4768-96B9-970572B31DF3}" type="presParOf" srcId="{901E5D62-0BC4-4E36-A91A-352FE953E3A0}" destId="{92294891-DEB9-4C7E-886F-45277B8180C9}" srcOrd="2" destOrd="0" presId="urn:microsoft.com/office/officeart/2008/layout/SquareAccentList"/>
    <dgm:cxn modelId="{3CA91B75-F53D-4082-BD48-FE64B1D8182A}" type="presParOf" srcId="{92294891-DEB9-4C7E-886F-45277B8180C9}" destId="{16270477-B507-436A-AA27-E91FEBE7E2FA}" srcOrd="0" destOrd="0" presId="urn:microsoft.com/office/officeart/2008/layout/SquareAccentList"/>
    <dgm:cxn modelId="{2EE2CBD4-6EF7-4051-9BD7-A71689577ABF}" type="presParOf" srcId="{92294891-DEB9-4C7E-886F-45277B8180C9}" destId="{C2987B1C-21CB-4172-8C66-6230E996C831}" srcOrd="1" destOrd="0" presId="urn:microsoft.com/office/officeart/2008/layout/SquareAccentList"/>
    <dgm:cxn modelId="{819D61B5-653A-40D5-9176-9E095B94E7FA}" type="presParOf" srcId="{901E5D62-0BC4-4E36-A91A-352FE953E3A0}" destId="{BBAB1AA3-FA12-40A7-BDC2-1C2E8E8535DE}" srcOrd="3" destOrd="0" presId="urn:microsoft.com/office/officeart/2008/layout/SquareAccentList"/>
    <dgm:cxn modelId="{0FE9ED3F-A4FA-43B2-8F0D-E01A28A14CED}" type="presParOf" srcId="{BBAB1AA3-FA12-40A7-BDC2-1C2E8E8535DE}" destId="{F85308B7-5A35-4E79-B20A-CE61F6F041ED}" srcOrd="0" destOrd="0" presId="urn:microsoft.com/office/officeart/2008/layout/SquareAccentList"/>
    <dgm:cxn modelId="{D2D8422A-858C-47C5-B260-998870E5A86A}" type="presParOf" srcId="{BBAB1AA3-FA12-40A7-BDC2-1C2E8E8535DE}" destId="{7F55CF34-9CD9-4915-BBF5-33B31A070C46}" srcOrd="1" destOrd="0" presId="urn:microsoft.com/office/officeart/2008/layout/SquareAccentList"/>
    <dgm:cxn modelId="{C89492E0-9600-4C5E-9FF3-AE3CB75E603A}" type="presParOf" srcId="{901E5D62-0BC4-4E36-A91A-352FE953E3A0}" destId="{D5F7C9B3-32F3-43BC-9FAE-03C6B72FA96E}" srcOrd="4" destOrd="0" presId="urn:microsoft.com/office/officeart/2008/layout/SquareAccentList"/>
    <dgm:cxn modelId="{4CB70890-0000-41EA-BF23-D4C2C8571D4A}" type="presParOf" srcId="{D5F7C9B3-32F3-43BC-9FAE-03C6B72FA96E}" destId="{02C531FB-29DF-477B-9EF3-D85EE3C93858}" srcOrd="0" destOrd="0" presId="urn:microsoft.com/office/officeart/2008/layout/SquareAccentList"/>
    <dgm:cxn modelId="{257DDC77-2FED-43DD-8A51-4F288594BD6D}" type="presParOf" srcId="{D5F7C9B3-32F3-43BC-9FAE-03C6B72FA96E}" destId="{4901CCA6-C0E7-417A-B9D8-B8F72BD8862A}" srcOrd="1" destOrd="0" presId="urn:microsoft.com/office/officeart/2008/layout/SquareAccentList"/>
    <dgm:cxn modelId="{B7F36814-20F6-4DC8-A263-AA4E557C7C92}" type="presParOf" srcId="{901E5D62-0BC4-4E36-A91A-352FE953E3A0}" destId="{BF978C79-D482-42A0-B720-F7C08C8BC17C}" srcOrd="5" destOrd="0" presId="urn:microsoft.com/office/officeart/2008/layout/SquareAccentList"/>
    <dgm:cxn modelId="{E38C3386-0A7B-4543-A01B-EB1EB41DC054}" type="presParOf" srcId="{BF978C79-D482-42A0-B720-F7C08C8BC17C}" destId="{7F21653C-5C05-491E-9C52-9C8CC6C7474D}" srcOrd="0" destOrd="0" presId="urn:microsoft.com/office/officeart/2008/layout/SquareAccentList"/>
    <dgm:cxn modelId="{9D1359CE-15A8-4F9F-ABE6-EEC48E75956E}" type="presParOf" srcId="{BF978C79-D482-42A0-B720-F7C08C8BC17C}" destId="{38E414FE-B6CC-4714-B60F-70F8E7584E47}" srcOrd="1" destOrd="0" presId="urn:microsoft.com/office/officeart/2008/layout/SquareAccentList"/>
    <dgm:cxn modelId="{853394DC-1690-461F-96D8-9621EC9C0988}" type="presParOf" srcId="{D684FEF3-BA92-4D92-A8BE-0386621D2A07}" destId="{34911C0D-086A-417F-8034-96D991223D56}" srcOrd="2" destOrd="0" presId="urn:microsoft.com/office/officeart/2008/layout/SquareAccentList"/>
    <dgm:cxn modelId="{FC247813-80BB-454A-B495-77FD75674EEC}" type="presParOf" srcId="{34911C0D-086A-417F-8034-96D991223D56}" destId="{5385B058-7037-4EAE-BCD1-E4DB71953EFC}" srcOrd="0" destOrd="0" presId="urn:microsoft.com/office/officeart/2008/layout/SquareAccentList"/>
    <dgm:cxn modelId="{6CBB9AC8-1A80-4A88-84CF-3D6127B0F7AF}" type="presParOf" srcId="{5385B058-7037-4EAE-BCD1-E4DB71953EFC}" destId="{7D0FA5BC-E9A2-4A27-AF79-9F2156A87C7E}" srcOrd="0" destOrd="0" presId="urn:microsoft.com/office/officeart/2008/layout/SquareAccentList"/>
    <dgm:cxn modelId="{C6C25FB6-7372-439B-B53F-A5F6D6720A94}" type="presParOf" srcId="{5385B058-7037-4EAE-BCD1-E4DB71953EFC}" destId="{5F054765-DE56-400D-A392-051E35E1E561}" srcOrd="1" destOrd="0" presId="urn:microsoft.com/office/officeart/2008/layout/SquareAccentList"/>
    <dgm:cxn modelId="{D00D62D5-1E6C-4948-BA09-76FF89B1F670}" type="presParOf" srcId="{5385B058-7037-4EAE-BCD1-E4DB71953EFC}" destId="{47FB091E-81EA-49ED-B747-42072B2731D7}" srcOrd="2" destOrd="0" presId="urn:microsoft.com/office/officeart/2008/layout/SquareAccentList"/>
    <dgm:cxn modelId="{BCC1C900-9DC6-4706-97E4-9BD8B25A4E6A}" type="presParOf" srcId="{34911C0D-086A-417F-8034-96D991223D56}" destId="{4D6EAB24-C5EB-4521-83EE-0A114B366F98}" srcOrd="1" destOrd="0" presId="urn:microsoft.com/office/officeart/2008/layout/SquareAccentList"/>
    <dgm:cxn modelId="{883BB1C4-814A-4DD0-A3E6-B8D383C3DA6C}" type="presParOf" srcId="{4D6EAB24-C5EB-4521-83EE-0A114B366F98}" destId="{C091098A-AFF5-4C90-B2BE-663359CCD929}" srcOrd="0" destOrd="0" presId="urn:microsoft.com/office/officeart/2008/layout/SquareAccentList"/>
    <dgm:cxn modelId="{C7786544-6527-461B-8290-1A669B00A779}" type="presParOf" srcId="{C091098A-AFF5-4C90-B2BE-663359CCD929}" destId="{7A7FCCC6-F663-4545-A6E7-EC75E39F8FE4}" srcOrd="0" destOrd="0" presId="urn:microsoft.com/office/officeart/2008/layout/SquareAccentList"/>
    <dgm:cxn modelId="{768C9178-90EE-4D8E-96D2-6B3734180704}" type="presParOf" srcId="{C091098A-AFF5-4C90-B2BE-663359CCD929}" destId="{08BE49E5-8953-4541-BEF8-9D5C9990FF5E}" srcOrd="1" destOrd="0" presId="urn:microsoft.com/office/officeart/2008/layout/SquareAccentList"/>
    <dgm:cxn modelId="{E4DD1C97-B8CE-4AE0-8B41-6DBDB05829B0}" type="presParOf" srcId="{D684FEF3-BA92-4D92-A8BE-0386621D2A07}" destId="{CA36AF9F-4427-458E-BDC9-ED97CF31F35B}" srcOrd="3" destOrd="0" presId="urn:microsoft.com/office/officeart/2008/layout/SquareAccentList"/>
    <dgm:cxn modelId="{7274EE7A-4A1F-4D7C-832D-777794E0ED9A}" type="presParOf" srcId="{CA36AF9F-4427-458E-BDC9-ED97CF31F35B}" destId="{25068FF0-F3C7-4D04-84AA-D080069D41EB}" srcOrd="0" destOrd="0" presId="urn:microsoft.com/office/officeart/2008/layout/SquareAccentList"/>
    <dgm:cxn modelId="{990F0DE4-C10C-4D48-8F70-1C54D734A4B6}" type="presParOf" srcId="{25068FF0-F3C7-4D04-84AA-D080069D41EB}" destId="{18226D86-05E5-4687-815E-B6A92F6537E6}" srcOrd="0" destOrd="0" presId="urn:microsoft.com/office/officeart/2008/layout/SquareAccentList"/>
    <dgm:cxn modelId="{D844D0BD-BAC4-4D2C-B85B-7060016E8791}" type="presParOf" srcId="{25068FF0-F3C7-4D04-84AA-D080069D41EB}" destId="{789A65A9-1C57-4FDD-84B2-933A9AEB14B7}" srcOrd="1" destOrd="0" presId="urn:microsoft.com/office/officeart/2008/layout/SquareAccentList"/>
    <dgm:cxn modelId="{1B789A6C-B134-4F2B-A99A-8FEC9FFD0392}" type="presParOf" srcId="{25068FF0-F3C7-4D04-84AA-D080069D41EB}" destId="{9772C897-2C5A-4036-AE89-D4A44E72DB99}" srcOrd="2" destOrd="0" presId="urn:microsoft.com/office/officeart/2008/layout/SquareAccentList"/>
    <dgm:cxn modelId="{1E9E2607-590A-4D96-9269-CBF43C5A8F96}" type="presParOf" srcId="{CA36AF9F-4427-458E-BDC9-ED97CF31F35B}" destId="{5B6EA33A-FC64-401D-859A-C55DD472DBD5}" srcOrd="1" destOrd="0" presId="urn:microsoft.com/office/officeart/2008/layout/SquareAccentList"/>
    <dgm:cxn modelId="{04AD24A2-D050-41AF-9B5C-259B139D0B37}" type="presParOf" srcId="{5B6EA33A-FC64-401D-859A-C55DD472DBD5}" destId="{269A4C22-50E2-4C0A-8AD0-3E1377039500}" srcOrd="0" destOrd="0" presId="urn:microsoft.com/office/officeart/2008/layout/SquareAccentList"/>
    <dgm:cxn modelId="{6F443F27-BA58-460B-A192-F7D3F207E2D2}" type="presParOf" srcId="{269A4C22-50E2-4C0A-8AD0-3E1377039500}" destId="{72480116-B5A3-440E-B1B6-DFD11B00BBBB}" srcOrd="0" destOrd="0" presId="urn:microsoft.com/office/officeart/2008/layout/SquareAccentList"/>
    <dgm:cxn modelId="{45D96460-CEED-4CB9-8DF4-0A6CE614F5EB}" type="presParOf" srcId="{269A4C22-50E2-4C0A-8AD0-3E1377039500}" destId="{D67F5428-E242-4D9C-8D14-93704824E997}" srcOrd="1" destOrd="0" presId="urn:microsoft.com/office/officeart/2008/layout/SquareAccentList"/>
    <dgm:cxn modelId="{BC926028-71D3-4539-AF69-120647F91592}" type="presParOf" srcId="{5B6EA33A-FC64-401D-859A-C55DD472DBD5}" destId="{7518F7C4-F711-44F4-B808-A9CE90640B9C}" srcOrd="1" destOrd="0" presId="urn:microsoft.com/office/officeart/2008/layout/SquareAccentList"/>
    <dgm:cxn modelId="{C0E6217A-BE81-4C67-8117-175893D8FC03}" type="presParOf" srcId="{7518F7C4-F711-44F4-B808-A9CE90640B9C}" destId="{CC68EFAC-CC99-480A-90A0-C54441791520}" srcOrd="0" destOrd="0" presId="urn:microsoft.com/office/officeart/2008/layout/SquareAccentList"/>
    <dgm:cxn modelId="{8CC390FC-E7B1-44BD-A70A-6A4995E879EA}" type="presParOf" srcId="{7518F7C4-F711-44F4-B808-A9CE90640B9C}" destId="{4E41E054-E623-4438-82A4-9FC9ED1CD3CC}" srcOrd="1" destOrd="0" presId="urn:microsoft.com/office/officeart/2008/layout/SquareAccentList"/>
    <dgm:cxn modelId="{E8F01B82-82F8-4E18-A234-D957EAEF3CB8}" type="presParOf" srcId="{5B6EA33A-FC64-401D-859A-C55DD472DBD5}" destId="{C233904E-4FA7-41CE-B0BD-23AEA6B8B327}" srcOrd="2" destOrd="0" presId="urn:microsoft.com/office/officeart/2008/layout/SquareAccentList"/>
    <dgm:cxn modelId="{832D3DBA-A782-4095-AF98-390CF5A7CCC2}" type="presParOf" srcId="{C233904E-4FA7-41CE-B0BD-23AEA6B8B327}" destId="{F9BBE7A8-E3C8-4235-A28C-6AE7FC552CCF}" srcOrd="0" destOrd="0" presId="urn:microsoft.com/office/officeart/2008/layout/SquareAccentList"/>
    <dgm:cxn modelId="{6B9787BA-6B32-492C-AAB8-E093DECFB126}" type="presParOf" srcId="{C233904E-4FA7-41CE-B0BD-23AEA6B8B327}" destId="{A1479110-D31C-476E-B85D-F75BD3C5187F}" srcOrd="1" destOrd="0" presId="urn:microsoft.com/office/officeart/2008/layout/SquareAccentList"/>
    <dgm:cxn modelId="{2E3DD36D-7723-4694-9629-39B5F04B3E62}" type="presParOf" srcId="{5B6EA33A-FC64-401D-859A-C55DD472DBD5}" destId="{A414B6BD-0869-4E3F-AD91-5F32625386BF}" srcOrd="3" destOrd="0" presId="urn:microsoft.com/office/officeart/2008/layout/SquareAccentList"/>
    <dgm:cxn modelId="{1F27B400-BBB0-400D-8227-B50CEFAA554C}" type="presParOf" srcId="{A414B6BD-0869-4E3F-AD91-5F32625386BF}" destId="{2D760493-0577-4C3B-A368-8095BE3CFD12}" srcOrd="0" destOrd="0" presId="urn:microsoft.com/office/officeart/2008/layout/SquareAccentList"/>
    <dgm:cxn modelId="{0635B71B-C14B-4EFF-A3C2-17423B59114D}" type="presParOf" srcId="{A414B6BD-0869-4E3F-AD91-5F32625386BF}" destId="{6AC5A793-7A2F-4AF6-9774-40770754D47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52F4-1605-4DAD-B362-BFF6766CC108}">
      <dsp:nvSpPr>
        <dsp:cNvPr id="0" name=""/>
        <dsp:cNvSpPr/>
      </dsp:nvSpPr>
      <dsp:spPr>
        <a:xfrm>
          <a:off x="0" y="493467"/>
          <a:ext cx="8969158" cy="16899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6106" tIns="604012" rIns="696106"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Oral</a:t>
          </a:r>
        </a:p>
        <a:p>
          <a:pPr marL="285750" lvl="1" indent="-285750" algn="l" defTabSz="1289050">
            <a:lnSpc>
              <a:spcPct val="90000"/>
            </a:lnSpc>
            <a:spcBef>
              <a:spcPct val="0"/>
            </a:spcBef>
            <a:spcAft>
              <a:spcPct val="15000"/>
            </a:spcAft>
            <a:buChar char="•"/>
          </a:pPr>
          <a:r>
            <a:rPr lang="en-US" sz="2900" kern="1200" dirty="0"/>
            <a:t>Injectable</a:t>
          </a:r>
        </a:p>
      </dsp:txBody>
      <dsp:txXfrm>
        <a:off x="0" y="493467"/>
        <a:ext cx="8969158" cy="1689975"/>
      </dsp:txXfrm>
    </dsp:sp>
    <dsp:sp modelId="{5117E44D-BAD9-4342-940A-D5BA0138F331}">
      <dsp:nvSpPr>
        <dsp:cNvPr id="0" name=""/>
        <dsp:cNvSpPr/>
      </dsp:nvSpPr>
      <dsp:spPr>
        <a:xfrm>
          <a:off x="448457" y="65427"/>
          <a:ext cx="6278410" cy="856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309" tIns="0" rIns="237309" bIns="0" numCol="1" spcCol="1270" anchor="ctr" anchorCtr="0">
          <a:noAutofit/>
        </a:bodyPr>
        <a:lstStyle/>
        <a:p>
          <a:pPr marL="0" lvl="0" indent="0" algn="l" defTabSz="1289050">
            <a:lnSpc>
              <a:spcPct val="90000"/>
            </a:lnSpc>
            <a:spcBef>
              <a:spcPct val="0"/>
            </a:spcBef>
            <a:spcAft>
              <a:spcPct val="35000"/>
            </a:spcAft>
            <a:buNone/>
          </a:pPr>
          <a:r>
            <a:rPr lang="en-US" sz="2900" kern="1200" dirty="0"/>
            <a:t>HIV </a:t>
          </a:r>
          <a:r>
            <a:rPr lang="en-US" sz="2900" kern="1200" dirty="0" err="1"/>
            <a:t>PrEP</a:t>
          </a:r>
          <a:endParaRPr lang="en-US" sz="2900" kern="1200" dirty="0"/>
        </a:p>
      </dsp:txBody>
      <dsp:txXfrm>
        <a:off x="490247" y="107217"/>
        <a:ext cx="6194830" cy="772500"/>
      </dsp:txXfrm>
    </dsp:sp>
    <dsp:sp modelId="{72B02C02-1E6B-46AB-AB81-AFA6CE2F7E3E}">
      <dsp:nvSpPr>
        <dsp:cNvPr id="0" name=""/>
        <dsp:cNvSpPr/>
      </dsp:nvSpPr>
      <dsp:spPr>
        <a:xfrm>
          <a:off x="0" y="2768082"/>
          <a:ext cx="8969158" cy="1233224"/>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6106" tIns="604012" rIns="696106"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err="1"/>
            <a:t>DoxyPEP</a:t>
          </a:r>
          <a:endParaRPr lang="en-US" sz="2900" kern="1200" dirty="0"/>
        </a:p>
      </dsp:txBody>
      <dsp:txXfrm>
        <a:off x="0" y="2768082"/>
        <a:ext cx="8969158" cy="1233224"/>
      </dsp:txXfrm>
    </dsp:sp>
    <dsp:sp modelId="{89FF6DF2-F2C9-42D7-B339-0BEB5943F984}">
      <dsp:nvSpPr>
        <dsp:cNvPr id="0" name=""/>
        <dsp:cNvSpPr/>
      </dsp:nvSpPr>
      <dsp:spPr>
        <a:xfrm>
          <a:off x="448457" y="2340042"/>
          <a:ext cx="6278410" cy="8560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309" tIns="0" rIns="237309" bIns="0" numCol="1" spcCol="1270" anchor="ctr" anchorCtr="0">
          <a:noAutofit/>
        </a:bodyPr>
        <a:lstStyle/>
        <a:p>
          <a:pPr marL="0" lvl="0" indent="0" algn="l" defTabSz="1289050">
            <a:lnSpc>
              <a:spcPct val="90000"/>
            </a:lnSpc>
            <a:spcBef>
              <a:spcPct val="0"/>
            </a:spcBef>
            <a:spcAft>
              <a:spcPct val="35000"/>
            </a:spcAft>
            <a:buNone/>
          </a:pPr>
          <a:r>
            <a:rPr lang="en-US" sz="2900" kern="1200" dirty="0"/>
            <a:t>HIV PEP </a:t>
          </a:r>
        </a:p>
      </dsp:txBody>
      <dsp:txXfrm>
        <a:off x="490247" y="2381832"/>
        <a:ext cx="6194830"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33A72-DEFE-4736-8DAD-D6FE3D9020AF}">
      <dsp:nvSpPr>
        <dsp:cNvPr id="0" name=""/>
        <dsp:cNvSpPr/>
      </dsp:nvSpPr>
      <dsp:spPr>
        <a:xfrm>
          <a:off x="0" y="0"/>
          <a:ext cx="544469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5E868-E59E-40B9-B068-5FE0A6B6BCD4}">
      <dsp:nvSpPr>
        <dsp:cNvPr id="0" name=""/>
        <dsp:cNvSpPr/>
      </dsp:nvSpPr>
      <dsp:spPr>
        <a:xfrm>
          <a:off x="0" y="0"/>
          <a:ext cx="5444697" cy="139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kern="1200" dirty="0"/>
            <a:t>A. Never heard of </a:t>
          </a:r>
          <a:r>
            <a:rPr lang="en-US" sz="3500" kern="1200" dirty="0" err="1"/>
            <a:t>PrEP</a:t>
          </a:r>
          <a:r>
            <a:rPr lang="en-US" sz="3500" kern="1200" dirty="0"/>
            <a:t> </a:t>
          </a:r>
        </a:p>
      </dsp:txBody>
      <dsp:txXfrm>
        <a:off x="0" y="0"/>
        <a:ext cx="5444697" cy="1392766"/>
      </dsp:txXfrm>
    </dsp:sp>
    <dsp:sp modelId="{94A2883D-2B96-48EB-BDE6-46DF0A32BB23}">
      <dsp:nvSpPr>
        <dsp:cNvPr id="0" name=""/>
        <dsp:cNvSpPr/>
      </dsp:nvSpPr>
      <dsp:spPr>
        <a:xfrm>
          <a:off x="0" y="1392766"/>
          <a:ext cx="5444697"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DE753-011B-47BC-BECF-F12B220F3FEB}">
      <dsp:nvSpPr>
        <dsp:cNvPr id="0" name=""/>
        <dsp:cNvSpPr/>
      </dsp:nvSpPr>
      <dsp:spPr>
        <a:xfrm>
          <a:off x="0" y="1392766"/>
          <a:ext cx="5444697" cy="139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kern="1200"/>
            <a:t>B. Familiar with PrEP but have never recommended it</a:t>
          </a:r>
        </a:p>
      </dsp:txBody>
      <dsp:txXfrm>
        <a:off x="0" y="1392766"/>
        <a:ext cx="5444697" cy="1392766"/>
      </dsp:txXfrm>
    </dsp:sp>
    <dsp:sp modelId="{BC739077-8993-44BB-8388-C088D02C39CB}">
      <dsp:nvSpPr>
        <dsp:cNvPr id="0" name=""/>
        <dsp:cNvSpPr/>
      </dsp:nvSpPr>
      <dsp:spPr>
        <a:xfrm>
          <a:off x="0" y="2785533"/>
          <a:ext cx="5444697"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962E2-FFCF-4D52-BEFB-B4BB5F960410}">
      <dsp:nvSpPr>
        <dsp:cNvPr id="0" name=""/>
        <dsp:cNvSpPr/>
      </dsp:nvSpPr>
      <dsp:spPr>
        <a:xfrm>
          <a:off x="0" y="2785533"/>
          <a:ext cx="5444697" cy="139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kern="1200" dirty="0"/>
            <a:t>C. Prescribed </a:t>
          </a:r>
          <a:r>
            <a:rPr lang="en-US" sz="3500" kern="1200" dirty="0" err="1"/>
            <a:t>PrEP</a:t>
          </a:r>
          <a:r>
            <a:rPr lang="en-US" sz="3500" kern="1200" dirty="0"/>
            <a:t> a few times before</a:t>
          </a:r>
        </a:p>
      </dsp:txBody>
      <dsp:txXfrm>
        <a:off x="0" y="2785533"/>
        <a:ext cx="5444697" cy="1392766"/>
      </dsp:txXfrm>
    </dsp:sp>
    <dsp:sp modelId="{BCB2376A-1F90-424F-95EE-D17D9C7A2B7B}">
      <dsp:nvSpPr>
        <dsp:cNvPr id="0" name=""/>
        <dsp:cNvSpPr/>
      </dsp:nvSpPr>
      <dsp:spPr>
        <a:xfrm>
          <a:off x="0" y="4178300"/>
          <a:ext cx="5444697"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6E889-0B59-4D7B-8FB8-66CA6265AAE8}">
      <dsp:nvSpPr>
        <dsp:cNvPr id="0" name=""/>
        <dsp:cNvSpPr/>
      </dsp:nvSpPr>
      <dsp:spPr>
        <a:xfrm>
          <a:off x="0" y="4178300"/>
          <a:ext cx="5444697" cy="139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kern="1200" dirty="0"/>
            <a:t>D. Extensive experience prescribing </a:t>
          </a:r>
          <a:r>
            <a:rPr lang="en-US" sz="3500" kern="1200" dirty="0" err="1"/>
            <a:t>PrEP</a:t>
          </a:r>
          <a:r>
            <a:rPr lang="en-US" sz="3500" kern="1200" dirty="0"/>
            <a:t> to patients</a:t>
          </a:r>
        </a:p>
      </dsp:txBody>
      <dsp:txXfrm>
        <a:off x="0" y="4178300"/>
        <a:ext cx="5444697" cy="1392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E97B-288D-42F3-B79A-DFFC6197F18D}">
      <dsp:nvSpPr>
        <dsp:cNvPr id="0" name=""/>
        <dsp:cNvSpPr/>
      </dsp:nvSpPr>
      <dsp:spPr>
        <a:xfrm>
          <a:off x="0" y="2626263"/>
          <a:ext cx="99822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When taking oral daily PrEP the risk of acquiring HIV is reduced by:</a:t>
          </a:r>
        </a:p>
      </dsp:txBody>
      <dsp:txXfrm>
        <a:off x="0" y="2626263"/>
        <a:ext cx="9982200" cy="930480"/>
      </dsp:txXfrm>
    </dsp:sp>
    <dsp:sp modelId="{56F8839F-B538-48A0-9E32-D2A72A55549B}">
      <dsp:nvSpPr>
        <dsp:cNvPr id="0" name=""/>
        <dsp:cNvSpPr/>
      </dsp:nvSpPr>
      <dsp:spPr>
        <a:xfrm>
          <a:off x="0" y="3522281"/>
          <a:ext cx="4991100" cy="7926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 99% among men who have sex with men (MSM)</a:t>
          </a:r>
        </a:p>
      </dsp:txBody>
      <dsp:txXfrm>
        <a:off x="0" y="3522281"/>
        <a:ext cx="4991100" cy="792631"/>
      </dsp:txXfrm>
    </dsp:sp>
    <dsp:sp modelId="{D3A80BF7-419E-4C6A-9A7F-5161AC607D41}">
      <dsp:nvSpPr>
        <dsp:cNvPr id="0" name=""/>
        <dsp:cNvSpPr/>
      </dsp:nvSpPr>
      <dsp:spPr>
        <a:xfrm>
          <a:off x="4991100" y="3522281"/>
          <a:ext cx="4991100" cy="792631"/>
        </a:xfrm>
        <a:prstGeom prst="rect">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 74 – 84% among people who inject drugs (PWID)</a:t>
          </a:r>
        </a:p>
      </dsp:txBody>
      <dsp:txXfrm>
        <a:off x="4991100" y="3522281"/>
        <a:ext cx="4991100" cy="792631"/>
      </dsp:txXfrm>
    </dsp:sp>
    <dsp:sp modelId="{483EE960-1EB5-4B54-8082-6AB57378A5FB}">
      <dsp:nvSpPr>
        <dsp:cNvPr id="0" name=""/>
        <dsp:cNvSpPr/>
      </dsp:nvSpPr>
      <dsp:spPr>
        <a:xfrm rot="10800000">
          <a:off x="0" y="1962"/>
          <a:ext cx="9982200" cy="2650147"/>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err="1"/>
            <a:t>PrEP</a:t>
          </a:r>
          <a:r>
            <a:rPr lang="en-US" sz="3600" kern="1200" dirty="0"/>
            <a:t> is highly effective </a:t>
          </a:r>
        </a:p>
      </dsp:txBody>
      <dsp:txXfrm rot="10800000">
        <a:off x="0" y="1962"/>
        <a:ext cx="9982200" cy="1721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C9044-115D-4E21-BFF1-588DC1CF6D71}">
      <dsp:nvSpPr>
        <dsp:cNvPr id="0" name=""/>
        <dsp:cNvSpPr/>
      </dsp:nvSpPr>
      <dsp:spPr>
        <a:xfrm>
          <a:off x="0" y="221714"/>
          <a:ext cx="9182100" cy="40319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0356EC4-0248-4AB5-9FA4-4529F85766A2}">
      <dsp:nvSpPr>
        <dsp:cNvPr id="0" name=""/>
        <dsp:cNvSpPr/>
      </dsp:nvSpPr>
      <dsp:spPr>
        <a:xfrm>
          <a:off x="459105" y="72030"/>
          <a:ext cx="6427470" cy="47232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943" tIns="0" rIns="242943" bIns="0" numCol="1" spcCol="1270" anchor="ctr" anchorCtr="0">
          <a:noAutofit/>
        </a:bodyPr>
        <a:lstStyle/>
        <a:p>
          <a:pPr marL="0" lvl="0" indent="0" algn="l" defTabSz="1066800" rtl="0">
            <a:lnSpc>
              <a:spcPct val="90000"/>
            </a:lnSpc>
            <a:spcBef>
              <a:spcPct val="0"/>
            </a:spcBef>
            <a:spcAft>
              <a:spcPct val="35000"/>
            </a:spcAft>
            <a:buNone/>
          </a:pPr>
          <a:r>
            <a:rPr lang="en-US" sz="2400" kern="1200" dirty="0"/>
            <a:t>Renal function</a:t>
          </a:r>
        </a:p>
      </dsp:txBody>
      <dsp:txXfrm>
        <a:off x="482162" y="95087"/>
        <a:ext cx="6381356" cy="426206"/>
      </dsp:txXfrm>
    </dsp:sp>
    <dsp:sp modelId="{FF4D298C-7F18-4F55-AA91-6D20855E4ECF}">
      <dsp:nvSpPr>
        <dsp:cNvPr id="0" name=""/>
        <dsp:cNvSpPr/>
      </dsp:nvSpPr>
      <dsp:spPr>
        <a:xfrm>
          <a:off x="0" y="1033950"/>
          <a:ext cx="9182100" cy="1411199"/>
        </a:xfrm>
        <a:prstGeom prst="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2633" tIns="333248" rIns="712633"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Hep B Surface Ab</a:t>
          </a:r>
        </a:p>
        <a:p>
          <a:pPr marL="228600" lvl="1" indent="-228600" algn="l" defTabSz="889000" rtl="0">
            <a:lnSpc>
              <a:spcPct val="90000"/>
            </a:lnSpc>
            <a:spcBef>
              <a:spcPct val="0"/>
            </a:spcBef>
            <a:spcAft>
              <a:spcPct val="15000"/>
            </a:spcAft>
            <a:buChar char="•"/>
          </a:pPr>
          <a:r>
            <a:rPr lang="en-US" sz="2000" kern="1200" dirty="0"/>
            <a:t>Hep B Surface Ag</a:t>
          </a:r>
        </a:p>
        <a:p>
          <a:pPr marL="228600" lvl="1" indent="-228600" algn="l" defTabSz="889000" rtl="0">
            <a:lnSpc>
              <a:spcPct val="90000"/>
            </a:lnSpc>
            <a:spcBef>
              <a:spcPct val="0"/>
            </a:spcBef>
            <a:spcAft>
              <a:spcPct val="15000"/>
            </a:spcAft>
            <a:buChar char="•"/>
          </a:pPr>
          <a:r>
            <a:rPr lang="en-US" sz="2000" kern="1200" dirty="0"/>
            <a:t>Hep B Core Ab</a:t>
          </a:r>
        </a:p>
      </dsp:txBody>
      <dsp:txXfrm>
        <a:off x="0" y="1033950"/>
        <a:ext cx="9182100" cy="1411199"/>
      </dsp:txXfrm>
    </dsp:sp>
    <dsp:sp modelId="{E1AEF1A6-406C-47BE-A4B0-395B2C3069D0}">
      <dsp:nvSpPr>
        <dsp:cNvPr id="0" name=""/>
        <dsp:cNvSpPr/>
      </dsp:nvSpPr>
      <dsp:spPr>
        <a:xfrm>
          <a:off x="418318" y="501169"/>
          <a:ext cx="6427470" cy="472320"/>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943" tIns="0" rIns="242943" bIns="0" numCol="1" spcCol="1270" anchor="ctr" anchorCtr="0">
          <a:noAutofit/>
        </a:bodyPr>
        <a:lstStyle/>
        <a:p>
          <a:pPr marL="0" lvl="0" indent="0" algn="l" defTabSz="1066800" rtl="0">
            <a:lnSpc>
              <a:spcPct val="90000"/>
            </a:lnSpc>
            <a:spcBef>
              <a:spcPct val="0"/>
            </a:spcBef>
            <a:spcAft>
              <a:spcPct val="35000"/>
            </a:spcAft>
            <a:buNone/>
          </a:pPr>
          <a:r>
            <a:rPr lang="en-US" sz="2400" kern="1200" dirty="0"/>
            <a:t>Hepatitis B serology: </a:t>
          </a:r>
        </a:p>
      </dsp:txBody>
      <dsp:txXfrm>
        <a:off x="441375" y="524226"/>
        <a:ext cx="6381356" cy="426206"/>
      </dsp:txXfrm>
    </dsp:sp>
    <dsp:sp modelId="{48EF10EB-87A4-42FA-AB12-85BBDD53F243}">
      <dsp:nvSpPr>
        <dsp:cNvPr id="0" name=""/>
        <dsp:cNvSpPr/>
      </dsp:nvSpPr>
      <dsp:spPr>
        <a:xfrm>
          <a:off x="0" y="2767710"/>
          <a:ext cx="9182100" cy="403199"/>
        </a:xfrm>
        <a:prstGeom prst="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sp>
    <dsp:sp modelId="{B22DC1A8-BA3D-42A3-8325-E81FC6523AF8}">
      <dsp:nvSpPr>
        <dsp:cNvPr id="0" name=""/>
        <dsp:cNvSpPr/>
      </dsp:nvSpPr>
      <dsp:spPr>
        <a:xfrm>
          <a:off x="459105" y="2531550"/>
          <a:ext cx="6427470" cy="472320"/>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943" tIns="0" rIns="242943" bIns="0" numCol="1" spcCol="1270" anchor="ctr" anchorCtr="0">
          <a:noAutofit/>
        </a:bodyPr>
        <a:lstStyle/>
        <a:p>
          <a:pPr marL="0" lvl="0" indent="0" algn="l" defTabSz="1066800" rtl="0">
            <a:lnSpc>
              <a:spcPct val="90000"/>
            </a:lnSpc>
            <a:spcBef>
              <a:spcPct val="0"/>
            </a:spcBef>
            <a:spcAft>
              <a:spcPct val="35000"/>
            </a:spcAft>
            <a:buNone/>
          </a:pPr>
          <a:r>
            <a:rPr lang="en-US" sz="2400" kern="1200" dirty="0"/>
            <a:t>Lipid profile (F/TAF)</a:t>
          </a:r>
        </a:p>
      </dsp:txBody>
      <dsp:txXfrm>
        <a:off x="482162" y="2554607"/>
        <a:ext cx="6381356" cy="426206"/>
      </dsp:txXfrm>
    </dsp:sp>
    <dsp:sp modelId="{6C4169D2-1A9E-4B5E-9115-FCD7CF9D934A}">
      <dsp:nvSpPr>
        <dsp:cNvPr id="0" name=""/>
        <dsp:cNvSpPr/>
      </dsp:nvSpPr>
      <dsp:spPr>
        <a:xfrm>
          <a:off x="0" y="3493471"/>
          <a:ext cx="9182100" cy="1058399"/>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2633" tIns="333248" rIns="712633"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Add on HIV RNA (Viral Load) for a</a:t>
          </a:r>
          <a:r>
            <a:rPr lang="en-US" sz="2000" kern="1200" dirty="0"/>
            <a:t>nyone who has taken oral </a:t>
          </a:r>
          <a:r>
            <a:rPr lang="en-US" sz="2000" kern="1200" dirty="0" err="1"/>
            <a:t>PrEP</a:t>
          </a:r>
          <a:r>
            <a:rPr lang="en-US" sz="2000" kern="1200" dirty="0"/>
            <a:t> in the last 3 months and/or has received a CAB injection in the last 12 months</a:t>
          </a:r>
        </a:p>
      </dsp:txBody>
      <dsp:txXfrm>
        <a:off x="0" y="3493471"/>
        <a:ext cx="9182100" cy="1058399"/>
      </dsp:txXfrm>
    </dsp:sp>
    <dsp:sp modelId="{C2AC5F84-D579-4485-A2B2-0909AA7FD835}">
      <dsp:nvSpPr>
        <dsp:cNvPr id="0" name=""/>
        <dsp:cNvSpPr/>
      </dsp:nvSpPr>
      <dsp:spPr>
        <a:xfrm>
          <a:off x="421398" y="3287978"/>
          <a:ext cx="6427470" cy="47232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943" tIns="0" rIns="242943" bIns="0" numCol="1" spcCol="1270" anchor="ctr" anchorCtr="0">
          <a:noAutofit/>
        </a:bodyPr>
        <a:lstStyle/>
        <a:p>
          <a:pPr marL="0" lvl="0" indent="0" algn="l" defTabSz="1066800" rtl="0">
            <a:lnSpc>
              <a:spcPct val="90000"/>
            </a:lnSpc>
            <a:spcBef>
              <a:spcPct val="0"/>
            </a:spcBef>
            <a:spcAft>
              <a:spcPct val="35000"/>
            </a:spcAft>
            <a:buNone/>
          </a:pPr>
          <a:r>
            <a:rPr lang="en-US" sz="2400" kern="1200" dirty="0"/>
            <a:t>HIV 1/2 Ab/Ag</a:t>
          </a:r>
        </a:p>
      </dsp:txBody>
      <dsp:txXfrm>
        <a:off x="444455" y="3311035"/>
        <a:ext cx="638135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BCEF1-3860-4F21-8FD6-518AA83FF566}">
      <dsp:nvSpPr>
        <dsp:cNvPr id="0" name=""/>
        <dsp:cNvSpPr/>
      </dsp:nvSpPr>
      <dsp:spPr>
        <a:xfrm>
          <a:off x="0" y="10863"/>
          <a:ext cx="7886700" cy="131093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t>Provider should document:</a:t>
          </a:r>
        </a:p>
      </dsp:txBody>
      <dsp:txXfrm>
        <a:off x="63994" y="74857"/>
        <a:ext cx="7758712" cy="1182942"/>
      </dsp:txXfrm>
    </dsp:sp>
    <dsp:sp modelId="{161F56B7-C4F3-4B7F-B7AA-1D89AD770769}">
      <dsp:nvSpPr>
        <dsp:cNvPr id="0" name=""/>
        <dsp:cNvSpPr/>
      </dsp:nvSpPr>
      <dsp:spPr>
        <a:xfrm>
          <a:off x="0" y="1321793"/>
          <a:ext cx="788670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a:t>HIV status at the time of discontinuation</a:t>
          </a:r>
        </a:p>
        <a:p>
          <a:pPr marL="228600" lvl="1" indent="-228600" algn="l" defTabSz="1155700" rtl="0">
            <a:lnSpc>
              <a:spcPct val="90000"/>
            </a:lnSpc>
            <a:spcBef>
              <a:spcPct val="0"/>
            </a:spcBef>
            <a:spcAft>
              <a:spcPct val="20000"/>
            </a:spcAft>
            <a:buChar char="•"/>
          </a:pPr>
          <a:r>
            <a:rPr lang="en-US" sz="2600" kern="1200"/>
            <a:t>Reason for discontinuation</a:t>
          </a:r>
        </a:p>
        <a:p>
          <a:pPr marL="228600" lvl="1" indent="-228600" algn="l" defTabSz="1155700" rtl="0">
            <a:lnSpc>
              <a:spcPct val="90000"/>
            </a:lnSpc>
            <a:spcBef>
              <a:spcPct val="0"/>
            </a:spcBef>
            <a:spcAft>
              <a:spcPct val="20000"/>
            </a:spcAft>
            <a:buChar char="•"/>
          </a:pPr>
          <a:r>
            <a:rPr lang="en-US" sz="2600" kern="1200"/>
            <a:t>Recent medication adherence and reported sexual risk behavior</a:t>
          </a:r>
        </a:p>
      </dsp:txBody>
      <dsp:txXfrm>
        <a:off x="0" y="1321793"/>
        <a:ext cx="7886700" cy="1707750"/>
      </dsp:txXfrm>
    </dsp:sp>
    <dsp:sp modelId="{47618A53-015D-476D-BC49-EB21F422A950}">
      <dsp:nvSpPr>
        <dsp:cNvPr id="0" name=""/>
        <dsp:cNvSpPr/>
      </dsp:nvSpPr>
      <dsp:spPr>
        <a:xfrm>
          <a:off x="0" y="3029544"/>
          <a:ext cx="7886700" cy="131093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t>Restarting PrEP requires same initial evaluation, minus the Hep B serology</a:t>
          </a:r>
        </a:p>
      </dsp:txBody>
      <dsp:txXfrm>
        <a:off x="63994" y="3093538"/>
        <a:ext cx="7758712" cy="1182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2009F-01FB-4CBD-BFA4-00975D603971}">
      <dsp:nvSpPr>
        <dsp:cNvPr id="0" name=""/>
        <dsp:cNvSpPr/>
      </dsp:nvSpPr>
      <dsp:spPr>
        <a:xfrm>
          <a:off x="1350" y="406352"/>
          <a:ext cx="1922710" cy="22620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DF225-557E-444A-91B7-4B4D195F5CE6}">
      <dsp:nvSpPr>
        <dsp:cNvPr id="0" name=""/>
        <dsp:cNvSpPr/>
      </dsp:nvSpPr>
      <dsp:spPr>
        <a:xfrm>
          <a:off x="1350" y="491304"/>
          <a:ext cx="141249" cy="141249"/>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DA46B4-C00A-4CD4-81B2-8B3F196F5E75}">
      <dsp:nvSpPr>
        <dsp:cNvPr id="0" name=""/>
        <dsp:cNvSpPr/>
      </dsp:nvSpPr>
      <dsp:spPr>
        <a:xfrm>
          <a:off x="1350" y="0"/>
          <a:ext cx="1922710" cy="40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Baseline</a:t>
          </a:r>
        </a:p>
      </dsp:txBody>
      <dsp:txXfrm>
        <a:off x="1350" y="0"/>
        <a:ext cx="1922710" cy="406352"/>
      </dsp:txXfrm>
    </dsp:sp>
    <dsp:sp modelId="{77C74B14-69F2-4447-8155-3D7C4C759D0C}">
      <dsp:nvSpPr>
        <dsp:cNvPr id="0" name=""/>
        <dsp:cNvSpPr/>
      </dsp:nvSpPr>
      <dsp:spPr>
        <a:xfrm>
          <a:off x="1350" y="820552"/>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FE7B8D-D92C-463B-898A-BDD32E0BFCFE}">
      <dsp:nvSpPr>
        <dsp:cNvPr id="0" name=""/>
        <dsp:cNvSpPr/>
      </dsp:nvSpPr>
      <dsp:spPr>
        <a:xfrm>
          <a:off x="135939" y="726553"/>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HIV Ab/Ag test</a:t>
          </a:r>
        </a:p>
      </dsp:txBody>
      <dsp:txXfrm>
        <a:off x="135939" y="726553"/>
        <a:ext cx="1788121" cy="329244"/>
      </dsp:txXfrm>
    </dsp:sp>
    <dsp:sp modelId="{554415A7-6CA5-41C6-A3BA-1B7710C12381}">
      <dsp:nvSpPr>
        <dsp:cNvPr id="0" name=""/>
        <dsp:cNvSpPr/>
      </dsp:nvSpPr>
      <dsp:spPr>
        <a:xfrm>
          <a:off x="1350" y="1149796"/>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7FC10F-2BA2-48F5-9228-AB4890567F4E}">
      <dsp:nvSpPr>
        <dsp:cNvPr id="0" name=""/>
        <dsp:cNvSpPr/>
      </dsp:nvSpPr>
      <dsp:spPr>
        <a:xfrm>
          <a:off x="135939" y="1055797"/>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B Surface Ab</a:t>
          </a:r>
        </a:p>
      </dsp:txBody>
      <dsp:txXfrm>
        <a:off x="135939" y="1055797"/>
        <a:ext cx="1788121" cy="329244"/>
      </dsp:txXfrm>
    </dsp:sp>
    <dsp:sp modelId="{BE925AF7-4A00-424C-BA49-47B57464F6D4}">
      <dsp:nvSpPr>
        <dsp:cNvPr id="0" name=""/>
        <dsp:cNvSpPr/>
      </dsp:nvSpPr>
      <dsp:spPr>
        <a:xfrm>
          <a:off x="1350" y="1479040"/>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9B7476-6FC2-4135-9544-2B007A7A0A88}">
      <dsp:nvSpPr>
        <dsp:cNvPr id="0" name=""/>
        <dsp:cNvSpPr/>
      </dsp:nvSpPr>
      <dsp:spPr>
        <a:xfrm>
          <a:off x="135939" y="1385041"/>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B Surface Ag</a:t>
          </a:r>
        </a:p>
      </dsp:txBody>
      <dsp:txXfrm>
        <a:off x="135939" y="1385041"/>
        <a:ext cx="1788121" cy="329244"/>
      </dsp:txXfrm>
    </dsp:sp>
    <dsp:sp modelId="{26788D16-D0DA-4F3E-908D-B4ACF97CC883}">
      <dsp:nvSpPr>
        <dsp:cNvPr id="0" name=""/>
        <dsp:cNvSpPr/>
      </dsp:nvSpPr>
      <dsp:spPr>
        <a:xfrm>
          <a:off x="1350" y="1808285"/>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8BE4C1-69DF-4609-99D7-95D06E374CAD}">
      <dsp:nvSpPr>
        <dsp:cNvPr id="0" name=""/>
        <dsp:cNvSpPr/>
      </dsp:nvSpPr>
      <dsp:spPr>
        <a:xfrm>
          <a:off x="135939" y="1714286"/>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B core Ab</a:t>
          </a:r>
        </a:p>
      </dsp:txBody>
      <dsp:txXfrm>
        <a:off x="135939" y="1714286"/>
        <a:ext cx="1788121" cy="329244"/>
      </dsp:txXfrm>
    </dsp:sp>
    <dsp:sp modelId="{D41B2452-6B75-4E63-903F-CFEBE0F6CEB3}">
      <dsp:nvSpPr>
        <dsp:cNvPr id="0" name=""/>
        <dsp:cNvSpPr/>
      </dsp:nvSpPr>
      <dsp:spPr>
        <a:xfrm>
          <a:off x="1350" y="2137529"/>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BA0F48-FEF8-4F31-9961-F43CCB4FEBD9}">
      <dsp:nvSpPr>
        <dsp:cNvPr id="0" name=""/>
        <dsp:cNvSpPr/>
      </dsp:nvSpPr>
      <dsp:spPr>
        <a:xfrm>
          <a:off x="135939" y="2043530"/>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C Ab</a:t>
          </a:r>
        </a:p>
      </dsp:txBody>
      <dsp:txXfrm>
        <a:off x="135939" y="2043530"/>
        <a:ext cx="1788121" cy="329244"/>
      </dsp:txXfrm>
    </dsp:sp>
    <dsp:sp modelId="{51A724D4-F7B9-467B-88E8-1D7508EB14EC}">
      <dsp:nvSpPr>
        <dsp:cNvPr id="0" name=""/>
        <dsp:cNvSpPr/>
      </dsp:nvSpPr>
      <dsp:spPr>
        <a:xfrm>
          <a:off x="1350" y="2466773"/>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582CD5-3C46-473C-8D75-C96A59FC2160}">
      <dsp:nvSpPr>
        <dsp:cNvPr id="0" name=""/>
        <dsp:cNvSpPr/>
      </dsp:nvSpPr>
      <dsp:spPr>
        <a:xfrm>
          <a:off x="135939" y="2372774"/>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Cr/AST/ALT</a:t>
          </a:r>
        </a:p>
      </dsp:txBody>
      <dsp:txXfrm>
        <a:off x="135939" y="2372774"/>
        <a:ext cx="1788121" cy="329244"/>
      </dsp:txXfrm>
    </dsp:sp>
    <dsp:sp modelId="{E6058E11-024B-4EF8-8095-9F90F8C1FE02}">
      <dsp:nvSpPr>
        <dsp:cNvPr id="0" name=""/>
        <dsp:cNvSpPr/>
      </dsp:nvSpPr>
      <dsp:spPr>
        <a:xfrm>
          <a:off x="1350" y="2796018"/>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F28F98-2381-4C0C-8A84-6739851B5FE3}">
      <dsp:nvSpPr>
        <dsp:cNvPr id="0" name=""/>
        <dsp:cNvSpPr/>
      </dsp:nvSpPr>
      <dsp:spPr>
        <a:xfrm>
          <a:off x="135939" y="2702018"/>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Syphilis serology*</a:t>
          </a:r>
        </a:p>
      </dsp:txBody>
      <dsp:txXfrm>
        <a:off x="135939" y="2702018"/>
        <a:ext cx="1788121" cy="329244"/>
      </dsp:txXfrm>
    </dsp:sp>
    <dsp:sp modelId="{33E97D22-AC12-4E8E-B2E0-34D403F46D40}">
      <dsp:nvSpPr>
        <dsp:cNvPr id="0" name=""/>
        <dsp:cNvSpPr/>
      </dsp:nvSpPr>
      <dsp:spPr>
        <a:xfrm>
          <a:off x="1350" y="3125262"/>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05827-0837-403E-BA31-F3CB2A0A8CF5}">
      <dsp:nvSpPr>
        <dsp:cNvPr id="0" name=""/>
        <dsp:cNvSpPr/>
      </dsp:nvSpPr>
      <dsp:spPr>
        <a:xfrm>
          <a:off x="135939" y="3031263"/>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Gonorrhea*^</a:t>
          </a:r>
        </a:p>
      </dsp:txBody>
      <dsp:txXfrm>
        <a:off x="135939" y="3031263"/>
        <a:ext cx="1788121" cy="329244"/>
      </dsp:txXfrm>
    </dsp:sp>
    <dsp:sp modelId="{07AF7B1A-14B3-479B-B3E7-B5FC98A9F010}">
      <dsp:nvSpPr>
        <dsp:cNvPr id="0" name=""/>
        <dsp:cNvSpPr/>
      </dsp:nvSpPr>
      <dsp:spPr>
        <a:xfrm>
          <a:off x="1350" y="3454506"/>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1E2FC-0A0C-4A87-A04E-AA5CD839F54A}">
      <dsp:nvSpPr>
        <dsp:cNvPr id="0" name=""/>
        <dsp:cNvSpPr/>
      </dsp:nvSpPr>
      <dsp:spPr>
        <a:xfrm>
          <a:off x="135939" y="3360507"/>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Chlamydia*^</a:t>
          </a:r>
        </a:p>
      </dsp:txBody>
      <dsp:txXfrm>
        <a:off x="135939" y="3360507"/>
        <a:ext cx="1788121" cy="329244"/>
      </dsp:txXfrm>
    </dsp:sp>
    <dsp:sp modelId="{69651EFE-92EB-4A28-BCC2-AD04B0DA9E4A}">
      <dsp:nvSpPr>
        <dsp:cNvPr id="0" name=""/>
        <dsp:cNvSpPr/>
      </dsp:nvSpPr>
      <dsp:spPr>
        <a:xfrm>
          <a:off x="1350" y="3783751"/>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E40BB-15D4-46AE-916D-6E5576612CF0}">
      <dsp:nvSpPr>
        <dsp:cNvPr id="0" name=""/>
        <dsp:cNvSpPr/>
      </dsp:nvSpPr>
      <dsp:spPr>
        <a:xfrm>
          <a:off x="135939" y="3689751"/>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Pregnancy*</a:t>
          </a:r>
        </a:p>
      </dsp:txBody>
      <dsp:txXfrm>
        <a:off x="135939" y="3689751"/>
        <a:ext cx="1788121" cy="329244"/>
      </dsp:txXfrm>
    </dsp:sp>
    <dsp:sp modelId="{E995703A-F5C0-4FCB-A90B-C1E58CE38AAF}">
      <dsp:nvSpPr>
        <dsp:cNvPr id="0" name=""/>
        <dsp:cNvSpPr/>
      </dsp:nvSpPr>
      <dsp:spPr>
        <a:xfrm>
          <a:off x="2020196" y="406352"/>
          <a:ext cx="1922710" cy="22620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3D808-3ABC-4DA4-A5AA-79ABCB425640}">
      <dsp:nvSpPr>
        <dsp:cNvPr id="0" name=""/>
        <dsp:cNvSpPr/>
      </dsp:nvSpPr>
      <dsp:spPr>
        <a:xfrm>
          <a:off x="2020196" y="491304"/>
          <a:ext cx="141249" cy="141249"/>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C5D05-7EF7-486B-9171-768CFEFE2377}">
      <dsp:nvSpPr>
        <dsp:cNvPr id="0" name=""/>
        <dsp:cNvSpPr/>
      </dsp:nvSpPr>
      <dsp:spPr>
        <a:xfrm>
          <a:off x="2020196" y="0"/>
          <a:ext cx="1922710" cy="40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4-6 weeks </a:t>
          </a:r>
        </a:p>
      </dsp:txBody>
      <dsp:txXfrm>
        <a:off x="2020196" y="0"/>
        <a:ext cx="1922710" cy="406352"/>
      </dsp:txXfrm>
    </dsp:sp>
    <dsp:sp modelId="{CA792FB8-7703-43A0-B500-F5834253B8CF}">
      <dsp:nvSpPr>
        <dsp:cNvPr id="0" name=""/>
        <dsp:cNvSpPr/>
      </dsp:nvSpPr>
      <dsp:spPr>
        <a:xfrm>
          <a:off x="2020196" y="820552"/>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C02E1D-1C80-4AF6-8E76-B1A050457557}">
      <dsp:nvSpPr>
        <dsp:cNvPr id="0" name=""/>
        <dsp:cNvSpPr/>
      </dsp:nvSpPr>
      <dsp:spPr>
        <a:xfrm>
          <a:off x="2154786" y="726553"/>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HIV Ab/Ag test</a:t>
          </a:r>
        </a:p>
      </dsp:txBody>
      <dsp:txXfrm>
        <a:off x="2154786" y="726553"/>
        <a:ext cx="1788121" cy="329244"/>
      </dsp:txXfrm>
    </dsp:sp>
    <dsp:sp modelId="{0CCEF6DC-0780-4B53-A4A4-0C1BFD8B8ED9}">
      <dsp:nvSpPr>
        <dsp:cNvPr id="0" name=""/>
        <dsp:cNvSpPr/>
      </dsp:nvSpPr>
      <dsp:spPr>
        <a:xfrm>
          <a:off x="2020196" y="1149796"/>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9D5EC1-16E0-444E-958E-AD2A7A68351A}">
      <dsp:nvSpPr>
        <dsp:cNvPr id="0" name=""/>
        <dsp:cNvSpPr/>
      </dsp:nvSpPr>
      <dsp:spPr>
        <a:xfrm>
          <a:off x="2154786" y="1055797"/>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Cr/AST/ALT**</a:t>
          </a:r>
        </a:p>
      </dsp:txBody>
      <dsp:txXfrm>
        <a:off x="2154786" y="1055797"/>
        <a:ext cx="1788121" cy="329244"/>
      </dsp:txXfrm>
    </dsp:sp>
    <dsp:sp modelId="{16270477-B507-436A-AA27-E91FEBE7E2FA}">
      <dsp:nvSpPr>
        <dsp:cNvPr id="0" name=""/>
        <dsp:cNvSpPr/>
      </dsp:nvSpPr>
      <dsp:spPr>
        <a:xfrm>
          <a:off x="2020196" y="1479040"/>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87B1C-21CB-4172-8C66-6230E996C831}">
      <dsp:nvSpPr>
        <dsp:cNvPr id="0" name=""/>
        <dsp:cNvSpPr/>
      </dsp:nvSpPr>
      <dsp:spPr>
        <a:xfrm>
          <a:off x="2154786" y="1385041"/>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Syphilis serology*</a:t>
          </a:r>
        </a:p>
      </dsp:txBody>
      <dsp:txXfrm>
        <a:off x="2154786" y="1385041"/>
        <a:ext cx="1788121" cy="329244"/>
      </dsp:txXfrm>
    </dsp:sp>
    <dsp:sp modelId="{F85308B7-5A35-4E79-B20A-CE61F6F041ED}">
      <dsp:nvSpPr>
        <dsp:cNvPr id="0" name=""/>
        <dsp:cNvSpPr/>
      </dsp:nvSpPr>
      <dsp:spPr>
        <a:xfrm>
          <a:off x="2020196" y="1808285"/>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55CF34-9CD9-4915-BBF5-33B31A070C46}">
      <dsp:nvSpPr>
        <dsp:cNvPr id="0" name=""/>
        <dsp:cNvSpPr/>
      </dsp:nvSpPr>
      <dsp:spPr>
        <a:xfrm>
          <a:off x="2154786" y="1714286"/>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Gonorrhea*^</a:t>
          </a:r>
        </a:p>
      </dsp:txBody>
      <dsp:txXfrm>
        <a:off x="2154786" y="1714286"/>
        <a:ext cx="1788121" cy="329244"/>
      </dsp:txXfrm>
    </dsp:sp>
    <dsp:sp modelId="{02C531FB-29DF-477B-9EF3-D85EE3C93858}">
      <dsp:nvSpPr>
        <dsp:cNvPr id="0" name=""/>
        <dsp:cNvSpPr/>
      </dsp:nvSpPr>
      <dsp:spPr>
        <a:xfrm>
          <a:off x="2020196" y="2137529"/>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01CCA6-C0E7-417A-B9D8-B8F72BD8862A}">
      <dsp:nvSpPr>
        <dsp:cNvPr id="0" name=""/>
        <dsp:cNvSpPr/>
      </dsp:nvSpPr>
      <dsp:spPr>
        <a:xfrm>
          <a:off x="2154786" y="2043530"/>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Chlamydia*^</a:t>
          </a:r>
        </a:p>
      </dsp:txBody>
      <dsp:txXfrm>
        <a:off x="2154786" y="2043530"/>
        <a:ext cx="1788121" cy="329244"/>
      </dsp:txXfrm>
    </dsp:sp>
    <dsp:sp modelId="{7F21653C-5C05-491E-9C52-9C8CC6C7474D}">
      <dsp:nvSpPr>
        <dsp:cNvPr id="0" name=""/>
        <dsp:cNvSpPr/>
      </dsp:nvSpPr>
      <dsp:spPr>
        <a:xfrm>
          <a:off x="2020196" y="2466773"/>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E414FE-B6CC-4714-B60F-70F8E7584E47}">
      <dsp:nvSpPr>
        <dsp:cNvPr id="0" name=""/>
        <dsp:cNvSpPr/>
      </dsp:nvSpPr>
      <dsp:spPr>
        <a:xfrm>
          <a:off x="2154786" y="2372774"/>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Pregnancy*</a:t>
          </a:r>
        </a:p>
      </dsp:txBody>
      <dsp:txXfrm>
        <a:off x="2154786" y="2372774"/>
        <a:ext cx="1788121" cy="329244"/>
      </dsp:txXfrm>
    </dsp:sp>
    <dsp:sp modelId="{7D0FA5BC-E9A2-4A27-AF79-9F2156A87C7E}">
      <dsp:nvSpPr>
        <dsp:cNvPr id="0" name=""/>
        <dsp:cNvSpPr/>
      </dsp:nvSpPr>
      <dsp:spPr>
        <a:xfrm>
          <a:off x="4039042" y="406352"/>
          <a:ext cx="1922710" cy="22620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54765-DE56-400D-A392-051E35E1E561}">
      <dsp:nvSpPr>
        <dsp:cNvPr id="0" name=""/>
        <dsp:cNvSpPr/>
      </dsp:nvSpPr>
      <dsp:spPr>
        <a:xfrm>
          <a:off x="4039042" y="491304"/>
          <a:ext cx="141249" cy="141249"/>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FB091E-81EA-49ED-B747-42072B2731D7}">
      <dsp:nvSpPr>
        <dsp:cNvPr id="0" name=""/>
        <dsp:cNvSpPr/>
      </dsp:nvSpPr>
      <dsp:spPr>
        <a:xfrm>
          <a:off x="4039042" y="0"/>
          <a:ext cx="1922710" cy="40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3 months</a:t>
          </a:r>
        </a:p>
      </dsp:txBody>
      <dsp:txXfrm>
        <a:off x="4039042" y="0"/>
        <a:ext cx="1922710" cy="406352"/>
      </dsp:txXfrm>
    </dsp:sp>
    <dsp:sp modelId="{7A7FCCC6-F663-4545-A6E7-EC75E39F8FE4}">
      <dsp:nvSpPr>
        <dsp:cNvPr id="0" name=""/>
        <dsp:cNvSpPr/>
      </dsp:nvSpPr>
      <dsp:spPr>
        <a:xfrm>
          <a:off x="4039042" y="820552"/>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BE49E5-8953-4541-BEF8-9D5C9990FF5E}">
      <dsp:nvSpPr>
        <dsp:cNvPr id="0" name=""/>
        <dsp:cNvSpPr/>
      </dsp:nvSpPr>
      <dsp:spPr>
        <a:xfrm>
          <a:off x="4173632" y="726553"/>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HIV Ab/Ag test</a:t>
          </a:r>
        </a:p>
      </dsp:txBody>
      <dsp:txXfrm>
        <a:off x="4173632" y="726553"/>
        <a:ext cx="1788121" cy="329244"/>
      </dsp:txXfrm>
    </dsp:sp>
    <dsp:sp modelId="{18226D86-05E5-4687-815E-B6A92F6537E6}">
      <dsp:nvSpPr>
        <dsp:cNvPr id="0" name=""/>
        <dsp:cNvSpPr/>
      </dsp:nvSpPr>
      <dsp:spPr>
        <a:xfrm>
          <a:off x="6057889" y="406352"/>
          <a:ext cx="1922710" cy="22620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A65A9-1C57-4FDD-84B2-933A9AEB14B7}">
      <dsp:nvSpPr>
        <dsp:cNvPr id="0" name=""/>
        <dsp:cNvSpPr/>
      </dsp:nvSpPr>
      <dsp:spPr>
        <a:xfrm>
          <a:off x="6057889" y="491304"/>
          <a:ext cx="141249" cy="141249"/>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2C897-2C5A-4036-AE89-D4A44E72DB99}">
      <dsp:nvSpPr>
        <dsp:cNvPr id="0" name=""/>
        <dsp:cNvSpPr/>
      </dsp:nvSpPr>
      <dsp:spPr>
        <a:xfrm>
          <a:off x="6057889" y="0"/>
          <a:ext cx="1922710" cy="40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6 months</a:t>
          </a:r>
        </a:p>
      </dsp:txBody>
      <dsp:txXfrm>
        <a:off x="6057889" y="0"/>
        <a:ext cx="1922710" cy="406352"/>
      </dsp:txXfrm>
    </dsp:sp>
    <dsp:sp modelId="{72480116-B5A3-440E-B1B6-DFD11B00BBBB}">
      <dsp:nvSpPr>
        <dsp:cNvPr id="0" name=""/>
        <dsp:cNvSpPr/>
      </dsp:nvSpPr>
      <dsp:spPr>
        <a:xfrm>
          <a:off x="6057889" y="820552"/>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7F5428-E242-4D9C-8D14-93704824E997}">
      <dsp:nvSpPr>
        <dsp:cNvPr id="0" name=""/>
        <dsp:cNvSpPr/>
      </dsp:nvSpPr>
      <dsp:spPr>
        <a:xfrm>
          <a:off x="6192478" y="726553"/>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Syphilis serology*</a:t>
          </a:r>
        </a:p>
      </dsp:txBody>
      <dsp:txXfrm>
        <a:off x="6192478" y="726553"/>
        <a:ext cx="1788121" cy="329244"/>
      </dsp:txXfrm>
    </dsp:sp>
    <dsp:sp modelId="{CC68EFAC-CC99-480A-90A0-C54441791520}">
      <dsp:nvSpPr>
        <dsp:cNvPr id="0" name=""/>
        <dsp:cNvSpPr/>
      </dsp:nvSpPr>
      <dsp:spPr>
        <a:xfrm>
          <a:off x="6057889" y="1535814"/>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41E054-E623-4438-82A4-9FC9ED1CD3CC}">
      <dsp:nvSpPr>
        <dsp:cNvPr id="0" name=""/>
        <dsp:cNvSpPr/>
      </dsp:nvSpPr>
      <dsp:spPr>
        <a:xfrm>
          <a:off x="6192478" y="1055797"/>
          <a:ext cx="1788121" cy="110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HIV Ab/Ag test if acquired HCV from the exposure</a:t>
          </a:r>
        </a:p>
      </dsp:txBody>
      <dsp:txXfrm>
        <a:off x="6192478" y="1055797"/>
        <a:ext cx="1788121" cy="1101279"/>
      </dsp:txXfrm>
    </dsp:sp>
    <dsp:sp modelId="{F9BBE7A8-E3C8-4235-A28C-6AE7FC552CCF}">
      <dsp:nvSpPr>
        <dsp:cNvPr id="0" name=""/>
        <dsp:cNvSpPr/>
      </dsp:nvSpPr>
      <dsp:spPr>
        <a:xfrm>
          <a:off x="6057889" y="2251076"/>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479110-D31C-476E-B85D-F75BD3C5187F}">
      <dsp:nvSpPr>
        <dsp:cNvPr id="0" name=""/>
        <dsp:cNvSpPr/>
      </dsp:nvSpPr>
      <dsp:spPr>
        <a:xfrm>
          <a:off x="6192478" y="2157076"/>
          <a:ext cx="1788121" cy="32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B </a:t>
          </a:r>
          <a:r>
            <a:rPr lang="en-US" sz="1600" kern="1200" dirty="0" err="1"/>
            <a:t>serologies</a:t>
          </a:r>
          <a:r>
            <a:rPr lang="en-US" sz="1600" kern="1200" dirty="0"/>
            <a:t> if not immune</a:t>
          </a:r>
        </a:p>
      </dsp:txBody>
      <dsp:txXfrm>
        <a:off x="6192478" y="2157076"/>
        <a:ext cx="1788121" cy="329244"/>
      </dsp:txXfrm>
    </dsp:sp>
    <dsp:sp modelId="{2D760493-0577-4C3B-A368-8095BE3CFD12}">
      <dsp:nvSpPr>
        <dsp:cNvPr id="0" name=""/>
        <dsp:cNvSpPr/>
      </dsp:nvSpPr>
      <dsp:spPr>
        <a:xfrm>
          <a:off x="6057889" y="2701707"/>
          <a:ext cx="141245" cy="14124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C5A793-7A2F-4AF6-9774-40770754D47C}">
      <dsp:nvSpPr>
        <dsp:cNvPr id="0" name=""/>
        <dsp:cNvSpPr/>
      </dsp:nvSpPr>
      <dsp:spPr>
        <a:xfrm>
          <a:off x="6192478" y="2486321"/>
          <a:ext cx="1788121" cy="572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C Ab</a:t>
          </a:r>
        </a:p>
      </dsp:txBody>
      <dsp:txXfrm>
        <a:off x="6192478" y="2486321"/>
        <a:ext cx="1788121" cy="5720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2AF02-EC1F-4EE8-8A8C-AB3D260CCEB4}" type="datetimeFigureOut">
              <a:rPr lang="en-US" smtClean="0"/>
              <a:t>12/4/23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35B0E-1CCB-40AB-80CC-D30A092D4C6D}" type="slidenum">
              <a:rPr lang="en-US" smtClean="0"/>
              <a:t>‹#›</a:t>
            </a:fld>
            <a:endParaRPr lang="en-US"/>
          </a:p>
        </p:txBody>
      </p:sp>
    </p:spTree>
    <p:extLst>
      <p:ext uri="{BB962C8B-B14F-4D97-AF65-F5344CB8AC3E}">
        <p14:creationId xmlns:p14="http://schemas.microsoft.com/office/powerpoint/2010/main" val="28492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hiv.uw.edu/go/screening-diagnosis/diagnostic-testing/core-concept/all#reference-1472" TargetMode="External"/><Relationship Id="rId3" Type="http://schemas.openxmlformats.org/officeDocument/2006/relationships/hyperlink" Target="https://www.hiv.uw.edu/go/screening-diagnosis/diagnostic-testing/core-concept/all#reference-1470" TargetMode="External"/><Relationship Id="rId7" Type="http://schemas.openxmlformats.org/officeDocument/2006/relationships/hyperlink" Target="https://www.hiv.uw.edu/go/screening-diagnosis/diagnostic-testing/core-concept/all#reference-207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dn.hiv.uw.edu/doc/341-3/hiv-serologic-tests-igg-sensitive-igm-sensitive-antigen-antibody.jpg" TargetMode="External"/><Relationship Id="rId5" Type="http://schemas.openxmlformats.org/officeDocument/2006/relationships/hyperlink" Target="https://www.hiv.uw.edu/go/screening-diagnosis/diagnostic-testing/core-concept/all#reference-6272" TargetMode="External"/><Relationship Id="rId4" Type="http://schemas.openxmlformats.org/officeDocument/2006/relationships/hyperlink" Target="https://www.hiv.uw.edu/go/screening-diagnosis/diagnostic-testing/core-concept/all#reference-627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2</a:t>
            </a:fld>
            <a:endParaRPr lang="en-US"/>
          </a:p>
        </p:txBody>
      </p:sp>
    </p:spTree>
    <p:extLst>
      <p:ext uri="{BB962C8B-B14F-4D97-AF65-F5344CB8AC3E}">
        <p14:creationId xmlns:p14="http://schemas.microsoft.com/office/powerpoint/2010/main" val="9119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6 month testing caveats:</a:t>
            </a:r>
          </a:p>
          <a:p>
            <a:endParaRPr lang="en-US" dirty="0"/>
          </a:p>
          <a:p>
            <a:r>
              <a:rPr lang="en-US" dirty="0"/>
              <a:t>HIV test at</a:t>
            </a:r>
            <a:r>
              <a:rPr lang="en-US" baseline="0" dirty="0"/>
              <a:t> 6 months is o</a:t>
            </a:r>
            <a:r>
              <a:rPr lang="en-US" dirty="0"/>
              <a:t>nly if hepatitis C infection was acquired during the original exposure</a:t>
            </a:r>
            <a:r>
              <a:rPr lang="en-US" baseline="0" dirty="0"/>
              <a:t> because there can be a </a:t>
            </a:r>
            <a:r>
              <a:rPr lang="en-US" dirty="0"/>
              <a:t>delay in HIV seroconversion in persons who simultaneously acquire HIV and hepatitis C infection.</a:t>
            </a:r>
          </a:p>
        </p:txBody>
      </p:sp>
      <p:sp>
        <p:nvSpPr>
          <p:cNvPr id="4" name="Slide Number Placeholder 3"/>
          <p:cNvSpPr>
            <a:spLocks noGrp="1"/>
          </p:cNvSpPr>
          <p:nvPr>
            <p:ph type="sldNum" sz="quarter" idx="10"/>
          </p:nvPr>
        </p:nvSpPr>
        <p:spPr/>
        <p:txBody>
          <a:bodyPr/>
          <a:lstStyle/>
          <a:p>
            <a:fld id="{7F035B0E-1CCB-40AB-80CC-D30A092D4C6D}" type="slidenum">
              <a:rPr lang="en-US" smtClean="0"/>
              <a:t>33</a:t>
            </a:fld>
            <a:endParaRPr lang="en-US"/>
          </a:p>
        </p:txBody>
      </p:sp>
    </p:spTree>
    <p:extLst>
      <p:ext uri="{BB962C8B-B14F-4D97-AF65-F5344CB8AC3E}">
        <p14:creationId xmlns:p14="http://schemas.microsoft.com/office/powerpoint/2010/main" val="1149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Luetkemeyer AF, Donnell D, Dombrowski JC, Cohen S, Grabow C, Brown CE, et al. Postexposure Doxycycline to Prevent Bacterial Sexually Transmitted Infections.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2023 Apr 6;388(14):1296–306. </a:t>
            </a:r>
            <a:endParaRPr lang="en-US" baseline="0" dirty="0"/>
          </a:p>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36</a:t>
            </a:fld>
            <a:endParaRPr lang="en-US"/>
          </a:p>
        </p:txBody>
      </p:sp>
    </p:spTree>
    <p:extLst>
      <p:ext uri="{BB962C8B-B14F-4D97-AF65-F5344CB8AC3E}">
        <p14:creationId xmlns:p14="http://schemas.microsoft.com/office/powerpoint/2010/main" val="1536760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Primary Care Guidance for Persons With Human Immunodeficiency Virus: 2020 Update by the HIV Medicine Association of the Infectious Diseases Society of America, Thompson et al., https://www.idsociety.org/practice-guideline/primary-care-management-of-people-with-hiv/ </a:t>
            </a:r>
          </a:p>
          <a:p>
            <a:endParaRPr lang="en-US" dirty="0"/>
          </a:p>
          <a:p>
            <a:r>
              <a:rPr lang="en-US" dirty="0"/>
              <a:t>DHHS Adult and Adolescent Antiretroviral HIV Guidelines: https://clinicalinfo.hiv.gov/en/guidelines/adultand-adolescent-arv/hhs-adults-and-adolescents-antiretroviral-guidelines-panel</a:t>
            </a:r>
          </a:p>
        </p:txBody>
      </p:sp>
      <p:sp>
        <p:nvSpPr>
          <p:cNvPr id="4" name="Slide Number Placeholder 3"/>
          <p:cNvSpPr>
            <a:spLocks noGrp="1"/>
          </p:cNvSpPr>
          <p:nvPr>
            <p:ph type="sldNum" sz="quarter" idx="10"/>
          </p:nvPr>
        </p:nvSpPr>
        <p:spPr/>
        <p:txBody>
          <a:bodyPr/>
          <a:lstStyle/>
          <a:p>
            <a:fld id="{7F035B0E-1CCB-40AB-80CC-D30A092D4C6D}" type="slidenum">
              <a:rPr lang="en-US" smtClean="0"/>
              <a:t>40</a:t>
            </a:fld>
            <a:endParaRPr lang="en-US"/>
          </a:p>
        </p:txBody>
      </p:sp>
    </p:spTree>
    <p:extLst>
      <p:ext uri="{BB962C8B-B14F-4D97-AF65-F5344CB8AC3E}">
        <p14:creationId xmlns:p14="http://schemas.microsoft.com/office/powerpoint/2010/main" val="349988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3</a:t>
            </a:fld>
            <a:endParaRPr lang="en-US"/>
          </a:p>
        </p:txBody>
      </p:sp>
    </p:spTree>
    <p:extLst>
      <p:ext uri="{BB962C8B-B14F-4D97-AF65-F5344CB8AC3E}">
        <p14:creationId xmlns:p14="http://schemas.microsoft.com/office/powerpoint/2010/main" val="208547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35B0E-1CCB-40AB-80CC-D30A092D4C6D}" type="slidenum">
              <a:rPr lang="en-US" smtClean="0"/>
              <a:t>5</a:t>
            </a:fld>
            <a:endParaRPr lang="en-US"/>
          </a:p>
        </p:txBody>
      </p:sp>
    </p:spTree>
    <p:extLst>
      <p:ext uri="{BB962C8B-B14F-4D97-AF65-F5344CB8AC3E}">
        <p14:creationId xmlns:p14="http://schemas.microsoft.com/office/powerpoint/2010/main" val="290743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the United States, the Food and Drug Administration (FDA)-approved HIV serologic tests have historically been categorized as first-, second-, third-, and fourth-generation tests, based on evolving techniques and significant improvement in assay sensitivity.</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a:rPr>
              <a:t>20</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a:rPr>
              <a:t>21</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With many of the new and improved HIV assays, a clear distinction between the HIV generations has blurred and use of the HIV test “generation” nomenclature is no longer recommended.</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a:rPr>
              <a:t>22</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The first- and second-generation antibody assays are now referred to as IgG-sensitive tests, third-generation assays as IgM/IgG-sensitive tests, and fourth-generation as antigen-antibody immunoassays (</a:t>
            </a:r>
            <a:r>
              <a:rPr lang="en-US" sz="1200" b="0" i="0" u="none" strike="noStrike" kern="1200" dirty="0">
                <a:solidFill>
                  <a:schemeClr val="tx1"/>
                </a:solidFill>
                <a:effectLst/>
                <a:latin typeface="+mn-lt"/>
                <a:ea typeface="+mn-ea"/>
                <a:cs typeface="+mn-cs"/>
                <a:hlinkClick r:id="rId6" tooltip="Figure 5 - HIV Serologic Tests: IgG-Sensitive, IgM-Sensitive, and Antigen-Antibody"/>
              </a:rPr>
              <a:t>Figure 5</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7"/>
              </a:rPr>
              <a:t>14</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a:rPr>
              <a:t>20</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a:rPr>
              <a:t>21</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8"/>
              </a:rPr>
              <a:t>23</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Further, the use of the term rapid HIV test to describe point-of-care tests is no longer recommended since a number of instrumented, laboratory-based tests now have the capacity to generate HIV test results in less than one hour. Instead, the type of test is considered either laboratory-based or point-of-care.</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a:rPr>
              <a:t>21</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a:rPr>
              <a:t>22</a:t>
            </a:r>
            <a:r>
              <a:rPr lang="en-US" sz="1200" b="0" i="0" kern="1200" baseline="30000" dirty="0">
                <a:solidFill>
                  <a:schemeClr val="tx1"/>
                </a:solidFill>
                <a:effectLst/>
                <a:latin typeface="+mn-lt"/>
                <a:ea typeface="+mn-ea"/>
                <a:cs typeface="+mn-cs"/>
              </a:rPr>
              <a:t>]</a:t>
            </a:r>
            <a:endParaRPr lang="en-US" dirty="0"/>
          </a:p>
          <a:p>
            <a:endParaRPr lang="en-US" dirty="0"/>
          </a:p>
          <a:p>
            <a:pPr>
              <a:buFont typeface="+mj-lt"/>
              <a:buAutoNum type="arabicPeriod"/>
            </a:pPr>
            <a:r>
              <a:rPr lang="en-US" sz="1200" i="1" dirty="0">
                <a:solidFill>
                  <a:srgbClr val="757575"/>
                </a:solidFill>
                <a:latin typeface="Noto Sans"/>
              </a:rPr>
              <a:t> Branson BM, </a:t>
            </a:r>
            <a:r>
              <a:rPr lang="en-US" sz="1200" i="1" dirty="0" err="1">
                <a:solidFill>
                  <a:srgbClr val="757575"/>
                </a:solidFill>
                <a:latin typeface="Noto Sans"/>
              </a:rPr>
              <a:t>Stekler</a:t>
            </a:r>
            <a:r>
              <a:rPr lang="en-US" sz="1200" i="1" dirty="0">
                <a:solidFill>
                  <a:srgbClr val="757575"/>
                </a:solidFill>
                <a:latin typeface="Noto Sans"/>
              </a:rPr>
              <a:t> JD. Detection of acute HIV infection: We can't close the window. J Infect Dis 2012; 205:521.</a:t>
            </a:r>
          </a:p>
          <a:p>
            <a:pPr>
              <a:buFont typeface="+mj-lt"/>
              <a:buAutoNum type="arabicPeriod"/>
            </a:pPr>
            <a:r>
              <a:rPr lang="en-US" sz="1200" i="1" dirty="0">
                <a:solidFill>
                  <a:srgbClr val="757575"/>
                </a:solidFill>
                <a:latin typeface="Noto Sans"/>
              </a:rPr>
              <a:t> Owen SM. Testing for acute HIV infection: implications for treatment as prevention. </a:t>
            </a:r>
            <a:r>
              <a:rPr lang="en-US" sz="1200" i="1" dirty="0" err="1">
                <a:solidFill>
                  <a:srgbClr val="757575"/>
                </a:solidFill>
                <a:latin typeface="Noto Sans"/>
              </a:rPr>
              <a:t>Curr</a:t>
            </a:r>
            <a:r>
              <a:rPr lang="en-US" sz="1200" i="1" dirty="0">
                <a:solidFill>
                  <a:srgbClr val="757575"/>
                </a:solidFill>
                <a:latin typeface="Noto Sans"/>
              </a:rPr>
              <a:t> </a:t>
            </a:r>
            <a:r>
              <a:rPr lang="en-US" sz="1200" i="1" dirty="0" err="1">
                <a:solidFill>
                  <a:srgbClr val="757575"/>
                </a:solidFill>
                <a:latin typeface="Noto Sans"/>
              </a:rPr>
              <a:t>Opin</a:t>
            </a:r>
            <a:r>
              <a:rPr lang="en-US" sz="1200" i="1" dirty="0">
                <a:solidFill>
                  <a:srgbClr val="757575"/>
                </a:solidFill>
                <a:latin typeface="Noto Sans"/>
              </a:rPr>
              <a:t> HIV AIDS 2012; 7:125.</a:t>
            </a:r>
          </a:p>
          <a:p>
            <a:pPr>
              <a:buFont typeface="+mj-lt"/>
              <a:buAutoNum type="arabicPeriod"/>
            </a:pPr>
            <a:r>
              <a:rPr lang="en-US" sz="1200" i="1" dirty="0">
                <a:solidFill>
                  <a:srgbClr val="757575"/>
                </a:solidFill>
                <a:latin typeface="Noto Sans"/>
              </a:rPr>
              <a:t> Cohen MS, Gay CL, Busch MP, et al. The detection of acute HIV infection. J Infect Dis 2010; 202:S270.</a:t>
            </a:r>
            <a:endParaRPr lang="en-US" sz="1200" b="0" i="1" dirty="0">
              <a:solidFill>
                <a:srgbClr val="757575"/>
              </a:solidFill>
              <a:effectLst/>
              <a:latin typeface="Noto Sans"/>
            </a:endParaRPr>
          </a:p>
          <a:p>
            <a:endParaRPr lang="en-US" dirty="0"/>
          </a:p>
        </p:txBody>
      </p:sp>
      <p:sp>
        <p:nvSpPr>
          <p:cNvPr id="4" name="Slide Number Placeholder 3"/>
          <p:cNvSpPr>
            <a:spLocks noGrp="1"/>
          </p:cNvSpPr>
          <p:nvPr>
            <p:ph type="sldNum" sz="quarter" idx="10"/>
          </p:nvPr>
        </p:nvSpPr>
        <p:spPr/>
        <p:txBody>
          <a:bodyPr/>
          <a:lstStyle/>
          <a:p>
            <a:fld id="{70F8E536-381C-49DA-B51B-F692AA943430}" type="slidenum">
              <a:rPr lang="en-US" smtClean="0"/>
              <a:t>13</a:t>
            </a:fld>
            <a:endParaRPr lang="en-US" dirty="0"/>
          </a:p>
        </p:txBody>
      </p:sp>
    </p:spTree>
    <p:extLst>
      <p:ext uri="{BB962C8B-B14F-4D97-AF65-F5344CB8AC3E}">
        <p14:creationId xmlns:p14="http://schemas.microsoft.com/office/powerpoint/2010/main" val="138070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of the long duration of drug exposure following injection, exclusion of acute HIV infection is necessary with the most sensitive test available, an HIV-1 RNA assay. Ideally, this testing will be done within 1 week prior to the initiation visit. If clinicians wish to provide the first injection at the first PrEP evaluation visit based on the result of a rapid combined antigen/antibody assay, blood should always be drawn for laboratory confirmatory testing that includes an HIV RNA assay</a:t>
            </a:r>
          </a:p>
          <a:p>
            <a:endParaRPr lang="en-US" dirty="0"/>
          </a:p>
        </p:txBody>
      </p:sp>
      <p:sp>
        <p:nvSpPr>
          <p:cNvPr id="4" name="Slide Number Placeholder 3"/>
          <p:cNvSpPr>
            <a:spLocks noGrp="1"/>
          </p:cNvSpPr>
          <p:nvPr>
            <p:ph type="sldNum" sz="quarter" idx="5"/>
          </p:nvPr>
        </p:nvSpPr>
        <p:spPr/>
        <p:txBody>
          <a:bodyPr/>
          <a:lstStyle/>
          <a:p>
            <a:fld id="{7F035B0E-1CCB-40AB-80CC-D30A092D4C6D}" type="slidenum">
              <a:rPr lang="en-US" smtClean="0"/>
              <a:t>22</a:t>
            </a:fld>
            <a:endParaRPr lang="en-US"/>
          </a:p>
        </p:txBody>
      </p:sp>
    </p:spTree>
    <p:extLst>
      <p:ext uri="{BB962C8B-B14F-4D97-AF65-F5344CB8AC3E}">
        <p14:creationId xmlns:p14="http://schemas.microsoft.com/office/powerpoint/2010/main" val="376711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CAB levels slowly wane over many months after injections are discontinued. In the HPTN 077 trial, the median time to undetectable CAB plasma levels was 44 weeks for men and 67 weeks for women with a wide range for both sexes. At some point during this “tail” phase, CAB levels will fall below a protective threshold and persist for some time at </a:t>
            </a:r>
            <a:r>
              <a:rPr lang="en-US" dirty="0" err="1"/>
              <a:t>nonprotective</a:t>
            </a:r>
            <a:r>
              <a:rPr lang="en-US" dirty="0"/>
              <a:t> levels exposing the patient to the risk of HIV acquisition. These lower levels of CAB may however be sufficient to apply selective pressure that selects for existing or de-novo viral strains with mutations that confer resistance to CAB or other INSTI medications. Infection with INSTI-resistant virus may complicate HIV treatment.</a:t>
            </a:r>
          </a:p>
        </p:txBody>
      </p:sp>
      <p:sp>
        <p:nvSpPr>
          <p:cNvPr id="4" name="Slide Number Placeholder 3"/>
          <p:cNvSpPr>
            <a:spLocks noGrp="1"/>
          </p:cNvSpPr>
          <p:nvPr>
            <p:ph type="sldNum" sz="quarter" idx="10"/>
          </p:nvPr>
        </p:nvSpPr>
        <p:spPr/>
        <p:txBody>
          <a:bodyPr/>
          <a:lstStyle/>
          <a:p>
            <a:fld id="{7F035B0E-1CCB-40AB-80CC-D30A092D4C6D}" type="slidenum">
              <a:rPr lang="en-US" smtClean="0"/>
              <a:t>23</a:t>
            </a:fld>
            <a:endParaRPr lang="en-US"/>
          </a:p>
        </p:txBody>
      </p:sp>
    </p:spTree>
    <p:extLst>
      <p:ext uri="{BB962C8B-B14F-4D97-AF65-F5344CB8AC3E}">
        <p14:creationId xmlns:p14="http://schemas.microsoft.com/office/powerpoint/2010/main" val="203054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24</a:t>
            </a:fld>
            <a:endParaRPr lang="en-US"/>
          </a:p>
        </p:txBody>
      </p:sp>
    </p:spTree>
    <p:extLst>
      <p:ext uri="{BB962C8B-B14F-4D97-AF65-F5344CB8AC3E}">
        <p14:creationId xmlns:p14="http://schemas.microsoft.com/office/powerpoint/2010/main" val="132524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28</a:t>
            </a:fld>
            <a:endParaRPr lang="en-US"/>
          </a:p>
        </p:txBody>
      </p:sp>
    </p:spTree>
    <p:extLst>
      <p:ext uri="{BB962C8B-B14F-4D97-AF65-F5344CB8AC3E}">
        <p14:creationId xmlns:p14="http://schemas.microsoft.com/office/powerpoint/2010/main" val="190344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32</a:t>
            </a:fld>
            <a:endParaRPr lang="en-US"/>
          </a:p>
        </p:txBody>
      </p:sp>
    </p:spTree>
    <p:extLst>
      <p:ext uri="{BB962C8B-B14F-4D97-AF65-F5344CB8AC3E}">
        <p14:creationId xmlns:p14="http://schemas.microsoft.com/office/powerpoint/2010/main" val="3361304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464"/>
          </a:xfrm>
          <a:prstGeom prst="rect">
            <a:avLst/>
          </a:prstGeom>
        </p:spPr>
      </p:pic>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454400" y="533400"/>
            <a:ext cx="1252101" cy="60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629932" y="1905000"/>
            <a:ext cx="1501693" cy="523220"/>
          </a:xfrm>
          <a:prstGeom prst="rect">
            <a:avLst/>
          </a:prstGeom>
          <a:noFill/>
        </p:spPr>
        <p:txBody>
          <a:bodyPr wrap="none" rtlCol="0">
            <a:spAutoFit/>
          </a:bodyPr>
          <a:lstStyle/>
          <a:p>
            <a:r>
              <a:rPr lang="en-US" sz="1400" dirty="0">
                <a:solidFill>
                  <a:schemeClr val="bg1"/>
                </a:solidFill>
              </a:rPr>
              <a:t>Project</a:t>
            </a:r>
            <a:r>
              <a:rPr lang="en-US" sz="1400" baseline="0" dirty="0">
                <a:solidFill>
                  <a:schemeClr val="bg1"/>
                </a:solidFill>
              </a:rPr>
              <a:t> </a:t>
            </a:r>
            <a:r>
              <a:rPr lang="en-US" sz="1400" dirty="0">
                <a:solidFill>
                  <a:schemeClr val="bg1"/>
                </a:solidFill>
              </a:rPr>
              <a:t>ECHO®</a:t>
            </a:r>
          </a:p>
          <a:p>
            <a:r>
              <a:rPr lang="en-US" sz="1400" dirty="0">
                <a:solidFill>
                  <a:schemeClr val="bg1"/>
                </a:solidFill>
              </a:rPr>
              <a:t>HCV Collaborative</a:t>
            </a:r>
          </a:p>
        </p:txBody>
      </p:sp>
      <p:sp>
        <p:nvSpPr>
          <p:cNvPr id="6" name="TextBox 5"/>
          <p:cNvSpPr txBox="1"/>
          <p:nvPr userDrawn="1"/>
        </p:nvSpPr>
        <p:spPr>
          <a:xfrm>
            <a:off x="6197600" y="6274713"/>
            <a:ext cx="2336800" cy="430887"/>
          </a:xfrm>
          <a:prstGeom prst="rect">
            <a:avLst/>
          </a:prstGeom>
          <a:noFill/>
        </p:spPr>
        <p:txBody>
          <a:bodyPr wrap="square" rtlCol="0">
            <a:spAutoFit/>
          </a:bodyPr>
          <a:lstStyle/>
          <a:p>
            <a:pPr algn="r"/>
            <a:r>
              <a:rPr lang="en-US" sz="1100" dirty="0">
                <a:solidFill>
                  <a:srgbClr val="008C99"/>
                </a:solidFill>
              </a:rPr>
              <a:t>Presentation prepared</a:t>
            </a:r>
            <a:r>
              <a:rPr lang="en-US" sz="1100" baseline="0" dirty="0">
                <a:solidFill>
                  <a:srgbClr val="008C99"/>
                </a:solidFill>
              </a:rPr>
              <a:t> by: </a:t>
            </a:r>
          </a:p>
          <a:p>
            <a:pPr algn="r"/>
            <a:r>
              <a:rPr lang="en-US" sz="1100" baseline="0" dirty="0">
                <a:solidFill>
                  <a:srgbClr val="008C99"/>
                </a:solidFill>
              </a:rPr>
              <a:t>Date prepared:</a:t>
            </a:r>
            <a:endParaRPr lang="en-US" sz="1100" dirty="0">
              <a:solidFill>
                <a:srgbClr val="008C99"/>
              </a:solidFill>
            </a:endParaRPr>
          </a:p>
        </p:txBody>
      </p:sp>
      <p:sp>
        <p:nvSpPr>
          <p:cNvPr id="17" name="Text Placeholder 16"/>
          <p:cNvSpPr>
            <a:spLocks noGrp="1"/>
          </p:cNvSpPr>
          <p:nvPr userDrawn="1">
            <p:ph type="body" sz="quarter" idx="10" hasCustomPrompt="1"/>
          </p:nvPr>
        </p:nvSpPr>
        <p:spPr>
          <a:xfrm>
            <a:off x="711199" y="2209800"/>
            <a:ext cx="9347199" cy="533400"/>
          </a:xfrm>
          <a:prstGeom prst="rect">
            <a:avLst/>
          </a:prstGeom>
        </p:spPr>
        <p:txBody>
          <a:bodyPr/>
          <a:lstStyle>
            <a:lvl1pPr marL="0" indent="0">
              <a:buNone/>
              <a:defRPr sz="2800" b="0" baseline="0">
                <a:solidFill>
                  <a:srgbClr val="008C99"/>
                </a:solidFill>
              </a:defRPr>
            </a:lvl1pPr>
          </a:lstStyle>
          <a:p>
            <a:pPr lvl="0"/>
            <a:r>
              <a:rPr lang="en-US" sz="2800" dirty="0"/>
              <a:t>Title of Presentation</a:t>
            </a:r>
            <a:endParaRPr lang="en-US" dirty="0"/>
          </a:p>
        </p:txBody>
      </p:sp>
      <p:sp>
        <p:nvSpPr>
          <p:cNvPr id="19" name="Text Placeholder 18"/>
          <p:cNvSpPr>
            <a:spLocks noGrp="1"/>
          </p:cNvSpPr>
          <p:nvPr userDrawn="1">
            <p:ph type="body" sz="quarter" idx="11" hasCustomPrompt="1"/>
          </p:nvPr>
        </p:nvSpPr>
        <p:spPr>
          <a:xfrm>
            <a:off x="711199" y="2971800"/>
            <a:ext cx="9347199" cy="914400"/>
          </a:xfrm>
          <a:prstGeom prst="rect">
            <a:avLst/>
          </a:prstGeom>
        </p:spPr>
        <p:txBody>
          <a:bodyPr/>
          <a:lstStyle>
            <a:lvl1pPr marL="0" indent="0">
              <a:spcBef>
                <a:spcPts val="0"/>
              </a:spcBef>
              <a:buNone/>
              <a:defRPr sz="1400" baseline="0">
                <a:solidFill>
                  <a:srgbClr val="008C99"/>
                </a:solidFill>
              </a:defRPr>
            </a:lvl1pPr>
          </a:lstStyle>
          <a:p>
            <a:pPr lvl="0"/>
            <a:r>
              <a:rPr lang="en-US" dirty="0"/>
              <a:t>Presenter Line 1</a:t>
            </a:r>
          </a:p>
          <a:p>
            <a:pPr lvl="0"/>
            <a:r>
              <a:rPr lang="en-US" dirty="0"/>
              <a:t>Presenter Line 2</a:t>
            </a:r>
          </a:p>
          <a:p>
            <a:pPr lvl="0"/>
            <a:r>
              <a:rPr lang="en-US" dirty="0"/>
              <a:t>Presenter Line 3</a:t>
            </a:r>
          </a:p>
          <a:p>
            <a:pPr lvl="0"/>
            <a:r>
              <a:rPr lang="en-US" dirty="0"/>
              <a:t>Presenter Line 4</a:t>
            </a:r>
          </a:p>
        </p:txBody>
      </p:sp>
      <p:sp>
        <p:nvSpPr>
          <p:cNvPr id="21" name="Text Placeholder 20"/>
          <p:cNvSpPr>
            <a:spLocks noGrp="1"/>
          </p:cNvSpPr>
          <p:nvPr userDrawn="1">
            <p:ph type="body" sz="quarter" idx="12" hasCustomPrompt="1"/>
          </p:nvPr>
        </p:nvSpPr>
        <p:spPr>
          <a:xfrm>
            <a:off x="711199" y="4191000"/>
            <a:ext cx="9347199" cy="304800"/>
          </a:xfrm>
          <a:prstGeom prst="rect">
            <a:avLst/>
          </a:prstGeom>
        </p:spPr>
        <p:txBody>
          <a:bodyPr/>
          <a:lstStyle>
            <a:lvl1pPr marL="0" indent="0">
              <a:buNone/>
              <a:defRPr sz="1400" baseline="0">
                <a:solidFill>
                  <a:srgbClr val="008C99"/>
                </a:solidFill>
              </a:defRPr>
            </a:lvl1pPr>
          </a:lstStyle>
          <a:p>
            <a:pPr lvl="0"/>
            <a:r>
              <a:rPr lang="en-US" dirty="0"/>
              <a:t>Date of Presentation</a:t>
            </a:r>
          </a:p>
        </p:txBody>
      </p:sp>
      <p:sp>
        <p:nvSpPr>
          <p:cNvPr id="4" name="Text Placeholder 3"/>
          <p:cNvSpPr>
            <a:spLocks noGrp="1"/>
          </p:cNvSpPr>
          <p:nvPr userDrawn="1">
            <p:ph type="body" sz="quarter" idx="13" hasCustomPrompt="1"/>
          </p:nvPr>
        </p:nvSpPr>
        <p:spPr>
          <a:xfrm>
            <a:off x="8569841" y="6274714"/>
            <a:ext cx="1488559" cy="430887"/>
          </a:xfrm>
          <a:prstGeom prst="rect">
            <a:avLst/>
          </a:prstGeom>
        </p:spPr>
        <p:txBody>
          <a:bodyPr/>
          <a:lstStyle>
            <a:lvl1pPr marL="0" indent="0">
              <a:buNone/>
              <a:defRPr sz="1000" i="1">
                <a:solidFill>
                  <a:srgbClr val="008C99"/>
                </a:solidFill>
              </a:defRPr>
            </a:lvl1pPr>
            <a:lvl2pPr marL="457200" indent="0">
              <a:buNone/>
              <a:defRPr/>
            </a:lvl2pPr>
          </a:lstStyle>
          <a:p>
            <a:pPr lvl="0"/>
            <a:r>
              <a:rPr lang="en-US" sz="1000" dirty="0"/>
              <a:t>Enter Name </a:t>
            </a:r>
          </a:p>
          <a:p>
            <a:pPr lvl="0"/>
            <a:r>
              <a:rPr lang="en-US" sz="1000" dirty="0"/>
              <a:t>and Date</a:t>
            </a:r>
          </a:p>
        </p:txBody>
      </p:sp>
      <p:pic>
        <p:nvPicPr>
          <p:cNvPr id="10" name="Picture 9"/>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18947" y="371208"/>
            <a:ext cx="2632253" cy="924192"/>
          </a:xfrm>
          <a:prstGeom prst="rect">
            <a:avLst/>
          </a:prstGeom>
          <a:noFill/>
        </p:spPr>
      </p:pic>
      <p:pic>
        <p:nvPicPr>
          <p:cNvPr id="11" name="Picture 10">
            <a:extLst>
              <a:ext uri="{FF2B5EF4-FFF2-40B4-BE49-F238E27FC236}">
                <a16:creationId xmlns:a16="http://schemas.microsoft.com/office/drawing/2014/main" id="{F465A98F-8ED6-4220-A259-508D9284E4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80000" y="533401"/>
            <a:ext cx="1219200" cy="608521"/>
          </a:xfrm>
          <a:prstGeom prst="rect">
            <a:avLst/>
          </a:prstGeom>
        </p:spPr>
      </p:pic>
    </p:spTree>
    <p:extLst>
      <p:ext uri="{BB962C8B-B14F-4D97-AF65-F5344CB8AC3E}">
        <p14:creationId xmlns:p14="http://schemas.microsoft.com/office/powerpoint/2010/main" val="365245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E64A4-35FB-42B6-9183-2C0CE0E36649}" type="datetime1">
              <a:rPr lang="en-US" smtClean="0"/>
              <a:pPr/>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88488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70466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5FF66B-9476-4BB3-85E9-E01854F07F90}" type="datetime1">
              <a:rPr lang="en-US" smtClean="0"/>
              <a:pPr/>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138377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B23FBD-8F7D-4F85-8085-67BFDB05CB71}" type="datetime1">
              <a:rPr lang="en-US" smtClean="0"/>
              <a:pPr/>
              <a:t>12/4/23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7439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298457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09449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04666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1613168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5EB0-D091-417E-ACD5-D65E1C7D8524}" type="datetime1">
              <a:rPr lang="en-US" smtClean="0"/>
              <a:pPr/>
              <a:t>12/4/23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2345503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09F9-C7D6-4C52-A7E8-5101239A0BA2}" type="datetime1">
              <a:rPr lang="en-US" smtClean="0"/>
              <a:pPr/>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85015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lict of Interest Disclosure">
    <p:spTree>
      <p:nvGrpSpPr>
        <p:cNvPr id="1" name=""/>
        <p:cNvGrpSpPr/>
        <p:nvPr/>
      </p:nvGrpSpPr>
      <p:grpSpPr>
        <a:xfrm>
          <a:off x="0" y="0"/>
          <a:ext cx="0" cy="0"/>
          <a:chOff x="0" y="0"/>
          <a:chExt cx="0" cy="0"/>
        </a:xfrm>
      </p:grpSpPr>
      <p:sp>
        <p:nvSpPr>
          <p:cNvPr id="15" name="Rectangle 14"/>
          <p:cNvSpPr/>
          <p:nvPr userDrawn="1"/>
        </p:nvSpPr>
        <p:spPr>
          <a:xfrm>
            <a:off x="0" y="0"/>
            <a:ext cx="12192000" cy="1066800"/>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0A5AB"/>
              </a:solidFill>
            </a:endParaRPr>
          </a:p>
        </p:txBody>
      </p:sp>
      <p:sp>
        <p:nvSpPr>
          <p:cNvPr id="9" name="TextBox 13"/>
          <p:cNvSpPr txBox="1">
            <a:spLocks noChangeArrowheads="1"/>
          </p:cNvSpPr>
          <p:nvPr userDrawn="1"/>
        </p:nvSpPr>
        <p:spPr bwMode="auto">
          <a:xfrm>
            <a:off x="702262" y="252825"/>
            <a:ext cx="11489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4000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lgn="ctr"/>
            <a:r>
              <a:rPr lang="en-US" sz="3200" dirty="0">
                <a:solidFill>
                  <a:schemeClr val="bg1"/>
                </a:solidFill>
              </a:rPr>
              <a:t>Conflict of Interest Disclosure Statement</a:t>
            </a:r>
          </a:p>
        </p:txBody>
      </p:sp>
      <p:sp>
        <p:nvSpPr>
          <p:cNvPr id="18" name="Text Placeholder 17"/>
          <p:cNvSpPr>
            <a:spLocks noGrp="1"/>
          </p:cNvSpPr>
          <p:nvPr userDrawn="1">
            <p:ph type="body" sz="quarter" idx="10" hasCustomPrompt="1"/>
          </p:nvPr>
        </p:nvSpPr>
        <p:spPr>
          <a:xfrm>
            <a:off x="1320800" y="2362200"/>
            <a:ext cx="9855200" cy="2667000"/>
          </a:xfrm>
          <a:prstGeom prst="rect">
            <a:avLst/>
          </a:prstGeom>
        </p:spPr>
        <p:txBody>
          <a:bodyPr anchor="t"/>
          <a:lstStyle>
            <a:lvl1pPr marL="0" indent="0" algn="ctr">
              <a:buNone/>
              <a:defRPr sz="1800" baseline="0">
                <a:solidFill>
                  <a:srgbClr val="50A5AB"/>
                </a:solidFill>
              </a:defRPr>
            </a:lvl1pPr>
          </a:lstStyle>
          <a:p>
            <a:pPr lvl="0"/>
            <a:r>
              <a:rPr lang="en-US" sz="1800" dirty="0"/>
              <a:t>Click to enter Disclosure Statement</a:t>
            </a:r>
            <a:endParaRPr lang="en-US" dirty="0"/>
          </a:p>
        </p:txBody>
      </p:sp>
    </p:spTree>
    <p:extLst>
      <p:ext uri="{BB962C8B-B14F-4D97-AF65-F5344CB8AC3E}">
        <p14:creationId xmlns:p14="http://schemas.microsoft.com/office/powerpoint/2010/main" val="146202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cxnSp>
        <p:nvCxnSpPr>
          <p:cNvPr id="4" name="Straight Connector 3"/>
          <p:cNvCxnSpPr/>
          <p:nvPr userDrawn="1"/>
        </p:nvCxnSpPr>
        <p:spPr>
          <a:xfrm>
            <a:off x="-37227" y="1064745"/>
            <a:ext cx="12192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1016000" y="1295400"/>
            <a:ext cx="10261600" cy="4876800"/>
          </a:xfrm>
          <a:prstGeom prst="rect">
            <a:avLst/>
          </a:prstGeom>
        </p:spPr>
        <p:txBody>
          <a:bodyPr/>
          <a:lstStyle>
            <a:lvl1pPr marL="514350" indent="-514350">
              <a:buFont typeface="+mj-lt"/>
              <a:buAutoNum type="arabicPeriod"/>
              <a:defRPr sz="2400" baseline="0">
                <a:solidFill>
                  <a:srgbClr val="50A5AB"/>
                </a:solidFill>
              </a:defRPr>
            </a:lvl1pPr>
          </a:lstStyle>
          <a:p>
            <a:pPr lvl="0"/>
            <a:r>
              <a:rPr lang="en-US" dirty="0"/>
              <a:t>Objective 1</a:t>
            </a:r>
          </a:p>
          <a:p>
            <a:pPr lvl="0"/>
            <a:r>
              <a:rPr lang="en-US" dirty="0"/>
              <a:t>Objective 2</a:t>
            </a:r>
          </a:p>
          <a:p>
            <a:pPr lvl="0"/>
            <a:r>
              <a:rPr lang="en-US" dirty="0"/>
              <a:t>Objective 3</a:t>
            </a:r>
          </a:p>
        </p:txBody>
      </p:sp>
      <p:sp>
        <p:nvSpPr>
          <p:cNvPr id="7" name="Rectangle 6"/>
          <p:cNvSpPr/>
          <p:nvPr userDrawn="1"/>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sp>
        <p:nvSpPr>
          <p:cNvPr id="2" name="TextBox 1"/>
          <p:cNvSpPr txBox="1"/>
          <p:nvPr userDrawn="1"/>
        </p:nvSpPr>
        <p:spPr>
          <a:xfrm>
            <a:off x="11908466" y="5411972"/>
            <a:ext cx="184731" cy="369332"/>
          </a:xfrm>
          <a:prstGeom prst="rect">
            <a:avLst/>
          </a:prstGeom>
          <a:noFill/>
        </p:spPr>
        <p:txBody>
          <a:bodyPr wrap="none" rtlCol="0">
            <a:spAutoFit/>
          </a:bodyPr>
          <a:lstStyle/>
          <a:p>
            <a:endParaRPr lang="en-US" sz="1800" dirty="0"/>
          </a:p>
        </p:txBody>
      </p:sp>
      <p:sp>
        <p:nvSpPr>
          <p:cNvPr id="12" name="Text Placeholder 19"/>
          <p:cNvSpPr>
            <a:spLocks noGrp="1"/>
          </p:cNvSpPr>
          <p:nvPr>
            <p:ph type="body" sz="quarter" idx="13" hasCustomPrompt="1"/>
          </p:nvPr>
        </p:nvSpPr>
        <p:spPr>
          <a:xfrm>
            <a:off x="0" y="0"/>
            <a:ext cx="12192000" cy="1066517"/>
          </a:xfrm>
          <a:prstGeom prst="rect">
            <a:avLst/>
          </a:prstGeom>
        </p:spPr>
        <p:txBody>
          <a:bodyPr anchor="ctr"/>
          <a:lstStyle>
            <a:lvl1pPr marL="0" indent="0" algn="ctr">
              <a:buNone/>
              <a:defRPr baseline="0">
                <a:solidFill>
                  <a:srgbClr val="008C99"/>
                </a:solidFill>
              </a:defRPr>
            </a:lvl1pPr>
          </a:lstStyle>
          <a:p>
            <a:pPr lvl="0"/>
            <a:r>
              <a:rPr lang="en-US" dirty="0"/>
              <a:t>OBJECTIVES</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5579" y="6461448"/>
            <a:ext cx="711200" cy="380717"/>
          </a:xfrm>
          <a:prstGeom prst="rect">
            <a:avLst/>
          </a:prstGeom>
          <a:noFill/>
          <a:ln>
            <a:noFill/>
          </a:ln>
        </p:spPr>
      </p:pic>
    </p:spTree>
    <p:extLst>
      <p:ext uri="{BB962C8B-B14F-4D97-AF65-F5344CB8AC3E}">
        <p14:creationId xmlns:p14="http://schemas.microsoft.com/office/powerpoint/2010/main" val="326503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609600" y="1295400"/>
            <a:ext cx="11074400" cy="4267200"/>
          </a:xfrm>
          <a:prstGeom prst="rect">
            <a:avLst/>
          </a:prstGeom>
        </p:spPr>
        <p:txBody>
          <a:bodyPr/>
          <a:lstStyle>
            <a:lvl1pPr marL="342900" indent="-342900">
              <a:buFontTx/>
              <a:buBlip>
                <a:blip r:embed="rId2"/>
              </a:buBlip>
              <a:defRPr sz="2800">
                <a:solidFill>
                  <a:srgbClr val="50A5AB"/>
                </a:solidFill>
              </a:defRPr>
            </a:lvl1pPr>
            <a:lvl2pPr marL="742950" indent="-285750">
              <a:buFontTx/>
              <a:buBlip>
                <a:blip r:embed="rId3"/>
              </a:buBlip>
              <a:defRPr sz="2400">
                <a:solidFill>
                  <a:srgbClr val="50A5AB"/>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1"/>
            <a:ext cx="12192000" cy="1082675"/>
          </a:xfrm>
          <a:prstGeom prst="rect">
            <a:avLst/>
          </a:prstGeom>
        </p:spPr>
        <p:txBody>
          <a:bodyPr anchor="ctr"/>
          <a:lstStyle>
            <a:lvl1pPr marL="0" indent="0" algn="ctr">
              <a:buNone/>
              <a:defRPr baseline="0">
                <a:solidFill>
                  <a:srgbClr val="008C99"/>
                </a:solidFill>
              </a:defRPr>
            </a:lvl1pPr>
          </a:lstStyle>
          <a:p>
            <a:pPr lvl="0"/>
            <a:r>
              <a:rPr lang="en-US" dirty="0"/>
              <a:t>Text Slide: click to add heading</a:t>
            </a:r>
          </a:p>
        </p:txBody>
      </p:sp>
      <p:sp>
        <p:nvSpPr>
          <p:cNvPr id="21" name="Text Placeholder 10"/>
          <p:cNvSpPr>
            <a:spLocks noGrp="1"/>
          </p:cNvSpPr>
          <p:nvPr>
            <p:ph type="body" sz="quarter" idx="15" hasCustomPrompt="1"/>
          </p:nvPr>
        </p:nvSpPr>
        <p:spPr>
          <a:xfrm>
            <a:off x="609600" y="5638800"/>
            <a:ext cx="110744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cxnSp>
        <p:nvCxnSpPr>
          <p:cNvPr id="15" name="Straight Connector 14"/>
          <p:cNvCxnSpPr/>
          <p:nvPr userDrawn="1"/>
        </p:nvCxnSpPr>
        <p:spPr>
          <a:xfrm>
            <a:off x="0" y="1066800"/>
            <a:ext cx="12192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pic>
        <p:nvPicPr>
          <p:cNvPr id="8" name="Picture 7"/>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03201" y="6543765"/>
            <a:ext cx="468260" cy="216084"/>
          </a:xfrm>
          <a:prstGeom prst="rect">
            <a:avLst/>
          </a:prstGeom>
          <a:noFill/>
          <a:ln>
            <a:noFill/>
          </a:ln>
        </p:spPr>
      </p:pic>
    </p:spTree>
    <p:extLst>
      <p:ext uri="{BB962C8B-B14F-4D97-AF65-F5344CB8AC3E}">
        <p14:creationId xmlns:p14="http://schemas.microsoft.com/office/powerpoint/2010/main" val="290076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s">
    <p:spTree>
      <p:nvGrpSpPr>
        <p:cNvPr id="1" name=""/>
        <p:cNvGrpSpPr/>
        <p:nvPr/>
      </p:nvGrpSpPr>
      <p:grpSpPr>
        <a:xfrm>
          <a:off x="0" y="0"/>
          <a:ext cx="0" cy="0"/>
          <a:chOff x="0" y="0"/>
          <a:chExt cx="0" cy="0"/>
        </a:xfrm>
      </p:grpSpPr>
      <p:cxnSp>
        <p:nvCxnSpPr>
          <p:cNvPr id="7" name="Straight Connector 6"/>
          <p:cNvCxnSpPr/>
          <p:nvPr userDrawn="1"/>
        </p:nvCxnSpPr>
        <p:spPr>
          <a:xfrm>
            <a:off x="0" y="1082675"/>
            <a:ext cx="12192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6197600" y="1219200"/>
            <a:ext cx="5486400" cy="4267200"/>
          </a:xfrm>
          <a:prstGeom prst="rect">
            <a:avLst/>
          </a:prstGeom>
        </p:spPr>
        <p:txBody>
          <a:bodyPr/>
          <a:lstStyle>
            <a:lvl1pPr marL="342900" indent="-342900">
              <a:buFontTx/>
              <a:buBlip>
                <a:blip r:embed="rId2"/>
              </a:buBlip>
              <a:defRPr sz="2800">
                <a:solidFill>
                  <a:srgbClr val="50A5AB"/>
                </a:solidFill>
              </a:defRPr>
            </a:lvl1pPr>
            <a:lvl2pPr marL="742950" indent="-285750">
              <a:buFontTx/>
              <a:buBlip>
                <a:blip r:embed="rId3"/>
              </a:buBlip>
              <a:defRPr sz="2400">
                <a:solidFill>
                  <a:srgbClr val="50A5AB"/>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1"/>
            <a:ext cx="12192000" cy="1082675"/>
          </a:xfrm>
          <a:prstGeom prst="rect">
            <a:avLst/>
          </a:prstGeom>
        </p:spPr>
        <p:txBody>
          <a:bodyPr anchor="ctr"/>
          <a:lstStyle>
            <a:lvl1pPr marL="0" indent="0" algn="ctr">
              <a:buNone/>
              <a:defRPr baseline="0">
                <a:solidFill>
                  <a:srgbClr val="008C99"/>
                </a:solidFill>
              </a:defRPr>
            </a:lvl1pPr>
          </a:lstStyle>
          <a:p>
            <a:pPr lvl="0"/>
            <a:r>
              <a:rPr lang="en-US" dirty="0"/>
              <a:t>2 Column Text Slide: click to add heading</a:t>
            </a:r>
          </a:p>
        </p:txBody>
      </p:sp>
      <p:sp>
        <p:nvSpPr>
          <p:cNvPr id="11" name="Text Placeholder 10"/>
          <p:cNvSpPr>
            <a:spLocks noGrp="1"/>
          </p:cNvSpPr>
          <p:nvPr>
            <p:ph type="body" sz="quarter" idx="15" hasCustomPrompt="1"/>
          </p:nvPr>
        </p:nvSpPr>
        <p:spPr>
          <a:xfrm>
            <a:off x="508000" y="5638800"/>
            <a:ext cx="111760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9" name="Text Placeholder 13"/>
          <p:cNvSpPr>
            <a:spLocks noGrp="1"/>
          </p:cNvSpPr>
          <p:nvPr>
            <p:ph type="body" sz="quarter" idx="16" hasCustomPrompt="1"/>
          </p:nvPr>
        </p:nvSpPr>
        <p:spPr>
          <a:xfrm>
            <a:off x="508000" y="1219200"/>
            <a:ext cx="5486400" cy="4267200"/>
          </a:xfrm>
          <a:prstGeom prst="rect">
            <a:avLst/>
          </a:prstGeom>
        </p:spPr>
        <p:txBody>
          <a:bodyPr/>
          <a:lstStyle>
            <a:lvl1pPr marL="342900" indent="-342900">
              <a:buFontTx/>
              <a:buBlip>
                <a:blip r:embed="rId2"/>
              </a:buBlip>
              <a:defRPr sz="2800">
                <a:solidFill>
                  <a:srgbClr val="50A5AB"/>
                </a:solidFill>
              </a:defRPr>
            </a:lvl1pPr>
            <a:lvl2pPr marL="742950" indent="-285750">
              <a:buFontTx/>
              <a:buBlip>
                <a:blip r:embed="rId3"/>
              </a:buBlip>
              <a:defRPr sz="2400">
                <a:solidFill>
                  <a:srgbClr val="50A5AB"/>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13" name="Rectangle 12"/>
          <p:cNvSpPr/>
          <p:nvPr userDrawn="1"/>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pic>
        <p:nvPicPr>
          <p:cNvPr id="10" name="Picture 9"/>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03201" y="6543765"/>
            <a:ext cx="468260" cy="216084"/>
          </a:xfrm>
          <a:prstGeom prst="rect">
            <a:avLst/>
          </a:prstGeom>
          <a:noFill/>
          <a:ln>
            <a:noFill/>
          </a:ln>
        </p:spPr>
      </p:pic>
    </p:spTree>
    <p:extLst>
      <p:ext uri="{BB962C8B-B14F-4D97-AF65-F5344CB8AC3E}">
        <p14:creationId xmlns:p14="http://schemas.microsoft.com/office/powerpoint/2010/main" val="29400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cxnSp>
        <p:nvCxnSpPr>
          <p:cNvPr id="7" name="Straight Connector 6"/>
          <p:cNvCxnSpPr/>
          <p:nvPr userDrawn="1"/>
        </p:nvCxnSpPr>
        <p:spPr>
          <a:xfrm>
            <a:off x="0" y="1102168"/>
            <a:ext cx="12192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6197600" y="1219200"/>
            <a:ext cx="5486400" cy="4267200"/>
          </a:xfrm>
          <a:prstGeom prst="rect">
            <a:avLst/>
          </a:prstGeom>
        </p:spPr>
        <p:txBody>
          <a:bodyPr/>
          <a:lstStyle>
            <a:lvl1pPr marL="342900" indent="-342900">
              <a:buFontTx/>
              <a:buBlip>
                <a:blip r:embed="rId2"/>
              </a:buBlip>
              <a:defRPr sz="2800">
                <a:solidFill>
                  <a:srgbClr val="50A5AB"/>
                </a:solidFill>
              </a:defRPr>
            </a:lvl1pPr>
            <a:lvl2pPr marL="742950" indent="-285750">
              <a:buFontTx/>
              <a:buBlip>
                <a:blip r:embed="rId3"/>
              </a:buBlip>
              <a:defRPr sz="2400">
                <a:solidFill>
                  <a:srgbClr val="50A5AB"/>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1"/>
            <a:ext cx="12192000" cy="1082675"/>
          </a:xfrm>
          <a:prstGeom prst="rect">
            <a:avLst/>
          </a:prstGeom>
        </p:spPr>
        <p:txBody>
          <a:bodyPr anchor="ctr"/>
          <a:lstStyle>
            <a:lvl1pPr marL="0" indent="0" algn="ctr">
              <a:buNone/>
              <a:defRPr baseline="0">
                <a:solidFill>
                  <a:srgbClr val="008C99"/>
                </a:solidFill>
              </a:defRPr>
            </a:lvl1pPr>
          </a:lstStyle>
          <a:p>
            <a:pPr lvl="0"/>
            <a:r>
              <a:rPr lang="en-US" dirty="0"/>
              <a:t>Text and Data/Image Slide: click to add heading</a:t>
            </a:r>
          </a:p>
        </p:txBody>
      </p:sp>
      <p:sp>
        <p:nvSpPr>
          <p:cNvPr id="5" name="Content Placeholder 4"/>
          <p:cNvSpPr>
            <a:spLocks noGrp="1"/>
          </p:cNvSpPr>
          <p:nvPr>
            <p:ph sz="quarter" idx="14" hasCustomPrompt="1"/>
          </p:nvPr>
        </p:nvSpPr>
        <p:spPr>
          <a:xfrm>
            <a:off x="508000" y="1219200"/>
            <a:ext cx="5588000" cy="4267200"/>
          </a:xfrm>
          <a:prstGeom prst="rect">
            <a:avLst/>
          </a:prstGeom>
        </p:spPr>
        <p:txBody>
          <a:bodyPr/>
          <a:lstStyle>
            <a:lvl1pPr>
              <a:defRPr sz="2800">
                <a:solidFill>
                  <a:srgbClr val="50A5AB"/>
                </a:solidFill>
              </a:defRPr>
            </a:lvl1pPr>
          </a:lstStyle>
          <a:p>
            <a:pPr lvl="0"/>
            <a:r>
              <a:rPr lang="en-US" dirty="0"/>
              <a:t>Click to add image</a:t>
            </a:r>
          </a:p>
        </p:txBody>
      </p:sp>
      <p:sp>
        <p:nvSpPr>
          <p:cNvPr id="11" name="Text Placeholder 10"/>
          <p:cNvSpPr>
            <a:spLocks noGrp="1"/>
          </p:cNvSpPr>
          <p:nvPr>
            <p:ph type="body" sz="quarter" idx="15" hasCustomPrompt="1"/>
          </p:nvPr>
        </p:nvSpPr>
        <p:spPr>
          <a:xfrm>
            <a:off x="508000" y="5638800"/>
            <a:ext cx="111760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10" name="Rectangle 9"/>
          <p:cNvSpPr/>
          <p:nvPr userDrawn="1"/>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0A5AB"/>
              </a:solidFill>
            </a:endParaRPr>
          </a:p>
        </p:txBody>
      </p:sp>
      <p:pic>
        <p:nvPicPr>
          <p:cNvPr id="9" name="Picture 8"/>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03201" y="6543765"/>
            <a:ext cx="468260" cy="216084"/>
          </a:xfrm>
          <a:prstGeom prst="rect">
            <a:avLst/>
          </a:prstGeom>
          <a:noFill/>
          <a:ln>
            <a:noFill/>
          </a:ln>
        </p:spPr>
      </p:pic>
    </p:spTree>
    <p:extLst>
      <p:ext uri="{BB962C8B-B14F-4D97-AF65-F5344CB8AC3E}">
        <p14:creationId xmlns:p14="http://schemas.microsoft.com/office/powerpoint/2010/main" val="264854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7" name="Straight Connector 6"/>
          <p:cNvCxnSpPr/>
          <p:nvPr userDrawn="1"/>
        </p:nvCxnSpPr>
        <p:spPr>
          <a:xfrm>
            <a:off x="0" y="1102168"/>
            <a:ext cx="12192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3" hasCustomPrompt="1"/>
          </p:nvPr>
        </p:nvSpPr>
        <p:spPr>
          <a:xfrm>
            <a:off x="0" y="1"/>
            <a:ext cx="12192000" cy="1082675"/>
          </a:xfrm>
          <a:prstGeom prst="rect">
            <a:avLst/>
          </a:prstGeom>
        </p:spPr>
        <p:txBody>
          <a:bodyPr anchor="ctr"/>
          <a:lstStyle>
            <a:lvl1pPr marL="0" indent="0" algn="ctr">
              <a:buNone/>
              <a:defRPr baseline="0">
                <a:solidFill>
                  <a:srgbClr val="008C99"/>
                </a:solidFill>
              </a:defRPr>
            </a:lvl1pPr>
          </a:lstStyle>
          <a:p>
            <a:pPr lvl="0"/>
            <a:r>
              <a:rPr lang="en-US" dirty="0"/>
              <a:t>Data Image Slide: click to add heading</a:t>
            </a:r>
          </a:p>
        </p:txBody>
      </p:sp>
      <p:sp>
        <p:nvSpPr>
          <p:cNvPr id="9" name="Text Placeholder 10"/>
          <p:cNvSpPr>
            <a:spLocks noGrp="1"/>
          </p:cNvSpPr>
          <p:nvPr>
            <p:ph type="body" sz="quarter" idx="15" hasCustomPrompt="1"/>
          </p:nvPr>
        </p:nvSpPr>
        <p:spPr>
          <a:xfrm>
            <a:off x="508000" y="5638800"/>
            <a:ext cx="92456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3" name="Content Placeholder 2"/>
          <p:cNvSpPr>
            <a:spLocks noGrp="1"/>
          </p:cNvSpPr>
          <p:nvPr>
            <p:ph sz="quarter" idx="16" hasCustomPrompt="1"/>
          </p:nvPr>
        </p:nvSpPr>
        <p:spPr>
          <a:xfrm>
            <a:off x="508000" y="1223181"/>
            <a:ext cx="11176000" cy="4263219"/>
          </a:xfrm>
          <a:prstGeom prst="rect">
            <a:avLst/>
          </a:prstGeom>
        </p:spPr>
        <p:txBody>
          <a:bodyPr anchor="ctr"/>
          <a:lstStyle>
            <a:lvl1pPr marL="0" indent="0" algn="ctr">
              <a:buNone/>
              <a:defRPr sz="2800" baseline="0">
                <a:solidFill>
                  <a:srgbClr val="50A5AB"/>
                </a:solidFill>
              </a:defRPr>
            </a:lvl1pPr>
          </a:lstStyle>
          <a:p>
            <a:pPr lvl="0"/>
            <a:r>
              <a:rPr lang="en-US" dirty="0"/>
              <a:t>Click to add Image</a:t>
            </a:r>
          </a:p>
        </p:txBody>
      </p:sp>
      <p:sp>
        <p:nvSpPr>
          <p:cNvPr id="11" name="Rectangle 10"/>
          <p:cNvSpPr/>
          <p:nvPr userDrawn="1"/>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0A5AB"/>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42941" y="6543765"/>
            <a:ext cx="468260" cy="216084"/>
          </a:xfrm>
          <a:prstGeom prst="rect">
            <a:avLst/>
          </a:prstGeom>
          <a:noFill/>
          <a:ln>
            <a:noFill/>
          </a:ln>
        </p:spPr>
      </p:pic>
    </p:spTree>
    <p:extLst>
      <p:ext uri="{BB962C8B-B14F-4D97-AF65-F5344CB8AC3E}">
        <p14:creationId xmlns:p14="http://schemas.microsoft.com/office/powerpoint/2010/main" val="361962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of Presentation Slide">
    <p:spTree>
      <p:nvGrpSpPr>
        <p:cNvPr id="1" name=""/>
        <p:cNvGrpSpPr/>
        <p:nvPr/>
      </p:nvGrpSpPr>
      <p:grpSpPr>
        <a:xfrm>
          <a:off x="0" y="0"/>
          <a:ext cx="0" cy="0"/>
          <a:chOff x="0" y="0"/>
          <a:chExt cx="0" cy="0"/>
        </a:xfrm>
      </p:grpSpPr>
      <p:sp>
        <p:nvSpPr>
          <p:cNvPr id="10" name="TextBox 9"/>
          <p:cNvSpPr txBox="1"/>
          <p:nvPr userDrawn="1"/>
        </p:nvSpPr>
        <p:spPr>
          <a:xfrm>
            <a:off x="3444" y="2895600"/>
            <a:ext cx="12192000" cy="923330"/>
          </a:xfrm>
          <a:prstGeom prst="rect">
            <a:avLst/>
          </a:prstGeom>
          <a:noFill/>
        </p:spPr>
        <p:txBody>
          <a:bodyPr wrap="square" rtlCol="0">
            <a:spAutoFit/>
          </a:bodyPr>
          <a:lstStyle/>
          <a:p>
            <a:pPr algn="ctr"/>
            <a:r>
              <a:rPr lang="en-US" sz="1800" b="1" dirty="0">
                <a:solidFill>
                  <a:srgbClr val="008C99"/>
                </a:solidFill>
              </a:rPr>
              <a:t>End of Presentation</a:t>
            </a:r>
          </a:p>
          <a:p>
            <a:pPr algn="ctr"/>
            <a:endParaRPr lang="en-US" sz="1800" b="1" dirty="0">
              <a:solidFill>
                <a:srgbClr val="008C99"/>
              </a:solidFill>
            </a:endParaRPr>
          </a:p>
          <a:p>
            <a:pPr algn="ctr"/>
            <a:r>
              <a:rPr lang="en-US" sz="1800" b="1" dirty="0">
                <a:solidFill>
                  <a:srgbClr val="008C99"/>
                </a:solidFill>
              </a:rPr>
              <a:t>Questions?</a:t>
            </a:r>
          </a:p>
        </p:txBody>
      </p:sp>
      <p:sp>
        <p:nvSpPr>
          <p:cNvPr id="14" name="Rectangle 13"/>
          <p:cNvSpPr/>
          <p:nvPr userDrawn="1"/>
        </p:nvSpPr>
        <p:spPr>
          <a:xfrm>
            <a:off x="0" y="0"/>
            <a:ext cx="12192000" cy="1066800"/>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0A5AB"/>
              </a:solidFill>
            </a:endParaRPr>
          </a:p>
        </p:txBody>
      </p:sp>
      <p:sp>
        <p:nvSpPr>
          <p:cNvPr id="15" name="TextBox 13"/>
          <p:cNvSpPr txBox="1">
            <a:spLocks noChangeArrowheads="1"/>
          </p:cNvSpPr>
          <p:nvPr userDrawn="1"/>
        </p:nvSpPr>
        <p:spPr bwMode="auto">
          <a:xfrm>
            <a:off x="0" y="252825"/>
            <a:ext cx="1219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4000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lgn="ctr"/>
            <a:r>
              <a:rPr lang="en-US" sz="3200" dirty="0">
                <a:solidFill>
                  <a:schemeClr val="bg1"/>
                </a:solidFill>
              </a:rPr>
              <a:t>Indian Country</a:t>
            </a:r>
            <a:r>
              <a:rPr lang="en-US" sz="3200" baseline="0" dirty="0">
                <a:solidFill>
                  <a:schemeClr val="bg1"/>
                </a:solidFill>
              </a:rPr>
              <a:t> </a:t>
            </a:r>
            <a:r>
              <a:rPr lang="en-US" sz="3200" dirty="0">
                <a:solidFill>
                  <a:schemeClr val="bg1"/>
                </a:solidFill>
              </a:rPr>
              <a:t>ECHO HCV</a:t>
            </a:r>
          </a:p>
        </p:txBody>
      </p:sp>
      <p:pic>
        <p:nvPicPr>
          <p:cNvPr id="17" name="Picture 16"/>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40461" y="5410200"/>
            <a:ext cx="2009140" cy="719478"/>
          </a:xfrm>
          <a:prstGeom prst="rect">
            <a:avLst/>
          </a:prstGeom>
          <a:noFill/>
        </p:spPr>
      </p:pic>
      <p:pic>
        <p:nvPicPr>
          <p:cNvPr id="19" name="Picture 4">
            <a:extLst>
              <a:ext uri="{FF2B5EF4-FFF2-40B4-BE49-F238E27FC236}">
                <a16:creationId xmlns:a16="http://schemas.microsoft.com/office/drawing/2014/main" id="{1C60B308-3377-441E-897F-B47CD5F943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352800" y="5486399"/>
            <a:ext cx="1252101" cy="60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8329356E-3BA3-47B7-BF4A-9E5873CD25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8400" y="5486400"/>
            <a:ext cx="1219200" cy="608521"/>
          </a:xfrm>
          <a:prstGeom prst="rect">
            <a:avLst/>
          </a:prstGeom>
        </p:spPr>
      </p:pic>
    </p:spTree>
    <p:extLst>
      <p:ext uri="{BB962C8B-B14F-4D97-AF65-F5344CB8AC3E}">
        <p14:creationId xmlns:p14="http://schemas.microsoft.com/office/powerpoint/2010/main" val="252075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177679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330554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48070-6A81-47D0-9810-1540B9FEFF61}" type="datetime1">
              <a:rPr lang="en-US" smtClean="0"/>
              <a:pPr/>
              <a:t>12/4/23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BEB0A-9E3D-4B14-9782-E2AE3DA60D96}" type="slidenum">
              <a:rPr lang="en-US" smtClean="0"/>
              <a:pPr/>
              <a:t>‹#›</a:t>
            </a:fld>
            <a:endParaRPr lang="en-US" dirty="0"/>
          </a:p>
        </p:txBody>
      </p:sp>
    </p:spTree>
    <p:extLst>
      <p:ext uri="{BB962C8B-B14F-4D97-AF65-F5344CB8AC3E}">
        <p14:creationId xmlns:p14="http://schemas.microsoft.com/office/powerpoint/2010/main" val="4359624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nccc.ucsf.edu/clinician-consultation/hiv-aids-managemen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www.indiancountryecho.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38CAC1-B037-8FD4-BE3C-BFF49B56582A}"/>
              </a:ext>
            </a:extLst>
          </p:cNvPr>
          <p:cNvSpPr>
            <a:spLocks noGrp="1"/>
          </p:cNvSpPr>
          <p:nvPr>
            <p:ph type="ctrTitle"/>
          </p:nvPr>
        </p:nvSpPr>
        <p:spPr>
          <a:xfrm>
            <a:off x="5354955" y="552182"/>
            <a:ext cx="5998840" cy="3343135"/>
          </a:xfrm>
          <a:noFill/>
        </p:spPr>
        <p:txBody>
          <a:bodyPr>
            <a:normAutofit/>
          </a:bodyPr>
          <a:lstStyle/>
          <a:p>
            <a:pPr algn="l"/>
            <a:r>
              <a:rPr lang="en-US" sz="5200" b="1">
                <a:latin typeface="+mn-lt"/>
              </a:rPr>
              <a:t>HIV PrEP and PEP </a:t>
            </a:r>
            <a:br>
              <a:rPr lang="en-US" sz="5200" b="1">
                <a:latin typeface="+mn-lt"/>
              </a:rPr>
            </a:br>
            <a:r>
              <a:rPr lang="en-US" sz="5200" b="1">
                <a:latin typeface="+mn-lt"/>
              </a:rPr>
              <a:t>in Primary Care</a:t>
            </a:r>
            <a:br>
              <a:rPr lang="en-US" sz="5200" b="1">
                <a:latin typeface="+mn-lt"/>
              </a:rPr>
            </a:br>
            <a:endParaRPr lang="en-US" sz="5200" b="1">
              <a:latin typeface="+mn-lt"/>
            </a:endParaRPr>
          </a:p>
        </p:txBody>
      </p:sp>
      <p:sp>
        <p:nvSpPr>
          <p:cNvPr id="3" name="Subtitle 2">
            <a:extLst>
              <a:ext uri="{FF2B5EF4-FFF2-40B4-BE49-F238E27FC236}">
                <a16:creationId xmlns:a16="http://schemas.microsoft.com/office/drawing/2014/main" id="{4A85B277-2D4B-52BA-6DF5-0380471D2413}"/>
              </a:ext>
            </a:extLst>
          </p:cNvPr>
          <p:cNvSpPr>
            <a:spLocks noGrp="1"/>
          </p:cNvSpPr>
          <p:nvPr>
            <p:ph type="subTitle" idx="1"/>
          </p:nvPr>
        </p:nvSpPr>
        <p:spPr>
          <a:xfrm>
            <a:off x="5354955" y="4067032"/>
            <a:ext cx="5998840" cy="2067068"/>
          </a:xfrm>
          <a:noFill/>
        </p:spPr>
        <p:txBody>
          <a:bodyPr>
            <a:normAutofit/>
          </a:bodyPr>
          <a:lstStyle/>
          <a:p>
            <a:pPr algn="l"/>
            <a:r>
              <a:rPr lang="en-US" dirty="0"/>
              <a:t>Jorge Mera, MD</a:t>
            </a:r>
            <a:endParaRPr lang="en-US"/>
          </a:p>
          <a:p>
            <a:pPr algn="l"/>
            <a:r>
              <a:rPr lang="en-US" dirty="0"/>
              <a:t>ECHO Clinic Director, NPAIHB</a:t>
            </a:r>
            <a:endParaRPr lang="en-US"/>
          </a:p>
          <a:p>
            <a:pPr algn="l"/>
            <a:r>
              <a:rPr lang="en-US" dirty="0"/>
              <a:t>December 5, 2023</a:t>
            </a:r>
            <a:endParaRPr lang="en-US"/>
          </a:p>
        </p:txBody>
      </p:sp>
      <p:pic>
        <p:nvPicPr>
          <p:cNvPr id="6" name="Picture 5">
            <a:extLst>
              <a:ext uri="{FF2B5EF4-FFF2-40B4-BE49-F238E27FC236}">
                <a16:creationId xmlns:a16="http://schemas.microsoft.com/office/drawing/2014/main" id="{F60285B6-1986-4C37-9B02-8A6F6FB7AD79}"/>
              </a:ext>
            </a:extLst>
          </p:cNvPr>
          <p:cNvPicPr>
            <a:picLocks noChangeAspect="1"/>
          </p:cNvPicPr>
          <p:nvPr/>
        </p:nvPicPr>
        <p:blipFill rotWithShape="1">
          <a:blip r:embed="rId2"/>
          <a:srcRect l="45396"/>
          <a:stretch/>
        </p:blipFill>
        <p:spPr>
          <a:xfrm>
            <a:off x="20" y="10"/>
            <a:ext cx="4992985" cy="6857990"/>
          </a:xfrm>
          <a:prstGeom prst="rect">
            <a:avLst/>
          </a:prstGeom>
        </p:spPr>
      </p:pic>
      <p:sp>
        <p:nvSpPr>
          <p:cNvPr id="4" name="Slide Number Placeholder 3">
            <a:extLst>
              <a:ext uri="{FF2B5EF4-FFF2-40B4-BE49-F238E27FC236}">
                <a16:creationId xmlns:a16="http://schemas.microsoft.com/office/drawing/2014/main" id="{5909ECEC-0EE4-8516-9AB7-718A1E79BFD8}"/>
              </a:ext>
            </a:extLst>
          </p:cNvPr>
          <p:cNvSpPr>
            <a:spLocks noGrp="1"/>
          </p:cNvSpPr>
          <p:nvPr>
            <p:ph type="sldNum" sz="quarter" idx="12"/>
          </p:nvPr>
        </p:nvSpPr>
        <p:spPr>
          <a:xfrm>
            <a:off x="10193124" y="6356350"/>
            <a:ext cx="1160675" cy="365125"/>
          </a:xfrm>
        </p:spPr>
        <p:txBody>
          <a:bodyPr>
            <a:normAutofit/>
          </a:bodyPr>
          <a:lstStyle/>
          <a:p>
            <a:pPr>
              <a:spcAft>
                <a:spcPts val="600"/>
              </a:spcAft>
            </a:pPr>
            <a:fld id="{BFEBEB0A-9E3D-4B14-9782-E2AE3DA60D96}" type="slidenum">
              <a:rPr lang="en-US" smtClean="0"/>
              <a:pPr>
                <a:spcAft>
                  <a:spcPts val="600"/>
                </a:spcAft>
              </a:pPr>
              <a:t>1</a:t>
            </a:fld>
            <a:endParaRPr lang="en-US"/>
          </a:p>
        </p:txBody>
      </p:sp>
    </p:spTree>
    <p:extLst>
      <p:ext uri="{BB962C8B-B14F-4D97-AF65-F5344CB8AC3E}">
        <p14:creationId xmlns:p14="http://schemas.microsoft.com/office/powerpoint/2010/main" val="122890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p:nvPr>
        </p:nvSpPr>
        <p:spPr>
          <a:xfrm>
            <a:off x="7631933" y="365125"/>
            <a:ext cx="3952071" cy="5530319"/>
          </a:xfrm>
          <a:prstGeom prst="roundRect">
            <a:avLst/>
          </a:prstGeom>
        </p:spPr>
        <p:txBody>
          <a:bodyPr vert="horz" lIns="91440" tIns="45720" rIns="91440" bIns="45720" rtlCol="0" anchor="ctr">
            <a:normAutofit/>
          </a:bodyPr>
          <a:lstStyle/>
          <a:p>
            <a:r>
              <a:rPr lang="en-US" sz="5200" dirty="0">
                <a:latin typeface="+mn-lt"/>
              </a:rPr>
              <a:t>Oral PrEP</a:t>
            </a:r>
          </a:p>
        </p:txBody>
      </p:sp>
      <p:pic>
        <p:nvPicPr>
          <p:cNvPr id="7" name="Picture 6">
            <a:extLst>
              <a:ext uri="{FF2B5EF4-FFF2-40B4-BE49-F238E27FC236}">
                <a16:creationId xmlns:a16="http://schemas.microsoft.com/office/drawing/2014/main" id="{D520BFDC-3B36-4A2D-0B50-50FAF48617FB}"/>
              </a:ext>
            </a:extLst>
          </p:cNvPr>
          <p:cNvPicPr>
            <a:picLocks noChangeAspect="1"/>
          </p:cNvPicPr>
          <p:nvPr/>
        </p:nvPicPr>
        <p:blipFill rotWithShape="1">
          <a:blip r:embed="rId2"/>
          <a:srcRect l="12872" r="16635" b="-2"/>
          <a:stretch/>
        </p:blipFill>
        <p:spPr>
          <a:xfrm>
            <a:off x="20" y="10"/>
            <a:ext cx="7188573" cy="6857990"/>
          </a:xfrm>
          <a:prstGeom prst="rect">
            <a:avLst/>
          </a:prstGeom>
        </p:spPr>
      </p:pic>
      <p:sp>
        <p:nvSpPr>
          <p:cNvPr id="4" name="Slide Number Placeholder 3"/>
          <p:cNvSpPr>
            <a:spLocks noGrp="1"/>
          </p:cNvSpPr>
          <p:nvPr>
            <p:ph type="sldNum" sz="quarter" idx="12"/>
          </p:nvPr>
        </p:nvSpPr>
        <p:spPr>
          <a:xfrm>
            <a:off x="10632332" y="6356350"/>
            <a:ext cx="721468" cy="365125"/>
          </a:xfrm>
          <a:noFill/>
        </p:spPr>
        <p:txBody>
          <a:bodyPr vert="horz" lIns="91440" tIns="45720" rIns="91440" bIns="45720" rtlCol="0" anchor="ctr">
            <a:normAutofit/>
          </a:bodyPr>
          <a:lstStyle/>
          <a:p>
            <a:pPr defTabSz="457200">
              <a:spcAft>
                <a:spcPts val="600"/>
              </a:spcAft>
            </a:pPr>
            <a:fld id="{BFEBEB0A-9E3D-4B14-9782-E2AE3DA60D96}" type="slidenum">
              <a:rPr lang="en-US" smtClean="0"/>
              <a:pPr defTabSz="457200">
                <a:spcAft>
                  <a:spcPts val="600"/>
                </a:spcAft>
              </a:pPr>
              <a:t>10</a:t>
            </a:fld>
            <a:endParaRPr lang="en-US"/>
          </a:p>
        </p:txBody>
      </p:sp>
    </p:spTree>
    <p:extLst>
      <p:ext uri="{BB962C8B-B14F-4D97-AF65-F5344CB8AC3E}">
        <p14:creationId xmlns:p14="http://schemas.microsoft.com/office/powerpoint/2010/main" val="131268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599"/>
            <a:ext cx="10515600" cy="1325563"/>
          </a:xfrm>
        </p:spPr>
        <p:txBody>
          <a:bodyPr>
            <a:normAutofit/>
          </a:bodyPr>
          <a:lstStyle/>
          <a:p>
            <a:pPr algn="ctr"/>
            <a:r>
              <a:rPr lang="en-US" sz="5400" b="1" dirty="0">
                <a:latin typeface="+mn-lt"/>
              </a:rPr>
              <a:t>Oral </a:t>
            </a:r>
            <a:r>
              <a:rPr lang="en-US" sz="5400" b="1" dirty="0" err="1">
                <a:latin typeface="+mn-lt"/>
              </a:rPr>
              <a:t>PrEP</a:t>
            </a:r>
            <a:endParaRPr lang="en-US" sz="5400" b="1" dirty="0">
              <a:latin typeface="+mn-lt"/>
            </a:endParaRPr>
          </a:p>
        </p:txBody>
      </p:sp>
      <p:pic>
        <p:nvPicPr>
          <p:cNvPr id="5" name="Content Placeholder 4"/>
          <p:cNvPicPr>
            <a:picLocks noGrp="1" noChangeAspect="1"/>
          </p:cNvPicPr>
          <p:nvPr>
            <p:ph idx="1"/>
          </p:nvPr>
        </p:nvPicPr>
        <p:blipFill>
          <a:blip r:embed="rId2"/>
          <a:stretch>
            <a:fillRect/>
          </a:stretch>
        </p:blipFill>
        <p:spPr>
          <a:xfrm>
            <a:off x="1905000" y="1937814"/>
            <a:ext cx="8631423" cy="1905000"/>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smtClean="0"/>
              <a:pPr/>
              <a:t>11</a:t>
            </a:fld>
            <a:endParaRPr lang="en-US"/>
          </a:p>
        </p:txBody>
      </p:sp>
      <p:pic>
        <p:nvPicPr>
          <p:cNvPr id="7" name="Picture 6"/>
          <p:cNvPicPr>
            <a:picLocks noChangeAspect="1"/>
          </p:cNvPicPr>
          <p:nvPr/>
        </p:nvPicPr>
        <p:blipFill>
          <a:blip r:embed="rId3"/>
          <a:stretch>
            <a:fillRect/>
          </a:stretch>
        </p:blipFill>
        <p:spPr>
          <a:xfrm>
            <a:off x="3219450" y="4233863"/>
            <a:ext cx="5753100" cy="2305050"/>
          </a:xfrm>
          <a:prstGeom prst="rect">
            <a:avLst/>
          </a:prstGeom>
        </p:spPr>
      </p:pic>
      <p:sp>
        <p:nvSpPr>
          <p:cNvPr id="8" name="Rectangle 7"/>
          <p:cNvSpPr/>
          <p:nvPr/>
        </p:nvSpPr>
        <p:spPr>
          <a:xfrm>
            <a:off x="3314700" y="3877321"/>
            <a:ext cx="5562600" cy="461665"/>
          </a:xfrm>
          <a:prstGeom prst="rect">
            <a:avLst/>
          </a:prstGeom>
        </p:spPr>
        <p:txBody>
          <a:bodyPr wrap="square">
            <a:spAutoFit/>
          </a:bodyPr>
          <a:lstStyle/>
          <a:p>
            <a:r>
              <a:rPr lang="en-US" sz="2400" dirty="0"/>
              <a:t>Adherence and F/TDF PrEP Efficacy in </a:t>
            </a:r>
            <a:r>
              <a:rPr lang="en-US" sz="2400" b="1" dirty="0"/>
              <a:t>MSM</a:t>
            </a:r>
          </a:p>
        </p:txBody>
      </p:sp>
      <p:sp>
        <p:nvSpPr>
          <p:cNvPr id="9" name="Rectangle 8"/>
          <p:cNvSpPr/>
          <p:nvPr/>
        </p:nvSpPr>
        <p:spPr>
          <a:xfrm>
            <a:off x="3908258" y="6521086"/>
            <a:ext cx="4953000" cy="276999"/>
          </a:xfrm>
          <a:prstGeom prst="rect">
            <a:avLst/>
          </a:prstGeom>
        </p:spPr>
        <p:txBody>
          <a:bodyPr wrap="square">
            <a:spAutoFit/>
          </a:bodyPr>
          <a:lstStyle/>
          <a:p>
            <a:r>
              <a:rPr lang="en-US" sz="1200" dirty="0"/>
              <a:t>https://www.cdc.gov/hiv/pdf/risk/prep/cdc-hiv-prep-guidelines-2021.pdf</a:t>
            </a:r>
          </a:p>
        </p:txBody>
      </p:sp>
      <p:sp>
        <p:nvSpPr>
          <p:cNvPr id="3" name="Rectangle 2">
            <a:extLst>
              <a:ext uri="{FF2B5EF4-FFF2-40B4-BE49-F238E27FC236}">
                <a16:creationId xmlns:a16="http://schemas.microsoft.com/office/drawing/2014/main" id="{6867AC95-98CB-62ED-A23B-441B56920BA8}"/>
              </a:ext>
            </a:extLst>
          </p:cNvPr>
          <p:cNvSpPr/>
          <p:nvPr/>
        </p:nvSpPr>
        <p:spPr>
          <a:xfrm>
            <a:off x="0" y="48287"/>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latin typeface="+mn-lt"/>
              </a:rPr>
              <a:t>Oral PrEP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73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536"/>
            <a:ext cx="10515600" cy="1325563"/>
          </a:xfrm>
        </p:spPr>
        <p:txBody>
          <a:bodyPr>
            <a:normAutofit/>
          </a:bodyPr>
          <a:lstStyle/>
          <a:p>
            <a:pPr algn="ctr"/>
            <a:endParaRPr lang="en-US" sz="5400" b="1"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1883286"/>
              </p:ext>
            </p:extLst>
          </p:nvPr>
        </p:nvGraphicFramePr>
        <p:xfrm>
          <a:off x="838200" y="1679649"/>
          <a:ext cx="9182100" cy="4623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12</a:t>
            </a:fld>
            <a:endParaRPr lang="en-US"/>
          </a:p>
        </p:txBody>
      </p:sp>
      <p:sp>
        <p:nvSpPr>
          <p:cNvPr id="5" name="Rectangle 4"/>
          <p:cNvSpPr/>
          <p:nvPr/>
        </p:nvSpPr>
        <p:spPr>
          <a:xfrm>
            <a:off x="3652837" y="6444476"/>
            <a:ext cx="4953000" cy="276999"/>
          </a:xfrm>
          <a:prstGeom prst="rect">
            <a:avLst/>
          </a:prstGeom>
        </p:spPr>
        <p:txBody>
          <a:bodyPr wrap="square">
            <a:spAutoFit/>
          </a:bodyPr>
          <a:lstStyle/>
          <a:p>
            <a:r>
              <a:rPr lang="en-US" sz="1200" dirty="0"/>
              <a:t>https://www.cdc.gov/hiv/pdf/risk/prep/cdc-hiv-prep-guidelines-2021.pdf</a:t>
            </a:r>
          </a:p>
        </p:txBody>
      </p:sp>
      <p:sp>
        <p:nvSpPr>
          <p:cNvPr id="7" name="Oval 6"/>
          <p:cNvSpPr/>
          <p:nvPr/>
        </p:nvSpPr>
        <p:spPr>
          <a:xfrm>
            <a:off x="10020300" y="3115300"/>
            <a:ext cx="1752600" cy="1752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Plus other STI Screening</a:t>
            </a:r>
          </a:p>
        </p:txBody>
      </p:sp>
      <p:sp>
        <p:nvSpPr>
          <p:cNvPr id="9" name="Rectangle 8">
            <a:extLst>
              <a:ext uri="{FF2B5EF4-FFF2-40B4-BE49-F238E27FC236}">
                <a16:creationId xmlns:a16="http://schemas.microsoft.com/office/drawing/2014/main" id="{0DA4D164-C4D9-0E49-D3B9-2F57C1587E27}"/>
              </a:ext>
            </a:extLst>
          </p:cNvPr>
          <p:cNvSpPr/>
          <p:nvPr/>
        </p:nvSpPr>
        <p:spPr>
          <a:xfrm>
            <a:off x="0" y="6396"/>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latin typeface="+mn-lt"/>
              </a:rPr>
              <a:t>Baseline Labs for Oral PrEP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51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B582AC-5695-48DB-B28C-201892CC33C9}" type="slidenum">
              <a:rPr lang="en-US" smtClean="0"/>
              <a:t>13</a:t>
            </a:fld>
            <a:endParaRPr lang="en-US" dirty="0"/>
          </a:p>
        </p:txBody>
      </p:sp>
      <p:pic>
        <p:nvPicPr>
          <p:cNvPr id="6" name="Content Placeholder 4"/>
          <p:cNvPicPr>
            <a:picLocks noChangeAspect="1"/>
          </p:cNvPicPr>
          <p:nvPr/>
        </p:nvPicPr>
        <p:blipFill>
          <a:blip r:embed="rId3"/>
          <a:stretch>
            <a:fillRect/>
          </a:stretch>
        </p:blipFill>
        <p:spPr>
          <a:xfrm>
            <a:off x="1508680" y="601441"/>
            <a:ext cx="9047790" cy="6027959"/>
          </a:xfrm>
          <a:prstGeom prst="rect">
            <a:avLst/>
          </a:prstGeom>
        </p:spPr>
      </p:pic>
      <p:sp>
        <p:nvSpPr>
          <p:cNvPr id="7" name="Slide Number Placeholder 3"/>
          <p:cNvSpPr txBox="1">
            <a:spLocks/>
          </p:cNvSpPr>
          <p:nvPr/>
        </p:nvSpPr>
        <p:spPr>
          <a:xfrm>
            <a:off x="6734655" y="627708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BEB0A-9E3D-4B14-9782-E2AE3DA60D96}" type="slidenum">
              <a:rPr lang="en-US" smtClean="0"/>
              <a:pPr/>
              <a:t>13</a:t>
            </a:fld>
            <a:endParaRPr lang="en-US"/>
          </a:p>
        </p:txBody>
      </p:sp>
      <p:sp>
        <p:nvSpPr>
          <p:cNvPr id="9" name="Rectangle 8"/>
          <p:cNvSpPr/>
          <p:nvPr/>
        </p:nvSpPr>
        <p:spPr>
          <a:xfrm>
            <a:off x="1619730" y="2364195"/>
            <a:ext cx="2895120" cy="68954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IgG sensitive tests</a:t>
            </a:r>
          </a:p>
        </p:txBody>
      </p:sp>
      <p:sp>
        <p:nvSpPr>
          <p:cNvPr id="10" name="Rectangle 9"/>
          <p:cNvSpPr/>
          <p:nvPr/>
        </p:nvSpPr>
        <p:spPr>
          <a:xfrm>
            <a:off x="1619730" y="3063669"/>
            <a:ext cx="2895120" cy="3781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IgM/IgG-sensitive tests</a:t>
            </a:r>
          </a:p>
        </p:txBody>
      </p:sp>
      <p:sp>
        <p:nvSpPr>
          <p:cNvPr id="11" name="Rectangle 10"/>
          <p:cNvSpPr/>
          <p:nvPr/>
        </p:nvSpPr>
        <p:spPr>
          <a:xfrm>
            <a:off x="1619730" y="3451738"/>
            <a:ext cx="2895120" cy="5698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Ag/Ab Immunoassays</a:t>
            </a:r>
          </a:p>
        </p:txBody>
      </p:sp>
    </p:spTree>
    <p:extLst>
      <p:ext uri="{BB962C8B-B14F-4D97-AF65-F5344CB8AC3E}">
        <p14:creationId xmlns:p14="http://schemas.microsoft.com/office/powerpoint/2010/main" val="25660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5400" b="1" dirty="0">
              <a:latin typeface="+mn-lt"/>
            </a:endParaRPr>
          </a:p>
        </p:txBody>
      </p:sp>
      <p:sp>
        <p:nvSpPr>
          <p:cNvPr id="3" name="Content Placeholder 2"/>
          <p:cNvSpPr>
            <a:spLocks noGrp="1"/>
          </p:cNvSpPr>
          <p:nvPr>
            <p:ph idx="1"/>
          </p:nvPr>
        </p:nvSpPr>
        <p:spPr>
          <a:xfrm>
            <a:off x="457200" y="1825625"/>
            <a:ext cx="6019800" cy="4351338"/>
          </a:xfrm>
        </p:spPr>
        <p:txBody>
          <a:bodyPr>
            <a:normAutofit lnSpcReduction="10000"/>
          </a:bodyPr>
          <a:lstStyle/>
          <a:p>
            <a:r>
              <a:rPr lang="en-US" b="1" dirty="0"/>
              <a:t>Every 3 months:</a:t>
            </a:r>
          </a:p>
          <a:p>
            <a:pPr lvl="1"/>
            <a:r>
              <a:rPr lang="en-US" dirty="0"/>
              <a:t>Repeat HIV testing</a:t>
            </a:r>
          </a:p>
          <a:p>
            <a:pPr lvl="1"/>
            <a:r>
              <a:rPr lang="en-US" dirty="0"/>
              <a:t>Assess for signs or symptoms of acute HIV infection </a:t>
            </a:r>
          </a:p>
          <a:p>
            <a:pPr lvl="1"/>
            <a:r>
              <a:rPr lang="en-US" dirty="0"/>
              <a:t>Provide RX for no more than 90 days (until the next HIV test)</a:t>
            </a:r>
          </a:p>
          <a:p>
            <a:pPr lvl="1"/>
            <a:r>
              <a:rPr lang="en-US" dirty="0"/>
              <a:t>Assess medication adherence and risk-reduction behaviors</a:t>
            </a:r>
          </a:p>
          <a:p>
            <a:pPr lvl="1"/>
            <a:r>
              <a:rPr lang="en-US" dirty="0"/>
              <a:t>Conduct STI testing if symptoms of infection</a:t>
            </a:r>
          </a:p>
          <a:p>
            <a:pPr lvl="1"/>
            <a:r>
              <a:rPr lang="en-US" dirty="0"/>
              <a:t>Conduct STI screening for asymptomatic MSM at high risk for syphilis, gonorrhea, or chlamydia</a:t>
            </a:r>
          </a:p>
        </p:txBody>
      </p:sp>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dirty="0"/>
          </a:p>
        </p:txBody>
      </p:sp>
      <p:sp>
        <p:nvSpPr>
          <p:cNvPr id="5" name="Rectangle 4"/>
          <p:cNvSpPr/>
          <p:nvPr/>
        </p:nvSpPr>
        <p:spPr>
          <a:xfrm>
            <a:off x="1676400" y="6444478"/>
            <a:ext cx="4953000" cy="276999"/>
          </a:xfrm>
          <a:prstGeom prst="rect">
            <a:avLst/>
          </a:prstGeom>
        </p:spPr>
        <p:txBody>
          <a:bodyPr wrap="square">
            <a:spAutoFit/>
          </a:bodyPr>
          <a:lstStyle/>
          <a:p>
            <a:r>
              <a:rPr lang="en-US" sz="1200" dirty="0"/>
              <a:t>https://www.cdc.gov/hiv/pdf/risk/prep/cdc-hiv-prep-guidelines-2021.pdf</a:t>
            </a:r>
          </a:p>
        </p:txBody>
      </p:sp>
      <p:pic>
        <p:nvPicPr>
          <p:cNvPr id="6" name="Content Placeholder 6"/>
          <p:cNvPicPr>
            <a:picLocks noChangeAspect="1"/>
          </p:cNvPicPr>
          <p:nvPr/>
        </p:nvPicPr>
        <p:blipFill>
          <a:blip r:embed="rId2"/>
          <a:stretch>
            <a:fillRect/>
          </a:stretch>
        </p:blipFill>
        <p:spPr>
          <a:xfrm>
            <a:off x="7315200" y="1825625"/>
            <a:ext cx="3886200" cy="4257675"/>
          </a:xfrm>
          <a:prstGeom prst="rect">
            <a:avLst/>
          </a:prstGeom>
        </p:spPr>
      </p:pic>
      <p:sp>
        <p:nvSpPr>
          <p:cNvPr id="7" name="Right Arrow 6"/>
          <p:cNvSpPr/>
          <p:nvPr/>
        </p:nvSpPr>
        <p:spPr>
          <a:xfrm>
            <a:off x="5920409" y="26670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4D9D04-167E-092F-43C7-7708FA44CD16}"/>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latin typeface="+mn-lt"/>
              </a:rPr>
              <a:t>Oral PrEP Follow-up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62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latin typeface="+mn-lt"/>
              </a:rPr>
              <a:t>Oral </a:t>
            </a:r>
            <a:r>
              <a:rPr lang="en-US" sz="5400" b="1" dirty="0" err="1">
                <a:latin typeface="+mn-lt"/>
              </a:rPr>
              <a:t>PrEP</a:t>
            </a:r>
            <a:r>
              <a:rPr lang="en-US" sz="5400" b="1" dirty="0">
                <a:latin typeface="+mn-lt"/>
              </a:rPr>
              <a:t> Follow-up</a:t>
            </a:r>
          </a:p>
        </p:txBody>
      </p:sp>
      <p:sp>
        <p:nvSpPr>
          <p:cNvPr id="3" name="Content Placeholder 2"/>
          <p:cNvSpPr>
            <a:spLocks noGrp="1"/>
          </p:cNvSpPr>
          <p:nvPr>
            <p:ph idx="1"/>
          </p:nvPr>
        </p:nvSpPr>
        <p:spPr/>
        <p:txBody>
          <a:bodyPr>
            <a:normAutofit/>
          </a:bodyPr>
          <a:lstStyle/>
          <a:p>
            <a:r>
              <a:rPr lang="en-US" b="1" dirty="0"/>
              <a:t>Every 6 months:</a:t>
            </a:r>
          </a:p>
          <a:p>
            <a:pPr lvl="1"/>
            <a:r>
              <a:rPr lang="en-US" b="1" dirty="0" err="1"/>
              <a:t>eCrCl</a:t>
            </a:r>
            <a:r>
              <a:rPr lang="en-US" dirty="0"/>
              <a:t> for persons age ≥50 years or had </a:t>
            </a:r>
            <a:r>
              <a:rPr lang="en-US" dirty="0" err="1"/>
              <a:t>eCrCl</a:t>
            </a:r>
            <a:r>
              <a:rPr lang="en-US" dirty="0"/>
              <a:t> &lt;90 ml/min at PrEP initiation</a:t>
            </a:r>
          </a:p>
          <a:p>
            <a:pPr lvl="2"/>
            <a:r>
              <a:rPr lang="en-US" dirty="0"/>
              <a:t>More frequently if at risk for renal diseases (e.g., hypertension, diabetes), </a:t>
            </a:r>
          </a:p>
          <a:p>
            <a:pPr lvl="2"/>
            <a:r>
              <a:rPr lang="en-US" dirty="0"/>
              <a:t>A rise in serum creatinine is not a reason to withhold treatment if </a:t>
            </a:r>
            <a:r>
              <a:rPr lang="en-US" dirty="0" err="1"/>
              <a:t>eCrCl</a:t>
            </a:r>
            <a:r>
              <a:rPr lang="en-US" dirty="0"/>
              <a:t> remains ≥60 ml/min for F/TDF or ≥30 for F/TAF</a:t>
            </a:r>
          </a:p>
          <a:p>
            <a:pPr lvl="2"/>
            <a:r>
              <a:rPr lang="en-US" dirty="0"/>
              <a:t>If </a:t>
            </a:r>
            <a:r>
              <a:rPr lang="en-US" dirty="0" err="1"/>
              <a:t>eCrCl</a:t>
            </a:r>
            <a:r>
              <a:rPr lang="en-US" dirty="0"/>
              <a:t> is declining steadily (but still ≥60 ml/min for F/TDF or ≥30 ml/min for F/TAF), evaluate for other nephrotoxic </a:t>
            </a:r>
            <a:r>
              <a:rPr lang="en-US" dirty="0" err="1"/>
              <a:t>medicadions</a:t>
            </a:r>
            <a:r>
              <a:rPr lang="en-US" dirty="0"/>
              <a:t> and consider nephrologist consultation</a:t>
            </a:r>
            <a:br>
              <a:rPr lang="en-US" dirty="0"/>
            </a:br>
            <a:endParaRPr lang="en-US" dirty="0"/>
          </a:p>
          <a:p>
            <a:pPr lvl="1"/>
            <a:r>
              <a:rPr lang="en-US" b="1" dirty="0"/>
              <a:t>Conduct STI screening </a:t>
            </a:r>
            <a:r>
              <a:rPr lang="en-US" dirty="0"/>
              <a:t>for sexually active persons (i.e., syphilis, gonorrhea, for all PrEP patients and chlamydia for MSM and TGW even if asymptomatic)</a:t>
            </a:r>
            <a:br>
              <a:rPr lang="en-US" dirty="0"/>
            </a:br>
            <a:endParaRPr lang="en-US" dirty="0"/>
          </a:p>
          <a:p>
            <a:pPr lvl="1"/>
            <a:r>
              <a:rPr lang="en-US" b="1" dirty="0"/>
              <a:t>Assess need for continuing or discontinuing </a:t>
            </a:r>
            <a:r>
              <a:rPr lang="en-US" b="1" dirty="0" err="1"/>
              <a:t>PrEP</a:t>
            </a:r>
            <a:endParaRPr lang="en-US" b="1" dirty="0"/>
          </a:p>
          <a:p>
            <a:pPr lvl="1"/>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15</a:t>
            </a:fld>
            <a:endParaRPr lang="en-US"/>
          </a:p>
        </p:txBody>
      </p:sp>
      <p:sp>
        <p:nvSpPr>
          <p:cNvPr id="5" name="Rectangle 4"/>
          <p:cNvSpPr/>
          <p:nvPr/>
        </p:nvSpPr>
        <p:spPr>
          <a:xfrm>
            <a:off x="1676400" y="6444478"/>
            <a:ext cx="4953000" cy="276999"/>
          </a:xfrm>
          <a:prstGeom prst="rect">
            <a:avLst/>
          </a:prstGeom>
        </p:spPr>
        <p:txBody>
          <a:bodyPr wrap="square">
            <a:spAutoFit/>
          </a:bodyPr>
          <a:lstStyle/>
          <a:p>
            <a:r>
              <a:rPr lang="en-US" sz="1200" dirty="0"/>
              <a:t>https://www.cdc.gov/hiv/pdf/risk/prep/cdc-hiv-prep-guidelines-2021.pdf</a:t>
            </a:r>
          </a:p>
        </p:txBody>
      </p:sp>
      <p:sp>
        <p:nvSpPr>
          <p:cNvPr id="8" name="Rectangle 7">
            <a:extLst>
              <a:ext uri="{FF2B5EF4-FFF2-40B4-BE49-F238E27FC236}">
                <a16:creationId xmlns:a16="http://schemas.microsoft.com/office/drawing/2014/main" id="{AE0911F8-D8D4-F3BB-CA58-0E90BEDB3C2F}"/>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latin typeface="+mn-lt"/>
              </a:rPr>
              <a:t>Oral PrEP Follow-up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55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latin typeface="+mn-lt"/>
              </a:rPr>
              <a:t>Oral </a:t>
            </a:r>
            <a:r>
              <a:rPr lang="en-US" sz="5400" b="1" dirty="0" err="1">
                <a:latin typeface="+mn-lt"/>
              </a:rPr>
              <a:t>PrEP</a:t>
            </a:r>
            <a:r>
              <a:rPr lang="en-US" sz="5400" b="1" dirty="0">
                <a:latin typeface="+mn-lt"/>
              </a:rPr>
              <a:t> Follow-up</a:t>
            </a:r>
          </a:p>
        </p:txBody>
      </p:sp>
      <p:sp>
        <p:nvSpPr>
          <p:cNvPr id="3" name="Content Placeholder 2"/>
          <p:cNvSpPr>
            <a:spLocks noGrp="1"/>
          </p:cNvSpPr>
          <p:nvPr>
            <p:ph idx="1"/>
          </p:nvPr>
        </p:nvSpPr>
        <p:spPr/>
        <p:txBody>
          <a:bodyPr/>
          <a:lstStyle/>
          <a:p>
            <a:r>
              <a:rPr lang="en-US" b="1" dirty="0"/>
              <a:t>At least every 12 months:</a:t>
            </a:r>
          </a:p>
          <a:p>
            <a:pPr lvl="1"/>
            <a:r>
              <a:rPr lang="en-US" dirty="0"/>
              <a:t>Monitor </a:t>
            </a:r>
            <a:r>
              <a:rPr lang="en-US" dirty="0" err="1"/>
              <a:t>eCrCl</a:t>
            </a:r>
            <a:r>
              <a:rPr lang="en-US" dirty="0"/>
              <a:t> for all patients continuing on PrEP medication</a:t>
            </a:r>
            <a:br>
              <a:rPr lang="en-US" dirty="0"/>
            </a:br>
            <a:endParaRPr lang="en-US" dirty="0"/>
          </a:p>
          <a:p>
            <a:pPr lvl="1"/>
            <a:r>
              <a:rPr lang="en-US" dirty="0"/>
              <a:t>Monitor lipid panel, and weight for patients prescribed F/TAF </a:t>
            </a:r>
          </a:p>
          <a:p>
            <a:pPr lvl="1"/>
            <a:r>
              <a:rPr lang="en-US" dirty="0"/>
              <a:t>Conduct chlamydia screening for heterosexual women and men even if asymptomatic</a:t>
            </a:r>
          </a:p>
        </p:txBody>
      </p:sp>
      <p:sp>
        <p:nvSpPr>
          <p:cNvPr id="4" name="Slide Number Placeholder 3"/>
          <p:cNvSpPr>
            <a:spLocks noGrp="1"/>
          </p:cNvSpPr>
          <p:nvPr>
            <p:ph type="sldNum" sz="quarter" idx="12"/>
          </p:nvPr>
        </p:nvSpPr>
        <p:spPr/>
        <p:txBody>
          <a:bodyPr/>
          <a:lstStyle/>
          <a:p>
            <a:fld id="{BFEBEB0A-9E3D-4B14-9782-E2AE3DA60D96}" type="slidenum">
              <a:rPr lang="en-US" smtClean="0"/>
              <a:pPr/>
              <a:t>16</a:t>
            </a:fld>
            <a:endParaRPr lang="en-US"/>
          </a:p>
        </p:txBody>
      </p:sp>
      <p:sp>
        <p:nvSpPr>
          <p:cNvPr id="5" name="Rectangle 4"/>
          <p:cNvSpPr/>
          <p:nvPr/>
        </p:nvSpPr>
        <p:spPr>
          <a:xfrm>
            <a:off x="3276600" y="6305862"/>
            <a:ext cx="4953000" cy="276999"/>
          </a:xfrm>
          <a:prstGeom prst="rect">
            <a:avLst/>
          </a:prstGeom>
        </p:spPr>
        <p:txBody>
          <a:bodyPr wrap="square">
            <a:spAutoFit/>
          </a:bodyPr>
          <a:lstStyle/>
          <a:p>
            <a:r>
              <a:rPr lang="en-US" sz="1200" dirty="0"/>
              <a:t>https://www.cdc.gov/hiv/pdf/risk/prep/cdc-hiv-prep-guidelines-2021.pdf</a:t>
            </a:r>
          </a:p>
        </p:txBody>
      </p:sp>
      <p:sp>
        <p:nvSpPr>
          <p:cNvPr id="6" name="Rectangle 5">
            <a:extLst>
              <a:ext uri="{FF2B5EF4-FFF2-40B4-BE49-F238E27FC236}">
                <a16:creationId xmlns:a16="http://schemas.microsoft.com/office/drawing/2014/main" id="{D5DAA64A-920E-4744-4E0B-A9376860B9B7}"/>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latin typeface="+mn-lt"/>
              </a:rPr>
              <a:t>Oral PrEP Follow-up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12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17</a:t>
            </a:fld>
            <a:endParaRPr lang="en-US"/>
          </a:p>
        </p:txBody>
      </p:sp>
      <p:pic>
        <p:nvPicPr>
          <p:cNvPr id="6" name="Picture 5"/>
          <p:cNvPicPr>
            <a:picLocks noChangeAspect="1"/>
          </p:cNvPicPr>
          <p:nvPr/>
        </p:nvPicPr>
        <p:blipFill>
          <a:blip r:embed="rId2"/>
          <a:stretch>
            <a:fillRect/>
          </a:stretch>
        </p:blipFill>
        <p:spPr>
          <a:xfrm>
            <a:off x="2119313" y="1690690"/>
            <a:ext cx="7953375" cy="4067175"/>
          </a:xfrm>
          <a:prstGeom prst="rect">
            <a:avLst/>
          </a:prstGeom>
        </p:spPr>
      </p:pic>
      <p:sp>
        <p:nvSpPr>
          <p:cNvPr id="8" name="Rectangle 7"/>
          <p:cNvSpPr/>
          <p:nvPr/>
        </p:nvSpPr>
        <p:spPr>
          <a:xfrm>
            <a:off x="2119312" y="5749331"/>
            <a:ext cx="2465740" cy="307777"/>
          </a:xfrm>
          <a:prstGeom prst="rect">
            <a:avLst/>
          </a:prstGeom>
        </p:spPr>
        <p:txBody>
          <a:bodyPr wrap="none">
            <a:spAutoFit/>
          </a:bodyPr>
          <a:lstStyle/>
          <a:p>
            <a:r>
              <a:rPr lang="en-US" sz="1400" dirty="0"/>
              <a:t>* Assess for acute HIV infection</a:t>
            </a:r>
          </a:p>
        </p:txBody>
      </p:sp>
      <p:sp>
        <p:nvSpPr>
          <p:cNvPr id="9" name="Rectangle 8"/>
          <p:cNvSpPr/>
          <p:nvPr/>
        </p:nvSpPr>
        <p:spPr>
          <a:xfrm>
            <a:off x="1676400" y="6444478"/>
            <a:ext cx="4953000" cy="276999"/>
          </a:xfrm>
          <a:prstGeom prst="rect">
            <a:avLst/>
          </a:prstGeom>
        </p:spPr>
        <p:txBody>
          <a:bodyPr wrap="square">
            <a:spAutoFit/>
          </a:bodyPr>
          <a:lstStyle/>
          <a:p>
            <a:r>
              <a:rPr lang="en-US" sz="1200" dirty="0"/>
              <a:t>https://www.cdc.gov/hiv/pdf/risk/prep/cdc-hiv-prep-guidelines-2021.pdf</a:t>
            </a:r>
          </a:p>
        </p:txBody>
      </p:sp>
      <p:sp>
        <p:nvSpPr>
          <p:cNvPr id="3" name="Rectangle 2">
            <a:extLst>
              <a:ext uri="{FF2B5EF4-FFF2-40B4-BE49-F238E27FC236}">
                <a16:creationId xmlns:a16="http://schemas.microsoft.com/office/drawing/2014/main" id="{AC5AD69F-5512-4B3C-4E67-E6F0A836C07D}"/>
              </a:ext>
            </a:extLst>
          </p:cNvPr>
          <p:cNvSpPr/>
          <p:nvPr/>
        </p:nvSpPr>
        <p:spPr>
          <a:xfrm>
            <a:off x="0" y="16667"/>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t>Timing of Oral PrEP-associated Lab Tests</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44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5400" b="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7103206"/>
              </p:ext>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18</a:t>
            </a:fld>
            <a:endParaRPr lang="en-US"/>
          </a:p>
        </p:txBody>
      </p:sp>
      <p:sp>
        <p:nvSpPr>
          <p:cNvPr id="6" name="Rectangle 5"/>
          <p:cNvSpPr/>
          <p:nvPr/>
        </p:nvSpPr>
        <p:spPr>
          <a:xfrm>
            <a:off x="3810000" y="6416068"/>
            <a:ext cx="4953000" cy="276999"/>
          </a:xfrm>
          <a:prstGeom prst="rect">
            <a:avLst/>
          </a:prstGeom>
        </p:spPr>
        <p:txBody>
          <a:bodyPr wrap="square">
            <a:spAutoFit/>
          </a:bodyPr>
          <a:lstStyle/>
          <a:p>
            <a:r>
              <a:rPr lang="en-US" sz="1200" dirty="0"/>
              <a:t>https://www.cdc.gov/hiv/pdf/risk/prep/cdc-hiv-prep-guidelines-2021.pdf</a:t>
            </a:r>
          </a:p>
        </p:txBody>
      </p:sp>
      <p:sp>
        <p:nvSpPr>
          <p:cNvPr id="8" name="Rectangle 7">
            <a:extLst>
              <a:ext uri="{FF2B5EF4-FFF2-40B4-BE49-F238E27FC236}">
                <a16:creationId xmlns:a16="http://schemas.microsoft.com/office/drawing/2014/main" id="{A8399DAB-D1F6-8BCE-FA67-6900030D3F78}"/>
              </a:ext>
            </a:extLst>
          </p:cNvPr>
          <p:cNvSpPr/>
          <p:nvPr/>
        </p:nvSpPr>
        <p:spPr>
          <a:xfrm>
            <a:off x="9525"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latin typeface="+mn-lt"/>
              </a:rPr>
              <a:t>Discontinuing Oral PrEP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59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43200" y="2286000"/>
            <a:ext cx="6858000" cy="2387600"/>
          </a:xfrm>
          <a:prstGeom prst="roundRect">
            <a:avLst/>
          </a:prstGeom>
          <a:ln w="38100"/>
        </p:spPr>
        <p:style>
          <a:lnRef idx="2">
            <a:schemeClr val="accent1"/>
          </a:lnRef>
          <a:fillRef idx="1">
            <a:schemeClr val="lt1"/>
          </a:fillRef>
          <a:effectRef idx="0">
            <a:schemeClr val="accent1"/>
          </a:effectRef>
          <a:fontRef idx="minor">
            <a:schemeClr val="dk1"/>
          </a:fontRef>
        </p:style>
        <p:txBody>
          <a:bodyPr anchor="ctr">
            <a:normAutofit/>
          </a:bodyPr>
          <a:lstStyle/>
          <a:p>
            <a:r>
              <a:rPr lang="en-US" b="1" dirty="0"/>
              <a:t>Injectable </a:t>
            </a:r>
            <a:r>
              <a:rPr lang="en-US" b="1" dirty="0" err="1"/>
              <a:t>PrEP</a:t>
            </a:r>
            <a:endParaRPr lang="en-US" b="1"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19</a:t>
            </a:fld>
            <a:endParaRPr lang="en-US"/>
          </a:p>
        </p:txBody>
      </p:sp>
    </p:spTree>
    <p:extLst>
      <p:ext uri="{BB962C8B-B14F-4D97-AF65-F5344CB8AC3E}">
        <p14:creationId xmlns:p14="http://schemas.microsoft.com/office/powerpoint/2010/main" val="388098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CBF5-C3F2-401C-87EF-C3446523555A}"/>
              </a:ext>
            </a:extLst>
          </p:cNvPr>
          <p:cNvSpPr>
            <a:spLocks noGrp="1"/>
          </p:cNvSpPr>
          <p:nvPr>
            <p:ph type="title"/>
          </p:nvPr>
        </p:nvSpPr>
        <p:spPr>
          <a:xfrm>
            <a:off x="1969771" y="637126"/>
            <a:ext cx="2851707" cy="5256371"/>
          </a:xfrm>
        </p:spPr>
        <p:txBody>
          <a:bodyPr>
            <a:normAutofit/>
          </a:bodyPr>
          <a:lstStyle/>
          <a:p>
            <a:r>
              <a:rPr lang="en-US" sz="4200">
                <a:solidFill>
                  <a:schemeClr val="bg1"/>
                </a:solidFill>
                <a:cs typeface="Calibri Light"/>
              </a:rPr>
              <a:t>Outline</a:t>
            </a:r>
            <a:endParaRPr lang="en-US" sz="4200">
              <a:solidFill>
                <a:schemeClr val="bg1"/>
              </a:solidFill>
            </a:endParaRPr>
          </a:p>
        </p:txBody>
      </p:sp>
      <p:graphicFrame>
        <p:nvGraphicFramePr>
          <p:cNvPr id="6" name="Content Placeholder 2">
            <a:extLst>
              <a:ext uri="{FF2B5EF4-FFF2-40B4-BE49-F238E27FC236}">
                <a16:creationId xmlns:a16="http://schemas.microsoft.com/office/drawing/2014/main" id="{183A8EE0-A22D-48E4-9B29-A255D01D3D03}"/>
              </a:ext>
            </a:extLst>
          </p:cNvPr>
          <p:cNvGraphicFramePr>
            <a:graphicFrameLocks noGrp="1"/>
          </p:cNvGraphicFramePr>
          <p:nvPr>
            <p:ph idx="1"/>
            <p:extLst>
              <p:ext uri="{D42A27DB-BD31-4B8C-83A1-F6EECF244321}">
                <p14:modId xmlns:p14="http://schemas.microsoft.com/office/powerpoint/2010/main" val="821961428"/>
              </p:ext>
            </p:extLst>
          </p:nvPr>
        </p:nvGraphicFramePr>
        <p:xfrm>
          <a:off x="1371601" y="2133600"/>
          <a:ext cx="8969158" cy="406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DAD2654-AA00-4C55-94AD-FB66B5B89A64}"/>
              </a:ext>
            </a:extLst>
          </p:cNvPr>
          <p:cNvSpPr>
            <a:spLocks noGrp="1"/>
          </p:cNvSpPr>
          <p:nvPr>
            <p:ph type="sldNum" sz="quarter" idx="12"/>
          </p:nvPr>
        </p:nvSpPr>
        <p:spPr>
          <a:xfrm>
            <a:off x="7981950" y="6356351"/>
            <a:ext cx="2057400" cy="365125"/>
          </a:xfrm>
        </p:spPr>
        <p:txBody>
          <a:bodyPr>
            <a:normAutofit/>
          </a:bodyPr>
          <a:lstStyle/>
          <a:p>
            <a:pPr>
              <a:spcAft>
                <a:spcPts val="600"/>
              </a:spcAft>
            </a:pPr>
            <a:fld id="{BFEBEB0A-9E3D-4B14-9782-E2AE3DA60D96}" type="slidenum">
              <a:rPr lang="en-US" sz="1000">
                <a:solidFill>
                  <a:srgbClr val="898989"/>
                </a:solidFill>
              </a:rPr>
              <a:pPr>
                <a:spcAft>
                  <a:spcPts val="600"/>
                </a:spcAft>
              </a:pPr>
              <a:t>2</a:t>
            </a:fld>
            <a:endParaRPr lang="en-US" sz="1000">
              <a:solidFill>
                <a:srgbClr val="898989"/>
              </a:solidFill>
            </a:endParaRPr>
          </a:p>
        </p:txBody>
      </p:sp>
      <p:sp>
        <p:nvSpPr>
          <p:cNvPr id="3" name="Rectangle 2">
            <a:extLst>
              <a:ext uri="{FF2B5EF4-FFF2-40B4-BE49-F238E27FC236}">
                <a16:creationId xmlns:a16="http://schemas.microsoft.com/office/drawing/2014/main" id="{BDE974F2-6DA0-4C18-DEED-D775D4B5507D}"/>
              </a:ext>
            </a:extLst>
          </p:cNvPr>
          <p:cNvSpPr/>
          <p:nvPr/>
        </p:nvSpPr>
        <p:spPr>
          <a:xfrm>
            <a:off x="0" y="18393"/>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Outline</a:t>
            </a:r>
          </a:p>
        </p:txBody>
      </p:sp>
    </p:spTree>
    <p:extLst>
      <p:ext uri="{BB962C8B-B14F-4D97-AF65-F5344CB8AC3E}">
        <p14:creationId xmlns:p14="http://schemas.microsoft.com/office/powerpoint/2010/main" val="315540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pt-BR" dirty="0"/>
              <a:t>Cabotegravir (CAB) 600 mg (brand name </a:t>
            </a:r>
            <a:r>
              <a:rPr lang="pt-BR" dirty="0" err="1"/>
              <a:t>Apretude</a:t>
            </a:r>
            <a:r>
              <a:rPr lang="pt-BR" dirty="0"/>
              <a:t>®)</a:t>
            </a:r>
            <a:br>
              <a:rPr lang="pt-BR" dirty="0"/>
            </a:br>
            <a:endParaRPr lang="pt-BR" dirty="0"/>
          </a:p>
          <a:p>
            <a:r>
              <a:rPr lang="pt-BR" dirty="0"/>
              <a:t>Only for </a:t>
            </a:r>
            <a:r>
              <a:rPr lang="pt-BR" dirty="0" err="1"/>
              <a:t>prevention</a:t>
            </a:r>
            <a:r>
              <a:rPr lang="pt-BR" dirty="0"/>
              <a:t> </a:t>
            </a:r>
            <a:r>
              <a:rPr lang="pt-BR" dirty="0" err="1"/>
              <a:t>of</a:t>
            </a:r>
            <a:r>
              <a:rPr lang="pt-BR" dirty="0"/>
              <a:t> HIV sexual </a:t>
            </a:r>
            <a:r>
              <a:rPr lang="pt-BR" dirty="0" err="1"/>
              <a:t>transmission</a:t>
            </a:r>
            <a:r>
              <a:rPr lang="pt-BR" dirty="0"/>
              <a:t> </a:t>
            </a:r>
            <a:r>
              <a:rPr lang="pt-BR" dirty="0" err="1"/>
              <a:t>patients</a:t>
            </a:r>
            <a:r>
              <a:rPr lang="pt-BR" dirty="0"/>
              <a:t> </a:t>
            </a:r>
            <a:r>
              <a:rPr lang="pt-BR" dirty="0" err="1"/>
              <a:t>whose</a:t>
            </a:r>
            <a:r>
              <a:rPr lang="pt-BR" dirty="0"/>
              <a:t> </a:t>
            </a:r>
            <a:r>
              <a:rPr lang="pt-BR" dirty="0" err="1"/>
              <a:t>risk</a:t>
            </a:r>
            <a:r>
              <a:rPr lang="pt-BR" dirty="0"/>
              <a:t> </a:t>
            </a:r>
            <a:r>
              <a:rPr lang="pt-BR" dirty="0" err="1"/>
              <a:t>factors</a:t>
            </a:r>
            <a:r>
              <a:rPr lang="pt-BR" dirty="0"/>
              <a:t> for HIV include sexual </a:t>
            </a:r>
            <a:r>
              <a:rPr lang="pt-BR" dirty="0" err="1"/>
              <a:t>transmission</a:t>
            </a:r>
            <a:r>
              <a:rPr lang="pt-BR" dirty="0"/>
              <a:t> </a:t>
            </a:r>
            <a:r>
              <a:rPr lang="pt-BR" dirty="0" err="1"/>
              <a:t>only</a:t>
            </a:r>
            <a:r>
              <a:rPr lang="pt-BR" dirty="0"/>
              <a:t> (not for PWID)</a:t>
            </a:r>
            <a:br>
              <a:rPr lang="pt-BR" dirty="0"/>
            </a:br>
            <a:endParaRPr lang="pt-BR" dirty="0"/>
          </a:p>
          <a:p>
            <a:r>
              <a:rPr lang="en-US" dirty="0"/>
              <a:t>Adults and adolescents who weigh at least 35 kg (77 </a:t>
            </a:r>
            <a:r>
              <a:rPr lang="en-US" dirty="0" err="1"/>
              <a:t>lb</a:t>
            </a:r>
            <a:r>
              <a:rPr lang="en-US" dirty="0"/>
              <a:t>)</a:t>
            </a:r>
            <a:br>
              <a:rPr lang="en-US" dirty="0"/>
            </a:br>
            <a:endParaRPr lang="en-US" dirty="0"/>
          </a:p>
          <a:p>
            <a:r>
              <a:rPr lang="en-US" dirty="0"/>
              <a:t>CAB injections may be a good option for </a:t>
            </a:r>
            <a:r>
              <a:rPr lang="en-US" dirty="0" err="1"/>
              <a:t>PrEP</a:t>
            </a:r>
            <a:r>
              <a:rPr lang="en-US" dirty="0"/>
              <a:t> for people who</a:t>
            </a:r>
          </a:p>
          <a:p>
            <a:pPr lvl="1"/>
            <a:r>
              <a:rPr lang="en-US" dirty="0"/>
              <a:t>Have problems taking oral </a:t>
            </a:r>
            <a:r>
              <a:rPr lang="en-US" dirty="0" err="1"/>
              <a:t>PrEP</a:t>
            </a:r>
            <a:r>
              <a:rPr lang="en-US" dirty="0"/>
              <a:t> as prescribed</a:t>
            </a:r>
          </a:p>
          <a:p>
            <a:pPr lvl="1"/>
            <a:r>
              <a:rPr lang="en-US" dirty="0"/>
              <a:t>Prefer getting a shot every 2 months instead of taking oral </a:t>
            </a:r>
            <a:r>
              <a:rPr lang="en-US" dirty="0" err="1"/>
              <a:t>PrEP</a:t>
            </a:r>
            <a:endParaRPr lang="en-US" dirty="0"/>
          </a:p>
          <a:p>
            <a:pPr lvl="1"/>
            <a:r>
              <a:rPr lang="en-US" dirty="0"/>
              <a:t>Have serious kidney disease that prevents use of oral </a:t>
            </a:r>
            <a:r>
              <a:rPr lang="en-US" dirty="0" err="1"/>
              <a:t>PrEP</a:t>
            </a:r>
            <a:r>
              <a:rPr lang="en-US" dirty="0"/>
              <a:t> medications</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20</a:t>
            </a:fld>
            <a:endParaRPr lang="en-US"/>
          </a:p>
        </p:txBody>
      </p:sp>
      <p:sp>
        <p:nvSpPr>
          <p:cNvPr id="5" name="Rectangle 4"/>
          <p:cNvSpPr/>
          <p:nvPr/>
        </p:nvSpPr>
        <p:spPr>
          <a:xfrm>
            <a:off x="3429000" y="6301700"/>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
        <p:nvSpPr>
          <p:cNvPr id="6" name="Rectangle 5">
            <a:extLst>
              <a:ext uri="{FF2B5EF4-FFF2-40B4-BE49-F238E27FC236}">
                <a16:creationId xmlns:a16="http://schemas.microsoft.com/office/drawing/2014/main" id="{822D2077-F88F-1B04-41B8-5D09707792D2}"/>
              </a:ext>
            </a:extLst>
          </p:cNvPr>
          <p:cNvSpPr/>
          <p:nvPr/>
        </p:nvSpPr>
        <p:spPr>
          <a:xfrm>
            <a:off x="0" y="1905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t>Injectable PrEP </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86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799"/>
            <a:ext cx="10515600" cy="4253497"/>
          </a:xfrm>
        </p:spPr>
        <p:txBody>
          <a:bodyPr>
            <a:normAutofit/>
          </a:bodyPr>
          <a:lstStyle/>
          <a:p>
            <a:r>
              <a:rPr lang="en-US" b="1" dirty="0"/>
              <a:t>How:</a:t>
            </a:r>
          </a:p>
          <a:p>
            <a:pPr lvl="1"/>
            <a:r>
              <a:rPr lang="en-US" dirty="0"/>
              <a:t>IM – </a:t>
            </a:r>
            <a:r>
              <a:rPr lang="en-US" dirty="0" err="1"/>
              <a:t>ventro</a:t>
            </a:r>
            <a:r>
              <a:rPr lang="en-US" dirty="0"/>
              <a:t>- (preferred) or </a:t>
            </a:r>
            <a:r>
              <a:rPr lang="en-US" dirty="0" err="1"/>
              <a:t>dorso</a:t>
            </a:r>
            <a:r>
              <a:rPr lang="en-US" dirty="0"/>
              <a:t>- gluteal – 3mL at room temp – must be given within 2 hours of drawing it up in syringe – use long enough needle based on body habitus – 1.5-2”</a:t>
            </a:r>
          </a:p>
          <a:p>
            <a:r>
              <a:rPr lang="en-US" b="1" dirty="0"/>
              <a:t>When:</a:t>
            </a:r>
          </a:p>
          <a:p>
            <a:pPr lvl="1"/>
            <a:r>
              <a:rPr lang="en-US" dirty="0"/>
              <a:t>First dose – IM injection of CAB 600mg</a:t>
            </a:r>
          </a:p>
          <a:p>
            <a:pPr lvl="1"/>
            <a:r>
              <a:rPr lang="en-US" dirty="0"/>
              <a:t>1 month later – IM injection of CAB 600mg</a:t>
            </a:r>
          </a:p>
          <a:p>
            <a:pPr lvl="1"/>
            <a:r>
              <a:rPr lang="en-US" dirty="0"/>
              <a:t>Every 2 months after - IM injection of CAB 600mg</a:t>
            </a:r>
          </a:p>
          <a:p>
            <a:r>
              <a:rPr lang="en-US" b="1" dirty="0"/>
              <a:t>If concern for side effects:</a:t>
            </a:r>
          </a:p>
          <a:p>
            <a:pPr lvl="1"/>
            <a:r>
              <a:rPr lang="en-US" dirty="0"/>
              <a:t>A 4-week of 30 mg daily oral CAB prior to the first injection is optional</a:t>
            </a:r>
          </a:p>
          <a:p>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21</a:t>
            </a:fld>
            <a:endParaRPr lang="en-US"/>
          </a:p>
        </p:txBody>
      </p:sp>
      <p:sp>
        <p:nvSpPr>
          <p:cNvPr id="5" name="Rectangle 4"/>
          <p:cNvSpPr/>
          <p:nvPr/>
        </p:nvSpPr>
        <p:spPr>
          <a:xfrm>
            <a:off x="2133600" y="6186442"/>
            <a:ext cx="73914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 https://www.accessdata.fda.gov/drugsatfda_docs/label/2023/215499s002lbl.pdf </a:t>
            </a:r>
          </a:p>
        </p:txBody>
      </p:sp>
      <p:sp>
        <p:nvSpPr>
          <p:cNvPr id="6" name="Rectangle 5">
            <a:extLst>
              <a:ext uri="{FF2B5EF4-FFF2-40B4-BE49-F238E27FC236}">
                <a16:creationId xmlns:a16="http://schemas.microsoft.com/office/drawing/2014/main" id="{AB3346CF-6A84-DA64-D3E2-AE4FCFD7E8B8}"/>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latin typeface="+mn-lt"/>
              </a:rPr>
              <a:t>How Is Injectable PrEP Administered?</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04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F700E-F2D2-DF27-2623-908172CCD2A6}"/>
              </a:ext>
            </a:extLst>
          </p:cNvPr>
          <p:cNvSpPr>
            <a:spLocks noGrp="1"/>
          </p:cNvSpPr>
          <p:nvPr>
            <p:ph idx="1"/>
          </p:nvPr>
        </p:nvSpPr>
        <p:spPr/>
        <p:txBody>
          <a:bodyPr>
            <a:normAutofit/>
          </a:bodyPr>
          <a:lstStyle/>
          <a:p>
            <a:pPr lvl="0" rtl="0"/>
            <a:r>
              <a:rPr lang="en-US" dirty="0"/>
              <a:t>Careful with medications that reduce concentrations of CAB</a:t>
            </a:r>
          </a:p>
          <a:p>
            <a:pPr lvl="1" rtl="0"/>
            <a:r>
              <a:rPr lang="en-US" dirty="0"/>
              <a:t>Anticonvulsants: Carbamazepine, oxcarbazepine, phenobarbital, phenytoin Anti </a:t>
            </a:r>
            <a:r>
              <a:rPr lang="en-US" dirty="0" err="1"/>
              <a:t>mycobacterials</a:t>
            </a:r>
            <a:r>
              <a:rPr lang="en-US" dirty="0"/>
              <a:t>: Rifampin, rifapentine</a:t>
            </a:r>
          </a:p>
          <a:p>
            <a:pPr lvl="0" rtl="0"/>
            <a:r>
              <a:rPr lang="en-US" dirty="0"/>
              <a:t>Side effects</a:t>
            </a:r>
          </a:p>
          <a:p>
            <a:pPr lvl="1" rtl="0"/>
            <a:r>
              <a:rPr lang="en-US" dirty="0"/>
              <a:t>Injection site reactions, headache, fever, fatigue, diarrhea, nausea, rash</a:t>
            </a:r>
          </a:p>
          <a:p>
            <a:r>
              <a:rPr lang="en-US" dirty="0"/>
              <a:t>Tests not needed with CAB that are indicated with F/TAF or F/TDF:</a:t>
            </a:r>
          </a:p>
          <a:p>
            <a:pPr lvl="1"/>
            <a:r>
              <a:rPr lang="en-US" dirty="0"/>
              <a:t>Creatinine, </a:t>
            </a:r>
            <a:r>
              <a:rPr lang="en-US" dirty="0" err="1"/>
              <a:t>eCrCl</a:t>
            </a:r>
            <a:r>
              <a:rPr lang="en-US" dirty="0"/>
              <a:t>, hepatitis B serology, lipid panels</a:t>
            </a:r>
          </a:p>
          <a:p>
            <a:r>
              <a:rPr lang="en-US" dirty="0"/>
              <a:t>Testing for STIs adapted to CAB injection appointments</a:t>
            </a:r>
          </a:p>
          <a:p>
            <a:endParaRPr lang="en-US" dirty="0"/>
          </a:p>
        </p:txBody>
      </p:sp>
      <p:sp>
        <p:nvSpPr>
          <p:cNvPr id="4" name="Slide Number Placeholder 3">
            <a:extLst>
              <a:ext uri="{FF2B5EF4-FFF2-40B4-BE49-F238E27FC236}">
                <a16:creationId xmlns:a16="http://schemas.microsoft.com/office/drawing/2014/main" id="{88F61310-DC4E-41C7-3E19-83DC5FE0D40E}"/>
              </a:ext>
            </a:extLst>
          </p:cNvPr>
          <p:cNvSpPr>
            <a:spLocks noGrp="1"/>
          </p:cNvSpPr>
          <p:nvPr>
            <p:ph type="sldNum" sz="quarter" idx="12"/>
          </p:nvPr>
        </p:nvSpPr>
        <p:spPr/>
        <p:txBody>
          <a:bodyPr/>
          <a:lstStyle/>
          <a:p>
            <a:fld id="{BFEBEB0A-9E3D-4B14-9782-E2AE3DA60D96}" type="slidenum">
              <a:rPr lang="en-US" smtClean="0"/>
              <a:pPr/>
              <a:t>22</a:t>
            </a:fld>
            <a:endParaRPr lang="en-US"/>
          </a:p>
        </p:txBody>
      </p:sp>
      <p:sp>
        <p:nvSpPr>
          <p:cNvPr id="5" name="Rectangle 4">
            <a:extLst>
              <a:ext uri="{FF2B5EF4-FFF2-40B4-BE49-F238E27FC236}">
                <a16:creationId xmlns:a16="http://schemas.microsoft.com/office/drawing/2014/main" id="{8B2B9A76-6D35-EBCD-E7CA-C97E9BE7B3FC}"/>
              </a:ext>
            </a:extLst>
          </p:cNvPr>
          <p:cNvSpPr/>
          <p:nvPr/>
        </p:nvSpPr>
        <p:spPr>
          <a:xfrm>
            <a:off x="3048000" y="6176963"/>
            <a:ext cx="5410200" cy="276999"/>
          </a:xfrm>
          <a:prstGeom prst="rect">
            <a:avLst/>
          </a:prstGeom>
        </p:spPr>
        <p:txBody>
          <a:bodyPr wrap="square">
            <a:spAutoFit/>
          </a:bodyPr>
          <a:lstStyle/>
          <a:p>
            <a:r>
              <a:rPr lang="en-US" sz="1200" dirty="0"/>
              <a:t>https://www.accessdata.fda.gov/drugsatfda_docs/label/2023/215499s002lbl.pdf</a:t>
            </a:r>
          </a:p>
        </p:txBody>
      </p:sp>
      <p:sp>
        <p:nvSpPr>
          <p:cNvPr id="6" name="Rectangle 5">
            <a:extLst>
              <a:ext uri="{FF2B5EF4-FFF2-40B4-BE49-F238E27FC236}">
                <a16:creationId xmlns:a16="http://schemas.microsoft.com/office/drawing/2014/main" id="{A5AC34D7-7944-9AF1-541D-1472FF871F7D}"/>
              </a:ext>
            </a:extLst>
          </p:cNvPr>
          <p:cNvSpPr/>
          <p:nvPr/>
        </p:nvSpPr>
        <p:spPr>
          <a:xfrm>
            <a:off x="0" y="4762"/>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latin typeface="+mn-lt"/>
              </a:rPr>
              <a:t>Differences with Oral PrEP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6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Educate patients about the “tail” and risks during declining CAB levels</a:t>
            </a:r>
          </a:p>
          <a:p>
            <a:r>
              <a:rPr lang="en-US" dirty="0"/>
              <a:t>Assess ongoing risk/indications</a:t>
            </a:r>
          </a:p>
          <a:p>
            <a:r>
              <a:rPr lang="en-US" dirty="0"/>
              <a:t>If </a:t>
            </a:r>
            <a:r>
              <a:rPr lang="en-US" dirty="0" err="1"/>
              <a:t>PrEP</a:t>
            </a:r>
            <a:r>
              <a:rPr lang="en-US" dirty="0"/>
              <a:t> is indicated, prescribe daily oral F/TDF or F/TAF beginning within 8 weeks after last injection</a:t>
            </a:r>
          </a:p>
          <a:p>
            <a:r>
              <a:rPr lang="en-US" dirty="0"/>
              <a:t>Educate about </a:t>
            </a:r>
            <a:r>
              <a:rPr lang="en-US" dirty="0" err="1"/>
              <a:t>nPEP</a:t>
            </a:r>
            <a:endParaRPr lang="en-US" dirty="0"/>
          </a:p>
          <a:p>
            <a:r>
              <a:rPr lang="en-US" dirty="0"/>
              <a:t>Continue follow-up visits quarterly for 12 months</a:t>
            </a:r>
          </a:p>
          <a:p>
            <a:pPr lvl="1"/>
            <a:r>
              <a:rPr lang="en-US" dirty="0"/>
              <a:t>Conduct HIV-1 RNA tests at each quarterly follow-up visit after discontinuing CAB injections</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23</a:t>
            </a:fld>
            <a:endParaRPr lang="en-US"/>
          </a:p>
        </p:txBody>
      </p:sp>
      <p:sp>
        <p:nvSpPr>
          <p:cNvPr id="5" name="Rectangle 4"/>
          <p:cNvSpPr/>
          <p:nvPr/>
        </p:nvSpPr>
        <p:spPr>
          <a:xfrm>
            <a:off x="1600200" y="6356352"/>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
        <p:nvSpPr>
          <p:cNvPr id="6" name="Rectangle 5">
            <a:extLst>
              <a:ext uri="{FF2B5EF4-FFF2-40B4-BE49-F238E27FC236}">
                <a16:creationId xmlns:a16="http://schemas.microsoft.com/office/drawing/2014/main" id="{B8DF70E1-3B44-A27D-44FF-F5F74C754E13}"/>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latin typeface="+mn-lt"/>
              </a:rPr>
              <a:t>Discontinuing CAB</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523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62263" y="12032"/>
            <a:ext cx="10515600" cy="1325563"/>
          </a:xfrm>
        </p:spPr>
        <p:txBody>
          <a:bodyPr>
            <a:normAutofit/>
          </a:bodyPr>
          <a:lstStyle/>
          <a:p>
            <a:pPr algn="ctr"/>
            <a:r>
              <a:rPr lang="en-US" sz="5400" b="1" dirty="0">
                <a:latin typeface="+mn-lt"/>
              </a:rPr>
              <a:t>Unplanned Missed CAB Injections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4372793"/>
              </p:ext>
            </p:extLst>
          </p:nvPr>
        </p:nvGraphicFramePr>
        <p:xfrm>
          <a:off x="2176713" y="1345616"/>
          <a:ext cx="7886700" cy="51257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032301587"/>
                    </a:ext>
                  </a:extLst>
                </a:gridCol>
                <a:gridCol w="2628900">
                  <a:extLst>
                    <a:ext uri="{9D8B030D-6E8A-4147-A177-3AD203B41FA5}">
                      <a16:colId xmlns:a16="http://schemas.microsoft.com/office/drawing/2014/main" val="2714450982"/>
                    </a:ext>
                  </a:extLst>
                </a:gridCol>
                <a:gridCol w="2628900">
                  <a:extLst>
                    <a:ext uri="{9D8B030D-6E8A-4147-A177-3AD203B41FA5}">
                      <a16:colId xmlns:a16="http://schemas.microsoft.com/office/drawing/2014/main" val="2456729637"/>
                    </a:ext>
                  </a:extLst>
                </a:gridCol>
              </a:tblGrid>
              <a:tr h="370840">
                <a:tc>
                  <a:txBody>
                    <a:bodyPr/>
                    <a:lstStyle/>
                    <a:p>
                      <a:endParaRPr lang="en-US" dirty="0"/>
                    </a:p>
                  </a:txBody>
                  <a:tcPr/>
                </a:tc>
                <a:tc>
                  <a:txBody>
                    <a:bodyPr/>
                    <a:lstStyle/>
                    <a:p>
                      <a:r>
                        <a:rPr lang="en-US" dirty="0"/>
                        <a:t>Time since Last Injection</a:t>
                      </a:r>
                    </a:p>
                  </a:txBody>
                  <a:tcPr/>
                </a:tc>
                <a:tc>
                  <a:txBody>
                    <a:bodyPr/>
                    <a:lstStyle/>
                    <a:p>
                      <a:r>
                        <a:rPr lang="en-US" dirty="0"/>
                        <a:t>Recommendation</a:t>
                      </a:r>
                    </a:p>
                  </a:txBody>
                  <a:tcPr/>
                </a:tc>
                <a:extLst>
                  <a:ext uri="{0D108BD9-81ED-4DB2-BD59-A6C34878D82A}">
                    <a16:rowId xmlns:a16="http://schemas.microsoft.com/office/drawing/2014/main" val="3203034681"/>
                  </a:ext>
                </a:extLst>
              </a:tr>
              <a:tr h="370840">
                <a:tc rowSpan="2">
                  <a:txBody>
                    <a:bodyPr/>
                    <a:lstStyle/>
                    <a:p>
                      <a:r>
                        <a:rPr lang="en-US" dirty="0"/>
                        <a:t>If </a:t>
                      </a:r>
                      <a:r>
                        <a:rPr lang="en-US" b="1" u="sng" dirty="0"/>
                        <a:t>second injection is missed </a:t>
                      </a:r>
                      <a:r>
                        <a:rPr lang="en-US" dirty="0"/>
                        <a:t>and time since first injection is:</a:t>
                      </a:r>
                    </a:p>
                  </a:txBody>
                  <a:tcPr/>
                </a:tc>
                <a:tc>
                  <a:txBody>
                    <a:bodyPr/>
                    <a:lstStyle/>
                    <a:p>
                      <a:r>
                        <a:rPr lang="en-US" dirty="0"/>
                        <a:t>Less than or equal to 2 months </a:t>
                      </a:r>
                    </a:p>
                  </a:txBody>
                  <a:tcPr/>
                </a:tc>
                <a:tc>
                  <a:txBody>
                    <a:bodyPr/>
                    <a:lstStyle/>
                    <a:p>
                      <a:r>
                        <a:rPr lang="en-US" dirty="0"/>
                        <a:t>Administer</a:t>
                      </a:r>
                      <a:r>
                        <a:rPr lang="en-US" baseline="0" dirty="0"/>
                        <a:t> CAB</a:t>
                      </a:r>
                      <a:r>
                        <a:rPr lang="en-US" dirty="0"/>
                        <a:t> as soon as possible, then continue to follow the every-2-month</a:t>
                      </a:r>
                      <a:r>
                        <a:rPr lang="en-US" baseline="0" dirty="0"/>
                        <a:t> dosing</a:t>
                      </a:r>
                      <a:r>
                        <a:rPr lang="en-US" dirty="0"/>
                        <a:t> schedule. </a:t>
                      </a:r>
                    </a:p>
                  </a:txBody>
                  <a:tcPr/>
                </a:tc>
                <a:extLst>
                  <a:ext uri="{0D108BD9-81ED-4DB2-BD59-A6C34878D82A}">
                    <a16:rowId xmlns:a16="http://schemas.microsoft.com/office/drawing/2014/main" val="2111199208"/>
                  </a:ext>
                </a:extLst>
              </a:tr>
              <a:tr h="370840">
                <a:tc vMerge="1">
                  <a:txBody>
                    <a:bodyPr/>
                    <a:lstStyle/>
                    <a:p>
                      <a:endParaRPr lang="en-US" dirty="0"/>
                    </a:p>
                  </a:txBody>
                  <a:tcPr/>
                </a:tc>
                <a:tc>
                  <a:txBody>
                    <a:bodyPr/>
                    <a:lstStyle/>
                    <a:p>
                      <a:r>
                        <a:rPr lang="en-US" dirty="0"/>
                        <a:t>Greater than 2 months</a:t>
                      </a:r>
                    </a:p>
                  </a:txBody>
                  <a:tcPr/>
                </a:tc>
                <a:tc>
                  <a:txBody>
                    <a:bodyPr/>
                    <a:lstStyle/>
                    <a:p>
                      <a:r>
                        <a:rPr lang="en-US" dirty="0"/>
                        <a:t>Restart CAB from the beginning - with</a:t>
                      </a:r>
                      <a:r>
                        <a:rPr lang="en-US" baseline="0" dirty="0"/>
                        <a:t> monthly doses x 2, then every-2-month dosing schedule. </a:t>
                      </a:r>
                      <a:endParaRPr lang="en-US" dirty="0"/>
                    </a:p>
                  </a:txBody>
                  <a:tcPr/>
                </a:tc>
                <a:extLst>
                  <a:ext uri="{0D108BD9-81ED-4DB2-BD59-A6C34878D82A}">
                    <a16:rowId xmlns:a16="http://schemas.microsoft.com/office/drawing/2014/main" val="3430615908"/>
                  </a:ext>
                </a:extLst>
              </a:tr>
              <a:tr h="370840">
                <a:tc rowSpan="2">
                  <a:txBody>
                    <a:bodyPr/>
                    <a:lstStyle/>
                    <a:p>
                      <a:r>
                        <a:rPr lang="en-US" dirty="0"/>
                        <a:t>If </a:t>
                      </a:r>
                      <a:r>
                        <a:rPr lang="en-US" b="1" u="sng" dirty="0"/>
                        <a:t>third or subsequent injection is missed</a:t>
                      </a:r>
                      <a:r>
                        <a:rPr lang="en-US" dirty="0"/>
                        <a:t> and time since prior injection is:</a:t>
                      </a:r>
                    </a:p>
                  </a:txBody>
                  <a:tcPr/>
                </a:tc>
                <a:tc>
                  <a:txBody>
                    <a:bodyPr/>
                    <a:lstStyle/>
                    <a:p>
                      <a:r>
                        <a:rPr lang="en-US" dirty="0"/>
                        <a:t>Less than or equal to 3 months </a:t>
                      </a:r>
                    </a:p>
                  </a:txBody>
                  <a:tcPr/>
                </a:tc>
                <a:tc>
                  <a:txBody>
                    <a:bodyPr/>
                    <a:lstStyle/>
                    <a:p>
                      <a:r>
                        <a:rPr lang="en-US" dirty="0"/>
                        <a:t>Administer CAB as soon as possible, then continue with the every-2-month injection dosing schedule. </a:t>
                      </a:r>
                    </a:p>
                  </a:txBody>
                  <a:tcPr/>
                </a:tc>
                <a:extLst>
                  <a:ext uri="{0D108BD9-81ED-4DB2-BD59-A6C34878D82A}">
                    <a16:rowId xmlns:a16="http://schemas.microsoft.com/office/drawing/2014/main" val="2307064044"/>
                  </a:ext>
                </a:extLst>
              </a:tr>
              <a:tr h="370840">
                <a:tc vMerge="1">
                  <a:txBody>
                    <a:bodyPr/>
                    <a:lstStyle/>
                    <a:p>
                      <a:endParaRPr lang="en-US" dirty="0"/>
                    </a:p>
                  </a:txBody>
                  <a:tcPr/>
                </a:tc>
                <a:tc>
                  <a:txBody>
                    <a:bodyPr/>
                    <a:lstStyle/>
                    <a:p>
                      <a:r>
                        <a:rPr lang="en-US" dirty="0"/>
                        <a:t>Greater than 3 months </a:t>
                      </a:r>
                    </a:p>
                  </a:txBody>
                  <a:tcPr/>
                </a:tc>
                <a:tc>
                  <a:txBody>
                    <a:bodyPr/>
                    <a:lstStyle/>
                    <a:p>
                      <a:r>
                        <a:rPr lang="en-US" dirty="0"/>
                        <a:t>Restart CAB from the beginning - with</a:t>
                      </a:r>
                      <a:r>
                        <a:rPr lang="en-US" baseline="0" dirty="0"/>
                        <a:t> monthly doses x 2, then every-2-month dosing schedule. </a:t>
                      </a:r>
                      <a:endParaRPr lang="en-US" dirty="0"/>
                    </a:p>
                  </a:txBody>
                  <a:tcPr/>
                </a:tc>
                <a:extLst>
                  <a:ext uri="{0D108BD9-81ED-4DB2-BD59-A6C34878D82A}">
                    <a16:rowId xmlns:a16="http://schemas.microsoft.com/office/drawing/2014/main" val="553194759"/>
                  </a:ext>
                </a:extLst>
              </a:tr>
            </a:tbl>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24</a:t>
            </a:fld>
            <a:endParaRPr lang="en-US"/>
          </a:p>
        </p:txBody>
      </p:sp>
      <p:sp>
        <p:nvSpPr>
          <p:cNvPr id="6" name="Rectangle 5"/>
          <p:cNvSpPr/>
          <p:nvPr/>
        </p:nvSpPr>
        <p:spPr>
          <a:xfrm>
            <a:off x="2895600" y="972259"/>
            <a:ext cx="6858000" cy="369332"/>
          </a:xfrm>
          <a:prstGeom prst="rect">
            <a:avLst/>
          </a:prstGeom>
        </p:spPr>
        <p:txBody>
          <a:bodyPr wrap="square">
            <a:spAutoFit/>
          </a:bodyPr>
          <a:lstStyle/>
          <a:p>
            <a:r>
              <a:rPr lang="en-US" dirty="0"/>
              <a:t>If a scheduled injection visit is missed or delayed by more than 7 days:</a:t>
            </a:r>
          </a:p>
        </p:txBody>
      </p:sp>
      <p:sp>
        <p:nvSpPr>
          <p:cNvPr id="7" name="Rectangle 6"/>
          <p:cNvSpPr/>
          <p:nvPr/>
        </p:nvSpPr>
        <p:spPr>
          <a:xfrm>
            <a:off x="3619500" y="6526546"/>
            <a:ext cx="5410200" cy="276999"/>
          </a:xfrm>
          <a:prstGeom prst="rect">
            <a:avLst/>
          </a:prstGeom>
        </p:spPr>
        <p:txBody>
          <a:bodyPr wrap="square">
            <a:spAutoFit/>
          </a:bodyPr>
          <a:lstStyle/>
          <a:p>
            <a:r>
              <a:rPr lang="en-US" sz="1200" dirty="0"/>
              <a:t>https://www.accessdata.fda.gov/drugsatfda_docs/label/2023/215499s002lbl.pdf</a:t>
            </a:r>
          </a:p>
        </p:txBody>
      </p:sp>
    </p:spTree>
    <p:extLst>
      <p:ext uri="{BB962C8B-B14F-4D97-AF65-F5344CB8AC3E}">
        <p14:creationId xmlns:p14="http://schemas.microsoft.com/office/powerpoint/2010/main" val="14847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25</a:t>
            </a:fld>
            <a:endParaRPr lang="en-US"/>
          </a:p>
        </p:txBody>
      </p:sp>
      <p:pic>
        <p:nvPicPr>
          <p:cNvPr id="6" name="Picture 5"/>
          <p:cNvPicPr>
            <a:picLocks noChangeAspect="1"/>
          </p:cNvPicPr>
          <p:nvPr/>
        </p:nvPicPr>
        <p:blipFill>
          <a:blip r:embed="rId2"/>
          <a:stretch>
            <a:fillRect/>
          </a:stretch>
        </p:blipFill>
        <p:spPr>
          <a:xfrm>
            <a:off x="1676401" y="3029514"/>
            <a:ext cx="3434643" cy="2757488"/>
          </a:xfrm>
          <a:prstGeom prst="rect">
            <a:avLst/>
          </a:prstGeom>
        </p:spPr>
      </p:pic>
      <p:pic>
        <p:nvPicPr>
          <p:cNvPr id="7" name="Picture 6"/>
          <p:cNvPicPr>
            <a:picLocks noChangeAspect="1"/>
          </p:cNvPicPr>
          <p:nvPr/>
        </p:nvPicPr>
        <p:blipFill>
          <a:blip r:embed="rId3"/>
          <a:stretch>
            <a:fillRect/>
          </a:stretch>
        </p:blipFill>
        <p:spPr>
          <a:xfrm>
            <a:off x="4572000" y="2660359"/>
            <a:ext cx="3636048" cy="1733550"/>
          </a:xfrm>
          <a:prstGeom prst="rect">
            <a:avLst/>
          </a:prstGeom>
        </p:spPr>
      </p:pic>
      <p:pic>
        <p:nvPicPr>
          <p:cNvPr id="8" name="Picture 7"/>
          <p:cNvPicPr>
            <a:picLocks noChangeAspect="1"/>
          </p:cNvPicPr>
          <p:nvPr/>
        </p:nvPicPr>
        <p:blipFill>
          <a:blip r:embed="rId4"/>
          <a:stretch>
            <a:fillRect/>
          </a:stretch>
        </p:blipFill>
        <p:spPr>
          <a:xfrm>
            <a:off x="7239001" y="1600200"/>
            <a:ext cx="3077865" cy="1642787"/>
          </a:xfrm>
          <a:prstGeom prst="rect">
            <a:avLst/>
          </a:prstGeom>
        </p:spPr>
      </p:pic>
      <p:pic>
        <p:nvPicPr>
          <p:cNvPr id="10" name="Picture 9"/>
          <p:cNvPicPr>
            <a:picLocks noChangeAspect="1"/>
          </p:cNvPicPr>
          <p:nvPr/>
        </p:nvPicPr>
        <p:blipFill>
          <a:blip r:embed="rId5"/>
          <a:stretch>
            <a:fillRect/>
          </a:stretch>
        </p:blipFill>
        <p:spPr>
          <a:xfrm>
            <a:off x="1676400" y="6502278"/>
            <a:ext cx="7986712" cy="219199"/>
          </a:xfrm>
          <a:prstGeom prst="rect">
            <a:avLst/>
          </a:prstGeom>
        </p:spPr>
      </p:pic>
      <p:cxnSp>
        <p:nvCxnSpPr>
          <p:cNvPr id="12" name="Straight Arrow Connector 11"/>
          <p:cNvCxnSpPr/>
          <p:nvPr/>
        </p:nvCxnSpPr>
        <p:spPr>
          <a:xfrm flipV="1">
            <a:off x="4700372" y="4539835"/>
            <a:ext cx="1676400" cy="838200"/>
          </a:xfrm>
          <a:prstGeom prst="straightConnector1">
            <a:avLst/>
          </a:prstGeom>
          <a:ln w="57150">
            <a:solidFill>
              <a:srgbClr val="74BCB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2400" y="3302745"/>
            <a:ext cx="1676400" cy="838200"/>
          </a:xfrm>
          <a:prstGeom prst="straightConnector1">
            <a:avLst/>
          </a:prstGeom>
          <a:ln w="57150">
            <a:solidFill>
              <a:srgbClr val="74BCB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CECAED-B8D5-9770-5540-435A1A3269AF}"/>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latin typeface="+mn-lt"/>
              </a:rPr>
              <a:t>PrEP Care</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08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3200" dirty="0"/>
          </a:p>
          <a:p>
            <a:r>
              <a:rPr lang="en-US" sz="3200" dirty="0"/>
              <a:t>Get to know the patient</a:t>
            </a:r>
          </a:p>
          <a:p>
            <a:r>
              <a:rPr lang="en-US" sz="3200" dirty="0"/>
              <a:t>Destigmatize HIV and normalize HIV care</a:t>
            </a:r>
          </a:p>
          <a:p>
            <a:r>
              <a:rPr lang="en-US" sz="3200" dirty="0"/>
              <a:t>Explain the basics</a:t>
            </a:r>
          </a:p>
          <a:p>
            <a:r>
              <a:rPr lang="en-US" sz="3200" dirty="0"/>
              <a:t>Focus on the effectiveness of HIV treatment</a:t>
            </a:r>
          </a:p>
          <a:p>
            <a:r>
              <a:rPr lang="en-US" sz="3200" dirty="0"/>
              <a:t>Get labs</a:t>
            </a:r>
          </a:p>
          <a:p>
            <a:r>
              <a:rPr lang="en-US" sz="3200" dirty="0"/>
              <a:t>Start medication on the same day or warm hand off</a:t>
            </a:r>
          </a:p>
          <a:p>
            <a:endParaRPr lang="en-US" sz="32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26</a:t>
            </a:fld>
            <a:endParaRPr lang="en-US"/>
          </a:p>
        </p:txBody>
      </p:sp>
      <p:sp>
        <p:nvSpPr>
          <p:cNvPr id="5" name="Rectangle 4">
            <a:extLst>
              <a:ext uri="{FF2B5EF4-FFF2-40B4-BE49-F238E27FC236}">
                <a16:creationId xmlns:a16="http://schemas.microsoft.com/office/drawing/2014/main" id="{43B92908-B21C-8398-300A-15A8661F2559}"/>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latin typeface="+mn-lt"/>
              </a:rPr>
              <a:t>If a patient tests positive (confirmed) </a:t>
            </a:r>
          </a:p>
          <a:p>
            <a:pPr lvl="0" algn="ctr" defTabSz="457200">
              <a:defRPr/>
            </a:pPr>
            <a:r>
              <a:rPr lang="en-US" sz="5400" b="1" dirty="0">
                <a:latin typeface="+mn-lt"/>
              </a:rPr>
              <a:t>for HIV: What now?</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777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2057400"/>
            <a:ext cx="10515600" cy="3871762"/>
          </a:xfrm>
        </p:spPr>
        <p:txBody>
          <a:bodyPr vert="horz" lIns="91440" tIns="45720" rIns="91440" bIns="45720" rtlCol="0">
            <a:normAutofit fontScale="92500" lnSpcReduction="20000"/>
          </a:bodyPr>
          <a:lstStyle/>
          <a:p>
            <a:r>
              <a:rPr lang="en-US" b="1" dirty="0"/>
              <a:t>Consider </a:t>
            </a:r>
            <a:r>
              <a:rPr lang="en-US" b="1" dirty="0" err="1"/>
              <a:t>PrEP</a:t>
            </a:r>
            <a:r>
              <a:rPr lang="en-US" b="1" dirty="0"/>
              <a:t> for at-risk individuals</a:t>
            </a:r>
          </a:p>
          <a:p>
            <a:pPr lvl="1"/>
            <a:r>
              <a:rPr lang="en-US" dirty="0">
                <a:cs typeface="Calibri"/>
              </a:rPr>
              <a:t>Take a good sexual health history to find at-risk individuals</a:t>
            </a:r>
          </a:p>
          <a:p>
            <a:pPr lvl="1"/>
            <a:r>
              <a:rPr lang="en-US" dirty="0">
                <a:cs typeface="Calibri"/>
              </a:rPr>
              <a:t>Ask about injection drug use</a:t>
            </a:r>
            <a:br>
              <a:rPr lang="en-US" dirty="0">
                <a:cs typeface="Calibri"/>
              </a:rPr>
            </a:br>
            <a:endParaRPr lang="en-US" dirty="0"/>
          </a:p>
          <a:p>
            <a:r>
              <a:rPr lang="en-US" b="1" dirty="0"/>
              <a:t>Discuss with the patient the principles of PrEP</a:t>
            </a:r>
            <a:br>
              <a:rPr lang="en-US" b="1" dirty="0"/>
            </a:br>
            <a:endParaRPr lang="en-US" b="1" dirty="0">
              <a:cs typeface="Calibri"/>
            </a:endParaRPr>
          </a:p>
          <a:p>
            <a:r>
              <a:rPr lang="en-US" b="1" dirty="0">
                <a:cs typeface="Calibri"/>
              </a:rPr>
              <a:t>Offer brochures for PrEP in your office</a:t>
            </a:r>
            <a:br>
              <a:rPr lang="en-US" b="1" dirty="0">
                <a:cs typeface="Calibri"/>
              </a:rPr>
            </a:br>
            <a:endParaRPr lang="en-US" b="1" dirty="0"/>
          </a:p>
          <a:p>
            <a:r>
              <a:rPr lang="en-US" b="1" dirty="0"/>
              <a:t>Decide: </a:t>
            </a:r>
            <a:endParaRPr lang="en-US" b="1" dirty="0">
              <a:cs typeface="Calibri"/>
            </a:endParaRPr>
          </a:p>
          <a:p>
            <a:pPr lvl="1"/>
            <a:r>
              <a:rPr lang="en-US" dirty="0"/>
              <a:t>Is this something I will offer my patient? </a:t>
            </a:r>
          </a:p>
          <a:p>
            <a:pPr lvl="1"/>
            <a:r>
              <a:rPr lang="en-US" dirty="0">
                <a:cs typeface="Calibri"/>
              </a:rPr>
              <a:t>If not me, who? If not now, when?</a:t>
            </a:r>
          </a:p>
          <a:p>
            <a:endParaRPr lang="en-US" sz="2400" dirty="0"/>
          </a:p>
        </p:txBody>
      </p:sp>
      <p:sp>
        <p:nvSpPr>
          <p:cNvPr id="2" name="Slide Number Placeholder 1"/>
          <p:cNvSpPr>
            <a:spLocks noGrp="1"/>
          </p:cNvSpPr>
          <p:nvPr>
            <p:ph type="sldNum" sz="quarter" idx="12"/>
          </p:nvPr>
        </p:nvSpPr>
        <p:spPr>
          <a:xfrm>
            <a:off x="7981950" y="6077586"/>
            <a:ext cx="2057400" cy="365125"/>
          </a:xfrm>
        </p:spPr>
        <p:txBody>
          <a:bodyPr>
            <a:normAutofit/>
          </a:bodyPr>
          <a:lstStyle/>
          <a:p>
            <a:pPr>
              <a:spcAft>
                <a:spcPts val="600"/>
              </a:spcAft>
            </a:pPr>
            <a:fld id="{BFEBEB0A-9E3D-4B14-9782-E2AE3DA60D96}" type="slidenum">
              <a:rPr lang="en-US">
                <a:solidFill>
                  <a:schemeClr val="tx1">
                    <a:lumMod val="75000"/>
                    <a:lumOff val="25000"/>
                  </a:schemeClr>
                </a:solidFill>
              </a:rPr>
              <a:pPr>
                <a:spcAft>
                  <a:spcPts val="600"/>
                </a:spcAft>
              </a:pPr>
              <a:t>27</a:t>
            </a:fld>
            <a:endParaRPr lang="en-US">
              <a:solidFill>
                <a:schemeClr val="tx1">
                  <a:lumMod val="75000"/>
                  <a:lumOff val="25000"/>
                </a:schemeClr>
              </a:solidFill>
            </a:endParaRPr>
          </a:p>
        </p:txBody>
      </p:sp>
      <p:sp>
        <p:nvSpPr>
          <p:cNvPr id="5" name="Rectangle 4">
            <a:extLst>
              <a:ext uri="{FF2B5EF4-FFF2-40B4-BE49-F238E27FC236}">
                <a16:creationId xmlns:a16="http://schemas.microsoft.com/office/drawing/2014/main" id="{AC2E460F-4B3F-D390-2F0E-619216CE3CC0}"/>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latin typeface="+mn-lt"/>
              </a:rPr>
              <a:t>Role of the PCP in PrEP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543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43200" y="2286000"/>
            <a:ext cx="6858000" cy="2387600"/>
          </a:xfrm>
          <a:prstGeom prst="roundRect">
            <a:avLst/>
          </a:prstGeom>
          <a:ln w="38100"/>
        </p:spPr>
        <p:style>
          <a:lnRef idx="2">
            <a:schemeClr val="accent1"/>
          </a:lnRef>
          <a:fillRef idx="1">
            <a:schemeClr val="lt1"/>
          </a:fillRef>
          <a:effectRef idx="0">
            <a:schemeClr val="accent1"/>
          </a:effectRef>
          <a:fontRef idx="minor">
            <a:schemeClr val="dk1"/>
          </a:fontRef>
        </p:style>
        <p:txBody>
          <a:bodyPr anchor="ctr">
            <a:normAutofit/>
          </a:bodyPr>
          <a:lstStyle/>
          <a:p>
            <a:r>
              <a:rPr lang="en-US" sz="5400" b="1" dirty="0"/>
              <a:t>HIV Post-exposure Prophylaxis (PEP)</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28</a:t>
            </a:fld>
            <a:endParaRPr lang="en-US"/>
          </a:p>
        </p:txBody>
      </p:sp>
    </p:spTree>
    <p:extLst>
      <p:ext uri="{BB962C8B-B14F-4D97-AF65-F5344CB8AC3E}">
        <p14:creationId xmlns:p14="http://schemas.microsoft.com/office/powerpoint/2010/main" val="1909869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54D71-8834-D5B4-8E3A-AD85EC2743F5}"/>
              </a:ext>
            </a:extLst>
          </p:cNvPr>
          <p:cNvSpPr>
            <a:spLocks noGrp="1"/>
          </p:cNvSpPr>
          <p:nvPr>
            <p:ph idx="1"/>
          </p:nvPr>
        </p:nvSpPr>
        <p:spPr/>
        <p:txBody>
          <a:bodyPr/>
          <a:lstStyle/>
          <a:p>
            <a:r>
              <a:rPr lang="en-US" dirty="0"/>
              <a:t>Science is based on other similar scenarios, animal data and expert recommendations</a:t>
            </a:r>
            <a:br>
              <a:rPr lang="en-US" dirty="0"/>
            </a:br>
            <a:endParaRPr lang="en-US" dirty="0"/>
          </a:p>
          <a:p>
            <a:r>
              <a:rPr lang="en-US" dirty="0"/>
              <a:t>The ideal time to administer PEP – within 2 hours of exposure!</a:t>
            </a:r>
          </a:p>
          <a:p>
            <a:pPr lvl="1"/>
            <a:r>
              <a:rPr lang="en-US" dirty="0"/>
              <a:t>Consider giving the first dose, immediately upon presentation</a:t>
            </a:r>
          </a:p>
          <a:p>
            <a:pPr lvl="1"/>
            <a:r>
              <a:rPr lang="en-US" dirty="0"/>
              <a:t>Can be given up to 72 hours after exposure</a:t>
            </a:r>
            <a:br>
              <a:rPr lang="en-US" dirty="0"/>
            </a:br>
            <a:endParaRPr lang="en-US" dirty="0"/>
          </a:p>
          <a:p>
            <a:r>
              <a:rPr lang="en-US" dirty="0"/>
              <a:t>After 72 hours, it should not be given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4F5177B-E6D0-009F-EE0A-660E171A4E91}"/>
              </a:ext>
            </a:extLst>
          </p:cNvPr>
          <p:cNvSpPr>
            <a:spLocks noGrp="1"/>
          </p:cNvSpPr>
          <p:nvPr>
            <p:ph type="sldNum" sz="quarter" idx="12"/>
          </p:nvPr>
        </p:nvSpPr>
        <p:spPr/>
        <p:txBody>
          <a:bodyPr/>
          <a:lstStyle/>
          <a:p>
            <a:fld id="{BFEBEB0A-9E3D-4B14-9782-E2AE3DA60D96}" type="slidenum">
              <a:rPr lang="en-US" smtClean="0"/>
              <a:pPr/>
              <a:t>29</a:t>
            </a:fld>
            <a:endParaRPr lang="en-US"/>
          </a:p>
        </p:txBody>
      </p:sp>
      <p:sp>
        <p:nvSpPr>
          <p:cNvPr id="6" name="Explosion 2 5"/>
          <p:cNvSpPr/>
          <p:nvPr/>
        </p:nvSpPr>
        <p:spPr>
          <a:xfrm>
            <a:off x="3048000" y="1646238"/>
            <a:ext cx="5257800" cy="36576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u="sng" dirty="0"/>
              <a:t>Sooner = Better</a:t>
            </a:r>
          </a:p>
        </p:txBody>
      </p:sp>
      <p:sp>
        <p:nvSpPr>
          <p:cNvPr id="5" name="Rectangle 4">
            <a:extLst>
              <a:ext uri="{FF2B5EF4-FFF2-40B4-BE49-F238E27FC236}">
                <a16:creationId xmlns:a16="http://schemas.microsoft.com/office/drawing/2014/main" id="{09A20731-AAA6-E4ED-5E96-E494F9D3B01A}"/>
              </a:ext>
            </a:extLst>
          </p:cNvPr>
          <p:cNvSpPr/>
          <p:nvPr/>
        </p:nvSpPr>
        <p:spPr>
          <a:xfrm>
            <a:off x="0" y="39892"/>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t>Exposure to HIV is an Emergency!</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21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643467"/>
            <a:ext cx="3756454" cy="5571066"/>
          </a:xfrm>
        </p:spPr>
        <p:txBody>
          <a:bodyPr>
            <a:normAutofit/>
          </a:bodyPr>
          <a:lstStyle/>
          <a:p>
            <a:r>
              <a:rPr lang="en-US" sz="4000" b="1" dirty="0">
                <a:latin typeface="+mn-lt"/>
              </a:rPr>
              <a:t>Which of the Following Best</a:t>
            </a:r>
            <a:br>
              <a:rPr lang="en-US" sz="4000" b="1" dirty="0">
                <a:latin typeface="+mn-lt"/>
              </a:rPr>
            </a:br>
            <a:r>
              <a:rPr lang="en-US" sz="4000" b="1" dirty="0">
                <a:latin typeface="+mn-lt"/>
              </a:rPr>
              <a:t>Describes your Experience with PrEP?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1710279"/>
              </p:ext>
            </p:extLst>
          </p:nvPr>
        </p:nvGraphicFramePr>
        <p:xfrm>
          <a:off x="4994704" y="643467"/>
          <a:ext cx="5444697" cy="5571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99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54D71-8834-D5B4-8E3A-AD85EC2743F5}"/>
              </a:ext>
            </a:extLst>
          </p:cNvPr>
          <p:cNvSpPr>
            <a:spLocks noGrp="1"/>
          </p:cNvSpPr>
          <p:nvPr>
            <p:ph idx="1"/>
          </p:nvPr>
        </p:nvSpPr>
        <p:spPr/>
        <p:txBody>
          <a:bodyPr>
            <a:normAutofit/>
          </a:bodyPr>
          <a:lstStyle/>
          <a:p>
            <a:pPr marL="0" indent="0" algn="ctr">
              <a:buNone/>
            </a:pPr>
            <a:r>
              <a:rPr lang="en-US" sz="2800" b="1" i="1" dirty="0"/>
              <a:t>Individuals who are HIV negative or unknown HIV status who:</a:t>
            </a:r>
          </a:p>
          <a:p>
            <a:pPr marL="0" indent="0" algn="ctr">
              <a:buNone/>
            </a:pPr>
            <a:endParaRPr lang="en-US" sz="2800" b="1" i="1" dirty="0"/>
          </a:p>
          <a:p>
            <a:r>
              <a:rPr lang="en-US" sz="2800" dirty="0"/>
              <a:t>May have been exposed to HIV during sex</a:t>
            </a:r>
          </a:p>
          <a:p>
            <a:r>
              <a:rPr lang="en-US" sz="2800" dirty="0"/>
              <a:t>Shared needles or other equipment (works) to inject drugs</a:t>
            </a:r>
          </a:p>
          <a:p>
            <a:r>
              <a:rPr lang="en-US" sz="2800" dirty="0"/>
              <a:t>Were sexually assaulted</a:t>
            </a:r>
          </a:p>
          <a:p>
            <a:r>
              <a:rPr lang="en-US" sz="2800" dirty="0"/>
              <a:t>May have been exposed to HIV at work</a:t>
            </a:r>
          </a:p>
          <a:p>
            <a:endParaRPr lang="en-US" sz="2800" dirty="0"/>
          </a:p>
        </p:txBody>
      </p:sp>
      <p:sp>
        <p:nvSpPr>
          <p:cNvPr id="4" name="Slide Number Placeholder 3">
            <a:extLst>
              <a:ext uri="{FF2B5EF4-FFF2-40B4-BE49-F238E27FC236}">
                <a16:creationId xmlns:a16="http://schemas.microsoft.com/office/drawing/2014/main" id="{44F5177B-E6D0-009F-EE0A-660E171A4E91}"/>
              </a:ext>
            </a:extLst>
          </p:cNvPr>
          <p:cNvSpPr>
            <a:spLocks noGrp="1"/>
          </p:cNvSpPr>
          <p:nvPr>
            <p:ph type="sldNum" sz="quarter" idx="12"/>
          </p:nvPr>
        </p:nvSpPr>
        <p:spPr/>
        <p:txBody>
          <a:bodyPr/>
          <a:lstStyle/>
          <a:p>
            <a:fld id="{BFEBEB0A-9E3D-4B14-9782-E2AE3DA60D96}" type="slidenum">
              <a:rPr lang="en-US" smtClean="0"/>
              <a:pPr/>
              <a:t>30</a:t>
            </a:fld>
            <a:endParaRPr lang="en-US"/>
          </a:p>
        </p:txBody>
      </p:sp>
      <p:sp>
        <p:nvSpPr>
          <p:cNvPr id="5" name="Rectangle 4">
            <a:extLst>
              <a:ext uri="{FF2B5EF4-FFF2-40B4-BE49-F238E27FC236}">
                <a16:creationId xmlns:a16="http://schemas.microsoft.com/office/drawing/2014/main" id="{892C2E1E-2BAE-9464-76F4-E60FF2DCEFC5}"/>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latin typeface="+mn-lt"/>
              </a:rPr>
              <a:t>Who should be offered PEP?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53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400800" y="1702586"/>
            <a:ext cx="5346854" cy="4384124"/>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smtClean="0"/>
              <a:pPr/>
              <a:t>31</a:t>
            </a:fld>
            <a:endParaRPr lang="en-US"/>
          </a:p>
        </p:txBody>
      </p:sp>
      <p:pic>
        <p:nvPicPr>
          <p:cNvPr id="6" name="Picture 5"/>
          <p:cNvPicPr>
            <a:picLocks noChangeAspect="1"/>
          </p:cNvPicPr>
          <p:nvPr/>
        </p:nvPicPr>
        <p:blipFill>
          <a:blip r:embed="rId3"/>
          <a:stretch>
            <a:fillRect/>
          </a:stretch>
        </p:blipFill>
        <p:spPr>
          <a:xfrm>
            <a:off x="611921" y="1695255"/>
            <a:ext cx="5325252" cy="4378540"/>
          </a:xfrm>
          <a:prstGeom prst="rect">
            <a:avLst/>
          </a:prstGeom>
        </p:spPr>
      </p:pic>
      <p:sp>
        <p:nvSpPr>
          <p:cNvPr id="7" name="Rectangle 6"/>
          <p:cNvSpPr/>
          <p:nvPr/>
        </p:nvSpPr>
        <p:spPr>
          <a:xfrm>
            <a:off x="2514600" y="6327398"/>
            <a:ext cx="7162800" cy="276999"/>
          </a:xfrm>
          <a:prstGeom prst="rect">
            <a:avLst/>
          </a:prstGeom>
        </p:spPr>
        <p:txBody>
          <a:bodyPr wrap="square">
            <a:spAutoFit/>
          </a:bodyPr>
          <a:lstStyle/>
          <a:p>
            <a:r>
              <a:rPr lang="en-US" sz="1200" dirty="0"/>
              <a:t>https://www.hiv.uw.edu/pdf/prevention/nonoccupational-postexposure-prophylaxis/core-concept/all</a:t>
            </a:r>
          </a:p>
        </p:txBody>
      </p:sp>
      <p:sp>
        <p:nvSpPr>
          <p:cNvPr id="3" name="Rectangle 2">
            <a:extLst>
              <a:ext uri="{FF2B5EF4-FFF2-40B4-BE49-F238E27FC236}">
                <a16:creationId xmlns:a16="http://schemas.microsoft.com/office/drawing/2014/main" id="{541074AA-178C-E8B7-8242-70C9D9B5B88C}"/>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t>Determining Exposure Risk</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778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088308" y="1763625"/>
            <a:ext cx="10015384" cy="3863578"/>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smtClean="0"/>
              <a:pPr/>
              <a:t>32</a:t>
            </a:fld>
            <a:endParaRPr lang="en-US"/>
          </a:p>
        </p:txBody>
      </p:sp>
      <p:sp>
        <p:nvSpPr>
          <p:cNvPr id="6" name="Rectangle 5"/>
          <p:cNvSpPr/>
          <p:nvPr/>
        </p:nvSpPr>
        <p:spPr>
          <a:xfrm>
            <a:off x="2514600" y="6354375"/>
            <a:ext cx="7162800" cy="276999"/>
          </a:xfrm>
          <a:prstGeom prst="rect">
            <a:avLst/>
          </a:prstGeom>
        </p:spPr>
        <p:txBody>
          <a:bodyPr wrap="square">
            <a:spAutoFit/>
          </a:bodyPr>
          <a:lstStyle/>
          <a:p>
            <a:r>
              <a:rPr lang="en-US" sz="1200" dirty="0"/>
              <a:t>https://www.hiv.uw.edu/pdf/prevention/nonoccupational-postexposure-prophylaxis/core-concept/all</a:t>
            </a:r>
          </a:p>
        </p:txBody>
      </p:sp>
      <p:sp>
        <p:nvSpPr>
          <p:cNvPr id="3" name="TextBox 2">
            <a:extLst>
              <a:ext uri="{FF2B5EF4-FFF2-40B4-BE49-F238E27FC236}">
                <a16:creationId xmlns:a16="http://schemas.microsoft.com/office/drawing/2014/main" id="{B1B29E89-057F-788B-FF0E-6307B24400EE}"/>
              </a:ext>
            </a:extLst>
          </p:cNvPr>
          <p:cNvSpPr txBox="1"/>
          <p:nvPr/>
        </p:nvSpPr>
        <p:spPr>
          <a:xfrm>
            <a:off x="3862387" y="5783030"/>
            <a:ext cx="4367213" cy="369332"/>
          </a:xfrm>
          <a:prstGeom prst="rect">
            <a:avLst/>
          </a:prstGeom>
          <a:solidFill>
            <a:srgbClr val="FFC000"/>
          </a:solidFill>
        </p:spPr>
        <p:txBody>
          <a:bodyPr wrap="square" rtlCol="0">
            <a:spAutoFit/>
          </a:bodyPr>
          <a:lstStyle/>
          <a:p>
            <a:r>
              <a:rPr lang="en-US" dirty="0"/>
              <a:t>HIV test at baseline, 4 weeks, and 12 weeks</a:t>
            </a:r>
          </a:p>
        </p:txBody>
      </p:sp>
      <p:sp>
        <p:nvSpPr>
          <p:cNvPr id="7" name="Rectangle 6">
            <a:extLst>
              <a:ext uri="{FF2B5EF4-FFF2-40B4-BE49-F238E27FC236}">
                <a16:creationId xmlns:a16="http://schemas.microsoft.com/office/drawing/2014/main" id="{E7C4BC88-A3F7-A875-E2AB-E36026B43120}"/>
              </a:ext>
            </a:extLst>
          </p:cNvPr>
          <p:cNvSpPr/>
          <p:nvPr/>
        </p:nvSpPr>
        <p:spPr>
          <a:xfrm>
            <a:off x="3733800" y="4800600"/>
            <a:ext cx="2667000" cy="82660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990C32-445A-DF5E-23F3-5FA406453E31}"/>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4000" b="1" dirty="0">
                <a:latin typeface="+mn-lt"/>
              </a:rPr>
              <a:t>Algorithm for Evaluation and Treatment of possible nonoccupational HIV exposures</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5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113FD0A-674E-0906-93FB-75FE25D4F69E}"/>
              </a:ext>
            </a:extLst>
          </p:cNvPr>
          <p:cNvGraphicFramePr>
            <a:graphicFrameLocks noGrp="1"/>
          </p:cNvGraphicFramePr>
          <p:nvPr>
            <p:ph idx="1"/>
            <p:extLst>
              <p:ext uri="{D42A27DB-BD31-4B8C-83A1-F6EECF244321}">
                <p14:modId xmlns:p14="http://schemas.microsoft.com/office/powerpoint/2010/main" val="2345489465"/>
              </p:ext>
            </p:extLst>
          </p:nvPr>
        </p:nvGraphicFramePr>
        <p:xfrm>
          <a:off x="2152650" y="1824984"/>
          <a:ext cx="7981950" cy="434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C934D4B-E819-7D8B-1CDD-919781AB00C7}"/>
              </a:ext>
            </a:extLst>
          </p:cNvPr>
          <p:cNvSpPr>
            <a:spLocks noGrp="1"/>
          </p:cNvSpPr>
          <p:nvPr>
            <p:ph type="sldNum" sz="quarter" idx="12"/>
          </p:nvPr>
        </p:nvSpPr>
        <p:spPr/>
        <p:txBody>
          <a:bodyPr/>
          <a:lstStyle/>
          <a:p>
            <a:fld id="{BFEBEB0A-9E3D-4B14-9782-E2AE3DA60D96}" type="slidenum">
              <a:rPr lang="en-US" smtClean="0"/>
              <a:pPr/>
              <a:t>33</a:t>
            </a:fld>
            <a:endParaRPr lang="en-US"/>
          </a:p>
        </p:txBody>
      </p:sp>
      <p:sp>
        <p:nvSpPr>
          <p:cNvPr id="6" name="Rectangle 5"/>
          <p:cNvSpPr/>
          <p:nvPr/>
        </p:nvSpPr>
        <p:spPr>
          <a:xfrm>
            <a:off x="3810000" y="6186924"/>
            <a:ext cx="7162800" cy="276999"/>
          </a:xfrm>
          <a:prstGeom prst="rect">
            <a:avLst/>
          </a:prstGeom>
        </p:spPr>
        <p:txBody>
          <a:bodyPr wrap="square">
            <a:spAutoFit/>
          </a:bodyPr>
          <a:lstStyle/>
          <a:p>
            <a:r>
              <a:rPr lang="en-US" sz="1200" dirty="0"/>
              <a:t>*Sexual exposure only; ^Screen all sites of contact; **Only if taking oral PEP</a:t>
            </a:r>
          </a:p>
        </p:txBody>
      </p:sp>
      <p:sp>
        <p:nvSpPr>
          <p:cNvPr id="3" name="Rectangle 2">
            <a:extLst>
              <a:ext uri="{FF2B5EF4-FFF2-40B4-BE49-F238E27FC236}">
                <a16:creationId xmlns:a16="http://schemas.microsoft.com/office/drawing/2014/main" id="{4FDABC2B-AE9F-320F-D43F-588856C37A4C}"/>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4000" b="1" dirty="0"/>
              <a:t>Recommended Labs for </a:t>
            </a:r>
            <a:r>
              <a:rPr lang="en-US" sz="4000" b="1" dirty="0" err="1"/>
              <a:t>nPEP</a:t>
            </a:r>
            <a:r>
              <a:rPr lang="en-US" sz="4000" b="1" dirty="0"/>
              <a:t> evaluation</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17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58780"/>
            <a:ext cx="3633523" cy="1325563"/>
          </a:xfrm>
        </p:spPr>
        <p:txBody>
          <a:bodyPr>
            <a:noAutofit/>
          </a:bodyPr>
          <a:lstStyle/>
          <a:p>
            <a:r>
              <a:rPr lang="en-US" dirty="0">
                <a:latin typeface="+mn-lt"/>
              </a:rPr>
              <a:t>Recommended PEP Regimens</a:t>
            </a:r>
          </a:p>
        </p:txBody>
      </p:sp>
      <p:sp>
        <p:nvSpPr>
          <p:cNvPr id="4" name="Slide Number Placeholder 3"/>
          <p:cNvSpPr>
            <a:spLocks noGrp="1"/>
          </p:cNvSpPr>
          <p:nvPr>
            <p:ph type="sldNum" sz="quarter" idx="12"/>
          </p:nvPr>
        </p:nvSpPr>
        <p:spPr/>
        <p:txBody>
          <a:bodyPr/>
          <a:lstStyle/>
          <a:p>
            <a:fld id="{BFEBEB0A-9E3D-4B14-9782-E2AE3DA60D96}" type="slidenum">
              <a:rPr lang="en-US" smtClean="0"/>
              <a:pPr/>
              <a:t>34</a:t>
            </a:fld>
            <a:endParaRPr lang="en-US"/>
          </a:p>
        </p:txBody>
      </p:sp>
      <p:sp>
        <p:nvSpPr>
          <p:cNvPr id="5" name="Rectangle 4"/>
          <p:cNvSpPr/>
          <p:nvPr/>
        </p:nvSpPr>
        <p:spPr>
          <a:xfrm>
            <a:off x="1676400" y="6356350"/>
            <a:ext cx="8458200" cy="415498"/>
          </a:xfrm>
          <a:prstGeom prst="rect">
            <a:avLst/>
          </a:prstGeom>
        </p:spPr>
        <p:txBody>
          <a:bodyPr wrap="square">
            <a:spAutoFit/>
          </a:bodyPr>
          <a:lstStyle/>
          <a:p>
            <a:r>
              <a:rPr lang="en-US" sz="1050" dirty="0"/>
              <a:t>Centers for Disease Control and Prevention: U.S. Department of Health and Human Services. Updated Guidelines for Antiretroviral </a:t>
            </a:r>
            <a:r>
              <a:rPr lang="en-US" sz="1050" dirty="0" err="1"/>
              <a:t>Postexposure</a:t>
            </a:r>
            <a:r>
              <a:rPr lang="en-US" sz="1050" dirty="0"/>
              <a:t> Prophylaxis After Sexual, Injection Drug Use, and Other </a:t>
            </a:r>
            <a:r>
              <a:rPr lang="en-US" sz="1050" dirty="0" err="1"/>
              <a:t>Nonoccupational</a:t>
            </a:r>
            <a:r>
              <a:rPr lang="en-US" sz="1050" dirty="0"/>
              <a:t> Exposure to HIV—United States, 2016. [CDC]</a:t>
            </a:r>
          </a:p>
        </p:txBody>
      </p:sp>
      <p:pic>
        <p:nvPicPr>
          <p:cNvPr id="6" name="Picture 5"/>
          <p:cNvPicPr>
            <a:picLocks noChangeAspect="1"/>
          </p:cNvPicPr>
          <p:nvPr/>
        </p:nvPicPr>
        <p:blipFill>
          <a:blip r:embed="rId2"/>
          <a:stretch>
            <a:fillRect/>
          </a:stretch>
        </p:blipFill>
        <p:spPr>
          <a:xfrm>
            <a:off x="4108803" y="381000"/>
            <a:ext cx="7631993" cy="5613868"/>
          </a:xfrm>
          <a:prstGeom prst="rect">
            <a:avLst/>
          </a:prstGeom>
        </p:spPr>
      </p:pic>
      <p:sp>
        <p:nvSpPr>
          <p:cNvPr id="3" name="Rounded Rectangle 2"/>
          <p:cNvSpPr/>
          <p:nvPr/>
        </p:nvSpPr>
        <p:spPr>
          <a:xfrm>
            <a:off x="4419600" y="1219200"/>
            <a:ext cx="6477000" cy="457200"/>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981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D9F043-30F3-1B28-2B23-9ECE04226ACC}"/>
              </a:ext>
            </a:extLst>
          </p:cNvPr>
          <p:cNvSpPr>
            <a:spLocks noGrp="1"/>
          </p:cNvSpPr>
          <p:nvPr>
            <p:ph type="title"/>
          </p:nvPr>
        </p:nvSpPr>
        <p:spPr>
          <a:xfrm>
            <a:off x="7202657" y="525195"/>
            <a:ext cx="4148093" cy="998805"/>
          </a:xfrm>
        </p:spPr>
        <p:txBody>
          <a:bodyPr anchor="b">
            <a:normAutofit/>
          </a:bodyPr>
          <a:lstStyle/>
          <a:p>
            <a:pPr algn="ctr"/>
            <a:r>
              <a:rPr lang="en-US" sz="4000" b="1" dirty="0" err="1">
                <a:latin typeface="+mn-lt"/>
              </a:rPr>
              <a:t>DoxyPEP</a:t>
            </a:r>
            <a:endParaRPr lang="en-US" sz="4000" b="1" dirty="0">
              <a:latin typeface="+mn-lt"/>
            </a:endParaRPr>
          </a:p>
        </p:txBody>
      </p:sp>
      <p:pic>
        <p:nvPicPr>
          <p:cNvPr id="6" name="Content Placeholder 5" descr="A screenshot of a medical information&#10;&#10;Description automatically generated">
            <a:extLst>
              <a:ext uri="{FF2B5EF4-FFF2-40B4-BE49-F238E27FC236}">
                <a16:creationId xmlns:a16="http://schemas.microsoft.com/office/drawing/2014/main" id="{0A0382D7-38DF-5023-EF6C-41AF7B10E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62585"/>
            <a:ext cx="4737609" cy="6132829"/>
          </a:xfrm>
          <a:prstGeom prst="rect">
            <a:avLst/>
          </a:prstGeom>
        </p:spPr>
      </p:pic>
      <p:sp>
        <p:nvSpPr>
          <p:cNvPr id="20" name="Content Placeholder 9">
            <a:extLst>
              <a:ext uri="{FF2B5EF4-FFF2-40B4-BE49-F238E27FC236}">
                <a16:creationId xmlns:a16="http://schemas.microsoft.com/office/drawing/2014/main" id="{EF5B5A75-98C2-8F80-674C-24F495CE4D0D}"/>
              </a:ext>
            </a:extLst>
          </p:cNvPr>
          <p:cNvSpPr>
            <a:spLocks noGrp="1"/>
          </p:cNvSpPr>
          <p:nvPr>
            <p:ph idx="1"/>
          </p:nvPr>
        </p:nvSpPr>
        <p:spPr>
          <a:xfrm>
            <a:off x="7202657" y="1828799"/>
            <a:ext cx="4148093" cy="4504005"/>
          </a:xfrm>
        </p:spPr>
        <p:txBody>
          <a:bodyPr>
            <a:normAutofit lnSpcReduction="10000"/>
          </a:bodyPr>
          <a:lstStyle/>
          <a:p>
            <a:pPr>
              <a:buFont typeface="Wingdings" pitchFamily="2" charset="2"/>
              <a:buChar char="§"/>
            </a:pPr>
            <a:r>
              <a:rPr lang="en-US" sz="2400" dirty="0"/>
              <a:t>Take 1 dose, </a:t>
            </a:r>
            <a:r>
              <a:rPr lang="en-US" sz="2400" b="1" dirty="0"/>
              <a:t>Doxycycline 200mg within 72 hours</a:t>
            </a:r>
            <a:r>
              <a:rPr lang="en-US" sz="2400" dirty="0"/>
              <a:t> of having condomless sex </a:t>
            </a:r>
          </a:p>
          <a:p>
            <a:pPr>
              <a:buFont typeface="Wingdings" pitchFamily="2" charset="2"/>
              <a:buChar char="§"/>
            </a:pPr>
            <a:r>
              <a:rPr lang="en-US" sz="2400" dirty="0"/>
              <a:t>Repeat as needed, but no more than 1 dose within 24 hours</a:t>
            </a:r>
            <a:br>
              <a:rPr lang="en-US" sz="2400" dirty="0"/>
            </a:br>
            <a:endParaRPr lang="en-US" sz="2400" dirty="0"/>
          </a:p>
          <a:p>
            <a:pPr>
              <a:buFont typeface="Wingdings" pitchFamily="2" charset="2"/>
              <a:buChar char="§"/>
            </a:pPr>
            <a:r>
              <a:rPr lang="en-US" sz="2400" dirty="0"/>
              <a:t>Reduces the incidence of STIs </a:t>
            </a:r>
          </a:p>
          <a:p>
            <a:pPr lvl="1">
              <a:buFont typeface="Wingdings" pitchFamily="2" charset="2"/>
              <a:buChar char="§"/>
            </a:pPr>
            <a:r>
              <a:rPr lang="en-US" sz="1800" b="0" i="0" dirty="0">
                <a:solidFill>
                  <a:srgbClr val="4D4D4D"/>
                </a:solidFill>
                <a:effectLst/>
                <a:latin typeface="ff-quadraat-web-pro"/>
              </a:rPr>
              <a:t>RR 0.45 (95% CI, 0.32 to 0.65) for gonorrhea</a:t>
            </a:r>
          </a:p>
          <a:p>
            <a:pPr lvl="1">
              <a:buFont typeface="Wingdings" pitchFamily="2" charset="2"/>
              <a:buChar char="§"/>
            </a:pPr>
            <a:r>
              <a:rPr lang="en-US" sz="1800" b="0" i="0" dirty="0">
                <a:solidFill>
                  <a:srgbClr val="4D4D4D"/>
                </a:solidFill>
                <a:effectLst/>
                <a:latin typeface="ff-quadraat-web-pro"/>
              </a:rPr>
              <a:t>RR  0.12 (95% CI, 0.05 to 0.25) for chlamydia</a:t>
            </a:r>
          </a:p>
          <a:p>
            <a:pPr lvl="1">
              <a:buFont typeface="Wingdings" pitchFamily="2" charset="2"/>
              <a:buChar char="§"/>
            </a:pPr>
            <a:r>
              <a:rPr lang="en-US" sz="1800" b="0" i="0" dirty="0">
                <a:solidFill>
                  <a:srgbClr val="4D4D4D"/>
                </a:solidFill>
                <a:effectLst/>
                <a:latin typeface="ff-quadraat-web-pro"/>
              </a:rPr>
              <a:t> RR 0.13 (95% CI, 0.03 to 0.59) for syphilis</a:t>
            </a:r>
            <a:endParaRPr lang="en-US" sz="1800" dirty="0"/>
          </a:p>
        </p:txBody>
      </p:sp>
      <p:sp>
        <p:nvSpPr>
          <p:cNvPr id="4" name="Slide Number Placeholder 3">
            <a:extLst>
              <a:ext uri="{FF2B5EF4-FFF2-40B4-BE49-F238E27FC236}">
                <a16:creationId xmlns:a16="http://schemas.microsoft.com/office/drawing/2014/main" id="{D2D24DA7-B1FE-EE1F-ECB2-4F20116FC922}"/>
              </a:ext>
            </a:extLst>
          </p:cNvPr>
          <p:cNvSpPr>
            <a:spLocks noGrp="1"/>
          </p:cNvSpPr>
          <p:nvPr>
            <p:ph type="sldNum" sz="quarter" idx="12"/>
          </p:nvPr>
        </p:nvSpPr>
        <p:spPr>
          <a:xfrm>
            <a:off x="8610600" y="6356350"/>
            <a:ext cx="2743200" cy="365125"/>
          </a:xfrm>
        </p:spPr>
        <p:txBody>
          <a:bodyPr>
            <a:normAutofit/>
          </a:bodyPr>
          <a:lstStyle/>
          <a:p>
            <a:pPr>
              <a:spcAft>
                <a:spcPts val="600"/>
              </a:spcAft>
            </a:pPr>
            <a:fld id="{BFEBEB0A-9E3D-4B14-9782-E2AE3DA60D96}" type="slidenum">
              <a:rPr lang="en-US" smtClean="0"/>
              <a:pPr>
                <a:spcAft>
                  <a:spcPts val="600"/>
                </a:spcAft>
              </a:pPr>
              <a:t>35</a:t>
            </a:fld>
            <a:endParaRPr lang="en-US"/>
          </a:p>
        </p:txBody>
      </p:sp>
    </p:spTree>
    <p:extLst>
      <p:ext uri="{BB962C8B-B14F-4D97-AF65-F5344CB8AC3E}">
        <p14:creationId xmlns:p14="http://schemas.microsoft.com/office/powerpoint/2010/main" val="833352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err="1"/>
              <a:t>DoxyPEP</a:t>
            </a:r>
            <a:endParaRPr lang="en-US" dirty="0"/>
          </a:p>
        </p:txBody>
      </p:sp>
      <p:sp>
        <p:nvSpPr>
          <p:cNvPr id="7" name="Content Placeholder 6"/>
          <p:cNvSpPr>
            <a:spLocks noGrp="1"/>
          </p:cNvSpPr>
          <p:nvPr>
            <p:ph idx="1"/>
          </p:nvPr>
        </p:nvSpPr>
        <p:spPr>
          <a:xfrm>
            <a:off x="838200" y="2387914"/>
            <a:ext cx="10515600" cy="4079726"/>
          </a:xfrm>
        </p:spPr>
        <p:txBody>
          <a:bodyPr>
            <a:normAutofit fontScale="92500" lnSpcReduction="20000"/>
          </a:bodyPr>
          <a:lstStyle/>
          <a:p>
            <a:r>
              <a:rPr lang="en-US" b="1" dirty="0"/>
              <a:t>Open-labe</a:t>
            </a:r>
            <a:r>
              <a:rPr lang="en-US" dirty="0"/>
              <a:t>l </a:t>
            </a:r>
            <a:r>
              <a:rPr lang="en-US" dirty="0" err="1"/>
              <a:t>DoxyPEP</a:t>
            </a:r>
            <a:r>
              <a:rPr lang="en-US" dirty="0"/>
              <a:t> US study (2022)*: </a:t>
            </a:r>
          </a:p>
          <a:p>
            <a:pPr lvl="1"/>
            <a:r>
              <a:rPr lang="en-US" dirty="0"/>
              <a:t>501 MSM and TGW living with HIV (N=174) or on HIV PrEP (N=327) in San Francisco and Seattle</a:t>
            </a:r>
            <a:br>
              <a:rPr lang="en-US" dirty="0"/>
            </a:br>
            <a:endParaRPr lang="en-US" dirty="0"/>
          </a:p>
          <a:p>
            <a:r>
              <a:rPr lang="en-US" b="1" dirty="0"/>
              <a:t>Randomized</a:t>
            </a:r>
            <a:r>
              <a:rPr lang="en-US" dirty="0"/>
              <a:t> to either take </a:t>
            </a:r>
            <a:r>
              <a:rPr lang="en-US" dirty="0" err="1"/>
              <a:t>DoxyPEP</a:t>
            </a:r>
            <a:r>
              <a:rPr lang="en-US" dirty="0"/>
              <a:t> up to once daily (intervention group) vs no medication prophylaxis (control group)</a:t>
            </a:r>
            <a:br>
              <a:rPr lang="en-US" dirty="0"/>
            </a:br>
            <a:endParaRPr lang="en-US" dirty="0"/>
          </a:p>
          <a:p>
            <a:r>
              <a:rPr lang="en-US" b="1" dirty="0"/>
              <a:t>Primary endpoint </a:t>
            </a:r>
            <a:r>
              <a:rPr lang="en-US" dirty="0"/>
              <a:t>was incidence of at least 1 STI per follow-up quarter</a:t>
            </a:r>
            <a:br>
              <a:rPr lang="en-US" dirty="0"/>
            </a:br>
            <a:endParaRPr lang="en-US" dirty="0"/>
          </a:p>
          <a:p>
            <a:r>
              <a:rPr lang="en-US" b="1" dirty="0"/>
              <a:t>Results</a:t>
            </a:r>
          </a:p>
          <a:p>
            <a:pPr lvl="1"/>
            <a:r>
              <a:rPr lang="en-US" b="1" dirty="0"/>
              <a:t>66% reduction in STIs overall</a:t>
            </a:r>
            <a:r>
              <a:rPr lang="en-US" dirty="0"/>
              <a:t> for the intervention group</a:t>
            </a:r>
          </a:p>
          <a:p>
            <a:pPr lvl="1"/>
            <a:r>
              <a:rPr lang="en-US" dirty="0"/>
              <a:t>In the intervention arm</a:t>
            </a:r>
          </a:p>
        </p:txBody>
      </p:sp>
      <p:sp>
        <p:nvSpPr>
          <p:cNvPr id="5" name="Slide Number Placeholder 4"/>
          <p:cNvSpPr>
            <a:spLocks noGrp="1"/>
          </p:cNvSpPr>
          <p:nvPr>
            <p:ph type="sldNum" sz="quarter" idx="12"/>
          </p:nvPr>
        </p:nvSpPr>
        <p:spPr/>
        <p:txBody>
          <a:bodyPr/>
          <a:lstStyle/>
          <a:p>
            <a:fld id="{BFEBEB0A-9E3D-4B14-9782-E2AE3DA60D96}" type="slidenum">
              <a:rPr lang="en-US" smtClean="0"/>
              <a:pPr/>
              <a:t>36</a:t>
            </a:fld>
            <a:endParaRPr lang="en-US"/>
          </a:p>
        </p:txBody>
      </p:sp>
      <p:sp>
        <p:nvSpPr>
          <p:cNvPr id="2" name="Rectangle 1">
            <a:extLst>
              <a:ext uri="{FF2B5EF4-FFF2-40B4-BE49-F238E27FC236}">
                <a16:creationId xmlns:a16="http://schemas.microsoft.com/office/drawing/2014/main" id="{BE905FFC-3B26-97C1-B269-2C666A3256AA}"/>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t>Doxy PEP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289B72E-1F34-B5A7-5EE3-1753D1EC0255}"/>
              </a:ext>
            </a:extLst>
          </p:cNvPr>
          <p:cNvSpPr/>
          <p:nvPr/>
        </p:nvSpPr>
        <p:spPr>
          <a:xfrm>
            <a:off x="0" y="406549"/>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t>Doxy PEP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1E6FC8E-4CC5-3F81-EE2B-3A40E235A37F}"/>
              </a:ext>
            </a:extLst>
          </p:cNvPr>
          <p:cNvSpPr txBox="1"/>
          <p:nvPr/>
        </p:nvSpPr>
        <p:spPr>
          <a:xfrm>
            <a:off x="3581401" y="6352143"/>
            <a:ext cx="6109138" cy="369332"/>
          </a:xfrm>
          <a:prstGeom prst="rect">
            <a:avLst/>
          </a:prstGeom>
          <a:noFill/>
        </p:spPr>
        <p:txBody>
          <a:bodyPr wrap="square">
            <a:spAutoFit/>
          </a:bodyPr>
          <a:lstStyle/>
          <a:p>
            <a:r>
              <a:rPr lang="en-US" sz="1800" kern="1200" dirty="0">
                <a:solidFill>
                  <a:schemeClr val="tx1"/>
                </a:solidFill>
                <a:effectLst/>
                <a:latin typeface="+mn-lt"/>
                <a:ea typeface="+mn-ea"/>
                <a:cs typeface="+mn-cs"/>
              </a:rPr>
              <a:t>*N </a:t>
            </a:r>
            <a:r>
              <a:rPr lang="en-US" sz="1800" kern="1200" dirty="0" err="1">
                <a:solidFill>
                  <a:schemeClr val="tx1"/>
                </a:solidFill>
                <a:effectLst/>
                <a:latin typeface="+mn-lt"/>
                <a:ea typeface="+mn-ea"/>
                <a:cs typeface="+mn-cs"/>
              </a:rPr>
              <a:t>Engl</a:t>
            </a:r>
            <a:r>
              <a:rPr lang="en-US" sz="1800" kern="1200" dirty="0">
                <a:solidFill>
                  <a:schemeClr val="tx1"/>
                </a:solidFill>
                <a:effectLst/>
                <a:latin typeface="+mn-lt"/>
                <a:ea typeface="+mn-ea"/>
                <a:cs typeface="+mn-cs"/>
              </a:rPr>
              <a:t> J Med. 2023 Apr 6;388(14):1296–306. </a:t>
            </a:r>
            <a:endParaRPr lang="en-US" dirty="0"/>
          </a:p>
        </p:txBody>
      </p:sp>
    </p:spTree>
    <p:extLst>
      <p:ext uri="{BB962C8B-B14F-4D97-AF65-F5344CB8AC3E}">
        <p14:creationId xmlns:p14="http://schemas.microsoft.com/office/powerpoint/2010/main" val="767660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0" i="0" dirty="0" err="1">
                <a:solidFill>
                  <a:srgbClr val="323232"/>
                </a:solidFill>
                <a:effectLst/>
              </a:rPr>
              <a:t>DoxyPEP</a:t>
            </a:r>
            <a:r>
              <a:rPr lang="en-US" b="0" i="0" dirty="0">
                <a:solidFill>
                  <a:srgbClr val="323232"/>
                </a:solidFill>
                <a:effectLst/>
              </a:rPr>
              <a:t> after oral, anal or vaginal sex should be considered for gay, bisexual and other MSM and for transgender women who have had GC/Chlamydia or syphilis at least once during the past year. </a:t>
            </a:r>
          </a:p>
          <a:p>
            <a:pPr lvl="1"/>
            <a:r>
              <a:rPr lang="en-US" b="0" i="0" dirty="0">
                <a:solidFill>
                  <a:srgbClr val="323232"/>
                </a:solidFill>
                <a:effectLst/>
              </a:rPr>
              <a:t>This is a strong recommendation supported by data from clinical trials.</a:t>
            </a:r>
            <a:br>
              <a:rPr lang="en-US" b="0" i="0" dirty="0">
                <a:solidFill>
                  <a:srgbClr val="323232"/>
                </a:solidFill>
                <a:effectLst/>
              </a:rPr>
            </a:br>
            <a:endParaRPr lang="en-US" b="0" i="0" dirty="0">
              <a:solidFill>
                <a:srgbClr val="323232"/>
              </a:solidFill>
              <a:effectLst/>
            </a:endParaRPr>
          </a:p>
          <a:p>
            <a:r>
              <a:rPr lang="en-US" b="0" i="0" dirty="0" err="1">
                <a:solidFill>
                  <a:srgbClr val="323232"/>
                </a:solidFill>
                <a:effectLst/>
              </a:rPr>
              <a:t>DoxyPEP</a:t>
            </a:r>
            <a:r>
              <a:rPr lang="en-US" b="0" i="0" dirty="0">
                <a:solidFill>
                  <a:srgbClr val="323232"/>
                </a:solidFill>
                <a:effectLst/>
              </a:rPr>
              <a:t> “could be considered” for MSM and TG women who have not been diagnosed with an STI if they “will be participating in sexual activities that are known to increase likelihood of exposure to STIs, e.g., during weekend events, cruises and festivals</a:t>
            </a:r>
          </a:p>
          <a:p>
            <a:pPr lvl="1"/>
            <a:r>
              <a:rPr lang="en-US" dirty="0">
                <a:solidFill>
                  <a:srgbClr val="323232"/>
                </a:solidFill>
              </a:rPr>
              <a:t>No clinical trial data </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37</a:t>
            </a:fld>
            <a:endParaRPr lang="en-US"/>
          </a:p>
        </p:txBody>
      </p:sp>
      <p:sp>
        <p:nvSpPr>
          <p:cNvPr id="5" name="Rectangle 4">
            <a:extLst>
              <a:ext uri="{FF2B5EF4-FFF2-40B4-BE49-F238E27FC236}">
                <a16:creationId xmlns:a16="http://schemas.microsoft.com/office/drawing/2014/main" id="{EBA756A1-563D-1287-C626-3EAEF28DD19A}"/>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t>Doxy PEP Guidelines</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962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fontAlgn="base"/>
            <a:r>
              <a:rPr lang="en-US" dirty="0">
                <a:solidFill>
                  <a:srgbClr val="323232"/>
                </a:solidFill>
              </a:rPr>
              <a:t>N</a:t>
            </a:r>
            <a:r>
              <a:rPr lang="en-US" b="0" i="0" dirty="0">
                <a:solidFill>
                  <a:srgbClr val="323232"/>
                </a:solidFill>
                <a:effectLst/>
              </a:rPr>
              <a:t>o recommendation on the use of </a:t>
            </a:r>
            <a:r>
              <a:rPr lang="en-US" b="0" i="0" dirty="0" err="1">
                <a:solidFill>
                  <a:srgbClr val="323232"/>
                </a:solidFill>
                <a:effectLst/>
              </a:rPr>
              <a:t>doxyPEP</a:t>
            </a:r>
            <a:r>
              <a:rPr lang="en-US" b="0" i="0" dirty="0">
                <a:solidFill>
                  <a:srgbClr val="323232"/>
                </a:solidFill>
                <a:effectLst/>
              </a:rPr>
              <a:t> for cisgender women, cisgender heterosexual men, TG men or other queer or non-binary people</a:t>
            </a:r>
            <a:br>
              <a:rPr lang="en-US" b="0" i="0" dirty="0">
                <a:solidFill>
                  <a:srgbClr val="323232"/>
                </a:solidFill>
                <a:effectLst/>
              </a:rPr>
            </a:br>
            <a:endParaRPr lang="en-US" dirty="0">
              <a:solidFill>
                <a:srgbClr val="323232"/>
              </a:solidFill>
            </a:endParaRPr>
          </a:p>
          <a:p>
            <a:pPr algn="l" fontAlgn="base"/>
            <a:r>
              <a:rPr lang="en-US" b="0" i="0" dirty="0">
                <a:solidFill>
                  <a:srgbClr val="323232"/>
                </a:solidFill>
                <a:effectLst/>
              </a:rPr>
              <a:t>“Doxy PEP should be implemented in the context of a comprehensive sexual health approach including risk reduction counselling, STI screening and treatment, recommended vaccination and linkage to HIV pre-exposure prophylaxis (PrEP), HIV care or </a:t>
            </a:r>
            <a:r>
              <a:rPr lang="en-US" b="0" i="0">
                <a:solidFill>
                  <a:srgbClr val="323232"/>
                </a:solidFill>
                <a:effectLst/>
              </a:rPr>
              <a:t>other services”</a:t>
            </a:r>
            <a:br>
              <a:rPr lang="en-US" dirty="0"/>
            </a:b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38</a:t>
            </a:fld>
            <a:endParaRPr lang="en-US"/>
          </a:p>
        </p:txBody>
      </p:sp>
      <p:sp>
        <p:nvSpPr>
          <p:cNvPr id="5" name="Rectangle 4">
            <a:extLst>
              <a:ext uri="{FF2B5EF4-FFF2-40B4-BE49-F238E27FC236}">
                <a16:creationId xmlns:a16="http://schemas.microsoft.com/office/drawing/2014/main" id="{EBA756A1-563D-1287-C626-3EAEF28DD19A}"/>
              </a:ext>
            </a:extLst>
          </p:cNvPr>
          <p:cNvSpPr/>
          <p:nvPr/>
        </p:nvSpPr>
        <p:spPr>
          <a:xfrm>
            <a:off x="0" y="0"/>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t>Doxy PEP Guidelines</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778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latin typeface="+mn-lt"/>
              </a:rPr>
              <a:t>Barriers to </a:t>
            </a:r>
            <a:r>
              <a:rPr lang="en-US" sz="5400" b="1" dirty="0" err="1">
                <a:latin typeface="+mn-lt"/>
              </a:rPr>
              <a:t>PrEP</a:t>
            </a:r>
            <a:r>
              <a:rPr lang="en-US" sz="5400" b="1" dirty="0">
                <a:latin typeface="+mn-lt"/>
              </a:rPr>
              <a:t>/PEP</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4000" dirty="0"/>
              <a:t>What barriers do you have </a:t>
            </a:r>
            <a:r>
              <a:rPr lang="en-US" sz="4000"/>
              <a:t>or foresee</a:t>
            </a:r>
          </a:p>
          <a:p>
            <a:pPr marL="0" indent="0" algn="ctr">
              <a:buNone/>
            </a:pPr>
            <a:r>
              <a:rPr lang="en-US" sz="4000"/>
              <a:t> </a:t>
            </a:r>
            <a:r>
              <a:rPr lang="en-US" sz="4000" dirty="0"/>
              <a:t>to starting PrEP at your site?</a:t>
            </a:r>
          </a:p>
          <a:p>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39</a:t>
            </a:fld>
            <a:endParaRPr lang="en-US"/>
          </a:p>
        </p:txBody>
      </p:sp>
      <p:sp>
        <p:nvSpPr>
          <p:cNvPr id="5" name="Rectangle 4">
            <a:extLst>
              <a:ext uri="{FF2B5EF4-FFF2-40B4-BE49-F238E27FC236}">
                <a16:creationId xmlns:a16="http://schemas.microsoft.com/office/drawing/2014/main" id="{C527B735-E19B-BA42-4EF5-E87C4FC0578C}"/>
              </a:ext>
            </a:extLst>
          </p:cNvPr>
          <p:cNvSpPr/>
          <p:nvPr/>
        </p:nvSpPr>
        <p:spPr>
          <a:xfrm>
            <a:off x="0" y="-32443"/>
            <a:ext cx="12192000" cy="1426959"/>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5400" b="1" dirty="0"/>
              <a:t>Barriers to PrEP and PEP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71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3C59-38C2-4596-864A-F1CE227C3208}"/>
              </a:ext>
            </a:extLst>
          </p:cNvPr>
          <p:cNvSpPr>
            <a:spLocks noGrp="1"/>
          </p:cNvSpPr>
          <p:nvPr>
            <p:ph type="title"/>
          </p:nvPr>
        </p:nvSpPr>
        <p:spPr>
          <a:xfrm>
            <a:off x="2152650" y="631826"/>
            <a:ext cx="7886700" cy="1325563"/>
          </a:xfrm>
        </p:spPr>
        <p:txBody>
          <a:bodyPr>
            <a:normAutofit/>
          </a:bodyPr>
          <a:lstStyle/>
          <a:p>
            <a:pPr algn="ctr"/>
            <a:r>
              <a:rPr lang="en-US" sz="5400" b="1" dirty="0">
                <a:latin typeface="+mn-lt"/>
                <a:cs typeface="Calibri Light"/>
              </a:rPr>
              <a:t>HIV Prevention Strategies</a:t>
            </a:r>
            <a:endParaRPr lang="en-US" sz="5400" b="1" dirty="0">
              <a:latin typeface="+mn-lt"/>
            </a:endParaRPr>
          </a:p>
        </p:txBody>
      </p:sp>
      <p:sp>
        <p:nvSpPr>
          <p:cNvPr id="3" name="Content Placeholder 2">
            <a:extLst>
              <a:ext uri="{FF2B5EF4-FFF2-40B4-BE49-F238E27FC236}">
                <a16:creationId xmlns:a16="http://schemas.microsoft.com/office/drawing/2014/main" id="{F4001AD6-A2CA-42C4-8113-A2E348B4BF9F}"/>
              </a:ext>
            </a:extLst>
          </p:cNvPr>
          <p:cNvSpPr>
            <a:spLocks noGrp="1"/>
          </p:cNvSpPr>
          <p:nvPr>
            <p:ph idx="1"/>
          </p:nvPr>
        </p:nvSpPr>
        <p:spPr>
          <a:xfrm>
            <a:off x="2152650" y="2269173"/>
            <a:ext cx="7886700" cy="3659988"/>
          </a:xfrm>
        </p:spPr>
        <p:txBody>
          <a:bodyPr vert="horz" lIns="91440" tIns="45720" rIns="91440" bIns="45720" rtlCol="0">
            <a:normAutofit lnSpcReduction="10000"/>
          </a:bodyPr>
          <a:lstStyle/>
          <a:p>
            <a:r>
              <a:rPr lang="en-US" dirty="0">
                <a:cs typeface="Calibri"/>
              </a:rPr>
              <a:t>Sexual behavior modification </a:t>
            </a:r>
          </a:p>
          <a:p>
            <a:r>
              <a:rPr lang="en-US" dirty="0">
                <a:cs typeface="Calibri"/>
              </a:rPr>
              <a:t>Condom use </a:t>
            </a:r>
          </a:p>
          <a:p>
            <a:r>
              <a:rPr lang="en-US" dirty="0">
                <a:cs typeface="Calibri"/>
              </a:rPr>
              <a:t>Test and treat STIs </a:t>
            </a:r>
          </a:p>
          <a:p>
            <a:r>
              <a:rPr lang="en-US" dirty="0">
                <a:cs typeface="Calibri"/>
              </a:rPr>
              <a:t>HIV treatment as prevention (U=U)</a:t>
            </a:r>
          </a:p>
          <a:p>
            <a:r>
              <a:rPr lang="en-US">
                <a:cs typeface="Calibri"/>
              </a:rPr>
              <a:t>PrEP</a:t>
            </a:r>
            <a:r>
              <a:rPr lang="en-US" dirty="0">
                <a:cs typeface="Calibri"/>
              </a:rPr>
              <a:t>: Pre-Exposure Prophylaxis</a:t>
            </a:r>
          </a:p>
          <a:p>
            <a:r>
              <a:rPr lang="en-US" dirty="0">
                <a:cs typeface="Calibri"/>
              </a:rPr>
              <a:t>PEP: Post-Exposure Prophylaxis</a:t>
            </a:r>
          </a:p>
          <a:p>
            <a:r>
              <a:rPr lang="en-US" dirty="0">
                <a:cs typeface="Calibri"/>
              </a:rPr>
              <a:t>Offer sterile, personalized injection drug use equipment for people who inject drugs</a:t>
            </a:r>
            <a:endParaRPr lang="en-US" dirty="0"/>
          </a:p>
        </p:txBody>
      </p:sp>
      <p:sp>
        <p:nvSpPr>
          <p:cNvPr id="5" name="Slide Number Placeholder 4">
            <a:extLst>
              <a:ext uri="{FF2B5EF4-FFF2-40B4-BE49-F238E27FC236}">
                <a16:creationId xmlns:a16="http://schemas.microsoft.com/office/drawing/2014/main" id="{BB9EC803-94FC-48D6-9520-016A4D0D42C5}"/>
              </a:ext>
            </a:extLst>
          </p:cNvPr>
          <p:cNvSpPr>
            <a:spLocks noGrp="1"/>
          </p:cNvSpPr>
          <p:nvPr>
            <p:ph type="sldNum" sz="quarter" idx="12"/>
          </p:nvPr>
        </p:nvSpPr>
        <p:spPr>
          <a:xfrm>
            <a:off x="7981950" y="6077586"/>
            <a:ext cx="2057400" cy="365125"/>
          </a:xfrm>
        </p:spPr>
        <p:txBody>
          <a:bodyPr>
            <a:normAutofit/>
          </a:bodyPr>
          <a:lstStyle/>
          <a:p>
            <a:pPr>
              <a:spcAft>
                <a:spcPts val="600"/>
              </a:spcAft>
            </a:pPr>
            <a:fld id="{BFEBEB0A-9E3D-4B14-9782-E2AE3DA60D96}" type="slidenum">
              <a:rPr lang="en-US" smtClean="0"/>
              <a:pPr>
                <a:spcAft>
                  <a:spcPts val="600"/>
                </a:spcAft>
              </a:pPr>
              <a:t>4</a:t>
            </a:fld>
            <a:endParaRPr lang="en-US"/>
          </a:p>
        </p:txBody>
      </p:sp>
      <p:sp>
        <p:nvSpPr>
          <p:cNvPr id="53" name="TextBox 1">
            <a:extLst>
              <a:ext uri="{FF2B5EF4-FFF2-40B4-BE49-F238E27FC236}">
                <a16:creationId xmlns:a16="http://schemas.microsoft.com/office/drawing/2014/main" id="{0D4FDB27-6644-4DCD-88D4-87AED7C7F6FE}"/>
              </a:ext>
            </a:extLst>
          </p:cNvPr>
          <p:cNvSpPr txBox="1"/>
          <p:nvPr/>
        </p:nvSpPr>
        <p:spPr>
          <a:xfrm>
            <a:off x="3124200" y="6314137"/>
            <a:ext cx="670934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https://aidsinfo.nih.gov/understanding-hiv-aids/fact-sheets/20/48/the-basics-of-hiv-prevention</a:t>
            </a:r>
          </a:p>
        </p:txBody>
      </p:sp>
      <p:sp>
        <p:nvSpPr>
          <p:cNvPr id="4" name="Rectangle 3">
            <a:extLst>
              <a:ext uri="{FF2B5EF4-FFF2-40B4-BE49-F238E27FC236}">
                <a16:creationId xmlns:a16="http://schemas.microsoft.com/office/drawing/2014/main" id="{5E81FF0E-EE53-F1BB-53E0-CE72171ACA6C}"/>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HIV Prevention Strategies</a:t>
            </a:r>
          </a:p>
        </p:txBody>
      </p:sp>
    </p:spTree>
    <p:extLst>
      <p:ext uri="{BB962C8B-B14F-4D97-AF65-F5344CB8AC3E}">
        <p14:creationId xmlns:p14="http://schemas.microsoft.com/office/powerpoint/2010/main" val="379427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Resources</a:t>
            </a:r>
          </a:p>
        </p:txBody>
      </p:sp>
      <p:sp>
        <p:nvSpPr>
          <p:cNvPr id="3" name="Content Placeholder 2"/>
          <p:cNvSpPr>
            <a:spLocks noGrp="1"/>
          </p:cNvSpPr>
          <p:nvPr>
            <p:ph idx="1"/>
          </p:nvPr>
        </p:nvSpPr>
        <p:spPr/>
        <p:txBody>
          <a:bodyPr>
            <a:noAutofit/>
          </a:bodyPr>
          <a:lstStyle/>
          <a:p>
            <a:r>
              <a:rPr lang="en-US" sz="2800" b="1" dirty="0"/>
              <a:t> HIV/</a:t>
            </a:r>
            <a:r>
              <a:rPr lang="en-US" sz="2800" b="1" dirty="0" err="1"/>
              <a:t>PrEP</a:t>
            </a:r>
            <a:r>
              <a:rPr lang="en-US" sz="2800" b="1" dirty="0"/>
              <a:t> Warm Line: (800) 933-3413</a:t>
            </a:r>
          </a:p>
          <a:p>
            <a:pPr lvl="1"/>
            <a:r>
              <a:rPr lang="en-US" sz="2400" u="sng" dirty="0">
                <a:hlinkClick r:id="rId3"/>
              </a:rPr>
              <a:t>HIV/AIDS Management | National Clinician Consultation Center (ucsf.edu)</a:t>
            </a:r>
            <a:endParaRPr lang="en-US" sz="2400" dirty="0"/>
          </a:p>
          <a:p>
            <a:pPr lvl="1"/>
            <a:r>
              <a:rPr lang="en-US" sz="2400" dirty="0"/>
              <a:t>Clinicians are available Monday through Friday, 9:00 a.m. to 8:00</a:t>
            </a:r>
            <a:br>
              <a:rPr lang="en-US" sz="2400" dirty="0"/>
            </a:br>
            <a:r>
              <a:rPr lang="en-US" sz="2400" dirty="0"/>
              <a:t>p.m. EST. Voice mail is available 24 hours a day.</a:t>
            </a:r>
          </a:p>
          <a:p>
            <a:pPr marL="566928" lvl="3" indent="0">
              <a:buNone/>
            </a:pPr>
            <a:endParaRPr lang="en-US" sz="2800" dirty="0"/>
          </a:p>
          <a:p>
            <a:r>
              <a:rPr lang="en-US" sz="2800" b="1" dirty="0"/>
              <a:t> Indian Country ECHO</a:t>
            </a:r>
          </a:p>
          <a:p>
            <a:pPr lvl="1"/>
            <a:r>
              <a:rPr lang="en-US" sz="2400" dirty="0">
                <a:hlinkClick r:id="rId4"/>
              </a:rPr>
              <a:t>http://www.indiancountryecho.org</a:t>
            </a:r>
            <a:endParaRPr lang="en-US" sz="2400" dirty="0"/>
          </a:p>
          <a:p>
            <a:pPr lvl="1"/>
            <a:r>
              <a:rPr lang="en-US" sz="2400" dirty="0"/>
              <a:t>HIV ECHO, 2</a:t>
            </a:r>
            <a:r>
              <a:rPr lang="en-US" sz="2400" baseline="30000" dirty="0"/>
              <a:t>nd</a:t>
            </a:r>
            <a:r>
              <a:rPr lang="en-US" sz="2400" dirty="0"/>
              <a:t> Wednesday of every month </a:t>
            </a:r>
          </a:p>
          <a:p>
            <a:pPr marL="566928" lvl="3" indent="0">
              <a:buNone/>
            </a:pPr>
            <a:r>
              <a:rPr lang="en-US" sz="2400" dirty="0"/>
              <a:t>    2-3 pm ET </a:t>
            </a:r>
          </a:p>
          <a:p>
            <a:endParaRPr lang="en-US" sz="28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40</a:t>
            </a:fld>
            <a:endParaRPr lang="en-US"/>
          </a:p>
        </p:txBody>
      </p:sp>
    </p:spTree>
    <p:extLst>
      <p:ext uri="{BB962C8B-B14F-4D97-AF65-F5344CB8AC3E}">
        <p14:creationId xmlns:p14="http://schemas.microsoft.com/office/powerpoint/2010/main" val="111399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3C59-38C2-4596-864A-F1CE227C3208}"/>
              </a:ext>
            </a:extLst>
          </p:cNvPr>
          <p:cNvSpPr>
            <a:spLocks noGrp="1"/>
          </p:cNvSpPr>
          <p:nvPr>
            <p:ph type="title"/>
          </p:nvPr>
        </p:nvSpPr>
        <p:spPr>
          <a:xfrm>
            <a:off x="2152650" y="631826"/>
            <a:ext cx="7886700" cy="1325563"/>
          </a:xfrm>
        </p:spPr>
        <p:txBody>
          <a:bodyPr>
            <a:normAutofit/>
          </a:bodyPr>
          <a:lstStyle/>
          <a:p>
            <a:pPr algn="ctr"/>
            <a:r>
              <a:rPr lang="en-US" sz="5400" b="1" dirty="0">
                <a:latin typeface="+mn-lt"/>
                <a:cs typeface="Calibri Light"/>
              </a:rPr>
              <a:t>HIV Prevention Strategies</a:t>
            </a:r>
            <a:endParaRPr lang="en-US" sz="5400" b="1" dirty="0">
              <a:latin typeface="+mn-lt"/>
            </a:endParaRPr>
          </a:p>
        </p:txBody>
      </p:sp>
      <p:sp>
        <p:nvSpPr>
          <p:cNvPr id="3" name="Content Placeholder 2">
            <a:extLst>
              <a:ext uri="{FF2B5EF4-FFF2-40B4-BE49-F238E27FC236}">
                <a16:creationId xmlns:a16="http://schemas.microsoft.com/office/drawing/2014/main" id="{F4001AD6-A2CA-42C4-8113-A2E348B4BF9F}"/>
              </a:ext>
            </a:extLst>
          </p:cNvPr>
          <p:cNvSpPr>
            <a:spLocks noGrp="1"/>
          </p:cNvSpPr>
          <p:nvPr>
            <p:ph idx="1"/>
          </p:nvPr>
        </p:nvSpPr>
        <p:spPr>
          <a:xfrm>
            <a:off x="2152650" y="2269173"/>
            <a:ext cx="7886700" cy="3659988"/>
          </a:xfrm>
        </p:spPr>
        <p:txBody>
          <a:bodyPr vert="horz" lIns="91440" tIns="45720" rIns="91440" bIns="45720" rtlCol="0">
            <a:normAutofit lnSpcReduction="10000"/>
          </a:bodyPr>
          <a:lstStyle/>
          <a:p>
            <a:r>
              <a:rPr lang="en-US" dirty="0">
                <a:cs typeface="Calibri"/>
              </a:rPr>
              <a:t>Sexual behavior modification </a:t>
            </a:r>
          </a:p>
          <a:p>
            <a:r>
              <a:rPr lang="en-US" dirty="0">
                <a:cs typeface="Calibri"/>
              </a:rPr>
              <a:t>Condom use </a:t>
            </a:r>
          </a:p>
          <a:p>
            <a:r>
              <a:rPr lang="en-US" dirty="0">
                <a:cs typeface="Calibri"/>
              </a:rPr>
              <a:t>Test and treat STIs </a:t>
            </a:r>
          </a:p>
          <a:p>
            <a:r>
              <a:rPr lang="en-US" dirty="0">
                <a:cs typeface="Calibri"/>
              </a:rPr>
              <a:t>HIV treatment as prevention (U=U)</a:t>
            </a:r>
          </a:p>
          <a:p>
            <a:r>
              <a:rPr lang="en-US" b="1" dirty="0">
                <a:solidFill>
                  <a:srgbClr val="FF0000"/>
                </a:solidFill>
                <a:cs typeface="Calibri"/>
              </a:rPr>
              <a:t>PrEP: Pre-Exposure Prophylaxis</a:t>
            </a:r>
          </a:p>
          <a:p>
            <a:r>
              <a:rPr lang="en-US" b="1" dirty="0">
                <a:solidFill>
                  <a:srgbClr val="FF0000"/>
                </a:solidFill>
                <a:cs typeface="Calibri"/>
              </a:rPr>
              <a:t>PEP: Post-Exposure Prophylaxis</a:t>
            </a:r>
          </a:p>
          <a:p>
            <a:r>
              <a:rPr lang="en-US" dirty="0">
                <a:cs typeface="Calibri"/>
              </a:rPr>
              <a:t>Offer sterile, personalized injection drug use equipment for people who inject drugs</a:t>
            </a:r>
            <a:endParaRPr lang="en-US" dirty="0"/>
          </a:p>
        </p:txBody>
      </p:sp>
      <p:sp>
        <p:nvSpPr>
          <p:cNvPr id="5" name="Slide Number Placeholder 4">
            <a:extLst>
              <a:ext uri="{FF2B5EF4-FFF2-40B4-BE49-F238E27FC236}">
                <a16:creationId xmlns:a16="http://schemas.microsoft.com/office/drawing/2014/main" id="{BB9EC803-94FC-48D6-9520-016A4D0D42C5}"/>
              </a:ext>
            </a:extLst>
          </p:cNvPr>
          <p:cNvSpPr>
            <a:spLocks noGrp="1"/>
          </p:cNvSpPr>
          <p:nvPr>
            <p:ph type="sldNum" sz="quarter" idx="12"/>
          </p:nvPr>
        </p:nvSpPr>
        <p:spPr>
          <a:xfrm>
            <a:off x="7981950" y="6077586"/>
            <a:ext cx="2057400" cy="365125"/>
          </a:xfrm>
        </p:spPr>
        <p:txBody>
          <a:bodyPr>
            <a:normAutofit/>
          </a:bodyPr>
          <a:lstStyle/>
          <a:p>
            <a:pPr>
              <a:spcAft>
                <a:spcPts val="600"/>
              </a:spcAft>
            </a:pPr>
            <a:fld id="{BFEBEB0A-9E3D-4B14-9782-E2AE3DA60D96}" type="slidenum">
              <a:rPr lang="en-US" smtClean="0"/>
              <a:pPr>
                <a:spcAft>
                  <a:spcPts val="600"/>
                </a:spcAft>
              </a:pPr>
              <a:t>5</a:t>
            </a:fld>
            <a:endParaRPr lang="en-US"/>
          </a:p>
        </p:txBody>
      </p:sp>
      <p:sp>
        <p:nvSpPr>
          <p:cNvPr id="4" name="TextBox 1">
            <a:extLst>
              <a:ext uri="{FF2B5EF4-FFF2-40B4-BE49-F238E27FC236}">
                <a16:creationId xmlns:a16="http://schemas.microsoft.com/office/drawing/2014/main" id="{7CF1F20B-C041-9E1B-4532-46898F555D55}"/>
              </a:ext>
            </a:extLst>
          </p:cNvPr>
          <p:cNvSpPr txBox="1"/>
          <p:nvPr/>
        </p:nvSpPr>
        <p:spPr>
          <a:xfrm>
            <a:off x="4337155" y="6135974"/>
            <a:ext cx="5191593"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https://aidsinfo.nih.gov/understanding-hiv-aids/fact-sheets/20/48/the-basics-of-hiv-prevention</a:t>
            </a:r>
          </a:p>
        </p:txBody>
      </p:sp>
      <p:sp>
        <p:nvSpPr>
          <p:cNvPr id="7" name="Rectangle 6">
            <a:extLst>
              <a:ext uri="{FF2B5EF4-FFF2-40B4-BE49-F238E27FC236}">
                <a16:creationId xmlns:a16="http://schemas.microsoft.com/office/drawing/2014/main" id="{A2B15A39-0A6B-4394-8FEB-61728F27A8F4}"/>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HIV Prevention Strategies</a:t>
            </a:r>
          </a:p>
        </p:txBody>
      </p:sp>
    </p:spTree>
    <p:extLst>
      <p:ext uri="{BB962C8B-B14F-4D97-AF65-F5344CB8AC3E}">
        <p14:creationId xmlns:p14="http://schemas.microsoft.com/office/powerpoint/2010/main" val="275130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b="1" dirty="0">
              <a:latin typeface="+mn-lt"/>
            </a:endParaRPr>
          </a:p>
        </p:txBody>
      </p:sp>
      <p:sp>
        <p:nvSpPr>
          <p:cNvPr id="3" name="Content Placeholder 2"/>
          <p:cNvSpPr>
            <a:spLocks noGrp="1"/>
          </p:cNvSpPr>
          <p:nvPr>
            <p:ph idx="1"/>
          </p:nvPr>
        </p:nvSpPr>
        <p:spPr>
          <a:prstGeom prst="roundRect">
            <a:avLst/>
          </a:prstGeo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628650" indent="-514350">
              <a:buFont typeface="+mj-lt"/>
              <a:buAutoNum type="alphaUcPeriod"/>
            </a:pPr>
            <a:r>
              <a:rPr lang="en-US" sz="2800" dirty="0"/>
              <a:t>A person who injects drugs, shares needles and the last injection was 2 months ago</a:t>
            </a:r>
          </a:p>
          <a:p>
            <a:pPr marL="628650" indent="-514350">
              <a:buFont typeface="+mj-lt"/>
              <a:buAutoNum type="alphaUcPeriod"/>
            </a:pPr>
            <a:r>
              <a:rPr lang="en-US" sz="2800" dirty="0"/>
              <a:t>A man who has sex with men (MSM), has multiple partners and inconsistent condom use</a:t>
            </a:r>
          </a:p>
          <a:p>
            <a:pPr marL="628650" indent="-514350">
              <a:buFont typeface="+mj-lt"/>
              <a:buAutoNum type="alphaUcPeriod"/>
            </a:pPr>
            <a:r>
              <a:rPr lang="en-US" sz="2800" dirty="0"/>
              <a:t>A heterosexual female recently diagnosed with syphilis</a:t>
            </a:r>
          </a:p>
          <a:p>
            <a:pPr marL="628650" indent="-514350">
              <a:buFont typeface="+mj-lt"/>
              <a:buAutoNum type="alphaUcPeriod"/>
            </a:pPr>
            <a:r>
              <a:rPr lang="en-US" sz="2800" dirty="0"/>
              <a:t>A 23 </a:t>
            </a:r>
            <a:r>
              <a:rPr lang="en-US" sz="2800" dirty="0" err="1"/>
              <a:t>yo</a:t>
            </a:r>
            <a:r>
              <a:rPr lang="en-US" sz="2800" dirty="0"/>
              <a:t> male who is asking for PrEP but denies any risk factors for HIV</a:t>
            </a:r>
          </a:p>
          <a:p>
            <a:pPr marL="628650" indent="-514350">
              <a:buFont typeface="+mj-lt"/>
              <a:buAutoNum type="alphaUcPeriod"/>
            </a:pPr>
            <a:r>
              <a:rPr lang="en-US" sz="2800" dirty="0"/>
              <a:t>A and B are correct</a:t>
            </a:r>
          </a:p>
          <a:p>
            <a:pPr marL="628650" indent="-514350">
              <a:buFont typeface="+mj-lt"/>
              <a:buAutoNum type="alphaUcPeriod"/>
            </a:pPr>
            <a:r>
              <a:rPr lang="en-US" dirty="0"/>
              <a:t>All are correct</a:t>
            </a:r>
            <a:endParaRPr lang="en-US" sz="2800" dirty="0"/>
          </a:p>
          <a:p>
            <a:pPr marL="971550" lvl="1" indent="-514350">
              <a:buFont typeface="+mj-lt"/>
              <a:buAutoNum type="alphaUcPeriod"/>
            </a:pPr>
            <a:endParaRPr lang="en-US" sz="2400" dirty="0"/>
          </a:p>
        </p:txBody>
      </p:sp>
      <p:sp>
        <p:nvSpPr>
          <p:cNvPr id="4" name="Rectangle 3">
            <a:extLst>
              <a:ext uri="{FF2B5EF4-FFF2-40B4-BE49-F238E27FC236}">
                <a16:creationId xmlns:a16="http://schemas.microsoft.com/office/drawing/2014/main" id="{9727285C-D6ED-E3E4-F605-A4DD17AF4C0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latin typeface="+mn-lt"/>
              </a:rPr>
              <a:t>Which of the following patients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latin typeface="+mn-lt"/>
              </a:rPr>
              <a:t>would benefit from PrEP?</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86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9125" y="1153573"/>
            <a:ext cx="2400300" cy="4461163"/>
          </a:xfrm>
        </p:spPr>
        <p:txBody>
          <a:bodyPr>
            <a:normAutofit/>
          </a:bodyPr>
          <a:lstStyle/>
          <a:p>
            <a:r>
              <a:rPr lang="en-US" dirty="0">
                <a:solidFill>
                  <a:srgbClr val="FFFFFF"/>
                </a:solidFill>
              </a:rPr>
              <a:t>What is PrEP?</a:t>
            </a:r>
          </a:p>
        </p:txBody>
      </p:sp>
      <p:sp>
        <p:nvSpPr>
          <p:cNvPr id="3" name="Content Placeholder 2"/>
          <p:cNvSpPr>
            <a:spLocks noGrp="1"/>
          </p:cNvSpPr>
          <p:nvPr>
            <p:ph idx="1"/>
          </p:nvPr>
        </p:nvSpPr>
        <p:spPr>
          <a:xfrm>
            <a:off x="1524000" y="2057400"/>
            <a:ext cx="8305322" cy="4387077"/>
          </a:xfrm>
        </p:spPr>
        <p:txBody>
          <a:bodyPr vert="horz" lIns="91440" tIns="45720" rIns="91440" bIns="45720" rtlCol="0" anchor="ctr">
            <a:normAutofit fontScale="92500"/>
          </a:bodyPr>
          <a:lstStyle/>
          <a:p>
            <a:r>
              <a:rPr lang="en-US" b="1" dirty="0"/>
              <a:t>Pre-exposure prophylaxis</a:t>
            </a:r>
            <a:r>
              <a:rPr lang="en-US" dirty="0"/>
              <a:t> (or </a:t>
            </a:r>
            <a:r>
              <a:rPr lang="en-US" dirty="0" err="1"/>
              <a:t>PrEP</a:t>
            </a:r>
            <a:r>
              <a:rPr lang="en-US" dirty="0"/>
              <a:t>) is when people at very high risk for HIV take antiretroviral medication to lower their chances of HIV infection</a:t>
            </a:r>
          </a:p>
          <a:p>
            <a:pPr lvl="1"/>
            <a:r>
              <a:rPr lang="en-US" dirty="0"/>
              <a:t>Helps prevent an HIV-negative person from getting HIV from a sexual or injection-drug-using partner who is HIV positive</a:t>
            </a:r>
          </a:p>
          <a:p>
            <a:r>
              <a:rPr lang="en-US" b="1" dirty="0"/>
              <a:t>Medication</a:t>
            </a:r>
          </a:p>
          <a:p>
            <a:pPr lvl="1"/>
            <a:r>
              <a:rPr lang="en-US" dirty="0" err="1"/>
              <a:t>Tenofovir</a:t>
            </a:r>
            <a:r>
              <a:rPr lang="en-US" dirty="0"/>
              <a:t> and emtricitabine combo pill (</a:t>
            </a:r>
            <a:r>
              <a:rPr lang="en-US" dirty="0" err="1"/>
              <a:t>Truvada</a:t>
            </a:r>
            <a:r>
              <a:rPr lang="en-US" dirty="0"/>
              <a:t>®) or (</a:t>
            </a:r>
            <a:r>
              <a:rPr lang="en-US" dirty="0" err="1"/>
              <a:t>Descovy</a:t>
            </a:r>
            <a:r>
              <a:rPr lang="en-US" dirty="0"/>
              <a:t>®) taken daily </a:t>
            </a:r>
          </a:p>
          <a:p>
            <a:pPr marL="342900" lvl="1" indent="0">
              <a:buNone/>
            </a:pPr>
            <a:r>
              <a:rPr lang="en-US" dirty="0"/>
              <a:t>OR</a:t>
            </a:r>
          </a:p>
          <a:p>
            <a:pPr lvl="1"/>
            <a:r>
              <a:rPr lang="en-US" dirty="0" err="1"/>
              <a:t>Cabotegravir</a:t>
            </a:r>
            <a:r>
              <a:rPr lang="en-US" dirty="0"/>
              <a:t> extended-release injectable suspension (</a:t>
            </a:r>
            <a:r>
              <a:rPr lang="en-US" dirty="0" err="1"/>
              <a:t>Apretude</a:t>
            </a:r>
            <a:r>
              <a:rPr lang="en-US" dirty="0"/>
              <a:t>®) taken intramuscularly as two initiation injections administered one month apart, and then every two months thereafter</a:t>
            </a:r>
          </a:p>
          <a:p>
            <a:pPr marL="0" indent="0">
              <a:buNone/>
            </a:pPr>
            <a:endParaRPr lang="en-US" dirty="0"/>
          </a:p>
        </p:txBody>
      </p:sp>
      <p:sp>
        <p:nvSpPr>
          <p:cNvPr id="4" name="Slide Number Placeholder 3"/>
          <p:cNvSpPr>
            <a:spLocks noGrp="1"/>
          </p:cNvSpPr>
          <p:nvPr>
            <p:ph type="sldNum" sz="quarter" idx="12"/>
          </p:nvPr>
        </p:nvSpPr>
        <p:spPr>
          <a:xfrm>
            <a:off x="8680173" y="6356351"/>
            <a:ext cx="1359176" cy="365125"/>
          </a:xfrm>
        </p:spPr>
        <p:txBody>
          <a:bodyPr>
            <a:normAutofit/>
          </a:bodyPr>
          <a:lstStyle/>
          <a:p>
            <a:pPr>
              <a:spcAft>
                <a:spcPts val="600"/>
              </a:spcAft>
            </a:pPr>
            <a:fld id="{BFEBEB0A-9E3D-4B14-9782-E2AE3DA60D96}" type="slidenum">
              <a:rPr lang="en-US" smtClean="0"/>
              <a:pPr>
                <a:spcAft>
                  <a:spcPts val="600"/>
                </a:spcAft>
              </a:pPr>
              <a:t>7</a:t>
            </a:fld>
            <a:endParaRPr lang="en-US"/>
          </a:p>
        </p:txBody>
      </p:sp>
      <p:sp>
        <p:nvSpPr>
          <p:cNvPr id="10" name="Rectangle 9"/>
          <p:cNvSpPr/>
          <p:nvPr/>
        </p:nvSpPr>
        <p:spPr>
          <a:xfrm>
            <a:off x="3727173" y="6494463"/>
            <a:ext cx="4953000" cy="276999"/>
          </a:xfrm>
          <a:prstGeom prst="rect">
            <a:avLst/>
          </a:prstGeom>
        </p:spPr>
        <p:txBody>
          <a:bodyPr wrap="square">
            <a:spAutoFit/>
          </a:bodyPr>
          <a:lstStyle/>
          <a:p>
            <a:r>
              <a:rPr lang="en-US" sz="1200" dirty="0"/>
              <a:t>https://www.cdc.gov/hiv/pdf/risk/prep/cdc-hiv-prep-guidelines-2021.pdf</a:t>
            </a:r>
          </a:p>
        </p:txBody>
      </p:sp>
      <p:sp>
        <p:nvSpPr>
          <p:cNvPr id="5" name="Rectangle 4">
            <a:extLst>
              <a:ext uri="{FF2B5EF4-FFF2-40B4-BE49-F238E27FC236}">
                <a16:creationId xmlns:a16="http://schemas.microsoft.com/office/drawing/2014/main" id="{8A827496-66FE-FD80-FB0F-84F65DA973BB}"/>
              </a:ext>
            </a:extLst>
          </p:cNvPr>
          <p:cNvSpPr/>
          <p:nvPr/>
        </p:nvSpPr>
        <p:spPr>
          <a:xfrm>
            <a:off x="0" y="28575"/>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latin typeface="+mn-lt"/>
              </a:rPr>
              <a:t>PrEP: Definition</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xplosion 2 5">
            <a:extLst>
              <a:ext uri="{FF2B5EF4-FFF2-40B4-BE49-F238E27FC236}">
                <a16:creationId xmlns:a16="http://schemas.microsoft.com/office/drawing/2014/main" id="{DD82BFF7-136F-4713-03C8-17C15EC69453}"/>
              </a:ext>
            </a:extLst>
          </p:cNvPr>
          <p:cNvSpPr/>
          <p:nvPr/>
        </p:nvSpPr>
        <p:spPr>
          <a:xfrm>
            <a:off x="2133601" y="260350"/>
            <a:ext cx="8686799" cy="6569075"/>
          </a:xfrm>
          <a:prstGeom prst="irregularSeal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4"/>
                </a:solidFill>
              </a:rPr>
              <a:t>PrEP</a:t>
            </a:r>
            <a:r>
              <a:rPr lang="en-US" sz="2400" b="1" i="1" dirty="0">
                <a:solidFill>
                  <a:schemeClr val="accent4"/>
                </a:solidFill>
              </a:rPr>
              <a:t> is not a substitution for other HIV prevention interventions!</a:t>
            </a:r>
          </a:p>
          <a:p>
            <a:pPr algn="ctr"/>
            <a:endParaRPr lang="en-US" sz="2400" dirty="0"/>
          </a:p>
          <a:p>
            <a:pPr algn="ctr"/>
            <a:r>
              <a:rPr lang="en-US" sz="2400" b="1" i="1" dirty="0" err="1">
                <a:solidFill>
                  <a:schemeClr val="accent4"/>
                </a:solidFill>
              </a:rPr>
              <a:t>PrEP</a:t>
            </a:r>
            <a:r>
              <a:rPr lang="en-US" sz="2400" b="1" i="1" dirty="0">
                <a:solidFill>
                  <a:schemeClr val="accent4"/>
                </a:solidFill>
              </a:rPr>
              <a:t> does not protect against other STIs!</a:t>
            </a:r>
          </a:p>
        </p:txBody>
      </p:sp>
    </p:spTree>
    <p:extLst>
      <p:ext uri="{BB962C8B-B14F-4D97-AF65-F5344CB8AC3E}">
        <p14:creationId xmlns:p14="http://schemas.microsoft.com/office/powerpoint/2010/main" val="412736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325563"/>
          </a:xfrm>
        </p:spPr>
        <p:txBody>
          <a:bodyPr>
            <a:normAutofit/>
          </a:bodyPr>
          <a:lstStyle/>
          <a:p>
            <a:pPr algn="ctr"/>
            <a:r>
              <a:rPr lang="en-US" sz="5400" b="1" dirty="0">
                <a:latin typeface="+mn-lt"/>
              </a:rPr>
              <a:t>Why </a:t>
            </a:r>
            <a:r>
              <a:rPr lang="en-US" sz="5400" b="1" dirty="0" err="1">
                <a:latin typeface="+mn-lt"/>
              </a:rPr>
              <a:t>PrEP</a:t>
            </a:r>
            <a:r>
              <a:rPr lang="en-US" sz="5400" b="1" dirty="0">
                <a:latin typeface="+mn-lt"/>
              </a:rPr>
              <a:t>?</a:t>
            </a:r>
          </a:p>
        </p:txBody>
      </p:sp>
      <p:sp>
        <p:nvSpPr>
          <p:cNvPr id="4" name="Slide Number Placeholder 3"/>
          <p:cNvSpPr>
            <a:spLocks noGrp="1"/>
          </p:cNvSpPr>
          <p:nvPr>
            <p:ph type="sldNum" sz="quarter" idx="12"/>
          </p:nvPr>
        </p:nvSpPr>
        <p:spPr>
          <a:xfrm>
            <a:off x="7981950" y="6356351"/>
            <a:ext cx="2057400" cy="365125"/>
          </a:xfrm>
        </p:spPr>
        <p:txBody>
          <a:bodyPr>
            <a:normAutofit/>
          </a:bodyPr>
          <a:lstStyle/>
          <a:p>
            <a:pPr>
              <a:spcAft>
                <a:spcPts val="600"/>
              </a:spcAft>
            </a:pPr>
            <a:fld id="{BFEBEB0A-9E3D-4B14-9782-E2AE3DA60D96}" type="slidenum">
              <a:rPr lang="en-US"/>
              <a:pPr>
                <a:spcAft>
                  <a:spcPts val="600"/>
                </a:spcAft>
              </a:pPr>
              <a:t>8</a:t>
            </a:fld>
            <a:endParaRPr lang="en-US"/>
          </a:p>
        </p:txBody>
      </p:sp>
      <p:graphicFrame>
        <p:nvGraphicFramePr>
          <p:cNvPr id="5" name="Diagram 5">
            <a:extLst>
              <a:ext uri="{FF2B5EF4-FFF2-40B4-BE49-F238E27FC236}">
                <a16:creationId xmlns:a16="http://schemas.microsoft.com/office/drawing/2014/main" id="{AB20BD86-1924-4BDB-A3B6-B2CE6D671573}"/>
              </a:ext>
            </a:extLst>
          </p:cNvPr>
          <p:cNvGraphicFramePr/>
          <p:nvPr>
            <p:extLst>
              <p:ext uri="{D42A27DB-BD31-4B8C-83A1-F6EECF244321}">
                <p14:modId xmlns:p14="http://schemas.microsoft.com/office/powerpoint/2010/main" val="288180922"/>
              </p:ext>
            </p:extLst>
          </p:nvPr>
        </p:nvGraphicFramePr>
        <p:xfrm>
          <a:off x="1143000" y="1825625"/>
          <a:ext cx="9982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extBox 1">
            <a:extLst>
              <a:ext uri="{FF2B5EF4-FFF2-40B4-BE49-F238E27FC236}">
                <a16:creationId xmlns:a16="http://schemas.microsoft.com/office/drawing/2014/main" id="{B96D1437-A771-4F5B-A053-4C3437E7E8DE}"/>
              </a:ext>
            </a:extLst>
          </p:cNvPr>
          <p:cNvSpPr txBox="1"/>
          <p:nvPr/>
        </p:nvSpPr>
        <p:spPr>
          <a:xfrm>
            <a:off x="4474564" y="6410794"/>
            <a:ext cx="512913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Calibri"/>
              </a:rPr>
              <a:t>https://www.cdc.gov/hiv/risk/estimates/preventionstrategies.html</a:t>
            </a:r>
          </a:p>
        </p:txBody>
      </p:sp>
      <p:sp>
        <p:nvSpPr>
          <p:cNvPr id="3" name="Rectangle 2">
            <a:extLst>
              <a:ext uri="{FF2B5EF4-FFF2-40B4-BE49-F238E27FC236}">
                <a16:creationId xmlns:a16="http://schemas.microsoft.com/office/drawing/2014/main" id="{EA94DF01-08C3-7633-38CA-C823F4CAA10B}"/>
              </a:ext>
            </a:extLst>
          </p:cNvPr>
          <p:cNvSpPr/>
          <p:nvPr/>
        </p:nvSpPr>
        <p:spPr>
          <a:xfrm>
            <a:off x="0" y="28575"/>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latin typeface="+mn-lt"/>
              </a:rPr>
              <a:t>Why PrEP?</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04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5BD7-78BD-4D82-86D9-BCD094707AA6}"/>
              </a:ext>
            </a:extLst>
          </p:cNvPr>
          <p:cNvSpPr>
            <a:spLocks noGrp="1"/>
          </p:cNvSpPr>
          <p:nvPr>
            <p:ph type="title"/>
          </p:nvPr>
        </p:nvSpPr>
        <p:spPr>
          <a:xfrm>
            <a:off x="685800" y="631826"/>
            <a:ext cx="10820400" cy="1325563"/>
          </a:xfrm>
        </p:spPr>
        <p:txBody>
          <a:bodyPr>
            <a:noAutofit/>
          </a:bodyPr>
          <a:lstStyle/>
          <a:p>
            <a:pPr algn="ctr"/>
            <a:endParaRPr lang="en-US" b="1" dirty="0">
              <a:latin typeface="+mn-lt"/>
            </a:endParaRPr>
          </a:p>
        </p:txBody>
      </p:sp>
      <p:sp>
        <p:nvSpPr>
          <p:cNvPr id="3" name="Content Placeholder 2">
            <a:extLst>
              <a:ext uri="{FF2B5EF4-FFF2-40B4-BE49-F238E27FC236}">
                <a16:creationId xmlns:a16="http://schemas.microsoft.com/office/drawing/2014/main" id="{0A4CB0B2-AA35-4109-ABE1-7EE67585306E}"/>
              </a:ext>
            </a:extLst>
          </p:cNvPr>
          <p:cNvSpPr>
            <a:spLocks noGrp="1"/>
          </p:cNvSpPr>
          <p:nvPr>
            <p:ph idx="1"/>
          </p:nvPr>
        </p:nvSpPr>
        <p:spPr>
          <a:xfrm>
            <a:off x="685800" y="2269173"/>
            <a:ext cx="11125200" cy="4173538"/>
          </a:xfrm>
        </p:spPr>
        <p:txBody>
          <a:bodyPr vert="horz" lIns="91440" tIns="45720" rIns="91440" bIns="45720" rtlCol="0">
            <a:normAutofit/>
          </a:bodyPr>
          <a:lstStyle/>
          <a:p>
            <a:r>
              <a:rPr lang="en-US" sz="2600" dirty="0">
                <a:ea typeface="+mn-lt"/>
                <a:cs typeface="+mn-lt"/>
              </a:rPr>
              <a:t>Have </a:t>
            </a:r>
            <a:r>
              <a:rPr lang="en-US" sz="2600" b="1" dirty="0">
                <a:ea typeface="+mn-lt"/>
                <a:cs typeface="+mn-lt"/>
              </a:rPr>
              <a:t>had anal or vaginal sex in the past 6 months and</a:t>
            </a:r>
            <a:r>
              <a:rPr lang="en-US" sz="2600" dirty="0">
                <a:ea typeface="+mn-lt"/>
                <a:cs typeface="+mn-lt"/>
              </a:rPr>
              <a:t>:</a:t>
            </a:r>
            <a:endParaRPr lang="en-US" sz="2600" dirty="0">
              <a:cs typeface="Calibri"/>
            </a:endParaRPr>
          </a:p>
          <a:p>
            <a:pPr lvl="1"/>
            <a:r>
              <a:rPr lang="en-US" dirty="0">
                <a:ea typeface="+mn-lt"/>
                <a:cs typeface="+mn-lt"/>
              </a:rPr>
              <a:t>Sexual partner is HIV + and not virally suppressed OR</a:t>
            </a:r>
            <a:endParaRPr lang="en-US" dirty="0">
              <a:cs typeface="Calibri"/>
            </a:endParaRPr>
          </a:p>
          <a:p>
            <a:pPr lvl="1"/>
            <a:r>
              <a:rPr lang="en-US" dirty="0">
                <a:ea typeface="+mn-lt"/>
                <a:cs typeface="+mn-lt"/>
              </a:rPr>
              <a:t>Does not consistently use condoms OR</a:t>
            </a:r>
            <a:endParaRPr lang="en-US" dirty="0">
              <a:cs typeface="Calibri"/>
            </a:endParaRPr>
          </a:p>
          <a:p>
            <a:pPr lvl="1"/>
            <a:r>
              <a:rPr lang="en-US" dirty="0">
                <a:ea typeface="+mn-lt"/>
                <a:cs typeface="+mn-lt"/>
              </a:rPr>
              <a:t>Has been diagnosed with an STI in the past 6 months</a:t>
            </a:r>
            <a:endParaRPr lang="en-US" dirty="0">
              <a:cs typeface="Calibri"/>
            </a:endParaRPr>
          </a:p>
          <a:p>
            <a:r>
              <a:rPr lang="en-US" sz="2600" b="1" dirty="0">
                <a:ea typeface="+mn-lt"/>
                <a:cs typeface="+mn-lt"/>
              </a:rPr>
              <a:t>Inject drugs </a:t>
            </a:r>
            <a:r>
              <a:rPr lang="en-US" sz="2600" dirty="0">
                <a:ea typeface="+mn-lt"/>
                <a:cs typeface="+mn-lt"/>
              </a:rPr>
              <a:t>and</a:t>
            </a:r>
            <a:endParaRPr lang="en-US" sz="2600" dirty="0">
              <a:cs typeface="Calibri"/>
            </a:endParaRPr>
          </a:p>
          <a:p>
            <a:pPr lvl="2"/>
            <a:r>
              <a:rPr lang="en-US" dirty="0">
                <a:ea typeface="+mn-lt"/>
                <a:cs typeface="+mn-lt"/>
              </a:rPr>
              <a:t>Have an injection partner with HIV, or</a:t>
            </a:r>
            <a:endParaRPr lang="en-US" dirty="0">
              <a:cs typeface="Calibri"/>
            </a:endParaRPr>
          </a:p>
          <a:p>
            <a:pPr lvl="2"/>
            <a:r>
              <a:rPr lang="en-US" dirty="0">
                <a:ea typeface="+mn-lt"/>
                <a:cs typeface="+mn-lt"/>
              </a:rPr>
              <a:t>Share needles, syringes, or other equipment to inject drugs (for example, cookers).</a:t>
            </a:r>
            <a:endParaRPr lang="en-US" dirty="0">
              <a:cs typeface="Calibri"/>
            </a:endParaRPr>
          </a:p>
          <a:p>
            <a:r>
              <a:rPr lang="en-US" sz="2400" b="1" dirty="0">
                <a:ea typeface="+mn-lt"/>
                <a:cs typeface="+mn-lt"/>
              </a:rPr>
              <a:t>Have been prescribed non-occupational post-exposure prophylaxis (PEP) and</a:t>
            </a:r>
            <a:endParaRPr lang="en-US" sz="2400" dirty="0">
              <a:cs typeface="Calibri"/>
            </a:endParaRPr>
          </a:p>
          <a:p>
            <a:pPr lvl="2"/>
            <a:r>
              <a:rPr lang="en-US" dirty="0">
                <a:ea typeface="+mn-lt"/>
                <a:cs typeface="+mn-lt"/>
              </a:rPr>
              <a:t>report continued risk behavior, or</a:t>
            </a:r>
            <a:endParaRPr lang="en-US" dirty="0">
              <a:cs typeface="Calibri"/>
            </a:endParaRPr>
          </a:p>
          <a:p>
            <a:pPr lvl="2"/>
            <a:r>
              <a:rPr lang="en-US" dirty="0">
                <a:ea typeface="+mn-lt"/>
                <a:cs typeface="+mn-lt"/>
              </a:rPr>
              <a:t>have used multiple courses of PEP</a:t>
            </a:r>
            <a:endParaRPr lang="en-US" dirty="0">
              <a:cs typeface="Calibri"/>
            </a:endParaRPr>
          </a:p>
        </p:txBody>
      </p:sp>
      <p:sp>
        <p:nvSpPr>
          <p:cNvPr id="4" name="Slide Number Placeholder 3">
            <a:extLst>
              <a:ext uri="{FF2B5EF4-FFF2-40B4-BE49-F238E27FC236}">
                <a16:creationId xmlns:a16="http://schemas.microsoft.com/office/drawing/2014/main" id="{EDFB4E75-D54D-4AC4-AB90-DAE916B000FC}"/>
              </a:ext>
            </a:extLst>
          </p:cNvPr>
          <p:cNvSpPr>
            <a:spLocks noGrp="1"/>
          </p:cNvSpPr>
          <p:nvPr>
            <p:ph type="sldNum" sz="quarter" idx="12"/>
          </p:nvPr>
        </p:nvSpPr>
        <p:spPr>
          <a:xfrm>
            <a:off x="7981950" y="6077586"/>
            <a:ext cx="2057400" cy="365125"/>
          </a:xfrm>
        </p:spPr>
        <p:txBody>
          <a:bodyPr>
            <a:normAutofit/>
          </a:bodyPr>
          <a:lstStyle/>
          <a:p>
            <a:pPr>
              <a:spcAft>
                <a:spcPts val="600"/>
              </a:spcAft>
            </a:pPr>
            <a:fld id="{BFEBEB0A-9E3D-4B14-9782-E2AE3DA60D96}" type="slidenum">
              <a:rPr lang="en-US" smtClean="0"/>
              <a:pPr>
                <a:spcAft>
                  <a:spcPts val="600"/>
                </a:spcAft>
              </a:pPr>
              <a:t>9</a:t>
            </a:fld>
            <a:endParaRPr lang="en-US"/>
          </a:p>
        </p:txBody>
      </p:sp>
      <p:sp>
        <p:nvSpPr>
          <p:cNvPr id="5" name="Right Arrow 4"/>
          <p:cNvSpPr/>
          <p:nvPr/>
        </p:nvSpPr>
        <p:spPr>
          <a:xfrm>
            <a:off x="1981200" y="1824825"/>
            <a:ext cx="7524750" cy="425276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i="1" u="sng" dirty="0">
                <a:effectLst>
                  <a:outerShdw blurRad="38100" dist="38100" dir="2700000" algn="tl">
                    <a:srgbClr val="000000">
                      <a:alpha val="43137"/>
                    </a:srgbClr>
                  </a:outerShdw>
                </a:effectLst>
              </a:rPr>
              <a:t>Anyone who is at risk for acquiring HIV</a:t>
            </a:r>
          </a:p>
        </p:txBody>
      </p:sp>
      <p:sp>
        <p:nvSpPr>
          <p:cNvPr id="8" name="Rectangle 7"/>
          <p:cNvSpPr/>
          <p:nvPr/>
        </p:nvSpPr>
        <p:spPr>
          <a:xfrm>
            <a:off x="3771900" y="6477496"/>
            <a:ext cx="4953000" cy="276999"/>
          </a:xfrm>
          <a:prstGeom prst="rect">
            <a:avLst/>
          </a:prstGeom>
        </p:spPr>
        <p:txBody>
          <a:bodyPr wrap="square">
            <a:spAutoFit/>
          </a:bodyPr>
          <a:lstStyle/>
          <a:p>
            <a:r>
              <a:rPr lang="en-US" sz="1200" dirty="0"/>
              <a:t>https://www.cdc.gov/hiv/pdf/risk/prep/cdc-hiv-prep-guidelines-2021.pdf</a:t>
            </a:r>
          </a:p>
        </p:txBody>
      </p:sp>
      <p:sp>
        <p:nvSpPr>
          <p:cNvPr id="6" name="Rectangle 5">
            <a:extLst>
              <a:ext uri="{FF2B5EF4-FFF2-40B4-BE49-F238E27FC236}">
                <a16:creationId xmlns:a16="http://schemas.microsoft.com/office/drawing/2014/main" id="{6521A999-8FE3-8F15-AEE8-B221A873AAEA}"/>
              </a:ext>
            </a:extLst>
          </p:cNvPr>
          <p:cNvSpPr/>
          <p:nvPr/>
        </p:nvSpPr>
        <p:spPr>
          <a:xfrm>
            <a:off x="-4763" y="16237"/>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latin typeface="+mn-lt"/>
                <a:cs typeface="Calibri Light"/>
              </a:rPr>
              <a:t>PrEP Should be Offered to People Who are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latin typeface="+mn-lt"/>
                <a:cs typeface="Calibri Light"/>
              </a:rPr>
              <a:t>HIV Negative and:</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1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Western Stat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24219</TotalTime>
  <Words>3298</Words>
  <Application>Microsoft Macintosh PowerPoint</Application>
  <PresentationFormat>Widescreen</PresentationFormat>
  <Paragraphs>357</Paragraphs>
  <Slides>40</Slides>
  <Notes>12</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Calibri Light</vt:lpstr>
      <vt:lpstr>ff-quadraat-web-pro</vt:lpstr>
      <vt:lpstr>Noto Sans</vt:lpstr>
      <vt:lpstr>Wingdings</vt:lpstr>
      <vt:lpstr>Western States Template</vt:lpstr>
      <vt:lpstr>Office Theme</vt:lpstr>
      <vt:lpstr>HIV PrEP and PEP  in Primary Care </vt:lpstr>
      <vt:lpstr>Outline</vt:lpstr>
      <vt:lpstr>Which of the Following Best Describes your Experience with PrEP?</vt:lpstr>
      <vt:lpstr>HIV Prevention Strategies</vt:lpstr>
      <vt:lpstr>HIV Prevention Strategies</vt:lpstr>
      <vt:lpstr>PowerPoint Presentation</vt:lpstr>
      <vt:lpstr>What is PrEP?</vt:lpstr>
      <vt:lpstr>Why PrEP?</vt:lpstr>
      <vt:lpstr>PowerPoint Presentation</vt:lpstr>
      <vt:lpstr>Oral PrEP</vt:lpstr>
      <vt:lpstr>Oral PrEP</vt:lpstr>
      <vt:lpstr>PowerPoint Presentation</vt:lpstr>
      <vt:lpstr>PowerPoint Presentation</vt:lpstr>
      <vt:lpstr>PowerPoint Presentation</vt:lpstr>
      <vt:lpstr>Oral PrEP Follow-up</vt:lpstr>
      <vt:lpstr>Oral PrEP Follow-up</vt:lpstr>
      <vt:lpstr>PowerPoint Presentation</vt:lpstr>
      <vt:lpstr>PowerPoint Presentation</vt:lpstr>
      <vt:lpstr>Injectable PrEP</vt:lpstr>
      <vt:lpstr>PowerPoint Presentation</vt:lpstr>
      <vt:lpstr>PowerPoint Presentation</vt:lpstr>
      <vt:lpstr>PowerPoint Presentation</vt:lpstr>
      <vt:lpstr>PowerPoint Presentation</vt:lpstr>
      <vt:lpstr>Unplanned Missed CAB Injections</vt:lpstr>
      <vt:lpstr>PowerPoint Presentation</vt:lpstr>
      <vt:lpstr>PowerPoint Presentation</vt:lpstr>
      <vt:lpstr>PowerPoint Presentation</vt:lpstr>
      <vt:lpstr>HIV Post-exposure Prophylaxis (PEP)</vt:lpstr>
      <vt:lpstr>PowerPoint Presentation</vt:lpstr>
      <vt:lpstr>PowerPoint Presentation</vt:lpstr>
      <vt:lpstr>PowerPoint Presentation</vt:lpstr>
      <vt:lpstr>PowerPoint Presentation</vt:lpstr>
      <vt:lpstr>PowerPoint Presentation</vt:lpstr>
      <vt:lpstr>Recommended PEP Regimens</vt:lpstr>
      <vt:lpstr>DoxyPEP</vt:lpstr>
      <vt:lpstr>DoxyPEP</vt:lpstr>
      <vt:lpstr>PowerPoint Presentation</vt:lpstr>
      <vt:lpstr>PowerPoint Presentation</vt:lpstr>
      <vt:lpstr>Barriers to PrEP/PEP</vt:lpstr>
      <vt:lpstr>Resources</vt:lpstr>
    </vt:vector>
  </TitlesOfParts>
  <Company>Cherokee Nation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dc:title>
  <dc:creator>Whitney Essex</dc:creator>
  <cp:lastModifiedBy>Jorge Mera</cp:lastModifiedBy>
  <cp:revision>510</cp:revision>
  <dcterms:created xsi:type="dcterms:W3CDTF">2016-09-27T18:34:53Z</dcterms:created>
  <dcterms:modified xsi:type="dcterms:W3CDTF">2023-12-05T00:36:10Z</dcterms:modified>
</cp:coreProperties>
</file>