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56" r:id="rId6"/>
    <p:sldId id="286" r:id="rId7"/>
    <p:sldId id="259" r:id="rId8"/>
    <p:sldId id="280" r:id="rId9"/>
    <p:sldId id="293" r:id="rId10"/>
    <p:sldId id="284" r:id="rId11"/>
    <p:sldId id="276" r:id="rId12"/>
    <p:sldId id="292" r:id="rId13"/>
    <p:sldId id="273" r:id="rId14"/>
    <p:sldId id="291" r:id="rId15"/>
    <p:sldId id="299" r:id="rId16"/>
    <p:sldId id="296" r:id="rId17"/>
    <p:sldId id="281" r:id="rId18"/>
    <p:sldId id="285" r:id="rId19"/>
    <p:sldId id="277" r:id="rId20"/>
    <p:sldId id="282" r:id="rId21"/>
    <p:sldId id="275" r:id="rId22"/>
    <p:sldId id="278" r:id="rId23"/>
    <p:sldId id="283" r:id="rId24"/>
    <p:sldId id="262" r:id="rId25"/>
    <p:sldId id="263" r:id="rId26"/>
    <p:sldId id="300" r:id="rId27"/>
    <p:sldId id="301" r:id="rId28"/>
    <p:sldId id="279" r:id="rId29"/>
    <p:sldId id="287" r:id="rId30"/>
    <p:sldId id="288" r:id="rId31"/>
    <p:sldId id="304" r:id="rId32"/>
    <p:sldId id="302" r:id="rId33"/>
    <p:sldId id="2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75D51D-171B-1337-CE09-79C423329067}" name="Beth Sieloff" initials="BS" userId="S::bsieloff@itcmi.org::0fe5acee-136f-4af2-9ce1-4ae15ced757c" providerId="AD"/>
  <p188:author id="{7BCEF76A-AFF9-66EF-56E2-C1D213C97B43}" name="estunteb@med.umich.edu" initials="es" userId="S::urn:spo:guest#estunteb@med.umich.edu::"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0F155-CA43-40BE-8047-0041E6FDA0E4}" v="1975" dt="2023-11-27T21:54:57.271"/>
    <p1510:client id="{2AC445E2-9107-9456-3B7A-37A120B31548}" v="249" dt="2023-12-04T17:02:26.838"/>
    <p1510:client id="{482FB26D-C771-4236-B5AF-2353A4B48248}" v="120" dt="2023-11-27T19:22:31.446"/>
    <p1510:client id="{8170EEB0-1C61-7DB0-6C85-BA63FC6503FF}" v="430" dt="2023-11-28T11:46:18.787"/>
    <p1510:client id="{88F61DE2-C543-E5DC-A587-BC8BC4E7951D}" v="1709" dt="2023-11-27T21:53:50.306"/>
    <p1510:client id="{97FB0B15-0011-960B-633B-BBA6C8F63DD7}" v="3" dt="2023-11-28T14:54:33.646"/>
    <p1510:client id="{98F9AB63-27D8-C44F-3121-B8C58B9CEE8F}" v="11" dt="2023-11-27T22:00:23.025"/>
    <p1510:client id="{B50E2A7D-19BA-F203-C3F3-9F32DF83DED2}" v="60" dt="2023-12-03T14:24:55.713"/>
    <p1510:client id="{F5BCD070-1346-8165-A147-E2029A165F77}" v="2188" dt="2023-12-04T16:53:01.781"/>
    <p1510:client id="{F7927C95-45E6-CAAE-F94E-DED5EA14EFFC}" v="140" dt="2023-12-04T21:19:36.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65969-0B02-489A-9775-99BC3FD50FB4}" type="doc">
      <dgm:prSet loTypeId="urn:microsoft.com/office/officeart/2005/8/layout/venn3" loCatId="relationship" qsTypeId="urn:microsoft.com/office/officeart/2005/8/quickstyle/simple2" qsCatId="simple" csTypeId="urn:microsoft.com/office/officeart/2005/8/colors/accent1_2" csCatId="accent1" phldr="1"/>
      <dgm:spPr/>
      <dgm:t>
        <a:bodyPr/>
        <a:lstStyle/>
        <a:p>
          <a:endParaRPr lang="en-US"/>
        </a:p>
      </dgm:t>
    </dgm:pt>
    <dgm:pt modelId="{025ED7D9-CA74-4187-958D-690A06144E23}">
      <dgm:prSet phldrT="[Text]" phldr="0"/>
      <dgm:spPr/>
      <dgm:t>
        <a:bodyPr/>
        <a:lstStyle/>
        <a:p>
          <a:pPr rtl="0"/>
          <a:r>
            <a:rPr lang="en-US">
              <a:latin typeface="Calibri Light" panose="020F0302020204030204"/>
            </a:rPr>
            <a:t> Early Detection</a:t>
          </a:r>
          <a:endParaRPr lang="en-US"/>
        </a:p>
      </dgm:t>
    </dgm:pt>
    <dgm:pt modelId="{243A1863-71D1-443F-A622-0909AFE3D107}" type="parTrans" cxnId="{44366209-21D3-4AEC-BC3F-9EF4D93BFF13}">
      <dgm:prSet/>
      <dgm:spPr/>
      <dgm:t>
        <a:bodyPr/>
        <a:lstStyle/>
        <a:p>
          <a:endParaRPr lang="en-US"/>
        </a:p>
      </dgm:t>
    </dgm:pt>
    <dgm:pt modelId="{02727698-05F9-420C-AA9D-168E6D590E1E}" type="sibTrans" cxnId="{44366209-21D3-4AEC-BC3F-9EF4D93BFF13}">
      <dgm:prSet/>
      <dgm:spPr/>
      <dgm:t>
        <a:bodyPr/>
        <a:lstStyle/>
        <a:p>
          <a:endParaRPr lang="en-US"/>
        </a:p>
      </dgm:t>
    </dgm:pt>
    <dgm:pt modelId="{4C09E9F7-AB38-4835-8AC0-A82DFA15BB15}">
      <dgm:prSet phldrT="[Text]" phldr="0"/>
      <dgm:spPr/>
      <dgm:t>
        <a:bodyPr/>
        <a:lstStyle/>
        <a:p>
          <a:pPr rtl="0"/>
          <a:r>
            <a:rPr lang="en-US">
              <a:latin typeface="Calibri Light" panose="020F0302020204030204"/>
            </a:rPr>
            <a:t> Diagnosis</a:t>
          </a:r>
          <a:endParaRPr lang="en-US"/>
        </a:p>
      </dgm:t>
    </dgm:pt>
    <dgm:pt modelId="{D89CF065-D380-4C20-B76D-2526DC0C7987}" type="parTrans" cxnId="{AB37867B-32C6-491B-98E4-F9827BE2FFCC}">
      <dgm:prSet/>
      <dgm:spPr/>
      <dgm:t>
        <a:bodyPr/>
        <a:lstStyle/>
        <a:p>
          <a:endParaRPr lang="en-US"/>
        </a:p>
      </dgm:t>
    </dgm:pt>
    <dgm:pt modelId="{41874085-0D82-473B-B19B-426C6DC55782}" type="sibTrans" cxnId="{AB37867B-32C6-491B-98E4-F9827BE2FFCC}">
      <dgm:prSet/>
      <dgm:spPr/>
      <dgm:t>
        <a:bodyPr/>
        <a:lstStyle/>
        <a:p>
          <a:endParaRPr lang="en-US"/>
        </a:p>
      </dgm:t>
    </dgm:pt>
    <dgm:pt modelId="{CDE256C0-EF38-4ADC-9537-7C5EB80882C3}">
      <dgm:prSet phldrT="[Text]" phldr="0"/>
      <dgm:spPr/>
      <dgm:t>
        <a:bodyPr/>
        <a:lstStyle/>
        <a:p>
          <a:pPr rtl="0"/>
          <a:r>
            <a:rPr lang="en-US">
              <a:latin typeface="Calibri Light" panose="020F0302020204030204"/>
            </a:rPr>
            <a:t> Treatment</a:t>
          </a:r>
          <a:endParaRPr lang="en-US"/>
        </a:p>
      </dgm:t>
    </dgm:pt>
    <dgm:pt modelId="{EED79543-26FF-477C-B579-261CC80268EF}" type="parTrans" cxnId="{92494F56-DA5F-4DEF-B48A-D60B2A1ABC31}">
      <dgm:prSet/>
      <dgm:spPr/>
      <dgm:t>
        <a:bodyPr/>
        <a:lstStyle/>
        <a:p>
          <a:endParaRPr lang="en-US"/>
        </a:p>
      </dgm:t>
    </dgm:pt>
    <dgm:pt modelId="{6E3FE51C-6FD3-4D72-8309-41467ECF2833}" type="sibTrans" cxnId="{92494F56-DA5F-4DEF-B48A-D60B2A1ABC31}">
      <dgm:prSet/>
      <dgm:spPr/>
      <dgm:t>
        <a:bodyPr/>
        <a:lstStyle/>
        <a:p>
          <a:endParaRPr lang="en-US"/>
        </a:p>
      </dgm:t>
    </dgm:pt>
    <dgm:pt modelId="{7C3D5CDF-8E3F-4353-BAB2-BDFA420FB1B8}">
      <dgm:prSet phldr="0"/>
      <dgm:spPr/>
      <dgm:t>
        <a:bodyPr/>
        <a:lstStyle/>
        <a:p>
          <a:pPr rtl="0"/>
          <a:r>
            <a:rPr lang="en-US">
              <a:latin typeface="Calibri Light" panose="020F0302020204030204"/>
            </a:rPr>
            <a:t>Prevention</a:t>
          </a:r>
          <a:endParaRPr lang="en-US"/>
        </a:p>
      </dgm:t>
    </dgm:pt>
    <dgm:pt modelId="{A7B79037-649B-4F65-9A66-CDD68AC0DA16}" type="parTrans" cxnId="{C9E53FCE-D1E0-4370-A3EF-6F4B5378F411}">
      <dgm:prSet/>
      <dgm:spPr/>
    </dgm:pt>
    <dgm:pt modelId="{3E611B15-2A86-402D-849C-E1CCAF4EDDCB}" type="sibTrans" cxnId="{C9E53FCE-D1E0-4370-A3EF-6F4B5378F411}">
      <dgm:prSet/>
      <dgm:spPr/>
    </dgm:pt>
    <dgm:pt modelId="{9FD077D8-28EB-4995-81FD-5B244B475299}">
      <dgm:prSet phldr="0"/>
      <dgm:spPr/>
      <dgm:t>
        <a:bodyPr/>
        <a:lstStyle/>
        <a:p>
          <a:r>
            <a:rPr lang="en-US">
              <a:latin typeface="Calibri Light" panose="020F0302020204030204"/>
            </a:rPr>
            <a:t> Survivorship</a:t>
          </a:r>
        </a:p>
      </dgm:t>
    </dgm:pt>
    <dgm:pt modelId="{58DA1FDF-479A-42E3-AAFE-9D9585D4EC58}" type="parTrans" cxnId="{6E768215-A0FC-4F32-B005-9BF2C56F6CAA}">
      <dgm:prSet/>
      <dgm:spPr/>
    </dgm:pt>
    <dgm:pt modelId="{51FD2A5B-D75D-4E83-91BC-C1702B50D6BF}" type="sibTrans" cxnId="{6E768215-A0FC-4F32-B005-9BF2C56F6CAA}">
      <dgm:prSet/>
      <dgm:spPr/>
    </dgm:pt>
    <dgm:pt modelId="{AD980F20-AE74-4FDA-93FE-91904F4C6D5F}">
      <dgm:prSet phldr="0"/>
      <dgm:spPr/>
      <dgm:t>
        <a:bodyPr/>
        <a:lstStyle/>
        <a:p>
          <a:pPr rtl="0"/>
          <a:r>
            <a:rPr lang="en-US">
              <a:latin typeface="Calibri Light" panose="020F0302020204030204"/>
            </a:rPr>
            <a:t> End of Life Care</a:t>
          </a:r>
        </a:p>
      </dgm:t>
    </dgm:pt>
    <dgm:pt modelId="{9C2A9BB7-3DE5-4F31-B2D0-CFF10AE7C7B5}" type="parTrans" cxnId="{1AA44700-6CE5-4FA8-852F-82F553F8DE36}">
      <dgm:prSet/>
      <dgm:spPr/>
    </dgm:pt>
    <dgm:pt modelId="{AE341735-4D60-47D6-A345-4447DC5B1AD9}" type="sibTrans" cxnId="{1AA44700-6CE5-4FA8-852F-82F553F8DE36}">
      <dgm:prSet/>
      <dgm:spPr/>
    </dgm:pt>
    <dgm:pt modelId="{A357F903-5033-4FA8-87A0-23F5B3A65360}" type="pres">
      <dgm:prSet presAssocID="{2F665969-0B02-489A-9775-99BC3FD50FB4}" presName="Name0" presStyleCnt="0">
        <dgm:presLayoutVars>
          <dgm:dir/>
          <dgm:resizeHandles val="exact"/>
        </dgm:presLayoutVars>
      </dgm:prSet>
      <dgm:spPr/>
    </dgm:pt>
    <dgm:pt modelId="{D0A3EFE6-9B21-4E9B-BD63-E1463C5DE1F8}" type="pres">
      <dgm:prSet presAssocID="{7C3D5CDF-8E3F-4353-BAB2-BDFA420FB1B8}" presName="Name5" presStyleLbl="vennNode1" presStyleIdx="0" presStyleCnt="6">
        <dgm:presLayoutVars>
          <dgm:bulletEnabled val="1"/>
        </dgm:presLayoutVars>
      </dgm:prSet>
      <dgm:spPr/>
    </dgm:pt>
    <dgm:pt modelId="{056CA7A3-DD33-4050-935C-829015B4AD76}" type="pres">
      <dgm:prSet presAssocID="{3E611B15-2A86-402D-849C-E1CCAF4EDDCB}" presName="space" presStyleCnt="0"/>
      <dgm:spPr/>
    </dgm:pt>
    <dgm:pt modelId="{2BE700C7-E146-4D4D-87F3-D46938318ADB}" type="pres">
      <dgm:prSet presAssocID="{025ED7D9-CA74-4187-958D-690A06144E23}" presName="Name5" presStyleLbl="vennNode1" presStyleIdx="1" presStyleCnt="6">
        <dgm:presLayoutVars>
          <dgm:bulletEnabled val="1"/>
        </dgm:presLayoutVars>
      </dgm:prSet>
      <dgm:spPr/>
    </dgm:pt>
    <dgm:pt modelId="{2D8B264D-1704-412C-BBE6-6A68C3E753C7}" type="pres">
      <dgm:prSet presAssocID="{02727698-05F9-420C-AA9D-168E6D590E1E}" presName="space" presStyleCnt="0"/>
      <dgm:spPr/>
    </dgm:pt>
    <dgm:pt modelId="{292F801F-1074-4733-96FF-439E958C902C}" type="pres">
      <dgm:prSet presAssocID="{4C09E9F7-AB38-4835-8AC0-A82DFA15BB15}" presName="Name5" presStyleLbl="vennNode1" presStyleIdx="2" presStyleCnt="6">
        <dgm:presLayoutVars>
          <dgm:bulletEnabled val="1"/>
        </dgm:presLayoutVars>
      </dgm:prSet>
      <dgm:spPr/>
    </dgm:pt>
    <dgm:pt modelId="{8140BDA2-7E53-4C8C-A78D-357FA0C23114}" type="pres">
      <dgm:prSet presAssocID="{41874085-0D82-473B-B19B-426C6DC55782}" presName="space" presStyleCnt="0"/>
      <dgm:spPr/>
    </dgm:pt>
    <dgm:pt modelId="{55D72C2A-5CC7-4F52-B9A7-FEBAAE6B3A80}" type="pres">
      <dgm:prSet presAssocID="{CDE256C0-EF38-4ADC-9537-7C5EB80882C3}" presName="Name5" presStyleLbl="vennNode1" presStyleIdx="3" presStyleCnt="6">
        <dgm:presLayoutVars>
          <dgm:bulletEnabled val="1"/>
        </dgm:presLayoutVars>
      </dgm:prSet>
      <dgm:spPr/>
    </dgm:pt>
    <dgm:pt modelId="{7148ABDF-9501-4FFE-B205-2F6D9EE3B8FC}" type="pres">
      <dgm:prSet presAssocID="{6E3FE51C-6FD3-4D72-8309-41467ECF2833}" presName="space" presStyleCnt="0"/>
      <dgm:spPr/>
    </dgm:pt>
    <dgm:pt modelId="{B8EA37A2-AD7D-4E91-8A59-6C72443594D9}" type="pres">
      <dgm:prSet presAssocID="{9FD077D8-28EB-4995-81FD-5B244B475299}" presName="Name5" presStyleLbl="vennNode1" presStyleIdx="4" presStyleCnt="6">
        <dgm:presLayoutVars>
          <dgm:bulletEnabled val="1"/>
        </dgm:presLayoutVars>
      </dgm:prSet>
      <dgm:spPr/>
    </dgm:pt>
    <dgm:pt modelId="{1D23EA3D-3BF3-45F8-831D-BDE49435DCCD}" type="pres">
      <dgm:prSet presAssocID="{51FD2A5B-D75D-4E83-91BC-C1702B50D6BF}" presName="space" presStyleCnt="0"/>
      <dgm:spPr/>
    </dgm:pt>
    <dgm:pt modelId="{BEDD1E4B-7863-45E1-8EFC-9F4CDD1108CA}" type="pres">
      <dgm:prSet presAssocID="{AD980F20-AE74-4FDA-93FE-91904F4C6D5F}" presName="Name5" presStyleLbl="vennNode1" presStyleIdx="5" presStyleCnt="6">
        <dgm:presLayoutVars>
          <dgm:bulletEnabled val="1"/>
        </dgm:presLayoutVars>
      </dgm:prSet>
      <dgm:spPr/>
    </dgm:pt>
  </dgm:ptLst>
  <dgm:cxnLst>
    <dgm:cxn modelId="{1AA44700-6CE5-4FA8-852F-82F553F8DE36}" srcId="{2F665969-0B02-489A-9775-99BC3FD50FB4}" destId="{AD980F20-AE74-4FDA-93FE-91904F4C6D5F}" srcOrd="5" destOrd="0" parTransId="{9C2A9BB7-3DE5-4F31-B2D0-CFF10AE7C7B5}" sibTransId="{AE341735-4D60-47D6-A345-4447DC5B1AD9}"/>
    <dgm:cxn modelId="{44366209-21D3-4AEC-BC3F-9EF4D93BFF13}" srcId="{2F665969-0B02-489A-9775-99BC3FD50FB4}" destId="{025ED7D9-CA74-4187-958D-690A06144E23}" srcOrd="1" destOrd="0" parTransId="{243A1863-71D1-443F-A622-0909AFE3D107}" sibTransId="{02727698-05F9-420C-AA9D-168E6D590E1E}"/>
    <dgm:cxn modelId="{6E768215-A0FC-4F32-B005-9BF2C56F6CAA}" srcId="{2F665969-0B02-489A-9775-99BC3FD50FB4}" destId="{9FD077D8-28EB-4995-81FD-5B244B475299}" srcOrd="4" destOrd="0" parTransId="{58DA1FDF-479A-42E3-AAFE-9D9585D4EC58}" sibTransId="{51FD2A5B-D75D-4E83-91BC-C1702B50D6BF}"/>
    <dgm:cxn modelId="{92494F56-DA5F-4DEF-B48A-D60B2A1ABC31}" srcId="{2F665969-0B02-489A-9775-99BC3FD50FB4}" destId="{CDE256C0-EF38-4ADC-9537-7C5EB80882C3}" srcOrd="3" destOrd="0" parTransId="{EED79543-26FF-477C-B579-261CC80268EF}" sibTransId="{6E3FE51C-6FD3-4D72-8309-41467ECF2833}"/>
    <dgm:cxn modelId="{74549A76-9D0C-4C53-9F18-7A65C3207BE8}" type="presOf" srcId="{7C3D5CDF-8E3F-4353-BAB2-BDFA420FB1B8}" destId="{D0A3EFE6-9B21-4E9B-BD63-E1463C5DE1F8}" srcOrd="0" destOrd="0" presId="urn:microsoft.com/office/officeart/2005/8/layout/venn3"/>
    <dgm:cxn modelId="{AB37867B-32C6-491B-98E4-F9827BE2FFCC}" srcId="{2F665969-0B02-489A-9775-99BC3FD50FB4}" destId="{4C09E9F7-AB38-4835-8AC0-A82DFA15BB15}" srcOrd="2" destOrd="0" parTransId="{D89CF065-D380-4C20-B76D-2526DC0C7987}" sibTransId="{41874085-0D82-473B-B19B-426C6DC55782}"/>
    <dgm:cxn modelId="{10676F85-3512-4604-893E-CE4DF64F2779}" type="presOf" srcId="{025ED7D9-CA74-4187-958D-690A06144E23}" destId="{2BE700C7-E146-4D4D-87F3-D46938318ADB}" srcOrd="0" destOrd="0" presId="urn:microsoft.com/office/officeart/2005/8/layout/venn3"/>
    <dgm:cxn modelId="{140A9295-E672-40C1-8701-4DB75D91C22D}" type="presOf" srcId="{CDE256C0-EF38-4ADC-9537-7C5EB80882C3}" destId="{55D72C2A-5CC7-4F52-B9A7-FEBAAE6B3A80}" srcOrd="0" destOrd="0" presId="urn:microsoft.com/office/officeart/2005/8/layout/venn3"/>
    <dgm:cxn modelId="{9E0F44A4-443C-49FE-81AA-AA923117FBD5}" type="presOf" srcId="{9FD077D8-28EB-4995-81FD-5B244B475299}" destId="{B8EA37A2-AD7D-4E91-8A59-6C72443594D9}" srcOrd="0" destOrd="0" presId="urn:microsoft.com/office/officeart/2005/8/layout/venn3"/>
    <dgm:cxn modelId="{E6689CA8-9C5A-4FAF-8AA7-A19F36CA031A}" type="presOf" srcId="{4C09E9F7-AB38-4835-8AC0-A82DFA15BB15}" destId="{292F801F-1074-4733-96FF-439E958C902C}" srcOrd="0" destOrd="0" presId="urn:microsoft.com/office/officeart/2005/8/layout/venn3"/>
    <dgm:cxn modelId="{12F515BF-ABD6-4ADC-B5BC-6BFA6A7F81DD}" type="presOf" srcId="{AD980F20-AE74-4FDA-93FE-91904F4C6D5F}" destId="{BEDD1E4B-7863-45E1-8EFC-9F4CDD1108CA}" srcOrd="0" destOrd="0" presId="urn:microsoft.com/office/officeart/2005/8/layout/venn3"/>
    <dgm:cxn modelId="{C9E53FCE-D1E0-4370-A3EF-6F4B5378F411}" srcId="{2F665969-0B02-489A-9775-99BC3FD50FB4}" destId="{7C3D5CDF-8E3F-4353-BAB2-BDFA420FB1B8}" srcOrd="0" destOrd="0" parTransId="{A7B79037-649B-4F65-9A66-CDD68AC0DA16}" sibTransId="{3E611B15-2A86-402D-849C-E1CCAF4EDDCB}"/>
    <dgm:cxn modelId="{0A1F31ED-5E2D-46F9-A209-96F0999F2A3F}" type="presOf" srcId="{2F665969-0B02-489A-9775-99BC3FD50FB4}" destId="{A357F903-5033-4FA8-87A0-23F5B3A65360}" srcOrd="0" destOrd="0" presId="urn:microsoft.com/office/officeart/2005/8/layout/venn3"/>
    <dgm:cxn modelId="{01B97D66-D9D6-49D9-BBAA-EF0EF2BA73D3}" type="presParOf" srcId="{A357F903-5033-4FA8-87A0-23F5B3A65360}" destId="{D0A3EFE6-9B21-4E9B-BD63-E1463C5DE1F8}" srcOrd="0" destOrd="0" presId="urn:microsoft.com/office/officeart/2005/8/layout/venn3"/>
    <dgm:cxn modelId="{3CF21778-DC0A-4A95-88CD-7E420E67EB00}" type="presParOf" srcId="{A357F903-5033-4FA8-87A0-23F5B3A65360}" destId="{056CA7A3-DD33-4050-935C-829015B4AD76}" srcOrd="1" destOrd="0" presId="urn:microsoft.com/office/officeart/2005/8/layout/venn3"/>
    <dgm:cxn modelId="{B5F94BE2-8599-46AE-A666-8CCB751E76AF}" type="presParOf" srcId="{A357F903-5033-4FA8-87A0-23F5B3A65360}" destId="{2BE700C7-E146-4D4D-87F3-D46938318ADB}" srcOrd="2" destOrd="0" presId="urn:microsoft.com/office/officeart/2005/8/layout/venn3"/>
    <dgm:cxn modelId="{BD90A6C4-7389-49D3-A88C-977A0B6E13D3}" type="presParOf" srcId="{A357F903-5033-4FA8-87A0-23F5B3A65360}" destId="{2D8B264D-1704-412C-BBE6-6A68C3E753C7}" srcOrd="3" destOrd="0" presId="urn:microsoft.com/office/officeart/2005/8/layout/venn3"/>
    <dgm:cxn modelId="{32F7E9A9-3AFD-40BA-99E1-889C80DD377A}" type="presParOf" srcId="{A357F903-5033-4FA8-87A0-23F5B3A65360}" destId="{292F801F-1074-4733-96FF-439E958C902C}" srcOrd="4" destOrd="0" presId="urn:microsoft.com/office/officeart/2005/8/layout/venn3"/>
    <dgm:cxn modelId="{912909DF-C5AE-403F-BCB0-B3169567A2FE}" type="presParOf" srcId="{A357F903-5033-4FA8-87A0-23F5B3A65360}" destId="{8140BDA2-7E53-4C8C-A78D-357FA0C23114}" srcOrd="5" destOrd="0" presId="urn:microsoft.com/office/officeart/2005/8/layout/venn3"/>
    <dgm:cxn modelId="{715CCA6C-B32E-4581-A520-72A7EC47AC51}" type="presParOf" srcId="{A357F903-5033-4FA8-87A0-23F5B3A65360}" destId="{55D72C2A-5CC7-4F52-B9A7-FEBAAE6B3A80}" srcOrd="6" destOrd="0" presId="urn:microsoft.com/office/officeart/2005/8/layout/venn3"/>
    <dgm:cxn modelId="{FB2A3DFA-84E9-486C-A4EF-14A0629151E9}" type="presParOf" srcId="{A357F903-5033-4FA8-87A0-23F5B3A65360}" destId="{7148ABDF-9501-4FFE-B205-2F6D9EE3B8FC}" srcOrd="7" destOrd="0" presId="urn:microsoft.com/office/officeart/2005/8/layout/venn3"/>
    <dgm:cxn modelId="{0DBA32AD-DEDA-4059-9B96-5D2A4387E159}" type="presParOf" srcId="{A357F903-5033-4FA8-87A0-23F5B3A65360}" destId="{B8EA37A2-AD7D-4E91-8A59-6C72443594D9}" srcOrd="8" destOrd="0" presId="urn:microsoft.com/office/officeart/2005/8/layout/venn3"/>
    <dgm:cxn modelId="{601DE555-9025-4A6F-9BC4-F30D666DF384}" type="presParOf" srcId="{A357F903-5033-4FA8-87A0-23F5B3A65360}" destId="{1D23EA3D-3BF3-45F8-831D-BDE49435DCCD}" srcOrd="9" destOrd="0" presId="urn:microsoft.com/office/officeart/2005/8/layout/venn3"/>
    <dgm:cxn modelId="{4CB6430D-5FAF-45AA-BC73-5004A369A6CF}" type="presParOf" srcId="{A357F903-5033-4FA8-87A0-23F5B3A65360}" destId="{BEDD1E4B-7863-45E1-8EFC-9F4CDD1108CA}"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85344-DD1F-4A3C-BB4C-0A7DED3FC92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1585D297-F876-497D-BE31-076F0CE8CC0D}">
      <dgm:prSet/>
      <dgm:spPr/>
      <dgm:t>
        <a:bodyPr/>
        <a:lstStyle/>
        <a:p>
          <a:r>
            <a:rPr lang="en-US"/>
            <a:t>Depression, depressive symptoms</a:t>
          </a:r>
        </a:p>
      </dgm:t>
    </dgm:pt>
    <dgm:pt modelId="{DDE26D29-5567-4F18-B15C-A40CE30DE17D}" type="parTrans" cxnId="{0E4B7AC8-155D-4207-A0E6-56312B7AFA03}">
      <dgm:prSet/>
      <dgm:spPr/>
      <dgm:t>
        <a:bodyPr/>
        <a:lstStyle/>
        <a:p>
          <a:endParaRPr lang="en-US"/>
        </a:p>
      </dgm:t>
    </dgm:pt>
    <dgm:pt modelId="{1C3D74F5-D50A-4EA8-87BC-BD9051B7BBFE}" type="sibTrans" cxnId="{0E4B7AC8-155D-4207-A0E6-56312B7AFA03}">
      <dgm:prSet/>
      <dgm:spPr/>
      <dgm:t>
        <a:bodyPr/>
        <a:lstStyle/>
        <a:p>
          <a:endParaRPr lang="en-US"/>
        </a:p>
      </dgm:t>
    </dgm:pt>
    <dgm:pt modelId="{1B411B4D-FDFC-4D74-9C06-2F67F6C802DE}">
      <dgm:prSet/>
      <dgm:spPr/>
      <dgm:t>
        <a:bodyPr/>
        <a:lstStyle/>
        <a:p>
          <a:r>
            <a:rPr lang="en-US"/>
            <a:t>Distress</a:t>
          </a:r>
        </a:p>
      </dgm:t>
    </dgm:pt>
    <dgm:pt modelId="{A4269B99-A86F-40B6-9A38-FFD15014E201}" type="parTrans" cxnId="{CC4C40D3-590E-40CD-99F9-5149B622978D}">
      <dgm:prSet/>
      <dgm:spPr/>
      <dgm:t>
        <a:bodyPr/>
        <a:lstStyle/>
        <a:p>
          <a:endParaRPr lang="en-US"/>
        </a:p>
      </dgm:t>
    </dgm:pt>
    <dgm:pt modelId="{904A0BE7-C3D9-436F-9E08-F87ABA993A69}" type="sibTrans" cxnId="{CC4C40D3-590E-40CD-99F9-5149B622978D}">
      <dgm:prSet/>
      <dgm:spPr/>
      <dgm:t>
        <a:bodyPr/>
        <a:lstStyle/>
        <a:p>
          <a:endParaRPr lang="en-US"/>
        </a:p>
      </dgm:t>
    </dgm:pt>
    <dgm:pt modelId="{48940338-6AF4-4058-BB3D-27A5AF173C6B}">
      <dgm:prSet/>
      <dgm:spPr/>
      <dgm:t>
        <a:bodyPr/>
        <a:lstStyle/>
        <a:p>
          <a:r>
            <a:rPr lang="en-US"/>
            <a:t>Worry, anxiety</a:t>
          </a:r>
        </a:p>
      </dgm:t>
    </dgm:pt>
    <dgm:pt modelId="{9E9FFD11-FD38-4105-BC0C-E1ACF94BC5CB}" type="parTrans" cxnId="{632CC7DD-473A-47A7-A316-31D2D74048F5}">
      <dgm:prSet/>
      <dgm:spPr/>
      <dgm:t>
        <a:bodyPr/>
        <a:lstStyle/>
        <a:p>
          <a:endParaRPr lang="en-US"/>
        </a:p>
      </dgm:t>
    </dgm:pt>
    <dgm:pt modelId="{3BD8F9B0-BB47-45F0-8EC6-695EC83B7570}" type="sibTrans" cxnId="{632CC7DD-473A-47A7-A316-31D2D74048F5}">
      <dgm:prSet/>
      <dgm:spPr/>
      <dgm:t>
        <a:bodyPr/>
        <a:lstStyle/>
        <a:p>
          <a:endParaRPr lang="en-US"/>
        </a:p>
      </dgm:t>
    </dgm:pt>
    <dgm:pt modelId="{31598A1D-2DA8-467D-B665-90C9A6D2E47A}">
      <dgm:prSet/>
      <dgm:spPr/>
      <dgm:t>
        <a:bodyPr/>
        <a:lstStyle/>
        <a:p>
          <a:r>
            <a:rPr lang="en-US"/>
            <a:t>Fear of recurrence</a:t>
          </a:r>
        </a:p>
      </dgm:t>
    </dgm:pt>
    <dgm:pt modelId="{F88E0D95-3E61-42B4-8B28-DA693CBF206B}" type="parTrans" cxnId="{F0365AAD-0A4F-496D-B342-234D25A2F1D7}">
      <dgm:prSet/>
      <dgm:spPr/>
      <dgm:t>
        <a:bodyPr/>
        <a:lstStyle/>
        <a:p>
          <a:endParaRPr lang="en-US"/>
        </a:p>
      </dgm:t>
    </dgm:pt>
    <dgm:pt modelId="{DA097D5C-3159-4CDD-8702-61E2B91FE45B}" type="sibTrans" cxnId="{F0365AAD-0A4F-496D-B342-234D25A2F1D7}">
      <dgm:prSet/>
      <dgm:spPr/>
      <dgm:t>
        <a:bodyPr/>
        <a:lstStyle/>
        <a:p>
          <a:endParaRPr lang="en-US"/>
        </a:p>
      </dgm:t>
    </dgm:pt>
    <dgm:pt modelId="{241BABC9-B9BB-46C5-AD30-B592DF49E881}">
      <dgm:prSet/>
      <dgm:spPr/>
      <dgm:t>
        <a:bodyPr/>
        <a:lstStyle/>
        <a:p>
          <a:r>
            <a:rPr lang="en-US"/>
            <a:t>Pain-related concerns</a:t>
          </a:r>
        </a:p>
      </dgm:t>
    </dgm:pt>
    <dgm:pt modelId="{F2A4B192-4B91-4806-BF59-EAC42713F9C9}" type="parTrans" cxnId="{05CE6905-0BAA-4A3C-A006-4FF81EC1476A}">
      <dgm:prSet/>
      <dgm:spPr/>
      <dgm:t>
        <a:bodyPr/>
        <a:lstStyle/>
        <a:p>
          <a:endParaRPr lang="en-US"/>
        </a:p>
      </dgm:t>
    </dgm:pt>
    <dgm:pt modelId="{61B4CA5E-C812-4E70-B269-7FFAD384DD23}" type="sibTrans" cxnId="{05CE6905-0BAA-4A3C-A006-4FF81EC1476A}">
      <dgm:prSet/>
      <dgm:spPr/>
      <dgm:t>
        <a:bodyPr/>
        <a:lstStyle/>
        <a:p>
          <a:endParaRPr lang="en-US"/>
        </a:p>
      </dgm:t>
    </dgm:pt>
    <dgm:pt modelId="{BAF41FB0-08CB-42C2-B542-F93793BFB978}">
      <dgm:prSet/>
      <dgm:spPr/>
      <dgm:t>
        <a:bodyPr/>
        <a:lstStyle/>
        <a:p>
          <a:r>
            <a:rPr lang="en-US"/>
            <a:t>End-of-life concerns: death and dying</a:t>
          </a:r>
        </a:p>
      </dgm:t>
    </dgm:pt>
    <dgm:pt modelId="{BCA073D7-A560-49DF-A10B-D0C849A7FFBB}" type="parTrans" cxnId="{33846D18-FF37-4507-87C6-890F555C5F52}">
      <dgm:prSet/>
      <dgm:spPr/>
      <dgm:t>
        <a:bodyPr/>
        <a:lstStyle/>
        <a:p>
          <a:endParaRPr lang="en-US"/>
        </a:p>
      </dgm:t>
    </dgm:pt>
    <dgm:pt modelId="{87EF90B0-DD5E-4B8B-88DB-5CED852E1A03}" type="sibTrans" cxnId="{33846D18-FF37-4507-87C6-890F555C5F52}">
      <dgm:prSet/>
      <dgm:spPr/>
      <dgm:t>
        <a:bodyPr/>
        <a:lstStyle/>
        <a:p>
          <a:endParaRPr lang="en-US"/>
        </a:p>
      </dgm:t>
    </dgm:pt>
    <dgm:pt modelId="{C3F077A6-2B96-4BDD-8DF2-55B94E84A95C}">
      <dgm:prSet/>
      <dgm:spPr/>
      <dgm:t>
        <a:bodyPr/>
        <a:lstStyle/>
        <a:p>
          <a:r>
            <a:rPr lang="en-US"/>
            <a:t>Changes in sexual function and/or desire</a:t>
          </a:r>
        </a:p>
      </dgm:t>
    </dgm:pt>
    <dgm:pt modelId="{2F6295EA-4A64-4E87-BB1C-030AEB76F6CB}" type="parTrans" cxnId="{102A5D30-E1A9-4DBA-A9E0-9F1DFBBA1E0C}">
      <dgm:prSet/>
      <dgm:spPr/>
      <dgm:t>
        <a:bodyPr/>
        <a:lstStyle/>
        <a:p>
          <a:endParaRPr lang="en-US"/>
        </a:p>
      </dgm:t>
    </dgm:pt>
    <dgm:pt modelId="{D90D59B0-3368-4863-B727-10989F6C5822}" type="sibTrans" cxnId="{102A5D30-E1A9-4DBA-A9E0-9F1DFBBA1E0C}">
      <dgm:prSet/>
      <dgm:spPr/>
      <dgm:t>
        <a:bodyPr/>
        <a:lstStyle/>
        <a:p>
          <a:endParaRPr lang="en-US"/>
        </a:p>
      </dgm:t>
    </dgm:pt>
    <dgm:pt modelId="{281B3C6C-4004-4705-958B-F896DB78A9CC}">
      <dgm:prSet/>
      <dgm:spPr/>
      <dgm:t>
        <a:bodyPr/>
        <a:lstStyle/>
        <a:p>
          <a:r>
            <a:rPr lang="en-US"/>
            <a:t>Challenges with body image</a:t>
          </a:r>
        </a:p>
      </dgm:t>
    </dgm:pt>
    <dgm:pt modelId="{7AC1FD80-FF4B-4762-A03D-A8B204569DF1}" type="parTrans" cxnId="{57D0F75E-7AE7-47A2-BEF3-F1E219E2FEC8}">
      <dgm:prSet/>
      <dgm:spPr/>
      <dgm:t>
        <a:bodyPr/>
        <a:lstStyle/>
        <a:p>
          <a:endParaRPr lang="en-US"/>
        </a:p>
      </dgm:t>
    </dgm:pt>
    <dgm:pt modelId="{DC24B973-B8DA-463E-A5D2-E11E3CC8E5E4}" type="sibTrans" cxnId="{57D0F75E-7AE7-47A2-BEF3-F1E219E2FEC8}">
      <dgm:prSet/>
      <dgm:spPr/>
      <dgm:t>
        <a:bodyPr/>
        <a:lstStyle/>
        <a:p>
          <a:endParaRPr lang="en-US"/>
        </a:p>
      </dgm:t>
    </dgm:pt>
    <dgm:pt modelId="{B30B6623-6421-4936-9B06-33C1DFD406AD}">
      <dgm:prSet/>
      <dgm:spPr/>
      <dgm:t>
        <a:bodyPr/>
        <a:lstStyle/>
        <a:p>
          <a:r>
            <a:rPr lang="en-US"/>
            <a:t>Challenges with self-image</a:t>
          </a:r>
        </a:p>
      </dgm:t>
    </dgm:pt>
    <dgm:pt modelId="{5D5E6523-BB35-4A50-A2D3-A74817693A40}" type="parTrans" cxnId="{2D414D2F-BBE3-41C0-A1D0-B42AFFD184DC}">
      <dgm:prSet/>
      <dgm:spPr/>
      <dgm:t>
        <a:bodyPr/>
        <a:lstStyle/>
        <a:p>
          <a:endParaRPr lang="en-US"/>
        </a:p>
      </dgm:t>
    </dgm:pt>
    <dgm:pt modelId="{269ADC7B-3AE7-4C78-A7B2-7478AE85D078}" type="sibTrans" cxnId="{2D414D2F-BBE3-41C0-A1D0-B42AFFD184DC}">
      <dgm:prSet/>
      <dgm:spPr/>
      <dgm:t>
        <a:bodyPr/>
        <a:lstStyle/>
        <a:p>
          <a:endParaRPr lang="en-US"/>
        </a:p>
      </dgm:t>
    </dgm:pt>
    <dgm:pt modelId="{1564D89E-A7EC-46A5-A620-73BEE6F86047}">
      <dgm:prSet/>
      <dgm:spPr/>
      <dgm:t>
        <a:bodyPr/>
        <a:lstStyle/>
        <a:p>
          <a:r>
            <a:rPr lang="en-US"/>
            <a:t>Relationship and other social role difficulties</a:t>
          </a:r>
        </a:p>
      </dgm:t>
    </dgm:pt>
    <dgm:pt modelId="{B20E3199-C72E-4870-8B4E-93EED49A907E}" type="parTrans" cxnId="{36C6396A-B97D-4885-967D-084B7C104DCF}">
      <dgm:prSet/>
      <dgm:spPr/>
      <dgm:t>
        <a:bodyPr/>
        <a:lstStyle/>
        <a:p>
          <a:endParaRPr lang="en-US"/>
        </a:p>
      </dgm:t>
    </dgm:pt>
    <dgm:pt modelId="{A3FC5D47-2545-4E4B-8911-93190B4387FF}" type="sibTrans" cxnId="{36C6396A-B97D-4885-967D-084B7C104DCF}">
      <dgm:prSet/>
      <dgm:spPr/>
      <dgm:t>
        <a:bodyPr/>
        <a:lstStyle/>
        <a:p>
          <a:endParaRPr lang="en-US"/>
        </a:p>
      </dgm:t>
    </dgm:pt>
    <dgm:pt modelId="{9F17ED38-65E0-4E67-8923-D8C19A24F9C3}">
      <dgm:prSet/>
      <dgm:spPr/>
      <dgm:t>
        <a:bodyPr/>
        <a:lstStyle/>
        <a:p>
          <a:r>
            <a:rPr lang="en-US"/>
            <a:t>Return to work concerns and financial challenges</a:t>
          </a:r>
        </a:p>
      </dgm:t>
    </dgm:pt>
    <dgm:pt modelId="{1F3FEA9A-EBC8-4380-ADCA-504EEB610183}" type="parTrans" cxnId="{E740B50D-2259-4C15-858C-3FD110BB2A90}">
      <dgm:prSet/>
      <dgm:spPr/>
      <dgm:t>
        <a:bodyPr/>
        <a:lstStyle/>
        <a:p>
          <a:endParaRPr lang="en-US"/>
        </a:p>
      </dgm:t>
    </dgm:pt>
    <dgm:pt modelId="{DBA81BBD-EA32-4CAF-9F89-D0267FEFAA49}" type="sibTrans" cxnId="{E740B50D-2259-4C15-858C-3FD110BB2A90}">
      <dgm:prSet/>
      <dgm:spPr/>
      <dgm:t>
        <a:bodyPr/>
        <a:lstStyle/>
        <a:p>
          <a:endParaRPr lang="en-US"/>
        </a:p>
      </dgm:t>
    </dgm:pt>
    <dgm:pt modelId="{A88DDD3A-1DD8-40A4-AF74-192C807B2C65}" type="pres">
      <dgm:prSet presAssocID="{56D85344-DD1F-4A3C-BB4C-0A7DED3FC921}" presName="diagram" presStyleCnt="0">
        <dgm:presLayoutVars>
          <dgm:dir/>
          <dgm:resizeHandles val="exact"/>
        </dgm:presLayoutVars>
      </dgm:prSet>
      <dgm:spPr/>
    </dgm:pt>
    <dgm:pt modelId="{9D3A41FD-A81F-49EE-8627-45C77DDC1C5F}" type="pres">
      <dgm:prSet presAssocID="{1585D297-F876-497D-BE31-076F0CE8CC0D}" presName="node" presStyleLbl="node1" presStyleIdx="0" presStyleCnt="11">
        <dgm:presLayoutVars>
          <dgm:bulletEnabled val="1"/>
        </dgm:presLayoutVars>
      </dgm:prSet>
      <dgm:spPr/>
    </dgm:pt>
    <dgm:pt modelId="{918E55C0-AD29-4C6D-A94E-ACF865A19D1F}" type="pres">
      <dgm:prSet presAssocID="{1C3D74F5-D50A-4EA8-87BC-BD9051B7BBFE}" presName="sibTrans" presStyleCnt="0"/>
      <dgm:spPr/>
    </dgm:pt>
    <dgm:pt modelId="{D1E61DF4-CB69-4048-B69B-43FA633C04D4}" type="pres">
      <dgm:prSet presAssocID="{1B411B4D-FDFC-4D74-9C06-2F67F6C802DE}" presName="node" presStyleLbl="node1" presStyleIdx="1" presStyleCnt="11">
        <dgm:presLayoutVars>
          <dgm:bulletEnabled val="1"/>
        </dgm:presLayoutVars>
      </dgm:prSet>
      <dgm:spPr/>
    </dgm:pt>
    <dgm:pt modelId="{C5FE49CF-054B-4AF3-9CC9-0B61ACE9A683}" type="pres">
      <dgm:prSet presAssocID="{904A0BE7-C3D9-436F-9E08-F87ABA993A69}" presName="sibTrans" presStyleCnt="0"/>
      <dgm:spPr/>
    </dgm:pt>
    <dgm:pt modelId="{EF621664-5BB1-45E1-91F6-7ECD8D0500F5}" type="pres">
      <dgm:prSet presAssocID="{48940338-6AF4-4058-BB3D-27A5AF173C6B}" presName="node" presStyleLbl="node1" presStyleIdx="2" presStyleCnt="11">
        <dgm:presLayoutVars>
          <dgm:bulletEnabled val="1"/>
        </dgm:presLayoutVars>
      </dgm:prSet>
      <dgm:spPr/>
    </dgm:pt>
    <dgm:pt modelId="{AA71FFD6-40D3-45E0-9DD3-8219B57D8F8F}" type="pres">
      <dgm:prSet presAssocID="{3BD8F9B0-BB47-45F0-8EC6-695EC83B7570}" presName="sibTrans" presStyleCnt="0"/>
      <dgm:spPr/>
    </dgm:pt>
    <dgm:pt modelId="{14950475-AC0D-422E-B2F9-5A58F524770A}" type="pres">
      <dgm:prSet presAssocID="{31598A1D-2DA8-467D-B665-90C9A6D2E47A}" presName="node" presStyleLbl="node1" presStyleIdx="3" presStyleCnt="11">
        <dgm:presLayoutVars>
          <dgm:bulletEnabled val="1"/>
        </dgm:presLayoutVars>
      </dgm:prSet>
      <dgm:spPr/>
    </dgm:pt>
    <dgm:pt modelId="{9596A89C-290F-4F40-AF37-8EBF1C52141D}" type="pres">
      <dgm:prSet presAssocID="{DA097D5C-3159-4CDD-8702-61E2B91FE45B}" presName="sibTrans" presStyleCnt="0"/>
      <dgm:spPr/>
    </dgm:pt>
    <dgm:pt modelId="{67F65A67-4423-4E73-BC59-141B4ECF700D}" type="pres">
      <dgm:prSet presAssocID="{241BABC9-B9BB-46C5-AD30-B592DF49E881}" presName="node" presStyleLbl="node1" presStyleIdx="4" presStyleCnt="11">
        <dgm:presLayoutVars>
          <dgm:bulletEnabled val="1"/>
        </dgm:presLayoutVars>
      </dgm:prSet>
      <dgm:spPr/>
    </dgm:pt>
    <dgm:pt modelId="{229532C6-32FA-491E-8C78-EB239650A4E5}" type="pres">
      <dgm:prSet presAssocID="{61B4CA5E-C812-4E70-B269-7FFAD384DD23}" presName="sibTrans" presStyleCnt="0"/>
      <dgm:spPr/>
    </dgm:pt>
    <dgm:pt modelId="{AD67102A-C3B7-4F42-AD2C-0B02A4C03BD0}" type="pres">
      <dgm:prSet presAssocID="{BAF41FB0-08CB-42C2-B542-F93793BFB978}" presName="node" presStyleLbl="node1" presStyleIdx="5" presStyleCnt="11">
        <dgm:presLayoutVars>
          <dgm:bulletEnabled val="1"/>
        </dgm:presLayoutVars>
      </dgm:prSet>
      <dgm:spPr/>
    </dgm:pt>
    <dgm:pt modelId="{6640ABC1-D863-44B8-99CA-FC36DF211FD4}" type="pres">
      <dgm:prSet presAssocID="{87EF90B0-DD5E-4B8B-88DB-5CED852E1A03}" presName="sibTrans" presStyleCnt="0"/>
      <dgm:spPr/>
    </dgm:pt>
    <dgm:pt modelId="{CCF80E06-E802-419B-8C91-E40202137DFE}" type="pres">
      <dgm:prSet presAssocID="{C3F077A6-2B96-4BDD-8DF2-55B94E84A95C}" presName="node" presStyleLbl="node1" presStyleIdx="6" presStyleCnt="11">
        <dgm:presLayoutVars>
          <dgm:bulletEnabled val="1"/>
        </dgm:presLayoutVars>
      </dgm:prSet>
      <dgm:spPr/>
    </dgm:pt>
    <dgm:pt modelId="{D249C5FE-A815-4A25-BB47-C9D55EE2EFD5}" type="pres">
      <dgm:prSet presAssocID="{D90D59B0-3368-4863-B727-10989F6C5822}" presName="sibTrans" presStyleCnt="0"/>
      <dgm:spPr/>
    </dgm:pt>
    <dgm:pt modelId="{54D11B7F-1933-4DD5-9FDB-1516A5E5A769}" type="pres">
      <dgm:prSet presAssocID="{281B3C6C-4004-4705-958B-F896DB78A9CC}" presName="node" presStyleLbl="node1" presStyleIdx="7" presStyleCnt="11">
        <dgm:presLayoutVars>
          <dgm:bulletEnabled val="1"/>
        </dgm:presLayoutVars>
      </dgm:prSet>
      <dgm:spPr/>
    </dgm:pt>
    <dgm:pt modelId="{B4D98CF4-0F76-45A5-A1A8-4DD24704C983}" type="pres">
      <dgm:prSet presAssocID="{DC24B973-B8DA-463E-A5D2-E11E3CC8E5E4}" presName="sibTrans" presStyleCnt="0"/>
      <dgm:spPr/>
    </dgm:pt>
    <dgm:pt modelId="{5CDFA5BD-DF6D-456C-BB10-2266E96273D6}" type="pres">
      <dgm:prSet presAssocID="{B30B6623-6421-4936-9B06-33C1DFD406AD}" presName="node" presStyleLbl="node1" presStyleIdx="8" presStyleCnt="11">
        <dgm:presLayoutVars>
          <dgm:bulletEnabled val="1"/>
        </dgm:presLayoutVars>
      </dgm:prSet>
      <dgm:spPr/>
    </dgm:pt>
    <dgm:pt modelId="{BC1BBE69-60F6-4C72-9C54-A0052757653B}" type="pres">
      <dgm:prSet presAssocID="{269ADC7B-3AE7-4C78-A7B2-7478AE85D078}" presName="sibTrans" presStyleCnt="0"/>
      <dgm:spPr/>
    </dgm:pt>
    <dgm:pt modelId="{EB983DA6-1931-49EE-B06A-6B8E9BADB34A}" type="pres">
      <dgm:prSet presAssocID="{1564D89E-A7EC-46A5-A620-73BEE6F86047}" presName="node" presStyleLbl="node1" presStyleIdx="9" presStyleCnt="11">
        <dgm:presLayoutVars>
          <dgm:bulletEnabled val="1"/>
        </dgm:presLayoutVars>
      </dgm:prSet>
      <dgm:spPr/>
    </dgm:pt>
    <dgm:pt modelId="{137519E0-1AEA-4EF8-8DFE-7DA401A6BD1B}" type="pres">
      <dgm:prSet presAssocID="{A3FC5D47-2545-4E4B-8911-93190B4387FF}" presName="sibTrans" presStyleCnt="0"/>
      <dgm:spPr/>
    </dgm:pt>
    <dgm:pt modelId="{B6DC9891-B796-4504-BB77-A5BB63F093D9}" type="pres">
      <dgm:prSet presAssocID="{9F17ED38-65E0-4E67-8923-D8C19A24F9C3}" presName="node" presStyleLbl="node1" presStyleIdx="10" presStyleCnt="11">
        <dgm:presLayoutVars>
          <dgm:bulletEnabled val="1"/>
        </dgm:presLayoutVars>
      </dgm:prSet>
      <dgm:spPr/>
    </dgm:pt>
  </dgm:ptLst>
  <dgm:cxnLst>
    <dgm:cxn modelId="{76FC0F02-274C-409E-8AA5-4F8A48ACC440}" type="presOf" srcId="{B30B6623-6421-4936-9B06-33C1DFD406AD}" destId="{5CDFA5BD-DF6D-456C-BB10-2266E96273D6}" srcOrd="0" destOrd="0" presId="urn:microsoft.com/office/officeart/2005/8/layout/default"/>
    <dgm:cxn modelId="{05CE6905-0BAA-4A3C-A006-4FF81EC1476A}" srcId="{56D85344-DD1F-4A3C-BB4C-0A7DED3FC921}" destId="{241BABC9-B9BB-46C5-AD30-B592DF49E881}" srcOrd="4" destOrd="0" parTransId="{F2A4B192-4B91-4806-BF59-EAC42713F9C9}" sibTransId="{61B4CA5E-C812-4E70-B269-7FFAD384DD23}"/>
    <dgm:cxn modelId="{E740B50D-2259-4C15-858C-3FD110BB2A90}" srcId="{56D85344-DD1F-4A3C-BB4C-0A7DED3FC921}" destId="{9F17ED38-65E0-4E67-8923-D8C19A24F9C3}" srcOrd="10" destOrd="0" parTransId="{1F3FEA9A-EBC8-4380-ADCA-504EEB610183}" sibTransId="{DBA81BBD-EA32-4CAF-9F89-D0267FEFAA49}"/>
    <dgm:cxn modelId="{33846D18-FF37-4507-87C6-890F555C5F52}" srcId="{56D85344-DD1F-4A3C-BB4C-0A7DED3FC921}" destId="{BAF41FB0-08CB-42C2-B542-F93793BFB978}" srcOrd="5" destOrd="0" parTransId="{BCA073D7-A560-49DF-A10B-D0C849A7FFBB}" sibTransId="{87EF90B0-DD5E-4B8B-88DB-5CED852E1A03}"/>
    <dgm:cxn modelId="{97F50D2C-E011-41D7-91EE-248FCDF9021D}" type="presOf" srcId="{1B411B4D-FDFC-4D74-9C06-2F67F6C802DE}" destId="{D1E61DF4-CB69-4048-B69B-43FA633C04D4}" srcOrd="0" destOrd="0" presId="urn:microsoft.com/office/officeart/2005/8/layout/default"/>
    <dgm:cxn modelId="{2D414D2F-BBE3-41C0-A1D0-B42AFFD184DC}" srcId="{56D85344-DD1F-4A3C-BB4C-0A7DED3FC921}" destId="{B30B6623-6421-4936-9B06-33C1DFD406AD}" srcOrd="8" destOrd="0" parTransId="{5D5E6523-BB35-4A50-A2D3-A74817693A40}" sibTransId="{269ADC7B-3AE7-4C78-A7B2-7478AE85D078}"/>
    <dgm:cxn modelId="{102A5D30-E1A9-4DBA-A9E0-9F1DFBBA1E0C}" srcId="{56D85344-DD1F-4A3C-BB4C-0A7DED3FC921}" destId="{C3F077A6-2B96-4BDD-8DF2-55B94E84A95C}" srcOrd="6" destOrd="0" parTransId="{2F6295EA-4A64-4E87-BB1C-030AEB76F6CB}" sibTransId="{D90D59B0-3368-4863-B727-10989F6C5822}"/>
    <dgm:cxn modelId="{A76F7337-2F72-4E87-9C46-851FF455DF4A}" type="presOf" srcId="{31598A1D-2DA8-467D-B665-90C9A6D2E47A}" destId="{14950475-AC0D-422E-B2F9-5A58F524770A}" srcOrd="0" destOrd="0" presId="urn:microsoft.com/office/officeart/2005/8/layout/default"/>
    <dgm:cxn modelId="{57D0F75E-7AE7-47A2-BEF3-F1E219E2FEC8}" srcId="{56D85344-DD1F-4A3C-BB4C-0A7DED3FC921}" destId="{281B3C6C-4004-4705-958B-F896DB78A9CC}" srcOrd="7" destOrd="0" parTransId="{7AC1FD80-FF4B-4762-A03D-A8B204569DF1}" sibTransId="{DC24B973-B8DA-463E-A5D2-E11E3CC8E5E4}"/>
    <dgm:cxn modelId="{C4AA6067-AD83-4FCD-B93C-A685947BAAF8}" type="presOf" srcId="{BAF41FB0-08CB-42C2-B542-F93793BFB978}" destId="{AD67102A-C3B7-4F42-AD2C-0B02A4C03BD0}" srcOrd="0" destOrd="0" presId="urn:microsoft.com/office/officeart/2005/8/layout/default"/>
    <dgm:cxn modelId="{36C6396A-B97D-4885-967D-084B7C104DCF}" srcId="{56D85344-DD1F-4A3C-BB4C-0A7DED3FC921}" destId="{1564D89E-A7EC-46A5-A620-73BEE6F86047}" srcOrd="9" destOrd="0" parTransId="{B20E3199-C72E-4870-8B4E-93EED49A907E}" sibTransId="{A3FC5D47-2545-4E4B-8911-93190B4387FF}"/>
    <dgm:cxn modelId="{9F70E483-FD30-4FBF-B9A1-6EE8D624E40E}" type="presOf" srcId="{56D85344-DD1F-4A3C-BB4C-0A7DED3FC921}" destId="{A88DDD3A-1DD8-40A4-AF74-192C807B2C65}" srcOrd="0" destOrd="0" presId="urn:microsoft.com/office/officeart/2005/8/layout/default"/>
    <dgm:cxn modelId="{46EC6492-3168-409A-A473-CEFDE97EBD74}" type="presOf" srcId="{241BABC9-B9BB-46C5-AD30-B592DF49E881}" destId="{67F65A67-4423-4E73-BC59-141B4ECF700D}" srcOrd="0" destOrd="0" presId="urn:microsoft.com/office/officeart/2005/8/layout/default"/>
    <dgm:cxn modelId="{40638A96-2001-4EE0-A36B-3414DB3F525D}" type="presOf" srcId="{9F17ED38-65E0-4E67-8923-D8C19A24F9C3}" destId="{B6DC9891-B796-4504-BB77-A5BB63F093D9}" srcOrd="0" destOrd="0" presId="urn:microsoft.com/office/officeart/2005/8/layout/default"/>
    <dgm:cxn modelId="{410A1F99-CC8F-46E0-94A4-AEF379A75251}" type="presOf" srcId="{1564D89E-A7EC-46A5-A620-73BEE6F86047}" destId="{EB983DA6-1931-49EE-B06A-6B8E9BADB34A}" srcOrd="0" destOrd="0" presId="urn:microsoft.com/office/officeart/2005/8/layout/default"/>
    <dgm:cxn modelId="{F0365AAD-0A4F-496D-B342-234D25A2F1D7}" srcId="{56D85344-DD1F-4A3C-BB4C-0A7DED3FC921}" destId="{31598A1D-2DA8-467D-B665-90C9A6D2E47A}" srcOrd="3" destOrd="0" parTransId="{F88E0D95-3E61-42B4-8B28-DA693CBF206B}" sibTransId="{DA097D5C-3159-4CDD-8702-61E2B91FE45B}"/>
    <dgm:cxn modelId="{3BE77AB2-CEDE-4D9D-A941-9711E3A15979}" type="presOf" srcId="{48940338-6AF4-4058-BB3D-27A5AF173C6B}" destId="{EF621664-5BB1-45E1-91F6-7ECD8D0500F5}" srcOrd="0" destOrd="0" presId="urn:microsoft.com/office/officeart/2005/8/layout/default"/>
    <dgm:cxn modelId="{0E4B7AC8-155D-4207-A0E6-56312B7AFA03}" srcId="{56D85344-DD1F-4A3C-BB4C-0A7DED3FC921}" destId="{1585D297-F876-497D-BE31-076F0CE8CC0D}" srcOrd="0" destOrd="0" parTransId="{DDE26D29-5567-4F18-B15C-A40CE30DE17D}" sibTransId="{1C3D74F5-D50A-4EA8-87BC-BD9051B7BBFE}"/>
    <dgm:cxn modelId="{465351CC-F31E-40C6-B979-940C04AF86BE}" type="presOf" srcId="{1585D297-F876-497D-BE31-076F0CE8CC0D}" destId="{9D3A41FD-A81F-49EE-8627-45C77DDC1C5F}" srcOrd="0" destOrd="0" presId="urn:microsoft.com/office/officeart/2005/8/layout/default"/>
    <dgm:cxn modelId="{5E23A5CC-E467-49A7-B203-2845FC0D9AF4}" type="presOf" srcId="{281B3C6C-4004-4705-958B-F896DB78A9CC}" destId="{54D11B7F-1933-4DD5-9FDB-1516A5E5A769}" srcOrd="0" destOrd="0" presId="urn:microsoft.com/office/officeart/2005/8/layout/default"/>
    <dgm:cxn modelId="{CC4C40D3-590E-40CD-99F9-5149B622978D}" srcId="{56D85344-DD1F-4A3C-BB4C-0A7DED3FC921}" destId="{1B411B4D-FDFC-4D74-9C06-2F67F6C802DE}" srcOrd="1" destOrd="0" parTransId="{A4269B99-A86F-40B6-9A38-FFD15014E201}" sibTransId="{904A0BE7-C3D9-436F-9E08-F87ABA993A69}"/>
    <dgm:cxn modelId="{632CC7DD-473A-47A7-A316-31D2D74048F5}" srcId="{56D85344-DD1F-4A3C-BB4C-0A7DED3FC921}" destId="{48940338-6AF4-4058-BB3D-27A5AF173C6B}" srcOrd="2" destOrd="0" parTransId="{9E9FFD11-FD38-4105-BC0C-E1ACF94BC5CB}" sibTransId="{3BD8F9B0-BB47-45F0-8EC6-695EC83B7570}"/>
    <dgm:cxn modelId="{599867E5-EB35-4C71-99A8-292810E12D48}" type="presOf" srcId="{C3F077A6-2B96-4BDD-8DF2-55B94E84A95C}" destId="{CCF80E06-E802-419B-8C91-E40202137DFE}" srcOrd="0" destOrd="0" presId="urn:microsoft.com/office/officeart/2005/8/layout/default"/>
    <dgm:cxn modelId="{40F25E26-0AAB-47C7-A05A-FD52C7FACE58}" type="presParOf" srcId="{A88DDD3A-1DD8-40A4-AF74-192C807B2C65}" destId="{9D3A41FD-A81F-49EE-8627-45C77DDC1C5F}" srcOrd="0" destOrd="0" presId="urn:microsoft.com/office/officeart/2005/8/layout/default"/>
    <dgm:cxn modelId="{A3F64AF1-DCEE-412D-BB2D-FE1A5D8C4932}" type="presParOf" srcId="{A88DDD3A-1DD8-40A4-AF74-192C807B2C65}" destId="{918E55C0-AD29-4C6D-A94E-ACF865A19D1F}" srcOrd="1" destOrd="0" presId="urn:microsoft.com/office/officeart/2005/8/layout/default"/>
    <dgm:cxn modelId="{CF38C0DB-C775-49C6-A8D9-6A805A9BE802}" type="presParOf" srcId="{A88DDD3A-1DD8-40A4-AF74-192C807B2C65}" destId="{D1E61DF4-CB69-4048-B69B-43FA633C04D4}" srcOrd="2" destOrd="0" presId="urn:microsoft.com/office/officeart/2005/8/layout/default"/>
    <dgm:cxn modelId="{8B3F903D-B2DD-45F2-8400-66FCE737F56E}" type="presParOf" srcId="{A88DDD3A-1DD8-40A4-AF74-192C807B2C65}" destId="{C5FE49CF-054B-4AF3-9CC9-0B61ACE9A683}" srcOrd="3" destOrd="0" presId="urn:microsoft.com/office/officeart/2005/8/layout/default"/>
    <dgm:cxn modelId="{C38F330D-D7DA-4AF8-B5CF-21F5DE297472}" type="presParOf" srcId="{A88DDD3A-1DD8-40A4-AF74-192C807B2C65}" destId="{EF621664-5BB1-45E1-91F6-7ECD8D0500F5}" srcOrd="4" destOrd="0" presId="urn:microsoft.com/office/officeart/2005/8/layout/default"/>
    <dgm:cxn modelId="{E62F6CE8-B446-4E05-BF75-A3268DEBEB09}" type="presParOf" srcId="{A88DDD3A-1DD8-40A4-AF74-192C807B2C65}" destId="{AA71FFD6-40D3-45E0-9DD3-8219B57D8F8F}" srcOrd="5" destOrd="0" presId="urn:microsoft.com/office/officeart/2005/8/layout/default"/>
    <dgm:cxn modelId="{8603A346-CDA4-48C9-BD5A-0973EC0F1774}" type="presParOf" srcId="{A88DDD3A-1DD8-40A4-AF74-192C807B2C65}" destId="{14950475-AC0D-422E-B2F9-5A58F524770A}" srcOrd="6" destOrd="0" presId="urn:microsoft.com/office/officeart/2005/8/layout/default"/>
    <dgm:cxn modelId="{64AE08A9-3A85-41B0-AC80-AEA279DDE593}" type="presParOf" srcId="{A88DDD3A-1DD8-40A4-AF74-192C807B2C65}" destId="{9596A89C-290F-4F40-AF37-8EBF1C52141D}" srcOrd="7" destOrd="0" presId="urn:microsoft.com/office/officeart/2005/8/layout/default"/>
    <dgm:cxn modelId="{A5BB26A6-8B34-4BA5-BF7A-6CE1476F82E1}" type="presParOf" srcId="{A88DDD3A-1DD8-40A4-AF74-192C807B2C65}" destId="{67F65A67-4423-4E73-BC59-141B4ECF700D}" srcOrd="8" destOrd="0" presId="urn:microsoft.com/office/officeart/2005/8/layout/default"/>
    <dgm:cxn modelId="{B8DAA9AA-B19B-4D5E-900A-E3DF2DBB0B72}" type="presParOf" srcId="{A88DDD3A-1DD8-40A4-AF74-192C807B2C65}" destId="{229532C6-32FA-491E-8C78-EB239650A4E5}" srcOrd="9" destOrd="0" presId="urn:microsoft.com/office/officeart/2005/8/layout/default"/>
    <dgm:cxn modelId="{2504F11D-AD20-4396-866B-C980ECCA0746}" type="presParOf" srcId="{A88DDD3A-1DD8-40A4-AF74-192C807B2C65}" destId="{AD67102A-C3B7-4F42-AD2C-0B02A4C03BD0}" srcOrd="10" destOrd="0" presId="urn:microsoft.com/office/officeart/2005/8/layout/default"/>
    <dgm:cxn modelId="{11F7AB3E-B5B2-4663-99D4-6AC7975BF188}" type="presParOf" srcId="{A88DDD3A-1DD8-40A4-AF74-192C807B2C65}" destId="{6640ABC1-D863-44B8-99CA-FC36DF211FD4}" srcOrd="11" destOrd="0" presId="urn:microsoft.com/office/officeart/2005/8/layout/default"/>
    <dgm:cxn modelId="{C46D9233-F698-4A31-9FA1-F58608835A72}" type="presParOf" srcId="{A88DDD3A-1DD8-40A4-AF74-192C807B2C65}" destId="{CCF80E06-E802-419B-8C91-E40202137DFE}" srcOrd="12" destOrd="0" presId="urn:microsoft.com/office/officeart/2005/8/layout/default"/>
    <dgm:cxn modelId="{79E88429-43B9-485C-9C73-C1190000BB76}" type="presParOf" srcId="{A88DDD3A-1DD8-40A4-AF74-192C807B2C65}" destId="{D249C5FE-A815-4A25-BB47-C9D55EE2EFD5}" srcOrd="13" destOrd="0" presId="urn:microsoft.com/office/officeart/2005/8/layout/default"/>
    <dgm:cxn modelId="{9E5F28E4-32B9-4FD1-B34C-DB4BCE16664F}" type="presParOf" srcId="{A88DDD3A-1DD8-40A4-AF74-192C807B2C65}" destId="{54D11B7F-1933-4DD5-9FDB-1516A5E5A769}" srcOrd="14" destOrd="0" presId="urn:microsoft.com/office/officeart/2005/8/layout/default"/>
    <dgm:cxn modelId="{5B527EAC-BE0B-4316-981C-9598DF90B1C7}" type="presParOf" srcId="{A88DDD3A-1DD8-40A4-AF74-192C807B2C65}" destId="{B4D98CF4-0F76-45A5-A1A8-4DD24704C983}" srcOrd="15" destOrd="0" presId="urn:microsoft.com/office/officeart/2005/8/layout/default"/>
    <dgm:cxn modelId="{97868AB7-A089-4094-AADC-DD1789352CDC}" type="presParOf" srcId="{A88DDD3A-1DD8-40A4-AF74-192C807B2C65}" destId="{5CDFA5BD-DF6D-456C-BB10-2266E96273D6}" srcOrd="16" destOrd="0" presId="urn:microsoft.com/office/officeart/2005/8/layout/default"/>
    <dgm:cxn modelId="{4D63A5B3-2CBA-4F20-BC55-A22B74C16E0A}" type="presParOf" srcId="{A88DDD3A-1DD8-40A4-AF74-192C807B2C65}" destId="{BC1BBE69-60F6-4C72-9C54-A0052757653B}" srcOrd="17" destOrd="0" presId="urn:microsoft.com/office/officeart/2005/8/layout/default"/>
    <dgm:cxn modelId="{9F23DC9A-688E-4B05-A34D-387304FD3EEC}" type="presParOf" srcId="{A88DDD3A-1DD8-40A4-AF74-192C807B2C65}" destId="{EB983DA6-1931-49EE-B06A-6B8E9BADB34A}" srcOrd="18" destOrd="0" presId="urn:microsoft.com/office/officeart/2005/8/layout/default"/>
    <dgm:cxn modelId="{17DD4B50-46C1-4068-8EB6-D6AC06250066}" type="presParOf" srcId="{A88DDD3A-1DD8-40A4-AF74-192C807B2C65}" destId="{137519E0-1AEA-4EF8-8DFE-7DA401A6BD1B}" srcOrd="19" destOrd="0" presId="urn:microsoft.com/office/officeart/2005/8/layout/default"/>
    <dgm:cxn modelId="{65F2DB63-F394-49F1-8148-1A23F3C5ECA4}" type="presParOf" srcId="{A88DDD3A-1DD8-40A4-AF74-192C807B2C65}" destId="{B6DC9891-B796-4504-BB77-A5BB63F093D9}"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F766F-AC37-4A20-8017-64E5AC74DC4A}" type="doc">
      <dgm:prSet loTypeId="urn:microsoft.com/office/officeart/2018/5/layout/IconLeaf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AAF2EDAF-DF20-423C-9D41-21C54D92D1E8}">
      <dgm:prSet phldrT="[Text]" phldr="0"/>
      <dgm:spPr/>
      <dgm:t>
        <a:bodyPr/>
        <a:lstStyle/>
        <a:p>
          <a:pPr>
            <a:lnSpc>
              <a:spcPct val="100000"/>
            </a:lnSpc>
            <a:defRPr cap="all"/>
          </a:pPr>
          <a:r>
            <a:rPr lang="en-US">
              <a:latin typeface="Calibri Light" panose="020F0302020204030204"/>
            </a:rPr>
            <a:t>Screening</a:t>
          </a:r>
          <a:endParaRPr lang="en-US"/>
        </a:p>
      </dgm:t>
    </dgm:pt>
    <dgm:pt modelId="{05B6187D-CD92-4CB2-9BF2-68726D79FF58}" type="parTrans" cxnId="{1C09D238-9B22-4DA9-8ACF-FF76F24A761E}">
      <dgm:prSet/>
      <dgm:spPr/>
      <dgm:t>
        <a:bodyPr/>
        <a:lstStyle/>
        <a:p>
          <a:endParaRPr lang="en-US"/>
        </a:p>
      </dgm:t>
    </dgm:pt>
    <dgm:pt modelId="{52E01124-C917-4B91-9F8F-90B3B313ADC7}" type="sibTrans" cxnId="{1C09D238-9B22-4DA9-8ACF-FF76F24A761E}">
      <dgm:prSet/>
      <dgm:spPr/>
      <dgm:t>
        <a:bodyPr/>
        <a:lstStyle/>
        <a:p>
          <a:endParaRPr lang="en-US"/>
        </a:p>
      </dgm:t>
    </dgm:pt>
    <dgm:pt modelId="{7F0A74BD-B7E4-48D1-8C43-8D652BC304A4}">
      <dgm:prSet phldrT="[Text]" phldr="0"/>
      <dgm:spPr/>
      <dgm:t>
        <a:bodyPr/>
        <a:lstStyle/>
        <a:p>
          <a:pPr>
            <a:lnSpc>
              <a:spcPct val="100000"/>
            </a:lnSpc>
            <a:defRPr cap="all"/>
          </a:pPr>
          <a:r>
            <a:rPr lang="en-US">
              <a:latin typeface="Calibri Light" panose="020F0302020204030204"/>
            </a:rPr>
            <a:t>Inquiry</a:t>
          </a:r>
          <a:endParaRPr lang="en-US"/>
        </a:p>
      </dgm:t>
    </dgm:pt>
    <dgm:pt modelId="{82CEDCA5-B97F-477E-ADDE-B98247FB726E}" type="parTrans" cxnId="{F0599177-F480-4559-AE48-C4E750C0EA15}">
      <dgm:prSet/>
      <dgm:spPr/>
      <dgm:t>
        <a:bodyPr/>
        <a:lstStyle/>
        <a:p>
          <a:endParaRPr lang="en-US"/>
        </a:p>
      </dgm:t>
    </dgm:pt>
    <dgm:pt modelId="{4CF6DD3F-F2DF-4682-8088-2E7607754730}" type="sibTrans" cxnId="{F0599177-F480-4559-AE48-C4E750C0EA15}">
      <dgm:prSet/>
      <dgm:spPr/>
      <dgm:t>
        <a:bodyPr/>
        <a:lstStyle/>
        <a:p>
          <a:endParaRPr lang="en-US"/>
        </a:p>
      </dgm:t>
    </dgm:pt>
    <dgm:pt modelId="{0EC1FBBC-E12D-42DC-823E-FE5E9A16A2B0}">
      <dgm:prSet phldrT="[Text]" phldr="0"/>
      <dgm:spPr/>
      <dgm:t>
        <a:bodyPr/>
        <a:lstStyle/>
        <a:p>
          <a:pPr>
            <a:lnSpc>
              <a:spcPct val="100000"/>
            </a:lnSpc>
            <a:defRPr cap="all"/>
          </a:pPr>
          <a:r>
            <a:rPr lang="en-US">
              <a:latin typeface="Calibri Light" panose="020F0302020204030204"/>
            </a:rPr>
            <a:t>Referral</a:t>
          </a:r>
          <a:endParaRPr lang="en-US"/>
        </a:p>
      </dgm:t>
    </dgm:pt>
    <dgm:pt modelId="{04CB3D4C-2388-413E-8834-7B2F66CC4F30}" type="parTrans" cxnId="{B14B4B90-446E-4A5E-9989-6C31ADA88A57}">
      <dgm:prSet/>
      <dgm:spPr/>
      <dgm:t>
        <a:bodyPr/>
        <a:lstStyle/>
        <a:p>
          <a:endParaRPr lang="en-US"/>
        </a:p>
      </dgm:t>
    </dgm:pt>
    <dgm:pt modelId="{DB80D879-A471-4DB3-AC7D-AEB7D43DA80C}" type="sibTrans" cxnId="{B14B4B90-446E-4A5E-9989-6C31ADA88A57}">
      <dgm:prSet/>
      <dgm:spPr/>
      <dgm:t>
        <a:bodyPr/>
        <a:lstStyle/>
        <a:p>
          <a:endParaRPr lang="en-US"/>
        </a:p>
      </dgm:t>
    </dgm:pt>
    <dgm:pt modelId="{EA1A1C9C-7A4E-45E1-8A84-B6621B2534FB}">
      <dgm:prSet phldrT="[Text]" phldr="0"/>
      <dgm:spPr/>
      <dgm:t>
        <a:bodyPr/>
        <a:lstStyle/>
        <a:p>
          <a:pPr>
            <a:lnSpc>
              <a:spcPct val="100000"/>
            </a:lnSpc>
            <a:defRPr cap="all"/>
          </a:pPr>
          <a:r>
            <a:rPr lang="en-US">
              <a:latin typeface="Calibri Light" panose="020F0302020204030204"/>
            </a:rPr>
            <a:t>Navigation</a:t>
          </a:r>
          <a:endParaRPr lang="en-US"/>
        </a:p>
      </dgm:t>
    </dgm:pt>
    <dgm:pt modelId="{2FC9CCD2-6D6B-4269-AF37-1C4A706D3E77}" type="parTrans" cxnId="{67062AF6-2DB8-4ED7-8875-6D2E8906B581}">
      <dgm:prSet/>
      <dgm:spPr/>
      <dgm:t>
        <a:bodyPr/>
        <a:lstStyle/>
        <a:p>
          <a:endParaRPr lang="en-US"/>
        </a:p>
      </dgm:t>
    </dgm:pt>
    <dgm:pt modelId="{28A727B1-22FC-481A-B4AD-4DFDFC6E959B}" type="sibTrans" cxnId="{67062AF6-2DB8-4ED7-8875-6D2E8906B581}">
      <dgm:prSet/>
      <dgm:spPr/>
      <dgm:t>
        <a:bodyPr/>
        <a:lstStyle/>
        <a:p>
          <a:endParaRPr lang="en-US"/>
        </a:p>
      </dgm:t>
    </dgm:pt>
    <dgm:pt modelId="{0FF66F99-DD31-4602-8B0D-8DD25B4879B8}">
      <dgm:prSet phldrT="[Text]" phldr="0"/>
      <dgm:spPr/>
      <dgm:t>
        <a:bodyPr/>
        <a:lstStyle/>
        <a:p>
          <a:pPr>
            <a:lnSpc>
              <a:spcPct val="100000"/>
            </a:lnSpc>
            <a:defRPr cap="all"/>
          </a:pPr>
          <a:r>
            <a:rPr lang="en-US">
              <a:latin typeface="Calibri Light" panose="020F0302020204030204"/>
            </a:rPr>
            <a:t>Follow-up</a:t>
          </a:r>
          <a:endParaRPr lang="en-US"/>
        </a:p>
      </dgm:t>
    </dgm:pt>
    <dgm:pt modelId="{39E5806F-561A-41F1-B36B-89DA62267D8F}" type="parTrans" cxnId="{FCA74F66-A12E-4422-8883-5455B3D289AC}">
      <dgm:prSet/>
      <dgm:spPr/>
      <dgm:t>
        <a:bodyPr/>
        <a:lstStyle/>
        <a:p>
          <a:endParaRPr lang="en-US"/>
        </a:p>
      </dgm:t>
    </dgm:pt>
    <dgm:pt modelId="{F4A17DB1-FA31-433A-B684-122AA6F7F35B}" type="sibTrans" cxnId="{FCA74F66-A12E-4422-8883-5455B3D289AC}">
      <dgm:prSet/>
      <dgm:spPr/>
      <dgm:t>
        <a:bodyPr/>
        <a:lstStyle/>
        <a:p>
          <a:endParaRPr lang="en-US"/>
        </a:p>
      </dgm:t>
    </dgm:pt>
    <dgm:pt modelId="{E224EEF2-D821-46EB-83E1-343EDB949CB2}" type="pres">
      <dgm:prSet presAssocID="{94CF766F-AC37-4A20-8017-64E5AC74DC4A}" presName="root" presStyleCnt="0">
        <dgm:presLayoutVars>
          <dgm:dir/>
          <dgm:resizeHandles val="exact"/>
        </dgm:presLayoutVars>
      </dgm:prSet>
      <dgm:spPr/>
    </dgm:pt>
    <dgm:pt modelId="{3C3E89F2-3B34-41E3-9CDA-7FF460E564B6}" type="pres">
      <dgm:prSet presAssocID="{AAF2EDAF-DF20-423C-9D41-21C54D92D1E8}" presName="compNode" presStyleCnt="0"/>
      <dgm:spPr/>
    </dgm:pt>
    <dgm:pt modelId="{27DD42F8-2AD6-4045-864B-85FE6DCEC18B}" type="pres">
      <dgm:prSet presAssocID="{AAF2EDAF-DF20-423C-9D41-21C54D92D1E8}" presName="iconBgRect" presStyleLbl="bgShp" presStyleIdx="0" presStyleCnt="5"/>
      <dgm:spPr>
        <a:prstGeom prst="round2DiagRect">
          <a:avLst>
            <a:gd name="adj1" fmla="val 29727"/>
            <a:gd name="adj2" fmla="val 0"/>
          </a:avLst>
        </a:prstGeom>
      </dgm:spPr>
    </dgm:pt>
    <dgm:pt modelId="{BEBAABD5-7885-49AB-8263-30C44C40236F}" type="pres">
      <dgm:prSet presAssocID="{AAF2EDAF-DF20-423C-9D41-21C54D92D1E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B022A340-A070-4577-81B1-062FBA777BBA}" type="pres">
      <dgm:prSet presAssocID="{AAF2EDAF-DF20-423C-9D41-21C54D92D1E8}" presName="spaceRect" presStyleCnt="0"/>
      <dgm:spPr/>
    </dgm:pt>
    <dgm:pt modelId="{8C25F6E8-BD37-4899-B6E0-2C429D4DB7D1}" type="pres">
      <dgm:prSet presAssocID="{AAF2EDAF-DF20-423C-9D41-21C54D92D1E8}" presName="textRect" presStyleLbl="revTx" presStyleIdx="0" presStyleCnt="5">
        <dgm:presLayoutVars>
          <dgm:chMax val="1"/>
          <dgm:chPref val="1"/>
        </dgm:presLayoutVars>
      </dgm:prSet>
      <dgm:spPr/>
    </dgm:pt>
    <dgm:pt modelId="{DE0CB90F-1463-401D-AC27-8F9EA2042AD0}" type="pres">
      <dgm:prSet presAssocID="{52E01124-C917-4B91-9F8F-90B3B313ADC7}" presName="sibTrans" presStyleCnt="0"/>
      <dgm:spPr/>
    </dgm:pt>
    <dgm:pt modelId="{3A9BB64E-045A-489C-8A63-45F0809AF717}" type="pres">
      <dgm:prSet presAssocID="{7F0A74BD-B7E4-48D1-8C43-8D652BC304A4}" presName="compNode" presStyleCnt="0"/>
      <dgm:spPr/>
    </dgm:pt>
    <dgm:pt modelId="{72CF997C-36A5-4346-995A-F5CB60B20719}" type="pres">
      <dgm:prSet presAssocID="{7F0A74BD-B7E4-48D1-8C43-8D652BC304A4}" presName="iconBgRect" presStyleLbl="bgShp" presStyleIdx="1" presStyleCnt="5"/>
      <dgm:spPr>
        <a:prstGeom prst="round2DiagRect">
          <a:avLst>
            <a:gd name="adj1" fmla="val 29727"/>
            <a:gd name="adj2" fmla="val 0"/>
          </a:avLst>
        </a:prstGeom>
      </dgm:spPr>
    </dgm:pt>
    <dgm:pt modelId="{D94F0135-9F85-4EDB-8162-5284C4904731}" type="pres">
      <dgm:prSet presAssocID="{7F0A74BD-B7E4-48D1-8C43-8D652BC304A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240A3810-2ED7-41FE-A2BD-9FA0293ACB98}" type="pres">
      <dgm:prSet presAssocID="{7F0A74BD-B7E4-48D1-8C43-8D652BC304A4}" presName="spaceRect" presStyleCnt="0"/>
      <dgm:spPr/>
    </dgm:pt>
    <dgm:pt modelId="{96319228-6912-444F-96FA-77C1B71E4AF7}" type="pres">
      <dgm:prSet presAssocID="{7F0A74BD-B7E4-48D1-8C43-8D652BC304A4}" presName="textRect" presStyleLbl="revTx" presStyleIdx="1" presStyleCnt="5">
        <dgm:presLayoutVars>
          <dgm:chMax val="1"/>
          <dgm:chPref val="1"/>
        </dgm:presLayoutVars>
      </dgm:prSet>
      <dgm:spPr/>
    </dgm:pt>
    <dgm:pt modelId="{02E99450-FE1C-40D3-BBC4-0E24630BAAD8}" type="pres">
      <dgm:prSet presAssocID="{4CF6DD3F-F2DF-4682-8088-2E7607754730}" presName="sibTrans" presStyleCnt="0"/>
      <dgm:spPr/>
    </dgm:pt>
    <dgm:pt modelId="{9279DC02-D0F3-4198-909E-905728AACD57}" type="pres">
      <dgm:prSet presAssocID="{0EC1FBBC-E12D-42DC-823E-FE5E9A16A2B0}" presName="compNode" presStyleCnt="0"/>
      <dgm:spPr/>
    </dgm:pt>
    <dgm:pt modelId="{3CB2DE81-0262-4C48-856C-BB2F70352EA8}" type="pres">
      <dgm:prSet presAssocID="{0EC1FBBC-E12D-42DC-823E-FE5E9A16A2B0}" presName="iconBgRect" presStyleLbl="bgShp" presStyleIdx="2" presStyleCnt="5"/>
      <dgm:spPr>
        <a:prstGeom prst="round2DiagRect">
          <a:avLst>
            <a:gd name="adj1" fmla="val 29727"/>
            <a:gd name="adj2" fmla="val 0"/>
          </a:avLst>
        </a:prstGeom>
      </dgm:spPr>
    </dgm:pt>
    <dgm:pt modelId="{1292E043-2A1D-44DB-B291-51C2007F943F}" type="pres">
      <dgm:prSet presAssocID="{0EC1FBBC-E12D-42DC-823E-FE5E9A16A2B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150944ED-0596-497F-8F45-4AD76D9F90AC}" type="pres">
      <dgm:prSet presAssocID="{0EC1FBBC-E12D-42DC-823E-FE5E9A16A2B0}" presName="spaceRect" presStyleCnt="0"/>
      <dgm:spPr/>
    </dgm:pt>
    <dgm:pt modelId="{410706BA-305F-4164-8D56-3125096675FA}" type="pres">
      <dgm:prSet presAssocID="{0EC1FBBC-E12D-42DC-823E-FE5E9A16A2B0}" presName="textRect" presStyleLbl="revTx" presStyleIdx="2" presStyleCnt="5">
        <dgm:presLayoutVars>
          <dgm:chMax val="1"/>
          <dgm:chPref val="1"/>
        </dgm:presLayoutVars>
      </dgm:prSet>
      <dgm:spPr/>
    </dgm:pt>
    <dgm:pt modelId="{95F0D5B0-ED12-460A-83BC-8A818362661F}" type="pres">
      <dgm:prSet presAssocID="{DB80D879-A471-4DB3-AC7D-AEB7D43DA80C}" presName="sibTrans" presStyleCnt="0"/>
      <dgm:spPr/>
    </dgm:pt>
    <dgm:pt modelId="{48A8BDA4-F122-45A1-93F9-1D64F2A9DFB8}" type="pres">
      <dgm:prSet presAssocID="{EA1A1C9C-7A4E-45E1-8A84-B6621B2534FB}" presName="compNode" presStyleCnt="0"/>
      <dgm:spPr/>
    </dgm:pt>
    <dgm:pt modelId="{DE8D0476-5E19-49FD-9CD0-9153B7FE4162}" type="pres">
      <dgm:prSet presAssocID="{EA1A1C9C-7A4E-45E1-8A84-B6621B2534FB}" presName="iconBgRect" presStyleLbl="bgShp" presStyleIdx="3" presStyleCnt="5"/>
      <dgm:spPr>
        <a:prstGeom prst="round2DiagRect">
          <a:avLst>
            <a:gd name="adj1" fmla="val 29727"/>
            <a:gd name="adj2" fmla="val 0"/>
          </a:avLst>
        </a:prstGeom>
      </dgm:spPr>
    </dgm:pt>
    <dgm:pt modelId="{F359D125-EF0B-4BE6-B403-93A088926D11}" type="pres">
      <dgm:prSet presAssocID="{EA1A1C9C-7A4E-45E1-8A84-B6621B2534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mpass"/>
        </a:ext>
      </dgm:extLst>
    </dgm:pt>
    <dgm:pt modelId="{8BF0C21A-259A-4605-B6E9-41EA91A126EC}" type="pres">
      <dgm:prSet presAssocID="{EA1A1C9C-7A4E-45E1-8A84-B6621B2534FB}" presName="spaceRect" presStyleCnt="0"/>
      <dgm:spPr/>
    </dgm:pt>
    <dgm:pt modelId="{E921D0D7-E5A1-49FD-A1B7-5D653EA944C9}" type="pres">
      <dgm:prSet presAssocID="{EA1A1C9C-7A4E-45E1-8A84-B6621B2534FB}" presName="textRect" presStyleLbl="revTx" presStyleIdx="3" presStyleCnt="5">
        <dgm:presLayoutVars>
          <dgm:chMax val="1"/>
          <dgm:chPref val="1"/>
        </dgm:presLayoutVars>
      </dgm:prSet>
      <dgm:spPr/>
    </dgm:pt>
    <dgm:pt modelId="{DCC6353A-EE9E-4ED8-9C7D-F47AE61DF60D}" type="pres">
      <dgm:prSet presAssocID="{28A727B1-22FC-481A-B4AD-4DFDFC6E959B}" presName="sibTrans" presStyleCnt="0"/>
      <dgm:spPr/>
    </dgm:pt>
    <dgm:pt modelId="{F8F62E0B-43E8-48DC-BC26-3A67668EFB55}" type="pres">
      <dgm:prSet presAssocID="{0FF66F99-DD31-4602-8B0D-8DD25B4879B8}" presName="compNode" presStyleCnt="0"/>
      <dgm:spPr/>
    </dgm:pt>
    <dgm:pt modelId="{A62155F0-2B24-435A-8474-BFE74BAB9C37}" type="pres">
      <dgm:prSet presAssocID="{0FF66F99-DD31-4602-8B0D-8DD25B4879B8}" presName="iconBgRect" presStyleLbl="bgShp" presStyleIdx="4" presStyleCnt="5"/>
      <dgm:spPr>
        <a:prstGeom prst="round2DiagRect">
          <a:avLst>
            <a:gd name="adj1" fmla="val 29727"/>
            <a:gd name="adj2" fmla="val 0"/>
          </a:avLst>
        </a:prstGeom>
      </dgm:spPr>
    </dgm:pt>
    <dgm:pt modelId="{BF7208F6-FB29-4416-B2EA-65A8F8D70F90}" type="pres">
      <dgm:prSet presAssocID="{0FF66F99-DD31-4602-8B0D-8DD25B4879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ootprints"/>
        </a:ext>
      </dgm:extLst>
    </dgm:pt>
    <dgm:pt modelId="{87C99EA6-44FE-445A-BDD3-41DFC634D3B8}" type="pres">
      <dgm:prSet presAssocID="{0FF66F99-DD31-4602-8B0D-8DD25B4879B8}" presName="spaceRect" presStyleCnt="0"/>
      <dgm:spPr/>
    </dgm:pt>
    <dgm:pt modelId="{3458153C-B64F-4092-9C1B-08BB810EA4C7}" type="pres">
      <dgm:prSet presAssocID="{0FF66F99-DD31-4602-8B0D-8DD25B4879B8}" presName="textRect" presStyleLbl="revTx" presStyleIdx="4" presStyleCnt="5">
        <dgm:presLayoutVars>
          <dgm:chMax val="1"/>
          <dgm:chPref val="1"/>
        </dgm:presLayoutVars>
      </dgm:prSet>
      <dgm:spPr/>
    </dgm:pt>
  </dgm:ptLst>
  <dgm:cxnLst>
    <dgm:cxn modelId="{5BA04F2B-055A-4547-813A-C9C4100B6C35}" type="presOf" srcId="{0FF66F99-DD31-4602-8B0D-8DD25B4879B8}" destId="{3458153C-B64F-4092-9C1B-08BB810EA4C7}" srcOrd="0" destOrd="0" presId="urn:microsoft.com/office/officeart/2018/5/layout/IconLeafLabelList"/>
    <dgm:cxn modelId="{1C09D238-9B22-4DA9-8ACF-FF76F24A761E}" srcId="{94CF766F-AC37-4A20-8017-64E5AC74DC4A}" destId="{AAF2EDAF-DF20-423C-9D41-21C54D92D1E8}" srcOrd="0" destOrd="0" parTransId="{05B6187D-CD92-4CB2-9BF2-68726D79FF58}" sibTransId="{52E01124-C917-4B91-9F8F-90B3B313ADC7}"/>
    <dgm:cxn modelId="{FCA74F66-A12E-4422-8883-5455B3D289AC}" srcId="{94CF766F-AC37-4A20-8017-64E5AC74DC4A}" destId="{0FF66F99-DD31-4602-8B0D-8DD25B4879B8}" srcOrd="4" destOrd="0" parTransId="{39E5806F-561A-41F1-B36B-89DA62267D8F}" sibTransId="{F4A17DB1-FA31-433A-B684-122AA6F7F35B}"/>
    <dgm:cxn modelId="{F0599177-F480-4559-AE48-C4E750C0EA15}" srcId="{94CF766F-AC37-4A20-8017-64E5AC74DC4A}" destId="{7F0A74BD-B7E4-48D1-8C43-8D652BC304A4}" srcOrd="1" destOrd="0" parTransId="{82CEDCA5-B97F-477E-ADDE-B98247FB726E}" sibTransId="{4CF6DD3F-F2DF-4682-8088-2E7607754730}"/>
    <dgm:cxn modelId="{5CAC627E-6700-4CC3-9F75-E9925DA3D712}" type="presOf" srcId="{AAF2EDAF-DF20-423C-9D41-21C54D92D1E8}" destId="{8C25F6E8-BD37-4899-B6E0-2C429D4DB7D1}" srcOrd="0" destOrd="0" presId="urn:microsoft.com/office/officeart/2018/5/layout/IconLeafLabelList"/>
    <dgm:cxn modelId="{B14B4B90-446E-4A5E-9989-6C31ADA88A57}" srcId="{94CF766F-AC37-4A20-8017-64E5AC74DC4A}" destId="{0EC1FBBC-E12D-42DC-823E-FE5E9A16A2B0}" srcOrd="2" destOrd="0" parTransId="{04CB3D4C-2388-413E-8834-7B2F66CC4F30}" sibTransId="{DB80D879-A471-4DB3-AC7D-AEB7D43DA80C}"/>
    <dgm:cxn modelId="{20CB26A9-87B6-431B-9865-773F57DE4C5F}" type="presOf" srcId="{EA1A1C9C-7A4E-45E1-8A84-B6621B2534FB}" destId="{E921D0D7-E5A1-49FD-A1B7-5D653EA944C9}" srcOrd="0" destOrd="0" presId="urn:microsoft.com/office/officeart/2018/5/layout/IconLeafLabelList"/>
    <dgm:cxn modelId="{6EEB7FC2-DA5A-46B4-A88E-6B8E35D9F4B5}" type="presOf" srcId="{7F0A74BD-B7E4-48D1-8C43-8D652BC304A4}" destId="{96319228-6912-444F-96FA-77C1B71E4AF7}" srcOrd="0" destOrd="0" presId="urn:microsoft.com/office/officeart/2018/5/layout/IconLeafLabelList"/>
    <dgm:cxn modelId="{0BE6F4CA-B695-4F50-B772-800744C8E5A5}" type="presOf" srcId="{94CF766F-AC37-4A20-8017-64E5AC74DC4A}" destId="{E224EEF2-D821-46EB-83E1-343EDB949CB2}" srcOrd="0" destOrd="0" presId="urn:microsoft.com/office/officeart/2018/5/layout/IconLeafLabelList"/>
    <dgm:cxn modelId="{F0E1DCF4-4CD4-40B6-ACD8-E3C0918C8AD8}" type="presOf" srcId="{0EC1FBBC-E12D-42DC-823E-FE5E9A16A2B0}" destId="{410706BA-305F-4164-8D56-3125096675FA}" srcOrd="0" destOrd="0" presId="urn:microsoft.com/office/officeart/2018/5/layout/IconLeafLabelList"/>
    <dgm:cxn modelId="{67062AF6-2DB8-4ED7-8875-6D2E8906B581}" srcId="{94CF766F-AC37-4A20-8017-64E5AC74DC4A}" destId="{EA1A1C9C-7A4E-45E1-8A84-B6621B2534FB}" srcOrd="3" destOrd="0" parTransId="{2FC9CCD2-6D6B-4269-AF37-1C4A706D3E77}" sibTransId="{28A727B1-22FC-481A-B4AD-4DFDFC6E959B}"/>
    <dgm:cxn modelId="{5481DBD5-B248-41BB-98FB-0B6067747BBD}" type="presParOf" srcId="{E224EEF2-D821-46EB-83E1-343EDB949CB2}" destId="{3C3E89F2-3B34-41E3-9CDA-7FF460E564B6}" srcOrd="0" destOrd="0" presId="urn:microsoft.com/office/officeart/2018/5/layout/IconLeafLabelList"/>
    <dgm:cxn modelId="{7BC94D91-AA8A-413E-9701-960A7764B659}" type="presParOf" srcId="{3C3E89F2-3B34-41E3-9CDA-7FF460E564B6}" destId="{27DD42F8-2AD6-4045-864B-85FE6DCEC18B}" srcOrd="0" destOrd="0" presId="urn:microsoft.com/office/officeart/2018/5/layout/IconLeafLabelList"/>
    <dgm:cxn modelId="{834416EF-9CA3-4906-BD9A-15DC19820C9A}" type="presParOf" srcId="{3C3E89F2-3B34-41E3-9CDA-7FF460E564B6}" destId="{BEBAABD5-7885-49AB-8263-30C44C40236F}" srcOrd="1" destOrd="0" presId="urn:microsoft.com/office/officeart/2018/5/layout/IconLeafLabelList"/>
    <dgm:cxn modelId="{350B9231-42B3-4150-A870-A38DB53DDF01}" type="presParOf" srcId="{3C3E89F2-3B34-41E3-9CDA-7FF460E564B6}" destId="{B022A340-A070-4577-81B1-062FBA777BBA}" srcOrd="2" destOrd="0" presId="urn:microsoft.com/office/officeart/2018/5/layout/IconLeafLabelList"/>
    <dgm:cxn modelId="{728899E6-674F-4286-893F-CA2681BB2F41}" type="presParOf" srcId="{3C3E89F2-3B34-41E3-9CDA-7FF460E564B6}" destId="{8C25F6E8-BD37-4899-B6E0-2C429D4DB7D1}" srcOrd="3" destOrd="0" presId="urn:microsoft.com/office/officeart/2018/5/layout/IconLeafLabelList"/>
    <dgm:cxn modelId="{141A00D4-9C82-4F90-A7D9-9CF36BD324A3}" type="presParOf" srcId="{E224EEF2-D821-46EB-83E1-343EDB949CB2}" destId="{DE0CB90F-1463-401D-AC27-8F9EA2042AD0}" srcOrd="1" destOrd="0" presId="urn:microsoft.com/office/officeart/2018/5/layout/IconLeafLabelList"/>
    <dgm:cxn modelId="{9A30D5FB-06DB-4646-86F3-939F2E287D45}" type="presParOf" srcId="{E224EEF2-D821-46EB-83E1-343EDB949CB2}" destId="{3A9BB64E-045A-489C-8A63-45F0809AF717}" srcOrd="2" destOrd="0" presId="urn:microsoft.com/office/officeart/2018/5/layout/IconLeafLabelList"/>
    <dgm:cxn modelId="{CAFD51E5-6A95-406B-B156-4976E306020C}" type="presParOf" srcId="{3A9BB64E-045A-489C-8A63-45F0809AF717}" destId="{72CF997C-36A5-4346-995A-F5CB60B20719}" srcOrd="0" destOrd="0" presId="urn:microsoft.com/office/officeart/2018/5/layout/IconLeafLabelList"/>
    <dgm:cxn modelId="{E18611A2-B682-4659-9B8D-B3DCFBCCEB53}" type="presParOf" srcId="{3A9BB64E-045A-489C-8A63-45F0809AF717}" destId="{D94F0135-9F85-4EDB-8162-5284C4904731}" srcOrd="1" destOrd="0" presId="urn:microsoft.com/office/officeart/2018/5/layout/IconLeafLabelList"/>
    <dgm:cxn modelId="{28702A3F-DC3A-48C0-9505-D579F346F46B}" type="presParOf" srcId="{3A9BB64E-045A-489C-8A63-45F0809AF717}" destId="{240A3810-2ED7-41FE-A2BD-9FA0293ACB98}" srcOrd="2" destOrd="0" presId="urn:microsoft.com/office/officeart/2018/5/layout/IconLeafLabelList"/>
    <dgm:cxn modelId="{4C3D099F-DF99-40EB-918D-6F6356C8DDCF}" type="presParOf" srcId="{3A9BB64E-045A-489C-8A63-45F0809AF717}" destId="{96319228-6912-444F-96FA-77C1B71E4AF7}" srcOrd="3" destOrd="0" presId="urn:microsoft.com/office/officeart/2018/5/layout/IconLeafLabelList"/>
    <dgm:cxn modelId="{5DF954A9-2C7D-4622-81F8-F1EE22B0BAD1}" type="presParOf" srcId="{E224EEF2-D821-46EB-83E1-343EDB949CB2}" destId="{02E99450-FE1C-40D3-BBC4-0E24630BAAD8}" srcOrd="3" destOrd="0" presId="urn:microsoft.com/office/officeart/2018/5/layout/IconLeafLabelList"/>
    <dgm:cxn modelId="{1764B387-2ACE-4F73-ADB8-61802267A5BA}" type="presParOf" srcId="{E224EEF2-D821-46EB-83E1-343EDB949CB2}" destId="{9279DC02-D0F3-4198-909E-905728AACD57}" srcOrd="4" destOrd="0" presId="urn:microsoft.com/office/officeart/2018/5/layout/IconLeafLabelList"/>
    <dgm:cxn modelId="{BA19DEA8-791F-4CBC-B47F-558BB13C44D8}" type="presParOf" srcId="{9279DC02-D0F3-4198-909E-905728AACD57}" destId="{3CB2DE81-0262-4C48-856C-BB2F70352EA8}" srcOrd="0" destOrd="0" presId="urn:microsoft.com/office/officeart/2018/5/layout/IconLeafLabelList"/>
    <dgm:cxn modelId="{B151D7E8-C49A-4B08-941C-0534412ADC19}" type="presParOf" srcId="{9279DC02-D0F3-4198-909E-905728AACD57}" destId="{1292E043-2A1D-44DB-B291-51C2007F943F}" srcOrd="1" destOrd="0" presId="urn:microsoft.com/office/officeart/2018/5/layout/IconLeafLabelList"/>
    <dgm:cxn modelId="{1C157D64-00EE-4F9F-BF7C-4826E553842C}" type="presParOf" srcId="{9279DC02-D0F3-4198-909E-905728AACD57}" destId="{150944ED-0596-497F-8F45-4AD76D9F90AC}" srcOrd="2" destOrd="0" presId="urn:microsoft.com/office/officeart/2018/5/layout/IconLeafLabelList"/>
    <dgm:cxn modelId="{6D56D0AD-19E8-40C7-AF81-A4ABBA01D805}" type="presParOf" srcId="{9279DC02-D0F3-4198-909E-905728AACD57}" destId="{410706BA-305F-4164-8D56-3125096675FA}" srcOrd="3" destOrd="0" presId="urn:microsoft.com/office/officeart/2018/5/layout/IconLeafLabelList"/>
    <dgm:cxn modelId="{9C70A20D-2AAE-4A52-9489-D534C50F14F8}" type="presParOf" srcId="{E224EEF2-D821-46EB-83E1-343EDB949CB2}" destId="{95F0D5B0-ED12-460A-83BC-8A818362661F}" srcOrd="5" destOrd="0" presId="urn:microsoft.com/office/officeart/2018/5/layout/IconLeafLabelList"/>
    <dgm:cxn modelId="{1D4A3F99-DD05-4D21-BFDC-A0CDFE1C5DBA}" type="presParOf" srcId="{E224EEF2-D821-46EB-83E1-343EDB949CB2}" destId="{48A8BDA4-F122-45A1-93F9-1D64F2A9DFB8}" srcOrd="6" destOrd="0" presId="urn:microsoft.com/office/officeart/2018/5/layout/IconLeafLabelList"/>
    <dgm:cxn modelId="{22F5521A-574C-4303-9592-E911A7767B4A}" type="presParOf" srcId="{48A8BDA4-F122-45A1-93F9-1D64F2A9DFB8}" destId="{DE8D0476-5E19-49FD-9CD0-9153B7FE4162}" srcOrd="0" destOrd="0" presId="urn:microsoft.com/office/officeart/2018/5/layout/IconLeafLabelList"/>
    <dgm:cxn modelId="{60EAE81A-D118-49AB-BC8E-25AEFB0C7BAC}" type="presParOf" srcId="{48A8BDA4-F122-45A1-93F9-1D64F2A9DFB8}" destId="{F359D125-EF0B-4BE6-B403-93A088926D11}" srcOrd="1" destOrd="0" presId="urn:microsoft.com/office/officeart/2018/5/layout/IconLeafLabelList"/>
    <dgm:cxn modelId="{58808F63-87A6-4ED3-BB80-3264951CBF07}" type="presParOf" srcId="{48A8BDA4-F122-45A1-93F9-1D64F2A9DFB8}" destId="{8BF0C21A-259A-4605-B6E9-41EA91A126EC}" srcOrd="2" destOrd="0" presId="urn:microsoft.com/office/officeart/2018/5/layout/IconLeafLabelList"/>
    <dgm:cxn modelId="{7A59DE1E-B02D-4A77-88BA-1DB28AFC236C}" type="presParOf" srcId="{48A8BDA4-F122-45A1-93F9-1D64F2A9DFB8}" destId="{E921D0D7-E5A1-49FD-A1B7-5D653EA944C9}" srcOrd="3" destOrd="0" presId="urn:microsoft.com/office/officeart/2018/5/layout/IconLeafLabelList"/>
    <dgm:cxn modelId="{F2BF7B90-2E1E-41FF-8166-1472337F2433}" type="presParOf" srcId="{E224EEF2-D821-46EB-83E1-343EDB949CB2}" destId="{DCC6353A-EE9E-4ED8-9C7D-F47AE61DF60D}" srcOrd="7" destOrd="0" presId="urn:microsoft.com/office/officeart/2018/5/layout/IconLeafLabelList"/>
    <dgm:cxn modelId="{FF5BA4BC-B70A-4618-975A-83C291290FEF}" type="presParOf" srcId="{E224EEF2-D821-46EB-83E1-343EDB949CB2}" destId="{F8F62E0B-43E8-48DC-BC26-3A67668EFB55}" srcOrd="8" destOrd="0" presId="urn:microsoft.com/office/officeart/2018/5/layout/IconLeafLabelList"/>
    <dgm:cxn modelId="{F8D61FBA-8E87-4FAB-815E-73D796505A90}" type="presParOf" srcId="{F8F62E0B-43E8-48DC-BC26-3A67668EFB55}" destId="{A62155F0-2B24-435A-8474-BFE74BAB9C37}" srcOrd="0" destOrd="0" presId="urn:microsoft.com/office/officeart/2018/5/layout/IconLeafLabelList"/>
    <dgm:cxn modelId="{F17EE3B9-3FAE-471E-BFF2-08735D0F4B0D}" type="presParOf" srcId="{F8F62E0B-43E8-48DC-BC26-3A67668EFB55}" destId="{BF7208F6-FB29-4416-B2EA-65A8F8D70F90}" srcOrd="1" destOrd="0" presId="urn:microsoft.com/office/officeart/2018/5/layout/IconLeafLabelList"/>
    <dgm:cxn modelId="{5AFB55A6-B046-462B-AB70-FFDC07BEF6FB}" type="presParOf" srcId="{F8F62E0B-43E8-48DC-BC26-3A67668EFB55}" destId="{87C99EA6-44FE-445A-BDD3-41DFC634D3B8}" srcOrd="2" destOrd="0" presId="urn:microsoft.com/office/officeart/2018/5/layout/IconLeafLabelList"/>
    <dgm:cxn modelId="{FE839F7C-62BC-4C8E-932E-56F2C4958A5B}" type="presParOf" srcId="{F8F62E0B-43E8-48DC-BC26-3A67668EFB55}" destId="{3458153C-B64F-4092-9C1B-08BB810EA4C7}"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B9324-CCBD-49F4-B3CC-218C5B9954F0}"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681691A-A683-40DA-97B6-24744BEB9900}">
      <dgm:prSet/>
      <dgm:spPr/>
      <dgm:t>
        <a:bodyPr/>
        <a:lstStyle/>
        <a:p>
          <a:pPr>
            <a:defRPr b="1"/>
          </a:pPr>
          <a:r>
            <a:rPr lang="en-US"/>
            <a:t>Prevention</a:t>
          </a:r>
        </a:p>
      </dgm:t>
    </dgm:pt>
    <dgm:pt modelId="{35911192-344B-439F-8C6C-7CFDBF8E9E17}" type="parTrans" cxnId="{A06C2164-E7A1-4B10-8787-87B7FF5FE4CB}">
      <dgm:prSet/>
      <dgm:spPr/>
      <dgm:t>
        <a:bodyPr/>
        <a:lstStyle/>
        <a:p>
          <a:endParaRPr lang="en-US"/>
        </a:p>
      </dgm:t>
    </dgm:pt>
    <dgm:pt modelId="{168E5FDC-487F-4A58-A9E3-CE2FA437845F}" type="sibTrans" cxnId="{A06C2164-E7A1-4B10-8787-87B7FF5FE4CB}">
      <dgm:prSet/>
      <dgm:spPr/>
      <dgm:t>
        <a:bodyPr/>
        <a:lstStyle/>
        <a:p>
          <a:endParaRPr lang="en-US"/>
        </a:p>
      </dgm:t>
    </dgm:pt>
    <dgm:pt modelId="{A51BF9BC-CABD-4D4B-9415-E217FE6701A9}">
      <dgm:prSet/>
      <dgm:spPr/>
      <dgm:t>
        <a:bodyPr/>
        <a:lstStyle/>
        <a:p>
          <a:r>
            <a:rPr lang="en-US"/>
            <a:t>Cancer</a:t>
          </a:r>
        </a:p>
      </dgm:t>
    </dgm:pt>
    <dgm:pt modelId="{4471AF8B-FF65-429B-AA2D-69927BB75DAF}" type="parTrans" cxnId="{5BCA2345-FF0A-4B10-940E-87B1BC0953BE}">
      <dgm:prSet/>
      <dgm:spPr/>
      <dgm:t>
        <a:bodyPr/>
        <a:lstStyle/>
        <a:p>
          <a:endParaRPr lang="en-US"/>
        </a:p>
      </dgm:t>
    </dgm:pt>
    <dgm:pt modelId="{4E8D7610-587A-4FF2-B78F-A9227BF3F4C5}" type="sibTrans" cxnId="{5BCA2345-FF0A-4B10-940E-87B1BC0953BE}">
      <dgm:prSet/>
      <dgm:spPr/>
      <dgm:t>
        <a:bodyPr/>
        <a:lstStyle/>
        <a:p>
          <a:endParaRPr lang="en-US"/>
        </a:p>
      </dgm:t>
    </dgm:pt>
    <dgm:pt modelId="{A7967352-B449-488E-AE3E-A00C33755228}">
      <dgm:prSet/>
      <dgm:spPr/>
      <dgm:t>
        <a:bodyPr/>
        <a:lstStyle/>
        <a:p>
          <a:r>
            <a:rPr lang="en-US"/>
            <a:t>Comorbidities</a:t>
          </a:r>
        </a:p>
      </dgm:t>
    </dgm:pt>
    <dgm:pt modelId="{B3C96B59-C400-4A8B-AAA7-93E225DCAE33}" type="parTrans" cxnId="{B01A5167-4A2D-4C2D-9811-95403114E4C0}">
      <dgm:prSet/>
      <dgm:spPr/>
      <dgm:t>
        <a:bodyPr/>
        <a:lstStyle/>
        <a:p>
          <a:endParaRPr lang="en-US"/>
        </a:p>
      </dgm:t>
    </dgm:pt>
    <dgm:pt modelId="{25E3F467-14D5-4647-9D5A-784AF1B7A118}" type="sibTrans" cxnId="{B01A5167-4A2D-4C2D-9811-95403114E4C0}">
      <dgm:prSet/>
      <dgm:spPr/>
      <dgm:t>
        <a:bodyPr/>
        <a:lstStyle/>
        <a:p>
          <a:endParaRPr lang="en-US"/>
        </a:p>
      </dgm:t>
    </dgm:pt>
    <dgm:pt modelId="{BEB6D8FD-0BA2-44C9-B29E-DA9135BAC69E}">
      <dgm:prSet/>
      <dgm:spPr/>
      <dgm:t>
        <a:bodyPr/>
        <a:lstStyle/>
        <a:p>
          <a:r>
            <a:rPr lang="en-US"/>
            <a:t>Hypertension, Type 2 Diabetes, Cardiovascular Disease</a:t>
          </a:r>
        </a:p>
      </dgm:t>
    </dgm:pt>
    <dgm:pt modelId="{5FCA1969-9D22-4B84-B172-D19D9AB1939A}" type="parTrans" cxnId="{6ACEA4DC-49B1-4C5F-A25F-EFB0374087EB}">
      <dgm:prSet/>
      <dgm:spPr/>
      <dgm:t>
        <a:bodyPr/>
        <a:lstStyle/>
        <a:p>
          <a:endParaRPr lang="en-US"/>
        </a:p>
      </dgm:t>
    </dgm:pt>
    <dgm:pt modelId="{35595254-DD7C-4F36-B79A-4DBC596EED7B}" type="sibTrans" cxnId="{6ACEA4DC-49B1-4C5F-A25F-EFB0374087EB}">
      <dgm:prSet/>
      <dgm:spPr/>
      <dgm:t>
        <a:bodyPr/>
        <a:lstStyle/>
        <a:p>
          <a:endParaRPr lang="en-US"/>
        </a:p>
      </dgm:t>
    </dgm:pt>
    <dgm:pt modelId="{70045809-118A-4F11-907E-7A870D0C6013}">
      <dgm:prSet/>
      <dgm:spPr/>
      <dgm:t>
        <a:bodyPr/>
        <a:lstStyle/>
        <a:p>
          <a:pPr>
            <a:defRPr b="1"/>
          </a:pPr>
          <a:r>
            <a:rPr lang="en-US"/>
            <a:t>General Wellness</a:t>
          </a:r>
        </a:p>
      </dgm:t>
    </dgm:pt>
    <dgm:pt modelId="{0459228E-AE16-4AEA-9F7E-3D9DCC149238}" type="parTrans" cxnId="{5FA5CA80-B87C-4F07-9EC8-740B3E606290}">
      <dgm:prSet/>
      <dgm:spPr/>
      <dgm:t>
        <a:bodyPr/>
        <a:lstStyle/>
        <a:p>
          <a:endParaRPr lang="en-US"/>
        </a:p>
      </dgm:t>
    </dgm:pt>
    <dgm:pt modelId="{20DE87CE-1370-4EC8-83F9-C0A98B59EC0A}" type="sibTrans" cxnId="{5FA5CA80-B87C-4F07-9EC8-740B3E606290}">
      <dgm:prSet/>
      <dgm:spPr/>
      <dgm:t>
        <a:bodyPr/>
        <a:lstStyle/>
        <a:p>
          <a:endParaRPr lang="en-US"/>
        </a:p>
      </dgm:t>
    </dgm:pt>
    <dgm:pt modelId="{7C1F6352-7941-4C5F-834A-891566E6FD1B}">
      <dgm:prSet/>
      <dgm:spPr/>
      <dgm:t>
        <a:bodyPr/>
        <a:lstStyle/>
        <a:p>
          <a:r>
            <a:rPr lang="en-US"/>
            <a:t>Diet</a:t>
          </a:r>
        </a:p>
      </dgm:t>
    </dgm:pt>
    <dgm:pt modelId="{D020F3D9-07B0-4E1D-A308-C989B140F30F}" type="parTrans" cxnId="{79182C6D-5EF2-4911-B906-7ECF0302D579}">
      <dgm:prSet/>
      <dgm:spPr/>
      <dgm:t>
        <a:bodyPr/>
        <a:lstStyle/>
        <a:p>
          <a:endParaRPr lang="en-US"/>
        </a:p>
      </dgm:t>
    </dgm:pt>
    <dgm:pt modelId="{9BC5F294-8370-4452-AAC8-23E899747D59}" type="sibTrans" cxnId="{79182C6D-5EF2-4911-B906-7ECF0302D579}">
      <dgm:prSet/>
      <dgm:spPr/>
      <dgm:t>
        <a:bodyPr/>
        <a:lstStyle/>
        <a:p>
          <a:endParaRPr lang="en-US"/>
        </a:p>
      </dgm:t>
    </dgm:pt>
    <dgm:pt modelId="{D2A8046A-0CDA-4A32-B7C1-00E05F8E9835}">
      <dgm:prSet/>
      <dgm:spPr/>
      <dgm:t>
        <a:bodyPr/>
        <a:lstStyle/>
        <a:p>
          <a:r>
            <a:rPr lang="en-US"/>
            <a:t>Exercise</a:t>
          </a:r>
        </a:p>
      </dgm:t>
    </dgm:pt>
    <dgm:pt modelId="{9B875F58-B983-4CD8-BEC8-92FC6B11B885}" type="parTrans" cxnId="{43C3A138-083D-4AF8-8A78-48F0CC69997C}">
      <dgm:prSet/>
      <dgm:spPr/>
      <dgm:t>
        <a:bodyPr/>
        <a:lstStyle/>
        <a:p>
          <a:endParaRPr lang="en-US"/>
        </a:p>
      </dgm:t>
    </dgm:pt>
    <dgm:pt modelId="{9428C015-4F3A-4FE3-915D-4E383FE2C6B7}" type="sibTrans" cxnId="{43C3A138-083D-4AF8-8A78-48F0CC69997C}">
      <dgm:prSet/>
      <dgm:spPr/>
      <dgm:t>
        <a:bodyPr/>
        <a:lstStyle/>
        <a:p>
          <a:endParaRPr lang="en-US"/>
        </a:p>
      </dgm:t>
    </dgm:pt>
    <dgm:pt modelId="{052C441C-B399-4E19-853B-FA8294B8E715}">
      <dgm:prSet/>
      <dgm:spPr/>
      <dgm:t>
        <a:bodyPr/>
        <a:lstStyle/>
        <a:p>
          <a:r>
            <a:rPr lang="en-US"/>
            <a:t>Psychological well-being</a:t>
          </a:r>
        </a:p>
      </dgm:t>
    </dgm:pt>
    <dgm:pt modelId="{5BB61E0F-F612-43E0-9582-A12A2E9615CD}" type="parTrans" cxnId="{BEF18743-EACF-442B-94EE-5DAB35AB007A}">
      <dgm:prSet/>
      <dgm:spPr/>
      <dgm:t>
        <a:bodyPr/>
        <a:lstStyle/>
        <a:p>
          <a:endParaRPr lang="en-US"/>
        </a:p>
      </dgm:t>
    </dgm:pt>
    <dgm:pt modelId="{8C454C05-E6D5-40D0-9232-730B95D08157}" type="sibTrans" cxnId="{BEF18743-EACF-442B-94EE-5DAB35AB007A}">
      <dgm:prSet/>
      <dgm:spPr/>
      <dgm:t>
        <a:bodyPr/>
        <a:lstStyle/>
        <a:p>
          <a:endParaRPr lang="en-US"/>
        </a:p>
      </dgm:t>
    </dgm:pt>
    <dgm:pt modelId="{9AB68257-BD43-4FE3-8B4A-F8511C4416DD}">
      <dgm:prSet/>
      <dgm:spPr/>
      <dgm:t>
        <a:bodyPr/>
        <a:lstStyle/>
        <a:p>
          <a:pPr>
            <a:defRPr b="1"/>
          </a:pPr>
          <a:r>
            <a:rPr lang="en-US"/>
            <a:t>Surveillance and Screening</a:t>
          </a:r>
        </a:p>
      </dgm:t>
    </dgm:pt>
    <dgm:pt modelId="{53969220-84EE-410F-BB72-1268B32A3091}" type="parTrans" cxnId="{47F7132E-4F41-4B8D-BA0F-E2456B3FC8F5}">
      <dgm:prSet/>
      <dgm:spPr/>
      <dgm:t>
        <a:bodyPr/>
        <a:lstStyle/>
        <a:p>
          <a:endParaRPr lang="en-US"/>
        </a:p>
      </dgm:t>
    </dgm:pt>
    <dgm:pt modelId="{251810A4-D789-4288-8DC1-BE89733AB1CB}" type="sibTrans" cxnId="{47F7132E-4F41-4B8D-BA0F-E2456B3FC8F5}">
      <dgm:prSet/>
      <dgm:spPr/>
      <dgm:t>
        <a:bodyPr/>
        <a:lstStyle/>
        <a:p>
          <a:endParaRPr lang="en-US"/>
        </a:p>
      </dgm:t>
    </dgm:pt>
    <dgm:pt modelId="{2CF7B3EB-D2EE-4C11-9576-7360AFA64DBD}" type="pres">
      <dgm:prSet presAssocID="{625B9324-CCBD-49F4-B3CC-218C5B9954F0}" presName="root" presStyleCnt="0">
        <dgm:presLayoutVars>
          <dgm:dir/>
          <dgm:resizeHandles val="exact"/>
        </dgm:presLayoutVars>
      </dgm:prSet>
      <dgm:spPr/>
    </dgm:pt>
    <dgm:pt modelId="{0C9D3190-A61D-4CFF-9C55-6BE96F4EEBC9}" type="pres">
      <dgm:prSet presAssocID="{7681691A-A683-40DA-97B6-24744BEB9900}" presName="compNode" presStyleCnt="0"/>
      <dgm:spPr/>
    </dgm:pt>
    <dgm:pt modelId="{3E790EC7-2601-43AC-B282-07C3B9F3C4DD}" type="pres">
      <dgm:prSet presAssocID="{7681691A-A683-40DA-97B6-24744BEB99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317F5623-EB15-4E22-9974-D9A6E80B4F4E}" type="pres">
      <dgm:prSet presAssocID="{7681691A-A683-40DA-97B6-24744BEB9900}" presName="iconSpace" presStyleCnt="0"/>
      <dgm:spPr/>
    </dgm:pt>
    <dgm:pt modelId="{4ED227A2-D123-4BDC-8C12-30415A5F54F1}" type="pres">
      <dgm:prSet presAssocID="{7681691A-A683-40DA-97B6-24744BEB9900}" presName="parTx" presStyleLbl="revTx" presStyleIdx="0" presStyleCnt="6">
        <dgm:presLayoutVars>
          <dgm:chMax val="0"/>
          <dgm:chPref val="0"/>
        </dgm:presLayoutVars>
      </dgm:prSet>
      <dgm:spPr/>
    </dgm:pt>
    <dgm:pt modelId="{15E94D4F-8106-417E-A22A-847C525EA805}" type="pres">
      <dgm:prSet presAssocID="{7681691A-A683-40DA-97B6-24744BEB9900}" presName="txSpace" presStyleCnt="0"/>
      <dgm:spPr/>
    </dgm:pt>
    <dgm:pt modelId="{12A742B5-142E-4E28-B4E3-E15F105E057D}" type="pres">
      <dgm:prSet presAssocID="{7681691A-A683-40DA-97B6-24744BEB9900}" presName="desTx" presStyleLbl="revTx" presStyleIdx="1" presStyleCnt="6">
        <dgm:presLayoutVars/>
      </dgm:prSet>
      <dgm:spPr/>
    </dgm:pt>
    <dgm:pt modelId="{71DC4BC7-C449-4894-AEA9-4CAB2B37F86B}" type="pres">
      <dgm:prSet presAssocID="{168E5FDC-487F-4A58-A9E3-CE2FA437845F}" presName="sibTrans" presStyleCnt="0"/>
      <dgm:spPr/>
    </dgm:pt>
    <dgm:pt modelId="{A2BE957A-831B-455C-8CA5-E7973FAFA597}" type="pres">
      <dgm:prSet presAssocID="{70045809-118A-4F11-907E-7A870D0C6013}" presName="compNode" presStyleCnt="0"/>
      <dgm:spPr/>
    </dgm:pt>
    <dgm:pt modelId="{B32DA43F-A349-4466-A58C-1C4E7BCB5221}" type="pres">
      <dgm:prSet presAssocID="{70045809-118A-4F11-907E-7A870D0C60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A53EDF7E-09F9-44D2-BC26-85CF649778E7}" type="pres">
      <dgm:prSet presAssocID="{70045809-118A-4F11-907E-7A870D0C6013}" presName="iconSpace" presStyleCnt="0"/>
      <dgm:spPr/>
    </dgm:pt>
    <dgm:pt modelId="{D0CA44B8-EB29-4D17-B917-B14CF3A60841}" type="pres">
      <dgm:prSet presAssocID="{70045809-118A-4F11-907E-7A870D0C6013}" presName="parTx" presStyleLbl="revTx" presStyleIdx="2" presStyleCnt="6">
        <dgm:presLayoutVars>
          <dgm:chMax val="0"/>
          <dgm:chPref val="0"/>
        </dgm:presLayoutVars>
      </dgm:prSet>
      <dgm:spPr/>
    </dgm:pt>
    <dgm:pt modelId="{2286EB90-22C6-452A-A834-A77EC8C804FE}" type="pres">
      <dgm:prSet presAssocID="{70045809-118A-4F11-907E-7A870D0C6013}" presName="txSpace" presStyleCnt="0"/>
      <dgm:spPr/>
    </dgm:pt>
    <dgm:pt modelId="{1557A9BF-CEAA-4CA1-AD76-98BF82BFB200}" type="pres">
      <dgm:prSet presAssocID="{70045809-118A-4F11-907E-7A870D0C6013}" presName="desTx" presStyleLbl="revTx" presStyleIdx="3" presStyleCnt="6">
        <dgm:presLayoutVars/>
      </dgm:prSet>
      <dgm:spPr/>
    </dgm:pt>
    <dgm:pt modelId="{48B0A2C6-2F0F-4C01-B345-54338A92AA4A}" type="pres">
      <dgm:prSet presAssocID="{20DE87CE-1370-4EC8-83F9-C0A98B59EC0A}" presName="sibTrans" presStyleCnt="0"/>
      <dgm:spPr/>
    </dgm:pt>
    <dgm:pt modelId="{6AC081BF-F755-4107-8B83-E160432BED87}" type="pres">
      <dgm:prSet presAssocID="{9AB68257-BD43-4FE3-8B4A-F8511C4416DD}" presName="compNode" presStyleCnt="0"/>
      <dgm:spPr/>
    </dgm:pt>
    <dgm:pt modelId="{D5A6B0E4-3BBE-4262-8F90-4646BE1607D9}" type="pres">
      <dgm:prSet presAssocID="{9AB68257-BD43-4FE3-8B4A-F8511C4416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a:ext>
      </dgm:extLst>
    </dgm:pt>
    <dgm:pt modelId="{0F722EE8-FF42-4434-9BB6-78D69D4E71A7}" type="pres">
      <dgm:prSet presAssocID="{9AB68257-BD43-4FE3-8B4A-F8511C4416DD}" presName="iconSpace" presStyleCnt="0"/>
      <dgm:spPr/>
    </dgm:pt>
    <dgm:pt modelId="{B3F3DEB7-ECDF-456A-8566-D55651E9B0E2}" type="pres">
      <dgm:prSet presAssocID="{9AB68257-BD43-4FE3-8B4A-F8511C4416DD}" presName="parTx" presStyleLbl="revTx" presStyleIdx="4" presStyleCnt="6">
        <dgm:presLayoutVars>
          <dgm:chMax val="0"/>
          <dgm:chPref val="0"/>
        </dgm:presLayoutVars>
      </dgm:prSet>
      <dgm:spPr/>
    </dgm:pt>
    <dgm:pt modelId="{3B855738-3A72-4899-994E-796733C38B1E}" type="pres">
      <dgm:prSet presAssocID="{9AB68257-BD43-4FE3-8B4A-F8511C4416DD}" presName="txSpace" presStyleCnt="0"/>
      <dgm:spPr/>
    </dgm:pt>
    <dgm:pt modelId="{60318671-E201-46EB-B74A-165D5C7A0EBC}" type="pres">
      <dgm:prSet presAssocID="{9AB68257-BD43-4FE3-8B4A-F8511C4416DD}" presName="desTx" presStyleLbl="revTx" presStyleIdx="5" presStyleCnt="6">
        <dgm:presLayoutVars/>
      </dgm:prSet>
      <dgm:spPr/>
    </dgm:pt>
  </dgm:ptLst>
  <dgm:cxnLst>
    <dgm:cxn modelId="{3FC34006-E995-40EB-91A5-53B37DCF0695}" type="presOf" srcId="{7681691A-A683-40DA-97B6-24744BEB9900}" destId="{4ED227A2-D123-4BDC-8C12-30415A5F54F1}" srcOrd="0" destOrd="0" presId="urn:microsoft.com/office/officeart/2018/2/layout/IconLabelDescriptionList"/>
    <dgm:cxn modelId="{79BFF41F-9846-4D4B-8072-95A32D5F6409}" type="presOf" srcId="{9AB68257-BD43-4FE3-8B4A-F8511C4416DD}" destId="{B3F3DEB7-ECDF-456A-8566-D55651E9B0E2}" srcOrd="0" destOrd="0" presId="urn:microsoft.com/office/officeart/2018/2/layout/IconLabelDescriptionList"/>
    <dgm:cxn modelId="{47F7132E-4F41-4B8D-BA0F-E2456B3FC8F5}" srcId="{625B9324-CCBD-49F4-B3CC-218C5B9954F0}" destId="{9AB68257-BD43-4FE3-8B4A-F8511C4416DD}" srcOrd="2" destOrd="0" parTransId="{53969220-84EE-410F-BB72-1268B32A3091}" sibTransId="{251810A4-D789-4288-8DC1-BE89733AB1CB}"/>
    <dgm:cxn modelId="{43C3A138-083D-4AF8-8A78-48F0CC69997C}" srcId="{70045809-118A-4F11-907E-7A870D0C6013}" destId="{D2A8046A-0CDA-4A32-B7C1-00E05F8E9835}" srcOrd="1" destOrd="0" parTransId="{9B875F58-B983-4CD8-BEC8-92FC6B11B885}" sibTransId="{9428C015-4F3A-4FE3-915D-4E383FE2C6B7}"/>
    <dgm:cxn modelId="{BEF18743-EACF-442B-94EE-5DAB35AB007A}" srcId="{70045809-118A-4F11-907E-7A870D0C6013}" destId="{052C441C-B399-4E19-853B-FA8294B8E715}" srcOrd="2" destOrd="0" parTransId="{5BB61E0F-F612-43E0-9582-A12A2E9615CD}" sibTransId="{8C454C05-E6D5-40D0-9232-730B95D08157}"/>
    <dgm:cxn modelId="{5BCA2345-FF0A-4B10-940E-87B1BC0953BE}" srcId="{7681691A-A683-40DA-97B6-24744BEB9900}" destId="{A51BF9BC-CABD-4D4B-9415-E217FE6701A9}" srcOrd="0" destOrd="0" parTransId="{4471AF8B-FF65-429B-AA2D-69927BB75DAF}" sibTransId="{4E8D7610-587A-4FF2-B78F-A9227BF3F4C5}"/>
    <dgm:cxn modelId="{478E3752-E883-4FF0-BC4F-F93F64848E1B}" type="presOf" srcId="{D2A8046A-0CDA-4A32-B7C1-00E05F8E9835}" destId="{1557A9BF-CEAA-4CA1-AD76-98BF82BFB200}" srcOrd="0" destOrd="1" presId="urn:microsoft.com/office/officeart/2018/2/layout/IconLabelDescriptionList"/>
    <dgm:cxn modelId="{0484B459-A04D-4A3B-877F-02F4347E03EE}" type="presOf" srcId="{7C1F6352-7941-4C5F-834A-891566E6FD1B}" destId="{1557A9BF-CEAA-4CA1-AD76-98BF82BFB200}" srcOrd="0" destOrd="0" presId="urn:microsoft.com/office/officeart/2018/2/layout/IconLabelDescriptionList"/>
    <dgm:cxn modelId="{A06C2164-E7A1-4B10-8787-87B7FF5FE4CB}" srcId="{625B9324-CCBD-49F4-B3CC-218C5B9954F0}" destId="{7681691A-A683-40DA-97B6-24744BEB9900}" srcOrd="0" destOrd="0" parTransId="{35911192-344B-439F-8C6C-7CFDBF8E9E17}" sibTransId="{168E5FDC-487F-4A58-A9E3-CE2FA437845F}"/>
    <dgm:cxn modelId="{B01A5167-4A2D-4C2D-9811-95403114E4C0}" srcId="{7681691A-A683-40DA-97B6-24744BEB9900}" destId="{A7967352-B449-488E-AE3E-A00C33755228}" srcOrd="1" destOrd="0" parTransId="{B3C96B59-C400-4A8B-AAA7-93E225DCAE33}" sibTransId="{25E3F467-14D5-4647-9D5A-784AF1B7A118}"/>
    <dgm:cxn modelId="{79182C6D-5EF2-4911-B906-7ECF0302D579}" srcId="{70045809-118A-4F11-907E-7A870D0C6013}" destId="{7C1F6352-7941-4C5F-834A-891566E6FD1B}" srcOrd="0" destOrd="0" parTransId="{D020F3D9-07B0-4E1D-A308-C989B140F30F}" sibTransId="{9BC5F294-8370-4452-AAC8-23E899747D59}"/>
    <dgm:cxn modelId="{2BCCD671-D366-4183-8BF4-71E3DDB0F7AC}" type="presOf" srcId="{A7967352-B449-488E-AE3E-A00C33755228}" destId="{12A742B5-142E-4E28-B4E3-E15F105E057D}" srcOrd="0" destOrd="1" presId="urn:microsoft.com/office/officeart/2018/2/layout/IconLabelDescriptionList"/>
    <dgm:cxn modelId="{A2C52873-E4F6-4E41-A0BC-5B13190082B2}" type="presOf" srcId="{A51BF9BC-CABD-4D4B-9415-E217FE6701A9}" destId="{12A742B5-142E-4E28-B4E3-E15F105E057D}" srcOrd="0" destOrd="0" presId="urn:microsoft.com/office/officeart/2018/2/layout/IconLabelDescriptionList"/>
    <dgm:cxn modelId="{5FA5CA80-B87C-4F07-9EC8-740B3E606290}" srcId="{625B9324-CCBD-49F4-B3CC-218C5B9954F0}" destId="{70045809-118A-4F11-907E-7A870D0C6013}" srcOrd="1" destOrd="0" parTransId="{0459228E-AE16-4AEA-9F7E-3D9DCC149238}" sibTransId="{20DE87CE-1370-4EC8-83F9-C0A98B59EC0A}"/>
    <dgm:cxn modelId="{816A1FAB-A458-4862-8902-A4CCB624701E}" type="presOf" srcId="{625B9324-CCBD-49F4-B3CC-218C5B9954F0}" destId="{2CF7B3EB-D2EE-4C11-9576-7360AFA64DBD}" srcOrd="0" destOrd="0" presId="urn:microsoft.com/office/officeart/2018/2/layout/IconLabelDescriptionList"/>
    <dgm:cxn modelId="{310363B0-95E0-4BD0-976B-B54D0D04A49F}" type="presOf" srcId="{052C441C-B399-4E19-853B-FA8294B8E715}" destId="{1557A9BF-CEAA-4CA1-AD76-98BF82BFB200}" srcOrd="0" destOrd="2" presId="urn:microsoft.com/office/officeart/2018/2/layout/IconLabelDescriptionList"/>
    <dgm:cxn modelId="{96B167B1-2FDD-464C-9299-06424EB54314}" type="presOf" srcId="{BEB6D8FD-0BA2-44C9-B29E-DA9135BAC69E}" destId="{12A742B5-142E-4E28-B4E3-E15F105E057D}" srcOrd="0" destOrd="2" presId="urn:microsoft.com/office/officeart/2018/2/layout/IconLabelDescriptionList"/>
    <dgm:cxn modelId="{6C7FC5D8-CA84-4DD2-8990-6DEB74E0E50A}" type="presOf" srcId="{70045809-118A-4F11-907E-7A870D0C6013}" destId="{D0CA44B8-EB29-4D17-B917-B14CF3A60841}" srcOrd="0" destOrd="0" presId="urn:microsoft.com/office/officeart/2018/2/layout/IconLabelDescriptionList"/>
    <dgm:cxn modelId="{6ACEA4DC-49B1-4C5F-A25F-EFB0374087EB}" srcId="{A7967352-B449-488E-AE3E-A00C33755228}" destId="{BEB6D8FD-0BA2-44C9-B29E-DA9135BAC69E}" srcOrd="0" destOrd="0" parTransId="{5FCA1969-9D22-4B84-B172-D19D9AB1939A}" sibTransId="{35595254-DD7C-4F36-B79A-4DBC596EED7B}"/>
    <dgm:cxn modelId="{2771B9E4-B10D-4EB0-9949-8BF1352775C0}" type="presParOf" srcId="{2CF7B3EB-D2EE-4C11-9576-7360AFA64DBD}" destId="{0C9D3190-A61D-4CFF-9C55-6BE96F4EEBC9}" srcOrd="0" destOrd="0" presId="urn:microsoft.com/office/officeart/2018/2/layout/IconLabelDescriptionList"/>
    <dgm:cxn modelId="{4A49DE45-C6BD-49BB-A35D-415864B55929}" type="presParOf" srcId="{0C9D3190-A61D-4CFF-9C55-6BE96F4EEBC9}" destId="{3E790EC7-2601-43AC-B282-07C3B9F3C4DD}" srcOrd="0" destOrd="0" presId="urn:microsoft.com/office/officeart/2018/2/layout/IconLabelDescriptionList"/>
    <dgm:cxn modelId="{4DA07E35-7114-4503-936E-DDFE8E805022}" type="presParOf" srcId="{0C9D3190-A61D-4CFF-9C55-6BE96F4EEBC9}" destId="{317F5623-EB15-4E22-9974-D9A6E80B4F4E}" srcOrd="1" destOrd="0" presId="urn:microsoft.com/office/officeart/2018/2/layout/IconLabelDescriptionList"/>
    <dgm:cxn modelId="{908A0A45-F055-44DF-AE64-430F56CBC6F0}" type="presParOf" srcId="{0C9D3190-A61D-4CFF-9C55-6BE96F4EEBC9}" destId="{4ED227A2-D123-4BDC-8C12-30415A5F54F1}" srcOrd="2" destOrd="0" presId="urn:microsoft.com/office/officeart/2018/2/layout/IconLabelDescriptionList"/>
    <dgm:cxn modelId="{69FE7312-F0E8-45A5-9B7C-6EA97C32C39B}" type="presParOf" srcId="{0C9D3190-A61D-4CFF-9C55-6BE96F4EEBC9}" destId="{15E94D4F-8106-417E-A22A-847C525EA805}" srcOrd="3" destOrd="0" presId="urn:microsoft.com/office/officeart/2018/2/layout/IconLabelDescriptionList"/>
    <dgm:cxn modelId="{00786431-7130-4AF9-80FB-87CCD258F60B}" type="presParOf" srcId="{0C9D3190-A61D-4CFF-9C55-6BE96F4EEBC9}" destId="{12A742B5-142E-4E28-B4E3-E15F105E057D}" srcOrd="4" destOrd="0" presId="urn:microsoft.com/office/officeart/2018/2/layout/IconLabelDescriptionList"/>
    <dgm:cxn modelId="{BAAD1B2F-15A5-4131-8B8E-58045BCCF489}" type="presParOf" srcId="{2CF7B3EB-D2EE-4C11-9576-7360AFA64DBD}" destId="{71DC4BC7-C449-4894-AEA9-4CAB2B37F86B}" srcOrd="1" destOrd="0" presId="urn:microsoft.com/office/officeart/2018/2/layout/IconLabelDescriptionList"/>
    <dgm:cxn modelId="{7F9D8AD7-167D-4FDC-858C-F9E48563F53E}" type="presParOf" srcId="{2CF7B3EB-D2EE-4C11-9576-7360AFA64DBD}" destId="{A2BE957A-831B-455C-8CA5-E7973FAFA597}" srcOrd="2" destOrd="0" presId="urn:microsoft.com/office/officeart/2018/2/layout/IconLabelDescriptionList"/>
    <dgm:cxn modelId="{97AF0566-248F-4D1A-83D0-80260F3BE9A4}" type="presParOf" srcId="{A2BE957A-831B-455C-8CA5-E7973FAFA597}" destId="{B32DA43F-A349-4466-A58C-1C4E7BCB5221}" srcOrd="0" destOrd="0" presId="urn:microsoft.com/office/officeart/2018/2/layout/IconLabelDescriptionList"/>
    <dgm:cxn modelId="{3AAF3882-22AB-4A8E-95AF-8F19A6E06451}" type="presParOf" srcId="{A2BE957A-831B-455C-8CA5-E7973FAFA597}" destId="{A53EDF7E-09F9-44D2-BC26-85CF649778E7}" srcOrd="1" destOrd="0" presId="urn:microsoft.com/office/officeart/2018/2/layout/IconLabelDescriptionList"/>
    <dgm:cxn modelId="{8E38C643-A111-43BA-8CFE-F4182B6D6B6E}" type="presParOf" srcId="{A2BE957A-831B-455C-8CA5-E7973FAFA597}" destId="{D0CA44B8-EB29-4D17-B917-B14CF3A60841}" srcOrd="2" destOrd="0" presId="urn:microsoft.com/office/officeart/2018/2/layout/IconLabelDescriptionList"/>
    <dgm:cxn modelId="{85FFE09B-32C6-48D6-810E-396AC4B3A9E8}" type="presParOf" srcId="{A2BE957A-831B-455C-8CA5-E7973FAFA597}" destId="{2286EB90-22C6-452A-A834-A77EC8C804FE}" srcOrd="3" destOrd="0" presId="urn:microsoft.com/office/officeart/2018/2/layout/IconLabelDescriptionList"/>
    <dgm:cxn modelId="{7E9DEC4F-8E3E-4BD2-8846-46A1E4748B58}" type="presParOf" srcId="{A2BE957A-831B-455C-8CA5-E7973FAFA597}" destId="{1557A9BF-CEAA-4CA1-AD76-98BF82BFB200}" srcOrd="4" destOrd="0" presId="urn:microsoft.com/office/officeart/2018/2/layout/IconLabelDescriptionList"/>
    <dgm:cxn modelId="{8BBB4DDF-CDC2-4426-A4CF-BF1A1814E826}" type="presParOf" srcId="{2CF7B3EB-D2EE-4C11-9576-7360AFA64DBD}" destId="{48B0A2C6-2F0F-4C01-B345-54338A92AA4A}" srcOrd="3" destOrd="0" presId="urn:microsoft.com/office/officeart/2018/2/layout/IconLabelDescriptionList"/>
    <dgm:cxn modelId="{7023B8BC-35F2-4DFB-9507-41F85EF5B409}" type="presParOf" srcId="{2CF7B3EB-D2EE-4C11-9576-7360AFA64DBD}" destId="{6AC081BF-F755-4107-8B83-E160432BED87}" srcOrd="4" destOrd="0" presId="urn:microsoft.com/office/officeart/2018/2/layout/IconLabelDescriptionList"/>
    <dgm:cxn modelId="{CCF319CA-0A9F-46BB-896A-346EDFDEF201}" type="presParOf" srcId="{6AC081BF-F755-4107-8B83-E160432BED87}" destId="{D5A6B0E4-3BBE-4262-8F90-4646BE1607D9}" srcOrd="0" destOrd="0" presId="urn:microsoft.com/office/officeart/2018/2/layout/IconLabelDescriptionList"/>
    <dgm:cxn modelId="{E7A35F2F-F53B-490C-A41D-FD83896D19BB}" type="presParOf" srcId="{6AC081BF-F755-4107-8B83-E160432BED87}" destId="{0F722EE8-FF42-4434-9BB6-78D69D4E71A7}" srcOrd="1" destOrd="0" presId="urn:microsoft.com/office/officeart/2018/2/layout/IconLabelDescriptionList"/>
    <dgm:cxn modelId="{39F71F9E-F357-4FCE-9946-BABAA67F63B0}" type="presParOf" srcId="{6AC081BF-F755-4107-8B83-E160432BED87}" destId="{B3F3DEB7-ECDF-456A-8566-D55651E9B0E2}" srcOrd="2" destOrd="0" presId="urn:microsoft.com/office/officeart/2018/2/layout/IconLabelDescriptionList"/>
    <dgm:cxn modelId="{05AF72B3-BA20-46E4-BEB1-0E4560355780}" type="presParOf" srcId="{6AC081BF-F755-4107-8B83-E160432BED87}" destId="{3B855738-3A72-4899-994E-796733C38B1E}" srcOrd="3" destOrd="0" presId="urn:microsoft.com/office/officeart/2018/2/layout/IconLabelDescriptionList"/>
    <dgm:cxn modelId="{4372CD0B-06D8-45F3-B006-7D41D48EE0BC}" type="presParOf" srcId="{6AC081BF-F755-4107-8B83-E160432BED87}" destId="{60318671-E201-46EB-B74A-165D5C7A0EB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570CED-8919-4B08-BC9D-F46E364BB9A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D7A9139-371D-4C61-A91F-D799A7C4079F}">
      <dgm:prSet phldrT="[Text]" phldr="0"/>
      <dgm:spPr/>
      <dgm:t>
        <a:bodyPr/>
        <a:lstStyle/>
        <a:p>
          <a:pPr rtl="0"/>
          <a:r>
            <a:rPr lang="en-US">
              <a:latin typeface="Calibri Light" panose="020F0302020204030204"/>
            </a:rPr>
            <a:t>Advance Practice Providers</a:t>
          </a:r>
          <a:endParaRPr lang="en-US"/>
        </a:p>
      </dgm:t>
    </dgm:pt>
    <dgm:pt modelId="{868E69D0-1B97-4FF7-A37C-1A46BCA7F136}" type="parTrans" cxnId="{A0788476-172C-49C4-863D-A56048F78346}">
      <dgm:prSet/>
      <dgm:spPr/>
      <dgm:t>
        <a:bodyPr/>
        <a:lstStyle/>
        <a:p>
          <a:endParaRPr lang="en-US"/>
        </a:p>
      </dgm:t>
    </dgm:pt>
    <dgm:pt modelId="{7A14E0ED-A793-411E-90BD-2EE170EA3E23}" type="sibTrans" cxnId="{A0788476-172C-49C4-863D-A56048F78346}">
      <dgm:prSet/>
      <dgm:spPr/>
      <dgm:t>
        <a:bodyPr/>
        <a:lstStyle/>
        <a:p>
          <a:endParaRPr lang="en-US"/>
        </a:p>
      </dgm:t>
    </dgm:pt>
    <dgm:pt modelId="{31BF98A6-2F20-49A0-968A-154F0ABCAAFC}">
      <dgm:prSet phldrT="[Text]" phldr="0"/>
      <dgm:spPr/>
      <dgm:t>
        <a:bodyPr/>
        <a:lstStyle/>
        <a:p>
          <a:pPr rtl="0"/>
          <a:r>
            <a:rPr lang="en-US">
              <a:latin typeface="Calibri Light" panose="020F0302020204030204"/>
            </a:rPr>
            <a:t>Social Workers</a:t>
          </a:r>
          <a:endParaRPr lang="en-US"/>
        </a:p>
      </dgm:t>
    </dgm:pt>
    <dgm:pt modelId="{C910835F-120A-4BCE-9DC8-6142717DE564}" type="parTrans" cxnId="{A57DE03B-F4F8-4768-A41A-1EF1E0A9E821}">
      <dgm:prSet/>
      <dgm:spPr/>
      <dgm:t>
        <a:bodyPr/>
        <a:lstStyle/>
        <a:p>
          <a:endParaRPr lang="en-US"/>
        </a:p>
      </dgm:t>
    </dgm:pt>
    <dgm:pt modelId="{26CFDC22-12A4-4E6F-B14F-E8E6CBC92BED}" type="sibTrans" cxnId="{A57DE03B-F4F8-4768-A41A-1EF1E0A9E821}">
      <dgm:prSet/>
      <dgm:spPr/>
      <dgm:t>
        <a:bodyPr/>
        <a:lstStyle/>
        <a:p>
          <a:endParaRPr lang="en-US"/>
        </a:p>
      </dgm:t>
    </dgm:pt>
    <dgm:pt modelId="{C3C3F047-AE80-4110-9F43-62DE2650F4C5}">
      <dgm:prSet phldrT="[Text]" phldr="0"/>
      <dgm:spPr/>
      <dgm:t>
        <a:bodyPr/>
        <a:lstStyle/>
        <a:p>
          <a:pPr rtl="0"/>
          <a:r>
            <a:rPr lang="en-US">
              <a:latin typeface="Calibri Light" panose="020F0302020204030204"/>
            </a:rPr>
            <a:t>Spiritual Care</a:t>
          </a:r>
          <a:endParaRPr lang="en-US"/>
        </a:p>
      </dgm:t>
    </dgm:pt>
    <dgm:pt modelId="{E51C0F7C-78DB-4DDD-8B59-DD2412AF1FB6}" type="parTrans" cxnId="{980AC36C-6EC1-4951-AED9-8F5728ADE018}">
      <dgm:prSet/>
      <dgm:spPr/>
      <dgm:t>
        <a:bodyPr/>
        <a:lstStyle/>
        <a:p>
          <a:endParaRPr lang="en-US"/>
        </a:p>
      </dgm:t>
    </dgm:pt>
    <dgm:pt modelId="{5BC4106E-0B0A-4FE3-8B7F-BFE722E4B056}" type="sibTrans" cxnId="{980AC36C-6EC1-4951-AED9-8F5728ADE018}">
      <dgm:prSet/>
      <dgm:spPr/>
      <dgm:t>
        <a:bodyPr/>
        <a:lstStyle/>
        <a:p>
          <a:endParaRPr lang="en-US"/>
        </a:p>
      </dgm:t>
    </dgm:pt>
    <dgm:pt modelId="{94C3EA66-AC01-4F3E-BF92-1CB5D548C6CE}">
      <dgm:prSet phldr="0"/>
      <dgm:spPr/>
      <dgm:t>
        <a:bodyPr/>
        <a:lstStyle/>
        <a:p>
          <a:pPr rtl="0"/>
          <a:r>
            <a:rPr lang="en-US">
              <a:latin typeface="Calibri Light" panose="020F0302020204030204"/>
            </a:rPr>
            <a:t>Pain Management</a:t>
          </a:r>
        </a:p>
      </dgm:t>
    </dgm:pt>
    <dgm:pt modelId="{9C19E4F0-FBFF-47F3-994F-D3686B8A51BA}" type="parTrans" cxnId="{592644A4-4529-4AF1-8B58-06114357796F}">
      <dgm:prSet/>
      <dgm:spPr/>
    </dgm:pt>
    <dgm:pt modelId="{98F692FD-EE9B-4D1E-BEA1-B84CC3807FD6}" type="sibTrans" cxnId="{592644A4-4529-4AF1-8B58-06114357796F}">
      <dgm:prSet/>
      <dgm:spPr/>
      <dgm:t>
        <a:bodyPr/>
        <a:lstStyle/>
        <a:p>
          <a:endParaRPr lang="en-US"/>
        </a:p>
      </dgm:t>
    </dgm:pt>
    <dgm:pt modelId="{1B1CC3F0-B71F-420C-AF65-DE5EE76B25A9}">
      <dgm:prSet phldr="0"/>
      <dgm:spPr/>
      <dgm:t>
        <a:bodyPr/>
        <a:lstStyle/>
        <a:p>
          <a:pPr rtl="0"/>
          <a:r>
            <a:rPr lang="en-US">
              <a:latin typeface="Calibri Light" panose="020F0302020204030204"/>
            </a:rPr>
            <a:t>Patients Doctor</a:t>
          </a:r>
        </a:p>
      </dgm:t>
    </dgm:pt>
    <dgm:pt modelId="{13E2C1E0-27C2-498C-89CD-6C6F58CD8B70}" type="parTrans" cxnId="{31976F16-80EF-4C75-B677-D555AF60B54A}">
      <dgm:prSet/>
      <dgm:spPr/>
    </dgm:pt>
    <dgm:pt modelId="{D7262BC8-EC65-4629-9D7F-1A5D915A4890}" type="sibTrans" cxnId="{31976F16-80EF-4C75-B677-D555AF60B54A}">
      <dgm:prSet/>
      <dgm:spPr/>
      <dgm:t>
        <a:bodyPr/>
        <a:lstStyle/>
        <a:p>
          <a:endParaRPr lang="en-US"/>
        </a:p>
      </dgm:t>
    </dgm:pt>
    <dgm:pt modelId="{6B55F7FF-C49A-463A-8794-642E64887F0D}" type="pres">
      <dgm:prSet presAssocID="{8E570CED-8919-4B08-BC9D-F46E364BB9AC}" presName="cycle" presStyleCnt="0">
        <dgm:presLayoutVars>
          <dgm:dir/>
          <dgm:resizeHandles val="exact"/>
        </dgm:presLayoutVars>
      </dgm:prSet>
      <dgm:spPr/>
    </dgm:pt>
    <dgm:pt modelId="{FF8C269D-0244-41C4-80B5-6E4FC6C2BBA3}" type="pres">
      <dgm:prSet presAssocID="{1D7A9139-371D-4C61-A91F-D799A7C4079F}" presName="node" presStyleLbl="node1" presStyleIdx="0" presStyleCnt="5">
        <dgm:presLayoutVars>
          <dgm:bulletEnabled val="1"/>
        </dgm:presLayoutVars>
      </dgm:prSet>
      <dgm:spPr/>
    </dgm:pt>
    <dgm:pt modelId="{57AC6B5C-5AD6-4D51-90F9-A4C08DBE6729}" type="pres">
      <dgm:prSet presAssocID="{7A14E0ED-A793-411E-90BD-2EE170EA3E23}" presName="sibTrans" presStyleLbl="sibTrans2D1" presStyleIdx="0" presStyleCnt="5"/>
      <dgm:spPr/>
    </dgm:pt>
    <dgm:pt modelId="{FE3C1A1A-1222-40EA-8BA4-A339773F9F24}" type="pres">
      <dgm:prSet presAssocID="{7A14E0ED-A793-411E-90BD-2EE170EA3E23}" presName="connectorText" presStyleLbl="sibTrans2D1" presStyleIdx="0" presStyleCnt="5"/>
      <dgm:spPr/>
    </dgm:pt>
    <dgm:pt modelId="{1351EF3C-D25C-483C-A2DF-363181C55053}" type="pres">
      <dgm:prSet presAssocID="{31BF98A6-2F20-49A0-968A-154F0ABCAAFC}" presName="node" presStyleLbl="node1" presStyleIdx="1" presStyleCnt="5">
        <dgm:presLayoutVars>
          <dgm:bulletEnabled val="1"/>
        </dgm:presLayoutVars>
      </dgm:prSet>
      <dgm:spPr/>
    </dgm:pt>
    <dgm:pt modelId="{9C6A23E7-287A-44A5-A5A8-6E420C983916}" type="pres">
      <dgm:prSet presAssocID="{26CFDC22-12A4-4E6F-B14F-E8E6CBC92BED}" presName="sibTrans" presStyleLbl="sibTrans2D1" presStyleIdx="1" presStyleCnt="5"/>
      <dgm:spPr/>
    </dgm:pt>
    <dgm:pt modelId="{C69D6884-76D8-498E-B5EF-30AA0D7621A1}" type="pres">
      <dgm:prSet presAssocID="{26CFDC22-12A4-4E6F-B14F-E8E6CBC92BED}" presName="connectorText" presStyleLbl="sibTrans2D1" presStyleIdx="1" presStyleCnt="5"/>
      <dgm:spPr/>
    </dgm:pt>
    <dgm:pt modelId="{107E97E9-807D-425E-8532-6E18B944F1E6}" type="pres">
      <dgm:prSet presAssocID="{C3C3F047-AE80-4110-9F43-62DE2650F4C5}" presName="node" presStyleLbl="node1" presStyleIdx="2" presStyleCnt="5">
        <dgm:presLayoutVars>
          <dgm:bulletEnabled val="1"/>
        </dgm:presLayoutVars>
      </dgm:prSet>
      <dgm:spPr/>
    </dgm:pt>
    <dgm:pt modelId="{94866DDD-C84C-4FCA-867B-64F87FBFB8DD}" type="pres">
      <dgm:prSet presAssocID="{5BC4106E-0B0A-4FE3-8B7F-BFE722E4B056}" presName="sibTrans" presStyleLbl="sibTrans2D1" presStyleIdx="2" presStyleCnt="5"/>
      <dgm:spPr/>
    </dgm:pt>
    <dgm:pt modelId="{2386D09B-A716-4411-8627-7123E2E7F9CA}" type="pres">
      <dgm:prSet presAssocID="{5BC4106E-0B0A-4FE3-8B7F-BFE722E4B056}" presName="connectorText" presStyleLbl="sibTrans2D1" presStyleIdx="2" presStyleCnt="5"/>
      <dgm:spPr/>
    </dgm:pt>
    <dgm:pt modelId="{109E55C3-AB18-4832-ACCD-5D8C5A759D26}" type="pres">
      <dgm:prSet presAssocID="{94C3EA66-AC01-4F3E-BF92-1CB5D548C6CE}" presName="node" presStyleLbl="node1" presStyleIdx="3" presStyleCnt="5">
        <dgm:presLayoutVars>
          <dgm:bulletEnabled val="1"/>
        </dgm:presLayoutVars>
      </dgm:prSet>
      <dgm:spPr/>
    </dgm:pt>
    <dgm:pt modelId="{03B3CB98-32B1-4042-94F0-49040E270E41}" type="pres">
      <dgm:prSet presAssocID="{98F692FD-EE9B-4D1E-BEA1-B84CC3807FD6}" presName="sibTrans" presStyleLbl="sibTrans2D1" presStyleIdx="3" presStyleCnt="5"/>
      <dgm:spPr/>
    </dgm:pt>
    <dgm:pt modelId="{7B055B99-28ED-4879-9D60-69B66A1A7B54}" type="pres">
      <dgm:prSet presAssocID="{98F692FD-EE9B-4D1E-BEA1-B84CC3807FD6}" presName="connectorText" presStyleLbl="sibTrans2D1" presStyleIdx="3" presStyleCnt="5"/>
      <dgm:spPr/>
    </dgm:pt>
    <dgm:pt modelId="{76A172C3-B8AF-45E3-8196-5B6103630F96}" type="pres">
      <dgm:prSet presAssocID="{1B1CC3F0-B71F-420C-AF65-DE5EE76B25A9}" presName="node" presStyleLbl="node1" presStyleIdx="4" presStyleCnt="5">
        <dgm:presLayoutVars>
          <dgm:bulletEnabled val="1"/>
        </dgm:presLayoutVars>
      </dgm:prSet>
      <dgm:spPr/>
    </dgm:pt>
    <dgm:pt modelId="{70FE7C4E-A76A-4B82-9ED2-C38048DF2D86}" type="pres">
      <dgm:prSet presAssocID="{D7262BC8-EC65-4629-9D7F-1A5D915A4890}" presName="sibTrans" presStyleLbl="sibTrans2D1" presStyleIdx="4" presStyleCnt="5"/>
      <dgm:spPr/>
    </dgm:pt>
    <dgm:pt modelId="{FEB48BBB-BBA5-45CA-9DBD-C3368618869C}" type="pres">
      <dgm:prSet presAssocID="{D7262BC8-EC65-4629-9D7F-1A5D915A4890}" presName="connectorText" presStyleLbl="sibTrans2D1" presStyleIdx="4" presStyleCnt="5"/>
      <dgm:spPr/>
    </dgm:pt>
  </dgm:ptLst>
  <dgm:cxnLst>
    <dgm:cxn modelId="{31976F16-80EF-4C75-B677-D555AF60B54A}" srcId="{8E570CED-8919-4B08-BC9D-F46E364BB9AC}" destId="{1B1CC3F0-B71F-420C-AF65-DE5EE76B25A9}" srcOrd="4" destOrd="0" parTransId="{13E2C1E0-27C2-498C-89CD-6C6F58CD8B70}" sibTransId="{D7262BC8-EC65-4629-9D7F-1A5D915A4890}"/>
    <dgm:cxn modelId="{76856428-466A-40E5-B153-ADE6672CA539}" type="presOf" srcId="{5BC4106E-0B0A-4FE3-8B7F-BFE722E4B056}" destId="{2386D09B-A716-4411-8627-7123E2E7F9CA}" srcOrd="1" destOrd="0" presId="urn:microsoft.com/office/officeart/2005/8/layout/cycle2"/>
    <dgm:cxn modelId="{E363DB37-2929-4E96-8864-D709211352E9}" type="presOf" srcId="{1B1CC3F0-B71F-420C-AF65-DE5EE76B25A9}" destId="{76A172C3-B8AF-45E3-8196-5B6103630F96}" srcOrd="0" destOrd="0" presId="urn:microsoft.com/office/officeart/2005/8/layout/cycle2"/>
    <dgm:cxn modelId="{A57DE03B-F4F8-4768-A41A-1EF1E0A9E821}" srcId="{8E570CED-8919-4B08-BC9D-F46E364BB9AC}" destId="{31BF98A6-2F20-49A0-968A-154F0ABCAAFC}" srcOrd="1" destOrd="0" parTransId="{C910835F-120A-4BCE-9DC8-6142717DE564}" sibTransId="{26CFDC22-12A4-4E6F-B14F-E8E6CBC92BED}"/>
    <dgm:cxn modelId="{4A05363F-6713-4DA4-96C3-06C49DC77261}" type="presOf" srcId="{D7262BC8-EC65-4629-9D7F-1A5D915A4890}" destId="{FEB48BBB-BBA5-45CA-9DBD-C3368618869C}" srcOrd="1" destOrd="0" presId="urn:microsoft.com/office/officeart/2005/8/layout/cycle2"/>
    <dgm:cxn modelId="{A6AB364E-4BF3-4EE1-A804-B7A121448728}" type="presOf" srcId="{31BF98A6-2F20-49A0-968A-154F0ABCAAFC}" destId="{1351EF3C-D25C-483C-A2DF-363181C55053}" srcOrd="0" destOrd="0" presId="urn:microsoft.com/office/officeart/2005/8/layout/cycle2"/>
    <dgm:cxn modelId="{D438EB53-40C9-497E-894B-588659B2ABA0}" type="presOf" srcId="{7A14E0ED-A793-411E-90BD-2EE170EA3E23}" destId="{FE3C1A1A-1222-40EA-8BA4-A339773F9F24}" srcOrd="1" destOrd="0" presId="urn:microsoft.com/office/officeart/2005/8/layout/cycle2"/>
    <dgm:cxn modelId="{EB04505E-DA7F-449A-B20F-9A5300DFB8D3}" type="presOf" srcId="{1D7A9139-371D-4C61-A91F-D799A7C4079F}" destId="{FF8C269D-0244-41C4-80B5-6E4FC6C2BBA3}" srcOrd="0" destOrd="0" presId="urn:microsoft.com/office/officeart/2005/8/layout/cycle2"/>
    <dgm:cxn modelId="{9341145F-1BF9-41A3-A878-45BA0882094F}" type="presOf" srcId="{26CFDC22-12A4-4E6F-B14F-E8E6CBC92BED}" destId="{C69D6884-76D8-498E-B5EF-30AA0D7621A1}" srcOrd="1" destOrd="0" presId="urn:microsoft.com/office/officeart/2005/8/layout/cycle2"/>
    <dgm:cxn modelId="{63061E60-5F36-4F9F-A083-24F0A102A2D9}" type="presOf" srcId="{5BC4106E-0B0A-4FE3-8B7F-BFE722E4B056}" destId="{94866DDD-C84C-4FCA-867B-64F87FBFB8DD}" srcOrd="0" destOrd="0" presId="urn:microsoft.com/office/officeart/2005/8/layout/cycle2"/>
    <dgm:cxn modelId="{980AC36C-6EC1-4951-AED9-8F5728ADE018}" srcId="{8E570CED-8919-4B08-BC9D-F46E364BB9AC}" destId="{C3C3F047-AE80-4110-9F43-62DE2650F4C5}" srcOrd="2" destOrd="0" parTransId="{E51C0F7C-78DB-4DDD-8B59-DD2412AF1FB6}" sibTransId="{5BC4106E-0B0A-4FE3-8B7F-BFE722E4B056}"/>
    <dgm:cxn modelId="{A0788476-172C-49C4-863D-A56048F78346}" srcId="{8E570CED-8919-4B08-BC9D-F46E364BB9AC}" destId="{1D7A9139-371D-4C61-A91F-D799A7C4079F}" srcOrd="0" destOrd="0" parTransId="{868E69D0-1B97-4FF7-A37C-1A46BCA7F136}" sibTransId="{7A14E0ED-A793-411E-90BD-2EE170EA3E23}"/>
    <dgm:cxn modelId="{A303B094-969B-43D6-AB3D-D88CF34BFA0E}" type="presOf" srcId="{7A14E0ED-A793-411E-90BD-2EE170EA3E23}" destId="{57AC6B5C-5AD6-4D51-90F9-A4C08DBE6729}" srcOrd="0" destOrd="0" presId="urn:microsoft.com/office/officeart/2005/8/layout/cycle2"/>
    <dgm:cxn modelId="{27DDFF9B-EF50-4DB4-A37B-5D100BBD69D2}" type="presOf" srcId="{94C3EA66-AC01-4F3E-BF92-1CB5D548C6CE}" destId="{109E55C3-AB18-4832-ACCD-5D8C5A759D26}" srcOrd="0" destOrd="0" presId="urn:microsoft.com/office/officeart/2005/8/layout/cycle2"/>
    <dgm:cxn modelId="{592644A4-4529-4AF1-8B58-06114357796F}" srcId="{8E570CED-8919-4B08-BC9D-F46E364BB9AC}" destId="{94C3EA66-AC01-4F3E-BF92-1CB5D548C6CE}" srcOrd="3" destOrd="0" parTransId="{9C19E4F0-FBFF-47F3-994F-D3686B8A51BA}" sibTransId="{98F692FD-EE9B-4D1E-BEA1-B84CC3807FD6}"/>
    <dgm:cxn modelId="{0D99D3AC-D6AF-4617-87A7-B4A83B97264F}" type="presOf" srcId="{98F692FD-EE9B-4D1E-BEA1-B84CC3807FD6}" destId="{03B3CB98-32B1-4042-94F0-49040E270E41}" srcOrd="0" destOrd="0" presId="urn:microsoft.com/office/officeart/2005/8/layout/cycle2"/>
    <dgm:cxn modelId="{4BB7FEC3-A07E-45B5-8856-AE5789F20565}" type="presOf" srcId="{D7262BC8-EC65-4629-9D7F-1A5D915A4890}" destId="{70FE7C4E-A76A-4B82-9ED2-C38048DF2D86}" srcOrd="0" destOrd="0" presId="urn:microsoft.com/office/officeart/2005/8/layout/cycle2"/>
    <dgm:cxn modelId="{AF1EF3CA-9503-4509-907D-5272C0716777}" type="presOf" srcId="{8E570CED-8919-4B08-BC9D-F46E364BB9AC}" destId="{6B55F7FF-C49A-463A-8794-642E64887F0D}" srcOrd="0" destOrd="0" presId="urn:microsoft.com/office/officeart/2005/8/layout/cycle2"/>
    <dgm:cxn modelId="{0DA97EE3-832E-46B0-A459-0D5114E63BF5}" type="presOf" srcId="{C3C3F047-AE80-4110-9F43-62DE2650F4C5}" destId="{107E97E9-807D-425E-8532-6E18B944F1E6}" srcOrd="0" destOrd="0" presId="urn:microsoft.com/office/officeart/2005/8/layout/cycle2"/>
    <dgm:cxn modelId="{573A7DEB-5C90-474B-9A10-F8355888A5DE}" type="presOf" srcId="{98F692FD-EE9B-4D1E-BEA1-B84CC3807FD6}" destId="{7B055B99-28ED-4879-9D60-69B66A1A7B54}" srcOrd="1" destOrd="0" presId="urn:microsoft.com/office/officeart/2005/8/layout/cycle2"/>
    <dgm:cxn modelId="{69AE75FF-2D06-44B2-BEF8-97028B1AED0F}" type="presOf" srcId="{26CFDC22-12A4-4E6F-B14F-E8E6CBC92BED}" destId="{9C6A23E7-287A-44A5-A5A8-6E420C983916}" srcOrd="0" destOrd="0" presId="urn:microsoft.com/office/officeart/2005/8/layout/cycle2"/>
    <dgm:cxn modelId="{33623A9A-ACB5-4E20-93DC-69EB041D64D4}" type="presParOf" srcId="{6B55F7FF-C49A-463A-8794-642E64887F0D}" destId="{FF8C269D-0244-41C4-80B5-6E4FC6C2BBA3}" srcOrd="0" destOrd="0" presId="urn:microsoft.com/office/officeart/2005/8/layout/cycle2"/>
    <dgm:cxn modelId="{7CE8EE38-B5B2-49FA-A99E-4F0FBD3909FE}" type="presParOf" srcId="{6B55F7FF-C49A-463A-8794-642E64887F0D}" destId="{57AC6B5C-5AD6-4D51-90F9-A4C08DBE6729}" srcOrd="1" destOrd="0" presId="urn:microsoft.com/office/officeart/2005/8/layout/cycle2"/>
    <dgm:cxn modelId="{46B9F7DF-ED18-45F6-AB27-B17DA0A96252}" type="presParOf" srcId="{57AC6B5C-5AD6-4D51-90F9-A4C08DBE6729}" destId="{FE3C1A1A-1222-40EA-8BA4-A339773F9F24}" srcOrd="0" destOrd="0" presId="urn:microsoft.com/office/officeart/2005/8/layout/cycle2"/>
    <dgm:cxn modelId="{DA3402AD-D224-43BE-9ED3-526B5A62160A}" type="presParOf" srcId="{6B55F7FF-C49A-463A-8794-642E64887F0D}" destId="{1351EF3C-D25C-483C-A2DF-363181C55053}" srcOrd="2" destOrd="0" presId="urn:microsoft.com/office/officeart/2005/8/layout/cycle2"/>
    <dgm:cxn modelId="{F72E6E68-291F-45E7-8A37-CBFEB4FE2B7B}" type="presParOf" srcId="{6B55F7FF-C49A-463A-8794-642E64887F0D}" destId="{9C6A23E7-287A-44A5-A5A8-6E420C983916}" srcOrd="3" destOrd="0" presId="urn:microsoft.com/office/officeart/2005/8/layout/cycle2"/>
    <dgm:cxn modelId="{62EA9789-919E-4B18-87FF-110D3014BAE0}" type="presParOf" srcId="{9C6A23E7-287A-44A5-A5A8-6E420C983916}" destId="{C69D6884-76D8-498E-B5EF-30AA0D7621A1}" srcOrd="0" destOrd="0" presId="urn:microsoft.com/office/officeart/2005/8/layout/cycle2"/>
    <dgm:cxn modelId="{7C6E476D-C1D7-47BF-801D-C90D81E2E601}" type="presParOf" srcId="{6B55F7FF-C49A-463A-8794-642E64887F0D}" destId="{107E97E9-807D-425E-8532-6E18B944F1E6}" srcOrd="4" destOrd="0" presId="urn:microsoft.com/office/officeart/2005/8/layout/cycle2"/>
    <dgm:cxn modelId="{84D8FFC9-50CA-40B2-BA24-44D565AE48FB}" type="presParOf" srcId="{6B55F7FF-C49A-463A-8794-642E64887F0D}" destId="{94866DDD-C84C-4FCA-867B-64F87FBFB8DD}" srcOrd="5" destOrd="0" presId="urn:microsoft.com/office/officeart/2005/8/layout/cycle2"/>
    <dgm:cxn modelId="{422B0F44-AB16-4418-BC73-93DBBFE135EE}" type="presParOf" srcId="{94866DDD-C84C-4FCA-867B-64F87FBFB8DD}" destId="{2386D09B-A716-4411-8627-7123E2E7F9CA}" srcOrd="0" destOrd="0" presId="urn:microsoft.com/office/officeart/2005/8/layout/cycle2"/>
    <dgm:cxn modelId="{682020A5-9857-4E6D-8D96-563DEA8D1CCF}" type="presParOf" srcId="{6B55F7FF-C49A-463A-8794-642E64887F0D}" destId="{109E55C3-AB18-4832-ACCD-5D8C5A759D26}" srcOrd="6" destOrd="0" presId="urn:microsoft.com/office/officeart/2005/8/layout/cycle2"/>
    <dgm:cxn modelId="{42E690EC-B6BC-4118-9490-70DD21AD1D65}" type="presParOf" srcId="{6B55F7FF-C49A-463A-8794-642E64887F0D}" destId="{03B3CB98-32B1-4042-94F0-49040E270E41}" srcOrd="7" destOrd="0" presId="urn:microsoft.com/office/officeart/2005/8/layout/cycle2"/>
    <dgm:cxn modelId="{38ECDC4A-80A1-4655-B753-672C95B04121}" type="presParOf" srcId="{03B3CB98-32B1-4042-94F0-49040E270E41}" destId="{7B055B99-28ED-4879-9D60-69B66A1A7B54}" srcOrd="0" destOrd="0" presId="urn:microsoft.com/office/officeart/2005/8/layout/cycle2"/>
    <dgm:cxn modelId="{2F4DDB61-C6B1-4D45-AFBD-A40714C59E3B}" type="presParOf" srcId="{6B55F7FF-C49A-463A-8794-642E64887F0D}" destId="{76A172C3-B8AF-45E3-8196-5B6103630F96}" srcOrd="8" destOrd="0" presId="urn:microsoft.com/office/officeart/2005/8/layout/cycle2"/>
    <dgm:cxn modelId="{9F8789A4-9EE4-47E6-98BC-1944617C81FD}" type="presParOf" srcId="{6B55F7FF-C49A-463A-8794-642E64887F0D}" destId="{70FE7C4E-A76A-4B82-9ED2-C38048DF2D86}" srcOrd="9" destOrd="0" presId="urn:microsoft.com/office/officeart/2005/8/layout/cycle2"/>
    <dgm:cxn modelId="{61CF4CC0-66EE-4FB4-9E15-FA0B1B808288}" type="presParOf" srcId="{70FE7C4E-A76A-4B82-9ED2-C38048DF2D86}" destId="{FEB48BBB-BBA5-45CA-9DBD-C3368618869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FF9151-6462-49A1-8C78-65E8EBABB404}" type="doc">
      <dgm:prSet loTypeId="urn:microsoft.com/office/officeart/2016/7/layout/HexagonTimeline" loCatId="timeline" qsTypeId="urn:microsoft.com/office/officeart/2005/8/quickstyle/simple1" qsCatId="simple" csTypeId="urn:microsoft.com/office/officeart/2005/8/colors/accent1_2" csCatId="accent1" phldr="1"/>
      <dgm:spPr/>
      <dgm:t>
        <a:bodyPr/>
        <a:lstStyle/>
        <a:p>
          <a:endParaRPr lang="en-US"/>
        </a:p>
      </dgm:t>
    </dgm:pt>
    <dgm:pt modelId="{E2F1650A-8A2C-419A-8CAA-97679372525B}">
      <dgm:prSet phldrT="[Text]" phldr="0"/>
      <dgm:spPr/>
      <dgm:t>
        <a:bodyPr/>
        <a:lstStyle/>
        <a:p>
          <a:r>
            <a:rPr lang="en-US" dirty="0">
              <a:latin typeface="Calibri Light" panose="020F0302020204030204"/>
            </a:rPr>
            <a:t>Tribal GONA (1st 90 Days)</a:t>
          </a:r>
          <a:endParaRPr lang="en-US" dirty="0"/>
        </a:p>
      </dgm:t>
    </dgm:pt>
    <dgm:pt modelId="{DAC885C0-C732-46A5-A982-1C6E2412D61B}" type="parTrans" cxnId="{5A77DA45-3D48-4A87-89BB-9D7FBB8BAC7A}">
      <dgm:prSet/>
      <dgm:spPr/>
      <dgm:t>
        <a:bodyPr/>
        <a:lstStyle/>
        <a:p>
          <a:endParaRPr lang="en-US"/>
        </a:p>
      </dgm:t>
    </dgm:pt>
    <dgm:pt modelId="{B734F4B6-FD7F-4AE2-9654-6EBB26AE2608}" type="sibTrans" cxnId="{5A77DA45-3D48-4A87-89BB-9D7FBB8BAC7A}">
      <dgm:prSet/>
      <dgm:spPr/>
      <dgm:t>
        <a:bodyPr/>
        <a:lstStyle/>
        <a:p>
          <a:endParaRPr lang="en-US"/>
        </a:p>
      </dgm:t>
    </dgm:pt>
    <dgm:pt modelId="{CC69A26F-40FA-4713-A30E-A22DF4D77929}">
      <dgm:prSet phldrT="[Text]" phldr="0"/>
      <dgm:spPr/>
      <dgm:t>
        <a:bodyPr/>
        <a:lstStyle/>
        <a:p>
          <a:pPr rtl="0"/>
          <a:r>
            <a:rPr lang="en-US" dirty="0">
              <a:latin typeface="Calibri Light" panose="020F0302020204030204"/>
            </a:rPr>
            <a:t>GONA Themes   (Year 1)</a:t>
          </a:r>
        </a:p>
      </dgm:t>
    </dgm:pt>
    <dgm:pt modelId="{94306EF1-636E-44D1-B979-11AE698ACEF1}" type="parTrans" cxnId="{EED68C55-C2F2-4651-8EF1-3839A1BF2EDF}">
      <dgm:prSet/>
      <dgm:spPr/>
      <dgm:t>
        <a:bodyPr/>
        <a:lstStyle/>
        <a:p>
          <a:endParaRPr lang="en-US"/>
        </a:p>
      </dgm:t>
    </dgm:pt>
    <dgm:pt modelId="{29643945-2040-4375-9FF4-512E88D30BEA}" type="sibTrans" cxnId="{EED68C55-C2F2-4651-8EF1-3839A1BF2EDF}">
      <dgm:prSet/>
      <dgm:spPr/>
      <dgm:t>
        <a:bodyPr/>
        <a:lstStyle/>
        <a:p>
          <a:endParaRPr lang="en-US"/>
        </a:p>
      </dgm:t>
    </dgm:pt>
    <dgm:pt modelId="{4CE27107-C22B-4541-A322-E82CAF90BAA7}">
      <dgm:prSet phldrT="[Text]" phldr="0"/>
      <dgm:spPr/>
      <dgm:t>
        <a:bodyPr/>
        <a:lstStyle/>
        <a:p>
          <a:r>
            <a:rPr lang="en-US" dirty="0">
              <a:latin typeface="Calibri Light" panose="020F0302020204030204"/>
            </a:rPr>
            <a:t>Attitudes</a:t>
          </a:r>
          <a:endParaRPr lang="en-US" dirty="0"/>
        </a:p>
      </dgm:t>
    </dgm:pt>
    <dgm:pt modelId="{366226E7-548A-487F-B230-FE037AB8CDCE}" type="parTrans" cxnId="{F19F741D-411D-46F9-9B63-86E8987A061D}">
      <dgm:prSet/>
      <dgm:spPr/>
      <dgm:t>
        <a:bodyPr/>
        <a:lstStyle/>
        <a:p>
          <a:endParaRPr lang="en-US"/>
        </a:p>
      </dgm:t>
    </dgm:pt>
    <dgm:pt modelId="{EA19DB3E-D554-4DD5-9276-B469179289E2}" type="sibTrans" cxnId="{F19F741D-411D-46F9-9B63-86E8987A061D}">
      <dgm:prSet/>
      <dgm:spPr/>
      <dgm:t>
        <a:bodyPr/>
        <a:lstStyle/>
        <a:p>
          <a:endParaRPr lang="en-US"/>
        </a:p>
      </dgm:t>
    </dgm:pt>
    <dgm:pt modelId="{5677E471-7086-423C-9CFF-F331F5F7FA45}">
      <dgm:prSet phldrT="[Text]" phldr="0"/>
      <dgm:spPr/>
      <dgm:t>
        <a:bodyPr/>
        <a:lstStyle/>
        <a:p>
          <a:r>
            <a:rPr lang="en-US" dirty="0">
              <a:latin typeface="Calibri Light" panose="020F0302020204030204"/>
            </a:rPr>
            <a:t>Beliefs</a:t>
          </a:r>
          <a:endParaRPr lang="en-US" dirty="0"/>
        </a:p>
      </dgm:t>
    </dgm:pt>
    <dgm:pt modelId="{BC6F5B4C-06BD-4035-9DFB-17F4B83669B6}" type="parTrans" cxnId="{95709851-CF86-4FC5-BA3D-34B22C9CA09E}">
      <dgm:prSet/>
      <dgm:spPr/>
      <dgm:t>
        <a:bodyPr/>
        <a:lstStyle/>
        <a:p>
          <a:endParaRPr lang="en-US"/>
        </a:p>
      </dgm:t>
    </dgm:pt>
    <dgm:pt modelId="{81457E5F-5866-49F6-AD79-7A3E1715F4E4}" type="sibTrans" cxnId="{95709851-CF86-4FC5-BA3D-34B22C9CA09E}">
      <dgm:prSet/>
      <dgm:spPr/>
      <dgm:t>
        <a:bodyPr/>
        <a:lstStyle/>
        <a:p>
          <a:endParaRPr lang="en-US"/>
        </a:p>
      </dgm:t>
    </dgm:pt>
    <dgm:pt modelId="{47B43F64-0125-4071-8FEF-A85053C734D0}">
      <dgm:prSet phldrT="[Text]" phldr="0"/>
      <dgm:spPr/>
      <dgm:t>
        <a:bodyPr/>
        <a:lstStyle/>
        <a:p>
          <a:pPr rtl="0"/>
          <a:r>
            <a:rPr lang="en-US" dirty="0">
              <a:latin typeface="Calibri Light" panose="020F0302020204030204"/>
            </a:rPr>
            <a:t>Needs in Cancer Center Setting</a:t>
          </a:r>
          <a:endParaRPr lang="en-US" dirty="0"/>
        </a:p>
      </dgm:t>
    </dgm:pt>
    <dgm:pt modelId="{602D1F50-2CE8-460B-9F9A-2AE0FEE23099}" type="parTrans" cxnId="{B66E2019-96EC-4F16-AF4F-B244C7C4C45C}">
      <dgm:prSet/>
      <dgm:spPr/>
      <dgm:t>
        <a:bodyPr/>
        <a:lstStyle/>
        <a:p>
          <a:endParaRPr lang="en-US"/>
        </a:p>
      </dgm:t>
    </dgm:pt>
    <dgm:pt modelId="{3ADA3640-9433-4478-B8FF-693F8A8BC623}" type="sibTrans" cxnId="{B66E2019-96EC-4F16-AF4F-B244C7C4C45C}">
      <dgm:prSet/>
      <dgm:spPr/>
      <dgm:t>
        <a:bodyPr/>
        <a:lstStyle/>
        <a:p>
          <a:endParaRPr lang="en-US"/>
        </a:p>
      </dgm:t>
    </dgm:pt>
    <dgm:pt modelId="{09A5C231-549D-430E-AD43-D62E4E3A621A}">
      <dgm:prSet phldr="0"/>
      <dgm:spPr/>
      <dgm:t>
        <a:bodyPr/>
        <a:lstStyle/>
        <a:p>
          <a:pPr rtl="0"/>
          <a:r>
            <a:rPr lang="en-US" dirty="0">
              <a:latin typeface="Calibri Light" panose="020F0302020204030204"/>
            </a:rPr>
            <a:t>Assemble Consortium (1st 60 Days)</a:t>
          </a:r>
        </a:p>
      </dgm:t>
    </dgm:pt>
    <dgm:pt modelId="{2493B592-88AD-453A-8912-E48A8D6354E7}" type="parTrans" cxnId="{E260A0D8-52BB-4B63-8311-472C800616FD}">
      <dgm:prSet/>
      <dgm:spPr/>
    </dgm:pt>
    <dgm:pt modelId="{3C2BD27A-A506-4D5E-85E1-71E5ABF33D89}" type="sibTrans" cxnId="{E260A0D8-52BB-4B63-8311-472C800616FD}">
      <dgm:prSet/>
      <dgm:spPr/>
    </dgm:pt>
    <dgm:pt modelId="{DA74D5BE-F1F6-4C31-8F0E-A3C3ABE73A14}">
      <dgm:prSet phldr="0"/>
      <dgm:spPr/>
      <dgm:t>
        <a:bodyPr/>
        <a:lstStyle/>
        <a:p>
          <a:pPr rtl="0"/>
          <a:r>
            <a:rPr lang="en-US" dirty="0">
              <a:latin typeface="Calibri Light" panose="020F0302020204030204"/>
            </a:rPr>
            <a:t>Cancer Survivors and Caregivers, Community Members</a:t>
          </a:r>
        </a:p>
      </dgm:t>
    </dgm:pt>
    <dgm:pt modelId="{7DB20A52-1327-4B93-B5C5-6B04324E793B}" type="parTrans" cxnId="{A5763E79-D427-43BC-BCD2-D50C4C805F65}">
      <dgm:prSet/>
      <dgm:spPr/>
    </dgm:pt>
    <dgm:pt modelId="{8FF31EB2-D314-4C15-8157-C3AB1CB4B3D9}" type="sibTrans" cxnId="{A5763E79-D427-43BC-BCD2-D50C4C805F65}">
      <dgm:prSet/>
      <dgm:spPr/>
    </dgm:pt>
    <dgm:pt modelId="{5745C4F2-2A0A-40BB-AE3A-D8EC3F657159}">
      <dgm:prSet phldr="0"/>
      <dgm:spPr/>
      <dgm:t>
        <a:bodyPr/>
        <a:lstStyle/>
        <a:p>
          <a:pPr rtl="0"/>
          <a:r>
            <a:rPr lang="en-US" dirty="0">
              <a:latin typeface="Calibri Light" panose="020F0302020204030204"/>
            </a:rPr>
            <a:t>Traditional Healers</a:t>
          </a:r>
        </a:p>
      </dgm:t>
    </dgm:pt>
    <dgm:pt modelId="{9965276D-D84A-43D2-8749-BEBD5DE2696E}" type="parTrans" cxnId="{C7A2D787-D23F-47E4-936B-A2B643A288DA}">
      <dgm:prSet/>
      <dgm:spPr/>
    </dgm:pt>
    <dgm:pt modelId="{501C0310-0683-4F6A-883F-27F18144FF36}" type="sibTrans" cxnId="{C7A2D787-D23F-47E4-936B-A2B643A288DA}">
      <dgm:prSet/>
      <dgm:spPr/>
    </dgm:pt>
    <dgm:pt modelId="{9DC05819-E06D-442C-864D-FAEA7C16983B}">
      <dgm:prSet phldr="0"/>
      <dgm:spPr/>
      <dgm:t>
        <a:bodyPr/>
        <a:lstStyle/>
        <a:p>
          <a:pPr rtl="0"/>
          <a:r>
            <a:rPr lang="en-US" dirty="0">
              <a:latin typeface="Calibri Light" panose="020F0302020204030204"/>
            </a:rPr>
            <a:t>All Tribal Health Ctr Staff</a:t>
          </a:r>
        </a:p>
      </dgm:t>
    </dgm:pt>
    <dgm:pt modelId="{951739A0-93B4-4BB4-9EB1-76BA8E36D1C4}" type="parTrans" cxnId="{B7A32B69-3803-4075-BC9B-8CEE068282C6}">
      <dgm:prSet/>
      <dgm:spPr/>
    </dgm:pt>
    <dgm:pt modelId="{004D4D06-4038-4735-84C3-94921AB26F20}" type="sibTrans" cxnId="{B7A32B69-3803-4075-BC9B-8CEE068282C6}">
      <dgm:prSet/>
      <dgm:spPr/>
    </dgm:pt>
    <dgm:pt modelId="{35DA5195-CE88-4554-A54E-208F6D37F1B8}">
      <dgm:prSet phldr="0"/>
      <dgm:spPr/>
      <dgm:t>
        <a:bodyPr/>
        <a:lstStyle/>
        <a:p>
          <a:pPr rtl="0"/>
          <a:r>
            <a:rPr lang="en-US" dirty="0">
              <a:latin typeface="Calibri Light" panose="020F0302020204030204"/>
            </a:rPr>
            <a:t>Experiences</a:t>
          </a:r>
        </a:p>
      </dgm:t>
    </dgm:pt>
    <dgm:pt modelId="{33EDAC29-5DBB-492D-8739-10B74657D9D1}" type="parTrans" cxnId="{FC0F9EA8-7DB8-4037-B105-B9C9CA2F883D}">
      <dgm:prSet/>
      <dgm:spPr/>
    </dgm:pt>
    <dgm:pt modelId="{9B87B4F4-F954-4CFC-8A9E-17DA92C3446A}" type="sibTrans" cxnId="{FC0F9EA8-7DB8-4037-B105-B9C9CA2F883D}">
      <dgm:prSet/>
      <dgm:spPr/>
    </dgm:pt>
    <dgm:pt modelId="{604D6FF3-B5AB-4192-8CB5-76B108BE383D}">
      <dgm:prSet phldr="0"/>
      <dgm:spPr/>
      <dgm:t>
        <a:bodyPr/>
        <a:lstStyle/>
        <a:p>
          <a:pPr rtl="0"/>
          <a:r>
            <a:rPr lang="en-US" dirty="0">
              <a:latin typeface="Calibri Light" panose="020F0302020204030204"/>
            </a:rPr>
            <a:t>Learning   Bi-Monthly</a:t>
          </a:r>
        </a:p>
      </dgm:t>
    </dgm:pt>
    <dgm:pt modelId="{146A2FC2-6D8E-4858-B26C-F2B86C67E737}" type="parTrans" cxnId="{BC8773D1-34A6-4E84-98A8-0234ABA76E16}">
      <dgm:prSet/>
      <dgm:spPr/>
    </dgm:pt>
    <dgm:pt modelId="{BEE677D4-D48A-446A-9512-E8C3C503A551}" type="sibTrans" cxnId="{BC8773D1-34A6-4E84-98A8-0234ABA76E16}">
      <dgm:prSet/>
      <dgm:spPr/>
    </dgm:pt>
    <dgm:pt modelId="{74C04C00-7FD2-4B3E-955D-CC42BAF08AD3}">
      <dgm:prSet phldr="0"/>
      <dgm:spPr/>
      <dgm:t>
        <a:bodyPr/>
        <a:lstStyle/>
        <a:p>
          <a:r>
            <a:rPr lang="en-US" dirty="0">
              <a:latin typeface="Calibri Light" panose="020F0302020204030204"/>
            </a:rPr>
            <a:t>Anishinaabe History</a:t>
          </a:r>
          <a:endParaRPr lang="en-US" dirty="0"/>
        </a:p>
      </dgm:t>
    </dgm:pt>
    <dgm:pt modelId="{00F3D076-0921-413D-9D1F-B881548667C1}" type="parTrans" cxnId="{CBCB3709-DD78-4233-8C46-1C0C6F51BE6C}">
      <dgm:prSet/>
      <dgm:spPr/>
    </dgm:pt>
    <dgm:pt modelId="{281B4255-51D5-45F3-B42A-A56156F14D50}" type="sibTrans" cxnId="{CBCB3709-DD78-4233-8C46-1C0C6F51BE6C}">
      <dgm:prSet/>
      <dgm:spPr/>
    </dgm:pt>
    <dgm:pt modelId="{84E4E837-E69F-41D0-B4D3-F98458BCCCE4}">
      <dgm:prSet phldr="0"/>
      <dgm:spPr/>
      <dgm:t>
        <a:bodyPr/>
        <a:lstStyle/>
        <a:p>
          <a:pPr rtl="0"/>
          <a:r>
            <a:rPr lang="en-US" dirty="0">
              <a:latin typeface="Calibri Light" panose="020F0302020204030204"/>
            </a:rPr>
            <a:t>History of Colonialism</a:t>
          </a:r>
        </a:p>
      </dgm:t>
    </dgm:pt>
    <dgm:pt modelId="{A333E7DD-903E-400F-B90C-21D6FFF8A988}" type="parTrans" cxnId="{2E3BF21F-C244-4144-9BB5-6CF028D7C5AB}">
      <dgm:prSet/>
      <dgm:spPr/>
    </dgm:pt>
    <dgm:pt modelId="{D7BC6893-B6A6-4D1B-AC51-6785282B47BB}" type="sibTrans" cxnId="{2E3BF21F-C244-4144-9BB5-6CF028D7C5AB}">
      <dgm:prSet/>
      <dgm:spPr/>
    </dgm:pt>
    <dgm:pt modelId="{0BA1DCA9-279C-46A3-9998-07A29324B2B6}">
      <dgm:prSet phldr="0"/>
      <dgm:spPr/>
      <dgm:t>
        <a:bodyPr/>
        <a:lstStyle/>
        <a:p>
          <a:r>
            <a:rPr lang="en-US" dirty="0">
              <a:latin typeface="Calibri Light" panose="020F0302020204030204"/>
            </a:rPr>
            <a:t>Tribal Sovereignty </a:t>
          </a:r>
          <a:endParaRPr lang="en-US" dirty="0"/>
        </a:p>
      </dgm:t>
    </dgm:pt>
    <dgm:pt modelId="{0067BB35-EAA3-45C5-B4EC-4D352160B002}" type="parTrans" cxnId="{FB4C8989-B565-4FFE-AF88-BCB138F7A879}">
      <dgm:prSet/>
      <dgm:spPr/>
    </dgm:pt>
    <dgm:pt modelId="{1052C748-DEDB-47A7-A753-5B103A757158}" type="sibTrans" cxnId="{FB4C8989-B565-4FFE-AF88-BCB138F7A879}">
      <dgm:prSet/>
      <dgm:spPr/>
    </dgm:pt>
    <dgm:pt modelId="{FAE376EA-24A2-40CD-970D-22FBD4212966}">
      <dgm:prSet phldr="0"/>
      <dgm:spPr/>
      <dgm:t>
        <a:bodyPr/>
        <a:lstStyle/>
        <a:p>
          <a:pPr rtl="0"/>
          <a:r>
            <a:rPr lang="en-US" dirty="0">
              <a:latin typeface="Calibri Light" panose="020F0302020204030204"/>
            </a:rPr>
            <a:t>Findings of GONAs</a:t>
          </a:r>
        </a:p>
      </dgm:t>
    </dgm:pt>
    <dgm:pt modelId="{63DBB86C-A0C7-4D48-B2F6-F83E6C09F4EF}" type="parTrans" cxnId="{86481564-3E7E-45A6-A9D5-AE6D52FA0887}">
      <dgm:prSet/>
      <dgm:spPr/>
    </dgm:pt>
    <dgm:pt modelId="{A3E0232E-94AE-4B73-A7C4-8E7DD3D638C6}" type="sibTrans" cxnId="{86481564-3E7E-45A6-A9D5-AE6D52FA0887}">
      <dgm:prSet/>
      <dgm:spPr/>
    </dgm:pt>
    <dgm:pt modelId="{A791ADF9-0F63-46B0-A63C-E1C263B03079}">
      <dgm:prSet phldr="0"/>
      <dgm:spPr/>
      <dgm:t>
        <a:bodyPr/>
        <a:lstStyle/>
        <a:p>
          <a:pPr rtl="0"/>
          <a:r>
            <a:rPr lang="en-US" dirty="0">
              <a:latin typeface="Calibri Light" panose="020F0302020204030204"/>
            </a:rPr>
            <a:t> Identify Care Priorities</a:t>
          </a:r>
        </a:p>
      </dgm:t>
    </dgm:pt>
    <dgm:pt modelId="{5315D331-A567-461F-803D-EB6B21CEAE42}" type="parTrans" cxnId="{9A0CC8AA-35B5-453D-8DA7-C35B372EA227}">
      <dgm:prSet/>
      <dgm:spPr/>
    </dgm:pt>
    <dgm:pt modelId="{643DB54C-B88B-4528-917B-108A13730149}" type="sibTrans" cxnId="{9A0CC8AA-35B5-453D-8DA7-C35B372EA227}">
      <dgm:prSet/>
      <dgm:spPr/>
    </dgm:pt>
    <dgm:pt modelId="{02191494-B297-41F8-9CD7-793BACA964B5}">
      <dgm:prSet phldr="0"/>
      <dgm:spPr/>
      <dgm:t>
        <a:bodyPr/>
        <a:lstStyle/>
        <a:p>
          <a:pPr rtl="0"/>
          <a:r>
            <a:rPr lang="en-US" dirty="0">
              <a:latin typeface="Calibri Light" panose="020F0302020204030204"/>
            </a:rPr>
            <a:t> Diagnosis</a:t>
          </a:r>
          <a:endParaRPr lang="en-US" dirty="0"/>
        </a:p>
      </dgm:t>
    </dgm:pt>
    <dgm:pt modelId="{FA94A3BC-BE40-4345-AD59-797ABB7BE3F1}" type="parTrans" cxnId="{41B27E3A-7218-4D6D-BDAA-F8184B929196}">
      <dgm:prSet/>
      <dgm:spPr/>
    </dgm:pt>
    <dgm:pt modelId="{745180EC-670D-4A5C-8690-FAE3F4D21B4F}" type="sibTrans" cxnId="{41B27E3A-7218-4D6D-BDAA-F8184B929196}">
      <dgm:prSet/>
      <dgm:spPr/>
    </dgm:pt>
    <dgm:pt modelId="{5C32BCFB-CCD1-449A-8BEA-A344463331EA}">
      <dgm:prSet phldr="0"/>
      <dgm:spPr/>
      <dgm:t>
        <a:bodyPr/>
        <a:lstStyle/>
        <a:p>
          <a:pPr rtl="0"/>
          <a:r>
            <a:rPr lang="en-US" dirty="0">
              <a:latin typeface="Calibri Light" panose="020F0302020204030204"/>
            </a:rPr>
            <a:t>Screening</a:t>
          </a:r>
        </a:p>
      </dgm:t>
    </dgm:pt>
    <dgm:pt modelId="{B626BB7C-4E77-47B4-AA2E-835E98644347}" type="parTrans" cxnId="{9AD0FCA4-4DC8-4E09-ACC1-8B46296A45E4}">
      <dgm:prSet/>
      <dgm:spPr/>
    </dgm:pt>
    <dgm:pt modelId="{5C086A48-7296-4CAD-A0FE-C30B9A2E401F}" type="sibTrans" cxnId="{9AD0FCA4-4DC8-4E09-ACC1-8B46296A45E4}">
      <dgm:prSet/>
      <dgm:spPr/>
    </dgm:pt>
    <dgm:pt modelId="{53576AE6-1730-42AB-99CF-70C48A1F5669}">
      <dgm:prSet phldr="0"/>
      <dgm:spPr/>
      <dgm:t>
        <a:bodyPr/>
        <a:lstStyle/>
        <a:p>
          <a:r>
            <a:rPr lang="en-US" dirty="0">
              <a:latin typeface="Calibri Light" panose="020F0302020204030204"/>
            </a:rPr>
            <a:t>Treatment</a:t>
          </a:r>
        </a:p>
      </dgm:t>
    </dgm:pt>
    <dgm:pt modelId="{07C4DDB8-86A2-4FA0-BDB8-D933120BFFD3}" type="parTrans" cxnId="{06366831-8497-4B54-8044-1127E5D4DAB8}">
      <dgm:prSet/>
      <dgm:spPr/>
    </dgm:pt>
    <dgm:pt modelId="{788ED33B-8D6A-4C98-ABD3-22AB1A0E1A7F}" type="sibTrans" cxnId="{06366831-8497-4B54-8044-1127E5D4DAB8}">
      <dgm:prSet/>
      <dgm:spPr/>
    </dgm:pt>
    <dgm:pt modelId="{7F21FA04-5590-4ABA-972F-768285DA635B}">
      <dgm:prSet phldr="0"/>
      <dgm:spPr/>
      <dgm:t>
        <a:bodyPr/>
        <a:lstStyle/>
        <a:p>
          <a:pPr rtl="0"/>
          <a:r>
            <a:rPr lang="en-US" dirty="0">
              <a:latin typeface="Calibri Light" panose="020F0302020204030204"/>
            </a:rPr>
            <a:t>Survivorship Long Term/Late Effects</a:t>
          </a:r>
        </a:p>
      </dgm:t>
    </dgm:pt>
    <dgm:pt modelId="{E2799857-4188-44EC-829A-2A01F2A344DB}" type="parTrans" cxnId="{A6E888AC-33CD-48A5-9091-9131776DD509}">
      <dgm:prSet/>
      <dgm:spPr/>
    </dgm:pt>
    <dgm:pt modelId="{7CDE502F-A252-4FC7-966D-735FA561ACA8}" type="sibTrans" cxnId="{A6E888AC-33CD-48A5-9091-9131776DD509}">
      <dgm:prSet/>
      <dgm:spPr/>
    </dgm:pt>
    <dgm:pt modelId="{21E417D6-C838-4763-9962-17EEFE547A11}">
      <dgm:prSet phldr="0"/>
      <dgm:spPr/>
      <dgm:t>
        <a:bodyPr/>
        <a:lstStyle/>
        <a:p>
          <a:pPr rtl="0"/>
          <a:r>
            <a:rPr lang="en-US" dirty="0">
              <a:latin typeface="Calibri Light" panose="020F0302020204030204"/>
            </a:rPr>
            <a:t>Palliative Care</a:t>
          </a:r>
        </a:p>
      </dgm:t>
    </dgm:pt>
    <dgm:pt modelId="{C923B1BC-AD34-402C-B950-2CBE0FC938DE}" type="parTrans" cxnId="{4F8AD5A9-159B-4DE0-942A-9274BEE249FE}">
      <dgm:prSet/>
      <dgm:spPr/>
    </dgm:pt>
    <dgm:pt modelId="{4E374649-2849-469F-BB37-03150B91AB31}" type="sibTrans" cxnId="{4F8AD5A9-159B-4DE0-942A-9274BEE249FE}">
      <dgm:prSet/>
      <dgm:spPr/>
    </dgm:pt>
    <dgm:pt modelId="{10ADB0A2-33BF-4C32-813F-662BF310BA74}">
      <dgm:prSet phldr="0"/>
      <dgm:spPr/>
      <dgm:t>
        <a:bodyPr/>
        <a:lstStyle/>
        <a:p>
          <a:pPr rtl="0"/>
          <a:r>
            <a:rPr lang="en-US" dirty="0">
              <a:latin typeface="Calibri Light" panose="020F0302020204030204"/>
            </a:rPr>
            <a:t>PCOR/CER Training continues over the 24 month period</a:t>
          </a:r>
        </a:p>
      </dgm:t>
    </dgm:pt>
    <dgm:pt modelId="{E764C591-3A5F-4E6B-A160-16660D50B302}" type="parTrans" cxnId="{7D83320E-F190-46EE-BCDA-3CD74A37FF25}">
      <dgm:prSet/>
      <dgm:spPr/>
    </dgm:pt>
    <dgm:pt modelId="{232790FD-10D5-47DC-97F8-C1982D9CF2F4}" type="sibTrans" cxnId="{7D83320E-F190-46EE-BCDA-3CD74A37FF25}">
      <dgm:prSet/>
      <dgm:spPr/>
    </dgm:pt>
    <dgm:pt modelId="{00289EBB-D6ED-4027-BA8A-32EFF08F6587}">
      <dgm:prSet phldr="0"/>
      <dgm:spPr/>
      <dgm:t>
        <a:bodyPr/>
        <a:lstStyle/>
        <a:p>
          <a:pPr rtl="0"/>
          <a:r>
            <a:rPr lang="en-US" dirty="0">
              <a:latin typeface="Calibri Light" panose="020F0302020204030204"/>
            </a:rPr>
            <a:t>Anishinaabe Traditions</a:t>
          </a:r>
        </a:p>
      </dgm:t>
    </dgm:pt>
    <dgm:pt modelId="{9A6183E0-375A-4DA0-80F3-3EDDE1E51387}" type="parTrans" cxnId="{E99294D7-DA92-4EC2-BD7F-64E1AE3AFDD9}">
      <dgm:prSet/>
      <dgm:spPr/>
    </dgm:pt>
    <dgm:pt modelId="{418B7667-042E-4106-937A-FB00794CEBBA}" type="sibTrans" cxnId="{E99294D7-DA92-4EC2-BD7F-64E1AE3AFDD9}">
      <dgm:prSet/>
      <dgm:spPr/>
    </dgm:pt>
    <dgm:pt modelId="{2A70B093-260C-4CBE-B1B5-BE913BA5BDD9}">
      <dgm:prSet phldr="0"/>
      <dgm:spPr/>
      <dgm:t>
        <a:bodyPr/>
        <a:lstStyle/>
        <a:p>
          <a:r>
            <a:rPr lang="en-US" dirty="0">
              <a:latin typeface="Calibri Light" panose="020F0302020204030204"/>
            </a:rPr>
            <a:t>Hospice </a:t>
          </a:r>
        </a:p>
      </dgm:t>
    </dgm:pt>
    <dgm:pt modelId="{3FD9A6AB-103C-4125-B894-00A1B35A1902}" type="parTrans" cxnId="{A5FF9F1A-9AB2-46C9-82BF-EAC94A73C8E2}">
      <dgm:prSet/>
      <dgm:spPr/>
    </dgm:pt>
    <dgm:pt modelId="{2328986B-8D4D-45D1-8096-CC64389D483B}" type="sibTrans" cxnId="{A5FF9F1A-9AB2-46C9-82BF-EAC94A73C8E2}">
      <dgm:prSet/>
      <dgm:spPr/>
    </dgm:pt>
    <dgm:pt modelId="{5F8CDA05-4C65-4662-9384-F4D2B69DB727}">
      <dgm:prSet phldr="0"/>
      <dgm:spPr/>
      <dgm:t>
        <a:bodyPr/>
        <a:lstStyle/>
        <a:p>
          <a:pPr rtl="0"/>
          <a:r>
            <a:rPr lang="en-US" dirty="0">
              <a:latin typeface="Calibri Light" panose="020F0302020204030204"/>
            </a:rPr>
            <a:t>Validate Priorities of AI stakeholders</a:t>
          </a:r>
        </a:p>
      </dgm:t>
    </dgm:pt>
    <dgm:pt modelId="{E9ED169C-74C4-4803-816B-9E49CBE37E80}" type="parTrans" cxnId="{7E2F07A4-3DA7-4ECC-BC23-571C90C89226}">
      <dgm:prSet/>
      <dgm:spPr/>
    </dgm:pt>
    <dgm:pt modelId="{39BE2BD1-F452-49F2-8056-04442AEABE95}" type="sibTrans" cxnId="{7E2F07A4-3DA7-4ECC-BC23-571C90C89226}">
      <dgm:prSet/>
      <dgm:spPr/>
    </dgm:pt>
    <dgm:pt modelId="{8D6334F3-450C-4A7D-A746-75EECE0D112A}">
      <dgm:prSet phldr="0"/>
      <dgm:spPr/>
      <dgm:t>
        <a:bodyPr/>
        <a:lstStyle/>
        <a:p>
          <a:pPr rtl="0"/>
          <a:r>
            <a:rPr lang="en-US" dirty="0">
              <a:latin typeface="Calibri Light" panose="020F0302020204030204"/>
            </a:rPr>
            <a:t>Acknowledgement of Health Systems and External Stakeholders</a:t>
          </a:r>
          <a:endParaRPr lang="en-US" dirty="0"/>
        </a:p>
      </dgm:t>
    </dgm:pt>
    <dgm:pt modelId="{650CB1E4-030D-4A4F-98B4-8C178DF5DECD}" type="parTrans" cxnId="{2F8DF85F-5270-4D9D-8678-E57266BCBFFC}">
      <dgm:prSet/>
      <dgm:spPr/>
    </dgm:pt>
    <dgm:pt modelId="{B408EDF4-0368-477C-B6BC-1B4919DA393A}" type="sibTrans" cxnId="{2F8DF85F-5270-4D9D-8678-E57266BCBFFC}">
      <dgm:prSet/>
      <dgm:spPr/>
    </dgm:pt>
    <dgm:pt modelId="{21D938A4-6742-467B-8888-D68EB18117CF}">
      <dgm:prSet phldr="0"/>
      <dgm:spPr/>
      <dgm:t>
        <a:bodyPr/>
        <a:lstStyle/>
        <a:p>
          <a:pPr rtl="0"/>
          <a:r>
            <a:rPr lang="en-US" dirty="0">
              <a:latin typeface="Calibri Light" panose="020F0302020204030204"/>
            </a:rPr>
            <a:t>State GONA</a:t>
          </a:r>
          <a:endParaRPr lang="en-US" dirty="0"/>
        </a:p>
      </dgm:t>
    </dgm:pt>
    <dgm:pt modelId="{B903EB65-5094-485B-A8B3-5B3142056D90}" type="parTrans" cxnId="{DB6C3150-83A4-4CB9-8BB7-424259F242F8}">
      <dgm:prSet/>
      <dgm:spPr/>
    </dgm:pt>
    <dgm:pt modelId="{44FBE186-0059-4DD4-9C57-08E35CF9F3E0}" type="sibTrans" cxnId="{DB6C3150-83A4-4CB9-8BB7-424259F242F8}">
      <dgm:prSet/>
      <dgm:spPr/>
    </dgm:pt>
    <dgm:pt modelId="{AB416565-0958-4AFD-863E-07C7280F5076}">
      <dgm:prSet phldr="0"/>
      <dgm:spPr/>
      <dgm:t>
        <a:bodyPr/>
        <a:lstStyle/>
        <a:p>
          <a:pPr rtl="0"/>
          <a:r>
            <a:rPr lang="en-US" dirty="0">
              <a:latin typeface="Calibri Light" panose="020F0302020204030204"/>
            </a:rPr>
            <a:t>Identify Presenters</a:t>
          </a:r>
          <a:endParaRPr lang="en-US" dirty="0"/>
        </a:p>
      </dgm:t>
    </dgm:pt>
    <dgm:pt modelId="{C434771B-CF9D-4E98-BDCE-4017C7AC9564}" type="parTrans" cxnId="{A06D3981-B348-47E8-9DA1-27AB8B2768EC}">
      <dgm:prSet/>
      <dgm:spPr/>
    </dgm:pt>
    <dgm:pt modelId="{C9AA012A-995B-452B-94CD-881D1BBA9DBA}" type="sibTrans" cxnId="{A06D3981-B348-47E8-9DA1-27AB8B2768EC}">
      <dgm:prSet/>
      <dgm:spPr/>
    </dgm:pt>
    <dgm:pt modelId="{7E4062EA-1A2E-480F-B205-C115B0E7C9AA}">
      <dgm:prSet phldr="0"/>
      <dgm:spPr/>
      <dgm:t>
        <a:bodyPr/>
        <a:lstStyle/>
        <a:p>
          <a:pPr rtl="0"/>
          <a:r>
            <a:rPr lang="en-US" dirty="0">
              <a:latin typeface="Calibri Light" panose="020F0302020204030204"/>
            </a:rPr>
            <a:t>Identify Existing Capacity</a:t>
          </a:r>
        </a:p>
      </dgm:t>
    </dgm:pt>
    <dgm:pt modelId="{CFB03EF0-E91E-4096-9798-7B00277112BC}" type="parTrans" cxnId="{51917EDF-CFCE-41F7-B4DC-76B2E8019338}">
      <dgm:prSet/>
      <dgm:spPr/>
    </dgm:pt>
    <dgm:pt modelId="{8122BDBE-608A-4144-A9EA-1D3D3ABF3D39}" type="sibTrans" cxnId="{51917EDF-CFCE-41F7-B4DC-76B2E8019338}">
      <dgm:prSet/>
      <dgm:spPr/>
    </dgm:pt>
    <dgm:pt modelId="{CB119E82-8864-401C-94EC-919985EACC2E}">
      <dgm:prSet phldr="0"/>
      <dgm:spPr/>
      <dgm:t>
        <a:bodyPr/>
        <a:lstStyle/>
        <a:p>
          <a:pPr rtl="0"/>
          <a:r>
            <a:rPr lang="en-US" dirty="0">
              <a:latin typeface="Calibri Light" panose="020F0302020204030204"/>
            </a:rPr>
            <a:t>Publish Research Priorities</a:t>
          </a:r>
        </a:p>
      </dgm:t>
    </dgm:pt>
    <dgm:pt modelId="{BB875792-8A57-44A8-82AF-F7958A13035F}" type="parTrans" cxnId="{5297C3AB-5127-41EC-B5AC-41F91BECF5B9}">
      <dgm:prSet/>
      <dgm:spPr/>
    </dgm:pt>
    <dgm:pt modelId="{21B4DCA1-A984-48FE-A38A-403AFF8AC868}" type="sibTrans" cxnId="{5297C3AB-5127-41EC-B5AC-41F91BECF5B9}">
      <dgm:prSet/>
      <dgm:spPr/>
    </dgm:pt>
    <dgm:pt modelId="{45736E51-2B82-42DC-9E76-56C36CE02708}">
      <dgm:prSet phldr="0"/>
      <dgm:spPr/>
      <dgm:t>
        <a:bodyPr/>
        <a:lstStyle/>
        <a:p>
          <a:pPr rtl="0"/>
          <a:r>
            <a:rPr lang="en-US" dirty="0">
              <a:latin typeface="Calibri Light" panose="020F0302020204030204"/>
            </a:rPr>
            <a:t> Tribes &amp; Consortium</a:t>
          </a:r>
        </a:p>
      </dgm:t>
    </dgm:pt>
    <dgm:pt modelId="{26D26BA4-F234-4E8A-8456-5E8996BC6007}" type="parTrans" cxnId="{486F86A0-7A48-4B93-A926-2C5A3D0DC134}">
      <dgm:prSet/>
      <dgm:spPr/>
    </dgm:pt>
    <dgm:pt modelId="{6FA6A786-4031-4DD9-B03E-5D53A5FB1AD7}" type="sibTrans" cxnId="{486F86A0-7A48-4B93-A926-2C5A3D0DC134}">
      <dgm:prSet/>
      <dgm:spPr/>
    </dgm:pt>
    <dgm:pt modelId="{507D5ED2-A45C-4A08-8AC7-15318E8776F0}">
      <dgm:prSet phldr="0"/>
      <dgm:spPr/>
      <dgm:t>
        <a:bodyPr/>
        <a:lstStyle/>
        <a:p>
          <a:pPr rtl="0"/>
          <a:r>
            <a:rPr lang="en-US" dirty="0">
              <a:latin typeface="Calibri Light" panose="020F0302020204030204"/>
            </a:rPr>
            <a:t>Discuss Findings with Tribes and Consortium Members </a:t>
          </a:r>
        </a:p>
      </dgm:t>
    </dgm:pt>
    <dgm:pt modelId="{2A1C1DE7-9E32-4F60-8301-DC23F2D60381}" type="parTrans" cxnId="{138A6D1C-9C20-4FA1-BBA9-992A37DD0207}">
      <dgm:prSet/>
      <dgm:spPr/>
    </dgm:pt>
    <dgm:pt modelId="{D16284A5-DD72-43AD-B01C-2D40B69CAE35}" type="sibTrans" cxnId="{138A6D1C-9C20-4FA1-BBA9-992A37DD0207}">
      <dgm:prSet/>
      <dgm:spPr/>
    </dgm:pt>
    <dgm:pt modelId="{AE2BC33F-53E1-47D1-9D2B-2481679FBF6B}">
      <dgm:prSet phldr="0"/>
      <dgm:spPr/>
      <dgm:t>
        <a:bodyPr/>
        <a:lstStyle/>
        <a:p>
          <a:pPr rtl="0"/>
          <a:r>
            <a:rPr lang="en-US" dirty="0">
              <a:latin typeface="Calibri Light" panose="020F0302020204030204"/>
            </a:rPr>
            <a:t>Prioritize Research Agenda</a:t>
          </a:r>
        </a:p>
      </dgm:t>
    </dgm:pt>
    <dgm:pt modelId="{0924BE9F-64D8-43BE-BB5D-B3EAB756D577}" type="parTrans" cxnId="{BE84B99C-21D6-4ED0-8DEC-02EEF9EA462D}">
      <dgm:prSet/>
      <dgm:spPr/>
    </dgm:pt>
    <dgm:pt modelId="{6B13D0EF-61C5-450E-B78F-DAD12BEC0E6D}" type="sibTrans" cxnId="{BE84B99C-21D6-4ED0-8DEC-02EEF9EA462D}">
      <dgm:prSet/>
      <dgm:spPr/>
    </dgm:pt>
    <dgm:pt modelId="{B015F80A-ADA0-4E43-A9DF-457D0D8DC801}">
      <dgm:prSet phldr="0"/>
      <dgm:spPr/>
      <dgm:t>
        <a:bodyPr/>
        <a:lstStyle/>
        <a:p>
          <a:pPr rtl="0"/>
          <a:r>
            <a:rPr lang="en-US" dirty="0">
              <a:latin typeface="Calibri Light" panose="020F0302020204030204"/>
            </a:rPr>
            <a:t>Establish Goals, Objectives, Timeline, and Learning Activities</a:t>
          </a:r>
        </a:p>
      </dgm:t>
    </dgm:pt>
    <dgm:pt modelId="{2A7D0CC3-B3B1-4690-8FFF-92C09846276A}" type="parTrans" cxnId="{460735D6-BFDC-42C5-8F0B-919237CDBFCB}">
      <dgm:prSet/>
      <dgm:spPr/>
    </dgm:pt>
    <dgm:pt modelId="{1BAF7D21-A5DD-4C73-BE55-2B55B8532473}" type="sibTrans" cxnId="{460735D6-BFDC-42C5-8F0B-919237CDBFCB}">
      <dgm:prSet/>
      <dgm:spPr/>
    </dgm:pt>
    <dgm:pt modelId="{2324DA09-657E-44D7-A9E8-85DD12818316}">
      <dgm:prSet phldr="0"/>
      <dgm:spPr/>
      <dgm:t>
        <a:bodyPr/>
        <a:lstStyle/>
        <a:p>
          <a:pPr rtl="0"/>
          <a:r>
            <a:rPr lang="en-US" dirty="0">
              <a:latin typeface="Calibri Light" panose="020F0302020204030204"/>
            </a:rPr>
            <a:t>Identify Research Partners</a:t>
          </a:r>
        </a:p>
      </dgm:t>
    </dgm:pt>
    <dgm:pt modelId="{1E59A530-A52A-4835-BE2E-7F689772764C}" type="parTrans" cxnId="{126E1E38-25DD-422F-9B2F-A7FE1EF9651B}">
      <dgm:prSet/>
      <dgm:spPr/>
    </dgm:pt>
    <dgm:pt modelId="{3195FA61-33F5-4D39-AEA5-B725DB88BF5F}" type="sibTrans" cxnId="{126E1E38-25DD-422F-9B2F-A7FE1EF9651B}">
      <dgm:prSet/>
      <dgm:spPr/>
    </dgm:pt>
    <dgm:pt modelId="{1FD3E558-4DD2-458F-8480-04D0C499E7FB}">
      <dgm:prSet phldr="0"/>
      <dgm:spPr/>
      <dgm:t>
        <a:bodyPr/>
        <a:lstStyle/>
        <a:p>
          <a:pPr rtl="0"/>
          <a:r>
            <a:rPr lang="en-US" dirty="0">
              <a:latin typeface="Calibri Light" panose="020F0302020204030204"/>
            </a:rPr>
            <a:t>Secure CMEs</a:t>
          </a:r>
        </a:p>
      </dgm:t>
    </dgm:pt>
    <dgm:pt modelId="{713ABA76-D152-4092-9D8B-327E23F2A131}" type="parTrans" cxnId="{C139E823-6359-43FE-A916-FC2BDCE150C2}">
      <dgm:prSet/>
      <dgm:spPr/>
    </dgm:pt>
    <dgm:pt modelId="{FF96E1CF-DE41-4B82-B46D-298A24D5FBB6}" type="sibTrans" cxnId="{C139E823-6359-43FE-A916-FC2BDCE150C2}">
      <dgm:prSet/>
      <dgm:spPr/>
    </dgm:pt>
    <dgm:pt modelId="{CFCFD28D-6EF7-41E7-A36B-708DCD0633D7}">
      <dgm:prSet phldr="0"/>
      <dgm:spPr/>
      <dgm:t>
        <a:bodyPr/>
        <a:lstStyle/>
        <a:p>
          <a:pPr rtl="0"/>
          <a:r>
            <a:rPr lang="en-US" dirty="0">
              <a:latin typeface="Calibri Light" panose="020F0302020204030204"/>
            </a:rPr>
            <a:t>Knowledge Gaps/Needs of Oncology Professionals </a:t>
          </a:r>
        </a:p>
      </dgm:t>
    </dgm:pt>
    <dgm:pt modelId="{03CBED9D-0DA9-411B-8159-788B1DA62A37}" type="parTrans" cxnId="{E04AD3E1-9FB1-4A2B-B5CF-BD7AEAE1C9E2}">
      <dgm:prSet/>
      <dgm:spPr/>
    </dgm:pt>
    <dgm:pt modelId="{76C35443-8856-456B-A3FD-134E13AB2E81}" type="sibTrans" cxnId="{E04AD3E1-9FB1-4A2B-B5CF-BD7AEAE1C9E2}">
      <dgm:prSet/>
      <dgm:spPr/>
    </dgm:pt>
    <dgm:pt modelId="{573A10BF-1B91-448F-8B69-46DF03A8844F}">
      <dgm:prSet phldr="0"/>
      <dgm:spPr/>
      <dgm:t>
        <a:bodyPr/>
        <a:lstStyle/>
        <a:p>
          <a:pPr rtl="0"/>
          <a:r>
            <a:rPr lang="en-US" dirty="0">
              <a:latin typeface="Calibri Light" panose="020F0302020204030204"/>
            </a:rPr>
            <a:t>Knowledge Surveys</a:t>
          </a:r>
        </a:p>
      </dgm:t>
    </dgm:pt>
    <dgm:pt modelId="{3C2FFF03-7850-4ACF-A9D2-190C685C91C8}" type="parTrans" cxnId="{8F3BBB5B-812E-44FE-8BCF-AD43E09F32F3}">
      <dgm:prSet/>
      <dgm:spPr/>
    </dgm:pt>
    <dgm:pt modelId="{C62C868D-81D8-4C99-9386-2E479C01A880}" type="sibTrans" cxnId="{8F3BBB5B-812E-44FE-8BCF-AD43E09F32F3}">
      <dgm:prSet/>
      <dgm:spPr/>
    </dgm:pt>
    <dgm:pt modelId="{B830A818-99E3-4899-A624-8BAC944E50D1}">
      <dgm:prSet phldr="0"/>
      <dgm:spPr/>
      <dgm:t>
        <a:bodyPr/>
        <a:lstStyle/>
        <a:p>
          <a:pPr rtl="0"/>
          <a:r>
            <a:rPr lang="en-US" dirty="0">
              <a:latin typeface="Calibri Light" panose="020F0302020204030204"/>
            </a:rPr>
            <a:t>Webinars</a:t>
          </a:r>
        </a:p>
      </dgm:t>
    </dgm:pt>
    <dgm:pt modelId="{B1D813C8-D83C-4FA8-8036-9B04AB3CD63C}" type="parTrans" cxnId="{EB54E9E6-A6A6-4BE0-9A24-F341E7CA1EC6}">
      <dgm:prSet/>
      <dgm:spPr/>
    </dgm:pt>
    <dgm:pt modelId="{CA4CD517-B62A-44B6-84B5-5120311FB21B}" type="sibTrans" cxnId="{EB54E9E6-A6A6-4BE0-9A24-F341E7CA1EC6}">
      <dgm:prSet/>
      <dgm:spPr/>
    </dgm:pt>
    <dgm:pt modelId="{2EBD61CB-EF42-4A79-8802-E0E93F32A829}">
      <dgm:prSet phldr="0"/>
      <dgm:spPr/>
      <dgm:t>
        <a:bodyPr/>
        <a:lstStyle/>
        <a:p>
          <a:pPr rtl="0"/>
          <a:r>
            <a:rPr lang="en-US" dirty="0">
              <a:latin typeface="Calibri Light" panose="020F0302020204030204"/>
            </a:rPr>
            <a:t>On-line Meetings </a:t>
          </a:r>
          <a:endParaRPr lang="en-US" dirty="0"/>
        </a:p>
      </dgm:t>
    </dgm:pt>
    <dgm:pt modelId="{EBECFDCC-206C-4C48-994E-E0773629C736}" type="parTrans" cxnId="{54D41AC0-3A15-4F93-8F44-854AE816BC2B}">
      <dgm:prSet/>
      <dgm:spPr/>
    </dgm:pt>
    <dgm:pt modelId="{493BEEDA-58FB-4748-8B4D-9AFE83362DD3}" type="sibTrans" cxnId="{54D41AC0-3A15-4F93-8F44-854AE816BC2B}">
      <dgm:prSet/>
      <dgm:spPr/>
    </dgm:pt>
    <dgm:pt modelId="{332DB47B-3CB1-4B36-B213-8774F47166F6}">
      <dgm:prSet phldr="0"/>
      <dgm:spPr/>
      <dgm:t>
        <a:bodyPr/>
        <a:lstStyle/>
        <a:p>
          <a:pPr rtl="0"/>
          <a:r>
            <a:rPr lang="en-US" dirty="0">
              <a:latin typeface="Calibri Light" panose="020F0302020204030204"/>
            </a:rPr>
            <a:t>Photo Voice Products</a:t>
          </a:r>
        </a:p>
      </dgm:t>
    </dgm:pt>
    <dgm:pt modelId="{E9FCA688-FA8E-4062-8428-1A543155A6EA}" type="parTrans" cxnId="{58F26EB9-A553-4C70-8C93-FACC4C731BB7}">
      <dgm:prSet/>
      <dgm:spPr/>
    </dgm:pt>
    <dgm:pt modelId="{CFE91678-7990-4490-8ACE-C01B2E103452}" type="sibTrans" cxnId="{58F26EB9-A553-4C70-8C93-FACC4C731BB7}">
      <dgm:prSet/>
      <dgm:spPr/>
    </dgm:pt>
    <dgm:pt modelId="{AB4823F8-F2C7-48F4-90D5-6D60B07200B7}" type="pres">
      <dgm:prSet presAssocID="{86FF9151-6462-49A1-8C78-65E8EBABB404}" presName="Name0" presStyleCnt="0">
        <dgm:presLayoutVars>
          <dgm:chMax/>
          <dgm:chPref/>
          <dgm:animLvl val="lvl"/>
        </dgm:presLayoutVars>
      </dgm:prSet>
      <dgm:spPr/>
    </dgm:pt>
    <dgm:pt modelId="{6691ED59-40D5-45EA-85FF-2426F048CAC8}" type="pres">
      <dgm:prSet presAssocID="{09A5C231-549D-430E-AD43-D62E4E3A621A}" presName="composite" presStyleCnt="0"/>
      <dgm:spPr/>
    </dgm:pt>
    <dgm:pt modelId="{F9B70E4C-BF26-42E9-B977-8DEF54AEB007}" type="pres">
      <dgm:prSet presAssocID="{09A5C231-549D-430E-AD43-D62E4E3A621A}" presName="Parent1" presStyleLbl="alignNode1" presStyleIdx="0" presStyleCnt="8">
        <dgm:presLayoutVars>
          <dgm:chMax val="1"/>
          <dgm:chPref val="1"/>
          <dgm:bulletEnabled val="1"/>
        </dgm:presLayoutVars>
      </dgm:prSet>
      <dgm:spPr/>
    </dgm:pt>
    <dgm:pt modelId="{0243D20E-D5CC-4988-8F32-04054171D6ED}" type="pres">
      <dgm:prSet presAssocID="{09A5C231-549D-430E-AD43-D62E4E3A621A}" presName="Childtext1" presStyleLbl="revTx" presStyleIdx="0" presStyleCnt="8">
        <dgm:presLayoutVars>
          <dgm:chMax val="0"/>
          <dgm:chPref val="0"/>
          <dgm:bulletEnabled/>
        </dgm:presLayoutVars>
      </dgm:prSet>
      <dgm:spPr/>
    </dgm:pt>
    <dgm:pt modelId="{856AF017-D6C2-4C74-85B1-C6666059E59D}" type="pres">
      <dgm:prSet presAssocID="{09A5C231-549D-430E-AD43-D62E4E3A621A}" presName="ConnectLine" presStyleLbl="sibTrans1D1" presStyleIdx="0" presStyleCnt="8"/>
      <dgm:spPr>
        <a:noFill/>
        <a:ln w="12700" cap="flat" cmpd="sng" algn="ctr">
          <a:solidFill>
            <a:schemeClr val="accent1">
              <a:hueOff val="0"/>
              <a:satOff val="0"/>
              <a:lumOff val="0"/>
              <a:alphaOff val="0"/>
            </a:schemeClr>
          </a:solidFill>
          <a:prstDash val="dash"/>
          <a:miter lim="800000"/>
        </a:ln>
        <a:effectLst/>
      </dgm:spPr>
    </dgm:pt>
    <dgm:pt modelId="{8FEFDFEE-79A1-49F4-9391-5E647AFD8D9E}" type="pres">
      <dgm:prSet presAssocID="{09A5C231-549D-430E-AD43-D62E4E3A621A}" presName="ConnectLineEnd" presStyleLbl="node1" presStyleIdx="0" presStyleCnt="8"/>
      <dgm:spPr/>
    </dgm:pt>
    <dgm:pt modelId="{2DF0166F-7999-411F-A863-1A32DD8D71C8}" type="pres">
      <dgm:prSet presAssocID="{09A5C231-549D-430E-AD43-D62E4E3A621A}" presName="EmptyPane" presStyleCnt="0"/>
      <dgm:spPr/>
    </dgm:pt>
    <dgm:pt modelId="{2025D9E6-39B0-475E-A90C-F7F12C57832D}" type="pres">
      <dgm:prSet presAssocID="{3C2BD27A-A506-4D5E-85E1-71E5ABF33D89}" presName="spaceBetweenRectangles" presStyleLbl="fgAcc1" presStyleIdx="0" presStyleCnt="7"/>
      <dgm:spPr/>
    </dgm:pt>
    <dgm:pt modelId="{94B92438-30F0-424B-B587-7043BE54E124}" type="pres">
      <dgm:prSet presAssocID="{E2F1650A-8A2C-419A-8CAA-97679372525B}" presName="composite" presStyleCnt="0"/>
      <dgm:spPr/>
    </dgm:pt>
    <dgm:pt modelId="{A77A01A4-AB62-4AC6-A075-68910F7AED91}" type="pres">
      <dgm:prSet presAssocID="{E2F1650A-8A2C-419A-8CAA-97679372525B}" presName="Parent1" presStyleLbl="alignNode1" presStyleIdx="1" presStyleCnt="8">
        <dgm:presLayoutVars>
          <dgm:chMax val="1"/>
          <dgm:chPref val="1"/>
          <dgm:bulletEnabled val="1"/>
        </dgm:presLayoutVars>
      </dgm:prSet>
      <dgm:spPr/>
    </dgm:pt>
    <dgm:pt modelId="{83636B92-9857-490C-93AF-A53CACFE63FB}" type="pres">
      <dgm:prSet presAssocID="{E2F1650A-8A2C-419A-8CAA-97679372525B}" presName="Childtext1" presStyleLbl="revTx" presStyleIdx="1" presStyleCnt="8">
        <dgm:presLayoutVars>
          <dgm:chMax val="0"/>
          <dgm:chPref val="0"/>
          <dgm:bulletEnabled/>
        </dgm:presLayoutVars>
      </dgm:prSet>
      <dgm:spPr/>
    </dgm:pt>
    <dgm:pt modelId="{BD84485E-EFF5-4721-BE06-82B780AE79EE}" type="pres">
      <dgm:prSet presAssocID="{E2F1650A-8A2C-419A-8CAA-97679372525B}" presName="ConnectLine" presStyleLbl="sibTrans1D1" presStyleIdx="1" presStyleCnt="8"/>
      <dgm:spPr>
        <a:noFill/>
        <a:ln w="12700" cap="flat" cmpd="sng" algn="ctr">
          <a:solidFill>
            <a:schemeClr val="accent1">
              <a:hueOff val="0"/>
              <a:satOff val="0"/>
              <a:lumOff val="0"/>
              <a:alphaOff val="0"/>
            </a:schemeClr>
          </a:solidFill>
          <a:prstDash val="dash"/>
          <a:miter lim="800000"/>
        </a:ln>
        <a:effectLst/>
      </dgm:spPr>
    </dgm:pt>
    <dgm:pt modelId="{D4378B30-F80C-4DA2-9A31-DDB370DDAD8C}" type="pres">
      <dgm:prSet presAssocID="{E2F1650A-8A2C-419A-8CAA-97679372525B}" presName="ConnectLineEnd" presStyleLbl="node1" presStyleIdx="1" presStyleCnt="8"/>
      <dgm:spPr/>
    </dgm:pt>
    <dgm:pt modelId="{2BFF505E-0DD0-4884-AAE3-B9DA810DF34B}" type="pres">
      <dgm:prSet presAssocID="{E2F1650A-8A2C-419A-8CAA-97679372525B}" presName="EmptyPane" presStyleCnt="0"/>
      <dgm:spPr/>
    </dgm:pt>
    <dgm:pt modelId="{4EC22D96-F544-4858-900D-CB43B42B00F1}" type="pres">
      <dgm:prSet presAssocID="{B734F4B6-FD7F-4AE2-9654-6EBB26AE2608}" presName="spaceBetweenRectangles" presStyleLbl="fgAcc1" presStyleIdx="1" presStyleCnt="7"/>
      <dgm:spPr/>
    </dgm:pt>
    <dgm:pt modelId="{E7AC6AF9-4864-46E6-AA3F-0402E0BAB9E1}" type="pres">
      <dgm:prSet presAssocID="{604D6FF3-B5AB-4192-8CB5-76B108BE383D}" presName="composite" presStyleCnt="0"/>
      <dgm:spPr/>
    </dgm:pt>
    <dgm:pt modelId="{154C9A01-7048-4F9B-9FDD-FBE90E4A5AFF}" type="pres">
      <dgm:prSet presAssocID="{604D6FF3-B5AB-4192-8CB5-76B108BE383D}" presName="Parent1" presStyleLbl="alignNode1" presStyleIdx="2" presStyleCnt="8">
        <dgm:presLayoutVars>
          <dgm:chMax val="1"/>
          <dgm:chPref val="1"/>
          <dgm:bulletEnabled val="1"/>
        </dgm:presLayoutVars>
      </dgm:prSet>
      <dgm:spPr/>
    </dgm:pt>
    <dgm:pt modelId="{A0CF6652-C44F-4E1E-8C81-3B9A8FF5BA3D}" type="pres">
      <dgm:prSet presAssocID="{604D6FF3-B5AB-4192-8CB5-76B108BE383D}" presName="Childtext1" presStyleLbl="revTx" presStyleIdx="2" presStyleCnt="8">
        <dgm:presLayoutVars>
          <dgm:chMax val="0"/>
          <dgm:chPref val="0"/>
          <dgm:bulletEnabled/>
        </dgm:presLayoutVars>
      </dgm:prSet>
      <dgm:spPr/>
    </dgm:pt>
    <dgm:pt modelId="{FE1EF910-85FB-48D5-858E-825520A98C91}" type="pres">
      <dgm:prSet presAssocID="{604D6FF3-B5AB-4192-8CB5-76B108BE383D}" presName="ConnectLine" presStyleLbl="sibTrans1D1" presStyleIdx="2" presStyleCnt="8"/>
      <dgm:spPr>
        <a:noFill/>
        <a:ln w="12700" cap="flat" cmpd="sng" algn="ctr">
          <a:solidFill>
            <a:schemeClr val="accent1">
              <a:hueOff val="0"/>
              <a:satOff val="0"/>
              <a:lumOff val="0"/>
              <a:alphaOff val="0"/>
            </a:schemeClr>
          </a:solidFill>
          <a:prstDash val="dash"/>
          <a:miter lim="800000"/>
        </a:ln>
        <a:effectLst/>
      </dgm:spPr>
    </dgm:pt>
    <dgm:pt modelId="{EC3A77B4-DB3B-4BCB-8BD1-22B79B2C9675}" type="pres">
      <dgm:prSet presAssocID="{604D6FF3-B5AB-4192-8CB5-76B108BE383D}" presName="ConnectLineEnd" presStyleLbl="node1" presStyleIdx="2" presStyleCnt="8"/>
      <dgm:spPr/>
    </dgm:pt>
    <dgm:pt modelId="{EA29B177-6B20-45D5-BE6B-33E983AF14DE}" type="pres">
      <dgm:prSet presAssocID="{604D6FF3-B5AB-4192-8CB5-76B108BE383D}" presName="EmptyPane" presStyleCnt="0"/>
      <dgm:spPr/>
    </dgm:pt>
    <dgm:pt modelId="{E1F411ED-393E-4AF5-8C2E-8F3BAA7CAC70}" type="pres">
      <dgm:prSet presAssocID="{BEE677D4-D48A-446A-9512-E8C3C503A551}" presName="spaceBetweenRectangles" presStyleLbl="fgAcc1" presStyleIdx="2" presStyleCnt="7"/>
      <dgm:spPr/>
    </dgm:pt>
    <dgm:pt modelId="{372BF6D3-3B97-4B67-973F-67AC79822396}" type="pres">
      <dgm:prSet presAssocID="{CC69A26F-40FA-4713-A30E-A22DF4D77929}" presName="composite" presStyleCnt="0"/>
      <dgm:spPr/>
    </dgm:pt>
    <dgm:pt modelId="{27762CE2-2570-4B33-8A85-F7B20C0BE4A7}" type="pres">
      <dgm:prSet presAssocID="{CC69A26F-40FA-4713-A30E-A22DF4D77929}" presName="Parent1" presStyleLbl="alignNode1" presStyleIdx="3" presStyleCnt="8">
        <dgm:presLayoutVars>
          <dgm:chMax val="1"/>
          <dgm:chPref val="1"/>
          <dgm:bulletEnabled val="1"/>
        </dgm:presLayoutVars>
      </dgm:prSet>
      <dgm:spPr/>
    </dgm:pt>
    <dgm:pt modelId="{0FD78F5A-D3AE-4AA2-8047-1773A61D56AB}" type="pres">
      <dgm:prSet presAssocID="{CC69A26F-40FA-4713-A30E-A22DF4D77929}" presName="Childtext1" presStyleLbl="revTx" presStyleIdx="3" presStyleCnt="8">
        <dgm:presLayoutVars>
          <dgm:chMax val="0"/>
          <dgm:chPref val="0"/>
          <dgm:bulletEnabled/>
        </dgm:presLayoutVars>
      </dgm:prSet>
      <dgm:spPr/>
    </dgm:pt>
    <dgm:pt modelId="{F2B2D080-DED4-40AF-B29D-BB5952793470}" type="pres">
      <dgm:prSet presAssocID="{CC69A26F-40FA-4713-A30E-A22DF4D77929}" presName="ConnectLine" presStyleLbl="sibTrans1D1" presStyleIdx="3" presStyleCnt="8"/>
      <dgm:spPr>
        <a:noFill/>
        <a:ln w="12700" cap="flat" cmpd="sng" algn="ctr">
          <a:solidFill>
            <a:schemeClr val="accent1">
              <a:hueOff val="0"/>
              <a:satOff val="0"/>
              <a:lumOff val="0"/>
              <a:alphaOff val="0"/>
            </a:schemeClr>
          </a:solidFill>
          <a:prstDash val="dash"/>
          <a:miter lim="800000"/>
        </a:ln>
        <a:effectLst/>
      </dgm:spPr>
    </dgm:pt>
    <dgm:pt modelId="{C197B46E-7296-4522-9CC0-EB29DCA59906}" type="pres">
      <dgm:prSet presAssocID="{CC69A26F-40FA-4713-A30E-A22DF4D77929}" presName="ConnectLineEnd" presStyleLbl="node1" presStyleIdx="3" presStyleCnt="8"/>
      <dgm:spPr/>
    </dgm:pt>
    <dgm:pt modelId="{D21CCF93-C542-4F34-96B6-7FFA6F04AB9C}" type="pres">
      <dgm:prSet presAssocID="{CC69A26F-40FA-4713-A30E-A22DF4D77929}" presName="EmptyPane" presStyleCnt="0"/>
      <dgm:spPr/>
    </dgm:pt>
    <dgm:pt modelId="{879DE102-90E0-4D20-B5EE-37EE8921843E}" type="pres">
      <dgm:prSet presAssocID="{29643945-2040-4375-9FF4-512E88D30BEA}" presName="spaceBetweenRectangles" presStyleLbl="fgAcc1" presStyleIdx="3" presStyleCnt="7"/>
      <dgm:spPr/>
    </dgm:pt>
    <dgm:pt modelId="{3C0AADB0-D242-4C96-95EB-358EFCF699E3}" type="pres">
      <dgm:prSet presAssocID="{A791ADF9-0F63-46B0-A63C-E1C263B03079}" presName="composite" presStyleCnt="0"/>
      <dgm:spPr/>
    </dgm:pt>
    <dgm:pt modelId="{799AA888-3F24-46BC-A3FD-719E6B94B004}" type="pres">
      <dgm:prSet presAssocID="{A791ADF9-0F63-46B0-A63C-E1C263B03079}" presName="Parent1" presStyleLbl="alignNode1" presStyleIdx="4" presStyleCnt="8">
        <dgm:presLayoutVars>
          <dgm:chMax val="1"/>
          <dgm:chPref val="1"/>
          <dgm:bulletEnabled val="1"/>
        </dgm:presLayoutVars>
      </dgm:prSet>
      <dgm:spPr/>
    </dgm:pt>
    <dgm:pt modelId="{C9DFFA75-E943-4A98-8EC7-1A1FEA4DA5CF}" type="pres">
      <dgm:prSet presAssocID="{A791ADF9-0F63-46B0-A63C-E1C263B03079}" presName="Childtext1" presStyleLbl="revTx" presStyleIdx="4" presStyleCnt="8">
        <dgm:presLayoutVars>
          <dgm:chMax val="0"/>
          <dgm:chPref val="0"/>
          <dgm:bulletEnabled/>
        </dgm:presLayoutVars>
      </dgm:prSet>
      <dgm:spPr/>
    </dgm:pt>
    <dgm:pt modelId="{2669A56F-0AD0-4FDD-AEDD-37F5016132DD}" type="pres">
      <dgm:prSet presAssocID="{A791ADF9-0F63-46B0-A63C-E1C263B03079}" presName="ConnectLine" presStyleLbl="sibTrans1D1" presStyleIdx="4" presStyleCnt="8"/>
      <dgm:spPr>
        <a:noFill/>
        <a:ln w="12700" cap="flat" cmpd="sng" algn="ctr">
          <a:solidFill>
            <a:schemeClr val="accent1">
              <a:hueOff val="0"/>
              <a:satOff val="0"/>
              <a:lumOff val="0"/>
              <a:alphaOff val="0"/>
            </a:schemeClr>
          </a:solidFill>
          <a:prstDash val="dash"/>
          <a:miter lim="800000"/>
        </a:ln>
        <a:effectLst/>
      </dgm:spPr>
    </dgm:pt>
    <dgm:pt modelId="{44722B0D-ED5B-4F13-ABAD-6D4192153096}" type="pres">
      <dgm:prSet presAssocID="{A791ADF9-0F63-46B0-A63C-E1C263B03079}" presName="ConnectLineEnd" presStyleLbl="node1" presStyleIdx="4" presStyleCnt="8"/>
      <dgm:spPr/>
    </dgm:pt>
    <dgm:pt modelId="{1776A21E-520B-4E32-BAD4-83C2F1814049}" type="pres">
      <dgm:prSet presAssocID="{A791ADF9-0F63-46B0-A63C-E1C263B03079}" presName="EmptyPane" presStyleCnt="0"/>
      <dgm:spPr/>
    </dgm:pt>
    <dgm:pt modelId="{BDD759FE-6715-4B91-9978-A7C618E07FE0}" type="pres">
      <dgm:prSet presAssocID="{643DB54C-B88B-4528-917B-108A13730149}" presName="spaceBetweenRectangles" presStyleLbl="fgAcc1" presStyleIdx="4" presStyleCnt="7"/>
      <dgm:spPr/>
    </dgm:pt>
    <dgm:pt modelId="{3790C85B-C186-4ED0-8E53-4B3A0D99C494}" type="pres">
      <dgm:prSet presAssocID="{7E4062EA-1A2E-480F-B205-C115B0E7C9AA}" presName="composite" presStyleCnt="0"/>
      <dgm:spPr/>
    </dgm:pt>
    <dgm:pt modelId="{9A12EC84-E417-4327-9C6E-C5AE280B28E6}" type="pres">
      <dgm:prSet presAssocID="{7E4062EA-1A2E-480F-B205-C115B0E7C9AA}" presName="Parent1" presStyleLbl="alignNode1" presStyleIdx="5" presStyleCnt="8">
        <dgm:presLayoutVars>
          <dgm:chMax val="1"/>
          <dgm:chPref val="1"/>
          <dgm:bulletEnabled val="1"/>
        </dgm:presLayoutVars>
      </dgm:prSet>
      <dgm:spPr/>
    </dgm:pt>
    <dgm:pt modelId="{F84B43CB-E79C-477A-B696-37ACD8DF29CD}" type="pres">
      <dgm:prSet presAssocID="{7E4062EA-1A2E-480F-B205-C115B0E7C9AA}" presName="Childtext1" presStyleLbl="revTx" presStyleIdx="5" presStyleCnt="8">
        <dgm:presLayoutVars>
          <dgm:chMax val="0"/>
          <dgm:chPref val="0"/>
          <dgm:bulletEnabled/>
        </dgm:presLayoutVars>
      </dgm:prSet>
      <dgm:spPr/>
    </dgm:pt>
    <dgm:pt modelId="{E5EED86C-0128-4EC7-8945-CB2045A9DE3C}" type="pres">
      <dgm:prSet presAssocID="{7E4062EA-1A2E-480F-B205-C115B0E7C9AA}" presName="ConnectLine" presStyleLbl="sibTrans1D1" presStyleIdx="5" presStyleCnt="8"/>
      <dgm:spPr>
        <a:noFill/>
        <a:ln w="12700" cap="flat" cmpd="sng" algn="ctr">
          <a:solidFill>
            <a:schemeClr val="accent1">
              <a:hueOff val="0"/>
              <a:satOff val="0"/>
              <a:lumOff val="0"/>
              <a:alphaOff val="0"/>
            </a:schemeClr>
          </a:solidFill>
          <a:prstDash val="dash"/>
          <a:miter lim="800000"/>
        </a:ln>
        <a:effectLst/>
      </dgm:spPr>
    </dgm:pt>
    <dgm:pt modelId="{ED1C9FEB-489F-42AC-867C-3D2BEEC26A60}" type="pres">
      <dgm:prSet presAssocID="{7E4062EA-1A2E-480F-B205-C115B0E7C9AA}" presName="ConnectLineEnd" presStyleLbl="node1" presStyleIdx="5" presStyleCnt="8"/>
      <dgm:spPr/>
    </dgm:pt>
    <dgm:pt modelId="{B9711486-EB8F-477D-8192-4846A2334DD1}" type="pres">
      <dgm:prSet presAssocID="{7E4062EA-1A2E-480F-B205-C115B0E7C9AA}" presName="EmptyPane" presStyleCnt="0"/>
      <dgm:spPr/>
    </dgm:pt>
    <dgm:pt modelId="{03447840-29C8-4019-9089-E0A1333B795D}" type="pres">
      <dgm:prSet presAssocID="{8122BDBE-608A-4144-A9EA-1D3D3ABF3D39}" presName="spaceBetweenRectangles" presStyleLbl="fgAcc1" presStyleIdx="5" presStyleCnt="7"/>
      <dgm:spPr/>
    </dgm:pt>
    <dgm:pt modelId="{9D3D2F31-911E-4BFB-83B9-15907BE463E8}" type="pres">
      <dgm:prSet presAssocID="{21D938A4-6742-467B-8888-D68EB18117CF}" presName="composite" presStyleCnt="0"/>
      <dgm:spPr/>
    </dgm:pt>
    <dgm:pt modelId="{B8A66436-1A1B-4714-8FC0-BEC2A600E379}" type="pres">
      <dgm:prSet presAssocID="{21D938A4-6742-467B-8888-D68EB18117CF}" presName="Parent1" presStyleLbl="alignNode1" presStyleIdx="6" presStyleCnt="8">
        <dgm:presLayoutVars>
          <dgm:chMax val="1"/>
          <dgm:chPref val="1"/>
          <dgm:bulletEnabled val="1"/>
        </dgm:presLayoutVars>
      </dgm:prSet>
      <dgm:spPr/>
    </dgm:pt>
    <dgm:pt modelId="{2044BEA7-56AE-4953-81B2-478F6B6F2C04}" type="pres">
      <dgm:prSet presAssocID="{21D938A4-6742-467B-8888-D68EB18117CF}" presName="Childtext1" presStyleLbl="revTx" presStyleIdx="6" presStyleCnt="8">
        <dgm:presLayoutVars>
          <dgm:chMax val="0"/>
          <dgm:chPref val="0"/>
          <dgm:bulletEnabled/>
        </dgm:presLayoutVars>
      </dgm:prSet>
      <dgm:spPr/>
    </dgm:pt>
    <dgm:pt modelId="{3654901F-4707-41D9-B6C2-B08DAFB105B0}" type="pres">
      <dgm:prSet presAssocID="{21D938A4-6742-467B-8888-D68EB18117CF}" presName="ConnectLine" presStyleLbl="sibTrans1D1" presStyleIdx="6" presStyleCnt="8"/>
      <dgm:spPr>
        <a:noFill/>
        <a:ln w="12700" cap="flat" cmpd="sng" algn="ctr">
          <a:solidFill>
            <a:schemeClr val="accent1">
              <a:hueOff val="0"/>
              <a:satOff val="0"/>
              <a:lumOff val="0"/>
              <a:alphaOff val="0"/>
            </a:schemeClr>
          </a:solidFill>
          <a:prstDash val="dash"/>
          <a:miter lim="800000"/>
        </a:ln>
        <a:effectLst/>
      </dgm:spPr>
    </dgm:pt>
    <dgm:pt modelId="{E26CBEA0-0A05-4DDD-AC31-1A666F17D9C5}" type="pres">
      <dgm:prSet presAssocID="{21D938A4-6742-467B-8888-D68EB18117CF}" presName="ConnectLineEnd" presStyleLbl="node1" presStyleIdx="6" presStyleCnt="8"/>
      <dgm:spPr/>
    </dgm:pt>
    <dgm:pt modelId="{D59DE676-F502-40CD-9A9D-BA5BE9A82C9B}" type="pres">
      <dgm:prSet presAssocID="{21D938A4-6742-467B-8888-D68EB18117CF}" presName="EmptyPane" presStyleCnt="0"/>
      <dgm:spPr/>
    </dgm:pt>
    <dgm:pt modelId="{4C175514-8F48-47F1-BC49-30FF8712EBC3}" type="pres">
      <dgm:prSet presAssocID="{44FBE186-0059-4DD4-9C57-08E35CF9F3E0}" presName="spaceBetweenRectangles" presStyleLbl="fgAcc1" presStyleIdx="6" presStyleCnt="7"/>
      <dgm:spPr/>
    </dgm:pt>
    <dgm:pt modelId="{E762E885-9DB8-4873-8FE6-D8FDEAC78437}" type="pres">
      <dgm:prSet presAssocID="{CB119E82-8864-401C-94EC-919985EACC2E}" presName="composite" presStyleCnt="0"/>
      <dgm:spPr/>
    </dgm:pt>
    <dgm:pt modelId="{CF117F66-2D64-4293-9657-06871C80F649}" type="pres">
      <dgm:prSet presAssocID="{CB119E82-8864-401C-94EC-919985EACC2E}" presName="Parent1" presStyleLbl="alignNode1" presStyleIdx="7" presStyleCnt="8">
        <dgm:presLayoutVars>
          <dgm:chMax val="1"/>
          <dgm:chPref val="1"/>
          <dgm:bulletEnabled val="1"/>
        </dgm:presLayoutVars>
      </dgm:prSet>
      <dgm:spPr/>
    </dgm:pt>
    <dgm:pt modelId="{D1566593-28AA-42E1-82D3-12EBDD6A1C80}" type="pres">
      <dgm:prSet presAssocID="{CB119E82-8864-401C-94EC-919985EACC2E}" presName="Childtext1" presStyleLbl="revTx" presStyleIdx="7" presStyleCnt="8">
        <dgm:presLayoutVars>
          <dgm:chMax val="0"/>
          <dgm:chPref val="0"/>
          <dgm:bulletEnabled/>
        </dgm:presLayoutVars>
      </dgm:prSet>
      <dgm:spPr/>
    </dgm:pt>
    <dgm:pt modelId="{0275E1B7-67A7-4E63-9FF9-945A43A64E64}" type="pres">
      <dgm:prSet presAssocID="{CB119E82-8864-401C-94EC-919985EACC2E}" presName="ConnectLine" presStyleLbl="sibTrans1D1" presStyleIdx="7" presStyleCnt="8"/>
      <dgm:spPr>
        <a:noFill/>
        <a:ln w="12700" cap="flat" cmpd="sng" algn="ctr">
          <a:solidFill>
            <a:schemeClr val="accent1">
              <a:hueOff val="0"/>
              <a:satOff val="0"/>
              <a:lumOff val="0"/>
              <a:alphaOff val="0"/>
            </a:schemeClr>
          </a:solidFill>
          <a:prstDash val="dash"/>
          <a:miter lim="800000"/>
        </a:ln>
        <a:effectLst/>
      </dgm:spPr>
    </dgm:pt>
    <dgm:pt modelId="{06334DF1-448B-4938-97CE-869A310D966F}" type="pres">
      <dgm:prSet presAssocID="{CB119E82-8864-401C-94EC-919985EACC2E}" presName="ConnectLineEnd" presStyleLbl="node1" presStyleIdx="7" presStyleCnt="8"/>
      <dgm:spPr/>
    </dgm:pt>
    <dgm:pt modelId="{C1EB4ACB-613C-4E8E-9C56-EE01A792B72B}" type="pres">
      <dgm:prSet presAssocID="{CB119E82-8864-401C-94EC-919985EACC2E}" presName="EmptyPane" presStyleCnt="0"/>
      <dgm:spPr/>
    </dgm:pt>
  </dgm:ptLst>
  <dgm:cxnLst>
    <dgm:cxn modelId="{B469FB00-434E-4EB7-BCA4-1DA60F906B69}" type="presOf" srcId="{74C04C00-7FD2-4B3E-955D-CC42BAF08AD3}" destId="{A0CF6652-C44F-4E1E-8C81-3B9A8FF5BA3D}" srcOrd="0" destOrd="5" presId="urn:microsoft.com/office/officeart/2016/7/layout/HexagonTimeline"/>
    <dgm:cxn modelId="{ED82D504-B698-444B-9DC7-A54E7EBD4051}" type="presOf" srcId="{53576AE6-1730-42AB-99CF-70C48A1F5669}" destId="{C9DFFA75-E943-4A98-8EC7-1A1FEA4DA5CF}" srcOrd="0" destOrd="2" presId="urn:microsoft.com/office/officeart/2016/7/layout/HexagonTimeline"/>
    <dgm:cxn modelId="{CBCB3709-DD78-4233-8C46-1C0C6F51BE6C}" srcId="{604D6FF3-B5AB-4192-8CB5-76B108BE383D}" destId="{74C04C00-7FD2-4B3E-955D-CC42BAF08AD3}" srcOrd="5" destOrd="0" parTransId="{00F3D076-0921-413D-9D1F-B881548667C1}" sibTransId="{281B4255-51D5-45F3-B42A-A56156F14D50}"/>
    <dgm:cxn modelId="{4DF6020D-C7E9-4EA2-9FEC-8AAFA368FF28}" type="presOf" srcId="{35DA5195-CE88-4554-A54E-208F6D37F1B8}" destId="{0FD78F5A-D3AE-4AA2-8047-1773A61D56AB}" srcOrd="0" destOrd="0" presId="urn:microsoft.com/office/officeart/2016/7/layout/HexagonTimeline"/>
    <dgm:cxn modelId="{7D83320E-F190-46EE-BCDA-3CD74A37FF25}" srcId="{09A5C231-549D-430E-AD43-D62E4E3A621A}" destId="{10ADB0A2-33BF-4C32-813F-662BF310BA74}" srcOrd="0" destOrd="0" parTransId="{E764C591-3A5F-4E6B-A160-16660D50B302}" sibTransId="{232790FD-10D5-47DC-97F8-C1982D9CF2F4}"/>
    <dgm:cxn modelId="{60533A0E-642C-483C-967B-CA8F641F1B22}" type="presOf" srcId="{84E4E837-E69F-41D0-B4D3-F98458BCCCE4}" destId="{A0CF6652-C44F-4E1E-8C81-3B9A8FF5BA3D}" srcOrd="0" destOrd="3" presId="urn:microsoft.com/office/officeart/2016/7/layout/HexagonTimeline"/>
    <dgm:cxn modelId="{B66E2019-96EC-4F16-AF4F-B244C7C4C45C}" srcId="{CC69A26F-40FA-4713-A30E-A22DF4D77929}" destId="{47B43F64-0125-4071-8FEF-A85053C734D0}" srcOrd="3" destOrd="0" parTransId="{602D1F50-2CE8-460B-9F9A-2AE0FEE23099}" sibTransId="{3ADA3640-9433-4478-B8FF-693F8A8BC623}"/>
    <dgm:cxn modelId="{A5FF9F1A-9AB2-46C9-82BF-EAC94A73C8E2}" srcId="{A791ADF9-0F63-46B0-A63C-E1C263B03079}" destId="{2A70B093-260C-4CBE-B1B5-BE913BA5BDD9}" srcOrd="5" destOrd="0" parTransId="{3FD9A6AB-103C-4125-B894-00A1B35A1902}" sibTransId="{2328986B-8D4D-45D1-8096-CC64389D483B}"/>
    <dgm:cxn modelId="{138A6D1C-9C20-4FA1-BBA9-992A37DD0207}" srcId="{21D938A4-6742-467B-8888-D68EB18117CF}" destId="{507D5ED2-A45C-4A08-8AC7-15318E8776F0}" srcOrd="0" destOrd="0" parTransId="{2A1C1DE7-9E32-4F60-8301-DC23F2D60381}" sibTransId="{D16284A5-DD72-43AD-B01C-2D40B69CAE35}"/>
    <dgm:cxn modelId="{F19F741D-411D-46F9-9B63-86E8987A061D}" srcId="{CC69A26F-40FA-4713-A30E-A22DF4D77929}" destId="{4CE27107-C22B-4541-A322-E82CAF90BAA7}" srcOrd="1" destOrd="0" parTransId="{366226E7-548A-487F-B230-FE037AB8CDCE}" sibTransId="{EA19DB3E-D554-4DD5-9276-B469179289E2}"/>
    <dgm:cxn modelId="{8C1C241E-9820-4446-86FA-97E6A040F902}" type="presOf" srcId="{7F21FA04-5590-4ABA-972F-768285DA635B}" destId="{C9DFFA75-E943-4A98-8EC7-1A1FEA4DA5CF}" srcOrd="0" destOrd="3" presId="urn:microsoft.com/office/officeart/2016/7/layout/HexagonTimeline"/>
    <dgm:cxn modelId="{2E3BF21F-C244-4144-9BB5-6CF028D7C5AB}" srcId="{604D6FF3-B5AB-4192-8CB5-76B108BE383D}" destId="{84E4E837-E69F-41D0-B4D3-F98458BCCCE4}" srcOrd="3" destOrd="0" parTransId="{A333E7DD-903E-400F-B90C-21D6FFF8A988}" sibTransId="{D7BC6893-B6A6-4D1B-AC51-6785282B47BB}"/>
    <dgm:cxn modelId="{287EFD1F-60F9-4383-B433-B666337E2089}" type="presOf" srcId="{507D5ED2-A45C-4A08-8AC7-15318E8776F0}" destId="{2044BEA7-56AE-4953-81B2-478F6B6F2C04}" srcOrd="0" destOrd="0" presId="urn:microsoft.com/office/officeart/2016/7/layout/HexagonTimeline"/>
    <dgm:cxn modelId="{C139E823-6359-43FE-A916-FC2BDCE150C2}" srcId="{604D6FF3-B5AB-4192-8CB5-76B108BE383D}" destId="{1FD3E558-4DD2-458F-8480-04D0C499E7FB}" srcOrd="1" destOrd="0" parTransId="{713ABA76-D152-4092-9D8B-327E23F2A131}" sibTransId="{FF96E1CF-DE41-4B82-B46D-298A24D5FBB6}"/>
    <dgm:cxn modelId="{B8DD6025-CA4F-4F8C-9A44-90490DC8C48B}" type="presOf" srcId="{DA74D5BE-F1F6-4C31-8F0E-A3C3ABE73A14}" destId="{83636B92-9857-490C-93AF-A53CACFE63FB}" srcOrd="0" destOrd="0" presId="urn:microsoft.com/office/officeart/2016/7/layout/HexagonTimeline"/>
    <dgm:cxn modelId="{F7E4332B-AD44-400C-B5B6-90AFF31BE5CD}" type="presOf" srcId="{09A5C231-549D-430E-AD43-D62E4E3A621A}" destId="{F9B70E4C-BF26-42E9-B977-8DEF54AEB007}" srcOrd="0" destOrd="0" presId="urn:microsoft.com/office/officeart/2016/7/layout/HexagonTimeline"/>
    <dgm:cxn modelId="{2312EF30-61CE-40C5-BC86-ABBEF96167B5}" type="presOf" srcId="{47B43F64-0125-4071-8FEF-A85053C734D0}" destId="{0FD78F5A-D3AE-4AA2-8047-1773A61D56AB}" srcOrd="0" destOrd="3" presId="urn:microsoft.com/office/officeart/2016/7/layout/HexagonTimeline"/>
    <dgm:cxn modelId="{E85E3B31-B81D-4E66-8BCF-48E52929F0F9}" type="presOf" srcId="{CB119E82-8864-401C-94EC-919985EACC2E}" destId="{CF117F66-2D64-4293-9657-06871C80F649}" srcOrd="0" destOrd="0" presId="urn:microsoft.com/office/officeart/2016/7/layout/HexagonTimeline"/>
    <dgm:cxn modelId="{06366831-8497-4B54-8044-1127E5D4DAB8}" srcId="{A791ADF9-0F63-46B0-A63C-E1C263B03079}" destId="{53576AE6-1730-42AB-99CF-70C48A1F5669}" srcOrd="2" destOrd="0" parTransId="{07C4DDB8-86A2-4FA0-BDB8-D933120BFFD3}" sibTransId="{788ED33B-8D6A-4C98-ABD3-22AB1A0E1A7F}"/>
    <dgm:cxn modelId="{126E1E38-25DD-422F-9B2F-A7FE1EF9651B}" srcId="{CB119E82-8864-401C-94EC-919985EACC2E}" destId="{2324DA09-657E-44D7-A9E8-85DD12818316}" srcOrd="0" destOrd="0" parTransId="{1E59A530-A52A-4835-BE2E-7F689772764C}" sibTransId="{3195FA61-33F5-4D39-AEA5-B725DB88BF5F}"/>
    <dgm:cxn modelId="{41B27E3A-7218-4D6D-BDAA-F8184B929196}" srcId="{A791ADF9-0F63-46B0-A63C-E1C263B03079}" destId="{02191494-B297-41F8-9CD7-793BACA964B5}" srcOrd="1" destOrd="0" parTransId="{FA94A3BC-BE40-4345-AD59-797ABB7BE3F1}" sibTransId="{745180EC-670D-4A5C-8690-FAE3F4D21B4F}"/>
    <dgm:cxn modelId="{A218EC40-AC65-4CBE-85A7-B6B55FDD0374}" type="presOf" srcId="{86FF9151-6462-49A1-8C78-65E8EBABB404}" destId="{AB4823F8-F2C7-48F4-90D5-6D60B07200B7}" srcOrd="0" destOrd="0" presId="urn:microsoft.com/office/officeart/2016/7/layout/HexagonTimeline"/>
    <dgm:cxn modelId="{982B7B44-49CE-4B6F-A015-FFF4E349887C}" type="presOf" srcId="{B015F80A-ADA0-4E43-A9DF-457D0D8DC801}" destId="{0243D20E-D5CC-4988-8F32-04054171D6ED}" srcOrd="0" destOrd="1" presId="urn:microsoft.com/office/officeart/2016/7/layout/HexagonTimeline"/>
    <dgm:cxn modelId="{5A77DA45-3D48-4A87-89BB-9D7FBB8BAC7A}" srcId="{86FF9151-6462-49A1-8C78-65E8EBABB404}" destId="{E2F1650A-8A2C-419A-8CAA-97679372525B}" srcOrd="1" destOrd="0" parTransId="{DAC885C0-C732-46A5-A982-1C6E2412D61B}" sibTransId="{B734F4B6-FD7F-4AE2-9654-6EBB26AE2608}"/>
    <dgm:cxn modelId="{ED456346-CAE9-4348-B633-8126435ED870}" type="presOf" srcId="{CC69A26F-40FA-4713-A30E-A22DF4D77929}" destId="{27762CE2-2570-4B33-8A85-F7B20C0BE4A7}" srcOrd="0" destOrd="0" presId="urn:microsoft.com/office/officeart/2016/7/layout/HexagonTimeline"/>
    <dgm:cxn modelId="{1248DF4B-D40A-4FCC-B155-C3C399C67D8D}" type="presOf" srcId="{E2F1650A-8A2C-419A-8CAA-97679372525B}" destId="{A77A01A4-AB62-4AC6-A075-68910F7AED91}" srcOrd="0" destOrd="0" presId="urn:microsoft.com/office/officeart/2016/7/layout/HexagonTimeline"/>
    <dgm:cxn modelId="{DB6C3150-83A4-4CB9-8BB7-424259F242F8}" srcId="{86FF9151-6462-49A1-8C78-65E8EBABB404}" destId="{21D938A4-6742-467B-8888-D68EB18117CF}" srcOrd="6" destOrd="0" parTransId="{B903EB65-5094-485B-A8B3-5B3142056D90}" sibTransId="{44FBE186-0059-4DD4-9C57-08E35CF9F3E0}"/>
    <dgm:cxn modelId="{49816C51-AF92-45CD-BBFB-B9F566905ABE}" type="presOf" srcId="{AE2BC33F-53E1-47D1-9D2B-2481679FBF6B}" destId="{2044BEA7-56AE-4953-81B2-478F6B6F2C04}" srcOrd="0" destOrd="3" presId="urn:microsoft.com/office/officeart/2016/7/layout/HexagonTimeline"/>
    <dgm:cxn modelId="{95709851-CF86-4FC5-BA3D-34B22C9CA09E}" srcId="{CC69A26F-40FA-4713-A30E-A22DF4D77929}" destId="{5677E471-7086-423C-9CFF-F331F5F7FA45}" srcOrd="2" destOrd="0" parTransId="{BC6F5B4C-06BD-4035-9DFB-17F4B83669B6}" sibTransId="{81457E5F-5866-49F6-AD79-7A3E1715F4E4}"/>
    <dgm:cxn modelId="{4FE1B951-F728-4353-A2AC-CBCCC719A447}" type="presOf" srcId="{2324DA09-657E-44D7-A9E8-85DD12818316}" destId="{D1566593-28AA-42E1-82D3-12EBDD6A1C80}" srcOrd="0" destOrd="0" presId="urn:microsoft.com/office/officeart/2016/7/layout/HexagonTimeline"/>
    <dgm:cxn modelId="{EED68C55-C2F2-4651-8EF1-3839A1BF2EDF}" srcId="{86FF9151-6462-49A1-8C78-65E8EBABB404}" destId="{CC69A26F-40FA-4713-A30E-A22DF4D77929}" srcOrd="3" destOrd="0" parTransId="{94306EF1-636E-44D1-B979-11AE698ACEF1}" sibTransId="{29643945-2040-4375-9FF4-512E88D30BEA}"/>
    <dgm:cxn modelId="{E37F4157-93C6-46A4-833E-7457686D7683}" type="presOf" srcId="{5C32BCFB-CCD1-449A-8BEA-A344463331EA}" destId="{C9DFFA75-E943-4A98-8EC7-1A1FEA4DA5CF}" srcOrd="0" destOrd="0" presId="urn:microsoft.com/office/officeart/2016/7/layout/HexagonTimeline"/>
    <dgm:cxn modelId="{8F3BBB5B-812E-44FE-8BCF-AD43E09F32F3}" srcId="{604D6FF3-B5AB-4192-8CB5-76B108BE383D}" destId="{573A10BF-1B91-448F-8B69-46DF03A8844F}" srcOrd="2" destOrd="0" parTransId="{3C2FFF03-7850-4ACF-A9D2-190C685C91C8}" sibTransId="{C62C868D-81D8-4C99-9386-2E479C01A880}"/>
    <dgm:cxn modelId="{45B57C5E-0746-4158-944B-5BD210E11B56}" type="presOf" srcId="{0BA1DCA9-279C-46A3-9998-07A29324B2B6}" destId="{A0CF6652-C44F-4E1E-8C81-3B9A8FF5BA3D}" srcOrd="0" destOrd="4" presId="urn:microsoft.com/office/officeart/2016/7/layout/HexagonTimeline"/>
    <dgm:cxn modelId="{2F8DF85F-5270-4D9D-8678-E57266BCBFFC}" srcId="{21D938A4-6742-467B-8888-D68EB18117CF}" destId="{8D6334F3-450C-4A7D-A746-75EECE0D112A}" srcOrd="2" destOrd="0" parTransId="{650CB1E4-030D-4A4F-98B4-8C178DF5DECD}" sibTransId="{B408EDF4-0368-477C-B6BC-1B4919DA393A}"/>
    <dgm:cxn modelId="{86481564-3E7E-45A6-A9D5-AE6D52FA0887}" srcId="{604D6FF3-B5AB-4192-8CB5-76B108BE383D}" destId="{FAE376EA-24A2-40CD-970D-22FBD4212966}" srcOrd="7" destOrd="0" parTransId="{63DBB86C-A0C7-4D48-B2F6-F83E6C09F4EF}" sibTransId="{A3E0232E-94AE-4B73-A7C4-8E7DD3D638C6}"/>
    <dgm:cxn modelId="{2DFAA165-0721-4A14-AAAE-89E015E5E14D}" type="presOf" srcId="{10ADB0A2-33BF-4C32-813F-662BF310BA74}" destId="{0243D20E-D5CC-4988-8F32-04054171D6ED}" srcOrd="0" destOrd="0" presId="urn:microsoft.com/office/officeart/2016/7/layout/HexagonTimeline"/>
    <dgm:cxn modelId="{B7A32B69-3803-4075-BC9B-8CEE068282C6}" srcId="{E2F1650A-8A2C-419A-8CAA-97679372525B}" destId="{9DC05819-E06D-442C-864D-FAEA7C16983B}" srcOrd="2" destOrd="0" parTransId="{951739A0-93B4-4BB4-9EB1-76BA8E36D1C4}" sibTransId="{004D4D06-4038-4735-84C3-94921AB26F20}"/>
    <dgm:cxn modelId="{5FD4B169-FBAE-460A-A906-02BDC766442E}" type="presOf" srcId="{5745C4F2-2A0A-40BB-AE3A-D8EC3F657159}" destId="{83636B92-9857-490C-93AF-A53CACFE63FB}" srcOrd="0" destOrd="1" presId="urn:microsoft.com/office/officeart/2016/7/layout/HexagonTimeline"/>
    <dgm:cxn modelId="{975B596E-4CC4-405F-A6C3-69C4AB4E9C6A}" type="presOf" srcId="{573A10BF-1B91-448F-8B69-46DF03A8844F}" destId="{A0CF6652-C44F-4E1E-8C81-3B9A8FF5BA3D}" srcOrd="0" destOrd="2" presId="urn:microsoft.com/office/officeart/2016/7/layout/HexagonTimeline"/>
    <dgm:cxn modelId="{5FD94C70-40E3-4379-AF4E-E3DF445A58FE}" type="presOf" srcId="{02191494-B297-41F8-9CD7-793BACA964B5}" destId="{C9DFFA75-E943-4A98-8EC7-1A1FEA4DA5CF}" srcOrd="0" destOrd="1" presId="urn:microsoft.com/office/officeart/2016/7/layout/HexagonTimeline"/>
    <dgm:cxn modelId="{A5763E79-D427-43BC-BCD2-D50C4C805F65}" srcId="{E2F1650A-8A2C-419A-8CAA-97679372525B}" destId="{DA74D5BE-F1F6-4C31-8F0E-A3C3ABE73A14}" srcOrd="0" destOrd="0" parTransId="{7DB20A52-1327-4B93-B5C5-6B04324E793B}" sibTransId="{8FF31EB2-D314-4C15-8157-C3AB1CB4B3D9}"/>
    <dgm:cxn modelId="{C7032A7D-5D00-470F-AA6C-ADC3E4F1CAEC}" type="presOf" srcId="{332DB47B-3CB1-4B36-B213-8774F47166F6}" destId="{0FD78F5A-D3AE-4AA2-8047-1773A61D56AB}" srcOrd="0" destOrd="4" presId="urn:microsoft.com/office/officeart/2016/7/layout/HexagonTimeline"/>
    <dgm:cxn modelId="{46490080-54B0-4ADC-A8D2-B29707EF9C88}" type="presOf" srcId="{21E417D6-C838-4763-9962-17EEFE547A11}" destId="{C9DFFA75-E943-4A98-8EC7-1A1FEA4DA5CF}" srcOrd="0" destOrd="4" presId="urn:microsoft.com/office/officeart/2016/7/layout/HexagonTimeline"/>
    <dgm:cxn modelId="{A06D3981-B348-47E8-9DA1-27AB8B2768EC}" srcId="{604D6FF3-B5AB-4192-8CB5-76B108BE383D}" destId="{AB416565-0958-4AFD-863E-07C7280F5076}" srcOrd="0" destOrd="0" parTransId="{C434771B-CF9D-4E98-BDCE-4017C7AC9564}" sibTransId="{C9AA012A-995B-452B-94CD-881D1BBA9DBA}"/>
    <dgm:cxn modelId="{C7A2D787-D23F-47E4-936B-A2B643A288DA}" srcId="{E2F1650A-8A2C-419A-8CAA-97679372525B}" destId="{5745C4F2-2A0A-40BB-AE3A-D8EC3F657159}" srcOrd="1" destOrd="0" parTransId="{9965276D-D84A-43D2-8749-BEBD5DE2696E}" sibTransId="{501C0310-0683-4F6A-883F-27F18144FF36}"/>
    <dgm:cxn modelId="{FB4C8989-B565-4FFE-AF88-BCB138F7A879}" srcId="{604D6FF3-B5AB-4192-8CB5-76B108BE383D}" destId="{0BA1DCA9-279C-46A3-9998-07A29324B2B6}" srcOrd="4" destOrd="0" parTransId="{0067BB35-EAA3-45C5-B4EC-4D352160B002}" sibTransId="{1052C748-DEDB-47A7-A753-5B103A757158}"/>
    <dgm:cxn modelId="{B22F7C91-6CC6-49DE-924B-90D31CAA457B}" type="presOf" srcId="{B830A818-99E3-4899-A624-8BAC944E50D1}" destId="{F84B43CB-E79C-477A-B696-37ACD8DF29CD}" srcOrd="0" destOrd="1" presId="urn:microsoft.com/office/officeart/2016/7/layout/HexagonTimeline"/>
    <dgm:cxn modelId="{BE84B99C-21D6-4ED0-8DEC-02EEF9EA462D}" srcId="{21D938A4-6742-467B-8888-D68EB18117CF}" destId="{AE2BC33F-53E1-47D1-9D2B-2481679FBF6B}" srcOrd="3" destOrd="0" parTransId="{0924BE9F-64D8-43BE-BB5D-B3EAB756D577}" sibTransId="{6B13D0EF-61C5-450E-B78F-DAD12BEC0E6D}"/>
    <dgm:cxn modelId="{E29EE29C-9EF1-4742-BDA7-8E1663C9A242}" type="presOf" srcId="{2A70B093-260C-4CBE-B1B5-BE913BA5BDD9}" destId="{C9DFFA75-E943-4A98-8EC7-1A1FEA4DA5CF}" srcOrd="0" destOrd="5" presId="urn:microsoft.com/office/officeart/2016/7/layout/HexagonTimeline"/>
    <dgm:cxn modelId="{956F8D9E-7438-4EE3-9596-D4CCD390E166}" type="presOf" srcId="{1FD3E558-4DD2-458F-8480-04D0C499E7FB}" destId="{A0CF6652-C44F-4E1E-8C81-3B9A8FF5BA3D}" srcOrd="0" destOrd="1" presId="urn:microsoft.com/office/officeart/2016/7/layout/HexagonTimeline"/>
    <dgm:cxn modelId="{62540A9F-70BC-4FB8-9F82-8E5950BFB98B}" type="presOf" srcId="{A791ADF9-0F63-46B0-A63C-E1C263B03079}" destId="{799AA888-3F24-46BC-A3FD-719E6B94B004}" srcOrd="0" destOrd="0" presId="urn:microsoft.com/office/officeart/2016/7/layout/HexagonTimeline"/>
    <dgm:cxn modelId="{486F86A0-7A48-4B93-A926-2C5A3D0DC134}" srcId="{7E4062EA-1A2E-480F-B205-C115B0E7C9AA}" destId="{45736E51-2B82-42DC-9E76-56C36CE02708}" srcOrd="0" destOrd="0" parTransId="{26D26BA4-F234-4E8A-8456-5E8996BC6007}" sibTransId="{6FA6A786-4031-4DD9-B03E-5D53A5FB1AD7}"/>
    <dgm:cxn modelId="{7E2F07A4-3DA7-4ECC-BC23-571C90C89226}" srcId="{21D938A4-6742-467B-8888-D68EB18117CF}" destId="{5F8CDA05-4C65-4662-9384-F4D2B69DB727}" srcOrd="1" destOrd="0" parTransId="{E9ED169C-74C4-4803-816B-9E49CBE37E80}" sibTransId="{39BE2BD1-F452-49F2-8056-04442AEABE95}"/>
    <dgm:cxn modelId="{9AD0FCA4-4DC8-4E09-ACC1-8B46296A45E4}" srcId="{A791ADF9-0F63-46B0-A63C-E1C263B03079}" destId="{5C32BCFB-CCD1-449A-8BEA-A344463331EA}" srcOrd="0" destOrd="0" parTransId="{B626BB7C-4E77-47B4-AA2E-835E98644347}" sibTransId="{5C086A48-7296-4CAD-A0FE-C30B9A2E401F}"/>
    <dgm:cxn modelId="{FC0F9EA8-7DB8-4037-B105-B9C9CA2F883D}" srcId="{CC69A26F-40FA-4713-A30E-A22DF4D77929}" destId="{35DA5195-CE88-4554-A54E-208F6D37F1B8}" srcOrd="0" destOrd="0" parTransId="{33EDAC29-5DBB-492D-8739-10B74657D9D1}" sibTransId="{9B87B4F4-F954-4CFC-8A9E-17DA92C3446A}"/>
    <dgm:cxn modelId="{4F8AD5A9-159B-4DE0-942A-9274BEE249FE}" srcId="{A791ADF9-0F63-46B0-A63C-E1C263B03079}" destId="{21E417D6-C838-4763-9962-17EEFE547A11}" srcOrd="4" destOrd="0" parTransId="{C923B1BC-AD34-402C-B950-2CBE0FC938DE}" sibTransId="{4E374649-2849-469F-BB37-03150B91AB31}"/>
    <dgm:cxn modelId="{9A0CC8AA-35B5-453D-8DA7-C35B372EA227}" srcId="{86FF9151-6462-49A1-8C78-65E8EBABB404}" destId="{A791ADF9-0F63-46B0-A63C-E1C263B03079}" srcOrd="4" destOrd="0" parTransId="{5315D331-A567-461F-803D-EB6B21CEAE42}" sibTransId="{643DB54C-B88B-4528-917B-108A13730149}"/>
    <dgm:cxn modelId="{25BCFCAA-5AA6-43E4-ACEB-D183357AC7F0}" type="presOf" srcId="{9DC05819-E06D-442C-864D-FAEA7C16983B}" destId="{83636B92-9857-490C-93AF-A53CACFE63FB}" srcOrd="0" destOrd="2" presId="urn:microsoft.com/office/officeart/2016/7/layout/HexagonTimeline"/>
    <dgm:cxn modelId="{EDE2A3AB-3B8E-4A2E-9E4A-46F1382C414D}" type="presOf" srcId="{4CE27107-C22B-4541-A322-E82CAF90BAA7}" destId="{0FD78F5A-D3AE-4AA2-8047-1773A61D56AB}" srcOrd="0" destOrd="1" presId="urn:microsoft.com/office/officeart/2016/7/layout/HexagonTimeline"/>
    <dgm:cxn modelId="{8857B6AB-4217-4A89-AAE7-0E084AF07CAB}" type="presOf" srcId="{AB416565-0958-4AFD-863E-07C7280F5076}" destId="{A0CF6652-C44F-4E1E-8C81-3B9A8FF5BA3D}" srcOrd="0" destOrd="0" presId="urn:microsoft.com/office/officeart/2016/7/layout/HexagonTimeline"/>
    <dgm:cxn modelId="{5297C3AB-5127-41EC-B5AC-41F91BECF5B9}" srcId="{86FF9151-6462-49A1-8C78-65E8EBABB404}" destId="{CB119E82-8864-401C-94EC-919985EACC2E}" srcOrd="7" destOrd="0" parTransId="{BB875792-8A57-44A8-82AF-F7958A13035F}" sibTransId="{21B4DCA1-A984-48FE-A38A-403AFF8AC868}"/>
    <dgm:cxn modelId="{A6E888AC-33CD-48A5-9091-9131776DD509}" srcId="{A791ADF9-0F63-46B0-A63C-E1C263B03079}" destId="{7F21FA04-5590-4ABA-972F-768285DA635B}" srcOrd="3" destOrd="0" parTransId="{E2799857-4188-44EC-829A-2A01F2A344DB}" sibTransId="{7CDE502F-A252-4FC7-966D-735FA561ACA8}"/>
    <dgm:cxn modelId="{58F26EB9-A553-4C70-8C93-FACC4C731BB7}" srcId="{CC69A26F-40FA-4713-A30E-A22DF4D77929}" destId="{332DB47B-3CB1-4B36-B213-8774F47166F6}" srcOrd="4" destOrd="0" parTransId="{E9FCA688-FA8E-4062-8428-1A543155A6EA}" sibTransId="{CFE91678-7990-4490-8ACE-C01B2E103452}"/>
    <dgm:cxn modelId="{BDA792B9-D164-415F-97AB-C54FDB7099EE}" type="presOf" srcId="{2EBD61CB-EF42-4A79-8802-E0E93F32A829}" destId="{F84B43CB-E79C-477A-B696-37ACD8DF29CD}" srcOrd="0" destOrd="2" presId="urn:microsoft.com/office/officeart/2016/7/layout/HexagonTimeline"/>
    <dgm:cxn modelId="{54D41AC0-3A15-4F93-8F44-854AE816BC2B}" srcId="{7E4062EA-1A2E-480F-B205-C115B0E7C9AA}" destId="{2EBD61CB-EF42-4A79-8802-E0E93F32A829}" srcOrd="2" destOrd="0" parTransId="{EBECFDCC-206C-4C48-994E-E0773629C736}" sibTransId="{493BEEDA-58FB-4748-8B4D-9AFE83362DD3}"/>
    <dgm:cxn modelId="{D07D6EC9-8B6D-457E-BAD9-77BA069F6CCB}" type="presOf" srcId="{CFCFD28D-6EF7-41E7-A36B-708DCD0633D7}" destId="{C9DFFA75-E943-4A98-8EC7-1A1FEA4DA5CF}" srcOrd="0" destOrd="6" presId="urn:microsoft.com/office/officeart/2016/7/layout/HexagonTimeline"/>
    <dgm:cxn modelId="{2644CCCC-85FD-4F91-B04D-7B22D91E3567}" type="presOf" srcId="{8D6334F3-450C-4A7D-A746-75EECE0D112A}" destId="{2044BEA7-56AE-4953-81B2-478F6B6F2C04}" srcOrd="0" destOrd="2" presId="urn:microsoft.com/office/officeart/2016/7/layout/HexagonTimeline"/>
    <dgm:cxn modelId="{BC8773D1-34A6-4E84-98A8-0234ABA76E16}" srcId="{86FF9151-6462-49A1-8C78-65E8EBABB404}" destId="{604D6FF3-B5AB-4192-8CB5-76B108BE383D}" srcOrd="2" destOrd="0" parTransId="{146A2FC2-6D8E-4858-B26C-F2B86C67E737}" sibTransId="{BEE677D4-D48A-446A-9512-E8C3C503A551}"/>
    <dgm:cxn modelId="{E1DE62D2-6BC3-4739-AE30-A540021564D3}" type="presOf" srcId="{7E4062EA-1A2E-480F-B205-C115B0E7C9AA}" destId="{9A12EC84-E417-4327-9C6E-C5AE280B28E6}" srcOrd="0" destOrd="0" presId="urn:microsoft.com/office/officeart/2016/7/layout/HexagonTimeline"/>
    <dgm:cxn modelId="{A4A2D6D4-FD1B-4C00-A19A-15F9381A11A0}" type="presOf" srcId="{5677E471-7086-423C-9CFF-F331F5F7FA45}" destId="{0FD78F5A-D3AE-4AA2-8047-1773A61D56AB}" srcOrd="0" destOrd="2" presId="urn:microsoft.com/office/officeart/2016/7/layout/HexagonTimeline"/>
    <dgm:cxn modelId="{460735D6-BFDC-42C5-8F0B-919237CDBFCB}" srcId="{09A5C231-549D-430E-AD43-D62E4E3A621A}" destId="{B015F80A-ADA0-4E43-A9DF-457D0D8DC801}" srcOrd="1" destOrd="0" parTransId="{2A7D0CC3-B3B1-4690-8FFF-92C09846276A}" sibTransId="{1BAF7D21-A5DD-4C73-BE55-2B55B8532473}"/>
    <dgm:cxn modelId="{E99294D7-DA92-4EC2-BD7F-64E1AE3AFDD9}" srcId="{604D6FF3-B5AB-4192-8CB5-76B108BE383D}" destId="{00289EBB-D6ED-4027-BA8A-32EFF08F6587}" srcOrd="6" destOrd="0" parTransId="{9A6183E0-375A-4DA0-80F3-3EDDE1E51387}" sibTransId="{418B7667-042E-4106-937A-FB00794CEBBA}"/>
    <dgm:cxn modelId="{E260A0D8-52BB-4B63-8311-472C800616FD}" srcId="{86FF9151-6462-49A1-8C78-65E8EBABB404}" destId="{09A5C231-549D-430E-AD43-D62E4E3A621A}" srcOrd="0" destOrd="0" parTransId="{2493B592-88AD-453A-8912-E48A8D6354E7}" sibTransId="{3C2BD27A-A506-4D5E-85E1-71E5ABF33D89}"/>
    <dgm:cxn modelId="{C318BFD8-9823-47D5-8551-87E31ED9285A}" type="presOf" srcId="{FAE376EA-24A2-40CD-970D-22FBD4212966}" destId="{A0CF6652-C44F-4E1E-8C81-3B9A8FF5BA3D}" srcOrd="0" destOrd="7" presId="urn:microsoft.com/office/officeart/2016/7/layout/HexagonTimeline"/>
    <dgm:cxn modelId="{51917EDF-CFCE-41F7-B4DC-76B2E8019338}" srcId="{86FF9151-6462-49A1-8C78-65E8EBABB404}" destId="{7E4062EA-1A2E-480F-B205-C115B0E7C9AA}" srcOrd="5" destOrd="0" parTransId="{CFB03EF0-E91E-4096-9798-7B00277112BC}" sibTransId="{8122BDBE-608A-4144-A9EA-1D3D3ABF3D39}"/>
    <dgm:cxn modelId="{E04AD3E1-9FB1-4A2B-B5CF-BD7AEAE1C9E2}" srcId="{A791ADF9-0F63-46B0-A63C-E1C263B03079}" destId="{CFCFD28D-6EF7-41E7-A36B-708DCD0633D7}" srcOrd="6" destOrd="0" parTransId="{03CBED9D-0DA9-411B-8159-788B1DA62A37}" sibTransId="{76C35443-8856-456B-A3FD-134E13AB2E81}"/>
    <dgm:cxn modelId="{EB41F4E2-A1B9-4F08-B825-A417BD474663}" type="presOf" srcId="{604D6FF3-B5AB-4192-8CB5-76B108BE383D}" destId="{154C9A01-7048-4F9B-9FDD-FBE90E4A5AFF}" srcOrd="0" destOrd="0" presId="urn:microsoft.com/office/officeart/2016/7/layout/HexagonTimeline"/>
    <dgm:cxn modelId="{EB54E9E6-A6A6-4BE0-9A24-F341E7CA1EC6}" srcId="{7E4062EA-1A2E-480F-B205-C115B0E7C9AA}" destId="{B830A818-99E3-4899-A624-8BAC944E50D1}" srcOrd="1" destOrd="0" parTransId="{B1D813C8-D83C-4FA8-8036-9B04AB3CD63C}" sibTransId="{CA4CD517-B62A-44B6-84B5-5120311FB21B}"/>
    <dgm:cxn modelId="{D58321F3-6FBC-4282-87B2-A5E06B107C00}" type="presOf" srcId="{5F8CDA05-4C65-4662-9384-F4D2B69DB727}" destId="{2044BEA7-56AE-4953-81B2-478F6B6F2C04}" srcOrd="0" destOrd="1" presId="urn:microsoft.com/office/officeart/2016/7/layout/HexagonTimeline"/>
    <dgm:cxn modelId="{94E982F7-0774-4D12-9469-D590E54A0871}" type="presOf" srcId="{45736E51-2B82-42DC-9E76-56C36CE02708}" destId="{F84B43CB-E79C-477A-B696-37ACD8DF29CD}" srcOrd="0" destOrd="0" presId="urn:microsoft.com/office/officeart/2016/7/layout/HexagonTimeline"/>
    <dgm:cxn modelId="{8D9FCDFC-7C90-4EB0-976E-3707B5BC2CF5}" type="presOf" srcId="{00289EBB-D6ED-4027-BA8A-32EFF08F6587}" destId="{A0CF6652-C44F-4E1E-8C81-3B9A8FF5BA3D}" srcOrd="0" destOrd="6" presId="urn:microsoft.com/office/officeart/2016/7/layout/HexagonTimeline"/>
    <dgm:cxn modelId="{9B5843FD-165A-4AED-9EC9-403EEAB37C97}" type="presOf" srcId="{21D938A4-6742-467B-8888-D68EB18117CF}" destId="{B8A66436-1A1B-4714-8FC0-BEC2A600E379}" srcOrd="0" destOrd="0" presId="urn:microsoft.com/office/officeart/2016/7/layout/HexagonTimeline"/>
    <dgm:cxn modelId="{65D1079C-651E-4427-95CF-1995DD18BC87}" type="presParOf" srcId="{AB4823F8-F2C7-48F4-90D5-6D60B07200B7}" destId="{6691ED59-40D5-45EA-85FF-2426F048CAC8}" srcOrd="0" destOrd="0" presId="urn:microsoft.com/office/officeart/2016/7/layout/HexagonTimeline"/>
    <dgm:cxn modelId="{0AE0B51F-B8DD-4906-B757-70698B081EC7}" type="presParOf" srcId="{6691ED59-40D5-45EA-85FF-2426F048CAC8}" destId="{F9B70E4C-BF26-42E9-B977-8DEF54AEB007}" srcOrd="0" destOrd="0" presId="urn:microsoft.com/office/officeart/2016/7/layout/HexagonTimeline"/>
    <dgm:cxn modelId="{127F1E80-D3A9-467D-A5CA-48DCF543613D}" type="presParOf" srcId="{6691ED59-40D5-45EA-85FF-2426F048CAC8}" destId="{0243D20E-D5CC-4988-8F32-04054171D6ED}" srcOrd="1" destOrd="0" presId="urn:microsoft.com/office/officeart/2016/7/layout/HexagonTimeline"/>
    <dgm:cxn modelId="{7FCF944E-B429-49DB-9DF8-5B26AE6BD3A8}" type="presParOf" srcId="{6691ED59-40D5-45EA-85FF-2426F048CAC8}" destId="{856AF017-D6C2-4C74-85B1-C6666059E59D}" srcOrd="2" destOrd="0" presId="urn:microsoft.com/office/officeart/2016/7/layout/HexagonTimeline"/>
    <dgm:cxn modelId="{A530342A-0EEE-4C2F-92F7-DB498072734C}" type="presParOf" srcId="{6691ED59-40D5-45EA-85FF-2426F048CAC8}" destId="{8FEFDFEE-79A1-49F4-9391-5E647AFD8D9E}" srcOrd="3" destOrd="0" presId="urn:microsoft.com/office/officeart/2016/7/layout/HexagonTimeline"/>
    <dgm:cxn modelId="{CA31E664-9634-4270-B0CA-C2B4E4A83175}" type="presParOf" srcId="{6691ED59-40D5-45EA-85FF-2426F048CAC8}" destId="{2DF0166F-7999-411F-A863-1A32DD8D71C8}" srcOrd="4" destOrd="0" presId="urn:microsoft.com/office/officeart/2016/7/layout/HexagonTimeline"/>
    <dgm:cxn modelId="{69C3ABCE-171E-48E4-81AF-7027528143AB}" type="presParOf" srcId="{AB4823F8-F2C7-48F4-90D5-6D60B07200B7}" destId="{2025D9E6-39B0-475E-A90C-F7F12C57832D}" srcOrd="1" destOrd="0" presId="urn:microsoft.com/office/officeart/2016/7/layout/HexagonTimeline"/>
    <dgm:cxn modelId="{AFD3798E-D7E4-44CC-8230-D1E6DCF6EFB3}" type="presParOf" srcId="{AB4823F8-F2C7-48F4-90D5-6D60B07200B7}" destId="{94B92438-30F0-424B-B587-7043BE54E124}" srcOrd="2" destOrd="0" presId="urn:microsoft.com/office/officeart/2016/7/layout/HexagonTimeline"/>
    <dgm:cxn modelId="{10ED1468-C237-4D77-86A3-965A19CE3D47}" type="presParOf" srcId="{94B92438-30F0-424B-B587-7043BE54E124}" destId="{A77A01A4-AB62-4AC6-A075-68910F7AED91}" srcOrd="0" destOrd="0" presId="urn:microsoft.com/office/officeart/2016/7/layout/HexagonTimeline"/>
    <dgm:cxn modelId="{76D8B9B8-6B41-4725-8415-E9E6E9098CD0}" type="presParOf" srcId="{94B92438-30F0-424B-B587-7043BE54E124}" destId="{83636B92-9857-490C-93AF-A53CACFE63FB}" srcOrd="1" destOrd="0" presId="urn:microsoft.com/office/officeart/2016/7/layout/HexagonTimeline"/>
    <dgm:cxn modelId="{7F68643B-E85C-4C23-9C4A-2CE0FE7F35AE}" type="presParOf" srcId="{94B92438-30F0-424B-B587-7043BE54E124}" destId="{BD84485E-EFF5-4721-BE06-82B780AE79EE}" srcOrd="2" destOrd="0" presId="urn:microsoft.com/office/officeart/2016/7/layout/HexagonTimeline"/>
    <dgm:cxn modelId="{F4AC46B8-8A78-43EB-AF4C-CE987EFFD895}" type="presParOf" srcId="{94B92438-30F0-424B-B587-7043BE54E124}" destId="{D4378B30-F80C-4DA2-9A31-DDB370DDAD8C}" srcOrd="3" destOrd="0" presId="urn:microsoft.com/office/officeart/2016/7/layout/HexagonTimeline"/>
    <dgm:cxn modelId="{1F15BFE1-6A69-40C5-9911-8B79DB69622D}" type="presParOf" srcId="{94B92438-30F0-424B-B587-7043BE54E124}" destId="{2BFF505E-0DD0-4884-AAE3-B9DA810DF34B}" srcOrd="4" destOrd="0" presId="urn:microsoft.com/office/officeart/2016/7/layout/HexagonTimeline"/>
    <dgm:cxn modelId="{19EF2AED-35AC-4512-8A82-B0B5D9FFF513}" type="presParOf" srcId="{AB4823F8-F2C7-48F4-90D5-6D60B07200B7}" destId="{4EC22D96-F544-4858-900D-CB43B42B00F1}" srcOrd="3" destOrd="0" presId="urn:microsoft.com/office/officeart/2016/7/layout/HexagonTimeline"/>
    <dgm:cxn modelId="{18C7A319-ED5D-409D-9CF8-0DEEC3DE9594}" type="presParOf" srcId="{AB4823F8-F2C7-48F4-90D5-6D60B07200B7}" destId="{E7AC6AF9-4864-46E6-AA3F-0402E0BAB9E1}" srcOrd="4" destOrd="0" presId="urn:microsoft.com/office/officeart/2016/7/layout/HexagonTimeline"/>
    <dgm:cxn modelId="{DB37BF26-308D-46AF-938F-3BE2F0AAE797}" type="presParOf" srcId="{E7AC6AF9-4864-46E6-AA3F-0402E0BAB9E1}" destId="{154C9A01-7048-4F9B-9FDD-FBE90E4A5AFF}" srcOrd="0" destOrd="0" presId="urn:microsoft.com/office/officeart/2016/7/layout/HexagonTimeline"/>
    <dgm:cxn modelId="{904A659F-9094-48CE-943C-F15B47E282F6}" type="presParOf" srcId="{E7AC6AF9-4864-46E6-AA3F-0402E0BAB9E1}" destId="{A0CF6652-C44F-4E1E-8C81-3B9A8FF5BA3D}" srcOrd="1" destOrd="0" presId="urn:microsoft.com/office/officeart/2016/7/layout/HexagonTimeline"/>
    <dgm:cxn modelId="{38699DE2-BC5E-409B-96A0-872EEEE595C8}" type="presParOf" srcId="{E7AC6AF9-4864-46E6-AA3F-0402E0BAB9E1}" destId="{FE1EF910-85FB-48D5-858E-825520A98C91}" srcOrd="2" destOrd="0" presId="urn:microsoft.com/office/officeart/2016/7/layout/HexagonTimeline"/>
    <dgm:cxn modelId="{BE75BE52-5B0D-4A68-B3DD-EC1DC9A5465F}" type="presParOf" srcId="{E7AC6AF9-4864-46E6-AA3F-0402E0BAB9E1}" destId="{EC3A77B4-DB3B-4BCB-8BD1-22B79B2C9675}" srcOrd="3" destOrd="0" presId="urn:microsoft.com/office/officeart/2016/7/layout/HexagonTimeline"/>
    <dgm:cxn modelId="{A8F192CB-A7FF-4743-BE88-25195EE21B7F}" type="presParOf" srcId="{E7AC6AF9-4864-46E6-AA3F-0402E0BAB9E1}" destId="{EA29B177-6B20-45D5-BE6B-33E983AF14DE}" srcOrd="4" destOrd="0" presId="urn:microsoft.com/office/officeart/2016/7/layout/HexagonTimeline"/>
    <dgm:cxn modelId="{EB48F173-2E74-4B34-B272-5FAD4ED1987B}" type="presParOf" srcId="{AB4823F8-F2C7-48F4-90D5-6D60B07200B7}" destId="{E1F411ED-393E-4AF5-8C2E-8F3BAA7CAC70}" srcOrd="5" destOrd="0" presId="urn:microsoft.com/office/officeart/2016/7/layout/HexagonTimeline"/>
    <dgm:cxn modelId="{C668E03B-DC79-4D26-8C31-339895F4AE28}" type="presParOf" srcId="{AB4823F8-F2C7-48F4-90D5-6D60B07200B7}" destId="{372BF6D3-3B97-4B67-973F-67AC79822396}" srcOrd="6" destOrd="0" presId="urn:microsoft.com/office/officeart/2016/7/layout/HexagonTimeline"/>
    <dgm:cxn modelId="{C3DD9680-F1A1-4DFD-8D8A-40F03D2D13A2}" type="presParOf" srcId="{372BF6D3-3B97-4B67-973F-67AC79822396}" destId="{27762CE2-2570-4B33-8A85-F7B20C0BE4A7}" srcOrd="0" destOrd="0" presId="urn:microsoft.com/office/officeart/2016/7/layout/HexagonTimeline"/>
    <dgm:cxn modelId="{D8544DF8-82A3-4677-A3CD-21659584F5A8}" type="presParOf" srcId="{372BF6D3-3B97-4B67-973F-67AC79822396}" destId="{0FD78F5A-D3AE-4AA2-8047-1773A61D56AB}" srcOrd="1" destOrd="0" presId="urn:microsoft.com/office/officeart/2016/7/layout/HexagonTimeline"/>
    <dgm:cxn modelId="{F3DCC4ED-663E-4069-813F-8E3B0DF6D36B}" type="presParOf" srcId="{372BF6D3-3B97-4B67-973F-67AC79822396}" destId="{F2B2D080-DED4-40AF-B29D-BB5952793470}" srcOrd="2" destOrd="0" presId="urn:microsoft.com/office/officeart/2016/7/layout/HexagonTimeline"/>
    <dgm:cxn modelId="{85ED9C36-5D4E-4041-9084-A79B4AAC27EC}" type="presParOf" srcId="{372BF6D3-3B97-4B67-973F-67AC79822396}" destId="{C197B46E-7296-4522-9CC0-EB29DCA59906}" srcOrd="3" destOrd="0" presId="urn:microsoft.com/office/officeart/2016/7/layout/HexagonTimeline"/>
    <dgm:cxn modelId="{44F9D132-2B3C-4753-8C16-3D93A7E3DC1E}" type="presParOf" srcId="{372BF6D3-3B97-4B67-973F-67AC79822396}" destId="{D21CCF93-C542-4F34-96B6-7FFA6F04AB9C}" srcOrd="4" destOrd="0" presId="urn:microsoft.com/office/officeart/2016/7/layout/HexagonTimeline"/>
    <dgm:cxn modelId="{1FB081B6-89D8-4302-AB6C-E04B15FE55B3}" type="presParOf" srcId="{AB4823F8-F2C7-48F4-90D5-6D60B07200B7}" destId="{879DE102-90E0-4D20-B5EE-37EE8921843E}" srcOrd="7" destOrd="0" presId="urn:microsoft.com/office/officeart/2016/7/layout/HexagonTimeline"/>
    <dgm:cxn modelId="{1962D2E9-E3C7-4B56-8865-115B0F289C97}" type="presParOf" srcId="{AB4823F8-F2C7-48F4-90D5-6D60B07200B7}" destId="{3C0AADB0-D242-4C96-95EB-358EFCF699E3}" srcOrd="8" destOrd="0" presId="urn:microsoft.com/office/officeart/2016/7/layout/HexagonTimeline"/>
    <dgm:cxn modelId="{90A0E141-D877-4D1E-BDF5-37FCAB039FF7}" type="presParOf" srcId="{3C0AADB0-D242-4C96-95EB-358EFCF699E3}" destId="{799AA888-3F24-46BC-A3FD-719E6B94B004}" srcOrd="0" destOrd="0" presId="urn:microsoft.com/office/officeart/2016/7/layout/HexagonTimeline"/>
    <dgm:cxn modelId="{1A32731D-2CAB-4000-98EC-669C920A762B}" type="presParOf" srcId="{3C0AADB0-D242-4C96-95EB-358EFCF699E3}" destId="{C9DFFA75-E943-4A98-8EC7-1A1FEA4DA5CF}" srcOrd="1" destOrd="0" presId="urn:microsoft.com/office/officeart/2016/7/layout/HexagonTimeline"/>
    <dgm:cxn modelId="{9FBBE39D-EEE7-4D3F-8CF7-723C12F2C724}" type="presParOf" srcId="{3C0AADB0-D242-4C96-95EB-358EFCF699E3}" destId="{2669A56F-0AD0-4FDD-AEDD-37F5016132DD}" srcOrd="2" destOrd="0" presId="urn:microsoft.com/office/officeart/2016/7/layout/HexagonTimeline"/>
    <dgm:cxn modelId="{F1822518-496D-46EB-A873-D99A747E633C}" type="presParOf" srcId="{3C0AADB0-D242-4C96-95EB-358EFCF699E3}" destId="{44722B0D-ED5B-4F13-ABAD-6D4192153096}" srcOrd="3" destOrd="0" presId="urn:microsoft.com/office/officeart/2016/7/layout/HexagonTimeline"/>
    <dgm:cxn modelId="{60A0A526-0BF3-4040-B220-FE84DA6D465F}" type="presParOf" srcId="{3C0AADB0-D242-4C96-95EB-358EFCF699E3}" destId="{1776A21E-520B-4E32-BAD4-83C2F1814049}" srcOrd="4" destOrd="0" presId="urn:microsoft.com/office/officeart/2016/7/layout/HexagonTimeline"/>
    <dgm:cxn modelId="{37D8D062-63A2-4EF7-AB56-04D6E18EAE2E}" type="presParOf" srcId="{AB4823F8-F2C7-48F4-90D5-6D60B07200B7}" destId="{BDD759FE-6715-4B91-9978-A7C618E07FE0}" srcOrd="9" destOrd="0" presId="urn:microsoft.com/office/officeart/2016/7/layout/HexagonTimeline"/>
    <dgm:cxn modelId="{97E124F7-5E45-4587-82FA-E580255257D5}" type="presParOf" srcId="{AB4823F8-F2C7-48F4-90D5-6D60B07200B7}" destId="{3790C85B-C186-4ED0-8E53-4B3A0D99C494}" srcOrd="10" destOrd="0" presId="urn:microsoft.com/office/officeart/2016/7/layout/HexagonTimeline"/>
    <dgm:cxn modelId="{596C0B0C-39EE-437B-9EDE-A982F617C874}" type="presParOf" srcId="{3790C85B-C186-4ED0-8E53-4B3A0D99C494}" destId="{9A12EC84-E417-4327-9C6E-C5AE280B28E6}" srcOrd="0" destOrd="0" presId="urn:microsoft.com/office/officeart/2016/7/layout/HexagonTimeline"/>
    <dgm:cxn modelId="{6FC0FD80-5C06-4BEB-B192-242C9D0D1321}" type="presParOf" srcId="{3790C85B-C186-4ED0-8E53-4B3A0D99C494}" destId="{F84B43CB-E79C-477A-B696-37ACD8DF29CD}" srcOrd="1" destOrd="0" presId="urn:microsoft.com/office/officeart/2016/7/layout/HexagonTimeline"/>
    <dgm:cxn modelId="{6CC8A745-2AF8-47EE-A9F5-434427828A8F}" type="presParOf" srcId="{3790C85B-C186-4ED0-8E53-4B3A0D99C494}" destId="{E5EED86C-0128-4EC7-8945-CB2045A9DE3C}" srcOrd="2" destOrd="0" presId="urn:microsoft.com/office/officeart/2016/7/layout/HexagonTimeline"/>
    <dgm:cxn modelId="{DE876E7C-0FDF-4D6F-BB1D-68618EBEDD85}" type="presParOf" srcId="{3790C85B-C186-4ED0-8E53-4B3A0D99C494}" destId="{ED1C9FEB-489F-42AC-867C-3D2BEEC26A60}" srcOrd="3" destOrd="0" presId="urn:microsoft.com/office/officeart/2016/7/layout/HexagonTimeline"/>
    <dgm:cxn modelId="{89D049E7-AF32-48F7-B4F5-0821CC01BCC8}" type="presParOf" srcId="{3790C85B-C186-4ED0-8E53-4B3A0D99C494}" destId="{B9711486-EB8F-477D-8192-4846A2334DD1}" srcOrd="4" destOrd="0" presId="urn:microsoft.com/office/officeart/2016/7/layout/HexagonTimeline"/>
    <dgm:cxn modelId="{94E50FB0-B381-4318-B54A-A8D6D4B4DEAC}" type="presParOf" srcId="{AB4823F8-F2C7-48F4-90D5-6D60B07200B7}" destId="{03447840-29C8-4019-9089-E0A1333B795D}" srcOrd="11" destOrd="0" presId="urn:microsoft.com/office/officeart/2016/7/layout/HexagonTimeline"/>
    <dgm:cxn modelId="{ED77C688-309A-45D1-8D5C-E424E6BFB47F}" type="presParOf" srcId="{AB4823F8-F2C7-48F4-90D5-6D60B07200B7}" destId="{9D3D2F31-911E-4BFB-83B9-15907BE463E8}" srcOrd="12" destOrd="0" presId="urn:microsoft.com/office/officeart/2016/7/layout/HexagonTimeline"/>
    <dgm:cxn modelId="{DC6D7FB7-2535-4DB5-8AA8-7A8BA0EFAC72}" type="presParOf" srcId="{9D3D2F31-911E-4BFB-83B9-15907BE463E8}" destId="{B8A66436-1A1B-4714-8FC0-BEC2A600E379}" srcOrd="0" destOrd="0" presId="urn:microsoft.com/office/officeart/2016/7/layout/HexagonTimeline"/>
    <dgm:cxn modelId="{565410E3-6442-47C8-81A9-AE81C7A65CF4}" type="presParOf" srcId="{9D3D2F31-911E-4BFB-83B9-15907BE463E8}" destId="{2044BEA7-56AE-4953-81B2-478F6B6F2C04}" srcOrd="1" destOrd="0" presId="urn:microsoft.com/office/officeart/2016/7/layout/HexagonTimeline"/>
    <dgm:cxn modelId="{7E26742E-1EE2-45EA-9A18-2D24CCFC4829}" type="presParOf" srcId="{9D3D2F31-911E-4BFB-83B9-15907BE463E8}" destId="{3654901F-4707-41D9-B6C2-B08DAFB105B0}" srcOrd="2" destOrd="0" presId="urn:microsoft.com/office/officeart/2016/7/layout/HexagonTimeline"/>
    <dgm:cxn modelId="{044D9308-9A73-418E-89D2-5FC269CDD579}" type="presParOf" srcId="{9D3D2F31-911E-4BFB-83B9-15907BE463E8}" destId="{E26CBEA0-0A05-4DDD-AC31-1A666F17D9C5}" srcOrd="3" destOrd="0" presId="urn:microsoft.com/office/officeart/2016/7/layout/HexagonTimeline"/>
    <dgm:cxn modelId="{AEE8847D-0BC2-4BD2-B346-1AA7DD3792A0}" type="presParOf" srcId="{9D3D2F31-911E-4BFB-83B9-15907BE463E8}" destId="{D59DE676-F502-40CD-9A9D-BA5BE9A82C9B}" srcOrd="4" destOrd="0" presId="urn:microsoft.com/office/officeart/2016/7/layout/HexagonTimeline"/>
    <dgm:cxn modelId="{E9D16E6E-CC68-4691-A731-EADEECC2922E}" type="presParOf" srcId="{AB4823F8-F2C7-48F4-90D5-6D60B07200B7}" destId="{4C175514-8F48-47F1-BC49-30FF8712EBC3}" srcOrd="13" destOrd="0" presId="urn:microsoft.com/office/officeart/2016/7/layout/HexagonTimeline"/>
    <dgm:cxn modelId="{9590674A-A534-4F10-9DFF-9354A7525032}" type="presParOf" srcId="{AB4823F8-F2C7-48F4-90D5-6D60B07200B7}" destId="{E762E885-9DB8-4873-8FE6-D8FDEAC78437}" srcOrd="14" destOrd="0" presId="urn:microsoft.com/office/officeart/2016/7/layout/HexagonTimeline"/>
    <dgm:cxn modelId="{972F3CAB-0EC0-4E0E-ADC9-C0FFCB3470C1}" type="presParOf" srcId="{E762E885-9DB8-4873-8FE6-D8FDEAC78437}" destId="{CF117F66-2D64-4293-9657-06871C80F649}" srcOrd="0" destOrd="0" presId="urn:microsoft.com/office/officeart/2016/7/layout/HexagonTimeline"/>
    <dgm:cxn modelId="{09965ABB-0B5B-46E1-B45D-BEC7D65F526F}" type="presParOf" srcId="{E762E885-9DB8-4873-8FE6-D8FDEAC78437}" destId="{D1566593-28AA-42E1-82D3-12EBDD6A1C80}" srcOrd="1" destOrd="0" presId="urn:microsoft.com/office/officeart/2016/7/layout/HexagonTimeline"/>
    <dgm:cxn modelId="{A8698F56-7947-4CFD-B598-AAF89AF936F9}" type="presParOf" srcId="{E762E885-9DB8-4873-8FE6-D8FDEAC78437}" destId="{0275E1B7-67A7-4E63-9FF9-945A43A64E64}" srcOrd="2" destOrd="0" presId="urn:microsoft.com/office/officeart/2016/7/layout/HexagonTimeline"/>
    <dgm:cxn modelId="{6CBDB090-483E-486F-9312-46E921D53004}" type="presParOf" srcId="{E762E885-9DB8-4873-8FE6-D8FDEAC78437}" destId="{06334DF1-448B-4938-97CE-869A310D966F}" srcOrd="3" destOrd="0" presId="urn:microsoft.com/office/officeart/2016/7/layout/HexagonTimeline"/>
    <dgm:cxn modelId="{E312F410-CA6E-4AE0-851E-2C435345EDB7}" type="presParOf" srcId="{E762E885-9DB8-4873-8FE6-D8FDEAC78437}" destId="{C1EB4ACB-613C-4E8E-9C56-EE01A792B72B}"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3EFE6-9B21-4E9B-BD63-E1463C5DE1F8}">
      <dsp:nvSpPr>
        <dsp:cNvPr id="0" name=""/>
        <dsp:cNvSpPr/>
      </dsp:nvSpPr>
      <dsp:spPr>
        <a:xfrm>
          <a:off x="931" y="2856161"/>
          <a:ext cx="1525811" cy="152581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3970" tIns="16510" rIns="8397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Prevention</a:t>
          </a:r>
          <a:endParaRPr lang="en-US" sz="1300" kern="1200"/>
        </a:p>
      </dsp:txBody>
      <dsp:txXfrm>
        <a:off x="224381" y="3079611"/>
        <a:ext cx="1078911" cy="1078911"/>
      </dsp:txXfrm>
    </dsp:sp>
    <dsp:sp modelId="{2BE700C7-E146-4D4D-87F3-D46938318ADB}">
      <dsp:nvSpPr>
        <dsp:cNvPr id="0" name=""/>
        <dsp:cNvSpPr/>
      </dsp:nvSpPr>
      <dsp:spPr>
        <a:xfrm>
          <a:off x="1221580" y="2856161"/>
          <a:ext cx="1525811" cy="152581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3970" tIns="16510" rIns="8397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 Early Detection</a:t>
          </a:r>
          <a:endParaRPr lang="en-US" sz="1300" kern="1200"/>
        </a:p>
      </dsp:txBody>
      <dsp:txXfrm>
        <a:off x="1445030" y="3079611"/>
        <a:ext cx="1078911" cy="1078911"/>
      </dsp:txXfrm>
    </dsp:sp>
    <dsp:sp modelId="{292F801F-1074-4733-96FF-439E958C902C}">
      <dsp:nvSpPr>
        <dsp:cNvPr id="0" name=""/>
        <dsp:cNvSpPr/>
      </dsp:nvSpPr>
      <dsp:spPr>
        <a:xfrm>
          <a:off x="2442229" y="2856161"/>
          <a:ext cx="1525811" cy="152581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3970" tIns="16510" rIns="8397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 Diagnosis</a:t>
          </a:r>
          <a:endParaRPr lang="en-US" sz="1300" kern="1200"/>
        </a:p>
      </dsp:txBody>
      <dsp:txXfrm>
        <a:off x="2665679" y="3079611"/>
        <a:ext cx="1078911" cy="1078911"/>
      </dsp:txXfrm>
    </dsp:sp>
    <dsp:sp modelId="{55D72C2A-5CC7-4F52-B9A7-FEBAAE6B3A80}">
      <dsp:nvSpPr>
        <dsp:cNvPr id="0" name=""/>
        <dsp:cNvSpPr/>
      </dsp:nvSpPr>
      <dsp:spPr>
        <a:xfrm>
          <a:off x="3662878" y="2856161"/>
          <a:ext cx="1525811" cy="152581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3970" tIns="16510" rIns="8397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 Treatment</a:t>
          </a:r>
          <a:endParaRPr lang="en-US" sz="1300" kern="1200"/>
        </a:p>
      </dsp:txBody>
      <dsp:txXfrm>
        <a:off x="3886328" y="3079611"/>
        <a:ext cx="1078911" cy="1078911"/>
      </dsp:txXfrm>
    </dsp:sp>
    <dsp:sp modelId="{B8EA37A2-AD7D-4E91-8A59-6C72443594D9}">
      <dsp:nvSpPr>
        <dsp:cNvPr id="0" name=""/>
        <dsp:cNvSpPr/>
      </dsp:nvSpPr>
      <dsp:spPr>
        <a:xfrm>
          <a:off x="4883527" y="2856161"/>
          <a:ext cx="1525811" cy="152581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3970" tIns="16510" rIns="83970" bIns="16510" numCol="1" spcCol="1270" anchor="ctr" anchorCtr="0">
          <a:noAutofit/>
        </a:bodyPr>
        <a:lstStyle/>
        <a:p>
          <a:pPr marL="0" lvl="0" indent="0" algn="ctr" defTabSz="577850">
            <a:lnSpc>
              <a:spcPct val="90000"/>
            </a:lnSpc>
            <a:spcBef>
              <a:spcPct val="0"/>
            </a:spcBef>
            <a:spcAft>
              <a:spcPct val="35000"/>
            </a:spcAft>
            <a:buNone/>
          </a:pPr>
          <a:r>
            <a:rPr lang="en-US" sz="1300" kern="1200">
              <a:latin typeface="Calibri Light" panose="020F0302020204030204"/>
            </a:rPr>
            <a:t> Survivorship</a:t>
          </a:r>
        </a:p>
      </dsp:txBody>
      <dsp:txXfrm>
        <a:off x="5106977" y="3079611"/>
        <a:ext cx="1078911" cy="1078911"/>
      </dsp:txXfrm>
    </dsp:sp>
    <dsp:sp modelId="{BEDD1E4B-7863-45E1-8EFC-9F4CDD1108CA}">
      <dsp:nvSpPr>
        <dsp:cNvPr id="0" name=""/>
        <dsp:cNvSpPr/>
      </dsp:nvSpPr>
      <dsp:spPr>
        <a:xfrm>
          <a:off x="6104176" y="2856161"/>
          <a:ext cx="1525811" cy="152581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83970" tIns="16510" rIns="8397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 End of Life Care</a:t>
          </a:r>
        </a:p>
      </dsp:txBody>
      <dsp:txXfrm>
        <a:off x="6327626" y="3079611"/>
        <a:ext cx="1078911" cy="1078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A41FD-A81F-49EE-8627-45C77DDC1C5F}">
      <dsp:nvSpPr>
        <dsp:cNvPr id="0" name=""/>
        <dsp:cNvSpPr/>
      </dsp:nvSpPr>
      <dsp:spPr>
        <a:xfrm>
          <a:off x="961120" y="2079"/>
          <a:ext cx="2094322" cy="12565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Depression, depressive symptoms</a:t>
          </a:r>
        </a:p>
      </dsp:txBody>
      <dsp:txXfrm>
        <a:off x="961120" y="2079"/>
        <a:ext cx="2094322" cy="1256593"/>
      </dsp:txXfrm>
    </dsp:sp>
    <dsp:sp modelId="{D1E61DF4-CB69-4048-B69B-43FA633C04D4}">
      <dsp:nvSpPr>
        <dsp:cNvPr id="0" name=""/>
        <dsp:cNvSpPr/>
      </dsp:nvSpPr>
      <dsp:spPr>
        <a:xfrm>
          <a:off x="3264875" y="2079"/>
          <a:ext cx="2094322" cy="1256593"/>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Distress</a:t>
          </a:r>
        </a:p>
      </dsp:txBody>
      <dsp:txXfrm>
        <a:off x="3264875" y="2079"/>
        <a:ext cx="2094322" cy="1256593"/>
      </dsp:txXfrm>
    </dsp:sp>
    <dsp:sp modelId="{EF621664-5BB1-45E1-91F6-7ECD8D0500F5}">
      <dsp:nvSpPr>
        <dsp:cNvPr id="0" name=""/>
        <dsp:cNvSpPr/>
      </dsp:nvSpPr>
      <dsp:spPr>
        <a:xfrm>
          <a:off x="5568630" y="2079"/>
          <a:ext cx="2094322" cy="1256593"/>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Worry, anxiety</a:t>
          </a:r>
        </a:p>
      </dsp:txBody>
      <dsp:txXfrm>
        <a:off x="5568630" y="2079"/>
        <a:ext cx="2094322" cy="1256593"/>
      </dsp:txXfrm>
    </dsp:sp>
    <dsp:sp modelId="{14950475-AC0D-422E-B2F9-5A58F524770A}">
      <dsp:nvSpPr>
        <dsp:cNvPr id="0" name=""/>
        <dsp:cNvSpPr/>
      </dsp:nvSpPr>
      <dsp:spPr>
        <a:xfrm>
          <a:off x="7872385" y="2079"/>
          <a:ext cx="2094322" cy="1256593"/>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Fear of recurrence</a:t>
          </a:r>
        </a:p>
      </dsp:txBody>
      <dsp:txXfrm>
        <a:off x="7872385" y="2079"/>
        <a:ext cx="2094322" cy="1256593"/>
      </dsp:txXfrm>
    </dsp:sp>
    <dsp:sp modelId="{67F65A67-4423-4E73-BC59-141B4ECF700D}">
      <dsp:nvSpPr>
        <dsp:cNvPr id="0" name=""/>
        <dsp:cNvSpPr/>
      </dsp:nvSpPr>
      <dsp:spPr>
        <a:xfrm>
          <a:off x="961120" y="1468105"/>
          <a:ext cx="2094322" cy="1256593"/>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Pain-related concerns</a:t>
          </a:r>
        </a:p>
      </dsp:txBody>
      <dsp:txXfrm>
        <a:off x="961120" y="1468105"/>
        <a:ext cx="2094322" cy="1256593"/>
      </dsp:txXfrm>
    </dsp:sp>
    <dsp:sp modelId="{AD67102A-C3B7-4F42-AD2C-0B02A4C03BD0}">
      <dsp:nvSpPr>
        <dsp:cNvPr id="0" name=""/>
        <dsp:cNvSpPr/>
      </dsp:nvSpPr>
      <dsp:spPr>
        <a:xfrm>
          <a:off x="3264875" y="1468105"/>
          <a:ext cx="2094322" cy="125659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End-of-life concerns: death and dying</a:t>
          </a:r>
        </a:p>
      </dsp:txBody>
      <dsp:txXfrm>
        <a:off x="3264875" y="1468105"/>
        <a:ext cx="2094322" cy="1256593"/>
      </dsp:txXfrm>
    </dsp:sp>
    <dsp:sp modelId="{CCF80E06-E802-419B-8C91-E40202137DFE}">
      <dsp:nvSpPr>
        <dsp:cNvPr id="0" name=""/>
        <dsp:cNvSpPr/>
      </dsp:nvSpPr>
      <dsp:spPr>
        <a:xfrm>
          <a:off x="5568630" y="1468105"/>
          <a:ext cx="2094322" cy="1256593"/>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Changes in sexual function and/or desire</a:t>
          </a:r>
        </a:p>
      </dsp:txBody>
      <dsp:txXfrm>
        <a:off x="5568630" y="1468105"/>
        <a:ext cx="2094322" cy="1256593"/>
      </dsp:txXfrm>
    </dsp:sp>
    <dsp:sp modelId="{54D11B7F-1933-4DD5-9FDB-1516A5E5A769}">
      <dsp:nvSpPr>
        <dsp:cNvPr id="0" name=""/>
        <dsp:cNvSpPr/>
      </dsp:nvSpPr>
      <dsp:spPr>
        <a:xfrm>
          <a:off x="7872385" y="1468105"/>
          <a:ext cx="2094322" cy="1256593"/>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Challenges with body image</a:t>
          </a:r>
        </a:p>
      </dsp:txBody>
      <dsp:txXfrm>
        <a:off x="7872385" y="1468105"/>
        <a:ext cx="2094322" cy="1256593"/>
      </dsp:txXfrm>
    </dsp:sp>
    <dsp:sp modelId="{5CDFA5BD-DF6D-456C-BB10-2266E96273D6}">
      <dsp:nvSpPr>
        <dsp:cNvPr id="0" name=""/>
        <dsp:cNvSpPr/>
      </dsp:nvSpPr>
      <dsp:spPr>
        <a:xfrm>
          <a:off x="2112998" y="2934131"/>
          <a:ext cx="2094322" cy="1256593"/>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Challenges with self-image</a:t>
          </a:r>
        </a:p>
      </dsp:txBody>
      <dsp:txXfrm>
        <a:off x="2112998" y="2934131"/>
        <a:ext cx="2094322" cy="1256593"/>
      </dsp:txXfrm>
    </dsp:sp>
    <dsp:sp modelId="{EB983DA6-1931-49EE-B06A-6B8E9BADB34A}">
      <dsp:nvSpPr>
        <dsp:cNvPr id="0" name=""/>
        <dsp:cNvSpPr/>
      </dsp:nvSpPr>
      <dsp:spPr>
        <a:xfrm>
          <a:off x="4416753" y="2934131"/>
          <a:ext cx="2094322" cy="1256593"/>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Relationship and other social role difficulties</a:t>
          </a:r>
        </a:p>
      </dsp:txBody>
      <dsp:txXfrm>
        <a:off x="4416753" y="2934131"/>
        <a:ext cx="2094322" cy="1256593"/>
      </dsp:txXfrm>
    </dsp:sp>
    <dsp:sp modelId="{B6DC9891-B796-4504-BB77-A5BB63F093D9}">
      <dsp:nvSpPr>
        <dsp:cNvPr id="0" name=""/>
        <dsp:cNvSpPr/>
      </dsp:nvSpPr>
      <dsp:spPr>
        <a:xfrm>
          <a:off x="6720508" y="2934131"/>
          <a:ext cx="2094322" cy="125659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Return to work concerns and financial challenges</a:t>
          </a:r>
        </a:p>
      </dsp:txBody>
      <dsp:txXfrm>
        <a:off x="6720508" y="2934131"/>
        <a:ext cx="2094322" cy="1256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D42F8-2AD6-4045-864B-85FE6DCEC18B}">
      <dsp:nvSpPr>
        <dsp:cNvPr id="0" name=""/>
        <dsp:cNvSpPr/>
      </dsp:nvSpPr>
      <dsp:spPr>
        <a:xfrm>
          <a:off x="686455" y="46"/>
          <a:ext cx="784898" cy="78489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AABD5-7885-49AB-8263-30C44C40236F}">
      <dsp:nvSpPr>
        <dsp:cNvPr id="0" name=""/>
        <dsp:cNvSpPr/>
      </dsp:nvSpPr>
      <dsp:spPr>
        <a:xfrm>
          <a:off x="853728" y="167320"/>
          <a:ext cx="450351" cy="450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5F6E8-BD37-4899-B6E0-2C429D4DB7D1}">
      <dsp:nvSpPr>
        <dsp:cNvPr id="0" name=""/>
        <dsp:cNvSpPr/>
      </dsp:nvSpPr>
      <dsp:spPr>
        <a:xfrm>
          <a:off x="435545" y="1029421"/>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latin typeface="Calibri Light" panose="020F0302020204030204"/>
            </a:rPr>
            <a:t>Screening</a:t>
          </a:r>
          <a:endParaRPr lang="en-US" sz="1900" kern="1200"/>
        </a:p>
      </dsp:txBody>
      <dsp:txXfrm>
        <a:off x="435545" y="1029421"/>
        <a:ext cx="1286718" cy="514687"/>
      </dsp:txXfrm>
    </dsp:sp>
    <dsp:sp modelId="{72CF997C-36A5-4346-995A-F5CB60B20719}">
      <dsp:nvSpPr>
        <dsp:cNvPr id="0" name=""/>
        <dsp:cNvSpPr/>
      </dsp:nvSpPr>
      <dsp:spPr>
        <a:xfrm>
          <a:off x="2198349" y="46"/>
          <a:ext cx="784898" cy="784898"/>
        </a:xfrm>
        <a:prstGeom prst="round2DiagRect">
          <a:avLst>
            <a:gd name="adj1" fmla="val 29727"/>
            <a:gd name="adj2" fmla="val 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dsp:style>
    </dsp:sp>
    <dsp:sp modelId="{D94F0135-9F85-4EDB-8162-5284C4904731}">
      <dsp:nvSpPr>
        <dsp:cNvPr id="0" name=""/>
        <dsp:cNvSpPr/>
      </dsp:nvSpPr>
      <dsp:spPr>
        <a:xfrm>
          <a:off x="2365623" y="167320"/>
          <a:ext cx="450351" cy="450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19228-6912-444F-96FA-77C1B71E4AF7}">
      <dsp:nvSpPr>
        <dsp:cNvPr id="0" name=""/>
        <dsp:cNvSpPr/>
      </dsp:nvSpPr>
      <dsp:spPr>
        <a:xfrm>
          <a:off x="1947439" y="1029421"/>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latin typeface="Calibri Light" panose="020F0302020204030204"/>
            </a:rPr>
            <a:t>Inquiry</a:t>
          </a:r>
          <a:endParaRPr lang="en-US" sz="1900" kern="1200"/>
        </a:p>
      </dsp:txBody>
      <dsp:txXfrm>
        <a:off x="1947439" y="1029421"/>
        <a:ext cx="1286718" cy="514687"/>
      </dsp:txXfrm>
    </dsp:sp>
    <dsp:sp modelId="{3CB2DE81-0262-4C48-856C-BB2F70352EA8}">
      <dsp:nvSpPr>
        <dsp:cNvPr id="0" name=""/>
        <dsp:cNvSpPr/>
      </dsp:nvSpPr>
      <dsp:spPr>
        <a:xfrm>
          <a:off x="3710244" y="46"/>
          <a:ext cx="784898" cy="784898"/>
        </a:xfrm>
        <a:prstGeom prst="round2DiagRect">
          <a:avLst>
            <a:gd name="adj1" fmla="val 29727"/>
            <a:gd name="adj2" fmla="val 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1292E043-2A1D-44DB-B291-51C2007F943F}">
      <dsp:nvSpPr>
        <dsp:cNvPr id="0" name=""/>
        <dsp:cNvSpPr/>
      </dsp:nvSpPr>
      <dsp:spPr>
        <a:xfrm>
          <a:off x="3877517" y="167320"/>
          <a:ext cx="450351" cy="450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706BA-305F-4164-8D56-3125096675FA}">
      <dsp:nvSpPr>
        <dsp:cNvPr id="0" name=""/>
        <dsp:cNvSpPr/>
      </dsp:nvSpPr>
      <dsp:spPr>
        <a:xfrm>
          <a:off x="3459334" y="1029421"/>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latin typeface="Calibri Light" panose="020F0302020204030204"/>
            </a:rPr>
            <a:t>Referral</a:t>
          </a:r>
          <a:endParaRPr lang="en-US" sz="1900" kern="1200"/>
        </a:p>
      </dsp:txBody>
      <dsp:txXfrm>
        <a:off x="3459334" y="1029421"/>
        <a:ext cx="1286718" cy="514687"/>
      </dsp:txXfrm>
    </dsp:sp>
    <dsp:sp modelId="{DE8D0476-5E19-49FD-9CD0-9153B7FE4162}">
      <dsp:nvSpPr>
        <dsp:cNvPr id="0" name=""/>
        <dsp:cNvSpPr/>
      </dsp:nvSpPr>
      <dsp:spPr>
        <a:xfrm>
          <a:off x="1442402" y="1865788"/>
          <a:ext cx="784898" cy="784898"/>
        </a:xfrm>
        <a:prstGeom prst="round2DiagRect">
          <a:avLst>
            <a:gd name="adj1" fmla="val 29727"/>
            <a:gd name="adj2" fmla="val 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dsp:style>
    </dsp:sp>
    <dsp:sp modelId="{F359D125-EF0B-4BE6-B403-93A088926D11}">
      <dsp:nvSpPr>
        <dsp:cNvPr id="0" name=""/>
        <dsp:cNvSpPr/>
      </dsp:nvSpPr>
      <dsp:spPr>
        <a:xfrm>
          <a:off x="1609675" y="2033062"/>
          <a:ext cx="450351" cy="450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1D0D7-E5A1-49FD-A1B7-5D653EA944C9}">
      <dsp:nvSpPr>
        <dsp:cNvPr id="0" name=""/>
        <dsp:cNvSpPr/>
      </dsp:nvSpPr>
      <dsp:spPr>
        <a:xfrm>
          <a:off x="1191492" y="2895163"/>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latin typeface="Calibri Light" panose="020F0302020204030204"/>
            </a:rPr>
            <a:t>Navigation</a:t>
          </a:r>
          <a:endParaRPr lang="en-US" sz="1900" kern="1200"/>
        </a:p>
      </dsp:txBody>
      <dsp:txXfrm>
        <a:off x="1191492" y="2895163"/>
        <a:ext cx="1286718" cy="514687"/>
      </dsp:txXfrm>
    </dsp:sp>
    <dsp:sp modelId="{A62155F0-2B24-435A-8474-BFE74BAB9C37}">
      <dsp:nvSpPr>
        <dsp:cNvPr id="0" name=""/>
        <dsp:cNvSpPr/>
      </dsp:nvSpPr>
      <dsp:spPr>
        <a:xfrm>
          <a:off x="2954297" y="1865788"/>
          <a:ext cx="784898" cy="784898"/>
        </a:xfrm>
        <a:prstGeom prst="round2DiagRect">
          <a:avLst>
            <a:gd name="adj1" fmla="val 29727"/>
            <a:gd name="adj2" fmla="val 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BF7208F6-FB29-4416-B2EA-65A8F8D70F90}">
      <dsp:nvSpPr>
        <dsp:cNvPr id="0" name=""/>
        <dsp:cNvSpPr/>
      </dsp:nvSpPr>
      <dsp:spPr>
        <a:xfrm>
          <a:off x="3121570" y="2033062"/>
          <a:ext cx="450351" cy="4503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8153C-B64F-4092-9C1B-08BB810EA4C7}">
      <dsp:nvSpPr>
        <dsp:cNvPr id="0" name=""/>
        <dsp:cNvSpPr/>
      </dsp:nvSpPr>
      <dsp:spPr>
        <a:xfrm>
          <a:off x="2703386" y="2895163"/>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latin typeface="Calibri Light" panose="020F0302020204030204"/>
            </a:rPr>
            <a:t>Follow-up</a:t>
          </a:r>
          <a:endParaRPr lang="en-US" sz="1900" kern="1200"/>
        </a:p>
      </dsp:txBody>
      <dsp:txXfrm>
        <a:off x="2703386" y="2895163"/>
        <a:ext cx="1286718" cy="514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90EC7-2601-43AC-B282-07C3B9F3C4DD}">
      <dsp:nvSpPr>
        <dsp:cNvPr id="0" name=""/>
        <dsp:cNvSpPr/>
      </dsp:nvSpPr>
      <dsp:spPr>
        <a:xfrm>
          <a:off x="233" y="667511"/>
          <a:ext cx="1116281" cy="1116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227A2-D123-4BDC-8C12-30415A5F54F1}">
      <dsp:nvSpPr>
        <dsp:cNvPr id="0" name=""/>
        <dsp:cNvSpPr/>
      </dsp:nvSpPr>
      <dsp:spPr>
        <a:xfrm>
          <a:off x="233" y="190667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t>Prevention</a:t>
          </a:r>
        </a:p>
      </dsp:txBody>
      <dsp:txXfrm>
        <a:off x="233" y="1906677"/>
        <a:ext cx="3189375" cy="478406"/>
      </dsp:txXfrm>
    </dsp:sp>
    <dsp:sp modelId="{12A742B5-142E-4E28-B4E3-E15F105E057D}">
      <dsp:nvSpPr>
        <dsp:cNvPr id="0" name=""/>
        <dsp:cNvSpPr/>
      </dsp:nvSpPr>
      <dsp:spPr>
        <a:xfrm>
          <a:off x="233" y="2442239"/>
          <a:ext cx="3189375" cy="1083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Cancer</a:t>
          </a:r>
        </a:p>
        <a:p>
          <a:pPr marL="0" lvl="0" indent="0" algn="l" defTabSz="711200">
            <a:lnSpc>
              <a:spcPct val="90000"/>
            </a:lnSpc>
            <a:spcBef>
              <a:spcPct val="0"/>
            </a:spcBef>
            <a:spcAft>
              <a:spcPct val="35000"/>
            </a:spcAft>
            <a:buNone/>
          </a:pPr>
          <a:r>
            <a:rPr lang="en-US" sz="1600" kern="1200"/>
            <a:t>Comorbidities</a:t>
          </a:r>
        </a:p>
        <a:p>
          <a:pPr marL="171450" lvl="1" indent="-171450" algn="l" defTabSz="711200">
            <a:lnSpc>
              <a:spcPct val="90000"/>
            </a:lnSpc>
            <a:spcBef>
              <a:spcPct val="0"/>
            </a:spcBef>
            <a:spcAft>
              <a:spcPct val="15000"/>
            </a:spcAft>
            <a:buChar char="•"/>
          </a:pPr>
          <a:r>
            <a:rPr lang="en-US" sz="1600" kern="1200"/>
            <a:t>Hypertension, Type 2 Diabetes, Cardiovascular Disease</a:t>
          </a:r>
        </a:p>
      </dsp:txBody>
      <dsp:txXfrm>
        <a:off x="233" y="2442239"/>
        <a:ext cx="3189375" cy="1083053"/>
      </dsp:txXfrm>
    </dsp:sp>
    <dsp:sp modelId="{B32DA43F-A349-4466-A58C-1C4E7BCB5221}">
      <dsp:nvSpPr>
        <dsp:cNvPr id="0" name=""/>
        <dsp:cNvSpPr/>
      </dsp:nvSpPr>
      <dsp:spPr>
        <a:xfrm>
          <a:off x="3747749" y="667511"/>
          <a:ext cx="1116281" cy="1116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CA44B8-EB29-4D17-B917-B14CF3A60841}">
      <dsp:nvSpPr>
        <dsp:cNvPr id="0" name=""/>
        <dsp:cNvSpPr/>
      </dsp:nvSpPr>
      <dsp:spPr>
        <a:xfrm>
          <a:off x="3747749" y="190667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t>General Wellness</a:t>
          </a:r>
        </a:p>
      </dsp:txBody>
      <dsp:txXfrm>
        <a:off x="3747749" y="1906677"/>
        <a:ext cx="3189375" cy="478406"/>
      </dsp:txXfrm>
    </dsp:sp>
    <dsp:sp modelId="{1557A9BF-CEAA-4CA1-AD76-98BF82BFB200}">
      <dsp:nvSpPr>
        <dsp:cNvPr id="0" name=""/>
        <dsp:cNvSpPr/>
      </dsp:nvSpPr>
      <dsp:spPr>
        <a:xfrm>
          <a:off x="3747749" y="2442239"/>
          <a:ext cx="3189375" cy="1083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Diet</a:t>
          </a:r>
        </a:p>
        <a:p>
          <a:pPr marL="0" lvl="0" indent="0" algn="l" defTabSz="711200">
            <a:lnSpc>
              <a:spcPct val="90000"/>
            </a:lnSpc>
            <a:spcBef>
              <a:spcPct val="0"/>
            </a:spcBef>
            <a:spcAft>
              <a:spcPct val="35000"/>
            </a:spcAft>
            <a:buNone/>
          </a:pPr>
          <a:r>
            <a:rPr lang="en-US" sz="1600" kern="1200"/>
            <a:t>Exercise</a:t>
          </a:r>
        </a:p>
        <a:p>
          <a:pPr marL="0" lvl="0" indent="0" algn="l" defTabSz="711200">
            <a:lnSpc>
              <a:spcPct val="90000"/>
            </a:lnSpc>
            <a:spcBef>
              <a:spcPct val="0"/>
            </a:spcBef>
            <a:spcAft>
              <a:spcPct val="35000"/>
            </a:spcAft>
            <a:buNone/>
          </a:pPr>
          <a:r>
            <a:rPr lang="en-US" sz="1600" kern="1200"/>
            <a:t>Psychological well-being</a:t>
          </a:r>
        </a:p>
      </dsp:txBody>
      <dsp:txXfrm>
        <a:off x="3747749" y="2442239"/>
        <a:ext cx="3189375" cy="1083053"/>
      </dsp:txXfrm>
    </dsp:sp>
    <dsp:sp modelId="{D5A6B0E4-3BBE-4262-8F90-4646BE1607D9}">
      <dsp:nvSpPr>
        <dsp:cNvPr id="0" name=""/>
        <dsp:cNvSpPr/>
      </dsp:nvSpPr>
      <dsp:spPr>
        <a:xfrm>
          <a:off x="7495264" y="667511"/>
          <a:ext cx="1116281" cy="1116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F3DEB7-ECDF-456A-8566-D55651E9B0E2}">
      <dsp:nvSpPr>
        <dsp:cNvPr id="0" name=""/>
        <dsp:cNvSpPr/>
      </dsp:nvSpPr>
      <dsp:spPr>
        <a:xfrm>
          <a:off x="7495264" y="190667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t>Surveillance and Screening</a:t>
          </a:r>
        </a:p>
      </dsp:txBody>
      <dsp:txXfrm>
        <a:off x="7495264" y="1906677"/>
        <a:ext cx="3189375" cy="478406"/>
      </dsp:txXfrm>
    </dsp:sp>
    <dsp:sp modelId="{60318671-E201-46EB-B74A-165D5C7A0EBC}">
      <dsp:nvSpPr>
        <dsp:cNvPr id="0" name=""/>
        <dsp:cNvSpPr/>
      </dsp:nvSpPr>
      <dsp:spPr>
        <a:xfrm>
          <a:off x="7495264" y="2442239"/>
          <a:ext cx="3189375" cy="108305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C269D-0244-41C4-80B5-6E4FC6C2BBA3}">
      <dsp:nvSpPr>
        <dsp:cNvPr id="0" name=""/>
        <dsp:cNvSpPr/>
      </dsp:nvSpPr>
      <dsp:spPr>
        <a:xfrm>
          <a:off x="2396970" y="1551"/>
          <a:ext cx="1418011" cy="14180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Advance Practice Providers</a:t>
          </a:r>
          <a:endParaRPr lang="en-US" sz="1400" kern="1200"/>
        </a:p>
      </dsp:txBody>
      <dsp:txXfrm>
        <a:off x="2604633" y="209214"/>
        <a:ext cx="1002685" cy="1002685"/>
      </dsp:txXfrm>
    </dsp:sp>
    <dsp:sp modelId="{57AC6B5C-5AD6-4D51-90F9-A4C08DBE6729}">
      <dsp:nvSpPr>
        <dsp:cNvPr id="0" name=""/>
        <dsp:cNvSpPr/>
      </dsp:nvSpPr>
      <dsp:spPr>
        <a:xfrm rot="2160000">
          <a:off x="3770000" y="1090396"/>
          <a:ext cx="376264" cy="478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80779" y="1152938"/>
        <a:ext cx="263385" cy="287146"/>
      </dsp:txXfrm>
    </dsp:sp>
    <dsp:sp modelId="{1351EF3C-D25C-483C-A2DF-363181C55053}">
      <dsp:nvSpPr>
        <dsp:cNvPr id="0" name=""/>
        <dsp:cNvSpPr/>
      </dsp:nvSpPr>
      <dsp:spPr>
        <a:xfrm>
          <a:off x="4118514" y="1252326"/>
          <a:ext cx="1418011" cy="14180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Social Workers</a:t>
          </a:r>
          <a:endParaRPr lang="en-US" sz="1400" kern="1200"/>
        </a:p>
      </dsp:txBody>
      <dsp:txXfrm>
        <a:off x="4326177" y="1459989"/>
        <a:ext cx="1002685" cy="1002685"/>
      </dsp:txXfrm>
    </dsp:sp>
    <dsp:sp modelId="{9C6A23E7-287A-44A5-A5A8-6E420C983916}">
      <dsp:nvSpPr>
        <dsp:cNvPr id="0" name=""/>
        <dsp:cNvSpPr/>
      </dsp:nvSpPr>
      <dsp:spPr>
        <a:xfrm rot="6480000">
          <a:off x="4313893" y="2723813"/>
          <a:ext cx="376264" cy="478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387773" y="2765852"/>
        <a:ext cx="263385" cy="287146"/>
      </dsp:txXfrm>
    </dsp:sp>
    <dsp:sp modelId="{107E97E9-807D-425E-8532-6E18B944F1E6}">
      <dsp:nvSpPr>
        <dsp:cNvPr id="0" name=""/>
        <dsp:cNvSpPr/>
      </dsp:nvSpPr>
      <dsp:spPr>
        <a:xfrm>
          <a:off x="3460943" y="3276122"/>
          <a:ext cx="1418011" cy="14180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Spiritual Care</a:t>
          </a:r>
          <a:endParaRPr lang="en-US" sz="1400" kern="1200"/>
        </a:p>
      </dsp:txBody>
      <dsp:txXfrm>
        <a:off x="3668606" y="3483785"/>
        <a:ext cx="1002685" cy="1002685"/>
      </dsp:txXfrm>
    </dsp:sp>
    <dsp:sp modelId="{94866DDD-C84C-4FCA-867B-64F87FBFB8DD}">
      <dsp:nvSpPr>
        <dsp:cNvPr id="0" name=""/>
        <dsp:cNvSpPr/>
      </dsp:nvSpPr>
      <dsp:spPr>
        <a:xfrm rot="10800000">
          <a:off x="2928493" y="3745838"/>
          <a:ext cx="376264" cy="478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41372" y="3841554"/>
        <a:ext cx="263385" cy="287146"/>
      </dsp:txXfrm>
    </dsp:sp>
    <dsp:sp modelId="{109E55C3-AB18-4832-ACCD-5D8C5A759D26}">
      <dsp:nvSpPr>
        <dsp:cNvPr id="0" name=""/>
        <dsp:cNvSpPr/>
      </dsp:nvSpPr>
      <dsp:spPr>
        <a:xfrm>
          <a:off x="1332998" y="3276122"/>
          <a:ext cx="1418011" cy="14180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Pain Management</a:t>
          </a:r>
        </a:p>
      </dsp:txBody>
      <dsp:txXfrm>
        <a:off x="1540661" y="3483785"/>
        <a:ext cx="1002685" cy="1002685"/>
      </dsp:txXfrm>
    </dsp:sp>
    <dsp:sp modelId="{03B3CB98-32B1-4042-94F0-49040E270E41}">
      <dsp:nvSpPr>
        <dsp:cNvPr id="0" name=""/>
        <dsp:cNvSpPr/>
      </dsp:nvSpPr>
      <dsp:spPr>
        <a:xfrm rot="15120000">
          <a:off x="1528376" y="2744068"/>
          <a:ext cx="376264" cy="478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602256" y="2893461"/>
        <a:ext cx="263385" cy="287146"/>
      </dsp:txXfrm>
    </dsp:sp>
    <dsp:sp modelId="{76A172C3-B8AF-45E3-8196-5B6103630F96}">
      <dsp:nvSpPr>
        <dsp:cNvPr id="0" name=""/>
        <dsp:cNvSpPr/>
      </dsp:nvSpPr>
      <dsp:spPr>
        <a:xfrm>
          <a:off x="675426" y="1252326"/>
          <a:ext cx="1418011" cy="14180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Patients Doctor</a:t>
          </a:r>
        </a:p>
      </dsp:txBody>
      <dsp:txXfrm>
        <a:off x="883089" y="1459989"/>
        <a:ext cx="1002685" cy="1002685"/>
      </dsp:txXfrm>
    </dsp:sp>
    <dsp:sp modelId="{70FE7C4E-A76A-4B82-9ED2-C38048DF2D86}">
      <dsp:nvSpPr>
        <dsp:cNvPr id="0" name=""/>
        <dsp:cNvSpPr/>
      </dsp:nvSpPr>
      <dsp:spPr>
        <a:xfrm rot="19440000">
          <a:off x="2048457" y="1102914"/>
          <a:ext cx="376264" cy="478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59236" y="1231804"/>
        <a:ext cx="263385" cy="287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70E4C-BF26-42E9-B977-8DEF54AEB007}">
      <dsp:nvSpPr>
        <dsp:cNvPr id="0" name=""/>
        <dsp:cNvSpPr/>
      </dsp:nvSpPr>
      <dsp:spPr>
        <a:xfrm>
          <a:off x="200024" y="2248238"/>
          <a:ext cx="1028699" cy="613155"/>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Assemble Consortium (1st 60 Days)</a:t>
          </a:r>
        </a:p>
      </dsp:txBody>
      <dsp:txXfrm>
        <a:off x="200024" y="2248238"/>
        <a:ext cx="906068" cy="613155"/>
      </dsp:txXfrm>
    </dsp:sp>
    <dsp:sp modelId="{0243D20E-D5CC-4988-8F32-04054171D6ED}">
      <dsp:nvSpPr>
        <dsp:cNvPr id="0" name=""/>
        <dsp:cNvSpPr/>
      </dsp:nvSpPr>
      <dsp:spPr>
        <a:xfrm>
          <a:off x="0" y="0"/>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PCOR/CER Training continues over the 24 month period</a:t>
          </a:r>
        </a:p>
        <a:p>
          <a:pPr marL="0" lvl="0" indent="0" algn="ctr" defTabSz="488950" rtl="0">
            <a:lnSpc>
              <a:spcPct val="90000"/>
            </a:lnSpc>
            <a:spcBef>
              <a:spcPct val="0"/>
            </a:spcBef>
            <a:spcAft>
              <a:spcPct val="35000"/>
            </a:spcAft>
            <a:buNone/>
          </a:pPr>
          <a:r>
            <a:rPr lang="en-US" sz="1100" kern="1200" dirty="0">
              <a:latin typeface="Calibri Light" panose="020F0302020204030204"/>
            </a:rPr>
            <a:t>Establish Goals, Objectives, Timeline, and Learning Activities</a:t>
          </a:r>
        </a:p>
      </dsp:txBody>
      <dsp:txXfrm>
        <a:off x="0" y="0"/>
        <a:ext cx="1428749" cy="1635082"/>
      </dsp:txXfrm>
    </dsp:sp>
    <dsp:sp modelId="{2025D9E6-39B0-475E-A90C-F7F12C57832D}">
      <dsp:nvSpPr>
        <dsp:cNvPr id="0" name=""/>
        <dsp:cNvSpPr/>
      </dsp:nvSpPr>
      <dsp:spPr>
        <a:xfrm>
          <a:off x="1228724" y="2554816"/>
          <a:ext cx="400049" cy="0"/>
        </a:xfrm>
        <a:custGeom>
          <a:avLst/>
          <a:gdLst/>
          <a:ahLst/>
          <a:cxnLst/>
          <a:rect l="0" t="0" r="0" b="0"/>
          <a:pathLst>
            <a:path>
              <a:moveTo>
                <a:pt x="0" y="0"/>
              </a:moveTo>
              <a:lnTo>
                <a:pt x="400049"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6AF017-D6C2-4C74-85B1-C6666059E59D}">
      <dsp:nvSpPr>
        <dsp:cNvPr id="0" name=""/>
        <dsp:cNvSpPr/>
      </dsp:nvSpPr>
      <dsp:spPr>
        <a:xfrm>
          <a:off x="714374" y="1737274"/>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FEFDFEE-79A1-49F4-9391-5E647AFD8D9E}">
      <dsp:nvSpPr>
        <dsp:cNvPr id="0" name=""/>
        <dsp:cNvSpPr/>
      </dsp:nvSpPr>
      <dsp:spPr>
        <a:xfrm>
          <a:off x="663278" y="1635082"/>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A01A4-AB62-4AC6-A075-68910F7AED91}">
      <dsp:nvSpPr>
        <dsp:cNvPr id="0" name=""/>
        <dsp:cNvSpPr/>
      </dsp:nvSpPr>
      <dsp:spPr>
        <a:xfrm>
          <a:off x="1628774" y="2248238"/>
          <a:ext cx="1028699" cy="61315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alibri Light" panose="020F0302020204030204"/>
            </a:rPr>
            <a:t>Tribal GONA (1st 90 Days)</a:t>
          </a:r>
          <a:endParaRPr lang="en-US" sz="1100" kern="1200" dirty="0"/>
        </a:p>
      </dsp:txBody>
      <dsp:txXfrm>
        <a:off x="1796253" y="2348064"/>
        <a:ext cx="693741" cy="413503"/>
      </dsp:txXfrm>
    </dsp:sp>
    <dsp:sp modelId="{83636B92-9857-490C-93AF-A53CACFE63FB}">
      <dsp:nvSpPr>
        <dsp:cNvPr id="0" name=""/>
        <dsp:cNvSpPr/>
      </dsp:nvSpPr>
      <dsp:spPr>
        <a:xfrm>
          <a:off x="1428749" y="3474549"/>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Cancer Survivors and Caregivers, Community Members</a:t>
          </a:r>
        </a:p>
        <a:p>
          <a:pPr marL="0" lvl="0" indent="0" algn="ctr" defTabSz="488950" rtl="0">
            <a:lnSpc>
              <a:spcPct val="90000"/>
            </a:lnSpc>
            <a:spcBef>
              <a:spcPct val="0"/>
            </a:spcBef>
            <a:spcAft>
              <a:spcPct val="35000"/>
            </a:spcAft>
            <a:buNone/>
          </a:pPr>
          <a:r>
            <a:rPr lang="en-US" sz="1100" kern="1200" dirty="0">
              <a:latin typeface="Calibri Light" panose="020F0302020204030204"/>
            </a:rPr>
            <a:t>Traditional Healers</a:t>
          </a:r>
        </a:p>
        <a:p>
          <a:pPr marL="0" lvl="0" indent="0" algn="ctr" defTabSz="488950" rtl="0">
            <a:lnSpc>
              <a:spcPct val="90000"/>
            </a:lnSpc>
            <a:spcBef>
              <a:spcPct val="0"/>
            </a:spcBef>
            <a:spcAft>
              <a:spcPct val="35000"/>
            </a:spcAft>
            <a:buNone/>
          </a:pPr>
          <a:r>
            <a:rPr lang="en-US" sz="1100" kern="1200" dirty="0">
              <a:latin typeface="Calibri Light" panose="020F0302020204030204"/>
            </a:rPr>
            <a:t>All Tribal Health Ctr Staff</a:t>
          </a:r>
        </a:p>
      </dsp:txBody>
      <dsp:txXfrm>
        <a:off x="1428749" y="3474549"/>
        <a:ext cx="1428749" cy="1635082"/>
      </dsp:txXfrm>
    </dsp:sp>
    <dsp:sp modelId="{4EC22D96-F544-4858-900D-CB43B42B00F1}">
      <dsp:nvSpPr>
        <dsp:cNvPr id="0" name=""/>
        <dsp:cNvSpPr/>
      </dsp:nvSpPr>
      <dsp:spPr>
        <a:xfrm>
          <a:off x="2657474" y="2554816"/>
          <a:ext cx="400049" cy="0"/>
        </a:xfrm>
        <a:custGeom>
          <a:avLst/>
          <a:gdLst/>
          <a:ahLst/>
          <a:cxnLst/>
          <a:rect l="0" t="0" r="0" b="0"/>
          <a:pathLst>
            <a:path>
              <a:moveTo>
                <a:pt x="0" y="0"/>
              </a:moveTo>
              <a:lnTo>
                <a:pt x="400049"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84485E-EFF5-4721-BE06-82B780AE79EE}">
      <dsp:nvSpPr>
        <dsp:cNvPr id="0" name=""/>
        <dsp:cNvSpPr/>
      </dsp:nvSpPr>
      <dsp:spPr>
        <a:xfrm>
          <a:off x="2143124" y="2861393"/>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4378B30-F80C-4DA2-9A31-DDB370DDAD8C}">
      <dsp:nvSpPr>
        <dsp:cNvPr id="0" name=""/>
        <dsp:cNvSpPr/>
      </dsp:nvSpPr>
      <dsp:spPr>
        <a:xfrm>
          <a:off x="2092028" y="3372357"/>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C9A01-7048-4F9B-9FDD-FBE90E4A5AFF}">
      <dsp:nvSpPr>
        <dsp:cNvPr id="0" name=""/>
        <dsp:cNvSpPr/>
      </dsp:nvSpPr>
      <dsp:spPr>
        <a:xfrm>
          <a:off x="3057524" y="2248238"/>
          <a:ext cx="1028699" cy="61315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Learning   Bi-Monthly</a:t>
          </a:r>
        </a:p>
      </dsp:txBody>
      <dsp:txXfrm>
        <a:off x="3225003" y="2348064"/>
        <a:ext cx="693741" cy="413503"/>
      </dsp:txXfrm>
    </dsp:sp>
    <dsp:sp modelId="{A0CF6652-C44F-4E1E-8C81-3B9A8FF5BA3D}">
      <dsp:nvSpPr>
        <dsp:cNvPr id="0" name=""/>
        <dsp:cNvSpPr/>
      </dsp:nvSpPr>
      <dsp:spPr>
        <a:xfrm>
          <a:off x="2857499" y="0"/>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Identify Presenters</a:t>
          </a:r>
          <a:endParaRPr lang="en-US" sz="1100" kern="1200" dirty="0"/>
        </a:p>
        <a:p>
          <a:pPr marL="0" lvl="0" indent="0" algn="ctr" defTabSz="488950" rtl="0">
            <a:lnSpc>
              <a:spcPct val="90000"/>
            </a:lnSpc>
            <a:spcBef>
              <a:spcPct val="0"/>
            </a:spcBef>
            <a:spcAft>
              <a:spcPct val="35000"/>
            </a:spcAft>
            <a:buNone/>
          </a:pPr>
          <a:r>
            <a:rPr lang="en-US" sz="1100" kern="1200" dirty="0">
              <a:latin typeface="Calibri Light" panose="020F0302020204030204"/>
            </a:rPr>
            <a:t>Secure CMEs</a:t>
          </a:r>
        </a:p>
        <a:p>
          <a:pPr marL="0" lvl="0" indent="0" algn="ctr" defTabSz="488950" rtl="0">
            <a:lnSpc>
              <a:spcPct val="90000"/>
            </a:lnSpc>
            <a:spcBef>
              <a:spcPct val="0"/>
            </a:spcBef>
            <a:spcAft>
              <a:spcPct val="35000"/>
            </a:spcAft>
            <a:buNone/>
          </a:pPr>
          <a:r>
            <a:rPr lang="en-US" sz="1100" kern="1200" dirty="0">
              <a:latin typeface="Calibri Light" panose="020F0302020204030204"/>
            </a:rPr>
            <a:t>Knowledge Surveys</a:t>
          </a:r>
        </a:p>
        <a:p>
          <a:pPr marL="0" lvl="0" indent="0" algn="ctr" defTabSz="488950" rtl="0">
            <a:lnSpc>
              <a:spcPct val="90000"/>
            </a:lnSpc>
            <a:spcBef>
              <a:spcPct val="0"/>
            </a:spcBef>
            <a:spcAft>
              <a:spcPct val="35000"/>
            </a:spcAft>
            <a:buNone/>
          </a:pPr>
          <a:r>
            <a:rPr lang="en-US" sz="1100" kern="1200" dirty="0">
              <a:latin typeface="Calibri Light" panose="020F0302020204030204"/>
            </a:rPr>
            <a:t>History of Colonialism</a:t>
          </a:r>
        </a:p>
        <a:p>
          <a:pPr marL="0" lvl="0" indent="0" algn="ctr" defTabSz="488950">
            <a:lnSpc>
              <a:spcPct val="90000"/>
            </a:lnSpc>
            <a:spcBef>
              <a:spcPct val="0"/>
            </a:spcBef>
            <a:spcAft>
              <a:spcPct val="35000"/>
            </a:spcAft>
            <a:buNone/>
          </a:pPr>
          <a:r>
            <a:rPr lang="en-US" sz="1100" kern="1200" dirty="0">
              <a:latin typeface="Calibri Light" panose="020F0302020204030204"/>
            </a:rPr>
            <a:t>Tribal Sovereignty </a:t>
          </a:r>
          <a:endParaRPr lang="en-US" sz="1100" kern="1200" dirty="0"/>
        </a:p>
        <a:p>
          <a:pPr marL="0" lvl="0" indent="0" algn="ctr" defTabSz="488950">
            <a:lnSpc>
              <a:spcPct val="90000"/>
            </a:lnSpc>
            <a:spcBef>
              <a:spcPct val="0"/>
            </a:spcBef>
            <a:spcAft>
              <a:spcPct val="35000"/>
            </a:spcAft>
            <a:buNone/>
          </a:pPr>
          <a:r>
            <a:rPr lang="en-US" sz="1100" kern="1200" dirty="0">
              <a:latin typeface="Calibri Light" panose="020F0302020204030204"/>
            </a:rPr>
            <a:t>Anishinaabe History</a:t>
          </a:r>
          <a:endParaRPr lang="en-US" sz="1100" kern="1200" dirty="0"/>
        </a:p>
        <a:p>
          <a:pPr marL="0" lvl="0" indent="0" algn="ctr" defTabSz="488950" rtl="0">
            <a:lnSpc>
              <a:spcPct val="90000"/>
            </a:lnSpc>
            <a:spcBef>
              <a:spcPct val="0"/>
            </a:spcBef>
            <a:spcAft>
              <a:spcPct val="35000"/>
            </a:spcAft>
            <a:buNone/>
          </a:pPr>
          <a:r>
            <a:rPr lang="en-US" sz="1100" kern="1200" dirty="0">
              <a:latin typeface="Calibri Light" panose="020F0302020204030204"/>
            </a:rPr>
            <a:t>Anishinaabe Traditions</a:t>
          </a:r>
        </a:p>
        <a:p>
          <a:pPr marL="0" lvl="0" indent="0" algn="ctr" defTabSz="488950" rtl="0">
            <a:lnSpc>
              <a:spcPct val="90000"/>
            </a:lnSpc>
            <a:spcBef>
              <a:spcPct val="0"/>
            </a:spcBef>
            <a:spcAft>
              <a:spcPct val="35000"/>
            </a:spcAft>
            <a:buNone/>
          </a:pPr>
          <a:r>
            <a:rPr lang="en-US" sz="1100" kern="1200" dirty="0">
              <a:latin typeface="Calibri Light" panose="020F0302020204030204"/>
            </a:rPr>
            <a:t>Findings of GONAs</a:t>
          </a:r>
        </a:p>
      </dsp:txBody>
      <dsp:txXfrm>
        <a:off x="2857499" y="0"/>
        <a:ext cx="1428749" cy="1635082"/>
      </dsp:txXfrm>
    </dsp:sp>
    <dsp:sp modelId="{E1F411ED-393E-4AF5-8C2E-8F3BAA7CAC70}">
      <dsp:nvSpPr>
        <dsp:cNvPr id="0" name=""/>
        <dsp:cNvSpPr/>
      </dsp:nvSpPr>
      <dsp:spPr>
        <a:xfrm>
          <a:off x="4086224" y="2554816"/>
          <a:ext cx="400049" cy="0"/>
        </a:xfrm>
        <a:custGeom>
          <a:avLst/>
          <a:gdLst/>
          <a:ahLst/>
          <a:cxnLst/>
          <a:rect l="0" t="0" r="0" b="0"/>
          <a:pathLst>
            <a:path>
              <a:moveTo>
                <a:pt x="0" y="0"/>
              </a:moveTo>
              <a:lnTo>
                <a:pt x="400049"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1EF910-85FB-48D5-858E-825520A98C91}">
      <dsp:nvSpPr>
        <dsp:cNvPr id="0" name=""/>
        <dsp:cNvSpPr/>
      </dsp:nvSpPr>
      <dsp:spPr>
        <a:xfrm>
          <a:off x="3571874" y="1737274"/>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C3A77B4-DB3B-4BCB-8BD1-22B79B2C9675}">
      <dsp:nvSpPr>
        <dsp:cNvPr id="0" name=""/>
        <dsp:cNvSpPr/>
      </dsp:nvSpPr>
      <dsp:spPr>
        <a:xfrm>
          <a:off x="3520778" y="1635082"/>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62CE2-2570-4B33-8A85-F7B20C0BE4A7}">
      <dsp:nvSpPr>
        <dsp:cNvPr id="0" name=""/>
        <dsp:cNvSpPr/>
      </dsp:nvSpPr>
      <dsp:spPr>
        <a:xfrm>
          <a:off x="4486274" y="2248238"/>
          <a:ext cx="1028699" cy="61315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GONA Themes   (Year 1)</a:t>
          </a:r>
        </a:p>
      </dsp:txBody>
      <dsp:txXfrm>
        <a:off x="4653753" y="2348064"/>
        <a:ext cx="693741" cy="413503"/>
      </dsp:txXfrm>
    </dsp:sp>
    <dsp:sp modelId="{0FD78F5A-D3AE-4AA2-8047-1773A61D56AB}">
      <dsp:nvSpPr>
        <dsp:cNvPr id="0" name=""/>
        <dsp:cNvSpPr/>
      </dsp:nvSpPr>
      <dsp:spPr>
        <a:xfrm>
          <a:off x="4286249" y="3474549"/>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Experiences</a:t>
          </a:r>
        </a:p>
        <a:p>
          <a:pPr marL="0" lvl="0" indent="0" algn="ctr" defTabSz="488950">
            <a:lnSpc>
              <a:spcPct val="90000"/>
            </a:lnSpc>
            <a:spcBef>
              <a:spcPct val="0"/>
            </a:spcBef>
            <a:spcAft>
              <a:spcPct val="35000"/>
            </a:spcAft>
            <a:buNone/>
          </a:pPr>
          <a:r>
            <a:rPr lang="en-US" sz="1100" kern="1200" dirty="0">
              <a:latin typeface="Calibri Light" panose="020F0302020204030204"/>
            </a:rPr>
            <a:t>Attitudes</a:t>
          </a:r>
          <a:endParaRPr lang="en-US" sz="1100" kern="1200" dirty="0"/>
        </a:p>
        <a:p>
          <a:pPr marL="0" lvl="0" indent="0" algn="ctr" defTabSz="488950">
            <a:lnSpc>
              <a:spcPct val="90000"/>
            </a:lnSpc>
            <a:spcBef>
              <a:spcPct val="0"/>
            </a:spcBef>
            <a:spcAft>
              <a:spcPct val="35000"/>
            </a:spcAft>
            <a:buNone/>
          </a:pPr>
          <a:r>
            <a:rPr lang="en-US" sz="1100" kern="1200" dirty="0">
              <a:latin typeface="Calibri Light" panose="020F0302020204030204"/>
            </a:rPr>
            <a:t>Beliefs</a:t>
          </a:r>
          <a:endParaRPr lang="en-US" sz="1100" kern="1200" dirty="0"/>
        </a:p>
        <a:p>
          <a:pPr marL="0" lvl="0" indent="0" algn="ctr" defTabSz="488950" rtl="0">
            <a:lnSpc>
              <a:spcPct val="90000"/>
            </a:lnSpc>
            <a:spcBef>
              <a:spcPct val="0"/>
            </a:spcBef>
            <a:spcAft>
              <a:spcPct val="35000"/>
            </a:spcAft>
            <a:buNone/>
          </a:pPr>
          <a:r>
            <a:rPr lang="en-US" sz="1100" kern="1200" dirty="0">
              <a:latin typeface="Calibri Light" panose="020F0302020204030204"/>
            </a:rPr>
            <a:t>Needs in Cancer Center Setting</a:t>
          </a:r>
          <a:endParaRPr lang="en-US" sz="1100" kern="1200" dirty="0"/>
        </a:p>
        <a:p>
          <a:pPr marL="0" lvl="0" indent="0" algn="ctr" defTabSz="488950" rtl="0">
            <a:lnSpc>
              <a:spcPct val="90000"/>
            </a:lnSpc>
            <a:spcBef>
              <a:spcPct val="0"/>
            </a:spcBef>
            <a:spcAft>
              <a:spcPct val="35000"/>
            </a:spcAft>
            <a:buNone/>
          </a:pPr>
          <a:r>
            <a:rPr lang="en-US" sz="1100" kern="1200" dirty="0">
              <a:latin typeface="Calibri Light" panose="020F0302020204030204"/>
            </a:rPr>
            <a:t>Photo Voice Products</a:t>
          </a:r>
        </a:p>
      </dsp:txBody>
      <dsp:txXfrm>
        <a:off x="4286249" y="3474549"/>
        <a:ext cx="1428749" cy="1635082"/>
      </dsp:txXfrm>
    </dsp:sp>
    <dsp:sp modelId="{879DE102-90E0-4D20-B5EE-37EE8921843E}">
      <dsp:nvSpPr>
        <dsp:cNvPr id="0" name=""/>
        <dsp:cNvSpPr/>
      </dsp:nvSpPr>
      <dsp:spPr>
        <a:xfrm>
          <a:off x="5514974" y="2554816"/>
          <a:ext cx="400049" cy="0"/>
        </a:xfrm>
        <a:custGeom>
          <a:avLst/>
          <a:gdLst/>
          <a:ahLst/>
          <a:cxnLst/>
          <a:rect l="0" t="0" r="0" b="0"/>
          <a:pathLst>
            <a:path>
              <a:moveTo>
                <a:pt x="0" y="0"/>
              </a:moveTo>
              <a:lnTo>
                <a:pt x="400049"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B2D080-DED4-40AF-B29D-BB5952793470}">
      <dsp:nvSpPr>
        <dsp:cNvPr id="0" name=""/>
        <dsp:cNvSpPr/>
      </dsp:nvSpPr>
      <dsp:spPr>
        <a:xfrm>
          <a:off x="5000624" y="2861393"/>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97B46E-7296-4522-9CC0-EB29DCA59906}">
      <dsp:nvSpPr>
        <dsp:cNvPr id="0" name=""/>
        <dsp:cNvSpPr/>
      </dsp:nvSpPr>
      <dsp:spPr>
        <a:xfrm>
          <a:off x="4949528" y="3372357"/>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AA888-3F24-46BC-A3FD-719E6B94B004}">
      <dsp:nvSpPr>
        <dsp:cNvPr id="0" name=""/>
        <dsp:cNvSpPr/>
      </dsp:nvSpPr>
      <dsp:spPr>
        <a:xfrm>
          <a:off x="5915024" y="2248238"/>
          <a:ext cx="1028699" cy="61315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 Identify Care Priorities</a:t>
          </a:r>
        </a:p>
      </dsp:txBody>
      <dsp:txXfrm>
        <a:off x="6082503" y="2348064"/>
        <a:ext cx="693741" cy="413503"/>
      </dsp:txXfrm>
    </dsp:sp>
    <dsp:sp modelId="{C9DFFA75-E943-4A98-8EC7-1A1FEA4DA5CF}">
      <dsp:nvSpPr>
        <dsp:cNvPr id="0" name=""/>
        <dsp:cNvSpPr/>
      </dsp:nvSpPr>
      <dsp:spPr>
        <a:xfrm>
          <a:off x="5714999" y="0"/>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Screening</a:t>
          </a:r>
        </a:p>
        <a:p>
          <a:pPr marL="0" lvl="0" indent="0" algn="ctr" defTabSz="488950" rtl="0">
            <a:lnSpc>
              <a:spcPct val="90000"/>
            </a:lnSpc>
            <a:spcBef>
              <a:spcPct val="0"/>
            </a:spcBef>
            <a:spcAft>
              <a:spcPct val="35000"/>
            </a:spcAft>
            <a:buNone/>
          </a:pPr>
          <a:r>
            <a:rPr lang="en-US" sz="1100" kern="1200" dirty="0">
              <a:latin typeface="Calibri Light" panose="020F0302020204030204"/>
            </a:rPr>
            <a:t> Diagnosis</a:t>
          </a:r>
          <a:endParaRPr lang="en-US" sz="1100" kern="1200" dirty="0"/>
        </a:p>
        <a:p>
          <a:pPr marL="0" lvl="0" indent="0" algn="ctr" defTabSz="488950">
            <a:lnSpc>
              <a:spcPct val="90000"/>
            </a:lnSpc>
            <a:spcBef>
              <a:spcPct val="0"/>
            </a:spcBef>
            <a:spcAft>
              <a:spcPct val="35000"/>
            </a:spcAft>
            <a:buNone/>
          </a:pPr>
          <a:r>
            <a:rPr lang="en-US" sz="1100" kern="1200" dirty="0">
              <a:latin typeface="Calibri Light" panose="020F0302020204030204"/>
            </a:rPr>
            <a:t>Treatment</a:t>
          </a:r>
        </a:p>
        <a:p>
          <a:pPr marL="0" lvl="0" indent="0" algn="ctr" defTabSz="488950" rtl="0">
            <a:lnSpc>
              <a:spcPct val="90000"/>
            </a:lnSpc>
            <a:spcBef>
              <a:spcPct val="0"/>
            </a:spcBef>
            <a:spcAft>
              <a:spcPct val="35000"/>
            </a:spcAft>
            <a:buNone/>
          </a:pPr>
          <a:r>
            <a:rPr lang="en-US" sz="1100" kern="1200" dirty="0">
              <a:latin typeface="Calibri Light" panose="020F0302020204030204"/>
            </a:rPr>
            <a:t>Survivorship Long Term/Late Effects</a:t>
          </a:r>
        </a:p>
        <a:p>
          <a:pPr marL="0" lvl="0" indent="0" algn="ctr" defTabSz="488950" rtl="0">
            <a:lnSpc>
              <a:spcPct val="90000"/>
            </a:lnSpc>
            <a:spcBef>
              <a:spcPct val="0"/>
            </a:spcBef>
            <a:spcAft>
              <a:spcPct val="35000"/>
            </a:spcAft>
            <a:buNone/>
          </a:pPr>
          <a:r>
            <a:rPr lang="en-US" sz="1100" kern="1200" dirty="0">
              <a:latin typeface="Calibri Light" panose="020F0302020204030204"/>
            </a:rPr>
            <a:t>Palliative Care</a:t>
          </a:r>
        </a:p>
        <a:p>
          <a:pPr marL="0" lvl="0" indent="0" algn="ctr" defTabSz="488950">
            <a:lnSpc>
              <a:spcPct val="90000"/>
            </a:lnSpc>
            <a:spcBef>
              <a:spcPct val="0"/>
            </a:spcBef>
            <a:spcAft>
              <a:spcPct val="35000"/>
            </a:spcAft>
            <a:buNone/>
          </a:pPr>
          <a:r>
            <a:rPr lang="en-US" sz="1100" kern="1200" dirty="0">
              <a:latin typeface="Calibri Light" panose="020F0302020204030204"/>
            </a:rPr>
            <a:t>Hospice </a:t>
          </a:r>
        </a:p>
        <a:p>
          <a:pPr marL="0" lvl="0" indent="0" algn="ctr" defTabSz="488950" rtl="0">
            <a:lnSpc>
              <a:spcPct val="90000"/>
            </a:lnSpc>
            <a:spcBef>
              <a:spcPct val="0"/>
            </a:spcBef>
            <a:spcAft>
              <a:spcPct val="35000"/>
            </a:spcAft>
            <a:buNone/>
          </a:pPr>
          <a:r>
            <a:rPr lang="en-US" sz="1100" kern="1200" dirty="0">
              <a:latin typeface="Calibri Light" panose="020F0302020204030204"/>
            </a:rPr>
            <a:t>Knowledge Gaps/Needs of Oncology Professionals </a:t>
          </a:r>
        </a:p>
      </dsp:txBody>
      <dsp:txXfrm>
        <a:off x="5714999" y="0"/>
        <a:ext cx="1428749" cy="1635082"/>
      </dsp:txXfrm>
    </dsp:sp>
    <dsp:sp modelId="{BDD759FE-6715-4B91-9978-A7C618E07FE0}">
      <dsp:nvSpPr>
        <dsp:cNvPr id="0" name=""/>
        <dsp:cNvSpPr/>
      </dsp:nvSpPr>
      <dsp:spPr>
        <a:xfrm>
          <a:off x="6943724" y="2554816"/>
          <a:ext cx="400049" cy="0"/>
        </a:xfrm>
        <a:custGeom>
          <a:avLst/>
          <a:gdLst/>
          <a:ahLst/>
          <a:cxnLst/>
          <a:rect l="0" t="0" r="0" b="0"/>
          <a:pathLst>
            <a:path>
              <a:moveTo>
                <a:pt x="0" y="0"/>
              </a:moveTo>
              <a:lnTo>
                <a:pt x="400049"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9A56F-0AD0-4FDD-AEDD-37F5016132DD}">
      <dsp:nvSpPr>
        <dsp:cNvPr id="0" name=""/>
        <dsp:cNvSpPr/>
      </dsp:nvSpPr>
      <dsp:spPr>
        <a:xfrm>
          <a:off x="6429374" y="1737274"/>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722B0D-ED5B-4F13-ABAD-6D4192153096}">
      <dsp:nvSpPr>
        <dsp:cNvPr id="0" name=""/>
        <dsp:cNvSpPr/>
      </dsp:nvSpPr>
      <dsp:spPr>
        <a:xfrm>
          <a:off x="6378278" y="1635082"/>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12EC84-E417-4327-9C6E-C5AE280B28E6}">
      <dsp:nvSpPr>
        <dsp:cNvPr id="0" name=""/>
        <dsp:cNvSpPr/>
      </dsp:nvSpPr>
      <dsp:spPr>
        <a:xfrm>
          <a:off x="7343774" y="2248238"/>
          <a:ext cx="1028699" cy="61315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Identify Existing Capacity</a:t>
          </a:r>
        </a:p>
      </dsp:txBody>
      <dsp:txXfrm>
        <a:off x="7511253" y="2348064"/>
        <a:ext cx="693741" cy="413503"/>
      </dsp:txXfrm>
    </dsp:sp>
    <dsp:sp modelId="{F84B43CB-E79C-477A-B696-37ACD8DF29CD}">
      <dsp:nvSpPr>
        <dsp:cNvPr id="0" name=""/>
        <dsp:cNvSpPr/>
      </dsp:nvSpPr>
      <dsp:spPr>
        <a:xfrm>
          <a:off x="7143749" y="3474549"/>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 Tribes &amp; Consortium</a:t>
          </a:r>
        </a:p>
        <a:p>
          <a:pPr marL="0" lvl="0" indent="0" algn="ctr" defTabSz="488950" rtl="0">
            <a:lnSpc>
              <a:spcPct val="90000"/>
            </a:lnSpc>
            <a:spcBef>
              <a:spcPct val="0"/>
            </a:spcBef>
            <a:spcAft>
              <a:spcPct val="35000"/>
            </a:spcAft>
            <a:buNone/>
          </a:pPr>
          <a:r>
            <a:rPr lang="en-US" sz="1100" kern="1200" dirty="0">
              <a:latin typeface="Calibri Light" panose="020F0302020204030204"/>
            </a:rPr>
            <a:t>Webinars</a:t>
          </a:r>
        </a:p>
        <a:p>
          <a:pPr marL="0" lvl="0" indent="0" algn="ctr" defTabSz="488950" rtl="0">
            <a:lnSpc>
              <a:spcPct val="90000"/>
            </a:lnSpc>
            <a:spcBef>
              <a:spcPct val="0"/>
            </a:spcBef>
            <a:spcAft>
              <a:spcPct val="35000"/>
            </a:spcAft>
            <a:buNone/>
          </a:pPr>
          <a:r>
            <a:rPr lang="en-US" sz="1100" kern="1200" dirty="0">
              <a:latin typeface="Calibri Light" panose="020F0302020204030204"/>
            </a:rPr>
            <a:t>On-line Meetings </a:t>
          </a:r>
          <a:endParaRPr lang="en-US" sz="1100" kern="1200" dirty="0"/>
        </a:p>
      </dsp:txBody>
      <dsp:txXfrm>
        <a:off x="7143749" y="3474549"/>
        <a:ext cx="1428749" cy="1635082"/>
      </dsp:txXfrm>
    </dsp:sp>
    <dsp:sp modelId="{03447840-29C8-4019-9089-E0A1333B795D}">
      <dsp:nvSpPr>
        <dsp:cNvPr id="0" name=""/>
        <dsp:cNvSpPr/>
      </dsp:nvSpPr>
      <dsp:spPr>
        <a:xfrm>
          <a:off x="8372474" y="2554816"/>
          <a:ext cx="400049" cy="0"/>
        </a:xfrm>
        <a:custGeom>
          <a:avLst/>
          <a:gdLst/>
          <a:ahLst/>
          <a:cxnLst/>
          <a:rect l="0" t="0" r="0" b="0"/>
          <a:pathLst>
            <a:path>
              <a:moveTo>
                <a:pt x="0" y="0"/>
              </a:moveTo>
              <a:lnTo>
                <a:pt x="400049"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EED86C-0128-4EC7-8945-CB2045A9DE3C}">
      <dsp:nvSpPr>
        <dsp:cNvPr id="0" name=""/>
        <dsp:cNvSpPr/>
      </dsp:nvSpPr>
      <dsp:spPr>
        <a:xfrm>
          <a:off x="7858124" y="2861393"/>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D1C9FEB-489F-42AC-867C-3D2BEEC26A60}">
      <dsp:nvSpPr>
        <dsp:cNvPr id="0" name=""/>
        <dsp:cNvSpPr/>
      </dsp:nvSpPr>
      <dsp:spPr>
        <a:xfrm>
          <a:off x="7807027" y="3372357"/>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66436-1A1B-4714-8FC0-BEC2A600E379}">
      <dsp:nvSpPr>
        <dsp:cNvPr id="0" name=""/>
        <dsp:cNvSpPr/>
      </dsp:nvSpPr>
      <dsp:spPr>
        <a:xfrm>
          <a:off x="8772524" y="2248238"/>
          <a:ext cx="1028699" cy="61315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State GONA</a:t>
          </a:r>
          <a:endParaRPr lang="en-US" sz="1100" kern="1200" dirty="0"/>
        </a:p>
      </dsp:txBody>
      <dsp:txXfrm>
        <a:off x="8940003" y="2348064"/>
        <a:ext cx="693741" cy="413503"/>
      </dsp:txXfrm>
    </dsp:sp>
    <dsp:sp modelId="{2044BEA7-56AE-4953-81B2-478F6B6F2C04}">
      <dsp:nvSpPr>
        <dsp:cNvPr id="0" name=""/>
        <dsp:cNvSpPr/>
      </dsp:nvSpPr>
      <dsp:spPr>
        <a:xfrm>
          <a:off x="8572499" y="0"/>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Discuss Findings with Tribes and Consortium Members </a:t>
          </a:r>
        </a:p>
        <a:p>
          <a:pPr marL="0" lvl="0" indent="0" algn="ctr" defTabSz="488950" rtl="0">
            <a:lnSpc>
              <a:spcPct val="90000"/>
            </a:lnSpc>
            <a:spcBef>
              <a:spcPct val="0"/>
            </a:spcBef>
            <a:spcAft>
              <a:spcPct val="35000"/>
            </a:spcAft>
            <a:buNone/>
          </a:pPr>
          <a:r>
            <a:rPr lang="en-US" sz="1100" kern="1200" dirty="0">
              <a:latin typeface="Calibri Light" panose="020F0302020204030204"/>
            </a:rPr>
            <a:t>Validate Priorities of AI stakeholders</a:t>
          </a:r>
        </a:p>
        <a:p>
          <a:pPr marL="0" lvl="0" indent="0" algn="ctr" defTabSz="488950" rtl="0">
            <a:lnSpc>
              <a:spcPct val="90000"/>
            </a:lnSpc>
            <a:spcBef>
              <a:spcPct val="0"/>
            </a:spcBef>
            <a:spcAft>
              <a:spcPct val="35000"/>
            </a:spcAft>
            <a:buNone/>
          </a:pPr>
          <a:r>
            <a:rPr lang="en-US" sz="1100" kern="1200" dirty="0">
              <a:latin typeface="Calibri Light" panose="020F0302020204030204"/>
            </a:rPr>
            <a:t>Acknowledgement of Health Systems and External Stakeholders</a:t>
          </a:r>
          <a:endParaRPr lang="en-US" sz="1100" kern="1200" dirty="0"/>
        </a:p>
        <a:p>
          <a:pPr marL="0" lvl="0" indent="0" algn="ctr" defTabSz="488950" rtl="0">
            <a:lnSpc>
              <a:spcPct val="90000"/>
            </a:lnSpc>
            <a:spcBef>
              <a:spcPct val="0"/>
            </a:spcBef>
            <a:spcAft>
              <a:spcPct val="35000"/>
            </a:spcAft>
            <a:buNone/>
          </a:pPr>
          <a:r>
            <a:rPr lang="en-US" sz="1100" kern="1200" dirty="0">
              <a:latin typeface="Calibri Light" panose="020F0302020204030204"/>
            </a:rPr>
            <a:t>Prioritize Research Agenda</a:t>
          </a:r>
        </a:p>
      </dsp:txBody>
      <dsp:txXfrm>
        <a:off x="8572499" y="0"/>
        <a:ext cx="1428749" cy="1635082"/>
      </dsp:txXfrm>
    </dsp:sp>
    <dsp:sp modelId="{4C175514-8F48-47F1-BC49-30FF8712EBC3}">
      <dsp:nvSpPr>
        <dsp:cNvPr id="0" name=""/>
        <dsp:cNvSpPr/>
      </dsp:nvSpPr>
      <dsp:spPr>
        <a:xfrm>
          <a:off x="9801224" y="2554816"/>
          <a:ext cx="400049" cy="0"/>
        </a:xfrm>
        <a:custGeom>
          <a:avLst/>
          <a:gdLst/>
          <a:ahLst/>
          <a:cxnLst/>
          <a:rect l="0" t="0" r="0" b="0"/>
          <a:pathLst>
            <a:path>
              <a:moveTo>
                <a:pt x="0" y="0"/>
              </a:moveTo>
              <a:lnTo>
                <a:pt x="400049"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54901F-4707-41D9-B6C2-B08DAFB105B0}">
      <dsp:nvSpPr>
        <dsp:cNvPr id="0" name=""/>
        <dsp:cNvSpPr/>
      </dsp:nvSpPr>
      <dsp:spPr>
        <a:xfrm>
          <a:off x="9286874" y="1737274"/>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26CBEA0-0A05-4DDD-AC31-1A666F17D9C5}">
      <dsp:nvSpPr>
        <dsp:cNvPr id="0" name=""/>
        <dsp:cNvSpPr/>
      </dsp:nvSpPr>
      <dsp:spPr>
        <a:xfrm>
          <a:off x="9235777" y="1635082"/>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17F66-2D64-4293-9657-06871C80F649}">
      <dsp:nvSpPr>
        <dsp:cNvPr id="0" name=""/>
        <dsp:cNvSpPr/>
      </dsp:nvSpPr>
      <dsp:spPr>
        <a:xfrm rot="10800000">
          <a:off x="10201274" y="2248238"/>
          <a:ext cx="1028699" cy="613155"/>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Publish Research Priorities</a:t>
          </a:r>
        </a:p>
      </dsp:txBody>
      <dsp:txXfrm rot="10800000">
        <a:off x="10323905" y="2248238"/>
        <a:ext cx="906068" cy="613155"/>
      </dsp:txXfrm>
    </dsp:sp>
    <dsp:sp modelId="{D1566593-28AA-42E1-82D3-12EBDD6A1C80}">
      <dsp:nvSpPr>
        <dsp:cNvPr id="0" name=""/>
        <dsp:cNvSpPr/>
      </dsp:nvSpPr>
      <dsp:spPr>
        <a:xfrm>
          <a:off x="10001249" y="3474549"/>
          <a:ext cx="1428749" cy="163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rtl="0">
            <a:lnSpc>
              <a:spcPct val="90000"/>
            </a:lnSpc>
            <a:spcBef>
              <a:spcPct val="0"/>
            </a:spcBef>
            <a:spcAft>
              <a:spcPct val="35000"/>
            </a:spcAft>
            <a:buNone/>
          </a:pPr>
          <a:r>
            <a:rPr lang="en-US" sz="1100" kern="1200" dirty="0">
              <a:latin typeface="Calibri Light" panose="020F0302020204030204"/>
            </a:rPr>
            <a:t>Identify Research Partners</a:t>
          </a:r>
        </a:p>
      </dsp:txBody>
      <dsp:txXfrm>
        <a:off x="10001249" y="3474549"/>
        <a:ext cx="1428749" cy="1635082"/>
      </dsp:txXfrm>
    </dsp:sp>
    <dsp:sp modelId="{0275E1B7-67A7-4E63-9FF9-945A43A64E64}">
      <dsp:nvSpPr>
        <dsp:cNvPr id="0" name=""/>
        <dsp:cNvSpPr/>
      </dsp:nvSpPr>
      <dsp:spPr>
        <a:xfrm>
          <a:off x="10715624" y="2861393"/>
          <a:ext cx="0" cy="51096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334DF1-448B-4938-97CE-869A310D966F}">
      <dsp:nvSpPr>
        <dsp:cNvPr id="0" name=""/>
        <dsp:cNvSpPr/>
      </dsp:nvSpPr>
      <dsp:spPr>
        <a:xfrm>
          <a:off x="10664527" y="3372357"/>
          <a:ext cx="102192" cy="102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DEEAD-014F-435C-AFFA-C3D10C7CAAB8}" type="datetimeFigureOut">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A5815-2A25-4C49-B73E-8E9080EF276B}" type="slidenum">
              <a:t>‹#›</a:t>
            </a:fld>
            <a:endParaRPr lang="en-US"/>
          </a:p>
        </p:txBody>
      </p:sp>
    </p:spTree>
    <p:extLst>
      <p:ext uri="{BB962C8B-B14F-4D97-AF65-F5344CB8AC3E}">
        <p14:creationId xmlns:p14="http://schemas.microsoft.com/office/powerpoint/2010/main" val="65723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 I am trying to decide which video</a:t>
            </a:r>
          </a:p>
        </p:txBody>
      </p:sp>
      <p:sp>
        <p:nvSpPr>
          <p:cNvPr id="4" name="Slide Number Placeholder 3"/>
          <p:cNvSpPr>
            <a:spLocks noGrp="1"/>
          </p:cNvSpPr>
          <p:nvPr>
            <p:ph type="sldNum" sz="quarter" idx="5"/>
          </p:nvPr>
        </p:nvSpPr>
        <p:spPr/>
        <p:txBody>
          <a:bodyPr/>
          <a:lstStyle/>
          <a:p>
            <a:fld id="{E35A5815-2A25-4C49-B73E-8E9080EF276B}" type="slidenum">
              <a:rPr lang="en-US"/>
              <a:t>2</a:t>
            </a:fld>
            <a:endParaRPr lang="en-US"/>
          </a:p>
        </p:txBody>
      </p:sp>
    </p:spTree>
    <p:extLst>
      <p:ext uri="{BB962C8B-B14F-4D97-AF65-F5344CB8AC3E}">
        <p14:creationId xmlns:p14="http://schemas.microsoft.com/office/powerpoint/2010/main" val="54705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other key ways that pharmacists are well-equipped to bridge the gap. </a:t>
            </a:r>
          </a:p>
          <a:p>
            <a:r>
              <a:rPr lang="en-US"/>
              <a:t>●DDI checking – DDIs are increasingly common among cancer patients as more people end up on long-term maintenance oral anticancer agents.</a:t>
            </a:r>
          </a:p>
          <a:p>
            <a:r>
              <a:rPr lang="en-US"/>
              <a:t>●Management of AEs – Pharmacists can recognize side effects as well as effects of a potential drug interaction. Aes in patients on long lists of medications have been linked to increased risk of hospitalization.</a:t>
            </a:r>
          </a:p>
        </p:txBody>
      </p:sp>
      <p:sp>
        <p:nvSpPr>
          <p:cNvPr id="4" name="Slide Number Placeholder 3"/>
          <p:cNvSpPr>
            <a:spLocks noGrp="1"/>
          </p:cNvSpPr>
          <p:nvPr>
            <p:ph type="sldNum" sz="quarter" idx="5"/>
          </p:nvPr>
        </p:nvSpPr>
        <p:spPr/>
        <p:txBody>
          <a:bodyPr/>
          <a:lstStyle/>
          <a:p>
            <a:fld id="{E35A5815-2A25-4C49-B73E-8E9080EF276B}" type="slidenum">
              <a:rPr lang="en-US"/>
              <a:t>27</a:t>
            </a:fld>
            <a:endParaRPr lang="en-US"/>
          </a:p>
        </p:txBody>
      </p:sp>
    </p:spTree>
    <p:extLst>
      <p:ext uri="{BB962C8B-B14F-4D97-AF65-F5344CB8AC3E}">
        <p14:creationId xmlns:p14="http://schemas.microsoft.com/office/powerpoint/2010/main" val="391320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based on the content of the LOI, not everything is exactly specific, but it does give us something to design/build the application. </a:t>
            </a:r>
          </a:p>
        </p:txBody>
      </p:sp>
      <p:sp>
        <p:nvSpPr>
          <p:cNvPr id="4" name="Slide Number Placeholder 3"/>
          <p:cNvSpPr>
            <a:spLocks noGrp="1"/>
          </p:cNvSpPr>
          <p:nvPr>
            <p:ph type="sldNum" sz="quarter" idx="5"/>
          </p:nvPr>
        </p:nvSpPr>
        <p:spPr/>
        <p:txBody>
          <a:bodyPr/>
          <a:lstStyle/>
          <a:p>
            <a:fld id="{F5FE62F4-533D-496E-8143-C81C93A3546E}" type="slidenum">
              <a:t>28</a:t>
            </a:fld>
            <a:endParaRPr lang="en-US"/>
          </a:p>
        </p:txBody>
      </p:sp>
    </p:spTree>
    <p:extLst>
      <p:ext uri="{BB962C8B-B14F-4D97-AF65-F5344CB8AC3E}">
        <p14:creationId xmlns:p14="http://schemas.microsoft.com/office/powerpoint/2010/main" val="294389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 Your Table is the Three Fires Cancer Journey Resource Guide.  This is an editable template that allows your health system to navigate and inform your patients of the resources immediately available in your community.  Inspired by the painting Rough Waters and adapted for the Anishinaabe Region, this resource provides you or a member of your health team to sit down with newly diagnosed cancer patients to identify the resources available in your community and at the same time take the time to document any barriers they are having in securing treatment, understanding their treatment plan, or most importantly keeping their treatment appointments, and set EHR reminders to follow-up with the patient and their oncology team. </a:t>
            </a:r>
            <a:r>
              <a:rPr lang="en-US"/>
              <a:t>https://www.ncbi.nlm.nih.gov/pmc/articles/PMC5546748/</a:t>
            </a:r>
            <a:endParaRPr lang="en-US">
              <a:cs typeface="Calibri"/>
            </a:endParaRPr>
          </a:p>
        </p:txBody>
      </p:sp>
      <p:sp>
        <p:nvSpPr>
          <p:cNvPr id="4" name="Slide Number Placeholder 3"/>
          <p:cNvSpPr>
            <a:spLocks noGrp="1"/>
          </p:cNvSpPr>
          <p:nvPr>
            <p:ph type="sldNum" sz="quarter" idx="5"/>
          </p:nvPr>
        </p:nvSpPr>
        <p:spPr/>
        <p:txBody>
          <a:bodyPr/>
          <a:lstStyle/>
          <a:p>
            <a:fld id="{E35A5815-2A25-4C49-B73E-8E9080EF276B}" type="slidenum">
              <a:rPr lang="en-US"/>
              <a:t>29</a:t>
            </a:fld>
            <a:endParaRPr lang="en-US"/>
          </a:p>
        </p:txBody>
      </p:sp>
    </p:spTree>
    <p:extLst>
      <p:ext uri="{BB962C8B-B14F-4D97-AF65-F5344CB8AC3E}">
        <p14:creationId xmlns:p14="http://schemas.microsoft.com/office/powerpoint/2010/main" val="107355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1 digital story represents many American Indians and families impacted by cancer.  With advocacy, respect for culture, and informed family members, the individuals that we dedicate our careers to serving can thrive, survive and live on to ensure support systems are in place to serve future generations.  Today's discussion is going to take us on an informative journey that spans the cancer continuum, to inform, advocate, and provide resources for you to support American Indian populations.</a:t>
            </a:r>
          </a:p>
        </p:txBody>
      </p:sp>
      <p:sp>
        <p:nvSpPr>
          <p:cNvPr id="4" name="Slide Number Placeholder 3"/>
          <p:cNvSpPr>
            <a:spLocks noGrp="1"/>
          </p:cNvSpPr>
          <p:nvPr>
            <p:ph type="sldNum" sz="quarter" idx="5"/>
          </p:nvPr>
        </p:nvSpPr>
        <p:spPr/>
        <p:txBody>
          <a:bodyPr/>
          <a:lstStyle/>
          <a:p>
            <a:fld id="{E35A5815-2A25-4C49-B73E-8E9080EF276B}" type="slidenum">
              <a:rPr lang="en-US"/>
              <a:t>3</a:t>
            </a:fld>
            <a:endParaRPr lang="en-US"/>
          </a:p>
        </p:txBody>
      </p:sp>
    </p:spTree>
    <p:extLst>
      <p:ext uri="{BB962C8B-B14F-4D97-AF65-F5344CB8AC3E}">
        <p14:creationId xmlns:p14="http://schemas.microsoft.com/office/powerpoint/2010/main" val="48973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Culturally-tailored programs in targeted communities have been shown to mitigate the observed cancer-related health disparities among AI/AN communities.</a:t>
            </a:r>
          </a:p>
        </p:txBody>
      </p:sp>
      <p:sp>
        <p:nvSpPr>
          <p:cNvPr id="4" name="Slide Number Placeholder 3"/>
          <p:cNvSpPr>
            <a:spLocks noGrp="1"/>
          </p:cNvSpPr>
          <p:nvPr>
            <p:ph type="sldNum" sz="quarter" idx="5"/>
          </p:nvPr>
        </p:nvSpPr>
        <p:spPr/>
        <p:txBody>
          <a:bodyPr/>
          <a:lstStyle/>
          <a:p>
            <a:fld id="{E35A5815-2A25-4C49-B73E-8E9080EF276B}" type="slidenum">
              <a:rPr lang="en-US"/>
              <a:t>4</a:t>
            </a:fld>
            <a:endParaRPr lang="en-US"/>
          </a:p>
        </p:txBody>
      </p:sp>
    </p:spTree>
    <p:extLst>
      <p:ext uri="{BB962C8B-B14F-4D97-AF65-F5344CB8AC3E}">
        <p14:creationId xmlns:p14="http://schemas.microsoft.com/office/powerpoint/2010/main" val="229411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Just like you and I cancer survivors need the homeostasis in these 4 areas to </a:t>
            </a:r>
          </a:p>
        </p:txBody>
      </p:sp>
      <p:sp>
        <p:nvSpPr>
          <p:cNvPr id="4" name="Slide Number Placeholder 3"/>
          <p:cNvSpPr>
            <a:spLocks noGrp="1"/>
          </p:cNvSpPr>
          <p:nvPr>
            <p:ph type="sldNum" sz="quarter" idx="5"/>
          </p:nvPr>
        </p:nvSpPr>
        <p:spPr/>
        <p:txBody>
          <a:bodyPr/>
          <a:lstStyle/>
          <a:p>
            <a:fld id="{E35A5815-2A25-4C49-B73E-8E9080EF276B}" type="slidenum">
              <a:rPr lang="en-US"/>
              <a:t>9</a:t>
            </a:fld>
            <a:endParaRPr lang="en-US"/>
          </a:p>
        </p:txBody>
      </p:sp>
    </p:spTree>
    <p:extLst>
      <p:ext uri="{BB962C8B-B14F-4D97-AF65-F5344CB8AC3E}">
        <p14:creationId xmlns:p14="http://schemas.microsoft.com/office/powerpoint/2010/main" val="83695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At Your Table is the Three Fires Cancer Journey Resource Guide.  This is an editable template that allows your health system to navigate and inform your patients of the resources immediately available in your community.  Inspired by the painting Rough Waters and adapted for the Anishinaabe Region, this resource provides you or a member of your health team to sit down with newly diagnosed cancer patients to identify the resources available in your community and at the same time take the time to document any barriers they are having in securing treatment, understanding their treatment plan, or most importantly keeping their treatment appointments, and set EHR reminders to follow-up with the patient and their oncology team. </a:t>
            </a:r>
            <a:r>
              <a:rPr lang="en-US"/>
              <a:t>https://www.ncbi.nlm.nih.gov/pmc/articles/PMC5546748/</a:t>
            </a:r>
            <a:endParaRPr lang="en-US">
              <a:cs typeface="Calibri"/>
            </a:endParaRPr>
          </a:p>
        </p:txBody>
      </p:sp>
      <p:sp>
        <p:nvSpPr>
          <p:cNvPr id="4" name="Slide Number Placeholder 3"/>
          <p:cNvSpPr>
            <a:spLocks noGrp="1"/>
          </p:cNvSpPr>
          <p:nvPr>
            <p:ph type="sldNum" sz="quarter" idx="5"/>
          </p:nvPr>
        </p:nvSpPr>
        <p:spPr/>
        <p:txBody>
          <a:bodyPr/>
          <a:lstStyle/>
          <a:p>
            <a:fld id="{E35A5815-2A25-4C49-B73E-8E9080EF276B}" type="slidenum">
              <a:rPr lang="en-US"/>
              <a:t>11</a:t>
            </a:fld>
            <a:endParaRPr lang="en-US"/>
          </a:p>
        </p:txBody>
      </p:sp>
    </p:spTree>
    <p:extLst>
      <p:ext uri="{BB962C8B-B14F-4D97-AF65-F5344CB8AC3E}">
        <p14:creationId xmlns:p14="http://schemas.microsoft.com/office/powerpoint/2010/main" val="151184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5A5815-2A25-4C49-B73E-8E9080EF276B}" type="slidenum">
              <a:rPr lang="en-US"/>
              <a:t>17</a:t>
            </a:fld>
            <a:endParaRPr lang="en-US"/>
          </a:p>
        </p:txBody>
      </p:sp>
    </p:spTree>
    <p:extLst>
      <p:ext uri="{BB962C8B-B14F-4D97-AF65-F5344CB8AC3E}">
        <p14:creationId xmlns:p14="http://schemas.microsoft.com/office/powerpoint/2010/main" val="25477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other key ways that pharmacists are well-equipped to bridge the gap. </a:t>
            </a:r>
          </a:p>
          <a:p>
            <a:r>
              <a:rPr lang="en-US"/>
              <a:t>●DDI checking – DDIs are increasingly common among cancer patients as more people end up on long-term maintenance oral anticancer agents.</a:t>
            </a:r>
          </a:p>
          <a:p>
            <a:r>
              <a:rPr lang="en-US"/>
              <a:t>●Management of AEs – Pharmacists can recognize side effects as well as effects of a potential drug interaction. Aes in patients on long lists of medications have been linked to increased risk of hospitalization.</a:t>
            </a:r>
          </a:p>
        </p:txBody>
      </p:sp>
      <p:sp>
        <p:nvSpPr>
          <p:cNvPr id="4" name="Slide Number Placeholder 3"/>
          <p:cNvSpPr>
            <a:spLocks noGrp="1"/>
          </p:cNvSpPr>
          <p:nvPr>
            <p:ph type="sldNum" sz="quarter" idx="5"/>
          </p:nvPr>
        </p:nvSpPr>
        <p:spPr/>
        <p:txBody>
          <a:bodyPr/>
          <a:lstStyle/>
          <a:p>
            <a:fld id="{E35A5815-2A25-4C49-B73E-8E9080EF276B}" type="slidenum">
              <a:rPr lang="en-US"/>
              <a:t>20</a:t>
            </a:fld>
            <a:endParaRPr lang="en-US"/>
          </a:p>
        </p:txBody>
      </p:sp>
    </p:spTree>
    <p:extLst>
      <p:ext uri="{BB962C8B-B14F-4D97-AF65-F5344CB8AC3E}">
        <p14:creationId xmlns:p14="http://schemas.microsoft.com/office/powerpoint/2010/main" val="196420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important for the primary care provider to include and collaborate supporting patient needs during cancer treatment.  If you reference back to pages 3 and 8 of the navigation packet you will see there is space to refer patients to the traditional healer, and a reminder that it is the advocacy, spirituality and family involvement that improve outcomes for cancer patients. </a:t>
            </a:r>
          </a:p>
        </p:txBody>
      </p:sp>
      <p:sp>
        <p:nvSpPr>
          <p:cNvPr id="4" name="Slide Number Placeholder 3"/>
          <p:cNvSpPr>
            <a:spLocks noGrp="1"/>
          </p:cNvSpPr>
          <p:nvPr>
            <p:ph type="sldNum" sz="quarter" idx="5"/>
          </p:nvPr>
        </p:nvSpPr>
        <p:spPr/>
        <p:txBody>
          <a:bodyPr/>
          <a:lstStyle/>
          <a:p>
            <a:fld id="{E35A5815-2A25-4C49-B73E-8E9080EF276B}" type="slidenum">
              <a:rPr lang="en-US"/>
              <a:t>21</a:t>
            </a:fld>
            <a:endParaRPr lang="en-US"/>
          </a:p>
        </p:txBody>
      </p:sp>
    </p:spTree>
    <p:extLst>
      <p:ext uri="{BB962C8B-B14F-4D97-AF65-F5344CB8AC3E}">
        <p14:creationId xmlns:p14="http://schemas.microsoft.com/office/powerpoint/2010/main" val="78084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other key ways that pharmacists are well-equipped to bridge the gap. </a:t>
            </a:r>
          </a:p>
          <a:p>
            <a:r>
              <a:rPr lang="en-US"/>
              <a:t>●DDI checking – DDIs are increasingly common among cancer patients as more people end up on long-term maintenance oral anticancer agents.</a:t>
            </a:r>
          </a:p>
          <a:p>
            <a:r>
              <a:rPr lang="en-US"/>
              <a:t>●Management of AEs – Pharmacists can recognize side effects as well as effects of a potential drug interaction. Aes in patients on long lists of medications have been linked to increased risk of hospitalization.</a:t>
            </a:r>
          </a:p>
        </p:txBody>
      </p:sp>
      <p:sp>
        <p:nvSpPr>
          <p:cNvPr id="4" name="Slide Number Placeholder 3"/>
          <p:cNvSpPr>
            <a:spLocks noGrp="1"/>
          </p:cNvSpPr>
          <p:nvPr>
            <p:ph type="sldNum" sz="quarter" idx="5"/>
          </p:nvPr>
        </p:nvSpPr>
        <p:spPr/>
        <p:txBody>
          <a:bodyPr/>
          <a:lstStyle/>
          <a:p>
            <a:fld id="{E35A5815-2A25-4C49-B73E-8E9080EF276B}" type="slidenum">
              <a:rPr lang="en-US"/>
              <a:t>26</a:t>
            </a:fld>
            <a:endParaRPr lang="en-US"/>
          </a:p>
        </p:txBody>
      </p:sp>
    </p:spTree>
    <p:extLst>
      <p:ext uri="{BB962C8B-B14F-4D97-AF65-F5344CB8AC3E}">
        <p14:creationId xmlns:p14="http://schemas.microsoft.com/office/powerpoint/2010/main" val="120495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7CoU1utpLE?si=58kLpoOp5ksbPGr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hyperlink" Target="http://www.moqc.or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727ABA-79A7-1E31-DC4D-6C7595706042}"/>
              </a:ext>
            </a:extLst>
          </p:cNvPr>
          <p:cNvSpPr>
            <a:spLocks noGrp="1"/>
          </p:cNvSpPr>
          <p:nvPr>
            <p:ph type="ctrTitle"/>
          </p:nvPr>
        </p:nvSpPr>
        <p:spPr>
          <a:xfrm>
            <a:off x="1314824" y="735106"/>
            <a:ext cx="10053763" cy="2928470"/>
          </a:xfrm>
        </p:spPr>
        <p:txBody>
          <a:bodyPr anchor="b">
            <a:normAutofit/>
          </a:bodyPr>
          <a:lstStyle/>
          <a:p>
            <a:pPr algn="l"/>
            <a:r>
              <a:rPr lang="en-US" sz="4800" b="1">
                <a:solidFill>
                  <a:srgbClr val="FFFFFF"/>
                </a:solidFill>
                <a:ea typeface="+mj-lt"/>
                <a:cs typeface="+mj-lt"/>
              </a:rPr>
              <a:t>Care Along the Continuum of Cancer - Supporting AI/AN Patients in a Primary Care Setting</a:t>
            </a:r>
            <a:endParaRPr lang="en-US" sz="4800">
              <a:solidFill>
                <a:srgbClr val="FFFFFF"/>
              </a:solidFill>
            </a:endParaRPr>
          </a:p>
        </p:txBody>
      </p:sp>
      <p:sp>
        <p:nvSpPr>
          <p:cNvPr id="3" name="Content Placeholder 2">
            <a:extLst>
              <a:ext uri="{FF2B5EF4-FFF2-40B4-BE49-F238E27FC236}">
                <a16:creationId xmlns:a16="http://schemas.microsoft.com/office/drawing/2014/main" id="{BD239633-D062-8E6E-B703-2D178CBB3527}"/>
              </a:ext>
            </a:extLst>
          </p:cNvPr>
          <p:cNvSpPr>
            <a:spLocks noGrp="1"/>
          </p:cNvSpPr>
          <p:nvPr>
            <p:ph type="subTitle" idx="1"/>
          </p:nvPr>
        </p:nvSpPr>
        <p:spPr>
          <a:xfrm>
            <a:off x="1350682" y="4870824"/>
            <a:ext cx="3986151" cy="1458258"/>
          </a:xfrm>
        </p:spPr>
        <p:txBody>
          <a:bodyPr anchor="ctr">
            <a:normAutofit/>
          </a:bodyPr>
          <a:lstStyle/>
          <a:p>
            <a:pPr algn="l"/>
            <a:r>
              <a:rPr lang="en-US" dirty="0">
                <a:ea typeface="Calibri"/>
                <a:cs typeface="Calibri"/>
              </a:rPr>
              <a:t>Emily Mackler, PharmD, BCOP</a:t>
            </a:r>
          </a:p>
          <a:p>
            <a:pPr algn="l"/>
            <a:r>
              <a:rPr lang="en-US" dirty="0">
                <a:cs typeface="Calibri"/>
              </a:rPr>
              <a:t>Beth Sieloff, MPH, E-RYT</a:t>
            </a:r>
          </a:p>
        </p:txBody>
      </p:sp>
      <p:pic>
        <p:nvPicPr>
          <p:cNvPr id="4" name="Picture 3" descr="A black text on a white background&#10;&#10;Description automatically generated">
            <a:extLst>
              <a:ext uri="{FF2B5EF4-FFF2-40B4-BE49-F238E27FC236}">
                <a16:creationId xmlns:a16="http://schemas.microsoft.com/office/drawing/2014/main" id="{860754B4-B5E1-BE81-18D1-1E496730DC3D}"/>
              </a:ext>
            </a:extLst>
          </p:cNvPr>
          <p:cNvPicPr>
            <a:picLocks noChangeAspect="1"/>
          </p:cNvPicPr>
          <p:nvPr/>
        </p:nvPicPr>
        <p:blipFill>
          <a:blip r:embed="rId2"/>
          <a:stretch>
            <a:fillRect/>
          </a:stretch>
        </p:blipFill>
        <p:spPr>
          <a:xfrm>
            <a:off x="9979932" y="5187299"/>
            <a:ext cx="1614586" cy="842867"/>
          </a:xfrm>
          <a:prstGeom prst="rect">
            <a:avLst/>
          </a:prstGeom>
        </p:spPr>
      </p:pic>
      <p:pic>
        <p:nvPicPr>
          <p:cNvPr id="5" name="Picture 4" descr="A logo with a red and blue design&#10;&#10;Description automatically generated">
            <a:extLst>
              <a:ext uri="{FF2B5EF4-FFF2-40B4-BE49-F238E27FC236}">
                <a16:creationId xmlns:a16="http://schemas.microsoft.com/office/drawing/2014/main" id="{E95D9DBE-2578-9360-0673-CE5E180A352E}"/>
              </a:ext>
            </a:extLst>
          </p:cNvPr>
          <p:cNvPicPr>
            <a:picLocks noChangeAspect="1"/>
          </p:cNvPicPr>
          <p:nvPr/>
        </p:nvPicPr>
        <p:blipFill>
          <a:blip r:embed="rId3"/>
          <a:stretch>
            <a:fillRect/>
          </a:stretch>
        </p:blipFill>
        <p:spPr>
          <a:xfrm>
            <a:off x="8026140" y="4869153"/>
            <a:ext cx="1769189" cy="1391040"/>
          </a:xfrm>
          <a:prstGeom prst="rect">
            <a:avLst/>
          </a:prstGeom>
        </p:spPr>
      </p:pic>
    </p:spTree>
    <p:extLst>
      <p:ext uri="{BB962C8B-B14F-4D97-AF65-F5344CB8AC3E}">
        <p14:creationId xmlns:p14="http://schemas.microsoft.com/office/powerpoint/2010/main" val="291808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C94DF-80CD-6FF3-74AA-F222F5DB3468}"/>
              </a:ext>
            </a:extLst>
          </p:cNvPr>
          <p:cNvSpPr>
            <a:spLocks noGrp="1"/>
          </p:cNvSpPr>
          <p:nvPr>
            <p:ph type="title"/>
          </p:nvPr>
        </p:nvSpPr>
        <p:spPr>
          <a:xfrm>
            <a:off x="1371599" y="294538"/>
            <a:ext cx="10248440" cy="1033669"/>
          </a:xfrm>
        </p:spPr>
        <p:txBody>
          <a:bodyPr vert="horz" lIns="91440" tIns="45720" rIns="91440" bIns="45720" rtlCol="0" anchor="ctr">
            <a:noAutofit/>
          </a:bodyPr>
          <a:lstStyle/>
          <a:p>
            <a:r>
              <a:rPr lang="en-US" sz="4000">
                <a:solidFill>
                  <a:schemeClr val="bg1"/>
                </a:solidFill>
                <a:ea typeface="+mj-lt"/>
                <a:cs typeface="+mj-lt"/>
              </a:rPr>
              <a:t>Psychosocial Impacts of Cancer  </a:t>
            </a:r>
            <a:br>
              <a:rPr lang="en-US" sz="4000">
                <a:ea typeface="+mj-lt"/>
                <a:cs typeface="+mj-lt"/>
              </a:rPr>
            </a:br>
            <a:r>
              <a:rPr lang="en-US" sz="4000">
                <a:solidFill>
                  <a:schemeClr val="bg1"/>
                </a:solidFill>
                <a:ea typeface="+mj-lt"/>
                <a:cs typeface="+mj-lt"/>
              </a:rPr>
              <a:t>Long-Term and Late Effects of Cancer Treatment</a:t>
            </a:r>
            <a:endParaRPr lang="en-US" sz="4000">
              <a:solidFill>
                <a:schemeClr val="bg1"/>
              </a:solidFill>
              <a:cs typeface="Calibri Light"/>
            </a:endParaRPr>
          </a:p>
        </p:txBody>
      </p:sp>
      <p:graphicFrame>
        <p:nvGraphicFramePr>
          <p:cNvPr id="21" name="Content Placeholder 2">
            <a:extLst>
              <a:ext uri="{FF2B5EF4-FFF2-40B4-BE49-F238E27FC236}">
                <a16:creationId xmlns:a16="http://schemas.microsoft.com/office/drawing/2014/main" id="{8790DF10-638F-A8A1-E4FC-CF2753467AF0}"/>
              </a:ext>
            </a:extLst>
          </p:cNvPr>
          <p:cNvGraphicFramePr>
            <a:graphicFrameLocks noGrp="1"/>
          </p:cNvGraphicFramePr>
          <p:nvPr>
            <p:ph idx="1"/>
            <p:extLst>
              <p:ext uri="{D42A27DB-BD31-4B8C-83A1-F6EECF244321}">
                <p14:modId xmlns:p14="http://schemas.microsoft.com/office/powerpoint/2010/main" val="6242364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98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4" name="Rectangle 253">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1EFC4-922C-0DB3-96CB-E33C0A44B2FC}"/>
              </a:ext>
            </a:extLst>
          </p:cNvPr>
          <p:cNvSpPr>
            <a:spLocks noGrp="1"/>
          </p:cNvSpPr>
          <p:nvPr>
            <p:ph type="title"/>
          </p:nvPr>
        </p:nvSpPr>
        <p:spPr>
          <a:xfrm>
            <a:off x="914402" y="334899"/>
            <a:ext cx="5181597" cy="1655482"/>
          </a:xfrm>
        </p:spPr>
        <p:txBody>
          <a:bodyPr vert="horz" lIns="91440" tIns="45720" rIns="91440" bIns="45720" rtlCol="0" anchor="b">
            <a:normAutofit/>
          </a:bodyPr>
          <a:lstStyle/>
          <a:p>
            <a:pPr algn="r"/>
            <a:r>
              <a:rPr lang="en-US" sz="3700"/>
              <a:t>Resources and</a:t>
            </a:r>
            <a:r>
              <a:rPr lang="en-US" sz="3700" kern="1200">
                <a:latin typeface="+mj-lt"/>
                <a:ea typeface="+mj-ea"/>
                <a:cs typeface="+mj-cs"/>
              </a:rPr>
              <a:t> Community Support</a:t>
            </a:r>
            <a:r>
              <a:rPr lang="en-US" sz="3700"/>
              <a:t> Along the Cancer Continuum </a:t>
            </a:r>
            <a:endParaRPr lang="en-US" sz="3700" kern="1200">
              <a:latin typeface="+mj-lt"/>
              <a:ea typeface="+mj-ea"/>
              <a:cs typeface="+mj-cs"/>
            </a:endParaRPr>
          </a:p>
        </p:txBody>
      </p:sp>
      <p:pic>
        <p:nvPicPr>
          <p:cNvPr id="230" name="Content Placeholder 229" descr="A group of people holding hands&#10;&#10;Description automatically generated">
            <a:extLst>
              <a:ext uri="{FF2B5EF4-FFF2-40B4-BE49-F238E27FC236}">
                <a16:creationId xmlns:a16="http://schemas.microsoft.com/office/drawing/2014/main" id="{CED66852-8304-2704-EE54-6B192584373B}"/>
              </a:ext>
            </a:extLst>
          </p:cNvPr>
          <p:cNvPicPr>
            <a:picLocks noGrp="1" noChangeAspect="1"/>
          </p:cNvPicPr>
          <p:nvPr>
            <p:ph sz="half" idx="2"/>
          </p:nvPr>
        </p:nvPicPr>
        <p:blipFill>
          <a:blip r:embed="rId3"/>
          <a:stretch>
            <a:fillRect/>
          </a:stretch>
        </p:blipFill>
        <p:spPr>
          <a:xfrm>
            <a:off x="6675120" y="1011442"/>
            <a:ext cx="4957638" cy="4449478"/>
          </a:xfrm>
          <a:prstGeom prst="rect">
            <a:avLst/>
          </a:prstGeom>
        </p:spPr>
      </p:pic>
      <p:sp>
        <p:nvSpPr>
          <p:cNvPr id="255" name="Rectangle 254">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70C56A34-E750-1E55-B249-3281716A9666}"/>
              </a:ext>
            </a:extLst>
          </p:cNvPr>
          <p:cNvGraphicFramePr>
            <a:graphicFrameLocks noGrp="1"/>
          </p:cNvGraphicFramePr>
          <p:nvPr>
            <p:ph sz="half" idx="1"/>
            <p:extLst>
              <p:ext uri="{D42A27DB-BD31-4B8C-83A1-F6EECF244321}">
                <p14:modId xmlns:p14="http://schemas.microsoft.com/office/powerpoint/2010/main" val="538445949"/>
              </p:ext>
            </p:extLst>
          </p:nvPr>
        </p:nvGraphicFramePr>
        <p:xfrm>
          <a:off x="914402" y="2418408"/>
          <a:ext cx="5181598" cy="3409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7" name="TextBox 306">
            <a:extLst>
              <a:ext uri="{FF2B5EF4-FFF2-40B4-BE49-F238E27FC236}">
                <a16:creationId xmlns:a16="http://schemas.microsoft.com/office/drawing/2014/main" id="{C09B9287-EEBD-57C4-F407-64B510387336}"/>
              </a:ext>
            </a:extLst>
          </p:cNvPr>
          <p:cNvSpPr txBox="1"/>
          <p:nvPr/>
        </p:nvSpPr>
        <p:spPr>
          <a:xfrm>
            <a:off x="6891131" y="5830956"/>
            <a:ext cx="4594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Three Fires Cancer Journey Resource Guide</a:t>
            </a:r>
            <a:endParaRPr lang="en-US"/>
          </a:p>
        </p:txBody>
      </p:sp>
    </p:spTree>
    <p:extLst>
      <p:ext uri="{BB962C8B-B14F-4D97-AF65-F5344CB8AC3E}">
        <p14:creationId xmlns:p14="http://schemas.microsoft.com/office/powerpoint/2010/main" val="237144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4B7B9-E695-8F17-ED53-21EBEB8D13A5}"/>
              </a:ext>
            </a:extLst>
          </p:cNvPr>
          <p:cNvSpPr>
            <a:spLocks noGrp="1"/>
          </p:cNvSpPr>
          <p:nvPr>
            <p:ph type="title"/>
          </p:nvPr>
        </p:nvSpPr>
        <p:spPr>
          <a:xfrm>
            <a:off x="678584" y="390334"/>
            <a:ext cx="9718111" cy="1576446"/>
          </a:xfrm>
        </p:spPr>
        <p:txBody>
          <a:bodyPr anchor="ctr">
            <a:normAutofit/>
          </a:bodyPr>
          <a:lstStyle/>
          <a:p>
            <a:r>
              <a:rPr lang="en-US" sz="4000">
                <a:solidFill>
                  <a:srgbClr val="FFFFFF"/>
                </a:solidFill>
                <a:ea typeface="Calibri Light"/>
                <a:cs typeface="Calibri Light"/>
              </a:rPr>
              <a:t>Supporting Diagnosis and Survivorship </a:t>
            </a:r>
            <a:endParaRPr lang="en-US" sz="4000">
              <a:ea typeface="Calibri Light"/>
              <a:cs typeface="Calibri Light"/>
            </a:endParaRPr>
          </a:p>
        </p:txBody>
      </p:sp>
      <p:pic>
        <p:nvPicPr>
          <p:cNvPr id="4" name="Content Placeholder 3" descr="A diagram of treatment and diagnosis&#10;&#10;Description automatically generated">
            <a:extLst>
              <a:ext uri="{FF2B5EF4-FFF2-40B4-BE49-F238E27FC236}">
                <a16:creationId xmlns:a16="http://schemas.microsoft.com/office/drawing/2014/main" id="{D24D0E0D-2536-F16E-4A28-5E140F46CDAC}"/>
              </a:ext>
            </a:extLst>
          </p:cNvPr>
          <p:cNvPicPr>
            <a:picLocks noChangeAspect="1"/>
          </p:cNvPicPr>
          <p:nvPr/>
        </p:nvPicPr>
        <p:blipFill>
          <a:blip r:embed="rId2"/>
          <a:stretch>
            <a:fillRect/>
          </a:stretch>
        </p:blipFill>
        <p:spPr>
          <a:xfrm>
            <a:off x="644056" y="2814575"/>
            <a:ext cx="10927829" cy="3061870"/>
          </a:xfrm>
          <a:prstGeom prst="rect">
            <a:avLst/>
          </a:prstGeom>
        </p:spPr>
      </p:pic>
      <p:sp>
        <p:nvSpPr>
          <p:cNvPr id="6" name="TextBox 5">
            <a:extLst>
              <a:ext uri="{FF2B5EF4-FFF2-40B4-BE49-F238E27FC236}">
                <a16:creationId xmlns:a16="http://schemas.microsoft.com/office/drawing/2014/main" id="{B4153006-9803-A0B7-66EE-0F8F679ED95A}"/>
              </a:ext>
            </a:extLst>
          </p:cNvPr>
          <p:cNvSpPr txBox="1"/>
          <p:nvPr/>
        </p:nvSpPr>
        <p:spPr>
          <a:xfrm>
            <a:off x="6895312" y="5690468"/>
            <a:ext cx="1866758" cy="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50976">
              <a:spcAft>
                <a:spcPts val="600"/>
              </a:spcAft>
            </a:pPr>
            <a:r>
              <a:rPr lang="en-US" sz="2080" kern="1200">
                <a:solidFill>
                  <a:schemeClr val="tx1"/>
                </a:solidFill>
                <a:latin typeface="+mn-lt"/>
                <a:ea typeface="+mn-ea"/>
                <a:cs typeface="Calibri"/>
              </a:rPr>
              <a:t>Palliative care </a:t>
            </a:r>
            <a:endParaRPr lang="en-US" sz="2000">
              <a:ea typeface="Calibri"/>
              <a:cs typeface="Calibri"/>
            </a:endParaRPr>
          </a:p>
        </p:txBody>
      </p:sp>
      <p:cxnSp>
        <p:nvCxnSpPr>
          <p:cNvPr id="7" name="Straight Arrow Connector 6">
            <a:extLst>
              <a:ext uri="{FF2B5EF4-FFF2-40B4-BE49-F238E27FC236}">
                <a16:creationId xmlns:a16="http://schemas.microsoft.com/office/drawing/2014/main" id="{3B20D948-3DC7-B8EA-ED3C-6071302326E3}"/>
              </a:ext>
            </a:extLst>
          </p:cNvPr>
          <p:cNvCxnSpPr/>
          <p:nvPr/>
        </p:nvCxnSpPr>
        <p:spPr>
          <a:xfrm>
            <a:off x="4781705" y="5691357"/>
            <a:ext cx="6381104" cy="2408"/>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3876E22-0623-6369-E7CC-9358B8F46521}"/>
              </a:ext>
            </a:extLst>
          </p:cNvPr>
          <p:cNvCxnSpPr/>
          <p:nvPr/>
        </p:nvCxnSpPr>
        <p:spPr>
          <a:xfrm flipH="1">
            <a:off x="4787851" y="5528893"/>
            <a:ext cx="2006" cy="15857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4B81ED-92F1-C1D2-711A-2F5DC34D3E1D}"/>
              </a:ext>
            </a:extLst>
          </p:cNvPr>
          <p:cNvCxnSpPr>
            <a:cxnSpLocks/>
          </p:cNvCxnSpPr>
          <p:nvPr/>
        </p:nvCxnSpPr>
        <p:spPr>
          <a:xfrm flipH="1">
            <a:off x="11160927" y="5528892"/>
            <a:ext cx="2006" cy="158573"/>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2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944B2-3DC3-1768-FC4F-C7EE073235DF}"/>
              </a:ext>
            </a:extLst>
          </p:cNvPr>
          <p:cNvSpPr>
            <a:spLocks noGrp="1"/>
          </p:cNvSpPr>
          <p:nvPr>
            <p:ph type="title"/>
          </p:nvPr>
        </p:nvSpPr>
        <p:spPr>
          <a:xfrm>
            <a:off x="830467" y="348865"/>
            <a:ext cx="10044023" cy="877729"/>
          </a:xfrm>
        </p:spPr>
        <p:txBody>
          <a:bodyPr anchor="ctr">
            <a:normAutofit fontScale="90000"/>
          </a:bodyPr>
          <a:lstStyle/>
          <a:p>
            <a:r>
              <a:rPr lang="en-US" sz="4000">
                <a:solidFill>
                  <a:srgbClr val="FFFFFF"/>
                </a:solidFill>
                <a:cs typeface="Calibri Light"/>
              </a:rPr>
              <a:t>Empowering Survivors to Live Well</a:t>
            </a:r>
            <a:br>
              <a:rPr lang="en-US" sz="4000">
                <a:solidFill>
                  <a:srgbClr val="FFFFFF"/>
                </a:solidFill>
                <a:cs typeface="Calibri Light"/>
              </a:rPr>
            </a:br>
            <a:r>
              <a:rPr lang="en-US" sz="4000">
                <a:solidFill>
                  <a:srgbClr val="FFFFFF"/>
                </a:solidFill>
                <a:ea typeface="Calibri Light"/>
                <a:cs typeface="Calibri Light"/>
              </a:rPr>
              <a:t>The Role of Primary Care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983EB52C-24C9-6469-EB43-A3CAF8F43F8F}"/>
              </a:ext>
            </a:extLst>
          </p:cNvPr>
          <p:cNvGraphicFramePr>
            <a:graphicFrameLocks noGrp="1"/>
          </p:cNvGraphicFramePr>
          <p:nvPr>
            <p:ph idx="1"/>
            <p:extLst>
              <p:ext uri="{D42A27DB-BD31-4B8C-83A1-F6EECF244321}">
                <p14:modId xmlns:p14="http://schemas.microsoft.com/office/powerpoint/2010/main" val="2313533407"/>
              </p:ext>
            </p:extLst>
          </p:nvPr>
        </p:nvGraphicFramePr>
        <p:xfrm>
          <a:off x="644056" y="2090492"/>
          <a:ext cx="10684873"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74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723461" y="312055"/>
            <a:ext cx="9895951" cy="1033669"/>
          </a:xfrm>
        </p:spPr>
        <p:txBody>
          <a:bodyPr>
            <a:normAutofit/>
          </a:bodyPr>
          <a:lstStyle/>
          <a:p>
            <a:r>
              <a:rPr lang="en-US" sz="4000">
                <a:solidFill>
                  <a:srgbClr val="FFFFFF"/>
                </a:solidFill>
                <a:cs typeface="Calibri Light"/>
              </a:rPr>
              <a:t>Cancer and Co-Morbidities</a:t>
            </a:r>
            <a:endParaRPr lang="en-US" sz="4000">
              <a:solidFill>
                <a:srgbClr val="FFFFFF"/>
              </a:solidFill>
            </a:endParaRPr>
          </a:p>
        </p:txBody>
      </p:sp>
      <p:sp>
        <p:nvSpPr>
          <p:cNvPr id="5" name="Content Placeholder 2">
            <a:extLst>
              <a:ext uri="{FF2B5EF4-FFF2-40B4-BE49-F238E27FC236}">
                <a16:creationId xmlns:a16="http://schemas.microsoft.com/office/drawing/2014/main" id="{4E84370D-A519-0892-8CAA-F7652E8CA713}"/>
              </a:ext>
            </a:extLst>
          </p:cNvPr>
          <p:cNvSpPr>
            <a:spLocks noGrp="1"/>
          </p:cNvSpPr>
          <p:nvPr>
            <p:ph idx="1"/>
          </p:nvPr>
        </p:nvSpPr>
        <p:spPr>
          <a:xfrm>
            <a:off x="838200" y="1960306"/>
            <a:ext cx="10515600" cy="4216657"/>
          </a:xfrm>
        </p:spPr>
        <p:txBody>
          <a:bodyPr vert="horz" lIns="91440" tIns="45720" rIns="91440" bIns="45720" rtlCol="0" anchor="t">
            <a:normAutofit/>
          </a:bodyPr>
          <a:lstStyle/>
          <a:p>
            <a:pPr marL="0" indent="0">
              <a:buNone/>
            </a:pPr>
            <a:r>
              <a:rPr lang="en-US">
                <a:ea typeface="Calibri" panose="020F0502020204030204"/>
                <a:cs typeface="Calibri" panose="020F0502020204030204"/>
              </a:rPr>
              <a:t>Prevalence of chronic comorbidities in Medicare beneficiaries with cancer over age 65 </a:t>
            </a:r>
          </a:p>
        </p:txBody>
      </p:sp>
      <p:graphicFrame>
        <p:nvGraphicFramePr>
          <p:cNvPr id="7" name="Table 6">
            <a:extLst>
              <a:ext uri="{FF2B5EF4-FFF2-40B4-BE49-F238E27FC236}">
                <a16:creationId xmlns:a16="http://schemas.microsoft.com/office/drawing/2014/main" id="{76458590-06D9-F03B-13CF-7D68A51F05DE}"/>
              </a:ext>
            </a:extLst>
          </p:cNvPr>
          <p:cNvGraphicFramePr>
            <a:graphicFrameLocks noGrp="1"/>
          </p:cNvGraphicFramePr>
          <p:nvPr>
            <p:extLst>
              <p:ext uri="{D42A27DB-BD31-4B8C-83A1-F6EECF244321}">
                <p14:modId xmlns:p14="http://schemas.microsoft.com/office/powerpoint/2010/main" val="3720160243"/>
              </p:ext>
            </p:extLst>
          </p:nvPr>
        </p:nvGraphicFramePr>
        <p:xfrm>
          <a:off x="691428" y="3267497"/>
          <a:ext cx="4715505" cy="1559560"/>
        </p:xfrm>
        <a:graphic>
          <a:graphicData uri="http://schemas.openxmlformats.org/drawingml/2006/table">
            <a:tbl>
              <a:tblPr firstRow="1" bandRow="1">
                <a:tableStyleId>{5C22544A-7EE6-4342-B048-85BDC9FD1C3A}</a:tableStyleId>
              </a:tblPr>
              <a:tblGrid>
                <a:gridCol w="4715505">
                  <a:extLst>
                    <a:ext uri="{9D8B030D-6E8A-4147-A177-3AD203B41FA5}">
                      <a16:colId xmlns:a16="http://schemas.microsoft.com/office/drawing/2014/main" val="3428732701"/>
                    </a:ext>
                  </a:extLst>
                </a:gridCol>
              </a:tblGrid>
              <a:tr h="370840">
                <a:tc>
                  <a:txBody>
                    <a:bodyPr/>
                    <a:lstStyle/>
                    <a:p>
                      <a:pPr algn="ctr"/>
                      <a:r>
                        <a:rPr lang="en-US"/>
                        <a:t>Top chronic conditions</a:t>
                      </a:r>
                    </a:p>
                  </a:txBody>
                  <a:tcPr>
                    <a:solidFill>
                      <a:srgbClr val="002060"/>
                    </a:solidFill>
                  </a:tcPr>
                </a:tc>
                <a:extLst>
                  <a:ext uri="{0D108BD9-81ED-4DB2-BD59-A6C34878D82A}">
                    <a16:rowId xmlns:a16="http://schemas.microsoft.com/office/drawing/2014/main" val="1340155425"/>
                  </a:ext>
                </a:extLst>
              </a:tr>
              <a:tr h="370840">
                <a:tc>
                  <a:txBody>
                    <a:bodyPr/>
                    <a:lstStyle/>
                    <a:p>
                      <a:pPr marL="342900" indent="-342900">
                        <a:buAutoNum type="arabicPeriod"/>
                      </a:pPr>
                      <a:r>
                        <a:rPr lang="en-US"/>
                        <a:t>Cardiovascular disease</a:t>
                      </a:r>
                    </a:p>
                    <a:p>
                      <a:pPr marL="342900" lvl="0" indent="-342900">
                        <a:buAutoNum type="arabicPeriod"/>
                      </a:pPr>
                      <a:r>
                        <a:rPr lang="en-US"/>
                        <a:t>Type 2 diabetes mellitus</a:t>
                      </a:r>
                    </a:p>
                    <a:p>
                      <a:pPr marL="342900" lvl="0" indent="-342900">
                        <a:buAutoNum type="arabicPeriod"/>
                      </a:pPr>
                      <a:r>
                        <a:rPr lang="en-US"/>
                        <a:t>Mental health disorder</a:t>
                      </a:r>
                    </a:p>
                    <a:p>
                      <a:pPr marL="0" lvl="0" indent="0">
                        <a:buNone/>
                      </a:pPr>
                      <a:endParaRPr lang="en-US"/>
                    </a:p>
                  </a:txBody>
                  <a:tcPr>
                    <a:solidFill>
                      <a:schemeClr val="bg2">
                        <a:lumMod val="90000"/>
                      </a:schemeClr>
                    </a:solidFill>
                  </a:tcPr>
                </a:tc>
                <a:extLst>
                  <a:ext uri="{0D108BD9-81ED-4DB2-BD59-A6C34878D82A}">
                    <a16:rowId xmlns:a16="http://schemas.microsoft.com/office/drawing/2014/main" val="4133193403"/>
                  </a:ext>
                </a:extLst>
              </a:tr>
            </a:tbl>
          </a:graphicData>
        </a:graphic>
      </p:graphicFrame>
      <p:pic>
        <p:nvPicPr>
          <p:cNvPr id="11" name="Picture 10" descr="A graph on a black background&#10;&#10;Description automatically generated">
            <a:extLst>
              <a:ext uri="{FF2B5EF4-FFF2-40B4-BE49-F238E27FC236}">
                <a16:creationId xmlns:a16="http://schemas.microsoft.com/office/drawing/2014/main" id="{4FFCFBAC-DFED-A271-1AE7-1E762639907C}"/>
              </a:ext>
            </a:extLst>
          </p:cNvPr>
          <p:cNvPicPr>
            <a:picLocks noChangeAspect="1"/>
          </p:cNvPicPr>
          <p:nvPr/>
        </p:nvPicPr>
        <p:blipFill>
          <a:blip r:embed="rId2"/>
          <a:stretch>
            <a:fillRect/>
          </a:stretch>
        </p:blipFill>
        <p:spPr>
          <a:xfrm>
            <a:off x="7774543" y="2519178"/>
            <a:ext cx="2743200" cy="3926426"/>
          </a:xfrm>
          <a:prstGeom prst="rect">
            <a:avLst/>
          </a:prstGeom>
        </p:spPr>
      </p:pic>
      <p:sp>
        <p:nvSpPr>
          <p:cNvPr id="15" name="TextBox 14">
            <a:extLst>
              <a:ext uri="{FF2B5EF4-FFF2-40B4-BE49-F238E27FC236}">
                <a16:creationId xmlns:a16="http://schemas.microsoft.com/office/drawing/2014/main" id="{BA45A1CE-BE08-0E9A-4106-39A10B9AE7AC}"/>
              </a:ext>
            </a:extLst>
          </p:cNvPr>
          <p:cNvSpPr txBox="1"/>
          <p:nvPr/>
        </p:nvSpPr>
        <p:spPr>
          <a:xfrm rot="16200000">
            <a:off x="6732368" y="4128184"/>
            <a:ext cx="1508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Percent</a:t>
            </a:r>
            <a:endParaRPr lang="en-US"/>
          </a:p>
        </p:txBody>
      </p:sp>
      <p:sp>
        <p:nvSpPr>
          <p:cNvPr id="18" name="TextBox 17">
            <a:extLst>
              <a:ext uri="{FF2B5EF4-FFF2-40B4-BE49-F238E27FC236}">
                <a16:creationId xmlns:a16="http://schemas.microsoft.com/office/drawing/2014/main" id="{A1CD4C7D-3862-DD78-9D46-B92801D450F4}"/>
              </a:ext>
            </a:extLst>
          </p:cNvPr>
          <p:cNvSpPr txBox="1"/>
          <p:nvPr/>
        </p:nvSpPr>
        <p:spPr>
          <a:xfrm>
            <a:off x="7912701" y="6438476"/>
            <a:ext cx="26043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Number of comorbidities</a:t>
            </a:r>
            <a:endParaRPr lang="en-US"/>
          </a:p>
        </p:txBody>
      </p:sp>
      <p:pic>
        <p:nvPicPr>
          <p:cNvPr id="20" name="Picture 19">
            <a:extLst>
              <a:ext uri="{FF2B5EF4-FFF2-40B4-BE49-F238E27FC236}">
                <a16:creationId xmlns:a16="http://schemas.microsoft.com/office/drawing/2014/main" id="{6D004666-58DA-ED63-CBF5-352CE54C3C80}"/>
              </a:ext>
            </a:extLst>
          </p:cNvPr>
          <p:cNvPicPr>
            <a:picLocks noChangeAspect="1"/>
          </p:cNvPicPr>
          <p:nvPr/>
        </p:nvPicPr>
        <p:blipFill>
          <a:blip r:embed="rId3"/>
          <a:stretch>
            <a:fillRect/>
          </a:stretch>
        </p:blipFill>
        <p:spPr>
          <a:xfrm>
            <a:off x="180623" y="6377693"/>
            <a:ext cx="10137421" cy="480837"/>
          </a:xfrm>
          <a:prstGeom prst="rect">
            <a:avLst/>
          </a:prstGeom>
        </p:spPr>
      </p:pic>
    </p:spTree>
    <p:extLst>
      <p:ext uri="{BB962C8B-B14F-4D97-AF65-F5344CB8AC3E}">
        <p14:creationId xmlns:p14="http://schemas.microsoft.com/office/powerpoint/2010/main" val="94824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675860" y="277973"/>
            <a:ext cx="9895951" cy="1033669"/>
          </a:xfrm>
        </p:spPr>
        <p:txBody>
          <a:bodyPr>
            <a:normAutofit/>
          </a:bodyPr>
          <a:lstStyle/>
          <a:p>
            <a:r>
              <a:rPr lang="en-US" sz="4000">
                <a:solidFill>
                  <a:srgbClr val="FFFFFF"/>
                </a:solidFill>
                <a:cs typeface="Calibri Light"/>
              </a:rPr>
              <a:t>Cancer and Co-Morbidities </a:t>
            </a:r>
            <a:endParaRPr lang="en-US" sz="4000">
              <a:solidFill>
                <a:srgbClr val="FFFFFF"/>
              </a:solidFill>
            </a:endParaRPr>
          </a:p>
        </p:txBody>
      </p:sp>
      <p:sp>
        <p:nvSpPr>
          <p:cNvPr id="5" name="Content Placeholder 2">
            <a:extLst>
              <a:ext uri="{FF2B5EF4-FFF2-40B4-BE49-F238E27FC236}">
                <a16:creationId xmlns:a16="http://schemas.microsoft.com/office/drawing/2014/main" id="{C960980D-043C-667A-23E6-BF7C2BAEF5E3}"/>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ea typeface="Calibri"/>
                <a:cs typeface="Calibri"/>
              </a:rPr>
              <a:t>Cancer effects on the comorbidity </a:t>
            </a:r>
          </a:p>
          <a:p>
            <a:pPr lvl="1"/>
            <a:r>
              <a:rPr lang="en-US">
                <a:ea typeface="Calibri"/>
                <a:cs typeface="Calibri"/>
              </a:rPr>
              <a:t>New targeted therapies, endocrine therapy, and corticosteroids can adversely affect comorbid conditions – in particular, diabetes mellitus and cardiovascular disease – in patients with cancer</a:t>
            </a:r>
          </a:p>
          <a:p>
            <a:r>
              <a:rPr lang="en-US">
                <a:ea typeface="Calibri"/>
                <a:cs typeface="Calibri"/>
              </a:rPr>
              <a:t>Comorbidities affect cancer outcomes</a:t>
            </a:r>
          </a:p>
          <a:p>
            <a:pPr lvl="1"/>
            <a:r>
              <a:rPr lang="en-US">
                <a:ea typeface="Calibri"/>
                <a:cs typeface="Calibri"/>
              </a:rPr>
              <a:t>Management of comorbidities are an important component of cancer care and may impact treatment toxicities and effectiveness, as well as survival. </a:t>
            </a:r>
          </a:p>
        </p:txBody>
      </p:sp>
      <p:pic>
        <p:nvPicPr>
          <p:cNvPr id="7" name="Picture 6">
            <a:extLst>
              <a:ext uri="{FF2B5EF4-FFF2-40B4-BE49-F238E27FC236}">
                <a16:creationId xmlns:a16="http://schemas.microsoft.com/office/drawing/2014/main" id="{0F3EB5EF-A12F-F727-420A-75A8B2E6B704}"/>
              </a:ext>
            </a:extLst>
          </p:cNvPr>
          <p:cNvPicPr>
            <a:picLocks noChangeAspect="1"/>
          </p:cNvPicPr>
          <p:nvPr/>
        </p:nvPicPr>
        <p:blipFill>
          <a:blip r:embed="rId2"/>
          <a:stretch>
            <a:fillRect/>
          </a:stretch>
        </p:blipFill>
        <p:spPr>
          <a:xfrm>
            <a:off x="609600" y="6177835"/>
            <a:ext cx="9022465" cy="546002"/>
          </a:xfrm>
          <a:prstGeom prst="rect">
            <a:avLst/>
          </a:prstGeom>
        </p:spPr>
      </p:pic>
    </p:spTree>
    <p:extLst>
      <p:ext uri="{BB962C8B-B14F-4D97-AF65-F5344CB8AC3E}">
        <p14:creationId xmlns:p14="http://schemas.microsoft.com/office/powerpoint/2010/main" val="381687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951947" y="294538"/>
            <a:ext cx="9895951" cy="1033669"/>
          </a:xfrm>
        </p:spPr>
        <p:txBody>
          <a:bodyPr>
            <a:normAutofit fontScale="90000"/>
          </a:bodyPr>
          <a:lstStyle/>
          <a:p>
            <a:r>
              <a:rPr lang="en-US">
                <a:solidFill>
                  <a:schemeClr val="bg1"/>
                </a:solidFill>
                <a:cs typeface="Calibri Light"/>
              </a:rPr>
              <a:t>Cancer and Co-Morbidities – Communication</a:t>
            </a:r>
          </a:p>
        </p:txBody>
      </p:sp>
      <p:sp>
        <p:nvSpPr>
          <p:cNvPr id="6" name="Content Placeholder 2">
            <a:extLst>
              <a:ext uri="{FF2B5EF4-FFF2-40B4-BE49-F238E27FC236}">
                <a16:creationId xmlns:a16="http://schemas.microsoft.com/office/drawing/2014/main" id="{6A8B15DC-C76C-3361-12FA-4A5DD57C6291}"/>
              </a:ext>
            </a:extLst>
          </p:cNvPr>
          <p:cNvSpPr>
            <a:spLocks noGrp="1"/>
          </p:cNvSpPr>
          <p:nvPr>
            <p:ph idx="1"/>
          </p:nvPr>
        </p:nvSpPr>
        <p:spPr>
          <a:xfrm>
            <a:off x="753533" y="1762751"/>
            <a:ext cx="10515600" cy="4351338"/>
          </a:xfrm>
        </p:spPr>
        <p:txBody>
          <a:bodyPr vert="horz" lIns="91440" tIns="45720" rIns="91440" bIns="45720" rtlCol="0" anchor="t">
            <a:noAutofit/>
          </a:bodyPr>
          <a:lstStyle/>
          <a:p>
            <a:r>
              <a:rPr lang="en-US">
                <a:latin typeface="Calibri"/>
                <a:ea typeface="Calibri"/>
                <a:cs typeface="Arial"/>
              </a:rPr>
              <a:t>Coordination of care for oncology patients is complicated, and in some cases, the oncologist serves as the primary provider during cancer treatment. Treatment of comorbid conditions may be suboptimal.</a:t>
            </a:r>
            <a:endParaRPr lang="en-US">
              <a:latin typeface="Calibri"/>
              <a:ea typeface="Calibri"/>
              <a:cs typeface="Calibri" panose="020F0502020204030204"/>
            </a:endParaRPr>
          </a:p>
          <a:p>
            <a:r>
              <a:rPr lang="en-US">
                <a:latin typeface="Calibri"/>
                <a:ea typeface="Calibri"/>
                <a:cs typeface="Arial"/>
              </a:rPr>
              <a:t>Management of comorbidities are an important component of cancer care and may impact treatment toxicities and effectiveness, as well as survival.</a:t>
            </a:r>
            <a:endParaRPr lang="en-US">
              <a:latin typeface="Calibri"/>
              <a:ea typeface="Calibri"/>
              <a:cs typeface="Calibri"/>
            </a:endParaRPr>
          </a:p>
          <a:p>
            <a:r>
              <a:rPr lang="en-US">
                <a:latin typeface="Calibri"/>
                <a:ea typeface="Calibri"/>
                <a:cs typeface="Arial"/>
              </a:rPr>
              <a:t>The literature is replete with evidence that lapses in communication between oncology specialty providers and primary care providers may provide opportunity for improvements in care and thus patient outcomes.</a:t>
            </a:r>
            <a:endParaRPr lang="en-US">
              <a:latin typeface="Calibri"/>
              <a:ea typeface="Calibri"/>
            </a:endParaRPr>
          </a:p>
          <a:p>
            <a:endParaRPr lang="en-US">
              <a:ea typeface="Calibri"/>
              <a:cs typeface="Calibri"/>
            </a:endParaRPr>
          </a:p>
        </p:txBody>
      </p:sp>
      <p:pic>
        <p:nvPicPr>
          <p:cNvPr id="9" name="Picture 8">
            <a:extLst>
              <a:ext uri="{FF2B5EF4-FFF2-40B4-BE49-F238E27FC236}">
                <a16:creationId xmlns:a16="http://schemas.microsoft.com/office/drawing/2014/main" id="{F23AE8A1-F0F1-E604-117B-0B1FC4EBE094}"/>
              </a:ext>
            </a:extLst>
          </p:cNvPr>
          <p:cNvPicPr>
            <a:picLocks noChangeAspect="1"/>
          </p:cNvPicPr>
          <p:nvPr/>
        </p:nvPicPr>
        <p:blipFill>
          <a:blip r:embed="rId2"/>
          <a:stretch>
            <a:fillRect/>
          </a:stretch>
        </p:blipFill>
        <p:spPr>
          <a:xfrm>
            <a:off x="142755" y="6332518"/>
            <a:ext cx="10276390" cy="626559"/>
          </a:xfrm>
          <a:prstGeom prst="rect">
            <a:avLst/>
          </a:prstGeom>
        </p:spPr>
      </p:pic>
    </p:spTree>
    <p:extLst>
      <p:ext uri="{BB962C8B-B14F-4D97-AF65-F5344CB8AC3E}">
        <p14:creationId xmlns:p14="http://schemas.microsoft.com/office/powerpoint/2010/main" val="109900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47131" y="1153572"/>
            <a:ext cx="3840103" cy="4461163"/>
          </a:xfrm>
        </p:spPr>
        <p:txBody>
          <a:bodyPr>
            <a:normAutofit/>
          </a:bodyPr>
          <a:lstStyle/>
          <a:p>
            <a:r>
              <a:rPr lang="en-US">
                <a:solidFill>
                  <a:srgbClr val="FFFFFF"/>
                </a:solidFill>
                <a:cs typeface="Calibri Light"/>
              </a:rPr>
              <a:t>Cancer and Co-Morbidities </a:t>
            </a:r>
            <a:br>
              <a:rPr lang="en-US">
                <a:solidFill>
                  <a:srgbClr val="FFFFFF"/>
                </a:solidFill>
                <a:cs typeface="Calibri Light"/>
              </a:rPr>
            </a:br>
            <a:br>
              <a:rPr lang="en-US">
                <a:solidFill>
                  <a:srgbClr val="FFFFFF"/>
                </a:solidFill>
                <a:cs typeface="Calibri Light"/>
              </a:rPr>
            </a:br>
            <a:r>
              <a:rPr lang="en-US">
                <a:solidFill>
                  <a:srgbClr val="FFFFFF"/>
                </a:solidFill>
                <a:cs typeface="Calibri Light"/>
              </a:rPr>
              <a:t>Communication Barriers</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A blue and white rectangular sign&#10;&#10;Description automatically generated">
            <a:extLst>
              <a:ext uri="{FF2B5EF4-FFF2-40B4-BE49-F238E27FC236}">
                <a16:creationId xmlns:a16="http://schemas.microsoft.com/office/drawing/2014/main" id="{4D5E0D81-B222-FDE7-6A29-829F9FA7783D}"/>
              </a:ext>
            </a:extLst>
          </p:cNvPr>
          <p:cNvPicPr>
            <a:picLocks noChangeAspect="1"/>
          </p:cNvPicPr>
          <p:nvPr/>
        </p:nvPicPr>
        <p:blipFill>
          <a:blip r:embed="rId3"/>
          <a:stretch>
            <a:fillRect/>
          </a:stretch>
        </p:blipFill>
        <p:spPr>
          <a:xfrm>
            <a:off x="4203539" y="896956"/>
            <a:ext cx="7990389" cy="4803658"/>
          </a:xfrm>
          <a:prstGeom prst="rect">
            <a:avLst/>
          </a:prstGeom>
        </p:spPr>
      </p:pic>
      <p:pic>
        <p:nvPicPr>
          <p:cNvPr id="18" name="Picture 17">
            <a:extLst>
              <a:ext uri="{FF2B5EF4-FFF2-40B4-BE49-F238E27FC236}">
                <a16:creationId xmlns:a16="http://schemas.microsoft.com/office/drawing/2014/main" id="{03E59B98-E294-C418-1640-583861BE09EE}"/>
              </a:ext>
            </a:extLst>
          </p:cNvPr>
          <p:cNvPicPr>
            <a:picLocks noChangeAspect="1"/>
          </p:cNvPicPr>
          <p:nvPr/>
        </p:nvPicPr>
        <p:blipFill>
          <a:blip r:embed="rId4"/>
          <a:stretch>
            <a:fillRect/>
          </a:stretch>
        </p:blipFill>
        <p:spPr>
          <a:xfrm>
            <a:off x="2756704" y="6529142"/>
            <a:ext cx="8347275" cy="329766"/>
          </a:xfrm>
          <a:prstGeom prst="rect">
            <a:avLst/>
          </a:prstGeom>
        </p:spPr>
      </p:pic>
    </p:spTree>
    <p:extLst>
      <p:ext uri="{BB962C8B-B14F-4D97-AF65-F5344CB8AC3E}">
        <p14:creationId xmlns:p14="http://schemas.microsoft.com/office/powerpoint/2010/main" val="328512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863599" y="294538"/>
            <a:ext cx="9895951" cy="1033669"/>
          </a:xfrm>
        </p:spPr>
        <p:txBody>
          <a:bodyPr>
            <a:normAutofit fontScale="90000"/>
          </a:bodyPr>
          <a:lstStyle/>
          <a:p>
            <a:r>
              <a:rPr lang="en-US">
                <a:solidFill>
                  <a:schemeClr val="bg1"/>
                </a:solidFill>
                <a:cs typeface="Calibri Light"/>
              </a:rPr>
              <a:t>Patients taking Oral Anti-Cancer Agents (OAA) </a:t>
            </a:r>
            <a:endParaRPr lang="en-US">
              <a:solidFill>
                <a:schemeClr val="bg1"/>
              </a:solidFill>
            </a:endParaRPr>
          </a:p>
        </p:txBody>
      </p:sp>
      <p:sp>
        <p:nvSpPr>
          <p:cNvPr id="5" name="Content Placeholder 2">
            <a:extLst>
              <a:ext uri="{FF2B5EF4-FFF2-40B4-BE49-F238E27FC236}">
                <a16:creationId xmlns:a16="http://schemas.microsoft.com/office/drawing/2014/main" id="{DAC82754-9DBC-8412-A2CE-89678F849E95}"/>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Increased importance in patient and caregiver confidence – managing symptoms at home </a:t>
            </a:r>
          </a:p>
          <a:p>
            <a:r>
              <a:rPr lang="en-US">
                <a:cs typeface="Calibri"/>
              </a:rPr>
              <a:t>Increased barriers to receive the OAA (due to insurance requirement, prior authorizations, limited distribution, and high cost) </a:t>
            </a:r>
          </a:p>
          <a:p>
            <a:r>
              <a:rPr lang="en-US">
                <a:cs typeface="Calibri"/>
              </a:rPr>
              <a:t>Risk factors predicting need for medication modifications </a:t>
            </a:r>
          </a:p>
          <a:p>
            <a:pPr lvl="1"/>
            <a:r>
              <a:rPr lang="en-US">
                <a:cs typeface="Calibri"/>
              </a:rPr>
              <a:t>Living in a rural community or small town increased the number of medication modifications by 73% (compared to more urban areas) </a:t>
            </a:r>
          </a:p>
          <a:p>
            <a:r>
              <a:rPr lang="en-US">
                <a:cs typeface="Calibri"/>
              </a:rPr>
              <a:t>OAA medication adherence directly links to clinical outcome </a:t>
            </a:r>
          </a:p>
        </p:txBody>
      </p:sp>
    </p:spTree>
    <p:extLst>
      <p:ext uri="{BB962C8B-B14F-4D97-AF65-F5344CB8AC3E}">
        <p14:creationId xmlns:p14="http://schemas.microsoft.com/office/powerpoint/2010/main" val="354628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874642" y="277973"/>
            <a:ext cx="9895951" cy="1033669"/>
          </a:xfrm>
        </p:spPr>
        <p:txBody>
          <a:bodyPr>
            <a:normAutofit/>
          </a:bodyPr>
          <a:lstStyle/>
          <a:p>
            <a:r>
              <a:rPr lang="en-US">
                <a:solidFill>
                  <a:schemeClr val="bg1"/>
                </a:solidFill>
                <a:cs typeface="Calibri Light"/>
              </a:rPr>
              <a:t>Primary Care Team Member Role</a:t>
            </a:r>
            <a:endParaRPr lang="en-US">
              <a:solidFill>
                <a:schemeClr val="bg1"/>
              </a:solidFill>
            </a:endParaRPr>
          </a:p>
        </p:txBody>
      </p:sp>
      <p:sp>
        <p:nvSpPr>
          <p:cNvPr id="5" name="Content Placeholder 2">
            <a:extLst>
              <a:ext uri="{FF2B5EF4-FFF2-40B4-BE49-F238E27FC236}">
                <a16:creationId xmlns:a16="http://schemas.microsoft.com/office/drawing/2014/main" id="{B0867654-6F85-1CC6-F3A6-7E5649D160DB}"/>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ea typeface="Calibri"/>
                <a:cs typeface="Calibri"/>
              </a:rPr>
              <a:t>Screening patients who are receiving active treatment and supporting them in coordination of care, symptom management, and medication access  </a:t>
            </a:r>
          </a:p>
          <a:p>
            <a:r>
              <a:rPr lang="en-US">
                <a:ea typeface="Calibri"/>
                <a:cs typeface="Calibri"/>
              </a:rPr>
              <a:t>Collaboration with oncology clinic </a:t>
            </a:r>
          </a:p>
          <a:p>
            <a:r>
              <a:rPr lang="en-US">
                <a:ea typeface="Calibri"/>
                <a:cs typeface="Calibri"/>
              </a:rPr>
              <a:t>Utilization of risk model(s) to identify patients at increased risk of developing treatment-related toxicities </a:t>
            </a:r>
          </a:p>
          <a:p>
            <a:pPr marL="0" indent="0">
              <a:buNone/>
            </a:pPr>
            <a:endParaRPr lang="en-US">
              <a:ea typeface="Calibri"/>
              <a:cs typeface="Calibri"/>
            </a:endParaRPr>
          </a:p>
        </p:txBody>
      </p:sp>
      <p:pic>
        <p:nvPicPr>
          <p:cNvPr id="7" name="Picture 6">
            <a:extLst>
              <a:ext uri="{FF2B5EF4-FFF2-40B4-BE49-F238E27FC236}">
                <a16:creationId xmlns:a16="http://schemas.microsoft.com/office/drawing/2014/main" id="{473EED0D-8FDB-5458-57F8-5EFD39EE2DC6}"/>
              </a:ext>
            </a:extLst>
          </p:cNvPr>
          <p:cNvPicPr>
            <a:picLocks noChangeAspect="1"/>
          </p:cNvPicPr>
          <p:nvPr/>
        </p:nvPicPr>
        <p:blipFill>
          <a:blip r:embed="rId2"/>
          <a:stretch>
            <a:fillRect/>
          </a:stretch>
        </p:blipFill>
        <p:spPr>
          <a:xfrm>
            <a:off x="586451" y="6342260"/>
            <a:ext cx="9716946" cy="385226"/>
          </a:xfrm>
          <a:prstGeom prst="rect">
            <a:avLst/>
          </a:prstGeom>
        </p:spPr>
      </p:pic>
      <p:pic>
        <p:nvPicPr>
          <p:cNvPr id="3" name="Graphic 2" descr="Cloud Computing outline">
            <a:extLst>
              <a:ext uri="{FF2B5EF4-FFF2-40B4-BE49-F238E27FC236}">
                <a16:creationId xmlns:a16="http://schemas.microsoft.com/office/drawing/2014/main" id="{EDD979BF-3945-E4AC-E86C-8D6DFE827F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7496" y="4225235"/>
            <a:ext cx="1819965" cy="1819965"/>
          </a:xfrm>
          <a:prstGeom prst="rect">
            <a:avLst/>
          </a:prstGeom>
        </p:spPr>
      </p:pic>
      <p:sp>
        <p:nvSpPr>
          <p:cNvPr id="4" name="TextBox 3">
            <a:extLst>
              <a:ext uri="{FF2B5EF4-FFF2-40B4-BE49-F238E27FC236}">
                <a16:creationId xmlns:a16="http://schemas.microsoft.com/office/drawing/2014/main" id="{DBB8E74D-B9CD-5AC2-83AD-8DCA22DFEE2B}"/>
              </a:ext>
            </a:extLst>
          </p:cNvPr>
          <p:cNvSpPr txBox="1"/>
          <p:nvPr/>
        </p:nvSpPr>
        <p:spPr>
          <a:xfrm>
            <a:off x="949739" y="4605130"/>
            <a:ext cx="7542694" cy="1569660"/>
          </a:xfrm>
          <a:prstGeom prst="rect">
            <a:avLst/>
          </a:prstGeom>
          <a:no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Incorporating a Screening for the Long-Term and </a:t>
            </a:r>
            <a:endParaRPr lang="en-US">
              <a:cs typeface="Calibri"/>
            </a:endParaRPr>
          </a:p>
          <a:p>
            <a:r>
              <a:rPr lang="en-US" sz="2400">
                <a:cs typeface="Calibri"/>
              </a:rPr>
              <a:t>Late Effects of Cancer Treatment </a:t>
            </a:r>
            <a:endParaRPr lang="en-US">
              <a:ea typeface="Calibri"/>
              <a:cs typeface="Calibri"/>
            </a:endParaRPr>
          </a:p>
          <a:p>
            <a:endParaRPr lang="en-US" sz="2400">
              <a:cs typeface="Calibri"/>
            </a:endParaRPr>
          </a:p>
          <a:p>
            <a:r>
              <a:rPr lang="en-US" sz="2400">
                <a:cs typeface="Calibri"/>
              </a:rPr>
              <a:t> 3-Fires Long-Term and Late Effects Screening Tool</a:t>
            </a:r>
            <a:endParaRPr lang="en-US"/>
          </a:p>
        </p:txBody>
      </p:sp>
    </p:spTree>
    <p:extLst>
      <p:ext uri="{BB962C8B-B14F-4D97-AF65-F5344CB8AC3E}">
        <p14:creationId xmlns:p14="http://schemas.microsoft.com/office/powerpoint/2010/main" val="48275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517394" y="1586440"/>
            <a:ext cx="6592659" cy="3358143"/>
          </a:xfrm>
        </p:spPr>
        <p:txBody>
          <a:bodyPr vert="horz" lIns="91440" tIns="45720" rIns="91440" bIns="45720" rtlCol="0" anchor="t">
            <a:normAutofit/>
          </a:bodyPr>
          <a:lstStyle/>
          <a:p>
            <a:pPr marL="0" indent="0">
              <a:buNone/>
            </a:pPr>
            <a:r>
              <a:rPr lang="en-US" sz="2600">
                <a:latin typeface="Calibri"/>
                <a:cs typeface="Arial"/>
              </a:rPr>
              <a:t>Across cancer types, Native people have the worst 5-year survival rates of any U.S. racial or ethnic group. </a:t>
            </a:r>
            <a:r>
              <a:rPr lang="en-US" sz="2600">
                <a:ea typeface="+mn-lt"/>
                <a:cs typeface="Arial"/>
              </a:rPr>
              <a:t> </a:t>
            </a:r>
            <a:endParaRPr lang="en-US" sz="2600" i="1">
              <a:latin typeface="Calibri"/>
              <a:cs typeface="Calibri"/>
            </a:endParaRPr>
          </a:p>
          <a:p>
            <a:pPr marL="342900" indent="-342900">
              <a:buFont typeface="Wingdings" panose="020B0604020202020204" pitchFamily="34" charset="0"/>
              <a:buChar char="v"/>
            </a:pPr>
            <a:r>
              <a:rPr lang="en-US" sz="2600">
                <a:latin typeface="Calibri"/>
                <a:cs typeface="Arial"/>
              </a:rPr>
              <a:t>Less likely to receive optimal treatment</a:t>
            </a:r>
            <a:endParaRPr lang="en-US" sz="2600">
              <a:latin typeface="Calibri"/>
              <a:ea typeface="Calibri"/>
              <a:cs typeface="Arial"/>
            </a:endParaRPr>
          </a:p>
          <a:p>
            <a:pPr marL="342900" indent="-342900">
              <a:buFont typeface="Wingdings" panose="020B0604020202020204" pitchFamily="34" charset="0"/>
              <a:buChar char="v"/>
            </a:pPr>
            <a:r>
              <a:rPr lang="en-US" sz="2200">
                <a:ea typeface="+mn-lt"/>
                <a:cs typeface="+mn-lt"/>
              </a:rPr>
              <a:t>Are less likely to undergo surgery (breast, colon, prostate)</a:t>
            </a:r>
            <a:endParaRPr lang="en-US" sz="2200">
              <a:cs typeface="Calibri"/>
            </a:endParaRPr>
          </a:p>
          <a:p>
            <a:pPr marL="342900" indent="-342900">
              <a:buFont typeface="Wingdings" panose="020B0604020202020204" pitchFamily="34" charset="0"/>
              <a:buChar char="v"/>
            </a:pPr>
            <a:r>
              <a:rPr lang="en-US" sz="2600">
                <a:latin typeface="Calibri"/>
                <a:cs typeface="Arial"/>
              </a:rPr>
              <a:t>Lower rate of post treatment surveillance and adjuvant therapy</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ircle with a red white and black circle with a black line&#10;&#10;Description automatically generated">
            <a:extLst>
              <a:ext uri="{FF2B5EF4-FFF2-40B4-BE49-F238E27FC236}">
                <a16:creationId xmlns:a16="http://schemas.microsoft.com/office/drawing/2014/main" id="{0862A652-F2CF-BD3F-4B71-17067F28C7E4}"/>
              </a:ext>
            </a:extLst>
          </p:cNvPr>
          <p:cNvPicPr>
            <a:picLocks noChangeAspect="1"/>
          </p:cNvPicPr>
          <p:nvPr/>
        </p:nvPicPr>
        <p:blipFill>
          <a:blip r:embed="rId3"/>
          <a:stretch>
            <a:fillRect/>
          </a:stretch>
        </p:blipFill>
        <p:spPr>
          <a:xfrm>
            <a:off x="7075967" y="1417027"/>
            <a:ext cx="4170530" cy="4055839"/>
          </a:xfrm>
          <a:prstGeom prst="rect">
            <a:avLst/>
          </a:prstGeom>
        </p:spPr>
      </p:pic>
      <p:sp>
        <p:nvSpPr>
          <p:cNvPr id="4" name="TextBox 3">
            <a:extLst>
              <a:ext uri="{FF2B5EF4-FFF2-40B4-BE49-F238E27FC236}">
                <a16:creationId xmlns:a16="http://schemas.microsoft.com/office/drawing/2014/main" id="{868A9334-0B9E-C5B9-360A-7F2D46F71705}"/>
              </a:ext>
            </a:extLst>
          </p:cNvPr>
          <p:cNvSpPr txBox="1"/>
          <p:nvPr/>
        </p:nvSpPr>
        <p:spPr>
          <a:xfrm>
            <a:off x="8475133" y="6146800"/>
            <a:ext cx="27770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1"/>
                </a:solidFill>
                <a:ea typeface="+mn-lt"/>
                <a:cs typeface="+mn-lt"/>
              </a:rPr>
              <a:t>Javid et al., 2014</a:t>
            </a:r>
            <a:endParaRPr lang="en-US" sz="1400">
              <a:solidFill>
                <a:schemeClr val="bg1"/>
              </a:solidFill>
              <a:ea typeface="+mn-lt"/>
              <a:cs typeface="+mn-lt"/>
            </a:endParaRPr>
          </a:p>
        </p:txBody>
      </p:sp>
      <p:sp>
        <p:nvSpPr>
          <p:cNvPr id="2" name="Title 1"/>
          <p:cNvSpPr>
            <a:spLocks noGrp="1"/>
          </p:cNvSpPr>
          <p:nvPr>
            <p:ph type="title"/>
          </p:nvPr>
        </p:nvSpPr>
        <p:spPr>
          <a:xfrm>
            <a:off x="569578" y="242987"/>
            <a:ext cx="7453357" cy="1046623"/>
          </a:xfrm>
        </p:spPr>
        <p:txBody>
          <a:bodyPr anchor="b">
            <a:normAutofit/>
          </a:bodyPr>
          <a:lstStyle/>
          <a:p>
            <a:r>
              <a:rPr lang="en-US" sz="3600" b="1">
                <a:cs typeface="Calibri Light"/>
              </a:rPr>
              <a:t>American Indian Cancer Survivorship</a:t>
            </a:r>
            <a:endParaRPr lang="en-US" sz="3600" b="1" err="1"/>
          </a:p>
        </p:txBody>
      </p:sp>
      <p:sp>
        <p:nvSpPr>
          <p:cNvPr id="6" name="TextBox 5">
            <a:extLst>
              <a:ext uri="{FF2B5EF4-FFF2-40B4-BE49-F238E27FC236}">
                <a16:creationId xmlns:a16="http://schemas.microsoft.com/office/drawing/2014/main" id="{72A37D85-00F1-52AE-2845-DA0F82E4C661}"/>
              </a:ext>
            </a:extLst>
          </p:cNvPr>
          <p:cNvSpPr txBox="1"/>
          <p:nvPr/>
        </p:nvSpPr>
        <p:spPr>
          <a:xfrm>
            <a:off x="571500" y="5727700"/>
            <a:ext cx="57573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rgbClr val="0563C1"/>
                </a:solidFill>
                <a:cs typeface="Segoe UI"/>
                <a:hlinkClick r:id="rId4"/>
              </a:rPr>
              <a:t>https://youtu.be/-7CoU1utpLE?si=58kLpoOp5ksbPGrv</a:t>
            </a:r>
            <a:r>
              <a:rPr lang="en-US"/>
              <a:t> </a:t>
            </a:r>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Pharmacist Role</a:t>
            </a:r>
            <a:endParaRPr lang="en-US">
              <a:solidFill>
                <a:srgbClr val="FFFFFF"/>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A comparison of drugs and medication&#10;&#10;Description automatically generated">
            <a:extLst>
              <a:ext uri="{FF2B5EF4-FFF2-40B4-BE49-F238E27FC236}">
                <a16:creationId xmlns:a16="http://schemas.microsoft.com/office/drawing/2014/main" id="{AE76C073-BA03-4137-6E5F-1289FEB2EA47}"/>
              </a:ext>
            </a:extLst>
          </p:cNvPr>
          <p:cNvPicPr>
            <a:picLocks noChangeAspect="1"/>
          </p:cNvPicPr>
          <p:nvPr/>
        </p:nvPicPr>
        <p:blipFill>
          <a:blip r:embed="rId3"/>
          <a:stretch>
            <a:fillRect/>
          </a:stretch>
        </p:blipFill>
        <p:spPr>
          <a:xfrm>
            <a:off x="4164958" y="781313"/>
            <a:ext cx="7980744" cy="4687703"/>
          </a:xfrm>
          <a:prstGeom prst="rect">
            <a:avLst/>
          </a:prstGeom>
        </p:spPr>
      </p:pic>
      <p:pic>
        <p:nvPicPr>
          <p:cNvPr id="7" name="Picture 6">
            <a:extLst>
              <a:ext uri="{FF2B5EF4-FFF2-40B4-BE49-F238E27FC236}">
                <a16:creationId xmlns:a16="http://schemas.microsoft.com/office/drawing/2014/main" id="{79A33913-6C6D-6EA6-55C5-D69C05E20D5E}"/>
              </a:ext>
            </a:extLst>
          </p:cNvPr>
          <p:cNvPicPr>
            <a:picLocks noChangeAspect="1"/>
          </p:cNvPicPr>
          <p:nvPr/>
        </p:nvPicPr>
        <p:blipFill>
          <a:blip r:embed="rId4"/>
          <a:stretch>
            <a:fillRect/>
          </a:stretch>
        </p:blipFill>
        <p:spPr>
          <a:xfrm>
            <a:off x="3007488" y="6319950"/>
            <a:ext cx="8086845" cy="535951"/>
          </a:xfrm>
          <a:prstGeom prst="rect">
            <a:avLst/>
          </a:prstGeom>
        </p:spPr>
      </p:pic>
    </p:spTree>
    <p:extLst>
      <p:ext uri="{BB962C8B-B14F-4D97-AF65-F5344CB8AC3E}">
        <p14:creationId xmlns:p14="http://schemas.microsoft.com/office/powerpoint/2010/main" val="288986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64341-419E-EFFF-56BA-0F85CEB83B4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ea typeface="Calibri Light"/>
                <a:cs typeface="Calibri Light"/>
              </a:rPr>
              <a:t>Collaboration with Treatment Facilities</a:t>
            </a:r>
            <a:endParaRPr lang="en-US" sz="4000">
              <a:solidFill>
                <a:srgbClr val="FFFFFF"/>
              </a:solidFill>
            </a:endParaRPr>
          </a:p>
        </p:txBody>
      </p:sp>
      <p:sp>
        <p:nvSpPr>
          <p:cNvPr id="3" name="Content Placeholder 2">
            <a:extLst>
              <a:ext uri="{FF2B5EF4-FFF2-40B4-BE49-F238E27FC236}">
                <a16:creationId xmlns:a16="http://schemas.microsoft.com/office/drawing/2014/main" id="{32C43717-76FF-B148-7E1E-0ECF3995319E}"/>
              </a:ext>
            </a:extLst>
          </p:cNvPr>
          <p:cNvSpPr>
            <a:spLocks noGrp="1"/>
          </p:cNvSpPr>
          <p:nvPr>
            <p:ph idx="1"/>
          </p:nvPr>
        </p:nvSpPr>
        <p:spPr>
          <a:xfrm>
            <a:off x="4633564" y="428611"/>
            <a:ext cx="6732042" cy="5766916"/>
          </a:xfrm>
        </p:spPr>
        <p:txBody>
          <a:bodyPr vert="horz" lIns="91440" tIns="45720" rIns="91440" bIns="45720" rtlCol="0" anchor="ctr">
            <a:normAutofit/>
          </a:bodyPr>
          <a:lstStyle/>
          <a:p>
            <a:pPr marL="0" indent="0">
              <a:buNone/>
            </a:pPr>
            <a:r>
              <a:rPr lang="en-US" sz="2400">
                <a:latin typeface="Arial"/>
                <a:cs typeface="Arial"/>
              </a:rPr>
              <a:t>Incorporation of spiritual practices, traditional medicines and culture helps patient with chronic illness, better quality of life and end-of-life</a:t>
            </a:r>
            <a:endParaRPr lang="en-US" sz="2400">
              <a:cs typeface="Calibri" panose="020F0502020204030204"/>
            </a:endParaRPr>
          </a:p>
          <a:p>
            <a:pPr>
              <a:buFont typeface="Arial"/>
              <a:buChar char="•"/>
            </a:pPr>
            <a:r>
              <a:rPr lang="en-US" sz="2000">
                <a:latin typeface="Arial"/>
                <a:cs typeface="Arial"/>
              </a:rPr>
              <a:t>Increases one’s will to live</a:t>
            </a:r>
            <a:endParaRPr lang="en-US" sz="2000"/>
          </a:p>
          <a:p>
            <a:pPr>
              <a:buFont typeface="Arial"/>
              <a:buChar char="•"/>
            </a:pPr>
            <a:r>
              <a:rPr lang="en-US" sz="2000">
                <a:latin typeface="Arial"/>
                <a:cs typeface="Arial"/>
              </a:rPr>
              <a:t>Improves coping skills, sense of coherence, meaning</a:t>
            </a:r>
            <a:endParaRPr lang="en-US" sz="2000"/>
          </a:p>
          <a:p>
            <a:pPr>
              <a:buFont typeface="Arial"/>
              <a:buChar char="•"/>
            </a:pPr>
            <a:r>
              <a:rPr lang="en-US" sz="2000">
                <a:latin typeface="Arial"/>
                <a:cs typeface="Arial"/>
              </a:rPr>
              <a:t>Improves stress management (meditation, spiritual practices, mindfulness)</a:t>
            </a:r>
            <a:endParaRPr lang="en-US" sz="2000"/>
          </a:p>
          <a:p>
            <a:pPr>
              <a:buFont typeface="Arial"/>
              <a:buChar char="•"/>
            </a:pPr>
            <a:r>
              <a:rPr lang="en-US" sz="2000">
                <a:latin typeface="Arial"/>
                <a:cs typeface="Arial"/>
              </a:rPr>
              <a:t>Improves pain management</a:t>
            </a:r>
            <a:endParaRPr lang="en-US" sz="2000"/>
          </a:p>
          <a:p>
            <a:pPr>
              <a:buFont typeface="Arial"/>
              <a:buChar char="•"/>
            </a:pPr>
            <a:r>
              <a:rPr lang="en-US" sz="2000">
                <a:latin typeface="Arial"/>
                <a:cs typeface="Arial"/>
              </a:rPr>
              <a:t>Enables patient to have more realistic sources of hope (meaning in life, reconciliation, hope for finishing important goals—i.e., not cure-focused)</a:t>
            </a:r>
            <a:endParaRPr lang="en-US" sz="2000"/>
          </a:p>
          <a:p>
            <a:pPr>
              <a:buFont typeface="Arial"/>
              <a:buChar char="•"/>
            </a:pPr>
            <a:r>
              <a:rPr lang="en-US" sz="2000">
                <a:latin typeface="Arial"/>
                <a:cs typeface="Arial"/>
              </a:rPr>
              <a:t>Increases satisfaction with care</a:t>
            </a:r>
            <a:endParaRPr lang="en-US" sz="2000"/>
          </a:p>
          <a:p>
            <a:pPr>
              <a:buFont typeface="Arial"/>
              <a:buChar char="•"/>
            </a:pPr>
            <a:r>
              <a:rPr lang="en-US" sz="2000" b="1">
                <a:latin typeface="Arial"/>
                <a:cs typeface="Arial"/>
              </a:rPr>
              <a:t>Is a patient need</a:t>
            </a:r>
            <a:endParaRPr lang="en-US" sz="2000"/>
          </a:p>
          <a:p>
            <a:pPr marL="0" indent="0">
              <a:buNone/>
            </a:pPr>
            <a:endParaRPr lang="en-US" sz="2000">
              <a:ea typeface="Calibri"/>
              <a:cs typeface="Calibri"/>
            </a:endParaRPr>
          </a:p>
        </p:txBody>
      </p:sp>
    </p:spTree>
    <p:extLst>
      <p:ext uri="{BB962C8B-B14F-4D97-AF65-F5344CB8AC3E}">
        <p14:creationId xmlns:p14="http://schemas.microsoft.com/office/powerpoint/2010/main" val="292376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A2355-F109-304D-5FA2-5191319A6496}"/>
              </a:ext>
            </a:extLst>
          </p:cNvPr>
          <p:cNvSpPr>
            <a:spLocks noGrp="1"/>
          </p:cNvSpPr>
          <p:nvPr>
            <p:ph type="title"/>
          </p:nvPr>
        </p:nvSpPr>
        <p:spPr>
          <a:xfrm>
            <a:off x="631686" y="316625"/>
            <a:ext cx="9895951" cy="1033669"/>
          </a:xfrm>
        </p:spPr>
        <p:txBody>
          <a:bodyPr vert="horz" lIns="91440" tIns="45720" rIns="91440" bIns="45720" rtlCol="0" anchor="ctr">
            <a:noAutofit/>
          </a:bodyPr>
          <a:lstStyle/>
          <a:p>
            <a:r>
              <a:rPr lang="en-US" sz="4000">
                <a:solidFill>
                  <a:srgbClr val="FFFFFF"/>
                </a:solidFill>
                <a:cs typeface="Calibri Light"/>
              </a:rPr>
              <a:t>Survivorship</a:t>
            </a:r>
            <a:br>
              <a:rPr lang="en-US" sz="4000">
                <a:cs typeface="Calibri Light"/>
              </a:rPr>
            </a:br>
            <a:r>
              <a:rPr lang="en-US" sz="4000">
                <a:solidFill>
                  <a:srgbClr val="FFFFFF"/>
                </a:solidFill>
                <a:cs typeface="Calibri Light"/>
              </a:rPr>
              <a:t>Palliative Care vs End of Life Care</a:t>
            </a:r>
            <a:endParaRPr lang="en-US" sz="4000">
              <a:solidFill>
                <a:srgbClr val="FFFFFF"/>
              </a:solidFill>
            </a:endParaRPr>
          </a:p>
        </p:txBody>
      </p:sp>
      <p:sp>
        <p:nvSpPr>
          <p:cNvPr id="3" name="Content Placeholder 2">
            <a:extLst>
              <a:ext uri="{FF2B5EF4-FFF2-40B4-BE49-F238E27FC236}">
                <a16:creationId xmlns:a16="http://schemas.microsoft.com/office/drawing/2014/main" id="{AB7C3374-DCBD-F1BD-E1FC-D9DC021C2C4E}"/>
              </a:ext>
            </a:extLst>
          </p:cNvPr>
          <p:cNvSpPr>
            <a:spLocks noGrp="1"/>
          </p:cNvSpPr>
          <p:nvPr>
            <p:ph idx="1"/>
          </p:nvPr>
        </p:nvSpPr>
        <p:spPr>
          <a:xfrm>
            <a:off x="747643" y="1915110"/>
            <a:ext cx="3964857" cy="3683358"/>
          </a:xfrm>
        </p:spPr>
        <p:txBody>
          <a:bodyPr vert="horz" lIns="91440" tIns="45720" rIns="91440" bIns="45720" rtlCol="0" anchor="t">
            <a:normAutofit/>
          </a:bodyPr>
          <a:lstStyle/>
          <a:p>
            <a:pPr marL="0" indent="0">
              <a:buNone/>
            </a:pPr>
            <a:r>
              <a:rPr lang="en-US" sz="3200">
                <a:ea typeface="+mn-lt"/>
                <a:cs typeface="+mn-lt"/>
              </a:rPr>
              <a:t>Patients in palliative care may receive medical care for their symptoms, or palliative care, along with treatment intended to cure their serious illness. </a:t>
            </a:r>
          </a:p>
        </p:txBody>
      </p:sp>
      <p:sp>
        <p:nvSpPr>
          <p:cNvPr id="4" name="TextBox 3">
            <a:extLst>
              <a:ext uri="{FF2B5EF4-FFF2-40B4-BE49-F238E27FC236}">
                <a16:creationId xmlns:a16="http://schemas.microsoft.com/office/drawing/2014/main" id="{1666AEE6-1654-CA6C-A7A6-B649678DEDB6}"/>
              </a:ext>
            </a:extLst>
          </p:cNvPr>
          <p:cNvSpPr txBox="1"/>
          <p:nvPr/>
        </p:nvSpPr>
        <p:spPr>
          <a:xfrm>
            <a:off x="739912" y="6040783"/>
            <a:ext cx="5345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NIH, Institute on Aging, May 2021</a:t>
            </a:r>
            <a:endParaRPr lang="en-US"/>
          </a:p>
        </p:txBody>
      </p:sp>
      <p:graphicFrame>
        <p:nvGraphicFramePr>
          <p:cNvPr id="5" name="Diagram 4">
            <a:extLst>
              <a:ext uri="{FF2B5EF4-FFF2-40B4-BE49-F238E27FC236}">
                <a16:creationId xmlns:a16="http://schemas.microsoft.com/office/drawing/2014/main" id="{481FFEE7-CAE5-C6D6-5967-C198DF72C431}"/>
              </a:ext>
            </a:extLst>
          </p:cNvPr>
          <p:cNvGraphicFramePr/>
          <p:nvPr>
            <p:extLst>
              <p:ext uri="{D42A27DB-BD31-4B8C-83A1-F6EECF244321}">
                <p14:modId xmlns:p14="http://schemas.microsoft.com/office/powerpoint/2010/main" val="3469063200"/>
              </p:ext>
            </p:extLst>
          </p:nvPr>
        </p:nvGraphicFramePr>
        <p:xfrm>
          <a:off x="4036393" y="1749288"/>
          <a:ext cx="6211953" cy="4695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0" name="Group 69">
            <a:extLst>
              <a:ext uri="{FF2B5EF4-FFF2-40B4-BE49-F238E27FC236}">
                <a16:creationId xmlns:a16="http://schemas.microsoft.com/office/drawing/2014/main" id="{5D2D4FFF-D42B-360C-2730-78DF2A110274}"/>
              </a:ext>
            </a:extLst>
          </p:cNvPr>
          <p:cNvGrpSpPr/>
          <p:nvPr/>
        </p:nvGrpSpPr>
        <p:grpSpPr>
          <a:xfrm>
            <a:off x="6383131" y="3384826"/>
            <a:ext cx="1523999" cy="1518477"/>
            <a:chOff x="7763566" y="3440044"/>
            <a:chExt cx="1523999" cy="1518477"/>
          </a:xfrm>
        </p:grpSpPr>
        <p:sp>
          <p:nvSpPr>
            <p:cNvPr id="22" name="Flowchart: Connector 21">
              <a:extLst>
                <a:ext uri="{FF2B5EF4-FFF2-40B4-BE49-F238E27FC236}">
                  <a16:creationId xmlns:a16="http://schemas.microsoft.com/office/drawing/2014/main" id="{39EBB736-EAA9-B08A-96B9-D99753329681}"/>
                </a:ext>
              </a:extLst>
            </p:cNvPr>
            <p:cNvSpPr/>
            <p:nvPr/>
          </p:nvSpPr>
          <p:spPr>
            <a:xfrm>
              <a:off x="7763566" y="3440044"/>
              <a:ext cx="1523999" cy="151847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451F8DA-C0A8-8203-6D81-0488F5032D54}"/>
                </a:ext>
              </a:extLst>
            </p:cNvPr>
            <p:cNvSpPr txBox="1"/>
            <p:nvPr/>
          </p:nvSpPr>
          <p:spPr>
            <a:xfrm>
              <a:off x="7879523" y="3798956"/>
              <a:ext cx="12976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ea typeface="Calibri"/>
                  <a:cs typeface="Calibri"/>
                </a:rPr>
                <a:t>Patient</a:t>
              </a:r>
            </a:p>
            <a:p>
              <a:pPr algn="ctr"/>
              <a:r>
                <a:rPr lang="en-US" sz="1600">
                  <a:solidFill>
                    <a:schemeClr val="bg1"/>
                  </a:solidFill>
                  <a:ea typeface="Calibri"/>
                  <a:cs typeface="Calibri"/>
                </a:rPr>
                <a:t> and Caregivers</a:t>
              </a:r>
            </a:p>
          </p:txBody>
        </p:sp>
      </p:grpSp>
      <p:sp>
        <p:nvSpPr>
          <p:cNvPr id="82" name="TextBox 81">
            <a:extLst>
              <a:ext uri="{FF2B5EF4-FFF2-40B4-BE49-F238E27FC236}">
                <a16:creationId xmlns:a16="http://schemas.microsoft.com/office/drawing/2014/main" id="{52943A9C-1593-3633-B7D8-D97B5A354316}"/>
              </a:ext>
            </a:extLst>
          </p:cNvPr>
          <p:cNvSpPr txBox="1"/>
          <p:nvPr/>
        </p:nvSpPr>
        <p:spPr>
          <a:xfrm>
            <a:off x="10198651" y="1827695"/>
            <a:ext cx="1800086" cy="4524315"/>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lumMod val="75000"/>
                  </a:schemeClr>
                </a:solidFill>
                <a:ea typeface="Calibri"/>
                <a:cs typeface="Calibri"/>
              </a:rPr>
              <a:t>Partnerships in Care</a:t>
            </a:r>
            <a:endParaRPr lang="en-US">
              <a:solidFill>
                <a:schemeClr val="tx2">
                  <a:lumMod val="75000"/>
                </a:schemeClr>
              </a:solidFill>
            </a:endParaRPr>
          </a:p>
          <a:p>
            <a:r>
              <a:rPr lang="en-US">
                <a:solidFill>
                  <a:schemeClr val="tx2">
                    <a:lumMod val="75000"/>
                  </a:schemeClr>
                </a:solidFill>
                <a:ea typeface="Calibri"/>
                <a:cs typeface="Calibri"/>
              </a:rPr>
              <a:t>Tribal Community</a:t>
            </a:r>
          </a:p>
          <a:p>
            <a:endParaRPr lang="en-US">
              <a:solidFill>
                <a:schemeClr val="tx2">
                  <a:lumMod val="75000"/>
                </a:schemeClr>
              </a:solidFill>
              <a:ea typeface="Calibri"/>
              <a:cs typeface="Calibri"/>
            </a:endParaRPr>
          </a:p>
          <a:p>
            <a:r>
              <a:rPr lang="en-US">
                <a:solidFill>
                  <a:schemeClr val="tx2">
                    <a:lumMod val="75000"/>
                  </a:schemeClr>
                </a:solidFill>
                <a:ea typeface="Calibri"/>
                <a:cs typeface="Calibri"/>
              </a:rPr>
              <a:t>Private Insurance Organizations</a:t>
            </a:r>
          </a:p>
          <a:p>
            <a:endParaRPr lang="en-US">
              <a:solidFill>
                <a:schemeClr val="tx2">
                  <a:lumMod val="75000"/>
                </a:schemeClr>
              </a:solidFill>
              <a:ea typeface="Calibri"/>
              <a:cs typeface="Calibri"/>
            </a:endParaRPr>
          </a:p>
          <a:p>
            <a:r>
              <a:rPr lang="en-US">
                <a:solidFill>
                  <a:schemeClr val="tx2">
                    <a:lumMod val="75000"/>
                  </a:schemeClr>
                </a:solidFill>
                <a:ea typeface="Calibri"/>
                <a:cs typeface="Calibri"/>
              </a:rPr>
              <a:t>Traditional &amp; </a:t>
            </a:r>
          </a:p>
          <a:p>
            <a:r>
              <a:rPr lang="en-US">
                <a:solidFill>
                  <a:schemeClr val="tx2">
                    <a:lumMod val="75000"/>
                  </a:schemeClr>
                </a:solidFill>
                <a:ea typeface="Calibri"/>
                <a:cs typeface="Calibri"/>
              </a:rPr>
              <a:t>Lay Healers</a:t>
            </a:r>
            <a:endParaRPr lang="en-US">
              <a:solidFill>
                <a:schemeClr val="tx2">
                  <a:lumMod val="75000"/>
                </a:schemeClr>
              </a:solidFill>
            </a:endParaRPr>
          </a:p>
          <a:p>
            <a:endParaRPr lang="en-US">
              <a:solidFill>
                <a:schemeClr val="tx2">
                  <a:lumMod val="75000"/>
                </a:schemeClr>
              </a:solidFill>
              <a:ea typeface="Calibri"/>
              <a:cs typeface="Calibri"/>
            </a:endParaRPr>
          </a:p>
          <a:p>
            <a:r>
              <a:rPr lang="en-US">
                <a:solidFill>
                  <a:schemeClr val="tx2">
                    <a:lumMod val="75000"/>
                  </a:schemeClr>
                </a:solidFill>
                <a:ea typeface="Calibri"/>
                <a:cs typeface="Calibri"/>
              </a:rPr>
              <a:t>Pharmaceutical Support Organizations</a:t>
            </a:r>
          </a:p>
          <a:p>
            <a:endParaRPr lang="en-US">
              <a:solidFill>
                <a:schemeClr val="tx2">
                  <a:lumMod val="75000"/>
                </a:schemeClr>
              </a:solidFill>
              <a:ea typeface="Calibri"/>
              <a:cs typeface="Calibri"/>
            </a:endParaRPr>
          </a:p>
          <a:p>
            <a:r>
              <a:rPr lang="en-US">
                <a:solidFill>
                  <a:schemeClr val="tx2">
                    <a:lumMod val="75000"/>
                  </a:schemeClr>
                </a:solidFill>
                <a:ea typeface="Calibri"/>
                <a:cs typeface="Calibri"/>
              </a:rPr>
              <a:t>Cancer Center</a:t>
            </a:r>
          </a:p>
        </p:txBody>
      </p:sp>
      <p:sp>
        <p:nvSpPr>
          <p:cNvPr id="83" name="Left Brace 82">
            <a:extLst>
              <a:ext uri="{FF2B5EF4-FFF2-40B4-BE49-F238E27FC236}">
                <a16:creationId xmlns:a16="http://schemas.microsoft.com/office/drawing/2014/main" id="{BC5B5B5A-E89D-76D3-E447-B95B3CC3D9EA}"/>
              </a:ext>
            </a:extLst>
          </p:cNvPr>
          <p:cNvSpPr/>
          <p:nvPr/>
        </p:nvSpPr>
        <p:spPr>
          <a:xfrm>
            <a:off x="9707218" y="1711738"/>
            <a:ext cx="574260" cy="4792869"/>
          </a:xfrm>
          <a:prstGeom prst="leftBrace">
            <a:avLst/>
          </a:prstGeom>
          <a:ln w="28575">
            <a:extLst>
              <a:ext uri="{C807C97D-BFC1-408E-A445-0C87EB9F89A2}">
                <ask:lineSketchStyleProps xmlns:ask="http://schemas.microsoft.com/office/drawing/2018/sketchyshapes">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554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F9347-DBB0-AA0A-D4AA-51A1A8BEE600}"/>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ea typeface="Calibri Light"/>
                <a:cs typeface="Calibri Light"/>
              </a:rPr>
              <a:t>Incorporating Hospice into Your Community</a:t>
            </a:r>
          </a:p>
        </p:txBody>
      </p:sp>
      <p:pic>
        <p:nvPicPr>
          <p:cNvPr id="4" name="Content Placeholder 3">
            <a:extLst>
              <a:ext uri="{FF2B5EF4-FFF2-40B4-BE49-F238E27FC236}">
                <a16:creationId xmlns:a16="http://schemas.microsoft.com/office/drawing/2014/main" id="{0F14A8C6-06C0-899F-FE07-E63EA7E27537}"/>
              </a:ext>
            </a:extLst>
          </p:cNvPr>
          <p:cNvPicPr>
            <a:picLocks noChangeAspect="1"/>
          </p:cNvPicPr>
          <p:nvPr/>
        </p:nvPicPr>
        <p:blipFill>
          <a:blip r:embed="rId2"/>
          <a:stretch>
            <a:fillRect/>
          </a:stretch>
        </p:blipFill>
        <p:spPr>
          <a:xfrm>
            <a:off x="1259017" y="1853395"/>
            <a:ext cx="6826097" cy="4311411"/>
          </a:xfrm>
          <a:prstGeom prst="rect">
            <a:avLst/>
          </a:prstGeom>
        </p:spPr>
      </p:pic>
      <p:sp>
        <p:nvSpPr>
          <p:cNvPr id="3" name="TextBox 2">
            <a:extLst>
              <a:ext uri="{FF2B5EF4-FFF2-40B4-BE49-F238E27FC236}">
                <a16:creationId xmlns:a16="http://schemas.microsoft.com/office/drawing/2014/main" id="{68942065-EE3E-EDF0-BA75-DC1912526DA8}"/>
              </a:ext>
            </a:extLst>
          </p:cNvPr>
          <p:cNvSpPr txBox="1"/>
          <p:nvPr/>
        </p:nvSpPr>
        <p:spPr>
          <a:xfrm>
            <a:off x="1427668" y="6015496"/>
            <a:ext cx="1698284" cy="308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1404" kern="1200">
                <a:solidFill>
                  <a:schemeClr val="tx1"/>
                </a:solidFill>
                <a:latin typeface="+mn-lt"/>
                <a:ea typeface="+mn-ea"/>
                <a:cs typeface="Calibri"/>
                <a:hlinkClick r:id="rId3"/>
              </a:rPr>
              <a:t>www.moqc.org</a:t>
            </a:r>
            <a:r>
              <a:rPr lang="en-US" sz="1404" kern="1200">
                <a:solidFill>
                  <a:schemeClr val="tx1"/>
                </a:solidFill>
                <a:latin typeface="+mn-lt"/>
                <a:ea typeface="+mn-ea"/>
                <a:cs typeface="Calibri"/>
              </a:rPr>
              <a:t> </a:t>
            </a:r>
            <a:endParaRPr lang="en-US"/>
          </a:p>
        </p:txBody>
      </p:sp>
      <p:sp>
        <p:nvSpPr>
          <p:cNvPr id="7" name="TextBox 6">
            <a:extLst>
              <a:ext uri="{FF2B5EF4-FFF2-40B4-BE49-F238E27FC236}">
                <a16:creationId xmlns:a16="http://schemas.microsoft.com/office/drawing/2014/main" id="{A48803B9-5BA5-B74C-89DF-A9E1A1720195}"/>
              </a:ext>
            </a:extLst>
          </p:cNvPr>
          <p:cNvSpPr txBox="1"/>
          <p:nvPr/>
        </p:nvSpPr>
        <p:spPr>
          <a:xfrm>
            <a:off x="9027198" y="2199598"/>
            <a:ext cx="2077994" cy="3739485"/>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713232">
              <a:spcAft>
                <a:spcPts val="600"/>
              </a:spcAft>
            </a:pPr>
            <a:r>
              <a:rPr lang="en-US" sz="1400" b="1" kern="1200">
                <a:solidFill>
                  <a:schemeClr val="tx2">
                    <a:lumMod val="75000"/>
                  </a:schemeClr>
                </a:solidFill>
                <a:latin typeface="+mn-lt"/>
                <a:ea typeface="+mn-lt"/>
                <a:cs typeface="+mn-lt"/>
              </a:rPr>
              <a:t>Partnerships in Care</a:t>
            </a:r>
            <a:endParaRPr lang="en-US" sz="1400" kern="1200">
              <a:solidFill>
                <a:schemeClr val="tx2">
                  <a:lumMod val="75000"/>
                </a:schemeClr>
              </a:solidFill>
              <a:latin typeface="+mn-lt"/>
              <a:ea typeface="+mn-lt"/>
              <a:cs typeface="+mn-lt"/>
            </a:endParaRPr>
          </a:p>
          <a:p>
            <a:pPr defTabSz="713232">
              <a:spcAft>
                <a:spcPts val="600"/>
              </a:spcAft>
            </a:pPr>
            <a:endParaRPr lang="en-US" sz="1400" kern="1200">
              <a:solidFill>
                <a:schemeClr val="tx2">
                  <a:lumMod val="75000"/>
                </a:schemeClr>
              </a:solidFill>
              <a:latin typeface="+mn-lt"/>
              <a:ea typeface="+mn-lt"/>
              <a:cs typeface="+mn-lt"/>
            </a:endParaRPr>
          </a:p>
          <a:p>
            <a:pPr defTabSz="713232">
              <a:spcAft>
                <a:spcPts val="600"/>
              </a:spcAft>
            </a:pPr>
            <a:r>
              <a:rPr lang="en-US" sz="1400" kern="1200">
                <a:solidFill>
                  <a:schemeClr val="tx2">
                    <a:lumMod val="75000"/>
                  </a:schemeClr>
                </a:solidFill>
                <a:latin typeface="+mn-lt"/>
                <a:ea typeface="+mn-lt"/>
                <a:cs typeface="+mn-lt"/>
              </a:rPr>
              <a:t>Tribal Community</a:t>
            </a:r>
            <a:endParaRPr lang="en-US" sz="1400" kern="1200">
              <a:solidFill>
                <a:schemeClr val="tx2">
                  <a:lumMod val="75000"/>
                </a:schemeClr>
              </a:solidFill>
              <a:latin typeface="+mn-lt"/>
              <a:ea typeface="Calibri"/>
              <a:cs typeface="Calibri"/>
            </a:endParaRPr>
          </a:p>
          <a:p>
            <a:pPr defTabSz="713232">
              <a:spcAft>
                <a:spcPts val="600"/>
              </a:spcAft>
            </a:pPr>
            <a:endParaRPr lang="en-US" sz="1400" kern="1200">
              <a:solidFill>
                <a:srgbClr val="333F50"/>
              </a:solidFill>
              <a:latin typeface="+mn-lt"/>
              <a:ea typeface="+mn-lt"/>
              <a:cs typeface="+mn-lt"/>
            </a:endParaRPr>
          </a:p>
          <a:p>
            <a:pPr defTabSz="713232">
              <a:spcAft>
                <a:spcPts val="600"/>
              </a:spcAft>
            </a:pPr>
            <a:r>
              <a:rPr lang="en-US" sz="1400" kern="1200">
                <a:solidFill>
                  <a:schemeClr val="tx2">
                    <a:lumMod val="75000"/>
                  </a:schemeClr>
                </a:solidFill>
                <a:latin typeface="+mn-lt"/>
                <a:ea typeface="+mn-lt"/>
                <a:cs typeface="+mn-lt"/>
              </a:rPr>
              <a:t>Private Insurance Organizations</a:t>
            </a:r>
          </a:p>
          <a:p>
            <a:pPr defTabSz="713232">
              <a:spcAft>
                <a:spcPts val="600"/>
              </a:spcAft>
            </a:pPr>
            <a:endParaRPr lang="en-US" sz="1400" kern="1200">
              <a:solidFill>
                <a:srgbClr val="333F50"/>
              </a:solidFill>
              <a:latin typeface="+mn-lt"/>
              <a:ea typeface="+mn-lt"/>
              <a:cs typeface="+mn-lt"/>
            </a:endParaRPr>
          </a:p>
          <a:p>
            <a:pPr defTabSz="713232">
              <a:spcAft>
                <a:spcPts val="600"/>
              </a:spcAft>
            </a:pPr>
            <a:r>
              <a:rPr lang="en-US" sz="1400" kern="1200">
                <a:solidFill>
                  <a:schemeClr val="tx2">
                    <a:lumMod val="75000"/>
                  </a:schemeClr>
                </a:solidFill>
                <a:latin typeface="+mn-lt"/>
                <a:ea typeface="+mn-lt"/>
                <a:cs typeface="+mn-lt"/>
              </a:rPr>
              <a:t>Traditional &amp; </a:t>
            </a:r>
            <a:r>
              <a:rPr lang="en-US" sz="1400">
                <a:solidFill>
                  <a:schemeClr val="tx2">
                    <a:lumMod val="75000"/>
                  </a:schemeClr>
                </a:solidFill>
                <a:ea typeface="+mn-lt"/>
                <a:cs typeface="+mn-lt"/>
              </a:rPr>
              <a:t> </a:t>
            </a:r>
            <a:r>
              <a:rPr lang="en-US" sz="1400" kern="1200">
                <a:solidFill>
                  <a:schemeClr val="tx2">
                    <a:lumMod val="75000"/>
                  </a:schemeClr>
                </a:solidFill>
                <a:latin typeface="+mn-lt"/>
                <a:ea typeface="+mn-lt"/>
                <a:cs typeface="+mn-lt"/>
              </a:rPr>
              <a:t>Lay Healers</a:t>
            </a:r>
          </a:p>
          <a:p>
            <a:pPr defTabSz="713232">
              <a:spcAft>
                <a:spcPts val="600"/>
              </a:spcAft>
            </a:pPr>
            <a:endParaRPr lang="en-US" sz="1400" kern="1200">
              <a:solidFill>
                <a:srgbClr val="333F50"/>
              </a:solidFill>
              <a:latin typeface="+mn-lt"/>
              <a:ea typeface="+mn-lt"/>
              <a:cs typeface="+mn-lt"/>
            </a:endParaRPr>
          </a:p>
          <a:p>
            <a:pPr defTabSz="713232">
              <a:spcAft>
                <a:spcPts val="600"/>
              </a:spcAft>
            </a:pPr>
            <a:r>
              <a:rPr lang="en-US" sz="1400" kern="1200">
                <a:solidFill>
                  <a:schemeClr val="tx2">
                    <a:lumMod val="75000"/>
                  </a:schemeClr>
                </a:solidFill>
                <a:latin typeface="+mn-lt"/>
                <a:ea typeface="+mn-lt"/>
                <a:cs typeface="+mn-lt"/>
              </a:rPr>
              <a:t>Pharmaceutical </a:t>
            </a:r>
            <a:r>
              <a:rPr lang="en-US" sz="1400">
                <a:solidFill>
                  <a:schemeClr val="tx2">
                    <a:lumMod val="75000"/>
                  </a:schemeClr>
                </a:solidFill>
                <a:ea typeface="+mn-lt"/>
                <a:cs typeface="+mn-lt"/>
              </a:rPr>
              <a:t>Support</a:t>
            </a:r>
          </a:p>
          <a:p>
            <a:pPr defTabSz="713232">
              <a:spcAft>
                <a:spcPts val="600"/>
              </a:spcAft>
            </a:pPr>
            <a:r>
              <a:rPr lang="en-US" sz="1400">
                <a:solidFill>
                  <a:schemeClr val="tx2">
                    <a:lumMod val="75000"/>
                  </a:schemeClr>
                </a:solidFill>
                <a:ea typeface="+mn-lt"/>
                <a:cs typeface="+mn-lt"/>
              </a:rPr>
              <a:t>Organizations</a:t>
            </a:r>
            <a:endParaRPr lang="en-US" sz="1400" kern="1200">
              <a:solidFill>
                <a:schemeClr val="tx2">
                  <a:lumMod val="75000"/>
                </a:schemeClr>
              </a:solidFill>
              <a:latin typeface="+mn-lt"/>
              <a:ea typeface="+mn-lt"/>
              <a:cs typeface="+mn-lt"/>
            </a:endParaRPr>
          </a:p>
          <a:p>
            <a:pPr defTabSz="713232">
              <a:spcAft>
                <a:spcPts val="600"/>
              </a:spcAft>
            </a:pPr>
            <a:endParaRPr lang="en-US" sz="1400" kern="1200">
              <a:solidFill>
                <a:srgbClr val="333F50"/>
              </a:solidFill>
              <a:latin typeface="+mn-lt"/>
              <a:ea typeface="+mn-lt"/>
              <a:cs typeface="+mn-lt"/>
            </a:endParaRPr>
          </a:p>
          <a:p>
            <a:pPr defTabSz="713232">
              <a:spcAft>
                <a:spcPts val="600"/>
              </a:spcAft>
            </a:pPr>
            <a:r>
              <a:rPr lang="en-US" sz="1400" kern="1200">
                <a:solidFill>
                  <a:schemeClr val="tx2">
                    <a:lumMod val="75000"/>
                  </a:schemeClr>
                </a:solidFill>
                <a:latin typeface="+mn-lt"/>
                <a:ea typeface="+mn-lt"/>
                <a:cs typeface="+mn-lt"/>
              </a:rPr>
              <a:t>Cancer Center</a:t>
            </a:r>
            <a:endParaRPr lang="en-US" sz="1400">
              <a:solidFill>
                <a:schemeClr val="tx2">
                  <a:lumMod val="75000"/>
                </a:schemeClr>
              </a:solidFill>
              <a:ea typeface="+mn-lt"/>
              <a:cs typeface="+mn-lt"/>
            </a:endParaRPr>
          </a:p>
        </p:txBody>
      </p:sp>
      <p:sp>
        <p:nvSpPr>
          <p:cNvPr id="8" name="Left Brace 7">
            <a:extLst>
              <a:ext uri="{FF2B5EF4-FFF2-40B4-BE49-F238E27FC236}">
                <a16:creationId xmlns:a16="http://schemas.microsoft.com/office/drawing/2014/main" id="{15302FE0-8238-424C-88C1-F7D046A8300A}"/>
              </a:ext>
            </a:extLst>
          </p:cNvPr>
          <p:cNvSpPr/>
          <p:nvPr/>
        </p:nvSpPr>
        <p:spPr>
          <a:xfrm>
            <a:off x="8074484" y="2254408"/>
            <a:ext cx="756768" cy="3629234"/>
          </a:xfrm>
          <a:prstGeom prst="leftBrace">
            <a:avLst/>
          </a:prstGeom>
          <a:solidFill>
            <a:schemeClr val="accent6"/>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317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Arc 5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Resources</a:t>
            </a:r>
          </a:p>
        </p:txBody>
      </p:sp>
    </p:spTree>
    <p:extLst>
      <p:ext uri="{BB962C8B-B14F-4D97-AF65-F5344CB8AC3E}">
        <p14:creationId xmlns:p14="http://schemas.microsoft.com/office/powerpoint/2010/main" val="261824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1371599" y="294538"/>
            <a:ext cx="9895951" cy="1033669"/>
          </a:xfrm>
        </p:spPr>
        <p:txBody>
          <a:bodyPr>
            <a:normAutofit fontScale="90000"/>
          </a:bodyPr>
          <a:lstStyle/>
          <a:p>
            <a:r>
              <a:rPr lang="en-US">
                <a:solidFill>
                  <a:schemeClr val="bg1"/>
                </a:solidFill>
                <a:cs typeface="Calibri Light"/>
              </a:rPr>
              <a:t>Juxtaposition of Cancer Medication Need and Waste</a:t>
            </a:r>
            <a:endParaRPr lang="en-US">
              <a:solidFill>
                <a:schemeClr val="bg1"/>
              </a:solidFill>
            </a:endParaRPr>
          </a:p>
        </p:txBody>
      </p:sp>
      <p:pic>
        <p:nvPicPr>
          <p:cNvPr id="5" name="Picture 4">
            <a:extLst>
              <a:ext uri="{FF2B5EF4-FFF2-40B4-BE49-F238E27FC236}">
                <a16:creationId xmlns:a16="http://schemas.microsoft.com/office/drawing/2014/main" id="{122156C4-949F-6A9F-9FC1-7A2BFAE2BAC9}"/>
              </a:ext>
            </a:extLst>
          </p:cNvPr>
          <p:cNvPicPr>
            <a:picLocks noChangeAspect="1"/>
          </p:cNvPicPr>
          <p:nvPr/>
        </p:nvPicPr>
        <p:blipFill>
          <a:blip r:embed="rId2"/>
          <a:stretch>
            <a:fillRect/>
          </a:stretch>
        </p:blipFill>
        <p:spPr>
          <a:xfrm>
            <a:off x="1830730" y="1209248"/>
            <a:ext cx="7105497" cy="5914799"/>
          </a:xfrm>
          <a:prstGeom prst="rect">
            <a:avLst/>
          </a:prstGeom>
        </p:spPr>
      </p:pic>
      <p:pic>
        <p:nvPicPr>
          <p:cNvPr id="7" name="Picture 6" descr="A close-up of a sign&#10;&#10;Description automatically generated">
            <a:extLst>
              <a:ext uri="{FF2B5EF4-FFF2-40B4-BE49-F238E27FC236}">
                <a16:creationId xmlns:a16="http://schemas.microsoft.com/office/drawing/2014/main" id="{0EF5819C-907E-1A6D-FF0B-F095CD08EF09}"/>
              </a:ext>
            </a:extLst>
          </p:cNvPr>
          <p:cNvPicPr>
            <a:picLocks noChangeAspect="1"/>
          </p:cNvPicPr>
          <p:nvPr/>
        </p:nvPicPr>
        <p:blipFill>
          <a:blip r:embed="rId3"/>
          <a:stretch>
            <a:fillRect/>
          </a:stretch>
        </p:blipFill>
        <p:spPr>
          <a:xfrm>
            <a:off x="9416668" y="6191491"/>
            <a:ext cx="2695575" cy="609600"/>
          </a:xfrm>
          <a:prstGeom prst="rect">
            <a:avLst/>
          </a:prstGeom>
        </p:spPr>
      </p:pic>
    </p:spTree>
    <p:extLst>
      <p:ext uri="{BB962C8B-B14F-4D97-AF65-F5344CB8AC3E}">
        <p14:creationId xmlns:p14="http://schemas.microsoft.com/office/powerpoint/2010/main" val="416625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Cancer Drug Repositories</a:t>
            </a:r>
            <a:endParaRPr lang="en-US">
              <a:solidFill>
                <a:srgbClr val="FFFFFF"/>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3F0FE721-2C07-F067-9A78-4313DF2CF5E6}"/>
              </a:ext>
            </a:extLst>
          </p:cNvPr>
          <p:cNvSpPr>
            <a:spLocks noGrp="1"/>
          </p:cNvSpPr>
          <p:nvPr>
            <p:ph idx="1"/>
          </p:nvPr>
        </p:nvSpPr>
        <p:spPr>
          <a:xfrm>
            <a:off x="4234274" y="1374070"/>
            <a:ext cx="7119526" cy="4802893"/>
          </a:xfrm>
        </p:spPr>
        <p:txBody>
          <a:bodyPr vert="horz" lIns="91440" tIns="45720" rIns="91440" bIns="45720" rtlCol="0" anchor="t">
            <a:normAutofit/>
          </a:bodyPr>
          <a:lstStyle/>
          <a:p>
            <a:r>
              <a:rPr lang="en-US">
                <a:cs typeface="Calibri"/>
              </a:rPr>
              <a:t>Established for medication donation and redistribution</a:t>
            </a:r>
          </a:p>
          <a:p>
            <a:r>
              <a:rPr lang="en-US">
                <a:ea typeface="Calibri"/>
                <a:cs typeface="Calibri"/>
              </a:rPr>
              <a:t>14 states including Michigan have legislation </a:t>
            </a:r>
          </a:p>
          <a:p>
            <a:r>
              <a:rPr lang="en-US">
                <a:ea typeface="Calibri"/>
                <a:cs typeface="Calibri"/>
              </a:rPr>
              <a:t>Respond to medication affordability, access, and waste </a:t>
            </a:r>
          </a:p>
          <a:p>
            <a:r>
              <a:rPr lang="en-US" err="1">
                <a:ea typeface="Calibri"/>
                <a:cs typeface="Calibri"/>
              </a:rPr>
              <a:t>YesRx</a:t>
            </a:r>
            <a:r>
              <a:rPr lang="en-US">
                <a:ea typeface="Calibri"/>
                <a:cs typeface="Calibri"/>
              </a:rPr>
              <a:t> – charitable organization founded in June 2023, to remove barriers to medication access for vulnerable and underserved people and communities via a State-wide Cancer Drug Repository </a:t>
            </a:r>
          </a:p>
          <a:p>
            <a:pPr marL="0" indent="0">
              <a:buNone/>
            </a:pPr>
            <a:endParaRPr lang="en-US">
              <a:ea typeface="Calibri"/>
              <a:cs typeface="Calibri"/>
            </a:endParaRPr>
          </a:p>
        </p:txBody>
      </p:sp>
      <p:pic>
        <p:nvPicPr>
          <p:cNvPr id="6" name="Picture 5" descr="A close-up of a copyright symbol&#10;&#10;Description automatically generated">
            <a:extLst>
              <a:ext uri="{FF2B5EF4-FFF2-40B4-BE49-F238E27FC236}">
                <a16:creationId xmlns:a16="http://schemas.microsoft.com/office/drawing/2014/main" id="{14CC0217-FF32-2A87-AE4B-71CCACBE9BAF}"/>
              </a:ext>
            </a:extLst>
          </p:cNvPr>
          <p:cNvPicPr>
            <a:picLocks noChangeAspect="1"/>
          </p:cNvPicPr>
          <p:nvPr/>
        </p:nvPicPr>
        <p:blipFill>
          <a:blip r:embed="rId3"/>
          <a:stretch>
            <a:fillRect/>
          </a:stretch>
        </p:blipFill>
        <p:spPr>
          <a:xfrm>
            <a:off x="9348553" y="6091708"/>
            <a:ext cx="2676525" cy="695325"/>
          </a:xfrm>
          <a:prstGeom prst="rect">
            <a:avLst/>
          </a:prstGeom>
        </p:spPr>
      </p:pic>
    </p:spTree>
    <p:extLst>
      <p:ext uri="{BB962C8B-B14F-4D97-AF65-F5344CB8AC3E}">
        <p14:creationId xmlns:p14="http://schemas.microsoft.com/office/powerpoint/2010/main" val="260466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Ecosystem Approach </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1FD69A7A-C7E3-3993-9ADD-71172D1D1B6B}"/>
              </a:ext>
            </a:extLst>
          </p:cNvPr>
          <p:cNvPicPr>
            <a:picLocks noChangeAspect="1"/>
          </p:cNvPicPr>
          <p:nvPr/>
        </p:nvPicPr>
        <p:blipFill>
          <a:blip r:embed="rId3"/>
          <a:stretch>
            <a:fillRect/>
          </a:stretch>
        </p:blipFill>
        <p:spPr>
          <a:xfrm>
            <a:off x="3414183" y="-1293"/>
            <a:ext cx="1638300" cy="971550"/>
          </a:xfrm>
          <a:prstGeom prst="rect">
            <a:avLst/>
          </a:prstGeom>
        </p:spPr>
      </p:pic>
      <p:pic>
        <p:nvPicPr>
          <p:cNvPr id="5" name="Picture 4" descr="A diagram of a medical system&#10;&#10;Description automatically generated">
            <a:extLst>
              <a:ext uri="{FF2B5EF4-FFF2-40B4-BE49-F238E27FC236}">
                <a16:creationId xmlns:a16="http://schemas.microsoft.com/office/drawing/2014/main" id="{17AEC1E5-AB53-522E-FF1B-80A04012FF33}"/>
              </a:ext>
            </a:extLst>
          </p:cNvPr>
          <p:cNvPicPr>
            <a:picLocks noChangeAspect="1"/>
          </p:cNvPicPr>
          <p:nvPr/>
        </p:nvPicPr>
        <p:blipFill>
          <a:blip r:embed="rId4"/>
          <a:stretch>
            <a:fillRect/>
          </a:stretch>
        </p:blipFill>
        <p:spPr>
          <a:xfrm>
            <a:off x="4197586" y="824268"/>
            <a:ext cx="6430902" cy="5717464"/>
          </a:xfrm>
          <a:prstGeom prst="rect">
            <a:avLst/>
          </a:prstGeom>
        </p:spPr>
      </p:pic>
      <p:pic>
        <p:nvPicPr>
          <p:cNvPr id="6" name="Picture 5" descr="A close-up of a copyright symbol&#10;&#10;Description automatically generated">
            <a:extLst>
              <a:ext uri="{FF2B5EF4-FFF2-40B4-BE49-F238E27FC236}">
                <a16:creationId xmlns:a16="http://schemas.microsoft.com/office/drawing/2014/main" id="{52FD32A1-7555-2598-B813-EE32086E7FC6}"/>
              </a:ext>
            </a:extLst>
          </p:cNvPr>
          <p:cNvPicPr>
            <a:picLocks noChangeAspect="1"/>
          </p:cNvPicPr>
          <p:nvPr/>
        </p:nvPicPr>
        <p:blipFill>
          <a:blip r:embed="rId5"/>
          <a:stretch>
            <a:fillRect/>
          </a:stretch>
        </p:blipFill>
        <p:spPr>
          <a:xfrm>
            <a:off x="9376775" y="6054079"/>
            <a:ext cx="2676525" cy="695325"/>
          </a:xfrm>
          <a:prstGeom prst="rect">
            <a:avLst/>
          </a:prstGeom>
        </p:spPr>
      </p:pic>
    </p:spTree>
    <p:extLst>
      <p:ext uri="{BB962C8B-B14F-4D97-AF65-F5344CB8AC3E}">
        <p14:creationId xmlns:p14="http://schemas.microsoft.com/office/powerpoint/2010/main" val="310465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 name="Diagram 396">
            <a:extLst>
              <a:ext uri="{FF2B5EF4-FFF2-40B4-BE49-F238E27FC236}">
                <a16:creationId xmlns:a16="http://schemas.microsoft.com/office/drawing/2014/main" id="{8F140520-18EE-10FB-C4F4-1AFCF23B78C6}"/>
              </a:ext>
            </a:extLst>
          </p:cNvPr>
          <p:cNvGraphicFramePr/>
          <p:nvPr/>
        </p:nvGraphicFramePr>
        <p:xfrm>
          <a:off x="359834" y="630767"/>
          <a:ext cx="11429999" cy="5109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6" name="TextBox 425">
            <a:extLst>
              <a:ext uri="{FF2B5EF4-FFF2-40B4-BE49-F238E27FC236}">
                <a16:creationId xmlns:a16="http://schemas.microsoft.com/office/drawing/2014/main" id="{B867D484-A5AD-16E0-6181-A12D88CBA3FB}"/>
              </a:ext>
            </a:extLst>
          </p:cNvPr>
          <p:cNvSpPr txBox="1"/>
          <p:nvPr/>
        </p:nvSpPr>
        <p:spPr>
          <a:xfrm>
            <a:off x="134256" y="158793"/>
            <a:ext cx="374226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Maamwi</a:t>
            </a:r>
            <a:r>
              <a:rPr lang="en-US" dirty="0">
                <a:cs typeface="Calibri"/>
              </a:rPr>
              <a:t> </a:t>
            </a:r>
            <a:r>
              <a:rPr lang="en-US" dirty="0" err="1">
                <a:cs typeface="Calibri"/>
              </a:rPr>
              <a:t>Gda</a:t>
            </a:r>
            <a:r>
              <a:rPr lang="en-US" dirty="0">
                <a:cs typeface="Calibri"/>
              </a:rPr>
              <a:t>' </a:t>
            </a:r>
            <a:r>
              <a:rPr lang="en-US" dirty="0" err="1">
                <a:cs typeface="Calibri"/>
              </a:rPr>
              <a:t>monobmaadizzi</a:t>
            </a:r>
            <a:r>
              <a:rPr lang="en-US" dirty="0">
                <a:cs typeface="Calibri"/>
              </a:rPr>
              <a:t>' mi</a:t>
            </a:r>
          </a:p>
          <a:p>
            <a:r>
              <a:rPr lang="en-US" sz="1600" dirty="0">
                <a:cs typeface="Calibri"/>
              </a:rPr>
              <a:t>Let us gather for a good way of life</a:t>
            </a:r>
          </a:p>
        </p:txBody>
      </p:sp>
      <p:sp>
        <p:nvSpPr>
          <p:cNvPr id="637" name="TextBox 636">
            <a:extLst>
              <a:ext uri="{FF2B5EF4-FFF2-40B4-BE49-F238E27FC236}">
                <a16:creationId xmlns:a16="http://schemas.microsoft.com/office/drawing/2014/main" id="{319B32B0-473E-E534-5482-E75420AD3DCD}"/>
              </a:ext>
            </a:extLst>
          </p:cNvPr>
          <p:cNvSpPr txBox="1"/>
          <p:nvPr/>
        </p:nvSpPr>
        <p:spPr>
          <a:xfrm>
            <a:off x="8831665" y="4740208"/>
            <a:ext cx="3037268" cy="2029507"/>
          </a:xfrm>
          <a:prstGeom prst="rect">
            <a:avLst/>
          </a:prstGeom>
          <a:solidFill>
            <a:schemeClr val="bg1">
              <a:lumMod val="85000"/>
            </a:schemeClr>
          </a:solidFill>
          <a:ln w="12700">
            <a:solidFill>
              <a:schemeClr val="bg1">
                <a:lumMod val="8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Calibri"/>
              </a:rPr>
              <a:t>Objectives from LOI </a:t>
            </a:r>
            <a:endParaRPr lang="en-US" dirty="0"/>
          </a:p>
          <a:p>
            <a:pPr marL="285750" indent="-285750">
              <a:buFont typeface="Arial"/>
              <a:buChar char="•"/>
            </a:pPr>
            <a:r>
              <a:rPr lang="en-US" sz="1100" dirty="0">
                <a:cs typeface="Calibri"/>
              </a:rPr>
              <a:t>Educate tribal and state health systems stakeholders</a:t>
            </a:r>
          </a:p>
          <a:p>
            <a:pPr marL="285750" indent="-285750">
              <a:buFont typeface="Arial"/>
              <a:buChar char="•"/>
            </a:pPr>
            <a:r>
              <a:rPr lang="en-US" sz="1100" dirty="0">
                <a:solidFill>
                  <a:srgbClr val="FF0000"/>
                </a:solidFill>
                <a:cs typeface="Calibri"/>
              </a:rPr>
              <a:t>Facilitate GONA to identify PCOR/CER cancer priorities, including rural AI tribal traditional practices and palliative care use</a:t>
            </a:r>
          </a:p>
          <a:p>
            <a:pPr marL="285750" indent="-285750">
              <a:buFont typeface="Arial"/>
              <a:buChar char="•"/>
            </a:pPr>
            <a:r>
              <a:rPr lang="en-US" sz="1100" dirty="0">
                <a:solidFill>
                  <a:srgbClr val="0070C0"/>
                </a:solidFill>
                <a:cs typeface="Calibri"/>
              </a:rPr>
              <a:t>Discuss AI history/culture/tradition with healthcare stakeholders to prepare for future PCOR/CER tribal engagement in MI</a:t>
            </a:r>
          </a:p>
          <a:p>
            <a:pPr marL="285750" indent="-285750">
              <a:buFont typeface="Arial"/>
              <a:buChar char="•"/>
            </a:pPr>
            <a:r>
              <a:rPr lang="en-US" sz="1100" dirty="0">
                <a:cs typeface="Calibri"/>
              </a:rPr>
              <a:t>Prioritize and publish oncology/palliative care PCOR/CER research agenda for rural AI</a:t>
            </a:r>
          </a:p>
        </p:txBody>
      </p:sp>
      <p:sp>
        <p:nvSpPr>
          <p:cNvPr id="5868" name="TextBox 5867">
            <a:extLst>
              <a:ext uri="{FF2B5EF4-FFF2-40B4-BE49-F238E27FC236}">
                <a16:creationId xmlns:a16="http://schemas.microsoft.com/office/drawing/2014/main" id="{9A44996A-8142-49DE-2627-0EDA0A198311}"/>
              </a:ext>
            </a:extLst>
          </p:cNvPr>
          <p:cNvSpPr txBox="1"/>
          <p:nvPr/>
        </p:nvSpPr>
        <p:spPr>
          <a:xfrm>
            <a:off x="1235873" y="6076301"/>
            <a:ext cx="2506133" cy="646331"/>
          </a:xfrm>
          <a:prstGeom prst="rect">
            <a:avLst/>
          </a:prstGeom>
          <a:solidFill>
            <a:schemeClr val="bg1">
              <a:lumMod val="85000"/>
            </a:schemeClr>
          </a:solidFill>
          <a:ln w="12700">
            <a:solidFill>
              <a:schemeClr val="bg1">
                <a:lumMod val="8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cs typeface="Calibri"/>
              </a:rPr>
              <a:t>GONA</a:t>
            </a:r>
          </a:p>
          <a:p>
            <a:r>
              <a:rPr lang="en-US" sz="1200" dirty="0">
                <a:cs typeface="Calibri"/>
              </a:rPr>
              <a:t>Interviews/Focus Groups/PCOR CER Orientation/Training</a:t>
            </a:r>
          </a:p>
        </p:txBody>
      </p:sp>
      <p:sp>
        <p:nvSpPr>
          <p:cNvPr id="31365" name="TextBox 31364">
            <a:extLst>
              <a:ext uri="{FF2B5EF4-FFF2-40B4-BE49-F238E27FC236}">
                <a16:creationId xmlns:a16="http://schemas.microsoft.com/office/drawing/2014/main" id="{FBF22C90-12A2-805D-B20B-1D64D7CD926F}"/>
              </a:ext>
            </a:extLst>
          </p:cNvPr>
          <p:cNvSpPr txBox="1"/>
          <p:nvPr/>
        </p:nvSpPr>
        <p:spPr>
          <a:xfrm>
            <a:off x="1648735" y="5152384"/>
            <a:ext cx="1752598" cy="553998"/>
          </a:xfrm>
          <a:prstGeom prst="rect">
            <a:avLst/>
          </a:prstGeom>
          <a:noFill/>
          <a:ln>
            <a:solidFill>
              <a:schemeClr val="accent6">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00B050"/>
                </a:solidFill>
                <a:ea typeface="+mn-lt"/>
                <a:cs typeface="+mn-lt"/>
              </a:rPr>
              <a:t>Recorder/Transcription Svc</a:t>
            </a:r>
            <a:endParaRPr lang="en-US" sz="1000" dirty="0">
              <a:solidFill>
                <a:srgbClr val="00B050"/>
              </a:solidFill>
              <a:ea typeface="+mn-lt"/>
              <a:cs typeface="+mn-lt"/>
            </a:endParaRPr>
          </a:p>
          <a:p>
            <a:r>
              <a:rPr lang="en-US" sz="1000" b="1" dirty="0">
                <a:solidFill>
                  <a:srgbClr val="00B050"/>
                </a:solidFill>
                <a:ea typeface="+mn-lt"/>
                <a:cs typeface="+mn-lt"/>
              </a:rPr>
              <a:t>Matt Lamphier Photo Voice</a:t>
            </a:r>
            <a:endParaRPr lang="en-US" sz="1000" dirty="0">
              <a:solidFill>
                <a:srgbClr val="00B050"/>
              </a:solidFill>
              <a:ea typeface="+mn-lt"/>
              <a:cs typeface="+mn-lt"/>
            </a:endParaRPr>
          </a:p>
          <a:p>
            <a:r>
              <a:rPr lang="en-US" sz="1000" b="1" dirty="0">
                <a:solidFill>
                  <a:srgbClr val="00B050"/>
                </a:solidFill>
                <a:ea typeface="+mn-lt"/>
                <a:cs typeface="+mn-lt"/>
              </a:rPr>
              <a:t>Space, Travel, Honorarium</a:t>
            </a:r>
            <a:endParaRPr lang="en-US" dirty="0">
              <a:ea typeface="+mn-lt"/>
              <a:cs typeface="+mn-lt"/>
            </a:endParaRPr>
          </a:p>
        </p:txBody>
      </p:sp>
      <p:sp>
        <p:nvSpPr>
          <p:cNvPr id="31406" name="TextBox 31405">
            <a:extLst>
              <a:ext uri="{FF2B5EF4-FFF2-40B4-BE49-F238E27FC236}">
                <a16:creationId xmlns:a16="http://schemas.microsoft.com/office/drawing/2014/main" id="{158C0442-0A8B-2479-E1F2-91F13A207347}"/>
              </a:ext>
            </a:extLst>
          </p:cNvPr>
          <p:cNvSpPr txBox="1"/>
          <p:nvPr/>
        </p:nvSpPr>
        <p:spPr>
          <a:xfrm>
            <a:off x="8832641" y="3565540"/>
            <a:ext cx="1661374" cy="553998"/>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00B050"/>
                </a:solidFill>
                <a:ea typeface="+mn-lt"/>
                <a:cs typeface="+mn-lt"/>
              </a:rPr>
              <a:t>Recorder/Transcription Svc</a:t>
            </a:r>
            <a:endParaRPr lang="en-US" sz="1000" dirty="0">
              <a:solidFill>
                <a:srgbClr val="00B050"/>
              </a:solidFill>
              <a:ea typeface="+mn-lt"/>
              <a:cs typeface="+mn-lt"/>
            </a:endParaRPr>
          </a:p>
          <a:p>
            <a:r>
              <a:rPr lang="en-US" sz="1000" b="1" dirty="0">
                <a:solidFill>
                  <a:srgbClr val="00B050"/>
                </a:solidFill>
                <a:ea typeface="+mn-lt"/>
                <a:cs typeface="+mn-lt"/>
              </a:rPr>
              <a:t>Matt Lamphier Photo Voice</a:t>
            </a:r>
          </a:p>
          <a:p>
            <a:r>
              <a:rPr lang="en-US" sz="1000" b="1" dirty="0">
                <a:solidFill>
                  <a:srgbClr val="00B050"/>
                </a:solidFill>
                <a:cs typeface="Calibri"/>
              </a:rPr>
              <a:t>Space, Travel, Honorarium</a:t>
            </a:r>
          </a:p>
        </p:txBody>
      </p:sp>
      <p:sp>
        <p:nvSpPr>
          <p:cNvPr id="5884" name="TextBox 5883">
            <a:extLst>
              <a:ext uri="{FF2B5EF4-FFF2-40B4-BE49-F238E27FC236}">
                <a16:creationId xmlns:a16="http://schemas.microsoft.com/office/drawing/2014/main" id="{0BE1826F-03B3-51CA-E3D3-C9C37C4478C9}"/>
              </a:ext>
            </a:extLst>
          </p:cNvPr>
          <p:cNvSpPr txBox="1"/>
          <p:nvPr/>
        </p:nvSpPr>
        <p:spPr>
          <a:xfrm>
            <a:off x="4316933" y="6103598"/>
            <a:ext cx="3378200" cy="646331"/>
          </a:xfrm>
          <a:prstGeom prst="rect">
            <a:avLst/>
          </a:prstGeom>
          <a:solidFill>
            <a:schemeClr val="bg1">
              <a:lumMod val="85000"/>
            </a:schemeClr>
          </a:solidFill>
          <a:ln w="12700">
            <a:solidFill>
              <a:schemeClr val="bg1">
                <a:lumMod val="8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Consortium:  Tribal Providers/Cancer Centers Staff/Survivors/Caregivers/other Private and Govt stakeholders  </a:t>
            </a:r>
          </a:p>
        </p:txBody>
      </p:sp>
      <p:sp>
        <p:nvSpPr>
          <p:cNvPr id="31487" name="TextBox 31486">
            <a:extLst>
              <a:ext uri="{FF2B5EF4-FFF2-40B4-BE49-F238E27FC236}">
                <a16:creationId xmlns:a16="http://schemas.microsoft.com/office/drawing/2014/main" id="{76AE70EA-1C45-ABB0-17C0-E19E62AD03BB}"/>
              </a:ext>
            </a:extLst>
          </p:cNvPr>
          <p:cNvSpPr txBox="1"/>
          <p:nvPr/>
        </p:nvSpPr>
        <p:spPr>
          <a:xfrm>
            <a:off x="5863167" y="3564466"/>
            <a:ext cx="1849965" cy="246221"/>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00B050"/>
                </a:solidFill>
                <a:ea typeface="+mn-lt"/>
                <a:cs typeface="+mn-lt"/>
              </a:rPr>
              <a:t>Publication </a:t>
            </a:r>
            <a:endParaRPr lang="en-US" sz="1000" b="1" dirty="0">
              <a:solidFill>
                <a:srgbClr val="00B050"/>
              </a:solidFill>
              <a:cs typeface="Calibri"/>
            </a:endParaRPr>
          </a:p>
        </p:txBody>
      </p:sp>
      <p:sp>
        <p:nvSpPr>
          <p:cNvPr id="36493" name="TextBox 36492">
            <a:extLst>
              <a:ext uri="{FF2B5EF4-FFF2-40B4-BE49-F238E27FC236}">
                <a16:creationId xmlns:a16="http://schemas.microsoft.com/office/drawing/2014/main" id="{1414A90E-A9B8-4A4E-8691-ABEBC4E2CD27}"/>
              </a:ext>
            </a:extLst>
          </p:cNvPr>
          <p:cNvSpPr txBox="1"/>
          <p:nvPr/>
        </p:nvSpPr>
        <p:spPr>
          <a:xfrm>
            <a:off x="2932498" y="3548625"/>
            <a:ext cx="2094204" cy="400110"/>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00B050"/>
                </a:solidFill>
                <a:ea typeface="+mn-lt"/>
                <a:cs typeface="+mn-lt"/>
              </a:rPr>
              <a:t> CMEs/CEUs for Learning Session Participants</a:t>
            </a:r>
            <a:endParaRPr lang="en-US" sz="1000" dirty="0">
              <a:solidFill>
                <a:srgbClr val="00B050"/>
              </a:solidFill>
              <a:cs typeface="Calibri"/>
            </a:endParaRPr>
          </a:p>
        </p:txBody>
      </p:sp>
      <p:sp>
        <p:nvSpPr>
          <p:cNvPr id="40934" name="TextBox 40933">
            <a:extLst>
              <a:ext uri="{FF2B5EF4-FFF2-40B4-BE49-F238E27FC236}">
                <a16:creationId xmlns:a16="http://schemas.microsoft.com/office/drawing/2014/main" id="{8F9251A0-8BA2-8517-0CD8-4EA24381E5FF}"/>
              </a:ext>
            </a:extLst>
          </p:cNvPr>
          <p:cNvSpPr txBox="1"/>
          <p:nvPr/>
        </p:nvSpPr>
        <p:spPr>
          <a:xfrm>
            <a:off x="10533224" y="248816"/>
            <a:ext cx="1212979" cy="383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24-months</a:t>
            </a:r>
            <a:endParaRPr lang="en-US" dirty="0"/>
          </a:p>
        </p:txBody>
      </p:sp>
      <p:sp>
        <p:nvSpPr>
          <p:cNvPr id="41060" name="TextBox 41059">
            <a:extLst>
              <a:ext uri="{FF2B5EF4-FFF2-40B4-BE49-F238E27FC236}">
                <a16:creationId xmlns:a16="http://schemas.microsoft.com/office/drawing/2014/main" id="{26F1330F-A324-9E9B-0E0C-790B7A8B8B67}"/>
              </a:ext>
            </a:extLst>
          </p:cNvPr>
          <p:cNvSpPr txBox="1"/>
          <p:nvPr/>
        </p:nvSpPr>
        <p:spPr>
          <a:xfrm>
            <a:off x="1917960" y="1767632"/>
            <a:ext cx="1238897" cy="46166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Develop Focus Group Questions</a:t>
            </a:r>
            <a:endParaRPr lang="en-US" sz="1200" dirty="0"/>
          </a:p>
        </p:txBody>
      </p:sp>
      <p:cxnSp>
        <p:nvCxnSpPr>
          <p:cNvPr id="41061" name="Straight Arrow Connector 41060">
            <a:extLst>
              <a:ext uri="{FF2B5EF4-FFF2-40B4-BE49-F238E27FC236}">
                <a16:creationId xmlns:a16="http://schemas.microsoft.com/office/drawing/2014/main" id="{BB9667A6-1DFC-A6DB-6C03-D21FB7843B05}"/>
              </a:ext>
            </a:extLst>
          </p:cNvPr>
          <p:cNvCxnSpPr/>
          <p:nvPr/>
        </p:nvCxnSpPr>
        <p:spPr>
          <a:xfrm flipV="1">
            <a:off x="1714436" y="2242653"/>
            <a:ext cx="515259" cy="930987"/>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11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4" name="Rectangle 253">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1EFC4-922C-0DB3-96CB-E33C0A44B2FC}"/>
              </a:ext>
            </a:extLst>
          </p:cNvPr>
          <p:cNvSpPr>
            <a:spLocks noGrp="1"/>
          </p:cNvSpPr>
          <p:nvPr>
            <p:ph type="title"/>
          </p:nvPr>
        </p:nvSpPr>
        <p:spPr>
          <a:xfrm>
            <a:off x="516469" y="2366899"/>
            <a:ext cx="5579530" cy="1655482"/>
          </a:xfrm>
        </p:spPr>
        <p:txBody>
          <a:bodyPr vert="horz" lIns="91440" tIns="45720" rIns="91440" bIns="45720" rtlCol="0" anchor="b">
            <a:normAutofit fontScale="90000"/>
          </a:bodyPr>
          <a:lstStyle/>
          <a:p>
            <a:pPr algn="r"/>
            <a:r>
              <a:rPr lang="en-US" sz="3700" dirty="0"/>
              <a:t>Where do you need Resources and</a:t>
            </a:r>
            <a:r>
              <a:rPr lang="en-US" sz="3700" kern="1200" dirty="0">
                <a:latin typeface="+mj-lt"/>
                <a:ea typeface="+mj-ea"/>
                <a:cs typeface="+mj-cs"/>
              </a:rPr>
              <a:t> Community Support</a:t>
            </a:r>
            <a:r>
              <a:rPr lang="en-US" sz="3700" dirty="0"/>
              <a:t> Along the Cancer Continuum?</a:t>
            </a:r>
            <a:endParaRPr lang="en-US" sz="3700" kern="1200" dirty="0">
              <a:latin typeface="+mj-lt"/>
              <a:ea typeface="+mj-ea"/>
              <a:cs typeface="+mj-cs"/>
            </a:endParaRPr>
          </a:p>
        </p:txBody>
      </p:sp>
      <p:pic>
        <p:nvPicPr>
          <p:cNvPr id="230" name="Content Placeholder 229" descr="A group of people holding hands&#10;&#10;Description automatically generated">
            <a:extLst>
              <a:ext uri="{FF2B5EF4-FFF2-40B4-BE49-F238E27FC236}">
                <a16:creationId xmlns:a16="http://schemas.microsoft.com/office/drawing/2014/main" id="{CED66852-8304-2704-EE54-6B192584373B}"/>
              </a:ext>
            </a:extLst>
          </p:cNvPr>
          <p:cNvPicPr>
            <a:picLocks noGrp="1" noChangeAspect="1"/>
          </p:cNvPicPr>
          <p:nvPr>
            <p:ph sz="half" idx="2"/>
          </p:nvPr>
        </p:nvPicPr>
        <p:blipFill>
          <a:blip r:embed="rId3"/>
          <a:stretch>
            <a:fillRect/>
          </a:stretch>
        </p:blipFill>
        <p:spPr>
          <a:xfrm>
            <a:off x="6675120" y="1011442"/>
            <a:ext cx="4957638" cy="4449478"/>
          </a:xfrm>
          <a:prstGeom prst="rect">
            <a:avLst/>
          </a:prstGeom>
        </p:spPr>
      </p:pic>
      <p:sp>
        <p:nvSpPr>
          <p:cNvPr id="255" name="Rectangle 254">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8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boat on the water&#10;&#10;Description automatically generated">
            <a:extLst>
              <a:ext uri="{FF2B5EF4-FFF2-40B4-BE49-F238E27FC236}">
                <a16:creationId xmlns:a16="http://schemas.microsoft.com/office/drawing/2014/main" id="{DC85F3EA-9383-AE3D-3686-EDD4ED177CE3}"/>
              </a:ext>
            </a:extLst>
          </p:cNvPr>
          <p:cNvPicPr>
            <a:picLocks noGrp="1" noChangeAspect="1"/>
          </p:cNvPicPr>
          <p:nvPr>
            <p:ph idx="1"/>
          </p:nvPr>
        </p:nvPicPr>
        <p:blipFill>
          <a:blip r:embed="rId3"/>
          <a:stretch>
            <a:fillRect/>
          </a:stretch>
        </p:blipFill>
        <p:spPr>
          <a:xfrm>
            <a:off x="361423" y="365323"/>
            <a:ext cx="11472332" cy="6126295"/>
          </a:xfrm>
        </p:spPr>
      </p:pic>
    </p:spTree>
    <p:extLst>
      <p:ext uri="{BB962C8B-B14F-4D97-AF65-F5344CB8AC3E}">
        <p14:creationId xmlns:p14="http://schemas.microsoft.com/office/powerpoint/2010/main" val="1656564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holding a feather and a feather&#10;&#10;Description automatically generated">
            <a:extLst>
              <a:ext uri="{FF2B5EF4-FFF2-40B4-BE49-F238E27FC236}">
                <a16:creationId xmlns:a16="http://schemas.microsoft.com/office/drawing/2014/main" id="{F7DAE121-678E-BF2B-31B9-D6CA962D3A33}"/>
              </a:ext>
            </a:extLst>
          </p:cNvPr>
          <p:cNvPicPr>
            <a:picLocks noGrp="1" noChangeAspect="1"/>
          </p:cNvPicPr>
          <p:nvPr>
            <p:ph idx="1"/>
          </p:nvPr>
        </p:nvPicPr>
        <p:blipFill rotWithShape="1">
          <a:blip r:embed="rId2"/>
          <a:srcRect l="9371" r="2" b="2"/>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Tree>
    <p:extLst>
      <p:ext uri="{BB962C8B-B14F-4D97-AF65-F5344CB8AC3E}">
        <p14:creationId xmlns:p14="http://schemas.microsoft.com/office/powerpoint/2010/main" val="287029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E1633-C5E8-684C-BBDA-A2FFEDE5B3F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ea typeface="Calibri Light"/>
                <a:cs typeface="Calibri Light"/>
              </a:rPr>
              <a:t>The Cancer Continuum</a:t>
            </a:r>
            <a:endParaRPr lang="en-US" sz="4000">
              <a:solidFill>
                <a:srgbClr val="FFFFFF"/>
              </a:solidFill>
            </a:endParaRPr>
          </a:p>
        </p:txBody>
      </p:sp>
      <p:sp>
        <p:nvSpPr>
          <p:cNvPr id="3" name="Content Placeholder 2">
            <a:extLst>
              <a:ext uri="{FF2B5EF4-FFF2-40B4-BE49-F238E27FC236}">
                <a16:creationId xmlns:a16="http://schemas.microsoft.com/office/drawing/2014/main" id="{305DDB44-7B33-30F3-230B-E801D48FE1F5}"/>
              </a:ext>
            </a:extLst>
          </p:cNvPr>
          <p:cNvSpPr>
            <a:spLocks noGrp="1"/>
          </p:cNvSpPr>
          <p:nvPr>
            <p:ph idx="1"/>
          </p:nvPr>
        </p:nvSpPr>
        <p:spPr/>
        <p:txBody>
          <a:bodyPr vert="horz" lIns="91440" tIns="45720" rIns="91440" bIns="45720" rtlCol="0" anchor="t">
            <a:normAutofit/>
          </a:bodyPr>
          <a:lstStyle/>
          <a:p>
            <a:pPr marL="0" indent="0">
              <a:buNone/>
            </a:pPr>
            <a:endParaRPr lang="en-US" sz="1400">
              <a:solidFill>
                <a:srgbClr val="333333"/>
              </a:solidFill>
              <a:ea typeface="+mn-lt"/>
              <a:cs typeface="+mn-lt"/>
            </a:endParaRPr>
          </a:p>
          <a:p>
            <a:endParaRPr lang="en-US" sz="1400">
              <a:solidFill>
                <a:srgbClr val="333333"/>
              </a:solidFill>
              <a:ea typeface="Calibri"/>
              <a:cs typeface="Calibri"/>
            </a:endParaRPr>
          </a:p>
        </p:txBody>
      </p:sp>
      <p:graphicFrame>
        <p:nvGraphicFramePr>
          <p:cNvPr id="4" name="Diagram 3">
            <a:extLst>
              <a:ext uri="{FF2B5EF4-FFF2-40B4-BE49-F238E27FC236}">
                <a16:creationId xmlns:a16="http://schemas.microsoft.com/office/drawing/2014/main" id="{8A42AC2F-22FF-CC2C-E06B-F5E8116ECC39}"/>
              </a:ext>
            </a:extLst>
          </p:cNvPr>
          <p:cNvGraphicFramePr/>
          <p:nvPr>
            <p:extLst>
              <p:ext uri="{D42A27DB-BD31-4B8C-83A1-F6EECF244321}">
                <p14:modId xmlns:p14="http://schemas.microsoft.com/office/powerpoint/2010/main" val="1383848802"/>
              </p:ext>
            </p:extLst>
          </p:nvPr>
        </p:nvGraphicFramePr>
        <p:xfrm>
          <a:off x="4290375" y="-202166"/>
          <a:ext cx="7630919" cy="7238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TextBox 42">
            <a:extLst>
              <a:ext uri="{FF2B5EF4-FFF2-40B4-BE49-F238E27FC236}">
                <a16:creationId xmlns:a16="http://schemas.microsoft.com/office/drawing/2014/main" id="{8F56BA31-4B56-EE69-C156-2B5FA526E5EA}"/>
              </a:ext>
            </a:extLst>
          </p:cNvPr>
          <p:cNvSpPr txBox="1"/>
          <p:nvPr/>
        </p:nvSpPr>
        <p:spPr>
          <a:xfrm>
            <a:off x="4205671" y="4637743"/>
            <a:ext cx="2845443"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"Support Systems in a Rural Indigenous Community is Vital for Our Survival"</a:t>
            </a:r>
            <a:endParaRPr lang="en-US" sz="2000" i="1">
              <a:cs typeface="Calibri"/>
            </a:endParaRPr>
          </a:p>
          <a:p>
            <a:endParaRPr lang="en-US">
              <a:cs typeface="Calibri"/>
            </a:endParaRPr>
          </a:p>
          <a:p>
            <a:r>
              <a:rPr lang="en-US" i="1">
                <a:cs typeface="Calibri"/>
              </a:rPr>
              <a:t>Amanda Hess, Hannahville Indian Community</a:t>
            </a:r>
            <a:endParaRPr lang="en-US"/>
          </a:p>
        </p:txBody>
      </p:sp>
      <p:sp>
        <p:nvSpPr>
          <p:cNvPr id="85" name="TextBox 84">
            <a:extLst>
              <a:ext uri="{FF2B5EF4-FFF2-40B4-BE49-F238E27FC236}">
                <a16:creationId xmlns:a16="http://schemas.microsoft.com/office/drawing/2014/main" id="{7C93958D-90AD-B20A-8EF0-5CB92E03CB53}"/>
              </a:ext>
            </a:extLst>
          </p:cNvPr>
          <p:cNvSpPr txBox="1"/>
          <p:nvPr/>
        </p:nvSpPr>
        <p:spPr>
          <a:xfrm>
            <a:off x="4292280" y="506392"/>
            <a:ext cx="743094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212121"/>
                </a:solidFill>
                <a:ea typeface="+mn-lt"/>
                <a:cs typeface="+mn-lt"/>
              </a:rPr>
              <a:t>Studies including both rural and urban AI cancer survivors revealed barriers to receipt of </a:t>
            </a:r>
            <a:r>
              <a:rPr lang="en-US" sz="2400" i="1">
                <a:solidFill>
                  <a:srgbClr val="212121"/>
                </a:solidFill>
                <a:ea typeface="+mn-lt"/>
                <a:cs typeface="+mn-lt"/>
              </a:rPr>
              <a:t>optimal cancer symptom management</a:t>
            </a:r>
            <a:r>
              <a:rPr lang="en-US" sz="2400">
                <a:solidFill>
                  <a:srgbClr val="212121"/>
                </a:solidFill>
                <a:ea typeface="+mn-lt"/>
                <a:cs typeface="+mn-lt"/>
              </a:rPr>
              <a:t> and proportionally </a:t>
            </a:r>
            <a:r>
              <a:rPr lang="en-US" sz="2400" i="1">
                <a:solidFill>
                  <a:srgbClr val="212121"/>
                </a:solidFill>
                <a:ea typeface="+mn-lt"/>
                <a:cs typeface="+mn-lt"/>
              </a:rPr>
              <a:t>lower hospice utilization</a:t>
            </a:r>
            <a:r>
              <a:rPr lang="en-US" sz="2400">
                <a:solidFill>
                  <a:srgbClr val="212121"/>
                </a:solidFill>
                <a:ea typeface="+mn-lt"/>
                <a:cs typeface="+mn-lt"/>
              </a:rPr>
              <a:t> among AI/AN populations. </a:t>
            </a:r>
            <a:endParaRPr lang="en-US" sz="2400">
              <a:ea typeface="+mn-lt"/>
              <a:cs typeface="+mn-lt"/>
            </a:endParaRPr>
          </a:p>
        </p:txBody>
      </p:sp>
      <p:sp>
        <p:nvSpPr>
          <p:cNvPr id="187" name="TextBox 186">
            <a:extLst>
              <a:ext uri="{FF2B5EF4-FFF2-40B4-BE49-F238E27FC236}">
                <a16:creationId xmlns:a16="http://schemas.microsoft.com/office/drawing/2014/main" id="{FE19BFF6-49BE-B852-995A-793E23E9CD6A}"/>
              </a:ext>
            </a:extLst>
          </p:cNvPr>
          <p:cNvSpPr txBox="1"/>
          <p:nvPr/>
        </p:nvSpPr>
        <p:spPr>
          <a:xfrm>
            <a:off x="-28201" y="6137409"/>
            <a:ext cx="39767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ea typeface="+mn-lt"/>
                <a:cs typeface="+mn-lt"/>
              </a:rPr>
              <a:t>Guadagnolo BA, Petereit DG, Coleman CN. Cancer Care Access and Outcomes for American Indian Populations in the United States: Challenges and Models for Progress. Semin </a:t>
            </a:r>
            <a:r>
              <a:rPr lang="en-US" sz="800" err="1">
                <a:solidFill>
                  <a:schemeClr val="bg1"/>
                </a:solidFill>
                <a:ea typeface="+mn-lt"/>
                <a:cs typeface="+mn-lt"/>
              </a:rPr>
              <a:t>Radiat</a:t>
            </a:r>
            <a:r>
              <a:rPr lang="en-US" sz="800">
                <a:solidFill>
                  <a:schemeClr val="bg1"/>
                </a:solidFill>
                <a:ea typeface="+mn-lt"/>
                <a:cs typeface="+mn-lt"/>
              </a:rPr>
              <a:t> Oncol. 2017 Apr;27(2):143-149. </a:t>
            </a:r>
            <a:r>
              <a:rPr lang="en-US" sz="800" err="1">
                <a:solidFill>
                  <a:schemeClr val="bg1"/>
                </a:solidFill>
                <a:ea typeface="+mn-lt"/>
                <a:cs typeface="+mn-lt"/>
              </a:rPr>
              <a:t>doi</a:t>
            </a:r>
            <a:r>
              <a:rPr lang="en-US" sz="800">
                <a:solidFill>
                  <a:schemeClr val="bg1"/>
                </a:solidFill>
                <a:ea typeface="+mn-lt"/>
                <a:cs typeface="+mn-lt"/>
              </a:rPr>
              <a:t>: 10.1016/j.semradonc.2016.11.006. </a:t>
            </a:r>
            <a:r>
              <a:rPr lang="en-US" sz="800" err="1">
                <a:solidFill>
                  <a:schemeClr val="bg1"/>
                </a:solidFill>
                <a:ea typeface="+mn-lt"/>
                <a:cs typeface="+mn-lt"/>
              </a:rPr>
              <a:t>Epub</a:t>
            </a:r>
            <a:r>
              <a:rPr lang="en-US" sz="800">
                <a:solidFill>
                  <a:schemeClr val="bg1"/>
                </a:solidFill>
                <a:ea typeface="+mn-lt"/>
                <a:cs typeface="+mn-lt"/>
              </a:rPr>
              <a:t> 2016 Nov 24. PMID: 28325240; PMCID: PMC5363281.</a:t>
            </a:r>
            <a:endParaRPr lang="en-US" sz="800">
              <a:solidFill>
                <a:schemeClr val="bg1"/>
              </a:solidFill>
              <a:cs typeface="Calibri"/>
            </a:endParaRPr>
          </a:p>
        </p:txBody>
      </p:sp>
      <p:pic>
        <p:nvPicPr>
          <p:cNvPr id="25" name="Picture 24" descr="A blue line with black text&#10;&#10;Description automatically generated">
            <a:extLst>
              <a:ext uri="{FF2B5EF4-FFF2-40B4-BE49-F238E27FC236}">
                <a16:creationId xmlns:a16="http://schemas.microsoft.com/office/drawing/2014/main" id="{5423F463-4A16-A894-2D9A-F464D39F41E0}"/>
              </a:ext>
            </a:extLst>
          </p:cNvPr>
          <p:cNvPicPr>
            <a:picLocks noChangeAspect="1"/>
          </p:cNvPicPr>
          <p:nvPr/>
        </p:nvPicPr>
        <p:blipFill>
          <a:blip r:embed="rId8"/>
          <a:stretch>
            <a:fillRect/>
          </a:stretch>
        </p:blipFill>
        <p:spPr>
          <a:xfrm>
            <a:off x="6930189" y="4358234"/>
            <a:ext cx="4965031" cy="499718"/>
          </a:xfrm>
          <a:prstGeom prst="rect">
            <a:avLst/>
          </a:prstGeom>
        </p:spPr>
      </p:pic>
    </p:spTree>
    <p:extLst>
      <p:ext uri="{BB962C8B-B14F-4D97-AF65-F5344CB8AC3E}">
        <p14:creationId xmlns:p14="http://schemas.microsoft.com/office/powerpoint/2010/main" val="215759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9EB0-0CF0-1C2C-3B59-EC29F3B226C0}"/>
              </a:ext>
            </a:extLst>
          </p:cNvPr>
          <p:cNvSpPr>
            <a:spLocks noGrp="1"/>
          </p:cNvSpPr>
          <p:nvPr>
            <p:ph type="title"/>
          </p:nvPr>
        </p:nvSpPr>
        <p:spPr>
          <a:xfrm>
            <a:off x="407893" y="277729"/>
            <a:ext cx="9895951" cy="1033669"/>
          </a:xfrm>
        </p:spPr>
        <p:txBody>
          <a:bodyPr>
            <a:normAutofit fontScale="90000"/>
          </a:bodyPr>
          <a:lstStyle/>
          <a:p>
            <a:r>
              <a:rPr lang="en-US" sz="4000">
                <a:solidFill>
                  <a:srgbClr val="FFFFFF"/>
                </a:solidFill>
                <a:cs typeface="Calibri Light"/>
              </a:rPr>
              <a:t>Prevention &amp; Early Detection </a:t>
            </a:r>
            <a:br>
              <a:rPr lang="en-US" sz="4000">
                <a:solidFill>
                  <a:srgbClr val="FFFFFF"/>
                </a:solidFill>
                <a:cs typeface="Calibri Light"/>
              </a:rPr>
            </a:br>
            <a:r>
              <a:rPr lang="en-US" sz="4000">
                <a:solidFill>
                  <a:srgbClr val="FFFFFF"/>
                </a:solidFill>
                <a:cs typeface="Calibri Light"/>
              </a:rPr>
              <a:t>Factors that Influence Uptake of Cancer Screening</a:t>
            </a:r>
            <a:endParaRPr lang="en-US" sz="4000">
              <a:solidFill>
                <a:srgbClr val="FFFFFF"/>
              </a:solidFill>
            </a:endParaRPr>
          </a:p>
        </p:txBody>
      </p:sp>
      <p:sp>
        <p:nvSpPr>
          <p:cNvPr id="4" name="TextBox 3">
            <a:extLst>
              <a:ext uri="{FF2B5EF4-FFF2-40B4-BE49-F238E27FC236}">
                <a16:creationId xmlns:a16="http://schemas.microsoft.com/office/drawing/2014/main" id="{BD42707A-38DE-1691-713F-CB6C72B7BD12}"/>
              </a:ext>
            </a:extLst>
          </p:cNvPr>
          <p:cNvSpPr txBox="1"/>
          <p:nvPr/>
        </p:nvSpPr>
        <p:spPr>
          <a:xfrm>
            <a:off x="174497" y="2078157"/>
            <a:ext cx="475976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Multi-Component Interventions</a:t>
            </a:r>
          </a:p>
          <a:p>
            <a:pPr marL="457200" indent="-457200">
              <a:buFont typeface="Wingdings"/>
              <a:buChar char="v"/>
            </a:pPr>
            <a:r>
              <a:rPr lang="en-US" sz="2400">
                <a:latin typeface="Calibri Light"/>
                <a:cs typeface="Calibri"/>
              </a:rPr>
              <a:t>Utilization of EHR Screening Reminders</a:t>
            </a:r>
          </a:p>
          <a:p>
            <a:pPr marL="457200" indent="-457200">
              <a:buFont typeface="Wingdings,Sans-Serif"/>
              <a:buChar char="v"/>
            </a:pPr>
            <a:r>
              <a:rPr lang="en-US" sz="2400">
                <a:latin typeface="Calibri Light"/>
                <a:cs typeface="Arial"/>
              </a:rPr>
              <a:t>Utilization of Appointment Reminders</a:t>
            </a:r>
          </a:p>
          <a:p>
            <a:pPr marL="457200" indent="-457200">
              <a:buFont typeface="Wingdings"/>
              <a:buChar char="v"/>
            </a:pPr>
            <a:r>
              <a:rPr lang="en-US" sz="2400">
                <a:latin typeface="Calibri Light"/>
                <a:cs typeface="Calibri"/>
              </a:rPr>
              <a:t>Providing Navigation Support</a:t>
            </a:r>
          </a:p>
          <a:p>
            <a:r>
              <a:rPr lang="en-US" sz="2400">
                <a:latin typeface="Calibri Light"/>
                <a:cs typeface="Calibri"/>
              </a:rPr>
              <a:t>       at the Point of Referral</a:t>
            </a:r>
          </a:p>
          <a:p>
            <a:pPr marL="457200" indent="-457200">
              <a:buFont typeface="Wingdings"/>
              <a:buChar char="v"/>
            </a:pPr>
            <a:r>
              <a:rPr lang="en-US" sz="2400">
                <a:latin typeface="Calibri Light"/>
                <a:cs typeface="Calibri"/>
              </a:rPr>
              <a:t>Community Outreach and Engagement</a:t>
            </a:r>
          </a:p>
        </p:txBody>
      </p:sp>
      <p:pic>
        <p:nvPicPr>
          <p:cNvPr id="5" name="Picture 4" descr="A graph of mammograms completed&#10;&#10;Description automatically generated">
            <a:extLst>
              <a:ext uri="{FF2B5EF4-FFF2-40B4-BE49-F238E27FC236}">
                <a16:creationId xmlns:a16="http://schemas.microsoft.com/office/drawing/2014/main" id="{B9AA2713-2320-C610-799F-E08F31B25CA1}"/>
              </a:ext>
            </a:extLst>
          </p:cNvPr>
          <p:cNvPicPr>
            <a:picLocks noChangeAspect="1"/>
          </p:cNvPicPr>
          <p:nvPr/>
        </p:nvPicPr>
        <p:blipFill>
          <a:blip r:embed="rId2"/>
          <a:stretch>
            <a:fillRect/>
          </a:stretch>
        </p:blipFill>
        <p:spPr>
          <a:xfrm>
            <a:off x="4883020" y="2370327"/>
            <a:ext cx="7251958" cy="2916323"/>
          </a:xfrm>
          <a:prstGeom prst="rect">
            <a:avLst/>
          </a:prstGeom>
        </p:spPr>
      </p:pic>
      <p:sp>
        <p:nvSpPr>
          <p:cNvPr id="6" name="TextBox 5">
            <a:extLst>
              <a:ext uri="{FF2B5EF4-FFF2-40B4-BE49-F238E27FC236}">
                <a16:creationId xmlns:a16="http://schemas.microsoft.com/office/drawing/2014/main" id="{3405FA6D-51C9-303D-1937-ECE31BB73A22}"/>
              </a:ext>
            </a:extLst>
          </p:cNvPr>
          <p:cNvSpPr txBox="1"/>
          <p:nvPr/>
        </p:nvSpPr>
        <p:spPr>
          <a:xfrm>
            <a:off x="6045199" y="5672667"/>
            <a:ext cx="55033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Increase in Mammogram Completion Rate</a:t>
            </a:r>
          </a:p>
          <a:p>
            <a:pPr algn="ctr"/>
            <a:r>
              <a:rPr lang="en-US">
                <a:cs typeface="Calibri"/>
              </a:rPr>
              <a:t>EHR &amp; Patient Reminders – Navigation Support  Community Outreach and Engagement</a:t>
            </a:r>
          </a:p>
        </p:txBody>
      </p:sp>
    </p:spTree>
    <p:extLst>
      <p:ext uri="{BB962C8B-B14F-4D97-AF65-F5344CB8AC3E}">
        <p14:creationId xmlns:p14="http://schemas.microsoft.com/office/powerpoint/2010/main" val="217825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7A47D-2250-6B1F-DDF4-F7E0DC4FAA12}"/>
              </a:ext>
            </a:extLst>
          </p:cNvPr>
          <p:cNvSpPr>
            <a:spLocks noGrp="1"/>
          </p:cNvSpPr>
          <p:nvPr>
            <p:ph type="title"/>
          </p:nvPr>
        </p:nvSpPr>
        <p:spPr>
          <a:xfrm>
            <a:off x="826396" y="365985"/>
            <a:ext cx="4230100" cy="2653106"/>
          </a:xfrm>
        </p:spPr>
        <p:txBody>
          <a:bodyPr vert="horz" lIns="91440" tIns="45720" rIns="91440" bIns="45720" rtlCol="0" anchor="t">
            <a:normAutofit/>
          </a:bodyPr>
          <a:lstStyle/>
          <a:p>
            <a:pPr algn="r"/>
            <a:r>
              <a:rPr lang="en-US" sz="4000">
                <a:solidFill>
                  <a:srgbClr val="FFFFFF"/>
                </a:solidFill>
                <a:latin typeface="Calibri Light"/>
                <a:cs typeface="Arial"/>
              </a:rPr>
              <a:t>Cultural Needs of American Indians Undergoing </a:t>
            </a:r>
            <a:br>
              <a:rPr lang="en-US" sz="4000">
                <a:solidFill>
                  <a:srgbClr val="FFFFFF"/>
                </a:solidFill>
                <a:latin typeface="Calibri Light"/>
                <a:cs typeface="Arial"/>
              </a:rPr>
            </a:br>
            <a:r>
              <a:rPr lang="en-US" sz="4000">
                <a:solidFill>
                  <a:srgbClr val="FFFFFF"/>
                </a:solidFill>
                <a:latin typeface="Calibri Light"/>
                <a:cs typeface="Arial"/>
              </a:rPr>
              <a:t>Cancer Treatment</a:t>
            </a:r>
            <a:endParaRPr lang="en-US" sz="4000">
              <a:solidFill>
                <a:srgbClr val="FFFFFF"/>
              </a:solidFill>
              <a:latin typeface="Calibri Light"/>
            </a:endParaRPr>
          </a:p>
        </p:txBody>
      </p:sp>
      <p:sp>
        <p:nvSpPr>
          <p:cNvPr id="3" name="Content Placeholder 2">
            <a:extLst>
              <a:ext uri="{FF2B5EF4-FFF2-40B4-BE49-F238E27FC236}">
                <a16:creationId xmlns:a16="http://schemas.microsoft.com/office/drawing/2014/main" id="{1CA54EC9-C9E7-19F1-52B5-F098B6401D79}"/>
              </a:ext>
            </a:extLst>
          </p:cNvPr>
          <p:cNvSpPr>
            <a:spLocks noGrp="1"/>
          </p:cNvSpPr>
          <p:nvPr>
            <p:ph idx="1"/>
          </p:nvPr>
        </p:nvSpPr>
        <p:spPr>
          <a:xfrm>
            <a:off x="5950985" y="274002"/>
            <a:ext cx="5414620" cy="5921525"/>
          </a:xfrm>
        </p:spPr>
        <p:txBody>
          <a:bodyPr vert="horz" lIns="91440" tIns="45720" rIns="91440" bIns="45720" rtlCol="0" anchor="t">
            <a:normAutofit/>
          </a:bodyPr>
          <a:lstStyle/>
          <a:p>
            <a:pPr>
              <a:buFont typeface="Wingdings" panose="020B0604020202020204" pitchFamily="34" charset="0"/>
              <a:buChar char="v"/>
            </a:pPr>
            <a:r>
              <a:rPr lang="en-US" sz="2400">
                <a:latin typeface="Calibri Light"/>
                <a:cs typeface="Arial"/>
              </a:rPr>
              <a:t>American Indians most often step outside their cultural norms during cancer treatment  (Haozous, E., et al, 2016)</a:t>
            </a:r>
            <a:endParaRPr lang="en-US" sz="2400">
              <a:latin typeface="Calibri Light"/>
              <a:cs typeface="Calibri" panose="020F0502020204030204"/>
            </a:endParaRPr>
          </a:p>
          <a:p>
            <a:pPr lvl="1">
              <a:buFont typeface="Wingdings" panose="020B0604020202020204" pitchFamily="34" charset="0"/>
              <a:buChar char="v"/>
            </a:pPr>
            <a:r>
              <a:rPr lang="en-US">
                <a:latin typeface="Calibri Light"/>
                <a:cs typeface="Arial"/>
              </a:rPr>
              <a:t>Survivorship support requires bidirectional learning by oncologists and primary care providers to understand the mind, body, spirit and social relationships of indigenous cultures </a:t>
            </a:r>
            <a:endParaRPr lang="en-US">
              <a:latin typeface="Calibri Light"/>
              <a:cs typeface="Calibri Light"/>
            </a:endParaRPr>
          </a:p>
          <a:p>
            <a:pPr lvl="1">
              <a:buFont typeface="Wingdings" panose="020B0604020202020204" pitchFamily="34" charset="0"/>
              <a:buChar char="v"/>
            </a:pPr>
            <a:r>
              <a:rPr lang="en-US">
                <a:latin typeface="Calibri Light"/>
                <a:cs typeface="Arial"/>
              </a:rPr>
              <a:t>Culturally focused education programs at the community level to inform AI/AN patients about cancer therapies could potentially increase their acceptance among AI/AN populations (Javid, S., et al., 2014)</a:t>
            </a:r>
            <a:endParaRPr lang="en-US">
              <a:latin typeface="Calibri Light"/>
              <a:cs typeface="Calibri Light"/>
            </a:endParaRPr>
          </a:p>
          <a:p>
            <a:pPr marL="0" indent="0">
              <a:buNone/>
            </a:pPr>
            <a:endParaRPr lang="en-US" sz="2000">
              <a:cs typeface="Calibri"/>
            </a:endParaRPr>
          </a:p>
        </p:txBody>
      </p:sp>
      <p:pic>
        <p:nvPicPr>
          <p:cNvPr id="4" name="Picture 3" descr="A group of people holding hands&#10;&#10;Description automatically generated">
            <a:extLst>
              <a:ext uri="{FF2B5EF4-FFF2-40B4-BE49-F238E27FC236}">
                <a16:creationId xmlns:a16="http://schemas.microsoft.com/office/drawing/2014/main" id="{A539E5AF-EEDB-68EE-1BCA-10015C55B859}"/>
              </a:ext>
            </a:extLst>
          </p:cNvPr>
          <p:cNvPicPr>
            <a:picLocks noChangeAspect="1"/>
          </p:cNvPicPr>
          <p:nvPr/>
        </p:nvPicPr>
        <p:blipFill>
          <a:blip r:embed="rId2"/>
          <a:stretch>
            <a:fillRect/>
          </a:stretch>
        </p:blipFill>
        <p:spPr>
          <a:xfrm>
            <a:off x="702806" y="2834861"/>
            <a:ext cx="4182386" cy="3755887"/>
          </a:xfrm>
          <a:prstGeom prst="rect">
            <a:avLst/>
          </a:prstGeom>
        </p:spPr>
      </p:pic>
    </p:spTree>
    <p:extLst>
      <p:ext uri="{BB962C8B-B14F-4D97-AF65-F5344CB8AC3E}">
        <p14:creationId xmlns:p14="http://schemas.microsoft.com/office/powerpoint/2010/main" val="65185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B8F7E-CEE6-5C07-E7AA-03B246543BD3}"/>
              </a:ext>
            </a:extLst>
          </p:cNvPr>
          <p:cNvSpPr>
            <a:spLocks noGrp="1"/>
          </p:cNvSpPr>
          <p:nvPr>
            <p:ph type="title"/>
          </p:nvPr>
        </p:nvSpPr>
        <p:spPr>
          <a:xfrm>
            <a:off x="1371599" y="294538"/>
            <a:ext cx="9895951" cy="1033669"/>
          </a:xfrm>
        </p:spPr>
        <p:txBody>
          <a:bodyPr vert="horz" lIns="91440" tIns="45720" rIns="91440" bIns="45720" rtlCol="0" anchor="ctr">
            <a:noAutofit/>
          </a:bodyPr>
          <a:lstStyle/>
          <a:p>
            <a:r>
              <a:rPr lang="en-US" sz="4000">
                <a:solidFill>
                  <a:srgbClr val="FFFFFF"/>
                </a:solidFill>
                <a:cs typeface="Calibri Light"/>
              </a:rPr>
              <a:t>Treatment</a:t>
            </a:r>
            <a:br>
              <a:rPr lang="en-US" sz="4000">
                <a:cs typeface="Calibri Light"/>
              </a:rPr>
            </a:br>
            <a:r>
              <a:rPr lang="en-US" sz="4000">
                <a:solidFill>
                  <a:srgbClr val="FFFFFF"/>
                </a:solidFill>
                <a:cs typeface="Calibri Light"/>
              </a:rPr>
              <a:t>Cancer Treatment Changes</a:t>
            </a:r>
            <a:endParaRPr lang="en-US" sz="4000">
              <a:solidFill>
                <a:srgbClr val="FFFFFF"/>
              </a:solidFill>
            </a:endParaRPr>
          </a:p>
        </p:txBody>
      </p:sp>
      <p:sp>
        <p:nvSpPr>
          <p:cNvPr id="5" name="Content Placeholder 2">
            <a:extLst>
              <a:ext uri="{FF2B5EF4-FFF2-40B4-BE49-F238E27FC236}">
                <a16:creationId xmlns:a16="http://schemas.microsoft.com/office/drawing/2014/main" id="{953C1CE1-FB91-C2AD-0EB7-FCBECE489D79}"/>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latin typeface="Calibri"/>
                <a:ea typeface="Calibri"/>
                <a:cs typeface="Arial"/>
              </a:rPr>
              <a:t>Classic cytotoxic --&gt; molecular targeted treatment </a:t>
            </a:r>
          </a:p>
          <a:p>
            <a:r>
              <a:rPr lang="en-US">
                <a:latin typeface="Calibri"/>
                <a:ea typeface="Calibri"/>
                <a:cs typeface="Arial"/>
              </a:rPr>
              <a:t>Average median duration of cancer treatment: </a:t>
            </a:r>
          </a:p>
          <a:p>
            <a:pPr lvl="1"/>
            <a:r>
              <a:rPr lang="en-US">
                <a:latin typeface="Calibri"/>
                <a:ea typeface="Calibri"/>
                <a:cs typeface="Arial"/>
              </a:rPr>
              <a:t>4 months (1995 – 1999) </a:t>
            </a:r>
          </a:p>
          <a:p>
            <a:pPr lvl="1"/>
            <a:r>
              <a:rPr lang="en-US">
                <a:latin typeface="Calibri"/>
                <a:ea typeface="Calibri"/>
                <a:cs typeface="Arial"/>
              </a:rPr>
              <a:t>9 months (2010 – 2014) </a:t>
            </a:r>
          </a:p>
          <a:p>
            <a:r>
              <a:rPr lang="en-US">
                <a:latin typeface="Calibri"/>
                <a:ea typeface="Calibri"/>
                <a:cs typeface="Arial"/>
              </a:rPr>
              <a:t>Oral Anticancer Agents (OAAs) taken for years </a:t>
            </a:r>
          </a:p>
          <a:p>
            <a:pPr lvl="1"/>
            <a:r>
              <a:rPr lang="en-US">
                <a:latin typeface="Calibri"/>
                <a:ea typeface="Calibri"/>
                <a:cs typeface="Arial"/>
              </a:rPr>
              <a:t>Drug-drug interactions </a:t>
            </a:r>
          </a:p>
          <a:p>
            <a:pPr lvl="1"/>
            <a:r>
              <a:rPr lang="en-US">
                <a:latin typeface="Calibri"/>
                <a:ea typeface="Calibri"/>
                <a:cs typeface="Arial"/>
              </a:rPr>
              <a:t>Side effects that worsen comorbid conditions</a:t>
            </a:r>
          </a:p>
        </p:txBody>
      </p:sp>
      <p:pic>
        <p:nvPicPr>
          <p:cNvPr id="7" name="Picture 6">
            <a:extLst>
              <a:ext uri="{FF2B5EF4-FFF2-40B4-BE49-F238E27FC236}">
                <a16:creationId xmlns:a16="http://schemas.microsoft.com/office/drawing/2014/main" id="{462108FE-8D9E-E832-2575-12C71BA8B1C4}"/>
              </a:ext>
            </a:extLst>
          </p:cNvPr>
          <p:cNvPicPr>
            <a:picLocks noChangeAspect="1"/>
          </p:cNvPicPr>
          <p:nvPr/>
        </p:nvPicPr>
        <p:blipFill>
          <a:blip r:embed="rId2"/>
          <a:stretch>
            <a:fillRect/>
          </a:stretch>
        </p:blipFill>
        <p:spPr>
          <a:xfrm>
            <a:off x="567159" y="6391143"/>
            <a:ext cx="8414794" cy="335689"/>
          </a:xfrm>
          <a:prstGeom prst="rect">
            <a:avLst/>
          </a:prstGeom>
        </p:spPr>
      </p:pic>
    </p:spTree>
    <p:extLst>
      <p:ext uri="{BB962C8B-B14F-4D97-AF65-F5344CB8AC3E}">
        <p14:creationId xmlns:p14="http://schemas.microsoft.com/office/powerpoint/2010/main" val="118578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CA7E7-E56B-68F1-8298-04D5BBE8BBE4}"/>
              </a:ext>
            </a:extLst>
          </p:cNvPr>
          <p:cNvSpPr>
            <a:spLocks noGrp="1"/>
          </p:cNvSpPr>
          <p:nvPr>
            <p:ph type="title"/>
          </p:nvPr>
        </p:nvSpPr>
        <p:spPr>
          <a:xfrm>
            <a:off x="5596501" y="501594"/>
            <a:ext cx="5754896" cy="1655483"/>
          </a:xfrm>
        </p:spPr>
        <p:txBody>
          <a:bodyPr anchor="b">
            <a:normAutofit/>
          </a:bodyPr>
          <a:lstStyle/>
          <a:p>
            <a:r>
              <a:rPr lang="en-US" sz="3700">
                <a:latin typeface="Calibri Light"/>
                <a:cs typeface="Arial"/>
              </a:rPr>
              <a:t>Cultural Aspects  </a:t>
            </a:r>
            <a:br>
              <a:rPr lang="en-US" sz="3700">
                <a:latin typeface="Calibri Light"/>
                <a:cs typeface="Arial"/>
              </a:rPr>
            </a:br>
            <a:r>
              <a:rPr lang="en-US" sz="3700">
                <a:latin typeface="Calibri Light"/>
                <a:cs typeface="Arial"/>
              </a:rPr>
              <a:t>Long-Term and Late Effects in AI patients</a:t>
            </a:r>
            <a:endParaRPr lang="en-US" sz="3700">
              <a:latin typeface="Calibri Light"/>
            </a:endParaRPr>
          </a:p>
        </p:txBody>
      </p:sp>
      <p:pic>
        <p:nvPicPr>
          <p:cNvPr id="4" name="Picture 3" descr="Doctor speaking with elderly patient">
            <a:extLst>
              <a:ext uri="{FF2B5EF4-FFF2-40B4-BE49-F238E27FC236}">
                <a16:creationId xmlns:a16="http://schemas.microsoft.com/office/drawing/2014/main" id="{92F2093B-690F-56EF-13D9-B638699051DE}"/>
              </a:ext>
            </a:extLst>
          </p:cNvPr>
          <p:cNvPicPr>
            <a:picLocks noChangeAspect="1"/>
          </p:cNvPicPr>
          <p:nvPr/>
        </p:nvPicPr>
        <p:blipFill rotWithShape="1">
          <a:blip r:embed="rId2"/>
          <a:srcRect l="22121" r="18238" b="1"/>
          <a:stretch/>
        </p:blipFill>
        <p:spPr>
          <a:xfrm>
            <a:off x="1068130" y="1028701"/>
            <a:ext cx="3876165" cy="4338170"/>
          </a:xfrm>
          <a:prstGeom prst="rect">
            <a:avLst/>
          </a:prstGeom>
        </p:spPr>
      </p:pic>
      <p:sp>
        <p:nvSpPr>
          <p:cNvPr id="3" name="Content Placeholder 2">
            <a:extLst>
              <a:ext uri="{FF2B5EF4-FFF2-40B4-BE49-F238E27FC236}">
                <a16:creationId xmlns:a16="http://schemas.microsoft.com/office/drawing/2014/main" id="{B6B6DEBF-5DEC-94CD-0A8A-05E7707EAE40}"/>
              </a:ext>
            </a:extLst>
          </p:cNvPr>
          <p:cNvSpPr>
            <a:spLocks noGrp="1"/>
          </p:cNvSpPr>
          <p:nvPr>
            <p:ph idx="1"/>
          </p:nvPr>
        </p:nvSpPr>
        <p:spPr>
          <a:xfrm>
            <a:off x="5596502" y="2405894"/>
            <a:ext cx="5754896" cy="3014765"/>
          </a:xfrm>
        </p:spPr>
        <p:txBody>
          <a:bodyPr vert="horz" lIns="91440" tIns="45720" rIns="91440" bIns="45720" rtlCol="0" anchor="t">
            <a:noAutofit/>
          </a:bodyPr>
          <a:lstStyle/>
          <a:p>
            <a:pPr>
              <a:buFont typeface="Wingdings" panose="020B0604020202020204" pitchFamily="34" charset="0"/>
              <a:buChar char="v"/>
            </a:pPr>
            <a:r>
              <a:rPr lang="en-US" sz="2400">
                <a:latin typeface="Calibri Light"/>
                <a:cs typeface="Arial"/>
              </a:rPr>
              <a:t>It is not a cultural norm to discuss many of the long-term and late effects of cancer treatment</a:t>
            </a:r>
            <a:endParaRPr lang="en-US" sz="2400">
              <a:latin typeface="Calibri Light"/>
              <a:cs typeface="Calibri" panose="020F0502020204030204"/>
            </a:endParaRPr>
          </a:p>
          <a:p>
            <a:pPr lvl="1">
              <a:buFont typeface="Wingdings" panose="020B0604020202020204" pitchFamily="34" charset="0"/>
              <a:buChar char="v"/>
            </a:pPr>
            <a:r>
              <a:rPr lang="en-US">
                <a:latin typeface="Calibri Light"/>
                <a:cs typeface="Arial"/>
              </a:rPr>
              <a:t>Primary care provider inquiry to patients well being</a:t>
            </a:r>
            <a:endParaRPr lang="en-US">
              <a:latin typeface="Calibri Light"/>
              <a:cs typeface="Calibri"/>
            </a:endParaRPr>
          </a:p>
          <a:p>
            <a:pPr lvl="1">
              <a:buFont typeface="Wingdings" panose="020B0604020202020204" pitchFamily="34" charset="0"/>
              <a:buChar char="v"/>
            </a:pPr>
            <a:r>
              <a:rPr lang="en-US">
                <a:latin typeface="Calibri Light"/>
                <a:cs typeface="Arial"/>
              </a:rPr>
              <a:t>Regular screening for long-term and late effects of cancer treatment </a:t>
            </a:r>
          </a:p>
          <a:p>
            <a:pPr lvl="1">
              <a:buFont typeface="Wingdings" panose="020B0604020202020204" pitchFamily="34" charset="0"/>
              <a:buChar char="v"/>
            </a:pPr>
            <a:r>
              <a:rPr lang="en-US">
                <a:latin typeface="Calibri Light"/>
                <a:cs typeface="Arial"/>
              </a:rPr>
              <a:t>Development of survivor social networks within tribal communities</a:t>
            </a:r>
            <a:endParaRPr lang="en-US">
              <a:latin typeface="Calibri Light"/>
              <a:cs typeface="Calibri"/>
            </a:endParaRPr>
          </a:p>
        </p:txBody>
      </p:sp>
      <p:sp>
        <p:nvSpPr>
          <p:cNvPr id="53" name="Rectangle 5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45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528CD-C0C6-A0DC-711B-D9B8845AB56F}"/>
              </a:ext>
            </a:extLst>
          </p:cNvPr>
          <p:cNvSpPr>
            <a:spLocks noGrp="1"/>
          </p:cNvSpPr>
          <p:nvPr>
            <p:ph type="title"/>
          </p:nvPr>
        </p:nvSpPr>
        <p:spPr>
          <a:xfrm>
            <a:off x="699713" y="248038"/>
            <a:ext cx="8830677" cy="1159200"/>
          </a:xfrm>
        </p:spPr>
        <p:txBody>
          <a:bodyPr vert="horz" lIns="91440" tIns="45720" rIns="91440" bIns="45720" rtlCol="0" anchor="ctr">
            <a:normAutofit fontScale="90000"/>
          </a:bodyPr>
          <a:lstStyle/>
          <a:p>
            <a:r>
              <a:rPr lang="en-US" sz="4000">
                <a:solidFill>
                  <a:srgbClr val="FFFFFF"/>
                </a:solidFill>
              </a:rPr>
              <a:t>Survivorship: The</a:t>
            </a:r>
            <a:r>
              <a:rPr lang="en-US" sz="4000" kern="1200">
                <a:solidFill>
                  <a:srgbClr val="FFFFFF"/>
                </a:solidFill>
                <a:latin typeface="+mj-lt"/>
                <a:ea typeface="+mj-ea"/>
                <a:cs typeface="+mj-cs"/>
              </a:rPr>
              <a:t> Needs of a Cancer Survivor</a:t>
            </a:r>
          </a:p>
        </p:txBody>
      </p:sp>
      <p:pic>
        <p:nvPicPr>
          <p:cNvPr id="4" name="Content Placeholder 3" descr="A diagram of a quality of life&#10;&#10;Description automatically generated">
            <a:extLst>
              <a:ext uri="{FF2B5EF4-FFF2-40B4-BE49-F238E27FC236}">
                <a16:creationId xmlns:a16="http://schemas.microsoft.com/office/drawing/2014/main" id="{DC21C006-C707-D6EA-83C8-E765501D6A44}"/>
              </a:ext>
            </a:extLst>
          </p:cNvPr>
          <p:cNvPicPr>
            <a:picLocks noGrp="1" noChangeAspect="1"/>
          </p:cNvPicPr>
          <p:nvPr>
            <p:ph idx="1"/>
          </p:nvPr>
        </p:nvPicPr>
        <p:blipFill>
          <a:blip r:embed="rId3"/>
          <a:stretch>
            <a:fillRect/>
          </a:stretch>
        </p:blipFill>
        <p:spPr>
          <a:xfrm>
            <a:off x="1421920" y="1623946"/>
            <a:ext cx="9381288" cy="4794507"/>
          </a:xfrm>
          <a:prstGeom prst="rect">
            <a:avLst/>
          </a:prstGeom>
        </p:spPr>
      </p:pic>
    </p:spTree>
    <p:extLst>
      <p:ext uri="{BB962C8B-B14F-4D97-AF65-F5344CB8AC3E}">
        <p14:creationId xmlns:p14="http://schemas.microsoft.com/office/powerpoint/2010/main" val="4254541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4e76b7c3-8596-4894-84bc-21d3da0a93fb" xsi:nil="true"/>
    <SharedWithUsers xmlns="4675cfaa-b338-4516-bdb3-548db3d9fcce">
      <UserInfo>
        <DisplayName/>
        <AccountId xsi:nil="true"/>
        <AccountType/>
      </UserInfo>
    </SharedWithUsers>
    <lcf76f155ced4ddcb4097134ff3c332f xmlns="4e76b7c3-8596-4894-84bc-21d3da0a93fb">
      <Terms xmlns="http://schemas.microsoft.com/office/infopath/2007/PartnerControls"/>
    </lcf76f155ced4ddcb4097134ff3c332f>
    <TaxCatchAll xmlns="4675cfaa-b338-4516-bdb3-548db3d9fc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2AB7C99A80B1488F68C18C367BDF35" ma:contentTypeVersion="14" ma:contentTypeDescription="Create a new document." ma:contentTypeScope="" ma:versionID="6a4e491a47b83c61be5913e466fdc796">
  <xsd:schema xmlns:xsd="http://www.w3.org/2001/XMLSchema" xmlns:xs="http://www.w3.org/2001/XMLSchema" xmlns:p="http://schemas.microsoft.com/office/2006/metadata/properties" xmlns:ns2="4e76b7c3-8596-4894-84bc-21d3da0a93fb" xmlns:ns3="4675cfaa-b338-4516-bdb3-548db3d9fcce" targetNamespace="http://schemas.microsoft.com/office/2006/metadata/properties" ma:root="true" ma:fieldsID="7971800a6e8f6a49593bb36c55466c80" ns2:_="" ns3:_="">
    <xsd:import namespace="4e76b7c3-8596-4894-84bc-21d3da0a93fb"/>
    <xsd:import namespace="4675cfaa-b338-4516-bdb3-548db3d9fc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6b7c3-8596-4894-84bc-21d3da0a93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dc15429-7626-4f5d-aeec-55d5939567d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75cfaa-b338-4516-bdb3-548db3d9fcc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3b0c8d3-8813-4f90-9977-35da3195d79d}" ma:internalName="TaxCatchAll" ma:showField="CatchAllData" ma:web="4675cfaa-b338-4516-bdb3-548db3d9fc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01337-F626-4AF8-8275-01F7F65933DD}">
  <ds:schemaRefs>
    <ds:schemaRef ds:uri="4675cfaa-b338-4516-bdb3-548db3d9fcce"/>
    <ds:schemaRef ds:uri="4e76b7c3-8596-4894-84bc-21d3da0a93f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1A07B50-02FB-4C1B-BA00-FF1BFED06F54}">
  <ds:schemaRefs>
    <ds:schemaRef ds:uri="http://schemas.microsoft.com/sharepoint/v3/contenttype/forms"/>
  </ds:schemaRefs>
</ds:datastoreItem>
</file>

<file path=customXml/itemProps3.xml><?xml version="1.0" encoding="utf-8"?>
<ds:datastoreItem xmlns:ds="http://schemas.openxmlformats.org/officeDocument/2006/customXml" ds:itemID="{D823D8F7-AEB8-4DE9-B54F-93E2671D0210}">
  <ds:schemaRefs>
    <ds:schemaRef ds:uri="4675cfaa-b338-4516-bdb3-548db3d9fcce"/>
    <ds:schemaRef ds:uri="4e76b7c3-8596-4894-84bc-21d3da0a93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2258</Words>
  <Application>Microsoft Macintosh PowerPoint</Application>
  <PresentationFormat>Widescreen</PresentationFormat>
  <Paragraphs>256</Paragraphs>
  <Slides>30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Wingdings</vt:lpstr>
      <vt:lpstr>Wingdings,Sans-Serif</vt:lpstr>
      <vt:lpstr>office theme</vt:lpstr>
      <vt:lpstr>Care Along the Continuum of Cancer - Supporting AI/AN Patients in a Primary Care Setting</vt:lpstr>
      <vt:lpstr>American Indian Cancer Survivorship</vt:lpstr>
      <vt:lpstr>PowerPoint Presentation</vt:lpstr>
      <vt:lpstr>The Cancer Continuum</vt:lpstr>
      <vt:lpstr>Prevention &amp; Early Detection  Factors that Influence Uptake of Cancer Screening</vt:lpstr>
      <vt:lpstr>Cultural Needs of American Indians Undergoing  Cancer Treatment</vt:lpstr>
      <vt:lpstr>Treatment Cancer Treatment Changes</vt:lpstr>
      <vt:lpstr>Cultural Aspects   Long-Term and Late Effects in AI patients</vt:lpstr>
      <vt:lpstr>Survivorship: The Needs of a Cancer Survivor</vt:lpstr>
      <vt:lpstr>Psychosocial Impacts of Cancer   Long-Term and Late Effects of Cancer Treatment</vt:lpstr>
      <vt:lpstr>Resources and Community Support Along the Cancer Continuum </vt:lpstr>
      <vt:lpstr>Supporting Diagnosis and Survivorship </vt:lpstr>
      <vt:lpstr>Empowering Survivors to Live Well The Role of Primary Care</vt:lpstr>
      <vt:lpstr>Cancer and Co-Morbidities</vt:lpstr>
      <vt:lpstr>Cancer and Co-Morbidities </vt:lpstr>
      <vt:lpstr>Cancer and Co-Morbidities – Communication</vt:lpstr>
      <vt:lpstr>Cancer and Co-Morbidities   Communication Barriers</vt:lpstr>
      <vt:lpstr>Patients taking Oral Anti-Cancer Agents (OAA) </vt:lpstr>
      <vt:lpstr>Primary Care Team Member Role</vt:lpstr>
      <vt:lpstr>Pharmacist Role</vt:lpstr>
      <vt:lpstr>Collaboration with Treatment Facilities</vt:lpstr>
      <vt:lpstr>Survivorship Palliative Care vs End of Life Care</vt:lpstr>
      <vt:lpstr>Incorporating Hospice into Your Community</vt:lpstr>
      <vt:lpstr>Resources</vt:lpstr>
      <vt:lpstr>Juxtaposition of Cancer Medication Need and Waste</vt:lpstr>
      <vt:lpstr>Cancer Drug Repositories</vt:lpstr>
      <vt:lpstr>Ecosystem Approach </vt:lpstr>
      <vt:lpstr>PowerPoint Presentation</vt:lpstr>
      <vt:lpstr>Where do you need Resources and Community Support Along the Cancer Continuum?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Along the Continuum of Cancer - Supporting Patients in a Primary Care Setting</dc:title>
  <dc:creator/>
  <cp:lastModifiedBy>Nicholas Cushman</cp:lastModifiedBy>
  <cp:revision>50</cp:revision>
  <dcterms:created xsi:type="dcterms:W3CDTF">2023-11-27T17:13:09Z</dcterms:created>
  <dcterms:modified xsi:type="dcterms:W3CDTF">2023-12-05T14:45:58Z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0x010100482AB7C99A80B1488F68C18C367BDF35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