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Lst>
  <p:notesMasterIdLst>
    <p:notesMasterId r:id="rId47"/>
  </p:notesMasterIdLst>
  <p:sldIdLst>
    <p:sldId id="256" r:id="rId2"/>
    <p:sldId id="257" r:id="rId3"/>
    <p:sldId id="258" r:id="rId4"/>
    <p:sldId id="260" r:id="rId5"/>
    <p:sldId id="261" r:id="rId6"/>
    <p:sldId id="273" r:id="rId7"/>
    <p:sldId id="274" r:id="rId8"/>
    <p:sldId id="319" r:id="rId9"/>
    <p:sldId id="341" r:id="rId10"/>
    <p:sldId id="1684" r:id="rId11"/>
    <p:sldId id="1685" r:id="rId12"/>
    <p:sldId id="275" r:id="rId13"/>
    <p:sldId id="276" r:id="rId14"/>
    <p:sldId id="277" r:id="rId15"/>
    <p:sldId id="263" r:id="rId16"/>
    <p:sldId id="279" r:id="rId17"/>
    <p:sldId id="285" r:id="rId18"/>
    <p:sldId id="286" r:id="rId19"/>
    <p:sldId id="280" r:id="rId20"/>
    <p:sldId id="264" r:id="rId21"/>
    <p:sldId id="266" r:id="rId22"/>
    <p:sldId id="267" r:id="rId23"/>
    <p:sldId id="268" r:id="rId24"/>
    <p:sldId id="269" r:id="rId25"/>
    <p:sldId id="288" r:id="rId26"/>
    <p:sldId id="289" r:id="rId27"/>
    <p:sldId id="291" r:id="rId28"/>
    <p:sldId id="282" r:id="rId29"/>
    <p:sldId id="290" r:id="rId30"/>
    <p:sldId id="292" r:id="rId31"/>
    <p:sldId id="293" r:id="rId32"/>
    <p:sldId id="298" r:id="rId33"/>
    <p:sldId id="1686" r:id="rId34"/>
    <p:sldId id="294" r:id="rId35"/>
    <p:sldId id="296" r:id="rId36"/>
    <p:sldId id="1688" r:id="rId37"/>
    <p:sldId id="301" r:id="rId38"/>
    <p:sldId id="1690" r:id="rId39"/>
    <p:sldId id="303" r:id="rId40"/>
    <p:sldId id="304" r:id="rId41"/>
    <p:sldId id="305" r:id="rId42"/>
    <p:sldId id="306" r:id="rId43"/>
    <p:sldId id="302" r:id="rId44"/>
    <p:sldId id="1689" r:id="rId45"/>
    <p:sldId id="169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86" autoAdjust="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56146B-6817-492C-9753-E490EA02F93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E8184D3-5517-469D-8531-889FFC0E33C3}">
      <dgm:prSet phldrT="[Text]" custT="1"/>
      <dgm:spPr/>
      <dgm:t>
        <a:bodyPr/>
        <a:lstStyle/>
        <a:p>
          <a:r>
            <a:rPr lang="en-US" sz="3200" dirty="0"/>
            <a:t>Neurosyphilis</a:t>
          </a:r>
        </a:p>
      </dgm:t>
    </dgm:pt>
    <dgm:pt modelId="{900C6E69-977F-4440-9C7B-437218BDA3AB}" type="parTrans" cxnId="{8F815859-66BB-4C88-9614-075C685D856A}">
      <dgm:prSet/>
      <dgm:spPr/>
      <dgm:t>
        <a:bodyPr/>
        <a:lstStyle/>
        <a:p>
          <a:endParaRPr lang="en-US"/>
        </a:p>
      </dgm:t>
    </dgm:pt>
    <dgm:pt modelId="{10391160-82C9-45D1-A1D8-2534FAEFCBC6}" type="sibTrans" cxnId="{8F815859-66BB-4C88-9614-075C685D856A}">
      <dgm:prSet/>
      <dgm:spPr/>
      <dgm:t>
        <a:bodyPr/>
        <a:lstStyle/>
        <a:p>
          <a:endParaRPr lang="en-US"/>
        </a:p>
      </dgm:t>
    </dgm:pt>
    <dgm:pt modelId="{C36A7B12-0F10-4E1E-8B2C-1B868EF338B8}">
      <dgm:prSet phldrT="[Text]" custT="1"/>
      <dgm:spPr/>
      <dgm:t>
        <a:bodyPr/>
        <a:lstStyle/>
        <a:p>
          <a:r>
            <a:rPr lang="en-US" sz="2800" dirty="0"/>
            <a:t>Severe headache</a:t>
          </a:r>
        </a:p>
      </dgm:t>
    </dgm:pt>
    <dgm:pt modelId="{0B2C327A-5822-460A-958E-776C5A876DBF}" type="parTrans" cxnId="{73905469-6D20-4E43-89A4-76A76C12F5CE}">
      <dgm:prSet/>
      <dgm:spPr/>
      <dgm:t>
        <a:bodyPr/>
        <a:lstStyle/>
        <a:p>
          <a:endParaRPr lang="en-US"/>
        </a:p>
      </dgm:t>
    </dgm:pt>
    <dgm:pt modelId="{DAB1D593-B3E9-4725-91C5-FB5F53C4F819}" type="sibTrans" cxnId="{73905469-6D20-4E43-89A4-76A76C12F5CE}">
      <dgm:prSet/>
      <dgm:spPr/>
      <dgm:t>
        <a:bodyPr/>
        <a:lstStyle/>
        <a:p>
          <a:endParaRPr lang="en-US"/>
        </a:p>
      </dgm:t>
    </dgm:pt>
    <dgm:pt modelId="{325761D6-1E17-4F67-B29B-4098D9DB0D71}">
      <dgm:prSet phldrT="[Text]" custT="1"/>
      <dgm:spPr/>
      <dgm:t>
        <a:bodyPr/>
        <a:lstStyle/>
        <a:p>
          <a:r>
            <a:rPr lang="en-US" sz="3200" dirty="0"/>
            <a:t>Ocular syphilis</a:t>
          </a:r>
        </a:p>
      </dgm:t>
    </dgm:pt>
    <dgm:pt modelId="{26E6B233-D5F4-4238-AE92-6FB3A948571F}" type="parTrans" cxnId="{18F1A0B1-0BD8-4931-8522-25F162C53D3C}">
      <dgm:prSet/>
      <dgm:spPr/>
      <dgm:t>
        <a:bodyPr/>
        <a:lstStyle/>
        <a:p>
          <a:endParaRPr lang="en-US"/>
        </a:p>
      </dgm:t>
    </dgm:pt>
    <dgm:pt modelId="{2CE67B13-4BAC-4397-8718-85AEF8366EA5}" type="sibTrans" cxnId="{18F1A0B1-0BD8-4931-8522-25F162C53D3C}">
      <dgm:prSet/>
      <dgm:spPr/>
      <dgm:t>
        <a:bodyPr/>
        <a:lstStyle/>
        <a:p>
          <a:endParaRPr lang="en-US"/>
        </a:p>
      </dgm:t>
    </dgm:pt>
    <dgm:pt modelId="{55788690-DD9B-4DA7-BCE0-5F645BE9B569}">
      <dgm:prSet phldrT="[Text]"/>
      <dgm:spPr/>
      <dgm:t>
        <a:bodyPr/>
        <a:lstStyle/>
        <a:p>
          <a:r>
            <a:rPr lang="en-US" dirty="0"/>
            <a:t>Eye pain or redness</a:t>
          </a:r>
        </a:p>
      </dgm:t>
    </dgm:pt>
    <dgm:pt modelId="{D856DCEE-66BC-442C-9E6F-3DA2AD6AC377}" type="parTrans" cxnId="{0FAA4634-DCB9-4582-B18F-C6C5E81E7FFC}">
      <dgm:prSet/>
      <dgm:spPr/>
      <dgm:t>
        <a:bodyPr/>
        <a:lstStyle/>
        <a:p>
          <a:endParaRPr lang="en-US"/>
        </a:p>
      </dgm:t>
    </dgm:pt>
    <dgm:pt modelId="{74BE34C3-5803-4131-838F-B6DA856B406C}" type="sibTrans" cxnId="{0FAA4634-DCB9-4582-B18F-C6C5E81E7FFC}">
      <dgm:prSet/>
      <dgm:spPr/>
      <dgm:t>
        <a:bodyPr/>
        <a:lstStyle/>
        <a:p>
          <a:endParaRPr lang="en-US"/>
        </a:p>
      </dgm:t>
    </dgm:pt>
    <dgm:pt modelId="{96205050-AAD0-4068-89EF-09E5D0E984F3}">
      <dgm:prSet phldrT="[Text]"/>
      <dgm:spPr/>
      <dgm:t>
        <a:bodyPr/>
        <a:lstStyle/>
        <a:p>
          <a:r>
            <a:rPr lang="en-US" dirty="0"/>
            <a:t>Floaters</a:t>
          </a:r>
        </a:p>
      </dgm:t>
    </dgm:pt>
    <dgm:pt modelId="{CFE201EB-418F-423C-95F7-D01AF2D25616}" type="parTrans" cxnId="{71A220D7-513B-4133-AD3E-710FBB099968}">
      <dgm:prSet/>
      <dgm:spPr/>
      <dgm:t>
        <a:bodyPr/>
        <a:lstStyle/>
        <a:p>
          <a:endParaRPr lang="en-US"/>
        </a:p>
      </dgm:t>
    </dgm:pt>
    <dgm:pt modelId="{C12C9FA6-2244-4C24-BECB-0550BEF50A28}" type="sibTrans" cxnId="{71A220D7-513B-4133-AD3E-710FBB099968}">
      <dgm:prSet/>
      <dgm:spPr/>
      <dgm:t>
        <a:bodyPr/>
        <a:lstStyle/>
        <a:p>
          <a:endParaRPr lang="en-US"/>
        </a:p>
      </dgm:t>
    </dgm:pt>
    <dgm:pt modelId="{C5463E87-7405-48AF-BDA6-2E6C5BF72BD0}">
      <dgm:prSet phldrT="[Text]" custT="1"/>
      <dgm:spPr/>
      <dgm:t>
        <a:bodyPr/>
        <a:lstStyle/>
        <a:p>
          <a:r>
            <a:rPr lang="en-US" sz="3200" dirty="0" err="1"/>
            <a:t>Otosyphilis</a:t>
          </a:r>
          <a:endParaRPr lang="en-US" sz="3200" dirty="0"/>
        </a:p>
      </dgm:t>
    </dgm:pt>
    <dgm:pt modelId="{3B63EC5A-2E42-4900-BE8D-DB1174F87C1B}" type="parTrans" cxnId="{DC2CC485-8447-4585-AC9C-591BE4370E0A}">
      <dgm:prSet/>
      <dgm:spPr/>
      <dgm:t>
        <a:bodyPr/>
        <a:lstStyle/>
        <a:p>
          <a:endParaRPr lang="en-US"/>
        </a:p>
      </dgm:t>
    </dgm:pt>
    <dgm:pt modelId="{7FBE8E3D-03C7-4C41-AB55-5F4F8ECEC5DC}" type="sibTrans" cxnId="{DC2CC485-8447-4585-AC9C-591BE4370E0A}">
      <dgm:prSet/>
      <dgm:spPr/>
      <dgm:t>
        <a:bodyPr/>
        <a:lstStyle/>
        <a:p>
          <a:endParaRPr lang="en-US"/>
        </a:p>
      </dgm:t>
    </dgm:pt>
    <dgm:pt modelId="{D89D71B7-324E-4DD4-8952-E9FA7B8D74D4}">
      <dgm:prSet phldrT="[Text]"/>
      <dgm:spPr/>
      <dgm:t>
        <a:bodyPr/>
        <a:lstStyle/>
        <a:p>
          <a:r>
            <a:rPr lang="en-US" dirty="0"/>
            <a:t>Tinnitus</a:t>
          </a:r>
        </a:p>
      </dgm:t>
    </dgm:pt>
    <dgm:pt modelId="{CBAAFA37-BE66-49B5-88E1-E9E4317CE482}" type="parTrans" cxnId="{CC99BC1F-5EC3-426D-A181-F4894853F20A}">
      <dgm:prSet/>
      <dgm:spPr/>
      <dgm:t>
        <a:bodyPr/>
        <a:lstStyle/>
        <a:p>
          <a:endParaRPr lang="en-US"/>
        </a:p>
      </dgm:t>
    </dgm:pt>
    <dgm:pt modelId="{A792E9D7-0163-4A1E-AA8C-A7FEF77D8384}" type="sibTrans" cxnId="{CC99BC1F-5EC3-426D-A181-F4894853F20A}">
      <dgm:prSet/>
      <dgm:spPr/>
      <dgm:t>
        <a:bodyPr/>
        <a:lstStyle/>
        <a:p>
          <a:endParaRPr lang="en-US"/>
        </a:p>
      </dgm:t>
    </dgm:pt>
    <dgm:pt modelId="{D6E6EC87-F459-4660-B47F-2642D8806E46}">
      <dgm:prSet phldrT="[Text]" custT="1"/>
      <dgm:spPr/>
      <dgm:t>
        <a:bodyPr/>
        <a:lstStyle/>
        <a:p>
          <a:r>
            <a:rPr lang="en-US" sz="2800" dirty="0"/>
            <a:t>Myalgias</a:t>
          </a:r>
        </a:p>
      </dgm:t>
    </dgm:pt>
    <dgm:pt modelId="{A6383579-A79A-4326-B4B3-29DBA8F1E301}" type="parTrans" cxnId="{6A119652-C677-485C-BD0A-45AC7D34E3B1}">
      <dgm:prSet/>
      <dgm:spPr/>
      <dgm:t>
        <a:bodyPr/>
        <a:lstStyle/>
        <a:p>
          <a:endParaRPr lang="en-US"/>
        </a:p>
      </dgm:t>
    </dgm:pt>
    <dgm:pt modelId="{6C259E28-CB4C-4DDB-AF61-891DEB1C9AE4}" type="sibTrans" cxnId="{6A119652-C677-485C-BD0A-45AC7D34E3B1}">
      <dgm:prSet/>
      <dgm:spPr/>
      <dgm:t>
        <a:bodyPr/>
        <a:lstStyle/>
        <a:p>
          <a:endParaRPr lang="en-US"/>
        </a:p>
      </dgm:t>
    </dgm:pt>
    <dgm:pt modelId="{89002828-F7D0-4ED7-B544-B3268903FDDA}">
      <dgm:prSet phldrT="[Text]" custT="1"/>
      <dgm:spPr/>
      <dgm:t>
        <a:bodyPr/>
        <a:lstStyle/>
        <a:p>
          <a:r>
            <a:rPr lang="en-US" sz="2800" dirty="0"/>
            <a:t>Paralysis</a:t>
          </a:r>
        </a:p>
      </dgm:t>
    </dgm:pt>
    <dgm:pt modelId="{98875ECA-B29B-4C1D-A406-2D62D8C905F6}" type="parTrans" cxnId="{7755F339-2743-4045-8665-20FF63B6B486}">
      <dgm:prSet/>
      <dgm:spPr/>
      <dgm:t>
        <a:bodyPr/>
        <a:lstStyle/>
        <a:p>
          <a:endParaRPr lang="en-US"/>
        </a:p>
      </dgm:t>
    </dgm:pt>
    <dgm:pt modelId="{11E559FD-8798-418B-8A89-746BFAECCDCE}" type="sibTrans" cxnId="{7755F339-2743-4045-8665-20FF63B6B486}">
      <dgm:prSet/>
      <dgm:spPr/>
      <dgm:t>
        <a:bodyPr/>
        <a:lstStyle/>
        <a:p>
          <a:endParaRPr lang="en-US"/>
        </a:p>
      </dgm:t>
    </dgm:pt>
    <dgm:pt modelId="{A00AD2EE-809C-4D9A-B2D4-D1E8269DFCDB}">
      <dgm:prSet phldrT="[Text]" custT="1"/>
      <dgm:spPr/>
      <dgm:t>
        <a:bodyPr/>
        <a:lstStyle/>
        <a:p>
          <a:r>
            <a:rPr lang="en-US" sz="2800" dirty="0"/>
            <a:t>Numbness</a:t>
          </a:r>
        </a:p>
      </dgm:t>
    </dgm:pt>
    <dgm:pt modelId="{32A93F90-EE6B-46C8-A57D-331BD82333BF}" type="parTrans" cxnId="{76BDC0E5-5E0C-4318-BAF7-66E9B2EA78AA}">
      <dgm:prSet/>
      <dgm:spPr/>
      <dgm:t>
        <a:bodyPr/>
        <a:lstStyle/>
        <a:p>
          <a:endParaRPr lang="en-US"/>
        </a:p>
      </dgm:t>
    </dgm:pt>
    <dgm:pt modelId="{04B3B533-4DA7-4B18-B4A9-8AF4FEA0E233}" type="sibTrans" cxnId="{76BDC0E5-5E0C-4318-BAF7-66E9B2EA78AA}">
      <dgm:prSet/>
      <dgm:spPr/>
      <dgm:t>
        <a:bodyPr/>
        <a:lstStyle/>
        <a:p>
          <a:endParaRPr lang="en-US"/>
        </a:p>
      </dgm:t>
    </dgm:pt>
    <dgm:pt modelId="{930DD7AB-6831-4E1E-BFA5-DE67DE865FFA}">
      <dgm:prSet phldrT="[Text]" custT="1"/>
      <dgm:spPr/>
      <dgm:t>
        <a:bodyPr/>
        <a:lstStyle/>
        <a:p>
          <a:r>
            <a:rPr lang="en-US" sz="2800" dirty="0"/>
            <a:t>Altered mental status</a:t>
          </a:r>
        </a:p>
      </dgm:t>
    </dgm:pt>
    <dgm:pt modelId="{BD29FB93-5DF4-48DE-B130-ED28F1DBBB7B}" type="parTrans" cxnId="{27FADE6C-2C43-4F55-937B-F2BA7D3C36E3}">
      <dgm:prSet/>
      <dgm:spPr/>
      <dgm:t>
        <a:bodyPr/>
        <a:lstStyle/>
        <a:p>
          <a:endParaRPr lang="en-US"/>
        </a:p>
      </dgm:t>
    </dgm:pt>
    <dgm:pt modelId="{BD2E0D14-11C0-4256-B959-F341AA79A63B}" type="sibTrans" cxnId="{27FADE6C-2C43-4F55-937B-F2BA7D3C36E3}">
      <dgm:prSet/>
      <dgm:spPr/>
      <dgm:t>
        <a:bodyPr/>
        <a:lstStyle/>
        <a:p>
          <a:endParaRPr lang="en-US"/>
        </a:p>
      </dgm:t>
    </dgm:pt>
    <dgm:pt modelId="{749EDE01-5FBF-452A-A127-D90E397AF8A3}">
      <dgm:prSet phldrT="[Text]"/>
      <dgm:spPr/>
      <dgm:t>
        <a:bodyPr/>
        <a:lstStyle/>
        <a:p>
          <a:r>
            <a:rPr lang="en-US" dirty="0"/>
            <a:t>Photophobia</a:t>
          </a:r>
        </a:p>
      </dgm:t>
    </dgm:pt>
    <dgm:pt modelId="{9F1B36D9-0A09-441A-BB91-B67F5A8DE2CA}" type="parTrans" cxnId="{9AA92341-A4A3-41E4-B0F6-C191E6D655F5}">
      <dgm:prSet/>
      <dgm:spPr/>
      <dgm:t>
        <a:bodyPr/>
        <a:lstStyle/>
        <a:p>
          <a:endParaRPr lang="en-US"/>
        </a:p>
      </dgm:t>
    </dgm:pt>
    <dgm:pt modelId="{F73F3EEE-4F4A-47C7-94B0-ABB0F7AD626E}" type="sibTrans" cxnId="{9AA92341-A4A3-41E4-B0F6-C191E6D655F5}">
      <dgm:prSet/>
      <dgm:spPr/>
      <dgm:t>
        <a:bodyPr/>
        <a:lstStyle/>
        <a:p>
          <a:endParaRPr lang="en-US"/>
        </a:p>
      </dgm:t>
    </dgm:pt>
    <dgm:pt modelId="{D4E30BA2-DEB6-49EC-861B-B9E0AB352DA9}">
      <dgm:prSet phldrT="[Text]"/>
      <dgm:spPr/>
      <dgm:t>
        <a:bodyPr/>
        <a:lstStyle/>
        <a:p>
          <a:r>
            <a:rPr lang="en-US" dirty="0"/>
            <a:t>Can lead to permanent blindness</a:t>
          </a:r>
        </a:p>
      </dgm:t>
    </dgm:pt>
    <dgm:pt modelId="{2BF41C74-A6F4-40D8-A879-18E6ABA9EEDB}" type="parTrans" cxnId="{AB63FC3A-2502-4D9D-8857-D14D1822FFF7}">
      <dgm:prSet/>
      <dgm:spPr/>
      <dgm:t>
        <a:bodyPr/>
        <a:lstStyle/>
        <a:p>
          <a:endParaRPr lang="en-US"/>
        </a:p>
      </dgm:t>
    </dgm:pt>
    <dgm:pt modelId="{2C1BCA5C-503F-46A5-B4F3-B22F354C7A61}" type="sibTrans" cxnId="{AB63FC3A-2502-4D9D-8857-D14D1822FFF7}">
      <dgm:prSet/>
      <dgm:spPr/>
      <dgm:t>
        <a:bodyPr/>
        <a:lstStyle/>
        <a:p>
          <a:endParaRPr lang="en-US"/>
        </a:p>
      </dgm:t>
    </dgm:pt>
    <dgm:pt modelId="{8700B161-D48D-46FA-A5BD-003C12CC146C}">
      <dgm:prSet phldrT="[Text]"/>
      <dgm:spPr/>
      <dgm:t>
        <a:bodyPr/>
        <a:lstStyle/>
        <a:p>
          <a:r>
            <a:rPr lang="en-US" dirty="0"/>
            <a:t>Balance difficulties</a:t>
          </a:r>
        </a:p>
      </dgm:t>
    </dgm:pt>
    <dgm:pt modelId="{EDCBC995-292A-4CB4-8886-6FDA073C9538}" type="parTrans" cxnId="{36246EC2-3CB5-4B4B-94D6-DAEE727DF247}">
      <dgm:prSet/>
      <dgm:spPr/>
      <dgm:t>
        <a:bodyPr/>
        <a:lstStyle/>
        <a:p>
          <a:endParaRPr lang="en-US"/>
        </a:p>
      </dgm:t>
    </dgm:pt>
    <dgm:pt modelId="{C11A0988-4452-4F69-BDF6-DB33420974A9}" type="sibTrans" cxnId="{36246EC2-3CB5-4B4B-94D6-DAEE727DF247}">
      <dgm:prSet/>
      <dgm:spPr/>
      <dgm:t>
        <a:bodyPr/>
        <a:lstStyle/>
        <a:p>
          <a:endParaRPr lang="en-US"/>
        </a:p>
      </dgm:t>
    </dgm:pt>
    <dgm:pt modelId="{0C806F3F-E126-48A7-8FA7-219364423CAB}">
      <dgm:prSet phldrT="[Text]"/>
      <dgm:spPr/>
      <dgm:t>
        <a:bodyPr/>
        <a:lstStyle/>
        <a:p>
          <a:r>
            <a:rPr lang="en-US" dirty="0"/>
            <a:t>Vertigo</a:t>
          </a:r>
        </a:p>
      </dgm:t>
    </dgm:pt>
    <dgm:pt modelId="{5D2D4EF0-3FD1-4A08-8F03-9E7CFE296E26}" type="parTrans" cxnId="{0BEB808C-5005-4770-A4F0-0DE998E9DBB1}">
      <dgm:prSet/>
      <dgm:spPr/>
      <dgm:t>
        <a:bodyPr/>
        <a:lstStyle/>
        <a:p>
          <a:endParaRPr lang="en-US"/>
        </a:p>
      </dgm:t>
    </dgm:pt>
    <dgm:pt modelId="{5E2E4511-CA80-4A04-9314-AB211A36944F}" type="sibTrans" cxnId="{0BEB808C-5005-4770-A4F0-0DE998E9DBB1}">
      <dgm:prSet/>
      <dgm:spPr/>
      <dgm:t>
        <a:bodyPr/>
        <a:lstStyle/>
        <a:p>
          <a:endParaRPr lang="en-US"/>
        </a:p>
      </dgm:t>
    </dgm:pt>
    <dgm:pt modelId="{18CFF461-06FD-48F4-BEF5-705B894EB8C8}">
      <dgm:prSet phldrT="[Text]"/>
      <dgm:spPr/>
      <dgm:t>
        <a:bodyPr/>
        <a:lstStyle/>
        <a:p>
          <a:r>
            <a:rPr lang="en-US" dirty="0"/>
            <a:t>Can lead to permanent deafness</a:t>
          </a:r>
        </a:p>
      </dgm:t>
    </dgm:pt>
    <dgm:pt modelId="{0514312F-D3A3-48F2-915A-1A66680C2D5F}" type="parTrans" cxnId="{FC0F4B6B-27E7-4805-8EA7-7F71B952272F}">
      <dgm:prSet/>
      <dgm:spPr/>
      <dgm:t>
        <a:bodyPr/>
        <a:lstStyle/>
        <a:p>
          <a:endParaRPr lang="en-US"/>
        </a:p>
      </dgm:t>
    </dgm:pt>
    <dgm:pt modelId="{43D69FE9-296E-47B1-AA87-3203CDEA8E1C}" type="sibTrans" cxnId="{FC0F4B6B-27E7-4805-8EA7-7F71B952272F}">
      <dgm:prSet/>
      <dgm:spPr/>
      <dgm:t>
        <a:bodyPr/>
        <a:lstStyle/>
        <a:p>
          <a:endParaRPr lang="en-US"/>
        </a:p>
      </dgm:t>
    </dgm:pt>
    <dgm:pt modelId="{08DC33D7-A540-478C-AA67-ADA8AA152099}" type="pres">
      <dgm:prSet presAssocID="{6E56146B-6817-492C-9753-E490EA02F934}" presName="Name0" presStyleCnt="0">
        <dgm:presLayoutVars>
          <dgm:dir/>
          <dgm:animLvl val="lvl"/>
          <dgm:resizeHandles val="exact"/>
        </dgm:presLayoutVars>
      </dgm:prSet>
      <dgm:spPr/>
    </dgm:pt>
    <dgm:pt modelId="{E9879D8C-2FA9-464A-B305-1E91E3D53C6F}" type="pres">
      <dgm:prSet presAssocID="{8E8184D3-5517-469D-8531-889FFC0E33C3}" presName="composite" presStyleCnt="0"/>
      <dgm:spPr/>
    </dgm:pt>
    <dgm:pt modelId="{A11779E4-573A-43E4-8E31-4B0D23BB6DA3}" type="pres">
      <dgm:prSet presAssocID="{8E8184D3-5517-469D-8531-889FFC0E33C3}" presName="parTx" presStyleLbl="alignNode1" presStyleIdx="0" presStyleCnt="3">
        <dgm:presLayoutVars>
          <dgm:chMax val="0"/>
          <dgm:chPref val="0"/>
          <dgm:bulletEnabled val="1"/>
        </dgm:presLayoutVars>
      </dgm:prSet>
      <dgm:spPr/>
    </dgm:pt>
    <dgm:pt modelId="{6439588F-5752-44CE-B4D4-3A094FAE9B54}" type="pres">
      <dgm:prSet presAssocID="{8E8184D3-5517-469D-8531-889FFC0E33C3}" presName="desTx" presStyleLbl="alignAccFollowNode1" presStyleIdx="0" presStyleCnt="3">
        <dgm:presLayoutVars>
          <dgm:bulletEnabled val="1"/>
        </dgm:presLayoutVars>
      </dgm:prSet>
      <dgm:spPr/>
    </dgm:pt>
    <dgm:pt modelId="{3B18783C-EB4F-471E-B63B-E62D5F1650DC}" type="pres">
      <dgm:prSet presAssocID="{10391160-82C9-45D1-A1D8-2534FAEFCBC6}" presName="space" presStyleCnt="0"/>
      <dgm:spPr/>
    </dgm:pt>
    <dgm:pt modelId="{8671770A-86CD-46DC-8638-E659DA5EB692}" type="pres">
      <dgm:prSet presAssocID="{325761D6-1E17-4F67-B29B-4098D9DB0D71}" presName="composite" presStyleCnt="0"/>
      <dgm:spPr/>
    </dgm:pt>
    <dgm:pt modelId="{767FFCF7-EEB2-4909-8CB7-63B686AA2AC1}" type="pres">
      <dgm:prSet presAssocID="{325761D6-1E17-4F67-B29B-4098D9DB0D71}" presName="parTx" presStyleLbl="alignNode1" presStyleIdx="1" presStyleCnt="3">
        <dgm:presLayoutVars>
          <dgm:chMax val="0"/>
          <dgm:chPref val="0"/>
          <dgm:bulletEnabled val="1"/>
        </dgm:presLayoutVars>
      </dgm:prSet>
      <dgm:spPr/>
    </dgm:pt>
    <dgm:pt modelId="{26BD3813-B2C7-4068-A629-DCCB5A4C6BD8}" type="pres">
      <dgm:prSet presAssocID="{325761D6-1E17-4F67-B29B-4098D9DB0D71}" presName="desTx" presStyleLbl="alignAccFollowNode1" presStyleIdx="1" presStyleCnt="3">
        <dgm:presLayoutVars>
          <dgm:bulletEnabled val="1"/>
        </dgm:presLayoutVars>
      </dgm:prSet>
      <dgm:spPr/>
    </dgm:pt>
    <dgm:pt modelId="{6C1C757F-E838-4217-8172-4811E6CB0452}" type="pres">
      <dgm:prSet presAssocID="{2CE67B13-4BAC-4397-8718-85AEF8366EA5}" presName="space" presStyleCnt="0"/>
      <dgm:spPr/>
    </dgm:pt>
    <dgm:pt modelId="{576137E8-300D-4912-B59A-002001C58DAE}" type="pres">
      <dgm:prSet presAssocID="{C5463E87-7405-48AF-BDA6-2E6C5BF72BD0}" presName="composite" presStyleCnt="0"/>
      <dgm:spPr/>
    </dgm:pt>
    <dgm:pt modelId="{4EB2A721-2955-45A0-9DB7-91F13B6F7E32}" type="pres">
      <dgm:prSet presAssocID="{C5463E87-7405-48AF-BDA6-2E6C5BF72BD0}" presName="parTx" presStyleLbl="alignNode1" presStyleIdx="2" presStyleCnt="3">
        <dgm:presLayoutVars>
          <dgm:chMax val="0"/>
          <dgm:chPref val="0"/>
          <dgm:bulletEnabled val="1"/>
        </dgm:presLayoutVars>
      </dgm:prSet>
      <dgm:spPr/>
    </dgm:pt>
    <dgm:pt modelId="{AE05294A-05CC-494C-A153-50C2D36AEB62}" type="pres">
      <dgm:prSet presAssocID="{C5463E87-7405-48AF-BDA6-2E6C5BF72BD0}" presName="desTx" presStyleLbl="alignAccFollowNode1" presStyleIdx="2" presStyleCnt="3">
        <dgm:presLayoutVars>
          <dgm:bulletEnabled val="1"/>
        </dgm:presLayoutVars>
      </dgm:prSet>
      <dgm:spPr/>
    </dgm:pt>
  </dgm:ptLst>
  <dgm:cxnLst>
    <dgm:cxn modelId="{30FD3D10-2D54-477D-8CDE-C33899699E92}" type="presOf" srcId="{930DD7AB-6831-4E1E-BFA5-DE67DE865FFA}" destId="{6439588F-5752-44CE-B4D4-3A094FAE9B54}" srcOrd="0" destOrd="4" presId="urn:microsoft.com/office/officeart/2005/8/layout/hList1"/>
    <dgm:cxn modelId="{E63A9A12-AAAE-4E66-920D-9900F8047137}" type="presOf" srcId="{D89D71B7-324E-4DD4-8952-E9FA7B8D74D4}" destId="{AE05294A-05CC-494C-A153-50C2D36AEB62}" srcOrd="0" destOrd="0" presId="urn:microsoft.com/office/officeart/2005/8/layout/hList1"/>
    <dgm:cxn modelId="{14B7DA18-EDEE-462E-B56D-6F00F8E6F258}" type="presOf" srcId="{89002828-F7D0-4ED7-B544-B3268903FDDA}" destId="{6439588F-5752-44CE-B4D4-3A094FAE9B54}" srcOrd="0" destOrd="2" presId="urn:microsoft.com/office/officeart/2005/8/layout/hList1"/>
    <dgm:cxn modelId="{CC99BC1F-5EC3-426D-A181-F4894853F20A}" srcId="{C5463E87-7405-48AF-BDA6-2E6C5BF72BD0}" destId="{D89D71B7-324E-4DD4-8952-E9FA7B8D74D4}" srcOrd="0" destOrd="0" parTransId="{CBAAFA37-BE66-49B5-88E1-E9E4317CE482}" sibTransId="{A792E9D7-0163-4A1E-AA8C-A7FEF77D8384}"/>
    <dgm:cxn modelId="{A17C9A30-72A6-477D-B3F7-E3A99D70DDDF}" type="presOf" srcId="{D4E30BA2-DEB6-49EC-861B-B9E0AB352DA9}" destId="{26BD3813-B2C7-4068-A629-DCCB5A4C6BD8}" srcOrd="0" destOrd="3" presId="urn:microsoft.com/office/officeart/2005/8/layout/hList1"/>
    <dgm:cxn modelId="{0FAA4634-DCB9-4582-B18F-C6C5E81E7FFC}" srcId="{325761D6-1E17-4F67-B29B-4098D9DB0D71}" destId="{55788690-DD9B-4DA7-BCE0-5F645BE9B569}" srcOrd="0" destOrd="0" parTransId="{D856DCEE-66BC-442C-9E6F-3DA2AD6AC377}" sibTransId="{74BE34C3-5803-4131-838F-B6DA856B406C}"/>
    <dgm:cxn modelId="{7755F339-2743-4045-8665-20FF63B6B486}" srcId="{8E8184D3-5517-469D-8531-889FFC0E33C3}" destId="{89002828-F7D0-4ED7-B544-B3268903FDDA}" srcOrd="2" destOrd="0" parTransId="{98875ECA-B29B-4C1D-A406-2D62D8C905F6}" sibTransId="{11E559FD-8798-418B-8A89-746BFAECCDCE}"/>
    <dgm:cxn modelId="{AB63FC3A-2502-4D9D-8857-D14D1822FFF7}" srcId="{325761D6-1E17-4F67-B29B-4098D9DB0D71}" destId="{D4E30BA2-DEB6-49EC-861B-B9E0AB352DA9}" srcOrd="3" destOrd="0" parTransId="{2BF41C74-A6F4-40D8-A879-18E6ABA9EEDB}" sibTransId="{2C1BCA5C-503F-46A5-B4F3-B22F354C7A61}"/>
    <dgm:cxn modelId="{9AA92341-A4A3-41E4-B0F6-C191E6D655F5}" srcId="{325761D6-1E17-4F67-B29B-4098D9DB0D71}" destId="{749EDE01-5FBF-452A-A127-D90E397AF8A3}" srcOrd="2" destOrd="0" parTransId="{9F1B36D9-0A09-441A-BB91-B67F5A8DE2CA}" sibTransId="{F73F3EEE-4F4A-47C7-94B0-ABB0F7AD626E}"/>
    <dgm:cxn modelId="{9E0DDD66-4836-4157-A856-DA1F1B174FDD}" type="presOf" srcId="{325761D6-1E17-4F67-B29B-4098D9DB0D71}" destId="{767FFCF7-EEB2-4909-8CB7-63B686AA2AC1}" srcOrd="0" destOrd="0" presId="urn:microsoft.com/office/officeart/2005/8/layout/hList1"/>
    <dgm:cxn modelId="{73905469-6D20-4E43-89A4-76A76C12F5CE}" srcId="{8E8184D3-5517-469D-8531-889FFC0E33C3}" destId="{C36A7B12-0F10-4E1E-8B2C-1B868EF338B8}" srcOrd="0" destOrd="0" parTransId="{0B2C327A-5822-460A-958E-776C5A876DBF}" sibTransId="{DAB1D593-B3E9-4725-91C5-FB5F53C4F819}"/>
    <dgm:cxn modelId="{FC0F4B6B-27E7-4805-8EA7-7F71B952272F}" srcId="{C5463E87-7405-48AF-BDA6-2E6C5BF72BD0}" destId="{18CFF461-06FD-48F4-BEF5-705B894EB8C8}" srcOrd="3" destOrd="0" parTransId="{0514312F-D3A3-48F2-915A-1A66680C2D5F}" sibTransId="{43D69FE9-296E-47B1-AA87-3203CDEA8E1C}"/>
    <dgm:cxn modelId="{4BBBC66B-9DEE-423E-A7F4-3496D74C240A}" type="presOf" srcId="{D6E6EC87-F459-4660-B47F-2642D8806E46}" destId="{6439588F-5752-44CE-B4D4-3A094FAE9B54}" srcOrd="0" destOrd="1" presId="urn:microsoft.com/office/officeart/2005/8/layout/hList1"/>
    <dgm:cxn modelId="{27FADE6C-2C43-4F55-937B-F2BA7D3C36E3}" srcId="{8E8184D3-5517-469D-8531-889FFC0E33C3}" destId="{930DD7AB-6831-4E1E-BFA5-DE67DE865FFA}" srcOrd="4" destOrd="0" parTransId="{BD29FB93-5DF4-48DE-B130-ED28F1DBBB7B}" sibTransId="{BD2E0D14-11C0-4256-B959-F341AA79A63B}"/>
    <dgm:cxn modelId="{6A119652-C677-485C-BD0A-45AC7D34E3B1}" srcId="{8E8184D3-5517-469D-8531-889FFC0E33C3}" destId="{D6E6EC87-F459-4660-B47F-2642D8806E46}" srcOrd="1" destOrd="0" parTransId="{A6383579-A79A-4326-B4B3-29DBA8F1E301}" sibTransId="{6C259E28-CB4C-4DDB-AF61-891DEB1C9AE4}"/>
    <dgm:cxn modelId="{F5BC5B73-4227-4E00-8296-EE1AFAE0A449}" type="presOf" srcId="{C5463E87-7405-48AF-BDA6-2E6C5BF72BD0}" destId="{4EB2A721-2955-45A0-9DB7-91F13B6F7E32}" srcOrd="0" destOrd="0" presId="urn:microsoft.com/office/officeart/2005/8/layout/hList1"/>
    <dgm:cxn modelId="{B8401654-5095-4109-B3C9-B9040D293A74}" type="presOf" srcId="{749EDE01-5FBF-452A-A127-D90E397AF8A3}" destId="{26BD3813-B2C7-4068-A629-DCCB5A4C6BD8}" srcOrd="0" destOrd="2" presId="urn:microsoft.com/office/officeart/2005/8/layout/hList1"/>
    <dgm:cxn modelId="{8F815859-66BB-4C88-9614-075C685D856A}" srcId="{6E56146B-6817-492C-9753-E490EA02F934}" destId="{8E8184D3-5517-469D-8531-889FFC0E33C3}" srcOrd="0" destOrd="0" parTransId="{900C6E69-977F-4440-9C7B-437218BDA3AB}" sibTransId="{10391160-82C9-45D1-A1D8-2534FAEFCBC6}"/>
    <dgm:cxn modelId="{A54DBB59-8F55-4D24-A133-0DC6C278F9B0}" type="presOf" srcId="{6E56146B-6817-492C-9753-E490EA02F934}" destId="{08DC33D7-A540-478C-AA67-ADA8AA152099}" srcOrd="0" destOrd="0" presId="urn:microsoft.com/office/officeart/2005/8/layout/hList1"/>
    <dgm:cxn modelId="{5188707F-9A50-4CC1-864F-CA891E048681}" type="presOf" srcId="{8E8184D3-5517-469D-8531-889FFC0E33C3}" destId="{A11779E4-573A-43E4-8E31-4B0D23BB6DA3}" srcOrd="0" destOrd="0" presId="urn:microsoft.com/office/officeart/2005/8/layout/hList1"/>
    <dgm:cxn modelId="{DC2CC485-8447-4585-AC9C-591BE4370E0A}" srcId="{6E56146B-6817-492C-9753-E490EA02F934}" destId="{C5463E87-7405-48AF-BDA6-2E6C5BF72BD0}" srcOrd="2" destOrd="0" parTransId="{3B63EC5A-2E42-4900-BE8D-DB1174F87C1B}" sibTransId="{7FBE8E3D-03C7-4C41-AB55-5F4F8ECEC5DC}"/>
    <dgm:cxn modelId="{5B09EB8B-2544-4C24-B5FC-4267CA212E48}" type="presOf" srcId="{8700B161-D48D-46FA-A5BD-003C12CC146C}" destId="{AE05294A-05CC-494C-A153-50C2D36AEB62}" srcOrd="0" destOrd="1" presId="urn:microsoft.com/office/officeart/2005/8/layout/hList1"/>
    <dgm:cxn modelId="{0BEB808C-5005-4770-A4F0-0DE998E9DBB1}" srcId="{C5463E87-7405-48AF-BDA6-2E6C5BF72BD0}" destId="{0C806F3F-E126-48A7-8FA7-219364423CAB}" srcOrd="2" destOrd="0" parTransId="{5D2D4EF0-3FD1-4A08-8F03-9E7CFE296E26}" sibTransId="{5E2E4511-CA80-4A04-9314-AB211A36944F}"/>
    <dgm:cxn modelId="{18F1A0B1-0BD8-4931-8522-25F162C53D3C}" srcId="{6E56146B-6817-492C-9753-E490EA02F934}" destId="{325761D6-1E17-4F67-B29B-4098D9DB0D71}" srcOrd="1" destOrd="0" parTransId="{26E6B233-D5F4-4238-AE92-6FB3A948571F}" sibTransId="{2CE67B13-4BAC-4397-8718-85AEF8366EA5}"/>
    <dgm:cxn modelId="{36246EC2-3CB5-4B4B-94D6-DAEE727DF247}" srcId="{C5463E87-7405-48AF-BDA6-2E6C5BF72BD0}" destId="{8700B161-D48D-46FA-A5BD-003C12CC146C}" srcOrd="1" destOrd="0" parTransId="{EDCBC995-292A-4CB4-8886-6FDA073C9538}" sibTransId="{C11A0988-4452-4F69-BDF6-DB33420974A9}"/>
    <dgm:cxn modelId="{71A220D7-513B-4133-AD3E-710FBB099968}" srcId="{325761D6-1E17-4F67-B29B-4098D9DB0D71}" destId="{96205050-AAD0-4068-89EF-09E5D0E984F3}" srcOrd="1" destOrd="0" parTransId="{CFE201EB-418F-423C-95F7-D01AF2D25616}" sibTransId="{C12C9FA6-2244-4C24-BECB-0550BEF50A28}"/>
    <dgm:cxn modelId="{877460DC-443B-483D-A591-25422DFFD517}" type="presOf" srcId="{C36A7B12-0F10-4E1E-8B2C-1B868EF338B8}" destId="{6439588F-5752-44CE-B4D4-3A094FAE9B54}" srcOrd="0" destOrd="0" presId="urn:microsoft.com/office/officeart/2005/8/layout/hList1"/>
    <dgm:cxn modelId="{76BDC0E5-5E0C-4318-BAF7-66E9B2EA78AA}" srcId="{8E8184D3-5517-469D-8531-889FFC0E33C3}" destId="{A00AD2EE-809C-4D9A-B2D4-D1E8269DFCDB}" srcOrd="3" destOrd="0" parTransId="{32A93F90-EE6B-46C8-A57D-331BD82333BF}" sibTransId="{04B3B533-4DA7-4B18-B4A9-8AF4FEA0E233}"/>
    <dgm:cxn modelId="{63CDE7F4-7149-4E2D-94A1-BA978397F91D}" type="presOf" srcId="{A00AD2EE-809C-4D9A-B2D4-D1E8269DFCDB}" destId="{6439588F-5752-44CE-B4D4-3A094FAE9B54}" srcOrd="0" destOrd="3" presId="urn:microsoft.com/office/officeart/2005/8/layout/hList1"/>
    <dgm:cxn modelId="{D629B9F5-15AE-4E72-ACDA-8446277650E0}" type="presOf" srcId="{55788690-DD9B-4DA7-BCE0-5F645BE9B569}" destId="{26BD3813-B2C7-4068-A629-DCCB5A4C6BD8}" srcOrd="0" destOrd="0" presId="urn:microsoft.com/office/officeart/2005/8/layout/hList1"/>
    <dgm:cxn modelId="{DC2507FA-B6DB-46E8-8B51-C9B8B667E06A}" type="presOf" srcId="{18CFF461-06FD-48F4-BEF5-705B894EB8C8}" destId="{AE05294A-05CC-494C-A153-50C2D36AEB62}" srcOrd="0" destOrd="3" presId="urn:microsoft.com/office/officeart/2005/8/layout/hList1"/>
    <dgm:cxn modelId="{A450EAFB-C14C-4FDD-8D1F-3E3709938742}" type="presOf" srcId="{96205050-AAD0-4068-89EF-09E5D0E984F3}" destId="{26BD3813-B2C7-4068-A629-DCCB5A4C6BD8}" srcOrd="0" destOrd="1" presId="urn:microsoft.com/office/officeart/2005/8/layout/hList1"/>
    <dgm:cxn modelId="{0EFFD6FD-606E-4B55-AD20-9AFB1B087003}" type="presOf" srcId="{0C806F3F-E126-48A7-8FA7-219364423CAB}" destId="{AE05294A-05CC-494C-A153-50C2D36AEB62}" srcOrd="0" destOrd="2" presId="urn:microsoft.com/office/officeart/2005/8/layout/hList1"/>
    <dgm:cxn modelId="{EF26B1D5-B15C-423E-98D3-2E7106D02A07}" type="presParOf" srcId="{08DC33D7-A540-478C-AA67-ADA8AA152099}" destId="{E9879D8C-2FA9-464A-B305-1E91E3D53C6F}" srcOrd="0" destOrd="0" presId="urn:microsoft.com/office/officeart/2005/8/layout/hList1"/>
    <dgm:cxn modelId="{C5BC94DC-40AA-4C1D-A9B4-B7020F30A690}" type="presParOf" srcId="{E9879D8C-2FA9-464A-B305-1E91E3D53C6F}" destId="{A11779E4-573A-43E4-8E31-4B0D23BB6DA3}" srcOrd="0" destOrd="0" presId="urn:microsoft.com/office/officeart/2005/8/layout/hList1"/>
    <dgm:cxn modelId="{1DFFCEAE-20BF-46DA-8063-22BAA1FD0DE8}" type="presParOf" srcId="{E9879D8C-2FA9-464A-B305-1E91E3D53C6F}" destId="{6439588F-5752-44CE-B4D4-3A094FAE9B54}" srcOrd="1" destOrd="0" presId="urn:microsoft.com/office/officeart/2005/8/layout/hList1"/>
    <dgm:cxn modelId="{A9981FC8-4772-4E44-9EF3-445DA98CE751}" type="presParOf" srcId="{08DC33D7-A540-478C-AA67-ADA8AA152099}" destId="{3B18783C-EB4F-471E-B63B-E62D5F1650DC}" srcOrd="1" destOrd="0" presId="urn:microsoft.com/office/officeart/2005/8/layout/hList1"/>
    <dgm:cxn modelId="{91F35932-1C64-4D2B-A04E-E4AB78AB0B53}" type="presParOf" srcId="{08DC33D7-A540-478C-AA67-ADA8AA152099}" destId="{8671770A-86CD-46DC-8638-E659DA5EB692}" srcOrd="2" destOrd="0" presId="urn:microsoft.com/office/officeart/2005/8/layout/hList1"/>
    <dgm:cxn modelId="{2BCBF2C9-1B28-4F3B-96AD-5096BB2AF27B}" type="presParOf" srcId="{8671770A-86CD-46DC-8638-E659DA5EB692}" destId="{767FFCF7-EEB2-4909-8CB7-63B686AA2AC1}" srcOrd="0" destOrd="0" presId="urn:microsoft.com/office/officeart/2005/8/layout/hList1"/>
    <dgm:cxn modelId="{748243D1-A582-424D-9E2F-629EE9D10743}" type="presParOf" srcId="{8671770A-86CD-46DC-8638-E659DA5EB692}" destId="{26BD3813-B2C7-4068-A629-DCCB5A4C6BD8}" srcOrd="1" destOrd="0" presId="urn:microsoft.com/office/officeart/2005/8/layout/hList1"/>
    <dgm:cxn modelId="{56F0C2F5-3230-4036-B7DC-1D17F0F1C26E}" type="presParOf" srcId="{08DC33D7-A540-478C-AA67-ADA8AA152099}" destId="{6C1C757F-E838-4217-8172-4811E6CB0452}" srcOrd="3" destOrd="0" presId="urn:microsoft.com/office/officeart/2005/8/layout/hList1"/>
    <dgm:cxn modelId="{89716F49-0A9A-40CE-8AB3-92D85B97C79B}" type="presParOf" srcId="{08DC33D7-A540-478C-AA67-ADA8AA152099}" destId="{576137E8-300D-4912-B59A-002001C58DAE}" srcOrd="4" destOrd="0" presId="urn:microsoft.com/office/officeart/2005/8/layout/hList1"/>
    <dgm:cxn modelId="{EE3410F7-0DE2-4F34-A2A5-336541174F40}" type="presParOf" srcId="{576137E8-300D-4912-B59A-002001C58DAE}" destId="{4EB2A721-2955-45A0-9DB7-91F13B6F7E32}" srcOrd="0" destOrd="0" presId="urn:microsoft.com/office/officeart/2005/8/layout/hList1"/>
    <dgm:cxn modelId="{CEF0A5D9-F0E0-45DB-A22D-26AA6C27F147}" type="presParOf" srcId="{576137E8-300D-4912-B59A-002001C58DAE}" destId="{AE05294A-05CC-494C-A153-50C2D36AEB6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CBD9B1-1F8A-4804-BA65-FB07F22A336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FD53C00-531F-4B15-81F9-5B55A6C26FA1}">
      <dgm:prSet phldrT="[Text]" custT="1"/>
      <dgm:spPr/>
      <dgm:t>
        <a:bodyPr/>
        <a:lstStyle/>
        <a:p>
          <a:r>
            <a:rPr lang="en-US" sz="2800" dirty="0"/>
            <a:t>Primary &amp; Secondary &amp; </a:t>
          </a:r>
        </a:p>
        <a:p>
          <a:r>
            <a:rPr lang="en-US" sz="2800" dirty="0"/>
            <a:t>EARLY Latent</a:t>
          </a:r>
        </a:p>
      </dgm:t>
    </dgm:pt>
    <dgm:pt modelId="{8C0D5E1B-B111-49D5-A849-93A4F8ED0708}" type="parTrans" cxnId="{A124DB60-57BD-4254-9CED-DE1990FF1D47}">
      <dgm:prSet/>
      <dgm:spPr/>
      <dgm:t>
        <a:bodyPr/>
        <a:lstStyle/>
        <a:p>
          <a:endParaRPr lang="en-US"/>
        </a:p>
      </dgm:t>
    </dgm:pt>
    <dgm:pt modelId="{9FF1FF55-2BBA-4CE4-8E68-2302F7FE1CC7}" type="sibTrans" cxnId="{A124DB60-57BD-4254-9CED-DE1990FF1D47}">
      <dgm:prSet/>
      <dgm:spPr/>
      <dgm:t>
        <a:bodyPr/>
        <a:lstStyle/>
        <a:p>
          <a:endParaRPr lang="en-US"/>
        </a:p>
      </dgm:t>
    </dgm:pt>
    <dgm:pt modelId="{A2ACC7A7-F4FE-44C8-ABEC-7F79776313F3}">
      <dgm:prSet phldrT="[Text]" custT="1"/>
      <dgm:spPr/>
      <dgm:t>
        <a:bodyPr/>
        <a:lstStyle/>
        <a:p>
          <a:r>
            <a:rPr lang="en-US" sz="2400" dirty="0"/>
            <a:t>Benzathine penicillin G 2.4 million units IM SINGLE DOSE</a:t>
          </a:r>
        </a:p>
      </dgm:t>
    </dgm:pt>
    <dgm:pt modelId="{63249466-69DE-4E7F-8E37-6D82E26496CF}" type="parTrans" cxnId="{75413B65-BCCC-47F9-88CB-28E4E000A844}">
      <dgm:prSet/>
      <dgm:spPr/>
      <dgm:t>
        <a:bodyPr/>
        <a:lstStyle/>
        <a:p>
          <a:endParaRPr lang="en-US"/>
        </a:p>
      </dgm:t>
    </dgm:pt>
    <dgm:pt modelId="{D61605F2-3029-40DD-AACC-9616FA34293C}" type="sibTrans" cxnId="{75413B65-BCCC-47F9-88CB-28E4E000A844}">
      <dgm:prSet/>
      <dgm:spPr/>
      <dgm:t>
        <a:bodyPr/>
        <a:lstStyle/>
        <a:p>
          <a:endParaRPr lang="en-US"/>
        </a:p>
      </dgm:t>
    </dgm:pt>
    <dgm:pt modelId="{CEA6A12B-7D6E-44AF-9EDD-F9EACAA889C3}">
      <dgm:prSet phldrT="[Text]" custT="1"/>
      <dgm:spPr/>
      <dgm:t>
        <a:bodyPr/>
        <a:lstStyle/>
        <a:p>
          <a:r>
            <a:rPr lang="en-US" sz="1800" dirty="0"/>
            <a:t>Doxycycline 100mg  </a:t>
          </a:r>
          <a:r>
            <a:rPr lang="en-US" sz="1800" dirty="0" err="1"/>
            <a:t>100mg</a:t>
          </a:r>
          <a:r>
            <a:rPr lang="en-US" sz="1800" dirty="0"/>
            <a:t> PO BID x 14 days </a:t>
          </a:r>
        </a:p>
      </dgm:t>
    </dgm:pt>
    <dgm:pt modelId="{2B507E7A-E613-46B3-ACE7-9EB5884D8371}" type="parTrans" cxnId="{4325AB46-6493-4A15-A3EB-8F07B351D677}">
      <dgm:prSet/>
      <dgm:spPr/>
      <dgm:t>
        <a:bodyPr/>
        <a:lstStyle/>
        <a:p>
          <a:endParaRPr lang="en-US"/>
        </a:p>
      </dgm:t>
    </dgm:pt>
    <dgm:pt modelId="{11AEE7F0-3C56-48F1-9E7A-BEDD3CD8AB49}" type="sibTrans" cxnId="{4325AB46-6493-4A15-A3EB-8F07B351D677}">
      <dgm:prSet/>
      <dgm:spPr/>
      <dgm:t>
        <a:bodyPr/>
        <a:lstStyle/>
        <a:p>
          <a:endParaRPr lang="en-US"/>
        </a:p>
      </dgm:t>
    </dgm:pt>
    <dgm:pt modelId="{80ED112C-1351-4F3B-8672-43B426E12A04}">
      <dgm:prSet phldrT="[Text]" custT="1"/>
      <dgm:spPr/>
      <dgm:t>
        <a:bodyPr/>
        <a:lstStyle/>
        <a:p>
          <a:r>
            <a:rPr lang="en-US" sz="2800" dirty="0"/>
            <a:t>Late Latent or Unknown Duration</a:t>
          </a:r>
        </a:p>
      </dgm:t>
    </dgm:pt>
    <dgm:pt modelId="{51244E90-9C06-433F-BE0E-355B097CAABE}" type="parTrans" cxnId="{5847544D-11BA-4B6F-BA46-13805EE8A132}">
      <dgm:prSet/>
      <dgm:spPr/>
      <dgm:t>
        <a:bodyPr/>
        <a:lstStyle/>
        <a:p>
          <a:endParaRPr lang="en-US"/>
        </a:p>
      </dgm:t>
    </dgm:pt>
    <dgm:pt modelId="{8AF6841B-1CA9-498E-9E90-0DF9FE7E266D}" type="sibTrans" cxnId="{5847544D-11BA-4B6F-BA46-13805EE8A132}">
      <dgm:prSet/>
      <dgm:spPr/>
      <dgm:t>
        <a:bodyPr/>
        <a:lstStyle/>
        <a:p>
          <a:endParaRPr lang="en-US"/>
        </a:p>
      </dgm:t>
    </dgm:pt>
    <dgm:pt modelId="{B82F687A-B0C3-4454-A86E-5BA4483E575F}">
      <dgm:prSet phldrT="[Text]" custT="1"/>
      <dgm:spPr/>
      <dgm:t>
        <a:bodyPr/>
        <a:lstStyle/>
        <a:p>
          <a:r>
            <a:rPr lang="en-US" sz="2400" dirty="0"/>
            <a:t>Benzathine penicillin G 2.4 million units Q week x 3 weeks</a:t>
          </a:r>
        </a:p>
      </dgm:t>
    </dgm:pt>
    <dgm:pt modelId="{8F33A206-F719-4F13-B677-91EEF89A535F}" type="parTrans" cxnId="{0823FEC2-608B-4208-ADF8-A3E7EF94B159}">
      <dgm:prSet/>
      <dgm:spPr/>
      <dgm:t>
        <a:bodyPr/>
        <a:lstStyle/>
        <a:p>
          <a:endParaRPr lang="en-US"/>
        </a:p>
      </dgm:t>
    </dgm:pt>
    <dgm:pt modelId="{00487F3E-09F5-4B02-907D-8B2C744B3F10}" type="sibTrans" cxnId="{0823FEC2-608B-4208-ADF8-A3E7EF94B159}">
      <dgm:prSet/>
      <dgm:spPr/>
      <dgm:t>
        <a:bodyPr/>
        <a:lstStyle/>
        <a:p>
          <a:endParaRPr lang="en-US"/>
        </a:p>
      </dgm:t>
    </dgm:pt>
    <dgm:pt modelId="{B896EDFF-C659-4517-9FC6-6C0821504DC1}">
      <dgm:prSet phldrT="[Text]" custT="1"/>
      <dgm:spPr/>
      <dgm:t>
        <a:bodyPr/>
        <a:lstStyle/>
        <a:p>
          <a:r>
            <a:rPr lang="en-US" sz="1800" dirty="0"/>
            <a:t>Doxycycline 100mg PO BID x 28 days</a:t>
          </a:r>
        </a:p>
      </dgm:t>
    </dgm:pt>
    <dgm:pt modelId="{94323071-B27C-40CC-9A2C-03F83BCC9AB1}" type="parTrans" cxnId="{4CE9D30A-E031-46E3-94E5-5933937095CA}">
      <dgm:prSet/>
      <dgm:spPr/>
      <dgm:t>
        <a:bodyPr/>
        <a:lstStyle/>
        <a:p>
          <a:endParaRPr lang="en-US"/>
        </a:p>
      </dgm:t>
    </dgm:pt>
    <dgm:pt modelId="{05051D47-1ED5-4851-9D0F-FFC558BEACC1}" type="sibTrans" cxnId="{4CE9D30A-E031-46E3-94E5-5933937095CA}">
      <dgm:prSet/>
      <dgm:spPr/>
      <dgm:t>
        <a:bodyPr/>
        <a:lstStyle/>
        <a:p>
          <a:endParaRPr lang="en-US"/>
        </a:p>
      </dgm:t>
    </dgm:pt>
    <dgm:pt modelId="{906AA5B9-74F1-4C95-9C28-F4B3B7BE3D77}">
      <dgm:prSet phldrT="[Text]" custT="1"/>
      <dgm:spPr/>
      <dgm:t>
        <a:bodyPr/>
        <a:lstStyle/>
        <a:p>
          <a:r>
            <a:rPr lang="en-US" sz="2800" dirty="0"/>
            <a:t>Neuro-, ocular, or </a:t>
          </a:r>
          <a:r>
            <a:rPr lang="en-US" sz="2800" dirty="0" err="1"/>
            <a:t>otosyphilis</a:t>
          </a:r>
          <a:endParaRPr lang="en-US" sz="2800" dirty="0"/>
        </a:p>
      </dgm:t>
    </dgm:pt>
    <dgm:pt modelId="{3D85C154-D6B9-439C-916A-FBF772F4FEC9}" type="parTrans" cxnId="{1F51EA30-068F-4A6C-8657-0A57EF85B570}">
      <dgm:prSet/>
      <dgm:spPr/>
      <dgm:t>
        <a:bodyPr/>
        <a:lstStyle/>
        <a:p>
          <a:endParaRPr lang="en-US"/>
        </a:p>
      </dgm:t>
    </dgm:pt>
    <dgm:pt modelId="{ACDED0E1-F312-491E-A24E-C7B7736F1323}" type="sibTrans" cxnId="{1F51EA30-068F-4A6C-8657-0A57EF85B570}">
      <dgm:prSet/>
      <dgm:spPr/>
      <dgm:t>
        <a:bodyPr/>
        <a:lstStyle/>
        <a:p>
          <a:endParaRPr lang="en-US"/>
        </a:p>
      </dgm:t>
    </dgm:pt>
    <dgm:pt modelId="{09AC67D1-6D7F-421C-A9E2-0779BD316704}">
      <dgm:prSet phldrT="[Text]" custT="1"/>
      <dgm:spPr/>
      <dgm:t>
        <a:bodyPr/>
        <a:lstStyle/>
        <a:p>
          <a:r>
            <a:rPr lang="en-US" sz="2400" dirty="0"/>
            <a:t>Aqueous crystalline penicillin G IV for 10-14 days</a:t>
          </a:r>
        </a:p>
      </dgm:t>
    </dgm:pt>
    <dgm:pt modelId="{53A91F4E-281C-408B-8037-CA2B1067C8B6}" type="parTrans" cxnId="{32B619A7-BBA5-4C5D-808B-101E9DDD4760}">
      <dgm:prSet/>
      <dgm:spPr/>
      <dgm:t>
        <a:bodyPr/>
        <a:lstStyle/>
        <a:p>
          <a:endParaRPr lang="en-US"/>
        </a:p>
      </dgm:t>
    </dgm:pt>
    <dgm:pt modelId="{03F43BB0-7EA3-4A5C-87C1-FF33FB099ED0}" type="sibTrans" cxnId="{32B619A7-BBA5-4C5D-808B-101E9DDD4760}">
      <dgm:prSet/>
      <dgm:spPr/>
      <dgm:t>
        <a:bodyPr/>
        <a:lstStyle/>
        <a:p>
          <a:endParaRPr lang="en-US"/>
        </a:p>
      </dgm:t>
    </dgm:pt>
    <dgm:pt modelId="{8D04E0BB-15EA-4C54-9B17-CD830E23EDE7}">
      <dgm:prSet phldrT="[Text]" custT="1"/>
      <dgm:spPr/>
      <dgm:t>
        <a:bodyPr/>
        <a:lstStyle/>
        <a:p>
          <a:r>
            <a:rPr lang="en-US" sz="1800" dirty="0"/>
            <a:t>Procaine PCN G 2.4million units IM QD PLUS </a:t>
          </a:r>
          <a:r>
            <a:rPr lang="en-US" sz="1800" i="1" dirty="0"/>
            <a:t>probenecid </a:t>
          </a:r>
          <a:r>
            <a:rPr lang="en-US" sz="1800" dirty="0"/>
            <a:t>500mg QID x 10-14 days</a:t>
          </a:r>
          <a:endParaRPr lang="en-US" sz="3400" dirty="0"/>
        </a:p>
      </dgm:t>
    </dgm:pt>
    <dgm:pt modelId="{04D2BA81-732C-4369-88DE-7347BFA6539D}" type="parTrans" cxnId="{A40B6D88-3C1F-4554-A5F9-035966A69487}">
      <dgm:prSet/>
      <dgm:spPr/>
      <dgm:t>
        <a:bodyPr/>
        <a:lstStyle/>
        <a:p>
          <a:endParaRPr lang="en-US"/>
        </a:p>
      </dgm:t>
    </dgm:pt>
    <dgm:pt modelId="{A542CE5F-63A6-49C5-A860-952B24203589}" type="sibTrans" cxnId="{A40B6D88-3C1F-4554-A5F9-035966A69487}">
      <dgm:prSet/>
      <dgm:spPr/>
      <dgm:t>
        <a:bodyPr/>
        <a:lstStyle/>
        <a:p>
          <a:endParaRPr lang="en-US"/>
        </a:p>
      </dgm:t>
    </dgm:pt>
    <dgm:pt modelId="{05911D12-EC53-4F01-A2BD-F50C9D04D364}">
      <dgm:prSet phldrT="[Text]" custT="1"/>
      <dgm:spPr/>
      <dgm:t>
        <a:bodyPr/>
        <a:lstStyle/>
        <a:p>
          <a:endParaRPr lang="en-US" sz="2000" dirty="0"/>
        </a:p>
      </dgm:t>
    </dgm:pt>
    <dgm:pt modelId="{5E945DAA-68E2-4C10-AEB7-AD9E2B9394A3}" type="parTrans" cxnId="{21D20EB3-6AF1-4D24-AEE1-E36DF3A9398C}">
      <dgm:prSet/>
      <dgm:spPr/>
      <dgm:t>
        <a:bodyPr/>
        <a:lstStyle/>
        <a:p>
          <a:endParaRPr lang="en-US"/>
        </a:p>
      </dgm:t>
    </dgm:pt>
    <dgm:pt modelId="{B2CCF832-C1D0-4BF5-B549-D07A8AD13F82}" type="sibTrans" cxnId="{21D20EB3-6AF1-4D24-AEE1-E36DF3A9398C}">
      <dgm:prSet/>
      <dgm:spPr/>
      <dgm:t>
        <a:bodyPr/>
        <a:lstStyle/>
        <a:p>
          <a:endParaRPr lang="en-US"/>
        </a:p>
      </dgm:t>
    </dgm:pt>
    <dgm:pt modelId="{6337D0C5-9BA0-464B-8EA3-AE3C94587D7C}">
      <dgm:prSet phldrT="[Text]" custT="1"/>
      <dgm:spPr/>
      <dgm:t>
        <a:bodyPr/>
        <a:lstStyle/>
        <a:p>
          <a:endParaRPr lang="en-US" sz="2000" dirty="0"/>
        </a:p>
      </dgm:t>
    </dgm:pt>
    <dgm:pt modelId="{54BD7CE6-8270-485B-9670-81B71CBAC320}" type="parTrans" cxnId="{4336DCF1-5748-4A98-ACB2-A54B7CFBA1D1}">
      <dgm:prSet/>
      <dgm:spPr/>
      <dgm:t>
        <a:bodyPr/>
        <a:lstStyle/>
        <a:p>
          <a:endParaRPr lang="en-US"/>
        </a:p>
      </dgm:t>
    </dgm:pt>
    <dgm:pt modelId="{9394BBF1-D8C7-444A-99EB-803B173544D0}" type="sibTrans" cxnId="{4336DCF1-5748-4A98-ACB2-A54B7CFBA1D1}">
      <dgm:prSet/>
      <dgm:spPr/>
      <dgm:t>
        <a:bodyPr/>
        <a:lstStyle/>
        <a:p>
          <a:endParaRPr lang="en-US"/>
        </a:p>
      </dgm:t>
    </dgm:pt>
    <dgm:pt modelId="{97AA0620-DCC4-4ACB-B606-6F5AFC7F1DBA}">
      <dgm:prSet phldrT="[Text]" custT="1"/>
      <dgm:spPr/>
      <dgm:t>
        <a:bodyPr/>
        <a:lstStyle/>
        <a:p>
          <a:endParaRPr lang="en-US" sz="2000" dirty="0"/>
        </a:p>
      </dgm:t>
    </dgm:pt>
    <dgm:pt modelId="{82869269-EA5A-4BE6-A848-EFA19F304951}" type="parTrans" cxnId="{076002CE-6640-4541-913B-59C4BC7D232A}">
      <dgm:prSet/>
      <dgm:spPr/>
      <dgm:t>
        <a:bodyPr/>
        <a:lstStyle/>
        <a:p>
          <a:endParaRPr lang="en-US"/>
        </a:p>
      </dgm:t>
    </dgm:pt>
    <dgm:pt modelId="{42CB3269-588B-4B34-A7CB-A40505D0BDA0}" type="sibTrans" cxnId="{076002CE-6640-4541-913B-59C4BC7D232A}">
      <dgm:prSet/>
      <dgm:spPr/>
      <dgm:t>
        <a:bodyPr/>
        <a:lstStyle/>
        <a:p>
          <a:endParaRPr lang="en-US"/>
        </a:p>
      </dgm:t>
    </dgm:pt>
    <dgm:pt modelId="{9A52A125-87F7-4A10-A333-5C5E5DFC5A53}">
      <dgm:prSet phldrT="[Text]" custT="1"/>
      <dgm:spPr/>
      <dgm:t>
        <a:bodyPr/>
        <a:lstStyle/>
        <a:p>
          <a:endParaRPr lang="en-US" sz="2400" dirty="0"/>
        </a:p>
      </dgm:t>
    </dgm:pt>
    <dgm:pt modelId="{9C51C065-B249-4CCD-96A0-225C65CC7D09}" type="parTrans" cxnId="{438D16E5-2844-4E99-8377-212816F99E52}">
      <dgm:prSet/>
      <dgm:spPr/>
      <dgm:t>
        <a:bodyPr/>
        <a:lstStyle/>
        <a:p>
          <a:endParaRPr lang="en-US"/>
        </a:p>
      </dgm:t>
    </dgm:pt>
    <dgm:pt modelId="{64BC1D32-E7D6-45B0-ACBC-60A85E6B06E9}" type="sibTrans" cxnId="{438D16E5-2844-4E99-8377-212816F99E52}">
      <dgm:prSet/>
      <dgm:spPr/>
      <dgm:t>
        <a:bodyPr/>
        <a:lstStyle/>
        <a:p>
          <a:endParaRPr lang="en-US"/>
        </a:p>
      </dgm:t>
    </dgm:pt>
    <dgm:pt modelId="{BD8A09E9-E269-4435-ABF3-BE26DCF92DFC}">
      <dgm:prSet phldrT="[Text]" custT="1"/>
      <dgm:spPr/>
      <dgm:t>
        <a:bodyPr/>
        <a:lstStyle/>
        <a:p>
          <a:endParaRPr lang="en-US" sz="2400" dirty="0"/>
        </a:p>
      </dgm:t>
    </dgm:pt>
    <dgm:pt modelId="{4B6FEC11-C5C1-459A-929A-ACD5037AB289}" type="parTrans" cxnId="{386B9719-3245-4530-947B-F8FE821A9F36}">
      <dgm:prSet/>
      <dgm:spPr/>
      <dgm:t>
        <a:bodyPr/>
        <a:lstStyle/>
        <a:p>
          <a:endParaRPr lang="en-US"/>
        </a:p>
      </dgm:t>
    </dgm:pt>
    <dgm:pt modelId="{595EA54C-8A86-4CF7-9604-8A9277AE65D7}" type="sibTrans" cxnId="{386B9719-3245-4530-947B-F8FE821A9F36}">
      <dgm:prSet/>
      <dgm:spPr/>
      <dgm:t>
        <a:bodyPr/>
        <a:lstStyle/>
        <a:p>
          <a:endParaRPr lang="en-US"/>
        </a:p>
      </dgm:t>
    </dgm:pt>
    <dgm:pt modelId="{EDC33863-5DBC-4CE0-B346-4112C063C16C}">
      <dgm:prSet phldrT="[Text]" custT="1"/>
      <dgm:spPr/>
      <dgm:t>
        <a:bodyPr/>
        <a:lstStyle/>
        <a:p>
          <a:endParaRPr lang="en-US" sz="2400" dirty="0"/>
        </a:p>
      </dgm:t>
    </dgm:pt>
    <dgm:pt modelId="{42EB2A8A-36C3-47DF-99F7-C52619E75D41}" type="parTrans" cxnId="{CA6A7DFF-BE7C-4306-9FB6-7E7245ECA389}">
      <dgm:prSet/>
      <dgm:spPr/>
      <dgm:t>
        <a:bodyPr/>
        <a:lstStyle/>
        <a:p>
          <a:endParaRPr lang="en-US"/>
        </a:p>
      </dgm:t>
    </dgm:pt>
    <dgm:pt modelId="{D560A9B5-E845-4003-B84C-4B86F97EFC92}" type="sibTrans" cxnId="{CA6A7DFF-BE7C-4306-9FB6-7E7245ECA389}">
      <dgm:prSet/>
      <dgm:spPr/>
      <dgm:t>
        <a:bodyPr/>
        <a:lstStyle/>
        <a:p>
          <a:endParaRPr lang="en-US"/>
        </a:p>
      </dgm:t>
    </dgm:pt>
    <dgm:pt modelId="{3D3E353F-B4DC-40EF-A273-E114964A5A91}">
      <dgm:prSet phldrT="[Text]" custT="1"/>
      <dgm:spPr/>
      <dgm:t>
        <a:bodyPr/>
        <a:lstStyle/>
        <a:p>
          <a:endParaRPr lang="en-US" sz="2400" dirty="0"/>
        </a:p>
      </dgm:t>
    </dgm:pt>
    <dgm:pt modelId="{DFBDF684-C66A-4CD5-9E27-77FE05CD16CC}" type="parTrans" cxnId="{EEC75ED3-9256-4E86-BE72-BFFC463F5390}">
      <dgm:prSet/>
      <dgm:spPr/>
      <dgm:t>
        <a:bodyPr/>
        <a:lstStyle/>
        <a:p>
          <a:endParaRPr lang="en-US"/>
        </a:p>
      </dgm:t>
    </dgm:pt>
    <dgm:pt modelId="{2C43B89D-61CE-43C0-9526-0C01ECFC7D5E}" type="sibTrans" cxnId="{EEC75ED3-9256-4E86-BE72-BFFC463F5390}">
      <dgm:prSet/>
      <dgm:spPr/>
      <dgm:t>
        <a:bodyPr/>
        <a:lstStyle/>
        <a:p>
          <a:endParaRPr lang="en-US"/>
        </a:p>
      </dgm:t>
    </dgm:pt>
    <dgm:pt modelId="{42C8572E-E9B1-4DAA-B756-634C8844EE02}">
      <dgm:prSet phldrT="[Text]" custT="1"/>
      <dgm:spPr/>
      <dgm:t>
        <a:bodyPr/>
        <a:lstStyle/>
        <a:p>
          <a:endParaRPr lang="en-US" sz="1800" dirty="0"/>
        </a:p>
      </dgm:t>
    </dgm:pt>
    <dgm:pt modelId="{44BBB45F-794F-491F-A2C2-E012714FD2D3}" type="parTrans" cxnId="{B2A882BD-967B-4265-9CE9-7A0FAA5B03C2}">
      <dgm:prSet/>
      <dgm:spPr/>
      <dgm:t>
        <a:bodyPr/>
        <a:lstStyle/>
        <a:p>
          <a:endParaRPr lang="en-US"/>
        </a:p>
      </dgm:t>
    </dgm:pt>
    <dgm:pt modelId="{017E0134-720E-469F-8E36-5FA204442982}" type="sibTrans" cxnId="{B2A882BD-967B-4265-9CE9-7A0FAA5B03C2}">
      <dgm:prSet/>
      <dgm:spPr/>
      <dgm:t>
        <a:bodyPr/>
        <a:lstStyle/>
        <a:p>
          <a:endParaRPr lang="en-US"/>
        </a:p>
      </dgm:t>
    </dgm:pt>
    <dgm:pt modelId="{A43C81C2-921D-4613-ABB2-6299C892DBD2}" type="pres">
      <dgm:prSet presAssocID="{00CBD9B1-1F8A-4804-BA65-FB07F22A3369}" presName="Name0" presStyleCnt="0">
        <dgm:presLayoutVars>
          <dgm:dir/>
          <dgm:animLvl val="lvl"/>
          <dgm:resizeHandles val="exact"/>
        </dgm:presLayoutVars>
      </dgm:prSet>
      <dgm:spPr/>
    </dgm:pt>
    <dgm:pt modelId="{34AFD811-37FF-441B-9C8F-A99DC3B53834}" type="pres">
      <dgm:prSet presAssocID="{7FD53C00-531F-4B15-81F9-5B55A6C26FA1}" presName="composite" presStyleCnt="0"/>
      <dgm:spPr/>
    </dgm:pt>
    <dgm:pt modelId="{146FD64B-895C-490A-8F26-BB7BB09FDEF5}" type="pres">
      <dgm:prSet presAssocID="{7FD53C00-531F-4B15-81F9-5B55A6C26FA1}" presName="parTx" presStyleLbl="alignNode1" presStyleIdx="0" presStyleCnt="3">
        <dgm:presLayoutVars>
          <dgm:chMax val="0"/>
          <dgm:chPref val="0"/>
          <dgm:bulletEnabled val="1"/>
        </dgm:presLayoutVars>
      </dgm:prSet>
      <dgm:spPr/>
    </dgm:pt>
    <dgm:pt modelId="{6840DB04-39AB-48E0-8550-1A03E4DCF9D4}" type="pres">
      <dgm:prSet presAssocID="{7FD53C00-531F-4B15-81F9-5B55A6C26FA1}" presName="desTx" presStyleLbl="alignAccFollowNode1" presStyleIdx="0" presStyleCnt="3">
        <dgm:presLayoutVars>
          <dgm:bulletEnabled val="1"/>
        </dgm:presLayoutVars>
      </dgm:prSet>
      <dgm:spPr/>
    </dgm:pt>
    <dgm:pt modelId="{0FC04770-EEDC-424D-9DC1-6C8A66A9F748}" type="pres">
      <dgm:prSet presAssocID="{9FF1FF55-2BBA-4CE4-8E68-2302F7FE1CC7}" presName="space" presStyleCnt="0"/>
      <dgm:spPr/>
    </dgm:pt>
    <dgm:pt modelId="{D6CB41D2-6935-4F99-A665-9BD1393A6696}" type="pres">
      <dgm:prSet presAssocID="{80ED112C-1351-4F3B-8672-43B426E12A04}" presName="composite" presStyleCnt="0"/>
      <dgm:spPr/>
    </dgm:pt>
    <dgm:pt modelId="{9D5D7413-44FA-4757-AAC1-3D3DF3FF7B27}" type="pres">
      <dgm:prSet presAssocID="{80ED112C-1351-4F3B-8672-43B426E12A04}" presName="parTx" presStyleLbl="alignNode1" presStyleIdx="1" presStyleCnt="3">
        <dgm:presLayoutVars>
          <dgm:chMax val="0"/>
          <dgm:chPref val="0"/>
          <dgm:bulletEnabled val="1"/>
        </dgm:presLayoutVars>
      </dgm:prSet>
      <dgm:spPr/>
    </dgm:pt>
    <dgm:pt modelId="{065AF26D-3E2F-44E5-AC8C-319B4C901702}" type="pres">
      <dgm:prSet presAssocID="{80ED112C-1351-4F3B-8672-43B426E12A04}" presName="desTx" presStyleLbl="alignAccFollowNode1" presStyleIdx="1" presStyleCnt="3">
        <dgm:presLayoutVars>
          <dgm:bulletEnabled val="1"/>
        </dgm:presLayoutVars>
      </dgm:prSet>
      <dgm:spPr/>
    </dgm:pt>
    <dgm:pt modelId="{98A518CD-B5F3-47D9-91CD-7CF8B2AF25ED}" type="pres">
      <dgm:prSet presAssocID="{8AF6841B-1CA9-498E-9E90-0DF9FE7E266D}" presName="space" presStyleCnt="0"/>
      <dgm:spPr/>
    </dgm:pt>
    <dgm:pt modelId="{FBEA7544-0F86-433A-BDA6-DA56E55C50D5}" type="pres">
      <dgm:prSet presAssocID="{906AA5B9-74F1-4C95-9C28-F4B3B7BE3D77}" presName="composite" presStyleCnt="0"/>
      <dgm:spPr/>
    </dgm:pt>
    <dgm:pt modelId="{C1D63D47-E53A-49C3-A198-7E1E04634CDA}" type="pres">
      <dgm:prSet presAssocID="{906AA5B9-74F1-4C95-9C28-F4B3B7BE3D77}" presName="parTx" presStyleLbl="alignNode1" presStyleIdx="2" presStyleCnt="3">
        <dgm:presLayoutVars>
          <dgm:chMax val="0"/>
          <dgm:chPref val="0"/>
          <dgm:bulletEnabled val="1"/>
        </dgm:presLayoutVars>
      </dgm:prSet>
      <dgm:spPr/>
    </dgm:pt>
    <dgm:pt modelId="{E9FFFAA7-733A-41AE-8CEB-C9F35BD38E1C}" type="pres">
      <dgm:prSet presAssocID="{906AA5B9-74F1-4C95-9C28-F4B3B7BE3D77}" presName="desTx" presStyleLbl="alignAccFollowNode1" presStyleIdx="2" presStyleCnt="3">
        <dgm:presLayoutVars>
          <dgm:bulletEnabled val="1"/>
        </dgm:presLayoutVars>
      </dgm:prSet>
      <dgm:spPr/>
    </dgm:pt>
  </dgm:ptLst>
  <dgm:cxnLst>
    <dgm:cxn modelId="{64BF0200-41D4-42A9-8FA0-0AB5F33BFB18}" type="presOf" srcId="{9A52A125-87F7-4A10-A333-5C5E5DFC5A53}" destId="{065AF26D-3E2F-44E5-AC8C-319B4C901702}" srcOrd="0" destOrd="2" presId="urn:microsoft.com/office/officeart/2005/8/layout/hList1"/>
    <dgm:cxn modelId="{4EECE104-602E-490F-BA20-5AFABACCA4EB}" type="presOf" srcId="{CEA6A12B-7D6E-44AF-9EDD-F9EACAA889C3}" destId="{6840DB04-39AB-48E0-8550-1A03E4DCF9D4}" srcOrd="0" destOrd="4" presId="urn:microsoft.com/office/officeart/2005/8/layout/hList1"/>
    <dgm:cxn modelId="{4CE9D30A-E031-46E3-94E5-5933937095CA}" srcId="{80ED112C-1351-4F3B-8672-43B426E12A04}" destId="{B896EDFF-C659-4517-9FC6-6C0821504DC1}" srcOrd="4" destOrd="0" parTransId="{94323071-B27C-40CC-9A2C-03F83BCC9AB1}" sibTransId="{05051D47-1ED5-4851-9D0F-FFC558BEACC1}"/>
    <dgm:cxn modelId="{1C7D1813-85B1-443E-90DB-2A97BBF42AA4}" type="presOf" srcId="{05911D12-EC53-4F01-A2BD-F50C9D04D364}" destId="{6840DB04-39AB-48E0-8550-1A03E4DCF9D4}" srcOrd="0" destOrd="3" presId="urn:microsoft.com/office/officeart/2005/8/layout/hList1"/>
    <dgm:cxn modelId="{9F627F16-8722-4582-BE7D-4C257E8D5B8B}" type="presOf" srcId="{97AA0620-DCC4-4ACB-B606-6F5AFC7F1DBA}" destId="{6840DB04-39AB-48E0-8550-1A03E4DCF9D4}" srcOrd="0" destOrd="2" presId="urn:microsoft.com/office/officeart/2005/8/layout/hList1"/>
    <dgm:cxn modelId="{386B9719-3245-4530-947B-F8FE821A9F36}" srcId="{80ED112C-1351-4F3B-8672-43B426E12A04}" destId="{BD8A09E9-E269-4435-ABF3-BE26DCF92DFC}" srcOrd="1" destOrd="0" parTransId="{4B6FEC11-C5C1-459A-929A-ACD5037AB289}" sibTransId="{595EA54C-8A86-4CF7-9604-8A9277AE65D7}"/>
    <dgm:cxn modelId="{E46CAA1C-24AD-48A3-A5BF-07801C38EA58}" type="presOf" srcId="{6337D0C5-9BA0-464B-8EA3-AE3C94587D7C}" destId="{6840DB04-39AB-48E0-8550-1A03E4DCF9D4}" srcOrd="0" destOrd="1" presId="urn:microsoft.com/office/officeart/2005/8/layout/hList1"/>
    <dgm:cxn modelId="{8723172E-7319-4FA8-B84A-F9B1B9BFCB65}" type="presOf" srcId="{B82F687A-B0C3-4454-A86E-5BA4483E575F}" destId="{065AF26D-3E2F-44E5-AC8C-319B4C901702}" srcOrd="0" destOrd="0" presId="urn:microsoft.com/office/officeart/2005/8/layout/hList1"/>
    <dgm:cxn modelId="{1F51EA30-068F-4A6C-8657-0A57EF85B570}" srcId="{00CBD9B1-1F8A-4804-BA65-FB07F22A3369}" destId="{906AA5B9-74F1-4C95-9C28-F4B3B7BE3D77}" srcOrd="2" destOrd="0" parTransId="{3D85C154-D6B9-439C-916A-FBF772F4FEC9}" sibTransId="{ACDED0E1-F312-491E-A24E-C7B7736F1323}"/>
    <dgm:cxn modelId="{A124DB60-57BD-4254-9CED-DE1990FF1D47}" srcId="{00CBD9B1-1F8A-4804-BA65-FB07F22A3369}" destId="{7FD53C00-531F-4B15-81F9-5B55A6C26FA1}" srcOrd="0" destOrd="0" parTransId="{8C0D5E1B-B111-49D5-A849-93A4F8ED0708}" sibTransId="{9FF1FF55-2BBA-4CE4-8E68-2302F7FE1CC7}"/>
    <dgm:cxn modelId="{75413B65-BCCC-47F9-88CB-28E4E000A844}" srcId="{7FD53C00-531F-4B15-81F9-5B55A6C26FA1}" destId="{A2ACC7A7-F4FE-44C8-ABEC-7F79776313F3}" srcOrd="0" destOrd="0" parTransId="{63249466-69DE-4E7F-8E37-6D82E26496CF}" sibTransId="{D61605F2-3029-40DD-AACC-9616FA34293C}"/>
    <dgm:cxn modelId="{4325AB46-6493-4A15-A3EB-8F07B351D677}" srcId="{7FD53C00-531F-4B15-81F9-5B55A6C26FA1}" destId="{CEA6A12B-7D6E-44AF-9EDD-F9EACAA889C3}" srcOrd="4" destOrd="0" parTransId="{2B507E7A-E613-46B3-ACE7-9EB5884D8371}" sibTransId="{11AEE7F0-3C56-48F1-9E7A-BEDD3CD8AB49}"/>
    <dgm:cxn modelId="{A2494C67-03CF-474C-83B4-DD588CD84536}" type="presOf" srcId="{8D04E0BB-15EA-4C54-9B17-CD830E23EDE7}" destId="{E9FFFAA7-733A-41AE-8CEB-C9F35BD38E1C}" srcOrd="0" destOrd="3" presId="urn:microsoft.com/office/officeart/2005/8/layout/hList1"/>
    <dgm:cxn modelId="{5847544D-11BA-4B6F-BA46-13805EE8A132}" srcId="{00CBD9B1-1F8A-4804-BA65-FB07F22A3369}" destId="{80ED112C-1351-4F3B-8672-43B426E12A04}" srcOrd="1" destOrd="0" parTransId="{51244E90-9C06-433F-BE0E-355B097CAABE}" sibTransId="{8AF6841B-1CA9-498E-9E90-0DF9FE7E266D}"/>
    <dgm:cxn modelId="{60057984-9FA4-4BA5-A2FD-04730E168277}" type="presOf" srcId="{A2ACC7A7-F4FE-44C8-ABEC-7F79776313F3}" destId="{6840DB04-39AB-48E0-8550-1A03E4DCF9D4}" srcOrd="0" destOrd="0" presId="urn:microsoft.com/office/officeart/2005/8/layout/hList1"/>
    <dgm:cxn modelId="{A40B6D88-3C1F-4554-A5F9-035966A69487}" srcId="{906AA5B9-74F1-4C95-9C28-F4B3B7BE3D77}" destId="{8D04E0BB-15EA-4C54-9B17-CD830E23EDE7}" srcOrd="3" destOrd="0" parTransId="{04D2BA81-732C-4369-88DE-7347BFA6539D}" sibTransId="{A542CE5F-63A6-49C5-A860-952B24203589}"/>
    <dgm:cxn modelId="{87031189-8FDB-4405-AD6F-784DC0483911}" type="presOf" srcId="{80ED112C-1351-4F3B-8672-43B426E12A04}" destId="{9D5D7413-44FA-4757-AAC1-3D3DF3FF7B27}" srcOrd="0" destOrd="0" presId="urn:microsoft.com/office/officeart/2005/8/layout/hList1"/>
    <dgm:cxn modelId="{C71EBE92-8F3E-467A-9148-90A59A864851}" type="presOf" srcId="{906AA5B9-74F1-4C95-9C28-F4B3B7BE3D77}" destId="{C1D63D47-E53A-49C3-A198-7E1E04634CDA}" srcOrd="0" destOrd="0" presId="urn:microsoft.com/office/officeart/2005/8/layout/hList1"/>
    <dgm:cxn modelId="{87BE2B96-3D15-4ABF-8894-927307973BAF}" type="presOf" srcId="{09AC67D1-6D7F-421C-A9E2-0779BD316704}" destId="{E9FFFAA7-733A-41AE-8CEB-C9F35BD38E1C}" srcOrd="0" destOrd="0" presId="urn:microsoft.com/office/officeart/2005/8/layout/hList1"/>
    <dgm:cxn modelId="{97DD4D98-A9C7-478E-A5B3-1D74B3009DA5}" type="presOf" srcId="{00CBD9B1-1F8A-4804-BA65-FB07F22A3369}" destId="{A43C81C2-921D-4613-ABB2-6299C892DBD2}" srcOrd="0" destOrd="0" presId="urn:microsoft.com/office/officeart/2005/8/layout/hList1"/>
    <dgm:cxn modelId="{C5A5B9A0-EE2A-43D3-8B9A-0961273D406A}" type="presOf" srcId="{3D3E353F-B4DC-40EF-A273-E114964A5A91}" destId="{E9FFFAA7-733A-41AE-8CEB-C9F35BD38E1C}" srcOrd="0" destOrd="1" presId="urn:microsoft.com/office/officeart/2005/8/layout/hList1"/>
    <dgm:cxn modelId="{744580A6-B7B3-48EF-9011-F6B6A5563565}" type="presOf" srcId="{BD8A09E9-E269-4435-ABF3-BE26DCF92DFC}" destId="{065AF26D-3E2F-44E5-AC8C-319B4C901702}" srcOrd="0" destOrd="1" presId="urn:microsoft.com/office/officeart/2005/8/layout/hList1"/>
    <dgm:cxn modelId="{32B619A7-BBA5-4C5D-808B-101E9DDD4760}" srcId="{906AA5B9-74F1-4C95-9C28-F4B3B7BE3D77}" destId="{09AC67D1-6D7F-421C-A9E2-0779BD316704}" srcOrd="0" destOrd="0" parTransId="{53A91F4E-281C-408B-8037-CA2B1067C8B6}" sibTransId="{03F43BB0-7EA3-4A5C-87C1-FF33FB099ED0}"/>
    <dgm:cxn modelId="{E066F6AA-21A3-46D8-B614-E327A3E18D47}" type="presOf" srcId="{B896EDFF-C659-4517-9FC6-6C0821504DC1}" destId="{065AF26D-3E2F-44E5-AC8C-319B4C901702}" srcOrd="0" destOrd="4" presId="urn:microsoft.com/office/officeart/2005/8/layout/hList1"/>
    <dgm:cxn modelId="{0076D0B0-259A-43F0-A078-02D5E0495C18}" type="presOf" srcId="{EDC33863-5DBC-4CE0-B346-4112C063C16C}" destId="{E9FFFAA7-733A-41AE-8CEB-C9F35BD38E1C}" srcOrd="0" destOrd="2" presId="urn:microsoft.com/office/officeart/2005/8/layout/hList1"/>
    <dgm:cxn modelId="{21D20EB3-6AF1-4D24-AEE1-E36DF3A9398C}" srcId="{7FD53C00-531F-4B15-81F9-5B55A6C26FA1}" destId="{05911D12-EC53-4F01-A2BD-F50C9D04D364}" srcOrd="3" destOrd="0" parTransId="{5E945DAA-68E2-4C10-AEB7-AD9E2B9394A3}" sibTransId="{B2CCF832-C1D0-4BF5-B549-D07A8AD13F82}"/>
    <dgm:cxn modelId="{B2A882BD-967B-4265-9CE9-7A0FAA5B03C2}" srcId="{80ED112C-1351-4F3B-8672-43B426E12A04}" destId="{42C8572E-E9B1-4DAA-B756-634C8844EE02}" srcOrd="3" destOrd="0" parTransId="{44BBB45F-794F-491F-A2C2-E012714FD2D3}" sibTransId="{017E0134-720E-469F-8E36-5FA204442982}"/>
    <dgm:cxn modelId="{0823FEC2-608B-4208-ADF8-A3E7EF94B159}" srcId="{80ED112C-1351-4F3B-8672-43B426E12A04}" destId="{B82F687A-B0C3-4454-A86E-5BA4483E575F}" srcOrd="0" destOrd="0" parTransId="{8F33A206-F719-4F13-B677-91EEF89A535F}" sibTransId="{00487F3E-09F5-4B02-907D-8B2C744B3F10}"/>
    <dgm:cxn modelId="{076002CE-6640-4541-913B-59C4BC7D232A}" srcId="{7FD53C00-531F-4B15-81F9-5B55A6C26FA1}" destId="{97AA0620-DCC4-4ACB-B606-6F5AFC7F1DBA}" srcOrd="2" destOrd="0" parTransId="{82869269-EA5A-4BE6-A848-EFA19F304951}" sibTransId="{42CB3269-588B-4B34-A7CB-A40505D0BDA0}"/>
    <dgm:cxn modelId="{EEC75ED3-9256-4E86-BE72-BFFC463F5390}" srcId="{906AA5B9-74F1-4C95-9C28-F4B3B7BE3D77}" destId="{3D3E353F-B4DC-40EF-A273-E114964A5A91}" srcOrd="1" destOrd="0" parTransId="{DFBDF684-C66A-4CD5-9E27-77FE05CD16CC}" sibTransId="{2C43B89D-61CE-43C0-9526-0C01ECFC7D5E}"/>
    <dgm:cxn modelId="{438D16E5-2844-4E99-8377-212816F99E52}" srcId="{80ED112C-1351-4F3B-8672-43B426E12A04}" destId="{9A52A125-87F7-4A10-A333-5C5E5DFC5A53}" srcOrd="2" destOrd="0" parTransId="{9C51C065-B249-4CCD-96A0-225C65CC7D09}" sibTransId="{64BC1D32-E7D6-45B0-ACBC-60A85E6B06E9}"/>
    <dgm:cxn modelId="{1335C1EA-550B-43D7-8597-6A9FA1D70CB9}" type="presOf" srcId="{7FD53C00-531F-4B15-81F9-5B55A6C26FA1}" destId="{146FD64B-895C-490A-8F26-BB7BB09FDEF5}" srcOrd="0" destOrd="0" presId="urn:microsoft.com/office/officeart/2005/8/layout/hList1"/>
    <dgm:cxn modelId="{4336DCF1-5748-4A98-ACB2-A54B7CFBA1D1}" srcId="{7FD53C00-531F-4B15-81F9-5B55A6C26FA1}" destId="{6337D0C5-9BA0-464B-8EA3-AE3C94587D7C}" srcOrd="1" destOrd="0" parTransId="{54BD7CE6-8270-485B-9670-81B71CBAC320}" sibTransId="{9394BBF1-D8C7-444A-99EB-803B173544D0}"/>
    <dgm:cxn modelId="{6A8F1EF5-ABD3-42FD-B58D-42D09439ADE2}" type="presOf" srcId="{42C8572E-E9B1-4DAA-B756-634C8844EE02}" destId="{065AF26D-3E2F-44E5-AC8C-319B4C901702}" srcOrd="0" destOrd="3" presId="urn:microsoft.com/office/officeart/2005/8/layout/hList1"/>
    <dgm:cxn modelId="{CA6A7DFF-BE7C-4306-9FB6-7E7245ECA389}" srcId="{906AA5B9-74F1-4C95-9C28-F4B3B7BE3D77}" destId="{EDC33863-5DBC-4CE0-B346-4112C063C16C}" srcOrd="2" destOrd="0" parTransId="{42EB2A8A-36C3-47DF-99F7-C52619E75D41}" sibTransId="{D560A9B5-E845-4003-B84C-4B86F97EFC92}"/>
    <dgm:cxn modelId="{85E7D9A5-CDF6-4F78-A96C-00387E09CF23}" type="presParOf" srcId="{A43C81C2-921D-4613-ABB2-6299C892DBD2}" destId="{34AFD811-37FF-441B-9C8F-A99DC3B53834}" srcOrd="0" destOrd="0" presId="urn:microsoft.com/office/officeart/2005/8/layout/hList1"/>
    <dgm:cxn modelId="{66AD3684-522A-4DF8-A152-9305133049C6}" type="presParOf" srcId="{34AFD811-37FF-441B-9C8F-A99DC3B53834}" destId="{146FD64B-895C-490A-8F26-BB7BB09FDEF5}" srcOrd="0" destOrd="0" presId="urn:microsoft.com/office/officeart/2005/8/layout/hList1"/>
    <dgm:cxn modelId="{354B5042-F95A-4BEB-9AD9-3FA3A4FCEA39}" type="presParOf" srcId="{34AFD811-37FF-441B-9C8F-A99DC3B53834}" destId="{6840DB04-39AB-48E0-8550-1A03E4DCF9D4}" srcOrd="1" destOrd="0" presId="urn:microsoft.com/office/officeart/2005/8/layout/hList1"/>
    <dgm:cxn modelId="{71D1801C-21A9-44E6-8FD2-B8B15EC1EF3C}" type="presParOf" srcId="{A43C81C2-921D-4613-ABB2-6299C892DBD2}" destId="{0FC04770-EEDC-424D-9DC1-6C8A66A9F748}" srcOrd="1" destOrd="0" presId="urn:microsoft.com/office/officeart/2005/8/layout/hList1"/>
    <dgm:cxn modelId="{FBD99309-DAB7-46A4-B104-53D6A86915E6}" type="presParOf" srcId="{A43C81C2-921D-4613-ABB2-6299C892DBD2}" destId="{D6CB41D2-6935-4F99-A665-9BD1393A6696}" srcOrd="2" destOrd="0" presId="urn:microsoft.com/office/officeart/2005/8/layout/hList1"/>
    <dgm:cxn modelId="{F6065E89-19BA-4769-A6A4-F71013A75CEA}" type="presParOf" srcId="{D6CB41D2-6935-4F99-A665-9BD1393A6696}" destId="{9D5D7413-44FA-4757-AAC1-3D3DF3FF7B27}" srcOrd="0" destOrd="0" presId="urn:microsoft.com/office/officeart/2005/8/layout/hList1"/>
    <dgm:cxn modelId="{D43CA76C-1E7C-43F5-894D-C7AE0AD06367}" type="presParOf" srcId="{D6CB41D2-6935-4F99-A665-9BD1393A6696}" destId="{065AF26D-3E2F-44E5-AC8C-319B4C901702}" srcOrd="1" destOrd="0" presId="urn:microsoft.com/office/officeart/2005/8/layout/hList1"/>
    <dgm:cxn modelId="{080D3AB5-8673-4AFF-AA8F-9092F88A6127}" type="presParOf" srcId="{A43C81C2-921D-4613-ABB2-6299C892DBD2}" destId="{98A518CD-B5F3-47D9-91CD-7CF8B2AF25ED}" srcOrd="3" destOrd="0" presId="urn:microsoft.com/office/officeart/2005/8/layout/hList1"/>
    <dgm:cxn modelId="{1CE57FF7-06E5-48D6-BF33-D9ADE6935134}" type="presParOf" srcId="{A43C81C2-921D-4613-ABB2-6299C892DBD2}" destId="{FBEA7544-0F86-433A-BDA6-DA56E55C50D5}" srcOrd="4" destOrd="0" presId="urn:microsoft.com/office/officeart/2005/8/layout/hList1"/>
    <dgm:cxn modelId="{574F78FE-18F1-459A-A7A9-3F653899F7E2}" type="presParOf" srcId="{FBEA7544-0F86-433A-BDA6-DA56E55C50D5}" destId="{C1D63D47-E53A-49C3-A198-7E1E04634CDA}" srcOrd="0" destOrd="0" presId="urn:microsoft.com/office/officeart/2005/8/layout/hList1"/>
    <dgm:cxn modelId="{66600819-9592-4152-9E23-A83CBE476FDE}" type="presParOf" srcId="{FBEA7544-0F86-433A-BDA6-DA56E55C50D5}" destId="{E9FFFAA7-733A-41AE-8CEB-C9F35BD38E1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779E4-573A-43E4-8E31-4B0D23BB6DA3}">
      <dsp:nvSpPr>
        <dsp:cNvPr id="0" name=""/>
        <dsp:cNvSpPr/>
      </dsp:nvSpPr>
      <dsp:spPr>
        <a:xfrm>
          <a:off x="3286" y="9246"/>
          <a:ext cx="3203971" cy="835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Neurosyphilis</a:t>
          </a:r>
        </a:p>
      </dsp:txBody>
      <dsp:txXfrm>
        <a:off x="3286" y="9246"/>
        <a:ext cx="3203971" cy="835200"/>
      </dsp:txXfrm>
    </dsp:sp>
    <dsp:sp modelId="{6439588F-5752-44CE-B4D4-3A094FAE9B54}">
      <dsp:nvSpPr>
        <dsp:cNvPr id="0" name=""/>
        <dsp:cNvSpPr/>
      </dsp:nvSpPr>
      <dsp:spPr>
        <a:xfrm>
          <a:off x="3286" y="844446"/>
          <a:ext cx="3203971" cy="34976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Severe headache</a:t>
          </a:r>
        </a:p>
        <a:p>
          <a:pPr marL="285750" lvl="1" indent="-285750" algn="l" defTabSz="1244600">
            <a:lnSpc>
              <a:spcPct val="90000"/>
            </a:lnSpc>
            <a:spcBef>
              <a:spcPct val="0"/>
            </a:spcBef>
            <a:spcAft>
              <a:spcPct val="15000"/>
            </a:spcAft>
            <a:buChar char="•"/>
          </a:pPr>
          <a:r>
            <a:rPr lang="en-US" sz="2800" kern="1200" dirty="0"/>
            <a:t>Myalgias</a:t>
          </a:r>
        </a:p>
        <a:p>
          <a:pPr marL="285750" lvl="1" indent="-285750" algn="l" defTabSz="1244600">
            <a:lnSpc>
              <a:spcPct val="90000"/>
            </a:lnSpc>
            <a:spcBef>
              <a:spcPct val="0"/>
            </a:spcBef>
            <a:spcAft>
              <a:spcPct val="15000"/>
            </a:spcAft>
            <a:buChar char="•"/>
          </a:pPr>
          <a:r>
            <a:rPr lang="en-US" sz="2800" kern="1200" dirty="0"/>
            <a:t>Paralysis</a:t>
          </a:r>
        </a:p>
        <a:p>
          <a:pPr marL="285750" lvl="1" indent="-285750" algn="l" defTabSz="1244600">
            <a:lnSpc>
              <a:spcPct val="90000"/>
            </a:lnSpc>
            <a:spcBef>
              <a:spcPct val="0"/>
            </a:spcBef>
            <a:spcAft>
              <a:spcPct val="15000"/>
            </a:spcAft>
            <a:buChar char="•"/>
          </a:pPr>
          <a:r>
            <a:rPr lang="en-US" sz="2800" kern="1200" dirty="0"/>
            <a:t>Numbness</a:t>
          </a:r>
        </a:p>
        <a:p>
          <a:pPr marL="285750" lvl="1" indent="-285750" algn="l" defTabSz="1244600">
            <a:lnSpc>
              <a:spcPct val="90000"/>
            </a:lnSpc>
            <a:spcBef>
              <a:spcPct val="0"/>
            </a:spcBef>
            <a:spcAft>
              <a:spcPct val="15000"/>
            </a:spcAft>
            <a:buChar char="•"/>
          </a:pPr>
          <a:r>
            <a:rPr lang="en-US" sz="2800" kern="1200" dirty="0"/>
            <a:t>Altered mental status</a:t>
          </a:r>
        </a:p>
      </dsp:txBody>
      <dsp:txXfrm>
        <a:off x="3286" y="844446"/>
        <a:ext cx="3203971" cy="3497644"/>
      </dsp:txXfrm>
    </dsp:sp>
    <dsp:sp modelId="{767FFCF7-EEB2-4909-8CB7-63B686AA2AC1}">
      <dsp:nvSpPr>
        <dsp:cNvPr id="0" name=""/>
        <dsp:cNvSpPr/>
      </dsp:nvSpPr>
      <dsp:spPr>
        <a:xfrm>
          <a:off x="3655814" y="9246"/>
          <a:ext cx="3203971" cy="835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Ocular syphilis</a:t>
          </a:r>
        </a:p>
      </dsp:txBody>
      <dsp:txXfrm>
        <a:off x="3655814" y="9246"/>
        <a:ext cx="3203971" cy="835200"/>
      </dsp:txXfrm>
    </dsp:sp>
    <dsp:sp modelId="{26BD3813-B2C7-4068-A629-DCCB5A4C6BD8}">
      <dsp:nvSpPr>
        <dsp:cNvPr id="0" name=""/>
        <dsp:cNvSpPr/>
      </dsp:nvSpPr>
      <dsp:spPr>
        <a:xfrm>
          <a:off x="3655814" y="844446"/>
          <a:ext cx="3203971" cy="34976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dirty="0"/>
            <a:t>Eye pain or redness</a:t>
          </a:r>
        </a:p>
        <a:p>
          <a:pPr marL="285750" lvl="1" indent="-285750" algn="l" defTabSz="1289050">
            <a:lnSpc>
              <a:spcPct val="90000"/>
            </a:lnSpc>
            <a:spcBef>
              <a:spcPct val="0"/>
            </a:spcBef>
            <a:spcAft>
              <a:spcPct val="15000"/>
            </a:spcAft>
            <a:buChar char="•"/>
          </a:pPr>
          <a:r>
            <a:rPr lang="en-US" sz="2900" kern="1200" dirty="0"/>
            <a:t>Floaters</a:t>
          </a:r>
        </a:p>
        <a:p>
          <a:pPr marL="285750" lvl="1" indent="-285750" algn="l" defTabSz="1289050">
            <a:lnSpc>
              <a:spcPct val="90000"/>
            </a:lnSpc>
            <a:spcBef>
              <a:spcPct val="0"/>
            </a:spcBef>
            <a:spcAft>
              <a:spcPct val="15000"/>
            </a:spcAft>
            <a:buChar char="•"/>
          </a:pPr>
          <a:r>
            <a:rPr lang="en-US" sz="2900" kern="1200" dirty="0"/>
            <a:t>Photophobia</a:t>
          </a:r>
        </a:p>
        <a:p>
          <a:pPr marL="285750" lvl="1" indent="-285750" algn="l" defTabSz="1289050">
            <a:lnSpc>
              <a:spcPct val="90000"/>
            </a:lnSpc>
            <a:spcBef>
              <a:spcPct val="0"/>
            </a:spcBef>
            <a:spcAft>
              <a:spcPct val="15000"/>
            </a:spcAft>
            <a:buChar char="•"/>
          </a:pPr>
          <a:r>
            <a:rPr lang="en-US" sz="2900" kern="1200" dirty="0"/>
            <a:t>Can lead to permanent blindness</a:t>
          </a:r>
        </a:p>
      </dsp:txBody>
      <dsp:txXfrm>
        <a:off x="3655814" y="844446"/>
        <a:ext cx="3203971" cy="3497644"/>
      </dsp:txXfrm>
    </dsp:sp>
    <dsp:sp modelId="{4EB2A721-2955-45A0-9DB7-91F13B6F7E32}">
      <dsp:nvSpPr>
        <dsp:cNvPr id="0" name=""/>
        <dsp:cNvSpPr/>
      </dsp:nvSpPr>
      <dsp:spPr>
        <a:xfrm>
          <a:off x="7308342" y="9246"/>
          <a:ext cx="3203971" cy="835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err="1"/>
            <a:t>Otosyphilis</a:t>
          </a:r>
          <a:endParaRPr lang="en-US" sz="3200" kern="1200" dirty="0"/>
        </a:p>
      </dsp:txBody>
      <dsp:txXfrm>
        <a:off x="7308342" y="9246"/>
        <a:ext cx="3203971" cy="835200"/>
      </dsp:txXfrm>
    </dsp:sp>
    <dsp:sp modelId="{AE05294A-05CC-494C-A153-50C2D36AEB62}">
      <dsp:nvSpPr>
        <dsp:cNvPr id="0" name=""/>
        <dsp:cNvSpPr/>
      </dsp:nvSpPr>
      <dsp:spPr>
        <a:xfrm>
          <a:off x="7308342" y="844446"/>
          <a:ext cx="3203971" cy="34976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dirty="0"/>
            <a:t>Tinnitus</a:t>
          </a:r>
        </a:p>
        <a:p>
          <a:pPr marL="285750" lvl="1" indent="-285750" algn="l" defTabSz="1289050">
            <a:lnSpc>
              <a:spcPct val="90000"/>
            </a:lnSpc>
            <a:spcBef>
              <a:spcPct val="0"/>
            </a:spcBef>
            <a:spcAft>
              <a:spcPct val="15000"/>
            </a:spcAft>
            <a:buChar char="•"/>
          </a:pPr>
          <a:r>
            <a:rPr lang="en-US" sz="2900" kern="1200" dirty="0"/>
            <a:t>Balance difficulties</a:t>
          </a:r>
        </a:p>
        <a:p>
          <a:pPr marL="285750" lvl="1" indent="-285750" algn="l" defTabSz="1289050">
            <a:lnSpc>
              <a:spcPct val="90000"/>
            </a:lnSpc>
            <a:spcBef>
              <a:spcPct val="0"/>
            </a:spcBef>
            <a:spcAft>
              <a:spcPct val="15000"/>
            </a:spcAft>
            <a:buChar char="•"/>
          </a:pPr>
          <a:r>
            <a:rPr lang="en-US" sz="2900" kern="1200" dirty="0"/>
            <a:t>Vertigo</a:t>
          </a:r>
        </a:p>
        <a:p>
          <a:pPr marL="285750" lvl="1" indent="-285750" algn="l" defTabSz="1289050">
            <a:lnSpc>
              <a:spcPct val="90000"/>
            </a:lnSpc>
            <a:spcBef>
              <a:spcPct val="0"/>
            </a:spcBef>
            <a:spcAft>
              <a:spcPct val="15000"/>
            </a:spcAft>
            <a:buChar char="•"/>
          </a:pPr>
          <a:r>
            <a:rPr lang="en-US" sz="2900" kern="1200" dirty="0"/>
            <a:t>Can lead to permanent deafness</a:t>
          </a:r>
        </a:p>
      </dsp:txBody>
      <dsp:txXfrm>
        <a:off x="7308342" y="844446"/>
        <a:ext cx="3203971" cy="34976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FD64B-895C-490A-8F26-BB7BB09FDEF5}">
      <dsp:nvSpPr>
        <dsp:cNvPr id="0" name=""/>
        <dsp:cNvSpPr/>
      </dsp:nvSpPr>
      <dsp:spPr>
        <a:xfrm>
          <a:off x="3286" y="40222"/>
          <a:ext cx="3203971" cy="12815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Primary &amp; Secondary &amp; </a:t>
          </a:r>
        </a:p>
        <a:p>
          <a:pPr marL="0" lvl="0" indent="0" algn="ctr" defTabSz="1244600">
            <a:lnSpc>
              <a:spcPct val="90000"/>
            </a:lnSpc>
            <a:spcBef>
              <a:spcPct val="0"/>
            </a:spcBef>
            <a:spcAft>
              <a:spcPct val="35000"/>
            </a:spcAft>
            <a:buNone/>
          </a:pPr>
          <a:r>
            <a:rPr lang="en-US" sz="2800" kern="1200" dirty="0"/>
            <a:t>EARLY Latent</a:t>
          </a:r>
        </a:p>
      </dsp:txBody>
      <dsp:txXfrm>
        <a:off x="3286" y="40222"/>
        <a:ext cx="3203971" cy="1281588"/>
      </dsp:txXfrm>
    </dsp:sp>
    <dsp:sp modelId="{6840DB04-39AB-48E0-8550-1A03E4DCF9D4}">
      <dsp:nvSpPr>
        <dsp:cNvPr id="0" name=""/>
        <dsp:cNvSpPr/>
      </dsp:nvSpPr>
      <dsp:spPr>
        <a:xfrm>
          <a:off x="3286" y="1321810"/>
          <a:ext cx="3203971" cy="29893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Benzathine penicillin G 2.4 million units IM SINGLE DOSE</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a:p>
          <a:pPr marL="171450" lvl="1" indent="-171450" algn="l" defTabSz="800100">
            <a:lnSpc>
              <a:spcPct val="90000"/>
            </a:lnSpc>
            <a:spcBef>
              <a:spcPct val="0"/>
            </a:spcBef>
            <a:spcAft>
              <a:spcPct val="15000"/>
            </a:spcAft>
            <a:buChar char="•"/>
          </a:pPr>
          <a:r>
            <a:rPr lang="en-US" sz="1800" kern="1200" dirty="0"/>
            <a:t>Doxycycline 100mg  </a:t>
          </a:r>
          <a:r>
            <a:rPr lang="en-US" sz="1800" kern="1200" dirty="0" err="1"/>
            <a:t>100mg</a:t>
          </a:r>
          <a:r>
            <a:rPr lang="en-US" sz="1800" kern="1200" dirty="0"/>
            <a:t> PO BID x 14 days </a:t>
          </a:r>
        </a:p>
      </dsp:txBody>
      <dsp:txXfrm>
        <a:off x="3286" y="1321810"/>
        <a:ext cx="3203971" cy="2989305"/>
      </dsp:txXfrm>
    </dsp:sp>
    <dsp:sp modelId="{9D5D7413-44FA-4757-AAC1-3D3DF3FF7B27}">
      <dsp:nvSpPr>
        <dsp:cNvPr id="0" name=""/>
        <dsp:cNvSpPr/>
      </dsp:nvSpPr>
      <dsp:spPr>
        <a:xfrm>
          <a:off x="3655814" y="40222"/>
          <a:ext cx="3203971" cy="12815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Late Latent or Unknown Duration</a:t>
          </a:r>
        </a:p>
      </dsp:txBody>
      <dsp:txXfrm>
        <a:off x="3655814" y="40222"/>
        <a:ext cx="3203971" cy="1281588"/>
      </dsp:txXfrm>
    </dsp:sp>
    <dsp:sp modelId="{065AF26D-3E2F-44E5-AC8C-319B4C901702}">
      <dsp:nvSpPr>
        <dsp:cNvPr id="0" name=""/>
        <dsp:cNvSpPr/>
      </dsp:nvSpPr>
      <dsp:spPr>
        <a:xfrm>
          <a:off x="3655814" y="1321810"/>
          <a:ext cx="3203971" cy="29893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Benzathine penicillin G 2.4 million units Q week x 3 weeks</a:t>
          </a:r>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endParaRPr lang="en-US" sz="2400"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Doxycycline 100mg PO BID x 28 days</a:t>
          </a:r>
        </a:p>
      </dsp:txBody>
      <dsp:txXfrm>
        <a:off x="3655814" y="1321810"/>
        <a:ext cx="3203971" cy="2989305"/>
      </dsp:txXfrm>
    </dsp:sp>
    <dsp:sp modelId="{C1D63D47-E53A-49C3-A198-7E1E04634CDA}">
      <dsp:nvSpPr>
        <dsp:cNvPr id="0" name=""/>
        <dsp:cNvSpPr/>
      </dsp:nvSpPr>
      <dsp:spPr>
        <a:xfrm>
          <a:off x="7308342" y="40222"/>
          <a:ext cx="3203971" cy="12815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Neuro-, ocular, or </a:t>
          </a:r>
          <a:r>
            <a:rPr lang="en-US" sz="2800" kern="1200" dirty="0" err="1"/>
            <a:t>otosyphilis</a:t>
          </a:r>
          <a:endParaRPr lang="en-US" sz="2800" kern="1200" dirty="0"/>
        </a:p>
      </dsp:txBody>
      <dsp:txXfrm>
        <a:off x="7308342" y="40222"/>
        <a:ext cx="3203971" cy="1281588"/>
      </dsp:txXfrm>
    </dsp:sp>
    <dsp:sp modelId="{E9FFFAA7-733A-41AE-8CEB-C9F35BD38E1C}">
      <dsp:nvSpPr>
        <dsp:cNvPr id="0" name=""/>
        <dsp:cNvSpPr/>
      </dsp:nvSpPr>
      <dsp:spPr>
        <a:xfrm>
          <a:off x="7308342" y="1321810"/>
          <a:ext cx="3203971" cy="29893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Aqueous crystalline penicillin G IV for 10-14 days</a:t>
          </a:r>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endParaRPr lang="en-US" sz="2400" kern="1200" dirty="0"/>
        </a:p>
        <a:p>
          <a:pPr marL="171450" lvl="1" indent="-171450" algn="l" defTabSz="800100">
            <a:lnSpc>
              <a:spcPct val="90000"/>
            </a:lnSpc>
            <a:spcBef>
              <a:spcPct val="0"/>
            </a:spcBef>
            <a:spcAft>
              <a:spcPct val="15000"/>
            </a:spcAft>
            <a:buChar char="•"/>
          </a:pPr>
          <a:r>
            <a:rPr lang="en-US" sz="1800" kern="1200" dirty="0"/>
            <a:t>Procaine PCN G 2.4million units IM QD PLUS </a:t>
          </a:r>
          <a:r>
            <a:rPr lang="en-US" sz="1800" i="1" kern="1200" dirty="0"/>
            <a:t>probenecid </a:t>
          </a:r>
          <a:r>
            <a:rPr lang="en-US" sz="1800" kern="1200" dirty="0"/>
            <a:t>500mg QID x 10-14 days</a:t>
          </a:r>
          <a:endParaRPr lang="en-US" sz="3400" kern="1200" dirty="0"/>
        </a:p>
      </dsp:txBody>
      <dsp:txXfrm>
        <a:off x="7308342" y="1321810"/>
        <a:ext cx="3203971" cy="298930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4" y="0"/>
            <a:ext cx="2971800" cy="458788"/>
          </a:xfrm>
          <a:prstGeom prst="rect">
            <a:avLst/>
          </a:prstGeom>
        </p:spPr>
        <p:txBody>
          <a:bodyPr vert="horz" lIns="91430" tIns="45715" rIns="91430" bIns="45715" rtlCol="0"/>
          <a:lstStyle>
            <a:lvl1pPr algn="r">
              <a:defRPr sz="1200"/>
            </a:lvl1pPr>
          </a:lstStyle>
          <a:p>
            <a:fld id="{87CDF300-A47A-4B25-A34C-97CDCD427FB5}"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0" tIns="45715" rIns="91430" bIns="457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30" tIns="45715" rIns="91430" bIns="45715" rtlCol="0" anchor="b"/>
          <a:lstStyle>
            <a:lvl1pPr algn="r">
              <a:defRPr sz="1200"/>
            </a:lvl1pPr>
          </a:lstStyle>
          <a:p>
            <a:fld id="{1A1D83C5-9F67-46DC-AF34-1DE0F4183DC8}" type="slidenum">
              <a:rPr lang="en-US" smtClean="0"/>
              <a:t>‹#›</a:t>
            </a:fld>
            <a:endParaRPr lang="en-US"/>
          </a:p>
        </p:txBody>
      </p:sp>
    </p:spTree>
    <p:extLst>
      <p:ext uri="{BB962C8B-B14F-4D97-AF65-F5344CB8AC3E}">
        <p14:creationId xmlns:p14="http://schemas.microsoft.com/office/powerpoint/2010/main" val="246995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dc.gov/std/treatment-guidelines/congenital-syphilis.ht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n.wikipedia.org/wiki/Synergistic"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en.wikipedia.org/wiki/Syndemic"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D83C5-9F67-46DC-AF34-1DE0F4183DC8}" type="slidenum">
              <a:rPr lang="en-US" smtClean="0"/>
              <a:t>1</a:t>
            </a:fld>
            <a:endParaRPr lang="en-US"/>
          </a:p>
        </p:txBody>
      </p:sp>
    </p:spTree>
    <p:extLst>
      <p:ext uri="{BB962C8B-B14F-4D97-AF65-F5344CB8AC3E}">
        <p14:creationId xmlns:p14="http://schemas.microsoft.com/office/powerpoint/2010/main" val="2576169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shifts in the gender distribution of syphilis, we’re also witnessing increased association between syphilis and drug use. We suspect these numbers are underestimates, notably though in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&gt;10% of persons diagnosed with primary and secondary syphilis reported methamphetamine use, and this risk factor is even more significant among women with primary or secondary syphilis, where more than 1in5 women diagnosed with primary/secondary syphilis reported meth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 figure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2015–2019, the proportion of primary and secondary syphilis cases that reported methamphetamine use increased from 7.4% to 12.5%, the proportion that reported sex with a person who injects drugs (PWID) increased from 5.2% to 8.2%, the proportion that reported injection drug use increased from 3.4% to 6.9% and the proportion that reported heroin use increased from 1.1% to 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r>
              <a:rPr lang="en-US" sz="1200" kern="1200" dirty="0">
                <a:solidFill>
                  <a:schemeClr val="tx1"/>
                </a:solidFill>
                <a:effectLst/>
                <a:latin typeface="+mn-lt"/>
                <a:ea typeface="+mn-ea"/>
                <a:cs typeface="+mn-cs"/>
              </a:rPr>
              <a:t>Data points for the figures presented in these slides as well as Technical Notes about data sources, data collection and reporting practices, and case definitions are available at https://www.cdc.gov/std/statistics/2019/syphilis/default.htm. </a:t>
            </a:r>
          </a:p>
          <a:p>
            <a:endParaRPr lang="en-US" dirty="0"/>
          </a:p>
        </p:txBody>
      </p:sp>
      <p:sp>
        <p:nvSpPr>
          <p:cNvPr id="4" name="Slide Number Placeholder 3"/>
          <p:cNvSpPr>
            <a:spLocks noGrp="1"/>
          </p:cNvSpPr>
          <p:nvPr>
            <p:ph type="sldNum" sz="quarter" idx="5"/>
          </p:nvPr>
        </p:nvSpPr>
        <p:spPr/>
        <p:txBody>
          <a:bodyPr/>
          <a:lstStyle/>
          <a:p>
            <a:fld id="{018CACB5-424E-47AB-A0CD-60753A294105}" type="slidenum">
              <a:rPr lang="en-US" smtClean="0"/>
              <a:t>10</a:t>
            </a:fld>
            <a:endParaRPr lang="en-US"/>
          </a:p>
        </p:txBody>
      </p:sp>
    </p:spTree>
    <p:extLst>
      <p:ext uri="{BB962C8B-B14F-4D97-AF65-F5344CB8AC3E}">
        <p14:creationId xmlns:p14="http://schemas.microsoft.com/office/powerpoint/2010/main" val="4067735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D83C5-9F67-46DC-AF34-1DE0F4183DC8}" type="slidenum">
              <a:rPr lang="en-US" smtClean="0"/>
              <a:t>11</a:t>
            </a:fld>
            <a:endParaRPr lang="en-US"/>
          </a:p>
        </p:txBody>
      </p:sp>
    </p:spTree>
    <p:extLst>
      <p:ext uri="{BB962C8B-B14F-4D97-AF65-F5344CB8AC3E}">
        <p14:creationId xmlns:p14="http://schemas.microsoft.com/office/powerpoint/2010/main" val="3846683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order to stop these trends, as with any serious PH issue, it is important to have a multidisciplinary team approach: public health nurses, epidemiologists, trained clinicians and nursing staff, laboratory staff, pharmacists, educators, community health representatives. As the picture depicts, it is an uphill journey. Fortunately, indigenous communities are resilient and are already doing what it takes to address this PH crisis.   </a:t>
            </a:r>
          </a:p>
        </p:txBody>
      </p:sp>
      <p:sp>
        <p:nvSpPr>
          <p:cNvPr id="4" name="Slide Number Placeholder 3"/>
          <p:cNvSpPr>
            <a:spLocks noGrp="1"/>
          </p:cNvSpPr>
          <p:nvPr>
            <p:ph type="sldNum" sz="quarter" idx="5"/>
          </p:nvPr>
        </p:nvSpPr>
        <p:spPr/>
        <p:txBody>
          <a:bodyPr/>
          <a:lstStyle/>
          <a:p>
            <a:fld id="{1A1D83C5-9F67-46DC-AF34-1DE0F4183DC8}" type="slidenum">
              <a:rPr lang="en-US" smtClean="0"/>
              <a:t>12</a:t>
            </a:fld>
            <a:endParaRPr lang="en-US"/>
          </a:p>
        </p:txBody>
      </p:sp>
    </p:spTree>
    <p:extLst>
      <p:ext uri="{BB962C8B-B14F-4D97-AF65-F5344CB8AC3E}">
        <p14:creationId xmlns:p14="http://schemas.microsoft.com/office/powerpoint/2010/main" val="4184518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letter that came out from the IHS CMO in July of this year, outlining the important steps that IHS, tribal, and urban Indian Health organizations should take to address syphilis and CS. </a:t>
            </a:r>
          </a:p>
          <a:p>
            <a:r>
              <a:rPr lang="en-US" dirty="0"/>
              <a:t>In brief, annual syphilis testing for persons 13-64, reminders in the electronic health record, screening pregnant people at their initial prenatal visit, at the 28</a:t>
            </a:r>
            <a:r>
              <a:rPr lang="en-US" baseline="30000" dirty="0"/>
              <a:t>th</a:t>
            </a:r>
            <a:r>
              <a:rPr lang="en-US" dirty="0"/>
              <a:t> week (when also being screened for GDM, and at delivery for high risk populations, Bundle STD testing, Express STI testing (without needing to see a provider and needing a full clinical exam), screening outside of clinics, such as at pow wows, health fairs, basketball tournaments. Field screening and treatment for syphilis for high risk adults. Often this means going into homes, homeless shelters, jails or prisons. Presumptive </a:t>
            </a:r>
            <a:r>
              <a:rPr lang="en-US" dirty="0" err="1"/>
              <a:t>tx</a:t>
            </a:r>
            <a:r>
              <a:rPr lang="en-US" dirty="0"/>
              <a:t> for someone with known exposure or having s and </a:t>
            </a:r>
            <a:r>
              <a:rPr lang="en-US" dirty="0" err="1"/>
              <a:t>sx</a:t>
            </a:r>
            <a:r>
              <a:rPr lang="en-US" dirty="0"/>
              <a:t> of syphilis, increased awareness of community members and health staff. </a:t>
            </a:r>
          </a:p>
          <a:p>
            <a:endParaRPr lang="en-US" dirty="0"/>
          </a:p>
          <a:p>
            <a:endParaRPr lang="en-US" dirty="0"/>
          </a:p>
        </p:txBody>
      </p:sp>
      <p:sp>
        <p:nvSpPr>
          <p:cNvPr id="4" name="Slide Number Placeholder 3"/>
          <p:cNvSpPr>
            <a:spLocks noGrp="1"/>
          </p:cNvSpPr>
          <p:nvPr>
            <p:ph type="sldNum" sz="quarter" idx="5"/>
          </p:nvPr>
        </p:nvSpPr>
        <p:spPr/>
        <p:txBody>
          <a:bodyPr/>
          <a:lstStyle/>
          <a:p>
            <a:fld id="{1A1D83C5-9F67-46DC-AF34-1DE0F4183DC8}" type="slidenum">
              <a:rPr lang="en-US" smtClean="0"/>
              <a:t>13</a:t>
            </a:fld>
            <a:endParaRPr lang="en-US"/>
          </a:p>
        </p:txBody>
      </p:sp>
    </p:spTree>
    <p:extLst>
      <p:ext uri="{BB962C8B-B14F-4D97-AF65-F5344CB8AC3E}">
        <p14:creationId xmlns:p14="http://schemas.microsoft.com/office/powerpoint/2010/main" val="4045087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clinician myself, I appreciate easy access to the most current clinical guidelines. The CDC updated their STI </a:t>
            </a:r>
            <a:r>
              <a:rPr lang="en-US" dirty="0" err="1"/>
              <a:t>tx</a:t>
            </a:r>
            <a:r>
              <a:rPr lang="en-US" dirty="0"/>
              <a:t> guidelines in 2021 as I’m sure you’re aware. They also have a mobile app that is automatically updated as the updates occur. If you have not already, strongly encourage this app. </a:t>
            </a:r>
          </a:p>
        </p:txBody>
      </p:sp>
      <p:sp>
        <p:nvSpPr>
          <p:cNvPr id="4" name="Slide Number Placeholder 3"/>
          <p:cNvSpPr>
            <a:spLocks noGrp="1"/>
          </p:cNvSpPr>
          <p:nvPr>
            <p:ph type="sldNum" sz="quarter" idx="5"/>
          </p:nvPr>
        </p:nvSpPr>
        <p:spPr/>
        <p:txBody>
          <a:bodyPr/>
          <a:lstStyle/>
          <a:p>
            <a:fld id="{1A1D83C5-9F67-46DC-AF34-1DE0F4183DC8}" type="slidenum">
              <a:rPr lang="en-US" smtClean="0"/>
              <a:t>14</a:t>
            </a:fld>
            <a:endParaRPr lang="en-US"/>
          </a:p>
        </p:txBody>
      </p:sp>
    </p:spTree>
    <p:extLst>
      <p:ext uri="{BB962C8B-B14F-4D97-AF65-F5344CB8AC3E}">
        <p14:creationId xmlns:p14="http://schemas.microsoft.com/office/powerpoint/2010/main" val="2387614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delve into syphilis. Syphilis is transmitted by all forms of sex; it enters the body thru a micro breakage in the skin. Site of inoculation can be in the genitals, mouth, or anus. Treponema pallidum proliferates at the infection site and  within days, enters the lymphatic system and blood stream, all the while multiplying and spreading throughout the entire body and the organs. This is why invasion of the </a:t>
            </a:r>
            <a:r>
              <a:rPr lang="en-US" b="1" dirty="0"/>
              <a:t>central nervous system can happen at any stage </a:t>
            </a:r>
            <a:r>
              <a:rPr lang="en-US" dirty="0"/>
              <a:t>of the disease. It is a common misconception that neurosyphilis occurs during secondary syphilis; but really </a:t>
            </a:r>
            <a:r>
              <a:rPr lang="en-US" dirty="0" err="1"/>
              <a:t>otic</a:t>
            </a:r>
            <a:r>
              <a:rPr lang="en-US" dirty="0"/>
              <a:t>, ocular, and neurosyphilis can occur </a:t>
            </a:r>
            <a:r>
              <a:rPr lang="en-US" b="1" dirty="0"/>
              <a:t>at any time</a:t>
            </a:r>
            <a:r>
              <a:rPr lang="en-US" dirty="0"/>
              <a:t>. About 2-6 </a:t>
            </a:r>
            <a:r>
              <a:rPr lang="en-US" dirty="0" err="1"/>
              <a:t>wks</a:t>
            </a:r>
            <a:r>
              <a:rPr lang="en-US" dirty="0"/>
              <a:t> after exposure, a chancre can appear, usually on the genitals. Average time between syphilis acquisition</a:t>
            </a:r>
          </a:p>
          <a:p>
            <a:r>
              <a:rPr lang="en-US" dirty="0"/>
              <a:t>and start of symptoms is 21 days (can range from 10-90 days). A chancre can happen anywhere on the body, even in areas not easily seen by the patient and can be easily missed. The chancre will resolve spontaneously. If it goes unnoticed and untreated, then secondary syphilis ensues about 6 months after the infection or 1-2 months after primary infections. Presents as a rash on chest, palms, soles, and genitals. Also HA, fatigue, patchy alopecia, myalgias. This is when most people present b/c they have a rash and don’t feel well. If untreated, manifestations of secondary syphilis usually resolve within a few weeks, but in some cases may take months. After resolving, a relapse of secondary syphilis s or </a:t>
            </a:r>
            <a:r>
              <a:rPr lang="en-US" dirty="0" err="1"/>
              <a:t>sx</a:t>
            </a:r>
            <a:r>
              <a:rPr lang="en-US" dirty="0"/>
              <a:t> can occur, especially during the first year of infection. A person who acquired their infection within the previous 12 months is considered to be infectious, even if asymptomatic at the time of diagnosis. If not treated, the symptoms eventually resolve and then infection enters a latent phase, which can last decades. Although the patient does not have any s or </a:t>
            </a:r>
            <a:r>
              <a:rPr lang="en-US" dirty="0" err="1"/>
              <a:t>sx</a:t>
            </a:r>
            <a:r>
              <a:rPr lang="en-US" dirty="0"/>
              <a:t>, the treponema pallidum are multiplying. During the latent phase, testing is the only way to detect syphilis.  If syphilis continues to go untreated, it goes onto tertiary syphilis, defined by destructive tumors of the skin and bones called </a:t>
            </a:r>
            <a:r>
              <a:rPr lang="en-US" dirty="0" err="1"/>
              <a:t>gummas</a:t>
            </a:r>
            <a:r>
              <a:rPr lang="en-US" dirty="0"/>
              <a:t>. Before antibiotics, 1/3 to ½ patients would progress to tertiary syphilis. The syphilitic </a:t>
            </a:r>
            <a:r>
              <a:rPr lang="en-US" dirty="0" err="1"/>
              <a:t>gummas</a:t>
            </a:r>
            <a:r>
              <a:rPr lang="en-US" dirty="0"/>
              <a:t> would destroy noses, leading to the saddle nose pe finding. It can also cause weakened vasculature, which can lead to aneurysms. Although neurosyphilis can occur at any stage, tertiary syphilis of CNS can lead to paralysis, blindness, deafness, and mental incapacitation.  </a:t>
            </a:r>
          </a:p>
        </p:txBody>
      </p:sp>
      <p:sp>
        <p:nvSpPr>
          <p:cNvPr id="4" name="Slide Number Placeholder 3"/>
          <p:cNvSpPr>
            <a:spLocks noGrp="1"/>
          </p:cNvSpPr>
          <p:nvPr>
            <p:ph type="sldNum" sz="quarter" idx="5"/>
          </p:nvPr>
        </p:nvSpPr>
        <p:spPr/>
        <p:txBody>
          <a:bodyPr/>
          <a:lstStyle/>
          <a:p>
            <a:fld id="{1A1D83C5-9F67-46DC-AF34-1DE0F4183DC8}" type="slidenum">
              <a:rPr lang="en-US" smtClean="0"/>
              <a:t>15</a:t>
            </a:fld>
            <a:endParaRPr lang="en-US"/>
          </a:p>
        </p:txBody>
      </p:sp>
    </p:spTree>
    <p:extLst>
      <p:ext uri="{BB962C8B-B14F-4D97-AF65-F5344CB8AC3E}">
        <p14:creationId xmlns:p14="http://schemas.microsoft.com/office/powerpoint/2010/main" val="3911529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most patients diagnosed with the infection lack any signs or symptoms consistent with primary or secondary syphilis, asymptomatic screening remains a crucial means of early case detection and prompt treatment. </a:t>
            </a:r>
          </a:p>
          <a:p>
            <a:r>
              <a:rPr lang="en-US" dirty="0"/>
              <a:t>On the right are the 2 testing algorithms. At our clinic, we use the traditional one by screening with an RPR. If positive, then a TPPA would be done. The RPR detects antibodies to byproducts of cellular damage from syphilis including cholesterol, cardiolipins, or lecithin.</a:t>
            </a:r>
          </a:p>
          <a:p>
            <a:r>
              <a:rPr lang="en-US" dirty="0"/>
              <a:t>RPR: Performed manually with visual interpretation; therefore, can be more labor and time intensive and subjective than treponeme-specific testing</a:t>
            </a:r>
          </a:p>
          <a:p>
            <a:r>
              <a:rPr lang="en-US" dirty="0"/>
              <a:t>EIA: Immunoassays can be automated, resulting in cost-savings for large volume laboratories and have more objective results </a:t>
            </a:r>
          </a:p>
        </p:txBody>
      </p:sp>
      <p:sp>
        <p:nvSpPr>
          <p:cNvPr id="4" name="Slide Number Placeholder 3"/>
          <p:cNvSpPr>
            <a:spLocks noGrp="1"/>
          </p:cNvSpPr>
          <p:nvPr>
            <p:ph type="sldNum" sz="quarter" idx="5"/>
          </p:nvPr>
        </p:nvSpPr>
        <p:spPr/>
        <p:txBody>
          <a:bodyPr/>
          <a:lstStyle/>
          <a:p>
            <a:fld id="{1A1D83C5-9F67-46DC-AF34-1DE0F4183DC8}" type="slidenum">
              <a:rPr lang="en-US" smtClean="0"/>
              <a:t>16</a:t>
            </a:fld>
            <a:endParaRPr lang="en-US"/>
          </a:p>
        </p:txBody>
      </p:sp>
    </p:spTree>
    <p:extLst>
      <p:ext uri="{BB962C8B-B14F-4D97-AF65-F5344CB8AC3E}">
        <p14:creationId xmlns:p14="http://schemas.microsoft.com/office/powerpoint/2010/main" val="3345635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kit contains 20 rapid tests, CLIA waived. Finger poke. Stored at room temp. Cost is $312.00</a:t>
            </a:r>
          </a:p>
          <a:p>
            <a:r>
              <a:rPr lang="en-US" dirty="0"/>
              <a:t>The utility of these tests in the diagnosis of syphilis is </a:t>
            </a:r>
            <a:r>
              <a:rPr lang="en-US" b="1" dirty="0"/>
              <a:t>limited to patients with no history of previously treated infection</a:t>
            </a:r>
            <a:r>
              <a:rPr lang="en-US" dirty="0"/>
              <a:t>, since treponemal tests tend to remain positive even after treatment</a:t>
            </a:r>
          </a:p>
        </p:txBody>
      </p:sp>
      <p:sp>
        <p:nvSpPr>
          <p:cNvPr id="4" name="Slide Number Placeholder 3"/>
          <p:cNvSpPr>
            <a:spLocks noGrp="1"/>
          </p:cNvSpPr>
          <p:nvPr>
            <p:ph type="sldNum" sz="quarter" idx="5"/>
          </p:nvPr>
        </p:nvSpPr>
        <p:spPr/>
        <p:txBody>
          <a:bodyPr/>
          <a:lstStyle/>
          <a:p>
            <a:fld id="{1A1D83C5-9F67-46DC-AF34-1DE0F4183DC8}" type="slidenum">
              <a:rPr lang="en-US" smtClean="0"/>
              <a:t>17</a:t>
            </a:fld>
            <a:endParaRPr lang="en-US"/>
          </a:p>
        </p:txBody>
      </p:sp>
    </p:spTree>
    <p:extLst>
      <p:ext uri="{BB962C8B-B14F-4D97-AF65-F5344CB8AC3E}">
        <p14:creationId xmlns:p14="http://schemas.microsoft.com/office/powerpoint/2010/main" val="3122734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States include MD, OK, KS, AK, NM, UT, NV, SD, ND, NE, IA, ID, OR, AZ. Using testing locator to find a testing site near you if you don’t live in one of these states</a:t>
            </a:r>
          </a:p>
        </p:txBody>
      </p:sp>
      <p:sp>
        <p:nvSpPr>
          <p:cNvPr id="4" name="Slide Number Placeholder 3"/>
          <p:cNvSpPr>
            <a:spLocks noGrp="1"/>
          </p:cNvSpPr>
          <p:nvPr>
            <p:ph type="sldNum" sz="quarter" idx="5"/>
          </p:nvPr>
        </p:nvSpPr>
        <p:spPr/>
        <p:txBody>
          <a:bodyPr/>
          <a:lstStyle/>
          <a:p>
            <a:fld id="{1A1D83C5-9F67-46DC-AF34-1DE0F4183DC8}" type="slidenum">
              <a:rPr lang="en-US" smtClean="0"/>
              <a:t>18</a:t>
            </a:fld>
            <a:endParaRPr lang="en-US"/>
          </a:p>
        </p:txBody>
      </p:sp>
    </p:spTree>
    <p:extLst>
      <p:ext uri="{BB962C8B-B14F-4D97-AF65-F5344CB8AC3E}">
        <p14:creationId xmlns:p14="http://schemas.microsoft.com/office/powerpoint/2010/main" val="3321179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algorithm outlines the steps after a screening test is done. Highlights the importance of staging syphilis as it guides the treatment. </a:t>
            </a:r>
          </a:p>
        </p:txBody>
      </p:sp>
      <p:sp>
        <p:nvSpPr>
          <p:cNvPr id="4" name="Slide Number Placeholder 3"/>
          <p:cNvSpPr>
            <a:spLocks noGrp="1"/>
          </p:cNvSpPr>
          <p:nvPr>
            <p:ph type="sldNum" sz="quarter" idx="5"/>
          </p:nvPr>
        </p:nvSpPr>
        <p:spPr/>
        <p:txBody>
          <a:bodyPr/>
          <a:lstStyle/>
          <a:p>
            <a:fld id="{1A1D83C5-9F67-46DC-AF34-1DE0F4183DC8}" type="slidenum">
              <a:rPr lang="en-US" smtClean="0"/>
              <a:t>19</a:t>
            </a:fld>
            <a:endParaRPr lang="en-US"/>
          </a:p>
        </p:txBody>
      </p:sp>
    </p:spTree>
    <p:extLst>
      <p:ext uri="{BB962C8B-B14F-4D97-AF65-F5344CB8AC3E}">
        <p14:creationId xmlns:p14="http://schemas.microsoft.com/office/powerpoint/2010/main" val="221698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D83C5-9F67-46DC-AF34-1DE0F4183DC8}" type="slidenum">
              <a:rPr lang="en-US" smtClean="0"/>
              <a:t>2</a:t>
            </a:fld>
            <a:endParaRPr lang="en-US"/>
          </a:p>
        </p:txBody>
      </p:sp>
    </p:spTree>
    <p:extLst>
      <p:ext uri="{BB962C8B-B14F-4D97-AF65-F5344CB8AC3E}">
        <p14:creationId xmlns:p14="http://schemas.microsoft.com/office/powerpoint/2010/main" val="3501249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chancre is the hallmark of primary syphilis. They can be multiple. This is a visual or clinical diagnosis and not a laboratory diagnosis, just like herpes and genital warts. </a:t>
            </a:r>
          </a:p>
        </p:txBody>
      </p:sp>
      <p:sp>
        <p:nvSpPr>
          <p:cNvPr id="4" name="Slide Number Placeholder 3"/>
          <p:cNvSpPr>
            <a:spLocks noGrp="1"/>
          </p:cNvSpPr>
          <p:nvPr>
            <p:ph type="sldNum" sz="quarter" idx="5"/>
          </p:nvPr>
        </p:nvSpPr>
        <p:spPr/>
        <p:txBody>
          <a:bodyPr/>
          <a:lstStyle/>
          <a:p>
            <a:fld id="{1A1D83C5-9F67-46DC-AF34-1DE0F4183DC8}" type="slidenum">
              <a:rPr lang="en-US" smtClean="0"/>
              <a:t>20</a:t>
            </a:fld>
            <a:endParaRPr lang="en-US"/>
          </a:p>
        </p:txBody>
      </p:sp>
    </p:spTree>
    <p:extLst>
      <p:ext uri="{BB962C8B-B14F-4D97-AF65-F5344CB8AC3E}">
        <p14:creationId xmlns:p14="http://schemas.microsoft.com/office/powerpoint/2010/main" val="387624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stage, there is 100% sensitivity for RPR/EIA. </a:t>
            </a:r>
          </a:p>
        </p:txBody>
      </p:sp>
      <p:sp>
        <p:nvSpPr>
          <p:cNvPr id="4" name="Slide Number Placeholder 3"/>
          <p:cNvSpPr>
            <a:spLocks noGrp="1"/>
          </p:cNvSpPr>
          <p:nvPr>
            <p:ph type="sldNum" sz="quarter" idx="5"/>
          </p:nvPr>
        </p:nvSpPr>
        <p:spPr/>
        <p:txBody>
          <a:bodyPr/>
          <a:lstStyle/>
          <a:p>
            <a:fld id="{1A1D83C5-9F67-46DC-AF34-1DE0F4183DC8}" type="slidenum">
              <a:rPr lang="en-US" smtClean="0"/>
              <a:t>21</a:t>
            </a:fld>
            <a:endParaRPr lang="en-US"/>
          </a:p>
        </p:txBody>
      </p:sp>
    </p:spTree>
    <p:extLst>
      <p:ext uri="{BB962C8B-B14F-4D97-AF65-F5344CB8AC3E}">
        <p14:creationId xmlns:p14="http://schemas.microsoft.com/office/powerpoint/2010/main" val="3465875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collaborate with PH departments to determine if and when other syphilis tests have been done. </a:t>
            </a:r>
          </a:p>
        </p:txBody>
      </p:sp>
      <p:sp>
        <p:nvSpPr>
          <p:cNvPr id="4" name="Slide Number Placeholder 3"/>
          <p:cNvSpPr>
            <a:spLocks noGrp="1"/>
          </p:cNvSpPr>
          <p:nvPr>
            <p:ph type="sldNum" sz="quarter" idx="5"/>
          </p:nvPr>
        </p:nvSpPr>
        <p:spPr/>
        <p:txBody>
          <a:bodyPr/>
          <a:lstStyle/>
          <a:p>
            <a:fld id="{1A1D83C5-9F67-46DC-AF34-1DE0F4183DC8}" type="slidenum">
              <a:rPr lang="en-US" smtClean="0"/>
              <a:t>22</a:t>
            </a:fld>
            <a:endParaRPr lang="en-US"/>
          </a:p>
        </p:txBody>
      </p:sp>
    </p:spTree>
    <p:extLst>
      <p:ext uri="{BB962C8B-B14F-4D97-AF65-F5344CB8AC3E}">
        <p14:creationId xmlns:p14="http://schemas.microsoft.com/office/powerpoint/2010/main" val="288364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2">
              <a:defRPr/>
            </a:pPr>
            <a:r>
              <a:rPr lang="en-US" dirty="0"/>
              <a:t>As mentioned previously, neurologic manifestations can occur AT ANY STAGE. Early neurosyphilis occurs as a result of acute inflammation of the meninges and associated vasculature and includes acute syphilitic meningitis (often with subtle headache and cranial nerve abnormalities) and </a:t>
            </a:r>
            <a:r>
              <a:rPr lang="en-US" dirty="0" err="1"/>
              <a:t>meningo</a:t>
            </a:r>
            <a:r>
              <a:rPr lang="en-US" dirty="0"/>
              <a:t>-vascular syphilis, which can cause stroke and altered mental status. This is why it is VERY IMPORTANT to do a thorough neuro exam on patients with a reactive RPR and treponemal serology and clinical signs of early syphilis. </a:t>
            </a:r>
          </a:p>
          <a:p>
            <a:r>
              <a:rPr lang="en-US" dirty="0"/>
              <a:t>Conduct eye exam  for patients with syphilis and ocular complaints. • Evaluate and manage patients with syphilis and otologic symptoms in collaboration with an otolaryngologist.</a:t>
            </a:r>
          </a:p>
          <a:p>
            <a:r>
              <a:rPr lang="en-US" dirty="0"/>
              <a:t>Central nervous system, ocular and </a:t>
            </a:r>
            <a:r>
              <a:rPr lang="en-US" dirty="0" err="1"/>
              <a:t>otic</a:t>
            </a:r>
            <a:r>
              <a:rPr lang="en-US" dirty="0"/>
              <a:t> infection are not sexually transmissible</a:t>
            </a:r>
          </a:p>
        </p:txBody>
      </p:sp>
      <p:sp>
        <p:nvSpPr>
          <p:cNvPr id="4" name="Slide Number Placeholder 3"/>
          <p:cNvSpPr>
            <a:spLocks noGrp="1"/>
          </p:cNvSpPr>
          <p:nvPr>
            <p:ph type="sldNum" sz="quarter" idx="5"/>
          </p:nvPr>
        </p:nvSpPr>
        <p:spPr/>
        <p:txBody>
          <a:bodyPr/>
          <a:lstStyle/>
          <a:p>
            <a:fld id="{1A1D83C5-9F67-46DC-AF34-1DE0F4183DC8}" type="slidenum">
              <a:rPr lang="en-US" smtClean="0"/>
              <a:t>23</a:t>
            </a:fld>
            <a:endParaRPr lang="en-US"/>
          </a:p>
        </p:txBody>
      </p:sp>
    </p:spTree>
    <p:extLst>
      <p:ext uri="{BB962C8B-B14F-4D97-AF65-F5344CB8AC3E}">
        <p14:creationId xmlns:p14="http://schemas.microsoft.com/office/powerpoint/2010/main" val="3866202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 neurosyphilis usually presents one or more decades after the initial infection and is considered to be part of tertiary syphilis. This form of neurosyphilis is a result of chronic inflammation and includes general paresis and </a:t>
            </a:r>
            <a:r>
              <a:rPr lang="en-US" dirty="0" err="1"/>
              <a:t>tabes</a:t>
            </a:r>
            <a:r>
              <a:rPr lang="en-US" dirty="0"/>
              <a:t> dorsalis, which can present with a wide variety of neurologic symptoms. </a:t>
            </a:r>
            <a:r>
              <a:rPr lang="en-US" dirty="0" err="1"/>
              <a:t>Tabes</a:t>
            </a:r>
            <a:r>
              <a:rPr lang="en-US" dirty="0"/>
              <a:t> dorsalis is the degeneration of the dorsal columns of the spinal cord and leads to disturbances in position sense. </a:t>
            </a:r>
          </a:p>
          <a:p>
            <a:r>
              <a:rPr lang="en-US" dirty="0"/>
              <a:t>Tertiary syphilis usually presents as: • Cardiovascular disease – including aortic aneurysm, aortic valve insufficiency, coronary stenosis, or myocarditis • Late neurologic complications – including general paresis, </a:t>
            </a:r>
            <a:r>
              <a:rPr lang="en-US" dirty="0" err="1"/>
              <a:t>tabes</a:t>
            </a:r>
            <a:r>
              <a:rPr lang="en-US" dirty="0"/>
              <a:t> dorsalis, and </a:t>
            </a:r>
            <a:r>
              <a:rPr lang="en-US" dirty="0" err="1"/>
              <a:t>gummatous</a:t>
            </a:r>
            <a:r>
              <a:rPr lang="en-US" dirty="0"/>
              <a:t> disease of the brain or spina</a:t>
            </a:r>
          </a:p>
          <a:p>
            <a:r>
              <a:rPr lang="en-US" dirty="0"/>
              <a:t>Not considered infectious.</a:t>
            </a:r>
          </a:p>
        </p:txBody>
      </p:sp>
      <p:sp>
        <p:nvSpPr>
          <p:cNvPr id="4" name="Slide Number Placeholder 3"/>
          <p:cNvSpPr>
            <a:spLocks noGrp="1"/>
          </p:cNvSpPr>
          <p:nvPr>
            <p:ph type="sldNum" sz="quarter" idx="5"/>
          </p:nvPr>
        </p:nvSpPr>
        <p:spPr/>
        <p:txBody>
          <a:bodyPr/>
          <a:lstStyle/>
          <a:p>
            <a:fld id="{1A1D83C5-9F67-46DC-AF34-1DE0F4183DC8}" type="slidenum">
              <a:rPr lang="en-US" smtClean="0"/>
              <a:t>24</a:t>
            </a:fld>
            <a:endParaRPr lang="en-US"/>
          </a:p>
        </p:txBody>
      </p:sp>
    </p:spTree>
    <p:extLst>
      <p:ext uri="{BB962C8B-B14F-4D97-AF65-F5344CB8AC3E}">
        <p14:creationId xmlns:p14="http://schemas.microsoft.com/office/powerpoint/2010/main" val="583576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mainstay of treatment is PCN. Syphilis is curable!! Important to stage it correctly then treat appropriately. Use your CDC STI app. </a:t>
            </a:r>
          </a:p>
        </p:txBody>
      </p:sp>
      <p:sp>
        <p:nvSpPr>
          <p:cNvPr id="4" name="Slide Number Placeholder 3"/>
          <p:cNvSpPr>
            <a:spLocks noGrp="1"/>
          </p:cNvSpPr>
          <p:nvPr>
            <p:ph type="sldNum" sz="quarter" idx="5"/>
          </p:nvPr>
        </p:nvSpPr>
        <p:spPr/>
        <p:txBody>
          <a:bodyPr/>
          <a:lstStyle/>
          <a:p>
            <a:fld id="{1A1D83C5-9F67-46DC-AF34-1DE0F4183DC8}" type="slidenum">
              <a:rPr lang="en-US" smtClean="0"/>
              <a:t>25</a:t>
            </a:fld>
            <a:endParaRPr lang="en-US"/>
          </a:p>
        </p:txBody>
      </p:sp>
    </p:spTree>
    <p:extLst>
      <p:ext uri="{BB962C8B-B14F-4D97-AF65-F5344CB8AC3E}">
        <p14:creationId xmlns:p14="http://schemas.microsoft.com/office/powerpoint/2010/main" val="2693547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other STIs, Patients should be advised to avoid all sexual contact (including oral sex) until after the completion of treatment and the resolution of all symptoms.</a:t>
            </a:r>
          </a:p>
          <a:p>
            <a:r>
              <a:rPr lang="en-US" dirty="0"/>
              <a:t>In addition, every effort should be made to reach their sex partners and presumptively treat them, </a:t>
            </a:r>
            <a:r>
              <a:rPr lang="en-US" dirty="0" err="1"/>
              <a:t>esp</a:t>
            </a:r>
            <a:r>
              <a:rPr lang="en-US" dirty="0"/>
              <a:t> if exposure occurred in the last 90 days. </a:t>
            </a:r>
          </a:p>
          <a:p>
            <a:r>
              <a:rPr lang="en-US" dirty="0"/>
              <a:t>They should also be advised to avoid contact with any ongoing sexual partners until those partners seek medical evaluation for possible infection and receive </a:t>
            </a:r>
            <a:r>
              <a:rPr lang="en-US" dirty="0" err="1"/>
              <a:t>post-exposure</a:t>
            </a:r>
            <a:r>
              <a:rPr lang="en-US" dirty="0"/>
              <a:t> prophylaxis (S</a:t>
            </a:r>
          </a:p>
          <a:p>
            <a:r>
              <a:rPr lang="en-US" dirty="0"/>
              <a:t>Meta analyses have shown that doxycycline is as effective as PCN if it must be used</a:t>
            </a:r>
          </a:p>
        </p:txBody>
      </p:sp>
      <p:sp>
        <p:nvSpPr>
          <p:cNvPr id="4" name="Slide Number Placeholder 3"/>
          <p:cNvSpPr>
            <a:spLocks noGrp="1"/>
          </p:cNvSpPr>
          <p:nvPr>
            <p:ph type="sldNum" sz="quarter" idx="5"/>
          </p:nvPr>
        </p:nvSpPr>
        <p:spPr/>
        <p:txBody>
          <a:bodyPr/>
          <a:lstStyle/>
          <a:p>
            <a:fld id="{1A1D83C5-9F67-46DC-AF34-1DE0F4183DC8}" type="slidenum">
              <a:rPr lang="en-US" smtClean="0"/>
              <a:t>26</a:t>
            </a:fld>
            <a:endParaRPr lang="en-US"/>
          </a:p>
        </p:txBody>
      </p:sp>
    </p:spTree>
    <p:extLst>
      <p:ext uri="{BB962C8B-B14F-4D97-AF65-F5344CB8AC3E}">
        <p14:creationId xmlns:p14="http://schemas.microsoft.com/office/powerpoint/2010/main" val="3965968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shortage of </a:t>
            </a:r>
            <a:r>
              <a:rPr lang="en-US" dirty="0" err="1"/>
              <a:t>Bicillin</a:t>
            </a:r>
            <a:r>
              <a:rPr lang="en-US" dirty="0"/>
              <a:t> in some areas, the IHS has issued a priority statement and protocol. At the top of the list are pregnant persons…</a:t>
            </a:r>
          </a:p>
        </p:txBody>
      </p:sp>
      <p:sp>
        <p:nvSpPr>
          <p:cNvPr id="4" name="Slide Number Placeholder 3"/>
          <p:cNvSpPr>
            <a:spLocks noGrp="1"/>
          </p:cNvSpPr>
          <p:nvPr>
            <p:ph type="sldNum" sz="quarter" idx="5"/>
          </p:nvPr>
        </p:nvSpPr>
        <p:spPr/>
        <p:txBody>
          <a:bodyPr/>
          <a:lstStyle/>
          <a:p>
            <a:fld id="{1A1D83C5-9F67-46DC-AF34-1DE0F4183DC8}" type="slidenum">
              <a:rPr lang="en-US" smtClean="0"/>
              <a:t>27</a:t>
            </a:fld>
            <a:endParaRPr lang="en-US"/>
          </a:p>
        </p:txBody>
      </p:sp>
    </p:spTree>
    <p:extLst>
      <p:ext uri="{BB962C8B-B14F-4D97-AF65-F5344CB8AC3E}">
        <p14:creationId xmlns:p14="http://schemas.microsoft.com/office/powerpoint/2010/main" val="2611756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D83C5-9F67-46DC-AF34-1DE0F4183DC8}" type="slidenum">
              <a:rPr lang="en-US" smtClean="0"/>
              <a:t>28</a:t>
            </a:fld>
            <a:endParaRPr lang="en-US"/>
          </a:p>
        </p:txBody>
      </p:sp>
    </p:spTree>
    <p:extLst>
      <p:ext uri="{BB962C8B-B14F-4D97-AF65-F5344CB8AC3E}">
        <p14:creationId xmlns:p14="http://schemas.microsoft.com/office/powerpoint/2010/main" val="2500708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*persons who have neurologic findings, a CSF analysis is recommended. </a:t>
            </a:r>
          </a:p>
          <a:p>
            <a:r>
              <a:rPr lang="en-US" dirty="0"/>
              <a:t>For retreatment, use the weekly regimen x 3 </a:t>
            </a:r>
            <a:r>
              <a:rPr lang="en-US" dirty="0" err="1"/>
              <a:t>wks</a:t>
            </a:r>
            <a:r>
              <a:rPr lang="en-US" dirty="0"/>
              <a:t> UNLESS neurosyphilis is present</a:t>
            </a:r>
          </a:p>
        </p:txBody>
      </p:sp>
      <p:sp>
        <p:nvSpPr>
          <p:cNvPr id="4" name="Slide Number Placeholder 3"/>
          <p:cNvSpPr>
            <a:spLocks noGrp="1"/>
          </p:cNvSpPr>
          <p:nvPr>
            <p:ph type="sldNum" sz="quarter" idx="5"/>
          </p:nvPr>
        </p:nvSpPr>
        <p:spPr/>
        <p:txBody>
          <a:bodyPr/>
          <a:lstStyle/>
          <a:p>
            <a:fld id="{1A1D83C5-9F67-46DC-AF34-1DE0F4183DC8}" type="slidenum">
              <a:rPr lang="en-US" smtClean="0"/>
              <a:t>29</a:t>
            </a:fld>
            <a:endParaRPr lang="en-US"/>
          </a:p>
        </p:txBody>
      </p:sp>
    </p:spTree>
    <p:extLst>
      <p:ext uri="{BB962C8B-B14F-4D97-AF65-F5344CB8AC3E}">
        <p14:creationId xmlns:p14="http://schemas.microsoft.com/office/powerpoint/2010/main" val="34818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teen pregnancy rate continues to decline in the US, the rates of STDs are going up. This is a true PH crisis</a:t>
            </a:r>
          </a:p>
        </p:txBody>
      </p:sp>
      <p:sp>
        <p:nvSpPr>
          <p:cNvPr id="4" name="Slide Number Placeholder 3"/>
          <p:cNvSpPr>
            <a:spLocks noGrp="1"/>
          </p:cNvSpPr>
          <p:nvPr>
            <p:ph type="sldNum" sz="quarter" idx="5"/>
          </p:nvPr>
        </p:nvSpPr>
        <p:spPr/>
        <p:txBody>
          <a:bodyPr/>
          <a:lstStyle/>
          <a:p>
            <a:fld id="{1A1D83C5-9F67-46DC-AF34-1DE0F4183DC8}" type="slidenum">
              <a:rPr lang="en-US" smtClean="0"/>
              <a:t>3</a:t>
            </a:fld>
            <a:endParaRPr lang="en-US"/>
          </a:p>
        </p:txBody>
      </p:sp>
    </p:spTree>
    <p:extLst>
      <p:ext uri="{BB962C8B-B14F-4D97-AF65-F5344CB8AC3E}">
        <p14:creationId xmlns:p14="http://schemas.microsoft.com/office/powerpoint/2010/main" val="2673488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D83C5-9F67-46DC-AF34-1DE0F4183DC8}" type="slidenum">
              <a:rPr lang="en-US" smtClean="0"/>
              <a:t>30</a:t>
            </a:fld>
            <a:endParaRPr lang="en-US"/>
          </a:p>
        </p:txBody>
      </p:sp>
    </p:spTree>
    <p:extLst>
      <p:ext uri="{BB962C8B-B14F-4D97-AF65-F5344CB8AC3E}">
        <p14:creationId xmlns:p14="http://schemas.microsoft.com/office/powerpoint/2010/main" val="1185672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D83C5-9F67-46DC-AF34-1DE0F4183DC8}" type="slidenum">
              <a:rPr lang="en-US" smtClean="0"/>
              <a:t>31</a:t>
            </a:fld>
            <a:endParaRPr lang="en-US"/>
          </a:p>
        </p:txBody>
      </p:sp>
    </p:spTree>
    <p:extLst>
      <p:ext uri="{BB962C8B-B14F-4D97-AF65-F5344CB8AC3E}">
        <p14:creationId xmlns:p14="http://schemas.microsoft.com/office/powerpoint/2010/main" val="1053463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Jarisch-Herxheimer</a:t>
            </a:r>
            <a:r>
              <a:rPr lang="en-US" dirty="0"/>
              <a:t> reaction is an acute febrile reaction frequently accompanied by headache, myalgia, and fever that can occur within the first 24 hours after the initiation of any syphilis therapy; it is a reaction to treatment and not an allergic reaction to penicillin. Patients should be informed about this possible adverse reaction and how to manage it if it occurs. The </a:t>
            </a:r>
            <a:r>
              <a:rPr lang="en-US" dirty="0" err="1"/>
              <a:t>Jarisch-Herxheimer</a:t>
            </a:r>
            <a:r>
              <a:rPr lang="en-US" dirty="0"/>
              <a:t> reaction occurs most frequently among persons who have early syphilis, presumably because bacterial loads are higher during these stages. Antipyretics can be used to manage symptoms; however, they have not been proven to prevent this reaction. The </a:t>
            </a:r>
            <a:r>
              <a:rPr lang="en-US" dirty="0" err="1"/>
              <a:t>Jarisch-Herxheimer</a:t>
            </a:r>
            <a:r>
              <a:rPr lang="en-US" dirty="0"/>
              <a:t> reaction might induce early labor or cause fetal distress in pregnant women; however, this should not prevent or delay therapy</a:t>
            </a:r>
          </a:p>
        </p:txBody>
      </p:sp>
      <p:sp>
        <p:nvSpPr>
          <p:cNvPr id="4" name="Slide Number Placeholder 3"/>
          <p:cNvSpPr>
            <a:spLocks noGrp="1"/>
          </p:cNvSpPr>
          <p:nvPr>
            <p:ph type="sldNum" sz="quarter" idx="5"/>
          </p:nvPr>
        </p:nvSpPr>
        <p:spPr/>
        <p:txBody>
          <a:bodyPr/>
          <a:lstStyle/>
          <a:p>
            <a:fld id="{1A1D83C5-9F67-46DC-AF34-1DE0F4183DC8}" type="slidenum">
              <a:rPr lang="en-US" smtClean="0"/>
              <a:t>32</a:t>
            </a:fld>
            <a:endParaRPr lang="en-US"/>
          </a:p>
        </p:txBody>
      </p:sp>
    </p:spTree>
    <p:extLst>
      <p:ext uri="{BB962C8B-B14F-4D97-AF65-F5344CB8AC3E}">
        <p14:creationId xmlns:p14="http://schemas.microsoft.com/office/powerpoint/2010/main" val="3287955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Because maternal nontreponemal and treponemal immunoglobulin G antibodies pass through the placenta to the fetus, a positive serum test result in a newborn may reflect passive maternal antibodies.</a:t>
            </a:r>
            <a:endParaRPr lang="en-US" dirty="0"/>
          </a:p>
        </p:txBody>
      </p:sp>
      <p:sp>
        <p:nvSpPr>
          <p:cNvPr id="4" name="Slide Number Placeholder 3"/>
          <p:cNvSpPr>
            <a:spLocks noGrp="1"/>
          </p:cNvSpPr>
          <p:nvPr>
            <p:ph type="sldNum" sz="quarter" idx="5"/>
          </p:nvPr>
        </p:nvSpPr>
        <p:spPr/>
        <p:txBody>
          <a:bodyPr/>
          <a:lstStyle/>
          <a:p>
            <a:fld id="{1A1D83C5-9F67-46DC-AF34-1DE0F4183DC8}" type="slidenum">
              <a:rPr lang="en-US" smtClean="0"/>
              <a:t>33</a:t>
            </a:fld>
            <a:endParaRPr lang="en-US"/>
          </a:p>
        </p:txBody>
      </p:sp>
    </p:spTree>
    <p:extLst>
      <p:ext uri="{BB962C8B-B14F-4D97-AF65-F5344CB8AC3E}">
        <p14:creationId xmlns:p14="http://schemas.microsoft.com/office/powerpoint/2010/main" val="1963995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scenarios describe the recommended congenital syphilis evaluation and treatment of neonates born to women who had reactive nontreponemal and treponemal serologic tests for syphilis during pregnancy (e.g., RPR reactive, TP-PA reactive or EIA reactive, RPR reactive) and have a reactive nontreponemal test at delivery (e.g., RPR reactive). Maternal history of infection with </a:t>
            </a:r>
            <a:r>
              <a:rPr lang="en-US" i="1" dirty="0"/>
              <a:t>T. pallidum</a:t>
            </a:r>
            <a:r>
              <a:rPr lang="en-US" dirty="0"/>
              <a:t> and treatment for syphilis should be considered when evaluating and treating the neonate for congenital syphilis in most scenarios, except when congenital syphilis is proven or highly probable.</a:t>
            </a:r>
          </a:p>
          <a:p>
            <a:r>
              <a:rPr lang="en-US" dirty="0"/>
              <a:t>Any neonate who has a normal physical examination and a serum quantitative nontreponemal serologic titer equal or less than fourfold of the maternal titer at delivery (e.g., maternal titer = 1:8, neonatal titer ≤1:16) and both of the following are true:</a:t>
            </a:r>
          </a:p>
          <a:p>
            <a:r>
              <a:rPr lang="en-US" dirty="0"/>
              <a:t>The mother was treated during pregnancy, treatment was appropriate for the infection stage, and the treatment regimen was initiated ≥30 days before delivery.</a:t>
            </a:r>
          </a:p>
          <a:p>
            <a:r>
              <a:rPr lang="en-US" dirty="0"/>
              <a:t>The mother has no evidence of reinfection or relapse.</a:t>
            </a:r>
          </a:p>
          <a:p>
            <a:r>
              <a:rPr lang="en-US" dirty="0"/>
              <a:t>Recommended Evaluation</a:t>
            </a:r>
          </a:p>
          <a:p>
            <a:r>
              <a:rPr lang="en-US" dirty="0"/>
              <a:t>No evaluation is recommended. </a:t>
            </a:r>
            <a:r>
              <a:rPr lang="en-US" b="1" dirty="0"/>
              <a:t>Benzathine penicillin</a:t>
            </a:r>
            <a:r>
              <a:rPr lang="en-US" dirty="0"/>
              <a:t> G 50,000 units/kg body weight/dose IM in a single dose*</a:t>
            </a:r>
          </a:p>
          <a:p>
            <a:r>
              <a:rPr lang="en-US" dirty="0"/>
              <a:t> </a:t>
            </a:r>
          </a:p>
          <a:p>
            <a:r>
              <a:rPr lang="en-US" dirty="0"/>
              <a:t>* Another approach involves not treating the newborn if follow-up is certain but providing close serologic follow-up every 2–3 months for 6 months for infants whose mothers’ nontreponemal Any neonate who has a normal physical examination and a serum quantitative nontreponemal serologic titer equal to or less than fourfold of the maternal titer at delivery</a:t>
            </a:r>
            <a:r>
              <a:rPr lang="en-US" baseline="30000" dirty="0"/>
              <a:t>§</a:t>
            </a:r>
            <a:r>
              <a:rPr lang="en-US" dirty="0"/>
              <a:t> and both of the following are true:</a:t>
            </a:r>
          </a:p>
          <a:p>
            <a:r>
              <a:rPr lang="en-US" dirty="0"/>
              <a:t>The mother’s treatment was adequate before pregnancy.</a:t>
            </a:r>
          </a:p>
          <a:p>
            <a:r>
              <a:rPr lang="en-US" dirty="0"/>
              <a:t>The mother’s nontreponemal serologic titer remained low and stable (i.e., </a:t>
            </a:r>
            <a:r>
              <a:rPr lang="en-US" dirty="0" err="1"/>
              <a:t>serofast</a:t>
            </a:r>
            <a:r>
              <a:rPr lang="en-US" dirty="0"/>
              <a:t>) before and during pregnancy and at delivery (e.g., VDRL ≤1:2 or RPR ≤1:4).</a:t>
            </a:r>
          </a:p>
          <a:p>
            <a:r>
              <a:rPr lang="en-US" dirty="0"/>
              <a:t>Recommended Evaluation</a:t>
            </a:r>
          </a:p>
          <a:p>
            <a:r>
              <a:rPr lang="en-US" dirty="0"/>
              <a:t>No evaluation is recommended</a:t>
            </a:r>
          </a:p>
          <a:p>
            <a:r>
              <a:rPr lang="en-US" dirty="0"/>
              <a:t>titers decreased at least fourfold after therapy for early syphilis or remained stable for low-titer, latent syphilis (e.g., VDRL &lt;1:2 or RPR &lt;1:4) No treatment is required. However, any neonate with reactive nontreponemal tests should be followed serologically to ensure the nontreponemal test returns to negative (see Follow-Up). Benzathine penicillin G 50,000 units/kg body weight as a single IM injection might be considered, particularly if follow-up is uncertain and the neonate has a reactive nontreponemal test. </a:t>
            </a:r>
          </a:p>
          <a:p>
            <a:endParaRPr lang="en-US" dirty="0"/>
          </a:p>
          <a:p>
            <a:endParaRPr lang="en-US" dirty="0"/>
          </a:p>
        </p:txBody>
      </p:sp>
      <p:sp>
        <p:nvSpPr>
          <p:cNvPr id="4" name="Slide Number Placeholder 3"/>
          <p:cNvSpPr>
            <a:spLocks noGrp="1"/>
          </p:cNvSpPr>
          <p:nvPr>
            <p:ph type="sldNum" sz="quarter" idx="5"/>
          </p:nvPr>
        </p:nvSpPr>
        <p:spPr/>
        <p:txBody>
          <a:bodyPr/>
          <a:lstStyle/>
          <a:p>
            <a:fld id="{1A1D83C5-9F67-46DC-AF34-1DE0F4183DC8}" type="slidenum">
              <a:rPr lang="en-US" smtClean="0"/>
              <a:t>34</a:t>
            </a:fld>
            <a:endParaRPr lang="en-US"/>
          </a:p>
        </p:txBody>
      </p:sp>
    </p:spTree>
    <p:extLst>
      <p:ext uri="{BB962C8B-B14F-4D97-AF65-F5344CB8AC3E}">
        <p14:creationId xmlns:p14="http://schemas.microsoft.com/office/powerpoint/2010/main" val="18303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D83C5-9F67-46DC-AF34-1DE0F4183DC8}" type="slidenum">
              <a:rPr lang="en-US" smtClean="0"/>
              <a:t>35</a:t>
            </a:fld>
            <a:endParaRPr lang="en-US"/>
          </a:p>
        </p:txBody>
      </p:sp>
    </p:spTree>
    <p:extLst>
      <p:ext uri="{BB962C8B-B14F-4D97-AF65-F5344CB8AC3E}">
        <p14:creationId xmlns:p14="http://schemas.microsoft.com/office/powerpoint/2010/main" val="3996224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Congenital Syphilis - STI Treatment Guidelines (cdc.gov)</a:t>
            </a:r>
            <a:endParaRPr lang="en-US" dirty="0"/>
          </a:p>
          <a:p>
            <a:r>
              <a:rPr lang="en-US" sz="1200" b="0" i="0" kern="1200" dirty="0">
                <a:solidFill>
                  <a:schemeClr val="tx1"/>
                </a:solidFill>
                <a:effectLst/>
                <a:latin typeface="+mn-lt"/>
                <a:ea typeface="+mn-ea"/>
                <a:cs typeface="+mn-cs"/>
              </a:rPr>
              <a:t>All neonates with reactive nontreponemal tests should receive thorough follow-up examinations and serologic testing (i.e., RPR or VDRL) every 2–3 months until the test becomes nonreactive.</a:t>
            </a:r>
          </a:p>
          <a:p>
            <a:r>
              <a:rPr lang="en-US" sz="1200" b="0" i="0" kern="1200" dirty="0">
                <a:solidFill>
                  <a:schemeClr val="tx1"/>
                </a:solidFill>
                <a:effectLst/>
                <a:latin typeface="+mn-lt"/>
                <a:ea typeface="+mn-ea"/>
                <a:cs typeface="+mn-cs"/>
              </a:rPr>
              <a:t>Neonates with a negative nontreponemal test at birth and whose mothers were </a:t>
            </a:r>
            <a:r>
              <a:rPr lang="en-US" sz="1200" b="0" i="0" kern="1200" dirty="0" err="1">
                <a:solidFill>
                  <a:schemeClr val="tx1"/>
                </a:solidFill>
                <a:effectLst/>
                <a:latin typeface="+mn-lt"/>
                <a:ea typeface="+mn-ea"/>
                <a:cs typeface="+mn-cs"/>
              </a:rPr>
              <a:t>seroreactive</a:t>
            </a:r>
            <a:r>
              <a:rPr lang="en-US" sz="1200" b="0" i="0" kern="1200" dirty="0">
                <a:solidFill>
                  <a:schemeClr val="tx1"/>
                </a:solidFill>
                <a:effectLst/>
                <a:latin typeface="+mn-lt"/>
                <a:ea typeface="+mn-ea"/>
                <a:cs typeface="+mn-cs"/>
              </a:rPr>
              <a:t> at delivery should be retested at age 3 months to rule out serologically negative incubating congenital syphilis at the time of birth. Treponemal tests should not be used to evaluate treatment response because the results are qualitative, and passive transfer of maternal IgG treponemal antibody might persist for &gt;15 months.</a:t>
            </a:r>
            <a:endParaRPr lang="en-US" dirty="0"/>
          </a:p>
        </p:txBody>
      </p:sp>
      <p:sp>
        <p:nvSpPr>
          <p:cNvPr id="4" name="Slide Number Placeholder 3"/>
          <p:cNvSpPr>
            <a:spLocks noGrp="1"/>
          </p:cNvSpPr>
          <p:nvPr>
            <p:ph type="sldNum" sz="quarter" idx="5"/>
          </p:nvPr>
        </p:nvSpPr>
        <p:spPr/>
        <p:txBody>
          <a:bodyPr/>
          <a:lstStyle/>
          <a:p>
            <a:fld id="{1A1D83C5-9F67-46DC-AF34-1DE0F4183DC8}" type="slidenum">
              <a:rPr lang="en-US" smtClean="0"/>
              <a:t>36</a:t>
            </a:fld>
            <a:endParaRPr lang="en-US"/>
          </a:p>
        </p:txBody>
      </p:sp>
    </p:spTree>
    <p:extLst>
      <p:ext uri="{BB962C8B-B14F-4D97-AF65-F5344CB8AC3E}">
        <p14:creationId xmlns:p14="http://schemas.microsoft.com/office/powerpoint/2010/main" val="3024139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err="1"/>
              <a:t>syndemic</a:t>
            </a:r>
            <a:r>
              <a:rPr lang="en-US" dirty="0"/>
              <a:t> is a </a:t>
            </a:r>
            <a:r>
              <a:rPr lang="en-US" dirty="0">
                <a:hlinkClick r:id="rId3" tooltip="Synergistic"/>
              </a:rPr>
              <a:t>synergistic</a:t>
            </a:r>
            <a:r>
              <a:rPr lang="en-US" dirty="0"/>
              <a:t> epidemic.</a:t>
            </a:r>
          </a:p>
          <a:p>
            <a:r>
              <a:rPr lang="en-US" dirty="0"/>
              <a:t>The difference between "comorbid" and "</a:t>
            </a:r>
            <a:r>
              <a:rPr lang="en-US" dirty="0" err="1"/>
              <a:t>syndemic</a:t>
            </a:r>
            <a:r>
              <a:rPr lang="en-US" dirty="0"/>
              <a:t>" …</a:t>
            </a:r>
            <a:r>
              <a:rPr lang="en-US" dirty="0" err="1"/>
              <a:t>syndemic</a:t>
            </a:r>
            <a:r>
              <a:rPr lang="en-US" dirty="0"/>
              <a:t> research focuses on communities experiencing co-occurring epidemics that additively increase negative health consequences</a:t>
            </a:r>
          </a:p>
          <a:p>
            <a:r>
              <a:rPr lang="en-US" sz="1000" dirty="0" err="1">
                <a:hlinkClick r:id="rId4"/>
              </a:rPr>
              <a:t>Syndemic</a:t>
            </a:r>
            <a:r>
              <a:rPr lang="en-US" sz="1000" dirty="0">
                <a:hlinkClick r:id="rId4"/>
              </a:rPr>
              <a:t> – Wikipedia</a:t>
            </a:r>
            <a:endParaRPr lang="en-US" sz="1000" dirty="0"/>
          </a:p>
          <a:p>
            <a:endParaRPr lang="en-US" dirty="0"/>
          </a:p>
        </p:txBody>
      </p:sp>
      <p:sp>
        <p:nvSpPr>
          <p:cNvPr id="4" name="Slide Number Placeholder 3"/>
          <p:cNvSpPr>
            <a:spLocks noGrp="1"/>
          </p:cNvSpPr>
          <p:nvPr>
            <p:ph type="sldNum" sz="quarter" idx="5"/>
          </p:nvPr>
        </p:nvSpPr>
        <p:spPr/>
        <p:txBody>
          <a:bodyPr/>
          <a:lstStyle/>
          <a:p>
            <a:fld id="{1A1D83C5-9F67-46DC-AF34-1DE0F4183DC8}" type="slidenum">
              <a:rPr lang="en-US" smtClean="0"/>
              <a:t>37</a:t>
            </a:fld>
            <a:endParaRPr lang="en-US"/>
          </a:p>
        </p:txBody>
      </p:sp>
    </p:spTree>
    <p:extLst>
      <p:ext uri="{BB962C8B-B14F-4D97-AF65-F5344CB8AC3E}">
        <p14:creationId xmlns:p14="http://schemas.microsoft.com/office/powerpoint/2010/main" val="3913749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was missed? Syphilis was not on differential; RPR testing was not done three times</a:t>
            </a:r>
          </a:p>
          <a:p>
            <a:endParaRPr lang="en-US" dirty="0"/>
          </a:p>
        </p:txBody>
      </p:sp>
      <p:sp>
        <p:nvSpPr>
          <p:cNvPr id="4" name="Slide Number Placeholder 3"/>
          <p:cNvSpPr>
            <a:spLocks noGrp="1"/>
          </p:cNvSpPr>
          <p:nvPr>
            <p:ph type="sldNum" sz="quarter" idx="5"/>
          </p:nvPr>
        </p:nvSpPr>
        <p:spPr/>
        <p:txBody>
          <a:bodyPr/>
          <a:lstStyle/>
          <a:p>
            <a:fld id="{1A1D83C5-9F67-46DC-AF34-1DE0F4183DC8}" type="slidenum">
              <a:rPr lang="en-US" smtClean="0"/>
              <a:t>39</a:t>
            </a:fld>
            <a:endParaRPr lang="en-US"/>
          </a:p>
        </p:txBody>
      </p:sp>
    </p:spTree>
    <p:extLst>
      <p:ext uri="{BB962C8B-B14F-4D97-AF65-F5344CB8AC3E}">
        <p14:creationId xmlns:p14="http://schemas.microsoft.com/office/powerpoint/2010/main" val="1897006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Allergy </a:t>
            </a:r>
            <a:r>
              <a:rPr lang="en-US" dirty="0" err="1"/>
              <a:t>sx</a:t>
            </a:r>
            <a:r>
              <a:rPr lang="en-US" dirty="0"/>
              <a:t> are legitimate. </a:t>
            </a:r>
          </a:p>
          <a:p>
            <a:r>
              <a:rPr lang="en-US" dirty="0"/>
              <a:t>Desensitize and treat </a:t>
            </a:r>
            <a:r>
              <a:rPr lang="en-US"/>
              <a:t>with PCN! </a:t>
            </a:r>
            <a:endParaRPr lang="en-US" dirty="0"/>
          </a:p>
        </p:txBody>
      </p:sp>
      <p:sp>
        <p:nvSpPr>
          <p:cNvPr id="4" name="Slide Number Placeholder 3"/>
          <p:cNvSpPr>
            <a:spLocks noGrp="1"/>
          </p:cNvSpPr>
          <p:nvPr>
            <p:ph type="sldNum" sz="quarter" idx="5"/>
          </p:nvPr>
        </p:nvSpPr>
        <p:spPr/>
        <p:txBody>
          <a:bodyPr/>
          <a:lstStyle/>
          <a:p>
            <a:fld id="{1A1D83C5-9F67-46DC-AF34-1DE0F4183DC8}" type="slidenum">
              <a:rPr lang="en-US" smtClean="0"/>
              <a:t>40</a:t>
            </a:fld>
            <a:endParaRPr lang="en-US"/>
          </a:p>
        </p:txBody>
      </p:sp>
    </p:spTree>
    <p:extLst>
      <p:ext uri="{BB962C8B-B14F-4D97-AF65-F5344CB8AC3E}">
        <p14:creationId xmlns:p14="http://schemas.microsoft.com/office/powerpoint/2010/main" val="308843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2">
              <a:defRPr/>
            </a:pPr>
            <a:r>
              <a:rPr lang="en-US" dirty="0"/>
              <a:t>In 2021, the highest rate of reported primary and secondary syphilis cases per 100,000 persons was among non-Hispanic American Indian or Alaska Native persons (46.7), followed by non-Hispanic Black or African American persons (41.9). Non-Hispanic American Indian or Alaska Native persons also had the greatest five-year increase in rate of reported primary and secondary syphilis (11.0 to 46.7; 324.5% increase from 2017). </a:t>
            </a:r>
          </a:p>
        </p:txBody>
      </p:sp>
      <p:sp>
        <p:nvSpPr>
          <p:cNvPr id="4" name="Slide Number Placeholder 3"/>
          <p:cNvSpPr>
            <a:spLocks noGrp="1"/>
          </p:cNvSpPr>
          <p:nvPr>
            <p:ph type="sldNum" sz="quarter" idx="5"/>
          </p:nvPr>
        </p:nvSpPr>
        <p:spPr/>
        <p:txBody>
          <a:bodyPr/>
          <a:lstStyle/>
          <a:p>
            <a:fld id="{1A1D83C5-9F67-46DC-AF34-1DE0F4183DC8}" type="slidenum">
              <a:rPr lang="en-US" smtClean="0"/>
              <a:t>4</a:t>
            </a:fld>
            <a:endParaRPr lang="en-US"/>
          </a:p>
        </p:txBody>
      </p:sp>
    </p:spTree>
    <p:extLst>
      <p:ext uri="{BB962C8B-B14F-4D97-AF65-F5344CB8AC3E}">
        <p14:creationId xmlns:p14="http://schemas.microsoft.com/office/powerpoint/2010/main" val="3291755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D83C5-9F67-46DC-AF34-1DE0F4183DC8}" type="slidenum">
              <a:rPr lang="en-US" smtClean="0"/>
              <a:t>41</a:t>
            </a:fld>
            <a:endParaRPr lang="en-US"/>
          </a:p>
        </p:txBody>
      </p:sp>
    </p:spTree>
    <p:extLst>
      <p:ext uri="{BB962C8B-B14F-4D97-AF65-F5344CB8AC3E}">
        <p14:creationId xmlns:p14="http://schemas.microsoft.com/office/powerpoint/2010/main" val="4157015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Admit for LP and IV PCN x 2 wks. </a:t>
            </a:r>
          </a:p>
          <a:p>
            <a:r>
              <a:rPr lang="en-US" dirty="0"/>
              <a:t>What if she had no HA? Then what is </a:t>
            </a:r>
            <a:r>
              <a:rPr lang="en-US" dirty="0" err="1"/>
              <a:t>tx</a:t>
            </a:r>
            <a:r>
              <a:rPr lang="en-US" dirty="0"/>
              <a:t>? Admit for IV PCN for 2 </a:t>
            </a:r>
            <a:r>
              <a:rPr lang="en-US" dirty="0" err="1"/>
              <a:t>wks</a:t>
            </a:r>
            <a:r>
              <a:rPr lang="en-US" dirty="0"/>
              <a:t> without LP</a:t>
            </a:r>
          </a:p>
        </p:txBody>
      </p:sp>
      <p:sp>
        <p:nvSpPr>
          <p:cNvPr id="4" name="Slide Number Placeholder 3"/>
          <p:cNvSpPr>
            <a:spLocks noGrp="1"/>
          </p:cNvSpPr>
          <p:nvPr>
            <p:ph type="sldNum" sz="quarter" idx="5"/>
          </p:nvPr>
        </p:nvSpPr>
        <p:spPr/>
        <p:txBody>
          <a:bodyPr/>
          <a:lstStyle/>
          <a:p>
            <a:fld id="{1A1D83C5-9F67-46DC-AF34-1DE0F4183DC8}" type="slidenum">
              <a:rPr lang="en-US" smtClean="0"/>
              <a:t>42</a:t>
            </a:fld>
            <a:endParaRPr lang="en-US"/>
          </a:p>
        </p:txBody>
      </p:sp>
    </p:spTree>
    <p:extLst>
      <p:ext uri="{BB962C8B-B14F-4D97-AF65-F5344CB8AC3E}">
        <p14:creationId xmlns:p14="http://schemas.microsoft.com/office/powerpoint/2010/main" val="1966018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D83C5-9F67-46DC-AF34-1DE0F4183DC8}" type="slidenum">
              <a:rPr lang="en-US" smtClean="0"/>
              <a:t>43</a:t>
            </a:fld>
            <a:endParaRPr lang="en-US"/>
          </a:p>
        </p:txBody>
      </p:sp>
    </p:spTree>
    <p:extLst>
      <p:ext uri="{BB962C8B-B14F-4D97-AF65-F5344CB8AC3E}">
        <p14:creationId xmlns:p14="http://schemas.microsoft.com/office/powerpoint/2010/main" val="1264814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2">
              <a:defRPr/>
            </a:pPr>
            <a:r>
              <a:rPr lang="en-US" dirty="0"/>
              <a:t>During the nine year time period 2012 to 2021, the number of cases of congenital syphilis increased 754.8% (334 to 2,855 cases), concurrent with a 676.2% increase (2.1 to 16.3 per 100,000) in the rate of primary and secondary syphilis among women aged 15 to 44 years</a:t>
            </a:r>
          </a:p>
          <a:p>
            <a:endParaRPr lang="en-US" dirty="0"/>
          </a:p>
          <a:p>
            <a:r>
              <a:rPr lang="en-US" dirty="0"/>
              <a:t>During 2020 to 2021, the number of cases of congenital syphilis increased 32.4% (2,157 to 2,855 cases), concurrent with a 52.3% increase (10.7 to 16.3 per 100,000) in the rate of primary and secondary syphilis among women aged 15 to 44 years.</a:t>
            </a:r>
          </a:p>
          <a:p>
            <a:endParaRPr lang="en-US" dirty="0"/>
          </a:p>
        </p:txBody>
      </p:sp>
      <p:sp>
        <p:nvSpPr>
          <p:cNvPr id="4" name="Slide Number Placeholder 3"/>
          <p:cNvSpPr>
            <a:spLocks noGrp="1"/>
          </p:cNvSpPr>
          <p:nvPr>
            <p:ph type="sldNum" sz="quarter" idx="5"/>
          </p:nvPr>
        </p:nvSpPr>
        <p:spPr/>
        <p:txBody>
          <a:bodyPr/>
          <a:lstStyle/>
          <a:p>
            <a:fld id="{1A1D83C5-9F67-46DC-AF34-1DE0F4183DC8}" type="slidenum">
              <a:rPr lang="en-US" smtClean="0"/>
              <a:t>5</a:t>
            </a:fld>
            <a:endParaRPr lang="en-US"/>
          </a:p>
        </p:txBody>
      </p:sp>
    </p:spTree>
    <p:extLst>
      <p:ext uri="{BB962C8B-B14F-4D97-AF65-F5344CB8AC3E}">
        <p14:creationId xmlns:p14="http://schemas.microsoft.com/office/powerpoint/2010/main" val="1764761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2">
              <a:defRPr/>
            </a:pPr>
            <a:r>
              <a:rPr lang="en-US" dirty="0"/>
              <a:t>Although the male-to-female rate ratio for primary and secondary syphilis increased from 1990 to 2013, the rate ratio is now declining due to the increasing rate of syphilis among women. During 2017 to 2021, the rate of primary and secondary syphilis among women more than doubled (2.3 per 100,000 in 2017 to 7.3 per 100,000 in 2021). </a:t>
            </a:r>
          </a:p>
          <a:p>
            <a:endParaRPr lang="en-US" dirty="0"/>
          </a:p>
        </p:txBody>
      </p:sp>
      <p:sp>
        <p:nvSpPr>
          <p:cNvPr id="4" name="Slide Number Placeholder 3"/>
          <p:cNvSpPr>
            <a:spLocks noGrp="1"/>
          </p:cNvSpPr>
          <p:nvPr>
            <p:ph type="sldNum" sz="quarter" idx="5"/>
          </p:nvPr>
        </p:nvSpPr>
        <p:spPr/>
        <p:txBody>
          <a:bodyPr/>
          <a:lstStyle/>
          <a:p>
            <a:fld id="{1A1D83C5-9F67-46DC-AF34-1DE0F4183DC8}" type="slidenum">
              <a:rPr lang="en-US" smtClean="0"/>
              <a:t>6</a:t>
            </a:fld>
            <a:endParaRPr lang="en-US"/>
          </a:p>
        </p:txBody>
      </p:sp>
    </p:spTree>
    <p:extLst>
      <p:ext uri="{BB962C8B-B14F-4D97-AF65-F5344CB8AC3E}">
        <p14:creationId xmlns:p14="http://schemas.microsoft.com/office/powerpoint/2010/main" val="3232579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the highest rate of reported cases of congenital syphilis per 100,000 live births was among mothers who were American Indian or Alaska Native (384.5), followed by mothers who were Native Hawaiian or other Pacific Islander (192.1). Mothers who were non-Hispanic and of multiple races also had the greatest five-year increase in rate of congenital syphilis (2.4 to 56.1; 2,237.5% increase from 2017).</a:t>
            </a:r>
          </a:p>
          <a:p>
            <a:r>
              <a:rPr lang="en-US" dirty="0"/>
              <a:t>Where are these cases of syphilis and CS occurring?</a:t>
            </a:r>
          </a:p>
          <a:p>
            <a:endParaRPr lang="en-US" dirty="0"/>
          </a:p>
          <a:p>
            <a:endParaRPr lang="en-US" dirty="0"/>
          </a:p>
        </p:txBody>
      </p:sp>
      <p:sp>
        <p:nvSpPr>
          <p:cNvPr id="4" name="Slide Number Placeholder 3"/>
          <p:cNvSpPr>
            <a:spLocks noGrp="1"/>
          </p:cNvSpPr>
          <p:nvPr>
            <p:ph type="sldNum" sz="quarter" idx="5"/>
          </p:nvPr>
        </p:nvSpPr>
        <p:spPr/>
        <p:txBody>
          <a:bodyPr/>
          <a:lstStyle/>
          <a:p>
            <a:fld id="{1A1D83C5-9F67-46DC-AF34-1DE0F4183DC8}" type="slidenum">
              <a:rPr lang="en-US" smtClean="0"/>
              <a:t>7</a:t>
            </a:fld>
            <a:endParaRPr lang="en-US"/>
          </a:p>
        </p:txBody>
      </p:sp>
    </p:spTree>
    <p:extLst>
      <p:ext uri="{BB962C8B-B14F-4D97-AF65-F5344CB8AC3E}">
        <p14:creationId xmlns:p14="http://schemas.microsoft.com/office/powerpoint/2010/main" val="88962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2012, two states, the District of Columbia (DC), and one US territory (7.4% of areas with available data) had a rate of reported primary and secondary syphilis greater than or equal to 7.6 cases per 100,000 population. This increased to 42 states, DC, and one US territory (80.0% of areas with available data) in 2021.</a:t>
            </a:r>
          </a:p>
          <a:p>
            <a:pPr marL="0" lvl="0" indent="0">
              <a:buNone/>
            </a:pPr>
            <a:endParaRPr dirty="0"/>
          </a:p>
          <a:p>
            <a:pPr marL="0" lvl="0" indent="0">
              <a:buNone/>
            </a:pPr>
            <a:r>
              <a:rPr dirty="0"/>
              <a:t>American Samoa and the Commonwealth of the Northern Mariana Islands began reporting data on primary and secondary syphilis cases to CDC in 2018; data are not available for those areas prior to that year. Due to a network security incident in December 2021, the Maryland Department of Health could not finalize their 2021 STD case notification data. 2021 data from Maryland have been suppressed for this figure; however, they are included in national and regional case counts and rates displayed in other figures.</a:t>
            </a:r>
          </a:p>
          <a:p>
            <a:pPr marL="0" lvl="0" indent="0">
              <a:buNone/>
            </a:pPr>
            <a:endParaRPr dirty="0"/>
          </a:p>
          <a:p>
            <a:pPr marL="0" lvl="0" indent="0">
              <a:buNone/>
            </a:pPr>
            <a:r>
              <a:rPr dirty="0"/>
              <a:t>The COVID-19 pandemic has introduced uncertainty and difficulty in interpreting STD data collected during 2020 and 2021. See Impact of COVID-19 on STDs (https://www.cdc.gov/std/statistics/2021/impact.htm) for more information.</a:t>
            </a:r>
          </a:p>
          <a:p>
            <a:pPr marL="0" lvl="0" indent="0">
              <a:buNone/>
            </a:pPr>
            <a:endParaRPr dirty="0"/>
          </a:p>
          <a:p>
            <a:pPr marL="0" lvl="0" indent="0">
              <a:buNone/>
            </a:pPr>
            <a:r>
              <a:rPr dirty="0"/>
              <a:t>See Technical Notes (https://www.cdc.gov/std/statistics/2021/technical-notes.htm) for information on syphilis case reporting and on interpreting reported rates in US territories.</a:t>
            </a:r>
          </a:p>
          <a:p>
            <a:pPr marL="0" lvl="0" indent="0">
              <a:buNone/>
            </a:pPr>
            <a:endParaRPr dirty="0"/>
          </a:p>
          <a:p>
            <a:pPr marL="0" lvl="0" indent="0">
              <a:buNone/>
            </a:pPr>
            <a:r>
              <a:rPr dirty="0"/>
              <a:t>Data points are available at https://www.cdc.gov/std/statistics/2021/data.zip.</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2021, there were a total of 2,855 cases of congenital syphilis reported among states and the District of Columbia (DC) for a rate of 77.9 per 100,000 live births. Rates of reported congenital syphilis among states reporting any cases ranged from 4.1 cases per 100,000 live births in Nebraska to 232.3 cases per 100,000 live births in Arizona. No cases of congenital syphilis were reported in Maine, New Hampshire, or Wyoming. The rate of reported congenital syphilis in DC was 69.3 per 100,000 live births. Due to a network security incident in December 2021, the Maryland Department of Health could not finalize their 2021 STD case notification data. 2021 data from Maryland have been suppressed for this figure; however, they are included in national and regional case counts and rates displayed in other figures.</a:t>
            </a:r>
          </a:p>
          <a:p>
            <a:pPr marL="0" lvl="0" indent="0">
              <a:buNone/>
            </a:pPr>
            <a:endParaRPr dirty="0"/>
          </a:p>
          <a:p>
            <a:pPr marL="0" lvl="0" indent="0">
              <a:buNone/>
            </a:pPr>
            <a:r>
              <a:rPr dirty="0"/>
              <a:t>Including data from US territories, there were a total of 2,865 cases of congenital syphilis reported for a rate of 77.7 per 100,000 live births in 2021. Among US territories reporting any cases, rates of reported congenital syphilis ranged from 38.1 cases per 100,000 live births in Guam to 46.6 cases per 100,000 live births in Puerto Rico. No cases of congenital syphilis were reported in American Samoa, the Commonwealth of the Northern Mariana Islands, or the US Virgin Islands.</a:t>
            </a:r>
          </a:p>
          <a:p>
            <a:pPr marL="0" lvl="0" indent="0">
              <a:buNone/>
            </a:pPr>
            <a:endParaRPr dirty="0"/>
          </a:p>
          <a:p>
            <a:pPr marL="0" lvl="0" indent="0">
              <a:buNone/>
            </a:pPr>
            <a:r>
              <a:rPr dirty="0"/>
              <a:t>The COVID-19 pandemic has introduced uncertainty and difficulty in interpreting STD data collected during 2020 and 2021. See Impact of COVID-19 on STDs (https://www.cdc.gov/std/statistics/2021/impact.htm) for more information.</a:t>
            </a:r>
          </a:p>
          <a:p>
            <a:pPr marL="0" lvl="0" indent="0">
              <a:buNone/>
            </a:pPr>
            <a:endParaRPr dirty="0"/>
          </a:p>
          <a:p>
            <a:pPr marL="0" lvl="0" indent="0">
              <a:buNone/>
            </a:pPr>
            <a:r>
              <a:rPr dirty="0"/>
              <a:t>See Technical Notes (https://www.cdc.gov/std/statistics/2021/technical-notes.htm) for information on syphilis case reporting and on interpreting reported rates in US territories.</a:t>
            </a:r>
          </a:p>
          <a:p>
            <a:pPr marL="0" lvl="0" indent="0">
              <a:buNone/>
            </a:pPr>
            <a:endParaRPr dirty="0"/>
          </a:p>
          <a:p>
            <a:pPr marL="0" lvl="0" indent="0">
              <a:buNone/>
            </a:pPr>
            <a:r>
              <a:rPr dirty="0"/>
              <a:t>Data points are available at https://www.cdc.gov/std/statistics/2021/data.zip.</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9063-9BB0-4746-B414-3C61ADBCAF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478F09-19B3-4F0A-8365-F8D76A0C1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0666C8-434F-4E6F-8943-8A5E70538682}"/>
              </a:ext>
            </a:extLst>
          </p:cNvPr>
          <p:cNvSpPr>
            <a:spLocks noGrp="1"/>
          </p:cNvSpPr>
          <p:nvPr>
            <p:ph type="dt" sz="half" idx="10"/>
          </p:nvPr>
        </p:nvSpPr>
        <p:spPr/>
        <p:txBody>
          <a:bodyPr/>
          <a:lstStyle/>
          <a:p>
            <a:fld id="{23668279-C551-4EB3-B52A-369519B4C939}" type="datetimeFigureOut">
              <a:rPr lang="en-US" smtClean="0"/>
              <a:t>12/4/2023</a:t>
            </a:fld>
            <a:endParaRPr lang="en-US"/>
          </a:p>
        </p:txBody>
      </p:sp>
      <p:sp>
        <p:nvSpPr>
          <p:cNvPr id="5" name="Footer Placeholder 4">
            <a:extLst>
              <a:ext uri="{FF2B5EF4-FFF2-40B4-BE49-F238E27FC236}">
                <a16:creationId xmlns:a16="http://schemas.microsoft.com/office/drawing/2014/main" id="{E8CC327D-7FF5-4311-93E8-17DD5A8FC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9E733-2018-48CF-8A8E-320A38A75574}"/>
              </a:ext>
            </a:extLst>
          </p:cNvPr>
          <p:cNvSpPr>
            <a:spLocks noGrp="1"/>
          </p:cNvSpPr>
          <p:nvPr>
            <p:ph type="sldNum" sz="quarter" idx="12"/>
          </p:nvPr>
        </p:nvSpPr>
        <p:spPr/>
        <p:txBody>
          <a:bodyPr/>
          <a:lstStyle/>
          <a:p>
            <a:fld id="{8E1CEC09-E27B-47D2-B787-7016996B2CE9}" type="slidenum">
              <a:rPr lang="en-US" smtClean="0"/>
              <a:t>‹#›</a:t>
            </a:fld>
            <a:endParaRPr lang="en-US"/>
          </a:p>
        </p:txBody>
      </p:sp>
    </p:spTree>
    <p:extLst>
      <p:ext uri="{BB962C8B-B14F-4D97-AF65-F5344CB8AC3E}">
        <p14:creationId xmlns:p14="http://schemas.microsoft.com/office/powerpoint/2010/main" val="2785457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4AF8D-F6EE-4092-8341-5C2EBC5F48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3CDDC3-1D1B-44C9-8CE3-5E81049F19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97F465-2C3F-43D4-9F0A-7EA4C5B386EC}"/>
              </a:ext>
            </a:extLst>
          </p:cNvPr>
          <p:cNvSpPr>
            <a:spLocks noGrp="1"/>
          </p:cNvSpPr>
          <p:nvPr>
            <p:ph type="dt" sz="half" idx="10"/>
          </p:nvPr>
        </p:nvSpPr>
        <p:spPr/>
        <p:txBody>
          <a:bodyPr/>
          <a:lstStyle/>
          <a:p>
            <a:fld id="{23668279-C551-4EB3-B52A-369519B4C939}" type="datetimeFigureOut">
              <a:rPr lang="en-US" smtClean="0"/>
              <a:t>12/4/2023</a:t>
            </a:fld>
            <a:endParaRPr lang="en-US"/>
          </a:p>
        </p:txBody>
      </p:sp>
      <p:sp>
        <p:nvSpPr>
          <p:cNvPr id="5" name="Footer Placeholder 4">
            <a:extLst>
              <a:ext uri="{FF2B5EF4-FFF2-40B4-BE49-F238E27FC236}">
                <a16:creationId xmlns:a16="http://schemas.microsoft.com/office/drawing/2014/main" id="{7DECEEAF-3923-44C3-A607-55F57D1D5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FB17AC-2B1A-46A0-B59E-B764599A08CD}"/>
              </a:ext>
            </a:extLst>
          </p:cNvPr>
          <p:cNvSpPr>
            <a:spLocks noGrp="1"/>
          </p:cNvSpPr>
          <p:nvPr>
            <p:ph type="sldNum" sz="quarter" idx="12"/>
          </p:nvPr>
        </p:nvSpPr>
        <p:spPr/>
        <p:txBody>
          <a:bodyPr/>
          <a:lstStyle/>
          <a:p>
            <a:fld id="{8E1CEC09-E27B-47D2-B787-7016996B2CE9}" type="slidenum">
              <a:rPr lang="en-US" smtClean="0"/>
              <a:t>‹#›</a:t>
            </a:fld>
            <a:endParaRPr lang="en-US"/>
          </a:p>
        </p:txBody>
      </p:sp>
    </p:spTree>
    <p:extLst>
      <p:ext uri="{BB962C8B-B14F-4D97-AF65-F5344CB8AC3E}">
        <p14:creationId xmlns:p14="http://schemas.microsoft.com/office/powerpoint/2010/main" val="351689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2EE6C2-5368-4C9B-A053-157148D3D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5487BC-2259-443C-8522-F6FB055CAD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F8EDF-1F9F-4425-B501-AB04F0EE2F57}"/>
              </a:ext>
            </a:extLst>
          </p:cNvPr>
          <p:cNvSpPr>
            <a:spLocks noGrp="1"/>
          </p:cNvSpPr>
          <p:nvPr>
            <p:ph type="dt" sz="half" idx="10"/>
          </p:nvPr>
        </p:nvSpPr>
        <p:spPr/>
        <p:txBody>
          <a:bodyPr/>
          <a:lstStyle/>
          <a:p>
            <a:fld id="{23668279-C551-4EB3-B52A-369519B4C939}" type="datetimeFigureOut">
              <a:rPr lang="en-US" smtClean="0"/>
              <a:t>12/4/2023</a:t>
            </a:fld>
            <a:endParaRPr lang="en-US"/>
          </a:p>
        </p:txBody>
      </p:sp>
      <p:sp>
        <p:nvSpPr>
          <p:cNvPr id="5" name="Footer Placeholder 4">
            <a:extLst>
              <a:ext uri="{FF2B5EF4-FFF2-40B4-BE49-F238E27FC236}">
                <a16:creationId xmlns:a16="http://schemas.microsoft.com/office/drawing/2014/main" id="{172647C2-D651-4057-8AD4-F69DF8509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6B08D-CEC0-4EDE-B183-1AD0E57238B5}"/>
              </a:ext>
            </a:extLst>
          </p:cNvPr>
          <p:cNvSpPr>
            <a:spLocks noGrp="1"/>
          </p:cNvSpPr>
          <p:nvPr>
            <p:ph type="sldNum" sz="quarter" idx="12"/>
          </p:nvPr>
        </p:nvSpPr>
        <p:spPr/>
        <p:txBody>
          <a:bodyPr/>
          <a:lstStyle/>
          <a:p>
            <a:fld id="{8E1CEC09-E27B-47D2-B787-7016996B2CE9}" type="slidenum">
              <a:rPr lang="en-US" smtClean="0"/>
              <a:t>‹#›</a:t>
            </a:fld>
            <a:endParaRPr lang="en-US"/>
          </a:p>
        </p:txBody>
      </p:sp>
    </p:spTree>
    <p:extLst>
      <p:ext uri="{BB962C8B-B14F-4D97-AF65-F5344CB8AC3E}">
        <p14:creationId xmlns:p14="http://schemas.microsoft.com/office/powerpoint/2010/main" val="1022762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8A56D-AF88-4CA2-812C-DFE078814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F11591-5DDD-4C2C-A0CF-D1526A5383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C4F2E-C9B7-4995-915B-61374115C8B3}"/>
              </a:ext>
            </a:extLst>
          </p:cNvPr>
          <p:cNvSpPr>
            <a:spLocks noGrp="1"/>
          </p:cNvSpPr>
          <p:nvPr>
            <p:ph type="dt" sz="half" idx="10"/>
          </p:nvPr>
        </p:nvSpPr>
        <p:spPr/>
        <p:txBody>
          <a:bodyPr/>
          <a:lstStyle/>
          <a:p>
            <a:fld id="{23668279-C551-4EB3-B52A-369519B4C939}" type="datetimeFigureOut">
              <a:rPr lang="en-US" smtClean="0"/>
              <a:t>12/4/2023</a:t>
            </a:fld>
            <a:endParaRPr lang="en-US"/>
          </a:p>
        </p:txBody>
      </p:sp>
      <p:sp>
        <p:nvSpPr>
          <p:cNvPr id="5" name="Footer Placeholder 4">
            <a:extLst>
              <a:ext uri="{FF2B5EF4-FFF2-40B4-BE49-F238E27FC236}">
                <a16:creationId xmlns:a16="http://schemas.microsoft.com/office/drawing/2014/main" id="{9159B5BE-CDE9-461B-B603-F0D6975998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C2E56-FF51-4DCF-9D0D-9891CA71B089}"/>
              </a:ext>
            </a:extLst>
          </p:cNvPr>
          <p:cNvSpPr>
            <a:spLocks noGrp="1"/>
          </p:cNvSpPr>
          <p:nvPr>
            <p:ph type="sldNum" sz="quarter" idx="12"/>
          </p:nvPr>
        </p:nvSpPr>
        <p:spPr/>
        <p:txBody>
          <a:bodyPr/>
          <a:lstStyle/>
          <a:p>
            <a:fld id="{8E1CEC09-E27B-47D2-B787-7016996B2CE9}" type="slidenum">
              <a:rPr lang="en-US" smtClean="0"/>
              <a:t>‹#›</a:t>
            </a:fld>
            <a:endParaRPr lang="en-US"/>
          </a:p>
        </p:txBody>
      </p:sp>
    </p:spTree>
    <p:extLst>
      <p:ext uri="{BB962C8B-B14F-4D97-AF65-F5344CB8AC3E}">
        <p14:creationId xmlns:p14="http://schemas.microsoft.com/office/powerpoint/2010/main" val="1635866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A4879-0345-4D5D-B150-01DE432833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0388E-E857-489C-809C-7C5E1C720A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1BE81F-CD43-499C-96B7-D50EB7AB1DED}"/>
              </a:ext>
            </a:extLst>
          </p:cNvPr>
          <p:cNvSpPr>
            <a:spLocks noGrp="1"/>
          </p:cNvSpPr>
          <p:nvPr>
            <p:ph type="dt" sz="half" idx="10"/>
          </p:nvPr>
        </p:nvSpPr>
        <p:spPr/>
        <p:txBody>
          <a:bodyPr/>
          <a:lstStyle/>
          <a:p>
            <a:fld id="{23668279-C551-4EB3-B52A-369519B4C939}" type="datetimeFigureOut">
              <a:rPr lang="en-US" smtClean="0"/>
              <a:t>12/4/2023</a:t>
            </a:fld>
            <a:endParaRPr lang="en-US"/>
          </a:p>
        </p:txBody>
      </p:sp>
      <p:sp>
        <p:nvSpPr>
          <p:cNvPr id="5" name="Footer Placeholder 4">
            <a:extLst>
              <a:ext uri="{FF2B5EF4-FFF2-40B4-BE49-F238E27FC236}">
                <a16:creationId xmlns:a16="http://schemas.microsoft.com/office/drawing/2014/main" id="{5F1BF1A1-9CE4-4162-A669-79D436E8A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E3FBF-039B-4F8B-ABD7-E858C3B37E82}"/>
              </a:ext>
            </a:extLst>
          </p:cNvPr>
          <p:cNvSpPr>
            <a:spLocks noGrp="1"/>
          </p:cNvSpPr>
          <p:nvPr>
            <p:ph type="sldNum" sz="quarter" idx="12"/>
          </p:nvPr>
        </p:nvSpPr>
        <p:spPr/>
        <p:txBody>
          <a:bodyPr/>
          <a:lstStyle/>
          <a:p>
            <a:fld id="{8E1CEC09-E27B-47D2-B787-7016996B2CE9}" type="slidenum">
              <a:rPr lang="en-US" smtClean="0"/>
              <a:t>‹#›</a:t>
            </a:fld>
            <a:endParaRPr lang="en-US"/>
          </a:p>
        </p:txBody>
      </p:sp>
    </p:spTree>
    <p:extLst>
      <p:ext uri="{BB962C8B-B14F-4D97-AF65-F5344CB8AC3E}">
        <p14:creationId xmlns:p14="http://schemas.microsoft.com/office/powerpoint/2010/main" val="3677583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03A3-DFD9-4DA6-8B61-91741A6BB5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71890B-5A3A-4E09-B24D-2973EDCE01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A9AC1D-CCBF-49D8-8029-2857B0E6659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BE4A00-995F-4C75-B6F0-563C000A36D6}"/>
              </a:ext>
            </a:extLst>
          </p:cNvPr>
          <p:cNvSpPr>
            <a:spLocks noGrp="1"/>
          </p:cNvSpPr>
          <p:nvPr>
            <p:ph type="dt" sz="half" idx="10"/>
          </p:nvPr>
        </p:nvSpPr>
        <p:spPr/>
        <p:txBody>
          <a:bodyPr/>
          <a:lstStyle/>
          <a:p>
            <a:fld id="{23668279-C551-4EB3-B52A-369519B4C939}" type="datetimeFigureOut">
              <a:rPr lang="en-US" smtClean="0"/>
              <a:t>12/4/2023</a:t>
            </a:fld>
            <a:endParaRPr lang="en-US"/>
          </a:p>
        </p:txBody>
      </p:sp>
      <p:sp>
        <p:nvSpPr>
          <p:cNvPr id="6" name="Footer Placeholder 5">
            <a:extLst>
              <a:ext uri="{FF2B5EF4-FFF2-40B4-BE49-F238E27FC236}">
                <a16:creationId xmlns:a16="http://schemas.microsoft.com/office/drawing/2014/main" id="{FC65E36A-0AA7-4071-BC63-4F4605D762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67119C-F6D8-42CF-BB8A-53E91121D339}"/>
              </a:ext>
            </a:extLst>
          </p:cNvPr>
          <p:cNvSpPr>
            <a:spLocks noGrp="1"/>
          </p:cNvSpPr>
          <p:nvPr>
            <p:ph type="sldNum" sz="quarter" idx="12"/>
          </p:nvPr>
        </p:nvSpPr>
        <p:spPr/>
        <p:txBody>
          <a:bodyPr/>
          <a:lstStyle/>
          <a:p>
            <a:fld id="{8E1CEC09-E27B-47D2-B787-7016996B2CE9}" type="slidenum">
              <a:rPr lang="en-US" smtClean="0"/>
              <a:t>‹#›</a:t>
            </a:fld>
            <a:endParaRPr lang="en-US"/>
          </a:p>
        </p:txBody>
      </p:sp>
    </p:spTree>
    <p:extLst>
      <p:ext uri="{BB962C8B-B14F-4D97-AF65-F5344CB8AC3E}">
        <p14:creationId xmlns:p14="http://schemas.microsoft.com/office/powerpoint/2010/main" val="264673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EDF83-6AAC-4294-9C0F-29E3D712B6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8BD5E9-7A3F-461C-9197-BAB5404B5A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79B45F-AA7D-453D-9059-8BE9AC193BB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ED228-AFB2-4F2B-82D9-69D32F776D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2068F76-7C28-4427-8A28-50BFBD7A148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7A8A01-A524-4188-82C4-AEF83309BE0A}"/>
              </a:ext>
            </a:extLst>
          </p:cNvPr>
          <p:cNvSpPr>
            <a:spLocks noGrp="1"/>
          </p:cNvSpPr>
          <p:nvPr>
            <p:ph type="dt" sz="half" idx="10"/>
          </p:nvPr>
        </p:nvSpPr>
        <p:spPr/>
        <p:txBody>
          <a:bodyPr/>
          <a:lstStyle/>
          <a:p>
            <a:fld id="{23668279-C551-4EB3-B52A-369519B4C939}" type="datetimeFigureOut">
              <a:rPr lang="en-US" smtClean="0"/>
              <a:t>12/4/2023</a:t>
            </a:fld>
            <a:endParaRPr lang="en-US"/>
          </a:p>
        </p:txBody>
      </p:sp>
      <p:sp>
        <p:nvSpPr>
          <p:cNvPr id="8" name="Footer Placeholder 7">
            <a:extLst>
              <a:ext uri="{FF2B5EF4-FFF2-40B4-BE49-F238E27FC236}">
                <a16:creationId xmlns:a16="http://schemas.microsoft.com/office/drawing/2014/main" id="{FF81DB34-6F14-4B22-8533-FE557586D7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2DABA9-2C0A-4FFD-9966-147171F8FF29}"/>
              </a:ext>
            </a:extLst>
          </p:cNvPr>
          <p:cNvSpPr>
            <a:spLocks noGrp="1"/>
          </p:cNvSpPr>
          <p:nvPr>
            <p:ph type="sldNum" sz="quarter" idx="12"/>
          </p:nvPr>
        </p:nvSpPr>
        <p:spPr/>
        <p:txBody>
          <a:bodyPr/>
          <a:lstStyle/>
          <a:p>
            <a:fld id="{8E1CEC09-E27B-47D2-B787-7016996B2CE9}" type="slidenum">
              <a:rPr lang="en-US" smtClean="0"/>
              <a:t>‹#›</a:t>
            </a:fld>
            <a:endParaRPr lang="en-US"/>
          </a:p>
        </p:txBody>
      </p:sp>
    </p:spTree>
    <p:extLst>
      <p:ext uri="{BB962C8B-B14F-4D97-AF65-F5344CB8AC3E}">
        <p14:creationId xmlns:p14="http://schemas.microsoft.com/office/powerpoint/2010/main" val="1102397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A05FF-5748-4BB7-9EF0-7760F3B09B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61E20B-29E4-4CFF-AF4D-4BFD32EFE73F}"/>
              </a:ext>
            </a:extLst>
          </p:cNvPr>
          <p:cNvSpPr>
            <a:spLocks noGrp="1"/>
          </p:cNvSpPr>
          <p:nvPr>
            <p:ph type="dt" sz="half" idx="10"/>
          </p:nvPr>
        </p:nvSpPr>
        <p:spPr/>
        <p:txBody>
          <a:bodyPr/>
          <a:lstStyle/>
          <a:p>
            <a:fld id="{23668279-C551-4EB3-B52A-369519B4C939}" type="datetimeFigureOut">
              <a:rPr lang="en-US" smtClean="0"/>
              <a:t>12/4/2023</a:t>
            </a:fld>
            <a:endParaRPr lang="en-US"/>
          </a:p>
        </p:txBody>
      </p:sp>
      <p:sp>
        <p:nvSpPr>
          <p:cNvPr id="4" name="Footer Placeholder 3">
            <a:extLst>
              <a:ext uri="{FF2B5EF4-FFF2-40B4-BE49-F238E27FC236}">
                <a16:creationId xmlns:a16="http://schemas.microsoft.com/office/drawing/2014/main" id="{051F12D8-A000-4D0C-BBBE-B80286EF0B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390F3E-0769-4A84-8D2E-317769154181}"/>
              </a:ext>
            </a:extLst>
          </p:cNvPr>
          <p:cNvSpPr>
            <a:spLocks noGrp="1"/>
          </p:cNvSpPr>
          <p:nvPr>
            <p:ph type="sldNum" sz="quarter" idx="12"/>
          </p:nvPr>
        </p:nvSpPr>
        <p:spPr/>
        <p:txBody>
          <a:bodyPr/>
          <a:lstStyle/>
          <a:p>
            <a:fld id="{8E1CEC09-E27B-47D2-B787-7016996B2CE9}" type="slidenum">
              <a:rPr lang="en-US" smtClean="0"/>
              <a:t>‹#›</a:t>
            </a:fld>
            <a:endParaRPr lang="en-US"/>
          </a:p>
        </p:txBody>
      </p:sp>
    </p:spTree>
    <p:extLst>
      <p:ext uri="{BB962C8B-B14F-4D97-AF65-F5344CB8AC3E}">
        <p14:creationId xmlns:p14="http://schemas.microsoft.com/office/powerpoint/2010/main" val="2976413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4012A5-353D-476E-9B60-E89B10175E0D}"/>
              </a:ext>
            </a:extLst>
          </p:cNvPr>
          <p:cNvSpPr>
            <a:spLocks noGrp="1"/>
          </p:cNvSpPr>
          <p:nvPr>
            <p:ph type="dt" sz="half" idx="10"/>
          </p:nvPr>
        </p:nvSpPr>
        <p:spPr/>
        <p:txBody>
          <a:bodyPr/>
          <a:lstStyle/>
          <a:p>
            <a:fld id="{23668279-C551-4EB3-B52A-369519B4C939}" type="datetimeFigureOut">
              <a:rPr lang="en-US" smtClean="0"/>
              <a:t>12/4/2023</a:t>
            </a:fld>
            <a:endParaRPr lang="en-US"/>
          </a:p>
        </p:txBody>
      </p:sp>
      <p:sp>
        <p:nvSpPr>
          <p:cNvPr id="3" name="Footer Placeholder 2">
            <a:extLst>
              <a:ext uri="{FF2B5EF4-FFF2-40B4-BE49-F238E27FC236}">
                <a16:creationId xmlns:a16="http://schemas.microsoft.com/office/drawing/2014/main" id="{3E76265D-1CAD-4422-ABE7-9E6970476D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ACE7C6-353D-4A4A-A174-AB0C6CC88513}"/>
              </a:ext>
            </a:extLst>
          </p:cNvPr>
          <p:cNvSpPr>
            <a:spLocks noGrp="1"/>
          </p:cNvSpPr>
          <p:nvPr>
            <p:ph type="sldNum" sz="quarter" idx="12"/>
          </p:nvPr>
        </p:nvSpPr>
        <p:spPr/>
        <p:txBody>
          <a:bodyPr/>
          <a:lstStyle/>
          <a:p>
            <a:fld id="{8E1CEC09-E27B-47D2-B787-7016996B2CE9}" type="slidenum">
              <a:rPr lang="en-US" smtClean="0"/>
              <a:t>‹#›</a:t>
            </a:fld>
            <a:endParaRPr lang="en-US"/>
          </a:p>
        </p:txBody>
      </p:sp>
    </p:spTree>
    <p:extLst>
      <p:ext uri="{BB962C8B-B14F-4D97-AF65-F5344CB8AC3E}">
        <p14:creationId xmlns:p14="http://schemas.microsoft.com/office/powerpoint/2010/main" val="330080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0B5F-2B36-4072-825F-A157DCB78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A4CB73-1474-492F-9FD5-3B4783A25C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E4137B-EDFC-4491-BA76-89CAE41C82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50149B-5DAB-4588-B9F8-BB152FB5EF8A}"/>
              </a:ext>
            </a:extLst>
          </p:cNvPr>
          <p:cNvSpPr>
            <a:spLocks noGrp="1"/>
          </p:cNvSpPr>
          <p:nvPr>
            <p:ph type="dt" sz="half" idx="10"/>
          </p:nvPr>
        </p:nvSpPr>
        <p:spPr/>
        <p:txBody>
          <a:bodyPr/>
          <a:lstStyle/>
          <a:p>
            <a:fld id="{23668279-C551-4EB3-B52A-369519B4C939}" type="datetimeFigureOut">
              <a:rPr lang="en-US" smtClean="0"/>
              <a:t>12/4/2023</a:t>
            </a:fld>
            <a:endParaRPr lang="en-US"/>
          </a:p>
        </p:txBody>
      </p:sp>
      <p:sp>
        <p:nvSpPr>
          <p:cNvPr id="6" name="Footer Placeholder 5">
            <a:extLst>
              <a:ext uri="{FF2B5EF4-FFF2-40B4-BE49-F238E27FC236}">
                <a16:creationId xmlns:a16="http://schemas.microsoft.com/office/drawing/2014/main" id="{3F1F2C34-A6D4-465D-B94B-5F8EEBE26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54ECA-67ED-430A-9CAE-7652AE90E0E1}"/>
              </a:ext>
            </a:extLst>
          </p:cNvPr>
          <p:cNvSpPr>
            <a:spLocks noGrp="1"/>
          </p:cNvSpPr>
          <p:nvPr>
            <p:ph type="sldNum" sz="quarter" idx="12"/>
          </p:nvPr>
        </p:nvSpPr>
        <p:spPr/>
        <p:txBody>
          <a:bodyPr/>
          <a:lstStyle/>
          <a:p>
            <a:fld id="{8E1CEC09-E27B-47D2-B787-7016996B2CE9}" type="slidenum">
              <a:rPr lang="en-US" smtClean="0"/>
              <a:t>‹#›</a:t>
            </a:fld>
            <a:endParaRPr lang="en-US"/>
          </a:p>
        </p:txBody>
      </p:sp>
    </p:spTree>
    <p:extLst>
      <p:ext uri="{BB962C8B-B14F-4D97-AF65-F5344CB8AC3E}">
        <p14:creationId xmlns:p14="http://schemas.microsoft.com/office/powerpoint/2010/main" val="56174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718D-6EDE-4FAC-844E-E2189B8DC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2259FE-83EA-4B00-BAFB-74E7305500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4994C4-76E8-444D-B89C-B118B297B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77FD83-BC26-4EBA-BEE0-52025A818BD6}"/>
              </a:ext>
            </a:extLst>
          </p:cNvPr>
          <p:cNvSpPr>
            <a:spLocks noGrp="1"/>
          </p:cNvSpPr>
          <p:nvPr>
            <p:ph type="dt" sz="half" idx="10"/>
          </p:nvPr>
        </p:nvSpPr>
        <p:spPr/>
        <p:txBody>
          <a:bodyPr/>
          <a:lstStyle/>
          <a:p>
            <a:fld id="{23668279-C551-4EB3-B52A-369519B4C939}" type="datetimeFigureOut">
              <a:rPr lang="en-US" smtClean="0"/>
              <a:t>12/4/2023</a:t>
            </a:fld>
            <a:endParaRPr lang="en-US"/>
          </a:p>
        </p:txBody>
      </p:sp>
      <p:sp>
        <p:nvSpPr>
          <p:cNvPr id="6" name="Footer Placeholder 5">
            <a:extLst>
              <a:ext uri="{FF2B5EF4-FFF2-40B4-BE49-F238E27FC236}">
                <a16:creationId xmlns:a16="http://schemas.microsoft.com/office/drawing/2014/main" id="{6A2D32A3-2C12-45D1-AFDC-0AB526F8CA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87ED75-D707-462B-B332-5D5C910C5585}"/>
              </a:ext>
            </a:extLst>
          </p:cNvPr>
          <p:cNvSpPr>
            <a:spLocks noGrp="1"/>
          </p:cNvSpPr>
          <p:nvPr>
            <p:ph type="sldNum" sz="quarter" idx="12"/>
          </p:nvPr>
        </p:nvSpPr>
        <p:spPr/>
        <p:txBody>
          <a:bodyPr/>
          <a:lstStyle/>
          <a:p>
            <a:fld id="{8E1CEC09-E27B-47D2-B787-7016996B2CE9}" type="slidenum">
              <a:rPr lang="en-US" smtClean="0"/>
              <a:t>‹#›</a:t>
            </a:fld>
            <a:endParaRPr lang="en-US"/>
          </a:p>
        </p:txBody>
      </p:sp>
    </p:spTree>
    <p:extLst>
      <p:ext uri="{BB962C8B-B14F-4D97-AF65-F5344CB8AC3E}">
        <p14:creationId xmlns:p14="http://schemas.microsoft.com/office/powerpoint/2010/main" val="409677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4FFAD-46F5-475F-B582-26C7EA6C1E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2790B-BF96-4D8E-AEA7-880053D1D8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34E3F4-DD75-4F51-BBED-C85C74192C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68279-C551-4EB3-B52A-369519B4C939}" type="datetimeFigureOut">
              <a:rPr lang="en-US" smtClean="0"/>
              <a:t>12/4/2023</a:t>
            </a:fld>
            <a:endParaRPr lang="en-US"/>
          </a:p>
        </p:txBody>
      </p:sp>
      <p:sp>
        <p:nvSpPr>
          <p:cNvPr id="5" name="Footer Placeholder 4">
            <a:extLst>
              <a:ext uri="{FF2B5EF4-FFF2-40B4-BE49-F238E27FC236}">
                <a16:creationId xmlns:a16="http://schemas.microsoft.com/office/drawing/2014/main" id="{D0FB73C1-3482-4774-BB06-BF2BE1C87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91E1A0-96A8-40DC-B1BF-24862C2B18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CEC09-E27B-47D2-B787-7016996B2CE9}" type="slidenum">
              <a:rPr lang="en-US" smtClean="0"/>
              <a:t>‹#›</a:t>
            </a:fld>
            <a:endParaRPr lang="en-US"/>
          </a:p>
        </p:txBody>
      </p:sp>
    </p:spTree>
    <p:extLst>
      <p:ext uri="{BB962C8B-B14F-4D97-AF65-F5344CB8AC3E}">
        <p14:creationId xmlns:p14="http://schemas.microsoft.com/office/powerpoint/2010/main" val="142621435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nycptc.org/x/Syphilis_Monograph_2019_NYC_PTC_NYC_DOHMH.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mms.mckesson.com/product/1027323/Diagnostics-Direct-VSC-11-01"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hyperlink" Target="https://iwantthekit.org/"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stdshortage@cdc.gov"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hyperlink" Target="https://www.ihs.gov/sites/nptc/themes/responsive2017/display_objects/documents/guidance/NPTC-Med-Update-Limited-Supply-of-Benzathine-Penicillin-G-Syphilis-UPDATED.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cdc.gov/std/treatment-guidelines/default.ht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cdc.gov/std/statistics/2021/overview.htm#Syphili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stdccn.or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www.indiancountryecho.org/syphilis-resources/" TargetMode="External"/><Relationship Id="rId4" Type="http://schemas.openxmlformats.org/officeDocument/2006/relationships/hyperlink" Target="http://www.stopsyphilis.or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mailto:Amy.delong@ho-chunk.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cdc.gov/std/statistics/2021/overview.htm#Syphili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DD6D5-BE45-41C4-90C1-1A73218D67EF}"/>
              </a:ext>
            </a:extLst>
          </p:cNvPr>
          <p:cNvSpPr>
            <a:spLocks noGrp="1"/>
          </p:cNvSpPr>
          <p:nvPr>
            <p:ph type="ctrTitle"/>
          </p:nvPr>
        </p:nvSpPr>
        <p:spPr>
          <a:xfrm>
            <a:off x="2692398" y="1248697"/>
            <a:ext cx="6815669" cy="2137967"/>
          </a:xfrm>
        </p:spPr>
        <p:txBody>
          <a:bodyPr>
            <a:normAutofit/>
          </a:bodyPr>
          <a:lstStyle/>
          <a:p>
            <a:r>
              <a:rPr lang="en-US" sz="4400" dirty="0"/>
              <a:t>Responding to </a:t>
            </a:r>
            <a:br>
              <a:rPr lang="en-US" sz="4400" dirty="0"/>
            </a:br>
            <a:r>
              <a:rPr lang="en-US" sz="4400" dirty="0"/>
              <a:t>the Rise of Syphilis in </a:t>
            </a:r>
            <a:br>
              <a:rPr lang="en-US" sz="4400" dirty="0"/>
            </a:br>
            <a:r>
              <a:rPr lang="en-US" sz="4400" dirty="0"/>
              <a:t>Indigenous Communities</a:t>
            </a:r>
          </a:p>
        </p:txBody>
      </p:sp>
      <p:sp>
        <p:nvSpPr>
          <p:cNvPr id="3" name="Subtitle 2">
            <a:extLst>
              <a:ext uri="{FF2B5EF4-FFF2-40B4-BE49-F238E27FC236}">
                <a16:creationId xmlns:a16="http://schemas.microsoft.com/office/drawing/2014/main" id="{D620E6C4-599F-420E-99D8-975AA59AD174}"/>
              </a:ext>
            </a:extLst>
          </p:cNvPr>
          <p:cNvSpPr>
            <a:spLocks noGrp="1"/>
          </p:cNvSpPr>
          <p:nvPr>
            <p:ph type="subTitle" idx="1"/>
          </p:nvPr>
        </p:nvSpPr>
        <p:spPr>
          <a:xfrm>
            <a:off x="1524000" y="3602038"/>
            <a:ext cx="9144000" cy="2316982"/>
          </a:xfrm>
        </p:spPr>
        <p:txBody>
          <a:bodyPr>
            <a:normAutofit fontScale="77500" lnSpcReduction="20000"/>
          </a:bodyPr>
          <a:lstStyle/>
          <a:p>
            <a:r>
              <a:rPr lang="en-US" dirty="0"/>
              <a:t>Amy DeLong, MD, MPH</a:t>
            </a:r>
          </a:p>
          <a:p>
            <a:r>
              <a:rPr lang="en-US" dirty="0"/>
              <a:t>Ho-Chunk Nation Department of Health</a:t>
            </a:r>
          </a:p>
          <a:p>
            <a:r>
              <a:rPr lang="en-US" dirty="0"/>
              <a:t>Northwest Portland Area Indian Health Board</a:t>
            </a:r>
          </a:p>
          <a:p>
            <a:r>
              <a:rPr lang="en-US" dirty="0"/>
              <a:t>Expanding Clinical Services and Professional Roles within Primary Care</a:t>
            </a:r>
          </a:p>
          <a:p>
            <a:r>
              <a:rPr lang="en-US" dirty="0"/>
              <a:t>Traverse City MI</a:t>
            </a:r>
          </a:p>
          <a:p>
            <a:r>
              <a:rPr lang="en-US" dirty="0"/>
              <a:t>December 5 2023</a:t>
            </a:r>
          </a:p>
          <a:p>
            <a:r>
              <a:rPr lang="en-US" dirty="0"/>
              <a:t> </a:t>
            </a:r>
          </a:p>
          <a:p>
            <a:endParaRPr lang="en-US" dirty="0"/>
          </a:p>
          <a:p>
            <a:endParaRPr lang="en-US" dirty="0"/>
          </a:p>
        </p:txBody>
      </p:sp>
    </p:spTree>
    <p:extLst>
      <p:ext uri="{BB962C8B-B14F-4D97-AF65-F5344CB8AC3E}">
        <p14:creationId xmlns:p14="http://schemas.microsoft.com/office/powerpoint/2010/main" val="622540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80B59-91D8-406F-952D-132DD63D60C3}"/>
              </a:ext>
            </a:extLst>
          </p:cNvPr>
          <p:cNvPicPr>
            <a:picLocks noChangeAspect="1"/>
          </p:cNvPicPr>
          <p:nvPr/>
        </p:nvPicPr>
        <p:blipFill>
          <a:blip r:embed="rId3"/>
          <a:stretch>
            <a:fillRect/>
          </a:stretch>
        </p:blipFill>
        <p:spPr>
          <a:xfrm>
            <a:off x="1280460" y="784898"/>
            <a:ext cx="8894735" cy="4701502"/>
          </a:xfrm>
          <a:prstGeom prst="rect">
            <a:avLst/>
          </a:prstGeom>
        </p:spPr>
      </p:pic>
      <p:cxnSp>
        <p:nvCxnSpPr>
          <p:cNvPr id="7" name="Straight Connector 6">
            <a:extLst>
              <a:ext uri="{FF2B5EF4-FFF2-40B4-BE49-F238E27FC236}">
                <a16:creationId xmlns:a16="http://schemas.microsoft.com/office/drawing/2014/main" id="{F7EB117D-2F92-468D-B15E-6CC2D1F0C7E7}"/>
              </a:ext>
            </a:extLst>
          </p:cNvPr>
          <p:cNvCxnSpPr/>
          <p:nvPr/>
        </p:nvCxnSpPr>
        <p:spPr>
          <a:xfrm>
            <a:off x="286482" y="2530258"/>
            <a:ext cx="39974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900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1D2BA7-9D86-43AE-8A15-296E40BE6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348" y="0"/>
            <a:ext cx="6333304" cy="6858000"/>
          </a:xfrm>
          <a:prstGeom prst="rect">
            <a:avLst/>
          </a:prstGeom>
        </p:spPr>
      </p:pic>
    </p:spTree>
    <p:extLst>
      <p:ext uri="{BB962C8B-B14F-4D97-AF65-F5344CB8AC3E}">
        <p14:creationId xmlns:p14="http://schemas.microsoft.com/office/powerpoint/2010/main" val="106293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58A5CD-D44E-49F1-9124-AAF820F5D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57355" y="698240"/>
            <a:ext cx="8128000" cy="6096000"/>
          </a:xfrm>
          <a:prstGeom prst="rect">
            <a:avLst/>
          </a:prstGeom>
        </p:spPr>
      </p:pic>
    </p:spTree>
    <p:extLst>
      <p:ext uri="{BB962C8B-B14F-4D97-AF65-F5344CB8AC3E}">
        <p14:creationId xmlns:p14="http://schemas.microsoft.com/office/powerpoint/2010/main" val="1068908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C44977-9D20-4942-BA11-B30495AE2B78}"/>
              </a:ext>
            </a:extLst>
          </p:cNvPr>
          <p:cNvPicPr>
            <a:picLocks noChangeAspect="1"/>
          </p:cNvPicPr>
          <p:nvPr/>
        </p:nvPicPr>
        <p:blipFill>
          <a:blip r:embed="rId3"/>
          <a:stretch>
            <a:fillRect/>
          </a:stretch>
        </p:blipFill>
        <p:spPr>
          <a:xfrm>
            <a:off x="0" y="28795"/>
            <a:ext cx="12192000" cy="6800410"/>
          </a:xfrm>
          <a:prstGeom prst="rect">
            <a:avLst/>
          </a:prstGeom>
        </p:spPr>
      </p:pic>
    </p:spTree>
    <p:extLst>
      <p:ext uri="{BB962C8B-B14F-4D97-AF65-F5344CB8AC3E}">
        <p14:creationId xmlns:p14="http://schemas.microsoft.com/office/powerpoint/2010/main" val="2722559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E4FD5F-97CE-4077-AD1F-6164F8C3A157}"/>
              </a:ext>
            </a:extLst>
          </p:cNvPr>
          <p:cNvPicPr>
            <a:picLocks noChangeAspect="1"/>
          </p:cNvPicPr>
          <p:nvPr/>
        </p:nvPicPr>
        <p:blipFill>
          <a:blip r:embed="rId3"/>
          <a:stretch>
            <a:fillRect/>
          </a:stretch>
        </p:blipFill>
        <p:spPr>
          <a:xfrm>
            <a:off x="0" y="2893"/>
            <a:ext cx="12192000" cy="6852213"/>
          </a:xfrm>
          <a:prstGeom prst="rect">
            <a:avLst/>
          </a:prstGeom>
        </p:spPr>
      </p:pic>
    </p:spTree>
    <p:extLst>
      <p:ext uri="{BB962C8B-B14F-4D97-AF65-F5344CB8AC3E}">
        <p14:creationId xmlns:p14="http://schemas.microsoft.com/office/powerpoint/2010/main" val="4234725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CC355-0752-47E3-B461-2FD60A58F714}"/>
              </a:ext>
            </a:extLst>
          </p:cNvPr>
          <p:cNvSpPr>
            <a:spLocks noGrp="1"/>
          </p:cNvSpPr>
          <p:nvPr>
            <p:ph type="title"/>
          </p:nvPr>
        </p:nvSpPr>
        <p:spPr/>
        <p:txBody>
          <a:bodyPr/>
          <a:lstStyle/>
          <a:p>
            <a:r>
              <a:rPr lang="en-US" dirty="0"/>
              <a:t>The Natural History of Untreated Syphilis</a:t>
            </a:r>
          </a:p>
        </p:txBody>
      </p:sp>
      <p:pic>
        <p:nvPicPr>
          <p:cNvPr id="4" name="Content Placeholder 3">
            <a:extLst>
              <a:ext uri="{FF2B5EF4-FFF2-40B4-BE49-F238E27FC236}">
                <a16:creationId xmlns:a16="http://schemas.microsoft.com/office/drawing/2014/main" id="{E9B5AEC1-D017-4FDC-B670-728BB553B667}"/>
              </a:ext>
            </a:extLst>
          </p:cNvPr>
          <p:cNvPicPr>
            <a:picLocks noGrp="1" noChangeAspect="1"/>
          </p:cNvPicPr>
          <p:nvPr>
            <p:ph idx="1"/>
          </p:nvPr>
        </p:nvPicPr>
        <p:blipFill>
          <a:blip r:embed="rId3"/>
          <a:stretch>
            <a:fillRect/>
          </a:stretch>
        </p:blipFill>
        <p:spPr>
          <a:xfrm>
            <a:off x="842962" y="1986756"/>
            <a:ext cx="10506075" cy="4029075"/>
          </a:xfrm>
          <a:prstGeom prst="rect">
            <a:avLst/>
          </a:prstGeom>
        </p:spPr>
      </p:pic>
      <p:sp>
        <p:nvSpPr>
          <p:cNvPr id="5" name="TextBox 4">
            <a:extLst>
              <a:ext uri="{FF2B5EF4-FFF2-40B4-BE49-F238E27FC236}">
                <a16:creationId xmlns:a16="http://schemas.microsoft.com/office/drawing/2014/main" id="{0FCF094D-1BCC-4892-AF89-27353C01C183}"/>
              </a:ext>
            </a:extLst>
          </p:cNvPr>
          <p:cNvSpPr txBox="1"/>
          <p:nvPr/>
        </p:nvSpPr>
        <p:spPr>
          <a:xfrm>
            <a:off x="5015883" y="6107837"/>
            <a:ext cx="6462944" cy="369332"/>
          </a:xfrm>
          <a:prstGeom prst="rect">
            <a:avLst/>
          </a:prstGeom>
          <a:noFill/>
        </p:spPr>
        <p:txBody>
          <a:bodyPr wrap="square" rtlCol="0">
            <a:spAutoFit/>
          </a:bodyPr>
          <a:lstStyle/>
          <a:p>
            <a:r>
              <a:rPr lang="en-US" dirty="0">
                <a:hlinkClick r:id="rId4"/>
              </a:rPr>
              <a:t>The Diagnosis, Management and Prevention of Syphilis (nycptc.org)</a:t>
            </a:r>
            <a:endParaRPr lang="en-US" dirty="0"/>
          </a:p>
        </p:txBody>
      </p:sp>
    </p:spTree>
    <p:extLst>
      <p:ext uri="{BB962C8B-B14F-4D97-AF65-F5344CB8AC3E}">
        <p14:creationId xmlns:p14="http://schemas.microsoft.com/office/powerpoint/2010/main" val="1892841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2FAC94-B329-4588-B956-934D6EF28A7B}"/>
              </a:ext>
            </a:extLst>
          </p:cNvPr>
          <p:cNvPicPr>
            <a:picLocks noChangeAspect="1"/>
          </p:cNvPicPr>
          <p:nvPr/>
        </p:nvPicPr>
        <p:blipFill>
          <a:blip r:embed="rId3"/>
          <a:stretch>
            <a:fillRect/>
          </a:stretch>
        </p:blipFill>
        <p:spPr>
          <a:xfrm>
            <a:off x="0" y="28718"/>
            <a:ext cx="12192000" cy="6800563"/>
          </a:xfrm>
          <a:prstGeom prst="rect">
            <a:avLst/>
          </a:prstGeom>
        </p:spPr>
      </p:pic>
    </p:spTree>
    <p:extLst>
      <p:ext uri="{BB962C8B-B14F-4D97-AF65-F5344CB8AC3E}">
        <p14:creationId xmlns:p14="http://schemas.microsoft.com/office/powerpoint/2010/main" val="650849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39D96-8D9C-4B5B-B7AA-6AA8873EFF35}"/>
              </a:ext>
            </a:extLst>
          </p:cNvPr>
          <p:cNvSpPr>
            <a:spLocks noGrp="1"/>
          </p:cNvSpPr>
          <p:nvPr>
            <p:ph type="title"/>
          </p:nvPr>
        </p:nvSpPr>
        <p:spPr/>
        <p:txBody>
          <a:bodyPr/>
          <a:lstStyle/>
          <a:p>
            <a:pPr algn="ctr"/>
            <a:r>
              <a:rPr lang="en-US" dirty="0"/>
              <a:t>Rapid/Point of Care Testing</a:t>
            </a:r>
          </a:p>
        </p:txBody>
      </p:sp>
      <p:sp>
        <p:nvSpPr>
          <p:cNvPr id="3" name="Content Placeholder 2">
            <a:extLst>
              <a:ext uri="{FF2B5EF4-FFF2-40B4-BE49-F238E27FC236}">
                <a16:creationId xmlns:a16="http://schemas.microsoft.com/office/drawing/2014/main" id="{C40CE77F-AD76-4E79-9BB9-7B107958AA77}"/>
              </a:ext>
            </a:extLst>
          </p:cNvPr>
          <p:cNvSpPr>
            <a:spLocks noGrp="1"/>
          </p:cNvSpPr>
          <p:nvPr>
            <p:ph sz="half" idx="1"/>
          </p:nvPr>
        </p:nvSpPr>
        <p:spPr/>
        <p:txBody>
          <a:bodyPr/>
          <a:lstStyle/>
          <a:p>
            <a:r>
              <a:rPr lang="en-US" dirty="0"/>
              <a:t>Health Check: rapid syphilis test (results in 10 minutes)</a:t>
            </a:r>
          </a:p>
          <a:p>
            <a:pPr lvl="1"/>
            <a:r>
              <a:rPr lang="en-US" dirty="0"/>
              <a:t>Treponemal antibody test</a:t>
            </a:r>
          </a:p>
          <a:p>
            <a:pPr lvl="1"/>
            <a:r>
              <a:rPr lang="en-US" dirty="0">
                <a:hlinkClick r:id="rId3"/>
              </a:rPr>
              <a:t>Diagnostics Direct VSC-11-01 - McKesson Medical-Surgical</a:t>
            </a:r>
            <a:endParaRPr lang="en-US" dirty="0"/>
          </a:p>
          <a:p>
            <a:endParaRPr lang="en-US" dirty="0"/>
          </a:p>
          <a:p>
            <a:endParaRPr lang="en-US" dirty="0"/>
          </a:p>
          <a:p>
            <a:endParaRPr lang="en-US" dirty="0"/>
          </a:p>
        </p:txBody>
      </p:sp>
      <p:sp>
        <p:nvSpPr>
          <p:cNvPr id="7" name="Content Placeholder 6">
            <a:extLst>
              <a:ext uri="{FF2B5EF4-FFF2-40B4-BE49-F238E27FC236}">
                <a16:creationId xmlns:a16="http://schemas.microsoft.com/office/drawing/2014/main" id="{0E8F3234-DCC7-461A-89FF-1B77C600F310}"/>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BF74ACCF-99AD-4740-A805-8435D995BCDB}"/>
              </a:ext>
            </a:extLst>
          </p:cNvPr>
          <p:cNvPicPr>
            <a:picLocks noChangeAspect="1"/>
          </p:cNvPicPr>
          <p:nvPr/>
        </p:nvPicPr>
        <p:blipFill>
          <a:blip r:embed="rId4"/>
          <a:stretch>
            <a:fillRect/>
          </a:stretch>
        </p:blipFill>
        <p:spPr>
          <a:xfrm>
            <a:off x="7333861" y="1825625"/>
            <a:ext cx="3048197" cy="4274702"/>
          </a:xfrm>
          <a:prstGeom prst="rect">
            <a:avLst/>
          </a:prstGeom>
        </p:spPr>
      </p:pic>
    </p:spTree>
    <p:extLst>
      <p:ext uri="{BB962C8B-B14F-4D97-AF65-F5344CB8AC3E}">
        <p14:creationId xmlns:p14="http://schemas.microsoft.com/office/powerpoint/2010/main" val="533290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1DE99C-D4DF-4D7B-BF97-386DABDD1B77}"/>
              </a:ext>
            </a:extLst>
          </p:cNvPr>
          <p:cNvSpPr>
            <a:spLocks noGrp="1"/>
          </p:cNvSpPr>
          <p:nvPr>
            <p:ph type="title"/>
          </p:nvPr>
        </p:nvSpPr>
        <p:spPr/>
        <p:txBody>
          <a:bodyPr>
            <a:normAutofit/>
          </a:bodyPr>
          <a:lstStyle/>
          <a:p>
            <a:pPr algn="ctr"/>
            <a:r>
              <a:rPr lang="en-US" sz="4000" dirty="0"/>
              <a:t>Make Testing for Syphilis as Accessible as Possible</a:t>
            </a:r>
          </a:p>
        </p:txBody>
      </p:sp>
      <p:sp>
        <p:nvSpPr>
          <p:cNvPr id="6" name="Content Placeholder 5">
            <a:extLst>
              <a:ext uri="{FF2B5EF4-FFF2-40B4-BE49-F238E27FC236}">
                <a16:creationId xmlns:a16="http://schemas.microsoft.com/office/drawing/2014/main" id="{8CD8EDD3-BCAA-475E-80DB-9E9DD3A1B3B8}"/>
              </a:ext>
            </a:extLst>
          </p:cNvPr>
          <p:cNvSpPr>
            <a:spLocks noGrp="1"/>
          </p:cNvSpPr>
          <p:nvPr>
            <p:ph sz="half" idx="1"/>
          </p:nvPr>
        </p:nvSpPr>
        <p:spPr>
          <a:xfrm>
            <a:off x="838200" y="1758844"/>
            <a:ext cx="5181600" cy="4351338"/>
          </a:xfrm>
        </p:spPr>
        <p:txBody>
          <a:bodyPr>
            <a:normAutofit lnSpcReduction="10000"/>
          </a:bodyPr>
          <a:lstStyle/>
          <a:p>
            <a:r>
              <a:rPr lang="en-US" dirty="0"/>
              <a:t>Standing orders (bundle STDs)</a:t>
            </a:r>
          </a:p>
          <a:p>
            <a:r>
              <a:rPr lang="en-US" dirty="0"/>
              <a:t>Express STI Testing (via triage, pharmacy, laboratory)</a:t>
            </a:r>
          </a:p>
          <a:p>
            <a:r>
              <a:rPr lang="en-US" dirty="0">
                <a:hlinkClick r:id="rId3"/>
              </a:rPr>
              <a:t>Home - IWTK (iwantthekit.org)</a:t>
            </a:r>
            <a:endParaRPr lang="en-US" dirty="0"/>
          </a:p>
          <a:p>
            <a:pPr lvl="1"/>
            <a:r>
              <a:rPr lang="en-US" dirty="0"/>
              <a:t>In-home specimen collection then mail out</a:t>
            </a:r>
          </a:p>
          <a:p>
            <a:pPr lvl="1"/>
            <a:r>
              <a:rPr lang="en-US" dirty="0"/>
              <a:t>Tests for GC, Chlamydia, trichomonas for women (14yo), HIV (17yo) for Baltimore residents</a:t>
            </a:r>
          </a:p>
          <a:p>
            <a:pPr lvl="1"/>
            <a:r>
              <a:rPr lang="en-US" dirty="0"/>
              <a:t>Available in certain states</a:t>
            </a:r>
          </a:p>
          <a:p>
            <a:pPr lvl="1"/>
            <a:r>
              <a:rPr lang="en-US" dirty="0"/>
              <a:t>FREE</a:t>
            </a:r>
          </a:p>
        </p:txBody>
      </p:sp>
      <p:pic>
        <p:nvPicPr>
          <p:cNvPr id="8" name="Content Placeholder 7">
            <a:extLst>
              <a:ext uri="{FF2B5EF4-FFF2-40B4-BE49-F238E27FC236}">
                <a16:creationId xmlns:a16="http://schemas.microsoft.com/office/drawing/2014/main" id="{CDE5F08A-4D57-4668-B507-B28289681F94}"/>
              </a:ext>
            </a:extLst>
          </p:cNvPr>
          <p:cNvPicPr>
            <a:picLocks noGrp="1" noChangeAspect="1"/>
          </p:cNvPicPr>
          <p:nvPr>
            <p:ph sz="half" idx="2"/>
          </p:nvPr>
        </p:nvPicPr>
        <p:blipFill>
          <a:blip r:embed="rId4"/>
          <a:stretch>
            <a:fillRect/>
          </a:stretch>
        </p:blipFill>
        <p:spPr>
          <a:xfrm>
            <a:off x="6696075" y="2391569"/>
            <a:ext cx="4133850" cy="3219450"/>
          </a:xfrm>
          <a:prstGeom prst="rect">
            <a:avLst/>
          </a:prstGeom>
        </p:spPr>
      </p:pic>
    </p:spTree>
    <p:extLst>
      <p:ext uri="{BB962C8B-B14F-4D97-AF65-F5344CB8AC3E}">
        <p14:creationId xmlns:p14="http://schemas.microsoft.com/office/powerpoint/2010/main" val="2223978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2C9C8C-BEBF-4D9B-92CE-86625C1F4E32}"/>
              </a:ext>
            </a:extLst>
          </p:cNvPr>
          <p:cNvPicPr>
            <a:picLocks noChangeAspect="1"/>
          </p:cNvPicPr>
          <p:nvPr/>
        </p:nvPicPr>
        <p:blipFill>
          <a:blip r:embed="rId3"/>
          <a:stretch>
            <a:fillRect/>
          </a:stretch>
        </p:blipFill>
        <p:spPr>
          <a:xfrm>
            <a:off x="0" y="0"/>
            <a:ext cx="12192000" cy="6854171"/>
          </a:xfrm>
          <a:prstGeom prst="rect">
            <a:avLst/>
          </a:prstGeom>
        </p:spPr>
      </p:pic>
    </p:spTree>
    <p:extLst>
      <p:ext uri="{BB962C8B-B14F-4D97-AF65-F5344CB8AC3E}">
        <p14:creationId xmlns:p14="http://schemas.microsoft.com/office/powerpoint/2010/main" val="4209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C3E3-6EDC-4418-A538-9C87F0E21243}"/>
              </a:ext>
            </a:extLst>
          </p:cNvPr>
          <p:cNvSpPr>
            <a:spLocks noGrp="1"/>
          </p:cNvSpPr>
          <p:nvPr>
            <p:ph type="title"/>
          </p:nvPr>
        </p:nvSpPr>
        <p:spPr/>
        <p:txBody>
          <a:bodyPr/>
          <a:lstStyle/>
          <a:p>
            <a:pPr algn="ctr"/>
            <a:r>
              <a:rPr lang="en-US" dirty="0"/>
              <a:t>Objectives</a:t>
            </a:r>
          </a:p>
        </p:txBody>
      </p:sp>
      <p:sp>
        <p:nvSpPr>
          <p:cNvPr id="3" name="Content Placeholder 2">
            <a:extLst>
              <a:ext uri="{FF2B5EF4-FFF2-40B4-BE49-F238E27FC236}">
                <a16:creationId xmlns:a16="http://schemas.microsoft.com/office/drawing/2014/main" id="{1544C741-B1DD-4B1E-9F6B-2A46CC6BB433}"/>
              </a:ext>
            </a:extLst>
          </p:cNvPr>
          <p:cNvSpPr>
            <a:spLocks noGrp="1"/>
          </p:cNvSpPr>
          <p:nvPr>
            <p:ph idx="1"/>
          </p:nvPr>
        </p:nvSpPr>
        <p:spPr/>
        <p:txBody>
          <a:bodyPr/>
          <a:lstStyle/>
          <a:p>
            <a:pPr marL="0" indent="0">
              <a:buNone/>
            </a:pPr>
            <a:endParaRPr lang="en-US" dirty="0"/>
          </a:p>
          <a:p>
            <a:r>
              <a:rPr lang="en-US" dirty="0"/>
              <a:t>Review current epidemiology of syphilis and congenital syphilis and its disproportionate burden on American Indian/Alaska Native communities</a:t>
            </a:r>
          </a:p>
          <a:p>
            <a:r>
              <a:rPr lang="en-US" dirty="0"/>
              <a:t>Better understand syphilis and its stages</a:t>
            </a:r>
          </a:p>
          <a:p>
            <a:r>
              <a:rPr lang="en-US" dirty="0"/>
              <a:t>Treatment of syphilis </a:t>
            </a:r>
          </a:p>
          <a:p>
            <a:r>
              <a:rPr lang="en-US" dirty="0"/>
              <a:t>Describe a multidisciplinary approach  </a:t>
            </a:r>
          </a:p>
          <a:p>
            <a:endParaRPr lang="en-US" dirty="0"/>
          </a:p>
        </p:txBody>
      </p:sp>
    </p:spTree>
    <p:extLst>
      <p:ext uri="{BB962C8B-B14F-4D97-AF65-F5344CB8AC3E}">
        <p14:creationId xmlns:p14="http://schemas.microsoft.com/office/powerpoint/2010/main" val="897553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2F7870-883C-46B0-A108-C9304EFDD3F0}"/>
              </a:ext>
            </a:extLst>
          </p:cNvPr>
          <p:cNvSpPr>
            <a:spLocks noGrp="1"/>
          </p:cNvSpPr>
          <p:nvPr>
            <p:ph type="title"/>
          </p:nvPr>
        </p:nvSpPr>
        <p:spPr/>
        <p:txBody>
          <a:bodyPr/>
          <a:lstStyle/>
          <a:p>
            <a:r>
              <a:rPr lang="en-US" dirty="0"/>
              <a:t>Primary syphilis</a:t>
            </a:r>
          </a:p>
        </p:txBody>
      </p:sp>
      <p:sp>
        <p:nvSpPr>
          <p:cNvPr id="5" name="Content Placeholder 4">
            <a:extLst>
              <a:ext uri="{FF2B5EF4-FFF2-40B4-BE49-F238E27FC236}">
                <a16:creationId xmlns:a16="http://schemas.microsoft.com/office/drawing/2014/main" id="{4B14DEE3-C668-4806-8CC8-9E803E2EBB72}"/>
              </a:ext>
            </a:extLst>
          </p:cNvPr>
          <p:cNvSpPr>
            <a:spLocks noGrp="1"/>
          </p:cNvSpPr>
          <p:nvPr>
            <p:ph sz="half" idx="1"/>
          </p:nvPr>
        </p:nvSpPr>
        <p:spPr/>
        <p:txBody>
          <a:bodyPr>
            <a:normAutofit fontScale="77500" lnSpcReduction="20000"/>
          </a:bodyPr>
          <a:lstStyle/>
          <a:p>
            <a:r>
              <a:rPr lang="en-US" dirty="0"/>
              <a:t>A single chancre marks the onset of primary syphilis (can be multiple)</a:t>
            </a:r>
          </a:p>
          <a:p>
            <a:r>
              <a:rPr lang="en-US" dirty="0"/>
              <a:t>Usually firm, round, and painless Located where syphilis enters the body</a:t>
            </a:r>
          </a:p>
          <a:p>
            <a:r>
              <a:rPr lang="en-US" dirty="0"/>
              <a:t>Can appear in locations that are difficult to notice (anus, vagina)</a:t>
            </a:r>
          </a:p>
          <a:p>
            <a:r>
              <a:rPr lang="en-US" dirty="0"/>
              <a:t>Lasts 3 to 6 weeks and </a:t>
            </a:r>
            <a:r>
              <a:rPr lang="en-US" b="1" dirty="0"/>
              <a:t>heals regardless of whether a person receives treatment </a:t>
            </a:r>
          </a:p>
          <a:p>
            <a:r>
              <a:rPr lang="en-US" dirty="0"/>
              <a:t>If untreated, will progress to the secondary stage</a:t>
            </a:r>
          </a:p>
          <a:p>
            <a:r>
              <a:rPr lang="en-US" dirty="0"/>
              <a:t>New in 2021: Atypical presentations are more common, like painful chancres and superinfected</a:t>
            </a:r>
          </a:p>
        </p:txBody>
      </p:sp>
      <p:pic>
        <p:nvPicPr>
          <p:cNvPr id="8" name="Content Placeholder 7">
            <a:extLst>
              <a:ext uri="{FF2B5EF4-FFF2-40B4-BE49-F238E27FC236}">
                <a16:creationId xmlns:a16="http://schemas.microsoft.com/office/drawing/2014/main" id="{99A5C52C-2838-46D7-B64F-E9B76FBC3CB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29274" y="1491449"/>
            <a:ext cx="2329441" cy="2388093"/>
          </a:xfrm>
        </p:spPr>
      </p:pic>
      <p:pic>
        <p:nvPicPr>
          <p:cNvPr id="10" name="Picture 9">
            <a:extLst>
              <a:ext uri="{FF2B5EF4-FFF2-40B4-BE49-F238E27FC236}">
                <a16:creationId xmlns:a16="http://schemas.microsoft.com/office/drawing/2014/main" id="{8DC3C1B9-3FFD-4A8F-A57E-8765702A0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135" y="4065973"/>
            <a:ext cx="2667743" cy="1970842"/>
          </a:xfrm>
          <a:prstGeom prst="rect">
            <a:avLst/>
          </a:prstGeom>
        </p:spPr>
      </p:pic>
      <p:pic>
        <p:nvPicPr>
          <p:cNvPr id="12" name="Picture 11">
            <a:extLst>
              <a:ext uri="{FF2B5EF4-FFF2-40B4-BE49-F238E27FC236}">
                <a16:creationId xmlns:a16="http://schemas.microsoft.com/office/drawing/2014/main" id="{483B9C50-2525-4762-A638-6E9EAD6283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9285" y="2453088"/>
            <a:ext cx="2329441" cy="2243199"/>
          </a:xfrm>
          <a:prstGeom prst="rect">
            <a:avLst/>
          </a:prstGeom>
        </p:spPr>
      </p:pic>
    </p:spTree>
    <p:extLst>
      <p:ext uri="{BB962C8B-B14F-4D97-AF65-F5344CB8AC3E}">
        <p14:creationId xmlns:p14="http://schemas.microsoft.com/office/powerpoint/2010/main" val="3584529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86A0-0131-4DA1-B035-06ACA1801E5C}"/>
              </a:ext>
            </a:extLst>
          </p:cNvPr>
          <p:cNvSpPr>
            <a:spLocks noGrp="1"/>
          </p:cNvSpPr>
          <p:nvPr>
            <p:ph type="title"/>
          </p:nvPr>
        </p:nvSpPr>
        <p:spPr/>
        <p:txBody>
          <a:bodyPr/>
          <a:lstStyle/>
          <a:p>
            <a:r>
              <a:rPr lang="en-US" dirty="0"/>
              <a:t>Secondary syphilis</a:t>
            </a:r>
          </a:p>
        </p:txBody>
      </p:sp>
      <p:sp>
        <p:nvSpPr>
          <p:cNvPr id="3" name="Content Placeholder 2">
            <a:extLst>
              <a:ext uri="{FF2B5EF4-FFF2-40B4-BE49-F238E27FC236}">
                <a16:creationId xmlns:a16="http://schemas.microsoft.com/office/drawing/2014/main" id="{60E6DB0F-2B9A-4D56-A9F6-67FE74C20EAA}"/>
              </a:ext>
            </a:extLst>
          </p:cNvPr>
          <p:cNvSpPr>
            <a:spLocks noGrp="1"/>
          </p:cNvSpPr>
          <p:nvPr>
            <p:ph sz="half" idx="1"/>
          </p:nvPr>
        </p:nvSpPr>
        <p:spPr>
          <a:xfrm>
            <a:off x="838200" y="1825625"/>
            <a:ext cx="4923382" cy="4351338"/>
          </a:xfrm>
        </p:spPr>
        <p:txBody>
          <a:bodyPr>
            <a:normAutofit fontScale="85000" lnSpcReduction="20000"/>
          </a:bodyPr>
          <a:lstStyle/>
          <a:p>
            <a:r>
              <a:rPr lang="en-US" dirty="0"/>
              <a:t>Skin rashes and/or mucous membrane lesions (sores in the mouth, vagina or anus=condyloma </a:t>
            </a:r>
            <a:r>
              <a:rPr lang="en-US" dirty="0" err="1"/>
              <a:t>lata</a:t>
            </a:r>
            <a:r>
              <a:rPr lang="en-US" dirty="0"/>
              <a:t>) mark the second stage of symptoms</a:t>
            </a:r>
          </a:p>
          <a:p>
            <a:r>
              <a:rPr lang="en-US" dirty="0"/>
              <a:t>Usually does not itch, may appear as rough, red, brown spots</a:t>
            </a:r>
          </a:p>
          <a:p>
            <a:r>
              <a:rPr lang="en-US" dirty="0"/>
              <a:t>May be accompanied by fever, sore throat, </a:t>
            </a:r>
            <a:r>
              <a:rPr lang="en-US" dirty="0" err="1"/>
              <a:t>lympadenopathy</a:t>
            </a:r>
            <a:r>
              <a:rPr lang="en-US" dirty="0"/>
              <a:t>, myalgias, and patchy hair loss</a:t>
            </a:r>
          </a:p>
          <a:p>
            <a:r>
              <a:rPr lang="en-US" b="1" dirty="0"/>
              <a:t>Resolves regardless of whether a person receives treatment</a:t>
            </a:r>
          </a:p>
          <a:p>
            <a:r>
              <a:rPr lang="en-US" dirty="0"/>
              <a:t>If untreated, will progress to the latent and possible tertiary stage</a:t>
            </a:r>
          </a:p>
          <a:p>
            <a:endParaRPr lang="en-US" dirty="0"/>
          </a:p>
        </p:txBody>
      </p:sp>
      <p:pic>
        <p:nvPicPr>
          <p:cNvPr id="5" name="Content Placeholder 4">
            <a:extLst>
              <a:ext uri="{FF2B5EF4-FFF2-40B4-BE49-F238E27FC236}">
                <a16:creationId xmlns:a16="http://schemas.microsoft.com/office/drawing/2014/main" id="{7B00F539-3F9E-4F57-8466-6521F3A94EB7}"/>
              </a:ext>
            </a:extLst>
          </p:cNvPr>
          <p:cNvPicPr>
            <a:picLocks noGrp="1" noChangeAspect="1"/>
          </p:cNvPicPr>
          <p:nvPr>
            <p:ph sz="half" idx="2"/>
          </p:nvPr>
        </p:nvPicPr>
        <p:blipFill>
          <a:blip r:embed="rId3"/>
          <a:stretch>
            <a:fillRect/>
          </a:stretch>
        </p:blipFill>
        <p:spPr>
          <a:xfrm>
            <a:off x="5751991" y="1502229"/>
            <a:ext cx="3435658" cy="2528595"/>
          </a:xfrm>
          <a:prstGeom prst="rect">
            <a:avLst/>
          </a:prstGeom>
        </p:spPr>
      </p:pic>
      <p:pic>
        <p:nvPicPr>
          <p:cNvPr id="7" name="Picture 6">
            <a:extLst>
              <a:ext uri="{FF2B5EF4-FFF2-40B4-BE49-F238E27FC236}">
                <a16:creationId xmlns:a16="http://schemas.microsoft.com/office/drawing/2014/main" id="{C51CFD34-CAE7-46C8-B879-8C76E424D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283" y="1326519"/>
            <a:ext cx="2295330" cy="3526530"/>
          </a:xfrm>
          <a:prstGeom prst="rect">
            <a:avLst/>
          </a:prstGeom>
        </p:spPr>
      </p:pic>
      <p:pic>
        <p:nvPicPr>
          <p:cNvPr id="9" name="Picture 8">
            <a:extLst>
              <a:ext uri="{FF2B5EF4-FFF2-40B4-BE49-F238E27FC236}">
                <a16:creationId xmlns:a16="http://schemas.microsoft.com/office/drawing/2014/main" id="{618D9F2B-4AAE-4DB8-9D8F-F8008EF439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1" y="4112830"/>
            <a:ext cx="2041848" cy="2521236"/>
          </a:xfrm>
          <a:prstGeom prst="rect">
            <a:avLst/>
          </a:prstGeom>
        </p:spPr>
      </p:pic>
      <p:pic>
        <p:nvPicPr>
          <p:cNvPr id="4" name="Picture 3">
            <a:extLst>
              <a:ext uri="{FF2B5EF4-FFF2-40B4-BE49-F238E27FC236}">
                <a16:creationId xmlns:a16="http://schemas.microsoft.com/office/drawing/2014/main" id="{9F6AA30E-527E-4C73-9048-4A691ECAE85E}"/>
              </a:ext>
            </a:extLst>
          </p:cNvPr>
          <p:cNvPicPr>
            <a:picLocks noChangeAspect="1"/>
          </p:cNvPicPr>
          <p:nvPr/>
        </p:nvPicPr>
        <p:blipFill>
          <a:blip r:embed="rId6"/>
          <a:stretch>
            <a:fillRect/>
          </a:stretch>
        </p:blipFill>
        <p:spPr>
          <a:xfrm>
            <a:off x="8724122" y="4324003"/>
            <a:ext cx="3150710" cy="2214664"/>
          </a:xfrm>
          <a:prstGeom prst="rect">
            <a:avLst/>
          </a:prstGeom>
        </p:spPr>
      </p:pic>
    </p:spTree>
    <p:extLst>
      <p:ext uri="{BB962C8B-B14F-4D97-AF65-F5344CB8AC3E}">
        <p14:creationId xmlns:p14="http://schemas.microsoft.com/office/powerpoint/2010/main" val="1619104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B71E-ED74-427B-97B9-ACF7282727D3}"/>
              </a:ext>
            </a:extLst>
          </p:cNvPr>
          <p:cNvSpPr>
            <a:spLocks noGrp="1"/>
          </p:cNvSpPr>
          <p:nvPr>
            <p:ph type="title"/>
          </p:nvPr>
        </p:nvSpPr>
        <p:spPr/>
        <p:txBody>
          <a:bodyPr/>
          <a:lstStyle/>
          <a:p>
            <a:pPr algn="ctr"/>
            <a:r>
              <a:rPr lang="en-US" dirty="0"/>
              <a:t>Latent syphilis</a:t>
            </a:r>
          </a:p>
        </p:txBody>
      </p:sp>
      <p:sp>
        <p:nvSpPr>
          <p:cNvPr id="3" name="Content Placeholder 2">
            <a:extLst>
              <a:ext uri="{FF2B5EF4-FFF2-40B4-BE49-F238E27FC236}">
                <a16:creationId xmlns:a16="http://schemas.microsoft.com/office/drawing/2014/main" id="{73A63566-40B1-42BF-B07E-9AD7C0F21CA1}"/>
              </a:ext>
            </a:extLst>
          </p:cNvPr>
          <p:cNvSpPr>
            <a:spLocks noGrp="1"/>
          </p:cNvSpPr>
          <p:nvPr>
            <p:ph sz="half" idx="1"/>
          </p:nvPr>
        </p:nvSpPr>
        <p:spPr/>
        <p:txBody>
          <a:bodyPr>
            <a:normAutofit fontScale="85000" lnSpcReduction="10000"/>
          </a:bodyPr>
          <a:lstStyle/>
          <a:p>
            <a:r>
              <a:rPr lang="en-US" dirty="0"/>
              <a:t>Latent (hidden) stage of syphilis is when there are no visible signs or symptoms of syphilis</a:t>
            </a:r>
          </a:p>
          <a:p>
            <a:r>
              <a:rPr lang="en-US" b="1" dirty="0"/>
              <a:t>Early</a:t>
            </a:r>
            <a:r>
              <a:rPr lang="en-US" dirty="0"/>
              <a:t> latent syphilis is latent syphilis where infection occurs </a:t>
            </a:r>
            <a:r>
              <a:rPr lang="en-US" b="1" dirty="0"/>
              <a:t>within the past 12 months</a:t>
            </a:r>
          </a:p>
          <a:p>
            <a:r>
              <a:rPr lang="en-US" b="1" dirty="0"/>
              <a:t>Late</a:t>
            </a:r>
            <a:r>
              <a:rPr lang="en-US" dirty="0"/>
              <a:t> latent syphilis is latent syphilis where infection occurs </a:t>
            </a:r>
            <a:r>
              <a:rPr lang="en-US" b="1" dirty="0"/>
              <a:t>more than 12 months ago</a:t>
            </a:r>
          </a:p>
          <a:p>
            <a:r>
              <a:rPr lang="en-US" dirty="0"/>
              <a:t>Latent syphilis of </a:t>
            </a:r>
            <a:r>
              <a:rPr lang="en-US" b="1" dirty="0"/>
              <a:t>unknown duration </a:t>
            </a:r>
            <a:r>
              <a:rPr lang="en-US" dirty="0"/>
              <a:t>is when there is not enough evidence to confirm initial infection was within the previous 12 months</a:t>
            </a:r>
          </a:p>
        </p:txBody>
      </p:sp>
      <p:pic>
        <p:nvPicPr>
          <p:cNvPr id="5" name="Content Placeholder 4">
            <a:extLst>
              <a:ext uri="{FF2B5EF4-FFF2-40B4-BE49-F238E27FC236}">
                <a16:creationId xmlns:a16="http://schemas.microsoft.com/office/drawing/2014/main" id="{5DC031AA-5CE3-4F71-ADEF-EFEFA7B7FD48}"/>
              </a:ext>
            </a:extLst>
          </p:cNvPr>
          <p:cNvPicPr>
            <a:picLocks noGrp="1" noChangeAspect="1"/>
          </p:cNvPicPr>
          <p:nvPr>
            <p:ph sz="half" idx="2"/>
          </p:nvPr>
        </p:nvPicPr>
        <p:blipFill>
          <a:blip r:embed="rId3"/>
          <a:stretch>
            <a:fillRect/>
          </a:stretch>
        </p:blipFill>
        <p:spPr>
          <a:xfrm>
            <a:off x="6218238" y="2497394"/>
            <a:ext cx="4937125" cy="2418735"/>
          </a:xfrm>
          <a:prstGeom prst="rect">
            <a:avLst/>
          </a:prstGeom>
        </p:spPr>
      </p:pic>
    </p:spTree>
    <p:extLst>
      <p:ext uri="{BB962C8B-B14F-4D97-AF65-F5344CB8AC3E}">
        <p14:creationId xmlns:p14="http://schemas.microsoft.com/office/powerpoint/2010/main" val="915543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C1C5E-921F-41A6-B671-F415780DB1DC}"/>
              </a:ext>
            </a:extLst>
          </p:cNvPr>
          <p:cNvSpPr>
            <a:spLocks noGrp="1"/>
          </p:cNvSpPr>
          <p:nvPr>
            <p:ph type="title"/>
          </p:nvPr>
        </p:nvSpPr>
        <p:spPr/>
        <p:txBody>
          <a:bodyPr>
            <a:normAutofit/>
          </a:bodyPr>
          <a:lstStyle/>
          <a:p>
            <a:pPr algn="ctr"/>
            <a:r>
              <a:rPr lang="en-US" dirty="0"/>
              <a:t>Neurologic manifestations of syphilis</a:t>
            </a:r>
            <a:br>
              <a:rPr lang="en-US" dirty="0"/>
            </a:br>
            <a:r>
              <a:rPr lang="en-US" sz="3600" b="1" dirty="0"/>
              <a:t>CAN OCCUR AT ANY STAGE</a:t>
            </a:r>
          </a:p>
        </p:txBody>
      </p:sp>
      <p:graphicFrame>
        <p:nvGraphicFramePr>
          <p:cNvPr id="6" name="Content Placeholder 5">
            <a:extLst>
              <a:ext uri="{FF2B5EF4-FFF2-40B4-BE49-F238E27FC236}">
                <a16:creationId xmlns:a16="http://schemas.microsoft.com/office/drawing/2014/main" id="{D6AB0E15-E44B-462D-B9CE-96054631A821}"/>
              </a:ext>
            </a:extLst>
          </p:cNvPr>
          <p:cNvGraphicFramePr>
            <a:graphicFrameLocks noGrp="1"/>
          </p:cNvGraphicFramePr>
          <p:nvPr>
            <p:ph idx="1"/>
            <p:extLst>
              <p:ext uri="{D42A27DB-BD31-4B8C-83A1-F6EECF244321}">
                <p14:modId xmlns:p14="http://schemas.microsoft.com/office/powerpoint/2010/main" val="10542457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2713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EFBC08-0988-4791-B54F-DA821D400A99}"/>
              </a:ext>
            </a:extLst>
          </p:cNvPr>
          <p:cNvSpPr>
            <a:spLocks noGrp="1"/>
          </p:cNvSpPr>
          <p:nvPr>
            <p:ph type="title"/>
          </p:nvPr>
        </p:nvSpPr>
        <p:spPr/>
        <p:txBody>
          <a:bodyPr/>
          <a:lstStyle/>
          <a:p>
            <a:pPr algn="ctr"/>
            <a:r>
              <a:rPr lang="en-US" dirty="0"/>
              <a:t>Tertiary syphilis</a:t>
            </a:r>
          </a:p>
        </p:txBody>
      </p:sp>
      <p:sp>
        <p:nvSpPr>
          <p:cNvPr id="5" name="Content Placeholder 4">
            <a:extLst>
              <a:ext uri="{FF2B5EF4-FFF2-40B4-BE49-F238E27FC236}">
                <a16:creationId xmlns:a16="http://schemas.microsoft.com/office/drawing/2014/main" id="{5B7B75C7-5A7C-41AA-9395-641BF110F7AB}"/>
              </a:ext>
            </a:extLst>
          </p:cNvPr>
          <p:cNvSpPr>
            <a:spLocks noGrp="1"/>
          </p:cNvSpPr>
          <p:nvPr>
            <p:ph sz="half" idx="1"/>
          </p:nvPr>
        </p:nvSpPr>
        <p:spPr/>
        <p:txBody>
          <a:bodyPr>
            <a:normAutofit/>
          </a:bodyPr>
          <a:lstStyle/>
          <a:p>
            <a:r>
              <a:rPr lang="en-US" dirty="0"/>
              <a:t>Rare, develops in a subset of untreated syphilis infections</a:t>
            </a:r>
          </a:p>
          <a:p>
            <a:r>
              <a:rPr lang="en-US" dirty="0"/>
              <a:t>Appears 10-30 years after infection, can be fatal</a:t>
            </a:r>
          </a:p>
          <a:p>
            <a:r>
              <a:rPr lang="en-US" dirty="0"/>
              <a:t>Can affect multiple organ systems including: brain, nerves, heart, blood vessels, eyes, liver, bones, joints</a:t>
            </a:r>
          </a:p>
        </p:txBody>
      </p:sp>
      <p:pic>
        <p:nvPicPr>
          <p:cNvPr id="11" name="Content Placeholder 10">
            <a:extLst>
              <a:ext uri="{FF2B5EF4-FFF2-40B4-BE49-F238E27FC236}">
                <a16:creationId xmlns:a16="http://schemas.microsoft.com/office/drawing/2014/main" id="{E986987D-8E8C-4888-A2CD-43FCC25D259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12280" y="2710466"/>
            <a:ext cx="3901440" cy="2581656"/>
          </a:xfrm>
        </p:spPr>
      </p:pic>
    </p:spTree>
    <p:extLst>
      <p:ext uri="{BB962C8B-B14F-4D97-AF65-F5344CB8AC3E}">
        <p14:creationId xmlns:p14="http://schemas.microsoft.com/office/powerpoint/2010/main" val="2133548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1BA2-789F-462F-A026-A077D7BC23C4}"/>
              </a:ext>
            </a:extLst>
          </p:cNvPr>
          <p:cNvSpPr>
            <a:spLocks noGrp="1"/>
          </p:cNvSpPr>
          <p:nvPr>
            <p:ph type="title"/>
          </p:nvPr>
        </p:nvSpPr>
        <p:spPr/>
        <p:txBody>
          <a:bodyPr/>
          <a:lstStyle/>
          <a:p>
            <a:pPr algn="ctr"/>
            <a:r>
              <a:rPr lang="en-US"/>
              <a:t>Treatment of Syphilis</a:t>
            </a:r>
            <a:endParaRPr lang="en-US" dirty="0"/>
          </a:p>
        </p:txBody>
      </p:sp>
      <p:graphicFrame>
        <p:nvGraphicFramePr>
          <p:cNvPr id="4" name="Content Placeholder 3">
            <a:extLst>
              <a:ext uri="{FF2B5EF4-FFF2-40B4-BE49-F238E27FC236}">
                <a16:creationId xmlns:a16="http://schemas.microsoft.com/office/drawing/2014/main" id="{D45F4FFF-16F3-4A98-A1AD-7DD91E0D8628}"/>
              </a:ext>
            </a:extLst>
          </p:cNvPr>
          <p:cNvGraphicFramePr>
            <a:graphicFrameLocks noGrp="1"/>
          </p:cNvGraphicFramePr>
          <p:nvPr>
            <p:ph idx="1"/>
            <p:extLst>
              <p:ext uri="{D42A27DB-BD31-4B8C-83A1-F6EECF244321}">
                <p14:modId xmlns:p14="http://schemas.microsoft.com/office/powerpoint/2010/main" val="176587139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6032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A144-2602-4A1E-B0F4-957D2970A94E}"/>
              </a:ext>
            </a:extLst>
          </p:cNvPr>
          <p:cNvSpPr>
            <a:spLocks noGrp="1"/>
          </p:cNvSpPr>
          <p:nvPr>
            <p:ph type="title"/>
          </p:nvPr>
        </p:nvSpPr>
        <p:spPr/>
        <p:txBody>
          <a:bodyPr/>
          <a:lstStyle/>
          <a:p>
            <a:pPr algn="ctr"/>
            <a:r>
              <a:rPr lang="en-US" dirty="0"/>
              <a:t>Treatment of Syphilis</a:t>
            </a:r>
          </a:p>
        </p:txBody>
      </p:sp>
      <p:sp>
        <p:nvSpPr>
          <p:cNvPr id="3" name="Content Placeholder 2">
            <a:extLst>
              <a:ext uri="{FF2B5EF4-FFF2-40B4-BE49-F238E27FC236}">
                <a16:creationId xmlns:a16="http://schemas.microsoft.com/office/drawing/2014/main" id="{210B06B3-3328-4DFD-BFE0-44F07E5DF394}"/>
              </a:ext>
            </a:extLst>
          </p:cNvPr>
          <p:cNvSpPr>
            <a:spLocks noGrp="1"/>
          </p:cNvSpPr>
          <p:nvPr>
            <p:ph sz="half" idx="1"/>
          </p:nvPr>
        </p:nvSpPr>
        <p:spPr/>
        <p:txBody>
          <a:bodyPr>
            <a:normAutofit fontScale="25000" lnSpcReduction="20000"/>
          </a:bodyPr>
          <a:lstStyle/>
          <a:p>
            <a:r>
              <a:rPr lang="en-US" sz="12800" b="1" dirty="0"/>
              <a:t>IM</a:t>
            </a:r>
            <a:r>
              <a:rPr lang="en-US" sz="12800" dirty="0"/>
              <a:t> Benzathine penicillin G (</a:t>
            </a:r>
            <a:r>
              <a:rPr lang="en-US" sz="12800" dirty="0" err="1"/>
              <a:t>Bicillin</a:t>
            </a:r>
            <a:r>
              <a:rPr lang="en-US" sz="12800" dirty="0"/>
              <a:t> L-A) is </a:t>
            </a:r>
            <a:r>
              <a:rPr lang="en-US" sz="12800" b="1" dirty="0"/>
              <a:t>ALWAYS first line treatment</a:t>
            </a:r>
          </a:p>
          <a:p>
            <a:r>
              <a:rPr lang="en-US" sz="11200" dirty="0"/>
              <a:t>Doxycycline for </a:t>
            </a:r>
            <a:r>
              <a:rPr lang="en-US" sz="11200" i="1" dirty="0"/>
              <a:t>true</a:t>
            </a:r>
            <a:r>
              <a:rPr lang="en-US" sz="11200" dirty="0"/>
              <a:t> penicillin allergies</a:t>
            </a:r>
          </a:p>
          <a:p>
            <a:pPr lvl="1"/>
            <a:r>
              <a:rPr lang="en-US" sz="9600" dirty="0"/>
              <a:t>Or for nonpregnant persons in setting of </a:t>
            </a:r>
            <a:r>
              <a:rPr lang="en-US" sz="9600" dirty="0" err="1"/>
              <a:t>Bicillin</a:t>
            </a:r>
            <a:r>
              <a:rPr lang="en-US" sz="9600" dirty="0"/>
              <a:t> shortage</a:t>
            </a:r>
          </a:p>
          <a:p>
            <a:pPr lvl="1"/>
            <a:r>
              <a:rPr lang="en-US" sz="9600" dirty="0" err="1"/>
              <a:t>MDCalc</a:t>
            </a:r>
            <a:r>
              <a:rPr lang="en-US" sz="9600" dirty="0"/>
              <a:t> has PCN allergy decision rule (PEN-FAST), identifies low risk penicillin allergies</a:t>
            </a:r>
          </a:p>
          <a:p>
            <a:r>
              <a:rPr lang="en-US" sz="12800" b="1" dirty="0"/>
              <a:t>IV</a:t>
            </a:r>
            <a:r>
              <a:rPr lang="en-US" sz="12800" dirty="0"/>
              <a:t> penicillin for neuro-, ocular, and </a:t>
            </a:r>
            <a:r>
              <a:rPr lang="en-US" sz="12800" dirty="0" err="1"/>
              <a:t>otosyphilis</a:t>
            </a:r>
            <a:endParaRPr lang="en-US" sz="12800" dirty="0"/>
          </a:p>
          <a:p>
            <a:endParaRPr lang="en-US" sz="8000" dirty="0"/>
          </a:p>
          <a:p>
            <a:endParaRPr lang="en-US" dirty="0"/>
          </a:p>
          <a:p>
            <a:endParaRPr lang="en-US" dirty="0"/>
          </a:p>
          <a:p>
            <a:endParaRPr lang="en-US" dirty="0"/>
          </a:p>
          <a:p>
            <a:pPr marL="0" indent="0">
              <a:buNone/>
            </a:pPr>
            <a:r>
              <a:rPr lang="en-US" dirty="0"/>
              <a:t> 	</a:t>
            </a:r>
          </a:p>
          <a:p>
            <a:endParaRPr lang="en-US" dirty="0"/>
          </a:p>
        </p:txBody>
      </p:sp>
      <p:sp>
        <p:nvSpPr>
          <p:cNvPr id="4" name="Content Placeholder 3">
            <a:extLst>
              <a:ext uri="{FF2B5EF4-FFF2-40B4-BE49-F238E27FC236}">
                <a16:creationId xmlns:a16="http://schemas.microsoft.com/office/drawing/2014/main" id="{2B416C8A-6D82-46E6-90AE-B332D6CBB7CD}"/>
              </a:ext>
            </a:extLst>
          </p:cNvPr>
          <p:cNvSpPr>
            <a:spLocks noGrp="1"/>
          </p:cNvSpPr>
          <p:nvPr>
            <p:ph sz="half" idx="2"/>
          </p:nvPr>
        </p:nvSpPr>
        <p:spPr>
          <a:xfrm>
            <a:off x="6172202" y="1837762"/>
            <a:ext cx="5181600" cy="4351338"/>
          </a:xfrm>
        </p:spPr>
        <p:txBody>
          <a:bodyPr>
            <a:normAutofit fontScale="25000" lnSpcReduction="20000"/>
          </a:bodyPr>
          <a:lstStyle/>
          <a:p>
            <a:r>
              <a:rPr lang="en-US" sz="12800" dirty="0" err="1"/>
              <a:t>Bicillin</a:t>
            </a:r>
            <a:r>
              <a:rPr lang="en-US" sz="12800" dirty="0"/>
              <a:t> Shortage</a:t>
            </a:r>
          </a:p>
          <a:p>
            <a:pPr marL="0" indent="0">
              <a:buNone/>
            </a:pPr>
            <a:endParaRPr lang="en-US" dirty="0"/>
          </a:p>
          <a:p>
            <a:pPr lvl="1"/>
            <a:r>
              <a:rPr lang="en-US" sz="11200" dirty="0">
                <a:hlinkClick r:id="rId3"/>
              </a:rPr>
              <a:t>stdshortage@cdc.gov</a:t>
            </a:r>
            <a:endParaRPr lang="en-US" sz="11200" dirty="0"/>
          </a:p>
          <a:p>
            <a:pPr lvl="1"/>
            <a:r>
              <a:rPr lang="en-US" sz="11200" dirty="0"/>
              <a:t>Contact CDC directly if unable to find a solution with Pfizer</a:t>
            </a:r>
          </a:p>
          <a:p>
            <a:pPr lvl="1"/>
            <a:r>
              <a:rPr lang="en-US" sz="11200" dirty="0"/>
              <a:t>Medical providers can call Pfizer to request </a:t>
            </a:r>
            <a:r>
              <a:rPr lang="en-US" sz="11200" dirty="0" err="1"/>
              <a:t>Bicillin</a:t>
            </a:r>
            <a:r>
              <a:rPr lang="en-US" sz="11200" dirty="0"/>
              <a:t> for pregnant persons at 1-844-646-4398</a:t>
            </a:r>
          </a:p>
          <a:p>
            <a:endParaRPr lang="en-US" sz="9600" dirty="0"/>
          </a:p>
          <a:p>
            <a:endParaRPr lang="en-US" dirty="0"/>
          </a:p>
        </p:txBody>
      </p:sp>
      <p:pic>
        <p:nvPicPr>
          <p:cNvPr id="5" name="Picture 4">
            <a:extLst>
              <a:ext uri="{FF2B5EF4-FFF2-40B4-BE49-F238E27FC236}">
                <a16:creationId xmlns:a16="http://schemas.microsoft.com/office/drawing/2014/main" id="{8E5030B6-BD8B-4467-8B80-7E965F253449}"/>
              </a:ext>
            </a:extLst>
          </p:cNvPr>
          <p:cNvPicPr>
            <a:picLocks noChangeAspect="1"/>
          </p:cNvPicPr>
          <p:nvPr/>
        </p:nvPicPr>
        <p:blipFill>
          <a:blip r:embed="rId4"/>
          <a:stretch>
            <a:fillRect/>
          </a:stretch>
        </p:blipFill>
        <p:spPr>
          <a:xfrm>
            <a:off x="8013290" y="4778841"/>
            <a:ext cx="3453886" cy="1398121"/>
          </a:xfrm>
          <a:prstGeom prst="rect">
            <a:avLst/>
          </a:prstGeom>
        </p:spPr>
      </p:pic>
    </p:spTree>
    <p:extLst>
      <p:ext uri="{BB962C8B-B14F-4D97-AF65-F5344CB8AC3E}">
        <p14:creationId xmlns:p14="http://schemas.microsoft.com/office/powerpoint/2010/main" val="3660401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0F267-89D9-418A-8522-01F6BD4D8859}"/>
              </a:ext>
            </a:extLst>
          </p:cNvPr>
          <p:cNvSpPr>
            <a:spLocks noGrp="1"/>
          </p:cNvSpPr>
          <p:nvPr>
            <p:ph type="title"/>
          </p:nvPr>
        </p:nvSpPr>
        <p:spPr/>
        <p:txBody>
          <a:bodyPr>
            <a:normAutofit/>
          </a:bodyPr>
          <a:lstStyle/>
          <a:p>
            <a:r>
              <a:rPr lang="en-US" dirty="0"/>
              <a:t>IHS National Pharmacy and Therapeutics</a:t>
            </a:r>
            <a:br>
              <a:rPr lang="en-US" dirty="0"/>
            </a:br>
            <a:r>
              <a:rPr lang="en-US" dirty="0"/>
              <a:t>Committee 9/29/2023</a:t>
            </a:r>
          </a:p>
        </p:txBody>
      </p:sp>
      <p:sp>
        <p:nvSpPr>
          <p:cNvPr id="3" name="Content Placeholder 2">
            <a:extLst>
              <a:ext uri="{FF2B5EF4-FFF2-40B4-BE49-F238E27FC236}">
                <a16:creationId xmlns:a16="http://schemas.microsoft.com/office/drawing/2014/main" id="{19B1FB80-1454-49C2-8A75-0AAE130012AF}"/>
              </a:ext>
            </a:extLst>
          </p:cNvPr>
          <p:cNvSpPr>
            <a:spLocks noGrp="1"/>
          </p:cNvSpPr>
          <p:nvPr>
            <p:ph idx="1"/>
          </p:nvPr>
        </p:nvSpPr>
        <p:spPr/>
        <p:txBody>
          <a:bodyPr>
            <a:normAutofit fontScale="92500" lnSpcReduction="10000"/>
          </a:bodyPr>
          <a:lstStyle/>
          <a:p>
            <a:r>
              <a:rPr lang="en-US" dirty="0"/>
              <a:t>Priorities outlined  </a:t>
            </a:r>
          </a:p>
          <a:p>
            <a:pPr marL="514350" indent="-514350">
              <a:buAutoNum type="arabicPeriod"/>
            </a:pPr>
            <a:r>
              <a:rPr lang="en-US" dirty="0"/>
              <a:t>Pregnant persons, HIV infected persons (and contacts), infants with congenital syphilis should receive </a:t>
            </a:r>
            <a:r>
              <a:rPr lang="en-US" dirty="0" err="1"/>
              <a:t>Bicillin</a:t>
            </a:r>
            <a:r>
              <a:rPr lang="en-US" dirty="0"/>
              <a:t> priority</a:t>
            </a:r>
          </a:p>
          <a:p>
            <a:pPr marL="514350" indent="-514350">
              <a:buAutoNum type="arabicPeriod"/>
            </a:pPr>
            <a:r>
              <a:rPr lang="en-US" dirty="0"/>
              <a:t>Other persons with early syphilis (and their partners if there is enough supply)</a:t>
            </a:r>
          </a:p>
          <a:p>
            <a:pPr marL="514350" indent="-514350">
              <a:buAutoNum type="arabicPeriod"/>
            </a:pPr>
            <a:r>
              <a:rPr lang="en-US" dirty="0"/>
              <a:t>If supply is inadequate to cover #2, then treat early syphilis with doxy x 14 days and latent syphilis/unknown duration with doxy x 28 days</a:t>
            </a:r>
          </a:p>
          <a:p>
            <a:pPr marL="514350" indent="-514350">
              <a:buAutoNum type="arabicPeriod"/>
            </a:pPr>
            <a:r>
              <a:rPr lang="en-US" dirty="0"/>
              <a:t>Ceftriaxone may be an acceptable 2</a:t>
            </a:r>
            <a:r>
              <a:rPr lang="en-US" baseline="30000" dirty="0"/>
              <a:t>nd</a:t>
            </a:r>
            <a:r>
              <a:rPr lang="en-US" dirty="0"/>
              <a:t> line for primary and secondary-consult ID</a:t>
            </a:r>
          </a:p>
          <a:p>
            <a:pPr marL="0" indent="0">
              <a:buNone/>
            </a:pPr>
            <a:r>
              <a:rPr lang="en-US" sz="1700" dirty="0">
                <a:hlinkClick r:id="rId3"/>
              </a:rPr>
              <a:t>https://www.ihs.gov/sites/nptc/themes/responsive2017/display_objects/documents/guidance/NPTC%2DMed%2DUpdate%2DLimited%2DSupply%2Dof%2DBenzathine%2DPenicillin%2DG%2DSyphilis%2DUPDATED.pdf</a:t>
            </a:r>
            <a:endParaRPr lang="en-US" sz="1700" dirty="0"/>
          </a:p>
          <a:p>
            <a:pPr marL="0" indent="0">
              <a:buNone/>
            </a:pPr>
            <a:endParaRPr lang="en-US" dirty="0"/>
          </a:p>
        </p:txBody>
      </p:sp>
    </p:spTree>
    <p:extLst>
      <p:ext uri="{BB962C8B-B14F-4D97-AF65-F5344CB8AC3E}">
        <p14:creationId xmlns:p14="http://schemas.microsoft.com/office/powerpoint/2010/main" val="1260243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1AF9F-54A2-4852-B9F8-B63B6CC7F3BF}"/>
              </a:ext>
            </a:extLst>
          </p:cNvPr>
          <p:cNvPicPr>
            <a:picLocks noChangeAspect="1"/>
          </p:cNvPicPr>
          <p:nvPr/>
        </p:nvPicPr>
        <p:blipFill>
          <a:blip r:embed="rId3"/>
          <a:stretch>
            <a:fillRect/>
          </a:stretch>
        </p:blipFill>
        <p:spPr>
          <a:xfrm>
            <a:off x="0" y="9292"/>
            <a:ext cx="12192000" cy="6839415"/>
          </a:xfrm>
          <a:prstGeom prst="rect">
            <a:avLst/>
          </a:prstGeom>
        </p:spPr>
      </p:pic>
    </p:spTree>
    <p:extLst>
      <p:ext uri="{BB962C8B-B14F-4D97-AF65-F5344CB8AC3E}">
        <p14:creationId xmlns:p14="http://schemas.microsoft.com/office/powerpoint/2010/main" val="1250017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C9C30-3D23-4715-AE1D-B7276C859FD1}"/>
              </a:ext>
            </a:extLst>
          </p:cNvPr>
          <p:cNvSpPr>
            <a:spLocks noGrp="1"/>
          </p:cNvSpPr>
          <p:nvPr>
            <p:ph type="title"/>
          </p:nvPr>
        </p:nvSpPr>
        <p:spPr/>
        <p:txBody>
          <a:bodyPr>
            <a:normAutofit/>
          </a:bodyPr>
          <a:lstStyle/>
          <a:p>
            <a:pPr algn="ctr"/>
            <a:r>
              <a:rPr lang="en-US" dirty="0"/>
              <a:t>Primary and Secondary Syphilis </a:t>
            </a:r>
            <a:br>
              <a:rPr lang="en-US" dirty="0"/>
            </a:br>
            <a:r>
              <a:rPr lang="en-US" dirty="0"/>
              <a:t>Treatment Follow up</a:t>
            </a:r>
          </a:p>
        </p:txBody>
      </p:sp>
      <p:sp>
        <p:nvSpPr>
          <p:cNvPr id="3" name="Content Placeholder 2">
            <a:extLst>
              <a:ext uri="{FF2B5EF4-FFF2-40B4-BE49-F238E27FC236}">
                <a16:creationId xmlns:a16="http://schemas.microsoft.com/office/drawing/2014/main" id="{F3D0572E-18F1-496C-B4D1-022C77F13EEB}"/>
              </a:ext>
            </a:extLst>
          </p:cNvPr>
          <p:cNvSpPr>
            <a:spLocks noGrp="1"/>
          </p:cNvSpPr>
          <p:nvPr>
            <p:ph idx="1"/>
          </p:nvPr>
        </p:nvSpPr>
        <p:spPr/>
        <p:txBody>
          <a:bodyPr>
            <a:normAutofit fontScale="92500"/>
          </a:bodyPr>
          <a:lstStyle/>
          <a:p>
            <a:r>
              <a:rPr lang="en-US" dirty="0"/>
              <a:t>RPR (quantitative) obtained at the time of treatment should be used to establish a baseline titer against which serologic response to treatment can be monitored</a:t>
            </a:r>
          </a:p>
          <a:p>
            <a:r>
              <a:rPr lang="en-US" dirty="0"/>
              <a:t>Clinical and serologic evaluation should be performed at </a:t>
            </a:r>
            <a:r>
              <a:rPr lang="en-US" b="1" dirty="0"/>
              <a:t>6 and 12 months</a:t>
            </a:r>
          </a:p>
          <a:p>
            <a:r>
              <a:rPr lang="en-US" dirty="0"/>
              <a:t>Failure of RPR titers to decrease </a:t>
            </a:r>
            <a:r>
              <a:rPr lang="en-US" b="1" dirty="0"/>
              <a:t>fourfold</a:t>
            </a:r>
            <a:r>
              <a:rPr lang="en-US" dirty="0"/>
              <a:t> within 12 months after treatment might indicate treatment failure</a:t>
            </a:r>
          </a:p>
          <a:p>
            <a:pPr lvl="1"/>
            <a:r>
              <a:rPr lang="en-US" dirty="0"/>
              <a:t>These persons should receive neurologic exams, clinical and serologic f/u annually. Treat again if f/u cannot be ensured with benzathine penicillin G 2.4mu Q </a:t>
            </a:r>
            <a:r>
              <a:rPr lang="en-US" dirty="0" err="1"/>
              <a:t>wk</a:t>
            </a:r>
            <a:r>
              <a:rPr lang="en-US" dirty="0"/>
              <a:t> x 3wks</a:t>
            </a:r>
          </a:p>
          <a:p>
            <a:r>
              <a:rPr lang="en-US" dirty="0"/>
              <a:t>Persons who have symptoms* that persist/recur and those with at least a fourfold increase in RPR titer were likely </a:t>
            </a:r>
            <a:r>
              <a:rPr lang="en-US" dirty="0" err="1"/>
              <a:t>reinfected</a:t>
            </a:r>
            <a:r>
              <a:rPr lang="en-US" dirty="0"/>
              <a:t> or experienced treatment failure</a:t>
            </a:r>
          </a:p>
          <a:p>
            <a:pPr marL="0" indent="0">
              <a:buNone/>
            </a:pPr>
            <a:endParaRPr lang="en-US" dirty="0"/>
          </a:p>
        </p:txBody>
      </p:sp>
    </p:spTree>
    <p:extLst>
      <p:ext uri="{BB962C8B-B14F-4D97-AF65-F5344CB8AC3E}">
        <p14:creationId xmlns:p14="http://schemas.microsoft.com/office/powerpoint/2010/main" val="3802558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769D93-E585-4F41-8166-7C1B683C1F56}"/>
              </a:ext>
            </a:extLst>
          </p:cNvPr>
          <p:cNvPicPr>
            <a:picLocks noChangeAspect="1"/>
          </p:cNvPicPr>
          <p:nvPr/>
        </p:nvPicPr>
        <p:blipFill>
          <a:blip r:embed="rId3"/>
          <a:stretch>
            <a:fillRect/>
          </a:stretch>
        </p:blipFill>
        <p:spPr>
          <a:xfrm>
            <a:off x="0" y="164274"/>
            <a:ext cx="12192000" cy="6529452"/>
          </a:xfrm>
          <a:prstGeom prst="rect">
            <a:avLst/>
          </a:prstGeom>
        </p:spPr>
      </p:pic>
    </p:spTree>
    <p:extLst>
      <p:ext uri="{BB962C8B-B14F-4D97-AF65-F5344CB8AC3E}">
        <p14:creationId xmlns:p14="http://schemas.microsoft.com/office/powerpoint/2010/main" val="1036445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6E3E6-27B8-4267-BA53-790F1C73A4A9}"/>
              </a:ext>
            </a:extLst>
          </p:cNvPr>
          <p:cNvSpPr>
            <a:spLocks noGrp="1"/>
          </p:cNvSpPr>
          <p:nvPr>
            <p:ph type="title"/>
          </p:nvPr>
        </p:nvSpPr>
        <p:spPr/>
        <p:txBody>
          <a:bodyPr/>
          <a:lstStyle/>
          <a:p>
            <a:r>
              <a:rPr lang="en-US" dirty="0"/>
              <a:t>Congenital syphilis</a:t>
            </a:r>
          </a:p>
        </p:txBody>
      </p:sp>
      <p:pic>
        <p:nvPicPr>
          <p:cNvPr id="5" name="Content Placeholder 4">
            <a:extLst>
              <a:ext uri="{FF2B5EF4-FFF2-40B4-BE49-F238E27FC236}">
                <a16:creationId xmlns:a16="http://schemas.microsoft.com/office/drawing/2014/main" id="{0D9EDEE7-9BF1-4CCD-BC52-D56A5A1D28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5075065" y="1662565"/>
            <a:ext cx="5573778" cy="4449451"/>
          </a:xfrm>
        </p:spPr>
      </p:pic>
    </p:spTree>
    <p:extLst>
      <p:ext uri="{BB962C8B-B14F-4D97-AF65-F5344CB8AC3E}">
        <p14:creationId xmlns:p14="http://schemas.microsoft.com/office/powerpoint/2010/main" val="3025011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8CCFF-BB4E-4611-ADC8-46A062B49A0A}"/>
              </a:ext>
            </a:extLst>
          </p:cNvPr>
          <p:cNvSpPr>
            <a:spLocks noGrp="1"/>
          </p:cNvSpPr>
          <p:nvPr>
            <p:ph type="title"/>
          </p:nvPr>
        </p:nvSpPr>
        <p:spPr/>
        <p:txBody>
          <a:bodyPr/>
          <a:lstStyle/>
          <a:p>
            <a:r>
              <a:rPr lang="en-US" dirty="0"/>
              <a:t>Prevention of Congenital Syphilis</a:t>
            </a:r>
          </a:p>
        </p:txBody>
      </p:sp>
      <p:sp>
        <p:nvSpPr>
          <p:cNvPr id="3" name="Content Placeholder 2">
            <a:extLst>
              <a:ext uri="{FF2B5EF4-FFF2-40B4-BE49-F238E27FC236}">
                <a16:creationId xmlns:a16="http://schemas.microsoft.com/office/drawing/2014/main" id="{C93B04E1-9356-4D04-AA70-D258FF77FF1F}"/>
              </a:ext>
            </a:extLst>
          </p:cNvPr>
          <p:cNvSpPr>
            <a:spLocks noGrp="1"/>
          </p:cNvSpPr>
          <p:nvPr>
            <p:ph idx="1"/>
          </p:nvPr>
        </p:nvSpPr>
        <p:spPr/>
        <p:txBody>
          <a:bodyPr>
            <a:normAutofit/>
          </a:bodyPr>
          <a:lstStyle/>
          <a:p>
            <a:r>
              <a:rPr lang="en-US" dirty="0"/>
              <a:t>Screen ALL women in early pregnancy</a:t>
            </a:r>
          </a:p>
          <a:p>
            <a:r>
              <a:rPr lang="en-US" dirty="0"/>
              <a:t>Screen again twice in third trimester “for communities and populations in which the prevalence of syphilis is high, and for women at high risk of infection”</a:t>
            </a:r>
          </a:p>
          <a:p>
            <a:pPr lvl="1"/>
            <a:r>
              <a:rPr lang="en-US" dirty="0"/>
              <a:t>Screen at 28 weeks</a:t>
            </a:r>
          </a:p>
          <a:p>
            <a:pPr lvl="1"/>
            <a:r>
              <a:rPr lang="en-US" dirty="0"/>
              <a:t>Screen at delivery</a:t>
            </a:r>
          </a:p>
          <a:p>
            <a:pPr lvl="1"/>
            <a:endParaRPr lang="en-US" dirty="0"/>
          </a:p>
          <a:p>
            <a:pPr lvl="1"/>
            <a:endParaRPr lang="en-US" dirty="0"/>
          </a:p>
          <a:p>
            <a:pPr lvl="1"/>
            <a:endParaRPr lang="en-US" dirty="0"/>
          </a:p>
          <a:p>
            <a:pPr marL="457200" lvl="1" indent="0">
              <a:buNone/>
            </a:pPr>
            <a:r>
              <a:rPr lang="en-US" sz="1800" dirty="0">
                <a:hlinkClick r:id="rId3"/>
              </a:rPr>
              <a:t>STI Treatment Guidelines (cdc.gov)</a:t>
            </a:r>
            <a:endParaRPr lang="en-US" sz="1800" dirty="0"/>
          </a:p>
        </p:txBody>
      </p:sp>
    </p:spTree>
    <p:extLst>
      <p:ext uri="{BB962C8B-B14F-4D97-AF65-F5344CB8AC3E}">
        <p14:creationId xmlns:p14="http://schemas.microsoft.com/office/powerpoint/2010/main" val="2917371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B4C6E-8E62-483B-9E92-EF4A02E0FFE2}"/>
              </a:ext>
            </a:extLst>
          </p:cNvPr>
          <p:cNvSpPr>
            <a:spLocks noGrp="1"/>
          </p:cNvSpPr>
          <p:nvPr>
            <p:ph type="title"/>
          </p:nvPr>
        </p:nvSpPr>
        <p:spPr/>
        <p:txBody>
          <a:bodyPr/>
          <a:lstStyle/>
          <a:p>
            <a:r>
              <a:rPr lang="en-US" dirty="0"/>
              <a:t>Syphilis in Pregnancy</a:t>
            </a:r>
          </a:p>
        </p:txBody>
      </p:sp>
      <p:sp>
        <p:nvSpPr>
          <p:cNvPr id="3" name="Content Placeholder 2">
            <a:extLst>
              <a:ext uri="{FF2B5EF4-FFF2-40B4-BE49-F238E27FC236}">
                <a16:creationId xmlns:a16="http://schemas.microsoft.com/office/drawing/2014/main" id="{86E602FA-F3CB-4F2C-BF19-C03DC66B1286}"/>
              </a:ext>
            </a:extLst>
          </p:cNvPr>
          <p:cNvSpPr>
            <a:spLocks noGrp="1"/>
          </p:cNvSpPr>
          <p:nvPr>
            <p:ph idx="1"/>
          </p:nvPr>
        </p:nvSpPr>
        <p:spPr/>
        <p:txBody>
          <a:bodyPr>
            <a:normAutofit lnSpcReduction="10000"/>
          </a:bodyPr>
          <a:lstStyle/>
          <a:p>
            <a:pPr marL="0" indent="0">
              <a:buNone/>
            </a:pPr>
            <a:endParaRPr lang="en-US" sz="2400" dirty="0"/>
          </a:p>
          <a:p>
            <a:r>
              <a:rPr lang="en-US" sz="2400" dirty="0"/>
              <a:t>Management is the same as non-pregnant people</a:t>
            </a:r>
          </a:p>
          <a:p>
            <a:r>
              <a:rPr lang="en-US" sz="2400" b="1" dirty="0"/>
              <a:t>No alternatives to IM </a:t>
            </a:r>
            <a:r>
              <a:rPr lang="en-US" sz="2400" b="1" dirty="0" err="1"/>
              <a:t>Bicillin</a:t>
            </a:r>
            <a:r>
              <a:rPr lang="en-US" sz="2400" dirty="0"/>
              <a:t>– if penicillin allergic, </a:t>
            </a:r>
            <a:r>
              <a:rPr lang="en-US" sz="2400" b="1" dirty="0"/>
              <a:t>must desensitize</a:t>
            </a:r>
          </a:p>
          <a:p>
            <a:r>
              <a:rPr lang="en-US" sz="2400" dirty="0"/>
              <a:t>For P and S, early latent, some give an additional IM dose 1 week after treatment</a:t>
            </a:r>
          </a:p>
          <a:p>
            <a:r>
              <a:rPr lang="en-US" sz="2400" dirty="0"/>
              <a:t>Goal is 7 days between doses of IM </a:t>
            </a:r>
            <a:r>
              <a:rPr lang="en-US" sz="2400" dirty="0" err="1"/>
              <a:t>bicillin</a:t>
            </a:r>
            <a:r>
              <a:rPr lang="en-US" sz="2400" dirty="0"/>
              <a:t> but if a dose is missed, effort focused on getting the dose within 2 days</a:t>
            </a:r>
          </a:p>
          <a:p>
            <a:r>
              <a:rPr lang="en-US" sz="2400" dirty="0"/>
              <a:t>Ultrasound is used to monitor in second half of pregnancy but should not delay treatment</a:t>
            </a:r>
          </a:p>
          <a:p>
            <a:r>
              <a:rPr lang="en-US" sz="2400" dirty="0"/>
              <a:t>For patients with early syphilis or high titers, </a:t>
            </a:r>
            <a:r>
              <a:rPr lang="en-US" sz="2400" dirty="0" err="1"/>
              <a:t>Jarisch-Herxheimer</a:t>
            </a:r>
            <a:r>
              <a:rPr lang="en-US" sz="2400" dirty="0"/>
              <a:t> reaction counseling is advised</a:t>
            </a:r>
          </a:p>
          <a:p>
            <a:r>
              <a:rPr lang="en-US" sz="2400" dirty="0"/>
              <a:t>Recheck RPR 8 weeks after treatment</a:t>
            </a:r>
          </a:p>
          <a:p>
            <a:endParaRPr lang="en-US" dirty="0"/>
          </a:p>
        </p:txBody>
      </p:sp>
    </p:spTree>
    <p:extLst>
      <p:ext uri="{BB962C8B-B14F-4D97-AF65-F5344CB8AC3E}">
        <p14:creationId xmlns:p14="http://schemas.microsoft.com/office/powerpoint/2010/main" val="1311878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E9F4-746F-4D03-A597-8EA840AE03DF}"/>
              </a:ext>
            </a:extLst>
          </p:cNvPr>
          <p:cNvSpPr>
            <a:spLocks noGrp="1"/>
          </p:cNvSpPr>
          <p:nvPr>
            <p:ph type="title"/>
          </p:nvPr>
        </p:nvSpPr>
        <p:spPr/>
        <p:txBody>
          <a:bodyPr/>
          <a:lstStyle/>
          <a:p>
            <a:r>
              <a:rPr lang="en-US" dirty="0"/>
              <a:t>Diagnosis of Congenital Syphilis</a:t>
            </a:r>
          </a:p>
        </p:txBody>
      </p:sp>
      <p:sp>
        <p:nvSpPr>
          <p:cNvPr id="3" name="Content Placeholder 2">
            <a:extLst>
              <a:ext uri="{FF2B5EF4-FFF2-40B4-BE49-F238E27FC236}">
                <a16:creationId xmlns:a16="http://schemas.microsoft.com/office/drawing/2014/main" id="{984818F3-000D-4713-9097-D61937892ACF}"/>
              </a:ext>
            </a:extLst>
          </p:cNvPr>
          <p:cNvSpPr>
            <a:spLocks noGrp="1"/>
          </p:cNvSpPr>
          <p:nvPr>
            <p:ph idx="1"/>
          </p:nvPr>
        </p:nvSpPr>
        <p:spPr/>
        <p:txBody>
          <a:bodyPr/>
          <a:lstStyle/>
          <a:p>
            <a:r>
              <a:rPr lang="en-US" dirty="0"/>
              <a:t>An RPR titer that is four or more times higher than the maternal titer is suggestive of congenital syphilis </a:t>
            </a:r>
          </a:p>
          <a:p>
            <a:r>
              <a:rPr lang="en-US" dirty="0"/>
              <a:t>Congenital syphilis is associated with a high rate of stillbirth</a:t>
            </a:r>
          </a:p>
          <a:p>
            <a:r>
              <a:rPr lang="en-US" dirty="0"/>
              <a:t>Women with intrauterine fetal demise after 20 weeks' gestation should be tested for syphilis</a:t>
            </a:r>
          </a:p>
        </p:txBody>
      </p:sp>
    </p:spTree>
    <p:extLst>
      <p:ext uri="{BB962C8B-B14F-4D97-AF65-F5344CB8AC3E}">
        <p14:creationId xmlns:p14="http://schemas.microsoft.com/office/powerpoint/2010/main" val="760474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464C-6E5C-4733-99B1-3A930CD6102F}"/>
              </a:ext>
            </a:extLst>
          </p:cNvPr>
          <p:cNvSpPr>
            <a:spLocks noGrp="1"/>
          </p:cNvSpPr>
          <p:nvPr>
            <p:ph type="title"/>
          </p:nvPr>
        </p:nvSpPr>
        <p:spPr/>
        <p:txBody>
          <a:bodyPr/>
          <a:lstStyle/>
          <a:p>
            <a:r>
              <a:rPr lang="en-US" dirty="0"/>
              <a:t> Treatment of Congenital Syphilis</a:t>
            </a:r>
          </a:p>
        </p:txBody>
      </p:sp>
      <p:sp>
        <p:nvSpPr>
          <p:cNvPr id="3" name="Content Placeholder 2">
            <a:extLst>
              <a:ext uri="{FF2B5EF4-FFF2-40B4-BE49-F238E27FC236}">
                <a16:creationId xmlns:a16="http://schemas.microsoft.com/office/drawing/2014/main" id="{9E426EE6-2B7D-4474-A926-D7B0FE6393B0}"/>
              </a:ext>
            </a:extLst>
          </p:cNvPr>
          <p:cNvSpPr>
            <a:spLocks noGrp="1"/>
          </p:cNvSpPr>
          <p:nvPr>
            <p:ph sz="half" idx="1"/>
          </p:nvPr>
        </p:nvSpPr>
        <p:spPr/>
        <p:txBody>
          <a:bodyPr>
            <a:normAutofit/>
          </a:bodyPr>
          <a:lstStyle/>
          <a:p>
            <a:r>
              <a:rPr lang="en-US" dirty="0"/>
              <a:t>Penicillin-based regimen that differs based on probability of infection (determined by serology and CSF testing)</a:t>
            </a:r>
          </a:p>
          <a:p>
            <a:r>
              <a:rPr lang="en-US" dirty="0"/>
              <a:t>4 Scenarios</a:t>
            </a:r>
          </a:p>
          <a:p>
            <a:pPr lvl="1"/>
            <a:r>
              <a:rPr lang="en-US" dirty="0">
                <a:highlight>
                  <a:srgbClr val="FFFF00"/>
                </a:highlight>
              </a:rPr>
              <a:t>Confirmed Proven or Highly Probable Congenital Syphilis</a:t>
            </a:r>
          </a:p>
          <a:p>
            <a:pPr lvl="1"/>
            <a:r>
              <a:rPr lang="en-US" dirty="0">
                <a:highlight>
                  <a:srgbClr val="FFFF00"/>
                </a:highlight>
              </a:rPr>
              <a:t>Possible Congenital Syphilis</a:t>
            </a:r>
          </a:p>
          <a:p>
            <a:pPr lvl="1"/>
            <a:r>
              <a:rPr lang="en-US" dirty="0"/>
              <a:t>Congenital Syphilis Less Likely</a:t>
            </a:r>
          </a:p>
          <a:p>
            <a:pPr lvl="1"/>
            <a:r>
              <a:rPr lang="en-US" dirty="0"/>
              <a:t>Congenital Syphilis Unlikely</a:t>
            </a:r>
          </a:p>
          <a:p>
            <a:endParaRPr lang="en-US" dirty="0"/>
          </a:p>
        </p:txBody>
      </p:sp>
      <p:pic>
        <p:nvPicPr>
          <p:cNvPr id="8" name="Content Placeholder 4">
            <a:extLst>
              <a:ext uri="{FF2B5EF4-FFF2-40B4-BE49-F238E27FC236}">
                <a16:creationId xmlns:a16="http://schemas.microsoft.com/office/drawing/2014/main" id="{033AAED9-D658-4757-A086-0F5DAE34C7BA}"/>
              </a:ext>
            </a:extLst>
          </p:cNvPr>
          <p:cNvPicPr>
            <a:picLocks noGrp="1" noChangeAspect="1"/>
          </p:cNvPicPr>
          <p:nvPr>
            <p:ph sz="half" idx="2"/>
          </p:nvPr>
        </p:nvPicPr>
        <p:blipFill>
          <a:blip r:embed="rId3"/>
          <a:stretch>
            <a:fillRect/>
          </a:stretch>
        </p:blipFill>
        <p:spPr>
          <a:xfrm>
            <a:off x="7244661" y="1825625"/>
            <a:ext cx="3036678" cy="4351338"/>
          </a:xfrm>
          <a:prstGeom prst="rect">
            <a:avLst/>
          </a:prstGeom>
        </p:spPr>
      </p:pic>
    </p:spTree>
    <p:extLst>
      <p:ext uri="{BB962C8B-B14F-4D97-AF65-F5344CB8AC3E}">
        <p14:creationId xmlns:p14="http://schemas.microsoft.com/office/powerpoint/2010/main" val="1535954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D48C-71EB-493A-9EA8-38D3194340B9}"/>
              </a:ext>
            </a:extLst>
          </p:cNvPr>
          <p:cNvSpPr>
            <a:spLocks noGrp="1"/>
          </p:cNvSpPr>
          <p:nvPr>
            <p:ph type="title"/>
          </p:nvPr>
        </p:nvSpPr>
        <p:spPr/>
        <p:txBody>
          <a:bodyPr>
            <a:normAutofit/>
          </a:bodyPr>
          <a:lstStyle/>
          <a:p>
            <a:r>
              <a:rPr lang="en-US" dirty="0"/>
              <a:t>Treatment of Proven or Highly Probable CS</a:t>
            </a:r>
          </a:p>
        </p:txBody>
      </p:sp>
      <p:pic>
        <p:nvPicPr>
          <p:cNvPr id="4" name="Content Placeholder 3">
            <a:extLst>
              <a:ext uri="{FF2B5EF4-FFF2-40B4-BE49-F238E27FC236}">
                <a16:creationId xmlns:a16="http://schemas.microsoft.com/office/drawing/2014/main" id="{CAB6480E-4DFF-4F07-A12B-C3445E0CF778}"/>
              </a:ext>
            </a:extLst>
          </p:cNvPr>
          <p:cNvPicPr>
            <a:picLocks noGrp="1" noChangeAspect="1"/>
          </p:cNvPicPr>
          <p:nvPr>
            <p:ph idx="1"/>
          </p:nvPr>
        </p:nvPicPr>
        <p:blipFill>
          <a:blip r:embed="rId3"/>
          <a:stretch>
            <a:fillRect/>
          </a:stretch>
        </p:blipFill>
        <p:spPr>
          <a:xfrm>
            <a:off x="838200" y="2168898"/>
            <a:ext cx="10515600" cy="3664791"/>
          </a:xfrm>
          <a:prstGeom prst="rect">
            <a:avLst/>
          </a:prstGeom>
        </p:spPr>
      </p:pic>
    </p:spTree>
    <p:extLst>
      <p:ext uri="{BB962C8B-B14F-4D97-AF65-F5344CB8AC3E}">
        <p14:creationId xmlns:p14="http://schemas.microsoft.com/office/powerpoint/2010/main" val="1201369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43824-8C2F-43EE-B1A6-571C5F38EC9A}"/>
              </a:ext>
            </a:extLst>
          </p:cNvPr>
          <p:cNvSpPr>
            <a:spLocks noGrp="1"/>
          </p:cNvSpPr>
          <p:nvPr>
            <p:ph type="title"/>
          </p:nvPr>
        </p:nvSpPr>
        <p:spPr/>
        <p:txBody>
          <a:bodyPr/>
          <a:lstStyle/>
          <a:p>
            <a:r>
              <a:rPr lang="en-US" dirty="0"/>
              <a:t>Treatment of Possible Congenital Syphilis</a:t>
            </a:r>
          </a:p>
        </p:txBody>
      </p:sp>
      <p:pic>
        <p:nvPicPr>
          <p:cNvPr id="4" name="Content Placeholder 3">
            <a:extLst>
              <a:ext uri="{FF2B5EF4-FFF2-40B4-BE49-F238E27FC236}">
                <a16:creationId xmlns:a16="http://schemas.microsoft.com/office/drawing/2014/main" id="{FFD294AD-BDFC-4B1D-9829-FF194B2CCA28}"/>
              </a:ext>
            </a:extLst>
          </p:cNvPr>
          <p:cNvPicPr>
            <a:picLocks noGrp="1" noChangeAspect="1"/>
          </p:cNvPicPr>
          <p:nvPr>
            <p:ph idx="1"/>
          </p:nvPr>
        </p:nvPicPr>
        <p:blipFill>
          <a:blip r:embed="rId3"/>
          <a:stretch>
            <a:fillRect/>
          </a:stretch>
        </p:blipFill>
        <p:spPr>
          <a:xfrm>
            <a:off x="2069389" y="1825625"/>
            <a:ext cx="8053222" cy="4351338"/>
          </a:xfrm>
          <a:prstGeom prst="rect">
            <a:avLst/>
          </a:prstGeom>
        </p:spPr>
      </p:pic>
    </p:spTree>
    <p:extLst>
      <p:ext uri="{BB962C8B-B14F-4D97-AF65-F5344CB8AC3E}">
        <p14:creationId xmlns:p14="http://schemas.microsoft.com/office/powerpoint/2010/main" val="193465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1380-0A2D-4B33-BFED-2AC3F8CF7563}"/>
              </a:ext>
            </a:extLst>
          </p:cNvPr>
          <p:cNvSpPr>
            <a:spLocks noGrp="1"/>
          </p:cNvSpPr>
          <p:nvPr>
            <p:ph type="title"/>
          </p:nvPr>
        </p:nvSpPr>
        <p:spPr/>
        <p:txBody>
          <a:bodyPr>
            <a:normAutofit/>
          </a:bodyPr>
          <a:lstStyle/>
          <a:p>
            <a:pPr algn="ctr"/>
            <a:r>
              <a:rPr lang="en-US" dirty="0" err="1"/>
              <a:t>Syndemic</a:t>
            </a:r>
            <a:r>
              <a:rPr lang="en-US" dirty="0"/>
              <a:t> Approach </a:t>
            </a:r>
            <a:br>
              <a:rPr lang="en-US" dirty="0"/>
            </a:br>
            <a:r>
              <a:rPr lang="en-US" dirty="0"/>
              <a:t>to Syphilis and Congenital Syphilis</a:t>
            </a:r>
          </a:p>
        </p:txBody>
      </p:sp>
      <p:sp>
        <p:nvSpPr>
          <p:cNvPr id="3" name="Content Placeholder 2">
            <a:extLst>
              <a:ext uri="{FF2B5EF4-FFF2-40B4-BE49-F238E27FC236}">
                <a16:creationId xmlns:a16="http://schemas.microsoft.com/office/drawing/2014/main" id="{7C17C96A-251D-43C0-BEDC-781498009A7A}"/>
              </a:ext>
            </a:extLst>
          </p:cNvPr>
          <p:cNvSpPr>
            <a:spLocks noGrp="1"/>
          </p:cNvSpPr>
          <p:nvPr>
            <p:ph idx="1"/>
          </p:nvPr>
        </p:nvSpPr>
        <p:spPr/>
        <p:txBody>
          <a:bodyPr>
            <a:normAutofit/>
          </a:bodyPr>
          <a:lstStyle/>
          <a:p>
            <a:r>
              <a:rPr lang="en-US" dirty="0"/>
              <a:t>Bundle STI testing</a:t>
            </a:r>
          </a:p>
          <a:p>
            <a:r>
              <a:rPr lang="en-US" dirty="0"/>
              <a:t>Embrace team management: clinician, community health, public health, and pharmacy</a:t>
            </a:r>
          </a:p>
          <a:p>
            <a:r>
              <a:rPr lang="en-US" dirty="0"/>
              <a:t>Assess for social vulnerabilities</a:t>
            </a:r>
          </a:p>
          <a:p>
            <a:pPr lvl="1"/>
            <a:r>
              <a:rPr lang="en-US" dirty="0"/>
              <a:t>Field testing and treating are our STANDARD OF CARE</a:t>
            </a:r>
          </a:p>
          <a:p>
            <a:r>
              <a:rPr lang="en-US" dirty="0"/>
              <a:t>Learn from programs that are doing the same work</a:t>
            </a:r>
          </a:p>
          <a:p>
            <a:r>
              <a:rPr lang="en-US" dirty="0"/>
              <a:t>Collaborate</a:t>
            </a:r>
          </a:p>
          <a:p>
            <a:r>
              <a:rPr lang="en-US" dirty="0"/>
              <a:t>Involve community!</a:t>
            </a:r>
          </a:p>
          <a:p>
            <a:r>
              <a:rPr lang="en-US" dirty="0"/>
              <a:t>Always address prevention and stigma</a:t>
            </a:r>
          </a:p>
        </p:txBody>
      </p:sp>
    </p:spTree>
    <p:extLst>
      <p:ext uri="{BB962C8B-B14F-4D97-AF65-F5344CB8AC3E}">
        <p14:creationId xmlns:p14="http://schemas.microsoft.com/office/powerpoint/2010/main" val="2630679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1C61F-36EC-4E00-A0FF-426AA00B7314}"/>
              </a:ext>
            </a:extLst>
          </p:cNvPr>
          <p:cNvSpPr>
            <a:spLocks noGrp="1"/>
          </p:cNvSpPr>
          <p:nvPr>
            <p:ph type="title"/>
          </p:nvPr>
        </p:nvSpPr>
        <p:spPr/>
        <p:txBody>
          <a:bodyPr/>
          <a:lstStyle/>
          <a:p>
            <a:r>
              <a:rPr lang="en-US" dirty="0"/>
              <a:t>Clinical Pearls</a:t>
            </a:r>
          </a:p>
        </p:txBody>
      </p:sp>
      <p:sp>
        <p:nvSpPr>
          <p:cNvPr id="3" name="Content Placeholder 2">
            <a:extLst>
              <a:ext uri="{FF2B5EF4-FFF2-40B4-BE49-F238E27FC236}">
                <a16:creationId xmlns:a16="http://schemas.microsoft.com/office/drawing/2014/main" id="{8DD1304D-C859-462F-AA8C-342F44DB93E3}"/>
              </a:ext>
            </a:extLst>
          </p:cNvPr>
          <p:cNvSpPr>
            <a:spLocks noGrp="1"/>
          </p:cNvSpPr>
          <p:nvPr>
            <p:ph idx="1"/>
          </p:nvPr>
        </p:nvSpPr>
        <p:spPr/>
        <p:txBody>
          <a:bodyPr/>
          <a:lstStyle/>
          <a:p>
            <a:r>
              <a:rPr lang="en-US" dirty="0"/>
              <a:t>Keep syphilis on your differential</a:t>
            </a:r>
          </a:p>
          <a:p>
            <a:r>
              <a:rPr lang="en-US" dirty="0"/>
              <a:t>Staging is critical to choose correct treatment</a:t>
            </a:r>
          </a:p>
          <a:p>
            <a:r>
              <a:rPr lang="en-US" dirty="0"/>
              <a:t>Use penicillin whenever possible</a:t>
            </a:r>
          </a:p>
          <a:p>
            <a:r>
              <a:rPr lang="en-US" dirty="0"/>
              <a:t>Offer HIV </a:t>
            </a:r>
            <a:r>
              <a:rPr lang="en-US" dirty="0" err="1"/>
              <a:t>PrEP</a:t>
            </a:r>
            <a:r>
              <a:rPr lang="en-US" dirty="0"/>
              <a:t> to EVERY PATIENT with syphilis</a:t>
            </a:r>
          </a:p>
          <a:p>
            <a:endParaRPr lang="en-US" dirty="0"/>
          </a:p>
        </p:txBody>
      </p:sp>
    </p:spTree>
    <p:extLst>
      <p:ext uri="{BB962C8B-B14F-4D97-AF65-F5344CB8AC3E}">
        <p14:creationId xmlns:p14="http://schemas.microsoft.com/office/powerpoint/2010/main" val="3638459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C713-7E94-4585-B413-E6A3B3B3572B}"/>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6C102B30-C15C-49DD-94CC-4C4436DFE47D}"/>
              </a:ext>
            </a:extLst>
          </p:cNvPr>
          <p:cNvSpPr>
            <a:spLocks noGrp="1"/>
          </p:cNvSpPr>
          <p:nvPr>
            <p:ph sz="half" idx="1"/>
          </p:nvPr>
        </p:nvSpPr>
        <p:spPr/>
        <p:txBody>
          <a:bodyPr>
            <a:normAutofit/>
          </a:bodyPr>
          <a:lstStyle/>
          <a:p>
            <a:r>
              <a:rPr lang="en-US" dirty="0"/>
              <a:t>Mom has adequate prenatal care with RPR NR at 8wks gestation</a:t>
            </a:r>
          </a:p>
          <a:p>
            <a:r>
              <a:rPr lang="en-US" dirty="0"/>
              <a:t>She presents with vaginal lesions at 35 weeks gestation</a:t>
            </a:r>
          </a:p>
          <a:p>
            <a:r>
              <a:rPr lang="en-US" dirty="0"/>
              <a:t>HSV testing is negative</a:t>
            </a:r>
          </a:p>
          <a:p>
            <a:r>
              <a:rPr lang="en-US" dirty="0"/>
              <a:t>No other STI testing</a:t>
            </a:r>
          </a:p>
          <a:p>
            <a:r>
              <a:rPr lang="en-US" dirty="0"/>
              <a:t>Treated with valacyclovir</a:t>
            </a:r>
          </a:p>
          <a:p>
            <a:endParaRPr lang="en-US" dirty="0"/>
          </a:p>
        </p:txBody>
      </p:sp>
      <p:sp>
        <p:nvSpPr>
          <p:cNvPr id="4" name="Content Placeholder 3">
            <a:extLst>
              <a:ext uri="{FF2B5EF4-FFF2-40B4-BE49-F238E27FC236}">
                <a16:creationId xmlns:a16="http://schemas.microsoft.com/office/drawing/2014/main" id="{A03943E2-2C5A-47D9-9AAA-4260857B9804}"/>
              </a:ext>
            </a:extLst>
          </p:cNvPr>
          <p:cNvSpPr>
            <a:spLocks noGrp="1"/>
          </p:cNvSpPr>
          <p:nvPr>
            <p:ph sz="half" idx="2"/>
          </p:nvPr>
        </p:nvSpPr>
        <p:spPr/>
        <p:txBody>
          <a:bodyPr>
            <a:normAutofit/>
          </a:bodyPr>
          <a:lstStyle/>
          <a:p>
            <a:r>
              <a:rPr lang="en-US" dirty="0"/>
              <a:t>Presents in labor at 37 weeks</a:t>
            </a:r>
          </a:p>
          <a:p>
            <a:r>
              <a:rPr lang="en-US" dirty="0"/>
              <a:t>No RPR at delivery</a:t>
            </a:r>
          </a:p>
          <a:p>
            <a:r>
              <a:rPr lang="en-US" dirty="0"/>
              <a:t>Baby has work up at 5 months for slow weight gain and developmental delay</a:t>
            </a:r>
          </a:p>
          <a:p>
            <a:r>
              <a:rPr lang="en-US" dirty="0"/>
              <a:t>Hip x-rays indicate periosteal abnormalities and CS is diagnosed</a:t>
            </a:r>
          </a:p>
        </p:txBody>
      </p:sp>
    </p:spTree>
    <p:extLst>
      <p:ext uri="{BB962C8B-B14F-4D97-AF65-F5344CB8AC3E}">
        <p14:creationId xmlns:p14="http://schemas.microsoft.com/office/powerpoint/2010/main" val="324765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9E9D0-E96C-4673-B406-6CFDD174B2AC}"/>
              </a:ext>
            </a:extLst>
          </p:cNvPr>
          <p:cNvSpPr>
            <a:spLocks noGrp="1"/>
          </p:cNvSpPr>
          <p:nvPr>
            <p:ph type="title"/>
          </p:nvPr>
        </p:nvSpPr>
        <p:spPr>
          <a:xfrm>
            <a:off x="838200" y="195309"/>
            <a:ext cx="10515600" cy="1495379"/>
          </a:xfrm>
        </p:spPr>
        <p:txBody>
          <a:bodyPr>
            <a:normAutofit fontScale="90000"/>
          </a:bodyPr>
          <a:lstStyle/>
          <a:p>
            <a:pPr algn="ctr"/>
            <a:r>
              <a:rPr lang="en-US" dirty="0"/>
              <a:t>Primary and Secondary Syphilis — Rates of Reported Cases by Race/Hispanic Ethnicity, </a:t>
            </a:r>
            <a:br>
              <a:rPr lang="en-US" dirty="0"/>
            </a:br>
            <a:r>
              <a:rPr lang="en-US" dirty="0"/>
              <a:t>United States, 2017–2021</a:t>
            </a:r>
          </a:p>
        </p:txBody>
      </p:sp>
      <p:pic>
        <p:nvPicPr>
          <p:cNvPr id="5" name="Content Placeholder 4">
            <a:extLst>
              <a:ext uri="{FF2B5EF4-FFF2-40B4-BE49-F238E27FC236}">
                <a16:creationId xmlns:a16="http://schemas.microsoft.com/office/drawing/2014/main" id="{2D957F71-4704-4F3A-BB29-4806DCF3C5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5893" y="1825625"/>
            <a:ext cx="8120213" cy="4351338"/>
          </a:xfrm>
        </p:spPr>
      </p:pic>
      <p:sp>
        <p:nvSpPr>
          <p:cNvPr id="6" name="TextBox 5">
            <a:extLst>
              <a:ext uri="{FF2B5EF4-FFF2-40B4-BE49-F238E27FC236}">
                <a16:creationId xmlns:a16="http://schemas.microsoft.com/office/drawing/2014/main" id="{B358F308-6CB8-4054-BFAE-CF6956F7132D}"/>
              </a:ext>
            </a:extLst>
          </p:cNvPr>
          <p:cNvSpPr txBox="1"/>
          <p:nvPr/>
        </p:nvSpPr>
        <p:spPr>
          <a:xfrm>
            <a:off x="7128769" y="6176963"/>
            <a:ext cx="4403323" cy="369332"/>
          </a:xfrm>
          <a:prstGeom prst="rect">
            <a:avLst/>
          </a:prstGeom>
          <a:noFill/>
        </p:spPr>
        <p:txBody>
          <a:bodyPr wrap="square" rtlCol="0">
            <a:spAutoFit/>
          </a:bodyPr>
          <a:lstStyle/>
          <a:p>
            <a:r>
              <a:rPr lang="en-US" dirty="0">
                <a:hlinkClick r:id="rId4"/>
              </a:rPr>
              <a:t>National Overview of STDs, 2021 (cdc.gov)</a:t>
            </a:r>
            <a:endParaRPr lang="en-US" dirty="0"/>
          </a:p>
        </p:txBody>
      </p:sp>
    </p:spTree>
    <p:extLst>
      <p:ext uri="{BB962C8B-B14F-4D97-AF65-F5344CB8AC3E}">
        <p14:creationId xmlns:p14="http://schemas.microsoft.com/office/powerpoint/2010/main" val="4172396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6CA3BD-9DA6-401D-9E5C-5C15A56634A1}"/>
              </a:ext>
            </a:extLst>
          </p:cNvPr>
          <p:cNvPicPr>
            <a:picLocks noChangeAspect="1"/>
          </p:cNvPicPr>
          <p:nvPr/>
        </p:nvPicPr>
        <p:blipFill>
          <a:blip r:embed="rId3"/>
          <a:stretch>
            <a:fillRect/>
          </a:stretch>
        </p:blipFill>
        <p:spPr>
          <a:xfrm>
            <a:off x="0" y="22412"/>
            <a:ext cx="12192000" cy="6813176"/>
          </a:xfrm>
          <a:prstGeom prst="rect">
            <a:avLst/>
          </a:prstGeom>
        </p:spPr>
      </p:pic>
    </p:spTree>
    <p:extLst>
      <p:ext uri="{BB962C8B-B14F-4D97-AF65-F5344CB8AC3E}">
        <p14:creationId xmlns:p14="http://schemas.microsoft.com/office/powerpoint/2010/main" val="3210580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C23E0-425C-42E0-96B3-017D5564CDCB}"/>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331DBC67-0394-4698-86F7-58F30FBEFC49}"/>
              </a:ext>
            </a:extLst>
          </p:cNvPr>
          <p:cNvSpPr>
            <a:spLocks noGrp="1"/>
          </p:cNvSpPr>
          <p:nvPr>
            <p:ph idx="1"/>
          </p:nvPr>
        </p:nvSpPr>
        <p:spPr/>
        <p:txBody>
          <a:bodyPr>
            <a:normAutofit/>
          </a:bodyPr>
          <a:lstStyle/>
          <a:p>
            <a:r>
              <a:rPr lang="en-US" dirty="0"/>
              <a:t>25yo cisgender woman who presents for STI workup with no complaints</a:t>
            </a:r>
          </a:p>
          <a:p>
            <a:r>
              <a:rPr lang="en-US" dirty="0"/>
              <a:t>She reports 2 cisgender male sexual partners in the last 3 months, condoms used occasionally</a:t>
            </a:r>
          </a:p>
          <a:p>
            <a:r>
              <a:rPr lang="en-US" dirty="0"/>
              <a:t>Her exam is normal. Her RPR is reactive at 1:256, with reactive TP-PA, nonreactive HIV, negative G/C NAAT</a:t>
            </a:r>
          </a:p>
          <a:p>
            <a:r>
              <a:rPr lang="en-US" dirty="0"/>
              <a:t>You call the health department, no previous RPRs on file</a:t>
            </a:r>
          </a:p>
          <a:p>
            <a:r>
              <a:rPr lang="en-US" dirty="0"/>
              <a:t>What stage of syphilis does she have?</a:t>
            </a:r>
          </a:p>
          <a:p>
            <a:r>
              <a:rPr lang="en-US" dirty="0"/>
              <a:t>What would you give for treatment?</a:t>
            </a:r>
          </a:p>
        </p:txBody>
      </p:sp>
    </p:spTree>
    <p:extLst>
      <p:ext uri="{BB962C8B-B14F-4D97-AF65-F5344CB8AC3E}">
        <p14:creationId xmlns:p14="http://schemas.microsoft.com/office/powerpoint/2010/main" val="1018880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3A81-B509-4D6A-9562-3618B86257C5}"/>
              </a:ext>
            </a:extLst>
          </p:cNvPr>
          <p:cNvSpPr>
            <a:spLocks noGrp="1"/>
          </p:cNvSpPr>
          <p:nvPr>
            <p:ph type="title"/>
          </p:nvPr>
        </p:nvSpPr>
        <p:spPr/>
        <p:txBody>
          <a:bodyPr/>
          <a:lstStyle/>
          <a:p>
            <a:r>
              <a:rPr lang="en-US" dirty="0"/>
              <a:t>Case continued</a:t>
            </a:r>
          </a:p>
        </p:txBody>
      </p:sp>
      <p:sp>
        <p:nvSpPr>
          <p:cNvPr id="3" name="Content Placeholder 2">
            <a:extLst>
              <a:ext uri="{FF2B5EF4-FFF2-40B4-BE49-F238E27FC236}">
                <a16:creationId xmlns:a16="http://schemas.microsoft.com/office/drawing/2014/main" id="{2E9EC53D-92EA-48E8-B7FD-20DA67A1BE87}"/>
              </a:ext>
            </a:extLst>
          </p:cNvPr>
          <p:cNvSpPr>
            <a:spLocks noGrp="1"/>
          </p:cNvSpPr>
          <p:nvPr>
            <p:ph idx="1"/>
          </p:nvPr>
        </p:nvSpPr>
        <p:spPr/>
        <p:txBody>
          <a:bodyPr/>
          <a:lstStyle/>
          <a:p>
            <a:r>
              <a:rPr lang="en-US" dirty="0"/>
              <a:t>With her return to clinic, she is not pregnant but with a complete review of neurological symptoms, she states that she has been having some vision changes which she describes as floaters and double vision at times. She also notes that she has had a headache more frequently with the last month. The rest of her neuro ROS is benign. </a:t>
            </a:r>
          </a:p>
          <a:p>
            <a:r>
              <a:rPr lang="en-US" dirty="0"/>
              <a:t>Now what should her treatment be?</a:t>
            </a:r>
          </a:p>
        </p:txBody>
      </p:sp>
    </p:spTree>
    <p:extLst>
      <p:ext uri="{BB962C8B-B14F-4D97-AF65-F5344CB8AC3E}">
        <p14:creationId xmlns:p14="http://schemas.microsoft.com/office/powerpoint/2010/main" val="1737366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B6135-44F1-4572-8DC7-F21B23F43F91}"/>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6997B335-2F33-46AE-9375-71792CFB5460}"/>
              </a:ext>
            </a:extLst>
          </p:cNvPr>
          <p:cNvSpPr>
            <a:spLocks noGrp="1"/>
          </p:cNvSpPr>
          <p:nvPr>
            <p:ph idx="1"/>
          </p:nvPr>
        </p:nvSpPr>
        <p:spPr/>
        <p:txBody>
          <a:bodyPr/>
          <a:lstStyle/>
          <a:p>
            <a:r>
              <a:rPr lang="en-US" dirty="0">
                <a:hlinkClick r:id="rId3"/>
              </a:rPr>
              <a:t>www.stdccn.org</a:t>
            </a:r>
            <a:endParaRPr lang="en-US" dirty="0"/>
          </a:p>
          <a:p>
            <a:pPr lvl="1"/>
            <a:r>
              <a:rPr lang="en-US" dirty="0"/>
              <a:t>No cost, online clinical consultation on the prevention, diagnosis, and treatment of STDs by your regional Prevention Training Center (PTC) Clinical Faculty</a:t>
            </a:r>
          </a:p>
          <a:p>
            <a:r>
              <a:rPr lang="en-US" dirty="0">
                <a:hlinkClick r:id="rId4"/>
              </a:rPr>
              <a:t>www.stopsyphilis.org</a:t>
            </a:r>
            <a:endParaRPr lang="en-US" dirty="0"/>
          </a:p>
          <a:p>
            <a:pPr lvl="1"/>
            <a:r>
              <a:rPr lang="en-US" dirty="0"/>
              <a:t>Handouts, posters, other print materials as well as social media posts and short educational videos</a:t>
            </a:r>
          </a:p>
          <a:p>
            <a:r>
              <a:rPr lang="en-US" dirty="0">
                <a:hlinkClick r:id="rId5"/>
              </a:rPr>
              <a:t>www.indiancountryecho.org/</a:t>
            </a:r>
            <a:r>
              <a:rPr lang="en-US">
                <a:hlinkClick r:id="rId5"/>
              </a:rPr>
              <a:t>syphilis-resources/</a:t>
            </a:r>
            <a:endParaRPr lang="en-US"/>
          </a:p>
          <a:p>
            <a:endParaRPr lang="en-US" dirty="0"/>
          </a:p>
          <a:p>
            <a:endParaRPr lang="en-US" dirty="0"/>
          </a:p>
        </p:txBody>
      </p:sp>
    </p:spTree>
    <p:extLst>
      <p:ext uri="{BB962C8B-B14F-4D97-AF65-F5344CB8AC3E}">
        <p14:creationId xmlns:p14="http://schemas.microsoft.com/office/powerpoint/2010/main" val="1355429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5C273-C49A-4C67-8BC5-C543B59ED15B}"/>
              </a:ext>
            </a:extLst>
          </p:cNvPr>
          <p:cNvSpPr>
            <a:spLocks noGrp="1"/>
          </p:cNvSpPr>
          <p:nvPr>
            <p:ph type="title"/>
          </p:nvPr>
        </p:nvSpPr>
        <p:spPr/>
        <p:txBody>
          <a:bodyPr/>
          <a:lstStyle/>
          <a:p>
            <a:r>
              <a:rPr lang="en-US" dirty="0" err="1"/>
              <a:t>Acknowledments</a:t>
            </a:r>
            <a:endParaRPr lang="en-US" dirty="0"/>
          </a:p>
        </p:txBody>
      </p:sp>
      <p:sp>
        <p:nvSpPr>
          <p:cNvPr id="3" name="Content Placeholder 2">
            <a:extLst>
              <a:ext uri="{FF2B5EF4-FFF2-40B4-BE49-F238E27FC236}">
                <a16:creationId xmlns:a16="http://schemas.microsoft.com/office/drawing/2014/main" id="{C433BC5C-23A3-43EA-92FF-9B2A5F1576B3}"/>
              </a:ext>
            </a:extLst>
          </p:cNvPr>
          <p:cNvSpPr>
            <a:spLocks noGrp="1"/>
          </p:cNvSpPr>
          <p:nvPr>
            <p:ph idx="1"/>
          </p:nvPr>
        </p:nvSpPr>
        <p:spPr/>
        <p:txBody>
          <a:bodyPr/>
          <a:lstStyle/>
          <a:p>
            <a:r>
              <a:rPr lang="en-US" b="1" dirty="0" err="1"/>
              <a:t>Philana</a:t>
            </a:r>
            <a:r>
              <a:rPr lang="en-US" b="1" dirty="0"/>
              <a:t> Liang</a:t>
            </a:r>
            <a:r>
              <a:rPr lang="en-US" dirty="0"/>
              <a:t>, Physician Assistant with the Washington University Infectious Disease Clinic and Core Program Manager at the St. Louis STI/HIV Prevention Training Center</a:t>
            </a:r>
          </a:p>
          <a:p>
            <a:r>
              <a:rPr lang="pt-BR" b="1" dirty="0"/>
              <a:t>Andrew Yu</a:t>
            </a:r>
            <a:r>
              <a:rPr lang="pt-BR" dirty="0"/>
              <a:t>, MS, BSN with the National HIV/HCV/STI clinical coordinator</a:t>
            </a:r>
            <a:endParaRPr lang="en-US" dirty="0"/>
          </a:p>
        </p:txBody>
      </p:sp>
    </p:spTree>
    <p:extLst>
      <p:ext uri="{BB962C8B-B14F-4D97-AF65-F5344CB8AC3E}">
        <p14:creationId xmlns:p14="http://schemas.microsoft.com/office/powerpoint/2010/main" val="4242540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2D370-D334-41B0-AA26-09C0C4BD4067}"/>
              </a:ext>
            </a:extLst>
          </p:cNvPr>
          <p:cNvSpPr>
            <a:spLocks noGrp="1"/>
          </p:cNvSpPr>
          <p:nvPr>
            <p:ph type="title"/>
          </p:nvPr>
        </p:nvSpPr>
        <p:spPr/>
        <p:txBody>
          <a:bodyPr/>
          <a:lstStyle/>
          <a:p>
            <a:r>
              <a:rPr lang="en-US" dirty="0" err="1"/>
              <a:t>Pinagigi</a:t>
            </a:r>
            <a:r>
              <a:rPr lang="en-US" dirty="0"/>
              <a:t>    	</a:t>
            </a:r>
          </a:p>
        </p:txBody>
      </p:sp>
      <p:sp>
        <p:nvSpPr>
          <p:cNvPr id="3" name="Content Placeholder 2">
            <a:extLst>
              <a:ext uri="{FF2B5EF4-FFF2-40B4-BE49-F238E27FC236}">
                <a16:creationId xmlns:a16="http://schemas.microsoft.com/office/drawing/2014/main" id="{E1393EDB-3EB2-4669-983E-7EDBD2322317}"/>
              </a:ext>
            </a:extLst>
          </p:cNvPr>
          <p:cNvSpPr>
            <a:spLocks noGrp="1"/>
          </p:cNvSpPr>
          <p:nvPr>
            <p:ph idx="1"/>
          </p:nvPr>
        </p:nvSpPr>
        <p:spPr/>
        <p:txBody>
          <a:bodyPr/>
          <a:lstStyle/>
          <a:p>
            <a:r>
              <a:rPr lang="en-US" dirty="0"/>
              <a:t>Thank you!</a:t>
            </a:r>
          </a:p>
          <a:p>
            <a:r>
              <a:rPr lang="en-US" dirty="0">
                <a:hlinkClick r:id="rId2"/>
              </a:rPr>
              <a:t>Amy.delong@ho-chunk.com</a:t>
            </a:r>
            <a:endParaRPr lang="en-US" dirty="0"/>
          </a:p>
          <a:p>
            <a:r>
              <a:rPr lang="en-US" dirty="0"/>
              <a:t>Policy for express STI testing available if interest</a:t>
            </a:r>
          </a:p>
        </p:txBody>
      </p:sp>
    </p:spTree>
    <p:extLst>
      <p:ext uri="{BB962C8B-B14F-4D97-AF65-F5344CB8AC3E}">
        <p14:creationId xmlns:p14="http://schemas.microsoft.com/office/powerpoint/2010/main" val="1965319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C110E-4C57-486F-A18B-7840DC0E1FCB}"/>
              </a:ext>
            </a:extLst>
          </p:cNvPr>
          <p:cNvSpPr>
            <a:spLocks noGrp="1"/>
          </p:cNvSpPr>
          <p:nvPr>
            <p:ph type="title"/>
          </p:nvPr>
        </p:nvSpPr>
        <p:spPr>
          <a:xfrm>
            <a:off x="838200" y="168677"/>
            <a:ext cx="10515600" cy="1522012"/>
          </a:xfrm>
        </p:spPr>
        <p:txBody>
          <a:bodyPr>
            <a:normAutofit/>
          </a:bodyPr>
          <a:lstStyle/>
          <a:p>
            <a:pPr algn="ctr"/>
            <a:r>
              <a:rPr lang="en-US" sz="3200" dirty="0"/>
              <a:t>Congenital Syphilis: Reported Cases by Year of Birth and Rates of Reported Cases of Primary and Secondary Syphilis Among Women Aged 15–44 Years, United States, 2012–2021</a:t>
            </a:r>
          </a:p>
        </p:txBody>
      </p:sp>
      <p:pic>
        <p:nvPicPr>
          <p:cNvPr id="5" name="Content Placeholder 4">
            <a:extLst>
              <a:ext uri="{FF2B5EF4-FFF2-40B4-BE49-F238E27FC236}">
                <a16:creationId xmlns:a16="http://schemas.microsoft.com/office/drawing/2014/main" id="{CD0119F7-44C4-47F7-BACD-B7FA7D8A2A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5893" y="1825625"/>
            <a:ext cx="8120213" cy="4351338"/>
          </a:xfrm>
        </p:spPr>
      </p:pic>
      <p:sp>
        <p:nvSpPr>
          <p:cNvPr id="6" name="TextBox 5">
            <a:extLst>
              <a:ext uri="{FF2B5EF4-FFF2-40B4-BE49-F238E27FC236}">
                <a16:creationId xmlns:a16="http://schemas.microsoft.com/office/drawing/2014/main" id="{23BF8A8A-666A-4379-969F-EE00740570D1}"/>
              </a:ext>
            </a:extLst>
          </p:cNvPr>
          <p:cNvSpPr txBox="1"/>
          <p:nvPr/>
        </p:nvSpPr>
        <p:spPr>
          <a:xfrm>
            <a:off x="7581531" y="6176963"/>
            <a:ext cx="4181382" cy="369332"/>
          </a:xfrm>
          <a:prstGeom prst="rect">
            <a:avLst/>
          </a:prstGeom>
          <a:noFill/>
        </p:spPr>
        <p:txBody>
          <a:bodyPr wrap="square" rtlCol="0">
            <a:spAutoFit/>
          </a:bodyPr>
          <a:lstStyle/>
          <a:p>
            <a:r>
              <a:rPr lang="en-US">
                <a:hlinkClick r:id="rId4"/>
              </a:rPr>
              <a:t>National Overview of STDs, 2021 (cdc.gov)</a:t>
            </a:r>
            <a:endParaRPr lang="en-US" dirty="0"/>
          </a:p>
        </p:txBody>
      </p:sp>
    </p:spTree>
    <p:extLst>
      <p:ext uri="{BB962C8B-B14F-4D97-AF65-F5344CB8AC3E}">
        <p14:creationId xmlns:p14="http://schemas.microsoft.com/office/powerpoint/2010/main" val="3128121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AE16A-4D03-44E8-9D05-658B84CD946D}"/>
              </a:ext>
            </a:extLst>
          </p:cNvPr>
          <p:cNvPicPr>
            <a:picLocks noChangeAspect="1"/>
          </p:cNvPicPr>
          <p:nvPr/>
        </p:nvPicPr>
        <p:blipFill>
          <a:blip r:embed="rId3"/>
          <a:stretch>
            <a:fillRect/>
          </a:stretch>
        </p:blipFill>
        <p:spPr>
          <a:xfrm>
            <a:off x="0" y="40206"/>
            <a:ext cx="12192000" cy="6777588"/>
          </a:xfrm>
          <a:prstGeom prst="rect">
            <a:avLst/>
          </a:prstGeom>
        </p:spPr>
      </p:pic>
    </p:spTree>
    <p:extLst>
      <p:ext uri="{BB962C8B-B14F-4D97-AF65-F5344CB8AC3E}">
        <p14:creationId xmlns:p14="http://schemas.microsoft.com/office/powerpoint/2010/main" val="1431664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C39756-9E55-45BE-92F0-BD7C85FE836C}"/>
              </a:ext>
            </a:extLst>
          </p:cNvPr>
          <p:cNvSpPr>
            <a:spLocks noGrp="1"/>
          </p:cNvSpPr>
          <p:nvPr>
            <p:ph type="title"/>
          </p:nvPr>
        </p:nvSpPr>
        <p:spPr>
          <a:xfrm>
            <a:off x="838200" y="261257"/>
            <a:ext cx="10515600" cy="1429431"/>
          </a:xfrm>
        </p:spPr>
        <p:txBody>
          <a:bodyPr>
            <a:normAutofit/>
          </a:bodyPr>
          <a:lstStyle/>
          <a:p>
            <a:r>
              <a:rPr lang="en-US" sz="3200" dirty="0"/>
              <a:t>Congenital Syphilis-Rates of Reported Cases by Year of Birth, Race/Hispanic ethnicity of Mother, United States, 2017-2021</a:t>
            </a:r>
          </a:p>
        </p:txBody>
      </p:sp>
      <p:pic>
        <p:nvPicPr>
          <p:cNvPr id="6" name="Picture 1" descr="Line graph showing rates of reported congenital syphilis cases by year of birth and race and Hispanic ethnicity of mother in the United States from 2012 to 2021.">
            <a:extLst>
              <a:ext uri="{FF2B5EF4-FFF2-40B4-BE49-F238E27FC236}">
                <a16:creationId xmlns:a16="http://schemas.microsoft.com/office/drawing/2014/main" id="{DDF3951A-5FA5-4BA1-9F60-41BC66A1BE99}"/>
              </a:ext>
            </a:extLst>
          </p:cNvPr>
          <p:cNvPicPr>
            <a:picLocks noGrp="1" noChangeAspect="1"/>
          </p:cNvPicPr>
          <p:nvPr>
            <p:ph idx="1"/>
          </p:nvPr>
        </p:nvPicPr>
        <p:blipFill>
          <a:blip r:embed="rId3"/>
          <a:stretch>
            <a:fillRect/>
          </a:stretch>
        </p:blipFill>
        <p:spPr bwMode="auto">
          <a:xfrm>
            <a:off x="2895593" y="2286790"/>
            <a:ext cx="6400813" cy="3429007"/>
          </a:xfrm>
          <a:prstGeom prst="rect">
            <a:avLst/>
          </a:prstGeom>
          <a:noFill/>
          <a:ln w="9525">
            <a:noFill/>
            <a:headEnd/>
            <a:tailEnd/>
          </a:ln>
        </p:spPr>
      </p:pic>
    </p:spTree>
    <p:extLst>
      <p:ext uri="{BB962C8B-B14F-4D97-AF65-F5344CB8AC3E}">
        <p14:creationId xmlns:p14="http://schemas.microsoft.com/office/powerpoint/2010/main" val="3133497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Autofit/>
          </a:bodyPr>
          <a:lstStyle/>
          <a:p>
            <a:r>
              <a:rPr sz="3600" dirty="0"/>
              <a:t>Primary and Secondary Syphilis — Rates of Reported Cases by State, United States and Territories, 2012 and 2021</a:t>
            </a:r>
          </a:p>
        </p:txBody>
      </p:sp>
      <p:sp>
        <p:nvSpPr>
          <p:cNvPr id="4" name="Content Placeholder 3"/>
          <p:cNvSpPr>
            <a:spLocks noGrp="1"/>
          </p:cNvSpPr>
          <p:nvPr>
            <p:ph sz="half" idx="1"/>
          </p:nvPr>
        </p:nvSpPr>
        <p:spPr/>
        <p:txBody>
          <a:bodyPr/>
          <a:lstStyle/>
          <a:p>
            <a:pPr marL="0" indent="0">
              <a:buNone/>
            </a:pPr>
            <a:r>
              <a:rPr dirty="0"/>
              <a:t>* Per 100,000 </a:t>
            </a:r>
          </a:p>
        </p:txBody>
      </p:sp>
      <p:pic>
        <p:nvPicPr>
          <p:cNvPr id="3" name="Picture 1" descr="United States map showing rates of reported primary and secondary syphilis by state and territory of residence from 2012 to 2021."/>
          <p:cNvPicPr>
            <a:picLocks noGrp="1" noChangeAspect="1"/>
          </p:cNvPicPr>
          <p:nvPr/>
        </p:nvPicPr>
        <p:blipFill>
          <a:blip r:embed="rId3"/>
          <a:stretch>
            <a:fillRect/>
          </a:stretch>
        </p:blipFill>
        <p:spPr bwMode="auto">
          <a:xfrm>
            <a:off x="956733" y="1286933"/>
            <a:ext cx="10278533" cy="4700912"/>
          </a:xfrm>
          <a:prstGeom prst="rect">
            <a:avLst/>
          </a:prstGeom>
          <a:noFill/>
          <a:ln w="9525">
            <a:noFill/>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ormAutofit fontScale="90000"/>
          </a:bodyPr>
          <a:lstStyle/>
          <a:p>
            <a:r>
              <a:rPr dirty="0"/>
              <a:t>Congenital Syphilis — Rates of Reported Cases by State, United States and Territories, 2021</a:t>
            </a:r>
          </a:p>
        </p:txBody>
      </p:sp>
      <p:sp>
        <p:nvSpPr>
          <p:cNvPr id="4" name="Content Placeholder 3"/>
          <p:cNvSpPr>
            <a:spLocks noGrp="1"/>
          </p:cNvSpPr>
          <p:nvPr>
            <p:ph sz="half" idx="1"/>
          </p:nvPr>
        </p:nvSpPr>
        <p:spPr/>
        <p:txBody>
          <a:bodyPr/>
          <a:lstStyle/>
          <a:p>
            <a:pPr marL="0" indent="0">
              <a:buNone/>
            </a:pPr>
            <a:r>
              <a:t>* Per 100,000 live births</a:t>
            </a:r>
          </a:p>
        </p:txBody>
      </p:sp>
      <p:pic>
        <p:nvPicPr>
          <p:cNvPr id="3" name="Picture 1" descr="United States map showing rates of reported cases of congenital syphilis by state and territory in 2021."/>
          <p:cNvPicPr>
            <a:picLocks noGrp="1" noChangeAspect="1"/>
          </p:cNvPicPr>
          <p:nvPr/>
        </p:nvPicPr>
        <p:blipFill>
          <a:blip r:embed="rId3"/>
          <a:stretch>
            <a:fillRect/>
          </a:stretch>
        </p:blipFill>
        <p:spPr bwMode="auto">
          <a:xfrm>
            <a:off x="2099734" y="1354667"/>
            <a:ext cx="7992533" cy="4284133"/>
          </a:xfrm>
          <a:prstGeom prst="rect">
            <a:avLst/>
          </a:prstGeom>
          <a:noFill/>
          <a:ln w="9525">
            <a:noFill/>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4300</TotalTime>
  <Words>5254</Words>
  <Application>Microsoft Office PowerPoint</Application>
  <PresentationFormat>Widescreen</PresentationFormat>
  <Paragraphs>328</Paragraphs>
  <Slides>45</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Responding to  the Rise of Syphilis in  Indigenous Communities</vt:lpstr>
      <vt:lpstr>Objectives</vt:lpstr>
      <vt:lpstr>PowerPoint Presentation</vt:lpstr>
      <vt:lpstr>Primary and Secondary Syphilis — Rates of Reported Cases by Race/Hispanic Ethnicity,  United States, 2017–2021</vt:lpstr>
      <vt:lpstr>Congenital Syphilis: Reported Cases by Year of Birth and Rates of Reported Cases of Primary and Secondary Syphilis Among Women Aged 15–44 Years, United States, 2012–2021</vt:lpstr>
      <vt:lpstr>PowerPoint Presentation</vt:lpstr>
      <vt:lpstr>Congenital Syphilis-Rates of Reported Cases by Year of Birth, Race/Hispanic ethnicity of Mother, United States, 2017-2021</vt:lpstr>
      <vt:lpstr>Primary and Secondary Syphilis — Rates of Reported Cases by State, United States and Territories, 2012 and 2021</vt:lpstr>
      <vt:lpstr>Congenital Syphilis — Rates of Reported Cases by State, United States and Territories, 2021</vt:lpstr>
      <vt:lpstr>PowerPoint Presentation</vt:lpstr>
      <vt:lpstr>PowerPoint Presentation</vt:lpstr>
      <vt:lpstr>PowerPoint Presentation</vt:lpstr>
      <vt:lpstr>PowerPoint Presentation</vt:lpstr>
      <vt:lpstr>PowerPoint Presentation</vt:lpstr>
      <vt:lpstr>The Natural History of Untreated Syphilis</vt:lpstr>
      <vt:lpstr>PowerPoint Presentation</vt:lpstr>
      <vt:lpstr>Rapid/Point of Care Testing</vt:lpstr>
      <vt:lpstr>Make Testing for Syphilis as Accessible as Possible</vt:lpstr>
      <vt:lpstr>PowerPoint Presentation</vt:lpstr>
      <vt:lpstr>Primary syphilis</vt:lpstr>
      <vt:lpstr>Secondary syphilis</vt:lpstr>
      <vt:lpstr>Latent syphilis</vt:lpstr>
      <vt:lpstr>Neurologic manifestations of syphilis CAN OCCUR AT ANY STAGE</vt:lpstr>
      <vt:lpstr>Tertiary syphilis</vt:lpstr>
      <vt:lpstr>Treatment of Syphilis</vt:lpstr>
      <vt:lpstr>Treatment of Syphilis</vt:lpstr>
      <vt:lpstr>IHS National Pharmacy and Therapeutics Committee 9/29/2023</vt:lpstr>
      <vt:lpstr>PowerPoint Presentation</vt:lpstr>
      <vt:lpstr>Primary and Secondary Syphilis  Treatment Follow up</vt:lpstr>
      <vt:lpstr>Congenital syphilis</vt:lpstr>
      <vt:lpstr>Prevention of Congenital Syphilis</vt:lpstr>
      <vt:lpstr>Syphilis in Pregnancy</vt:lpstr>
      <vt:lpstr>Diagnosis of Congenital Syphilis</vt:lpstr>
      <vt:lpstr> Treatment of Congenital Syphilis</vt:lpstr>
      <vt:lpstr>Treatment of Proven or Highly Probable CS</vt:lpstr>
      <vt:lpstr>Treatment of Possible Congenital Syphilis</vt:lpstr>
      <vt:lpstr>Syndemic Approach  to Syphilis and Congenital Syphilis</vt:lpstr>
      <vt:lpstr>Clinical Pearls</vt:lpstr>
      <vt:lpstr>Case</vt:lpstr>
      <vt:lpstr>PowerPoint Presentation</vt:lpstr>
      <vt:lpstr>Case</vt:lpstr>
      <vt:lpstr>Case continued</vt:lpstr>
      <vt:lpstr>Resources</vt:lpstr>
      <vt:lpstr>Acknowledments</vt:lpstr>
      <vt:lpstr>Pinagigi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Syphilis</dc:title>
  <dc:creator>Amy J. DeLong</dc:creator>
  <cp:lastModifiedBy>Amy J. DeLong</cp:lastModifiedBy>
  <cp:revision>130</cp:revision>
  <cp:lastPrinted>2023-12-01T18:09:56Z</cp:lastPrinted>
  <dcterms:created xsi:type="dcterms:W3CDTF">2023-11-28T15:07:19Z</dcterms:created>
  <dcterms:modified xsi:type="dcterms:W3CDTF">2023-12-05T12:54:14Z</dcterms:modified>
</cp:coreProperties>
</file>