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67" r:id="rId2"/>
    <p:sldMasterId id="2147483691" r:id="rId3"/>
  </p:sldMasterIdLst>
  <p:notesMasterIdLst>
    <p:notesMasterId r:id="rId33"/>
  </p:notesMasterIdLst>
  <p:sldIdLst>
    <p:sldId id="795" r:id="rId4"/>
    <p:sldId id="1704" r:id="rId5"/>
    <p:sldId id="1707" r:id="rId6"/>
    <p:sldId id="2278" r:id="rId7"/>
    <p:sldId id="2279" r:id="rId8"/>
    <p:sldId id="823" r:id="rId9"/>
    <p:sldId id="841" r:id="rId10"/>
    <p:sldId id="843" r:id="rId11"/>
    <p:sldId id="2280" r:id="rId12"/>
    <p:sldId id="2281" r:id="rId13"/>
    <p:sldId id="1703" r:id="rId14"/>
    <p:sldId id="2300" r:id="rId15"/>
    <p:sldId id="2284" r:id="rId16"/>
    <p:sldId id="2285" r:id="rId17"/>
    <p:sldId id="2282" r:id="rId18"/>
    <p:sldId id="2286" r:id="rId19"/>
    <p:sldId id="2288" r:id="rId20"/>
    <p:sldId id="2287" r:id="rId21"/>
    <p:sldId id="2289" r:id="rId22"/>
    <p:sldId id="2290" r:id="rId23"/>
    <p:sldId id="2291" r:id="rId24"/>
    <p:sldId id="2292" r:id="rId25"/>
    <p:sldId id="2293" r:id="rId26"/>
    <p:sldId id="2294" r:id="rId27"/>
    <p:sldId id="2295" r:id="rId28"/>
    <p:sldId id="2296" r:id="rId29"/>
    <p:sldId id="2297" r:id="rId30"/>
    <p:sldId id="2298" r:id="rId31"/>
    <p:sldId id="2299" r:id="rId32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ra Fuller" initials="NF" lastIdx="1" clrIdx="0">
    <p:extLst>
      <p:ext uri="{19B8F6BF-5375-455C-9EA6-DF929625EA0E}">
        <p15:presenceInfo xmlns:p15="http://schemas.microsoft.com/office/powerpoint/2012/main" userId="S-1-5-21-2966234753-3346531789-2909034793-1726" providerId="AD"/>
      </p:ext>
    </p:extLst>
  </p:cmAuthor>
  <p:cmAuthor id="2" name="Andia, Jonny (CDC/OID/NCHHSTP)" initials="AJ(" lastIdx="18" clrIdx="1">
    <p:extLst>
      <p:ext uri="{19B8F6BF-5375-455C-9EA6-DF929625EA0E}">
        <p15:presenceInfo xmlns:p15="http://schemas.microsoft.com/office/powerpoint/2012/main" userId="S-1-5-21-1207783550-2075000910-922709458-178490" providerId="AD"/>
      </p:ext>
    </p:extLst>
  </p:cmAuthor>
  <p:cmAuthor id="3" name="Miles, Gillian (CDC/DDID/NCHHSTP)" initials="hsu1" lastIdx="4" clrIdx="2">
    <p:extLst>
      <p:ext uri="{19B8F6BF-5375-455C-9EA6-DF929625EA0E}">
        <p15:presenceInfo xmlns:p15="http://schemas.microsoft.com/office/powerpoint/2012/main" userId="Miles, Gillian (CDC/DDID/NCHHSTP)" providerId="None"/>
      </p:ext>
    </p:extLst>
  </p:cmAuthor>
  <p:cmAuthor id="4" name="Laura Pegram" initials="LP" lastIdx="6" clrIdx="3">
    <p:extLst>
      <p:ext uri="{19B8F6BF-5375-455C-9EA6-DF929625EA0E}">
        <p15:presenceInfo xmlns:p15="http://schemas.microsoft.com/office/powerpoint/2012/main" userId="Laura Pegram" providerId="None"/>
      </p:ext>
    </p:extLst>
  </p:cmAuthor>
  <p:cmAuthor id="5" name="Farah Nageer-Kanthor" initials="FN" lastIdx="3" clrIdx="4">
    <p:extLst>
      <p:ext uri="{19B8F6BF-5375-455C-9EA6-DF929625EA0E}">
        <p15:presenceInfo xmlns:p15="http://schemas.microsoft.com/office/powerpoint/2012/main" userId="S-1-5-21-2966234753-3346531789-2909034793-11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31D774"/>
    <a:srgbClr val="4DAC92"/>
    <a:srgbClr val="73FDD6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32ED5C-654D-4BC1-8327-F00D6FAF5CF2}" v="13" dt="2023-12-05T03:04:37.836"/>
    <p1510:client id="{DED050A7-E6B7-48E8-A6E6-9392D92A3F42}" v="5" dt="2023-12-05T11:29:44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159" autoAdjust="0"/>
    <p:restoredTop sz="83597" autoAdjust="0"/>
  </p:normalViewPr>
  <p:slideViewPr>
    <p:cSldViewPr snapToGrid="0">
      <p:cViewPr varScale="1">
        <p:scale>
          <a:sx n="67" d="100"/>
          <a:sy n="67" d="100"/>
        </p:scale>
        <p:origin x="176" y="2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1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gg Reilley" clId="Web-{DED050A7-E6B7-48E8-A6E6-9392D92A3F42}"/>
    <pc:docChg chg="addSld delSld modSld">
      <pc:chgData name="Brigg Reilley" userId="" providerId="" clId="Web-{DED050A7-E6B7-48E8-A6E6-9392D92A3F42}" dt="2023-12-05T11:29:44.412" v="4"/>
      <pc:docMkLst>
        <pc:docMk/>
      </pc:docMkLst>
      <pc:sldChg chg="delSp modSp del">
        <pc:chgData name="Brigg Reilley" userId="" providerId="" clId="Web-{DED050A7-E6B7-48E8-A6E6-9392D92A3F42}" dt="2023-12-05T11:29:44.412" v="4"/>
        <pc:sldMkLst>
          <pc:docMk/>
          <pc:sldMk cId="3486997201" sldId="2283"/>
        </pc:sldMkLst>
        <pc:spChg chg="del mod">
          <ac:chgData name="Brigg Reilley" userId="" providerId="" clId="Web-{DED050A7-E6B7-48E8-A6E6-9392D92A3F42}" dt="2023-12-05T11:29:18.520" v="2"/>
          <ac:spMkLst>
            <pc:docMk/>
            <pc:sldMk cId="3486997201" sldId="2283"/>
            <ac:spMk id="3" creationId="{35AE9B53-F97D-C9DA-E906-6F5FB29C80D1}"/>
          </ac:spMkLst>
        </pc:spChg>
        <pc:picChg chg="del">
          <ac:chgData name="Brigg Reilley" userId="" providerId="" clId="Web-{DED050A7-E6B7-48E8-A6E6-9392D92A3F42}" dt="2023-12-05T11:29:23.302" v="3"/>
          <ac:picMkLst>
            <pc:docMk/>
            <pc:sldMk cId="3486997201" sldId="2283"/>
            <ac:picMk id="8" creationId="{1688A5BC-1B6D-A947-7705-A179FD3ADBC4}"/>
          </ac:picMkLst>
        </pc:picChg>
      </pc:sldChg>
      <pc:sldChg chg="add replId">
        <pc:chgData name="Brigg Reilley" userId="" providerId="" clId="Web-{DED050A7-E6B7-48E8-A6E6-9392D92A3F42}" dt="2023-12-05T11:29:07.504" v="0"/>
        <pc:sldMkLst>
          <pc:docMk/>
          <pc:sldMk cId="816714799" sldId="2300"/>
        </pc:sldMkLst>
      </pc:sldChg>
    </pc:docChg>
  </pc:docChgLst>
  <pc:docChgLst>
    <pc:chgData name="Brigg Reilley" clId="Web-{0A32ED5C-654D-4BC1-8327-F00D6FAF5CF2}"/>
    <pc:docChg chg="modSld">
      <pc:chgData name="Brigg Reilley" userId="" providerId="" clId="Web-{0A32ED5C-654D-4BC1-8327-F00D6FAF5CF2}" dt="2023-12-05T03:04:37.836" v="10" actId="14100"/>
      <pc:docMkLst>
        <pc:docMk/>
      </pc:docMkLst>
      <pc:sldChg chg="delSp modSp">
        <pc:chgData name="Brigg Reilley" userId="" providerId="" clId="Web-{0A32ED5C-654D-4BC1-8327-F00D6FAF5CF2}" dt="2023-12-05T03:04:37.836" v="10" actId="14100"/>
        <pc:sldMkLst>
          <pc:docMk/>
          <pc:sldMk cId="3139346379" sldId="841"/>
        </pc:sldMkLst>
        <pc:spChg chg="mod">
          <ac:chgData name="Brigg Reilley" userId="" providerId="" clId="Web-{0A32ED5C-654D-4BC1-8327-F00D6FAF5CF2}" dt="2023-12-05T03:04:37.836" v="10" actId="14100"/>
          <ac:spMkLst>
            <pc:docMk/>
            <pc:sldMk cId="3139346379" sldId="841"/>
            <ac:spMk id="3" creationId="{35AE9B53-F97D-C9DA-E906-6F5FB29C80D1}"/>
          </ac:spMkLst>
        </pc:spChg>
        <pc:spChg chg="del mod">
          <ac:chgData name="Brigg Reilley" userId="" providerId="" clId="Web-{0A32ED5C-654D-4BC1-8327-F00D6FAF5CF2}" dt="2023-12-05T03:04:13.351" v="6"/>
          <ac:spMkLst>
            <pc:docMk/>
            <pc:sldMk cId="3139346379" sldId="841"/>
            <ac:spMk id="17" creationId="{4ED56619-B98C-E71D-CAAB-C31A7E35A77A}"/>
          </ac:spMkLst>
        </pc:spChg>
        <pc:spChg chg="del mod">
          <ac:chgData name="Brigg Reilley" userId="" providerId="" clId="Web-{0A32ED5C-654D-4BC1-8327-F00D6FAF5CF2}" dt="2023-12-05T03:04:31.101" v="9"/>
          <ac:spMkLst>
            <pc:docMk/>
            <pc:sldMk cId="3139346379" sldId="841"/>
            <ac:spMk id="18" creationId="{770EF5D3-46B6-79E0-DB28-2C79F500BB35}"/>
          </ac:spMkLst>
        </pc:spChg>
        <pc:picChg chg="del">
          <ac:chgData name="Brigg Reilley" userId="" providerId="" clId="Web-{0A32ED5C-654D-4BC1-8327-F00D6FAF5CF2}" dt="2023-12-05T03:04:02.226" v="1"/>
          <ac:picMkLst>
            <pc:docMk/>
            <pc:sldMk cId="3139346379" sldId="841"/>
            <ac:picMk id="10" creationId="{E7A0E352-7D97-0002-9C28-791ACE62EE3F}"/>
          </ac:picMkLst>
        </pc:picChg>
        <pc:picChg chg="del">
          <ac:chgData name="Brigg Reilley" userId="" providerId="" clId="Web-{0A32ED5C-654D-4BC1-8327-F00D6FAF5CF2}" dt="2023-12-05T03:04:05.117" v="2"/>
          <ac:picMkLst>
            <pc:docMk/>
            <pc:sldMk cId="3139346379" sldId="841"/>
            <ac:picMk id="12" creationId="{FBE5BF8C-44BC-9AA9-B82B-5447C00E889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brigg\Downloads\FY%202022%20FInal%20HCV%20GPRA%20DEV%20measures-%20for%20Brigg%20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'All Area Spreadsheet'!$F$15</c:f>
              <c:strCache>
                <c:ptCount val="1"/>
                <c:pt idx="0">
                  <c:v>GP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'All Area Spreadsheet'!$G$14:$P$14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'All Area Spreadsheet'!$G$15:$P$15</c:f>
              <c:numCache>
                <c:formatCode>0.0</c:formatCode>
                <c:ptCount val="10"/>
                <c:pt idx="0">
                  <c:v>6.5398397976391225</c:v>
                </c:pt>
                <c:pt idx="1">
                  <c:v>7.8710603300767232</c:v>
                </c:pt>
                <c:pt idx="2">
                  <c:v>19.737430167597765</c:v>
                </c:pt>
                <c:pt idx="3">
                  <c:v>27.172295363480252</c:v>
                </c:pt>
                <c:pt idx="4">
                  <c:v>30.8</c:v>
                </c:pt>
                <c:pt idx="5" formatCode="General">
                  <c:v>38.799999999999997</c:v>
                </c:pt>
                <c:pt idx="6">
                  <c:v>53</c:v>
                </c:pt>
                <c:pt idx="7" formatCode="General">
                  <c:v>60.6</c:v>
                </c:pt>
                <c:pt idx="8" formatCode="General">
                  <c:v>63.8</c:v>
                </c:pt>
                <c:pt idx="9" formatCode="General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77-2E44-9E66-490380709317}"/>
            </c:ext>
          </c:extLst>
        </c:ser>
        <c:ser>
          <c:idx val="1"/>
          <c:order val="1"/>
          <c:tx>
            <c:strRef>
              <c:f>'All Area Spreadsheet'!$F$16</c:f>
              <c:strCache>
                <c:ptCount val="1"/>
                <c:pt idx="0">
                  <c:v>ABQ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'All Area Spreadsheet'!$G$14:$P$14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'All Area Spreadsheet'!$G$16:$P$16</c:f>
              <c:numCache>
                <c:formatCode>0.0</c:formatCode>
                <c:ptCount val="10"/>
                <c:pt idx="0">
                  <c:v>0.16252454797860094</c:v>
                </c:pt>
                <c:pt idx="1">
                  <c:v>1.2666200139958013</c:v>
                </c:pt>
                <c:pt idx="2">
                  <c:v>27.02894438138479</c:v>
                </c:pt>
                <c:pt idx="3">
                  <c:v>36.499712147380542</c:v>
                </c:pt>
                <c:pt idx="4" formatCode="General">
                  <c:v>45.9</c:v>
                </c:pt>
                <c:pt idx="5" formatCode="General">
                  <c:v>53.9</c:v>
                </c:pt>
                <c:pt idx="6" formatCode="General">
                  <c:v>60.1</c:v>
                </c:pt>
                <c:pt idx="7" formatCode="General">
                  <c:v>63.7</c:v>
                </c:pt>
                <c:pt idx="8" formatCode="General">
                  <c:v>63.9</c:v>
                </c:pt>
                <c:pt idx="9" formatCode="General">
                  <c:v>65.8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77-2E44-9E66-490380709317}"/>
            </c:ext>
          </c:extLst>
        </c:ser>
        <c:ser>
          <c:idx val="2"/>
          <c:order val="2"/>
          <c:tx>
            <c:strRef>
              <c:f>'All Area Spreadsheet'!$F$17</c:f>
              <c:strCache>
                <c:ptCount val="1"/>
                <c:pt idx="0">
                  <c:v>BEM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'All Area Spreadsheet'!$G$14:$P$14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'All Area Spreadsheet'!$G$17:$P$17</c:f>
              <c:numCache>
                <c:formatCode>0.0</c:formatCode>
                <c:ptCount val="10"/>
                <c:pt idx="0">
                  <c:v>8.9278675601103661</c:v>
                </c:pt>
                <c:pt idx="1">
                  <c:v>23.338975878121033</c:v>
                </c:pt>
                <c:pt idx="2">
                  <c:v>48.063533507397736</c:v>
                </c:pt>
                <c:pt idx="3" formatCode="General">
                  <c:v>63.6</c:v>
                </c:pt>
                <c:pt idx="4" formatCode="General">
                  <c:v>69.3</c:v>
                </c:pt>
                <c:pt idx="5" formatCode="General">
                  <c:v>73.400000000000006</c:v>
                </c:pt>
                <c:pt idx="6" formatCode="General">
                  <c:v>78.900000000000006</c:v>
                </c:pt>
                <c:pt idx="7" formatCode="General">
                  <c:v>82</c:v>
                </c:pt>
                <c:pt idx="8" formatCode="General">
                  <c:v>83.4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77-2E44-9E66-490380709317}"/>
            </c:ext>
          </c:extLst>
        </c:ser>
        <c:ser>
          <c:idx val="3"/>
          <c:order val="3"/>
          <c:tx>
            <c:strRef>
              <c:f>'All Area Spreadsheet'!$F$18</c:f>
              <c:strCache>
                <c:ptCount val="1"/>
                <c:pt idx="0">
                  <c:v>BIL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'All Area Spreadsheet'!$G$14:$P$14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'All Area Spreadsheet'!$G$18:$P$18</c:f>
              <c:numCache>
                <c:formatCode>0.0</c:formatCode>
                <c:ptCount val="10"/>
                <c:pt idx="0">
                  <c:v>15.314382530120483</c:v>
                </c:pt>
                <c:pt idx="1">
                  <c:v>17.187185170259923</c:v>
                </c:pt>
                <c:pt idx="2">
                  <c:v>24.644696189495367</c:v>
                </c:pt>
                <c:pt idx="3">
                  <c:v>25.671641791044774</c:v>
                </c:pt>
                <c:pt idx="4" formatCode="General">
                  <c:v>30.9</c:v>
                </c:pt>
                <c:pt idx="5" formatCode="General">
                  <c:v>38.700000000000003</c:v>
                </c:pt>
                <c:pt idx="6" formatCode="General">
                  <c:v>49.8</c:v>
                </c:pt>
                <c:pt idx="7" formatCode="General">
                  <c:v>54.6</c:v>
                </c:pt>
                <c:pt idx="8" formatCode="General">
                  <c:v>60.4</c:v>
                </c:pt>
                <c:pt idx="9" formatCode="General">
                  <c:v>62.4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77-2E44-9E66-490380709317}"/>
            </c:ext>
          </c:extLst>
        </c:ser>
        <c:ser>
          <c:idx val="4"/>
          <c:order val="4"/>
          <c:tx>
            <c:strRef>
              <c:f>'All Area Spreadsheet'!$F$19</c:f>
              <c:strCache>
                <c:ptCount val="1"/>
                <c:pt idx="0">
                  <c:v>NAV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'All Area Spreadsheet'!$G$14:$P$14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'All Area Spreadsheet'!$G$19:$P$19</c:f>
              <c:numCache>
                <c:formatCode>0.0</c:formatCode>
                <c:ptCount val="10"/>
                <c:pt idx="0" formatCode="0.00">
                  <c:v>5.3843440336080555</c:v>
                </c:pt>
                <c:pt idx="1">
                  <c:v>9.2376128320020783</c:v>
                </c:pt>
                <c:pt idx="2">
                  <c:v>35.227496553082524</c:v>
                </c:pt>
                <c:pt idx="3">
                  <c:v>47.0076421742151</c:v>
                </c:pt>
                <c:pt idx="4" formatCode="General">
                  <c:v>55.1</c:v>
                </c:pt>
                <c:pt idx="5" formatCode="General">
                  <c:v>62.8</c:v>
                </c:pt>
                <c:pt idx="6" formatCode="General">
                  <c:v>68.7</c:v>
                </c:pt>
                <c:pt idx="7" formatCode="General">
                  <c:v>67.599999999999994</c:v>
                </c:pt>
                <c:pt idx="8" formatCode="General">
                  <c:v>68.3</c:v>
                </c:pt>
                <c:pt idx="9" formatCode="General">
                  <c:v>70.599999999999994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777-2E44-9E66-490380709317}"/>
            </c:ext>
          </c:extLst>
        </c:ser>
        <c:ser>
          <c:idx val="5"/>
          <c:order val="5"/>
          <c:tx>
            <c:strRef>
              <c:f>'All Area Spreadsheet'!$F$20</c:f>
              <c:strCache>
                <c:ptCount val="1"/>
                <c:pt idx="0">
                  <c:v>OKC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'All Area Spreadsheet'!$G$14:$P$14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'All Area Spreadsheet'!$G$20:$P$20</c:f>
              <c:numCache>
                <c:formatCode>0.0</c:formatCode>
                <c:ptCount val="10"/>
                <c:pt idx="0">
                  <c:v>10.376889772162681</c:v>
                </c:pt>
                <c:pt idx="1">
                  <c:v>12.700657073941613</c:v>
                </c:pt>
                <c:pt idx="2">
                  <c:v>23.223951285520975</c:v>
                </c:pt>
                <c:pt idx="3">
                  <c:v>31.412464766677108</c:v>
                </c:pt>
                <c:pt idx="4" formatCode="General">
                  <c:v>47.8</c:v>
                </c:pt>
                <c:pt idx="5" formatCode="General">
                  <c:v>62</c:v>
                </c:pt>
                <c:pt idx="6" formatCode="General">
                  <c:v>65.8</c:v>
                </c:pt>
                <c:pt idx="7" formatCode="General">
                  <c:v>69</c:v>
                </c:pt>
                <c:pt idx="8" formatCode="General">
                  <c:v>69.400000000000006</c:v>
                </c:pt>
                <c:pt idx="9" formatCode="General">
                  <c:v>66.599999999999994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9777-2E44-9E66-490380709317}"/>
            </c:ext>
          </c:extLst>
        </c:ser>
        <c:ser>
          <c:idx val="6"/>
          <c:order val="6"/>
          <c:tx>
            <c:strRef>
              <c:f>'All Area Spreadsheet'!$F$21</c:f>
              <c:strCache>
                <c:ptCount val="1"/>
                <c:pt idx="0">
                  <c:v>PHX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'All Area Spreadsheet'!$G$14:$P$14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'All Area Spreadsheet'!$G$21:$P$21</c:f>
              <c:numCache>
                <c:formatCode>0.0</c:formatCode>
                <c:ptCount val="10"/>
                <c:pt idx="0">
                  <c:v>17.038452352519702</c:v>
                </c:pt>
                <c:pt idx="1">
                  <c:v>18.088467614533965</c:v>
                </c:pt>
                <c:pt idx="2">
                  <c:v>27.657389339632331</c:v>
                </c:pt>
                <c:pt idx="3">
                  <c:v>33.191642219960485</c:v>
                </c:pt>
                <c:pt idx="4" formatCode="General">
                  <c:v>40.200000000000003</c:v>
                </c:pt>
                <c:pt idx="5">
                  <c:v>51.6</c:v>
                </c:pt>
                <c:pt idx="6" formatCode="General">
                  <c:v>62.9</c:v>
                </c:pt>
                <c:pt idx="7" formatCode="General">
                  <c:v>67.2</c:v>
                </c:pt>
                <c:pt idx="8" formatCode="General">
                  <c:v>69.400000000000006</c:v>
                </c:pt>
                <c:pt idx="9" formatCode="General">
                  <c:v>69.2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777-2E44-9E66-490380709317}"/>
            </c:ext>
          </c:extLst>
        </c:ser>
        <c:ser>
          <c:idx val="7"/>
          <c:order val="7"/>
          <c:tx>
            <c:strRef>
              <c:f>'All Area Spreadsheet'!$F$22</c:f>
              <c:strCache>
                <c:ptCount val="1"/>
                <c:pt idx="0">
                  <c:v>POR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'All Area Spreadsheet'!$G$14:$P$14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'All Area Spreadsheet'!$G$22:$P$22</c:f>
              <c:numCache>
                <c:formatCode>0.0</c:formatCode>
                <c:ptCount val="10"/>
                <c:pt idx="0">
                  <c:v>1.2506513809275663</c:v>
                </c:pt>
                <c:pt idx="1">
                  <c:v>16.650246305418719</c:v>
                </c:pt>
                <c:pt idx="2">
                  <c:v>28.820835718374354</c:v>
                </c:pt>
                <c:pt idx="3">
                  <c:v>35.877862595419849</c:v>
                </c:pt>
                <c:pt idx="4" formatCode="General">
                  <c:v>47.6</c:v>
                </c:pt>
                <c:pt idx="5" formatCode="General">
                  <c:v>58.7</c:v>
                </c:pt>
                <c:pt idx="6" formatCode="General">
                  <c:v>68</c:v>
                </c:pt>
                <c:pt idx="7" formatCode="General">
                  <c:v>71.599999999999994</c:v>
                </c:pt>
                <c:pt idx="8" formatCode="General">
                  <c:v>70.599999999999994</c:v>
                </c:pt>
                <c:pt idx="9" formatCode="General">
                  <c:v>71.8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777-2E44-9E66-490380709317}"/>
            </c:ext>
          </c:extLst>
        </c:ser>
        <c:ser>
          <c:idx val="8"/>
          <c:order val="8"/>
          <c:tx>
            <c:strRef>
              <c:f>'All Area Spreadsheet'!$F$23</c:f>
              <c:strCache>
                <c:ptCount val="1"/>
                <c:pt idx="0">
                  <c:v>NATIONAL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'All Area Spreadsheet'!$G$14:$P$14</c:f>
              <c:numCache>
                <c:formatCode>General</c:formatCod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numCache>
            </c:numRef>
          </c:cat>
          <c:val>
            <c:numRef>
              <c:f>'All Area Spreadsheet'!$G$23:$P$23</c:f>
              <c:numCache>
                <c:formatCode>General</c:formatCode>
                <c:ptCount val="10"/>
                <c:pt idx="0">
                  <c:v>8</c:v>
                </c:pt>
                <c:pt idx="1">
                  <c:v>11.3</c:v>
                </c:pt>
                <c:pt idx="2" formatCode="0.0">
                  <c:v>28.742993049777709</c:v>
                </c:pt>
                <c:pt idx="3">
                  <c:v>37.4</c:v>
                </c:pt>
                <c:pt idx="4">
                  <c:v>45.6</c:v>
                </c:pt>
                <c:pt idx="5">
                  <c:v>54.3</c:v>
                </c:pt>
                <c:pt idx="6">
                  <c:v>62.7</c:v>
                </c:pt>
                <c:pt idx="7">
                  <c:v>65.599999999999994</c:v>
                </c:pt>
                <c:pt idx="8">
                  <c:v>67.2</c:v>
                </c:pt>
                <c:pt idx="9">
                  <c:v>67.5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9777-2E44-9E66-4903807093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60268799"/>
        <c:axId val="1597652575"/>
      </c:lineChart>
      <c:catAx>
        <c:axId val="1360268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652575"/>
        <c:crosses val="autoZero"/>
        <c:auto val="1"/>
        <c:lblAlgn val="ctr"/>
        <c:lblOffset val="100"/>
        <c:noMultiLvlLbl val="0"/>
      </c:catAx>
      <c:valAx>
        <c:axId val="1597652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0268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5801296226908289E-2"/>
          <c:y val="9.3188922187286444E-2"/>
          <c:w val="0.9584207539424997"/>
          <c:h val="0.886016325294829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'by SU graphs'!$E$4:$E$55</c:f>
              <c:numCache>
                <c:formatCode>General</c:formatCode>
                <c:ptCount val="52"/>
                <c:pt idx="0">
                  <c:v>3.9</c:v>
                </c:pt>
                <c:pt idx="1">
                  <c:v>32.700000000000003</c:v>
                </c:pt>
                <c:pt idx="2">
                  <c:v>36.5</c:v>
                </c:pt>
                <c:pt idx="3">
                  <c:v>42.6</c:v>
                </c:pt>
                <c:pt idx="4">
                  <c:v>44.8</c:v>
                </c:pt>
                <c:pt idx="5">
                  <c:v>50</c:v>
                </c:pt>
                <c:pt idx="6">
                  <c:v>51.2</c:v>
                </c:pt>
                <c:pt idx="7">
                  <c:v>52.8</c:v>
                </c:pt>
                <c:pt idx="8">
                  <c:v>53.5</c:v>
                </c:pt>
                <c:pt idx="9">
                  <c:v>54.9</c:v>
                </c:pt>
                <c:pt idx="10">
                  <c:v>58.7</c:v>
                </c:pt>
                <c:pt idx="11">
                  <c:v>63.2</c:v>
                </c:pt>
                <c:pt idx="12">
                  <c:v>63.7</c:v>
                </c:pt>
                <c:pt idx="13">
                  <c:v>64.5</c:v>
                </c:pt>
                <c:pt idx="14">
                  <c:v>64.8</c:v>
                </c:pt>
                <c:pt idx="15">
                  <c:v>65</c:v>
                </c:pt>
                <c:pt idx="16">
                  <c:v>65.8</c:v>
                </c:pt>
                <c:pt idx="17">
                  <c:v>67.400000000000006</c:v>
                </c:pt>
                <c:pt idx="18">
                  <c:v>68.2</c:v>
                </c:pt>
                <c:pt idx="19">
                  <c:v>68.400000000000006</c:v>
                </c:pt>
                <c:pt idx="20">
                  <c:v>69.3</c:v>
                </c:pt>
                <c:pt idx="21">
                  <c:v>70</c:v>
                </c:pt>
                <c:pt idx="22">
                  <c:v>70.2</c:v>
                </c:pt>
                <c:pt idx="23">
                  <c:v>70.400000000000006</c:v>
                </c:pt>
                <c:pt idx="24">
                  <c:v>70.599999999999994</c:v>
                </c:pt>
                <c:pt idx="25">
                  <c:v>71.099999999999994</c:v>
                </c:pt>
                <c:pt idx="26">
                  <c:v>71.3</c:v>
                </c:pt>
                <c:pt idx="27">
                  <c:v>71.3</c:v>
                </c:pt>
                <c:pt idx="28">
                  <c:v>71.5</c:v>
                </c:pt>
                <c:pt idx="29">
                  <c:v>71.5</c:v>
                </c:pt>
                <c:pt idx="30">
                  <c:v>72.5</c:v>
                </c:pt>
                <c:pt idx="31">
                  <c:v>73</c:v>
                </c:pt>
                <c:pt idx="32">
                  <c:v>73.099999999999994</c:v>
                </c:pt>
                <c:pt idx="33">
                  <c:v>73.2</c:v>
                </c:pt>
                <c:pt idx="34">
                  <c:v>73.900000000000006</c:v>
                </c:pt>
                <c:pt idx="35">
                  <c:v>74.8</c:v>
                </c:pt>
                <c:pt idx="36">
                  <c:v>76.2</c:v>
                </c:pt>
                <c:pt idx="37">
                  <c:v>76.8</c:v>
                </c:pt>
                <c:pt idx="38">
                  <c:v>77.2</c:v>
                </c:pt>
                <c:pt idx="39">
                  <c:v>77.5</c:v>
                </c:pt>
                <c:pt idx="40">
                  <c:v>79.099999999999994</c:v>
                </c:pt>
                <c:pt idx="41">
                  <c:v>79.400000000000006</c:v>
                </c:pt>
                <c:pt idx="42">
                  <c:v>80.900000000000006</c:v>
                </c:pt>
                <c:pt idx="43">
                  <c:v>81.2</c:v>
                </c:pt>
                <c:pt idx="44">
                  <c:v>82</c:v>
                </c:pt>
                <c:pt idx="45">
                  <c:v>82.1</c:v>
                </c:pt>
                <c:pt idx="46">
                  <c:v>82.3</c:v>
                </c:pt>
                <c:pt idx="47">
                  <c:v>82.8</c:v>
                </c:pt>
                <c:pt idx="48">
                  <c:v>86.7</c:v>
                </c:pt>
                <c:pt idx="49">
                  <c:v>87.2</c:v>
                </c:pt>
                <c:pt idx="50">
                  <c:v>91</c:v>
                </c:pt>
                <c:pt idx="51">
                  <c:v>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80-1A44-97E2-A2E76AE067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5815376"/>
        <c:axId val="715817776"/>
      </c:barChart>
      <c:catAx>
        <c:axId val="7158153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5817776"/>
        <c:crosses val="autoZero"/>
        <c:auto val="1"/>
        <c:lblAlgn val="ctr"/>
        <c:lblOffset val="100"/>
        <c:noMultiLvlLbl val="0"/>
      </c:catAx>
      <c:valAx>
        <c:axId val="71581777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81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4D66FB8F-0593-4E12-B097-C677B92B948C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3A10F09-5B58-4BF2-8268-DF885C611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10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0F0F4-4215-4694-A1B5-E0A1D09AC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389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92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0F0F4-4215-4694-A1B5-E0A1D09AC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124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02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9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04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80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37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57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49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02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0F0F4-4215-4694-A1B5-E0A1D09AC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19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006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0F0F4-4215-4694-A1B5-E0A1D09AC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54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53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317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6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014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90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15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0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9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0F0F4-4215-4694-A1B5-E0A1D09AC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483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0F0F4-4215-4694-A1B5-E0A1D09AC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6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0F0F4-4215-4694-A1B5-E0A1D09AC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998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E0F0F4-4215-4694-A1B5-E0A1D09AC1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681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63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5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E0F0F4-4215-4694-A1B5-E0A1D09AC1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07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DC 4x8 Scientific Post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4199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2057400"/>
            <a:ext cx="85344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Closing– Myriad Pro, Bold, 28pt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96690891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Headline—Arial,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100000"/>
              <a:buFont typeface="Arial" pitchFamily="34" charset="0"/>
              <a:buChar char="□"/>
              <a:defRPr sz="2400" b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buSzPct val="120000"/>
              <a:buFont typeface="Arial" pitchFamily="34" charset="0"/>
              <a:buChar char="▫"/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buSzPct val="80000"/>
              <a:buFont typeface="Arial" pitchFamily="34" charset="0"/>
              <a:buChar char="●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buSzPct val="100000"/>
              <a:buFont typeface="Arial" pitchFamily="34" charset="0"/>
              <a:buChar char="◦"/>
              <a:defRPr sz="1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▪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First level—Arial, Bold, 24pt</a:t>
            </a:r>
          </a:p>
          <a:p>
            <a:pPr lvl="1"/>
            <a:r>
              <a:rPr lang="en-US" dirty="0"/>
              <a:t>Second level—Arial, 20pt</a:t>
            </a:r>
          </a:p>
          <a:p>
            <a:pPr lvl="2"/>
            <a:r>
              <a:rPr lang="en-US" dirty="0"/>
              <a:t>Third level—Arial, 18pt	</a:t>
            </a:r>
          </a:p>
          <a:p>
            <a:pPr lvl="3"/>
            <a:r>
              <a:rPr lang="en-US" dirty="0"/>
              <a:t>Fourth level—Arial, 18pt</a:t>
            </a:r>
          </a:p>
          <a:p>
            <a:pPr lvl="4"/>
            <a:r>
              <a:rPr lang="en-US" dirty="0"/>
              <a:t>Fifth level—Arial,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* Citations, references, and credits – Arial, 11pt</a:t>
            </a:r>
          </a:p>
        </p:txBody>
      </p:sp>
    </p:spTree>
    <p:extLst>
      <p:ext uri="{BB962C8B-B14F-4D97-AF65-F5344CB8AC3E}">
        <p14:creationId xmlns:p14="http://schemas.microsoft.com/office/powerpoint/2010/main" val="283645182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Headline—Arial,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100000"/>
              <a:buFont typeface="Arial" pitchFamily="34" charset="0"/>
              <a:buChar char="□"/>
              <a:defRPr sz="2400" b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buSzPct val="120000"/>
              <a:buFont typeface="Arial" pitchFamily="34" charset="0"/>
              <a:buChar char="▫"/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buSzPct val="80000"/>
              <a:buFont typeface="Arial" pitchFamily="34" charset="0"/>
              <a:buChar char="●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buSzPct val="100000"/>
              <a:buFont typeface="Arial" pitchFamily="34" charset="0"/>
              <a:buChar char="◦"/>
              <a:defRPr sz="1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▪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First level—Arial, Bold, 24pt</a:t>
            </a:r>
          </a:p>
          <a:p>
            <a:pPr lvl="1"/>
            <a:r>
              <a:rPr lang="en-US" dirty="0"/>
              <a:t>Second level—Arial, 20pt</a:t>
            </a:r>
          </a:p>
          <a:p>
            <a:pPr lvl="2"/>
            <a:r>
              <a:rPr lang="en-US" dirty="0"/>
              <a:t>Third level—Arial, 18pt	</a:t>
            </a:r>
          </a:p>
          <a:p>
            <a:pPr lvl="3"/>
            <a:r>
              <a:rPr lang="en-US" dirty="0"/>
              <a:t>Fourth level—Arial, 18pt</a:t>
            </a:r>
          </a:p>
          <a:p>
            <a:pPr lvl="4"/>
            <a:r>
              <a:rPr lang="en-US" dirty="0"/>
              <a:t>Fifth level—Arial,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* Citations, references, and credits – Arial, 11pt</a:t>
            </a:r>
          </a:p>
        </p:txBody>
      </p:sp>
    </p:spTree>
    <p:extLst>
      <p:ext uri="{BB962C8B-B14F-4D97-AF65-F5344CB8AC3E}">
        <p14:creationId xmlns:p14="http://schemas.microsoft.com/office/powerpoint/2010/main" val="167790532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Headline—Arial,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100000"/>
              <a:buFont typeface="Arial" pitchFamily="34" charset="0"/>
              <a:buChar char="□"/>
              <a:defRPr sz="2400" b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buSzPct val="120000"/>
              <a:buFont typeface="Arial" pitchFamily="34" charset="0"/>
              <a:buChar char="▫"/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buSzPct val="80000"/>
              <a:buFont typeface="Arial" pitchFamily="34" charset="0"/>
              <a:buChar char="●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buSzPct val="100000"/>
              <a:buFont typeface="Arial" pitchFamily="34" charset="0"/>
              <a:buChar char="◦"/>
              <a:defRPr sz="1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▪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First level—Arial, Bold, 24pt</a:t>
            </a:r>
          </a:p>
          <a:p>
            <a:pPr lvl="1"/>
            <a:r>
              <a:rPr lang="en-US" dirty="0"/>
              <a:t>Second level—Arial, 20pt</a:t>
            </a:r>
          </a:p>
          <a:p>
            <a:pPr lvl="2"/>
            <a:r>
              <a:rPr lang="en-US" dirty="0"/>
              <a:t>Third level—Arial, 18pt	</a:t>
            </a:r>
          </a:p>
          <a:p>
            <a:pPr lvl="3"/>
            <a:r>
              <a:rPr lang="en-US" dirty="0"/>
              <a:t>Fourth level—Arial, 18pt</a:t>
            </a:r>
          </a:p>
          <a:p>
            <a:pPr lvl="4"/>
            <a:r>
              <a:rPr lang="en-US" dirty="0"/>
              <a:t>Fifth level—Arial,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* Citations, references, and credits – Arial, 11pt</a:t>
            </a:r>
          </a:p>
        </p:txBody>
      </p:sp>
    </p:spTree>
    <p:extLst>
      <p:ext uri="{BB962C8B-B14F-4D97-AF65-F5344CB8AC3E}">
        <p14:creationId xmlns:p14="http://schemas.microsoft.com/office/powerpoint/2010/main" val="299756920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Headline—Arial,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100000"/>
              <a:buFont typeface="Arial" pitchFamily="34" charset="0"/>
              <a:buChar char="□"/>
              <a:defRPr sz="2400" b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buSzPct val="120000"/>
              <a:buFont typeface="Arial" pitchFamily="34" charset="0"/>
              <a:buChar char="▫"/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buSzPct val="80000"/>
              <a:buFont typeface="Arial" pitchFamily="34" charset="0"/>
              <a:buChar char="●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buSzPct val="100000"/>
              <a:buFont typeface="Arial" pitchFamily="34" charset="0"/>
              <a:buChar char="◦"/>
              <a:defRPr sz="1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▪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First level—Arial, Bold, 24pt</a:t>
            </a:r>
          </a:p>
          <a:p>
            <a:pPr lvl="1"/>
            <a:r>
              <a:rPr lang="en-US" dirty="0"/>
              <a:t>Second level—Arial, 20pt</a:t>
            </a:r>
          </a:p>
          <a:p>
            <a:pPr lvl="2"/>
            <a:r>
              <a:rPr lang="en-US" dirty="0"/>
              <a:t>Third level—Arial, 18pt	</a:t>
            </a:r>
          </a:p>
          <a:p>
            <a:pPr lvl="3"/>
            <a:r>
              <a:rPr lang="en-US" dirty="0"/>
              <a:t>Fourth level—Arial, 18pt</a:t>
            </a:r>
          </a:p>
          <a:p>
            <a:pPr lvl="4"/>
            <a:r>
              <a:rPr lang="en-US" dirty="0"/>
              <a:t>Fifth level—Arial,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* Citations, references, and credits – Arial, 11pt</a:t>
            </a:r>
          </a:p>
        </p:txBody>
      </p:sp>
    </p:spTree>
    <p:extLst>
      <p:ext uri="{BB962C8B-B14F-4D97-AF65-F5344CB8AC3E}">
        <p14:creationId xmlns:p14="http://schemas.microsoft.com/office/powerpoint/2010/main" val="28474481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Header—Arial, bold, No shadow, 20pt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435104"/>
            <a:ext cx="4011084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Arial, 14pt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4637741" y="291356"/>
            <a:ext cx="7213600" cy="5486401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100000"/>
              <a:buFont typeface="Arial" pitchFamily="34" charset="0"/>
              <a:buChar char="□"/>
              <a:defRPr sz="2400" b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buSzPct val="70000"/>
              <a:buFont typeface="Arial" pitchFamily="34" charset="0"/>
              <a:buChar char="■"/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buSzPct val="70000"/>
              <a:buFont typeface="Arial" pitchFamily="34" charset="0"/>
              <a:buChar char="●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buSzPct val="70000"/>
              <a:buFont typeface="Arial" pitchFamily="34" charset="0"/>
              <a:buChar char="○"/>
              <a:defRPr sz="1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buSzPct val="60000"/>
              <a:buFont typeface="Arial" pitchFamily="34" charset="0"/>
              <a:buChar char="●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First level—Arial, Bold, 24pt</a:t>
            </a:r>
          </a:p>
          <a:p>
            <a:pPr lvl="1"/>
            <a:r>
              <a:rPr lang="en-US" dirty="0"/>
              <a:t>Second level—Arial, 20pt</a:t>
            </a:r>
          </a:p>
          <a:p>
            <a:pPr lvl="2"/>
            <a:r>
              <a:rPr lang="en-US" dirty="0"/>
              <a:t>Third level—Arial, 18pt	</a:t>
            </a:r>
          </a:p>
          <a:p>
            <a:pPr lvl="3"/>
            <a:r>
              <a:rPr lang="en-US" dirty="0"/>
              <a:t>Fourth level—Arial, 18pt</a:t>
            </a:r>
          </a:p>
          <a:p>
            <a:pPr lvl="4"/>
            <a:r>
              <a:rPr lang="en-US" dirty="0"/>
              <a:t>Fifth level—Arial, 18pt</a:t>
            </a:r>
          </a:p>
        </p:txBody>
      </p:sp>
      <p:sp>
        <p:nvSpPr>
          <p:cNvPr id="7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* Citations, references, and credits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3931701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96203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 of Presentation—Arial</a:t>
            </a:r>
            <a:br>
              <a:rPr lang="en-US" dirty="0"/>
            </a:br>
            <a:r>
              <a:rPr lang="en-US" dirty="0"/>
              <a:t> Bold, NO Shadow 28pt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Name—Arial,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3434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Presenter—Arial,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81928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73952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124597603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Headline—Arial,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100000"/>
              <a:buFont typeface="Arial" pitchFamily="34" charset="0"/>
              <a:buChar char="□"/>
              <a:defRPr sz="2400" b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buSzPct val="120000"/>
              <a:buFont typeface="Arial" pitchFamily="34" charset="0"/>
              <a:buChar char="▫"/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buSzPct val="80000"/>
              <a:buFont typeface="Arial" pitchFamily="34" charset="0"/>
              <a:buChar char="●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buSzPct val="100000"/>
              <a:buFont typeface="Arial" pitchFamily="34" charset="0"/>
              <a:buChar char="◦"/>
              <a:defRPr sz="1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▪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First level—Arial, Bold, 24pt</a:t>
            </a:r>
          </a:p>
          <a:p>
            <a:pPr lvl="1"/>
            <a:r>
              <a:rPr lang="en-US" dirty="0"/>
              <a:t>Second level—Arial, 20pt</a:t>
            </a:r>
          </a:p>
          <a:p>
            <a:pPr lvl="2"/>
            <a:r>
              <a:rPr lang="en-US" dirty="0"/>
              <a:t>Third level—Arial, 18pt	</a:t>
            </a:r>
          </a:p>
          <a:p>
            <a:pPr lvl="3"/>
            <a:r>
              <a:rPr lang="en-US" dirty="0"/>
              <a:t>Fourth level—Arial, 18pt</a:t>
            </a:r>
          </a:p>
          <a:p>
            <a:pPr lvl="4"/>
            <a:r>
              <a:rPr lang="en-US" dirty="0"/>
              <a:t>Fifth level—Arial,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* Citations, references, and credits – Arial, 11pt</a:t>
            </a:r>
          </a:p>
        </p:txBody>
      </p:sp>
    </p:spTree>
    <p:extLst>
      <p:ext uri="{BB962C8B-B14F-4D97-AF65-F5344CB8AC3E}">
        <p14:creationId xmlns:p14="http://schemas.microsoft.com/office/powerpoint/2010/main" val="12635875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Headline—Arial,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100000"/>
              <a:buFont typeface="Arial" pitchFamily="34" charset="0"/>
              <a:buChar char="□"/>
              <a:defRPr sz="2400" b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buSzPct val="120000"/>
              <a:buFont typeface="Arial" pitchFamily="34" charset="0"/>
              <a:buChar char="▫"/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buSzPct val="80000"/>
              <a:buFont typeface="Arial" pitchFamily="34" charset="0"/>
              <a:buChar char="●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buSzPct val="100000"/>
              <a:buFont typeface="Arial" pitchFamily="34" charset="0"/>
              <a:buChar char="◦"/>
              <a:defRPr sz="1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▪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First level—Arial, Bold, 24pt</a:t>
            </a:r>
          </a:p>
          <a:p>
            <a:pPr lvl="1"/>
            <a:r>
              <a:rPr lang="en-US" dirty="0"/>
              <a:t>Second level—Arial, 20pt</a:t>
            </a:r>
          </a:p>
          <a:p>
            <a:pPr lvl="2"/>
            <a:r>
              <a:rPr lang="en-US" dirty="0"/>
              <a:t>Third level—Arial, 18pt	</a:t>
            </a:r>
          </a:p>
          <a:p>
            <a:pPr lvl="3"/>
            <a:r>
              <a:rPr lang="en-US" dirty="0"/>
              <a:t>Fourth level—Arial, 18pt</a:t>
            </a:r>
          </a:p>
          <a:p>
            <a:pPr lvl="4"/>
            <a:r>
              <a:rPr lang="en-US" dirty="0"/>
              <a:t>Fifth level—Arial,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* Citations, references, and credits – Arial, 11pt</a:t>
            </a:r>
          </a:p>
        </p:txBody>
      </p:sp>
    </p:spTree>
    <p:extLst>
      <p:ext uri="{BB962C8B-B14F-4D97-AF65-F5344CB8AC3E}">
        <p14:creationId xmlns:p14="http://schemas.microsoft.com/office/powerpoint/2010/main" val="60684840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Headline—Arial,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100000"/>
              <a:buFont typeface="Arial" pitchFamily="34" charset="0"/>
              <a:buChar char="□"/>
              <a:defRPr sz="2400" b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buSzPct val="120000"/>
              <a:buFont typeface="Arial" pitchFamily="34" charset="0"/>
              <a:buChar char="▫"/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buSzPct val="80000"/>
              <a:buFont typeface="Arial" pitchFamily="34" charset="0"/>
              <a:buChar char="●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buSzPct val="100000"/>
              <a:buFont typeface="Arial" pitchFamily="34" charset="0"/>
              <a:buChar char="◦"/>
              <a:defRPr sz="1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▪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First level—Arial, Bold, 24pt</a:t>
            </a:r>
          </a:p>
          <a:p>
            <a:pPr lvl="1"/>
            <a:r>
              <a:rPr lang="en-US" dirty="0"/>
              <a:t>Second level—Arial, 20pt</a:t>
            </a:r>
          </a:p>
          <a:p>
            <a:pPr lvl="2"/>
            <a:r>
              <a:rPr lang="en-US" dirty="0"/>
              <a:t>Third level—Arial, 18pt	</a:t>
            </a:r>
          </a:p>
          <a:p>
            <a:pPr lvl="3"/>
            <a:r>
              <a:rPr lang="en-US" dirty="0"/>
              <a:t>Fourth level—Arial, 18pt</a:t>
            </a:r>
          </a:p>
          <a:p>
            <a:pPr lvl="4"/>
            <a:r>
              <a:rPr lang="en-US" dirty="0"/>
              <a:t>Fifth level—Arial,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* Citations, references, and credits – Arial, 11pt</a:t>
            </a:r>
          </a:p>
        </p:txBody>
      </p:sp>
    </p:spTree>
    <p:extLst>
      <p:ext uri="{BB962C8B-B14F-4D97-AF65-F5344CB8AC3E}">
        <p14:creationId xmlns:p14="http://schemas.microsoft.com/office/powerpoint/2010/main" val="81786722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Place Descriptor Here</a:t>
            </a:r>
          </a:p>
        </p:txBody>
      </p:sp>
    </p:spTree>
    <p:extLst>
      <p:ext uri="{BB962C8B-B14F-4D97-AF65-F5344CB8AC3E}">
        <p14:creationId xmlns:p14="http://schemas.microsoft.com/office/powerpoint/2010/main" val="206422380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Headline—Arial,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100000"/>
              <a:buFont typeface="Arial" pitchFamily="34" charset="0"/>
              <a:buChar char="□"/>
              <a:defRPr sz="2400" b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buSzPct val="120000"/>
              <a:buFont typeface="Arial" pitchFamily="34" charset="0"/>
              <a:buChar char="▫"/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buSzPct val="80000"/>
              <a:buFont typeface="Arial" pitchFamily="34" charset="0"/>
              <a:buChar char="●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buSzPct val="100000"/>
              <a:buFont typeface="Arial" pitchFamily="34" charset="0"/>
              <a:buChar char="◦"/>
              <a:defRPr sz="1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▪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First level—Arial, Bold, 24pt</a:t>
            </a:r>
          </a:p>
          <a:p>
            <a:pPr lvl="1"/>
            <a:r>
              <a:rPr lang="en-US" dirty="0"/>
              <a:t>Second level—Arial, 20pt</a:t>
            </a:r>
          </a:p>
          <a:p>
            <a:pPr lvl="2"/>
            <a:r>
              <a:rPr lang="en-US" dirty="0"/>
              <a:t>Third level—Arial, 18pt	</a:t>
            </a:r>
          </a:p>
          <a:p>
            <a:pPr lvl="3"/>
            <a:r>
              <a:rPr lang="en-US" dirty="0"/>
              <a:t>Fourth level—Arial, 18pt</a:t>
            </a:r>
          </a:p>
          <a:p>
            <a:pPr lvl="4"/>
            <a:r>
              <a:rPr lang="en-US" dirty="0"/>
              <a:t>Fifth level—Arial,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* Citations, references, and credits – Arial, 11pt</a:t>
            </a:r>
          </a:p>
        </p:txBody>
      </p:sp>
    </p:spTree>
    <p:extLst>
      <p:ext uri="{BB962C8B-B14F-4D97-AF65-F5344CB8AC3E}">
        <p14:creationId xmlns:p14="http://schemas.microsoft.com/office/powerpoint/2010/main" val="249514158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Headline—Arial,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100000"/>
              <a:buFont typeface="Arial" pitchFamily="34" charset="0"/>
              <a:buChar char="□"/>
              <a:defRPr sz="2400" b="1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buSzPct val="120000"/>
              <a:buFont typeface="Arial" pitchFamily="34" charset="0"/>
              <a:buChar char="▫"/>
              <a:defRPr sz="20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buSzPct val="80000"/>
              <a:buFont typeface="Arial" pitchFamily="34" charset="0"/>
              <a:buChar char="●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buSzPct val="100000"/>
              <a:buFont typeface="Arial" pitchFamily="34" charset="0"/>
              <a:buChar char="◦"/>
              <a:defRPr sz="1800" baseline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▪"/>
              <a:defRPr sz="18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First level—Arial, Bold, 24pt</a:t>
            </a:r>
          </a:p>
          <a:p>
            <a:pPr lvl="1"/>
            <a:r>
              <a:rPr lang="en-US" dirty="0"/>
              <a:t>Second level—Arial, 20pt</a:t>
            </a:r>
          </a:p>
          <a:p>
            <a:pPr lvl="2"/>
            <a:r>
              <a:rPr lang="en-US" dirty="0"/>
              <a:t>Third level—Arial, 18pt	</a:t>
            </a:r>
          </a:p>
          <a:p>
            <a:pPr lvl="3"/>
            <a:r>
              <a:rPr lang="en-US" dirty="0"/>
              <a:t>Fourth level—Arial, 18pt</a:t>
            </a:r>
          </a:p>
          <a:p>
            <a:pPr lvl="4"/>
            <a:r>
              <a:rPr lang="en-US" dirty="0"/>
              <a:t>Fifth level—Arial, 18pt</a:t>
            </a:r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* Citations, references, and credits – Arial, 11pt</a:t>
            </a:r>
          </a:p>
        </p:txBody>
      </p:sp>
    </p:spTree>
    <p:extLst>
      <p:ext uri="{BB962C8B-B14F-4D97-AF65-F5344CB8AC3E}">
        <p14:creationId xmlns:p14="http://schemas.microsoft.com/office/powerpoint/2010/main" val="251192928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74825"/>
            <a:ext cx="10972800" cy="46259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7000"/>
            <a:ext cx="28448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D3A78-D59B-4B90-9786-EBD0AF9F4BBD}" type="datetime1">
              <a:rPr lang="en-US" smtClean="0">
                <a:solidFill>
                  <a:srgbClr val="0F56DC"/>
                </a:solidFill>
              </a:rPr>
              <a:pPr>
                <a:defRPr/>
              </a:pPr>
              <a:t>12/5/2023</a:t>
            </a:fld>
            <a:endParaRPr lang="en-US">
              <a:solidFill>
                <a:srgbClr val="0F56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020" y="6477000"/>
            <a:ext cx="7344833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F56D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8935" y="6477000"/>
            <a:ext cx="977900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AC9F8-9179-4F9C-A9C4-64713913FCBA}" type="slidenum">
              <a:rPr lang="en-US" smtClean="0">
                <a:solidFill>
                  <a:srgbClr val="0F56D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F56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5525C-5F39-9348-B50A-34D2E0C15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21F19-0051-F24B-B212-0F338820B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D41FF-E8A7-BB48-BC6C-C4F6C7433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264D3-DF4E-2D42-BE03-5E1171EF2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4F0F3-1C72-1842-B9A9-C13D3A06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201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F4722-0740-0D44-A177-30AC758F1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7756E-21B3-2943-AAE3-EB8EE519A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6B974-3749-184A-9091-7D680B540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F52FA-1E11-7D41-9018-FB8EA7A2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7C2E4-AC99-BD4E-91EB-C0EEB5FF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678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7EA6D-FA51-224B-8331-08FBC2552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B83A4-C5F9-9D45-9A7D-551F26C09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C3F61-767E-A948-BD61-2B21B8D3C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31E1F-3D5C-4847-9726-2B0446F2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F1F73-620D-CF4A-8FD9-177DB699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974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55F0-7A7E-7740-A1B2-7A34FB730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BEA44-D98E-7446-A506-FA7BF73DA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1072D-9E93-5042-B98B-B89C41EE1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77C01-10CC-D34D-BAA1-011D0DF7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A5B3A-2018-5847-964F-2F6E8450C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58C2C-A14E-0142-9083-0215B85B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581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11F8A-6FB2-B041-B1A3-2BE2A3E47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DE5F4-CF3D-1643-B8AB-DFF137BF85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6C7C2-CF36-7743-8FDF-02923E4BD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9A1CF2-17DC-4342-9F0A-C47D64C54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1C1E7F-ED03-5748-9042-2F19CFA22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C95712-2B7B-AA4C-9029-4F4A53771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D4EF11-BA27-A34A-B5F8-5756110AF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A5B2EF-81DB-BE4C-8B54-3921F9A1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634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0348B-750D-EB45-BAF6-F32EE230A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472197-9CAB-7541-8EF3-1E8C37239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D5B8B-FC3D-E441-B5BA-050C2B9A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49A5F-3EE4-A44C-B7C3-352E2E22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4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DAC3B-A6B5-8844-AADC-410DB7F71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44C192-6F0A-3840-9203-557D5F210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62970-8D2E-6447-AB16-6FE0BE83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51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ts val="1100"/>
              </a:lnSpc>
              <a:buNone/>
              <a:defRPr sz="1050" b="1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FOR INTERNAL US GOVRNEMENT USE ONLY – DATA ARE THE PROPERTY OF INDIANA STATE HEALTH DEPARTMENT</a:t>
            </a:r>
          </a:p>
        </p:txBody>
      </p:sp>
    </p:spTree>
    <p:extLst>
      <p:ext uri="{BB962C8B-B14F-4D97-AF65-F5344CB8AC3E}">
        <p14:creationId xmlns:p14="http://schemas.microsoft.com/office/powerpoint/2010/main" val="372736050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B4520-81E0-E045-8916-071C1F4D9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44CD5-6192-1E4B-A744-31DCA3C43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677C37-76CA-9F49-9692-349045D12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0BA86-051D-5548-A1F7-587D48FAA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FE81E-FF87-5D44-A37C-E39EC4857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55518-12B6-B54B-921E-4209559E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53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738C-452A-AD42-ABE6-D5A16BC11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993C15-7830-E347-8D2B-D2388DA5D2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13F49-7C9A-F840-9133-257B0575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D2FEB-4104-544E-BF80-3D73D956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8F6B7E-C146-EF45-B4C1-7D72C8B0D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088D8-94F6-DF4B-8D26-FBB33DF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422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A54C5-5058-304F-BF48-55738C2BF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EAD6F-9C16-5642-B34B-BF8B02A6F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17849-27A6-1644-BC81-4D016159F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AEB20-AFC7-C44B-8F9C-2FBF6B2B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F62FF-3108-AC4E-92B8-87F3BC6E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33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3DB254-D064-E743-8223-73BC2B9994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E3A35A-B93A-9C46-9E72-A16B99735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0BACB-2211-F548-A601-E43BB7E44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70D28-9357-1B4B-AA56-CD93FE3F1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F087B-9478-614F-8F3D-F60AD59F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ts val="1100"/>
              </a:lnSpc>
              <a:buNone/>
              <a:defRPr sz="1050" b="1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FOR INTERNAL US GOVRNEMENT USE ONLY – DATA ARE THE PROPERTY OF INDIANA STATE HEALTH DEPARTMENT</a:t>
            </a:r>
          </a:p>
        </p:txBody>
      </p:sp>
    </p:spTree>
    <p:extLst>
      <p:ext uri="{BB962C8B-B14F-4D97-AF65-F5344CB8AC3E}">
        <p14:creationId xmlns:p14="http://schemas.microsoft.com/office/powerpoint/2010/main" val="310936213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/>
              <a:t>Title of Presenter –Myriad Pro, 18pt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Title of Event</a:t>
            </a:r>
          </a:p>
          <a:p>
            <a:pPr lvl="0"/>
            <a:r>
              <a:rPr lang="en-US" sz="1800" dirty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Title of Presentation – Myriad Pro</a:t>
            </a:r>
            <a:br>
              <a:rPr lang="en-US" dirty="0"/>
            </a:br>
            <a:r>
              <a:rPr lang="en-US" dirty="0"/>
              <a:t> Bold, Shadow 28pt</a:t>
            </a:r>
          </a:p>
        </p:txBody>
      </p:sp>
    </p:spTree>
    <p:extLst>
      <p:ext uri="{BB962C8B-B14F-4D97-AF65-F5344CB8AC3E}">
        <p14:creationId xmlns:p14="http://schemas.microsoft.com/office/powerpoint/2010/main" val="93641523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Headline – Myriad Pro, Bold, Shadow, 28pt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8940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425743356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Section Header</a:t>
            </a:r>
            <a:br>
              <a:rPr lang="en-US" dirty="0"/>
            </a:br>
            <a:r>
              <a:rPr lang="en-US" dirty="0"/>
              <a:t>Myriad Pro, bold, shadow, 36pt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118053620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Header – Myriad Pro, bold, shadow,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First level – Myriad Pro, bold, 24pt</a:t>
            </a:r>
          </a:p>
          <a:p>
            <a:pPr lvl="1"/>
            <a:r>
              <a:rPr lang="en-US" dirty="0"/>
              <a:t>Second level – Myriad Pro, 20pt</a:t>
            </a:r>
          </a:p>
          <a:p>
            <a:pPr lvl="2"/>
            <a:r>
              <a:rPr lang="en-US" dirty="0"/>
              <a:t>Third level – Myriad Pro, 18pt	</a:t>
            </a:r>
          </a:p>
          <a:p>
            <a:pPr lvl="3"/>
            <a:r>
              <a:rPr lang="en-US" dirty="0"/>
              <a:t>Fourth level – Myriad Pro, 18pt</a:t>
            </a:r>
          </a:p>
          <a:p>
            <a:pPr lvl="4"/>
            <a:r>
              <a:rPr lang="en-US" dirty="0"/>
              <a:t>Fifth level – Myriad Pro, 18pt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435104"/>
            <a:ext cx="4011084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Paragraph of type</a:t>
            </a:r>
          </a:p>
          <a:p>
            <a:pPr lvl="0"/>
            <a:r>
              <a:rPr lang="en-US" dirty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*Citations and references – Myriad Pro, 11pt</a:t>
            </a:r>
          </a:p>
        </p:txBody>
      </p:sp>
    </p:spTree>
    <p:extLst>
      <p:ext uri="{BB962C8B-B14F-4D97-AF65-F5344CB8AC3E}">
        <p14:creationId xmlns:p14="http://schemas.microsoft.com/office/powerpoint/2010/main" val="8841534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Photo Title – Myriad Pro, Bold, Shadow, 20pt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26885744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44B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3"/>
          <p:cNvGrpSpPr/>
          <p:nvPr userDrawn="1"/>
        </p:nvGrpSpPr>
        <p:grpSpPr>
          <a:xfrm>
            <a:off x="0" y="0"/>
            <a:ext cx="12192000" cy="6858000"/>
            <a:chOff x="0" y="3448594"/>
            <a:chExt cx="10972800" cy="18497006"/>
          </a:xfrm>
        </p:grpSpPr>
        <p:sp>
          <p:nvSpPr>
            <p:cNvPr id="20" name="Freeform 19"/>
            <p:cNvSpPr/>
            <p:nvPr userDrawn="1"/>
          </p:nvSpPr>
          <p:spPr>
            <a:xfrm>
              <a:off x="0" y="15925798"/>
              <a:ext cx="10972800" cy="6019801"/>
            </a:xfrm>
            <a:custGeom>
              <a:avLst/>
              <a:gdLst>
                <a:gd name="connsiteX0" fmla="*/ 0 w 3778623"/>
                <a:gd name="connsiteY0" fmla="*/ 5553635 h 5553635"/>
                <a:gd name="connsiteX1" fmla="*/ 1889312 w 3778623"/>
                <a:gd name="connsiteY1" fmla="*/ 0 h 5553635"/>
                <a:gd name="connsiteX2" fmla="*/ 3778623 w 3778623"/>
                <a:gd name="connsiteY2" fmla="*/ 5553635 h 5553635"/>
                <a:gd name="connsiteX3" fmla="*/ 0 w 3778623"/>
                <a:gd name="connsiteY3" fmla="*/ 5553635 h 5553635"/>
                <a:gd name="connsiteX0" fmla="*/ 0 w 6548718"/>
                <a:gd name="connsiteY0" fmla="*/ 7436223 h 7436223"/>
                <a:gd name="connsiteX1" fmla="*/ 4659407 w 6548718"/>
                <a:gd name="connsiteY1" fmla="*/ 0 h 7436223"/>
                <a:gd name="connsiteX2" fmla="*/ 6548718 w 6548718"/>
                <a:gd name="connsiteY2" fmla="*/ 5553635 h 7436223"/>
                <a:gd name="connsiteX3" fmla="*/ 0 w 6548718"/>
                <a:gd name="connsiteY3" fmla="*/ 7436223 h 7436223"/>
                <a:gd name="connsiteX0" fmla="*/ 0 w 16459200"/>
                <a:gd name="connsiteY0" fmla="*/ 7436223 h 7436223"/>
                <a:gd name="connsiteX1" fmla="*/ 4659407 w 16459200"/>
                <a:gd name="connsiteY1" fmla="*/ 0 h 7436223"/>
                <a:gd name="connsiteX2" fmla="*/ 16459200 w 16459200"/>
                <a:gd name="connsiteY2" fmla="*/ 7436223 h 7436223"/>
                <a:gd name="connsiteX3" fmla="*/ 0 w 16459200"/>
                <a:gd name="connsiteY3" fmla="*/ 7436223 h 7436223"/>
                <a:gd name="connsiteX0" fmla="*/ 0 w 16459200"/>
                <a:gd name="connsiteY0" fmla="*/ 8431305 h 8431305"/>
                <a:gd name="connsiteX1" fmla="*/ 16459200 w 16459200"/>
                <a:gd name="connsiteY1" fmla="*/ 0 h 8431305"/>
                <a:gd name="connsiteX2" fmla="*/ 16459200 w 16459200"/>
                <a:gd name="connsiteY2" fmla="*/ 8431305 h 8431305"/>
                <a:gd name="connsiteX3" fmla="*/ 0 w 16459200"/>
                <a:gd name="connsiteY3" fmla="*/ 8431305 h 8431305"/>
                <a:gd name="connsiteX0" fmla="*/ 0 w 16459200"/>
                <a:gd name="connsiteY0" fmla="*/ 9036423 h 9036423"/>
                <a:gd name="connsiteX1" fmla="*/ 16459200 w 16459200"/>
                <a:gd name="connsiteY1" fmla="*/ 0 h 9036423"/>
                <a:gd name="connsiteX2" fmla="*/ 16459200 w 16459200"/>
                <a:gd name="connsiteY2" fmla="*/ 9036423 h 9036423"/>
                <a:gd name="connsiteX3" fmla="*/ 0 w 16459200"/>
                <a:gd name="connsiteY3" fmla="*/ 9036423 h 9036423"/>
                <a:gd name="connsiteX0" fmla="*/ 0 w 16459200"/>
                <a:gd name="connsiteY0" fmla="*/ 5867400 h 5867400"/>
                <a:gd name="connsiteX1" fmla="*/ 16459200 w 16459200"/>
                <a:gd name="connsiteY1" fmla="*/ 0 h 5867400"/>
                <a:gd name="connsiteX2" fmla="*/ 16459200 w 16459200"/>
                <a:gd name="connsiteY2" fmla="*/ 5867400 h 5867400"/>
                <a:gd name="connsiteX3" fmla="*/ 0 w 16459200"/>
                <a:gd name="connsiteY3" fmla="*/ 5867400 h 5867400"/>
                <a:gd name="connsiteX0" fmla="*/ 0 w 16459200"/>
                <a:gd name="connsiteY0" fmla="*/ 6019801 h 6019801"/>
                <a:gd name="connsiteX1" fmla="*/ 16459200 w 16459200"/>
                <a:gd name="connsiteY1" fmla="*/ 0 h 6019801"/>
                <a:gd name="connsiteX2" fmla="*/ 16459200 w 16459200"/>
                <a:gd name="connsiteY2" fmla="*/ 6019801 h 6019801"/>
                <a:gd name="connsiteX3" fmla="*/ 0 w 16459200"/>
                <a:gd name="connsiteY3" fmla="*/ 6019801 h 6019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9200" h="6019801">
                  <a:moveTo>
                    <a:pt x="0" y="6019801"/>
                  </a:moveTo>
                  <a:lnTo>
                    <a:pt x="16459200" y="0"/>
                  </a:lnTo>
                  <a:lnTo>
                    <a:pt x="16459200" y="6019801"/>
                  </a:lnTo>
                  <a:lnTo>
                    <a:pt x="0" y="6019801"/>
                  </a:lnTo>
                  <a:close/>
                </a:path>
              </a:pathLst>
            </a:custGeom>
            <a:solidFill>
              <a:srgbClr val="146CBA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21" name="Freeform 20"/>
            <p:cNvSpPr/>
            <p:nvPr userDrawn="1"/>
          </p:nvSpPr>
          <p:spPr>
            <a:xfrm>
              <a:off x="0" y="3448594"/>
              <a:ext cx="10972800" cy="18497006"/>
            </a:xfrm>
            <a:custGeom>
              <a:avLst/>
              <a:gdLst>
                <a:gd name="connsiteX0" fmla="*/ 0 w 5096435"/>
                <a:gd name="connsiteY0" fmla="*/ 0 h 1492624"/>
                <a:gd name="connsiteX1" fmla="*/ 5096435 w 5096435"/>
                <a:gd name="connsiteY1" fmla="*/ 0 h 1492624"/>
                <a:gd name="connsiteX2" fmla="*/ 5096435 w 5096435"/>
                <a:gd name="connsiteY2" fmla="*/ 1492624 h 1492624"/>
                <a:gd name="connsiteX3" fmla="*/ 0 w 5096435"/>
                <a:gd name="connsiteY3" fmla="*/ 1492624 h 1492624"/>
                <a:gd name="connsiteX4" fmla="*/ 0 w 5096435"/>
                <a:gd name="connsiteY4" fmla="*/ 0 h 1492624"/>
                <a:gd name="connsiteX0" fmla="*/ 699247 w 5795682"/>
                <a:gd name="connsiteY0" fmla="*/ 0 h 7718612"/>
                <a:gd name="connsiteX1" fmla="*/ 5795682 w 5795682"/>
                <a:gd name="connsiteY1" fmla="*/ 0 h 7718612"/>
                <a:gd name="connsiteX2" fmla="*/ 5795682 w 5795682"/>
                <a:gd name="connsiteY2" fmla="*/ 1492624 h 7718612"/>
                <a:gd name="connsiteX3" fmla="*/ 0 w 5795682"/>
                <a:gd name="connsiteY3" fmla="*/ 7718612 h 7718612"/>
                <a:gd name="connsiteX4" fmla="*/ 699247 w 5795682"/>
                <a:gd name="connsiteY4" fmla="*/ 0 h 7718612"/>
                <a:gd name="connsiteX0" fmla="*/ 699247 w 14226988"/>
                <a:gd name="connsiteY0" fmla="*/ 457200 h 8175812"/>
                <a:gd name="connsiteX1" fmla="*/ 5795682 w 14226988"/>
                <a:gd name="connsiteY1" fmla="*/ 457200 h 8175812"/>
                <a:gd name="connsiteX2" fmla="*/ 14226988 w 14226988"/>
                <a:gd name="connsiteY2" fmla="*/ 0 h 8175812"/>
                <a:gd name="connsiteX3" fmla="*/ 0 w 14226988"/>
                <a:gd name="connsiteY3" fmla="*/ 8175812 h 8175812"/>
                <a:gd name="connsiteX4" fmla="*/ 699247 w 14226988"/>
                <a:gd name="connsiteY4" fmla="*/ 457200 h 8175812"/>
                <a:gd name="connsiteX0" fmla="*/ 699247 w 16459200"/>
                <a:gd name="connsiteY0" fmla="*/ 13447 h 7732059"/>
                <a:gd name="connsiteX1" fmla="*/ 5795682 w 16459200"/>
                <a:gd name="connsiteY1" fmla="*/ 13447 h 7732059"/>
                <a:gd name="connsiteX2" fmla="*/ 16459200 w 16459200"/>
                <a:gd name="connsiteY2" fmla="*/ 0 h 7732059"/>
                <a:gd name="connsiteX3" fmla="*/ 0 w 16459200"/>
                <a:gd name="connsiteY3" fmla="*/ 7732059 h 7732059"/>
                <a:gd name="connsiteX4" fmla="*/ 699247 w 16459200"/>
                <a:gd name="connsiteY4" fmla="*/ 13447 h 7732059"/>
                <a:gd name="connsiteX0" fmla="*/ 699247 w 16459200"/>
                <a:gd name="connsiteY0" fmla="*/ 537882 h 8256494"/>
                <a:gd name="connsiteX1" fmla="*/ 7234518 w 16459200"/>
                <a:gd name="connsiteY1" fmla="*/ 0 h 8256494"/>
                <a:gd name="connsiteX2" fmla="*/ 16459200 w 16459200"/>
                <a:gd name="connsiteY2" fmla="*/ 524435 h 8256494"/>
                <a:gd name="connsiteX3" fmla="*/ 0 w 16459200"/>
                <a:gd name="connsiteY3" fmla="*/ 8256494 h 8256494"/>
                <a:gd name="connsiteX4" fmla="*/ 699247 w 16459200"/>
                <a:gd name="connsiteY4" fmla="*/ 537882 h 8256494"/>
                <a:gd name="connsiteX0" fmla="*/ 699247 w 16459200"/>
                <a:gd name="connsiteY0" fmla="*/ 3254188 h 10972800"/>
                <a:gd name="connsiteX1" fmla="*/ 16459200 w 16459200"/>
                <a:gd name="connsiteY1" fmla="*/ 0 h 10972800"/>
                <a:gd name="connsiteX2" fmla="*/ 16459200 w 16459200"/>
                <a:gd name="connsiteY2" fmla="*/ 3240741 h 10972800"/>
                <a:gd name="connsiteX3" fmla="*/ 0 w 16459200"/>
                <a:gd name="connsiteY3" fmla="*/ 10972800 h 10972800"/>
                <a:gd name="connsiteX4" fmla="*/ 699247 w 16459200"/>
                <a:gd name="connsiteY4" fmla="*/ 3254188 h 10972800"/>
                <a:gd name="connsiteX0" fmla="*/ 13473953 w 16459200"/>
                <a:gd name="connsiteY0" fmla="*/ 0 h 10972800"/>
                <a:gd name="connsiteX1" fmla="*/ 16459200 w 16459200"/>
                <a:gd name="connsiteY1" fmla="*/ 0 h 10972800"/>
                <a:gd name="connsiteX2" fmla="*/ 16459200 w 16459200"/>
                <a:gd name="connsiteY2" fmla="*/ 3240741 h 10972800"/>
                <a:gd name="connsiteX3" fmla="*/ 0 w 16459200"/>
                <a:gd name="connsiteY3" fmla="*/ 10972800 h 10972800"/>
                <a:gd name="connsiteX4" fmla="*/ 13473953 w 16459200"/>
                <a:gd name="connsiteY4" fmla="*/ 0 h 10972800"/>
                <a:gd name="connsiteX0" fmla="*/ 13473953 w 16459200"/>
                <a:gd name="connsiteY0" fmla="*/ 0 h 10972800"/>
                <a:gd name="connsiteX1" fmla="*/ 16459200 w 16459200"/>
                <a:gd name="connsiteY1" fmla="*/ 0 h 10972800"/>
                <a:gd name="connsiteX2" fmla="*/ 16459200 w 16459200"/>
                <a:gd name="connsiteY2" fmla="*/ 1219200 h 10972800"/>
                <a:gd name="connsiteX3" fmla="*/ 0 w 16459200"/>
                <a:gd name="connsiteY3" fmla="*/ 10972800 h 10972800"/>
                <a:gd name="connsiteX4" fmla="*/ 13473953 w 16459200"/>
                <a:gd name="connsiteY4" fmla="*/ 0 h 10972800"/>
                <a:gd name="connsiteX0" fmla="*/ 14973300 w 16459200"/>
                <a:gd name="connsiteY0" fmla="*/ 0 h 21945600"/>
                <a:gd name="connsiteX1" fmla="*/ 16459200 w 16459200"/>
                <a:gd name="connsiteY1" fmla="*/ 10972800 h 21945600"/>
                <a:gd name="connsiteX2" fmla="*/ 16459200 w 16459200"/>
                <a:gd name="connsiteY2" fmla="*/ 12192000 h 21945600"/>
                <a:gd name="connsiteX3" fmla="*/ 0 w 16459200"/>
                <a:gd name="connsiteY3" fmla="*/ 21945600 h 21945600"/>
                <a:gd name="connsiteX4" fmla="*/ 14973300 w 16459200"/>
                <a:gd name="connsiteY4" fmla="*/ 0 h 21945600"/>
                <a:gd name="connsiteX0" fmla="*/ 14973300 w 16459200"/>
                <a:gd name="connsiteY0" fmla="*/ 0 h 21945600"/>
                <a:gd name="connsiteX1" fmla="*/ 16459200 w 16459200"/>
                <a:gd name="connsiteY1" fmla="*/ 0 h 21945600"/>
                <a:gd name="connsiteX2" fmla="*/ 16459200 w 16459200"/>
                <a:gd name="connsiteY2" fmla="*/ 12192000 h 21945600"/>
                <a:gd name="connsiteX3" fmla="*/ 0 w 16459200"/>
                <a:gd name="connsiteY3" fmla="*/ 21945600 h 21945600"/>
                <a:gd name="connsiteX4" fmla="*/ 14973300 w 16459200"/>
                <a:gd name="connsiteY4" fmla="*/ 0 h 21945600"/>
                <a:gd name="connsiteX0" fmla="*/ 14973300 w 16459200"/>
                <a:gd name="connsiteY0" fmla="*/ 0 h 21945600"/>
                <a:gd name="connsiteX1" fmla="*/ 16459200 w 16459200"/>
                <a:gd name="connsiteY1" fmla="*/ 0 h 21945600"/>
                <a:gd name="connsiteX2" fmla="*/ 16459200 w 16459200"/>
                <a:gd name="connsiteY2" fmla="*/ 8305800 h 21945600"/>
                <a:gd name="connsiteX3" fmla="*/ 0 w 16459200"/>
                <a:gd name="connsiteY3" fmla="*/ 21945600 h 21945600"/>
                <a:gd name="connsiteX4" fmla="*/ 14973300 w 16459200"/>
                <a:gd name="connsiteY4" fmla="*/ 0 h 21945600"/>
                <a:gd name="connsiteX0" fmla="*/ 14973300 w 16459200"/>
                <a:gd name="connsiteY0" fmla="*/ 0 h 21945600"/>
                <a:gd name="connsiteX1" fmla="*/ 16459200 w 16459200"/>
                <a:gd name="connsiteY1" fmla="*/ 0 h 21945600"/>
                <a:gd name="connsiteX2" fmla="*/ 16459200 w 16459200"/>
                <a:gd name="connsiteY2" fmla="*/ 7620000 h 21945600"/>
                <a:gd name="connsiteX3" fmla="*/ 0 w 16459200"/>
                <a:gd name="connsiteY3" fmla="*/ 21945600 h 21945600"/>
                <a:gd name="connsiteX4" fmla="*/ 14973300 w 16459200"/>
                <a:gd name="connsiteY4" fmla="*/ 0 h 21945600"/>
                <a:gd name="connsiteX0" fmla="*/ 14973300 w 16459200"/>
                <a:gd name="connsiteY0" fmla="*/ 0 h 21945600"/>
                <a:gd name="connsiteX1" fmla="*/ 16459200 w 16459200"/>
                <a:gd name="connsiteY1" fmla="*/ 0 h 21945600"/>
                <a:gd name="connsiteX2" fmla="*/ 16459200 w 16459200"/>
                <a:gd name="connsiteY2" fmla="*/ 8229600 h 21945600"/>
                <a:gd name="connsiteX3" fmla="*/ 0 w 16459200"/>
                <a:gd name="connsiteY3" fmla="*/ 21945600 h 21945600"/>
                <a:gd name="connsiteX4" fmla="*/ 14973300 w 16459200"/>
                <a:gd name="connsiteY4" fmla="*/ 0 h 21945600"/>
                <a:gd name="connsiteX0" fmla="*/ 14970034 w 16459200"/>
                <a:gd name="connsiteY0" fmla="*/ 3448594 h 21945600"/>
                <a:gd name="connsiteX1" fmla="*/ 16459200 w 16459200"/>
                <a:gd name="connsiteY1" fmla="*/ 0 h 21945600"/>
                <a:gd name="connsiteX2" fmla="*/ 16459200 w 16459200"/>
                <a:gd name="connsiteY2" fmla="*/ 8229600 h 21945600"/>
                <a:gd name="connsiteX3" fmla="*/ 0 w 16459200"/>
                <a:gd name="connsiteY3" fmla="*/ 21945600 h 21945600"/>
                <a:gd name="connsiteX4" fmla="*/ 14970034 w 16459200"/>
                <a:gd name="connsiteY4" fmla="*/ 3448594 h 21945600"/>
                <a:gd name="connsiteX0" fmla="*/ 14970034 w 16459200"/>
                <a:gd name="connsiteY0" fmla="*/ 0 h 18497006"/>
                <a:gd name="connsiteX1" fmla="*/ 16459200 w 16459200"/>
                <a:gd name="connsiteY1" fmla="*/ 0 h 18497006"/>
                <a:gd name="connsiteX2" fmla="*/ 16459200 w 16459200"/>
                <a:gd name="connsiteY2" fmla="*/ 4781006 h 18497006"/>
                <a:gd name="connsiteX3" fmla="*/ 0 w 16459200"/>
                <a:gd name="connsiteY3" fmla="*/ 18497006 h 18497006"/>
                <a:gd name="connsiteX4" fmla="*/ 14970034 w 16459200"/>
                <a:gd name="connsiteY4" fmla="*/ 0 h 1849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0" h="18497006">
                  <a:moveTo>
                    <a:pt x="14970034" y="0"/>
                  </a:moveTo>
                  <a:lnTo>
                    <a:pt x="16459200" y="0"/>
                  </a:lnTo>
                  <a:lnTo>
                    <a:pt x="16459200" y="4781006"/>
                  </a:lnTo>
                  <a:lnTo>
                    <a:pt x="0" y="18497006"/>
                  </a:lnTo>
                  <a:lnTo>
                    <a:pt x="14970034" y="0"/>
                  </a:lnTo>
                  <a:close/>
                </a:path>
              </a:pathLst>
            </a:custGeom>
            <a:solidFill>
              <a:srgbClr val="146FBC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22" name="Freeform 21"/>
            <p:cNvSpPr/>
            <p:nvPr userDrawn="1"/>
          </p:nvSpPr>
          <p:spPr>
            <a:xfrm>
              <a:off x="0" y="13030200"/>
              <a:ext cx="10972800" cy="8915400"/>
            </a:xfrm>
            <a:custGeom>
              <a:avLst/>
              <a:gdLst>
                <a:gd name="connsiteX0" fmla="*/ 0 w 3778623"/>
                <a:gd name="connsiteY0" fmla="*/ 5553635 h 5553635"/>
                <a:gd name="connsiteX1" fmla="*/ 1889312 w 3778623"/>
                <a:gd name="connsiteY1" fmla="*/ 0 h 5553635"/>
                <a:gd name="connsiteX2" fmla="*/ 3778623 w 3778623"/>
                <a:gd name="connsiteY2" fmla="*/ 5553635 h 5553635"/>
                <a:gd name="connsiteX3" fmla="*/ 0 w 3778623"/>
                <a:gd name="connsiteY3" fmla="*/ 5553635 h 5553635"/>
                <a:gd name="connsiteX0" fmla="*/ 0 w 6548718"/>
                <a:gd name="connsiteY0" fmla="*/ 7436223 h 7436223"/>
                <a:gd name="connsiteX1" fmla="*/ 4659407 w 6548718"/>
                <a:gd name="connsiteY1" fmla="*/ 0 h 7436223"/>
                <a:gd name="connsiteX2" fmla="*/ 6548718 w 6548718"/>
                <a:gd name="connsiteY2" fmla="*/ 5553635 h 7436223"/>
                <a:gd name="connsiteX3" fmla="*/ 0 w 6548718"/>
                <a:gd name="connsiteY3" fmla="*/ 7436223 h 7436223"/>
                <a:gd name="connsiteX0" fmla="*/ 0 w 16459200"/>
                <a:gd name="connsiteY0" fmla="*/ 7436223 h 7436223"/>
                <a:gd name="connsiteX1" fmla="*/ 4659407 w 16459200"/>
                <a:gd name="connsiteY1" fmla="*/ 0 h 7436223"/>
                <a:gd name="connsiteX2" fmla="*/ 16459200 w 16459200"/>
                <a:gd name="connsiteY2" fmla="*/ 7436223 h 7436223"/>
                <a:gd name="connsiteX3" fmla="*/ 0 w 16459200"/>
                <a:gd name="connsiteY3" fmla="*/ 7436223 h 7436223"/>
                <a:gd name="connsiteX0" fmla="*/ 0 w 16459200"/>
                <a:gd name="connsiteY0" fmla="*/ 8431305 h 8431305"/>
                <a:gd name="connsiteX1" fmla="*/ 16459200 w 16459200"/>
                <a:gd name="connsiteY1" fmla="*/ 0 h 8431305"/>
                <a:gd name="connsiteX2" fmla="*/ 16459200 w 16459200"/>
                <a:gd name="connsiteY2" fmla="*/ 8431305 h 8431305"/>
                <a:gd name="connsiteX3" fmla="*/ 0 w 16459200"/>
                <a:gd name="connsiteY3" fmla="*/ 8431305 h 8431305"/>
                <a:gd name="connsiteX0" fmla="*/ 0 w 16459200"/>
                <a:gd name="connsiteY0" fmla="*/ 9036423 h 9036423"/>
                <a:gd name="connsiteX1" fmla="*/ 16459200 w 16459200"/>
                <a:gd name="connsiteY1" fmla="*/ 0 h 9036423"/>
                <a:gd name="connsiteX2" fmla="*/ 16459200 w 16459200"/>
                <a:gd name="connsiteY2" fmla="*/ 9036423 h 9036423"/>
                <a:gd name="connsiteX3" fmla="*/ 0 w 16459200"/>
                <a:gd name="connsiteY3" fmla="*/ 9036423 h 9036423"/>
                <a:gd name="connsiteX0" fmla="*/ 0 w 16208188"/>
                <a:gd name="connsiteY0" fmla="*/ 10067364 h 10067364"/>
                <a:gd name="connsiteX1" fmla="*/ 16208188 w 16208188"/>
                <a:gd name="connsiteY1" fmla="*/ 0 h 10067364"/>
                <a:gd name="connsiteX2" fmla="*/ 16208188 w 16208188"/>
                <a:gd name="connsiteY2" fmla="*/ 9036423 h 10067364"/>
                <a:gd name="connsiteX3" fmla="*/ 0 w 16208188"/>
                <a:gd name="connsiteY3" fmla="*/ 10067364 h 10067364"/>
                <a:gd name="connsiteX0" fmla="*/ 0 w 16208188"/>
                <a:gd name="connsiteY0" fmla="*/ 10972801 h 10972801"/>
                <a:gd name="connsiteX1" fmla="*/ 8973670 w 16208188"/>
                <a:gd name="connsiteY1" fmla="*/ 0 h 10972801"/>
                <a:gd name="connsiteX2" fmla="*/ 16208188 w 16208188"/>
                <a:gd name="connsiteY2" fmla="*/ 9941860 h 10972801"/>
                <a:gd name="connsiteX3" fmla="*/ 0 w 16208188"/>
                <a:gd name="connsiteY3" fmla="*/ 10972801 h 10972801"/>
                <a:gd name="connsiteX0" fmla="*/ 0 w 12362329"/>
                <a:gd name="connsiteY0" fmla="*/ 10972801 h 10972801"/>
                <a:gd name="connsiteX1" fmla="*/ 8973670 w 12362329"/>
                <a:gd name="connsiteY1" fmla="*/ 0 h 10972801"/>
                <a:gd name="connsiteX2" fmla="*/ 12362329 w 12362329"/>
                <a:gd name="connsiteY2" fmla="*/ 1 h 10972801"/>
                <a:gd name="connsiteX3" fmla="*/ 0 w 12362329"/>
                <a:gd name="connsiteY3" fmla="*/ 10972801 h 10972801"/>
                <a:gd name="connsiteX0" fmla="*/ 0 w 16459199"/>
                <a:gd name="connsiteY0" fmla="*/ 10972801 h 10972801"/>
                <a:gd name="connsiteX1" fmla="*/ 8973670 w 16459199"/>
                <a:gd name="connsiteY1" fmla="*/ 0 h 10972801"/>
                <a:gd name="connsiteX2" fmla="*/ 16459199 w 16459199"/>
                <a:gd name="connsiteY2" fmla="*/ 1219200 h 10972801"/>
                <a:gd name="connsiteX3" fmla="*/ 0 w 16459199"/>
                <a:gd name="connsiteY3" fmla="*/ 10972801 h 10972801"/>
                <a:gd name="connsiteX0" fmla="*/ 0 w 16459199"/>
                <a:gd name="connsiteY0" fmla="*/ 10972801 h 10972801"/>
                <a:gd name="connsiteX1" fmla="*/ 13487398 w 16459199"/>
                <a:gd name="connsiteY1" fmla="*/ 0 h 10972801"/>
                <a:gd name="connsiteX2" fmla="*/ 16459199 w 16459199"/>
                <a:gd name="connsiteY2" fmla="*/ 1219200 h 10972801"/>
                <a:gd name="connsiteX3" fmla="*/ 0 w 16459199"/>
                <a:gd name="connsiteY3" fmla="*/ 10972801 h 10972801"/>
                <a:gd name="connsiteX0" fmla="*/ 0 w 16459199"/>
                <a:gd name="connsiteY0" fmla="*/ 10972801 h 10972801"/>
                <a:gd name="connsiteX1" fmla="*/ 13487398 w 16459199"/>
                <a:gd name="connsiteY1" fmla="*/ 0 h 10972801"/>
                <a:gd name="connsiteX2" fmla="*/ 16459199 w 16459199"/>
                <a:gd name="connsiteY2" fmla="*/ 5867401 h 10972801"/>
                <a:gd name="connsiteX3" fmla="*/ 0 w 16459199"/>
                <a:gd name="connsiteY3" fmla="*/ 10972801 h 10972801"/>
                <a:gd name="connsiteX0" fmla="*/ 0 w 16459199"/>
                <a:gd name="connsiteY0" fmla="*/ 8915400 h 8915400"/>
                <a:gd name="connsiteX1" fmla="*/ 16459199 w 16459199"/>
                <a:gd name="connsiteY1" fmla="*/ 0 h 8915400"/>
                <a:gd name="connsiteX2" fmla="*/ 16459199 w 16459199"/>
                <a:gd name="connsiteY2" fmla="*/ 3810000 h 8915400"/>
                <a:gd name="connsiteX3" fmla="*/ 0 w 16459199"/>
                <a:gd name="connsiteY3" fmla="*/ 8915400 h 891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9199" h="8915400">
                  <a:moveTo>
                    <a:pt x="0" y="8915400"/>
                  </a:moveTo>
                  <a:lnTo>
                    <a:pt x="16459199" y="0"/>
                  </a:lnTo>
                  <a:lnTo>
                    <a:pt x="16459199" y="3810000"/>
                  </a:lnTo>
                  <a:lnTo>
                    <a:pt x="0" y="8915400"/>
                  </a:lnTo>
                  <a:close/>
                </a:path>
              </a:pathLst>
            </a:custGeom>
            <a:solidFill>
              <a:srgbClr val="145FA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23" name="Freeform 22"/>
            <p:cNvSpPr/>
            <p:nvPr userDrawn="1"/>
          </p:nvSpPr>
          <p:spPr>
            <a:xfrm>
              <a:off x="0" y="8534400"/>
              <a:ext cx="10972800" cy="13411200"/>
            </a:xfrm>
            <a:custGeom>
              <a:avLst/>
              <a:gdLst>
                <a:gd name="connsiteX0" fmla="*/ 0 w 3778623"/>
                <a:gd name="connsiteY0" fmla="*/ 5553635 h 5553635"/>
                <a:gd name="connsiteX1" fmla="*/ 1889312 w 3778623"/>
                <a:gd name="connsiteY1" fmla="*/ 0 h 5553635"/>
                <a:gd name="connsiteX2" fmla="*/ 3778623 w 3778623"/>
                <a:gd name="connsiteY2" fmla="*/ 5553635 h 5553635"/>
                <a:gd name="connsiteX3" fmla="*/ 0 w 3778623"/>
                <a:gd name="connsiteY3" fmla="*/ 5553635 h 5553635"/>
                <a:gd name="connsiteX0" fmla="*/ 0 w 6548718"/>
                <a:gd name="connsiteY0" fmla="*/ 7436223 h 7436223"/>
                <a:gd name="connsiteX1" fmla="*/ 4659407 w 6548718"/>
                <a:gd name="connsiteY1" fmla="*/ 0 h 7436223"/>
                <a:gd name="connsiteX2" fmla="*/ 6548718 w 6548718"/>
                <a:gd name="connsiteY2" fmla="*/ 5553635 h 7436223"/>
                <a:gd name="connsiteX3" fmla="*/ 0 w 6548718"/>
                <a:gd name="connsiteY3" fmla="*/ 7436223 h 7436223"/>
                <a:gd name="connsiteX0" fmla="*/ 0 w 16459200"/>
                <a:gd name="connsiteY0" fmla="*/ 7436223 h 7436223"/>
                <a:gd name="connsiteX1" fmla="*/ 4659407 w 16459200"/>
                <a:gd name="connsiteY1" fmla="*/ 0 h 7436223"/>
                <a:gd name="connsiteX2" fmla="*/ 16459200 w 16459200"/>
                <a:gd name="connsiteY2" fmla="*/ 7436223 h 7436223"/>
                <a:gd name="connsiteX3" fmla="*/ 0 w 16459200"/>
                <a:gd name="connsiteY3" fmla="*/ 7436223 h 7436223"/>
                <a:gd name="connsiteX0" fmla="*/ 0 w 16459200"/>
                <a:gd name="connsiteY0" fmla="*/ 8431305 h 8431305"/>
                <a:gd name="connsiteX1" fmla="*/ 16459200 w 16459200"/>
                <a:gd name="connsiteY1" fmla="*/ 0 h 8431305"/>
                <a:gd name="connsiteX2" fmla="*/ 16459200 w 16459200"/>
                <a:gd name="connsiteY2" fmla="*/ 8431305 h 8431305"/>
                <a:gd name="connsiteX3" fmla="*/ 0 w 16459200"/>
                <a:gd name="connsiteY3" fmla="*/ 8431305 h 8431305"/>
                <a:gd name="connsiteX0" fmla="*/ 0 w 16459200"/>
                <a:gd name="connsiteY0" fmla="*/ 9036423 h 9036423"/>
                <a:gd name="connsiteX1" fmla="*/ 16459200 w 16459200"/>
                <a:gd name="connsiteY1" fmla="*/ 0 h 9036423"/>
                <a:gd name="connsiteX2" fmla="*/ 16459200 w 16459200"/>
                <a:gd name="connsiteY2" fmla="*/ 9036423 h 9036423"/>
                <a:gd name="connsiteX3" fmla="*/ 0 w 16459200"/>
                <a:gd name="connsiteY3" fmla="*/ 9036423 h 9036423"/>
                <a:gd name="connsiteX0" fmla="*/ 0 w 16208188"/>
                <a:gd name="connsiteY0" fmla="*/ 10067364 h 10067364"/>
                <a:gd name="connsiteX1" fmla="*/ 16208188 w 16208188"/>
                <a:gd name="connsiteY1" fmla="*/ 0 h 10067364"/>
                <a:gd name="connsiteX2" fmla="*/ 16208188 w 16208188"/>
                <a:gd name="connsiteY2" fmla="*/ 9036423 h 10067364"/>
                <a:gd name="connsiteX3" fmla="*/ 0 w 16208188"/>
                <a:gd name="connsiteY3" fmla="*/ 10067364 h 10067364"/>
                <a:gd name="connsiteX0" fmla="*/ 0 w 16208188"/>
                <a:gd name="connsiteY0" fmla="*/ 10972801 h 10972801"/>
                <a:gd name="connsiteX1" fmla="*/ 8973670 w 16208188"/>
                <a:gd name="connsiteY1" fmla="*/ 0 h 10972801"/>
                <a:gd name="connsiteX2" fmla="*/ 16208188 w 16208188"/>
                <a:gd name="connsiteY2" fmla="*/ 9941860 h 10972801"/>
                <a:gd name="connsiteX3" fmla="*/ 0 w 16208188"/>
                <a:gd name="connsiteY3" fmla="*/ 10972801 h 10972801"/>
                <a:gd name="connsiteX0" fmla="*/ 0 w 12362329"/>
                <a:gd name="connsiteY0" fmla="*/ 10972801 h 10972801"/>
                <a:gd name="connsiteX1" fmla="*/ 8973670 w 12362329"/>
                <a:gd name="connsiteY1" fmla="*/ 0 h 10972801"/>
                <a:gd name="connsiteX2" fmla="*/ 12362329 w 12362329"/>
                <a:gd name="connsiteY2" fmla="*/ 1 h 10972801"/>
                <a:gd name="connsiteX3" fmla="*/ 0 w 12362329"/>
                <a:gd name="connsiteY3" fmla="*/ 10972801 h 10972801"/>
                <a:gd name="connsiteX0" fmla="*/ 0 w 12362329"/>
                <a:gd name="connsiteY0" fmla="*/ 10972800 h 10972800"/>
                <a:gd name="connsiteX1" fmla="*/ 4953000 w 12362329"/>
                <a:gd name="connsiteY1" fmla="*/ 0 h 10972800"/>
                <a:gd name="connsiteX2" fmla="*/ 12362329 w 12362329"/>
                <a:gd name="connsiteY2" fmla="*/ 0 h 10972800"/>
                <a:gd name="connsiteX3" fmla="*/ 0 w 12362329"/>
                <a:gd name="connsiteY3" fmla="*/ 10972800 h 10972800"/>
                <a:gd name="connsiteX0" fmla="*/ 0 w 8812305"/>
                <a:gd name="connsiteY0" fmla="*/ 10972801 h 10972801"/>
                <a:gd name="connsiteX1" fmla="*/ 4953000 w 8812305"/>
                <a:gd name="connsiteY1" fmla="*/ 1 h 10972801"/>
                <a:gd name="connsiteX2" fmla="*/ 8812305 w 8812305"/>
                <a:gd name="connsiteY2" fmla="*/ 0 h 10972801"/>
                <a:gd name="connsiteX3" fmla="*/ 0 w 8812305"/>
                <a:gd name="connsiteY3" fmla="*/ 10972801 h 10972801"/>
                <a:gd name="connsiteX0" fmla="*/ 0 w 13258800"/>
                <a:gd name="connsiteY0" fmla="*/ 10972801 h 10972801"/>
                <a:gd name="connsiteX1" fmla="*/ 4953000 w 13258800"/>
                <a:gd name="connsiteY1" fmla="*/ 1 h 10972801"/>
                <a:gd name="connsiteX2" fmla="*/ 13258800 w 13258800"/>
                <a:gd name="connsiteY2" fmla="*/ 0 h 10972801"/>
                <a:gd name="connsiteX3" fmla="*/ 0 w 13258800"/>
                <a:gd name="connsiteY3" fmla="*/ 10972801 h 10972801"/>
                <a:gd name="connsiteX0" fmla="*/ 0 w 13258800"/>
                <a:gd name="connsiteY0" fmla="*/ 10972801 h 10972801"/>
                <a:gd name="connsiteX1" fmla="*/ 7543800 w 13258800"/>
                <a:gd name="connsiteY1" fmla="*/ 0 h 10972801"/>
                <a:gd name="connsiteX2" fmla="*/ 13258800 w 13258800"/>
                <a:gd name="connsiteY2" fmla="*/ 0 h 10972801"/>
                <a:gd name="connsiteX3" fmla="*/ 0 w 13258800"/>
                <a:gd name="connsiteY3" fmla="*/ 10972801 h 10972801"/>
                <a:gd name="connsiteX0" fmla="*/ 0 w 13258800"/>
                <a:gd name="connsiteY0" fmla="*/ 10972801 h 10972801"/>
                <a:gd name="connsiteX1" fmla="*/ 7429500 w 13258800"/>
                <a:gd name="connsiteY1" fmla="*/ 0 h 10972801"/>
                <a:gd name="connsiteX2" fmla="*/ 13258800 w 13258800"/>
                <a:gd name="connsiteY2" fmla="*/ 0 h 10972801"/>
                <a:gd name="connsiteX3" fmla="*/ 0 w 13258800"/>
                <a:gd name="connsiteY3" fmla="*/ 10972801 h 10972801"/>
                <a:gd name="connsiteX0" fmla="*/ 0 w 16459200"/>
                <a:gd name="connsiteY0" fmla="*/ 10972801 h 10972801"/>
                <a:gd name="connsiteX1" fmla="*/ 7429500 w 16459200"/>
                <a:gd name="connsiteY1" fmla="*/ 0 h 10972801"/>
                <a:gd name="connsiteX2" fmla="*/ 16459200 w 16459200"/>
                <a:gd name="connsiteY2" fmla="*/ 1219201 h 10972801"/>
                <a:gd name="connsiteX3" fmla="*/ 0 w 16459200"/>
                <a:gd name="connsiteY3" fmla="*/ 10972801 h 10972801"/>
                <a:gd name="connsiteX0" fmla="*/ 0 w 16459200"/>
                <a:gd name="connsiteY0" fmla="*/ 13411200 h 13411200"/>
                <a:gd name="connsiteX1" fmla="*/ 16459200 w 16459200"/>
                <a:gd name="connsiteY1" fmla="*/ 0 h 13411200"/>
                <a:gd name="connsiteX2" fmla="*/ 16459200 w 16459200"/>
                <a:gd name="connsiteY2" fmla="*/ 3657600 h 13411200"/>
                <a:gd name="connsiteX3" fmla="*/ 0 w 16459200"/>
                <a:gd name="connsiteY3" fmla="*/ 13411200 h 134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59200" h="13411200">
                  <a:moveTo>
                    <a:pt x="0" y="13411200"/>
                  </a:moveTo>
                  <a:lnTo>
                    <a:pt x="16459200" y="0"/>
                  </a:lnTo>
                  <a:lnTo>
                    <a:pt x="16459200" y="3657600"/>
                  </a:lnTo>
                  <a:lnTo>
                    <a:pt x="0" y="13411200"/>
                  </a:lnTo>
                  <a:close/>
                </a:path>
              </a:pathLst>
            </a:custGeom>
            <a:solidFill>
              <a:srgbClr val="1458A4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24" name="Freeform 23"/>
            <p:cNvSpPr/>
            <p:nvPr userDrawn="1"/>
          </p:nvSpPr>
          <p:spPr>
            <a:xfrm>
              <a:off x="0" y="3448594"/>
              <a:ext cx="9666514" cy="18497004"/>
            </a:xfrm>
            <a:custGeom>
              <a:avLst/>
              <a:gdLst>
                <a:gd name="connsiteX0" fmla="*/ 0 w 3778623"/>
                <a:gd name="connsiteY0" fmla="*/ 5553635 h 5553635"/>
                <a:gd name="connsiteX1" fmla="*/ 1889312 w 3778623"/>
                <a:gd name="connsiteY1" fmla="*/ 0 h 5553635"/>
                <a:gd name="connsiteX2" fmla="*/ 3778623 w 3778623"/>
                <a:gd name="connsiteY2" fmla="*/ 5553635 h 5553635"/>
                <a:gd name="connsiteX3" fmla="*/ 0 w 3778623"/>
                <a:gd name="connsiteY3" fmla="*/ 5553635 h 5553635"/>
                <a:gd name="connsiteX0" fmla="*/ 0 w 6548718"/>
                <a:gd name="connsiteY0" fmla="*/ 7436223 h 7436223"/>
                <a:gd name="connsiteX1" fmla="*/ 4659407 w 6548718"/>
                <a:gd name="connsiteY1" fmla="*/ 0 h 7436223"/>
                <a:gd name="connsiteX2" fmla="*/ 6548718 w 6548718"/>
                <a:gd name="connsiteY2" fmla="*/ 5553635 h 7436223"/>
                <a:gd name="connsiteX3" fmla="*/ 0 w 6548718"/>
                <a:gd name="connsiteY3" fmla="*/ 7436223 h 7436223"/>
                <a:gd name="connsiteX0" fmla="*/ 0 w 16459200"/>
                <a:gd name="connsiteY0" fmla="*/ 7436223 h 7436223"/>
                <a:gd name="connsiteX1" fmla="*/ 4659407 w 16459200"/>
                <a:gd name="connsiteY1" fmla="*/ 0 h 7436223"/>
                <a:gd name="connsiteX2" fmla="*/ 16459200 w 16459200"/>
                <a:gd name="connsiteY2" fmla="*/ 7436223 h 7436223"/>
                <a:gd name="connsiteX3" fmla="*/ 0 w 16459200"/>
                <a:gd name="connsiteY3" fmla="*/ 7436223 h 7436223"/>
                <a:gd name="connsiteX0" fmla="*/ 0 w 16459200"/>
                <a:gd name="connsiteY0" fmla="*/ 8431305 h 8431305"/>
                <a:gd name="connsiteX1" fmla="*/ 16459200 w 16459200"/>
                <a:gd name="connsiteY1" fmla="*/ 0 h 8431305"/>
                <a:gd name="connsiteX2" fmla="*/ 16459200 w 16459200"/>
                <a:gd name="connsiteY2" fmla="*/ 8431305 h 8431305"/>
                <a:gd name="connsiteX3" fmla="*/ 0 w 16459200"/>
                <a:gd name="connsiteY3" fmla="*/ 8431305 h 8431305"/>
                <a:gd name="connsiteX0" fmla="*/ 0 w 16459200"/>
                <a:gd name="connsiteY0" fmla="*/ 9036423 h 9036423"/>
                <a:gd name="connsiteX1" fmla="*/ 16459200 w 16459200"/>
                <a:gd name="connsiteY1" fmla="*/ 0 h 9036423"/>
                <a:gd name="connsiteX2" fmla="*/ 16459200 w 16459200"/>
                <a:gd name="connsiteY2" fmla="*/ 9036423 h 9036423"/>
                <a:gd name="connsiteX3" fmla="*/ 0 w 16459200"/>
                <a:gd name="connsiteY3" fmla="*/ 9036423 h 9036423"/>
                <a:gd name="connsiteX0" fmla="*/ 0 w 16208188"/>
                <a:gd name="connsiteY0" fmla="*/ 10067364 h 10067364"/>
                <a:gd name="connsiteX1" fmla="*/ 16208188 w 16208188"/>
                <a:gd name="connsiteY1" fmla="*/ 0 h 10067364"/>
                <a:gd name="connsiteX2" fmla="*/ 16208188 w 16208188"/>
                <a:gd name="connsiteY2" fmla="*/ 9036423 h 10067364"/>
                <a:gd name="connsiteX3" fmla="*/ 0 w 16208188"/>
                <a:gd name="connsiteY3" fmla="*/ 10067364 h 10067364"/>
                <a:gd name="connsiteX0" fmla="*/ 0 w 16208188"/>
                <a:gd name="connsiteY0" fmla="*/ 10972801 h 10972801"/>
                <a:gd name="connsiteX1" fmla="*/ 8973670 w 16208188"/>
                <a:gd name="connsiteY1" fmla="*/ 0 h 10972801"/>
                <a:gd name="connsiteX2" fmla="*/ 16208188 w 16208188"/>
                <a:gd name="connsiteY2" fmla="*/ 9941860 h 10972801"/>
                <a:gd name="connsiteX3" fmla="*/ 0 w 16208188"/>
                <a:gd name="connsiteY3" fmla="*/ 10972801 h 10972801"/>
                <a:gd name="connsiteX0" fmla="*/ 0 w 12362329"/>
                <a:gd name="connsiteY0" fmla="*/ 10972801 h 10972801"/>
                <a:gd name="connsiteX1" fmla="*/ 8973670 w 12362329"/>
                <a:gd name="connsiteY1" fmla="*/ 0 h 10972801"/>
                <a:gd name="connsiteX2" fmla="*/ 12362329 w 12362329"/>
                <a:gd name="connsiteY2" fmla="*/ 1 h 10972801"/>
                <a:gd name="connsiteX3" fmla="*/ 0 w 12362329"/>
                <a:gd name="connsiteY3" fmla="*/ 10972801 h 10972801"/>
                <a:gd name="connsiteX0" fmla="*/ 0 w 12362329"/>
                <a:gd name="connsiteY0" fmla="*/ 10972800 h 10972800"/>
                <a:gd name="connsiteX1" fmla="*/ 4953000 w 12362329"/>
                <a:gd name="connsiteY1" fmla="*/ 0 h 10972800"/>
                <a:gd name="connsiteX2" fmla="*/ 12362329 w 12362329"/>
                <a:gd name="connsiteY2" fmla="*/ 0 h 10972800"/>
                <a:gd name="connsiteX3" fmla="*/ 0 w 12362329"/>
                <a:gd name="connsiteY3" fmla="*/ 10972800 h 10972800"/>
                <a:gd name="connsiteX0" fmla="*/ 0 w 8812305"/>
                <a:gd name="connsiteY0" fmla="*/ 10972801 h 10972801"/>
                <a:gd name="connsiteX1" fmla="*/ 4953000 w 8812305"/>
                <a:gd name="connsiteY1" fmla="*/ 1 h 10972801"/>
                <a:gd name="connsiteX2" fmla="*/ 8812305 w 8812305"/>
                <a:gd name="connsiteY2" fmla="*/ 0 h 10972801"/>
                <a:gd name="connsiteX3" fmla="*/ 0 w 8812305"/>
                <a:gd name="connsiteY3" fmla="*/ 10972801 h 10972801"/>
                <a:gd name="connsiteX0" fmla="*/ 0 w 8812305"/>
                <a:gd name="connsiteY0" fmla="*/ 10972801 h 10972801"/>
                <a:gd name="connsiteX1" fmla="*/ 1483659 w 8812305"/>
                <a:gd name="connsiteY1" fmla="*/ 1 h 10972801"/>
                <a:gd name="connsiteX2" fmla="*/ 8812305 w 8812305"/>
                <a:gd name="connsiteY2" fmla="*/ 0 h 10972801"/>
                <a:gd name="connsiteX3" fmla="*/ 0 w 8812305"/>
                <a:gd name="connsiteY3" fmla="*/ 10972801 h 10972801"/>
                <a:gd name="connsiteX0" fmla="*/ 0 w 4845423"/>
                <a:gd name="connsiteY0" fmla="*/ 10972800 h 10972800"/>
                <a:gd name="connsiteX1" fmla="*/ 1483659 w 4845423"/>
                <a:gd name="connsiteY1" fmla="*/ 0 h 10972800"/>
                <a:gd name="connsiteX2" fmla="*/ 4845423 w 4845423"/>
                <a:gd name="connsiteY2" fmla="*/ 0 h 10972800"/>
                <a:gd name="connsiteX3" fmla="*/ 0 w 4845423"/>
                <a:gd name="connsiteY3" fmla="*/ 10972800 h 10972800"/>
                <a:gd name="connsiteX0" fmla="*/ 0 w 7315200"/>
                <a:gd name="connsiteY0" fmla="*/ 10972801 h 10972801"/>
                <a:gd name="connsiteX1" fmla="*/ 1483659 w 7315200"/>
                <a:gd name="connsiteY1" fmla="*/ 1 h 10972801"/>
                <a:gd name="connsiteX2" fmla="*/ 7315200 w 7315200"/>
                <a:gd name="connsiteY2" fmla="*/ 0 h 10972801"/>
                <a:gd name="connsiteX3" fmla="*/ 0 w 7315200"/>
                <a:gd name="connsiteY3" fmla="*/ 10972801 h 10972801"/>
                <a:gd name="connsiteX0" fmla="*/ 0 w 7315200"/>
                <a:gd name="connsiteY0" fmla="*/ 10972801 h 10972801"/>
                <a:gd name="connsiteX1" fmla="*/ 2743200 w 7315200"/>
                <a:gd name="connsiteY1" fmla="*/ 1 h 10972801"/>
                <a:gd name="connsiteX2" fmla="*/ 7315200 w 7315200"/>
                <a:gd name="connsiteY2" fmla="*/ 0 h 10972801"/>
                <a:gd name="connsiteX3" fmla="*/ 0 w 7315200"/>
                <a:gd name="connsiteY3" fmla="*/ 10972801 h 10972801"/>
                <a:gd name="connsiteX0" fmla="*/ 0 w 7315200"/>
                <a:gd name="connsiteY0" fmla="*/ 10972801 h 10972801"/>
                <a:gd name="connsiteX1" fmla="*/ 2286000 w 7315200"/>
                <a:gd name="connsiteY1" fmla="*/ 1 h 10972801"/>
                <a:gd name="connsiteX2" fmla="*/ 7315200 w 7315200"/>
                <a:gd name="connsiteY2" fmla="*/ 0 h 10972801"/>
                <a:gd name="connsiteX3" fmla="*/ 0 w 7315200"/>
                <a:gd name="connsiteY3" fmla="*/ 10972801 h 10972801"/>
                <a:gd name="connsiteX0" fmla="*/ 0 w 14516100"/>
                <a:gd name="connsiteY0" fmla="*/ 21945599 h 21945599"/>
                <a:gd name="connsiteX1" fmla="*/ 2286000 w 14516100"/>
                <a:gd name="connsiteY1" fmla="*/ 10972799 h 21945599"/>
                <a:gd name="connsiteX2" fmla="*/ 14516100 w 14516100"/>
                <a:gd name="connsiteY2" fmla="*/ 0 h 21945599"/>
                <a:gd name="connsiteX3" fmla="*/ 0 w 14516100"/>
                <a:gd name="connsiteY3" fmla="*/ 21945599 h 21945599"/>
                <a:gd name="connsiteX0" fmla="*/ 0 w 14516100"/>
                <a:gd name="connsiteY0" fmla="*/ 21945599 h 21945599"/>
                <a:gd name="connsiteX1" fmla="*/ 4572000 w 14516100"/>
                <a:gd name="connsiteY1" fmla="*/ 0 h 21945599"/>
                <a:gd name="connsiteX2" fmla="*/ 14516100 w 14516100"/>
                <a:gd name="connsiteY2" fmla="*/ 0 h 21945599"/>
                <a:gd name="connsiteX3" fmla="*/ 0 w 14516100"/>
                <a:gd name="connsiteY3" fmla="*/ 21945599 h 21945599"/>
                <a:gd name="connsiteX0" fmla="*/ 0 w 14499770"/>
                <a:gd name="connsiteY0" fmla="*/ 21945599 h 21945599"/>
                <a:gd name="connsiteX1" fmla="*/ 4572000 w 14499770"/>
                <a:gd name="connsiteY1" fmla="*/ 0 h 21945599"/>
                <a:gd name="connsiteX2" fmla="*/ 14499770 w 14499770"/>
                <a:gd name="connsiteY2" fmla="*/ 3448594 h 21945599"/>
                <a:gd name="connsiteX3" fmla="*/ 0 w 14499770"/>
                <a:gd name="connsiteY3" fmla="*/ 21945599 h 21945599"/>
                <a:gd name="connsiteX0" fmla="*/ 0 w 14499770"/>
                <a:gd name="connsiteY0" fmla="*/ 18497005 h 18497005"/>
                <a:gd name="connsiteX1" fmla="*/ 4624251 w 14499770"/>
                <a:gd name="connsiteY1" fmla="*/ 0 h 18497005"/>
                <a:gd name="connsiteX2" fmla="*/ 14499770 w 14499770"/>
                <a:gd name="connsiteY2" fmla="*/ 0 h 18497005"/>
                <a:gd name="connsiteX3" fmla="*/ 0 w 14499770"/>
                <a:gd name="connsiteY3" fmla="*/ 18497005 h 1849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99770" h="18497005">
                  <a:moveTo>
                    <a:pt x="0" y="18497005"/>
                  </a:moveTo>
                  <a:lnTo>
                    <a:pt x="4624251" y="0"/>
                  </a:lnTo>
                  <a:lnTo>
                    <a:pt x="14499770" y="0"/>
                  </a:lnTo>
                  <a:lnTo>
                    <a:pt x="0" y="18497005"/>
                  </a:lnTo>
                  <a:close/>
                </a:path>
              </a:pathLst>
            </a:custGeom>
            <a:solidFill>
              <a:srgbClr val="145FAC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sp>
        <p:nvSpPr>
          <p:cNvPr id="17" name="Rounded Rectangle 16"/>
          <p:cNvSpPr/>
          <p:nvPr userDrawn="1"/>
        </p:nvSpPr>
        <p:spPr>
          <a:xfrm>
            <a:off x="404605" y="484323"/>
            <a:ext cx="11364064" cy="5923710"/>
          </a:xfrm>
          <a:prstGeom prst="roundRect">
            <a:avLst>
              <a:gd name="adj" fmla="val 1508"/>
            </a:avLst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548" tIns="43774" rIns="87548" bIns="43774" rtlCol="0" anchor="ctr"/>
          <a:lstStyle/>
          <a:p>
            <a:pPr algn="ctr"/>
            <a:endParaRPr lang="en-US" sz="1125"/>
          </a:p>
        </p:txBody>
      </p:sp>
      <p:sp>
        <p:nvSpPr>
          <p:cNvPr id="35" name="TextBox 34"/>
          <p:cNvSpPr txBox="1"/>
          <p:nvPr userDrawn="1"/>
        </p:nvSpPr>
        <p:spPr>
          <a:xfrm>
            <a:off x="612826" y="6408032"/>
            <a:ext cx="9405257" cy="203819"/>
          </a:xfrm>
          <a:prstGeom prst="rect">
            <a:avLst/>
          </a:prstGeom>
          <a:noFill/>
        </p:spPr>
        <p:txBody>
          <a:bodyPr wrap="square" lIns="87548" tIns="43774" rIns="87548" bIns="43774" rtlCol="0">
            <a:spAutoFit/>
          </a:bodyPr>
          <a:lstStyle/>
          <a:p>
            <a:pPr marL="0" marR="0" indent="0" algn="l" defTabSz="1200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5" kern="1200" baseline="0" dirty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rPr>
              <a:t>www.cdc.gov | Contact CDC at: 1-800-CDC-INFO or www.cdc.gov/info</a:t>
            </a:r>
          </a:p>
          <a:p>
            <a:pPr marL="0" marR="0" indent="0" algn="l" defTabSz="1200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5" kern="1200" baseline="0" dirty="0">
                <a:solidFill>
                  <a:schemeClr val="tx2"/>
                </a:solidFill>
                <a:latin typeface="Calibri" pitchFamily="34" charset="0"/>
                <a:ea typeface="+mn-ea"/>
                <a:cs typeface="+mn-cs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sp>
        <p:nvSpPr>
          <p:cNvPr id="36" name="Rounded Rectangle 35"/>
          <p:cNvSpPr/>
          <p:nvPr userDrawn="1"/>
        </p:nvSpPr>
        <p:spPr>
          <a:xfrm>
            <a:off x="619277" y="193729"/>
            <a:ext cx="10953448" cy="581187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548" tIns="43774" rIns="87548" bIns="43774" rtlCol="0" anchor="ctr"/>
          <a:lstStyle/>
          <a:p>
            <a:pPr algn="ctr"/>
            <a:endParaRPr lang="en-US" sz="1125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5376" y="6015018"/>
            <a:ext cx="6362508" cy="6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551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>
    <p:fade/>
  </p:transition>
  <p:txStyles>
    <p:titleStyle>
      <a:lvl1pPr algn="ctr" defTabSz="783654" rtl="0" eaLnBrk="1" latinLnBrk="0" hangingPunct="1"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3870" indent="-293870" algn="l" defTabSz="783654" rtl="0" eaLnBrk="1" latinLnBrk="0" hangingPunct="1">
        <a:spcBef>
          <a:spcPct val="20000"/>
        </a:spcBef>
        <a:buFont typeface="Arial" pitchFamily="34" charset="0"/>
        <a:buChar char="•"/>
        <a:defRPr sz="2750" kern="1200">
          <a:solidFill>
            <a:schemeClr val="tx1"/>
          </a:solidFill>
          <a:latin typeface="+mn-lt"/>
          <a:ea typeface="+mn-ea"/>
          <a:cs typeface="+mn-cs"/>
        </a:defRPr>
      </a:lvl1pPr>
      <a:lvl2pPr marL="636719" indent="-244893" algn="l" defTabSz="783654" rtl="0" eaLnBrk="1" latinLnBrk="0" hangingPunct="1">
        <a:spcBef>
          <a:spcPct val="20000"/>
        </a:spcBef>
        <a:buFont typeface="Arial" pitchFamily="34" charset="0"/>
        <a:buChar char="–"/>
        <a:defRPr sz="2375" kern="1200">
          <a:solidFill>
            <a:schemeClr val="tx1"/>
          </a:solidFill>
          <a:latin typeface="+mn-lt"/>
          <a:ea typeface="+mn-ea"/>
          <a:cs typeface="+mn-cs"/>
        </a:defRPr>
      </a:lvl2pPr>
      <a:lvl3pPr marL="979568" indent="-195914" algn="l" defTabSz="783654" rtl="0" eaLnBrk="1" latinLnBrk="0" hangingPunct="1">
        <a:spcBef>
          <a:spcPct val="20000"/>
        </a:spcBef>
        <a:buFont typeface="Arial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indent="-195914" algn="l" defTabSz="783654" rtl="0" eaLnBrk="1" latinLnBrk="0" hangingPunct="1">
        <a:spcBef>
          <a:spcPct val="20000"/>
        </a:spcBef>
        <a:buFont typeface="Arial" pitchFamily="34" charset="0"/>
        <a:buChar char="–"/>
        <a:defRPr sz="1750" kern="1200">
          <a:solidFill>
            <a:schemeClr val="tx1"/>
          </a:solidFill>
          <a:latin typeface="+mn-lt"/>
          <a:ea typeface="+mn-ea"/>
          <a:cs typeface="+mn-cs"/>
        </a:defRPr>
      </a:lvl4pPr>
      <a:lvl5pPr marL="1763222" indent="-195914" algn="l" defTabSz="783654" rtl="0" eaLnBrk="1" latinLnBrk="0" hangingPunct="1">
        <a:spcBef>
          <a:spcPct val="20000"/>
        </a:spcBef>
        <a:buFont typeface="Arial" pitchFamily="34" charset="0"/>
        <a:buChar char="»"/>
        <a:defRPr sz="1750" kern="1200">
          <a:solidFill>
            <a:schemeClr val="tx1"/>
          </a:solidFill>
          <a:latin typeface="+mn-lt"/>
          <a:ea typeface="+mn-ea"/>
          <a:cs typeface="+mn-cs"/>
        </a:defRPr>
      </a:lvl5pPr>
      <a:lvl6pPr marL="2155048" indent="-195914" algn="l" defTabSz="783654" rtl="0" eaLnBrk="1" latinLnBrk="0" hangingPunct="1">
        <a:spcBef>
          <a:spcPct val="20000"/>
        </a:spcBef>
        <a:buFont typeface="Arial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6pPr>
      <a:lvl7pPr marL="2546876" indent="-195914" algn="l" defTabSz="783654" rtl="0" eaLnBrk="1" latinLnBrk="0" hangingPunct="1">
        <a:spcBef>
          <a:spcPct val="20000"/>
        </a:spcBef>
        <a:buFont typeface="Arial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7pPr>
      <a:lvl8pPr marL="2938703" indent="-195914" algn="l" defTabSz="783654" rtl="0" eaLnBrk="1" latinLnBrk="0" hangingPunct="1">
        <a:spcBef>
          <a:spcPct val="20000"/>
        </a:spcBef>
        <a:buFont typeface="Arial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8pPr>
      <a:lvl9pPr marL="3330529" indent="-195914" algn="l" defTabSz="783654" rtl="0" eaLnBrk="1" latinLnBrk="0" hangingPunct="1">
        <a:spcBef>
          <a:spcPct val="20000"/>
        </a:spcBef>
        <a:buFont typeface="Arial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3654" rtl="0" eaLnBrk="1" latinLnBrk="0" hangingPunct="1">
        <a:defRPr sz="1563" kern="1200">
          <a:solidFill>
            <a:schemeClr val="tx1"/>
          </a:solidFill>
          <a:latin typeface="+mn-lt"/>
          <a:ea typeface="+mn-ea"/>
          <a:cs typeface="+mn-cs"/>
        </a:defRPr>
      </a:lvl1pPr>
      <a:lvl2pPr marL="391828" algn="l" defTabSz="783654" rtl="0" eaLnBrk="1" latinLnBrk="0" hangingPunct="1">
        <a:defRPr sz="1563" kern="1200">
          <a:solidFill>
            <a:schemeClr val="tx1"/>
          </a:solidFill>
          <a:latin typeface="+mn-lt"/>
          <a:ea typeface="+mn-ea"/>
          <a:cs typeface="+mn-cs"/>
        </a:defRPr>
      </a:lvl2pPr>
      <a:lvl3pPr marL="783654" algn="l" defTabSz="783654" rtl="0" eaLnBrk="1" latinLnBrk="0" hangingPunct="1">
        <a:defRPr sz="1563" kern="1200">
          <a:solidFill>
            <a:schemeClr val="tx1"/>
          </a:solidFill>
          <a:latin typeface="+mn-lt"/>
          <a:ea typeface="+mn-ea"/>
          <a:cs typeface="+mn-cs"/>
        </a:defRPr>
      </a:lvl3pPr>
      <a:lvl4pPr marL="1175481" algn="l" defTabSz="783654" rtl="0" eaLnBrk="1" latinLnBrk="0" hangingPunct="1">
        <a:defRPr sz="1563" kern="1200">
          <a:solidFill>
            <a:schemeClr val="tx1"/>
          </a:solidFill>
          <a:latin typeface="+mn-lt"/>
          <a:ea typeface="+mn-ea"/>
          <a:cs typeface="+mn-cs"/>
        </a:defRPr>
      </a:lvl4pPr>
      <a:lvl5pPr marL="1567308" algn="l" defTabSz="783654" rtl="0" eaLnBrk="1" latinLnBrk="0" hangingPunct="1">
        <a:defRPr sz="1563" kern="1200">
          <a:solidFill>
            <a:schemeClr val="tx1"/>
          </a:solidFill>
          <a:latin typeface="+mn-lt"/>
          <a:ea typeface="+mn-ea"/>
          <a:cs typeface="+mn-cs"/>
        </a:defRPr>
      </a:lvl5pPr>
      <a:lvl6pPr marL="1959136" algn="l" defTabSz="783654" rtl="0" eaLnBrk="1" latinLnBrk="0" hangingPunct="1">
        <a:defRPr sz="1563" kern="1200">
          <a:solidFill>
            <a:schemeClr val="tx1"/>
          </a:solidFill>
          <a:latin typeface="+mn-lt"/>
          <a:ea typeface="+mn-ea"/>
          <a:cs typeface="+mn-cs"/>
        </a:defRPr>
      </a:lvl6pPr>
      <a:lvl7pPr marL="2350962" algn="l" defTabSz="783654" rtl="0" eaLnBrk="1" latinLnBrk="0" hangingPunct="1">
        <a:defRPr sz="1563" kern="1200">
          <a:solidFill>
            <a:schemeClr val="tx1"/>
          </a:solidFill>
          <a:latin typeface="+mn-lt"/>
          <a:ea typeface="+mn-ea"/>
          <a:cs typeface="+mn-cs"/>
        </a:defRPr>
      </a:lvl7pPr>
      <a:lvl8pPr marL="2742789" algn="l" defTabSz="783654" rtl="0" eaLnBrk="1" latinLnBrk="0" hangingPunct="1">
        <a:defRPr sz="1563" kern="1200">
          <a:solidFill>
            <a:schemeClr val="tx1"/>
          </a:solidFill>
          <a:latin typeface="+mn-lt"/>
          <a:ea typeface="+mn-ea"/>
          <a:cs typeface="+mn-cs"/>
        </a:defRPr>
      </a:lvl8pPr>
      <a:lvl9pPr marL="3134617" algn="l" defTabSz="783654" rtl="0" eaLnBrk="1" latinLnBrk="0" hangingPunct="1">
        <a:defRPr sz="15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68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9" r:id="rId2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99CA9-C64F-E848-9A40-334964A7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4F01ED-6A17-2840-B757-A26F3F148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F12F6-B912-1B46-AAE6-E73E96236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D1441E-AAD0-344E-A297-A239492F1BD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C5932-C120-3C4C-A58B-4B39F2CCD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8C6B1-FB2E-4E46-8F3F-BF35BBE93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A496D3-6A01-EF4E-AFF9-CD0B4EC02A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44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doi/full/10.1177/232595741557074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www.stopsyphilis.org/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indiancountryecho.org/resource-hubs/hiv-resource-hub/" TargetMode="External"/><Relationship Id="rId5" Type="http://schemas.openxmlformats.org/officeDocument/2006/relationships/hyperlink" Target="https://www.indiancountryecho.org/hcv-resource-hub" TargetMode="External"/><Relationship Id="rId4" Type="http://schemas.openxmlformats.org/officeDocument/2006/relationships/hyperlink" Target="https://www.indiancountryecho.org/resource-hubs/syphilis-resources/" TargetMode="External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cdc.gov/hepatitis/statistics/2020surveillance/hepatitis-c/table-3.8.htm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09277B-038C-D650-864C-EF977E2F25D3}"/>
              </a:ext>
            </a:extLst>
          </p:cNvPr>
          <p:cNvSpPr/>
          <p:nvPr/>
        </p:nvSpPr>
        <p:spPr>
          <a:xfrm>
            <a:off x="0" y="27418"/>
            <a:ext cx="12192000" cy="6803164"/>
          </a:xfrm>
          <a:prstGeom prst="rect">
            <a:avLst/>
          </a:prstGeom>
          <a:solidFill>
            <a:schemeClr val="bg1"/>
          </a:solidFill>
          <a:ln w="76200">
            <a:solidFill>
              <a:srgbClr val="C42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534BCD-37DD-4AF6-AA07-B5E96CBA5F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4130" t="31842" r="2174" b="4731"/>
          <a:stretch/>
        </p:blipFill>
        <p:spPr>
          <a:xfrm rot="10800000">
            <a:off x="96980" y="96981"/>
            <a:ext cx="4011193" cy="401119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81C596-B18A-4285-96CB-EF907BD10A7F}"/>
              </a:ext>
            </a:extLst>
          </p:cNvPr>
          <p:cNvGrpSpPr/>
          <p:nvPr/>
        </p:nvGrpSpPr>
        <p:grpSpPr>
          <a:xfrm>
            <a:off x="669576" y="5879056"/>
            <a:ext cx="11035991" cy="924108"/>
            <a:chOff x="482606" y="6213386"/>
            <a:chExt cx="8471687" cy="9241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8F6C8B9-3466-4FE3-98DD-4E28D2257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971" t="28977" r="29673" b="56905"/>
            <a:stretch/>
          </p:blipFill>
          <p:spPr>
            <a:xfrm>
              <a:off x="7185414" y="6213386"/>
              <a:ext cx="1768879" cy="9241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36CCDCB-FFB8-4F89-A9C5-19040A5D639B}"/>
                </a:ext>
              </a:extLst>
            </p:cNvPr>
            <p:cNvSpPr txBox="1"/>
            <p:nvPr/>
          </p:nvSpPr>
          <p:spPr>
            <a:xfrm>
              <a:off x="482606" y="6384707"/>
              <a:ext cx="688917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797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Indian Country ECHO – Expanding Clinical Services</a:t>
              </a:r>
            </a:p>
          </p:txBody>
        </p:sp>
      </p:grpSp>
      <p:sp>
        <p:nvSpPr>
          <p:cNvPr id="3" name="AutoShape 2">
            <a:extLst>
              <a:ext uri="{FF2B5EF4-FFF2-40B4-BE49-F238E27FC236}">
                <a16:creationId xmlns:a16="http://schemas.microsoft.com/office/drawing/2014/main" id="{BCAB0DB9-E73F-4DFC-9745-B005DD7CC6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1960418"/>
            <a:ext cx="1620982" cy="162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7FAB50-6917-46C5-994F-435847230CC8}"/>
              </a:ext>
            </a:extLst>
          </p:cNvPr>
          <p:cNvSpPr txBox="1"/>
          <p:nvPr/>
        </p:nvSpPr>
        <p:spPr>
          <a:xfrm>
            <a:off x="2341418" y="3877046"/>
            <a:ext cx="962644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SCREENING BEST PRACTICES</a:t>
            </a:r>
            <a:endParaRPr lang="en-US" sz="6600" b="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913508-8391-20B9-7EF2-09B308F8531F}"/>
              </a:ext>
            </a:extLst>
          </p:cNvPr>
          <p:cNvSpPr txBox="1"/>
          <p:nvPr/>
        </p:nvSpPr>
        <p:spPr>
          <a:xfrm>
            <a:off x="4060948" y="4943970"/>
            <a:ext cx="50969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Brigg Reilley, MPH</a:t>
            </a:r>
          </a:p>
          <a:p>
            <a:pPr algn="ctr"/>
            <a:r>
              <a:rPr lang="en-US" b="0" i="0" u="none" strike="noStrike" dirty="0">
                <a:effectLst/>
              </a:rPr>
              <a:t>Northwest Portland Area Indian Health Board</a:t>
            </a:r>
          </a:p>
          <a:p>
            <a:pPr algn="ctr"/>
            <a:r>
              <a:rPr lang="en-US" b="0" i="0" u="none" strike="noStrike" dirty="0">
                <a:effectLst/>
              </a:rPr>
              <a:t>Technical Advisor HIS National HIV/HCV/STI Program</a:t>
            </a:r>
          </a:p>
        </p:txBody>
      </p:sp>
      <p:grpSp>
        <p:nvGrpSpPr>
          <p:cNvPr id="17" name="docshapegroup70">
            <a:extLst>
              <a:ext uri="{FF2B5EF4-FFF2-40B4-BE49-F238E27FC236}">
                <a16:creationId xmlns:a16="http://schemas.microsoft.com/office/drawing/2014/main" id="{32C25DFF-EE95-F97B-5855-0E972449FD98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3465115" y="5370226"/>
            <a:ext cx="585470" cy="119380"/>
            <a:chOff x="0" y="15106"/>
            <a:chExt cx="922" cy="188"/>
          </a:xfrm>
        </p:grpSpPr>
        <p:sp>
          <p:nvSpPr>
            <p:cNvPr id="18" name="docshape71">
              <a:extLst>
                <a:ext uri="{FF2B5EF4-FFF2-40B4-BE49-F238E27FC236}">
                  <a16:creationId xmlns:a16="http://schemas.microsoft.com/office/drawing/2014/main" id="{A865EBC7-A483-CF3E-8F15-A0D51777B25C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0" y="15106"/>
              <a:ext cx="607" cy="188"/>
            </a:xfrm>
            <a:custGeom>
              <a:avLst/>
              <a:gdLst>
                <a:gd name="T0" fmla="*/ 607 w 607"/>
                <a:gd name="T1" fmla="+- 0 15106 15106"/>
                <a:gd name="T2" fmla="*/ 15106 h 188"/>
                <a:gd name="T3" fmla="*/ 344 w 607"/>
                <a:gd name="T4" fmla="+- 0 15153 15106"/>
                <a:gd name="T5" fmla="*/ 15153 h 188"/>
                <a:gd name="T6" fmla="*/ 0 w 607"/>
                <a:gd name="T7" fmla="+- 0 15174 15106"/>
                <a:gd name="T8" fmla="*/ 15174 h 188"/>
                <a:gd name="T9" fmla="*/ 1 w 607"/>
                <a:gd name="T10" fmla="+- 0 15191 15106"/>
                <a:gd name="T11" fmla="*/ 15191 h 188"/>
                <a:gd name="T12" fmla="*/ 1 w 607"/>
                <a:gd name="T13" fmla="+- 0 15209 15106"/>
                <a:gd name="T14" fmla="*/ 15209 h 188"/>
                <a:gd name="T15" fmla="*/ 0 w 607"/>
                <a:gd name="T16" fmla="+- 0 15226 15106"/>
                <a:gd name="T17" fmla="*/ 15226 h 188"/>
                <a:gd name="T18" fmla="*/ 344 w 607"/>
                <a:gd name="T19" fmla="+- 0 15247 15106"/>
                <a:gd name="T20" fmla="*/ 15247 h 188"/>
                <a:gd name="T21" fmla="*/ 607 w 607"/>
                <a:gd name="T22" fmla="+- 0 15294 15106"/>
                <a:gd name="T23" fmla="*/ 15294 h 188"/>
                <a:gd name="T24" fmla="*/ 586 w 607"/>
                <a:gd name="T25" fmla="+- 0 15222 15106"/>
                <a:gd name="T26" fmla="*/ 15222 h 188"/>
                <a:gd name="T27" fmla="*/ 510 w 607"/>
                <a:gd name="T28" fmla="+- 0 15200 15106"/>
                <a:gd name="T29" fmla="*/ 15200 h 188"/>
                <a:gd name="T30" fmla="*/ 586 w 607"/>
                <a:gd name="T31" fmla="+- 0 15178 15106"/>
                <a:gd name="T32" fmla="*/ 15178 h 188"/>
                <a:gd name="T33" fmla="*/ 607 w 607"/>
                <a:gd name="T34" fmla="+- 0 15106 15106"/>
                <a:gd name="T35" fmla="*/ 15106 h 18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</a:cxnLst>
              <a:rect l="0" t="0" r="r" b="b"/>
              <a:pathLst>
                <a:path w="607" h="188">
                  <a:moveTo>
                    <a:pt x="607" y="0"/>
                  </a:moveTo>
                  <a:lnTo>
                    <a:pt x="344" y="47"/>
                  </a:lnTo>
                  <a:lnTo>
                    <a:pt x="0" y="68"/>
                  </a:lnTo>
                  <a:lnTo>
                    <a:pt x="1" y="85"/>
                  </a:lnTo>
                  <a:lnTo>
                    <a:pt x="1" y="103"/>
                  </a:lnTo>
                  <a:lnTo>
                    <a:pt x="0" y="120"/>
                  </a:lnTo>
                  <a:lnTo>
                    <a:pt x="344" y="141"/>
                  </a:lnTo>
                  <a:lnTo>
                    <a:pt x="607" y="188"/>
                  </a:lnTo>
                  <a:lnTo>
                    <a:pt x="586" y="116"/>
                  </a:lnTo>
                  <a:lnTo>
                    <a:pt x="510" y="94"/>
                  </a:lnTo>
                  <a:lnTo>
                    <a:pt x="586" y="72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0352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19" name="docshape72">
              <a:extLst>
                <a:ext uri="{FF2B5EF4-FFF2-40B4-BE49-F238E27FC236}">
                  <a16:creationId xmlns:a16="http://schemas.microsoft.com/office/drawing/2014/main" id="{EE519A0D-A3C7-2B71-20F0-BFA4CB63EF2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" y="15106"/>
              <a:ext cx="314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docshapegroup70">
            <a:extLst>
              <a:ext uri="{FF2B5EF4-FFF2-40B4-BE49-F238E27FC236}">
                <a16:creationId xmlns:a16="http://schemas.microsoft.com/office/drawing/2014/main" id="{8B036844-C923-F663-3A55-61C60F0C6903}"/>
              </a:ext>
            </a:extLst>
          </p:cNvPr>
          <p:cNvGrpSpPr>
            <a:grpSpLocks noChangeAspect="1"/>
          </p:cNvGrpSpPr>
          <p:nvPr/>
        </p:nvGrpSpPr>
        <p:grpSpPr bwMode="auto">
          <a:xfrm rot="16200000">
            <a:off x="9168219" y="5370225"/>
            <a:ext cx="585470" cy="119380"/>
            <a:chOff x="0" y="15106"/>
            <a:chExt cx="922" cy="188"/>
          </a:xfrm>
        </p:grpSpPr>
        <p:sp>
          <p:nvSpPr>
            <p:cNvPr id="21" name="docshape71">
              <a:extLst>
                <a:ext uri="{FF2B5EF4-FFF2-40B4-BE49-F238E27FC236}">
                  <a16:creationId xmlns:a16="http://schemas.microsoft.com/office/drawing/2014/main" id="{E6C180E7-C644-A79E-6B6A-691643096022}"/>
                </a:ext>
              </a:extLst>
            </p:cNvPr>
            <p:cNvSpPr>
              <a:spLocks noChangeAspect="1" noEditPoints="1" noChangeArrowheads="1" noChangeShapeType="1" noTextEdit="1"/>
            </p:cNvSpPr>
            <p:nvPr/>
          </p:nvSpPr>
          <p:spPr bwMode="auto">
            <a:xfrm>
              <a:off x="0" y="15106"/>
              <a:ext cx="607" cy="188"/>
            </a:xfrm>
            <a:custGeom>
              <a:avLst/>
              <a:gdLst>
                <a:gd name="T0" fmla="*/ 607 w 607"/>
                <a:gd name="T1" fmla="+- 0 15106 15106"/>
                <a:gd name="T2" fmla="*/ 15106 h 188"/>
                <a:gd name="T3" fmla="*/ 344 w 607"/>
                <a:gd name="T4" fmla="+- 0 15153 15106"/>
                <a:gd name="T5" fmla="*/ 15153 h 188"/>
                <a:gd name="T6" fmla="*/ 0 w 607"/>
                <a:gd name="T7" fmla="+- 0 15174 15106"/>
                <a:gd name="T8" fmla="*/ 15174 h 188"/>
                <a:gd name="T9" fmla="*/ 1 w 607"/>
                <a:gd name="T10" fmla="+- 0 15191 15106"/>
                <a:gd name="T11" fmla="*/ 15191 h 188"/>
                <a:gd name="T12" fmla="*/ 1 w 607"/>
                <a:gd name="T13" fmla="+- 0 15209 15106"/>
                <a:gd name="T14" fmla="*/ 15209 h 188"/>
                <a:gd name="T15" fmla="*/ 0 w 607"/>
                <a:gd name="T16" fmla="+- 0 15226 15106"/>
                <a:gd name="T17" fmla="*/ 15226 h 188"/>
                <a:gd name="T18" fmla="*/ 344 w 607"/>
                <a:gd name="T19" fmla="+- 0 15247 15106"/>
                <a:gd name="T20" fmla="*/ 15247 h 188"/>
                <a:gd name="T21" fmla="*/ 607 w 607"/>
                <a:gd name="T22" fmla="+- 0 15294 15106"/>
                <a:gd name="T23" fmla="*/ 15294 h 188"/>
                <a:gd name="T24" fmla="*/ 586 w 607"/>
                <a:gd name="T25" fmla="+- 0 15222 15106"/>
                <a:gd name="T26" fmla="*/ 15222 h 188"/>
                <a:gd name="T27" fmla="*/ 510 w 607"/>
                <a:gd name="T28" fmla="+- 0 15200 15106"/>
                <a:gd name="T29" fmla="*/ 15200 h 188"/>
                <a:gd name="T30" fmla="*/ 586 w 607"/>
                <a:gd name="T31" fmla="+- 0 15178 15106"/>
                <a:gd name="T32" fmla="*/ 15178 h 188"/>
                <a:gd name="T33" fmla="*/ 607 w 607"/>
                <a:gd name="T34" fmla="+- 0 15106 15106"/>
                <a:gd name="T35" fmla="*/ 15106 h 18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  <a:cxn ang="0">
                  <a:pos x="T15" y="T17"/>
                </a:cxn>
                <a:cxn ang="0">
                  <a:pos x="T18" y="T20"/>
                </a:cxn>
                <a:cxn ang="0">
                  <a:pos x="T21" y="T23"/>
                </a:cxn>
                <a:cxn ang="0">
                  <a:pos x="T24" y="T26"/>
                </a:cxn>
                <a:cxn ang="0">
                  <a:pos x="T27" y="T29"/>
                </a:cxn>
                <a:cxn ang="0">
                  <a:pos x="T30" y="T32"/>
                </a:cxn>
                <a:cxn ang="0">
                  <a:pos x="T33" y="T35"/>
                </a:cxn>
              </a:cxnLst>
              <a:rect l="0" t="0" r="r" b="b"/>
              <a:pathLst>
                <a:path w="607" h="188">
                  <a:moveTo>
                    <a:pt x="607" y="0"/>
                  </a:moveTo>
                  <a:lnTo>
                    <a:pt x="344" y="47"/>
                  </a:lnTo>
                  <a:lnTo>
                    <a:pt x="0" y="68"/>
                  </a:lnTo>
                  <a:lnTo>
                    <a:pt x="1" y="85"/>
                  </a:lnTo>
                  <a:lnTo>
                    <a:pt x="1" y="103"/>
                  </a:lnTo>
                  <a:lnTo>
                    <a:pt x="0" y="120"/>
                  </a:lnTo>
                  <a:lnTo>
                    <a:pt x="344" y="141"/>
                  </a:lnTo>
                  <a:lnTo>
                    <a:pt x="607" y="188"/>
                  </a:lnTo>
                  <a:lnTo>
                    <a:pt x="586" y="116"/>
                  </a:lnTo>
                  <a:lnTo>
                    <a:pt x="510" y="94"/>
                  </a:lnTo>
                  <a:lnTo>
                    <a:pt x="586" y="72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0352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pic>
          <p:nvPicPr>
            <p:cNvPr id="22" name="docshape72">
              <a:extLst>
                <a:ext uri="{FF2B5EF4-FFF2-40B4-BE49-F238E27FC236}">
                  <a16:creationId xmlns:a16="http://schemas.microsoft.com/office/drawing/2014/main" id="{001BB287-27AC-AF43-FD0A-1F0B48EBCF7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" y="15106"/>
              <a:ext cx="314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object 3">
            <a:extLst>
              <a:ext uri="{FF2B5EF4-FFF2-40B4-BE49-F238E27FC236}">
                <a16:creationId xmlns:a16="http://schemas.microsoft.com/office/drawing/2014/main" id="{2C30A9E5-54BE-0F68-1A9C-D658C4A1E1A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6000" y="426232"/>
            <a:ext cx="5475355" cy="300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16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Chronic Hepatitis C Cases per 100,000 by Race and Ethnicity in Michigan, 2017-2021</a:t>
            </a:r>
            <a:endParaRPr lang="en-US" sz="105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797A035E-AEA9-CE4B-91B7-43D41031515B}"/>
              </a:ext>
            </a:extLst>
          </p:cNvPr>
          <p:cNvPicPr/>
          <p:nvPr/>
        </p:nvPicPr>
        <p:blipFill rotWithShape="1">
          <a:blip r:embed="rId3" cstate="print"/>
          <a:srcRect r="58297"/>
          <a:stretch/>
        </p:blipFill>
        <p:spPr>
          <a:xfrm>
            <a:off x="486022" y="1122715"/>
            <a:ext cx="1390279" cy="5981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3B3FB-1E1F-2A70-70CE-EBE619327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8" t="8024" r="5792" b="13520"/>
          <a:stretch/>
        </p:blipFill>
        <p:spPr>
          <a:xfrm>
            <a:off x="2057399" y="1769149"/>
            <a:ext cx="9963151" cy="462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36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7C9B28-C8DA-4636-814B-F14D9E604179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333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7B0A59-8001-47BA-AA44-A16E99E17062}"/>
              </a:ext>
            </a:extLst>
          </p:cNvPr>
          <p:cNvSpPr/>
          <p:nvPr/>
        </p:nvSpPr>
        <p:spPr>
          <a:xfrm>
            <a:off x="-296562" y="-4893276"/>
            <a:ext cx="13036378" cy="15866076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Hepatitis C Screening</a:t>
            </a:r>
          </a:p>
        </p:txBody>
      </p:sp>
      <p:pic>
        <p:nvPicPr>
          <p:cNvPr id="3" name="object 6">
            <a:extLst>
              <a:ext uri="{FF2B5EF4-FFF2-40B4-BE49-F238E27FC236}">
                <a16:creationId xmlns:a16="http://schemas.microsoft.com/office/drawing/2014/main" id="{7182FBA0-C855-3413-9CF0-07714D14393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96562" y="1044573"/>
            <a:ext cx="2019300" cy="58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90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Screening: When is it Recommended?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1957193" y="1596494"/>
            <a:ext cx="524370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Must have test that is reliable, inexpensive, noninvasive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Condition often asymptomatic/no clinical manifestations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Early detection can have a significant impact on patient outcomes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8B366E8B-6728-AF49-4ECE-A372A03276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" y="781176"/>
            <a:ext cx="2019300" cy="5886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88A5BC-1B6D-A947-7705-A179FD3AD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74" y="1692924"/>
            <a:ext cx="4057759" cy="497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14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Evolution of HCV Screening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1957193" y="1596494"/>
            <a:ext cx="531990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2012 Screening of Persons ages 1945-1965 at least once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2018 Screening all persons ages 18+ at least once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Changes: biomedical options improved, scale and mortality of HCV found to be greater than initial estimates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8B366E8B-6728-AF49-4ECE-A372A03276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" y="781176"/>
            <a:ext cx="2019300" cy="5886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EFC7C-1140-294F-CB67-F321A8FC2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002"/>
          <a:stretch/>
        </p:blipFill>
        <p:spPr>
          <a:xfrm>
            <a:off x="7277100" y="1596494"/>
            <a:ext cx="3010371" cy="4403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63389-301F-5FCD-5174-3281C8AB5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800"/>
          <a:stretch/>
        </p:blipFill>
        <p:spPr>
          <a:xfrm>
            <a:off x="7924800" y="5626895"/>
            <a:ext cx="4267200" cy="12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28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Evolution of HCV Screening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1957193" y="1596494"/>
            <a:ext cx="531990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Facility level testing and treatment policy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Delegate test order away from provider via standing protocol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Use of clinical reminder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National Program has templates and informatics support (often peer to peer via facilities) for all of these interventions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8B366E8B-6728-AF49-4ECE-A372A03276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" y="781176"/>
            <a:ext cx="2019300" cy="5886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EFC7C-1140-294F-CB67-F321A8FC2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002"/>
          <a:stretch/>
        </p:blipFill>
        <p:spPr>
          <a:xfrm>
            <a:off x="7277100" y="1596494"/>
            <a:ext cx="3010371" cy="4403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763389-301F-5FCD-5174-3281C8AB5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800"/>
          <a:stretch/>
        </p:blipFill>
        <p:spPr>
          <a:xfrm>
            <a:off x="7924800" y="5626895"/>
            <a:ext cx="4267200" cy="123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17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IHS Published HIV Screening Best Practices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E6F228-379D-3EFB-5AC7-B443CF20EAFB}"/>
              </a:ext>
            </a:extLst>
          </p:cNvPr>
          <p:cNvSpPr txBox="1">
            <a:spLocks/>
          </p:cNvSpPr>
          <p:nvPr/>
        </p:nvSpPr>
        <p:spPr>
          <a:xfrm>
            <a:off x="2285998" y="1480530"/>
            <a:ext cx="9704822" cy="53774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en-US" sz="2400" b="1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Methods: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Survey of clinical directors of 61 federal health facilities on use of ECRs, testing policies/standing orders, and other factors associated with HIV screening. These results were correlated with HIV screening performance results for each facility as derived from the IHS national database.</a:t>
            </a:r>
          </a:p>
          <a:p>
            <a:pPr marL="0" indent="0">
              <a:buNone/>
              <a:defRPr/>
            </a:pPr>
            <a:r>
              <a:rPr lang="en-US" sz="2400" b="1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Results: 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A total of 51 (84%) of 61 facilities were interviewed. In univariate analysis, factors that were correlated with higher rates of HIV screening were having an HIV screening standing order (unadjusted odds ratio [UOR] 8.7, 95% confidence interval [CI] 2.0-37.3), sexually transmitted disease (STD) screening standing order (UOR 5, CI 1.1-21.7), having an HIV ECR in place for a year or longer (UOR 10.2, CI 2.8-37.5), and inclusion of both providers and nurses in offering HIV screening (UOR 4.8, CI 1.4-16.7). In multivariate analysis, ECRs (adjusted odds ratio [AOR] 9.1, 95% CI 1.8-45.1) and STD standing orders (AOR 7.4, 95% CI 1.1-51.0) remained significantly associated with higher HIV screening.</a:t>
            </a:r>
            <a:endParaRPr kumimoji="0" lang="en-US" sz="200" i="0" u="none" strike="noStrike" kern="1200" cap="none" spc="0" normalizeH="0" baseline="0" noProof="0" dirty="0">
              <a:ln>
                <a:noFill/>
              </a:ln>
              <a:solidFill>
                <a:srgbClr val="061F57"/>
              </a:solidFill>
              <a:effectLst/>
              <a:uLnTx/>
              <a:uFillTx/>
              <a:latin typeface="Segoe UI"/>
              <a:ea typeface="+mn-lt"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7E3B6-9326-72B3-396D-62798F6CD76B}"/>
              </a:ext>
            </a:extLst>
          </p:cNvPr>
          <p:cNvSpPr txBox="1"/>
          <p:nvPr/>
        </p:nvSpPr>
        <p:spPr>
          <a:xfrm>
            <a:off x="5629150" y="6488667"/>
            <a:ext cx="656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https://journals.sagepub.com/doi/full/10.1177/2325957415570744</a:t>
            </a:r>
            <a:r>
              <a:rPr lang="en-US" dirty="0"/>
              <a:t> </a:t>
            </a: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2C34806C-CDD5-3A1A-3453-ED4038DEA88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349" y="781176"/>
            <a:ext cx="2019300" cy="58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76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It’s All About the Ask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1957193" y="1596494"/>
            <a:ext cx="531990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Two colleagues who used the same IHS facility as patients were asked in very different ways by nurses.  One accepted, one declined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“National recommendations say that everyone between the ages of 13 and 64 should get an HIV test, so I’d like to add that to your visit today”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“Technically I should ask you for an HIV test but you probably don’t want one, do you?”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8B366E8B-6728-AF49-4ECE-A372A03276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" y="781176"/>
            <a:ext cx="2019300" cy="5886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113843-96B7-E05D-C9AA-B6C39A2A1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710"/>
          <a:stretch/>
        </p:blipFill>
        <p:spPr>
          <a:xfrm>
            <a:off x="7392487" y="1616035"/>
            <a:ext cx="4456976" cy="509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40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Universal HCV Screening Rates IHS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1957193" y="1596494"/>
            <a:ext cx="531990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8B366E8B-6728-AF49-4ECE-A372A03276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" y="781176"/>
            <a:ext cx="2019300" cy="5886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113843-96B7-E05D-C9AA-B6C39A2A1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710"/>
          <a:stretch/>
        </p:blipFill>
        <p:spPr>
          <a:xfrm>
            <a:off x="7392487" y="1616035"/>
            <a:ext cx="4456976" cy="509928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30201C-2ECF-2304-091E-40D5F0AF348C}"/>
              </a:ext>
            </a:extLst>
          </p:cNvPr>
          <p:cNvSpPr txBox="1">
            <a:spLocks/>
          </p:cNvSpPr>
          <p:nvPr/>
        </p:nvSpPr>
        <p:spPr>
          <a:xfrm>
            <a:off x="2856524" y="2205878"/>
            <a:ext cx="4456976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4800" b="1" dirty="0">
                <a:solidFill>
                  <a:srgbClr val="008797"/>
                </a:solidFill>
                <a:latin typeface="Segoe UI"/>
                <a:cs typeface="Segoe UI"/>
              </a:rPr>
              <a:t>2018: </a:t>
            </a:r>
            <a:r>
              <a:rPr lang="en-US" sz="4800" dirty="0">
                <a:solidFill>
                  <a:srgbClr val="008797"/>
                </a:solidFill>
                <a:latin typeface="Segoe UI"/>
                <a:cs typeface="Segoe UI"/>
              </a:rPr>
              <a:t>8% </a:t>
            </a:r>
          </a:p>
          <a:p>
            <a:pPr marL="0" indent="0">
              <a:buNone/>
              <a:defRPr/>
            </a:pPr>
            <a:r>
              <a:rPr lang="en-US" sz="4800" dirty="0">
                <a:solidFill>
                  <a:srgbClr val="008797"/>
                </a:solidFill>
                <a:latin typeface="Segoe UI"/>
                <a:cs typeface="Segoe UI"/>
              </a:rPr>
              <a:t>IHS Nationwide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FE5E5-F549-AF64-5A29-9AE1925CF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46" t="28977" r="36313" b="59342"/>
          <a:stretch/>
        </p:blipFill>
        <p:spPr>
          <a:xfrm>
            <a:off x="2175377" y="2447154"/>
            <a:ext cx="623453" cy="8101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DF200A4-7117-F767-5864-F58FDF132F08}"/>
              </a:ext>
            </a:extLst>
          </p:cNvPr>
          <p:cNvSpPr txBox="1">
            <a:spLocks/>
          </p:cNvSpPr>
          <p:nvPr/>
        </p:nvSpPr>
        <p:spPr>
          <a:xfrm>
            <a:off x="2856523" y="4721108"/>
            <a:ext cx="4456976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4800" b="1" dirty="0">
                <a:solidFill>
                  <a:srgbClr val="008797"/>
                </a:solidFill>
                <a:latin typeface="Segoe UI"/>
                <a:cs typeface="Segoe UI"/>
              </a:rPr>
              <a:t>2022: </a:t>
            </a:r>
            <a:r>
              <a:rPr lang="en-US" sz="4800" dirty="0">
                <a:solidFill>
                  <a:srgbClr val="008797"/>
                </a:solidFill>
                <a:latin typeface="Segoe UI"/>
                <a:cs typeface="Segoe UI"/>
              </a:rPr>
              <a:t>50.2%</a:t>
            </a:r>
          </a:p>
          <a:p>
            <a:pPr marL="0" indent="0">
              <a:buNone/>
              <a:defRPr/>
            </a:pPr>
            <a:r>
              <a:rPr lang="en-US" sz="4800" dirty="0">
                <a:solidFill>
                  <a:srgbClr val="008797"/>
                </a:solidFill>
                <a:latin typeface="Segoe UI"/>
                <a:cs typeface="Segoe UI"/>
              </a:rPr>
              <a:t>IHS Nationwide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392C3C-463C-2CB0-0617-448DB6E26D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46" t="28977" r="36313" b="59342"/>
          <a:stretch/>
        </p:blipFill>
        <p:spPr>
          <a:xfrm>
            <a:off x="2193576" y="4962384"/>
            <a:ext cx="623453" cy="8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39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 HCV Screening Coverage %, Birth Cohort, Federal Sites by Area, 2012-2021</a:t>
            </a:r>
          </a:p>
          <a:p>
            <a:pPr algn="ctr"/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8B366E8B-6728-AF49-4ECE-A372A03276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" y="781176"/>
            <a:ext cx="2019300" cy="5886323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5E3033-5F7E-1F55-C9D6-77A09C8FCB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978535"/>
              </p:ext>
            </p:extLst>
          </p:nvPr>
        </p:nvGraphicFramePr>
        <p:xfrm>
          <a:off x="2152649" y="1624000"/>
          <a:ext cx="9906003" cy="523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05883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 HCV Screening Coverage %, Birth Cohort, Federal Sus, 2022</a:t>
            </a:r>
          </a:p>
          <a:p>
            <a:pPr algn="ctr"/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8B366E8B-6728-AF49-4ECE-A372A03276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" y="781176"/>
            <a:ext cx="2019300" cy="5886323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B325E2B-5A5E-9765-4862-0DE1C34FFD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972994"/>
              </p:ext>
            </p:extLst>
          </p:nvPr>
        </p:nvGraphicFramePr>
        <p:xfrm>
          <a:off x="2152649" y="1528354"/>
          <a:ext cx="9921164" cy="5329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5664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7C9B28-C8DA-4636-814B-F14D9E604179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333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7B0A59-8001-47BA-AA44-A16E99E17062}"/>
              </a:ext>
            </a:extLst>
          </p:cNvPr>
          <p:cNvSpPr/>
          <p:nvPr/>
        </p:nvSpPr>
        <p:spPr>
          <a:xfrm>
            <a:off x="-296562" y="-4893276"/>
            <a:ext cx="13036378" cy="15866076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Clinical Case</a:t>
            </a:r>
          </a:p>
        </p:txBody>
      </p:sp>
      <p:pic>
        <p:nvPicPr>
          <p:cNvPr id="3" name="object 6">
            <a:extLst>
              <a:ext uri="{FF2B5EF4-FFF2-40B4-BE49-F238E27FC236}">
                <a16:creationId xmlns:a16="http://schemas.microsoft.com/office/drawing/2014/main" id="{7182FBA0-C855-3413-9CF0-07714D14393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96562" y="1044573"/>
            <a:ext cx="2019300" cy="58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3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Exceptional: Highest Screening Rates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1957193" y="1596494"/>
            <a:ext cx="531990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7" name="object 6">
            <a:extLst>
              <a:ext uri="{FF2B5EF4-FFF2-40B4-BE49-F238E27FC236}">
                <a16:creationId xmlns:a16="http://schemas.microsoft.com/office/drawing/2014/main" id="{8B366E8B-6728-AF49-4ECE-A372A03276C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349" y="781176"/>
            <a:ext cx="2019300" cy="5886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113843-96B7-E05D-C9AA-B6C39A2A19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710"/>
          <a:stretch/>
        </p:blipFill>
        <p:spPr>
          <a:xfrm>
            <a:off x="7392487" y="1616035"/>
            <a:ext cx="4456976" cy="509928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30201C-2ECF-2304-091E-40D5F0AF348C}"/>
              </a:ext>
            </a:extLst>
          </p:cNvPr>
          <p:cNvSpPr txBox="1">
            <a:spLocks/>
          </p:cNvSpPr>
          <p:nvPr/>
        </p:nvSpPr>
        <p:spPr>
          <a:xfrm>
            <a:off x="2776102" y="1882712"/>
            <a:ext cx="4725376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b="1" dirty="0">
                <a:solidFill>
                  <a:srgbClr val="008797"/>
                </a:solidFill>
                <a:latin typeface="Segoe UI"/>
                <a:cs typeface="Segoe UI"/>
              </a:rPr>
              <a:t>HIV 13-64: </a:t>
            </a:r>
            <a:r>
              <a:rPr lang="en-US" sz="3200" dirty="0">
                <a:solidFill>
                  <a:srgbClr val="008797"/>
                </a:solidFill>
                <a:latin typeface="Segoe UI"/>
                <a:cs typeface="Segoe UI"/>
              </a:rPr>
              <a:t>79% </a:t>
            </a:r>
          </a:p>
          <a:p>
            <a:pPr marL="0" indent="0">
              <a:buNone/>
              <a:defRPr/>
            </a:pPr>
            <a:r>
              <a:rPr lang="en-US" sz="3200" i="1" dirty="0">
                <a:solidFill>
                  <a:srgbClr val="008797"/>
                </a:solidFill>
                <a:latin typeface="Segoe UI"/>
                <a:cs typeface="Segoe UI"/>
              </a:rPr>
              <a:t>Warm Springs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FE5E5-F549-AF64-5A29-9AE1925CF1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46" t="28977" r="36313" b="59342"/>
          <a:stretch/>
        </p:blipFill>
        <p:spPr>
          <a:xfrm>
            <a:off x="2152649" y="1942495"/>
            <a:ext cx="623453" cy="81011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1F9A84B-D90F-8A6D-0231-C9E7AEAEC80B}"/>
              </a:ext>
            </a:extLst>
          </p:cNvPr>
          <p:cNvSpPr txBox="1">
            <a:spLocks/>
          </p:cNvSpPr>
          <p:nvPr/>
        </p:nvSpPr>
        <p:spPr>
          <a:xfrm>
            <a:off x="2776102" y="3540905"/>
            <a:ext cx="4725376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b="1" dirty="0">
                <a:solidFill>
                  <a:srgbClr val="008797"/>
                </a:solidFill>
                <a:latin typeface="Segoe UI"/>
                <a:cs typeface="Segoe UI"/>
              </a:rPr>
              <a:t>HCV Birth Cohort: </a:t>
            </a:r>
            <a:r>
              <a:rPr lang="en-US" sz="3200" dirty="0">
                <a:solidFill>
                  <a:srgbClr val="008797"/>
                </a:solidFill>
                <a:latin typeface="Segoe UI"/>
                <a:cs typeface="Segoe UI"/>
              </a:rPr>
              <a:t>97% </a:t>
            </a:r>
          </a:p>
          <a:p>
            <a:pPr marL="0" indent="0">
              <a:buNone/>
              <a:defRPr/>
            </a:pPr>
            <a:r>
              <a:rPr lang="en-US" sz="3200" i="1" dirty="0">
                <a:solidFill>
                  <a:srgbClr val="008797"/>
                </a:solidFill>
                <a:latin typeface="Segoe UI"/>
                <a:cs typeface="Segoe UI"/>
              </a:rPr>
              <a:t>Ft Washakie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E66FC6-4344-18E7-5C07-C727D240DB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46" t="28977" r="36313" b="59342"/>
          <a:stretch/>
        </p:blipFill>
        <p:spPr>
          <a:xfrm>
            <a:off x="2152649" y="3600688"/>
            <a:ext cx="623453" cy="81011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7D0A6BE-BA3A-3FFD-A657-583594D3D969}"/>
              </a:ext>
            </a:extLst>
          </p:cNvPr>
          <p:cNvSpPr txBox="1">
            <a:spLocks/>
          </p:cNvSpPr>
          <p:nvPr/>
        </p:nvSpPr>
        <p:spPr>
          <a:xfrm>
            <a:off x="2776102" y="5104202"/>
            <a:ext cx="4725376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b="1" dirty="0">
                <a:solidFill>
                  <a:srgbClr val="008797"/>
                </a:solidFill>
                <a:latin typeface="Segoe UI"/>
                <a:cs typeface="Segoe UI"/>
              </a:rPr>
              <a:t>HCV 18+: </a:t>
            </a:r>
            <a:r>
              <a:rPr lang="en-US" sz="3200" dirty="0">
                <a:solidFill>
                  <a:srgbClr val="008797"/>
                </a:solidFill>
                <a:latin typeface="Segoe UI"/>
                <a:cs typeface="Segoe UI"/>
              </a:rPr>
              <a:t>91% </a:t>
            </a:r>
          </a:p>
          <a:p>
            <a:pPr marL="0" indent="0">
              <a:buNone/>
              <a:defRPr/>
            </a:pPr>
            <a:r>
              <a:rPr lang="en-US" sz="3200" i="1" dirty="0">
                <a:solidFill>
                  <a:srgbClr val="008797"/>
                </a:solidFill>
                <a:latin typeface="Segoe UI"/>
                <a:cs typeface="Segoe UI"/>
              </a:rPr>
              <a:t>Ft Washakie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5425FE-68B2-0987-1D3F-54699218BD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46" t="28977" r="36313" b="59342"/>
          <a:stretch/>
        </p:blipFill>
        <p:spPr>
          <a:xfrm>
            <a:off x="2152649" y="5163985"/>
            <a:ext cx="623453" cy="8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15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7C9B28-C8DA-4636-814B-F14D9E604179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333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7B0A59-8001-47BA-AA44-A16E99E17062}"/>
              </a:ext>
            </a:extLst>
          </p:cNvPr>
          <p:cNvSpPr/>
          <p:nvPr/>
        </p:nvSpPr>
        <p:spPr>
          <a:xfrm>
            <a:off x="-296562" y="-4893276"/>
            <a:ext cx="13036378" cy="15866076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HIV Screening</a:t>
            </a:r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F57ECBB3-11B3-6B26-7F85-DE6F799D5916}"/>
              </a:ext>
            </a:extLst>
          </p:cNvPr>
          <p:cNvPicPr/>
          <p:nvPr/>
        </p:nvPicPr>
        <p:blipFill rotWithShape="1">
          <a:blip r:embed="rId3" cstate="print"/>
          <a:srcRect r="58297"/>
          <a:stretch/>
        </p:blipFill>
        <p:spPr>
          <a:xfrm>
            <a:off x="486022" y="1122715"/>
            <a:ext cx="1390279" cy="59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56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HIV Screening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1957193" y="1596494"/>
            <a:ext cx="570090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Test is routine, reliable, inexpensive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Patients can be asymptomatic for many years, and may not disclose risk factors or histories that would lead to targeted testing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Early detection can have a major impact on patient outcomes and interrupt further transmission to the community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--Screening does not replace risk based/clinical testing--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86BA1F-5E84-D362-5D1D-DD3B1E9D1F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16778" r="64354"/>
          <a:stretch/>
        </p:blipFill>
        <p:spPr>
          <a:xfrm>
            <a:off x="-1" y="1680561"/>
            <a:ext cx="2844801" cy="5115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83D5CA-8400-7983-B1CF-800C7DBD5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450" y="1802013"/>
            <a:ext cx="4188494" cy="48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28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HIV Screening recommendations expanded with improved medical options</a:t>
            </a:r>
            <a:endParaRPr lang="en-US" sz="14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1957193" y="1596494"/>
            <a:ext cx="570090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1992 Blood Donors 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1995 Prenatal Patients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2006 Adolescents and Adults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05D0C5-4177-F65D-5409-3A3DB14C3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16778" r="64354"/>
          <a:stretch/>
        </p:blipFill>
        <p:spPr>
          <a:xfrm>
            <a:off x="-1" y="1680561"/>
            <a:ext cx="2844801" cy="5115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BBD00-0CFF-E7AA-26C0-48E294ED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199" y="1908627"/>
            <a:ext cx="4228190" cy="46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87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What We Want to Avoid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1957193" y="1596494"/>
            <a:ext cx="570090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45 </a:t>
            </a:r>
            <a:r>
              <a:rPr lang="en-US" dirty="0" err="1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y.o</a:t>
            </a: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. female patient recurring headaches and pain</a:t>
            </a: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Monogamous relationship last 15 years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Multiple PCP and ER visits, no resolution of symptoms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Multiple nights in hospital for observation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After several visits, considered non-compliant, med-seeking behavior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Months later, external referral to neurologist diagnosed advanced infection secondary to HIV infection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5F487-95D8-C192-41AE-6D2A53C6A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201" y="1864339"/>
            <a:ext cx="3964777" cy="4704955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05D0C5-4177-F65D-5409-3A3DB14C3D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</a:blip>
          <a:srcRect l="16778" r="64354"/>
          <a:stretch/>
        </p:blipFill>
        <p:spPr>
          <a:xfrm>
            <a:off x="-1" y="1680561"/>
            <a:ext cx="2844801" cy="51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13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Results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05D0C5-4177-F65D-5409-3A3DB14C3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16778" r="64354"/>
          <a:stretch/>
        </p:blipFill>
        <p:spPr>
          <a:xfrm>
            <a:off x="-1" y="1680561"/>
            <a:ext cx="2844801" cy="511545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5A8C51D-D123-B433-8FA7-333A4FF27C5A}"/>
              </a:ext>
            </a:extLst>
          </p:cNvPr>
          <p:cNvSpPr txBox="1">
            <a:spLocks/>
          </p:cNvSpPr>
          <p:nvPr/>
        </p:nvSpPr>
        <p:spPr>
          <a:xfrm>
            <a:off x="3290452" y="2499237"/>
            <a:ext cx="8901548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b="1" dirty="0">
                <a:solidFill>
                  <a:srgbClr val="008797"/>
                </a:solidFill>
                <a:latin typeface="Segoe UI"/>
                <a:cs typeface="Segoe UI"/>
              </a:rPr>
              <a:t>IHS HIV Screening Coverage 13-64 year </a:t>
            </a:r>
            <a:r>
              <a:rPr lang="en-US" sz="3200" b="1" dirty="0" err="1">
                <a:solidFill>
                  <a:srgbClr val="008797"/>
                </a:solidFill>
                <a:latin typeface="Segoe UI"/>
                <a:cs typeface="Segoe UI"/>
              </a:rPr>
              <a:t>olds</a:t>
            </a:r>
            <a:r>
              <a:rPr lang="en-US" sz="3200" b="1" dirty="0">
                <a:solidFill>
                  <a:srgbClr val="008797"/>
                </a:solidFill>
                <a:latin typeface="Segoe UI"/>
                <a:cs typeface="Segoe UI"/>
              </a:rPr>
              <a:t>: </a:t>
            </a:r>
          </a:p>
          <a:p>
            <a:pPr marL="0" indent="0">
              <a:buNone/>
              <a:defRPr/>
            </a:pPr>
            <a:r>
              <a:rPr lang="en-US" sz="3200" dirty="0">
                <a:solidFill>
                  <a:srgbClr val="008797"/>
                </a:solidFill>
                <a:latin typeface="Segoe UI"/>
                <a:cs typeface="Segoe UI"/>
              </a:rPr>
              <a:t>Increase from 30% in 2012 to 57% in 2020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7EC85D-D8D7-8583-B371-9334BA809D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46" t="28977" r="36313" b="59342"/>
          <a:stretch/>
        </p:blipFill>
        <p:spPr>
          <a:xfrm>
            <a:off x="2666999" y="2559020"/>
            <a:ext cx="623453" cy="81011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7630621-D851-90AA-D3A3-83717DE304FF}"/>
              </a:ext>
            </a:extLst>
          </p:cNvPr>
          <p:cNvSpPr txBox="1">
            <a:spLocks/>
          </p:cNvSpPr>
          <p:nvPr/>
        </p:nvSpPr>
        <p:spPr>
          <a:xfrm>
            <a:off x="3290452" y="4247589"/>
            <a:ext cx="8901548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200" b="1" dirty="0">
                <a:solidFill>
                  <a:srgbClr val="008797"/>
                </a:solidFill>
                <a:latin typeface="Segoe UI"/>
                <a:cs typeface="Segoe UI"/>
              </a:rPr>
              <a:t>IHS HCV Screening Coverage of persons born 1945-1965: </a:t>
            </a:r>
          </a:p>
          <a:p>
            <a:pPr marL="0" indent="0">
              <a:buNone/>
              <a:defRPr/>
            </a:pPr>
            <a:r>
              <a:rPr lang="en-US" sz="3200" dirty="0">
                <a:solidFill>
                  <a:srgbClr val="008797"/>
                </a:solidFill>
                <a:latin typeface="Segoe UI"/>
                <a:cs typeface="Segoe UI"/>
              </a:rPr>
              <a:t>Increase from 8.0% in 2012 to 67% in 2020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7619BF-548B-1971-62DE-D6903BD493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946" t="28977" r="36313" b="59342"/>
          <a:stretch/>
        </p:blipFill>
        <p:spPr>
          <a:xfrm>
            <a:off x="2666999" y="4307372"/>
            <a:ext cx="623453" cy="81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8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Ongoing Challenges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2844800" y="1596494"/>
            <a:ext cx="9023350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Sites tend to ‘plateau’ screening coverage at 55%-65% once they’ve reached all active primary care patients, although some sites have reached 80%+ 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Testing/screening in urgent care and behavioral health settings.  Often requires that a positive test be followed up by a PCP, and is not the ‘responsibility’ of UC or BH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05D0C5-4177-F65D-5409-3A3DB14C3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16778" r="64354"/>
          <a:stretch/>
        </p:blipFill>
        <p:spPr>
          <a:xfrm>
            <a:off x="-1" y="1680561"/>
            <a:ext cx="2844801" cy="51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70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New Recommendation: Syphilis Screening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2414393" y="1543698"/>
            <a:ext cx="610095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Annual Screening via email from CMO in October 2022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Clinical Reminder in early deployment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Express STI testing packet developed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Case Management and Contact Tracing Challenges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05D0C5-4177-F65D-5409-3A3DB14C3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16778" r="64354"/>
          <a:stretch/>
        </p:blipFill>
        <p:spPr>
          <a:xfrm>
            <a:off x="-1" y="1680561"/>
            <a:ext cx="2844801" cy="5115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60D773-D33D-4AFA-1FF8-86642A9E5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536" y="2516975"/>
            <a:ext cx="4219328" cy="299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63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Screening </a:t>
            </a:r>
            <a:r>
              <a:rPr lang="en-US" sz="4800" dirty="0">
                <a:sym typeface="Wingdings" panose="05000000000000000000" pitchFamily="2" charset="2"/>
              </a:rPr>
              <a:t> </a:t>
            </a:r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Treatment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2414393" y="1543698"/>
            <a:ext cx="610095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Panel patients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Prioritize patients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Case management/coordination proportional to community need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605D0C5-4177-F65D-5409-3A3DB14C3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</a:blip>
          <a:srcRect l="16778" r="64354"/>
          <a:stretch/>
        </p:blipFill>
        <p:spPr>
          <a:xfrm>
            <a:off x="-1" y="1680561"/>
            <a:ext cx="2844801" cy="5115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945375-0458-2BB8-E79D-9D8A65498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9" t="9208" r="6118" b="10866"/>
          <a:stretch/>
        </p:blipFill>
        <p:spPr>
          <a:xfrm>
            <a:off x="8312002" y="2209357"/>
            <a:ext cx="3537098" cy="333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15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Thank You</a:t>
            </a:r>
            <a:endParaRPr lang="en-US" sz="12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6C376D4-A48E-8C43-0FF8-750F780A0560}"/>
              </a:ext>
            </a:extLst>
          </p:cNvPr>
          <p:cNvSpPr txBox="1">
            <a:spLocks/>
          </p:cNvSpPr>
          <p:nvPr/>
        </p:nvSpPr>
        <p:spPr>
          <a:xfrm>
            <a:off x="2844799" y="1686978"/>
            <a:ext cx="9347201" cy="646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2000" dirty="0">
                <a:solidFill>
                  <a:srgbClr val="008797"/>
                </a:solidFill>
                <a:latin typeface="Segoe UI"/>
                <a:cs typeface="Segoe UI"/>
              </a:rPr>
              <a:t>More resources and many community facing resources (</a:t>
            </a:r>
            <a:r>
              <a:rPr lang="en-US" sz="2000" dirty="0">
                <a:solidFill>
                  <a:srgbClr val="008797"/>
                </a:solidFill>
                <a:latin typeface="Segoe UI"/>
                <a:cs typeface="Segoe UI"/>
                <a:hlinkClick r:id="rId3"/>
              </a:rPr>
              <a:t>StopSyphilis.org</a:t>
            </a:r>
            <a:r>
              <a:rPr lang="en-US" sz="2000" dirty="0">
                <a:solidFill>
                  <a:srgbClr val="008797"/>
                </a:solidFill>
                <a:latin typeface="Segoe UI"/>
                <a:cs typeface="Segoe UI"/>
              </a:rPr>
              <a:t>), </a:t>
            </a:r>
            <a:r>
              <a:rPr lang="en-US" sz="2000" dirty="0">
                <a:solidFill>
                  <a:srgbClr val="008797"/>
                </a:solidFill>
                <a:latin typeface="Segoe UI"/>
                <a:cs typeface="Segoe UI"/>
                <a:hlinkClick r:id="rId4"/>
              </a:rPr>
              <a:t>Syphilis Resource Hub - Indian Country ECHO</a:t>
            </a:r>
            <a:r>
              <a:rPr lang="en-US" sz="2000" dirty="0">
                <a:solidFill>
                  <a:srgbClr val="008797"/>
                </a:solidFill>
                <a:latin typeface="Segoe UI"/>
                <a:cs typeface="Segoe UI"/>
              </a:rPr>
              <a:t>, </a:t>
            </a:r>
            <a:r>
              <a:rPr lang="en-US" sz="2000" dirty="0">
                <a:solidFill>
                  <a:srgbClr val="008797"/>
                </a:solidFill>
                <a:latin typeface="Segoe UI"/>
                <a:cs typeface="Segoe UI"/>
                <a:hlinkClick r:id="rId5"/>
              </a:rPr>
              <a:t>HCV Resource Hub - Indian Country ECHO</a:t>
            </a:r>
            <a:r>
              <a:rPr lang="en-US" sz="2000" dirty="0">
                <a:solidFill>
                  <a:srgbClr val="008797"/>
                </a:solidFill>
                <a:latin typeface="Segoe UI"/>
                <a:cs typeface="Segoe UI"/>
              </a:rPr>
              <a:t>, </a:t>
            </a:r>
            <a:r>
              <a:rPr lang="en-US" sz="2000" dirty="0">
                <a:solidFill>
                  <a:srgbClr val="008797"/>
                </a:solidFill>
                <a:latin typeface="Segoe UI"/>
                <a:cs typeface="Segoe UI"/>
                <a:hlinkClick r:id="rId6"/>
              </a:rPr>
              <a:t>HIV Resource Hub - Indian Country ECHO</a:t>
            </a:r>
            <a:r>
              <a:rPr lang="en-US" sz="2000" dirty="0">
                <a:solidFill>
                  <a:srgbClr val="008797"/>
                </a:solidFill>
                <a:latin typeface="Segoe UI"/>
                <a:cs typeface="Segoe UI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1D5BB4-0417-53C2-84AE-4F7F78E737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946" t="28977" r="36313" b="59342"/>
          <a:stretch/>
        </p:blipFill>
        <p:spPr>
          <a:xfrm>
            <a:off x="2449455" y="1642983"/>
            <a:ext cx="395344" cy="513707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5E0F85-EFED-240A-DC9C-E48F17607A2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10000"/>
          </a:blip>
          <a:srcRect l="16778" r="64354"/>
          <a:stretch/>
        </p:blipFill>
        <p:spPr>
          <a:xfrm>
            <a:off x="0" y="1686978"/>
            <a:ext cx="2844801" cy="5115458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047F785-5187-EA42-C39F-9F29F1680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4076700" y="2627322"/>
            <a:ext cx="6813549" cy="4219754"/>
          </a:xfrm>
        </p:spPr>
      </p:pic>
    </p:spTree>
    <p:extLst>
      <p:ext uri="{BB962C8B-B14F-4D97-AF65-F5344CB8AC3E}">
        <p14:creationId xmlns:p14="http://schemas.microsoft.com/office/powerpoint/2010/main" val="202351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7C9B28-C8DA-4636-814B-F14D9E604179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333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7B0A59-8001-47BA-AA44-A16E99E1706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Case Study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792662-C4C0-49B2-945D-9D6C5CC5A498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860E56-FBBA-182A-661D-9294E4F25701}"/>
              </a:ext>
            </a:extLst>
          </p:cNvPr>
          <p:cNvSpPr txBox="1">
            <a:spLocks/>
          </p:cNvSpPr>
          <p:nvPr/>
        </p:nvSpPr>
        <p:spPr>
          <a:xfrm>
            <a:off x="2794832" y="1751239"/>
            <a:ext cx="9263819" cy="50363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en-US" sz="4400" b="1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Tiffany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61F57"/>
                </a:solidFill>
                <a:effectLst/>
                <a:uLnTx/>
                <a:uFillTx/>
                <a:latin typeface="Segoe UI"/>
                <a:ea typeface="+mn-lt"/>
                <a:cs typeface="Calibri" panose="020F0502020204030204"/>
              </a:rPr>
              <a:t>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61F57"/>
              </a:solidFill>
              <a:effectLst/>
              <a:uLnTx/>
              <a:uFillTx/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65 year old woman has bleeding in throat urgently transported to IHS emergency room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Transported by helicopter to more advanced hospital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Diagnosed with esophageal varices and late-stage liver disease due to chronic HCV infection</a:t>
            </a:r>
          </a:p>
          <a:p>
            <a:pPr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D1D31EED-B95F-C9B3-D081-3FFD2AF9EA38}"/>
              </a:ext>
            </a:extLst>
          </p:cNvPr>
          <p:cNvGrpSpPr/>
          <p:nvPr/>
        </p:nvGrpSpPr>
        <p:grpSpPr>
          <a:xfrm>
            <a:off x="-4" y="781176"/>
            <a:ext cx="12197080" cy="5886450"/>
            <a:chOff x="-4" y="781176"/>
            <a:chExt cx="12197080" cy="588645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E55FB140-A68F-197F-ABA2-A3B0840B9D6D}"/>
                </a:ext>
              </a:extLst>
            </p:cNvPr>
            <p:cNvSpPr/>
            <p:nvPr/>
          </p:nvSpPr>
          <p:spPr>
            <a:xfrm>
              <a:off x="4763" y="1481200"/>
              <a:ext cx="12187555" cy="47625"/>
            </a:xfrm>
            <a:custGeom>
              <a:avLst/>
              <a:gdLst/>
              <a:ahLst/>
              <a:cxnLst/>
              <a:rect l="l" t="t" r="r" b="b"/>
              <a:pathLst>
                <a:path w="12187555" h="47625">
                  <a:moveTo>
                    <a:pt x="0" y="47625"/>
                  </a:moveTo>
                  <a:lnTo>
                    <a:pt x="12187236" y="47625"/>
                  </a:lnTo>
                  <a:lnTo>
                    <a:pt x="12187236" y="0"/>
                  </a:lnTo>
                  <a:lnTo>
                    <a:pt x="0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008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CE84CDD6-6198-12CE-891E-841126F1E755}"/>
                </a:ext>
              </a:extLst>
            </p:cNvPr>
            <p:cNvSpPr/>
            <p:nvPr/>
          </p:nvSpPr>
          <p:spPr>
            <a:xfrm>
              <a:off x="4763" y="1481200"/>
              <a:ext cx="12187555" cy="47625"/>
            </a:xfrm>
            <a:custGeom>
              <a:avLst/>
              <a:gdLst/>
              <a:ahLst/>
              <a:cxnLst/>
              <a:rect l="l" t="t" r="r" b="b"/>
              <a:pathLst>
                <a:path w="12187555" h="47625">
                  <a:moveTo>
                    <a:pt x="0" y="47625"/>
                  </a:moveTo>
                  <a:lnTo>
                    <a:pt x="12187236" y="47625"/>
                  </a:lnTo>
                </a:path>
                <a:path w="12187555" h="47625">
                  <a:moveTo>
                    <a:pt x="12187236" y="0"/>
                  </a:moveTo>
                  <a:lnTo>
                    <a:pt x="0" y="0"/>
                  </a:lnTo>
                  <a:lnTo>
                    <a:pt x="0" y="47625"/>
                  </a:lnTo>
                </a:path>
              </a:pathLst>
            </a:custGeom>
            <a:ln w="9534">
              <a:solidFill>
                <a:srgbClr val="008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3D724A13-346F-CE6D-4EC9-9F1D3708B45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349" y="781176"/>
              <a:ext cx="2019300" cy="5886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1504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7C9B28-C8DA-4636-814B-F14D9E604179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333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7B0A59-8001-47BA-AA44-A16E99E1706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Case Study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792662-C4C0-49B2-945D-9D6C5CC5A498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860E56-FBBA-182A-661D-9294E4F25701}"/>
              </a:ext>
            </a:extLst>
          </p:cNvPr>
          <p:cNvSpPr txBox="1">
            <a:spLocks/>
          </p:cNvSpPr>
          <p:nvPr/>
        </p:nvSpPr>
        <p:spPr>
          <a:xfrm>
            <a:off x="2794832" y="1751239"/>
            <a:ext cx="9263819" cy="50363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en-US" sz="4400" b="1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Tiffany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61F57"/>
                </a:solidFill>
                <a:effectLst/>
                <a:uLnTx/>
                <a:uFillTx/>
                <a:latin typeface="Segoe UI"/>
                <a:ea typeface="+mn-lt"/>
                <a:cs typeface="Calibri" panose="020F0502020204030204"/>
              </a:rPr>
              <a:t>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61F57"/>
              </a:solidFill>
              <a:effectLst/>
              <a:uLnTx/>
              <a:uFillTx/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She had no known exposures to HCV, lived in remote location, did not drink or smoke and led a very healthy life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Looking at her own history, she remembered she had experimented with drugs in her 20s for a short time with a boyfriend who used, including snorting and injecting</a:t>
            </a:r>
          </a:p>
          <a:p>
            <a:pPr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D1D31EED-B95F-C9B3-D081-3FFD2AF9EA38}"/>
              </a:ext>
            </a:extLst>
          </p:cNvPr>
          <p:cNvGrpSpPr/>
          <p:nvPr/>
        </p:nvGrpSpPr>
        <p:grpSpPr>
          <a:xfrm>
            <a:off x="-4" y="781176"/>
            <a:ext cx="12197080" cy="5886450"/>
            <a:chOff x="-4" y="781176"/>
            <a:chExt cx="12197080" cy="588645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E55FB140-A68F-197F-ABA2-A3B0840B9D6D}"/>
                </a:ext>
              </a:extLst>
            </p:cNvPr>
            <p:cNvSpPr/>
            <p:nvPr/>
          </p:nvSpPr>
          <p:spPr>
            <a:xfrm>
              <a:off x="4763" y="1481200"/>
              <a:ext cx="12187555" cy="47625"/>
            </a:xfrm>
            <a:custGeom>
              <a:avLst/>
              <a:gdLst/>
              <a:ahLst/>
              <a:cxnLst/>
              <a:rect l="l" t="t" r="r" b="b"/>
              <a:pathLst>
                <a:path w="12187555" h="47625">
                  <a:moveTo>
                    <a:pt x="0" y="47625"/>
                  </a:moveTo>
                  <a:lnTo>
                    <a:pt x="12187236" y="47625"/>
                  </a:lnTo>
                  <a:lnTo>
                    <a:pt x="12187236" y="0"/>
                  </a:lnTo>
                  <a:lnTo>
                    <a:pt x="0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008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CE84CDD6-6198-12CE-891E-841126F1E755}"/>
                </a:ext>
              </a:extLst>
            </p:cNvPr>
            <p:cNvSpPr/>
            <p:nvPr/>
          </p:nvSpPr>
          <p:spPr>
            <a:xfrm>
              <a:off x="4763" y="1481200"/>
              <a:ext cx="12187555" cy="47625"/>
            </a:xfrm>
            <a:custGeom>
              <a:avLst/>
              <a:gdLst/>
              <a:ahLst/>
              <a:cxnLst/>
              <a:rect l="l" t="t" r="r" b="b"/>
              <a:pathLst>
                <a:path w="12187555" h="47625">
                  <a:moveTo>
                    <a:pt x="0" y="47625"/>
                  </a:moveTo>
                  <a:lnTo>
                    <a:pt x="12187236" y="47625"/>
                  </a:lnTo>
                </a:path>
                <a:path w="12187555" h="47625">
                  <a:moveTo>
                    <a:pt x="12187236" y="0"/>
                  </a:moveTo>
                  <a:lnTo>
                    <a:pt x="0" y="0"/>
                  </a:lnTo>
                  <a:lnTo>
                    <a:pt x="0" y="47625"/>
                  </a:lnTo>
                </a:path>
              </a:pathLst>
            </a:custGeom>
            <a:ln w="9534">
              <a:solidFill>
                <a:srgbClr val="008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3D724A13-346F-CE6D-4EC9-9F1D3708B45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349" y="781176"/>
              <a:ext cx="2019300" cy="5886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3690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7C9B28-C8DA-4636-814B-F14D9E604179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333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7B0A59-8001-47BA-AA44-A16E99E1706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Case Study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792662-C4C0-49B2-945D-9D6C5CC5A498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860E56-FBBA-182A-661D-9294E4F25701}"/>
              </a:ext>
            </a:extLst>
          </p:cNvPr>
          <p:cNvSpPr txBox="1">
            <a:spLocks/>
          </p:cNvSpPr>
          <p:nvPr/>
        </p:nvSpPr>
        <p:spPr>
          <a:xfrm>
            <a:off x="2794832" y="1751239"/>
            <a:ext cx="9263819" cy="50363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0" indent="0">
              <a:buNone/>
              <a:defRPr/>
            </a:pPr>
            <a:r>
              <a:rPr lang="en-US" sz="4400" b="1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Tiffany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61F57"/>
                </a:solidFill>
                <a:effectLst/>
                <a:uLnTx/>
                <a:uFillTx/>
                <a:latin typeface="Segoe UI"/>
                <a:ea typeface="+mn-lt"/>
                <a:cs typeface="Calibri" panose="020F0502020204030204"/>
              </a:rPr>
              <a:t>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61F57"/>
              </a:solidFill>
              <a:effectLst/>
              <a:uLnTx/>
              <a:uFillTx/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Patient was successfully treated for HCV and cured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Got well enough to travel to see grandchildren</a:t>
            </a:r>
          </a:p>
          <a:p>
            <a:pPr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grpSp>
        <p:nvGrpSpPr>
          <p:cNvPr id="2" name="object 3">
            <a:extLst>
              <a:ext uri="{FF2B5EF4-FFF2-40B4-BE49-F238E27FC236}">
                <a16:creationId xmlns:a16="http://schemas.microsoft.com/office/drawing/2014/main" id="{D1D31EED-B95F-C9B3-D081-3FFD2AF9EA38}"/>
              </a:ext>
            </a:extLst>
          </p:cNvPr>
          <p:cNvGrpSpPr/>
          <p:nvPr/>
        </p:nvGrpSpPr>
        <p:grpSpPr>
          <a:xfrm>
            <a:off x="-4" y="781176"/>
            <a:ext cx="12197080" cy="5886450"/>
            <a:chOff x="-4" y="781176"/>
            <a:chExt cx="12197080" cy="588645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E55FB140-A68F-197F-ABA2-A3B0840B9D6D}"/>
                </a:ext>
              </a:extLst>
            </p:cNvPr>
            <p:cNvSpPr/>
            <p:nvPr/>
          </p:nvSpPr>
          <p:spPr>
            <a:xfrm>
              <a:off x="4763" y="1481200"/>
              <a:ext cx="12187555" cy="47625"/>
            </a:xfrm>
            <a:custGeom>
              <a:avLst/>
              <a:gdLst/>
              <a:ahLst/>
              <a:cxnLst/>
              <a:rect l="l" t="t" r="r" b="b"/>
              <a:pathLst>
                <a:path w="12187555" h="47625">
                  <a:moveTo>
                    <a:pt x="0" y="47625"/>
                  </a:moveTo>
                  <a:lnTo>
                    <a:pt x="12187236" y="47625"/>
                  </a:lnTo>
                  <a:lnTo>
                    <a:pt x="12187236" y="0"/>
                  </a:lnTo>
                  <a:lnTo>
                    <a:pt x="0" y="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rgbClr val="0086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CE84CDD6-6198-12CE-891E-841126F1E755}"/>
                </a:ext>
              </a:extLst>
            </p:cNvPr>
            <p:cNvSpPr/>
            <p:nvPr/>
          </p:nvSpPr>
          <p:spPr>
            <a:xfrm>
              <a:off x="4763" y="1481200"/>
              <a:ext cx="12187555" cy="47625"/>
            </a:xfrm>
            <a:custGeom>
              <a:avLst/>
              <a:gdLst/>
              <a:ahLst/>
              <a:cxnLst/>
              <a:rect l="l" t="t" r="r" b="b"/>
              <a:pathLst>
                <a:path w="12187555" h="47625">
                  <a:moveTo>
                    <a:pt x="0" y="47625"/>
                  </a:moveTo>
                  <a:lnTo>
                    <a:pt x="12187236" y="47625"/>
                  </a:lnTo>
                </a:path>
                <a:path w="12187555" h="47625">
                  <a:moveTo>
                    <a:pt x="12187236" y="0"/>
                  </a:moveTo>
                  <a:lnTo>
                    <a:pt x="0" y="0"/>
                  </a:lnTo>
                  <a:lnTo>
                    <a:pt x="0" y="47625"/>
                  </a:lnTo>
                </a:path>
              </a:pathLst>
            </a:custGeom>
            <a:ln w="9534">
              <a:solidFill>
                <a:srgbClr val="008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3D724A13-346F-CE6D-4EC9-9F1D3708B45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349" y="781176"/>
              <a:ext cx="2019300" cy="5886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731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7C9B28-C8DA-4636-814B-F14D9E604179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333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7B0A59-8001-47BA-AA44-A16E99E17062}"/>
              </a:ext>
            </a:extLst>
          </p:cNvPr>
          <p:cNvSpPr/>
          <p:nvPr/>
        </p:nvSpPr>
        <p:spPr>
          <a:xfrm>
            <a:off x="-296562" y="-4893276"/>
            <a:ext cx="13036378" cy="15866076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Epidemiologic Overview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   of Hepatitis C</a:t>
            </a:r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F57ECBB3-11B3-6B26-7F85-DE6F799D5916}"/>
              </a:ext>
            </a:extLst>
          </p:cNvPr>
          <p:cNvPicPr/>
          <p:nvPr/>
        </p:nvPicPr>
        <p:blipFill rotWithShape="1">
          <a:blip r:embed="rId3" cstate="print"/>
          <a:srcRect r="58297"/>
          <a:stretch/>
        </p:blipFill>
        <p:spPr>
          <a:xfrm>
            <a:off x="486022" y="1122715"/>
            <a:ext cx="1390279" cy="59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6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Disparity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1957193" y="1596494"/>
            <a:ext cx="8137065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American Indian/Alaska Native HCV-related mortality rate is highest of all races, over 3x US average</a:t>
            </a:r>
          </a:p>
          <a:p>
            <a:pPr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Mortality curves starting to decline with impact of Direct Acting Antivirals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4BF3A0EE-4B83-F9F5-B206-F2264D70E3DE}"/>
              </a:ext>
            </a:extLst>
          </p:cNvPr>
          <p:cNvPicPr/>
          <p:nvPr/>
        </p:nvPicPr>
        <p:blipFill rotWithShape="1">
          <a:blip r:embed="rId3" cstate="print"/>
          <a:srcRect r="58297"/>
          <a:stretch/>
        </p:blipFill>
        <p:spPr>
          <a:xfrm>
            <a:off x="486022" y="1122715"/>
            <a:ext cx="1390279" cy="59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46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Numbers and Rates* of deaths with hepatitis C virus infection listed as a cause of death among residents, by demographic characteristics – United States, 2016-2020</a:t>
            </a:r>
            <a:endParaRPr lang="en-US" sz="105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797A035E-AEA9-CE4B-91B7-43D41031515B}"/>
              </a:ext>
            </a:extLst>
          </p:cNvPr>
          <p:cNvPicPr/>
          <p:nvPr/>
        </p:nvPicPr>
        <p:blipFill rotWithShape="1">
          <a:blip r:embed="rId3" cstate="print"/>
          <a:srcRect r="58297"/>
          <a:stretch/>
        </p:blipFill>
        <p:spPr>
          <a:xfrm>
            <a:off x="486022" y="1122715"/>
            <a:ext cx="1390279" cy="5981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F44A46-EB7F-8952-E7FC-F34FB7581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96" y="1763473"/>
            <a:ext cx="10090020" cy="4829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3B506D-CA73-97DC-8FAC-AB6BF874D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96" y="2268227"/>
            <a:ext cx="10131109" cy="3586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4637D2-7201-CFD4-48F2-E4844D6CA673}"/>
              </a:ext>
            </a:extLst>
          </p:cNvPr>
          <p:cNvSpPr txBox="1"/>
          <p:nvPr/>
        </p:nvSpPr>
        <p:spPr>
          <a:xfrm>
            <a:off x="1876301" y="6145831"/>
            <a:ext cx="553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2016-2020 Numbers &amp; Rates of Deaths with Hepatitis C Listed as Cause by Demographics | CDC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59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694AD-EBDB-4B6F-9856-FB3D98338AE8}"/>
              </a:ext>
            </a:extLst>
          </p:cNvPr>
          <p:cNvSpPr/>
          <p:nvPr/>
        </p:nvSpPr>
        <p:spPr>
          <a:xfrm>
            <a:off x="0" y="0"/>
            <a:ext cx="12192000" cy="1528354"/>
          </a:xfrm>
          <a:prstGeom prst="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6B24067-9767-4C28-975B-00C61C616232}"/>
              </a:ext>
            </a:extLst>
          </p:cNvPr>
          <p:cNvSpPr/>
          <p:nvPr/>
        </p:nvSpPr>
        <p:spPr>
          <a:xfrm>
            <a:off x="0" y="0"/>
            <a:ext cx="12192000" cy="1506523"/>
          </a:xfrm>
          <a:prstGeom prst="roundRect">
            <a:avLst/>
          </a:prstGeom>
          <a:solidFill>
            <a:srgbClr val="06525E"/>
          </a:solidFill>
          <a:ln>
            <a:solidFill>
              <a:srgbClr val="0652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/>
                <a:ea typeface="+mj-ea"/>
                <a:cs typeface="Segoe UI"/>
              </a:rPr>
              <a:t>Chronic HCV in Michigan</a:t>
            </a:r>
            <a:endParaRPr lang="en-US" sz="1600" dirty="0">
              <a:ea typeface="+mj-e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1727AD-A551-448F-9500-AD130FE30980}"/>
              </a:ext>
            </a:extLst>
          </p:cNvPr>
          <p:cNvSpPr/>
          <p:nvPr/>
        </p:nvSpPr>
        <p:spPr>
          <a:xfrm>
            <a:off x="-1" y="1480531"/>
            <a:ext cx="12192001" cy="47823"/>
          </a:xfrm>
          <a:prstGeom prst="rect">
            <a:avLst/>
          </a:prstGeom>
          <a:solidFill>
            <a:srgbClr val="008797"/>
          </a:solidFill>
          <a:ln>
            <a:solidFill>
              <a:srgbClr val="008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E9B53-F97D-C9DA-E906-6F5FB29C80D1}"/>
              </a:ext>
            </a:extLst>
          </p:cNvPr>
          <p:cNvSpPr txBox="1">
            <a:spLocks/>
          </p:cNvSpPr>
          <p:nvPr/>
        </p:nvSpPr>
        <p:spPr>
          <a:xfrm>
            <a:off x="1957193" y="1596494"/>
            <a:ext cx="4138807" cy="52615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2400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Consistently about 3x in AI/AN than NHWs</a:t>
            </a:r>
          </a:p>
          <a:p>
            <a:pPr marL="0" indent="0">
              <a:buNone/>
              <a:defRPr/>
            </a:pPr>
            <a:endParaRPr lang="en-US" dirty="0">
              <a:solidFill>
                <a:srgbClr val="061F57"/>
              </a:solidFill>
              <a:latin typeface="Segoe UI"/>
              <a:ea typeface="+mn-lt"/>
              <a:cs typeface="Calibri" panose="020F0502020204030204"/>
            </a:endParaRPr>
          </a:p>
          <a:p>
            <a:pPr>
              <a:defRPr/>
            </a:pPr>
            <a:r>
              <a:rPr lang="en-US" dirty="0">
                <a:solidFill>
                  <a:srgbClr val="061F57"/>
                </a:solidFill>
                <a:latin typeface="Segoe UI"/>
                <a:ea typeface="+mn-lt"/>
                <a:cs typeface="Calibri" panose="020F0502020204030204"/>
              </a:rPr>
              <a:t>Likely racial misclassification leads to underreporting</a:t>
            </a:r>
          </a:p>
          <a:p>
            <a:pP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Calibri"/>
            </a:endParaRP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4BF3A0EE-4B83-F9F5-B206-F2264D70E3DE}"/>
              </a:ext>
            </a:extLst>
          </p:cNvPr>
          <p:cNvPicPr/>
          <p:nvPr/>
        </p:nvPicPr>
        <p:blipFill rotWithShape="1">
          <a:blip r:embed="rId3" cstate="print"/>
          <a:srcRect r="58297"/>
          <a:stretch/>
        </p:blipFill>
        <p:spPr>
          <a:xfrm>
            <a:off x="486022" y="1122715"/>
            <a:ext cx="1390279" cy="5981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5D2D4C-54F6-493A-5E7C-6600473E3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050" y="2410962"/>
            <a:ext cx="5109050" cy="340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31585"/>
      </p:ext>
    </p:extLst>
  </p:cSld>
  <p:clrMapOvr>
    <a:masterClrMapping/>
  </p:clrMapOvr>
</p:sld>
</file>

<file path=ppt/theme/theme1.xml><?xml version="1.0" encoding="utf-8"?>
<a:theme xmlns:a="http://schemas.openxmlformats.org/drawingml/2006/main" name="NCHHSTP_35x59_ppt_sciposter_dark_072010[1]">
  <a:themeElements>
    <a:clrScheme name="NCHHSTP SciPoster Colors">
      <a:dk1>
        <a:srgbClr val="3F3F3F"/>
      </a:dk1>
      <a:lt1>
        <a:srgbClr val="0F56DC"/>
      </a:lt1>
      <a:dk2>
        <a:srgbClr val="FFFFFF"/>
      </a:dk2>
      <a:lt2>
        <a:srgbClr val="FFFFFF"/>
      </a:lt2>
      <a:accent1>
        <a:srgbClr val="006778"/>
      </a:accent1>
      <a:accent2>
        <a:srgbClr val="452325"/>
      </a:accent2>
      <a:accent3>
        <a:srgbClr val="8E258D"/>
      </a:accent3>
      <a:accent4>
        <a:srgbClr val="AA272F"/>
      </a:accent4>
      <a:accent5>
        <a:srgbClr val="EC7A08"/>
      </a:accent5>
      <a:accent6>
        <a:srgbClr val="002060"/>
      </a:accent6>
      <a:hlink>
        <a:srgbClr val="FFC000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HHSTP_PPT_dark(">
  <a:themeElements>
    <a:clrScheme name="NCHHSTP Dark PPT Colors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00C6D7"/>
      </a:accent1>
      <a:accent2>
        <a:srgbClr val="6F2C3E"/>
      </a:accent2>
      <a:accent3>
        <a:srgbClr val="8E258D"/>
      </a:accent3>
      <a:accent4>
        <a:srgbClr val="AA272F"/>
      </a:accent4>
      <a:accent5>
        <a:srgbClr val="EC7A08"/>
      </a:accent5>
      <a:accent6>
        <a:srgbClr val="7F7F7F"/>
      </a:accent6>
      <a:hlink>
        <a:srgbClr val="FFC000"/>
      </a:hlink>
      <a:folHlink>
        <a:srgbClr val="002060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10693</TotalTime>
  <Words>1118</Words>
  <Application>Microsoft Office PowerPoint</Application>
  <PresentationFormat>Widescreen</PresentationFormat>
  <Paragraphs>187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NCHHSTP_35x59_ppt_sciposter_dark_072010[1]</vt:lpstr>
      <vt:lpstr>NCHHSTP_PPT_dark(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Preventing, Monitoring and Treating Infectious Diseases in the MAT Clinic:  An Opportunity for HCV Elimination</dc:title>
  <dc:creator>Whitney</dc:creator>
  <cp:lastModifiedBy>David Stephens</cp:lastModifiedBy>
  <cp:revision>149</cp:revision>
  <dcterms:created xsi:type="dcterms:W3CDTF">2020-02-20T04:35:50Z</dcterms:created>
  <dcterms:modified xsi:type="dcterms:W3CDTF">2023-12-05T11:29:50Z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2023-01-31T21:23:22Z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08489687-cba0-475c-b852-8df677c1a79f</vt:lpwstr>
  </property>
  <property fmtid="{D5CDD505-2E9C-101B-9397-08002B2CF9AE}" pid="8" name="MSIP_Label_8af03ff0-41c5-4c41-b55e-fabb8fae94be_ContentBits">
    <vt:lpwstr>0</vt:lpwstr>
  </property>
</Properties>
</file>