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7" r:id="rId2"/>
  </p:sldMasterIdLst>
  <p:sldIdLst>
    <p:sldId id="256" r:id="rId3"/>
    <p:sldId id="257" r:id="rId4"/>
    <p:sldId id="269" r:id="rId5"/>
    <p:sldId id="258" r:id="rId6"/>
    <p:sldId id="259" r:id="rId7"/>
    <p:sldId id="263" r:id="rId8"/>
    <p:sldId id="262" r:id="rId9"/>
    <p:sldId id="264" r:id="rId10"/>
    <p:sldId id="261" r:id="rId11"/>
    <p:sldId id="260" r:id="rId12"/>
    <p:sldId id="266" r:id="rId13"/>
    <p:sldId id="265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80" r:id="rId22"/>
    <p:sldId id="276" r:id="rId23"/>
    <p:sldId id="277" r:id="rId24"/>
    <p:sldId id="278" r:id="rId25"/>
    <p:sldId id="27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4AC0CB-FC44-5543-9342-CD8486DD535B}" v="13" dt="2023-07-08T20:06:42.1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88"/>
    <p:restoredTop sz="94699"/>
  </p:normalViewPr>
  <p:slideViewPr>
    <p:cSldViewPr snapToGrid="0">
      <p:cViewPr varScale="1">
        <p:scale>
          <a:sx n="67" d="100"/>
          <a:sy n="67" d="100"/>
        </p:scale>
        <p:origin x="96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jpeg"/></Relationships>
</file>

<file path=ppt/slideLayouts/_rels/slideLayout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jpeg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Freeform 2">
            <a:extLst>
              <a:ext uri="{FF2B5EF4-FFF2-40B4-BE49-F238E27FC236}">
                <a16:creationId xmlns:a16="http://schemas.microsoft.com/office/drawing/2014/main" id="{8E227F17-3FF7-574D-891A-CD032A90B479}"/>
              </a:ext>
            </a:extLst>
          </p:cNvPr>
          <p:cNvSpPr>
            <a:spLocks/>
          </p:cNvSpPr>
          <p:nvPr/>
        </p:nvSpPr>
        <p:spPr bwMode="auto">
          <a:xfrm>
            <a:off x="4032251" y="46038"/>
            <a:ext cx="4193116" cy="1046162"/>
          </a:xfrm>
          <a:custGeom>
            <a:avLst/>
            <a:gdLst>
              <a:gd name="T0" fmla="*/ 26 w 1981"/>
              <a:gd name="T1" fmla="*/ 107 h 659"/>
              <a:gd name="T2" fmla="*/ 42 w 1981"/>
              <a:gd name="T3" fmla="*/ 100 h 659"/>
              <a:gd name="T4" fmla="*/ 717 w 1981"/>
              <a:gd name="T5" fmla="*/ 100 h 659"/>
              <a:gd name="T6" fmla="*/ 767 w 1981"/>
              <a:gd name="T7" fmla="*/ 64 h 659"/>
              <a:gd name="T8" fmla="*/ 801 w 1981"/>
              <a:gd name="T9" fmla="*/ 44 h 659"/>
              <a:gd name="T10" fmla="*/ 835 w 1981"/>
              <a:gd name="T11" fmla="*/ 28 h 659"/>
              <a:gd name="T12" fmla="*/ 877 w 1981"/>
              <a:gd name="T13" fmla="*/ 18 h 659"/>
              <a:gd name="T14" fmla="*/ 917 w 1981"/>
              <a:gd name="T15" fmla="*/ 9 h 659"/>
              <a:gd name="T16" fmla="*/ 960 w 1981"/>
              <a:gd name="T17" fmla="*/ 4 h 659"/>
              <a:gd name="T18" fmla="*/ 1014 w 1981"/>
              <a:gd name="T19" fmla="*/ 0 h 659"/>
              <a:gd name="T20" fmla="*/ 1076 w 1981"/>
              <a:gd name="T21" fmla="*/ 9 h 659"/>
              <a:gd name="T22" fmla="*/ 1133 w 1981"/>
              <a:gd name="T23" fmla="*/ 24 h 659"/>
              <a:gd name="T24" fmla="*/ 1174 w 1981"/>
              <a:gd name="T25" fmla="*/ 44 h 659"/>
              <a:gd name="T26" fmla="*/ 1219 w 1981"/>
              <a:gd name="T27" fmla="*/ 64 h 659"/>
              <a:gd name="T28" fmla="*/ 1247 w 1981"/>
              <a:gd name="T29" fmla="*/ 82 h 659"/>
              <a:gd name="T30" fmla="*/ 1273 w 1981"/>
              <a:gd name="T31" fmla="*/ 103 h 659"/>
              <a:gd name="T32" fmla="*/ 1919 w 1981"/>
              <a:gd name="T33" fmla="*/ 100 h 659"/>
              <a:gd name="T34" fmla="*/ 1941 w 1981"/>
              <a:gd name="T35" fmla="*/ 105 h 659"/>
              <a:gd name="T36" fmla="*/ 1956 w 1981"/>
              <a:gd name="T37" fmla="*/ 116 h 659"/>
              <a:gd name="T38" fmla="*/ 1970 w 1981"/>
              <a:gd name="T39" fmla="*/ 146 h 659"/>
              <a:gd name="T40" fmla="*/ 1978 w 1981"/>
              <a:gd name="T41" fmla="*/ 180 h 659"/>
              <a:gd name="T42" fmla="*/ 1980 w 1981"/>
              <a:gd name="T43" fmla="*/ 220 h 659"/>
              <a:gd name="T44" fmla="*/ 1980 w 1981"/>
              <a:gd name="T45" fmla="*/ 559 h 659"/>
              <a:gd name="T46" fmla="*/ 1284 w 1981"/>
              <a:gd name="T47" fmla="*/ 560 h 659"/>
              <a:gd name="T48" fmla="*/ 1112 w 1981"/>
              <a:gd name="T49" fmla="*/ 656 h 659"/>
              <a:gd name="T50" fmla="*/ 829 w 1981"/>
              <a:gd name="T51" fmla="*/ 658 h 659"/>
              <a:gd name="T52" fmla="*/ 694 w 1981"/>
              <a:gd name="T53" fmla="*/ 554 h 659"/>
              <a:gd name="T54" fmla="*/ 74 w 1981"/>
              <a:gd name="T55" fmla="*/ 559 h 659"/>
              <a:gd name="T56" fmla="*/ 0 w 1981"/>
              <a:gd name="T57" fmla="*/ 559 h 659"/>
              <a:gd name="T58" fmla="*/ 0 w 1981"/>
              <a:gd name="T59" fmla="*/ 243 h 659"/>
              <a:gd name="T60" fmla="*/ 0 w 1981"/>
              <a:gd name="T61" fmla="*/ 196 h 659"/>
              <a:gd name="T62" fmla="*/ 8 w 1981"/>
              <a:gd name="T63" fmla="*/ 151 h 659"/>
              <a:gd name="T64" fmla="*/ 15 w 1981"/>
              <a:gd name="T65" fmla="*/ 128 h 659"/>
              <a:gd name="T66" fmla="*/ 26 w 1981"/>
              <a:gd name="T67" fmla="*/ 107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981" h="659">
                <a:moveTo>
                  <a:pt x="26" y="107"/>
                </a:moveTo>
                <a:lnTo>
                  <a:pt x="42" y="100"/>
                </a:lnTo>
                <a:lnTo>
                  <a:pt x="717" y="100"/>
                </a:lnTo>
                <a:lnTo>
                  <a:pt x="767" y="64"/>
                </a:lnTo>
                <a:lnTo>
                  <a:pt x="801" y="44"/>
                </a:lnTo>
                <a:lnTo>
                  <a:pt x="835" y="28"/>
                </a:lnTo>
                <a:lnTo>
                  <a:pt x="877" y="18"/>
                </a:lnTo>
                <a:lnTo>
                  <a:pt x="917" y="9"/>
                </a:lnTo>
                <a:lnTo>
                  <a:pt x="960" y="4"/>
                </a:lnTo>
                <a:lnTo>
                  <a:pt x="1014" y="0"/>
                </a:lnTo>
                <a:lnTo>
                  <a:pt x="1076" y="9"/>
                </a:lnTo>
                <a:lnTo>
                  <a:pt x="1133" y="24"/>
                </a:lnTo>
                <a:lnTo>
                  <a:pt x="1174" y="44"/>
                </a:lnTo>
                <a:lnTo>
                  <a:pt x="1219" y="64"/>
                </a:lnTo>
                <a:lnTo>
                  <a:pt x="1247" y="82"/>
                </a:lnTo>
                <a:lnTo>
                  <a:pt x="1273" y="103"/>
                </a:lnTo>
                <a:lnTo>
                  <a:pt x="1919" y="100"/>
                </a:lnTo>
                <a:lnTo>
                  <a:pt x="1941" y="105"/>
                </a:lnTo>
                <a:lnTo>
                  <a:pt x="1956" y="116"/>
                </a:lnTo>
                <a:lnTo>
                  <a:pt x="1970" y="146"/>
                </a:lnTo>
                <a:lnTo>
                  <a:pt x="1978" y="180"/>
                </a:lnTo>
                <a:lnTo>
                  <a:pt x="1980" y="220"/>
                </a:lnTo>
                <a:lnTo>
                  <a:pt x="1980" y="559"/>
                </a:lnTo>
                <a:lnTo>
                  <a:pt x="1284" y="560"/>
                </a:lnTo>
                <a:lnTo>
                  <a:pt x="1112" y="656"/>
                </a:lnTo>
                <a:lnTo>
                  <a:pt x="829" y="658"/>
                </a:lnTo>
                <a:lnTo>
                  <a:pt x="694" y="554"/>
                </a:lnTo>
                <a:lnTo>
                  <a:pt x="74" y="559"/>
                </a:lnTo>
                <a:lnTo>
                  <a:pt x="0" y="559"/>
                </a:lnTo>
                <a:lnTo>
                  <a:pt x="0" y="243"/>
                </a:lnTo>
                <a:lnTo>
                  <a:pt x="0" y="196"/>
                </a:lnTo>
                <a:lnTo>
                  <a:pt x="8" y="151"/>
                </a:lnTo>
                <a:lnTo>
                  <a:pt x="15" y="128"/>
                </a:lnTo>
                <a:lnTo>
                  <a:pt x="26" y="107"/>
                </a:lnTo>
              </a:path>
            </a:pathLst>
          </a:custGeom>
          <a:gradFill rotWithShape="0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73731" name="Oval 3">
            <a:extLst>
              <a:ext uri="{FF2B5EF4-FFF2-40B4-BE49-F238E27FC236}">
                <a16:creationId xmlns:a16="http://schemas.microsoft.com/office/drawing/2014/main" id="{E8A00E98-ED70-AA4D-91AD-8CC5ABF90C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8234" y="57150"/>
            <a:ext cx="1623484" cy="1079500"/>
          </a:xfrm>
          <a:prstGeom prst="ellipse">
            <a:avLst/>
          </a:prstGeom>
          <a:gradFill rotWithShape="0">
            <a:gsLst>
              <a:gs pos="0">
                <a:srgbClr val="00CC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endParaRPr kumimoji="1" lang="en-US" altLang="en-US" sz="2400"/>
          </a:p>
        </p:txBody>
      </p:sp>
      <p:sp>
        <p:nvSpPr>
          <p:cNvPr id="73732" name="Freeform 4">
            <a:extLst>
              <a:ext uri="{FF2B5EF4-FFF2-40B4-BE49-F238E27FC236}">
                <a16:creationId xmlns:a16="http://schemas.microsoft.com/office/drawing/2014/main" id="{F499B865-2B5F-F648-B097-176CF7173F61}"/>
              </a:ext>
            </a:extLst>
          </p:cNvPr>
          <p:cNvSpPr>
            <a:spLocks/>
          </p:cNvSpPr>
          <p:nvPr/>
        </p:nvSpPr>
        <p:spPr bwMode="auto">
          <a:xfrm>
            <a:off x="4030134" y="684213"/>
            <a:ext cx="4195233" cy="485775"/>
          </a:xfrm>
          <a:custGeom>
            <a:avLst/>
            <a:gdLst>
              <a:gd name="T0" fmla="*/ 96 w 1982"/>
              <a:gd name="T1" fmla="*/ 68 h 306"/>
              <a:gd name="T2" fmla="*/ 156 w 1982"/>
              <a:gd name="T3" fmla="*/ 68 h 306"/>
              <a:gd name="T4" fmla="*/ 203 w 1982"/>
              <a:gd name="T5" fmla="*/ 101 h 306"/>
              <a:gd name="T6" fmla="*/ 279 w 1982"/>
              <a:gd name="T7" fmla="*/ 82 h 306"/>
              <a:gd name="T8" fmla="*/ 366 w 1982"/>
              <a:gd name="T9" fmla="*/ 71 h 306"/>
              <a:gd name="T10" fmla="*/ 427 w 1982"/>
              <a:gd name="T11" fmla="*/ 92 h 306"/>
              <a:gd name="T12" fmla="*/ 493 w 1982"/>
              <a:gd name="T13" fmla="*/ 82 h 306"/>
              <a:gd name="T14" fmla="*/ 599 w 1982"/>
              <a:gd name="T15" fmla="*/ 87 h 306"/>
              <a:gd name="T16" fmla="*/ 667 w 1982"/>
              <a:gd name="T17" fmla="*/ 101 h 306"/>
              <a:gd name="T18" fmla="*/ 766 w 1982"/>
              <a:gd name="T19" fmla="*/ 128 h 306"/>
              <a:gd name="T20" fmla="*/ 814 w 1982"/>
              <a:gd name="T21" fmla="*/ 158 h 306"/>
              <a:gd name="T22" fmla="*/ 850 w 1982"/>
              <a:gd name="T23" fmla="*/ 208 h 306"/>
              <a:gd name="T24" fmla="*/ 917 w 1982"/>
              <a:gd name="T25" fmla="*/ 206 h 306"/>
              <a:gd name="T26" fmla="*/ 979 w 1982"/>
              <a:gd name="T27" fmla="*/ 222 h 306"/>
              <a:gd name="T28" fmla="*/ 1033 w 1982"/>
              <a:gd name="T29" fmla="*/ 210 h 306"/>
              <a:gd name="T30" fmla="*/ 1091 w 1982"/>
              <a:gd name="T31" fmla="*/ 194 h 306"/>
              <a:gd name="T32" fmla="*/ 1156 w 1982"/>
              <a:gd name="T33" fmla="*/ 162 h 306"/>
              <a:gd name="T34" fmla="*/ 1220 w 1982"/>
              <a:gd name="T35" fmla="*/ 109 h 306"/>
              <a:gd name="T36" fmla="*/ 1291 w 1982"/>
              <a:gd name="T37" fmla="*/ 83 h 306"/>
              <a:gd name="T38" fmla="*/ 1339 w 1982"/>
              <a:gd name="T39" fmla="*/ 90 h 306"/>
              <a:gd name="T40" fmla="*/ 1398 w 1982"/>
              <a:gd name="T41" fmla="*/ 91 h 306"/>
              <a:gd name="T42" fmla="*/ 1480 w 1982"/>
              <a:gd name="T43" fmla="*/ 111 h 306"/>
              <a:gd name="T44" fmla="*/ 1527 w 1982"/>
              <a:gd name="T45" fmla="*/ 82 h 306"/>
              <a:gd name="T46" fmla="*/ 1569 w 1982"/>
              <a:gd name="T47" fmla="*/ 88 h 306"/>
              <a:gd name="T48" fmla="*/ 1642 w 1982"/>
              <a:gd name="T49" fmla="*/ 53 h 306"/>
              <a:gd name="T50" fmla="*/ 1687 w 1982"/>
              <a:gd name="T51" fmla="*/ 57 h 306"/>
              <a:gd name="T52" fmla="*/ 1739 w 1982"/>
              <a:gd name="T53" fmla="*/ 11 h 306"/>
              <a:gd name="T54" fmla="*/ 1792 w 1982"/>
              <a:gd name="T55" fmla="*/ 51 h 306"/>
              <a:gd name="T56" fmla="*/ 1847 w 1982"/>
              <a:gd name="T57" fmla="*/ 0 h 306"/>
              <a:gd name="T58" fmla="*/ 1896 w 1982"/>
              <a:gd name="T59" fmla="*/ 61 h 306"/>
              <a:gd name="T60" fmla="*/ 1946 w 1982"/>
              <a:gd name="T61" fmla="*/ 26 h 306"/>
              <a:gd name="T62" fmla="*/ 1981 w 1982"/>
              <a:gd name="T63" fmla="*/ 46 h 306"/>
              <a:gd name="T64" fmla="*/ 1304 w 1982"/>
              <a:gd name="T65" fmla="*/ 230 h 306"/>
              <a:gd name="T66" fmla="*/ 893 w 1982"/>
              <a:gd name="T67" fmla="*/ 305 h 306"/>
              <a:gd name="T68" fmla="*/ 699 w 1982"/>
              <a:gd name="T69" fmla="*/ 157 h 306"/>
              <a:gd name="T70" fmla="*/ 0 w 1982"/>
              <a:gd name="T71" fmla="*/ 31 h 306"/>
              <a:gd name="T72" fmla="*/ 29 w 1982"/>
              <a:gd name="T73" fmla="*/ 53 h 306"/>
              <a:gd name="T74" fmla="*/ 68 w 1982"/>
              <a:gd name="T75" fmla="*/ 61 h 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982" h="306">
                <a:moveTo>
                  <a:pt x="68" y="61"/>
                </a:moveTo>
                <a:lnTo>
                  <a:pt x="96" y="68"/>
                </a:lnTo>
                <a:lnTo>
                  <a:pt x="126" y="61"/>
                </a:lnTo>
                <a:lnTo>
                  <a:pt x="156" y="68"/>
                </a:lnTo>
                <a:lnTo>
                  <a:pt x="178" y="86"/>
                </a:lnTo>
                <a:lnTo>
                  <a:pt x="203" y="101"/>
                </a:lnTo>
                <a:lnTo>
                  <a:pt x="244" y="88"/>
                </a:lnTo>
                <a:lnTo>
                  <a:pt x="279" y="82"/>
                </a:lnTo>
                <a:lnTo>
                  <a:pt x="330" y="82"/>
                </a:lnTo>
                <a:lnTo>
                  <a:pt x="366" y="71"/>
                </a:lnTo>
                <a:lnTo>
                  <a:pt x="398" y="81"/>
                </a:lnTo>
                <a:lnTo>
                  <a:pt x="427" y="92"/>
                </a:lnTo>
                <a:lnTo>
                  <a:pt x="452" y="95"/>
                </a:lnTo>
                <a:lnTo>
                  <a:pt x="493" y="82"/>
                </a:lnTo>
                <a:lnTo>
                  <a:pt x="536" y="82"/>
                </a:lnTo>
                <a:lnTo>
                  <a:pt x="599" y="87"/>
                </a:lnTo>
                <a:lnTo>
                  <a:pt x="625" y="105"/>
                </a:lnTo>
                <a:lnTo>
                  <a:pt x="667" y="101"/>
                </a:lnTo>
                <a:lnTo>
                  <a:pt x="725" y="95"/>
                </a:lnTo>
                <a:lnTo>
                  <a:pt x="766" y="128"/>
                </a:lnTo>
                <a:lnTo>
                  <a:pt x="790" y="135"/>
                </a:lnTo>
                <a:lnTo>
                  <a:pt x="814" y="158"/>
                </a:lnTo>
                <a:lnTo>
                  <a:pt x="826" y="194"/>
                </a:lnTo>
                <a:lnTo>
                  <a:pt x="850" y="208"/>
                </a:lnTo>
                <a:lnTo>
                  <a:pt x="880" y="208"/>
                </a:lnTo>
                <a:lnTo>
                  <a:pt x="917" y="206"/>
                </a:lnTo>
                <a:lnTo>
                  <a:pt x="953" y="208"/>
                </a:lnTo>
                <a:lnTo>
                  <a:pt x="979" y="222"/>
                </a:lnTo>
                <a:lnTo>
                  <a:pt x="999" y="211"/>
                </a:lnTo>
                <a:lnTo>
                  <a:pt x="1033" y="210"/>
                </a:lnTo>
                <a:lnTo>
                  <a:pt x="1065" y="189"/>
                </a:lnTo>
                <a:lnTo>
                  <a:pt x="1091" y="194"/>
                </a:lnTo>
                <a:lnTo>
                  <a:pt x="1136" y="187"/>
                </a:lnTo>
                <a:lnTo>
                  <a:pt x="1156" y="162"/>
                </a:lnTo>
                <a:lnTo>
                  <a:pt x="1208" y="141"/>
                </a:lnTo>
                <a:lnTo>
                  <a:pt x="1220" y="109"/>
                </a:lnTo>
                <a:lnTo>
                  <a:pt x="1246" y="93"/>
                </a:lnTo>
                <a:lnTo>
                  <a:pt x="1291" y="83"/>
                </a:lnTo>
                <a:lnTo>
                  <a:pt x="1315" y="95"/>
                </a:lnTo>
                <a:lnTo>
                  <a:pt x="1339" y="90"/>
                </a:lnTo>
                <a:lnTo>
                  <a:pt x="1368" y="101"/>
                </a:lnTo>
                <a:lnTo>
                  <a:pt x="1398" y="91"/>
                </a:lnTo>
                <a:lnTo>
                  <a:pt x="1455" y="101"/>
                </a:lnTo>
                <a:lnTo>
                  <a:pt x="1480" y="111"/>
                </a:lnTo>
                <a:lnTo>
                  <a:pt x="1508" y="84"/>
                </a:lnTo>
                <a:lnTo>
                  <a:pt x="1527" y="82"/>
                </a:lnTo>
                <a:lnTo>
                  <a:pt x="1549" y="92"/>
                </a:lnTo>
                <a:lnTo>
                  <a:pt x="1569" y="88"/>
                </a:lnTo>
                <a:lnTo>
                  <a:pt x="1596" y="61"/>
                </a:lnTo>
                <a:lnTo>
                  <a:pt x="1642" y="53"/>
                </a:lnTo>
                <a:lnTo>
                  <a:pt x="1664" y="57"/>
                </a:lnTo>
                <a:lnTo>
                  <a:pt x="1687" y="57"/>
                </a:lnTo>
                <a:lnTo>
                  <a:pt x="1720" y="23"/>
                </a:lnTo>
                <a:lnTo>
                  <a:pt x="1739" y="11"/>
                </a:lnTo>
                <a:lnTo>
                  <a:pt x="1764" y="16"/>
                </a:lnTo>
                <a:lnTo>
                  <a:pt x="1792" y="51"/>
                </a:lnTo>
                <a:lnTo>
                  <a:pt x="1820" y="29"/>
                </a:lnTo>
                <a:lnTo>
                  <a:pt x="1847" y="0"/>
                </a:lnTo>
                <a:lnTo>
                  <a:pt x="1870" y="1"/>
                </a:lnTo>
                <a:lnTo>
                  <a:pt x="1896" y="61"/>
                </a:lnTo>
                <a:lnTo>
                  <a:pt x="1917" y="51"/>
                </a:lnTo>
                <a:lnTo>
                  <a:pt x="1946" y="26"/>
                </a:lnTo>
                <a:lnTo>
                  <a:pt x="1969" y="25"/>
                </a:lnTo>
                <a:lnTo>
                  <a:pt x="1981" y="46"/>
                </a:lnTo>
                <a:lnTo>
                  <a:pt x="1981" y="196"/>
                </a:lnTo>
                <a:lnTo>
                  <a:pt x="1304" y="230"/>
                </a:lnTo>
                <a:lnTo>
                  <a:pt x="1098" y="293"/>
                </a:lnTo>
                <a:lnTo>
                  <a:pt x="893" y="305"/>
                </a:lnTo>
                <a:lnTo>
                  <a:pt x="792" y="250"/>
                </a:lnTo>
                <a:lnTo>
                  <a:pt x="699" y="157"/>
                </a:lnTo>
                <a:lnTo>
                  <a:pt x="0" y="141"/>
                </a:lnTo>
                <a:lnTo>
                  <a:pt x="0" y="31"/>
                </a:lnTo>
                <a:lnTo>
                  <a:pt x="12" y="47"/>
                </a:lnTo>
                <a:lnTo>
                  <a:pt x="29" y="53"/>
                </a:lnTo>
                <a:lnTo>
                  <a:pt x="51" y="55"/>
                </a:lnTo>
                <a:lnTo>
                  <a:pt x="68" y="61"/>
                </a:lnTo>
              </a:path>
            </a:pathLst>
          </a:custGeom>
          <a:solidFill>
            <a:srgbClr val="00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73733" name="Freeform 5">
            <a:extLst>
              <a:ext uri="{FF2B5EF4-FFF2-40B4-BE49-F238E27FC236}">
                <a16:creationId xmlns:a16="http://schemas.microsoft.com/office/drawing/2014/main" id="{3242329C-6183-6A49-A10F-B9813B78655D}"/>
              </a:ext>
            </a:extLst>
          </p:cNvPr>
          <p:cNvSpPr>
            <a:spLocks/>
          </p:cNvSpPr>
          <p:nvPr/>
        </p:nvSpPr>
        <p:spPr bwMode="auto">
          <a:xfrm>
            <a:off x="4030134" y="771525"/>
            <a:ext cx="4195233" cy="490538"/>
          </a:xfrm>
          <a:custGeom>
            <a:avLst/>
            <a:gdLst>
              <a:gd name="T0" fmla="*/ 42 w 1982"/>
              <a:gd name="T1" fmla="*/ 200 h 309"/>
              <a:gd name="T2" fmla="*/ 714 w 1982"/>
              <a:gd name="T3" fmla="*/ 201 h 309"/>
              <a:gd name="T4" fmla="*/ 772 w 1982"/>
              <a:gd name="T5" fmla="*/ 249 h 309"/>
              <a:gd name="T6" fmla="*/ 844 w 1982"/>
              <a:gd name="T7" fmla="*/ 281 h 309"/>
              <a:gd name="T8" fmla="*/ 932 w 1982"/>
              <a:gd name="T9" fmla="*/ 301 h 309"/>
              <a:gd name="T10" fmla="*/ 1065 w 1982"/>
              <a:gd name="T11" fmla="*/ 301 h 309"/>
              <a:gd name="T12" fmla="*/ 1221 w 1982"/>
              <a:gd name="T13" fmla="*/ 253 h 309"/>
              <a:gd name="T14" fmla="*/ 1287 w 1982"/>
              <a:gd name="T15" fmla="*/ 200 h 309"/>
              <a:gd name="T16" fmla="*/ 1942 w 1982"/>
              <a:gd name="T17" fmla="*/ 199 h 309"/>
              <a:gd name="T18" fmla="*/ 1971 w 1982"/>
              <a:gd name="T19" fmla="*/ 184 h 309"/>
              <a:gd name="T20" fmla="*/ 1981 w 1982"/>
              <a:gd name="T21" fmla="*/ 155 h 309"/>
              <a:gd name="T22" fmla="*/ 1964 w 1982"/>
              <a:gd name="T23" fmla="*/ 0 h 309"/>
              <a:gd name="T24" fmla="*/ 1946 w 1982"/>
              <a:gd name="T25" fmla="*/ 29 h 309"/>
              <a:gd name="T26" fmla="*/ 1931 w 1982"/>
              <a:gd name="T27" fmla="*/ 53 h 309"/>
              <a:gd name="T28" fmla="*/ 1897 w 1982"/>
              <a:gd name="T29" fmla="*/ 38 h 309"/>
              <a:gd name="T30" fmla="*/ 1856 w 1982"/>
              <a:gd name="T31" fmla="*/ 23 h 309"/>
              <a:gd name="T32" fmla="*/ 1805 w 1982"/>
              <a:gd name="T33" fmla="*/ 53 h 309"/>
              <a:gd name="T34" fmla="*/ 1771 w 1982"/>
              <a:gd name="T35" fmla="*/ 38 h 309"/>
              <a:gd name="T36" fmla="*/ 1727 w 1982"/>
              <a:gd name="T37" fmla="*/ 31 h 309"/>
              <a:gd name="T38" fmla="*/ 1705 w 1982"/>
              <a:gd name="T39" fmla="*/ 61 h 309"/>
              <a:gd name="T40" fmla="*/ 1660 w 1982"/>
              <a:gd name="T41" fmla="*/ 53 h 309"/>
              <a:gd name="T42" fmla="*/ 1597 w 1982"/>
              <a:gd name="T43" fmla="*/ 61 h 309"/>
              <a:gd name="T44" fmla="*/ 1538 w 1982"/>
              <a:gd name="T45" fmla="*/ 53 h 309"/>
              <a:gd name="T46" fmla="*/ 1479 w 1982"/>
              <a:gd name="T47" fmla="*/ 76 h 309"/>
              <a:gd name="T48" fmla="*/ 1429 w 1982"/>
              <a:gd name="T49" fmla="*/ 55 h 309"/>
              <a:gd name="T50" fmla="*/ 1344 w 1982"/>
              <a:gd name="T51" fmla="*/ 72 h 309"/>
              <a:gd name="T52" fmla="*/ 1281 w 1982"/>
              <a:gd name="T53" fmla="*/ 69 h 309"/>
              <a:gd name="T54" fmla="*/ 1242 w 1982"/>
              <a:gd name="T55" fmla="*/ 130 h 309"/>
              <a:gd name="T56" fmla="*/ 1214 w 1982"/>
              <a:gd name="T57" fmla="*/ 178 h 309"/>
              <a:gd name="T58" fmla="*/ 1156 w 1982"/>
              <a:gd name="T59" fmla="*/ 196 h 309"/>
              <a:gd name="T60" fmla="*/ 1106 w 1982"/>
              <a:gd name="T61" fmla="*/ 213 h 309"/>
              <a:gd name="T62" fmla="*/ 1005 w 1982"/>
              <a:gd name="T63" fmla="*/ 221 h 309"/>
              <a:gd name="T64" fmla="*/ 883 w 1982"/>
              <a:gd name="T65" fmla="*/ 233 h 309"/>
              <a:gd name="T66" fmla="*/ 792 w 1982"/>
              <a:gd name="T67" fmla="*/ 186 h 309"/>
              <a:gd name="T68" fmla="*/ 721 w 1982"/>
              <a:gd name="T69" fmla="*/ 91 h 309"/>
              <a:gd name="T70" fmla="*/ 634 w 1982"/>
              <a:gd name="T71" fmla="*/ 76 h 309"/>
              <a:gd name="T72" fmla="*/ 526 w 1982"/>
              <a:gd name="T73" fmla="*/ 53 h 309"/>
              <a:gd name="T74" fmla="*/ 415 w 1982"/>
              <a:gd name="T75" fmla="*/ 38 h 309"/>
              <a:gd name="T76" fmla="*/ 339 w 1982"/>
              <a:gd name="T77" fmla="*/ 57 h 309"/>
              <a:gd name="T78" fmla="*/ 295 w 1982"/>
              <a:gd name="T79" fmla="*/ 51 h 309"/>
              <a:gd name="T80" fmla="*/ 231 w 1982"/>
              <a:gd name="T81" fmla="*/ 59 h 309"/>
              <a:gd name="T82" fmla="*/ 162 w 1982"/>
              <a:gd name="T83" fmla="*/ 57 h 309"/>
              <a:gd name="T84" fmla="*/ 90 w 1982"/>
              <a:gd name="T85" fmla="*/ 70 h 309"/>
              <a:gd name="T86" fmla="*/ 18 w 1982"/>
              <a:gd name="T87" fmla="*/ 61 h 309"/>
              <a:gd name="T88" fmla="*/ 2 w 1982"/>
              <a:gd name="T89" fmla="*/ 120 h 309"/>
              <a:gd name="T90" fmla="*/ 14 w 1982"/>
              <a:gd name="T91" fmla="*/ 190 h 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982" h="309">
                <a:moveTo>
                  <a:pt x="26" y="196"/>
                </a:moveTo>
                <a:lnTo>
                  <a:pt x="42" y="200"/>
                </a:lnTo>
                <a:lnTo>
                  <a:pt x="61" y="201"/>
                </a:lnTo>
                <a:lnTo>
                  <a:pt x="714" y="201"/>
                </a:lnTo>
                <a:lnTo>
                  <a:pt x="727" y="217"/>
                </a:lnTo>
                <a:lnTo>
                  <a:pt x="772" y="249"/>
                </a:lnTo>
                <a:lnTo>
                  <a:pt x="811" y="267"/>
                </a:lnTo>
                <a:lnTo>
                  <a:pt x="844" y="281"/>
                </a:lnTo>
                <a:lnTo>
                  <a:pt x="887" y="296"/>
                </a:lnTo>
                <a:lnTo>
                  <a:pt x="932" y="301"/>
                </a:lnTo>
                <a:lnTo>
                  <a:pt x="1001" y="308"/>
                </a:lnTo>
                <a:lnTo>
                  <a:pt x="1065" y="301"/>
                </a:lnTo>
                <a:lnTo>
                  <a:pt x="1147" y="285"/>
                </a:lnTo>
                <a:lnTo>
                  <a:pt x="1221" y="253"/>
                </a:lnTo>
                <a:lnTo>
                  <a:pt x="1264" y="221"/>
                </a:lnTo>
                <a:lnTo>
                  <a:pt x="1287" y="200"/>
                </a:lnTo>
                <a:lnTo>
                  <a:pt x="1920" y="201"/>
                </a:lnTo>
                <a:lnTo>
                  <a:pt x="1942" y="199"/>
                </a:lnTo>
                <a:lnTo>
                  <a:pt x="1957" y="195"/>
                </a:lnTo>
                <a:lnTo>
                  <a:pt x="1971" y="184"/>
                </a:lnTo>
                <a:lnTo>
                  <a:pt x="1979" y="170"/>
                </a:lnTo>
                <a:lnTo>
                  <a:pt x="1981" y="155"/>
                </a:lnTo>
                <a:lnTo>
                  <a:pt x="1981" y="23"/>
                </a:lnTo>
                <a:lnTo>
                  <a:pt x="1964" y="0"/>
                </a:lnTo>
                <a:lnTo>
                  <a:pt x="1955" y="7"/>
                </a:lnTo>
                <a:lnTo>
                  <a:pt x="1946" y="29"/>
                </a:lnTo>
                <a:lnTo>
                  <a:pt x="1940" y="55"/>
                </a:lnTo>
                <a:lnTo>
                  <a:pt x="1931" y="53"/>
                </a:lnTo>
                <a:lnTo>
                  <a:pt x="1920" y="51"/>
                </a:lnTo>
                <a:lnTo>
                  <a:pt x="1897" y="38"/>
                </a:lnTo>
                <a:lnTo>
                  <a:pt x="1881" y="27"/>
                </a:lnTo>
                <a:lnTo>
                  <a:pt x="1856" y="23"/>
                </a:lnTo>
                <a:lnTo>
                  <a:pt x="1830" y="35"/>
                </a:lnTo>
                <a:lnTo>
                  <a:pt x="1805" y="53"/>
                </a:lnTo>
                <a:lnTo>
                  <a:pt x="1787" y="40"/>
                </a:lnTo>
                <a:lnTo>
                  <a:pt x="1771" y="38"/>
                </a:lnTo>
                <a:lnTo>
                  <a:pt x="1749" y="27"/>
                </a:lnTo>
                <a:lnTo>
                  <a:pt x="1727" y="31"/>
                </a:lnTo>
                <a:lnTo>
                  <a:pt x="1711" y="44"/>
                </a:lnTo>
                <a:lnTo>
                  <a:pt x="1705" y="61"/>
                </a:lnTo>
                <a:lnTo>
                  <a:pt x="1686" y="53"/>
                </a:lnTo>
                <a:lnTo>
                  <a:pt x="1660" y="53"/>
                </a:lnTo>
                <a:lnTo>
                  <a:pt x="1627" y="46"/>
                </a:lnTo>
                <a:lnTo>
                  <a:pt x="1597" y="61"/>
                </a:lnTo>
                <a:lnTo>
                  <a:pt x="1571" y="39"/>
                </a:lnTo>
                <a:lnTo>
                  <a:pt x="1538" y="53"/>
                </a:lnTo>
                <a:lnTo>
                  <a:pt x="1505" y="89"/>
                </a:lnTo>
                <a:lnTo>
                  <a:pt x="1479" y="76"/>
                </a:lnTo>
                <a:lnTo>
                  <a:pt x="1455" y="62"/>
                </a:lnTo>
                <a:lnTo>
                  <a:pt x="1429" y="55"/>
                </a:lnTo>
                <a:lnTo>
                  <a:pt x="1396" y="61"/>
                </a:lnTo>
                <a:lnTo>
                  <a:pt x="1344" y="72"/>
                </a:lnTo>
                <a:lnTo>
                  <a:pt x="1297" y="60"/>
                </a:lnTo>
                <a:lnTo>
                  <a:pt x="1281" y="69"/>
                </a:lnTo>
                <a:lnTo>
                  <a:pt x="1259" y="91"/>
                </a:lnTo>
                <a:lnTo>
                  <a:pt x="1242" y="130"/>
                </a:lnTo>
                <a:lnTo>
                  <a:pt x="1222" y="150"/>
                </a:lnTo>
                <a:lnTo>
                  <a:pt x="1214" y="178"/>
                </a:lnTo>
                <a:lnTo>
                  <a:pt x="1192" y="190"/>
                </a:lnTo>
                <a:lnTo>
                  <a:pt x="1156" y="196"/>
                </a:lnTo>
                <a:lnTo>
                  <a:pt x="1115" y="199"/>
                </a:lnTo>
                <a:lnTo>
                  <a:pt x="1106" y="213"/>
                </a:lnTo>
                <a:lnTo>
                  <a:pt x="1053" y="209"/>
                </a:lnTo>
                <a:lnTo>
                  <a:pt x="1005" y="221"/>
                </a:lnTo>
                <a:lnTo>
                  <a:pt x="960" y="218"/>
                </a:lnTo>
                <a:lnTo>
                  <a:pt x="883" y="233"/>
                </a:lnTo>
                <a:lnTo>
                  <a:pt x="840" y="196"/>
                </a:lnTo>
                <a:lnTo>
                  <a:pt x="792" y="186"/>
                </a:lnTo>
                <a:lnTo>
                  <a:pt x="742" y="121"/>
                </a:lnTo>
                <a:lnTo>
                  <a:pt x="721" y="91"/>
                </a:lnTo>
                <a:lnTo>
                  <a:pt x="696" y="84"/>
                </a:lnTo>
                <a:lnTo>
                  <a:pt x="634" y="76"/>
                </a:lnTo>
                <a:lnTo>
                  <a:pt x="582" y="68"/>
                </a:lnTo>
                <a:lnTo>
                  <a:pt x="526" y="53"/>
                </a:lnTo>
                <a:lnTo>
                  <a:pt x="475" y="68"/>
                </a:lnTo>
                <a:lnTo>
                  <a:pt x="415" y="38"/>
                </a:lnTo>
                <a:lnTo>
                  <a:pt x="370" y="39"/>
                </a:lnTo>
                <a:lnTo>
                  <a:pt x="339" y="57"/>
                </a:lnTo>
                <a:lnTo>
                  <a:pt x="320" y="42"/>
                </a:lnTo>
                <a:lnTo>
                  <a:pt x="295" y="51"/>
                </a:lnTo>
                <a:lnTo>
                  <a:pt x="263" y="53"/>
                </a:lnTo>
                <a:lnTo>
                  <a:pt x="231" y="59"/>
                </a:lnTo>
                <a:lnTo>
                  <a:pt x="193" y="72"/>
                </a:lnTo>
                <a:lnTo>
                  <a:pt x="162" y="57"/>
                </a:lnTo>
                <a:lnTo>
                  <a:pt x="131" y="64"/>
                </a:lnTo>
                <a:lnTo>
                  <a:pt x="90" y="70"/>
                </a:lnTo>
                <a:lnTo>
                  <a:pt x="65" y="64"/>
                </a:lnTo>
                <a:lnTo>
                  <a:pt x="18" y="61"/>
                </a:lnTo>
                <a:lnTo>
                  <a:pt x="0" y="76"/>
                </a:lnTo>
                <a:lnTo>
                  <a:pt x="2" y="120"/>
                </a:lnTo>
                <a:lnTo>
                  <a:pt x="5" y="157"/>
                </a:lnTo>
                <a:lnTo>
                  <a:pt x="14" y="190"/>
                </a:lnTo>
                <a:lnTo>
                  <a:pt x="26" y="196"/>
                </a:lnTo>
              </a:path>
            </a:pathLst>
          </a:custGeom>
          <a:gradFill rotWithShape="0">
            <a:gsLst>
              <a:gs pos="0">
                <a:srgbClr val="CC6600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73734" name="Freeform 6">
            <a:extLst>
              <a:ext uri="{FF2B5EF4-FFF2-40B4-BE49-F238E27FC236}">
                <a16:creationId xmlns:a16="http://schemas.microsoft.com/office/drawing/2014/main" id="{9944EC0C-9090-8049-AD99-0CEE9C2D05BF}"/>
              </a:ext>
            </a:extLst>
          </p:cNvPr>
          <p:cNvSpPr>
            <a:spLocks/>
          </p:cNvSpPr>
          <p:nvPr/>
        </p:nvSpPr>
        <p:spPr bwMode="auto">
          <a:xfrm>
            <a:off x="4059767" y="850900"/>
            <a:ext cx="4114800" cy="365125"/>
          </a:xfrm>
          <a:custGeom>
            <a:avLst/>
            <a:gdLst>
              <a:gd name="T0" fmla="*/ 477 w 1944"/>
              <a:gd name="T1" fmla="*/ 72 h 230"/>
              <a:gd name="T2" fmla="*/ 348 w 1944"/>
              <a:gd name="T3" fmla="*/ 81 h 230"/>
              <a:gd name="T4" fmla="*/ 154 w 1944"/>
              <a:gd name="T5" fmla="*/ 81 h 230"/>
              <a:gd name="T6" fmla="*/ 64 w 1944"/>
              <a:gd name="T7" fmla="*/ 79 h 230"/>
              <a:gd name="T8" fmla="*/ 12 w 1944"/>
              <a:gd name="T9" fmla="*/ 58 h 230"/>
              <a:gd name="T10" fmla="*/ 0 w 1944"/>
              <a:gd name="T11" fmla="*/ 74 h 230"/>
              <a:gd name="T12" fmla="*/ 73 w 1944"/>
              <a:gd name="T13" fmla="*/ 103 h 230"/>
              <a:gd name="T14" fmla="*/ 163 w 1944"/>
              <a:gd name="T15" fmla="*/ 101 h 230"/>
              <a:gd name="T16" fmla="*/ 212 w 1944"/>
              <a:gd name="T17" fmla="*/ 105 h 230"/>
              <a:gd name="T18" fmla="*/ 324 w 1944"/>
              <a:gd name="T19" fmla="*/ 109 h 230"/>
              <a:gd name="T20" fmla="*/ 541 w 1944"/>
              <a:gd name="T21" fmla="*/ 101 h 230"/>
              <a:gd name="T22" fmla="*/ 698 w 1944"/>
              <a:gd name="T23" fmla="*/ 103 h 230"/>
              <a:gd name="T24" fmla="*/ 769 w 1944"/>
              <a:gd name="T25" fmla="*/ 168 h 230"/>
              <a:gd name="T26" fmla="*/ 885 w 1944"/>
              <a:gd name="T27" fmla="*/ 218 h 230"/>
              <a:gd name="T28" fmla="*/ 1018 w 1944"/>
              <a:gd name="T29" fmla="*/ 229 h 230"/>
              <a:gd name="T30" fmla="*/ 1154 w 1944"/>
              <a:gd name="T31" fmla="*/ 194 h 230"/>
              <a:gd name="T32" fmla="*/ 1246 w 1944"/>
              <a:gd name="T33" fmla="*/ 131 h 230"/>
              <a:gd name="T34" fmla="*/ 1311 w 1944"/>
              <a:gd name="T35" fmla="*/ 107 h 230"/>
              <a:gd name="T36" fmla="*/ 1485 w 1944"/>
              <a:gd name="T37" fmla="*/ 109 h 230"/>
              <a:gd name="T38" fmla="*/ 1618 w 1944"/>
              <a:gd name="T39" fmla="*/ 107 h 230"/>
              <a:gd name="T40" fmla="*/ 1773 w 1944"/>
              <a:gd name="T41" fmla="*/ 107 h 230"/>
              <a:gd name="T42" fmla="*/ 1919 w 1944"/>
              <a:gd name="T43" fmla="*/ 111 h 230"/>
              <a:gd name="T44" fmla="*/ 1943 w 1944"/>
              <a:gd name="T45" fmla="*/ 54 h 230"/>
              <a:gd name="T46" fmla="*/ 1919 w 1944"/>
              <a:gd name="T47" fmla="*/ 60 h 230"/>
              <a:gd name="T48" fmla="*/ 1857 w 1944"/>
              <a:gd name="T49" fmla="*/ 95 h 230"/>
              <a:gd name="T50" fmla="*/ 1687 w 1944"/>
              <a:gd name="T51" fmla="*/ 91 h 230"/>
              <a:gd name="T52" fmla="*/ 1491 w 1944"/>
              <a:gd name="T53" fmla="*/ 93 h 230"/>
              <a:gd name="T54" fmla="*/ 1349 w 1944"/>
              <a:gd name="T55" fmla="*/ 99 h 230"/>
              <a:gd name="T56" fmla="*/ 1291 w 1944"/>
              <a:gd name="T57" fmla="*/ 85 h 230"/>
              <a:gd name="T58" fmla="*/ 1283 w 1944"/>
              <a:gd name="T59" fmla="*/ 52 h 230"/>
              <a:gd name="T60" fmla="*/ 1265 w 1944"/>
              <a:gd name="T61" fmla="*/ 36 h 230"/>
              <a:gd name="T62" fmla="*/ 1205 w 1944"/>
              <a:gd name="T63" fmla="*/ 115 h 230"/>
              <a:gd name="T64" fmla="*/ 1139 w 1944"/>
              <a:gd name="T65" fmla="*/ 162 h 230"/>
              <a:gd name="T66" fmla="*/ 1063 w 1944"/>
              <a:gd name="T67" fmla="*/ 180 h 230"/>
              <a:gd name="T68" fmla="*/ 980 w 1944"/>
              <a:gd name="T69" fmla="*/ 198 h 230"/>
              <a:gd name="T70" fmla="*/ 883 w 1944"/>
              <a:gd name="T71" fmla="*/ 176 h 230"/>
              <a:gd name="T72" fmla="*/ 825 w 1944"/>
              <a:gd name="T73" fmla="*/ 149 h 230"/>
              <a:gd name="T74" fmla="*/ 771 w 1944"/>
              <a:gd name="T75" fmla="*/ 137 h 230"/>
              <a:gd name="T76" fmla="*/ 730 w 1944"/>
              <a:gd name="T77" fmla="*/ 99 h 230"/>
              <a:gd name="T78" fmla="*/ 685 w 1944"/>
              <a:gd name="T79" fmla="*/ 38 h 230"/>
              <a:gd name="T80" fmla="*/ 655 w 1944"/>
              <a:gd name="T81" fmla="*/ 68 h 230"/>
              <a:gd name="T82" fmla="*/ 537 w 1944"/>
              <a:gd name="T83" fmla="*/ 77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944" h="230">
                <a:moveTo>
                  <a:pt x="537" y="77"/>
                </a:moveTo>
                <a:lnTo>
                  <a:pt x="477" y="72"/>
                </a:lnTo>
                <a:lnTo>
                  <a:pt x="416" y="81"/>
                </a:lnTo>
                <a:lnTo>
                  <a:pt x="348" y="81"/>
                </a:lnTo>
                <a:lnTo>
                  <a:pt x="255" y="77"/>
                </a:lnTo>
                <a:lnTo>
                  <a:pt x="154" y="81"/>
                </a:lnTo>
                <a:lnTo>
                  <a:pt x="103" y="83"/>
                </a:lnTo>
                <a:lnTo>
                  <a:pt x="64" y="79"/>
                </a:lnTo>
                <a:lnTo>
                  <a:pt x="25" y="83"/>
                </a:lnTo>
                <a:lnTo>
                  <a:pt x="12" y="58"/>
                </a:lnTo>
                <a:lnTo>
                  <a:pt x="2" y="38"/>
                </a:lnTo>
                <a:lnTo>
                  <a:pt x="0" y="74"/>
                </a:lnTo>
                <a:lnTo>
                  <a:pt x="12" y="107"/>
                </a:lnTo>
                <a:lnTo>
                  <a:pt x="73" y="103"/>
                </a:lnTo>
                <a:lnTo>
                  <a:pt x="128" y="99"/>
                </a:lnTo>
                <a:lnTo>
                  <a:pt x="163" y="101"/>
                </a:lnTo>
                <a:lnTo>
                  <a:pt x="193" y="103"/>
                </a:lnTo>
                <a:lnTo>
                  <a:pt x="212" y="105"/>
                </a:lnTo>
                <a:lnTo>
                  <a:pt x="270" y="103"/>
                </a:lnTo>
                <a:lnTo>
                  <a:pt x="324" y="109"/>
                </a:lnTo>
                <a:lnTo>
                  <a:pt x="451" y="103"/>
                </a:lnTo>
                <a:lnTo>
                  <a:pt x="541" y="101"/>
                </a:lnTo>
                <a:lnTo>
                  <a:pt x="616" y="103"/>
                </a:lnTo>
                <a:lnTo>
                  <a:pt x="698" y="103"/>
                </a:lnTo>
                <a:lnTo>
                  <a:pt x="737" y="147"/>
                </a:lnTo>
                <a:lnTo>
                  <a:pt x="769" y="168"/>
                </a:lnTo>
                <a:lnTo>
                  <a:pt x="836" y="210"/>
                </a:lnTo>
                <a:lnTo>
                  <a:pt x="885" y="218"/>
                </a:lnTo>
                <a:lnTo>
                  <a:pt x="945" y="229"/>
                </a:lnTo>
                <a:lnTo>
                  <a:pt x="1018" y="229"/>
                </a:lnTo>
                <a:lnTo>
                  <a:pt x="1085" y="220"/>
                </a:lnTo>
                <a:lnTo>
                  <a:pt x="1154" y="194"/>
                </a:lnTo>
                <a:lnTo>
                  <a:pt x="1205" y="170"/>
                </a:lnTo>
                <a:lnTo>
                  <a:pt x="1246" y="131"/>
                </a:lnTo>
                <a:lnTo>
                  <a:pt x="1278" y="115"/>
                </a:lnTo>
                <a:lnTo>
                  <a:pt x="1311" y="107"/>
                </a:lnTo>
                <a:lnTo>
                  <a:pt x="1390" y="119"/>
                </a:lnTo>
                <a:lnTo>
                  <a:pt x="1485" y="109"/>
                </a:lnTo>
                <a:lnTo>
                  <a:pt x="1577" y="111"/>
                </a:lnTo>
                <a:lnTo>
                  <a:pt x="1618" y="107"/>
                </a:lnTo>
                <a:lnTo>
                  <a:pt x="1697" y="113"/>
                </a:lnTo>
                <a:lnTo>
                  <a:pt x="1773" y="107"/>
                </a:lnTo>
                <a:lnTo>
                  <a:pt x="1839" y="115"/>
                </a:lnTo>
                <a:lnTo>
                  <a:pt x="1919" y="111"/>
                </a:lnTo>
                <a:lnTo>
                  <a:pt x="1938" y="91"/>
                </a:lnTo>
                <a:lnTo>
                  <a:pt x="1943" y="54"/>
                </a:lnTo>
                <a:lnTo>
                  <a:pt x="1940" y="0"/>
                </a:lnTo>
                <a:lnTo>
                  <a:pt x="1919" y="60"/>
                </a:lnTo>
                <a:lnTo>
                  <a:pt x="1908" y="89"/>
                </a:lnTo>
                <a:lnTo>
                  <a:pt x="1857" y="95"/>
                </a:lnTo>
                <a:lnTo>
                  <a:pt x="1762" y="93"/>
                </a:lnTo>
                <a:lnTo>
                  <a:pt x="1687" y="91"/>
                </a:lnTo>
                <a:lnTo>
                  <a:pt x="1558" y="87"/>
                </a:lnTo>
                <a:lnTo>
                  <a:pt x="1491" y="93"/>
                </a:lnTo>
                <a:lnTo>
                  <a:pt x="1403" y="91"/>
                </a:lnTo>
                <a:lnTo>
                  <a:pt x="1349" y="99"/>
                </a:lnTo>
                <a:lnTo>
                  <a:pt x="1313" y="89"/>
                </a:lnTo>
                <a:lnTo>
                  <a:pt x="1291" y="85"/>
                </a:lnTo>
                <a:lnTo>
                  <a:pt x="1274" y="74"/>
                </a:lnTo>
                <a:lnTo>
                  <a:pt x="1283" y="52"/>
                </a:lnTo>
                <a:lnTo>
                  <a:pt x="1283" y="28"/>
                </a:lnTo>
                <a:lnTo>
                  <a:pt x="1265" y="36"/>
                </a:lnTo>
                <a:lnTo>
                  <a:pt x="1246" y="79"/>
                </a:lnTo>
                <a:lnTo>
                  <a:pt x="1205" y="115"/>
                </a:lnTo>
                <a:lnTo>
                  <a:pt x="1182" y="139"/>
                </a:lnTo>
                <a:lnTo>
                  <a:pt x="1139" y="162"/>
                </a:lnTo>
                <a:lnTo>
                  <a:pt x="1111" y="158"/>
                </a:lnTo>
                <a:lnTo>
                  <a:pt x="1063" y="180"/>
                </a:lnTo>
                <a:lnTo>
                  <a:pt x="1020" y="190"/>
                </a:lnTo>
                <a:lnTo>
                  <a:pt x="980" y="198"/>
                </a:lnTo>
                <a:lnTo>
                  <a:pt x="928" y="174"/>
                </a:lnTo>
                <a:lnTo>
                  <a:pt x="883" y="176"/>
                </a:lnTo>
                <a:lnTo>
                  <a:pt x="866" y="147"/>
                </a:lnTo>
                <a:lnTo>
                  <a:pt x="825" y="149"/>
                </a:lnTo>
                <a:lnTo>
                  <a:pt x="803" y="158"/>
                </a:lnTo>
                <a:lnTo>
                  <a:pt x="771" y="137"/>
                </a:lnTo>
                <a:lnTo>
                  <a:pt x="743" y="123"/>
                </a:lnTo>
                <a:lnTo>
                  <a:pt x="730" y="99"/>
                </a:lnTo>
                <a:lnTo>
                  <a:pt x="707" y="46"/>
                </a:lnTo>
                <a:lnTo>
                  <a:pt x="685" y="38"/>
                </a:lnTo>
                <a:lnTo>
                  <a:pt x="674" y="70"/>
                </a:lnTo>
                <a:lnTo>
                  <a:pt x="655" y="68"/>
                </a:lnTo>
                <a:lnTo>
                  <a:pt x="591" y="89"/>
                </a:lnTo>
                <a:lnTo>
                  <a:pt x="537" y="77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73735" name="Freeform 7">
            <a:extLst>
              <a:ext uri="{FF2B5EF4-FFF2-40B4-BE49-F238E27FC236}">
                <a16:creationId xmlns:a16="http://schemas.microsoft.com/office/drawing/2014/main" id="{0F023E02-0361-DA4D-B8AF-53872E1A186D}"/>
              </a:ext>
            </a:extLst>
          </p:cNvPr>
          <p:cNvSpPr>
            <a:spLocks/>
          </p:cNvSpPr>
          <p:nvPr/>
        </p:nvSpPr>
        <p:spPr bwMode="auto">
          <a:xfrm>
            <a:off x="6743701" y="358775"/>
            <a:ext cx="258233" cy="649288"/>
          </a:xfrm>
          <a:custGeom>
            <a:avLst/>
            <a:gdLst>
              <a:gd name="T0" fmla="*/ 82 w 122"/>
              <a:gd name="T1" fmla="*/ 10 h 409"/>
              <a:gd name="T2" fmla="*/ 75 w 122"/>
              <a:gd name="T3" fmla="*/ 40 h 409"/>
              <a:gd name="T4" fmla="*/ 121 w 122"/>
              <a:gd name="T5" fmla="*/ 44 h 409"/>
              <a:gd name="T6" fmla="*/ 103 w 122"/>
              <a:gd name="T7" fmla="*/ 98 h 409"/>
              <a:gd name="T8" fmla="*/ 105 w 122"/>
              <a:gd name="T9" fmla="*/ 140 h 409"/>
              <a:gd name="T10" fmla="*/ 116 w 122"/>
              <a:gd name="T11" fmla="*/ 176 h 409"/>
              <a:gd name="T12" fmla="*/ 97 w 122"/>
              <a:gd name="T13" fmla="*/ 214 h 409"/>
              <a:gd name="T14" fmla="*/ 90 w 122"/>
              <a:gd name="T15" fmla="*/ 252 h 409"/>
              <a:gd name="T16" fmla="*/ 82 w 122"/>
              <a:gd name="T17" fmla="*/ 290 h 409"/>
              <a:gd name="T18" fmla="*/ 66 w 122"/>
              <a:gd name="T19" fmla="*/ 316 h 409"/>
              <a:gd name="T20" fmla="*/ 51 w 122"/>
              <a:gd name="T21" fmla="*/ 342 h 409"/>
              <a:gd name="T22" fmla="*/ 32 w 122"/>
              <a:gd name="T23" fmla="*/ 368 h 409"/>
              <a:gd name="T24" fmla="*/ 21 w 122"/>
              <a:gd name="T25" fmla="*/ 386 h 409"/>
              <a:gd name="T26" fmla="*/ 0 w 122"/>
              <a:gd name="T27" fmla="*/ 408 h 409"/>
              <a:gd name="T28" fmla="*/ 12 w 122"/>
              <a:gd name="T29" fmla="*/ 368 h 409"/>
              <a:gd name="T30" fmla="*/ 38 w 122"/>
              <a:gd name="T31" fmla="*/ 340 h 409"/>
              <a:gd name="T32" fmla="*/ 34 w 122"/>
              <a:gd name="T33" fmla="*/ 308 h 409"/>
              <a:gd name="T34" fmla="*/ 58 w 122"/>
              <a:gd name="T35" fmla="*/ 268 h 409"/>
              <a:gd name="T36" fmla="*/ 71 w 122"/>
              <a:gd name="T37" fmla="*/ 220 h 409"/>
              <a:gd name="T38" fmla="*/ 64 w 122"/>
              <a:gd name="T39" fmla="*/ 174 h 409"/>
              <a:gd name="T40" fmla="*/ 69 w 122"/>
              <a:gd name="T41" fmla="*/ 136 h 409"/>
              <a:gd name="T42" fmla="*/ 64 w 122"/>
              <a:gd name="T43" fmla="*/ 110 h 409"/>
              <a:gd name="T44" fmla="*/ 30 w 122"/>
              <a:gd name="T45" fmla="*/ 58 h 409"/>
              <a:gd name="T46" fmla="*/ 10 w 122"/>
              <a:gd name="T47" fmla="*/ 6 h 409"/>
              <a:gd name="T48" fmla="*/ 79 w 122"/>
              <a:gd name="T49" fmla="*/ 0 h 409"/>
              <a:gd name="T50" fmla="*/ 82 w 122"/>
              <a:gd name="T51" fmla="*/ 10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22" h="409">
                <a:moveTo>
                  <a:pt x="82" y="10"/>
                </a:moveTo>
                <a:lnTo>
                  <a:pt x="75" y="40"/>
                </a:lnTo>
                <a:lnTo>
                  <a:pt x="121" y="44"/>
                </a:lnTo>
                <a:lnTo>
                  <a:pt x="103" y="98"/>
                </a:lnTo>
                <a:lnTo>
                  <a:pt x="105" y="140"/>
                </a:lnTo>
                <a:lnTo>
                  <a:pt x="116" y="176"/>
                </a:lnTo>
                <a:lnTo>
                  <a:pt x="97" y="214"/>
                </a:lnTo>
                <a:lnTo>
                  <a:pt x="90" y="252"/>
                </a:lnTo>
                <a:lnTo>
                  <a:pt x="82" y="290"/>
                </a:lnTo>
                <a:lnTo>
                  <a:pt x="66" y="316"/>
                </a:lnTo>
                <a:lnTo>
                  <a:pt x="51" y="342"/>
                </a:lnTo>
                <a:lnTo>
                  <a:pt x="32" y="368"/>
                </a:lnTo>
                <a:lnTo>
                  <a:pt x="21" y="386"/>
                </a:lnTo>
                <a:lnTo>
                  <a:pt x="0" y="408"/>
                </a:lnTo>
                <a:lnTo>
                  <a:pt x="12" y="368"/>
                </a:lnTo>
                <a:lnTo>
                  <a:pt x="38" y="340"/>
                </a:lnTo>
                <a:lnTo>
                  <a:pt x="34" y="308"/>
                </a:lnTo>
                <a:lnTo>
                  <a:pt x="58" y="268"/>
                </a:lnTo>
                <a:lnTo>
                  <a:pt x="71" y="220"/>
                </a:lnTo>
                <a:lnTo>
                  <a:pt x="64" y="174"/>
                </a:lnTo>
                <a:lnTo>
                  <a:pt x="69" y="136"/>
                </a:lnTo>
                <a:lnTo>
                  <a:pt x="64" y="110"/>
                </a:lnTo>
                <a:lnTo>
                  <a:pt x="30" y="58"/>
                </a:lnTo>
                <a:lnTo>
                  <a:pt x="10" y="6"/>
                </a:lnTo>
                <a:lnTo>
                  <a:pt x="79" y="0"/>
                </a:lnTo>
                <a:lnTo>
                  <a:pt x="82" y="10"/>
                </a:lnTo>
              </a:path>
            </a:pathLst>
          </a:custGeom>
          <a:gradFill rotWithShape="0">
            <a:gsLst>
              <a:gs pos="0">
                <a:srgbClr val="FFFFFF"/>
              </a:gs>
              <a:gs pos="5000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73736" name="Freeform 8">
            <a:extLst>
              <a:ext uri="{FF2B5EF4-FFF2-40B4-BE49-F238E27FC236}">
                <a16:creationId xmlns:a16="http://schemas.microsoft.com/office/drawing/2014/main" id="{411CD262-DFEC-F849-BE08-32EB49896EA4}"/>
              </a:ext>
            </a:extLst>
          </p:cNvPr>
          <p:cNvSpPr>
            <a:spLocks/>
          </p:cNvSpPr>
          <p:nvPr/>
        </p:nvSpPr>
        <p:spPr bwMode="auto">
          <a:xfrm>
            <a:off x="4070351" y="4764"/>
            <a:ext cx="4123267" cy="642937"/>
          </a:xfrm>
          <a:custGeom>
            <a:avLst/>
            <a:gdLst>
              <a:gd name="T0" fmla="*/ 0 w 1948"/>
              <a:gd name="T1" fmla="*/ 405 h 405"/>
              <a:gd name="T2" fmla="*/ 8 w 1948"/>
              <a:gd name="T3" fmla="*/ 238 h 405"/>
              <a:gd name="T4" fmla="*/ 37 w 1948"/>
              <a:gd name="T5" fmla="*/ 199 h 405"/>
              <a:gd name="T6" fmla="*/ 88 w 1948"/>
              <a:gd name="T7" fmla="*/ 224 h 405"/>
              <a:gd name="T8" fmla="*/ 135 w 1948"/>
              <a:gd name="T9" fmla="*/ 195 h 405"/>
              <a:gd name="T10" fmla="*/ 185 w 1948"/>
              <a:gd name="T11" fmla="*/ 222 h 405"/>
              <a:gd name="T12" fmla="*/ 242 w 1948"/>
              <a:gd name="T13" fmla="*/ 222 h 405"/>
              <a:gd name="T14" fmla="*/ 330 w 1948"/>
              <a:gd name="T15" fmla="*/ 211 h 405"/>
              <a:gd name="T16" fmla="*/ 395 w 1948"/>
              <a:gd name="T17" fmla="*/ 186 h 405"/>
              <a:gd name="T18" fmla="*/ 458 w 1948"/>
              <a:gd name="T19" fmla="*/ 211 h 405"/>
              <a:gd name="T20" fmla="*/ 495 w 1948"/>
              <a:gd name="T21" fmla="*/ 219 h 405"/>
              <a:gd name="T22" fmla="*/ 573 w 1948"/>
              <a:gd name="T23" fmla="*/ 210 h 405"/>
              <a:gd name="T24" fmla="*/ 712 w 1948"/>
              <a:gd name="T25" fmla="*/ 184 h 405"/>
              <a:gd name="T26" fmla="*/ 791 w 1948"/>
              <a:gd name="T27" fmla="*/ 124 h 405"/>
              <a:gd name="T28" fmla="*/ 776 w 1948"/>
              <a:gd name="T29" fmla="*/ 181 h 405"/>
              <a:gd name="T30" fmla="*/ 842 w 1948"/>
              <a:gd name="T31" fmla="*/ 203 h 405"/>
              <a:gd name="T32" fmla="*/ 887 w 1948"/>
              <a:gd name="T33" fmla="*/ 243 h 405"/>
              <a:gd name="T34" fmla="*/ 929 w 1948"/>
              <a:gd name="T35" fmla="*/ 275 h 405"/>
              <a:gd name="T36" fmla="*/ 955 w 1948"/>
              <a:gd name="T37" fmla="*/ 275 h 405"/>
              <a:gd name="T38" fmla="*/ 921 w 1948"/>
              <a:gd name="T39" fmla="*/ 223 h 405"/>
              <a:gd name="T40" fmla="*/ 889 w 1948"/>
              <a:gd name="T41" fmla="*/ 156 h 405"/>
              <a:gd name="T42" fmla="*/ 867 w 1948"/>
              <a:gd name="T43" fmla="*/ 122 h 405"/>
              <a:gd name="T44" fmla="*/ 910 w 1948"/>
              <a:gd name="T45" fmla="*/ 90 h 405"/>
              <a:gd name="T46" fmla="*/ 849 w 1948"/>
              <a:gd name="T47" fmla="*/ 80 h 405"/>
              <a:gd name="T48" fmla="*/ 951 w 1948"/>
              <a:gd name="T49" fmla="*/ 58 h 405"/>
              <a:gd name="T50" fmla="*/ 1072 w 1948"/>
              <a:gd name="T51" fmla="*/ 78 h 405"/>
              <a:gd name="T52" fmla="*/ 1142 w 1948"/>
              <a:gd name="T53" fmla="*/ 86 h 405"/>
              <a:gd name="T54" fmla="*/ 1225 w 1948"/>
              <a:gd name="T55" fmla="*/ 164 h 405"/>
              <a:gd name="T56" fmla="*/ 1313 w 1948"/>
              <a:gd name="T57" fmla="*/ 214 h 405"/>
              <a:gd name="T58" fmla="*/ 1394 w 1948"/>
              <a:gd name="T59" fmla="*/ 217 h 405"/>
              <a:gd name="T60" fmla="*/ 1471 w 1948"/>
              <a:gd name="T61" fmla="*/ 195 h 405"/>
              <a:gd name="T62" fmla="*/ 1517 w 1948"/>
              <a:gd name="T63" fmla="*/ 214 h 405"/>
              <a:gd name="T64" fmla="*/ 1555 w 1948"/>
              <a:gd name="T65" fmla="*/ 198 h 405"/>
              <a:gd name="T66" fmla="*/ 1608 w 1948"/>
              <a:gd name="T67" fmla="*/ 224 h 405"/>
              <a:gd name="T68" fmla="*/ 1651 w 1948"/>
              <a:gd name="T69" fmla="*/ 222 h 405"/>
              <a:gd name="T70" fmla="*/ 1686 w 1948"/>
              <a:gd name="T71" fmla="*/ 199 h 405"/>
              <a:gd name="T72" fmla="*/ 1742 w 1948"/>
              <a:gd name="T73" fmla="*/ 225 h 405"/>
              <a:gd name="T74" fmla="*/ 1789 w 1948"/>
              <a:gd name="T75" fmla="*/ 214 h 405"/>
              <a:gd name="T76" fmla="*/ 1830 w 1948"/>
              <a:gd name="T77" fmla="*/ 229 h 405"/>
              <a:gd name="T78" fmla="*/ 1898 w 1948"/>
              <a:gd name="T79" fmla="*/ 211 h 405"/>
              <a:gd name="T80" fmla="*/ 1936 w 1948"/>
              <a:gd name="T81" fmla="*/ 254 h 405"/>
              <a:gd name="T82" fmla="*/ 1948 w 1948"/>
              <a:gd name="T83" fmla="*/ 238 h 405"/>
              <a:gd name="T84" fmla="*/ 1940 w 1948"/>
              <a:gd name="T85" fmla="*/ 170 h 405"/>
              <a:gd name="T86" fmla="*/ 1881 w 1948"/>
              <a:gd name="T87" fmla="*/ 140 h 405"/>
              <a:gd name="T88" fmla="*/ 1807 w 1948"/>
              <a:gd name="T89" fmla="*/ 152 h 405"/>
              <a:gd name="T90" fmla="*/ 1742 w 1948"/>
              <a:gd name="T91" fmla="*/ 140 h 405"/>
              <a:gd name="T92" fmla="*/ 1648 w 1948"/>
              <a:gd name="T93" fmla="*/ 142 h 405"/>
              <a:gd name="T94" fmla="*/ 1580 w 1948"/>
              <a:gd name="T95" fmla="*/ 140 h 405"/>
              <a:gd name="T96" fmla="*/ 1514 w 1948"/>
              <a:gd name="T97" fmla="*/ 145 h 405"/>
              <a:gd name="T98" fmla="*/ 1442 w 1948"/>
              <a:gd name="T99" fmla="*/ 145 h 405"/>
              <a:gd name="T100" fmla="*/ 1365 w 1948"/>
              <a:gd name="T101" fmla="*/ 146 h 405"/>
              <a:gd name="T102" fmla="*/ 1310 w 1948"/>
              <a:gd name="T103" fmla="*/ 145 h 405"/>
              <a:gd name="T104" fmla="*/ 1244 w 1948"/>
              <a:gd name="T105" fmla="*/ 102 h 405"/>
              <a:gd name="T106" fmla="*/ 1153 w 1948"/>
              <a:gd name="T107" fmla="*/ 39 h 405"/>
              <a:gd name="T108" fmla="*/ 1008 w 1948"/>
              <a:gd name="T109" fmla="*/ 0 h 405"/>
              <a:gd name="T110" fmla="*/ 821 w 1948"/>
              <a:gd name="T111" fmla="*/ 31 h 405"/>
              <a:gd name="T112" fmla="*/ 676 w 1948"/>
              <a:gd name="T113" fmla="*/ 130 h 405"/>
              <a:gd name="T114" fmla="*/ 558 w 1948"/>
              <a:gd name="T115" fmla="*/ 152 h 405"/>
              <a:gd name="T116" fmla="*/ 395 w 1948"/>
              <a:gd name="T117" fmla="*/ 147 h 405"/>
              <a:gd name="T118" fmla="*/ 234 w 1948"/>
              <a:gd name="T119" fmla="*/ 147 h 405"/>
              <a:gd name="T120" fmla="*/ 51 w 1948"/>
              <a:gd name="T121" fmla="*/ 142 h 405"/>
              <a:gd name="T122" fmla="*/ 4 w 1948"/>
              <a:gd name="T123" fmla="*/ 172 h 405"/>
              <a:gd name="T124" fmla="*/ 0 w 1948"/>
              <a:gd name="T125" fmla="*/ 271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948" h="405">
                <a:moveTo>
                  <a:pt x="0" y="271"/>
                </a:moveTo>
                <a:lnTo>
                  <a:pt x="0" y="341"/>
                </a:lnTo>
                <a:lnTo>
                  <a:pt x="0" y="405"/>
                </a:lnTo>
                <a:lnTo>
                  <a:pt x="5" y="353"/>
                </a:lnTo>
                <a:lnTo>
                  <a:pt x="6" y="312"/>
                </a:lnTo>
                <a:lnTo>
                  <a:pt x="8" y="238"/>
                </a:lnTo>
                <a:lnTo>
                  <a:pt x="14" y="202"/>
                </a:lnTo>
                <a:lnTo>
                  <a:pt x="25" y="190"/>
                </a:lnTo>
                <a:lnTo>
                  <a:pt x="37" y="199"/>
                </a:lnTo>
                <a:lnTo>
                  <a:pt x="53" y="201"/>
                </a:lnTo>
                <a:lnTo>
                  <a:pt x="75" y="211"/>
                </a:lnTo>
                <a:lnTo>
                  <a:pt x="88" y="224"/>
                </a:lnTo>
                <a:lnTo>
                  <a:pt x="106" y="224"/>
                </a:lnTo>
                <a:lnTo>
                  <a:pt x="120" y="217"/>
                </a:lnTo>
                <a:lnTo>
                  <a:pt x="135" y="195"/>
                </a:lnTo>
                <a:lnTo>
                  <a:pt x="148" y="197"/>
                </a:lnTo>
                <a:lnTo>
                  <a:pt x="172" y="214"/>
                </a:lnTo>
                <a:lnTo>
                  <a:pt x="185" y="222"/>
                </a:lnTo>
                <a:lnTo>
                  <a:pt x="200" y="229"/>
                </a:lnTo>
                <a:lnTo>
                  <a:pt x="216" y="232"/>
                </a:lnTo>
                <a:lnTo>
                  <a:pt x="242" y="222"/>
                </a:lnTo>
                <a:lnTo>
                  <a:pt x="271" y="243"/>
                </a:lnTo>
                <a:lnTo>
                  <a:pt x="293" y="232"/>
                </a:lnTo>
                <a:lnTo>
                  <a:pt x="330" y="211"/>
                </a:lnTo>
                <a:lnTo>
                  <a:pt x="353" y="211"/>
                </a:lnTo>
                <a:lnTo>
                  <a:pt x="378" y="194"/>
                </a:lnTo>
                <a:lnTo>
                  <a:pt x="395" y="186"/>
                </a:lnTo>
                <a:lnTo>
                  <a:pt x="421" y="208"/>
                </a:lnTo>
                <a:lnTo>
                  <a:pt x="441" y="203"/>
                </a:lnTo>
                <a:lnTo>
                  <a:pt x="458" y="211"/>
                </a:lnTo>
                <a:lnTo>
                  <a:pt x="470" y="211"/>
                </a:lnTo>
                <a:lnTo>
                  <a:pt x="484" y="211"/>
                </a:lnTo>
                <a:lnTo>
                  <a:pt x="495" y="219"/>
                </a:lnTo>
                <a:lnTo>
                  <a:pt x="512" y="211"/>
                </a:lnTo>
                <a:lnTo>
                  <a:pt x="525" y="190"/>
                </a:lnTo>
                <a:lnTo>
                  <a:pt x="573" y="210"/>
                </a:lnTo>
                <a:lnTo>
                  <a:pt x="597" y="234"/>
                </a:lnTo>
                <a:lnTo>
                  <a:pt x="606" y="272"/>
                </a:lnTo>
                <a:lnTo>
                  <a:pt x="712" y="184"/>
                </a:lnTo>
                <a:lnTo>
                  <a:pt x="738" y="152"/>
                </a:lnTo>
                <a:lnTo>
                  <a:pt x="763" y="136"/>
                </a:lnTo>
                <a:lnTo>
                  <a:pt x="791" y="124"/>
                </a:lnTo>
                <a:lnTo>
                  <a:pt x="787" y="148"/>
                </a:lnTo>
                <a:lnTo>
                  <a:pt x="755" y="188"/>
                </a:lnTo>
                <a:lnTo>
                  <a:pt x="776" y="181"/>
                </a:lnTo>
                <a:lnTo>
                  <a:pt x="806" y="166"/>
                </a:lnTo>
                <a:lnTo>
                  <a:pt x="827" y="176"/>
                </a:lnTo>
                <a:lnTo>
                  <a:pt x="842" y="203"/>
                </a:lnTo>
                <a:lnTo>
                  <a:pt x="833" y="225"/>
                </a:lnTo>
                <a:lnTo>
                  <a:pt x="863" y="228"/>
                </a:lnTo>
                <a:lnTo>
                  <a:pt x="887" y="243"/>
                </a:lnTo>
                <a:lnTo>
                  <a:pt x="895" y="262"/>
                </a:lnTo>
                <a:lnTo>
                  <a:pt x="917" y="259"/>
                </a:lnTo>
                <a:lnTo>
                  <a:pt x="929" y="275"/>
                </a:lnTo>
                <a:lnTo>
                  <a:pt x="948" y="305"/>
                </a:lnTo>
                <a:lnTo>
                  <a:pt x="963" y="299"/>
                </a:lnTo>
                <a:lnTo>
                  <a:pt x="955" y="275"/>
                </a:lnTo>
                <a:lnTo>
                  <a:pt x="948" y="250"/>
                </a:lnTo>
                <a:lnTo>
                  <a:pt x="936" y="240"/>
                </a:lnTo>
                <a:lnTo>
                  <a:pt x="921" y="223"/>
                </a:lnTo>
                <a:lnTo>
                  <a:pt x="929" y="186"/>
                </a:lnTo>
                <a:lnTo>
                  <a:pt x="919" y="161"/>
                </a:lnTo>
                <a:lnTo>
                  <a:pt x="889" y="156"/>
                </a:lnTo>
                <a:lnTo>
                  <a:pt x="898" y="136"/>
                </a:lnTo>
                <a:lnTo>
                  <a:pt x="917" y="120"/>
                </a:lnTo>
                <a:lnTo>
                  <a:pt x="867" y="122"/>
                </a:lnTo>
                <a:lnTo>
                  <a:pt x="889" y="110"/>
                </a:lnTo>
                <a:lnTo>
                  <a:pt x="931" y="94"/>
                </a:lnTo>
                <a:lnTo>
                  <a:pt x="910" y="90"/>
                </a:lnTo>
                <a:lnTo>
                  <a:pt x="857" y="104"/>
                </a:lnTo>
                <a:lnTo>
                  <a:pt x="831" y="96"/>
                </a:lnTo>
                <a:lnTo>
                  <a:pt x="849" y="80"/>
                </a:lnTo>
                <a:lnTo>
                  <a:pt x="887" y="76"/>
                </a:lnTo>
                <a:lnTo>
                  <a:pt x="919" y="72"/>
                </a:lnTo>
                <a:lnTo>
                  <a:pt x="951" y="58"/>
                </a:lnTo>
                <a:lnTo>
                  <a:pt x="1006" y="50"/>
                </a:lnTo>
                <a:lnTo>
                  <a:pt x="1046" y="56"/>
                </a:lnTo>
                <a:lnTo>
                  <a:pt x="1072" y="78"/>
                </a:lnTo>
                <a:lnTo>
                  <a:pt x="1098" y="92"/>
                </a:lnTo>
                <a:lnTo>
                  <a:pt x="1117" y="82"/>
                </a:lnTo>
                <a:lnTo>
                  <a:pt x="1142" y="86"/>
                </a:lnTo>
                <a:lnTo>
                  <a:pt x="1174" y="106"/>
                </a:lnTo>
                <a:lnTo>
                  <a:pt x="1202" y="132"/>
                </a:lnTo>
                <a:lnTo>
                  <a:pt x="1225" y="164"/>
                </a:lnTo>
                <a:lnTo>
                  <a:pt x="1264" y="174"/>
                </a:lnTo>
                <a:lnTo>
                  <a:pt x="1294" y="195"/>
                </a:lnTo>
                <a:lnTo>
                  <a:pt x="1313" y="214"/>
                </a:lnTo>
                <a:lnTo>
                  <a:pt x="1341" y="232"/>
                </a:lnTo>
                <a:lnTo>
                  <a:pt x="1373" y="227"/>
                </a:lnTo>
                <a:lnTo>
                  <a:pt x="1394" y="217"/>
                </a:lnTo>
                <a:lnTo>
                  <a:pt x="1433" y="217"/>
                </a:lnTo>
                <a:lnTo>
                  <a:pt x="1454" y="193"/>
                </a:lnTo>
                <a:lnTo>
                  <a:pt x="1471" y="195"/>
                </a:lnTo>
                <a:lnTo>
                  <a:pt x="1483" y="195"/>
                </a:lnTo>
                <a:lnTo>
                  <a:pt x="1499" y="206"/>
                </a:lnTo>
                <a:lnTo>
                  <a:pt x="1517" y="214"/>
                </a:lnTo>
                <a:lnTo>
                  <a:pt x="1530" y="197"/>
                </a:lnTo>
                <a:lnTo>
                  <a:pt x="1544" y="193"/>
                </a:lnTo>
                <a:lnTo>
                  <a:pt x="1555" y="198"/>
                </a:lnTo>
                <a:lnTo>
                  <a:pt x="1569" y="190"/>
                </a:lnTo>
                <a:lnTo>
                  <a:pt x="1593" y="202"/>
                </a:lnTo>
                <a:lnTo>
                  <a:pt x="1608" y="224"/>
                </a:lnTo>
                <a:lnTo>
                  <a:pt x="1626" y="227"/>
                </a:lnTo>
                <a:lnTo>
                  <a:pt x="1637" y="229"/>
                </a:lnTo>
                <a:lnTo>
                  <a:pt x="1651" y="222"/>
                </a:lnTo>
                <a:lnTo>
                  <a:pt x="1662" y="212"/>
                </a:lnTo>
                <a:lnTo>
                  <a:pt x="1671" y="208"/>
                </a:lnTo>
                <a:lnTo>
                  <a:pt x="1686" y="199"/>
                </a:lnTo>
                <a:lnTo>
                  <a:pt x="1703" y="198"/>
                </a:lnTo>
                <a:lnTo>
                  <a:pt x="1718" y="214"/>
                </a:lnTo>
                <a:lnTo>
                  <a:pt x="1742" y="225"/>
                </a:lnTo>
                <a:lnTo>
                  <a:pt x="1764" y="214"/>
                </a:lnTo>
                <a:lnTo>
                  <a:pt x="1774" y="208"/>
                </a:lnTo>
                <a:lnTo>
                  <a:pt x="1789" y="214"/>
                </a:lnTo>
                <a:lnTo>
                  <a:pt x="1799" y="217"/>
                </a:lnTo>
                <a:lnTo>
                  <a:pt x="1814" y="229"/>
                </a:lnTo>
                <a:lnTo>
                  <a:pt x="1830" y="229"/>
                </a:lnTo>
                <a:lnTo>
                  <a:pt x="1848" y="225"/>
                </a:lnTo>
                <a:lnTo>
                  <a:pt x="1871" y="219"/>
                </a:lnTo>
                <a:lnTo>
                  <a:pt x="1898" y="211"/>
                </a:lnTo>
                <a:lnTo>
                  <a:pt x="1916" y="219"/>
                </a:lnTo>
                <a:lnTo>
                  <a:pt x="1927" y="231"/>
                </a:lnTo>
                <a:lnTo>
                  <a:pt x="1936" y="254"/>
                </a:lnTo>
                <a:lnTo>
                  <a:pt x="1942" y="294"/>
                </a:lnTo>
                <a:lnTo>
                  <a:pt x="1948" y="346"/>
                </a:lnTo>
                <a:lnTo>
                  <a:pt x="1948" y="238"/>
                </a:lnTo>
                <a:lnTo>
                  <a:pt x="1948" y="210"/>
                </a:lnTo>
                <a:lnTo>
                  <a:pt x="1945" y="192"/>
                </a:lnTo>
                <a:lnTo>
                  <a:pt x="1940" y="170"/>
                </a:lnTo>
                <a:lnTo>
                  <a:pt x="1930" y="151"/>
                </a:lnTo>
                <a:lnTo>
                  <a:pt x="1910" y="142"/>
                </a:lnTo>
                <a:lnTo>
                  <a:pt x="1881" y="140"/>
                </a:lnTo>
                <a:lnTo>
                  <a:pt x="1858" y="142"/>
                </a:lnTo>
                <a:lnTo>
                  <a:pt x="1832" y="137"/>
                </a:lnTo>
                <a:lnTo>
                  <a:pt x="1807" y="152"/>
                </a:lnTo>
                <a:lnTo>
                  <a:pt x="1781" y="145"/>
                </a:lnTo>
                <a:lnTo>
                  <a:pt x="1759" y="140"/>
                </a:lnTo>
                <a:lnTo>
                  <a:pt x="1742" y="140"/>
                </a:lnTo>
                <a:lnTo>
                  <a:pt x="1698" y="145"/>
                </a:lnTo>
                <a:lnTo>
                  <a:pt x="1674" y="148"/>
                </a:lnTo>
                <a:lnTo>
                  <a:pt x="1648" y="142"/>
                </a:lnTo>
                <a:lnTo>
                  <a:pt x="1623" y="149"/>
                </a:lnTo>
                <a:lnTo>
                  <a:pt x="1592" y="142"/>
                </a:lnTo>
                <a:lnTo>
                  <a:pt x="1580" y="140"/>
                </a:lnTo>
                <a:lnTo>
                  <a:pt x="1555" y="140"/>
                </a:lnTo>
                <a:lnTo>
                  <a:pt x="1531" y="137"/>
                </a:lnTo>
                <a:lnTo>
                  <a:pt x="1514" y="145"/>
                </a:lnTo>
                <a:lnTo>
                  <a:pt x="1500" y="142"/>
                </a:lnTo>
                <a:lnTo>
                  <a:pt x="1469" y="140"/>
                </a:lnTo>
                <a:lnTo>
                  <a:pt x="1442" y="145"/>
                </a:lnTo>
                <a:lnTo>
                  <a:pt x="1417" y="145"/>
                </a:lnTo>
                <a:lnTo>
                  <a:pt x="1389" y="137"/>
                </a:lnTo>
                <a:lnTo>
                  <a:pt x="1365" y="146"/>
                </a:lnTo>
                <a:lnTo>
                  <a:pt x="1346" y="140"/>
                </a:lnTo>
                <a:lnTo>
                  <a:pt x="1328" y="149"/>
                </a:lnTo>
                <a:lnTo>
                  <a:pt x="1310" y="145"/>
                </a:lnTo>
                <a:lnTo>
                  <a:pt x="1287" y="140"/>
                </a:lnTo>
                <a:lnTo>
                  <a:pt x="1274" y="132"/>
                </a:lnTo>
                <a:lnTo>
                  <a:pt x="1244" y="102"/>
                </a:lnTo>
                <a:lnTo>
                  <a:pt x="1211" y="74"/>
                </a:lnTo>
                <a:lnTo>
                  <a:pt x="1181" y="55"/>
                </a:lnTo>
                <a:lnTo>
                  <a:pt x="1153" y="39"/>
                </a:lnTo>
                <a:lnTo>
                  <a:pt x="1110" y="19"/>
                </a:lnTo>
                <a:lnTo>
                  <a:pt x="1057" y="7"/>
                </a:lnTo>
                <a:lnTo>
                  <a:pt x="1008" y="0"/>
                </a:lnTo>
                <a:lnTo>
                  <a:pt x="927" y="3"/>
                </a:lnTo>
                <a:lnTo>
                  <a:pt x="858" y="18"/>
                </a:lnTo>
                <a:lnTo>
                  <a:pt x="821" y="31"/>
                </a:lnTo>
                <a:lnTo>
                  <a:pt x="765" y="60"/>
                </a:lnTo>
                <a:lnTo>
                  <a:pt x="720" y="94"/>
                </a:lnTo>
                <a:lnTo>
                  <a:pt x="676" y="130"/>
                </a:lnTo>
                <a:lnTo>
                  <a:pt x="633" y="142"/>
                </a:lnTo>
                <a:lnTo>
                  <a:pt x="597" y="150"/>
                </a:lnTo>
                <a:lnTo>
                  <a:pt x="558" y="152"/>
                </a:lnTo>
                <a:lnTo>
                  <a:pt x="521" y="147"/>
                </a:lnTo>
                <a:lnTo>
                  <a:pt x="490" y="147"/>
                </a:lnTo>
                <a:lnTo>
                  <a:pt x="395" y="147"/>
                </a:lnTo>
                <a:lnTo>
                  <a:pt x="367" y="145"/>
                </a:lnTo>
                <a:lnTo>
                  <a:pt x="285" y="150"/>
                </a:lnTo>
                <a:lnTo>
                  <a:pt x="234" y="147"/>
                </a:lnTo>
                <a:lnTo>
                  <a:pt x="173" y="140"/>
                </a:lnTo>
                <a:lnTo>
                  <a:pt x="97" y="142"/>
                </a:lnTo>
                <a:lnTo>
                  <a:pt x="51" y="142"/>
                </a:lnTo>
                <a:lnTo>
                  <a:pt x="31" y="145"/>
                </a:lnTo>
                <a:lnTo>
                  <a:pt x="17" y="152"/>
                </a:lnTo>
                <a:lnTo>
                  <a:pt x="4" y="172"/>
                </a:lnTo>
                <a:lnTo>
                  <a:pt x="0" y="203"/>
                </a:lnTo>
                <a:lnTo>
                  <a:pt x="0" y="235"/>
                </a:lnTo>
                <a:lnTo>
                  <a:pt x="0" y="271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73737" name="Freeform 9">
            <a:extLst>
              <a:ext uri="{FF2B5EF4-FFF2-40B4-BE49-F238E27FC236}">
                <a16:creationId xmlns:a16="http://schemas.microsoft.com/office/drawing/2014/main" id="{048AB841-348C-D040-9A0B-33290F014D4E}"/>
              </a:ext>
            </a:extLst>
          </p:cNvPr>
          <p:cNvSpPr>
            <a:spLocks/>
          </p:cNvSpPr>
          <p:nvPr/>
        </p:nvSpPr>
        <p:spPr bwMode="auto">
          <a:xfrm>
            <a:off x="5308601" y="334964"/>
            <a:ext cx="190500" cy="638175"/>
          </a:xfrm>
          <a:custGeom>
            <a:avLst/>
            <a:gdLst>
              <a:gd name="T0" fmla="*/ 21 w 90"/>
              <a:gd name="T1" fmla="*/ 10 h 402"/>
              <a:gd name="T2" fmla="*/ 28 w 90"/>
              <a:gd name="T3" fmla="*/ 40 h 402"/>
              <a:gd name="T4" fmla="*/ 21 w 90"/>
              <a:gd name="T5" fmla="*/ 54 h 402"/>
              <a:gd name="T6" fmla="*/ 10 w 90"/>
              <a:gd name="T7" fmla="*/ 99 h 402"/>
              <a:gd name="T8" fmla="*/ 2 w 90"/>
              <a:gd name="T9" fmla="*/ 138 h 402"/>
              <a:gd name="T10" fmla="*/ 0 w 90"/>
              <a:gd name="T11" fmla="*/ 173 h 402"/>
              <a:gd name="T12" fmla="*/ 8 w 90"/>
              <a:gd name="T13" fmla="*/ 215 h 402"/>
              <a:gd name="T14" fmla="*/ 13 w 90"/>
              <a:gd name="T15" fmla="*/ 256 h 402"/>
              <a:gd name="T16" fmla="*/ 21 w 90"/>
              <a:gd name="T17" fmla="*/ 295 h 402"/>
              <a:gd name="T18" fmla="*/ 43 w 90"/>
              <a:gd name="T19" fmla="*/ 319 h 402"/>
              <a:gd name="T20" fmla="*/ 52 w 90"/>
              <a:gd name="T21" fmla="*/ 348 h 402"/>
              <a:gd name="T22" fmla="*/ 71 w 90"/>
              <a:gd name="T23" fmla="*/ 374 h 402"/>
              <a:gd name="T24" fmla="*/ 89 w 90"/>
              <a:gd name="T25" fmla="*/ 401 h 402"/>
              <a:gd name="T26" fmla="*/ 82 w 90"/>
              <a:gd name="T27" fmla="*/ 376 h 402"/>
              <a:gd name="T28" fmla="*/ 65 w 90"/>
              <a:gd name="T29" fmla="*/ 346 h 402"/>
              <a:gd name="T30" fmla="*/ 69 w 90"/>
              <a:gd name="T31" fmla="*/ 313 h 402"/>
              <a:gd name="T32" fmla="*/ 45 w 90"/>
              <a:gd name="T33" fmla="*/ 272 h 402"/>
              <a:gd name="T34" fmla="*/ 23 w 90"/>
              <a:gd name="T35" fmla="*/ 223 h 402"/>
              <a:gd name="T36" fmla="*/ 19 w 90"/>
              <a:gd name="T37" fmla="*/ 150 h 402"/>
              <a:gd name="T38" fmla="*/ 28 w 90"/>
              <a:gd name="T39" fmla="*/ 103 h 402"/>
              <a:gd name="T40" fmla="*/ 41 w 90"/>
              <a:gd name="T41" fmla="*/ 54 h 402"/>
              <a:gd name="T42" fmla="*/ 43 w 90"/>
              <a:gd name="T43" fmla="*/ 20 h 402"/>
              <a:gd name="T44" fmla="*/ 23 w 90"/>
              <a:gd name="T45" fmla="*/ 0 h 402"/>
              <a:gd name="T46" fmla="*/ 21 w 90"/>
              <a:gd name="T47" fmla="*/ 10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90" h="402">
                <a:moveTo>
                  <a:pt x="21" y="10"/>
                </a:moveTo>
                <a:lnTo>
                  <a:pt x="28" y="40"/>
                </a:lnTo>
                <a:lnTo>
                  <a:pt x="21" y="54"/>
                </a:lnTo>
                <a:lnTo>
                  <a:pt x="10" y="99"/>
                </a:lnTo>
                <a:lnTo>
                  <a:pt x="2" y="138"/>
                </a:lnTo>
                <a:lnTo>
                  <a:pt x="0" y="173"/>
                </a:lnTo>
                <a:lnTo>
                  <a:pt x="8" y="215"/>
                </a:lnTo>
                <a:lnTo>
                  <a:pt x="13" y="256"/>
                </a:lnTo>
                <a:lnTo>
                  <a:pt x="21" y="295"/>
                </a:lnTo>
                <a:lnTo>
                  <a:pt x="43" y="319"/>
                </a:lnTo>
                <a:lnTo>
                  <a:pt x="52" y="348"/>
                </a:lnTo>
                <a:lnTo>
                  <a:pt x="71" y="374"/>
                </a:lnTo>
                <a:lnTo>
                  <a:pt x="89" y="401"/>
                </a:lnTo>
                <a:lnTo>
                  <a:pt x="82" y="376"/>
                </a:lnTo>
                <a:lnTo>
                  <a:pt x="65" y="346"/>
                </a:lnTo>
                <a:lnTo>
                  <a:pt x="69" y="313"/>
                </a:lnTo>
                <a:lnTo>
                  <a:pt x="45" y="272"/>
                </a:lnTo>
                <a:lnTo>
                  <a:pt x="23" y="223"/>
                </a:lnTo>
                <a:lnTo>
                  <a:pt x="19" y="150"/>
                </a:lnTo>
                <a:lnTo>
                  <a:pt x="28" y="103"/>
                </a:lnTo>
                <a:lnTo>
                  <a:pt x="41" y="54"/>
                </a:lnTo>
                <a:lnTo>
                  <a:pt x="43" y="20"/>
                </a:lnTo>
                <a:lnTo>
                  <a:pt x="23" y="0"/>
                </a:lnTo>
                <a:lnTo>
                  <a:pt x="21" y="1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grpSp>
        <p:nvGrpSpPr>
          <p:cNvPr id="73738" name="Group 10">
            <a:extLst>
              <a:ext uri="{FF2B5EF4-FFF2-40B4-BE49-F238E27FC236}">
                <a16:creationId xmlns:a16="http://schemas.microsoft.com/office/drawing/2014/main" id="{9C7D6789-B4E4-8949-8008-FC24DCDE11AC}"/>
              </a:ext>
            </a:extLst>
          </p:cNvPr>
          <p:cNvGrpSpPr>
            <a:grpSpLocks/>
          </p:cNvGrpSpPr>
          <p:nvPr/>
        </p:nvGrpSpPr>
        <p:grpSpPr bwMode="auto">
          <a:xfrm>
            <a:off x="179918" y="209550"/>
            <a:ext cx="3744383" cy="844550"/>
            <a:chOff x="85" y="132"/>
            <a:chExt cx="1769" cy="532"/>
          </a:xfrm>
        </p:grpSpPr>
        <p:sp>
          <p:nvSpPr>
            <p:cNvPr id="73739" name="Freeform 11">
              <a:extLst>
                <a:ext uri="{FF2B5EF4-FFF2-40B4-BE49-F238E27FC236}">
                  <a16:creationId xmlns:a16="http://schemas.microsoft.com/office/drawing/2014/main" id="{ED26380E-2281-C542-9BCA-8E6022E2C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" y="132"/>
              <a:ext cx="1761" cy="427"/>
            </a:xfrm>
            <a:custGeom>
              <a:avLst/>
              <a:gdLst>
                <a:gd name="T0" fmla="*/ 23 w 1761"/>
                <a:gd name="T1" fmla="*/ 6 h 427"/>
                <a:gd name="T2" fmla="*/ 37 w 1761"/>
                <a:gd name="T3" fmla="*/ 0 h 427"/>
                <a:gd name="T4" fmla="*/ 1706 w 1761"/>
                <a:gd name="T5" fmla="*/ 0 h 427"/>
                <a:gd name="T6" fmla="*/ 1725 w 1761"/>
                <a:gd name="T7" fmla="*/ 4 h 427"/>
                <a:gd name="T8" fmla="*/ 1739 w 1761"/>
                <a:gd name="T9" fmla="*/ 15 h 427"/>
                <a:gd name="T10" fmla="*/ 1751 w 1761"/>
                <a:gd name="T11" fmla="*/ 42 h 427"/>
                <a:gd name="T12" fmla="*/ 1758 w 1761"/>
                <a:gd name="T13" fmla="*/ 74 h 427"/>
                <a:gd name="T14" fmla="*/ 1760 w 1761"/>
                <a:gd name="T15" fmla="*/ 110 h 427"/>
                <a:gd name="T16" fmla="*/ 1760 w 1761"/>
                <a:gd name="T17" fmla="*/ 426 h 427"/>
                <a:gd name="T18" fmla="*/ 66 w 1761"/>
                <a:gd name="T19" fmla="*/ 426 h 427"/>
                <a:gd name="T20" fmla="*/ 0 w 1761"/>
                <a:gd name="T21" fmla="*/ 426 h 427"/>
                <a:gd name="T22" fmla="*/ 0 w 1761"/>
                <a:gd name="T23" fmla="*/ 132 h 427"/>
                <a:gd name="T24" fmla="*/ 0 w 1761"/>
                <a:gd name="T25" fmla="*/ 89 h 427"/>
                <a:gd name="T26" fmla="*/ 7 w 1761"/>
                <a:gd name="T27" fmla="*/ 47 h 427"/>
                <a:gd name="T28" fmla="*/ 13 w 1761"/>
                <a:gd name="T29" fmla="*/ 25 h 427"/>
                <a:gd name="T30" fmla="*/ 23 w 1761"/>
                <a:gd name="T31" fmla="*/ 6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61" h="427">
                  <a:moveTo>
                    <a:pt x="23" y="6"/>
                  </a:moveTo>
                  <a:lnTo>
                    <a:pt x="37" y="0"/>
                  </a:lnTo>
                  <a:lnTo>
                    <a:pt x="1706" y="0"/>
                  </a:lnTo>
                  <a:lnTo>
                    <a:pt x="1725" y="4"/>
                  </a:lnTo>
                  <a:lnTo>
                    <a:pt x="1739" y="15"/>
                  </a:lnTo>
                  <a:lnTo>
                    <a:pt x="1751" y="42"/>
                  </a:lnTo>
                  <a:lnTo>
                    <a:pt x="1758" y="74"/>
                  </a:lnTo>
                  <a:lnTo>
                    <a:pt x="1760" y="110"/>
                  </a:lnTo>
                  <a:lnTo>
                    <a:pt x="1760" y="426"/>
                  </a:lnTo>
                  <a:lnTo>
                    <a:pt x="66" y="426"/>
                  </a:lnTo>
                  <a:lnTo>
                    <a:pt x="0" y="426"/>
                  </a:lnTo>
                  <a:lnTo>
                    <a:pt x="0" y="132"/>
                  </a:lnTo>
                  <a:lnTo>
                    <a:pt x="0" y="89"/>
                  </a:lnTo>
                  <a:lnTo>
                    <a:pt x="7" y="47"/>
                  </a:lnTo>
                  <a:lnTo>
                    <a:pt x="13" y="25"/>
                  </a:lnTo>
                  <a:lnTo>
                    <a:pt x="23" y="6"/>
                  </a:lnTo>
                </a:path>
              </a:pathLst>
            </a:custGeom>
            <a:gradFill rotWithShape="0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3740" name="Freeform 12">
              <a:extLst>
                <a:ext uri="{FF2B5EF4-FFF2-40B4-BE49-F238E27FC236}">
                  <a16:creationId xmlns:a16="http://schemas.microsoft.com/office/drawing/2014/main" id="{BDEC6682-B2FA-4E4E-9432-F1CA08AC7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5" y="412"/>
              <a:ext cx="1761" cy="185"/>
            </a:xfrm>
            <a:custGeom>
              <a:avLst/>
              <a:gdLst>
                <a:gd name="T0" fmla="*/ 85 w 1761"/>
                <a:gd name="T1" fmla="*/ 63 h 185"/>
                <a:gd name="T2" fmla="*/ 138 w 1761"/>
                <a:gd name="T3" fmla="*/ 63 h 185"/>
                <a:gd name="T4" fmla="*/ 180 w 1761"/>
                <a:gd name="T5" fmla="*/ 95 h 185"/>
                <a:gd name="T6" fmla="*/ 248 w 1761"/>
                <a:gd name="T7" fmla="*/ 76 h 185"/>
                <a:gd name="T8" fmla="*/ 325 w 1761"/>
                <a:gd name="T9" fmla="*/ 67 h 185"/>
                <a:gd name="T10" fmla="*/ 379 w 1761"/>
                <a:gd name="T11" fmla="*/ 86 h 185"/>
                <a:gd name="T12" fmla="*/ 438 w 1761"/>
                <a:gd name="T13" fmla="*/ 76 h 185"/>
                <a:gd name="T14" fmla="*/ 532 w 1761"/>
                <a:gd name="T15" fmla="*/ 82 h 185"/>
                <a:gd name="T16" fmla="*/ 592 w 1761"/>
                <a:gd name="T17" fmla="*/ 95 h 185"/>
                <a:gd name="T18" fmla="*/ 663 w 1761"/>
                <a:gd name="T19" fmla="*/ 57 h 185"/>
                <a:gd name="T20" fmla="*/ 716 w 1761"/>
                <a:gd name="T21" fmla="*/ 90 h 185"/>
                <a:gd name="T22" fmla="*/ 787 w 1761"/>
                <a:gd name="T23" fmla="*/ 85 h 185"/>
                <a:gd name="T24" fmla="*/ 824 w 1761"/>
                <a:gd name="T25" fmla="*/ 90 h 185"/>
                <a:gd name="T26" fmla="*/ 857 w 1761"/>
                <a:gd name="T27" fmla="*/ 57 h 185"/>
                <a:gd name="T28" fmla="*/ 899 w 1761"/>
                <a:gd name="T29" fmla="*/ 34 h 185"/>
                <a:gd name="T30" fmla="*/ 949 w 1761"/>
                <a:gd name="T31" fmla="*/ 31 h 185"/>
                <a:gd name="T32" fmla="*/ 991 w 1761"/>
                <a:gd name="T33" fmla="*/ 22 h 185"/>
                <a:gd name="T34" fmla="*/ 1030 w 1761"/>
                <a:gd name="T35" fmla="*/ 48 h 185"/>
                <a:gd name="T36" fmla="*/ 1071 w 1761"/>
                <a:gd name="T37" fmla="*/ 67 h 185"/>
                <a:gd name="T38" fmla="*/ 1138 w 1761"/>
                <a:gd name="T39" fmla="*/ 53 h 185"/>
                <a:gd name="T40" fmla="*/ 1168 w 1761"/>
                <a:gd name="T41" fmla="*/ 89 h 185"/>
                <a:gd name="T42" fmla="*/ 1215 w 1761"/>
                <a:gd name="T43" fmla="*/ 95 h 185"/>
                <a:gd name="T44" fmla="*/ 1293 w 1761"/>
                <a:gd name="T45" fmla="*/ 95 h 185"/>
                <a:gd name="T46" fmla="*/ 1340 w 1761"/>
                <a:gd name="T47" fmla="*/ 79 h 185"/>
                <a:gd name="T48" fmla="*/ 1376 w 1761"/>
                <a:gd name="T49" fmla="*/ 86 h 185"/>
                <a:gd name="T50" fmla="*/ 1418 w 1761"/>
                <a:gd name="T51" fmla="*/ 57 h 185"/>
                <a:gd name="T52" fmla="*/ 1478 w 1761"/>
                <a:gd name="T53" fmla="*/ 53 h 185"/>
                <a:gd name="T54" fmla="*/ 1528 w 1761"/>
                <a:gd name="T55" fmla="*/ 22 h 185"/>
                <a:gd name="T56" fmla="*/ 1567 w 1761"/>
                <a:gd name="T57" fmla="*/ 15 h 185"/>
                <a:gd name="T58" fmla="*/ 1617 w 1761"/>
                <a:gd name="T59" fmla="*/ 27 h 185"/>
                <a:gd name="T60" fmla="*/ 1661 w 1761"/>
                <a:gd name="T61" fmla="*/ 1 h 185"/>
                <a:gd name="T62" fmla="*/ 1703 w 1761"/>
                <a:gd name="T63" fmla="*/ 48 h 185"/>
                <a:gd name="T64" fmla="*/ 1750 w 1761"/>
                <a:gd name="T65" fmla="*/ 24 h 185"/>
                <a:gd name="T66" fmla="*/ 1760 w 1761"/>
                <a:gd name="T67" fmla="*/ 184 h 185"/>
                <a:gd name="T68" fmla="*/ 727 w 1761"/>
                <a:gd name="T69" fmla="*/ 149 h 185"/>
                <a:gd name="T70" fmla="*/ 0 w 1761"/>
                <a:gd name="T71" fmla="*/ 29 h 185"/>
                <a:gd name="T72" fmla="*/ 26 w 1761"/>
                <a:gd name="T73" fmla="*/ 50 h 185"/>
                <a:gd name="T74" fmla="*/ 61 w 1761"/>
                <a:gd name="T75" fmla="*/ 5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61" h="185">
                  <a:moveTo>
                    <a:pt x="61" y="57"/>
                  </a:moveTo>
                  <a:lnTo>
                    <a:pt x="85" y="63"/>
                  </a:lnTo>
                  <a:lnTo>
                    <a:pt x="112" y="57"/>
                  </a:lnTo>
                  <a:lnTo>
                    <a:pt x="138" y="63"/>
                  </a:lnTo>
                  <a:lnTo>
                    <a:pt x="158" y="81"/>
                  </a:lnTo>
                  <a:lnTo>
                    <a:pt x="180" y="95"/>
                  </a:lnTo>
                  <a:lnTo>
                    <a:pt x="217" y="82"/>
                  </a:lnTo>
                  <a:lnTo>
                    <a:pt x="248" y="76"/>
                  </a:lnTo>
                  <a:lnTo>
                    <a:pt x="293" y="76"/>
                  </a:lnTo>
                  <a:lnTo>
                    <a:pt x="325" y="67"/>
                  </a:lnTo>
                  <a:lnTo>
                    <a:pt x="354" y="76"/>
                  </a:lnTo>
                  <a:lnTo>
                    <a:pt x="379" y="86"/>
                  </a:lnTo>
                  <a:lnTo>
                    <a:pt x="402" y="89"/>
                  </a:lnTo>
                  <a:lnTo>
                    <a:pt x="438" y="76"/>
                  </a:lnTo>
                  <a:lnTo>
                    <a:pt x="477" y="76"/>
                  </a:lnTo>
                  <a:lnTo>
                    <a:pt x="532" y="82"/>
                  </a:lnTo>
                  <a:lnTo>
                    <a:pt x="555" y="99"/>
                  </a:lnTo>
                  <a:lnTo>
                    <a:pt x="592" y="95"/>
                  </a:lnTo>
                  <a:lnTo>
                    <a:pt x="629" y="67"/>
                  </a:lnTo>
                  <a:lnTo>
                    <a:pt x="663" y="57"/>
                  </a:lnTo>
                  <a:lnTo>
                    <a:pt x="687" y="67"/>
                  </a:lnTo>
                  <a:lnTo>
                    <a:pt x="716" y="90"/>
                  </a:lnTo>
                  <a:lnTo>
                    <a:pt x="750" y="100"/>
                  </a:lnTo>
                  <a:lnTo>
                    <a:pt x="787" y="85"/>
                  </a:lnTo>
                  <a:lnTo>
                    <a:pt x="805" y="79"/>
                  </a:lnTo>
                  <a:lnTo>
                    <a:pt x="824" y="90"/>
                  </a:lnTo>
                  <a:lnTo>
                    <a:pt x="840" y="76"/>
                  </a:lnTo>
                  <a:lnTo>
                    <a:pt x="857" y="57"/>
                  </a:lnTo>
                  <a:lnTo>
                    <a:pt x="877" y="39"/>
                  </a:lnTo>
                  <a:lnTo>
                    <a:pt x="899" y="34"/>
                  </a:lnTo>
                  <a:lnTo>
                    <a:pt x="924" y="39"/>
                  </a:lnTo>
                  <a:lnTo>
                    <a:pt x="949" y="31"/>
                  </a:lnTo>
                  <a:lnTo>
                    <a:pt x="975" y="22"/>
                  </a:lnTo>
                  <a:lnTo>
                    <a:pt x="991" y="22"/>
                  </a:lnTo>
                  <a:lnTo>
                    <a:pt x="1006" y="25"/>
                  </a:lnTo>
                  <a:lnTo>
                    <a:pt x="1030" y="48"/>
                  </a:lnTo>
                  <a:lnTo>
                    <a:pt x="1052" y="44"/>
                  </a:lnTo>
                  <a:lnTo>
                    <a:pt x="1071" y="67"/>
                  </a:lnTo>
                  <a:lnTo>
                    <a:pt x="1107" y="67"/>
                  </a:lnTo>
                  <a:lnTo>
                    <a:pt x="1138" y="53"/>
                  </a:lnTo>
                  <a:lnTo>
                    <a:pt x="1153" y="71"/>
                  </a:lnTo>
                  <a:lnTo>
                    <a:pt x="1168" y="89"/>
                  </a:lnTo>
                  <a:lnTo>
                    <a:pt x="1190" y="84"/>
                  </a:lnTo>
                  <a:lnTo>
                    <a:pt x="1215" y="95"/>
                  </a:lnTo>
                  <a:lnTo>
                    <a:pt x="1242" y="85"/>
                  </a:lnTo>
                  <a:lnTo>
                    <a:pt x="1293" y="95"/>
                  </a:lnTo>
                  <a:lnTo>
                    <a:pt x="1315" y="104"/>
                  </a:lnTo>
                  <a:lnTo>
                    <a:pt x="1340" y="79"/>
                  </a:lnTo>
                  <a:lnTo>
                    <a:pt x="1357" y="77"/>
                  </a:lnTo>
                  <a:lnTo>
                    <a:pt x="1376" y="86"/>
                  </a:lnTo>
                  <a:lnTo>
                    <a:pt x="1394" y="82"/>
                  </a:lnTo>
                  <a:lnTo>
                    <a:pt x="1418" y="57"/>
                  </a:lnTo>
                  <a:lnTo>
                    <a:pt x="1458" y="50"/>
                  </a:lnTo>
                  <a:lnTo>
                    <a:pt x="1478" y="53"/>
                  </a:lnTo>
                  <a:lnTo>
                    <a:pt x="1498" y="53"/>
                  </a:lnTo>
                  <a:lnTo>
                    <a:pt x="1528" y="22"/>
                  </a:lnTo>
                  <a:lnTo>
                    <a:pt x="1545" y="10"/>
                  </a:lnTo>
                  <a:lnTo>
                    <a:pt x="1567" y="15"/>
                  </a:lnTo>
                  <a:lnTo>
                    <a:pt x="1592" y="48"/>
                  </a:lnTo>
                  <a:lnTo>
                    <a:pt x="1617" y="27"/>
                  </a:lnTo>
                  <a:lnTo>
                    <a:pt x="1641" y="0"/>
                  </a:lnTo>
                  <a:lnTo>
                    <a:pt x="1661" y="1"/>
                  </a:lnTo>
                  <a:lnTo>
                    <a:pt x="1685" y="57"/>
                  </a:lnTo>
                  <a:lnTo>
                    <a:pt x="1703" y="48"/>
                  </a:lnTo>
                  <a:lnTo>
                    <a:pt x="1729" y="25"/>
                  </a:lnTo>
                  <a:lnTo>
                    <a:pt x="1750" y="24"/>
                  </a:lnTo>
                  <a:lnTo>
                    <a:pt x="1760" y="43"/>
                  </a:lnTo>
                  <a:lnTo>
                    <a:pt x="1760" y="184"/>
                  </a:lnTo>
                  <a:lnTo>
                    <a:pt x="740" y="144"/>
                  </a:lnTo>
                  <a:lnTo>
                    <a:pt x="727" y="149"/>
                  </a:lnTo>
                  <a:lnTo>
                    <a:pt x="0" y="133"/>
                  </a:lnTo>
                  <a:lnTo>
                    <a:pt x="0" y="29"/>
                  </a:lnTo>
                  <a:lnTo>
                    <a:pt x="10" y="44"/>
                  </a:lnTo>
                  <a:lnTo>
                    <a:pt x="26" y="50"/>
                  </a:lnTo>
                  <a:lnTo>
                    <a:pt x="46" y="51"/>
                  </a:lnTo>
                  <a:lnTo>
                    <a:pt x="61" y="57"/>
                  </a:lnTo>
                </a:path>
              </a:pathLst>
            </a:custGeom>
            <a:solidFill>
              <a:srgbClr val="00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3741" name="Freeform 13">
              <a:extLst>
                <a:ext uri="{FF2B5EF4-FFF2-40B4-BE49-F238E27FC236}">
                  <a16:creationId xmlns:a16="http://schemas.microsoft.com/office/drawing/2014/main" id="{79FB2CBD-3870-3F49-9DA1-C8F19ADE5DCE}"/>
                </a:ext>
              </a:extLst>
            </p:cNvPr>
            <p:cNvSpPr>
              <a:spLocks/>
            </p:cNvSpPr>
            <p:nvPr/>
          </p:nvSpPr>
          <p:spPr bwMode="auto">
            <a:xfrm>
              <a:off x="85" y="476"/>
              <a:ext cx="1761" cy="188"/>
            </a:xfrm>
            <a:custGeom>
              <a:avLst/>
              <a:gdLst>
                <a:gd name="T0" fmla="*/ 37 w 1761"/>
                <a:gd name="T1" fmla="*/ 185 h 188"/>
                <a:gd name="T2" fmla="*/ 1706 w 1761"/>
                <a:gd name="T3" fmla="*/ 187 h 188"/>
                <a:gd name="T4" fmla="*/ 1739 w 1761"/>
                <a:gd name="T5" fmla="*/ 181 h 188"/>
                <a:gd name="T6" fmla="*/ 1758 w 1761"/>
                <a:gd name="T7" fmla="*/ 158 h 188"/>
                <a:gd name="T8" fmla="*/ 1760 w 1761"/>
                <a:gd name="T9" fmla="*/ 22 h 188"/>
                <a:gd name="T10" fmla="*/ 1736 w 1761"/>
                <a:gd name="T11" fmla="*/ 6 h 188"/>
                <a:gd name="T12" fmla="*/ 1723 w 1761"/>
                <a:gd name="T13" fmla="*/ 51 h 188"/>
                <a:gd name="T14" fmla="*/ 1706 w 1761"/>
                <a:gd name="T15" fmla="*/ 47 h 188"/>
                <a:gd name="T16" fmla="*/ 1671 w 1761"/>
                <a:gd name="T17" fmla="*/ 25 h 188"/>
                <a:gd name="T18" fmla="*/ 1625 w 1761"/>
                <a:gd name="T19" fmla="*/ 32 h 188"/>
                <a:gd name="T20" fmla="*/ 1588 w 1761"/>
                <a:gd name="T21" fmla="*/ 37 h 188"/>
                <a:gd name="T22" fmla="*/ 1554 w 1761"/>
                <a:gd name="T23" fmla="*/ 25 h 188"/>
                <a:gd name="T24" fmla="*/ 1520 w 1761"/>
                <a:gd name="T25" fmla="*/ 40 h 188"/>
                <a:gd name="T26" fmla="*/ 1498 w 1761"/>
                <a:gd name="T27" fmla="*/ 49 h 188"/>
                <a:gd name="T28" fmla="*/ 1445 w 1761"/>
                <a:gd name="T29" fmla="*/ 43 h 188"/>
                <a:gd name="T30" fmla="*/ 1396 w 1761"/>
                <a:gd name="T31" fmla="*/ 36 h 188"/>
                <a:gd name="T32" fmla="*/ 1337 w 1761"/>
                <a:gd name="T33" fmla="*/ 82 h 188"/>
                <a:gd name="T34" fmla="*/ 1293 w 1761"/>
                <a:gd name="T35" fmla="*/ 58 h 188"/>
                <a:gd name="T36" fmla="*/ 1240 w 1761"/>
                <a:gd name="T37" fmla="*/ 56 h 188"/>
                <a:gd name="T38" fmla="*/ 1153 w 1761"/>
                <a:gd name="T39" fmla="*/ 55 h 188"/>
                <a:gd name="T40" fmla="*/ 1112 w 1761"/>
                <a:gd name="T41" fmla="*/ 49 h 188"/>
                <a:gd name="T42" fmla="*/ 1079 w 1761"/>
                <a:gd name="T43" fmla="*/ 36 h 188"/>
                <a:gd name="T44" fmla="*/ 1006 w 1761"/>
                <a:gd name="T45" fmla="*/ 65 h 188"/>
                <a:gd name="T46" fmla="*/ 943 w 1761"/>
                <a:gd name="T47" fmla="*/ 50 h 188"/>
                <a:gd name="T48" fmla="*/ 866 w 1761"/>
                <a:gd name="T49" fmla="*/ 58 h 188"/>
                <a:gd name="T50" fmla="*/ 804 w 1761"/>
                <a:gd name="T51" fmla="*/ 58 h 188"/>
                <a:gd name="T52" fmla="*/ 730 w 1761"/>
                <a:gd name="T53" fmla="*/ 78 h 188"/>
                <a:gd name="T54" fmla="*/ 652 w 1761"/>
                <a:gd name="T55" fmla="*/ 68 h 188"/>
                <a:gd name="T56" fmla="*/ 563 w 1761"/>
                <a:gd name="T57" fmla="*/ 70 h 188"/>
                <a:gd name="T58" fmla="*/ 468 w 1761"/>
                <a:gd name="T59" fmla="*/ 49 h 188"/>
                <a:gd name="T60" fmla="*/ 369 w 1761"/>
                <a:gd name="T61" fmla="*/ 35 h 188"/>
                <a:gd name="T62" fmla="*/ 301 w 1761"/>
                <a:gd name="T63" fmla="*/ 53 h 188"/>
                <a:gd name="T64" fmla="*/ 262 w 1761"/>
                <a:gd name="T65" fmla="*/ 47 h 188"/>
                <a:gd name="T66" fmla="*/ 205 w 1761"/>
                <a:gd name="T67" fmla="*/ 55 h 188"/>
                <a:gd name="T68" fmla="*/ 143 w 1761"/>
                <a:gd name="T69" fmla="*/ 53 h 188"/>
                <a:gd name="T70" fmla="*/ 80 w 1761"/>
                <a:gd name="T71" fmla="*/ 65 h 188"/>
                <a:gd name="T72" fmla="*/ 16 w 1761"/>
                <a:gd name="T73" fmla="*/ 56 h 188"/>
                <a:gd name="T74" fmla="*/ 2 w 1761"/>
                <a:gd name="T75" fmla="*/ 111 h 188"/>
                <a:gd name="T76" fmla="*/ 13 w 1761"/>
                <a:gd name="T77" fmla="*/ 17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61" h="188">
                  <a:moveTo>
                    <a:pt x="23" y="182"/>
                  </a:moveTo>
                  <a:lnTo>
                    <a:pt x="37" y="185"/>
                  </a:lnTo>
                  <a:lnTo>
                    <a:pt x="54" y="187"/>
                  </a:lnTo>
                  <a:lnTo>
                    <a:pt x="1706" y="187"/>
                  </a:lnTo>
                  <a:lnTo>
                    <a:pt x="1725" y="184"/>
                  </a:lnTo>
                  <a:lnTo>
                    <a:pt x="1739" y="181"/>
                  </a:lnTo>
                  <a:lnTo>
                    <a:pt x="1751" y="170"/>
                  </a:lnTo>
                  <a:lnTo>
                    <a:pt x="1758" y="158"/>
                  </a:lnTo>
                  <a:lnTo>
                    <a:pt x="1760" y="143"/>
                  </a:lnTo>
                  <a:lnTo>
                    <a:pt x="1760" y="22"/>
                  </a:lnTo>
                  <a:lnTo>
                    <a:pt x="1745" y="0"/>
                  </a:lnTo>
                  <a:lnTo>
                    <a:pt x="1736" y="6"/>
                  </a:lnTo>
                  <a:lnTo>
                    <a:pt x="1729" y="27"/>
                  </a:lnTo>
                  <a:lnTo>
                    <a:pt x="1723" y="51"/>
                  </a:lnTo>
                  <a:lnTo>
                    <a:pt x="1716" y="49"/>
                  </a:lnTo>
                  <a:lnTo>
                    <a:pt x="1706" y="47"/>
                  </a:lnTo>
                  <a:lnTo>
                    <a:pt x="1685" y="35"/>
                  </a:lnTo>
                  <a:lnTo>
                    <a:pt x="1671" y="25"/>
                  </a:lnTo>
                  <a:lnTo>
                    <a:pt x="1649" y="22"/>
                  </a:lnTo>
                  <a:lnTo>
                    <a:pt x="1625" y="32"/>
                  </a:lnTo>
                  <a:lnTo>
                    <a:pt x="1603" y="49"/>
                  </a:lnTo>
                  <a:lnTo>
                    <a:pt x="1588" y="37"/>
                  </a:lnTo>
                  <a:lnTo>
                    <a:pt x="1574" y="35"/>
                  </a:lnTo>
                  <a:lnTo>
                    <a:pt x="1554" y="25"/>
                  </a:lnTo>
                  <a:lnTo>
                    <a:pt x="1534" y="28"/>
                  </a:lnTo>
                  <a:lnTo>
                    <a:pt x="1520" y="40"/>
                  </a:lnTo>
                  <a:lnTo>
                    <a:pt x="1514" y="56"/>
                  </a:lnTo>
                  <a:lnTo>
                    <a:pt x="1498" y="49"/>
                  </a:lnTo>
                  <a:lnTo>
                    <a:pt x="1475" y="49"/>
                  </a:lnTo>
                  <a:lnTo>
                    <a:pt x="1445" y="43"/>
                  </a:lnTo>
                  <a:lnTo>
                    <a:pt x="1419" y="56"/>
                  </a:lnTo>
                  <a:lnTo>
                    <a:pt x="1396" y="36"/>
                  </a:lnTo>
                  <a:lnTo>
                    <a:pt x="1366" y="49"/>
                  </a:lnTo>
                  <a:lnTo>
                    <a:pt x="1337" y="82"/>
                  </a:lnTo>
                  <a:lnTo>
                    <a:pt x="1314" y="70"/>
                  </a:lnTo>
                  <a:lnTo>
                    <a:pt x="1293" y="58"/>
                  </a:lnTo>
                  <a:lnTo>
                    <a:pt x="1270" y="51"/>
                  </a:lnTo>
                  <a:lnTo>
                    <a:pt x="1240" y="56"/>
                  </a:lnTo>
                  <a:lnTo>
                    <a:pt x="1194" y="66"/>
                  </a:lnTo>
                  <a:lnTo>
                    <a:pt x="1153" y="55"/>
                  </a:lnTo>
                  <a:lnTo>
                    <a:pt x="1135" y="60"/>
                  </a:lnTo>
                  <a:lnTo>
                    <a:pt x="1112" y="49"/>
                  </a:lnTo>
                  <a:lnTo>
                    <a:pt x="1097" y="38"/>
                  </a:lnTo>
                  <a:lnTo>
                    <a:pt x="1079" y="36"/>
                  </a:lnTo>
                  <a:lnTo>
                    <a:pt x="1047" y="43"/>
                  </a:lnTo>
                  <a:lnTo>
                    <a:pt x="1006" y="65"/>
                  </a:lnTo>
                  <a:lnTo>
                    <a:pt x="972" y="45"/>
                  </a:lnTo>
                  <a:lnTo>
                    <a:pt x="943" y="50"/>
                  </a:lnTo>
                  <a:lnTo>
                    <a:pt x="916" y="78"/>
                  </a:lnTo>
                  <a:lnTo>
                    <a:pt x="866" y="58"/>
                  </a:lnTo>
                  <a:lnTo>
                    <a:pt x="829" y="68"/>
                  </a:lnTo>
                  <a:lnTo>
                    <a:pt x="804" y="58"/>
                  </a:lnTo>
                  <a:lnTo>
                    <a:pt x="767" y="63"/>
                  </a:lnTo>
                  <a:lnTo>
                    <a:pt x="730" y="78"/>
                  </a:lnTo>
                  <a:lnTo>
                    <a:pt x="704" y="73"/>
                  </a:lnTo>
                  <a:lnTo>
                    <a:pt x="652" y="68"/>
                  </a:lnTo>
                  <a:lnTo>
                    <a:pt x="619" y="78"/>
                  </a:lnTo>
                  <a:lnTo>
                    <a:pt x="563" y="70"/>
                  </a:lnTo>
                  <a:lnTo>
                    <a:pt x="517" y="63"/>
                  </a:lnTo>
                  <a:lnTo>
                    <a:pt x="468" y="49"/>
                  </a:lnTo>
                  <a:lnTo>
                    <a:pt x="422" y="63"/>
                  </a:lnTo>
                  <a:lnTo>
                    <a:pt x="369" y="35"/>
                  </a:lnTo>
                  <a:lnTo>
                    <a:pt x="329" y="36"/>
                  </a:lnTo>
                  <a:lnTo>
                    <a:pt x="301" y="53"/>
                  </a:lnTo>
                  <a:lnTo>
                    <a:pt x="284" y="39"/>
                  </a:lnTo>
                  <a:lnTo>
                    <a:pt x="262" y="47"/>
                  </a:lnTo>
                  <a:lnTo>
                    <a:pt x="233" y="49"/>
                  </a:lnTo>
                  <a:lnTo>
                    <a:pt x="205" y="55"/>
                  </a:lnTo>
                  <a:lnTo>
                    <a:pt x="171" y="66"/>
                  </a:lnTo>
                  <a:lnTo>
                    <a:pt x="143" y="53"/>
                  </a:lnTo>
                  <a:lnTo>
                    <a:pt x="116" y="59"/>
                  </a:lnTo>
                  <a:lnTo>
                    <a:pt x="80" y="65"/>
                  </a:lnTo>
                  <a:lnTo>
                    <a:pt x="58" y="59"/>
                  </a:lnTo>
                  <a:lnTo>
                    <a:pt x="16" y="56"/>
                  </a:lnTo>
                  <a:lnTo>
                    <a:pt x="0" y="70"/>
                  </a:lnTo>
                  <a:lnTo>
                    <a:pt x="2" y="111"/>
                  </a:lnTo>
                  <a:lnTo>
                    <a:pt x="4" y="146"/>
                  </a:lnTo>
                  <a:lnTo>
                    <a:pt x="13" y="175"/>
                  </a:lnTo>
                  <a:lnTo>
                    <a:pt x="23" y="182"/>
                  </a:lnTo>
                </a:path>
              </a:pathLst>
            </a:custGeom>
            <a:gradFill rotWithShape="0">
              <a:gsLst>
                <a:gs pos="0">
                  <a:srgbClr val="CC6600"/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3742" name="Freeform 14">
              <a:extLst>
                <a:ext uri="{FF2B5EF4-FFF2-40B4-BE49-F238E27FC236}">
                  <a16:creationId xmlns:a16="http://schemas.microsoft.com/office/drawing/2014/main" id="{0380A208-C093-274C-A0C1-02C671123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95" y="151"/>
              <a:ext cx="1733" cy="245"/>
            </a:xfrm>
            <a:custGeom>
              <a:avLst/>
              <a:gdLst>
                <a:gd name="T0" fmla="*/ 0 w 1733"/>
                <a:gd name="T1" fmla="*/ 185 h 245"/>
                <a:gd name="T2" fmla="*/ 4 w 1733"/>
                <a:gd name="T3" fmla="*/ 196 h 245"/>
                <a:gd name="T4" fmla="*/ 7 w 1733"/>
                <a:gd name="T5" fmla="*/ 88 h 245"/>
                <a:gd name="T6" fmla="*/ 22 w 1733"/>
                <a:gd name="T7" fmla="*/ 44 h 245"/>
                <a:gd name="T8" fmla="*/ 82 w 1733"/>
                <a:gd name="T9" fmla="*/ 39 h 245"/>
                <a:gd name="T10" fmla="*/ 198 w 1733"/>
                <a:gd name="T11" fmla="*/ 45 h 245"/>
                <a:gd name="T12" fmla="*/ 308 w 1733"/>
                <a:gd name="T13" fmla="*/ 42 h 245"/>
                <a:gd name="T14" fmla="*/ 437 w 1733"/>
                <a:gd name="T15" fmla="*/ 45 h 245"/>
                <a:gd name="T16" fmla="*/ 525 w 1733"/>
                <a:gd name="T17" fmla="*/ 39 h 245"/>
                <a:gd name="T18" fmla="*/ 598 w 1733"/>
                <a:gd name="T19" fmla="*/ 39 h 245"/>
                <a:gd name="T20" fmla="*/ 708 w 1733"/>
                <a:gd name="T21" fmla="*/ 51 h 245"/>
                <a:gd name="T22" fmla="*/ 788 w 1733"/>
                <a:gd name="T23" fmla="*/ 53 h 245"/>
                <a:gd name="T24" fmla="*/ 878 w 1733"/>
                <a:gd name="T25" fmla="*/ 45 h 245"/>
                <a:gd name="T26" fmla="*/ 986 w 1733"/>
                <a:gd name="T27" fmla="*/ 61 h 245"/>
                <a:gd name="T28" fmla="*/ 1071 w 1733"/>
                <a:gd name="T29" fmla="*/ 57 h 245"/>
                <a:gd name="T30" fmla="*/ 1150 w 1733"/>
                <a:gd name="T31" fmla="*/ 49 h 245"/>
                <a:gd name="T32" fmla="*/ 1241 w 1733"/>
                <a:gd name="T33" fmla="*/ 54 h 245"/>
                <a:gd name="T34" fmla="*/ 1319 w 1733"/>
                <a:gd name="T35" fmla="*/ 49 h 245"/>
                <a:gd name="T36" fmla="*/ 1395 w 1733"/>
                <a:gd name="T37" fmla="*/ 44 h 245"/>
                <a:gd name="T38" fmla="*/ 1449 w 1733"/>
                <a:gd name="T39" fmla="*/ 48 h 245"/>
                <a:gd name="T40" fmla="*/ 1557 w 1733"/>
                <a:gd name="T41" fmla="*/ 39 h 245"/>
                <a:gd name="T42" fmla="*/ 1665 w 1733"/>
                <a:gd name="T43" fmla="*/ 51 h 245"/>
                <a:gd name="T44" fmla="*/ 1703 w 1733"/>
                <a:gd name="T45" fmla="*/ 71 h 245"/>
                <a:gd name="T46" fmla="*/ 1721 w 1733"/>
                <a:gd name="T47" fmla="*/ 104 h 245"/>
                <a:gd name="T48" fmla="*/ 1732 w 1733"/>
                <a:gd name="T49" fmla="*/ 189 h 245"/>
                <a:gd name="T50" fmla="*/ 1732 w 1733"/>
                <a:gd name="T51" fmla="*/ 63 h 245"/>
                <a:gd name="T52" fmla="*/ 1725 w 1733"/>
                <a:gd name="T53" fmla="*/ 25 h 245"/>
                <a:gd name="T54" fmla="*/ 1606 w 1733"/>
                <a:gd name="T55" fmla="*/ 9 h 245"/>
                <a:gd name="T56" fmla="*/ 1510 w 1733"/>
                <a:gd name="T57" fmla="*/ 2 h 245"/>
                <a:gd name="T58" fmla="*/ 1443 w 1733"/>
                <a:gd name="T59" fmla="*/ 5 h 245"/>
                <a:gd name="T60" fmla="*/ 1349 w 1733"/>
                <a:gd name="T61" fmla="*/ 12 h 245"/>
                <a:gd name="T62" fmla="*/ 1182 w 1733"/>
                <a:gd name="T63" fmla="*/ 9 h 245"/>
                <a:gd name="T64" fmla="*/ 1067 w 1733"/>
                <a:gd name="T65" fmla="*/ 10 h 245"/>
                <a:gd name="T66" fmla="*/ 986 w 1733"/>
                <a:gd name="T67" fmla="*/ 9 h 245"/>
                <a:gd name="T68" fmla="*/ 923 w 1733"/>
                <a:gd name="T69" fmla="*/ 6 h 245"/>
                <a:gd name="T70" fmla="*/ 813 w 1733"/>
                <a:gd name="T71" fmla="*/ 9 h 245"/>
                <a:gd name="T72" fmla="*/ 681 w 1733"/>
                <a:gd name="T73" fmla="*/ 10 h 245"/>
                <a:gd name="T74" fmla="*/ 531 w 1733"/>
                <a:gd name="T75" fmla="*/ 6 h 245"/>
                <a:gd name="T76" fmla="*/ 463 w 1733"/>
                <a:gd name="T77" fmla="*/ 4 h 245"/>
                <a:gd name="T78" fmla="*/ 351 w 1733"/>
                <a:gd name="T79" fmla="*/ 4 h 245"/>
                <a:gd name="T80" fmla="*/ 208 w 1733"/>
                <a:gd name="T81" fmla="*/ 4 h 245"/>
                <a:gd name="T82" fmla="*/ 87 w 1733"/>
                <a:gd name="T83" fmla="*/ 0 h 245"/>
                <a:gd name="T84" fmla="*/ 28 w 1733"/>
                <a:gd name="T85" fmla="*/ 2 h 245"/>
                <a:gd name="T86" fmla="*/ 4 w 1733"/>
                <a:gd name="T87" fmla="*/ 27 h 245"/>
                <a:gd name="T88" fmla="*/ 0 w 1733"/>
                <a:gd name="T89" fmla="*/ 86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3" h="245">
                  <a:moveTo>
                    <a:pt x="0" y="119"/>
                  </a:moveTo>
                  <a:lnTo>
                    <a:pt x="0" y="185"/>
                  </a:lnTo>
                  <a:lnTo>
                    <a:pt x="0" y="244"/>
                  </a:lnTo>
                  <a:lnTo>
                    <a:pt x="4" y="196"/>
                  </a:lnTo>
                  <a:lnTo>
                    <a:pt x="5" y="157"/>
                  </a:lnTo>
                  <a:lnTo>
                    <a:pt x="7" y="88"/>
                  </a:lnTo>
                  <a:lnTo>
                    <a:pt x="12" y="55"/>
                  </a:lnTo>
                  <a:lnTo>
                    <a:pt x="22" y="44"/>
                  </a:lnTo>
                  <a:lnTo>
                    <a:pt x="48" y="36"/>
                  </a:lnTo>
                  <a:lnTo>
                    <a:pt x="82" y="39"/>
                  </a:lnTo>
                  <a:lnTo>
                    <a:pt x="162" y="39"/>
                  </a:lnTo>
                  <a:lnTo>
                    <a:pt x="198" y="45"/>
                  </a:lnTo>
                  <a:lnTo>
                    <a:pt x="249" y="39"/>
                  </a:lnTo>
                  <a:lnTo>
                    <a:pt x="308" y="42"/>
                  </a:lnTo>
                  <a:lnTo>
                    <a:pt x="351" y="40"/>
                  </a:lnTo>
                  <a:lnTo>
                    <a:pt x="437" y="45"/>
                  </a:lnTo>
                  <a:lnTo>
                    <a:pt x="467" y="44"/>
                  </a:lnTo>
                  <a:lnTo>
                    <a:pt x="525" y="39"/>
                  </a:lnTo>
                  <a:lnTo>
                    <a:pt x="544" y="46"/>
                  </a:lnTo>
                  <a:lnTo>
                    <a:pt x="598" y="39"/>
                  </a:lnTo>
                  <a:lnTo>
                    <a:pt x="680" y="44"/>
                  </a:lnTo>
                  <a:lnTo>
                    <a:pt x="708" y="51"/>
                  </a:lnTo>
                  <a:lnTo>
                    <a:pt x="751" y="45"/>
                  </a:lnTo>
                  <a:lnTo>
                    <a:pt x="788" y="53"/>
                  </a:lnTo>
                  <a:lnTo>
                    <a:pt x="818" y="53"/>
                  </a:lnTo>
                  <a:lnTo>
                    <a:pt x="878" y="45"/>
                  </a:lnTo>
                  <a:lnTo>
                    <a:pt x="935" y="51"/>
                  </a:lnTo>
                  <a:lnTo>
                    <a:pt x="986" y="61"/>
                  </a:lnTo>
                  <a:lnTo>
                    <a:pt x="1002" y="63"/>
                  </a:lnTo>
                  <a:lnTo>
                    <a:pt x="1071" y="57"/>
                  </a:lnTo>
                  <a:lnTo>
                    <a:pt x="1135" y="52"/>
                  </a:lnTo>
                  <a:lnTo>
                    <a:pt x="1150" y="49"/>
                  </a:lnTo>
                  <a:lnTo>
                    <a:pt x="1174" y="51"/>
                  </a:lnTo>
                  <a:lnTo>
                    <a:pt x="1241" y="54"/>
                  </a:lnTo>
                  <a:lnTo>
                    <a:pt x="1292" y="46"/>
                  </a:lnTo>
                  <a:lnTo>
                    <a:pt x="1319" y="49"/>
                  </a:lnTo>
                  <a:lnTo>
                    <a:pt x="1360" y="51"/>
                  </a:lnTo>
                  <a:lnTo>
                    <a:pt x="1395" y="44"/>
                  </a:lnTo>
                  <a:lnTo>
                    <a:pt x="1418" y="39"/>
                  </a:lnTo>
                  <a:lnTo>
                    <a:pt x="1449" y="48"/>
                  </a:lnTo>
                  <a:lnTo>
                    <a:pt x="1514" y="52"/>
                  </a:lnTo>
                  <a:lnTo>
                    <a:pt x="1557" y="39"/>
                  </a:lnTo>
                  <a:lnTo>
                    <a:pt x="1620" y="51"/>
                  </a:lnTo>
                  <a:lnTo>
                    <a:pt x="1665" y="51"/>
                  </a:lnTo>
                  <a:lnTo>
                    <a:pt x="1688" y="51"/>
                  </a:lnTo>
                  <a:lnTo>
                    <a:pt x="1703" y="71"/>
                  </a:lnTo>
                  <a:lnTo>
                    <a:pt x="1713" y="82"/>
                  </a:lnTo>
                  <a:lnTo>
                    <a:pt x="1721" y="104"/>
                  </a:lnTo>
                  <a:lnTo>
                    <a:pt x="1727" y="140"/>
                  </a:lnTo>
                  <a:lnTo>
                    <a:pt x="1732" y="189"/>
                  </a:lnTo>
                  <a:lnTo>
                    <a:pt x="1732" y="88"/>
                  </a:lnTo>
                  <a:lnTo>
                    <a:pt x="1732" y="63"/>
                  </a:lnTo>
                  <a:lnTo>
                    <a:pt x="1729" y="46"/>
                  </a:lnTo>
                  <a:lnTo>
                    <a:pt x="1725" y="25"/>
                  </a:lnTo>
                  <a:lnTo>
                    <a:pt x="1700" y="11"/>
                  </a:lnTo>
                  <a:lnTo>
                    <a:pt x="1606" y="9"/>
                  </a:lnTo>
                  <a:lnTo>
                    <a:pt x="1584" y="2"/>
                  </a:lnTo>
                  <a:lnTo>
                    <a:pt x="1510" y="2"/>
                  </a:lnTo>
                  <a:lnTo>
                    <a:pt x="1488" y="5"/>
                  </a:lnTo>
                  <a:lnTo>
                    <a:pt x="1443" y="5"/>
                  </a:lnTo>
                  <a:lnTo>
                    <a:pt x="1410" y="3"/>
                  </a:lnTo>
                  <a:lnTo>
                    <a:pt x="1349" y="12"/>
                  </a:lnTo>
                  <a:lnTo>
                    <a:pt x="1222" y="5"/>
                  </a:lnTo>
                  <a:lnTo>
                    <a:pt x="1182" y="9"/>
                  </a:lnTo>
                  <a:lnTo>
                    <a:pt x="1112" y="15"/>
                  </a:lnTo>
                  <a:lnTo>
                    <a:pt x="1067" y="10"/>
                  </a:lnTo>
                  <a:lnTo>
                    <a:pt x="1022" y="9"/>
                  </a:lnTo>
                  <a:lnTo>
                    <a:pt x="986" y="9"/>
                  </a:lnTo>
                  <a:lnTo>
                    <a:pt x="947" y="13"/>
                  </a:lnTo>
                  <a:lnTo>
                    <a:pt x="923" y="6"/>
                  </a:lnTo>
                  <a:lnTo>
                    <a:pt x="839" y="9"/>
                  </a:lnTo>
                  <a:lnTo>
                    <a:pt x="813" y="9"/>
                  </a:lnTo>
                  <a:lnTo>
                    <a:pt x="769" y="6"/>
                  </a:lnTo>
                  <a:lnTo>
                    <a:pt x="681" y="10"/>
                  </a:lnTo>
                  <a:lnTo>
                    <a:pt x="603" y="6"/>
                  </a:lnTo>
                  <a:lnTo>
                    <a:pt x="531" y="6"/>
                  </a:lnTo>
                  <a:lnTo>
                    <a:pt x="496" y="9"/>
                  </a:lnTo>
                  <a:lnTo>
                    <a:pt x="463" y="4"/>
                  </a:lnTo>
                  <a:lnTo>
                    <a:pt x="435" y="4"/>
                  </a:lnTo>
                  <a:lnTo>
                    <a:pt x="351" y="4"/>
                  </a:lnTo>
                  <a:lnTo>
                    <a:pt x="253" y="6"/>
                  </a:lnTo>
                  <a:lnTo>
                    <a:pt x="208" y="4"/>
                  </a:lnTo>
                  <a:lnTo>
                    <a:pt x="155" y="6"/>
                  </a:lnTo>
                  <a:lnTo>
                    <a:pt x="87" y="0"/>
                  </a:lnTo>
                  <a:lnTo>
                    <a:pt x="45" y="0"/>
                  </a:lnTo>
                  <a:lnTo>
                    <a:pt x="28" y="2"/>
                  </a:lnTo>
                  <a:lnTo>
                    <a:pt x="15" y="9"/>
                  </a:lnTo>
                  <a:lnTo>
                    <a:pt x="4" y="27"/>
                  </a:lnTo>
                  <a:lnTo>
                    <a:pt x="0" y="56"/>
                  </a:lnTo>
                  <a:lnTo>
                    <a:pt x="0" y="86"/>
                  </a:lnTo>
                  <a:lnTo>
                    <a:pt x="0" y="11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3743" name="Freeform 15">
              <a:extLst>
                <a:ext uri="{FF2B5EF4-FFF2-40B4-BE49-F238E27FC236}">
                  <a16:creationId xmlns:a16="http://schemas.microsoft.com/office/drawing/2014/main" id="{7B89999C-1D9B-B04C-9328-915672373C37}"/>
                </a:ext>
              </a:extLst>
            </p:cNvPr>
            <p:cNvSpPr>
              <a:spLocks/>
            </p:cNvSpPr>
            <p:nvPr/>
          </p:nvSpPr>
          <p:spPr bwMode="auto">
            <a:xfrm>
              <a:off x="98" y="539"/>
              <a:ext cx="1733" cy="100"/>
            </a:xfrm>
            <a:custGeom>
              <a:avLst/>
              <a:gdLst>
                <a:gd name="T0" fmla="*/ 0 w 1733"/>
                <a:gd name="T1" fmla="*/ 24 h 100"/>
                <a:gd name="T2" fmla="*/ 4 w 1733"/>
                <a:gd name="T3" fmla="*/ 19 h 100"/>
                <a:gd name="T4" fmla="*/ 6 w 1733"/>
                <a:gd name="T5" fmla="*/ 63 h 100"/>
                <a:gd name="T6" fmla="*/ 22 w 1733"/>
                <a:gd name="T7" fmla="*/ 80 h 100"/>
                <a:gd name="T8" fmla="*/ 48 w 1733"/>
                <a:gd name="T9" fmla="*/ 76 h 100"/>
                <a:gd name="T10" fmla="*/ 90 w 1733"/>
                <a:gd name="T11" fmla="*/ 76 h 100"/>
                <a:gd name="T12" fmla="*/ 132 w 1733"/>
                <a:gd name="T13" fmla="*/ 78 h 100"/>
                <a:gd name="T14" fmla="*/ 156 w 1733"/>
                <a:gd name="T15" fmla="*/ 80 h 100"/>
                <a:gd name="T16" fmla="*/ 202 w 1733"/>
                <a:gd name="T17" fmla="*/ 75 h 100"/>
                <a:gd name="T18" fmla="*/ 266 w 1733"/>
                <a:gd name="T19" fmla="*/ 80 h 100"/>
                <a:gd name="T20" fmla="*/ 336 w 1733"/>
                <a:gd name="T21" fmla="*/ 79 h 100"/>
                <a:gd name="T22" fmla="*/ 390 w 1733"/>
                <a:gd name="T23" fmla="*/ 82 h 100"/>
                <a:gd name="T24" fmla="*/ 421 w 1733"/>
                <a:gd name="T25" fmla="*/ 81 h 100"/>
                <a:gd name="T26" fmla="*/ 525 w 1733"/>
                <a:gd name="T27" fmla="*/ 83 h 100"/>
                <a:gd name="T28" fmla="*/ 590 w 1733"/>
                <a:gd name="T29" fmla="*/ 76 h 100"/>
                <a:gd name="T30" fmla="*/ 656 w 1733"/>
                <a:gd name="T31" fmla="*/ 78 h 100"/>
                <a:gd name="T32" fmla="*/ 708 w 1733"/>
                <a:gd name="T33" fmla="*/ 78 h 100"/>
                <a:gd name="T34" fmla="*/ 788 w 1733"/>
                <a:gd name="T35" fmla="*/ 77 h 100"/>
                <a:gd name="T36" fmla="*/ 850 w 1733"/>
                <a:gd name="T37" fmla="*/ 71 h 100"/>
                <a:gd name="T38" fmla="*/ 942 w 1733"/>
                <a:gd name="T39" fmla="*/ 73 h 100"/>
                <a:gd name="T40" fmla="*/ 1055 w 1733"/>
                <a:gd name="T41" fmla="*/ 76 h 100"/>
                <a:gd name="T42" fmla="*/ 1121 w 1733"/>
                <a:gd name="T43" fmla="*/ 71 h 100"/>
                <a:gd name="T44" fmla="*/ 1150 w 1733"/>
                <a:gd name="T45" fmla="*/ 79 h 100"/>
                <a:gd name="T46" fmla="*/ 1237 w 1733"/>
                <a:gd name="T47" fmla="*/ 79 h 100"/>
                <a:gd name="T48" fmla="*/ 1308 w 1733"/>
                <a:gd name="T49" fmla="*/ 79 h 100"/>
                <a:gd name="T50" fmla="*/ 1332 w 1733"/>
                <a:gd name="T51" fmla="*/ 75 h 100"/>
                <a:gd name="T52" fmla="*/ 1373 w 1733"/>
                <a:gd name="T53" fmla="*/ 80 h 100"/>
                <a:gd name="T54" fmla="*/ 1394 w 1733"/>
                <a:gd name="T55" fmla="*/ 80 h 100"/>
                <a:gd name="T56" fmla="*/ 1451 w 1733"/>
                <a:gd name="T57" fmla="*/ 80 h 100"/>
                <a:gd name="T58" fmla="*/ 1499 w 1733"/>
                <a:gd name="T59" fmla="*/ 77 h 100"/>
                <a:gd name="T60" fmla="*/ 1578 w 1733"/>
                <a:gd name="T61" fmla="*/ 74 h 100"/>
                <a:gd name="T62" fmla="*/ 1687 w 1733"/>
                <a:gd name="T63" fmla="*/ 73 h 100"/>
                <a:gd name="T64" fmla="*/ 1713 w 1733"/>
                <a:gd name="T65" fmla="*/ 65 h 100"/>
                <a:gd name="T66" fmla="*/ 1727 w 1733"/>
                <a:gd name="T67" fmla="*/ 42 h 100"/>
                <a:gd name="T68" fmla="*/ 1732 w 1733"/>
                <a:gd name="T69" fmla="*/ 63 h 100"/>
                <a:gd name="T70" fmla="*/ 1730 w 1733"/>
                <a:gd name="T71" fmla="*/ 80 h 100"/>
                <a:gd name="T72" fmla="*/ 1716 w 1733"/>
                <a:gd name="T73" fmla="*/ 95 h 100"/>
                <a:gd name="T74" fmla="*/ 1606 w 1733"/>
                <a:gd name="T75" fmla="*/ 95 h 100"/>
                <a:gd name="T76" fmla="*/ 1510 w 1733"/>
                <a:gd name="T77" fmla="*/ 97 h 100"/>
                <a:gd name="T78" fmla="*/ 1466 w 1733"/>
                <a:gd name="T79" fmla="*/ 99 h 100"/>
                <a:gd name="T80" fmla="*/ 1416 w 1733"/>
                <a:gd name="T81" fmla="*/ 99 h 100"/>
                <a:gd name="T82" fmla="*/ 1325 w 1733"/>
                <a:gd name="T83" fmla="*/ 93 h 100"/>
                <a:gd name="T84" fmla="*/ 1216 w 1733"/>
                <a:gd name="T85" fmla="*/ 92 h 100"/>
                <a:gd name="T86" fmla="*/ 1125 w 1733"/>
                <a:gd name="T87" fmla="*/ 94 h 100"/>
                <a:gd name="T88" fmla="*/ 1067 w 1733"/>
                <a:gd name="T89" fmla="*/ 94 h 100"/>
                <a:gd name="T90" fmla="*/ 1022 w 1733"/>
                <a:gd name="T91" fmla="*/ 95 h 100"/>
                <a:gd name="T92" fmla="*/ 987 w 1733"/>
                <a:gd name="T93" fmla="*/ 97 h 100"/>
                <a:gd name="T94" fmla="*/ 947 w 1733"/>
                <a:gd name="T95" fmla="*/ 93 h 100"/>
                <a:gd name="T96" fmla="*/ 901 w 1733"/>
                <a:gd name="T97" fmla="*/ 97 h 100"/>
                <a:gd name="T98" fmla="*/ 839 w 1733"/>
                <a:gd name="T99" fmla="*/ 97 h 100"/>
                <a:gd name="T100" fmla="*/ 791 w 1733"/>
                <a:gd name="T101" fmla="*/ 95 h 100"/>
                <a:gd name="T102" fmla="*/ 720 w 1733"/>
                <a:gd name="T103" fmla="*/ 99 h 100"/>
                <a:gd name="T104" fmla="*/ 638 w 1733"/>
                <a:gd name="T105" fmla="*/ 99 h 100"/>
                <a:gd name="T106" fmla="*/ 563 w 1733"/>
                <a:gd name="T107" fmla="*/ 99 h 100"/>
                <a:gd name="T108" fmla="*/ 496 w 1733"/>
                <a:gd name="T109" fmla="*/ 95 h 100"/>
                <a:gd name="T110" fmla="*/ 435 w 1733"/>
                <a:gd name="T111" fmla="*/ 97 h 100"/>
                <a:gd name="T112" fmla="*/ 326 w 1733"/>
                <a:gd name="T113" fmla="*/ 97 h 100"/>
                <a:gd name="T114" fmla="*/ 208 w 1733"/>
                <a:gd name="T115" fmla="*/ 97 h 100"/>
                <a:gd name="T116" fmla="*/ 15 w 1733"/>
                <a:gd name="T117" fmla="*/ 95 h 100"/>
                <a:gd name="T118" fmla="*/ 0 w 1733"/>
                <a:gd name="T119" fmla="*/ 76 h 100"/>
                <a:gd name="T120" fmla="*/ 0 w 1733"/>
                <a:gd name="T121" fmla="*/ 5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33" h="100">
                  <a:moveTo>
                    <a:pt x="0" y="50"/>
                  </a:moveTo>
                  <a:lnTo>
                    <a:pt x="0" y="24"/>
                  </a:lnTo>
                  <a:lnTo>
                    <a:pt x="0" y="0"/>
                  </a:lnTo>
                  <a:lnTo>
                    <a:pt x="4" y="19"/>
                  </a:lnTo>
                  <a:lnTo>
                    <a:pt x="5" y="35"/>
                  </a:lnTo>
                  <a:lnTo>
                    <a:pt x="6" y="63"/>
                  </a:lnTo>
                  <a:lnTo>
                    <a:pt x="12" y="76"/>
                  </a:lnTo>
                  <a:lnTo>
                    <a:pt x="22" y="80"/>
                  </a:lnTo>
                  <a:lnTo>
                    <a:pt x="33" y="77"/>
                  </a:lnTo>
                  <a:lnTo>
                    <a:pt x="48" y="76"/>
                  </a:lnTo>
                  <a:lnTo>
                    <a:pt x="74" y="75"/>
                  </a:lnTo>
                  <a:lnTo>
                    <a:pt x="90" y="76"/>
                  </a:lnTo>
                  <a:lnTo>
                    <a:pt x="103" y="76"/>
                  </a:lnTo>
                  <a:lnTo>
                    <a:pt x="132" y="78"/>
                  </a:lnTo>
                  <a:lnTo>
                    <a:pt x="143" y="79"/>
                  </a:lnTo>
                  <a:lnTo>
                    <a:pt x="156" y="80"/>
                  </a:lnTo>
                  <a:lnTo>
                    <a:pt x="178" y="76"/>
                  </a:lnTo>
                  <a:lnTo>
                    <a:pt x="202" y="75"/>
                  </a:lnTo>
                  <a:lnTo>
                    <a:pt x="231" y="74"/>
                  </a:lnTo>
                  <a:lnTo>
                    <a:pt x="266" y="80"/>
                  </a:lnTo>
                  <a:lnTo>
                    <a:pt x="311" y="82"/>
                  </a:lnTo>
                  <a:lnTo>
                    <a:pt x="336" y="79"/>
                  </a:lnTo>
                  <a:lnTo>
                    <a:pt x="351" y="82"/>
                  </a:lnTo>
                  <a:lnTo>
                    <a:pt x="390" y="82"/>
                  </a:lnTo>
                  <a:lnTo>
                    <a:pt x="404" y="77"/>
                  </a:lnTo>
                  <a:lnTo>
                    <a:pt x="421" y="81"/>
                  </a:lnTo>
                  <a:lnTo>
                    <a:pt x="467" y="80"/>
                  </a:lnTo>
                  <a:lnTo>
                    <a:pt x="525" y="83"/>
                  </a:lnTo>
                  <a:lnTo>
                    <a:pt x="545" y="80"/>
                  </a:lnTo>
                  <a:lnTo>
                    <a:pt x="590" y="76"/>
                  </a:lnTo>
                  <a:lnTo>
                    <a:pt x="620" y="75"/>
                  </a:lnTo>
                  <a:lnTo>
                    <a:pt x="656" y="78"/>
                  </a:lnTo>
                  <a:lnTo>
                    <a:pt x="680" y="80"/>
                  </a:lnTo>
                  <a:lnTo>
                    <a:pt x="708" y="78"/>
                  </a:lnTo>
                  <a:lnTo>
                    <a:pt x="757" y="81"/>
                  </a:lnTo>
                  <a:lnTo>
                    <a:pt x="788" y="77"/>
                  </a:lnTo>
                  <a:lnTo>
                    <a:pt x="818" y="77"/>
                  </a:lnTo>
                  <a:lnTo>
                    <a:pt x="850" y="71"/>
                  </a:lnTo>
                  <a:lnTo>
                    <a:pt x="890" y="77"/>
                  </a:lnTo>
                  <a:lnTo>
                    <a:pt x="942" y="73"/>
                  </a:lnTo>
                  <a:lnTo>
                    <a:pt x="1002" y="73"/>
                  </a:lnTo>
                  <a:lnTo>
                    <a:pt x="1055" y="76"/>
                  </a:lnTo>
                  <a:lnTo>
                    <a:pt x="1086" y="71"/>
                  </a:lnTo>
                  <a:lnTo>
                    <a:pt x="1121" y="71"/>
                  </a:lnTo>
                  <a:lnTo>
                    <a:pt x="1135" y="77"/>
                  </a:lnTo>
                  <a:lnTo>
                    <a:pt x="1150" y="79"/>
                  </a:lnTo>
                  <a:lnTo>
                    <a:pt x="1196" y="76"/>
                  </a:lnTo>
                  <a:lnTo>
                    <a:pt x="1237" y="79"/>
                  </a:lnTo>
                  <a:lnTo>
                    <a:pt x="1292" y="80"/>
                  </a:lnTo>
                  <a:lnTo>
                    <a:pt x="1308" y="79"/>
                  </a:lnTo>
                  <a:lnTo>
                    <a:pt x="1319" y="79"/>
                  </a:lnTo>
                  <a:lnTo>
                    <a:pt x="1332" y="75"/>
                  </a:lnTo>
                  <a:lnTo>
                    <a:pt x="1360" y="78"/>
                  </a:lnTo>
                  <a:lnTo>
                    <a:pt x="1373" y="80"/>
                  </a:lnTo>
                  <a:lnTo>
                    <a:pt x="1382" y="77"/>
                  </a:lnTo>
                  <a:lnTo>
                    <a:pt x="1394" y="80"/>
                  </a:lnTo>
                  <a:lnTo>
                    <a:pt x="1416" y="76"/>
                  </a:lnTo>
                  <a:lnTo>
                    <a:pt x="1451" y="80"/>
                  </a:lnTo>
                  <a:lnTo>
                    <a:pt x="1485" y="74"/>
                  </a:lnTo>
                  <a:lnTo>
                    <a:pt x="1499" y="77"/>
                  </a:lnTo>
                  <a:lnTo>
                    <a:pt x="1514" y="77"/>
                  </a:lnTo>
                  <a:lnTo>
                    <a:pt x="1578" y="74"/>
                  </a:lnTo>
                  <a:lnTo>
                    <a:pt x="1639" y="77"/>
                  </a:lnTo>
                  <a:lnTo>
                    <a:pt x="1687" y="73"/>
                  </a:lnTo>
                  <a:lnTo>
                    <a:pt x="1703" y="70"/>
                  </a:lnTo>
                  <a:lnTo>
                    <a:pt x="1713" y="65"/>
                  </a:lnTo>
                  <a:lnTo>
                    <a:pt x="1721" y="56"/>
                  </a:lnTo>
                  <a:lnTo>
                    <a:pt x="1727" y="42"/>
                  </a:lnTo>
                  <a:lnTo>
                    <a:pt x="1732" y="22"/>
                  </a:lnTo>
                  <a:lnTo>
                    <a:pt x="1732" y="63"/>
                  </a:lnTo>
                  <a:lnTo>
                    <a:pt x="1732" y="73"/>
                  </a:lnTo>
                  <a:lnTo>
                    <a:pt x="1730" y="80"/>
                  </a:lnTo>
                  <a:lnTo>
                    <a:pt x="1725" y="88"/>
                  </a:lnTo>
                  <a:lnTo>
                    <a:pt x="1716" y="95"/>
                  </a:lnTo>
                  <a:lnTo>
                    <a:pt x="1652" y="99"/>
                  </a:lnTo>
                  <a:lnTo>
                    <a:pt x="1606" y="95"/>
                  </a:lnTo>
                  <a:lnTo>
                    <a:pt x="1583" y="97"/>
                  </a:lnTo>
                  <a:lnTo>
                    <a:pt x="1510" y="97"/>
                  </a:lnTo>
                  <a:lnTo>
                    <a:pt x="1488" y="97"/>
                  </a:lnTo>
                  <a:lnTo>
                    <a:pt x="1466" y="99"/>
                  </a:lnTo>
                  <a:lnTo>
                    <a:pt x="1443" y="96"/>
                  </a:lnTo>
                  <a:lnTo>
                    <a:pt x="1416" y="99"/>
                  </a:lnTo>
                  <a:lnTo>
                    <a:pt x="1346" y="97"/>
                  </a:lnTo>
                  <a:lnTo>
                    <a:pt x="1325" y="93"/>
                  </a:lnTo>
                  <a:lnTo>
                    <a:pt x="1260" y="97"/>
                  </a:lnTo>
                  <a:lnTo>
                    <a:pt x="1216" y="92"/>
                  </a:lnTo>
                  <a:lnTo>
                    <a:pt x="1165" y="97"/>
                  </a:lnTo>
                  <a:lnTo>
                    <a:pt x="1125" y="94"/>
                  </a:lnTo>
                  <a:lnTo>
                    <a:pt x="1088" y="97"/>
                  </a:lnTo>
                  <a:lnTo>
                    <a:pt x="1067" y="94"/>
                  </a:lnTo>
                  <a:lnTo>
                    <a:pt x="1048" y="95"/>
                  </a:lnTo>
                  <a:lnTo>
                    <a:pt x="1022" y="95"/>
                  </a:lnTo>
                  <a:lnTo>
                    <a:pt x="1006" y="92"/>
                  </a:lnTo>
                  <a:lnTo>
                    <a:pt x="987" y="97"/>
                  </a:lnTo>
                  <a:lnTo>
                    <a:pt x="967" y="92"/>
                  </a:lnTo>
                  <a:lnTo>
                    <a:pt x="947" y="93"/>
                  </a:lnTo>
                  <a:lnTo>
                    <a:pt x="923" y="95"/>
                  </a:lnTo>
                  <a:lnTo>
                    <a:pt x="901" y="97"/>
                  </a:lnTo>
                  <a:lnTo>
                    <a:pt x="875" y="97"/>
                  </a:lnTo>
                  <a:lnTo>
                    <a:pt x="839" y="97"/>
                  </a:lnTo>
                  <a:lnTo>
                    <a:pt x="813" y="97"/>
                  </a:lnTo>
                  <a:lnTo>
                    <a:pt x="791" y="95"/>
                  </a:lnTo>
                  <a:lnTo>
                    <a:pt x="769" y="95"/>
                  </a:lnTo>
                  <a:lnTo>
                    <a:pt x="720" y="99"/>
                  </a:lnTo>
                  <a:lnTo>
                    <a:pt x="681" y="94"/>
                  </a:lnTo>
                  <a:lnTo>
                    <a:pt x="638" y="99"/>
                  </a:lnTo>
                  <a:lnTo>
                    <a:pt x="603" y="95"/>
                  </a:lnTo>
                  <a:lnTo>
                    <a:pt x="563" y="99"/>
                  </a:lnTo>
                  <a:lnTo>
                    <a:pt x="531" y="95"/>
                  </a:lnTo>
                  <a:lnTo>
                    <a:pt x="496" y="95"/>
                  </a:lnTo>
                  <a:lnTo>
                    <a:pt x="463" y="97"/>
                  </a:lnTo>
                  <a:lnTo>
                    <a:pt x="435" y="97"/>
                  </a:lnTo>
                  <a:lnTo>
                    <a:pt x="351" y="97"/>
                  </a:lnTo>
                  <a:lnTo>
                    <a:pt x="326" y="97"/>
                  </a:lnTo>
                  <a:lnTo>
                    <a:pt x="254" y="95"/>
                  </a:lnTo>
                  <a:lnTo>
                    <a:pt x="208" y="97"/>
                  </a:lnTo>
                  <a:lnTo>
                    <a:pt x="84" y="94"/>
                  </a:lnTo>
                  <a:lnTo>
                    <a:pt x="15" y="95"/>
                  </a:lnTo>
                  <a:lnTo>
                    <a:pt x="3" y="88"/>
                  </a:lnTo>
                  <a:lnTo>
                    <a:pt x="0" y="76"/>
                  </a:lnTo>
                  <a:lnTo>
                    <a:pt x="0" y="63"/>
                  </a:lnTo>
                  <a:lnTo>
                    <a:pt x="0" y="5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grpSp>
        <p:nvGrpSpPr>
          <p:cNvPr id="73744" name="Group 16">
            <a:extLst>
              <a:ext uri="{FF2B5EF4-FFF2-40B4-BE49-F238E27FC236}">
                <a16:creationId xmlns:a16="http://schemas.microsoft.com/office/drawing/2014/main" id="{8243210D-6478-064C-8F48-EEEA13DF4E72}"/>
              </a:ext>
            </a:extLst>
          </p:cNvPr>
          <p:cNvGrpSpPr>
            <a:grpSpLocks/>
          </p:cNvGrpSpPr>
          <p:nvPr/>
        </p:nvGrpSpPr>
        <p:grpSpPr bwMode="auto">
          <a:xfrm>
            <a:off x="8324852" y="222251"/>
            <a:ext cx="3727449" cy="866775"/>
            <a:chOff x="3933" y="140"/>
            <a:chExt cx="1761" cy="546"/>
          </a:xfrm>
        </p:grpSpPr>
        <p:sp>
          <p:nvSpPr>
            <p:cNvPr id="73745" name="Freeform 17">
              <a:extLst>
                <a:ext uri="{FF2B5EF4-FFF2-40B4-BE49-F238E27FC236}">
                  <a16:creationId xmlns:a16="http://schemas.microsoft.com/office/drawing/2014/main" id="{01E8B8DF-0D19-5F49-8515-F7B5D9E21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3" y="140"/>
              <a:ext cx="1761" cy="445"/>
            </a:xfrm>
            <a:custGeom>
              <a:avLst/>
              <a:gdLst>
                <a:gd name="T0" fmla="*/ 23 w 1761"/>
                <a:gd name="T1" fmla="*/ 6 h 445"/>
                <a:gd name="T2" fmla="*/ 37 w 1761"/>
                <a:gd name="T3" fmla="*/ 0 h 445"/>
                <a:gd name="T4" fmla="*/ 1706 w 1761"/>
                <a:gd name="T5" fmla="*/ 0 h 445"/>
                <a:gd name="T6" fmla="*/ 1725 w 1761"/>
                <a:gd name="T7" fmla="*/ 4 h 445"/>
                <a:gd name="T8" fmla="*/ 1739 w 1761"/>
                <a:gd name="T9" fmla="*/ 15 h 445"/>
                <a:gd name="T10" fmla="*/ 1751 w 1761"/>
                <a:gd name="T11" fmla="*/ 44 h 445"/>
                <a:gd name="T12" fmla="*/ 1758 w 1761"/>
                <a:gd name="T13" fmla="*/ 77 h 445"/>
                <a:gd name="T14" fmla="*/ 1760 w 1761"/>
                <a:gd name="T15" fmla="*/ 115 h 445"/>
                <a:gd name="T16" fmla="*/ 1760 w 1761"/>
                <a:gd name="T17" fmla="*/ 444 h 445"/>
                <a:gd name="T18" fmla="*/ 66 w 1761"/>
                <a:gd name="T19" fmla="*/ 444 h 445"/>
                <a:gd name="T20" fmla="*/ 0 w 1761"/>
                <a:gd name="T21" fmla="*/ 444 h 445"/>
                <a:gd name="T22" fmla="*/ 0 w 1761"/>
                <a:gd name="T23" fmla="*/ 138 h 445"/>
                <a:gd name="T24" fmla="*/ 0 w 1761"/>
                <a:gd name="T25" fmla="*/ 93 h 445"/>
                <a:gd name="T26" fmla="*/ 7 w 1761"/>
                <a:gd name="T27" fmla="*/ 49 h 445"/>
                <a:gd name="T28" fmla="*/ 13 w 1761"/>
                <a:gd name="T29" fmla="*/ 26 h 445"/>
                <a:gd name="T30" fmla="*/ 23 w 1761"/>
                <a:gd name="T31" fmla="*/ 6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61" h="445">
                  <a:moveTo>
                    <a:pt x="23" y="6"/>
                  </a:moveTo>
                  <a:lnTo>
                    <a:pt x="37" y="0"/>
                  </a:lnTo>
                  <a:lnTo>
                    <a:pt x="1706" y="0"/>
                  </a:lnTo>
                  <a:lnTo>
                    <a:pt x="1725" y="4"/>
                  </a:lnTo>
                  <a:lnTo>
                    <a:pt x="1739" y="15"/>
                  </a:lnTo>
                  <a:lnTo>
                    <a:pt x="1751" y="44"/>
                  </a:lnTo>
                  <a:lnTo>
                    <a:pt x="1758" y="77"/>
                  </a:lnTo>
                  <a:lnTo>
                    <a:pt x="1760" y="115"/>
                  </a:lnTo>
                  <a:lnTo>
                    <a:pt x="1760" y="444"/>
                  </a:lnTo>
                  <a:lnTo>
                    <a:pt x="66" y="444"/>
                  </a:lnTo>
                  <a:lnTo>
                    <a:pt x="0" y="444"/>
                  </a:lnTo>
                  <a:lnTo>
                    <a:pt x="0" y="138"/>
                  </a:lnTo>
                  <a:lnTo>
                    <a:pt x="0" y="93"/>
                  </a:lnTo>
                  <a:lnTo>
                    <a:pt x="7" y="49"/>
                  </a:lnTo>
                  <a:lnTo>
                    <a:pt x="13" y="26"/>
                  </a:lnTo>
                  <a:lnTo>
                    <a:pt x="23" y="6"/>
                  </a:lnTo>
                </a:path>
              </a:pathLst>
            </a:custGeom>
            <a:gradFill rotWithShape="0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3746" name="Freeform 18">
              <a:extLst>
                <a:ext uri="{FF2B5EF4-FFF2-40B4-BE49-F238E27FC236}">
                  <a16:creationId xmlns:a16="http://schemas.microsoft.com/office/drawing/2014/main" id="{EF382E48-83F3-1A48-96E8-02956F193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3" y="425"/>
              <a:ext cx="1761" cy="190"/>
            </a:xfrm>
            <a:custGeom>
              <a:avLst/>
              <a:gdLst>
                <a:gd name="T0" fmla="*/ 85 w 1761"/>
                <a:gd name="T1" fmla="*/ 65 h 190"/>
                <a:gd name="T2" fmla="*/ 138 w 1761"/>
                <a:gd name="T3" fmla="*/ 65 h 190"/>
                <a:gd name="T4" fmla="*/ 180 w 1761"/>
                <a:gd name="T5" fmla="*/ 97 h 190"/>
                <a:gd name="T6" fmla="*/ 248 w 1761"/>
                <a:gd name="T7" fmla="*/ 78 h 190"/>
                <a:gd name="T8" fmla="*/ 325 w 1761"/>
                <a:gd name="T9" fmla="*/ 69 h 190"/>
                <a:gd name="T10" fmla="*/ 379 w 1761"/>
                <a:gd name="T11" fmla="*/ 88 h 190"/>
                <a:gd name="T12" fmla="*/ 438 w 1761"/>
                <a:gd name="T13" fmla="*/ 78 h 190"/>
                <a:gd name="T14" fmla="*/ 532 w 1761"/>
                <a:gd name="T15" fmla="*/ 84 h 190"/>
                <a:gd name="T16" fmla="*/ 592 w 1761"/>
                <a:gd name="T17" fmla="*/ 97 h 190"/>
                <a:gd name="T18" fmla="*/ 663 w 1761"/>
                <a:gd name="T19" fmla="*/ 59 h 190"/>
                <a:gd name="T20" fmla="*/ 716 w 1761"/>
                <a:gd name="T21" fmla="*/ 93 h 190"/>
                <a:gd name="T22" fmla="*/ 787 w 1761"/>
                <a:gd name="T23" fmla="*/ 87 h 190"/>
                <a:gd name="T24" fmla="*/ 824 w 1761"/>
                <a:gd name="T25" fmla="*/ 93 h 190"/>
                <a:gd name="T26" fmla="*/ 857 w 1761"/>
                <a:gd name="T27" fmla="*/ 59 h 190"/>
                <a:gd name="T28" fmla="*/ 899 w 1761"/>
                <a:gd name="T29" fmla="*/ 35 h 190"/>
                <a:gd name="T30" fmla="*/ 949 w 1761"/>
                <a:gd name="T31" fmla="*/ 32 h 190"/>
                <a:gd name="T32" fmla="*/ 991 w 1761"/>
                <a:gd name="T33" fmla="*/ 23 h 190"/>
                <a:gd name="T34" fmla="*/ 1030 w 1761"/>
                <a:gd name="T35" fmla="*/ 49 h 190"/>
                <a:gd name="T36" fmla="*/ 1071 w 1761"/>
                <a:gd name="T37" fmla="*/ 69 h 190"/>
                <a:gd name="T38" fmla="*/ 1138 w 1761"/>
                <a:gd name="T39" fmla="*/ 55 h 190"/>
                <a:gd name="T40" fmla="*/ 1168 w 1761"/>
                <a:gd name="T41" fmla="*/ 92 h 190"/>
                <a:gd name="T42" fmla="*/ 1215 w 1761"/>
                <a:gd name="T43" fmla="*/ 97 h 190"/>
                <a:gd name="T44" fmla="*/ 1293 w 1761"/>
                <a:gd name="T45" fmla="*/ 97 h 190"/>
                <a:gd name="T46" fmla="*/ 1340 w 1761"/>
                <a:gd name="T47" fmla="*/ 81 h 190"/>
                <a:gd name="T48" fmla="*/ 1376 w 1761"/>
                <a:gd name="T49" fmla="*/ 88 h 190"/>
                <a:gd name="T50" fmla="*/ 1418 w 1761"/>
                <a:gd name="T51" fmla="*/ 59 h 190"/>
                <a:gd name="T52" fmla="*/ 1478 w 1761"/>
                <a:gd name="T53" fmla="*/ 55 h 190"/>
                <a:gd name="T54" fmla="*/ 1528 w 1761"/>
                <a:gd name="T55" fmla="*/ 23 h 190"/>
                <a:gd name="T56" fmla="*/ 1567 w 1761"/>
                <a:gd name="T57" fmla="*/ 15 h 190"/>
                <a:gd name="T58" fmla="*/ 1617 w 1761"/>
                <a:gd name="T59" fmla="*/ 28 h 190"/>
                <a:gd name="T60" fmla="*/ 1661 w 1761"/>
                <a:gd name="T61" fmla="*/ 1 h 190"/>
                <a:gd name="T62" fmla="*/ 1703 w 1761"/>
                <a:gd name="T63" fmla="*/ 49 h 190"/>
                <a:gd name="T64" fmla="*/ 1750 w 1761"/>
                <a:gd name="T65" fmla="*/ 24 h 190"/>
                <a:gd name="T66" fmla="*/ 1760 w 1761"/>
                <a:gd name="T67" fmla="*/ 189 h 190"/>
                <a:gd name="T68" fmla="*/ 727 w 1761"/>
                <a:gd name="T69" fmla="*/ 153 h 190"/>
                <a:gd name="T70" fmla="*/ 0 w 1761"/>
                <a:gd name="T71" fmla="*/ 30 h 190"/>
                <a:gd name="T72" fmla="*/ 26 w 1761"/>
                <a:gd name="T73" fmla="*/ 51 h 190"/>
                <a:gd name="T74" fmla="*/ 61 w 1761"/>
                <a:gd name="T75" fmla="*/ 5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61" h="190">
                  <a:moveTo>
                    <a:pt x="61" y="59"/>
                  </a:moveTo>
                  <a:lnTo>
                    <a:pt x="85" y="65"/>
                  </a:lnTo>
                  <a:lnTo>
                    <a:pt x="112" y="59"/>
                  </a:lnTo>
                  <a:lnTo>
                    <a:pt x="138" y="65"/>
                  </a:lnTo>
                  <a:lnTo>
                    <a:pt x="158" y="83"/>
                  </a:lnTo>
                  <a:lnTo>
                    <a:pt x="180" y="97"/>
                  </a:lnTo>
                  <a:lnTo>
                    <a:pt x="217" y="85"/>
                  </a:lnTo>
                  <a:lnTo>
                    <a:pt x="248" y="78"/>
                  </a:lnTo>
                  <a:lnTo>
                    <a:pt x="293" y="78"/>
                  </a:lnTo>
                  <a:lnTo>
                    <a:pt x="325" y="69"/>
                  </a:lnTo>
                  <a:lnTo>
                    <a:pt x="354" y="78"/>
                  </a:lnTo>
                  <a:lnTo>
                    <a:pt x="379" y="88"/>
                  </a:lnTo>
                  <a:lnTo>
                    <a:pt x="402" y="92"/>
                  </a:lnTo>
                  <a:lnTo>
                    <a:pt x="438" y="78"/>
                  </a:lnTo>
                  <a:lnTo>
                    <a:pt x="477" y="78"/>
                  </a:lnTo>
                  <a:lnTo>
                    <a:pt x="532" y="84"/>
                  </a:lnTo>
                  <a:lnTo>
                    <a:pt x="555" y="102"/>
                  </a:lnTo>
                  <a:lnTo>
                    <a:pt x="592" y="97"/>
                  </a:lnTo>
                  <a:lnTo>
                    <a:pt x="629" y="69"/>
                  </a:lnTo>
                  <a:lnTo>
                    <a:pt x="663" y="59"/>
                  </a:lnTo>
                  <a:lnTo>
                    <a:pt x="687" y="69"/>
                  </a:lnTo>
                  <a:lnTo>
                    <a:pt x="716" y="93"/>
                  </a:lnTo>
                  <a:lnTo>
                    <a:pt x="750" y="102"/>
                  </a:lnTo>
                  <a:lnTo>
                    <a:pt x="787" y="87"/>
                  </a:lnTo>
                  <a:lnTo>
                    <a:pt x="805" y="81"/>
                  </a:lnTo>
                  <a:lnTo>
                    <a:pt x="824" y="93"/>
                  </a:lnTo>
                  <a:lnTo>
                    <a:pt x="840" y="78"/>
                  </a:lnTo>
                  <a:lnTo>
                    <a:pt x="857" y="59"/>
                  </a:lnTo>
                  <a:lnTo>
                    <a:pt x="877" y="40"/>
                  </a:lnTo>
                  <a:lnTo>
                    <a:pt x="899" y="35"/>
                  </a:lnTo>
                  <a:lnTo>
                    <a:pt x="924" y="40"/>
                  </a:lnTo>
                  <a:lnTo>
                    <a:pt x="949" y="32"/>
                  </a:lnTo>
                  <a:lnTo>
                    <a:pt x="975" y="23"/>
                  </a:lnTo>
                  <a:lnTo>
                    <a:pt x="991" y="23"/>
                  </a:lnTo>
                  <a:lnTo>
                    <a:pt x="1006" y="25"/>
                  </a:lnTo>
                  <a:lnTo>
                    <a:pt x="1030" y="49"/>
                  </a:lnTo>
                  <a:lnTo>
                    <a:pt x="1052" y="45"/>
                  </a:lnTo>
                  <a:lnTo>
                    <a:pt x="1071" y="69"/>
                  </a:lnTo>
                  <a:lnTo>
                    <a:pt x="1107" y="69"/>
                  </a:lnTo>
                  <a:lnTo>
                    <a:pt x="1138" y="55"/>
                  </a:lnTo>
                  <a:lnTo>
                    <a:pt x="1153" y="73"/>
                  </a:lnTo>
                  <a:lnTo>
                    <a:pt x="1168" y="92"/>
                  </a:lnTo>
                  <a:lnTo>
                    <a:pt x="1190" y="86"/>
                  </a:lnTo>
                  <a:lnTo>
                    <a:pt x="1215" y="97"/>
                  </a:lnTo>
                  <a:lnTo>
                    <a:pt x="1242" y="87"/>
                  </a:lnTo>
                  <a:lnTo>
                    <a:pt x="1293" y="97"/>
                  </a:lnTo>
                  <a:lnTo>
                    <a:pt x="1315" y="107"/>
                  </a:lnTo>
                  <a:lnTo>
                    <a:pt x="1340" y="81"/>
                  </a:lnTo>
                  <a:lnTo>
                    <a:pt x="1357" y="79"/>
                  </a:lnTo>
                  <a:lnTo>
                    <a:pt x="1376" y="88"/>
                  </a:lnTo>
                  <a:lnTo>
                    <a:pt x="1394" y="85"/>
                  </a:lnTo>
                  <a:lnTo>
                    <a:pt x="1418" y="59"/>
                  </a:lnTo>
                  <a:lnTo>
                    <a:pt x="1458" y="51"/>
                  </a:lnTo>
                  <a:lnTo>
                    <a:pt x="1478" y="55"/>
                  </a:lnTo>
                  <a:lnTo>
                    <a:pt x="1498" y="55"/>
                  </a:lnTo>
                  <a:lnTo>
                    <a:pt x="1528" y="23"/>
                  </a:lnTo>
                  <a:lnTo>
                    <a:pt x="1545" y="10"/>
                  </a:lnTo>
                  <a:lnTo>
                    <a:pt x="1567" y="15"/>
                  </a:lnTo>
                  <a:lnTo>
                    <a:pt x="1592" y="49"/>
                  </a:lnTo>
                  <a:lnTo>
                    <a:pt x="1617" y="28"/>
                  </a:lnTo>
                  <a:lnTo>
                    <a:pt x="1641" y="0"/>
                  </a:lnTo>
                  <a:lnTo>
                    <a:pt x="1661" y="1"/>
                  </a:lnTo>
                  <a:lnTo>
                    <a:pt x="1685" y="59"/>
                  </a:lnTo>
                  <a:lnTo>
                    <a:pt x="1703" y="49"/>
                  </a:lnTo>
                  <a:lnTo>
                    <a:pt x="1729" y="25"/>
                  </a:lnTo>
                  <a:lnTo>
                    <a:pt x="1750" y="24"/>
                  </a:lnTo>
                  <a:lnTo>
                    <a:pt x="1760" y="44"/>
                  </a:lnTo>
                  <a:lnTo>
                    <a:pt x="1760" y="189"/>
                  </a:lnTo>
                  <a:lnTo>
                    <a:pt x="740" y="148"/>
                  </a:lnTo>
                  <a:lnTo>
                    <a:pt x="727" y="153"/>
                  </a:lnTo>
                  <a:lnTo>
                    <a:pt x="0" y="136"/>
                  </a:lnTo>
                  <a:lnTo>
                    <a:pt x="0" y="30"/>
                  </a:lnTo>
                  <a:lnTo>
                    <a:pt x="10" y="46"/>
                  </a:lnTo>
                  <a:lnTo>
                    <a:pt x="26" y="51"/>
                  </a:lnTo>
                  <a:lnTo>
                    <a:pt x="46" y="53"/>
                  </a:lnTo>
                  <a:lnTo>
                    <a:pt x="61" y="59"/>
                  </a:lnTo>
                </a:path>
              </a:pathLst>
            </a:custGeom>
            <a:solidFill>
              <a:srgbClr val="00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3747" name="Freeform 19">
              <a:extLst>
                <a:ext uri="{FF2B5EF4-FFF2-40B4-BE49-F238E27FC236}">
                  <a16:creationId xmlns:a16="http://schemas.microsoft.com/office/drawing/2014/main" id="{DA5F2D0D-3818-5741-8928-EDE6AFE87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3" y="489"/>
              <a:ext cx="1761" cy="197"/>
            </a:xfrm>
            <a:custGeom>
              <a:avLst/>
              <a:gdLst>
                <a:gd name="T0" fmla="*/ 37 w 1761"/>
                <a:gd name="T1" fmla="*/ 194 h 197"/>
                <a:gd name="T2" fmla="*/ 1706 w 1761"/>
                <a:gd name="T3" fmla="*/ 196 h 197"/>
                <a:gd name="T4" fmla="*/ 1739 w 1761"/>
                <a:gd name="T5" fmla="*/ 189 h 197"/>
                <a:gd name="T6" fmla="*/ 1758 w 1761"/>
                <a:gd name="T7" fmla="*/ 165 h 197"/>
                <a:gd name="T8" fmla="*/ 1760 w 1761"/>
                <a:gd name="T9" fmla="*/ 23 h 197"/>
                <a:gd name="T10" fmla="*/ 1736 w 1761"/>
                <a:gd name="T11" fmla="*/ 7 h 197"/>
                <a:gd name="T12" fmla="*/ 1723 w 1761"/>
                <a:gd name="T13" fmla="*/ 53 h 197"/>
                <a:gd name="T14" fmla="*/ 1706 w 1761"/>
                <a:gd name="T15" fmla="*/ 50 h 197"/>
                <a:gd name="T16" fmla="*/ 1671 w 1761"/>
                <a:gd name="T17" fmla="*/ 26 h 197"/>
                <a:gd name="T18" fmla="*/ 1625 w 1761"/>
                <a:gd name="T19" fmla="*/ 34 h 197"/>
                <a:gd name="T20" fmla="*/ 1588 w 1761"/>
                <a:gd name="T21" fmla="*/ 39 h 197"/>
                <a:gd name="T22" fmla="*/ 1554 w 1761"/>
                <a:gd name="T23" fmla="*/ 26 h 197"/>
                <a:gd name="T24" fmla="*/ 1520 w 1761"/>
                <a:gd name="T25" fmla="*/ 42 h 197"/>
                <a:gd name="T26" fmla="*/ 1498 w 1761"/>
                <a:gd name="T27" fmla="*/ 52 h 197"/>
                <a:gd name="T28" fmla="*/ 1445 w 1761"/>
                <a:gd name="T29" fmla="*/ 45 h 197"/>
                <a:gd name="T30" fmla="*/ 1396 w 1761"/>
                <a:gd name="T31" fmla="*/ 37 h 197"/>
                <a:gd name="T32" fmla="*/ 1337 w 1761"/>
                <a:gd name="T33" fmla="*/ 86 h 197"/>
                <a:gd name="T34" fmla="*/ 1293 w 1761"/>
                <a:gd name="T35" fmla="*/ 61 h 197"/>
                <a:gd name="T36" fmla="*/ 1240 w 1761"/>
                <a:gd name="T37" fmla="*/ 59 h 197"/>
                <a:gd name="T38" fmla="*/ 1153 w 1761"/>
                <a:gd name="T39" fmla="*/ 58 h 197"/>
                <a:gd name="T40" fmla="*/ 1112 w 1761"/>
                <a:gd name="T41" fmla="*/ 52 h 197"/>
                <a:gd name="T42" fmla="*/ 1079 w 1761"/>
                <a:gd name="T43" fmla="*/ 37 h 197"/>
                <a:gd name="T44" fmla="*/ 1006 w 1761"/>
                <a:gd name="T45" fmla="*/ 68 h 197"/>
                <a:gd name="T46" fmla="*/ 943 w 1761"/>
                <a:gd name="T47" fmla="*/ 53 h 197"/>
                <a:gd name="T48" fmla="*/ 866 w 1761"/>
                <a:gd name="T49" fmla="*/ 61 h 197"/>
                <a:gd name="T50" fmla="*/ 804 w 1761"/>
                <a:gd name="T51" fmla="*/ 61 h 197"/>
                <a:gd name="T52" fmla="*/ 730 w 1761"/>
                <a:gd name="T53" fmla="*/ 82 h 197"/>
                <a:gd name="T54" fmla="*/ 652 w 1761"/>
                <a:gd name="T55" fmla="*/ 71 h 197"/>
                <a:gd name="T56" fmla="*/ 563 w 1761"/>
                <a:gd name="T57" fmla="*/ 73 h 197"/>
                <a:gd name="T58" fmla="*/ 468 w 1761"/>
                <a:gd name="T59" fmla="*/ 52 h 197"/>
                <a:gd name="T60" fmla="*/ 369 w 1761"/>
                <a:gd name="T61" fmla="*/ 37 h 197"/>
                <a:gd name="T62" fmla="*/ 301 w 1761"/>
                <a:gd name="T63" fmla="*/ 55 h 197"/>
                <a:gd name="T64" fmla="*/ 262 w 1761"/>
                <a:gd name="T65" fmla="*/ 50 h 197"/>
                <a:gd name="T66" fmla="*/ 205 w 1761"/>
                <a:gd name="T67" fmla="*/ 57 h 197"/>
                <a:gd name="T68" fmla="*/ 143 w 1761"/>
                <a:gd name="T69" fmla="*/ 55 h 197"/>
                <a:gd name="T70" fmla="*/ 80 w 1761"/>
                <a:gd name="T71" fmla="*/ 68 h 197"/>
                <a:gd name="T72" fmla="*/ 16 w 1761"/>
                <a:gd name="T73" fmla="*/ 59 h 197"/>
                <a:gd name="T74" fmla="*/ 2 w 1761"/>
                <a:gd name="T75" fmla="*/ 116 h 197"/>
                <a:gd name="T76" fmla="*/ 13 w 1761"/>
                <a:gd name="T77" fmla="*/ 184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61" h="197">
                  <a:moveTo>
                    <a:pt x="23" y="191"/>
                  </a:moveTo>
                  <a:lnTo>
                    <a:pt x="37" y="194"/>
                  </a:lnTo>
                  <a:lnTo>
                    <a:pt x="54" y="196"/>
                  </a:lnTo>
                  <a:lnTo>
                    <a:pt x="1706" y="196"/>
                  </a:lnTo>
                  <a:lnTo>
                    <a:pt x="1725" y="193"/>
                  </a:lnTo>
                  <a:lnTo>
                    <a:pt x="1739" y="189"/>
                  </a:lnTo>
                  <a:lnTo>
                    <a:pt x="1751" y="178"/>
                  </a:lnTo>
                  <a:lnTo>
                    <a:pt x="1758" y="165"/>
                  </a:lnTo>
                  <a:lnTo>
                    <a:pt x="1760" y="150"/>
                  </a:lnTo>
                  <a:lnTo>
                    <a:pt x="1760" y="23"/>
                  </a:lnTo>
                  <a:lnTo>
                    <a:pt x="1745" y="0"/>
                  </a:lnTo>
                  <a:lnTo>
                    <a:pt x="1736" y="7"/>
                  </a:lnTo>
                  <a:lnTo>
                    <a:pt x="1729" y="28"/>
                  </a:lnTo>
                  <a:lnTo>
                    <a:pt x="1723" y="53"/>
                  </a:lnTo>
                  <a:lnTo>
                    <a:pt x="1716" y="52"/>
                  </a:lnTo>
                  <a:lnTo>
                    <a:pt x="1706" y="50"/>
                  </a:lnTo>
                  <a:lnTo>
                    <a:pt x="1685" y="37"/>
                  </a:lnTo>
                  <a:lnTo>
                    <a:pt x="1671" y="26"/>
                  </a:lnTo>
                  <a:lnTo>
                    <a:pt x="1649" y="23"/>
                  </a:lnTo>
                  <a:lnTo>
                    <a:pt x="1625" y="34"/>
                  </a:lnTo>
                  <a:lnTo>
                    <a:pt x="1603" y="52"/>
                  </a:lnTo>
                  <a:lnTo>
                    <a:pt x="1588" y="39"/>
                  </a:lnTo>
                  <a:lnTo>
                    <a:pt x="1574" y="37"/>
                  </a:lnTo>
                  <a:lnTo>
                    <a:pt x="1554" y="26"/>
                  </a:lnTo>
                  <a:lnTo>
                    <a:pt x="1534" y="30"/>
                  </a:lnTo>
                  <a:lnTo>
                    <a:pt x="1520" y="42"/>
                  </a:lnTo>
                  <a:lnTo>
                    <a:pt x="1514" y="59"/>
                  </a:lnTo>
                  <a:lnTo>
                    <a:pt x="1498" y="52"/>
                  </a:lnTo>
                  <a:lnTo>
                    <a:pt x="1475" y="52"/>
                  </a:lnTo>
                  <a:lnTo>
                    <a:pt x="1445" y="45"/>
                  </a:lnTo>
                  <a:lnTo>
                    <a:pt x="1419" y="59"/>
                  </a:lnTo>
                  <a:lnTo>
                    <a:pt x="1396" y="37"/>
                  </a:lnTo>
                  <a:lnTo>
                    <a:pt x="1366" y="52"/>
                  </a:lnTo>
                  <a:lnTo>
                    <a:pt x="1337" y="86"/>
                  </a:lnTo>
                  <a:lnTo>
                    <a:pt x="1314" y="73"/>
                  </a:lnTo>
                  <a:lnTo>
                    <a:pt x="1293" y="61"/>
                  </a:lnTo>
                  <a:lnTo>
                    <a:pt x="1270" y="53"/>
                  </a:lnTo>
                  <a:lnTo>
                    <a:pt x="1240" y="59"/>
                  </a:lnTo>
                  <a:lnTo>
                    <a:pt x="1194" y="69"/>
                  </a:lnTo>
                  <a:lnTo>
                    <a:pt x="1153" y="58"/>
                  </a:lnTo>
                  <a:lnTo>
                    <a:pt x="1135" y="63"/>
                  </a:lnTo>
                  <a:lnTo>
                    <a:pt x="1112" y="52"/>
                  </a:lnTo>
                  <a:lnTo>
                    <a:pt x="1097" y="40"/>
                  </a:lnTo>
                  <a:lnTo>
                    <a:pt x="1079" y="37"/>
                  </a:lnTo>
                  <a:lnTo>
                    <a:pt x="1047" y="45"/>
                  </a:lnTo>
                  <a:lnTo>
                    <a:pt x="1006" y="68"/>
                  </a:lnTo>
                  <a:lnTo>
                    <a:pt x="972" y="47"/>
                  </a:lnTo>
                  <a:lnTo>
                    <a:pt x="943" y="53"/>
                  </a:lnTo>
                  <a:lnTo>
                    <a:pt x="916" y="82"/>
                  </a:lnTo>
                  <a:lnTo>
                    <a:pt x="866" y="61"/>
                  </a:lnTo>
                  <a:lnTo>
                    <a:pt x="829" y="71"/>
                  </a:lnTo>
                  <a:lnTo>
                    <a:pt x="804" y="61"/>
                  </a:lnTo>
                  <a:lnTo>
                    <a:pt x="767" y="66"/>
                  </a:lnTo>
                  <a:lnTo>
                    <a:pt x="730" y="82"/>
                  </a:lnTo>
                  <a:lnTo>
                    <a:pt x="704" y="76"/>
                  </a:lnTo>
                  <a:lnTo>
                    <a:pt x="652" y="71"/>
                  </a:lnTo>
                  <a:lnTo>
                    <a:pt x="619" y="82"/>
                  </a:lnTo>
                  <a:lnTo>
                    <a:pt x="563" y="73"/>
                  </a:lnTo>
                  <a:lnTo>
                    <a:pt x="517" y="66"/>
                  </a:lnTo>
                  <a:lnTo>
                    <a:pt x="468" y="52"/>
                  </a:lnTo>
                  <a:lnTo>
                    <a:pt x="422" y="66"/>
                  </a:lnTo>
                  <a:lnTo>
                    <a:pt x="369" y="37"/>
                  </a:lnTo>
                  <a:lnTo>
                    <a:pt x="329" y="37"/>
                  </a:lnTo>
                  <a:lnTo>
                    <a:pt x="301" y="55"/>
                  </a:lnTo>
                  <a:lnTo>
                    <a:pt x="284" y="41"/>
                  </a:lnTo>
                  <a:lnTo>
                    <a:pt x="262" y="50"/>
                  </a:lnTo>
                  <a:lnTo>
                    <a:pt x="233" y="52"/>
                  </a:lnTo>
                  <a:lnTo>
                    <a:pt x="205" y="57"/>
                  </a:lnTo>
                  <a:lnTo>
                    <a:pt x="171" y="69"/>
                  </a:lnTo>
                  <a:lnTo>
                    <a:pt x="143" y="55"/>
                  </a:lnTo>
                  <a:lnTo>
                    <a:pt x="116" y="62"/>
                  </a:lnTo>
                  <a:lnTo>
                    <a:pt x="80" y="68"/>
                  </a:lnTo>
                  <a:lnTo>
                    <a:pt x="58" y="62"/>
                  </a:lnTo>
                  <a:lnTo>
                    <a:pt x="16" y="59"/>
                  </a:lnTo>
                  <a:lnTo>
                    <a:pt x="0" y="73"/>
                  </a:lnTo>
                  <a:lnTo>
                    <a:pt x="2" y="116"/>
                  </a:lnTo>
                  <a:lnTo>
                    <a:pt x="4" y="153"/>
                  </a:lnTo>
                  <a:lnTo>
                    <a:pt x="13" y="184"/>
                  </a:lnTo>
                  <a:lnTo>
                    <a:pt x="23" y="191"/>
                  </a:lnTo>
                </a:path>
              </a:pathLst>
            </a:custGeom>
            <a:gradFill rotWithShape="0">
              <a:gsLst>
                <a:gs pos="0">
                  <a:srgbClr val="CC6600"/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3748" name="Freeform 20">
              <a:extLst>
                <a:ext uri="{FF2B5EF4-FFF2-40B4-BE49-F238E27FC236}">
                  <a16:creationId xmlns:a16="http://schemas.microsoft.com/office/drawing/2014/main" id="{37DF8C0A-0235-AA4C-9FEA-CA3A3B130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3" y="152"/>
              <a:ext cx="1733" cy="254"/>
            </a:xfrm>
            <a:custGeom>
              <a:avLst/>
              <a:gdLst>
                <a:gd name="T0" fmla="*/ 0 w 1733"/>
                <a:gd name="T1" fmla="*/ 191 h 254"/>
                <a:gd name="T2" fmla="*/ 4 w 1733"/>
                <a:gd name="T3" fmla="*/ 203 h 254"/>
                <a:gd name="T4" fmla="*/ 7 w 1733"/>
                <a:gd name="T5" fmla="*/ 92 h 254"/>
                <a:gd name="T6" fmla="*/ 22 w 1733"/>
                <a:gd name="T7" fmla="*/ 46 h 254"/>
                <a:gd name="T8" fmla="*/ 82 w 1733"/>
                <a:gd name="T9" fmla="*/ 40 h 254"/>
                <a:gd name="T10" fmla="*/ 198 w 1733"/>
                <a:gd name="T11" fmla="*/ 46 h 254"/>
                <a:gd name="T12" fmla="*/ 308 w 1733"/>
                <a:gd name="T13" fmla="*/ 44 h 254"/>
                <a:gd name="T14" fmla="*/ 437 w 1733"/>
                <a:gd name="T15" fmla="*/ 46 h 254"/>
                <a:gd name="T16" fmla="*/ 525 w 1733"/>
                <a:gd name="T17" fmla="*/ 40 h 254"/>
                <a:gd name="T18" fmla="*/ 598 w 1733"/>
                <a:gd name="T19" fmla="*/ 40 h 254"/>
                <a:gd name="T20" fmla="*/ 708 w 1733"/>
                <a:gd name="T21" fmla="*/ 53 h 254"/>
                <a:gd name="T22" fmla="*/ 788 w 1733"/>
                <a:gd name="T23" fmla="*/ 55 h 254"/>
                <a:gd name="T24" fmla="*/ 878 w 1733"/>
                <a:gd name="T25" fmla="*/ 46 h 254"/>
                <a:gd name="T26" fmla="*/ 986 w 1733"/>
                <a:gd name="T27" fmla="*/ 63 h 254"/>
                <a:gd name="T28" fmla="*/ 1071 w 1733"/>
                <a:gd name="T29" fmla="*/ 59 h 254"/>
                <a:gd name="T30" fmla="*/ 1150 w 1733"/>
                <a:gd name="T31" fmla="*/ 51 h 254"/>
                <a:gd name="T32" fmla="*/ 1241 w 1733"/>
                <a:gd name="T33" fmla="*/ 56 h 254"/>
                <a:gd name="T34" fmla="*/ 1319 w 1733"/>
                <a:gd name="T35" fmla="*/ 51 h 254"/>
                <a:gd name="T36" fmla="*/ 1395 w 1733"/>
                <a:gd name="T37" fmla="*/ 46 h 254"/>
                <a:gd name="T38" fmla="*/ 1449 w 1733"/>
                <a:gd name="T39" fmla="*/ 50 h 254"/>
                <a:gd name="T40" fmla="*/ 1557 w 1733"/>
                <a:gd name="T41" fmla="*/ 40 h 254"/>
                <a:gd name="T42" fmla="*/ 1665 w 1733"/>
                <a:gd name="T43" fmla="*/ 53 h 254"/>
                <a:gd name="T44" fmla="*/ 1703 w 1733"/>
                <a:gd name="T45" fmla="*/ 74 h 254"/>
                <a:gd name="T46" fmla="*/ 1721 w 1733"/>
                <a:gd name="T47" fmla="*/ 107 h 254"/>
                <a:gd name="T48" fmla="*/ 1732 w 1733"/>
                <a:gd name="T49" fmla="*/ 196 h 254"/>
                <a:gd name="T50" fmla="*/ 1732 w 1733"/>
                <a:gd name="T51" fmla="*/ 65 h 254"/>
                <a:gd name="T52" fmla="*/ 1725 w 1733"/>
                <a:gd name="T53" fmla="*/ 26 h 254"/>
                <a:gd name="T54" fmla="*/ 1606 w 1733"/>
                <a:gd name="T55" fmla="*/ 9 h 254"/>
                <a:gd name="T56" fmla="*/ 1510 w 1733"/>
                <a:gd name="T57" fmla="*/ 2 h 254"/>
                <a:gd name="T58" fmla="*/ 1443 w 1733"/>
                <a:gd name="T59" fmla="*/ 6 h 254"/>
                <a:gd name="T60" fmla="*/ 1349 w 1733"/>
                <a:gd name="T61" fmla="*/ 13 h 254"/>
                <a:gd name="T62" fmla="*/ 1182 w 1733"/>
                <a:gd name="T63" fmla="*/ 9 h 254"/>
                <a:gd name="T64" fmla="*/ 1067 w 1733"/>
                <a:gd name="T65" fmla="*/ 10 h 254"/>
                <a:gd name="T66" fmla="*/ 986 w 1733"/>
                <a:gd name="T67" fmla="*/ 9 h 254"/>
                <a:gd name="T68" fmla="*/ 923 w 1733"/>
                <a:gd name="T69" fmla="*/ 7 h 254"/>
                <a:gd name="T70" fmla="*/ 813 w 1733"/>
                <a:gd name="T71" fmla="*/ 9 h 254"/>
                <a:gd name="T72" fmla="*/ 681 w 1733"/>
                <a:gd name="T73" fmla="*/ 10 h 254"/>
                <a:gd name="T74" fmla="*/ 531 w 1733"/>
                <a:gd name="T75" fmla="*/ 7 h 254"/>
                <a:gd name="T76" fmla="*/ 463 w 1733"/>
                <a:gd name="T77" fmla="*/ 4 h 254"/>
                <a:gd name="T78" fmla="*/ 351 w 1733"/>
                <a:gd name="T79" fmla="*/ 4 h 254"/>
                <a:gd name="T80" fmla="*/ 208 w 1733"/>
                <a:gd name="T81" fmla="*/ 4 h 254"/>
                <a:gd name="T82" fmla="*/ 87 w 1733"/>
                <a:gd name="T83" fmla="*/ 0 h 254"/>
                <a:gd name="T84" fmla="*/ 28 w 1733"/>
                <a:gd name="T85" fmla="*/ 2 h 254"/>
                <a:gd name="T86" fmla="*/ 4 w 1733"/>
                <a:gd name="T87" fmla="*/ 28 h 254"/>
                <a:gd name="T88" fmla="*/ 0 w 1733"/>
                <a:gd name="T89" fmla="*/ 89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3" h="254">
                  <a:moveTo>
                    <a:pt x="0" y="123"/>
                  </a:moveTo>
                  <a:lnTo>
                    <a:pt x="0" y="191"/>
                  </a:lnTo>
                  <a:lnTo>
                    <a:pt x="0" y="253"/>
                  </a:lnTo>
                  <a:lnTo>
                    <a:pt x="4" y="203"/>
                  </a:lnTo>
                  <a:lnTo>
                    <a:pt x="5" y="163"/>
                  </a:lnTo>
                  <a:lnTo>
                    <a:pt x="7" y="92"/>
                  </a:lnTo>
                  <a:lnTo>
                    <a:pt x="12" y="57"/>
                  </a:lnTo>
                  <a:lnTo>
                    <a:pt x="22" y="46"/>
                  </a:lnTo>
                  <a:lnTo>
                    <a:pt x="48" y="38"/>
                  </a:lnTo>
                  <a:lnTo>
                    <a:pt x="82" y="40"/>
                  </a:lnTo>
                  <a:lnTo>
                    <a:pt x="162" y="40"/>
                  </a:lnTo>
                  <a:lnTo>
                    <a:pt x="198" y="46"/>
                  </a:lnTo>
                  <a:lnTo>
                    <a:pt x="249" y="40"/>
                  </a:lnTo>
                  <a:lnTo>
                    <a:pt x="308" y="44"/>
                  </a:lnTo>
                  <a:lnTo>
                    <a:pt x="351" y="42"/>
                  </a:lnTo>
                  <a:lnTo>
                    <a:pt x="437" y="46"/>
                  </a:lnTo>
                  <a:lnTo>
                    <a:pt x="467" y="46"/>
                  </a:lnTo>
                  <a:lnTo>
                    <a:pt x="525" y="40"/>
                  </a:lnTo>
                  <a:lnTo>
                    <a:pt x="544" y="48"/>
                  </a:lnTo>
                  <a:lnTo>
                    <a:pt x="598" y="40"/>
                  </a:lnTo>
                  <a:lnTo>
                    <a:pt x="680" y="46"/>
                  </a:lnTo>
                  <a:lnTo>
                    <a:pt x="708" y="53"/>
                  </a:lnTo>
                  <a:lnTo>
                    <a:pt x="751" y="46"/>
                  </a:lnTo>
                  <a:lnTo>
                    <a:pt x="788" y="55"/>
                  </a:lnTo>
                  <a:lnTo>
                    <a:pt x="818" y="55"/>
                  </a:lnTo>
                  <a:lnTo>
                    <a:pt x="878" y="46"/>
                  </a:lnTo>
                  <a:lnTo>
                    <a:pt x="935" y="53"/>
                  </a:lnTo>
                  <a:lnTo>
                    <a:pt x="986" y="63"/>
                  </a:lnTo>
                  <a:lnTo>
                    <a:pt x="1002" y="65"/>
                  </a:lnTo>
                  <a:lnTo>
                    <a:pt x="1071" y="59"/>
                  </a:lnTo>
                  <a:lnTo>
                    <a:pt x="1135" y="54"/>
                  </a:lnTo>
                  <a:lnTo>
                    <a:pt x="1150" y="51"/>
                  </a:lnTo>
                  <a:lnTo>
                    <a:pt x="1174" y="53"/>
                  </a:lnTo>
                  <a:lnTo>
                    <a:pt x="1241" y="56"/>
                  </a:lnTo>
                  <a:lnTo>
                    <a:pt x="1292" y="48"/>
                  </a:lnTo>
                  <a:lnTo>
                    <a:pt x="1319" y="51"/>
                  </a:lnTo>
                  <a:lnTo>
                    <a:pt x="1360" y="53"/>
                  </a:lnTo>
                  <a:lnTo>
                    <a:pt x="1395" y="46"/>
                  </a:lnTo>
                  <a:lnTo>
                    <a:pt x="1418" y="40"/>
                  </a:lnTo>
                  <a:lnTo>
                    <a:pt x="1449" y="50"/>
                  </a:lnTo>
                  <a:lnTo>
                    <a:pt x="1514" y="53"/>
                  </a:lnTo>
                  <a:lnTo>
                    <a:pt x="1557" y="40"/>
                  </a:lnTo>
                  <a:lnTo>
                    <a:pt x="1620" y="53"/>
                  </a:lnTo>
                  <a:lnTo>
                    <a:pt x="1665" y="53"/>
                  </a:lnTo>
                  <a:lnTo>
                    <a:pt x="1688" y="53"/>
                  </a:lnTo>
                  <a:lnTo>
                    <a:pt x="1703" y="74"/>
                  </a:lnTo>
                  <a:lnTo>
                    <a:pt x="1713" y="85"/>
                  </a:lnTo>
                  <a:lnTo>
                    <a:pt x="1721" y="107"/>
                  </a:lnTo>
                  <a:lnTo>
                    <a:pt x="1727" y="145"/>
                  </a:lnTo>
                  <a:lnTo>
                    <a:pt x="1732" y="196"/>
                  </a:lnTo>
                  <a:lnTo>
                    <a:pt x="1732" y="92"/>
                  </a:lnTo>
                  <a:lnTo>
                    <a:pt x="1732" y="65"/>
                  </a:lnTo>
                  <a:lnTo>
                    <a:pt x="1729" y="47"/>
                  </a:lnTo>
                  <a:lnTo>
                    <a:pt x="1725" y="26"/>
                  </a:lnTo>
                  <a:lnTo>
                    <a:pt x="1700" y="12"/>
                  </a:lnTo>
                  <a:lnTo>
                    <a:pt x="1606" y="9"/>
                  </a:lnTo>
                  <a:lnTo>
                    <a:pt x="1584" y="2"/>
                  </a:lnTo>
                  <a:lnTo>
                    <a:pt x="1510" y="2"/>
                  </a:lnTo>
                  <a:lnTo>
                    <a:pt x="1488" y="5"/>
                  </a:lnTo>
                  <a:lnTo>
                    <a:pt x="1443" y="6"/>
                  </a:lnTo>
                  <a:lnTo>
                    <a:pt x="1410" y="3"/>
                  </a:lnTo>
                  <a:lnTo>
                    <a:pt x="1349" y="13"/>
                  </a:lnTo>
                  <a:lnTo>
                    <a:pt x="1222" y="6"/>
                  </a:lnTo>
                  <a:lnTo>
                    <a:pt x="1182" y="9"/>
                  </a:lnTo>
                  <a:lnTo>
                    <a:pt x="1112" y="15"/>
                  </a:lnTo>
                  <a:lnTo>
                    <a:pt x="1067" y="10"/>
                  </a:lnTo>
                  <a:lnTo>
                    <a:pt x="1022" y="9"/>
                  </a:lnTo>
                  <a:lnTo>
                    <a:pt x="986" y="9"/>
                  </a:lnTo>
                  <a:lnTo>
                    <a:pt x="947" y="14"/>
                  </a:lnTo>
                  <a:lnTo>
                    <a:pt x="923" y="7"/>
                  </a:lnTo>
                  <a:lnTo>
                    <a:pt x="839" y="9"/>
                  </a:lnTo>
                  <a:lnTo>
                    <a:pt x="813" y="9"/>
                  </a:lnTo>
                  <a:lnTo>
                    <a:pt x="769" y="7"/>
                  </a:lnTo>
                  <a:lnTo>
                    <a:pt x="681" y="10"/>
                  </a:lnTo>
                  <a:lnTo>
                    <a:pt x="603" y="7"/>
                  </a:lnTo>
                  <a:lnTo>
                    <a:pt x="531" y="7"/>
                  </a:lnTo>
                  <a:lnTo>
                    <a:pt x="496" y="9"/>
                  </a:lnTo>
                  <a:lnTo>
                    <a:pt x="463" y="4"/>
                  </a:lnTo>
                  <a:lnTo>
                    <a:pt x="435" y="4"/>
                  </a:lnTo>
                  <a:lnTo>
                    <a:pt x="351" y="4"/>
                  </a:lnTo>
                  <a:lnTo>
                    <a:pt x="253" y="7"/>
                  </a:lnTo>
                  <a:lnTo>
                    <a:pt x="208" y="4"/>
                  </a:lnTo>
                  <a:lnTo>
                    <a:pt x="155" y="7"/>
                  </a:lnTo>
                  <a:lnTo>
                    <a:pt x="87" y="0"/>
                  </a:lnTo>
                  <a:lnTo>
                    <a:pt x="45" y="0"/>
                  </a:lnTo>
                  <a:lnTo>
                    <a:pt x="28" y="2"/>
                  </a:lnTo>
                  <a:lnTo>
                    <a:pt x="15" y="9"/>
                  </a:lnTo>
                  <a:lnTo>
                    <a:pt x="4" y="28"/>
                  </a:lnTo>
                  <a:lnTo>
                    <a:pt x="0" y="58"/>
                  </a:lnTo>
                  <a:lnTo>
                    <a:pt x="0" y="89"/>
                  </a:lnTo>
                  <a:lnTo>
                    <a:pt x="0" y="12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3749" name="Freeform 21">
              <a:extLst>
                <a:ext uri="{FF2B5EF4-FFF2-40B4-BE49-F238E27FC236}">
                  <a16:creationId xmlns:a16="http://schemas.microsoft.com/office/drawing/2014/main" id="{03F18B66-688D-4F48-A824-D62F0AF00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" y="556"/>
              <a:ext cx="1733" cy="103"/>
            </a:xfrm>
            <a:custGeom>
              <a:avLst/>
              <a:gdLst>
                <a:gd name="T0" fmla="*/ 0 w 1733"/>
                <a:gd name="T1" fmla="*/ 24 h 103"/>
                <a:gd name="T2" fmla="*/ 4 w 1733"/>
                <a:gd name="T3" fmla="*/ 20 h 103"/>
                <a:gd name="T4" fmla="*/ 6 w 1733"/>
                <a:gd name="T5" fmla="*/ 65 h 103"/>
                <a:gd name="T6" fmla="*/ 22 w 1733"/>
                <a:gd name="T7" fmla="*/ 83 h 103"/>
                <a:gd name="T8" fmla="*/ 48 w 1733"/>
                <a:gd name="T9" fmla="*/ 78 h 103"/>
                <a:gd name="T10" fmla="*/ 90 w 1733"/>
                <a:gd name="T11" fmla="*/ 78 h 103"/>
                <a:gd name="T12" fmla="*/ 132 w 1733"/>
                <a:gd name="T13" fmla="*/ 80 h 103"/>
                <a:gd name="T14" fmla="*/ 156 w 1733"/>
                <a:gd name="T15" fmla="*/ 82 h 103"/>
                <a:gd name="T16" fmla="*/ 202 w 1733"/>
                <a:gd name="T17" fmla="*/ 77 h 103"/>
                <a:gd name="T18" fmla="*/ 266 w 1733"/>
                <a:gd name="T19" fmla="*/ 82 h 103"/>
                <a:gd name="T20" fmla="*/ 336 w 1733"/>
                <a:gd name="T21" fmla="*/ 82 h 103"/>
                <a:gd name="T22" fmla="*/ 390 w 1733"/>
                <a:gd name="T23" fmla="*/ 85 h 103"/>
                <a:gd name="T24" fmla="*/ 421 w 1733"/>
                <a:gd name="T25" fmla="*/ 83 h 103"/>
                <a:gd name="T26" fmla="*/ 525 w 1733"/>
                <a:gd name="T27" fmla="*/ 85 h 103"/>
                <a:gd name="T28" fmla="*/ 590 w 1733"/>
                <a:gd name="T29" fmla="*/ 78 h 103"/>
                <a:gd name="T30" fmla="*/ 656 w 1733"/>
                <a:gd name="T31" fmla="*/ 80 h 103"/>
                <a:gd name="T32" fmla="*/ 708 w 1733"/>
                <a:gd name="T33" fmla="*/ 80 h 103"/>
                <a:gd name="T34" fmla="*/ 788 w 1733"/>
                <a:gd name="T35" fmla="*/ 79 h 103"/>
                <a:gd name="T36" fmla="*/ 850 w 1733"/>
                <a:gd name="T37" fmla="*/ 74 h 103"/>
                <a:gd name="T38" fmla="*/ 942 w 1733"/>
                <a:gd name="T39" fmla="*/ 75 h 103"/>
                <a:gd name="T40" fmla="*/ 1055 w 1733"/>
                <a:gd name="T41" fmla="*/ 78 h 103"/>
                <a:gd name="T42" fmla="*/ 1121 w 1733"/>
                <a:gd name="T43" fmla="*/ 74 h 103"/>
                <a:gd name="T44" fmla="*/ 1150 w 1733"/>
                <a:gd name="T45" fmla="*/ 81 h 103"/>
                <a:gd name="T46" fmla="*/ 1237 w 1733"/>
                <a:gd name="T47" fmla="*/ 81 h 103"/>
                <a:gd name="T48" fmla="*/ 1308 w 1733"/>
                <a:gd name="T49" fmla="*/ 81 h 103"/>
                <a:gd name="T50" fmla="*/ 1332 w 1733"/>
                <a:gd name="T51" fmla="*/ 77 h 103"/>
                <a:gd name="T52" fmla="*/ 1373 w 1733"/>
                <a:gd name="T53" fmla="*/ 82 h 103"/>
                <a:gd name="T54" fmla="*/ 1394 w 1733"/>
                <a:gd name="T55" fmla="*/ 83 h 103"/>
                <a:gd name="T56" fmla="*/ 1451 w 1733"/>
                <a:gd name="T57" fmla="*/ 82 h 103"/>
                <a:gd name="T58" fmla="*/ 1499 w 1733"/>
                <a:gd name="T59" fmla="*/ 80 h 103"/>
                <a:gd name="T60" fmla="*/ 1578 w 1733"/>
                <a:gd name="T61" fmla="*/ 76 h 103"/>
                <a:gd name="T62" fmla="*/ 1687 w 1733"/>
                <a:gd name="T63" fmla="*/ 75 h 103"/>
                <a:gd name="T64" fmla="*/ 1713 w 1733"/>
                <a:gd name="T65" fmla="*/ 67 h 103"/>
                <a:gd name="T66" fmla="*/ 1727 w 1733"/>
                <a:gd name="T67" fmla="*/ 43 h 103"/>
                <a:gd name="T68" fmla="*/ 1732 w 1733"/>
                <a:gd name="T69" fmla="*/ 65 h 103"/>
                <a:gd name="T70" fmla="*/ 1730 w 1733"/>
                <a:gd name="T71" fmla="*/ 82 h 103"/>
                <a:gd name="T72" fmla="*/ 1716 w 1733"/>
                <a:gd name="T73" fmla="*/ 98 h 103"/>
                <a:gd name="T74" fmla="*/ 1606 w 1733"/>
                <a:gd name="T75" fmla="*/ 98 h 103"/>
                <a:gd name="T76" fmla="*/ 1510 w 1733"/>
                <a:gd name="T77" fmla="*/ 100 h 103"/>
                <a:gd name="T78" fmla="*/ 1466 w 1733"/>
                <a:gd name="T79" fmla="*/ 102 h 103"/>
                <a:gd name="T80" fmla="*/ 1416 w 1733"/>
                <a:gd name="T81" fmla="*/ 102 h 103"/>
                <a:gd name="T82" fmla="*/ 1325 w 1733"/>
                <a:gd name="T83" fmla="*/ 96 h 103"/>
                <a:gd name="T84" fmla="*/ 1216 w 1733"/>
                <a:gd name="T85" fmla="*/ 95 h 103"/>
                <a:gd name="T86" fmla="*/ 1125 w 1733"/>
                <a:gd name="T87" fmla="*/ 97 h 103"/>
                <a:gd name="T88" fmla="*/ 1067 w 1733"/>
                <a:gd name="T89" fmla="*/ 97 h 103"/>
                <a:gd name="T90" fmla="*/ 1022 w 1733"/>
                <a:gd name="T91" fmla="*/ 98 h 103"/>
                <a:gd name="T92" fmla="*/ 987 w 1733"/>
                <a:gd name="T93" fmla="*/ 100 h 103"/>
                <a:gd name="T94" fmla="*/ 947 w 1733"/>
                <a:gd name="T95" fmla="*/ 96 h 103"/>
                <a:gd name="T96" fmla="*/ 901 w 1733"/>
                <a:gd name="T97" fmla="*/ 100 h 103"/>
                <a:gd name="T98" fmla="*/ 839 w 1733"/>
                <a:gd name="T99" fmla="*/ 100 h 103"/>
                <a:gd name="T100" fmla="*/ 791 w 1733"/>
                <a:gd name="T101" fmla="*/ 98 h 103"/>
                <a:gd name="T102" fmla="*/ 720 w 1733"/>
                <a:gd name="T103" fmla="*/ 102 h 103"/>
                <a:gd name="T104" fmla="*/ 638 w 1733"/>
                <a:gd name="T105" fmla="*/ 102 h 103"/>
                <a:gd name="T106" fmla="*/ 563 w 1733"/>
                <a:gd name="T107" fmla="*/ 102 h 103"/>
                <a:gd name="T108" fmla="*/ 496 w 1733"/>
                <a:gd name="T109" fmla="*/ 98 h 103"/>
                <a:gd name="T110" fmla="*/ 435 w 1733"/>
                <a:gd name="T111" fmla="*/ 100 h 103"/>
                <a:gd name="T112" fmla="*/ 326 w 1733"/>
                <a:gd name="T113" fmla="*/ 100 h 103"/>
                <a:gd name="T114" fmla="*/ 208 w 1733"/>
                <a:gd name="T115" fmla="*/ 100 h 103"/>
                <a:gd name="T116" fmla="*/ 15 w 1733"/>
                <a:gd name="T117" fmla="*/ 98 h 103"/>
                <a:gd name="T118" fmla="*/ 0 w 1733"/>
                <a:gd name="T119" fmla="*/ 78 h 103"/>
                <a:gd name="T120" fmla="*/ 0 w 1733"/>
                <a:gd name="T121" fmla="*/ 5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33" h="103">
                  <a:moveTo>
                    <a:pt x="0" y="52"/>
                  </a:moveTo>
                  <a:lnTo>
                    <a:pt x="0" y="24"/>
                  </a:lnTo>
                  <a:lnTo>
                    <a:pt x="0" y="0"/>
                  </a:lnTo>
                  <a:lnTo>
                    <a:pt x="4" y="20"/>
                  </a:lnTo>
                  <a:lnTo>
                    <a:pt x="5" y="36"/>
                  </a:lnTo>
                  <a:lnTo>
                    <a:pt x="6" y="65"/>
                  </a:lnTo>
                  <a:lnTo>
                    <a:pt x="12" y="78"/>
                  </a:lnTo>
                  <a:lnTo>
                    <a:pt x="22" y="83"/>
                  </a:lnTo>
                  <a:lnTo>
                    <a:pt x="33" y="80"/>
                  </a:lnTo>
                  <a:lnTo>
                    <a:pt x="48" y="78"/>
                  </a:lnTo>
                  <a:lnTo>
                    <a:pt x="74" y="77"/>
                  </a:lnTo>
                  <a:lnTo>
                    <a:pt x="90" y="78"/>
                  </a:lnTo>
                  <a:lnTo>
                    <a:pt x="103" y="78"/>
                  </a:lnTo>
                  <a:lnTo>
                    <a:pt x="132" y="80"/>
                  </a:lnTo>
                  <a:lnTo>
                    <a:pt x="143" y="81"/>
                  </a:lnTo>
                  <a:lnTo>
                    <a:pt x="156" y="82"/>
                  </a:lnTo>
                  <a:lnTo>
                    <a:pt x="178" y="78"/>
                  </a:lnTo>
                  <a:lnTo>
                    <a:pt x="202" y="77"/>
                  </a:lnTo>
                  <a:lnTo>
                    <a:pt x="231" y="76"/>
                  </a:lnTo>
                  <a:lnTo>
                    <a:pt x="266" y="82"/>
                  </a:lnTo>
                  <a:lnTo>
                    <a:pt x="311" y="85"/>
                  </a:lnTo>
                  <a:lnTo>
                    <a:pt x="336" y="82"/>
                  </a:lnTo>
                  <a:lnTo>
                    <a:pt x="351" y="85"/>
                  </a:lnTo>
                  <a:lnTo>
                    <a:pt x="390" y="85"/>
                  </a:lnTo>
                  <a:lnTo>
                    <a:pt x="404" y="80"/>
                  </a:lnTo>
                  <a:lnTo>
                    <a:pt x="421" y="83"/>
                  </a:lnTo>
                  <a:lnTo>
                    <a:pt x="467" y="83"/>
                  </a:lnTo>
                  <a:lnTo>
                    <a:pt x="525" y="85"/>
                  </a:lnTo>
                  <a:lnTo>
                    <a:pt x="545" y="82"/>
                  </a:lnTo>
                  <a:lnTo>
                    <a:pt x="590" y="78"/>
                  </a:lnTo>
                  <a:lnTo>
                    <a:pt x="620" y="77"/>
                  </a:lnTo>
                  <a:lnTo>
                    <a:pt x="656" y="80"/>
                  </a:lnTo>
                  <a:lnTo>
                    <a:pt x="680" y="83"/>
                  </a:lnTo>
                  <a:lnTo>
                    <a:pt x="708" y="80"/>
                  </a:lnTo>
                  <a:lnTo>
                    <a:pt x="757" y="83"/>
                  </a:lnTo>
                  <a:lnTo>
                    <a:pt x="788" y="79"/>
                  </a:lnTo>
                  <a:lnTo>
                    <a:pt x="818" y="79"/>
                  </a:lnTo>
                  <a:lnTo>
                    <a:pt x="850" y="74"/>
                  </a:lnTo>
                  <a:lnTo>
                    <a:pt x="890" y="80"/>
                  </a:lnTo>
                  <a:lnTo>
                    <a:pt x="942" y="75"/>
                  </a:lnTo>
                  <a:lnTo>
                    <a:pt x="1002" y="75"/>
                  </a:lnTo>
                  <a:lnTo>
                    <a:pt x="1055" y="78"/>
                  </a:lnTo>
                  <a:lnTo>
                    <a:pt x="1086" y="73"/>
                  </a:lnTo>
                  <a:lnTo>
                    <a:pt x="1121" y="74"/>
                  </a:lnTo>
                  <a:lnTo>
                    <a:pt x="1135" y="80"/>
                  </a:lnTo>
                  <a:lnTo>
                    <a:pt x="1150" y="81"/>
                  </a:lnTo>
                  <a:lnTo>
                    <a:pt x="1196" y="78"/>
                  </a:lnTo>
                  <a:lnTo>
                    <a:pt x="1237" y="81"/>
                  </a:lnTo>
                  <a:lnTo>
                    <a:pt x="1292" y="82"/>
                  </a:lnTo>
                  <a:lnTo>
                    <a:pt x="1308" y="81"/>
                  </a:lnTo>
                  <a:lnTo>
                    <a:pt x="1319" y="81"/>
                  </a:lnTo>
                  <a:lnTo>
                    <a:pt x="1332" y="77"/>
                  </a:lnTo>
                  <a:lnTo>
                    <a:pt x="1360" y="80"/>
                  </a:lnTo>
                  <a:lnTo>
                    <a:pt x="1373" y="82"/>
                  </a:lnTo>
                  <a:lnTo>
                    <a:pt x="1382" y="80"/>
                  </a:lnTo>
                  <a:lnTo>
                    <a:pt x="1394" y="83"/>
                  </a:lnTo>
                  <a:lnTo>
                    <a:pt x="1416" y="78"/>
                  </a:lnTo>
                  <a:lnTo>
                    <a:pt x="1451" y="82"/>
                  </a:lnTo>
                  <a:lnTo>
                    <a:pt x="1485" y="76"/>
                  </a:lnTo>
                  <a:lnTo>
                    <a:pt x="1499" y="80"/>
                  </a:lnTo>
                  <a:lnTo>
                    <a:pt x="1514" y="80"/>
                  </a:lnTo>
                  <a:lnTo>
                    <a:pt x="1578" y="76"/>
                  </a:lnTo>
                  <a:lnTo>
                    <a:pt x="1639" y="80"/>
                  </a:lnTo>
                  <a:lnTo>
                    <a:pt x="1687" y="75"/>
                  </a:lnTo>
                  <a:lnTo>
                    <a:pt x="1703" y="72"/>
                  </a:lnTo>
                  <a:lnTo>
                    <a:pt x="1713" y="67"/>
                  </a:lnTo>
                  <a:lnTo>
                    <a:pt x="1721" y="58"/>
                  </a:lnTo>
                  <a:lnTo>
                    <a:pt x="1727" y="43"/>
                  </a:lnTo>
                  <a:lnTo>
                    <a:pt x="1732" y="23"/>
                  </a:lnTo>
                  <a:lnTo>
                    <a:pt x="1732" y="65"/>
                  </a:lnTo>
                  <a:lnTo>
                    <a:pt x="1732" y="75"/>
                  </a:lnTo>
                  <a:lnTo>
                    <a:pt x="1730" y="82"/>
                  </a:lnTo>
                  <a:lnTo>
                    <a:pt x="1725" y="91"/>
                  </a:lnTo>
                  <a:lnTo>
                    <a:pt x="1716" y="98"/>
                  </a:lnTo>
                  <a:lnTo>
                    <a:pt x="1652" y="102"/>
                  </a:lnTo>
                  <a:lnTo>
                    <a:pt x="1606" y="98"/>
                  </a:lnTo>
                  <a:lnTo>
                    <a:pt x="1583" y="100"/>
                  </a:lnTo>
                  <a:lnTo>
                    <a:pt x="1510" y="100"/>
                  </a:lnTo>
                  <a:lnTo>
                    <a:pt x="1488" y="100"/>
                  </a:lnTo>
                  <a:lnTo>
                    <a:pt x="1466" y="102"/>
                  </a:lnTo>
                  <a:lnTo>
                    <a:pt x="1443" y="99"/>
                  </a:lnTo>
                  <a:lnTo>
                    <a:pt x="1416" y="102"/>
                  </a:lnTo>
                  <a:lnTo>
                    <a:pt x="1346" y="100"/>
                  </a:lnTo>
                  <a:lnTo>
                    <a:pt x="1325" y="96"/>
                  </a:lnTo>
                  <a:lnTo>
                    <a:pt x="1260" y="100"/>
                  </a:lnTo>
                  <a:lnTo>
                    <a:pt x="1216" y="95"/>
                  </a:lnTo>
                  <a:lnTo>
                    <a:pt x="1165" y="100"/>
                  </a:lnTo>
                  <a:lnTo>
                    <a:pt x="1125" y="97"/>
                  </a:lnTo>
                  <a:lnTo>
                    <a:pt x="1088" y="100"/>
                  </a:lnTo>
                  <a:lnTo>
                    <a:pt x="1067" y="97"/>
                  </a:lnTo>
                  <a:lnTo>
                    <a:pt x="1048" y="98"/>
                  </a:lnTo>
                  <a:lnTo>
                    <a:pt x="1022" y="98"/>
                  </a:lnTo>
                  <a:lnTo>
                    <a:pt x="1006" y="95"/>
                  </a:lnTo>
                  <a:lnTo>
                    <a:pt x="987" y="100"/>
                  </a:lnTo>
                  <a:lnTo>
                    <a:pt x="967" y="95"/>
                  </a:lnTo>
                  <a:lnTo>
                    <a:pt x="947" y="96"/>
                  </a:lnTo>
                  <a:lnTo>
                    <a:pt x="923" y="98"/>
                  </a:lnTo>
                  <a:lnTo>
                    <a:pt x="901" y="100"/>
                  </a:lnTo>
                  <a:lnTo>
                    <a:pt x="875" y="100"/>
                  </a:lnTo>
                  <a:lnTo>
                    <a:pt x="839" y="100"/>
                  </a:lnTo>
                  <a:lnTo>
                    <a:pt x="813" y="100"/>
                  </a:lnTo>
                  <a:lnTo>
                    <a:pt x="791" y="98"/>
                  </a:lnTo>
                  <a:lnTo>
                    <a:pt x="769" y="98"/>
                  </a:lnTo>
                  <a:lnTo>
                    <a:pt x="720" y="102"/>
                  </a:lnTo>
                  <a:lnTo>
                    <a:pt x="681" y="97"/>
                  </a:lnTo>
                  <a:lnTo>
                    <a:pt x="638" y="102"/>
                  </a:lnTo>
                  <a:lnTo>
                    <a:pt x="603" y="98"/>
                  </a:lnTo>
                  <a:lnTo>
                    <a:pt x="563" y="102"/>
                  </a:lnTo>
                  <a:lnTo>
                    <a:pt x="531" y="98"/>
                  </a:lnTo>
                  <a:lnTo>
                    <a:pt x="496" y="98"/>
                  </a:lnTo>
                  <a:lnTo>
                    <a:pt x="463" y="100"/>
                  </a:lnTo>
                  <a:lnTo>
                    <a:pt x="435" y="100"/>
                  </a:lnTo>
                  <a:lnTo>
                    <a:pt x="351" y="100"/>
                  </a:lnTo>
                  <a:lnTo>
                    <a:pt x="326" y="100"/>
                  </a:lnTo>
                  <a:lnTo>
                    <a:pt x="254" y="98"/>
                  </a:lnTo>
                  <a:lnTo>
                    <a:pt x="208" y="100"/>
                  </a:lnTo>
                  <a:lnTo>
                    <a:pt x="84" y="97"/>
                  </a:lnTo>
                  <a:lnTo>
                    <a:pt x="15" y="98"/>
                  </a:lnTo>
                  <a:lnTo>
                    <a:pt x="3" y="90"/>
                  </a:lnTo>
                  <a:lnTo>
                    <a:pt x="0" y="78"/>
                  </a:lnTo>
                  <a:lnTo>
                    <a:pt x="0" y="65"/>
                  </a:lnTo>
                  <a:lnTo>
                    <a:pt x="0" y="5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73750" name="Rectangle 22">
            <a:extLst>
              <a:ext uri="{FF2B5EF4-FFF2-40B4-BE49-F238E27FC236}">
                <a16:creationId xmlns:a16="http://schemas.microsoft.com/office/drawing/2014/main" id="{5585A893-D9BD-B044-81F8-D343615AFB4F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0"/>
            <a:ext cx="10363200" cy="1143000"/>
          </a:xfrm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73751" name="Rectangle 23">
            <a:extLst>
              <a:ext uri="{FF2B5EF4-FFF2-40B4-BE49-F238E27FC236}">
                <a16:creationId xmlns:a16="http://schemas.microsoft.com/office/drawing/2014/main" id="{50D37638-5F91-5C45-BAFF-D751B75E3B37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73752" name="Rectangle 24">
            <a:extLst>
              <a:ext uri="{FF2B5EF4-FFF2-40B4-BE49-F238E27FC236}">
                <a16:creationId xmlns:a16="http://schemas.microsoft.com/office/drawing/2014/main" id="{37580075-1317-D34D-8045-6688C7127A46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211362A7-1246-E54B-B876-F307B5EA5733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73753" name="Rectangle 25">
            <a:extLst>
              <a:ext uri="{FF2B5EF4-FFF2-40B4-BE49-F238E27FC236}">
                <a16:creationId xmlns:a16="http://schemas.microsoft.com/office/drawing/2014/main" id="{DC1F1039-7629-664B-AC8B-CF5873A8663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3754" name="Rectangle 26">
            <a:extLst>
              <a:ext uri="{FF2B5EF4-FFF2-40B4-BE49-F238E27FC236}">
                <a16:creationId xmlns:a16="http://schemas.microsoft.com/office/drawing/2014/main" id="{C2AC05FF-DB67-AA48-A817-8C4D29AB743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ABE566A-6B09-584C-A54F-BAA90BD21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321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EA0E0-F184-5B4A-A4E9-992F80241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CAE7AE-FDB6-CB47-8682-766A017174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644AB6-10C6-D242-9DEE-0EEDD9CDA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1362A7-1246-E54B-B876-F307B5EA5733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ACC493-12C6-AE48-87DB-1088FB633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008FB6-3E86-1B49-B7DA-E3A4378DD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BE566A-6B09-584C-A54F-BAA90BD21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582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751587-C566-3C4E-ADA8-AFF866E2A9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76267" y="889000"/>
            <a:ext cx="2965451" cy="5362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BD0DE0-0F51-2A4C-B927-CC683B30CD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79918" y="889000"/>
            <a:ext cx="8693149" cy="5362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2ECFBC-16CF-D74C-8375-6D134F5C6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1362A7-1246-E54B-B876-F307B5EA5733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10BA8E-5642-9943-94BB-65E16680D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387FCB-6942-B44C-AD8C-94CD71F45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BE566A-6B09-584C-A54F-BAA90BD21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26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4D742-B276-3143-9DC3-6FBF61E09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18" y="889000"/>
            <a:ext cx="11846983" cy="11557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DC78AAA4-A41A-E744-806D-8A4B2232E8EE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179917" y="2116139"/>
            <a:ext cx="11861800" cy="4135437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46DCC2-D4F7-1845-9024-15A88CB827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211362A7-1246-E54B-B876-F307B5EA5733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F6A565-BAA0-9240-8DD1-96F48F1C7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E5278-FD43-3245-BCD3-125EA42BE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6ABE566A-6B09-584C-A54F-BAA90BD21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740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06D2E-5133-5C40-B417-BEE9F7B3A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18" y="889000"/>
            <a:ext cx="11846983" cy="11557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4F4A7203-BECF-3641-B881-A19FF2B0BBB6}"/>
              </a:ext>
            </a:extLst>
          </p:cNvPr>
          <p:cNvSpPr>
            <a:spLocks noGrp="1"/>
          </p:cNvSpPr>
          <p:nvPr>
            <p:ph type="chart" idx="1"/>
          </p:nvPr>
        </p:nvSpPr>
        <p:spPr>
          <a:xfrm>
            <a:off x="179917" y="2116139"/>
            <a:ext cx="11861800" cy="4135437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D836EE-62F1-D847-B429-26B7607BBF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211362A7-1246-E54B-B876-F307B5EA5733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1E85A-11E3-9845-82F6-89303614D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49AEBE-4175-F54A-8A4E-92F8D8D16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6ABE566A-6B09-584C-A54F-BAA90BD21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860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C9ADC-AE78-4449-9CFC-CE083B8368C8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179918" y="889000"/>
            <a:ext cx="11846983" cy="11557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01FE4-78E5-5942-A6C5-4AC5A63F6DA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79918" y="2116139"/>
            <a:ext cx="5829300" cy="199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5CC42A-8612-5A43-AC77-3EB165A78C5E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212418" y="2116139"/>
            <a:ext cx="5829300" cy="199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76E02DB-1C6E-DC40-97E6-727B51DB70AF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179918" y="4259263"/>
            <a:ext cx="5829300" cy="199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B5ADD1-865B-294B-A932-8B2FB4F745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418" y="4259263"/>
            <a:ext cx="5829300" cy="199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9F7C0F-E3D5-1242-9C48-E1BA545144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211362A7-1246-E54B-B876-F307B5EA5733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D61CDA-FA1F-E440-8155-6B8475263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65B605-B357-7947-83DA-D79AF9232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6ABE566A-6B09-584C-A54F-BAA90BD21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401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095287E-B2E4-A546-9114-5BDAE8221A2F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179917" y="889000"/>
            <a:ext cx="11861800" cy="536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7D8425-966C-D946-9CF0-9F99C28944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211362A7-1246-E54B-B876-F307B5EA5733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49C94E-1590-D245-BAF9-0D84287F4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039A1C-1BEE-3843-9543-FE6557FC3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6ABE566A-6B09-584C-A54F-BAA90BD21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7679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650C9-2003-7341-9CB3-E88B90795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18" y="889000"/>
            <a:ext cx="11846983" cy="11557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C1AFC2-532A-FF4D-85B2-A3E1DD3DCC71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79918" y="2116139"/>
            <a:ext cx="5829300" cy="4135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4E28DD-90FA-E84B-84F7-A21BE9663A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2418" y="2116139"/>
            <a:ext cx="5829300" cy="4135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F86831-D279-6B42-B08B-3F2939A65A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211362A7-1246-E54B-B876-F307B5EA5733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0C0FC1-CAF2-8649-8754-0C57773E0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CE9F93-B796-4F44-AA43-65E0A9741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6ABE566A-6B09-584C-A54F-BAA90BD21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2545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_1_No_UR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Picture 27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4334" y="0"/>
            <a:ext cx="12206335" cy="576072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3218C4C-24C9-954F-B205-28C605465647}"/>
              </a:ext>
            </a:extLst>
          </p:cNvPr>
          <p:cNvSpPr txBox="1">
            <a:spLocks/>
          </p:cNvSpPr>
          <p:nvPr userDrawn="1"/>
        </p:nvSpPr>
        <p:spPr>
          <a:xfrm>
            <a:off x="2" y="1916598"/>
            <a:ext cx="12191999" cy="731520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lIns="91440" anchor="ctr" anchorCtr="0">
            <a:norm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2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/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2" name="Title 1"/>
          <p:cNvSpPr>
            <a:spLocks noGrp="1"/>
          </p:cNvSpPr>
          <p:nvPr>
            <p:ph type="ctrTitle" hasCustomPrompt="1"/>
          </p:nvPr>
        </p:nvSpPr>
        <p:spPr>
          <a:xfrm>
            <a:off x="584293" y="563832"/>
            <a:ext cx="10902484" cy="731520"/>
          </a:xfrm>
          <a:prstGeom prst="rect">
            <a:avLst/>
          </a:prstGeom>
        </p:spPr>
        <p:txBody>
          <a:bodyPr lIns="91440" anchor="ctr" anchorCtr="0">
            <a:normAutofit/>
          </a:bodyPr>
          <a:lstStyle>
            <a:lvl1pPr algn="l">
              <a:lnSpc>
                <a:spcPts val="4000"/>
              </a:lnSpc>
              <a:defRPr sz="32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and Add Title of Talk</a:t>
            </a:r>
          </a:p>
        </p:txBody>
      </p:sp>
      <p:sp>
        <p:nvSpPr>
          <p:cNvPr id="272" name="Text Placeholder 15"/>
          <p:cNvSpPr>
            <a:spLocks noGrp="1"/>
          </p:cNvSpPr>
          <p:nvPr>
            <p:ph type="body" sz="quarter" idx="18" hasCustomPrompt="1"/>
          </p:nvPr>
        </p:nvSpPr>
        <p:spPr>
          <a:xfrm>
            <a:off x="591649" y="3787812"/>
            <a:ext cx="5326799" cy="1828800"/>
          </a:xfrm>
          <a:prstGeom prst="rect">
            <a:avLst/>
          </a:prstGeom>
        </p:spPr>
        <p:txBody>
          <a:bodyPr lIns="91440" tIns="91440" rIns="91440" bIns="91440" anchor="t" anchorCtr="0">
            <a:noAutofit/>
          </a:bodyPr>
          <a:lstStyle>
            <a:lvl1pPr marL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000" baseline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spcBef>
                <a:spcPts val="0"/>
              </a:spcBef>
              <a:buNone/>
              <a:defRPr sz="1800" i="1">
                <a:solidFill>
                  <a:schemeClr val="accent2"/>
                </a:solidFill>
                <a:latin typeface="Arial"/>
              </a:defRPr>
            </a:lvl2pPr>
            <a:lvl3pPr marL="0" indent="0" algn="l">
              <a:spcBef>
                <a:spcPts val="0"/>
              </a:spcBef>
              <a:buNone/>
              <a:defRPr sz="1600" i="1">
                <a:solidFill>
                  <a:schemeClr val="accent2"/>
                </a:solidFill>
                <a:latin typeface="Arial"/>
              </a:defRPr>
            </a:lvl3pPr>
            <a:lvl4pPr marL="628650" indent="0" algn="ctr">
              <a:buNone/>
              <a:defRPr/>
            </a:lvl4pPr>
            <a:lvl5pPr marL="803275" indent="0" algn="ctr">
              <a:buNone/>
              <a:defRPr/>
            </a:lvl5pPr>
          </a:lstStyle>
          <a:p>
            <a:pPr lvl="0"/>
            <a:r>
              <a:rPr lang="en-US" dirty="0"/>
              <a:t>Click and Add Speaker Info</a:t>
            </a:r>
          </a:p>
        </p:txBody>
      </p:sp>
      <p:sp>
        <p:nvSpPr>
          <p:cNvPr id="273" name="Date"/>
          <p:cNvSpPr>
            <a:spLocks noGrp="1"/>
          </p:cNvSpPr>
          <p:nvPr>
            <p:ph type="body" sz="quarter" idx="14" hasCustomPrompt="1"/>
          </p:nvPr>
        </p:nvSpPr>
        <p:spPr>
          <a:xfrm>
            <a:off x="616428" y="6179016"/>
            <a:ext cx="5041912" cy="29260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1600"/>
              </a:lnSpc>
              <a:buNone/>
              <a:defRPr sz="1400" b="1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and Add Last Updated Info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6BD1B3C-4A69-7143-8DCA-B3A49AE6D9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17947" y="6070116"/>
            <a:ext cx="2645581" cy="548640"/>
          </a:xfrm>
          <a:prstGeom prst="rect">
            <a:avLst/>
          </a:prstGeom>
        </p:spPr>
      </p:pic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E8B5EED3-5AE9-D342-ABBB-83723E8969E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20705" y="3787812"/>
            <a:ext cx="5326799" cy="1828800"/>
          </a:xfrm>
          <a:prstGeom prst="rect">
            <a:avLst/>
          </a:prstGeom>
        </p:spPr>
        <p:txBody>
          <a:bodyPr lIns="91440" tIns="91440" rIns="91440" bIns="91440" anchor="t" anchorCtr="0">
            <a:noAutofit/>
          </a:bodyPr>
          <a:lstStyle>
            <a:lvl1pPr marL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000" baseline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spcBef>
                <a:spcPts val="0"/>
              </a:spcBef>
              <a:buNone/>
              <a:defRPr sz="1800" i="1">
                <a:solidFill>
                  <a:schemeClr val="accent2"/>
                </a:solidFill>
                <a:latin typeface="Arial"/>
              </a:defRPr>
            </a:lvl2pPr>
            <a:lvl3pPr marL="0" indent="0" algn="l">
              <a:spcBef>
                <a:spcPts val="0"/>
              </a:spcBef>
              <a:buNone/>
              <a:defRPr sz="1600" i="1">
                <a:solidFill>
                  <a:schemeClr val="accent2"/>
                </a:solidFill>
                <a:latin typeface="Arial"/>
              </a:defRPr>
            </a:lvl3pPr>
            <a:lvl4pPr marL="628650" indent="0" algn="ctr">
              <a:buNone/>
              <a:defRPr/>
            </a:lvl4pPr>
            <a:lvl5pPr marL="803275" indent="0" algn="ctr">
              <a:buNone/>
              <a:defRPr/>
            </a:lvl5pPr>
          </a:lstStyle>
          <a:p>
            <a:pPr lvl="0"/>
            <a:r>
              <a:rPr lang="en-US" dirty="0"/>
              <a:t>Click and Add Speaker Info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4E9E4F4-E185-BF41-838C-822DB6A1ABAA}"/>
              </a:ext>
            </a:extLst>
          </p:cNvPr>
          <p:cNvCxnSpPr>
            <a:cxnSpLocks/>
          </p:cNvCxnSpPr>
          <p:nvPr userDrawn="1"/>
        </p:nvCxnSpPr>
        <p:spPr>
          <a:xfrm>
            <a:off x="-12787" y="3645530"/>
            <a:ext cx="12192000" cy="0"/>
          </a:xfrm>
          <a:prstGeom prst="line">
            <a:avLst/>
          </a:prstGeom>
          <a:ln w="15875">
            <a:solidFill>
              <a:srgbClr val="00AEE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72A757B1-48AC-C543-9304-501E548193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1649" y="1941254"/>
            <a:ext cx="9469711" cy="697986"/>
          </a:xfrm>
          <a:prstGeom prst="rect">
            <a:avLst/>
          </a:prstGeom>
        </p:spPr>
        <p:txBody>
          <a:bodyPr lIns="91440" tIns="91440" rIns="91440" bIns="91440" anchor="ctr" anchorCtr="0">
            <a:noAutofit/>
          </a:bodyPr>
          <a:lstStyle>
            <a:lvl1pPr marL="0" indent="0" algn="l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  <a:defRPr sz="3200" baseline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spcBef>
                <a:spcPts val="0"/>
              </a:spcBef>
              <a:buNone/>
              <a:defRPr sz="1800" i="1">
                <a:solidFill>
                  <a:schemeClr val="accent2"/>
                </a:solidFill>
                <a:latin typeface="Arial"/>
              </a:defRPr>
            </a:lvl2pPr>
            <a:lvl3pPr marL="0" indent="0" algn="l">
              <a:spcBef>
                <a:spcPts val="0"/>
              </a:spcBef>
              <a:buNone/>
              <a:defRPr sz="1600" i="1">
                <a:solidFill>
                  <a:schemeClr val="accent2"/>
                </a:solidFill>
                <a:latin typeface="Arial"/>
              </a:defRPr>
            </a:lvl3pPr>
            <a:lvl4pPr marL="628650" indent="0" algn="ctr">
              <a:buNone/>
              <a:defRPr/>
            </a:lvl4pPr>
            <a:lvl5pPr marL="803275" indent="0" algn="ctr">
              <a:buNone/>
              <a:defRPr/>
            </a:lvl5pPr>
          </a:lstStyle>
          <a:p>
            <a:pPr lvl="0"/>
            <a:r>
              <a:rPr lang="en-US" dirty="0"/>
              <a:t>Click and Add Speaker Info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22598A-496A-1146-848B-8BF2B9EB5FA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870755" y="6113700"/>
            <a:ext cx="2406316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341820"/>
      </p:ext>
    </p:extLst>
  </p:cSld>
  <p:clrMapOvr>
    <a:masterClrMapping/>
  </p:clrMapOvr>
  <p:transition spd="slow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1_No_UR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Picture 279" descr="background.jpg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2" y="742842"/>
            <a:ext cx="12206335" cy="539496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82" name="Title 1"/>
          <p:cNvSpPr>
            <a:spLocks noGrp="1"/>
          </p:cNvSpPr>
          <p:nvPr>
            <p:ph type="ctrTitle" hasCustomPrompt="1"/>
          </p:nvPr>
        </p:nvSpPr>
        <p:spPr>
          <a:xfrm>
            <a:off x="584291" y="1233310"/>
            <a:ext cx="10969872" cy="1572034"/>
          </a:xfrm>
          <a:prstGeom prst="rect">
            <a:avLst/>
          </a:prstGeom>
        </p:spPr>
        <p:txBody>
          <a:bodyPr lIns="91440" anchor="ctr" anchorCtr="0">
            <a:normAutofit/>
          </a:bodyPr>
          <a:lstStyle>
            <a:lvl1pPr algn="l">
              <a:lnSpc>
                <a:spcPts val="4000"/>
              </a:lnSpc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and Add Title of Talk</a:t>
            </a:r>
          </a:p>
        </p:txBody>
      </p:sp>
      <p:sp>
        <p:nvSpPr>
          <p:cNvPr id="272" name="Text Placeholder 15"/>
          <p:cNvSpPr>
            <a:spLocks noGrp="1"/>
          </p:cNvSpPr>
          <p:nvPr>
            <p:ph type="body" sz="quarter" idx="18" hasCustomPrompt="1"/>
          </p:nvPr>
        </p:nvSpPr>
        <p:spPr>
          <a:xfrm>
            <a:off x="591648" y="3273941"/>
            <a:ext cx="10962515" cy="1828800"/>
          </a:xfrm>
          <a:prstGeom prst="rect">
            <a:avLst/>
          </a:prstGeom>
        </p:spPr>
        <p:txBody>
          <a:bodyPr lIns="91440" tIns="91440" rIns="91440" bIns="91440" anchor="ctr" anchorCtr="0">
            <a:noAutofit/>
          </a:bodyPr>
          <a:lstStyle>
            <a:lvl1pPr marL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400" baseline="0">
                <a:solidFill>
                  <a:schemeClr val="bg1">
                    <a:lumMod val="95000"/>
                  </a:schemeClr>
                </a:solidFill>
                <a:latin typeface="Arial"/>
              </a:defRPr>
            </a:lvl1pPr>
            <a:lvl2pPr marL="0" indent="0" algn="l">
              <a:spcBef>
                <a:spcPts val="0"/>
              </a:spcBef>
              <a:buNone/>
              <a:defRPr sz="1800" i="1">
                <a:solidFill>
                  <a:schemeClr val="accent2"/>
                </a:solidFill>
                <a:latin typeface="Arial"/>
              </a:defRPr>
            </a:lvl2pPr>
            <a:lvl3pPr marL="0" indent="0" algn="l">
              <a:spcBef>
                <a:spcPts val="0"/>
              </a:spcBef>
              <a:buNone/>
              <a:defRPr sz="1600" i="1">
                <a:solidFill>
                  <a:schemeClr val="accent2"/>
                </a:solidFill>
                <a:latin typeface="Arial"/>
              </a:defRPr>
            </a:lvl3pPr>
            <a:lvl4pPr marL="628650" indent="0" algn="ctr">
              <a:buNone/>
              <a:defRPr/>
            </a:lvl4pPr>
            <a:lvl5pPr marL="803275" indent="0" algn="ctr">
              <a:buNone/>
              <a:defRPr/>
            </a:lvl5pPr>
          </a:lstStyle>
          <a:p>
            <a:pPr lvl="0"/>
            <a:r>
              <a:rPr lang="en-US" dirty="0"/>
              <a:t>Click and Add Speaker Info</a:t>
            </a:r>
          </a:p>
        </p:txBody>
      </p:sp>
      <p:sp>
        <p:nvSpPr>
          <p:cNvPr id="273" name="Date"/>
          <p:cNvSpPr>
            <a:spLocks noGrp="1"/>
          </p:cNvSpPr>
          <p:nvPr>
            <p:ph type="body" sz="quarter" idx="14" hasCustomPrompt="1"/>
          </p:nvPr>
        </p:nvSpPr>
        <p:spPr>
          <a:xfrm>
            <a:off x="616427" y="5423101"/>
            <a:ext cx="10972800" cy="29260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1600"/>
              </a:lnSpc>
              <a:buNone/>
              <a:defRPr sz="1400" b="0" baseline="0">
                <a:solidFill>
                  <a:srgbClr val="6FC5FF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Click and Add Last Updated Info</a:t>
            </a:r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2" y="756440"/>
            <a:ext cx="12217149" cy="0"/>
          </a:xfrm>
          <a:prstGeom prst="line">
            <a:avLst/>
          </a:prstGeom>
          <a:ln w="508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2" y="6109521"/>
            <a:ext cx="12217149" cy="0"/>
          </a:xfrm>
          <a:prstGeom prst="line">
            <a:avLst/>
          </a:prstGeom>
          <a:ln w="508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7987091"/>
      </p:ext>
    </p:extLst>
  </p:cSld>
  <p:clrMapOvr>
    <a:masterClrMapping/>
  </p:clrMapOvr>
  <p:transition spd="slow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os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12216384" cy="1231392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0" y="1234259"/>
            <a:ext cx="12216384" cy="56174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7" name="Rectangle 56"/>
          <p:cNvSpPr/>
          <p:nvPr/>
        </p:nvSpPr>
        <p:spPr>
          <a:xfrm>
            <a:off x="431800" y="374418"/>
            <a:ext cx="11338557" cy="584775"/>
          </a:xfrm>
          <a:prstGeom prst="rect">
            <a:avLst/>
          </a:prstGeom>
        </p:spPr>
        <p:txBody>
          <a:bodyPr wrap="square" lIns="91440" anchor="ctr">
            <a:spAutoFit/>
          </a:bodyPr>
          <a:lstStyle/>
          <a:p>
            <a:pPr defTabSz="457200">
              <a:spcAft>
                <a:spcPts val="0"/>
              </a:spcAft>
            </a:pPr>
            <a:r>
              <a:rPr lang="en-US" sz="3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-108" charset="-128"/>
                <a:cs typeface="Calibri" panose="020F0502020204030204" pitchFamily="34" charset="0"/>
              </a:rPr>
              <a:t>Disclosures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1688442"/>
            <a:ext cx="11353800" cy="373989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280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Type in Speaker name, disclosure information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" y="1227648"/>
            <a:ext cx="12217149" cy="0"/>
          </a:xfrm>
          <a:prstGeom prst="line">
            <a:avLst/>
          </a:prstGeom>
          <a:ln w="1905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855578"/>
      </p:ext>
    </p:extLst>
  </p:cSld>
  <p:clrMapOvr>
    <a:masterClrMapping/>
  </p:clrMapOvr>
  <p:transition spd="slow"/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5D453-8D3B-5A4F-9E4F-6923DFC5A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6DA09-35AF-2745-9A7F-EE51E6752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C8303-27D4-7249-AE31-4A5C954D1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1362A7-1246-E54B-B876-F307B5EA5733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F28E9A-1ED0-384C-92D5-4FFFBDFD3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8BB500-63AF-1848-9701-2F2FD23D9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BE566A-6B09-584C-A54F-BAA90BD21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0093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 flipH="1">
            <a:off x="-1" y="5029199"/>
            <a:ext cx="12216385" cy="1832458"/>
          </a:xfrm>
          <a:prstGeom prst="rect">
            <a:avLst/>
          </a:prstGeom>
        </p:spPr>
      </p:pic>
      <p:pic>
        <p:nvPicPr>
          <p:cNvPr id="8" name="Picture 7" descr="backgroun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-1"/>
            <a:ext cx="12216385" cy="18324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802885"/>
            <a:ext cx="12192000" cy="1137666"/>
          </a:xfrm>
          <a:prstGeom prst="rect">
            <a:avLst/>
          </a:prstGeom>
        </p:spPr>
        <p:txBody>
          <a:bodyPr lIns="91440" tIns="45720" rIns="91440" bIns="45720" anchor="ctr">
            <a:normAutofit/>
          </a:bodyPr>
          <a:lstStyle>
            <a:lvl1pPr algn="ctr">
              <a:defRPr sz="3200" b="1" cap="none">
                <a:solidFill>
                  <a:srgbClr val="003A7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" y="1834421"/>
            <a:ext cx="12217149" cy="0"/>
          </a:xfrm>
          <a:prstGeom prst="line">
            <a:avLst/>
          </a:prstGeom>
          <a:ln w="1905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" y="5037619"/>
            <a:ext cx="12217149" cy="0"/>
          </a:xfrm>
          <a:prstGeom prst="line">
            <a:avLst/>
          </a:prstGeom>
          <a:ln w="1905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9785246"/>
      </p:ext>
    </p:extLst>
  </p:cSld>
  <p:clrMapOvr>
    <a:masterClrMapping/>
  </p:clrMapOvr>
  <p:transition spd="slow"/>
  <p:hf sldNum="0"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nical Tr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4"/>
          <p:cNvSpPr txBox="1">
            <a:spLocks/>
          </p:cNvSpPr>
          <p:nvPr/>
        </p:nvSpPr>
        <p:spPr>
          <a:xfrm>
            <a:off x="1" y="2794000"/>
            <a:ext cx="12191999" cy="1295400"/>
          </a:xfrm>
          <a:prstGeom prst="rect">
            <a:avLst/>
          </a:prstGeom>
          <a:solidFill>
            <a:srgbClr val="D1E0EF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7" name="Picture 6" descr="backgroun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 flipH="1">
            <a:off x="-1" y="5029199"/>
            <a:ext cx="12216385" cy="1832458"/>
          </a:xfrm>
          <a:prstGeom prst="rect">
            <a:avLst/>
          </a:prstGeom>
        </p:spPr>
      </p:pic>
      <p:pic>
        <p:nvPicPr>
          <p:cNvPr id="8" name="Picture 7" descr="backgroun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-1"/>
            <a:ext cx="12216385" cy="18324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9647" y="2806700"/>
            <a:ext cx="1097762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1" cap="none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2" y="1834421"/>
            <a:ext cx="12217149" cy="0"/>
          </a:xfrm>
          <a:prstGeom prst="line">
            <a:avLst/>
          </a:prstGeom>
          <a:ln w="1905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" y="5037642"/>
            <a:ext cx="12217149" cy="0"/>
          </a:xfrm>
          <a:prstGeom prst="line">
            <a:avLst/>
          </a:prstGeom>
          <a:ln w="1905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1">
            <a:extLst>
              <a:ext uri="{FF2B5EF4-FFF2-40B4-BE49-F238E27FC236}">
                <a16:creationId xmlns:a16="http://schemas.microsoft.com/office/drawing/2014/main" id="{EB06B008-0FDC-6E43-A607-EEF5C8D1C13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394430" y="3965467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ED554DD9-E9B7-4246-BB7D-59CA9E5E678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067051" y="3494774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5D19D544-FA49-DF42-A45D-B4724C8DF709}"/>
              </a:ext>
            </a:extLst>
          </p:cNvPr>
          <p:cNvSpPr txBox="1">
            <a:spLocks/>
          </p:cNvSpPr>
          <p:nvPr userDrawn="1"/>
        </p:nvSpPr>
        <p:spPr>
          <a:xfrm>
            <a:off x="731" y="-3405"/>
            <a:ext cx="12216384" cy="457200"/>
          </a:xfrm>
          <a:prstGeom prst="rect">
            <a:avLst/>
          </a:prstGeom>
          <a:solidFill>
            <a:srgbClr val="00B0F0"/>
          </a:solidFill>
        </p:spPr>
        <p:txBody>
          <a:bodyPr tIns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712030"/>
      </p:ext>
    </p:extLst>
  </p:cSld>
  <p:clrMapOvr>
    <a:masterClrMapping/>
  </p:clrMapOvr>
  <p:transition spd="slow"/>
  <p:hf sldNum="0"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blish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4"/>
          <p:cNvSpPr txBox="1">
            <a:spLocks/>
          </p:cNvSpPr>
          <p:nvPr/>
        </p:nvSpPr>
        <p:spPr>
          <a:xfrm>
            <a:off x="732" y="2806700"/>
            <a:ext cx="12191999" cy="1295400"/>
          </a:xfrm>
          <a:prstGeom prst="rect">
            <a:avLst/>
          </a:prstGeom>
          <a:solidFill>
            <a:srgbClr val="FFC000">
              <a:alpha val="30000"/>
            </a:srgbClr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7" name="Picture 6" descr="backgroun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 flipH="1">
            <a:off x="-1" y="5029199"/>
            <a:ext cx="12216385" cy="1832458"/>
          </a:xfrm>
          <a:prstGeom prst="rect">
            <a:avLst/>
          </a:prstGeom>
        </p:spPr>
      </p:pic>
      <p:pic>
        <p:nvPicPr>
          <p:cNvPr id="8" name="Picture 7" descr="backgroun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-1"/>
            <a:ext cx="12216385" cy="18324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261" y="2822040"/>
            <a:ext cx="11360728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1" cap="none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2" y="1834421"/>
            <a:ext cx="12217149" cy="0"/>
          </a:xfrm>
          <a:prstGeom prst="line">
            <a:avLst/>
          </a:prstGeom>
          <a:ln w="1905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" y="5037642"/>
            <a:ext cx="12217149" cy="0"/>
          </a:xfrm>
          <a:prstGeom prst="line">
            <a:avLst/>
          </a:prstGeom>
          <a:ln w="1905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4">
            <a:extLst>
              <a:ext uri="{FF2B5EF4-FFF2-40B4-BE49-F238E27FC236}">
                <a16:creationId xmlns:a16="http://schemas.microsoft.com/office/drawing/2014/main" id="{D93400B5-5C4F-ED40-9D99-955082EEA687}"/>
              </a:ext>
            </a:extLst>
          </p:cNvPr>
          <p:cNvSpPr txBox="1">
            <a:spLocks/>
          </p:cNvSpPr>
          <p:nvPr userDrawn="1"/>
        </p:nvSpPr>
        <p:spPr>
          <a:xfrm>
            <a:off x="731" y="-3405"/>
            <a:ext cx="12216384" cy="457200"/>
          </a:xfrm>
          <a:prstGeom prst="rect">
            <a:avLst/>
          </a:prstGeom>
          <a:solidFill>
            <a:srgbClr val="FFC000"/>
          </a:solidFill>
        </p:spPr>
        <p:txBody>
          <a:bodyPr tIns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515343"/>
      </p:ext>
    </p:extLst>
  </p:cSld>
  <p:clrMapOvr>
    <a:masterClrMapping/>
  </p:clrMapOvr>
  <p:transition spd="slow"/>
  <p:hf sldNum="0"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blish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4"/>
          <p:cNvSpPr txBox="1">
            <a:spLocks/>
          </p:cNvSpPr>
          <p:nvPr/>
        </p:nvSpPr>
        <p:spPr>
          <a:xfrm>
            <a:off x="732" y="2806700"/>
            <a:ext cx="12191999" cy="1295400"/>
          </a:xfrm>
          <a:prstGeom prst="rect">
            <a:avLst/>
          </a:prstGeom>
          <a:solidFill>
            <a:srgbClr val="C00000">
              <a:alpha val="15000"/>
            </a:srgbClr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7" name="Picture 6" descr="backgroun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 flipH="1">
            <a:off x="-1" y="5029199"/>
            <a:ext cx="12216385" cy="1832458"/>
          </a:xfrm>
          <a:prstGeom prst="rect">
            <a:avLst/>
          </a:prstGeom>
        </p:spPr>
      </p:pic>
      <p:pic>
        <p:nvPicPr>
          <p:cNvPr id="8" name="Picture 7" descr="backgroun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-1"/>
            <a:ext cx="12216385" cy="18324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261" y="2822040"/>
            <a:ext cx="11360728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1" cap="none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2" y="1834421"/>
            <a:ext cx="12217149" cy="0"/>
          </a:xfrm>
          <a:prstGeom prst="line">
            <a:avLst/>
          </a:prstGeom>
          <a:ln w="1905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" y="5037642"/>
            <a:ext cx="12217149" cy="0"/>
          </a:xfrm>
          <a:prstGeom prst="line">
            <a:avLst/>
          </a:prstGeom>
          <a:ln w="1905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4">
            <a:extLst>
              <a:ext uri="{FF2B5EF4-FFF2-40B4-BE49-F238E27FC236}">
                <a16:creationId xmlns:a16="http://schemas.microsoft.com/office/drawing/2014/main" id="{D93400B5-5C4F-ED40-9D99-955082EEA687}"/>
              </a:ext>
            </a:extLst>
          </p:cNvPr>
          <p:cNvSpPr txBox="1">
            <a:spLocks/>
          </p:cNvSpPr>
          <p:nvPr userDrawn="1"/>
        </p:nvSpPr>
        <p:spPr>
          <a:xfrm>
            <a:off x="0" y="4211"/>
            <a:ext cx="12216384" cy="457200"/>
          </a:xfrm>
          <a:prstGeom prst="rect">
            <a:avLst/>
          </a:prstGeom>
          <a:solidFill>
            <a:schemeClr val="bg1"/>
          </a:solidFill>
        </p:spPr>
        <p:txBody>
          <a:bodyPr tIns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930D0881-3FEF-EE43-9CB8-CA6C9D60EA96}"/>
              </a:ext>
            </a:extLst>
          </p:cNvPr>
          <p:cNvSpPr txBox="1">
            <a:spLocks/>
          </p:cNvSpPr>
          <p:nvPr userDrawn="1"/>
        </p:nvSpPr>
        <p:spPr>
          <a:xfrm>
            <a:off x="0" y="4771"/>
            <a:ext cx="12216384" cy="457200"/>
          </a:xfrm>
          <a:prstGeom prst="rect">
            <a:avLst/>
          </a:prstGeom>
          <a:solidFill>
            <a:srgbClr val="D50001">
              <a:alpha val="45000"/>
            </a:srgbClr>
          </a:solidFill>
        </p:spPr>
        <p:txBody>
          <a:bodyPr tIns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760118"/>
      </p:ext>
    </p:extLst>
  </p:cSld>
  <p:clrMapOvr>
    <a:masterClrMapping/>
  </p:clrMapOvr>
  <p:transition spd="slow"/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panded Ac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4"/>
          <p:cNvSpPr txBox="1">
            <a:spLocks/>
          </p:cNvSpPr>
          <p:nvPr/>
        </p:nvSpPr>
        <p:spPr>
          <a:xfrm>
            <a:off x="732" y="2806700"/>
            <a:ext cx="12191999" cy="1295400"/>
          </a:xfrm>
          <a:prstGeom prst="rect">
            <a:avLst/>
          </a:prstGeom>
          <a:solidFill>
            <a:srgbClr val="92D050">
              <a:alpha val="30000"/>
            </a:srgbClr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7" name="Picture 6" descr="backgroun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 flipH="1">
            <a:off x="-1" y="5029199"/>
            <a:ext cx="12216385" cy="1832458"/>
          </a:xfrm>
          <a:prstGeom prst="rect">
            <a:avLst/>
          </a:prstGeom>
        </p:spPr>
      </p:pic>
      <p:pic>
        <p:nvPicPr>
          <p:cNvPr id="8" name="Picture 7" descr="backgroun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-1"/>
            <a:ext cx="12216385" cy="18324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261" y="2822040"/>
            <a:ext cx="11360728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1" cap="none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2" y="1834421"/>
            <a:ext cx="12217149" cy="0"/>
          </a:xfrm>
          <a:prstGeom prst="line">
            <a:avLst/>
          </a:prstGeom>
          <a:ln w="1905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" y="5037642"/>
            <a:ext cx="12217149" cy="0"/>
          </a:xfrm>
          <a:prstGeom prst="line">
            <a:avLst/>
          </a:prstGeom>
          <a:ln w="1905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4">
            <a:extLst>
              <a:ext uri="{FF2B5EF4-FFF2-40B4-BE49-F238E27FC236}">
                <a16:creationId xmlns:a16="http://schemas.microsoft.com/office/drawing/2014/main" id="{D93400B5-5C4F-ED40-9D99-955082EEA687}"/>
              </a:ext>
            </a:extLst>
          </p:cNvPr>
          <p:cNvSpPr txBox="1">
            <a:spLocks/>
          </p:cNvSpPr>
          <p:nvPr userDrawn="1"/>
        </p:nvSpPr>
        <p:spPr>
          <a:xfrm>
            <a:off x="731" y="-3405"/>
            <a:ext cx="12216384" cy="457200"/>
          </a:xfrm>
          <a:prstGeom prst="rect">
            <a:avLst/>
          </a:prstGeom>
          <a:solidFill>
            <a:srgbClr val="92D050"/>
          </a:solidFill>
        </p:spPr>
        <p:txBody>
          <a:bodyPr tIns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417878"/>
      </p:ext>
    </p:extLst>
  </p:cSld>
  <p:clrMapOvr>
    <a:masterClrMapping/>
  </p:clrMapOvr>
  <p:transition spd="slow"/>
  <p:hf sldNum="0"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 and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168" y="1828801"/>
            <a:ext cx="12216384" cy="3200398"/>
          </a:xfrm>
          <a:prstGeom prst="rect">
            <a:avLst/>
          </a:prstGeom>
          <a:solidFill>
            <a:srgbClr val="0099D1"/>
          </a:solidFill>
          <a:ln w="6350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7" name="Picture 6" descr="backgroun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 flipH="1">
            <a:off x="-1" y="5029199"/>
            <a:ext cx="12216385" cy="1832458"/>
          </a:xfrm>
          <a:prstGeom prst="rect">
            <a:avLst/>
          </a:prstGeom>
        </p:spPr>
      </p:pic>
      <p:pic>
        <p:nvPicPr>
          <p:cNvPr id="8" name="Picture 7" descr="backgroun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1" y="0"/>
            <a:ext cx="12216385" cy="18324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-22579" y="2489198"/>
            <a:ext cx="12240768" cy="1905000"/>
          </a:xfrm>
          <a:prstGeom prst="rect">
            <a:avLst/>
          </a:prstGeom>
          <a:solidFill>
            <a:schemeClr val="bg1"/>
          </a:solidFill>
        </p:spPr>
        <p:txBody>
          <a:bodyPr lIns="91440" tIns="45720" rIns="91440" bIns="45720" anchor="ctr">
            <a:normAutofit/>
          </a:bodyPr>
          <a:lstStyle>
            <a:lvl1pPr algn="ctr">
              <a:defRPr sz="3200" b="1" cap="none">
                <a:solidFill>
                  <a:srgbClr val="003A7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475283799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12216384" cy="1231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119172"/>
            <a:ext cx="11329416" cy="10911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Text Slide: click to enter title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31799" y="6461761"/>
            <a:ext cx="10485120" cy="32003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400" b="1" baseline="0">
                <a:solidFill>
                  <a:srgbClr val="28507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3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1800" y="1514139"/>
            <a:ext cx="1135380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74320" indent="-228600">
              <a:lnSpc>
                <a:spcPct val="100000"/>
              </a:lnSpc>
              <a:spcBef>
                <a:spcPts val="1600"/>
              </a:spcBef>
              <a:buClr>
                <a:srgbClr val="0070C0"/>
              </a:buClr>
              <a:buSzPct val="110000"/>
              <a:buFont typeface="Arial"/>
              <a:buChar char="•"/>
              <a:defRPr sz="2400" baseline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17220" marR="0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bg2"/>
              </a:buClr>
              <a:buSzPct val="85000"/>
              <a:buFont typeface="Lucida Grande"/>
              <a:buChar char="-"/>
              <a:tabLst/>
              <a:defRPr sz="2200" baseline="0">
                <a:solidFill>
                  <a:srgbClr val="000000"/>
                </a:solidFill>
              </a:defRPr>
            </a:lvl2pPr>
            <a:lvl3pPr marL="960120" indent="-137160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SzPct val="70000"/>
              <a:defRPr sz="20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enter first level text; hit return then tab for 2nd level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2" y="1227648"/>
            <a:ext cx="12217149" cy="0"/>
          </a:xfrm>
          <a:prstGeom prst="line">
            <a:avLst/>
          </a:prstGeom>
          <a:ln w="1905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478565"/>
      </p:ext>
    </p:extLst>
  </p:cSld>
  <p:clrMapOvr>
    <a:masterClrMapping/>
  </p:clrMapOvr>
  <p:transition spd="slow"/>
  <p:hf sldNum="0"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-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12216384" cy="1231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119172"/>
            <a:ext cx="11329416" cy="10911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Text and Figure Slide: click to enter title</a:t>
            </a:r>
          </a:p>
        </p:txBody>
      </p:sp>
      <p:sp>
        <p:nvSpPr>
          <p:cNvPr id="3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1799" y="1514139"/>
            <a:ext cx="5659967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74320" indent="-228600">
              <a:lnSpc>
                <a:spcPct val="100000"/>
              </a:lnSpc>
              <a:spcBef>
                <a:spcPts val="1600"/>
              </a:spcBef>
              <a:buClr>
                <a:srgbClr val="0070C0"/>
              </a:buClr>
              <a:buSzPct val="110000"/>
              <a:buFont typeface="Arial"/>
              <a:buChar char="•"/>
              <a:defRPr sz="2400" baseline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17220" marR="0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bg2"/>
              </a:buClr>
              <a:buSzPct val="85000"/>
              <a:buFont typeface="Lucida Grande"/>
              <a:buChar char="-"/>
              <a:tabLst/>
              <a:defRPr sz="2200" baseline="0">
                <a:solidFill>
                  <a:srgbClr val="000000"/>
                </a:solidFill>
              </a:defRPr>
            </a:lvl2pPr>
            <a:lvl3pPr marL="960120" indent="-137160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SzPct val="70000"/>
              <a:defRPr sz="20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enter first level text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2" y="1227648"/>
            <a:ext cx="12217149" cy="0"/>
          </a:xfrm>
          <a:prstGeom prst="line">
            <a:avLst/>
          </a:prstGeom>
          <a:ln w="1905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31800" y="6461761"/>
            <a:ext cx="10485120" cy="32003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400" b="1" baseline="0">
                <a:solidFill>
                  <a:srgbClr val="28507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190139252"/>
      </p:ext>
    </p:extLst>
  </p:cSld>
  <p:clrMapOvr>
    <a:masterClrMapping/>
  </p:clrMapOvr>
  <p:transition spd="slow"/>
  <p:hf sldNum="0"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es_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12216384" cy="1231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119172"/>
            <a:ext cx="11329416" cy="10911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Graph/Table/Image: click to add title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2" y="1227648"/>
            <a:ext cx="12217149" cy="0"/>
          </a:xfrm>
          <a:prstGeom prst="line">
            <a:avLst/>
          </a:prstGeom>
          <a:ln w="1905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31800" y="6461761"/>
            <a:ext cx="10485120" cy="32003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400" b="1" baseline="0">
                <a:solidFill>
                  <a:srgbClr val="28507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4217712702"/>
      </p:ext>
    </p:extLst>
  </p:cSld>
  <p:clrMapOvr>
    <a:masterClrMapping/>
  </p:clrMapOvr>
  <p:transition spd="slow"/>
  <p:hf sldNum="0"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es +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12216384" cy="1231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119172"/>
            <a:ext cx="11329416" cy="10911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Data Slide: click to add title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227668"/>
            <a:ext cx="12216384" cy="502920"/>
          </a:xfrm>
          <a:prstGeom prst="rect">
            <a:avLst/>
          </a:prstGeom>
          <a:solidFill>
            <a:srgbClr val="6868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2" y="1227648"/>
            <a:ext cx="12217149" cy="0"/>
          </a:xfrm>
          <a:prstGeom prst="line">
            <a:avLst/>
          </a:prstGeom>
          <a:ln w="1905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25219" y="1254759"/>
            <a:ext cx="11338555" cy="457195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2000" b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Title 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1853" y="6461765"/>
            <a:ext cx="10485120" cy="320034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400" b="1" baseline="0">
                <a:solidFill>
                  <a:srgbClr val="28507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1124718753"/>
      </p:ext>
    </p:extLst>
  </p:cSld>
  <p:clrMapOvr>
    <a:masterClrMapping/>
  </p:clrMapOvr>
  <p:transition spd="slow"/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45EC0-596D-CE4A-9DC5-30FF2267E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06368-D8B6-AA44-A46F-70F57B660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659D7-CB2A-B642-82A6-702624EB6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1362A7-1246-E54B-B876-F307B5EA5733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7AFA7F-84A7-0342-AC83-C227F5F1F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356989-F0F2-5C40-A4FF-05E6075A6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BE566A-6B09-584C-A54F-BAA90BD21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5553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12216384" cy="1231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119172"/>
            <a:ext cx="11329416" cy="10911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Graph/Image/Table/Blue: click to add title</a:t>
            </a:r>
          </a:p>
        </p:txBody>
      </p:sp>
      <p:sp>
        <p:nvSpPr>
          <p:cNvPr id="66" name="Rectangle 65"/>
          <p:cNvSpPr/>
          <p:nvPr/>
        </p:nvSpPr>
        <p:spPr>
          <a:xfrm>
            <a:off x="0" y="1219199"/>
            <a:ext cx="12216384" cy="56692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" y="1227648"/>
            <a:ext cx="12217149" cy="0"/>
          </a:xfrm>
          <a:prstGeom prst="line">
            <a:avLst/>
          </a:prstGeom>
          <a:ln w="1905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31800" y="6461761"/>
            <a:ext cx="10485120" cy="32003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400" b="1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435865643"/>
      </p:ext>
    </p:extLst>
  </p:cSld>
  <p:clrMapOvr>
    <a:masterClrMapping/>
  </p:clrMapOvr>
  <p:transition spd="slow"/>
  <p:hf sldNum="0"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ue_Background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06849" cy="6880688"/>
          </a:xfrm>
          <a:prstGeom prst="rect">
            <a:avLst/>
          </a:prstGeom>
        </p:spPr>
      </p:pic>
      <p:sp>
        <p:nvSpPr>
          <p:cNvPr id="98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153200"/>
            <a:ext cx="11329416" cy="10911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Open Blue Layout: click to add title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31800" y="6461761"/>
            <a:ext cx="10485120" cy="32003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400" b="1" baseline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3711927018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_No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lue_Background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07" y="2"/>
            <a:ext cx="12206849" cy="688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105897"/>
      </p:ext>
    </p:extLst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 Whi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3F3F9F6-24A5-064D-99F4-2ADF98E5FC53}"/>
              </a:ext>
            </a:extLst>
          </p:cNvPr>
          <p:cNvSpPr/>
          <p:nvPr userDrawn="1"/>
        </p:nvSpPr>
        <p:spPr>
          <a:xfrm>
            <a:off x="0" y="2133609"/>
            <a:ext cx="12192000" cy="2587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119443"/>
      </p:ext>
    </p:extLst>
  </p:cSld>
  <p:clrMapOvr>
    <a:masterClrMapping/>
  </p:clrMapOvr>
  <p:transition spd="slow"/>
  <p:hf sldNum="0"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pen Whi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06A21870-820E-DF4D-A3C8-66B3E9C67BBF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-7809" y="4500979"/>
            <a:ext cx="12216384" cy="2353634"/>
          </a:xfrm>
          <a:prstGeom prst="rect">
            <a:avLst/>
          </a:prstGeom>
          <a:gradFill flip="none" rotWithShape="1">
            <a:gsLst>
              <a:gs pos="55000">
                <a:srgbClr val="B4C0CA"/>
              </a:gs>
              <a:gs pos="96000">
                <a:srgbClr val="A3B0BC"/>
              </a:gs>
              <a:gs pos="0">
                <a:srgbClr val="D9E4EC"/>
              </a:gs>
              <a:gs pos="100000">
                <a:srgbClr val="DEE0E3"/>
              </a:gs>
            </a:gsLst>
            <a:lin ang="16200000" scaled="0"/>
            <a:tileRect/>
          </a:gradFill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800"/>
              <a:t> </a:t>
            </a:r>
          </a:p>
        </p:txBody>
      </p:sp>
      <p:pic>
        <p:nvPicPr>
          <p:cNvPr id="4" name="Picture 3" descr="Membrane_Light.png">
            <a:extLst>
              <a:ext uri="{FF2B5EF4-FFF2-40B4-BE49-F238E27FC236}">
                <a16:creationId xmlns:a16="http://schemas.microsoft.com/office/drawing/2014/main" id="{69175923-3901-C740-83E7-8EDE96292B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1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799" y="4162475"/>
            <a:ext cx="12313921" cy="402167"/>
          </a:xfrm>
          <a:prstGeom prst="rect">
            <a:avLst/>
          </a:prstGeom>
        </p:spPr>
      </p:pic>
      <p:pic>
        <p:nvPicPr>
          <p:cNvPr id="6" name="Picture 5" descr="background.jpg">
            <a:extLst>
              <a:ext uri="{FF2B5EF4-FFF2-40B4-BE49-F238E27FC236}">
                <a16:creationId xmlns:a16="http://schemas.microsoft.com/office/drawing/2014/main" id="{56483A7B-B64A-E14B-AA36-24B1131056CE}"/>
              </a:ext>
            </a:extLst>
          </p:cNvPr>
          <p:cNvPicPr>
            <a:picLocks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12216384" cy="1231392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B30D9A6-D1B5-F346-A114-283C58B778C0}"/>
              </a:ext>
            </a:extLst>
          </p:cNvPr>
          <p:cNvCxnSpPr/>
          <p:nvPr userDrawn="1"/>
        </p:nvCxnSpPr>
        <p:spPr>
          <a:xfrm>
            <a:off x="2" y="1227648"/>
            <a:ext cx="12217149" cy="0"/>
          </a:xfrm>
          <a:prstGeom prst="line">
            <a:avLst/>
          </a:prstGeom>
          <a:ln w="1905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0504F036-8967-364A-9817-AA899C533B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119172"/>
            <a:ext cx="11329416" cy="10911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Graph/Table/Image: click to add title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3A4E88-291D-4445-9046-93BFF0282628}"/>
              </a:ext>
            </a:extLst>
          </p:cNvPr>
          <p:cNvSpPr/>
          <p:nvPr userDrawn="1"/>
        </p:nvSpPr>
        <p:spPr>
          <a:xfrm>
            <a:off x="-7809" y="4959305"/>
            <a:ext cx="2426320" cy="624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Host Cell</a:t>
            </a:r>
            <a:endParaRPr lang="en-US" sz="2000" baseline="-2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99A003-C3DB-504C-B277-34C3DD596F82}"/>
              </a:ext>
            </a:extLst>
          </p:cNvPr>
          <p:cNvSpPr/>
          <p:nvPr userDrawn="1"/>
        </p:nvSpPr>
        <p:spPr>
          <a:xfrm>
            <a:off x="-7809" y="6448927"/>
            <a:ext cx="3870748" cy="376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Illustration: David H. Spach, MD</a:t>
            </a:r>
            <a:endParaRPr lang="en-US" sz="1400" baseline="-25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237409"/>
      </p:ext>
    </p:extLst>
  </p:cSld>
  <p:clrMapOvr>
    <a:masterClrMapping/>
  </p:clrMapOvr>
  <p:transition spd="slow"/>
  <p:hf sldNum="0"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pen Whi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06A21870-820E-DF4D-A3C8-66B3E9C67BBF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-7809" y="3183039"/>
            <a:ext cx="12216384" cy="3671575"/>
          </a:xfrm>
          <a:prstGeom prst="rect">
            <a:avLst/>
          </a:prstGeom>
          <a:gradFill flip="none" rotWithShape="1">
            <a:gsLst>
              <a:gs pos="55000">
                <a:srgbClr val="B4C0CA"/>
              </a:gs>
              <a:gs pos="96000">
                <a:srgbClr val="A3B0BC"/>
              </a:gs>
              <a:gs pos="0">
                <a:srgbClr val="D9E4EC"/>
              </a:gs>
              <a:gs pos="100000">
                <a:srgbClr val="DEE0E3"/>
              </a:gs>
            </a:gsLst>
            <a:lin ang="16200000" scaled="0"/>
            <a:tileRect/>
          </a:gradFill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800"/>
              <a:t> </a:t>
            </a:r>
          </a:p>
        </p:txBody>
      </p:sp>
      <p:pic>
        <p:nvPicPr>
          <p:cNvPr id="4" name="Picture 3" descr="Membrane_Light.png">
            <a:extLst>
              <a:ext uri="{FF2B5EF4-FFF2-40B4-BE49-F238E27FC236}">
                <a16:creationId xmlns:a16="http://schemas.microsoft.com/office/drawing/2014/main" id="{69175923-3901-C740-83E7-8EDE96292B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1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799" y="2958708"/>
            <a:ext cx="12313921" cy="402167"/>
          </a:xfrm>
          <a:prstGeom prst="rect">
            <a:avLst/>
          </a:prstGeom>
        </p:spPr>
      </p:pic>
      <p:pic>
        <p:nvPicPr>
          <p:cNvPr id="6" name="Picture 5" descr="background.jpg">
            <a:extLst>
              <a:ext uri="{FF2B5EF4-FFF2-40B4-BE49-F238E27FC236}">
                <a16:creationId xmlns:a16="http://schemas.microsoft.com/office/drawing/2014/main" id="{56483A7B-B64A-E14B-AA36-24B1131056CE}"/>
              </a:ext>
            </a:extLst>
          </p:cNvPr>
          <p:cNvPicPr>
            <a:picLocks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12216384" cy="1231392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B30D9A6-D1B5-F346-A114-283C58B778C0}"/>
              </a:ext>
            </a:extLst>
          </p:cNvPr>
          <p:cNvCxnSpPr/>
          <p:nvPr userDrawn="1"/>
        </p:nvCxnSpPr>
        <p:spPr>
          <a:xfrm>
            <a:off x="2" y="1227648"/>
            <a:ext cx="12217149" cy="0"/>
          </a:xfrm>
          <a:prstGeom prst="line">
            <a:avLst/>
          </a:prstGeom>
          <a:ln w="1905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0504F036-8967-364A-9817-AA899C533B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119172"/>
            <a:ext cx="11329416" cy="10911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Graph/Table/Image: click to add title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3A4E88-291D-4445-9046-93BFF0282628}"/>
              </a:ext>
            </a:extLst>
          </p:cNvPr>
          <p:cNvSpPr/>
          <p:nvPr userDrawn="1"/>
        </p:nvSpPr>
        <p:spPr>
          <a:xfrm>
            <a:off x="-7809" y="3420076"/>
            <a:ext cx="2043343" cy="539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Host Cell</a:t>
            </a:r>
            <a:endParaRPr lang="en-US" sz="2000" baseline="-2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99A003-C3DB-504C-B277-34C3DD596F82}"/>
              </a:ext>
            </a:extLst>
          </p:cNvPr>
          <p:cNvSpPr/>
          <p:nvPr userDrawn="1"/>
        </p:nvSpPr>
        <p:spPr>
          <a:xfrm>
            <a:off x="-7809" y="6448927"/>
            <a:ext cx="3870748" cy="376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Illustration: David H. Spach, MD</a:t>
            </a:r>
            <a:endParaRPr lang="en-US" sz="1400" baseline="-25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382144"/>
      </p:ext>
    </p:extLst>
  </p:cSld>
  <p:clrMapOvr>
    <a:masterClrMapping/>
  </p:clrMapOvr>
  <p:transition spd="slow"/>
  <p:hf sldNum="0"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_HR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12216384" cy="1231392"/>
          </a:xfrm>
          <a:prstGeom prst="rect">
            <a:avLst/>
          </a:prstGeom>
        </p:spPr>
      </p:pic>
      <p:sp>
        <p:nvSpPr>
          <p:cNvPr id="35" name="Rectangle 34"/>
          <p:cNvSpPr/>
          <p:nvPr userDrawn="1"/>
        </p:nvSpPr>
        <p:spPr>
          <a:xfrm>
            <a:off x="393586" y="119196"/>
            <a:ext cx="11338557" cy="1096832"/>
          </a:xfrm>
          <a:prstGeom prst="rect">
            <a:avLst/>
          </a:prstGeom>
        </p:spPr>
        <p:txBody>
          <a:bodyPr wrap="square" lIns="91440" anchor="ctr">
            <a:normAutofit/>
          </a:bodyPr>
          <a:lstStyle/>
          <a:p>
            <a:pPr defTabSz="457200">
              <a:spcAft>
                <a:spcPts val="0"/>
              </a:spcAft>
            </a:pPr>
            <a:r>
              <a:rPr lang="en-US" sz="3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-108" charset="-128"/>
                <a:cs typeface="Calibri" panose="020F0502020204030204" pitchFamily="34" charset="0"/>
              </a:rPr>
              <a:t>Acknowledgment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" y="1227648"/>
            <a:ext cx="12217149" cy="0"/>
          </a:xfrm>
          <a:prstGeom prst="line">
            <a:avLst/>
          </a:prstGeom>
          <a:ln w="1905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746761"/>
      </p:ext>
    </p:extLst>
  </p:cSld>
  <p:clrMapOvr>
    <a:masterClrMapping/>
  </p:clrMapOvr>
  <p:transition spd="slow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AB823-477C-7248-B6CE-78C83023C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95DC2-D272-BD45-8B9C-6261E8D5A5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918" y="2116139"/>
            <a:ext cx="5829300" cy="4135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334EA2-8B57-4447-A61E-DF1A362C5C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2418" y="2116139"/>
            <a:ext cx="5829300" cy="4135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3644BD-780D-3B4A-ACEF-C881A85E3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1362A7-1246-E54B-B876-F307B5EA5733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06B2D3-0CE7-A84D-A6F2-63814BACD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48E8D0-5DBD-FD48-B0B5-DB6B7E8B5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BE566A-6B09-584C-A54F-BAA90BD21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488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1AE9B-E657-584B-9A46-638D5E761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ECA439-0CA6-2446-9D96-E92DEFE463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C0CDB1-EC25-874A-8070-D5296F571C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5D419E-A44C-D840-98FB-50BBEE9765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6E9268-BFF4-B748-A3E4-614A6AABDD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56C072-6678-7E44-8A7F-AACF2D344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1362A7-1246-E54B-B876-F307B5EA5733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636160-1861-A240-AB3B-856690A59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721B11-DB15-2C41-8F61-88A84EFFA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BE566A-6B09-584C-A54F-BAA90BD21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411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10426-2855-4449-BCF8-B61B64DA2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A50FA5-A0EF-A344-B119-4ED429968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1362A7-1246-E54B-B876-F307B5EA5733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1DC805-88AA-DA40-8654-E4346C871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529B75-655A-0B4A-80DE-055D36C09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BE566A-6B09-584C-A54F-BAA90BD21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385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690E65-8354-7A4A-AA49-C2D10A582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1362A7-1246-E54B-B876-F307B5EA5733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FE00E7-64C4-8947-B42C-B515EE051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1ABF8D-0918-5F48-9F23-2F04E9EE7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BE566A-6B09-584C-A54F-BAA90BD21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659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7B0AC-14F1-DD41-BE58-028204353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5B8F2-6FB1-D242-807A-1B2684952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D92293-6532-6F49-90A2-3BDC99967C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31C2F0-E09C-4A47-8B60-60486416D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1362A7-1246-E54B-B876-F307B5EA5733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5427DC-2F28-E94A-BE69-6C07A484E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93647D-7A0E-DC43-8C11-529145E3C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BE566A-6B09-584C-A54F-BAA90BD21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109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54AC6-441F-CB4C-9C52-24D23CA03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F08CE6-8927-5843-AD98-61EB84D8F2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A40B16-705E-F040-B87F-826D925CE4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D87E86-96B8-6540-B8AF-74AFFB9A5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1362A7-1246-E54B-B876-F307B5EA5733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B7C98B-69DB-7F4C-B6DC-A49417F77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7500D3-F26B-B340-9E8F-F41FF2FC2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BE566A-6B09-584C-A54F-BAA90BD21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767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6B230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3EC152A5-F7E4-B340-9305-36A41D1B8B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9918" y="889000"/>
            <a:ext cx="11846983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354E6CCC-0A6C-0747-9976-E659A69AB4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79917" y="2116139"/>
            <a:ext cx="11861800" cy="413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2708" name="Freeform 4">
            <a:extLst>
              <a:ext uri="{FF2B5EF4-FFF2-40B4-BE49-F238E27FC236}">
                <a16:creationId xmlns:a16="http://schemas.microsoft.com/office/drawing/2014/main" id="{CFAC2B38-7F42-DE48-BD24-9545747B8C8A}"/>
              </a:ext>
            </a:extLst>
          </p:cNvPr>
          <p:cNvSpPr>
            <a:spLocks/>
          </p:cNvSpPr>
          <p:nvPr/>
        </p:nvSpPr>
        <p:spPr bwMode="auto">
          <a:xfrm>
            <a:off x="4783667" y="53975"/>
            <a:ext cx="2643717" cy="654050"/>
          </a:xfrm>
          <a:custGeom>
            <a:avLst/>
            <a:gdLst>
              <a:gd name="T0" fmla="*/ 16 w 1249"/>
              <a:gd name="T1" fmla="*/ 67 h 412"/>
              <a:gd name="T2" fmla="*/ 26 w 1249"/>
              <a:gd name="T3" fmla="*/ 62 h 412"/>
              <a:gd name="T4" fmla="*/ 452 w 1249"/>
              <a:gd name="T5" fmla="*/ 62 h 412"/>
              <a:gd name="T6" fmla="*/ 483 w 1249"/>
              <a:gd name="T7" fmla="*/ 40 h 412"/>
              <a:gd name="T8" fmla="*/ 505 w 1249"/>
              <a:gd name="T9" fmla="*/ 27 h 412"/>
              <a:gd name="T10" fmla="*/ 526 w 1249"/>
              <a:gd name="T11" fmla="*/ 17 h 412"/>
              <a:gd name="T12" fmla="*/ 552 w 1249"/>
              <a:gd name="T13" fmla="*/ 11 h 412"/>
              <a:gd name="T14" fmla="*/ 578 w 1249"/>
              <a:gd name="T15" fmla="*/ 5 h 412"/>
              <a:gd name="T16" fmla="*/ 605 w 1249"/>
              <a:gd name="T17" fmla="*/ 2 h 412"/>
              <a:gd name="T18" fmla="*/ 639 w 1249"/>
              <a:gd name="T19" fmla="*/ 0 h 412"/>
              <a:gd name="T20" fmla="*/ 678 w 1249"/>
              <a:gd name="T21" fmla="*/ 5 h 412"/>
              <a:gd name="T22" fmla="*/ 714 w 1249"/>
              <a:gd name="T23" fmla="*/ 15 h 412"/>
              <a:gd name="T24" fmla="*/ 740 w 1249"/>
              <a:gd name="T25" fmla="*/ 27 h 412"/>
              <a:gd name="T26" fmla="*/ 768 w 1249"/>
              <a:gd name="T27" fmla="*/ 40 h 412"/>
              <a:gd name="T28" fmla="*/ 786 w 1249"/>
              <a:gd name="T29" fmla="*/ 51 h 412"/>
              <a:gd name="T30" fmla="*/ 802 w 1249"/>
              <a:gd name="T31" fmla="*/ 64 h 412"/>
              <a:gd name="T32" fmla="*/ 1209 w 1249"/>
              <a:gd name="T33" fmla="*/ 62 h 412"/>
              <a:gd name="T34" fmla="*/ 1223 w 1249"/>
              <a:gd name="T35" fmla="*/ 66 h 412"/>
              <a:gd name="T36" fmla="*/ 1233 w 1249"/>
              <a:gd name="T37" fmla="*/ 73 h 412"/>
              <a:gd name="T38" fmla="*/ 1242 w 1249"/>
              <a:gd name="T39" fmla="*/ 91 h 412"/>
              <a:gd name="T40" fmla="*/ 1246 w 1249"/>
              <a:gd name="T41" fmla="*/ 112 h 412"/>
              <a:gd name="T42" fmla="*/ 1248 w 1249"/>
              <a:gd name="T43" fmla="*/ 137 h 412"/>
              <a:gd name="T44" fmla="*/ 1248 w 1249"/>
              <a:gd name="T45" fmla="*/ 349 h 412"/>
              <a:gd name="T46" fmla="*/ 809 w 1249"/>
              <a:gd name="T47" fmla="*/ 350 h 412"/>
              <a:gd name="T48" fmla="*/ 700 w 1249"/>
              <a:gd name="T49" fmla="*/ 409 h 412"/>
              <a:gd name="T50" fmla="*/ 523 w 1249"/>
              <a:gd name="T51" fmla="*/ 411 h 412"/>
              <a:gd name="T52" fmla="*/ 437 w 1249"/>
              <a:gd name="T53" fmla="*/ 346 h 412"/>
              <a:gd name="T54" fmla="*/ 46 w 1249"/>
              <a:gd name="T55" fmla="*/ 349 h 412"/>
              <a:gd name="T56" fmla="*/ 0 w 1249"/>
              <a:gd name="T57" fmla="*/ 349 h 412"/>
              <a:gd name="T58" fmla="*/ 0 w 1249"/>
              <a:gd name="T59" fmla="*/ 152 h 412"/>
              <a:gd name="T60" fmla="*/ 0 w 1249"/>
              <a:gd name="T61" fmla="*/ 123 h 412"/>
              <a:gd name="T62" fmla="*/ 5 w 1249"/>
              <a:gd name="T63" fmla="*/ 94 h 412"/>
              <a:gd name="T64" fmla="*/ 9 w 1249"/>
              <a:gd name="T65" fmla="*/ 80 h 412"/>
              <a:gd name="T66" fmla="*/ 16 w 1249"/>
              <a:gd name="T67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249" h="412">
                <a:moveTo>
                  <a:pt x="16" y="67"/>
                </a:moveTo>
                <a:lnTo>
                  <a:pt x="26" y="62"/>
                </a:lnTo>
                <a:lnTo>
                  <a:pt x="452" y="62"/>
                </a:lnTo>
                <a:lnTo>
                  <a:pt x="483" y="40"/>
                </a:lnTo>
                <a:lnTo>
                  <a:pt x="505" y="27"/>
                </a:lnTo>
                <a:lnTo>
                  <a:pt x="526" y="17"/>
                </a:lnTo>
                <a:lnTo>
                  <a:pt x="552" y="11"/>
                </a:lnTo>
                <a:lnTo>
                  <a:pt x="578" y="5"/>
                </a:lnTo>
                <a:lnTo>
                  <a:pt x="605" y="2"/>
                </a:lnTo>
                <a:lnTo>
                  <a:pt x="639" y="0"/>
                </a:lnTo>
                <a:lnTo>
                  <a:pt x="678" y="5"/>
                </a:lnTo>
                <a:lnTo>
                  <a:pt x="714" y="15"/>
                </a:lnTo>
                <a:lnTo>
                  <a:pt x="740" y="27"/>
                </a:lnTo>
                <a:lnTo>
                  <a:pt x="768" y="40"/>
                </a:lnTo>
                <a:lnTo>
                  <a:pt x="786" y="51"/>
                </a:lnTo>
                <a:lnTo>
                  <a:pt x="802" y="64"/>
                </a:lnTo>
                <a:lnTo>
                  <a:pt x="1209" y="62"/>
                </a:lnTo>
                <a:lnTo>
                  <a:pt x="1223" y="66"/>
                </a:lnTo>
                <a:lnTo>
                  <a:pt x="1233" y="73"/>
                </a:lnTo>
                <a:lnTo>
                  <a:pt x="1242" y="91"/>
                </a:lnTo>
                <a:lnTo>
                  <a:pt x="1246" y="112"/>
                </a:lnTo>
                <a:lnTo>
                  <a:pt x="1248" y="137"/>
                </a:lnTo>
                <a:lnTo>
                  <a:pt x="1248" y="349"/>
                </a:lnTo>
                <a:lnTo>
                  <a:pt x="809" y="350"/>
                </a:lnTo>
                <a:lnTo>
                  <a:pt x="700" y="409"/>
                </a:lnTo>
                <a:lnTo>
                  <a:pt x="523" y="411"/>
                </a:lnTo>
                <a:lnTo>
                  <a:pt x="437" y="346"/>
                </a:lnTo>
                <a:lnTo>
                  <a:pt x="46" y="349"/>
                </a:lnTo>
                <a:lnTo>
                  <a:pt x="0" y="349"/>
                </a:lnTo>
                <a:lnTo>
                  <a:pt x="0" y="152"/>
                </a:lnTo>
                <a:lnTo>
                  <a:pt x="0" y="123"/>
                </a:lnTo>
                <a:lnTo>
                  <a:pt x="5" y="94"/>
                </a:lnTo>
                <a:lnTo>
                  <a:pt x="9" y="80"/>
                </a:lnTo>
                <a:lnTo>
                  <a:pt x="16" y="67"/>
                </a:lnTo>
              </a:path>
            </a:pathLst>
          </a:custGeom>
          <a:gradFill rotWithShape="0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72709" name="Oval 5">
            <a:extLst>
              <a:ext uri="{FF2B5EF4-FFF2-40B4-BE49-F238E27FC236}">
                <a16:creationId xmlns:a16="http://schemas.microsoft.com/office/drawing/2014/main" id="{B14F02C7-FBEB-4B44-8D93-BCA12E8E1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7051" y="61913"/>
            <a:ext cx="1022349" cy="673100"/>
          </a:xfrm>
          <a:prstGeom prst="ellipse">
            <a:avLst/>
          </a:prstGeom>
          <a:gradFill rotWithShape="0">
            <a:gsLst>
              <a:gs pos="0">
                <a:srgbClr val="00CC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endParaRPr kumimoji="1" lang="en-US" altLang="en-US" sz="2400"/>
          </a:p>
        </p:txBody>
      </p:sp>
      <p:sp>
        <p:nvSpPr>
          <p:cNvPr id="72710" name="Freeform 6">
            <a:extLst>
              <a:ext uri="{FF2B5EF4-FFF2-40B4-BE49-F238E27FC236}">
                <a16:creationId xmlns:a16="http://schemas.microsoft.com/office/drawing/2014/main" id="{A6070F85-7418-5F4C-A8B0-389A5FC25A7A}"/>
              </a:ext>
            </a:extLst>
          </p:cNvPr>
          <p:cNvSpPr>
            <a:spLocks/>
          </p:cNvSpPr>
          <p:nvPr/>
        </p:nvSpPr>
        <p:spPr bwMode="auto">
          <a:xfrm>
            <a:off x="4781552" y="452438"/>
            <a:ext cx="2645833" cy="304800"/>
          </a:xfrm>
          <a:custGeom>
            <a:avLst/>
            <a:gdLst>
              <a:gd name="T0" fmla="*/ 60 w 1250"/>
              <a:gd name="T1" fmla="*/ 42 h 192"/>
              <a:gd name="T2" fmla="*/ 98 w 1250"/>
              <a:gd name="T3" fmla="*/ 42 h 192"/>
              <a:gd name="T4" fmla="*/ 128 w 1250"/>
              <a:gd name="T5" fmla="*/ 63 h 192"/>
              <a:gd name="T6" fmla="*/ 176 w 1250"/>
              <a:gd name="T7" fmla="*/ 51 h 192"/>
              <a:gd name="T8" fmla="*/ 231 w 1250"/>
              <a:gd name="T9" fmla="*/ 45 h 192"/>
              <a:gd name="T10" fmla="*/ 269 w 1250"/>
              <a:gd name="T11" fmla="*/ 57 h 192"/>
              <a:gd name="T12" fmla="*/ 311 w 1250"/>
              <a:gd name="T13" fmla="*/ 51 h 192"/>
              <a:gd name="T14" fmla="*/ 378 w 1250"/>
              <a:gd name="T15" fmla="*/ 54 h 192"/>
              <a:gd name="T16" fmla="*/ 420 w 1250"/>
              <a:gd name="T17" fmla="*/ 63 h 192"/>
              <a:gd name="T18" fmla="*/ 483 w 1250"/>
              <a:gd name="T19" fmla="*/ 80 h 192"/>
              <a:gd name="T20" fmla="*/ 513 w 1250"/>
              <a:gd name="T21" fmla="*/ 99 h 192"/>
              <a:gd name="T22" fmla="*/ 536 w 1250"/>
              <a:gd name="T23" fmla="*/ 130 h 192"/>
              <a:gd name="T24" fmla="*/ 578 w 1250"/>
              <a:gd name="T25" fmla="*/ 129 h 192"/>
              <a:gd name="T26" fmla="*/ 617 w 1250"/>
              <a:gd name="T27" fmla="*/ 139 h 192"/>
              <a:gd name="T28" fmla="*/ 651 w 1250"/>
              <a:gd name="T29" fmla="*/ 131 h 192"/>
              <a:gd name="T30" fmla="*/ 688 w 1250"/>
              <a:gd name="T31" fmla="*/ 121 h 192"/>
              <a:gd name="T32" fmla="*/ 728 w 1250"/>
              <a:gd name="T33" fmla="*/ 101 h 192"/>
              <a:gd name="T34" fmla="*/ 769 w 1250"/>
              <a:gd name="T35" fmla="*/ 68 h 192"/>
              <a:gd name="T36" fmla="*/ 814 w 1250"/>
              <a:gd name="T37" fmla="*/ 52 h 192"/>
              <a:gd name="T38" fmla="*/ 844 w 1250"/>
              <a:gd name="T39" fmla="*/ 56 h 192"/>
              <a:gd name="T40" fmla="*/ 881 w 1250"/>
              <a:gd name="T41" fmla="*/ 57 h 192"/>
              <a:gd name="T42" fmla="*/ 933 w 1250"/>
              <a:gd name="T43" fmla="*/ 69 h 192"/>
              <a:gd name="T44" fmla="*/ 963 w 1250"/>
              <a:gd name="T45" fmla="*/ 51 h 192"/>
              <a:gd name="T46" fmla="*/ 989 w 1250"/>
              <a:gd name="T47" fmla="*/ 55 h 192"/>
              <a:gd name="T48" fmla="*/ 1035 w 1250"/>
              <a:gd name="T49" fmla="*/ 33 h 192"/>
              <a:gd name="T50" fmla="*/ 1063 w 1250"/>
              <a:gd name="T51" fmla="*/ 35 h 192"/>
              <a:gd name="T52" fmla="*/ 1096 w 1250"/>
              <a:gd name="T53" fmla="*/ 6 h 192"/>
              <a:gd name="T54" fmla="*/ 1130 w 1250"/>
              <a:gd name="T55" fmla="*/ 32 h 192"/>
              <a:gd name="T56" fmla="*/ 1164 w 1250"/>
              <a:gd name="T57" fmla="*/ 0 h 192"/>
              <a:gd name="T58" fmla="*/ 1195 w 1250"/>
              <a:gd name="T59" fmla="*/ 38 h 192"/>
              <a:gd name="T60" fmla="*/ 1227 w 1250"/>
              <a:gd name="T61" fmla="*/ 16 h 192"/>
              <a:gd name="T62" fmla="*/ 1249 w 1250"/>
              <a:gd name="T63" fmla="*/ 28 h 192"/>
              <a:gd name="T64" fmla="*/ 822 w 1250"/>
              <a:gd name="T65" fmla="*/ 144 h 192"/>
              <a:gd name="T66" fmla="*/ 563 w 1250"/>
              <a:gd name="T67" fmla="*/ 191 h 192"/>
              <a:gd name="T68" fmla="*/ 441 w 1250"/>
              <a:gd name="T69" fmla="*/ 98 h 192"/>
              <a:gd name="T70" fmla="*/ 0 w 1250"/>
              <a:gd name="T71" fmla="*/ 19 h 192"/>
              <a:gd name="T72" fmla="*/ 18 w 1250"/>
              <a:gd name="T73" fmla="*/ 33 h 192"/>
              <a:gd name="T74" fmla="*/ 43 w 1250"/>
              <a:gd name="T75" fmla="*/ 38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50" h="192">
                <a:moveTo>
                  <a:pt x="43" y="38"/>
                </a:moveTo>
                <a:lnTo>
                  <a:pt x="60" y="42"/>
                </a:lnTo>
                <a:lnTo>
                  <a:pt x="79" y="38"/>
                </a:lnTo>
                <a:lnTo>
                  <a:pt x="98" y="42"/>
                </a:lnTo>
                <a:lnTo>
                  <a:pt x="112" y="54"/>
                </a:lnTo>
                <a:lnTo>
                  <a:pt x="128" y="63"/>
                </a:lnTo>
                <a:lnTo>
                  <a:pt x="154" y="55"/>
                </a:lnTo>
                <a:lnTo>
                  <a:pt x="176" y="51"/>
                </a:lnTo>
                <a:lnTo>
                  <a:pt x="208" y="51"/>
                </a:lnTo>
                <a:lnTo>
                  <a:pt x="231" y="45"/>
                </a:lnTo>
                <a:lnTo>
                  <a:pt x="251" y="50"/>
                </a:lnTo>
                <a:lnTo>
                  <a:pt x="269" y="57"/>
                </a:lnTo>
                <a:lnTo>
                  <a:pt x="285" y="60"/>
                </a:lnTo>
                <a:lnTo>
                  <a:pt x="311" y="51"/>
                </a:lnTo>
                <a:lnTo>
                  <a:pt x="338" y="51"/>
                </a:lnTo>
                <a:lnTo>
                  <a:pt x="378" y="54"/>
                </a:lnTo>
                <a:lnTo>
                  <a:pt x="394" y="66"/>
                </a:lnTo>
                <a:lnTo>
                  <a:pt x="420" y="63"/>
                </a:lnTo>
                <a:lnTo>
                  <a:pt x="457" y="60"/>
                </a:lnTo>
                <a:lnTo>
                  <a:pt x="483" y="80"/>
                </a:lnTo>
                <a:lnTo>
                  <a:pt x="498" y="84"/>
                </a:lnTo>
                <a:lnTo>
                  <a:pt x="513" y="99"/>
                </a:lnTo>
                <a:lnTo>
                  <a:pt x="521" y="121"/>
                </a:lnTo>
                <a:lnTo>
                  <a:pt x="536" y="130"/>
                </a:lnTo>
                <a:lnTo>
                  <a:pt x="555" y="130"/>
                </a:lnTo>
                <a:lnTo>
                  <a:pt x="578" y="129"/>
                </a:lnTo>
                <a:lnTo>
                  <a:pt x="601" y="130"/>
                </a:lnTo>
                <a:lnTo>
                  <a:pt x="617" y="139"/>
                </a:lnTo>
                <a:lnTo>
                  <a:pt x="630" y="132"/>
                </a:lnTo>
                <a:lnTo>
                  <a:pt x="651" y="131"/>
                </a:lnTo>
                <a:lnTo>
                  <a:pt x="672" y="118"/>
                </a:lnTo>
                <a:lnTo>
                  <a:pt x="688" y="121"/>
                </a:lnTo>
                <a:lnTo>
                  <a:pt x="716" y="117"/>
                </a:lnTo>
                <a:lnTo>
                  <a:pt x="728" y="101"/>
                </a:lnTo>
                <a:lnTo>
                  <a:pt x="761" y="88"/>
                </a:lnTo>
                <a:lnTo>
                  <a:pt x="769" y="68"/>
                </a:lnTo>
                <a:lnTo>
                  <a:pt x="786" y="58"/>
                </a:lnTo>
                <a:lnTo>
                  <a:pt x="814" y="52"/>
                </a:lnTo>
                <a:lnTo>
                  <a:pt x="829" y="60"/>
                </a:lnTo>
                <a:lnTo>
                  <a:pt x="844" y="56"/>
                </a:lnTo>
                <a:lnTo>
                  <a:pt x="862" y="63"/>
                </a:lnTo>
                <a:lnTo>
                  <a:pt x="881" y="57"/>
                </a:lnTo>
                <a:lnTo>
                  <a:pt x="917" y="63"/>
                </a:lnTo>
                <a:lnTo>
                  <a:pt x="933" y="69"/>
                </a:lnTo>
                <a:lnTo>
                  <a:pt x="951" y="53"/>
                </a:lnTo>
                <a:lnTo>
                  <a:pt x="963" y="51"/>
                </a:lnTo>
                <a:lnTo>
                  <a:pt x="977" y="57"/>
                </a:lnTo>
                <a:lnTo>
                  <a:pt x="989" y="55"/>
                </a:lnTo>
                <a:lnTo>
                  <a:pt x="1006" y="38"/>
                </a:lnTo>
                <a:lnTo>
                  <a:pt x="1035" y="33"/>
                </a:lnTo>
                <a:lnTo>
                  <a:pt x="1049" y="35"/>
                </a:lnTo>
                <a:lnTo>
                  <a:pt x="1063" y="35"/>
                </a:lnTo>
                <a:lnTo>
                  <a:pt x="1084" y="15"/>
                </a:lnTo>
                <a:lnTo>
                  <a:pt x="1096" y="6"/>
                </a:lnTo>
                <a:lnTo>
                  <a:pt x="1112" y="10"/>
                </a:lnTo>
                <a:lnTo>
                  <a:pt x="1130" y="32"/>
                </a:lnTo>
                <a:lnTo>
                  <a:pt x="1148" y="18"/>
                </a:lnTo>
                <a:lnTo>
                  <a:pt x="1164" y="0"/>
                </a:lnTo>
                <a:lnTo>
                  <a:pt x="1179" y="1"/>
                </a:lnTo>
                <a:lnTo>
                  <a:pt x="1195" y="38"/>
                </a:lnTo>
                <a:lnTo>
                  <a:pt x="1209" y="32"/>
                </a:lnTo>
                <a:lnTo>
                  <a:pt x="1227" y="16"/>
                </a:lnTo>
                <a:lnTo>
                  <a:pt x="1241" y="16"/>
                </a:lnTo>
                <a:lnTo>
                  <a:pt x="1249" y="28"/>
                </a:lnTo>
                <a:lnTo>
                  <a:pt x="1249" y="122"/>
                </a:lnTo>
                <a:lnTo>
                  <a:pt x="822" y="144"/>
                </a:lnTo>
                <a:lnTo>
                  <a:pt x="692" y="183"/>
                </a:lnTo>
                <a:lnTo>
                  <a:pt x="563" y="191"/>
                </a:lnTo>
                <a:lnTo>
                  <a:pt x="499" y="156"/>
                </a:lnTo>
                <a:lnTo>
                  <a:pt x="441" y="98"/>
                </a:lnTo>
                <a:lnTo>
                  <a:pt x="0" y="88"/>
                </a:lnTo>
                <a:lnTo>
                  <a:pt x="0" y="19"/>
                </a:lnTo>
                <a:lnTo>
                  <a:pt x="7" y="30"/>
                </a:lnTo>
                <a:lnTo>
                  <a:pt x="18" y="33"/>
                </a:lnTo>
                <a:lnTo>
                  <a:pt x="32" y="34"/>
                </a:lnTo>
                <a:lnTo>
                  <a:pt x="43" y="38"/>
                </a:lnTo>
              </a:path>
            </a:pathLst>
          </a:custGeom>
          <a:solidFill>
            <a:srgbClr val="00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72711" name="Freeform 7">
            <a:extLst>
              <a:ext uri="{FF2B5EF4-FFF2-40B4-BE49-F238E27FC236}">
                <a16:creationId xmlns:a16="http://schemas.microsoft.com/office/drawing/2014/main" id="{B072C927-33EE-9345-B514-2574D653CA56}"/>
              </a:ext>
            </a:extLst>
          </p:cNvPr>
          <p:cNvSpPr>
            <a:spLocks/>
          </p:cNvSpPr>
          <p:nvPr/>
        </p:nvSpPr>
        <p:spPr bwMode="auto">
          <a:xfrm>
            <a:off x="4781552" y="508000"/>
            <a:ext cx="2645833" cy="306388"/>
          </a:xfrm>
          <a:custGeom>
            <a:avLst/>
            <a:gdLst>
              <a:gd name="T0" fmla="*/ 26 w 1250"/>
              <a:gd name="T1" fmla="*/ 125 h 193"/>
              <a:gd name="T2" fmla="*/ 450 w 1250"/>
              <a:gd name="T3" fmla="*/ 125 h 193"/>
              <a:gd name="T4" fmla="*/ 487 w 1250"/>
              <a:gd name="T5" fmla="*/ 155 h 193"/>
              <a:gd name="T6" fmla="*/ 532 w 1250"/>
              <a:gd name="T7" fmla="*/ 175 h 193"/>
              <a:gd name="T8" fmla="*/ 587 w 1250"/>
              <a:gd name="T9" fmla="*/ 188 h 193"/>
              <a:gd name="T10" fmla="*/ 672 w 1250"/>
              <a:gd name="T11" fmla="*/ 188 h 193"/>
              <a:gd name="T12" fmla="*/ 769 w 1250"/>
              <a:gd name="T13" fmla="*/ 158 h 193"/>
              <a:gd name="T14" fmla="*/ 811 w 1250"/>
              <a:gd name="T15" fmla="*/ 125 h 193"/>
              <a:gd name="T16" fmla="*/ 1224 w 1250"/>
              <a:gd name="T17" fmla="*/ 124 h 193"/>
              <a:gd name="T18" fmla="*/ 1243 w 1250"/>
              <a:gd name="T19" fmla="*/ 114 h 193"/>
              <a:gd name="T20" fmla="*/ 1249 w 1250"/>
              <a:gd name="T21" fmla="*/ 96 h 193"/>
              <a:gd name="T22" fmla="*/ 1238 w 1250"/>
              <a:gd name="T23" fmla="*/ 0 h 193"/>
              <a:gd name="T24" fmla="*/ 1227 w 1250"/>
              <a:gd name="T25" fmla="*/ 18 h 193"/>
              <a:gd name="T26" fmla="*/ 1218 w 1250"/>
              <a:gd name="T27" fmla="*/ 33 h 193"/>
              <a:gd name="T28" fmla="*/ 1196 w 1250"/>
              <a:gd name="T29" fmla="*/ 24 h 193"/>
              <a:gd name="T30" fmla="*/ 1170 w 1250"/>
              <a:gd name="T31" fmla="*/ 14 h 193"/>
              <a:gd name="T32" fmla="*/ 1138 w 1250"/>
              <a:gd name="T33" fmla="*/ 33 h 193"/>
              <a:gd name="T34" fmla="*/ 1117 w 1250"/>
              <a:gd name="T35" fmla="*/ 24 h 193"/>
              <a:gd name="T36" fmla="*/ 1089 w 1250"/>
              <a:gd name="T37" fmla="*/ 19 h 193"/>
              <a:gd name="T38" fmla="*/ 1074 w 1250"/>
              <a:gd name="T39" fmla="*/ 38 h 193"/>
              <a:gd name="T40" fmla="*/ 1046 w 1250"/>
              <a:gd name="T41" fmla="*/ 33 h 193"/>
              <a:gd name="T42" fmla="*/ 1007 w 1250"/>
              <a:gd name="T43" fmla="*/ 38 h 193"/>
              <a:gd name="T44" fmla="*/ 969 w 1250"/>
              <a:gd name="T45" fmla="*/ 33 h 193"/>
              <a:gd name="T46" fmla="*/ 932 w 1250"/>
              <a:gd name="T47" fmla="*/ 47 h 193"/>
              <a:gd name="T48" fmla="*/ 901 w 1250"/>
              <a:gd name="T49" fmla="*/ 34 h 193"/>
              <a:gd name="T50" fmla="*/ 847 w 1250"/>
              <a:gd name="T51" fmla="*/ 44 h 193"/>
              <a:gd name="T52" fmla="*/ 807 w 1250"/>
              <a:gd name="T53" fmla="*/ 43 h 193"/>
              <a:gd name="T54" fmla="*/ 783 w 1250"/>
              <a:gd name="T55" fmla="*/ 81 h 193"/>
              <a:gd name="T56" fmla="*/ 765 w 1250"/>
              <a:gd name="T57" fmla="*/ 111 h 193"/>
              <a:gd name="T58" fmla="*/ 729 w 1250"/>
              <a:gd name="T59" fmla="*/ 122 h 193"/>
              <a:gd name="T60" fmla="*/ 697 w 1250"/>
              <a:gd name="T61" fmla="*/ 132 h 193"/>
              <a:gd name="T62" fmla="*/ 634 w 1250"/>
              <a:gd name="T63" fmla="*/ 137 h 193"/>
              <a:gd name="T64" fmla="*/ 556 w 1250"/>
              <a:gd name="T65" fmla="*/ 145 h 193"/>
              <a:gd name="T66" fmla="*/ 499 w 1250"/>
              <a:gd name="T67" fmla="*/ 116 h 193"/>
              <a:gd name="T68" fmla="*/ 454 w 1250"/>
              <a:gd name="T69" fmla="*/ 57 h 193"/>
              <a:gd name="T70" fmla="*/ 399 w 1250"/>
              <a:gd name="T71" fmla="*/ 47 h 193"/>
              <a:gd name="T72" fmla="*/ 332 w 1250"/>
              <a:gd name="T73" fmla="*/ 33 h 193"/>
              <a:gd name="T74" fmla="*/ 262 w 1250"/>
              <a:gd name="T75" fmla="*/ 24 h 193"/>
              <a:gd name="T76" fmla="*/ 214 w 1250"/>
              <a:gd name="T77" fmla="*/ 35 h 193"/>
              <a:gd name="T78" fmla="*/ 186 w 1250"/>
              <a:gd name="T79" fmla="*/ 32 h 193"/>
              <a:gd name="T80" fmla="*/ 145 w 1250"/>
              <a:gd name="T81" fmla="*/ 37 h 193"/>
              <a:gd name="T82" fmla="*/ 102 w 1250"/>
              <a:gd name="T83" fmla="*/ 35 h 193"/>
              <a:gd name="T84" fmla="*/ 57 w 1250"/>
              <a:gd name="T85" fmla="*/ 43 h 193"/>
              <a:gd name="T86" fmla="*/ 11 w 1250"/>
              <a:gd name="T87" fmla="*/ 38 h 193"/>
              <a:gd name="T88" fmla="*/ 1 w 1250"/>
              <a:gd name="T89" fmla="*/ 74 h 193"/>
              <a:gd name="T90" fmla="*/ 9 w 1250"/>
              <a:gd name="T91" fmla="*/ 118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0" h="193">
                <a:moveTo>
                  <a:pt x="16" y="122"/>
                </a:moveTo>
                <a:lnTo>
                  <a:pt x="26" y="125"/>
                </a:lnTo>
                <a:lnTo>
                  <a:pt x="38" y="125"/>
                </a:lnTo>
                <a:lnTo>
                  <a:pt x="450" y="125"/>
                </a:lnTo>
                <a:lnTo>
                  <a:pt x="458" y="135"/>
                </a:lnTo>
                <a:lnTo>
                  <a:pt x="487" y="155"/>
                </a:lnTo>
                <a:lnTo>
                  <a:pt x="511" y="166"/>
                </a:lnTo>
                <a:lnTo>
                  <a:pt x="532" y="175"/>
                </a:lnTo>
                <a:lnTo>
                  <a:pt x="559" y="184"/>
                </a:lnTo>
                <a:lnTo>
                  <a:pt x="587" y="188"/>
                </a:lnTo>
                <a:lnTo>
                  <a:pt x="631" y="192"/>
                </a:lnTo>
                <a:lnTo>
                  <a:pt x="672" y="188"/>
                </a:lnTo>
                <a:lnTo>
                  <a:pt x="723" y="178"/>
                </a:lnTo>
                <a:lnTo>
                  <a:pt x="769" y="158"/>
                </a:lnTo>
                <a:lnTo>
                  <a:pt x="797" y="137"/>
                </a:lnTo>
                <a:lnTo>
                  <a:pt x="811" y="125"/>
                </a:lnTo>
                <a:lnTo>
                  <a:pt x="1210" y="125"/>
                </a:lnTo>
                <a:lnTo>
                  <a:pt x="1224" y="124"/>
                </a:lnTo>
                <a:lnTo>
                  <a:pt x="1234" y="121"/>
                </a:lnTo>
                <a:lnTo>
                  <a:pt x="1243" y="114"/>
                </a:lnTo>
                <a:lnTo>
                  <a:pt x="1247" y="106"/>
                </a:lnTo>
                <a:lnTo>
                  <a:pt x="1249" y="96"/>
                </a:lnTo>
                <a:lnTo>
                  <a:pt x="1249" y="14"/>
                </a:lnTo>
                <a:lnTo>
                  <a:pt x="1238" y="0"/>
                </a:lnTo>
                <a:lnTo>
                  <a:pt x="1232" y="4"/>
                </a:lnTo>
                <a:lnTo>
                  <a:pt x="1227" y="18"/>
                </a:lnTo>
                <a:lnTo>
                  <a:pt x="1223" y="34"/>
                </a:lnTo>
                <a:lnTo>
                  <a:pt x="1218" y="33"/>
                </a:lnTo>
                <a:lnTo>
                  <a:pt x="1211" y="32"/>
                </a:lnTo>
                <a:lnTo>
                  <a:pt x="1196" y="24"/>
                </a:lnTo>
                <a:lnTo>
                  <a:pt x="1186" y="17"/>
                </a:lnTo>
                <a:lnTo>
                  <a:pt x="1170" y="14"/>
                </a:lnTo>
                <a:lnTo>
                  <a:pt x="1153" y="21"/>
                </a:lnTo>
                <a:lnTo>
                  <a:pt x="1138" y="33"/>
                </a:lnTo>
                <a:lnTo>
                  <a:pt x="1126" y="25"/>
                </a:lnTo>
                <a:lnTo>
                  <a:pt x="1117" y="24"/>
                </a:lnTo>
                <a:lnTo>
                  <a:pt x="1103" y="17"/>
                </a:lnTo>
                <a:lnTo>
                  <a:pt x="1089" y="19"/>
                </a:lnTo>
                <a:lnTo>
                  <a:pt x="1079" y="27"/>
                </a:lnTo>
                <a:lnTo>
                  <a:pt x="1074" y="38"/>
                </a:lnTo>
                <a:lnTo>
                  <a:pt x="1063" y="33"/>
                </a:lnTo>
                <a:lnTo>
                  <a:pt x="1046" y="33"/>
                </a:lnTo>
                <a:lnTo>
                  <a:pt x="1025" y="28"/>
                </a:lnTo>
                <a:lnTo>
                  <a:pt x="1007" y="38"/>
                </a:lnTo>
                <a:lnTo>
                  <a:pt x="990" y="24"/>
                </a:lnTo>
                <a:lnTo>
                  <a:pt x="969" y="33"/>
                </a:lnTo>
                <a:lnTo>
                  <a:pt x="949" y="55"/>
                </a:lnTo>
                <a:lnTo>
                  <a:pt x="932" y="47"/>
                </a:lnTo>
                <a:lnTo>
                  <a:pt x="917" y="39"/>
                </a:lnTo>
                <a:lnTo>
                  <a:pt x="901" y="34"/>
                </a:lnTo>
                <a:lnTo>
                  <a:pt x="880" y="38"/>
                </a:lnTo>
                <a:lnTo>
                  <a:pt x="847" y="44"/>
                </a:lnTo>
                <a:lnTo>
                  <a:pt x="818" y="37"/>
                </a:lnTo>
                <a:lnTo>
                  <a:pt x="807" y="43"/>
                </a:lnTo>
                <a:lnTo>
                  <a:pt x="794" y="57"/>
                </a:lnTo>
                <a:lnTo>
                  <a:pt x="783" y="81"/>
                </a:lnTo>
                <a:lnTo>
                  <a:pt x="771" y="93"/>
                </a:lnTo>
                <a:lnTo>
                  <a:pt x="765" y="111"/>
                </a:lnTo>
                <a:lnTo>
                  <a:pt x="752" y="118"/>
                </a:lnTo>
                <a:lnTo>
                  <a:pt x="729" y="122"/>
                </a:lnTo>
                <a:lnTo>
                  <a:pt x="703" y="124"/>
                </a:lnTo>
                <a:lnTo>
                  <a:pt x="697" y="132"/>
                </a:lnTo>
                <a:lnTo>
                  <a:pt x="663" y="130"/>
                </a:lnTo>
                <a:lnTo>
                  <a:pt x="634" y="137"/>
                </a:lnTo>
                <a:lnTo>
                  <a:pt x="605" y="136"/>
                </a:lnTo>
                <a:lnTo>
                  <a:pt x="556" y="145"/>
                </a:lnTo>
                <a:lnTo>
                  <a:pt x="529" y="122"/>
                </a:lnTo>
                <a:lnTo>
                  <a:pt x="499" y="116"/>
                </a:lnTo>
                <a:lnTo>
                  <a:pt x="468" y="76"/>
                </a:lnTo>
                <a:lnTo>
                  <a:pt x="454" y="57"/>
                </a:lnTo>
                <a:lnTo>
                  <a:pt x="439" y="52"/>
                </a:lnTo>
                <a:lnTo>
                  <a:pt x="399" y="47"/>
                </a:lnTo>
                <a:lnTo>
                  <a:pt x="367" y="42"/>
                </a:lnTo>
                <a:lnTo>
                  <a:pt x="332" y="33"/>
                </a:lnTo>
                <a:lnTo>
                  <a:pt x="299" y="42"/>
                </a:lnTo>
                <a:lnTo>
                  <a:pt x="262" y="24"/>
                </a:lnTo>
                <a:lnTo>
                  <a:pt x="233" y="24"/>
                </a:lnTo>
                <a:lnTo>
                  <a:pt x="214" y="35"/>
                </a:lnTo>
                <a:lnTo>
                  <a:pt x="202" y="26"/>
                </a:lnTo>
                <a:lnTo>
                  <a:pt x="186" y="32"/>
                </a:lnTo>
                <a:lnTo>
                  <a:pt x="165" y="33"/>
                </a:lnTo>
                <a:lnTo>
                  <a:pt x="145" y="37"/>
                </a:lnTo>
                <a:lnTo>
                  <a:pt x="122" y="44"/>
                </a:lnTo>
                <a:lnTo>
                  <a:pt x="102" y="35"/>
                </a:lnTo>
                <a:lnTo>
                  <a:pt x="82" y="40"/>
                </a:lnTo>
                <a:lnTo>
                  <a:pt x="57" y="43"/>
                </a:lnTo>
                <a:lnTo>
                  <a:pt x="41" y="40"/>
                </a:lnTo>
                <a:lnTo>
                  <a:pt x="11" y="38"/>
                </a:lnTo>
                <a:lnTo>
                  <a:pt x="0" y="47"/>
                </a:lnTo>
                <a:lnTo>
                  <a:pt x="1" y="74"/>
                </a:lnTo>
                <a:lnTo>
                  <a:pt x="3" y="98"/>
                </a:lnTo>
                <a:lnTo>
                  <a:pt x="9" y="118"/>
                </a:lnTo>
                <a:lnTo>
                  <a:pt x="16" y="122"/>
                </a:lnTo>
              </a:path>
            </a:pathLst>
          </a:custGeom>
          <a:gradFill rotWithShape="0">
            <a:gsLst>
              <a:gs pos="0">
                <a:srgbClr val="CC6600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72712" name="Freeform 8">
            <a:extLst>
              <a:ext uri="{FF2B5EF4-FFF2-40B4-BE49-F238E27FC236}">
                <a16:creationId xmlns:a16="http://schemas.microsoft.com/office/drawing/2014/main" id="{26837952-B1AB-A043-AD85-2F966263E4C2}"/>
              </a:ext>
            </a:extLst>
          </p:cNvPr>
          <p:cNvSpPr>
            <a:spLocks/>
          </p:cNvSpPr>
          <p:nvPr/>
        </p:nvSpPr>
        <p:spPr bwMode="auto">
          <a:xfrm>
            <a:off x="4798484" y="557213"/>
            <a:ext cx="2597149" cy="228600"/>
          </a:xfrm>
          <a:custGeom>
            <a:avLst/>
            <a:gdLst>
              <a:gd name="T0" fmla="*/ 301 w 1227"/>
              <a:gd name="T1" fmla="*/ 45 h 144"/>
              <a:gd name="T2" fmla="*/ 219 w 1227"/>
              <a:gd name="T3" fmla="*/ 50 h 144"/>
              <a:gd name="T4" fmla="*/ 97 w 1227"/>
              <a:gd name="T5" fmla="*/ 50 h 144"/>
              <a:gd name="T6" fmla="*/ 40 w 1227"/>
              <a:gd name="T7" fmla="*/ 49 h 144"/>
              <a:gd name="T8" fmla="*/ 8 w 1227"/>
              <a:gd name="T9" fmla="*/ 36 h 144"/>
              <a:gd name="T10" fmla="*/ 0 w 1227"/>
              <a:gd name="T11" fmla="*/ 46 h 144"/>
              <a:gd name="T12" fmla="*/ 46 w 1227"/>
              <a:gd name="T13" fmla="*/ 64 h 144"/>
              <a:gd name="T14" fmla="*/ 103 w 1227"/>
              <a:gd name="T15" fmla="*/ 63 h 144"/>
              <a:gd name="T16" fmla="*/ 134 w 1227"/>
              <a:gd name="T17" fmla="*/ 65 h 144"/>
              <a:gd name="T18" fmla="*/ 204 w 1227"/>
              <a:gd name="T19" fmla="*/ 68 h 144"/>
              <a:gd name="T20" fmla="*/ 341 w 1227"/>
              <a:gd name="T21" fmla="*/ 63 h 144"/>
              <a:gd name="T22" fmla="*/ 440 w 1227"/>
              <a:gd name="T23" fmla="*/ 64 h 144"/>
              <a:gd name="T24" fmla="*/ 485 w 1227"/>
              <a:gd name="T25" fmla="*/ 105 h 144"/>
              <a:gd name="T26" fmla="*/ 558 w 1227"/>
              <a:gd name="T27" fmla="*/ 136 h 144"/>
              <a:gd name="T28" fmla="*/ 642 w 1227"/>
              <a:gd name="T29" fmla="*/ 143 h 144"/>
              <a:gd name="T30" fmla="*/ 728 w 1227"/>
              <a:gd name="T31" fmla="*/ 121 h 144"/>
              <a:gd name="T32" fmla="*/ 786 w 1227"/>
              <a:gd name="T33" fmla="*/ 82 h 144"/>
              <a:gd name="T34" fmla="*/ 827 w 1227"/>
              <a:gd name="T35" fmla="*/ 67 h 144"/>
              <a:gd name="T36" fmla="*/ 937 w 1227"/>
              <a:gd name="T37" fmla="*/ 68 h 144"/>
              <a:gd name="T38" fmla="*/ 1021 w 1227"/>
              <a:gd name="T39" fmla="*/ 67 h 144"/>
              <a:gd name="T40" fmla="*/ 1118 w 1227"/>
              <a:gd name="T41" fmla="*/ 67 h 144"/>
              <a:gd name="T42" fmla="*/ 1211 w 1227"/>
              <a:gd name="T43" fmla="*/ 69 h 144"/>
              <a:gd name="T44" fmla="*/ 1226 w 1227"/>
              <a:gd name="T45" fmla="*/ 34 h 144"/>
              <a:gd name="T46" fmla="*/ 1211 w 1227"/>
              <a:gd name="T47" fmla="*/ 37 h 144"/>
              <a:gd name="T48" fmla="*/ 1171 w 1227"/>
              <a:gd name="T49" fmla="*/ 59 h 144"/>
              <a:gd name="T50" fmla="*/ 1064 w 1227"/>
              <a:gd name="T51" fmla="*/ 56 h 144"/>
              <a:gd name="T52" fmla="*/ 941 w 1227"/>
              <a:gd name="T53" fmla="*/ 58 h 144"/>
              <a:gd name="T54" fmla="*/ 851 w 1227"/>
              <a:gd name="T55" fmla="*/ 62 h 144"/>
              <a:gd name="T56" fmla="*/ 815 w 1227"/>
              <a:gd name="T57" fmla="*/ 53 h 144"/>
              <a:gd name="T58" fmla="*/ 809 w 1227"/>
              <a:gd name="T59" fmla="*/ 32 h 144"/>
              <a:gd name="T60" fmla="*/ 798 w 1227"/>
              <a:gd name="T61" fmla="*/ 22 h 144"/>
              <a:gd name="T62" fmla="*/ 760 w 1227"/>
              <a:gd name="T63" fmla="*/ 72 h 144"/>
              <a:gd name="T64" fmla="*/ 718 w 1227"/>
              <a:gd name="T65" fmla="*/ 101 h 144"/>
              <a:gd name="T66" fmla="*/ 671 w 1227"/>
              <a:gd name="T67" fmla="*/ 112 h 144"/>
              <a:gd name="T68" fmla="*/ 618 w 1227"/>
              <a:gd name="T69" fmla="*/ 124 h 144"/>
              <a:gd name="T70" fmla="*/ 557 w 1227"/>
              <a:gd name="T71" fmla="*/ 110 h 144"/>
              <a:gd name="T72" fmla="*/ 520 w 1227"/>
              <a:gd name="T73" fmla="*/ 93 h 144"/>
              <a:gd name="T74" fmla="*/ 486 w 1227"/>
              <a:gd name="T75" fmla="*/ 86 h 144"/>
              <a:gd name="T76" fmla="*/ 461 w 1227"/>
              <a:gd name="T77" fmla="*/ 62 h 144"/>
              <a:gd name="T78" fmla="*/ 432 w 1227"/>
              <a:gd name="T79" fmla="*/ 24 h 144"/>
              <a:gd name="T80" fmla="*/ 413 w 1227"/>
              <a:gd name="T81" fmla="*/ 43 h 144"/>
              <a:gd name="T82" fmla="*/ 339 w 1227"/>
              <a:gd name="T83" fmla="*/ 48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27" h="144">
                <a:moveTo>
                  <a:pt x="339" y="48"/>
                </a:moveTo>
                <a:lnTo>
                  <a:pt x="301" y="45"/>
                </a:lnTo>
                <a:lnTo>
                  <a:pt x="263" y="50"/>
                </a:lnTo>
                <a:lnTo>
                  <a:pt x="219" y="50"/>
                </a:lnTo>
                <a:lnTo>
                  <a:pt x="161" y="48"/>
                </a:lnTo>
                <a:lnTo>
                  <a:pt x="97" y="50"/>
                </a:lnTo>
                <a:lnTo>
                  <a:pt x="65" y="51"/>
                </a:lnTo>
                <a:lnTo>
                  <a:pt x="40" y="49"/>
                </a:lnTo>
                <a:lnTo>
                  <a:pt x="16" y="51"/>
                </a:lnTo>
                <a:lnTo>
                  <a:pt x="8" y="36"/>
                </a:lnTo>
                <a:lnTo>
                  <a:pt x="1" y="24"/>
                </a:lnTo>
                <a:lnTo>
                  <a:pt x="0" y="46"/>
                </a:lnTo>
                <a:lnTo>
                  <a:pt x="8" y="67"/>
                </a:lnTo>
                <a:lnTo>
                  <a:pt x="46" y="64"/>
                </a:lnTo>
                <a:lnTo>
                  <a:pt x="81" y="62"/>
                </a:lnTo>
                <a:lnTo>
                  <a:pt x="103" y="63"/>
                </a:lnTo>
                <a:lnTo>
                  <a:pt x="122" y="64"/>
                </a:lnTo>
                <a:lnTo>
                  <a:pt x="134" y="65"/>
                </a:lnTo>
                <a:lnTo>
                  <a:pt x="170" y="64"/>
                </a:lnTo>
                <a:lnTo>
                  <a:pt x="204" y="68"/>
                </a:lnTo>
                <a:lnTo>
                  <a:pt x="284" y="64"/>
                </a:lnTo>
                <a:lnTo>
                  <a:pt x="341" y="63"/>
                </a:lnTo>
                <a:lnTo>
                  <a:pt x="389" y="64"/>
                </a:lnTo>
                <a:lnTo>
                  <a:pt x="440" y="64"/>
                </a:lnTo>
                <a:lnTo>
                  <a:pt x="465" y="92"/>
                </a:lnTo>
                <a:lnTo>
                  <a:pt x="485" y="105"/>
                </a:lnTo>
                <a:lnTo>
                  <a:pt x="527" y="131"/>
                </a:lnTo>
                <a:lnTo>
                  <a:pt x="558" y="136"/>
                </a:lnTo>
                <a:lnTo>
                  <a:pt x="596" y="143"/>
                </a:lnTo>
                <a:lnTo>
                  <a:pt x="642" y="143"/>
                </a:lnTo>
                <a:lnTo>
                  <a:pt x="684" y="137"/>
                </a:lnTo>
                <a:lnTo>
                  <a:pt x="728" y="121"/>
                </a:lnTo>
                <a:lnTo>
                  <a:pt x="760" y="106"/>
                </a:lnTo>
                <a:lnTo>
                  <a:pt x="786" y="82"/>
                </a:lnTo>
                <a:lnTo>
                  <a:pt x="806" y="72"/>
                </a:lnTo>
                <a:lnTo>
                  <a:pt x="827" y="67"/>
                </a:lnTo>
                <a:lnTo>
                  <a:pt x="877" y="74"/>
                </a:lnTo>
                <a:lnTo>
                  <a:pt x="937" y="68"/>
                </a:lnTo>
                <a:lnTo>
                  <a:pt x="995" y="69"/>
                </a:lnTo>
                <a:lnTo>
                  <a:pt x="1021" y="67"/>
                </a:lnTo>
                <a:lnTo>
                  <a:pt x="1071" y="70"/>
                </a:lnTo>
                <a:lnTo>
                  <a:pt x="1118" y="67"/>
                </a:lnTo>
                <a:lnTo>
                  <a:pt x="1160" y="72"/>
                </a:lnTo>
                <a:lnTo>
                  <a:pt x="1211" y="69"/>
                </a:lnTo>
                <a:lnTo>
                  <a:pt x="1223" y="56"/>
                </a:lnTo>
                <a:lnTo>
                  <a:pt x="1226" y="34"/>
                </a:lnTo>
                <a:lnTo>
                  <a:pt x="1224" y="0"/>
                </a:lnTo>
                <a:lnTo>
                  <a:pt x="1211" y="37"/>
                </a:lnTo>
                <a:lnTo>
                  <a:pt x="1204" y="55"/>
                </a:lnTo>
                <a:lnTo>
                  <a:pt x="1171" y="59"/>
                </a:lnTo>
                <a:lnTo>
                  <a:pt x="1112" y="58"/>
                </a:lnTo>
                <a:lnTo>
                  <a:pt x="1064" y="56"/>
                </a:lnTo>
                <a:lnTo>
                  <a:pt x="983" y="54"/>
                </a:lnTo>
                <a:lnTo>
                  <a:pt x="941" y="58"/>
                </a:lnTo>
                <a:lnTo>
                  <a:pt x="885" y="56"/>
                </a:lnTo>
                <a:lnTo>
                  <a:pt x="851" y="62"/>
                </a:lnTo>
                <a:lnTo>
                  <a:pt x="828" y="55"/>
                </a:lnTo>
                <a:lnTo>
                  <a:pt x="815" y="53"/>
                </a:lnTo>
                <a:lnTo>
                  <a:pt x="804" y="46"/>
                </a:lnTo>
                <a:lnTo>
                  <a:pt x="809" y="32"/>
                </a:lnTo>
                <a:lnTo>
                  <a:pt x="809" y="17"/>
                </a:lnTo>
                <a:lnTo>
                  <a:pt x="798" y="22"/>
                </a:lnTo>
                <a:lnTo>
                  <a:pt x="786" y="49"/>
                </a:lnTo>
                <a:lnTo>
                  <a:pt x="760" y="72"/>
                </a:lnTo>
                <a:lnTo>
                  <a:pt x="745" y="87"/>
                </a:lnTo>
                <a:lnTo>
                  <a:pt x="718" y="101"/>
                </a:lnTo>
                <a:lnTo>
                  <a:pt x="701" y="98"/>
                </a:lnTo>
                <a:lnTo>
                  <a:pt x="671" y="112"/>
                </a:lnTo>
                <a:lnTo>
                  <a:pt x="644" y="118"/>
                </a:lnTo>
                <a:lnTo>
                  <a:pt x="618" y="124"/>
                </a:lnTo>
                <a:lnTo>
                  <a:pt x="585" y="108"/>
                </a:lnTo>
                <a:lnTo>
                  <a:pt x="557" y="110"/>
                </a:lnTo>
                <a:lnTo>
                  <a:pt x="546" y="92"/>
                </a:lnTo>
                <a:lnTo>
                  <a:pt x="520" y="93"/>
                </a:lnTo>
                <a:lnTo>
                  <a:pt x="507" y="98"/>
                </a:lnTo>
                <a:lnTo>
                  <a:pt x="486" y="86"/>
                </a:lnTo>
                <a:lnTo>
                  <a:pt x="469" y="77"/>
                </a:lnTo>
                <a:lnTo>
                  <a:pt x="461" y="62"/>
                </a:lnTo>
                <a:lnTo>
                  <a:pt x="446" y="29"/>
                </a:lnTo>
                <a:lnTo>
                  <a:pt x="432" y="24"/>
                </a:lnTo>
                <a:lnTo>
                  <a:pt x="425" y="44"/>
                </a:lnTo>
                <a:lnTo>
                  <a:pt x="413" y="43"/>
                </a:lnTo>
                <a:lnTo>
                  <a:pt x="372" y="55"/>
                </a:lnTo>
                <a:lnTo>
                  <a:pt x="339" y="48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72713" name="Freeform 9">
            <a:extLst>
              <a:ext uri="{FF2B5EF4-FFF2-40B4-BE49-F238E27FC236}">
                <a16:creationId xmlns:a16="http://schemas.microsoft.com/office/drawing/2014/main" id="{50F18AFC-A2E8-9043-8BF4-E7451DBE7968}"/>
              </a:ext>
            </a:extLst>
          </p:cNvPr>
          <p:cNvSpPr>
            <a:spLocks/>
          </p:cNvSpPr>
          <p:nvPr/>
        </p:nvSpPr>
        <p:spPr bwMode="auto">
          <a:xfrm>
            <a:off x="6491818" y="249238"/>
            <a:ext cx="162983" cy="406400"/>
          </a:xfrm>
          <a:custGeom>
            <a:avLst/>
            <a:gdLst>
              <a:gd name="T0" fmla="*/ 51 w 77"/>
              <a:gd name="T1" fmla="*/ 6 h 256"/>
              <a:gd name="T2" fmla="*/ 47 w 77"/>
              <a:gd name="T3" fmla="*/ 25 h 256"/>
              <a:gd name="T4" fmla="*/ 76 w 77"/>
              <a:gd name="T5" fmla="*/ 27 h 256"/>
              <a:gd name="T6" fmla="*/ 65 w 77"/>
              <a:gd name="T7" fmla="*/ 61 h 256"/>
              <a:gd name="T8" fmla="*/ 66 w 77"/>
              <a:gd name="T9" fmla="*/ 87 h 256"/>
              <a:gd name="T10" fmla="*/ 73 w 77"/>
              <a:gd name="T11" fmla="*/ 110 h 256"/>
              <a:gd name="T12" fmla="*/ 61 w 77"/>
              <a:gd name="T13" fmla="*/ 133 h 256"/>
              <a:gd name="T14" fmla="*/ 57 w 77"/>
              <a:gd name="T15" fmla="*/ 157 h 256"/>
              <a:gd name="T16" fmla="*/ 51 w 77"/>
              <a:gd name="T17" fmla="*/ 181 h 256"/>
              <a:gd name="T18" fmla="*/ 42 w 77"/>
              <a:gd name="T19" fmla="*/ 197 h 256"/>
              <a:gd name="T20" fmla="*/ 32 w 77"/>
              <a:gd name="T21" fmla="*/ 213 h 256"/>
              <a:gd name="T22" fmla="*/ 20 w 77"/>
              <a:gd name="T23" fmla="*/ 230 h 256"/>
              <a:gd name="T24" fmla="*/ 13 w 77"/>
              <a:gd name="T25" fmla="*/ 241 h 256"/>
              <a:gd name="T26" fmla="*/ 0 w 77"/>
              <a:gd name="T27" fmla="*/ 255 h 256"/>
              <a:gd name="T28" fmla="*/ 8 w 77"/>
              <a:gd name="T29" fmla="*/ 230 h 256"/>
              <a:gd name="T30" fmla="*/ 24 w 77"/>
              <a:gd name="T31" fmla="*/ 212 h 256"/>
              <a:gd name="T32" fmla="*/ 21 w 77"/>
              <a:gd name="T33" fmla="*/ 192 h 256"/>
              <a:gd name="T34" fmla="*/ 36 w 77"/>
              <a:gd name="T35" fmla="*/ 167 h 256"/>
              <a:gd name="T36" fmla="*/ 44 w 77"/>
              <a:gd name="T37" fmla="*/ 137 h 256"/>
              <a:gd name="T38" fmla="*/ 40 w 77"/>
              <a:gd name="T39" fmla="*/ 108 h 256"/>
              <a:gd name="T40" fmla="*/ 43 w 77"/>
              <a:gd name="T41" fmla="*/ 85 h 256"/>
              <a:gd name="T42" fmla="*/ 40 w 77"/>
              <a:gd name="T43" fmla="*/ 68 h 256"/>
              <a:gd name="T44" fmla="*/ 19 w 77"/>
              <a:gd name="T45" fmla="*/ 36 h 256"/>
              <a:gd name="T46" fmla="*/ 6 w 77"/>
              <a:gd name="T47" fmla="*/ 3 h 256"/>
              <a:gd name="T48" fmla="*/ 50 w 77"/>
              <a:gd name="T49" fmla="*/ 0 h 256"/>
              <a:gd name="T50" fmla="*/ 51 w 77"/>
              <a:gd name="T51" fmla="*/ 6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7" h="256">
                <a:moveTo>
                  <a:pt x="51" y="6"/>
                </a:moveTo>
                <a:lnTo>
                  <a:pt x="47" y="25"/>
                </a:lnTo>
                <a:lnTo>
                  <a:pt x="76" y="27"/>
                </a:lnTo>
                <a:lnTo>
                  <a:pt x="65" y="61"/>
                </a:lnTo>
                <a:lnTo>
                  <a:pt x="66" y="87"/>
                </a:lnTo>
                <a:lnTo>
                  <a:pt x="73" y="110"/>
                </a:lnTo>
                <a:lnTo>
                  <a:pt x="61" y="133"/>
                </a:lnTo>
                <a:lnTo>
                  <a:pt x="57" y="157"/>
                </a:lnTo>
                <a:lnTo>
                  <a:pt x="51" y="181"/>
                </a:lnTo>
                <a:lnTo>
                  <a:pt x="42" y="197"/>
                </a:lnTo>
                <a:lnTo>
                  <a:pt x="32" y="213"/>
                </a:lnTo>
                <a:lnTo>
                  <a:pt x="20" y="230"/>
                </a:lnTo>
                <a:lnTo>
                  <a:pt x="13" y="241"/>
                </a:lnTo>
                <a:lnTo>
                  <a:pt x="0" y="255"/>
                </a:lnTo>
                <a:lnTo>
                  <a:pt x="8" y="230"/>
                </a:lnTo>
                <a:lnTo>
                  <a:pt x="24" y="212"/>
                </a:lnTo>
                <a:lnTo>
                  <a:pt x="21" y="192"/>
                </a:lnTo>
                <a:lnTo>
                  <a:pt x="36" y="167"/>
                </a:lnTo>
                <a:lnTo>
                  <a:pt x="44" y="137"/>
                </a:lnTo>
                <a:lnTo>
                  <a:pt x="40" y="108"/>
                </a:lnTo>
                <a:lnTo>
                  <a:pt x="43" y="85"/>
                </a:lnTo>
                <a:lnTo>
                  <a:pt x="40" y="68"/>
                </a:lnTo>
                <a:lnTo>
                  <a:pt x="19" y="36"/>
                </a:lnTo>
                <a:lnTo>
                  <a:pt x="6" y="3"/>
                </a:lnTo>
                <a:lnTo>
                  <a:pt x="50" y="0"/>
                </a:lnTo>
                <a:lnTo>
                  <a:pt x="51" y="6"/>
                </a:lnTo>
              </a:path>
            </a:pathLst>
          </a:custGeom>
          <a:gradFill rotWithShape="0">
            <a:gsLst>
              <a:gs pos="0">
                <a:srgbClr val="FFFFFF"/>
              </a:gs>
              <a:gs pos="5000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72714" name="Freeform 10">
            <a:extLst>
              <a:ext uri="{FF2B5EF4-FFF2-40B4-BE49-F238E27FC236}">
                <a16:creationId xmlns:a16="http://schemas.microsoft.com/office/drawing/2014/main" id="{F961612D-2982-8A41-9D54-F818DC40E3AA}"/>
              </a:ext>
            </a:extLst>
          </p:cNvPr>
          <p:cNvSpPr>
            <a:spLocks/>
          </p:cNvSpPr>
          <p:nvPr/>
        </p:nvSpPr>
        <p:spPr bwMode="auto">
          <a:xfrm>
            <a:off x="4806951" y="19051"/>
            <a:ext cx="2601383" cy="411163"/>
          </a:xfrm>
          <a:custGeom>
            <a:avLst/>
            <a:gdLst>
              <a:gd name="T0" fmla="*/ 0 w 1229"/>
              <a:gd name="T1" fmla="*/ 259 h 259"/>
              <a:gd name="T2" fmla="*/ 5 w 1229"/>
              <a:gd name="T3" fmla="*/ 154 h 259"/>
              <a:gd name="T4" fmla="*/ 23 w 1229"/>
              <a:gd name="T5" fmla="*/ 130 h 259"/>
              <a:gd name="T6" fmla="*/ 56 w 1229"/>
              <a:gd name="T7" fmla="*/ 146 h 259"/>
              <a:gd name="T8" fmla="*/ 85 w 1229"/>
              <a:gd name="T9" fmla="*/ 128 h 259"/>
              <a:gd name="T10" fmla="*/ 117 w 1229"/>
              <a:gd name="T11" fmla="*/ 144 h 259"/>
              <a:gd name="T12" fmla="*/ 152 w 1229"/>
              <a:gd name="T13" fmla="*/ 144 h 259"/>
              <a:gd name="T14" fmla="*/ 208 w 1229"/>
              <a:gd name="T15" fmla="*/ 138 h 259"/>
              <a:gd name="T16" fmla="*/ 249 w 1229"/>
              <a:gd name="T17" fmla="*/ 122 h 259"/>
              <a:gd name="T18" fmla="*/ 289 w 1229"/>
              <a:gd name="T19" fmla="*/ 138 h 259"/>
              <a:gd name="T20" fmla="*/ 312 w 1229"/>
              <a:gd name="T21" fmla="*/ 143 h 259"/>
              <a:gd name="T22" fmla="*/ 362 w 1229"/>
              <a:gd name="T23" fmla="*/ 137 h 259"/>
              <a:gd name="T24" fmla="*/ 449 w 1229"/>
              <a:gd name="T25" fmla="*/ 121 h 259"/>
              <a:gd name="T26" fmla="*/ 499 w 1229"/>
              <a:gd name="T27" fmla="*/ 83 h 259"/>
              <a:gd name="T28" fmla="*/ 489 w 1229"/>
              <a:gd name="T29" fmla="*/ 119 h 259"/>
              <a:gd name="T30" fmla="*/ 531 w 1229"/>
              <a:gd name="T31" fmla="*/ 132 h 259"/>
              <a:gd name="T32" fmla="*/ 559 w 1229"/>
              <a:gd name="T33" fmla="*/ 158 h 259"/>
              <a:gd name="T34" fmla="*/ 586 w 1229"/>
              <a:gd name="T35" fmla="*/ 178 h 259"/>
              <a:gd name="T36" fmla="*/ 602 w 1229"/>
              <a:gd name="T37" fmla="*/ 178 h 259"/>
              <a:gd name="T38" fmla="*/ 581 w 1229"/>
              <a:gd name="T39" fmla="*/ 145 h 259"/>
              <a:gd name="T40" fmla="*/ 561 w 1229"/>
              <a:gd name="T41" fmla="*/ 103 h 259"/>
              <a:gd name="T42" fmla="*/ 547 w 1229"/>
              <a:gd name="T43" fmla="*/ 82 h 259"/>
              <a:gd name="T44" fmla="*/ 574 w 1229"/>
              <a:gd name="T45" fmla="*/ 62 h 259"/>
              <a:gd name="T46" fmla="*/ 535 w 1229"/>
              <a:gd name="T47" fmla="*/ 56 h 259"/>
              <a:gd name="T48" fmla="*/ 600 w 1229"/>
              <a:gd name="T49" fmla="*/ 42 h 259"/>
              <a:gd name="T50" fmla="*/ 676 w 1229"/>
              <a:gd name="T51" fmla="*/ 55 h 259"/>
              <a:gd name="T52" fmla="*/ 721 w 1229"/>
              <a:gd name="T53" fmla="*/ 60 h 259"/>
              <a:gd name="T54" fmla="*/ 773 w 1229"/>
              <a:gd name="T55" fmla="*/ 108 h 259"/>
              <a:gd name="T56" fmla="*/ 828 w 1229"/>
              <a:gd name="T57" fmla="*/ 139 h 259"/>
              <a:gd name="T58" fmla="*/ 879 w 1229"/>
              <a:gd name="T59" fmla="*/ 141 h 259"/>
              <a:gd name="T60" fmla="*/ 928 w 1229"/>
              <a:gd name="T61" fmla="*/ 128 h 259"/>
              <a:gd name="T62" fmla="*/ 957 w 1229"/>
              <a:gd name="T63" fmla="*/ 139 h 259"/>
              <a:gd name="T64" fmla="*/ 981 w 1229"/>
              <a:gd name="T65" fmla="*/ 130 h 259"/>
              <a:gd name="T66" fmla="*/ 1015 w 1229"/>
              <a:gd name="T67" fmla="*/ 146 h 259"/>
              <a:gd name="T68" fmla="*/ 1041 w 1229"/>
              <a:gd name="T69" fmla="*/ 144 h 259"/>
              <a:gd name="T70" fmla="*/ 1063 w 1229"/>
              <a:gd name="T71" fmla="*/ 130 h 259"/>
              <a:gd name="T72" fmla="*/ 1099 w 1229"/>
              <a:gd name="T73" fmla="*/ 146 h 259"/>
              <a:gd name="T74" fmla="*/ 1128 w 1229"/>
              <a:gd name="T75" fmla="*/ 139 h 259"/>
              <a:gd name="T76" fmla="*/ 1154 w 1229"/>
              <a:gd name="T77" fmla="*/ 149 h 259"/>
              <a:gd name="T78" fmla="*/ 1197 w 1229"/>
              <a:gd name="T79" fmla="*/ 138 h 259"/>
              <a:gd name="T80" fmla="*/ 1221 w 1229"/>
              <a:gd name="T81" fmla="*/ 165 h 259"/>
              <a:gd name="T82" fmla="*/ 1229 w 1229"/>
              <a:gd name="T83" fmla="*/ 154 h 259"/>
              <a:gd name="T84" fmla="*/ 1224 w 1229"/>
              <a:gd name="T85" fmla="*/ 112 h 259"/>
              <a:gd name="T86" fmla="*/ 1187 w 1229"/>
              <a:gd name="T87" fmla="*/ 93 h 259"/>
              <a:gd name="T88" fmla="*/ 1140 w 1229"/>
              <a:gd name="T89" fmla="*/ 101 h 259"/>
              <a:gd name="T90" fmla="*/ 1099 w 1229"/>
              <a:gd name="T91" fmla="*/ 93 h 259"/>
              <a:gd name="T92" fmla="*/ 1040 w 1229"/>
              <a:gd name="T93" fmla="*/ 95 h 259"/>
              <a:gd name="T94" fmla="*/ 996 w 1229"/>
              <a:gd name="T95" fmla="*/ 93 h 259"/>
              <a:gd name="T96" fmla="*/ 955 w 1229"/>
              <a:gd name="T97" fmla="*/ 96 h 259"/>
              <a:gd name="T98" fmla="*/ 909 w 1229"/>
              <a:gd name="T99" fmla="*/ 96 h 259"/>
              <a:gd name="T100" fmla="*/ 861 w 1229"/>
              <a:gd name="T101" fmla="*/ 97 h 259"/>
              <a:gd name="T102" fmla="*/ 826 w 1229"/>
              <a:gd name="T103" fmla="*/ 96 h 259"/>
              <a:gd name="T104" fmla="*/ 785 w 1229"/>
              <a:gd name="T105" fmla="*/ 69 h 259"/>
              <a:gd name="T106" fmla="*/ 727 w 1229"/>
              <a:gd name="T107" fmla="*/ 30 h 259"/>
              <a:gd name="T108" fmla="*/ 644 w 1229"/>
              <a:gd name="T109" fmla="*/ 2 h 259"/>
              <a:gd name="T110" fmla="*/ 560 w 1229"/>
              <a:gd name="T111" fmla="*/ 8 h 259"/>
              <a:gd name="T112" fmla="*/ 474 w 1229"/>
              <a:gd name="T113" fmla="*/ 45 h 259"/>
              <a:gd name="T114" fmla="*/ 399 w 1229"/>
              <a:gd name="T115" fmla="*/ 95 h 259"/>
              <a:gd name="T116" fmla="*/ 328 w 1229"/>
              <a:gd name="T117" fmla="*/ 97 h 259"/>
              <a:gd name="T118" fmla="*/ 231 w 1229"/>
              <a:gd name="T119" fmla="*/ 96 h 259"/>
              <a:gd name="T120" fmla="*/ 109 w 1229"/>
              <a:gd name="T121" fmla="*/ 93 h 259"/>
              <a:gd name="T122" fmla="*/ 19 w 1229"/>
              <a:gd name="T123" fmla="*/ 96 h 259"/>
              <a:gd name="T124" fmla="*/ 0 w 1229"/>
              <a:gd name="T125" fmla="*/ 132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29" h="259">
                <a:moveTo>
                  <a:pt x="0" y="175"/>
                </a:moveTo>
                <a:lnTo>
                  <a:pt x="0" y="219"/>
                </a:lnTo>
                <a:lnTo>
                  <a:pt x="0" y="259"/>
                </a:lnTo>
                <a:lnTo>
                  <a:pt x="3" y="226"/>
                </a:lnTo>
                <a:lnTo>
                  <a:pt x="4" y="201"/>
                </a:lnTo>
                <a:lnTo>
                  <a:pt x="5" y="154"/>
                </a:lnTo>
                <a:lnTo>
                  <a:pt x="8" y="132"/>
                </a:lnTo>
                <a:lnTo>
                  <a:pt x="16" y="124"/>
                </a:lnTo>
                <a:lnTo>
                  <a:pt x="23" y="130"/>
                </a:lnTo>
                <a:lnTo>
                  <a:pt x="33" y="131"/>
                </a:lnTo>
                <a:lnTo>
                  <a:pt x="47" y="138"/>
                </a:lnTo>
                <a:lnTo>
                  <a:pt x="56" y="146"/>
                </a:lnTo>
                <a:lnTo>
                  <a:pt x="66" y="146"/>
                </a:lnTo>
                <a:lnTo>
                  <a:pt x="75" y="141"/>
                </a:lnTo>
                <a:lnTo>
                  <a:pt x="85" y="128"/>
                </a:lnTo>
                <a:lnTo>
                  <a:pt x="93" y="129"/>
                </a:lnTo>
                <a:lnTo>
                  <a:pt x="108" y="139"/>
                </a:lnTo>
                <a:lnTo>
                  <a:pt x="117" y="144"/>
                </a:lnTo>
                <a:lnTo>
                  <a:pt x="126" y="149"/>
                </a:lnTo>
                <a:lnTo>
                  <a:pt x="136" y="151"/>
                </a:lnTo>
                <a:lnTo>
                  <a:pt x="152" y="144"/>
                </a:lnTo>
                <a:lnTo>
                  <a:pt x="171" y="158"/>
                </a:lnTo>
                <a:lnTo>
                  <a:pt x="185" y="151"/>
                </a:lnTo>
                <a:lnTo>
                  <a:pt x="208" y="138"/>
                </a:lnTo>
                <a:lnTo>
                  <a:pt x="222" y="138"/>
                </a:lnTo>
                <a:lnTo>
                  <a:pt x="238" y="127"/>
                </a:lnTo>
                <a:lnTo>
                  <a:pt x="249" y="122"/>
                </a:lnTo>
                <a:lnTo>
                  <a:pt x="265" y="136"/>
                </a:lnTo>
                <a:lnTo>
                  <a:pt x="278" y="132"/>
                </a:lnTo>
                <a:lnTo>
                  <a:pt x="289" y="138"/>
                </a:lnTo>
                <a:lnTo>
                  <a:pt x="296" y="138"/>
                </a:lnTo>
                <a:lnTo>
                  <a:pt x="305" y="138"/>
                </a:lnTo>
                <a:lnTo>
                  <a:pt x="312" y="143"/>
                </a:lnTo>
                <a:lnTo>
                  <a:pt x="323" y="138"/>
                </a:lnTo>
                <a:lnTo>
                  <a:pt x="331" y="124"/>
                </a:lnTo>
                <a:lnTo>
                  <a:pt x="362" y="137"/>
                </a:lnTo>
                <a:lnTo>
                  <a:pt x="376" y="152"/>
                </a:lnTo>
                <a:lnTo>
                  <a:pt x="382" y="176"/>
                </a:lnTo>
                <a:lnTo>
                  <a:pt x="449" y="121"/>
                </a:lnTo>
                <a:lnTo>
                  <a:pt x="465" y="101"/>
                </a:lnTo>
                <a:lnTo>
                  <a:pt x="481" y="91"/>
                </a:lnTo>
                <a:lnTo>
                  <a:pt x="499" y="83"/>
                </a:lnTo>
                <a:lnTo>
                  <a:pt x="496" y="98"/>
                </a:lnTo>
                <a:lnTo>
                  <a:pt x="476" y="123"/>
                </a:lnTo>
                <a:lnTo>
                  <a:pt x="489" y="119"/>
                </a:lnTo>
                <a:lnTo>
                  <a:pt x="508" y="110"/>
                </a:lnTo>
                <a:lnTo>
                  <a:pt x="522" y="116"/>
                </a:lnTo>
                <a:lnTo>
                  <a:pt x="531" y="132"/>
                </a:lnTo>
                <a:lnTo>
                  <a:pt x="526" y="146"/>
                </a:lnTo>
                <a:lnTo>
                  <a:pt x="544" y="148"/>
                </a:lnTo>
                <a:lnTo>
                  <a:pt x="559" y="158"/>
                </a:lnTo>
                <a:lnTo>
                  <a:pt x="565" y="170"/>
                </a:lnTo>
                <a:lnTo>
                  <a:pt x="578" y="167"/>
                </a:lnTo>
                <a:lnTo>
                  <a:pt x="586" y="178"/>
                </a:lnTo>
                <a:lnTo>
                  <a:pt x="598" y="196"/>
                </a:lnTo>
                <a:lnTo>
                  <a:pt x="608" y="193"/>
                </a:lnTo>
                <a:lnTo>
                  <a:pt x="602" y="178"/>
                </a:lnTo>
                <a:lnTo>
                  <a:pt x="598" y="162"/>
                </a:lnTo>
                <a:lnTo>
                  <a:pt x="590" y="156"/>
                </a:lnTo>
                <a:lnTo>
                  <a:pt x="581" y="145"/>
                </a:lnTo>
                <a:lnTo>
                  <a:pt x="586" y="122"/>
                </a:lnTo>
                <a:lnTo>
                  <a:pt x="579" y="106"/>
                </a:lnTo>
                <a:lnTo>
                  <a:pt x="561" y="103"/>
                </a:lnTo>
                <a:lnTo>
                  <a:pt x="566" y="91"/>
                </a:lnTo>
                <a:lnTo>
                  <a:pt x="578" y="81"/>
                </a:lnTo>
                <a:lnTo>
                  <a:pt x="547" y="82"/>
                </a:lnTo>
                <a:lnTo>
                  <a:pt x="561" y="75"/>
                </a:lnTo>
                <a:lnTo>
                  <a:pt x="587" y="64"/>
                </a:lnTo>
                <a:lnTo>
                  <a:pt x="574" y="62"/>
                </a:lnTo>
                <a:lnTo>
                  <a:pt x="540" y="71"/>
                </a:lnTo>
                <a:lnTo>
                  <a:pt x="524" y="65"/>
                </a:lnTo>
                <a:lnTo>
                  <a:pt x="535" y="56"/>
                </a:lnTo>
                <a:lnTo>
                  <a:pt x="559" y="53"/>
                </a:lnTo>
                <a:lnTo>
                  <a:pt x="579" y="50"/>
                </a:lnTo>
                <a:lnTo>
                  <a:pt x="600" y="42"/>
                </a:lnTo>
                <a:lnTo>
                  <a:pt x="635" y="37"/>
                </a:lnTo>
                <a:lnTo>
                  <a:pt x="660" y="41"/>
                </a:lnTo>
                <a:lnTo>
                  <a:pt x="676" y="55"/>
                </a:lnTo>
                <a:lnTo>
                  <a:pt x="692" y="63"/>
                </a:lnTo>
                <a:lnTo>
                  <a:pt x="704" y="57"/>
                </a:lnTo>
                <a:lnTo>
                  <a:pt x="721" y="60"/>
                </a:lnTo>
                <a:lnTo>
                  <a:pt x="741" y="72"/>
                </a:lnTo>
                <a:lnTo>
                  <a:pt x="758" y="88"/>
                </a:lnTo>
                <a:lnTo>
                  <a:pt x="773" y="108"/>
                </a:lnTo>
                <a:lnTo>
                  <a:pt x="797" y="115"/>
                </a:lnTo>
                <a:lnTo>
                  <a:pt x="816" y="128"/>
                </a:lnTo>
                <a:lnTo>
                  <a:pt x="828" y="139"/>
                </a:lnTo>
                <a:lnTo>
                  <a:pt x="846" y="151"/>
                </a:lnTo>
                <a:lnTo>
                  <a:pt x="866" y="147"/>
                </a:lnTo>
                <a:lnTo>
                  <a:pt x="879" y="141"/>
                </a:lnTo>
                <a:lnTo>
                  <a:pt x="904" y="141"/>
                </a:lnTo>
                <a:lnTo>
                  <a:pt x="917" y="126"/>
                </a:lnTo>
                <a:lnTo>
                  <a:pt x="928" y="128"/>
                </a:lnTo>
                <a:lnTo>
                  <a:pt x="936" y="128"/>
                </a:lnTo>
                <a:lnTo>
                  <a:pt x="946" y="134"/>
                </a:lnTo>
                <a:lnTo>
                  <a:pt x="957" y="139"/>
                </a:lnTo>
                <a:lnTo>
                  <a:pt x="965" y="129"/>
                </a:lnTo>
                <a:lnTo>
                  <a:pt x="974" y="126"/>
                </a:lnTo>
                <a:lnTo>
                  <a:pt x="981" y="130"/>
                </a:lnTo>
                <a:lnTo>
                  <a:pt x="989" y="124"/>
                </a:lnTo>
                <a:lnTo>
                  <a:pt x="1005" y="132"/>
                </a:lnTo>
                <a:lnTo>
                  <a:pt x="1015" y="146"/>
                </a:lnTo>
                <a:lnTo>
                  <a:pt x="1025" y="147"/>
                </a:lnTo>
                <a:lnTo>
                  <a:pt x="1032" y="149"/>
                </a:lnTo>
                <a:lnTo>
                  <a:pt x="1041" y="144"/>
                </a:lnTo>
                <a:lnTo>
                  <a:pt x="1048" y="138"/>
                </a:lnTo>
                <a:lnTo>
                  <a:pt x="1054" y="136"/>
                </a:lnTo>
                <a:lnTo>
                  <a:pt x="1063" y="130"/>
                </a:lnTo>
                <a:lnTo>
                  <a:pt x="1074" y="130"/>
                </a:lnTo>
                <a:lnTo>
                  <a:pt x="1084" y="139"/>
                </a:lnTo>
                <a:lnTo>
                  <a:pt x="1099" y="146"/>
                </a:lnTo>
                <a:lnTo>
                  <a:pt x="1112" y="139"/>
                </a:lnTo>
                <a:lnTo>
                  <a:pt x="1119" y="136"/>
                </a:lnTo>
                <a:lnTo>
                  <a:pt x="1128" y="139"/>
                </a:lnTo>
                <a:lnTo>
                  <a:pt x="1135" y="141"/>
                </a:lnTo>
                <a:lnTo>
                  <a:pt x="1144" y="149"/>
                </a:lnTo>
                <a:lnTo>
                  <a:pt x="1154" y="149"/>
                </a:lnTo>
                <a:lnTo>
                  <a:pt x="1166" y="146"/>
                </a:lnTo>
                <a:lnTo>
                  <a:pt x="1180" y="143"/>
                </a:lnTo>
                <a:lnTo>
                  <a:pt x="1197" y="138"/>
                </a:lnTo>
                <a:lnTo>
                  <a:pt x="1209" y="143"/>
                </a:lnTo>
                <a:lnTo>
                  <a:pt x="1216" y="150"/>
                </a:lnTo>
                <a:lnTo>
                  <a:pt x="1221" y="165"/>
                </a:lnTo>
                <a:lnTo>
                  <a:pt x="1225" y="189"/>
                </a:lnTo>
                <a:lnTo>
                  <a:pt x="1229" y="222"/>
                </a:lnTo>
                <a:lnTo>
                  <a:pt x="1229" y="154"/>
                </a:lnTo>
                <a:lnTo>
                  <a:pt x="1229" y="137"/>
                </a:lnTo>
                <a:lnTo>
                  <a:pt x="1227" y="126"/>
                </a:lnTo>
                <a:lnTo>
                  <a:pt x="1224" y="112"/>
                </a:lnTo>
                <a:lnTo>
                  <a:pt x="1218" y="100"/>
                </a:lnTo>
                <a:lnTo>
                  <a:pt x="1205" y="95"/>
                </a:lnTo>
                <a:lnTo>
                  <a:pt x="1187" y="93"/>
                </a:lnTo>
                <a:lnTo>
                  <a:pt x="1172" y="95"/>
                </a:lnTo>
                <a:lnTo>
                  <a:pt x="1156" y="91"/>
                </a:lnTo>
                <a:lnTo>
                  <a:pt x="1140" y="101"/>
                </a:lnTo>
                <a:lnTo>
                  <a:pt x="1124" y="96"/>
                </a:lnTo>
                <a:lnTo>
                  <a:pt x="1110" y="93"/>
                </a:lnTo>
                <a:lnTo>
                  <a:pt x="1099" y="93"/>
                </a:lnTo>
                <a:lnTo>
                  <a:pt x="1071" y="96"/>
                </a:lnTo>
                <a:lnTo>
                  <a:pt x="1056" y="98"/>
                </a:lnTo>
                <a:lnTo>
                  <a:pt x="1040" y="95"/>
                </a:lnTo>
                <a:lnTo>
                  <a:pt x="1024" y="99"/>
                </a:lnTo>
                <a:lnTo>
                  <a:pt x="1004" y="95"/>
                </a:lnTo>
                <a:lnTo>
                  <a:pt x="996" y="93"/>
                </a:lnTo>
                <a:lnTo>
                  <a:pt x="981" y="93"/>
                </a:lnTo>
                <a:lnTo>
                  <a:pt x="966" y="91"/>
                </a:lnTo>
                <a:lnTo>
                  <a:pt x="955" y="96"/>
                </a:lnTo>
                <a:lnTo>
                  <a:pt x="946" y="95"/>
                </a:lnTo>
                <a:lnTo>
                  <a:pt x="926" y="93"/>
                </a:lnTo>
                <a:lnTo>
                  <a:pt x="909" y="96"/>
                </a:lnTo>
                <a:lnTo>
                  <a:pt x="894" y="96"/>
                </a:lnTo>
                <a:lnTo>
                  <a:pt x="876" y="91"/>
                </a:lnTo>
                <a:lnTo>
                  <a:pt x="861" y="97"/>
                </a:lnTo>
                <a:lnTo>
                  <a:pt x="849" y="93"/>
                </a:lnTo>
                <a:lnTo>
                  <a:pt x="838" y="99"/>
                </a:lnTo>
                <a:lnTo>
                  <a:pt x="826" y="96"/>
                </a:lnTo>
                <a:lnTo>
                  <a:pt x="812" y="93"/>
                </a:lnTo>
                <a:lnTo>
                  <a:pt x="804" y="88"/>
                </a:lnTo>
                <a:lnTo>
                  <a:pt x="785" y="69"/>
                </a:lnTo>
                <a:lnTo>
                  <a:pt x="764" y="52"/>
                </a:lnTo>
                <a:lnTo>
                  <a:pt x="745" y="40"/>
                </a:lnTo>
                <a:lnTo>
                  <a:pt x="727" y="30"/>
                </a:lnTo>
                <a:lnTo>
                  <a:pt x="700" y="17"/>
                </a:lnTo>
                <a:lnTo>
                  <a:pt x="672" y="8"/>
                </a:lnTo>
                <a:lnTo>
                  <a:pt x="644" y="2"/>
                </a:lnTo>
                <a:lnTo>
                  <a:pt x="617" y="0"/>
                </a:lnTo>
                <a:lnTo>
                  <a:pt x="591" y="2"/>
                </a:lnTo>
                <a:lnTo>
                  <a:pt x="560" y="8"/>
                </a:lnTo>
                <a:lnTo>
                  <a:pt x="528" y="17"/>
                </a:lnTo>
                <a:lnTo>
                  <a:pt x="500" y="29"/>
                </a:lnTo>
                <a:lnTo>
                  <a:pt x="474" y="45"/>
                </a:lnTo>
                <a:lnTo>
                  <a:pt x="452" y="63"/>
                </a:lnTo>
                <a:lnTo>
                  <a:pt x="426" y="87"/>
                </a:lnTo>
                <a:lnTo>
                  <a:pt x="399" y="95"/>
                </a:lnTo>
                <a:lnTo>
                  <a:pt x="376" y="99"/>
                </a:lnTo>
                <a:lnTo>
                  <a:pt x="352" y="101"/>
                </a:lnTo>
                <a:lnTo>
                  <a:pt x="328" y="97"/>
                </a:lnTo>
                <a:lnTo>
                  <a:pt x="309" y="97"/>
                </a:lnTo>
                <a:lnTo>
                  <a:pt x="249" y="97"/>
                </a:lnTo>
                <a:lnTo>
                  <a:pt x="231" y="96"/>
                </a:lnTo>
                <a:lnTo>
                  <a:pt x="180" y="99"/>
                </a:lnTo>
                <a:lnTo>
                  <a:pt x="148" y="97"/>
                </a:lnTo>
                <a:lnTo>
                  <a:pt x="109" y="93"/>
                </a:lnTo>
                <a:lnTo>
                  <a:pt x="61" y="95"/>
                </a:lnTo>
                <a:lnTo>
                  <a:pt x="32" y="95"/>
                </a:lnTo>
                <a:lnTo>
                  <a:pt x="19" y="96"/>
                </a:lnTo>
                <a:lnTo>
                  <a:pt x="10" y="101"/>
                </a:lnTo>
                <a:lnTo>
                  <a:pt x="2" y="113"/>
                </a:lnTo>
                <a:lnTo>
                  <a:pt x="0" y="132"/>
                </a:lnTo>
                <a:lnTo>
                  <a:pt x="0" y="152"/>
                </a:lnTo>
                <a:lnTo>
                  <a:pt x="0" y="175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72715" name="Freeform 11">
            <a:extLst>
              <a:ext uri="{FF2B5EF4-FFF2-40B4-BE49-F238E27FC236}">
                <a16:creationId xmlns:a16="http://schemas.microsoft.com/office/drawing/2014/main" id="{B7170FAF-BC0D-AE4F-A345-44686D9CA34F}"/>
              </a:ext>
            </a:extLst>
          </p:cNvPr>
          <p:cNvSpPr>
            <a:spLocks/>
          </p:cNvSpPr>
          <p:nvPr/>
        </p:nvSpPr>
        <p:spPr bwMode="auto">
          <a:xfrm>
            <a:off x="5588000" y="234950"/>
            <a:ext cx="120651" cy="400050"/>
          </a:xfrm>
          <a:custGeom>
            <a:avLst/>
            <a:gdLst>
              <a:gd name="T0" fmla="*/ 13 w 57"/>
              <a:gd name="T1" fmla="*/ 6 h 252"/>
              <a:gd name="T2" fmla="*/ 17 w 57"/>
              <a:gd name="T3" fmla="*/ 25 h 252"/>
              <a:gd name="T4" fmla="*/ 13 w 57"/>
              <a:gd name="T5" fmla="*/ 34 h 252"/>
              <a:gd name="T6" fmla="*/ 6 w 57"/>
              <a:gd name="T7" fmla="*/ 62 h 252"/>
              <a:gd name="T8" fmla="*/ 1 w 57"/>
              <a:gd name="T9" fmla="*/ 86 h 252"/>
              <a:gd name="T10" fmla="*/ 0 w 57"/>
              <a:gd name="T11" fmla="*/ 108 h 252"/>
              <a:gd name="T12" fmla="*/ 5 w 57"/>
              <a:gd name="T13" fmla="*/ 135 h 252"/>
              <a:gd name="T14" fmla="*/ 8 w 57"/>
              <a:gd name="T15" fmla="*/ 160 h 252"/>
              <a:gd name="T16" fmla="*/ 13 w 57"/>
              <a:gd name="T17" fmla="*/ 184 h 252"/>
              <a:gd name="T18" fmla="*/ 27 w 57"/>
              <a:gd name="T19" fmla="*/ 200 h 252"/>
              <a:gd name="T20" fmla="*/ 32 w 57"/>
              <a:gd name="T21" fmla="*/ 217 h 252"/>
              <a:gd name="T22" fmla="*/ 45 w 57"/>
              <a:gd name="T23" fmla="*/ 234 h 252"/>
              <a:gd name="T24" fmla="*/ 56 w 57"/>
              <a:gd name="T25" fmla="*/ 251 h 252"/>
              <a:gd name="T26" fmla="*/ 51 w 57"/>
              <a:gd name="T27" fmla="*/ 235 h 252"/>
              <a:gd name="T28" fmla="*/ 40 w 57"/>
              <a:gd name="T29" fmla="*/ 216 h 252"/>
              <a:gd name="T30" fmla="*/ 43 w 57"/>
              <a:gd name="T31" fmla="*/ 196 h 252"/>
              <a:gd name="T32" fmla="*/ 28 w 57"/>
              <a:gd name="T33" fmla="*/ 170 h 252"/>
              <a:gd name="T34" fmla="*/ 15 w 57"/>
              <a:gd name="T35" fmla="*/ 140 h 252"/>
              <a:gd name="T36" fmla="*/ 12 w 57"/>
              <a:gd name="T37" fmla="*/ 94 h 252"/>
              <a:gd name="T38" fmla="*/ 17 w 57"/>
              <a:gd name="T39" fmla="*/ 64 h 252"/>
              <a:gd name="T40" fmla="*/ 25 w 57"/>
              <a:gd name="T41" fmla="*/ 34 h 252"/>
              <a:gd name="T42" fmla="*/ 27 w 57"/>
              <a:gd name="T43" fmla="*/ 12 h 252"/>
              <a:gd name="T44" fmla="*/ 15 w 57"/>
              <a:gd name="T45" fmla="*/ 0 h 252"/>
              <a:gd name="T46" fmla="*/ 13 w 57"/>
              <a:gd name="T47" fmla="*/ 6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7" h="252">
                <a:moveTo>
                  <a:pt x="13" y="6"/>
                </a:moveTo>
                <a:lnTo>
                  <a:pt x="17" y="25"/>
                </a:lnTo>
                <a:lnTo>
                  <a:pt x="13" y="34"/>
                </a:lnTo>
                <a:lnTo>
                  <a:pt x="6" y="62"/>
                </a:lnTo>
                <a:lnTo>
                  <a:pt x="1" y="86"/>
                </a:lnTo>
                <a:lnTo>
                  <a:pt x="0" y="108"/>
                </a:lnTo>
                <a:lnTo>
                  <a:pt x="5" y="135"/>
                </a:lnTo>
                <a:lnTo>
                  <a:pt x="8" y="160"/>
                </a:lnTo>
                <a:lnTo>
                  <a:pt x="13" y="184"/>
                </a:lnTo>
                <a:lnTo>
                  <a:pt x="27" y="200"/>
                </a:lnTo>
                <a:lnTo>
                  <a:pt x="32" y="217"/>
                </a:lnTo>
                <a:lnTo>
                  <a:pt x="45" y="234"/>
                </a:lnTo>
                <a:lnTo>
                  <a:pt x="56" y="251"/>
                </a:lnTo>
                <a:lnTo>
                  <a:pt x="51" y="235"/>
                </a:lnTo>
                <a:lnTo>
                  <a:pt x="40" y="216"/>
                </a:lnTo>
                <a:lnTo>
                  <a:pt x="43" y="196"/>
                </a:lnTo>
                <a:lnTo>
                  <a:pt x="28" y="170"/>
                </a:lnTo>
                <a:lnTo>
                  <a:pt x="15" y="140"/>
                </a:lnTo>
                <a:lnTo>
                  <a:pt x="12" y="94"/>
                </a:lnTo>
                <a:lnTo>
                  <a:pt x="17" y="64"/>
                </a:lnTo>
                <a:lnTo>
                  <a:pt x="25" y="34"/>
                </a:lnTo>
                <a:lnTo>
                  <a:pt x="27" y="12"/>
                </a:lnTo>
                <a:lnTo>
                  <a:pt x="15" y="0"/>
                </a:lnTo>
                <a:lnTo>
                  <a:pt x="13" y="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grpSp>
        <p:nvGrpSpPr>
          <p:cNvPr id="72716" name="Group 12">
            <a:extLst>
              <a:ext uri="{FF2B5EF4-FFF2-40B4-BE49-F238E27FC236}">
                <a16:creationId xmlns:a16="http://schemas.microsoft.com/office/drawing/2014/main" id="{2E19E898-AE5B-F14D-8D6F-B480D65CD328}"/>
              </a:ext>
            </a:extLst>
          </p:cNvPr>
          <p:cNvGrpSpPr>
            <a:grpSpLocks/>
          </p:cNvGrpSpPr>
          <p:nvPr/>
        </p:nvGrpSpPr>
        <p:grpSpPr bwMode="auto">
          <a:xfrm>
            <a:off x="84667" y="153988"/>
            <a:ext cx="4580467" cy="520700"/>
            <a:chOff x="40" y="97"/>
            <a:chExt cx="2164" cy="328"/>
          </a:xfrm>
        </p:grpSpPr>
        <p:sp>
          <p:nvSpPr>
            <p:cNvPr id="72717" name="Freeform 13">
              <a:extLst>
                <a:ext uri="{FF2B5EF4-FFF2-40B4-BE49-F238E27FC236}">
                  <a16:creationId xmlns:a16="http://schemas.microsoft.com/office/drawing/2014/main" id="{C06B9AB6-11C2-5A46-A13D-70A8D5588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" y="97"/>
              <a:ext cx="2164" cy="267"/>
            </a:xfrm>
            <a:custGeom>
              <a:avLst/>
              <a:gdLst>
                <a:gd name="T0" fmla="*/ 29 w 2164"/>
                <a:gd name="T1" fmla="*/ 3 h 267"/>
                <a:gd name="T2" fmla="*/ 46 w 2164"/>
                <a:gd name="T3" fmla="*/ 0 h 267"/>
                <a:gd name="T4" fmla="*/ 2096 w 2164"/>
                <a:gd name="T5" fmla="*/ 0 h 267"/>
                <a:gd name="T6" fmla="*/ 2120 w 2164"/>
                <a:gd name="T7" fmla="*/ 2 h 267"/>
                <a:gd name="T8" fmla="*/ 2137 w 2164"/>
                <a:gd name="T9" fmla="*/ 9 h 267"/>
                <a:gd name="T10" fmla="*/ 2152 w 2164"/>
                <a:gd name="T11" fmla="*/ 26 h 267"/>
                <a:gd name="T12" fmla="*/ 2160 w 2164"/>
                <a:gd name="T13" fmla="*/ 46 h 267"/>
                <a:gd name="T14" fmla="*/ 2163 w 2164"/>
                <a:gd name="T15" fmla="*/ 69 h 267"/>
                <a:gd name="T16" fmla="*/ 2163 w 2164"/>
                <a:gd name="T17" fmla="*/ 266 h 267"/>
                <a:gd name="T18" fmla="*/ 81 w 2164"/>
                <a:gd name="T19" fmla="*/ 266 h 267"/>
                <a:gd name="T20" fmla="*/ 0 w 2164"/>
                <a:gd name="T21" fmla="*/ 266 h 267"/>
                <a:gd name="T22" fmla="*/ 0 w 2164"/>
                <a:gd name="T23" fmla="*/ 82 h 267"/>
                <a:gd name="T24" fmla="*/ 1 w 2164"/>
                <a:gd name="T25" fmla="*/ 55 h 267"/>
                <a:gd name="T26" fmla="*/ 9 w 2164"/>
                <a:gd name="T27" fmla="*/ 29 h 267"/>
                <a:gd name="T28" fmla="*/ 16 w 2164"/>
                <a:gd name="T29" fmla="*/ 15 h 267"/>
                <a:gd name="T30" fmla="*/ 29 w 2164"/>
                <a:gd name="T31" fmla="*/ 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64" h="267">
                  <a:moveTo>
                    <a:pt x="29" y="3"/>
                  </a:moveTo>
                  <a:lnTo>
                    <a:pt x="46" y="0"/>
                  </a:lnTo>
                  <a:lnTo>
                    <a:pt x="2096" y="0"/>
                  </a:lnTo>
                  <a:lnTo>
                    <a:pt x="2120" y="2"/>
                  </a:lnTo>
                  <a:lnTo>
                    <a:pt x="2137" y="9"/>
                  </a:lnTo>
                  <a:lnTo>
                    <a:pt x="2152" y="26"/>
                  </a:lnTo>
                  <a:lnTo>
                    <a:pt x="2160" y="46"/>
                  </a:lnTo>
                  <a:lnTo>
                    <a:pt x="2163" y="69"/>
                  </a:lnTo>
                  <a:lnTo>
                    <a:pt x="2163" y="266"/>
                  </a:lnTo>
                  <a:lnTo>
                    <a:pt x="81" y="266"/>
                  </a:lnTo>
                  <a:lnTo>
                    <a:pt x="0" y="266"/>
                  </a:lnTo>
                  <a:lnTo>
                    <a:pt x="0" y="82"/>
                  </a:lnTo>
                  <a:lnTo>
                    <a:pt x="1" y="55"/>
                  </a:lnTo>
                  <a:lnTo>
                    <a:pt x="9" y="29"/>
                  </a:lnTo>
                  <a:lnTo>
                    <a:pt x="16" y="15"/>
                  </a:lnTo>
                  <a:lnTo>
                    <a:pt x="29" y="3"/>
                  </a:lnTo>
                </a:path>
              </a:pathLst>
            </a:custGeom>
            <a:gradFill rotWithShape="0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2718" name="Freeform 14">
              <a:extLst>
                <a:ext uri="{FF2B5EF4-FFF2-40B4-BE49-F238E27FC236}">
                  <a16:creationId xmlns:a16="http://schemas.microsoft.com/office/drawing/2014/main" id="{7230FA80-A9BF-BD43-96E6-D4B33FF8A8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" y="268"/>
              <a:ext cx="2164" cy="115"/>
            </a:xfrm>
            <a:custGeom>
              <a:avLst/>
              <a:gdLst>
                <a:gd name="T0" fmla="*/ 105 w 2164"/>
                <a:gd name="T1" fmla="*/ 39 h 115"/>
                <a:gd name="T2" fmla="*/ 170 w 2164"/>
                <a:gd name="T3" fmla="*/ 39 h 115"/>
                <a:gd name="T4" fmla="*/ 221 w 2164"/>
                <a:gd name="T5" fmla="*/ 58 h 115"/>
                <a:gd name="T6" fmla="*/ 305 w 2164"/>
                <a:gd name="T7" fmla="*/ 47 h 115"/>
                <a:gd name="T8" fmla="*/ 400 w 2164"/>
                <a:gd name="T9" fmla="*/ 41 h 115"/>
                <a:gd name="T10" fmla="*/ 466 w 2164"/>
                <a:gd name="T11" fmla="*/ 53 h 115"/>
                <a:gd name="T12" fmla="*/ 538 w 2164"/>
                <a:gd name="T13" fmla="*/ 47 h 115"/>
                <a:gd name="T14" fmla="*/ 654 w 2164"/>
                <a:gd name="T15" fmla="*/ 50 h 115"/>
                <a:gd name="T16" fmla="*/ 728 w 2164"/>
                <a:gd name="T17" fmla="*/ 58 h 115"/>
                <a:gd name="T18" fmla="*/ 815 w 2164"/>
                <a:gd name="T19" fmla="*/ 35 h 115"/>
                <a:gd name="T20" fmla="*/ 880 w 2164"/>
                <a:gd name="T21" fmla="*/ 56 h 115"/>
                <a:gd name="T22" fmla="*/ 968 w 2164"/>
                <a:gd name="T23" fmla="*/ 52 h 115"/>
                <a:gd name="T24" fmla="*/ 1013 w 2164"/>
                <a:gd name="T25" fmla="*/ 56 h 115"/>
                <a:gd name="T26" fmla="*/ 1053 w 2164"/>
                <a:gd name="T27" fmla="*/ 35 h 115"/>
                <a:gd name="T28" fmla="*/ 1105 w 2164"/>
                <a:gd name="T29" fmla="*/ 21 h 115"/>
                <a:gd name="T30" fmla="*/ 1167 w 2164"/>
                <a:gd name="T31" fmla="*/ 19 h 115"/>
                <a:gd name="T32" fmla="*/ 1218 w 2164"/>
                <a:gd name="T33" fmla="*/ 13 h 115"/>
                <a:gd name="T34" fmla="*/ 1265 w 2164"/>
                <a:gd name="T35" fmla="*/ 29 h 115"/>
                <a:gd name="T36" fmla="*/ 1316 w 2164"/>
                <a:gd name="T37" fmla="*/ 41 h 115"/>
                <a:gd name="T38" fmla="*/ 1399 w 2164"/>
                <a:gd name="T39" fmla="*/ 33 h 115"/>
                <a:gd name="T40" fmla="*/ 1436 w 2164"/>
                <a:gd name="T41" fmla="*/ 55 h 115"/>
                <a:gd name="T42" fmla="*/ 1493 w 2164"/>
                <a:gd name="T43" fmla="*/ 58 h 115"/>
                <a:gd name="T44" fmla="*/ 1589 w 2164"/>
                <a:gd name="T45" fmla="*/ 58 h 115"/>
                <a:gd name="T46" fmla="*/ 1647 w 2164"/>
                <a:gd name="T47" fmla="*/ 49 h 115"/>
                <a:gd name="T48" fmla="*/ 1691 w 2164"/>
                <a:gd name="T49" fmla="*/ 53 h 115"/>
                <a:gd name="T50" fmla="*/ 1743 w 2164"/>
                <a:gd name="T51" fmla="*/ 35 h 115"/>
                <a:gd name="T52" fmla="*/ 1817 w 2164"/>
                <a:gd name="T53" fmla="*/ 33 h 115"/>
                <a:gd name="T54" fmla="*/ 1878 w 2164"/>
                <a:gd name="T55" fmla="*/ 13 h 115"/>
                <a:gd name="T56" fmla="*/ 1926 w 2164"/>
                <a:gd name="T57" fmla="*/ 9 h 115"/>
                <a:gd name="T58" fmla="*/ 1988 w 2164"/>
                <a:gd name="T59" fmla="*/ 17 h 115"/>
                <a:gd name="T60" fmla="*/ 2042 w 2164"/>
                <a:gd name="T61" fmla="*/ 1 h 115"/>
                <a:gd name="T62" fmla="*/ 2093 w 2164"/>
                <a:gd name="T63" fmla="*/ 29 h 115"/>
                <a:gd name="T64" fmla="*/ 2150 w 2164"/>
                <a:gd name="T65" fmla="*/ 14 h 115"/>
                <a:gd name="T66" fmla="*/ 2163 w 2164"/>
                <a:gd name="T67" fmla="*/ 114 h 115"/>
                <a:gd name="T68" fmla="*/ 893 w 2164"/>
                <a:gd name="T69" fmla="*/ 92 h 115"/>
                <a:gd name="T70" fmla="*/ 0 w 2164"/>
                <a:gd name="T71" fmla="*/ 18 h 115"/>
                <a:gd name="T72" fmla="*/ 32 w 2164"/>
                <a:gd name="T73" fmla="*/ 31 h 115"/>
                <a:gd name="T74" fmla="*/ 75 w 2164"/>
                <a:gd name="T75" fmla="*/ 3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64" h="115">
                  <a:moveTo>
                    <a:pt x="75" y="35"/>
                  </a:moveTo>
                  <a:lnTo>
                    <a:pt x="105" y="39"/>
                  </a:lnTo>
                  <a:lnTo>
                    <a:pt x="138" y="35"/>
                  </a:lnTo>
                  <a:lnTo>
                    <a:pt x="170" y="39"/>
                  </a:lnTo>
                  <a:lnTo>
                    <a:pt x="195" y="50"/>
                  </a:lnTo>
                  <a:lnTo>
                    <a:pt x="221" y="58"/>
                  </a:lnTo>
                  <a:lnTo>
                    <a:pt x="266" y="51"/>
                  </a:lnTo>
                  <a:lnTo>
                    <a:pt x="305" y="47"/>
                  </a:lnTo>
                  <a:lnTo>
                    <a:pt x="360" y="47"/>
                  </a:lnTo>
                  <a:lnTo>
                    <a:pt x="400" y="41"/>
                  </a:lnTo>
                  <a:lnTo>
                    <a:pt x="435" y="47"/>
                  </a:lnTo>
                  <a:lnTo>
                    <a:pt x="466" y="53"/>
                  </a:lnTo>
                  <a:lnTo>
                    <a:pt x="494" y="55"/>
                  </a:lnTo>
                  <a:lnTo>
                    <a:pt x="538" y="47"/>
                  </a:lnTo>
                  <a:lnTo>
                    <a:pt x="586" y="47"/>
                  </a:lnTo>
                  <a:lnTo>
                    <a:pt x="654" y="50"/>
                  </a:lnTo>
                  <a:lnTo>
                    <a:pt x="683" y="61"/>
                  </a:lnTo>
                  <a:lnTo>
                    <a:pt x="728" y="58"/>
                  </a:lnTo>
                  <a:lnTo>
                    <a:pt x="773" y="41"/>
                  </a:lnTo>
                  <a:lnTo>
                    <a:pt x="815" y="35"/>
                  </a:lnTo>
                  <a:lnTo>
                    <a:pt x="844" y="41"/>
                  </a:lnTo>
                  <a:lnTo>
                    <a:pt x="880" y="56"/>
                  </a:lnTo>
                  <a:lnTo>
                    <a:pt x="921" y="62"/>
                  </a:lnTo>
                  <a:lnTo>
                    <a:pt x="968" y="52"/>
                  </a:lnTo>
                  <a:lnTo>
                    <a:pt x="989" y="49"/>
                  </a:lnTo>
                  <a:lnTo>
                    <a:pt x="1013" y="56"/>
                  </a:lnTo>
                  <a:lnTo>
                    <a:pt x="1032" y="47"/>
                  </a:lnTo>
                  <a:lnTo>
                    <a:pt x="1053" y="35"/>
                  </a:lnTo>
                  <a:lnTo>
                    <a:pt x="1078" y="24"/>
                  </a:lnTo>
                  <a:lnTo>
                    <a:pt x="1105" y="21"/>
                  </a:lnTo>
                  <a:lnTo>
                    <a:pt x="1136" y="24"/>
                  </a:lnTo>
                  <a:lnTo>
                    <a:pt x="1167" y="19"/>
                  </a:lnTo>
                  <a:lnTo>
                    <a:pt x="1198" y="13"/>
                  </a:lnTo>
                  <a:lnTo>
                    <a:pt x="1218" y="13"/>
                  </a:lnTo>
                  <a:lnTo>
                    <a:pt x="1237" y="15"/>
                  </a:lnTo>
                  <a:lnTo>
                    <a:pt x="1265" y="29"/>
                  </a:lnTo>
                  <a:lnTo>
                    <a:pt x="1293" y="27"/>
                  </a:lnTo>
                  <a:lnTo>
                    <a:pt x="1316" y="41"/>
                  </a:lnTo>
                  <a:lnTo>
                    <a:pt x="1361" y="41"/>
                  </a:lnTo>
                  <a:lnTo>
                    <a:pt x="1399" y="33"/>
                  </a:lnTo>
                  <a:lnTo>
                    <a:pt x="1417" y="44"/>
                  </a:lnTo>
                  <a:lnTo>
                    <a:pt x="1436" y="55"/>
                  </a:lnTo>
                  <a:lnTo>
                    <a:pt x="1462" y="52"/>
                  </a:lnTo>
                  <a:lnTo>
                    <a:pt x="1493" y="58"/>
                  </a:lnTo>
                  <a:lnTo>
                    <a:pt x="1526" y="52"/>
                  </a:lnTo>
                  <a:lnTo>
                    <a:pt x="1589" y="58"/>
                  </a:lnTo>
                  <a:lnTo>
                    <a:pt x="1616" y="64"/>
                  </a:lnTo>
                  <a:lnTo>
                    <a:pt x="1647" y="49"/>
                  </a:lnTo>
                  <a:lnTo>
                    <a:pt x="1667" y="48"/>
                  </a:lnTo>
                  <a:lnTo>
                    <a:pt x="1691" y="53"/>
                  </a:lnTo>
                  <a:lnTo>
                    <a:pt x="1714" y="51"/>
                  </a:lnTo>
                  <a:lnTo>
                    <a:pt x="1743" y="35"/>
                  </a:lnTo>
                  <a:lnTo>
                    <a:pt x="1793" y="31"/>
                  </a:lnTo>
                  <a:lnTo>
                    <a:pt x="1817" y="33"/>
                  </a:lnTo>
                  <a:lnTo>
                    <a:pt x="1842" y="33"/>
                  </a:lnTo>
                  <a:lnTo>
                    <a:pt x="1878" y="13"/>
                  </a:lnTo>
                  <a:lnTo>
                    <a:pt x="1899" y="6"/>
                  </a:lnTo>
                  <a:lnTo>
                    <a:pt x="1926" y="9"/>
                  </a:lnTo>
                  <a:lnTo>
                    <a:pt x="1957" y="29"/>
                  </a:lnTo>
                  <a:lnTo>
                    <a:pt x="1988" y="17"/>
                  </a:lnTo>
                  <a:lnTo>
                    <a:pt x="2017" y="0"/>
                  </a:lnTo>
                  <a:lnTo>
                    <a:pt x="2042" y="1"/>
                  </a:lnTo>
                  <a:lnTo>
                    <a:pt x="2071" y="35"/>
                  </a:lnTo>
                  <a:lnTo>
                    <a:pt x="2093" y="29"/>
                  </a:lnTo>
                  <a:lnTo>
                    <a:pt x="2125" y="15"/>
                  </a:lnTo>
                  <a:lnTo>
                    <a:pt x="2150" y="14"/>
                  </a:lnTo>
                  <a:lnTo>
                    <a:pt x="2163" y="26"/>
                  </a:lnTo>
                  <a:lnTo>
                    <a:pt x="2163" y="114"/>
                  </a:lnTo>
                  <a:lnTo>
                    <a:pt x="909" y="89"/>
                  </a:lnTo>
                  <a:lnTo>
                    <a:pt x="893" y="92"/>
                  </a:lnTo>
                  <a:lnTo>
                    <a:pt x="0" y="82"/>
                  </a:lnTo>
                  <a:lnTo>
                    <a:pt x="0" y="18"/>
                  </a:lnTo>
                  <a:lnTo>
                    <a:pt x="13" y="27"/>
                  </a:lnTo>
                  <a:lnTo>
                    <a:pt x="32" y="31"/>
                  </a:lnTo>
                  <a:lnTo>
                    <a:pt x="56" y="32"/>
                  </a:lnTo>
                  <a:lnTo>
                    <a:pt x="75" y="35"/>
                  </a:lnTo>
                </a:path>
              </a:pathLst>
            </a:custGeom>
            <a:solidFill>
              <a:srgbClr val="00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2719" name="Freeform 15">
              <a:extLst>
                <a:ext uri="{FF2B5EF4-FFF2-40B4-BE49-F238E27FC236}">
                  <a16:creationId xmlns:a16="http://schemas.microsoft.com/office/drawing/2014/main" id="{A066C491-2C31-FE4E-9D6C-06C799B308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" y="307"/>
              <a:ext cx="2164" cy="118"/>
            </a:xfrm>
            <a:custGeom>
              <a:avLst/>
              <a:gdLst>
                <a:gd name="T0" fmla="*/ 46 w 2164"/>
                <a:gd name="T1" fmla="*/ 116 h 118"/>
                <a:gd name="T2" fmla="*/ 2096 w 2164"/>
                <a:gd name="T3" fmla="*/ 117 h 118"/>
                <a:gd name="T4" fmla="*/ 2137 w 2164"/>
                <a:gd name="T5" fmla="*/ 113 h 118"/>
                <a:gd name="T6" fmla="*/ 2160 w 2164"/>
                <a:gd name="T7" fmla="*/ 98 h 118"/>
                <a:gd name="T8" fmla="*/ 2163 w 2164"/>
                <a:gd name="T9" fmla="*/ 13 h 118"/>
                <a:gd name="T10" fmla="*/ 2134 w 2164"/>
                <a:gd name="T11" fmla="*/ 4 h 118"/>
                <a:gd name="T12" fmla="*/ 2118 w 2164"/>
                <a:gd name="T13" fmla="*/ 32 h 118"/>
                <a:gd name="T14" fmla="*/ 2097 w 2164"/>
                <a:gd name="T15" fmla="*/ 29 h 118"/>
                <a:gd name="T16" fmla="*/ 2054 w 2164"/>
                <a:gd name="T17" fmla="*/ 16 h 118"/>
                <a:gd name="T18" fmla="*/ 1998 w 2164"/>
                <a:gd name="T19" fmla="*/ 20 h 118"/>
                <a:gd name="T20" fmla="*/ 1951 w 2164"/>
                <a:gd name="T21" fmla="*/ 23 h 118"/>
                <a:gd name="T22" fmla="*/ 1910 w 2164"/>
                <a:gd name="T23" fmla="*/ 16 h 118"/>
                <a:gd name="T24" fmla="*/ 1868 w 2164"/>
                <a:gd name="T25" fmla="*/ 25 h 118"/>
                <a:gd name="T26" fmla="*/ 1841 w 2164"/>
                <a:gd name="T27" fmla="*/ 31 h 118"/>
                <a:gd name="T28" fmla="*/ 1776 w 2164"/>
                <a:gd name="T29" fmla="*/ 26 h 118"/>
                <a:gd name="T30" fmla="*/ 1716 w 2164"/>
                <a:gd name="T31" fmla="*/ 22 h 118"/>
                <a:gd name="T32" fmla="*/ 1644 w 2164"/>
                <a:gd name="T33" fmla="*/ 51 h 118"/>
                <a:gd name="T34" fmla="*/ 1589 w 2164"/>
                <a:gd name="T35" fmla="*/ 36 h 118"/>
                <a:gd name="T36" fmla="*/ 1524 w 2164"/>
                <a:gd name="T37" fmla="*/ 35 h 118"/>
                <a:gd name="T38" fmla="*/ 1417 w 2164"/>
                <a:gd name="T39" fmla="*/ 34 h 118"/>
                <a:gd name="T40" fmla="*/ 1367 w 2164"/>
                <a:gd name="T41" fmla="*/ 31 h 118"/>
                <a:gd name="T42" fmla="*/ 1327 w 2164"/>
                <a:gd name="T43" fmla="*/ 22 h 118"/>
                <a:gd name="T44" fmla="*/ 1237 w 2164"/>
                <a:gd name="T45" fmla="*/ 41 h 118"/>
                <a:gd name="T46" fmla="*/ 1159 w 2164"/>
                <a:gd name="T47" fmla="*/ 31 h 118"/>
                <a:gd name="T48" fmla="*/ 1065 w 2164"/>
                <a:gd name="T49" fmla="*/ 36 h 118"/>
                <a:gd name="T50" fmla="*/ 988 w 2164"/>
                <a:gd name="T51" fmla="*/ 36 h 118"/>
                <a:gd name="T52" fmla="*/ 897 w 2164"/>
                <a:gd name="T53" fmla="*/ 48 h 118"/>
                <a:gd name="T54" fmla="*/ 801 w 2164"/>
                <a:gd name="T55" fmla="*/ 42 h 118"/>
                <a:gd name="T56" fmla="*/ 692 w 2164"/>
                <a:gd name="T57" fmla="*/ 44 h 118"/>
                <a:gd name="T58" fmla="*/ 575 w 2164"/>
                <a:gd name="T59" fmla="*/ 31 h 118"/>
                <a:gd name="T60" fmla="*/ 454 w 2164"/>
                <a:gd name="T61" fmla="*/ 22 h 118"/>
                <a:gd name="T62" fmla="*/ 371 w 2164"/>
                <a:gd name="T63" fmla="*/ 33 h 118"/>
                <a:gd name="T64" fmla="*/ 322 w 2164"/>
                <a:gd name="T65" fmla="*/ 29 h 118"/>
                <a:gd name="T66" fmla="*/ 252 w 2164"/>
                <a:gd name="T67" fmla="*/ 34 h 118"/>
                <a:gd name="T68" fmla="*/ 176 w 2164"/>
                <a:gd name="T69" fmla="*/ 33 h 118"/>
                <a:gd name="T70" fmla="*/ 99 w 2164"/>
                <a:gd name="T71" fmla="*/ 40 h 118"/>
                <a:gd name="T72" fmla="*/ 20 w 2164"/>
                <a:gd name="T73" fmla="*/ 35 h 118"/>
                <a:gd name="T74" fmla="*/ 2 w 2164"/>
                <a:gd name="T75" fmla="*/ 69 h 118"/>
                <a:gd name="T76" fmla="*/ 16 w 2164"/>
                <a:gd name="T77" fmla="*/ 11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64" h="118">
                  <a:moveTo>
                    <a:pt x="29" y="114"/>
                  </a:moveTo>
                  <a:lnTo>
                    <a:pt x="46" y="116"/>
                  </a:lnTo>
                  <a:lnTo>
                    <a:pt x="66" y="117"/>
                  </a:lnTo>
                  <a:lnTo>
                    <a:pt x="2096" y="117"/>
                  </a:lnTo>
                  <a:lnTo>
                    <a:pt x="2120" y="115"/>
                  </a:lnTo>
                  <a:lnTo>
                    <a:pt x="2137" y="113"/>
                  </a:lnTo>
                  <a:lnTo>
                    <a:pt x="2152" y="106"/>
                  </a:lnTo>
                  <a:lnTo>
                    <a:pt x="2160" y="98"/>
                  </a:lnTo>
                  <a:lnTo>
                    <a:pt x="2163" y="90"/>
                  </a:lnTo>
                  <a:lnTo>
                    <a:pt x="2163" y="13"/>
                  </a:lnTo>
                  <a:lnTo>
                    <a:pt x="2144" y="0"/>
                  </a:lnTo>
                  <a:lnTo>
                    <a:pt x="2134" y="4"/>
                  </a:lnTo>
                  <a:lnTo>
                    <a:pt x="2125" y="17"/>
                  </a:lnTo>
                  <a:lnTo>
                    <a:pt x="2118" y="32"/>
                  </a:lnTo>
                  <a:lnTo>
                    <a:pt x="2109" y="31"/>
                  </a:lnTo>
                  <a:lnTo>
                    <a:pt x="2097" y="29"/>
                  </a:lnTo>
                  <a:lnTo>
                    <a:pt x="2071" y="22"/>
                  </a:lnTo>
                  <a:lnTo>
                    <a:pt x="2054" y="16"/>
                  </a:lnTo>
                  <a:lnTo>
                    <a:pt x="2027" y="13"/>
                  </a:lnTo>
                  <a:lnTo>
                    <a:pt x="1998" y="20"/>
                  </a:lnTo>
                  <a:lnTo>
                    <a:pt x="1970" y="31"/>
                  </a:lnTo>
                  <a:lnTo>
                    <a:pt x="1951" y="23"/>
                  </a:lnTo>
                  <a:lnTo>
                    <a:pt x="1934" y="22"/>
                  </a:lnTo>
                  <a:lnTo>
                    <a:pt x="1910" y="16"/>
                  </a:lnTo>
                  <a:lnTo>
                    <a:pt x="1885" y="18"/>
                  </a:lnTo>
                  <a:lnTo>
                    <a:pt x="1868" y="25"/>
                  </a:lnTo>
                  <a:lnTo>
                    <a:pt x="1861" y="35"/>
                  </a:lnTo>
                  <a:lnTo>
                    <a:pt x="1841" y="31"/>
                  </a:lnTo>
                  <a:lnTo>
                    <a:pt x="1813" y="31"/>
                  </a:lnTo>
                  <a:lnTo>
                    <a:pt x="1776" y="26"/>
                  </a:lnTo>
                  <a:lnTo>
                    <a:pt x="1744" y="35"/>
                  </a:lnTo>
                  <a:lnTo>
                    <a:pt x="1716" y="22"/>
                  </a:lnTo>
                  <a:lnTo>
                    <a:pt x="1679" y="31"/>
                  </a:lnTo>
                  <a:lnTo>
                    <a:pt x="1644" y="51"/>
                  </a:lnTo>
                  <a:lnTo>
                    <a:pt x="1614" y="44"/>
                  </a:lnTo>
                  <a:lnTo>
                    <a:pt x="1589" y="36"/>
                  </a:lnTo>
                  <a:lnTo>
                    <a:pt x="1560" y="32"/>
                  </a:lnTo>
                  <a:lnTo>
                    <a:pt x="1524" y="35"/>
                  </a:lnTo>
                  <a:lnTo>
                    <a:pt x="1467" y="41"/>
                  </a:lnTo>
                  <a:lnTo>
                    <a:pt x="1417" y="34"/>
                  </a:lnTo>
                  <a:lnTo>
                    <a:pt x="1395" y="38"/>
                  </a:lnTo>
                  <a:lnTo>
                    <a:pt x="1367" y="31"/>
                  </a:lnTo>
                  <a:lnTo>
                    <a:pt x="1348" y="23"/>
                  </a:lnTo>
                  <a:lnTo>
                    <a:pt x="1327" y="22"/>
                  </a:lnTo>
                  <a:lnTo>
                    <a:pt x="1287" y="26"/>
                  </a:lnTo>
                  <a:lnTo>
                    <a:pt x="1237" y="41"/>
                  </a:lnTo>
                  <a:lnTo>
                    <a:pt x="1194" y="28"/>
                  </a:lnTo>
                  <a:lnTo>
                    <a:pt x="1159" y="31"/>
                  </a:lnTo>
                  <a:lnTo>
                    <a:pt x="1125" y="48"/>
                  </a:lnTo>
                  <a:lnTo>
                    <a:pt x="1065" y="36"/>
                  </a:lnTo>
                  <a:lnTo>
                    <a:pt x="1019" y="42"/>
                  </a:lnTo>
                  <a:lnTo>
                    <a:pt x="988" y="36"/>
                  </a:lnTo>
                  <a:lnTo>
                    <a:pt x="943" y="39"/>
                  </a:lnTo>
                  <a:lnTo>
                    <a:pt x="897" y="48"/>
                  </a:lnTo>
                  <a:lnTo>
                    <a:pt x="866" y="45"/>
                  </a:lnTo>
                  <a:lnTo>
                    <a:pt x="801" y="42"/>
                  </a:lnTo>
                  <a:lnTo>
                    <a:pt x="760" y="48"/>
                  </a:lnTo>
                  <a:lnTo>
                    <a:pt x="692" y="44"/>
                  </a:lnTo>
                  <a:lnTo>
                    <a:pt x="636" y="39"/>
                  </a:lnTo>
                  <a:lnTo>
                    <a:pt x="575" y="31"/>
                  </a:lnTo>
                  <a:lnTo>
                    <a:pt x="518" y="39"/>
                  </a:lnTo>
                  <a:lnTo>
                    <a:pt x="454" y="22"/>
                  </a:lnTo>
                  <a:lnTo>
                    <a:pt x="404" y="22"/>
                  </a:lnTo>
                  <a:lnTo>
                    <a:pt x="371" y="33"/>
                  </a:lnTo>
                  <a:lnTo>
                    <a:pt x="349" y="24"/>
                  </a:lnTo>
                  <a:lnTo>
                    <a:pt x="322" y="29"/>
                  </a:lnTo>
                  <a:lnTo>
                    <a:pt x="287" y="31"/>
                  </a:lnTo>
                  <a:lnTo>
                    <a:pt x="252" y="34"/>
                  </a:lnTo>
                  <a:lnTo>
                    <a:pt x="211" y="41"/>
                  </a:lnTo>
                  <a:lnTo>
                    <a:pt x="176" y="33"/>
                  </a:lnTo>
                  <a:lnTo>
                    <a:pt x="143" y="37"/>
                  </a:lnTo>
                  <a:lnTo>
                    <a:pt x="99" y="40"/>
                  </a:lnTo>
                  <a:lnTo>
                    <a:pt x="71" y="37"/>
                  </a:lnTo>
                  <a:lnTo>
                    <a:pt x="20" y="35"/>
                  </a:lnTo>
                  <a:lnTo>
                    <a:pt x="0" y="44"/>
                  </a:lnTo>
                  <a:lnTo>
                    <a:pt x="2" y="69"/>
                  </a:lnTo>
                  <a:lnTo>
                    <a:pt x="5" y="91"/>
                  </a:lnTo>
                  <a:lnTo>
                    <a:pt x="16" y="110"/>
                  </a:lnTo>
                  <a:lnTo>
                    <a:pt x="29" y="114"/>
                  </a:lnTo>
                </a:path>
              </a:pathLst>
            </a:custGeom>
            <a:gradFill rotWithShape="0">
              <a:gsLst>
                <a:gs pos="0">
                  <a:srgbClr val="CC6600"/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2720" name="Freeform 16">
              <a:extLst>
                <a:ext uri="{FF2B5EF4-FFF2-40B4-BE49-F238E27FC236}">
                  <a16:creationId xmlns:a16="http://schemas.microsoft.com/office/drawing/2014/main" id="{011DBB9D-71C0-044F-96A9-09B24F360A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" y="104"/>
              <a:ext cx="2130" cy="153"/>
            </a:xfrm>
            <a:custGeom>
              <a:avLst/>
              <a:gdLst>
                <a:gd name="T0" fmla="*/ 0 w 2130"/>
                <a:gd name="T1" fmla="*/ 115 h 153"/>
                <a:gd name="T2" fmla="*/ 5 w 2130"/>
                <a:gd name="T3" fmla="*/ 122 h 153"/>
                <a:gd name="T4" fmla="*/ 9 w 2130"/>
                <a:gd name="T5" fmla="*/ 55 h 153"/>
                <a:gd name="T6" fmla="*/ 28 w 2130"/>
                <a:gd name="T7" fmla="*/ 27 h 153"/>
                <a:gd name="T8" fmla="*/ 101 w 2130"/>
                <a:gd name="T9" fmla="*/ 24 h 153"/>
                <a:gd name="T10" fmla="*/ 243 w 2130"/>
                <a:gd name="T11" fmla="*/ 28 h 153"/>
                <a:gd name="T12" fmla="*/ 378 w 2130"/>
                <a:gd name="T13" fmla="*/ 26 h 153"/>
                <a:gd name="T14" fmla="*/ 537 w 2130"/>
                <a:gd name="T15" fmla="*/ 28 h 153"/>
                <a:gd name="T16" fmla="*/ 645 w 2130"/>
                <a:gd name="T17" fmla="*/ 24 h 153"/>
                <a:gd name="T18" fmla="*/ 735 w 2130"/>
                <a:gd name="T19" fmla="*/ 24 h 153"/>
                <a:gd name="T20" fmla="*/ 870 w 2130"/>
                <a:gd name="T21" fmla="*/ 31 h 153"/>
                <a:gd name="T22" fmla="*/ 968 w 2130"/>
                <a:gd name="T23" fmla="*/ 33 h 153"/>
                <a:gd name="T24" fmla="*/ 1080 w 2130"/>
                <a:gd name="T25" fmla="*/ 28 h 153"/>
                <a:gd name="T26" fmla="*/ 1212 w 2130"/>
                <a:gd name="T27" fmla="*/ 38 h 153"/>
                <a:gd name="T28" fmla="*/ 1316 w 2130"/>
                <a:gd name="T29" fmla="*/ 35 h 153"/>
                <a:gd name="T30" fmla="*/ 1414 w 2130"/>
                <a:gd name="T31" fmla="*/ 30 h 153"/>
                <a:gd name="T32" fmla="*/ 1526 w 2130"/>
                <a:gd name="T33" fmla="*/ 34 h 153"/>
                <a:gd name="T34" fmla="*/ 1621 w 2130"/>
                <a:gd name="T35" fmla="*/ 30 h 153"/>
                <a:gd name="T36" fmla="*/ 1714 w 2130"/>
                <a:gd name="T37" fmla="*/ 27 h 153"/>
                <a:gd name="T38" fmla="*/ 1781 w 2130"/>
                <a:gd name="T39" fmla="*/ 30 h 153"/>
                <a:gd name="T40" fmla="*/ 1914 w 2130"/>
                <a:gd name="T41" fmla="*/ 24 h 153"/>
                <a:gd name="T42" fmla="*/ 2046 w 2130"/>
                <a:gd name="T43" fmla="*/ 31 h 153"/>
                <a:gd name="T44" fmla="*/ 2094 w 2130"/>
                <a:gd name="T45" fmla="*/ 44 h 153"/>
                <a:gd name="T46" fmla="*/ 2115 w 2130"/>
                <a:gd name="T47" fmla="*/ 64 h 153"/>
                <a:gd name="T48" fmla="*/ 2129 w 2130"/>
                <a:gd name="T49" fmla="*/ 117 h 153"/>
                <a:gd name="T50" fmla="*/ 2129 w 2130"/>
                <a:gd name="T51" fmla="*/ 39 h 153"/>
                <a:gd name="T52" fmla="*/ 2120 w 2130"/>
                <a:gd name="T53" fmla="*/ 15 h 153"/>
                <a:gd name="T54" fmla="*/ 1974 w 2130"/>
                <a:gd name="T55" fmla="*/ 5 h 153"/>
                <a:gd name="T56" fmla="*/ 1856 w 2130"/>
                <a:gd name="T57" fmla="*/ 1 h 153"/>
                <a:gd name="T58" fmla="*/ 1774 w 2130"/>
                <a:gd name="T59" fmla="*/ 3 h 153"/>
                <a:gd name="T60" fmla="*/ 1658 w 2130"/>
                <a:gd name="T61" fmla="*/ 7 h 153"/>
                <a:gd name="T62" fmla="*/ 1453 w 2130"/>
                <a:gd name="T63" fmla="*/ 5 h 153"/>
                <a:gd name="T64" fmla="*/ 1312 w 2130"/>
                <a:gd name="T65" fmla="*/ 6 h 153"/>
                <a:gd name="T66" fmla="*/ 1212 w 2130"/>
                <a:gd name="T67" fmla="*/ 5 h 153"/>
                <a:gd name="T68" fmla="*/ 1135 w 2130"/>
                <a:gd name="T69" fmla="*/ 4 h 153"/>
                <a:gd name="T70" fmla="*/ 1000 w 2130"/>
                <a:gd name="T71" fmla="*/ 5 h 153"/>
                <a:gd name="T72" fmla="*/ 837 w 2130"/>
                <a:gd name="T73" fmla="*/ 6 h 153"/>
                <a:gd name="T74" fmla="*/ 652 w 2130"/>
                <a:gd name="T75" fmla="*/ 4 h 153"/>
                <a:gd name="T76" fmla="*/ 569 w 2130"/>
                <a:gd name="T77" fmla="*/ 2 h 153"/>
                <a:gd name="T78" fmla="*/ 431 w 2130"/>
                <a:gd name="T79" fmla="*/ 2 h 153"/>
                <a:gd name="T80" fmla="*/ 256 w 2130"/>
                <a:gd name="T81" fmla="*/ 2 h 153"/>
                <a:gd name="T82" fmla="*/ 107 w 2130"/>
                <a:gd name="T83" fmla="*/ 0 h 153"/>
                <a:gd name="T84" fmla="*/ 34 w 2130"/>
                <a:gd name="T85" fmla="*/ 1 h 153"/>
                <a:gd name="T86" fmla="*/ 5 w 2130"/>
                <a:gd name="T87" fmla="*/ 17 h 153"/>
                <a:gd name="T88" fmla="*/ 0 w 2130"/>
                <a:gd name="T89" fmla="*/ 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0" h="153">
                  <a:moveTo>
                    <a:pt x="0" y="74"/>
                  </a:moveTo>
                  <a:lnTo>
                    <a:pt x="0" y="115"/>
                  </a:lnTo>
                  <a:lnTo>
                    <a:pt x="0" y="152"/>
                  </a:lnTo>
                  <a:lnTo>
                    <a:pt x="5" y="122"/>
                  </a:lnTo>
                  <a:lnTo>
                    <a:pt x="7" y="98"/>
                  </a:lnTo>
                  <a:lnTo>
                    <a:pt x="9" y="55"/>
                  </a:lnTo>
                  <a:lnTo>
                    <a:pt x="15" y="34"/>
                  </a:lnTo>
                  <a:lnTo>
                    <a:pt x="28" y="27"/>
                  </a:lnTo>
                  <a:lnTo>
                    <a:pt x="60" y="22"/>
                  </a:lnTo>
                  <a:lnTo>
                    <a:pt x="101" y="24"/>
                  </a:lnTo>
                  <a:lnTo>
                    <a:pt x="200" y="24"/>
                  </a:lnTo>
                  <a:lnTo>
                    <a:pt x="243" y="28"/>
                  </a:lnTo>
                  <a:lnTo>
                    <a:pt x="306" y="24"/>
                  </a:lnTo>
                  <a:lnTo>
                    <a:pt x="378" y="26"/>
                  </a:lnTo>
                  <a:lnTo>
                    <a:pt x="431" y="25"/>
                  </a:lnTo>
                  <a:lnTo>
                    <a:pt x="537" y="28"/>
                  </a:lnTo>
                  <a:lnTo>
                    <a:pt x="574" y="27"/>
                  </a:lnTo>
                  <a:lnTo>
                    <a:pt x="645" y="24"/>
                  </a:lnTo>
                  <a:lnTo>
                    <a:pt x="669" y="29"/>
                  </a:lnTo>
                  <a:lnTo>
                    <a:pt x="735" y="24"/>
                  </a:lnTo>
                  <a:lnTo>
                    <a:pt x="836" y="27"/>
                  </a:lnTo>
                  <a:lnTo>
                    <a:pt x="870" y="31"/>
                  </a:lnTo>
                  <a:lnTo>
                    <a:pt x="923" y="28"/>
                  </a:lnTo>
                  <a:lnTo>
                    <a:pt x="968" y="33"/>
                  </a:lnTo>
                  <a:lnTo>
                    <a:pt x="1006" y="33"/>
                  </a:lnTo>
                  <a:lnTo>
                    <a:pt x="1080" y="28"/>
                  </a:lnTo>
                  <a:lnTo>
                    <a:pt x="1150" y="31"/>
                  </a:lnTo>
                  <a:lnTo>
                    <a:pt x="1212" y="38"/>
                  </a:lnTo>
                  <a:lnTo>
                    <a:pt x="1232" y="39"/>
                  </a:lnTo>
                  <a:lnTo>
                    <a:pt x="1316" y="35"/>
                  </a:lnTo>
                  <a:lnTo>
                    <a:pt x="1395" y="32"/>
                  </a:lnTo>
                  <a:lnTo>
                    <a:pt x="1414" y="30"/>
                  </a:lnTo>
                  <a:lnTo>
                    <a:pt x="1444" y="31"/>
                  </a:lnTo>
                  <a:lnTo>
                    <a:pt x="1526" y="34"/>
                  </a:lnTo>
                  <a:lnTo>
                    <a:pt x="1589" y="29"/>
                  </a:lnTo>
                  <a:lnTo>
                    <a:pt x="1621" y="30"/>
                  </a:lnTo>
                  <a:lnTo>
                    <a:pt x="1672" y="31"/>
                  </a:lnTo>
                  <a:lnTo>
                    <a:pt x="1714" y="27"/>
                  </a:lnTo>
                  <a:lnTo>
                    <a:pt x="1743" y="24"/>
                  </a:lnTo>
                  <a:lnTo>
                    <a:pt x="1781" y="30"/>
                  </a:lnTo>
                  <a:lnTo>
                    <a:pt x="1861" y="32"/>
                  </a:lnTo>
                  <a:lnTo>
                    <a:pt x="1914" y="24"/>
                  </a:lnTo>
                  <a:lnTo>
                    <a:pt x="1991" y="31"/>
                  </a:lnTo>
                  <a:lnTo>
                    <a:pt x="2046" y="31"/>
                  </a:lnTo>
                  <a:lnTo>
                    <a:pt x="2075" y="31"/>
                  </a:lnTo>
                  <a:lnTo>
                    <a:pt x="2094" y="44"/>
                  </a:lnTo>
                  <a:lnTo>
                    <a:pt x="2106" y="51"/>
                  </a:lnTo>
                  <a:lnTo>
                    <a:pt x="2115" y="64"/>
                  </a:lnTo>
                  <a:lnTo>
                    <a:pt x="2122" y="87"/>
                  </a:lnTo>
                  <a:lnTo>
                    <a:pt x="2129" y="117"/>
                  </a:lnTo>
                  <a:lnTo>
                    <a:pt x="2129" y="55"/>
                  </a:lnTo>
                  <a:lnTo>
                    <a:pt x="2129" y="39"/>
                  </a:lnTo>
                  <a:lnTo>
                    <a:pt x="2125" y="28"/>
                  </a:lnTo>
                  <a:lnTo>
                    <a:pt x="2120" y="15"/>
                  </a:lnTo>
                  <a:lnTo>
                    <a:pt x="2090" y="7"/>
                  </a:lnTo>
                  <a:lnTo>
                    <a:pt x="1974" y="5"/>
                  </a:lnTo>
                  <a:lnTo>
                    <a:pt x="1947" y="1"/>
                  </a:lnTo>
                  <a:lnTo>
                    <a:pt x="1856" y="1"/>
                  </a:lnTo>
                  <a:lnTo>
                    <a:pt x="1829" y="3"/>
                  </a:lnTo>
                  <a:lnTo>
                    <a:pt x="1774" y="3"/>
                  </a:lnTo>
                  <a:lnTo>
                    <a:pt x="1733" y="2"/>
                  </a:lnTo>
                  <a:lnTo>
                    <a:pt x="1658" y="7"/>
                  </a:lnTo>
                  <a:lnTo>
                    <a:pt x="1502" y="3"/>
                  </a:lnTo>
                  <a:lnTo>
                    <a:pt x="1453" y="5"/>
                  </a:lnTo>
                  <a:lnTo>
                    <a:pt x="1367" y="9"/>
                  </a:lnTo>
                  <a:lnTo>
                    <a:pt x="1312" y="6"/>
                  </a:lnTo>
                  <a:lnTo>
                    <a:pt x="1257" y="5"/>
                  </a:lnTo>
                  <a:lnTo>
                    <a:pt x="1212" y="5"/>
                  </a:lnTo>
                  <a:lnTo>
                    <a:pt x="1164" y="8"/>
                  </a:lnTo>
                  <a:lnTo>
                    <a:pt x="1135" y="4"/>
                  </a:lnTo>
                  <a:lnTo>
                    <a:pt x="1031" y="5"/>
                  </a:lnTo>
                  <a:lnTo>
                    <a:pt x="1000" y="5"/>
                  </a:lnTo>
                  <a:lnTo>
                    <a:pt x="945" y="4"/>
                  </a:lnTo>
                  <a:lnTo>
                    <a:pt x="837" y="6"/>
                  </a:lnTo>
                  <a:lnTo>
                    <a:pt x="741" y="4"/>
                  </a:lnTo>
                  <a:lnTo>
                    <a:pt x="652" y="4"/>
                  </a:lnTo>
                  <a:lnTo>
                    <a:pt x="610" y="5"/>
                  </a:lnTo>
                  <a:lnTo>
                    <a:pt x="569" y="2"/>
                  </a:lnTo>
                  <a:lnTo>
                    <a:pt x="535" y="2"/>
                  </a:lnTo>
                  <a:lnTo>
                    <a:pt x="431" y="2"/>
                  </a:lnTo>
                  <a:lnTo>
                    <a:pt x="312" y="4"/>
                  </a:lnTo>
                  <a:lnTo>
                    <a:pt x="256" y="2"/>
                  </a:lnTo>
                  <a:lnTo>
                    <a:pt x="190" y="4"/>
                  </a:lnTo>
                  <a:lnTo>
                    <a:pt x="107" y="0"/>
                  </a:lnTo>
                  <a:lnTo>
                    <a:pt x="56" y="0"/>
                  </a:lnTo>
                  <a:lnTo>
                    <a:pt x="34" y="1"/>
                  </a:lnTo>
                  <a:lnTo>
                    <a:pt x="19" y="5"/>
                  </a:lnTo>
                  <a:lnTo>
                    <a:pt x="5" y="17"/>
                  </a:lnTo>
                  <a:lnTo>
                    <a:pt x="1" y="35"/>
                  </a:lnTo>
                  <a:lnTo>
                    <a:pt x="0" y="53"/>
                  </a:lnTo>
                  <a:lnTo>
                    <a:pt x="0" y="7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2721" name="Freeform 17">
              <a:extLst>
                <a:ext uri="{FF2B5EF4-FFF2-40B4-BE49-F238E27FC236}">
                  <a16:creationId xmlns:a16="http://schemas.microsoft.com/office/drawing/2014/main" id="{DFCFEC9B-7AA8-B249-AA4C-EF106A8C9F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" y="347"/>
              <a:ext cx="2128" cy="62"/>
            </a:xfrm>
            <a:custGeom>
              <a:avLst/>
              <a:gdLst>
                <a:gd name="T0" fmla="*/ 0 w 2128"/>
                <a:gd name="T1" fmla="*/ 14 h 62"/>
                <a:gd name="T2" fmla="*/ 6 w 2128"/>
                <a:gd name="T3" fmla="*/ 12 h 62"/>
                <a:gd name="T4" fmla="*/ 8 w 2128"/>
                <a:gd name="T5" fmla="*/ 39 h 62"/>
                <a:gd name="T6" fmla="*/ 27 w 2128"/>
                <a:gd name="T7" fmla="*/ 49 h 62"/>
                <a:gd name="T8" fmla="*/ 59 w 2128"/>
                <a:gd name="T9" fmla="*/ 47 h 62"/>
                <a:gd name="T10" fmla="*/ 110 w 2128"/>
                <a:gd name="T11" fmla="*/ 47 h 62"/>
                <a:gd name="T12" fmla="*/ 162 w 2128"/>
                <a:gd name="T13" fmla="*/ 48 h 62"/>
                <a:gd name="T14" fmla="*/ 192 w 2128"/>
                <a:gd name="T15" fmla="*/ 49 h 62"/>
                <a:gd name="T16" fmla="*/ 248 w 2128"/>
                <a:gd name="T17" fmla="*/ 46 h 62"/>
                <a:gd name="T18" fmla="*/ 327 w 2128"/>
                <a:gd name="T19" fmla="*/ 49 h 62"/>
                <a:gd name="T20" fmla="*/ 413 w 2128"/>
                <a:gd name="T21" fmla="*/ 49 h 62"/>
                <a:gd name="T22" fmla="*/ 479 w 2128"/>
                <a:gd name="T23" fmla="*/ 50 h 62"/>
                <a:gd name="T24" fmla="*/ 517 w 2128"/>
                <a:gd name="T25" fmla="*/ 50 h 62"/>
                <a:gd name="T26" fmla="*/ 645 w 2128"/>
                <a:gd name="T27" fmla="*/ 51 h 62"/>
                <a:gd name="T28" fmla="*/ 725 w 2128"/>
                <a:gd name="T29" fmla="*/ 47 h 62"/>
                <a:gd name="T30" fmla="*/ 805 w 2128"/>
                <a:gd name="T31" fmla="*/ 48 h 62"/>
                <a:gd name="T32" fmla="*/ 869 w 2128"/>
                <a:gd name="T33" fmla="*/ 48 h 62"/>
                <a:gd name="T34" fmla="*/ 968 w 2128"/>
                <a:gd name="T35" fmla="*/ 47 h 62"/>
                <a:gd name="T36" fmla="*/ 1044 w 2128"/>
                <a:gd name="T37" fmla="*/ 44 h 62"/>
                <a:gd name="T38" fmla="*/ 1157 w 2128"/>
                <a:gd name="T39" fmla="*/ 45 h 62"/>
                <a:gd name="T40" fmla="*/ 1295 w 2128"/>
                <a:gd name="T41" fmla="*/ 47 h 62"/>
                <a:gd name="T42" fmla="*/ 1377 w 2128"/>
                <a:gd name="T43" fmla="*/ 44 h 62"/>
                <a:gd name="T44" fmla="*/ 1412 w 2128"/>
                <a:gd name="T45" fmla="*/ 48 h 62"/>
                <a:gd name="T46" fmla="*/ 1519 w 2128"/>
                <a:gd name="T47" fmla="*/ 48 h 62"/>
                <a:gd name="T48" fmla="*/ 1606 w 2128"/>
                <a:gd name="T49" fmla="*/ 48 h 62"/>
                <a:gd name="T50" fmla="*/ 1636 w 2128"/>
                <a:gd name="T51" fmla="*/ 46 h 62"/>
                <a:gd name="T52" fmla="*/ 1686 w 2128"/>
                <a:gd name="T53" fmla="*/ 49 h 62"/>
                <a:gd name="T54" fmla="*/ 1712 w 2128"/>
                <a:gd name="T55" fmla="*/ 49 h 62"/>
                <a:gd name="T56" fmla="*/ 1782 w 2128"/>
                <a:gd name="T57" fmla="*/ 49 h 62"/>
                <a:gd name="T58" fmla="*/ 1841 w 2128"/>
                <a:gd name="T59" fmla="*/ 47 h 62"/>
                <a:gd name="T60" fmla="*/ 1937 w 2128"/>
                <a:gd name="T61" fmla="*/ 45 h 62"/>
                <a:gd name="T62" fmla="*/ 2072 w 2128"/>
                <a:gd name="T63" fmla="*/ 45 h 62"/>
                <a:gd name="T64" fmla="*/ 2104 w 2128"/>
                <a:gd name="T65" fmla="*/ 40 h 62"/>
                <a:gd name="T66" fmla="*/ 2120 w 2128"/>
                <a:gd name="T67" fmla="*/ 26 h 62"/>
                <a:gd name="T68" fmla="*/ 2127 w 2128"/>
                <a:gd name="T69" fmla="*/ 39 h 62"/>
                <a:gd name="T70" fmla="*/ 2124 w 2128"/>
                <a:gd name="T71" fmla="*/ 49 h 62"/>
                <a:gd name="T72" fmla="*/ 2107 w 2128"/>
                <a:gd name="T73" fmla="*/ 58 h 62"/>
                <a:gd name="T74" fmla="*/ 1972 w 2128"/>
                <a:gd name="T75" fmla="*/ 58 h 62"/>
                <a:gd name="T76" fmla="*/ 1854 w 2128"/>
                <a:gd name="T77" fmla="*/ 60 h 62"/>
                <a:gd name="T78" fmla="*/ 1800 w 2128"/>
                <a:gd name="T79" fmla="*/ 61 h 62"/>
                <a:gd name="T80" fmla="*/ 1739 w 2128"/>
                <a:gd name="T81" fmla="*/ 61 h 62"/>
                <a:gd name="T82" fmla="*/ 1628 w 2128"/>
                <a:gd name="T83" fmla="*/ 57 h 62"/>
                <a:gd name="T84" fmla="*/ 1493 w 2128"/>
                <a:gd name="T85" fmla="*/ 56 h 62"/>
                <a:gd name="T86" fmla="*/ 1382 w 2128"/>
                <a:gd name="T87" fmla="*/ 58 h 62"/>
                <a:gd name="T88" fmla="*/ 1310 w 2128"/>
                <a:gd name="T89" fmla="*/ 58 h 62"/>
                <a:gd name="T90" fmla="*/ 1256 w 2128"/>
                <a:gd name="T91" fmla="*/ 58 h 62"/>
                <a:gd name="T92" fmla="*/ 1212 w 2128"/>
                <a:gd name="T93" fmla="*/ 59 h 62"/>
                <a:gd name="T94" fmla="*/ 1163 w 2128"/>
                <a:gd name="T95" fmla="*/ 57 h 62"/>
                <a:gd name="T96" fmla="*/ 1106 w 2128"/>
                <a:gd name="T97" fmla="*/ 60 h 62"/>
                <a:gd name="T98" fmla="*/ 1030 w 2128"/>
                <a:gd name="T99" fmla="*/ 59 h 62"/>
                <a:gd name="T100" fmla="*/ 971 w 2128"/>
                <a:gd name="T101" fmla="*/ 59 h 62"/>
                <a:gd name="T102" fmla="*/ 885 w 2128"/>
                <a:gd name="T103" fmla="*/ 61 h 62"/>
                <a:gd name="T104" fmla="*/ 784 w 2128"/>
                <a:gd name="T105" fmla="*/ 61 h 62"/>
                <a:gd name="T106" fmla="*/ 692 w 2128"/>
                <a:gd name="T107" fmla="*/ 61 h 62"/>
                <a:gd name="T108" fmla="*/ 609 w 2128"/>
                <a:gd name="T109" fmla="*/ 58 h 62"/>
                <a:gd name="T110" fmla="*/ 534 w 2128"/>
                <a:gd name="T111" fmla="*/ 59 h 62"/>
                <a:gd name="T112" fmla="*/ 401 w 2128"/>
                <a:gd name="T113" fmla="*/ 60 h 62"/>
                <a:gd name="T114" fmla="*/ 256 w 2128"/>
                <a:gd name="T115" fmla="*/ 59 h 62"/>
                <a:gd name="T116" fmla="*/ 19 w 2128"/>
                <a:gd name="T117" fmla="*/ 58 h 62"/>
                <a:gd name="T118" fmla="*/ 1 w 2128"/>
                <a:gd name="T119" fmla="*/ 46 h 62"/>
                <a:gd name="T120" fmla="*/ 0 w 2128"/>
                <a:gd name="T121" fmla="*/ 3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28" h="62">
                  <a:moveTo>
                    <a:pt x="0" y="31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6" y="12"/>
                  </a:lnTo>
                  <a:lnTo>
                    <a:pt x="7" y="21"/>
                  </a:lnTo>
                  <a:lnTo>
                    <a:pt x="8" y="39"/>
                  </a:lnTo>
                  <a:lnTo>
                    <a:pt x="15" y="47"/>
                  </a:lnTo>
                  <a:lnTo>
                    <a:pt x="27" y="49"/>
                  </a:lnTo>
                  <a:lnTo>
                    <a:pt x="40" y="47"/>
                  </a:lnTo>
                  <a:lnTo>
                    <a:pt x="59" y="47"/>
                  </a:lnTo>
                  <a:lnTo>
                    <a:pt x="91" y="46"/>
                  </a:lnTo>
                  <a:lnTo>
                    <a:pt x="110" y="47"/>
                  </a:lnTo>
                  <a:lnTo>
                    <a:pt x="127" y="47"/>
                  </a:lnTo>
                  <a:lnTo>
                    <a:pt x="162" y="48"/>
                  </a:lnTo>
                  <a:lnTo>
                    <a:pt x="175" y="48"/>
                  </a:lnTo>
                  <a:lnTo>
                    <a:pt x="192" y="49"/>
                  </a:lnTo>
                  <a:lnTo>
                    <a:pt x="219" y="47"/>
                  </a:lnTo>
                  <a:lnTo>
                    <a:pt x="248" y="46"/>
                  </a:lnTo>
                  <a:lnTo>
                    <a:pt x="284" y="45"/>
                  </a:lnTo>
                  <a:lnTo>
                    <a:pt x="327" y="49"/>
                  </a:lnTo>
                  <a:lnTo>
                    <a:pt x="383" y="50"/>
                  </a:lnTo>
                  <a:lnTo>
                    <a:pt x="413" y="49"/>
                  </a:lnTo>
                  <a:lnTo>
                    <a:pt x="431" y="50"/>
                  </a:lnTo>
                  <a:lnTo>
                    <a:pt x="479" y="50"/>
                  </a:lnTo>
                  <a:lnTo>
                    <a:pt x="496" y="47"/>
                  </a:lnTo>
                  <a:lnTo>
                    <a:pt x="517" y="50"/>
                  </a:lnTo>
                  <a:lnTo>
                    <a:pt x="574" y="49"/>
                  </a:lnTo>
                  <a:lnTo>
                    <a:pt x="645" y="51"/>
                  </a:lnTo>
                  <a:lnTo>
                    <a:pt x="669" y="49"/>
                  </a:lnTo>
                  <a:lnTo>
                    <a:pt x="725" y="47"/>
                  </a:lnTo>
                  <a:lnTo>
                    <a:pt x="762" y="46"/>
                  </a:lnTo>
                  <a:lnTo>
                    <a:pt x="805" y="48"/>
                  </a:lnTo>
                  <a:lnTo>
                    <a:pt x="835" y="49"/>
                  </a:lnTo>
                  <a:lnTo>
                    <a:pt x="869" y="48"/>
                  </a:lnTo>
                  <a:lnTo>
                    <a:pt x="929" y="50"/>
                  </a:lnTo>
                  <a:lnTo>
                    <a:pt x="968" y="47"/>
                  </a:lnTo>
                  <a:lnTo>
                    <a:pt x="1005" y="47"/>
                  </a:lnTo>
                  <a:lnTo>
                    <a:pt x="1044" y="44"/>
                  </a:lnTo>
                  <a:lnTo>
                    <a:pt x="1093" y="47"/>
                  </a:lnTo>
                  <a:lnTo>
                    <a:pt x="1157" y="45"/>
                  </a:lnTo>
                  <a:lnTo>
                    <a:pt x="1230" y="45"/>
                  </a:lnTo>
                  <a:lnTo>
                    <a:pt x="1295" y="47"/>
                  </a:lnTo>
                  <a:lnTo>
                    <a:pt x="1334" y="43"/>
                  </a:lnTo>
                  <a:lnTo>
                    <a:pt x="1377" y="44"/>
                  </a:lnTo>
                  <a:lnTo>
                    <a:pt x="1394" y="47"/>
                  </a:lnTo>
                  <a:lnTo>
                    <a:pt x="1412" y="48"/>
                  </a:lnTo>
                  <a:lnTo>
                    <a:pt x="1469" y="47"/>
                  </a:lnTo>
                  <a:lnTo>
                    <a:pt x="1519" y="48"/>
                  </a:lnTo>
                  <a:lnTo>
                    <a:pt x="1587" y="49"/>
                  </a:lnTo>
                  <a:lnTo>
                    <a:pt x="1606" y="48"/>
                  </a:lnTo>
                  <a:lnTo>
                    <a:pt x="1619" y="48"/>
                  </a:lnTo>
                  <a:lnTo>
                    <a:pt x="1636" y="46"/>
                  </a:lnTo>
                  <a:lnTo>
                    <a:pt x="1670" y="48"/>
                  </a:lnTo>
                  <a:lnTo>
                    <a:pt x="1686" y="49"/>
                  </a:lnTo>
                  <a:lnTo>
                    <a:pt x="1698" y="47"/>
                  </a:lnTo>
                  <a:lnTo>
                    <a:pt x="1712" y="49"/>
                  </a:lnTo>
                  <a:lnTo>
                    <a:pt x="1739" y="47"/>
                  </a:lnTo>
                  <a:lnTo>
                    <a:pt x="1782" y="49"/>
                  </a:lnTo>
                  <a:lnTo>
                    <a:pt x="1824" y="45"/>
                  </a:lnTo>
                  <a:lnTo>
                    <a:pt x="1841" y="47"/>
                  </a:lnTo>
                  <a:lnTo>
                    <a:pt x="1859" y="47"/>
                  </a:lnTo>
                  <a:lnTo>
                    <a:pt x="1937" y="45"/>
                  </a:lnTo>
                  <a:lnTo>
                    <a:pt x="2013" y="47"/>
                  </a:lnTo>
                  <a:lnTo>
                    <a:pt x="2072" y="45"/>
                  </a:lnTo>
                  <a:lnTo>
                    <a:pt x="2092" y="43"/>
                  </a:lnTo>
                  <a:lnTo>
                    <a:pt x="2104" y="40"/>
                  </a:lnTo>
                  <a:lnTo>
                    <a:pt x="2113" y="34"/>
                  </a:lnTo>
                  <a:lnTo>
                    <a:pt x="2120" y="26"/>
                  </a:lnTo>
                  <a:lnTo>
                    <a:pt x="2127" y="13"/>
                  </a:lnTo>
                  <a:lnTo>
                    <a:pt x="2127" y="39"/>
                  </a:lnTo>
                  <a:lnTo>
                    <a:pt x="2127" y="45"/>
                  </a:lnTo>
                  <a:lnTo>
                    <a:pt x="2124" y="49"/>
                  </a:lnTo>
                  <a:lnTo>
                    <a:pt x="2118" y="54"/>
                  </a:lnTo>
                  <a:lnTo>
                    <a:pt x="2107" y="58"/>
                  </a:lnTo>
                  <a:lnTo>
                    <a:pt x="2029" y="61"/>
                  </a:lnTo>
                  <a:lnTo>
                    <a:pt x="1972" y="58"/>
                  </a:lnTo>
                  <a:lnTo>
                    <a:pt x="1945" y="60"/>
                  </a:lnTo>
                  <a:lnTo>
                    <a:pt x="1854" y="60"/>
                  </a:lnTo>
                  <a:lnTo>
                    <a:pt x="1828" y="59"/>
                  </a:lnTo>
                  <a:lnTo>
                    <a:pt x="1800" y="61"/>
                  </a:lnTo>
                  <a:lnTo>
                    <a:pt x="1772" y="59"/>
                  </a:lnTo>
                  <a:lnTo>
                    <a:pt x="1739" y="61"/>
                  </a:lnTo>
                  <a:lnTo>
                    <a:pt x="1653" y="60"/>
                  </a:lnTo>
                  <a:lnTo>
                    <a:pt x="1628" y="57"/>
                  </a:lnTo>
                  <a:lnTo>
                    <a:pt x="1547" y="60"/>
                  </a:lnTo>
                  <a:lnTo>
                    <a:pt x="1493" y="56"/>
                  </a:lnTo>
                  <a:lnTo>
                    <a:pt x="1430" y="60"/>
                  </a:lnTo>
                  <a:lnTo>
                    <a:pt x="1382" y="58"/>
                  </a:lnTo>
                  <a:lnTo>
                    <a:pt x="1336" y="60"/>
                  </a:lnTo>
                  <a:lnTo>
                    <a:pt x="1310" y="58"/>
                  </a:lnTo>
                  <a:lnTo>
                    <a:pt x="1287" y="58"/>
                  </a:lnTo>
                  <a:lnTo>
                    <a:pt x="1256" y="58"/>
                  </a:lnTo>
                  <a:lnTo>
                    <a:pt x="1235" y="57"/>
                  </a:lnTo>
                  <a:lnTo>
                    <a:pt x="1212" y="59"/>
                  </a:lnTo>
                  <a:lnTo>
                    <a:pt x="1188" y="57"/>
                  </a:lnTo>
                  <a:lnTo>
                    <a:pt x="1163" y="57"/>
                  </a:lnTo>
                  <a:lnTo>
                    <a:pt x="1134" y="59"/>
                  </a:lnTo>
                  <a:lnTo>
                    <a:pt x="1106" y="60"/>
                  </a:lnTo>
                  <a:lnTo>
                    <a:pt x="1075" y="60"/>
                  </a:lnTo>
                  <a:lnTo>
                    <a:pt x="1030" y="59"/>
                  </a:lnTo>
                  <a:lnTo>
                    <a:pt x="998" y="60"/>
                  </a:lnTo>
                  <a:lnTo>
                    <a:pt x="971" y="59"/>
                  </a:lnTo>
                  <a:lnTo>
                    <a:pt x="945" y="59"/>
                  </a:lnTo>
                  <a:lnTo>
                    <a:pt x="885" y="61"/>
                  </a:lnTo>
                  <a:lnTo>
                    <a:pt x="837" y="58"/>
                  </a:lnTo>
                  <a:lnTo>
                    <a:pt x="784" y="61"/>
                  </a:lnTo>
                  <a:lnTo>
                    <a:pt x="740" y="59"/>
                  </a:lnTo>
                  <a:lnTo>
                    <a:pt x="692" y="61"/>
                  </a:lnTo>
                  <a:lnTo>
                    <a:pt x="652" y="59"/>
                  </a:lnTo>
                  <a:lnTo>
                    <a:pt x="609" y="58"/>
                  </a:lnTo>
                  <a:lnTo>
                    <a:pt x="569" y="59"/>
                  </a:lnTo>
                  <a:lnTo>
                    <a:pt x="534" y="59"/>
                  </a:lnTo>
                  <a:lnTo>
                    <a:pt x="431" y="59"/>
                  </a:lnTo>
                  <a:lnTo>
                    <a:pt x="401" y="60"/>
                  </a:lnTo>
                  <a:lnTo>
                    <a:pt x="311" y="59"/>
                  </a:lnTo>
                  <a:lnTo>
                    <a:pt x="256" y="59"/>
                  </a:lnTo>
                  <a:lnTo>
                    <a:pt x="103" y="58"/>
                  </a:lnTo>
                  <a:lnTo>
                    <a:pt x="19" y="58"/>
                  </a:lnTo>
                  <a:lnTo>
                    <a:pt x="4" y="54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grpSp>
        <p:nvGrpSpPr>
          <p:cNvPr id="72722" name="Group 18">
            <a:extLst>
              <a:ext uri="{FF2B5EF4-FFF2-40B4-BE49-F238E27FC236}">
                <a16:creationId xmlns:a16="http://schemas.microsoft.com/office/drawing/2014/main" id="{07AC5012-D2FA-3142-819D-11F0D48CC59E}"/>
              </a:ext>
            </a:extLst>
          </p:cNvPr>
          <p:cNvGrpSpPr>
            <a:grpSpLocks/>
          </p:cNvGrpSpPr>
          <p:nvPr/>
        </p:nvGrpSpPr>
        <p:grpSpPr bwMode="auto">
          <a:xfrm>
            <a:off x="7528984" y="153988"/>
            <a:ext cx="4580467" cy="552450"/>
            <a:chOff x="3557" y="97"/>
            <a:chExt cx="2164" cy="348"/>
          </a:xfrm>
        </p:grpSpPr>
        <p:sp>
          <p:nvSpPr>
            <p:cNvPr id="72723" name="Freeform 19">
              <a:extLst>
                <a:ext uri="{FF2B5EF4-FFF2-40B4-BE49-F238E27FC236}">
                  <a16:creationId xmlns:a16="http://schemas.microsoft.com/office/drawing/2014/main" id="{B60D8EAA-C63E-8A4D-AA5B-487453D249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7" y="97"/>
              <a:ext cx="2164" cy="284"/>
            </a:xfrm>
            <a:custGeom>
              <a:avLst/>
              <a:gdLst>
                <a:gd name="T0" fmla="*/ 29 w 2164"/>
                <a:gd name="T1" fmla="*/ 4 h 284"/>
                <a:gd name="T2" fmla="*/ 46 w 2164"/>
                <a:gd name="T3" fmla="*/ 0 h 284"/>
                <a:gd name="T4" fmla="*/ 2096 w 2164"/>
                <a:gd name="T5" fmla="*/ 0 h 284"/>
                <a:gd name="T6" fmla="*/ 2120 w 2164"/>
                <a:gd name="T7" fmla="*/ 3 h 284"/>
                <a:gd name="T8" fmla="*/ 2137 w 2164"/>
                <a:gd name="T9" fmla="*/ 10 h 284"/>
                <a:gd name="T10" fmla="*/ 2152 w 2164"/>
                <a:gd name="T11" fmla="*/ 28 h 284"/>
                <a:gd name="T12" fmla="*/ 2160 w 2164"/>
                <a:gd name="T13" fmla="*/ 49 h 284"/>
                <a:gd name="T14" fmla="*/ 2163 w 2164"/>
                <a:gd name="T15" fmla="*/ 73 h 284"/>
                <a:gd name="T16" fmla="*/ 2163 w 2164"/>
                <a:gd name="T17" fmla="*/ 283 h 284"/>
                <a:gd name="T18" fmla="*/ 81 w 2164"/>
                <a:gd name="T19" fmla="*/ 283 h 284"/>
                <a:gd name="T20" fmla="*/ 0 w 2164"/>
                <a:gd name="T21" fmla="*/ 283 h 284"/>
                <a:gd name="T22" fmla="*/ 0 w 2164"/>
                <a:gd name="T23" fmla="*/ 87 h 284"/>
                <a:gd name="T24" fmla="*/ 1 w 2164"/>
                <a:gd name="T25" fmla="*/ 59 h 284"/>
                <a:gd name="T26" fmla="*/ 9 w 2164"/>
                <a:gd name="T27" fmla="*/ 31 h 284"/>
                <a:gd name="T28" fmla="*/ 16 w 2164"/>
                <a:gd name="T29" fmla="*/ 16 h 284"/>
                <a:gd name="T30" fmla="*/ 29 w 2164"/>
                <a:gd name="T31" fmla="*/ 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64" h="284">
                  <a:moveTo>
                    <a:pt x="29" y="4"/>
                  </a:moveTo>
                  <a:lnTo>
                    <a:pt x="46" y="0"/>
                  </a:lnTo>
                  <a:lnTo>
                    <a:pt x="2096" y="0"/>
                  </a:lnTo>
                  <a:lnTo>
                    <a:pt x="2120" y="3"/>
                  </a:lnTo>
                  <a:lnTo>
                    <a:pt x="2137" y="10"/>
                  </a:lnTo>
                  <a:lnTo>
                    <a:pt x="2152" y="28"/>
                  </a:lnTo>
                  <a:lnTo>
                    <a:pt x="2160" y="49"/>
                  </a:lnTo>
                  <a:lnTo>
                    <a:pt x="2163" y="73"/>
                  </a:lnTo>
                  <a:lnTo>
                    <a:pt x="2163" y="283"/>
                  </a:lnTo>
                  <a:lnTo>
                    <a:pt x="81" y="283"/>
                  </a:lnTo>
                  <a:lnTo>
                    <a:pt x="0" y="283"/>
                  </a:lnTo>
                  <a:lnTo>
                    <a:pt x="0" y="87"/>
                  </a:lnTo>
                  <a:lnTo>
                    <a:pt x="1" y="59"/>
                  </a:lnTo>
                  <a:lnTo>
                    <a:pt x="9" y="31"/>
                  </a:lnTo>
                  <a:lnTo>
                    <a:pt x="16" y="16"/>
                  </a:lnTo>
                  <a:lnTo>
                    <a:pt x="29" y="4"/>
                  </a:lnTo>
                </a:path>
              </a:pathLst>
            </a:custGeom>
            <a:gradFill rotWithShape="0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2724" name="Freeform 20">
              <a:extLst>
                <a:ext uri="{FF2B5EF4-FFF2-40B4-BE49-F238E27FC236}">
                  <a16:creationId xmlns:a16="http://schemas.microsoft.com/office/drawing/2014/main" id="{40376C69-3B88-BD42-94EF-B666C1E6D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7" y="278"/>
              <a:ext cx="2164" cy="123"/>
            </a:xfrm>
            <a:custGeom>
              <a:avLst/>
              <a:gdLst>
                <a:gd name="T0" fmla="*/ 105 w 2164"/>
                <a:gd name="T1" fmla="*/ 42 h 123"/>
                <a:gd name="T2" fmla="*/ 170 w 2164"/>
                <a:gd name="T3" fmla="*/ 42 h 123"/>
                <a:gd name="T4" fmla="*/ 221 w 2164"/>
                <a:gd name="T5" fmla="*/ 63 h 123"/>
                <a:gd name="T6" fmla="*/ 305 w 2164"/>
                <a:gd name="T7" fmla="*/ 50 h 123"/>
                <a:gd name="T8" fmla="*/ 400 w 2164"/>
                <a:gd name="T9" fmla="*/ 44 h 123"/>
                <a:gd name="T10" fmla="*/ 466 w 2164"/>
                <a:gd name="T11" fmla="*/ 57 h 123"/>
                <a:gd name="T12" fmla="*/ 538 w 2164"/>
                <a:gd name="T13" fmla="*/ 50 h 123"/>
                <a:gd name="T14" fmla="*/ 654 w 2164"/>
                <a:gd name="T15" fmla="*/ 54 h 123"/>
                <a:gd name="T16" fmla="*/ 728 w 2164"/>
                <a:gd name="T17" fmla="*/ 63 h 123"/>
                <a:gd name="T18" fmla="*/ 815 w 2164"/>
                <a:gd name="T19" fmla="*/ 38 h 123"/>
                <a:gd name="T20" fmla="*/ 880 w 2164"/>
                <a:gd name="T21" fmla="*/ 60 h 123"/>
                <a:gd name="T22" fmla="*/ 968 w 2164"/>
                <a:gd name="T23" fmla="*/ 56 h 123"/>
                <a:gd name="T24" fmla="*/ 1013 w 2164"/>
                <a:gd name="T25" fmla="*/ 60 h 123"/>
                <a:gd name="T26" fmla="*/ 1053 w 2164"/>
                <a:gd name="T27" fmla="*/ 38 h 123"/>
                <a:gd name="T28" fmla="*/ 1105 w 2164"/>
                <a:gd name="T29" fmla="*/ 22 h 123"/>
                <a:gd name="T30" fmla="*/ 1167 w 2164"/>
                <a:gd name="T31" fmla="*/ 21 h 123"/>
                <a:gd name="T32" fmla="*/ 1218 w 2164"/>
                <a:gd name="T33" fmla="*/ 14 h 123"/>
                <a:gd name="T34" fmla="*/ 1265 w 2164"/>
                <a:gd name="T35" fmla="*/ 32 h 123"/>
                <a:gd name="T36" fmla="*/ 1316 w 2164"/>
                <a:gd name="T37" fmla="*/ 44 h 123"/>
                <a:gd name="T38" fmla="*/ 1399 w 2164"/>
                <a:gd name="T39" fmla="*/ 35 h 123"/>
                <a:gd name="T40" fmla="*/ 1436 w 2164"/>
                <a:gd name="T41" fmla="*/ 59 h 123"/>
                <a:gd name="T42" fmla="*/ 1493 w 2164"/>
                <a:gd name="T43" fmla="*/ 63 h 123"/>
                <a:gd name="T44" fmla="*/ 1589 w 2164"/>
                <a:gd name="T45" fmla="*/ 63 h 123"/>
                <a:gd name="T46" fmla="*/ 1647 w 2164"/>
                <a:gd name="T47" fmla="*/ 52 h 123"/>
                <a:gd name="T48" fmla="*/ 1691 w 2164"/>
                <a:gd name="T49" fmla="*/ 57 h 123"/>
                <a:gd name="T50" fmla="*/ 1743 w 2164"/>
                <a:gd name="T51" fmla="*/ 38 h 123"/>
                <a:gd name="T52" fmla="*/ 1817 w 2164"/>
                <a:gd name="T53" fmla="*/ 35 h 123"/>
                <a:gd name="T54" fmla="*/ 1878 w 2164"/>
                <a:gd name="T55" fmla="*/ 14 h 123"/>
                <a:gd name="T56" fmla="*/ 1926 w 2164"/>
                <a:gd name="T57" fmla="*/ 10 h 123"/>
                <a:gd name="T58" fmla="*/ 1988 w 2164"/>
                <a:gd name="T59" fmla="*/ 18 h 123"/>
                <a:gd name="T60" fmla="*/ 2042 w 2164"/>
                <a:gd name="T61" fmla="*/ 1 h 123"/>
                <a:gd name="T62" fmla="*/ 2093 w 2164"/>
                <a:gd name="T63" fmla="*/ 32 h 123"/>
                <a:gd name="T64" fmla="*/ 2150 w 2164"/>
                <a:gd name="T65" fmla="*/ 16 h 123"/>
                <a:gd name="T66" fmla="*/ 2163 w 2164"/>
                <a:gd name="T67" fmla="*/ 122 h 123"/>
                <a:gd name="T68" fmla="*/ 893 w 2164"/>
                <a:gd name="T69" fmla="*/ 99 h 123"/>
                <a:gd name="T70" fmla="*/ 0 w 2164"/>
                <a:gd name="T71" fmla="*/ 19 h 123"/>
                <a:gd name="T72" fmla="*/ 32 w 2164"/>
                <a:gd name="T73" fmla="*/ 33 h 123"/>
                <a:gd name="T74" fmla="*/ 75 w 2164"/>
                <a:gd name="T75" fmla="*/ 38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64" h="123">
                  <a:moveTo>
                    <a:pt x="75" y="38"/>
                  </a:moveTo>
                  <a:lnTo>
                    <a:pt x="105" y="42"/>
                  </a:lnTo>
                  <a:lnTo>
                    <a:pt x="138" y="38"/>
                  </a:lnTo>
                  <a:lnTo>
                    <a:pt x="170" y="42"/>
                  </a:lnTo>
                  <a:lnTo>
                    <a:pt x="195" y="53"/>
                  </a:lnTo>
                  <a:lnTo>
                    <a:pt x="221" y="63"/>
                  </a:lnTo>
                  <a:lnTo>
                    <a:pt x="266" y="54"/>
                  </a:lnTo>
                  <a:lnTo>
                    <a:pt x="305" y="50"/>
                  </a:lnTo>
                  <a:lnTo>
                    <a:pt x="360" y="50"/>
                  </a:lnTo>
                  <a:lnTo>
                    <a:pt x="400" y="44"/>
                  </a:lnTo>
                  <a:lnTo>
                    <a:pt x="435" y="50"/>
                  </a:lnTo>
                  <a:lnTo>
                    <a:pt x="466" y="57"/>
                  </a:lnTo>
                  <a:lnTo>
                    <a:pt x="494" y="59"/>
                  </a:lnTo>
                  <a:lnTo>
                    <a:pt x="538" y="50"/>
                  </a:lnTo>
                  <a:lnTo>
                    <a:pt x="586" y="50"/>
                  </a:lnTo>
                  <a:lnTo>
                    <a:pt x="654" y="54"/>
                  </a:lnTo>
                  <a:lnTo>
                    <a:pt x="683" y="65"/>
                  </a:lnTo>
                  <a:lnTo>
                    <a:pt x="728" y="63"/>
                  </a:lnTo>
                  <a:lnTo>
                    <a:pt x="773" y="44"/>
                  </a:lnTo>
                  <a:lnTo>
                    <a:pt x="815" y="38"/>
                  </a:lnTo>
                  <a:lnTo>
                    <a:pt x="844" y="44"/>
                  </a:lnTo>
                  <a:lnTo>
                    <a:pt x="880" y="60"/>
                  </a:lnTo>
                  <a:lnTo>
                    <a:pt x="921" y="66"/>
                  </a:lnTo>
                  <a:lnTo>
                    <a:pt x="968" y="56"/>
                  </a:lnTo>
                  <a:lnTo>
                    <a:pt x="989" y="52"/>
                  </a:lnTo>
                  <a:lnTo>
                    <a:pt x="1013" y="60"/>
                  </a:lnTo>
                  <a:lnTo>
                    <a:pt x="1032" y="50"/>
                  </a:lnTo>
                  <a:lnTo>
                    <a:pt x="1053" y="38"/>
                  </a:lnTo>
                  <a:lnTo>
                    <a:pt x="1078" y="26"/>
                  </a:lnTo>
                  <a:lnTo>
                    <a:pt x="1105" y="22"/>
                  </a:lnTo>
                  <a:lnTo>
                    <a:pt x="1136" y="26"/>
                  </a:lnTo>
                  <a:lnTo>
                    <a:pt x="1167" y="21"/>
                  </a:lnTo>
                  <a:lnTo>
                    <a:pt x="1198" y="14"/>
                  </a:lnTo>
                  <a:lnTo>
                    <a:pt x="1218" y="14"/>
                  </a:lnTo>
                  <a:lnTo>
                    <a:pt x="1237" y="16"/>
                  </a:lnTo>
                  <a:lnTo>
                    <a:pt x="1265" y="32"/>
                  </a:lnTo>
                  <a:lnTo>
                    <a:pt x="1293" y="29"/>
                  </a:lnTo>
                  <a:lnTo>
                    <a:pt x="1316" y="44"/>
                  </a:lnTo>
                  <a:lnTo>
                    <a:pt x="1361" y="44"/>
                  </a:lnTo>
                  <a:lnTo>
                    <a:pt x="1399" y="35"/>
                  </a:lnTo>
                  <a:lnTo>
                    <a:pt x="1417" y="47"/>
                  </a:lnTo>
                  <a:lnTo>
                    <a:pt x="1436" y="59"/>
                  </a:lnTo>
                  <a:lnTo>
                    <a:pt x="1462" y="56"/>
                  </a:lnTo>
                  <a:lnTo>
                    <a:pt x="1493" y="63"/>
                  </a:lnTo>
                  <a:lnTo>
                    <a:pt x="1526" y="56"/>
                  </a:lnTo>
                  <a:lnTo>
                    <a:pt x="1589" y="63"/>
                  </a:lnTo>
                  <a:lnTo>
                    <a:pt x="1616" y="69"/>
                  </a:lnTo>
                  <a:lnTo>
                    <a:pt x="1647" y="52"/>
                  </a:lnTo>
                  <a:lnTo>
                    <a:pt x="1667" y="51"/>
                  </a:lnTo>
                  <a:lnTo>
                    <a:pt x="1691" y="57"/>
                  </a:lnTo>
                  <a:lnTo>
                    <a:pt x="1714" y="54"/>
                  </a:lnTo>
                  <a:lnTo>
                    <a:pt x="1743" y="38"/>
                  </a:lnTo>
                  <a:lnTo>
                    <a:pt x="1793" y="33"/>
                  </a:lnTo>
                  <a:lnTo>
                    <a:pt x="1817" y="35"/>
                  </a:lnTo>
                  <a:lnTo>
                    <a:pt x="1842" y="35"/>
                  </a:lnTo>
                  <a:lnTo>
                    <a:pt x="1878" y="14"/>
                  </a:lnTo>
                  <a:lnTo>
                    <a:pt x="1899" y="6"/>
                  </a:lnTo>
                  <a:lnTo>
                    <a:pt x="1926" y="10"/>
                  </a:lnTo>
                  <a:lnTo>
                    <a:pt x="1957" y="32"/>
                  </a:lnTo>
                  <a:lnTo>
                    <a:pt x="1988" y="18"/>
                  </a:lnTo>
                  <a:lnTo>
                    <a:pt x="2017" y="0"/>
                  </a:lnTo>
                  <a:lnTo>
                    <a:pt x="2042" y="1"/>
                  </a:lnTo>
                  <a:lnTo>
                    <a:pt x="2071" y="38"/>
                  </a:lnTo>
                  <a:lnTo>
                    <a:pt x="2093" y="32"/>
                  </a:lnTo>
                  <a:lnTo>
                    <a:pt x="2125" y="16"/>
                  </a:lnTo>
                  <a:lnTo>
                    <a:pt x="2150" y="16"/>
                  </a:lnTo>
                  <a:lnTo>
                    <a:pt x="2163" y="28"/>
                  </a:lnTo>
                  <a:lnTo>
                    <a:pt x="2163" y="122"/>
                  </a:lnTo>
                  <a:lnTo>
                    <a:pt x="909" y="95"/>
                  </a:lnTo>
                  <a:lnTo>
                    <a:pt x="893" y="99"/>
                  </a:lnTo>
                  <a:lnTo>
                    <a:pt x="0" y="88"/>
                  </a:lnTo>
                  <a:lnTo>
                    <a:pt x="0" y="19"/>
                  </a:lnTo>
                  <a:lnTo>
                    <a:pt x="13" y="29"/>
                  </a:lnTo>
                  <a:lnTo>
                    <a:pt x="32" y="33"/>
                  </a:lnTo>
                  <a:lnTo>
                    <a:pt x="56" y="34"/>
                  </a:lnTo>
                  <a:lnTo>
                    <a:pt x="75" y="38"/>
                  </a:lnTo>
                </a:path>
              </a:pathLst>
            </a:custGeom>
            <a:solidFill>
              <a:srgbClr val="00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2725" name="Freeform 21">
              <a:extLst>
                <a:ext uri="{FF2B5EF4-FFF2-40B4-BE49-F238E27FC236}">
                  <a16:creationId xmlns:a16="http://schemas.microsoft.com/office/drawing/2014/main" id="{906053E1-B837-2B4A-9ADA-2F71BB5C5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7" y="320"/>
              <a:ext cx="2164" cy="125"/>
            </a:xfrm>
            <a:custGeom>
              <a:avLst/>
              <a:gdLst>
                <a:gd name="T0" fmla="*/ 46 w 2164"/>
                <a:gd name="T1" fmla="*/ 123 h 125"/>
                <a:gd name="T2" fmla="*/ 2096 w 2164"/>
                <a:gd name="T3" fmla="*/ 124 h 125"/>
                <a:gd name="T4" fmla="*/ 2137 w 2164"/>
                <a:gd name="T5" fmla="*/ 120 h 125"/>
                <a:gd name="T6" fmla="*/ 2160 w 2164"/>
                <a:gd name="T7" fmla="*/ 104 h 125"/>
                <a:gd name="T8" fmla="*/ 2163 w 2164"/>
                <a:gd name="T9" fmla="*/ 14 h 125"/>
                <a:gd name="T10" fmla="*/ 2134 w 2164"/>
                <a:gd name="T11" fmla="*/ 4 h 125"/>
                <a:gd name="T12" fmla="*/ 2118 w 2164"/>
                <a:gd name="T13" fmla="*/ 34 h 125"/>
                <a:gd name="T14" fmla="*/ 2097 w 2164"/>
                <a:gd name="T15" fmla="*/ 31 h 125"/>
                <a:gd name="T16" fmla="*/ 2054 w 2164"/>
                <a:gd name="T17" fmla="*/ 17 h 125"/>
                <a:gd name="T18" fmla="*/ 1998 w 2164"/>
                <a:gd name="T19" fmla="*/ 21 h 125"/>
                <a:gd name="T20" fmla="*/ 1951 w 2164"/>
                <a:gd name="T21" fmla="*/ 25 h 125"/>
                <a:gd name="T22" fmla="*/ 1910 w 2164"/>
                <a:gd name="T23" fmla="*/ 17 h 125"/>
                <a:gd name="T24" fmla="*/ 1868 w 2164"/>
                <a:gd name="T25" fmla="*/ 27 h 125"/>
                <a:gd name="T26" fmla="*/ 1841 w 2164"/>
                <a:gd name="T27" fmla="*/ 33 h 125"/>
                <a:gd name="T28" fmla="*/ 1776 w 2164"/>
                <a:gd name="T29" fmla="*/ 28 h 125"/>
                <a:gd name="T30" fmla="*/ 1716 w 2164"/>
                <a:gd name="T31" fmla="*/ 24 h 125"/>
                <a:gd name="T32" fmla="*/ 1644 w 2164"/>
                <a:gd name="T33" fmla="*/ 54 h 125"/>
                <a:gd name="T34" fmla="*/ 1589 w 2164"/>
                <a:gd name="T35" fmla="*/ 38 h 125"/>
                <a:gd name="T36" fmla="*/ 1524 w 2164"/>
                <a:gd name="T37" fmla="*/ 37 h 125"/>
                <a:gd name="T38" fmla="*/ 1417 w 2164"/>
                <a:gd name="T39" fmla="*/ 36 h 125"/>
                <a:gd name="T40" fmla="*/ 1367 w 2164"/>
                <a:gd name="T41" fmla="*/ 33 h 125"/>
                <a:gd name="T42" fmla="*/ 1327 w 2164"/>
                <a:gd name="T43" fmla="*/ 24 h 125"/>
                <a:gd name="T44" fmla="*/ 1237 w 2164"/>
                <a:gd name="T45" fmla="*/ 43 h 125"/>
                <a:gd name="T46" fmla="*/ 1159 w 2164"/>
                <a:gd name="T47" fmla="*/ 33 h 125"/>
                <a:gd name="T48" fmla="*/ 1065 w 2164"/>
                <a:gd name="T49" fmla="*/ 38 h 125"/>
                <a:gd name="T50" fmla="*/ 988 w 2164"/>
                <a:gd name="T51" fmla="*/ 38 h 125"/>
                <a:gd name="T52" fmla="*/ 897 w 2164"/>
                <a:gd name="T53" fmla="*/ 51 h 125"/>
                <a:gd name="T54" fmla="*/ 801 w 2164"/>
                <a:gd name="T55" fmla="*/ 45 h 125"/>
                <a:gd name="T56" fmla="*/ 692 w 2164"/>
                <a:gd name="T57" fmla="*/ 46 h 125"/>
                <a:gd name="T58" fmla="*/ 575 w 2164"/>
                <a:gd name="T59" fmla="*/ 33 h 125"/>
                <a:gd name="T60" fmla="*/ 454 w 2164"/>
                <a:gd name="T61" fmla="*/ 23 h 125"/>
                <a:gd name="T62" fmla="*/ 371 w 2164"/>
                <a:gd name="T63" fmla="*/ 35 h 125"/>
                <a:gd name="T64" fmla="*/ 322 w 2164"/>
                <a:gd name="T65" fmla="*/ 31 h 125"/>
                <a:gd name="T66" fmla="*/ 252 w 2164"/>
                <a:gd name="T67" fmla="*/ 36 h 125"/>
                <a:gd name="T68" fmla="*/ 176 w 2164"/>
                <a:gd name="T69" fmla="*/ 35 h 125"/>
                <a:gd name="T70" fmla="*/ 99 w 2164"/>
                <a:gd name="T71" fmla="*/ 43 h 125"/>
                <a:gd name="T72" fmla="*/ 20 w 2164"/>
                <a:gd name="T73" fmla="*/ 37 h 125"/>
                <a:gd name="T74" fmla="*/ 2 w 2164"/>
                <a:gd name="T75" fmla="*/ 73 h 125"/>
                <a:gd name="T76" fmla="*/ 16 w 2164"/>
                <a:gd name="T77" fmla="*/ 11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64" h="125">
                  <a:moveTo>
                    <a:pt x="29" y="120"/>
                  </a:moveTo>
                  <a:lnTo>
                    <a:pt x="46" y="123"/>
                  </a:lnTo>
                  <a:lnTo>
                    <a:pt x="66" y="124"/>
                  </a:lnTo>
                  <a:lnTo>
                    <a:pt x="2096" y="124"/>
                  </a:lnTo>
                  <a:lnTo>
                    <a:pt x="2120" y="122"/>
                  </a:lnTo>
                  <a:lnTo>
                    <a:pt x="2137" y="120"/>
                  </a:lnTo>
                  <a:lnTo>
                    <a:pt x="2152" y="113"/>
                  </a:lnTo>
                  <a:lnTo>
                    <a:pt x="2160" y="104"/>
                  </a:lnTo>
                  <a:lnTo>
                    <a:pt x="2163" y="95"/>
                  </a:lnTo>
                  <a:lnTo>
                    <a:pt x="2163" y="14"/>
                  </a:lnTo>
                  <a:lnTo>
                    <a:pt x="2144" y="0"/>
                  </a:lnTo>
                  <a:lnTo>
                    <a:pt x="2134" y="4"/>
                  </a:lnTo>
                  <a:lnTo>
                    <a:pt x="2125" y="18"/>
                  </a:lnTo>
                  <a:lnTo>
                    <a:pt x="2118" y="34"/>
                  </a:lnTo>
                  <a:lnTo>
                    <a:pt x="2109" y="33"/>
                  </a:lnTo>
                  <a:lnTo>
                    <a:pt x="2097" y="31"/>
                  </a:lnTo>
                  <a:lnTo>
                    <a:pt x="2071" y="23"/>
                  </a:lnTo>
                  <a:lnTo>
                    <a:pt x="2054" y="17"/>
                  </a:lnTo>
                  <a:lnTo>
                    <a:pt x="2027" y="14"/>
                  </a:lnTo>
                  <a:lnTo>
                    <a:pt x="1998" y="21"/>
                  </a:lnTo>
                  <a:lnTo>
                    <a:pt x="1970" y="33"/>
                  </a:lnTo>
                  <a:lnTo>
                    <a:pt x="1951" y="25"/>
                  </a:lnTo>
                  <a:lnTo>
                    <a:pt x="1934" y="23"/>
                  </a:lnTo>
                  <a:lnTo>
                    <a:pt x="1910" y="17"/>
                  </a:lnTo>
                  <a:lnTo>
                    <a:pt x="1885" y="19"/>
                  </a:lnTo>
                  <a:lnTo>
                    <a:pt x="1868" y="27"/>
                  </a:lnTo>
                  <a:lnTo>
                    <a:pt x="1861" y="37"/>
                  </a:lnTo>
                  <a:lnTo>
                    <a:pt x="1841" y="33"/>
                  </a:lnTo>
                  <a:lnTo>
                    <a:pt x="1813" y="33"/>
                  </a:lnTo>
                  <a:lnTo>
                    <a:pt x="1776" y="28"/>
                  </a:lnTo>
                  <a:lnTo>
                    <a:pt x="1744" y="37"/>
                  </a:lnTo>
                  <a:lnTo>
                    <a:pt x="1716" y="24"/>
                  </a:lnTo>
                  <a:lnTo>
                    <a:pt x="1679" y="33"/>
                  </a:lnTo>
                  <a:lnTo>
                    <a:pt x="1644" y="54"/>
                  </a:lnTo>
                  <a:lnTo>
                    <a:pt x="1614" y="46"/>
                  </a:lnTo>
                  <a:lnTo>
                    <a:pt x="1589" y="38"/>
                  </a:lnTo>
                  <a:lnTo>
                    <a:pt x="1560" y="34"/>
                  </a:lnTo>
                  <a:lnTo>
                    <a:pt x="1524" y="37"/>
                  </a:lnTo>
                  <a:lnTo>
                    <a:pt x="1467" y="44"/>
                  </a:lnTo>
                  <a:lnTo>
                    <a:pt x="1417" y="36"/>
                  </a:lnTo>
                  <a:lnTo>
                    <a:pt x="1395" y="40"/>
                  </a:lnTo>
                  <a:lnTo>
                    <a:pt x="1367" y="33"/>
                  </a:lnTo>
                  <a:lnTo>
                    <a:pt x="1348" y="25"/>
                  </a:lnTo>
                  <a:lnTo>
                    <a:pt x="1327" y="24"/>
                  </a:lnTo>
                  <a:lnTo>
                    <a:pt x="1287" y="28"/>
                  </a:lnTo>
                  <a:lnTo>
                    <a:pt x="1237" y="43"/>
                  </a:lnTo>
                  <a:lnTo>
                    <a:pt x="1194" y="30"/>
                  </a:lnTo>
                  <a:lnTo>
                    <a:pt x="1159" y="33"/>
                  </a:lnTo>
                  <a:lnTo>
                    <a:pt x="1125" y="51"/>
                  </a:lnTo>
                  <a:lnTo>
                    <a:pt x="1065" y="38"/>
                  </a:lnTo>
                  <a:lnTo>
                    <a:pt x="1019" y="45"/>
                  </a:lnTo>
                  <a:lnTo>
                    <a:pt x="988" y="38"/>
                  </a:lnTo>
                  <a:lnTo>
                    <a:pt x="943" y="42"/>
                  </a:lnTo>
                  <a:lnTo>
                    <a:pt x="897" y="51"/>
                  </a:lnTo>
                  <a:lnTo>
                    <a:pt x="866" y="48"/>
                  </a:lnTo>
                  <a:lnTo>
                    <a:pt x="801" y="45"/>
                  </a:lnTo>
                  <a:lnTo>
                    <a:pt x="760" y="51"/>
                  </a:lnTo>
                  <a:lnTo>
                    <a:pt x="692" y="46"/>
                  </a:lnTo>
                  <a:lnTo>
                    <a:pt x="636" y="42"/>
                  </a:lnTo>
                  <a:lnTo>
                    <a:pt x="575" y="33"/>
                  </a:lnTo>
                  <a:lnTo>
                    <a:pt x="518" y="42"/>
                  </a:lnTo>
                  <a:lnTo>
                    <a:pt x="454" y="23"/>
                  </a:lnTo>
                  <a:lnTo>
                    <a:pt x="404" y="24"/>
                  </a:lnTo>
                  <a:lnTo>
                    <a:pt x="371" y="35"/>
                  </a:lnTo>
                  <a:lnTo>
                    <a:pt x="349" y="26"/>
                  </a:lnTo>
                  <a:lnTo>
                    <a:pt x="322" y="31"/>
                  </a:lnTo>
                  <a:lnTo>
                    <a:pt x="287" y="33"/>
                  </a:lnTo>
                  <a:lnTo>
                    <a:pt x="252" y="36"/>
                  </a:lnTo>
                  <a:lnTo>
                    <a:pt x="211" y="44"/>
                  </a:lnTo>
                  <a:lnTo>
                    <a:pt x="176" y="35"/>
                  </a:lnTo>
                  <a:lnTo>
                    <a:pt x="143" y="39"/>
                  </a:lnTo>
                  <a:lnTo>
                    <a:pt x="99" y="43"/>
                  </a:lnTo>
                  <a:lnTo>
                    <a:pt x="71" y="39"/>
                  </a:lnTo>
                  <a:lnTo>
                    <a:pt x="20" y="37"/>
                  </a:lnTo>
                  <a:lnTo>
                    <a:pt x="0" y="46"/>
                  </a:lnTo>
                  <a:lnTo>
                    <a:pt x="2" y="73"/>
                  </a:lnTo>
                  <a:lnTo>
                    <a:pt x="5" y="96"/>
                  </a:lnTo>
                  <a:lnTo>
                    <a:pt x="16" y="116"/>
                  </a:lnTo>
                  <a:lnTo>
                    <a:pt x="29" y="120"/>
                  </a:lnTo>
                </a:path>
              </a:pathLst>
            </a:custGeom>
            <a:gradFill rotWithShape="0">
              <a:gsLst>
                <a:gs pos="0">
                  <a:srgbClr val="CC6600"/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2726" name="Freeform 22">
              <a:extLst>
                <a:ext uri="{FF2B5EF4-FFF2-40B4-BE49-F238E27FC236}">
                  <a16:creationId xmlns:a16="http://schemas.microsoft.com/office/drawing/2014/main" id="{F4748D9B-477C-D143-8F34-DACAF08B45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0" y="104"/>
              <a:ext cx="2129" cy="162"/>
            </a:xfrm>
            <a:custGeom>
              <a:avLst/>
              <a:gdLst>
                <a:gd name="T0" fmla="*/ 0 w 2129"/>
                <a:gd name="T1" fmla="*/ 122 h 162"/>
                <a:gd name="T2" fmla="*/ 5 w 2129"/>
                <a:gd name="T3" fmla="*/ 129 h 162"/>
                <a:gd name="T4" fmla="*/ 9 w 2129"/>
                <a:gd name="T5" fmla="*/ 58 h 162"/>
                <a:gd name="T6" fmla="*/ 28 w 2129"/>
                <a:gd name="T7" fmla="*/ 29 h 162"/>
                <a:gd name="T8" fmla="*/ 101 w 2129"/>
                <a:gd name="T9" fmla="*/ 25 h 162"/>
                <a:gd name="T10" fmla="*/ 243 w 2129"/>
                <a:gd name="T11" fmla="*/ 29 h 162"/>
                <a:gd name="T12" fmla="*/ 378 w 2129"/>
                <a:gd name="T13" fmla="*/ 28 h 162"/>
                <a:gd name="T14" fmla="*/ 537 w 2129"/>
                <a:gd name="T15" fmla="*/ 29 h 162"/>
                <a:gd name="T16" fmla="*/ 645 w 2129"/>
                <a:gd name="T17" fmla="*/ 25 h 162"/>
                <a:gd name="T18" fmla="*/ 735 w 2129"/>
                <a:gd name="T19" fmla="*/ 25 h 162"/>
                <a:gd name="T20" fmla="*/ 870 w 2129"/>
                <a:gd name="T21" fmla="*/ 33 h 162"/>
                <a:gd name="T22" fmla="*/ 968 w 2129"/>
                <a:gd name="T23" fmla="*/ 35 h 162"/>
                <a:gd name="T24" fmla="*/ 1079 w 2129"/>
                <a:gd name="T25" fmla="*/ 29 h 162"/>
                <a:gd name="T26" fmla="*/ 1212 w 2129"/>
                <a:gd name="T27" fmla="*/ 40 h 162"/>
                <a:gd name="T28" fmla="*/ 1316 w 2129"/>
                <a:gd name="T29" fmla="*/ 37 h 162"/>
                <a:gd name="T30" fmla="*/ 1414 w 2129"/>
                <a:gd name="T31" fmla="*/ 32 h 162"/>
                <a:gd name="T32" fmla="*/ 1525 w 2129"/>
                <a:gd name="T33" fmla="*/ 36 h 162"/>
                <a:gd name="T34" fmla="*/ 1621 w 2129"/>
                <a:gd name="T35" fmla="*/ 32 h 162"/>
                <a:gd name="T36" fmla="*/ 1714 w 2129"/>
                <a:gd name="T37" fmla="*/ 29 h 162"/>
                <a:gd name="T38" fmla="*/ 1781 w 2129"/>
                <a:gd name="T39" fmla="*/ 32 h 162"/>
                <a:gd name="T40" fmla="*/ 1913 w 2129"/>
                <a:gd name="T41" fmla="*/ 25 h 162"/>
                <a:gd name="T42" fmla="*/ 2046 w 2129"/>
                <a:gd name="T43" fmla="*/ 33 h 162"/>
                <a:gd name="T44" fmla="*/ 2093 w 2129"/>
                <a:gd name="T45" fmla="*/ 47 h 162"/>
                <a:gd name="T46" fmla="*/ 2115 w 2129"/>
                <a:gd name="T47" fmla="*/ 68 h 162"/>
                <a:gd name="T48" fmla="*/ 2128 w 2129"/>
                <a:gd name="T49" fmla="*/ 124 h 162"/>
                <a:gd name="T50" fmla="*/ 2128 w 2129"/>
                <a:gd name="T51" fmla="*/ 41 h 162"/>
                <a:gd name="T52" fmla="*/ 2120 w 2129"/>
                <a:gd name="T53" fmla="*/ 16 h 162"/>
                <a:gd name="T54" fmla="*/ 1974 w 2129"/>
                <a:gd name="T55" fmla="*/ 6 h 162"/>
                <a:gd name="T56" fmla="*/ 1855 w 2129"/>
                <a:gd name="T57" fmla="*/ 1 h 162"/>
                <a:gd name="T58" fmla="*/ 1774 w 2129"/>
                <a:gd name="T59" fmla="*/ 3 h 162"/>
                <a:gd name="T60" fmla="*/ 1658 w 2129"/>
                <a:gd name="T61" fmla="*/ 8 h 162"/>
                <a:gd name="T62" fmla="*/ 1453 w 2129"/>
                <a:gd name="T63" fmla="*/ 6 h 162"/>
                <a:gd name="T64" fmla="*/ 1311 w 2129"/>
                <a:gd name="T65" fmla="*/ 6 h 162"/>
                <a:gd name="T66" fmla="*/ 1212 w 2129"/>
                <a:gd name="T67" fmla="*/ 6 h 162"/>
                <a:gd name="T68" fmla="*/ 1135 w 2129"/>
                <a:gd name="T69" fmla="*/ 4 h 162"/>
                <a:gd name="T70" fmla="*/ 1000 w 2129"/>
                <a:gd name="T71" fmla="*/ 6 h 162"/>
                <a:gd name="T72" fmla="*/ 837 w 2129"/>
                <a:gd name="T73" fmla="*/ 6 h 162"/>
                <a:gd name="T74" fmla="*/ 652 w 2129"/>
                <a:gd name="T75" fmla="*/ 4 h 162"/>
                <a:gd name="T76" fmla="*/ 569 w 2129"/>
                <a:gd name="T77" fmla="*/ 2 h 162"/>
                <a:gd name="T78" fmla="*/ 431 w 2129"/>
                <a:gd name="T79" fmla="*/ 2 h 162"/>
                <a:gd name="T80" fmla="*/ 256 w 2129"/>
                <a:gd name="T81" fmla="*/ 2 h 162"/>
                <a:gd name="T82" fmla="*/ 107 w 2129"/>
                <a:gd name="T83" fmla="*/ 0 h 162"/>
                <a:gd name="T84" fmla="*/ 34 w 2129"/>
                <a:gd name="T85" fmla="*/ 1 h 162"/>
                <a:gd name="T86" fmla="*/ 5 w 2129"/>
                <a:gd name="T87" fmla="*/ 18 h 162"/>
                <a:gd name="T88" fmla="*/ 0 w 2129"/>
                <a:gd name="T89" fmla="*/ 56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29" h="162">
                  <a:moveTo>
                    <a:pt x="0" y="78"/>
                  </a:moveTo>
                  <a:lnTo>
                    <a:pt x="0" y="122"/>
                  </a:lnTo>
                  <a:lnTo>
                    <a:pt x="0" y="161"/>
                  </a:lnTo>
                  <a:lnTo>
                    <a:pt x="5" y="129"/>
                  </a:lnTo>
                  <a:lnTo>
                    <a:pt x="7" y="104"/>
                  </a:lnTo>
                  <a:lnTo>
                    <a:pt x="9" y="58"/>
                  </a:lnTo>
                  <a:lnTo>
                    <a:pt x="15" y="36"/>
                  </a:lnTo>
                  <a:lnTo>
                    <a:pt x="28" y="29"/>
                  </a:lnTo>
                  <a:lnTo>
                    <a:pt x="60" y="24"/>
                  </a:lnTo>
                  <a:lnTo>
                    <a:pt x="101" y="25"/>
                  </a:lnTo>
                  <a:lnTo>
                    <a:pt x="200" y="25"/>
                  </a:lnTo>
                  <a:lnTo>
                    <a:pt x="243" y="29"/>
                  </a:lnTo>
                  <a:lnTo>
                    <a:pt x="306" y="25"/>
                  </a:lnTo>
                  <a:lnTo>
                    <a:pt x="378" y="28"/>
                  </a:lnTo>
                  <a:lnTo>
                    <a:pt x="431" y="27"/>
                  </a:lnTo>
                  <a:lnTo>
                    <a:pt x="537" y="29"/>
                  </a:lnTo>
                  <a:lnTo>
                    <a:pt x="574" y="29"/>
                  </a:lnTo>
                  <a:lnTo>
                    <a:pt x="645" y="25"/>
                  </a:lnTo>
                  <a:lnTo>
                    <a:pt x="669" y="30"/>
                  </a:lnTo>
                  <a:lnTo>
                    <a:pt x="735" y="25"/>
                  </a:lnTo>
                  <a:lnTo>
                    <a:pt x="836" y="29"/>
                  </a:lnTo>
                  <a:lnTo>
                    <a:pt x="870" y="33"/>
                  </a:lnTo>
                  <a:lnTo>
                    <a:pt x="923" y="29"/>
                  </a:lnTo>
                  <a:lnTo>
                    <a:pt x="968" y="35"/>
                  </a:lnTo>
                  <a:lnTo>
                    <a:pt x="1006" y="35"/>
                  </a:lnTo>
                  <a:lnTo>
                    <a:pt x="1079" y="29"/>
                  </a:lnTo>
                  <a:lnTo>
                    <a:pt x="1149" y="33"/>
                  </a:lnTo>
                  <a:lnTo>
                    <a:pt x="1212" y="40"/>
                  </a:lnTo>
                  <a:lnTo>
                    <a:pt x="1231" y="41"/>
                  </a:lnTo>
                  <a:lnTo>
                    <a:pt x="1316" y="37"/>
                  </a:lnTo>
                  <a:lnTo>
                    <a:pt x="1395" y="34"/>
                  </a:lnTo>
                  <a:lnTo>
                    <a:pt x="1414" y="32"/>
                  </a:lnTo>
                  <a:lnTo>
                    <a:pt x="1443" y="33"/>
                  </a:lnTo>
                  <a:lnTo>
                    <a:pt x="1525" y="36"/>
                  </a:lnTo>
                  <a:lnTo>
                    <a:pt x="1588" y="30"/>
                  </a:lnTo>
                  <a:lnTo>
                    <a:pt x="1621" y="32"/>
                  </a:lnTo>
                  <a:lnTo>
                    <a:pt x="1671" y="33"/>
                  </a:lnTo>
                  <a:lnTo>
                    <a:pt x="1714" y="29"/>
                  </a:lnTo>
                  <a:lnTo>
                    <a:pt x="1742" y="25"/>
                  </a:lnTo>
                  <a:lnTo>
                    <a:pt x="1781" y="32"/>
                  </a:lnTo>
                  <a:lnTo>
                    <a:pt x="1860" y="34"/>
                  </a:lnTo>
                  <a:lnTo>
                    <a:pt x="1913" y="25"/>
                  </a:lnTo>
                  <a:lnTo>
                    <a:pt x="1990" y="33"/>
                  </a:lnTo>
                  <a:lnTo>
                    <a:pt x="2046" y="33"/>
                  </a:lnTo>
                  <a:lnTo>
                    <a:pt x="2075" y="33"/>
                  </a:lnTo>
                  <a:lnTo>
                    <a:pt x="2093" y="47"/>
                  </a:lnTo>
                  <a:lnTo>
                    <a:pt x="2105" y="54"/>
                  </a:lnTo>
                  <a:lnTo>
                    <a:pt x="2115" y="68"/>
                  </a:lnTo>
                  <a:lnTo>
                    <a:pt x="2122" y="92"/>
                  </a:lnTo>
                  <a:lnTo>
                    <a:pt x="2128" y="124"/>
                  </a:lnTo>
                  <a:lnTo>
                    <a:pt x="2128" y="58"/>
                  </a:lnTo>
                  <a:lnTo>
                    <a:pt x="2128" y="41"/>
                  </a:lnTo>
                  <a:lnTo>
                    <a:pt x="2125" y="30"/>
                  </a:lnTo>
                  <a:lnTo>
                    <a:pt x="2120" y="16"/>
                  </a:lnTo>
                  <a:lnTo>
                    <a:pt x="2089" y="7"/>
                  </a:lnTo>
                  <a:lnTo>
                    <a:pt x="1974" y="6"/>
                  </a:lnTo>
                  <a:lnTo>
                    <a:pt x="1946" y="1"/>
                  </a:lnTo>
                  <a:lnTo>
                    <a:pt x="1855" y="1"/>
                  </a:lnTo>
                  <a:lnTo>
                    <a:pt x="1829" y="3"/>
                  </a:lnTo>
                  <a:lnTo>
                    <a:pt x="1774" y="3"/>
                  </a:lnTo>
                  <a:lnTo>
                    <a:pt x="1733" y="2"/>
                  </a:lnTo>
                  <a:lnTo>
                    <a:pt x="1658" y="8"/>
                  </a:lnTo>
                  <a:lnTo>
                    <a:pt x="1501" y="3"/>
                  </a:lnTo>
                  <a:lnTo>
                    <a:pt x="1453" y="6"/>
                  </a:lnTo>
                  <a:lnTo>
                    <a:pt x="1366" y="10"/>
                  </a:lnTo>
                  <a:lnTo>
                    <a:pt x="1311" y="6"/>
                  </a:lnTo>
                  <a:lnTo>
                    <a:pt x="1256" y="6"/>
                  </a:lnTo>
                  <a:lnTo>
                    <a:pt x="1212" y="6"/>
                  </a:lnTo>
                  <a:lnTo>
                    <a:pt x="1164" y="9"/>
                  </a:lnTo>
                  <a:lnTo>
                    <a:pt x="1135" y="4"/>
                  </a:lnTo>
                  <a:lnTo>
                    <a:pt x="1031" y="6"/>
                  </a:lnTo>
                  <a:lnTo>
                    <a:pt x="1000" y="6"/>
                  </a:lnTo>
                  <a:lnTo>
                    <a:pt x="945" y="4"/>
                  </a:lnTo>
                  <a:lnTo>
                    <a:pt x="837" y="6"/>
                  </a:lnTo>
                  <a:lnTo>
                    <a:pt x="741" y="4"/>
                  </a:lnTo>
                  <a:lnTo>
                    <a:pt x="652" y="4"/>
                  </a:lnTo>
                  <a:lnTo>
                    <a:pt x="610" y="6"/>
                  </a:lnTo>
                  <a:lnTo>
                    <a:pt x="569" y="2"/>
                  </a:lnTo>
                  <a:lnTo>
                    <a:pt x="535" y="2"/>
                  </a:lnTo>
                  <a:lnTo>
                    <a:pt x="431" y="2"/>
                  </a:lnTo>
                  <a:lnTo>
                    <a:pt x="312" y="4"/>
                  </a:lnTo>
                  <a:lnTo>
                    <a:pt x="256" y="2"/>
                  </a:lnTo>
                  <a:lnTo>
                    <a:pt x="190" y="4"/>
                  </a:lnTo>
                  <a:lnTo>
                    <a:pt x="107" y="0"/>
                  </a:lnTo>
                  <a:lnTo>
                    <a:pt x="56" y="0"/>
                  </a:lnTo>
                  <a:lnTo>
                    <a:pt x="34" y="1"/>
                  </a:lnTo>
                  <a:lnTo>
                    <a:pt x="19" y="6"/>
                  </a:lnTo>
                  <a:lnTo>
                    <a:pt x="5" y="18"/>
                  </a:lnTo>
                  <a:lnTo>
                    <a:pt x="1" y="37"/>
                  </a:lnTo>
                  <a:lnTo>
                    <a:pt x="0" y="56"/>
                  </a:lnTo>
                  <a:lnTo>
                    <a:pt x="0" y="7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2727" name="Freeform 23">
              <a:extLst>
                <a:ext uri="{FF2B5EF4-FFF2-40B4-BE49-F238E27FC236}">
                  <a16:creationId xmlns:a16="http://schemas.microsoft.com/office/drawing/2014/main" id="{79C17EC8-53EF-B24D-921D-EEBD789756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4" y="363"/>
              <a:ext cx="2128" cy="65"/>
            </a:xfrm>
            <a:custGeom>
              <a:avLst/>
              <a:gdLst>
                <a:gd name="T0" fmla="*/ 0 w 2128"/>
                <a:gd name="T1" fmla="*/ 15 h 65"/>
                <a:gd name="T2" fmla="*/ 6 w 2128"/>
                <a:gd name="T3" fmla="*/ 12 h 65"/>
                <a:gd name="T4" fmla="*/ 8 w 2128"/>
                <a:gd name="T5" fmla="*/ 40 h 65"/>
                <a:gd name="T6" fmla="*/ 27 w 2128"/>
                <a:gd name="T7" fmla="*/ 52 h 65"/>
                <a:gd name="T8" fmla="*/ 59 w 2128"/>
                <a:gd name="T9" fmla="*/ 49 h 65"/>
                <a:gd name="T10" fmla="*/ 110 w 2128"/>
                <a:gd name="T11" fmla="*/ 49 h 65"/>
                <a:gd name="T12" fmla="*/ 162 w 2128"/>
                <a:gd name="T13" fmla="*/ 50 h 65"/>
                <a:gd name="T14" fmla="*/ 192 w 2128"/>
                <a:gd name="T15" fmla="*/ 51 h 65"/>
                <a:gd name="T16" fmla="*/ 248 w 2128"/>
                <a:gd name="T17" fmla="*/ 48 h 65"/>
                <a:gd name="T18" fmla="*/ 327 w 2128"/>
                <a:gd name="T19" fmla="*/ 51 h 65"/>
                <a:gd name="T20" fmla="*/ 413 w 2128"/>
                <a:gd name="T21" fmla="*/ 51 h 65"/>
                <a:gd name="T22" fmla="*/ 479 w 2128"/>
                <a:gd name="T23" fmla="*/ 53 h 65"/>
                <a:gd name="T24" fmla="*/ 517 w 2128"/>
                <a:gd name="T25" fmla="*/ 52 h 65"/>
                <a:gd name="T26" fmla="*/ 645 w 2128"/>
                <a:gd name="T27" fmla="*/ 53 h 65"/>
                <a:gd name="T28" fmla="*/ 725 w 2128"/>
                <a:gd name="T29" fmla="*/ 49 h 65"/>
                <a:gd name="T30" fmla="*/ 805 w 2128"/>
                <a:gd name="T31" fmla="*/ 50 h 65"/>
                <a:gd name="T32" fmla="*/ 869 w 2128"/>
                <a:gd name="T33" fmla="*/ 50 h 65"/>
                <a:gd name="T34" fmla="*/ 968 w 2128"/>
                <a:gd name="T35" fmla="*/ 49 h 65"/>
                <a:gd name="T36" fmla="*/ 1044 w 2128"/>
                <a:gd name="T37" fmla="*/ 46 h 65"/>
                <a:gd name="T38" fmla="*/ 1157 w 2128"/>
                <a:gd name="T39" fmla="*/ 47 h 65"/>
                <a:gd name="T40" fmla="*/ 1295 w 2128"/>
                <a:gd name="T41" fmla="*/ 49 h 65"/>
                <a:gd name="T42" fmla="*/ 1377 w 2128"/>
                <a:gd name="T43" fmla="*/ 46 h 65"/>
                <a:gd name="T44" fmla="*/ 1412 w 2128"/>
                <a:gd name="T45" fmla="*/ 51 h 65"/>
                <a:gd name="T46" fmla="*/ 1519 w 2128"/>
                <a:gd name="T47" fmla="*/ 51 h 65"/>
                <a:gd name="T48" fmla="*/ 1606 w 2128"/>
                <a:gd name="T49" fmla="*/ 51 h 65"/>
                <a:gd name="T50" fmla="*/ 1636 w 2128"/>
                <a:gd name="T51" fmla="*/ 48 h 65"/>
                <a:gd name="T52" fmla="*/ 1686 w 2128"/>
                <a:gd name="T53" fmla="*/ 51 h 65"/>
                <a:gd name="T54" fmla="*/ 1712 w 2128"/>
                <a:gd name="T55" fmla="*/ 52 h 65"/>
                <a:gd name="T56" fmla="*/ 1782 w 2128"/>
                <a:gd name="T57" fmla="*/ 51 h 65"/>
                <a:gd name="T58" fmla="*/ 1841 w 2128"/>
                <a:gd name="T59" fmla="*/ 50 h 65"/>
                <a:gd name="T60" fmla="*/ 1937 w 2128"/>
                <a:gd name="T61" fmla="*/ 48 h 65"/>
                <a:gd name="T62" fmla="*/ 2072 w 2128"/>
                <a:gd name="T63" fmla="*/ 47 h 65"/>
                <a:gd name="T64" fmla="*/ 2104 w 2128"/>
                <a:gd name="T65" fmla="*/ 42 h 65"/>
                <a:gd name="T66" fmla="*/ 2120 w 2128"/>
                <a:gd name="T67" fmla="*/ 27 h 65"/>
                <a:gd name="T68" fmla="*/ 2127 w 2128"/>
                <a:gd name="T69" fmla="*/ 40 h 65"/>
                <a:gd name="T70" fmla="*/ 2124 w 2128"/>
                <a:gd name="T71" fmla="*/ 51 h 65"/>
                <a:gd name="T72" fmla="*/ 2107 w 2128"/>
                <a:gd name="T73" fmla="*/ 61 h 65"/>
                <a:gd name="T74" fmla="*/ 1972 w 2128"/>
                <a:gd name="T75" fmla="*/ 61 h 65"/>
                <a:gd name="T76" fmla="*/ 1854 w 2128"/>
                <a:gd name="T77" fmla="*/ 63 h 65"/>
                <a:gd name="T78" fmla="*/ 1800 w 2128"/>
                <a:gd name="T79" fmla="*/ 64 h 65"/>
                <a:gd name="T80" fmla="*/ 1739 w 2128"/>
                <a:gd name="T81" fmla="*/ 64 h 65"/>
                <a:gd name="T82" fmla="*/ 1628 w 2128"/>
                <a:gd name="T83" fmla="*/ 60 h 65"/>
                <a:gd name="T84" fmla="*/ 1493 w 2128"/>
                <a:gd name="T85" fmla="*/ 59 h 65"/>
                <a:gd name="T86" fmla="*/ 1382 w 2128"/>
                <a:gd name="T87" fmla="*/ 61 h 65"/>
                <a:gd name="T88" fmla="*/ 1310 w 2128"/>
                <a:gd name="T89" fmla="*/ 61 h 65"/>
                <a:gd name="T90" fmla="*/ 1256 w 2128"/>
                <a:gd name="T91" fmla="*/ 61 h 65"/>
                <a:gd name="T92" fmla="*/ 1212 w 2128"/>
                <a:gd name="T93" fmla="*/ 62 h 65"/>
                <a:gd name="T94" fmla="*/ 1163 w 2128"/>
                <a:gd name="T95" fmla="*/ 60 h 65"/>
                <a:gd name="T96" fmla="*/ 1106 w 2128"/>
                <a:gd name="T97" fmla="*/ 63 h 65"/>
                <a:gd name="T98" fmla="*/ 1030 w 2128"/>
                <a:gd name="T99" fmla="*/ 62 h 65"/>
                <a:gd name="T100" fmla="*/ 971 w 2128"/>
                <a:gd name="T101" fmla="*/ 62 h 65"/>
                <a:gd name="T102" fmla="*/ 885 w 2128"/>
                <a:gd name="T103" fmla="*/ 64 h 65"/>
                <a:gd name="T104" fmla="*/ 784 w 2128"/>
                <a:gd name="T105" fmla="*/ 64 h 65"/>
                <a:gd name="T106" fmla="*/ 692 w 2128"/>
                <a:gd name="T107" fmla="*/ 64 h 65"/>
                <a:gd name="T108" fmla="*/ 609 w 2128"/>
                <a:gd name="T109" fmla="*/ 61 h 65"/>
                <a:gd name="T110" fmla="*/ 534 w 2128"/>
                <a:gd name="T111" fmla="*/ 62 h 65"/>
                <a:gd name="T112" fmla="*/ 401 w 2128"/>
                <a:gd name="T113" fmla="*/ 63 h 65"/>
                <a:gd name="T114" fmla="*/ 256 w 2128"/>
                <a:gd name="T115" fmla="*/ 62 h 65"/>
                <a:gd name="T116" fmla="*/ 19 w 2128"/>
                <a:gd name="T117" fmla="*/ 61 h 65"/>
                <a:gd name="T118" fmla="*/ 1 w 2128"/>
                <a:gd name="T119" fmla="*/ 49 h 65"/>
                <a:gd name="T120" fmla="*/ 0 w 2128"/>
                <a:gd name="T121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28" h="65">
                  <a:moveTo>
                    <a:pt x="0" y="32"/>
                  </a:moveTo>
                  <a:lnTo>
                    <a:pt x="0" y="15"/>
                  </a:lnTo>
                  <a:lnTo>
                    <a:pt x="0" y="0"/>
                  </a:lnTo>
                  <a:lnTo>
                    <a:pt x="6" y="12"/>
                  </a:lnTo>
                  <a:lnTo>
                    <a:pt x="7" y="22"/>
                  </a:lnTo>
                  <a:lnTo>
                    <a:pt x="8" y="40"/>
                  </a:lnTo>
                  <a:lnTo>
                    <a:pt x="15" y="49"/>
                  </a:lnTo>
                  <a:lnTo>
                    <a:pt x="27" y="52"/>
                  </a:lnTo>
                  <a:lnTo>
                    <a:pt x="40" y="50"/>
                  </a:lnTo>
                  <a:lnTo>
                    <a:pt x="59" y="49"/>
                  </a:lnTo>
                  <a:lnTo>
                    <a:pt x="91" y="48"/>
                  </a:lnTo>
                  <a:lnTo>
                    <a:pt x="110" y="49"/>
                  </a:lnTo>
                  <a:lnTo>
                    <a:pt x="127" y="49"/>
                  </a:lnTo>
                  <a:lnTo>
                    <a:pt x="162" y="50"/>
                  </a:lnTo>
                  <a:lnTo>
                    <a:pt x="175" y="51"/>
                  </a:lnTo>
                  <a:lnTo>
                    <a:pt x="192" y="51"/>
                  </a:lnTo>
                  <a:lnTo>
                    <a:pt x="219" y="49"/>
                  </a:lnTo>
                  <a:lnTo>
                    <a:pt x="248" y="48"/>
                  </a:lnTo>
                  <a:lnTo>
                    <a:pt x="284" y="48"/>
                  </a:lnTo>
                  <a:lnTo>
                    <a:pt x="327" y="51"/>
                  </a:lnTo>
                  <a:lnTo>
                    <a:pt x="383" y="53"/>
                  </a:lnTo>
                  <a:lnTo>
                    <a:pt x="413" y="51"/>
                  </a:lnTo>
                  <a:lnTo>
                    <a:pt x="431" y="53"/>
                  </a:lnTo>
                  <a:lnTo>
                    <a:pt x="479" y="53"/>
                  </a:lnTo>
                  <a:lnTo>
                    <a:pt x="496" y="50"/>
                  </a:lnTo>
                  <a:lnTo>
                    <a:pt x="517" y="52"/>
                  </a:lnTo>
                  <a:lnTo>
                    <a:pt x="574" y="52"/>
                  </a:lnTo>
                  <a:lnTo>
                    <a:pt x="645" y="53"/>
                  </a:lnTo>
                  <a:lnTo>
                    <a:pt x="669" y="51"/>
                  </a:lnTo>
                  <a:lnTo>
                    <a:pt x="725" y="49"/>
                  </a:lnTo>
                  <a:lnTo>
                    <a:pt x="762" y="48"/>
                  </a:lnTo>
                  <a:lnTo>
                    <a:pt x="805" y="50"/>
                  </a:lnTo>
                  <a:lnTo>
                    <a:pt x="835" y="52"/>
                  </a:lnTo>
                  <a:lnTo>
                    <a:pt x="869" y="50"/>
                  </a:lnTo>
                  <a:lnTo>
                    <a:pt x="929" y="52"/>
                  </a:lnTo>
                  <a:lnTo>
                    <a:pt x="968" y="49"/>
                  </a:lnTo>
                  <a:lnTo>
                    <a:pt x="1005" y="49"/>
                  </a:lnTo>
                  <a:lnTo>
                    <a:pt x="1044" y="46"/>
                  </a:lnTo>
                  <a:lnTo>
                    <a:pt x="1093" y="50"/>
                  </a:lnTo>
                  <a:lnTo>
                    <a:pt x="1157" y="47"/>
                  </a:lnTo>
                  <a:lnTo>
                    <a:pt x="1230" y="47"/>
                  </a:lnTo>
                  <a:lnTo>
                    <a:pt x="1295" y="49"/>
                  </a:lnTo>
                  <a:lnTo>
                    <a:pt x="1334" y="46"/>
                  </a:lnTo>
                  <a:lnTo>
                    <a:pt x="1377" y="46"/>
                  </a:lnTo>
                  <a:lnTo>
                    <a:pt x="1394" y="50"/>
                  </a:lnTo>
                  <a:lnTo>
                    <a:pt x="1412" y="51"/>
                  </a:lnTo>
                  <a:lnTo>
                    <a:pt x="1469" y="49"/>
                  </a:lnTo>
                  <a:lnTo>
                    <a:pt x="1519" y="51"/>
                  </a:lnTo>
                  <a:lnTo>
                    <a:pt x="1587" y="51"/>
                  </a:lnTo>
                  <a:lnTo>
                    <a:pt x="1606" y="51"/>
                  </a:lnTo>
                  <a:lnTo>
                    <a:pt x="1619" y="51"/>
                  </a:lnTo>
                  <a:lnTo>
                    <a:pt x="1636" y="48"/>
                  </a:lnTo>
                  <a:lnTo>
                    <a:pt x="1670" y="50"/>
                  </a:lnTo>
                  <a:lnTo>
                    <a:pt x="1686" y="51"/>
                  </a:lnTo>
                  <a:lnTo>
                    <a:pt x="1698" y="50"/>
                  </a:lnTo>
                  <a:lnTo>
                    <a:pt x="1712" y="52"/>
                  </a:lnTo>
                  <a:lnTo>
                    <a:pt x="1739" y="49"/>
                  </a:lnTo>
                  <a:lnTo>
                    <a:pt x="1782" y="51"/>
                  </a:lnTo>
                  <a:lnTo>
                    <a:pt x="1824" y="48"/>
                  </a:lnTo>
                  <a:lnTo>
                    <a:pt x="1841" y="50"/>
                  </a:lnTo>
                  <a:lnTo>
                    <a:pt x="1859" y="50"/>
                  </a:lnTo>
                  <a:lnTo>
                    <a:pt x="1937" y="48"/>
                  </a:lnTo>
                  <a:lnTo>
                    <a:pt x="2013" y="50"/>
                  </a:lnTo>
                  <a:lnTo>
                    <a:pt x="2072" y="47"/>
                  </a:lnTo>
                  <a:lnTo>
                    <a:pt x="2092" y="45"/>
                  </a:lnTo>
                  <a:lnTo>
                    <a:pt x="2104" y="42"/>
                  </a:lnTo>
                  <a:lnTo>
                    <a:pt x="2113" y="36"/>
                  </a:lnTo>
                  <a:lnTo>
                    <a:pt x="2120" y="27"/>
                  </a:lnTo>
                  <a:lnTo>
                    <a:pt x="2127" y="14"/>
                  </a:lnTo>
                  <a:lnTo>
                    <a:pt x="2127" y="40"/>
                  </a:lnTo>
                  <a:lnTo>
                    <a:pt x="2127" y="47"/>
                  </a:lnTo>
                  <a:lnTo>
                    <a:pt x="2124" y="51"/>
                  </a:lnTo>
                  <a:lnTo>
                    <a:pt x="2118" y="57"/>
                  </a:lnTo>
                  <a:lnTo>
                    <a:pt x="2107" y="61"/>
                  </a:lnTo>
                  <a:lnTo>
                    <a:pt x="2029" y="64"/>
                  </a:lnTo>
                  <a:lnTo>
                    <a:pt x="1972" y="61"/>
                  </a:lnTo>
                  <a:lnTo>
                    <a:pt x="1945" y="63"/>
                  </a:lnTo>
                  <a:lnTo>
                    <a:pt x="1854" y="63"/>
                  </a:lnTo>
                  <a:lnTo>
                    <a:pt x="1828" y="62"/>
                  </a:lnTo>
                  <a:lnTo>
                    <a:pt x="1800" y="64"/>
                  </a:lnTo>
                  <a:lnTo>
                    <a:pt x="1772" y="62"/>
                  </a:lnTo>
                  <a:lnTo>
                    <a:pt x="1739" y="64"/>
                  </a:lnTo>
                  <a:lnTo>
                    <a:pt x="1653" y="63"/>
                  </a:lnTo>
                  <a:lnTo>
                    <a:pt x="1628" y="60"/>
                  </a:lnTo>
                  <a:lnTo>
                    <a:pt x="1547" y="63"/>
                  </a:lnTo>
                  <a:lnTo>
                    <a:pt x="1493" y="59"/>
                  </a:lnTo>
                  <a:lnTo>
                    <a:pt x="1430" y="63"/>
                  </a:lnTo>
                  <a:lnTo>
                    <a:pt x="1382" y="61"/>
                  </a:lnTo>
                  <a:lnTo>
                    <a:pt x="1336" y="63"/>
                  </a:lnTo>
                  <a:lnTo>
                    <a:pt x="1310" y="61"/>
                  </a:lnTo>
                  <a:lnTo>
                    <a:pt x="1287" y="61"/>
                  </a:lnTo>
                  <a:lnTo>
                    <a:pt x="1256" y="61"/>
                  </a:lnTo>
                  <a:lnTo>
                    <a:pt x="1235" y="60"/>
                  </a:lnTo>
                  <a:lnTo>
                    <a:pt x="1212" y="62"/>
                  </a:lnTo>
                  <a:lnTo>
                    <a:pt x="1188" y="60"/>
                  </a:lnTo>
                  <a:lnTo>
                    <a:pt x="1163" y="60"/>
                  </a:lnTo>
                  <a:lnTo>
                    <a:pt x="1134" y="62"/>
                  </a:lnTo>
                  <a:lnTo>
                    <a:pt x="1106" y="63"/>
                  </a:lnTo>
                  <a:lnTo>
                    <a:pt x="1075" y="63"/>
                  </a:lnTo>
                  <a:lnTo>
                    <a:pt x="1030" y="62"/>
                  </a:lnTo>
                  <a:lnTo>
                    <a:pt x="998" y="63"/>
                  </a:lnTo>
                  <a:lnTo>
                    <a:pt x="971" y="62"/>
                  </a:lnTo>
                  <a:lnTo>
                    <a:pt x="945" y="62"/>
                  </a:lnTo>
                  <a:lnTo>
                    <a:pt x="885" y="64"/>
                  </a:lnTo>
                  <a:lnTo>
                    <a:pt x="837" y="61"/>
                  </a:lnTo>
                  <a:lnTo>
                    <a:pt x="784" y="64"/>
                  </a:lnTo>
                  <a:lnTo>
                    <a:pt x="740" y="62"/>
                  </a:lnTo>
                  <a:lnTo>
                    <a:pt x="692" y="64"/>
                  </a:lnTo>
                  <a:lnTo>
                    <a:pt x="652" y="62"/>
                  </a:lnTo>
                  <a:lnTo>
                    <a:pt x="609" y="61"/>
                  </a:lnTo>
                  <a:lnTo>
                    <a:pt x="569" y="62"/>
                  </a:lnTo>
                  <a:lnTo>
                    <a:pt x="534" y="62"/>
                  </a:lnTo>
                  <a:lnTo>
                    <a:pt x="431" y="62"/>
                  </a:lnTo>
                  <a:lnTo>
                    <a:pt x="401" y="63"/>
                  </a:lnTo>
                  <a:lnTo>
                    <a:pt x="311" y="62"/>
                  </a:lnTo>
                  <a:lnTo>
                    <a:pt x="256" y="62"/>
                  </a:lnTo>
                  <a:lnTo>
                    <a:pt x="103" y="61"/>
                  </a:lnTo>
                  <a:lnTo>
                    <a:pt x="19" y="61"/>
                  </a:lnTo>
                  <a:lnTo>
                    <a:pt x="4" y="56"/>
                  </a:lnTo>
                  <a:lnTo>
                    <a:pt x="1" y="49"/>
                  </a:lnTo>
                  <a:lnTo>
                    <a:pt x="0" y="41"/>
                  </a:lnTo>
                  <a:lnTo>
                    <a:pt x="0" y="3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72728" name="Rectangle 24">
            <a:extLst>
              <a:ext uri="{FF2B5EF4-FFF2-40B4-BE49-F238E27FC236}">
                <a16:creationId xmlns:a16="http://schemas.microsoft.com/office/drawing/2014/main" id="{CB7B381D-2AA4-6949-B782-AA9C85566F6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fld id="{211362A7-1246-E54B-B876-F307B5EA5733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72729" name="Rectangle 25">
            <a:extLst>
              <a:ext uri="{FF2B5EF4-FFF2-40B4-BE49-F238E27FC236}">
                <a16:creationId xmlns:a16="http://schemas.microsoft.com/office/drawing/2014/main" id="{310A613E-130A-E841-8356-655E0C28B80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72730" name="Rectangle 26">
            <a:extLst>
              <a:ext uri="{FF2B5EF4-FFF2-40B4-BE49-F238E27FC236}">
                <a16:creationId xmlns:a16="http://schemas.microsoft.com/office/drawing/2014/main" id="{79898C31-958B-2F4E-9478-403B099A495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ABE566A-6B09-584C-A54F-BAA90BD21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69482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75000"/>
        <a:buFont typeface="Wingdings" pitchFamily="2" charset="2"/>
        <a:buChar char="v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75000"/>
        <a:buFont typeface="Wingdings" pitchFamily="2" charset="2"/>
        <a:buChar char="v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75000"/>
        <a:buFont typeface="Wingdings" pitchFamily="2" charset="2"/>
        <a:buChar char="v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75000"/>
        <a:buFont typeface="Wingdings" pitchFamily="2" charset="2"/>
        <a:buChar char="v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75000"/>
        <a:buFont typeface="Wingdings" pitchFamily="2" charset="2"/>
        <a:buChar char="v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6789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</p:sldLayoutIdLst>
  <p:transition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92F7E-DC66-F63B-9DD6-EFAD37CA7351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1660635" y="754501"/>
            <a:ext cx="9144000" cy="2387600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/>
            </a:r>
            <a:br>
              <a:rPr lang="en-US" dirty="0">
                <a:solidFill>
                  <a:srgbClr val="FFC000"/>
                </a:solidFill>
              </a:rPr>
            </a:br>
            <a:r>
              <a:rPr lang="en-US" dirty="0">
                <a:solidFill>
                  <a:srgbClr val="FFC000"/>
                </a:solidFill>
              </a:rPr>
              <a:t>Necrotizing Fasciitis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73B3A0-76CC-0CEA-4515-F103EAC00F1E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Jonathan </a:t>
            </a:r>
            <a:r>
              <a:rPr lang="en-US" dirty="0" err="1">
                <a:solidFill>
                  <a:srgbClr val="FFFF00"/>
                </a:solidFill>
              </a:rPr>
              <a:t>Vilasier</a:t>
            </a:r>
            <a:r>
              <a:rPr lang="en-US" dirty="0">
                <a:solidFill>
                  <a:srgbClr val="FFFF00"/>
                </a:solidFill>
              </a:rPr>
              <a:t> Iralu, MD, MACP, FIDSA</a:t>
            </a:r>
          </a:p>
          <a:p>
            <a:r>
              <a:rPr lang="en-US" dirty="0"/>
              <a:t>Indian Health Service Chief Clinical Consultant </a:t>
            </a:r>
          </a:p>
          <a:p>
            <a:r>
              <a:rPr lang="en-US" dirty="0"/>
              <a:t>f</a:t>
            </a:r>
            <a:r>
              <a:rPr lang="en-US" dirty="0" smtClean="0"/>
              <a:t>or Infectious </a:t>
            </a:r>
            <a:r>
              <a:rPr lang="en-US" dirty="0"/>
              <a:t>Diseases</a:t>
            </a:r>
          </a:p>
        </p:txBody>
      </p:sp>
    </p:spTree>
    <p:extLst>
      <p:ext uri="{BB962C8B-B14F-4D97-AF65-F5344CB8AC3E}">
        <p14:creationId xmlns:p14="http://schemas.microsoft.com/office/powerpoint/2010/main" val="431544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29A5A-5C02-B1CB-1074-738C17FBF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Type II Necrotizing fasciitis:</a:t>
            </a:r>
            <a:br>
              <a:rPr lang="en-US" dirty="0">
                <a:solidFill>
                  <a:srgbClr val="FFC000"/>
                </a:solidFill>
              </a:rPr>
            </a:br>
            <a:r>
              <a:rPr lang="en-US" dirty="0">
                <a:solidFill>
                  <a:srgbClr val="FFC000"/>
                </a:solidFill>
              </a:rPr>
              <a:t>Clinical manifestations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B152C-41FD-154A-659A-EE20AE769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Occurs at any age without underlying medical conditions</a:t>
            </a:r>
          </a:p>
          <a:p>
            <a:endParaRPr lang="en-US" dirty="0"/>
          </a:p>
          <a:p>
            <a:r>
              <a:rPr lang="en-US" dirty="0"/>
              <a:t>Happens after </a:t>
            </a:r>
            <a:r>
              <a:rPr lang="en-US" u="sng" dirty="0"/>
              <a:t>superficial</a:t>
            </a:r>
            <a:r>
              <a:rPr lang="en-US" dirty="0"/>
              <a:t> trauma often </a:t>
            </a:r>
            <a:r>
              <a:rPr lang="en-US" u="sng" dirty="0"/>
              <a:t>non-penetrating </a:t>
            </a:r>
          </a:p>
          <a:p>
            <a:endParaRPr lang="en-US" dirty="0"/>
          </a:p>
          <a:p>
            <a:r>
              <a:rPr lang="en-US" dirty="0"/>
              <a:t>Starts off with fever and crescendo pain followed mild erythema</a:t>
            </a:r>
          </a:p>
          <a:p>
            <a:pPr lvl="1"/>
            <a:r>
              <a:rPr lang="en-US" dirty="0"/>
              <a:t>Malaise, myalgia, diarrhea and anorexia are common in the first 24 hours</a:t>
            </a:r>
          </a:p>
          <a:p>
            <a:pPr lvl="1"/>
            <a:r>
              <a:rPr lang="en-US" dirty="0"/>
              <a:t>Often misdiagnosed as DVT or muscle strain</a:t>
            </a:r>
          </a:p>
          <a:p>
            <a:pPr lvl="1"/>
            <a:r>
              <a:rPr lang="en-US" dirty="0"/>
              <a:t>NSAIDS prescribed at this point lead to accelerated infection</a:t>
            </a:r>
          </a:p>
          <a:p>
            <a:pPr lvl="2"/>
            <a:r>
              <a:rPr lang="en-US" dirty="0"/>
              <a:t>Ketorolac and ibuprofen are the most common accelerants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041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C052C-2AA1-7DD6-A1BF-1DD5981AA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Early necrotizing fasciitis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91CC303-A8F6-238C-5324-C38166E653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691918" y="2705940"/>
            <a:ext cx="4352925" cy="244852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88BE2D-A871-5152-51E2-C50EE8B761E8}"/>
              </a:ext>
            </a:extLst>
          </p:cNvPr>
          <p:cNvSpPr txBox="1"/>
          <p:nvPr/>
        </p:nvSpPr>
        <p:spPr>
          <a:xfrm>
            <a:off x="3501366" y="6365917"/>
            <a:ext cx="609600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By Morphx1982 - Own work, CC BY-SA 4.0, https://</a:t>
            </a:r>
            <a:r>
              <a:rPr lang="en-US" sz="1000" dirty="0" err="1"/>
              <a:t>commons.wikimedia.org</a:t>
            </a:r>
            <a:r>
              <a:rPr lang="en-US" sz="1000" dirty="0"/>
              <a:t>/w/</a:t>
            </a:r>
            <a:r>
              <a:rPr lang="en-US" sz="1000" dirty="0" err="1"/>
              <a:t>index.php?curid</a:t>
            </a:r>
            <a:r>
              <a:rPr lang="en-US" sz="1000" dirty="0"/>
              <a:t>=72207766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F0A655-4B5D-CF8C-FBF3-5BEE36010D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601825" y="2705941"/>
            <a:ext cx="4352925" cy="244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760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70D40-1C85-D2C7-0F3E-CE36EB657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Type II Necrotizing fasciitis:</a:t>
            </a:r>
            <a:br>
              <a:rPr lang="en-US" dirty="0"/>
            </a:br>
            <a:r>
              <a:rPr lang="en-US" dirty="0"/>
              <a:t>Clinical manifestations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1D226-CCF9-115B-5D2C-B0993E23F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24-72 hours, the skin first turns dusky then purple then bullae develop followed by frank gangrene and sloughing</a:t>
            </a:r>
          </a:p>
          <a:p>
            <a:endParaRPr lang="en-US" dirty="0"/>
          </a:p>
          <a:p>
            <a:r>
              <a:rPr lang="en-US" dirty="0"/>
              <a:t>Bacteremia is common with toxic shock syndrome</a:t>
            </a:r>
          </a:p>
          <a:p>
            <a:endParaRPr lang="en-US" dirty="0"/>
          </a:p>
          <a:p>
            <a:r>
              <a:rPr lang="en-US" dirty="0"/>
              <a:t>In the deep tissue, there is necrosis of the skin, fat and surface of the </a:t>
            </a:r>
            <a:r>
              <a:rPr lang="en-US"/>
              <a:t>muscular fascia</a:t>
            </a:r>
            <a:endParaRPr lang="en-US" dirty="0"/>
          </a:p>
          <a:p>
            <a:pPr lvl="1"/>
            <a:r>
              <a:rPr lang="en-US" sz="3200" i="1" dirty="0">
                <a:sym typeface="Wingdings" pitchFamily="2" charset="2"/>
              </a:rPr>
              <a:t>  </a:t>
            </a:r>
            <a:r>
              <a:rPr lang="en-US" sz="3600" i="1" dirty="0"/>
              <a:t>There is no pus!</a:t>
            </a:r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952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EBFE5-C74B-2D2B-65F1-B337D9142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Severe Necrotizing fasciitis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B48D4C2-2954-D4FC-F9FD-0D392045BAC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0288" y="2729706"/>
            <a:ext cx="5080000" cy="290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519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37A64-132F-6C46-6F5D-1C1D9F3C6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Necrotizing Clostridial Infections</a:t>
            </a:r>
            <a:br>
              <a:rPr lang="en-US" dirty="0">
                <a:solidFill>
                  <a:srgbClr val="FFC000"/>
                </a:solidFill>
              </a:rPr>
            </a:br>
            <a:r>
              <a:rPr lang="en-US" dirty="0">
                <a:solidFill>
                  <a:srgbClr val="FFC000"/>
                </a:solidFill>
              </a:rPr>
              <a:t>Gas Gangrene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811F3-9ADD-8783-1F17-D103E474E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Necrotizing infection of </a:t>
            </a:r>
            <a:r>
              <a:rPr lang="en-US" u="sng" dirty="0"/>
              <a:t>muscle</a:t>
            </a:r>
            <a:r>
              <a:rPr lang="en-US" dirty="0"/>
              <a:t> with gas formation in tissue</a:t>
            </a:r>
          </a:p>
          <a:p>
            <a:r>
              <a:rPr lang="en-US" u="sng" dirty="0"/>
              <a:t>Types</a:t>
            </a:r>
          </a:p>
          <a:p>
            <a:pPr lvl="1"/>
            <a:r>
              <a:rPr lang="en-US" b="1" dirty="0"/>
              <a:t>Traumatic</a:t>
            </a:r>
            <a:r>
              <a:rPr lang="en-US" dirty="0"/>
              <a:t>:  Deep penetrating trauma with compromised blood supply creates an anerobic environment.</a:t>
            </a:r>
          </a:p>
          <a:p>
            <a:pPr lvl="2"/>
            <a:r>
              <a:rPr lang="en-US" i="1" u="sng" dirty="0"/>
              <a:t>Clostridium perfringens </a:t>
            </a:r>
            <a:r>
              <a:rPr lang="en-US" dirty="0"/>
              <a:t>is the usual</a:t>
            </a:r>
          </a:p>
          <a:p>
            <a:pPr lvl="2"/>
            <a:r>
              <a:rPr lang="en-US" dirty="0"/>
              <a:t>Amputation is usually required</a:t>
            </a:r>
          </a:p>
          <a:p>
            <a:pPr lvl="1"/>
            <a:r>
              <a:rPr lang="en-US" b="1" dirty="0"/>
              <a:t>Spontaneous:</a:t>
            </a:r>
            <a:r>
              <a:rPr lang="en-US" dirty="0"/>
              <a:t>  comes from a gastrointestinal portal of entry (adenocarcinoma) or in neutropenic patients (chemo or cyclic)</a:t>
            </a:r>
          </a:p>
          <a:p>
            <a:pPr lvl="2"/>
            <a:r>
              <a:rPr lang="en-US" i="1" u="sng" dirty="0"/>
              <a:t>Clostridium </a:t>
            </a:r>
            <a:r>
              <a:rPr lang="en-US" i="1" u="sng" dirty="0" err="1"/>
              <a:t>septicum</a:t>
            </a:r>
            <a:endParaRPr lang="en-US" i="1" u="sng" dirty="0"/>
          </a:p>
          <a:p>
            <a:pPr lvl="1"/>
            <a:r>
              <a:rPr lang="en-US" b="1" i="1" dirty="0"/>
              <a:t>Clostridium </a:t>
            </a:r>
            <a:r>
              <a:rPr lang="en-US" b="1" i="1" dirty="0" err="1"/>
              <a:t>sordelli</a:t>
            </a:r>
            <a:r>
              <a:rPr lang="en-US" b="1" i="1" dirty="0"/>
              <a:t>:</a:t>
            </a:r>
            <a:r>
              <a:rPr lang="en-US" dirty="0"/>
              <a:t> Fever is absent but  hypotension and capillary leak are the rule with HCT 50-80% and WBC 50-150K.</a:t>
            </a:r>
          </a:p>
          <a:p>
            <a:pPr lvl="2"/>
            <a:r>
              <a:rPr lang="en-US" dirty="0"/>
              <a:t>Post childbirth, abortion, GYN surgery </a:t>
            </a:r>
          </a:p>
          <a:p>
            <a:pPr lvl="2"/>
            <a:r>
              <a:rPr lang="en-US" dirty="0"/>
              <a:t>Skin popping black tar heroin</a:t>
            </a:r>
            <a:endParaRPr lang="en-US" b="1" i="1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669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16C95-F4FE-CBA9-A1A8-C36BF54EF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Clinical Evaluation of necrotizing fasciitis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3A121-49E8-07F2-E618-48B1CB73F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Classic findings:</a:t>
            </a:r>
          </a:p>
          <a:p>
            <a:pPr lvl="1"/>
            <a:r>
              <a:rPr lang="en-US" dirty="0"/>
              <a:t>Soft tissue edema</a:t>
            </a:r>
          </a:p>
          <a:p>
            <a:pPr lvl="1"/>
            <a:r>
              <a:rPr lang="en-US" dirty="0"/>
              <a:t>Erythema</a:t>
            </a:r>
          </a:p>
          <a:p>
            <a:pPr lvl="1"/>
            <a:r>
              <a:rPr lang="en-US" dirty="0"/>
              <a:t>Severe pain: “</a:t>
            </a:r>
            <a:r>
              <a:rPr lang="en-US" dirty="0">
                <a:solidFill>
                  <a:srgbClr val="FFFF00"/>
                </a:solidFill>
              </a:rPr>
              <a:t>Out of proportion to clinical findings”</a:t>
            </a:r>
          </a:p>
          <a:p>
            <a:pPr lvl="1"/>
            <a:r>
              <a:rPr lang="en-US" dirty="0"/>
              <a:t>Tenderness</a:t>
            </a:r>
          </a:p>
          <a:p>
            <a:pPr lvl="1"/>
            <a:r>
              <a:rPr lang="en-US" dirty="0"/>
              <a:t>Fever</a:t>
            </a:r>
          </a:p>
          <a:p>
            <a:pPr lvl="1"/>
            <a:r>
              <a:rPr lang="en-US" dirty="0"/>
              <a:t>Bullae, blebs necrosis</a:t>
            </a:r>
          </a:p>
        </p:txBody>
      </p:sp>
    </p:spTree>
    <p:extLst>
      <p:ext uri="{BB962C8B-B14F-4D97-AF65-F5344CB8AC3E}">
        <p14:creationId xmlns:p14="http://schemas.microsoft.com/office/powerpoint/2010/main" val="1989506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81501-C994-4E81-6842-01CB7A994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Clinical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A0911-CB1A-EC62-7819-43B4274E0C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Imaging</a:t>
            </a:r>
          </a:p>
          <a:p>
            <a:pPr lvl="1"/>
            <a:r>
              <a:rPr lang="en-US" dirty="0"/>
              <a:t>Plain films and CT show</a:t>
            </a:r>
          </a:p>
          <a:p>
            <a:pPr lvl="2"/>
            <a:r>
              <a:rPr lang="en-US" dirty="0"/>
              <a:t>Gas with type 1 mixed aerobe/</a:t>
            </a:r>
            <a:r>
              <a:rPr lang="en-US" dirty="0" err="1"/>
              <a:t>anerobe</a:t>
            </a:r>
            <a:r>
              <a:rPr lang="en-US" dirty="0"/>
              <a:t> NF and gas gangrene</a:t>
            </a:r>
          </a:p>
          <a:p>
            <a:pPr lvl="2"/>
            <a:r>
              <a:rPr lang="en-US" dirty="0"/>
              <a:t>Swelling only in type II </a:t>
            </a:r>
            <a:r>
              <a:rPr lang="en-US" dirty="0" err="1"/>
              <a:t>Gp</a:t>
            </a:r>
            <a:r>
              <a:rPr lang="en-US" dirty="0"/>
              <a:t> A Strep infections</a:t>
            </a:r>
          </a:p>
          <a:p>
            <a:pPr lvl="2"/>
            <a:endParaRPr lang="en-US" dirty="0"/>
          </a:p>
          <a:p>
            <a:r>
              <a:rPr lang="en-US" dirty="0">
                <a:solidFill>
                  <a:srgbClr val="FFFF00"/>
                </a:solidFill>
              </a:rPr>
              <a:t>Biopsy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Type 1 NF:  mixed GNR and GPC with necrosis gas in tissue</a:t>
            </a:r>
          </a:p>
          <a:p>
            <a:pPr lvl="1"/>
            <a:r>
              <a:rPr lang="en-US" dirty="0" err="1"/>
              <a:t>Gp</a:t>
            </a:r>
            <a:r>
              <a:rPr lang="en-US" dirty="0"/>
              <a:t> A Strep: tissue destruction, few neutrophils, many GPC in chains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996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D41DB-FC81-1BF2-8663-4484B7AAF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FFC000"/>
                </a:solidFill>
              </a:rPr>
              <a:t>LRINEC </a:t>
            </a:r>
            <a:r>
              <a:rPr lang="en-US" sz="3600" dirty="0" smtClean="0">
                <a:solidFill>
                  <a:srgbClr val="FFC000"/>
                </a:solidFill>
              </a:rPr>
              <a:t>score</a:t>
            </a:r>
            <a:br>
              <a:rPr lang="en-US" sz="3600" dirty="0" smtClean="0">
                <a:solidFill>
                  <a:srgbClr val="FFC000"/>
                </a:solidFill>
              </a:rPr>
            </a:br>
            <a:r>
              <a:rPr lang="en-US" sz="4000" dirty="0"/>
              <a:t>L</a:t>
            </a:r>
            <a:r>
              <a:rPr lang="en-US" sz="3600" dirty="0"/>
              <a:t>aboratory </a:t>
            </a:r>
            <a:r>
              <a:rPr lang="en-US" sz="4000" dirty="0"/>
              <a:t>R</a:t>
            </a:r>
            <a:r>
              <a:rPr lang="en-US" sz="3600" dirty="0"/>
              <a:t>isk </a:t>
            </a:r>
            <a:r>
              <a:rPr lang="en-US" sz="4000" dirty="0"/>
              <a:t>I</a:t>
            </a:r>
            <a:r>
              <a:rPr lang="en-US" sz="3600" dirty="0"/>
              <a:t>ndicator for </a:t>
            </a:r>
            <a:r>
              <a:rPr lang="en-US" sz="4000" dirty="0" err="1"/>
              <a:t>NEC</a:t>
            </a:r>
            <a:r>
              <a:rPr lang="en-US" sz="3600" dirty="0" err="1"/>
              <a:t>rotizing</a:t>
            </a:r>
            <a:r>
              <a:rPr lang="en-US" sz="3600" dirty="0"/>
              <a:t> </a:t>
            </a:r>
            <a:r>
              <a:rPr lang="en-US" sz="3600" dirty="0" smtClean="0"/>
              <a:t>fasciitis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EEC13-0CBF-1C03-B4DB-23461DACA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1"/>
            <a:r>
              <a:rPr lang="en-US" sz="5800" dirty="0" smtClean="0">
                <a:solidFill>
                  <a:srgbClr val="FFFF00"/>
                </a:solidFill>
              </a:rPr>
              <a:t>Labs</a:t>
            </a:r>
            <a:endParaRPr lang="en-US" sz="5800" dirty="0">
              <a:solidFill>
                <a:srgbClr val="FFFF00"/>
              </a:solidFill>
            </a:endParaRPr>
          </a:p>
          <a:p>
            <a:pPr lvl="2"/>
            <a:r>
              <a:rPr lang="en-US" sz="3800" dirty="0"/>
              <a:t>WBC</a:t>
            </a:r>
          </a:p>
          <a:p>
            <a:pPr lvl="2"/>
            <a:r>
              <a:rPr lang="en-US" sz="3800" dirty="0"/>
              <a:t>Hgb</a:t>
            </a:r>
          </a:p>
          <a:p>
            <a:pPr lvl="2"/>
            <a:r>
              <a:rPr lang="en-US" sz="3800" dirty="0"/>
              <a:t>Sodium</a:t>
            </a:r>
          </a:p>
          <a:p>
            <a:pPr lvl="2"/>
            <a:r>
              <a:rPr lang="en-US" sz="3800" dirty="0"/>
              <a:t>Glucose</a:t>
            </a:r>
          </a:p>
          <a:p>
            <a:pPr lvl="2"/>
            <a:r>
              <a:rPr lang="en-US" sz="3800" dirty="0"/>
              <a:t>Creatinine</a:t>
            </a:r>
          </a:p>
          <a:p>
            <a:pPr lvl="2"/>
            <a:r>
              <a:rPr lang="en-US" sz="3800" dirty="0"/>
              <a:t>CRP</a:t>
            </a:r>
          </a:p>
          <a:p>
            <a:pPr lvl="1"/>
            <a:r>
              <a:rPr lang="en-US" sz="5100" dirty="0">
                <a:solidFill>
                  <a:srgbClr val="FFFF00"/>
                </a:solidFill>
              </a:rPr>
              <a:t>Score 5.8 or higher is positive</a:t>
            </a:r>
          </a:p>
          <a:p>
            <a:pPr lvl="2"/>
            <a:r>
              <a:rPr lang="en-US" sz="4400" dirty="0"/>
              <a:t>57-92% PVPT and 86-96% PVNT</a:t>
            </a:r>
          </a:p>
          <a:p>
            <a:pPr lvl="2"/>
            <a:r>
              <a:rPr lang="en-US" sz="4400" dirty="0"/>
              <a:t>Not useful for children</a:t>
            </a:r>
          </a:p>
          <a:p>
            <a:pPr lvl="2"/>
            <a:r>
              <a:rPr lang="en-US" sz="4400" dirty="0"/>
              <a:t>Don’t use this test to rule out necrotizing </a:t>
            </a:r>
            <a:r>
              <a:rPr lang="en-US" sz="4400" dirty="0" smtClean="0"/>
              <a:t>fasciitis</a:t>
            </a:r>
          </a:p>
          <a:p>
            <a:pPr marL="914400" lvl="2" indent="0" algn="r">
              <a:buNone/>
            </a:pPr>
            <a:r>
              <a:rPr lang="en-US" dirty="0">
                <a:solidFill>
                  <a:srgbClr val="FFFF00"/>
                </a:solidFill>
              </a:rPr>
              <a:t>https://www.mdcalc.com/calc/1734/lrinec-score-necrotizing-soft-tissue-infection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803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AF602-264F-4960-3E2E-DAC9B8F44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Therapeutic </a:t>
            </a:r>
            <a:r>
              <a:rPr lang="en-US" dirty="0" smtClean="0">
                <a:solidFill>
                  <a:srgbClr val="FFC000"/>
                </a:solidFill>
              </a:rPr>
              <a:t>Approach to Necrotizing Fasciitis:</a:t>
            </a:r>
            <a:r>
              <a:rPr lang="en-US" dirty="0">
                <a:solidFill>
                  <a:srgbClr val="FFC000"/>
                </a:solidFill>
              </a:rPr>
              <a:t/>
            </a:r>
            <a:br>
              <a:rPr lang="en-US" dirty="0">
                <a:solidFill>
                  <a:srgbClr val="FFC000"/>
                </a:solidFill>
              </a:rPr>
            </a:br>
            <a:r>
              <a:rPr lang="en-US" dirty="0">
                <a:solidFill>
                  <a:srgbClr val="FFC000"/>
                </a:solidFill>
              </a:rPr>
              <a:t>Surgery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E0AB5-257C-AA66-4805-C6385AEE9B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Urgent surgery is paramount</a:t>
            </a:r>
          </a:p>
          <a:p>
            <a:pPr lvl="1"/>
            <a:r>
              <a:rPr lang="en-US" dirty="0"/>
              <a:t>Determine extent</a:t>
            </a:r>
          </a:p>
          <a:p>
            <a:pPr lvl="1"/>
            <a:r>
              <a:rPr lang="en-US" dirty="0"/>
              <a:t>Decide between debridement and amputation</a:t>
            </a:r>
          </a:p>
          <a:p>
            <a:pPr lvl="1"/>
            <a:r>
              <a:rPr lang="en-US" dirty="0"/>
              <a:t>Get a microbiological diagnosis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FFFF00"/>
                </a:solidFill>
              </a:rPr>
              <a:t>Surgery within 6 hours is optimal for survival</a:t>
            </a:r>
          </a:p>
        </p:txBody>
      </p:sp>
    </p:spTree>
    <p:extLst>
      <p:ext uri="{BB962C8B-B14F-4D97-AF65-F5344CB8AC3E}">
        <p14:creationId xmlns:p14="http://schemas.microsoft.com/office/powerpoint/2010/main" val="42232794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05A41-0034-89D7-6ADD-FEE180D91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Therapeutic </a:t>
            </a:r>
            <a:r>
              <a:rPr lang="en-US" dirty="0" smtClean="0">
                <a:solidFill>
                  <a:srgbClr val="FFC000"/>
                </a:solidFill>
              </a:rPr>
              <a:t>Approach to Necrotizing fasciitis:</a:t>
            </a:r>
            <a:r>
              <a:rPr lang="en-US" dirty="0">
                <a:solidFill>
                  <a:srgbClr val="FFC000"/>
                </a:solidFill>
              </a:rPr>
              <a:t/>
            </a:r>
            <a:br>
              <a:rPr lang="en-US" dirty="0">
                <a:solidFill>
                  <a:srgbClr val="FFC000"/>
                </a:solidFill>
              </a:rPr>
            </a:br>
            <a:r>
              <a:rPr lang="en-US" dirty="0">
                <a:solidFill>
                  <a:srgbClr val="FFC000"/>
                </a:solidFill>
              </a:rPr>
              <a:t>Antibiotics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F5E42-33D4-47C6-4131-659099975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What to start empirically in the ED</a:t>
            </a:r>
          </a:p>
          <a:p>
            <a:pPr marL="457200" lvl="1" indent="0" algn="ctr">
              <a:buNone/>
            </a:pPr>
            <a:r>
              <a:rPr lang="en-US" sz="3200" dirty="0"/>
              <a:t>Vancomycin to achieve AUC/MIC  ratio of </a:t>
            </a:r>
            <a:r>
              <a:rPr lang="en-US" sz="3200" dirty="0" smtClean="0"/>
              <a:t>400-600</a:t>
            </a:r>
          </a:p>
          <a:p>
            <a:pPr marL="457200" lvl="1" indent="0" algn="ctr">
              <a:buNone/>
            </a:pPr>
            <a:r>
              <a:rPr lang="en-US" sz="3200" dirty="0" smtClean="0">
                <a:solidFill>
                  <a:srgbClr val="FFFF00"/>
                </a:solidFill>
              </a:rPr>
              <a:t>PLUS</a:t>
            </a:r>
            <a:endParaRPr lang="en-US" sz="3200" dirty="0">
              <a:solidFill>
                <a:srgbClr val="FFFF00"/>
              </a:solidFill>
            </a:endParaRPr>
          </a:p>
          <a:p>
            <a:pPr marL="457200" lvl="1" indent="0" algn="ctr">
              <a:buNone/>
            </a:pPr>
            <a:r>
              <a:rPr lang="en-US" sz="3200" dirty="0"/>
              <a:t>Piperacillin-Tazobactam or </a:t>
            </a:r>
            <a:r>
              <a:rPr lang="en-US" sz="3200" dirty="0" err="1" smtClean="0"/>
              <a:t>Meropenem</a:t>
            </a:r>
            <a:endParaRPr lang="en-US" sz="3200" dirty="0" smtClean="0"/>
          </a:p>
          <a:p>
            <a:pPr marL="914400" lvl="2" indent="0" algn="ctr">
              <a:buNone/>
            </a:pPr>
            <a:r>
              <a:rPr lang="en-US" sz="2800" dirty="0" smtClean="0"/>
              <a:t>high-dose </a:t>
            </a:r>
            <a:r>
              <a:rPr lang="en-US" sz="2800" dirty="0"/>
              <a:t>extended infusion is best </a:t>
            </a:r>
            <a:r>
              <a:rPr lang="en-US" sz="2800" dirty="0">
                <a:sym typeface="Wingdings" pitchFamily="2" charset="2"/>
              </a:rPr>
              <a:t> over 4 hours/dose or </a:t>
            </a:r>
            <a:r>
              <a:rPr lang="en-US" sz="2800" dirty="0" smtClean="0">
                <a:sym typeface="Wingdings" pitchFamily="2" charset="2"/>
              </a:rPr>
              <a:t>continuous</a:t>
            </a:r>
          </a:p>
          <a:p>
            <a:pPr marL="914400" lvl="2" indent="0" algn="ctr"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PLUS</a:t>
            </a:r>
            <a:endParaRPr lang="en-US" sz="2800" dirty="0"/>
          </a:p>
          <a:p>
            <a:pPr marL="457200" lvl="1" indent="0" algn="ctr">
              <a:buNone/>
            </a:pPr>
            <a:r>
              <a:rPr lang="en-US" sz="3200" dirty="0"/>
              <a:t>Clindamycin at maximal dosing 900 mg IV q6-8h</a:t>
            </a:r>
          </a:p>
          <a:p>
            <a:pPr marL="457200" lvl="1" indent="0" algn="ctr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675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01AD8-60BA-30F5-1E9D-1432B9C1A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Epidemiology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6E7CD-30BC-4EDD-B217-51414D33F8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Incidence ranges from 4 to 15.5 cases per 100,000 per year (Stevens, IDCNA, 2021)</a:t>
            </a:r>
          </a:p>
          <a:p>
            <a:endParaRPr lang="en-US" dirty="0"/>
          </a:p>
          <a:p>
            <a:r>
              <a:rPr lang="en-US" dirty="0"/>
              <a:t>American Indians are at higher risk for necrotizing fasciitis</a:t>
            </a:r>
          </a:p>
          <a:p>
            <a:pPr lvl="1"/>
            <a:r>
              <a:rPr lang="en-US" dirty="0"/>
              <a:t>Ten-Fold Increase in PIMA county, AZ study (Hoge et al, JAMA 1993): </a:t>
            </a:r>
          </a:p>
          <a:p>
            <a:pPr lvl="2"/>
            <a:r>
              <a:rPr lang="en-US" dirty="0">
                <a:latin typeface="BlinkMacSystemFont"/>
              </a:rPr>
              <a:t>A</a:t>
            </a:r>
            <a:r>
              <a:rPr lang="en-US" b="0" i="0" u="none" strike="noStrike" dirty="0">
                <a:effectLst/>
                <a:latin typeface="BlinkMacSystemFont"/>
              </a:rPr>
              <a:t>nnual age-adjusted incidence was 4.3 per 100,000 for the population as a whole but was 46.0 per 100,000 among Native Americans</a:t>
            </a:r>
            <a:endParaRPr lang="en-US" dirty="0"/>
          </a:p>
          <a:p>
            <a:pPr marL="0" indent="0" algn="r">
              <a:buNone/>
            </a:pPr>
            <a:r>
              <a:rPr lang="en-US" sz="1900" b="0" i="0" u="none" strike="noStrike" dirty="0">
                <a:effectLst/>
                <a:latin typeface="Guardian TextSans Web"/>
              </a:rPr>
              <a:t>https://</a:t>
            </a:r>
            <a:r>
              <a:rPr lang="en-US" sz="1900" b="0" i="0" u="none" strike="noStrike" dirty="0" err="1">
                <a:effectLst/>
                <a:latin typeface="Guardian TextSans Web"/>
              </a:rPr>
              <a:t>jamanetwork.com</a:t>
            </a:r>
            <a:r>
              <a:rPr lang="en-US" sz="1900" b="0" i="0" u="none" strike="noStrike" dirty="0">
                <a:effectLst/>
                <a:latin typeface="Guardian TextSans Web"/>
              </a:rPr>
              <a:t>/journals/</a:t>
            </a:r>
            <a:r>
              <a:rPr lang="en-US" sz="1900" b="0" i="0" u="none" strike="noStrike" dirty="0" err="1">
                <a:effectLst/>
                <a:latin typeface="Guardian TextSans Web"/>
              </a:rPr>
              <a:t>jama</a:t>
            </a:r>
            <a:r>
              <a:rPr lang="en-US" sz="1900" b="0" i="0" u="none" strike="noStrike" dirty="0">
                <a:effectLst/>
                <a:latin typeface="Guardian TextSans Web"/>
              </a:rPr>
              <a:t>/article-abstract/4028417</a:t>
            </a:r>
            <a:endParaRPr lang="en-US" sz="1900" dirty="0"/>
          </a:p>
          <a:p>
            <a:pPr lvl="2"/>
            <a:endParaRPr lang="en-US" sz="14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lvl="2"/>
            <a:endParaRPr lang="en-US" sz="10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lvl="1"/>
            <a:endParaRPr lang="en-US" sz="1400" b="0" i="0" u="none" strike="noStrike" dirty="0">
              <a:solidFill>
                <a:srgbClr val="000000"/>
              </a:solidFill>
              <a:effectLst/>
              <a:latin typeface="Cambria" panose="020405030504060302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668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Therapeutic Approach to Necrotizing fasciitis:</a:t>
            </a:r>
            <a:br>
              <a:rPr lang="en-US" dirty="0">
                <a:solidFill>
                  <a:srgbClr val="FFC000"/>
                </a:solidFill>
              </a:rPr>
            </a:br>
            <a:r>
              <a:rPr lang="en-US" dirty="0">
                <a:solidFill>
                  <a:srgbClr val="FFC000"/>
                </a:solidFill>
              </a:rPr>
              <a:t>Antibiotics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How to modify once you have </a:t>
            </a:r>
            <a:r>
              <a:rPr lang="en-US" dirty="0" smtClean="0">
                <a:solidFill>
                  <a:srgbClr val="FFFF00"/>
                </a:solidFill>
              </a:rPr>
              <a:t>a </a:t>
            </a:r>
            <a:r>
              <a:rPr lang="en-US" dirty="0" err="1" smtClean="0">
                <a:solidFill>
                  <a:srgbClr val="FFFF00"/>
                </a:solidFill>
              </a:rPr>
              <a:t>Dx</a:t>
            </a:r>
            <a:r>
              <a:rPr lang="en-US" dirty="0" smtClean="0">
                <a:solidFill>
                  <a:srgbClr val="FFFF00"/>
                </a:solidFill>
              </a:rPr>
              <a:t> and they’re still in the ED</a:t>
            </a:r>
            <a:endParaRPr lang="en-US" dirty="0">
              <a:solidFill>
                <a:srgbClr val="FFFF00"/>
              </a:solidFill>
            </a:endParaRPr>
          </a:p>
          <a:p>
            <a:pPr lvl="1"/>
            <a:r>
              <a:rPr lang="en-US" dirty="0"/>
              <a:t>Group A Streptococcus:  </a:t>
            </a:r>
            <a:r>
              <a:rPr lang="en-US" dirty="0" smtClean="0"/>
              <a:t>	high </a:t>
            </a:r>
            <a:r>
              <a:rPr lang="en-US" dirty="0"/>
              <a:t>dose PCN and Clindamycin</a:t>
            </a:r>
          </a:p>
          <a:p>
            <a:pPr lvl="1"/>
            <a:r>
              <a:rPr lang="en-US" dirty="0"/>
              <a:t>Clostridium species:        </a:t>
            </a:r>
            <a:r>
              <a:rPr lang="en-US" dirty="0" smtClean="0"/>
              <a:t>	high </a:t>
            </a:r>
            <a:r>
              <a:rPr lang="en-US" dirty="0"/>
              <a:t>dose PCN and Clindamycin</a:t>
            </a:r>
          </a:p>
          <a:p>
            <a:pPr lvl="1"/>
            <a:r>
              <a:rPr lang="en-US" dirty="0" err="1"/>
              <a:t>Aeromonas</a:t>
            </a:r>
            <a:r>
              <a:rPr lang="en-US" dirty="0"/>
              <a:t>:                      </a:t>
            </a:r>
            <a:r>
              <a:rPr lang="en-US" dirty="0" smtClean="0"/>
              <a:t>	Doxycycline </a:t>
            </a:r>
            <a:r>
              <a:rPr lang="en-US" dirty="0"/>
              <a:t>plus Ciprofloxacin or Ceftriaxone</a:t>
            </a:r>
          </a:p>
          <a:p>
            <a:pPr lvl="1"/>
            <a:r>
              <a:rPr lang="en-US" dirty="0"/>
              <a:t>Vibrio:                                Doxycycline plus Ceftriaxone or </a:t>
            </a:r>
            <a:r>
              <a:rPr lang="en-US" dirty="0" err="1"/>
              <a:t>Cefotaxime</a:t>
            </a:r>
            <a:endParaRPr lang="en-US" dirty="0"/>
          </a:p>
          <a:p>
            <a:pPr lvl="1"/>
            <a:r>
              <a:rPr lang="en-US" dirty="0"/>
              <a:t>MRSA:                               </a:t>
            </a:r>
            <a:r>
              <a:rPr lang="en-US" dirty="0" smtClean="0"/>
              <a:t>Vancomycin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2096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70B8F-C186-8233-7079-BD4A478F3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Therapeutic </a:t>
            </a:r>
            <a:r>
              <a:rPr lang="en-US" dirty="0" smtClean="0">
                <a:solidFill>
                  <a:srgbClr val="FFC000"/>
                </a:solidFill>
              </a:rPr>
              <a:t>Approach to Necrotizing Fasciitis:</a:t>
            </a:r>
            <a:r>
              <a:rPr lang="en-US" dirty="0">
                <a:solidFill>
                  <a:srgbClr val="FFC000"/>
                </a:solidFill>
              </a:rPr>
              <a:t/>
            </a:r>
            <a:br>
              <a:rPr lang="en-US" dirty="0">
                <a:solidFill>
                  <a:srgbClr val="FFC000"/>
                </a:solidFill>
              </a:rPr>
            </a:br>
            <a:r>
              <a:rPr lang="en-US" dirty="0">
                <a:solidFill>
                  <a:srgbClr val="FFC000"/>
                </a:solidFill>
              </a:rPr>
              <a:t>Critical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48A68-69CA-F85D-5D63-6224221201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Supportive Care:</a:t>
            </a:r>
          </a:p>
          <a:p>
            <a:pPr lvl="1"/>
            <a:r>
              <a:rPr lang="en-US" dirty="0"/>
              <a:t>IV </a:t>
            </a:r>
            <a:r>
              <a:rPr lang="en-US" dirty="0" smtClean="0"/>
              <a:t>fluid resuscitation</a:t>
            </a:r>
            <a:endParaRPr lang="en-US" dirty="0"/>
          </a:p>
          <a:p>
            <a:pPr lvl="1"/>
            <a:r>
              <a:rPr lang="en-US" dirty="0"/>
              <a:t>Monitor for </a:t>
            </a:r>
            <a:r>
              <a:rPr lang="en-US" dirty="0" smtClean="0"/>
              <a:t>hemolysis (</a:t>
            </a:r>
            <a:r>
              <a:rPr lang="en-US" dirty="0" err="1" smtClean="0"/>
              <a:t>Gp</a:t>
            </a:r>
            <a:r>
              <a:rPr lang="en-US" dirty="0" smtClean="0"/>
              <a:t> a Strep and Clostridia)</a:t>
            </a:r>
            <a:endParaRPr lang="en-US" dirty="0"/>
          </a:p>
          <a:p>
            <a:pPr lvl="1"/>
            <a:r>
              <a:rPr lang="en-US" dirty="0"/>
              <a:t>Be vigilant for cardiomyopathy caused by streptococcal exotoxins and keep MAP not more than </a:t>
            </a:r>
            <a:r>
              <a:rPr lang="en-US" dirty="0" smtClean="0"/>
              <a:t>65mm Hg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240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499CD-627B-33D6-7B28-6A021D9FA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Adjunctive </a:t>
            </a:r>
            <a:r>
              <a:rPr lang="en-US" dirty="0" smtClean="0">
                <a:solidFill>
                  <a:srgbClr val="FFC000"/>
                </a:solidFill>
              </a:rPr>
              <a:t>therapies for Necrotizing Fasciitis</a:t>
            </a:r>
            <a:r>
              <a:rPr lang="en-US" dirty="0">
                <a:solidFill>
                  <a:srgbClr val="FFC000"/>
                </a:solidFill>
              </a:rPr>
              <a:t/>
            </a:r>
            <a:br>
              <a:rPr lang="en-US" dirty="0">
                <a:solidFill>
                  <a:srgbClr val="FFC000"/>
                </a:solidFill>
              </a:rPr>
            </a:b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33BD3-5E6C-84B2-F16C-E273AE334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>
                <a:solidFill>
                  <a:srgbClr val="FFFF00"/>
                </a:solidFill>
              </a:rPr>
              <a:t>Hyperbaric oxygen for Clostridium</a:t>
            </a:r>
            <a:r>
              <a:rPr lang="en-US" sz="1100" dirty="0">
                <a:solidFill>
                  <a:srgbClr val="FFFF00"/>
                </a:solidFill>
              </a:rPr>
              <a:t>:  </a:t>
            </a:r>
            <a:endParaRPr lang="en-US" sz="1100" dirty="0" smtClean="0">
              <a:solidFill>
                <a:srgbClr val="FFFF00"/>
              </a:solidFill>
            </a:endParaRPr>
          </a:p>
          <a:p>
            <a:pPr lvl="1"/>
            <a:r>
              <a:rPr lang="en-US" sz="11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/>
              <a:t>One </a:t>
            </a:r>
            <a:r>
              <a:rPr lang="en-US" sz="2400" dirty="0"/>
              <a:t>review in 2003 of 57 studies showed no benefit in </a:t>
            </a:r>
            <a:r>
              <a:rPr lang="en-US" sz="2400" dirty="0" smtClean="0"/>
              <a:t>NF </a:t>
            </a:r>
            <a:r>
              <a:rPr lang="en-US" sz="1400" dirty="0" smtClean="0">
                <a:solidFill>
                  <a:srgbClr val="FFFF00"/>
                </a:solidFill>
              </a:rPr>
              <a:t>Wang et al, </a:t>
            </a:r>
            <a:r>
              <a:rPr lang="en-US" sz="1400" dirty="0" smtClean="0">
                <a:solidFill>
                  <a:srgbClr val="FFFF00"/>
                </a:solidFill>
              </a:rPr>
              <a:t>Arch </a:t>
            </a:r>
            <a:r>
              <a:rPr lang="en-US" sz="1400" dirty="0">
                <a:solidFill>
                  <a:srgbClr val="FFFF00"/>
                </a:solidFill>
              </a:rPr>
              <a:t>Surg. 2003 Mar;138(3):272-9</a:t>
            </a:r>
          </a:p>
          <a:p>
            <a:pPr lvl="2"/>
            <a:r>
              <a:rPr lang="en-US" sz="2400" dirty="0" smtClean="0"/>
              <a:t>A US/Australian </a:t>
            </a:r>
            <a:r>
              <a:rPr lang="en-US" sz="2400" dirty="0"/>
              <a:t>study showed reduced </a:t>
            </a:r>
            <a:r>
              <a:rPr lang="en-US" dirty="0"/>
              <a:t>mortality </a:t>
            </a:r>
            <a:r>
              <a:rPr lang="en-US" sz="1200" dirty="0" smtClean="0">
                <a:solidFill>
                  <a:srgbClr val="FFFF00"/>
                </a:solidFill>
              </a:rPr>
              <a:t>Devaney et al, </a:t>
            </a:r>
            <a:r>
              <a:rPr lang="en-US" sz="1200" dirty="0" err="1" smtClean="0">
                <a:solidFill>
                  <a:srgbClr val="FFFF00"/>
                </a:solidFill>
              </a:rPr>
              <a:t>Anaesth</a:t>
            </a:r>
            <a:r>
              <a:rPr lang="en-US" sz="1200" dirty="0" smtClean="0">
                <a:solidFill>
                  <a:srgbClr val="FFFF00"/>
                </a:solidFill>
              </a:rPr>
              <a:t> </a:t>
            </a:r>
            <a:r>
              <a:rPr lang="en-US" sz="1200" dirty="0">
                <a:solidFill>
                  <a:srgbClr val="FFFF00"/>
                </a:solidFill>
              </a:rPr>
              <a:t>Intensive </a:t>
            </a:r>
            <a:r>
              <a:rPr lang="en-US" sz="1200" dirty="0" smtClean="0">
                <a:solidFill>
                  <a:srgbClr val="FFFF00"/>
                </a:solidFill>
              </a:rPr>
              <a:t>Care. </a:t>
            </a:r>
            <a:r>
              <a:rPr lang="en-US" sz="1200" dirty="0">
                <a:solidFill>
                  <a:srgbClr val="FFFF00"/>
                </a:solidFill>
              </a:rPr>
              <a:t>2015 Nov;43(6):685-92.</a:t>
            </a:r>
            <a:endParaRPr lang="en-US" sz="2400" dirty="0">
              <a:solidFill>
                <a:srgbClr val="FFFF00"/>
              </a:solidFill>
            </a:endParaRPr>
          </a:p>
          <a:p>
            <a:pPr lvl="2"/>
            <a:r>
              <a:rPr lang="en-US" sz="2400" dirty="0"/>
              <a:t>Still controversial</a:t>
            </a:r>
          </a:p>
          <a:p>
            <a:pPr lvl="2"/>
            <a:r>
              <a:rPr lang="en-US" sz="2400" dirty="0"/>
              <a:t>Don’t let transfer delay surgery!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IVIG </a:t>
            </a:r>
            <a:r>
              <a:rPr lang="en-US" dirty="0">
                <a:solidFill>
                  <a:srgbClr val="FFFF00"/>
                </a:solidFill>
              </a:rPr>
              <a:t>for </a:t>
            </a:r>
            <a:r>
              <a:rPr lang="en-US" dirty="0" err="1">
                <a:solidFill>
                  <a:srgbClr val="FFFF00"/>
                </a:solidFill>
              </a:rPr>
              <a:t>Gp</a:t>
            </a:r>
            <a:r>
              <a:rPr lang="en-US" dirty="0">
                <a:solidFill>
                  <a:srgbClr val="FFFF00"/>
                </a:solidFill>
              </a:rPr>
              <a:t> A Strep</a:t>
            </a:r>
            <a:r>
              <a:rPr lang="en-US" dirty="0"/>
              <a:t>:  </a:t>
            </a:r>
            <a:endParaRPr lang="en-US" dirty="0" smtClean="0"/>
          </a:p>
          <a:p>
            <a:pPr lvl="2"/>
            <a:r>
              <a:rPr lang="en-US" dirty="0" smtClean="0"/>
              <a:t>also </a:t>
            </a:r>
            <a:r>
              <a:rPr lang="en-US" dirty="0"/>
              <a:t>controversial but many experts recommend it for streptococcal toxic shock syndrome </a:t>
            </a:r>
          </a:p>
          <a:p>
            <a:pPr lvl="2"/>
            <a:r>
              <a:rPr lang="en-US" dirty="0"/>
              <a:t>One metanalysis  showed mortality </a:t>
            </a:r>
            <a:r>
              <a:rPr lang="en-US" dirty="0" smtClean="0"/>
              <a:t>dropped from 33% to 15.7% with IVIG</a:t>
            </a:r>
          </a:p>
          <a:p>
            <a:pPr lvl="2" algn="r"/>
            <a:r>
              <a:rPr lang="en-US" sz="1800" dirty="0" smtClean="0">
                <a:solidFill>
                  <a:srgbClr val="FFFF00"/>
                </a:solidFill>
              </a:rPr>
              <a:t>Parks et al </a:t>
            </a:r>
            <a:r>
              <a:rPr lang="en-US" sz="1800" dirty="0" err="1" smtClean="0">
                <a:solidFill>
                  <a:srgbClr val="FFFF00"/>
                </a:solidFill>
              </a:rPr>
              <a:t>Clin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>
                <a:solidFill>
                  <a:srgbClr val="FFFF00"/>
                </a:solidFill>
              </a:rPr>
              <a:t>Infect </a:t>
            </a:r>
            <a:r>
              <a:rPr lang="en-US" sz="1800" dirty="0" smtClean="0">
                <a:solidFill>
                  <a:srgbClr val="FFFF00"/>
                </a:solidFill>
              </a:rPr>
              <a:t>Dis. </a:t>
            </a:r>
            <a:r>
              <a:rPr lang="en-US" sz="1800" dirty="0">
                <a:solidFill>
                  <a:srgbClr val="FFFF00"/>
                </a:solidFill>
              </a:rPr>
              <a:t>2018 Oct 15;67(9):1434-1436</a:t>
            </a:r>
            <a:endParaRPr lang="en-US" sz="1800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80988" y="1645979"/>
            <a:ext cx="65" cy="18466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rgbClr val="5B616B"/>
              </a:solidFill>
              <a:effectLst/>
              <a:latin typeface="BlinkMacSystemFont"/>
            </a:endParaRPr>
          </a:p>
        </p:txBody>
      </p:sp>
    </p:spTree>
    <p:extLst>
      <p:ext uri="{BB962C8B-B14F-4D97-AF65-F5344CB8AC3E}">
        <p14:creationId xmlns:p14="http://schemas.microsoft.com/office/powerpoint/2010/main" val="8782778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A9707-A2A9-023A-D632-857C7D69F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Necrotizing Fasciitis Clinical Pearls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4FB4D-5C51-8D72-72FD-8875F098A5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Severe pain out of proportion to appearance </a:t>
            </a:r>
            <a:r>
              <a:rPr lang="en-US" dirty="0"/>
              <a:t>is the hallmark</a:t>
            </a:r>
          </a:p>
          <a:p>
            <a:endParaRPr lang="en-US" dirty="0"/>
          </a:p>
          <a:p>
            <a:r>
              <a:rPr lang="en-US" dirty="0"/>
              <a:t>Skin necrosis, bullae, ecchymoses </a:t>
            </a:r>
            <a:r>
              <a:rPr lang="en-US" dirty="0">
                <a:solidFill>
                  <a:srgbClr val="FFFF00"/>
                </a:solidFill>
              </a:rPr>
              <a:t>are a late finding</a:t>
            </a:r>
          </a:p>
          <a:p>
            <a:endParaRPr lang="en-US" dirty="0"/>
          </a:p>
          <a:p>
            <a:r>
              <a:rPr lang="en-US" dirty="0"/>
              <a:t>Consider using the </a:t>
            </a:r>
            <a:r>
              <a:rPr lang="en-US" dirty="0">
                <a:solidFill>
                  <a:srgbClr val="FFFF00"/>
                </a:solidFill>
              </a:rPr>
              <a:t>LRINEC</a:t>
            </a:r>
            <a:r>
              <a:rPr lang="en-US" dirty="0"/>
              <a:t> but don’t hang your hat on it</a:t>
            </a:r>
          </a:p>
          <a:p>
            <a:endParaRPr lang="en-US" dirty="0"/>
          </a:p>
          <a:p>
            <a:r>
              <a:rPr lang="en-US" dirty="0">
                <a:solidFill>
                  <a:srgbClr val="FFFF00"/>
                </a:solidFill>
              </a:rPr>
              <a:t>Urgent operation is the key</a:t>
            </a:r>
          </a:p>
          <a:p>
            <a:endParaRPr lang="en-US" dirty="0"/>
          </a:p>
          <a:p>
            <a:r>
              <a:rPr lang="en-US" dirty="0"/>
              <a:t>Start </a:t>
            </a:r>
            <a:r>
              <a:rPr lang="en-US" dirty="0">
                <a:solidFill>
                  <a:srgbClr val="FFFF00"/>
                </a:solidFill>
              </a:rPr>
              <a:t>Vancomycin/Pip-</a:t>
            </a:r>
            <a:r>
              <a:rPr lang="en-US" dirty="0" err="1">
                <a:solidFill>
                  <a:srgbClr val="FFFF00"/>
                </a:solidFill>
              </a:rPr>
              <a:t>Tazo</a:t>
            </a:r>
            <a:r>
              <a:rPr lang="en-US" dirty="0">
                <a:solidFill>
                  <a:srgbClr val="FFFF00"/>
                </a:solidFill>
              </a:rPr>
              <a:t>/</a:t>
            </a:r>
            <a:r>
              <a:rPr lang="en-US" dirty="0" err="1">
                <a:solidFill>
                  <a:srgbClr val="FFFF00"/>
                </a:solidFill>
              </a:rPr>
              <a:t>Clindamyin</a:t>
            </a:r>
            <a:r>
              <a:rPr lang="en-US" dirty="0">
                <a:solidFill>
                  <a:srgbClr val="FFFF00"/>
                </a:solidFill>
              </a:rPr>
              <a:t> ASAP </a:t>
            </a:r>
            <a:r>
              <a:rPr lang="en-US" dirty="0"/>
              <a:t>in the ED</a:t>
            </a:r>
          </a:p>
        </p:txBody>
      </p:sp>
    </p:spTree>
    <p:extLst>
      <p:ext uri="{BB962C8B-B14F-4D97-AF65-F5344CB8AC3E}">
        <p14:creationId xmlns:p14="http://schemas.microsoft.com/office/powerpoint/2010/main" val="4100560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BF543-714D-E321-37D9-D87DD7EE2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6A2FE-821E-1A33-F767-2F7B23364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Stevens D, Bryant A; Necrotizing Soft-Tissue Infections; </a:t>
            </a:r>
            <a:r>
              <a:rPr lang="en-US" b="0" i="0" dirty="0">
                <a:effectLst/>
                <a:latin typeface="ff-scala-sans-pro"/>
              </a:rPr>
              <a:t>N </a:t>
            </a:r>
            <a:r>
              <a:rPr lang="en-US" b="0" i="0" dirty="0" err="1">
                <a:effectLst/>
                <a:latin typeface="ff-scala-sans-pro"/>
              </a:rPr>
              <a:t>Engl</a:t>
            </a:r>
            <a:r>
              <a:rPr lang="en-US" b="0" i="0" dirty="0">
                <a:effectLst/>
                <a:latin typeface="ff-scala-sans-pro"/>
              </a:rPr>
              <a:t> J Med 2017; 377:2253-2265</a:t>
            </a:r>
            <a:br>
              <a:rPr lang="en-US" b="0" i="0" dirty="0">
                <a:effectLst/>
                <a:latin typeface="ff-scala-sans-pro"/>
              </a:rPr>
            </a:br>
            <a:r>
              <a:rPr lang="en-US" b="0" i="0" dirty="0">
                <a:effectLst/>
                <a:latin typeface="ff-scala-sans-pro"/>
              </a:rPr>
              <a:t>DOI: 10.1056/NEJMra1600673</a:t>
            </a:r>
            <a:r>
              <a:rPr lang="en-US" b="0" i="0" dirty="0">
                <a:solidFill>
                  <a:srgbClr val="666666"/>
                </a:solidFill>
                <a:effectLst/>
                <a:latin typeface="ff-scala-sans-pro"/>
              </a:rPr>
              <a:t/>
            </a:r>
            <a:br>
              <a:rPr lang="en-US" b="0" i="0" dirty="0">
                <a:solidFill>
                  <a:srgbClr val="666666"/>
                </a:solidFill>
                <a:effectLst/>
                <a:latin typeface="ff-scala-sans-pro"/>
              </a:rPr>
            </a:br>
            <a:endParaRPr lang="en-US" b="0" i="0" dirty="0">
              <a:solidFill>
                <a:srgbClr val="666666"/>
              </a:solidFill>
              <a:effectLst/>
              <a:latin typeface="ff-scala-sans-pro"/>
            </a:endParaRPr>
          </a:p>
          <a:p>
            <a:pPr fontAlgn="base"/>
            <a:r>
              <a:rPr lang="en-US" dirty="0"/>
              <a:t>Stevens D, Bryant A, Goldstein E. Necrotizing Soft Tissue Infections; Inf Dis Clin N America, https://</a:t>
            </a:r>
            <a:r>
              <a:rPr lang="en-US" dirty="0" err="1"/>
              <a:t>www.id.theclinics.com</a:t>
            </a:r>
            <a:r>
              <a:rPr lang="en-US" dirty="0"/>
              <a:t>/issue/S0891-5520(20)X0005-5</a:t>
            </a:r>
            <a:r>
              <a:rPr lang="en-US" dirty="0">
                <a:solidFill>
                  <a:srgbClr val="666666"/>
                </a:solidFill>
                <a:effectLst/>
                <a:latin typeface="inherit"/>
              </a:rPr>
              <a:t/>
            </a:r>
            <a:br>
              <a:rPr lang="en-US" dirty="0">
                <a:solidFill>
                  <a:srgbClr val="666666"/>
                </a:solidFill>
                <a:effectLst/>
                <a:latin typeface="inherit"/>
              </a:rPr>
            </a:br>
            <a:endParaRPr lang="en-US" dirty="0">
              <a:solidFill>
                <a:srgbClr val="666666"/>
              </a:solidFill>
              <a:effectLst/>
              <a:latin typeface="inheri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492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13290-12F9-F70D-57CB-BF1CECD8B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Epidemiology of Necrotizing Fasciitis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0DF5E-CEB4-3D64-AA18-EA3DEC1AA5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0" i="0" u="none" strike="noStrike" dirty="0">
                <a:solidFill>
                  <a:srgbClr val="FFFF00"/>
                </a:solidFill>
                <a:effectLst/>
                <a:latin typeface="Cambria" panose="02040503050406030204" pitchFamily="18" charset="0"/>
              </a:rPr>
              <a:t>Community-Acquired Invasive GAS Disease among Native Americans, Arizona, USA, Winter 2013</a:t>
            </a:r>
            <a:r>
              <a:rPr lang="en-US" sz="2400" b="0" i="0" u="none" strike="noStrike" dirty="0">
                <a:effectLst/>
                <a:latin typeface="Cambria" panose="02040503050406030204" pitchFamily="18" charset="0"/>
              </a:rPr>
              <a:t>; </a:t>
            </a:r>
            <a:r>
              <a:rPr lang="en-US" sz="2400" b="0" i="0" u="none" strike="noStrike" dirty="0" smtClean="0">
                <a:effectLst/>
                <a:latin typeface="Cambria" panose="02040503050406030204" pitchFamily="18" charset="0"/>
              </a:rPr>
              <a:t>             </a:t>
            </a:r>
            <a:r>
              <a:rPr lang="en-US" sz="1800" dirty="0" smtClean="0">
                <a:latin typeface="Cambria" panose="02040503050406030204" pitchFamily="18" charset="0"/>
              </a:rPr>
              <a:t>A </a:t>
            </a:r>
            <a:r>
              <a:rPr lang="en-US" sz="1800" dirty="0">
                <a:latin typeface="Cambria" panose="02040503050406030204" pitchFamily="18" charset="0"/>
              </a:rPr>
              <a:t>Harris, D Yazzie, R </a:t>
            </a:r>
            <a:r>
              <a:rPr lang="en-US" sz="1800" dirty="0" err="1">
                <a:latin typeface="Cambria" panose="02040503050406030204" pitchFamily="18" charset="0"/>
              </a:rPr>
              <a:t>Anton-Nez;,et</a:t>
            </a:r>
            <a:r>
              <a:rPr lang="en-US" sz="1800" dirty="0">
                <a:latin typeface="Cambria" panose="02040503050406030204" pitchFamily="18" charset="0"/>
              </a:rPr>
              <a:t> al, Emerging Infectious Diseases; January 2015</a:t>
            </a:r>
          </a:p>
          <a:p>
            <a:pPr lvl="1"/>
            <a:r>
              <a:rPr lang="en-US" sz="2100" dirty="0">
                <a:latin typeface="Cambria" panose="02040503050406030204" pitchFamily="18" charset="0"/>
              </a:rPr>
              <a:t>11 Cases of invasive Group A Strep Disease</a:t>
            </a:r>
          </a:p>
          <a:p>
            <a:pPr lvl="2"/>
            <a:r>
              <a:rPr lang="en-US" sz="2100" dirty="0">
                <a:latin typeface="Cambria" panose="02040503050406030204" pitchFamily="18" charset="0"/>
              </a:rPr>
              <a:t>Mean Age  of 63 years</a:t>
            </a:r>
          </a:p>
          <a:p>
            <a:pPr lvl="2"/>
            <a:r>
              <a:rPr lang="en-US" sz="2100" dirty="0">
                <a:latin typeface="Cambria" panose="02040503050406030204" pitchFamily="18" charset="0"/>
              </a:rPr>
              <a:t>73% were female</a:t>
            </a:r>
          </a:p>
          <a:p>
            <a:pPr lvl="2"/>
            <a:r>
              <a:rPr lang="en-US" sz="2100" dirty="0">
                <a:latin typeface="Cambria" panose="02040503050406030204" pitchFamily="18" charset="0"/>
              </a:rPr>
              <a:t>100% AI/AN</a:t>
            </a:r>
          </a:p>
          <a:p>
            <a:pPr lvl="2"/>
            <a:r>
              <a:rPr lang="en-US" sz="2100" dirty="0">
                <a:latin typeface="Cambria" panose="02040503050406030204" pitchFamily="18" charset="0"/>
              </a:rPr>
              <a:t>All were community onset</a:t>
            </a:r>
          </a:p>
          <a:p>
            <a:pPr lvl="2"/>
            <a:r>
              <a:rPr lang="en-US" sz="2100" dirty="0">
                <a:latin typeface="Cambria" panose="02040503050406030204" pitchFamily="18" charset="0"/>
              </a:rPr>
              <a:t>8 of the 11 had critically ill and 3 died</a:t>
            </a:r>
          </a:p>
          <a:p>
            <a:pPr lvl="2"/>
            <a:r>
              <a:rPr lang="en-US" sz="2100" dirty="0">
                <a:latin typeface="Cambria" panose="02040503050406030204" pitchFamily="18" charset="0"/>
              </a:rPr>
              <a:t>9 had underlying conditions:  </a:t>
            </a:r>
            <a:r>
              <a:rPr lang="en-US" sz="1800" b="0" i="0" u="none" strike="noStrike" dirty="0">
                <a:effectLst/>
                <a:latin typeface="Cambria" panose="02040503050406030204" pitchFamily="18" charset="0"/>
              </a:rPr>
              <a:t>obesity, diabetes, chronic kidney or heart disease, alcohol use disorder</a:t>
            </a:r>
          </a:p>
          <a:p>
            <a:pPr marL="914400" lvl="2" indent="0" algn="r">
              <a:buNone/>
            </a:pPr>
            <a:r>
              <a:rPr lang="en-US" sz="1600" dirty="0">
                <a:solidFill>
                  <a:srgbClr val="FFFF00"/>
                </a:solidFill>
                <a:latin typeface="Cambria" panose="02040503050406030204" pitchFamily="18" charset="0"/>
              </a:rPr>
              <a:t>https://</a:t>
            </a:r>
            <a:r>
              <a:rPr lang="en-US" sz="1600" dirty="0" err="1">
                <a:solidFill>
                  <a:srgbClr val="FFFF00"/>
                </a:solidFill>
                <a:latin typeface="Cambria" panose="02040503050406030204" pitchFamily="18" charset="0"/>
              </a:rPr>
              <a:t>doi.org</a:t>
            </a:r>
            <a:r>
              <a:rPr lang="en-US" sz="1600" dirty="0">
                <a:solidFill>
                  <a:srgbClr val="FFFF00"/>
                </a:solidFill>
                <a:latin typeface="Cambria" panose="02040503050406030204" pitchFamily="18" charset="0"/>
              </a:rPr>
              <a:t>/10.3201%2Feid2101.141148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634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C5B51-703F-DF4F-FB7B-3AF690765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Etiology of necrotizing fasciitis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E80D0-3D45-6401-70A6-CE2FFF6D7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Type I necrotizing fasciitis</a:t>
            </a:r>
          </a:p>
          <a:p>
            <a:pPr lvl="1"/>
            <a:r>
              <a:rPr lang="en-US" dirty="0"/>
              <a:t>Polymicrobial mixture of aerobes and </a:t>
            </a:r>
            <a:r>
              <a:rPr lang="en-US" dirty="0" err="1"/>
              <a:t>anerobes</a:t>
            </a:r>
            <a:endParaRPr lang="en-US" dirty="0"/>
          </a:p>
          <a:p>
            <a:pPr lvl="1"/>
            <a:r>
              <a:rPr lang="en-US" i="1" dirty="0"/>
              <a:t>Bacteroides, </a:t>
            </a:r>
            <a:r>
              <a:rPr lang="en-US" i="1" dirty="0" err="1"/>
              <a:t>Prevotella</a:t>
            </a:r>
            <a:r>
              <a:rPr lang="en-US" i="1" dirty="0"/>
              <a:t>, Fusobacterium </a:t>
            </a:r>
            <a:r>
              <a:rPr lang="en-US" i="1" dirty="0" err="1"/>
              <a:t>necrophorum</a:t>
            </a:r>
            <a:r>
              <a:rPr lang="en-US" i="1" dirty="0"/>
              <a:t> </a:t>
            </a:r>
            <a:r>
              <a:rPr lang="en-US" dirty="0"/>
              <a:t>plus aerobic enteric gram negative rods, </a:t>
            </a:r>
            <a:r>
              <a:rPr lang="en-US" dirty="0" err="1"/>
              <a:t>peptostreptoccus</a:t>
            </a:r>
            <a:r>
              <a:rPr lang="en-US" dirty="0"/>
              <a:t>, </a:t>
            </a:r>
            <a:r>
              <a:rPr lang="en-US" dirty="0" err="1" smtClean="0"/>
              <a:t>etc</a:t>
            </a:r>
            <a:endParaRPr lang="en-US" dirty="0"/>
          </a:p>
          <a:p>
            <a:r>
              <a:rPr lang="en-US" dirty="0">
                <a:solidFill>
                  <a:srgbClr val="FFFF00"/>
                </a:solidFill>
              </a:rPr>
              <a:t>Type 2 necrotizing fasciitis</a:t>
            </a:r>
          </a:p>
          <a:p>
            <a:pPr lvl="1"/>
            <a:r>
              <a:rPr lang="en-US" dirty="0"/>
              <a:t>Monomicrobial infection usually due to </a:t>
            </a:r>
            <a:r>
              <a:rPr lang="en-US" dirty="0" err="1"/>
              <a:t>Gp</a:t>
            </a:r>
            <a:r>
              <a:rPr lang="en-US" dirty="0"/>
              <a:t> A Strep</a:t>
            </a:r>
          </a:p>
          <a:p>
            <a:pPr lvl="1"/>
            <a:r>
              <a:rPr lang="en-US" dirty="0"/>
              <a:t>Other organisms include </a:t>
            </a:r>
            <a:r>
              <a:rPr lang="en-US" i="1" dirty="0"/>
              <a:t>Clostridia, Aeromonas, Vibrio vulnificus</a:t>
            </a:r>
            <a:r>
              <a:rPr lang="en-US" dirty="0"/>
              <a:t> and MRSA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023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DB7A7-835B-E44D-F6EB-03AC025D1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Type I Necrotizing fasciitis:</a:t>
            </a:r>
            <a:br>
              <a:rPr lang="en-US" dirty="0">
                <a:solidFill>
                  <a:srgbClr val="FFC000"/>
                </a:solidFill>
              </a:rPr>
            </a:br>
            <a:r>
              <a:rPr lang="en-US" dirty="0">
                <a:solidFill>
                  <a:srgbClr val="FFC000"/>
                </a:solidFill>
              </a:rPr>
              <a:t>Clinical manifestations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6733E-2A1D-D6AB-A798-771D8EE927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Polymicrobial infection due to breach in mucosal or skin integrity</a:t>
            </a:r>
          </a:p>
          <a:p>
            <a:pPr lvl="1"/>
            <a:r>
              <a:rPr lang="en-US" dirty="0"/>
              <a:t>Decubitus ulcers, hemorrhoids, rectal fissures, episiotomies,  and  GI/GU/GYN surgery</a:t>
            </a:r>
          </a:p>
          <a:p>
            <a:r>
              <a:rPr lang="en-US" dirty="0"/>
              <a:t>Gas is usually present in tissue, like clostridial gangrene</a:t>
            </a:r>
          </a:p>
          <a:p>
            <a:r>
              <a:rPr lang="en-US" dirty="0"/>
              <a:t>Commonly seen in diabetic foot infections</a:t>
            </a:r>
          </a:p>
          <a:p>
            <a:r>
              <a:rPr lang="en-US" dirty="0" err="1">
                <a:solidFill>
                  <a:srgbClr val="FFFF00"/>
                </a:solidFill>
              </a:rPr>
              <a:t>Ludwigs</a:t>
            </a:r>
            <a:r>
              <a:rPr lang="en-US" dirty="0">
                <a:solidFill>
                  <a:srgbClr val="FFFF00"/>
                </a:solidFill>
              </a:rPr>
              <a:t> angina </a:t>
            </a:r>
            <a:r>
              <a:rPr lang="en-US" dirty="0"/>
              <a:t>(submandibular space) and </a:t>
            </a:r>
            <a:r>
              <a:rPr lang="en-US" dirty="0" err="1">
                <a:solidFill>
                  <a:srgbClr val="FFFF00"/>
                </a:solidFill>
              </a:rPr>
              <a:t>Lemierre’s</a:t>
            </a:r>
            <a:r>
              <a:rPr lang="en-US" dirty="0">
                <a:solidFill>
                  <a:srgbClr val="FFFF00"/>
                </a:solidFill>
              </a:rPr>
              <a:t> syndrome </a:t>
            </a:r>
            <a:r>
              <a:rPr lang="en-US" dirty="0"/>
              <a:t>(jugular vein septic phlebitis are caused by </a:t>
            </a:r>
            <a:r>
              <a:rPr lang="en-US" i="1" dirty="0"/>
              <a:t>Fusobacterium </a:t>
            </a:r>
            <a:r>
              <a:rPr lang="en-US" i="1" dirty="0" err="1"/>
              <a:t>necrophorum</a:t>
            </a:r>
            <a:r>
              <a:rPr lang="en-US" i="1" dirty="0"/>
              <a:t> </a:t>
            </a:r>
            <a:r>
              <a:rPr lang="en-US" dirty="0"/>
              <a:t>after dental surgery</a:t>
            </a:r>
            <a:endParaRPr lang="en-US" i="1" dirty="0"/>
          </a:p>
          <a:p>
            <a:r>
              <a:rPr lang="en-US" dirty="0">
                <a:solidFill>
                  <a:srgbClr val="FFFF00"/>
                </a:solidFill>
              </a:rPr>
              <a:t>Fournier’s Gangrene </a:t>
            </a:r>
            <a:r>
              <a:rPr lang="en-US" dirty="0"/>
              <a:t>after GI/GU surgery: anterior abdominal wall extending to scrotum and penis in males</a:t>
            </a:r>
          </a:p>
        </p:txBody>
      </p:sp>
    </p:spTree>
    <p:extLst>
      <p:ext uri="{BB962C8B-B14F-4D97-AF65-F5344CB8AC3E}">
        <p14:creationId xmlns:p14="http://schemas.microsoft.com/office/powerpoint/2010/main" val="640194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9DD4E-9501-635A-6DA6-E92A77FC7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Type I Necrotizing fasciitis:</a:t>
            </a:r>
            <a:br>
              <a:rPr lang="en-US" dirty="0">
                <a:solidFill>
                  <a:srgbClr val="FFC000"/>
                </a:solidFill>
              </a:rPr>
            </a:br>
            <a:r>
              <a:rPr lang="en-US" dirty="0">
                <a:solidFill>
                  <a:srgbClr val="FFC000"/>
                </a:solidFill>
              </a:rPr>
              <a:t>Clinical manifestations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B1711-887A-272E-26C3-3C17BAEC9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Occurs in elders with underlying illness such as diabetes</a:t>
            </a:r>
          </a:p>
          <a:p>
            <a:endParaRPr lang="en-US" sz="2800" dirty="0"/>
          </a:p>
          <a:p>
            <a:r>
              <a:rPr lang="en-US" sz="2800" dirty="0"/>
              <a:t>Severe pain is typical often with minimal skin manifestations initially</a:t>
            </a:r>
          </a:p>
          <a:p>
            <a:endParaRPr lang="en-US" sz="2800" dirty="0"/>
          </a:p>
          <a:p>
            <a:r>
              <a:rPr lang="en-US" sz="2800" dirty="0"/>
              <a:t>Manifests as sepsis with tachycardia, leukocytosis, hyperglycemia and acidosis</a:t>
            </a:r>
          </a:p>
          <a:p>
            <a:endParaRPr lang="en-US" sz="2800" dirty="0"/>
          </a:p>
          <a:p>
            <a:r>
              <a:rPr lang="en-US" sz="2800" dirty="0"/>
              <a:t>Progresses rapidly to skin and fat necrosis down to the muscular fascial surface.</a:t>
            </a:r>
          </a:p>
        </p:txBody>
      </p:sp>
    </p:spTree>
    <p:extLst>
      <p:ext uri="{BB962C8B-B14F-4D97-AF65-F5344CB8AC3E}">
        <p14:creationId xmlns:p14="http://schemas.microsoft.com/office/powerpoint/2010/main" val="1732369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C9F42-2E45-5B0E-7130-9FBD3CE6D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Fournier’s Gangrene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E526B9B-6143-BF2B-1FDA-7E25E20780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53173" y="2116138"/>
            <a:ext cx="3914230" cy="4135437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C7F09FE-5287-D114-CFB1-C5A8D53AE313}"/>
              </a:ext>
            </a:extLst>
          </p:cNvPr>
          <p:cNvSpPr txBox="1"/>
          <p:nvPr/>
        </p:nvSpPr>
        <p:spPr>
          <a:xfrm>
            <a:off x="6169572" y="631190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By Hayk </a:t>
            </a:r>
            <a:r>
              <a:rPr lang="en-US" dirty="0" err="1"/>
              <a:t>Margaryan</a:t>
            </a:r>
            <a:r>
              <a:rPr lang="en-US" dirty="0"/>
              <a:t> - Own work, CC BY-SA 3.0, https://</a:t>
            </a:r>
            <a:r>
              <a:rPr lang="en-US" dirty="0" err="1"/>
              <a:t>commons.wikimedia.org</a:t>
            </a:r>
            <a:r>
              <a:rPr lang="en-US" dirty="0"/>
              <a:t>/w/</a:t>
            </a:r>
            <a:r>
              <a:rPr lang="en-US" dirty="0" err="1"/>
              <a:t>index.php?curid</a:t>
            </a:r>
            <a:r>
              <a:rPr lang="en-US" dirty="0"/>
              <a:t>=26370622</a:t>
            </a:r>
          </a:p>
        </p:txBody>
      </p:sp>
    </p:spTree>
    <p:extLst>
      <p:ext uri="{BB962C8B-B14F-4D97-AF65-F5344CB8AC3E}">
        <p14:creationId xmlns:p14="http://schemas.microsoft.com/office/powerpoint/2010/main" val="502740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AF2CC-BD69-50C1-ACBD-DCF9A26AA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Type II Necrotizing fasciitis:</a:t>
            </a:r>
            <a:br>
              <a:rPr lang="en-US" dirty="0">
                <a:solidFill>
                  <a:srgbClr val="FFC000"/>
                </a:solidFill>
              </a:rPr>
            </a:br>
            <a:r>
              <a:rPr lang="en-US" dirty="0">
                <a:solidFill>
                  <a:srgbClr val="FFC000"/>
                </a:solidFill>
              </a:rPr>
              <a:t>Clinical manifestations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18162-1CDB-D84A-6E0D-AC78F60873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Caused most often by Group A Streptococcus</a:t>
            </a:r>
          </a:p>
          <a:p>
            <a:r>
              <a:rPr lang="en-US" dirty="0"/>
              <a:t>Other causes of monomicrobial necrotizing fasciitis</a:t>
            </a:r>
          </a:p>
          <a:p>
            <a:pPr lvl="1"/>
            <a:r>
              <a:rPr lang="en-US" dirty="0"/>
              <a:t>MRSA</a:t>
            </a:r>
          </a:p>
          <a:p>
            <a:pPr lvl="1"/>
            <a:r>
              <a:rPr lang="en-US" i="1" dirty="0"/>
              <a:t>Aeromonas </a:t>
            </a:r>
            <a:r>
              <a:rPr lang="en-US" i="1" dirty="0" err="1"/>
              <a:t>hydrophila</a:t>
            </a:r>
            <a:r>
              <a:rPr lang="en-US" dirty="0"/>
              <a:t>:    fresh water exposure</a:t>
            </a:r>
          </a:p>
          <a:p>
            <a:pPr lvl="1"/>
            <a:r>
              <a:rPr lang="en-US" i="1" dirty="0"/>
              <a:t>Vibrio vulnificus</a:t>
            </a:r>
            <a:r>
              <a:rPr lang="en-US" dirty="0"/>
              <a:t>: salt water or seafood exposure with underlying liver disease</a:t>
            </a:r>
          </a:p>
        </p:txBody>
      </p:sp>
    </p:spTree>
    <p:extLst>
      <p:ext uri="{BB962C8B-B14F-4D97-AF65-F5344CB8AC3E}">
        <p14:creationId xmlns:p14="http://schemas.microsoft.com/office/powerpoint/2010/main" val="3033780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C5975-A649-C9C9-F695-4806D8CAA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rgbClr val="FFC000"/>
                </a:solidFill>
              </a:rPr>
              <a:t>Gp</a:t>
            </a:r>
            <a:r>
              <a:rPr lang="en-US" dirty="0">
                <a:solidFill>
                  <a:srgbClr val="FFC000"/>
                </a:solidFill>
              </a:rPr>
              <a:t> A Streptococcus</a:t>
            </a:r>
          </a:p>
        </p:txBody>
      </p:sp>
      <p:pic>
        <p:nvPicPr>
          <p:cNvPr id="1026" name="Picture 2" descr="This illustration depicts a photomicrographic view of Streptococcus pyogenes bacteria.">
            <a:extLst>
              <a:ext uri="{FF2B5EF4-FFF2-40B4-BE49-F238E27FC236}">
                <a16:creationId xmlns:a16="http://schemas.microsoft.com/office/drawing/2014/main" id="{25522987-8651-AC2E-3377-69D941840B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530" y="2069708"/>
            <a:ext cx="4694595" cy="450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970955"/>
      </p:ext>
    </p:extLst>
  </p:cSld>
  <p:clrMapOvr>
    <a:masterClrMapping/>
  </p:clrMapOvr>
</p:sld>
</file>

<file path=ppt/theme/theme1.xml><?xml version="1.0" encoding="utf-8"?>
<a:theme xmlns:a="http://schemas.openxmlformats.org/drawingml/2006/main" name="2004 NCCD Lecture- Slides">
  <a:themeElements>
    <a:clrScheme name="2004 NCCD Lecture- Slides 1">
      <a:dk1>
        <a:srgbClr val="000000"/>
      </a:dk1>
      <a:lt1>
        <a:srgbClr val="FFFFCC"/>
      </a:lt1>
      <a:dk2>
        <a:srgbClr val="000066"/>
      </a:dk2>
      <a:lt2>
        <a:srgbClr val="FFFFCC"/>
      </a:lt2>
      <a:accent1>
        <a:srgbClr val="00CC99"/>
      </a:accent1>
      <a:accent2>
        <a:srgbClr val="3333CC"/>
      </a:accent2>
      <a:accent3>
        <a:srgbClr val="AAAAB8"/>
      </a:accent3>
      <a:accent4>
        <a:srgbClr val="DADAAE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004 NCCD Lecture- Slid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2004 NCCD Lecture- Slides 1">
        <a:dk1>
          <a:srgbClr val="000000"/>
        </a:dk1>
        <a:lt1>
          <a:srgbClr val="FFFFCC"/>
        </a:lt1>
        <a:dk2>
          <a:srgbClr val="000066"/>
        </a:dk2>
        <a:lt2>
          <a:srgbClr val="FFFFCC"/>
        </a:lt2>
        <a:accent1>
          <a:srgbClr val="00CC99"/>
        </a:accent1>
        <a:accent2>
          <a:srgbClr val="3333CC"/>
        </a:accent2>
        <a:accent3>
          <a:srgbClr val="AAAAB8"/>
        </a:accent3>
        <a:accent4>
          <a:srgbClr val="DADAAE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4 NCCD Lecture- Slides 2">
        <a:dk1>
          <a:srgbClr val="000000"/>
        </a:dk1>
        <a:lt1>
          <a:srgbClr val="FFFFCC"/>
        </a:lt1>
        <a:dk2>
          <a:srgbClr val="000000"/>
        </a:dk2>
        <a:lt2>
          <a:srgbClr val="000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4 NCCD Lecture- Slides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4 NCCD Lecture- Slides 4">
        <a:dk1>
          <a:srgbClr val="000000"/>
        </a:dk1>
        <a:lt1>
          <a:srgbClr val="99FFFF"/>
        </a:lt1>
        <a:dk2>
          <a:srgbClr val="333300"/>
        </a:dk2>
        <a:lt2>
          <a:srgbClr val="99FFFF"/>
        </a:lt2>
        <a:accent1>
          <a:srgbClr val="FFCC66"/>
        </a:accent1>
        <a:accent2>
          <a:srgbClr val="0000FF"/>
        </a:accent2>
        <a:accent3>
          <a:srgbClr val="ADADAA"/>
        </a:accent3>
        <a:accent4>
          <a:srgbClr val="82DADA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4 NCCD Lecture- Slides 5">
        <a:dk1>
          <a:srgbClr val="868686"/>
        </a:dk1>
        <a:lt1>
          <a:srgbClr val="FFFF99"/>
        </a:lt1>
        <a:dk2>
          <a:srgbClr val="993300"/>
        </a:dk2>
        <a:lt2>
          <a:srgbClr val="99FFFF"/>
        </a:lt2>
        <a:accent1>
          <a:srgbClr val="CBCBCB"/>
        </a:accent1>
        <a:accent2>
          <a:srgbClr val="0066FF"/>
        </a:accent2>
        <a:accent3>
          <a:srgbClr val="CAADAA"/>
        </a:accent3>
        <a:accent4>
          <a:srgbClr val="DADA82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ralu COVID Clinical Update Template" id="{31F7C3C8-67AA-2D4D-B8F1-D051B702F19E}" vid="{349C4C96-9302-7A49-9F19-189E2C857CEB}"/>
    </a:ext>
  </a:extLst>
</a:theme>
</file>

<file path=ppt/theme/theme2.xml><?xml version="1.0" encoding="utf-8"?>
<a:theme xmlns:a="http://schemas.openxmlformats.org/drawingml/2006/main" name="NCRC">
  <a:themeElements>
    <a:clrScheme name="Custom 14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967C4A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ralu COVID Clinical Update Template" id="{31F7C3C8-67AA-2D4D-B8F1-D051B702F19E}" vid="{3639E5DC-3E75-E144-870B-3CF9A005FCB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COVID-MPX IHS ID Update January 2023</Template>
  <TotalTime>397</TotalTime>
  <Words>1180</Words>
  <Application>Microsoft Office PowerPoint</Application>
  <PresentationFormat>Widescreen</PresentationFormat>
  <Paragraphs>168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MS PGothic</vt:lpstr>
      <vt:lpstr>Arial</vt:lpstr>
      <vt:lpstr>BlinkMacSystemFont</vt:lpstr>
      <vt:lpstr>Calibri</vt:lpstr>
      <vt:lpstr>Cambria</vt:lpstr>
      <vt:lpstr>ff-scala-sans-pro</vt:lpstr>
      <vt:lpstr>Guardian TextSans Web</vt:lpstr>
      <vt:lpstr>inherit</vt:lpstr>
      <vt:lpstr>Lucida Grande</vt:lpstr>
      <vt:lpstr>Times New Roman</vt:lpstr>
      <vt:lpstr>Wingdings</vt:lpstr>
      <vt:lpstr>2004 NCCD Lecture- Slides</vt:lpstr>
      <vt:lpstr>NCRC</vt:lpstr>
      <vt:lpstr> Necrotizing Fasciitis</vt:lpstr>
      <vt:lpstr>Epidemiology</vt:lpstr>
      <vt:lpstr>Epidemiology of Necrotizing Fasciitis</vt:lpstr>
      <vt:lpstr>Etiology of necrotizing fasciitis</vt:lpstr>
      <vt:lpstr>Type I Necrotizing fasciitis: Clinical manifestations </vt:lpstr>
      <vt:lpstr>Type I Necrotizing fasciitis: Clinical manifestations </vt:lpstr>
      <vt:lpstr>Fournier’s Gangrene</vt:lpstr>
      <vt:lpstr>Type II Necrotizing fasciitis: Clinical manifestations</vt:lpstr>
      <vt:lpstr>Gp A Streptococcus</vt:lpstr>
      <vt:lpstr>Type II Necrotizing fasciitis: Clinical manifestations</vt:lpstr>
      <vt:lpstr>Early necrotizing fasciitis</vt:lpstr>
      <vt:lpstr>Type II Necrotizing fasciitis: Clinical manifestations</vt:lpstr>
      <vt:lpstr>Severe Necrotizing fasciitis</vt:lpstr>
      <vt:lpstr>Necrotizing Clostridial Infections Gas Gangrene</vt:lpstr>
      <vt:lpstr>Clinical Evaluation of necrotizing fasciitis</vt:lpstr>
      <vt:lpstr>Clinical Evaluation</vt:lpstr>
      <vt:lpstr>LRINEC score Laboratory Risk Indicator for NECrotizing fasciitis</vt:lpstr>
      <vt:lpstr>Therapeutic Approach to Necrotizing Fasciitis: Surgery</vt:lpstr>
      <vt:lpstr>Therapeutic Approach to Necrotizing fasciitis: Antibiotics</vt:lpstr>
      <vt:lpstr>Therapeutic Approach to Necrotizing fasciitis: Antibiotics</vt:lpstr>
      <vt:lpstr>Therapeutic Approach to Necrotizing Fasciitis: Critical Care</vt:lpstr>
      <vt:lpstr>Adjunctive therapies for Necrotizing Fasciitis </vt:lpstr>
      <vt:lpstr>Necrotizing Fasciitis Clinical Pearls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Necrotizing Fasciitis</dc:title>
  <dc:creator>Jonathan Iralu</dc:creator>
  <cp:lastModifiedBy>Iralu, Jonathan (IHS/NAV)</cp:lastModifiedBy>
  <cp:revision>7</cp:revision>
  <dcterms:created xsi:type="dcterms:W3CDTF">2023-07-04T17:39:55Z</dcterms:created>
  <dcterms:modified xsi:type="dcterms:W3CDTF">2023-07-14T23:14:09Z</dcterms:modified>
</cp:coreProperties>
</file>