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11" r:id="rId2"/>
  </p:sldMasterIdLst>
  <p:notesMasterIdLst>
    <p:notesMasterId r:id="rId14"/>
  </p:notesMasterIdLst>
  <p:handoutMasterIdLst>
    <p:handoutMasterId r:id="rId15"/>
  </p:handoutMasterIdLst>
  <p:sldIdLst>
    <p:sldId id="370" r:id="rId3"/>
    <p:sldId id="371" r:id="rId4"/>
    <p:sldId id="372" r:id="rId5"/>
    <p:sldId id="373" r:id="rId6"/>
    <p:sldId id="375" r:id="rId7"/>
    <p:sldId id="376" r:id="rId8"/>
    <p:sldId id="379" r:id="rId9"/>
    <p:sldId id="380" r:id="rId10"/>
    <p:sldId id="381" r:id="rId11"/>
    <p:sldId id="377" r:id="rId12"/>
    <p:sldId id="270" r:id="rId13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2" orient="horz" pos="2796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ckman, Jacqui" initials="LJ" lastIdx="3" clrIdx="0">
    <p:extLst>
      <p:ext uri="{19B8F6BF-5375-455C-9EA6-DF929625EA0E}">
        <p15:presenceInfo xmlns:p15="http://schemas.microsoft.com/office/powerpoint/2012/main" userId="S-1-5-21-220523388-1482476501-839522115-534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4"/>
    <a:srgbClr val="FFFFE7"/>
    <a:srgbClr val="FFC8C9"/>
    <a:srgbClr val="CCDBE8"/>
    <a:srgbClr val="B88ABE"/>
    <a:srgbClr val="EAF4DE"/>
    <a:srgbClr val="FEE2CA"/>
    <a:srgbClr val="BABFC8"/>
    <a:srgbClr val="C5DBBF"/>
    <a:srgbClr val="C7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758" autoAdjust="0"/>
  </p:normalViewPr>
  <p:slideViewPr>
    <p:cSldViewPr snapToGrid="0">
      <p:cViewPr varScale="1">
        <p:scale>
          <a:sx n="96" d="100"/>
          <a:sy n="96" d="100"/>
        </p:scale>
        <p:origin x="840" y="96"/>
      </p:cViewPr>
      <p:guideLst>
        <p:guide orient="horz" pos="468"/>
        <p:guide orient="horz" pos="2796"/>
        <p:guide orient="horz" pos="1620"/>
        <p:guide pos="2880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-4572" y="-10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2C2F65-4273-4D69-91E0-E15D3D215BA0}" type="datetimeFigureOut">
              <a:rPr lang="en-US"/>
              <a:pPr>
                <a:defRPr/>
              </a:pPr>
              <a:t>5/3/2023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7566EB-DEBA-4DA1-B149-E116E6CC6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1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1334A96-14DA-4A8C-8142-8D3E65552D79}" type="datetimeFigureOut">
              <a:rPr lang="en-US"/>
              <a:pPr>
                <a:defRPr/>
              </a:pPr>
              <a:t>5/3/2023</a:t>
            </a:fld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AD1AC9-BC7C-46A5-BD0D-9EE43F3CA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7AAFD-F9AC-46F3-AA01-C50C2EE146A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9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A6AAAD-C52B-4943-BCC0-A59CEDA71D0E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2" name="Notes Placehold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changes</a:t>
            </a:r>
            <a:r>
              <a:rPr lang="en-US" baseline="0" dirty="0"/>
              <a:t> are to be made to this slide.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Princ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1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-Ow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72575" cy="914400"/>
          </a:xfrm>
          <a:prstGeom prst="rect">
            <a:avLst/>
          </a:prstGeom>
          <a:solidFill>
            <a:srgbClr val="3F4E6D">
              <a:alpha val="91000"/>
            </a:srgbClr>
          </a:solidFill>
          <a:ln>
            <a:noFill/>
          </a:ln>
        </p:spPr>
        <p:txBody>
          <a:bodyPr wrap="square" lIns="91413" tIns="45706" rIns="91413" bIns="45706" anchor="ctr" anchorCtr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Customer-Ownership</a:t>
            </a:r>
          </a:p>
        </p:txBody>
      </p:sp>
      <p:pic>
        <p:nvPicPr>
          <p:cNvPr id="3" name="Picture 2" descr="A family walking down a path&#10;&#10;Description automatically generated with low confidence">
            <a:extLst>
              <a:ext uri="{FF2B5EF4-FFF2-40B4-BE49-F238E27FC236}">
                <a16:creationId xmlns:a16="http://schemas.microsoft.com/office/drawing/2014/main" id="{D37F6B9F-3F45-DEED-8C52-6C5D280F7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14401"/>
            <a:ext cx="91725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al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45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kumimoji="0" sz="5400" b="1" i="0" u="none" strike="noStrike" cap="none" spc="0" normalizeH="0" baseline="0">
                <a:ln>
                  <a:noFill/>
                </a:ln>
                <a:solidFill>
                  <a:srgbClr val="B7D242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FACC8-7C63-43C9-9126-4AA813DEE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Conce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" y="0"/>
            <a:ext cx="9143999" cy="914400"/>
          </a:xfrm>
          <a:prstGeom prst="rect">
            <a:avLst/>
          </a:prstGeom>
          <a:solidFill>
            <a:srgbClr val="3F4E6D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Core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7C199-B4E5-43F2-9154-E5843AD64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18703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18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71719" y="2186969"/>
            <a:ext cx="7993547" cy="800219"/>
            <a:chOff x="603203" y="2005389"/>
            <a:chExt cx="7993547" cy="800219"/>
          </a:xfrm>
        </p:grpSpPr>
        <p:sp>
          <p:nvSpPr>
            <p:cNvPr id="20" name="TextBox 7"/>
            <p:cNvSpPr txBox="1">
              <a:spLocks noChangeArrowheads="1"/>
            </p:cNvSpPr>
            <p:nvPr userDrawn="1"/>
          </p:nvSpPr>
          <p:spPr bwMode="auto">
            <a:xfrm>
              <a:off x="7148950" y="2005389"/>
              <a:ext cx="14478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Háw'aa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Candara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Haida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 userDrawn="1"/>
          </p:nvSpPr>
          <p:spPr bwMode="auto">
            <a:xfrm>
              <a:off x="603203" y="2005389"/>
              <a:ext cx="239049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Mahsi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'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Gwich’in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Athabascan</a:t>
              </a:r>
            </a:p>
          </p:txBody>
        </p:sp>
        <p:sp>
          <p:nvSpPr>
            <p:cNvPr id="22" name="TextBox 10"/>
            <p:cNvSpPr txBox="1">
              <a:spLocks noChangeArrowheads="1"/>
            </p:cNvSpPr>
            <p:nvPr userDrawn="1"/>
          </p:nvSpPr>
          <p:spPr bwMode="auto">
            <a:xfrm>
              <a:off x="3304577" y="2005389"/>
              <a:ext cx="32766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Igamsiqanaghalek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Siberian Yupik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368092" y="3114830"/>
            <a:ext cx="6735573" cy="800219"/>
            <a:chOff x="1951129" y="2907310"/>
            <a:chExt cx="6735573" cy="800219"/>
          </a:xfrm>
        </p:grpSpPr>
        <p:sp>
          <p:nvSpPr>
            <p:cNvPr id="24" name="TextBox 12"/>
            <p:cNvSpPr txBox="1">
              <a:spLocks noChangeArrowheads="1"/>
            </p:cNvSpPr>
            <p:nvPr userDrawn="1"/>
          </p:nvSpPr>
          <p:spPr bwMode="auto">
            <a:xfrm>
              <a:off x="3665630" y="2907310"/>
              <a:ext cx="22098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T’oyaxsm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Tsimshian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 userDrawn="1"/>
          </p:nvSpPr>
          <p:spPr bwMode="auto">
            <a:xfrm>
              <a:off x="6218330" y="2907310"/>
              <a:ext cx="246837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Gunalchéesh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Tlingit</a:t>
              </a:r>
            </a:p>
          </p:txBody>
        </p:sp>
        <p:sp>
          <p:nvSpPr>
            <p:cNvPr id="26" name="TextBox 14"/>
            <p:cNvSpPr txBox="1">
              <a:spLocks noChangeArrowheads="1"/>
            </p:cNvSpPr>
            <p:nvPr userDrawn="1"/>
          </p:nvSpPr>
          <p:spPr bwMode="auto">
            <a:xfrm>
              <a:off x="1951129" y="2907310"/>
              <a:ext cx="151199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Yup’ik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401409" y="4023590"/>
            <a:ext cx="4814851" cy="800219"/>
            <a:chOff x="2738576" y="3926315"/>
            <a:chExt cx="4814851" cy="800219"/>
          </a:xfrm>
        </p:grpSpPr>
        <p:sp>
          <p:nvSpPr>
            <p:cNvPr id="28" name="TextBox 11"/>
            <p:cNvSpPr txBox="1">
              <a:spLocks noChangeArrowheads="1"/>
            </p:cNvSpPr>
            <p:nvPr userDrawn="1"/>
          </p:nvSpPr>
          <p:spPr bwMode="auto">
            <a:xfrm>
              <a:off x="2738576" y="3926315"/>
              <a:ext cx="2104886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Tsin'aen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Ahtna Athabascan</a:t>
              </a:r>
            </a:p>
          </p:txBody>
        </p:sp>
        <p:sp>
          <p:nvSpPr>
            <p:cNvPr id="29" name="TextBox 15"/>
            <p:cNvSpPr txBox="1">
              <a:spLocks noChangeArrowheads="1"/>
            </p:cNvSpPr>
            <p:nvPr userDrawn="1"/>
          </p:nvSpPr>
          <p:spPr bwMode="auto">
            <a:xfrm>
              <a:off x="5085055" y="3926315"/>
              <a:ext cx="2468372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Chin’an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Dena’ina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Athabascan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392148" y="1226830"/>
            <a:ext cx="8675195" cy="800219"/>
            <a:chOff x="392148" y="1110100"/>
            <a:chExt cx="8675195" cy="800219"/>
          </a:xfrm>
        </p:grpSpPr>
        <p:sp>
          <p:nvSpPr>
            <p:cNvPr id="31" name="TextBox 1"/>
            <p:cNvSpPr txBox="1">
              <a:spLocks noChangeArrowheads="1"/>
            </p:cNvSpPr>
            <p:nvPr userDrawn="1"/>
          </p:nvSpPr>
          <p:spPr bwMode="auto">
            <a:xfrm>
              <a:off x="392148" y="1110100"/>
              <a:ext cx="257006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Qaĝaasakung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Aleut</a:t>
              </a:r>
            </a:p>
          </p:txBody>
        </p:sp>
        <p:sp>
          <p:nvSpPr>
            <p:cNvPr id="32" name="TextBox 6"/>
            <p:cNvSpPr txBox="1">
              <a:spLocks noChangeArrowheads="1"/>
            </p:cNvSpPr>
            <p:nvPr userDrawn="1"/>
          </p:nvSpPr>
          <p:spPr bwMode="auto">
            <a:xfrm>
              <a:off x="4843006" y="1110100"/>
              <a:ext cx="176822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Quyanaq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Inupiaq</a:t>
              </a:r>
            </a:p>
          </p:txBody>
        </p:sp>
        <p:sp>
          <p:nvSpPr>
            <p:cNvPr id="33" name="TextBox 8"/>
            <p:cNvSpPr txBox="1">
              <a:spLocks noChangeArrowheads="1"/>
            </p:cNvSpPr>
            <p:nvPr userDrawn="1"/>
          </p:nvSpPr>
          <p:spPr bwMode="auto">
            <a:xfrm>
              <a:off x="6763636" y="1110100"/>
              <a:ext cx="230370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AwA'ahdah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Eyak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 userDrawn="1"/>
          </p:nvSpPr>
          <p:spPr bwMode="auto">
            <a:xfrm>
              <a:off x="3074777" y="1110100"/>
              <a:ext cx="1768229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Quyanaa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3F3F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Alutiiq</a:t>
              </a:r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0" y="-1"/>
            <a:ext cx="9143999" cy="914400"/>
          </a:xfrm>
          <a:prstGeom prst="rect">
            <a:avLst/>
          </a:prstGeom>
          <a:solidFill>
            <a:srgbClr val="3F4E6D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6849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DA544C-81DE-4762-9B63-B60E34A385C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4CD4C-D628-41A3-9CDA-20D106EE16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3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CB0971-4C9C-495C-8F9A-9B44990E6B7D}"/>
              </a:ext>
            </a:extLst>
          </p:cNvPr>
          <p:cNvSpPr/>
          <p:nvPr userDrawn="1"/>
        </p:nvSpPr>
        <p:spPr>
          <a:xfrm>
            <a:off x="0" y="914399"/>
            <a:ext cx="9144000" cy="4229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7A416-FF04-412D-B6B4-AFAF0D8C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14400"/>
          </a:xfr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2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coming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CA6E15-49D0-4887-9F8E-4EC802217D6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95003" y="4524375"/>
            <a:ext cx="795399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907-729-6852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www.scfnuka.com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SCFEvent@scf.cc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E4DD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|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@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SCFNuka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9313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wrap="none" rtlCol="0" anchor="ctr" anchorCtr="1">
            <a:noAutofit/>
          </a:bodyPr>
          <a:lstStyle>
            <a:defPPr>
              <a:defRPr lang="en-US"/>
            </a:defPPr>
            <a:lvl1pPr algn="ctr">
              <a:defRPr kumimoji="0" sz="5400" b="1" i="0" u="none" strike="noStrike" cap="none" spc="0" normalizeH="0" baseline="0">
                <a:ln>
                  <a:noFill/>
                </a:ln>
                <a:solidFill>
                  <a:srgbClr val="B7D242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Upcoming Nuka Events</a:t>
            </a:r>
          </a:p>
        </p:txBody>
      </p:sp>
    </p:spTree>
    <p:extLst>
      <p:ext uri="{BB962C8B-B14F-4D97-AF65-F5344CB8AC3E}">
        <p14:creationId xmlns:p14="http://schemas.microsoft.com/office/powerpoint/2010/main" val="343025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 Only (1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50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itle Only (2 Li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554480"/>
          </a:xfrm>
          <a:solidFill>
            <a:srgbClr val="232C3D">
              <a:alpha val="80000"/>
            </a:srgbClr>
          </a:solidFill>
        </p:spPr>
        <p:txBody>
          <a:bodyPr/>
          <a:lstStyle>
            <a:lvl1pPr>
              <a:lnSpc>
                <a:spcPts val="47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66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945931"/>
            <a:ext cx="7315200" cy="4197569"/>
          </a:xfrm>
        </p:spPr>
        <p:txBody>
          <a:bodyPr/>
          <a:lstStyle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04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Photo - Lower Ba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" y="2860612"/>
            <a:ext cx="9144000" cy="2282888"/>
          </a:xfrm>
          <a:prstGeom prst="rect">
            <a:avLst/>
          </a:prstGeom>
          <a:solidFill>
            <a:srgbClr val="232C3D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3531141"/>
            <a:ext cx="7772400" cy="1612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892" indent="-342892">
              <a:buClr>
                <a:srgbClr val="E6E6E6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</a:defRPr>
            </a:lvl1pPr>
            <a:lvl2pPr marL="742931" indent="-285743">
              <a:buClr>
                <a:srgbClr val="E6E6E6"/>
              </a:buClr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79692"/>
            <a:ext cx="9144000" cy="548640"/>
          </a:xfrm>
          <a:noFill/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92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Photo - Side Ba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486400" y="0"/>
            <a:ext cx="3657601" cy="5143500"/>
          </a:xfrm>
          <a:prstGeom prst="rect">
            <a:avLst/>
          </a:prstGeom>
          <a:solidFill>
            <a:srgbClr val="232C3D">
              <a:alpha val="80000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35256" y="1483242"/>
            <a:ext cx="3423684" cy="36602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892" indent="-342892">
              <a:buClr>
                <a:srgbClr val="E6E6E6"/>
              </a:buClr>
              <a:buFont typeface="Wingdings" panose="05000000000000000000" pitchFamily="2" charset="2"/>
              <a:buChar char="§"/>
              <a:defRPr sz="2400">
                <a:solidFill>
                  <a:srgbClr val="FFFFFF"/>
                </a:solidFill>
              </a:defRPr>
            </a:lvl1pPr>
            <a:lvl2pPr marL="742931" indent="-285743">
              <a:buClr>
                <a:srgbClr val="E6E6E6"/>
              </a:buClr>
              <a:buFont typeface="Arial" panose="020B0604020202020204" pitchFamily="34" charset="0"/>
              <a:buChar char="•"/>
              <a:defRPr sz="2000">
                <a:solidFill>
                  <a:srgbClr val="FFFFFF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45558"/>
            <a:ext cx="3657601" cy="1034997"/>
          </a:xfrm>
          <a:noFill/>
        </p:spPr>
        <p:txBody>
          <a:bodyPr>
            <a:no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2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D7FD-C60F-40BD-BC54-6F0C94525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914400"/>
            <a:ext cx="7291387" cy="4229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472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_ 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554480"/>
          </a:xfrm>
          <a:solidFill>
            <a:srgbClr val="232C3D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271D-C9F7-495A-AAEC-09ABA0EA8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463" y="1554480"/>
            <a:ext cx="7339012" cy="35890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11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566153"/>
            <a:ext cx="7315200" cy="3577347"/>
          </a:xfrm>
        </p:spPr>
        <p:txBody>
          <a:bodyPr/>
          <a:lstStyle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155448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47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16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rc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  <a:ln>
            <a:noFill/>
          </a:ln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122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905080" y="0"/>
            <a:ext cx="7281863" cy="2425700"/>
          </a:xfrm>
          <a:solidFill>
            <a:srgbClr val="000000">
              <a:alpha val="60000"/>
            </a:srgbClr>
          </a:solidFill>
        </p:spPr>
        <p:txBody>
          <a:bodyPr/>
          <a:lstStyle>
            <a:lvl1pPr marL="4445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auto">
          <a:xfrm>
            <a:off x="457200" y="3943350"/>
            <a:ext cx="8229600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50800" stA="32000" endPos="99000" dist="12700" dir="5400000" sy="-100000" algn="bl" rotWithShape="0"/>
                </a:effectLst>
                <a:uLnTx/>
                <a:uFillTx/>
                <a:latin typeface="+mj-lt"/>
                <a:ea typeface="ＭＳ Ｐゴシック" pitchFamily="34" charset="-128"/>
                <a:cs typeface="+mn-cs"/>
              </a:rPr>
              <a:t>65,000 Voices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50800" stA="32000" endPos="99000" dist="12700" dir="5400000" sy="-100000" algn="bl" rotWithShape="0"/>
              </a:effectLst>
              <a:uLnTx/>
              <a:uFillTx/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91" y="4019550"/>
            <a:ext cx="1149947" cy="647698"/>
          </a:xfrm>
          <a:prstGeom prst="rect">
            <a:avLst/>
          </a:prstGeom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252413"/>
            <a:ext cx="7281863" cy="1225296"/>
          </a:xfrm>
        </p:spPr>
        <p:txBody>
          <a:bodyPr/>
          <a:lstStyle>
            <a:lvl1pPr marL="44450" indent="0" algn="ctr">
              <a:lnSpc>
                <a:spcPts val="3500"/>
              </a:lnSpc>
              <a:buNone/>
              <a:defRPr sz="4000" b="1" baseline="0"/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5351" y="1608408"/>
            <a:ext cx="7291592" cy="233362"/>
          </a:xfrm>
        </p:spPr>
        <p:txBody>
          <a:bodyPr/>
          <a:lstStyle>
            <a:lvl1pPr marL="44450" indent="0" algn="ctr">
              <a:buNone/>
              <a:defRPr sz="2000" i="1">
                <a:solidFill>
                  <a:srgbClr val="E6E6E6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992645"/>
            <a:ext cx="7291592" cy="262653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A623440-420E-43AE-8835-EF708C4153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7" y="4018787"/>
            <a:ext cx="1193543" cy="649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227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774B7-A3E6-4B93-B4E9-0EA4E288F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905080" y="0"/>
            <a:ext cx="7281863" cy="2723745"/>
          </a:xfrm>
          <a:solidFill>
            <a:srgbClr val="000000">
              <a:alpha val="60000"/>
            </a:srgbClr>
          </a:solidFill>
        </p:spPr>
        <p:txBody>
          <a:bodyPr/>
          <a:lstStyle>
            <a:lvl1pPr marL="4445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 userDrawn="1"/>
        </p:nvSpPr>
        <p:spPr bwMode="auto">
          <a:xfrm>
            <a:off x="457200" y="3943350"/>
            <a:ext cx="8229600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1" rIns="91386" bIns="4569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50800" stA="32000" endPos="99000" dist="12700" dir="5400000" sy="-100000" algn="bl" rotWithShape="0"/>
                </a:effectLst>
                <a:uLnTx/>
                <a:uFillTx/>
                <a:latin typeface="+mj-lt"/>
                <a:ea typeface="ＭＳ Ｐゴシック" pitchFamily="34" charset="-128"/>
                <a:cs typeface="+mn-cs"/>
              </a:rPr>
              <a:t>65,000 Voices</a:t>
            </a:r>
            <a:endParaRPr kumimoji="0" lang="en-US" alt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50800" stA="32000" endPos="99000" dist="12700" dir="5400000" sy="-100000" algn="bl" rotWithShape="0"/>
              </a:effectLst>
              <a:uLnTx/>
              <a:uFillTx/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5350" y="252413"/>
            <a:ext cx="7281863" cy="1225296"/>
          </a:xfrm>
        </p:spPr>
        <p:txBody>
          <a:bodyPr/>
          <a:lstStyle>
            <a:lvl1pPr marL="44450" indent="0" algn="ctr">
              <a:lnSpc>
                <a:spcPts val="3500"/>
              </a:lnSpc>
              <a:buNone/>
              <a:defRPr sz="4000" b="1" baseline="0"/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95350" y="1608408"/>
            <a:ext cx="7291593" cy="233362"/>
          </a:xfrm>
        </p:spPr>
        <p:txBody>
          <a:bodyPr/>
          <a:lstStyle>
            <a:lvl1pPr marL="44450" indent="0" algn="ctr">
              <a:buNone/>
              <a:defRPr sz="2000" i="1">
                <a:solidFill>
                  <a:srgbClr val="E6E6E6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" y="1887161"/>
            <a:ext cx="7291593" cy="684589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Presenter Name,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Presenter 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0A8C8A-5864-4F8D-B852-C9D0F4B62F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91" y="4019550"/>
            <a:ext cx="1149947" cy="647698"/>
          </a:xfrm>
          <a:prstGeom prst="rect">
            <a:avLst/>
          </a:prstGeom>
          <a:effectLst/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F74946-8CDA-42BE-9CEC-DD0C552047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7" y="4018787"/>
            <a:ext cx="1193543" cy="6492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1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colm Baldrige 2 Time 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064D2E-C2B6-4ED1-A033-5C260322412F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1EA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1837E-7962-4733-B4FF-023B0334A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2" y="636266"/>
            <a:ext cx="7406655" cy="38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cfappshare\Public_Relations\Photos\- PHOTOS\Alaskan Outdoors\fireweed for powerpoint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4"/>
            <a:ext cx="9144001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>
            <a:spLocks/>
          </p:cNvSpPr>
          <p:nvPr userDrawn="1"/>
        </p:nvSpPr>
        <p:spPr bwMode="auto">
          <a:xfrm>
            <a:off x="228600" y="2514600"/>
            <a:ext cx="2743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Subtitle 2"/>
          <p:cNvSpPr>
            <a:spLocks/>
          </p:cNvSpPr>
          <p:nvPr userDrawn="1"/>
        </p:nvSpPr>
        <p:spPr bwMode="auto">
          <a:xfrm>
            <a:off x="3124200" y="2514600"/>
            <a:ext cx="2819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1295400" y="544286"/>
            <a:ext cx="6553201" cy="4054928"/>
          </a:xfrm>
          <a:prstGeom prst="rect">
            <a:avLst/>
          </a:prstGeom>
          <a:solidFill>
            <a:srgbClr val="3F4E6D">
              <a:alpha val="85000"/>
            </a:srgbClr>
          </a:solidFill>
          <a:ln>
            <a:noFill/>
          </a:ln>
        </p:spPr>
        <p:txBody>
          <a:bodyPr wrap="square" lIns="91413" tIns="45706" rIns="91413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Vision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Native Community that enjoys physical,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mental, emotional and spiritual wellness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Working together with the Native Community 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achieve wellness through health and related services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3F3F4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Organizational Development &amp; Innovation\Nuka Institute\Marketing\192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5703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292824"/>
            <a:ext cx="5105400" cy="2869726"/>
          </a:xfrm>
          <a:prstGeom prst="rect">
            <a:avLst/>
          </a:prstGeom>
          <a:solidFill>
            <a:srgbClr val="3F4E6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393970" y="2485845"/>
            <a:ext cx="4419600" cy="23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8" tIns="45590" rIns="91178" bIns="455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Shared Responsibility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Commitment to Quality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3F3F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Wellness</a:t>
            </a:r>
          </a:p>
        </p:txBody>
      </p:sp>
    </p:spTree>
    <p:extLst>
      <p:ext uri="{BB962C8B-B14F-4D97-AF65-F5344CB8AC3E}">
        <p14:creationId xmlns:p14="http://schemas.microsoft.com/office/powerpoint/2010/main" val="261089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805D69-F0F8-485E-AC6F-9B363A59E920}"/>
              </a:ext>
            </a:extLst>
          </p:cNvPr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945932"/>
            <a:ext cx="7315200" cy="34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1" rIns="91386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120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2" r:id="rId12"/>
    <p:sldLayoutId id="2147483903" r:id="rId13"/>
    <p:sldLayoutId id="2147483904" r:id="rId14"/>
    <p:sldLayoutId id="2147483909" r:id="rId15"/>
    <p:sldLayoutId id="2147483910" r:id="rId16"/>
    <p:sldLayoutId id="2147483916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CC"/>
          </a:solidFill>
          <a:latin typeface="Candara" pitchFamily="34" charset="0"/>
        </a:defRPr>
      </a:lvl5pPr>
      <a:lvl6pPr marL="456927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385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0783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7712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1463" indent="-227013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46100" indent="-180975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Arial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820738" indent="-180975" algn="l" rtl="0" eaLnBrk="1" fontAlgn="base" hangingPunct="1">
        <a:spcBef>
          <a:spcPct val="20000"/>
        </a:spcBef>
        <a:spcAft>
          <a:spcPct val="0"/>
        </a:spcAft>
        <a:buClr>
          <a:srgbClr val="C8E4DD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95375" indent="-180975" algn="l" rtl="0" eaLnBrk="1" fontAlgn="base" hangingPunct="1">
        <a:spcBef>
          <a:spcPct val="20000"/>
        </a:spcBef>
        <a:spcAft>
          <a:spcPct val="0"/>
        </a:spcAft>
        <a:buClr>
          <a:srgbClr val="B7D242"/>
        </a:buClr>
        <a:buFont typeface="Courier New" pitchFamily="49" charset="0"/>
        <a:buChar char="o"/>
        <a:defRPr sz="1400" kern="1200">
          <a:solidFill>
            <a:schemeClr val="bg1"/>
          </a:solidFill>
          <a:latin typeface="Candara" pitchFamily="34" charset="0"/>
          <a:ea typeface="+mn-ea"/>
          <a:cs typeface="+mn-cs"/>
        </a:defRPr>
      </a:lvl4pPr>
      <a:lvl5pPr marL="1093788" indent="731838" algn="l" rtl="0" eaLnBrk="1" fontAlgn="base" hangingPunct="1">
        <a:spcBef>
          <a:spcPct val="20000"/>
        </a:spcBef>
        <a:spcAft>
          <a:spcPct val="0"/>
        </a:spcAft>
        <a:buClr>
          <a:srgbClr val="B7D242"/>
        </a:buClr>
        <a:defRPr sz="1300" kern="1200">
          <a:solidFill>
            <a:schemeClr val="bg1"/>
          </a:solidFill>
          <a:latin typeface="Candara" pitchFamily="34" charset="0"/>
          <a:ea typeface="+mn-ea"/>
          <a:cs typeface="+mn-cs"/>
        </a:defRPr>
      </a:lvl5pPr>
      <a:lvl6pPr marL="1553555" indent="-182771" algn="l" defTabSz="913856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7712" indent="-182771" algn="l" defTabSz="913856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1868" indent="-182771" algn="l" defTabSz="913856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6024" indent="-182771" algn="l" defTabSz="913856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3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12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0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66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3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22" algn="l" defTabSz="9138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3F4E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914400" y="937304"/>
            <a:ext cx="7315200" cy="420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41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23" r:id="rId4"/>
    <p:sldLayoutId id="2147483915" r:id="rId5"/>
    <p:sldLayoutId id="214748392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6E6E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E4DD"/>
        </a:buClr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E4DD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8E4DD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9E32B-305F-4468-8B4A-2F9BB193B3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4479" y="151562"/>
            <a:ext cx="7555041" cy="3296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7C2F5-772A-4BB6-9A50-8675680E80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5079" y="252413"/>
            <a:ext cx="7281863" cy="841395"/>
          </a:xfrm>
        </p:spPr>
        <p:txBody>
          <a:bodyPr/>
          <a:lstStyle/>
          <a:p>
            <a:endParaRPr lang="en-US" sz="5400" dirty="0"/>
          </a:p>
          <a:p>
            <a:endParaRPr lang="en-US" sz="5400" dirty="0"/>
          </a:p>
          <a:p>
            <a:r>
              <a:rPr lang="en-US" sz="5400" dirty="0"/>
              <a:t>NOWS Case Study</a:t>
            </a:r>
          </a:p>
          <a:p>
            <a:endParaRPr lang="en-US" sz="5400" dirty="0"/>
          </a:p>
          <a:p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287D2-36F7-465F-8E11-B7917412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667" y="1260178"/>
            <a:ext cx="5864666" cy="373239"/>
          </a:xfrm>
        </p:spPr>
        <p:txBody>
          <a:bodyPr/>
          <a:lstStyle/>
          <a:p>
            <a:r>
              <a:rPr lang="en-US" sz="1800" b="1" i="0" dirty="0">
                <a:effectLst/>
                <a:latin typeface="+mj-lt"/>
                <a:ea typeface="Calibri" panose="020F0502020204030204" pitchFamily="34" charset="0"/>
              </a:rPr>
              <a:t>Advancing Pharmacist SUD ECHO </a:t>
            </a:r>
          </a:p>
          <a:p>
            <a:endParaRPr lang="en-US" sz="1800" b="1" i="0" dirty="0">
              <a:latin typeface="+mj-lt"/>
            </a:endParaRPr>
          </a:p>
          <a:p>
            <a:endParaRPr lang="en-US" b="1" i="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8CED0-3AAD-47D5-AFB8-20CDEAE1D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668" y="1799787"/>
            <a:ext cx="6175021" cy="262653"/>
          </a:xfrm>
        </p:spPr>
        <p:txBody>
          <a:bodyPr anchor="ctr"/>
          <a:lstStyle/>
          <a:p>
            <a:r>
              <a:rPr lang="en-US" dirty="0"/>
              <a:t>Molly Rutledge, M.A., M.S.</a:t>
            </a:r>
          </a:p>
          <a:p>
            <a:r>
              <a:rPr lang="en-US" dirty="0"/>
              <a:t>Certified Neonatal Therapist</a:t>
            </a:r>
          </a:p>
        </p:txBody>
      </p:sp>
    </p:spTree>
    <p:extLst>
      <p:ext uri="{BB962C8B-B14F-4D97-AF65-F5344CB8AC3E}">
        <p14:creationId xmlns:p14="http://schemas.microsoft.com/office/powerpoint/2010/main" val="295984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30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432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73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0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9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88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1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B90559-EFE8-34C9-65C0-5C5FEC5E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endParaRPr lang="en-US" sz="2400" b="1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2CAC4F-C065-63D3-E520-1ABC5152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NOWS Case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16EE3-60E1-0AC5-96DC-AA72587F93A2}"/>
              </a:ext>
            </a:extLst>
          </p:cNvPr>
          <p:cNvSpPr txBox="1"/>
          <p:nvPr/>
        </p:nvSpPr>
        <p:spPr>
          <a:xfrm>
            <a:off x="607038" y="1728908"/>
            <a:ext cx="853696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Birth: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Term/Shoulder dystocia in 38 week infant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Born vaginally to 40yo parent with history of Opioid Use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in sustained remission on methadone maintenance therapy x3 years at time of birth</a:t>
            </a:r>
          </a:p>
          <a:p>
            <a:endParaRPr lang="en-US" dirty="0"/>
          </a:p>
          <a:p>
            <a:r>
              <a:rPr lang="en-US" b="1" dirty="0"/>
              <a:t>Early Course: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feeding with minimal amounts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Nasogastric tube placed at 2 days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Attempt to room in with mother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8 Days of Life:</a:t>
            </a:r>
          </a:p>
          <a:p>
            <a:r>
              <a:rPr lang="en-US" dirty="0"/>
              <a:t>Inconsolability – MD requested</a:t>
            </a:r>
          </a:p>
          <a:p>
            <a:r>
              <a:rPr lang="en-US" dirty="0"/>
              <a:t>Altered physiologic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Jittery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startle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Aggressive sucking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muscle 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Excoriated </a:t>
            </a:r>
            <a:r>
              <a:rPr lang="en-US" dirty="0" err="1"/>
              <a:t>buttox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Admission to NICU</a:t>
            </a:r>
          </a:p>
          <a:p>
            <a:r>
              <a:rPr lang="en-US" dirty="0"/>
              <a:t>Huddle with pharmacy and .26mg morphine dose given x1 and then needed to be repeated PRN overnight.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0C70E-DC0D-3F04-E85F-D65CA028F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21" y="1107296"/>
            <a:ext cx="7315200" cy="4197569"/>
          </a:xfrm>
        </p:spPr>
        <p:txBody>
          <a:bodyPr/>
          <a:lstStyle/>
          <a:p>
            <a:r>
              <a:rPr lang="en-US" sz="1800" b="1" dirty="0"/>
              <a:t>8 Days of Life:</a:t>
            </a:r>
          </a:p>
          <a:p>
            <a:pPr lvl="1"/>
            <a:r>
              <a:rPr lang="en-US" sz="1600" dirty="0"/>
              <a:t>Inconsolability – MD requested</a:t>
            </a:r>
          </a:p>
          <a:p>
            <a:pPr lvl="1"/>
            <a:r>
              <a:rPr lang="en-US" sz="1600" dirty="0"/>
              <a:t>Altered physiologic status</a:t>
            </a:r>
          </a:p>
          <a:p>
            <a:pPr marL="560387" lvl="1" indent="-285750"/>
            <a:r>
              <a:rPr lang="en-US" sz="1600" dirty="0"/>
              <a:t>Jittery</a:t>
            </a:r>
          </a:p>
          <a:p>
            <a:pPr marL="560387" lvl="1" indent="-285750"/>
            <a:r>
              <a:rPr lang="en-US" sz="1600" dirty="0"/>
              <a:t>Increased startle</a:t>
            </a:r>
          </a:p>
          <a:p>
            <a:pPr marL="560387" lvl="1" indent="-285750"/>
            <a:r>
              <a:rPr lang="en-US" sz="1600" dirty="0"/>
              <a:t>Aggressive sucking</a:t>
            </a:r>
          </a:p>
          <a:p>
            <a:pPr marL="560387" lvl="1" indent="-285750"/>
            <a:r>
              <a:rPr lang="en-US" sz="1600" dirty="0"/>
              <a:t>Increased muscle tone</a:t>
            </a:r>
          </a:p>
          <a:p>
            <a:pPr marL="560387" lvl="1" indent="-285750"/>
            <a:r>
              <a:rPr lang="en-US" sz="1600" dirty="0"/>
              <a:t>Excoriated </a:t>
            </a:r>
            <a:r>
              <a:rPr lang="en-US" sz="1600" dirty="0" err="1"/>
              <a:t>buttox</a:t>
            </a:r>
            <a:endParaRPr lang="en-US" sz="1600" dirty="0"/>
          </a:p>
          <a:p>
            <a:pPr marL="560387" lvl="1" indent="-285750"/>
            <a:r>
              <a:rPr lang="en-US" sz="1600" dirty="0"/>
              <a:t>Admission to NICU</a:t>
            </a:r>
          </a:p>
          <a:p>
            <a:pPr lvl="1"/>
            <a:r>
              <a:rPr lang="en-US" sz="1600" dirty="0"/>
              <a:t>Huddle with pharmacy and .26mg morphine dose given x1 and then needed to be repeated PRN overnight.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25258-1E16-27D4-99DA-EAF92596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NOWS Case Study</a:t>
            </a:r>
          </a:p>
        </p:txBody>
      </p:sp>
    </p:spTree>
    <p:extLst>
      <p:ext uri="{BB962C8B-B14F-4D97-AF65-F5344CB8AC3E}">
        <p14:creationId xmlns:p14="http://schemas.microsoft.com/office/powerpoint/2010/main" val="93260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146B8-F8A1-7624-ECEF-65A6FD1C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Late Course: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Withdrawal symptoms did improve following several prn morphine doses overnight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Initiation of scheduled Methadone dosing on day 9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Completed full oral feedings at 1 month of chronological age, NG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Continued on methadone wean for 27 days</a:t>
            </a:r>
          </a:p>
          <a:p>
            <a:endParaRPr lang="en-US" sz="1800" dirty="0"/>
          </a:p>
          <a:p>
            <a:r>
              <a:rPr lang="en-US" sz="1800" b="1" dirty="0"/>
              <a:t>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Remained inpatient after completion of wean for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Discharged at 1 month 8 days</a:t>
            </a:r>
          </a:p>
          <a:p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E1C48-FA33-06D7-08B8-CF8932B2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NOWS </a:t>
            </a:r>
            <a:r>
              <a:rPr lang="en-US"/>
              <a:t>Case </a:t>
            </a:r>
            <a:r>
              <a:rPr lang="en-US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97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Birch Master">
  <a:themeElements>
    <a:clrScheme name="New SCF Color Pallete">
      <a:dk1>
        <a:srgbClr val="4D4D4F"/>
      </a:dk1>
      <a:lt1>
        <a:srgbClr val="FFFFFF"/>
      </a:lt1>
      <a:dk2>
        <a:srgbClr val="3F4E6D"/>
      </a:dk2>
      <a:lt2>
        <a:srgbClr val="1EA6BD"/>
      </a:lt2>
      <a:accent1>
        <a:srgbClr val="9FBA61"/>
      </a:accent1>
      <a:accent2>
        <a:srgbClr val="C8E4DD"/>
      </a:accent2>
      <a:accent3>
        <a:srgbClr val="A27AB6"/>
      </a:accent3>
      <a:accent4>
        <a:srgbClr val="63A744"/>
      </a:accent4>
      <a:accent5>
        <a:srgbClr val="FFC811"/>
      </a:accent5>
      <a:accent6>
        <a:srgbClr val="F78D1E"/>
      </a:accent6>
      <a:hlink>
        <a:srgbClr val="C8E4DD"/>
      </a:hlink>
      <a:folHlink>
        <a:srgbClr val="A27A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3F35BA-CAAA-4895-9CE5-3D0860C3E9E3}" vid="{A486D49E-F958-44EA-9912-2CE2CEE0E08F}"/>
    </a:ext>
  </a:extLst>
</a:theme>
</file>

<file path=ppt/theme/theme2.xml><?xml version="1.0" encoding="utf-8"?>
<a:theme xmlns:a="http://schemas.openxmlformats.org/drawingml/2006/main" name="2_Photo">
  <a:themeElements>
    <a:clrScheme name="New SCF Color Pallete">
      <a:dk1>
        <a:srgbClr val="4D4D4F"/>
      </a:dk1>
      <a:lt1>
        <a:srgbClr val="FFFFFF"/>
      </a:lt1>
      <a:dk2>
        <a:srgbClr val="3F4E6D"/>
      </a:dk2>
      <a:lt2>
        <a:srgbClr val="1EA6BD"/>
      </a:lt2>
      <a:accent1>
        <a:srgbClr val="9FBA61"/>
      </a:accent1>
      <a:accent2>
        <a:srgbClr val="C8E4DD"/>
      </a:accent2>
      <a:accent3>
        <a:srgbClr val="A27AB6"/>
      </a:accent3>
      <a:accent4>
        <a:srgbClr val="63A744"/>
      </a:accent4>
      <a:accent5>
        <a:srgbClr val="FFC811"/>
      </a:accent5>
      <a:accent6>
        <a:srgbClr val="F78D1E"/>
      </a:accent6>
      <a:hlink>
        <a:srgbClr val="C8E4DD"/>
      </a:hlink>
      <a:folHlink>
        <a:srgbClr val="A27A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63F35BA-CAAA-4895-9CE5-3D0860C3E9E3}" vid="{FD84293A-0D88-4508-B6F1-46D04883E6C1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Glacier Blue PowerPoint Template 4.30.19</Template>
  <TotalTime>1394</TotalTime>
  <Words>242</Words>
  <Application>Microsoft Office PowerPoint</Application>
  <PresentationFormat>On-screen Show (16:9)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Candara</vt:lpstr>
      <vt:lpstr>Courier New</vt:lpstr>
      <vt:lpstr>Franklin Gothic Medium</vt:lpstr>
      <vt:lpstr>Wingdings</vt:lpstr>
      <vt:lpstr>3_Birch Master</vt:lpstr>
      <vt:lpstr>2_Photo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NOWS Case Study</vt:lpstr>
      <vt:lpstr>NOWS Case Study</vt:lpstr>
      <vt:lpstr>NOWS Case Study</vt:lpstr>
      <vt:lpstr>PowerPoint Presentation</vt:lpstr>
      <vt:lpstr>PowerPoint Presentation</vt:lpstr>
    </vt:vector>
  </TitlesOfParts>
  <Company>Southcentral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Applegate, Kevin</dc:creator>
  <cp:lastModifiedBy>Molly Rutledge</cp:lastModifiedBy>
  <cp:revision>5</cp:revision>
  <cp:lastPrinted>2018-02-23T20:24:29Z</cp:lastPrinted>
  <dcterms:created xsi:type="dcterms:W3CDTF">2019-05-01T16:54:32Z</dcterms:created>
  <dcterms:modified xsi:type="dcterms:W3CDTF">2023-05-03T18:22:01Z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208c32-d70a-43b8-940b-046f80ec21ff_Enabled">
    <vt:lpwstr>true</vt:lpwstr>
  </property>
  <property fmtid="{D5CDD505-2E9C-101B-9397-08002B2CF9AE}" pid="3" name="MSIP_Label_e9208c32-d70a-43b8-940b-046f80ec21ff_SetDate">
    <vt:lpwstr>2022-09-19T22:05:47Z</vt:lpwstr>
  </property>
  <property fmtid="{D5CDD505-2E9C-101B-9397-08002B2CF9AE}" pid="4" name="MSIP_Label_e9208c32-d70a-43b8-940b-046f80ec21ff_Method">
    <vt:lpwstr>Standard</vt:lpwstr>
  </property>
  <property fmtid="{D5CDD505-2E9C-101B-9397-08002B2CF9AE}" pid="5" name="MSIP_Label_e9208c32-d70a-43b8-940b-046f80ec21ff_Name">
    <vt:lpwstr>General</vt:lpwstr>
  </property>
  <property fmtid="{D5CDD505-2E9C-101B-9397-08002B2CF9AE}" pid="6" name="MSIP_Label_e9208c32-d70a-43b8-940b-046f80ec21ff_SiteId">
    <vt:lpwstr>99486203-6320-4d00-9b2a-c4102ce1908d</vt:lpwstr>
  </property>
  <property fmtid="{D5CDD505-2E9C-101B-9397-08002B2CF9AE}" pid="7" name="MSIP_Label_e9208c32-d70a-43b8-940b-046f80ec21ff_ActionId">
    <vt:lpwstr>16200444-e1c8-4693-87eb-96084a745b2f</vt:lpwstr>
  </property>
  <property fmtid="{D5CDD505-2E9C-101B-9397-08002B2CF9AE}" pid="8" name="MSIP_Label_e9208c32-d70a-43b8-940b-046f80ec21ff_ContentBits">
    <vt:lpwstr>0</vt:lpwstr>
  </property>
</Properties>
</file>