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60" r:id="rId3"/>
    <p:sldId id="262" r:id="rId4"/>
    <p:sldId id="263" r:id="rId5"/>
    <p:sldId id="264" r:id="rId6"/>
    <p:sldId id="395" r:id="rId7"/>
    <p:sldId id="396" r:id="rId8"/>
    <p:sldId id="265" r:id="rId9"/>
    <p:sldId id="340" r:id="rId10"/>
    <p:sldId id="398" r:id="rId11"/>
    <p:sldId id="399" r:id="rId12"/>
    <p:sldId id="400" r:id="rId13"/>
    <p:sldId id="341" r:id="rId14"/>
    <p:sldId id="337" r:id="rId15"/>
    <p:sldId id="338" r:id="rId16"/>
    <p:sldId id="339" r:id="rId17"/>
    <p:sldId id="342" r:id="rId18"/>
    <p:sldId id="397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5" r:id="rId31"/>
    <p:sldId id="356" r:id="rId32"/>
    <p:sldId id="357" r:id="rId33"/>
    <p:sldId id="359" r:id="rId34"/>
    <p:sldId id="370" r:id="rId35"/>
    <p:sldId id="401" r:id="rId36"/>
    <p:sldId id="371" r:id="rId37"/>
    <p:sldId id="372" r:id="rId38"/>
    <p:sldId id="389" r:id="rId39"/>
    <p:sldId id="388" r:id="rId40"/>
    <p:sldId id="390" r:id="rId41"/>
    <p:sldId id="392" r:id="rId42"/>
    <p:sldId id="373" r:id="rId43"/>
    <p:sldId id="361" r:id="rId44"/>
    <p:sldId id="362" r:id="rId45"/>
    <p:sldId id="363" r:id="rId46"/>
    <p:sldId id="380" r:id="rId47"/>
    <p:sldId id="383" r:id="rId48"/>
    <p:sldId id="374" r:id="rId49"/>
    <p:sldId id="375" r:id="rId50"/>
    <p:sldId id="376" r:id="rId51"/>
    <p:sldId id="378" r:id="rId52"/>
    <p:sldId id="379" r:id="rId53"/>
    <p:sldId id="366" r:id="rId54"/>
    <p:sldId id="36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59" d="100"/>
          <a:sy n="59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3-4D46-8E39-81BCB90420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Inari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3-4D46-8E39-81BCB90420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178098047"/>
        <c:axId val="1177860735"/>
      </c:barChart>
      <c:catAx>
        <c:axId val="11780980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7860735"/>
        <c:crosses val="autoZero"/>
        <c:auto val="1"/>
        <c:lblAlgn val="ctr"/>
        <c:lblOffset val="100"/>
        <c:noMultiLvlLbl val="0"/>
      </c:catAx>
      <c:valAx>
        <c:axId val="11778607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78098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854844231427597"/>
          <c:y val="6.4210134905631322E-2"/>
          <c:w val="0.2135117349461752"/>
          <c:h val="0.1056688770212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5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Standard Criteria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0A8-0B49-ADF4-6C351860E65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0A8-0B49-ADF4-6C351860E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8-0B49-ADF4-6C351860E6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Expanded Criteria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A8-0B49-ADF4-6C351860E6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1711215"/>
        <c:axId val="1391930831"/>
      </c:barChart>
      <c:catAx>
        <c:axId val="139171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930831"/>
        <c:crosses val="autoZero"/>
        <c:auto val="1"/>
        <c:lblAlgn val="ctr"/>
        <c:lblOffset val="100"/>
        <c:noMultiLvlLbl val="0"/>
      </c:catAx>
      <c:valAx>
        <c:axId val="139193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71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58F32-6574-4E4F-B061-2BCE79C81D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22499-94B0-3647-8D4D-1EB5765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8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A55AF-0707-BB4A-951E-5787005C6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749D-E041-643D-759B-C99047808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4E97A-0656-48EF-3FDA-731E070A1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6AE0-5A7F-ABC4-85E1-F0145A5F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3F436-ED65-EBFD-CCCA-BBBBBB4A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A4ECC-29D6-FFA1-799D-0DE7175F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2002-5D80-CBD3-C429-0B95C2CEE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7F0E5-26AD-A8E2-4690-F30B5B17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E9327-9058-B25A-458C-5EDC4E6E2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430B9-4764-CCFD-FC78-D4F2EC2C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D67D0-16DC-C254-DE03-FDCA5BA5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4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610B2-926A-90CF-BC64-61079FE10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37E2C-A1F7-0459-EEA4-DD76DD325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B6C34-C109-5ED8-32D8-FACC0841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20734-0DDF-8FEC-D23B-C063B38B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6ED6-5EEE-3F7B-B2AD-B882340C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7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6FC8-24CF-DA7E-BCDF-57463121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8A55A-2E88-E036-D755-7E454E9D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A7A36-E8CF-3863-DB2B-001DEB0B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12B8A-8CD4-5EFA-9CB8-57B911EA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4314B-3077-B341-5844-A1F0D259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D60-F53A-D9F4-E8CD-26E2D829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0556F-748A-4212-C6DF-A93DDD5DF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EC077-CCE5-8660-0481-B1ED5C0E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3D91-8D91-6AFC-86D3-8BA3D5F6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53C0E-FFF2-03E4-AB32-332A62DC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462D-44EA-B4C4-4A9F-0C4FF363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905A-6432-FAC6-F350-CC7055C79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2C28C-0234-4C3A-7F53-01AF12023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00F8C-36B5-4A83-563C-F881CEA8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CE3C7-74A4-5FFC-81CA-1AA49B67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8E028-396D-B87B-A90B-5BF9A79B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5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8446-1D0E-91A8-6CDF-49FA2495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F04D7-ED6D-9D7C-4F3F-A13E555DD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73C27-176A-F3B7-E456-4403889A8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7DB84-2179-F5C3-71F1-1E0EAA197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4CD93-D838-1F70-28B1-B18E705A6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7235C-4741-6FA0-0A8A-7A9168D6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DE42-46D9-843C-EB55-2A3663D4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9F94F-F001-134E-79FA-519D4F20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ED1F-1B2C-FCCD-684F-D9A25760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64920-AD17-F4DF-0F97-13233EE0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5EC50-F6A9-F221-6583-090D2611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BE97-4BF2-1266-973F-FF7094F9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8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A5F51-F4DC-71D0-7975-1A56996B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64DC2-979D-0F4C-5978-D463E9AE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4D21-FA8A-E510-F4FB-D801D9C5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2B35-9460-3A92-096B-9B06BACE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BF3E-7B3D-7E85-5346-DF664075D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83FA9-2D0B-9E7C-818D-0902F7B8A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C5BF3-75B2-A41A-0A63-DCE4F33A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3E979-2B33-BBB1-4214-9242EF9E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097B6-D377-2B15-5599-E0A607F5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6DD3-0466-35C6-D5C6-09D29D27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543D5-9757-EF90-3BF7-1F83DA20C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540AF-B4AD-045E-F843-B6FD0E45D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AACD2-99D6-0A83-8F4D-BF0FDE28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0928B-E646-6281-715C-F863FD85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50255-56FE-3D1B-821A-3BB75D02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F2E55-E94E-C54D-9681-BDE4BF61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57FD9-172C-5A3C-2F7C-139EC9178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6A2C-302D-B75B-DE9D-781C35F7A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CE84-1845-2A49-A803-84D6A061F3F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CDCD5-BFB5-A2A4-E1DB-EB782F808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0B5A8-FCA5-A891-3B1E-E7780C9F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F4437-6D72-AD4C-8CDA-4FD821B1B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9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52FC-D63D-A369-280F-0C401899B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An Organized Approach to Life Threatening Pulmonary Embolism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10C90-682A-7D4B-D50A-FE50AC450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016" y="3602037"/>
            <a:ext cx="9893968" cy="2245309"/>
          </a:xfrm>
        </p:spPr>
        <p:txBody>
          <a:bodyPr>
            <a:normAutofit fontScale="92500"/>
          </a:bodyPr>
          <a:lstStyle/>
          <a:p>
            <a:r>
              <a:rPr lang="en-US" dirty="0"/>
              <a:t>Sundeep Guliani, MD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UNM H.E.L.P. N.M Team Co-Director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Associate Professor Division of Vascular Surgery, Critical Care, and Acute Care Surgery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Co-Director of Cardiothoracic Intensive Care Unit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Director of ECMO Surgery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7707-55BF-7E52-0077-A0E1F42F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71B4-E3E0-38CF-C404-ED77E619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58" y="3933701"/>
            <a:ext cx="10515600" cy="2500478"/>
          </a:xfrm>
        </p:spPr>
        <p:txBody>
          <a:bodyPr/>
          <a:lstStyle/>
          <a:p>
            <a:r>
              <a:rPr lang="en-US" dirty="0"/>
              <a:t>Prospective registry that evaluated exercise intolerance and RV recovery in </a:t>
            </a:r>
            <a:r>
              <a:rPr lang="en-US" dirty="0" err="1"/>
              <a:t>submassive</a:t>
            </a:r>
            <a:r>
              <a:rPr lang="en-US" dirty="0"/>
              <a:t> PE patients at 6 months</a:t>
            </a:r>
          </a:p>
          <a:p>
            <a:r>
              <a:rPr lang="en-US" dirty="0"/>
              <a:t>170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FDB18-C8E3-C150-4573-688C01A0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8" y="423821"/>
            <a:ext cx="9797716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8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5349-3668-0B54-B5A7-41F00407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5D02D-876B-C20D-DE58-406F1A4D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6 months</a:t>
            </a:r>
          </a:p>
          <a:p>
            <a:pPr lvl="1"/>
            <a:r>
              <a:rPr lang="en-US" dirty="0"/>
              <a:t>Exercise limitations observed in 45.7% of patients</a:t>
            </a:r>
          </a:p>
          <a:p>
            <a:pPr lvl="1"/>
            <a:r>
              <a:rPr lang="en-US" dirty="0"/>
              <a:t>Incomplete RV recovery observed in 58.6% of patients</a:t>
            </a:r>
          </a:p>
          <a:p>
            <a:pPr lvl="1"/>
            <a:r>
              <a:rPr lang="en-US" dirty="0"/>
              <a:t>Intermediate to high echo findings of pulmonary hypertension in 32.1% of patients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2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6A7A-54B7-BCD6-4ED0-25BC5176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Measuring RV strain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25D0-B780-DDED-22FF-3DFDA9F95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EKG</a:t>
            </a:r>
          </a:p>
          <a:p>
            <a:pPr lvl="1"/>
            <a:r>
              <a:rPr lang="en-US" dirty="0"/>
              <a:t>Right bundle branch block</a:t>
            </a:r>
          </a:p>
          <a:p>
            <a:pPr lvl="1"/>
            <a:r>
              <a:rPr lang="en-US" dirty="0"/>
              <a:t>Not always consistently abnormal</a:t>
            </a:r>
          </a:p>
          <a:p>
            <a:pPr lvl="1"/>
            <a:endParaRPr lang="en-US" dirty="0"/>
          </a:p>
          <a:p>
            <a:r>
              <a:rPr lang="en-US" dirty="0" err="1"/>
              <a:t>Labwork</a:t>
            </a:r>
            <a:r>
              <a:rPr lang="en-US" dirty="0"/>
              <a:t>: Troponin and BNP</a:t>
            </a:r>
          </a:p>
          <a:p>
            <a:pPr lvl="1"/>
            <a:r>
              <a:rPr lang="en-US" dirty="0"/>
              <a:t>Troponin: Identifies acuity</a:t>
            </a:r>
          </a:p>
          <a:p>
            <a:pPr lvl="1"/>
            <a:r>
              <a:rPr lang="en-US" dirty="0"/>
              <a:t>BNP: Helps gauge severity of heart failure</a:t>
            </a:r>
          </a:p>
          <a:p>
            <a:pPr lvl="1"/>
            <a:endParaRPr lang="en-US" dirty="0"/>
          </a:p>
          <a:p>
            <a:r>
              <a:rPr lang="en-US" dirty="0"/>
              <a:t>Imaging (CT or Echo)</a:t>
            </a:r>
          </a:p>
          <a:p>
            <a:pPr lvl="1"/>
            <a:r>
              <a:rPr lang="en-US" dirty="0"/>
              <a:t>RV/LV ratio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6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D846-2075-0648-B768-F29AA204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Measuring RV strain: RV/LV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21F7B-396B-644F-8D0A-1947D73F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842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Most common initial tool to gauge magnitude of right heart strain after a PE</a:t>
            </a:r>
          </a:p>
          <a:p>
            <a:endParaRPr lang="en-US" dirty="0"/>
          </a:p>
          <a:p>
            <a:r>
              <a:rPr lang="en-US" dirty="0"/>
              <a:t>Diameter measurement of the right ventricle in relation to the left ventricle</a:t>
            </a:r>
          </a:p>
          <a:p>
            <a:pPr lvl="1"/>
            <a:r>
              <a:rPr lang="en-US" dirty="0"/>
              <a:t>Can be measured on CT or ECHO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Normal: &lt; 0.9 (</a:t>
            </a:r>
            <a:r>
              <a:rPr lang="it-IT" dirty="0"/>
              <a:t>i.e.</a:t>
            </a:r>
            <a:r>
              <a:rPr lang="en-US" dirty="0"/>
              <a:t>,  left ventricle greater in size than right ventricle)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Elevated: &gt;1.0 (</a:t>
            </a:r>
            <a:r>
              <a:rPr lang="it-IT" dirty="0"/>
              <a:t>i.e.</a:t>
            </a:r>
            <a:r>
              <a:rPr lang="en-US" dirty="0"/>
              <a:t>, interventricular septum shifted, with larger RV compressing a smaller LV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9772C-7C42-5046-8D87-23901421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793" y="1690688"/>
            <a:ext cx="3431190" cy="43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8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RV/LV Ratio: &lt; 0.9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2167467"/>
            <a:ext cx="18626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RV: 37.9 mm</a:t>
            </a:r>
          </a:p>
          <a:p>
            <a:endParaRPr lang="en-US" sz="2400" dirty="0"/>
          </a:p>
          <a:p>
            <a:r>
              <a:rPr lang="en-US" sz="2400" dirty="0"/>
              <a:t>LV 47.6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135" y="3569564"/>
            <a:ext cx="18457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RV/LV ratio: 0.79</a:t>
            </a:r>
          </a:p>
        </p:txBody>
      </p:sp>
    </p:spTree>
    <p:extLst>
      <p:ext uri="{BB962C8B-B14F-4D97-AF65-F5344CB8AC3E}">
        <p14:creationId xmlns:p14="http://schemas.microsoft.com/office/powerpoint/2010/main" val="280440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RV/LV ratio: &gt;1.0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3268133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834467" y="2331896"/>
            <a:ext cx="829733" cy="10771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39990" y="1579948"/>
            <a:ext cx="189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RV Diameter 58.4 mm</a:t>
            </a:r>
          </a:p>
        </p:txBody>
      </p:sp>
      <p:sp>
        <p:nvSpPr>
          <p:cNvPr id="12" name="Down Arrow 11"/>
          <p:cNvSpPr/>
          <p:nvPr/>
        </p:nvSpPr>
        <p:spPr>
          <a:xfrm rot="5400000">
            <a:off x="7282427" y="2993594"/>
            <a:ext cx="829733" cy="30966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64133" y="4034864"/>
            <a:ext cx="121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LV diameter</a:t>
            </a:r>
          </a:p>
          <a:p>
            <a:r>
              <a:rPr lang="en-US" dirty="0"/>
              <a:t>31.7 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45599" y="1600201"/>
            <a:ext cx="193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RV/LV ratio:</a:t>
            </a:r>
          </a:p>
          <a:p>
            <a:r>
              <a:rPr lang="en-US" sz="2800" b="1" dirty="0"/>
              <a:t>1.84</a:t>
            </a:r>
          </a:p>
        </p:txBody>
      </p:sp>
    </p:spTree>
    <p:extLst>
      <p:ext uri="{BB962C8B-B14F-4D97-AF65-F5344CB8AC3E}">
        <p14:creationId xmlns:p14="http://schemas.microsoft.com/office/powerpoint/2010/main" val="163786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A38E-3EDA-0446-A958-46E98C76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RV/LV ranges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5F839-DCCF-F445-8701-90427CDD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&lt;0.9 normal</a:t>
            </a:r>
          </a:p>
          <a:p>
            <a:r>
              <a:rPr lang="en-US" dirty="0"/>
              <a:t>0.9-1.1 – mild RV dysfunction</a:t>
            </a:r>
          </a:p>
          <a:p>
            <a:r>
              <a:rPr lang="en-US" dirty="0"/>
              <a:t>1.1-1.3 – Moderate RV dysfunction</a:t>
            </a:r>
          </a:p>
          <a:p>
            <a:r>
              <a:rPr lang="en-US" dirty="0"/>
              <a:t>&gt;1.3 – Severe RV dysfunction</a:t>
            </a:r>
          </a:p>
          <a:p>
            <a:endParaRPr lang="en-US" dirty="0"/>
          </a:p>
          <a:p>
            <a:r>
              <a:rPr lang="en-US" dirty="0"/>
              <a:t>Elevated CT RV/LV ratio on admission are highly predictive of short-term and long-term morbidities from PE</a:t>
            </a:r>
          </a:p>
        </p:txBody>
      </p:sp>
    </p:spTree>
    <p:extLst>
      <p:ext uri="{BB962C8B-B14F-4D97-AF65-F5344CB8AC3E}">
        <p14:creationId xmlns:p14="http://schemas.microsoft.com/office/powerpoint/2010/main" val="355411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BF70-2D00-E645-981D-560306B0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Trends in PE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0A0B-C132-8D4B-B2C8-473FC495A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non-targeted (systemic TPA) to targeted treatments (catheter-based therapies)</a:t>
            </a:r>
          </a:p>
          <a:p>
            <a:endParaRPr lang="en-US" dirty="0"/>
          </a:p>
          <a:p>
            <a:r>
              <a:rPr lang="en-US" dirty="0"/>
              <a:t>From more invasive (open pulmonary embolectomy) to less invasive (endovascular thrombectomy)</a:t>
            </a:r>
          </a:p>
        </p:txBody>
      </p:sp>
    </p:spTree>
    <p:extLst>
      <p:ext uri="{BB962C8B-B14F-4D97-AF65-F5344CB8AC3E}">
        <p14:creationId xmlns:p14="http://schemas.microsoft.com/office/powerpoint/2010/main" val="216115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17FE-4964-381E-0318-E17FBF44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Management of all 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2215-CC15-0583-D873-F989CA3D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anticoagulation</a:t>
            </a:r>
          </a:p>
          <a:p>
            <a:r>
              <a:rPr lang="en-US" dirty="0"/>
              <a:t>Supplemental Oxygen</a:t>
            </a:r>
          </a:p>
          <a:p>
            <a:r>
              <a:rPr lang="en-US" dirty="0"/>
              <a:t>High index of Suspicion in hypotensive or hypoxic patient</a:t>
            </a:r>
          </a:p>
          <a:p>
            <a:pPr lvl="1"/>
            <a:r>
              <a:rPr lang="en-US" dirty="0"/>
              <a:t>Bedside echo if available to gauge RV function</a:t>
            </a:r>
          </a:p>
          <a:p>
            <a:r>
              <a:rPr lang="en-US" dirty="0"/>
              <a:t>Early diagnosis</a:t>
            </a:r>
          </a:p>
          <a:p>
            <a:r>
              <a:rPr lang="en-US" dirty="0"/>
              <a:t>Clear delineation of type of PE (</a:t>
            </a:r>
            <a:r>
              <a:rPr lang="en-US" dirty="0" err="1"/>
              <a:t>submassive</a:t>
            </a:r>
            <a:r>
              <a:rPr lang="en-US" dirty="0"/>
              <a:t> vs massive vs neither)</a:t>
            </a:r>
          </a:p>
          <a:p>
            <a:r>
              <a:rPr lang="en-US" dirty="0"/>
              <a:t>Early arterial line placement for accurate hemodynamic management if larger PE</a:t>
            </a:r>
          </a:p>
        </p:txBody>
      </p:sp>
    </p:spTree>
    <p:extLst>
      <p:ext uri="{BB962C8B-B14F-4D97-AF65-F5344CB8AC3E}">
        <p14:creationId xmlns:p14="http://schemas.microsoft.com/office/powerpoint/2010/main" val="3017940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0AA9F-4895-DD49-A22A-62483E9B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DBCA7-C804-104E-AAF5-F6282F098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ECMO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Catheter-directed thrombolysis (CDT)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Inari </a:t>
            </a:r>
            <a:r>
              <a:rPr lang="en-US" dirty="0" err="1"/>
              <a:t>Flowtriever</a:t>
            </a:r>
            <a:r>
              <a:rPr lang="en-US" dirty="0"/>
              <a:t> Thrombectomy Catheter</a:t>
            </a:r>
          </a:p>
        </p:txBody>
      </p:sp>
    </p:spTree>
    <p:extLst>
      <p:ext uri="{BB962C8B-B14F-4D97-AF65-F5344CB8AC3E}">
        <p14:creationId xmlns:p14="http://schemas.microsoft.com/office/powerpoint/2010/main" val="242393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9715-A812-1843-BE3F-E4461F05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E4433-9CBF-8D46-A60B-E474326D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3857" cy="4351338"/>
          </a:xfrm>
        </p:spPr>
        <p:txBody>
          <a:bodyPr>
            <a:normAutofit/>
          </a:bodyPr>
          <a:lstStyle/>
          <a:p>
            <a:r>
              <a:rPr lang="en-US" dirty="0"/>
              <a:t>Epidemiology/pathophysiology of PE </a:t>
            </a:r>
          </a:p>
          <a:p>
            <a:r>
              <a:rPr lang="en-US" dirty="0"/>
              <a:t>Classifications and Risk Stratifications</a:t>
            </a:r>
          </a:p>
          <a:p>
            <a:r>
              <a:rPr lang="en-US" dirty="0"/>
              <a:t>PE toolkit</a:t>
            </a:r>
          </a:p>
          <a:p>
            <a:pPr lvl="1"/>
            <a:r>
              <a:rPr lang="en-US" dirty="0"/>
              <a:t>ECMO</a:t>
            </a:r>
          </a:p>
          <a:p>
            <a:pPr lvl="1"/>
            <a:r>
              <a:rPr lang="en-US" dirty="0"/>
              <a:t>Catheter-Directed Thrombolysis (CDT)</a:t>
            </a:r>
          </a:p>
          <a:p>
            <a:pPr lvl="1"/>
            <a:r>
              <a:rPr lang="en-US" dirty="0"/>
              <a:t>Inari </a:t>
            </a:r>
            <a:r>
              <a:rPr lang="en-US" dirty="0" err="1"/>
              <a:t>FlowTriever</a:t>
            </a:r>
            <a:r>
              <a:rPr lang="en-US" dirty="0"/>
              <a:t> Thrombectomy Catheter</a:t>
            </a:r>
          </a:p>
          <a:p>
            <a:r>
              <a:rPr lang="en-US" dirty="0"/>
              <a:t>Evolution of PE Program at UNM</a:t>
            </a:r>
          </a:p>
          <a:p>
            <a:r>
              <a:rPr lang="en-US" dirty="0"/>
              <a:t>Cases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958D-C289-2141-B7D1-473E3D18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49FD-2354-C047-BF1F-F78EE2F3F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5258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”Heart-Lung bypass”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 venous cannula drains blood into an oxygenator which is then pumped back into the arterial system through a large arterial cannula</a:t>
            </a:r>
          </a:p>
          <a:p>
            <a:endParaRPr lang="en-US" dirty="0"/>
          </a:p>
          <a:p>
            <a:r>
              <a:rPr lang="en-US" dirty="0"/>
              <a:t>Requires a perfusionist/ECMO specialist</a:t>
            </a:r>
          </a:p>
          <a:p>
            <a:endParaRPr lang="en-US" dirty="0"/>
          </a:p>
          <a:p>
            <a:r>
              <a:rPr lang="en-US" dirty="0"/>
              <a:t>Resource intensive</a:t>
            </a:r>
          </a:p>
          <a:p>
            <a:endParaRPr lang="en-US" dirty="0"/>
          </a:p>
          <a:p>
            <a:r>
              <a:rPr lang="en-US" dirty="0"/>
              <a:t>Risk of access complications and/or limb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C8948-36C6-9E4F-8CE8-F217236AB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86" y="1641565"/>
            <a:ext cx="3587919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85FD-55B7-7748-B283-546D977E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ECMO for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D3EA-7BEE-5944-AAE5-FAC27B572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UNM cannulated first massive PE patient in 2017</a:t>
            </a:r>
          </a:p>
          <a:p>
            <a:endParaRPr lang="en-US" dirty="0"/>
          </a:p>
          <a:p>
            <a:r>
              <a:rPr lang="en-US" dirty="0"/>
              <a:t>Benefits of ECMO in setting of massive PE:</a:t>
            </a:r>
          </a:p>
          <a:p>
            <a:pPr lvl="1"/>
            <a:r>
              <a:rPr lang="en-US" dirty="0"/>
              <a:t>Immediate RV decompression</a:t>
            </a:r>
          </a:p>
          <a:p>
            <a:pPr lvl="1"/>
            <a:r>
              <a:rPr lang="en-US" dirty="0"/>
              <a:t>Augmentation of cardiac output in patients with cardiogenic shock</a:t>
            </a:r>
          </a:p>
          <a:p>
            <a:pPr lvl="1"/>
            <a:r>
              <a:rPr lang="en-US" dirty="0"/>
              <a:t>Mitigates the life-threatening nature of malignant arrythmias that occur with massive 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B778A-29F3-9D37-C090-2FDC6637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159" y="2133115"/>
            <a:ext cx="5261018" cy="31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C92C7-51C7-F042-890C-DF2884B5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26E8-0665-6547-83AE-2B96B87E8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62993"/>
            <a:ext cx="10515600" cy="22990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17 consecutive massive PE patients placed on VA-ECMO as first line treatment</a:t>
            </a:r>
          </a:p>
          <a:p>
            <a:r>
              <a:rPr lang="en-US" dirty="0"/>
              <a:t>Mean initial lactate 8.95, mean </a:t>
            </a:r>
            <a:r>
              <a:rPr lang="en-US" dirty="0" err="1"/>
              <a:t>ph</a:t>
            </a:r>
            <a:r>
              <a:rPr lang="en-US" dirty="0"/>
              <a:t> 7.1</a:t>
            </a:r>
          </a:p>
          <a:p>
            <a:r>
              <a:rPr lang="en-US" dirty="0"/>
              <a:t>41% of patients cannulated either during or after CPR</a:t>
            </a:r>
          </a:p>
          <a:p>
            <a:r>
              <a:rPr lang="en-US" dirty="0"/>
              <a:t>Overall survival 76%</a:t>
            </a:r>
          </a:p>
          <a:p>
            <a:pPr lvl="1"/>
            <a:r>
              <a:rPr lang="en-US" dirty="0"/>
              <a:t>100% survival in patients that did not require CPR prior to cannulation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9A2EB-9D24-9F40-9F6C-D9E52D22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01693" cy="41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79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E836-7C70-3D41-BB6B-DAE42B60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B1544-C959-1D4B-ACE8-D19A8B8DC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081"/>
            <a:ext cx="10515600" cy="8186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VA-ECMO was effective at reversing PE-related cardiogenic shock in survivors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72374-6C91-0B45-8483-437401FF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47" y="3052898"/>
            <a:ext cx="9844505" cy="15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1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72E5-BE66-074B-B039-EF3BE173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UNM protocol for Massive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801A-00CB-C442-AEED-E580EDE3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are cannulated utilizing local analgesia only</a:t>
            </a:r>
          </a:p>
          <a:p>
            <a:endParaRPr lang="en-US" dirty="0"/>
          </a:p>
          <a:p>
            <a:r>
              <a:rPr lang="en-US" dirty="0"/>
              <a:t>Intubation is avoided owing to risk of cardiovascular decline and/or cardiac arrest</a:t>
            </a:r>
          </a:p>
          <a:p>
            <a:endParaRPr lang="en-US" dirty="0"/>
          </a:p>
          <a:p>
            <a:r>
              <a:rPr lang="en-US" dirty="0"/>
              <a:t>In patients receiving CPR, ECMO is used to clear shock state then neurologically prognosticate patients and re-assess RV function in 3-5 days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8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2329-AEDD-904F-B219-E7925EB0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Catheter-directed Thrombolysis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05563-C8C3-F842-9D52-7D468389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4920" cy="4351338"/>
          </a:xfrm>
        </p:spPr>
        <p:txBody>
          <a:bodyPr/>
          <a:lstStyle/>
          <a:p>
            <a:r>
              <a:rPr lang="en-US" dirty="0"/>
              <a:t>EKOS is a thrombolysis catheter with FDA indication for PE</a:t>
            </a:r>
          </a:p>
          <a:p>
            <a:endParaRPr lang="en-US" dirty="0"/>
          </a:p>
          <a:p>
            <a:r>
              <a:rPr lang="en-US" sz="2800" dirty="0"/>
              <a:t>Uses ultrasound-produced mechanical vibrations combined with local fibrinolytic infusion to lyse clots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5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C29F-EE16-E146-81E5-BF8ABEB2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EKOS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86161-883C-A940-96C6-173003430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5811" cy="4351338"/>
          </a:xfrm>
        </p:spPr>
        <p:txBody>
          <a:bodyPr/>
          <a:lstStyle/>
          <a:p>
            <a:r>
              <a:rPr lang="en-US" dirty="0"/>
              <a:t>Catheters are placed in bilateral pulmonary arteries, with TPA infusion of 1/mg total per hour</a:t>
            </a:r>
          </a:p>
          <a:p>
            <a:endParaRPr lang="en-US" dirty="0"/>
          </a:p>
          <a:p>
            <a:r>
              <a:rPr lang="en-US" dirty="0"/>
              <a:t>2017 to 2021 mainstay of treatment at UMM for </a:t>
            </a:r>
            <a:r>
              <a:rPr lang="en-US" dirty="0" err="1"/>
              <a:t>submassive</a:t>
            </a:r>
            <a:r>
              <a:rPr lang="en-US" dirty="0"/>
              <a:t> pulmonary embolism</a:t>
            </a:r>
          </a:p>
        </p:txBody>
      </p:sp>
    </p:spTree>
    <p:extLst>
      <p:ext uri="{BB962C8B-B14F-4D97-AF65-F5344CB8AC3E}">
        <p14:creationId xmlns:p14="http://schemas.microsoft.com/office/powerpoint/2010/main" val="3256530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FD0E-075A-404F-9AA0-3BA4D950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4A53-A9D5-894A-9160-D85BDDF45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11039"/>
            <a:ext cx="10515600" cy="2181499"/>
          </a:xfrm>
        </p:spPr>
        <p:txBody>
          <a:bodyPr/>
          <a:lstStyle/>
          <a:p>
            <a:r>
              <a:rPr lang="en-US" dirty="0"/>
              <a:t>3-year study of 28 </a:t>
            </a:r>
            <a:r>
              <a:rPr lang="en-US" dirty="0" err="1"/>
              <a:t>submassive</a:t>
            </a:r>
            <a:r>
              <a:rPr lang="en-US" dirty="0"/>
              <a:t> PE patients that received CDT </a:t>
            </a:r>
          </a:p>
          <a:p>
            <a:r>
              <a:rPr lang="en-US" dirty="0"/>
              <a:t>Protocolized to receive 24-hour echocardiogram during lysis to assess RV improvement</a:t>
            </a:r>
          </a:p>
          <a:p>
            <a:r>
              <a:rPr lang="en-US" dirty="0"/>
              <a:t>Mean RV/LV ratio 1.7 in patient population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22F47-7C36-A744-AEBA-DD534DF49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2" y="165462"/>
            <a:ext cx="7057478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6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53D8-FFAA-DB4C-B747-22F5021C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1E6CC-82C0-684D-BFF2-C1D52840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03" y="1627778"/>
            <a:ext cx="9956800" cy="31496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8A4E5BB-4E01-1349-B88F-AE1B39A7A3B9}"/>
              </a:ext>
            </a:extLst>
          </p:cNvPr>
          <p:cNvSpPr/>
          <p:nvPr/>
        </p:nvSpPr>
        <p:spPr>
          <a:xfrm>
            <a:off x="5347062" y="2447109"/>
            <a:ext cx="836023" cy="409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0460778-54D5-BA4D-8C0A-AA2E4244FA6C}"/>
              </a:ext>
            </a:extLst>
          </p:cNvPr>
          <p:cNvSpPr/>
          <p:nvPr/>
        </p:nvSpPr>
        <p:spPr>
          <a:xfrm rot="10800000">
            <a:off x="7171509" y="3113315"/>
            <a:ext cx="975360" cy="409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25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9D4D-167C-0640-A46B-46E278DB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CDT was effective at normalizing RV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EE21F-A947-6C45-9C3C-9BF8992B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095" y="2591594"/>
            <a:ext cx="9931400" cy="14097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E9235546-6D73-FED3-A687-B7FD216A3242}"/>
              </a:ext>
            </a:extLst>
          </p:cNvPr>
          <p:cNvSpPr/>
          <p:nvPr/>
        </p:nvSpPr>
        <p:spPr>
          <a:xfrm rot="10800000">
            <a:off x="9216190" y="3459873"/>
            <a:ext cx="974558" cy="541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DD70-C680-014F-A40C-BD70B0B6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2F0CE-67D7-4B49-BFC2-FECBBB468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 accounts for approximately 100,000 deaths annually in the USA</a:t>
            </a:r>
          </a:p>
          <a:p>
            <a:endParaRPr lang="en-US" dirty="0"/>
          </a:p>
          <a:p>
            <a:r>
              <a:rPr lang="en-US" dirty="0"/>
              <a:t>Consistently ranks in the top 5 causes of sudden death</a:t>
            </a:r>
          </a:p>
          <a:p>
            <a:endParaRPr lang="en-US" dirty="0"/>
          </a:p>
          <a:p>
            <a:r>
              <a:rPr lang="en-US" dirty="0"/>
              <a:t>Estimated to cost our health system $10 billion annually </a:t>
            </a:r>
          </a:p>
          <a:p>
            <a:endParaRPr lang="en-US" dirty="0"/>
          </a:p>
          <a:p>
            <a:r>
              <a:rPr lang="en-US" dirty="0"/>
              <a:t>“Most preventable cause of death in hospitalized patients” (US Department of Health Surgeons General Report, 2008)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49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1CCF-1AF5-BC44-B13F-CE77F5FA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Inari </a:t>
            </a:r>
            <a:r>
              <a:rPr lang="en-US" dirty="0" err="1"/>
              <a:t>Flowtriever</a:t>
            </a:r>
            <a:r>
              <a:rPr lang="en-US" dirty="0"/>
              <a:t> Thrombectomy Catheter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16A3-1169-D44A-BEA8-A15EF89D5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8369" cy="4351338"/>
          </a:xfrm>
        </p:spPr>
        <p:txBody>
          <a:bodyPr/>
          <a:lstStyle/>
          <a:p>
            <a:r>
              <a:rPr lang="en-US" dirty="0"/>
              <a:t>Large bore thrombectomy catheter </a:t>
            </a:r>
          </a:p>
          <a:p>
            <a:endParaRPr lang="en-US" dirty="0"/>
          </a:p>
          <a:p>
            <a:r>
              <a:rPr lang="en-US" dirty="0"/>
              <a:t>24 </a:t>
            </a:r>
            <a:r>
              <a:rPr lang="en-US" dirty="0" err="1"/>
              <a:t>fr</a:t>
            </a:r>
            <a:endParaRPr lang="en-US" dirty="0"/>
          </a:p>
          <a:p>
            <a:endParaRPr lang="en-US" dirty="0"/>
          </a:p>
          <a:p>
            <a:r>
              <a:rPr lang="en-US" dirty="0"/>
              <a:t>Suction catheter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D9623-93AB-A447-8B8D-83C84CC3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432" y="2102916"/>
            <a:ext cx="5616208" cy="37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8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DC0C-583B-8442-B0AD-D932E65B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79E2-34D7-044E-8359-9A59CEA2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Device is navigated from the groin through the heart and into pulmonary vasculature and then used to aspirate clot</a:t>
            </a:r>
          </a:p>
        </p:txBody>
      </p:sp>
    </p:spTree>
    <p:extLst>
      <p:ext uri="{BB962C8B-B14F-4D97-AF65-F5344CB8AC3E}">
        <p14:creationId xmlns:p14="http://schemas.microsoft.com/office/powerpoint/2010/main" val="1083787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6787-345B-314F-B868-76154E2E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Flowtriever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690C-92D3-CA4C-9C10-5389FABDC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Single session intervention</a:t>
            </a:r>
          </a:p>
          <a:p>
            <a:pPr lvl="1"/>
            <a:r>
              <a:rPr lang="en-US" dirty="0"/>
              <a:t>No thrombolytic requirement</a:t>
            </a:r>
          </a:p>
          <a:p>
            <a:pPr lvl="1"/>
            <a:r>
              <a:rPr lang="en-US" dirty="0"/>
              <a:t>No prolonged ICU stay required</a:t>
            </a:r>
          </a:p>
          <a:p>
            <a:pPr lvl="1"/>
            <a:endParaRPr lang="en-US" dirty="0"/>
          </a:p>
          <a:p>
            <a:r>
              <a:rPr lang="en-US" dirty="0"/>
              <a:t>Disadvantage</a:t>
            </a:r>
          </a:p>
          <a:p>
            <a:pPr lvl="1"/>
            <a:r>
              <a:rPr lang="en-US" dirty="0"/>
              <a:t>New device</a:t>
            </a:r>
          </a:p>
          <a:p>
            <a:pPr lvl="1"/>
            <a:r>
              <a:rPr lang="en-US" dirty="0"/>
              <a:t>Comfort with large bore catheter advancement through the heart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3805E-44BC-BC4C-59F0-8FDC3CE6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353" y="1690688"/>
            <a:ext cx="5058600" cy="25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6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A1E2-6615-1048-8766-B19E57D7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of PE Program at UNM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8B70EF-AAB6-4F43-9086-D25F78476888}"/>
              </a:ext>
            </a:extLst>
          </p:cNvPr>
          <p:cNvCxnSpPr>
            <a:cxnSpLocks/>
          </p:cNvCxnSpPr>
          <p:nvPr/>
        </p:nvCxnSpPr>
        <p:spPr>
          <a:xfrm>
            <a:off x="890452" y="4145047"/>
            <a:ext cx="10578737" cy="113212"/>
          </a:xfrm>
          <a:prstGeom prst="straightConnector1">
            <a:avLst/>
          </a:prstGeom>
          <a:ln w="165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28F19B-61AE-644C-9A38-E22DFEC4D510}"/>
              </a:ext>
            </a:extLst>
          </p:cNvPr>
          <p:cNvSpPr txBox="1"/>
          <p:nvPr/>
        </p:nvSpPr>
        <p:spPr>
          <a:xfrm>
            <a:off x="176348" y="3926391"/>
            <a:ext cx="742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DA3EE-B37A-2846-BB50-1BAE07269D58}"/>
              </a:ext>
            </a:extLst>
          </p:cNvPr>
          <p:cNvSpPr txBox="1"/>
          <p:nvPr/>
        </p:nvSpPr>
        <p:spPr>
          <a:xfrm>
            <a:off x="11469189" y="4046227"/>
            <a:ext cx="742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4A0BF78-9303-0847-A487-047BFBC254B6}"/>
              </a:ext>
            </a:extLst>
          </p:cNvPr>
          <p:cNvSpPr/>
          <p:nvPr/>
        </p:nvSpPr>
        <p:spPr>
          <a:xfrm rot="16200000">
            <a:off x="809897" y="4712178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5A037-4259-DA46-BB7D-D782840119CF}"/>
              </a:ext>
            </a:extLst>
          </p:cNvPr>
          <p:cNvSpPr txBox="1"/>
          <p:nvPr/>
        </p:nvSpPr>
        <p:spPr>
          <a:xfrm>
            <a:off x="445226" y="5233651"/>
            <a:ext cx="182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2016: Vascular Division began offering CDT to PE patients at UMN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2F119E5-ACBD-DA44-879C-27F760F770C7}"/>
              </a:ext>
            </a:extLst>
          </p:cNvPr>
          <p:cNvSpPr/>
          <p:nvPr/>
        </p:nvSpPr>
        <p:spPr>
          <a:xfrm rot="5400000">
            <a:off x="2063932" y="3507129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A58E0-3F8E-1042-8FE2-96B1B699940D}"/>
              </a:ext>
            </a:extLst>
          </p:cNvPr>
          <p:cNvSpPr txBox="1"/>
          <p:nvPr/>
        </p:nvSpPr>
        <p:spPr>
          <a:xfrm>
            <a:off x="1522369" y="2272356"/>
            <a:ext cx="182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2017: Utilization of ECMO for life-threatening PE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239EA2E-0840-A647-98EA-777007F40BB9}"/>
              </a:ext>
            </a:extLst>
          </p:cNvPr>
          <p:cNvSpPr/>
          <p:nvPr/>
        </p:nvSpPr>
        <p:spPr>
          <a:xfrm rot="16200000">
            <a:off x="3439887" y="4472320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17242-8541-9549-BF49-F169BAF37B62}"/>
              </a:ext>
            </a:extLst>
          </p:cNvPr>
          <p:cNvSpPr txBox="1"/>
          <p:nvPr/>
        </p:nvSpPr>
        <p:spPr>
          <a:xfrm>
            <a:off x="2957649" y="5103674"/>
            <a:ext cx="2093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2018: ECMO-based ACLS approach created to rapidly place patients in extremis on ECMO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11490-6C83-8346-A768-E682E5C0E9CA}"/>
              </a:ext>
            </a:extLst>
          </p:cNvPr>
          <p:cNvSpPr txBox="1"/>
          <p:nvPr/>
        </p:nvSpPr>
        <p:spPr>
          <a:xfrm>
            <a:off x="4269378" y="1354379"/>
            <a:ext cx="1826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2019: Transition of first responder for PE from Vascular Surgery to the ECMO-trained ICU intensivist 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BF87063-2F93-2C4B-9B09-72E970F08AF0}"/>
              </a:ext>
            </a:extLst>
          </p:cNvPr>
          <p:cNvSpPr/>
          <p:nvPr/>
        </p:nvSpPr>
        <p:spPr>
          <a:xfrm rot="5400000">
            <a:off x="4582071" y="3577970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7174221-65EB-324A-BE53-340A6C8FC2BF}"/>
              </a:ext>
            </a:extLst>
          </p:cNvPr>
          <p:cNvSpPr/>
          <p:nvPr/>
        </p:nvSpPr>
        <p:spPr>
          <a:xfrm rot="16200000">
            <a:off x="6401892" y="4581022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4F319-27FD-D040-A32F-4E5B96D8B821}"/>
              </a:ext>
            </a:extLst>
          </p:cNvPr>
          <p:cNvSpPr txBox="1"/>
          <p:nvPr/>
        </p:nvSpPr>
        <p:spPr>
          <a:xfrm>
            <a:off x="5806443" y="5095152"/>
            <a:ext cx="3071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2020: Creation of H.E.L.P N.M Program (Heart Embolism Lung Program)</a:t>
            </a:r>
          </a:p>
          <a:p>
            <a:r>
              <a:rPr lang="en-US" dirty="0"/>
              <a:t>Multidisciplinary team for PE management and state-wide ECMO transport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4920923-00CD-EC41-8DE9-B0BDB10E748C}"/>
              </a:ext>
            </a:extLst>
          </p:cNvPr>
          <p:cNvSpPr/>
          <p:nvPr/>
        </p:nvSpPr>
        <p:spPr>
          <a:xfrm rot="5400000">
            <a:off x="8712929" y="3551167"/>
            <a:ext cx="609600" cy="278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324C8-9695-5240-861A-EAFB132633F1}"/>
              </a:ext>
            </a:extLst>
          </p:cNvPr>
          <p:cNvSpPr txBox="1"/>
          <p:nvPr/>
        </p:nvSpPr>
        <p:spPr>
          <a:xfrm>
            <a:off x="7857309" y="2246325"/>
            <a:ext cx="3071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2021: Inari Thrombectomy Catheter added to treatment algorithm</a:t>
            </a:r>
          </a:p>
        </p:txBody>
      </p:sp>
    </p:spTree>
    <p:extLst>
      <p:ext uri="{BB962C8B-B14F-4D97-AF65-F5344CB8AC3E}">
        <p14:creationId xmlns:p14="http://schemas.microsoft.com/office/powerpoint/2010/main" val="41123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77648-11EA-4DD7-7C58-77A13542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UNM 2021-2022 PE data: 39 procedures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246220-6AEE-001E-7C61-EEE86FC77F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1653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623CBE-8535-35A2-B55F-9FD2E14E7198}"/>
              </a:ext>
            </a:extLst>
          </p:cNvPr>
          <p:cNvSpPr txBox="1"/>
          <p:nvPr/>
        </p:nvSpPr>
        <p:spPr>
          <a:xfrm>
            <a:off x="3729790" y="2896860"/>
            <a:ext cx="220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CF5D6-40D4-541F-1724-1408F11F3B20}"/>
              </a:ext>
            </a:extLst>
          </p:cNvPr>
          <p:cNvSpPr txBox="1"/>
          <p:nvPr/>
        </p:nvSpPr>
        <p:spPr>
          <a:xfrm>
            <a:off x="8857248" y="1867346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75351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1FC0-794D-9BE6-04C3-1318C247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CB983-45DF-8CCD-F75C-E8BFFAA8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C001-677A-290A-8C64-17F4351A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B88D2-B8ED-3D3C-B5F5-AC539CDD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Criteria</a:t>
            </a:r>
          </a:p>
          <a:p>
            <a:pPr lvl="1"/>
            <a:r>
              <a:rPr lang="en-US" dirty="0"/>
              <a:t>“Bread and Butter” PE patients</a:t>
            </a:r>
          </a:p>
          <a:p>
            <a:endParaRPr lang="en-US" dirty="0"/>
          </a:p>
          <a:p>
            <a:r>
              <a:rPr lang="en-US" dirty="0"/>
              <a:t>Expanded Criteria</a:t>
            </a:r>
          </a:p>
          <a:p>
            <a:pPr lvl="1"/>
            <a:r>
              <a:rPr lang="en-US" dirty="0"/>
              <a:t>Recent Neurologic Events, Massive PE, Index Hospitalization Surgery, Age &gt;75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, Criteria that would exclude a patient from CDT</a:t>
            </a:r>
          </a:p>
        </p:txBody>
      </p:sp>
    </p:spTree>
    <p:extLst>
      <p:ext uri="{BB962C8B-B14F-4D97-AF65-F5344CB8AC3E}">
        <p14:creationId xmlns:p14="http://schemas.microsoft.com/office/powerpoint/2010/main" val="2862129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3E2CE-B0D3-13E7-787E-89471C42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 vs non-standard patients?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40615C-6D03-C458-8469-003F9A3445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7132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D4E5-6CF7-7E0F-B274-FDFB70E7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 stratification prior to UNM H.E.L.P NM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ED6C-FACD-9FA4-3008-90E40EBB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UPLOAD CHEST CT TO LIFEIMAGE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Age and medical comorbidities (including specifically any history of DVT/PT, malignancy, or cardiac abnormalities)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Current vitals including oxygen requirement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BNP and Troponin levels (if patient is stable – if patient is unstable can forgo this lab to expediate care)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CT scan RV/LV ratio (either radiologist impression or provider calculation)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Code status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a typeface="MS Mincho" panose="02020609040205080304" pitchFamily="49" charset="-128"/>
                <a:cs typeface="Times New Roman" panose="02020603050405020304" pitchFamily="18" charset="0"/>
              </a:rPr>
              <a:t>Wishes to have a procedure</a:t>
            </a:r>
            <a:r>
              <a:rPr lang="en-US" sz="32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22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F9E5-4AF0-0748-44D3-8BEFFA72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High Risk PE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CDB98-B832-D39E-E4A4-DB85C6F90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Massive PE</a:t>
            </a:r>
          </a:p>
          <a:p>
            <a:pPr lvl="1"/>
            <a:r>
              <a:rPr lang="en-US" dirty="0"/>
              <a:t>Candidates for either ECMO team retrieval vs emergency transfer for ECMO cannulation based on patient’s clinical status</a:t>
            </a:r>
          </a:p>
          <a:p>
            <a:pPr lvl="1"/>
            <a:endParaRPr lang="en-US" dirty="0"/>
          </a:p>
          <a:p>
            <a:r>
              <a:rPr lang="en-US" dirty="0"/>
              <a:t>Saddle PE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Submassive</a:t>
            </a:r>
            <a:r>
              <a:rPr lang="en-US" dirty="0"/>
              <a:t> PE patients who are symptomatic, high clot burden, with elevated RV/LV ratio</a:t>
            </a:r>
          </a:p>
        </p:txBody>
      </p:sp>
    </p:spTree>
    <p:extLst>
      <p:ext uri="{BB962C8B-B14F-4D97-AF65-F5344CB8AC3E}">
        <p14:creationId xmlns:p14="http://schemas.microsoft.com/office/powerpoint/2010/main" val="293514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DFBE-8C62-D547-A5F0-47731BB4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Pathophysiology of PE morbidity and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21C7-9BCC-814C-8FF8-CE02595C5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Clots typically originate in the lower extremities</a:t>
            </a:r>
          </a:p>
          <a:p>
            <a:r>
              <a:rPr lang="en-US" dirty="0"/>
              <a:t>Large occlusive clot burden in pulmonary vasculature causing acute pulmonary hypertension and increase in RV afterload</a:t>
            </a:r>
          </a:p>
          <a:p>
            <a:r>
              <a:rPr lang="en-US" dirty="0"/>
              <a:t>This leads to acute right ventricular dilation/dysfunction/ischemia</a:t>
            </a:r>
          </a:p>
          <a:p>
            <a:r>
              <a:rPr lang="en-US" dirty="0"/>
              <a:t>Acute RV dysfunction then causes bulging of the interventricular septum, leading to left ventricular dysfunction</a:t>
            </a:r>
          </a:p>
          <a:p>
            <a:r>
              <a:rPr lang="en-US" dirty="0"/>
              <a:t>If untreated, progresses to cardiogenic shock and eventual death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15CB8-B041-5D47-A37B-EB08B556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64" y="2151016"/>
            <a:ext cx="4729188" cy="39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1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2441-56A4-1A89-62A0-DF062880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Patients UNM has accepted and not accepted recently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963C9-2487-1580-2CA0-7A544DA9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8968" cy="4351338"/>
          </a:xfrm>
        </p:spPr>
        <p:txBody>
          <a:bodyPr/>
          <a:lstStyle/>
          <a:p>
            <a:r>
              <a:rPr lang="en-US" dirty="0"/>
              <a:t>72 </a:t>
            </a:r>
            <a:r>
              <a:rPr lang="en-US" dirty="0" err="1"/>
              <a:t>yo</a:t>
            </a:r>
            <a:r>
              <a:rPr lang="en-US" dirty="0"/>
              <a:t> from Texas, on vacation in Santa Fe, syncopal event in square</a:t>
            </a:r>
          </a:p>
          <a:p>
            <a:r>
              <a:rPr lang="en-US" dirty="0"/>
              <a:t>Hypotensive on scene, resolved by arrival to OSH</a:t>
            </a:r>
          </a:p>
          <a:p>
            <a:r>
              <a:rPr lang="en-US" dirty="0"/>
              <a:t>CT: Saddle PE, RV/LV 1.5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67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E5CD-DB9E-26AE-3EF3-17F14D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DF54F-2E3B-19C5-1A0B-CAAF7ADD2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16442" cy="4351338"/>
          </a:xfrm>
        </p:spPr>
        <p:txBody>
          <a:bodyPr/>
          <a:lstStyle/>
          <a:p>
            <a:r>
              <a:rPr lang="en-US" dirty="0"/>
              <a:t>Arrives at midnight to ICU</a:t>
            </a:r>
          </a:p>
          <a:p>
            <a:r>
              <a:rPr lang="en-US" dirty="0"/>
              <a:t>9 am Percutaneous thrombectomy </a:t>
            </a:r>
          </a:p>
          <a:p>
            <a:r>
              <a:rPr lang="en-US" dirty="0"/>
              <a:t>Weaned off of oxygen within 24 hours of arrival</a:t>
            </a:r>
          </a:p>
          <a:p>
            <a:r>
              <a:rPr lang="en-US" dirty="0"/>
              <a:t>Discharge POD 2 on a DOAC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21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29146-66C8-D04E-B88A-3C62A200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D89C1-9261-9449-9FCA-72210FF2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dirty="0"/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2379783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E5AC-9986-F74D-A686-8826B0B4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D536-38BB-184A-8E92-1AF6DAAB4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Transferred to UNM with dx of </a:t>
            </a:r>
            <a:r>
              <a:rPr lang="en-US" dirty="0" err="1"/>
              <a:t>submassive</a:t>
            </a:r>
            <a:r>
              <a:rPr lang="en-US" dirty="0"/>
              <a:t> PE + aortic thrombus</a:t>
            </a:r>
          </a:p>
          <a:p>
            <a:r>
              <a:rPr lang="en-US" dirty="0"/>
              <a:t>Shortly after arrival in ICU had a cardiac arrest</a:t>
            </a:r>
          </a:p>
          <a:p>
            <a:r>
              <a:rPr lang="en-US" dirty="0"/>
              <a:t>Placed on VA-ECMO during code event</a:t>
            </a:r>
          </a:p>
          <a:p>
            <a:r>
              <a:rPr lang="en-US" dirty="0"/>
              <a:t>Bilateral lower extremity ischemia after ECMO</a:t>
            </a:r>
          </a:p>
          <a:p>
            <a:pPr lvl="1"/>
            <a:r>
              <a:rPr lang="en-US" dirty="0"/>
              <a:t>Bilateral reperfusion cannulas placed</a:t>
            </a:r>
          </a:p>
        </p:txBody>
      </p:sp>
    </p:spTree>
    <p:extLst>
      <p:ext uri="{BB962C8B-B14F-4D97-AF65-F5344CB8AC3E}">
        <p14:creationId xmlns:p14="http://schemas.microsoft.com/office/powerpoint/2010/main" val="2855387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43FF-87AC-8D4E-BC7C-F177D800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0989" y="2954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FEF6-1816-B048-9E9E-6AC062E9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453"/>
            <a:ext cx="5988263" cy="4351338"/>
          </a:xfrm>
        </p:spPr>
        <p:txBody>
          <a:bodyPr/>
          <a:lstStyle/>
          <a:p>
            <a:r>
              <a:rPr lang="en-US" dirty="0"/>
              <a:t>HD 0-1: Clear shock, patient neurologically intact</a:t>
            </a:r>
          </a:p>
          <a:p>
            <a:r>
              <a:rPr lang="en-US" dirty="0"/>
              <a:t>HD2: Inari Thrombectomy in OR</a:t>
            </a:r>
          </a:p>
        </p:txBody>
      </p:sp>
      <p:pic>
        <p:nvPicPr>
          <p:cNvPr id="4" name="Picture 3" descr="A picture containing red, old, gray, decorated&#10;&#10;Description automatically generated">
            <a:extLst>
              <a:ext uri="{FF2B5EF4-FFF2-40B4-BE49-F238E27FC236}">
                <a16:creationId xmlns:a16="http://schemas.microsoft.com/office/drawing/2014/main" id="{AF0B0677-56C9-8841-8AFB-1CA3EE2A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"/>
          <a:stretch/>
        </p:blipFill>
        <p:spPr>
          <a:xfrm>
            <a:off x="7049182" y="416838"/>
            <a:ext cx="4463550" cy="2612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A0398-8E5D-8C4C-91E3-569B914C4DFC}"/>
              </a:ext>
            </a:extLst>
          </p:cNvPr>
          <p:cNvSpPr txBox="1"/>
          <p:nvPr/>
        </p:nvSpPr>
        <p:spPr>
          <a:xfrm>
            <a:off x="3004457" y="6488668"/>
            <a:ext cx="269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Pre-thrombectomy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8657B-CD32-7E42-9549-96212854713C}"/>
              </a:ext>
            </a:extLst>
          </p:cNvPr>
          <p:cNvSpPr txBox="1"/>
          <p:nvPr/>
        </p:nvSpPr>
        <p:spPr>
          <a:xfrm>
            <a:off x="8329748" y="6526071"/>
            <a:ext cx="269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Post-thrombectomy</a:t>
            </a:r>
          </a:p>
        </p:txBody>
      </p:sp>
    </p:spTree>
    <p:extLst>
      <p:ext uri="{BB962C8B-B14F-4D97-AF65-F5344CB8AC3E}">
        <p14:creationId xmlns:p14="http://schemas.microsoft.com/office/powerpoint/2010/main" val="2628925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4F57-C083-B34C-A481-2344F758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HD#3-4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9826-EF05-0A4B-8FB3-2BF87A72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395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HD#3: closure of his PFO by cardiology</a:t>
            </a:r>
          </a:p>
          <a:p>
            <a:endParaRPr lang="en-US" dirty="0"/>
          </a:p>
          <a:p>
            <a:r>
              <a:rPr lang="en-US" dirty="0"/>
              <a:t>HD#4 OR:</a:t>
            </a:r>
          </a:p>
          <a:p>
            <a:r>
              <a:rPr lang="en-US" dirty="0"/>
              <a:t>Bilateral groin cutdown</a:t>
            </a:r>
          </a:p>
          <a:p>
            <a:r>
              <a:rPr lang="en-US" dirty="0"/>
              <a:t>ECMO decannulation</a:t>
            </a:r>
          </a:p>
          <a:p>
            <a:r>
              <a:rPr lang="en-US" dirty="0"/>
              <a:t>Aortoiliac embolectomy</a:t>
            </a:r>
          </a:p>
          <a:p>
            <a:r>
              <a:rPr lang="en-US" dirty="0"/>
              <a:t>Bilateral thigh cutdown</a:t>
            </a:r>
          </a:p>
          <a:p>
            <a:r>
              <a:rPr lang="en-US" dirty="0"/>
              <a:t>Bilateral SFA repair and reperfusion cannula removal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8E9268F-94C6-314F-A9D7-D0E8CA965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21085" r="32727" b="17082"/>
          <a:stretch/>
        </p:blipFill>
        <p:spPr>
          <a:xfrm>
            <a:off x="7515928" y="1263378"/>
            <a:ext cx="4077487" cy="53165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415C7-0581-7742-B9C6-CEF1B938A4DC}"/>
              </a:ext>
            </a:extLst>
          </p:cNvPr>
          <p:cNvGrpSpPr/>
          <p:nvPr/>
        </p:nvGrpSpPr>
        <p:grpSpPr>
          <a:xfrm>
            <a:off x="9447090" y="1645306"/>
            <a:ext cx="1363535" cy="645172"/>
            <a:chOff x="9342390" y="594794"/>
            <a:chExt cx="1802270" cy="816429"/>
          </a:xfrm>
        </p:grpSpPr>
        <p:sp>
          <p:nvSpPr>
            <p:cNvPr id="6" name="Explosion 1 5">
              <a:extLst>
                <a:ext uri="{FF2B5EF4-FFF2-40B4-BE49-F238E27FC236}">
                  <a16:creationId xmlns:a16="http://schemas.microsoft.com/office/drawing/2014/main" id="{5D09F469-2A4D-404A-8193-57A2647BCF0E}"/>
                </a:ext>
              </a:extLst>
            </p:cNvPr>
            <p:cNvSpPr/>
            <p:nvPr/>
          </p:nvSpPr>
          <p:spPr>
            <a:xfrm>
              <a:off x="9342390" y="594794"/>
              <a:ext cx="620486" cy="816429"/>
            </a:xfrm>
            <a:prstGeom prst="irregularSeal1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9E0DBC-EF80-8A41-B326-B0D0B437346F}"/>
                </a:ext>
              </a:extLst>
            </p:cNvPr>
            <p:cNvSpPr txBox="1"/>
            <p:nvPr/>
          </p:nvSpPr>
          <p:spPr>
            <a:xfrm>
              <a:off x="10060709" y="710622"/>
              <a:ext cx="1083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Aortoiliac 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thrombus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A9CBA0-D76C-B04A-B55C-8F2787838F54}"/>
              </a:ext>
            </a:extLst>
          </p:cNvPr>
          <p:cNvGrpSpPr/>
          <p:nvPr/>
        </p:nvGrpSpPr>
        <p:grpSpPr>
          <a:xfrm>
            <a:off x="5681840" y="3161462"/>
            <a:ext cx="2924719" cy="541063"/>
            <a:chOff x="4614189" y="2472172"/>
            <a:chExt cx="3865783" cy="68468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51B9EAD-ED24-EC4F-92D2-2B9C460D647D}"/>
                </a:ext>
              </a:extLst>
            </p:cNvPr>
            <p:cNvCxnSpPr>
              <a:cxnSpLocks/>
            </p:cNvCxnSpPr>
            <p:nvPr/>
          </p:nvCxnSpPr>
          <p:spPr>
            <a:xfrm>
              <a:off x="6596743" y="2775857"/>
              <a:ext cx="1883229" cy="381000"/>
            </a:xfrm>
            <a:prstGeom prst="straightConnector1">
              <a:avLst/>
            </a:prstGeom>
            <a:ln w="5715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3E288E-DDC7-994B-942C-E80148B629FF}"/>
                </a:ext>
              </a:extLst>
            </p:cNvPr>
            <p:cNvSpPr txBox="1"/>
            <p:nvPr/>
          </p:nvSpPr>
          <p:spPr>
            <a:xfrm>
              <a:off x="4614189" y="2472172"/>
              <a:ext cx="1665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Arterial cannula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006E17-B84B-A746-A0F0-91EC63443B12}"/>
              </a:ext>
            </a:extLst>
          </p:cNvPr>
          <p:cNvGrpSpPr/>
          <p:nvPr/>
        </p:nvGrpSpPr>
        <p:grpSpPr>
          <a:xfrm>
            <a:off x="5989411" y="4222376"/>
            <a:ext cx="4319491" cy="902033"/>
            <a:chOff x="5026283" y="4278086"/>
            <a:chExt cx="5709341" cy="114147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8892DD-E790-A547-9EF8-1F5C79389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6743" y="4278086"/>
              <a:ext cx="1763486" cy="849085"/>
            </a:xfrm>
            <a:prstGeom prst="straightConnector1">
              <a:avLst/>
            </a:prstGeom>
            <a:ln w="5715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A1543F-AEE7-D84D-BBE4-1BC1EC0FEA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6743" y="4379244"/>
              <a:ext cx="4138881" cy="747927"/>
            </a:xfrm>
            <a:prstGeom prst="straightConnector1">
              <a:avLst/>
            </a:prstGeom>
            <a:ln w="5715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DF1FD-85D6-A447-AC3B-D65E9D6F6C4C}"/>
                </a:ext>
              </a:extLst>
            </p:cNvPr>
            <p:cNvSpPr txBox="1"/>
            <p:nvPr/>
          </p:nvSpPr>
          <p:spPr>
            <a:xfrm>
              <a:off x="5026283" y="483478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Reperfusion 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cannulas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70639-23A0-94AD-771A-2F493C4E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C479C-F1A5-43C8-C605-F8726E63B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the next 2 weeks in the hospital and then discharged home</a:t>
            </a:r>
          </a:p>
        </p:txBody>
      </p:sp>
    </p:spTree>
    <p:extLst>
      <p:ext uri="{BB962C8B-B14F-4D97-AF65-F5344CB8AC3E}">
        <p14:creationId xmlns:p14="http://schemas.microsoft.com/office/powerpoint/2010/main" val="3726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8FBA-C8FA-D5A7-1547-39E822CF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Case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9F636-0B77-5512-7EC4-6A7F1ED8C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1611" cy="4351338"/>
          </a:xfrm>
        </p:spPr>
        <p:txBody>
          <a:bodyPr/>
          <a:lstStyle/>
          <a:p>
            <a:r>
              <a:rPr lang="en-US" dirty="0"/>
              <a:t>48 </a:t>
            </a:r>
            <a:r>
              <a:rPr lang="en-US" dirty="0" err="1"/>
              <a:t>yo</a:t>
            </a:r>
            <a:r>
              <a:rPr lang="en-US" dirty="0"/>
              <a:t> lady admitted with large left MCA stroke</a:t>
            </a:r>
          </a:p>
          <a:p>
            <a:r>
              <a:rPr lang="en-US" dirty="0"/>
              <a:t>Required decompressive craniotomy after unsuccessful thrombectomy</a:t>
            </a:r>
          </a:p>
          <a:p>
            <a:r>
              <a:rPr lang="en-US" dirty="0"/>
              <a:t>In Neuroscience ICU for a week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98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0BE5-F398-EB21-F6DF-0B80D956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HD#8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D83AE-3A28-7068-13A0-10B52E7A3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Awaiting transfer out of Neuroscience ICU to floor bed</a:t>
            </a:r>
          </a:p>
          <a:p>
            <a:r>
              <a:rPr lang="en-US" dirty="0"/>
              <a:t>Developed acute hemodynamic instability</a:t>
            </a:r>
          </a:p>
          <a:p>
            <a:r>
              <a:rPr lang="en-US" dirty="0"/>
              <a:t>Max dose of 3 vasopressors over an hour period</a:t>
            </a:r>
          </a:p>
          <a:p>
            <a:r>
              <a:rPr lang="en-US" dirty="0"/>
              <a:t>H.E.L.P team activated: Bedside ultrasound demonstrated severe RV dysfunction</a:t>
            </a:r>
          </a:p>
          <a:p>
            <a:r>
              <a:rPr lang="en-US" dirty="0"/>
              <a:t>Cannulated in extremis for VA ECMO shortly after with a presumed diagnosis of Massive PE</a:t>
            </a:r>
          </a:p>
          <a:p>
            <a:endParaRPr lang="en-US" dirty="0"/>
          </a:p>
          <a:p>
            <a:r>
              <a:rPr lang="en-US" dirty="0"/>
              <a:t>Leg ischemia: Reperfusion cannula placed</a:t>
            </a:r>
          </a:p>
        </p:txBody>
      </p:sp>
    </p:spTree>
    <p:extLst>
      <p:ext uri="{BB962C8B-B14F-4D97-AF65-F5344CB8AC3E}">
        <p14:creationId xmlns:p14="http://schemas.microsoft.com/office/powerpoint/2010/main" val="1110920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7318-6E5F-084A-66E2-ADEBB846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9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8E2B-8CD0-2C8E-7961-343AEECF7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684751" cy="4351338"/>
          </a:xfrm>
        </p:spPr>
        <p:txBody>
          <a:bodyPr/>
          <a:lstStyle/>
          <a:p>
            <a:r>
              <a:rPr lang="en-US" dirty="0"/>
              <a:t>Large Saddle Embolus</a:t>
            </a:r>
          </a:p>
          <a:p>
            <a:r>
              <a:rPr lang="en-US" dirty="0"/>
              <a:t>RV/LV: 2.6</a:t>
            </a:r>
          </a:p>
        </p:txBody>
      </p:sp>
    </p:spTree>
    <p:extLst>
      <p:ext uri="{BB962C8B-B14F-4D97-AF65-F5344CB8AC3E}">
        <p14:creationId xmlns:p14="http://schemas.microsoft.com/office/powerpoint/2010/main" val="3745877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6C97-934C-C449-A352-578853FA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Classification of 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C28AE-F445-B943-9808-936F44938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Non-life threatening</a:t>
            </a:r>
          </a:p>
          <a:p>
            <a:pPr lvl="1"/>
            <a:r>
              <a:rPr lang="en-US" dirty="0"/>
              <a:t>Minimally symptomatic</a:t>
            </a:r>
          </a:p>
          <a:p>
            <a:pPr lvl="1"/>
            <a:r>
              <a:rPr lang="en-US" dirty="0"/>
              <a:t>Therapeutic anticoagulation</a:t>
            </a:r>
          </a:p>
          <a:p>
            <a:pPr lvl="1"/>
            <a:r>
              <a:rPr lang="en-US" dirty="0"/>
              <a:t>No cardiac dysfunction </a:t>
            </a:r>
          </a:p>
          <a:p>
            <a:pPr lvl="2"/>
            <a:r>
              <a:rPr lang="en-US" dirty="0"/>
              <a:t>Troponin and BNP</a:t>
            </a:r>
          </a:p>
          <a:p>
            <a:endParaRPr lang="en-US" dirty="0"/>
          </a:p>
          <a:p>
            <a:r>
              <a:rPr lang="en-US" dirty="0"/>
              <a:t>Life threatening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Submassive</a:t>
            </a:r>
            <a:r>
              <a:rPr lang="en-US" dirty="0"/>
              <a:t>: PE with evidence of right heart strain </a:t>
            </a:r>
            <a:r>
              <a:rPr lang="en-US" b="1" i="1" u="sng" dirty="0"/>
              <a:t>without hypotension</a:t>
            </a:r>
          </a:p>
          <a:p>
            <a:pPr marL="914400" lvl="1" indent="-457200">
              <a:buFont typeface="+mj-lt"/>
              <a:buAutoNum type="arabicPeriod"/>
            </a:pPr>
            <a:endParaRPr lang="en-US" i="1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Massive: PE with evidence of right heart dysfunction </a:t>
            </a:r>
            <a:r>
              <a:rPr lang="en-US" b="1" i="1" u="sng" dirty="0"/>
              <a:t>with hypotension</a:t>
            </a:r>
          </a:p>
          <a:p>
            <a:pPr lvl="2"/>
            <a:r>
              <a:rPr lang="en-US" i="1" dirty="0"/>
              <a:t>Hypotension: Systolic BP &lt; 90 for greater than 15 minutes or vasopressor requirement, vasopressor requirement, or systolic &gt; 40 drop than baseline in a patient with known hypertension</a:t>
            </a:r>
          </a:p>
          <a:p>
            <a:pPr marL="914400" lvl="2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0060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09ED-413D-D58B-C8EC-B03837F9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ECMO day 0-1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83196-770A-7CE6-CF1D-A271E81CB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0894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Utilized ECMO to clear severe shock and wean vasopressors to off over next 12 hours</a:t>
            </a:r>
          </a:p>
          <a:p>
            <a:endParaRPr lang="en-US" dirty="0"/>
          </a:p>
          <a:p>
            <a:r>
              <a:rPr lang="en-US" dirty="0"/>
              <a:t>Lowered anticoagulation goals; q1 neurologic checks, q 6-12 hour CT head scans</a:t>
            </a:r>
          </a:p>
          <a:p>
            <a:endParaRPr lang="en-US" dirty="0"/>
          </a:p>
          <a:p>
            <a:r>
              <a:rPr lang="en-US" dirty="0"/>
              <a:t>ECMO day1: OR for Inari </a:t>
            </a:r>
            <a:r>
              <a:rPr lang="en-US" dirty="0" err="1"/>
              <a:t>Flowtriever</a:t>
            </a:r>
            <a:r>
              <a:rPr lang="en-US" dirty="0"/>
              <a:t> Percutaneous Thrombectomy</a:t>
            </a:r>
          </a:p>
        </p:txBody>
      </p:sp>
    </p:spTree>
    <p:extLst>
      <p:ext uri="{BB962C8B-B14F-4D97-AF65-F5344CB8AC3E}">
        <p14:creationId xmlns:p14="http://schemas.microsoft.com/office/powerpoint/2010/main" val="1214965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E182-3169-F051-2D20-D2E70B6C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9958" y="22074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A6FE-4712-A666-FB76-5B69F3CD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2916" cy="4351338"/>
          </a:xfrm>
        </p:spPr>
        <p:txBody>
          <a:bodyPr>
            <a:normAutofit/>
          </a:bodyPr>
          <a:lstStyle/>
          <a:p>
            <a:r>
              <a:rPr lang="en-US" dirty="0"/>
              <a:t>ECMO day 2: ECMO decannulation + IVC filter</a:t>
            </a:r>
          </a:p>
          <a:p>
            <a:r>
              <a:rPr lang="en-US" dirty="0"/>
              <a:t>Post decannulation CT: </a:t>
            </a:r>
            <a:r>
              <a:rPr lang="en-US" dirty="0" err="1"/>
              <a:t>Caval</a:t>
            </a:r>
            <a:r>
              <a:rPr lang="en-US" dirty="0"/>
              <a:t> free-floating thrombus </a:t>
            </a:r>
            <a:r>
              <a:rPr lang="en-US" i="1" dirty="0"/>
              <a:t>above </a:t>
            </a:r>
            <a:r>
              <a:rPr lang="en-US" dirty="0"/>
              <a:t>the IVC filter</a:t>
            </a:r>
          </a:p>
          <a:p>
            <a:r>
              <a:rPr lang="en-US" dirty="0"/>
              <a:t>Next day: Percutaneous </a:t>
            </a:r>
            <a:r>
              <a:rPr lang="en-US" dirty="0" err="1"/>
              <a:t>caval</a:t>
            </a:r>
            <a:r>
              <a:rPr lang="en-US" dirty="0"/>
              <a:t> thrombectomy (from the neck)</a:t>
            </a:r>
          </a:p>
          <a:p>
            <a:pPr lvl="1"/>
            <a:r>
              <a:rPr lang="en-US" dirty="0"/>
              <a:t>Positive HIT panel reported intra-operative</a:t>
            </a:r>
          </a:p>
          <a:p>
            <a:r>
              <a:rPr lang="en-US" dirty="0"/>
              <a:t>Bivalirudin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DF607E7-52B9-2698-D1F1-4B79D96247CC}"/>
              </a:ext>
            </a:extLst>
          </p:cNvPr>
          <p:cNvSpPr/>
          <p:nvPr/>
        </p:nvSpPr>
        <p:spPr>
          <a:xfrm>
            <a:off x="8590547" y="2298032"/>
            <a:ext cx="541421" cy="421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15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84F9-54D2-AFD7-7BAC-7593AF36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A7A00-995E-DDAF-9E58-75E00ED9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6663" cy="4351338"/>
          </a:xfrm>
        </p:spPr>
        <p:txBody>
          <a:bodyPr/>
          <a:lstStyle/>
          <a:p>
            <a:r>
              <a:rPr lang="en-US" dirty="0"/>
              <a:t>ICU next several days</a:t>
            </a:r>
          </a:p>
          <a:p>
            <a:r>
              <a:rPr lang="en-US" dirty="0"/>
              <a:t>Eventually discharged HD 24</a:t>
            </a:r>
          </a:p>
          <a:p>
            <a:r>
              <a:rPr lang="en-US" dirty="0"/>
              <a:t>Recovered well</a:t>
            </a:r>
          </a:p>
          <a:p>
            <a:r>
              <a:rPr lang="en-US" dirty="0"/>
              <a:t>Skull placed back on head last week</a:t>
            </a:r>
          </a:p>
          <a:p>
            <a:r>
              <a:rPr lang="en-US" dirty="0"/>
              <a:t>Will receive IVC filter removal in next few weeks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28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EE18-4311-4345-AC11-19D9F7CE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8543" y="29609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Case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457A4-B24B-3E4C-BCC9-F19ED846F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69 </a:t>
            </a:r>
            <a:r>
              <a:rPr lang="en-US" dirty="0" err="1"/>
              <a:t>yo</a:t>
            </a:r>
            <a:r>
              <a:rPr lang="en-US" dirty="0"/>
              <a:t> lady with syncopal event in the morning while cooking</a:t>
            </a:r>
          </a:p>
          <a:p>
            <a:endParaRPr lang="en-US" dirty="0"/>
          </a:p>
          <a:p>
            <a:r>
              <a:rPr lang="en-US" dirty="0"/>
              <a:t>History of colon cancer s/p colon resection and ostomy</a:t>
            </a:r>
          </a:p>
          <a:p>
            <a:endParaRPr lang="en-US" dirty="0"/>
          </a:p>
          <a:p>
            <a:r>
              <a:rPr lang="en-US" dirty="0"/>
              <a:t>Admitted in AM with new onset hypoxia and tachycardia</a:t>
            </a:r>
          </a:p>
          <a:p>
            <a:endParaRPr lang="en-US" dirty="0"/>
          </a:p>
          <a:p>
            <a:r>
              <a:rPr lang="en-US" dirty="0"/>
              <a:t>Large saddle PE on 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80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B011-5B36-A143-BA9A-B81819E8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7AB2-4CE0-7748-8344-1072C15B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Pulmonary Embolism has a high morbidity and mortality</a:t>
            </a:r>
          </a:p>
          <a:p>
            <a:endParaRPr lang="en-US" dirty="0"/>
          </a:p>
          <a:p>
            <a:r>
              <a:rPr lang="en-US" dirty="0"/>
              <a:t>We have advanced capabilities in our state to manage this problem that has demonstrated good clinical outcomes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Every facility in the state has different abilities and resources to manage complex PE issues</a:t>
            </a:r>
          </a:p>
          <a:p>
            <a:endParaRPr lang="en-US" dirty="0"/>
          </a:p>
          <a:p>
            <a:r>
              <a:rPr lang="en-US" dirty="0"/>
              <a:t>UNM is a safety-net for the state to mitigate these differences, and has resources available for providers who need help and/or transfer for sicker PE patients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3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469C-2F0E-E175-E733-2ACCB168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Massive vs </a:t>
            </a:r>
            <a:r>
              <a:rPr lang="en-US" dirty="0" err="1"/>
              <a:t>Submassive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02561-CCEE-B017-916B-50EC870B9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Submassive</a:t>
            </a:r>
            <a:r>
              <a:rPr lang="en-US" dirty="0"/>
              <a:t> and Massive delineations are NOT dependent upon magnitude of clot burden, but rather effect clot is having on the heart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a hemodynamic finding not an imaging finding</a:t>
            </a:r>
          </a:p>
        </p:txBody>
      </p:sp>
    </p:spTree>
    <p:extLst>
      <p:ext uri="{BB962C8B-B14F-4D97-AF65-F5344CB8AC3E}">
        <p14:creationId xmlns:p14="http://schemas.microsoft.com/office/powerpoint/2010/main" val="60438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1E24-0D78-4F47-90EE-57E60C8C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Massive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8D2C0-4115-1947-AAF3-192FB6941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25-50% mortality</a:t>
            </a:r>
          </a:p>
          <a:p>
            <a:endParaRPr lang="en-US" dirty="0"/>
          </a:p>
          <a:p>
            <a:r>
              <a:rPr lang="en-US" dirty="0"/>
              <a:t>Patients commonly present in cardiac arrest or in extremis to an emergency room</a:t>
            </a:r>
          </a:p>
          <a:p>
            <a:endParaRPr lang="en-US" dirty="0"/>
          </a:p>
          <a:p>
            <a:r>
              <a:rPr lang="en-US" dirty="0"/>
              <a:t>Historically first line treatment was systemic TPA</a:t>
            </a:r>
          </a:p>
          <a:p>
            <a:endParaRPr lang="en-US" dirty="0"/>
          </a:p>
          <a:p>
            <a:r>
              <a:rPr lang="en-US" dirty="0"/>
              <a:t>Open Pulmonary embolectomy and catheter directed therapies have been advocated as adjuncts to systemic TPA in past decades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D5E3-CE70-5345-99F5-94F5F972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Submassive</a:t>
            </a:r>
            <a:r>
              <a:rPr lang="en-US" dirty="0"/>
              <a:t>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F3FA3-B219-9247-8812-35DDD6650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5-8% in hospital mortality</a:t>
            </a:r>
          </a:p>
          <a:p>
            <a:endParaRPr lang="en-US" dirty="0"/>
          </a:p>
          <a:p>
            <a:r>
              <a:rPr lang="en-US" dirty="0"/>
              <a:t>Persistent RV dysfunction after a PE however associated with:</a:t>
            </a:r>
          </a:p>
          <a:p>
            <a:pPr lvl="1"/>
            <a:r>
              <a:rPr lang="en-US" dirty="0"/>
              <a:t>Increase risk of 90-day mortality from PE</a:t>
            </a:r>
          </a:p>
          <a:p>
            <a:pPr lvl="1"/>
            <a:r>
              <a:rPr lang="en-US" dirty="0"/>
              <a:t>Increased risk of recurrent PE</a:t>
            </a:r>
          </a:p>
          <a:p>
            <a:pPr lvl="1"/>
            <a:r>
              <a:rPr lang="en-US" dirty="0"/>
              <a:t>Increased incidence of CTEPH</a:t>
            </a:r>
          </a:p>
          <a:p>
            <a:pPr lvl="1"/>
            <a:r>
              <a:rPr lang="en-US" dirty="0"/>
              <a:t>Increase risk of hospital re-admission</a:t>
            </a:r>
          </a:p>
          <a:p>
            <a:pPr lvl="1"/>
            <a:endParaRPr lang="en-US" dirty="0"/>
          </a:p>
          <a:p>
            <a:r>
              <a:rPr lang="en-US" dirty="0"/>
              <a:t>Evolving body of literature that demonstrates severe long-term morbidities associated with </a:t>
            </a:r>
            <a:r>
              <a:rPr lang="en-US" dirty="0" err="1"/>
              <a:t>submassive</a:t>
            </a:r>
            <a:r>
              <a:rPr lang="en-US" dirty="0"/>
              <a:t> PE including detrimental effects on exercise tolerance and quality of life metrics</a:t>
            </a:r>
          </a:p>
        </p:txBody>
      </p:sp>
    </p:spTree>
    <p:extLst>
      <p:ext uri="{BB962C8B-B14F-4D97-AF65-F5344CB8AC3E}">
        <p14:creationId xmlns:p14="http://schemas.microsoft.com/office/powerpoint/2010/main" val="402140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C146B-3C0B-E943-8B53-7C7D9029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19EEA-77E6-7C48-9E8F-A558F74B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9715"/>
            <a:ext cx="10515600" cy="2679612"/>
          </a:xfrm>
        </p:spPr>
        <p:txBody>
          <a:bodyPr/>
          <a:lstStyle/>
          <a:p>
            <a:r>
              <a:rPr lang="en-US" dirty="0"/>
              <a:t>Nearly half of all 90-day deaths in </a:t>
            </a:r>
            <a:r>
              <a:rPr lang="en-US" dirty="0" err="1"/>
              <a:t>submassive</a:t>
            </a:r>
            <a:r>
              <a:rPr lang="en-US" dirty="0"/>
              <a:t> PE patients occurred </a:t>
            </a:r>
            <a:r>
              <a:rPr lang="en-US" i="1" dirty="0"/>
              <a:t>after</a:t>
            </a:r>
            <a:r>
              <a:rPr lang="en-US" dirty="0"/>
              <a:t> patient had been discharged</a:t>
            </a:r>
          </a:p>
          <a:p>
            <a:pPr lvl="1"/>
            <a:r>
              <a:rPr lang="en-US" dirty="0"/>
              <a:t>45% of these deaths directly attributed to PE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4514A-47AE-EA44-AE5B-6FDFB139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65" y="278673"/>
            <a:ext cx="5841302" cy="35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1813</Words>
  <Application>Microsoft Office PowerPoint</Application>
  <PresentationFormat>Widescreen</PresentationFormat>
  <Paragraphs>314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MS Mincho</vt:lpstr>
      <vt:lpstr>Times New Roman</vt:lpstr>
      <vt:lpstr>Office Theme</vt:lpstr>
      <vt:lpstr>An Organized Approach to Life Threatening Pulmonary Embolism</vt:lpstr>
      <vt:lpstr>Outline</vt:lpstr>
      <vt:lpstr>Epidemiology</vt:lpstr>
      <vt:lpstr>Pathophysiology of PE morbidity and death</vt:lpstr>
      <vt:lpstr>Classification of PEs</vt:lpstr>
      <vt:lpstr>Massive vs Submassive</vt:lpstr>
      <vt:lpstr>Massive PE</vt:lpstr>
      <vt:lpstr>Submassive PE</vt:lpstr>
      <vt:lpstr>PowerPoint Presentation</vt:lpstr>
      <vt:lpstr>PowerPoint Presentation</vt:lpstr>
      <vt:lpstr>Results</vt:lpstr>
      <vt:lpstr>Measuring RV strain</vt:lpstr>
      <vt:lpstr>Measuring RV strain: RV/LV ratio</vt:lpstr>
      <vt:lpstr>Normal RV/LV Ratio: &lt; 0.9</vt:lpstr>
      <vt:lpstr>Abnormal RV/LV ratio: &gt;1.0</vt:lpstr>
      <vt:lpstr>RV/LV ranges</vt:lpstr>
      <vt:lpstr>Trends in PE management</vt:lpstr>
      <vt:lpstr>Initial Management of all PEs</vt:lpstr>
      <vt:lpstr>PE Toolkit</vt:lpstr>
      <vt:lpstr>ECMO</vt:lpstr>
      <vt:lpstr>ECMO for PE</vt:lpstr>
      <vt:lpstr>PowerPoint Presentation</vt:lpstr>
      <vt:lpstr>Continued</vt:lpstr>
      <vt:lpstr>UNM protocol for Massive PE</vt:lpstr>
      <vt:lpstr>Catheter-directed Thrombolysis</vt:lpstr>
      <vt:lpstr>EKOS (Continued)</vt:lpstr>
      <vt:lpstr>PowerPoint Presentation</vt:lpstr>
      <vt:lpstr>Continued</vt:lpstr>
      <vt:lpstr>CDT was effective at normalizing RV function</vt:lpstr>
      <vt:lpstr>Inari Flowtriever Thrombectomy Catheter</vt:lpstr>
      <vt:lpstr>Continued</vt:lpstr>
      <vt:lpstr>Flowtriever</vt:lpstr>
      <vt:lpstr>Evolution of PE Program at UNM</vt:lpstr>
      <vt:lpstr>UNM 2021-2022 PE data: 39 procedures</vt:lpstr>
      <vt:lpstr>2023</vt:lpstr>
      <vt:lpstr>PE patients</vt:lpstr>
      <vt:lpstr>Standard vs non-standard patients?</vt:lpstr>
      <vt:lpstr>Risk stratification prior to UNM H.E.L.P NM Consultation</vt:lpstr>
      <vt:lpstr> High Risk PE Patients</vt:lpstr>
      <vt:lpstr>Patients UNM has accepted and not accepted recently</vt:lpstr>
      <vt:lpstr>UNM</vt:lpstr>
      <vt:lpstr>PowerPoint Presentation</vt:lpstr>
      <vt:lpstr> (continued)</vt:lpstr>
      <vt:lpstr>Continued</vt:lpstr>
      <vt:lpstr>HD#3-4</vt:lpstr>
      <vt:lpstr>Continued</vt:lpstr>
      <vt:lpstr>Case #2</vt:lpstr>
      <vt:lpstr>HD#8</vt:lpstr>
      <vt:lpstr>CT</vt:lpstr>
      <vt:lpstr>ECMO day 0-1</vt:lpstr>
      <vt:lpstr>Continued</vt:lpstr>
      <vt:lpstr>Continued</vt:lpstr>
      <vt:lpstr>Case #3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Organized Approach to Life Threatening Pulmonary Embolism</dc:title>
  <dc:creator>Sundeep S Guliani</dc:creator>
  <cp:lastModifiedBy>Jessica Rienstra</cp:lastModifiedBy>
  <cp:revision>7</cp:revision>
  <dcterms:created xsi:type="dcterms:W3CDTF">2023-07-09T00:30:10Z</dcterms:created>
  <dcterms:modified xsi:type="dcterms:W3CDTF">2023-07-12T13:31:35Z</dcterms:modified>
</cp:coreProperties>
</file>