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  <p:sldId id="273" r:id="rId20"/>
    <p:sldId id="274" r:id="rId21"/>
    <p:sldId id="275" r:id="rId22"/>
    <p:sldId id="276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7"/>
    <p:restoredTop sz="94503"/>
  </p:normalViewPr>
  <p:slideViewPr>
    <p:cSldViewPr snapToGrid="0">
      <p:cViewPr varScale="1">
        <p:scale>
          <a:sx n="105" d="100"/>
          <a:sy n="105" d="100"/>
        </p:scale>
        <p:origin x="208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121AD-DD5A-5241-9363-6B7D281CC5F6}" type="datetimeFigureOut">
              <a:rPr lang="en-US" smtClean="0"/>
              <a:t>7/24/23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2CF6C-8C28-F64F-85AF-D629324FB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28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2CF6C-8C28-F64F-85AF-D629324FBB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62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2CF6C-8C28-F64F-85AF-D629324FBB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255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C3F5E-D66A-F79E-DA8E-E1E54987B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73AD20-CD3B-9F39-834B-06E8B72F8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60F6D-9106-F0E4-DFD6-ECB7F925C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29A77-7042-0D82-F18A-760EFD3E8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3349F-00B3-C01D-00C6-82DE30A9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5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4F011-C573-9DAC-A5CB-9C60B9B74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2F5EC8-7B36-9C17-75E1-FCE23CB74D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CF605-97E9-3983-BD6F-5F122EB05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F91DF-15ED-40C8-E0A2-AB7425A52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90E8E-414E-ED3D-6348-A9C42D86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3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628A68-0D69-8197-B2B1-3496EFA207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B1A132-5DB3-ACC6-0CA7-1CBC1BE08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F86EF-7BBF-F46D-3853-72E5626CA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F3663-B768-958C-4618-9B21DF3E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CD77C-706F-B632-C93B-89F6200A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90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DA3C4-0AA9-383D-D9FC-716014C25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A69A7-ADEA-B087-4B91-B42D1B4BE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D1B3E-BAFA-233A-64C7-CF6363693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14486-383F-5B9A-F1CE-1F16129A6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3F13E-2825-8D56-E618-11E1727C1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27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742E0-7207-6935-F706-52F22E03C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0A081A-306E-AE41-AFA7-EFC1B8047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7868F-7865-580F-5685-4253F92E9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11235-1D92-151D-6671-8DC8CB54C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6C6CD-B47A-DD0B-C936-F7145FEFC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0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95B85-4653-D9F2-6CAA-0436C4CAB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C0554-BB29-DADE-E60B-26DA208C2B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6A757-79D0-FFB2-4D45-610113F7D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214AA-C0E7-F598-A7B1-9C692F9F1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82E3F-42E7-F36B-9C34-8139A2C7D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D5367-A18B-598B-FBCD-23F6A11A3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8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1401E-4F2B-D675-D1AB-A1518554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08B8D-D0C5-B245-09F9-5F909F8E1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A6F9C-8AA6-E8F9-1740-E078C6F2C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3335A3-D017-E141-4AD7-C24A80B667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6BCF1E-042D-6254-E6A6-1605D0C37F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EE93AC-CDD1-06A8-8B29-A2028B11E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F3D5CF-2808-AF5D-9252-B39C8A34D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C18AB1-84B7-9EDE-447C-1022DFF07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1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E3DAD-AC97-14AD-2750-B6D11A5E0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667797-AA02-63E7-518E-F1A00535C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D57C65-8896-D48A-9B54-FAED74A8D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DDECFE-4F83-6FE5-4DBA-E18A4EA8E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633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09EE59-AEE8-8D61-6352-D8B3BFCED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3A6684-42DC-AFCF-BA0E-28096254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A35D67-971E-B5AE-25C1-99392546D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10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6C294-8B61-65BE-770B-E6B45D940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C8492-50A8-326D-25E5-236120C83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EEEF64-7879-981B-7EF8-BDE4F1FAD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2C5782-D667-0E18-2CCB-7B255337C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40BF3-495D-0513-A7DF-8D4167A37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2C885A-CE98-C30B-9028-A4FDED6EC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8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FBC08-CF52-7A2C-CF50-B5386470D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4DEA88-50E0-B202-76D7-971F7F07F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466989-195C-3D1B-A0D4-10522AA4C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DE0CD-8E5A-030B-A864-2C22D6B18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0E579-68CB-067B-5BF7-CD17680ED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925D1C-479C-9E4E-C095-D1D058C11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6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F9E08A-901A-27BD-A68D-5871A0484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1B01C-0B1D-9C7B-2D76-57361260A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475DB-D5E4-388F-A97B-FBEBA75A6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9EEC1-CE19-EC42-A86B-6713E6139A9A}" type="datetimeFigureOut">
              <a:rPr lang="en-US" smtClean="0"/>
              <a:t>7/24/23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C3F4F-B989-EF47-16F0-E8F6CA63A2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9B66E-9345-1591-2418-42C94B02B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21FA9-EECD-8C43-921E-2E078986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9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C80BF-12ED-0230-055D-E0D7E2EB9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856" y="681037"/>
            <a:ext cx="10515600" cy="780287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Cultural Assessments tools and </a:t>
            </a:r>
            <a:b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tribal specific ways</a:t>
            </a:r>
            <a:b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62A44-0009-66ED-239B-9F2956593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324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 algn="ctr">
              <a:buNone/>
            </a:pPr>
            <a:endParaRPr lang="en-US" b="1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ECHO Northwest Portland Area Indian Health Board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f</a:t>
            </a:r>
            <a:r>
              <a:rPr lang="en-US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unded by the Indian Health Service Alzheimer’s Grant Program</a:t>
            </a:r>
            <a:endParaRPr lang="en-US" b="1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b="1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role of cultural and traditional ways/practices integrated in assessing loved ones who might be experiencing </a:t>
            </a:r>
          </a:p>
          <a:p>
            <a:pPr marL="0" indent="0" algn="ctr">
              <a:buNone/>
            </a:pPr>
            <a:r>
              <a:rPr lang="en-US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memory or thinking problems.</a:t>
            </a:r>
          </a:p>
          <a:p>
            <a:pPr marL="0" indent="0" algn="ctr">
              <a:buNone/>
            </a:pPr>
            <a:endParaRPr lang="en-US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 algn="ctr">
              <a:buNone/>
            </a:pPr>
            <a:endParaRPr lang="en-US" b="1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2200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2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Presenter: Dr. J. Neil Henderson</a:t>
            </a:r>
          </a:p>
          <a:p>
            <a:pPr marL="0" indent="0" algn="ctr">
              <a:buNone/>
            </a:pPr>
            <a:r>
              <a:rPr lang="en-US" sz="2200" b="1" dirty="0">
                <a:solidFill>
                  <a:srgbClr val="222222"/>
                </a:solidFill>
                <a:latin typeface="Arial" panose="020B0604020202020204" pitchFamily="34" charset="0"/>
              </a:rPr>
              <a:t>(Oklahoma Choctaw)</a:t>
            </a:r>
          </a:p>
          <a:p>
            <a:pPr marL="0" indent="0" algn="ctr">
              <a:buNone/>
            </a:pPr>
            <a:r>
              <a:rPr lang="en-US" sz="22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Professor Emeritus, University of Minnesota Medical School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286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2B56A-3842-9A77-31CE-D4B81DF6B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DOING THE CULTURAL ASSESSMENT</a:t>
            </a:r>
            <a:br>
              <a:rPr lang="en-U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SPECIAL OR RELIGIOUS ASPECTS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B3225-0B9A-B15F-6970-9A243DBD5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9.	What's going on when the person may appear to talk to 	others that we don't see?</a:t>
            </a: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10.	Do older people sometimes have special 	communications with the other side prior to death?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36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DF273-BFCE-1AFA-A89A-7573E44C7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DOING THE CULTURAL ASSESSMENT</a:t>
            </a:r>
            <a:br>
              <a:rPr lang="en-U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EMIC COURSE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D1537-87D8-E97E-4675-C4AB88C63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11.	How will this condition change as time goes by?</a:t>
            </a:r>
          </a:p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12.	Will those changes require some different ways 	of responding to the person?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56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D7B3E-8549-2849-1683-B834AF899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DOING THE CULTURAL ASSESSMENT</a:t>
            </a:r>
            <a:br>
              <a:rPr lang="en-U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400" b="1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WHO SHOULD </a:t>
            </a:r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HELP?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4F7F3-282B-C122-80F6-6279DEE33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13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Who are the people that should be involved in trying to help?</a:t>
            </a:r>
          </a:p>
          <a:p>
            <a:pPr marL="514350" indent="-514350">
              <a:buFont typeface="+mj-lt"/>
              <a:buAutoNum type="arabicPeriod" startAt="13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13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Who should provide treatment to the person?</a:t>
            </a:r>
          </a:p>
          <a:p>
            <a:pPr marL="514350" indent="-514350">
              <a:buFont typeface="+mj-lt"/>
              <a:buAutoNum type="arabicPeriod" startAt="13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13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Should traditional healers be involved?</a:t>
            </a:r>
          </a:p>
          <a:p>
            <a:pPr marL="514350" indent="-514350">
              <a:buFont typeface="+mj-lt"/>
              <a:buAutoNum type="arabicPeriod" startAt="13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13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13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Are those people available in your area?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1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50794-2AF1-FEBE-D1B5-783113DD9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DOING THE CULTURAL ASSESSMENT</a:t>
            </a:r>
            <a:br>
              <a:rPr lang="en-U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400" b="1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SHOULD TREATMENT INCLUDE</a:t>
            </a:r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990BD-70E9-1644-61C4-8217D46DD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17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What kinds of things should be done to help 	improve the condition?</a:t>
            </a:r>
          </a:p>
          <a:p>
            <a:pPr marL="514350" indent="-514350">
              <a:buFont typeface="+mj-lt"/>
              <a:buAutoNum type="arabicPeriod" startAt="17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17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17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What kinds of things should be done to comfort 	the person, if 	needed?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19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26758-1EAD-18CE-2265-5670BA77B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DOING THE CULTURAL ASSESSMENT</a:t>
            </a:r>
            <a:br>
              <a:rPr lang="en-U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400" b="1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END OF LIFE NEEDS</a:t>
            </a:r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8C131-ACFD-E568-3216-A03C0B548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19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Are there special things that should be done as 	the person gets closer to transitioning to the 	other side?</a:t>
            </a:r>
          </a:p>
          <a:p>
            <a:pPr marL="514350" indent="-514350">
              <a:buFont typeface="+mj-lt"/>
              <a:buAutoNum type="arabicPeriod" startAt="19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19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 Are there certain people that should be present?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62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F097D-9CB3-4A47-C5FB-8A8821B5A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MAKING SENSE OF THE CAREGIVER’S </a:t>
            </a:r>
            <a:b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STORY OF CAREGIVING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F4DE4-00D3-C892-EEEE-9A4080D47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NOTE: Asking all the questions at once is 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necessary, </a:t>
            </a:r>
            <a:r>
              <a:rPr lang="en-US" b="1" i="1" u="sng" dirty="0">
                <a:latin typeface="Arial" panose="020B0604020202020204" pitchFamily="34" charset="0"/>
                <a:cs typeface="Arial" panose="020B0604020202020204" pitchFamily="34" charset="0"/>
              </a:rPr>
              <a:t>plus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asking all or just a few questions only one time is not enough to get the fullest Story of Caregiving.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62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B3B1-387B-9661-0CAF-3E905B2A4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8640"/>
            <a:ext cx="10515600" cy="106466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MAKING SENSE OF THE SOC:</a:t>
            </a:r>
            <a:b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CONSTRUCT OF CAREGIVING</a:t>
            </a:r>
            <a:br>
              <a:rPr lang="en-US" b="1" dirty="0">
                <a:highlight>
                  <a:srgbClr val="FFFF00"/>
                </a:highlight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EF6BB-E7E5-550D-3FA1-44C5DC6EA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What were the first signs noticed?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Cognitive change? (biomedical)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Socio-emotional change (personalistic)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Both (synthetic)</a:t>
            </a:r>
          </a:p>
          <a:p>
            <a:pPr marL="0" indent="0">
              <a:buNone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5.   What proportion of the above categories is revealed?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3141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B3B1-387B-9661-0CAF-3E905B2A4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8640"/>
            <a:ext cx="10515600" cy="106466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MAKING SENSE OF THE SOC:</a:t>
            </a:r>
            <a:b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CONSTRUCT OF CAREGIVING</a:t>
            </a:r>
            <a:br>
              <a:rPr lang="en-US" b="1" dirty="0">
                <a:highlight>
                  <a:srgbClr val="FFFF00"/>
                </a:highlight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EF6BB-E7E5-550D-3FA1-44C5DC6EA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was done about the first signs? Denial, prayer, see a traditional healer, biomedical workup.</a:t>
            </a:r>
          </a:p>
          <a:p>
            <a:pPr marL="514350" indent="-514350">
              <a:buFont typeface="+mj-lt"/>
              <a:buAutoNum type="arabicPeriod" startAt="6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were statements about the cause(s) of dementia? </a:t>
            </a:r>
          </a:p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Neuronal loss (biomedical); </a:t>
            </a:r>
          </a:p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Age (naturalistic); </a:t>
            </a:r>
          </a:p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Life misbehavior (personalistic).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609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87EE2-2B62-5D2F-551C-4294AA30B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MAKING SENSE OF THE SOC:</a:t>
            </a:r>
            <a:b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HELP SEEKING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223A7-F944-0555-5305-9353C64B6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Who should provide treatment?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Physician (biomedical); 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Social Worker/Social Services (personalistic); 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Traditional healer (cultural); 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Multiple (synthetic).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679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F7CE1-F50B-FC2F-909A-078FC3EAA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MAKING SENSE OF THE SOC:</a:t>
            </a:r>
            <a:b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E5CD8-328E-1C3D-D1AC-E7B21364B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WHAT ARE EXPECTATIONS OF HELPING ACTIONS?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Medication (biomedical)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Prayer (cultural)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Traditional healing ceremonies (cultural)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Counseling (personalistic); 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Multiple (synthetic).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434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E76F2CE-9CCC-12BF-8646-D7447B797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1887"/>
            <a:ext cx="10515600" cy="117565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CULTURAL &amp; PERSONAL VIEW ASSESSMENT OF </a:t>
            </a:r>
            <a:b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DEMENTIA CAREGIVERS</a:t>
            </a:r>
            <a:b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168100-C705-4C04-E57A-4208CE3DA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elicit caregivers’ </a:t>
            </a:r>
            <a:r>
              <a:rPr lang="en-US" sz="3600" b="1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STORIES OF CAREGIVING 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(per my curriculum in the </a:t>
            </a:r>
            <a:r>
              <a:rPr lang="en-US" sz="36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Savvy Caregiver in Indian Country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training)</a:t>
            </a:r>
          </a:p>
          <a:p>
            <a:pPr marL="0" indent="0">
              <a:buNone/>
            </a:pP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Ways to elicit </a:t>
            </a:r>
            <a:r>
              <a:rPr lang="en-US" sz="3600" b="1" i="1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Stories of Caregiving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Ways to find categories in </a:t>
            </a:r>
            <a:r>
              <a:rPr lang="en-US" sz="3600" b="1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Stories of Caregiving 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make sense of what you’re told.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Ways to use your findings.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7881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82402-A3A0-BB60-18FF-E086575B6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APPLYING THE FINDINGS OF THE CULTURAL ASSESSMENT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A05ED-A20D-53C8-7C3C-FEB26C892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443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Caregiver embarrassment about the dementia?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Blaming the affected person?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Negligent caregiving?</a:t>
            </a:r>
          </a:p>
          <a:p>
            <a:pPr mar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SUMMARY: uninformed; associates the behavioral aberrations as crazy; life out of balance?</a:t>
            </a:r>
          </a:p>
          <a:p>
            <a:pPr mar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ACTION: Educate the caregiver that dementia is an organic condition; brain changes/deterioration cause the changes in their memory, thinking, and behavior; it not the caregiver’s fault nor the affected person; crazy is not an appropriate way to think about it.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85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BC6A3-D3AB-275B-6258-BA3612F96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APPLYING THE FINDINGS OF THE CULTURAL ASSESSMENT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0589B-B735-96F5-6DC4-7684E8616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Diligent about medications and doctor appointments?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Reads a lot about dementia?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Accepts the condition as abnormal aging?</a:t>
            </a:r>
          </a:p>
          <a:p>
            <a:pPr marL="0" indent="0">
              <a:buNone/>
            </a:pPr>
            <a:endParaRPr lang="en-US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SUMMARY: biomedical orientation primarily; seeks pathological explanations; treatment is pharmacologic and loving caregiving?</a:t>
            </a:r>
          </a:p>
          <a:p>
            <a:pPr marL="0" indent="0">
              <a:buNone/>
            </a:pPr>
            <a:endParaRPr lang="en-US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ACTION: respect the caregiver’s way of coping; educate about the affected person’s remaining strengths and emotional capacities and needs; support caregiver self-care?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7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2589A-213C-82B5-CD61-BB518BCF4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APPLYING THE FINDINGS OF THE CULTURAL ASSESSMENT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26A01-3E03-CC2C-A33A-5813DF152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Affected person is preparing to go to the other side?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Traditional healer most valued?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Walking on and greeting the ancestors’ songs?</a:t>
            </a:r>
          </a:p>
          <a:p>
            <a:pPr marL="0" indent="0">
              <a:buNone/>
            </a:pP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SUMMARY: culturally embedded explanations and perspectives about the condition; uses biomedicine but considers traditional healing superior?</a:t>
            </a:r>
          </a:p>
          <a:p>
            <a:pPr marL="0" indent="0">
              <a:buNone/>
            </a:pP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ACTION: show respect for the caregiver’s cultural belief system; if acceptable to the caregiver, assist in supporting the cultural approach by showing value for it; possibly consider that added biomedicine to the mix of end-of-life care.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02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C4FFC-9E51-A202-156A-0A8F5CC1E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E3B8C-1285-4F48-D128-12FFA49EB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024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Elicit “Stories of Caregiving” using the questions above.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Fit responses into the categories: biomedical, naturalistic, cultural, and/or personalistic.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Most people use a mixed or synthetic set of thoughts about health and disease: What is the predominate category of thinking for this caregiver?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Adjust your conversation, aid, or teaching to communicate with the caregiver in an optimal way for the best social and educational outcomes.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36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BD184-9E30-8D4B-62C1-02B95BC3F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WHY DO CULTURAL ASSESSMENT?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BF07F-4E2F-7178-FD83-896E54526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7387"/>
            <a:ext cx="10515600" cy="503316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There’s more to caregiving and working with caregivers than what I call </a:t>
            </a:r>
            <a:r>
              <a:rPr lang="en-US" sz="11200" b="1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“tasks and tricks”.</a:t>
            </a:r>
          </a:p>
          <a:p>
            <a:pPr marL="0" indent="0">
              <a:buNone/>
            </a:pPr>
            <a:r>
              <a:rPr lang="en-US" sz="1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Life contexts: </a:t>
            </a:r>
            <a:endParaRPr lang="en-US" sz="1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indent="-1371600">
              <a:buFont typeface="+mj-lt"/>
              <a:buAutoNum type="arabicPeriod"/>
            </a:pPr>
            <a:r>
              <a:rPr lang="en-US" sz="9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Analogous to personalized medicine: understand this particular caregiver.</a:t>
            </a:r>
          </a:p>
          <a:p>
            <a:pPr marL="1371600" indent="-1371600">
              <a:buFont typeface="+mj-lt"/>
              <a:buAutoNum type="arabicPeriod"/>
            </a:pPr>
            <a:endParaRPr lang="en-US" sz="9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indent="-1371600">
              <a:buFont typeface="+mj-lt"/>
              <a:buAutoNum type="arabicPeriod"/>
            </a:pPr>
            <a:r>
              <a:rPr lang="en-US" sz="9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cumulative experience of a person’s life in beliefs, values, perspectives.</a:t>
            </a:r>
          </a:p>
          <a:p>
            <a:pPr marL="1371600" indent="-1371600">
              <a:buFont typeface="+mj-lt"/>
              <a:buAutoNum type="arabicPeriod"/>
            </a:pPr>
            <a:endParaRPr lang="en-US" sz="96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indent="-1371600">
              <a:buFont typeface="+mj-lt"/>
              <a:buAutoNum type="arabicPeriod"/>
            </a:pPr>
            <a:r>
              <a:rPr lang="en-US" sz="9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Informal and formal education.</a:t>
            </a:r>
          </a:p>
          <a:p>
            <a:pPr marL="1371600" indent="-1371600">
              <a:buFont typeface="+mj-lt"/>
              <a:buAutoNum type="arabicPeriod"/>
            </a:pPr>
            <a:endParaRPr lang="en-US" sz="9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indent="-1371600">
              <a:buFont typeface="+mj-lt"/>
              <a:buAutoNum type="arabicPeriod"/>
            </a:pPr>
            <a:r>
              <a:rPr lang="en-US" sz="9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those are applied to living and caregiving.</a:t>
            </a:r>
          </a:p>
          <a:p>
            <a:pPr marL="1371600" indent="-1371600">
              <a:buFont typeface="+mj-lt"/>
              <a:buAutoNum type="arabicPeriod"/>
            </a:pPr>
            <a:endParaRPr lang="en-US" sz="9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indent="-1371600">
              <a:buFont typeface="+mj-lt"/>
              <a:buAutoNum type="arabicPeriod"/>
            </a:pPr>
            <a:r>
              <a:rPr lang="en-US" sz="9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Discover Insights to caregivers’ foundations of thought and action about dementia.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02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75E23-14FB-87F4-9029-B1F75EF87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5558"/>
            <a:ext cx="10515600" cy="119198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 OF VARIOUS WAYS INTERPRETING DISEASE AND ILLNESS</a:t>
            </a:r>
            <a:b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7AD44-CEE4-8805-0B27-6AF048A7F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Disease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pathophysiology of a condition or etic, objective explanation.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Illness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the personal experience of living a condition or emic, subjective explanation.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Naturalistic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the reality of human existence is naturally good and bad.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Allopathic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some factor has been introduced and causes disease so must be expunged.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66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5713D-B37C-D18D-89A1-584E260A6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 OF VARIOUS WAYS INTERPRETING DISEASE AND ILLNESS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42BC5-79EE-E1F4-A375-B40CEAFAC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Balance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healthy life occurs when biological, emotional, and cultural factors are in harmonious balance.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pluralism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use of various models of explanation for conditions.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use these models not only to </a:t>
            </a:r>
            <a:r>
              <a:rPr lang="en-US" sz="3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sickness but to use them as a basis for action.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</a:t>
            </a: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that is rational based on their accepted beliefs about causation.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1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7EA7-B600-4B89-7317-16D40C258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857"/>
            <a:ext cx="10515600" cy="11919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STORIES OF CAREGIVING ARE SIMILAR TO </a:t>
            </a:r>
            <a:b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EXPLANATORY MODELS</a:t>
            </a:r>
            <a:b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98970-BC71-8BCC-74F9-71535C156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490"/>
            <a:ext cx="10515600" cy="51736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Non-medical aspects of sickness has a long history from:</a:t>
            </a:r>
          </a:p>
          <a:p>
            <a:pPr marL="0" indent="0">
              <a:buNone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Talcott Parsons: Sick Role (1951)</a:t>
            </a:r>
          </a:p>
          <a:p>
            <a:pPr marL="0" indent="0">
              <a:buNone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Arthur Kleinman: Explanatory Models (1978)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Annals of Internal Medicine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John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Pfifferling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Cultural Status Exam (1981)</a:t>
            </a:r>
          </a:p>
        </p:txBody>
      </p:sp>
    </p:spTree>
    <p:extLst>
      <p:ext uri="{BB962C8B-B14F-4D97-AF65-F5344CB8AC3E}">
        <p14:creationId xmlns:p14="http://schemas.microsoft.com/office/powerpoint/2010/main" val="1278583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E8F2B-CE62-6A8A-95E3-B60BFFD98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Examples of questions about non-medical aspects of sickness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A6C19-1961-E51A-DA97-E8481D8C4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are your thoughts about what caused this sickness?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do you fear most about this sickness?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severe to think this sickness is now?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are the main problems the sickness causes you?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do you think will clear up this sickness?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Who should be involved in treatment of this sickness?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Are there things that could help this treatment that doctors don’t know about?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36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968A6-B2FF-CF5A-A0E9-A413FD0C1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DOING THE CULTURAL ASSESSMENT</a:t>
            </a:r>
            <a:b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EMIC SIGNS OF DEMENTIA</a:t>
            </a:r>
            <a:br>
              <a:rPr lang="en-US" sz="9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5742C-9AC4-4F43-13C9-AE0D1378A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992"/>
            <a:ext cx="10515600" cy="510719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US" sz="12800" b="1" dirty="0">
                <a:latin typeface="Arial" panose="020B0604020202020204" pitchFamily="34" charset="0"/>
                <a:cs typeface="Arial" panose="020B0604020202020204" pitchFamily="34" charset="0"/>
              </a:rPr>
              <a:t>1.	When you think back, could you tell me the 	things that made you start thinking that 	something was wrong with the affected person’s 	memory and thinking?</a:t>
            </a:r>
          </a:p>
          <a:p>
            <a:pPr marL="0" indent="0">
              <a:buNone/>
            </a:pPr>
            <a:r>
              <a:rPr lang="en-US" sz="12800" b="1" dirty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</a:p>
          <a:p>
            <a:pPr marL="0" indent="0">
              <a:buNone/>
            </a:pPr>
            <a:r>
              <a:rPr lang="en-US" sz="12800" b="1" dirty="0">
                <a:latin typeface="Arial" panose="020B0604020202020204" pitchFamily="34" charset="0"/>
                <a:cs typeface="Arial" panose="020B0604020202020204" pitchFamily="34" charset="0"/>
              </a:rPr>
              <a:t>2.	Who noticed this first?</a:t>
            </a:r>
          </a:p>
          <a:p>
            <a:pPr marL="0" indent="0">
              <a:buNone/>
            </a:pPr>
            <a:r>
              <a:rPr lang="en-US" sz="12800" b="1" dirty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</a:p>
          <a:p>
            <a:pPr marL="0" indent="0">
              <a:buNone/>
            </a:pPr>
            <a:r>
              <a:rPr lang="en-US" sz="12800" b="1" dirty="0">
                <a:latin typeface="Arial" panose="020B0604020202020204" pitchFamily="34" charset="0"/>
                <a:cs typeface="Arial" panose="020B0604020202020204" pitchFamily="34" charset="0"/>
              </a:rPr>
              <a:t>3.	In what ways did you react? </a:t>
            </a:r>
          </a:p>
          <a:p>
            <a:pPr marL="0" indent="0">
              <a:buNone/>
            </a:pPr>
            <a:r>
              <a:rPr lang="en-US" sz="1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US" sz="12800" b="1" dirty="0">
                <a:latin typeface="Arial" panose="020B0604020202020204" pitchFamily="34" charset="0"/>
                <a:cs typeface="Arial" panose="020B0604020202020204" pitchFamily="34" charset="0"/>
              </a:rPr>
              <a:t>4.	How did people around you react?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87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F285E-46EE-78B5-D24A-DC18508E8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do problems with memory and thinking get started?</a:t>
            </a:r>
          </a:p>
          <a:p>
            <a:pPr marL="514350" indent="-514350">
              <a:buFont typeface="+mj-lt"/>
              <a:buAutoNum type="arabicPeriod" startAt="5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parts of the body or the way it works begin to fail and cause memory problems?</a:t>
            </a:r>
          </a:p>
          <a:p>
            <a:pPr marL="514350" indent="-514350">
              <a:buFont typeface="+mj-lt"/>
              <a:buAutoNum type="arabicPeriod" startAt="5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Are there things that people do that cause memory problems?</a:t>
            </a:r>
          </a:p>
          <a:p>
            <a:pPr marL="514350" indent="-514350">
              <a:buFont typeface="+mj-lt"/>
              <a:buAutoNum type="arabicPeriod" startAt="5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Are there ways to avoid memory problems?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16D6FD-2A7D-24A4-65FF-A93D72F53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DOING THE CULTURAL ASSESSMENT</a:t>
            </a:r>
            <a:br>
              <a:rPr lang="en-US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ATTRIBUTIONAL FACTORS</a:t>
            </a:r>
            <a:br>
              <a:rPr lang="en-US" sz="9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02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2852</TotalTime>
  <Words>1375</Words>
  <Application>Microsoft Macintosh PowerPoint</Application>
  <PresentationFormat>Widescreen</PresentationFormat>
  <Paragraphs>178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Cultural Assessments tools and  tribal specific ways </vt:lpstr>
      <vt:lpstr> CULTURAL &amp; PERSONAL VIEW ASSESSMENT OF  DEMENTIA CAREGIVERS </vt:lpstr>
      <vt:lpstr>WHY DO CULTURAL ASSESSMENT? </vt:lpstr>
      <vt:lpstr>EXAMPLES OF VARIOUS WAYS INTERPRETING DISEASE AND ILLNESS </vt:lpstr>
      <vt:lpstr>EXAMPLES OF VARIOUS WAYS INTERPRETING DISEASE AND ILLNESS</vt:lpstr>
      <vt:lpstr>STORIES OF CAREGIVING ARE SIMILAR TO  EXPLANATORY MODELS </vt:lpstr>
      <vt:lpstr>Examples of questions about non-medical aspects of sickness</vt:lpstr>
      <vt:lpstr>DOING THE CULTURAL ASSESSMENT  EMIC SIGNS OF DEMENTIA </vt:lpstr>
      <vt:lpstr>DOING THE CULTURAL ASSESSMENT  ATTRIBUTIONAL FACTORS </vt:lpstr>
      <vt:lpstr>DOING THE CULTURAL ASSESSMENT  SPECIAL OR RELIGIOUS ASPECTS</vt:lpstr>
      <vt:lpstr>DOING THE CULTURAL ASSESSMENT EMIC COURSE</vt:lpstr>
      <vt:lpstr>DOING THE CULTURAL ASSESSMENT WHO SHOULD HELP?</vt:lpstr>
      <vt:lpstr>DOING THE CULTURAL ASSESSMENT WHAT SHOULD TREATMENT INCLUDE?</vt:lpstr>
      <vt:lpstr>DOING THE CULTURAL ASSESSMENT WHAT ARE END OF LIFE NEEDS?</vt:lpstr>
      <vt:lpstr>MAKING SENSE OF THE CAREGIVER’S  STORY OF CAREGIVING</vt:lpstr>
      <vt:lpstr>MAKING SENSE OF THE SOC: CONSTRUCT OF CAREGIVING </vt:lpstr>
      <vt:lpstr>MAKING SENSE OF THE SOC: CONSTRUCT OF CAREGIVING </vt:lpstr>
      <vt:lpstr>MAKING SENSE OF THE SOC: HELP SEEKING </vt:lpstr>
      <vt:lpstr>MAKING SENSE OF THE SOC: TREATMENT</vt:lpstr>
      <vt:lpstr>APPLYING THE FINDINGS OF THE CULTURAL ASSESSMENT </vt:lpstr>
      <vt:lpstr>APPLYING THE FINDINGS OF THE CULTURAL ASSESSMENT </vt:lpstr>
      <vt:lpstr>APPLYING THE FINDINGS OF THE CULTURAL ASSESSMENT 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 ASSESSMENT OF  DEMENTIA CAREGIVERS </dc:title>
  <dc:creator>Joseph N Henderson</dc:creator>
  <cp:lastModifiedBy>Joseph N Henderson</cp:lastModifiedBy>
  <cp:revision>4</cp:revision>
  <dcterms:created xsi:type="dcterms:W3CDTF">2023-07-24T14:25:40Z</dcterms:created>
  <dcterms:modified xsi:type="dcterms:W3CDTF">2023-07-26T13:58:30Z</dcterms:modified>
</cp:coreProperties>
</file>