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43"/>
  </p:notesMasterIdLst>
  <p:sldIdLst>
    <p:sldId id="256" r:id="rId2"/>
    <p:sldId id="363" r:id="rId3"/>
    <p:sldId id="379" r:id="rId4"/>
    <p:sldId id="362" r:id="rId5"/>
    <p:sldId id="365" r:id="rId6"/>
    <p:sldId id="370" r:id="rId7"/>
    <p:sldId id="366" r:id="rId8"/>
    <p:sldId id="371" r:id="rId9"/>
    <p:sldId id="381" r:id="rId10"/>
    <p:sldId id="374" r:id="rId11"/>
    <p:sldId id="372" r:id="rId12"/>
    <p:sldId id="373" r:id="rId13"/>
    <p:sldId id="375" r:id="rId14"/>
    <p:sldId id="376" r:id="rId15"/>
    <p:sldId id="361" r:id="rId16"/>
    <p:sldId id="364" r:id="rId17"/>
    <p:sldId id="377" r:id="rId18"/>
    <p:sldId id="380" r:id="rId19"/>
    <p:sldId id="378" r:id="rId20"/>
    <p:sldId id="388" r:id="rId21"/>
    <p:sldId id="367" r:id="rId22"/>
    <p:sldId id="382" r:id="rId23"/>
    <p:sldId id="383" r:id="rId24"/>
    <p:sldId id="384" r:id="rId25"/>
    <p:sldId id="385" r:id="rId26"/>
    <p:sldId id="386" r:id="rId27"/>
    <p:sldId id="276" r:id="rId28"/>
    <p:sldId id="274" r:id="rId29"/>
    <p:sldId id="387" r:id="rId30"/>
    <p:sldId id="280" r:id="rId31"/>
    <p:sldId id="281" r:id="rId32"/>
    <p:sldId id="284" r:id="rId33"/>
    <p:sldId id="285" r:id="rId34"/>
    <p:sldId id="261" r:id="rId35"/>
    <p:sldId id="266" r:id="rId36"/>
    <p:sldId id="275" r:id="rId37"/>
    <p:sldId id="279" r:id="rId38"/>
    <p:sldId id="354" r:id="rId39"/>
    <p:sldId id="277" r:id="rId40"/>
    <p:sldId id="278" r:id="rId41"/>
    <p:sldId id="38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62FADC-FD26-4CFB-A2BB-7791DACC65FD}" v="64" dt="2023-06-09T13:11:15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3542" autoAdjust="0"/>
  </p:normalViewPr>
  <p:slideViewPr>
    <p:cSldViewPr snapToGrid="0">
      <p:cViewPr varScale="1">
        <p:scale>
          <a:sx n="122" d="100"/>
          <a:sy n="122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25F3ED-64C9-420C-BF2E-A7B3A98A73E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9EB6B2B-F9EB-41EC-B45B-F385A9B4D190}">
      <dgm:prSet/>
      <dgm:spPr/>
      <dgm:t>
        <a:bodyPr/>
        <a:lstStyle/>
        <a:p>
          <a:r>
            <a:rPr lang="en-US"/>
            <a:t>What would be your initial thoughts if you arrived on this scene?</a:t>
          </a:r>
        </a:p>
      </dgm:t>
    </dgm:pt>
    <dgm:pt modelId="{51AC5605-86A3-4F86-88F1-194D1C7E8E47}" type="parTrans" cxnId="{4E161F01-A231-4A05-A1EA-CD10180407EB}">
      <dgm:prSet/>
      <dgm:spPr/>
      <dgm:t>
        <a:bodyPr/>
        <a:lstStyle/>
        <a:p>
          <a:endParaRPr lang="en-US"/>
        </a:p>
      </dgm:t>
    </dgm:pt>
    <dgm:pt modelId="{F2FC303C-B4E2-48C1-8AFA-090FEE5C6290}" type="sibTrans" cxnId="{4E161F01-A231-4A05-A1EA-CD10180407EB}">
      <dgm:prSet/>
      <dgm:spPr/>
      <dgm:t>
        <a:bodyPr/>
        <a:lstStyle/>
        <a:p>
          <a:endParaRPr lang="en-US"/>
        </a:p>
      </dgm:t>
    </dgm:pt>
    <dgm:pt modelId="{F5FB2AAB-BD08-46F2-8C3D-15317AF9048F}">
      <dgm:prSet/>
      <dgm:spPr/>
      <dgm:t>
        <a:bodyPr/>
        <a:lstStyle/>
        <a:p>
          <a:r>
            <a:rPr lang="en-US"/>
            <a:t>What are your options for management of this patient?</a:t>
          </a:r>
        </a:p>
      </dgm:t>
    </dgm:pt>
    <dgm:pt modelId="{D986B757-BE5B-4764-9645-EF2364914458}" type="parTrans" cxnId="{029AEF8A-A8F9-43B5-9A9C-ABA3D8A9705F}">
      <dgm:prSet/>
      <dgm:spPr/>
      <dgm:t>
        <a:bodyPr/>
        <a:lstStyle/>
        <a:p>
          <a:endParaRPr lang="en-US"/>
        </a:p>
      </dgm:t>
    </dgm:pt>
    <dgm:pt modelId="{1810EC85-CC9A-427A-86D6-B209A46DE034}" type="sibTrans" cxnId="{029AEF8A-A8F9-43B5-9A9C-ABA3D8A9705F}">
      <dgm:prSet/>
      <dgm:spPr/>
      <dgm:t>
        <a:bodyPr/>
        <a:lstStyle/>
        <a:p>
          <a:endParaRPr lang="en-US"/>
        </a:p>
      </dgm:t>
    </dgm:pt>
    <dgm:pt modelId="{91B1364D-D113-4973-9C65-E4AB74379597}">
      <dgm:prSet/>
      <dgm:spPr/>
      <dgm:t>
        <a:bodyPr/>
        <a:lstStyle/>
        <a:p>
          <a:r>
            <a:rPr lang="en-US"/>
            <a:t>What medications do you have? </a:t>
          </a:r>
        </a:p>
      </dgm:t>
    </dgm:pt>
    <dgm:pt modelId="{769CC3F2-52A8-405D-B116-6075BB259D02}" type="parTrans" cxnId="{C12F242B-0EC2-4B49-BDDF-A377BBBA1880}">
      <dgm:prSet/>
      <dgm:spPr/>
      <dgm:t>
        <a:bodyPr/>
        <a:lstStyle/>
        <a:p>
          <a:endParaRPr lang="en-US"/>
        </a:p>
      </dgm:t>
    </dgm:pt>
    <dgm:pt modelId="{9F4523FD-340A-4DE5-98C5-F75D18C5623E}" type="sibTrans" cxnId="{C12F242B-0EC2-4B49-BDDF-A377BBBA1880}">
      <dgm:prSet/>
      <dgm:spPr/>
      <dgm:t>
        <a:bodyPr/>
        <a:lstStyle/>
        <a:p>
          <a:endParaRPr lang="en-US"/>
        </a:p>
      </dgm:t>
    </dgm:pt>
    <dgm:pt modelId="{7C8CDB87-4B50-4077-891F-D1669D04EC7D}">
      <dgm:prSet/>
      <dgm:spPr/>
      <dgm:t>
        <a:bodyPr/>
        <a:lstStyle/>
        <a:p>
          <a:r>
            <a:rPr lang="en-US"/>
            <a:t>What medications have you heard of? </a:t>
          </a:r>
        </a:p>
      </dgm:t>
    </dgm:pt>
    <dgm:pt modelId="{D52D9DA6-FB59-4D91-A229-55ADBE88D53F}" type="parTrans" cxnId="{D442A5F3-B637-433D-B9F2-BCE47B0EF3DD}">
      <dgm:prSet/>
      <dgm:spPr/>
      <dgm:t>
        <a:bodyPr/>
        <a:lstStyle/>
        <a:p>
          <a:endParaRPr lang="en-US"/>
        </a:p>
      </dgm:t>
    </dgm:pt>
    <dgm:pt modelId="{59624B01-145A-47C1-A174-53327EB2137F}" type="sibTrans" cxnId="{D442A5F3-B637-433D-B9F2-BCE47B0EF3DD}">
      <dgm:prSet/>
      <dgm:spPr/>
      <dgm:t>
        <a:bodyPr/>
        <a:lstStyle/>
        <a:p>
          <a:endParaRPr lang="en-US"/>
        </a:p>
      </dgm:t>
    </dgm:pt>
    <dgm:pt modelId="{BDBEA5A9-5CF7-41E0-9A38-A5AD0750BEF0}">
      <dgm:prSet/>
      <dgm:spPr/>
      <dgm:t>
        <a:bodyPr/>
        <a:lstStyle/>
        <a:p>
          <a:r>
            <a:rPr lang="en-US"/>
            <a:t>What makes you concerned about managing this patient? </a:t>
          </a:r>
        </a:p>
      </dgm:t>
    </dgm:pt>
    <dgm:pt modelId="{2DCCDA32-EF1E-408C-9095-33A99C2DCBFF}" type="parTrans" cxnId="{52DB4261-2E76-44BF-AC9A-FA6D1E9CA66A}">
      <dgm:prSet/>
      <dgm:spPr/>
      <dgm:t>
        <a:bodyPr/>
        <a:lstStyle/>
        <a:p>
          <a:endParaRPr lang="en-US"/>
        </a:p>
      </dgm:t>
    </dgm:pt>
    <dgm:pt modelId="{CA8D3874-0C49-4638-A5F1-38E7E5CC61DF}" type="sibTrans" cxnId="{52DB4261-2E76-44BF-AC9A-FA6D1E9CA66A}">
      <dgm:prSet/>
      <dgm:spPr/>
      <dgm:t>
        <a:bodyPr/>
        <a:lstStyle/>
        <a:p>
          <a:endParaRPr lang="en-US"/>
        </a:p>
      </dgm:t>
    </dgm:pt>
    <dgm:pt modelId="{57631E97-66B6-442D-B689-05E0658756AC}" type="pres">
      <dgm:prSet presAssocID="{6525F3ED-64C9-420C-BF2E-A7B3A98A73E6}" presName="linear" presStyleCnt="0">
        <dgm:presLayoutVars>
          <dgm:animLvl val="lvl"/>
          <dgm:resizeHandles val="exact"/>
        </dgm:presLayoutVars>
      </dgm:prSet>
      <dgm:spPr/>
    </dgm:pt>
    <dgm:pt modelId="{11A5DB85-B8EB-4D77-AA1B-F2AA7967703A}" type="pres">
      <dgm:prSet presAssocID="{29EB6B2B-F9EB-41EC-B45B-F385A9B4D19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CC9B346-9282-4F4F-8D81-B32B9CBEEA8F}" type="pres">
      <dgm:prSet presAssocID="{F2FC303C-B4E2-48C1-8AFA-090FEE5C6290}" presName="spacer" presStyleCnt="0"/>
      <dgm:spPr/>
    </dgm:pt>
    <dgm:pt modelId="{E7E69A03-AE85-47C9-8F12-C0ABE563F2B8}" type="pres">
      <dgm:prSet presAssocID="{F5FB2AAB-BD08-46F2-8C3D-15317AF9048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766DB64-1817-4228-84C5-E93667225919}" type="pres">
      <dgm:prSet presAssocID="{1810EC85-CC9A-427A-86D6-B209A46DE034}" presName="spacer" presStyleCnt="0"/>
      <dgm:spPr/>
    </dgm:pt>
    <dgm:pt modelId="{F1CBC025-45CD-4ECE-9FEE-A555A3FB91BC}" type="pres">
      <dgm:prSet presAssocID="{91B1364D-D113-4973-9C65-E4AB7437959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9A10B0C-0D9F-441B-A271-55D97461C89E}" type="pres">
      <dgm:prSet presAssocID="{9F4523FD-340A-4DE5-98C5-F75D18C5623E}" presName="spacer" presStyleCnt="0"/>
      <dgm:spPr/>
    </dgm:pt>
    <dgm:pt modelId="{3BFAFECE-9491-4EBD-9738-C31F89E85541}" type="pres">
      <dgm:prSet presAssocID="{7C8CDB87-4B50-4077-891F-D1669D04EC7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8C3CD74-F3A8-4DA9-889B-E09C04549874}" type="pres">
      <dgm:prSet presAssocID="{59624B01-145A-47C1-A174-53327EB2137F}" presName="spacer" presStyleCnt="0"/>
      <dgm:spPr/>
    </dgm:pt>
    <dgm:pt modelId="{B13A2EAB-0BCA-4386-ABB6-50BC0846998F}" type="pres">
      <dgm:prSet presAssocID="{BDBEA5A9-5CF7-41E0-9A38-A5AD0750BEF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E161F01-A231-4A05-A1EA-CD10180407EB}" srcId="{6525F3ED-64C9-420C-BF2E-A7B3A98A73E6}" destId="{29EB6B2B-F9EB-41EC-B45B-F385A9B4D190}" srcOrd="0" destOrd="0" parTransId="{51AC5605-86A3-4F86-88F1-194D1C7E8E47}" sibTransId="{F2FC303C-B4E2-48C1-8AFA-090FEE5C6290}"/>
    <dgm:cxn modelId="{B0BF7008-6FB5-4538-8F98-24C0D452C43C}" type="presOf" srcId="{91B1364D-D113-4973-9C65-E4AB74379597}" destId="{F1CBC025-45CD-4ECE-9FEE-A555A3FB91BC}" srcOrd="0" destOrd="0" presId="urn:microsoft.com/office/officeart/2005/8/layout/vList2"/>
    <dgm:cxn modelId="{E19D2C21-30E7-4946-913D-3AAED0941716}" type="presOf" srcId="{F5FB2AAB-BD08-46F2-8C3D-15317AF9048F}" destId="{E7E69A03-AE85-47C9-8F12-C0ABE563F2B8}" srcOrd="0" destOrd="0" presId="urn:microsoft.com/office/officeart/2005/8/layout/vList2"/>
    <dgm:cxn modelId="{C12F242B-0EC2-4B49-BDDF-A377BBBA1880}" srcId="{6525F3ED-64C9-420C-BF2E-A7B3A98A73E6}" destId="{91B1364D-D113-4973-9C65-E4AB74379597}" srcOrd="2" destOrd="0" parTransId="{769CC3F2-52A8-405D-B116-6075BB259D02}" sibTransId="{9F4523FD-340A-4DE5-98C5-F75D18C5623E}"/>
    <dgm:cxn modelId="{52DB4261-2E76-44BF-AC9A-FA6D1E9CA66A}" srcId="{6525F3ED-64C9-420C-BF2E-A7B3A98A73E6}" destId="{BDBEA5A9-5CF7-41E0-9A38-A5AD0750BEF0}" srcOrd="4" destOrd="0" parTransId="{2DCCDA32-EF1E-408C-9095-33A99C2DCBFF}" sibTransId="{CA8D3874-0C49-4638-A5F1-38E7E5CC61DF}"/>
    <dgm:cxn modelId="{029AEF8A-A8F9-43B5-9A9C-ABA3D8A9705F}" srcId="{6525F3ED-64C9-420C-BF2E-A7B3A98A73E6}" destId="{F5FB2AAB-BD08-46F2-8C3D-15317AF9048F}" srcOrd="1" destOrd="0" parTransId="{D986B757-BE5B-4764-9645-EF2364914458}" sibTransId="{1810EC85-CC9A-427A-86D6-B209A46DE034}"/>
    <dgm:cxn modelId="{EA687795-1A9A-4D0B-B251-5EDDBD141081}" type="presOf" srcId="{7C8CDB87-4B50-4077-891F-D1669D04EC7D}" destId="{3BFAFECE-9491-4EBD-9738-C31F89E85541}" srcOrd="0" destOrd="0" presId="urn:microsoft.com/office/officeart/2005/8/layout/vList2"/>
    <dgm:cxn modelId="{796385AE-9D72-4D01-BB12-AADB451C9875}" type="presOf" srcId="{BDBEA5A9-5CF7-41E0-9A38-A5AD0750BEF0}" destId="{B13A2EAB-0BCA-4386-ABB6-50BC0846998F}" srcOrd="0" destOrd="0" presId="urn:microsoft.com/office/officeart/2005/8/layout/vList2"/>
    <dgm:cxn modelId="{E78EAAD5-7796-40FD-838E-5C2144F48BFC}" type="presOf" srcId="{6525F3ED-64C9-420C-BF2E-A7B3A98A73E6}" destId="{57631E97-66B6-442D-B689-05E0658756AC}" srcOrd="0" destOrd="0" presId="urn:microsoft.com/office/officeart/2005/8/layout/vList2"/>
    <dgm:cxn modelId="{D442A5F3-B637-433D-B9F2-BCE47B0EF3DD}" srcId="{6525F3ED-64C9-420C-BF2E-A7B3A98A73E6}" destId="{7C8CDB87-4B50-4077-891F-D1669D04EC7D}" srcOrd="3" destOrd="0" parTransId="{D52D9DA6-FB59-4D91-A229-55ADBE88D53F}" sibTransId="{59624B01-145A-47C1-A174-53327EB2137F}"/>
    <dgm:cxn modelId="{F05BA5FF-ED13-4E23-A9DF-87D1846A1858}" type="presOf" srcId="{29EB6B2B-F9EB-41EC-B45B-F385A9B4D190}" destId="{11A5DB85-B8EB-4D77-AA1B-F2AA7967703A}" srcOrd="0" destOrd="0" presId="urn:microsoft.com/office/officeart/2005/8/layout/vList2"/>
    <dgm:cxn modelId="{A48219A4-C019-4D2F-BDC8-908CF1EA3AED}" type="presParOf" srcId="{57631E97-66B6-442D-B689-05E0658756AC}" destId="{11A5DB85-B8EB-4D77-AA1B-F2AA7967703A}" srcOrd="0" destOrd="0" presId="urn:microsoft.com/office/officeart/2005/8/layout/vList2"/>
    <dgm:cxn modelId="{0985D1F4-D565-44B2-AC4D-7C7CE111DF44}" type="presParOf" srcId="{57631E97-66B6-442D-B689-05E0658756AC}" destId="{0CC9B346-9282-4F4F-8D81-B32B9CBEEA8F}" srcOrd="1" destOrd="0" presId="urn:microsoft.com/office/officeart/2005/8/layout/vList2"/>
    <dgm:cxn modelId="{0DE3BF26-4650-4450-8048-087DEA618A1F}" type="presParOf" srcId="{57631E97-66B6-442D-B689-05E0658756AC}" destId="{E7E69A03-AE85-47C9-8F12-C0ABE563F2B8}" srcOrd="2" destOrd="0" presId="urn:microsoft.com/office/officeart/2005/8/layout/vList2"/>
    <dgm:cxn modelId="{0BF32211-DECE-473F-92FF-FC7D106189CA}" type="presParOf" srcId="{57631E97-66B6-442D-B689-05E0658756AC}" destId="{0766DB64-1817-4228-84C5-E93667225919}" srcOrd="3" destOrd="0" presId="urn:microsoft.com/office/officeart/2005/8/layout/vList2"/>
    <dgm:cxn modelId="{4130B5EF-6BCC-4258-8C7E-7AE935638EDA}" type="presParOf" srcId="{57631E97-66B6-442D-B689-05E0658756AC}" destId="{F1CBC025-45CD-4ECE-9FEE-A555A3FB91BC}" srcOrd="4" destOrd="0" presId="urn:microsoft.com/office/officeart/2005/8/layout/vList2"/>
    <dgm:cxn modelId="{4DD8CCCD-A545-44DD-A75E-3CF68C61FFDE}" type="presParOf" srcId="{57631E97-66B6-442D-B689-05E0658756AC}" destId="{F9A10B0C-0D9F-441B-A271-55D97461C89E}" srcOrd="5" destOrd="0" presId="urn:microsoft.com/office/officeart/2005/8/layout/vList2"/>
    <dgm:cxn modelId="{7D4A557B-C53A-416D-803F-D46ED1662705}" type="presParOf" srcId="{57631E97-66B6-442D-B689-05E0658756AC}" destId="{3BFAFECE-9491-4EBD-9738-C31F89E85541}" srcOrd="6" destOrd="0" presId="urn:microsoft.com/office/officeart/2005/8/layout/vList2"/>
    <dgm:cxn modelId="{95929C50-34A4-4D0D-B977-B7D64B2EE68F}" type="presParOf" srcId="{57631E97-66B6-442D-B689-05E0658756AC}" destId="{58C3CD74-F3A8-4DA9-889B-E09C04549874}" srcOrd="7" destOrd="0" presId="urn:microsoft.com/office/officeart/2005/8/layout/vList2"/>
    <dgm:cxn modelId="{BDF29C1A-FF10-41B5-ACDD-D611301305D3}" type="presParOf" srcId="{57631E97-66B6-442D-B689-05E0658756AC}" destId="{B13A2EAB-0BCA-4386-ABB6-50BC0846998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18D522-18C7-4E9B-9338-0A231D78F5AB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FC45FA9-6DF6-412A-AC81-2560F244C086}">
      <dgm:prSet phldrT="[Text]"/>
      <dgm:spPr/>
      <dgm:t>
        <a:bodyPr/>
        <a:lstStyle/>
        <a:p>
          <a:r>
            <a:rPr lang="en-US" dirty="0"/>
            <a:t>Know when to hold ‘</a:t>
          </a:r>
          <a:r>
            <a:rPr lang="en-US" dirty="0" err="1"/>
            <a:t>em</a:t>
          </a:r>
          <a:endParaRPr lang="en-US" dirty="0"/>
        </a:p>
      </dgm:t>
    </dgm:pt>
    <dgm:pt modelId="{92CEAA26-4D90-477F-A405-0F331FE83AF6}" type="parTrans" cxnId="{BB3DB3B0-EB83-4154-8397-B591F64D85DA}">
      <dgm:prSet/>
      <dgm:spPr/>
      <dgm:t>
        <a:bodyPr/>
        <a:lstStyle/>
        <a:p>
          <a:endParaRPr lang="en-US"/>
        </a:p>
      </dgm:t>
    </dgm:pt>
    <dgm:pt modelId="{6987A969-2446-44CD-A8F4-3A2B52C0256B}" type="sibTrans" cxnId="{BB3DB3B0-EB83-4154-8397-B591F64D85DA}">
      <dgm:prSet/>
      <dgm:spPr/>
      <dgm:t>
        <a:bodyPr/>
        <a:lstStyle/>
        <a:p>
          <a:endParaRPr lang="en-US"/>
        </a:p>
      </dgm:t>
    </dgm:pt>
    <dgm:pt modelId="{0748E383-45A2-4115-A958-32F5AE2C70E8}">
      <dgm:prSet/>
      <dgm:spPr/>
      <dgm:t>
        <a:bodyPr/>
        <a:lstStyle/>
        <a:p>
          <a:r>
            <a:rPr lang="en-US"/>
            <a:t>Know when to fold ‘em</a:t>
          </a:r>
          <a:endParaRPr lang="en-US" dirty="0"/>
        </a:p>
      </dgm:t>
    </dgm:pt>
    <dgm:pt modelId="{E9D4A7E2-0213-4552-A5B9-740DD23B250F}" type="parTrans" cxnId="{56DB580A-799B-4031-8DEA-8668992DCD26}">
      <dgm:prSet/>
      <dgm:spPr/>
      <dgm:t>
        <a:bodyPr/>
        <a:lstStyle/>
        <a:p>
          <a:endParaRPr lang="en-US"/>
        </a:p>
      </dgm:t>
    </dgm:pt>
    <dgm:pt modelId="{BE395756-CBC1-4BC6-8F98-8A39CFF9697C}" type="sibTrans" cxnId="{56DB580A-799B-4031-8DEA-8668992DCD26}">
      <dgm:prSet/>
      <dgm:spPr/>
      <dgm:t>
        <a:bodyPr/>
        <a:lstStyle/>
        <a:p>
          <a:endParaRPr lang="en-US"/>
        </a:p>
      </dgm:t>
    </dgm:pt>
    <dgm:pt modelId="{A59879B4-0DC4-474A-AC34-566D1029C2FE}">
      <dgm:prSet/>
      <dgm:spPr/>
      <dgm:t>
        <a:bodyPr/>
        <a:lstStyle/>
        <a:p>
          <a:r>
            <a:rPr lang="en-US"/>
            <a:t>Know when to walk away</a:t>
          </a:r>
          <a:endParaRPr lang="en-US" dirty="0"/>
        </a:p>
      </dgm:t>
    </dgm:pt>
    <dgm:pt modelId="{0D96439C-3D34-4084-AA4A-9F96B1BB2E7C}" type="parTrans" cxnId="{30EAAEC7-DDB0-426C-A9A1-23BC2071DEBE}">
      <dgm:prSet/>
      <dgm:spPr/>
      <dgm:t>
        <a:bodyPr/>
        <a:lstStyle/>
        <a:p>
          <a:endParaRPr lang="en-US"/>
        </a:p>
      </dgm:t>
    </dgm:pt>
    <dgm:pt modelId="{108D3847-5E8C-4FA4-9392-B495F125E9E5}" type="sibTrans" cxnId="{30EAAEC7-DDB0-426C-A9A1-23BC2071DEBE}">
      <dgm:prSet/>
      <dgm:spPr/>
      <dgm:t>
        <a:bodyPr/>
        <a:lstStyle/>
        <a:p>
          <a:endParaRPr lang="en-US"/>
        </a:p>
      </dgm:t>
    </dgm:pt>
    <dgm:pt modelId="{1AA0204D-CF6C-4AEC-8A46-E2916EB57642}">
      <dgm:prSet/>
      <dgm:spPr/>
      <dgm:t>
        <a:bodyPr/>
        <a:lstStyle/>
        <a:p>
          <a:r>
            <a:rPr lang="en-US"/>
            <a:t>Know when to run </a:t>
          </a:r>
          <a:endParaRPr lang="en-US" dirty="0"/>
        </a:p>
      </dgm:t>
    </dgm:pt>
    <dgm:pt modelId="{5500DA18-93F2-4F5A-9DB5-F425318B3ECA}" type="parTrans" cxnId="{CA3BA0F8-7CCC-43AD-9B30-EB7750DAC4FD}">
      <dgm:prSet/>
      <dgm:spPr/>
      <dgm:t>
        <a:bodyPr/>
        <a:lstStyle/>
        <a:p>
          <a:endParaRPr lang="en-US"/>
        </a:p>
      </dgm:t>
    </dgm:pt>
    <dgm:pt modelId="{BC804781-EC95-4FE5-AED2-D396F14F2B16}" type="sibTrans" cxnId="{CA3BA0F8-7CCC-43AD-9B30-EB7750DAC4FD}">
      <dgm:prSet/>
      <dgm:spPr/>
      <dgm:t>
        <a:bodyPr/>
        <a:lstStyle/>
        <a:p>
          <a:endParaRPr lang="en-US"/>
        </a:p>
      </dgm:t>
    </dgm:pt>
    <dgm:pt modelId="{19AD3A0E-C45A-4274-A32C-084D05455CE4}" type="pres">
      <dgm:prSet presAssocID="{5818D522-18C7-4E9B-9338-0A231D78F5AB}" presName="matrix" presStyleCnt="0">
        <dgm:presLayoutVars>
          <dgm:chMax val="1"/>
          <dgm:dir/>
          <dgm:resizeHandles val="exact"/>
        </dgm:presLayoutVars>
      </dgm:prSet>
      <dgm:spPr/>
    </dgm:pt>
    <dgm:pt modelId="{8B0547AC-B181-4C78-B2F3-A041C4F108D0}" type="pres">
      <dgm:prSet presAssocID="{5818D522-18C7-4E9B-9338-0A231D78F5AB}" presName="diamond" presStyleLbl="bgShp" presStyleIdx="0" presStyleCnt="1"/>
      <dgm:spPr/>
    </dgm:pt>
    <dgm:pt modelId="{F66AA78C-2A13-43BE-AE58-DE9AEE986AAE}" type="pres">
      <dgm:prSet presAssocID="{5818D522-18C7-4E9B-9338-0A231D78F5AB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10D5E91-6F05-4299-A947-1F688CC3F528}" type="pres">
      <dgm:prSet presAssocID="{5818D522-18C7-4E9B-9338-0A231D78F5AB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CB3B469-2EB0-4112-96A9-53CE9F67513C}" type="pres">
      <dgm:prSet presAssocID="{5818D522-18C7-4E9B-9338-0A231D78F5AB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E2714D1-BB68-4A70-9DB0-DD293A72CC43}" type="pres">
      <dgm:prSet presAssocID="{5818D522-18C7-4E9B-9338-0A231D78F5AB}" presName="quad4" presStyleLbl="node1" presStyleIdx="3" presStyleCnt="4" custLinFactNeighborX="658" custLinFactNeighborY="-1315">
        <dgm:presLayoutVars>
          <dgm:chMax val="0"/>
          <dgm:chPref val="0"/>
          <dgm:bulletEnabled val="1"/>
        </dgm:presLayoutVars>
      </dgm:prSet>
      <dgm:spPr/>
    </dgm:pt>
  </dgm:ptLst>
  <dgm:cxnLst>
    <dgm:cxn modelId="{56DB580A-799B-4031-8DEA-8668992DCD26}" srcId="{5818D522-18C7-4E9B-9338-0A231D78F5AB}" destId="{0748E383-45A2-4115-A958-32F5AE2C70E8}" srcOrd="1" destOrd="0" parTransId="{E9D4A7E2-0213-4552-A5B9-740DD23B250F}" sibTransId="{BE395756-CBC1-4BC6-8F98-8A39CFF9697C}"/>
    <dgm:cxn modelId="{57DD8110-BA34-4DBF-8A5F-58AF3096B089}" type="presOf" srcId="{EFC45FA9-6DF6-412A-AC81-2560F244C086}" destId="{F66AA78C-2A13-43BE-AE58-DE9AEE986AAE}" srcOrd="0" destOrd="0" presId="urn:microsoft.com/office/officeart/2005/8/layout/matrix3"/>
    <dgm:cxn modelId="{AC75E039-1ED0-4E57-825A-9993AB496632}" type="presOf" srcId="{0748E383-45A2-4115-A958-32F5AE2C70E8}" destId="{310D5E91-6F05-4299-A947-1F688CC3F528}" srcOrd="0" destOrd="0" presId="urn:microsoft.com/office/officeart/2005/8/layout/matrix3"/>
    <dgm:cxn modelId="{41295B4C-D132-448D-A59A-B777F2959A00}" type="presOf" srcId="{1AA0204D-CF6C-4AEC-8A46-E2916EB57642}" destId="{9E2714D1-BB68-4A70-9DB0-DD293A72CC43}" srcOrd="0" destOrd="0" presId="urn:microsoft.com/office/officeart/2005/8/layout/matrix3"/>
    <dgm:cxn modelId="{609F80A9-9098-471F-9E6F-A00BA344B783}" type="presOf" srcId="{5818D522-18C7-4E9B-9338-0A231D78F5AB}" destId="{19AD3A0E-C45A-4274-A32C-084D05455CE4}" srcOrd="0" destOrd="0" presId="urn:microsoft.com/office/officeart/2005/8/layout/matrix3"/>
    <dgm:cxn modelId="{BB3DB3B0-EB83-4154-8397-B591F64D85DA}" srcId="{5818D522-18C7-4E9B-9338-0A231D78F5AB}" destId="{EFC45FA9-6DF6-412A-AC81-2560F244C086}" srcOrd="0" destOrd="0" parTransId="{92CEAA26-4D90-477F-A405-0F331FE83AF6}" sibTransId="{6987A969-2446-44CD-A8F4-3A2B52C0256B}"/>
    <dgm:cxn modelId="{30EAAEC7-DDB0-426C-A9A1-23BC2071DEBE}" srcId="{5818D522-18C7-4E9B-9338-0A231D78F5AB}" destId="{A59879B4-0DC4-474A-AC34-566D1029C2FE}" srcOrd="2" destOrd="0" parTransId="{0D96439C-3D34-4084-AA4A-9F96B1BB2E7C}" sibTransId="{108D3847-5E8C-4FA4-9392-B495F125E9E5}"/>
    <dgm:cxn modelId="{D00CF9F2-FF97-430F-8DF5-F5E1593D691E}" type="presOf" srcId="{A59879B4-0DC4-474A-AC34-566D1029C2FE}" destId="{DCB3B469-2EB0-4112-96A9-53CE9F67513C}" srcOrd="0" destOrd="0" presId="urn:microsoft.com/office/officeart/2005/8/layout/matrix3"/>
    <dgm:cxn modelId="{CA3BA0F8-7CCC-43AD-9B30-EB7750DAC4FD}" srcId="{5818D522-18C7-4E9B-9338-0A231D78F5AB}" destId="{1AA0204D-CF6C-4AEC-8A46-E2916EB57642}" srcOrd="3" destOrd="0" parTransId="{5500DA18-93F2-4F5A-9DB5-F425318B3ECA}" sibTransId="{BC804781-EC95-4FE5-AED2-D396F14F2B16}"/>
    <dgm:cxn modelId="{F8A1A7C8-2564-401E-AD8E-1F3793AE2AD8}" type="presParOf" srcId="{19AD3A0E-C45A-4274-A32C-084D05455CE4}" destId="{8B0547AC-B181-4C78-B2F3-A041C4F108D0}" srcOrd="0" destOrd="0" presId="urn:microsoft.com/office/officeart/2005/8/layout/matrix3"/>
    <dgm:cxn modelId="{671F1F7A-7238-4AC5-957F-8E6218D3F871}" type="presParOf" srcId="{19AD3A0E-C45A-4274-A32C-084D05455CE4}" destId="{F66AA78C-2A13-43BE-AE58-DE9AEE986AAE}" srcOrd="1" destOrd="0" presId="urn:microsoft.com/office/officeart/2005/8/layout/matrix3"/>
    <dgm:cxn modelId="{166CD976-A885-48D6-BE7E-A7F8F36765B1}" type="presParOf" srcId="{19AD3A0E-C45A-4274-A32C-084D05455CE4}" destId="{310D5E91-6F05-4299-A947-1F688CC3F528}" srcOrd="2" destOrd="0" presId="urn:microsoft.com/office/officeart/2005/8/layout/matrix3"/>
    <dgm:cxn modelId="{92FDA024-5F38-45E8-BD43-B22E854A3F58}" type="presParOf" srcId="{19AD3A0E-C45A-4274-A32C-084D05455CE4}" destId="{DCB3B469-2EB0-4112-96A9-53CE9F67513C}" srcOrd="3" destOrd="0" presId="urn:microsoft.com/office/officeart/2005/8/layout/matrix3"/>
    <dgm:cxn modelId="{B7B116B3-D013-4548-AA5A-AEF291AFA64E}" type="presParOf" srcId="{19AD3A0E-C45A-4274-A32C-084D05455CE4}" destId="{9E2714D1-BB68-4A70-9DB0-DD293A72CC4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7B8A9B-8CA4-407C-B254-2D124A2FE7C6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BB9CA70A-933E-4980-8E42-64BF515FE934}">
      <dgm:prSet phldrT="[Text]"/>
      <dgm:spPr/>
      <dgm:t>
        <a:bodyPr/>
        <a:lstStyle/>
        <a:p>
          <a:r>
            <a:rPr lang="en-US" dirty="0"/>
            <a:t>Agitated but cooperative</a:t>
          </a:r>
        </a:p>
      </dgm:t>
    </dgm:pt>
    <dgm:pt modelId="{9E1A75B9-565C-4112-9E2D-100B46353C05}" type="parTrans" cxnId="{721DE1C5-210D-4BA6-9386-E363E50A41A1}">
      <dgm:prSet/>
      <dgm:spPr/>
      <dgm:t>
        <a:bodyPr/>
        <a:lstStyle/>
        <a:p>
          <a:endParaRPr lang="en-US"/>
        </a:p>
      </dgm:t>
    </dgm:pt>
    <dgm:pt modelId="{2F3B6D2D-530E-44C9-BCAA-AF070FD4ED60}" type="sibTrans" cxnId="{721DE1C5-210D-4BA6-9386-E363E50A41A1}">
      <dgm:prSet/>
      <dgm:spPr/>
      <dgm:t>
        <a:bodyPr/>
        <a:lstStyle/>
        <a:p>
          <a:endParaRPr lang="en-US"/>
        </a:p>
      </dgm:t>
    </dgm:pt>
    <dgm:pt modelId="{996620E0-FFBF-45AB-A815-0B8460D82586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/>
            <a:t>Disruptive without danger</a:t>
          </a:r>
        </a:p>
      </dgm:t>
    </dgm:pt>
    <dgm:pt modelId="{B453B193-537D-46CF-81D9-CF616CCF1778}" type="parTrans" cxnId="{C3057D4E-6C59-40CF-BE17-82694BBAE63E}">
      <dgm:prSet/>
      <dgm:spPr/>
      <dgm:t>
        <a:bodyPr/>
        <a:lstStyle/>
        <a:p>
          <a:endParaRPr lang="en-US"/>
        </a:p>
      </dgm:t>
    </dgm:pt>
    <dgm:pt modelId="{09DCF533-F201-44E7-B055-1F28539826CE}" type="sibTrans" cxnId="{C3057D4E-6C59-40CF-BE17-82694BBAE63E}">
      <dgm:prSet/>
      <dgm:spPr/>
      <dgm:t>
        <a:bodyPr/>
        <a:lstStyle/>
        <a:p>
          <a:endParaRPr lang="en-US"/>
        </a:p>
      </dgm:t>
    </dgm:pt>
    <dgm:pt modelId="{C7924F57-0D53-445A-8AF4-2F2D09EE0D4A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Delirium with severe agitation</a:t>
          </a:r>
        </a:p>
      </dgm:t>
    </dgm:pt>
    <dgm:pt modelId="{642D507B-F1AE-4DBA-9C03-CBC6A357FCB9}" type="parTrans" cxnId="{B59B5329-07E3-40E1-BFE8-FBE2D5E0E1D9}">
      <dgm:prSet/>
      <dgm:spPr/>
      <dgm:t>
        <a:bodyPr/>
        <a:lstStyle/>
        <a:p>
          <a:endParaRPr lang="en-US"/>
        </a:p>
      </dgm:t>
    </dgm:pt>
    <dgm:pt modelId="{1BE8DBDB-8921-42E2-B78B-EAF2FB0979B2}" type="sibTrans" cxnId="{B59B5329-07E3-40E1-BFE8-FBE2D5E0E1D9}">
      <dgm:prSet/>
      <dgm:spPr/>
      <dgm:t>
        <a:bodyPr/>
        <a:lstStyle/>
        <a:p>
          <a:endParaRPr lang="en-US"/>
        </a:p>
      </dgm:t>
    </dgm:pt>
    <dgm:pt modelId="{5425DC68-406A-41DE-9356-265F96E9DF37}" type="pres">
      <dgm:prSet presAssocID="{B77B8A9B-8CA4-407C-B254-2D124A2FE7C6}" presName="Name0" presStyleCnt="0">
        <dgm:presLayoutVars>
          <dgm:dir/>
          <dgm:resizeHandles val="exact"/>
        </dgm:presLayoutVars>
      </dgm:prSet>
      <dgm:spPr/>
    </dgm:pt>
    <dgm:pt modelId="{B9F29DCD-7372-4326-B289-DE1B34210381}" type="pres">
      <dgm:prSet presAssocID="{BB9CA70A-933E-4980-8E42-64BF515FE934}" presName="node" presStyleLbl="node1" presStyleIdx="0" presStyleCnt="3">
        <dgm:presLayoutVars>
          <dgm:bulletEnabled val="1"/>
        </dgm:presLayoutVars>
      </dgm:prSet>
      <dgm:spPr/>
    </dgm:pt>
    <dgm:pt modelId="{046D75B6-E8C2-4768-86BA-AE84F11F5E2A}" type="pres">
      <dgm:prSet presAssocID="{2F3B6D2D-530E-44C9-BCAA-AF070FD4ED60}" presName="sibTrans" presStyleLbl="sibTrans2D1" presStyleIdx="0" presStyleCnt="2"/>
      <dgm:spPr/>
    </dgm:pt>
    <dgm:pt modelId="{4BB754BF-7879-4E69-B756-B74A260A3D53}" type="pres">
      <dgm:prSet presAssocID="{2F3B6D2D-530E-44C9-BCAA-AF070FD4ED60}" presName="connectorText" presStyleLbl="sibTrans2D1" presStyleIdx="0" presStyleCnt="2"/>
      <dgm:spPr/>
    </dgm:pt>
    <dgm:pt modelId="{B2DB2995-B70B-49F7-8E24-CAF8E9C13467}" type="pres">
      <dgm:prSet presAssocID="{996620E0-FFBF-45AB-A815-0B8460D82586}" presName="node" presStyleLbl="node1" presStyleIdx="1" presStyleCnt="3">
        <dgm:presLayoutVars>
          <dgm:bulletEnabled val="1"/>
        </dgm:presLayoutVars>
      </dgm:prSet>
      <dgm:spPr/>
    </dgm:pt>
    <dgm:pt modelId="{DE0F5D51-2B58-4652-921C-434F685B88DE}" type="pres">
      <dgm:prSet presAssocID="{09DCF533-F201-44E7-B055-1F28539826CE}" presName="sibTrans" presStyleLbl="sibTrans2D1" presStyleIdx="1" presStyleCnt="2"/>
      <dgm:spPr/>
    </dgm:pt>
    <dgm:pt modelId="{FC7D05C7-8BEB-43B9-9572-B4A661569E06}" type="pres">
      <dgm:prSet presAssocID="{09DCF533-F201-44E7-B055-1F28539826CE}" presName="connectorText" presStyleLbl="sibTrans2D1" presStyleIdx="1" presStyleCnt="2"/>
      <dgm:spPr/>
    </dgm:pt>
    <dgm:pt modelId="{BF93B389-399B-4395-BD94-A48603CBD72B}" type="pres">
      <dgm:prSet presAssocID="{C7924F57-0D53-445A-8AF4-2F2D09EE0D4A}" presName="node" presStyleLbl="node1" presStyleIdx="2" presStyleCnt="3">
        <dgm:presLayoutVars>
          <dgm:bulletEnabled val="1"/>
        </dgm:presLayoutVars>
      </dgm:prSet>
      <dgm:spPr/>
    </dgm:pt>
  </dgm:ptLst>
  <dgm:cxnLst>
    <dgm:cxn modelId="{BF166902-E02E-417C-999F-C97C865FB34C}" type="presOf" srcId="{09DCF533-F201-44E7-B055-1F28539826CE}" destId="{FC7D05C7-8BEB-43B9-9572-B4A661569E06}" srcOrd="1" destOrd="0" presId="urn:microsoft.com/office/officeart/2005/8/layout/process1"/>
    <dgm:cxn modelId="{B59B5329-07E3-40E1-BFE8-FBE2D5E0E1D9}" srcId="{B77B8A9B-8CA4-407C-B254-2D124A2FE7C6}" destId="{C7924F57-0D53-445A-8AF4-2F2D09EE0D4A}" srcOrd="2" destOrd="0" parTransId="{642D507B-F1AE-4DBA-9C03-CBC6A357FCB9}" sibTransId="{1BE8DBDB-8921-42E2-B78B-EAF2FB0979B2}"/>
    <dgm:cxn modelId="{C3057D4E-6C59-40CF-BE17-82694BBAE63E}" srcId="{B77B8A9B-8CA4-407C-B254-2D124A2FE7C6}" destId="{996620E0-FFBF-45AB-A815-0B8460D82586}" srcOrd="1" destOrd="0" parTransId="{B453B193-537D-46CF-81D9-CF616CCF1778}" sibTransId="{09DCF533-F201-44E7-B055-1F28539826CE}"/>
    <dgm:cxn modelId="{6B34846C-AA16-4727-BE55-AE7EAEFEA98E}" type="presOf" srcId="{C7924F57-0D53-445A-8AF4-2F2D09EE0D4A}" destId="{BF93B389-399B-4395-BD94-A48603CBD72B}" srcOrd="0" destOrd="0" presId="urn:microsoft.com/office/officeart/2005/8/layout/process1"/>
    <dgm:cxn modelId="{8B2FF67B-6283-4564-8CC2-DB09D4CF61CA}" type="presOf" srcId="{2F3B6D2D-530E-44C9-BCAA-AF070FD4ED60}" destId="{046D75B6-E8C2-4768-86BA-AE84F11F5E2A}" srcOrd="0" destOrd="0" presId="urn:microsoft.com/office/officeart/2005/8/layout/process1"/>
    <dgm:cxn modelId="{BE886C86-2421-4907-BC61-0491B7402A8A}" type="presOf" srcId="{09DCF533-F201-44E7-B055-1F28539826CE}" destId="{DE0F5D51-2B58-4652-921C-434F685B88DE}" srcOrd="0" destOrd="0" presId="urn:microsoft.com/office/officeart/2005/8/layout/process1"/>
    <dgm:cxn modelId="{189DA991-9255-4B4A-9A41-ED83E78091A5}" type="presOf" srcId="{2F3B6D2D-530E-44C9-BCAA-AF070FD4ED60}" destId="{4BB754BF-7879-4E69-B756-B74A260A3D53}" srcOrd="1" destOrd="0" presId="urn:microsoft.com/office/officeart/2005/8/layout/process1"/>
    <dgm:cxn modelId="{E7B9F293-B088-4CD9-B9B4-05D73AA64E86}" type="presOf" srcId="{B77B8A9B-8CA4-407C-B254-2D124A2FE7C6}" destId="{5425DC68-406A-41DE-9356-265F96E9DF37}" srcOrd="0" destOrd="0" presId="urn:microsoft.com/office/officeart/2005/8/layout/process1"/>
    <dgm:cxn modelId="{522037AA-EBA3-4E93-939A-90340F57EB50}" type="presOf" srcId="{996620E0-FFBF-45AB-A815-0B8460D82586}" destId="{B2DB2995-B70B-49F7-8E24-CAF8E9C13467}" srcOrd="0" destOrd="0" presId="urn:microsoft.com/office/officeart/2005/8/layout/process1"/>
    <dgm:cxn modelId="{07F227B6-C986-4CDC-9D76-0B3316E58F2E}" type="presOf" srcId="{BB9CA70A-933E-4980-8E42-64BF515FE934}" destId="{B9F29DCD-7372-4326-B289-DE1B34210381}" srcOrd="0" destOrd="0" presId="urn:microsoft.com/office/officeart/2005/8/layout/process1"/>
    <dgm:cxn modelId="{721DE1C5-210D-4BA6-9386-E363E50A41A1}" srcId="{B77B8A9B-8CA4-407C-B254-2D124A2FE7C6}" destId="{BB9CA70A-933E-4980-8E42-64BF515FE934}" srcOrd="0" destOrd="0" parTransId="{9E1A75B9-565C-4112-9E2D-100B46353C05}" sibTransId="{2F3B6D2D-530E-44C9-BCAA-AF070FD4ED60}"/>
    <dgm:cxn modelId="{79F8E6BB-C747-4B7D-8510-28A60282A960}" type="presParOf" srcId="{5425DC68-406A-41DE-9356-265F96E9DF37}" destId="{B9F29DCD-7372-4326-B289-DE1B34210381}" srcOrd="0" destOrd="0" presId="urn:microsoft.com/office/officeart/2005/8/layout/process1"/>
    <dgm:cxn modelId="{2A71ED82-FD0B-46F8-A8E8-D36D1D90D98B}" type="presParOf" srcId="{5425DC68-406A-41DE-9356-265F96E9DF37}" destId="{046D75B6-E8C2-4768-86BA-AE84F11F5E2A}" srcOrd="1" destOrd="0" presId="urn:microsoft.com/office/officeart/2005/8/layout/process1"/>
    <dgm:cxn modelId="{C090D30C-260A-4BCF-AD5E-321C8A4D405D}" type="presParOf" srcId="{046D75B6-E8C2-4768-86BA-AE84F11F5E2A}" destId="{4BB754BF-7879-4E69-B756-B74A260A3D53}" srcOrd="0" destOrd="0" presId="urn:microsoft.com/office/officeart/2005/8/layout/process1"/>
    <dgm:cxn modelId="{315F2926-0E24-448F-A54B-3314BF24E5E7}" type="presParOf" srcId="{5425DC68-406A-41DE-9356-265F96E9DF37}" destId="{B2DB2995-B70B-49F7-8E24-CAF8E9C13467}" srcOrd="2" destOrd="0" presId="urn:microsoft.com/office/officeart/2005/8/layout/process1"/>
    <dgm:cxn modelId="{462EB960-BA98-4CBB-A697-74068152821C}" type="presParOf" srcId="{5425DC68-406A-41DE-9356-265F96E9DF37}" destId="{DE0F5D51-2B58-4652-921C-434F685B88DE}" srcOrd="3" destOrd="0" presId="urn:microsoft.com/office/officeart/2005/8/layout/process1"/>
    <dgm:cxn modelId="{DC376649-DCA0-4329-B6F7-152545997005}" type="presParOf" srcId="{DE0F5D51-2B58-4652-921C-434F685B88DE}" destId="{FC7D05C7-8BEB-43B9-9572-B4A661569E06}" srcOrd="0" destOrd="0" presId="urn:microsoft.com/office/officeart/2005/8/layout/process1"/>
    <dgm:cxn modelId="{65CF20EA-D84C-4097-BF98-F093CAD11027}" type="presParOf" srcId="{5425DC68-406A-41DE-9356-265F96E9DF37}" destId="{BF93B389-399B-4395-BD94-A48603CBD72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97556A-B694-4E61-9062-3A244EF0C71E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0A1FC07-286E-4311-9079-F73063615741}">
      <dgm:prSet/>
      <dgm:spPr/>
      <dgm:t>
        <a:bodyPr/>
        <a:lstStyle/>
        <a:p>
          <a:r>
            <a:rPr lang="en-US" dirty="0"/>
            <a:t>Chemical imbalances result in </a:t>
          </a:r>
          <a:r>
            <a:rPr lang="en-US" b="1" dirty="0"/>
            <a:t>tachycardia,  tachypnea, and hyperthermia</a:t>
          </a:r>
          <a:endParaRPr lang="en-US" dirty="0"/>
        </a:p>
      </dgm:t>
    </dgm:pt>
    <dgm:pt modelId="{6D8FFB8C-0858-4EA1-8C27-D55BD0377394}" type="parTrans" cxnId="{C2E7212D-00B4-4F4F-978C-955A556DCBBD}">
      <dgm:prSet/>
      <dgm:spPr/>
      <dgm:t>
        <a:bodyPr/>
        <a:lstStyle/>
        <a:p>
          <a:endParaRPr lang="en-US"/>
        </a:p>
      </dgm:t>
    </dgm:pt>
    <dgm:pt modelId="{24BD45B7-2B5D-4F5B-B350-F60CA1233A56}" type="sibTrans" cxnId="{C2E7212D-00B4-4F4F-978C-955A556DCBBD}">
      <dgm:prSet/>
      <dgm:spPr/>
      <dgm:t>
        <a:bodyPr/>
        <a:lstStyle/>
        <a:p>
          <a:endParaRPr lang="en-US"/>
        </a:p>
      </dgm:t>
    </dgm:pt>
    <dgm:pt modelId="{9B3E9E85-B581-48A6-8BB9-8D5D9CB677A6}">
      <dgm:prSet/>
      <dgm:spPr/>
      <dgm:t>
        <a:bodyPr/>
        <a:lstStyle/>
        <a:p>
          <a:r>
            <a:rPr lang="en-US" dirty="0"/>
            <a:t>Hyperthermia becomes a harbinger of death in  this syndrome</a:t>
          </a:r>
        </a:p>
      </dgm:t>
    </dgm:pt>
    <dgm:pt modelId="{7636F099-AD38-47C5-9D3D-58020E83ECC2}" type="parTrans" cxnId="{C91593EE-D49B-4C2F-9018-C1F108D575AD}">
      <dgm:prSet/>
      <dgm:spPr/>
      <dgm:t>
        <a:bodyPr/>
        <a:lstStyle/>
        <a:p>
          <a:endParaRPr lang="en-US"/>
        </a:p>
      </dgm:t>
    </dgm:pt>
    <dgm:pt modelId="{676E5F7C-4F20-4FC8-A5D8-D82DB4B739F2}" type="sibTrans" cxnId="{C91593EE-D49B-4C2F-9018-C1F108D575AD}">
      <dgm:prSet/>
      <dgm:spPr/>
      <dgm:t>
        <a:bodyPr/>
        <a:lstStyle/>
        <a:p>
          <a:endParaRPr lang="en-US"/>
        </a:p>
      </dgm:t>
    </dgm:pt>
    <dgm:pt modelId="{739D3486-77F8-41E5-87C7-3CBD0C82E8A2}">
      <dgm:prSet/>
      <dgm:spPr/>
      <dgm:t>
        <a:bodyPr/>
        <a:lstStyle/>
        <a:p>
          <a:r>
            <a:rPr lang="en-US" dirty="0"/>
            <a:t>Patients at high risk of sudden fatal arrhythmia  and respiratory arrest</a:t>
          </a:r>
        </a:p>
      </dgm:t>
    </dgm:pt>
    <dgm:pt modelId="{97A999FB-C002-47FA-BFAB-E04ADE72E3CC}" type="parTrans" cxnId="{A15867B9-AE03-4A54-A8BB-436BDEBBFA3C}">
      <dgm:prSet/>
      <dgm:spPr/>
      <dgm:t>
        <a:bodyPr/>
        <a:lstStyle/>
        <a:p>
          <a:endParaRPr lang="en-US"/>
        </a:p>
      </dgm:t>
    </dgm:pt>
    <dgm:pt modelId="{4900B05B-4435-492F-A536-E5F62528597E}" type="sibTrans" cxnId="{A15867B9-AE03-4A54-A8BB-436BDEBBFA3C}">
      <dgm:prSet/>
      <dgm:spPr/>
      <dgm:t>
        <a:bodyPr/>
        <a:lstStyle/>
        <a:p>
          <a:endParaRPr lang="en-US"/>
        </a:p>
      </dgm:t>
    </dgm:pt>
    <dgm:pt modelId="{5A208D89-D97F-4207-9200-72CFF4DCB6C0}">
      <dgm:prSet/>
      <dgm:spPr/>
      <dgm:t>
        <a:bodyPr/>
        <a:lstStyle/>
        <a:p>
          <a:r>
            <a:rPr lang="en-US"/>
            <a:t>Patients lack the capacity to understand the consequences of their behavior</a:t>
          </a:r>
        </a:p>
      </dgm:t>
    </dgm:pt>
    <dgm:pt modelId="{10869287-A638-48F3-B15F-F5449BDDDF6F}" type="parTrans" cxnId="{AF6A98E6-5444-43C1-994A-F6DB625814B9}">
      <dgm:prSet/>
      <dgm:spPr/>
      <dgm:t>
        <a:bodyPr/>
        <a:lstStyle/>
        <a:p>
          <a:endParaRPr lang="en-US"/>
        </a:p>
      </dgm:t>
    </dgm:pt>
    <dgm:pt modelId="{064D363B-6249-4F19-8D5C-E7A44769ABEC}" type="sibTrans" cxnId="{AF6A98E6-5444-43C1-994A-F6DB625814B9}">
      <dgm:prSet/>
      <dgm:spPr/>
      <dgm:t>
        <a:bodyPr/>
        <a:lstStyle/>
        <a:p>
          <a:endParaRPr lang="en-US"/>
        </a:p>
      </dgm:t>
    </dgm:pt>
    <dgm:pt modelId="{2D8DB671-1A1A-473E-AC87-D6F3D4A71DFD}" type="pres">
      <dgm:prSet presAssocID="{C897556A-B694-4E61-9062-3A244EF0C71E}" presName="linear" presStyleCnt="0">
        <dgm:presLayoutVars>
          <dgm:animLvl val="lvl"/>
          <dgm:resizeHandles val="exact"/>
        </dgm:presLayoutVars>
      </dgm:prSet>
      <dgm:spPr/>
    </dgm:pt>
    <dgm:pt modelId="{C35837DD-B33C-43A2-9A1D-9AC03BE04728}" type="pres">
      <dgm:prSet presAssocID="{20A1FC07-286E-4311-9079-F7306361574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D69781A-22DF-4774-ADF0-3B7BDC2EE140}" type="pres">
      <dgm:prSet presAssocID="{24BD45B7-2B5D-4F5B-B350-F60CA1233A56}" presName="spacer" presStyleCnt="0"/>
      <dgm:spPr/>
    </dgm:pt>
    <dgm:pt modelId="{D910F1A1-F3DE-46F4-A37D-6E38B520241A}" type="pres">
      <dgm:prSet presAssocID="{9B3E9E85-B581-48A6-8BB9-8D5D9CB677A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9A7E69E-9096-46B1-8B9D-EA9B8FFED7A9}" type="pres">
      <dgm:prSet presAssocID="{676E5F7C-4F20-4FC8-A5D8-D82DB4B739F2}" presName="spacer" presStyleCnt="0"/>
      <dgm:spPr/>
    </dgm:pt>
    <dgm:pt modelId="{DBAAEE19-0C5B-4D78-AE57-20F2ADEB650B}" type="pres">
      <dgm:prSet presAssocID="{739D3486-77F8-41E5-87C7-3CBD0C82E8A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98AC252-ADCE-4C77-90EE-C2B7F496341F}" type="pres">
      <dgm:prSet presAssocID="{4900B05B-4435-492F-A536-E5F62528597E}" presName="spacer" presStyleCnt="0"/>
      <dgm:spPr/>
    </dgm:pt>
    <dgm:pt modelId="{8209ED7F-8B80-4FC1-A848-5C62B6B60422}" type="pres">
      <dgm:prSet presAssocID="{5A208D89-D97F-4207-9200-72CFF4DCB6C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2E7212D-00B4-4F4F-978C-955A556DCBBD}" srcId="{C897556A-B694-4E61-9062-3A244EF0C71E}" destId="{20A1FC07-286E-4311-9079-F73063615741}" srcOrd="0" destOrd="0" parTransId="{6D8FFB8C-0858-4EA1-8C27-D55BD0377394}" sibTransId="{24BD45B7-2B5D-4F5B-B350-F60CA1233A56}"/>
    <dgm:cxn modelId="{C40F594C-1E34-4AC7-A4F1-23564A28EB41}" type="presOf" srcId="{5A208D89-D97F-4207-9200-72CFF4DCB6C0}" destId="{8209ED7F-8B80-4FC1-A848-5C62B6B60422}" srcOrd="0" destOrd="0" presId="urn:microsoft.com/office/officeart/2005/8/layout/vList2"/>
    <dgm:cxn modelId="{5CBE31B8-95E4-4785-A139-0A9807D977C1}" type="presOf" srcId="{9B3E9E85-B581-48A6-8BB9-8D5D9CB677A6}" destId="{D910F1A1-F3DE-46F4-A37D-6E38B520241A}" srcOrd="0" destOrd="0" presId="urn:microsoft.com/office/officeart/2005/8/layout/vList2"/>
    <dgm:cxn modelId="{A15867B9-AE03-4A54-A8BB-436BDEBBFA3C}" srcId="{C897556A-B694-4E61-9062-3A244EF0C71E}" destId="{739D3486-77F8-41E5-87C7-3CBD0C82E8A2}" srcOrd="2" destOrd="0" parTransId="{97A999FB-C002-47FA-BFAB-E04ADE72E3CC}" sibTransId="{4900B05B-4435-492F-A536-E5F62528597E}"/>
    <dgm:cxn modelId="{10261BBF-5944-4473-BF99-72380C9FDC8B}" type="presOf" srcId="{C897556A-B694-4E61-9062-3A244EF0C71E}" destId="{2D8DB671-1A1A-473E-AC87-D6F3D4A71DFD}" srcOrd="0" destOrd="0" presId="urn:microsoft.com/office/officeart/2005/8/layout/vList2"/>
    <dgm:cxn modelId="{AF6A98E6-5444-43C1-994A-F6DB625814B9}" srcId="{C897556A-B694-4E61-9062-3A244EF0C71E}" destId="{5A208D89-D97F-4207-9200-72CFF4DCB6C0}" srcOrd="3" destOrd="0" parTransId="{10869287-A638-48F3-B15F-F5449BDDDF6F}" sibTransId="{064D363B-6249-4F19-8D5C-E7A44769ABEC}"/>
    <dgm:cxn modelId="{41B6FDE8-45F2-4BF9-BD4A-A922646E2312}" type="presOf" srcId="{20A1FC07-286E-4311-9079-F73063615741}" destId="{C35837DD-B33C-43A2-9A1D-9AC03BE04728}" srcOrd="0" destOrd="0" presId="urn:microsoft.com/office/officeart/2005/8/layout/vList2"/>
    <dgm:cxn modelId="{C91593EE-D49B-4C2F-9018-C1F108D575AD}" srcId="{C897556A-B694-4E61-9062-3A244EF0C71E}" destId="{9B3E9E85-B581-48A6-8BB9-8D5D9CB677A6}" srcOrd="1" destOrd="0" parTransId="{7636F099-AD38-47C5-9D3D-58020E83ECC2}" sibTransId="{676E5F7C-4F20-4FC8-A5D8-D82DB4B739F2}"/>
    <dgm:cxn modelId="{76E1F6F0-8984-46B2-A5FD-8E51F46EED2B}" type="presOf" srcId="{739D3486-77F8-41E5-87C7-3CBD0C82E8A2}" destId="{DBAAEE19-0C5B-4D78-AE57-20F2ADEB650B}" srcOrd="0" destOrd="0" presId="urn:microsoft.com/office/officeart/2005/8/layout/vList2"/>
    <dgm:cxn modelId="{EBAF438A-BA14-4D25-A877-BBF4E30C3B15}" type="presParOf" srcId="{2D8DB671-1A1A-473E-AC87-D6F3D4A71DFD}" destId="{C35837DD-B33C-43A2-9A1D-9AC03BE04728}" srcOrd="0" destOrd="0" presId="urn:microsoft.com/office/officeart/2005/8/layout/vList2"/>
    <dgm:cxn modelId="{491B1F88-39BD-4B4B-BE0A-C9283E84007A}" type="presParOf" srcId="{2D8DB671-1A1A-473E-AC87-D6F3D4A71DFD}" destId="{6D69781A-22DF-4774-ADF0-3B7BDC2EE140}" srcOrd="1" destOrd="0" presId="urn:microsoft.com/office/officeart/2005/8/layout/vList2"/>
    <dgm:cxn modelId="{D6EF4248-27C4-4A2E-A44F-F9D2C4863E34}" type="presParOf" srcId="{2D8DB671-1A1A-473E-AC87-D6F3D4A71DFD}" destId="{D910F1A1-F3DE-46F4-A37D-6E38B520241A}" srcOrd="2" destOrd="0" presId="urn:microsoft.com/office/officeart/2005/8/layout/vList2"/>
    <dgm:cxn modelId="{5D561FD6-1968-45FA-B4E2-A54E2CCBC221}" type="presParOf" srcId="{2D8DB671-1A1A-473E-AC87-D6F3D4A71DFD}" destId="{A9A7E69E-9096-46B1-8B9D-EA9B8FFED7A9}" srcOrd="3" destOrd="0" presId="urn:microsoft.com/office/officeart/2005/8/layout/vList2"/>
    <dgm:cxn modelId="{A0D3C477-3027-4866-9917-2501E878A1F0}" type="presParOf" srcId="{2D8DB671-1A1A-473E-AC87-D6F3D4A71DFD}" destId="{DBAAEE19-0C5B-4D78-AE57-20F2ADEB650B}" srcOrd="4" destOrd="0" presId="urn:microsoft.com/office/officeart/2005/8/layout/vList2"/>
    <dgm:cxn modelId="{DED27FD1-1AB2-41FD-A1A4-38CB286E158B}" type="presParOf" srcId="{2D8DB671-1A1A-473E-AC87-D6F3D4A71DFD}" destId="{A98AC252-ADCE-4C77-90EE-C2B7F496341F}" srcOrd="5" destOrd="0" presId="urn:microsoft.com/office/officeart/2005/8/layout/vList2"/>
    <dgm:cxn modelId="{EA084D82-5EC0-415F-8D99-D2ACDF534815}" type="presParOf" srcId="{2D8DB671-1A1A-473E-AC87-D6F3D4A71DFD}" destId="{8209ED7F-8B80-4FC1-A848-5C62B6B6042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1C545D-4D57-4115-BB00-43DBFC08FCED}" type="doc">
      <dgm:prSet loTypeId="urn:microsoft.com/office/officeart/2005/8/layout/arrow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C79309-CE09-43F4-A56F-BB5FBA7AB980}">
      <dgm:prSet phldrT="[Text]"/>
      <dgm:spPr/>
      <dgm:t>
        <a:bodyPr/>
        <a:lstStyle/>
        <a:p>
          <a:r>
            <a:rPr lang="en-US" dirty="0"/>
            <a:t>Autonomy: we shouldn’t sedate people against their will</a:t>
          </a:r>
        </a:p>
      </dgm:t>
    </dgm:pt>
    <dgm:pt modelId="{6844F351-1272-4204-AF96-883B0EA5937D}" type="parTrans" cxnId="{56834858-F061-4BFB-B2A9-CAE4F07189DC}">
      <dgm:prSet/>
      <dgm:spPr/>
      <dgm:t>
        <a:bodyPr/>
        <a:lstStyle/>
        <a:p>
          <a:endParaRPr lang="en-US"/>
        </a:p>
      </dgm:t>
    </dgm:pt>
    <dgm:pt modelId="{ACC7DD9B-CF4C-48BC-9434-6412D0F6FCB0}" type="sibTrans" cxnId="{56834858-F061-4BFB-B2A9-CAE4F07189DC}">
      <dgm:prSet/>
      <dgm:spPr/>
      <dgm:t>
        <a:bodyPr/>
        <a:lstStyle/>
        <a:p>
          <a:endParaRPr lang="en-US"/>
        </a:p>
      </dgm:t>
    </dgm:pt>
    <dgm:pt modelId="{45931F43-E048-4C92-A9FD-5E86E7EFB4A7}">
      <dgm:prSet phldrT="[Text]"/>
      <dgm:spPr/>
      <dgm:t>
        <a:bodyPr/>
        <a:lstStyle/>
        <a:p>
          <a:r>
            <a:rPr lang="en-US" dirty="0"/>
            <a:t>Beneficence: we should help our patients </a:t>
          </a:r>
        </a:p>
      </dgm:t>
    </dgm:pt>
    <dgm:pt modelId="{FC2AD43F-15F6-4299-B69D-20206F8F17AF}" type="parTrans" cxnId="{EBFC1DD0-E70D-4530-8300-421C0820C158}">
      <dgm:prSet/>
      <dgm:spPr/>
      <dgm:t>
        <a:bodyPr/>
        <a:lstStyle/>
        <a:p>
          <a:endParaRPr lang="en-US"/>
        </a:p>
      </dgm:t>
    </dgm:pt>
    <dgm:pt modelId="{4BC45822-F90D-41A8-B16A-1BF970AC1B49}" type="sibTrans" cxnId="{EBFC1DD0-E70D-4530-8300-421C0820C158}">
      <dgm:prSet/>
      <dgm:spPr/>
      <dgm:t>
        <a:bodyPr/>
        <a:lstStyle/>
        <a:p>
          <a:endParaRPr lang="en-US"/>
        </a:p>
      </dgm:t>
    </dgm:pt>
    <dgm:pt modelId="{C92E3334-217B-4148-9FDD-1D6DBBF0A7CA}" type="pres">
      <dgm:prSet presAssocID="{C91C545D-4D57-4115-BB00-43DBFC08FCED}" presName="cycle" presStyleCnt="0">
        <dgm:presLayoutVars>
          <dgm:dir/>
          <dgm:resizeHandles val="exact"/>
        </dgm:presLayoutVars>
      </dgm:prSet>
      <dgm:spPr/>
    </dgm:pt>
    <dgm:pt modelId="{75CAEDAB-4C14-4754-8A0C-307E4E94662B}" type="pres">
      <dgm:prSet presAssocID="{B5C79309-CE09-43F4-A56F-BB5FBA7AB980}" presName="arrow" presStyleLbl="node1" presStyleIdx="0" presStyleCnt="2">
        <dgm:presLayoutVars>
          <dgm:bulletEnabled val="1"/>
        </dgm:presLayoutVars>
      </dgm:prSet>
      <dgm:spPr/>
    </dgm:pt>
    <dgm:pt modelId="{F11FBD2C-3FB5-4D2D-A790-C17DB131C8B8}" type="pres">
      <dgm:prSet presAssocID="{45931F43-E048-4C92-A9FD-5E86E7EFB4A7}" presName="arrow" presStyleLbl="node1" presStyleIdx="1" presStyleCnt="2">
        <dgm:presLayoutVars>
          <dgm:bulletEnabled val="1"/>
        </dgm:presLayoutVars>
      </dgm:prSet>
      <dgm:spPr/>
    </dgm:pt>
  </dgm:ptLst>
  <dgm:cxnLst>
    <dgm:cxn modelId="{22B8E355-068A-4992-B8F3-F374375A074B}" type="presOf" srcId="{45931F43-E048-4C92-A9FD-5E86E7EFB4A7}" destId="{F11FBD2C-3FB5-4D2D-A790-C17DB131C8B8}" srcOrd="0" destOrd="0" presId="urn:microsoft.com/office/officeart/2005/8/layout/arrow1"/>
    <dgm:cxn modelId="{56834858-F061-4BFB-B2A9-CAE4F07189DC}" srcId="{C91C545D-4D57-4115-BB00-43DBFC08FCED}" destId="{B5C79309-CE09-43F4-A56F-BB5FBA7AB980}" srcOrd="0" destOrd="0" parTransId="{6844F351-1272-4204-AF96-883B0EA5937D}" sibTransId="{ACC7DD9B-CF4C-48BC-9434-6412D0F6FCB0}"/>
    <dgm:cxn modelId="{0CB6CE59-75EE-41EB-8D41-0728AF3C1029}" type="presOf" srcId="{C91C545D-4D57-4115-BB00-43DBFC08FCED}" destId="{C92E3334-217B-4148-9FDD-1D6DBBF0A7CA}" srcOrd="0" destOrd="0" presId="urn:microsoft.com/office/officeart/2005/8/layout/arrow1"/>
    <dgm:cxn modelId="{B707BFB1-CCF0-42EE-836B-7A07B8F52F7F}" type="presOf" srcId="{B5C79309-CE09-43F4-A56F-BB5FBA7AB980}" destId="{75CAEDAB-4C14-4754-8A0C-307E4E94662B}" srcOrd="0" destOrd="0" presId="urn:microsoft.com/office/officeart/2005/8/layout/arrow1"/>
    <dgm:cxn modelId="{EBFC1DD0-E70D-4530-8300-421C0820C158}" srcId="{C91C545D-4D57-4115-BB00-43DBFC08FCED}" destId="{45931F43-E048-4C92-A9FD-5E86E7EFB4A7}" srcOrd="1" destOrd="0" parTransId="{FC2AD43F-15F6-4299-B69D-20206F8F17AF}" sibTransId="{4BC45822-F90D-41A8-B16A-1BF970AC1B49}"/>
    <dgm:cxn modelId="{4D485093-AD13-4D0F-B656-952CE371A31C}" type="presParOf" srcId="{C92E3334-217B-4148-9FDD-1D6DBBF0A7CA}" destId="{75CAEDAB-4C14-4754-8A0C-307E4E94662B}" srcOrd="0" destOrd="0" presId="urn:microsoft.com/office/officeart/2005/8/layout/arrow1"/>
    <dgm:cxn modelId="{39811829-73FD-4136-9F18-12633C0EE22C}" type="presParOf" srcId="{C92E3334-217B-4148-9FDD-1D6DBBF0A7CA}" destId="{F11FBD2C-3FB5-4D2D-A790-C17DB131C8B8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DDC1EEE-4B55-46A0-9B06-5821AE51BACA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82D10E4-D8CB-4801-A25E-DEA328B4C615}">
      <dgm:prSet/>
      <dgm:spPr/>
      <dgm:t>
        <a:bodyPr/>
        <a:lstStyle/>
        <a:p>
          <a:r>
            <a:rPr lang="en-US" dirty="0"/>
            <a:t>Identify the patient is  a patient and is at risk</a:t>
          </a:r>
        </a:p>
      </dgm:t>
    </dgm:pt>
    <dgm:pt modelId="{8293A0A2-6199-4BCF-8236-24A7B6E39BB4}" type="parTrans" cxnId="{24D1AC89-2F3C-405B-9C3E-EBD9EB590600}">
      <dgm:prSet/>
      <dgm:spPr/>
      <dgm:t>
        <a:bodyPr/>
        <a:lstStyle/>
        <a:p>
          <a:endParaRPr lang="en-US"/>
        </a:p>
      </dgm:t>
    </dgm:pt>
    <dgm:pt modelId="{6A1C6E64-D053-43DC-9CD5-C2B6FE8A6E94}" type="sibTrans" cxnId="{24D1AC89-2F3C-405B-9C3E-EBD9EB590600}">
      <dgm:prSet/>
      <dgm:spPr/>
      <dgm:t>
        <a:bodyPr/>
        <a:lstStyle/>
        <a:p>
          <a:endParaRPr lang="en-US"/>
        </a:p>
      </dgm:t>
    </dgm:pt>
    <dgm:pt modelId="{4F29D4FE-72FF-4387-BEF3-1B5DB45AB9F4}">
      <dgm:prSet/>
      <dgm:spPr/>
      <dgm:t>
        <a:bodyPr/>
        <a:lstStyle/>
        <a:p>
          <a:r>
            <a:rPr lang="en-US"/>
            <a:t>Talk about a coordinated effort with law enforcement </a:t>
          </a:r>
        </a:p>
      </dgm:t>
    </dgm:pt>
    <dgm:pt modelId="{2FEA2C6A-F301-4C82-88F4-DF7CC6BF9AD4}" type="parTrans" cxnId="{F56E9217-F3BC-44D7-BDAB-BBC4CB2AF663}">
      <dgm:prSet/>
      <dgm:spPr/>
      <dgm:t>
        <a:bodyPr/>
        <a:lstStyle/>
        <a:p>
          <a:endParaRPr lang="en-US"/>
        </a:p>
      </dgm:t>
    </dgm:pt>
    <dgm:pt modelId="{3B39CAC6-6FB7-4586-8D04-49B0F4B1AA6D}" type="sibTrans" cxnId="{F56E9217-F3BC-44D7-BDAB-BBC4CB2AF663}">
      <dgm:prSet/>
      <dgm:spPr/>
      <dgm:t>
        <a:bodyPr/>
        <a:lstStyle/>
        <a:p>
          <a:endParaRPr lang="en-US"/>
        </a:p>
      </dgm:t>
    </dgm:pt>
    <dgm:pt modelId="{9DA4BD2C-8C27-47FF-9ECE-6E33C4D05473}">
      <dgm:prSet/>
      <dgm:spPr/>
      <dgm:t>
        <a:bodyPr/>
        <a:lstStyle/>
        <a:p>
          <a:r>
            <a:rPr lang="en-US"/>
            <a:t>Have a plan for restraint </a:t>
          </a:r>
          <a:r>
            <a:rPr lang="en-US" b="1"/>
            <a:t>and</a:t>
          </a:r>
          <a:r>
            <a:rPr lang="en-US"/>
            <a:t> sedation </a:t>
          </a:r>
        </a:p>
      </dgm:t>
    </dgm:pt>
    <dgm:pt modelId="{501B1CD3-4661-495D-AC9D-FA23E2C3DF0B}" type="parTrans" cxnId="{8BEEDB5A-EE7D-494A-8777-9924982FB6C3}">
      <dgm:prSet/>
      <dgm:spPr/>
      <dgm:t>
        <a:bodyPr/>
        <a:lstStyle/>
        <a:p>
          <a:endParaRPr lang="en-US"/>
        </a:p>
      </dgm:t>
    </dgm:pt>
    <dgm:pt modelId="{B44396E7-43B1-4457-994F-CFCE9108D947}" type="sibTrans" cxnId="{8BEEDB5A-EE7D-494A-8777-9924982FB6C3}">
      <dgm:prSet/>
      <dgm:spPr/>
      <dgm:t>
        <a:bodyPr/>
        <a:lstStyle/>
        <a:p>
          <a:endParaRPr lang="en-US"/>
        </a:p>
      </dgm:t>
    </dgm:pt>
    <dgm:pt modelId="{A2810E86-236D-46C0-B23E-26C38EE86564}">
      <dgm:prSet/>
      <dgm:spPr/>
      <dgm:t>
        <a:bodyPr/>
        <a:lstStyle/>
        <a:p>
          <a:r>
            <a:rPr lang="en-US"/>
            <a:t>NEVER prone a patient </a:t>
          </a:r>
        </a:p>
      </dgm:t>
    </dgm:pt>
    <dgm:pt modelId="{8D849FBA-30FA-4334-AE86-B79AB9FCADC3}" type="parTrans" cxnId="{FCEA082C-6866-43E2-959E-9C57AD34500D}">
      <dgm:prSet/>
      <dgm:spPr/>
      <dgm:t>
        <a:bodyPr/>
        <a:lstStyle/>
        <a:p>
          <a:endParaRPr lang="en-US"/>
        </a:p>
      </dgm:t>
    </dgm:pt>
    <dgm:pt modelId="{ECC0B9C8-8194-4107-BFFD-12A9CB03DFA6}" type="sibTrans" cxnId="{FCEA082C-6866-43E2-959E-9C57AD34500D}">
      <dgm:prSet/>
      <dgm:spPr/>
      <dgm:t>
        <a:bodyPr/>
        <a:lstStyle/>
        <a:p>
          <a:endParaRPr lang="en-US"/>
        </a:p>
      </dgm:t>
    </dgm:pt>
    <dgm:pt modelId="{2B3190F3-EC39-4FC2-B5ED-356E6ABF2A3E}">
      <dgm:prSet/>
      <dgm:spPr/>
      <dgm:t>
        <a:bodyPr/>
        <a:lstStyle/>
        <a:p>
          <a:r>
            <a:rPr lang="en-US"/>
            <a:t>Minimize the amount of time a patient is held down with force </a:t>
          </a:r>
        </a:p>
      </dgm:t>
    </dgm:pt>
    <dgm:pt modelId="{682CEBAE-F55B-45AE-88B1-801AE1E24FC9}" type="parTrans" cxnId="{9857AE44-4C42-427E-92F2-7F0E82FDD3C1}">
      <dgm:prSet/>
      <dgm:spPr/>
      <dgm:t>
        <a:bodyPr/>
        <a:lstStyle/>
        <a:p>
          <a:endParaRPr lang="en-US"/>
        </a:p>
      </dgm:t>
    </dgm:pt>
    <dgm:pt modelId="{57627885-D80A-419F-8DB3-41E1B4ED4738}" type="sibTrans" cxnId="{9857AE44-4C42-427E-92F2-7F0E82FDD3C1}">
      <dgm:prSet/>
      <dgm:spPr/>
      <dgm:t>
        <a:bodyPr/>
        <a:lstStyle/>
        <a:p>
          <a:endParaRPr lang="en-US"/>
        </a:p>
      </dgm:t>
    </dgm:pt>
    <dgm:pt modelId="{4624B7A8-C25D-4975-B35F-EF1BDB0F1FB3}">
      <dgm:prSet/>
      <dgm:spPr/>
      <dgm:t>
        <a:bodyPr/>
        <a:lstStyle/>
        <a:p>
          <a:r>
            <a:rPr lang="en-US"/>
            <a:t>Manage the patient like a patient with critical illness </a:t>
          </a:r>
        </a:p>
      </dgm:t>
    </dgm:pt>
    <dgm:pt modelId="{F0F1F0BC-DF53-40EA-A1CB-0DD9807A6CE1}" type="parTrans" cxnId="{5BE9F4E4-FD4C-49FF-AE9E-EE92CBC673A4}">
      <dgm:prSet/>
      <dgm:spPr/>
      <dgm:t>
        <a:bodyPr/>
        <a:lstStyle/>
        <a:p>
          <a:endParaRPr lang="en-US"/>
        </a:p>
      </dgm:t>
    </dgm:pt>
    <dgm:pt modelId="{BEC09EDA-ED9E-40E8-821A-FD98490B3122}" type="sibTrans" cxnId="{5BE9F4E4-FD4C-49FF-AE9E-EE92CBC673A4}">
      <dgm:prSet/>
      <dgm:spPr/>
      <dgm:t>
        <a:bodyPr/>
        <a:lstStyle/>
        <a:p>
          <a:endParaRPr lang="en-US"/>
        </a:p>
      </dgm:t>
    </dgm:pt>
    <dgm:pt modelId="{259BD679-D3F2-4B54-872D-5E75280AEB18}" type="pres">
      <dgm:prSet presAssocID="{1DDC1EEE-4B55-46A0-9B06-5821AE51BACA}" presName="vert0" presStyleCnt="0">
        <dgm:presLayoutVars>
          <dgm:dir/>
          <dgm:animOne val="branch"/>
          <dgm:animLvl val="lvl"/>
        </dgm:presLayoutVars>
      </dgm:prSet>
      <dgm:spPr/>
    </dgm:pt>
    <dgm:pt modelId="{B31078D2-6192-4644-80B0-C445E9877317}" type="pres">
      <dgm:prSet presAssocID="{782D10E4-D8CB-4801-A25E-DEA328B4C615}" presName="thickLine" presStyleLbl="alignNode1" presStyleIdx="0" presStyleCnt="6"/>
      <dgm:spPr/>
    </dgm:pt>
    <dgm:pt modelId="{CD5BD84D-EAD3-4FDA-8A89-BF6E185CE83A}" type="pres">
      <dgm:prSet presAssocID="{782D10E4-D8CB-4801-A25E-DEA328B4C615}" presName="horz1" presStyleCnt="0"/>
      <dgm:spPr/>
    </dgm:pt>
    <dgm:pt modelId="{9C933886-FC0B-469D-BC8F-705EC726F5DF}" type="pres">
      <dgm:prSet presAssocID="{782D10E4-D8CB-4801-A25E-DEA328B4C615}" presName="tx1" presStyleLbl="revTx" presStyleIdx="0" presStyleCnt="6"/>
      <dgm:spPr/>
    </dgm:pt>
    <dgm:pt modelId="{D26C92CB-ED8E-49DE-B0DF-2D11957E52C6}" type="pres">
      <dgm:prSet presAssocID="{782D10E4-D8CB-4801-A25E-DEA328B4C615}" presName="vert1" presStyleCnt="0"/>
      <dgm:spPr/>
    </dgm:pt>
    <dgm:pt modelId="{59BB7776-F364-4A4E-86EE-83B25CCAC50E}" type="pres">
      <dgm:prSet presAssocID="{4F29D4FE-72FF-4387-BEF3-1B5DB45AB9F4}" presName="thickLine" presStyleLbl="alignNode1" presStyleIdx="1" presStyleCnt="6"/>
      <dgm:spPr/>
    </dgm:pt>
    <dgm:pt modelId="{7AB1ECB2-558D-4E80-8E76-DB9DB2EC7D73}" type="pres">
      <dgm:prSet presAssocID="{4F29D4FE-72FF-4387-BEF3-1B5DB45AB9F4}" presName="horz1" presStyleCnt="0"/>
      <dgm:spPr/>
    </dgm:pt>
    <dgm:pt modelId="{3A7C722C-75B2-492B-A4A6-F1406D025E83}" type="pres">
      <dgm:prSet presAssocID="{4F29D4FE-72FF-4387-BEF3-1B5DB45AB9F4}" presName="tx1" presStyleLbl="revTx" presStyleIdx="1" presStyleCnt="6"/>
      <dgm:spPr/>
    </dgm:pt>
    <dgm:pt modelId="{8D928ED8-8609-44EC-A4A3-292B90EE8B40}" type="pres">
      <dgm:prSet presAssocID="{4F29D4FE-72FF-4387-BEF3-1B5DB45AB9F4}" presName="vert1" presStyleCnt="0"/>
      <dgm:spPr/>
    </dgm:pt>
    <dgm:pt modelId="{BD664D77-8DA3-418E-9E6A-B4B8DFF90AD0}" type="pres">
      <dgm:prSet presAssocID="{9DA4BD2C-8C27-47FF-9ECE-6E33C4D05473}" presName="thickLine" presStyleLbl="alignNode1" presStyleIdx="2" presStyleCnt="6"/>
      <dgm:spPr/>
    </dgm:pt>
    <dgm:pt modelId="{79EFFE3A-D212-44FF-B319-6929CB071547}" type="pres">
      <dgm:prSet presAssocID="{9DA4BD2C-8C27-47FF-9ECE-6E33C4D05473}" presName="horz1" presStyleCnt="0"/>
      <dgm:spPr/>
    </dgm:pt>
    <dgm:pt modelId="{7BFE259E-1EA6-49D3-9A51-38E58D789363}" type="pres">
      <dgm:prSet presAssocID="{9DA4BD2C-8C27-47FF-9ECE-6E33C4D05473}" presName="tx1" presStyleLbl="revTx" presStyleIdx="2" presStyleCnt="6"/>
      <dgm:spPr/>
    </dgm:pt>
    <dgm:pt modelId="{BCCD57A3-E35A-4FCD-8107-7F73D57E5EE1}" type="pres">
      <dgm:prSet presAssocID="{9DA4BD2C-8C27-47FF-9ECE-6E33C4D05473}" presName="vert1" presStyleCnt="0"/>
      <dgm:spPr/>
    </dgm:pt>
    <dgm:pt modelId="{9921C1E2-835F-4459-BE18-374D16CCA358}" type="pres">
      <dgm:prSet presAssocID="{A2810E86-236D-46C0-B23E-26C38EE86564}" presName="thickLine" presStyleLbl="alignNode1" presStyleIdx="3" presStyleCnt="6"/>
      <dgm:spPr/>
    </dgm:pt>
    <dgm:pt modelId="{53C2089D-C057-4152-8A44-2719188EDFB6}" type="pres">
      <dgm:prSet presAssocID="{A2810E86-236D-46C0-B23E-26C38EE86564}" presName="horz1" presStyleCnt="0"/>
      <dgm:spPr/>
    </dgm:pt>
    <dgm:pt modelId="{B5AA937E-F80B-425C-8D95-515325A4F384}" type="pres">
      <dgm:prSet presAssocID="{A2810E86-236D-46C0-B23E-26C38EE86564}" presName="tx1" presStyleLbl="revTx" presStyleIdx="3" presStyleCnt="6"/>
      <dgm:spPr/>
    </dgm:pt>
    <dgm:pt modelId="{2448370B-3AE6-4769-8D95-0E9E1ADE2352}" type="pres">
      <dgm:prSet presAssocID="{A2810E86-236D-46C0-B23E-26C38EE86564}" presName="vert1" presStyleCnt="0"/>
      <dgm:spPr/>
    </dgm:pt>
    <dgm:pt modelId="{CC8A939D-F363-486A-BBD4-55A2CB24F8BA}" type="pres">
      <dgm:prSet presAssocID="{2B3190F3-EC39-4FC2-B5ED-356E6ABF2A3E}" presName="thickLine" presStyleLbl="alignNode1" presStyleIdx="4" presStyleCnt="6"/>
      <dgm:spPr/>
    </dgm:pt>
    <dgm:pt modelId="{6C602DDE-FF30-4AD8-A91C-535EB32ED5E9}" type="pres">
      <dgm:prSet presAssocID="{2B3190F3-EC39-4FC2-B5ED-356E6ABF2A3E}" presName="horz1" presStyleCnt="0"/>
      <dgm:spPr/>
    </dgm:pt>
    <dgm:pt modelId="{54D3ED43-ECB8-4D3E-BCDB-470D82F2F1BF}" type="pres">
      <dgm:prSet presAssocID="{2B3190F3-EC39-4FC2-B5ED-356E6ABF2A3E}" presName="tx1" presStyleLbl="revTx" presStyleIdx="4" presStyleCnt="6"/>
      <dgm:spPr/>
    </dgm:pt>
    <dgm:pt modelId="{C5398C7A-05F3-4B5B-A5C6-54F4F8BD3318}" type="pres">
      <dgm:prSet presAssocID="{2B3190F3-EC39-4FC2-B5ED-356E6ABF2A3E}" presName="vert1" presStyleCnt="0"/>
      <dgm:spPr/>
    </dgm:pt>
    <dgm:pt modelId="{000BE501-F829-424E-AC1D-4F5B01E87B30}" type="pres">
      <dgm:prSet presAssocID="{4624B7A8-C25D-4975-B35F-EF1BDB0F1FB3}" presName="thickLine" presStyleLbl="alignNode1" presStyleIdx="5" presStyleCnt="6"/>
      <dgm:spPr/>
    </dgm:pt>
    <dgm:pt modelId="{99581BE2-46F4-4D52-A87E-CDA3E32F15B0}" type="pres">
      <dgm:prSet presAssocID="{4624B7A8-C25D-4975-B35F-EF1BDB0F1FB3}" presName="horz1" presStyleCnt="0"/>
      <dgm:spPr/>
    </dgm:pt>
    <dgm:pt modelId="{6BE3E556-C976-4643-8714-D7B5317A2921}" type="pres">
      <dgm:prSet presAssocID="{4624B7A8-C25D-4975-B35F-EF1BDB0F1FB3}" presName="tx1" presStyleLbl="revTx" presStyleIdx="5" presStyleCnt="6"/>
      <dgm:spPr/>
    </dgm:pt>
    <dgm:pt modelId="{571FD807-4543-44EF-AEFC-DE71F20AAB7B}" type="pres">
      <dgm:prSet presAssocID="{4624B7A8-C25D-4975-B35F-EF1BDB0F1FB3}" presName="vert1" presStyleCnt="0"/>
      <dgm:spPr/>
    </dgm:pt>
  </dgm:ptLst>
  <dgm:cxnLst>
    <dgm:cxn modelId="{F56E9217-F3BC-44D7-BDAB-BBC4CB2AF663}" srcId="{1DDC1EEE-4B55-46A0-9B06-5821AE51BACA}" destId="{4F29D4FE-72FF-4387-BEF3-1B5DB45AB9F4}" srcOrd="1" destOrd="0" parTransId="{2FEA2C6A-F301-4C82-88F4-DF7CC6BF9AD4}" sibTransId="{3B39CAC6-6FB7-4586-8D04-49B0F4B1AA6D}"/>
    <dgm:cxn modelId="{FCEA082C-6866-43E2-959E-9C57AD34500D}" srcId="{1DDC1EEE-4B55-46A0-9B06-5821AE51BACA}" destId="{A2810E86-236D-46C0-B23E-26C38EE86564}" srcOrd="3" destOrd="0" parTransId="{8D849FBA-30FA-4334-AE86-B79AB9FCADC3}" sibTransId="{ECC0B9C8-8194-4107-BFFD-12A9CB03DFA6}"/>
    <dgm:cxn modelId="{9857AE44-4C42-427E-92F2-7F0E82FDD3C1}" srcId="{1DDC1EEE-4B55-46A0-9B06-5821AE51BACA}" destId="{2B3190F3-EC39-4FC2-B5ED-356E6ABF2A3E}" srcOrd="4" destOrd="0" parTransId="{682CEBAE-F55B-45AE-88B1-801AE1E24FC9}" sibTransId="{57627885-D80A-419F-8DB3-41E1B4ED4738}"/>
    <dgm:cxn modelId="{8BEEDB5A-EE7D-494A-8777-9924982FB6C3}" srcId="{1DDC1EEE-4B55-46A0-9B06-5821AE51BACA}" destId="{9DA4BD2C-8C27-47FF-9ECE-6E33C4D05473}" srcOrd="2" destOrd="0" parTransId="{501B1CD3-4661-495D-AC9D-FA23E2C3DF0B}" sibTransId="{B44396E7-43B1-4457-994F-CFCE9108D947}"/>
    <dgm:cxn modelId="{DD67EB75-F0EA-46F1-BA58-E4567BD20EEE}" type="presOf" srcId="{9DA4BD2C-8C27-47FF-9ECE-6E33C4D05473}" destId="{7BFE259E-1EA6-49D3-9A51-38E58D789363}" srcOrd="0" destOrd="0" presId="urn:microsoft.com/office/officeart/2008/layout/LinedList"/>
    <dgm:cxn modelId="{E816F577-A868-4262-ACCA-FC89FD98F1D2}" type="presOf" srcId="{A2810E86-236D-46C0-B23E-26C38EE86564}" destId="{B5AA937E-F80B-425C-8D95-515325A4F384}" srcOrd="0" destOrd="0" presId="urn:microsoft.com/office/officeart/2008/layout/LinedList"/>
    <dgm:cxn modelId="{ED04C683-5B8F-4DDE-9B72-A68F1F65CE10}" type="presOf" srcId="{1DDC1EEE-4B55-46A0-9B06-5821AE51BACA}" destId="{259BD679-D3F2-4B54-872D-5E75280AEB18}" srcOrd="0" destOrd="0" presId="urn:microsoft.com/office/officeart/2008/layout/LinedList"/>
    <dgm:cxn modelId="{2AAD3289-2620-4287-9FD8-21B6B1D8472A}" type="presOf" srcId="{782D10E4-D8CB-4801-A25E-DEA328B4C615}" destId="{9C933886-FC0B-469D-BC8F-705EC726F5DF}" srcOrd="0" destOrd="0" presId="urn:microsoft.com/office/officeart/2008/layout/LinedList"/>
    <dgm:cxn modelId="{24D1AC89-2F3C-405B-9C3E-EBD9EB590600}" srcId="{1DDC1EEE-4B55-46A0-9B06-5821AE51BACA}" destId="{782D10E4-D8CB-4801-A25E-DEA328B4C615}" srcOrd="0" destOrd="0" parTransId="{8293A0A2-6199-4BCF-8236-24A7B6E39BB4}" sibTransId="{6A1C6E64-D053-43DC-9CD5-C2B6FE8A6E94}"/>
    <dgm:cxn modelId="{FF1B6CCB-BC58-4313-B7D3-D38B8C6A958A}" type="presOf" srcId="{2B3190F3-EC39-4FC2-B5ED-356E6ABF2A3E}" destId="{54D3ED43-ECB8-4D3E-BCDB-470D82F2F1BF}" srcOrd="0" destOrd="0" presId="urn:microsoft.com/office/officeart/2008/layout/LinedList"/>
    <dgm:cxn modelId="{5BE9F4E4-FD4C-49FF-AE9E-EE92CBC673A4}" srcId="{1DDC1EEE-4B55-46A0-9B06-5821AE51BACA}" destId="{4624B7A8-C25D-4975-B35F-EF1BDB0F1FB3}" srcOrd="5" destOrd="0" parTransId="{F0F1F0BC-DF53-40EA-A1CB-0DD9807A6CE1}" sibTransId="{BEC09EDA-ED9E-40E8-821A-FD98490B3122}"/>
    <dgm:cxn modelId="{5E93F6EA-DF3E-4931-9BFF-4D7C9DBB7276}" type="presOf" srcId="{4624B7A8-C25D-4975-B35F-EF1BDB0F1FB3}" destId="{6BE3E556-C976-4643-8714-D7B5317A2921}" srcOrd="0" destOrd="0" presId="urn:microsoft.com/office/officeart/2008/layout/LinedList"/>
    <dgm:cxn modelId="{7F988EF4-7AD3-4A62-BCC6-82B02D79DC66}" type="presOf" srcId="{4F29D4FE-72FF-4387-BEF3-1B5DB45AB9F4}" destId="{3A7C722C-75B2-492B-A4A6-F1406D025E83}" srcOrd="0" destOrd="0" presId="urn:microsoft.com/office/officeart/2008/layout/LinedList"/>
    <dgm:cxn modelId="{7CF6D090-1302-463B-9F0D-5FB47A87DA0E}" type="presParOf" srcId="{259BD679-D3F2-4B54-872D-5E75280AEB18}" destId="{B31078D2-6192-4644-80B0-C445E9877317}" srcOrd="0" destOrd="0" presId="urn:microsoft.com/office/officeart/2008/layout/LinedList"/>
    <dgm:cxn modelId="{42396FF2-B1F5-44F5-AFA5-6333B7946369}" type="presParOf" srcId="{259BD679-D3F2-4B54-872D-5E75280AEB18}" destId="{CD5BD84D-EAD3-4FDA-8A89-BF6E185CE83A}" srcOrd="1" destOrd="0" presId="urn:microsoft.com/office/officeart/2008/layout/LinedList"/>
    <dgm:cxn modelId="{6FD6658B-C7AF-4BA5-8F1E-973FEECD27A9}" type="presParOf" srcId="{CD5BD84D-EAD3-4FDA-8A89-BF6E185CE83A}" destId="{9C933886-FC0B-469D-BC8F-705EC726F5DF}" srcOrd="0" destOrd="0" presId="urn:microsoft.com/office/officeart/2008/layout/LinedList"/>
    <dgm:cxn modelId="{FC6C3E44-8BE8-4793-A441-EC336A15D49C}" type="presParOf" srcId="{CD5BD84D-EAD3-4FDA-8A89-BF6E185CE83A}" destId="{D26C92CB-ED8E-49DE-B0DF-2D11957E52C6}" srcOrd="1" destOrd="0" presId="urn:microsoft.com/office/officeart/2008/layout/LinedList"/>
    <dgm:cxn modelId="{931F7D02-BD5D-4CF6-BC75-416F38D966E2}" type="presParOf" srcId="{259BD679-D3F2-4B54-872D-5E75280AEB18}" destId="{59BB7776-F364-4A4E-86EE-83B25CCAC50E}" srcOrd="2" destOrd="0" presId="urn:microsoft.com/office/officeart/2008/layout/LinedList"/>
    <dgm:cxn modelId="{147A1BEB-C662-4156-9BF4-6CF59BBDDE40}" type="presParOf" srcId="{259BD679-D3F2-4B54-872D-5E75280AEB18}" destId="{7AB1ECB2-558D-4E80-8E76-DB9DB2EC7D73}" srcOrd="3" destOrd="0" presId="urn:microsoft.com/office/officeart/2008/layout/LinedList"/>
    <dgm:cxn modelId="{0D24B70D-4520-46F2-8F8F-963B03154F74}" type="presParOf" srcId="{7AB1ECB2-558D-4E80-8E76-DB9DB2EC7D73}" destId="{3A7C722C-75B2-492B-A4A6-F1406D025E83}" srcOrd="0" destOrd="0" presId="urn:microsoft.com/office/officeart/2008/layout/LinedList"/>
    <dgm:cxn modelId="{E9B5E2A7-AE77-4925-B2A8-A851CF78C951}" type="presParOf" srcId="{7AB1ECB2-558D-4E80-8E76-DB9DB2EC7D73}" destId="{8D928ED8-8609-44EC-A4A3-292B90EE8B40}" srcOrd="1" destOrd="0" presId="urn:microsoft.com/office/officeart/2008/layout/LinedList"/>
    <dgm:cxn modelId="{600ACFFA-509E-42C2-9CB1-ADEF38ADA23B}" type="presParOf" srcId="{259BD679-D3F2-4B54-872D-5E75280AEB18}" destId="{BD664D77-8DA3-418E-9E6A-B4B8DFF90AD0}" srcOrd="4" destOrd="0" presId="urn:microsoft.com/office/officeart/2008/layout/LinedList"/>
    <dgm:cxn modelId="{494DEEA1-3B25-4D75-B8F4-7EB62482140B}" type="presParOf" srcId="{259BD679-D3F2-4B54-872D-5E75280AEB18}" destId="{79EFFE3A-D212-44FF-B319-6929CB071547}" srcOrd="5" destOrd="0" presId="urn:microsoft.com/office/officeart/2008/layout/LinedList"/>
    <dgm:cxn modelId="{7537C539-6635-4465-95F2-D6BD0CB132B5}" type="presParOf" srcId="{79EFFE3A-D212-44FF-B319-6929CB071547}" destId="{7BFE259E-1EA6-49D3-9A51-38E58D789363}" srcOrd="0" destOrd="0" presId="urn:microsoft.com/office/officeart/2008/layout/LinedList"/>
    <dgm:cxn modelId="{8943665A-3D0D-45E4-AB4A-1BCE1D3EB119}" type="presParOf" srcId="{79EFFE3A-D212-44FF-B319-6929CB071547}" destId="{BCCD57A3-E35A-4FCD-8107-7F73D57E5EE1}" srcOrd="1" destOrd="0" presId="urn:microsoft.com/office/officeart/2008/layout/LinedList"/>
    <dgm:cxn modelId="{FF4E6AA7-EBBD-443E-ADB5-F01E53452DFF}" type="presParOf" srcId="{259BD679-D3F2-4B54-872D-5E75280AEB18}" destId="{9921C1E2-835F-4459-BE18-374D16CCA358}" srcOrd="6" destOrd="0" presId="urn:microsoft.com/office/officeart/2008/layout/LinedList"/>
    <dgm:cxn modelId="{3775E84C-94CB-4C1D-999E-C8DEF5F9EC7B}" type="presParOf" srcId="{259BD679-D3F2-4B54-872D-5E75280AEB18}" destId="{53C2089D-C057-4152-8A44-2719188EDFB6}" srcOrd="7" destOrd="0" presId="urn:microsoft.com/office/officeart/2008/layout/LinedList"/>
    <dgm:cxn modelId="{07D04A03-07BD-438C-9E7E-38572D9ED817}" type="presParOf" srcId="{53C2089D-C057-4152-8A44-2719188EDFB6}" destId="{B5AA937E-F80B-425C-8D95-515325A4F384}" srcOrd="0" destOrd="0" presId="urn:microsoft.com/office/officeart/2008/layout/LinedList"/>
    <dgm:cxn modelId="{E33D968A-1A60-435F-A551-43E49B3E3669}" type="presParOf" srcId="{53C2089D-C057-4152-8A44-2719188EDFB6}" destId="{2448370B-3AE6-4769-8D95-0E9E1ADE2352}" srcOrd="1" destOrd="0" presId="urn:microsoft.com/office/officeart/2008/layout/LinedList"/>
    <dgm:cxn modelId="{8A06EC3B-C264-414B-90B4-F91E2839F3DD}" type="presParOf" srcId="{259BD679-D3F2-4B54-872D-5E75280AEB18}" destId="{CC8A939D-F363-486A-BBD4-55A2CB24F8BA}" srcOrd="8" destOrd="0" presId="urn:microsoft.com/office/officeart/2008/layout/LinedList"/>
    <dgm:cxn modelId="{A38518A7-4477-48A6-BC35-0B0EDC6AD91F}" type="presParOf" srcId="{259BD679-D3F2-4B54-872D-5E75280AEB18}" destId="{6C602DDE-FF30-4AD8-A91C-535EB32ED5E9}" srcOrd="9" destOrd="0" presId="urn:microsoft.com/office/officeart/2008/layout/LinedList"/>
    <dgm:cxn modelId="{978F2C6D-8922-40E2-A18F-0524FD86026D}" type="presParOf" srcId="{6C602DDE-FF30-4AD8-A91C-535EB32ED5E9}" destId="{54D3ED43-ECB8-4D3E-BCDB-470D82F2F1BF}" srcOrd="0" destOrd="0" presId="urn:microsoft.com/office/officeart/2008/layout/LinedList"/>
    <dgm:cxn modelId="{C4285E82-D1D1-4B6F-9A4A-772AF8A082C4}" type="presParOf" srcId="{6C602DDE-FF30-4AD8-A91C-535EB32ED5E9}" destId="{C5398C7A-05F3-4B5B-A5C6-54F4F8BD3318}" srcOrd="1" destOrd="0" presId="urn:microsoft.com/office/officeart/2008/layout/LinedList"/>
    <dgm:cxn modelId="{14AD8ADB-985F-4A09-BF42-FB55DC49EA14}" type="presParOf" srcId="{259BD679-D3F2-4B54-872D-5E75280AEB18}" destId="{000BE501-F829-424E-AC1D-4F5B01E87B30}" srcOrd="10" destOrd="0" presId="urn:microsoft.com/office/officeart/2008/layout/LinedList"/>
    <dgm:cxn modelId="{F7D34746-3459-44AB-82D8-1AFE1C6EC7A6}" type="presParOf" srcId="{259BD679-D3F2-4B54-872D-5E75280AEB18}" destId="{99581BE2-46F4-4D52-A87E-CDA3E32F15B0}" srcOrd="11" destOrd="0" presId="urn:microsoft.com/office/officeart/2008/layout/LinedList"/>
    <dgm:cxn modelId="{5AF21B94-FD44-44B9-8D72-191560A8615D}" type="presParOf" srcId="{99581BE2-46F4-4D52-A87E-CDA3E32F15B0}" destId="{6BE3E556-C976-4643-8714-D7B5317A2921}" srcOrd="0" destOrd="0" presId="urn:microsoft.com/office/officeart/2008/layout/LinedList"/>
    <dgm:cxn modelId="{CC2B20C9-DE59-4BA4-9C91-5E77BD39F7CE}" type="presParOf" srcId="{99581BE2-46F4-4D52-A87E-CDA3E32F15B0}" destId="{571FD807-4543-44EF-AEFC-DE71F20AAB7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B9C280-1210-40E6-97C2-301B585AC135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009B9E3-9FB3-4321-935D-E988E7ACF1BB}">
      <dgm:prSet/>
      <dgm:spPr/>
      <dgm:t>
        <a:bodyPr/>
        <a:lstStyle/>
        <a:p>
          <a:r>
            <a:rPr lang="en-US"/>
            <a:t>Identify</a:t>
          </a:r>
        </a:p>
      </dgm:t>
    </dgm:pt>
    <dgm:pt modelId="{3D614DA6-F504-44E8-979D-960F41F6A342}" type="parTrans" cxnId="{FEE665EC-14E9-4CD5-8619-3B5B2DF68BC5}">
      <dgm:prSet/>
      <dgm:spPr/>
      <dgm:t>
        <a:bodyPr/>
        <a:lstStyle/>
        <a:p>
          <a:endParaRPr lang="en-US"/>
        </a:p>
      </dgm:t>
    </dgm:pt>
    <dgm:pt modelId="{243D4BF3-B1B1-44CE-A385-FA67AC24EAD4}" type="sibTrans" cxnId="{FEE665EC-14E9-4CD5-8619-3B5B2DF68BC5}">
      <dgm:prSet/>
      <dgm:spPr/>
      <dgm:t>
        <a:bodyPr/>
        <a:lstStyle/>
        <a:p>
          <a:endParaRPr lang="en-US"/>
        </a:p>
      </dgm:t>
    </dgm:pt>
    <dgm:pt modelId="{5E984B98-F287-4576-9A70-D41CCAF110F2}">
      <dgm:prSet custT="1"/>
      <dgm:spPr/>
      <dgm:t>
        <a:bodyPr/>
        <a:lstStyle/>
        <a:p>
          <a:r>
            <a:rPr lang="en-US" sz="2000" dirty="0"/>
            <a:t>Identify the spectrum of agitation </a:t>
          </a:r>
        </a:p>
      </dgm:t>
    </dgm:pt>
    <dgm:pt modelId="{56CE7B2D-647F-4F77-8630-D47D8D04BAAB}" type="parTrans" cxnId="{8AB30165-CD63-4FE7-AB30-89ED24735986}">
      <dgm:prSet/>
      <dgm:spPr/>
      <dgm:t>
        <a:bodyPr/>
        <a:lstStyle/>
        <a:p>
          <a:endParaRPr lang="en-US"/>
        </a:p>
      </dgm:t>
    </dgm:pt>
    <dgm:pt modelId="{8967676C-AC53-4D62-A632-4EE13B4BCB1B}" type="sibTrans" cxnId="{8AB30165-CD63-4FE7-AB30-89ED24735986}">
      <dgm:prSet/>
      <dgm:spPr/>
      <dgm:t>
        <a:bodyPr/>
        <a:lstStyle/>
        <a:p>
          <a:endParaRPr lang="en-US"/>
        </a:p>
      </dgm:t>
    </dgm:pt>
    <dgm:pt modelId="{FEE2C6D3-1830-470C-9E11-C4D7EBC8D2B7}">
      <dgm:prSet custT="1"/>
      <dgm:spPr/>
      <dgm:t>
        <a:bodyPr/>
        <a:lstStyle/>
        <a:p>
          <a:r>
            <a:rPr lang="en-US" sz="1800" dirty="0"/>
            <a:t>Agitated but cooperative</a:t>
          </a:r>
        </a:p>
      </dgm:t>
    </dgm:pt>
    <dgm:pt modelId="{94529946-39B3-40DC-8A88-F5EF12612FB3}" type="parTrans" cxnId="{5644832E-7870-46C9-925C-FF7FC4CD8BC6}">
      <dgm:prSet/>
      <dgm:spPr/>
      <dgm:t>
        <a:bodyPr/>
        <a:lstStyle/>
        <a:p>
          <a:endParaRPr lang="en-US"/>
        </a:p>
      </dgm:t>
    </dgm:pt>
    <dgm:pt modelId="{FE080E17-A856-4B9D-AE93-3DEC3EB9E376}" type="sibTrans" cxnId="{5644832E-7870-46C9-925C-FF7FC4CD8BC6}">
      <dgm:prSet/>
      <dgm:spPr/>
      <dgm:t>
        <a:bodyPr/>
        <a:lstStyle/>
        <a:p>
          <a:endParaRPr lang="en-US"/>
        </a:p>
      </dgm:t>
    </dgm:pt>
    <dgm:pt modelId="{F5F1F79F-8A65-4D45-A6D0-788B8610EC12}">
      <dgm:prSet custT="1"/>
      <dgm:spPr/>
      <dgm:t>
        <a:bodyPr/>
        <a:lstStyle/>
        <a:p>
          <a:r>
            <a:rPr lang="en-US" sz="1800"/>
            <a:t>Agitated and disruptive</a:t>
          </a:r>
        </a:p>
      </dgm:t>
    </dgm:pt>
    <dgm:pt modelId="{D18F00D5-74FC-4347-9625-49A4F2B064C4}" type="parTrans" cxnId="{3E9F7CA8-274D-4ACE-BD26-B68DB4B75773}">
      <dgm:prSet/>
      <dgm:spPr/>
      <dgm:t>
        <a:bodyPr/>
        <a:lstStyle/>
        <a:p>
          <a:endParaRPr lang="en-US"/>
        </a:p>
      </dgm:t>
    </dgm:pt>
    <dgm:pt modelId="{E9E8F9A0-6F23-46B8-BED5-1F2569335F3E}" type="sibTrans" cxnId="{3E9F7CA8-274D-4ACE-BD26-B68DB4B75773}">
      <dgm:prSet/>
      <dgm:spPr/>
      <dgm:t>
        <a:bodyPr/>
        <a:lstStyle/>
        <a:p>
          <a:endParaRPr lang="en-US"/>
        </a:p>
      </dgm:t>
    </dgm:pt>
    <dgm:pt modelId="{E349802A-BA9A-4582-9E66-A52F9652CCAF}">
      <dgm:prSet custT="1"/>
      <dgm:spPr/>
      <dgm:t>
        <a:bodyPr/>
        <a:lstStyle/>
        <a:p>
          <a:r>
            <a:rPr lang="en-US" sz="1800" dirty="0"/>
            <a:t>Delirium with severe agitation </a:t>
          </a:r>
        </a:p>
      </dgm:t>
    </dgm:pt>
    <dgm:pt modelId="{4652F21E-E4AC-41F9-9EC4-8E46BCB2FCF9}" type="parTrans" cxnId="{32C674AD-70AC-4FB2-A030-D59A02717A6B}">
      <dgm:prSet/>
      <dgm:spPr/>
      <dgm:t>
        <a:bodyPr/>
        <a:lstStyle/>
        <a:p>
          <a:endParaRPr lang="en-US"/>
        </a:p>
      </dgm:t>
    </dgm:pt>
    <dgm:pt modelId="{0AA3C421-02AC-45B5-8015-0E18B6BFC23C}" type="sibTrans" cxnId="{32C674AD-70AC-4FB2-A030-D59A02717A6B}">
      <dgm:prSet/>
      <dgm:spPr/>
      <dgm:t>
        <a:bodyPr/>
        <a:lstStyle/>
        <a:p>
          <a:endParaRPr lang="en-US"/>
        </a:p>
      </dgm:t>
    </dgm:pt>
    <dgm:pt modelId="{AE33DAD7-1885-4D56-AF19-3A72A2290B1B}">
      <dgm:prSet/>
      <dgm:spPr/>
      <dgm:t>
        <a:bodyPr/>
        <a:lstStyle/>
        <a:p>
          <a:r>
            <a:rPr lang="en-US"/>
            <a:t>Treat</a:t>
          </a:r>
        </a:p>
      </dgm:t>
    </dgm:pt>
    <dgm:pt modelId="{72FC03F8-4B05-462E-8B22-17A237DC5CD4}" type="parTrans" cxnId="{C5725A1E-C86E-4CA3-9524-C77A0D22A344}">
      <dgm:prSet/>
      <dgm:spPr/>
      <dgm:t>
        <a:bodyPr/>
        <a:lstStyle/>
        <a:p>
          <a:endParaRPr lang="en-US"/>
        </a:p>
      </dgm:t>
    </dgm:pt>
    <dgm:pt modelId="{B5F7B659-EF02-497F-B0BE-E62AA182F1BA}" type="sibTrans" cxnId="{C5725A1E-C86E-4CA3-9524-C77A0D22A344}">
      <dgm:prSet/>
      <dgm:spPr/>
      <dgm:t>
        <a:bodyPr/>
        <a:lstStyle/>
        <a:p>
          <a:endParaRPr lang="en-US"/>
        </a:p>
      </dgm:t>
    </dgm:pt>
    <dgm:pt modelId="{9092BE8C-2CB4-4878-9FAE-DB35C18A941A}">
      <dgm:prSet/>
      <dgm:spPr/>
      <dgm:t>
        <a:bodyPr/>
        <a:lstStyle/>
        <a:p>
          <a:r>
            <a:rPr lang="en-US"/>
            <a:t>Treat agitation  </a:t>
          </a:r>
        </a:p>
      </dgm:t>
    </dgm:pt>
    <dgm:pt modelId="{1B781EAE-C2E6-463E-9C56-B26BC79903E6}" type="parTrans" cxnId="{0412899C-A801-4929-B770-CBA28498DC18}">
      <dgm:prSet/>
      <dgm:spPr/>
      <dgm:t>
        <a:bodyPr/>
        <a:lstStyle/>
        <a:p>
          <a:endParaRPr lang="en-US"/>
        </a:p>
      </dgm:t>
    </dgm:pt>
    <dgm:pt modelId="{9AAC2884-E3AF-4133-BB98-11139F28C6D1}" type="sibTrans" cxnId="{0412899C-A801-4929-B770-CBA28498DC18}">
      <dgm:prSet/>
      <dgm:spPr/>
      <dgm:t>
        <a:bodyPr/>
        <a:lstStyle/>
        <a:p>
          <a:endParaRPr lang="en-US"/>
        </a:p>
      </dgm:t>
    </dgm:pt>
    <dgm:pt modelId="{E15B0FDA-40C3-4617-BC55-8877209484A7}">
      <dgm:prSet/>
      <dgm:spPr/>
      <dgm:t>
        <a:bodyPr/>
        <a:lstStyle/>
        <a:p>
          <a:r>
            <a:rPr lang="en-US"/>
            <a:t>Know</a:t>
          </a:r>
        </a:p>
      </dgm:t>
    </dgm:pt>
    <dgm:pt modelId="{CF38131B-723A-447E-9BF5-75B71BDE7CA9}" type="parTrans" cxnId="{E478D481-4392-44C3-985F-8C16022FDEC2}">
      <dgm:prSet/>
      <dgm:spPr/>
      <dgm:t>
        <a:bodyPr/>
        <a:lstStyle/>
        <a:p>
          <a:endParaRPr lang="en-US"/>
        </a:p>
      </dgm:t>
    </dgm:pt>
    <dgm:pt modelId="{E693215B-3EE9-4E06-9908-FE1AED21F762}" type="sibTrans" cxnId="{E478D481-4392-44C3-985F-8C16022FDEC2}">
      <dgm:prSet/>
      <dgm:spPr/>
      <dgm:t>
        <a:bodyPr/>
        <a:lstStyle/>
        <a:p>
          <a:endParaRPr lang="en-US"/>
        </a:p>
      </dgm:t>
    </dgm:pt>
    <dgm:pt modelId="{8130D574-12E3-4358-B206-D17EC714E73D}">
      <dgm:prSet/>
      <dgm:spPr/>
      <dgm:t>
        <a:bodyPr/>
        <a:lstStyle/>
        <a:p>
          <a:r>
            <a:rPr lang="en-US"/>
            <a:t>Know your options and the potential complications of the meds</a:t>
          </a:r>
        </a:p>
      </dgm:t>
    </dgm:pt>
    <dgm:pt modelId="{CE087186-427F-40A1-9AD4-FEE217B8BB16}" type="parTrans" cxnId="{C8392AC5-67CF-41CF-AF2C-6DBD991FA07E}">
      <dgm:prSet/>
      <dgm:spPr/>
      <dgm:t>
        <a:bodyPr/>
        <a:lstStyle/>
        <a:p>
          <a:endParaRPr lang="en-US"/>
        </a:p>
      </dgm:t>
    </dgm:pt>
    <dgm:pt modelId="{B22E04E5-A3BA-4EB9-A72B-48C85BDA27E3}" type="sibTrans" cxnId="{C8392AC5-67CF-41CF-AF2C-6DBD991FA07E}">
      <dgm:prSet/>
      <dgm:spPr/>
      <dgm:t>
        <a:bodyPr/>
        <a:lstStyle/>
        <a:p>
          <a:endParaRPr lang="en-US"/>
        </a:p>
      </dgm:t>
    </dgm:pt>
    <dgm:pt modelId="{2534C869-9C95-4CF5-BC05-FF539E2E1322}" type="pres">
      <dgm:prSet presAssocID="{FBB9C280-1210-40E6-97C2-301B585AC135}" presName="Name0" presStyleCnt="0">
        <dgm:presLayoutVars>
          <dgm:dir/>
          <dgm:animLvl val="lvl"/>
          <dgm:resizeHandles val="exact"/>
        </dgm:presLayoutVars>
      </dgm:prSet>
      <dgm:spPr/>
    </dgm:pt>
    <dgm:pt modelId="{28ED79E6-C9F3-454B-846F-7515184F72D3}" type="pres">
      <dgm:prSet presAssocID="{F009B9E3-9FB3-4321-935D-E988E7ACF1BB}" presName="linNode" presStyleCnt="0"/>
      <dgm:spPr/>
    </dgm:pt>
    <dgm:pt modelId="{3D8A2052-5619-4BC0-B166-399A021BA3A8}" type="pres">
      <dgm:prSet presAssocID="{F009B9E3-9FB3-4321-935D-E988E7ACF1BB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54AB3F04-0BD2-4CCE-87B5-CF3C2DDBEDD0}" type="pres">
      <dgm:prSet presAssocID="{F009B9E3-9FB3-4321-935D-E988E7ACF1BB}" presName="descendantText" presStyleLbl="alignNode1" presStyleIdx="0" presStyleCnt="3">
        <dgm:presLayoutVars>
          <dgm:bulletEnabled/>
        </dgm:presLayoutVars>
      </dgm:prSet>
      <dgm:spPr/>
    </dgm:pt>
    <dgm:pt modelId="{F4ABBB8A-E56B-4A64-9C1C-65A2B16B7F03}" type="pres">
      <dgm:prSet presAssocID="{243D4BF3-B1B1-44CE-A385-FA67AC24EAD4}" presName="sp" presStyleCnt="0"/>
      <dgm:spPr/>
    </dgm:pt>
    <dgm:pt modelId="{0EB1D4F7-ADA8-46B2-91A0-0EC95D80F0D3}" type="pres">
      <dgm:prSet presAssocID="{AE33DAD7-1885-4D56-AF19-3A72A2290B1B}" presName="linNode" presStyleCnt="0"/>
      <dgm:spPr/>
    </dgm:pt>
    <dgm:pt modelId="{AEBEA0FF-9304-4DB4-8B08-C3946332768A}" type="pres">
      <dgm:prSet presAssocID="{AE33DAD7-1885-4D56-AF19-3A72A2290B1B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2674D536-9AF3-40E2-8464-7C14C76B2FF9}" type="pres">
      <dgm:prSet presAssocID="{AE33DAD7-1885-4D56-AF19-3A72A2290B1B}" presName="descendantText" presStyleLbl="alignNode1" presStyleIdx="1" presStyleCnt="3">
        <dgm:presLayoutVars>
          <dgm:bulletEnabled/>
        </dgm:presLayoutVars>
      </dgm:prSet>
      <dgm:spPr/>
    </dgm:pt>
    <dgm:pt modelId="{1E790E21-5B2A-4D40-AB94-D3FBF628DBF1}" type="pres">
      <dgm:prSet presAssocID="{B5F7B659-EF02-497F-B0BE-E62AA182F1BA}" presName="sp" presStyleCnt="0"/>
      <dgm:spPr/>
    </dgm:pt>
    <dgm:pt modelId="{9CE55FF1-1EA5-4091-9A9E-6C49FF2B1446}" type="pres">
      <dgm:prSet presAssocID="{E15B0FDA-40C3-4617-BC55-8877209484A7}" presName="linNode" presStyleCnt="0"/>
      <dgm:spPr/>
    </dgm:pt>
    <dgm:pt modelId="{E4CD208E-9164-4040-9003-E82C047229AA}" type="pres">
      <dgm:prSet presAssocID="{E15B0FDA-40C3-4617-BC55-8877209484A7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288B3221-9BE0-4A66-90D8-A0FC667D5E82}" type="pres">
      <dgm:prSet presAssocID="{E15B0FDA-40C3-4617-BC55-8877209484A7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EE67E103-53C8-4DD2-ADD7-DA4029767882}" type="presOf" srcId="{AE33DAD7-1885-4D56-AF19-3A72A2290B1B}" destId="{AEBEA0FF-9304-4DB4-8B08-C3946332768A}" srcOrd="0" destOrd="0" presId="urn:microsoft.com/office/officeart/2016/7/layout/VerticalHollowActionList"/>
    <dgm:cxn modelId="{C5725A1E-C86E-4CA3-9524-C77A0D22A344}" srcId="{FBB9C280-1210-40E6-97C2-301B585AC135}" destId="{AE33DAD7-1885-4D56-AF19-3A72A2290B1B}" srcOrd="1" destOrd="0" parTransId="{72FC03F8-4B05-462E-8B22-17A237DC5CD4}" sibTransId="{B5F7B659-EF02-497F-B0BE-E62AA182F1BA}"/>
    <dgm:cxn modelId="{5644832E-7870-46C9-925C-FF7FC4CD8BC6}" srcId="{5E984B98-F287-4576-9A70-D41CCAF110F2}" destId="{FEE2C6D3-1830-470C-9E11-C4D7EBC8D2B7}" srcOrd="0" destOrd="0" parTransId="{94529946-39B3-40DC-8A88-F5EF12612FB3}" sibTransId="{FE080E17-A856-4B9D-AE93-3DEC3EB9E376}"/>
    <dgm:cxn modelId="{CE0E573C-F828-4D85-8700-78C45B8BAA86}" type="presOf" srcId="{9092BE8C-2CB4-4878-9FAE-DB35C18A941A}" destId="{2674D536-9AF3-40E2-8464-7C14C76B2FF9}" srcOrd="0" destOrd="0" presId="urn:microsoft.com/office/officeart/2016/7/layout/VerticalHollowActionList"/>
    <dgm:cxn modelId="{A923AC3D-EE64-4BF8-A179-2BBD77F42C5F}" type="presOf" srcId="{5E984B98-F287-4576-9A70-D41CCAF110F2}" destId="{54AB3F04-0BD2-4CCE-87B5-CF3C2DDBEDD0}" srcOrd="0" destOrd="0" presId="urn:microsoft.com/office/officeart/2016/7/layout/VerticalHollowActionList"/>
    <dgm:cxn modelId="{4BB7C660-FCA6-48B4-BA18-081599E3C3D6}" type="presOf" srcId="{F5F1F79F-8A65-4D45-A6D0-788B8610EC12}" destId="{54AB3F04-0BD2-4CCE-87B5-CF3C2DDBEDD0}" srcOrd="0" destOrd="2" presId="urn:microsoft.com/office/officeart/2016/7/layout/VerticalHollowActionList"/>
    <dgm:cxn modelId="{8AB30165-CD63-4FE7-AB30-89ED24735986}" srcId="{F009B9E3-9FB3-4321-935D-E988E7ACF1BB}" destId="{5E984B98-F287-4576-9A70-D41CCAF110F2}" srcOrd="0" destOrd="0" parTransId="{56CE7B2D-647F-4F77-8630-D47D8D04BAAB}" sibTransId="{8967676C-AC53-4D62-A632-4EE13B4BCB1B}"/>
    <dgm:cxn modelId="{CEA45F73-ABB6-40C4-AFCF-EADBA54FB849}" type="presOf" srcId="{E15B0FDA-40C3-4617-BC55-8877209484A7}" destId="{E4CD208E-9164-4040-9003-E82C047229AA}" srcOrd="0" destOrd="0" presId="urn:microsoft.com/office/officeart/2016/7/layout/VerticalHollowActionList"/>
    <dgm:cxn modelId="{E478D481-4392-44C3-985F-8C16022FDEC2}" srcId="{FBB9C280-1210-40E6-97C2-301B585AC135}" destId="{E15B0FDA-40C3-4617-BC55-8877209484A7}" srcOrd="2" destOrd="0" parTransId="{CF38131B-723A-447E-9BF5-75B71BDE7CA9}" sibTransId="{E693215B-3EE9-4E06-9908-FE1AED21F762}"/>
    <dgm:cxn modelId="{DA77358E-75FF-4DCA-8C3E-189739BC632D}" type="presOf" srcId="{8130D574-12E3-4358-B206-D17EC714E73D}" destId="{288B3221-9BE0-4A66-90D8-A0FC667D5E82}" srcOrd="0" destOrd="0" presId="urn:microsoft.com/office/officeart/2016/7/layout/VerticalHollowActionList"/>
    <dgm:cxn modelId="{0412899C-A801-4929-B770-CBA28498DC18}" srcId="{AE33DAD7-1885-4D56-AF19-3A72A2290B1B}" destId="{9092BE8C-2CB4-4878-9FAE-DB35C18A941A}" srcOrd="0" destOrd="0" parTransId="{1B781EAE-C2E6-463E-9C56-B26BC79903E6}" sibTransId="{9AAC2884-E3AF-4133-BB98-11139F28C6D1}"/>
    <dgm:cxn modelId="{5344859D-8672-4D89-907C-2D908B15074A}" type="presOf" srcId="{E349802A-BA9A-4582-9E66-A52F9652CCAF}" destId="{54AB3F04-0BD2-4CCE-87B5-CF3C2DDBEDD0}" srcOrd="0" destOrd="3" presId="urn:microsoft.com/office/officeart/2016/7/layout/VerticalHollowActionList"/>
    <dgm:cxn modelId="{3E9F7CA8-274D-4ACE-BD26-B68DB4B75773}" srcId="{5E984B98-F287-4576-9A70-D41CCAF110F2}" destId="{F5F1F79F-8A65-4D45-A6D0-788B8610EC12}" srcOrd="1" destOrd="0" parTransId="{D18F00D5-74FC-4347-9625-49A4F2B064C4}" sibTransId="{E9E8F9A0-6F23-46B8-BED5-1F2569335F3E}"/>
    <dgm:cxn modelId="{32C674AD-70AC-4FB2-A030-D59A02717A6B}" srcId="{5E984B98-F287-4576-9A70-D41CCAF110F2}" destId="{E349802A-BA9A-4582-9E66-A52F9652CCAF}" srcOrd="2" destOrd="0" parTransId="{4652F21E-E4AC-41F9-9EC4-8E46BCB2FCF9}" sibTransId="{0AA3C421-02AC-45B5-8015-0E18B6BFC23C}"/>
    <dgm:cxn modelId="{C8392AC5-67CF-41CF-AF2C-6DBD991FA07E}" srcId="{E15B0FDA-40C3-4617-BC55-8877209484A7}" destId="{8130D574-12E3-4358-B206-D17EC714E73D}" srcOrd="0" destOrd="0" parTransId="{CE087186-427F-40A1-9AD4-FEE217B8BB16}" sibTransId="{B22E04E5-A3BA-4EB9-A72B-48C85BDA27E3}"/>
    <dgm:cxn modelId="{A38B78E6-1C0E-464D-9184-47A8EC1DF5B0}" type="presOf" srcId="{F009B9E3-9FB3-4321-935D-E988E7ACF1BB}" destId="{3D8A2052-5619-4BC0-B166-399A021BA3A8}" srcOrd="0" destOrd="0" presId="urn:microsoft.com/office/officeart/2016/7/layout/VerticalHollowActionList"/>
    <dgm:cxn modelId="{AE3694E9-6CF9-494B-BDD6-FB0C53686DE3}" type="presOf" srcId="{FBB9C280-1210-40E6-97C2-301B585AC135}" destId="{2534C869-9C95-4CF5-BC05-FF539E2E1322}" srcOrd="0" destOrd="0" presId="urn:microsoft.com/office/officeart/2016/7/layout/VerticalHollowActionList"/>
    <dgm:cxn modelId="{FEE665EC-14E9-4CD5-8619-3B5B2DF68BC5}" srcId="{FBB9C280-1210-40E6-97C2-301B585AC135}" destId="{F009B9E3-9FB3-4321-935D-E988E7ACF1BB}" srcOrd="0" destOrd="0" parTransId="{3D614DA6-F504-44E8-979D-960F41F6A342}" sibTransId="{243D4BF3-B1B1-44CE-A385-FA67AC24EAD4}"/>
    <dgm:cxn modelId="{D984E4F5-87EA-4764-842F-3449EBB8F50D}" type="presOf" srcId="{FEE2C6D3-1830-470C-9E11-C4D7EBC8D2B7}" destId="{54AB3F04-0BD2-4CCE-87B5-CF3C2DDBEDD0}" srcOrd="0" destOrd="1" presId="urn:microsoft.com/office/officeart/2016/7/layout/VerticalHollowActionList"/>
    <dgm:cxn modelId="{261525EC-9438-4A35-8163-3BD399CB0200}" type="presParOf" srcId="{2534C869-9C95-4CF5-BC05-FF539E2E1322}" destId="{28ED79E6-C9F3-454B-846F-7515184F72D3}" srcOrd="0" destOrd="0" presId="urn:microsoft.com/office/officeart/2016/7/layout/VerticalHollowActionList"/>
    <dgm:cxn modelId="{B2F61B44-A749-4231-9DDD-5A7A452BCB54}" type="presParOf" srcId="{28ED79E6-C9F3-454B-846F-7515184F72D3}" destId="{3D8A2052-5619-4BC0-B166-399A021BA3A8}" srcOrd="0" destOrd="0" presId="urn:microsoft.com/office/officeart/2016/7/layout/VerticalHollowActionList"/>
    <dgm:cxn modelId="{B56B6F9C-CD27-49A5-B1B3-5847E19FC9D7}" type="presParOf" srcId="{28ED79E6-C9F3-454B-846F-7515184F72D3}" destId="{54AB3F04-0BD2-4CCE-87B5-CF3C2DDBEDD0}" srcOrd="1" destOrd="0" presId="urn:microsoft.com/office/officeart/2016/7/layout/VerticalHollowActionList"/>
    <dgm:cxn modelId="{9A396ACC-E949-4B4C-B406-08C2DE5067CF}" type="presParOf" srcId="{2534C869-9C95-4CF5-BC05-FF539E2E1322}" destId="{F4ABBB8A-E56B-4A64-9C1C-65A2B16B7F03}" srcOrd="1" destOrd="0" presId="urn:microsoft.com/office/officeart/2016/7/layout/VerticalHollowActionList"/>
    <dgm:cxn modelId="{D70846D4-820E-4E53-80B3-D32E74073B65}" type="presParOf" srcId="{2534C869-9C95-4CF5-BC05-FF539E2E1322}" destId="{0EB1D4F7-ADA8-46B2-91A0-0EC95D80F0D3}" srcOrd="2" destOrd="0" presId="urn:microsoft.com/office/officeart/2016/7/layout/VerticalHollowActionList"/>
    <dgm:cxn modelId="{7E28EA04-45EB-4554-809E-F7CB5565F391}" type="presParOf" srcId="{0EB1D4F7-ADA8-46B2-91A0-0EC95D80F0D3}" destId="{AEBEA0FF-9304-4DB4-8B08-C3946332768A}" srcOrd="0" destOrd="0" presId="urn:microsoft.com/office/officeart/2016/7/layout/VerticalHollowActionList"/>
    <dgm:cxn modelId="{6181F7BA-F746-41C5-AE0E-B4643B2251D3}" type="presParOf" srcId="{0EB1D4F7-ADA8-46B2-91A0-0EC95D80F0D3}" destId="{2674D536-9AF3-40E2-8464-7C14C76B2FF9}" srcOrd="1" destOrd="0" presId="urn:microsoft.com/office/officeart/2016/7/layout/VerticalHollowActionList"/>
    <dgm:cxn modelId="{D6C6B77A-6455-4A29-B60B-B179A8A3E265}" type="presParOf" srcId="{2534C869-9C95-4CF5-BC05-FF539E2E1322}" destId="{1E790E21-5B2A-4D40-AB94-D3FBF628DBF1}" srcOrd="3" destOrd="0" presId="urn:microsoft.com/office/officeart/2016/7/layout/VerticalHollowActionList"/>
    <dgm:cxn modelId="{073D35BF-F401-4914-9BD3-7ACAC1A564DB}" type="presParOf" srcId="{2534C869-9C95-4CF5-BC05-FF539E2E1322}" destId="{9CE55FF1-1EA5-4091-9A9E-6C49FF2B1446}" srcOrd="4" destOrd="0" presId="urn:microsoft.com/office/officeart/2016/7/layout/VerticalHollowActionList"/>
    <dgm:cxn modelId="{C57C8428-268D-4EC8-B8E1-F89DB8420B4A}" type="presParOf" srcId="{9CE55FF1-1EA5-4091-9A9E-6C49FF2B1446}" destId="{E4CD208E-9164-4040-9003-E82C047229AA}" srcOrd="0" destOrd="0" presId="urn:microsoft.com/office/officeart/2016/7/layout/VerticalHollowActionList"/>
    <dgm:cxn modelId="{D4D749F2-C1F0-49E3-BF74-18BDC893AFE5}" type="presParOf" srcId="{9CE55FF1-1EA5-4091-9A9E-6C49FF2B1446}" destId="{288B3221-9BE0-4A66-90D8-A0FC667D5E82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5DB85-B8EB-4D77-AA1B-F2AA7967703A}">
      <dsp:nvSpPr>
        <dsp:cNvPr id="0" name=""/>
        <dsp:cNvSpPr/>
      </dsp:nvSpPr>
      <dsp:spPr>
        <a:xfrm>
          <a:off x="0" y="18346"/>
          <a:ext cx="5826934" cy="9945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would be your initial thoughts if you arrived on this scene?</a:t>
          </a:r>
        </a:p>
      </dsp:txBody>
      <dsp:txXfrm>
        <a:off x="48547" y="66893"/>
        <a:ext cx="5729840" cy="897406"/>
      </dsp:txXfrm>
    </dsp:sp>
    <dsp:sp modelId="{E7E69A03-AE85-47C9-8F12-C0ABE563F2B8}">
      <dsp:nvSpPr>
        <dsp:cNvPr id="0" name=""/>
        <dsp:cNvSpPr/>
      </dsp:nvSpPr>
      <dsp:spPr>
        <a:xfrm>
          <a:off x="0" y="1084846"/>
          <a:ext cx="5826934" cy="994500"/>
        </a:xfrm>
        <a:prstGeom prst="roundRect">
          <a:avLst/>
        </a:prstGeom>
        <a:solidFill>
          <a:schemeClr val="accent2">
            <a:hueOff val="-2266801"/>
            <a:satOff val="1309"/>
            <a:lumOff val="-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are your options for management of this patient?</a:t>
          </a:r>
        </a:p>
      </dsp:txBody>
      <dsp:txXfrm>
        <a:off x="48547" y="1133393"/>
        <a:ext cx="5729840" cy="897406"/>
      </dsp:txXfrm>
    </dsp:sp>
    <dsp:sp modelId="{F1CBC025-45CD-4ECE-9FEE-A555A3FB91BC}">
      <dsp:nvSpPr>
        <dsp:cNvPr id="0" name=""/>
        <dsp:cNvSpPr/>
      </dsp:nvSpPr>
      <dsp:spPr>
        <a:xfrm>
          <a:off x="0" y="2151346"/>
          <a:ext cx="5826934" cy="994500"/>
        </a:xfrm>
        <a:prstGeom prst="roundRect">
          <a:avLst/>
        </a:prstGeom>
        <a:solidFill>
          <a:schemeClr val="accent2">
            <a:hueOff val="-4533602"/>
            <a:satOff val="2618"/>
            <a:lumOff val="-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medications do you have? </a:t>
          </a:r>
        </a:p>
      </dsp:txBody>
      <dsp:txXfrm>
        <a:off x="48547" y="2199893"/>
        <a:ext cx="5729840" cy="897406"/>
      </dsp:txXfrm>
    </dsp:sp>
    <dsp:sp modelId="{3BFAFECE-9491-4EBD-9738-C31F89E85541}">
      <dsp:nvSpPr>
        <dsp:cNvPr id="0" name=""/>
        <dsp:cNvSpPr/>
      </dsp:nvSpPr>
      <dsp:spPr>
        <a:xfrm>
          <a:off x="0" y="3217846"/>
          <a:ext cx="5826934" cy="994500"/>
        </a:xfrm>
        <a:prstGeom prst="roundRect">
          <a:avLst/>
        </a:prstGeom>
        <a:solidFill>
          <a:schemeClr val="accent2">
            <a:hueOff val="-6800403"/>
            <a:satOff val="3927"/>
            <a:lumOff val="-72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medications have you heard of? </a:t>
          </a:r>
        </a:p>
      </dsp:txBody>
      <dsp:txXfrm>
        <a:off x="48547" y="3266393"/>
        <a:ext cx="5729840" cy="897406"/>
      </dsp:txXfrm>
    </dsp:sp>
    <dsp:sp modelId="{B13A2EAB-0BCA-4386-ABB6-50BC0846998F}">
      <dsp:nvSpPr>
        <dsp:cNvPr id="0" name=""/>
        <dsp:cNvSpPr/>
      </dsp:nvSpPr>
      <dsp:spPr>
        <a:xfrm>
          <a:off x="0" y="4284346"/>
          <a:ext cx="5826934" cy="994500"/>
        </a:xfrm>
        <a:prstGeom prst="roundRect">
          <a:avLst/>
        </a:prstGeom>
        <a:solidFill>
          <a:schemeClr val="accent2">
            <a:hueOff val="-9067203"/>
            <a:satOff val="5236"/>
            <a:lumOff val="-96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makes you concerned about managing this patient? </a:t>
          </a:r>
        </a:p>
      </dsp:txBody>
      <dsp:txXfrm>
        <a:off x="48547" y="4332893"/>
        <a:ext cx="5729840" cy="8974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547AC-B181-4C78-B2F3-A041C4F108D0}">
      <dsp:nvSpPr>
        <dsp:cNvPr id="0" name=""/>
        <dsp:cNvSpPr/>
      </dsp:nvSpPr>
      <dsp:spPr>
        <a:xfrm>
          <a:off x="1018055" y="0"/>
          <a:ext cx="5093305" cy="5093305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6AA78C-2A13-43BE-AE58-DE9AEE986AAE}">
      <dsp:nvSpPr>
        <dsp:cNvPr id="0" name=""/>
        <dsp:cNvSpPr/>
      </dsp:nvSpPr>
      <dsp:spPr>
        <a:xfrm>
          <a:off x="1501919" y="483863"/>
          <a:ext cx="1986388" cy="198638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Know when to hold ‘</a:t>
          </a:r>
          <a:r>
            <a:rPr lang="en-US" sz="2800" kern="1200" dirty="0" err="1"/>
            <a:t>em</a:t>
          </a:r>
          <a:endParaRPr lang="en-US" sz="2800" kern="1200" dirty="0"/>
        </a:p>
      </dsp:txBody>
      <dsp:txXfrm>
        <a:off x="1598886" y="580830"/>
        <a:ext cx="1792454" cy="1792454"/>
      </dsp:txXfrm>
    </dsp:sp>
    <dsp:sp modelId="{310D5E91-6F05-4299-A947-1F688CC3F528}">
      <dsp:nvSpPr>
        <dsp:cNvPr id="0" name=""/>
        <dsp:cNvSpPr/>
      </dsp:nvSpPr>
      <dsp:spPr>
        <a:xfrm>
          <a:off x="3641108" y="483863"/>
          <a:ext cx="1986388" cy="198638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Know when to fold ‘em</a:t>
          </a:r>
          <a:endParaRPr lang="en-US" sz="2800" kern="1200" dirty="0"/>
        </a:p>
      </dsp:txBody>
      <dsp:txXfrm>
        <a:off x="3738075" y="580830"/>
        <a:ext cx="1792454" cy="1792454"/>
      </dsp:txXfrm>
    </dsp:sp>
    <dsp:sp modelId="{DCB3B469-2EB0-4112-96A9-53CE9F67513C}">
      <dsp:nvSpPr>
        <dsp:cNvPr id="0" name=""/>
        <dsp:cNvSpPr/>
      </dsp:nvSpPr>
      <dsp:spPr>
        <a:xfrm>
          <a:off x="1501919" y="2623052"/>
          <a:ext cx="1986388" cy="198638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Know when to walk away</a:t>
          </a:r>
          <a:endParaRPr lang="en-US" sz="2800" kern="1200" dirty="0"/>
        </a:p>
      </dsp:txBody>
      <dsp:txXfrm>
        <a:off x="1598886" y="2720019"/>
        <a:ext cx="1792454" cy="1792454"/>
      </dsp:txXfrm>
    </dsp:sp>
    <dsp:sp modelId="{9E2714D1-BB68-4A70-9DB0-DD293A72CC43}">
      <dsp:nvSpPr>
        <dsp:cNvPr id="0" name=""/>
        <dsp:cNvSpPr/>
      </dsp:nvSpPr>
      <dsp:spPr>
        <a:xfrm>
          <a:off x="3654178" y="2596931"/>
          <a:ext cx="1986388" cy="198638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Know when to run </a:t>
          </a:r>
          <a:endParaRPr lang="en-US" sz="2800" kern="1200" dirty="0"/>
        </a:p>
      </dsp:txBody>
      <dsp:txXfrm>
        <a:off x="3751145" y="2693898"/>
        <a:ext cx="1792454" cy="17924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F29DCD-7372-4326-B289-DE1B34210381}">
      <dsp:nvSpPr>
        <dsp:cNvPr id="0" name=""/>
        <dsp:cNvSpPr/>
      </dsp:nvSpPr>
      <dsp:spPr>
        <a:xfrm>
          <a:off x="9242" y="1082630"/>
          <a:ext cx="2762398" cy="16574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Agitated but cooperative</a:t>
          </a:r>
        </a:p>
      </dsp:txBody>
      <dsp:txXfrm>
        <a:off x="57787" y="1131175"/>
        <a:ext cx="2665308" cy="1560349"/>
      </dsp:txXfrm>
    </dsp:sp>
    <dsp:sp modelId="{046D75B6-E8C2-4768-86BA-AE84F11F5E2A}">
      <dsp:nvSpPr>
        <dsp:cNvPr id="0" name=""/>
        <dsp:cNvSpPr/>
      </dsp:nvSpPr>
      <dsp:spPr>
        <a:xfrm>
          <a:off x="3047880" y="1568812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3047880" y="1705827"/>
        <a:ext cx="409940" cy="411044"/>
      </dsp:txXfrm>
    </dsp:sp>
    <dsp:sp modelId="{B2DB2995-B70B-49F7-8E24-CAF8E9C13467}">
      <dsp:nvSpPr>
        <dsp:cNvPr id="0" name=""/>
        <dsp:cNvSpPr/>
      </dsp:nvSpPr>
      <dsp:spPr>
        <a:xfrm>
          <a:off x="3876600" y="1082630"/>
          <a:ext cx="2762398" cy="1657439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Disruptive without danger</a:t>
          </a:r>
        </a:p>
      </dsp:txBody>
      <dsp:txXfrm>
        <a:off x="3925145" y="1131175"/>
        <a:ext cx="2665308" cy="1560349"/>
      </dsp:txXfrm>
    </dsp:sp>
    <dsp:sp modelId="{DE0F5D51-2B58-4652-921C-434F685B88DE}">
      <dsp:nvSpPr>
        <dsp:cNvPr id="0" name=""/>
        <dsp:cNvSpPr/>
      </dsp:nvSpPr>
      <dsp:spPr>
        <a:xfrm>
          <a:off x="6915239" y="1568812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644969"/>
            <a:satOff val="-8667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6915239" y="1705827"/>
        <a:ext cx="409940" cy="411044"/>
      </dsp:txXfrm>
    </dsp:sp>
    <dsp:sp modelId="{BF93B389-399B-4395-BD94-A48603CBD72B}">
      <dsp:nvSpPr>
        <dsp:cNvPr id="0" name=""/>
        <dsp:cNvSpPr/>
      </dsp:nvSpPr>
      <dsp:spPr>
        <a:xfrm>
          <a:off x="7743958" y="1082630"/>
          <a:ext cx="2762398" cy="1657439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Delirium with severe agitation</a:t>
          </a:r>
        </a:p>
      </dsp:txBody>
      <dsp:txXfrm>
        <a:off x="7792503" y="1131175"/>
        <a:ext cx="2665308" cy="15603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5837DD-B33C-43A2-9A1D-9AC03BE04728}">
      <dsp:nvSpPr>
        <dsp:cNvPr id="0" name=""/>
        <dsp:cNvSpPr/>
      </dsp:nvSpPr>
      <dsp:spPr>
        <a:xfrm>
          <a:off x="0" y="395819"/>
          <a:ext cx="7104067" cy="10740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Chemical imbalances result in </a:t>
          </a:r>
          <a:r>
            <a:rPr lang="en-US" sz="2700" b="1" kern="1200" dirty="0"/>
            <a:t>tachycardia,  tachypnea, and hyperthermia</a:t>
          </a:r>
          <a:endParaRPr lang="en-US" sz="2700" kern="1200" dirty="0"/>
        </a:p>
      </dsp:txBody>
      <dsp:txXfrm>
        <a:off x="52431" y="448250"/>
        <a:ext cx="6999205" cy="969198"/>
      </dsp:txXfrm>
    </dsp:sp>
    <dsp:sp modelId="{D910F1A1-F3DE-46F4-A37D-6E38B520241A}">
      <dsp:nvSpPr>
        <dsp:cNvPr id="0" name=""/>
        <dsp:cNvSpPr/>
      </dsp:nvSpPr>
      <dsp:spPr>
        <a:xfrm>
          <a:off x="0" y="1547639"/>
          <a:ext cx="7104067" cy="1074060"/>
        </a:xfrm>
        <a:prstGeom prst="roundRect">
          <a:avLst/>
        </a:prstGeom>
        <a:gradFill rotWithShape="0">
          <a:gsLst>
            <a:gs pos="0">
              <a:schemeClr val="accent2">
                <a:hueOff val="-3022401"/>
                <a:satOff val="1745"/>
                <a:lumOff val="-32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022401"/>
                <a:satOff val="1745"/>
                <a:lumOff val="-32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022401"/>
                <a:satOff val="1745"/>
                <a:lumOff val="-32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Hyperthermia becomes a harbinger of death in  this syndrome</a:t>
          </a:r>
        </a:p>
      </dsp:txBody>
      <dsp:txXfrm>
        <a:off x="52431" y="1600070"/>
        <a:ext cx="6999205" cy="969198"/>
      </dsp:txXfrm>
    </dsp:sp>
    <dsp:sp modelId="{DBAAEE19-0C5B-4D78-AE57-20F2ADEB650B}">
      <dsp:nvSpPr>
        <dsp:cNvPr id="0" name=""/>
        <dsp:cNvSpPr/>
      </dsp:nvSpPr>
      <dsp:spPr>
        <a:xfrm>
          <a:off x="0" y="2699459"/>
          <a:ext cx="7104067" cy="1074060"/>
        </a:xfrm>
        <a:prstGeom prst="roundRect">
          <a:avLst/>
        </a:prstGeom>
        <a:gradFill rotWithShape="0">
          <a:gsLst>
            <a:gs pos="0">
              <a:schemeClr val="accent2">
                <a:hueOff val="-6044802"/>
                <a:satOff val="3491"/>
                <a:lumOff val="-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044802"/>
                <a:satOff val="3491"/>
                <a:lumOff val="-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044802"/>
                <a:satOff val="3491"/>
                <a:lumOff val="-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Patients at high risk of sudden fatal arrhythmia  and respiratory arrest</a:t>
          </a:r>
        </a:p>
      </dsp:txBody>
      <dsp:txXfrm>
        <a:off x="52431" y="2751890"/>
        <a:ext cx="6999205" cy="969198"/>
      </dsp:txXfrm>
    </dsp:sp>
    <dsp:sp modelId="{8209ED7F-8B80-4FC1-A848-5C62B6B60422}">
      <dsp:nvSpPr>
        <dsp:cNvPr id="0" name=""/>
        <dsp:cNvSpPr/>
      </dsp:nvSpPr>
      <dsp:spPr>
        <a:xfrm>
          <a:off x="0" y="3851279"/>
          <a:ext cx="7104067" cy="1074060"/>
        </a:xfrm>
        <a:prstGeom prst="roundRect">
          <a:avLst/>
        </a:prstGeom>
        <a:gradFill rotWithShape="0">
          <a:gsLst>
            <a:gs pos="0">
              <a:schemeClr val="accent2">
                <a:hueOff val="-9067203"/>
                <a:satOff val="5236"/>
                <a:lumOff val="-96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067203"/>
                <a:satOff val="5236"/>
                <a:lumOff val="-96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067203"/>
                <a:satOff val="5236"/>
                <a:lumOff val="-96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Patients lack the capacity to understand the consequences of their behavior</a:t>
          </a:r>
        </a:p>
      </dsp:txBody>
      <dsp:txXfrm>
        <a:off x="52431" y="3903710"/>
        <a:ext cx="6999205" cy="9691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AEDAB-4C14-4754-8A0C-307E4E94662B}">
      <dsp:nvSpPr>
        <dsp:cNvPr id="0" name=""/>
        <dsp:cNvSpPr/>
      </dsp:nvSpPr>
      <dsp:spPr>
        <a:xfrm rot="16200000">
          <a:off x="2594" y="1289"/>
          <a:ext cx="3820120" cy="3820120"/>
        </a:xfrm>
        <a:prstGeom prst="up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Autonomy: we shouldn’t sedate people against their will</a:t>
          </a:r>
        </a:p>
      </dsp:txBody>
      <dsp:txXfrm rot="5400000">
        <a:off x="671116" y="956319"/>
        <a:ext cx="3151599" cy="1910060"/>
      </dsp:txXfrm>
    </dsp:sp>
    <dsp:sp modelId="{F11FBD2C-3FB5-4D2D-A790-C17DB131C8B8}">
      <dsp:nvSpPr>
        <dsp:cNvPr id="0" name=""/>
        <dsp:cNvSpPr/>
      </dsp:nvSpPr>
      <dsp:spPr>
        <a:xfrm rot="5400000">
          <a:off x="6692885" y="1289"/>
          <a:ext cx="3820120" cy="3820120"/>
        </a:xfrm>
        <a:prstGeom prst="upArrow">
          <a:avLst>
            <a:gd name="adj1" fmla="val 50000"/>
            <a:gd name="adj2" fmla="val 35000"/>
          </a:avLst>
        </a:prstGeom>
        <a:solidFill>
          <a:schemeClr val="accent2">
            <a:hueOff val="-9067203"/>
            <a:satOff val="5236"/>
            <a:lumOff val="-96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Beneficence: we should help our patients </a:t>
          </a:r>
        </a:p>
      </dsp:txBody>
      <dsp:txXfrm rot="-5400000">
        <a:off x="6692886" y="956319"/>
        <a:ext cx="3151599" cy="19100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078D2-6192-4644-80B0-C445E9877317}">
      <dsp:nvSpPr>
        <dsp:cNvPr id="0" name=""/>
        <dsp:cNvSpPr/>
      </dsp:nvSpPr>
      <dsp:spPr>
        <a:xfrm>
          <a:off x="0" y="1977"/>
          <a:ext cx="75438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933886-FC0B-469D-BC8F-705EC726F5DF}">
      <dsp:nvSpPr>
        <dsp:cNvPr id="0" name=""/>
        <dsp:cNvSpPr/>
      </dsp:nvSpPr>
      <dsp:spPr>
        <a:xfrm>
          <a:off x="0" y="1977"/>
          <a:ext cx="7543800" cy="67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Identify the patient is  a patient and is at risk</a:t>
          </a:r>
        </a:p>
      </dsp:txBody>
      <dsp:txXfrm>
        <a:off x="0" y="1977"/>
        <a:ext cx="7543800" cy="674472"/>
      </dsp:txXfrm>
    </dsp:sp>
    <dsp:sp modelId="{59BB7776-F364-4A4E-86EE-83B25CCAC50E}">
      <dsp:nvSpPr>
        <dsp:cNvPr id="0" name=""/>
        <dsp:cNvSpPr/>
      </dsp:nvSpPr>
      <dsp:spPr>
        <a:xfrm>
          <a:off x="0" y="676450"/>
          <a:ext cx="75438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7C722C-75B2-492B-A4A6-F1406D025E83}">
      <dsp:nvSpPr>
        <dsp:cNvPr id="0" name=""/>
        <dsp:cNvSpPr/>
      </dsp:nvSpPr>
      <dsp:spPr>
        <a:xfrm>
          <a:off x="0" y="676450"/>
          <a:ext cx="7543800" cy="67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Talk about a coordinated effort with law enforcement </a:t>
          </a:r>
        </a:p>
      </dsp:txBody>
      <dsp:txXfrm>
        <a:off x="0" y="676450"/>
        <a:ext cx="7543800" cy="674472"/>
      </dsp:txXfrm>
    </dsp:sp>
    <dsp:sp modelId="{BD664D77-8DA3-418E-9E6A-B4B8DFF90AD0}">
      <dsp:nvSpPr>
        <dsp:cNvPr id="0" name=""/>
        <dsp:cNvSpPr/>
      </dsp:nvSpPr>
      <dsp:spPr>
        <a:xfrm>
          <a:off x="0" y="1350923"/>
          <a:ext cx="75438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FE259E-1EA6-49D3-9A51-38E58D789363}">
      <dsp:nvSpPr>
        <dsp:cNvPr id="0" name=""/>
        <dsp:cNvSpPr/>
      </dsp:nvSpPr>
      <dsp:spPr>
        <a:xfrm>
          <a:off x="0" y="1350923"/>
          <a:ext cx="7543800" cy="67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Have a plan for restraint </a:t>
          </a:r>
          <a:r>
            <a:rPr lang="en-US" sz="2000" b="1" kern="1200"/>
            <a:t>and</a:t>
          </a:r>
          <a:r>
            <a:rPr lang="en-US" sz="2000" kern="1200"/>
            <a:t> sedation </a:t>
          </a:r>
        </a:p>
      </dsp:txBody>
      <dsp:txXfrm>
        <a:off x="0" y="1350923"/>
        <a:ext cx="7543800" cy="674472"/>
      </dsp:txXfrm>
    </dsp:sp>
    <dsp:sp modelId="{9921C1E2-835F-4459-BE18-374D16CCA358}">
      <dsp:nvSpPr>
        <dsp:cNvPr id="0" name=""/>
        <dsp:cNvSpPr/>
      </dsp:nvSpPr>
      <dsp:spPr>
        <a:xfrm>
          <a:off x="0" y="2025395"/>
          <a:ext cx="75438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A937E-F80B-425C-8D95-515325A4F384}">
      <dsp:nvSpPr>
        <dsp:cNvPr id="0" name=""/>
        <dsp:cNvSpPr/>
      </dsp:nvSpPr>
      <dsp:spPr>
        <a:xfrm>
          <a:off x="0" y="2025396"/>
          <a:ext cx="7543800" cy="67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NEVER prone a patient </a:t>
          </a:r>
        </a:p>
      </dsp:txBody>
      <dsp:txXfrm>
        <a:off x="0" y="2025396"/>
        <a:ext cx="7543800" cy="674472"/>
      </dsp:txXfrm>
    </dsp:sp>
    <dsp:sp modelId="{CC8A939D-F363-486A-BBD4-55A2CB24F8BA}">
      <dsp:nvSpPr>
        <dsp:cNvPr id="0" name=""/>
        <dsp:cNvSpPr/>
      </dsp:nvSpPr>
      <dsp:spPr>
        <a:xfrm>
          <a:off x="0" y="2699868"/>
          <a:ext cx="75438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3ED43-ECB8-4D3E-BCDB-470D82F2F1BF}">
      <dsp:nvSpPr>
        <dsp:cNvPr id="0" name=""/>
        <dsp:cNvSpPr/>
      </dsp:nvSpPr>
      <dsp:spPr>
        <a:xfrm>
          <a:off x="0" y="2699868"/>
          <a:ext cx="7543800" cy="67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Minimize the amount of time a patient is held down with force </a:t>
          </a:r>
        </a:p>
      </dsp:txBody>
      <dsp:txXfrm>
        <a:off x="0" y="2699868"/>
        <a:ext cx="7543800" cy="674472"/>
      </dsp:txXfrm>
    </dsp:sp>
    <dsp:sp modelId="{000BE501-F829-424E-AC1D-4F5B01E87B30}">
      <dsp:nvSpPr>
        <dsp:cNvPr id="0" name=""/>
        <dsp:cNvSpPr/>
      </dsp:nvSpPr>
      <dsp:spPr>
        <a:xfrm>
          <a:off x="0" y="3374341"/>
          <a:ext cx="75438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E3E556-C976-4643-8714-D7B5317A2921}">
      <dsp:nvSpPr>
        <dsp:cNvPr id="0" name=""/>
        <dsp:cNvSpPr/>
      </dsp:nvSpPr>
      <dsp:spPr>
        <a:xfrm>
          <a:off x="0" y="3374341"/>
          <a:ext cx="7543800" cy="67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Manage the patient like a patient with critical illness </a:t>
          </a:r>
        </a:p>
      </dsp:txBody>
      <dsp:txXfrm>
        <a:off x="0" y="3374341"/>
        <a:ext cx="7543800" cy="6744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B3F04-0BD2-4CCE-87B5-CF3C2DDBEDD0}">
      <dsp:nvSpPr>
        <dsp:cNvPr id="0" name=""/>
        <dsp:cNvSpPr/>
      </dsp:nvSpPr>
      <dsp:spPr>
        <a:xfrm>
          <a:off x="1165386" y="1655"/>
          <a:ext cx="4661547" cy="16967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447" tIns="430976" rIns="90447" bIns="43097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Identify the spectrum of agitation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Agitated but cooperative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Agitated and disruptive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Delirium with severe agitation </a:t>
          </a:r>
        </a:p>
      </dsp:txBody>
      <dsp:txXfrm>
        <a:off x="1165386" y="1655"/>
        <a:ext cx="4661547" cy="1696756"/>
      </dsp:txXfrm>
    </dsp:sp>
    <dsp:sp modelId="{3D8A2052-5619-4BC0-B166-399A021BA3A8}">
      <dsp:nvSpPr>
        <dsp:cNvPr id="0" name=""/>
        <dsp:cNvSpPr/>
      </dsp:nvSpPr>
      <dsp:spPr>
        <a:xfrm>
          <a:off x="0" y="1655"/>
          <a:ext cx="1165386" cy="16967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68" tIns="167602" rIns="61668" bIns="16760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Identify</a:t>
          </a:r>
        </a:p>
      </dsp:txBody>
      <dsp:txXfrm>
        <a:off x="0" y="1655"/>
        <a:ext cx="1165386" cy="1696756"/>
      </dsp:txXfrm>
    </dsp:sp>
    <dsp:sp modelId="{2674D536-9AF3-40E2-8464-7C14C76B2FF9}">
      <dsp:nvSpPr>
        <dsp:cNvPr id="0" name=""/>
        <dsp:cNvSpPr/>
      </dsp:nvSpPr>
      <dsp:spPr>
        <a:xfrm>
          <a:off x="1165386" y="1800217"/>
          <a:ext cx="4661547" cy="1696756"/>
        </a:xfrm>
        <a:prstGeom prst="rect">
          <a:avLst/>
        </a:prstGeom>
        <a:solidFill>
          <a:schemeClr val="accent2">
            <a:hueOff val="-4533602"/>
            <a:satOff val="2618"/>
            <a:lumOff val="-4804"/>
            <a:alphaOff val="0"/>
          </a:schemeClr>
        </a:solidFill>
        <a:ln w="12700" cap="flat" cmpd="sng" algn="ctr">
          <a:solidFill>
            <a:schemeClr val="accent2">
              <a:hueOff val="-4533602"/>
              <a:satOff val="2618"/>
              <a:lumOff val="-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447" tIns="430976" rIns="90447" bIns="430976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Treat agitation  </a:t>
          </a:r>
        </a:p>
      </dsp:txBody>
      <dsp:txXfrm>
        <a:off x="1165386" y="1800217"/>
        <a:ext cx="4661547" cy="1696756"/>
      </dsp:txXfrm>
    </dsp:sp>
    <dsp:sp modelId="{AEBEA0FF-9304-4DB4-8B08-C3946332768A}">
      <dsp:nvSpPr>
        <dsp:cNvPr id="0" name=""/>
        <dsp:cNvSpPr/>
      </dsp:nvSpPr>
      <dsp:spPr>
        <a:xfrm>
          <a:off x="0" y="1800217"/>
          <a:ext cx="1165386" cy="16967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533602"/>
              <a:satOff val="2618"/>
              <a:lumOff val="-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68" tIns="167602" rIns="61668" bIns="16760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Treat</a:t>
          </a:r>
        </a:p>
      </dsp:txBody>
      <dsp:txXfrm>
        <a:off x="0" y="1800217"/>
        <a:ext cx="1165386" cy="1696756"/>
      </dsp:txXfrm>
    </dsp:sp>
    <dsp:sp modelId="{288B3221-9BE0-4A66-90D8-A0FC667D5E82}">
      <dsp:nvSpPr>
        <dsp:cNvPr id="0" name=""/>
        <dsp:cNvSpPr/>
      </dsp:nvSpPr>
      <dsp:spPr>
        <a:xfrm>
          <a:off x="1165386" y="3598779"/>
          <a:ext cx="4661547" cy="1696756"/>
        </a:xfrm>
        <a:prstGeom prst="rect">
          <a:avLst/>
        </a:prstGeom>
        <a:solidFill>
          <a:schemeClr val="accent2">
            <a:hueOff val="-9067203"/>
            <a:satOff val="5236"/>
            <a:lumOff val="-9607"/>
            <a:alphaOff val="0"/>
          </a:schemeClr>
        </a:solidFill>
        <a:ln w="12700" cap="flat" cmpd="sng" algn="ctr">
          <a:solidFill>
            <a:schemeClr val="accent2">
              <a:hueOff val="-9067203"/>
              <a:satOff val="5236"/>
              <a:lumOff val="-96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447" tIns="430976" rIns="90447" bIns="430976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Know your options and the potential complications of the meds</a:t>
          </a:r>
        </a:p>
      </dsp:txBody>
      <dsp:txXfrm>
        <a:off x="1165386" y="3598779"/>
        <a:ext cx="4661547" cy="1696756"/>
      </dsp:txXfrm>
    </dsp:sp>
    <dsp:sp modelId="{E4CD208E-9164-4040-9003-E82C047229AA}">
      <dsp:nvSpPr>
        <dsp:cNvPr id="0" name=""/>
        <dsp:cNvSpPr/>
      </dsp:nvSpPr>
      <dsp:spPr>
        <a:xfrm>
          <a:off x="0" y="3598779"/>
          <a:ext cx="1165386" cy="16967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067203"/>
              <a:satOff val="5236"/>
              <a:lumOff val="-96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68" tIns="167602" rIns="61668" bIns="16760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Know</a:t>
          </a:r>
        </a:p>
      </dsp:txBody>
      <dsp:txXfrm>
        <a:off x="0" y="3598779"/>
        <a:ext cx="1165386" cy="1696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16A02-03EB-4CF2-8309-B037351C3858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51FB4-914B-4FBC-871C-B94E2D0C9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04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Been talking about this since before it was cool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51FB4-914B-4FBC-871C-B94E2D0C98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46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1201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5412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0111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1464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5800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45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0334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4996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2747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8730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5850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434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9549D6DC-E1CB-4874-BF52-C3407230D20E}" type="datetime1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0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1D81-C4B9-4A87-89A7-22E29E6C9200}" type="datetime1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8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18-69F7-427E-95A3-C1246AF46913}" type="datetime1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24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94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8" name="Google Shape;18;p35"/>
          <p:cNvSpPr txBox="1">
            <a:spLocks noGrp="1"/>
          </p:cNvSpPr>
          <p:nvPr>
            <p:ph type="body" idx="1"/>
          </p:nvPr>
        </p:nvSpPr>
        <p:spPr>
          <a:xfrm>
            <a:off x="609600" y="1828800"/>
            <a:ext cx="109728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5394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0" y="0"/>
            <a:ext cx="12190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6121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E51-B7F7-4C24-B8E3-5471755DC0E0}" type="datetime1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42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59F-D956-4598-A3C1-AE72A5387751}" type="datetime1">
              <a:rPr lang="en-US" smtClean="0"/>
              <a:t>6/14/23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90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BD69-7BD3-4731-8064-242619E92CBE}" type="datetime1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85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77D9-239F-488B-9358-023C46BC7084}" type="datetime1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76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1C24-7140-4FDE-92F3-654C6E2D3C1C}" type="datetime1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11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ACF-ECB9-4B5F-A429-08B8AC75E8EF}" type="datetime1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9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429B-EE2A-486A-BDB9-0C848B4FAFDD}" type="datetime1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55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FE4A-CB8D-40AB-BFFC-AAF37EA071CB}" type="datetime1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24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0517C94-3B1E-4991-BED3-41F8B0158A00}" type="datetime1">
              <a:rPr lang="en-US" smtClean="0"/>
              <a:t>6/14/23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62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55" r:id="rId6"/>
    <p:sldLayoutId id="2147483751" r:id="rId7"/>
    <p:sldLayoutId id="2147483752" r:id="rId8"/>
    <p:sldLayoutId id="2147483753" r:id="rId9"/>
    <p:sldLayoutId id="2147483754" r:id="rId10"/>
    <p:sldLayoutId id="2147483756" r:id="rId11"/>
    <p:sldLayoutId id="2147483763" r:id="rId12"/>
    <p:sldLayoutId id="2147483764" r:id="rId13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www.youtube.com/watch?v=Gcv1l72yIl8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D6A5485D-4AF6-47BA-8BB1-44D0639B9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5" name="Picture 3" descr="An abstract burst of blue and pink">
            <a:extLst>
              <a:ext uri="{FF2B5EF4-FFF2-40B4-BE49-F238E27FC236}">
                <a16:creationId xmlns:a16="http://schemas.microsoft.com/office/drawing/2014/main" id="{4B60493B-5C9E-D177-170B-58A9775FFC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E9B141D4-C8D6-48AA-95E4-9D7277D2A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47811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4E4EF4-A52C-03C0-CA27-37199EA76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240" y="532995"/>
            <a:ext cx="7207683" cy="1515091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Prehospital sedation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5B46F-25DB-079E-FB41-8DB38430DE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240" y="2228727"/>
            <a:ext cx="7207683" cy="89194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 continuum 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76F307-368A-1567-B9B8-33EF63480B74}"/>
              </a:ext>
            </a:extLst>
          </p:cNvPr>
          <p:cNvSpPr txBox="1"/>
          <p:nvPr/>
        </p:nvSpPr>
        <p:spPr>
          <a:xfrm>
            <a:off x="264160" y="5791200"/>
            <a:ext cx="299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Whitney Barrett MD</a:t>
            </a:r>
          </a:p>
          <a:p>
            <a:r>
              <a:rPr lang="en-US" dirty="0"/>
              <a:t>EMS Consortium </a:t>
            </a:r>
          </a:p>
          <a:p>
            <a:r>
              <a:rPr lang="en-US" dirty="0"/>
              <a:t>University of New Mexico </a:t>
            </a:r>
          </a:p>
        </p:txBody>
      </p:sp>
    </p:spTree>
    <p:extLst>
      <p:ext uri="{BB962C8B-B14F-4D97-AF65-F5344CB8AC3E}">
        <p14:creationId xmlns:p14="http://schemas.microsoft.com/office/powerpoint/2010/main" val="1366246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9AD101-BC08-433A-AD99-409B66C2D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788242-4E16-4277-AC99-8601B722B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4798E-F24E-467A-78D9-70CAF4723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27323"/>
            <a:ext cx="5490073" cy="1914277"/>
          </a:xfrm>
        </p:spPr>
        <p:txBody>
          <a:bodyPr anchor="b">
            <a:normAutofit/>
          </a:bodyPr>
          <a:lstStyle/>
          <a:p>
            <a:r>
              <a:rPr lang="en-US" dirty="0"/>
              <a:t>Agitated but cooperative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A05EB-B695-E888-0809-9E29BEE09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88920"/>
            <a:ext cx="5490073" cy="3388042"/>
          </a:xfrm>
        </p:spPr>
        <p:txBody>
          <a:bodyPr>
            <a:normAutofit/>
          </a:bodyPr>
          <a:lstStyle/>
          <a:p>
            <a:r>
              <a:rPr lang="en-US" sz="2400" dirty="0"/>
              <a:t>What types of patients are like this? </a:t>
            </a:r>
          </a:p>
          <a:p>
            <a:pPr lvl="1"/>
            <a:r>
              <a:rPr lang="en-US" sz="2200" dirty="0"/>
              <a:t>Granny with dementia</a:t>
            </a:r>
          </a:p>
          <a:p>
            <a:pPr lvl="1"/>
            <a:r>
              <a:rPr lang="en-US" sz="2200" dirty="0"/>
              <a:t>17 </a:t>
            </a:r>
            <a:r>
              <a:rPr lang="en-US" sz="2200" dirty="0" err="1"/>
              <a:t>yo</a:t>
            </a:r>
            <a:r>
              <a:rPr lang="en-US" sz="2200" dirty="0"/>
              <a:t> that drank just a little too much</a:t>
            </a:r>
          </a:p>
          <a:p>
            <a:pPr lvl="1"/>
            <a:r>
              <a:rPr lang="en-US" sz="2200" dirty="0"/>
              <a:t>Moderate head injury perseverating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C7C3B1-A762-4683-8DC0-FDE202C7D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3816" y="-6437"/>
            <a:ext cx="4133500" cy="6864437"/>
            <a:chOff x="7433816" y="-6437"/>
            <a:chExt cx="4133500" cy="686443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19ED225-F3C7-4528-920C-245DFBA2EF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433816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4990343-EA5D-4B3B-8816-6084C5BE8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6B7FCFF-F925-4BD3-9747-281D76020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434228" y="581337"/>
              <a:ext cx="4133088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56022A-471C-402E-8FB7-07349DE5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434228" y="6276734"/>
              <a:ext cx="4133088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oogle Shape;102;p6" descr="C:\Users\kkaucher\Downloads\IMG_2783.JPG">
            <a:extLst>
              <a:ext uri="{FF2B5EF4-FFF2-40B4-BE49-F238E27FC236}">
                <a16:creationId xmlns:a16="http://schemas.microsoft.com/office/drawing/2014/main" id="{58ECA0D2-B247-A0AB-EE00-3EED5675CD20}"/>
              </a:ext>
            </a:extLst>
          </p:cNvPr>
          <p:cNvPicPr preferRelativeResize="0"/>
          <p:nvPr/>
        </p:nvPicPr>
        <p:blipFill rotWithShape="1">
          <a:blip r:embed="rId2"/>
          <a:srcRect l="30443" t="15789" r="7335" b="23681"/>
          <a:stretch/>
        </p:blipFill>
        <p:spPr>
          <a:xfrm>
            <a:off x="7575482" y="898672"/>
            <a:ext cx="3849624" cy="506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2083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59AD101-BC08-433A-AD99-409B66C2D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788242-4E16-4277-AC99-8601B722B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EB6C81-0F8B-B455-B2EB-F75B757A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3798436" cy="191427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Disruptive without danger (maybe for </a:t>
            </a:r>
            <a:r>
              <a:rPr lang="en-US" sz="3700" err="1"/>
              <a:t>elmo</a:t>
            </a:r>
            <a:r>
              <a:rPr lang="en-US" sz="370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E74B7-13AF-26E7-9FB4-6F166C50E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8920"/>
            <a:ext cx="3798436" cy="3388042"/>
          </a:xfrm>
        </p:spPr>
        <p:txBody>
          <a:bodyPr>
            <a:normAutofit/>
          </a:bodyPr>
          <a:lstStyle/>
          <a:p>
            <a:r>
              <a:rPr lang="en-US" sz="2400" dirty="0"/>
              <a:t>Patient types</a:t>
            </a:r>
          </a:p>
          <a:p>
            <a:pPr lvl="1"/>
            <a:r>
              <a:rPr lang="en-US" sz="2000" dirty="0"/>
              <a:t>33 </a:t>
            </a:r>
            <a:r>
              <a:rPr lang="en-US" sz="2000" dirty="0" err="1"/>
              <a:t>yo</a:t>
            </a:r>
            <a:r>
              <a:rPr lang="en-US" sz="2000" dirty="0"/>
              <a:t> who drank way too much </a:t>
            </a:r>
          </a:p>
          <a:p>
            <a:pPr lvl="1"/>
            <a:r>
              <a:rPr lang="en-US" sz="2000" dirty="0"/>
              <a:t>On something + altercation </a:t>
            </a:r>
          </a:p>
          <a:p>
            <a:pPr lvl="1"/>
            <a:r>
              <a:rPr lang="en-US" sz="2000" dirty="0"/>
              <a:t>Psychiatric disease + substance</a:t>
            </a:r>
          </a:p>
          <a:p>
            <a:r>
              <a:rPr lang="en-US" sz="2200" dirty="0"/>
              <a:t>Prehospital challenges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CB8D36-9DE0-44D4-B67A-16D4F2121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67689" y="-6437"/>
            <a:ext cx="6399627" cy="6864437"/>
            <a:chOff x="5167689" y="-6437"/>
            <a:chExt cx="6399627" cy="686443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B47A15-9292-4357-AA25-E187AC166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266E215-42AC-4D6A-A37F-B0C2E2FB9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DC49225-8670-4B30-BEA8-3CDE3C6DD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581337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12D652B-23A7-429E-A3E1-62ABA17B8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6276734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oogle Shape;145;p11" descr="C:\Users\kkaucher\Downloads\IMG_2788.JPG">
            <a:extLst>
              <a:ext uri="{FF2B5EF4-FFF2-40B4-BE49-F238E27FC236}">
                <a16:creationId xmlns:a16="http://schemas.microsoft.com/office/drawing/2014/main" id="{1EFAA507-0E3E-45B2-ECD7-DF7A818C10E3}"/>
              </a:ext>
            </a:extLst>
          </p:cNvPr>
          <p:cNvPicPr preferRelativeResize="0"/>
          <p:nvPr/>
        </p:nvPicPr>
        <p:blipFill rotWithShape="1">
          <a:blip r:embed="rId2"/>
          <a:srcRect l="3103" t="26207" r="8620" b="15170"/>
          <a:stretch/>
        </p:blipFill>
        <p:spPr>
          <a:xfrm>
            <a:off x="5472647" y="1526962"/>
            <a:ext cx="5830480" cy="38041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0131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9AD101-BC08-433A-AD99-409B66C2D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788242-4E16-4277-AC99-8601B722B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27BC0-DE98-3686-BBC2-6F466169E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4"/>
            <a:ext cx="3798436" cy="1380562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Delirium with severe agitation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CB8D36-9DE0-44D4-B67A-16D4F2121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67689" y="-6437"/>
            <a:ext cx="6399627" cy="6864437"/>
            <a:chOff x="5167689" y="-6437"/>
            <a:chExt cx="6399627" cy="686443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3B47A15-9292-4357-AA25-E187AC166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266E215-42AC-4D6A-A37F-B0C2E2FB9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C49225-8670-4B30-BEA8-3CDE3C6DD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581337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12D652B-23A7-429E-A3E1-62ABA17B8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6276734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oogle Shape;281;p24" descr="Lincoln and Denver.jpg">
            <a:extLst>
              <a:ext uri="{FF2B5EF4-FFF2-40B4-BE49-F238E27FC236}">
                <a16:creationId xmlns:a16="http://schemas.microsoft.com/office/drawing/2014/main" id="{88A5AF0B-FB36-698E-A035-FE5277BD5A3B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6520796" y="914436"/>
            <a:ext cx="3734182" cy="5029200"/>
          </a:xfrm>
          <a:prstGeom prst="rect">
            <a:avLst/>
          </a:prstGeom>
          <a:noFill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2F84CD-33AB-2343-0276-8A586CD3F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09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FA731-125A-CAE8-B95C-6714CE9CE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BBBC7-5F96-AFD7-AE03-CC6685049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8C0CB882-681E-1616-808D-C36422F338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984246"/>
              </p:ext>
            </p:extLst>
          </p:nvPr>
        </p:nvGraphicFramePr>
        <p:xfrm>
          <a:off x="4093536" y="1390104"/>
          <a:ext cx="7104067" cy="5321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405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659D6-9F44-03EB-5974-483D8F36C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is life threatening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82EF2-CCC0-8F9C-7E5B-AA70EA4E2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Profound acidosis (sprinting a marathon)</a:t>
            </a:r>
          </a:p>
          <a:p>
            <a:r>
              <a:rPr lang="en-US" sz="2600" dirty="0"/>
              <a:t>Dependent on ventilation </a:t>
            </a:r>
          </a:p>
          <a:p>
            <a:r>
              <a:rPr lang="en-US" sz="2600" dirty="0"/>
              <a:t>They cannot understand instruction </a:t>
            </a:r>
          </a:p>
          <a:p>
            <a:r>
              <a:rPr lang="en-US" sz="2600" dirty="0"/>
              <a:t>Our options are limited </a:t>
            </a:r>
          </a:p>
          <a:p>
            <a:pPr lvl="1"/>
            <a:r>
              <a:rPr lang="en-US" sz="2400" dirty="0"/>
              <a:t>Usually start with what? </a:t>
            </a:r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69183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54498-6FDC-4169-94D8-124AF41F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The challenge this presents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4B319-52E5-4908-9517-9ED912270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Patients that are combative and dangerous </a:t>
            </a:r>
          </a:p>
          <a:p>
            <a:r>
              <a:rPr lang="en-US" sz="2000" dirty="0"/>
              <a:t>Intersection of law enforcement (public safety) and medical care (medical emergency)</a:t>
            </a:r>
          </a:p>
          <a:p>
            <a:r>
              <a:rPr lang="en-US" sz="2200" dirty="0"/>
              <a:t>Safety for providers and patient </a:t>
            </a:r>
          </a:p>
          <a:p>
            <a:r>
              <a:rPr lang="en-US" sz="2200" dirty="0"/>
              <a:t>Somebody must identify this person as a patient </a:t>
            </a:r>
          </a:p>
        </p:txBody>
      </p:sp>
      <p:pic>
        <p:nvPicPr>
          <p:cNvPr id="5" name="Picture 4" descr="Multiple interweaving highways with cars driving in different directions">
            <a:extLst>
              <a:ext uri="{FF2B5EF4-FFF2-40B4-BE49-F238E27FC236}">
                <a16:creationId xmlns:a16="http://schemas.microsoft.com/office/drawing/2014/main" id="{E1AC94E4-6436-4672-963A-0FD9C1356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0" r="17311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3282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EEB1-1842-BB51-A8E6-05CB1775E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Philosophy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F9989-63A3-75FF-6F45-22D4319166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Somebody must identify the agitated person as a patient- that is </a:t>
            </a:r>
            <a:r>
              <a:rPr lang="en-US" b="1" dirty="0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419884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2C436B-2304-D4FF-C9F4-F9D6B8727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Tension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8E552E-2612-B3A6-5DD2-A4490117C4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427239"/>
              </p:ext>
            </p:extLst>
          </p:nvPr>
        </p:nvGraphicFramePr>
        <p:xfrm>
          <a:off x="838200" y="2189163"/>
          <a:ext cx="10515600" cy="382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4253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9AD101-BC08-433A-AD99-409B66C2D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788242-4E16-4277-AC99-8601B722B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619227-775C-885C-209D-18FA81F83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3798436" cy="1914277"/>
          </a:xfrm>
        </p:spPr>
        <p:txBody>
          <a:bodyPr anchor="b">
            <a:normAutofit/>
          </a:bodyPr>
          <a:lstStyle/>
          <a:p>
            <a:r>
              <a:rPr lang="en-US" dirty="0"/>
              <a:t>Agitated patients…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87E4C-3823-EB2A-6563-8FD9FC0DE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8920"/>
            <a:ext cx="3798436" cy="3388042"/>
          </a:xfrm>
        </p:spPr>
        <p:txBody>
          <a:bodyPr>
            <a:normAutofit/>
          </a:bodyPr>
          <a:lstStyle/>
          <a:p>
            <a:r>
              <a:rPr lang="en-US" dirty="0"/>
              <a:t>Frequently state they don’t want to go to the hospital</a:t>
            </a:r>
          </a:p>
          <a:p>
            <a:r>
              <a:rPr lang="en-US" dirty="0"/>
              <a:t>Are variable degrees of combative about it</a:t>
            </a:r>
          </a:p>
          <a:p>
            <a:r>
              <a:rPr lang="en-US" dirty="0"/>
              <a:t>Lack Capacity: </a:t>
            </a:r>
          </a:p>
          <a:p>
            <a:pPr lvl="1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CB8D36-9DE0-44D4-B67A-16D4F2121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67689" y="-6437"/>
            <a:ext cx="6399627" cy="6864437"/>
            <a:chOff x="5167689" y="-6437"/>
            <a:chExt cx="6399627" cy="686443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3B47A15-9292-4357-AA25-E187AC166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266E215-42AC-4D6A-A37F-B0C2E2FB9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C49225-8670-4B30-BEA8-3CDE3C6DD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581337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12D652B-23A7-429E-A3E1-62ABA17B8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6276734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A0F31E7-0447-1CFF-C6C5-70332243A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6" r="3" b="12331"/>
          <a:stretch/>
        </p:blipFill>
        <p:spPr>
          <a:xfrm>
            <a:off x="5472647" y="1451130"/>
            <a:ext cx="5830480" cy="395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3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9FD827-6200-9038-8662-3948226E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patients experiencing a behavioral emergency, sedating them </a:t>
            </a:r>
            <a:r>
              <a:rPr lang="en-US" b="1" dirty="0"/>
              <a:t>is</a:t>
            </a:r>
            <a:r>
              <a:rPr lang="en-US" dirty="0"/>
              <a:t> our medical treatment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8CF81-879A-CD4B-2174-D27951044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83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7AE33-DDA7-D861-574A-15D17D403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 jumped at the opportunity to cover this topic…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E2E5E-328B-A0CA-0514-31B9ADDFA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67" y="2346644"/>
            <a:ext cx="5062594" cy="2847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B5F91-76A7-3485-B58C-3D9D91F01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89406"/>
            <a:ext cx="5621658" cy="316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40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039F03-FF68-5A61-819E-F4C19BDC1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Coordinated approach </a:t>
            </a:r>
            <a:r>
              <a:rPr lang="en-US"/>
              <a:t>when possible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900F27-210C-29C2-EE74-1F3BEA4F1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78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E826B-ACC9-4D2F-C6D4-B832C06E4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2F4FC-8853-DBBC-59E9-889155F842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01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38827F1-3359-44F6-9009-43AE2B17F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"/>
            <a:ext cx="12192001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7AFAD67-5350-4773-886F-D6DD7E66D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734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Magnifying glass and question mark">
            <a:extLst>
              <a:ext uri="{FF2B5EF4-FFF2-40B4-BE49-F238E27FC236}">
                <a16:creationId xmlns:a16="http://schemas.microsoft.com/office/drawing/2014/main" id="{F6166BF6-C3BC-D4B5-1F54-A4C823461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43" r="1" b="1"/>
          <a:stretch/>
        </p:blipFill>
        <p:spPr>
          <a:xfrm>
            <a:off x="20" y="-1"/>
            <a:ext cx="12189789" cy="6873457"/>
          </a:xfrm>
          <a:prstGeom prst="rect">
            <a:avLst/>
          </a:prstGeom>
          <a:ln w="12700">
            <a:noFill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"/>
            <a:ext cx="12192000" cy="6857996"/>
            <a:chOff x="572" y="-1"/>
            <a:chExt cx="12192000" cy="6857996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6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C7D842F4-1654-27D8-29C8-CC98B8FD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429000"/>
            <a:ext cx="7151357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What options do you have?</a:t>
            </a:r>
          </a:p>
        </p:txBody>
      </p:sp>
    </p:spTree>
    <p:extLst>
      <p:ext uri="{BB962C8B-B14F-4D97-AF65-F5344CB8AC3E}">
        <p14:creationId xmlns:p14="http://schemas.microsoft.com/office/powerpoint/2010/main" val="2642018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9421-D78D-959D-B2CD-0E07E4118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Non-meds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DF86E-019A-A823-092E-3E6DC2872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Seatbelts </a:t>
            </a:r>
          </a:p>
          <a:p>
            <a:r>
              <a:rPr lang="en-US" dirty="0"/>
              <a:t>Restraints</a:t>
            </a:r>
          </a:p>
          <a:p>
            <a:r>
              <a:rPr lang="en-US" dirty="0"/>
              <a:t>Verbal redirection/de-escalation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995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E07BDE-E927-4175-820B-81F985407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9103D9E-236B-4AD2-A27C-BF2007A2D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6701FBB-07FC-4733-9104-D2EF1D685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0024222-CC64-47B0-A4BF-B40233E43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8B03883-6F44-4FEE-BFBE-4D73F19E7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Graphic 33">
              <a:extLst>
                <a:ext uri="{FF2B5EF4-FFF2-40B4-BE49-F238E27FC236}">
                  <a16:creationId xmlns:a16="http://schemas.microsoft.com/office/drawing/2014/main" id="{5A26ABB5-559E-45EC-8DBC-364F029DD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Graphic 33">
              <a:extLst>
                <a:ext uri="{FF2B5EF4-FFF2-40B4-BE49-F238E27FC236}">
                  <a16:creationId xmlns:a16="http://schemas.microsoft.com/office/drawing/2014/main" id="{339DC07F-79A6-42D3-BDD6-5A262FFC5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1B63EEE-B5E3-42ED-90DF-2948123C7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667" y="4738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DC7BE8-B819-4865-ACAD-6EE9C9721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4E431C-C1D8-4876-B98F-A5B555E10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44208C3-6917-46CA-ADEA-1F173BB86D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9308417-9765-415C-9CD2-34554792F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F37C25D-FEAA-4C0D-B5F5-CB3AA0914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88D0890-1EB5-4BFA-99C0-AE7CD3662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Graphic 33">
              <a:extLst>
                <a:ext uri="{FF2B5EF4-FFF2-40B4-BE49-F238E27FC236}">
                  <a16:creationId xmlns:a16="http://schemas.microsoft.com/office/drawing/2014/main" id="{E1483275-1175-404A-97BC-3EEFFA5E7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Graphic 33">
              <a:extLst>
                <a:ext uri="{FF2B5EF4-FFF2-40B4-BE49-F238E27FC236}">
                  <a16:creationId xmlns:a16="http://schemas.microsoft.com/office/drawing/2014/main" id="{60689BAD-19EB-4F4A-A065-9EB311882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991E823-41EC-BE1E-84C9-71447F9E2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53" y="1289050"/>
            <a:ext cx="8128676" cy="253853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There isn’t a behavioral emergency that magically gets better by driving to the hospital.  Make sure your patient is restrained +/- sedated before departure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A5EFC6-DB85-96C7-9A70-9DA4D0FCB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6153" y="3905251"/>
            <a:ext cx="8128676" cy="173357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84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2F589-98DB-CFFB-EFBB-FFB8D4284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Benzodiazepine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2590B7-3596-BF0D-82AB-88F2FB10E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37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C29BF-95EF-4546-40CB-51D38EAD1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Antipsychotic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488F5-3908-9888-740E-90C0E8E2E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22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1"/>
          <p:cNvSpPr txBox="1">
            <a:spLocks noGrp="1"/>
          </p:cNvSpPr>
          <p:nvPr>
            <p:ph type="title"/>
          </p:nvPr>
        </p:nvSpPr>
        <p:spPr>
          <a:xfrm>
            <a:off x="790353" y="588426"/>
            <a:ext cx="5943600" cy="9445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QTc prolongation</a:t>
            </a:r>
            <a:endParaRPr dirty="0"/>
          </a:p>
        </p:txBody>
      </p:sp>
      <p:sp>
        <p:nvSpPr>
          <p:cNvPr id="224" name="Google Shape;224;p21"/>
          <p:cNvSpPr txBox="1">
            <a:spLocks noGrp="1"/>
          </p:cNvSpPr>
          <p:nvPr>
            <p:ph type="body" idx="1"/>
          </p:nvPr>
        </p:nvSpPr>
        <p:spPr>
          <a:xfrm>
            <a:off x="1981200" y="1828800"/>
            <a:ext cx="82296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139700">
              <a:spcBef>
                <a:spcPts val="0"/>
              </a:spcBef>
              <a:buNone/>
            </a:pPr>
            <a:endParaRPr/>
          </a:p>
        </p:txBody>
      </p:sp>
      <p:grpSp>
        <p:nvGrpSpPr>
          <p:cNvPr id="225" name="Google Shape;225;p21"/>
          <p:cNvGrpSpPr/>
          <p:nvPr/>
        </p:nvGrpSpPr>
        <p:grpSpPr>
          <a:xfrm>
            <a:off x="3048001" y="1829979"/>
            <a:ext cx="6095998" cy="4061640"/>
            <a:chOff x="1" y="1179"/>
            <a:chExt cx="6095998" cy="4061640"/>
          </a:xfrm>
        </p:grpSpPr>
        <p:sp>
          <p:nvSpPr>
            <p:cNvPr id="226" name="Google Shape;226;p21"/>
            <p:cNvSpPr/>
            <p:nvPr/>
          </p:nvSpPr>
          <p:spPr>
            <a:xfrm rot="5400000">
              <a:off x="-222646" y="223826"/>
              <a:ext cx="1484312" cy="1039018"/>
            </a:xfrm>
            <a:prstGeom prst="chevron">
              <a:avLst>
                <a:gd name="adj" fmla="val 50000"/>
              </a:avLst>
            </a:prstGeom>
            <a:solidFill>
              <a:srgbClr val="0C0C0C"/>
            </a:solidFill>
            <a:ln w="25400" cap="flat" cmpd="sng">
              <a:solidFill>
                <a:srgbClr val="F795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27;p21"/>
            <p:cNvSpPr txBox="1"/>
            <p:nvPr/>
          </p:nvSpPr>
          <p:spPr>
            <a:xfrm>
              <a:off x="1" y="520688"/>
              <a:ext cx="1039018" cy="4452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~15msec</a:t>
              </a:r>
              <a:endParaRPr/>
            </a:p>
          </p:txBody>
        </p:sp>
        <p:sp>
          <p:nvSpPr>
            <p:cNvPr id="228" name="Google Shape;228;p21"/>
            <p:cNvSpPr/>
            <p:nvPr/>
          </p:nvSpPr>
          <p:spPr>
            <a:xfrm rot="5400000">
              <a:off x="3085107" y="-2044909"/>
              <a:ext cx="964803" cy="50569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795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9;p21"/>
            <p:cNvSpPr txBox="1"/>
            <p:nvPr/>
          </p:nvSpPr>
          <p:spPr>
            <a:xfrm>
              <a:off x="1039018" y="48278"/>
              <a:ext cx="5009883" cy="870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800" tIns="15875" rIns="15875" bIns="15875" anchor="ctr" anchorCtr="0">
              <a:noAutofit/>
            </a:bodyPr>
            <a:lstStyle/>
            <a:p>
              <a:pPr marL="228600" lvl="1" indent="-228600">
                <a:lnSpc>
                  <a:spcPct val="90000"/>
                </a:lnSpc>
                <a:buClr>
                  <a:schemeClr val="dk1"/>
                </a:buClr>
                <a:buSzPts val="2500"/>
                <a:buFont typeface="Calibri"/>
                <a:buChar char="•"/>
              </a:pPr>
              <a:r>
                <a:rPr lang="en-US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Ziprasidone IM</a:t>
              </a:r>
              <a:endParaRPr/>
            </a:p>
            <a:p>
              <a:pPr marL="228600" lvl="1" indent="-228600">
                <a:lnSpc>
                  <a:spcPct val="90000"/>
                </a:lnSpc>
                <a:spcBef>
                  <a:spcPts val="375"/>
                </a:spcBef>
                <a:buClr>
                  <a:schemeClr val="dk1"/>
                </a:buClr>
                <a:buSzPts val="2500"/>
                <a:buFont typeface="Calibri"/>
                <a:buChar char="•"/>
              </a:pPr>
              <a:r>
                <a:rPr lang="en-US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Ondansetron</a:t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21"/>
            <p:cNvSpPr/>
            <p:nvPr/>
          </p:nvSpPr>
          <p:spPr>
            <a:xfrm rot="5400000">
              <a:off x="-222646" y="1512490"/>
              <a:ext cx="1484312" cy="1039018"/>
            </a:xfrm>
            <a:prstGeom prst="chevron">
              <a:avLst>
                <a:gd name="adj" fmla="val 50000"/>
              </a:avLst>
            </a:prstGeom>
            <a:solidFill>
              <a:srgbClr val="0C0C0C"/>
            </a:solidFill>
            <a:ln w="25400" cap="flat" cmpd="sng">
              <a:solidFill>
                <a:srgbClr val="F795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31;p21"/>
            <p:cNvSpPr txBox="1"/>
            <p:nvPr/>
          </p:nvSpPr>
          <p:spPr>
            <a:xfrm>
              <a:off x="1" y="1809352"/>
              <a:ext cx="1039018" cy="4452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&lt;5msec</a:t>
              </a:r>
              <a:endParaRPr/>
            </a:p>
          </p:txBody>
        </p:sp>
        <p:sp>
          <p:nvSpPr>
            <p:cNvPr id="232" name="Google Shape;232;p21"/>
            <p:cNvSpPr/>
            <p:nvPr/>
          </p:nvSpPr>
          <p:spPr>
            <a:xfrm rot="5400000">
              <a:off x="3085107" y="-756245"/>
              <a:ext cx="964803" cy="50569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795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33;p21"/>
            <p:cNvSpPr txBox="1"/>
            <p:nvPr/>
          </p:nvSpPr>
          <p:spPr>
            <a:xfrm>
              <a:off x="1039018" y="1336942"/>
              <a:ext cx="5009883" cy="870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800" tIns="15875" rIns="15875" bIns="15875" anchor="ctr" anchorCtr="0">
              <a:noAutofit/>
            </a:bodyPr>
            <a:lstStyle/>
            <a:p>
              <a:pPr marL="228600" lvl="1" indent="-228600">
                <a:lnSpc>
                  <a:spcPct val="90000"/>
                </a:lnSpc>
                <a:buClr>
                  <a:schemeClr val="dk1"/>
                </a:buClr>
                <a:buSzPts val="2500"/>
                <a:buFont typeface="Calibri"/>
                <a:buChar char="•"/>
              </a:pPr>
              <a:r>
                <a:rPr lang="en-US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Droperidol/Haloperidol IV</a:t>
              </a:r>
              <a:endParaRPr/>
            </a:p>
          </p:txBody>
        </p:sp>
        <p:sp>
          <p:nvSpPr>
            <p:cNvPr id="234" name="Google Shape;234;p21"/>
            <p:cNvSpPr/>
            <p:nvPr/>
          </p:nvSpPr>
          <p:spPr>
            <a:xfrm rot="5400000">
              <a:off x="-222646" y="2801154"/>
              <a:ext cx="1484312" cy="1039018"/>
            </a:xfrm>
            <a:prstGeom prst="chevron">
              <a:avLst>
                <a:gd name="adj" fmla="val 50000"/>
              </a:avLst>
            </a:prstGeom>
            <a:solidFill>
              <a:srgbClr val="0C0C0C"/>
            </a:solidFill>
            <a:ln w="25400" cap="flat" cmpd="sng">
              <a:solidFill>
                <a:srgbClr val="F795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35;p21"/>
            <p:cNvSpPr txBox="1"/>
            <p:nvPr/>
          </p:nvSpPr>
          <p:spPr>
            <a:xfrm>
              <a:off x="1" y="3098016"/>
              <a:ext cx="1039018" cy="4452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&lt;2msec</a:t>
              </a:r>
              <a:endParaRPr/>
            </a:p>
          </p:txBody>
        </p:sp>
        <p:sp>
          <p:nvSpPr>
            <p:cNvPr id="236" name="Google Shape;236;p21"/>
            <p:cNvSpPr/>
            <p:nvPr/>
          </p:nvSpPr>
          <p:spPr>
            <a:xfrm rot="5400000">
              <a:off x="3085107" y="532418"/>
              <a:ext cx="964803" cy="50569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795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37;p21"/>
            <p:cNvSpPr txBox="1"/>
            <p:nvPr/>
          </p:nvSpPr>
          <p:spPr>
            <a:xfrm>
              <a:off x="1039018" y="2625605"/>
              <a:ext cx="5009883" cy="870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800" tIns="15875" rIns="15875" bIns="15875" anchor="ctr" anchorCtr="0">
              <a:noAutofit/>
            </a:bodyPr>
            <a:lstStyle/>
            <a:p>
              <a:pPr marL="228600" lvl="1" indent="-228600">
                <a:lnSpc>
                  <a:spcPct val="90000"/>
                </a:lnSpc>
                <a:buClr>
                  <a:schemeClr val="dk1"/>
                </a:buClr>
                <a:buSzPts val="2500"/>
                <a:buFont typeface="Calibri"/>
                <a:buChar char="•"/>
              </a:pPr>
              <a:r>
                <a:rPr lang="en-US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Olanzapine IV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7337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9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r>
              <a:rPr lang="en-US"/>
              <a:t>Akathisia/Dystonia</a:t>
            </a:r>
            <a:endParaRPr/>
          </a:p>
        </p:txBody>
      </p:sp>
      <p:sp>
        <p:nvSpPr>
          <p:cNvPr id="212" name="Google Shape;212;p19"/>
          <p:cNvSpPr txBox="1"/>
          <p:nvPr/>
        </p:nvSpPr>
        <p:spPr>
          <a:xfrm>
            <a:off x="2057400" y="1676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accent6"/>
              </a:buClr>
              <a:buSzPts val="4000"/>
            </a:pPr>
            <a:r>
              <a:rPr lang="en-US" sz="4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Incidence:</a:t>
            </a:r>
            <a:endParaRPr/>
          </a:p>
          <a:p>
            <a:pPr>
              <a:buClr>
                <a:schemeClr val="accent6"/>
              </a:buClr>
              <a:buSzPts val="4000"/>
            </a:pPr>
            <a:r>
              <a:rPr lang="en-US" sz="4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olanzapine: ~2-4%</a:t>
            </a:r>
            <a:endParaRPr/>
          </a:p>
          <a:p>
            <a:pPr>
              <a:buClr>
                <a:schemeClr val="lt1"/>
              </a:buClr>
              <a:buSzPts val="4000"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- Droperidol/haloperidol: ~5-10%</a:t>
            </a:r>
            <a:endParaRPr/>
          </a:p>
          <a:p>
            <a:pPr>
              <a:buClr>
                <a:schemeClr val="lt1"/>
              </a:buClr>
              <a:buSzPts val="4000"/>
            </a:pPr>
            <a:endParaRPr sz="40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accent6"/>
              </a:buClr>
              <a:buSzPts val="4000"/>
            </a:pPr>
            <a:r>
              <a:rPr lang="en-US" sz="4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Risk factors:</a:t>
            </a:r>
            <a:endParaRPr/>
          </a:p>
          <a:p>
            <a:pPr>
              <a:buClr>
                <a:schemeClr val="lt1"/>
              </a:buClr>
              <a:buSzPts val="4000"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- higher doses</a:t>
            </a:r>
            <a:endParaRPr/>
          </a:p>
          <a:p>
            <a:pPr>
              <a:buClr>
                <a:schemeClr val="lt1"/>
              </a:buClr>
              <a:buSzPts val="4000"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- concomitant anti-DA agents</a:t>
            </a:r>
            <a:endParaRPr/>
          </a:p>
          <a:p>
            <a:pPr>
              <a:buClr>
                <a:schemeClr val="lt1"/>
              </a:buClr>
              <a:buSzPts val="4000"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- pediatric patients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lt1"/>
              </a:buClr>
              <a:buSzPts val="4000"/>
            </a:pPr>
            <a:endParaRPr sz="40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lt1"/>
              </a:buClr>
              <a:buSzPts val="4000"/>
            </a:pPr>
            <a:endParaRPr sz="40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accent6"/>
              </a:buClr>
              <a:buSzPts val="4000"/>
            </a:pPr>
            <a:r>
              <a:rPr lang="en-US" sz="4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60106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BADD8-B525-91C5-7D0F-A188A2B8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Ketamine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59362-7946-D49D-C25D-F5C91D406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15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23B7F-C0B7-44C7-350C-5D65DDFBD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D95ED-4E4A-CFC3-CBD1-769CCDC3B2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48F3CB-7DCF-5BDE-805D-320D73CBB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57" y="267409"/>
            <a:ext cx="11058794" cy="630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42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5"/>
          <p:cNvSpPr txBox="1">
            <a:spLocks noGrp="1"/>
          </p:cNvSpPr>
          <p:nvPr>
            <p:ph type="title"/>
          </p:nvPr>
        </p:nvSpPr>
        <p:spPr>
          <a:xfrm>
            <a:off x="652130" y="579438"/>
            <a:ext cx="5943600" cy="9445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Ketamine Onset</a:t>
            </a:r>
            <a:endParaRPr dirty="0"/>
          </a:p>
        </p:txBody>
      </p:sp>
      <p:sp>
        <p:nvSpPr>
          <p:cNvPr id="287" name="Google Shape;287;p25"/>
          <p:cNvSpPr txBox="1">
            <a:spLocks noGrp="1"/>
          </p:cNvSpPr>
          <p:nvPr>
            <p:ph type="body" idx="1"/>
          </p:nvPr>
        </p:nvSpPr>
        <p:spPr>
          <a:xfrm>
            <a:off x="1981200" y="1524000"/>
            <a:ext cx="82296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en-US" dirty="0"/>
              <a:t>Time 5, 10, 15 mins</a:t>
            </a:r>
            <a:endParaRPr dirty="0"/>
          </a:p>
          <a:p>
            <a:pPr marL="742950" lvl="1" indent="-285750"/>
            <a:r>
              <a:rPr lang="en-US" b="1" u="sng" dirty="0"/>
              <a:t>Ketamine 3mg/kg IM </a:t>
            </a:r>
            <a:r>
              <a:rPr lang="en-US" dirty="0"/>
              <a:t>&gt;&gt; Lorazepam, Midazolam, haloperidol</a:t>
            </a:r>
            <a:endParaRPr dirty="0"/>
          </a:p>
          <a:p>
            <a:pPr marL="342900" indent="-342900"/>
            <a:r>
              <a:rPr lang="en-US" dirty="0"/>
              <a:t>Mean time to agitation resolution</a:t>
            </a:r>
            <a:endParaRPr dirty="0"/>
          </a:p>
          <a:p>
            <a:pPr marL="742950" lvl="1" indent="-285750"/>
            <a:r>
              <a:rPr lang="en-US" dirty="0"/>
              <a:t>Ketamine: 6.5 mins (prehospital 4mins)</a:t>
            </a:r>
            <a:endParaRPr dirty="0"/>
          </a:p>
          <a:p>
            <a:pPr marL="742950" lvl="1" indent="-285750"/>
            <a:r>
              <a:rPr lang="en-US" dirty="0"/>
              <a:t>Midazolam: 15 mins</a:t>
            </a:r>
            <a:endParaRPr dirty="0"/>
          </a:p>
          <a:p>
            <a:pPr marL="742950" lvl="1" indent="-285750"/>
            <a:r>
              <a:rPr lang="en-US" dirty="0"/>
              <a:t>Lorazepam: 17 mins</a:t>
            </a:r>
            <a:endParaRPr dirty="0"/>
          </a:p>
          <a:p>
            <a:pPr marL="742950" lvl="1" indent="-285750"/>
            <a:r>
              <a:rPr lang="en-US" dirty="0"/>
              <a:t>Haloperidol: 23 mins</a:t>
            </a:r>
            <a:endParaRPr dirty="0"/>
          </a:p>
        </p:txBody>
      </p:sp>
      <p:sp>
        <p:nvSpPr>
          <p:cNvPr id="288" name="Google Shape;288;p25"/>
          <p:cNvSpPr txBox="1"/>
          <p:nvPr/>
        </p:nvSpPr>
        <p:spPr>
          <a:xfrm>
            <a:off x="5715000" y="6096000"/>
            <a:ext cx="4495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Hopper et al. 2017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5293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6"/>
          <p:cNvSpPr txBox="1">
            <a:spLocks noGrp="1"/>
          </p:cNvSpPr>
          <p:nvPr>
            <p:ph type="title"/>
          </p:nvPr>
        </p:nvSpPr>
        <p:spPr>
          <a:xfrm>
            <a:off x="1187302" y="921390"/>
            <a:ext cx="6553200" cy="9445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SzPts val="4000"/>
            </a:pPr>
            <a:r>
              <a:rPr lang="en-US" sz="4000" dirty="0"/>
              <a:t>Adverse drug effects with Ketamine for severe agitation</a:t>
            </a:r>
            <a:endParaRPr sz="4000" dirty="0"/>
          </a:p>
        </p:txBody>
      </p:sp>
      <p:pic>
        <p:nvPicPr>
          <p:cNvPr id="294" name="Google Shape;294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88043" y="2583712"/>
            <a:ext cx="8279289" cy="324993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6"/>
          <p:cNvSpPr txBox="1"/>
          <p:nvPr/>
        </p:nvSpPr>
        <p:spPr>
          <a:xfrm>
            <a:off x="6172200" y="6324600"/>
            <a:ext cx="3733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Cole. Clin Tox 2016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9652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9"/>
          <p:cNvSpPr txBox="1">
            <a:spLocks noGrp="1"/>
          </p:cNvSpPr>
          <p:nvPr>
            <p:ph type="title"/>
          </p:nvPr>
        </p:nvSpPr>
        <p:spPr>
          <a:xfrm>
            <a:off x="715926" y="721205"/>
            <a:ext cx="5943600" cy="9445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Emergence</a:t>
            </a:r>
            <a:endParaRPr dirty="0"/>
          </a:p>
        </p:txBody>
      </p:sp>
      <p:sp>
        <p:nvSpPr>
          <p:cNvPr id="320" name="Google Shape;320;p29"/>
          <p:cNvSpPr txBox="1">
            <a:spLocks noGrp="1"/>
          </p:cNvSpPr>
          <p:nvPr>
            <p:ph type="body" idx="1"/>
          </p:nvPr>
        </p:nvSpPr>
        <p:spPr>
          <a:xfrm>
            <a:off x="1981200" y="1828800"/>
            <a:ext cx="82296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en-US"/>
              <a:t>Incidence: ~25% (</a:t>
            </a:r>
            <a:r>
              <a:rPr lang="en-US" u="sng"/>
              <a:t>procedural sedation</a:t>
            </a:r>
            <a:r>
              <a:rPr lang="en-US"/>
              <a:t>)</a:t>
            </a:r>
            <a:endParaRPr/>
          </a:p>
          <a:p>
            <a:pPr marL="742950" lvl="1" indent="-285750"/>
            <a:r>
              <a:rPr lang="en-US" b="1"/>
              <a:t>5% with ExDs</a:t>
            </a:r>
            <a:endParaRPr b="1"/>
          </a:p>
          <a:p>
            <a:pPr marL="342900" indent="-342900"/>
            <a:r>
              <a:rPr lang="en-US"/>
              <a:t>Risk factors:</a:t>
            </a:r>
            <a:endParaRPr/>
          </a:p>
          <a:p>
            <a:pPr marL="0" indent="0">
              <a:buNone/>
            </a:pPr>
            <a:r>
              <a:rPr lang="en-US"/>
              <a:t>	- Age &gt;15, doses &gt;2mg/kg IV, 	personality disorders</a:t>
            </a:r>
            <a:endParaRPr/>
          </a:p>
          <a:p>
            <a:pPr marL="342900" indent="-342900"/>
            <a:r>
              <a:rPr lang="en-US"/>
              <a:t>Treatment: Midazolam 0.03mg/kg (2-4mg) IV </a:t>
            </a:r>
            <a:endParaRPr/>
          </a:p>
          <a:p>
            <a:pPr marL="342900" indent="-13970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8178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 txBox="1">
            <a:spLocks noGrp="1"/>
          </p:cNvSpPr>
          <p:nvPr>
            <p:ph type="title"/>
          </p:nvPr>
        </p:nvSpPr>
        <p:spPr>
          <a:xfrm>
            <a:off x="896679" y="721206"/>
            <a:ext cx="5943600" cy="9445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Laryngospasm</a:t>
            </a:r>
            <a:endParaRPr dirty="0"/>
          </a:p>
        </p:txBody>
      </p:sp>
      <p:sp>
        <p:nvSpPr>
          <p:cNvPr id="326" name="Google Shape;326;p30"/>
          <p:cNvSpPr txBox="1">
            <a:spLocks noGrp="1"/>
          </p:cNvSpPr>
          <p:nvPr>
            <p:ph type="body" idx="1"/>
          </p:nvPr>
        </p:nvSpPr>
        <p:spPr>
          <a:xfrm>
            <a:off x="1981200" y="1828800"/>
            <a:ext cx="82296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en-US" dirty="0"/>
              <a:t>Incidence: &lt;1% of </a:t>
            </a:r>
            <a:r>
              <a:rPr lang="en-US" u="sng" dirty="0"/>
              <a:t>procedural sedation</a:t>
            </a:r>
            <a:endParaRPr dirty="0"/>
          </a:p>
          <a:p>
            <a:pPr marL="742950" lvl="1" indent="-285750"/>
            <a:r>
              <a:rPr lang="en-US" dirty="0"/>
              <a:t>10% in </a:t>
            </a:r>
            <a:r>
              <a:rPr lang="en-US" dirty="0" err="1"/>
              <a:t>ExDS</a:t>
            </a:r>
            <a:endParaRPr dirty="0"/>
          </a:p>
          <a:p>
            <a:pPr marL="342900" indent="-342900"/>
            <a:r>
              <a:rPr lang="en-US" dirty="0"/>
              <a:t>Risk factors: none identified</a:t>
            </a:r>
            <a:endParaRPr dirty="0"/>
          </a:p>
          <a:p>
            <a:pPr marL="0" indent="0">
              <a:buNone/>
            </a:pPr>
            <a:r>
              <a:rPr lang="en-US" dirty="0"/>
              <a:t>	- Not ASA class, dose, route, procedure 	type </a:t>
            </a:r>
            <a:endParaRPr dirty="0"/>
          </a:p>
          <a:p>
            <a:pPr marL="342900" indent="-342900"/>
            <a:r>
              <a:rPr lang="en-US" dirty="0"/>
              <a:t>Treatment: Jaw thrust, PPV, Larson’s maneuver, RSI</a:t>
            </a:r>
            <a:endParaRPr dirty="0"/>
          </a:p>
          <a:p>
            <a:pPr marL="342900" indent="-13970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7564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609600" y="564198"/>
            <a:ext cx="5943600" cy="9445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Agitated but cooperative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1"/>
          </p:nvPr>
        </p:nvSpPr>
        <p:spPr>
          <a:xfrm>
            <a:off x="1828800" y="1828800"/>
            <a:ext cx="8382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en-US" dirty="0"/>
              <a:t>Low dose medications: </a:t>
            </a:r>
            <a:endParaRPr dirty="0"/>
          </a:p>
          <a:p>
            <a:pPr marL="742950" lvl="1" indent="-285750"/>
            <a:r>
              <a:rPr lang="en-US" dirty="0"/>
              <a:t>Benzodiazepines</a:t>
            </a:r>
            <a:endParaRPr dirty="0"/>
          </a:p>
        </p:txBody>
      </p:sp>
      <p:sp>
        <p:nvSpPr>
          <p:cNvPr id="101" name="Google Shape;101;p6"/>
          <p:cNvSpPr/>
          <p:nvPr/>
        </p:nvSpPr>
        <p:spPr>
          <a:xfrm>
            <a:off x="1981200" y="5715001"/>
            <a:ext cx="79248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*What’s your underlying  pathophysiology*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6" descr="C:\Users\kkaucher\Downloads\IMG_2783.JPG"/>
          <p:cNvPicPr preferRelativeResize="0"/>
          <p:nvPr/>
        </p:nvPicPr>
        <p:blipFill rotWithShape="1">
          <a:blip r:embed="rId3">
            <a:alphaModFix/>
          </a:blip>
          <a:srcRect l="30443" t="15789" r="7335" b="23681"/>
          <a:stretch/>
        </p:blipFill>
        <p:spPr>
          <a:xfrm>
            <a:off x="6705600" y="1508760"/>
            <a:ext cx="3200400" cy="4206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541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 txBox="1">
            <a:spLocks noGrp="1"/>
          </p:cNvSpPr>
          <p:nvPr>
            <p:ph type="title"/>
          </p:nvPr>
        </p:nvSpPr>
        <p:spPr>
          <a:xfrm>
            <a:off x="1236921" y="753103"/>
            <a:ext cx="5943600" cy="9445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Agitated &amp; Disruptive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4" name="Google Shape;144;p11"/>
          <p:cNvSpPr txBox="1">
            <a:spLocks noGrp="1"/>
          </p:cNvSpPr>
          <p:nvPr>
            <p:ph type="body" idx="1"/>
          </p:nvPr>
        </p:nvSpPr>
        <p:spPr>
          <a:xfrm>
            <a:off x="1524000" y="1828800"/>
            <a:ext cx="82296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en-US" dirty="0"/>
              <a:t>IV/IM medications</a:t>
            </a:r>
            <a:endParaRPr dirty="0"/>
          </a:p>
          <a:p>
            <a:pPr marL="742950" lvl="1" indent="-285750"/>
            <a:r>
              <a:rPr lang="en-US" dirty="0"/>
              <a:t>Benzodiazepines</a:t>
            </a:r>
            <a:endParaRPr dirty="0"/>
          </a:p>
          <a:p>
            <a:pPr marL="1143000" lvl="2" indent="-228600"/>
            <a:r>
              <a:rPr lang="en-US" dirty="0"/>
              <a:t>Midazolam</a:t>
            </a:r>
          </a:p>
          <a:p>
            <a:pPr marL="1143000" lvl="2" indent="-228600"/>
            <a:r>
              <a:rPr lang="en-US" dirty="0"/>
              <a:t>Diazepam </a:t>
            </a:r>
            <a:endParaRPr dirty="0"/>
          </a:p>
          <a:p>
            <a:pPr marL="742950" lvl="1" indent="-285750"/>
            <a:r>
              <a:rPr lang="en-US" dirty="0"/>
              <a:t>Antipsychotics</a:t>
            </a:r>
            <a:endParaRPr dirty="0"/>
          </a:p>
          <a:p>
            <a:pPr marL="1143000" lvl="2" indent="-228600"/>
            <a:r>
              <a:rPr lang="en-US" dirty="0" err="1"/>
              <a:t>Droperidol</a:t>
            </a:r>
            <a:endParaRPr lang="en-US" dirty="0"/>
          </a:p>
          <a:p>
            <a:pPr marL="1143000" lvl="2" indent="-228600"/>
            <a:r>
              <a:rPr lang="en-US" dirty="0"/>
              <a:t>Haldol </a:t>
            </a:r>
            <a:endParaRPr dirty="0"/>
          </a:p>
          <a:p>
            <a:pPr marL="1143000" lvl="2" indent="-76200">
              <a:buNone/>
            </a:pPr>
            <a:endParaRPr dirty="0"/>
          </a:p>
        </p:txBody>
      </p:sp>
      <p:pic>
        <p:nvPicPr>
          <p:cNvPr id="145" name="Google Shape;145;p11" descr="C:\Users\kkaucher\Downloads\IMG_2788.JPG"/>
          <p:cNvPicPr preferRelativeResize="0"/>
          <p:nvPr/>
        </p:nvPicPr>
        <p:blipFill rotWithShape="1">
          <a:blip r:embed="rId3">
            <a:alphaModFix/>
          </a:blip>
          <a:srcRect l="3103" t="26207" r="8620" b="15170"/>
          <a:stretch/>
        </p:blipFill>
        <p:spPr>
          <a:xfrm>
            <a:off x="5823099" y="1908544"/>
            <a:ext cx="5583937" cy="364490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1"/>
          <p:cNvSpPr/>
          <p:nvPr/>
        </p:nvSpPr>
        <p:spPr>
          <a:xfrm>
            <a:off x="2624471" y="5633190"/>
            <a:ext cx="756513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*What’s your underlying  pathophysiology*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0836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0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5943600" cy="9445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/>
              <a:t>ETOH and sedatives</a:t>
            </a:r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body" idx="1"/>
          </p:nvPr>
        </p:nvSpPr>
        <p:spPr>
          <a:xfrm>
            <a:off x="1492103" y="1219200"/>
            <a:ext cx="8534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en-US" dirty="0"/>
              <a:t>Risk of O</a:t>
            </a:r>
            <a:r>
              <a:rPr lang="en-US" baseline="-25000" dirty="0"/>
              <a:t>2</a:t>
            </a:r>
            <a:r>
              <a:rPr lang="en-US" dirty="0"/>
              <a:t> desaturation (not intubation) with + ETOH:</a:t>
            </a:r>
            <a:endParaRPr dirty="0"/>
          </a:p>
          <a:p>
            <a:pPr marL="742950" lvl="1" indent="-285750"/>
            <a:r>
              <a:rPr lang="en-US" dirty="0"/>
              <a:t>Wilson et al 2012, Cole 2017: </a:t>
            </a:r>
            <a:r>
              <a:rPr lang="en-US" b="1" dirty="0"/>
              <a:t>Olanzapine</a:t>
            </a:r>
            <a:r>
              <a:rPr lang="en-US" dirty="0"/>
              <a:t> &gt; haloperidol &gt; Ketamine</a:t>
            </a:r>
            <a:endParaRPr dirty="0"/>
          </a:p>
          <a:p>
            <a:pPr marL="742950" lvl="1" indent="-285750"/>
            <a:r>
              <a:rPr lang="en-US" dirty="0" err="1"/>
              <a:t>Isbister</a:t>
            </a:r>
            <a:r>
              <a:rPr lang="en-US" dirty="0"/>
              <a:t> et al 2010: </a:t>
            </a:r>
            <a:r>
              <a:rPr lang="en-US" b="1" dirty="0"/>
              <a:t>Midazolam</a:t>
            </a:r>
            <a:r>
              <a:rPr lang="en-US" dirty="0"/>
              <a:t> &gt; combo &gt; </a:t>
            </a:r>
            <a:r>
              <a:rPr lang="en-US" dirty="0" err="1"/>
              <a:t>droperidol</a:t>
            </a:r>
            <a:endParaRPr dirty="0"/>
          </a:p>
          <a:p>
            <a:pPr marL="742950" lvl="1" indent="-107950">
              <a:buNone/>
            </a:pPr>
            <a:endParaRPr dirty="0"/>
          </a:p>
          <a:p>
            <a:pPr marL="0" indent="0">
              <a:buNone/>
            </a:pPr>
            <a:r>
              <a:rPr lang="en-US" dirty="0"/>
              <a:t>*Consider using </a:t>
            </a:r>
            <a:r>
              <a:rPr lang="en-US" dirty="0" err="1"/>
              <a:t>droperidol</a:t>
            </a:r>
            <a:r>
              <a:rPr lang="en-US" dirty="0"/>
              <a:t> or haloperidol if + ETOH and agitated. </a:t>
            </a:r>
            <a:endParaRPr dirty="0"/>
          </a:p>
          <a:p>
            <a:pPr marL="0" indent="0">
              <a:buNone/>
            </a:pPr>
            <a:r>
              <a:rPr lang="en-US" dirty="0"/>
              <a:t>** Olanzapine + benzo’s increase airway ADE’s</a:t>
            </a:r>
            <a:endParaRPr dirty="0"/>
          </a:p>
          <a:p>
            <a:pPr marL="742950" lvl="1" indent="-10795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0018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"/>
          <p:cNvSpPr txBox="1">
            <a:spLocks noGrp="1"/>
          </p:cNvSpPr>
          <p:nvPr>
            <p:ph type="title"/>
          </p:nvPr>
        </p:nvSpPr>
        <p:spPr>
          <a:xfrm>
            <a:off x="843516" y="678676"/>
            <a:ext cx="7043530" cy="9445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Delirium with severe agitation </a:t>
            </a:r>
            <a:endParaRPr dirty="0"/>
          </a:p>
        </p:txBody>
      </p:sp>
      <p:sp>
        <p:nvSpPr>
          <p:cNvPr id="280" name="Google Shape;280;p24"/>
          <p:cNvSpPr txBox="1">
            <a:spLocks noGrp="1"/>
          </p:cNvSpPr>
          <p:nvPr>
            <p:ph type="body" idx="1"/>
          </p:nvPr>
        </p:nvSpPr>
        <p:spPr>
          <a:xfrm>
            <a:off x="1981200" y="1828800"/>
            <a:ext cx="82296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en-US" dirty="0"/>
              <a:t>Midazolam</a:t>
            </a:r>
          </a:p>
          <a:p>
            <a:pPr marL="342900" indent="-342900">
              <a:spcBef>
                <a:spcPts val="0"/>
              </a:spcBef>
            </a:pPr>
            <a:r>
              <a:rPr lang="en-US" dirty="0" err="1"/>
              <a:t>Droperidol</a:t>
            </a:r>
            <a:r>
              <a:rPr lang="en-US" dirty="0"/>
              <a:t> </a:t>
            </a:r>
          </a:p>
          <a:p>
            <a:pPr marL="342900" indent="-342900">
              <a:spcBef>
                <a:spcPts val="0"/>
              </a:spcBef>
            </a:pPr>
            <a:r>
              <a:rPr lang="en-US" dirty="0"/>
              <a:t>Ketamine</a:t>
            </a:r>
          </a:p>
          <a:p>
            <a:pPr marL="800100" lvl="1" indent="-342900">
              <a:spcBef>
                <a:spcPts val="0"/>
              </a:spcBef>
            </a:pPr>
            <a:r>
              <a:rPr lang="en-US" dirty="0"/>
              <a:t>Dissociative </a:t>
            </a:r>
            <a:endParaRPr dirty="0"/>
          </a:p>
        </p:txBody>
      </p:sp>
      <p:pic>
        <p:nvPicPr>
          <p:cNvPr id="281" name="Google Shape;281;p24" descr="Lincoln and Denv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752601"/>
            <a:ext cx="4267200" cy="4728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0673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5AFE2-6FE3-4F53-A05E-B113C5B51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management steps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C7E81D-D81B-7D8E-DA70-DBD797292C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318384"/>
              </p:ext>
            </p:extLst>
          </p:nvPr>
        </p:nvGraphicFramePr>
        <p:xfrm>
          <a:off x="2324100" y="2121408"/>
          <a:ext cx="75438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84790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"/>
          <p:cNvSpPr txBox="1">
            <a:spLocks noGrp="1"/>
          </p:cNvSpPr>
          <p:nvPr>
            <p:ph type="title"/>
          </p:nvPr>
        </p:nvSpPr>
        <p:spPr>
          <a:xfrm>
            <a:off x="1045534" y="549400"/>
            <a:ext cx="5943600" cy="9445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Onset</a:t>
            </a:r>
            <a:endParaRPr dirty="0"/>
          </a:p>
        </p:txBody>
      </p:sp>
      <p:grpSp>
        <p:nvGrpSpPr>
          <p:cNvPr id="243" name="Google Shape;243;p22"/>
          <p:cNvGrpSpPr/>
          <p:nvPr/>
        </p:nvGrpSpPr>
        <p:grpSpPr>
          <a:xfrm>
            <a:off x="2423942" y="1493962"/>
            <a:ext cx="6401082" cy="4750366"/>
            <a:chOff x="979684" y="25"/>
            <a:chExt cx="6637275" cy="4927550"/>
          </a:xfrm>
        </p:grpSpPr>
        <p:sp>
          <p:nvSpPr>
            <p:cNvPr id="244" name="Google Shape;244;p22"/>
            <p:cNvSpPr/>
            <p:nvPr/>
          </p:nvSpPr>
          <p:spPr>
            <a:xfrm rot="5400000">
              <a:off x="673932" y="305777"/>
              <a:ext cx="1770856" cy="1159351"/>
            </a:xfrm>
            <a:prstGeom prst="chevron">
              <a:avLst>
                <a:gd name="adj" fmla="val 50000"/>
              </a:avLst>
            </a:prstGeom>
            <a:solidFill>
              <a:srgbClr val="0C0C0C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45;p22"/>
            <p:cNvSpPr txBox="1"/>
            <p:nvPr/>
          </p:nvSpPr>
          <p:spPr>
            <a:xfrm>
              <a:off x="979685" y="579701"/>
              <a:ext cx="1159351" cy="611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&lt;5 mins</a:t>
              </a:r>
              <a:endParaRPr/>
            </a:p>
          </p:txBody>
        </p:sp>
        <p:sp>
          <p:nvSpPr>
            <p:cNvPr id="246" name="Google Shape;246;p22"/>
            <p:cNvSpPr/>
            <p:nvPr/>
          </p:nvSpPr>
          <p:spPr>
            <a:xfrm rot="5400000">
              <a:off x="4413662" y="-1820399"/>
              <a:ext cx="1171454" cy="502496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47;p22"/>
            <p:cNvSpPr txBox="1"/>
            <p:nvPr/>
          </p:nvSpPr>
          <p:spPr>
            <a:xfrm>
              <a:off x="2486905" y="163544"/>
              <a:ext cx="4967783" cy="10570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10150" rIns="10150" bIns="10150" anchor="ctr" anchorCtr="0">
              <a:noAutofit/>
            </a:bodyPr>
            <a:lstStyle/>
            <a:p>
              <a:pPr marL="171450" lvl="1" indent="-184150">
                <a:lnSpc>
                  <a:spcPct val="90000"/>
                </a:lnSpc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en-US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Midazolam </a:t>
              </a:r>
              <a:r>
                <a:rPr lang="en-US" b="1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4-6</a:t>
              </a:r>
              <a:r>
                <a:rPr lang="en-US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mg IV</a:t>
              </a:r>
              <a:endParaRPr/>
            </a:p>
          </p:txBody>
        </p:sp>
        <p:sp>
          <p:nvSpPr>
            <p:cNvPr id="248" name="Google Shape;248;p22"/>
            <p:cNvSpPr/>
            <p:nvPr/>
          </p:nvSpPr>
          <p:spPr>
            <a:xfrm rot="5400000">
              <a:off x="693658" y="1864397"/>
              <a:ext cx="1770856" cy="1198804"/>
            </a:xfrm>
            <a:prstGeom prst="chevron">
              <a:avLst>
                <a:gd name="adj" fmla="val 50000"/>
              </a:avLst>
            </a:prstGeom>
            <a:solidFill>
              <a:srgbClr val="0C0C0C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49;p22"/>
            <p:cNvSpPr txBox="1"/>
            <p:nvPr/>
          </p:nvSpPr>
          <p:spPr>
            <a:xfrm>
              <a:off x="979684" y="2177773"/>
              <a:ext cx="1198804" cy="572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5-10mins</a:t>
              </a:r>
              <a:endParaRPr/>
            </a:p>
          </p:txBody>
        </p:sp>
        <p:sp>
          <p:nvSpPr>
            <p:cNvPr id="250" name="Google Shape;250;p22"/>
            <p:cNvSpPr/>
            <p:nvPr/>
          </p:nvSpPr>
          <p:spPr>
            <a:xfrm rot="5400000">
              <a:off x="4471798" y="-343346"/>
              <a:ext cx="1171454" cy="511886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51;p22"/>
            <p:cNvSpPr txBox="1"/>
            <p:nvPr/>
          </p:nvSpPr>
          <p:spPr>
            <a:xfrm>
              <a:off x="2498091" y="1687547"/>
              <a:ext cx="5061682" cy="10570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10150" rIns="10150" bIns="10150" anchor="ctr" anchorCtr="0">
              <a:noAutofit/>
            </a:bodyPr>
            <a:lstStyle/>
            <a:p>
              <a:pPr marL="0" lvl="1" indent="-101600"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lang="en-US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Haloperidol 10 mg IV/IM + benzo IV/IM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1" indent="-114300">
                <a:lnSpc>
                  <a:spcPct val="90000"/>
                </a:lnSpc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en-US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Droperidol</a:t>
              </a:r>
              <a:r>
                <a:rPr lang="en-US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5 mg IV/IM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350" lvl="1" indent="-114300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en-US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Midazolam 5-10 mg IM</a:t>
              </a:r>
              <a:endParaRPr dirty="0"/>
            </a:p>
            <a:p>
              <a:pPr marL="171450" lvl="1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</a:pP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22"/>
            <p:cNvSpPr/>
            <p:nvPr/>
          </p:nvSpPr>
          <p:spPr>
            <a:xfrm rot="5400000">
              <a:off x="693658" y="3442744"/>
              <a:ext cx="1770856" cy="1198804"/>
            </a:xfrm>
            <a:prstGeom prst="chevron">
              <a:avLst>
                <a:gd name="adj" fmla="val 50000"/>
              </a:avLst>
            </a:prstGeom>
            <a:solidFill>
              <a:srgbClr val="0C0C0C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53;p22"/>
            <p:cNvSpPr txBox="1"/>
            <p:nvPr/>
          </p:nvSpPr>
          <p:spPr>
            <a:xfrm>
              <a:off x="979684" y="3756120"/>
              <a:ext cx="1198804" cy="572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10+ mins</a:t>
              </a:r>
              <a:endParaRPr/>
            </a:p>
          </p:txBody>
        </p:sp>
        <p:sp>
          <p:nvSpPr>
            <p:cNvPr id="254" name="Google Shape;254;p22"/>
            <p:cNvSpPr/>
            <p:nvPr/>
          </p:nvSpPr>
          <p:spPr>
            <a:xfrm rot="5400000">
              <a:off x="4461448" y="1273332"/>
              <a:ext cx="1171454" cy="508592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55;p22"/>
            <p:cNvSpPr txBox="1"/>
            <p:nvPr/>
          </p:nvSpPr>
          <p:spPr>
            <a:xfrm>
              <a:off x="2504215" y="3287751"/>
              <a:ext cx="5028735" cy="10570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10150" rIns="10150" bIns="10150" anchor="ctr" anchorCtr="0">
              <a:noAutofit/>
            </a:bodyPr>
            <a:lstStyle/>
            <a:p>
              <a:pPr marL="0" lvl="1" indent="-101600">
                <a:buClr>
                  <a:schemeClr val="dk1"/>
                </a:buClr>
                <a:buSzPts val="1600"/>
                <a:buFont typeface="Calibri"/>
                <a:buChar char="•"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Olanzapine/ziprasidone IM (10-20mg)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1" indent="-114300">
                <a:lnSpc>
                  <a:spcPct val="90000"/>
                </a:lnSpc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en-US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Haloperidol 10 mg IM</a:t>
              </a:r>
              <a:endParaRPr/>
            </a:p>
            <a:p>
              <a:pPr marL="171450" lvl="1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</a:pP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0700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2E0F97-3B68-4A9A-81FD-184E8051D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9C0995-256A-4F90-97D6-FB8958A5D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44FC7A-C17A-9C8D-4F47-A69BB51B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1265"/>
            <a:ext cx="4114800" cy="5695398"/>
          </a:xfrm>
        </p:spPr>
        <p:txBody>
          <a:bodyPr anchor="ctr">
            <a:normAutofit/>
          </a:bodyPr>
          <a:lstStyle/>
          <a:p>
            <a:r>
              <a:rPr lang="en-US" sz="5200" dirty="0"/>
              <a:t>This patient…</a:t>
            </a:r>
            <a:br>
              <a:rPr lang="en-US" sz="5200" dirty="0"/>
            </a:br>
            <a:r>
              <a:rPr lang="en-US" sz="2400" dirty="0">
                <a:hlinkClick r:id="rId2"/>
              </a:rPr>
              <a:t>Patient X</a:t>
            </a:r>
            <a:br>
              <a:rPr lang="en-US" sz="5200" dirty="0"/>
            </a:br>
            <a:endParaRPr lang="en-US" sz="5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46307A-DFE3-4A97-B2EE-5D57DF413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6275" y="577406"/>
            <a:ext cx="6391931" cy="56953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277446-D71D-4C19-A013-95073D31A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66455" y="-6437"/>
            <a:ext cx="6405880" cy="6864437"/>
            <a:chOff x="5166455" y="-6437"/>
            <a:chExt cx="6405880" cy="686443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C05CF5C-D74E-48AF-AAE5-61AEFB2C7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6455" y="567246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5A6A4E3-DB84-4A86-933F-10273F0AE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6262643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57BAF9-1A72-414E-8B1A-C58B353F1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8FCD6AB-4E6B-4F74-94C0-C14654F99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1C288B3-6CB1-3487-A09C-6881894E67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143935"/>
              </p:ext>
            </p:extLst>
          </p:nvPr>
        </p:nvGraphicFramePr>
        <p:xfrm>
          <a:off x="5461176" y="788282"/>
          <a:ext cx="5826934" cy="529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02185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3"/>
          <p:cNvSpPr txBox="1">
            <a:spLocks noGrp="1"/>
          </p:cNvSpPr>
          <p:nvPr>
            <p:ph type="title"/>
          </p:nvPr>
        </p:nvSpPr>
        <p:spPr>
          <a:xfrm>
            <a:off x="779797" y="538489"/>
            <a:ext cx="5943600" cy="9445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Duration</a:t>
            </a:r>
            <a:endParaRPr dirty="0"/>
          </a:p>
        </p:txBody>
      </p:sp>
      <p:grpSp>
        <p:nvGrpSpPr>
          <p:cNvPr id="261" name="Google Shape;261;p23"/>
          <p:cNvGrpSpPr/>
          <p:nvPr/>
        </p:nvGrpSpPr>
        <p:grpSpPr>
          <a:xfrm>
            <a:off x="4050723" y="914400"/>
            <a:ext cx="5943601" cy="4662912"/>
            <a:chOff x="979684" y="25"/>
            <a:chExt cx="6637275" cy="4925193"/>
          </a:xfrm>
        </p:grpSpPr>
        <p:sp>
          <p:nvSpPr>
            <p:cNvPr id="262" name="Google Shape;262;p23"/>
            <p:cNvSpPr/>
            <p:nvPr/>
          </p:nvSpPr>
          <p:spPr>
            <a:xfrm rot="5400000">
              <a:off x="673932" y="305777"/>
              <a:ext cx="1770856" cy="1159351"/>
            </a:xfrm>
            <a:prstGeom prst="chevron">
              <a:avLst>
                <a:gd name="adj" fmla="val 50000"/>
              </a:avLst>
            </a:prstGeom>
            <a:solidFill>
              <a:srgbClr val="0C0C0C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3;p23"/>
            <p:cNvSpPr txBox="1"/>
            <p:nvPr/>
          </p:nvSpPr>
          <p:spPr>
            <a:xfrm>
              <a:off x="979685" y="579701"/>
              <a:ext cx="1159351" cy="611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&lt;90min</a:t>
              </a:r>
              <a:endParaRPr/>
            </a:p>
          </p:txBody>
        </p:sp>
        <p:sp>
          <p:nvSpPr>
            <p:cNvPr id="264" name="Google Shape;264;p23"/>
            <p:cNvSpPr/>
            <p:nvPr/>
          </p:nvSpPr>
          <p:spPr>
            <a:xfrm rot="5400000">
              <a:off x="4413662" y="-1820399"/>
              <a:ext cx="1171454" cy="502496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5;p23"/>
            <p:cNvSpPr txBox="1"/>
            <p:nvPr/>
          </p:nvSpPr>
          <p:spPr>
            <a:xfrm>
              <a:off x="2486905" y="163544"/>
              <a:ext cx="4967783" cy="10570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6450" tIns="13950" rIns="13950" bIns="13950" anchor="ctr" anchorCtr="0">
              <a:noAutofit/>
            </a:bodyPr>
            <a:lstStyle/>
            <a:p>
              <a:pPr marL="228600" lvl="1" indent="-228600">
                <a:lnSpc>
                  <a:spcPct val="90000"/>
                </a:lnSpc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lang="en-US" sz="2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Midazolam</a:t>
              </a:r>
              <a:endParaRPr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23"/>
            <p:cNvSpPr/>
            <p:nvPr/>
          </p:nvSpPr>
          <p:spPr>
            <a:xfrm rot="5400000">
              <a:off x="693658" y="1864397"/>
              <a:ext cx="1770856" cy="1198804"/>
            </a:xfrm>
            <a:prstGeom prst="chevron">
              <a:avLst>
                <a:gd name="adj" fmla="val 50000"/>
              </a:avLst>
            </a:prstGeom>
            <a:solidFill>
              <a:srgbClr val="0C0C0C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7;p23"/>
            <p:cNvSpPr txBox="1"/>
            <p:nvPr/>
          </p:nvSpPr>
          <p:spPr>
            <a:xfrm>
              <a:off x="979684" y="2177773"/>
              <a:ext cx="1198804" cy="572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90-180min</a:t>
              </a:r>
              <a:endParaRPr/>
            </a:p>
          </p:txBody>
        </p:sp>
        <p:sp>
          <p:nvSpPr>
            <p:cNvPr id="268" name="Google Shape;268;p23"/>
            <p:cNvSpPr/>
            <p:nvPr/>
          </p:nvSpPr>
          <p:spPr>
            <a:xfrm rot="5400000">
              <a:off x="4471798" y="-343346"/>
              <a:ext cx="1171454" cy="511886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9;p23"/>
            <p:cNvSpPr txBox="1"/>
            <p:nvPr/>
          </p:nvSpPr>
          <p:spPr>
            <a:xfrm>
              <a:off x="2498091" y="1687547"/>
              <a:ext cx="5061682" cy="10570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6450" tIns="13950" rIns="13950" bIns="13950" anchor="ctr" anchorCtr="0">
              <a:noAutofit/>
            </a:bodyPr>
            <a:lstStyle/>
            <a:p>
              <a:pPr marL="0" lvl="1" indent="-139700"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lang="en-US" sz="2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Droperidol</a:t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1" indent="-139700">
                <a:lnSpc>
                  <a:spcPct val="90000"/>
                </a:lnSpc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lang="en-US" sz="2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Lorazepam</a:t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23"/>
            <p:cNvSpPr/>
            <p:nvPr/>
          </p:nvSpPr>
          <p:spPr>
            <a:xfrm rot="5400000">
              <a:off x="704579" y="3440388"/>
              <a:ext cx="1770856" cy="1198804"/>
            </a:xfrm>
            <a:prstGeom prst="chevron">
              <a:avLst>
                <a:gd name="adj" fmla="val 50000"/>
              </a:avLst>
            </a:prstGeom>
            <a:solidFill>
              <a:srgbClr val="0C0C0C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71;p23"/>
            <p:cNvSpPr txBox="1"/>
            <p:nvPr/>
          </p:nvSpPr>
          <p:spPr>
            <a:xfrm>
              <a:off x="990605" y="3753764"/>
              <a:ext cx="1198804" cy="572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25" tIns="13325" rIns="13325" bIns="13325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&gt;180mins</a:t>
              </a:r>
              <a:endParaRPr/>
            </a:p>
          </p:txBody>
        </p:sp>
        <p:sp>
          <p:nvSpPr>
            <p:cNvPr id="272" name="Google Shape;272;p23"/>
            <p:cNvSpPr/>
            <p:nvPr/>
          </p:nvSpPr>
          <p:spPr>
            <a:xfrm rot="5400000">
              <a:off x="4461448" y="1273332"/>
              <a:ext cx="1171454" cy="508592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73;p23"/>
            <p:cNvSpPr txBox="1"/>
            <p:nvPr/>
          </p:nvSpPr>
          <p:spPr>
            <a:xfrm>
              <a:off x="2504215" y="3287751"/>
              <a:ext cx="5028735" cy="10570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6450" tIns="13950" rIns="13950" bIns="13950" anchor="ctr" anchorCtr="0">
              <a:noAutofit/>
            </a:bodyPr>
            <a:lstStyle/>
            <a:p>
              <a:pPr marL="0" lvl="1" indent="-139700"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lang="en-US" sz="2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Haloperidol +/- benzo</a:t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1" indent="-139700"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lang="en-US" sz="2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Ziprasidone</a:t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1" indent="-139700"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lang="en-US" sz="2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Olanzapine</a:t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4" name="Google Shape;274;p23"/>
          <p:cNvSpPr txBox="1"/>
          <p:nvPr/>
        </p:nvSpPr>
        <p:spPr>
          <a:xfrm>
            <a:off x="2988921" y="5745907"/>
            <a:ext cx="907903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*Wash-out of other substances significantly affect duration of sedation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6428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62E0F97-3B68-4A9A-81FD-184E8051D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9C0995-256A-4F90-97D6-FB8958A5D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CA3BA3-C90F-A3CD-92C0-760736179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81336"/>
            <a:ext cx="4076910" cy="5695389"/>
          </a:xfrm>
        </p:spPr>
        <p:txBody>
          <a:bodyPr anchor="ctr">
            <a:normAutofit/>
          </a:bodyPr>
          <a:lstStyle/>
          <a:p>
            <a:r>
              <a:rPr lang="en-US" sz="5200"/>
              <a:t>Summary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500373-6BCD-49C7-86D2-7DC695C43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71535" y="-6437"/>
            <a:ext cx="6400800" cy="6864437"/>
            <a:chOff x="5171535" y="-6437"/>
            <a:chExt cx="6400800" cy="686443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C05CF5C-D74E-48AF-AAE5-61AEFB2C77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567246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5A6A4E3-DB84-4A86-933F-10273F0AE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6262643"/>
              <a:ext cx="64008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3928F34-C1F4-426C-A393-E2052F48D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71535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90DE79-7D3C-40C4-926C-026AE2773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C7B77572-5536-30D2-3722-B08DE160EA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9599284"/>
              </p:ext>
            </p:extLst>
          </p:nvPr>
        </p:nvGraphicFramePr>
        <p:xfrm>
          <a:off x="5461176" y="788282"/>
          <a:ext cx="5826934" cy="529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1675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D291C-1F9C-50DA-BFDF-9023C94F8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Things I will say that you (and Kenny Rogers) already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854BE-29AC-6132-BEF5-2E7C93AED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9408"/>
            <a:ext cx="4778829" cy="379338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Your safety is a priority </a:t>
            </a:r>
          </a:p>
          <a:p>
            <a:r>
              <a:rPr lang="en-US" sz="2400" dirty="0"/>
              <a:t>These scenes can be dynamic </a:t>
            </a:r>
          </a:p>
          <a:p>
            <a:r>
              <a:rPr lang="en-US" sz="2400" dirty="0"/>
              <a:t>You are not expected to put yourself in unnecessary risk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83ACBB-3CF1-154F-6B6F-E30D45724D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0086206"/>
              </p:ext>
            </p:extLst>
          </p:nvPr>
        </p:nvGraphicFramePr>
        <p:xfrm>
          <a:off x="5447210" y="1539445"/>
          <a:ext cx="7129417" cy="5093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237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10361-B80D-1E97-87D8-F8223A7BB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are and aren’t talking about today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796DE-8B11-A4BF-C310-7FCC2C6818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1882F-621F-F7E0-5A2A-828355B548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Why agitation is bad for patients</a:t>
            </a:r>
          </a:p>
          <a:p>
            <a:r>
              <a:rPr lang="en-US" sz="2400" dirty="0"/>
              <a:t>The continuum of agitation</a:t>
            </a:r>
          </a:p>
          <a:p>
            <a:r>
              <a:rPr lang="en-US" sz="2400" dirty="0"/>
              <a:t>Medications that can be used </a:t>
            </a:r>
          </a:p>
          <a:p>
            <a:r>
              <a:rPr lang="en-US" sz="2400" dirty="0"/>
              <a:t>The importance of a coordinated approach</a:t>
            </a:r>
          </a:p>
          <a:p>
            <a:r>
              <a:rPr lang="en-US" sz="2400" dirty="0"/>
              <a:t>Management of the agitated-now sedated patient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22ADF-DF7F-2D88-3BD7-15E80798EE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Aren’t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66FF6B-8499-5C45-9316-64E3AE98464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Verbal de-escalation </a:t>
            </a:r>
          </a:p>
          <a:p>
            <a:r>
              <a:rPr lang="en-US" sz="2400" dirty="0"/>
              <a:t>How to physically restrain a patient </a:t>
            </a:r>
          </a:p>
          <a:p>
            <a:r>
              <a:rPr lang="en-US" sz="2400" dirty="0"/>
              <a:t>Specific causes of agitation </a:t>
            </a:r>
          </a:p>
          <a:p>
            <a:r>
              <a:rPr lang="en-US" sz="2400" dirty="0"/>
              <a:t>Your specific protocols/guidelines for the agitated patient </a:t>
            </a:r>
          </a:p>
        </p:txBody>
      </p:sp>
    </p:spTree>
    <p:extLst>
      <p:ext uri="{BB962C8B-B14F-4D97-AF65-F5344CB8AC3E}">
        <p14:creationId xmlns:p14="http://schemas.microsoft.com/office/powerpoint/2010/main" val="881529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587BD-CE0B-A5B4-89B4-29F3AF4F1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spectrum of the problem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AD994-2F20-A4FC-A51E-B8BA053B6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some pathophysiology of why its bad</a:t>
            </a:r>
          </a:p>
        </p:txBody>
      </p:sp>
    </p:spTree>
    <p:extLst>
      <p:ext uri="{BB962C8B-B14F-4D97-AF65-F5344CB8AC3E}">
        <p14:creationId xmlns:p14="http://schemas.microsoft.com/office/powerpoint/2010/main" val="3841294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4FD932-F545-B275-2F58-1682918D5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Categories (that can change)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D410F8B-83D5-2DB6-231C-8D1797849B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927972"/>
              </p:ext>
            </p:extLst>
          </p:nvPr>
        </p:nvGraphicFramePr>
        <p:xfrm>
          <a:off x="838200" y="2189163"/>
          <a:ext cx="10515600" cy="382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4935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59AD101-BC08-433A-AD99-409B66C2D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788242-4E16-4277-AC99-8601B722B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7235F-7881-8A6D-63E0-345AD24AA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9695"/>
            <a:ext cx="3798436" cy="2061906"/>
          </a:xfrm>
        </p:spPr>
        <p:txBody>
          <a:bodyPr anchor="b">
            <a:normAutofit/>
          </a:bodyPr>
          <a:lstStyle/>
          <a:p>
            <a:r>
              <a:rPr lang="en-US"/>
              <a:t>Reasons people are agitated 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6D43DD-6939-4E22-B003-55759F600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67689" y="-6437"/>
            <a:ext cx="6399627" cy="6864437"/>
            <a:chOff x="5167689" y="-6437"/>
            <a:chExt cx="6399627" cy="686443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3B47A15-9292-4357-AA25-E187AC166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0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266E215-42AC-4D6A-A37F-B0C2E2FB9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60990" y="-6437"/>
              <a:ext cx="5783" cy="68580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C49225-8670-4B30-BEA8-3CDE3C6DD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581337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12D652B-23A7-429E-A3E1-62ABA17B8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6276734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23">
              <a:extLst>
                <a:ext uri="{FF2B5EF4-FFF2-40B4-BE49-F238E27FC236}">
                  <a16:creationId xmlns:a16="http://schemas.microsoft.com/office/drawing/2014/main" id="{764F55F8-5EFF-4E16-95C1-83B24DDE84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67689" y="3389697"/>
              <a:ext cx="6399627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63A7D0B-0230-474B-95F8-535B7B487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8371935" y="579694"/>
              <a:ext cx="0" cy="2810003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Dice with facial expressions">
            <a:extLst>
              <a:ext uri="{FF2B5EF4-FFF2-40B4-BE49-F238E27FC236}">
                <a16:creationId xmlns:a16="http://schemas.microsoft.com/office/drawing/2014/main" id="{02B09C38-E3A1-AE41-A730-77758E279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299" y="1196612"/>
            <a:ext cx="2523744" cy="1684599"/>
          </a:xfrm>
          <a:prstGeom prst="rect">
            <a:avLst/>
          </a:prstGeom>
        </p:spPr>
      </p:pic>
      <p:pic>
        <p:nvPicPr>
          <p:cNvPr id="9" name="Picture 8" descr="White pills and capsules">
            <a:extLst>
              <a:ext uri="{FF2B5EF4-FFF2-40B4-BE49-F238E27FC236}">
                <a16:creationId xmlns:a16="http://schemas.microsoft.com/office/drawing/2014/main" id="{662457F9-7DCC-76A6-FED4-348BD4E55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482" y="1196612"/>
            <a:ext cx="2523744" cy="1684599"/>
          </a:xfrm>
          <a:prstGeom prst="rect">
            <a:avLst/>
          </a:prstGeom>
        </p:spPr>
      </p:pic>
      <p:pic>
        <p:nvPicPr>
          <p:cNvPr id="7" name="Picture 6" descr="Mental health awareness mural">
            <a:extLst>
              <a:ext uri="{FF2B5EF4-FFF2-40B4-BE49-F238E27FC236}">
                <a16:creationId xmlns:a16="http://schemas.microsoft.com/office/drawing/2014/main" id="{5BD88A47-9FFD-B4BF-0F0A-1EE116D5C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778" y="3602038"/>
            <a:ext cx="4067185" cy="252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44470"/>
      </p:ext>
    </p:extLst>
  </p:cSld>
  <p:clrMapOvr>
    <a:masterClrMapping/>
  </p:clrMapOvr>
</p:sld>
</file>

<file path=ppt/theme/theme1.xml><?xml version="1.0" encoding="utf-8"?>
<a:theme xmlns:a="http://schemas.openxmlformats.org/drawingml/2006/main" name="ArchVTI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ustom 16">
      <a:majorFont>
        <a:latin typeface="Footlight MT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VTI" id="{23FE938F-4DF0-4C94-8546-C2AC6D26660D}" vid="{62E62DA1-385F-4EE3-8841-58A87FAE20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2814</TotalTime>
  <Words>966</Words>
  <Application>Microsoft Macintosh PowerPoint</Application>
  <PresentationFormat>Widescreen</PresentationFormat>
  <Paragraphs>197</Paragraphs>
  <Slides>41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Avenir Next LT Pro</vt:lpstr>
      <vt:lpstr>AvenirNext LT Pro Medium</vt:lpstr>
      <vt:lpstr>Calibri</vt:lpstr>
      <vt:lpstr>Footlight MT Light</vt:lpstr>
      <vt:lpstr>ArchVTI</vt:lpstr>
      <vt:lpstr>Prehospital sedation</vt:lpstr>
      <vt:lpstr>I jumped at the opportunity to cover this topic…</vt:lpstr>
      <vt:lpstr>PowerPoint Presentation</vt:lpstr>
      <vt:lpstr>This patient… Patient X </vt:lpstr>
      <vt:lpstr>Things I will say that you (and Kenny Rogers) already know</vt:lpstr>
      <vt:lpstr>What we are and aren’t talking about today</vt:lpstr>
      <vt:lpstr>The spectrum of the problem </vt:lpstr>
      <vt:lpstr>Categories (that can change)</vt:lpstr>
      <vt:lpstr>Reasons people are agitated </vt:lpstr>
      <vt:lpstr>Agitated but cooperative</vt:lpstr>
      <vt:lpstr>Disruptive without danger (maybe for elmo)</vt:lpstr>
      <vt:lpstr>Delirium with severe agitation </vt:lpstr>
      <vt:lpstr>Characteristics</vt:lpstr>
      <vt:lpstr>Why this is life threatening</vt:lpstr>
      <vt:lpstr>The challenge this presents</vt:lpstr>
      <vt:lpstr>Philosophy </vt:lpstr>
      <vt:lpstr>Tension </vt:lpstr>
      <vt:lpstr>Agitated patients…</vt:lpstr>
      <vt:lpstr>For patients experiencing a behavioral emergency, sedating them is our medical treatment</vt:lpstr>
      <vt:lpstr>Coordinated approach when possible</vt:lpstr>
      <vt:lpstr>Medications</vt:lpstr>
      <vt:lpstr>What options do you have?</vt:lpstr>
      <vt:lpstr>Non-meds</vt:lpstr>
      <vt:lpstr>There isn’t a behavioral emergency that magically gets better by driving to the hospital.  Make sure your patient is restrained +/- sedated before departure</vt:lpstr>
      <vt:lpstr>Benzodiazepine  </vt:lpstr>
      <vt:lpstr>Antipsychotic</vt:lpstr>
      <vt:lpstr>QTc prolongation</vt:lpstr>
      <vt:lpstr>Akathisia/Dystonia</vt:lpstr>
      <vt:lpstr>Ketamine</vt:lpstr>
      <vt:lpstr>Ketamine Onset</vt:lpstr>
      <vt:lpstr>Adverse drug effects with Ketamine for severe agitation</vt:lpstr>
      <vt:lpstr>Emergence</vt:lpstr>
      <vt:lpstr>Laryngospasm</vt:lpstr>
      <vt:lpstr>Agitated but cooperative</vt:lpstr>
      <vt:lpstr>Agitated &amp; Disruptive</vt:lpstr>
      <vt:lpstr>ETOH and sedatives</vt:lpstr>
      <vt:lpstr>Delirium with severe agitation </vt:lpstr>
      <vt:lpstr>Key management steps</vt:lpstr>
      <vt:lpstr>Onset</vt:lpstr>
      <vt:lpstr>Duration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Prehospital sedation</dc:title>
  <dc:creator>Whitney J Barrett</dc:creator>
  <cp:lastModifiedBy>Ashley Day</cp:lastModifiedBy>
  <cp:revision>2</cp:revision>
  <dcterms:created xsi:type="dcterms:W3CDTF">2023-06-06T14:15:51Z</dcterms:created>
  <dcterms:modified xsi:type="dcterms:W3CDTF">2023-06-14T21:47:12Z</dcterms:modified>
</cp:coreProperties>
</file>