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5" r:id="rId1"/>
  </p:sldMasterIdLst>
  <p:notesMasterIdLst>
    <p:notesMasterId r:id="rId33"/>
  </p:notesMasterIdLst>
  <p:sldIdLst>
    <p:sldId id="261" r:id="rId2"/>
    <p:sldId id="262" r:id="rId3"/>
    <p:sldId id="284" r:id="rId4"/>
    <p:sldId id="283" r:id="rId5"/>
    <p:sldId id="285" r:id="rId6"/>
    <p:sldId id="257" r:id="rId7"/>
    <p:sldId id="259" r:id="rId8"/>
    <p:sldId id="286" r:id="rId9"/>
    <p:sldId id="258" r:id="rId10"/>
    <p:sldId id="260" r:id="rId11"/>
    <p:sldId id="280" r:id="rId12"/>
    <p:sldId id="281" r:id="rId13"/>
    <p:sldId id="264" r:id="rId14"/>
    <p:sldId id="265" r:id="rId15"/>
    <p:sldId id="277" r:id="rId16"/>
    <p:sldId id="278" r:id="rId17"/>
    <p:sldId id="279" r:id="rId18"/>
    <p:sldId id="282" r:id="rId19"/>
    <p:sldId id="271" r:id="rId20"/>
    <p:sldId id="287" r:id="rId21"/>
    <p:sldId id="272" r:id="rId22"/>
    <p:sldId id="273" r:id="rId23"/>
    <p:sldId id="267" r:id="rId24"/>
    <p:sldId id="268" r:id="rId25"/>
    <p:sldId id="269" r:id="rId26"/>
    <p:sldId id="274" r:id="rId27"/>
    <p:sldId id="275" r:id="rId28"/>
    <p:sldId id="276" r:id="rId29"/>
    <p:sldId id="290" r:id="rId30"/>
    <p:sldId id="288" r:id="rId31"/>
    <p:sldId id="291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74"/>
    <p:restoredTop sz="96076"/>
  </p:normalViewPr>
  <p:slideViewPr>
    <p:cSldViewPr snapToGrid="0">
      <p:cViewPr varScale="1">
        <p:scale>
          <a:sx n="93" d="100"/>
          <a:sy n="93" d="100"/>
        </p:scale>
        <p:origin x="216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1F50E-F97C-3E42-9CFC-F9395170C0C5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09023-A70D-5B4F-A998-807D8B896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47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ac4339a0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ac4339a0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ac4339a07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ac4339a07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57607f18a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57607f18a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5ac4339a07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5ac4339a07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23b5be28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23b5be28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23b5be282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23b5be282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23b5be2825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23b5be2825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ac4339a07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ac4339a07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7607f18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57607f18a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ac4339a07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ac4339a07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5ac4339a0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5ac4339a0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5ac4339a07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5ac4339a07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2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9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0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2005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7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004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1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0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1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72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8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7616CA0-919D-4A49-9C8A-62FDFB3A5183}" type="datetimeFigureOut">
              <a:rPr lang="en-US" smtClean="0"/>
              <a:t>5/17/23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35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5/17/23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8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 sz="7200" dirty="0"/>
              <a:t>Pain Management</a:t>
            </a:r>
            <a:endParaRPr sz="7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21771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spcAft>
                <a:spcPts val="0"/>
              </a:spcAft>
            </a:pPr>
            <a:r>
              <a:rPr lang="en-US" dirty="0"/>
              <a:t>C. Mateo Garcia, MD</a:t>
            </a:r>
          </a:p>
          <a:p>
            <a:pPr algn="ctr">
              <a:spcAft>
                <a:spcPts val="0"/>
              </a:spcAft>
            </a:pPr>
            <a:r>
              <a:rPr lang="en-US" dirty="0"/>
              <a:t>UNM EMS Consortium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01718-9538-6BA8-B9E0-ABDD1329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507" y="2650744"/>
            <a:ext cx="2260672" cy="2376420"/>
          </a:xfrm>
        </p:spPr>
        <p:txBody>
          <a:bodyPr/>
          <a:lstStyle/>
          <a:p>
            <a:r>
              <a:rPr lang="en-US" dirty="0"/>
              <a:t>Color</a:t>
            </a:r>
          </a:p>
          <a:p>
            <a:r>
              <a:rPr lang="en-US" dirty="0"/>
              <a:t>Deformity</a:t>
            </a:r>
          </a:p>
          <a:p>
            <a:r>
              <a:rPr lang="en-US" dirty="0"/>
              <a:t>Swelling</a:t>
            </a:r>
          </a:p>
          <a:p>
            <a:r>
              <a:rPr lang="en-US" dirty="0"/>
              <a:t>Rashes</a:t>
            </a:r>
          </a:p>
          <a:p>
            <a:r>
              <a:rPr lang="en-US" dirty="0"/>
              <a:t>Size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49839-2E4B-8776-E5E2-AC902E7D714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F2155-7B2F-43C0-8A00-A49DE8A6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855" y="2638044"/>
            <a:ext cx="1651000" cy="2146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43AB5-8076-DBD6-438A-425A18C13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57" y="2650744"/>
            <a:ext cx="3213100" cy="2133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8A5533-321F-C44B-7450-EBAFE8452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03" y="2638044"/>
            <a:ext cx="2400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89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Palpation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6D0127-F6AD-2B9B-F2CB-5AD993DBE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200" y="3020414"/>
            <a:ext cx="3448050" cy="220404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F4B15F-2485-18E2-7209-BBFA79C3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776" y="3020413"/>
            <a:ext cx="1822577" cy="22040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CBC754-F008-214A-5D7A-786634132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94" y="3065462"/>
            <a:ext cx="24003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3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01718-9538-6BA8-B9E0-ABDD1329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35382"/>
            <a:ext cx="9088582" cy="399010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2400" dirty="0"/>
              <a:t>Discuss the primary modalities of pain control in the prehospital setting.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Splinting - Immobilization of injured extremities.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Elevation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Ice?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Position of comfort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Pharmacology – common medications and contraindications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49839-2E4B-8776-E5E2-AC902E7D714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3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161500" y="446043"/>
            <a:ext cx="7869000" cy="10388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990"/>
            </a:pPr>
            <a:r>
              <a:rPr lang="en" sz="3253" dirty="0"/>
              <a:t>Splinting</a:t>
            </a:r>
            <a:endParaRPr sz="3253" dirty="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73633"/>
            <a:ext cx="6070600" cy="45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600" y="1873633"/>
            <a:ext cx="6121400" cy="454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9801" y="2027000"/>
            <a:ext cx="5313849" cy="38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27000"/>
            <a:ext cx="4622800" cy="383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8726450" y="2415317"/>
            <a:ext cx="3853868" cy="30772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2;p16">
            <a:extLst>
              <a:ext uri="{FF2B5EF4-FFF2-40B4-BE49-F238E27FC236}">
                <a16:creationId xmlns:a16="http://schemas.microsoft.com/office/drawing/2014/main" id="{110B25DB-8DD3-E222-2D8E-594ECA479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1500" y="446043"/>
            <a:ext cx="7869000" cy="10388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SzPts val="990"/>
            </a:pPr>
            <a:r>
              <a:rPr lang="en" sz="3253" dirty="0"/>
              <a:t>Splinting</a:t>
            </a:r>
            <a:endParaRPr sz="3253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197AD1-7F73-D924-772E-409D00BB7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1516" y="2641595"/>
            <a:ext cx="4328968" cy="32517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49839-2E4B-8776-E5E2-AC902E7D714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802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 of Comfort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49839-2E4B-8776-E5E2-AC902E7D714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pic>
        <p:nvPicPr>
          <p:cNvPr id="4" name="Google Shape;91;p18">
            <a:extLst>
              <a:ext uri="{FF2B5EF4-FFF2-40B4-BE49-F238E27FC236}">
                <a16:creationId xmlns:a16="http://schemas.microsoft.com/office/drawing/2014/main" id="{112D2EEE-D925-C970-9DA1-C930D8DA26A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18715" y="2638044"/>
            <a:ext cx="3593467" cy="234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524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E2ACE1-05DE-394B-E3F2-3CAA7DE8D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3059112"/>
            <a:ext cx="2895600" cy="22606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49839-2E4B-8776-E5E2-AC902E7D714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34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6A00A-4859-8058-A014-810C62952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D47EB1-9258-A094-CD92-3B7637B3747C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FA66B-14FE-AD41-D09C-788ADA2F6CC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49839-2E4B-8776-E5E2-AC902E7D7141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B82E2-F8E9-E8F1-FA3A-0CF076E6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06" y="2952103"/>
            <a:ext cx="4914187" cy="29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5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9"/>
          <p:cNvSpPr txBox="1">
            <a:spLocks noGrp="1"/>
          </p:cNvSpPr>
          <p:nvPr>
            <p:ph type="title"/>
          </p:nvPr>
        </p:nvSpPr>
        <p:spPr>
          <a:xfrm>
            <a:off x="752067" y="399033"/>
            <a:ext cx="10007600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NSAIDS: Ibuprofen</a:t>
            </a:r>
            <a:endParaRPr/>
          </a:p>
        </p:txBody>
      </p:sp>
      <p:sp>
        <p:nvSpPr>
          <p:cNvPr id="169" name="Google Shape;169;p19"/>
          <p:cNvSpPr txBox="1">
            <a:spLocks noGrp="1"/>
          </p:cNvSpPr>
          <p:nvPr>
            <p:ph type="body" idx="1"/>
          </p:nvPr>
        </p:nvSpPr>
        <p:spPr>
          <a:xfrm>
            <a:off x="600667" y="2025800"/>
            <a:ext cx="5155200" cy="43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buSzPts val="1400"/>
            </a:pPr>
            <a:r>
              <a:rPr lang="en" sz="1867" dirty="0"/>
              <a:t>Class: NSAID</a:t>
            </a:r>
            <a:endParaRPr sz="1867" dirty="0"/>
          </a:p>
          <a:p>
            <a:pPr indent="-423323">
              <a:buSzPts val="1400"/>
            </a:pPr>
            <a:r>
              <a:rPr lang="en" sz="1867" dirty="0"/>
              <a:t>MOA: Inhibits prostaglandin synthesis via Inhibition of COX enzyme resulting in analgesia, antipyretic and anti-inflammatory properties.</a:t>
            </a:r>
            <a:endParaRPr sz="1867" dirty="0"/>
          </a:p>
          <a:p>
            <a:pPr indent="-423323">
              <a:buSzPts val="1400"/>
            </a:pPr>
            <a:r>
              <a:rPr lang="en" sz="1867" dirty="0"/>
              <a:t>Adverse effects: N/V/D, GI upset and gastritis.</a:t>
            </a:r>
            <a:endParaRPr sz="1867" dirty="0"/>
          </a:p>
          <a:p>
            <a:pPr indent="-423323">
              <a:buSzPts val="1400"/>
            </a:pPr>
            <a:r>
              <a:rPr lang="en" sz="1867" dirty="0"/>
              <a:t>Indications: pain caused by inflammatory pathways, fever, osteoarthritis, RA.</a:t>
            </a:r>
            <a:endParaRPr sz="1867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67" dirty="0">
                <a:solidFill>
                  <a:srgbClr val="FF0000"/>
                </a:solidFill>
              </a:rPr>
              <a:t>Contraindications:</a:t>
            </a:r>
            <a:r>
              <a:rPr lang="en" sz="1867" dirty="0"/>
              <a:t> Hepatic and renal disease, CHF, hypertension, cardiac diseases or cardiomyopathies.</a:t>
            </a:r>
            <a:endParaRPr sz="1867" dirty="0"/>
          </a:p>
        </p:txBody>
      </p:sp>
      <p:pic>
        <p:nvPicPr>
          <p:cNvPr id="170" name="Google Shape;1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5867" y="2025800"/>
            <a:ext cx="6090991" cy="436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595925" y="290945"/>
            <a:ext cx="9000149" cy="104398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-US" dirty="0"/>
              <a:t>Objectives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222111" y="1536633"/>
            <a:ext cx="9747775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" sz="2400" dirty="0"/>
              <a:t>Define Pain.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400" dirty="0"/>
              <a:t>Discuss key features to document and assess w/ regards to pain.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400" dirty="0"/>
              <a:t>Discuss the primary modalities of pain control in the prehospital setting.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Splinting - Immobilization of injured extremities.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Elevation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Ice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Position of comfort</a:t>
            </a:r>
          </a:p>
          <a:p>
            <a:pPr marL="952485" lvl="1" indent="-342900">
              <a:lnSpc>
                <a:spcPct val="150000"/>
              </a:lnSpc>
            </a:pPr>
            <a:r>
              <a:rPr lang="en" sz="2200" dirty="0"/>
              <a:t>Pharmacology – common medications and contraindications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" sz="2400" dirty="0"/>
              <a:t>Discuss disparities in treatment of in the prehospital setting.</a:t>
            </a:r>
            <a:endParaRPr sz="2400"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C05A9-2C3E-A435-F888-478E04E68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618" y="235527"/>
            <a:ext cx="7550764" cy="1176858"/>
          </a:xfrm>
        </p:spPr>
        <p:txBody>
          <a:bodyPr numCol="1" anchor="ctr"/>
          <a:lstStyle/>
          <a:p>
            <a:r>
              <a:rPr lang="en-US" dirty="0"/>
              <a:t>Acetaminophen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3372C-B96E-CA22-B43C-BD28C9A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855287"/>
            <a:ext cx="5680400" cy="4555200"/>
          </a:xfrm>
        </p:spPr>
        <p:txBody>
          <a:bodyPr>
            <a:normAutofit lnSpcReduction="10000"/>
          </a:bodyPr>
          <a:lstStyle/>
          <a:p>
            <a:pPr indent="-423323">
              <a:lnSpc>
                <a:spcPct val="150000"/>
              </a:lnSpc>
              <a:buSzPts val="1400"/>
            </a:pPr>
            <a:r>
              <a:rPr lang="en-US" sz="1800" dirty="0"/>
              <a:t>Class:  Analgesic/ Antipyretic</a:t>
            </a:r>
          </a:p>
          <a:p>
            <a:pPr indent="-423323">
              <a:lnSpc>
                <a:spcPct val="150000"/>
              </a:lnSpc>
              <a:buSzPts val="1400"/>
            </a:pPr>
            <a:r>
              <a:rPr lang="en-US" sz="1800" dirty="0"/>
              <a:t>MOA: Inhibits prostaglandin synthesis via Inhibition of POX enzyme resulting in analgesia, antipyretic and anti-inflammatory properties.</a:t>
            </a:r>
          </a:p>
          <a:p>
            <a:pPr indent="-423323">
              <a:lnSpc>
                <a:spcPct val="150000"/>
              </a:lnSpc>
              <a:buSzPts val="1400"/>
            </a:pPr>
            <a:r>
              <a:rPr lang="en-US" sz="1800" dirty="0"/>
              <a:t>Adverse effects: N/V/D, GI upset, liver injury.</a:t>
            </a:r>
          </a:p>
          <a:p>
            <a:pPr indent="-423323">
              <a:lnSpc>
                <a:spcPct val="150000"/>
              </a:lnSpc>
              <a:buSzPts val="1400"/>
            </a:pPr>
            <a:r>
              <a:rPr lang="en-US" sz="1800" dirty="0"/>
              <a:t>Indications: pain caused by inflammatory pathways, fever, osteoarthritis, RA.</a:t>
            </a:r>
          </a:p>
          <a:p>
            <a:pPr marL="0" indent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US" sz="1800" dirty="0">
                <a:solidFill>
                  <a:srgbClr val="FF0000"/>
                </a:solidFill>
              </a:rPr>
              <a:t>Contraindications:</a:t>
            </a:r>
            <a:r>
              <a:rPr lang="en-US" sz="1800" dirty="0"/>
              <a:t> Hepatic/Liver disease, chronic use or ingestions.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47302-ADCA-5F5E-EA06-C892AA2F7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591" y="1674796"/>
            <a:ext cx="5911409" cy="455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1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9134" y="368551"/>
            <a:ext cx="7793735" cy="6120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1092200" y="340945"/>
            <a:ext cx="10007600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NSAIDS : Ketorolac</a:t>
            </a:r>
            <a:endParaRPr dirty="0"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249382" y="1855675"/>
            <a:ext cx="5066618" cy="48217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23323">
              <a:lnSpc>
                <a:spcPct val="150000"/>
              </a:lnSpc>
              <a:buSzPts val="1400"/>
            </a:pPr>
            <a:r>
              <a:rPr lang="en" sz="1600" b="1" dirty="0"/>
              <a:t>Class: </a:t>
            </a:r>
            <a:r>
              <a:rPr lang="en" sz="1600" dirty="0"/>
              <a:t>NSAIDS</a:t>
            </a:r>
            <a:endParaRPr sz="1600" dirty="0"/>
          </a:p>
          <a:p>
            <a:pPr indent="-423323">
              <a:lnSpc>
                <a:spcPct val="150000"/>
              </a:lnSpc>
              <a:buSzPts val="1400"/>
            </a:pPr>
            <a:r>
              <a:rPr lang="en" sz="1600" b="1" dirty="0"/>
              <a:t>MOA: </a:t>
            </a:r>
            <a:r>
              <a:rPr lang="en" sz="1600" dirty="0"/>
              <a:t>inhibits prostaglandin production</a:t>
            </a:r>
            <a:endParaRPr sz="1600" dirty="0"/>
          </a:p>
          <a:p>
            <a:pPr indent="-423323">
              <a:lnSpc>
                <a:spcPct val="150000"/>
              </a:lnSpc>
              <a:buSzPts val="1400"/>
            </a:pPr>
            <a:r>
              <a:rPr lang="en" sz="1600" b="1" dirty="0"/>
              <a:t>Indications: </a:t>
            </a:r>
            <a:r>
              <a:rPr lang="en" sz="1600" dirty="0"/>
              <a:t>moderate to severe pain. Works extremely well for nephrolithiasis</a:t>
            </a:r>
            <a:endParaRPr sz="1600" dirty="0"/>
          </a:p>
          <a:p>
            <a:pPr indent="-423323">
              <a:lnSpc>
                <a:spcPct val="150000"/>
              </a:lnSpc>
              <a:buSzPts val="1400"/>
            </a:pPr>
            <a:r>
              <a:rPr lang="en" sz="1600" b="1" dirty="0"/>
              <a:t>Dosing: </a:t>
            </a:r>
            <a:r>
              <a:rPr lang="en" sz="1600" dirty="0"/>
              <a:t>Adult 15mg to 30mg IV or IM</a:t>
            </a:r>
            <a:endParaRPr sz="1600" dirty="0"/>
          </a:p>
          <a:p>
            <a:pPr marL="0" indent="0">
              <a:lnSpc>
                <a:spcPct val="150000"/>
              </a:lnSpc>
              <a:spcBef>
                <a:spcPts val="1600"/>
              </a:spcBef>
              <a:buNone/>
            </a:pPr>
            <a:r>
              <a:rPr lang="en" sz="1600" b="1" dirty="0">
                <a:solidFill>
                  <a:srgbClr val="FF0000"/>
                </a:solidFill>
              </a:rPr>
              <a:t>Contraindications:</a:t>
            </a:r>
            <a:r>
              <a:rPr lang="en" sz="1600" b="1" dirty="0"/>
              <a:t> </a:t>
            </a:r>
            <a:r>
              <a:rPr lang="en" sz="1600" dirty="0"/>
              <a:t>Hepatic and renal disease, CHF, hypertension, cardiac diseases or cardiomyopathies. Suspected stroke, head trauma, nursing mothers.</a:t>
            </a:r>
            <a:endParaRPr sz="1600" dirty="0"/>
          </a:p>
          <a:p>
            <a:pPr indent="-423323">
              <a:lnSpc>
                <a:spcPct val="150000"/>
              </a:lnSpc>
              <a:spcBef>
                <a:spcPts val="1600"/>
              </a:spcBef>
              <a:buSzPts val="1400"/>
            </a:pPr>
            <a:r>
              <a:rPr lang="en" sz="1600" dirty="0"/>
              <a:t>Pregnancy Class C</a:t>
            </a:r>
            <a:endParaRPr sz="1600" dirty="0"/>
          </a:p>
        </p:txBody>
      </p:sp>
      <p:pic>
        <p:nvPicPr>
          <p:cNvPr id="182" name="Google Shape;18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6000" y="1856092"/>
            <a:ext cx="6876000" cy="48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1092200" y="706167"/>
            <a:ext cx="10007600" cy="84554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Opiates - Morphine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body" idx="1"/>
          </p:nvPr>
        </p:nvSpPr>
        <p:spPr>
          <a:xfrm>
            <a:off x="304800" y="1826833"/>
            <a:ext cx="5791400" cy="462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19936">
              <a:lnSpc>
                <a:spcPct val="170000"/>
              </a:lnSpc>
              <a:buSzPct val="100000"/>
            </a:pPr>
            <a:r>
              <a:rPr lang="en" sz="1600" b="1" dirty="0"/>
              <a:t>Class: </a:t>
            </a:r>
            <a:r>
              <a:rPr lang="en" sz="1600" dirty="0"/>
              <a:t>Opiate agonist, Schedule C</a:t>
            </a:r>
            <a:endParaRPr sz="1600" dirty="0"/>
          </a:p>
          <a:p>
            <a:pPr indent="-419936">
              <a:lnSpc>
                <a:spcPct val="170000"/>
              </a:lnSpc>
              <a:buSzPct val="100000"/>
            </a:pPr>
            <a:r>
              <a:rPr lang="en" sz="1600" b="1" dirty="0"/>
              <a:t>Action: </a:t>
            </a:r>
            <a:r>
              <a:rPr lang="en" sz="1600" dirty="0"/>
              <a:t>binds Mu opioid receptors, acts on CNS, can result in histamine release, reduces sympathetic drive.</a:t>
            </a:r>
            <a:endParaRPr sz="1600" dirty="0"/>
          </a:p>
          <a:p>
            <a:pPr indent="-419936">
              <a:lnSpc>
                <a:spcPct val="170000"/>
              </a:lnSpc>
              <a:buSzPct val="100000"/>
            </a:pPr>
            <a:r>
              <a:rPr lang="en" sz="1600" b="1" dirty="0"/>
              <a:t>Indications: </a:t>
            </a:r>
            <a:r>
              <a:rPr lang="en" sz="1600" dirty="0"/>
              <a:t>moderate to severe pain. Including chest pain from ACS, CHF and pulmonary edema.</a:t>
            </a:r>
            <a:endParaRPr sz="1600" dirty="0"/>
          </a:p>
          <a:p>
            <a:pPr indent="-419936">
              <a:lnSpc>
                <a:spcPct val="170000"/>
              </a:lnSpc>
              <a:buSzPct val="100000"/>
            </a:pPr>
            <a:r>
              <a:rPr lang="en" sz="1600" b="1" dirty="0"/>
              <a:t>Adverse effects: </a:t>
            </a:r>
            <a:r>
              <a:rPr lang="en" sz="1600" dirty="0"/>
              <a:t>hypotension, CNS depression, respiratory depression, worsening bradycardia and hypotension in patient with inferior wall infarct, anaphylaxis.</a:t>
            </a:r>
            <a:endParaRPr sz="1600" dirty="0"/>
          </a:p>
          <a:p>
            <a:pPr marL="0" indent="0">
              <a:lnSpc>
                <a:spcPct val="17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rgbClr val="FF0000"/>
                </a:solidFill>
              </a:rPr>
              <a:t>Contraindications: </a:t>
            </a:r>
            <a:r>
              <a:rPr lang="en" sz="1600" dirty="0"/>
              <a:t>Respiratory depression, Shock, hypotension, acute asthma or respiratory insufficiency, head trauma.</a:t>
            </a:r>
            <a:endParaRPr sz="1600" dirty="0"/>
          </a:p>
        </p:txBody>
      </p:sp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3500" y="1826833"/>
            <a:ext cx="5112851" cy="4472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1092200" y="870000"/>
            <a:ext cx="7747000" cy="147141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 dirty="0"/>
              <a:t>Opiates - Fentanyl (</a:t>
            </a:r>
            <a:r>
              <a:rPr lang="en" dirty="0" err="1"/>
              <a:t>Sublimaze</a:t>
            </a:r>
            <a:r>
              <a:rPr lang="en" dirty="0"/>
              <a:t>)</a:t>
            </a:r>
            <a:endParaRPr dirty="0"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1"/>
          </p:nvPr>
        </p:nvSpPr>
        <p:spPr>
          <a:xfrm>
            <a:off x="1258454" y="2489801"/>
            <a:ext cx="5945909" cy="40772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indent="-414856">
              <a:lnSpc>
                <a:spcPct val="150000"/>
              </a:lnSpc>
              <a:buSzPts val="1300"/>
            </a:pPr>
            <a:r>
              <a:rPr lang="en" b="1" dirty="0"/>
              <a:t>Class: </a:t>
            </a:r>
            <a:r>
              <a:rPr lang="en" dirty="0"/>
              <a:t>narcotic analgesic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b="1" dirty="0"/>
              <a:t>Action: </a:t>
            </a:r>
            <a:r>
              <a:rPr lang="en" dirty="0"/>
              <a:t>opiate receptor agonist producing analgesia and euphoria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b="1" dirty="0"/>
              <a:t>Indications: </a:t>
            </a:r>
            <a:r>
              <a:rPr lang="en" dirty="0"/>
              <a:t>really all types of pain.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b="1" dirty="0"/>
              <a:t>Adverse effects: </a:t>
            </a:r>
            <a:r>
              <a:rPr lang="en" dirty="0"/>
              <a:t>Respiratory depression, apnea, hypotension, nausea/V, sedation, dizziness, pain at injection site.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b="1" dirty="0"/>
              <a:t>Routes: </a:t>
            </a:r>
            <a:r>
              <a:rPr lang="en" dirty="0"/>
              <a:t>IV, IN, IM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dirty="0"/>
              <a:t>Dose 1-2 mcg/kg IM or slow IV push, IO.</a:t>
            </a:r>
            <a:endParaRPr dirty="0"/>
          </a:p>
          <a:p>
            <a:pPr marL="0" indent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Contraindications:</a:t>
            </a:r>
            <a:r>
              <a:rPr lang="en" dirty="0"/>
              <a:t> TBI, respiratory insufficiency, or compromise.</a:t>
            </a:r>
            <a:endParaRPr dirty="0"/>
          </a:p>
        </p:txBody>
      </p:sp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4234" y="1"/>
            <a:ext cx="25899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734" y="503534"/>
            <a:ext cx="10274532" cy="5850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>
            <a:spLocks noGrp="1"/>
          </p:cNvSpPr>
          <p:nvPr>
            <p:ph type="title"/>
          </p:nvPr>
        </p:nvSpPr>
        <p:spPr>
          <a:xfrm>
            <a:off x="550733" y="544825"/>
            <a:ext cx="5771334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Nitrous Oxide</a:t>
            </a:r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1"/>
          </p:nvPr>
        </p:nvSpPr>
        <p:spPr>
          <a:xfrm>
            <a:off x="550733" y="2008908"/>
            <a:ext cx="5451067" cy="455814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31789">
              <a:lnSpc>
                <a:spcPct val="150000"/>
              </a:lnSpc>
              <a:buSzPts val="1500"/>
            </a:pPr>
            <a:r>
              <a:rPr lang="en" b="1" dirty="0"/>
              <a:t>Class: </a:t>
            </a:r>
            <a:r>
              <a:rPr lang="en" dirty="0"/>
              <a:t>inorganic gas, inhaled anesthetic</a:t>
            </a:r>
            <a:endParaRPr dirty="0"/>
          </a:p>
          <a:p>
            <a:pPr indent="-431789">
              <a:lnSpc>
                <a:spcPct val="150000"/>
              </a:lnSpc>
              <a:buSzPts val="1500"/>
            </a:pPr>
            <a:r>
              <a:rPr lang="en" dirty="0"/>
              <a:t>Exact </a:t>
            </a:r>
            <a:r>
              <a:rPr lang="en" b="1" dirty="0"/>
              <a:t>mechanism</a:t>
            </a:r>
            <a:r>
              <a:rPr lang="en" dirty="0"/>
              <a:t> still unclear but partially facilitated by endogenous opioid release</a:t>
            </a:r>
            <a:endParaRPr dirty="0"/>
          </a:p>
          <a:p>
            <a:pPr indent="-431789">
              <a:lnSpc>
                <a:spcPct val="150000"/>
              </a:lnSpc>
              <a:buSzPts val="1500"/>
            </a:pPr>
            <a:r>
              <a:rPr lang="en" dirty="0"/>
              <a:t>Indications: Mild to severe pain</a:t>
            </a:r>
            <a:endParaRPr dirty="0"/>
          </a:p>
          <a:p>
            <a:pPr indent="-431789">
              <a:lnSpc>
                <a:spcPct val="150000"/>
              </a:lnSpc>
              <a:buSzPts val="1500"/>
            </a:pPr>
            <a:r>
              <a:rPr lang="en" b="1" dirty="0"/>
              <a:t>Adverse Effects: </a:t>
            </a:r>
            <a:r>
              <a:rPr lang="en" dirty="0"/>
              <a:t>Delirium, hypoxia, Respiratory depression, N/V</a:t>
            </a:r>
            <a:endParaRPr dirty="0"/>
          </a:p>
          <a:p>
            <a:pPr indent="-431789">
              <a:lnSpc>
                <a:spcPct val="150000"/>
              </a:lnSpc>
              <a:buSzPts val="1500"/>
            </a:pPr>
            <a:r>
              <a:rPr lang="en" b="1" dirty="0"/>
              <a:t>Dosage: </a:t>
            </a:r>
            <a:r>
              <a:rPr lang="en" dirty="0"/>
              <a:t>inhaled 20-50% concentration with blended O2</a:t>
            </a:r>
            <a:endParaRPr dirty="0"/>
          </a:p>
          <a:p>
            <a:pPr marL="0" indent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Contraindications:</a:t>
            </a:r>
            <a:r>
              <a:rPr lang="en" dirty="0"/>
              <a:t> Caution in head trauma, pneumothorax, COPD, Bowel obstruction.</a:t>
            </a:r>
            <a:endParaRPr dirty="0"/>
          </a:p>
        </p:txBody>
      </p:sp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3013" y="737224"/>
            <a:ext cx="5319200" cy="5662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901" y="352233"/>
            <a:ext cx="5115300" cy="588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000" y="410767"/>
            <a:ext cx="5786933" cy="58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title"/>
          </p:nvPr>
        </p:nvSpPr>
        <p:spPr>
          <a:xfrm>
            <a:off x="2188861" y="277255"/>
            <a:ext cx="7814278" cy="1272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r>
              <a:rPr lang="en"/>
              <a:t>Ketamine (Ketalar)</a:t>
            </a:r>
            <a:endParaRPr/>
          </a:p>
        </p:txBody>
      </p:sp>
      <p:sp>
        <p:nvSpPr>
          <p:cNvPr id="206" name="Google Shape;206;p25"/>
          <p:cNvSpPr txBox="1">
            <a:spLocks noGrp="1"/>
          </p:cNvSpPr>
          <p:nvPr>
            <p:ph type="body" idx="1"/>
          </p:nvPr>
        </p:nvSpPr>
        <p:spPr>
          <a:xfrm>
            <a:off x="483633" y="1796999"/>
            <a:ext cx="4836512" cy="45345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/>
          <a:p>
            <a:pPr indent="-414856">
              <a:lnSpc>
                <a:spcPct val="150000"/>
              </a:lnSpc>
              <a:buSzPts val="1300"/>
            </a:pPr>
            <a:r>
              <a:rPr lang="en" dirty="0"/>
              <a:t>Class: General Anesthetic, analgesic, sedative.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dirty="0"/>
              <a:t>MOA: NMDA receptor antagonist / modulator, Complex.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dirty="0"/>
              <a:t>Indications: pain, anesthesia for short procedures.</a:t>
            </a:r>
            <a:endParaRPr dirty="0"/>
          </a:p>
          <a:p>
            <a:pPr indent="-414856">
              <a:lnSpc>
                <a:spcPct val="150000"/>
              </a:lnSpc>
              <a:buSzPts val="1300"/>
            </a:pPr>
            <a:r>
              <a:rPr lang="en" dirty="0"/>
              <a:t>Adverse effects: Emergence phenomena, hypertension, sinus tachycardia, hypotension, sinus bradycardia, Laryngospasm, respiratory depression.</a:t>
            </a:r>
            <a:endParaRPr dirty="0"/>
          </a:p>
          <a:p>
            <a:pPr marL="0" indent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Contraindications:</a:t>
            </a:r>
            <a:r>
              <a:rPr lang="en" dirty="0"/>
              <a:t> severe hypertension, stroke, head trauma, increased ICP</a:t>
            </a:r>
            <a:endParaRPr dirty="0"/>
          </a:p>
        </p:txBody>
      </p:sp>
      <p:pic>
        <p:nvPicPr>
          <p:cNvPr id="207" name="Google Shape;20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2036" y="1939636"/>
            <a:ext cx="6289964" cy="4918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7C59-80E9-4F96-8699-A3AA62D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00" y="384366"/>
            <a:ext cx="8576000" cy="1347451"/>
          </a:xfrm>
        </p:spPr>
        <p:txBody>
          <a:bodyPr anchor="ctr"/>
          <a:lstStyle/>
          <a:p>
            <a:r>
              <a:rPr lang="en-US" dirty="0"/>
              <a:t>Disparities in pain 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1932D-8987-9C11-6642-67EB0C1D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18" y="1947663"/>
            <a:ext cx="7432964" cy="198532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158ED4-4C95-FECC-8A59-C0907E7D3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518" y="4271933"/>
            <a:ext cx="7432964" cy="2201701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035258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B2DF5-1E78-D74E-C3B6-CFF07C6C5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072" y="304800"/>
            <a:ext cx="6871855" cy="1052167"/>
          </a:xfrm>
        </p:spPr>
        <p:txBody>
          <a:bodyPr anchor="ctr"/>
          <a:lstStyle/>
          <a:p>
            <a:r>
              <a:rPr lang="en-US" dirty="0"/>
              <a:t>What is Pain Really?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2427B-C347-EF3E-5F65-815D8A92A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745673"/>
            <a:ext cx="11360800" cy="4346160"/>
          </a:xfrm>
        </p:spPr>
        <p:txBody>
          <a:bodyPr/>
          <a:lstStyle/>
          <a:p>
            <a:pPr algn="l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b="1" i="0" u="none" strike="noStrike" dirty="0">
                <a:solidFill>
                  <a:srgbClr val="3F3F3F"/>
                </a:solidFill>
                <a:effectLst/>
                <a:latin typeface="Century Gothic" panose="020B0502020202020204" pitchFamily="34" charset="0"/>
              </a:rPr>
              <a:t>Definition: Pain is an unpleasant sensory and emotional experience associated with actual or potential tissue damage, or described in terms of such damage</a:t>
            </a:r>
            <a:endParaRPr lang="en-US" sz="1920" b="1" i="0" u="none" strike="noStrike" dirty="0">
              <a:solidFill>
                <a:srgbClr val="ACD433"/>
              </a:solidFill>
              <a:effectLst/>
              <a:latin typeface="Noto Sans Symbols"/>
            </a:endParaRPr>
          </a:p>
          <a:p>
            <a:pPr marL="742950" lvl="1" indent="-285750" algn="l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F3F3F"/>
                </a:solidFill>
                <a:effectLst/>
                <a:latin typeface="Century Gothic" panose="020B0502020202020204" pitchFamily="34" charset="0"/>
              </a:rPr>
              <a:t>A symptom of an underlying condition</a:t>
            </a:r>
            <a:endParaRPr lang="en-US" sz="1600" b="0" i="0" u="none" strike="noStrike" dirty="0">
              <a:solidFill>
                <a:srgbClr val="ACD433"/>
              </a:solidFill>
              <a:effectLst/>
              <a:latin typeface="Noto Sans Symbols"/>
            </a:endParaRPr>
          </a:p>
          <a:p>
            <a:pPr marL="742950" lvl="1" indent="-285750" algn="l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F3F3F"/>
                </a:solidFill>
                <a:effectLst/>
                <a:latin typeface="Century Gothic" panose="020B0502020202020204" pitchFamily="34" charset="0"/>
              </a:rPr>
              <a:t>The most common reason for physician consultation in most developed countries</a:t>
            </a:r>
            <a:endParaRPr lang="en-US" sz="1600" b="0" i="0" u="none" strike="noStrike" dirty="0">
              <a:solidFill>
                <a:srgbClr val="ACD433"/>
              </a:solidFill>
              <a:effectLst/>
              <a:latin typeface="Noto Sans Symbols"/>
            </a:endParaRPr>
          </a:p>
          <a:p>
            <a:pPr marL="742950" lvl="1" indent="-285750" algn="l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3F3F3F"/>
                </a:solidFill>
                <a:effectLst/>
                <a:latin typeface="Century Gothic" panose="020B0502020202020204" pitchFamily="34" charset="0"/>
              </a:rPr>
              <a:t>Can be Acute vs. chronic</a:t>
            </a:r>
            <a:endParaRPr lang="en-US" sz="1600" b="0" i="0" u="none" strike="noStrike" dirty="0">
              <a:solidFill>
                <a:srgbClr val="ACD433"/>
              </a:solidFill>
              <a:effectLst/>
              <a:latin typeface="Noto Sans Symbols"/>
            </a:endParaRPr>
          </a:p>
          <a:p>
            <a:pPr marL="742950" lvl="1" indent="-285750" algn="l" rtl="0" fontAlgn="base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3F3F"/>
                </a:solidFill>
                <a:latin typeface="Century Gothic" panose="020B0502020202020204" pitchFamily="34" charset="0"/>
              </a:rPr>
              <a:t>Characterizations/Types</a:t>
            </a:r>
            <a:r>
              <a:rPr lang="en-US" sz="2000" b="0" i="0" u="none" strike="noStrike" dirty="0">
                <a:solidFill>
                  <a:srgbClr val="3F3F3F"/>
                </a:solidFill>
                <a:effectLst/>
                <a:latin typeface="Century Gothic" panose="020B0502020202020204" pitchFamily="34" charset="0"/>
              </a:rPr>
              <a:t>: neuropathic, phantom, nociceptive, psychogenic, breakthrough </a:t>
            </a:r>
            <a:endParaRPr lang="en-US" sz="1600" b="0" i="0" u="none" strike="noStrike" dirty="0">
              <a:solidFill>
                <a:srgbClr val="ACD433"/>
              </a:solidFill>
              <a:effectLst/>
              <a:latin typeface="Noto Sans Symbol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55E08-BBB0-D3C6-0239-2E240422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0" y="4838700"/>
            <a:ext cx="2794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7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7C59-80E9-4F96-8699-A3AA62D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00" y="384366"/>
            <a:ext cx="8576000" cy="1347451"/>
          </a:xfrm>
        </p:spPr>
        <p:txBody>
          <a:bodyPr anchor="ctr"/>
          <a:lstStyle/>
          <a:p>
            <a:r>
              <a:rPr lang="en-US" dirty="0"/>
              <a:t>Disparities in pain treatment:</a:t>
            </a:r>
            <a:br>
              <a:rPr lang="en-US" dirty="0"/>
            </a:br>
            <a:r>
              <a:rPr lang="en-US" dirty="0"/>
              <a:t>The Good News</a:t>
            </a:r>
          </a:p>
        </p:txBody>
      </p:sp>
      <p:sp>
        <p:nvSpPr>
          <p:cNvPr id="6" name="Google Shape;206;p25">
            <a:extLst>
              <a:ext uri="{FF2B5EF4-FFF2-40B4-BE49-F238E27FC236}">
                <a16:creationId xmlns:a16="http://schemas.microsoft.com/office/drawing/2014/main" id="{8A9D1528-FBA1-4406-CE95-49CCDE44ED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62546" y="1939107"/>
            <a:ext cx="8721454" cy="453452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14856">
              <a:lnSpc>
                <a:spcPct val="150000"/>
              </a:lnSpc>
              <a:buSzPts val="1300"/>
            </a:pPr>
            <a:r>
              <a:rPr lang="en-US" sz="2400" dirty="0"/>
              <a:t>Patients who are treated for pain by EMS are reportedly more likely to have better pain management while in the ER.</a:t>
            </a:r>
          </a:p>
          <a:p>
            <a:pPr marL="194729" indent="0">
              <a:lnSpc>
                <a:spcPct val="150000"/>
              </a:lnSpc>
              <a:buSzPts val="1300"/>
              <a:buNone/>
            </a:pPr>
            <a:endParaRPr lang="en-US" sz="2400" dirty="0"/>
          </a:p>
          <a:p>
            <a:pPr indent="-414856">
              <a:lnSpc>
                <a:spcPct val="150000"/>
              </a:lnSpc>
              <a:buSzPts val="1300"/>
            </a:pPr>
            <a:r>
              <a:rPr lang="en-US" sz="2400" dirty="0"/>
              <a:t>Evidence suggests that by us talking about these disparities, we can improve and affect change in addressing these disparities.</a:t>
            </a:r>
          </a:p>
          <a:p>
            <a:pPr marL="194729" indent="0">
              <a:lnSpc>
                <a:spcPct val="150000"/>
              </a:lnSpc>
              <a:buSzPts val="1300"/>
              <a:buNone/>
            </a:pPr>
            <a:endParaRPr lang="en-US" sz="2400" dirty="0"/>
          </a:p>
          <a:p>
            <a:pPr indent="-414856">
              <a:lnSpc>
                <a:spcPct val="150000"/>
              </a:lnSpc>
              <a:buSzPts val="1300"/>
            </a:pPr>
            <a:r>
              <a:rPr lang="en-US" sz="2400" dirty="0"/>
              <a:t>Using a standardized pain assessment tool can help provide better pain management, </a:t>
            </a:r>
            <a:r>
              <a:rPr lang="en-US" sz="2400" b="1" dirty="0"/>
              <a:t>BUT</a:t>
            </a:r>
            <a:r>
              <a:rPr lang="en-US" sz="2400" dirty="0"/>
              <a:t> requires re assessment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939560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7C59-80E9-4F96-8699-A3AA62D7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000" y="384366"/>
            <a:ext cx="8576000" cy="1347451"/>
          </a:xfrm>
        </p:spPr>
        <p:txBody>
          <a:bodyPr anchor="ctr"/>
          <a:lstStyle/>
          <a:p>
            <a:r>
              <a:rPr lang="en-US" dirty="0"/>
              <a:t>What Questions do you have?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C3168-8265-0268-1CFA-64564102B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882" y="2295911"/>
            <a:ext cx="5606235" cy="417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53F59-02DC-DCAD-6081-6924CE60F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835" y="385557"/>
            <a:ext cx="9116327" cy="1232276"/>
          </a:xfrm>
        </p:spPr>
        <p:txBody>
          <a:bodyPr anchor="ctr"/>
          <a:lstStyle/>
          <a:p>
            <a:r>
              <a:rPr lang="en-US" dirty="0"/>
              <a:t>What is Pain?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99D8E4-97EE-DCCC-2DE6-48DCCC25B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124" y="1807142"/>
            <a:ext cx="6233751" cy="48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4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F2DCF-9E47-A08E-4959-7F797605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127" y="565656"/>
            <a:ext cx="9171745" cy="1013761"/>
          </a:xfrm>
        </p:spPr>
        <p:txBody>
          <a:bodyPr anchor="ctr"/>
          <a:lstStyle/>
          <a:p>
            <a:r>
              <a:rPr lang="en-US" dirty="0"/>
              <a:t>What Is pain?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EEF13-297A-3B69-7B76-11EE0E8CC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948" y="1737015"/>
            <a:ext cx="7150101" cy="493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7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517E8-5942-9420-89CD-6F8F8AF25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14437"/>
            <a:ext cx="7729728" cy="941226"/>
          </a:xfrm>
        </p:spPr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2A84C-35B7-5D61-0A58-99640DA9C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681742"/>
            <a:ext cx="10543309" cy="448171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Story – 	What factors should you inquire about?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Vitals – 	What abnormalities do we see with Pain?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Visualize– 	What are you looking at and documenting on Visual assessment?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Palpation – 	What are you feeling for and noting on exam and in chart when palpating?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dirty="0"/>
              <a:t>	</a:t>
            </a:r>
            <a:r>
              <a:rPr lang="en-US" sz="2800" dirty="0">
                <a:solidFill>
                  <a:srgbClr val="00B050"/>
                </a:solidFill>
                <a:sym typeface="Wingdings" pitchFamily="2" charset="2"/>
              </a:rPr>
              <a:t> Interventions</a:t>
            </a:r>
            <a:endParaRPr lang="en-US" sz="2800" dirty="0">
              <a:sym typeface="Wingdings" pitchFamily="2" charset="2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sym typeface="Wingdings" pitchFamily="2" charset="2"/>
              </a:rPr>
              <a:t>Reassess – 	What are important factors in Reassessing post intervention?</a:t>
            </a:r>
            <a:endParaRPr lang="en-US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1C9A0-2C8C-4264-60F5-91140B2BA350}"/>
              </a:ext>
            </a:extLst>
          </p:cNvPr>
          <p:cNvSpPr txBox="1"/>
          <p:nvPr/>
        </p:nvSpPr>
        <p:spPr>
          <a:xfrm>
            <a:off x="3048918" y="3247088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93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6455D-8E8A-D985-C416-E2B32E935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934256-CB5C-075C-F146-75B1AE1A9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277" y="3429000"/>
            <a:ext cx="3187700" cy="17199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8D04C-9A2A-F839-B639-B203BFF4F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599" y="3212692"/>
            <a:ext cx="3067050" cy="1155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C2D892-D92C-16EB-9BD7-47060452F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599" y="4368392"/>
            <a:ext cx="3187700" cy="1155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D506D7-92DD-7854-4C4F-410CE7C79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700" y="3429000"/>
            <a:ext cx="2527300" cy="1485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B10E4-8C0D-F01C-8EA3-667AE69A3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101" y="3247665"/>
            <a:ext cx="2662499" cy="224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8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267BF-6315-484C-4C01-39286E00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59892"/>
            <a:ext cx="7729728" cy="1188720"/>
          </a:xfrm>
        </p:spPr>
        <p:txBody>
          <a:bodyPr/>
          <a:lstStyle/>
          <a:p>
            <a:r>
              <a:rPr lang="en-US" dirty="0"/>
              <a:t>Pain Scale?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10847-B493-4EE1-495B-EDFCCEE7C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0" y="2283556"/>
            <a:ext cx="6235700" cy="43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47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F219-BEF9-AD88-02AB-7FEA1C43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A706B59-00D1-66F5-9EE7-D2A75D265DC9}"/>
              </a:ext>
            </a:extLst>
          </p:cNvPr>
          <p:cNvCxnSpPr/>
          <p:nvPr/>
        </p:nvCxnSpPr>
        <p:spPr>
          <a:xfrm flipV="1">
            <a:off x="1246910" y="3238958"/>
            <a:ext cx="0" cy="228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6CC91E-12AA-943A-6F4A-5285D501C60D}"/>
              </a:ext>
            </a:extLst>
          </p:cNvPr>
          <p:cNvCxnSpPr/>
          <p:nvPr/>
        </p:nvCxnSpPr>
        <p:spPr>
          <a:xfrm flipV="1">
            <a:off x="7329055" y="3238958"/>
            <a:ext cx="0" cy="228600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6E49C-CAB8-0F39-F258-D12A0255E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116" y="3148903"/>
            <a:ext cx="3790402" cy="2503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4679C1-FF2C-ED19-BE3B-EA0CE7ED5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450" y="3148902"/>
            <a:ext cx="3908734" cy="250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8193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{5337BE51-EC6B-3840-90FC-2C9E4552931C}tf10001120</Template>
  <TotalTime>634</TotalTime>
  <Words>861</Words>
  <Application>Microsoft Macintosh PowerPoint</Application>
  <PresentationFormat>Widescreen</PresentationFormat>
  <Paragraphs>126</Paragraphs>
  <Slides>31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Century Gothic</vt:lpstr>
      <vt:lpstr>Gill Sans MT</vt:lpstr>
      <vt:lpstr>Noto Sans Symbols</vt:lpstr>
      <vt:lpstr>Parcel</vt:lpstr>
      <vt:lpstr>Pain Management</vt:lpstr>
      <vt:lpstr>Objectives</vt:lpstr>
      <vt:lpstr>What is Pain Really?</vt:lpstr>
      <vt:lpstr>What is Pain?</vt:lpstr>
      <vt:lpstr>What Is pain?</vt:lpstr>
      <vt:lpstr>Assessment</vt:lpstr>
      <vt:lpstr>Story</vt:lpstr>
      <vt:lpstr>Pain Scale?</vt:lpstr>
      <vt:lpstr>Vitals</vt:lpstr>
      <vt:lpstr>Visual inspection</vt:lpstr>
      <vt:lpstr>Palpation</vt:lpstr>
      <vt:lpstr>Objective #2</vt:lpstr>
      <vt:lpstr>Splinting</vt:lpstr>
      <vt:lpstr>Splinting</vt:lpstr>
      <vt:lpstr>Elevation</vt:lpstr>
      <vt:lpstr>Position of Comfort</vt:lpstr>
      <vt:lpstr>ICE?</vt:lpstr>
      <vt:lpstr>Pharmacology</vt:lpstr>
      <vt:lpstr>NSAIDS: Ibuprofen</vt:lpstr>
      <vt:lpstr>Acetaminophen</vt:lpstr>
      <vt:lpstr>PowerPoint Presentation</vt:lpstr>
      <vt:lpstr>NSAIDS : Ketorolac</vt:lpstr>
      <vt:lpstr>Opiates - Morphine</vt:lpstr>
      <vt:lpstr>Opiates - Fentanyl (Sublimaze)</vt:lpstr>
      <vt:lpstr>PowerPoint Presentation</vt:lpstr>
      <vt:lpstr>Nitrous Oxide</vt:lpstr>
      <vt:lpstr>PowerPoint Presentation</vt:lpstr>
      <vt:lpstr>Ketamine (Ketalar)</vt:lpstr>
      <vt:lpstr>Disparities in pain treatment</vt:lpstr>
      <vt:lpstr>Disparities in pain treatment: The Good News</vt:lpstr>
      <vt:lpstr>What Questions do you have?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Pain Management</dc:title>
  <dc:creator>Microsoft Office User</dc:creator>
  <cp:lastModifiedBy>Christian M Garcia</cp:lastModifiedBy>
  <cp:revision>3</cp:revision>
  <dcterms:created xsi:type="dcterms:W3CDTF">2023-05-11T21:45:16Z</dcterms:created>
  <dcterms:modified xsi:type="dcterms:W3CDTF">2023-05-18T04:23:16Z</dcterms:modified>
</cp:coreProperties>
</file>