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4"/>
  </p:notesMasterIdLst>
  <p:sldIdLst>
    <p:sldId id="256" r:id="rId5"/>
    <p:sldId id="294" r:id="rId6"/>
    <p:sldId id="514" r:id="rId7"/>
    <p:sldId id="260" r:id="rId8"/>
    <p:sldId id="296" r:id="rId9"/>
    <p:sldId id="490" r:id="rId10"/>
    <p:sldId id="297" r:id="rId11"/>
    <p:sldId id="292" r:id="rId12"/>
    <p:sldId id="293" r:id="rId13"/>
    <p:sldId id="491" r:id="rId14"/>
    <p:sldId id="271" r:id="rId15"/>
    <p:sldId id="544" r:id="rId16"/>
    <p:sldId id="541" r:id="rId17"/>
    <p:sldId id="546" r:id="rId18"/>
    <p:sldId id="542" r:id="rId19"/>
    <p:sldId id="545" r:id="rId20"/>
    <p:sldId id="309" r:id="rId21"/>
    <p:sldId id="287" r:id="rId22"/>
    <p:sldId id="288" r:id="rId23"/>
    <p:sldId id="289" r:id="rId24"/>
    <p:sldId id="286" r:id="rId25"/>
    <p:sldId id="310" r:id="rId26"/>
    <p:sldId id="448" r:id="rId27"/>
    <p:sldId id="269" r:id="rId28"/>
    <p:sldId id="549" r:id="rId29"/>
    <p:sldId id="550" r:id="rId30"/>
    <p:sldId id="547" r:id="rId31"/>
    <p:sldId id="551" r:id="rId32"/>
    <p:sldId id="311" r:id="rId33"/>
    <p:sldId id="447" r:id="rId34"/>
    <p:sldId id="554" r:id="rId35"/>
    <p:sldId id="298" r:id="rId36"/>
    <p:sldId id="529" r:id="rId37"/>
    <p:sldId id="533" r:id="rId38"/>
    <p:sldId id="299" r:id="rId39"/>
    <p:sldId id="515" r:id="rId40"/>
    <p:sldId id="300" r:id="rId41"/>
    <p:sldId id="262" r:id="rId42"/>
    <p:sldId id="263" r:id="rId43"/>
    <p:sldId id="301" r:id="rId44"/>
    <p:sldId id="449" r:id="rId45"/>
    <p:sldId id="266" r:id="rId46"/>
    <p:sldId id="302" r:id="rId47"/>
    <p:sldId id="291" r:id="rId48"/>
    <p:sldId id="273" r:id="rId49"/>
    <p:sldId id="304" r:id="rId50"/>
    <p:sldId id="267" r:id="rId51"/>
    <p:sldId id="303" r:id="rId52"/>
    <p:sldId id="268" r:id="rId53"/>
    <p:sldId id="257" r:id="rId54"/>
    <p:sldId id="305" r:id="rId55"/>
    <p:sldId id="277" r:id="rId56"/>
    <p:sldId id="278" r:id="rId57"/>
    <p:sldId id="280" r:id="rId58"/>
    <p:sldId id="552" r:id="rId59"/>
    <p:sldId id="274" r:id="rId60"/>
    <p:sldId id="265" r:id="rId61"/>
    <p:sldId id="276" r:id="rId62"/>
    <p:sldId id="306" r:id="rId63"/>
    <p:sldId id="281" r:id="rId64"/>
    <p:sldId id="307" r:id="rId65"/>
    <p:sldId id="500" r:id="rId66"/>
    <p:sldId id="506" r:id="rId67"/>
    <p:sldId id="507" r:id="rId68"/>
    <p:sldId id="488" r:id="rId69"/>
    <p:sldId id="516" r:id="rId70"/>
    <p:sldId id="553" r:id="rId71"/>
    <p:sldId id="308" r:id="rId72"/>
    <p:sldId id="492" r:id="rId73"/>
    <p:sldId id="504" r:id="rId74"/>
    <p:sldId id="508" r:id="rId75"/>
    <p:sldId id="405" r:id="rId76"/>
    <p:sldId id="419" r:id="rId77"/>
    <p:sldId id="494" r:id="rId78"/>
    <p:sldId id="495" r:id="rId79"/>
    <p:sldId id="509" r:id="rId80"/>
    <p:sldId id="388" r:id="rId81"/>
    <p:sldId id="384" r:id="rId82"/>
    <p:sldId id="505" r:id="rId83"/>
    <p:sldId id="496" r:id="rId84"/>
    <p:sldId id="497" r:id="rId85"/>
    <p:sldId id="539" r:id="rId86"/>
    <p:sldId id="540" r:id="rId87"/>
    <p:sldId id="471" r:id="rId88"/>
    <p:sldId id="451" r:id="rId89"/>
    <p:sldId id="499" r:id="rId90"/>
    <p:sldId id="444" r:id="rId91"/>
    <p:sldId id="510" r:id="rId92"/>
    <p:sldId id="511" r:id="rId93"/>
    <p:sldId id="412" r:id="rId94"/>
    <p:sldId id="443" r:id="rId95"/>
    <p:sldId id="555" r:id="rId96"/>
    <p:sldId id="512" r:id="rId97"/>
    <p:sldId id="446" r:id="rId98"/>
    <p:sldId id="501" r:id="rId99"/>
    <p:sldId id="513" r:id="rId100"/>
    <p:sldId id="426" r:id="rId101"/>
    <p:sldId id="422" r:id="rId102"/>
    <p:sldId id="503" r:id="rId103"/>
    <p:sldId id="457" r:id="rId104"/>
    <p:sldId id="556" r:id="rId105"/>
    <p:sldId id="520" r:id="rId106"/>
    <p:sldId id="423" r:id="rId107"/>
    <p:sldId id="259" r:id="rId108"/>
    <p:sldId id="519" r:id="rId109"/>
    <p:sldId id="523" r:id="rId110"/>
    <p:sldId id="518" r:id="rId111"/>
    <p:sldId id="557" r:id="rId112"/>
    <p:sldId id="558"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gan.d.adams" initials="l" lastIdx="1" clrIdx="0">
    <p:extLst>
      <p:ext uri="{19B8F6BF-5375-455C-9EA6-DF929625EA0E}">
        <p15:presenceInfo xmlns:p15="http://schemas.microsoft.com/office/powerpoint/2012/main" userId="logan.d.ad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E91"/>
    <a:srgbClr val="FEFDEB"/>
    <a:srgbClr val="E6E4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9BEED-5D61-48E4-B24F-750102BBD958}" v="266" dt="2023-05-25T04:12:34.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634" autoAdjust="0"/>
  </p:normalViewPr>
  <p:slideViewPr>
    <p:cSldViewPr snapToGrid="0">
      <p:cViewPr>
        <p:scale>
          <a:sx n="59" d="100"/>
          <a:sy n="59" d="100"/>
        </p:scale>
        <p:origin x="161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6E7E00-65E9-4D96-965E-A96EDF00CAC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B949670-470C-41FC-AFE8-8800A11744EC}">
      <dgm:prSet phldrT="[Text]" custT="1"/>
      <dgm:spPr/>
      <dgm:t>
        <a:bodyPr/>
        <a:lstStyle/>
        <a:p>
          <a:r>
            <a:rPr lang="en-US" sz="2000" b="1" u="sng" dirty="0"/>
            <a:t>C</a:t>
          </a:r>
          <a:r>
            <a:rPr lang="en-US" sz="2000" dirty="0"/>
            <a:t>ravings</a:t>
          </a:r>
        </a:p>
      </dgm:t>
    </dgm:pt>
    <dgm:pt modelId="{01A00C0F-4643-451F-A824-1CC423663C7B}" type="parTrans" cxnId="{CC3D068F-D102-4413-8837-AB284D5834C3}">
      <dgm:prSet/>
      <dgm:spPr/>
      <dgm:t>
        <a:bodyPr/>
        <a:lstStyle/>
        <a:p>
          <a:endParaRPr lang="en-US"/>
        </a:p>
      </dgm:t>
    </dgm:pt>
    <dgm:pt modelId="{BA50CF83-09A8-4285-BA92-5096A50C476C}" type="sibTrans" cxnId="{CC3D068F-D102-4413-8837-AB284D5834C3}">
      <dgm:prSet/>
      <dgm:spPr/>
      <dgm:t>
        <a:bodyPr/>
        <a:lstStyle/>
        <a:p>
          <a:endParaRPr lang="en-US"/>
        </a:p>
      </dgm:t>
    </dgm:pt>
    <dgm:pt modelId="{F340E8C4-67C9-47A5-82DA-A826E0327CAB}">
      <dgm:prSet phldrT="[Text]"/>
      <dgm:spPr/>
      <dgm:t>
        <a:bodyPr/>
        <a:lstStyle/>
        <a:p>
          <a:pPr>
            <a:buFont typeface="Wingdings" panose="05000000000000000000" pitchFamily="2" charset="2"/>
            <a:buChar char="q"/>
          </a:pPr>
          <a:r>
            <a:rPr lang="en-US" b="1" dirty="0"/>
            <a:t>Craving</a:t>
          </a:r>
          <a:r>
            <a:rPr lang="en-US" dirty="0"/>
            <a:t>, or a strong desire or urge to use substance</a:t>
          </a:r>
        </a:p>
      </dgm:t>
    </dgm:pt>
    <dgm:pt modelId="{391E8437-B488-4CB0-B4D6-FA742F23D76F}" type="parTrans" cxnId="{F9A20DF3-B209-46BD-B509-9C6380DD65C5}">
      <dgm:prSet/>
      <dgm:spPr/>
      <dgm:t>
        <a:bodyPr/>
        <a:lstStyle/>
        <a:p>
          <a:endParaRPr lang="en-US"/>
        </a:p>
      </dgm:t>
    </dgm:pt>
    <dgm:pt modelId="{F9EE6A34-1CF7-4172-8CC4-C6F229C6472A}" type="sibTrans" cxnId="{F9A20DF3-B209-46BD-B509-9C6380DD65C5}">
      <dgm:prSet/>
      <dgm:spPr/>
      <dgm:t>
        <a:bodyPr/>
        <a:lstStyle/>
        <a:p>
          <a:endParaRPr lang="en-US"/>
        </a:p>
      </dgm:t>
    </dgm:pt>
    <dgm:pt modelId="{0367268E-FA98-4C8D-852E-FBA3D1A1F2E7}">
      <dgm:prSet phldrT="[Text]" custT="1"/>
      <dgm:spPr/>
      <dgm:t>
        <a:bodyPr/>
        <a:lstStyle/>
        <a:p>
          <a:r>
            <a:rPr lang="en-US" sz="2000" b="1" u="sng" dirty="0"/>
            <a:t>C</a:t>
          </a:r>
          <a:r>
            <a:rPr lang="en-US" sz="2000" dirty="0"/>
            <a:t>ontrol</a:t>
          </a:r>
        </a:p>
      </dgm:t>
    </dgm:pt>
    <dgm:pt modelId="{1527A165-AA5F-481D-A4A1-527E1BD548BA}" type="parTrans" cxnId="{90D74A21-A7B4-459E-9350-EBE0737AADB3}">
      <dgm:prSet/>
      <dgm:spPr/>
      <dgm:t>
        <a:bodyPr/>
        <a:lstStyle/>
        <a:p>
          <a:endParaRPr lang="en-US"/>
        </a:p>
      </dgm:t>
    </dgm:pt>
    <dgm:pt modelId="{B1613CA0-521A-4693-9538-263A48598FB6}" type="sibTrans" cxnId="{90D74A21-A7B4-459E-9350-EBE0737AADB3}">
      <dgm:prSet/>
      <dgm:spPr/>
      <dgm:t>
        <a:bodyPr/>
        <a:lstStyle/>
        <a:p>
          <a:endParaRPr lang="en-US"/>
        </a:p>
      </dgm:t>
    </dgm:pt>
    <dgm:pt modelId="{3211CB9B-2E90-42AC-8CE6-111EF05B2947}">
      <dgm:prSet phldrT="[Text]"/>
      <dgm:spPr/>
      <dgm:t>
        <a:bodyPr/>
        <a:lstStyle/>
        <a:p>
          <a:pPr>
            <a:buFont typeface="Wingdings" panose="05000000000000000000" pitchFamily="2" charset="2"/>
            <a:buChar char="q"/>
          </a:pPr>
          <a:r>
            <a:rPr lang="en-US" dirty="0"/>
            <a:t>Substance is </a:t>
          </a:r>
          <a:r>
            <a:rPr lang="en-US" b="1" dirty="0"/>
            <a:t>taken in larger amounts or over longer periods</a:t>
          </a:r>
          <a:r>
            <a:rPr lang="en-US" dirty="0"/>
            <a:t> than was intended.</a:t>
          </a:r>
        </a:p>
      </dgm:t>
    </dgm:pt>
    <dgm:pt modelId="{AEECEEF1-7C9F-41B7-A974-2C80C8D9DAC2}" type="parTrans" cxnId="{A2943E55-A1DD-4298-AE2F-2C1B918092B7}">
      <dgm:prSet/>
      <dgm:spPr/>
      <dgm:t>
        <a:bodyPr/>
        <a:lstStyle/>
        <a:p>
          <a:endParaRPr lang="en-US"/>
        </a:p>
      </dgm:t>
    </dgm:pt>
    <dgm:pt modelId="{47168F42-B868-4B9F-BF32-E83AED9F7986}" type="sibTrans" cxnId="{A2943E55-A1DD-4298-AE2F-2C1B918092B7}">
      <dgm:prSet/>
      <dgm:spPr/>
      <dgm:t>
        <a:bodyPr/>
        <a:lstStyle/>
        <a:p>
          <a:endParaRPr lang="en-US"/>
        </a:p>
      </dgm:t>
    </dgm:pt>
    <dgm:pt modelId="{33D7A387-2D5D-4812-8FCF-9945C705C29C}">
      <dgm:prSet phldrT="[Text]"/>
      <dgm:spPr/>
      <dgm:t>
        <a:bodyPr/>
        <a:lstStyle/>
        <a:p>
          <a:pPr>
            <a:buFont typeface="Wingdings" panose="05000000000000000000" pitchFamily="2" charset="2"/>
            <a:buChar char="q"/>
          </a:pPr>
          <a:r>
            <a:rPr lang="en-US" dirty="0"/>
            <a:t>There is a </a:t>
          </a:r>
          <a:r>
            <a:rPr lang="en-US" b="1" dirty="0"/>
            <a:t>persistent desire or unsuccessful effort to cut down</a:t>
          </a:r>
          <a:r>
            <a:rPr lang="en-US" dirty="0"/>
            <a:t> or control substance use.</a:t>
          </a:r>
        </a:p>
      </dgm:t>
    </dgm:pt>
    <dgm:pt modelId="{82FFB903-5676-481F-AD7C-A1B98869B082}" type="parTrans" cxnId="{F7CB6DAE-95DF-42E4-970C-E7EB9C275FE0}">
      <dgm:prSet/>
      <dgm:spPr/>
      <dgm:t>
        <a:bodyPr/>
        <a:lstStyle/>
        <a:p>
          <a:endParaRPr lang="en-US"/>
        </a:p>
      </dgm:t>
    </dgm:pt>
    <dgm:pt modelId="{F2B3ED48-AD6F-4C1C-B4B5-C1B8BCFD46CA}" type="sibTrans" cxnId="{F7CB6DAE-95DF-42E4-970C-E7EB9C275FE0}">
      <dgm:prSet/>
      <dgm:spPr/>
      <dgm:t>
        <a:bodyPr/>
        <a:lstStyle/>
        <a:p>
          <a:endParaRPr lang="en-US"/>
        </a:p>
      </dgm:t>
    </dgm:pt>
    <dgm:pt modelId="{526D705B-A8DC-4600-9565-6263E92E229B}">
      <dgm:prSet phldrT="[Text]" custT="1"/>
      <dgm:spPr/>
      <dgm:t>
        <a:bodyPr/>
        <a:lstStyle/>
        <a:p>
          <a:r>
            <a:rPr lang="en-US" sz="2000" b="1" u="sng" dirty="0"/>
            <a:t>C</a:t>
          </a:r>
          <a:r>
            <a:rPr lang="en-US" sz="2000" dirty="0"/>
            <a:t>onsequences</a:t>
          </a:r>
        </a:p>
      </dgm:t>
    </dgm:pt>
    <dgm:pt modelId="{2BC1C8A2-FE48-46B9-8E3E-3568BB241D45}" type="parTrans" cxnId="{D526D69C-66FB-4533-9ADD-1ED8E48E5483}">
      <dgm:prSet/>
      <dgm:spPr/>
      <dgm:t>
        <a:bodyPr/>
        <a:lstStyle/>
        <a:p>
          <a:endParaRPr lang="en-US"/>
        </a:p>
      </dgm:t>
    </dgm:pt>
    <dgm:pt modelId="{C9F00806-E234-4F3C-B5B2-6580DB8FE769}" type="sibTrans" cxnId="{D526D69C-66FB-4533-9ADD-1ED8E48E5483}">
      <dgm:prSet/>
      <dgm:spPr/>
      <dgm:t>
        <a:bodyPr/>
        <a:lstStyle/>
        <a:p>
          <a:endParaRPr lang="en-US"/>
        </a:p>
      </dgm:t>
    </dgm:pt>
    <dgm:pt modelId="{3FFE8E3C-4FC5-41A9-AC82-648CE4E7639B}">
      <dgm:prSet phldrT="[Text]"/>
      <dgm:spPr/>
      <dgm:t>
        <a:bodyPr/>
        <a:lstStyle/>
        <a:p>
          <a:pPr>
            <a:buFont typeface="Wingdings" panose="05000000000000000000" pitchFamily="2" charset="2"/>
            <a:buChar char="q"/>
          </a:pPr>
          <a:r>
            <a:rPr lang="en-US" dirty="0"/>
            <a:t>A great deal of </a:t>
          </a:r>
          <a:r>
            <a:rPr lang="en-US" b="1" dirty="0"/>
            <a:t>time</a:t>
          </a:r>
          <a:r>
            <a:rPr lang="en-US" dirty="0"/>
            <a:t> is spent in activities necessary </a:t>
          </a:r>
          <a:r>
            <a:rPr lang="en-US" b="1" dirty="0"/>
            <a:t>to obtain, use, or recover</a:t>
          </a:r>
          <a:r>
            <a:rPr lang="en-US" dirty="0"/>
            <a:t> from substance.</a:t>
          </a:r>
        </a:p>
      </dgm:t>
    </dgm:pt>
    <dgm:pt modelId="{3B1868DE-44C6-4C9A-BEE9-456B0CED0F49}" type="parTrans" cxnId="{3990EF1F-BB07-42D2-A540-0664ABDDE70B}">
      <dgm:prSet/>
      <dgm:spPr/>
      <dgm:t>
        <a:bodyPr/>
        <a:lstStyle/>
        <a:p>
          <a:endParaRPr lang="en-US"/>
        </a:p>
      </dgm:t>
    </dgm:pt>
    <dgm:pt modelId="{0C72E920-CD6E-4041-925D-874FBA4F79BA}" type="sibTrans" cxnId="{3990EF1F-BB07-42D2-A540-0664ABDDE70B}">
      <dgm:prSet/>
      <dgm:spPr/>
      <dgm:t>
        <a:bodyPr/>
        <a:lstStyle/>
        <a:p>
          <a:endParaRPr lang="en-US"/>
        </a:p>
      </dgm:t>
    </dgm:pt>
    <dgm:pt modelId="{53D738D8-FFC4-4B43-A3A8-4659F51B6146}">
      <dgm:prSet phldrT="[Text]"/>
      <dgm:spPr/>
      <dgm:t>
        <a:bodyPr/>
        <a:lstStyle/>
        <a:p>
          <a:pPr>
            <a:buFont typeface="Wingdings" panose="05000000000000000000" pitchFamily="2" charset="2"/>
            <a:buChar char="q"/>
          </a:pPr>
          <a:r>
            <a:rPr lang="en-US" dirty="0"/>
            <a:t>Recurrent use is resulting in a </a:t>
          </a:r>
          <a:r>
            <a:rPr lang="en-US" b="1" dirty="0"/>
            <a:t>failure to fulfill major role obligations </a:t>
          </a:r>
          <a:r>
            <a:rPr lang="en-US" dirty="0"/>
            <a:t>at work, home, or school.</a:t>
          </a:r>
        </a:p>
      </dgm:t>
    </dgm:pt>
    <dgm:pt modelId="{3863A099-671F-4C53-8412-507AEA1A6053}" type="parTrans" cxnId="{48638510-D88F-40DD-9C30-6A1F87537919}">
      <dgm:prSet/>
      <dgm:spPr/>
      <dgm:t>
        <a:bodyPr/>
        <a:lstStyle/>
        <a:p>
          <a:endParaRPr lang="en-US"/>
        </a:p>
      </dgm:t>
    </dgm:pt>
    <dgm:pt modelId="{283C8332-5D0D-4E61-96E6-132A27EC3EDB}" type="sibTrans" cxnId="{48638510-D88F-40DD-9C30-6A1F87537919}">
      <dgm:prSet/>
      <dgm:spPr/>
      <dgm:t>
        <a:bodyPr/>
        <a:lstStyle/>
        <a:p>
          <a:endParaRPr lang="en-US"/>
        </a:p>
      </dgm:t>
    </dgm:pt>
    <dgm:pt modelId="{01EB74AE-EA45-463F-8C68-D39EBF7B4BF3}">
      <dgm:prSet phldrT="[Text]"/>
      <dgm:spPr/>
      <dgm:t>
        <a:bodyPr/>
        <a:lstStyle/>
        <a:p>
          <a:pPr>
            <a:buFont typeface="Wingdings" panose="05000000000000000000" pitchFamily="2" charset="2"/>
            <a:buChar char="q"/>
          </a:pPr>
          <a:r>
            <a:rPr lang="en-US" dirty="0"/>
            <a:t>Continued use despite having </a:t>
          </a:r>
          <a:r>
            <a:rPr lang="en-US" b="1" dirty="0"/>
            <a:t>persistent or recurrent social or interpersonal problems </a:t>
          </a:r>
          <a:r>
            <a:rPr lang="en-US" dirty="0"/>
            <a:t>caused or exacerbated by the effects of the substance.</a:t>
          </a:r>
        </a:p>
      </dgm:t>
    </dgm:pt>
    <dgm:pt modelId="{51A74680-19F0-49BA-9637-CEE9EE47161C}" type="parTrans" cxnId="{8DB92515-5358-4A30-A515-F317B941811C}">
      <dgm:prSet/>
      <dgm:spPr/>
      <dgm:t>
        <a:bodyPr/>
        <a:lstStyle/>
        <a:p>
          <a:endParaRPr lang="en-US"/>
        </a:p>
      </dgm:t>
    </dgm:pt>
    <dgm:pt modelId="{6D28834E-2462-475B-9294-5F19F83BC130}" type="sibTrans" cxnId="{8DB92515-5358-4A30-A515-F317B941811C}">
      <dgm:prSet/>
      <dgm:spPr/>
      <dgm:t>
        <a:bodyPr/>
        <a:lstStyle/>
        <a:p>
          <a:endParaRPr lang="en-US"/>
        </a:p>
      </dgm:t>
    </dgm:pt>
    <dgm:pt modelId="{63BCC234-F786-40E0-814C-D9DF42B1C856}">
      <dgm:prSet phldrT="[Text]"/>
      <dgm:spPr/>
      <dgm:t>
        <a:bodyPr/>
        <a:lstStyle/>
        <a:p>
          <a:pPr>
            <a:buFont typeface="Wingdings" panose="05000000000000000000" pitchFamily="2" charset="2"/>
            <a:buChar char="q"/>
          </a:pPr>
          <a:r>
            <a:rPr lang="en-US" dirty="0"/>
            <a:t>Important social, occupational, or recreational </a:t>
          </a:r>
          <a:r>
            <a:rPr lang="en-US" b="1" dirty="0"/>
            <a:t>activities are given up or reduced </a:t>
          </a:r>
          <a:r>
            <a:rPr lang="en-US" dirty="0"/>
            <a:t>because of use.</a:t>
          </a:r>
        </a:p>
      </dgm:t>
    </dgm:pt>
    <dgm:pt modelId="{271A9EFB-B18E-4981-807E-1A9FF1EEF772}" type="parTrans" cxnId="{87E668C1-94C6-47F8-B716-C951BBA637DB}">
      <dgm:prSet/>
      <dgm:spPr/>
      <dgm:t>
        <a:bodyPr/>
        <a:lstStyle/>
        <a:p>
          <a:endParaRPr lang="en-US"/>
        </a:p>
      </dgm:t>
    </dgm:pt>
    <dgm:pt modelId="{018504EC-74FD-4A3D-B196-D2D7522D9BF6}" type="sibTrans" cxnId="{87E668C1-94C6-47F8-B716-C951BBA637DB}">
      <dgm:prSet/>
      <dgm:spPr/>
      <dgm:t>
        <a:bodyPr/>
        <a:lstStyle/>
        <a:p>
          <a:endParaRPr lang="en-US"/>
        </a:p>
      </dgm:t>
    </dgm:pt>
    <dgm:pt modelId="{65918ED7-8E56-43F9-B955-0A6CA071F9B8}">
      <dgm:prSet phldrT="[Text]"/>
      <dgm:spPr/>
      <dgm:t>
        <a:bodyPr/>
        <a:lstStyle/>
        <a:p>
          <a:pPr>
            <a:buFont typeface="Wingdings" panose="05000000000000000000" pitchFamily="2" charset="2"/>
            <a:buChar char="q"/>
          </a:pPr>
          <a:r>
            <a:rPr lang="en-US" dirty="0"/>
            <a:t>Recurrent use in situations in which it is </a:t>
          </a:r>
          <a:r>
            <a:rPr lang="en-US" b="1" dirty="0"/>
            <a:t>physically hazardous.</a:t>
          </a:r>
        </a:p>
      </dgm:t>
    </dgm:pt>
    <dgm:pt modelId="{CA5D0934-3CD3-48DD-9959-2D0C0E67E984}" type="parTrans" cxnId="{39F3934C-59CD-4B2D-BE7D-1B095BB391F9}">
      <dgm:prSet/>
      <dgm:spPr/>
      <dgm:t>
        <a:bodyPr/>
        <a:lstStyle/>
        <a:p>
          <a:endParaRPr lang="en-US"/>
        </a:p>
      </dgm:t>
    </dgm:pt>
    <dgm:pt modelId="{1F69E6D6-1404-485A-9CC7-2A4992F590D9}" type="sibTrans" cxnId="{39F3934C-59CD-4B2D-BE7D-1B095BB391F9}">
      <dgm:prSet/>
      <dgm:spPr/>
      <dgm:t>
        <a:bodyPr/>
        <a:lstStyle/>
        <a:p>
          <a:endParaRPr lang="en-US"/>
        </a:p>
      </dgm:t>
    </dgm:pt>
    <dgm:pt modelId="{72EA8F09-D954-44A6-8446-4AFA676C8E4F}">
      <dgm:prSet phldrT="[Text]"/>
      <dgm:spPr/>
      <dgm:t>
        <a:bodyPr/>
        <a:lstStyle/>
        <a:p>
          <a:pPr>
            <a:buFont typeface="Wingdings" panose="05000000000000000000" pitchFamily="2" charset="2"/>
            <a:buChar char="q"/>
          </a:pPr>
          <a:r>
            <a:rPr lang="en-US" dirty="0"/>
            <a:t>Continued use despite knowledge of having a </a:t>
          </a:r>
          <a:r>
            <a:rPr lang="en-US" b="1" dirty="0"/>
            <a:t>persistent or recurrent physical or psychological problem</a:t>
          </a:r>
        </a:p>
      </dgm:t>
    </dgm:pt>
    <dgm:pt modelId="{F75B7A05-EB9F-4E97-8A99-538E4D7E70E3}" type="parTrans" cxnId="{21D76F1E-3C53-4E8E-AC7B-F3870012FB68}">
      <dgm:prSet/>
      <dgm:spPr/>
      <dgm:t>
        <a:bodyPr/>
        <a:lstStyle/>
        <a:p>
          <a:endParaRPr lang="en-US"/>
        </a:p>
      </dgm:t>
    </dgm:pt>
    <dgm:pt modelId="{37C34FB8-819C-4E09-AE36-A549BC2B30C7}" type="sibTrans" cxnId="{21D76F1E-3C53-4E8E-AC7B-F3870012FB68}">
      <dgm:prSet/>
      <dgm:spPr/>
      <dgm:t>
        <a:bodyPr/>
        <a:lstStyle/>
        <a:p>
          <a:endParaRPr lang="en-US"/>
        </a:p>
      </dgm:t>
    </dgm:pt>
    <dgm:pt modelId="{E1E235AC-CD8F-42A6-B132-89F45D8F51C2}">
      <dgm:prSet phldrT="[Text]"/>
      <dgm:spPr/>
      <dgm:t>
        <a:bodyPr/>
        <a:lstStyle/>
        <a:p>
          <a:pPr>
            <a:buFont typeface="Wingdings" panose="05000000000000000000" pitchFamily="2" charset="2"/>
            <a:buChar char="q"/>
          </a:pPr>
          <a:r>
            <a:rPr lang="en-US" dirty="0"/>
            <a:t>Tolerance</a:t>
          </a:r>
        </a:p>
      </dgm:t>
    </dgm:pt>
    <dgm:pt modelId="{D9FFC40D-AEDA-4FFE-9CB8-81D541EF1976}" type="parTrans" cxnId="{2CBB7FE1-8793-437A-82EF-9B9C6C499240}">
      <dgm:prSet/>
      <dgm:spPr/>
      <dgm:t>
        <a:bodyPr/>
        <a:lstStyle/>
        <a:p>
          <a:endParaRPr lang="en-US"/>
        </a:p>
      </dgm:t>
    </dgm:pt>
    <dgm:pt modelId="{F5C3EE55-4B15-4987-89A8-1DE86CAB9F7F}" type="sibTrans" cxnId="{2CBB7FE1-8793-437A-82EF-9B9C6C499240}">
      <dgm:prSet/>
      <dgm:spPr/>
      <dgm:t>
        <a:bodyPr/>
        <a:lstStyle/>
        <a:p>
          <a:endParaRPr lang="en-US"/>
        </a:p>
      </dgm:t>
    </dgm:pt>
    <dgm:pt modelId="{01235B1C-D7D7-4FAC-99F5-1535BDBBC6B1}">
      <dgm:prSet phldrT="[Text]"/>
      <dgm:spPr/>
      <dgm:t>
        <a:bodyPr/>
        <a:lstStyle/>
        <a:p>
          <a:pPr>
            <a:buFont typeface="Wingdings" panose="05000000000000000000" pitchFamily="2" charset="2"/>
            <a:buChar char="q"/>
          </a:pPr>
          <a:r>
            <a:rPr lang="en-US" dirty="0"/>
            <a:t>Withdrawal</a:t>
          </a:r>
        </a:p>
      </dgm:t>
    </dgm:pt>
    <dgm:pt modelId="{C5A8DE5A-01DD-4863-9F78-9BBD33F3626A}" type="parTrans" cxnId="{42C84A3F-6E7C-43A6-9413-ADD87D74671D}">
      <dgm:prSet/>
      <dgm:spPr/>
      <dgm:t>
        <a:bodyPr/>
        <a:lstStyle/>
        <a:p>
          <a:endParaRPr lang="en-US"/>
        </a:p>
      </dgm:t>
    </dgm:pt>
    <dgm:pt modelId="{32505F0B-428D-48AD-896E-9C2105D49146}" type="sibTrans" cxnId="{42C84A3F-6E7C-43A6-9413-ADD87D74671D}">
      <dgm:prSet/>
      <dgm:spPr/>
      <dgm:t>
        <a:bodyPr/>
        <a:lstStyle/>
        <a:p>
          <a:endParaRPr lang="en-US"/>
        </a:p>
      </dgm:t>
    </dgm:pt>
    <dgm:pt modelId="{53B10989-4576-49F8-88F9-A8376CD9403B}">
      <dgm:prSet phldrT="[Text]" custT="1"/>
      <dgm:spPr/>
      <dgm:t>
        <a:bodyPr/>
        <a:lstStyle/>
        <a:p>
          <a:r>
            <a:rPr lang="en-US" sz="2000" dirty="0"/>
            <a:t>Dependence</a:t>
          </a:r>
        </a:p>
      </dgm:t>
    </dgm:pt>
    <dgm:pt modelId="{C09B4C0B-C810-45F3-AEE1-B2F76E3F80DA}" type="parTrans" cxnId="{D3B7CC38-579A-4B42-A572-8EB06B2EEAB9}">
      <dgm:prSet/>
      <dgm:spPr/>
      <dgm:t>
        <a:bodyPr/>
        <a:lstStyle/>
        <a:p>
          <a:endParaRPr lang="en-US"/>
        </a:p>
      </dgm:t>
    </dgm:pt>
    <dgm:pt modelId="{2798BC5B-CDE1-4205-81BF-77946E606BD5}" type="sibTrans" cxnId="{D3B7CC38-579A-4B42-A572-8EB06B2EEAB9}">
      <dgm:prSet/>
      <dgm:spPr/>
      <dgm:t>
        <a:bodyPr/>
        <a:lstStyle/>
        <a:p>
          <a:endParaRPr lang="en-US"/>
        </a:p>
      </dgm:t>
    </dgm:pt>
    <dgm:pt modelId="{2D1E1F87-2245-4A38-848F-51D93B06CFBD}" type="pres">
      <dgm:prSet presAssocID="{B16E7E00-65E9-4D96-965E-A96EDF00CAC0}" presName="Name0" presStyleCnt="0">
        <dgm:presLayoutVars>
          <dgm:dir/>
          <dgm:animLvl val="lvl"/>
          <dgm:resizeHandles val="exact"/>
        </dgm:presLayoutVars>
      </dgm:prSet>
      <dgm:spPr/>
    </dgm:pt>
    <dgm:pt modelId="{3721F128-E991-4C9B-97D4-5BFFC9B086BC}" type="pres">
      <dgm:prSet presAssocID="{3B949670-470C-41FC-AFE8-8800A11744EC}" presName="composite" presStyleCnt="0"/>
      <dgm:spPr/>
    </dgm:pt>
    <dgm:pt modelId="{8CFA00A6-34B0-4ACF-8976-1364D84B1712}" type="pres">
      <dgm:prSet presAssocID="{3B949670-470C-41FC-AFE8-8800A11744EC}" presName="parTx" presStyleLbl="alignNode1" presStyleIdx="0" presStyleCnt="4">
        <dgm:presLayoutVars>
          <dgm:chMax val="0"/>
          <dgm:chPref val="0"/>
          <dgm:bulletEnabled val="1"/>
        </dgm:presLayoutVars>
      </dgm:prSet>
      <dgm:spPr/>
    </dgm:pt>
    <dgm:pt modelId="{C118883E-55FD-43A0-B4C0-A639E1A3F9A3}" type="pres">
      <dgm:prSet presAssocID="{3B949670-470C-41FC-AFE8-8800A11744EC}" presName="desTx" presStyleLbl="alignAccFollowNode1" presStyleIdx="0" presStyleCnt="4">
        <dgm:presLayoutVars>
          <dgm:bulletEnabled val="1"/>
        </dgm:presLayoutVars>
      </dgm:prSet>
      <dgm:spPr/>
    </dgm:pt>
    <dgm:pt modelId="{08400D0D-4542-4470-9052-0D4C938FB351}" type="pres">
      <dgm:prSet presAssocID="{BA50CF83-09A8-4285-BA92-5096A50C476C}" presName="space" presStyleCnt="0"/>
      <dgm:spPr/>
    </dgm:pt>
    <dgm:pt modelId="{82846E85-C6C5-41F4-BEB4-CC1CEB84E3A1}" type="pres">
      <dgm:prSet presAssocID="{0367268E-FA98-4C8D-852E-FBA3D1A1F2E7}" presName="composite" presStyleCnt="0"/>
      <dgm:spPr/>
    </dgm:pt>
    <dgm:pt modelId="{2BFCBA33-5F18-4B1A-A89E-CEABC6B2A323}" type="pres">
      <dgm:prSet presAssocID="{0367268E-FA98-4C8D-852E-FBA3D1A1F2E7}" presName="parTx" presStyleLbl="alignNode1" presStyleIdx="1" presStyleCnt="4">
        <dgm:presLayoutVars>
          <dgm:chMax val="0"/>
          <dgm:chPref val="0"/>
          <dgm:bulletEnabled val="1"/>
        </dgm:presLayoutVars>
      </dgm:prSet>
      <dgm:spPr/>
    </dgm:pt>
    <dgm:pt modelId="{FAE559F7-1286-4E34-8A7E-FE4F0110D344}" type="pres">
      <dgm:prSet presAssocID="{0367268E-FA98-4C8D-852E-FBA3D1A1F2E7}" presName="desTx" presStyleLbl="alignAccFollowNode1" presStyleIdx="1" presStyleCnt="4">
        <dgm:presLayoutVars>
          <dgm:bulletEnabled val="1"/>
        </dgm:presLayoutVars>
      </dgm:prSet>
      <dgm:spPr/>
    </dgm:pt>
    <dgm:pt modelId="{5DC8B4D5-46CD-4A56-BB4E-84300826F579}" type="pres">
      <dgm:prSet presAssocID="{B1613CA0-521A-4693-9538-263A48598FB6}" presName="space" presStyleCnt="0"/>
      <dgm:spPr/>
    </dgm:pt>
    <dgm:pt modelId="{A3677987-6306-4C10-BEF8-C3B8DC1570D2}" type="pres">
      <dgm:prSet presAssocID="{526D705B-A8DC-4600-9565-6263E92E229B}" presName="composite" presStyleCnt="0"/>
      <dgm:spPr/>
    </dgm:pt>
    <dgm:pt modelId="{F8B5CAE4-010C-4096-8056-C9DDC1F95217}" type="pres">
      <dgm:prSet presAssocID="{526D705B-A8DC-4600-9565-6263E92E229B}" presName="parTx" presStyleLbl="alignNode1" presStyleIdx="2" presStyleCnt="4">
        <dgm:presLayoutVars>
          <dgm:chMax val="0"/>
          <dgm:chPref val="0"/>
          <dgm:bulletEnabled val="1"/>
        </dgm:presLayoutVars>
      </dgm:prSet>
      <dgm:spPr/>
    </dgm:pt>
    <dgm:pt modelId="{DE9C30E9-77E4-4877-A0FF-EBE20E53D084}" type="pres">
      <dgm:prSet presAssocID="{526D705B-A8DC-4600-9565-6263E92E229B}" presName="desTx" presStyleLbl="alignAccFollowNode1" presStyleIdx="2" presStyleCnt="4">
        <dgm:presLayoutVars>
          <dgm:bulletEnabled val="1"/>
        </dgm:presLayoutVars>
      </dgm:prSet>
      <dgm:spPr/>
    </dgm:pt>
    <dgm:pt modelId="{8CBF5B04-0A58-4873-ACF8-DA123FA1E591}" type="pres">
      <dgm:prSet presAssocID="{C9F00806-E234-4F3C-B5B2-6580DB8FE769}" presName="space" presStyleCnt="0"/>
      <dgm:spPr/>
    </dgm:pt>
    <dgm:pt modelId="{AB7A3236-2430-41B2-BBEB-C91A3C9D78E1}" type="pres">
      <dgm:prSet presAssocID="{53B10989-4576-49F8-88F9-A8376CD9403B}" presName="composite" presStyleCnt="0"/>
      <dgm:spPr/>
    </dgm:pt>
    <dgm:pt modelId="{4511EC05-F860-4385-A294-5C8F0F321CCB}" type="pres">
      <dgm:prSet presAssocID="{53B10989-4576-49F8-88F9-A8376CD9403B}" presName="parTx" presStyleLbl="alignNode1" presStyleIdx="3" presStyleCnt="4">
        <dgm:presLayoutVars>
          <dgm:chMax val="0"/>
          <dgm:chPref val="0"/>
          <dgm:bulletEnabled val="1"/>
        </dgm:presLayoutVars>
      </dgm:prSet>
      <dgm:spPr/>
    </dgm:pt>
    <dgm:pt modelId="{56D73861-0C24-45F4-AD2E-7A6D30AC7C48}" type="pres">
      <dgm:prSet presAssocID="{53B10989-4576-49F8-88F9-A8376CD9403B}" presName="desTx" presStyleLbl="alignAccFollowNode1" presStyleIdx="3" presStyleCnt="4">
        <dgm:presLayoutVars>
          <dgm:bulletEnabled val="1"/>
        </dgm:presLayoutVars>
      </dgm:prSet>
      <dgm:spPr/>
    </dgm:pt>
  </dgm:ptLst>
  <dgm:cxnLst>
    <dgm:cxn modelId="{48638510-D88F-40DD-9C30-6A1F87537919}" srcId="{526D705B-A8DC-4600-9565-6263E92E229B}" destId="{53D738D8-FFC4-4B43-A3A8-4659F51B6146}" srcOrd="0" destOrd="0" parTransId="{3863A099-671F-4C53-8412-507AEA1A6053}" sibTransId="{283C8332-5D0D-4E61-96E6-132A27EC3EDB}"/>
    <dgm:cxn modelId="{8DB92515-5358-4A30-A515-F317B941811C}" srcId="{526D705B-A8DC-4600-9565-6263E92E229B}" destId="{01EB74AE-EA45-463F-8C68-D39EBF7B4BF3}" srcOrd="1" destOrd="0" parTransId="{51A74680-19F0-49BA-9637-CEE9EE47161C}" sibTransId="{6D28834E-2462-475B-9294-5F19F83BC130}"/>
    <dgm:cxn modelId="{21D76F1E-3C53-4E8E-AC7B-F3870012FB68}" srcId="{526D705B-A8DC-4600-9565-6263E92E229B}" destId="{72EA8F09-D954-44A6-8446-4AFA676C8E4F}" srcOrd="4" destOrd="0" parTransId="{F75B7A05-EB9F-4E97-8A99-538E4D7E70E3}" sibTransId="{37C34FB8-819C-4E09-AE36-A549BC2B30C7}"/>
    <dgm:cxn modelId="{3990EF1F-BB07-42D2-A540-0664ABDDE70B}" srcId="{0367268E-FA98-4C8D-852E-FBA3D1A1F2E7}" destId="{3FFE8E3C-4FC5-41A9-AC82-648CE4E7639B}" srcOrd="2" destOrd="0" parTransId="{3B1868DE-44C6-4C9A-BEE9-456B0CED0F49}" sibTransId="{0C72E920-CD6E-4041-925D-874FBA4F79BA}"/>
    <dgm:cxn modelId="{90D74A21-A7B4-459E-9350-EBE0737AADB3}" srcId="{B16E7E00-65E9-4D96-965E-A96EDF00CAC0}" destId="{0367268E-FA98-4C8D-852E-FBA3D1A1F2E7}" srcOrd="1" destOrd="0" parTransId="{1527A165-AA5F-481D-A4A1-527E1BD548BA}" sibTransId="{B1613CA0-521A-4693-9538-263A48598FB6}"/>
    <dgm:cxn modelId="{A3366237-1837-45A9-A070-580988536B8D}" type="presOf" srcId="{F340E8C4-67C9-47A5-82DA-A826E0327CAB}" destId="{C118883E-55FD-43A0-B4C0-A639E1A3F9A3}" srcOrd="0" destOrd="0" presId="urn:microsoft.com/office/officeart/2005/8/layout/hList1"/>
    <dgm:cxn modelId="{D3B7CC38-579A-4B42-A572-8EB06B2EEAB9}" srcId="{B16E7E00-65E9-4D96-965E-A96EDF00CAC0}" destId="{53B10989-4576-49F8-88F9-A8376CD9403B}" srcOrd="3" destOrd="0" parTransId="{C09B4C0B-C810-45F3-AEE1-B2F76E3F80DA}" sibTransId="{2798BC5B-CDE1-4205-81BF-77946E606BD5}"/>
    <dgm:cxn modelId="{42C84A3F-6E7C-43A6-9413-ADD87D74671D}" srcId="{53B10989-4576-49F8-88F9-A8376CD9403B}" destId="{01235B1C-D7D7-4FAC-99F5-1535BDBBC6B1}" srcOrd="1" destOrd="0" parTransId="{C5A8DE5A-01DD-4863-9F78-9BBD33F3626A}" sibTransId="{32505F0B-428D-48AD-896E-9C2105D49146}"/>
    <dgm:cxn modelId="{927CE366-25B0-4A3E-82E7-06C46AEDE9D0}" type="presOf" srcId="{3211CB9B-2E90-42AC-8CE6-111EF05B2947}" destId="{FAE559F7-1286-4E34-8A7E-FE4F0110D344}" srcOrd="0" destOrd="0" presId="urn:microsoft.com/office/officeart/2005/8/layout/hList1"/>
    <dgm:cxn modelId="{39F3934C-59CD-4B2D-BE7D-1B095BB391F9}" srcId="{526D705B-A8DC-4600-9565-6263E92E229B}" destId="{65918ED7-8E56-43F9-B955-0A6CA071F9B8}" srcOrd="3" destOrd="0" parTransId="{CA5D0934-3CD3-48DD-9959-2D0C0E67E984}" sibTransId="{1F69E6D6-1404-485A-9CC7-2A4992F590D9}"/>
    <dgm:cxn modelId="{8E96BA6C-A07A-414C-BA1B-EEF1BD2AE2F0}" type="presOf" srcId="{65918ED7-8E56-43F9-B955-0A6CA071F9B8}" destId="{DE9C30E9-77E4-4877-A0FF-EBE20E53D084}" srcOrd="0" destOrd="3" presId="urn:microsoft.com/office/officeart/2005/8/layout/hList1"/>
    <dgm:cxn modelId="{BB1BC76C-FFA5-42A6-AD1D-4D0F7E911CB3}" type="presOf" srcId="{0367268E-FA98-4C8D-852E-FBA3D1A1F2E7}" destId="{2BFCBA33-5F18-4B1A-A89E-CEABC6B2A323}" srcOrd="0" destOrd="0" presId="urn:microsoft.com/office/officeart/2005/8/layout/hList1"/>
    <dgm:cxn modelId="{A2943E55-A1DD-4298-AE2F-2C1B918092B7}" srcId="{0367268E-FA98-4C8D-852E-FBA3D1A1F2E7}" destId="{3211CB9B-2E90-42AC-8CE6-111EF05B2947}" srcOrd="0" destOrd="0" parTransId="{AEECEEF1-7C9F-41B7-A974-2C80C8D9DAC2}" sibTransId="{47168F42-B868-4B9F-BF32-E83AED9F7986}"/>
    <dgm:cxn modelId="{A021C657-5D7D-4255-8A80-3EDE11474D58}" type="presOf" srcId="{63BCC234-F786-40E0-814C-D9DF42B1C856}" destId="{DE9C30E9-77E4-4877-A0FF-EBE20E53D084}" srcOrd="0" destOrd="2" presId="urn:microsoft.com/office/officeart/2005/8/layout/hList1"/>
    <dgm:cxn modelId="{E473545A-21BD-43D4-B55C-BC13FB19C0E7}" type="presOf" srcId="{72EA8F09-D954-44A6-8446-4AFA676C8E4F}" destId="{DE9C30E9-77E4-4877-A0FF-EBE20E53D084}" srcOrd="0" destOrd="4" presId="urn:microsoft.com/office/officeart/2005/8/layout/hList1"/>
    <dgm:cxn modelId="{ED571F8C-DDE4-4467-87F0-F32A8600716B}" type="presOf" srcId="{526D705B-A8DC-4600-9565-6263E92E229B}" destId="{F8B5CAE4-010C-4096-8056-C9DDC1F95217}" srcOrd="0" destOrd="0" presId="urn:microsoft.com/office/officeart/2005/8/layout/hList1"/>
    <dgm:cxn modelId="{4255448D-113D-4B03-9E13-349D2383A967}" type="presOf" srcId="{53D738D8-FFC4-4B43-A3A8-4659F51B6146}" destId="{DE9C30E9-77E4-4877-A0FF-EBE20E53D084}" srcOrd="0" destOrd="0" presId="urn:microsoft.com/office/officeart/2005/8/layout/hList1"/>
    <dgm:cxn modelId="{CC3D068F-D102-4413-8837-AB284D5834C3}" srcId="{B16E7E00-65E9-4D96-965E-A96EDF00CAC0}" destId="{3B949670-470C-41FC-AFE8-8800A11744EC}" srcOrd="0" destOrd="0" parTransId="{01A00C0F-4643-451F-A824-1CC423663C7B}" sibTransId="{BA50CF83-09A8-4285-BA92-5096A50C476C}"/>
    <dgm:cxn modelId="{50CCA490-9458-4715-A898-B9E95C81E6B3}" type="presOf" srcId="{01EB74AE-EA45-463F-8C68-D39EBF7B4BF3}" destId="{DE9C30E9-77E4-4877-A0FF-EBE20E53D084}" srcOrd="0" destOrd="1" presId="urn:microsoft.com/office/officeart/2005/8/layout/hList1"/>
    <dgm:cxn modelId="{2D57E99A-212B-46A0-B3DA-170B278EA68B}" type="presOf" srcId="{53B10989-4576-49F8-88F9-A8376CD9403B}" destId="{4511EC05-F860-4385-A294-5C8F0F321CCB}" srcOrd="0" destOrd="0" presId="urn:microsoft.com/office/officeart/2005/8/layout/hList1"/>
    <dgm:cxn modelId="{D526D69C-66FB-4533-9ADD-1ED8E48E5483}" srcId="{B16E7E00-65E9-4D96-965E-A96EDF00CAC0}" destId="{526D705B-A8DC-4600-9565-6263E92E229B}" srcOrd="2" destOrd="0" parTransId="{2BC1C8A2-FE48-46B9-8E3E-3568BB241D45}" sibTransId="{C9F00806-E234-4F3C-B5B2-6580DB8FE769}"/>
    <dgm:cxn modelId="{F7CB6DAE-95DF-42E4-970C-E7EB9C275FE0}" srcId="{0367268E-FA98-4C8D-852E-FBA3D1A1F2E7}" destId="{33D7A387-2D5D-4812-8FCF-9945C705C29C}" srcOrd="1" destOrd="0" parTransId="{82FFB903-5676-481F-AD7C-A1B98869B082}" sibTransId="{F2B3ED48-AD6F-4C1C-B4B5-C1B8BCFD46CA}"/>
    <dgm:cxn modelId="{580090AF-24B1-46C7-9BDC-48A346BFC271}" type="presOf" srcId="{B16E7E00-65E9-4D96-965E-A96EDF00CAC0}" destId="{2D1E1F87-2245-4A38-848F-51D93B06CFBD}" srcOrd="0" destOrd="0" presId="urn:microsoft.com/office/officeart/2005/8/layout/hList1"/>
    <dgm:cxn modelId="{76FA42B1-0823-47C3-986D-4397DBC4378A}" type="presOf" srcId="{3B949670-470C-41FC-AFE8-8800A11744EC}" destId="{8CFA00A6-34B0-4ACF-8976-1364D84B1712}" srcOrd="0" destOrd="0" presId="urn:microsoft.com/office/officeart/2005/8/layout/hList1"/>
    <dgm:cxn modelId="{87E668C1-94C6-47F8-B716-C951BBA637DB}" srcId="{526D705B-A8DC-4600-9565-6263E92E229B}" destId="{63BCC234-F786-40E0-814C-D9DF42B1C856}" srcOrd="2" destOrd="0" parTransId="{271A9EFB-B18E-4981-807E-1A9FF1EEF772}" sibTransId="{018504EC-74FD-4A3D-B196-D2D7522D9BF6}"/>
    <dgm:cxn modelId="{66A22CC4-FBB3-4E04-B72F-F674B545C0D8}" type="presOf" srcId="{3FFE8E3C-4FC5-41A9-AC82-648CE4E7639B}" destId="{FAE559F7-1286-4E34-8A7E-FE4F0110D344}" srcOrd="0" destOrd="2" presId="urn:microsoft.com/office/officeart/2005/8/layout/hList1"/>
    <dgm:cxn modelId="{97E8DAC6-C825-4E56-B60B-3E85FD3EB1A4}" type="presOf" srcId="{33D7A387-2D5D-4812-8FCF-9945C705C29C}" destId="{FAE559F7-1286-4E34-8A7E-FE4F0110D344}" srcOrd="0" destOrd="1" presId="urn:microsoft.com/office/officeart/2005/8/layout/hList1"/>
    <dgm:cxn modelId="{EEC533D8-7DE2-43DE-9DE3-9FF09D2C55EB}" type="presOf" srcId="{E1E235AC-CD8F-42A6-B132-89F45D8F51C2}" destId="{56D73861-0C24-45F4-AD2E-7A6D30AC7C48}" srcOrd="0" destOrd="0" presId="urn:microsoft.com/office/officeart/2005/8/layout/hList1"/>
    <dgm:cxn modelId="{7F5CDDD9-2EA0-4031-8AEF-EED94270BD8F}" type="presOf" srcId="{01235B1C-D7D7-4FAC-99F5-1535BDBBC6B1}" destId="{56D73861-0C24-45F4-AD2E-7A6D30AC7C48}" srcOrd="0" destOrd="1" presId="urn:microsoft.com/office/officeart/2005/8/layout/hList1"/>
    <dgm:cxn modelId="{2CBB7FE1-8793-437A-82EF-9B9C6C499240}" srcId="{53B10989-4576-49F8-88F9-A8376CD9403B}" destId="{E1E235AC-CD8F-42A6-B132-89F45D8F51C2}" srcOrd="0" destOrd="0" parTransId="{D9FFC40D-AEDA-4FFE-9CB8-81D541EF1976}" sibTransId="{F5C3EE55-4B15-4987-89A8-1DE86CAB9F7F}"/>
    <dgm:cxn modelId="{F9A20DF3-B209-46BD-B509-9C6380DD65C5}" srcId="{3B949670-470C-41FC-AFE8-8800A11744EC}" destId="{F340E8C4-67C9-47A5-82DA-A826E0327CAB}" srcOrd="0" destOrd="0" parTransId="{391E8437-B488-4CB0-B4D6-FA742F23D76F}" sibTransId="{F9EE6A34-1CF7-4172-8CC4-C6F229C6472A}"/>
    <dgm:cxn modelId="{153C8FCA-8312-4B7F-9250-2245AB057267}" type="presParOf" srcId="{2D1E1F87-2245-4A38-848F-51D93B06CFBD}" destId="{3721F128-E991-4C9B-97D4-5BFFC9B086BC}" srcOrd="0" destOrd="0" presId="urn:microsoft.com/office/officeart/2005/8/layout/hList1"/>
    <dgm:cxn modelId="{87D56F39-FB50-42A6-A434-E2784F82066B}" type="presParOf" srcId="{3721F128-E991-4C9B-97D4-5BFFC9B086BC}" destId="{8CFA00A6-34B0-4ACF-8976-1364D84B1712}" srcOrd="0" destOrd="0" presId="urn:microsoft.com/office/officeart/2005/8/layout/hList1"/>
    <dgm:cxn modelId="{DB6FAB84-7312-46E5-AEE6-E7EB5D40482D}" type="presParOf" srcId="{3721F128-E991-4C9B-97D4-5BFFC9B086BC}" destId="{C118883E-55FD-43A0-B4C0-A639E1A3F9A3}" srcOrd="1" destOrd="0" presId="urn:microsoft.com/office/officeart/2005/8/layout/hList1"/>
    <dgm:cxn modelId="{9BC97A7B-6914-4190-8B7B-32DC5B6C5D41}" type="presParOf" srcId="{2D1E1F87-2245-4A38-848F-51D93B06CFBD}" destId="{08400D0D-4542-4470-9052-0D4C938FB351}" srcOrd="1" destOrd="0" presId="urn:microsoft.com/office/officeart/2005/8/layout/hList1"/>
    <dgm:cxn modelId="{6105FF8E-F8F6-4221-A2E2-6DFBBE118FAF}" type="presParOf" srcId="{2D1E1F87-2245-4A38-848F-51D93B06CFBD}" destId="{82846E85-C6C5-41F4-BEB4-CC1CEB84E3A1}" srcOrd="2" destOrd="0" presId="urn:microsoft.com/office/officeart/2005/8/layout/hList1"/>
    <dgm:cxn modelId="{D92AF798-D73A-47E2-B5E6-54B09895CEC1}" type="presParOf" srcId="{82846E85-C6C5-41F4-BEB4-CC1CEB84E3A1}" destId="{2BFCBA33-5F18-4B1A-A89E-CEABC6B2A323}" srcOrd="0" destOrd="0" presId="urn:microsoft.com/office/officeart/2005/8/layout/hList1"/>
    <dgm:cxn modelId="{E59ED0B9-4AA6-485D-B717-0D5D2081B447}" type="presParOf" srcId="{82846E85-C6C5-41F4-BEB4-CC1CEB84E3A1}" destId="{FAE559F7-1286-4E34-8A7E-FE4F0110D344}" srcOrd="1" destOrd="0" presId="urn:microsoft.com/office/officeart/2005/8/layout/hList1"/>
    <dgm:cxn modelId="{8CBA761B-FAA2-4D13-9CD7-F2F98587D2EC}" type="presParOf" srcId="{2D1E1F87-2245-4A38-848F-51D93B06CFBD}" destId="{5DC8B4D5-46CD-4A56-BB4E-84300826F579}" srcOrd="3" destOrd="0" presId="urn:microsoft.com/office/officeart/2005/8/layout/hList1"/>
    <dgm:cxn modelId="{96DC9177-6629-4150-9B33-842132D0600F}" type="presParOf" srcId="{2D1E1F87-2245-4A38-848F-51D93B06CFBD}" destId="{A3677987-6306-4C10-BEF8-C3B8DC1570D2}" srcOrd="4" destOrd="0" presId="urn:microsoft.com/office/officeart/2005/8/layout/hList1"/>
    <dgm:cxn modelId="{B1636C7F-A5A8-4FC6-8C79-1A62814EBE6B}" type="presParOf" srcId="{A3677987-6306-4C10-BEF8-C3B8DC1570D2}" destId="{F8B5CAE4-010C-4096-8056-C9DDC1F95217}" srcOrd="0" destOrd="0" presId="urn:microsoft.com/office/officeart/2005/8/layout/hList1"/>
    <dgm:cxn modelId="{C2402E37-B083-4FC3-87BB-AC4C0A845787}" type="presParOf" srcId="{A3677987-6306-4C10-BEF8-C3B8DC1570D2}" destId="{DE9C30E9-77E4-4877-A0FF-EBE20E53D084}" srcOrd="1" destOrd="0" presId="urn:microsoft.com/office/officeart/2005/8/layout/hList1"/>
    <dgm:cxn modelId="{6402A500-90F5-4B18-BCCF-537ED0E855D0}" type="presParOf" srcId="{2D1E1F87-2245-4A38-848F-51D93B06CFBD}" destId="{8CBF5B04-0A58-4873-ACF8-DA123FA1E591}" srcOrd="5" destOrd="0" presId="urn:microsoft.com/office/officeart/2005/8/layout/hList1"/>
    <dgm:cxn modelId="{F2C9AF3B-38FC-4B7C-8255-9A6F4011AA63}" type="presParOf" srcId="{2D1E1F87-2245-4A38-848F-51D93B06CFBD}" destId="{AB7A3236-2430-41B2-BBEB-C91A3C9D78E1}" srcOrd="6" destOrd="0" presId="urn:microsoft.com/office/officeart/2005/8/layout/hList1"/>
    <dgm:cxn modelId="{196C218D-0989-4450-BA2B-9D90AD4062C8}" type="presParOf" srcId="{AB7A3236-2430-41B2-BBEB-C91A3C9D78E1}" destId="{4511EC05-F860-4385-A294-5C8F0F321CCB}" srcOrd="0" destOrd="0" presId="urn:microsoft.com/office/officeart/2005/8/layout/hList1"/>
    <dgm:cxn modelId="{54102638-8DC2-4DFD-93BD-B1BE718EC56C}" type="presParOf" srcId="{AB7A3236-2430-41B2-BBEB-C91A3C9D78E1}" destId="{56D73861-0C24-45F4-AD2E-7A6D30AC7C4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47A00D-C9C4-4CF7-8743-817942F7DF9B}"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4EE2868A-B025-4CCC-BB01-6D0FFE593596}">
      <dgm:prSet phldrT="[Text]"/>
      <dgm:spPr/>
      <dgm:t>
        <a:bodyPr/>
        <a:lstStyle/>
        <a:p>
          <a:r>
            <a:rPr lang="en-US" dirty="0"/>
            <a:t>Overdose Prevention</a:t>
          </a:r>
        </a:p>
      </dgm:t>
    </dgm:pt>
    <dgm:pt modelId="{3BE8EB53-F7F4-4CA5-8C70-6485F1631926}" type="parTrans" cxnId="{CF3332E4-B58E-4AFA-98D2-1B1C5B156999}">
      <dgm:prSet/>
      <dgm:spPr/>
      <dgm:t>
        <a:bodyPr/>
        <a:lstStyle/>
        <a:p>
          <a:endParaRPr lang="en-US"/>
        </a:p>
      </dgm:t>
    </dgm:pt>
    <dgm:pt modelId="{BB828C37-0649-46C0-A0DE-283FD5B17E8F}" type="sibTrans" cxnId="{CF3332E4-B58E-4AFA-98D2-1B1C5B156999}">
      <dgm:prSet/>
      <dgm:spPr/>
      <dgm:t>
        <a:bodyPr/>
        <a:lstStyle/>
        <a:p>
          <a:endParaRPr lang="en-US"/>
        </a:p>
      </dgm:t>
    </dgm:pt>
    <dgm:pt modelId="{E4EA3450-515C-4ADF-9825-67D617B7387F}">
      <dgm:prSet phldrT="[Text]"/>
      <dgm:spPr/>
      <dgm:t>
        <a:bodyPr/>
        <a:lstStyle/>
        <a:p>
          <a:r>
            <a:rPr lang="en-US" dirty="0"/>
            <a:t>Carry Naloxone</a:t>
          </a:r>
        </a:p>
      </dgm:t>
    </dgm:pt>
    <dgm:pt modelId="{623B819A-F27A-45AC-934B-78EC958B7745}" type="parTrans" cxnId="{C057636A-62C6-430F-81E3-68CDE52367D0}">
      <dgm:prSet/>
      <dgm:spPr/>
      <dgm:t>
        <a:bodyPr/>
        <a:lstStyle/>
        <a:p>
          <a:endParaRPr lang="en-US"/>
        </a:p>
      </dgm:t>
    </dgm:pt>
    <dgm:pt modelId="{287519DA-FC4F-4317-AD4C-0F38209E3C5A}" type="sibTrans" cxnId="{C057636A-62C6-430F-81E3-68CDE52367D0}">
      <dgm:prSet/>
      <dgm:spPr/>
      <dgm:t>
        <a:bodyPr/>
        <a:lstStyle/>
        <a:p>
          <a:endParaRPr lang="en-US"/>
        </a:p>
      </dgm:t>
    </dgm:pt>
    <dgm:pt modelId="{A5525DBE-1D3F-4AA9-A500-9AD4C20CE3F9}">
      <dgm:prSet phldrT="[Text]"/>
      <dgm:spPr/>
      <dgm:t>
        <a:bodyPr/>
        <a:lstStyle/>
        <a:p>
          <a:r>
            <a:rPr lang="en-US" dirty="0"/>
            <a:t>Never Use Alone</a:t>
          </a:r>
        </a:p>
      </dgm:t>
    </dgm:pt>
    <dgm:pt modelId="{3ACC5B0B-8B38-4782-B501-B7C48FC14571}" type="parTrans" cxnId="{9BC0B3BC-EE9E-4F33-AAE5-F7727F82025E}">
      <dgm:prSet/>
      <dgm:spPr/>
      <dgm:t>
        <a:bodyPr/>
        <a:lstStyle/>
        <a:p>
          <a:endParaRPr lang="en-US"/>
        </a:p>
      </dgm:t>
    </dgm:pt>
    <dgm:pt modelId="{FBF9F558-BDFA-4DE4-8466-FF255625B7D1}" type="sibTrans" cxnId="{9BC0B3BC-EE9E-4F33-AAE5-F7727F82025E}">
      <dgm:prSet/>
      <dgm:spPr/>
      <dgm:t>
        <a:bodyPr/>
        <a:lstStyle/>
        <a:p>
          <a:endParaRPr lang="en-US"/>
        </a:p>
      </dgm:t>
    </dgm:pt>
    <dgm:pt modelId="{99FEBAB0-FA44-4084-A86C-8A31FE22E0C8}">
      <dgm:prSet phldrT="[Text]"/>
      <dgm:spPr/>
      <dgm:t>
        <a:bodyPr/>
        <a:lstStyle/>
        <a:p>
          <a:r>
            <a:rPr lang="en-US" dirty="0"/>
            <a:t>Avoid Mixing</a:t>
          </a:r>
        </a:p>
      </dgm:t>
    </dgm:pt>
    <dgm:pt modelId="{21BD49C3-BCC9-48FB-A645-FA3FF6F2F62A}" type="parTrans" cxnId="{A7B21015-A9D7-4015-A7CC-28D546CFE0B7}">
      <dgm:prSet/>
      <dgm:spPr/>
      <dgm:t>
        <a:bodyPr/>
        <a:lstStyle/>
        <a:p>
          <a:endParaRPr lang="en-US"/>
        </a:p>
      </dgm:t>
    </dgm:pt>
    <dgm:pt modelId="{3F292446-2921-4F9A-9CDC-80FBA123F54C}" type="sibTrans" cxnId="{A7B21015-A9D7-4015-A7CC-28D546CFE0B7}">
      <dgm:prSet/>
      <dgm:spPr/>
      <dgm:t>
        <a:bodyPr/>
        <a:lstStyle/>
        <a:p>
          <a:endParaRPr lang="en-US"/>
        </a:p>
      </dgm:t>
    </dgm:pt>
    <dgm:pt modelId="{DE784200-A605-4C3D-91CC-06DA45FA4F5B}">
      <dgm:prSet phldrT="[Text]"/>
      <dgm:spPr/>
      <dgm:t>
        <a:bodyPr/>
        <a:lstStyle/>
        <a:p>
          <a:r>
            <a:rPr lang="en-US" dirty="0"/>
            <a:t>Consider supply</a:t>
          </a:r>
        </a:p>
      </dgm:t>
    </dgm:pt>
    <dgm:pt modelId="{E3A083B8-8518-4243-8BB8-75709633C419}" type="parTrans" cxnId="{7C4D756D-4EAD-409E-B083-DEAEACDCE459}">
      <dgm:prSet/>
      <dgm:spPr/>
      <dgm:t>
        <a:bodyPr/>
        <a:lstStyle/>
        <a:p>
          <a:endParaRPr lang="en-US"/>
        </a:p>
      </dgm:t>
    </dgm:pt>
    <dgm:pt modelId="{F6642E5B-7F23-497F-A1B6-2AC586D141E7}" type="sibTrans" cxnId="{7C4D756D-4EAD-409E-B083-DEAEACDCE459}">
      <dgm:prSet/>
      <dgm:spPr/>
      <dgm:t>
        <a:bodyPr/>
        <a:lstStyle/>
        <a:p>
          <a:endParaRPr lang="en-US"/>
        </a:p>
      </dgm:t>
    </dgm:pt>
    <dgm:pt modelId="{10797F69-827A-4C0E-A00E-A8ACEB3EA574}">
      <dgm:prSet phldrT="[Text]"/>
      <dgm:spPr/>
      <dgm:t>
        <a:bodyPr/>
        <a:lstStyle/>
        <a:p>
          <a:r>
            <a:rPr lang="en-US" dirty="0"/>
            <a:t>Consider tolerance</a:t>
          </a:r>
        </a:p>
      </dgm:t>
    </dgm:pt>
    <dgm:pt modelId="{0F68FDC2-10B5-4891-B600-518C87406096}" type="parTrans" cxnId="{070027A0-D21F-48A5-A739-E94C955B0596}">
      <dgm:prSet/>
      <dgm:spPr/>
      <dgm:t>
        <a:bodyPr/>
        <a:lstStyle/>
        <a:p>
          <a:endParaRPr lang="en-US"/>
        </a:p>
      </dgm:t>
    </dgm:pt>
    <dgm:pt modelId="{2427D44D-8FF7-4B93-908C-B72985239694}" type="sibTrans" cxnId="{070027A0-D21F-48A5-A739-E94C955B0596}">
      <dgm:prSet/>
      <dgm:spPr/>
      <dgm:t>
        <a:bodyPr/>
        <a:lstStyle/>
        <a:p>
          <a:endParaRPr lang="en-US"/>
        </a:p>
      </dgm:t>
    </dgm:pt>
    <dgm:pt modelId="{6EDCDE60-EA54-4AD7-97F4-1C24D94EC0C1}" type="pres">
      <dgm:prSet presAssocID="{5447A00D-C9C4-4CF7-8743-817942F7DF9B}" presName="cycle" presStyleCnt="0">
        <dgm:presLayoutVars>
          <dgm:chMax val="1"/>
          <dgm:dir/>
          <dgm:animLvl val="ctr"/>
          <dgm:resizeHandles val="exact"/>
        </dgm:presLayoutVars>
      </dgm:prSet>
      <dgm:spPr/>
    </dgm:pt>
    <dgm:pt modelId="{01433F6A-625E-4672-9548-673FFFF01915}" type="pres">
      <dgm:prSet presAssocID="{4EE2868A-B025-4CCC-BB01-6D0FFE593596}" presName="centerShape" presStyleLbl="node0" presStyleIdx="0" presStyleCnt="1"/>
      <dgm:spPr/>
    </dgm:pt>
    <dgm:pt modelId="{5D365B6F-3B2C-49D6-AF0F-0DD6826A373E}" type="pres">
      <dgm:prSet presAssocID="{623B819A-F27A-45AC-934B-78EC958B7745}" presName="parTrans" presStyleLbl="bgSibTrans2D1" presStyleIdx="0" presStyleCnt="5"/>
      <dgm:spPr/>
    </dgm:pt>
    <dgm:pt modelId="{CD23FE86-A4ED-468A-866B-A8C0C20256C3}" type="pres">
      <dgm:prSet presAssocID="{E4EA3450-515C-4ADF-9825-67D617B7387F}" presName="node" presStyleLbl="node1" presStyleIdx="0" presStyleCnt="5">
        <dgm:presLayoutVars>
          <dgm:bulletEnabled val="1"/>
        </dgm:presLayoutVars>
      </dgm:prSet>
      <dgm:spPr/>
    </dgm:pt>
    <dgm:pt modelId="{8F5946C3-F954-4959-8D1D-885DF317AA1A}" type="pres">
      <dgm:prSet presAssocID="{3ACC5B0B-8B38-4782-B501-B7C48FC14571}" presName="parTrans" presStyleLbl="bgSibTrans2D1" presStyleIdx="1" presStyleCnt="5"/>
      <dgm:spPr/>
    </dgm:pt>
    <dgm:pt modelId="{6C2CE1AB-A0DA-4D23-85D2-2FE825C5F50A}" type="pres">
      <dgm:prSet presAssocID="{A5525DBE-1D3F-4AA9-A500-9AD4C20CE3F9}" presName="node" presStyleLbl="node1" presStyleIdx="1" presStyleCnt="5">
        <dgm:presLayoutVars>
          <dgm:bulletEnabled val="1"/>
        </dgm:presLayoutVars>
      </dgm:prSet>
      <dgm:spPr/>
    </dgm:pt>
    <dgm:pt modelId="{AA399FF2-28F1-48D5-AD9D-AAE3FC704FA2}" type="pres">
      <dgm:prSet presAssocID="{21BD49C3-BCC9-48FB-A645-FA3FF6F2F62A}" presName="parTrans" presStyleLbl="bgSibTrans2D1" presStyleIdx="2" presStyleCnt="5"/>
      <dgm:spPr/>
    </dgm:pt>
    <dgm:pt modelId="{662D5C2B-3694-44CD-9B44-932FFB42A670}" type="pres">
      <dgm:prSet presAssocID="{99FEBAB0-FA44-4084-A86C-8A31FE22E0C8}" presName="node" presStyleLbl="node1" presStyleIdx="2" presStyleCnt="5">
        <dgm:presLayoutVars>
          <dgm:bulletEnabled val="1"/>
        </dgm:presLayoutVars>
      </dgm:prSet>
      <dgm:spPr/>
    </dgm:pt>
    <dgm:pt modelId="{24252316-4F64-4F5F-BCDE-E652E1016E91}" type="pres">
      <dgm:prSet presAssocID="{0F68FDC2-10B5-4891-B600-518C87406096}" presName="parTrans" presStyleLbl="bgSibTrans2D1" presStyleIdx="3" presStyleCnt="5"/>
      <dgm:spPr/>
    </dgm:pt>
    <dgm:pt modelId="{63D3967E-2BA4-478B-88F6-DD7F9343BD01}" type="pres">
      <dgm:prSet presAssocID="{10797F69-827A-4C0E-A00E-A8ACEB3EA574}" presName="node" presStyleLbl="node1" presStyleIdx="3" presStyleCnt="5">
        <dgm:presLayoutVars>
          <dgm:bulletEnabled val="1"/>
        </dgm:presLayoutVars>
      </dgm:prSet>
      <dgm:spPr/>
    </dgm:pt>
    <dgm:pt modelId="{D1DC6BBE-AD55-4DDE-B758-2FC38E9C13A7}" type="pres">
      <dgm:prSet presAssocID="{E3A083B8-8518-4243-8BB8-75709633C419}" presName="parTrans" presStyleLbl="bgSibTrans2D1" presStyleIdx="4" presStyleCnt="5"/>
      <dgm:spPr/>
    </dgm:pt>
    <dgm:pt modelId="{29CBBD20-9DBD-471C-A7D8-D30CD9984166}" type="pres">
      <dgm:prSet presAssocID="{DE784200-A605-4C3D-91CC-06DA45FA4F5B}" presName="node" presStyleLbl="node1" presStyleIdx="4" presStyleCnt="5">
        <dgm:presLayoutVars>
          <dgm:bulletEnabled val="1"/>
        </dgm:presLayoutVars>
      </dgm:prSet>
      <dgm:spPr/>
    </dgm:pt>
  </dgm:ptLst>
  <dgm:cxnLst>
    <dgm:cxn modelId="{16592A01-5950-477F-A544-CFF085C89BC7}" type="presOf" srcId="{623B819A-F27A-45AC-934B-78EC958B7745}" destId="{5D365B6F-3B2C-49D6-AF0F-0DD6826A373E}" srcOrd="0" destOrd="0" presId="urn:microsoft.com/office/officeart/2005/8/layout/radial4"/>
    <dgm:cxn modelId="{A7B21015-A9D7-4015-A7CC-28D546CFE0B7}" srcId="{4EE2868A-B025-4CCC-BB01-6D0FFE593596}" destId="{99FEBAB0-FA44-4084-A86C-8A31FE22E0C8}" srcOrd="2" destOrd="0" parTransId="{21BD49C3-BCC9-48FB-A645-FA3FF6F2F62A}" sibTransId="{3F292446-2921-4F9A-9CDC-80FBA123F54C}"/>
    <dgm:cxn modelId="{FC9E1624-AA4D-4DD9-B8DF-4A34EA4053DC}" type="presOf" srcId="{5447A00D-C9C4-4CF7-8743-817942F7DF9B}" destId="{6EDCDE60-EA54-4AD7-97F4-1C24D94EC0C1}" srcOrd="0" destOrd="0" presId="urn:microsoft.com/office/officeart/2005/8/layout/radial4"/>
    <dgm:cxn modelId="{C25C7B37-DBBE-413A-8811-3DB3BF74718C}" type="presOf" srcId="{10797F69-827A-4C0E-A00E-A8ACEB3EA574}" destId="{63D3967E-2BA4-478B-88F6-DD7F9343BD01}" srcOrd="0" destOrd="0" presId="urn:microsoft.com/office/officeart/2005/8/layout/radial4"/>
    <dgm:cxn modelId="{71B43F60-C6D2-40EE-B89E-C713F7F9ADCF}" type="presOf" srcId="{4EE2868A-B025-4CCC-BB01-6D0FFE593596}" destId="{01433F6A-625E-4672-9548-673FFFF01915}" srcOrd="0" destOrd="0" presId="urn:microsoft.com/office/officeart/2005/8/layout/radial4"/>
    <dgm:cxn modelId="{C057636A-62C6-430F-81E3-68CDE52367D0}" srcId="{4EE2868A-B025-4CCC-BB01-6D0FFE593596}" destId="{E4EA3450-515C-4ADF-9825-67D617B7387F}" srcOrd="0" destOrd="0" parTransId="{623B819A-F27A-45AC-934B-78EC958B7745}" sibTransId="{287519DA-FC4F-4317-AD4C-0F38209E3C5A}"/>
    <dgm:cxn modelId="{7C4D756D-4EAD-409E-B083-DEAEACDCE459}" srcId="{4EE2868A-B025-4CCC-BB01-6D0FFE593596}" destId="{DE784200-A605-4C3D-91CC-06DA45FA4F5B}" srcOrd="4" destOrd="0" parTransId="{E3A083B8-8518-4243-8BB8-75709633C419}" sibTransId="{F6642E5B-7F23-497F-A1B6-2AC586D141E7}"/>
    <dgm:cxn modelId="{153F1972-C8D5-4F6A-9DE5-E2D8FAFAD0D7}" type="presOf" srcId="{99FEBAB0-FA44-4084-A86C-8A31FE22E0C8}" destId="{662D5C2B-3694-44CD-9B44-932FFB42A670}" srcOrd="0" destOrd="0" presId="urn:microsoft.com/office/officeart/2005/8/layout/radial4"/>
    <dgm:cxn modelId="{8615B257-4161-4B45-B665-C95F4A113AE6}" type="presOf" srcId="{0F68FDC2-10B5-4891-B600-518C87406096}" destId="{24252316-4F64-4F5F-BCDE-E652E1016E91}" srcOrd="0" destOrd="0" presId="urn:microsoft.com/office/officeart/2005/8/layout/radial4"/>
    <dgm:cxn modelId="{77482294-981D-4777-B1E4-F355A6DD204D}" type="presOf" srcId="{21BD49C3-BCC9-48FB-A645-FA3FF6F2F62A}" destId="{AA399FF2-28F1-48D5-AD9D-AAE3FC704FA2}" srcOrd="0" destOrd="0" presId="urn:microsoft.com/office/officeart/2005/8/layout/radial4"/>
    <dgm:cxn modelId="{070027A0-D21F-48A5-A739-E94C955B0596}" srcId="{4EE2868A-B025-4CCC-BB01-6D0FFE593596}" destId="{10797F69-827A-4C0E-A00E-A8ACEB3EA574}" srcOrd="3" destOrd="0" parTransId="{0F68FDC2-10B5-4891-B600-518C87406096}" sibTransId="{2427D44D-8FF7-4B93-908C-B72985239694}"/>
    <dgm:cxn modelId="{797FCBAE-AEAA-4CE5-8070-DF9DCB2CBECF}" type="presOf" srcId="{DE784200-A605-4C3D-91CC-06DA45FA4F5B}" destId="{29CBBD20-9DBD-471C-A7D8-D30CD9984166}" srcOrd="0" destOrd="0" presId="urn:microsoft.com/office/officeart/2005/8/layout/radial4"/>
    <dgm:cxn modelId="{9BC0B3BC-EE9E-4F33-AAE5-F7727F82025E}" srcId="{4EE2868A-B025-4CCC-BB01-6D0FFE593596}" destId="{A5525DBE-1D3F-4AA9-A500-9AD4C20CE3F9}" srcOrd="1" destOrd="0" parTransId="{3ACC5B0B-8B38-4782-B501-B7C48FC14571}" sibTransId="{FBF9F558-BDFA-4DE4-8466-FF255625B7D1}"/>
    <dgm:cxn modelId="{0620D8BD-034F-42E7-BB9B-D7DC160A54A7}" type="presOf" srcId="{E3A083B8-8518-4243-8BB8-75709633C419}" destId="{D1DC6BBE-AD55-4DDE-B758-2FC38E9C13A7}" srcOrd="0" destOrd="0" presId="urn:microsoft.com/office/officeart/2005/8/layout/radial4"/>
    <dgm:cxn modelId="{6DBA2BCA-9FDC-4B73-8D5B-BAF983C4398B}" type="presOf" srcId="{3ACC5B0B-8B38-4782-B501-B7C48FC14571}" destId="{8F5946C3-F954-4959-8D1D-885DF317AA1A}" srcOrd="0" destOrd="0" presId="urn:microsoft.com/office/officeart/2005/8/layout/radial4"/>
    <dgm:cxn modelId="{47DBA1CD-F3FF-4EFB-A9F1-FA8E5CB1115E}" type="presOf" srcId="{A5525DBE-1D3F-4AA9-A500-9AD4C20CE3F9}" destId="{6C2CE1AB-A0DA-4D23-85D2-2FE825C5F50A}" srcOrd="0" destOrd="0" presId="urn:microsoft.com/office/officeart/2005/8/layout/radial4"/>
    <dgm:cxn modelId="{665A89D4-5C08-436C-B432-A4CE00D71492}" type="presOf" srcId="{E4EA3450-515C-4ADF-9825-67D617B7387F}" destId="{CD23FE86-A4ED-468A-866B-A8C0C20256C3}" srcOrd="0" destOrd="0" presId="urn:microsoft.com/office/officeart/2005/8/layout/radial4"/>
    <dgm:cxn modelId="{CF3332E4-B58E-4AFA-98D2-1B1C5B156999}" srcId="{5447A00D-C9C4-4CF7-8743-817942F7DF9B}" destId="{4EE2868A-B025-4CCC-BB01-6D0FFE593596}" srcOrd="0" destOrd="0" parTransId="{3BE8EB53-F7F4-4CA5-8C70-6485F1631926}" sibTransId="{BB828C37-0649-46C0-A0DE-283FD5B17E8F}"/>
    <dgm:cxn modelId="{DE6C8740-F2A4-4E10-BCC8-77A7FACF8BF7}" type="presParOf" srcId="{6EDCDE60-EA54-4AD7-97F4-1C24D94EC0C1}" destId="{01433F6A-625E-4672-9548-673FFFF01915}" srcOrd="0" destOrd="0" presId="urn:microsoft.com/office/officeart/2005/8/layout/radial4"/>
    <dgm:cxn modelId="{E5D8DE0D-196D-4FC7-9653-449FDEF5A49B}" type="presParOf" srcId="{6EDCDE60-EA54-4AD7-97F4-1C24D94EC0C1}" destId="{5D365B6F-3B2C-49D6-AF0F-0DD6826A373E}" srcOrd="1" destOrd="0" presId="urn:microsoft.com/office/officeart/2005/8/layout/radial4"/>
    <dgm:cxn modelId="{C5AC3AA1-2F7D-4038-9D3D-01167C86C1AA}" type="presParOf" srcId="{6EDCDE60-EA54-4AD7-97F4-1C24D94EC0C1}" destId="{CD23FE86-A4ED-468A-866B-A8C0C20256C3}" srcOrd="2" destOrd="0" presId="urn:microsoft.com/office/officeart/2005/8/layout/radial4"/>
    <dgm:cxn modelId="{5C583425-CF71-4CAF-8F78-BBB36F30D642}" type="presParOf" srcId="{6EDCDE60-EA54-4AD7-97F4-1C24D94EC0C1}" destId="{8F5946C3-F954-4959-8D1D-885DF317AA1A}" srcOrd="3" destOrd="0" presId="urn:microsoft.com/office/officeart/2005/8/layout/radial4"/>
    <dgm:cxn modelId="{EAE20190-CDF6-4186-B7B3-80B9ECB2CECD}" type="presParOf" srcId="{6EDCDE60-EA54-4AD7-97F4-1C24D94EC0C1}" destId="{6C2CE1AB-A0DA-4D23-85D2-2FE825C5F50A}" srcOrd="4" destOrd="0" presId="urn:microsoft.com/office/officeart/2005/8/layout/radial4"/>
    <dgm:cxn modelId="{9223989B-E6A7-4714-BD24-2D2FC07BCA6B}" type="presParOf" srcId="{6EDCDE60-EA54-4AD7-97F4-1C24D94EC0C1}" destId="{AA399FF2-28F1-48D5-AD9D-AAE3FC704FA2}" srcOrd="5" destOrd="0" presId="urn:microsoft.com/office/officeart/2005/8/layout/radial4"/>
    <dgm:cxn modelId="{2DE0E898-8E98-44F8-ADDF-4C689AF36B5B}" type="presParOf" srcId="{6EDCDE60-EA54-4AD7-97F4-1C24D94EC0C1}" destId="{662D5C2B-3694-44CD-9B44-932FFB42A670}" srcOrd="6" destOrd="0" presId="urn:microsoft.com/office/officeart/2005/8/layout/radial4"/>
    <dgm:cxn modelId="{C61B05E7-3C11-467A-B9D3-52C9E3D2D624}" type="presParOf" srcId="{6EDCDE60-EA54-4AD7-97F4-1C24D94EC0C1}" destId="{24252316-4F64-4F5F-BCDE-E652E1016E91}" srcOrd="7" destOrd="0" presId="urn:microsoft.com/office/officeart/2005/8/layout/radial4"/>
    <dgm:cxn modelId="{EA215046-C284-454D-B47A-270773531FA5}" type="presParOf" srcId="{6EDCDE60-EA54-4AD7-97F4-1C24D94EC0C1}" destId="{63D3967E-2BA4-478B-88F6-DD7F9343BD01}" srcOrd="8" destOrd="0" presId="urn:microsoft.com/office/officeart/2005/8/layout/radial4"/>
    <dgm:cxn modelId="{BF3C2C67-ECD8-4007-8A0A-B36EFABC59D6}" type="presParOf" srcId="{6EDCDE60-EA54-4AD7-97F4-1C24D94EC0C1}" destId="{D1DC6BBE-AD55-4DDE-B758-2FC38E9C13A7}" srcOrd="9" destOrd="0" presId="urn:microsoft.com/office/officeart/2005/8/layout/radial4"/>
    <dgm:cxn modelId="{4716633D-0A86-4FF5-AD38-5168821A606C}" type="presParOf" srcId="{6EDCDE60-EA54-4AD7-97F4-1C24D94EC0C1}" destId="{29CBBD20-9DBD-471C-A7D8-D30CD998416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7859FDD-8A13-0E42-B4D1-B283DF343C3F}" type="doc">
      <dgm:prSet loTypeId="urn:microsoft.com/office/officeart/2005/8/layout/cycle8" loCatId="" qsTypeId="urn:microsoft.com/office/officeart/2005/8/quickstyle/simple1" qsCatId="simple" csTypeId="urn:microsoft.com/office/officeart/2005/8/colors/accent1_2" csCatId="accent1" phldr="1"/>
      <dgm:spPr/>
      <dgm:t>
        <a:bodyPr/>
        <a:lstStyle/>
        <a:p>
          <a:endParaRPr lang="en-US"/>
        </a:p>
      </dgm:t>
    </dgm:pt>
    <dgm:pt modelId="{C4C82E10-9C33-FE48-AF29-9FB1AC8077E4}">
      <dgm:prSet phldrT="[Text]"/>
      <dgm:spPr/>
      <dgm:t>
        <a:bodyPr/>
        <a:lstStyle/>
        <a:p>
          <a:r>
            <a:rPr lang="en-US" dirty="0"/>
            <a:t>Pragmatism</a:t>
          </a:r>
        </a:p>
      </dgm:t>
    </dgm:pt>
    <dgm:pt modelId="{E5B140EB-5F5A-DB4C-B017-0373BCB84CF1}" type="parTrans" cxnId="{7F5D9785-B1B8-0D4C-8E0B-434797FEF3B1}">
      <dgm:prSet/>
      <dgm:spPr/>
      <dgm:t>
        <a:bodyPr/>
        <a:lstStyle/>
        <a:p>
          <a:endParaRPr lang="en-US"/>
        </a:p>
      </dgm:t>
    </dgm:pt>
    <dgm:pt modelId="{110B670A-4A62-BE43-A7FA-D90283871A70}" type="sibTrans" cxnId="{7F5D9785-B1B8-0D4C-8E0B-434797FEF3B1}">
      <dgm:prSet/>
      <dgm:spPr/>
      <dgm:t>
        <a:bodyPr/>
        <a:lstStyle/>
        <a:p>
          <a:endParaRPr lang="en-US"/>
        </a:p>
      </dgm:t>
    </dgm:pt>
    <dgm:pt modelId="{D204CAC9-E6AD-1B4C-B8B3-9343A67A877C}">
      <dgm:prSet phldrT="[Text]"/>
      <dgm:spPr/>
      <dgm:t>
        <a:bodyPr/>
        <a:lstStyle/>
        <a:p>
          <a:r>
            <a:rPr lang="en-US" dirty="0"/>
            <a:t>Autonomy</a:t>
          </a:r>
        </a:p>
      </dgm:t>
    </dgm:pt>
    <dgm:pt modelId="{55C690C1-D097-CF4C-AA0F-85CD871864D4}" type="parTrans" cxnId="{A8316228-8C84-114A-9284-FD0A089BC049}">
      <dgm:prSet/>
      <dgm:spPr/>
      <dgm:t>
        <a:bodyPr/>
        <a:lstStyle/>
        <a:p>
          <a:endParaRPr lang="en-US"/>
        </a:p>
      </dgm:t>
    </dgm:pt>
    <dgm:pt modelId="{C052B320-9546-2C4F-86BF-941473BE8002}" type="sibTrans" cxnId="{A8316228-8C84-114A-9284-FD0A089BC049}">
      <dgm:prSet/>
      <dgm:spPr/>
      <dgm:t>
        <a:bodyPr/>
        <a:lstStyle/>
        <a:p>
          <a:endParaRPr lang="en-US"/>
        </a:p>
      </dgm:t>
    </dgm:pt>
    <dgm:pt modelId="{26CC2AB0-BB6F-E047-B66D-E01D51E38A30}">
      <dgm:prSet phldrT="[Text]"/>
      <dgm:spPr/>
      <dgm:t>
        <a:bodyPr/>
        <a:lstStyle/>
        <a:p>
          <a:r>
            <a:rPr lang="en-US" dirty="0"/>
            <a:t>Humanism</a:t>
          </a:r>
        </a:p>
      </dgm:t>
    </dgm:pt>
    <dgm:pt modelId="{C3C91457-4BF8-D249-B518-CF21DA2949C2}" type="parTrans" cxnId="{3D08DB36-C4A0-E243-91C5-7EEC85E62D9E}">
      <dgm:prSet/>
      <dgm:spPr/>
      <dgm:t>
        <a:bodyPr/>
        <a:lstStyle/>
        <a:p>
          <a:endParaRPr lang="en-US"/>
        </a:p>
      </dgm:t>
    </dgm:pt>
    <dgm:pt modelId="{17CA742A-1121-FF45-BD78-82A4FA5E5B0B}" type="sibTrans" cxnId="{3D08DB36-C4A0-E243-91C5-7EEC85E62D9E}">
      <dgm:prSet/>
      <dgm:spPr/>
      <dgm:t>
        <a:bodyPr/>
        <a:lstStyle/>
        <a:p>
          <a:endParaRPr lang="en-US"/>
        </a:p>
      </dgm:t>
    </dgm:pt>
    <dgm:pt modelId="{69F769CA-45A4-F84D-AB48-C5AA479E572F}" type="pres">
      <dgm:prSet presAssocID="{37859FDD-8A13-0E42-B4D1-B283DF343C3F}" presName="compositeShape" presStyleCnt="0">
        <dgm:presLayoutVars>
          <dgm:chMax val="7"/>
          <dgm:dir/>
          <dgm:resizeHandles val="exact"/>
        </dgm:presLayoutVars>
      </dgm:prSet>
      <dgm:spPr/>
    </dgm:pt>
    <dgm:pt modelId="{FB7DA561-0A56-7841-848B-E59FAA100F9D}" type="pres">
      <dgm:prSet presAssocID="{37859FDD-8A13-0E42-B4D1-B283DF343C3F}" presName="wedge1" presStyleLbl="node1" presStyleIdx="0" presStyleCnt="3"/>
      <dgm:spPr/>
    </dgm:pt>
    <dgm:pt modelId="{6C4BEFF8-5C6D-1845-A7FF-566C19A8C78C}" type="pres">
      <dgm:prSet presAssocID="{37859FDD-8A13-0E42-B4D1-B283DF343C3F}" presName="dummy1a" presStyleCnt="0"/>
      <dgm:spPr/>
    </dgm:pt>
    <dgm:pt modelId="{3EFBD0E7-B6D5-8C45-B9DF-58B3865B074E}" type="pres">
      <dgm:prSet presAssocID="{37859FDD-8A13-0E42-B4D1-B283DF343C3F}" presName="dummy1b" presStyleCnt="0"/>
      <dgm:spPr/>
    </dgm:pt>
    <dgm:pt modelId="{75B73336-3A10-3A4B-9A20-C930231CD3D6}" type="pres">
      <dgm:prSet presAssocID="{37859FDD-8A13-0E42-B4D1-B283DF343C3F}" presName="wedge1Tx" presStyleLbl="node1" presStyleIdx="0" presStyleCnt="3">
        <dgm:presLayoutVars>
          <dgm:chMax val="0"/>
          <dgm:chPref val="0"/>
          <dgm:bulletEnabled val="1"/>
        </dgm:presLayoutVars>
      </dgm:prSet>
      <dgm:spPr/>
    </dgm:pt>
    <dgm:pt modelId="{89493ABB-81BB-3F4A-A41C-D084AA0ECF29}" type="pres">
      <dgm:prSet presAssocID="{37859FDD-8A13-0E42-B4D1-B283DF343C3F}" presName="wedge2" presStyleLbl="node1" presStyleIdx="1" presStyleCnt="3"/>
      <dgm:spPr/>
    </dgm:pt>
    <dgm:pt modelId="{7D80E1BC-639C-8143-8E8F-5509BC9ED189}" type="pres">
      <dgm:prSet presAssocID="{37859FDD-8A13-0E42-B4D1-B283DF343C3F}" presName="dummy2a" presStyleCnt="0"/>
      <dgm:spPr/>
    </dgm:pt>
    <dgm:pt modelId="{D2A8DEC6-4DC6-3E42-A4CB-19A9C0832134}" type="pres">
      <dgm:prSet presAssocID="{37859FDD-8A13-0E42-B4D1-B283DF343C3F}" presName="dummy2b" presStyleCnt="0"/>
      <dgm:spPr/>
    </dgm:pt>
    <dgm:pt modelId="{1764268A-5FDC-034F-92B2-778C2DC43461}" type="pres">
      <dgm:prSet presAssocID="{37859FDD-8A13-0E42-B4D1-B283DF343C3F}" presName="wedge2Tx" presStyleLbl="node1" presStyleIdx="1" presStyleCnt="3">
        <dgm:presLayoutVars>
          <dgm:chMax val="0"/>
          <dgm:chPref val="0"/>
          <dgm:bulletEnabled val="1"/>
        </dgm:presLayoutVars>
      </dgm:prSet>
      <dgm:spPr/>
    </dgm:pt>
    <dgm:pt modelId="{EF8A7D1C-AE9D-3543-8DE2-BC026B54EC7C}" type="pres">
      <dgm:prSet presAssocID="{37859FDD-8A13-0E42-B4D1-B283DF343C3F}" presName="wedge3" presStyleLbl="node1" presStyleIdx="2" presStyleCnt="3"/>
      <dgm:spPr/>
    </dgm:pt>
    <dgm:pt modelId="{C40A0D4E-B8C8-F74D-96F9-EED4161AEE57}" type="pres">
      <dgm:prSet presAssocID="{37859FDD-8A13-0E42-B4D1-B283DF343C3F}" presName="dummy3a" presStyleCnt="0"/>
      <dgm:spPr/>
    </dgm:pt>
    <dgm:pt modelId="{DAD80313-6B5E-9B4D-9D0E-AB0238B868B1}" type="pres">
      <dgm:prSet presAssocID="{37859FDD-8A13-0E42-B4D1-B283DF343C3F}" presName="dummy3b" presStyleCnt="0"/>
      <dgm:spPr/>
    </dgm:pt>
    <dgm:pt modelId="{B310F7C7-7CAB-4640-8ADC-AFAA1723A68B}" type="pres">
      <dgm:prSet presAssocID="{37859FDD-8A13-0E42-B4D1-B283DF343C3F}" presName="wedge3Tx" presStyleLbl="node1" presStyleIdx="2" presStyleCnt="3">
        <dgm:presLayoutVars>
          <dgm:chMax val="0"/>
          <dgm:chPref val="0"/>
          <dgm:bulletEnabled val="1"/>
        </dgm:presLayoutVars>
      </dgm:prSet>
      <dgm:spPr/>
    </dgm:pt>
    <dgm:pt modelId="{2FB38EB1-9B1A-E748-8785-85A08999A845}" type="pres">
      <dgm:prSet presAssocID="{17CA742A-1121-FF45-BD78-82A4FA5E5B0B}" presName="arrowWedge1" presStyleLbl="fgSibTrans2D1" presStyleIdx="0" presStyleCnt="3"/>
      <dgm:spPr/>
    </dgm:pt>
    <dgm:pt modelId="{E1F27B19-0FD7-4E4F-B849-104A8FD0A083}" type="pres">
      <dgm:prSet presAssocID="{110B670A-4A62-BE43-A7FA-D90283871A70}" presName="arrowWedge2" presStyleLbl="fgSibTrans2D1" presStyleIdx="1" presStyleCnt="3"/>
      <dgm:spPr/>
    </dgm:pt>
    <dgm:pt modelId="{9769599E-376F-9740-A210-F2C35844334A}" type="pres">
      <dgm:prSet presAssocID="{C052B320-9546-2C4F-86BF-941473BE8002}" presName="arrowWedge3" presStyleLbl="fgSibTrans2D1" presStyleIdx="2" presStyleCnt="3"/>
      <dgm:spPr/>
    </dgm:pt>
  </dgm:ptLst>
  <dgm:cxnLst>
    <dgm:cxn modelId="{448F0A04-AD21-D642-9441-91F1223D616E}" type="presOf" srcId="{26CC2AB0-BB6F-E047-B66D-E01D51E38A30}" destId="{FB7DA561-0A56-7841-848B-E59FAA100F9D}" srcOrd="0" destOrd="0" presId="urn:microsoft.com/office/officeart/2005/8/layout/cycle8"/>
    <dgm:cxn modelId="{A8316228-8C84-114A-9284-FD0A089BC049}" srcId="{37859FDD-8A13-0E42-B4D1-B283DF343C3F}" destId="{D204CAC9-E6AD-1B4C-B8B3-9343A67A877C}" srcOrd="2" destOrd="0" parTransId="{55C690C1-D097-CF4C-AA0F-85CD871864D4}" sibTransId="{C052B320-9546-2C4F-86BF-941473BE8002}"/>
    <dgm:cxn modelId="{41DB4432-02B7-474C-BFD1-7DBC4D4BB0D9}" type="presOf" srcId="{D204CAC9-E6AD-1B4C-B8B3-9343A67A877C}" destId="{EF8A7D1C-AE9D-3543-8DE2-BC026B54EC7C}" srcOrd="0" destOrd="0" presId="urn:microsoft.com/office/officeart/2005/8/layout/cycle8"/>
    <dgm:cxn modelId="{3D08DB36-C4A0-E243-91C5-7EEC85E62D9E}" srcId="{37859FDD-8A13-0E42-B4D1-B283DF343C3F}" destId="{26CC2AB0-BB6F-E047-B66D-E01D51E38A30}" srcOrd="0" destOrd="0" parTransId="{C3C91457-4BF8-D249-B518-CF21DA2949C2}" sibTransId="{17CA742A-1121-FF45-BD78-82A4FA5E5B0B}"/>
    <dgm:cxn modelId="{7044CD5E-482B-6347-894E-FC873949D30E}" type="presOf" srcId="{D204CAC9-E6AD-1B4C-B8B3-9343A67A877C}" destId="{B310F7C7-7CAB-4640-8ADC-AFAA1723A68B}" srcOrd="1" destOrd="0" presId="urn:microsoft.com/office/officeart/2005/8/layout/cycle8"/>
    <dgm:cxn modelId="{3F5FED80-8ED9-6B46-8204-6605D80BDE32}" type="presOf" srcId="{26CC2AB0-BB6F-E047-B66D-E01D51E38A30}" destId="{75B73336-3A10-3A4B-9A20-C930231CD3D6}" srcOrd="1" destOrd="0" presId="urn:microsoft.com/office/officeart/2005/8/layout/cycle8"/>
    <dgm:cxn modelId="{7F5D9785-B1B8-0D4C-8E0B-434797FEF3B1}" srcId="{37859FDD-8A13-0E42-B4D1-B283DF343C3F}" destId="{C4C82E10-9C33-FE48-AF29-9FB1AC8077E4}" srcOrd="1" destOrd="0" parTransId="{E5B140EB-5F5A-DB4C-B017-0373BCB84CF1}" sibTransId="{110B670A-4A62-BE43-A7FA-D90283871A70}"/>
    <dgm:cxn modelId="{CBA897A8-CE61-C543-AE1B-265A69F1ADBD}" type="presOf" srcId="{37859FDD-8A13-0E42-B4D1-B283DF343C3F}" destId="{69F769CA-45A4-F84D-AB48-C5AA479E572F}" srcOrd="0" destOrd="0" presId="urn:microsoft.com/office/officeart/2005/8/layout/cycle8"/>
    <dgm:cxn modelId="{EABADFB6-5C48-D947-B68B-3F147B5DF2A4}" type="presOf" srcId="{C4C82E10-9C33-FE48-AF29-9FB1AC8077E4}" destId="{1764268A-5FDC-034F-92B2-778C2DC43461}" srcOrd="1" destOrd="0" presId="urn:microsoft.com/office/officeart/2005/8/layout/cycle8"/>
    <dgm:cxn modelId="{C2FCABC6-5838-254F-8EE2-A304BE4A0F84}" type="presOf" srcId="{C4C82E10-9C33-FE48-AF29-9FB1AC8077E4}" destId="{89493ABB-81BB-3F4A-A41C-D084AA0ECF29}" srcOrd="0" destOrd="0" presId="urn:microsoft.com/office/officeart/2005/8/layout/cycle8"/>
    <dgm:cxn modelId="{DE43C93A-6A02-C242-937B-6960A5E5128E}" type="presParOf" srcId="{69F769CA-45A4-F84D-AB48-C5AA479E572F}" destId="{FB7DA561-0A56-7841-848B-E59FAA100F9D}" srcOrd="0" destOrd="0" presId="urn:microsoft.com/office/officeart/2005/8/layout/cycle8"/>
    <dgm:cxn modelId="{CD7D4F0E-6584-3444-8CFA-9B4975A027C9}" type="presParOf" srcId="{69F769CA-45A4-F84D-AB48-C5AA479E572F}" destId="{6C4BEFF8-5C6D-1845-A7FF-566C19A8C78C}" srcOrd="1" destOrd="0" presId="urn:microsoft.com/office/officeart/2005/8/layout/cycle8"/>
    <dgm:cxn modelId="{3EFFAF14-6E8C-C441-A221-186234D22AF2}" type="presParOf" srcId="{69F769CA-45A4-F84D-AB48-C5AA479E572F}" destId="{3EFBD0E7-B6D5-8C45-B9DF-58B3865B074E}" srcOrd="2" destOrd="0" presId="urn:microsoft.com/office/officeart/2005/8/layout/cycle8"/>
    <dgm:cxn modelId="{350E4B5F-FE54-3346-B9F4-5A4152E6B799}" type="presParOf" srcId="{69F769CA-45A4-F84D-AB48-C5AA479E572F}" destId="{75B73336-3A10-3A4B-9A20-C930231CD3D6}" srcOrd="3" destOrd="0" presId="urn:microsoft.com/office/officeart/2005/8/layout/cycle8"/>
    <dgm:cxn modelId="{304453CF-80E8-A84A-825C-1936FA4234A1}" type="presParOf" srcId="{69F769CA-45A4-F84D-AB48-C5AA479E572F}" destId="{89493ABB-81BB-3F4A-A41C-D084AA0ECF29}" srcOrd="4" destOrd="0" presId="urn:microsoft.com/office/officeart/2005/8/layout/cycle8"/>
    <dgm:cxn modelId="{E1312EBB-3917-DF46-9A00-867CDAFB9174}" type="presParOf" srcId="{69F769CA-45A4-F84D-AB48-C5AA479E572F}" destId="{7D80E1BC-639C-8143-8E8F-5509BC9ED189}" srcOrd="5" destOrd="0" presId="urn:microsoft.com/office/officeart/2005/8/layout/cycle8"/>
    <dgm:cxn modelId="{2DCBB6FD-0C38-C243-B051-E2B35E797E1E}" type="presParOf" srcId="{69F769CA-45A4-F84D-AB48-C5AA479E572F}" destId="{D2A8DEC6-4DC6-3E42-A4CB-19A9C0832134}" srcOrd="6" destOrd="0" presId="urn:microsoft.com/office/officeart/2005/8/layout/cycle8"/>
    <dgm:cxn modelId="{AD04B221-9703-A946-B85C-698FC066E060}" type="presParOf" srcId="{69F769CA-45A4-F84D-AB48-C5AA479E572F}" destId="{1764268A-5FDC-034F-92B2-778C2DC43461}" srcOrd="7" destOrd="0" presId="urn:microsoft.com/office/officeart/2005/8/layout/cycle8"/>
    <dgm:cxn modelId="{33848F64-4AA6-7B4F-89E5-4EAEE1A7632E}" type="presParOf" srcId="{69F769CA-45A4-F84D-AB48-C5AA479E572F}" destId="{EF8A7D1C-AE9D-3543-8DE2-BC026B54EC7C}" srcOrd="8" destOrd="0" presId="urn:microsoft.com/office/officeart/2005/8/layout/cycle8"/>
    <dgm:cxn modelId="{FDD562A5-2BE9-4F41-A928-4A46FB188CCF}" type="presParOf" srcId="{69F769CA-45A4-F84D-AB48-C5AA479E572F}" destId="{C40A0D4E-B8C8-F74D-96F9-EED4161AEE57}" srcOrd="9" destOrd="0" presId="urn:microsoft.com/office/officeart/2005/8/layout/cycle8"/>
    <dgm:cxn modelId="{15E86E98-5574-164E-8B80-C45535FEAA69}" type="presParOf" srcId="{69F769CA-45A4-F84D-AB48-C5AA479E572F}" destId="{DAD80313-6B5E-9B4D-9D0E-AB0238B868B1}" srcOrd="10" destOrd="0" presId="urn:microsoft.com/office/officeart/2005/8/layout/cycle8"/>
    <dgm:cxn modelId="{0C8EBB75-7B22-6449-8A89-2814994AB1B1}" type="presParOf" srcId="{69F769CA-45A4-F84D-AB48-C5AA479E572F}" destId="{B310F7C7-7CAB-4640-8ADC-AFAA1723A68B}" srcOrd="11" destOrd="0" presId="urn:microsoft.com/office/officeart/2005/8/layout/cycle8"/>
    <dgm:cxn modelId="{8EBE9182-A813-124C-B384-CF417BCE91CF}" type="presParOf" srcId="{69F769CA-45A4-F84D-AB48-C5AA479E572F}" destId="{2FB38EB1-9B1A-E748-8785-85A08999A845}" srcOrd="12" destOrd="0" presId="urn:microsoft.com/office/officeart/2005/8/layout/cycle8"/>
    <dgm:cxn modelId="{7DB87BB1-6998-3244-8023-6792FAB1DD92}" type="presParOf" srcId="{69F769CA-45A4-F84D-AB48-C5AA479E572F}" destId="{E1F27B19-0FD7-4E4F-B849-104A8FD0A083}" srcOrd="13" destOrd="0" presId="urn:microsoft.com/office/officeart/2005/8/layout/cycle8"/>
    <dgm:cxn modelId="{1CDCA20B-2B93-2143-A9B4-2CB00D453E7A}" type="presParOf" srcId="{69F769CA-45A4-F84D-AB48-C5AA479E572F}" destId="{9769599E-376F-9740-A210-F2C35844334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7859FDD-8A13-0E42-B4D1-B283DF343C3F}" type="doc">
      <dgm:prSet loTypeId="urn:microsoft.com/office/officeart/2005/8/layout/cycle8" loCatId="" qsTypeId="urn:microsoft.com/office/officeart/2005/8/quickstyle/simple1" qsCatId="simple" csTypeId="urn:microsoft.com/office/officeart/2005/8/colors/accent1_2" csCatId="accent1" phldr="1"/>
      <dgm:spPr/>
      <dgm:t>
        <a:bodyPr/>
        <a:lstStyle/>
        <a:p>
          <a:endParaRPr lang="en-US"/>
        </a:p>
      </dgm:t>
    </dgm:pt>
    <dgm:pt modelId="{C4C82E10-9C33-FE48-AF29-9FB1AC8077E4}">
      <dgm:prSet phldrT="[Text]"/>
      <dgm:spPr/>
      <dgm:t>
        <a:bodyPr/>
        <a:lstStyle/>
        <a:p>
          <a:r>
            <a:rPr lang="en-US" dirty="0"/>
            <a:t>Pragmatism</a:t>
          </a:r>
        </a:p>
      </dgm:t>
    </dgm:pt>
    <dgm:pt modelId="{E5B140EB-5F5A-DB4C-B017-0373BCB84CF1}" type="parTrans" cxnId="{7F5D9785-B1B8-0D4C-8E0B-434797FEF3B1}">
      <dgm:prSet/>
      <dgm:spPr/>
      <dgm:t>
        <a:bodyPr/>
        <a:lstStyle/>
        <a:p>
          <a:endParaRPr lang="en-US"/>
        </a:p>
      </dgm:t>
    </dgm:pt>
    <dgm:pt modelId="{110B670A-4A62-BE43-A7FA-D90283871A70}" type="sibTrans" cxnId="{7F5D9785-B1B8-0D4C-8E0B-434797FEF3B1}">
      <dgm:prSet/>
      <dgm:spPr/>
      <dgm:t>
        <a:bodyPr/>
        <a:lstStyle/>
        <a:p>
          <a:endParaRPr lang="en-US"/>
        </a:p>
      </dgm:t>
    </dgm:pt>
    <dgm:pt modelId="{D204CAC9-E6AD-1B4C-B8B3-9343A67A877C}">
      <dgm:prSet phldrT="[Text]"/>
      <dgm:spPr/>
      <dgm:t>
        <a:bodyPr/>
        <a:lstStyle/>
        <a:p>
          <a:r>
            <a:rPr lang="en-US" dirty="0"/>
            <a:t>Autonomy</a:t>
          </a:r>
        </a:p>
      </dgm:t>
    </dgm:pt>
    <dgm:pt modelId="{55C690C1-D097-CF4C-AA0F-85CD871864D4}" type="parTrans" cxnId="{A8316228-8C84-114A-9284-FD0A089BC049}">
      <dgm:prSet/>
      <dgm:spPr/>
      <dgm:t>
        <a:bodyPr/>
        <a:lstStyle/>
        <a:p>
          <a:endParaRPr lang="en-US"/>
        </a:p>
      </dgm:t>
    </dgm:pt>
    <dgm:pt modelId="{C052B320-9546-2C4F-86BF-941473BE8002}" type="sibTrans" cxnId="{A8316228-8C84-114A-9284-FD0A089BC049}">
      <dgm:prSet/>
      <dgm:spPr/>
      <dgm:t>
        <a:bodyPr/>
        <a:lstStyle/>
        <a:p>
          <a:endParaRPr lang="en-US"/>
        </a:p>
      </dgm:t>
    </dgm:pt>
    <dgm:pt modelId="{26CC2AB0-BB6F-E047-B66D-E01D51E38A30}">
      <dgm:prSet phldrT="[Text]"/>
      <dgm:spPr/>
      <dgm:t>
        <a:bodyPr/>
        <a:lstStyle/>
        <a:p>
          <a:r>
            <a:rPr lang="en-US" dirty="0"/>
            <a:t>Humanism</a:t>
          </a:r>
        </a:p>
      </dgm:t>
    </dgm:pt>
    <dgm:pt modelId="{C3C91457-4BF8-D249-B518-CF21DA2949C2}" type="parTrans" cxnId="{3D08DB36-C4A0-E243-91C5-7EEC85E62D9E}">
      <dgm:prSet/>
      <dgm:spPr/>
      <dgm:t>
        <a:bodyPr/>
        <a:lstStyle/>
        <a:p>
          <a:endParaRPr lang="en-US"/>
        </a:p>
      </dgm:t>
    </dgm:pt>
    <dgm:pt modelId="{17CA742A-1121-FF45-BD78-82A4FA5E5B0B}" type="sibTrans" cxnId="{3D08DB36-C4A0-E243-91C5-7EEC85E62D9E}">
      <dgm:prSet/>
      <dgm:spPr/>
      <dgm:t>
        <a:bodyPr/>
        <a:lstStyle/>
        <a:p>
          <a:endParaRPr lang="en-US"/>
        </a:p>
      </dgm:t>
    </dgm:pt>
    <dgm:pt modelId="{69F769CA-45A4-F84D-AB48-C5AA479E572F}" type="pres">
      <dgm:prSet presAssocID="{37859FDD-8A13-0E42-B4D1-B283DF343C3F}" presName="compositeShape" presStyleCnt="0">
        <dgm:presLayoutVars>
          <dgm:chMax val="7"/>
          <dgm:dir/>
          <dgm:resizeHandles val="exact"/>
        </dgm:presLayoutVars>
      </dgm:prSet>
      <dgm:spPr/>
    </dgm:pt>
    <dgm:pt modelId="{FB7DA561-0A56-7841-848B-E59FAA100F9D}" type="pres">
      <dgm:prSet presAssocID="{37859FDD-8A13-0E42-B4D1-B283DF343C3F}" presName="wedge1" presStyleLbl="node1" presStyleIdx="0" presStyleCnt="3"/>
      <dgm:spPr/>
    </dgm:pt>
    <dgm:pt modelId="{6C4BEFF8-5C6D-1845-A7FF-566C19A8C78C}" type="pres">
      <dgm:prSet presAssocID="{37859FDD-8A13-0E42-B4D1-B283DF343C3F}" presName="dummy1a" presStyleCnt="0"/>
      <dgm:spPr/>
    </dgm:pt>
    <dgm:pt modelId="{3EFBD0E7-B6D5-8C45-B9DF-58B3865B074E}" type="pres">
      <dgm:prSet presAssocID="{37859FDD-8A13-0E42-B4D1-B283DF343C3F}" presName="dummy1b" presStyleCnt="0"/>
      <dgm:spPr/>
    </dgm:pt>
    <dgm:pt modelId="{75B73336-3A10-3A4B-9A20-C930231CD3D6}" type="pres">
      <dgm:prSet presAssocID="{37859FDD-8A13-0E42-B4D1-B283DF343C3F}" presName="wedge1Tx" presStyleLbl="node1" presStyleIdx="0" presStyleCnt="3">
        <dgm:presLayoutVars>
          <dgm:chMax val="0"/>
          <dgm:chPref val="0"/>
          <dgm:bulletEnabled val="1"/>
        </dgm:presLayoutVars>
      </dgm:prSet>
      <dgm:spPr/>
    </dgm:pt>
    <dgm:pt modelId="{89493ABB-81BB-3F4A-A41C-D084AA0ECF29}" type="pres">
      <dgm:prSet presAssocID="{37859FDD-8A13-0E42-B4D1-B283DF343C3F}" presName="wedge2" presStyleLbl="node1" presStyleIdx="1" presStyleCnt="3"/>
      <dgm:spPr/>
    </dgm:pt>
    <dgm:pt modelId="{7D80E1BC-639C-8143-8E8F-5509BC9ED189}" type="pres">
      <dgm:prSet presAssocID="{37859FDD-8A13-0E42-B4D1-B283DF343C3F}" presName="dummy2a" presStyleCnt="0"/>
      <dgm:spPr/>
    </dgm:pt>
    <dgm:pt modelId="{D2A8DEC6-4DC6-3E42-A4CB-19A9C0832134}" type="pres">
      <dgm:prSet presAssocID="{37859FDD-8A13-0E42-B4D1-B283DF343C3F}" presName="dummy2b" presStyleCnt="0"/>
      <dgm:spPr/>
    </dgm:pt>
    <dgm:pt modelId="{1764268A-5FDC-034F-92B2-778C2DC43461}" type="pres">
      <dgm:prSet presAssocID="{37859FDD-8A13-0E42-B4D1-B283DF343C3F}" presName="wedge2Tx" presStyleLbl="node1" presStyleIdx="1" presStyleCnt="3">
        <dgm:presLayoutVars>
          <dgm:chMax val="0"/>
          <dgm:chPref val="0"/>
          <dgm:bulletEnabled val="1"/>
        </dgm:presLayoutVars>
      </dgm:prSet>
      <dgm:spPr/>
    </dgm:pt>
    <dgm:pt modelId="{EF8A7D1C-AE9D-3543-8DE2-BC026B54EC7C}" type="pres">
      <dgm:prSet presAssocID="{37859FDD-8A13-0E42-B4D1-B283DF343C3F}" presName="wedge3" presStyleLbl="node1" presStyleIdx="2" presStyleCnt="3"/>
      <dgm:spPr/>
    </dgm:pt>
    <dgm:pt modelId="{C40A0D4E-B8C8-F74D-96F9-EED4161AEE57}" type="pres">
      <dgm:prSet presAssocID="{37859FDD-8A13-0E42-B4D1-B283DF343C3F}" presName="dummy3a" presStyleCnt="0"/>
      <dgm:spPr/>
    </dgm:pt>
    <dgm:pt modelId="{DAD80313-6B5E-9B4D-9D0E-AB0238B868B1}" type="pres">
      <dgm:prSet presAssocID="{37859FDD-8A13-0E42-B4D1-B283DF343C3F}" presName="dummy3b" presStyleCnt="0"/>
      <dgm:spPr/>
    </dgm:pt>
    <dgm:pt modelId="{B310F7C7-7CAB-4640-8ADC-AFAA1723A68B}" type="pres">
      <dgm:prSet presAssocID="{37859FDD-8A13-0E42-B4D1-B283DF343C3F}" presName="wedge3Tx" presStyleLbl="node1" presStyleIdx="2" presStyleCnt="3">
        <dgm:presLayoutVars>
          <dgm:chMax val="0"/>
          <dgm:chPref val="0"/>
          <dgm:bulletEnabled val="1"/>
        </dgm:presLayoutVars>
      </dgm:prSet>
      <dgm:spPr/>
    </dgm:pt>
    <dgm:pt modelId="{2FB38EB1-9B1A-E748-8785-85A08999A845}" type="pres">
      <dgm:prSet presAssocID="{17CA742A-1121-FF45-BD78-82A4FA5E5B0B}" presName="arrowWedge1" presStyleLbl="fgSibTrans2D1" presStyleIdx="0" presStyleCnt="3"/>
      <dgm:spPr/>
    </dgm:pt>
    <dgm:pt modelId="{E1F27B19-0FD7-4E4F-B849-104A8FD0A083}" type="pres">
      <dgm:prSet presAssocID="{110B670A-4A62-BE43-A7FA-D90283871A70}" presName="arrowWedge2" presStyleLbl="fgSibTrans2D1" presStyleIdx="1" presStyleCnt="3"/>
      <dgm:spPr/>
    </dgm:pt>
    <dgm:pt modelId="{9769599E-376F-9740-A210-F2C35844334A}" type="pres">
      <dgm:prSet presAssocID="{C052B320-9546-2C4F-86BF-941473BE8002}" presName="arrowWedge3" presStyleLbl="fgSibTrans2D1" presStyleIdx="2" presStyleCnt="3"/>
      <dgm:spPr/>
    </dgm:pt>
  </dgm:ptLst>
  <dgm:cxnLst>
    <dgm:cxn modelId="{448F0A04-AD21-D642-9441-91F1223D616E}" type="presOf" srcId="{26CC2AB0-BB6F-E047-B66D-E01D51E38A30}" destId="{FB7DA561-0A56-7841-848B-E59FAA100F9D}" srcOrd="0" destOrd="0" presId="urn:microsoft.com/office/officeart/2005/8/layout/cycle8"/>
    <dgm:cxn modelId="{A8316228-8C84-114A-9284-FD0A089BC049}" srcId="{37859FDD-8A13-0E42-B4D1-B283DF343C3F}" destId="{D204CAC9-E6AD-1B4C-B8B3-9343A67A877C}" srcOrd="2" destOrd="0" parTransId="{55C690C1-D097-CF4C-AA0F-85CD871864D4}" sibTransId="{C052B320-9546-2C4F-86BF-941473BE8002}"/>
    <dgm:cxn modelId="{41DB4432-02B7-474C-BFD1-7DBC4D4BB0D9}" type="presOf" srcId="{D204CAC9-E6AD-1B4C-B8B3-9343A67A877C}" destId="{EF8A7D1C-AE9D-3543-8DE2-BC026B54EC7C}" srcOrd="0" destOrd="0" presId="urn:microsoft.com/office/officeart/2005/8/layout/cycle8"/>
    <dgm:cxn modelId="{3D08DB36-C4A0-E243-91C5-7EEC85E62D9E}" srcId="{37859FDD-8A13-0E42-B4D1-B283DF343C3F}" destId="{26CC2AB0-BB6F-E047-B66D-E01D51E38A30}" srcOrd="0" destOrd="0" parTransId="{C3C91457-4BF8-D249-B518-CF21DA2949C2}" sibTransId="{17CA742A-1121-FF45-BD78-82A4FA5E5B0B}"/>
    <dgm:cxn modelId="{7044CD5E-482B-6347-894E-FC873949D30E}" type="presOf" srcId="{D204CAC9-E6AD-1B4C-B8B3-9343A67A877C}" destId="{B310F7C7-7CAB-4640-8ADC-AFAA1723A68B}" srcOrd="1" destOrd="0" presId="urn:microsoft.com/office/officeart/2005/8/layout/cycle8"/>
    <dgm:cxn modelId="{3F5FED80-8ED9-6B46-8204-6605D80BDE32}" type="presOf" srcId="{26CC2AB0-BB6F-E047-B66D-E01D51E38A30}" destId="{75B73336-3A10-3A4B-9A20-C930231CD3D6}" srcOrd="1" destOrd="0" presId="urn:microsoft.com/office/officeart/2005/8/layout/cycle8"/>
    <dgm:cxn modelId="{7F5D9785-B1B8-0D4C-8E0B-434797FEF3B1}" srcId="{37859FDD-8A13-0E42-B4D1-B283DF343C3F}" destId="{C4C82E10-9C33-FE48-AF29-9FB1AC8077E4}" srcOrd="1" destOrd="0" parTransId="{E5B140EB-5F5A-DB4C-B017-0373BCB84CF1}" sibTransId="{110B670A-4A62-BE43-A7FA-D90283871A70}"/>
    <dgm:cxn modelId="{CBA897A8-CE61-C543-AE1B-265A69F1ADBD}" type="presOf" srcId="{37859FDD-8A13-0E42-B4D1-B283DF343C3F}" destId="{69F769CA-45A4-F84D-AB48-C5AA479E572F}" srcOrd="0" destOrd="0" presId="urn:microsoft.com/office/officeart/2005/8/layout/cycle8"/>
    <dgm:cxn modelId="{EABADFB6-5C48-D947-B68B-3F147B5DF2A4}" type="presOf" srcId="{C4C82E10-9C33-FE48-AF29-9FB1AC8077E4}" destId="{1764268A-5FDC-034F-92B2-778C2DC43461}" srcOrd="1" destOrd="0" presId="urn:microsoft.com/office/officeart/2005/8/layout/cycle8"/>
    <dgm:cxn modelId="{C2FCABC6-5838-254F-8EE2-A304BE4A0F84}" type="presOf" srcId="{C4C82E10-9C33-FE48-AF29-9FB1AC8077E4}" destId="{89493ABB-81BB-3F4A-A41C-D084AA0ECF29}" srcOrd="0" destOrd="0" presId="urn:microsoft.com/office/officeart/2005/8/layout/cycle8"/>
    <dgm:cxn modelId="{DE43C93A-6A02-C242-937B-6960A5E5128E}" type="presParOf" srcId="{69F769CA-45A4-F84D-AB48-C5AA479E572F}" destId="{FB7DA561-0A56-7841-848B-E59FAA100F9D}" srcOrd="0" destOrd="0" presId="urn:microsoft.com/office/officeart/2005/8/layout/cycle8"/>
    <dgm:cxn modelId="{CD7D4F0E-6584-3444-8CFA-9B4975A027C9}" type="presParOf" srcId="{69F769CA-45A4-F84D-AB48-C5AA479E572F}" destId="{6C4BEFF8-5C6D-1845-A7FF-566C19A8C78C}" srcOrd="1" destOrd="0" presId="urn:microsoft.com/office/officeart/2005/8/layout/cycle8"/>
    <dgm:cxn modelId="{3EFFAF14-6E8C-C441-A221-186234D22AF2}" type="presParOf" srcId="{69F769CA-45A4-F84D-AB48-C5AA479E572F}" destId="{3EFBD0E7-B6D5-8C45-B9DF-58B3865B074E}" srcOrd="2" destOrd="0" presId="urn:microsoft.com/office/officeart/2005/8/layout/cycle8"/>
    <dgm:cxn modelId="{350E4B5F-FE54-3346-B9F4-5A4152E6B799}" type="presParOf" srcId="{69F769CA-45A4-F84D-AB48-C5AA479E572F}" destId="{75B73336-3A10-3A4B-9A20-C930231CD3D6}" srcOrd="3" destOrd="0" presId="urn:microsoft.com/office/officeart/2005/8/layout/cycle8"/>
    <dgm:cxn modelId="{304453CF-80E8-A84A-825C-1936FA4234A1}" type="presParOf" srcId="{69F769CA-45A4-F84D-AB48-C5AA479E572F}" destId="{89493ABB-81BB-3F4A-A41C-D084AA0ECF29}" srcOrd="4" destOrd="0" presId="urn:microsoft.com/office/officeart/2005/8/layout/cycle8"/>
    <dgm:cxn modelId="{E1312EBB-3917-DF46-9A00-867CDAFB9174}" type="presParOf" srcId="{69F769CA-45A4-F84D-AB48-C5AA479E572F}" destId="{7D80E1BC-639C-8143-8E8F-5509BC9ED189}" srcOrd="5" destOrd="0" presId="urn:microsoft.com/office/officeart/2005/8/layout/cycle8"/>
    <dgm:cxn modelId="{2DCBB6FD-0C38-C243-B051-E2B35E797E1E}" type="presParOf" srcId="{69F769CA-45A4-F84D-AB48-C5AA479E572F}" destId="{D2A8DEC6-4DC6-3E42-A4CB-19A9C0832134}" srcOrd="6" destOrd="0" presId="urn:microsoft.com/office/officeart/2005/8/layout/cycle8"/>
    <dgm:cxn modelId="{AD04B221-9703-A946-B85C-698FC066E060}" type="presParOf" srcId="{69F769CA-45A4-F84D-AB48-C5AA479E572F}" destId="{1764268A-5FDC-034F-92B2-778C2DC43461}" srcOrd="7" destOrd="0" presId="urn:microsoft.com/office/officeart/2005/8/layout/cycle8"/>
    <dgm:cxn modelId="{33848F64-4AA6-7B4F-89E5-4EAEE1A7632E}" type="presParOf" srcId="{69F769CA-45A4-F84D-AB48-C5AA479E572F}" destId="{EF8A7D1C-AE9D-3543-8DE2-BC026B54EC7C}" srcOrd="8" destOrd="0" presId="urn:microsoft.com/office/officeart/2005/8/layout/cycle8"/>
    <dgm:cxn modelId="{FDD562A5-2BE9-4F41-A928-4A46FB188CCF}" type="presParOf" srcId="{69F769CA-45A4-F84D-AB48-C5AA479E572F}" destId="{C40A0D4E-B8C8-F74D-96F9-EED4161AEE57}" srcOrd="9" destOrd="0" presId="urn:microsoft.com/office/officeart/2005/8/layout/cycle8"/>
    <dgm:cxn modelId="{15E86E98-5574-164E-8B80-C45535FEAA69}" type="presParOf" srcId="{69F769CA-45A4-F84D-AB48-C5AA479E572F}" destId="{DAD80313-6B5E-9B4D-9D0E-AB0238B868B1}" srcOrd="10" destOrd="0" presId="urn:microsoft.com/office/officeart/2005/8/layout/cycle8"/>
    <dgm:cxn modelId="{0C8EBB75-7B22-6449-8A89-2814994AB1B1}" type="presParOf" srcId="{69F769CA-45A4-F84D-AB48-C5AA479E572F}" destId="{B310F7C7-7CAB-4640-8ADC-AFAA1723A68B}" srcOrd="11" destOrd="0" presId="urn:microsoft.com/office/officeart/2005/8/layout/cycle8"/>
    <dgm:cxn modelId="{8EBE9182-A813-124C-B384-CF417BCE91CF}" type="presParOf" srcId="{69F769CA-45A4-F84D-AB48-C5AA479E572F}" destId="{2FB38EB1-9B1A-E748-8785-85A08999A845}" srcOrd="12" destOrd="0" presId="urn:microsoft.com/office/officeart/2005/8/layout/cycle8"/>
    <dgm:cxn modelId="{7DB87BB1-6998-3244-8023-6792FAB1DD92}" type="presParOf" srcId="{69F769CA-45A4-F84D-AB48-C5AA479E572F}" destId="{E1F27B19-0FD7-4E4F-B849-104A8FD0A083}" srcOrd="13" destOrd="0" presId="urn:microsoft.com/office/officeart/2005/8/layout/cycle8"/>
    <dgm:cxn modelId="{1CDCA20B-2B93-2143-A9B4-2CB00D453E7A}" type="presParOf" srcId="{69F769CA-45A4-F84D-AB48-C5AA479E572F}" destId="{9769599E-376F-9740-A210-F2C35844334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FC847-2405-485C-8384-EC3533422BB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9D9B73-6918-4C05-AD24-E0EE9F3E9D52}">
      <dgm:prSet/>
      <dgm:spPr/>
      <dgm:t>
        <a:bodyPr/>
        <a:lstStyle/>
        <a:p>
          <a:r>
            <a:rPr lang="en-US" dirty="0"/>
            <a:t>“Substance abuser”</a:t>
          </a:r>
        </a:p>
        <a:p>
          <a:r>
            <a:rPr lang="en-US" dirty="0"/>
            <a:t> “Addict” </a:t>
          </a:r>
        </a:p>
      </dgm:t>
    </dgm:pt>
    <dgm:pt modelId="{712EABD9-A79D-4BB6-8074-A7142C3588AE}" type="parTrans" cxnId="{C300CE7B-411E-46D4-8B7C-E826CC3EE4FD}">
      <dgm:prSet/>
      <dgm:spPr/>
      <dgm:t>
        <a:bodyPr/>
        <a:lstStyle/>
        <a:p>
          <a:endParaRPr lang="en-US"/>
        </a:p>
      </dgm:t>
    </dgm:pt>
    <dgm:pt modelId="{AA340B1D-6F89-4E8F-A977-8CE8050A38AD}" type="sibTrans" cxnId="{C300CE7B-411E-46D4-8B7C-E826CC3EE4FD}">
      <dgm:prSet/>
      <dgm:spPr/>
      <dgm:t>
        <a:bodyPr/>
        <a:lstStyle/>
        <a:p>
          <a:endParaRPr lang="en-US"/>
        </a:p>
      </dgm:t>
    </dgm:pt>
    <dgm:pt modelId="{F39D754E-0A1C-4712-A05D-A7346D355F51}">
      <dgm:prSet/>
      <dgm:spPr/>
      <dgm:t>
        <a:bodyPr/>
        <a:lstStyle/>
        <a:p>
          <a:r>
            <a:rPr lang="en-US" dirty="0"/>
            <a:t>“Individual with substance use disorder”</a:t>
          </a:r>
        </a:p>
      </dgm:t>
    </dgm:pt>
    <dgm:pt modelId="{FBF6266A-97AA-486A-A73E-7C55AA01DE80}" type="parTrans" cxnId="{CFC36902-82C0-412A-B749-67587D4F8F67}">
      <dgm:prSet/>
      <dgm:spPr/>
      <dgm:t>
        <a:bodyPr/>
        <a:lstStyle/>
        <a:p>
          <a:endParaRPr lang="en-US"/>
        </a:p>
      </dgm:t>
    </dgm:pt>
    <dgm:pt modelId="{82F4EAD8-FD45-4C11-8788-A551BFCF594F}" type="sibTrans" cxnId="{CFC36902-82C0-412A-B749-67587D4F8F67}">
      <dgm:prSet/>
      <dgm:spPr/>
      <dgm:t>
        <a:bodyPr/>
        <a:lstStyle/>
        <a:p>
          <a:endParaRPr lang="en-US"/>
        </a:p>
      </dgm:t>
    </dgm:pt>
    <dgm:pt modelId="{A9DE858D-34FC-489D-AFB6-640F291A0EB9}" type="pres">
      <dgm:prSet presAssocID="{7BEFC847-2405-485C-8384-EC3533422BB3}" presName="root" presStyleCnt="0">
        <dgm:presLayoutVars>
          <dgm:dir/>
          <dgm:resizeHandles val="exact"/>
        </dgm:presLayoutVars>
      </dgm:prSet>
      <dgm:spPr/>
    </dgm:pt>
    <dgm:pt modelId="{1AED80BB-30BF-4332-A272-BDB447EDE056}" type="pres">
      <dgm:prSet presAssocID="{9B9D9B73-6918-4C05-AD24-E0EE9F3E9D52}" presName="compNode" presStyleCnt="0"/>
      <dgm:spPr/>
    </dgm:pt>
    <dgm:pt modelId="{81C53689-02D6-495E-B820-48D74BAB41D2}" type="pres">
      <dgm:prSet presAssocID="{9B9D9B73-6918-4C05-AD24-E0EE9F3E9D52}" presName="bgRect" presStyleLbl="bgShp" presStyleIdx="0" presStyleCnt="2"/>
      <dgm:spPr/>
    </dgm:pt>
    <dgm:pt modelId="{D78D6E2C-907C-42DC-8FC2-31B8A783D9F4}" type="pres">
      <dgm:prSet presAssocID="{9B9D9B73-6918-4C05-AD24-E0EE9F3E9D5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ttle"/>
        </a:ext>
      </dgm:extLst>
    </dgm:pt>
    <dgm:pt modelId="{95011E4E-2F8F-4C96-85DE-5793B80E1ABF}" type="pres">
      <dgm:prSet presAssocID="{9B9D9B73-6918-4C05-AD24-E0EE9F3E9D52}" presName="spaceRect" presStyleCnt="0"/>
      <dgm:spPr/>
    </dgm:pt>
    <dgm:pt modelId="{BFA9A45F-FA7D-4660-BDBF-E621044844BA}" type="pres">
      <dgm:prSet presAssocID="{9B9D9B73-6918-4C05-AD24-E0EE9F3E9D52}" presName="parTx" presStyleLbl="revTx" presStyleIdx="0" presStyleCnt="2">
        <dgm:presLayoutVars>
          <dgm:chMax val="0"/>
          <dgm:chPref val="0"/>
        </dgm:presLayoutVars>
      </dgm:prSet>
      <dgm:spPr/>
    </dgm:pt>
    <dgm:pt modelId="{5309E39D-66EA-4B2D-88F0-30D962116B9A}" type="pres">
      <dgm:prSet presAssocID="{AA340B1D-6F89-4E8F-A977-8CE8050A38AD}" presName="sibTrans" presStyleCnt="0"/>
      <dgm:spPr/>
    </dgm:pt>
    <dgm:pt modelId="{1DCAE974-D5BD-4A2D-8D5E-2D046F10D69F}" type="pres">
      <dgm:prSet presAssocID="{F39D754E-0A1C-4712-A05D-A7346D355F51}" presName="compNode" presStyleCnt="0"/>
      <dgm:spPr/>
    </dgm:pt>
    <dgm:pt modelId="{2CF3B73B-1340-42B3-AD4F-FAFF009FC0E7}" type="pres">
      <dgm:prSet presAssocID="{F39D754E-0A1C-4712-A05D-A7346D355F51}" presName="bgRect" presStyleLbl="bgShp" presStyleIdx="1" presStyleCnt="2"/>
      <dgm:spPr/>
    </dgm:pt>
    <dgm:pt modelId="{E22D2F5E-9E13-42EF-BB5E-B1D75596B6E3}" type="pres">
      <dgm:prSet presAssocID="{F39D754E-0A1C-4712-A05D-A7346D355F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Heart with solid fill"/>
        </a:ext>
      </dgm:extLst>
    </dgm:pt>
    <dgm:pt modelId="{0A1ECF9B-F49F-4287-9BF0-4CE258A2886E}" type="pres">
      <dgm:prSet presAssocID="{F39D754E-0A1C-4712-A05D-A7346D355F51}" presName="spaceRect" presStyleCnt="0"/>
      <dgm:spPr/>
    </dgm:pt>
    <dgm:pt modelId="{6D01991A-2839-4994-9CE0-16FAAF85E987}" type="pres">
      <dgm:prSet presAssocID="{F39D754E-0A1C-4712-A05D-A7346D355F51}" presName="parTx" presStyleLbl="revTx" presStyleIdx="1" presStyleCnt="2">
        <dgm:presLayoutVars>
          <dgm:chMax val="0"/>
          <dgm:chPref val="0"/>
        </dgm:presLayoutVars>
      </dgm:prSet>
      <dgm:spPr/>
    </dgm:pt>
  </dgm:ptLst>
  <dgm:cxnLst>
    <dgm:cxn modelId="{CFC36902-82C0-412A-B749-67587D4F8F67}" srcId="{7BEFC847-2405-485C-8384-EC3533422BB3}" destId="{F39D754E-0A1C-4712-A05D-A7346D355F51}" srcOrd="1" destOrd="0" parTransId="{FBF6266A-97AA-486A-A73E-7C55AA01DE80}" sibTransId="{82F4EAD8-FD45-4C11-8788-A551BFCF594F}"/>
    <dgm:cxn modelId="{1A232B17-BE2A-4EAF-BE0F-C0C17D433762}" type="presOf" srcId="{7BEFC847-2405-485C-8384-EC3533422BB3}" destId="{A9DE858D-34FC-489D-AFB6-640F291A0EB9}" srcOrd="0" destOrd="0" presId="urn:microsoft.com/office/officeart/2018/2/layout/IconVerticalSolidList"/>
    <dgm:cxn modelId="{C300CE7B-411E-46D4-8B7C-E826CC3EE4FD}" srcId="{7BEFC847-2405-485C-8384-EC3533422BB3}" destId="{9B9D9B73-6918-4C05-AD24-E0EE9F3E9D52}" srcOrd="0" destOrd="0" parTransId="{712EABD9-A79D-4BB6-8074-A7142C3588AE}" sibTransId="{AA340B1D-6F89-4E8F-A977-8CE8050A38AD}"/>
    <dgm:cxn modelId="{B4AA4BC2-D6CF-4E25-8BC6-6929FFD99322}" type="presOf" srcId="{9B9D9B73-6918-4C05-AD24-E0EE9F3E9D52}" destId="{BFA9A45F-FA7D-4660-BDBF-E621044844BA}" srcOrd="0" destOrd="0" presId="urn:microsoft.com/office/officeart/2018/2/layout/IconVerticalSolidList"/>
    <dgm:cxn modelId="{682050F3-F9F4-4EE2-BC48-028AB8DB7091}" type="presOf" srcId="{F39D754E-0A1C-4712-A05D-A7346D355F51}" destId="{6D01991A-2839-4994-9CE0-16FAAF85E987}" srcOrd="0" destOrd="0" presId="urn:microsoft.com/office/officeart/2018/2/layout/IconVerticalSolidList"/>
    <dgm:cxn modelId="{88ED2339-A7AB-443C-BC13-4DAF38434586}" type="presParOf" srcId="{A9DE858D-34FC-489D-AFB6-640F291A0EB9}" destId="{1AED80BB-30BF-4332-A272-BDB447EDE056}" srcOrd="0" destOrd="0" presId="urn:microsoft.com/office/officeart/2018/2/layout/IconVerticalSolidList"/>
    <dgm:cxn modelId="{3EE21928-17D7-47B3-9B42-24944B2C53ED}" type="presParOf" srcId="{1AED80BB-30BF-4332-A272-BDB447EDE056}" destId="{81C53689-02D6-495E-B820-48D74BAB41D2}" srcOrd="0" destOrd="0" presId="urn:microsoft.com/office/officeart/2018/2/layout/IconVerticalSolidList"/>
    <dgm:cxn modelId="{C7EC65B1-B025-450F-A484-C94FC5829E46}" type="presParOf" srcId="{1AED80BB-30BF-4332-A272-BDB447EDE056}" destId="{D78D6E2C-907C-42DC-8FC2-31B8A783D9F4}" srcOrd="1" destOrd="0" presId="urn:microsoft.com/office/officeart/2018/2/layout/IconVerticalSolidList"/>
    <dgm:cxn modelId="{B34851F2-EC12-4C26-AAE3-FA918E9C23FB}" type="presParOf" srcId="{1AED80BB-30BF-4332-A272-BDB447EDE056}" destId="{95011E4E-2F8F-4C96-85DE-5793B80E1ABF}" srcOrd="2" destOrd="0" presId="urn:microsoft.com/office/officeart/2018/2/layout/IconVerticalSolidList"/>
    <dgm:cxn modelId="{DF18AC10-76DC-4652-8B40-0EB23000AE62}" type="presParOf" srcId="{1AED80BB-30BF-4332-A272-BDB447EDE056}" destId="{BFA9A45F-FA7D-4660-BDBF-E621044844BA}" srcOrd="3" destOrd="0" presId="urn:microsoft.com/office/officeart/2018/2/layout/IconVerticalSolidList"/>
    <dgm:cxn modelId="{272B86BE-45B1-4AB5-BD0E-331588F37444}" type="presParOf" srcId="{A9DE858D-34FC-489D-AFB6-640F291A0EB9}" destId="{5309E39D-66EA-4B2D-88F0-30D962116B9A}" srcOrd="1" destOrd="0" presId="urn:microsoft.com/office/officeart/2018/2/layout/IconVerticalSolidList"/>
    <dgm:cxn modelId="{83F2D481-9D65-4EDD-B99F-BB9EFDEB52AB}" type="presParOf" srcId="{A9DE858D-34FC-489D-AFB6-640F291A0EB9}" destId="{1DCAE974-D5BD-4A2D-8D5E-2D046F10D69F}" srcOrd="2" destOrd="0" presId="urn:microsoft.com/office/officeart/2018/2/layout/IconVerticalSolidList"/>
    <dgm:cxn modelId="{CA86466D-09FF-4D68-9F3A-E9ECA4CEAE36}" type="presParOf" srcId="{1DCAE974-D5BD-4A2D-8D5E-2D046F10D69F}" destId="{2CF3B73B-1340-42B3-AD4F-FAFF009FC0E7}" srcOrd="0" destOrd="0" presId="urn:microsoft.com/office/officeart/2018/2/layout/IconVerticalSolidList"/>
    <dgm:cxn modelId="{747293B2-0926-4686-8E43-D159CF8A6294}" type="presParOf" srcId="{1DCAE974-D5BD-4A2D-8D5E-2D046F10D69F}" destId="{E22D2F5E-9E13-42EF-BB5E-B1D75596B6E3}" srcOrd="1" destOrd="0" presId="urn:microsoft.com/office/officeart/2018/2/layout/IconVerticalSolidList"/>
    <dgm:cxn modelId="{5D7E2661-1C35-4011-9459-CE1BA686B9E7}" type="presParOf" srcId="{1DCAE974-D5BD-4A2D-8D5E-2D046F10D69F}" destId="{0A1ECF9B-F49F-4287-9BF0-4CE258A2886E}" srcOrd="2" destOrd="0" presId="urn:microsoft.com/office/officeart/2018/2/layout/IconVerticalSolidList"/>
    <dgm:cxn modelId="{0BBD1923-D235-4783-B156-D16F129303E3}" type="presParOf" srcId="{1DCAE974-D5BD-4A2D-8D5E-2D046F10D69F}" destId="{6D01991A-2839-4994-9CE0-16FAAF85E9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4A7191-67FE-46B5-8A6C-EF11AE3BDED6}" type="doc">
      <dgm:prSet loTypeId="urn:microsoft.com/office/officeart/2005/8/layout/rings+Icon" loCatId="officeonline" qsTypeId="urn:microsoft.com/office/officeart/2005/8/quickstyle/simple1" qsCatId="simple" csTypeId="urn:microsoft.com/office/officeart/2005/8/colors/colorful4" csCatId="colorful" phldr="1"/>
      <dgm:spPr/>
    </dgm:pt>
    <dgm:pt modelId="{1DC4A427-9A5C-47A5-9A32-3E0CF26AA829}">
      <dgm:prSet phldrT="[Text]"/>
      <dgm:spPr/>
      <dgm:t>
        <a:bodyPr/>
        <a:lstStyle/>
        <a:p>
          <a:pPr algn="ctr"/>
          <a:r>
            <a:rPr lang="en-US" b="1" dirty="0"/>
            <a:t>Medications</a:t>
          </a:r>
        </a:p>
      </dgm:t>
    </dgm:pt>
    <dgm:pt modelId="{1B0C69AB-FA1A-46BF-8281-31243518DECC}" type="parTrans" cxnId="{E893519C-532C-4683-8EB3-37086D55BDCD}">
      <dgm:prSet/>
      <dgm:spPr/>
      <dgm:t>
        <a:bodyPr/>
        <a:lstStyle/>
        <a:p>
          <a:endParaRPr lang="en-US"/>
        </a:p>
      </dgm:t>
    </dgm:pt>
    <dgm:pt modelId="{55A0297F-DD13-4A38-B199-C6D223826DBA}" type="sibTrans" cxnId="{E893519C-532C-4683-8EB3-37086D55BDCD}">
      <dgm:prSet/>
      <dgm:spPr/>
      <dgm:t>
        <a:bodyPr/>
        <a:lstStyle/>
        <a:p>
          <a:endParaRPr lang="en-US"/>
        </a:p>
      </dgm:t>
    </dgm:pt>
    <dgm:pt modelId="{1E3C8C5A-7537-4943-8A10-2C87A106CC51}">
      <dgm:prSet phldrT="[Text]"/>
      <dgm:spPr/>
      <dgm:t>
        <a:bodyPr/>
        <a:lstStyle/>
        <a:p>
          <a:pPr algn="ctr"/>
          <a:r>
            <a:rPr lang="en-US" b="1" dirty="0"/>
            <a:t>Recovery Support</a:t>
          </a:r>
        </a:p>
      </dgm:t>
    </dgm:pt>
    <dgm:pt modelId="{D575C52D-8605-4A56-BF9F-07AB32F222F6}" type="parTrans" cxnId="{CD88268E-6207-489C-9F86-52EC299C3AE3}">
      <dgm:prSet/>
      <dgm:spPr/>
      <dgm:t>
        <a:bodyPr/>
        <a:lstStyle/>
        <a:p>
          <a:endParaRPr lang="en-US"/>
        </a:p>
      </dgm:t>
    </dgm:pt>
    <dgm:pt modelId="{8DEAE7D4-9043-4D5D-A3FD-9D51EC001F24}" type="sibTrans" cxnId="{CD88268E-6207-489C-9F86-52EC299C3AE3}">
      <dgm:prSet/>
      <dgm:spPr/>
      <dgm:t>
        <a:bodyPr/>
        <a:lstStyle/>
        <a:p>
          <a:endParaRPr lang="en-US"/>
        </a:p>
      </dgm:t>
    </dgm:pt>
    <dgm:pt modelId="{63C7FF5E-F13E-4C12-B2F4-0727A4B94BBD}">
      <dgm:prSet phldrT="[Text]"/>
      <dgm:spPr/>
      <dgm:t>
        <a:bodyPr/>
        <a:lstStyle/>
        <a:p>
          <a:pPr algn="ctr"/>
          <a:r>
            <a:rPr lang="en-US" dirty="0"/>
            <a:t>Methadone</a:t>
          </a:r>
        </a:p>
      </dgm:t>
    </dgm:pt>
    <dgm:pt modelId="{5967FFF8-68D9-490E-B648-1807AD17B25D}" type="parTrans" cxnId="{AB0D2DC3-5F8F-459B-9A1B-E64DD17573CD}">
      <dgm:prSet/>
      <dgm:spPr/>
      <dgm:t>
        <a:bodyPr/>
        <a:lstStyle/>
        <a:p>
          <a:endParaRPr lang="en-US"/>
        </a:p>
      </dgm:t>
    </dgm:pt>
    <dgm:pt modelId="{3F710712-0967-43D6-98BB-6F6F0AF666DB}" type="sibTrans" cxnId="{AB0D2DC3-5F8F-459B-9A1B-E64DD17573CD}">
      <dgm:prSet/>
      <dgm:spPr/>
      <dgm:t>
        <a:bodyPr/>
        <a:lstStyle/>
        <a:p>
          <a:endParaRPr lang="en-US"/>
        </a:p>
      </dgm:t>
    </dgm:pt>
    <dgm:pt modelId="{2679C10C-1234-49B2-8D68-86162DD7F3A4}">
      <dgm:prSet phldrT="[Text]"/>
      <dgm:spPr/>
      <dgm:t>
        <a:bodyPr/>
        <a:lstStyle/>
        <a:p>
          <a:pPr algn="ctr"/>
          <a:r>
            <a:rPr lang="en-US" dirty="0"/>
            <a:t>Buprenorphine </a:t>
          </a:r>
        </a:p>
      </dgm:t>
    </dgm:pt>
    <dgm:pt modelId="{81489E3E-B204-4393-98A7-EB471DFD1E98}" type="parTrans" cxnId="{33244538-7D36-46B7-A0B0-B665E810E708}">
      <dgm:prSet/>
      <dgm:spPr/>
      <dgm:t>
        <a:bodyPr/>
        <a:lstStyle/>
        <a:p>
          <a:endParaRPr lang="en-US"/>
        </a:p>
      </dgm:t>
    </dgm:pt>
    <dgm:pt modelId="{F1CA0B73-B47F-4583-B6D9-4116C2B35EA6}" type="sibTrans" cxnId="{33244538-7D36-46B7-A0B0-B665E810E708}">
      <dgm:prSet/>
      <dgm:spPr/>
      <dgm:t>
        <a:bodyPr/>
        <a:lstStyle/>
        <a:p>
          <a:endParaRPr lang="en-US"/>
        </a:p>
      </dgm:t>
    </dgm:pt>
    <dgm:pt modelId="{E41D96C0-D6C8-443F-8FFF-0D6A9BD0970E}">
      <dgm:prSet phldrT="[Text]"/>
      <dgm:spPr/>
      <dgm:t>
        <a:bodyPr/>
        <a:lstStyle/>
        <a:p>
          <a:pPr algn="ctr"/>
          <a:r>
            <a:rPr lang="en-US" dirty="0"/>
            <a:t>Naltrexone</a:t>
          </a:r>
        </a:p>
      </dgm:t>
    </dgm:pt>
    <dgm:pt modelId="{A320DC13-A5D1-44ED-8CB9-69741EEB8951}" type="parTrans" cxnId="{DFDB14E3-316A-4053-909F-9A3BE380386F}">
      <dgm:prSet/>
      <dgm:spPr/>
      <dgm:t>
        <a:bodyPr/>
        <a:lstStyle/>
        <a:p>
          <a:endParaRPr lang="en-US"/>
        </a:p>
      </dgm:t>
    </dgm:pt>
    <dgm:pt modelId="{DB93B520-2ECE-412E-A6B9-5D73D1B74EE3}" type="sibTrans" cxnId="{DFDB14E3-316A-4053-909F-9A3BE380386F}">
      <dgm:prSet/>
      <dgm:spPr/>
      <dgm:t>
        <a:bodyPr/>
        <a:lstStyle/>
        <a:p>
          <a:endParaRPr lang="en-US"/>
        </a:p>
      </dgm:t>
    </dgm:pt>
    <dgm:pt modelId="{783444EA-8598-4CC1-9313-216DD2A16108}">
      <dgm:prSet phldrT="[Text]"/>
      <dgm:spPr/>
      <dgm:t>
        <a:bodyPr/>
        <a:lstStyle/>
        <a:p>
          <a:pPr algn="ctr"/>
          <a:endParaRPr lang="en-US" dirty="0"/>
        </a:p>
        <a:p>
          <a:pPr algn="ctr"/>
          <a:r>
            <a:rPr lang="en-US" dirty="0"/>
            <a:t>Psychosocial Counseling</a:t>
          </a:r>
        </a:p>
      </dgm:t>
    </dgm:pt>
    <dgm:pt modelId="{BF094D2D-5A82-447C-88A8-EF53ED04CD94}" type="parTrans" cxnId="{9606C1EA-30B9-46FA-9818-6B4767807D7F}">
      <dgm:prSet/>
      <dgm:spPr/>
      <dgm:t>
        <a:bodyPr/>
        <a:lstStyle/>
        <a:p>
          <a:endParaRPr lang="en-US"/>
        </a:p>
      </dgm:t>
    </dgm:pt>
    <dgm:pt modelId="{9B49BCED-5D00-485D-948D-94D60890E611}" type="sibTrans" cxnId="{9606C1EA-30B9-46FA-9818-6B4767807D7F}">
      <dgm:prSet/>
      <dgm:spPr/>
      <dgm:t>
        <a:bodyPr/>
        <a:lstStyle/>
        <a:p>
          <a:endParaRPr lang="en-US"/>
        </a:p>
      </dgm:t>
    </dgm:pt>
    <dgm:pt modelId="{A4397C1A-7DA7-4235-A778-07EF44420BA7}">
      <dgm:prSet phldrT="[Text]"/>
      <dgm:spPr/>
      <dgm:t>
        <a:bodyPr/>
        <a:lstStyle/>
        <a:p>
          <a:pPr algn="ctr"/>
          <a:r>
            <a:rPr lang="en-US" dirty="0"/>
            <a:t>Mutual support groups</a:t>
          </a:r>
        </a:p>
      </dgm:t>
    </dgm:pt>
    <dgm:pt modelId="{7F322B93-83F0-467C-B6A3-7475C3AE8FBA}" type="parTrans" cxnId="{E9A0AD84-8AF5-407B-A8C3-5F09CE7E1297}">
      <dgm:prSet/>
      <dgm:spPr/>
      <dgm:t>
        <a:bodyPr/>
        <a:lstStyle/>
        <a:p>
          <a:endParaRPr lang="en-US"/>
        </a:p>
      </dgm:t>
    </dgm:pt>
    <dgm:pt modelId="{9AA5F392-DAFA-4847-843B-25F1C666F55A}" type="sibTrans" cxnId="{E9A0AD84-8AF5-407B-A8C3-5F09CE7E1297}">
      <dgm:prSet/>
      <dgm:spPr/>
      <dgm:t>
        <a:bodyPr/>
        <a:lstStyle/>
        <a:p>
          <a:endParaRPr lang="en-US"/>
        </a:p>
      </dgm:t>
    </dgm:pt>
    <dgm:pt modelId="{3A548E87-ABFD-4110-BA1A-E395345195FB}">
      <dgm:prSet phldrT="[Text]"/>
      <dgm:spPr/>
      <dgm:t>
        <a:bodyPr/>
        <a:lstStyle/>
        <a:p>
          <a:pPr algn="ctr"/>
          <a:endParaRPr lang="en-US" dirty="0"/>
        </a:p>
      </dgm:t>
    </dgm:pt>
    <dgm:pt modelId="{BD791118-DD1F-41BB-BFC1-19A298097700}" type="parTrans" cxnId="{750791AC-E060-487B-87AB-D1FCE4DE45B8}">
      <dgm:prSet/>
      <dgm:spPr/>
      <dgm:t>
        <a:bodyPr/>
        <a:lstStyle/>
        <a:p>
          <a:endParaRPr lang="en-US"/>
        </a:p>
      </dgm:t>
    </dgm:pt>
    <dgm:pt modelId="{641BDC23-A45F-4747-87BC-D663DE8C3A83}" type="sibTrans" cxnId="{750791AC-E060-487B-87AB-D1FCE4DE45B8}">
      <dgm:prSet/>
      <dgm:spPr/>
      <dgm:t>
        <a:bodyPr/>
        <a:lstStyle/>
        <a:p>
          <a:endParaRPr lang="en-US"/>
        </a:p>
      </dgm:t>
    </dgm:pt>
    <dgm:pt modelId="{4A7C7FDE-5185-4E8D-B911-8EA651BED699}">
      <dgm:prSet phldrT="[Text]"/>
      <dgm:spPr/>
      <dgm:t>
        <a:bodyPr/>
        <a:lstStyle/>
        <a:p>
          <a:pPr algn="ctr"/>
          <a:r>
            <a:rPr lang="en-US" dirty="0"/>
            <a:t>CBT</a:t>
          </a:r>
        </a:p>
      </dgm:t>
    </dgm:pt>
    <dgm:pt modelId="{36DB99B2-2AF1-492E-AF1E-2927B08B9875}" type="parTrans" cxnId="{F6E09AA6-F95C-4CED-808B-4EEF8F703B51}">
      <dgm:prSet/>
      <dgm:spPr/>
      <dgm:t>
        <a:bodyPr/>
        <a:lstStyle/>
        <a:p>
          <a:endParaRPr lang="en-US"/>
        </a:p>
      </dgm:t>
    </dgm:pt>
    <dgm:pt modelId="{2A6CF159-B042-4CB3-A550-FD8390F8D948}" type="sibTrans" cxnId="{F6E09AA6-F95C-4CED-808B-4EEF8F703B51}">
      <dgm:prSet/>
      <dgm:spPr/>
      <dgm:t>
        <a:bodyPr/>
        <a:lstStyle/>
        <a:p>
          <a:endParaRPr lang="en-US"/>
        </a:p>
      </dgm:t>
    </dgm:pt>
    <dgm:pt modelId="{1DF40B95-7374-4662-874C-C261A636E0A3}">
      <dgm:prSet phldrT="[Text]"/>
      <dgm:spPr/>
      <dgm:t>
        <a:bodyPr/>
        <a:lstStyle/>
        <a:p>
          <a:pPr algn="ctr"/>
          <a:r>
            <a:rPr lang="en-US" dirty="0"/>
            <a:t>Contingency management</a:t>
          </a:r>
        </a:p>
      </dgm:t>
    </dgm:pt>
    <dgm:pt modelId="{C06A768D-A378-452A-9C49-45F4C22460BF}" type="parTrans" cxnId="{A67700F8-C539-47EE-A2EE-3D0BEDEB9E94}">
      <dgm:prSet/>
      <dgm:spPr/>
      <dgm:t>
        <a:bodyPr/>
        <a:lstStyle/>
        <a:p>
          <a:endParaRPr lang="en-US"/>
        </a:p>
      </dgm:t>
    </dgm:pt>
    <dgm:pt modelId="{F41C3BE3-FFF8-46B7-BE66-43FDE5B55BD3}" type="sibTrans" cxnId="{A67700F8-C539-47EE-A2EE-3D0BEDEB9E94}">
      <dgm:prSet/>
      <dgm:spPr/>
      <dgm:t>
        <a:bodyPr/>
        <a:lstStyle/>
        <a:p>
          <a:endParaRPr lang="en-US"/>
        </a:p>
      </dgm:t>
    </dgm:pt>
    <dgm:pt modelId="{A416069E-E8C2-4FA7-9F07-DF5474064CCA}">
      <dgm:prSet phldrT="[Text]"/>
      <dgm:spPr/>
      <dgm:t>
        <a:bodyPr/>
        <a:lstStyle/>
        <a:p>
          <a:pPr algn="ctr"/>
          <a:r>
            <a:rPr lang="en-US" dirty="0"/>
            <a:t>Peer recovery coaches</a:t>
          </a:r>
        </a:p>
      </dgm:t>
    </dgm:pt>
    <dgm:pt modelId="{37F3E8E6-DB23-49DD-8D5F-BDBC108F155C}" type="parTrans" cxnId="{004B2AAA-40EF-4D60-8B30-ED170233AA86}">
      <dgm:prSet/>
      <dgm:spPr/>
      <dgm:t>
        <a:bodyPr/>
        <a:lstStyle/>
        <a:p>
          <a:endParaRPr lang="en-US"/>
        </a:p>
      </dgm:t>
    </dgm:pt>
    <dgm:pt modelId="{11E41995-588F-44AB-BB43-79D0F7C576A8}" type="sibTrans" cxnId="{004B2AAA-40EF-4D60-8B30-ED170233AA86}">
      <dgm:prSet/>
      <dgm:spPr/>
      <dgm:t>
        <a:bodyPr/>
        <a:lstStyle/>
        <a:p>
          <a:endParaRPr lang="en-US"/>
        </a:p>
      </dgm:t>
    </dgm:pt>
    <dgm:pt modelId="{09440C03-8C92-4587-9978-E94EA54E8985}">
      <dgm:prSet phldrT="[Text]"/>
      <dgm:spPr/>
      <dgm:t>
        <a:bodyPr/>
        <a:lstStyle/>
        <a:p>
          <a:pPr algn="ctr"/>
          <a:r>
            <a:rPr lang="en-US" dirty="0"/>
            <a:t>Wrap around services</a:t>
          </a:r>
        </a:p>
      </dgm:t>
    </dgm:pt>
    <dgm:pt modelId="{1406F1D1-6C0D-4BF3-9961-E8797021C219}" type="parTrans" cxnId="{F2AFF79A-BB11-43B1-9028-1B5B13994FFC}">
      <dgm:prSet/>
      <dgm:spPr/>
      <dgm:t>
        <a:bodyPr/>
        <a:lstStyle/>
        <a:p>
          <a:endParaRPr lang="en-US"/>
        </a:p>
      </dgm:t>
    </dgm:pt>
    <dgm:pt modelId="{F5E00BB5-BE76-41CB-9C59-B388C1A7349D}" type="sibTrans" cxnId="{F2AFF79A-BB11-43B1-9028-1B5B13994FFC}">
      <dgm:prSet/>
      <dgm:spPr/>
      <dgm:t>
        <a:bodyPr/>
        <a:lstStyle/>
        <a:p>
          <a:endParaRPr lang="en-US"/>
        </a:p>
      </dgm:t>
    </dgm:pt>
    <dgm:pt modelId="{49D96054-474F-4F3B-9E37-7967370900F1}" type="pres">
      <dgm:prSet presAssocID="{4F4A7191-67FE-46B5-8A6C-EF11AE3BDED6}" presName="Name0" presStyleCnt="0">
        <dgm:presLayoutVars>
          <dgm:chMax val="7"/>
          <dgm:dir/>
          <dgm:resizeHandles val="exact"/>
        </dgm:presLayoutVars>
      </dgm:prSet>
      <dgm:spPr/>
    </dgm:pt>
    <dgm:pt modelId="{3DBEF452-6147-4C36-8EB3-B3D1904AA37F}" type="pres">
      <dgm:prSet presAssocID="{4F4A7191-67FE-46B5-8A6C-EF11AE3BDED6}" presName="ellipse1" presStyleLbl="vennNode1" presStyleIdx="0" presStyleCnt="3">
        <dgm:presLayoutVars>
          <dgm:bulletEnabled val="1"/>
        </dgm:presLayoutVars>
      </dgm:prSet>
      <dgm:spPr/>
    </dgm:pt>
    <dgm:pt modelId="{911AA58C-3823-43F9-97C3-13F7E360FA21}" type="pres">
      <dgm:prSet presAssocID="{4F4A7191-67FE-46B5-8A6C-EF11AE3BDED6}" presName="ellipse2" presStyleLbl="vennNode1" presStyleIdx="1" presStyleCnt="3">
        <dgm:presLayoutVars>
          <dgm:bulletEnabled val="1"/>
        </dgm:presLayoutVars>
      </dgm:prSet>
      <dgm:spPr/>
    </dgm:pt>
    <dgm:pt modelId="{3BA368E5-93F4-4CBD-8808-C2D5B91227C9}" type="pres">
      <dgm:prSet presAssocID="{4F4A7191-67FE-46B5-8A6C-EF11AE3BDED6}" presName="ellipse3" presStyleLbl="vennNode1" presStyleIdx="2" presStyleCnt="3">
        <dgm:presLayoutVars>
          <dgm:bulletEnabled val="1"/>
        </dgm:presLayoutVars>
      </dgm:prSet>
      <dgm:spPr/>
    </dgm:pt>
  </dgm:ptLst>
  <dgm:cxnLst>
    <dgm:cxn modelId="{ECCE6A07-6572-402D-8FF1-865059BA0152}" type="presOf" srcId="{3A548E87-ABFD-4110-BA1A-E395345195FB}" destId="{3BA368E5-93F4-4CBD-8808-C2D5B91227C9}" srcOrd="0" destOrd="4" presId="urn:microsoft.com/office/officeart/2005/8/layout/rings+Icon"/>
    <dgm:cxn modelId="{D780A008-59DF-4838-8DBF-478B8E2C16EE}" type="presOf" srcId="{A416069E-E8C2-4FA7-9F07-DF5474064CCA}" destId="{3BA368E5-93F4-4CBD-8808-C2D5B91227C9}" srcOrd="0" destOrd="2" presId="urn:microsoft.com/office/officeart/2005/8/layout/rings+Icon"/>
    <dgm:cxn modelId="{BE277409-D562-4677-A04B-C27A6669BF43}" type="presOf" srcId="{1DC4A427-9A5C-47A5-9A32-3E0CF26AA829}" destId="{3DBEF452-6147-4C36-8EB3-B3D1904AA37F}" srcOrd="0" destOrd="0" presId="urn:microsoft.com/office/officeart/2005/8/layout/rings+Icon"/>
    <dgm:cxn modelId="{D3D51A19-4F8F-4A26-804C-B5B14A18081A}" type="presOf" srcId="{63C7FF5E-F13E-4C12-B2F4-0727A4B94BBD}" destId="{3DBEF452-6147-4C36-8EB3-B3D1904AA37F}" srcOrd="0" destOrd="1" presId="urn:microsoft.com/office/officeart/2005/8/layout/rings+Icon"/>
    <dgm:cxn modelId="{ABEAB319-197B-43EE-9D57-BA2E4DE9EC7C}" type="presOf" srcId="{A4397C1A-7DA7-4235-A778-07EF44420BA7}" destId="{3BA368E5-93F4-4CBD-8808-C2D5B91227C9}" srcOrd="0" destOrd="1" presId="urn:microsoft.com/office/officeart/2005/8/layout/rings+Icon"/>
    <dgm:cxn modelId="{F6C9131B-0D49-4A4E-81BB-43BDD6234BA8}" type="presOf" srcId="{E41D96C0-D6C8-443F-8FFF-0D6A9BD0970E}" destId="{3DBEF452-6147-4C36-8EB3-B3D1904AA37F}" srcOrd="0" destOrd="3" presId="urn:microsoft.com/office/officeart/2005/8/layout/rings+Icon"/>
    <dgm:cxn modelId="{3FECBA36-47B5-4C9D-9DDC-65BFC79197C3}" type="presOf" srcId="{4F4A7191-67FE-46B5-8A6C-EF11AE3BDED6}" destId="{49D96054-474F-4F3B-9E37-7967370900F1}" srcOrd="0" destOrd="0" presId="urn:microsoft.com/office/officeart/2005/8/layout/rings+Icon"/>
    <dgm:cxn modelId="{33244538-7D36-46B7-A0B0-B665E810E708}" srcId="{1DC4A427-9A5C-47A5-9A32-3E0CF26AA829}" destId="{2679C10C-1234-49B2-8D68-86162DD7F3A4}" srcOrd="1" destOrd="0" parTransId="{81489E3E-B204-4393-98A7-EB471DFD1E98}" sibTransId="{F1CA0B73-B47F-4583-B6D9-4116C2B35EA6}"/>
    <dgm:cxn modelId="{2CDFB36F-C470-40D5-B78C-225B1C258458}" type="presOf" srcId="{2679C10C-1234-49B2-8D68-86162DD7F3A4}" destId="{3DBEF452-6147-4C36-8EB3-B3D1904AA37F}" srcOrd="0" destOrd="2" presId="urn:microsoft.com/office/officeart/2005/8/layout/rings+Icon"/>
    <dgm:cxn modelId="{E9A0AD84-8AF5-407B-A8C3-5F09CE7E1297}" srcId="{1E3C8C5A-7537-4943-8A10-2C87A106CC51}" destId="{A4397C1A-7DA7-4235-A778-07EF44420BA7}" srcOrd="0" destOrd="0" parTransId="{7F322B93-83F0-467C-B6A3-7475C3AE8FBA}" sibTransId="{9AA5F392-DAFA-4847-843B-25F1C666F55A}"/>
    <dgm:cxn modelId="{36C3AF8A-7BCD-486B-8A51-B411334CFD4B}" type="presOf" srcId="{783444EA-8598-4CC1-9313-216DD2A16108}" destId="{911AA58C-3823-43F9-97C3-13F7E360FA21}" srcOrd="0" destOrd="0" presId="urn:microsoft.com/office/officeart/2005/8/layout/rings+Icon"/>
    <dgm:cxn modelId="{CD88268E-6207-489C-9F86-52EC299C3AE3}" srcId="{4F4A7191-67FE-46B5-8A6C-EF11AE3BDED6}" destId="{1E3C8C5A-7537-4943-8A10-2C87A106CC51}" srcOrd="2" destOrd="0" parTransId="{D575C52D-8605-4A56-BF9F-07AB32F222F6}" sibTransId="{8DEAE7D4-9043-4D5D-A3FD-9D51EC001F24}"/>
    <dgm:cxn modelId="{F2AFF79A-BB11-43B1-9028-1B5B13994FFC}" srcId="{1E3C8C5A-7537-4943-8A10-2C87A106CC51}" destId="{09440C03-8C92-4587-9978-E94EA54E8985}" srcOrd="2" destOrd="0" parTransId="{1406F1D1-6C0D-4BF3-9961-E8797021C219}" sibTransId="{F5E00BB5-BE76-41CB-9C59-B388C1A7349D}"/>
    <dgm:cxn modelId="{E893519C-532C-4683-8EB3-37086D55BDCD}" srcId="{4F4A7191-67FE-46B5-8A6C-EF11AE3BDED6}" destId="{1DC4A427-9A5C-47A5-9A32-3E0CF26AA829}" srcOrd="0" destOrd="0" parTransId="{1B0C69AB-FA1A-46BF-8281-31243518DECC}" sibTransId="{55A0297F-DD13-4A38-B199-C6D223826DBA}"/>
    <dgm:cxn modelId="{F6E09AA6-F95C-4CED-808B-4EEF8F703B51}" srcId="{783444EA-8598-4CC1-9313-216DD2A16108}" destId="{4A7C7FDE-5185-4E8D-B911-8EA651BED699}" srcOrd="0" destOrd="0" parTransId="{36DB99B2-2AF1-492E-AF1E-2927B08B9875}" sibTransId="{2A6CF159-B042-4CB3-A550-FD8390F8D948}"/>
    <dgm:cxn modelId="{004B2AAA-40EF-4D60-8B30-ED170233AA86}" srcId="{1E3C8C5A-7537-4943-8A10-2C87A106CC51}" destId="{A416069E-E8C2-4FA7-9F07-DF5474064CCA}" srcOrd="1" destOrd="0" parTransId="{37F3E8E6-DB23-49DD-8D5F-BDBC108F155C}" sibTransId="{11E41995-588F-44AB-BB43-79D0F7C576A8}"/>
    <dgm:cxn modelId="{750791AC-E060-487B-87AB-D1FCE4DE45B8}" srcId="{1E3C8C5A-7537-4943-8A10-2C87A106CC51}" destId="{3A548E87-ABFD-4110-BA1A-E395345195FB}" srcOrd="3" destOrd="0" parTransId="{BD791118-DD1F-41BB-BFC1-19A298097700}" sibTransId="{641BDC23-A45F-4747-87BC-D663DE8C3A83}"/>
    <dgm:cxn modelId="{C1A17CBD-2A0F-4CD8-91E9-548408421944}" type="presOf" srcId="{09440C03-8C92-4587-9978-E94EA54E8985}" destId="{3BA368E5-93F4-4CBD-8808-C2D5B91227C9}" srcOrd="0" destOrd="3" presId="urn:microsoft.com/office/officeart/2005/8/layout/rings+Icon"/>
    <dgm:cxn modelId="{AB0D2DC3-5F8F-459B-9A1B-E64DD17573CD}" srcId="{1DC4A427-9A5C-47A5-9A32-3E0CF26AA829}" destId="{63C7FF5E-F13E-4C12-B2F4-0727A4B94BBD}" srcOrd="0" destOrd="0" parTransId="{5967FFF8-68D9-490E-B648-1807AD17B25D}" sibTransId="{3F710712-0967-43D6-98BB-6F6F0AF666DB}"/>
    <dgm:cxn modelId="{D3DC70CA-F204-4B76-A682-AA61245C4E5E}" type="presOf" srcId="{4A7C7FDE-5185-4E8D-B911-8EA651BED699}" destId="{911AA58C-3823-43F9-97C3-13F7E360FA21}" srcOrd="0" destOrd="1" presId="urn:microsoft.com/office/officeart/2005/8/layout/rings+Icon"/>
    <dgm:cxn modelId="{DFDB14E3-316A-4053-909F-9A3BE380386F}" srcId="{1DC4A427-9A5C-47A5-9A32-3E0CF26AA829}" destId="{E41D96C0-D6C8-443F-8FFF-0D6A9BD0970E}" srcOrd="2" destOrd="0" parTransId="{A320DC13-A5D1-44ED-8CB9-69741EEB8951}" sibTransId="{DB93B520-2ECE-412E-A6B9-5D73D1B74EE3}"/>
    <dgm:cxn modelId="{9606C1EA-30B9-46FA-9818-6B4767807D7F}" srcId="{4F4A7191-67FE-46B5-8A6C-EF11AE3BDED6}" destId="{783444EA-8598-4CC1-9313-216DD2A16108}" srcOrd="1" destOrd="0" parTransId="{BF094D2D-5A82-447C-88A8-EF53ED04CD94}" sibTransId="{9B49BCED-5D00-485D-948D-94D60890E611}"/>
    <dgm:cxn modelId="{237D7FF0-315A-4F97-ACE9-9308BB8EB3F4}" type="presOf" srcId="{1E3C8C5A-7537-4943-8A10-2C87A106CC51}" destId="{3BA368E5-93F4-4CBD-8808-C2D5B91227C9}" srcOrd="0" destOrd="0" presId="urn:microsoft.com/office/officeart/2005/8/layout/rings+Icon"/>
    <dgm:cxn modelId="{A67700F8-C539-47EE-A2EE-3D0BEDEB9E94}" srcId="{783444EA-8598-4CC1-9313-216DD2A16108}" destId="{1DF40B95-7374-4662-874C-C261A636E0A3}" srcOrd="1" destOrd="0" parTransId="{C06A768D-A378-452A-9C49-45F4C22460BF}" sibTransId="{F41C3BE3-FFF8-46B7-BE66-43FDE5B55BD3}"/>
    <dgm:cxn modelId="{E3C5A9FD-B8C6-47FB-B7D9-136B5A2CFC70}" type="presOf" srcId="{1DF40B95-7374-4662-874C-C261A636E0A3}" destId="{911AA58C-3823-43F9-97C3-13F7E360FA21}" srcOrd="0" destOrd="2" presId="urn:microsoft.com/office/officeart/2005/8/layout/rings+Icon"/>
    <dgm:cxn modelId="{533969E0-1934-46C8-8B6D-70DB115A25A4}" type="presParOf" srcId="{49D96054-474F-4F3B-9E37-7967370900F1}" destId="{3DBEF452-6147-4C36-8EB3-B3D1904AA37F}" srcOrd="0" destOrd="0" presId="urn:microsoft.com/office/officeart/2005/8/layout/rings+Icon"/>
    <dgm:cxn modelId="{EF95FD46-A8AD-41F0-BE72-86FA482EE8E4}" type="presParOf" srcId="{49D96054-474F-4F3B-9E37-7967370900F1}" destId="{911AA58C-3823-43F9-97C3-13F7E360FA21}" srcOrd="1" destOrd="0" presId="urn:microsoft.com/office/officeart/2005/8/layout/rings+Icon"/>
    <dgm:cxn modelId="{DF59B58A-16BE-4DE3-BC33-26AE981F89D2}" type="presParOf" srcId="{49D96054-474F-4F3B-9E37-7967370900F1}" destId="{3BA368E5-93F4-4CBD-8808-C2D5B91227C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96A896-E82F-AE40-BDDF-4DC40ADA1679}" type="doc">
      <dgm:prSet loTypeId="urn:microsoft.com/office/officeart/2005/8/layout/process4" loCatId="" qsTypeId="urn:microsoft.com/office/officeart/2005/8/quickstyle/simple1" qsCatId="simple" csTypeId="urn:microsoft.com/office/officeart/2005/8/colors/accent1_3" csCatId="accent1" phldr="1"/>
      <dgm:spPr/>
      <dgm:t>
        <a:bodyPr/>
        <a:lstStyle/>
        <a:p>
          <a:endParaRPr lang="en-US"/>
        </a:p>
      </dgm:t>
    </dgm:pt>
    <dgm:pt modelId="{A5062FE9-6122-104B-BB57-BD6AF955E5E1}">
      <dgm:prSet phldrT="[Text]" custT="1"/>
      <dgm:spPr/>
      <dgm:t>
        <a:bodyPr/>
        <a:lstStyle/>
        <a:p>
          <a:r>
            <a:rPr lang="en-US" sz="2800" dirty="0"/>
            <a:t>Stop full agonists</a:t>
          </a:r>
        </a:p>
      </dgm:t>
    </dgm:pt>
    <dgm:pt modelId="{9EEC8834-5B34-5D4B-B02C-71DB04ED5DED}" type="parTrans" cxnId="{FC7EF50B-485E-A64B-A56B-9B3E509EBF4D}">
      <dgm:prSet/>
      <dgm:spPr/>
      <dgm:t>
        <a:bodyPr/>
        <a:lstStyle/>
        <a:p>
          <a:endParaRPr lang="en-US"/>
        </a:p>
      </dgm:t>
    </dgm:pt>
    <dgm:pt modelId="{A32CB760-74B3-5A4C-ABB1-EF5A6BC9A57E}" type="sibTrans" cxnId="{FC7EF50B-485E-A64B-A56B-9B3E509EBF4D}">
      <dgm:prSet/>
      <dgm:spPr/>
      <dgm:t>
        <a:bodyPr/>
        <a:lstStyle/>
        <a:p>
          <a:endParaRPr lang="en-US"/>
        </a:p>
      </dgm:t>
    </dgm:pt>
    <dgm:pt modelId="{6443ED69-6AE5-E84F-82ED-B85E3FF1ACB8}">
      <dgm:prSet phldrT="[Text]" custT="1"/>
      <dgm:spPr/>
      <dgm:t>
        <a:bodyPr/>
        <a:lstStyle/>
        <a:p>
          <a:r>
            <a:rPr lang="en-US" sz="2800" dirty="0"/>
            <a:t>Wait for withdrawal</a:t>
          </a:r>
        </a:p>
      </dgm:t>
    </dgm:pt>
    <dgm:pt modelId="{113F4827-4661-5940-9CCA-16E7BE22F80B}" type="parTrans" cxnId="{661F40DD-A1E3-B04C-A153-CC31C7616B2E}">
      <dgm:prSet/>
      <dgm:spPr/>
      <dgm:t>
        <a:bodyPr/>
        <a:lstStyle/>
        <a:p>
          <a:endParaRPr lang="en-US"/>
        </a:p>
      </dgm:t>
    </dgm:pt>
    <dgm:pt modelId="{40E76173-BA5C-7043-A38A-C17670B79C04}" type="sibTrans" cxnId="{661F40DD-A1E3-B04C-A153-CC31C7616B2E}">
      <dgm:prSet/>
      <dgm:spPr/>
      <dgm:t>
        <a:bodyPr/>
        <a:lstStyle/>
        <a:p>
          <a:endParaRPr lang="en-US"/>
        </a:p>
      </dgm:t>
    </dgm:pt>
    <dgm:pt modelId="{6ACBD084-652D-C54A-9206-7B056359E11C}">
      <dgm:prSet phldrT="[Text]" custT="1"/>
      <dgm:spPr/>
      <dgm:t>
        <a:bodyPr/>
        <a:lstStyle/>
        <a:p>
          <a:pPr>
            <a:lnSpc>
              <a:spcPct val="50000"/>
            </a:lnSpc>
            <a:spcAft>
              <a:spcPts val="0"/>
            </a:spcAft>
          </a:pPr>
          <a:r>
            <a:rPr lang="en-US" sz="2400" dirty="0"/>
            <a:t>Give 1</a:t>
          </a:r>
          <a:r>
            <a:rPr lang="en-US" sz="2400" baseline="30000" dirty="0"/>
            <a:t>st</a:t>
          </a:r>
          <a:r>
            <a:rPr lang="en-US" sz="2400" dirty="0"/>
            <a:t> dose </a:t>
          </a:r>
        </a:p>
        <a:p>
          <a:pPr>
            <a:lnSpc>
              <a:spcPct val="100000"/>
            </a:lnSpc>
            <a:spcAft>
              <a:spcPts val="0"/>
            </a:spcAft>
          </a:pPr>
          <a:r>
            <a:rPr lang="en-US" sz="2400" dirty="0"/>
            <a:t>Repeat in 1-2 hours</a:t>
          </a:r>
        </a:p>
      </dgm:t>
    </dgm:pt>
    <dgm:pt modelId="{9C0FDDBA-A8D4-524F-B65D-63AE4905DECC}" type="parTrans" cxnId="{A047ED81-3B5C-9840-AB50-A7546C9AD0F1}">
      <dgm:prSet/>
      <dgm:spPr/>
      <dgm:t>
        <a:bodyPr/>
        <a:lstStyle/>
        <a:p>
          <a:endParaRPr lang="en-US"/>
        </a:p>
      </dgm:t>
    </dgm:pt>
    <dgm:pt modelId="{89744401-B76D-C944-98CD-324DA40DB7AA}" type="sibTrans" cxnId="{A047ED81-3B5C-9840-AB50-A7546C9AD0F1}">
      <dgm:prSet/>
      <dgm:spPr/>
      <dgm:t>
        <a:bodyPr/>
        <a:lstStyle/>
        <a:p>
          <a:endParaRPr lang="en-US"/>
        </a:p>
      </dgm:t>
    </dgm:pt>
    <dgm:pt modelId="{49E7BA0C-3A12-074E-BA77-14CB8A976FFE}">
      <dgm:prSet custT="1"/>
      <dgm:spPr/>
      <dgm:t>
        <a:bodyPr/>
        <a:lstStyle/>
        <a:p>
          <a:r>
            <a:rPr lang="en-US" sz="2800" dirty="0" err="1"/>
            <a:t>Uptitrate</a:t>
          </a:r>
          <a:r>
            <a:rPr lang="en-US" sz="2800" dirty="0"/>
            <a:t> to effective dose over 1-3d</a:t>
          </a:r>
        </a:p>
      </dgm:t>
    </dgm:pt>
    <dgm:pt modelId="{966AB6BB-37BD-7E4F-9FFB-36610DC164DC}" type="parTrans" cxnId="{F989FE4A-D57F-6A4B-8B5F-2F57C9AFBCFC}">
      <dgm:prSet/>
      <dgm:spPr/>
      <dgm:t>
        <a:bodyPr/>
        <a:lstStyle/>
        <a:p>
          <a:endParaRPr lang="en-US"/>
        </a:p>
      </dgm:t>
    </dgm:pt>
    <dgm:pt modelId="{6A61652D-2712-5945-A6AF-1CAF8DA19A9B}" type="sibTrans" cxnId="{F989FE4A-D57F-6A4B-8B5F-2F57C9AFBCFC}">
      <dgm:prSet/>
      <dgm:spPr/>
      <dgm:t>
        <a:bodyPr/>
        <a:lstStyle/>
        <a:p>
          <a:endParaRPr lang="en-US"/>
        </a:p>
      </dgm:t>
    </dgm:pt>
    <dgm:pt modelId="{84855A78-E81C-7740-983F-C013D6E06BDB}">
      <dgm:prSet custT="1"/>
      <dgm:spPr/>
      <dgm:t>
        <a:bodyPr/>
        <a:lstStyle/>
        <a:p>
          <a:r>
            <a:rPr lang="en-US" sz="2000" dirty="0"/>
            <a:t>COWS &gt; 8-12</a:t>
          </a:r>
        </a:p>
      </dgm:t>
    </dgm:pt>
    <dgm:pt modelId="{DCCC43DC-996C-A343-A62D-61ABC0C5B5A9}" type="parTrans" cxnId="{B5B0F099-FD0E-7B40-BA3F-86C8223BC99A}">
      <dgm:prSet/>
      <dgm:spPr/>
      <dgm:t>
        <a:bodyPr/>
        <a:lstStyle/>
        <a:p>
          <a:endParaRPr lang="en-US"/>
        </a:p>
      </dgm:t>
    </dgm:pt>
    <dgm:pt modelId="{018297DE-88CE-284B-A15B-024B3D59D261}" type="sibTrans" cxnId="{B5B0F099-FD0E-7B40-BA3F-86C8223BC99A}">
      <dgm:prSet/>
      <dgm:spPr/>
      <dgm:t>
        <a:bodyPr/>
        <a:lstStyle/>
        <a:p>
          <a:endParaRPr lang="en-US"/>
        </a:p>
      </dgm:t>
    </dgm:pt>
    <dgm:pt modelId="{A02465B3-EC78-4344-BFBE-10377BE9231F}">
      <dgm:prSet custT="1"/>
      <dgm:spPr/>
      <dgm:t>
        <a:bodyPr/>
        <a:lstStyle/>
        <a:p>
          <a:r>
            <a:rPr lang="en-US" sz="2000" dirty="0"/>
            <a:t>2-4 mg buprenorphine each dose depending on tolerance</a:t>
          </a:r>
        </a:p>
      </dgm:t>
    </dgm:pt>
    <dgm:pt modelId="{A2B0A042-F98C-DC4B-99F6-3A11495C037A}" type="parTrans" cxnId="{91C992FB-9160-A64C-A722-BB860F4CDD89}">
      <dgm:prSet/>
      <dgm:spPr/>
      <dgm:t>
        <a:bodyPr/>
        <a:lstStyle/>
        <a:p>
          <a:endParaRPr lang="en-US"/>
        </a:p>
      </dgm:t>
    </dgm:pt>
    <dgm:pt modelId="{66A3D9CD-A9B3-6145-B50B-8E014EE27BBB}" type="sibTrans" cxnId="{91C992FB-9160-A64C-A722-BB860F4CDD89}">
      <dgm:prSet/>
      <dgm:spPr/>
      <dgm:t>
        <a:bodyPr/>
        <a:lstStyle/>
        <a:p>
          <a:endParaRPr lang="en-US"/>
        </a:p>
      </dgm:t>
    </dgm:pt>
    <dgm:pt modelId="{98F8305B-AE2A-F142-9CDB-2979158CFCA8}" type="pres">
      <dgm:prSet presAssocID="{BA96A896-E82F-AE40-BDDF-4DC40ADA1679}" presName="Name0" presStyleCnt="0">
        <dgm:presLayoutVars>
          <dgm:dir/>
          <dgm:animLvl val="lvl"/>
          <dgm:resizeHandles val="exact"/>
        </dgm:presLayoutVars>
      </dgm:prSet>
      <dgm:spPr/>
    </dgm:pt>
    <dgm:pt modelId="{227D191C-F61E-9346-85FF-47FADF92818F}" type="pres">
      <dgm:prSet presAssocID="{49E7BA0C-3A12-074E-BA77-14CB8A976FFE}" presName="boxAndChildren" presStyleCnt="0"/>
      <dgm:spPr/>
    </dgm:pt>
    <dgm:pt modelId="{94F80FB8-0015-FA4C-9F55-9833B287C92F}" type="pres">
      <dgm:prSet presAssocID="{49E7BA0C-3A12-074E-BA77-14CB8A976FFE}" presName="parentTextBox" presStyleLbl="node1" presStyleIdx="0" presStyleCnt="4" custLinFactNeighborX="-4487" custLinFactNeighborY="13812"/>
      <dgm:spPr/>
    </dgm:pt>
    <dgm:pt modelId="{602F709E-1827-7042-9699-E492017980F0}" type="pres">
      <dgm:prSet presAssocID="{89744401-B76D-C944-98CD-324DA40DB7AA}" presName="sp" presStyleCnt="0"/>
      <dgm:spPr/>
    </dgm:pt>
    <dgm:pt modelId="{BEA35810-7016-C544-BDD7-C1C68CC70C42}" type="pres">
      <dgm:prSet presAssocID="{6ACBD084-652D-C54A-9206-7B056359E11C}" presName="arrowAndChildren" presStyleCnt="0"/>
      <dgm:spPr/>
    </dgm:pt>
    <dgm:pt modelId="{D512680C-E5DE-B649-B046-90A57B6EB54D}" type="pres">
      <dgm:prSet presAssocID="{6ACBD084-652D-C54A-9206-7B056359E11C}" presName="parentTextArrow" presStyleLbl="node1" presStyleIdx="0" presStyleCnt="4"/>
      <dgm:spPr/>
    </dgm:pt>
    <dgm:pt modelId="{AD78932D-C221-0641-8196-9AC16B241B69}" type="pres">
      <dgm:prSet presAssocID="{6ACBD084-652D-C54A-9206-7B056359E11C}" presName="arrow" presStyleLbl="node1" presStyleIdx="1" presStyleCnt="4" custScaleY="128154"/>
      <dgm:spPr/>
    </dgm:pt>
    <dgm:pt modelId="{0444D540-4106-724F-BA7A-33405C435B2E}" type="pres">
      <dgm:prSet presAssocID="{6ACBD084-652D-C54A-9206-7B056359E11C}" presName="descendantArrow" presStyleCnt="0"/>
      <dgm:spPr/>
    </dgm:pt>
    <dgm:pt modelId="{C0378773-0296-D54E-A502-599BBD0D2446}" type="pres">
      <dgm:prSet presAssocID="{A02465B3-EC78-4344-BFBE-10377BE9231F}" presName="childTextArrow" presStyleLbl="fgAccFollowNode1" presStyleIdx="0" presStyleCnt="2">
        <dgm:presLayoutVars>
          <dgm:bulletEnabled val="1"/>
        </dgm:presLayoutVars>
      </dgm:prSet>
      <dgm:spPr/>
    </dgm:pt>
    <dgm:pt modelId="{11B8A786-7408-9A45-8C29-0988DB65B401}" type="pres">
      <dgm:prSet presAssocID="{40E76173-BA5C-7043-A38A-C17670B79C04}" presName="sp" presStyleCnt="0"/>
      <dgm:spPr/>
    </dgm:pt>
    <dgm:pt modelId="{33BCB005-034A-AC49-A968-3264EB48FC69}" type="pres">
      <dgm:prSet presAssocID="{6443ED69-6AE5-E84F-82ED-B85E3FF1ACB8}" presName="arrowAndChildren" presStyleCnt="0"/>
      <dgm:spPr/>
    </dgm:pt>
    <dgm:pt modelId="{A62F40A4-7639-224D-B79C-86CF934095C6}" type="pres">
      <dgm:prSet presAssocID="{6443ED69-6AE5-E84F-82ED-B85E3FF1ACB8}" presName="parentTextArrow" presStyleLbl="node1" presStyleIdx="1" presStyleCnt="4"/>
      <dgm:spPr/>
    </dgm:pt>
    <dgm:pt modelId="{F9FD4206-B701-7543-98DC-938F75B24C74}" type="pres">
      <dgm:prSet presAssocID="{6443ED69-6AE5-E84F-82ED-B85E3FF1ACB8}" presName="arrow" presStyleLbl="node1" presStyleIdx="2" presStyleCnt="4"/>
      <dgm:spPr/>
    </dgm:pt>
    <dgm:pt modelId="{ECC1BF1C-CB50-A74B-A631-526C9CC2CD48}" type="pres">
      <dgm:prSet presAssocID="{6443ED69-6AE5-E84F-82ED-B85E3FF1ACB8}" presName="descendantArrow" presStyleCnt="0"/>
      <dgm:spPr/>
    </dgm:pt>
    <dgm:pt modelId="{57A11537-3C84-6C44-9ED3-C5A037D251B9}" type="pres">
      <dgm:prSet presAssocID="{84855A78-E81C-7740-983F-C013D6E06BDB}" presName="childTextArrow" presStyleLbl="fgAccFollowNode1" presStyleIdx="1" presStyleCnt="2">
        <dgm:presLayoutVars>
          <dgm:bulletEnabled val="1"/>
        </dgm:presLayoutVars>
      </dgm:prSet>
      <dgm:spPr/>
    </dgm:pt>
    <dgm:pt modelId="{2FB39B60-AE15-5943-AC4A-35C4B69F7D65}" type="pres">
      <dgm:prSet presAssocID="{A32CB760-74B3-5A4C-ABB1-EF5A6BC9A57E}" presName="sp" presStyleCnt="0"/>
      <dgm:spPr/>
    </dgm:pt>
    <dgm:pt modelId="{A73E9F7A-9140-6B47-A545-A2DF80ED3DE7}" type="pres">
      <dgm:prSet presAssocID="{A5062FE9-6122-104B-BB57-BD6AF955E5E1}" presName="arrowAndChildren" presStyleCnt="0"/>
      <dgm:spPr/>
    </dgm:pt>
    <dgm:pt modelId="{A2AF298F-9C7D-0D4C-976A-55229CC90D9E}" type="pres">
      <dgm:prSet presAssocID="{A5062FE9-6122-104B-BB57-BD6AF955E5E1}" presName="parentTextArrow" presStyleLbl="node1" presStyleIdx="3" presStyleCnt="4" custLinFactNeighborY="-123"/>
      <dgm:spPr/>
    </dgm:pt>
  </dgm:ptLst>
  <dgm:cxnLst>
    <dgm:cxn modelId="{FC7EF50B-485E-A64B-A56B-9B3E509EBF4D}" srcId="{BA96A896-E82F-AE40-BDDF-4DC40ADA1679}" destId="{A5062FE9-6122-104B-BB57-BD6AF955E5E1}" srcOrd="0" destOrd="0" parTransId="{9EEC8834-5B34-5D4B-B02C-71DB04ED5DED}" sibTransId="{A32CB760-74B3-5A4C-ABB1-EF5A6BC9A57E}"/>
    <dgm:cxn modelId="{8C9DAE1D-D47B-1947-8209-EB82F00F1872}" type="presOf" srcId="{A02465B3-EC78-4344-BFBE-10377BE9231F}" destId="{C0378773-0296-D54E-A502-599BBD0D2446}" srcOrd="0" destOrd="0" presId="urn:microsoft.com/office/officeart/2005/8/layout/process4"/>
    <dgm:cxn modelId="{AA41152F-4AB0-DD4C-99D1-29BD483B099B}" type="presOf" srcId="{6ACBD084-652D-C54A-9206-7B056359E11C}" destId="{D512680C-E5DE-B649-B046-90A57B6EB54D}" srcOrd="0" destOrd="0" presId="urn:microsoft.com/office/officeart/2005/8/layout/process4"/>
    <dgm:cxn modelId="{8619AB3A-2B42-4244-9993-67149CD81021}" type="presOf" srcId="{49E7BA0C-3A12-074E-BA77-14CB8A976FFE}" destId="{94F80FB8-0015-FA4C-9F55-9833B287C92F}" srcOrd="0" destOrd="0" presId="urn:microsoft.com/office/officeart/2005/8/layout/process4"/>
    <dgm:cxn modelId="{74F75145-5663-9C45-88A6-A2001DB3426F}" type="presOf" srcId="{6443ED69-6AE5-E84F-82ED-B85E3FF1ACB8}" destId="{F9FD4206-B701-7543-98DC-938F75B24C74}" srcOrd="1" destOrd="0" presId="urn:microsoft.com/office/officeart/2005/8/layout/process4"/>
    <dgm:cxn modelId="{F989FE4A-D57F-6A4B-8B5F-2F57C9AFBCFC}" srcId="{BA96A896-E82F-AE40-BDDF-4DC40ADA1679}" destId="{49E7BA0C-3A12-074E-BA77-14CB8A976FFE}" srcOrd="3" destOrd="0" parTransId="{966AB6BB-37BD-7E4F-9FFB-36610DC164DC}" sibTransId="{6A61652D-2712-5945-A6AF-1CAF8DA19A9B}"/>
    <dgm:cxn modelId="{9681EB78-1E31-A241-88AA-0620CDD204B6}" type="presOf" srcId="{6443ED69-6AE5-E84F-82ED-B85E3FF1ACB8}" destId="{A62F40A4-7639-224D-B79C-86CF934095C6}" srcOrd="0" destOrd="0" presId="urn:microsoft.com/office/officeart/2005/8/layout/process4"/>
    <dgm:cxn modelId="{A047ED81-3B5C-9840-AB50-A7546C9AD0F1}" srcId="{BA96A896-E82F-AE40-BDDF-4DC40ADA1679}" destId="{6ACBD084-652D-C54A-9206-7B056359E11C}" srcOrd="2" destOrd="0" parTransId="{9C0FDDBA-A8D4-524F-B65D-63AE4905DECC}" sibTransId="{89744401-B76D-C944-98CD-324DA40DB7AA}"/>
    <dgm:cxn modelId="{B5B0F099-FD0E-7B40-BA3F-86C8223BC99A}" srcId="{6443ED69-6AE5-E84F-82ED-B85E3FF1ACB8}" destId="{84855A78-E81C-7740-983F-C013D6E06BDB}" srcOrd="0" destOrd="0" parTransId="{DCCC43DC-996C-A343-A62D-61ABC0C5B5A9}" sibTransId="{018297DE-88CE-284B-A15B-024B3D59D261}"/>
    <dgm:cxn modelId="{F3B1BA9D-7C9D-5748-828C-800D487BA155}" type="presOf" srcId="{84855A78-E81C-7740-983F-C013D6E06BDB}" destId="{57A11537-3C84-6C44-9ED3-C5A037D251B9}" srcOrd="0" destOrd="0" presId="urn:microsoft.com/office/officeart/2005/8/layout/process4"/>
    <dgm:cxn modelId="{78DD12C6-B082-E143-BD02-05F470C9BF15}" type="presOf" srcId="{6ACBD084-652D-C54A-9206-7B056359E11C}" destId="{AD78932D-C221-0641-8196-9AC16B241B69}" srcOrd="1" destOrd="0" presId="urn:microsoft.com/office/officeart/2005/8/layout/process4"/>
    <dgm:cxn modelId="{661F40DD-A1E3-B04C-A153-CC31C7616B2E}" srcId="{BA96A896-E82F-AE40-BDDF-4DC40ADA1679}" destId="{6443ED69-6AE5-E84F-82ED-B85E3FF1ACB8}" srcOrd="1" destOrd="0" parTransId="{113F4827-4661-5940-9CCA-16E7BE22F80B}" sibTransId="{40E76173-BA5C-7043-A38A-C17670B79C04}"/>
    <dgm:cxn modelId="{1E1195ED-B230-AB40-9A6F-875E3E22F4C5}" type="presOf" srcId="{BA96A896-E82F-AE40-BDDF-4DC40ADA1679}" destId="{98F8305B-AE2A-F142-9CDB-2979158CFCA8}" srcOrd="0" destOrd="0" presId="urn:microsoft.com/office/officeart/2005/8/layout/process4"/>
    <dgm:cxn modelId="{1E8F6BEF-15C4-EC4B-BB2A-3074102161D0}" type="presOf" srcId="{A5062FE9-6122-104B-BB57-BD6AF955E5E1}" destId="{A2AF298F-9C7D-0D4C-976A-55229CC90D9E}" srcOrd="0" destOrd="0" presId="urn:microsoft.com/office/officeart/2005/8/layout/process4"/>
    <dgm:cxn modelId="{91C992FB-9160-A64C-A722-BB860F4CDD89}" srcId="{6ACBD084-652D-C54A-9206-7B056359E11C}" destId="{A02465B3-EC78-4344-BFBE-10377BE9231F}" srcOrd="0" destOrd="0" parTransId="{A2B0A042-F98C-DC4B-99F6-3A11495C037A}" sibTransId="{66A3D9CD-A9B3-6145-B50B-8E014EE27BBB}"/>
    <dgm:cxn modelId="{1ABCE2C6-84A0-BA4C-886C-080DB87D87CF}" type="presParOf" srcId="{98F8305B-AE2A-F142-9CDB-2979158CFCA8}" destId="{227D191C-F61E-9346-85FF-47FADF92818F}" srcOrd="0" destOrd="0" presId="urn:microsoft.com/office/officeart/2005/8/layout/process4"/>
    <dgm:cxn modelId="{C899ED21-B984-EF49-B99F-25AA04D5CFDE}" type="presParOf" srcId="{227D191C-F61E-9346-85FF-47FADF92818F}" destId="{94F80FB8-0015-FA4C-9F55-9833B287C92F}" srcOrd="0" destOrd="0" presId="urn:microsoft.com/office/officeart/2005/8/layout/process4"/>
    <dgm:cxn modelId="{95D76ED7-26A7-D34D-BA6A-54874DCBEABA}" type="presParOf" srcId="{98F8305B-AE2A-F142-9CDB-2979158CFCA8}" destId="{602F709E-1827-7042-9699-E492017980F0}" srcOrd="1" destOrd="0" presId="urn:microsoft.com/office/officeart/2005/8/layout/process4"/>
    <dgm:cxn modelId="{D12DBD80-0704-4A4D-B509-1885DEF65516}" type="presParOf" srcId="{98F8305B-AE2A-F142-9CDB-2979158CFCA8}" destId="{BEA35810-7016-C544-BDD7-C1C68CC70C42}" srcOrd="2" destOrd="0" presId="urn:microsoft.com/office/officeart/2005/8/layout/process4"/>
    <dgm:cxn modelId="{05F51382-880A-2D4B-A9D5-E7BA061E6025}" type="presParOf" srcId="{BEA35810-7016-C544-BDD7-C1C68CC70C42}" destId="{D512680C-E5DE-B649-B046-90A57B6EB54D}" srcOrd="0" destOrd="0" presId="urn:microsoft.com/office/officeart/2005/8/layout/process4"/>
    <dgm:cxn modelId="{ED63ED3D-8D08-9F40-BECD-FFACDA0A6A1E}" type="presParOf" srcId="{BEA35810-7016-C544-BDD7-C1C68CC70C42}" destId="{AD78932D-C221-0641-8196-9AC16B241B69}" srcOrd="1" destOrd="0" presId="urn:microsoft.com/office/officeart/2005/8/layout/process4"/>
    <dgm:cxn modelId="{65A31F49-5D3D-5D4F-AD34-199894BB5DBE}" type="presParOf" srcId="{BEA35810-7016-C544-BDD7-C1C68CC70C42}" destId="{0444D540-4106-724F-BA7A-33405C435B2E}" srcOrd="2" destOrd="0" presId="urn:microsoft.com/office/officeart/2005/8/layout/process4"/>
    <dgm:cxn modelId="{D470077F-628F-304E-A0DF-959A4ED13070}" type="presParOf" srcId="{0444D540-4106-724F-BA7A-33405C435B2E}" destId="{C0378773-0296-D54E-A502-599BBD0D2446}" srcOrd="0" destOrd="0" presId="urn:microsoft.com/office/officeart/2005/8/layout/process4"/>
    <dgm:cxn modelId="{BCF019B7-7B31-C646-92AD-389C7E35F050}" type="presParOf" srcId="{98F8305B-AE2A-F142-9CDB-2979158CFCA8}" destId="{11B8A786-7408-9A45-8C29-0988DB65B401}" srcOrd="3" destOrd="0" presId="urn:microsoft.com/office/officeart/2005/8/layout/process4"/>
    <dgm:cxn modelId="{63956CF7-4867-FA45-8B06-A6CD2160476A}" type="presParOf" srcId="{98F8305B-AE2A-F142-9CDB-2979158CFCA8}" destId="{33BCB005-034A-AC49-A968-3264EB48FC69}" srcOrd="4" destOrd="0" presId="urn:microsoft.com/office/officeart/2005/8/layout/process4"/>
    <dgm:cxn modelId="{B8BDE942-AD29-8A46-BBFC-07A2923DEC87}" type="presParOf" srcId="{33BCB005-034A-AC49-A968-3264EB48FC69}" destId="{A62F40A4-7639-224D-B79C-86CF934095C6}" srcOrd="0" destOrd="0" presId="urn:microsoft.com/office/officeart/2005/8/layout/process4"/>
    <dgm:cxn modelId="{388CCF32-1DDB-BE4B-B448-0223D81E6606}" type="presParOf" srcId="{33BCB005-034A-AC49-A968-3264EB48FC69}" destId="{F9FD4206-B701-7543-98DC-938F75B24C74}" srcOrd="1" destOrd="0" presId="urn:microsoft.com/office/officeart/2005/8/layout/process4"/>
    <dgm:cxn modelId="{081D6196-AA3E-F147-BCC7-1FC283E92872}" type="presParOf" srcId="{33BCB005-034A-AC49-A968-3264EB48FC69}" destId="{ECC1BF1C-CB50-A74B-A631-526C9CC2CD48}" srcOrd="2" destOrd="0" presId="urn:microsoft.com/office/officeart/2005/8/layout/process4"/>
    <dgm:cxn modelId="{ECA859B5-C4D2-644A-A8DD-5FE0A861C716}" type="presParOf" srcId="{ECC1BF1C-CB50-A74B-A631-526C9CC2CD48}" destId="{57A11537-3C84-6C44-9ED3-C5A037D251B9}" srcOrd="0" destOrd="0" presId="urn:microsoft.com/office/officeart/2005/8/layout/process4"/>
    <dgm:cxn modelId="{2D01F024-FD60-E34D-BF43-5A611D791A5D}" type="presParOf" srcId="{98F8305B-AE2A-F142-9CDB-2979158CFCA8}" destId="{2FB39B60-AE15-5943-AC4A-35C4B69F7D65}" srcOrd="5" destOrd="0" presId="urn:microsoft.com/office/officeart/2005/8/layout/process4"/>
    <dgm:cxn modelId="{E876E103-CE00-414B-AAB4-C6AC50299D23}" type="presParOf" srcId="{98F8305B-AE2A-F142-9CDB-2979158CFCA8}" destId="{A73E9F7A-9140-6B47-A545-A2DF80ED3DE7}" srcOrd="6" destOrd="0" presId="urn:microsoft.com/office/officeart/2005/8/layout/process4"/>
    <dgm:cxn modelId="{403F244B-AB36-2C4D-B078-9B8F4AF0F7E2}" type="presParOf" srcId="{A73E9F7A-9140-6B47-A545-A2DF80ED3DE7}" destId="{A2AF298F-9C7D-0D4C-976A-55229CC90D9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701C43-E19A-4018-B0D9-F9ABF688C25A}"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8D0D9D66-EE6A-4F23-B72D-D6F9AC9C5ED6}">
      <dgm:prSet/>
      <dgm:spPr/>
      <dgm:t>
        <a:bodyPr/>
        <a:lstStyle/>
        <a:p>
          <a:r>
            <a:rPr lang="en-US" dirty="0"/>
            <a:t>Avoid “</a:t>
          </a:r>
          <a:r>
            <a:rPr lang="en-US" dirty="0" err="1"/>
            <a:t>Microdose</a:t>
          </a:r>
          <a:r>
            <a:rPr lang="en-US" dirty="0"/>
            <a:t>”</a:t>
          </a:r>
        </a:p>
      </dgm:t>
    </dgm:pt>
    <dgm:pt modelId="{498C8FA3-FCBE-4B60-B0EE-6FD118780760}" type="parTrans" cxnId="{D68D76E9-F408-4D3E-9E70-3ED57B26CBA2}">
      <dgm:prSet/>
      <dgm:spPr/>
      <dgm:t>
        <a:bodyPr/>
        <a:lstStyle/>
        <a:p>
          <a:endParaRPr lang="en-US"/>
        </a:p>
      </dgm:t>
    </dgm:pt>
    <dgm:pt modelId="{1AC9275E-AD5A-459D-AD86-F706081DBC75}" type="sibTrans" cxnId="{D68D76E9-F408-4D3E-9E70-3ED57B26CBA2}">
      <dgm:prSet/>
      <dgm:spPr/>
    </dgm:pt>
    <dgm:pt modelId="{C6036ECD-13FD-4E83-A56D-7FEB3E9F3BD2}">
      <dgm:prSet/>
      <dgm:spPr/>
      <dgm:t>
        <a:bodyPr/>
        <a:lstStyle/>
        <a:p>
          <a:r>
            <a:rPr lang="en-US" dirty="0"/>
            <a:t>“Micro-induction” if needed</a:t>
          </a:r>
        </a:p>
      </dgm:t>
    </dgm:pt>
    <dgm:pt modelId="{36BC5400-6D4E-4D37-9944-7AD1561C64F1}" type="parTrans" cxnId="{438B4572-B6ED-402B-BCD7-B11E5AAADD33}">
      <dgm:prSet/>
      <dgm:spPr/>
      <dgm:t>
        <a:bodyPr/>
        <a:lstStyle/>
        <a:p>
          <a:endParaRPr lang="en-US"/>
        </a:p>
      </dgm:t>
    </dgm:pt>
    <dgm:pt modelId="{CCD86169-FFD6-4528-90F8-2AA095EA1919}" type="sibTrans" cxnId="{438B4572-B6ED-402B-BCD7-B11E5AAADD33}">
      <dgm:prSet/>
      <dgm:spPr/>
    </dgm:pt>
    <dgm:pt modelId="{2F6CE91A-A61E-48E0-8142-01B064247989}">
      <dgm:prSet/>
      <dgm:spPr/>
      <dgm:t>
        <a:bodyPr/>
        <a:lstStyle/>
        <a:p>
          <a:r>
            <a:rPr lang="en-US" dirty="0"/>
            <a:t>Preferred</a:t>
          </a:r>
        </a:p>
      </dgm:t>
    </dgm:pt>
    <dgm:pt modelId="{31834082-0306-4BA3-B56E-515DCD49AC70}" type="parTrans" cxnId="{85B13582-6364-4E51-8824-A1C293F9C25B}">
      <dgm:prSet/>
      <dgm:spPr/>
      <dgm:t>
        <a:bodyPr/>
        <a:lstStyle/>
        <a:p>
          <a:endParaRPr lang="en-US"/>
        </a:p>
      </dgm:t>
    </dgm:pt>
    <dgm:pt modelId="{6E0AD07F-7EF8-4518-9C6E-320E56A11B6A}" type="sibTrans" cxnId="{85B13582-6364-4E51-8824-A1C293F9C25B}">
      <dgm:prSet/>
      <dgm:spPr/>
    </dgm:pt>
    <dgm:pt modelId="{A74EB0C7-40DC-49AE-B02D-9A85F0B23F6D}">
      <dgm:prSet/>
      <dgm:spPr/>
      <dgm:t>
        <a:bodyPr/>
        <a:lstStyle/>
        <a:p>
          <a:r>
            <a:rPr lang="en-US" dirty="0"/>
            <a:t>“Low dose”</a:t>
          </a:r>
        </a:p>
      </dgm:t>
    </dgm:pt>
    <dgm:pt modelId="{FF4C25FB-77E6-41B9-AD4C-4CB697A0FC26}" type="parTrans" cxnId="{2AD93CF9-7517-4013-83FD-702B014EEDF0}">
      <dgm:prSet/>
      <dgm:spPr/>
      <dgm:t>
        <a:bodyPr/>
        <a:lstStyle/>
        <a:p>
          <a:endParaRPr lang="en-US"/>
        </a:p>
      </dgm:t>
    </dgm:pt>
    <dgm:pt modelId="{8E872AC2-A71F-429D-8E9B-B0134CE56D8E}" type="sibTrans" cxnId="{2AD93CF9-7517-4013-83FD-702B014EEDF0}">
      <dgm:prSet/>
      <dgm:spPr/>
    </dgm:pt>
    <dgm:pt modelId="{A984B348-7C74-4B62-9D89-B0472EF29C8B}">
      <dgm:prSet/>
      <dgm:spPr/>
      <dgm:t>
        <a:bodyPr/>
        <a:lstStyle/>
        <a:p>
          <a:r>
            <a:rPr lang="en-US" dirty="0"/>
            <a:t>“Ultra low dose”</a:t>
          </a:r>
        </a:p>
      </dgm:t>
    </dgm:pt>
    <dgm:pt modelId="{C199AD05-D1E1-4B50-B611-3C317F1E0BC3}" type="parTrans" cxnId="{F110E3AF-799A-44D6-A873-8F4E80FDAC07}">
      <dgm:prSet/>
      <dgm:spPr/>
      <dgm:t>
        <a:bodyPr/>
        <a:lstStyle/>
        <a:p>
          <a:endParaRPr lang="en-US"/>
        </a:p>
      </dgm:t>
    </dgm:pt>
    <dgm:pt modelId="{9A58B23C-866F-4627-9100-3FA8719FF833}" type="sibTrans" cxnId="{F110E3AF-799A-44D6-A873-8F4E80FDAC07}">
      <dgm:prSet/>
      <dgm:spPr/>
    </dgm:pt>
    <dgm:pt modelId="{84EE3267-A204-4A19-9695-79AA815C53A7}">
      <dgm:prSet/>
      <dgm:spPr/>
      <dgm:t>
        <a:bodyPr/>
        <a:lstStyle/>
        <a:p>
          <a:r>
            <a:rPr lang="en-US" dirty="0"/>
            <a:t>“Bernese Method”</a:t>
          </a:r>
        </a:p>
      </dgm:t>
    </dgm:pt>
    <dgm:pt modelId="{9C6E511E-5395-441A-BA78-528F626B9D59}" type="parTrans" cxnId="{36E9F54D-D60B-45C3-97E3-BB0CCA2CAEB4}">
      <dgm:prSet/>
      <dgm:spPr/>
      <dgm:t>
        <a:bodyPr/>
        <a:lstStyle/>
        <a:p>
          <a:endParaRPr lang="en-US"/>
        </a:p>
      </dgm:t>
    </dgm:pt>
    <dgm:pt modelId="{CC9CC552-44CF-4F0D-975D-1CE62AC452E7}" type="sibTrans" cxnId="{36E9F54D-D60B-45C3-97E3-BB0CCA2CAEB4}">
      <dgm:prSet/>
      <dgm:spPr/>
    </dgm:pt>
    <dgm:pt modelId="{2905929B-B8B0-42E4-AFE2-AF7B5A0D9418}" type="pres">
      <dgm:prSet presAssocID="{17701C43-E19A-4018-B0D9-F9ABF688C25A}" presName="Name0" presStyleCnt="0">
        <dgm:presLayoutVars>
          <dgm:dir/>
          <dgm:animLvl val="lvl"/>
          <dgm:resizeHandles val="exact"/>
        </dgm:presLayoutVars>
      </dgm:prSet>
      <dgm:spPr/>
    </dgm:pt>
    <dgm:pt modelId="{41162DC6-9734-49C5-A3B4-C24B782B0185}" type="pres">
      <dgm:prSet presAssocID="{8D0D9D66-EE6A-4F23-B72D-D6F9AC9C5ED6}" presName="linNode" presStyleCnt="0"/>
      <dgm:spPr/>
    </dgm:pt>
    <dgm:pt modelId="{8DFD4DB6-C537-4CED-8754-9F0A92A8DBAC}" type="pres">
      <dgm:prSet presAssocID="{8D0D9D66-EE6A-4F23-B72D-D6F9AC9C5ED6}" presName="parentText" presStyleLbl="node1" presStyleIdx="0" presStyleCnt="2">
        <dgm:presLayoutVars>
          <dgm:chMax val="1"/>
          <dgm:bulletEnabled val="1"/>
        </dgm:presLayoutVars>
      </dgm:prSet>
      <dgm:spPr/>
    </dgm:pt>
    <dgm:pt modelId="{6EBE86DB-4D15-4160-9CDE-2870010A5600}" type="pres">
      <dgm:prSet presAssocID="{8D0D9D66-EE6A-4F23-B72D-D6F9AC9C5ED6}" presName="descendantText" presStyleLbl="alignAccFollowNode1" presStyleIdx="0" presStyleCnt="2">
        <dgm:presLayoutVars>
          <dgm:bulletEnabled val="1"/>
        </dgm:presLayoutVars>
      </dgm:prSet>
      <dgm:spPr/>
    </dgm:pt>
    <dgm:pt modelId="{908473EF-1C44-4BA6-930D-6D41B6B4EC3C}" type="pres">
      <dgm:prSet presAssocID="{1AC9275E-AD5A-459D-AD86-F706081DBC75}" presName="sp" presStyleCnt="0"/>
      <dgm:spPr/>
    </dgm:pt>
    <dgm:pt modelId="{99F6BDD2-B5B4-472C-90F3-994BBB6370E3}" type="pres">
      <dgm:prSet presAssocID="{2F6CE91A-A61E-48E0-8142-01B064247989}" presName="linNode" presStyleCnt="0"/>
      <dgm:spPr/>
    </dgm:pt>
    <dgm:pt modelId="{C0E41A07-AEEE-47AC-B7BB-1053075C0219}" type="pres">
      <dgm:prSet presAssocID="{2F6CE91A-A61E-48E0-8142-01B064247989}" presName="parentText" presStyleLbl="node1" presStyleIdx="1" presStyleCnt="2">
        <dgm:presLayoutVars>
          <dgm:chMax val="1"/>
          <dgm:bulletEnabled val="1"/>
        </dgm:presLayoutVars>
      </dgm:prSet>
      <dgm:spPr/>
    </dgm:pt>
    <dgm:pt modelId="{4DF8450E-6DB5-4057-8176-E7D555A9CEF4}" type="pres">
      <dgm:prSet presAssocID="{2F6CE91A-A61E-48E0-8142-01B064247989}" presName="descendantText" presStyleLbl="alignAccFollowNode1" presStyleIdx="1" presStyleCnt="2">
        <dgm:presLayoutVars>
          <dgm:bulletEnabled val="1"/>
        </dgm:presLayoutVars>
      </dgm:prSet>
      <dgm:spPr/>
    </dgm:pt>
  </dgm:ptLst>
  <dgm:cxnLst>
    <dgm:cxn modelId="{DD3C1604-4B4B-4F09-94DE-FF5D37930836}" type="presOf" srcId="{A74EB0C7-40DC-49AE-B02D-9A85F0B23F6D}" destId="{4DF8450E-6DB5-4057-8176-E7D555A9CEF4}" srcOrd="0" destOrd="0" presId="urn:microsoft.com/office/officeart/2005/8/layout/vList5"/>
    <dgm:cxn modelId="{36E9F54D-D60B-45C3-97E3-BB0CCA2CAEB4}" srcId="{2F6CE91A-A61E-48E0-8142-01B064247989}" destId="{84EE3267-A204-4A19-9695-79AA815C53A7}" srcOrd="2" destOrd="0" parTransId="{9C6E511E-5395-441A-BA78-528F626B9D59}" sibTransId="{CC9CC552-44CF-4F0D-975D-1CE62AC452E7}"/>
    <dgm:cxn modelId="{438B4572-B6ED-402B-BCD7-B11E5AAADD33}" srcId="{8D0D9D66-EE6A-4F23-B72D-D6F9AC9C5ED6}" destId="{C6036ECD-13FD-4E83-A56D-7FEB3E9F3BD2}" srcOrd="0" destOrd="0" parTransId="{36BC5400-6D4E-4D37-9944-7AD1561C64F1}" sibTransId="{CCD86169-FFD6-4528-90F8-2AA095EA1919}"/>
    <dgm:cxn modelId="{2D46A67B-8C91-432C-915E-C4C1DE4D4F97}" type="presOf" srcId="{17701C43-E19A-4018-B0D9-F9ABF688C25A}" destId="{2905929B-B8B0-42E4-AFE2-AF7B5A0D9418}" srcOrd="0" destOrd="0" presId="urn:microsoft.com/office/officeart/2005/8/layout/vList5"/>
    <dgm:cxn modelId="{85B13582-6364-4E51-8824-A1C293F9C25B}" srcId="{17701C43-E19A-4018-B0D9-F9ABF688C25A}" destId="{2F6CE91A-A61E-48E0-8142-01B064247989}" srcOrd="1" destOrd="0" parTransId="{31834082-0306-4BA3-B56E-515DCD49AC70}" sibTransId="{6E0AD07F-7EF8-4518-9C6E-320E56A11B6A}"/>
    <dgm:cxn modelId="{D11F7A9C-5804-4BC1-89F1-8B76FFD19CA0}" type="presOf" srcId="{8D0D9D66-EE6A-4F23-B72D-D6F9AC9C5ED6}" destId="{8DFD4DB6-C537-4CED-8754-9F0A92A8DBAC}" srcOrd="0" destOrd="0" presId="urn:microsoft.com/office/officeart/2005/8/layout/vList5"/>
    <dgm:cxn modelId="{C8FA86A3-09BF-45BA-8F91-803F73E99DB8}" type="presOf" srcId="{A984B348-7C74-4B62-9D89-B0472EF29C8B}" destId="{4DF8450E-6DB5-4057-8176-E7D555A9CEF4}" srcOrd="0" destOrd="1" presId="urn:microsoft.com/office/officeart/2005/8/layout/vList5"/>
    <dgm:cxn modelId="{F110E3AF-799A-44D6-A873-8F4E80FDAC07}" srcId="{2F6CE91A-A61E-48E0-8142-01B064247989}" destId="{A984B348-7C74-4B62-9D89-B0472EF29C8B}" srcOrd="1" destOrd="0" parTransId="{C199AD05-D1E1-4B50-B611-3C317F1E0BC3}" sibTransId="{9A58B23C-866F-4627-9100-3FA8719FF833}"/>
    <dgm:cxn modelId="{48F02AB4-C3FA-455C-B48F-49956771511E}" type="presOf" srcId="{C6036ECD-13FD-4E83-A56D-7FEB3E9F3BD2}" destId="{6EBE86DB-4D15-4160-9CDE-2870010A5600}" srcOrd="0" destOrd="0" presId="urn:microsoft.com/office/officeart/2005/8/layout/vList5"/>
    <dgm:cxn modelId="{D479C7C9-0A55-4D97-8053-6F1B64BEB393}" type="presOf" srcId="{2F6CE91A-A61E-48E0-8142-01B064247989}" destId="{C0E41A07-AEEE-47AC-B7BB-1053075C0219}" srcOrd="0" destOrd="0" presId="urn:microsoft.com/office/officeart/2005/8/layout/vList5"/>
    <dgm:cxn modelId="{815522E8-EF7A-4908-95B1-1CF61C90372F}" type="presOf" srcId="{84EE3267-A204-4A19-9695-79AA815C53A7}" destId="{4DF8450E-6DB5-4057-8176-E7D555A9CEF4}" srcOrd="0" destOrd="2" presId="urn:microsoft.com/office/officeart/2005/8/layout/vList5"/>
    <dgm:cxn modelId="{D68D76E9-F408-4D3E-9E70-3ED57B26CBA2}" srcId="{17701C43-E19A-4018-B0D9-F9ABF688C25A}" destId="{8D0D9D66-EE6A-4F23-B72D-D6F9AC9C5ED6}" srcOrd="0" destOrd="0" parTransId="{498C8FA3-FCBE-4B60-B0EE-6FD118780760}" sibTransId="{1AC9275E-AD5A-459D-AD86-F706081DBC75}"/>
    <dgm:cxn modelId="{2AD93CF9-7517-4013-83FD-702B014EEDF0}" srcId="{2F6CE91A-A61E-48E0-8142-01B064247989}" destId="{A74EB0C7-40DC-49AE-B02D-9A85F0B23F6D}" srcOrd="0" destOrd="0" parTransId="{FF4C25FB-77E6-41B9-AD4C-4CB697A0FC26}" sibTransId="{8E872AC2-A71F-429D-8E9B-B0134CE56D8E}"/>
    <dgm:cxn modelId="{DABCDA61-5B57-4C93-8EA0-3F54936F0580}" type="presParOf" srcId="{2905929B-B8B0-42E4-AFE2-AF7B5A0D9418}" destId="{41162DC6-9734-49C5-A3B4-C24B782B0185}" srcOrd="0" destOrd="0" presId="urn:microsoft.com/office/officeart/2005/8/layout/vList5"/>
    <dgm:cxn modelId="{D52079B4-E5BD-4FFF-A96B-3E884CDA59C4}" type="presParOf" srcId="{41162DC6-9734-49C5-A3B4-C24B782B0185}" destId="{8DFD4DB6-C537-4CED-8754-9F0A92A8DBAC}" srcOrd="0" destOrd="0" presId="urn:microsoft.com/office/officeart/2005/8/layout/vList5"/>
    <dgm:cxn modelId="{F1E50793-1732-404E-9E1C-0CF37119B2BA}" type="presParOf" srcId="{41162DC6-9734-49C5-A3B4-C24B782B0185}" destId="{6EBE86DB-4D15-4160-9CDE-2870010A5600}" srcOrd="1" destOrd="0" presId="urn:microsoft.com/office/officeart/2005/8/layout/vList5"/>
    <dgm:cxn modelId="{B820E1BD-2540-4DE4-98C5-EFC144AA434E}" type="presParOf" srcId="{2905929B-B8B0-42E4-AFE2-AF7B5A0D9418}" destId="{908473EF-1C44-4BA6-930D-6D41B6B4EC3C}" srcOrd="1" destOrd="0" presId="urn:microsoft.com/office/officeart/2005/8/layout/vList5"/>
    <dgm:cxn modelId="{ADAE0AEA-761F-4B55-8515-40B4B00A1A7E}" type="presParOf" srcId="{2905929B-B8B0-42E4-AFE2-AF7B5A0D9418}" destId="{99F6BDD2-B5B4-472C-90F3-994BBB6370E3}" srcOrd="2" destOrd="0" presId="urn:microsoft.com/office/officeart/2005/8/layout/vList5"/>
    <dgm:cxn modelId="{62493DB2-8D0D-4E4C-8954-1FB2BA27493C}" type="presParOf" srcId="{99F6BDD2-B5B4-472C-90F3-994BBB6370E3}" destId="{C0E41A07-AEEE-47AC-B7BB-1053075C0219}" srcOrd="0" destOrd="0" presId="urn:microsoft.com/office/officeart/2005/8/layout/vList5"/>
    <dgm:cxn modelId="{39A63AE4-D446-447E-89F5-A30615F5B6F3}" type="presParOf" srcId="{99F6BDD2-B5B4-472C-90F3-994BBB6370E3}" destId="{4DF8450E-6DB5-4057-8176-E7D555A9CE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5D4FB0-6B56-C74B-879A-0FCFB63B7D9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6EB496-EE39-0E4E-A423-420DC86E927E}">
      <dgm:prSet/>
      <dgm:spPr/>
      <dgm:t>
        <a:bodyPr/>
        <a:lstStyle/>
        <a:p>
          <a:r>
            <a:rPr lang="en-US" dirty="0"/>
            <a:t>Management</a:t>
          </a:r>
        </a:p>
      </dgm:t>
    </dgm:pt>
    <dgm:pt modelId="{65689FE4-7A70-B946-AFDD-F46355B05C9C}" type="parTrans" cxnId="{CE1E3B04-9CED-1845-B0C4-2041CBB66AA9}">
      <dgm:prSet/>
      <dgm:spPr/>
      <dgm:t>
        <a:bodyPr/>
        <a:lstStyle/>
        <a:p>
          <a:endParaRPr lang="en-US"/>
        </a:p>
      </dgm:t>
    </dgm:pt>
    <dgm:pt modelId="{4AFAA126-62EE-E342-88BF-61AF649D66E0}" type="sibTrans" cxnId="{CE1E3B04-9CED-1845-B0C4-2041CBB66AA9}">
      <dgm:prSet/>
      <dgm:spPr/>
      <dgm:t>
        <a:bodyPr/>
        <a:lstStyle/>
        <a:p>
          <a:endParaRPr lang="en-US"/>
        </a:p>
      </dgm:t>
    </dgm:pt>
    <dgm:pt modelId="{885A5ABF-B979-FB4A-B832-859771DE983B}">
      <dgm:prSet/>
      <dgm:spPr/>
      <dgm:t>
        <a:bodyPr/>
        <a:lstStyle/>
        <a:p>
          <a:r>
            <a:rPr lang="en-US" b="0" dirty="0"/>
            <a:t>Insulin</a:t>
          </a:r>
          <a:endParaRPr lang="en-US" dirty="0"/>
        </a:p>
      </dgm:t>
    </dgm:pt>
    <dgm:pt modelId="{1D15C45D-8BBE-C64D-A9CE-3AF7CE24BE4D}" type="parTrans" cxnId="{E3AAEE4D-4A8D-1448-96B1-FE66E86D4ACD}">
      <dgm:prSet/>
      <dgm:spPr/>
      <dgm:t>
        <a:bodyPr/>
        <a:lstStyle/>
        <a:p>
          <a:endParaRPr lang="en-US"/>
        </a:p>
      </dgm:t>
    </dgm:pt>
    <dgm:pt modelId="{399555ED-7084-544C-A89A-F80B5A9D3AC3}" type="sibTrans" cxnId="{E3AAEE4D-4A8D-1448-96B1-FE66E86D4ACD}">
      <dgm:prSet/>
      <dgm:spPr/>
      <dgm:t>
        <a:bodyPr/>
        <a:lstStyle/>
        <a:p>
          <a:endParaRPr lang="en-US"/>
        </a:p>
      </dgm:t>
    </dgm:pt>
    <dgm:pt modelId="{A8616FED-A3BD-A94D-BA2B-9B8D210766F8}">
      <dgm:prSet/>
      <dgm:spPr/>
      <dgm:t>
        <a:bodyPr/>
        <a:lstStyle/>
        <a:p>
          <a:r>
            <a:rPr lang="en-US" dirty="0"/>
            <a:t>Screenings</a:t>
          </a:r>
        </a:p>
      </dgm:t>
    </dgm:pt>
    <dgm:pt modelId="{26DF08D3-1C00-4740-BEFE-DD3CA44BEB30}" type="parTrans" cxnId="{BF4A5512-34A9-E441-82CB-291E52A6B407}">
      <dgm:prSet/>
      <dgm:spPr/>
      <dgm:t>
        <a:bodyPr/>
        <a:lstStyle/>
        <a:p>
          <a:endParaRPr lang="en-US"/>
        </a:p>
      </dgm:t>
    </dgm:pt>
    <dgm:pt modelId="{91F51375-87ED-9F44-8D54-8B222C1A3295}" type="sibTrans" cxnId="{BF4A5512-34A9-E441-82CB-291E52A6B407}">
      <dgm:prSet/>
      <dgm:spPr/>
      <dgm:t>
        <a:bodyPr/>
        <a:lstStyle/>
        <a:p>
          <a:endParaRPr lang="en-US"/>
        </a:p>
      </dgm:t>
    </dgm:pt>
    <dgm:pt modelId="{EE01CF85-54B2-2546-BD01-2008C4DE5298}">
      <dgm:prSet/>
      <dgm:spPr/>
      <dgm:t>
        <a:bodyPr/>
        <a:lstStyle/>
        <a:p>
          <a:r>
            <a:rPr lang="en-US" b="0" dirty="0"/>
            <a:t>Colonoscopies</a:t>
          </a:r>
        </a:p>
      </dgm:t>
    </dgm:pt>
    <dgm:pt modelId="{BD1CBB64-7727-8D4D-B809-16DFF3E15B70}" type="parTrans" cxnId="{6D734B9D-CC57-5842-BAC8-297E27CFC6A7}">
      <dgm:prSet/>
      <dgm:spPr/>
      <dgm:t>
        <a:bodyPr/>
        <a:lstStyle/>
        <a:p>
          <a:endParaRPr lang="en-US"/>
        </a:p>
      </dgm:t>
    </dgm:pt>
    <dgm:pt modelId="{8DC7FEC2-18AE-FB4E-84C7-5FA78D25DBA8}" type="sibTrans" cxnId="{6D734B9D-CC57-5842-BAC8-297E27CFC6A7}">
      <dgm:prSet/>
      <dgm:spPr/>
      <dgm:t>
        <a:bodyPr/>
        <a:lstStyle/>
        <a:p>
          <a:endParaRPr lang="en-US"/>
        </a:p>
      </dgm:t>
    </dgm:pt>
    <dgm:pt modelId="{9C2D0D90-9EC5-2143-90AC-17749F8FB86E}">
      <dgm:prSet/>
      <dgm:spPr/>
      <dgm:t>
        <a:bodyPr/>
        <a:lstStyle/>
        <a:p>
          <a:r>
            <a:rPr lang="en-US" dirty="0"/>
            <a:t>Sun exposure</a:t>
          </a:r>
        </a:p>
      </dgm:t>
    </dgm:pt>
    <dgm:pt modelId="{8EDC0520-258C-2D4C-8C0E-94EA0B8208E9}" type="parTrans" cxnId="{91EA9CE8-E5E8-AE46-ABD3-9B6E88CE1D72}">
      <dgm:prSet/>
      <dgm:spPr/>
      <dgm:t>
        <a:bodyPr/>
        <a:lstStyle/>
        <a:p>
          <a:endParaRPr lang="en-US"/>
        </a:p>
      </dgm:t>
    </dgm:pt>
    <dgm:pt modelId="{7CDC5774-EAE3-3B4C-938A-50E94244BF48}" type="sibTrans" cxnId="{91EA9CE8-E5E8-AE46-ABD3-9B6E88CE1D72}">
      <dgm:prSet/>
      <dgm:spPr/>
      <dgm:t>
        <a:bodyPr/>
        <a:lstStyle/>
        <a:p>
          <a:endParaRPr lang="en-US"/>
        </a:p>
      </dgm:t>
    </dgm:pt>
    <dgm:pt modelId="{78C28B70-DB36-9040-B60A-630FCE057B0C}">
      <dgm:prSet/>
      <dgm:spPr/>
      <dgm:t>
        <a:bodyPr/>
        <a:lstStyle/>
        <a:p>
          <a:r>
            <a:rPr lang="en-US" dirty="0"/>
            <a:t>Counseling</a:t>
          </a:r>
        </a:p>
      </dgm:t>
    </dgm:pt>
    <dgm:pt modelId="{4355F4EE-D8E9-C146-A0B3-60176DDEE0EE}" type="sibTrans" cxnId="{033934AD-8C06-0E46-9033-5CB03B233600}">
      <dgm:prSet/>
      <dgm:spPr/>
      <dgm:t>
        <a:bodyPr/>
        <a:lstStyle/>
        <a:p>
          <a:endParaRPr lang="en-US"/>
        </a:p>
      </dgm:t>
    </dgm:pt>
    <dgm:pt modelId="{7059C389-D0AA-BE48-8133-1771AAD69E33}" type="parTrans" cxnId="{033934AD-8C06-0E46-9033-5CB03B233600}">
      <dgm:prSet/>
      <dgm:spPr/>
      <dgm:t>
        <a:bodyPr/>
        <a:lstStyle/>
        <a:p>
          <a:endParaRPr lang="en-US"/>
        </a:p>
      </dgm:t>
    </dgm:pt>
    <dgm:pt modelId="{A5145069-E1BB-D340-AC7C-032448F1A782}">
      <dgm:prSet/>
      <dgm:spPr/>
      <dgm:t>
        <a:bodyPr/>
        <a:lstStyle/>
        <a:p>
          <a:r>
            <a:rPr lang="en-US" dirty="0"/>
            <a:t>Exercise</a:t>
          </a:r>
        </a:p>
      </dgm:t>
    </dgm:pt>
    <dgm:pt modelId="{39A77B59-1156-A643-9677-5BF619296E6D}" type="parTrans" cxnId="{333FA671-FF03-2040-9C9C-1FEBD7D4A172}">
      <dgm:prSet/>
      <dgm:spPr/>
      <dgm:t>
        <a:bodyPr/>
        <a:lstStyle/>
        <a:p>
          <a:endParaRPr lang="en-US"/>
        </a:p>
      </dgm:t>
    </dgm:pt>
    <dgm:pt modelId="{7703241B-CE67-624C-9EF0-3E3AE9C85DEC}" type="sibTrans" cxnId="{333FA671-FF03-2040-9C9C-1FEBD7D4A172}">
      <dgm:prSet/>
      <dgm:spPr/>
      <dgm:t>
        <a:bodyPr/>
        <a:lstStyle/>
        <a:p>
          <a:endParaRPr lang="en-US"/>
        </a:p>
      </dgm:t>
    </dgm:pt>
    <dgm:pt modelId="{F8A6A415-6578-6F4A-B699-5DB472EB6466}">
      <dgm:prSet/>
      <dgm:spPr/>
      <dgm:t>
        <a:bodyPr/>
        <a:lstStyle/>
        <a:p>
          <a:r>
            <a:rPr lang="en-US" b="0" dirty="0"/>
            <a:t>Pap smears</a:t>
          </a:r>
        </a:p>
      </dgm:t>
    </dgm:pt>
    <dgm:pt modelId="{44BD6D14-79B4-CE48-8E04-B330C41FE0DE}" type="parTrans" cxnId="{89ECF767-0D3F-6345-860C-588A9A22B7C9}">
      <dgm:prSet/>
      <dgm:spPr/>
      <dgm:t>
        <a:bodyPr/>
        <a:lstStyle/>
        <a:p>
          <a:endParaRPr lang="en-US"/>
        </a:p>
      </dgm:t>
    </dgm:pt>
    <dgm:pt modelId="{0996E4F5-1475-A94D-B0CB-EA46ECBF8413}" type="sibTrans" cxnId="{89ECF767-0D3F-6345-860C-588A9A22B7C9}">
      <dgm:prSet/>
      <dgm:spPr/>
      <dgm:t>
        <a:bodyPr/>
        <a:lstStyle/>
        <a:p>
          <a:endParaRPr lang="en-US"/>
        </a:p>
      </dgm:t>
    </dgm:pt>
    <dgm:pt modelId="{2C8746E5-AD3C-F84E-AC7F-A78672CE4CDA}">
      <dgm:prSet/>
      <dgm:spPr/>
      <dgm:t>
        <a:bodyPr/>
        <a:lstStyle/>
        <a:p>
          <a:r>
            <a:rPr lang="en-US" b="0" dirty="0"/>
            <a:t>Casting a broken arm</a:t>
          </a:r>
          <a:endParaRPr lang="en-US" dirty="0"/>
        </a:p>
      </dgm:t>
    </dgm:pt>
    <dgm:pt modelId="{8D3836D2-4C7D-504F-9F7C-F6B9BAC95AD3}" type="parTrans" cxnId="{A6270F43-93F6-1F42-BDC3-99BD37A34778}">
      <dgm:prSet/>
      <dgm:spPr/>
      <dgm:t>
        <a:bodyPr/>
        <a:lstStyle/>
        <a:p>
          <a:endParaRPr lang="en-US"/>
        </a:p>
      </dgm:t>
    </dgm:pt>
    <dgm:pt modelId="{B5C6034F-C0FB-FB41-8238-FD450C84D0FA}" type="sibTrans" cxnId="{A6270F43-93F6-1F42-BDC3-99BD37A34778}">
      <dgm:prSet/>
      <dgm:spPr/>
      <dgm:t>
        <a:bodyPr/>
        <a:lstStyle/>
        <a:p>
          <a:endParaRPr lang="en-US"/>
        </a:p>
      </dgm:t>
    </dgm:pt>
    <dgm:pt modelId="{CFD9EEB2-4614-DA46-B001-F95B6FA66AF1}">
      <dgm:prSet/>
      <dgm:spPr/>
      <dgm:t>
        <a:bodyPr/>
        <a:lstStyle/>
        <a:p>
          <a:r>
            <a:rPr lang="en-US" dirty="0"/>
            <a:t>Seat belts </a:t>
          </a:r>
        </a:p>
      </dgm:t>
    </dgm:pt>
    <dgm:pt modelId="{D2524981-CA30-D645-B883-E4D2BDF51309}" type="parTrans" cxnId="{6AF56A83-FAEB-A542-A1C0-6B03CF46A06C}">
      <dgm:prSet/>
      <dgm:spPr/>
    </dgm:pt>
    <dgm:pt modelId="{1E93D458-8376-814D-8C4F-43CF6272B354}" type="sibTrans" cxnId="{6AF56A83-FAEB-A542-A1C0-6B03CF46A06C}">
      <dgm:prSet/>
      <dgm:spPr/>
    </dgm:pt>
    <dgm:pt modelId="{74B31115-181A-824B-9309-4494F04E8DBB}">
      <dgm:prSet/>
      <dgm:spPr/>
      <dgm:t>
        <a:bodyPr/>
        <a:lstStyle/>
        <a:p>
          <a:r>
            <a:rPr lang="en-US" b="0" dirty="0"/>
            <a:t>A1c </a:t>
          </a:r>
        </a:p>
      </dgm:t>
    </dgm:pt>
    <dgm:pt modelId="{7ED15C33-450A-CD4C-B11E-E2361C9BA7A9}" type="parTrans" cxnId="{397F88C9-3455-3C47-9667-FFC80EFA1D08}">
      <dgm:prSet/>
      <dgm:spPr/>
    </dgm:pt>
    <dgm:pt modelId="{C5E8D5F4-E830-4D48-9858-767D9FA31110}" type="sibTrans" cxnId="{397F88C9-3455-3C47-9667-FFC80EFA1D08}">
      <dgm:prSet/>
      <dgm:spPr/>
    </dgm:pt>
    <dgm:pt modelId="{EEFC5623-F4E8-5D43-9B95-4202F687BD7F}" type="pres">
      <dgm:prSet presAssocID="{B45D4FB0-6B56-C74B-879A-0FCFB63B7D94}" presName="linearFlow" presStyleCnt="0">
        <dgm:presLayoutVars>
          <dgm:dir/>
          <dgm:animLvl val="lvl"/>
          <dgm:resizeHandles val="exact"/>
        </dgm:presLayoutVars>
      </dgm:prSet>
      <dgm:spPr/>
    </dgm:pt>
    <dgm:pt modelId="{D53BBF34-3945-844B-BCAA-E4874533AC2E}" type="pres">
      <dgm:prSet presAssocID="{78C28B70-DB36-9040-B60A-630FCE057B0C}" presName="composite" presStyleCnt="0"/>
      <dgm:spPr/>
    </dgm:pt>
    <dgm:pt modelId="{58EE60E0-1C09-7A43-8F95-7FEB31A99897}" type="pres">
      <dgm:prSet presAssocID="{78C28B70-DB36-9040-B60A-630FCE057B0C}" presName="parentText" presStyleLbl="alignNode1" presStyleIdx="0" presStyleCnt="3" custLinFactNeighborX="601" custLinFactNeighborY="3825">
        <dgm:presLayoutVars>
          <dgm:chMax val="1"/>
          <dgm:bulletEnabled val="1"/>
        </dgm:presLayoutVars>
      </dgm:prSet>
      <dgm:spPr/>
    </dgm:pt>
    <dgm:pt modelId="{AE565E32-8B35-574F-B545-87D07350760F}" type="pres">
      <dgm:prSet presAssocID="{78C28B70-DB36-9040-B60A-630FCE057B0C}" presName="descendantText" presStyleLbl="alignAcc1" presStyleIdx="0" presStyleCnt="3">
        <dgm:presLayoutVars>
          <dgm:bulletEnabled val="1"/>
        </dgm:presLayoutVars>
      </dgm:prSet>
      <dgm:spPr/>
    </dgm:pt>
    <dgm:pt modelId="{802D6B7B-E548-EA4D-9B27-F716E104627D}" type="pres">
      <dgm:prSet presAssocID="{4355F4EE-D8E9-C146-A0B3-60176DDEE0EE}" presName="sp" presStyleCnt="0"/>
      <dgm:spPr/>
    </dgm:pt>
    <dgm:pt modelId="{542429CE-75C5-0742-AF2C-2E9CB68063CC}" type="pres">
      <dgm:prSet presAssocID="{A8616FED-A3BD-A94D-BA2B-9B8D210766F8}" presName="composite" presStyleCnt="0"/>
      <dgm:spPr/>
    </dgm:pt>
    <dgm:pt modelId="{EA3F2A71-2D78-714A-A966-34AE7DF53AC8}" type="pres">
      <dgm:prSet presAssocID="{A8616FED-A3BD-A94D-BA2B-9B8D210766F8}" presName="parentText" presStyleLbl="alignNode1" presStyleIdx="1" presStyleCnt="3">
        <dgm:presLayoutVars>
          <dgm:chMax val="1"/>
          <dgm:bulletEnabled val="1"/>
        </dgm:presLayoutVars>
      </dgm:prSet>
      <dgm:spPr/>
    </dgm:pt>
    <dgm:pt modelId="{4B236F8C-8DD2-DA44-B464-14F3E1851DCF}" type="pres">
      <dgm:prSet presAssocID="{A8616FED-A3BD-A94D-BA2B-9B8D210766F8}" presName="descendantText" presStyleLbl="alignAcc1" presStyleIdx="1" presStyleCnt="3">
        <dgm:presLayoutVars>
          <dgm:bulletEnabled val="1"/>
        </dgm:presLayoutVars>
      </dgm:prSet>
      <dgm:spPr/>
    </dgm:pt>
    <dgm:pt modelId="{A1D7225F-0AD7-0347-BB7E-D14C907FC5C1}" type="pres">
      <dgm:prSet presAssocID="{91F51375-87ED-9F44-8D54-8B222C1A3295}" presName="sp" presStyleCnt="0"/>
      <dgm:spPr/>
    </dgm:pt>
    <dgm:pt modelId="{AD03590C-31EB-3C46-AC40-737AC68DBAB8}" type="pres">
      <dgm:prSet presAssocID="{C36EB496-EE39-0E4E-A423-420DC86E927E}" presName="composite" presStyleCnt="0"/>
      <dgm:spPr/>
    </dgm:pt>
    <dgm:pt modelId="{850A57DD-9B9B-8E49-A1A1-2DAFF7DD7FBD}" type="pres">
      <dgm:prSet presAssocID="{C36EB496-EE39-0E4E-A423-420DC86E927E}" presName="parentText" presStyleLbl="alignNode1" presStyleIdx="2" presStyleCnt="3">
        <dgm:presLayoutVars>
          <dgm:chMax val="1"/>
          <dgm:bulletEnabled val="1"/>
        </dgm:presLayoutVars>
      </dgm:prSet>
      <dgm:spPr/>
    </dgm:pt>
    <dgm:pt modelId="{CA596366-BD35-C44E-A174-1E4493B215A0}" type="pres">
      <dgm:prSet presAssocID="{C36EB496-EE39-0E4E-A423-420DC86E927E}" presName="descendantText" presStyleLbl="alignAcc1" presStyleIdx="2" presStyleCnt="3">
        <dgm:presLayoutVars>
          <dgm:bulletEnabled val="1"/>
        </dgm:presLayoutVars>
      </dgm:prSet>
      <dgm:spPr/>
    </dgm:pt>
  </dgm:ptLst>
  <dgm:cxnLst>
    <dgm:cxn modelId="{CE1E3B04-9CED-1845-B0C4-2041CBB66AA9}" srcId="{B45D4FB0-6B56-C74B-879A-0FCFB63B7D94}" destId="{C36EB496-EE39-0E4E-A423-420DC86E927E}" srcOrd="2" destOrd="0" parTransId="{65689FE4-7A70-B946-AFDD-F46355B05C9C}" sibTransId="{4AFAA126-62EE-E342-88BF-61AF649D66E0}"/>
    <dgm:cxn modelId="{BF4A5512-34A9-E441-82CB-291E52A6B407}" srcId="{B45D4FB0-6B56-C74B-879A-0FCFB63B7D94}" destId="{A8616FED-A3BD-A94D-BA2B-9B8D210766F8}" srcOrd="1" destOrd="0" parTransId="{26DF08D3-1C00-4740-BEFE-DD3CA44BEB30}" sibTransId="{91F51375-87ED-9F44-8D54-8B222C1A3295}"/>
    <dgm:cxn modelId="{FF98491C-E85F-D34E-82DF-D32311B43839}" type="presOf" srcId="{74B31115-181A-824B-9309-4494F04E8DBB}" destId="{4B236F8C-8DD2-DA44-B464-14F3E1851DCF}" srcOrd="0" destOrd="2" presId="urn:microsoft.com/office/officeart/2005/8/layout/chevron2"/>
    <dgm:cxn modelId="{F1A8EC36-680F-A444-976A-D8E494878A68}" type="presOf" srcId="{78C28B70-DB36-9040-B60A-630FCE057B0C}" destId="{58EE60E0-1C09-7A43-8F95-7FEB31A99897}" srcOrd="0" destOrd="0" presId="urn:microsoft.com/office/officeart/2005/8/layout/chevron2"/>
    <dgm:cxn modelId="{55357F3F-9297-0C4A-AAE8-2CAA99E6912A}" type="presOf" srcId="{A5145069-E1BB-D340-AC7C-032448F1A782}" destId="{AE565E32-8B35-574F-B545-87D07350760F}" srcOrd="0" destOrd="1" presId="urn:microsoft.com/office/officeart/2005/8/layout/chevron2"/>
    <dgm:cxn modelId="{D354505F-1E91-9C42-924C-386441940B68}" type="presOf" srcId="{F8A6A415-6578-6F4A-B699-5DB472EB6466}" destId="{4B236F8C-8DD2-DA44-B464-14F3E1851DCF}" srcOrd="0" destOrd="1" presId="urn:microsoft.com/office/officeart/2005/8/layout/chevron2"/>
    <dgm:cxn modelId="{A6270F43-93F6-1F42-BDC3-99BD37A34778}" srcId="{C36EB496-EE39-0E4E-A423-420DC86E927E}" destId="{2C8746E5-AD3C-F84E-AC7F-A78672CE4CDA}" srcOrd="1" destOrd="0" parTransId="{8D3836D2-4C7D-504F-9F7C-F6B9BAC95AD3}" sibTransId="{B5C6034F-C0FB-FB41-8238-FD450C84D0FA}"/>
    <dgm:cxn modelId="{89ECF767-0D3F-6345-860C-588A9A22B7C9}" srcId="{A8616FED-A3BD-A94D-BA2B-9B8D210766F8}" destId="{F8A6A415-6578-6F4A-B699-5DB472EB6466}" srcOrd="1" destOrd="0" parTransId="{44BD6D14-79B4-CE48-8E04-B330C41FE0DE}" sibTransId="{0996E4F5-1475-A94D-B0CB-EA46ECBF8413}"/>
    <dgm:cxn modelId="{D9973A49-55D7-B549-A3DA-5DC277C40404}" type="presOf" srcId="{9C2D0D90-9EC5-2143-90AC-17749F8FB86E}" destId="{AE565E32-8B35-574F-B545-87D07350760F}" srcOrd="0" destOrd="0" presId="urn:microsoft.com/office/officeart/2005/8/layout/chevron2"/>
    <dgm:cxn modelId="{E3AAEE4D-4A8D-1448-96B1-FE66E86D4ACD}" srcId="{C36EB496-EE39-0E4E-A423-420DC86E927E}" destId="{885A5ABF-B979-FB4A-B832-859771DE983B}" srcOrd="0" destOrd="0" parTransId="{1D15C45D-8BBE-C64D-A9CE-3AF7CE24BE4D}" sibTransId="{399555ED-7084-544C-A89A-F80B5A9D3AC3}"/>
    <dgm:cxn modelId="{333FA671-FF03-2040-9C9C-1FEBD7D4A172}" srcId="{78C28B70-DB36-9040-B60A-630FCE057B0C}" destId="{A5145069-E1BB-D340-AC7C-032448F1A782}" srcOrd="1" destOrd="0" parTransId="{39A77B59-1156-A643-9677-5BF619296E6D}" sibTransId="{7703241B-CE67-624C-9EF0-3E3AE9C85DEC}"/>
    <dgm:cxn modelId="{65BA6F72-E775-4245-B99B-8855AE4EF7FD}" type="presOf" srcId="{2C8746E5-AD3C-F84E-AC7F-A78672CE4CDA}" destId="{CA596366-BD35-C44E-A174-1E4493B215A0}" srcOrd="0" destOrd="1" presId="urn:microsoft.com/office/officeart/2005/8/layout/chevron2"/>
    <dgm:cxn modelId="{CC236254-1D44-4343-BC72-79A3839FFA72}" type="presOf" srcId="{A8616FED-A3BD-A94D-BA2B-9B8D210766F8}" destId="{EA3F2A71-2D78-714A-A966-34AE7DF53AC8}" srcOrd="0" destOrd="0" presId="urn:microsoft.com/office/officeart/2005/8/layout/chevron2"/>
    <dgm:cxn modelId="{2DE72C55-2CD1-7044-9D14-F771645B8278}" type="presOf" srcId="{885A5ABF-B979-FB4A-B832-859771DE983B}" destId="{CA596366-BD35-C44E-A174-1E4493B215A0}" srcOrd="0" destOrd="0" presId="urn:microsoft.com/office/officeart/2005/8/layout/chevron2"/>
    <dgm:cxn modelId="{6AF56A83-FAEB-A542-A1C0-6B03CF46A06C}" srcId="{78C28B70-DB36-9040-B60A-630FCE057B0C}" destId="{CFD9EEB2-4614-DA46-B001-F95B6FA66AF1}" srcOrd="2" destOrd="0" parTransId="{D2524981-CA30-D645-B883-E4D2BDF51309}" sibTransId="{1E93D458-8376-814D-8C4F-43CF6272B354}"/>
    <dgm:cxn modelId="{3874DD8A-6040-164D-B7CB-B35F6B171A82}" type="presOf" srcId="{EE01CF85-54B2-2546-BD01-2008C4DE5298}" destId="{4B236F8C-8DD2-DA44-B464-14F3E1851DCF}" srcOrd="0" destOrd="0" presId="urn:microsoft.com/office/officeart/2005/8/layout/chevron2"/>
    <dgm:cxn modelId="{9C133897-D7FE-1B4D-AB79-8298A50CDB28}" type="presOf" srcId="{B45D4FB0-6B56-C74B-879A-0FCFB63B7D94}" destId="{EEFC5623-F4E8-5D43-9B95-4202F687BD7F}" srcOrd="0" destOrd="0" presId="urn:microsoft.com/office/officeart/2005/8/layout/chevron2"/>
    <dgm:cxn modelId="{6D734B9D-CC57-5842-BAC8-297E27CFC6A7}" srcId="{A8616FED-A3BD-A94D-BA2B-9B8D210766F8}" destId="{EE01CF85-54B2-2546-BD01-2008C4DE5298}" srcOrd="0" destOrd="0" parTransId="{BD1CBB64-7727-8D4D-B809-16DFF3E15B70}" sibTransId="{8DC7FEC2-18AE-FB4E-84C7-5FA78D25DBA8}"/>
    <dgm:cxn modelId="{F5ACDFAC-7F9A-764D-84C6-8BEF6E08DC3A}" type="presOf" srcId="{C36EB496-EE39-0E4E-A423-420DC86E927E}" destId="{850A57DD-9B9B-8E49-A1A1-2DAFF7DD7FBD}" srcOrd="0" destOrd="0" presId="urn:microsoft.com/office/officeart/2005/8/layout/chevron2"/>
    <dgm:cxn modelId="{033934AD-8C06-0E46-9033-5CB03B233600}" srcId="{B45D4FB0-6B56-C74B-879A-0FCFB63B7D94}" destId="{78C28B70-DB36-9040-B60A-630FCE057B0C}" srcOrd="0" destOrd="0" parTransId="{7059C389-D0AA-BE48-8133-1771AAD69E33}" sibTransId="{4355F4EE-D8E9-C146-A0B3-60176DDEE0EE}"/>
    <dgm:cxn modelId="{397F88C9-3455-3C47-9667-FFC80EFA1D08}" srcId="{A8616FED-A3BD-A94D-BA2B-9B8D210766F8}" destId="{74B31115-181A-824B-9309-4494F04E8DBB}" srcOrd="2" destOrd="0" parTransId="{7ED15C33-450A-CD4C-B11E-E2361C9BA7A9}" sibTransId="{C5E8D5F4-E830-4D48-9858-767D9FA31110}"/>
    <dgm:cxn modelId="{91EA9CE8-E5E8-AE46-ABD3-9B6E88CE1D72}" srcId="{78C28B70-DB36-9040-B60A-630FCE057B0C}" destId="{9C2D0D90-9EC5-2143-90AC-17749F8FB86E}" srcOrd="0" destOrd="0" parTransId="{8EDC0520-258C-2D4C-8C0E-94EA0B8208E9}" sibTransId="{7CDC5774-EAE3-3B4C-938A-50E94244BF48}"/>
    <dgm:cxn modelId="{AE7270EC-AA04-8E46-8E3D-4E40AA688AC1}" type="presOf" srcId="{CFD9EEB2-4614-DA46-B001-F95B6FA66AF1}" destId="{AE565E32-8B35-574F-B545-87D07350760F}" srcOrd="0" destOrd="2" presId="urn:microsoft.com/office/officeart/2005/8/layout/chevron2"/>
    <dgm:cxn modelId="{A55121D6-41AB-C644-BBA0-AEC7BF048C25}" type="presParOf" srcId="{EEFC5623-F4E8-5D43-9B95-4202F687BD7F}" destId="{D53BBF34-3945-844B-BCAA-E4874533AC2E}" srcOrd="0" destOrd="0" presId="urn:microsoft.com/office/officeart/2005/8/layout/chevron2"/>
    <dgm:cxn modelId="{56FA5824-F3E9-834B-ABC5-EDF8AEB633C1}" type="presParOf" srcId="{D53BBF34-3945-844B-BCAA-E4874533AC2E}" destId="{58EE60E0-1C09-7A43-8F95-7FEB31A99897}" srcOrd="0" destOrd="0" presId="urn:microsoft.com/office/officeart/2005/8/layout/chevron2"/>
    <dgm:cxn modelId="{F1BC2A80-00A0-E040-9ACF-A67AD572E868}" type="presParOf" srcId="{D53BBF34-3945-844B-BCAA-E4874533AC2E}" destId="{AE565E32-8B35-574F-B545-87D07350760F}" srcOrd="1" destOrd="0" presId="urn:microsoft.com/office/officeart/2005/8/layout/chevron2"/>
    <dgm:cxn modelId="{55D06ED8-5D29-E541-9691-C99A0A8C5A03}" type="presParOf" srcId="{EEFC5623-F4E8-5D43-9B95-4202F687BD7F}" destId="{802D6B7B-E548-EA4D-9B27-F716E104627D}" srcOrd="1" destOrd="0" presId="urn:microsoft.com/office/officeart/2005/8/layout/chevron2"/>
    <dgm:cxn modelId="{5EFD6DAA-3DEF-164C-ABF2-8194E865457C}" type="presParOf" srcId="{EEFC5623-F4E8-5D43-9B95-4202F687BD7F}" destId="{542429CE-75C5-0742-AF2C-2E9CB68063CC}" srcOrd="2" destOrd="0" presId="urn:microsoft.com/office/officeart/2005/8/layout/chevron2"/>
    <dgm:cxn modelId="{E8A1A1FE-794C-1043-BF7F-0AD4009167A4}" type="presParOf" srcId="{542429CE-75C5-0742-AF2C-2E9CB68063CC}" destId="{EA3F2A71-2D78-714A-A966-34AE7DF53AC8}" srcOrd="0" destOrd="0" presId="urn:microsoft.com/office/officeart/2005/8/layout/chevron2"/>
    <dgm:cxn modelId="{7FD9A540-198E-9647-8AFE-C1860BA77318}" type="presParOf" srcId="{542429CE-75C5-0742-AF2C-2E9CB68063CC}" destId="{4B236F8C-8DD2-DA44-B464-14F3E1851DCF}" srcOrd="1" destOrd="0" presId="urn:microsoft.com/office/officeart/2005/8/layout/chevron2"/>
    <dgm:cxn modelId="{223568EA-D3EF-3443-B64A-390A83430B3A}" type="presParOf" srcId="{EEFC5623-F4E8-5D43-9B95-4202F687BD7F}" destId="{A1D7225F-0AD7-0347-BB7E-D14C907FC5C1}" srcOrd="3" destOrd="0" presId="urn:microsoft.com/office/officeart/2005/8/layout/chevron2"/>
    <dgm:cxn modelId="{6FEF9EBF-F074-D543-8223-3590575A840C}" type="presParOf" srcId="{EEFC5623-F4E8-5D43-9B95-4202F687BD7F}" destId="{AD03590C-31EB-3C46-AC40-737AC68DBAB8}" srcOrd="4" destOrd="0" presId="urn:microsoft.com/office/officeart/2005/8/layout/chevron2"/>
    <dgm:cxn modelId="{5C9353E8-9EA3-BC4D-BCD5-5C1D04CEEADC}" type="presParOf" srcId="{AD03590C-31EB-3C46-AC40-737AC68DBAB8}" destId="{850A57DD-9B9B-8E49-A1A1-2DAFF7DD7FBD}" srcOrd="0" destOrd="0" presId="urn:microsoft.com/office/officeart/2005/8/layout/chevron2"/>
    <dgm:cxn modelId="{0AE5D796-C9E6-8744-B77A-0825C690F3D9}" type="presParOf" srcId="{AD03590C-31EB-3C46-AC40-737AC68DBAB8}" destId="{CA596366-BD35-C44E-A174-1E4493B215A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5D4FB0-6B56-C74B-879A-0FCFB63B7D9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6EB496-EE39-0E4E-A423-420DC86E927E}">
      <dgm:prSet/>
      <dgm:spPr/>
      <dgm:t>
        <a:bodyPr/>
        <a:lstStyle/>
        <a:p>
          <a:r>
            <a:rPr lang="en-US" dirty="0"/>
            <a:t>Medications</a:t>
          </a:r>
        </a:p>
      </dgm:t>
    </dgm:pt>
    <dgm:pt modelId="{65689FE4-7A70-B946-AFDD-F46355B05C9C}" type="parTrans" cxnId="{CE1E3B04-9CED-1845-B0C4-2041CBB66AA9}">
      <dgm:prSet/>
      <dgm:spPr/>
      <dgm:t>
        <a:bodyPr/>
        <a:lstStyle/>
        <a:p>
          <a:endParaRPr lang="en-US"/>
        </a:p>
      </dgm:t>
    </dgm:pt>
    <dgm:pt modelId="{4AFAA126-62EE-E342-88BF-61AF649D66E0}" type="sibTrans" cxnId="{CE1E3B04-9CED-1845-B0C4-2041CBB66AA9}">
      <dgm:prSet/>
      <dgm:spPr/>
      <dgm:t>
        <a:bodyPr/>
        <a:lstStyle/>
        <a:p>
          <a:endParaRPr lang="en-US"/>
        </a:p>
      </dgm:t>
    </dgm:pt>
    <dgm:pt modelId="{885A5ABF-B979-FB4A-B832-859771DE983B}">
      <dgm:prSet/>
      <dgm:spPr/>
      <dgm:t>
        <a:bodyPr/>
        <a:lstStyle/>
        <a:p>
          <a:r>
            <a:rPr lang="en-US" b="0" dirty="0"/>
            <a:t>Decrease/stabilizing use: OAT for opioids, naltrexone for alcohol</a:t>
          </a:r>
          <a:endParaRPr lang="en-US" dirty="0"/>
        </a:p>
      </dgm:t>
    </dgm:pt>
    <dgm:pt modelId="{1D15C45D-8BBE-C64D-A9CE-3AF7CE24BE4D}" type="parTrans" cxnId="{E3AAEE4D-4A8D-1448-96B1-FE66E86D4ACD}">
      <dgm:prSet/>
      <dgm:spPr/>
      <dgm:t>
        <a:bodyPr/>
        <a:lstStyle/>
        <a:p>
          <a:endParaRPr lang="en-US"/>
        </a:p>
      </dgm:t>
    </dgm:pt>
    <dgm:pt modelId="{399555ED-7084-544C-A89A-F80B5A9D3AC3}" type="sibTrans" cxnId="{E3AAEE4D-4A8D-1448-96B1-FE66E86D4ACD}">
      <dgm:prSet/>
      <dgm:spPr/>
      <dgm:t>
        <a:bodyPr/>
        <a:lstStyle/>
        <a:p>
          <a:endParaRPr lang="en-US"/>
        </a:p>
      </dgm:t>
    </dgm:pt>
    <dgm:pt modelId="{A8616FED-A3BD-A94D-BA2B-9B8D210766F8}">
      <dgm:prSet/>
      <dgm:spPr/>
      <dgm:t>
        <a:bodyPr/>
        <a:lstStyle/>
        <a:p>
          <a:r>
            <a:rPr lang="en-US" dirty="0"/>
            <a:t>Screenings</a:t>
          </a:r>
        </a:p>
      </dgm:t>
    </dgm:pt>
    <dgm:pt modelId="{26DF08D3-1C00-4740-BEFE-DD3CA44BEB30}" type="parTrans" cxnId="{BF4A5512-34A9-E441-82CB-291E52A6B407}">
      <dgm:prSet/>
      <dgm:spPr/>
      <dgm:t>
        <a:bodyPr/>
        <a:lstStyle/>
        <a:p>
          <a:endParaRPr lang="en-US"/>
        </a:p>
      </dgm:t>
    </dgm:pt>
    <dgm:pt modelId="{91F51375-87ED-9F44-8D54-8B222C1A3295}" type="sibTrans" cxnId="{BF4A5512-34A9-E441-82CB-291E52A6B407}">
      <dgm:prSet/>
      <dgm:spPr/>
      <dgm:t>
        <a:bodyPr/>
        <a:lstStyle/>
        <a:p>
          <a:endParaRPr lang="en-US"/>
        </a:p>
      </dgm:t>
    </dgm:pt>
    <dgm:pt modelId="{EE01CF85-54B2-2546-BD01-2008C4DE5298}">
      <dgm:prSet/>
      <dgm:spPr/>
      <dgm:t>
        <a:bodyPr/>
        <a:lstStyle/>
        <a:p>
          <a:r>
            <a:rPr lang="en-US" b="0" dirty="0"/>
            <a:t>Infectious disease (route dependent)</a:t>
          </a:r>
        </a:p>
      </dgm:t>
    </dgm:pt>
    <dgm:pt modelId="{BD1CBB64-7727-8D4D-B809-16DFF3E15B70}" type="parTrans" cxnId="{6D734B9D-CC57-5842-BAC8-297E27CFC6A7}">
      <dgm:prSet/>
      <dgm:spPr/>
      <dgm:t>
        <a:bodyPr/>
        <a:lstStyle/>
        <a:p>
          <a:endParaRPr lang="en-US"/>
        </a:p>
      </dgm:t>
    </dgm:pt>
    <dgm:pt modelId="{8DC7FEC2-18AE-FB4E-84C7-5FA78D25DBA8}" type="sibTrans" cxnId="{6D734B9D-CC57-5842-BAC8-297E27CFC6A7}">
      <dgm:prSet/>
      <dgm:spPr/>
      <dgm:t>
        <a:bodyPr/>
        <a:lstStyle/>
        <a:p>
          <a:endParaRPr lang="en-US"/>
        </a:p>
      </dgm:t>
    </dgm:pt>
    <dgm:pt modelId="{9C2D0D90-9EC5-2143-90AC-17749F8FB86E}">
      <dgm:prSet/>
      <dgm:spPr/>
      <dgm:t>
        <a:bodyPr/>
        <a:lstStyle/>
        <a:p>
          <a:r>
            <a:rPr lang="en-US" dirty="0"/>
            <a:t>Motivational interviewing</a:t>
          </a:r>
        </a:p>
      </dgm:t>
    </dgm:pt>
    <dgm:pt modelId="{8EDC0520-258C-2D4C-8C0E-94EA0B8208E9}" type="parTrans" cxnId="{91EA9CE8-E5E8-AE46-ABD3-9B6E88CE1D72}">
      <dgm:prSet/>
      <dgm:spPr/>
      <dgm:t>
        <a:bodyPr/>
        <a:lstStyle/>
        <a:p>
          <a:endParaRPr lang="en-US"/>
        </a:p>
      </dgm:t>
    </dgm:pt>
    <dgm:pt modelId="{7CDC5774-EAE3-3B4C-938A-50E94244BF48}" type="sibTrans" cxnId="{91EA9CE8-E5E8-AE46-ABD3-9B6E88CE1D72}">
      <dgm:prSet/>
      <dgm:spPr/>
      <dgm:t>
        <a:bodyPr/>
        <a:lstStyle/>
        <a:p>
          <a:endParaRPr lang="en-US"/>
        </a:p>
      </dgm:t>
    </dgm:pt>
    <dgm:pt modelId="{78C28B70-DB36-9040-B60A-630FCE057B0C}">
      <dgm:prSet/>
      <dgm:spPr/>
      <dgm:t>
        <a:bodyPr/>
        <a:lstStyle/>
        <a:p>
          <a:r>
            <a:rPr lang="en-US" dirty="0"/>
            <a:t>Counseling</a:t>
          </a:r>
        </a:p>
      </dgm:t>
    </dgm:pt>
    <dgm:pt modelId="{4355F4EE-D8E9-C146-A0B3-60176DDEE0EE}" type="sibTrans" cxnId="{033934AD-8C06-0E46-9033-5CB03B233600}">
      <dgm:prSet/>
      <dgm:spPr/>
      <dgm:t>
        <a:bodyPr/>
        <a:lstStyle/>
        <a:p>
          <a:endParaRPr lang="en-US"/>
        </a:p>
      </dgm:t>
    </dgm:pt>
    <dgm:pt modelId="{7059C389-D0AA-BE48-8133-1771AAD69E33}" type="parTrans" cxnId="{033934AD-8C06-0E46-9033-5CB03B233600}">
      <dgm:prSet/>
      <dgm:spPr/>
      <dgm:t>
        <a:bodyPr/>
        <a:lstStyle/>
        <a:p>
          <a:endParaRPr lang="en-US"/>
        </a:p>
      </dgm:t>
    </dgm:pt>
    <dgm:pt modelId="{A5145069-E1BB-D340-AC7C-032448F1A782}">
      <dgm:prSet/>
      <dgm:spPr/>
      <dgm:t>
        <a:bodyPr/>
        <a:lstStyle/>
        <a:p>
          <a:r>
            <a:rPr lang="en-US" dirty="0"/>
            <a:t>Harm reduction messaging</a:t>
          </a:r>
        </a:p>
      </dgm:t>
    </dgm:pt>
    <dgm:pt modelId="{39A77B59-1156-A643-9677-5BF619296E6D}" type="parTrans" cxnId="{333FA671-FF03-2040-9C9C-1FEBD7D4A172}">
      <dgm:prSet/>
      <dgm:spPr/>
      <dgm:t>
        <a:bodyPr/>
        <a:lstStyle/>
        <a:p>
          <a:endParaRPr lang="en-US"/>
        </a:p>
      </dgm:t>
    </dgm:pt>
    <dgm:pt modelId="{7703241B-CE67-624C-9EF0-3E3AE9C85DEC}" type="sibTrans" cxnId="{333FA671-FF03-2040-9C9C-1FEBD7D4A172}">
      <dgm:prSet/>
      <dgm:spPr/>
      <dgm:t>
        <a:bodyPr/>
        <a:lstStyle/>
        <a:p>
          <a:endParaRPr lang="en-US"/>
        </a:p>
      </dgm:t>
    </dgm:pt>
    <dgm:pt modelId="{F8A6A415-6578-6F4A-B699-5DB472EB6466}">
      <dgm:prSet/>
      <dgm:spPr/>
      <dgm:t>
        <a:bodyPr/>
        <a:lstStyle/>
        <a:p>
          <a:r>
            <a:rPr lang="en-US" b="0" dirty="0"/>
            <a:t>Other healthcare preventive medicine- lipids, a1c, malignancy</a:t>
          </a:r>
        </a:p>
      </dgm:t>
    </dgm:pt>
    <dgm:pt modelId="{44BD6D14-79B4-CE48-8E04-B330C41FE0DE}" type="parTrans" cxnId="{89ECF767-0D3F-6345-860C-588A9A22B7C9}">
      <dgm:prSet/>
      <dgm:spPr/>
      <dgm:t>
        <a:bodyPr/>
        <a:lstStyle/>
        <a:p>
          <a:endParaRPr lang="en-US"/>
        </a:p>
      </dgm:t>
    </dgm:pt>
    <dgm:pt modelId="{0996E4F5-1475-A94D-B0CB-EA46ECBF8413}" type="sibTrans" cxnId="{89ECF767-0D3F-6345-860C-588A9A22B7C9}">
      <dgm:prSet/>
      <dgm:spPr/>
      <dgm:t>
        <a:bodyPr/>
        <a:lstStyle/>
        <a:p>
          <a:endParaRPr lang="en-US"/>
        </a:p>
      </dgm:t>
    </dgm:pt>
    <dgm:pt modelId="{A703FD2D-D1C9-2B45-87FC-92CA269651F1}">
      <dgm:prSet/>
      <dgm:spPr/>
      <dgm:t>
        <a:bodyPr/>
        <a:lstStyle/>
        <a:p>
          <a:r>
            <a:rPr lang="en-US" b="0" dirty="0"/>
            <a:t>Comorbid conditions</a:t>
          </a:r>
        </a:p>
      </dgm:t>
    </dgm:pt>
    <dgm:pt modelId="{78B1B0D4-C763-394E-BA29-61824CFE2F14}" type="parTrans" cxnId="{11FBFEFE-7054-2540-9281-0A8E06FD1D54}">
      <dgm:prSet/>
      <dgm:spPr/>
      <dgm:t>
        <a:bodyPr/>
        <a:lstStyle/>
        <a:p>
          <a:endParaRPr lang="en-US"/>
        </a:p>
      </dgm:t>
    </dgm:pt>
    <dgm:pt modelId="{A32D2E7C-4311-4341-BDE3-B387FDDACC8E}" type="sibTrans" cxnId="{11FBFEFE-7054-2540-9281-0A8E06FD1D54}">
      <dgm:prSet/>
      <dgm:spPr/>
      <dgm:t>
        <a:bodyPr/>
        <a:lstStyle/>
        <a:p>
          <a:endParaRPr lang="en-US"/>
        </a:p>
      </dgm:t>
    </dgm:pt>
    <dgm:pt modelId="{2C8746E5-AD3C-F84E-AC7F-A78672CE4CDA}">
      <dgm:prSet/>
      <dgm:spPr/>
      <dgm:t>
        <a:bodyPr/>
        <a:lstStyle/>
        <a:p>
          <a:r>
            <a:rPr lang="en-US" b="0" dirty="0"/>
            <a:t>Prevent/treat complications: naloxone, vitamins (</a:t>
          </a:r>
          <a:r>
            <a:rPr lang="en-US" b="0" dirty="0" err="1"/>
            <a:t>eg</a:t>
          </a:r>
          <a:r>
            <a:rPr lang="en-US" b="0" dirty="0"/>
            <a:t> thiamine)</a:t>
          </a:r>
          <a:r>
            <a:rPr lang="en-US" dirty="0"/>
            <a:t>, antivirals (HCV </a:t>
          </a:r>
          <a:r>
            <a:rPr lang="en-US" dirty="0" err="1"/>
            <a:t>tx</a:t>
          </a:r>
          <a:r>
            <a:rPr lang="en-US" dirty="0"/>
            <a:t>, PEP/</a:t>
          </a:r>
          <a:r>
            <a:rPr lang="en-US" dirty="0" err="1"/>
            <a:t>PrEP</a:t>
          </a:r>
          <a:r>
            <a:rPr lang="en-US" dirty="0"/>
            <a:t>), vaccines (Hepatitis, PPSV23)</a:t>
          </a:r>
        </a:p>
      </dgm:t>
    </dgm:pt>
    <dgm:pt modelId="{8D3836D2-4C7D-504F-9F7C-F6B9BAC95AD3}" type="parTrans" cxnId="{A6270F43-93F6-1F42-BDC3-99BD37A34778}">
      <dgm:prSet/>
      <dgm:spPr/>
      <dgm:t>
        <a:bodyPr/>
        <a:lstStyle/>
        <a:p>
          <a:endParaRPr lang="en-US"/>
        </a:p>
      </dgm:t>
    </dgm:pt>
    <dgm:pt modelId="{B5C6034F-C0FB-FB41-8238-FD450C84D0FA}" type="sibTrans" cxnId="{A6270F43-93F6-1F42-BDC3-99BD37A34778}">
      <dgm:prSet/>
      <dgm:spPr/>
      <dgm:t>
        <a:bodyPr/>
        <a:lstStyle/>
        <a:p>
          <a:endParaRPr lang="en-US"/>
        </a:p>
      </dgm:t>
    </dgm:pt>
    <dgm:pt modelId="{EEFC5623-F4E8-5D43-9B95-4202F687BD7F}" type="pres">
      <dgm:prSet presAssocID="{B45D4FB0-6B56-C74B-879A-0FCFB63B7D94}" presName="linearFlow" presStyleCnt="0">
        <dgm:presLayoutVars>
          <dgm:dir/>
          <dgm:animLvl val="lvl"/>
          <dgm:resizeHandles val="exact"/>
        </dgm:presLayoutVars>
      </dgm:prSet>
      <dgm:spPr/>
    </dgm:pt>
    <dgm:pt modelId="{D53BBF34-3945-844B-BCAA-E4874533AC2E}" type="pres">
      <dgm:prSet presAssocID="{78C28B70-DB36-9040-B60A-630FCE057B0C}" presName="composite" presStyleCnt="0"/>
      <dgm:spPr/>
    </dgm:pt>
    <dgm:pt modelId="{58EE60E0-1C09-7A43-8F95-7FEB31A99897}" type="pres">
      <dgm:prSet presAssocID="{78C28B70-DB36-9040-B60A-630FCE057B0C}" presName="parentText" presStyleLbl="alignNode1" presStyleIdx="0" presStyleCnt="3" custLinFactNeighborX="601" custLinFactNeighborY="3825">
        <dgm:presLayoutVars>
          <dgm:chMax val="1"/>
          <dgm:bulletEnabled val="1"/>
        </dgm:presLayoutVars>
      </dgm:prSet>
      <dgm:spPr/>
    </dgm:pt>
    <dgm:pt modelId="{AE565E32-8B35-574F-B545-87D07350760F}" type="pres">
      <dgm:prSet presAssocID="{78C28B70-DB36-9040-B60A-630FCE057B0C}" presName="descendantText" presStyleLbl="alignAcc1" presStyleIdx="0" presStyleCnt="3" custLinFactNeighborY="11264">
        <dgm:presLayoutVars>
          <dgm:bulletEnabled val="1"/>
        </dgm:presLayoutVars>
      </dgm:prSet>
      <dgm:spPr/>
    </dgm:pt>
    <dgm:pt modelId="{802D6B7B-E548-EA4D-9B27-F716E104627D}" type="pres">
      <dgm:prSet presAssocID="{4355F4EE-D8E9-C146-A0B3-60176DDEE0EE}" presName="sp" presStyleCnt="0"/>
      <dgm:spPr/>
    </dgm:pt>
    <dgm:pt modelId="{542429CE-75C5-0742-AF2C-2E9CB68063CC}" type="pres">
      <dgm:prSet presAssocID="{A8616FED-A3BD-A94D-BA2B-9B8D210766F8}" presName="composite" presStyleCnt="0"/>
      <dgm:spPr/>
    </dgm:pt>
    <dgm:pt modelId="{EA3F2A71-2D78-714A-A966-34AE7DF53AC8}" type="pres">
      <dgm:prSet presAssocID="{A8616FED-A3BD-A94D-BA2B-9B8D210766F8}" presName="parentText" presStyleLbl="alignNode1" presStyleIdx="1" presStyleCnt="3">
        <dgm:presLayoutVars>
          <dgm:chMax val="1"/>
          <dgm:bulletEnabled val="1"/>
        </dgm:presLayoutVars>
      </dgm:prSet>
      <dgm:spPr/>
    </dgm:pt>
    <dgm:pt modelId="{4B236F8C-8DD2-DA44-B464-14F3E1851DCF}" type="pres">
      <dgm:prSet presAssocID="{A8616FED-A3BD-A94D-BA2B-9B8D210766F8}" presName="descendantText" presStyleLbl="alignAcc1" presStyleIdx="1" presStyleCnt="3">
        <dgm:presLayoutVars>
          <dgm:bulletEnabled val="1"/>
        </dgm:presLayoutVars>
      </dgm:prSet>
      <dgm:spPr/>
    </dgm:pt>
    <dgm:pt modelId="{A1D7225F-0AD7-0347-BB7E-D14C907FC5C1}" type="pres">
      <dgm:prSet presAssocID="{91F51375-87ED-9F44-8D54-8B222C1A3295}" presName="sp" presStyleCnt="0"/>
      <dgm:spPr/>
    </dgm:pt>
    <dgm:pt modelId="{AD03590C-31EB-3C46-AC40-737AC68DBAB8}" type="pres">
      <dgm:prSet presAssocID="{C36EB496-EE39-0E4E-A423-420DC86E927E}" presName="composite" presStyleCnt="0"/>
      <dgm:spPr/>
    </dgm:pt>
    <dgm:pt modelId="{850A57DD-9B9B-8E49-A1A1-2DAFF7DD7FBD}" type="pres">
      <dgm:prSet presAssocID="{C36EB496-EE39-0E4E-A423-420DC86E927E}" presName="parentText" presStyleLbl="alignNode1" presStyleIdx="2" presStyleCnt="3">
        <dgm:presLayoutVars>
          <dgm:chMax val="1"/>
          <dgm:bulletEnabled val="1"/>
        </dgm:presLayoutVars>
      </dgm:prSet>
      <dgm:spPr/>
    </dgm:pt>
    <dgm:pt modelId="{CA596366-BD35-C44E-A174-1E4493B215A0}" type="pres">
      <dgm:prSet presAssocID="{C36EB496-EE39-0E4E-A423-420DC86E927E}" presName="descendantText" presStyleLbl="alignAcc1" presStyleIdx="2" presStyleCnt="3">
        <dgm:presLayoutVars>
          <dgm:bulletEnabled val="1"/>
        </dgm:presLayoutVars>
      </dgm:prSet>
      <dgm:spPr/>
    </dgm:pt>
  </dgm:ptLst>
  <dgm:cxnLst>
    <dgm:cxn modelId="{CE1E3B04-9CED-1845-B0C4-2041CBB66AA9}" srcId="{B45D4FB0-6B56-C74B-879A-0FCFB63B7D94}" destId="{C36EB496-EE39-0E4E-A423-420DC86E927E}" srcOrd="2" destOrd="0" parTransId="{65689FE4-7A70-B946-AFDD-F46355B05C9C}" sibTransId="{4AFAA126-62EE-E342-88BF-61AF649D66E0}"/>
    <dgm:cxn modelId="{BF4A5512-34A9-E441-82CB-291E52A6B407}" srcId="{B45D4FB0-6B56-C74B-879A-0FCFB63B7D94}" destId="{A8616FED-A3BD-A94D-BA2B-9B8D210766F8}" srcOrd="1" destOrd="0" parTransId="{26DF08D3-1C00-4740-BEFE-DD3CA44BEB30}" sibTransId="{91F51375-87ED-9F44-8D54-8B222C1A3295}"/>
    <dgm:cxn modelId="{CF33DD2A-FBBB-BE45-A9B8-9362C6229751}" type="presOf" srcId="{A703FD2D-D1C9-2B45-87FC-92CA269651F1}" destId="{4B236F8C-8DD2-DA44-B464-14F3E1851DCF}" srcOrd="0" destOrd="2" presId="urn:microsoft.com/office/officeart/2005/8/layout/chevron2"/>
    <dgm:cxn modelId="{F1A8EC36-680F-A444-976A-D8E494878A68}" type="presOf" srcId="{78C28B70-DB36-9040-B60A-630FCE057B0C}" destId="{58EE60E0-1C09-7A43-8F95-7FEB31A99897}" srcOrd="0" destOrd="0" presId="urn:microsoft.com/office/officeart/2005/8/layout/chevron2"/>
    <dgm:cxn modelId="{55357F3F-9297-0C4A-AAE8-2CAA99E6912A}" type="presOf" srcId="{A5145069-E1BB-D340-AC7C-032448F1A782}" destId="{AE565E32-8B35-574F-B545-87D07350760F}" srcOrd="0" destOrd="1" presId="urn:microsoft.com/office/officeart/2005/8/layout/chevron2"/>
    <dgm:cxn modelId="{D354505F-1E91-9C42-924C-386441940B68}" type="presOf" srcId="{F8A6A415-6578-6F4A-B699-5DB472EB6466}" destId="{4B236F8C-8DD2-DA44-B464-14F3E1851DCF}" srcOrd="0" destOrd="1" presId="urn:microsoft.com/office/officeart/2005/8/layout/chevron2"/>
    <dgm:cxn modelId="{A6270F43-93F6-1F42-BDC3-99BD37A34778}" srcId="{C36EB496-EE39-0E4E-A423-420DC86E927E}" destId="{2C8746E5-AD3C-F84E-AC7F-A78672CE4CDA}" srcOrd="1" destOrd="0" parTransId="{8D3836D2-4C7D-504F-9F7C-F6B9BAC95AD3}" sibTransId="{B5C6034F-C0FB-FB41-8238-FD450C84D0FA}"/>
    <dgm:cxn modelId="{89ECF767-0D3F-6345-860C-588A9A22B7C9}" srcId="{A8616FED-A3BD-A94D-BA2B-9B8D210766F8}" destId="{F8A6A415-6578-6F4A-B699-5DB472EB6466}" srcOrd="1" destOrd="0" parTransId="{44BD6D14-79B4-CE48-8E04-B330C41FE0DE}" sibTransId="{0996E4F5-1475-A94D-B0CB-EA46ECBF8413}"/>
    <dgm:cxn modelId="{D9973A49-55D7-B549-A3DA-5DC277C40404}" type="presOf" srcId="{9C2D0D90-9EC5-2143-90AC-17749F8FB86E}" destId="{AE565E32-8B35-574F-B545-87D07350760F}" srcOrd="0" destOrd="0" presId="urn:microsoft.com/office/officeart/2005/8/layout/chevron2"/>
    <dgm:cxn modelId="{E3AAEE4D-4A8D-1448-96B1-FE66E86D4ACD}" srcId="{C36EB496-EE39-0E4E-A423-420DC86E927E}" destId="{885A5ABF-B979-FB4A-B832-859771DE983B}" srcOrd="0" destOrd="0" parTransId="{1D15C45D-8BBE-C64D-A9CE-3AF7CE24BE4D}" sibTransId="{399555ED-7084-544C-A89A-F80B5A9D3AC3}"/>
    <dgm:cxn modelId="{333FA671-FF03-2040-9C9C-1FEBD7D4A172}" srcId="{78C28B70-DB36-9040-B60A-630FCE057B0C}" destId="{A5145069-E1BB-D340-AC7C-032448F1A782}" srcOrd="1" destOrd="0" parTransId="{39A77B59-1156-A643-9677-5BF619296E6D}" sibTransId="{7703241B-CE67-624C-9EF0-3E3AE9C85DEC}"/>
    <dgm:cxn modelId="{65BA6F72-E775-4245-B99B-8855AE4EF7FD}" type="presOf" srcId="{2C8746E5-AD3C-F84E-AC7F-A78672CE4CDA}" destId="{CA596366-BD35-C44E-A174-1E4493B215A0}" srcOrd="0" destOrd="1" presId="urn:microsoft.com/office/officeart/2005/8/layout/chevron2"/>
    <dgm:cxn modelId="{CC236254-1D44-4343-BC72-79A3839FFA72}" type="presOf" srcId="{A8616FED-A3BD-A94D-BA2B-9B8D210766F8}" destId="{EA3F2A71-2D78-714A-A966-34AE7DF53AC8}" srcOrd="0" destOrd="0" presId="urn:microsoft.com/office/officeart/2005/8/layout/chevron2"/>
    <dgm:cxn modelId="{2DE72C55-2CD1-7044-9D14-F771645B8278}" type="presOf" srcId="{885A5ABF-B979-FB4A-B832-859771DE983B}" destId="{CA596366-BD35-C44E-A174-1E4493B215A0}" srcOrd="0" destOrd="0" presId="urn:microsoft.com/office/officeart/2005/8/layout/chevron2"/>
    <dgm:cxn modelId="{3874DD8A-6040-164D-B7CB-B35F6B171A82}" type="presOf" srcId="{EE01CF85-54B2-2546-BD01-2008C4DE5298}" destId="{4B236F8C-8DD2-DA44-B464-14F3E1851DCF}" srcOrd="0" destOrd="0" presId="urn:microsoft.com/office/officeart/2005/8/layout/chevron2"/>
    <dgm:cxn modelId="{9C133897-D7FE-1B4D-AB79-8298A50CDB28}" type="presOf" srcId="{B45D4FB0-6B56-C74B-879A-0FCFB63B7D94}" destId="{EEFC5623-F4E8-5D43-9B95-4202F687BD7F}" srcOrd="0" destOrd="0" presId="urn:microsoft.com/office/officeart/2005/8/layout/chevron2"/>
    <dgm:cxn modelId="{6D734B9D-CC57-5842-BAC8-297E27CFC6A7}" srcId="{A8616FED-A3BD-A94D-BA2B-9B8D210766F8}" destId="{EE01CF85-54B2-2546-BD01-2008C4DE5298}" srcOrd="0" destOrd="0" parTransId="{BD1CBB64-7727-8D4D-B809-16DFF3E15B70}" sibTransId="{8DC7FEC2-18AE-FB4E-84C7-5FA78D25DBA8}"/>
    <dgm:cxn modelId="{F5ACDFAC-7F9A-764D-84C6-8BEF6E08DC3A}" type="presOf" srcId="{C36EB496-EE39-0E4E-A423-420DC86E927E}" destId="{850A57DD-9B9B-8E49-A1A1-2DAFF7DD7FBD}" srcOrd="0" destOrd="0" presId="urn:microsoft.com/office/officeart/2005/8/layout/chevron2"/>
    <dgm:cxn modelId="{033934AD-8C06-0E46-9033-5CB03B233600}" srcId="{B45D4FB0-6B56-C74B-879A-0FCFB63B7D94}" destId="{78C28B70-DB36-9040-B60A-630FCE057B0C}" srcOrd="0" destOrd="0" parTransId="{7059C389-D0AA-BE48-8133-1771AAD69E33}" sibTransId="{4355F4EE-D8E9-C146-A0B3-60176DDEE0EE}"/>
    <dgm:cxn modelId="{91EA9CE8-E5E8-AE46-ABD3-9B6E88CE1D72}" srcId="{78C28B70-DB36-9040-B60A-630FCE057B0C}" destId="{9C2D0D90-9EC5-2143-90AC-17749F8FB86E}" srcOrd="0" destOrd="0" parTransId="{8EDC0520-258C-2D4C-8C0E-94EA0B8208E9}" sibTransId="{7CDC5774-EAE3-3B4C-938A-50E94244BF48}"/>
    <dgm:cxn modelId="{11FBFEFE-7054-2540-9281-0A8E06FD1D54}" srcId="{A8616FED-A3BD-A94D-BA2B-9B8D210766F8}" destId="{A703FD2D-D1C9-2B45-87FC-92CA269651F1}" srcOrd="2" destOrd="0" parTransId="{78B1B0D4-C763-394E-BA29-61824CFE2F14}" sibTransId="{A32D2E7C-4311-4341-BDE3-B387FDDACC8E}"/>
    <dgm:cxn modelId="{A55121D6-41AB-C644-BBA0-AEC7BF048C25}" type="presParOf" srcId="{EEFC5623-F4E8-5D43-9B95-4202F687BD7F}" destId="{D53BBF34-3945-844B-BCAA-E4874533AC2E}" srcOrd="0" destOrd="0" presId="urn:microsoft.com/office/officeart/2005/8/layout/chevron2"/>
    <dgm:cxn modelId="{56FA5824-F3E9-834B-ABC5-EDF8AEB633C1}" type="presParOf" srcId="{D53BBF34-3945-844B-BCAA-E4874533AC2E}" destId="{58EE60E0-1C09-7A43-8F95-7FEB31A99897}" srcOrd="0" destOrd="0" presId="urn:microsoft.com/office/officeart/2005/8/layout/chevron2"/>
    <dgm:cxn modelId="{F1BC2A80-00A0-E040-9ACF-A67AD572E868}" type="presParOf" srcId="{D53BBF34-3945-844B-BCAA-E4874533AC2E}" destId="{AE565E32-8B35-574F-B545-87D07350760F}" srcOrd="1" destOrd="0" presId="urn:microsoft.com/office/officeart/2005/8/layout/chevron2"/>
    <dgm:cxn modelId="{55D06ED8-5D29-E541-9691-C99A0A8C5A03}" type="presParOf" srcId="{EEFC5623-F4E8-5D43-9B95-4202F687BD7F}" destId="{802D6B7B-E548-EA4D-9B27-F716E104627D}" srcOrd="1" destOrd="0" presId="urn:microsoft.com/office/officeart/2005/8/layout/chevron2"/>
    <dgm:cxn modelId="{5EFD6DAA-3DEF-164C-ABF2-8194E865457C}" type="presParOf" srcId="{EEFC5623-F4E8-5D43-9B95-4202F687BD7F}" destId="{542429CE-75C5-0742-AF2C-2E9CB68063CC}" srcOrd="2" destOrd="0" presId="urn:microsoft.com/office/officeart/2005/8/layout/chevron2"/>
    <dgm:cxn modelId="{E8A1A1FE-794C-1043-BF7F-0AD4009167A4}" type="presParOf" srcId="{542429CE-75C5-0742-AF2C-2E9CB68063CC}" destId="{EA3F2A71-2D78-714A-A966-34AE7DF53AC8}" srcOrd="0" destOrd="0" presId="urn:microsoft.com/office/officeart/2005/8/layout/chevron2"/>
    <dgm:cxn modelId="{7FD9A540-198E-9647-8AFE-C1860BA77318}" type="presParOf" srcId="{542429CE-75C5-0742-AF2C-2E9CB68063CC}" destId="{4B236F8C-8DD2-DA44-B464-14F3E1851DCF}" srcOrd="1" destOrd="0" presId="urn:microsoft.com/office/officeart/2005/8/layout/chevron2"/>
    <dgm:cxn modelId="{223568EA-D3EF-3443-B64A-390A83430B3A}" type="presParOf" srcId="{EEFC5623-F4E8-5D43-9B95-4202F687BD7F}" destId="{A1D7225F-0AD7-0347-BB7E-D14C907FC5C1}" srcOrd="3" destOrd="0" presId="urn:microsoft.com/office/officeart/2005/8/layout/chevron2"/>
    <dgm:cxn modelId="{6FEF9EBF-F074-D543-8223-3590575A840C}" type="presParOf" srcId="{EEFC5623-F4E8-5D43-9B95-4202F687BD7F}" destId="{AD03590C-31EB-3C46-AC40-737AC68DBAB8}" srcOrd="4" destOrd="0" presId="urn:microsoft.com/office/officeart/2005/8/layout/chevron2"/>
    <dgm:cxn modelId="{5C9353E8-9EA3-BC4D-BCD5-5C1D04CEEADC}" type="presParOf" srcId="{AD03590C-31EB-3C46-AC40-737AC68DBAB8}" destId="{850A57DD-9B9B-8E49-A1A1-2DAFF7DD7FBD}" srcOrd="0" destOrd="0" presId="urn:microsoft.com/office/officeart/2005/8/layout/chevron2"/>
    <dgm:cxn modelId="{0AE5D796-C9E6-8744-B77A-0825C690F3D9}" type="presParOf" srcId="{AD03590C-31EB-3C46-AC40-737AC68DBAB8}" destId="{CA596366-BD35-C44E-A174-1E4493B215A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4C2229-BB6C-D84B-B02A-8949182FF5A0}"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CFB5E5B1-E818-9A4C-AF20-5A1B471B7554}">
      <dgm:prSet/>
      <dgm:spPr/>
      <dgm:t>
        <a:bodyPr/>
        <a:lstStyle/>
        <a:p>
          <a:r>
            <a:rPr lang="en-US" dirty="0"/>
            <a:t>Drug related harm</a:t>
          </a:r>
        </a:p>
      </dgm:t>
    </dgm:pt>
    <dgm:pt modelId="{40AFFAFB-B1D8-0342-BA68-F7943E0AA4B0}" type="parTrans" cxnId="{E7FCA01B-71E9-CA44-8731-87C4F1DF2A6E}">
      <dgm:prSet/>
      <dgm:spPr/>
      <dgm:t>
        <a:bodyPr/>
        <a:lstStyle/>
        <a:p>
          <a:endParaRPr lang="en-US"/>
        </a:p>
      </dgm:t>
    </dgm:pt>
    <dgm:pt modelId="{C9C53307-C732-2947-BC6D-374C61A63A97}" type="sibTrans" cxnId="{E7FCA01B-71E9-CA44-8731-87C4F1DF2A6E}">
      <dgm:prSet/>
      <dgm:spPr/>
      <dgm:t>
        <a:bodyPr/>
        <a:lstStyle/>
        <a:p>
          <a:endParaRPr lang="en-US"/>
        </a:p>
      </dgm:t>
    </dgm:pt>
    <dgm:pt modelId="{4B20EEC0-8053-2C46-84BF-D88EE1BE4F17}">
      <dgm:prSet/>
      <dgm:spPr/>
      <dgm:t>
        <a:bodyPr/>
        <a:lstStyle/>
        <a:p>
          <a:r>
            <a:rPr lang="en-US" dirty="0"/>
            <a:t>Criminalization</a:t>
          </a:r>
        </a:p>
      </dgm:t>
    </dgm:pt>
    <dgm:pt modelId="{F48C4481-225F-3842-969D-57D8457F82B6}" type="parTrans" cxnId="{000AAEBC-B626-1347-8CFB-FA045CD07373}">
      <dgm:prSet/>
      <dgm:spPr/>
      <dgm:t>
        <a:bodyPr/>
        <a:lstStyle/>
        <a:p>
          <a:endParaRPr lang="en-US"/>
        </a:p>
      </dgm:t>
    </dgm:pt>
    <dgm:pt modelId="{95E1088C-334E-9642-B735-9EF07F088D2D}" type="sibTrans" cxnId="{000AAEBC-B626-1347-8CFB-FA045CD07373}">
      <dgm:prSet/>
      <dgm:spPr/>
      <dgm:t>
        <a:bodyPr/>
        <a:lstStyle/>
        <a:p>
          <a:endParaRPr lang="en-US"/>
        </a:p>
      </dgm:t>
    </dgm:pt>
    <dgm:pt modelId="{D6287E94-A655-6E4D-BB35-3ED144CB5F8B}">
      <dgm:prSet/>
      <dgm:spPr/>
      <dgm:t>
        <a:bodyPr/>
        <a:lstStyle/>
        <a:p>
          <a:r>
            <a:rPr lang="en-US" dirty="0"/>
            <a:t>Inequities</a:t>
          </a:r>
        </a:p>
      </dgm:t>
    </dgm:pt>
    <dgm:pt modelId="{914A4DA2-CDD1-CC48-BB73-CB779083D481}" type="parTrans" cxnId="{AD1891C7-B0B0-C442-B4D7-0E6B6B4625AF}">
      <dgm:prSet/>
      <dgm:spPr/>
      <dgm:t>
        <a:bodyPr/>
        <a:lstStyle/>
        <a:p>
          <a:endParaRPr lang="en-US"/>
        </a:p>
      </dgm:t>
    </dgm:pt>
    <dgm:pt modelId="{038B2718-34EC-F749-AD11-E587DF094561}" type="sibTrans" cxnId="{AD1891C7-B0B0-C442-B4D7-0E6B6B4625AF}">
      <dgm:prSet/>
      <dgm:spPr/>
      <dgm:t>
        <a:bodyPr/>
        <a:lstStyle/>
        <a:p>
          <a:endParaRPr lang="en-US"/>
        </a:p>
      </dgm:t>
    </dgm:pt>
    <dgm:pt modelId="{63C23E48-0AEE-D844-87A5-F64040DC09B5}">
      <dgm:prSet/>
      <dgm:spPr/>
      <dgm:t>
        <a:bodyPr/>
        <a:lstStyle/>
        <a:p>
          <a:r>
            <a:rPr lang="en-US" dirty="0"/>
            <a:t>Racism</a:t>
          </a:r>
        </a:p>
      </dgm:t>
    </dgm:pt>
    <dgm:pt modelId="{10019768-B68B-E244-9238-3CF226D7CC7D}" type="parTrans" cxnId="{61F3365B-D3F1-F24C-83B6-8050B46DA247}">
      <dgm:prSet/>
      <dgm:spPr/>
      <dgm:t>
        <a:bodyPr/>
        <a:lstStyle/>
        <a:p>
          <a:endParaRPr lang="en-US"/>
        </a:p>
      </dgm:t>
    </dgm:pt>
    <dgm:pt modelId="{F6EB6466-479A-F642-BC37-DC8428FE573F}" type="sibTrans" cxnId="{61F3365B-D3F1-F24C-83B6-8050B46DA247}">
      <dgm:prSet/>
      <dgm:spPr/>
      <dgm:t>
        <a:bodyPr/>
        <a:lstStyle/>
        <a:p>
          <a:endParaRPr lang="en-US"/>
        </a:p>
      </dgm:t>
    </dgm:pt>
    <dgm:pt modelId="{CF4D01D6-1DA4-D842-B6CC-C4C516DDF939}">
      <dgm:prSet/>
      <dgm:spPr/>
      <dgm:t>
        <a:bodyPr/>
        <a:lstStyle/>
        <a:p>
          <a:endParaRPr lang="en-US"/>
        </a:p>
      </dgm:t>
    </dgm:pt>
    <dgm:pt modelId="{4FEC5619-EB90-F442-B854-FCE60A170CB8}" type="parTrans" cxnId="{CDB0B86A-5D52-1F4D-9FBA-D5E655538161}">
      <dgm:prSet/>
      <dgm:spPr/>
      <dgm:t>
        <a:bodyPr/>
        <a:lstStyle/>
        <a:p>
          <a:endParaRPr lang="en-US"/>
        </a:p>
      </dgm:t>
    </dgm:pt>
    <dgm:pt modelId="{E7DAB82A-3048-4949-9DA9-13396F9BC158}" type="sibTrans" cxnId="{CDB0B86A-5D52-1F4D-9FBA-D5E655538161}">
      <dgm:prSet/>
      <dgm:spPr/>
      <dgm:t>
        <a:bodyPr/>
        <a:lstStyle/>
        <a:p>
          <a:endParaRPr lang="en-US"/>
        </a:p>
      </dgm:t>
    </dgm:pt>
    <dgm:pt modelId="{913D455B-117B-304E-88CF-33D9A09FC029}">
      <dgm:prSet/>
      <dgm:spPr/>
      <dgm:t>
        <a:bodyPr/>
        <a:lstStyle/>
        <a:p>
          <a:r>
            <a:rPr lang="en-US" dirty="0"/>
            <a:t>Trauma</a:t>
          </a:r>
        </a:p>
      </dgm:t>
    </dgm:pt>
    <dgm:pt modelId="{1714FAC8-2D76-7C41-BF2F-48363FE072B3}" type="parTrans" cxnId="{1E0722F1-A750-4645-9FE2-965612179D8B}">
      <dgm:prSet/>
      <dgm:spPr/>
      <dgm:t>
        <a:bodyPr/>
        <a:lstStyle/>
        <a:p>
          <a:endParaRPr lang="en-US"/>
        </a:p>
      </dgm:t>
    </dgm:pt>
    <dgm:pt modelId="{4C6398F2-4E7A-3C46-BF31-EE788D73CFDF}" type="sibTrans" cxnId="{1E0722F1-A750-4645-9FE2-965612179D8B}">
      <dgm:prSet/>
      <dgm:spPr/>
      <dgm:t>
        <a:bodyPr/>
        <a:lstStyle/>
        <a:p>
          <a:endParaRPr lang="en-US"/>
        </a:p>
      </dgm:t>
    </dgm:pt>
    <dgm:pt modelId="{16DB2A9B-131A-5C4C-8BF1-6229B00B3454}">
      <dgm:prSet/>
      <dgm:spPr/>
      <dgm:t>
        <a:bodyPr/>
        <a:lstStyle/>
        <a:p>
          <a:r>
            <a:rPr lang="en-US" dirty="0"/>
            <a:t>Discrimination</a:t>
          </a:r>
        </a:p>
      </dgm:t>
    </dgm:pt>
    <dgm:pt modelId="{D3D1A99A-A047-1449-954F-9164B979E944}" type="parTrans" cxnId="{2E920567-1628-BA48-9316-902EA61F20C4}">
      <dgm:prSet/>
      <dgm:spPr/>
      <dgm:t>
        <a:bodyPr/>
        <a:lstStyle/>
        <a:p>
          <a:endParaRPr lang="en-US"/>
        </a:p>
      </dgm:t>
    </dgm:pt>
    <dgm:pt modelId="{6AC1B774-FE0C-8648-AA47-486926A36591}" type="sibTrans" cxnId="{2E920567-1628-BA48-9316-902EA61F20C4}">
      <dgm:prSet/>
      <dgm:spPr/>
      <dgm:t>
        <a:bodyPr/>
        <a:lstStyle/>
        <a:p>
          <a:endParaRPr lang="en-US"/>
        </a:p>
      </dgm:t>
    </dgm:pt>
    <dgm:pt modelId="{DBEE8E17-752A-064C-86F1-74D326012F4C}">
      <dgm:prSet/>
      <dgm:spPr/>
      <dgm:t>
        <a:bodyPr/>
        <a:lstStyle/>
        <a:p>
          <a:r>
            <a:rPr lang="en-US" dirty="0"/>
            <a:t>Stigmatization</a:t>
          </a:r>
        </a:p>
      </dgm:t>
    </dgm:pt>
    <dgm:pt modelId="{968B594D-1995-1848-9739-E76BE9A7BF45}" type="parTrans" cxnId="{DF49A04A-35A6-0242-ABC9-E755450536EC}">
      <dgm:prSet/>
      <dgm:spPr/>
      <dgm:t>
        <a:bodyPr/>
        <a:lstStyle/>
        <a:p>
          <a:endParaRPr lang="en-US"/>
        </a:p>
      </dgm:t>
    </dgm:pt>
    <dgm:pt modelId="{67947E19-852D-F145-993F-7FD409F5BEFC}" type="sibTrans" cxnId="{DF49A04A-35A6-0242-ABC9-E755450536EC}">
      <dgm:prSet/>
      <dgm:spPr/>
      <dgm:t>
        <a:bodyPr/>
        <a:lstStyle/>
        <a:p>
          <a:endParaRPr lang="en-US"/>
        </a:p>
      </dgm:t>
    </dgm:pt>
    <dgm:pt modelId="{38F7FBE2-5C11-BF47-AB01-CBEB2AB84E9B}" type="pres">
      <dgm:prSet presAssocID="{CF4C2229-BB6C-D84B-B02A-8949182FF5A0}" presName="cycle" presStyleCnt="0">
        <dgm:presLayoutVars>
          <dgm:chMax val="1"/>
          <dgm:dir/>
          <dgm:animLvl val="ctr"/>
          <dgm:resizeHandles val="exact"/>
        </dgm:presLayoutVars>
      </dgm:prSet>
      <dgm:spPr/>
    </dgm:pt>
    <dgm:pt modelId="{DAD630FA-29EC-9B46-88FA-FB0F1FAB9F28}" type="pres">
      <dgm:prSet presAssocID="{CFB5E5B1-E818-9A4C-AF20-5A1B471B7554}" presName="centerShape" presStyleLbl="node0" presStyleIdx="0" presStyleCnt="1"/>
      <dgm:spPr/>
    </dgm:pt>
    <dgm:pt modelId="{46DA2D52-D8E6-F94E-818C-13525CFA2306}" type="pres">
      <dgm:prSet presAssocID="{968B594D-1995-1848-9739-E76BE9A7BF45}" presName="parTrans" presStyleLbl="bgSibTrans2D1" presStyleIdx="0" presStyleCnt="6"/>
      <dgm:spPr/>
    </dgm:pt>
    <dgm:pt modelId="{0B7560CD-D2E8-1248-89F5-532B820F12E6}" type="pres">
      <dgm:prSet presAssocID="{DBEE8E17-752A-064C-86F1-74D326012F4C}" presName="node" presStyleLbl="node1" presStyleIdx="0" presStyleCnt="6">
        <dgm:presLayoutVars>
          <dgm:bulletEnabled val="1"/>
        </dgm:presLayoutVars>
      </dgm:prSet>
      <dgm:spPr/>
    </dgm:pt>
    <dgm:pt modelId="{7FB78928-2B8B-DE48-9ED1-2FDBCBBE0EBA}" type="pres">
      <dgm:prSet presAssocID="{D3D1A99A-A047-1449-954F-9164B979E944}" presName="parTrans" presStyleLbl="bgSibTrans2D1" presStyleIdx="1" presStyleCnt="6"/>
      <dgm:spPr/>
    </dgm:pt>
    <dgm:pt modelId="{A5CADAA0-8366-134B-9BD6-7CA0A793DF85}" type="pres">
      <dgm:prSet presAssocID="{16DB2A9B-131A-5C4C-8BF1-6229B00B3454}" presName="node" presStyleLbl="node1" presStyleIdx="1" presStyleCnt="6" custRadScaleRad="104453" custRadScaleInc="10794">
        <dgm:presLayoutVars>
          <dgm:bulletEnabled val="1"/>
        </dgm:presLayoutVars>
      </dgm:prSet>
      <dgm:spPr/>
    </dgm:pt>
    <dgm:pt modelId="{0C1598D0-BC7C-6D46-80D4-3C3DDB507B0F}" type="pres">
      <dgm:prSet presAssocID="{F48C4481-225F-3842-969D-57D8457F82B6}" presName="parTrans" presStyleLbl="bgSibTrans2D1" presStyleIdx="2" presStyleCnt="6"/>
      <dgm:spPr/>
    </dgm:pt>
    <dgm:pt modelId="{40623A7A-E2E1-FB4D-9730-DFCAA8B8B3BB}" type="pres">
      <dgm:prSet presAssocID="{4B20EEC0-8053-2C46-84BF-D88EE1BE4F17}" presName="node" presStyleLbl="node1" presStyleIdx="2" presStyleCnt="6">
        <dgm:presLayoutVars>
          <dgm:bulletEnabled val="1"/>
        </dgm:presLayoutVars>
      </dgm:prSet>
      <dgm:spPr/>
    </dgm:pt>
    <dgm:pt modelId="{E53FB8D2-89CE-5E46-B54F-38DD33109FD2}" type="pres">
      <dgm:prSet presAssocID="{914A4DA2-CDD1-CC48-BB73-CB779083D481}" presName="parTrans" presStyleLbl="bgSibTrans2D1" presStyleIdx="3" presStyleCnt="6"/>
      <dgm:spPr/>
    </dgm:pt>
    <dgm:pt modelId="{BEA05F06-0FF0-1940-9195-23F1772D9E65}" type="pres">
      <dgm:prSet presAssocID="{D6287E94-A655-6E4D-BB35-3ED144CB5F8B}" presName="node" presStyleLbl="node1" presStyleIdx="3" presStyleCnt="6">
        <dgm:presLayoutVars>
          <dgm:bulletEnabled val="1"/>
        </dgm:presLayoutVars>
      </dgm:prSet>
      <dgm:spPr/>
    </dgm:pt>
    <dgm:pt modelId="{C3D6F5C5-D591-1B4B-A376-5FAA45643797}" type="pres">
      <dgm:prSet presAssocID="{10019768-B68B-E244-9238-3CF226D7CC7D}" presName="parTrans" presStyleLbl="bgSibTrans2D1" presStyleIdx="4" presStyleCnt="6"/>
      <dgm:spPr/>
    </dgm:pt>
    <dgm:pt modelId="{D2D9C20C-E986-F246-A21C-96A64CAA6193}" type="pres">
      <dgm:prSet presAssocID="{63C23E48-0AEE-D844-87A5-F64040DC09B5}" presName="node" presStyleLbl="node1" presStyleIdx="4" presStyleCnt="6">
        <dgm:presLayoutVars>
          <dgm:bulletEnabled val="1"/>
        </dgm:presLayoutVars>
      </dgm:prSet>
      <dgm:spPr/>
    </dgm:pt>
    <dgm:pt modelId="{64DB7DE3-05F6-FC4F-9EA8-6FBF4BBF77E8}" type="pres">
      <dgm:prSet presAssocID="{1714FAC8-2D76-7C41-BF2F-48363FE072B3}" presName="parTrans" presStyleLbl="bgSibTrans2D1" presStyleIdx="5" presStyleCnt="6"/>
      <dgm:spPr/>
    </dgm:pt>
    <dgm:pt modelId="{5B89B146-ACF1-8349-A3BF-406D7002B30E}" type="pres">
      <dgm:prSet presAssocID="{913D455B-117B-304E-88CF-33D9A09FC029}" presName="node" presStyleLbl="node1" presStyleIdx="5" presStyleCnt="6">
        <dgm:presLayoutVars>
          <dgm:bulletEnabled val="1"/>
        </dgm:presLayoutVars>
      </dgm:prSet>
      <dgm:spPr/>
    </dgm:pt>
  </dgm:ptLst>
  <dgm:cxnLst>
    <dgm:cxn modelId="{51A4280C-E1BD-644A-A7BB-26F0347D7EDE}" type="presOf" srcId="{913D455B-117B-304E-88CF-33D9A09FC029}" destId="{5B89B146-ACF1-8349-A3BF-406D7002B30E}" srcOrd="0" destOrd="0" presId="urn:microsoft.com/office/officeart/2005/8/layout/radial4"/>
    <dgm:cxn modelId="{8096F20D-20D2-7E49-8EEC-1B13C76CC0E3}" type="presOf" srcId="{1714FAC8-2D76-7C41-BF2F-48363FE072B3}" destId="{64DB7DE3-05F6-FC4F-9EA8-6FBF4BBF77E8}" srcOrd="0" destOrd="0" presId="urn:microsoft.com/office/officeart/2005/8/layout/radial4"/>
    <dgm:cxn modelId="{BA0C8A12-CFC0-844A-BA0C-F0A31E8C5F58}" type="presOf" srcId="{968B594D-1995-1848-9739-E76BE9A7BF45}" destId="{46DA2D52-D8E6-F94E-818C-13525CFA2306}" srcOrd="0" destOrd="0" presId="urn:microsoft.com/office/officeart/2005/8/layout/radial4"/>
    <dgm:cxn modelId="{E7FCA01B-71E9-CA44-8731-87C4F1DF2A6E}" srcId="{CF4C2229-BB6C-D84B-B02A-8949182FF5A0}" destId="{CFB5E5B1-E818-9A4C-AF20-5A1B471B7554}" srcOrd="0" destOrd="0" parTransId="{40AFFAFB-B1D8-0342-BA68-F7943E0AA4B0}" sibTransId="{C9C53307-C732-2947-BC6D-374C61A63A97}"/>
    <dgm:cxn modelId="{17EB2B31-4590-AA48-9F0A-BD253E0F253F}" type="presOf" srcId="{16DB2A9B-131A-5C4C-8BF1-6229B00B3454}" destId="{A5CADAA0-8366-134B-9BD6-7CA0A793DF85}" srcOrd="0" destOrd="0" presId="urn:microsoft.com/office/officeart/2005/8/layout/radial4"/>
    <dgm:cxn modelId="{61F3365B-D3F1-F24C-83B6-8050B46DA247}" srcId="{CFB5E5B1-E818-9A4C-AF20-5A1B471B7554}" destId="{63C23E48-0AEE-D844-87A5-F64040DC09B5}" srcOrd="4" destOrd="0" parTransId="{10019768-B68B-E244-9238-3CF226D7CC7D}" sibTransId="{F6EB6466-479A-F642-BC37-DC8428FE573F}"/>
    <dgm:cxn modelId="{4A06F961-4529-504C-9522-CD9CDE7A5EEF}" type="presOf" srcId="{DBEE8E17-752A-064C-86F1-74D326012F4C}" destId="{0B7560CD-D2E8-1248-89F5-532B820F12E6}" srcOrd="0" destOrd="0" presId="urn:microsoft.com/office/officeart/2005/8/layout/radial4"/>
    <dgm:cxn modelId="{DC5CBD62-AC54-624F-8615-E76EC2DE51C6}" type="presOf" srcId="{D3D1A99A-A047-1449-954F-9164B979E944}" destId="{7FB78928-2B8B-DE48-9ED1-2FDBCBBE0EBA}" srcOrd="0" destOrd="0" presId="urn:microsoft.com/office/officeart/2005/8/layout/radial4"/>
    <dgm:cxn modelId="{AA43E145-24F4-3240-A701-C6199A364DEB}" type="presOf" srcId="{63C23E48-0AEE-D844-87A5-F64040DC09B5}" destId="{D2D9C20C-E986-F246-A21C-96A64CAA6193}" srcOrd="0" destOrd="0" presId="urn:microsoft.com/office/officeart/2005/8/layout/radial4"/>
    <dgm:cxn modelId="{2E920567-1628-BA48-9316-902EA61F20C4}" srcId="{CFB5E5B1-E818-9A4C-AF20-5A1B471B7554}" destId="{16DB2A9B-131A-5C4C-8BF1-6229B00B3454}" srcOrd="1" destOrd="0" parTransId="{D3D1A99A-A047-1449-954F-9164B979E944}" sibTransId="{6AC1B774-FE0C-8648-AA47-486926A36591}"/>
    <dgm:cxn modelId="{DF49A04A-35A6-0242-ABC9-E755450536EC}" srcId="{CFB5E5B1-E818-9A4C-AF20-5A1B471B7554}" destId="{DBEE8E17-752A-064C-86F1-74D326012F4C}" srcOrd="0" destOrd="0" parTransId="{968B594D-1995-1848-9739-E76BE9A7BF45}" sibTransId="{67947E19-852D-F145-993F-7FD409F5BEFC}"/>
    <dgm:cxn modelId="{CDB0B86A-5D52-1F4D-9FBA-D5E655538161}" srcId="{CF4C2229-BB6C-D84B-B02A-8949182FF5A0}" destId="{CF4D01D6-1DA4-D842-B6CC-C4C516DDF939}" srcOrd="1" destOrd="0" parTransId="{4FEC5619-EB90-F442-B854-FCE60A170CB8}" sibTransId="{E7DAB82A-3048-4949-9DA9-13396F9BC158}"/>
    <dgm:cxn modelId="{7D93A28C-79C2-EA4A-A405-E30C0A9A9DE2}" type="presOf" srcId="{D6287E94-A655-6E4D-BB35-3ED144CB5F8B}" destId="{BEA05F06-0FF0-1940-9195-23F1772D9E65}" srcOrd="0" destOrd="0" presId="urn:microsoft.com/office/officeart/2005/8/layout/radial4"/>
    <dgm:cxn modelId="{E0D13398-2E77-C942-8221-462D57021990}" type="presOf" srcId="{CF4C2229-BB6C-D84B-B02A-8949182FF5A0}" destId="{38F7FBE2-5C11-BF47-AB01-CBEB2AB84E9B}" srcOrd="0" destOrd="0" presId="urn:microsoft.com/office/officeart/2005/8/layout/radial4"/>
    <dgm:cxn modelId="{C3BD069B-59C5-E64E-8061-24D7CA3992AE}" type="presOf" srcId="{F48C4481-225F-3842-969D-57D8457F82B6}" destId="{0C1598D0-BC7C-6D46-80D4-3C3DDB507B0F}" srcOrd="0" destOrd="0" presId="urn:microsoft.com/office/officeart/2005/8/layout/radial4"/>
    <dgm:cxn modelId="{332B63B6-DE21-F542-9ABC-C5BAD1327D64}" type="presOf" srcId="{10019768-B68B-E244-9238-3CF226D7CC7D}" destId="{C3D6F5C5-D591-1B4B-A376-5FAA45643797}" srcOrd="0" destOrd="0" presId="urn:microsoft.com/office/officeart/2005/8/layout/radial4"/>
    <dgm:cxn modelId="{000AAEBC-B626-1347-8CFB-FA045CD07373}" srcId="{CFB5E5B1-E818-9A4C-AF20-5A1B471B7554}" destId="{4B20EEC0-8053-2C46-84BF-D88EE1BE4F17}" srcOrd="2" destOrd="0" parTransId="{F48C4481-225F-3842-969D-57D8457F82B6}" sibTransId="{95E1088C-334E-9642-B735-9EF07F088D2D}"/>
    <dgm:cxn modelId="{279682C6-AECC-7544-A212-92B5545B71ED}" type="presOf" srcId="{4B20EEC0-8053-2C46-84BF-D88EE1BE4F17}" destId="{40623A7A-E2E1-FB4D-9730-DFCAA8B8B3BB}" srcOrd="0" destOrd="0" presId="urn:microsoft.com/office/officeart/2005/8/layout/radial4"/>
    <dgm:cxn modelId="{AD1891C7-B0B0-C442-B4D7-0E6B6B4625AF}" srcId="{CFB5E5B1-E818-9A4C-AF20-5A1B471B7554}" destId="{D6287E94-A655-6E4D-BB35-3ED144CB5F8B}" srcOrd="3" destOrd="0" parTransId="{914A4DA2-CDD1-CC48-BB73-CB779083D481}" sibTransId="{038B2718-34EC-F749-AD11-E587DF094561}"/>
    <dgm:cxn modelId="{D0C5C8C9-8039-914B-A34D-607A93429EEC}" type="presOf" srcId="{CFB5E5B1-E818-9A4C-AF20-5A1B471B7554}" destId="{DAD630FA-29EC-9B46-88FA-FB0F1FAB9F28}" srcOrd="0" destOrd="0" presId="urn:microsoft.com/office/officeart/2005/8/layout/radial4"/>
    <dgm:cxn modelId="{76F545E3-5D12-594D-BD20-80EE4F47CC0B}" type="presOf" srcId="{914A4DA2-CDD1-CC48-BB73-CB779083D481}" destId="{E53FB8D2-89CE-5E46-B54F-38DD33109FD2}" srcOrd="0" destOrd="0" presId="urn:microsoft.com/office/officeart/2005/8/layout/radial4"/>
    <dgm:cxn modelId="{1E0722F1-A750-4645-9FE2-965612179D8B}" srcId="{CFB5E5B1-E818-9A4C-AF20-5A1B471B7554}" destId="{913D455B-117B-304E-88CF-33D9A09FC029}" srcOrd="5" destOrd="0" parTransId="{1714FAC8-2D76-7C41-BF2F-48363FE072B3}" sibTransId="{4C6398F2-4E7A-3C46-BF31-EE788D73CFDF}"/>
    <dgm:cxn modelId="{6448006C-D619-E54B-A6C2-F5B44438D89B}" type="presParOf" srcId="{38F7FBE2-5C11-BF47-AB01-CBEB2AB84E9B}" destId="{DAD630FA-29EC-9B46-88FA-FB0F1FAB9F28}" srcOrd="0" destOrd="0" presId="urn:microsoft.com/office/officeart/2005/8/layout/radial4"/>
    <dgm:cxn modelId="{7279F2F0-AF77-2A40-B5BC-08B038235A33}" type="presParOf" srcId="{38F7FBE2-5C11-BF47-AB01-CBEB2AB84E9B}" destId="{46DA2D52-D8E6-F94E-818C-13525CFA2306}" srcOrd="1" destOrd="0" presId="urn:microsoft.com/office/officeart/2005/8/layout/radial4"/>
    <dgm:cxn modelId="{FB1B2735-37AD-784D-99BD-A5E8FFE8F1F9}" type="presParOf" srcId="{38F7FBE2-5C11-BF47-AB01-CBEB2AB84E9B}" destId="{0B7560CD-D2E8-1248-89F5-532B820F12E6}" srcOrd="2" destOrd="0" presId="urn:microsoft.com/office/officeart/2005/8/layout/radial4"/>
    <dgm:cxn modelId="{3BBD87F9-8057-EC4D-9870-51849B4B4F3C}" type="presParOf" srcId="{38F7FBE2-5C11-BF47-AB01-CBEB2AB84E9B}" destId="{7FB78928-2B8B-DE48-9ED1-2FDBCBBE0EBA}" srcOrd="3" destOrd="0" presId="urn:microsoft.com/office/officeart/2005/8/layout/radial4"/>
    <dgm:cxn modelId="{F617B758-A25D-FC42-B5EC-8A584ADF5A88}" type="presParOf" srcId="{38F7FBE2-5C11-BF47-AB01-CBEB2AB84E9B}" destId="{A5CADAA0-8366-134B-9BD6-7CA0A793DF85}" srcOrd="4" destOrd="0" presId="urn:microsoft.com/office/officeart/2005/8/layout/radial4"/>
    <dgm:cxn modelId="{A4BB24B5-ABAD-624E-996C-87462EDD6084}" type="presParOf" srcId="{38F7FBE2-5C11-BF47-AB01-CBEB2AB84E9B}" destId="{0C1598D0-BC7C-6D46-80D4-3C3DDB507B0F}" srcOrd="5" destOrd="0" presId="urn:microsoft.com/office/officeart/2005/8/layout/radial4"/>
    <dgm:cxn modelId="{ADBEDFF7-54D0-5D4B-9A7C-23C14C8B3672}" type="presParOf" srcId="{38F7FBE2-5C11-BF47-AB01-CBEB2AB84E9B}" destId="{40623A7A-E2E1-FB4D-9730-DFCAA8B8B3BB}" srcOrd="6" destOrd="0" presId="urn:microsoft.com/office/officeart/2005/8/layout/radial4"/>
    <dgm:cxn modelId="{D33BF512-91F5-2D47-930F-A41B31EF246E}" type="presParOf" srcId="{38F7FBE2-5C11-BF47-AB01-CBEB2AB84E9B}" destId="{E53FB8D2-89CE-5E46-B54F-38DD33109FD2}" srcOrd="7" destOrd="0" presId="urn:microsoft.com/office/officeart/2005/8/layout/radial4"/>
    <dgm:cxn modelId="{1CFEFF0F-3633-464C-B044-70D846A1EAD6}" type="presParOf" srcId="{38F7FBE2-5C11-BF47-AB01-CBEB2AB84E9B}" destId="{BEA05F06-0FF0-1940-9195-23F1772D9E65}" srcOrd="8" destOrd="0" presId="urn:microsoft.com/office/officeart/2005/8/layout/radial4"/>
    <dgm:cxn modelId="{B1505D90-9080-D741-B8AB-F7B4868B101D}" type="presParOf" srcId="{38F7FBE2-5C11-BF47-AB01-CBEB2AB84E9B}" destId="{C3D6F5C5-D591-1B4B-A376-5FAA45643797}" srcOrd="9" destOrd="0" presId="urn:microsoft.com/office/officeart/2005/8/layout/radial4"/>
    <dgm:cxn modelId="{42D43EB5-37E6-1546-B5FE-D95D5F61283C}" type="presParOf" srcId="{38F7FBE2-5C11-BF47-AB01-CBEB2AB84E9B}" destId="{D2D9C20C-E986-F246-A21C-96A64CAA6193}" srcOrd="10" destOrd="0" presId="urn:microsoft.com/office/officeart/2005/8/layout/radial4"/>
    <dgm:cxn modelId="{4E337192-F550-0E44-99E8-13CE14B566EA}" type="presParOf" srcId="{38F7FBE2-5C11-BF47-AB01-CBEB2AB84E9B}" destId="{64DB7DE3-05F6-FC4F-9EA8-6FBF4BBF77E8}" srcOrd="11" destOrd="0" presId="urn:microsoft.com/office/officeart/2005/8/layout/radial4"/>
    <dgm:cxn modelId="{A7229CD7-B9E1-594B-B2D8-569E7E6E02FE}" type="presParOf" srcId="{38F7FBE2-5C11-BF47-AB01-CBEB2AB84E9B}" destId="{5B89B146-ACF1-8349-A3BF-406D7002B30E}"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859FDD-8A13-0E42-B4D1-B283DF343C3F}" type="doc">
      <dgm:prSet loTypeId="urn:microsoft.com/office/officeart/2005/8/layout/cycle8" loCatId="" qsTypeId="urn:microsoft.com/office/officeart/2005/8/quickstyle/simple1" qsCatId="simple" csTypeId="urn:microsoft.com/office/officeart/2005/8/colors/accent1_2" csCatId="accent1" phldr="1"/>
      <dgm:spPr/>
      <dgm:t>
        <a:bodyPr/>
        <a:lstStyle/>
        <a:p>
          <a:endParaRPr lang="en-US"/>
        </a:p>
      </dgm:t>
    </dgm:pt>
    <dgm:pt modelId="{C4C82E10-9C33-FE48-AF29-9FB1AC8077E4}">
      <dgm:prSet phldrT="[Text]"/>
      <dgm:spPr/>
      <dgm:t>
        <a:bodyPr/>
        <a:lstStyle/>
        <a:p>
          <a:r>
            <a:rPr lang="en-US" dirty="0"/>
            <a:t>Pragmatism</a:t>
          </a:r>
        </a:p>
      </dgm:t>
    </dgm:pt>
    <dgm:pt modelId="{E5B140EB-5F5A-DB4C-B017-0373BCB84CF1}" type="parTrans" cxnId="{7F5D9785-B1B8-0D4C-8E0B-434797FEF3B1}">
      <dgm:prSet/>
      <dgm:spPr/>
      <dgm:t>
        <a:bodyPr/>
        <a:lstStyle/>
        <a:p>
          <a:endParaRPr lang="en-US"/>
        </a:p>
      </dgm:t>
    </dgm:pt>
    <dgm:pt modelId="{110B670A-4A62-BE43-A7FA-D90283871A70}" type="sibTrans" cxnId="{7F5D9785-B1B8-0D4C-8E0B-434797FEF3B1}">
      <dgm:prSet/>
      <dgm:spPr/>
      <dgm:t>
        <a:bodyPr/>
        <a:lstStyle/>
        <a:p>
          <a:endParaRPr lang="en-US"/>
        </a:p>
      </dgm:t>
    </dgm:pt>
    <dgm:pt modelId="{D204CAC9-E6AD-1B4C-B8B3-9343A67A877C}">
      <dgm:prSet phldrT="[Text]"/>
      <dgm:spPr/>
      <dgm:t>
        <a:bodyPr/>
        <a:lstStyle/>
        <a:p>
          <a:r>
            <a:rPr lang="en-US" dirty="0"/>
            <a:t>Autonomy</a:t>
          </a:r>
        </a:p>
      </dgm:t>
    </dgm:pt>
    <dgm:pt modelId="{55C690C1-D097-CF4C-AA0F-85CD871864D4}" type="parTrans" cxnId="{A8316228-8C84-114A-9284-FD0A089BC049}">
      <dgm:prSet/>
      <dgm:spPr/>
      <dgm:t>
        <a:bodyPr/>
        <a:lstStyle/>
        <a:p>
          <a:endParaRPr lang="en-US"/>
        </a:p>
      </dgm:t>
    </dgm:pt>
    <dgm:pt modelId="{C052B320-9546-2C4F-86BF-941473BE8002}" type="sibTrans" cxnId="{A8316228-8C84-114A-9284-FD0A089BC049}">
      <dgm:prSet/>
      <dgm:spPr/>
      <dgm:t>
        <a:bodyPr/>
        <a:lstStyle/>
        <a:p>
          <a:endParaRPr lang="en-US"/>
        </a:p>
      </dgm:t>
    </dgm:pt>
    <dgm:pt modelId="{26CC2AB0-BB6F-E047-B66D-E01D51E38A30}">
      <dgm:prSet phldrT="[Text]"/>
      <dgm:spPr/>
      <dgm:t>
        <a:bodyPr/>
        <a:lstStyle/>
        <a:p>
          <a:r>
            <a:rPr lang="en-US" dirty="0"/>
            <a:t>Humanism</a:t>
          </a:r>
        </a:p>
      </dgm:t>
    </dgm:pt>
    <dgm:pt modelId="{C3C91457-4BF8-D249-B518-CF21DA2949C2}" type="parTrans" cxnId="{3D08DB36-C4A0-E243-91C5-7EEC85E62D9E}">
      <dgm:prSet/>
      <dgm:spPr/>
      <dgm:t>
        <a:bodyPr/>
        <a:lstStyle/>
        <a:p>
          <a:endParaRPr lang="en-US"/>
        </a:p>
      </dgm:t>
    </dgm:pt>
    <dgm:pt modelId="{17CA742A-1121-FF45-BD78-82A4FA5E5B0B}" type="sibTrans" cxnId="{3D08DB36-C4A0-E243-91C5-7EEC85E62D9E}">
      <dgm:prSet/>
      <dgm:spPr/>
      <dgm:t>
        <a:bodyPr/>
        <a:lstStyle/>
        <a:p>
          <a:endParaRPr lang="en-US"/>
        </a:p>
      </dgm:t>
    </dgm:pt>
    <dgm:pt modelId="{69F769CA-45A4-F84D-AB48-C5AA479E572F}" type="pres">
      <dgm:prSet presAssocID="{37859FDD-8A13-0E42-B4D1-B283DF343C3F}" presName="compositeShape" presStyleCnt="0">
        <dgm:presLayoutVars>
          <dgm:chMax val="7"/>
          <dgm:dir/>
          <dgm:resizeHandles val="exact"/>
        </dgm:presLayoutVars>
      </dgm:prSet>
      <dgm:spPr/>
    </dgm:pt>
    <dgm:pt modelId="{FB7DA561-0A56-7841-848B-E59FAA100F9D}" type="pres">
      <dgm:prSet presAssocID="{37859FDD-8A13-0E42-B4D1-B283DF343C3F}" presName="wedge1" presStyleLbl="node1" presStyleIdx="0" presStyleCnt="3"/>
      <dgm:spPr/>
    </dgm:pt>
    <dgm:pt modelId="{6C4BEFF8-5C6D-1845-A7FF-566C19A8C78C}" type="pres">
      <dgm:prSet presAssocID="{37859FDD-8A13-0E42-B4D1-B283DF343C3F}" presName="dummy1a" presStyleCnt="0"/>
      <dgm:spPr/>
    </dgm:pt>
    <dgm:pt modelId="{3EFBD0E7-B6D5-8C45-B9DF-58B3865B074E}" type="pres">
      <dgm:prSet presAssocID="{37859FDD-8A13-0E42-B4D1-B283DF343C3F}" presName="dummy1b" presStyleCnt="0"/>
      <dgm:spPr/>
    </dgm:pt>
    <dgm:pt modelId="{75B73336-3A10-3A4B-9A20-C930231CD3D6}" type="pres">
      <dgm:prSet presAssocID="{37859FDD-8A13-0E42-B4D1-B283DF343C3F}" presName="wedge1Tx" presStyleLbl="node1" presStyleIdx="0" presStyleCnt="3">
        <dgm:presLayoutVars>
          <dgm:chMax val="0"/>
          <dgm:chPref val="0"/>
          <dgm:bulletEnabled val="1"/>
        </dgm:presLayoutVars>
      </dgm:prSet>
      <dgm:spPr/>
    </dgm:pt>
    <dgm:pt modelId="{89493ABB-81BB-3F4A-A41C-D084AA0ECF29}" type="pres">
      <dgm:prSet presAssocID="{37859FDD-8A13-0E42-B4D1-B283DF343C3F}" presName="wedge2" presStyleLbl="node1" presStyleIdx="1" presStyleCnt="3"/>
      <dgm:spPr/>
    </dgm:pt>
    <dgm:pt modelId="{7D80E1BC-639C-8143-8E8F-5509BC9ED189}" type="pres">
      <dgm:prSet presAssocID="{37859FDD-8A13-0E42-B4D1-B283DF343C3F}" presName="dummy2a" presStyleCnt="0"/>
      <dgm:spPr/>
    </dgm:pt>
    <dgm:pt modelId="{D2A8DEC6-4DC6-3E42-A4CB-19A9C0832134}" type="pres">
      <dgm:prSet presAssocID="{37859FDD-8A13-0E42-B4D1-B283DF343C3F}" presName="dummy2b" presStyleCnt="0"/>
      <dgm:spPr/>
    </dgm:pt>
    <dgm:pt modelId="{1764268A-5FDC-034F-92B2-778C2DC43461}" type="pres">
      <dgm:prSet presAssocID="{37859FDD-8A13-0E42-B4D1-B283DF343C3F}" presName="wedge2Tx" presStyleLbl="node1" presStyleIdx="1" presStyleCnt="3">
        <dgm:presLayoutVars>
          <dgm:chMax val="0"/>
          <dgm:chPref val="0"/>
          <dgm:bulletEnabled val="1"/>
        </dgm:presLayoutVars>
      </dgm:prSet>
      <dgm:spPr/>
    </dgm:pt>
    <dgm:pt modelId="{EF8A7D1C-AE9D-3543-8DE2-BC026B54EC7C}" type="pres">
      <dgm:prSet presAssocID="{37859FDD-8A13-0E42-B4D1-B283DF343C3F}" presName="wedge3" presStyleLbl="node1" presStyleIdx="2" presStyleCnt="3"/>
      <dgm:spPr/>
    </dgm:pt>
    <dgm:pt modelId="{C40A0D4E-B8C8-F74D-96F9-EED4161AEE57}" type="pres">
      <dgm:prSet presAssocID="{37859FDD-8A13-0E42-B4D1-B283DF343C3F}" presName="dummy3a" presStyleCnt="0"/>
      <dgm:spPr/>
    </dgm:pt>
    <dgm:pt modelId="{DAD80313-6B5E-9B4D-9D0E-AB0238B868B1}" type="pres">
      <dgm:prSet presAssocID="{37859FDD-8A13-0E42-B4D1-B283DF343C3F}" presName="dummy3b" presStyleCnt="0"/>
      <dgm:spPr/>
    </dgm:pt>
    <dgm:pt modelId="{B310F7C7-7CAB-4640-8ADC-AFAA1723A68B}" type="pres">
      <dgm:prSet presAssocID="{37859FDD-8A13-0E42-B4D1-B283DF343C3F}" presName="wedge3Tx" presStyleLbl="node1" presStyleIdx="2" presStyleCnt="3">
        <dgm:presLayoutVars>
          <dgm:chMax val="0"/>
          <dgm:chPref val="0"/>
          <dgm:bulletEnabled val="1"/>
        </dgm:presLayoutVars>
      </dgm:prSet>
      <dgm:spPr/>
    </dgm:pt>
    <dgm:pt modelId="{2FB38EB1-9B1A-E748-8785-85A08999A845}" type="pres">
      <dgm:prSet presAssocID="{17CA742A-1121-FF45-BD78-82A4FA5E5B0B}" presName="arrowWedge1" presStyleLbl="fgSibTrans2D1" presStyleIdx="0" presStyleCnt="3"/>
      <dgm:spPr/>
    </dgm:pt>
    <dgm:pt modelId="{E1F27B19-0FD7-4E4F-B849-104A8FD0A083}" type="pres">
      <dgm:prSet presAssocID="{110B670A-4A62-BE43-A7FA-D90283871A70}" presName="arrowWedge2" presStyleLbl="fgSibTrans2D1" presStyleIdx="1" presStyleCnt="3"/>
      <dgm:spPr/>
    </dgm:pt>
    <dgm:pt modelId="{9769599E-376F-9740-A210-F2C35844334A}" type="pres">
      <dgm:prSet presAssocID="{C052B320-9546-2C4F-86BF-941473BE8002}" presName="arrowWedge3" presStyleLbl="fgSibTrans2D1" presStyleIdx="2" presStyleCnt="3"/>
      <dgm:spPr/>
    </dgm:pt>
  </dgm:ptLst>
  <dgm:cxnLst>
    <dgm:cxn modelId="{448F0A04-AD21-D642-9441-91F1223D616E}" type="presOf" srcId="{26CC2AB0-BB6F-E047-B66D-E01D51E38A30}" destId="{FB7DA561-0A56-7841-848B-E59FAA100F9D}" srcOrd="0" destOrd="0" presId="urn:microsoft.com/office/officeart/2005/8/layout/cycle8"/>
    <dgm:cxn modelId="{A8316228-8C84-114A-9284-FD0A089BC049}" srcId="{37859FDD-8A13-0E42-B4D1-B283DF343C3F}" destId="{D204CAC9-E6AD-1B4C-B8B3-9343A67A877C}" srcOrd="2" destOrd="0" parTransId="{55C690C1-D097-CF4C-AA0F-85CD871864D4}" sibTransId="{C052B320-9546-2C4F-86BF-941473BE8002}"/>
    <dgm:cxn modelId="{41DB4432-02B7-474C-BFD1-7DBC4D4BB0D9}" type="presOf" srcId="{D204CAC9-E6AD-1B4C-B8B3-9343A67A877C}" destId="{EF8A7D1C-AE9D-3543-8DE2-BC026B54EC7C}" srcOrd="0" destOrd="0" presId="urn:microsoft.com/office/officeart/2005/8/layout/cycle8"/>
    <dgm:cxn modelId="{3D08DB36-C4A0-E243-91C5-7EEC85E62D9E}" srcId="{37859FDD-8A13-0E42-B4D1-B283DF343C3F}" destId="{26CC2AB0-BB6F-E047-B66D-E01D51E38A30}" srcOrd="0" destOrd="0" parTransId="{C3C91457-4BF8-D249-B518-CF21DA2949C2}" sibTransId="{17CA742A-1121-FF45-BD78-82A4FA5E5B0B}"/>
    <dgm:cxn modelId="{7044CD5E-482B-6347-894E-FC873949D30E}" type="presOf" srcId="{D204CAC9-E6AD-1B4C-B8B3-9343A67A877C}" destId="{B310F7C7-7CAB-4640-8ADC-AFAA1723A68B}" srcOrd="1" destOrd="0" presId="urn:microsoft.com/office/officeart/2005/8/layout/cycle8"/>
    <dgm:cxn modelId="{3F5FED80-8ED9-6B46-8204-6605D80BDE32}" type="presOf" srcId="{26CC2AB0-BB6F-E047-B66D-E01D51E38A30}" destId="{75B73336-3A10-3A4B-9A20-C930231CD3D6}" srcOrd="1" destOrd="0" presId="urn:microsoft.com/office/officeart/2005/8/layout/cycle8"/>
    <dgm:cxn modelId="{7F5D9785-B1B8-0D4C-8E0B-434797FEF3B1}" srcId="{37859FDD-8A13-0E42-B4D1-B283DF343C3F}" destId="{C4C82E10-9C33-FE48-AF29-9FB1AC8077E4}" srcOrd="1" destOrd="0" parTransId="{E5B140EB-5F5A-DB4C-B017-0373BCB84CF1}" sibTransId="{110B670A-4A62-BE43-A7FA-D90283871A70}"/>
    <dgm:cxn modelId="{CBA897A8-CE61-C543-AE1B-265A69F1ADBD}" type="presOf" srcId="{37859FDD-8A13-0E42-B4D1-B283DF343C3F}" destId="{69F769CA-45A4-F84D-AB48-C5AA479E572F}" srcOrd="0" destOrd="0" presId="urn:microsoft.com/office/officeart/2005/8/layout/cycle8"/>
    <dgm:cxn modelId="{EABADFB6-5C48-D947-B68B-3F147B5DF2A4}" type="presOf" srcId="{C4C82E10-9C33-FE48-AF29-9FB1AC8077E4}" destId="{1764268A-5FDC-034F-92B2-778C2DC43461}" srcOrd="1" destOrd="0" presId="urn:microsoft.com/office/officeart/2005/8/layout/cycle8"/>
    <dgm:cxn modelId="{C2FCABC6-5838-254F-8EE2-A304BE4A0F84}" type="presOf" srcId="{C4C82E10-9C33-FE48-AF29-9FB1AC8077E4}" destId="{89493ABB-81BB-3F4A-A41C-D084AA0ECF29}" srcOrd="0" destOrd="0" presId="urn:microsoft.com/office/officeart/2005/8/layout/cycle8"/>
    <dgm:cxn modelId="{DE43C93A-6A02-C242-937B-6960A5E5128E}" type="presParOf" srcId="{69F769CA-45A4-F84D-AB48-C5AA479E572F}" destId="{FB7DA561-0A56-7841-848B-E59FAA100F9D}" srcOrd="0" destOrd="0" presId="urn:microsoft.com/office/officeart/2005/8/layout/cycle8"/>
    <dgm:cxn modelId="{CD7D4F0E-6584-3444-8CFA-9B4975A027C9}" type="presParOf" srcId="{69F769CA-45A4-F84D-AB48-C5AA479E572F}" destId="{6C4BEFF8-5C6D-1845-A7FF-566C19A8C78C}" srcOrd="1" destOrd="0" presId="urn:microsoft.com/office/officeart/2005/8/layout/cycle8"/>
    <dgm:cxn modelId="{3EFFAF14-6E8C-C441-A221-186234D22AF2}" type="presParOf" srcId="{69F769CA-45A4-F84D-AB48-C5AA479E572F}" destId="{3EFBD0E7-B6D5-8C45-B9DF-58B3865B074E}" srcOrd="2" destOrd="0" presId="urn:microsoft.com/office/officeart/2005/8/layout/cycle8"/>
    <dgm:cxn modelId="{350E4B5F-FE54-3346-B9F4-5A4152E6B799}" type="presParOf" srcId="{69F769CA-45A4-F84D-AB48-C5AA479E572F}" destId="{75B73336-3A10-3A4B-9A20-C930231CD3D6}" srcOrd="3" destOrd="0" presId="urn:microsoft.com/office/officeart/2005/8/layout/cycle8"/>
    <dgm:cxn modelId="{304453CF-80E8-A84A-825C-1936FA4234A1}" type="presParOf" srcId="{69F769CA-45A4-F84D-AB48-C5AA479E572F}" destId="{89493ABB-81BB-3F4A-A41C-D084AA0ECF29}" srcOrd="4" destOrd="0" presId="urn:microsoft.com/office/officeart/2005/8/layout/cycle8"/>
    <dgm:cxn modelId="{E1312EBB-3917-DF46-9A00-867CDAFB9174}" type="presParOf" srcId="{69F769CA-45A4-F84D-AB48-C5AA479E572F}" destId="{7D80E1BC-639C-8143-8E8F-5509BC9ED189}" srcOrd="5" destOrd="0" presId="urn:microsoft.com/office/officeart/2005/8/layout/cycle8"/>
    <dgm:cxn modelId="{2DCBB6FD-0C38-C243-B051-E2B35E797E1E}" type="presParOf" srcId="{69F769CA-45A4-F84D-AB48-C5AA479E572F}" destId="{D2A8DEC6-4DC6-3E42-A4CB-19A9C0832134}" srcOrd="6" destOrd="0" presId="urn:microsoft.com/office/officeart/2005/8/layout/cycle8"/>
    <dgm:cxn modelId="{AD04B221-9703-A946-B85C-698FC066E060}" type="presParOf" srcId="{69F769CA-45A4-F84D-AB48-C5AA479E572F}" destId="{1764268A-5FDC-034F-92B2-778C2DC43461}" srcOrd="7" destOrd="0" presId="urn:microsoft.com/office/officeart/2005/8/layout/cycle8"/>
    <dgm:cxn modelId="{33848F64-4AA6-7B4F-89E5-4EAEE1A7632E}" type="presParOf" srcId="{69F769CA-45A4-F84D-AB48-C5AA479E572F}" destId="{EF8A7D1C-AE9D-3543-8DE2-BC026B54EC7C}" srcOrd="8" destOrd="0" presId="urn:microsoft.com/office/officeart/2005/8/layout/cycle8"/>
    <dgm:cxn modelId="{FDD562A5-2BE9-4F41-A928-4A46FB188CCF}" type="presParOf" srcId="{69F769CA-45A4-F84D-AB48-C5AA479E572F}" destId="{C40A0D4E-B8C8-F74D-96F9-EED4161AEE57}" srcOrd="9" destOrd="0" presId="urn:microsoft.com/office/officeart/2005/8/layout/cycle8"/>
    <dgm:cxn modelId="{15E86E98-5574-164E-8B80-C45535FEAA69}" type="presParOf" srcId="{69F769CA-45A4-F84D-AB48-C5AA479E572F}" destId="{DAD80313-6B5E-9B4D-9D0E-AB0238B868B1}" srcOrd="10" destOrd="0" presId="urn:microsoft.com/office/officeart/2005/8/layout/cycle8"/>
    <dgm:cxn modelId="{0C8EBB75-7B22-6449-8A89-2814994AB1B1}" type="presParOf" srcId="{69F769CA-45A4-F84D-AB48-C5AA479E572F}" destId="{B310F7C7-7CAB-4640-8ADC-AFAA1723A68B}" srcOrd="11" destOrd="0" presId="urn:microsoft.com/office/officeart/2005/8/layout/cycle8"/>
    <dgm:cxn modelId="{8EBE9182-A813-124C-B384-CF417BCE91CF}" type="presParOf" srcId="{69F769CA-45A4-F84D-AB48-C5AA479E572F}" destId="{2FB38EB1-9B1A-E748-8785-85A08999A845}" srcOrd="12" destOrd="0" presId="urn:microsoft.com/office/officeart/2005/8/layout/cycle8"/>
    <dgm:cxn modelId="{7DB87BB1-6998-3244-8023-6792FAB1DD92}" type="presParOf" srcId="{69F769CA-45A4-F84D-AB48-C5AA479E572F}" destId="{E1F27B19-0FD7-4E4F-B849-104A8FD0A083}" srcOrd="13" destOrd="0" presId="urn:microsoft.com/office/officeart/2005/8/layout/cycle8"/>
    <dgm:cxn modelId="{1CDCA20B-2B93-2143-A9B4-2CB00D453E7A}" type="presParOf" srcId="{69F769CA-45A4-F84D-AB48-C5AA479E572F}" destId="{9769599E-376F-9740-A210-F2C35844334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A00A6-34B0-4ACF-8976-1364D84B1712}">
      <dsp:nvSpPr>
        <dsp:cNvPr id="0" name=""/>
        <dsp:cNvSpPr/>
      </dsp:nvSpPr>
      <dsp:spPr>
        <a:xfrm>
          <a:off x="4493"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ravings</a:t>
          </a:r>
        </a:p>
      </dsp:txBody>
      <dsp:txXfrm>
        <a:off x="4493" y="23767"/>
        <a:ext cx="2701744" cy="452271"/>
      </dsp:txXfrm>
    </dsp:sp>
    <dsp:sp modelId="{C118883E-55FD-43A0-B4C0-A639E1A3F9A3}">
      <dsp:nvSpPr>
        <dsp:cNvPr id="0" name=""/>
        <dsp:cNvSpPr/>
      </dsp:nvSpPr>
      <dsp:spPr>
        <a:xfrm>
          <a:off x="4493"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b="1" kern="1200" dirty="0"/>
            <a:t>Craving</a:t>
          </a:r>
          <a:r>
            <a:rPr lang="en-US" sz="1500" kern="1200" dirty="0"/>
            <a:t>, or a strong desire or urge to use substance</a:t>
          </a:r>
        </a:p>
      </dsp:txBody>
      <dsp:txXfrm>
        <a:off x="4493" y="476039"/>
        <a:ext cx="2701744" cy="4782733"/>
      </dsp:txXfrm>
    </dsp:sp>
    <dsp:sp modelId="{2BFCBA33-5F18-4B1A-A89E-CEABC6B2A323}">
      <dsp:nvSpPr>
        <dsp:cNvPr id="0" name=""/>
        <dsp:cNvSpPr/>
      </dsp:nvSpPr>
      <dsp:spPr>
        <a:xfrm>
          <a:off x="3084482"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ontrol</a:t>
          </a:r>
        </a:p>
      </dsp:txBody>
      <dsp:txXfrm>
        <a:off x="3084482" y="23767"/>
        <a:ext cx="2701744" cy="452271"/>
      </dsp:txXfrm>
    </dsp:sp>
    <dsp:sp modelId="{FAE559F7-1286-4E34-8A7E-FE4F0110D344}">
      <dsp:nvSpPr>
        <dsp:cNvPr id="0" name=""/>
        <dsp:cNvSpPr/>
      </dsp:nvSpPr>
      <dsp:spPr>
        <a:xfrm>
          <a:off x="3084482"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Substance is </a:t>
          </a:r>
          <a:r>
            <a:rPr lang="en-US" sz="1500" b="1" kern="1200" dirty="0"/>
            <a:t>taken in larger amounts or over longer periods</a:t>
          </a:r>
          <a:r>
            <a:rPr lang="en-US" sz="1500" kern="1200" dirty="0"/>
            <a:t> than was intended.</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There is a </a:t>
          </a:r>
          <a:r>
            <a:rPr lang="en-US" sz="1500" b="1" kern="1200" dirty="0"/>
            <a:t>persistent desire or unsuccessful effort to cut down</a:t>
          </a:r>
          <a:r>
            <a:rPr lang="en-US" sz="1500" kern="1200" dirty="0"/>
            <a:t> or control substance use.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A great deal of </a:t>
          </a:r>
          <a:r>
            <a:rPr lang="en-US" sz="1500" b="1" kern="1200" dirty="0"/>
            <a:t>time</a:t>
          </a:r>
          <a:r>
            <a:rPr lang="en-US" sz="1500" kern="1200" dirty="0"/>
            <a:t> is spent in activities necessary </a:t>
          </a:r>
          <a:r>
            <a:rPr lang="en-US" sz="1500" b="1" kern="1200" dirty="0"/>
            <a:t>to obtain, use, or recover</a:t>
          </a:r>
          <a:r>
            <a:rPr lang="en-US" sz="1500" kern="1200" dirty="0"/>
            <a:t> from substance.</a:t>
          </a:r>
        </a:p>
      </dsp:txBody>
      <dsp:txXfrm>
        <a:off x="3084482" y="476039"/>
        <a:ext cx="2701744" cy="4782733"/>
      </dsp:txXfrm>
    </dsp:sp>
    <dsp:sp modelId="{F8B5CAE4-010C-4096-8056-C9DDC1F95217}">
      <dsp:nvSpPr>
        <dsp:cNvPr id="0" name=""/>
        <dsp:cNvSpPr/>
      </dsp:nvSpPr>
      <dsp:spPr>
        <a:xfrm>
          <a:off x="6164471"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onsequences</a:t>
          </a:r>
        </a:p>
      </dsp:txBody>
      <dsp:txXfrm>
        <a:off x="6164471" y="23767"/>
        <a:ext cx="2701744" cy="452271"/>
      </dsp:txXfrm>
    </dsp:sp>
    <dsp:sp modelId="{DE9C30E9-77E4-4877-A0FF-EBE20E53D084}">
      <dsp:nvSpPr>
        <dsp:cNvPr id="0" name=""/>
        <dsp:cNvSpPr/>
      </dsp:nvSpPr>
      <dsp:spPr>
        <a:xfrm>
          <a:off x="6164471"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Recurrent use is resulting in a </a:t>
          </a:r>
          <a:r>
            <a:rPr lang="en-US" sz="1500" b="1" kern="1200" dirty="0"/>
            <a:t>failure to fulfill major role obligations </a:t>
          </a:r>
          <a:r>
            <a:rPr lang="en-US" sz="1500" kern="1200" dirty="0"/>
            <a:t>at work, home, or school.</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Continued use despite having </a:t>
          </a:r>
          <a:r>
            <a:rPr lang="en-US" sz="1500" b="1" kern="1200" dirty="0"/>
            <a:t>persistent or recurrent social or interpersonal problems </a:t>
          </a:r>
          <a:r>
            <a:rPr lang="en-US" sz="1500" kern="1200" dirty="0"/>
            <a:t>caused or exacerbated by the effects of the substance.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Important social, occupational, or recreational </a:t>
          </a:r>
          <a:r>
            <a:rPr lang="en-US" sz="1500" b="1" kern="1200" dirty="0"/>
            <a:t>activities are given up or reduced </a:t>
          </a:r>
          <a:r>
            <a:rPr lang="en-US" sz="1500" kern="1200" dirty="0"/>
            <a:t>because of use.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Recurrent use in situations in which it is </a:t>
          </a:r>
          <a:r>
            <a:rPr lang="en-US" sz="1500" b="1" kern="1200" dirty="0"/>
            <a:t>physically hazardous.</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Continued use despite knowledge of having a </a:t>
          </a:r>
          <a:r>
            <a:rPr lang="en-US" sz="1500" b="1" kern="1200" dirty="0"/>
            <a:t>persistent or recurrent physical or psychological problem</a:t>
          </a:r>
        </a:p>
      </dsp:txBody>
      <dsp:txXfrm>
        <a:off x="6164471" y="476039"/>
        <a:ext cx="2701744" cy="4782733"/>
      </dsp:txXfrm>
    </dsp:sp>
    <dsp:sp modelId="{4511EC05-F860-4385-A294-5C8F0F321CCB}">
      <dsp:nvSpPr>
        <dsp:cNvPr id="0" name=""/>
        <dsp:cNvSpPr/>
      </dsp:nvSpPr>
      <dsp:spPr>
        <a:xfrm>
          <a:off x="9244460" y="23767"/>
          <a:ext cx="2701744" cy="45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Dependence</a:t>
          </a:r>
        </a:p>
      </dsp:txBody>
      <dsp:txXfrm>
        <a:off x="9244460" y="23767"/>
        <a:ext cx="2701744" cy="452271"/>
      </dsp:txXfrm>
    </dsp:sp>
    <dsp:sp modelId="{56D73861-0C24-45F4-AD2E-7A6D30AC7C48}">
      <dsp:nvSpPr>
        <dsp:cNvPr id="0" name=""/>
        <dsp:cNvSpPr/>
      </dsp:nvSpPr>
      <dsp:spPr>
        <a:xfrm>
          <a:off x="9244460" y="476039"/>
          <a:ext cx="2701744" cy="47827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Tolerance</a:t>
          </a:r>
        </a:p>
        <a:p>
          <a:pPr marL="114300" lvl="1" indent="-114300" algn="l" defTabSz="666750">
            <a:lnSpc>
              <a:spcPct val="90000"/>
            </a:lnSpc>
            <a:spcBef>
              <a:spcPct val="0"/>
            </a:spcBef>
            <a:spcAft>
              <a:spcPct val="15000"/>
            </a:spcAft>
            <a:buFont typeface="Wingdings" panose="05000000000000000000" pitchFamily="2" charset="2"/>
            <a:buChar char="q"/>
          </a:pPr>
          <a:r>
            <a:rPr lang="en-US" sz="1500" kern="1200" dirty="0"/>
            <a:t>Withdrawal</a:t>
          </a:r>
        </a:p>
      </dsp:txBody>
      <dsp:txXfrm>
        <a:off x="9244460" y="476039"/>
        <a:ext cx="2701744" cy="47827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33F6A-625E-4672-9548-673FFFF01915}">
      <dsp:nvSpPr>
        <dsp:cNvPr id="0" name=""/>
        <dsp:cNvSpPr/>
      </dsp:nvSpPr>
      <dsp:spPr>
        <a:xfrm>
          <a:off x="2448949" y="2931202"/>
          <a:ext cx="1697210" cy="169721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Overdose Prevention</a:t>
          </a:r>
        </a:p>
      </dsp:txBody>
      <dsp:txXfrm>
        <a:off x="2697500" y="3179753"/>
        <a:ext cx="1200108" cy="1200108"/>
      </dsp:txXfrm>
    </dsp:sp>
    <dsp:sp modelId="{5D365B6F-3B2C-49D6-AF0F-0DD6826A373E}">
      <dsp:nvSpPr>
        <dsp:cNvPr id="0" name=""/>
        <dsp:cNvSpPr/>
      </dsp:nvSpPr>
      <dsp:spPr>
        <a:xfrm rot="10800000">
          <a:off x="806679" y="3537954"/>
          <a:ext cx="1551945" cy="48370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23FE86-A4ED-468A-866B-A8C0C20256C3}">
      <dsp:nvSpPr>
        <dsp:cNvPr id="0" name=""/>
        <dsp:cNvSpPr/>
      </dsp:nvSpPr>
      <dsp:spPr>
        <a:xfrm>
          <a:off x="504" y="3134867"/>
          <a:ext cx="1612349" cy="12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Carry Naloxone</a:t>
          </a:r>
        </a:p>
      </dsp:txBody>
      <dsp:txXfrm>
        <a:off x="38283" y="3172646"/>
        <a:ext cx="1536791" cy="1214321"/>
      </dsp:txXfrm>
    </dsp:sp>
    <dsp:sp modelId="{8F5946C3-F954-4959-8D1D-885DF317AA1A}">
      <dsp:nvSpPr>
        <dsp:cNvPr id="0" name=""/>
        <dsp:cNvSpPr/>
      </dsp:nvSpPr>
      <dsp:spPr>
        <a:xfrm rot="13500000">
          <a:off x="1308963" y="2325335"/>
          <a:ext cx="1551945" cy="48370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C2CE1AB-A0DA-4D23-85D2-2FE825C5F50A}">
      <dsp:nvSpPr>
        <dsp:cNvPr id="0" name=""/>
        <dsp:cNvSpPr/>
      </dsp:nvSpPr>
      <dsp:spPr>
        <a:xfrm>
          <a:off x="730065" y="1373552"/>
          <a:ext cx="1612349" cy="12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Never Use Alone</a:t>
          </a:r>
        </a:p>
      </dsp:txBody>
      <dsp:txXfrm>
        <a:off x="767844" y="1411331"/>
        <a:ext cx="1536791" cy="1214321"/>
      </dsp:txXfrm>
    </dsp:sp>
    <dsp:sp modelId="{AA399FF2-28F1-48D5-AD9D-AAE3FC704FA2}">
      <dsp:nvSpPr>
        <dsp:cNvPr id="0" name=""/>
        <dsp:cNvSpPr/>
      </dsp:nvSpPr>
      <dsp:spPr>
        <a:xfrm rot="16200000">
          <a:off x="2521582" y="1823052"/>
          <a:ext cx="1551945" cy="48370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62D5C2B-3694-44CD-9B44-932FFB42A670}">
      <dsp:nvSpPr>
        <dsp:cNvPr id="0" name=""/>
        <dsp:cNvSpPr/>
      </dsp:nvSpPr>
      <dsp:spPr>
        <a:xfrm>
          <a:off x="2491380" y="643992"/>
          <a:ext cx="1612349" cy="12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Avoid Mixing</a:t>
          </a:r>
        </a:p>
      </dsp:txBody>
      <dsp:txXfrm>
        <a:off x="2529159" y="681771"/>
        <a:ext cx="1536791" cy="1214321"/>
      </dsp:txXfrm>
    </dsp:sp>
    <dsp:sp modelId="{24252316-4F64-4F5F-BCDE-E652E1016E91}">
      <dsp:nvSpPr>
        <dsp:cNvPr id="0" name=""/>
        <dsp:cNvSpPr/>
      </dsp:nvSpPr>
      <dsp:spPr>
        <a:xfrm rot="18900000">
          <a:off x="3734201" y="2325335"/>
          <a:ext cx="1551945" cy="48370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3D3967E-2BA4-478B-88F6-DD7F9343BD01}">
      <dsp:nvSpPr>
        <dsp:cNvPr id="0" name=""/>
        <dsp:cNvSpPr/>
      </dsp:nvSpPr>
      <dsp:spPr>
        <a:xfrm>
          <a:off x="4252694" y="1373552"/>
          <a:ext cx="1612349" cy="12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Consider tolerance</a:t>
          </a:r>
        </a:p>
      </dsp:txBody>
      <dsp:txXfrm>
        <a:off x="4290473" y="1411331"/>
        <a:ext cx="1536791" cy="1214321"/>
      </dsp:txXfrm>
    </dsp:sp>
    <dsp:sp modelId="{D1DC6BBE-AD55-4DDE-B758-2FC38E9C13A7}">
      <dsp:nvSpPr>
        <dsp:cNvPr id="0" name=""/>
        <dsp:cNvSpPr/>
      </dsp:nvSpPr>
      <dsp:spPr>
        <a:xfrm>
          <a:off x="4236485" y="3537954"/>
          <a:ext cx="1551945" cy="483704"/>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9CBBD20-9DBD-471C-A7D8-D30CD9984166}">
      <dsp:nvSpPr>
        <dsp:cNvPr id="0" name=""/>
        <dsp:cNvSpPr/>
      </dsp:nvSpPr>
      <dsp:spPr>
        <a:xfrm>
          <a:off x="4982255" y="3134867"/>
          <a:ext cx="1612349" cy="12898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Consider supply</a:t>
          </a:r>
        </a:p>
      </dsp:txBody>
      <dsp:txXfrm>
        <a:off x="5020034" y="3172646"/>
        <a:ext cx="1536791" cy="12143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A561-0A56-7841-848B-E59FAA100F9D}">
      <dsp:nvSpPr>
        <dsp:cNvPr id="0" name=""/>
        <dsp:cNvSpPr/>
      </dsp:nvSpPr>
      <dsp:spPr>
        <a:xfrm>
          <a:off x="1116566" y="212127"/>
          <a:ext cx="2741343" cy="274134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Humanism</a:t>
          </a:r>
        </a:p>
      </dsp:txBody>
      <dsp:txXfrm>
        <a:off x="2561320" y="793031"/>
        <a:ext cx="979051" cy="815876"/>
      </dsp:txXfrm>
    </dsp:sp>
    <dsp:sp modelId="{89493ABB-81BB-3F4A-A41C-D084AA0ECF29}">
      <dsp:nvSpPr>
        <dsp:cNvPr id="0" name=""/>
        <dsp:cNvSpPr/>
      </dsp:nvSpPr>
      <dsp:spPr>
        <a:xfrm>
          <a:off x="1060108" y="310032"/>
          <a:ext cx="2741343" cy="274134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Pragmatism</a:t>
          </a:r>
        </a:p>
      </dsp:txBody>
      <dsp:txXfrm>
        <a:off x="1712809" y="2088642"/>
        <a:ext cx="1468576" cy="717970"/>
      </dsp:txXfrm>
    </dsp:sp>
    <dsp:sp modelId="{EF8A7D1C-AE9D-3543-8DE2-BC026B54EC7C}">
      <dsp:nvSpPr>
        <dsp:cNvPr id="0" name=""/>
        <dsp:cNvSpPr/>
      </dsp:nvSpPr>
      <dsp:spPr>
        <a:xfrm>
          <a:off x="1003649" y="212127"/>
          <a:ext cx="2741343" cy="274134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Autonomy</a:t>
          </a:r>
        </a:p>
      </dsp:txBody>
      <dsp:txXfrm>
        <a:off x="1321188" y="793031"/>
        <a:ext cx="979051" cy="815876"/>
      </dsp:txXfrm>
    </dsp:sp>
    <dsp:sp modelId="{2FB38EB1-9B1A-E748-8785-85A08999A845}">
      <dsp:nvSpPr>
        <dsp:cNvPr id="0" name=""/>
        <dsp:cNvSpPr/>
      </dsp:nvSpPr>
      <dsp:spPr>
        <a:xfrm>
          <a:off x="947091" y="42425"/>
          <a:ext cx="3080747" cy="30807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F27B19-0FD7-4E4F-B849-104A8FD0A083}">
      <dsp:nvSpPr>
        <dsp:cNvPr id="0" name=""/>
        <dsp:cNvSpPr/>
      </dsp:nvSpPr>
      <dsp:spPr>
        <a:xfrm>
          <a:off x="890406" y="140157"/>
          <a:ext cx="3080747" cy="30807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69599E-376F-9740-A210-F2C35844334A}">
      <dsp:nvSpPr>
        <dsp:cNvPr id="0" name=""/>
        <dsp:cNvSpPr/>
      </dsp:nvSpPr>
      <dsp:spPr>
        <a:xfrm>
          <a:off x="833721" y="42425"/>
          <a:ext cx="3080747" cy="30807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A561-0A56-7841-848B-E59FAA100F9D}">
      <dsp:nvSpPr>
        <dsp:cNvPr id="0" name=""/>
        <dsp:cNvSpPr/>
      </dsp:nvSpPr>
      <dsp:spPr>
        <a:xfrm>
          <a:off x="1116566" y="212127"/>
          <a:ext cx="2741343" cy="274134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Humanism</a:t>
          </a:r>
        </a:p>
      </dsp:txBody>
      <dsp:txXfrm>
        <a:off x="2561320" y="793031"/>
        <a:ext cx="979051" cy="815876"/>
      </dsp:txXfrm>
    </dsp:sp>
    <dsp:sp modelId="{89493ABB-81BB-3F4A-A41C-D084AA0ECF29}">
      <dsp:nvSpPr>
        <dsp:cNvPr id="0" name=""/>
        <dsp:cNvSpPr/>
      </dsp:nvSpPr>
      <dsp:spPr>
        <a:xfrm>
          <a:off x="1060108" y="310032"/>
          <a:ext cx="2741343" cy="274134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Pragmatism</a:t>
          </a:r>
        </a:p>
      </dsp:txBody>
      <dsp:txXfrm>
        <a:off x="1712809" y="2088642"/>
        <a:ext cx="1468576" cy="717970"/>
      </dsp:txXfrm>
    </dsp:sp>
    <dsp:sp modelId="{EF8A7D1C-AE9D-3543-8DE2-BC026B54EC7C}">
      <dsp:nvSpPr>
        <dsp:cNvPr id="0" name=""/>
        <dsp:cNvSpPr/>
      </dsp:nvSpPr>
      <dsp:spPr>
        <a:xfrm>
          <a:off x="1003649" y="212127"/>
          <a:ext cx="2741343" cy="274134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Autonomy</a:t>
          </a:r>
        </a:p>
      </dsp:txBody>
      <dsp:txXfrm>
        <a:off x="1321188" y="793031"/>
        <a:ext cx="979051" cy="815876"/>
      </dsp:txXfrm>
    </dsp:sp>
    <dsp:sp modelId="{2FB38EB1-9B1A-E748-8785-85A08999A845}">
      <dsp:nvSpPr>
        <dsp:cNvPr id="0" name=""/>
        <dsp:cNvSpPr/>
      </dsp:nvSpPr>
      <dsp:spPr>
        <a:xfrm>
          <a:off x="947091" y="42425"/>
          <a:ext cx="3080747" cy="30807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F27B19-0FD7-4E4F-B849-104A8FD0A083}">
      <dsp:nvSpPr>
        <dsp:cNvPr id="0" name=""/>
        <dsp:cNvSpPr/>
      </dsp:nvSpPr>
      <dsp:spPr>
        <a:xfrm>
          <a:off x="890406" y="140157"/>
          <a:ext cx="3080747" cy="30807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69599E-376F-9740-A210-F2C35844334A}">
      <dsp:nvSpPr>
        <dsp:cNvPr id="0" name=""/>
        <dsp:cNvSpPr/>
      </dsp:nvSpPr>
      <dsp:spPr>
        <a:xfrm>
          <a:off x="833721" y="42425"/>
          <a:ext cx="3080747" cy="30807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53689-02D6-495E-B820-48D74BAB41D2}">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D6E2C-907C-42DC-8FC2-31B8A783D9F4}">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A9A45F-FA7D-4660-BDBF-E621044844BA}">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en-US" sz="2500" kern="1200" dirty="0"/>
            <a:t>“Substance abuser”</a:t>
          </a:r>
        </a:p>
        <a:p>
          <a:pPr marL="0" lvl="0" indent="0" algn="l" defTabSz="1111250">
            <a:lnSpc>
              <a:spcPct val="90000"/>
            </a:lnSpc>
            <a:spcBef>
              <a:spcPct val="0"/>
            </a:spcBef>
            <a:spcAft>
              <a:spcPct val="35000"/>
            </a:spcAft>
            <a:buNone/>
          </a:pPr>
          <a:r>
            <a:rPr lang="en-US" sz="2500" kern="1200" dirty="0"/>
            <a:t> “Addict” </a:t>
          </a:r>
        </a:p>
      </dsp:txBody>
      <dsp:txXfrm>
        <a:off x="1936708" y="908268"/>
        <a:ext cx="4308556" cy="1676804"/>
      </dsp:txXfrm>
    </dsp:sp>
    <dsp:sp modelId="{2CF3B73B-1340-42B3-AD4F-FAFF009FC0E7}">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D2F5E-9E13-42EF-BB5E-B1D75596B6E3}">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01991A-2839-4994-9CE0-16FAAF85E987}">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en-US" sz="2500" kern="1200" dirty="0"/>
            <a:t>“Individual with substance use disorder”</a:t>
          </a:r>
        </a:p>
      </dsp:txBody>
      <dsp:txXfrm>
        <a:off x="1936708" y="3004274"/>
        <a:ext cx="4308556" cy="1676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EF452-6147-4C36-8EB3-B3D1904AA37F}">
      <dsp:nvSpPr>
        <dsp:cNvPr id="0" name=""/>
        <dsp:cNvSpPr/>
      </dsp:nvSpPr>
      <dsp:spPr>
        <a:xfrm>
          <a:off x="1549412" y="0"/>
          <a:ext cx="3616023" cy="361597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Medications</a:t>
          </a:r>
        </a:p>
        <a:p>
          <a:pPr marL="171450" lvl="1" indent="-171450" algn="ctr" defTabSz="844550">
            <a:lnSpc>
              <a:spcPct val="90000"/>
            </a:lnSpc>
            <a:spcBef>
              <a:spcPct val="0"/>
            </a:spcBef>
            <a:spcAft>
              <a:spcPct val="15000"/>
            </a:spcAft>
            <a:buChar char="•"/>
          </a:pPr>
          <a:r>
            <a:rPr lang="en-US" sz="1900" kern="1200" dirty="0"/>
            <a:t>Methadone</a:t>
          </a:r>
        </a:p>
        <a:p>
          <a:pPr marL="171450" lvl="1" indent="-171450" algn="ctr" defTabSz="844550">
            <a:lnSpc>
              <a:spcPct val="90000"/>
            </a:lnSpc>
            <a:spcBef>
              <a:spcPct val="0"/>
            </a:spcBef>
            <a:spcAft>
              <a:spcPct val="15000"/>
            </a:spcAft>
            <a:buChar char="•"/>
          </a:pPr>
          <a:r>
            <a:rPr lang="en-US" sz="1900" kern="1200" dirty="0"/>
            <a:t>Buprenorphine </a:t>
          </a:r>
        </a:p>
        <a:p>
          <a:pPr marL="171450" lvl="1" indent="-171450" algn="ctr" defTabSz="844550">
            <a:lnSpc>
              <a:spcPct val="90000"/>
            </a:lnSpc>
            <a:spcBef>
              <a:spcPct val="0"/>
            </a:spcBef>
            <a:spcAft>
              <a:spcPct val="15000"/>
            </a:spcAft>
            <a:buChar char="•"/>
          </a:pPr>
          <a:r>
            <a:rPr lang="en-US" sz="1900" kern="1200" dirty="0"/>
            <a:t>Naltrexone</a:t>
          </a:r>
        </a:p>
      </dsp:txBody>
      <dsp:txXfrm>
        <a:off x="2078966" y="529547"/>
        <a:ext cx="2556915" cy="2556877"/>
      </dsp:txXfrm>
    </dsp:sp>
    <dsp:sp modelId="{911AA58C-3823-43F9-97C3-13F7E360FA21}">
      <dsp:nvSpPr>
        <dsp:cNvPr id="0" name=""/>
        <dsp:cNvSpPr/>
      </dsp:nvSpPr>
      <dsp:spPr>
        <a:xfrm>
          <a:off x="3410611" y="2411652"/>
          <a:ext cx="3616023" cy="3615971"/>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Psychosocial Counseling</a:t>
          </a:r>
        </a:p>
        <a:p>
          <a:pPr marL="171450" lvl="1" indent="-171450" algn="ctr" defTabSz="844550">
            <a:lnSpc>
              <a:spcPct val="90000"/>
            </a:lnSpc>
            <a:spcBef>
              <a:spcPct val="0"/>
            </a:spcBef>
            <a:spcAft>
              <a:spcPct val="15000"/>
            </a:spcAft>
            <a:buChar char="•"/>
          </a:pPr>
          <a:r>
            <a:rPr lang="en-US" sz="1900" kern="1200" dirty="0"/>
            <a:t>CBT</a:t>
          </a:r>
        </a:p>
        <a:p>
          <a:pPr marL="171450" lvl="1" indent="-171450" algn="ctr" defTabSz="844550">
            <a:lnSpc>
              <a:spcPct val="90000"/>
            </a:lnSpc>
            <a:spcBef>
              <a:spcPct val="0"/>
            </a:spcBef>
            <a:spcAft>
              <a:spcPct val="15000"/>
            </a:spcAft>
            <a:buChar char="•"/>
          </a:pPr>
          <a:r>
            <a:rPr lang="en-US" sz="1900" kern="1200" dirty="0"/>
            <a:t>Contingency management</a:t>
          </a:r>
        </a:p>
      </dsp:txBody>
      <dsp:txXfrm>
        <a:off x="3940165" y="2941199"/>
        <a:ext cx="2556915" cy="2556877"/>
      </dsp:txXfrm>
    </dsp:sp>
    <dsp:sp modelId="{3BA368E5-93F4-4CBD-8808-C2D5B91227C9}">
      <dsp:nvSpPr>
        <dsp:cNvPr id="0" name=""/>
        <dsp:cNvSpPr/>
      </dsp:nvSpPr>
      <dsp:spPr>
        <a:xfrm>
          <a:off x="5269610" y="0"/>
          <a:ext cx="3616023" cy="3615971"/>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Recovery Support</a:t>
          </a:r>
        </a:p>
        <a:p>
          <a:pPr marL="171450" lvl="1" indent="-171450" algn="ctr" defTabSz="844550">
            <a:lnSpc>
              <a:spcPct val="90000"/>
            </a:lnSpc>
            <a:spcBef>
              <a:spcPct val="0"/>
            </a:spcBef>
            <a:spcAft>
              <a:spcPct val="15000"/>
            </a:spcAft>
            <a:buChar char="•"/>
          </a:pPr>
          <a:r>
            <a:rPr lang="en-US" sz="1900" kern="1200" dirty="0"/>
            <a:t>Mutual support groups</a:t>
          </a:r>
        </a:p>
        <a:p>
          <a:pPr marL="171450" lvl="1" indent="-171450" algn="ctr" defTabSz="844550">
            <a:lnSpc>
              <a:spcPct val="90000"/>
            </a:lnSpc>
            <a:spcBef>
              <a:spcPct val="0"/>
            </a:spcBef>
            <a:spcAft>
              <a:spcPct val="15000"/>
            </a:spcAft>
            <a:buChar char="•"/>
          </a:pPr>
          <a:r>
            <a:rPr lang="en-US" sz="1900" kern="1200" dirty="0"/>
            <a:t>Peer recovery coaches</a:t>
          </a:r>
        </a:p>
        <a:p>
          <a:pPr marL="171450" lvl="1" indent="-171450" algn="ctr" defTabSz="844550">
            <a:lnSpc>
              <a:spcPct val="90000"/>
            </a:lnSpc>
            <a:spcBef>
              <a:spcPct val="0"/>
            </a:spcBef>
            <a:spcAft>
              <a:spcPct val="15000"/>
            </a:spcAft>
            <a:buChar char="•"/>
          </a:pPr>
          <a:r>
            <a:rPr lang="en-US" sz="1900" kern="1200" dirty="0"/>
            <a:t>Wrap around services</a:t>
          </a:r>
        </a:p>
        <a:p>
          <a:pPr marL="171450" lvl="1" indent="-171450" algn="ctr" defTabSz="844550">
            <a:lnSpc>
              <a:spcPct val="90000"/>
            </a:lnSpc>
            <a:spcBef>
              <a:spcPct val="0"/>
            </a:spcBef>
            <a:spcAft>
              <a:spcPct val="15000"/>
            </a:spcAft>
            <a:buChar char="•"/>
          </a:pPr>
          <a:endParaRPr lang="en-US" sz="1900" kern="1200" dirty="0"/>
        </a:p>
      </dsp:txBody>
      <dsp:txXfrm>
        <a:off x="5799164" y="529547"/>
        <a:ext cx="2556915" cy="2556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80FB8-0015-FA4C-9F55-9833B287C92F}">
      <dsp:nvSpPr>
        <dsp:cNvPr id="0" name=""/>
        <dsp:cNvSpPr/>
      </dsp:nvSpPr>
      <dsp:spPr>
        <a:xfrm>
          <a:off x="0" y="5286453"/>
          <a:ext cx="5739384" cy="105605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err="1"/>
            <a:t>Uptitrate</a:t>
          </a:r>
          <a:r>
            <a:rPr lang="en-US" sz="2800" kern="1200" dirty="0"/>
            <a:t> to effective dose over 1-3d</a:t>
          </a:r>
        </a:p>
      </dsp:txBody>
      <dsp:txXfrm>
        <a:off x="0" y="5286453"/>
        <a:ext cx="5739384" cy="1056051"/>
      </dsp:txXfrm>
    </dsp:sp>
    <dsp:sp modelId="{AD78932D-C221-0641-8196-9AC16B241B69}">
      <dsp:nvSpPr>
        <dsp:cNvPr id="0" name=""/>
        <dsp:cNvSpPr/>
      </dsp:nvSpPr>
      <dsp:spPr>
        <a:xfrm rot="10800000">
          <a:off x="0" y="3218770"/>
          <a:ext cx="5739384" cy="2081487"/>
        </a:xfrm>
        <a:prstGeom prst="upArrowCallou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50000"/>
            </a:lnSpc>
            <a:spcBef>
              <a:spcPct val="0"/>
            </a:spcBef>
            <a:spcAft>
              <a:spcPts val="0"/>
            </a:spcAft>
            <a:buNone/>
          </a:pPr>
          <a:r>
            <a:rPr lang="en-US" sz="2400" kern="1200" dirty="0"/>
            <a:t>Give 1</a:t>
          </a:r>
          <a:r>
            <a:rPr lang="en-US" sz="2400" kern="1200" baseline="30000" dirty="0"/>
            <a:t>st</a:t>
          </a:r>
          <a:r>
            <a:rPr lang="en-US" sz="2400" kern="1200" dirty="0"/>
            <a:t> dose </a:t>
          </a:r>
        </a:p>
        <a:p>
          <a:pPr marL="0" lvl="0" indent="0" algn="ctr" defTabSz="1066800">
            <a:lnSpc>
              <a:spcPct val="100000"/>
            </a:lnSpc>
            <a:spcBef>
              <a:spcPct val="0"/>
            </a:spcBef>
            <a:spcAft>
              <a:spcPts val="0"/>
            </a:spcAft>
            <a:buNone/>
          </a:pPr>
          <a:r>
            <a:rPr lang="en-US" sz="2400" kern="1200" dirty="0"/>
            <a:t>Repeat in 1-2 hours</a:t>
          </a:r>
        </a:p>
      </dsp:txBody>
      <dsp:txXfrm rot="-10800000">
        <a:off x="0" y="3218770"/>
        <a:ext cx="5739384" cy="730602"/>
      </dsp:txXfrm>
    </dsp:sp>
    <dsp:sp modelId="{C0378773-0296-D54E-A502-599BBD0D2446}">
      <dsp:nvSpPr>
        <dsp:cNvPr id="0" name=""/>
        <dsp:cNvSpPr/>
      </dsp:nvSpPr>
      <dsp:spPr>
        <a:xfrm>
          <a:off x="0" y="4017506"/>
          <a:ext cx="5739384" cy="4856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2-4 mg buprenorphine each dose depending on tolerance</a:t>
          </a:r>
        </a:p>
      </dsp:txBody>
      <dsp:txXfrm>
        <a:off x="0" y="4017506"/>
        <a:ext cx="5739384" cy="485638"/>
      </dsp:txXfrm>
    </dsp:sp>
    <dsp:sp modelId="{F9FD4206-B701-7543-98DC-938F75B24C74}">
      <dsp:nvSpPr>
        <dsp:cNvPr id="0" name=""/>
        <dsp:cNvSpPr/>
      </dsp:nvSpPr>
      <dsp:spPr>
        <a:xfrm rot="10800000">
          <a:off x="0" y="1610403"/>
          <a:ext cx="5739384" cy="1624207"/>
        </a:xfrm>
        <a:prstGeom prst="upArrowCallou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Wait for withdrawal</a:t>
          </a:r>
        </a:p>
      </dsp:txBody>
      <dsp:txXfrm rot="-10800000">
        <a:off x="0" y="1610403"/>
        <a:ext cx="5739384" cy="570096"/>
      </dsp:txXfrm>
    </dsp:sp>
    <dsp:sp modelId="{57A11537-3C84-6C44-9ED3-C5A037D251B9}">
      <dsp:nvSpPr>
        <dsp:cNvPr id="0" name=""/>
        <dsp:cNvSpPr/>
      </dsp:nvSpPr>
      <dsp:spPr>
        <a:xfrm>
          <a:off x="0" y="2180500"/>
          <a:ext cx="5739384" cy="4856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COWS &gt; 8-12</a:t>
          </a:r>
        </a:p>
      </dsp:txBody>
      <dsp:txXfrm>
        <a:off x="0" y="2180500"/>
        <a:ext cx="5739384" cy="485638"/>
      </dsp:txXfrm>
    </dsp:sp>
    <dsp:sp modelId="{A2AF298F-9C7D-0D4C-976A-55229CC90D9E}">
      <dsp:nvSpPr>
        <dsp:cNvPr id="0" name=""/>
        <dsp:cNvSpPr/>
      </dsp:nvSpPr>
      <dsp:spPr>
        <a:xfrm rot="10800000">
          <a:off x="0" y="38"/>
          <a:ext cx="5739384" cy="1624207"/>
        </a:xfrm>
        <a:prstGeom prst="upArrowCallou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Stop full agonists</a:t>
          </a:r>
        </a:p>
      </dsp:txBody>
      <dsp:txXfrm rot="10800000">
        <a:off x="0" y="38"/>
        <a:ext cx="5739384" cy="1055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E86DB-4D15-4160-9CDE-2870010A5600}">
      <dsp:nvSpPr>
        <dsp:cNvPr id="0" name=""/>
        <dsp:cNvSpPr/>
      </dsp:nvSpPr>
      <dsp:spPr>
        <a:xfrm rot="5400000">
          <a:off x="4512424" y="-1558392"/>
          <a:ext cx="1449954" cy="492931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“Micro-induction” if needed</a:t>
          </a:r>
        </a:p>
      </dsp:txBody>
      <dsp:txXfrm rot="-5400000">
        <a:off x="2772742" y="252071"/>
        <a:ext cx="4858538" cy="1308392"/>
      </dsp:txXfrm>
    </dsp:sp>
    <dsp:sp modelId="{8DFD4DB6-C537-4CED-8754-9F0A92A8DBAC}">
      <dsp:nvSpPr>
        <dsp:cNvPr id="0" name=""/>
        <dsp:cNvSpPr/>
      </dsp:nvSpPr>
      <dsp:spPr>
        <a:xfrm>
          <a:off x="0" y="45"/>
          <a:ext cx="2772742" cy="181244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Avoid “</a:t>
          </a:r>
          <a:r>
            <a:rPr lang="en-US" sz="3400" kern="1200" dirty="0" err="1"/>
            <a:t>Microdose</a:t>
          </a:r>
          <a:r>
            <a:rPr lang="en-US" sz="3400" kern="1200" dirty="0"/>
            <a:t>”</a:t>
          </a:r>
        </a:p>
      </dsp:txBody>
      <dsp:txXfrm>
        <a:off x="88476" y="88521"/>
        <a:ext cx="2595790" cy="1635491"/>
      </dsp:txXfrm>
    </dsp:sp>
    <dsp:sp modelId="{4DF8450E-6DB5-4057-8176-E7D555A9CEF4}">
      <dsp:nvSpPr>
        <dsp:cNvPr id="0" name=""/>
        <dsp:cNvSpPr/>
      </dsp:nvSpPr>
      <dsp:spPr>
        <a:xfrm rot="5400000">
          <a:off x="4512424" y="344672"/>
          <a:ext cx="1449954" cy="4929319"/>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“Low dose”</a:t>
          </a:r>
        </a:p>
        <a:p>
          <a:pPr marL="228600" lvl="1" indent="-228600" algn="l" defTabSz="1155700">
            <a:lnSpc>
              <a:spcPct val="90000"/>
            </a:lnSpc>
            <a:spcBef>
              <a:spcPct val="0"/>
            </a:spcBef>
            <a:spcAft>
              <a:spcPct val="15000"/>
            </a:spcAft>
            <a:buChar char="•"/>
          </a:pPr>
          <a:r>
            <a:rPr lang="en-US" sz="2600" kern="1200" dirty="0"/>
            <a:t>“Ultra low dose”</a:t>
          </a:r>
        </a:p>
        <a:p>
          <a:pPr marL="228600" lvl="1" indent="-228600" algn="l" defTabSz="1155700">
            <a:lnSpc>
              <a:spcPct val="90000"/>
            </a:lnSpc>
            <a:spcBef>
              <a:spcPct val="0"/>
            </a:spcBef>
            <a:spcAft>
              <a:spcPct val="15000"/>
            </a:spcAft>
            <a:buChar char="•"/>
          </a:pPr>
          <a:r>
            <a:rPr lang="en-US" sz="2600" kern="1200" dirty="0"/>
            <a:t>“Bernese Method”</a:t>
          </a:r>
        </a:p>
      </dsp:txBody>
      <dsp:txXfrm rot="-5400000">
        <a:off x="2772742" y="2155136"/>
        <a:ext cx="4858538" cy="1308392"/>
      </dsp:txXfrm>
    </dsp:sp>
    <dsp:sp modelId="{C0E41A07-AEEE-47AC-B7BB-1053075C0219}">
      <dsp:nvSpPr>
        <dsp:cNvPr id="0" name=""/>
        <dsp:cNvSpPr/>
      </dsp:nvSpPr>
      <dsp:spPr>
        <a:xfrm>
          <a:off x="0" y="1903110"/>
          <a:ext cx="2772742" cy="1812443"/>
        </a:xfrm>
        <a:prstGeom prst="round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Preferred</a:t>
          </a:r>
        </a:p>
      </dsp:txBody>
      <dsp:txXfrm>
        <a:off x="88476" y="1991586"/>
        <a:ext cx="2595790" cy="16354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E60E0-1C09-7A43-8F95-7FEB31A99897}">
      <dsp:nvSpPr>
        <dsp:cNvPr id="0" name=""/>
        <dsp:cNvSpPr/>
      </dsp:nvSpPr>
      <dsp:spPr>
        <a:xfrm rot="5400000">
          <a:off x="-227602" y="295442"/>
          <a:ext cx="1561131" cy="10927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Counseling</a:t>
          </a:r>
        </a:p>
      </dsp:txBody>
      <dsp:txXfrm rot="-5400000">
        <a:off x="6569" y="607668"/>
        <a:ext cx="1092791" cy="468340"/>
      </dsp:txXfrm>
    </dsp:sp>
    <dsp:sp modelId="{AE565E32-8B35-574F-B545-87D07350760F}">
      <dsp:nvSpPr>
        <dsp:cNvPr id="0" name=""/>
        <dsp:cNvSpPr/>
      </dsp:nvSpPr>
      <dsp:spPr>
        <a:xfrm rot="5400000">
          <a:off x="3433212" y="-2338860"/>
          <a:ext cx="1014735" cy="56955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Sun exposure</a:t>
          </a:r>
        </a:p>
        <a:p>
          <a:pPr marL="171450" lvl="1" indent="-171450" algn="l" defTabSz="844550">
            <a:lnSpc>
              <a:spcPct val="90000"/>
            </a:lnSpc>
            <a:spcBef>
              <a:spcPct val="0"/>
            </a:spcBef>
            <a:spcAft>
              <a:spcPct val="15000"/>
            </a:spcAft>
            <a:buChar char="•"/>
          </a:pPr>
          <a:r>
            <a:rPr lang="en-US" sz="1900" kern="1200" dirty="0"/>
            <a:t>Exercise</a:t>
          </a:r>
        </a:p>
        <a:p>
          <a:pPr marL="171450" lvl="1" indent="-171450" algn="l" defTabSz="844550">
            <a:lnSpc>
              <a:spcPct val="90000"/>
            </a:lnSpc>
            <a:spcBef>
              <a:spcPct val="0"/>
            </a:spcBef>
            <a:spcAft>
              <a:spcPct val="15000"/>
            </a:spcAft>
            <a:buChar char="•"/>
          </a:pPr>
          <a:r>
            <a:rPr lang="en-US" sz="1900" kern="1200" dirty="0"/>
            <a:t>Seat belts </a:t>
          </a:r>
        </a:p>
      </dsp:txBody>
      <dsp:txXfrm rot="-5400000">
        <a:off x="1092792" y="51095"/>
        <a:ext cx="5646041" cy="915665"/>
      </dsp:txXfrm>
    </dsp:sp>
    <dsp:sp modelId="{EA3F2A71-2D78-714A-A966-34AE7DF53AC8}">
      <dsp:nvSpPr>
        <dsp:cNvPr id="0" name=""/>
        <dsp:cNvSpPr/>
      </dsp:nvSpPr>
      <dsp:spPr>
        <a:xfrm rot="5400000">
          <a:off x="-234169" y="1602258"/>
          <a:ext cx="1561131" cy="10927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Screenings</a:t>
          </a:r>
        </a:p>
      </dsp:txBody>
      <dsp:txXfrm rot="-5400000">
        <a:off x="2" y="1914484"/>
        <a:ext cx="1092791" cy="468340"/>
      </dsp:txXfrm>
    </dsp:sp>
    <dsp:sp modelId="{4B236F8C-8DD2-DA44-B464-14F3E1851DCF}">
      <dsp:nvSpPr>
        <dsp:cNvPr id="0" name=""/>
        <dsp:cNvSpPr/>
      </dsp:nvSpPr>
      <dsp:spPr>
        <a:xfrm rot="5400000">
          <a:off x="3433212" y="-972332"/>
          <a:ext cx="1014735" cy="56955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t>Colonoscopies</a:t>
          </a:r>
        </a:p>
        <a:p>
          <a:pPr marL="171450" lvl="1" indent="-171450" algn="l" defTabSz="844550">
            <a:lnSpc>
              <a:spcPct val="90000"/>
            </a:lnSpc>
            <a:spcBef>
              <a:spcPct val="0"/>
            </a:spcBef>
            <a:spcAft>
              <a:spcPct val="15000"/>
            </a:spcAft>
            <a:buChar char="•"/>
          </a:pPr>
          <a:r>
            <a:rPr lang="en-US" sz="1900" b="0" kern="1200" dirty="0"/>
            <a:t>Pap smears</a:t>
          </a:r>
        </a:p>
        <a:p>
          <a:pPr marL="171450" lvl="1" indent="-171450" algn="l" defTabSz="844550">
            <a:lnSpc>
              <a:spcPct val="90000"/>
            </a:lnSpc>
            <a:spcBef>
              <a:spcPct val="0"/>
            </a:spcBef>
            <a:spcAft>
              <a:spcPct val="15000"/>
            </a:spcAft>
            <a:buChar char="•"/>
          </a:pPr>
          <a:r>
            <a:rPr lang="en-US" sz="1900" b="0" kern="1200" dirty="0"/>
            <a:t>A1c </a:t>
          </a:r>
        </a:p>
      </dsp:txBody>
      <dsp:txXfrm rot="-5400000">
        <a:off x="1092792" y="1417623"/>
        <a:ext cx="5646041" cy="915665"/>
      </dsp:txXfrm>
    </dsp:sp>
    <dsp:sp modelId="{850A57DD-9B9B-8E49-A1A1-2DAFF7DD7FBD}">
      <dsp:nvSpPr>
        <dsp:cNvPr id="0" name=""/>
        <dsp:cNvSpPr/>
      </dsp:nvSpPr>
      <dsp:spPr>
        <a:xfrm rot="5400000">
          <a:off x="-234169" y="2968786"/>
          <a:ext cx="1561131" cy="10927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Management</a:t>
          </a:r>
        </a:p>
      </dsp:txBody>
      <dsp:txXfrm rot="-5400000">
        <a:off x="2" y="3281012"/>
        <a:ext cx="1092791" cy="468340"/>
      </dsp:txXfrm>
    </dsp:sp>
    <dsp:sp modelId="{CA596366-BD35-C44E-A174-1E4493B215A0}">
      <dsp:nvSpPr>
        <dsp:cNvPr id="0" name=""/>
        <dsp:cNvSpPr/>
      </dsp:nvSpPr>
      <dsp:spPr>
        <a:xfrm rot="5400000">
          <a:off x="3433212" y="394196"/>
          <a:ext cx="1014735" cy="56955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t>Insulin</a:t>
          </a:r>
          <a:endParaRPr lang="en-US" sz="1900" kern="1200" dirty="0"/>
        </a:p>
        <a:p>
          <a:pPr marL="171450" lvl="1" indent="-171450" algn="l" defTabSz="844550">
            <a:lnSpc>
              <a:spcPct val="90000"/>
            </a:lnSpc>
            <a:spcBef>
              <a:spcPct val="0"/>
            </a:spcBef>
            <a:spcAft>
              <a:spcPct val="15000"/>
            </a:spcAft>
            <a:buChar char="•"/>
          </a:pPr>
          <a:r>
            <a:rPr lang="en-US" sz="1900" b="0" kern="1200" dirty="0"/>
            <a:t>Casting a broken arm</a:t>
          </a:r>
          <a:endParaRPr lang="en-US" sz="1900" kern="1200" dirty="0"/>
        </a:p>
      </dsp:txBody>
      <dsp:txXfrm rot="-5400000">
        <a:off x="1092792" y="2784152"/>
        <a:ext cx="5646041" cy="9156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E60E0-1C09-7A43-8F95-7FEB31A99897}">
      <dsp:nvSpPr>
        <dsp:cNvPr id="0" name=""/>
        <dsp:cNvSpPr/>
      </dsp:nvSpPr>
      <dsp:spPr>
        <a:xfrm rot="5400000">
          <a:off x="-227602" y="295442"/>
          <a:ext cx="1561131" cy="10927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Counseling</a:t>
          </a:r>
        </a:p>
      </dsp:txBody>
      <dsp:txXfrm rot="-5400000">
        <a:off x="6569" y="607668"/>
        <a:ext cx="1092791" cy="468340"/>
      </dsp:txXfrm>
    </dsp:sp>
    <dsp:sp modelId="{AE565E32-8B35-574F-B545-87D07350760F}">
      <dsp:nvSpPr>
        <dsp:cNvPr id="0" name=""/>
        <dsp:cNvSpPr/>
      </dsp:nvSpPr>
      <dsp:spPr>
        <a:xfrm rot="5400000">
          <a:off x="3433212" y="-2224561"/>
          <a:ext cx="1014735" cy="56955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Motivational interviewing</a:t>
          </a:r>
        </a:p>
        <a:p>
          <a:pPr marL="171450" lvl="1" indent="-171450" algn="l" defTabSz="711200">
            <a:lnSpc>
              <a:spcPct val="90000"/>
            </a:lnSpc>
            <a:spcBef>
              <a:spcPct val="0"/>
            </a:spcBef>
            <a:spcAft>
              <a:spcPct val="15000"/>
            </a:spcAft>
            <a:buChar char="•"/>
          </a:pPr>
          <a:r>
            <a:rPr lang="en-US" sz="1600" kern="1200" dirty="0"/>
            <a:t>Harm reduction messaging</a:t>
          </a:r>
        </a:p>
      </dsp:txBody>
      <dsp:txXfrm rot="-5400000">
        <a:off x="1092792" y="165394"/>
        <a:ext cx="5646041" cy="915665"/>
      </dsp:txXfrm>
    </dsp:sp>
    <dsp:sp modelId="{EA3F2A71-2D78-714A-A966-34AE7DF53AC8}">
      <dsp:nvSpPr>
        <dsp:cNvPr id="0" name=""/>
        <dsp:cNvSpPr/>
      </dsp:nvSpPr>
      <dsp:spPr>
        <a:xfrm rot="5400000">
          <a:off x="-234169" y="1602258"/>
          <a:ext cx="1561131" cy="10927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Screenings</a:t>
          </a:r>
        </a:p>
      </dsp:txBody>
      <dsp:txXfrm rot="-5400000">
        <a:off x="2" y="1914484"/>
        <a:ext cx="1092791" cy="468340"/>
      </dsp:txXfrm>
    </dsp:sp>
    <dsp:sp modelId="{4B236F8C-8DD2-DA44-B464-14F3E1851DCF}">
      <dsp:nvSpPr>
        <dsp:cNvPr id="0" name=""/>
        <dsp:cNvSpPr/>
      </dsp:nvSpPr>
      <dsp:spPr>
        <a:xfrm rot="5400000">
          <a:off x="3433212" y="-972332"/>
          <a:ext cx="1014735" cy="56955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Infectious disease (route dependent)</a:t>
          </a:r>
        </a:p>
        <a:p>
          <a:pPr marL="171450" lvl="1" indent="-171450" algn="l" defTabSz="711200">
            <a:lnSpc>
              <a:spcPct val="90000"/>
            </a:lnSpc>
            <a:spcBef>
              <a:spcPct val="0"/>
            </a:spcBef>
            <a:spcAft>
              <a:spcPct val="15000"/>
            </a:spcAft>
            <a:buChar char="•"/>
          </a:pPr>
          <a:r>
            <a:rPr lang="en-US" sz="1600" b="0" kern="1200" dirty="0"/>
            <a:t>Other healthcare preventive medicine- lipids, a1c, malignancy</a:t>
          </a:r>
        </a:p>
        <a:p>
          <a:pPr marL="171450" lvl="1" indent="-171450" algn="l" defTabSz="711200">
            <a:lnSpc>
              <a:spcPct val="90000"/>
            </a:lnSpc>
            <a:spcBef>
              <a:spcPct val="0"/>
            </a:spcBef>
            <a:spcAft>
              <a:spcPct val="15000"/>
            </a:spcAft>
            <a:buChar char="•"/>
          </a:pPr>
          <a:r>
            <a:rPr lang="en-US" sz="1600" b="0" kern="1200" dirty="0"/>
            <a:t>Comorbid conditions</a:t>
          </a:r>
        </a:p>
      </dsp:txBody>
      <dsp:txXfrm rot="-5400000">
        <a:off x="1092792" y="1417623"/>
        <a:ext cx="5646041" cy="915665"/>
      </dsp:txXfrm>
    </dsp:sp>
    <dsp:sp modelId="{850A57DD-9B9B-8E49-A1A1-2DAFF7DD7FBD}">
      <dsp:nvSpPr>
        <dsp:cNvPr id="0" name=""/>
        <dsp:cNvSpPr/>
      </dsp:nvSpPr>
      <dsp:spPr>
        <a:xfrm rot="5400000">
          <a:off x="-234169" y="2968786"/>
          <a:ext cx="1561131" cy="109279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Medications</a:t>
          </a:r>
        </a:p>
      </dsp:txBody>
      <dsp:txXfrm rot="-5400000">
        <a:off x="2" y="3281012"/>
        <a:ext cx="1092791" cy="468340"/>
      </dsp:txXfrm>
    </dsp:sp>
    <dsp:sp modelId="{CA596366-BD35-C44E-A174-1E4493B215A0}">
      <dsp:nvSpPr>
        <dsp:cNvPr id="0" name=""/>
        <dsp:cNvSpPr/>
      </dsp:nvSpPr>
      <dsp:spPr>
        <a:xfrm rot="5400000">
          <a:off x="3433212" y="394196"/>
          <a:ext cx="1014735" cy="56955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Decrease/stabilizing use: OAT for opioids, naltrexone for alcohol</a:t>
          </a:r>
          <a:endParaRPr lang="en-US" sz="1600" kern="1200" dirty="0"/>
        </a:p>
        <a:p>
          <a:pPr marL="171450" lvl="1" indent="-171450" algn="l" defTabSz="711200">
            <a:lnSpc>
              <a:spcPct val="90000"/>
            </a:lnSpc>
            <a:spcBef>
              <a:spcPct val="0"/>
            </a:spcBef>
            <a:spcAft>
              <a:spcPct val="15000"/>
            </a:spcAft>
            <a:buChar char="•"/>
          </a:pPr>
          <a:r>
            <a:rPr lang="en-US" sz="1600" b="0" kern="1200" dirty="0"/>
            <a:t>Prevent/treat complications: naloxone, vitamins (</a:t>
          </a:r>
          <a:r>
            <a:rPr lang="en-US" sz="1600" b="0" kern="1200" dirty="0" err="1"/>
            <a:t>eg</a:t>
          </a:r>
          <a:r>
            <a:rPr lang="en-US" sz="1600" b="0" kern="1200" dirty="0"/>
            <a:t> thiamine)</a:t>
          </a:r>
          <a:r>
            <a:rPr lang="en-US" sz="1600" kern="1200" dirty="0"/>
            <a:t>, antivirals (HCV </a:t>
          </a:r>
          <a:r>
            <a:rPr lang="en-US" sz="1600" kern="1200" dirty="0" err="1"/>
            <a:t>tx</a:t>
          </a:r>
          <a:r>
            <a:rPr lang="en-US" sz="1600" kern="1200" dirty="0"/>
            <a:t>, PEP/</a:t>
          </a:r>
          <a:r>
            <a:rPr lang="en-US" sz="1600" kern="1200" dirty="0" err="1"/>
            <a:t>PrEP</a:t>
          </a:r>
          <a:r>
            <a:rPr lang="en-US" sz="1600" kern="1200" dirty="0"/>
            <a:t>), vaccines (Hepatitis, PPSV23)</a:t>
          </a:r>
        </a:p>
      </dsp:txBody>
      <dsp:txXfrm rot="-5400000">
        <a:off x="1092792" y="2784152"/>
        <a:ext cx="5646041" cy="9156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630FA-29EC-9B46-88FA-FB0F1FAB9F28}">
      <dsp:nvSpPr>
        <dsp:cNvPr id="0" name=""/>
        <dsp:cNvSpPr/>
      </dsp:nvSpPr>
      <dsp:spPr>
        <a:xfrm>
          <a:off x="4251321" y="2454563"/>
          <a:ext cx="2012956" cy="201295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Drug related harm</a:t>
          </a:r>
        </a:p>
      </dsp:txBody>
      <dsp:txXfrm>
        <a:off x="4546112" y="2749354"/>
        <a:ext cx="1423374" cy="1423374"/>
      </dsp:txXfrm>
    </dsp:sp>
    <dsp:sp modelId="{46DA2D52-D8E6-F94E-818C-13525CFA2306}">
      <dsp:nvSpPr>
        <dsp:cNvPr id="0" name=""/>
        <dsp:cNvSpPr/>
      </dsp:nvSpPr>
      <dsp:spPr>
        <a:xfrm rot="10800000">
          <a:off x="2211449" y="3174195"/>
          <a:ext cx="1927678" cy="57369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7560CD-D2E8-1248-89F5-532B820F12E6}">
      <dsp:nvSpPr>
        <dsp:cNvPr id="0" name=""/>
        <dsp:cNvSpPr/>
      </dsp:nvSpPr>
      <dsp:spPr>
        <a:xfrm>
          <a:off x="1506915" y="2897413"/>
          <a:ext cx="1409069" cy="112725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Stigmatization</a:t>
          </a:r>
        </a:p>
      </dsp:txBody>
      <dsp:txXfrm>
        <a:off x="1539931" y="2930429"/>
        <a:ext cx="1343037" cy="1061223"/>
      </dsp:txXfrm>
    </dsp:sp>
    <dsp:sp modelId="{7FB78928-2B8B-DE48-9ED1-2FDBCBBE0EBA}">
      <dsp:nvSpPr>
        <dsp:cNvPr id="0" name=""/>
        <dsp:cNvSpPr/>
      </dsp:nvSpPr>
      <dsp:spPr>
        <a:xfrm rot="13154292">
          <a:off x="2561488" y="1811648"/>
          <a:ext cx="2055871" cy="57369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CADAA0-8366-134B-9BD6-7CA0A793DF85}">
      <dsp:nvSpPr>
        <dsp:cNvPr id="0" name=""/>
        <dsp:cNvSpPr/>
      </dsp:nvSpPr>
      <dsp:spPr>
        <a:xfrm>
          <a:off x="2088729" y="884650"/>
          <a:ext cx="1409069" cy="112725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Discrimination</a:t>
          </a:r>
        </a:p>
      </dsp:txBody>
      <dsp:txXfrm>
        <a:off x="2121745" y="917666"/>
        <a:ext cx="1343037" cy="1061223"/>
      </dsp:txXfrm>
    </dsp:sp>
    <dsp:sp modelId="{0C1598D0-BC7C-6D46-80D4-3C3DDB507B0F}">
      <dsp:nvSpPr>
        <dsp:cNvPr id="0" name=""/>
        <dsp:cNvSpPr/>
      </dsp:nvSpPr>
      <dsp:spPr>
        <a:xfrm rot="15120000">
          <a:off x="3650429" y="1193610"/>
          <a:ext cx="1927678" cy="57369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623A7A-E2E1-FB4D-9730-DFCAA8B8B3BB}">
      <dsp:nvSpPr>
        <dsp:cNvPr id="0" name=""/>
        <dsp:cNvSpPr/>
      </dsp:nvSpPr>
      <dsp:spPr>
        <a:xfrm>
          <a:off x="3611890" y="163"/>
          <a:ext cx="1409069" cy="112725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Criminalization</a:t>
          </a:r>
        </a:p>
      </dsp:txBody>
      <dsp:txXfrm>
        <a:off x="3644906" y="33179"/>
        <a:ext cx="1343037" cy="1061223"/>
      </dsp:txXfrm>
    </dsp:sp>
    <dsp:sp modelId="{E53FB8D2-89CE-5E46-B54F-38DD33109FD2}">
      <dsp:nvSpPr>
        <dsp:cNvPr id="0" name=""/>
        <dsp:cNvSpPr/>
      </dsp:nvSpPr>
      <dsp:spPr>
        <a:xfrm rot="17280000">
          <a:off x="4937491" y="1193610"/>
          <a:ext cx="1927678" cy="57369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A05F06-0FF0-1940-9195-23F1772D9E65}">
      <dsp:nvSpPr>
        <dsp:cNvPr id="0" name=""/>
        <dsp:cNvSpPr/>
      </dsp:nvSpPr>
      <dsp:spPr>
        <a:xfrm>
          <a:off x="5494638" y="163"/>
          <a:ext cx="1409069" cy="112725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Inequities</a:t>
          </a:r>
        </a:p>
      </dsp:txBody>
      <dsp:txXfrm>
        <a:off x="5527654" y="33179"/>
        <a:ext cx="1343037" cy="1061223"/>
      </dsp:txXfrm>
    </dsp:sp>
    <dsp:sp modelId="{C3D6F5C5-D591-1B4B-A376-5FAA45643797}">
      <dsp:nvSpPr>
        <dsp:cNvPr id="0" name=""/>
        <dsp:cNvSpPr/>
      </dsp:nvSpPr>
      <dsp:spPr>
        <a:xfrm rot="19440000">
          <a:off x="5978746" y="1950126"/>
          <a:ext cx="1927678" cy="57369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D9C20C-E986-F246-A21C-96A64CAA6193}">
      <dsp:nvSpPr>
        <dsp:cNvPr id="0" name=""/>
        <dsp:cNvSpPr/>
      </dsp:nvSpPr>
      <dsp:spPr>
        <a:xfrm>
          <a:off x="7017813" y="1106814"/>
          <a:ext cx="1409069" cy="112725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Racism</a:t>
          </a:r>
        </a:p>
      </dsp:txBody>
      <dsp:txXfrm>
        <a:off x="7050829" y="1139830"/>
        <a:ext cx="1343037" cy="1061223"/>
      </dsp:txXfrm>
    </dsp:sp>
    <dsp:sp modelId="{64DB7DE3-05F6-FC4F-9EA8-6FBF4BBF77E8}">
      <dsp:nvSpPr>
        <dsp:cNvPr id="0" name=""/>
        <dsp:cNvSpPr/>
      </dsp:nvSpPr>
      <dsp:spPr>
        <a:xfrm>
          <a:off x="6376470" y="3174195"/>
          <a:ext cx="1927678" cy="57369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9B146-ACF1-8349-A3BF-406D7002B30E}">
      <dsp:nvSpPr>
        <dsp:cNvPr id="0" name=""/>
        <dsp:cNvSpPr/>
      </dsp:nvSpPr>
      <dsp:spPr>
        <a:xfrm>
          <a:off x="7599614" y="2897413"/>
          <a:ext cx="1409069" cy="112725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Trauma</a:t>
          </a:r>
        </a:p>
      </dsp:txBody>
      <dsp:txXfrm>
        <a:off x="7632630" y="2930429"/>
        <a:ext cx="1343037" cy="10612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A561-0A56-7841-848B-E59FAA100F9D}">
      <dsp:nvSpPr>
        <dsp:cNvPr id="0" name=""/>
        <dsp:cNvSpPr/>
      </dsp:nvSpPr>
      <dsp:spPr>
        <a:xfrm>
          <a:off x="1116566" y="212127"/>
          <a:ext cx="2741343" cy="274134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Humanism</a:t>
          </a:r>
        </a:p>
      </dsp:txBody>
      <dsp:txXfrm>
        <a:off x="2561320" y="793031"/>
        <a:ext cx="979051" cy="815876"/>
      </dsp:txXfrm>
    </dsp:sp>
    <dsp:sp modelId="{89493ABB-81BB-3F4A-A41C-D084AA0ECF29}">
      <dsp:nvSpPr>
        <dsp:cNvPr id="0" name=""/>
        <dsp:cNvSpPr/>
      </dsp:nvSpPr>
      <dsp:spPr>
        <a:xfrm>
          <a:off x="1060108" y="310032"/>
          <a:ext cx="2741343" cy="274134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Pragmatism</a:t>
          </a:r>
        </a:p>
      </dsp:txBody>
      <dsp:txXfrm>
        <a:off x="1712809" y="2088642"/>
        <a:ext cx="1468576" cy="717970"/>
      </dsp:txXfrm>
    </dsp:sp>
    <dsp:sp modelId="{EF8A7D1C-AE9D-3543-8DE2-BC026B54EC7C}">
      <dsp:nvSpPr>
        <dsp:cNvPr id="0" name=""/>
        <dsp:cNvSpPr/>
      </dsp:nvSpPr>
      <dsp:spPr>
        <a:xfrm>
          <a:off x="1003649" y="212127"/>
          <a:ext cx="2741343" cy="274134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Autonomy</a:t>
          </a:r>
        </a:p>
      </dsp:txBody>
      <dsp:txXfrm>
        <a:off x="1321188" y="793031"/>
        <a:ext cx="979051" cy="815876"/>
      </dsp:txXfrm>
    </dsp:sp>
    <dsp:sp modelId="{2FB38EB1-9B1A-E748-8785-85A08999A845}">
      <dsp:nvSpPr>
        <dsp:cNvPr id="0" name=""/>
        <dsp:cNvSpPr/>
      </dsp:nvSpPr>
      <dsp:spPr>
        <a:xfrm>
          <a:off x="947091" y="42425"/>
          <a:ext cx="3080747" cy="30807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F27B19-0FD7-4E4F-B849-104A8FD0A083}">
      <dsp:nvSpPr>
        <dsp:cNvPr id="0" name=""/>
        <dsp:cNvSpPr/>
      </dsp:nvSpPr>
      <dsp:spPr>
        <a:xfrm>
          <a:off x="890406" y="140157"/>
          <a:ext cx="3080747" cy="30807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69599E-376F-9740-A210-F2C35844334A}">
      <dsp:nvSpPr>
        <dsp:cNvPr id="0" name=""/>
        <dsp:cNvSpPr/>
      </dsp:nvSpPr>
      <dsp:spPr>
        <a:xfrm>
          <a:off x="833721" y="42425"/>
          <a:ext cx="3080747" cy="30807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2D885-801D-416D-9F95-7F90BFB82FA4}"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36C02-543D-4D76-A331-BCF120869BF5}" type="slidenum">
              <a:rPr lang="en-US" smtClean="0"/>
              <a:t>‹#›</a:t>
            </a:fld>
            <a:endParaRPr lang="en-US"/>
          </a:p>
        </p:txBody>
      </p:sp>
    </p:spTree>
    <p:extLst>
      <p:ext uri="{BB962C8B-B14F-4D97-AF65-F5344CB8AC3E}">
        <p14:creationId xmlns:p14="http://schemas.microsoft.com/office/powerpoint/2010/main" val="143015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a:t>
            </a:fld>
            <a:endParaRPr lang="en-US"/>
          </a:p>
        </p:txBody>
      </p:sp>
    </p:spTree>
    <p:extLst>
      <p:ext uri="{BB962C8B-B14F-4D97-AF65-F5344CB8AC3E}">
        <p14:creationId xmlns:p14="http://schemas.microsoft.com/office/powerpoint/2010/main" val="386119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 go into the deep biochemistry here</a:t>
            </a:r>
          </a:p>
          <a:p>
            <a:r>
              <a:rPr lang="en-US" dirty="0"/>
              <a:t>But just as a reminder, everything in life is a stimuli or everything has some sort of effect</a:t>
            </a:r>
          </a:p>
          <a:p>
            <a:r>
              <a:rPr lang="en-US" dirty="0"/>
              <a:t>Some of these things in the world are good</a:t>
            </a:r>
          </a:p>
          <a:p>
            <a:r>
              <a:rPr lang="en-US" dirty="0"/>
              <a:t>Animals need dopamine</a:t>
            </a:r>
          </a:p>
        </p:txBody>
      </p:sp>
      <p:sp>
        <p:nvSpPr>
          <p:cNvPr id="4" name="Slide Number Placeholder 3"/>
          <p:cNvSpPr>
            <a:spLocks noGrp="1"/>
          </p:cNvSpPr>
          <p:nvPr>
            <p:ph type="sldNum" sz="quarter" idx="5"/>
          </p:nvPr>
        </p:nvSpPr>
        <p:spPr/>
        <p:txBody>
          <a:bodyPr/>
          <a:lstStyle/>
          <a:p>
            <a:fld id="{0DE36C02-543D-4D76-A331-BCF120869BF5}" type="slidenum">
              <a:rPr lang="en-US" smtClean="0"/>
              <a:t>13</a:t>
            </a:fld>
            <a:endParaRPr lang="en-US"/>
          </a:p>
        </p:txBody>
      </p:sp>
    </p:spTree>
    <p:extLst>
      <p:ext uri="{BB962C8B-B14F-4D97-AF65-F5344CB8AC3E}">
        <p14:creationId xmlns:p14="http://schemas.microsoft.com/office/powerpoint/2010/main" val="3397069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we discussed there is an extremely high correlation between t</a:t>
            </a:r>
            <a:r>
              <a:rPr lang="en" sz="1200" dirty="0">
                <a:solidFill>
                  <a:schemeClr val="dk1"/>
                </a:solidFill>
                <a:latin typeface="Calibri"/>
                <a:ea typeface="Calibri"/>
                <a:cs typeface="Calibri"/>
                <a:sym typeface="Calibri"/>
              </a:rPr>
              <a:t>rauma, ACEs and substance use.</a:t>
            </a:r>
          </a:p>
          <a:p>
            <a:endParaRPr lang="en" sz="1200" dirty="0">
              <a:solidFill>
                <a:schemeClr val="dk1"/>
              </a:solidFill>
              <a:latin typeface="Calibri"/>
              <a:ea typeface="Calibri"/>
              <a:cs typeface="Calibri"/>
              <a:sym typeface="Calibri"/>
            </a:endParaRPr>
          </a:p>
          <a:p>
            <a:r>
              <a:rPr lang="en" sz="1200" dirty="0">
                <a:solidFill>
                  <a:schemeClr val="dk1"/>
                </a:solidFill>
                <a:latin typeface="Calibri"/>
                <a:ea typeface="Calibri"/>
                <a:cs typeface="Calibri"/>
                <a:sym typeface="Calibri"/>
              </a:rPr>
              <a:t>Compared with people with 0 ACEs, people with &gt;=5 ACEs were 7-10x more likely to report illicit drug use problems</a:t>
            </a:r>
          </a:p>
          <a:p>
            <a:endParaRPr lang="en" sz="1200" dirty="0">
              <a:solidFill>
                <a:schemeClr val="dk1"/>
              </a:solidFill>
              <a:latin typeface="Calibri"/>
              <a:ea typeface="Calibri"/>
              <a:cs typeface="Calibri"/>
              <a:sym typeface="Calibri"/>
            </a:endParaRPr>
          </a:p>
          <a:p>
            <a:r>
              <a:rPr lang="en-US" sz="1200" dirty="0">
                <a:solidFill>
                  <a:schemeClr val="dk1"/>
                </a:solidFill>
                <a:latin typeface="Calibri"/>
                <a:ea typeface="Calibri"/>
                <a:cs typeface="Calibri"/>
                <a:sym typeface="Calibri"/>
              </a:rPr>
              <a:t>So it’s not that drugs are evil or that a person is inherently bad</a:t>
            </a:r>
          </a:p>
          <a:p>
            <a:r>
              <a:rPr lang="en-US" sz="1200" dirty="0">
                <a:solidFill>
                  <a:schemeClr val="dk1"/>
                </a:solidFill>
                <a:latin typeface="Calibri"/>
                <a:ea typeface="Calibri"/>
                <a:cs typeface="Calibri"/>
                <a:sym typeface="Calibri"/>
              </a:rPr>
              <a:t>SUDs are just complex- it’s the bio-psycho-social aspects that are inherent to the disorder</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14</a:t>
            </a:fld>
            <a:endParaRPr lang="en-US"/>
          </a:p>
        </p:txBody>
      </p:sp>
    </p:spTree>
    <p:extLst>
      <p:ext uri="{BB962C8B-B14F-4D97-AF65-F5344CB8AC3E}">
        <p14:creationId xmlns:p14="http://schemas.microsoft.com/office/powerpoint/2010/main" val="3267418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Despite the complex background of this disease process, there is evidence that like any other disease, patients CAN recover. </a:t>
            </a:r>
          </a:p>
          <a:p>
            <a:r>
              <a:rPr lang="en-US" b="0" i="0" dirty="0">
                <a:solidFill>
                  <a:srgbClr val="333333"/>
                </a:solidFill>
                <a:effectLst/>
                <a:latin typeface="Raleway" panose="020B0604020202020204" pitchFamily="2" charset="0"/>
              </a:rPr>
              <a:t>It is estimated that between 42%-66% of people with substance use disorder achieve full remission, although it can take time to reach that point.</a:t>
            </a:r>
            <a:endParaRPr lang="en-US" b="0" i="0" dirty="0">
              <a:solidFill>
                <a:srgbClr val="333333"/>
              </a:solidFill>
              <a:effectLst/>
              <a:latin typeface="Roboto" panose="02000000000000000000" pitchFamily="2" charset="0"/>
            </a:endParaRP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A systematic review and meta-analysis in 2016 suggested that 35-54% achieved remission after a mean follow-up of 17 years.</a:t>
            </a:r>
          </a:p>
          <a:p>
            <a:r>
              <a:rPr lang="en-US" b="0" i="0" dirty="0">
                <a:solidFill>
                  <a:srgbClr val="333333"/>
                </a:solidFill>
                <a:effectLst/>
                <a:latin typeface="Roboto" panose="02000000000000000000" pitchFamily="2" charset="0"/>
              </a:rPr>
              <a:t>Pooled estimated annual remission rates (PEARRs) suggested that 35.0% to 54.4% of individuals with SUDs achieved remission, and this occurred after a mean follow-up period of 17 years</a:t>
            </a:r>
          </a:p>
          <a:p>
            <a:endParaRPr lang="en-US" b="0" i="0" dirty="0">
              <a:solidFill>
                <a:srgbClr val="333333"/>
              </a:solidFill>
              <a:effectLst/>
              <a:latin typeface="Roboto" panose="02000000000000000000" pitchFamily="2" charset="0"/>
            </a:endParaRPr>
          </a:p>
          <a:p>
            <a:r>
              <a:rPr lang="en-US" dirty="0"/>
              <a:t>Fleury, Marie-</a:t>
            </a:r>
            <a:r>
              <a:rPr lang="en-US" dirty="0" err="1"/>
              <a:t>Josée</a:t>
            </a:r>
            <a:r>
              <a:rPr lang="en-US" dirty="0"/>
              <a:t> &amp; </a:t>
            </a:r>
            <a:r>
              <a:rPr lang="en-US" dirty="0" err="1"/>
              <a:t>Djouini</a:t>
            </a:r>
            <a:r>
              <a:rPr lang="en-US" dirty="0"/>
              <a:t>, Akram &amp; Huynh, Christophe &amp; Tremblay, Joël &amp; </a:t>
            </a:r>
            <a:r>
              <a:rPr lang="en-US" dirty="0" err="1"/>
              <a:t>Ferland</a:t>
            </a:r>
            <a:r>
              <a:rPr lang="en-US" dirty="0"/>
              <a:t>, Francine &amp; Menard, jean marc &amp; Belleville, Geneviève. (2016). Remission from substance use disorders: A systematic review and meta-analysis. Drug and Alcohol Dependence. 168. 10.1016/j.drugalcdep.2016.08.625. </a:t>
            </a:r>
          </a:p>
          <a:p>
            <a:endParaRPr lang="en-US" dirty="0"/>
          </a:p>
          <a:p>
            <a:r>
              <a:rPr lang="en-US" b="0" i="0" dirty="0">
                <a:solidFill>
                  <a:srgbClr val="333333"/>
                </a:solidFill>
                <a:effectLst/>
                <a:latin typeface="Raleway" panose="020B0604020202020204" pitchFamily="2" charset="0"/>
              </a:rPr>
              <a:t> Remission for substance use disorder occurs at 5 years, which is the point at which the risk for relapse is no greater than that of anyone else in the general population.</a:t>
            </a:r>
          </a:p>
          <a:p>
            <a:r>
              <a:rPr lang="en-US" b="0" i="0" dirty="0">
                <a:solidFill>
                  <a:srgbClr val="333333"/>
                </a:solidFill>
                <a:effectLst/>
                <a:latin typeface="Raleway" panose="020B0604020202020204" pitchFamily="2" charset="0"/>
              </a:rPr>
              <a:t>Compared to many other medical and psychiatric illnesses, substance use disorder is a disorder with a good prognosis. It is estimated that between 42%-66% of people with substance use disorder achieve full remission, although it can take time to reach that point.</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15</a:t>
            </a:fld>
            <a:endParaRPr lang="en-US"/>
          </a:p>
        </p:txBody>
      </p:sp>
    </p:spTree>
    <p:extLst>
      <p:ext uri="{BB962C8B-B14F-4D97-AF65-F5344CB8AC3E}">
        <p14:creationId xmlns:p14="http://schemas.microsoft.com/office/powerpoint/2010/main" val="133055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to chronic conditions like depression, type 2 diabetes, hypertension, and asthma ▪ Similar treatment adherence and relapse rates ▪ Responds to ongoing treatment ▪ Some will have to engage in lifelong management of the condition </a:t>
            </a:r>
          </a:p>
          <a:p>
            <a:endParaRPr lang="en-US" dirty="0"/>
          </a:p>
          <a:p>
            <a:r>
              <a:rPr lang="en-US" b="0" i="0" dirty="0">
                <a:solidFill>
                  <a:srgbClr val="333333"/>
                </a:solidFill>
                <a:effectLst/>
                <a:latin typeface="Roboto" panose="02000000000000000000" pitchFamily="2" charset="0"/>
              </a:rPr>
              <a:t>A systematic review and meta-analysis in 2016 suggested that 35-54% achieved remission after a mean follow-up of 17 years.</a:t>
            </a:r>
          </a:p>
          <a:p>
            <a:r>
              <a:rPr lang="en-US" b="0" i="0" dirty="0">
                <a:solidFill>
                  <a:srgbClr val="333333"/>
                </a:solidFill>
                <a:effectLst/>
                <a:latin typeface="Roboto" panose="02000000000000000000" pitchFamily="2" charset="0"/>
              </a:rPr>
              <a:t>Pooled estimated annual remission rates (PEARRs) suggested that 35.0% to 54.4% of individuals with SUDs achieved remission, and this occurred after a mean follow-up period of 17 years</a:t>
            </a:r>
          </a:p>
          <a:p>
            <a:endParaRPr lang="en-US" b="0" i="0" dirty="0">
              <a:solidFill>
                <a:srgbClr val="333333"/>
              </a:solidFill>
              <a:effectLst/>
              <a:latin typeface="Roboto" panose="02000000000000000000" pitchFamily="2" charset="0"/>
            </a:endParaRPr>
          </a:p>
          <a:p>
            <a:r>
              <a:rPr lang="en-US" dirty="0"/>
              <a:t>Fleury, Marie-</a:t>
            </a:r>
            <a:r>
              <a:rPr lang="en-US" dirty="0" err="1"/>
              <a:t>Josée</a:t>
            </a:r>
            <a:r>
              <a:rPr lang="en-US" dirty="0"/>
              <a:t> &amp; </a:t>
            </a:r>
            <a:r>
              <a:rPr lang="en-US" dirty="0" err="1"/>
              <a:t>Djouini</a:t>
            </a:r>
            <a:r>
              <a:rPr lang="en-US" dirty="0"/>
              <a:t>, Akram &amp; Huynh, Christophe &amp; Tremblay, Joël &amp; </a:t>
            </a:r>
            <a:r>
              <a:rPr lang="en-US" dirty="0" err="1"/>
              <a:t>Ferland</a:t>
            </a:r>
            <a:r>
              <a:rPr lang="en-US" dirty="0"/>
              <a:t>, Francine &amp; Menard, jean marc &amp; Belleville, Geneviève. (2016). Remission from substance use disorders: A systematic review and meta-analysis. Drug and Alcohol Dependence. 168. 10.1016/j.drugalcdep.2016.08.625. </a:t>
            </a:r>
          </a:p>
          <a:p>
            <a:endParaRPr lang="en-US" dirty="0"/>
          </a:p>
          <a:p>
            <a:r>
              <a:rPr lang="en-US" b="0" i="0" dirty="0">
                <a:solidFill>
                  <a:srgbClr val="333333"/>
                </a:solidFill>
                <a:effectLst/>
                <a:latin typeface="Raleway" panose="020B0604020202020204" pitchFamily="2" charset="0"/>
              </a:rPr>
              <a:t> Remission for substance use disorder occurs at 5 years, which is the point at which the risk for relapse is no greater than that of anyone else in the general population.</a:t>
            </a:r>
          </a:p>
          <a:p>
            <a:r>
              <a:rPr lang="en-US" b="0" i="0" dirty="0">
                <a:solidFill>
                  <a:srgbClr val="333333"/>
                </a:solidFill>
                <a:effectLst/>
                <a:latin typeface="Raleway" panose="020B0604020202020204" pitchFamily="2" charset="0"/>
              </a:rPr>
              <a:t>Compared to many other medical and psychiatric illnesses, substance use disorder is a disorder with a good prognosis. It is estimated that between 42%-66% of people with substance use disorder achieve full remission, although it can take time to reach that point.</a:t>
            </a:r>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16</a:t>
            </a:fld>
            <a:endParaRPr lang="en-US"/>
          </a:p>
        </p:txBody>
      </p:sp>
    </p:spTree>
    <p:extLst>
      <p:ext uri="{BB962C8B-B14F-4D97-AF65-F5344CB8AC3E}">
        <p14:creationId xmlns:p14="http://schemas.microsoft.com/office/powerpoint/2010/main" val="319796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a key are of ongoing stigma in this disease is much of the language that we use to discuss this disease</a:t>
            </a:r>
          </a:p>
          <a:p>
            <a:endParaRPr lang="en-US" dirty="0"/>
          </a:p>
          <a:p>
            <a:r>
              <a:rPr lang="en-US" dirty="0"/>
              <a:t>Some people might have noticed my emphasis on the word drug use rather than abuse</a:t>
            </a:r>
          </a:p>
          <a:p>
            <a:endParaRPr lang="en-US" dirty="0"/>
          </a:p>
          <a:p>
            <a:r>
              <a:rPr lang="en-US" dirty="0"/>
              <a:t>Am I just being woke? Is this relevant?</a:t>
            </a:r>
          </a:p>
        </p:txBody>
      </p:sp>
      <p:sp>
        <p:nvSpPr>
          <p:cNvPr id="4" name="Slide Number Placeholder 3"/>
          <p:cNvSpPr>
            <a:spLocks noGrp="1"/>
          </p:cNvSpPr>
          <p:nvPr>
            <p:ph type="sldNum" sz="quarter" idx="5"/>
          </p:nvPr>
        </p:nvSpPr>
        <p:spPr/>
        <p:txBody>
          <a:bodyPr/>
          <a:lstStyle/>
          <a:p>
            <a:fld id="{0DE36C02-543D-4D76-A331-BCF120869BF5}" type="slidenum">
              <a:rPr lang="en-US" smtClean="0"/>
              <a:t>17</a:t>
            </a:fld>
            <a:endParaRPr lang="en-US"/>
          </a:p>
        </p:txBody>
      </p:sp>
    </p:spTree>
    <p:extLst>
      <p:ext uri="{BB962C8B-B14F-4D97-AF65-F5344CB8AC3E}">
        <p14:creationId xmlns:p14="http://schemas.microsoft.com/office/powerpoint/2010/main" val="185914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b663302663_2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1b663302663_2_2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E2E2E"/>
                </a:solidFill>
                <a:effectLst/>
                <a:latin typeface="ElsevierGulliver"/>
              </a:rPr>
              <a:t>728 mental health care providers attending two mental health/addiction-focused conferences in October, 2008</a:t>
            </a:r>
          </a:p>
          <a:p>
            <a:pPr marL="0" lvl="0" indent="0" algn="l" rtl="0">
              <a:spcBef>
                <a:spcPts val="0"/>
              </a:spcBef>
              <a:spcAft>
                <a:spcPts val="0"/>
              </a:spcAft>
              <a:buNone/>
            </a:pPr>
            <a:r>
              <a:rPr lang="en" dirty="0"/>
              <a:t>Method: A randomized, between-subjects, cross-sectional design was utilized. Participants were asked to read a vignette containing one of the two terms and to rate their agreement with a number of related statements. The questionnaire distributed with the vignette asked participants to rate the extent to which they agreed with various causes of the character’s substance-related problem and whether the character should </a:t>
            </a:r>
            <a:r>
              <a:rPr lang="en" u="sng" dirty="0"/>
              <a:t>receive more therapeutic or punitive actio</a:t>
            </a:r>
            <a:r>
              <a:rPr lang="en" dirty="0"/>
              <a:t>n, was a social threat, and was capable of regulating his substance use behavior.</a:t>
            </a:r>
            <a:endParaRPr dirty="0"/>
          </a:p>
          <a:p>
            <a:pPr marL="0" lvl="0" indent="0" algn="l" rtl="0">
              <a:spcBef>
                <a:spcPts val="0"/>
              </a:spcBef>
              <a:spcAft>
                <a:spcPts val="0"/>
              </a:spcAft>
              <a:buNone/>
            </a:pPr>
            <a:r>
              <a:rPr lang="en" b="1" dirty="0"/>
              <a:t>Clinicians (N = 516) attending two mental health conferences </a:t>
            </a:r>
            <a:r>
              <a:rPr lang="en" dirty="0"/>
              <a:t>(63% female, 81% white, M age 51; 65% doctoral-level) completed the study (71% response rate).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 A Likert-scaled questionnaire with three subscales [“perpetrator-punishment” (˛= .80); “social threat” (˛= .86); “victim-treatment” (˛= .64)] assessed the perceived causes of the problem, whether the character was a social threat, able to regulate substance use, and should receive therapeutic vs. punitive action. Results: No differences were detected between groups on the social threat or victim-treatment subscales. However, a difference was detected on the perpetrator-punishment scale.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Compared to those in the “substance use disorder” condition, </a:t>
            </a:r>
            <a:r>
              <a:rPr lang="en" u="sng" dirty="0"/>
              <a:t>those in the “substance abuser” condition agreed more with the notion that the character was personally culpable and that punitive measures should be taken</a:t>
            </a:r>
            <a:r>
              <a:rPr lang="en" dirty="0"/>
              <a:t>. Conclusions: </a:t>
            </a:r>
            <a:r>
              <a:rPr lang="en" b="1" dirty="0"/>
              <a:t>Even among highly trained mental health professionals, exposure to these two commonly used terms evokes systematically different judgments. The commonly used “substance abuser” term may perpetuate stigmatizing attitudes.</a:t>
            </a:r>
            <a:endParaRPr b="1" dirty="0"/>
          </a:p>
        </p:txBody>
      </p:sp>
      <p:sp>
        <p:nvSpPr>
          <p:cNvPr id="337" name="Google Shape;337;g1b663302663_2_2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122a6b7171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122a6b7171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it’s not just wokeness</a:t>
            </a:r>
          </a:p>
          <a:p>
            <a:pPr marL="0" lvl="0" indent="0" algn="l" rtl="0">
              <a:spcBef>
                <a:spcPts val="0"/>
              </a:spcBef>
              <a:spcAft>
                <a:spcPts val="0"/>
              </a:spcAft>
              <a:buNone/>
            </a:pPr>
            <a:r>
              <a:rPr lang="en-US" dirty="0"/>
              <a:t>There is actual research that shows that the language used to describe this disease matters and can affect treatment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b6633026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1b66330266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If time, try to fill in</a:t>
            </a:r>
            <a:endParaRPr dirty="0"/>
          </a:p>
        </p:txBody>
      </p:sp>
      <p:sp>
        <p:nvSpPr>
          <p:cNvPr id="352" name="Google Shape;352;g1b66330266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122a6b7171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122a6b7171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Language affects thoughts on treatment rather than punishment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better able to describe the person, the substance, and the disease</a:t>
            </a:r>
          </a:p>
          <a:p>
            <a:r>
              <a:rPr lang="en-US" dirty="0"/>
              <a:t>Let’s talk about treatment</a:t>
            </a:r>
          </a:p>
          <a:p>
            <a:r>
              <a:rPr lang="en-US" dirty="0"/>
              <a:t>There is no one size fits all treatment</a:t>
            </a:r>
          </a:p>
          <a:p>
            <a:r>
              <a:rPr lang="en-US" dirty="0"/>
              <a:t>But let’s recognize that treatment works</a:t>
            </a:r>
          </a:p>
          <a:p>
            <a:endParaRPr lang="en-US" dirty="0"/>
          </a:p>
          <a:p>
            <a:r>
              <a:rPr lang="en-US" dirty="0"/>
              <a:t>Going back to my chart on language, we don’t use opioid replacement , but rather we use MOUD</a:t>
            </a:r>
          </a:p>
          <a:p>
            <a:r>
              <a:rPr lang="en-US" dirty="0"/>
              <a:t>Before the mainstream western medical establishment, before ASAM, </a:t>
            </a:r>
            <a:r>
              <a:rPr lang="en-US" dirty="0" err="1"/>
              <a:t>invidiuals</a:t>
            </a:r>
            <a:r>
              <a:rPr lang="en-US" dirty="0"/>
              <a:t> were dealing with SUD</a:t>
            </a:r>
          </a:p>
          <a:p>
            <a:r>
              <a:rPr lang="en-US" dirty="0"/>
              <a:t>But before Dole and </a:t>
            </a:r>
            <a:r>
              <a:rPr lang="en-US" dirty="0" err="1"/>
              <a:t>nyswander’s</a:t>
            </a:r>
            <a:r>
              <a:rPr lang="en-US" dirty="0"/>
              <a:t> original work, there were no specific medications for OUD</a:t>
            </a:r>
          </a:p>
        </p:txBody>
      </p:sp>
      <p:sp>
        <p:nvSpPr>
          <p:cNvPr id="4" name="Slide Number Placeholder 3"/>
          <p:cNvSpPr>
            <a:spLocks noGrp="1"/>
          </p:cNvSpPr>
          <p:nvPr>
            <p:ph type="sldNum" sz="quarter" idx="5"/>
          </p:nvPr>
        </p:nvSpPr>
        <p:spPr/>
        <p:txBody>
          <a:bodyPr/>
          <a:lstStyle/>
          <a:p>
            <a:fld id="{0DE36C02-543D-4D76-A331-BCF120869BF5}" type="slidenum">
              <a:rPr lang="en-US" smtClean="0"/>
              <a:t>22</a:t>
            </a:fld>
            <a:endParaRPr lang="en-US"/>
          </a:p>
        </p:txBody>
      </p:sp>
    </p:spTree>
    <p:extLst>
      <p:ext uri="{BB962C8B-B14F-4D97-AF65-F5344CB8AC3E}">
        <p14:creationId xmlns:p14="http://schemas.microsoft.com/office/powerpoint/2010/main" val="335283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595959"/>
                </a:solidFill>
                <a:effectLst/>
              </a:rPr>
              <a:t>Define stigma as a concept and review different domains of stigma against patients with substance use disorders</a:t>
            </a:r>
          </a:p>
          <a:p>
            <a:r>
              <a:rPr lang="en-US" sz="1200" b="0" i="0" dirty="0">
                <a:solidFill>
                  <a:srgbClr val="595959"/>
                </a:solidFill>
                <a:effectLst/>
              </a:rPr>
              <a:t>Identify stigmatizing language and non-stigmatizing alternatives</a:t>
            </a:r>
            <a:endParaRPr lang="en-US" sz="1200" dirty="0">
              <a:solidFill>
                <a:srgbClr val="595959"/>
              </a:solidFill>
            </a:endParaRPr>
          </a:p>
          <a:p>
            <a:r>
              <a:rPr lang="en-US" sz="1200" b="0" i="0" u="none" strike="noStrike" dirty="0">
                <a:solidFill>
                  <a:srgbClr val="595959"/>
                </a:solidFill>
                <a:effectLst/>
              </a:rPr>
              <a:t>Be ready to prescribe evidence based medications, treatment, and therapies in accordance with the patient’s values, preferences, and needs </a:t>
            </a:r>
          </a:p>
          <a:p>
            <a:pPr fontAlgn="base"/>
            <a:r>
              <a:rPr lang="en-US" sz="1200" b="0" i="0" u="none" strike="noStrike" dirty="0">
                <a:solidFill>
                  <a:srgbClr val="000000"/>
                </a:solidFill>
                <a:effectLst/>
              </a:rPr>
              <a:t>Understand the essential elements of on-boarding a new buprenorphine patient in your primary care practice</a:t>
            </a:r>
            <a:r>
              <a:rPr lang="en-US" sz="1200" b="0" i="0" dirty="0">
                <a:solidFill>
                  <a:srgbClr val="000000"/>
                </a:solidFill>
                <a:effectLst/>
              </a:rPr>
              <a:t>​</a:t>
            </a:r>
          </a:p>
          <a:p>
            <a:pPr fontAlgn="base"/>
            <a:r>
              <a:rPr lang="en-US" sz="1200" b="0" i="0" dirty="0">
                <a:solidFill>
                  <a:srgbClr val="000000"/>
                </a:solidFill>
                <a:effectLst/>
              </a:rPr>
              <a:t>​</a:t>
            </a:r>
            <a:r>
              <a:rPr lang="en-US" sz="1200" b="0" i="0" u="none" strike="noStrike" dirty="0">
                <a:solidFill>
                  <a:srgbClr val="000000"/>
                </a:solidFill>
                <a:effectLst/>
              </a:rPr>
              <a:t>Review the medication options for treating opioid use disorder and understand the inequities in access to these medications</a:t>
            </a:r>
            <a:r>
              <a:rPr lang="en-US" sz="1200" b="0" i="0" dirty="0">
                <a:solidFill>
                  <a:srgbClr val="000000"/>
                </a:solidFill>
                <a:effectLst/>
              </a:rPr>
              <a:t>​</a:t>
            </a:r>
          </a:p>
          <a:p>
            <a:pPr fontAlgn="base"/>
            <a:r>
              <a:rPr lang="en-US" sz="1200" b="0" i="0" u="none" strike="noStrike" dirty="0">
                <a:solidFill>
                  <a:srgbClr val="000000"/>
                </a:solidFill>
                <a:effectLst/>
              </a:rPr>
              <a:t>Understand how to initiate buprenorphine in a primary care patient</a:t>
            </a:r>
            <a:r>
              <a:rPr lang="en-US" sz="1200" b="0" i="0" dirty="0">
                <a:solidFill>
                  <a:srgbClr val="000000"/>
                </a:solidFill>
                <a:effectLst/>
              </a:rPr>
              <a:t>​</a:t>
            </a:r>
          </a:p>
          <a:p>
            <a:pPr fontAlgn="base"/>
            <a:r>
              <a:rPr lang="en-US" sz="1200" b="0" i="0" dirty="0">
                <a:solidFill>
                  <a:srgbClr val="000000"/>
                </a:solidFill>
                <a:effectLst/>
              </a:rPr>
              <a:t>​</a:t>
            </a:r>
            <a:r>
              <a:rPr lang="en-US" sz="1200" b="0" i="0" u="none" strike="noStrike" dirty="0">
                <a:solidFill>
                  <a:srgbClr val="000000"/>
                </a:solidFill>
                <a:effectLst/>
              </a:rPr>
              <a:t>Practice interpretation of toxicology studies and responding to unexpected results</a:t>
            </a:r>
            <a:endParaRPr lang="en-US" sz="1200" b="0" i="0" dirty="0">
              <a:solidFill>
                <a:srgbClr val="000000"/>
              </a:solidFill>
              <a:effectLst/>
            </a:endParaRPr>
          </a:p>
          <a:p>
            <a:pPr algn="l" rtl="0" fontAlgn="base">
              <a:buFont typeface="Arial" panose="020B0604020202020204" pitchFamily="34" charset="0"/>
              <a:buChar char="•"/>
            </a:pPr>
            <a:r>
              <a:rPr lang="en-US" sz="1200" b="0" i="0" u="none" strike="noStrike" dirty="0">
                <a:solidFill>
                  <a:srgbClr val="000000"/>
                </a:solidFill>
                <a:effectLst/>
              </a:rPr>
              <a:t>Review mechanisms and properties of stimulants </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Understand why individuals use stimulants in adaptive and maladaptive ways </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Identify key harm reduction messaging for inhalational and per-rectal cocaine and methamphetamine use</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Develop a clinical approach to patients using non-prescribed stimulants that centers patients’ goals and priorities</a:t>
            </a:r>
            <a:r>
              <a:rPr lang="en-US" sz="1200" b="0" i="0" dirty="0">
                <a:solidFill>
                  <a:srgbClr val="000000"/>
                </a:solidFill>
                <a:effectLst/>
              </a:rPr>
              <a:t>​</a:t>
            </a:r>
          </a:p>
          <a:p>
            <a:pPr algn="l" rtl="0" fontAlgn="base">
              <a:buFont typeface="Arial" panose="020B0604020202020204" pitchFamily="34" charset="0"/>
              <a:buChar char="•"/>
            </a:pPr>
            <a:r>
              <a:rPr lang="en-US" sz="1200" b="0" i="0" u="none" strike="noStrike" dirty="0">
                <a:solidFill>
                  <a:srgbClr val="000000"/>
                </a:solidFill>
                <a:effectLst/>
              </a:rPr>
              <a:t>Identify interventions with evidence for treatment of stimulant use disorders</a:t>
            </a:r>
            <a:endParaRPr lang="en-US" sz="1200" b="0" i="0" dirty="0">
              <a:solidFill>
                <a:srgbClr val="000000"/>
              </a:solidFill>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4</a:t>
            </a:fld>
            <a:endParaRPr lang="en-US"/>
          </a:p>
        </p:txBody>
      </p:sp>
    </p:spTree>
    <p:extLst>
      <p:ext uri="{BB962C8B-B14F-4D97-AF65-F5344CB8AC3E}">
        <p14:creationId xmlns:p14="http://schemas.microsoft.com/office/powerpoint/2010/main" val="3030721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b663302663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1b663302663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 Remind about the definition of addiction – the 3 C’s (control, cravings, consequences of use) are the main components of a SUD, and these resolve with MOUD</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This is a busy slide but basically, look at the grey line. Individuals in this study who stayed on MOUD were less likely to overdose or require acute care. </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 dirty="0"/>
              <a:t>- Sordo L, Barrio G, Bravo MJ, et al. BMJ. 2017;357:j1550. Published 2017 Apr 26. </a:t>
            </a:r>
            <a:endParaRPr dirty="0"/>
          </a:p>
          <a:p>
            <a:pPr marL="0" lvl="0" indent="0" algn="l" rtl="0">
              <a:spcBef>
                <a:spcPts val="0"/>
              </a:spcBef>
              <a:spcAft>
                <a:spcPts val="0"/>
              </a:spcAft>
              <a:buNone/>
            </a:pPr>
            <a:r>
              <a:rPr lang="en" dirty="0"/>
              <a:t>All cause mortality rates (per 1000 person years): • In methadone treatment: 11.3 • Out of methadone treatment: 36.1 • In buprenorphine treatment: 4.3 • Out of buprenorphine treatment: 9.5 </a:t>
            </a:r>
            <a:endParaRPr dirty="0"/>
          </a:p>
          <a:p>
            <a:pPr marL="0" lvl="0" indent="0" algn="l" rtl="0">
              <a:spcBef>
                <a:spcPts val="0"/>
              </a:spcBef>
              <a:spcAft>
                <a:spcPts val="0"/>
              </a:spcAft>
              <a:buNone/>
            </a:pPr>
            <a:r>
              <a:rPr lang="en" dirty="0"/>
              <a:t>Overdose mortality rates: • In methadone treatment: 2.6 • Out of methadone treatment: 12.7 • In buprenorphine treatment: 1.4 • Out of buprenorphine treatment: 4.6</a:t>
            </a:r>
            <a:endParaRPr dirty="0"/>
          </a:p>
        </p:txBody>
      </p:sp>
      <p:sp>
        <p:nvSpPr>
          <p:cNvPr id="186" name="Google Shape;186;g1b663302663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Invidivuals</a:t>
            </a:r>
            <a:r>
              <a:rPr lang="en-US" dirty="0"/>
              <a:t> on </a:t>
            </a:r>
            <a:r>
              <a:rPr lang="en-US" dirty="0" err="1"/>
              <a:t>bup</a:t>
            </a:r>
            <a:r>
              <a:rPr lang="en-US" dirty="0"/>
              <a:t> </a:t>
            </a:r>
            <a:r>
              <a:rPr lang="en-US" dirty="0" err="1"/>
              <a:t>maintence</a:t>
            </a:r>
            <a:r>
              <a:rPr lang="en-US" dirty="0"/>
              <a:t> are less likely to DIE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25</a:t>
            </a:fld>
            <a:endParaRPr lang="en-US"/>
          </a:p>
        </p:txBody>
      </p:sp>
    </p:spTree>
    <p:extLst>
      <p:ext uri="{BB962C8B-B14F-4D97-AF65-F5344CB8AC3E}">
        <p14:creationId xmlns:p14="http://schemas.microsoft.com/office/powerpoint/2010/main" val="28997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26</a:t>
            </a:fld>
            <a:endParaRPr lang="en-US"/>
          </a:p>
        </p:txBody>
      </p:sp>
    </p:spTree>
    <p:extLst>
      <p:ext uri="{BB962C8B-B14F-4D97-AF65-F5344CB8AC3E}">
        <p14:creationId xmlns:p14="http://schemas.microsoft.com/office/powerpoint/2010/main" val="406485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mortality ▪ All cause and substance-related mortality • Reduce associated morbidity ▪ Transmission of blood-borne viruses ▪ Infectious complications from injection drug use • Reduce and/or discontinue opioid use • Increase retention in addiction treatment • Improve general health, well-being, and quality of life</a:t>
            </a:r>
          </a:p>
          <a:p>
            <a:r>
              <a:rPr lang="en-US" dirty="0"/>
              <a:t>Individuals with opioid use disorder • Individuals with opioid use disorder and chronic pain • Individuals with chronic pain with opioid misuse • Adolescents &gt;16 years of age • Pregnant persons • Individuals involved with the criminal legal system</a:t>
            </a:r>
          </a:p>
        </p:txBody>
      </p:sp>
      <p:sp>
        <p:nvSpPr>
          <p:cNvPr id="4" name="Slide Number Placeholder 3"/>
          <p:cNvSpPr>
            <a:spLocks noGrp="1"/>
          </p:cNvSpPr>
          <p:nvPr>
            <p:ph type="sldNum" sz="quarter" idx="5"/>
          </p:nvPr>
        </p:nvSpPr>
        <p:spPr/>
        <p:txBody>
          <a:bodyPr/>
          <a:lstStyle/>
          <a:p>
            <a:fld id="{0DE36C02-543D-4D76-A331-BCF120869BF5}" type="slidenum">
              <a:rPr lang="en-US" smtClean="0"/>
              <a:t>27</a:t>
            </a:fld>
            <a:endParaRPr lang="en-US"/>
          </a:p>
        </p:txBody>
      </p:sp>
    </p:spTree>
    <p:extLst>
      <p:ext uri="{BB962C8B-B14F-4D97-AF65-F5344CB8AC3E}">
        <p14:creationId xmlns:p14="http://schemas.microsoft.com/office/powerpoint/2010/main" val="347701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you’re on board with the idea that MOUD is the gold standard but it seems hard. </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29</a:t>
            </a:fld>
            <a:endParaRPr lang="en-US"/>
          </a:p>
        </p:txBody>
      </p:sp>
    </p:spTree>
    <p:extLst>
      <p:ext uri="{BB962C8B-B14F-4D97-AF65-F5344CB8AC3E}">
        <p14:creationId xmlns:p14="http://schemas.microsoft.com/office/powerpoint/2010/main" val="1181864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major part of that myth is the regulatory burden around MOUD</a:t>
            </a:r>
          </a:p>
          <a:p>
            <a:pPr marL="0" lvl="0" indent="0" algn="l" rtl="0">
              <a:spcBef>
                <a:spcPts val="0"/>
              </a:spcBef>
              <a:spcAft>
                <a:spcPts val="0"/>
              </a:spcAft>
              <a:buNone/>
            </a:pPr>
            <a:r>
              <a:rPr lang="en-US" dirty="0"/>
              <a:t>Why was there significant regulatory burden?</a:t>
            </a:r>
          </a:p>
          <a:p>
            <a:pPr marL="0" lvl="0" indent="0" algn="l" rtl="0">
              <a:spcBef>
                <a:spcPts val="0"/>
              </a:spcBef>
              <a:spcAft>
                <a:spcPts val="0"/>
              </a:spcAft>
              <a:buNone/>
            </a:pPr>
            <a:r>
              <a:rPr lang="en-US" dirty="0"/>
              <a:t>Is it because it’s more dangerous?</a:t>
            </a:r>
          </a:p>
          <a:p>
            <a:pPr marL="0" lvl="0" indent="0" algn="l" rtl="0">
              <a:spcBef>
                <a:spcPts val="0"/>
              </a:spcBef>
              <a:spcAft>
                <a:spcPts val="0"/>
              </a:spcAft>
              <a:buNone/>
            </a:pPr>
            <a:r>
              <a:rPr lang="en-US" dirty="0"/>
              <a:t>No</a:t>
            </a:r>
          </a:p>
          <a:p>
            <a:pPr marL="0" lvl="0" indent="0" algn="l" rtl="0">
              <a:spcBef>
                <a:spcPts val="0"/>
              </a:spcBef>
              <a:spcAft>
                <a:spcPts val="0"/>
              </a:spcAft>
              <a:buNone/>
            </a:pPr>
            <a:r>
              <a:rPr lang="en-US" dirty="0"/>
              <a:t>Is it because it doesn’t work?</a:t>
            </a:r>
          </a:p>
          <a:p>
            <a:pPr marL="0" lvl="0" indent="0" algn="l" rtl="0">
              <a:spcBef>
                <a:spcPts val="0"/>
              </a:spcBef>
              <a:spcAft>
                <a:spcPts val="0"/>
              </a:spcAft>
              <a:buNone/>
            </a:pPr>
            <a:r>
              <a:rPr lang="en-US" dirty="0"/>
              <a:t>No</a:t>
            </a:r>
          </a:p>
          <a:p>
            <a:pPr marL="0" lvl="0" indent="0" algn="l" rtl="0">
              <a:spcBef>
                <a:spcPts val="0"/>
              </a:spcBef>
              <a:spcAft>
                <a:spcPts val="0"/>
              </a:spcAft>
              <a:buNone/>
            </a:pPr>
            <a:r>
              <a:rPr lang="en-US" dirty="0"/>
              <a:t>I hope I’ve laid some foundation to suspect that it’s due to stigma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good news is that the regulatory burdens have improved</a:t>
            </a:r>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442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lot of models of how to treat OUD- we just talked about our OBAT model</a:t>
            </a:r>
          </a:p>
          <a:p>
            <a:endParaRPr lang="en-US" dirty="0"/>
          </a:p>
          <a:p>
            <a:r>
              <a:rPr lang="en-US" dirty="0"/>
              <a:t>I would like to highlight this study out of Brown where I trained</a:t>
            </a:r>
          </a:p>
          <a:p>
            <a:r>
              <a:rPr lang="en-US" dirty="0"/>
              <a:t>I know there are pharmacists here</a:t>
            </a:r>
          </a:p>
          <a:p>
            <a:endParaRPr lang="en-US" dirty="0"/>
          </a:p>
          <a:p>
            <a:r>
              <a:rPr lang="en-US" dirty="0"/>
              <a:t>Pharmacist supported induction on buprenorphine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31</a:t>
            </a:fld>
            <a:endParaRPr lang="en-US"/>
          </a:p>
        </p:txBody>
      </p:sp>
    </p:spTree>
    <p:extLst>
      <p:ext uri="{BB962C8B-B14F-4D97-AF65-F5344CB8AC3E}">
        <p14:creationId xmlns:p14="http://schemas.microsoft.com/office/powerpoint/2010/main" val="2407766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this pt who has been prescribed chronic opioids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take a quick second to talk about the CDC guidelines in 2016 that lead to a lot of aggressive opioid deprescribing</a:t>
            </a:r>
          </a:p>
          <a:p>
            <a:r>
              <a:rPr lang="en-US" dirty="0"/>
              <a:t>If you haven’t heard, the CDC did come out with 2022 guidelines that addresses some of these issues</a:t>
            </a:r>
          </a:p>
          <a:p>
            <a:r>
              <a:rPr lang="en-US" dirty="0"/>
              <a:t>Note this is about PAIN not about use disorders</a:t>
            </a:r>
          </a:p>
          <a:p>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33</a:t>
            </a:fld>
            <a:endParaRPr lang="en-US"/>
          </a:p>
        </p:txBody>
      </p:sp>
    </p:spTree>
    <p:extLst>
      <p:ext uri="{BB962C8B-B14F-4D97-AF65-F5344CB8AC3E}">
        <p14:creationId xmlns:p14="http://schemas.microsoft.com/office/powerpoint/2010/main" val="169784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gives a PEG score of 10, 1, 3</a:t>
            </a:r>
          </a:p>
          <a:p>
            <a:r>
              <a:rPr lang="en-US" dirty="0"/>
              <a:t>So this pt has isn’t actually benefiting from this chronic prescription</a:t>
            </a:r>
          </a:p>
        </p:txBody>
      </p:sp>
      <p:sp>
        <p:nvSpPr>
          <p:cNvPr id="4" name="Slide Number Placeholder 3"/>
          <p:cNvSpPr>
            <a:spLocks noGrp="1"/>
          </p:cNvSpPr>
          <p:nvPr>
            <p:ph type="sldNum" sz="quarter" idx="5"/>
          </p:nvPr>
        </p:nvSpPr>
        <p:spPr/>
        <p:txBody>
          <a:bodyPr/>
          <a:lstStyle/>
          <a:p>
            <a:fld id="{0DE36C02-543D-4D76-A331-BCF120869BF5}" type="slidenum">
              <a:rPr lang="en-US" smtClean="0"/>
              <a:t>34</a:t>
            </a:fld>
            <a:endParaRPr lang="en-US"/>
          </a:p>
        </p:txBody>
      </p:sp>
    </p:spTree>
    <p:extLst>
      <p:ext uri="{BB962C8B-B14F-4D97-AF65-F5344CB8AC3E}">
        <p14:creationId xmlns:p14="http://schemas.microsoft.com/office/powerpoint/2010/main" val="285173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patient comes into the office. </a:t>
            </a:r>
          </a:p>
          <a:p>
            <a:r>
              <a:rPr lang="en-US" dirty="0"/>
              <a:t>Thinking about all of the treatment and resources you were able to offer your first patient, what would you do for this patient? </a:t>
            </a:r>
          </a:p>
          <a:p>
            <a:r>
              <a:rPr lang="en-US" dirty="0"/>
              <a:t>I’d like for you to actually select what you are doing currently. Perhaps what you have done in the past and what you would do if presented with this patient right now.</a:t>
            </a:r>
          </a:p>
          <a:p>
            <a:r>
              <a:rPr lang="en-US" dirty="0"/>
              <a:t>You can select more than one option if possible</a:t>
            </a:r>
          </a:p>
          <a:p>
            <a:r>
              <a:rPr lang="en-US" dirty="0"/>
              <a:t>If you feel uncomfortable managing this patient in comparison to the first patient, it might be because there are many myths and baggage that come up. </a:t>
            </a:r>
          </a:p>
          <a:p>
            <a:r>
              <a:rPr lang="en-US" dirty="0"/>
              <a:t>In order to discuss, evaluate, and manage this patient in the same way you would approach your first patient, we’ll now go through several myths which might come to mind.</a:t>
            </a:r>
          </a:p>
        </p:txBody>
      </p:sp>
      <p:sp>
        <p:nvSpPr>
          <p:cNvPr id="4" name="Slide Number Placeholder 3"/>
          <p:cNvSpPr>
            <a:spLocks noGrp="1"/>
          </p:cNvSpPr>
          <p:nvPr>
            <p:ph type="sldNum" sz="quarter" idx="5"/>
          </p:nvPr>
        </p:nvSpPr>
        <p:spPr/>
        <p:txBody>
          <a:bodyPr/>
          <a:lstStyle/>
          <a:p>
            <a:fld id="{0DE36C02-543D-4D76-A331-BCF120869BF5}" type="slidenum">
              <a:rPr lang="en-US" smtClean="0"/>
              <a:t>6</a:t>
            </a:fld>
            <a:endParaRPr lang="en-US"/>
          </a:p>
        </p:txBody>
      </p:sp>
    </p:spTree>
    <p:extLst>
      <p:ext uri="{BB962C8B-B14F-4D97-AF65-F5344CB8AC3E}">
        <p14:creationId xmlns:p14="http://schemas.microsoft.com/office/powerpoint/2010/main" val="526694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50" algn="l" rtl="0"/>
            <a:r>
              <a:rPr lang="en-US" sz="1200" b="0" i="0" u="none" strike="noStrike" baseline="0" dirty="0">
                <a:latin typeface="Arial" panose="020B0604020202020204" pitchFamily="34" charset="0"/>
              </a:rPr>
              <a:t>In fact, given that you are using empathetic and non-stigmatizing language, she admits she’s actually been buying more than prescribed</a:t>
            </a:r>
          </a:p>
          <a:p>
            <a:pPr marR="150" algn="l" rtl="0"/>
            <a:r>
              <a:rPr lang="en-US" sz="1200" b="0" i="0" u="none" strike="noStrike" baseline="0" dirty="0">
                <a:latin typeface="Arial" panose="020B0604020202020204" pitchFamily="34" charset="0"/>
              </a:rPr>
              <a:t>Substance use initiation and timeline-2020 after torn meniscus. No one would give her </a:t>
            </a:r>
            <a:r>
              <a:rPr lang="en-US" sz="1200" b="0" i="0" u="none" strike="noStrike" baseline="0" dirty="0" err="1">
                <a:latin typeface="Arial" panose="020B0604020202020204" pitchFamily="34" charset="0"/>
              </a:rPr>
              <a:t>rx</a:t>
            </a:r>
            <a:endParaRPr lang="en-US" sz="1200" b="0" i="0" u="none" strike="noStrike" baseline="0" dirty="0">
              <a:latin typeface="Arial" panose="020B0604020202020204" pitchFamily="34" charset="0"/>
            </a:endParaRPr>
          </a:p>
          <a:p>
            <a:pPr marR="150" algn="l" rtl="0"/>
            <a:r>
              <a:rPr lang="en-US" sz="1200" b="0" i="0" u="none" strike="noStrike" baseline="0" dirty="0">
                <a:latin typeface="Arial" panose="020B0604020202020204" pitchFamily="34" charset="0"/>
              </a:rPr>
              <a:t>Started taking more than </a:t>
            </a:r>
            <a:r>
              <a:rPr lang="en-US" sz="1200" b="0" i="0" u="none" strike="noStrike" baseline="0" dirty="0" err="1">
                <a:latin typeface="Arial" panose="020B0604020202020204" pitchFamily="34" charset="0"/>
              </a:rPr>
              <a:t>rx'd</a:t>
            </a:r>
            <a:r>
              <a:rPr lang="en-US" sz="1200" b="0" i="0" u="none" strike="noStrike" baseline="0" dirty="0">
                <a:latin typeface="Arial" panose="020B0604020202020204" pitchFamily="34" charset="0"/>
              </a:rPr>
              <a:t> late 2020 and early 2021. </a:t>
            </a:r>
          </a:p>
          <a:p>
            <a:pPr marR="150" algn="l" rtl="0"/>
            <a:r>
              <a:rPr lang="en-US" sz="1200" b="0" i="0" u="none" strike="noStrike" baseline="0" dirty="0">
                <a:latin typeface="Arial" panose="020B0604020202020204" pitchFamily="34" charset="0"/>
              </a:rPr>
              <a:t>As of last week cut off ties with the person who provided her oxycodone. </a:t>
            </a:r>
          </a:p>
          <a:p>
            <a:pPr marR="150" algn="l" rtl="0"/>
            <a:r>
              <a:rPr lang="en-US" sz="1200" b="0" i="0" u="none" strike="noStrike" baseline="0" dirty="0">
                <a:latin typeface="Arial" panose="020B0604020202020204" pitchFamily="34" charset="0"/>
              </a:rPr>
              <a:t>Has experienced withdrawal. Fever, diarrhea. </a:t>
            </a:r>
          </a:p>
          <a:p>
            <a:pPr marR="150" algn="l" rtl="0"/>
            <a:r>
              <a:rPr lang="en-US" sz="1200" b="0" i="0" u="none" strike="noStrike" baseline="0" dirty="0">
                <a:latin typeface="Arial" panose="020B0604020202020204" pitchFamily="34" charset="0"/>
              </a:rPr>
              <a:t>History of medical complications- never</a:t>
            </a:r>
          </a:p>
          <a:p>
            <a:pPr marR="150" algn="l" rtl="0"/>
            <a:r>
              <a:rPr lang="en-US" sz="1200" b="0" i="0" u="none" strike="noStrike" baseline="0" dirty="0">
                <a:latin typeface="Arial" panose="020B0604020202020204" pitchFamily="34" charset="0"/>
              </a:rPr>
              <a:t>Overdose history-never</a:t>
            </a:r>
          </a:p>
          <a:p>
            <a:pPr marR="150" algn="l" rtl="0"/>
            <a:r>
              <a:rPr lang="en-US" sz="1200" b="0" i="0" u="none" strike="noStrike" baseline="0" dirty="0">
                <a:latin typeface="Arial" panose="020B0604020202020204" pitchFamily="34" charset="0"/>
              </a:rPr>
              <a:t>Injection practices- never</a:t>
            </a:r>
          </a:p>
          <a:p>
            <a:pPr marR="150" algn="l" rtl="0"/>
            <a:r>
              <a:rPr lang="en-US" sz="1200" b="0" i="0" u="none" strike="noStrike" baseline="0" dirty="0">
                <a:latin typeface="Arial" panose="020B0604020202020204" pitchFamily="34" charset="0"/>
              </a:rPr>
              <a:t>Treatment history- never</a:t>
            </a:r>
          </a:p>
          <a:p>
            <a:pPr marR="150" algn="l" rtl="0"/>
            <a:r>
              <a:rPr lang="en-US" sz="1200" b="0" i="0" u="none" strike="noStrike" baseline="0" dirty="0">
                <a:latin typeface="Arial" panose="020B0604020202020204" pitchFamily="34" charset="0"/>
              </a:rPr>
              <a:t>Pharmacotherapy tried- never tried</a:t>
            </a:r>
            <a:endParaRPr lang="en-US" dirty="0"/>
          </a:p>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35</a:t>
            </a:fld>
            <a:endParaRPr lang="en-US"/>
          </a:p>
        </p:txBody>
      </p:sp>
    </p:spTree>
    <p:extLst>
      <p:ext uri="{BB962C8B-B14F-4D97-AF65-F5344CB8AC3E}">
        <p14:creationId xmlns:p14="http://schemas.microsoft.com/office/powerpoint/2010/main" val="1538636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36</a:t>
            </a:fld>
            <a:endParaRPr lang="en-US"/>
          </a:p>
        </p:txBody>
      </p:sp>
    </p:spTree>
    <p:extLst>
      <p:ext uri="{BB962C8B-B14F-4D97-AF65-F5344CB8AC3E}">
        <p14:creationId xmlns:p14="http://schemas.microsoft.com/office/powerpoint/2010/main" val="2329842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53AFD60-8ADC-4B12-A600-4B94994E33E7}" type="slidenum">
              <a:rPr lang="en-US" smtClean="0"/>
              <a:t>38</a:t>
            </a:fld>
            <a:endParaRPr lang="en-US"/>
          </a:p>
        </p:txBody>
      </p:sp>
    </p:spTree>
    <p:extLst>
      <p:ext uri="{BB962C8B-B14F-4D97-AF65-F5344CB8AC3E}">
        <p14:creationId xmlns:p14="http://schemas.microsoft.com/office/powerpoint/2010/main" val="688236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39</a:t>
            </a:fld>
            <a:endParaRPr lang="en-US"/>
          </a:p>
        </p:txBody>
      </p:sp>
    </p:spTree>
    <p:extLst>
      <p:ext uri="{BB962C8B-B14F-4D97-AF65-F5344CB8AC3E}">
        <p14:creationId xmlns:p14="http://schemas.microsoft.com/office/powerpoint/2010/main" val="3029242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has never experienced it but most of my patients and many of yours who use opioids will be very familiar with it. </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41</a:t>
            </a:fld>
            <a:endParaRPr lang="en-US"/>
          </a:p>
        </p:txBody>
      </p:sp>
    </p:spTree>
    <p:extLst>
      <p:ext uri="{BB962C8B-B14F-4D97-AF65-F5344CB8AC3E}">
        <p14:creationId xmlns:p14="http://schemas.microsoft.com/office/powerpoint/2010/main" val="4180609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 remember this chart, you can understand buprenorphine induction</a:t>
            </a:r>
          </a:p>
        </p:txBody>
      </p:sp>
      <p:sp>
        <p:nvSpPr>
          <p:cNvPr id="4" name="Slide Number Placeholder 3"/>
          <p:cNvSpPr>
            <a:spLocks noGrp="1"/>
          </p:cNvSpPr>
          <p:nvPr>
            <p:ph type="sldNum" sz="quarter" idx="5"/>
          </p:nvPr>
        </p:nvSpPr>
        <p:spPr/>
        <p:txBody>
          <a:bodyPr/>
          <a:lstStyle/>
          <a:p>
            <a:fld id="{0DE36C02-543D-4D76-A331-BCF120869BF5}" type="slidenum">
              <a:rPr lang="en-US" smtClean="0"/>
              <a:t>44</a:t>
            </a:fld>
            <a:endParaRPr lang="en-US"/>
          </a:p>
        </p:txBody>
      </p:sp>
    </p:spTree>
    <p:extLst>
      <p:ext uri="{BB962C8B-B14F-4D97-AF65-F5344CB8AC3E}">
        <p14:creationId xmlns:p14="http://schemas.microsoft.com/office/powerpoint/2010/main" val="79003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gradual induction with overlapping full agonist</a:t>
            </a:r>
          </a:p>
        </p:txBody>
      </p:sp>
      <p:sp>
        <p:nvSpPr>
          <p:cNvPr id="4" name="Slide Number Placeholder 3"/>
          <p:cNvSpPr>
            <a:spLocks noGrp="1"/>
          </p:cNvSpPr>
          <p:nvPr>
            <p:ph type="sldNum" sz="quarter" idx="5"/>
          </p:nvPr>
        </p:nvSpPr>
        <p:spPr/>
        <p:txBody>
          <a:bodyPr/>
          <a:lstStyle/>
          <a:p>
            <a:fld id="{053AFD60-8ADC-4B12-A600-4B94994E33E7}" type="slidenum">
              <a:rPr lang="en-US" smtClean="0"/>
              <a:t>45</a:t>
            </a:fld>
            <a:endParaRPr lang="en-US"/>
          </a:p>
        </p:txBody>
      </p:sp>
    </p:spTree>
    <p:extLst>
      <p:ext uri="{BB962C8B-B14F-4D97-AF65-F5344CB8AC3E}">
        <p14:creationId xmlns:p14="http://schemas.microsoft.com/office/powerpoint/2010/main" val="1277390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t>Hämmig</a:t>
            </a:r>
            <a:r>
              <a:rPr lang="en-US" b="0" i="0" dirty="0"/>
              <a:t> R, </a:t>
            </a:r>
            <a:r>
              <a:rPr lang="en-US" b="0" i="0" dirty="0" err="1"/>
              <a:t>Kemter</a:t>
            </a:r>
            <a:r>
              <a:rPr lang="en-US" b="0" i="0" dirty="0"/>
              <a:t> A, Strasser J, von </a:t>
            </a:r>
            <a:r>
              <a:rPr lang="en-US" b="0" i="0" dirty="0" err="1"/>
              <a:t>Bardeleben</a:t>
            </a:r>
            <a:r>
              <a:rPr lang="en-US" b="0" i="0" dirty="0"/>
              <a:t> U, </a:t>
            </a:r>
            <a:r>
              <a:rPr lang="en-US" b="0" i="0" dirty="0" err="1"/>
              <a:t>Gugger</a:t>
            </a:r>
            <a:r>
              <a:rPr lang="en-US" b="0" i="0" dirty="0"/>
              <a:t> B, Walter M, </a:t>
            </a:r>
            <a:r>
              <a:rPr lang="en-US" b="0" i="0" dirty="0" err="1"/>
              <a:t>Dürsteler</a:t>
            </a:r>
            <a:r>
              <a:rPr lang="en-US" b="0" i="0" dirty="0"/>
              <a:t> KM, Vogel M. Use of </a:t>
            </a:r>
            <a:r>
              <a:rPr lang="en-US" b="0" i="0" dirty="0" err="1"/>
              <a:t>microdoses</a:t>
            </a:r>
            <a:r>
              <a:rPr lang="en-US" b="0" i="0" dirty="0"/>
              <a:t> for induction of buprenorphine treatment with overlapping full opioid agonist use: the Bernese method. </a:t>
            </a:r>
            <a:r>
              <a:rPr lang="en-US" b="0" i="0" dirty="0" err="1"/>
              <a:t>Subst</a:t>
            </a:r>
            <a:r>
              <a:rPr lang="en-US" b="0" i="0" dirty="0"/>
              <a:t> Abuse </a:t>
            </a:r>
            <a:r>
              <a:rPr lang="en-US" b="0" i="0" dirty="0" err="1"/>
              <a:t>Rehabil</a:t>
            </a:r>
            <a:r>
              <a:rPr lang="en-US" b="0" i="0" dirty="0"/>
              <a:t>. 2016 Jul 20;7:99-105. </a:t>
            </a:r>
            <a:r>
              <a:rPr lang="en-US" b="0" i="0" dirty="0" err="1"/>
              <a:t>doi</a:t>
            </a:r>
            <a:r>
              <a:rPr lang="en-US" b="0" i="0" dirty="0"/>
              <a:t>: 10.2147/SAR.S109919. PMID: 27499655; PMCID: PMC4959756.</a:t>
            </a:r>
            <a:endParaRPr lang="en-US" dirty="0"/>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46</a:t>
            </a:fld>
            <a:endParaRPr lang="en-US"/>
          </a:p>
        </p:txBody>
      </p:sp>
    </p:spTree>
    <p:extLst>
      <p:ext uri="{BB962C8B-B14F-4D97-AF65-F5344CB8AC3E}">
        <p14:creationId xmlns:p14="http://schemas.microsoft.com/office/powerpoint/2010/main" val="3518336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Fira Sans" panose="020B0503050000020004" pitchFamily="34" charset="0"/>
              </a:rPr>
              <a:t>Mechanism behind precipitated withdrawal mechanism as well as bridging: Partial agonist opioid with high affinity for μ-receptors replaces the full opioid agonist rapidly over a short period of time causing a massive change in the net μ-receptor activation leading to rapid precipitated withdrawal. This can be mitigated by bridging, where the gradual introduction of higher affinity partial agonist opioids can help minimize withdrawal symptoms.</a:t>
            </a:r>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47</a:t>
            </a:fld>
            <a:endParaRPr lang="en-US"/>
          </a:p>
        </p:txBody>
      </p:sp>
    </p:spTree>
    <p:extLst>
      <p:ext uri="{BB962C8B-B14F-4D97-AF65-F5344CB8AC3E}">
        <p14:creationId xmlns:p14="http://schemas.microsoft.com/office/powerpoint/2010/main" val="3916863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using full agonists, the body deregulates mu receptors</a:t>
            </a:r>
          </a:p>
          <a:p>
            <a:endParaRPr lang="en-US" sz="1200" dirty="0"/>
          </a:p>
          <a:p>
            <a:r>
              <a:rPr lang="en-US" sz="1200" dirty="0"/>
              <a:t>I like to imagine a field of empty receptors, mostly filled with full agonists then physically going in a replacing one. </a:t>
            </a:r>
          </a:p>
          <a:p>
            <a:r>
              <a:rPr lang="en-US" sz="1200" dirty="0"/>
              <a:t>One receptor at a time please. </a:t>
            </a:r>
          </a:p>
          <a:p>
            <a:r>
              <a:rPr lang="en-US" sz="1200" dirty="0"/>
              <a:t>Go as slow as you want. You’ve only replaced one receptor. </a:t>
            </a:r>
          </a:p>
          <a:p>
            <a:endParaRPr lang="en-US" sz="1200" dirty="0"/>
          </a:p>
          <a:p>
            <a:r>
              <a:rPr lang="en-US" sz="1200" dirty="0"/>
              <a:t>Buprenorphine causes  “re-sensitization” of the opioid receptors</a:t>
            </a:r>
          </a:p>
          <a:p>
            <a:r>
              <a:rPr lang="en-US" sz="1200" dirty="0"/>
              <a:t>Low dose approach allows Up-regulation of opioid Receptors to prevent opioid withdrawal</a:t>
            </a:r>
          </a:p>
          <a:p>
            <a:endParaRPr lang="en-US" sz="1200" dirty="0"/>
          </a:p>
          <a:p>
            <a:r>
              <a:rPr lang="en-US" sz="1200" dirty="0"/>
              <a:t>You might have heard this protocol called a </a:t>
            </a:r>
            <a:r>
              <a:rPr lang="en-US" sz="1200" dirty="0" err="1"/>
              <a:t>microinduction</a:t>
            </a:r>
            <a:r>
              <a:rPr lang="en-US" sz="1200" dirty="0"/>
              <a:t>- see here where De Aquino calls it a micro induction and the Swiss in Bern call it the Bernese method</a:t>
            </a:r>
          </a:p>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49</a:t>
            </a:fld>
            <a:endParaRPr lang="en-US"/>
          </a:p>
        </p:txBody>
      </p:sp>
    </p:spTree>
    <p:extLst>
      <p:ext uri="{BB962C8B-B14F-4D97-AF65-F5344CB8AC3E}">
        <p14:creationId xmlns:p14="http://schemas.microsoft.com/office/powerpoint/2010/main" val="214483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image from Dr. </a:t>
            </a:r>
            <a:r>
              <a:rPr lang="en-US" dirty="0" err="1"/>
              <a:t>Saitz</a:t>
            </a:r>
            <a:endParaRPr lang="en-US" dirty="0"/>
          </a:p>
          <a:p>
            <a:r>
              <a:rPr lang="en-US" b="0" i="0" dirty="0">
                <a:solidFill>
                  <a:srgbClr val="333333"/>
                </a:solidFill>
                <a:effectLst/>
                <a:latin typeface="Guardian TextSans Web"/>
              </a:rPr>
              <a:t> The National Institute on Alcohol Abuse and Alcoholism (NIAAA) defines risky alcohol use for men aged 65 years or younger as having more than 4 drinks on any day or more than 14 standard drinks per week. For women or men older than 65 years, risky alcohol use is defined as having more than 3 drinks on any day or more than 7 standard drinks per week. A standard drink is 12 oz of beer, 8 to 9 oz of malt liquor, 5 oz of wine, or 1.5 oz of distilled spirits. Binge drinking is when blood alcohol concentration meets or exceeds 0.08%, which typically occurs when women have 4 or more drinks and men have 5 or more drinks within about 2 hours.</a:t>
            </a:r>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7</a:t>
            </a:fld>
            <a:endParaRPr lang="en-US"/>
          </a:p>
        </p:txBody>
      </p:sp>
    </p:spTree>
    <p:extLst>
      <p:ext uri="{BB962C8B-B14F-4D97-AF65-F5344CB8AC3E}">
        <p14:creationId xmlns:p14="http://schemas.microsoft.com/office/powerpoint/2010/main" val="3353650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err="1"/>
              <a:t>microdose</a:t>
            </a:r>
            <a:r>
              <a:rPr lang="en-US" dirty="0"/>
              <a:t> has lay and pharmacologic connotations</a:t>
            </a:r>
          </a:p>
          <a:p>
            <a:r>
              <a:rPr lang="en-US" dirty="0"/>
              <a:t>Most often associated with LSD and psylocibin</a:t>
            </a:r>
          </a:p>
          <a:p>
            <a:r>
              <a:rPr lang="en-US" b="0" i="0" dirty="0">
                <a:solidFill>
                  <a:srgbClr val="1C1D1E"/>
                </a:solidFill>
                <a:effectLst/>
                <a:latin typeface="Open Sans" panose="020B0606030504020204" pitchFamily="34" charset="0"/>
              </a:rPr>
              <a:t>In the pharmacology literature, ‘</a:t>
            </a:r>
            <a:r>
              <a:rPr lang="en-US" b="0" i="0" dirty="0" err="1">
                <a:solidFill>
                  <a:srgbClr val="1C1D1E"/>
                </a:solidFill>
                <a:effectLst/>
                <a:latin typeface="Open Sans" panose="020B0606030504020204" pitchFamily="34" charset="0"/>
              </a:rPr>
              <a:t>microdoses</a:t>
            </a:r>
            <a:r>
              <a:rPr lang="en-US" b="0" i="0" dirty="0">
                <a:solidFill>
                  <a:srgbClr val="1C1D1E"/>
                </a:solidFill>
                <a:effectLst/>
                <a:latin typeface="Open Sans" panose="020B0606030504020204" pitchFamily="34" charset="0"/>
              </a:rPr>
              <a:t>’ are those, often in the range of micrograms, that are designed to have no therapeutic effect or benefit. </a:t>
            </a:r>
          </a:p>
          <a:p>
            <a:r>
              <a:rPr lang="en-US" b="0" i="0" dirty="0">
                <a:solidFill>
                  <a:srgbClr val="212121"/>
                </a:solidFill>
                <a:effectLst/>
                <a:latin typeface="Cambria" panose="02040503050406030204" pitchFamily="18" charset="0"/>
              </a:rPr>
              <a:t>Bernese method, </a:t>
            </a:r>
            <a:r>
              <a:rPr lang="en-US" b="0" i="0" dirty="0" err="1">
                <a:solidFill>
                  <a:srgbClr val="212121"/>
                </a:solidFill>
                <a:effectLst/>
                <a:latin typeface="Cambria" panose="02040503050406030204" pitchFamily="18" charset="0"/>
              </a:rPr>
              <a:t>ie</a:t>
            </a:r>
            <a:r>
              <a:rPr lang="en-US" b="0" i="0" dirty="0">
                <a:solidFill>
                  <a:srgbClr val="212121"/>
                </a:solidFill>
                <a:effectLst/>
                <a:latin typeface="Cambria" panose="02040503050406030204" pitchFamily="18" charset="0"/>
              </a:rPr>
              <a:t>, gradual induction overlapping with full agonist use</a:t>
            </a:r>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50</a:t>
            </a:fld>
            <a:endParaRPr lang="en-US"/>
          </a:p>
        </p:txBody>
      </p:sp>
    </p:spTree>
    <p:extLst>
      <p:ext uri="{BB962C8B-B14F-4D97-AF65-F5344CB8AC3E}">
        <p14:creationId xmlns:p14="http://schemas.microsoft.com/office/powerpoint/2010/main" val="3582815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of receptors filled with agonist or car speedometer</a:t>
            </a:r>
          </a:p>
          <a:p>
            <a:r>
              <a:rPr lang="en-US" dirty="0"/>
              <a:t>Choose a metaphor that works for you</a:t>
            </a:r>
          </a:p>
          <a:p>
            <a:endParaRPr lang="en-US" dirty="0"/>
          </a:p>
          <a:p>
            <a:r>
              <a:rPr lang="en-US" dirty="0"/>
              <a:t>My car gas tank is filled with receptors</a:t>
            </a:r>
          </a:p>
        </p:txBody>
      </p:sp>
      <p:sp>
        <p:nvSpPr>
          <p:cNvPr id="4" name="Slide Number Placeholder 3"/>
          <p:cNvSpPr>
            <a:spLocks noGrp="1"/>
          </p:cNvSpPr>
          <p:nvPr>
            <p:ph type="sldNum" sz="quarter" idx="5"/>
          </p:nvPr>
        </p:nvSpPr>
        <p:spPr/>
        <p:txBody>
          <a:bodyPr/>
          <a:lstStyle/>
          <a:p>
            <a:fld id="{0DE36C02-543D-4D76-A331-BCF120869BF5}" type="slidenum">
              <a:rPr lang="en-US" smtClean="0"/>
              <a:t>51</a:t>
            </a:fld>
            <a:endParaRPr lang="en-US"/>
          </a:p>
        </p:txBody>
      </p:sp>
    </p:spTree>
    <p:extLst>
      <p:ext uri="{BB962C8B-B14F-4D97-AF65-F5344CB8AC3E}">
        <p14:creationId xmlns:p14="http://schemas.microsoft.com/office/powerpoint/2010/main" val="1042561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Minimal withdrawal symptoms</a:t>
            </a:r>
          </a:p>
          <a:p>
            <a:r>
              <a:rPr lang="en-US" dirty="0"/>
              <a:t>Not no withdrawal symptoms</a:t>
            </a:r>
          </a:p>
        </p:txBody>
      </p:sp>
      <p:sp>
        <p:nvSpPr>
          <p:cNvPr id="4" name="Slide Number Placeholder 3"/>
          <p:cNvSpPr>
            <a:spLocks noGrp="1"/>
          </p:cNvSpPr>
          <p:nvPr>
            <p:ph type="sldNum" sz="quarter" idx="5"/>
          </p:nvPr>
        </p:nvSpPr>
        <p:spPr/>
        <p:txBody>
          <a:bodyPr/>
          <a:lstStyle/>
          <a:p>
            <a:fld id="{0DE36C02-543D-4D76-A331-BCF120869BF5}" type="slidenum">
              <a:rPr lang="en-US" smtClean="0"/>
              <a:t>52</a:t>
            </a:fld>
            <a:endParaRPr lang="en-US"/>
          </a:p>
        </p:txBody>
      </p:sp>
    </p:spTree>
    <p:extLst>
      <p:ext uri="{BB962C8B-B14F-4D97-AF65-F5344CB8AC3E}">
        <p14:creationId xmlns:p14="http://schemas.microsoft.com/office/powerpoint/2010/main" val="3555291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53</a:t>
            </a:fld>
            <a:endParaRPr lang="en-US"/>
          </a:p>
        </p:txBody>
      </p:sp>
    </p:spTree>
    <p:extLst>
      <p:ext uri="{BB962C8B-B14F-4D97-AF65-F5344CB8AC3E}">
        <p14:creationId xmlns:p14="http://schemas.microsoft.com/office/powerpoint/2010/main" val="1940867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54</a:t>
            </a:fld>
            <a:endParaRPr lang="en-US"/>
          </a:p>
        </p:txBody>
      </p:sp>
    </p:spTree>
    <p:extLst>
      <p:ext uri="{BB962C8B-B14F-4D97-AF65-F5344CB8AC3E}">
        <p14:creationId xmlns:p14="http://schemas.microsoft.com/office/powerpoint/2010/main" val="3274493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AFD60-8ADC-4B12-A600-4B94994E33E7}" type="slidenum">
              <a:rPr lang="en-US" smtClean="0"/>
              <a:t>56</a:t>
            </a:fld>
            <a:endParaRPr lang="en-US"/>
          </a:p>
        </p:txBody>
      </p:sp>
    </p:spTree>
    <p:extLst>
      <p:ext uri="{BB962C8B-B14F-4D97-AF65-F5344CB8AC3E}">
        <p14:creationId xmlns:p14="http://schemas.microsoft.com/office/powerpoint/2010/main" val="2829066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symptoms of withdrawal, repeat that day’s dose for an additional day then begin gradually increasing again (</a:t>
            </a:r>
            <a:r>
              <a:rPr lang="en-US" dirty="0" err="1"/>
              <a:t>eg</a:t>
            </a:r>
            <a:r>
              <a:rPr lang="en-US" dirty="0"/>
              <a:t> if withdrawal symptoms on day 4, repeat day 4’s dose on day 5, if tolerated increase dose the following day) ---can also slow down protocol for more gradual dose increases if repeated symptoms of withdrawal</a:t>
            </a:r>
          </a:p>
          <a:p>
            <a:endParaRPr lang="en-US" dirty="0"/>
          </a:p>
          <a:p>
            <a:r>
              <a:rPr lang="en-US" dirty="0"/>
              <a:t>Pain clinic is doing extremely slow, 1 month long induction</a:t>
            </a:r>
          </a:p>
        </p:txBody>
      </p:sp>
      <p:sp>
        <p:nvSpPr>
          <p:cNvPr id="4" name="Slide Number Placeholder 3"/>
          <p:cNvSpPr>
            <a:spLocks noGrp="1"/>
          </p:cNvSpPr>
          <p:nvPr>
            <p:ph type="sldNum" sz="quarter" idx="5"/>
          </p:nvPr>
        </p:nvSpPr>
        <p:spPr/>
        <p:txBody>
          <a:bodyPr/>
          <a:lstStyle/>
          <a:p>
            <a:fld id="{053AFD60-8ADC-4B12-A600-4B94994E33E7}" type="slidenum">
              <a:rPr lang="en-US" smtClean="0"/>
              <a:t>58</a:t>
            </a:fld>
            <a:endParaRPr lang="en-US"/>
          </a:p>
        </p:txBody>
      </p:sp>
    </p:spTree>
    <p:extLst>
      <p:ext uri="{BB962C8B-B14F-4D97-AF65-F5344CB8AC3E}">
        <p14:creationId xmlns:p14="http://schemas.microsoft.com/office/powerpoint/2010/main" val="2919342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symptoms </a:t>
            </a:r>
          </a:p>
        </p:txBody>
      </p:sp>
      <p:sp>
        <p:nvSpPr>
          <p:cNvPr id="4" name="Slide Number Placeholder 3"/>
          <p:cNvSpPr>
            <a:spLocks noGrp="1"/>
          </p:cNvSpPr>
          <p:nvPr>
            <p:ph type="sldNum" sz="quarter" idx="5"/>
          </p:nvPr>
        </p:nvSpPr>
        <p:spPr/>
        <p:txBody>
          <a:bodyPr/>
          <a:lstStyle/>
          <a:p>
            <a:fld id="{0DE36C02-543D-4D76-A331-BCF120869BF5}" type="slidenum">
              <a:rPr lang="en-US" smtClean="0"/>
              <a:t>60</a:t>
            </a:fld>
            <a:endParaRPr lang="en-US"/>
          </a:p>
        </p:txBody>
      </p:sp>
    </p:spTree>
    <p:extLst>
      <p:ext uri="{BB962C8B-B14F-4D97-AF65-F5344CB8AC3E}">
        <p14:creationId xmlns:p14="http://schemas.microsoft.com/office/powerpoint/2010/main" val="3556951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Harm reduction is a spectrum of strategies from safer use, to managed use, to abstinence - to meet users of drugs “where they’re at,” addressing conditions of use along with the use itself</a:t>
            </a:r>
          </a:p>
          <a:p>
            <a:pPr marL="0" indent="0" algn="l" fontAlgn="base">
              <a:buNone/>
            </a:pPr>
            <a:r>
              <a:rPr lang="en-US" b="0" i="0" dirty="0">
                <a:solidFill>
                  <a:srgbClr val="4F4F4F"/>
                </a:solidFill>
                <a:effectLst/>
                <a:latin typeface="Public Sans"/>
              </a:rPr>
              <a:t>“Has been proven to:</a:t>
            </a:r>
          </a:p>
          <a:p>
            <a:pPr algn="l" fontAlgn="base">
              <a:buFont typeface="Arial" panose="020B0604020202020204" pitchFamily="34" charset="0"/>
              <a:buChar char="•"/>
            </a:pPr>
            <a:r>
              <a:rPr lang="en-US" b="0" i="0" dirty="0">
                <a:solidFill>
                  <a:srgbClr val="333333"/>
                </a:solidFill>
                <a:effectLst/>
                <a:latin typeface="inherit"/>
              </a:rPr>
              <a:t>Support people who to choose to reduce or stop their opioid use stop using drugs</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Increase the likelihood that a person will continue to not use drugs</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Reduce opioid use and symptoms related to opioid use disorder</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Reduce the risk of infectious disease transmission</a:t>
            </a:r>
            <a:endParaRPr lang="en-US" b="0" i="0" dirty="0">
              <a:solidFill>
                <a:srgbClr val="333333"/>
              </a:solidFill>
              <a:effectLst/>
              <a:latin typeface="public sans"/>
            </a:endParaRPr>
          </a:p>
          <a:p>
            <a:pPr algn="l" fontAlgn="base">
              <a:buFont typeface="Arial" panose="020B0604020202020204" pitchFamily="34" charset="0"/>
              <a:buChar char="•"/>
            </a:pPr>
            <a:r>
              <a:rPr lang="en-US" b="0" i="0" dirty="0">
                <a:solidFill>
                  <a:srgbClr val="333333"/>
                </a:solidFill>
                <a:effectLst/>
                <a:latin typeface="inherit"/>
              </a:rPr>
              <a:t>Reduce the chances of an overdose related death”</a:t>
            </a:r>
            <a:endParaRPr lang="en-US" b="0" i="0" dirty="0">
              <a:solidFill>
                <a:srgbClr val="333333"/>
              </a:solidFill>
              <a:effectLst/>
              <a:latin typeface="public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62</a:t>
            </a:fld>
            <a:endParaRPr lang="en-US"/>
          </a:p>
        </p:txBody>
      </p:sp>
    </p:spTree>
    <p:extLst>
      <p:ext uri="{BB962C8B-B14F-4D97-AF65-F5344CB8AC3E}">
        <p14:creationId xmlns:p14="http://schemas.microsoft.com/office/powerpoint/2010/main" val="799864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spectrum of substance use then, who then has a use disorder? </a:t>
            </a:r>
          </a:p>
          <a:p>
            <a:r>
              <a:rPr lang="en-US" dirty="0"/>
              <a:t>Can you tell only from the amount consumed? </a:t>
            </a:r>
          </a:p>
          <a:p>
            <a:r>
              <a:rPr lang="en-US" dirty="0"/>
              <a:t>Can you diagnose any of these patients with this information?</a:t>
            </a:r>
          </a:p>
        </p:txBody>
      </p:sp>
      <p:sp>
        <p:nvSpPr>
          <p:cNvPr id="4" name="Slide Number Placeholder 3"/>
          <p:cNvSpPr>
            <a:spLocks noGrp="1"/>
          </p:cNvSpPr>
          <p:nvPr>
            <p:ph type="sldNum" sz="quarter" idx="5"/>
          </p:nvPr>
        </p:nvSpPr>
        <p:spPr/>
        <p:txBody>
          <a:bodyPr/>
          <a:lstStyle/>
          <a:p>
            <a:fld id="{0DE36C02-543D-4D76-A331-BCF120869BF5}" type="slidenum">
              <a:rPr lang="en-US" smtClean="0"/>
              <a:t>8</a:t>
            </a:fld>
            <a:endParaRPr lang="en-US"/>
          </a:p>
        </p:txBody>
      </p:sp>
    </p:spTree>
    <p:extLst>
      <p:ext uri="{BB962C8B-B14F-4D97-AF65-F5344CB8AC3E}">
        <p14:creationId xmlns:p14="http://schemas.microsoft.com/office/powerpoint/2010/main" val="333257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 is in your system’s toxicology order</a:t>
            </a:r>
          </a:p>
          <a:p>
            <a:r>
              <a:rPr lang="en-US" dirty="0"/>
              <a:t>Many may not include buprenorphine at all</a:t>
            </a:r>
          </a:p>
          <a:p>
            <a:r>
              <a:rPr lang="en-US" dirty="0"/>
              <a:t>Many do not include fentanyl</a:t>
            </a:r>
          </a:p>
          <a:p>
            <a:endParaRPr lang="en-US" dirty="0"/>
          </a:p>
          <a:p>
            <a:r>
              <a:rPr lang="en-US" dirty="0"/>
              <a:t>If they do, what are the detection times?</a:t>
            </a:r>
          </a:p>
        </p:txBody>
      </p:sp>
      <p:sp>
        <p:nvSpPr>
          <p:cNvPr id="4" name="Slide Number Placeholder 3"/>
          <p:cNvSpPr>
            <a:spLocks noGrp="1"/>
          </p:cNvSpPr>
          <p:nvPr>
            <p:ph type="sldNum" sz="quarter" idx="5"/>
          </p:nvPr>
        </p:nvSpPr>
        <p:spPr/>
        <p:txBody>
          <a:bodyPr/>
          <a:lstStyle/>
          <a:p>
            <a:fld id="{0DE36C02-543D-4D76-A331-BCF120869BF5}" type="slidenum">
              <a:rPr lang="en-US" smtClean="0"/>
              <a:t>64</a:t>
            </a:fld>
            <a:endParaRPr lang="en-US"/>
          </a:p>
        </p:txBody>
      </p:sp>
    </p:spTree>
    <p:extLst>
      <p:ext uri="{BB962C8B-B14F-4D97-AF65-F5344CB8AC3E}">
        <p14:creationId xmlns:p14="http://schemas.microsoft.com/office/powerpoint/2010/main" val="2517270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 is in your tox screen</a:t>
            </a:r>
          </a:p>
          <a:p>
            <a:r>
              <a:rPr lang="en-US" dirty="0"/>
              <a:t>Many ONLY test for nordiazepam family</a:t>
            </a:r>
          </a:p>
        </p:txBody>
      </p:sp>
      <p:sp>
        <p:nvSpPr>
          <p:cNvPr id="4" name="Slide Number Placeholder 3"/>
          <p:cNvSpPr>
            <a:spLocks noGrp="1"/>
          </p:cNvSpPr>
          <p:nvPr>
            <p:ph type="sldNum" sz="quarter" idx="5"/>
          </p:nvPr>
        </p:nvSpPr>
        <p:spPr/>
        <p:txBody>
          <a:bodyPr/>
          <a:lstStyle/>
          <a:p>
            <a:fld id="{0DE36C02-543D-4D76-A331-BCF120869BF5}" type="slidenum">
              <a:rPr lang="en-US" smtClean="0"/>
              <a:t>66</a:t>
            </a:fld>
            <a:endParaRPr lang="en-US"/>
          </a:p>
        </p:txBody>
      </p:sp>
    </p:spTree>
    <p:extLst>
      <p:ext uri="{BB962C8B-B14F-4D97-AF65-F5344CB8AC3E}">
        <p14:creationId xmlns:p14="http://schemas.microsoft.com/office/powerpoint/2010/main" val="823890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Buprenorphine has less respiratory depression than full agonists</a:t>
            </a:r>
          </a:p>
          <a:p>
            <a:r>
              <a:rPr lang="en-US" sz="2000" dirty="0"/>
              <a:t>Distinguish:</a:t>
            </a:r>
          </a:p>
          <a:p>
            <a:pPr lvl="1"/>
            <a:r>
              <a:rPr lang="en-US" sz="2000" dirty="0"/>
              <a:t>Low dose benzodiazepine therapeutic use (look for anxiety, mood or sleep disorders), or misuse of relatively low doses (may be self treatment)</a:t>
            </a:r>
          </a:p>
          <a:p>
            <a:pPr lvl="1"/>
            <a:r>
              <a:rPr lang="en-US" sz="2000" dirty="0"/>
              <a:t>Higher dose misuse or binge use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67</a:t>
            </a:fld>
            <a:endParaRPr lang="en-US"/>
          </a:p>
        </p:txBody>
      </p:sp>
    </p:spTree>
    <p:extLst>
      <p:ext uri="{BB962C8B-B14F-4D97-AF65-F5344CB8AC3E}">
        <p14:creationId xmlns:p14="http://schemas.microsoft.com/office/powerpoint/2010/main" val="408863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place for a pause- </a:t>
            </a:r>
          </a:p>
        </p:txBody>
      </p:sp>
      <p:sp>
        <p:nvSpPr>
          <p:cNvPr id="4" name="Slide Number Placeholder 3"/>
          <p:cNvSpPr>
            <a:spLocks noGrp="1"/>
          </p:cNvSpPr>
          <p:nvPr>
            <p:ph type="sldNum" sz="quarter" idx="5"/>
          </p:nvPr>
        </p:nvSpPr>
        <p:spPr/>
        <p:txBody>
          <a:bodyPr/>
          <a:lstStyle/>
          <a:p>
            <a:fld id="{0DE36C02-543D-4D76-A331-BCF120869BF5}" type="slidenum">
              <a:rPr lang="en-US" smtClean="0"/>
              <a:t>68</a:t>
            </a:fld>
            <a:endParaRPr lang="en-US"/>
          </a:p>
        </p:txBody>
      </p:sp>
    </p:spTree>
    <p:extLst>
      <p:ext uri="{BB962C8B-B14F-4D97-AF65-F5344CB8AC3E}">
        <p14:creationId xmlns:p14="http://schemas.microsoft.com/office/powerpoint/2010/main" val="1910967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 name="Google Shape;4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General reflection question:  Have you seen a patient in a similar situation before?</a:t>
            </a:r>
            <a:endParaRPr dirty="0"/>
          </a:p>
          <a:p>
            <a:pPr marL="0" lvl="0" indent="0" algn="l" rtl="0">
              <a:spcBef>
                <a:spcPts val="0"/>
              </a:spcBef>
              <a:spcAft>
                <a:spcPts val="0"/>
              </a:spcAft>
              <a:buSzPts val="1800"/>
              <a:buNone/>
            </a:pPr>
            <a:r>
              <a:rPr lang="en-US" dirty="0"/>
              <a:t>Key Points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0547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social movement focused on drug use</a:t>
            </a:r>
          </a:p>
          <a:p>
            <a:endParaRPr lang="en-US" dirty="0"/>
          </a:p>
          <a:p>
            <a:r>
              <a:rPr lang="en-US" dirty="0"/>
              <a:t>Based in a foundation of work done by activists and leaders many of whom were from marginalized communities, often people of color who recognized the dignity of individuals who used substances</a:t>
            </a:r>
          </a:p>
          <a:p>
            <a:r>
              <a:rPr lang="en-US" dirty="0"/>
              <a:t>Origins in 1980s during AIDS epidemic</a:t>
            </a:r>
          </a:p>
        </p:txBody>
      </p:sp>
      <p:sp>
        <p:nvSpPr>
          <p:cNvPr id="4" name="Slide Number Placeholder 3"/>
          <p:cNvSpPr>
            <a:spLocks noGrp="1"/>
          </p:cNvSpPr>
          <p:nvPr>
            <p:ph type="sldNum" sz="quarter" idx="5"/>
          </p:nvPr>
        </p:nvSpPr>
        <p:spPr/>
        <p:txBody>
          <a:bodyPr/>
          <a:lstStyle/>
          <a:p>
            <a:fld id="{0816D67C-1011-471F-BCD5-18BEBC97AE9C}" type="slidenum">
              <a:rPr lang="en-US" smtClean="0"/>
              <a:t>71</a:t>
            </a:fld>
            <a:endParaRPr lang="en-US"/>
          </a:p>
        </p:txBody>
      </p:sp>
    </p:spTree>
    <p:extLst>
      <p:ext uri="{BB962C8B-B14F-4D97-AF65-F5344CB8AC3E}">
        <p14:creationId xmlns:p14="http://schemas.microsoft.com/office/powerpoint/2010/main" val="3943825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are familiar with harm reduction (HR)</a:t>
            </a:r>
          </a:p>
          <a:p>
            <a:r>
              <a:rPr lang="en-US" dirty="0"/>
              <a:t>Some of you are uncomfortable with the idea and maybe thinking of radical ideas but all of primary care is harm reduction</a:t>
            </a:r>
          </a:p>
        </p:txBody>
      </p:sp>
      <p:sp>
        <p:nvSpPr>
          <p:cNvPr id="4" name="Slide Number Placeholder 3"/>
          <p:cNvSpPr>
            <a:spLocks noGrp="1"/>
          </p:cNvSpPr>
          <p:nvPr>
            <p:ph type="sldNum" sz="quarter" idx="5"/>
          </p:nvPr>
        </p:nvSpPr>
        <p:spPr/>
        <p:txBody>
          <a:bodyPr/>
          <a:lstStyle/>
          <a:p>
            <a:fld id="{0DE36C02-543D-4D76-A331-BCF120869BF5}" type="slidenum">
              <a:rPr lang="en-US" smtClean="0"/>
              <a:t>72</a:t>
            </a:fld>
            <a:endParaRPr lang="en-US"/>
          </a:p>
        </p:txBody>
      </p:sp>
    </p:spTree>
    <p:extLst>
      <p:ext uri="{BB962C8B-B14F-4D97-AF65-F5344CB8AC3E}">
        <p14:creationId xmlns:p14="http://schemas.microsoft.com/office/powerpoint/2010/main" val="799309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73</a:t>
            </a:fld>
            <a:endParaRPr lang="en-US"/>
          </a:p>
        </p:txBody>
      </p:sp>
    </p:spTree>
    <p:extLst>
      <p:ext uri="{BB962C8B-B14F-4D97-AF65-F5344CB8AC3E}">
        <p14:creationId xmlns:p14="http://schemas.microsoft.com/office/powerpoint/2010/main" val="963351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74</a:t>
            </a:fld>
            <a:endParaRPr lang="en-US"/>
          </a:p>
        </p:txBody>
      </p:sp>
    </p:spTree>
    <p:extLst>
      <p:ext uri="{BB962C8B-B14F-4D97-AF65-F5344CB8AC3E}">
        <p14:creationId xmlns:p14="http://schemas.microsoft.com/office/powerpoint/2010/main" val="2474678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i="0" u="none" strike="noStrike" dirty="0">
                <a:solidFill>
                  <a:srgbClr val="000000"/>
                </a:solidFill>
                <a:effectLst/>
                <a:latin typeface="Calibri Light" panose="020F0302020204030204" pitchFamily="34" charset="0"/>
              </a:rPr>
              <a:t>Principles of Harm Reduction for Medical Providers</a:t>
            </a:r>
            <a:endParaRPr lang="en-US" sz="1800" b="0" i="0" u="none" strike="noStrike" dirty="0">
              <a:solidFill>
                <a:srgbClr val="000000"/>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Accepts that drug use is part of our world, and works to minimize its harm</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Understands drug use as a continuum of behaviors from severe abuse to total abstinence, and acknowledges that some ways of using drugs are safer than others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Establishes quality of life - not necessarily cessation of all drug use - as the criteria for successful interventions and policies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Practices non-judgmental, non-coercive provision of services and resources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Affirms drug users themselves as the primary agents of reducing harm, and seeks to empower users in strategies which meet their actual conditions of use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Does not attempt to minimize or ignore the real and tragic harm associated with drug use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r>
              <a:rPr lang="en-US" sz="1800" b="0" i="0" u="none" strike="noStrike" dirty="0">
                <a:solidFill>
                  <a:srgbClr val="000000"/>
                </a:solidFill>
                <a:effectLst/>
                <a:latin typeface="Calibri" panose="020F0502020204030204" pitchFamily="34" charset="0"/>
              </a:rPr>
              <a:t>7.   Recognizes that the realities of poverty, racism, trauma, and other social inequalities affect vulnerability to and capacity for dealing with drug-related harm</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75</a:t>
            </a:fld>
            <a:endParaRPr lang="en-US"/>
          </a:p>
        </p:txBody>
      </p:sp>
    </p:spTree>
    <p:extLst>
      <p:ext uri="{BB962C8B-B14F-4D97-AF65-F5344CB8AC3E}">
        <p14:creationId xmlns:p14="http://schemas.microsoft.com/office/powerpoint/2010/main" val="284064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a:t>
            </a:r>
            <a:r>
              <a:rPr lang="en-US" b="0" i="0" dirty="0">
                <a:solidFill>
                  <a:srgbClr val="444444"/>
                </a:solidFill>
                <a:effectLst/>
                <a:latin typeface="Roboto" panose="02000000000000000000" pitchFamily="2" charset="0"/>
              </a:rPr>
              <a:t>American Psychiatric Association </a:t>
            </a:r>
            <a:r>
              <a:rPr lang="en-US" b="0" i="0" dirty="0">
                <a:solidFill>
                  <a:srgbClr val="222222"/>
                </a:solidFill>
                <a:effectLst/>
                <a:latin typeface="Roboto" panose="02000000000000000000" pitchFamily="2" charset="0"/>
              </a:rPr>
              <a:t>Diagnostic and Statistical Manual of Mental Disorders- 11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The key to this framework is that the focus is not on the FACT that a person is using substances but the WHY and 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The dx of a use disorder is not about USE and more about the DISORDERED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For some cases, there are significant consequences of use even at lower levels of consumptions. That might be because of the substance used, but it might also be because of the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Roboto" panose="02000000000000000000" pitchFamily="2" charset="0"/>
              </a:rPr>
              <a:t> sometimes lumped into 4 categories- sometimes with categories such as risky use, social problems, impaired control, and physical dependence</a:t>
            </a:r>
          </a:p>
          <a:p>
            <a:endParaRPr lang="en-US" dirty="0"/>
          </a:p>
        </p:txBody>
      </p:sp>
      <p:sp>
        <p:nvSpPr>
          <p:cNvPr id="4" name="Slide Number Placeholder 3"/>
          <p:cNvSpPr>
            <a:spLocks noGrp="1"/>
          </p:cNvSpPr>
          <p:nvPr>
            <p:ph type="sldNum" sz="quarter" idx="5"/>
          </p:nvPr>
        </p:nvSpPr>
        <p:spPr/>
        <p:txBody>
          <a:bodyPr/>
          <a:lstStyle/>
          <a:p>
            <a:fld id="{0DE36C02-543D-4D76-A331-BCF120869BF5}" type="slidenum">
              <a:rPr lang="en-US" smtClean="0"/>
              <a:t>9</a:t>
            </a:fld>
            <a:endParaRPr lang="en-US"/>
          </a:p>
        </p:txBody>
      </p:sp>
    </p:spTree>
    <p:extLst>
      <p:ext uri="{BB962C8B-B14F-4D97-AF65-F5344CB8AC3E}">
        <p14:creationId xmlns:p14="http://schemas.microsoft.com/office/powerpoint/2010/main" val="1444624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 name="Google Shape;4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General reflection question:  Have you seen a patient in a similar situation before?</a:t>
            </a:r>
            <a:endParaRPr dirty="0"/>
          </a:p>
          <a:p>
            <a:pPr marL="0" lvl="0" indent="0" algn="l" rtl="0">
              <a:spcBef>
                <a:spcPts val="0"/>
              </a:spcBef>
              <a:spcAft>
                <a:spcPts val="0"/>
              </a:spcAft>
              <a:buSzPts val="1800"/>
              <a:buNone/>
            </a:pPr>
            <a:r>
              <a:rPr lang="en-US" dirty="0"/>
              <a:t>Key Points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54694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77</a:t>
            </a:fld>
            <a:endParaRPr lang="en-US"/>
          </a:p>
        </p:txBody>
      </p:sp>
    </p:spTree>
    <p:extLst>
      <p:ext uri="{BB962C8B-B14F-4D97-AF65-F5344CB8AC3E}">
        <p14:creationId xmlns:p14="http://schemas.microsoft.com/office/powerpoint/2010/main" val="32360281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your reasons for use? Instead of just stop or even why are you using? Shows that there are reasons. Those reasons are real. </a:t>
            </a:r>
          </a:p>
        </p:txBody>
      </p:sp>
      <p:sp>
        <p:nvSpPr>
          <p:cNvPr id="4" name="Slide Number Placeholder 3"/>
          <p:cNvSpPr>
            <a:spLocks noGrp="1"/>
          </p:cNvSpPr>
          <p:nvPr>
            <p:ph type="sldNum" sz="quarter" idx="5"/>
          </p:nvPr>
        </p:nvSpPr>
        <p:spPr/>
        <p:txBody>
          <a:bodyPr/>
          <a:lstStyle/>
          <a:p>
            <a:fld id="{0DE36C02-543D-4D76-A331-BCF120869BF5}" type="slidenum">
              <a:rPr lang="en-US" smtClean="0"/>
              <a:t>78</a:t>
            </a:fld>
            <a:endParaRPr lang="en-US"/>
          </a:p>
        </p:txBody>
      </p:sp>
    </p:spTree>
    <p:extLst>
      <p:ext uri="{BB962C8B-B14F-4D97-AF65-F5344CB8AC3E}">
        <p14:creationId xmlns:p14="http://schemas.microsoft.com/office/powerpoint/2010/main" val="2649916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74612" lvl="0" indent="-114300" algn="l" rtl="0">
              <a:spcBef>
                <a:spcPts val="0"/>
              </a:spcBef>
              <a:spcAft>
                <a:spcPts val="0"/>
              </a:spcAft>
              <a:buSzPts val="1800"/>
              <a:buChar char="-"/>
            </a:pPr>
            <a:r>
              <a:rPr lang="en-US" dirty="0"/>
              <a:t>There are MANY reasons people use stimulants</a:t>
            </a:r>
            <a:endParaRPr dirty="0"/>
          </a:p>
          <a:p>
            <a:pPr marL="74612" lvl="0" indent="-114300" algn="l" rtl="0">
              <a:spcBef>
                <a:spcPts val="0"/>
              </a:spcBef>
              <a:spcAft>
                <a:spcPts val="0"/>
              </a:spcAft>
              <a:buSzPts val="1800"/>
              <a:buChar char="-"/>
            </a:pPr>
            <a:r>
              <a:rPr lang="en-US" dirty="0"/>
              <a:t>important to identify motivators for use, especially if you are planning to engage in behavior change discussions</a:t>
            </a:r>
            <a:endParaRPr dirty="0"/>
          </a:p>
          <a:p>
            <a:pPr marL="74612" lvl="0" indent="0" algn="l" rtl="0">
              <a:spcBef>
                <a:spcPts val="0"/>
              </a:spcBef>
              <a:spcAft>
                <a:spcPts val="0"/>
              </a:spcAft>
              <a:buSzPts val="1800"/>
              <a:buNone/>
            </a:pPr>
            <a:r>
              <a:rPr lang="en-US" dirty="0"/>
              <a:t>- For this patient who lives on the street, she reports using stimulants to stay awake and maintain hypervigilance.  </a:t>
            </a:r>
            <a:endParaRPr dirty="0"/>
          </a:p>
          <a:p>
            <a:pPr marL="74612" lvl="0" indent="0" algn="l" rtl="0">
              <a:spcBef>
                <a:spcPts val="0"/>
              </a:spcBef>
              <a:spcAft>
                <a:spcPts val="0"/>
              </a:spcAft>
              <a:buSzPts val="1800"/>
              <a:buNone/>
            </a:pPr>
            <a:r>
              <a:rPr lang="en-US" dirty="0"/>
              <a:t>- Her continued use is likely driven by an underlying substance use disorder as well; cocaine is powerfully reinforcing for people with a predisposition.</a:t>
            </a:r>
            <a:endParaRPr dirty="0"/>
          </a:p>
          <a:p>
            <a:pPr marL="74612" lvl="0" indent="0" algn="l" rtl="0">
              <a:spcBef>
                <a:spcPts val="0"/>
              </a:spcBef>
              <a:spcAft>
                <a:spcPts val="0"/>
              </a:spcAft>
              <a:buSzPts val="1800"/>
              <a:buNone/>
            </a:pPr>
            <a:endParaRPr dirty="0"/>
          </a:p>
          <a:p>
            <a:pPr marL="74612" lvl="0" indent="0" algn="l" rtl="0">
              <a:spcBef>
                <a:spcPts val="0"/>
              </a:spcBef>
              <a:spcAft>
                <a:spcPts val="0"/>
              </a:spcAft>
              <a:buSzPts val="1800"/>
              <a:buNone/>
            </a:pPr>
            <a:r>
              <a:rPr lang="en-US" dirty="0"/>
              <a:t>Other reasons stimulants are used include: </a:t>
            </a:r>
            <a:endParaRPr dirty="0"/>
          </a:p>
          <a:p>
            <a:pPr marL="74612" lvl="0" indent="-114300" algn="l" rtl="0">
              <a:spcBef>
                <a:spcPts val="0"/>
              </a:spcBef>
              <a:spcAft>
                <a:spcPts val="0"/>
              </a:spcAft>
              <a:buSzPts val="1800"/>
              <a:buChar char="-"/>
            </a:pPr>
            <a:r>
              <a:rPr lang="en-US" dirty="0"/>
              <a:t>performance enhancement (sex, studying)</a:t>
            </a:r>
            <a:endParaRPr dirty="0"/>
          </a:p>
          <a:p>
            <a:pPr marL="74612" lvl="0" indent="-114300" algn="l" rtl="0">
              <a:spcBef>
                <a:spcPts val="0"/>
              </a:spcBef>
              <a:spcAft>
                <a:spcPts val="0"/>
              </a:spcAft>
              <a:buSzPts val="1800"/>
              <a:buChar char="-"/>
            </a:pPr>
            <a:r>
              <a:rPr lang="en-US" dirty="0"/>
              <a:t>elation/euphoria</a:t>
            </a:r>
            <a:endParaRPr dirty="0"/>
          </a:p>
          <a:p>
            <a:pPr marL="74612" lvl="0" indent="-114300" algn="l" rtl="0">
              <a:spcBef>
                <a:spcPts val="0"/>
              </a:spcBef>
              <a:spcAft>
                <a:spcPts val="0"/>
              </a:spcAft>
              <a:buSzPts val="1800"/>
              <a:buChar char="-"/>
            </a:pPr>
            <a:r>
              <a:rPr lang="en-US" dirty="0"/>
              <a:t>decreased appetite</a:t>
            </a:r>
            <a:endParaRPr dirty="0"/>
          </a:p>
          <a:p>
            <a:pPr marL="74612" lvl="0" indent="-114300" algn="l" rtl="0">
              <a:spcBef>
                <a:spcPts val="0"/>
              </a:spcBef>
              <a:spcAft>
                <a:spcPts val="0"/>
              </a:spcAft>
              <a:buSzPts val="1800"/>
              <a:buChar char="-"/>
            </a:pPr>
            <a:r>
              <a:rPr lang="en-US" dirty="0"/>
              <a:t>decreased inhibitions, increased confidence, and increased sexual arousal</a:t>
            </a:r>
            <a:endParaRPr dirty="0"/>
          </a:p>
          <a:p>
            <a:pPr marL="74612" lvl="0" indent="-114300" algn="l" rtl="0">
              <a:spcBef>
                <a:spcPts val="0"/>
              </a:spcBef>
              <a:spcAft>
                <a:spcPts val="0"/>
              </a:spcAft>
              <a:buSzPts val="1800"/>
              <a:buChar char="-"/>
            </a:pPr>
            <a:r>
              <a:rPr lang="en-US" dirty="0"/>
              <a:t>Stimulants are also often used alone or in combination with sexual activity (</a:t>
            </a:r>
            <a:r>
              <a:rPr lang="en-US" dirty="0" err="1"/>
              <a:t>eg</a:t>
            </a:r>
            <a:r>
              <a:rPr lang="en-US" dirty="0"/>
              <a:t> “Party and Play”/</a:t>
            </a:r>
            <a:r>
              <a:rPr lang="en-US" dirty="0" err="1"/>
              <a:t>chemsex</a:t>
            </a:r>
            <a:r>
              <a:rPr lang="en-US" dirty="0"/>
              <a:t> refers to use of methamphetamine, GHB, and mephedrone generally by MSM, in part driven by social stigma experienced by sexual minorities). </a:t>
            </a:r>
            <a:endParaRPr dirty="0"/>
          </a:p>
        </p:txBody>
      </p:sp>
    </p:spTree>
    <p:extLst>
      <p:ext uri="{BB962C8B-B14F-4D97-AF65-F5344CB8AC3E}">
        <p14:creationId xmlns:p14="http://schemas.microsoft.com/office/powerpoint/2010/main" val="9523541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spectrum of strategies from safer use, to managed use, to abstinence - to meet drug users “where they’re at,” addressing conditions of use along with the use itself</a:t>
            </a:r>
          </a:p>
        </p:txBody>
      </p:sp>
      <p:sp>
        <p:nvSpPr>
          <p:cNvPr id="4" name="Slide Number Placeholder 3"/>
          <p:cNvSpPr>
            <a:spLocks noGrp="1"/>
          </p:cNvSpPr>
          <p:nvPr>
            <p:ph type="sldNum" sz="quarter" idx="5"/>
          </p:nvPr>
        </p:nvSpPr>
        <p:spPr/>
        <p:txBody>
          <a:bodyPr/>
          <a:lstStyle/>
          <a:p>
            <a:fld id="{AEA25003-3529-4149-B282-1FFA727E1046}" type="slidenum">
              <a:rPr lang="en-US" smtClean="0"/>
              <a:t>81</a:t>
            </a:fld>
            <a:endParaRPr lang="en-US"/>
          </a:p>
        </p:txBody>
      </p:sp>
    </p:spTree>
    <p:extLst>
      <p:ext uri="{BB962C8B-B14F-4D97-AF65-F5344CB8AC3E}">
        <p14:creationId xmlns:p14="http://schemas.microsoft.com/office/powerpoint/2010/main" val="35680961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July 2022. As of that date, all 50 states and the District of Columbia have some form of a naloxone access law. The laws vary significantly by jurisdiction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Massachusetts was the first state have a state-wide standing order for Naloxone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C1D"/>
                </a:solidFill>
                <a:effectLst/>
                <a:latin typeface="Avenir"/>
              </a:rPr>
              <a:t> the expansion of access to naloxone dispensing between 2014 and 2018 following the allowance of pharmacists to directly dispense the medication without a prescription has been a success for people that may not otherwise have access to it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85</a:t>
            </a:fld>
            <a:endParaRPr lang="en-US"/>
          </a:p>
        </p:txBody>
      </p:sp>
    </p:spTree>
    <p:extLst>
      <p:ext uri="{BB962C8B-B14F-4D97-AF65-F5344CB8AC3E}">
        <p14:creationId xmlns:p14="http://schemas.microsoft.com/office/powerpoint/2010/main" val="750522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86</a:t>
            </a:fld>
            <a:endParaRPr lang="en-US"/>
          </a:p>
        </p:txBody>
      </p:sp>
    </p:spTree>
    <p:extLst>
      <p:ext uri="{BB962C8B-B14F-4D97-AF65-F5344CB8AC3E}">
        <p14:creationId xmlns:p14="http://schemas.microsoft.com/office/powerpoint/2010/main" val="815953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Bathroom sensors</a:t>
            </a:r>
          </a:p>
        </p:txBody>
      </p:sp>
      <p:sp>
        <p:nvSpPr>
          <p:cNvPr id="4" name="Slide Number Placeholder 3"/>
          <p:cNvSpPr>
            <a:spLocks noGrp="1"/>
          </p:cNvSpPr>
          <p:nvPr>
            <p:ph type="sldNum" sz="quarter" idx="5"/>
          </p:nvPr>
        </p:nvSpPr>
        <p:spPr/>
        <p:txBody>
          <a:bodyPr/>
          <a:lstStyle/>
          <a:p>
            <a:fld id="{AEA25003-3529-4149-B282-1FFA727E1046}" type="slidenum">
              <a:rPr lang="en-US" smtClean="0"/>
              <a:t>87</a:t>
            </a:fld>
            <a:endParaRPr lang="en-US"/>
          </a:p>
        </p:txBody>
      </p:sp>
    </p:spTree>
    <p:extLst>
      <p:ext uri="{BB962C8B-B14F-4D97-AF65-F5344CB8AC3E}">
        <p14:creationId xmlns:p14="http://schemas.microsoft.com/office/powerpoint/2010/main" val="1230160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highest.</a:t>
            </a:r>
          </a:p>
          <a:p>
            <a:r>
              <a:rPr lang="en-US" dirty="0"/>
              <a:t>Just high risk.</a:t>
            </a:r>
          </a:p>
        </p:txBody>
      </p:sp>
      <p:sp>
        <p:nvSpPr>
          <p:cNvPr id="4" name="Slide Number Placeholder 3"/>
          <p:cNvSpPr>
            <a:spLocks noGrp="1"/>
          </p:cNvSpPr>
          <p:nvPr>
            <p:ph type="sldNum" sz="quarter" idx="5"/>
          </p:nvPr>
        </p:nvSpPr>
        <p:spPr/>
        <p:txBody>
          <a:bodyPr/>
          <a:lstStyle/>
          <a:p>
            <a:fld id="{0DE36C02-543D-4D76-A331-BCF120869BF5}" type="slidenum">
              <a:rPr lang="en-US" smtClean="0"/>
              <a:t>88</a:t>
            </a:fld>
            <a:endParaRPr lang="en-US"/>
          </a:p>
        </p:txBody>
      </p:sp>
    </p:spTree>
    <p:extLst>
      <p:ext uri="{BB962C8B-B14F-4D97-AF65-F5344CB8AC3E}">
        <p14:creationId xmlns:p14="http://schemas.microsoft.com/office/powerpoint/2010/main" val="1133669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3,4-Methylenedioxyamphetamine</a:t>
            </a:r>
          </a:p>
          <a:p>
            <a:endParaRPr lang="en-US" b="0" i="0" dirty="0">
              <a:solidFill>
                <a:srgbClr val="202124"/>
              </a:solidFill>
              <a:effectLst/>
              <a:latin typeface="Google Sans"/>
            </a:endParaRPr>
          </a:p>
          <a:p>
            <a:r>
              <a:rPr lang="en-US" b="0" i="0" dirty="0">
                <a:solidFill>
                  <a:srgbClr val="4D5156"/>
                </a:solidFill>
                <a:effectLst/>
                <a:latin typeface="Roboto" panose="02000000000000000000" pitchFamily="2" charset="0"/>
              </a:rPr>
              <a:t>4-anilino-N-phenethylpiperidine, 4-aminophenyl-1-phenethylpiperidine, or </a:t>
            </a:r>
            <a:r>
              <a:rPr lang="en-US" b="0" i="0" dirty="0" err="1">
                <a:solidFill>
                  <a:srgbClr val="4D5156"/>
                </a:solidFill>
                <a:effectLst/>
                <a:latin typeface="Roboto" panose="02000000000000000000" pitchFamily="2" charset="0"/>
              </a:rPr>
              <a:t>despropionyl</a:t>
            </a:r>
            <a:r>
              <a:rPr lang="en-US" b="0" i="0" dirty="0">
                <a:solidFill>
                  <a:srgbClr val="4D5156"/>
                </a:solidFill>
                <a:effectLst/>
                <a:latin typeface="Roboto" panose="02000000000000000000" pitchFamily="2" charset="0"/>
              </a:rPr>
              <a:t> fentanyl</a:t>
            </a:r>
            <a:endParaRPr lang="en-US" b="0" i="0" dirty="0">
              <a:solidFill>
                <a:srgbClr val="202124"/>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90</a:t>
            </a:fld>
            <a:endParaRPr lang="en-US"/>
          </a:p>
        </p:txBody>
      </p:sp>
    </p:spTree>
    <p:extLst>
      <p:ext uri="{BB962C8B-B14F-4D97-AF65-F5344CB8AC3E}">
        <p14:creationId xmlns:p14="http://schemas.microsoft.com/office/powerpoint/2010/main" val="110714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this framework, who can you diagnose with a use disorder?</a:t>
            </a:r>
          </a:p>
          <a:p>
            <a:endParaRPr lang="en-US" dirty="0"/>
          </a:p>
          <a:p>
            <a:r>
              <a:rPr lang="en-US" dirty="0"/>
              <a:t>Trick question, none of the above until you ask more questions. </a:t>
            </a:r>
          </a:p>
          <a:p>
            <a:r>
              <a:rPr lang="en-US" dirty="0"/>
              <a:t>Not all use is a use disorder</a:t>
            </a:r>
          </a:p>
          <a:p>
            <a:endParaRPr lang="en-US" dirty="0"/>
          </a:p>
          <a:p>
            <a:r>
              <a:rPr lang="en-US" dirty="0"/>
              <a:t>Many individuals are abstinent, and many are not</a:t>
            </a:r>
          </a:p>
          <a:p>
            <a:r>
              <a:rPr lang="en-US" dirty="0"/>
              <a:t>By definition, one does not have a use disorder simply because they use</a:t>
            </a:r>
          </a:p>
        </p:txBody>
      </p:sp>
      <p:sp>
        <p:nvSpPr>
          <p:cNvPr id="4" name="Slide Number Placeholder 3"/>
          <p:cNvSpPr>
            <a:spLocks noGrp="1"/>
          </p:cNvSpPr>
          <p:nvPr>
            <p:ph type="sldNum" sz="quarter" idx="5"/>
          </p:nvPr>
        </p:nvSpPr>
        <p:spPr/>
        <p:txBody>
          <a:bodyPr/>
          <a:lstStyle/>
          <a:p>
            <a:fld id="{0DE36C02-543D-4D76-A331-BCF120869BF5}" type="slidenum">
              <a:rPr lang="en-US" smtClean="0"/>
              <a:t>10</a:t>
            </a:fld>
            <a:endParaRPr lang="en-US"/>
          </a:p>
        </p:txBody>
      </p:sp>
    </p:spTree>
    <p:extLst>
      <p:ext uri="{BB962C8B-B14F-4D97-AF65-F5344CB8AC3E}">
        <p14:creationId xmlns:p14="http://schemas.microsoft.com/office/powerpoint/2010/main" val="2262788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the drug samples tested by the Massachusetts Drug Supply Data Stream between January and June 2022, 28 percent tested positive for xylazine.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mbria" panose="02040503050406030204" pitchFamily="18" charset="0"/>
              </a:rPr>
              <a:t>Levamisole-adulterated cocaine induced skin necrosis</a:t>
            </a:r>
          </a:p>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91</a:t>
            </a:fld>
            <a:endParaRPr lang="en-US"/>
          </a:p>
        </p:txBody>
      </p:sp>
    </p:spTree>
    <p:extLst>
      <p:ext uri="{BB962C8B-B14F-4D97-AF65-F5344CB8AC3E}">
        <p14:creationId xmlns:p14="http://schemas.microsoft.com/office/powerpoint/2010/main" val="10543194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spectrum of strategies from safer use, to managed use, to abstinence - to meet drug users “where they’re at,” addressing conditions of use along with the use itself</a:t>
            </a:r>
          </a:p>
        </p:txBody>
      </p:sp>
      <p:sp>
        <p:nvSpPr>
          <p:cNvPr id="4" name="Slide Number Placeholder 3"/>
          <p:cNvSpPr>
            <a:spLocks noGrp="1"/>
          </p:cNvSpPr>
          <p:nvPr>
            <p:ph type="sldNum" sz="quarter" idx="5"/>
          </p:nvPr>
        </p:nvSpPr>
        <p:spPr/>
        <p:txBody>
          <a:bodyPr/>
          <a:lstStyle/>
          <a:p>
            <a:fld id="{AEA25003-3529-4149-B282-1FFA727E1046}" type="slidenum">
              <a:rPr lang="en-US" smtClean="0"/>
              <a:t>93</a:t>
            </a:fld>
            <a:endParaRPr lang="en-US"/>
          </a:p>
        </p:txBody>
      </p:sp>
    </p:spTree>
    <p:extLst>
      <p:ext uri="{BB962C8B-B14F-4D97-AF65-F5344CB8AC3E}">
        <p14:creationId xmlns:p14="http://schemas.microsoft.com/office/powerpoint/2010/main" val="5466837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94</a:t>
            </a:fld>
            <a:endParaRPr lang="en-US"/>
          </a:p>
        </p:txBody>
      </p:sp>
    </p:spTree>
    <p:extLst>
      <p:ext uri="{BB962C8B-B14F-4D97-AF65-F5344CB8AC3E}">
        <p14:creationId xmlns:p14="http://schemas.microsoft.com/office/powerpoint/2010/main" val="21806999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Ag/Ab</a:t>
            </a:r>
          </a:p>
          <a:p>
            <a:r>
              <a:rPr lang="en-US" dirty="0"/>
              <a:t>HIV RNA</a:t>
            </a:r>
          </a:p>
          <a:p>
            <a:r>
              <a:rPr lang="en-US" dirty="0"/>
              <a:t>HBV </a:t>
            </a:r>
            <a:r>
              <a:rPr lang="en-US" dirty="0" err="1"/>
              <a:t>sAb</a:t>
            </a:r>
            <a:r>
              <a:rPr lang="en-US" dirty="0"/>
              <a:t>/</a:t>
            </a:r>
            <a:r>
              <a:rPr lang="en-US" dirty="0" err="1"/>
              <a:t>sAg</a:t>
            </a:r>
            <a:r>
              <a:rPr lang="en-US" dirty="0"/>
              <a:t>/</a:t>
            </a:r>
            <a:r>
              <a:rPr lang="en-US" dirty="0" err="1"/>
              <a:t>cAb</a:t>
            </a:r>
            <a:endParaRPr lang="en-US" dirty="0"/>
          </a:p>
          <a:p>
            <a:r>
              <a:rPr lang="en-US" dirty="0"/>
              <a:t>Cr</a:t>
            </a:r>
          </a:p>
          <a:p>
            <a:r>
              <a:rPr lang="en-US" dirty="0"/>
              <a:t>PEP: Monitor at 4-6w, 3 </a:t>
            </a:r>
            <a:r>
              <a:rPr lang="en-US" dirty="0" err="1"/>
              <a:t>mo</a:t>
            </a:r>
            <a:r>
              <a:rPr lang="en-US" dirty="0"/>
              <a:t>, 6 </a:t>
            </a:r>
            <a:r>
              <a:rPr lang="en-US" dirty="0" err="1"/>
              <a:t>mo</a:t>
            </a:r>
            <a:endParaRPr lang="en-US" dirty="0"/>
          </a:p>
          <a:p>
            <a:r>
              <a:rPr lang="en-US" dirty="0" err="1"/>
              <a:t>PrEP</a:t>
            </a:r>
            <a:r>
              <a:rPr lang="en-US" dirty="0"/>
              <a:t>: HIV q3mo, Cr q6mo</a:t>
            </a:r>
          </a:p>
        </p:txBody>
      </p:sp>
      <p:sp>
        <p:nvSpPr>
          <p:cNvPr id="4" name="Slide Number Placeholder 3"/>
          <p:cNvSpPr>
            <a:spLocks noGrp="1"/>
          </p:cNvSpPr>
          <p:nvPr>
            <p:ph type="sldNum" sz="quarter" idx="5"/>
          </p:nvPr>
        </p:nvSpPr>
        <p:spPr/>
        <p:txBody>
          <a:bodyPr/>
          <a:lstStyle/>
          <a:p>
            <a:fld id="{26E0527B-279A-452A-835E-915A770C2130}" type="slidenum">
              <a:rPr lang="en-US" smtClean="0"/>
              <a:t>95</a:t>
            </a:fld>
            <a:endParaRPr lang="en-US"/>
          </a:p>
        </p:txBody>
      </p:sp>
    </p:spTree>
    <p:extLst>
      <p:ext uri="{BB962C8B-B14F-4D97-AF65-F5344CB8AC3E}">
        <p14:creationId xmlns:p14="http://schemas.microsoft.com/office/powerpoint/2010/main" val="41299161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spectrum of strategies from safer use, to managed use, to abstinence - to meet drug users “where they’re at,” addressing conditions of use along with the use itself</a:t>
            </a:r>
          </a:p>
        </p:txBody>
      </p:sp>
      <p:sp>
        <p:nvSpPr>
          <p:cNvPr id="4" name="Slide Number Placeholder 3"/>
          <p:cNvSpPr>
            <a:spLocks noGrp="1"/>
          </p:cNvSpPr>
          <p:nvPr>
            <p:ph type="sldNum" sz="quarter" idx="5"/>
          </p:nvPr>
        </p:nvSpPr>
        <p:spPr/>
        <p:txBody>
          <a:bodyPr/>
          <a:lstStyle/>
          <a:p>
            <a:fld id="{AEA25003-3529-4149-B282-1FFA727E1046}" type="slidenum">
              <a:rPr lang="en-US" smtClean="0"/>
              <a:t>96</a:t>
            </a:fld>
            <a:endParaRPr lang="en-US"/>
          </a:p>
        </p:txBody>
      </p:sp>
    </p:spTree>
    <p:extLst>
      <p:ext uri="{BB962C8B-B14F-4D97-AF65-F5344CB8AC3E}">
        <p14:creationId xmlns:p14="http://schemas.microsoft.com/office/powerpoint/2010/main" val="1255941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cumin-pro"/>
              </a:rPr>
              <a:t>Syringe Services Programs (SSPs) provide low-barrier access to sterile supplies for safer substance use, naloxone and overdose prevention tools like fentanyl test strips and drug checking services. SSPs also provide a range of other services, such as options for safe syringe disposal, overdose recognition and response training and help accessing services for HIV, substance use disorders and more</a:t>
            </a:r>
          </a:p>
          <a:p>
            <a:r>
              <a:rPr lang="en-US" dirty="0"/>
              <a:t>SSPs provide a safe environment for PWIDs who are not ready for treatment and will not access other support or medical services. </a:t>
            </a:r>
          </a:p>
          <a:p>
            <a:r>
              <a:rPr lang="en-US" dirty="0"/>
              <a:t>National research has shown the efficacy of syringe service programs: </a:t>
            </a:r>
          </a:p>
          <a:p>
            <a:r>
              <a:rPr lang="en-US" dirty="0"/>
              <a:t>• Eight federal studies have shown that SSPs do not promote or result in increased drug use. </a:t>
            </a:r>
          </a:p>
          <a:p>
            <a:r>
              <a:rPr lang="en-US" dirty="0"/>
              <a:t>• SSPs help people who inject drugs to access substance use disorder treatment programs, increasing substance use treatment enrollment, and are associated with “substantially reduced injecting or cessation of injecting.” </a:t>
            </a:r>
          </a:p>
          <a:p>
            <a:r>
              <a:rPr lang="en-US" dirty="0"/>
              <a:t>• Programs are a proven cost-effective approach for preventing transmission of HIV and viral hepatitis among injection drug users and engaging injection drug users in substance use disorder treatment programs. </a:t>
            </a:r>
          </a:p>
          <a:p>
            <a:r>
              <a:rPr lang="en-US" dirty="0"/>
              <a:t>• SSPs also help clients infected with HIV or hepatitis C learn their status: in 2010, 67 percent of SSPs surveyed nationally offered hepatitis C testing, and 87 percent offered HIV testing and counseling. </a:t>
            </a:r>
          </a:p>
          <a:p>
            <a:r>
              <a:rPr lang="en-US" dirty="0"/>
              <a:t>People get from SSPs like AHOPE (Boston); AIDS Action (Central Square) and/or pharmacy (in MA), but barriers to both</a:t>
            </a:r>
          </a:p>
          <a:p>
            <a:pPr lvl="1"/>
            <a:r>
              <a:rPr lang="en-US" dirty="0"/>
              <a:t>41% of pts say “very convenient” to go to SSP </a:t>
            </a:r>
          </a:p>
          <a:p>
            <a:pPr lvl="1"/>
            <a:r>
              <a:rPr lang="en-US" dirty="0"/>
              <a:t>Participants report getting syringes from SSPs more comfortable than pharmacies</a:t>
            </a:r>
          </a:p>
          <a:p>
            <a:pPr lvl="1"/>
            <a:r>
              <a:rPr lang="en-US" dirty="0"/>
              <a:t>44% of our patients say “somewhat” or “very” true that need ID at pharm</a:t>
            </a:r>
          </a:p>
          <a:p>
            <a:pPr lvl="1"/>
            <a:r>
              <a:rPr lang="en-US" dirty="0"/>
              <a:t>&lt;half of our patients can afford enough syringes at the pharmacy</a:t>
            </a:r>
            <a:r>
              <a:rPr lang="en-US" dirty="0">
                <a:sym typeface="Wingdings" pitchFamily="2" charset="2"/>
              </a:rPr>
              <a:t> those pts less likely to get syringes at pharmacy</a:t>
            </a:r>
            <a:endParaRPr lang="en-US" dirty="0"/>
          </a:p>
          <a:p>
            <a:r>
              <a:rPr lang="en-US" dirty="0"/>
              <a:t>If not near SSP or can’t afford syringes at pharmacy, consider RX ; covered by </a:t>
            </a:r>
            <a:r>
              <a:rPr lang="en-US" dirty="0" err="1"/>
              <a:t>Masshealth</a:t>
            </a:r>
            <a:r>
              <a:rPr lang="en-US" dirty="0"/>
              <a:t> (downside– not anonymous)</a:t>
            </a:r>
          </a:p>
          <a:p>
            <a:pPr lvl="1"/>
            <a:r>
              <a:rPr lang="en-US" dirty="0"/>
              <a:t>Insulin syringes, no detachable needle</a:t>
            </a:r>
          </a:p>
          <a:p>
            <a:pPr lvl="1"/>
            <a:r>
              <a:rPr lang="en-US" dirty="0"/>
              <a:t>Most common size= 28G, ½”, 1cc, “biggie smalls.”</a:t>
            </a:r>
          </a:p>
          <a:p>
            <a:pPr lvl="1"/>
            <a:r>
              <a:rPr lang="en-US" dirty="0"/>
              <a:t>After that, 31G, 5/16”, “shorts.”</a:t>
            </a:r>
          </a:p>
          <a:p>
            <a:r>
              <a:rPr lang="en-US" dirty="0"/>
              <a:t>Kits available at Bridge/ACT/primary care OBAT</a:t>
            </a:r>
          </a:p>
          <a:p>
            <a:pPr lvl="1"/>
            <a:r>
              <a:rPr lang="en-US" dirty="0"/>
              <a:t>*people have brand preferences*</a:t>
            </a:r>
          </a:p>
          <a:p>
            <a:pPr lvl="1"/>
            <a:endParaRPr lang="en-US" dirty="0"/>
          </a:p>
          <a:p>
            <a:pPr lvl="1"/>
            <a:r>
              <a:rPr lang="en-US" dirty="0"/>
              <a:t>https://www.mass.gov/info-details/syringe-service-program-locator</a:t>
            </a:r>
          </a:p>
          <a:p>
            <a:pPr lvl="1"/>
            <a:r>
              <a:rPr lang="en-US" dirty="0"/>
              <a:t>https://nasen.org/sep/ahope-boston-public-health-commission</a:t>
            </a:r>
          </a:p>
          <a:p>
            <a:pPr lvl="1"/>
            <a:r>
              <a:rPr lang="en-US" dirty="0"/>
              <a:t>https://aac.org/programs-services/needle-exchange/</a:t>
            </a:r>
          </a:p>
          <a:p>
            <a:r>
              <a:rPr lang="en-US" dirty="0"/>
              <a:t>https://harmreduction.org/issues/syringe-access/landscape-report/state-by-state/</a:t>
            </a:r>
          </a:p>
          <a:p>
            <a:pPr algn="l" fontAlgn="base"/>
            <a:r>
              <a:rPr lang="en-US" b="0" i="0" dirty="0">
                <a:solidFill>
                  <a:srgbClr val="000000"/>
                </a:solidFill>
                <a:effectLst/>
                <a:latin typeface="Rubik"/>
              </a:rPr>
              <a:t>Arizona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no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not allowed to operate in this state.</a:t>
            </a:r>
          </a:p>
          <a:p>
            <a:pPr algn="l" fontAlgn="base"/>
            <a:r>
              <a:rPr lang="en-US" b="0" i="0" dirty="0">
                <a:solidFill>
                  <a:srgbClr val="000000"/>
                </a:solidFill>
                <a:effectLst/>
                <a:latin typeface="Rubik"/>
              </a:rPr>
              <a:t>New Hampshire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not included in the state’s drug paraphernalia laws. There is a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explicitly allowed to operate in this state. The approval process specifies extra restrictions on eligible entities.</a:t>
            </a:r>
          </a:p>
          <a:p>
            <a:pPr algn="l" fontAlgn="base"/>
            <a:r>
              <a:rPr lang="en-US" b="0" i="0" dirty="0">
                <a:solidFill>
                  <a:srgbClr val="4F4F4F"/>
                </a:solidFill>
                <a:effectLst/>
                <a:latin typeface="Public Sans"/>
              </a:rPr>
              <a:t>The operation of SSPs is constrained by requirements for referrals and services offered and data collection requirements.</a:t>
            </a:r>
          </a:p>
          <a:p>
            <a:pPr algn="l" fontAlgn="base"/>
            <a:r>
              <a:rPr lang="en-US" b="0" i="0" dirty="0">
                <a:solidFill>
                  <a:srgbClr val="000000"/>
                </a:solidFill>
                <a:effectLst/>
                <a:latin typeface="Rubik"/>
              </a:rPr>
              <a:t>New Mexico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an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explicitly authorized to operate in this state.</a:t>
            </a:r>
          </a:p>
          <a:p>
            <a:pPr algn="l" fontAlgn="base"/>
            <a:r>
              <a:rPr lang="en-US" b="0" i="0" dirty="0">
                <a:solidFill>
                  <a:srgbClr val="4F4F4F"/>
                </a:solidFill>
                <a:effectLst/>
                <a:latin typeface="Public Sans"/>
              </a:rPr>
              <a:t>The operation of SSPs is constrained by requirements for referrals and services offered.</a:t>
            </a:r>
          </a:p>
          <a:p>
            <a:pPr algn="l" fontAlgn="base"/>
            <a:r>
              <a:rPr lang="en-US" b="0" i="0" dirty="0">
                <a:solidFill>
                  <a:srgbClr val="000000"/>
                </a:solidFill>
                <a:effectLst/>
                <a:latin typeface="Rubik"/>
              </a:rPr>
              <a:t>Oregon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not included in the state’s drug paraphernalia laws.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not prevented from operating in this state.</a:t>
            </a:r>
          </a:p>
          <a:p>
            <a:pPr algn="l" fontAlgn="base"/>
            <a:r>
              <a:rPr lang="en-US" b="0" i="0" dirty="0">
                <a:solidFill>
                  <a:srgbClr val="000000"/>
                </a:solidFill>
                <a:effectLst/>
                <a:latin typeface="Rubik"/>
              </a:rPr>
              <a:t>Texas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no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not allowed to operate in this state, except for an authorized pilot program in Bexar county.</a:t>
            </a:r>
          </a:p>
          <a:p>
            <a:pPr algn="l" fontAlgn="base"/>
            <a:r>
              <a:rPr lang="en-US" b="0" i="0" dirty="0">
                <a:solidFill>
                  <a:srgbClr val="000000"/>
                </a:solidFill>
                <a:effectLst/>
                <a:latin typeface="Rubik"/>
              </a:rPr>
              <a:t>Washington Facts</a:t>
            </a:r>
          </a:p>
          <a:p>
            <a:pPr algn="l" fontAlgn="base"/>
            <a:r>
              <a:rPr lang="en-US" b="0" i="1" dirty="0">
                <a:solidFill>
                  <a:srgbClr val="4F4F4F"/>
                </a:solidFill>
                <a:effectLst/>
                <a:latin typeface="inherit"/>
              </a:rPr>
              <a:t>Criminalization </a:t>
            </a:r>
            <a:br>
              <a:rPr lang="en-US" b="0" i="0" dirty="0">
                <a:solidFill>
                  <a:srgbClr val="4F4F4F"/>
                </a:solidFill>
                <a:effectLst/>
                <a:latin typeface="Public Sans"/>
              </a:rPr>
            </a:br>
            <a:r>
              <a:rPr lang="en-US" b="0" i="0" dirty="0">
                <a:solidFill>
                  <a:srgbClr val="4F4F4F"/>
                </a:solidFill>
                <a:effectLst/>
                <a:latin typeface="Public Sans"/>
              </a:rPr>
              <a:t>Syringes are included in the state’s drug paraphernalia laws with an exemption for SSP participants. There is no protection against prosecution for drug residue on returned syringes.</a:t>
            </a:r>
          </a:p>
          <a:p>
            <a:pPr algn="l" fontAlgn="base"/>
            <a:r>
              <a:rPr lang="en-US" b="0" i="1" dirty="0">
                <a:solidFill>
                  <a:srgbClr val="4F4F4F"/>
                </a:solidFill>
                <a:effectLst/>
                <a:latin typeface="inherit"/>
              </a:rPr>
              <a:t>Program Authorization</a:t>
            </a:r>
            <a:br>
              <a:rPr lang="en-US" b="0" i="0" dirty="0">
                <a:solidFill>
                  <a:srgbClr val="4F4F4F"/>
                </a:solidFill>
                <a:effectLst/>
                <a:latin typeface="Public Sans"/>
              </a:rPr>
            </a:br>
            <a:r>
              <a:rPr lang="en-US" b="0" i="0" dirty="0">
                <a:solidFill>
                  <a:srgbClr val="4F4F4F"/>
                </a:solidFill>
                <a:effectLst/>
                <a:latin typeface="Public Sans"/>
              </a:rPr>
              <a:t>SSPs are explicitly authorized to operate in this state.</a:t>
            </a:r>
          </a:p>
          <a:p>
            <a:pPr algn="l" fontAlgn="base"/>
            <a:endParaRPr lang="en-US" b="0" i="0" dirty="0">
              <a:solidFill>
                <a:srgbClr val="4F4F4F"/>
              </a:solidFill>
              <a:effectLst/>
              <a:latin typeface="Public Sans"/>
            </a:endParaRPr>
          </a:p>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97</a:t>
            </a:fld>
            <a:endParaRPr lang="en-US"/>
          </a:p>
        </p:txBody>
      </p:sp>
    </p:spTree>
    <p:extLst>
      <p:ext uri="{BB962C8B-B14F-4D97-AF65-F5344CB8AC3E}">
        <p14:creationId xmlns:p14="http://schemas.microsoft.com/office/powerpoint/2010/main" val="9215145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Syringes</a:t>
            </a:r>
          </a:p>
          <a:p>
            <a:r>
              <a:rPr lang="en-US" dirty="0"/>
              <a:t>Needle: length, gauge (up to 40% of PWID share supplies J viral hep) </a:t>
            </a:r>
          </a:p>
          <a:p>
            <a:r>
              <a:rPr lang="en-US" dirty="0"/>
              <a:t>Sterile water: required to dissolve</a:t>
            </a:r>
          </a:p>
          <a:p>
            <a:r>
              <a:rPr lang="en-US" dirty="0"/>
              <a:t>Cooker: small container to mix/dissolve solid to liquid</a:t>
            </a:r>
          </a:p>
          <a:p>
            <a:r>
              <a:rPr lang="en-US" dirty="0"/>
              <a:t>Tourniquets</a:t>
            </a:r>
          </a:p>
          <a:p>
            <a:r>
              <a:rPr lang="en-US" dirty="0"/>
              <a:t>Alcohol swabs</a:t>
            </a:r>
          </a:p>
          <a:p>
            <a:r>
              <a:rPr lang="en-US" dirty="0"/>
              <a:t>Adhesive bandages</a:t>
            </a:r>
          </a:p>
          <a:p>
            <a:r>
              <a:rPr lang="en-US" dirty="0"/>
              <a:t>Filters: filter out particulates/contaminates)</a:t>
            </a:r>
          </a:p>
          <a:p>
            <a:r>
              <a:rPr lang="en-US" dirty="0"/>
              <a:t>Vit c: acid to neutralize &amp; dissolve crack cocaine into solution</a:t>
            </a:r>
          </a:p>
          <a:p>
            <a:endParaRPr lang="en-US" dirty="0"/>
          </a:p>
          <a:p>
            <a:pPr lvl="1"/>
            <a:r>
              <a:rPr lang="en-US" dirty="0"/>
              <a:t>Two terms to know:</a:t>
            </a:r>
          </a:p>
          <a:p>
            <a:pPr lvl="2"/>
            <a:r>
              <a:rPr lang="en-US" dirty="0"/>
              <a:t>Cotton shots: resuspending drugs from used cottons (73% of our patients have done this past 3 months)</a:t>
            </a:r>
          </a:p>
          <a:p>
            <a:pPr lvl="2"/>
            <a:r>
              <a:rPr lang="en-US" dirty="0"/>
              <a:t>Cotton fever: SIRS response 15-30 minutes after injection; 6-24 </a:t>
            </a:r>
            <a:r>
              <a:rPr lang="en-US" dirty="0" err="1"/>
              <a:t>hrs</a:t>
            </a:r>
            <a:r>
              <a:rPr lang="en-US" dirty="0"/>
              <a:t>, no bacteremia (more likely from endotoxins from GNR bacteria that has colonized cotton)</a:t>
            </a:r>
          </a:p>
          <a:p>
            <a:endParaRPr lang="en-US" dirty="0"/>
          </a:p>
        </p:txBody>
      </p:sp>
      <p:sp>
        <p:nvSpPr>
          <p:cNvPr id="4" name="Slide Number Placeholder 3"/>
          <p:cNvSpPr>
            <a:spLocks noGrp="1"/>
          </p:cNvSpPr>
          <p:nvPr>
            <p:ph type="sldNum" sz="quarter" idx="5"/>
          </p:nvPr>
        </p:nvSpPr>
        <p:spPr/>
        <p:txBody>
          <a:bodyPr/>
          <a:lstStyle/>
          <a:p>
            <a:fld id="{26E0527B-279A-452A-835E-915A770C2130}" type="slidenum">
              <a:rPr lang="en-US" smtClean="0"/>
              <a:t>98</a:t>
            </a:fld>
            <a:endParaRPr lang="en-US"/>
          </a:p>
        </p:txBody>
      </p:sp>
    </p:spTree>
    <p:extLst>
      <p:ext uri="{BB962C8B-B14F-4D97-AF65-F5344CB8AC3E}">
        <p14:creationId xmlns:p14="http://schemas.microsoft.com/office/powerpoint/2010/main" val="9212444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 harm reduction lecture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NexusSerif"/>
              </a:rPr>
              <a:t>“</a:t>
            </a:r>
            <a:r>
              <a:rPr lang="en-US" b="0" i="1" dirty="0">
                <a:solidFill>
                  <a:srgbClr val="505050"/>
                </a:solidFill>
                <a:effectLst/>
                <a:latin typeface="NexusSerif"/>
              </a:rPr>
              <a:t>I inject less as I have easier access to pipes</a:t>
            </a:r>
            <a:r>
              <a:rPr lang="en-US" b="0" i="0" dirty="0">
                <a:solidFill>
                  <a:srgbClr val="505050"/>
                </a:solidFill>
                <a:effectLst/>
                <a:latin typeface="NexusSerif"/>
              </a:rPr>
              <a:t>”: Injecting, and sharing of crack-smoking materials, decline as safer crack-smoking resources are distributed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mbria" panose="02040503050406030204" pitchFamily="18" charset="0"/>
              </a:rPr>
              <a:t>Declining rates of health problems associated with crack smoking during the expansion of crack pipe distribution in Vancouver, Canada</a:t>
            </a:r>
            <a:endParaRPr lang="en-US" b="0" i="0" dirty="0">
              <a:solidFill>
                <a:srgbClr val="505050"/>
              </a:solidFill>
              <a:effectLst/>
              <a:latin typeface="Nexu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NexusSerif"/>
              </a:rPr>
              <a:t>https://www.ncbi.nlm.nih.gov/pmc/articles/PMC5292004/</a:t>
            </a:r>
          </a:p>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99</a:t>
            </a:fld>
            <a:endParaRPr lang="en-US"/>
          </a:p>
        </p:txBody>
      </p:sp>
    </p:spTree>
    <p:extLst>
      <p:ext uri="{BB962C8B-B14F-4D97-AF65-F5344CB8AC3E}">
        <p14:creationId xmlns:p14="http://schemas.microsoft.com/office/powerpoint/2010/main" val="4226831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A25003-3529-4149-B282-1FFA727E1046}" type="slidenum">
              <a:rPr lang="en-US" smtClean="0"/>
              <a:t>100</a:t>
            </a:fld>
            <a:endParaRPr lang="en-US"/>
          </a:p>
        </p:txBody>
      </p:sp>
    </p:spTree>
    <p:extLst>
      <p:ext uri="{BB962C8B-B14F-4D97-AF65-F5344CB8AC3E}">
        <p14:creationId xmlns:p14="http://schemas.microsoft.com/office/powerpoint/2010/main" val="72236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b663302663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1b663302663_2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So that leads us to our next myth.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schemeClr val="dk1"/>
                </a:solidFill>
                <a:latin typeface="Calibri"/>
                <a:ea typeface="Calibri"/>
                <a:cs typeface="Calibri"/>
                <a:sym typeface="Calibri"/>
              </a:rPr>
              <a:t>Some of you are still thinking about that last slide and thinking, a </a:t>
            </a:r>
            <a:r>
              <a:rPr lang="en-US" sz="1200" dirty="0"/>
              <a:t>37-year-old man injects heroin every other week, he will eventually develop a use disorder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schemeClr val="dk1"/>
                </a:solidFill>
                <a:latin typeface="Calibri"/>
                <a:ea typeface="Calibri"/>
                <a:cs typeface="Calibri"/>
                <a:sym typeface="Calibri"/>
              </a:rPr>
              <a:t>Even if he doesn’t have consequences, anyone who injects something is going to have consequences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schemeClr val="dk1"/>
                </a:solidFill>
                <a:latin typeface="Calibri"/>
                <a:ea typeface="Calibri"/>
                <a:cs typeface="Calibri"/>
                <a:sym typeface="Calibri"/>
              </a:rPr>
              <a:t>Addiction like any other chronic disease is Multifactorial in etiology (heritable, influenced by environment, behavior)</a:t>
            </a:r>
            <a:endParaRPr dirty="0"/>
          </a:p>
          <a:p>
            <a:pPr marL="0" lvl="0" indent="0" algn="l" rtl="0">
              <a:spcBef>
                <a:spcPts val="0"/>
              </a:spcBef>
              <a:spcAft>
                <a:spcPts val="0"/>
              </a:spcAft>
              <a:buNone/>
            </a:pPr>
            <a:r>
              <a:rPr lang="en" sz="1200" dirty="0">
                <a:solidFill>
                  <a:schemeClr val="dk1"/>
                </a:solidFill>
                <a:latin typeface="Calibri"/>
                <a:ea typeface="Calibri"/>
                <a:cs typeface="Calibri"/>
                <a:sym typeface="Calibri"/>
              </a:rPr>
              <a:t>-We know that 40-60% of risk of developing addiction is genetic (but this is a complicated issue)- </a:t>
            </a:r>
            <a:endParaRPr dirty="0"/>
          </a:p>
          <a:p>
            <a:pPr marL="0" lvl="0" indent="0" algn="l" rtl="0">
              <a:spcBef>
                <a:spcPts val="0"/>
              </a:spcBef>
              <a:spcAft>
                <a:spcPts val="0"/>
              </a:spcAft>
              <a:buNone/>
            </a:pPr>
            <a:r>
              <a:rPr lang="en" sz="1200" dirty="0">
                <a:solidFill>
                  <a:schemeClr val="dk1"/>
                </a:solidFill>
                <a:latin typeface="Calibri"/>
                <a:ea typeface="Calibri"/>
                <a:cs typeface="Calibri"/>
                <a:sym typeface="Calibri"/>
              </a:rPr>
              <a:t>-Certainly to say the patient has full control and any failure is a choice by the patient to fail is wrong</a:t>
            </a:r>
            <a:endParaRPr dirty="0"/>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-At the same time, to say the patient has no control and its all genetic/bio, takes away people’s autonomy in seeking treatment and help and does not reduce stigma</a:t>
            </a:r>
            <a:endParaRPr dirty="0"/>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-What can we say affects addiction?  Trauma and ACEs:  Strong relationship between ACE score and drug use problems, drug addiction, and IVDU. Compared with people with 0 ACEs, people with &gt;=5 ACEs were 7-10x more likely to report illicit drug use problems. ACEs estimated to account for 1/2-2/3 of substance problems</a:t>
            </a:r>
            <a:endParaRPr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We should recognize here, too, that consequences of use are extremely subjective to levels of privilege that are not equitable. We know there are significant racial and socioeconomic factors that play into how consequences are distributed in this country. </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We’ll talk about this some more, but let’s focus for now on this fatalistic idea around addiction that is built on multiple layers of stigma and not on biopsychosocial evidence around this disease.</a:t>
            </a:r>
          </a:p>
        </p:txBody>
      </p:sp>
      <p:sp>
        <p:nvSpPr>
          <p:cNvPr id="214" name="Google Shape;214;g1b663302663_2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124db612f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124db612f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W</a:t>
            </a:r>
            <a:r>
              <a:rPr lang="en" sz="1200" dirty="0"/>
              <a:t>hile we have started to discuss some large myths around addicition, there are layers upon layers of stigmatizing beliefs around substance use</a:t>
            </a:r>
          </a:p>
          <a:p>
            <a:pPr marL="0" lvl="0" indent="0" algn="l" rtl="0">
              <a:spcBef>
                <a:spcPts val="0"/>
              </a:spcBef>
              <a:spcAft>
                <a:spcPts val="0"/>
              </a:spcAft>
              <a:buNone/>
            </a:pPr>
            <a:r>
              <a:rPr lang="en" sz="1200" dirty="0"/>
              <a:t>This framework divides types of stigmatizing beliefs that we see related to drug use into three different categories - person, substance &amp; disorder.</a:t>
            </a:r>
          </a:p>
          <a:p>
            <a:pPr marL="0" lvl="0" indent="0" algn="l" rtl="0">
              <a:spcBef>
                <a:spcPts val="0"/>
              </a:spcBef>
              <a:spcAft>
                <a:spcPts val="0"/>
              </a:spcAft>
              <a:buNone/>
            </a:pPr>
            <a:r>
              <a:rPr lang="en-US" sz="1200" dirty="0"/>
              <a:t>Y</a:t>
            </a:r>
            <a:r>
              <a:rPr lang="en" sz="1200" dirty="0"/>
              <a:t>ou might have heard some of these, you might currently believe some these</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P</a:t>
            </a:r>
            <a:r>
              <a:rPr lang="en" sz="1200" dirty="0"/>
              <a:t>eople who use drugs are inherently the problem</a:t>
            </a:r>
          </a:p>
          <a:p>
            <a:pPr marL="0" lvl="0" indent="0" algn="l" rtl="0">
              <a:spcBef>
                <a:spcPts val="0"/>
              </a:spcBef>
              <a:spcAft>
                <a:spcPts val="0"/>
              </a:spcAft>
              <a:buNone/>
            </a:pPr>
            <a:r>
              <a:rPr lang="en-US" sz="1200" dirty="0"/>
              <a:t>A</a:t>
            </a:r>
            <a:r>
              <a:rPr lang="en" sz="1200" dirty="0"/>
              <a:t>ll drugs are a problem</a:t>
            </a:r>
          </a:p>
          <a:p>
            <a:pPr marL="0" lvl="0" indent="0" algn="l" rtl="0">
              <a:spcBef>
                <a:spcPts val="0"/>
              </a:spcBef>
              <a:spcAft>
                <a:spcPts val="0"/>
              </a:spcAft>
              <a:buNone/>
            </a:pPr>
            <a:r>
              <a:rPr lang="en-US" sz="1200" dirty="0"/>
              <a:t>T</a:t>
            </a:r>
            <a:r>
              <a:rPr lang="en" sz="1200" dirty="0"/>
              <a:t>here’s only one way to treat addiction- you MUST hit rock bottom</a:t>
            </a:r>
          </a:p>
          <a:p>
            <a:pPr marL="0" lvl="0" indent="0" algn="l" rtl="0">
              <a:spcBef>
                <a:spcPts val="0"/>
              </a:spcBef>
              <a:spcAft>
                <a:spcPts val="0"/>
              </a:spcAft>
              <a:buNone/>
            </a:pPr>
            <a:r>
              <a:rPr lang="en-US" sz="1200" dirty="0"/>
              <a:t>E</a:t>
            </a:r>
            <a:r>
              <a:rPr lang="en" sz="1200" dirty="0"/>
              <a:t>tc</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T</a:t>
            </a:r>
            <a:r>
              <a:rPr lang="en" sz="1200" dirty="0"/>
              <a:t>hese beliefs are all placing a stigmatizing morality based belief system onto a disease process</a:t>
            </a:r>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Note, that this is a very simple representation of the complexity of stigma, and most stigmatizing beliefs intertwine between these categories &amp; larger oppressive systems (racism, classism, xenophobia).</a:t>
            </a: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E756-0E5B-CDA7-85EA-745CCD349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FD7983-6BC8-2656-2158-907BFF39F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3ED05-A47A-6AAE-7DEF-9D578DC8FD96}"/>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5" name="Footer Placeholder 4">
            <a:extLst>
              <a:ext uri="{FF2B5EF4-FFF2-40B4-BE49-F238E27FC236}">
                <a16:creationId xmlns:a16="http://schemas.microsoft.com/office/drawing/2014/main" id="{2A09F7B7-FEC8-BF09-B606-501F683A3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CA545-FE7E-F704-39AA-EAB032DFE158}"/>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98016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437A-80A8-6308-2267-FBF289B774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56BA9F-DFFD-6153-4DB6-1E44299FB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E66BF-534F-7154-0249-6DD20D2453AD}"/>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5" name="Footer Placeholder 4">
            <a:extLst>
              <a:ext uri="{FF2B5EF4-FFF2-40B4-BE49-F238E27FC236}">
                <a16:creationId xmlns:a16="http://schemas.microsoft.com/office/drawing/2014/main" id="{162A8CA4-E6AD-63CD-BFEF-976EEF107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F92DA-DA8A-4348-8A62-9CE271785761}"/>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367262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C18CB-B3CC-2C79-AB1A-641C800F98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A426-2995-6CB5-3B31-5F06341E5C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234CF-E7B0-C74B-3B86-450F5C570B76}"/>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5" name="Footer Placeholder 4">
            <a:extLst>
              <a:ext uri="{FF2B5EF4-FFF2-40B4-BE49-F238E27FC236}">
                <a16:creationId xmlns:a16="http://schemas.microsoft.com/office/drawing/2014/main" id="{32BB896E-FFBC-ACA0-5BE5-6053E35AE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D2696-B505-8176-B894-044923E9C36E}"/>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192950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2643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608576" y="1545336"/>
            <a:ext cx="563270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D9D75973-3CE1-4B02-B28D-AFCB57B7A83E}" type="slidenum">
              <a:rPr lang="en-US"/>
              <a:pPr>
                <a:defRPr/>
              </a:pPr>
              <a:t>‹#›</a:t>
            </a:fld>
            <a:endParaRPr lang="en-US" dirty="0"/>
          </a:p>
        </p:txBody>
      </p:sp>
    </p:spTree>
    <p:extLst>
      <p:ext uri="{BB962C8B-B14F-4D97-AF65-F5344CB8AC3E}">
        <p14:creationId xmlns:p14="http://schemas.microsoft.com/office/powerpoint/2010/main" val="160053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D72D-757B-5A1C-7B40-491596B92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96E63-58C8-B9BC-BFD6-1B71CD3D0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FD0C5-FB98-4CDC-406A-9E5346C53515}"/>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5" name="Footer Placeholder 4">
            <a:extLst>
              <a:ext uri="{FF2B5EF4-FFF2-40B4-BE49-F238E27FC236}">
                <a16:creationId xmlns:a16="http://schemas.microsoft.com/office/drawing/2014/main" id="{8E6D8551-FE3C-D205-2FA5-325F33DED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2808A-4E19-536D-9A00-9C573C74F6F2}"/>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561442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D5BC-739C-CF2B-21B2-2C8783D98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0D8164-89FC-FFDD-2191-41FE24EA7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EED4B-1173-1F88-AB1B-B30B840FFC84}"/>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5" name="Footer Placeholder 4">
            <a:extLst>
              <a:ext uri="{FF2B5EF4-FFF2-40B4-BE49-F238E27FC236}">
                <a16:creationId xmlns:a16="http://schemas.microsoft.com/office/drawing/2014/main" id="{F3AA8982-DACF-E92E-B495-BFE48387A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88112-28CD-E3C4-B5B3-EEB59B43BA0E}"/>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73222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8F5D-2506-D2DC-7403-B61EE31A2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4188EB-073E-D0C8-E658-143AD7013D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A8E8FD-6873-D62B-DA95-97E18C327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28BF4A-7843-D410-9673-C1ED679C84FB}"/>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6" name="Footer Placeholder 5">
            <a:extLst>
              <a:ext uri="{FF2B5EF4-FFF2-40B4-BE49-F238E27FC236}">
                <a16:creationId xmlns:a16="http://schemas.microsoft.com/office/drawing/2014/main" id="{41C1107D-2B6E-1CAE-E3AE-7855DFAFB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730BA-FECB-5CBD-56AF-D62D039B04D4}"/>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170575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124E-ECA7-C304-EBAB-C02447351B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47A4DF-A26F-2BBA-B193-124E8589D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3E453-57CA-B1D9-D683-FCBE2043DF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8FD05-89A6-877C-777A-30AAF1C9C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A6135E-F0A8-1658-DA68-E38A35CFD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F258EE-E9F1-8344-CFE0-AF12EA4C4016}"/>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8" name="Footer Placeholder 7">
            <a:extLst>
              <a:ext uri="{FF2B5EF4-FFF2-40B4-BE49-F238E27FC236}">
                <a16:creationId xmlns:a16="http://schemas.microsoft.com/office/drawing/2014/main" id="{A2B0007B-3F54-2CFB-E604-938BA6F1BA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6632C-25F1-40D3-AC6B-035978E62F6E}"/>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146044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E1FF-A54B-9569-079E-00D890B973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CEC0A-12E6-7655-ADAE-15143189B268}"/>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4" name="Footer Placeholder 3">
            <a:extLst>
              <a:ext uri="{FF2B5EF4-FFF2-40B4-BE49-F238E27FC236}">
                <a16:creationId xmlns:a16="http://schemas.microsoft.com/office/drawing/2014/main" id="{B12CAF2F-4FB4-2B11-119E-8072ECDC7F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F14ACE-3470-ABAE-D835-2C0C04DF360A}"/>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364568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0AAC3-324F-7A43-1A0F-50F25EAEE0CA}"/>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3" name="Footer Placeholder 2">
            <a:extLst>
              <a:ext uri="{FF2B5EF4-FFF2-40B4-BE49-F238E27FC236}">
                <a16:creationId xmlns:a16="http://schemas.microsoft.com/office/drawing/2014/main" id="{3FE80EBB-2FBB-271C-C57D-530EE0ED52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358BA8-9FB5-B691-70EA-4189777D74D8}"/>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64752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53D9-2469-F64B-0BDA-ADF7823C4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85709-AC30-2C8F-8F4A-AE55BEB67E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FF5A6-E96D-AA79-C545-F89E27F07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5DBB4-F5D0-AF26-094C-12E1B48D7875}"/>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6" name="Footer Placeholder 5">
            <a:extLst>
              <a:ext uri="{FF2B5EF4-FFF2-40B4-BE49-F238E27FC236}">
                <a16:creationId xmlns:a16="http://schemas.microsoft.com/office/drawing/2014/main" id="{8D5EF202-9063-C785-082D-217AF8AEA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8915-9E01-B9F3-E3B9-41CF6189374B}"/>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863759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F61E-633D-2E55-3A40-91D558413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7FAE7-50DD-2979-1E11-B78EDF7AE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010EC-9ACD-E616-D6CE-D4DDD5E29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B95FA-EE23-651D-D679-B377E9FA204B}"/>
              </a:ext>
            </a:extLst>
          </p:cNvPr>
          <p:cNvSpPr>
            <a:spLocks noGrp="1"/>
          </p:cNvSpPr>
          <p:nvPr>
            <p:ph type="dt" sz="half" idx="10"/>
          </p:nvPr>
        </p:nvSpPr>
        <p:spPr/>
        <p:txBody>
          <a:bodyPr/>
          <a:lstStyle/>
          <a:p>
            <a:fld id="{71D0F5A1-3F54-4A92-BFC8-A53F1E9300FC}" type="datetimeFigureOut">
              <a:rPr lang="en-US" smtClean="0"/>
              <a:t>5/10/2023</a:t>
            </a:fld>
            <a:endParaRPr lang="en-US"/>
          </a:p>
        </p:txBody>
      </p:sp>
      <p:sp>
        <p:nvSpPr>
          <p:cNvPr id="6" name="Footer Placeholder 5">
            <a:extLst>
              <a:ext uri="{FF2B5EF4-FFF2-40B4-BE49-F238E27FC236}">
                <a16:creationId xmlns:a16="http://schemas.microsoft.com/office/drawing/2014/main" id="{83C97EA1-D06A-EA58-E07A-59D4DD6B1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7A3EB-8EB0-73D6-6B12-6F234FA2DD5D}"/>
              </a:ext>
            </a:extLst>
          </p:cNvPr>
          <p:cNvSpPr>
            <a:spLocks noGrp="1"/>
          </p:cNvSpPr>
          <p:nvPr>
            <p:ph type="sldNum" sz="quarter" idx="12"/>
          </p:nvPr>
        </p:nvSpPr>
        <p:spPr/>
        <p:txBody>
          <a:bodyPr/>
          <a:lstStyle/>
          <a:p>
            <a:fld id="{5D8E1B23-A784-463A-9E39-8659FEE00AA8}" type="slidenum">
              <a:rPr lang="en-US" smtClean="0"/>
              <a:t>‹#›</a:t>
            </a:fld>
            <a:endParaRPr lang="en-US"/>
          </a:p>
        </p:txBody>
      </p:sp>
    </p:spTree>
    <p:extLst>
      <p:ext uri="{BB962C8B-B14F-4D97-AF65-F5344CB8AC3E}">
        <p14:creationId xmlns:p14="http://schemas.microsoft.com/office/powerpoint/2010/main" val="26296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88569-EDB3-006B-2565-8884EF8EC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9FAC7-39BE-9B1D-67E6-417B2E4C1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ED006-1953-01D1-8AFD-ABAEFF6AA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0F5A1-3F54-4A92-BFC8-A53F1E9300FC}" type="datetimeFigureOut">
              <a:rPr lang="en-US" smtClean="0"/>
              <a:t>5/10/2023</a:t>
            </a:fld>
            <a:endParaRPr lang="en-US"/>
          </a:p>
        </p:txBody>
      </p:sp>
      <p:sp>
        <p:nvSpPr>
          <p:cNvPr id="5" name="Footer Placeholder 4">
            <a:extLst>
              <a:ext uri="{FF2B5EF4-FFF2-40B4-BE49-F238E27FC236}">
                <a16:creationId xmlns:a16="http://schemas.microsoft.com/office/drawing/2014/main" id="{5405CD95-F6F9-FEF7-5E58-171122E84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C34E5-2DA4-CFB8-8A39-74033BDDE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E1B23-A784-463A-9E39-8659FEE00AA8}" type="slidenum">
              <a:rPr lang="en-US" smtClean="0"/>
              <a:t>‹#›</a:t>
            </a:fld>
            <a:endParaRPr lang="en-US"/>
          </a:p>
        </p:txBody>
      </p:sp>
    </p:spTree>
    <p:extLst>
      <p:ext uri="{BB962C8B-B14F-4D97-AF65-F5344CB8AC3E}">
        <p14:creationId xmlns:p14="http://schemas.microsoft.com/office/powerpoint/2010/main" val="3579859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8" Type="http://schemas.openxmlformats.org/officeDocument/2006/relationships/hyperlink" Target="https://nccc.ucsf.edu/clinician-consultation/substance-use-management/" TargetMode="External"/><Relationship Id="rId3" Type="http://schemas.openxmlformats.org/officeDocument/2006/relationships/image" Target="../media/image91.png"/><Relationship Id="rId7" Type="http://schemas.openxmlformats.org/officeDocument/2006/relationships/hyperlink" Target="https://harmreduction.org/" TargetMode="External"/><Relationship Id="rId2" Type="http://schemas.openxmlformats.org/officeDocument/2006/relationships/hyperlink" Target="https://www.indiancountryecho.org/sud-resource-hub/"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hyperlink" Target="http://www.cdc.gov/drugoverdose/index.html" TargetMode="External"/><Relationship Id="rId2" Type="http://schemas.openxmlformats.org/officeDocument/2006/relationships/image" Target="../media/image95.jpeg"/><Relationship Id="rId1" Type="http://schemas.openxmlformats.org/officeDocument/2006/relationships/slideLayout" Target="../slideLayouts/slideLayout13.xml"/><Relationship Id="rId6" Type="http://schemas.openxmlformats.org/officeDocument/2006/relationships/hyperlink" Target="https://www.pcssnow.org/" TargetMode="External"/><Relationship Id="rId5" Type="http://schemas.openxmlformats.org/officeDocument/2006/relationships/image" Target="../media/image97.png"/><Relationship Id="rId4" Type="http://schemas.openxmlformats.org/officeDocument/2006/relationships/hyperlink" Target="https://www.mcstap.co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massgeneral.org/substance-use-disorders-initiative" TargetMode="Externa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dx.doi.org/10.15585/mmwr.rr6501e1" TargetMode="External"/><Relationship Id="rId2" Type="http://schemas.openxmlformats.org/officeDocument/2006/relationships/hyperlink" Target="http://dx.doi.org/10.15585/mmwr.rr7103a1" TargetMode="External"/><Relationship Id="rId1" Type="http://schemas.openxmlformats.org/officeDocument/2006/relationships/slideLayout" Target="../slideLayouts/slideLayout13.xml"/><Relationship Id="rId6" Type="http://schemas.openxmlformats.org/officeDocument/2006/relationships/hyperlink" Target="https://store.samhsa.gov/system/files/sma18-5063pt3.pdf" TargetMode="External"/><Relationship Id="rId5" Type="http://schemas.openxmlformats.org/officeDocument/2006/relationships/hyperlink" Target="https://www.samhsa.gov/sites/default/files/quick-start-guide.pdf" TargetMode="External"/><Relationship Id="rId4" Type="http://schemas.openxmlformats.org/officeDocument/2006/relationships/hyperlink" Target="https://doi.org/10.1016/j.drugpo.2009.10.010"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www.cdc.gov/opioids/providers/prescribing/clinical-tool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image" Target="../media/image38.jpe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hyperlink" Target="https://docs.google.com/document/d/1CJ8tz12K9Mn9-utSH3n8nRy6djrN7eGn/edit?usp=sharing&amp;ouid=115597007718418425874&amp;rtpof=true&amp;sd=tru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drugsdata.or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tiff"/><Relationship Id="rId7"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8586-089D-0E80-5A6A-C0C11386CEED}"/>
              </a:ext>
            </a:extLst>
          </p:cNvPr>
          <p:cNvSpPr>
            <a:spLocks noGrp="1"/>
          </p:cNvSpPr>
          <p:nvPr>
            <p:ph type="ctrTitle"/>
          </p:nvPr>
        </p:nvSpPr>
        <p:spPr/>
        <p:txBody>
          <a:bodyPr>
            <a:normAutofit fontScale="90000"/>
          </a:bodyPr>
          <a:lstStyle/>
          <a:p>
            <a:r>
              <a:rPr lang="en-US" dirty="0"/>
              <a:t>Management of SUDs: Clinical Application &amp; Key Pearls</a:t>
            </a:r>
          </a:p>
        </p:txBody>
      </p:sp>
      <p:sp>
        <p:nvSpPr>
          <p:cNvPr id="3" name="Subtitle 2">
            <a:extLst>
              <a:ext uri="{FF2B5EF4-FFF2-40B4-BE49-F238E27FC236}">
                <a16:creationId xmlns:a16="http://schemas.microsoft.com/office/drawing/2014/main" id="{45DCE4F5-EA61-C795-54C8-2EC450A3173C}"/>
              </a:ext>
            </a:extLst>
          </p:cNvPr>
          <p:cNvSpPr>
            <a:spLocks noGrp="1"/>
          </p:cNvSpPr>
          <p:nvPr>
            <p:ph type="subTitle" idx="1"/>
          </p:nvPr>
        </p:nvSpPr>
        <p:spPr/>
        <p:txBody>
          <a:bodyPr>
            <a:normAutofit fontScale="92500" lnSpcReduction="20000"/>
          </a:bodyPr>
          <a:lstStyle/>
          <a:p>
            <a:r>
              <a:rPr lang="en-US" sz="2400" cap="none" dirty="0">
                <a:latin typeface="+mn-lt"/>
                <a:cs typeface="Times New Roman" pitchFamily="18" charset="0"/>
              </a:rPr>
              <a:t>Wei Sum Li, MD</a:t>
            </a:r>
            <a:br>
              <a:rPr lang="en-US" sz="2400" cap="none" dirty="0">
                <a:latin typeface="+mn-lt"/>
                <a:cs typeface="Times New Roman" pitchFamily="18" charset="0"/>
              </a:rPr>
            </a:br>
            <a:r>
              <a:rPr lang="en-US" sz="2400" cap="none" dirty="0">
                <a:latin typeface="+mn-lt"/>
                <a:cs typeface="Times New Roman" pitchFamily="18" charset="0"/>
              </a:rPr>
              <a:t>Adult Medicine Primary Care Physician, Charlestown Healthcare Center, Massachusetts General Hospital</a:t>
            </a:r>
            <a:br>
              <a:rPr lang="en-US" sz="2400" cap="none" dirty="0">
                <a:latin typeface="+mn-lt"/>
                <a:cs typeface="Times New Roman" pitchFamily="18" charset="0"/>
              </a:rPr>
            </a:br>
            <a:r>
              <a:rPr lang="en-US" sz="2400" cap="none" dirty="0">
                <a:latin typeface="+mn-lt"/>
                <a:cs typeface="Times New Roman" pitchFamily="18" charset="0"/>
              </a:rPr>
              <a:t>Inpatient Consult, MGH Addiction Consult Team</a:t>
            </a:r>
            <a:br>
              <a:rPr lang="en-US" sz="2400" cap="none" dirty="0">
                <a:latin typeface="+mn-lt"/>
                <a:cs typeface="Times New Roman" pitchFamily="18" charset="0"/>
              </a:rPr>
            </a:br>
            <a:r>
              <a:rPr lang="en-US" sz="2400" cap="none" dirty="0">
                <a:latin typeface="+mn-lt"/>
                <a:cs typeface="Times New Roman" pitchFamily="18" charset="0"/>
              </a:rPr>
              <a:t>Instructor in Medicine, Harvard Medical School</a:t>
            </a:r>
            <a:br>
              <a:rPr lang="en-US" sz="2400" cap="none" dirty="0">
                <a:latin typeface="+mn-lt"/>
                <a:cs typeface="Times New Roman" pitchFamily="18" charset="0"/>
              </a:rPr>
            </a:br>
            <a:r>
              <a:rPr lang="en-US" sz="2400" cap="none" dirty="0">
                <a:latin typeface="+mn-lt"/>
                <a:cs typeface="Times New Roman" pitchFamily="18" charset="0"/>
              </a:rPr>
              <a:t>May 25, 2023</a:t>
            </a:r>
            <a:endParaRPr lang="en-US" dirty="0"/>
          </a:p>
        </p:txBody>
      </p:sp>
      <p:pic>
        <p:nvPicPr>
          <p:cNvPr id="5" name="Picture 4">
            <a:extLst>
              <a:ext uri="{FF2B5EF4-FFF2-40B4-BE49-F238E27FC236}">
                <a16:creationId xmlns:a16="http://schemas.microsoft.com/office/drawing/2014/main" id="{EBBD59EE-F936-72AA-EF70-C900B03E5D0D}"/>
              </a:ext>
            </a:extLst>
          </p:cNvPr>
          <p:cNvPicPr>
            <a:picLocks noChangeAspect="1"/>
          </p:cNvPicPr>
          <p:nvPr/>
        </p:nvPicPr>
        <p:blipFill>
          <a:blip r:embed="rId3"/>
          <a:stretch>
            <a:fillRect/>
          </a:stretch>
        </p:blipFill>
        <p:spPr>
          <a:xfrm>
            <a:off x="297058" y="5866266"/>
            <a:ext cx="2819644" cy="723963"/>
          </a:xfrm>
          <a:prstGeom prst="rect">
            <a:avLst/>
          </a:prstGeom>
        </p:spPr>
      </p:pic>
    </p:spTree>
    <p:extLst>
      <p:ext uri="{BB962C8B-B14F-4D97-AF65-F5344CB8AC3E}">
        <p14:creationId xmlns:p14="http://schemas.microsoft.com/office/powerpoint/2010/main" val="334475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A9DC-D037-AE88-37EA-2E4753C967A8}"/>
              </a:ext>
            </a:extLst>
          </p:cNvPr>
          <p:cNvSpPr>
            <a:spLocks noGrp="1"/>
          </p:cNvSpPr>
          <p:nvPr>
            <p:ph type="title"/>
          </p:nvPr>
        </p:nvSpPr>
        <p:spPr/>
        <p:txBody>
          <a:bodyPr/>
          <a:lstStyle/>
          <a:p>
            <a:r>
              <a:rPr lang="en-US" dirty="0"/>
              <a:t>Who has a use disorder?</a:t>
            </a:r>
          </a:p>
        </p:txBody>
      </p:sp>
      <p:sp>
        <p:nvSpPr>
          <p:cNvPr id="3" name="Content Placeholder 2">
            <a:extLst>
              <a:ext uri="{FF2B5EF4-FFF2-40B4-BE49-F238E27FC236}">
                <a16:creationId xmlns:a16="http://schemas.microsoft.com/office/drawing/2014/main" id="{F21E448B-74DD-C700-4345-80122F1782D8}"/>
              </a:ext>
            </a:extLst>
          </p:cNvPr>
          <p:cNvSpPr>
            <a:spLocks noGrp="1"/>
          </p:cNvSpPr>
          <p:nvPr>
            <p:ph idx="1"/>
          </p:nvPr>
        </p:nvSpPr>
        <p:spPr>
          <a:xfrm>
            <a:off x="7475867" y="1538242"/>
            <a:ext cx="4139189" cy="4351338"/>
          </a:xfrm>
        </p:spPr>
        <p:txBody>
          <a:bodyPr>
            <a:normAutofit lnSpcReduction="10000"/>
          </a:bodyPr>
          <a:lstStyle/>
          <a:p>
            <a:r>
              <a:rPr lang="en-US" sz="2800" dirty="0"/>
              <a:t>20-year-old woman who drinks 5 cocktails most Fridays and Saturdays</a:t>
            </a:r>
          </a:p>
          <a:p>
            <a:r>
              <a:rPr lang="en-US" sz="2800" dirty="0"/>
              <a:t>37-year-old man who injects heroin every other week</a:t>
            </a:r>
          </a:p>
          <a:p>
            <a:r>
              <a:rPr lang="en-US" sz="2800" dirty="0"/>
              <a:t>45-year-old woman who snorts cocaine one weekend a month</a:t>
            </a:r>
          </a:p>
          <a:p>
            <a:r>
              <a:rPr lang="en-US" sz="2800" dirty="0"/>
              <a:t>65-year-old man who a 6-pack of beer every day</a:t>
            </a:r>
          </a:p>
          <a:p>
            <a:endParaRPr lang="en-US" dirty="0"/>
          </a:p>
        </p:txBody>
      </p:sp>
      <p:grpSp>
        <p:nvGrpSpPr>
          <p:cNvPr id="10" name="Group 9">
            <a:extLst>
              <a:ext uri="{FF2B5EF4-FFF2-40B4-BE49-F238E27FC236}">
                <a16:creationId xmlns:a16="http://schemas.microsoft.com/office/drawing/2014/main" id="{EDA4FF72-4A6C-F430-F32F-4BA9E403EB79}"/>
              </a:ext>
            </a:extLst>
          </p:cNvPr>
          <p:cNvGrpSpPr/>
          <p:nvPr/>
        </p:nvGrpSpPr>
        <p:grpSpPr>
          <a:xfrm>
            <a:off x="141512" y="6040604"/>
            <a:ext cx="2701744" cy="452271"/>
            <a:chOff x="4493" y="23767"/>
            <a:chExt cx="2701744" cy="452271"/>
          </a:xfrm>
        </p:grpSpPr>
        <p:sp>
          <p:nvSpPr>
            <p:cNvPr id="11" name="Rectangle 10">
              <a:extLst>
                <a:ext uri="{FF2B5EF4-FFF2-40B4-BE49-F238E27FC236}">
                  <a16:creationId xmlns:a16="http://schemas.microsoft.com/office/drawing/2014/main" id="{98C318E2-7B8E-78A7-9EBB-5F6E5D6DB5C9}"/>
                </a:ext>
              </a:extLst>
            </p:cNvPr>
            <p:cNvSpPr/>
            <p:nvPr/>
          </p:nvSpPr>
          <p:spPr>
            <a:xfrm>
              <a:off x="4493"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96B4FAD3-5E7D-F8C0-EE45-636436D2A2F4}"/>
                </a:ext>
              </a:extLst>
            </p:cNvPr>
            <p:cNvSpPr txBox="1"/>
            <p:nvPr/>
          </p:nvSpPr>
          <p:spPr>
            <a:xfrm>
              <a:off x="4493"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ravings</a:t>
              </a:r>
            </a:p>
          </p:txBody>
        </p:sp>
      </p:grpSp>
      <p:grpSp>
        <p:nvGrpSpPr>
          <p:cNvPr id="13" name="Group 12">
            <a:extLst>
              <a:ext uri="{FF2B5EF4-FFF2-40B4-BE49-F238E27FC236}">
                <a16:creationId xmlns:a16="http://schemas.microsoft.com/office/drawing/2014/main" id="{FB6444C1-A43F-6479-CDB6-2FD2A012576F}"/>
              </a:ext>
            </a:extLst>
          </p:cNvPr>
          <p:cNvGrpSpPr/>
          <p:nvPr/>
        </p:nvGrpSpPr>
        <p:grpSpPr>
          <a:xfrm>
            <a:off x="3181882" y="6026808"/>
            <a:ext cx="2701744" cy="452271"/>
            <a:chOff x="3084482" y="23767"/>
            <a:chExt cx="2701744" cy="452271"/>
          </a:xfrm>
        </p:grpSpPr>
        <p:sp>
          <p:nvSpPr>
            <p:cNvPr id="14" name="Rectangle 13">
              <a:extLst>
                <a:ext uri="{FF2B5EF4-FFF2-40B4-BE49-F238E27FC236}">
                  <a16:creationId xmlns:a16="http://schemas.microsoft.com/office/drawing/2014/main" id="{FE382E17-25EE-A02B-BD15-36F84D5474E7}"/>
                </a:ext>
              </a:extLst>
            </p:cNvPr>
            <p:cNvSpPr/>
            <p:nvPr/>
          </p:nvSpPr>
          <p:spPr>
            <a:xfrm>
              <a:off x="3084482"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AD10C443-D55D-5D2A-07B0-DF7A45C6D5DD}"/>
                </a:ext>
              </a:extLst>
            </p:cNvPr>
            <p:cNvSpPr txBox="1"/>
            <p:nvPr/>
          </p:nvSpPr>
          <p:spPr>
            <a:xfrm>
              <a:off x="3084482"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ontrol</a:t>
              </a:r>
            </a:p>
          </p:txBody>
        </p:sp>
      </p:grpSp>
      <p:grpSp>
        <p:nvGrpSpPr>
          <p:cNvPr id="16" name="Group 15">
            <a:extLst>
              <a:ext uri="{FF2B5EF4-FFF2-40B4-BE49-F238E27FC236}">
                <a16:creationId xmlns:a16="http://schemas.microsoft.com/office/drawing/2014/main" id="{A3896490-92F2-2910-C1AE-A1BAB46EBBFC}"/>
              </a:ext>
            </a:extLst>
          </p:cNvPr>
          <p:cNvGrpSpPr/>
          <p:nvPr/>
        </p:nvGrpSpPr>
        <p:grpSpPr>
          <a:xfrm>
            <a:off x="6282250" y="6024517"/>
            <a:ext cx="2701744" cy="452271"/>
            <a:chOff x="6164471" y="23767"/>
            <a:chExt cx="2701744" cy="452271"/>
          </a:xfrm>
        </p:grpSpPr>
        <p:sp>
          <p:nvSpPr>
            <p:cNvPr id="17" name="Rectangle 16">
              <a:extLst>
                <a:ext uri="{FF2B5EF4-FFF2-40B4-BE49-F238E27FC236}">
                  <a16:creationId xmlns:a16="http://schemas.microsoft.com/office/drawing/2014/main" id="{6C1AB5B2-A4FC-9509-19C7-FF140EDF2B02}"/>
                </a:ext>
              </a:extLst>
            </p:cNvPr>
            <p:cNvSpPr/>
            <p:nvPr/>
          </p:nvSpPr>
          <p:spPr>
            <a:xfrm>
              <a:off x="6164471"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2F19806E-0823-A4E9-BE4C-2DFEF36176AB}"/>
                </a:ext>
              </a:extLst>
            </p:cNvPr>
            <p:cNvSpPr txBox="1"/>
            <p:nvPr/>
          </p:nvSpPr>
          <p:spPr>
            <a:xfrm>
              <a:off x="6164471"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u="sng" kern="1200" dirty="0"/>
                <a:t>C</a:t>
              </a:r>
              <a:r>
                <a:rPr lang="en-US" sz="2000" kern="1200" dirty="0"/>
                <a:t>onsequences</a:t>
              </a:r>
            </a:p>
          </p:txBody>
        </p:sp>
      </p:grpSp>
      <p:grpSp>
        <p:nvGrpSpPr>
          <p:cNvPr id="19" name="Group 18">
            <a:extLst>
              <a:ext uri="{FF2B5EF4-FFF2-40B4-BE49-F238E27FC236}">
                <a16:creationId xmlns:a16="http://schemas.microsoft.com/office/drawing/2014/main" id="{866DF34D-4ED5-795D-2D1A-120C7802F384}"/>
              </a:ext>
            </a:extLst>
          </p:cNvPr>
          <p:cNvGrpSpPr/>
          <p:nvPr/>
        </p:nvGrpSpPr>
        <p:grpSpPr>
          <a:xfrm>
            <a:off x="9348744" y="6024516"/>
            <a:ext cx="2701744" cy="452271"/>
            <a:chOff x="9244460" y="23767"/>
            <a:chExt cx="2701744" cy="452271"/>
          </a:xfrm>
        </p:grpSpPr>
        <p:sp>
          <p:nvSpPr>
            <p:cNvPr id="20" name="Rectangle 19">
              <a:extLst>
                <a:ext uri="{FF2B5EF4-FFF2-40B4-BE49-F238E27FC236}">
                  <a16:creationId xmlns:a16="http://schemas.microsoft.com/office/drawing/2014/main" id="{36B23904-74DB-B1D8-ACB6-B6701B325A01}"/>
                </a:ext>
              </a:extLst>
            </p:cNvPr>
            <p:cNvSpPr/>
            <p:nvPr/>
          </p:nvSpPr>
          <p:spPr>
            <a:xfrm>
              <a:off x="9244460" y="23767"/>
              <a:ext cx="2701744" cy="4522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A3C67A4E-9574-F6AE-1F7E-35ABE9BCC88B}"/>
                </a:ext>
              </a:extLst>
            </p:cNvPr>
            <p:cNvSpPr txBox="1"/>
            <p:nvPr/>
          </p:nvSpPr>
          <p:spPr>
            <a:xfrm>
              <a:off x="9244460" y="23767"/>
              <a:ext cx="2701744" cy="452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Dependence</a:t>
              </a:r>
            </a:p>
          </p:txBody>
        </p:sp>
      </p:grpSp>
      <p:pic>
        <p:nvPicPr>
          <p:cNvPr id="23" name="Picture 22">
            <a:extLst>
              <a:ext uri="{FF2B5EF4-FFF2-40B4-BE49-F238E27FC236}">
                <a16:creationId xmlns:a16="http://schemas.microsoft.com/office/drawing/2014/main" id="{93A2FAC6-781A-3A9F-260B-C94875C5951B}"/>
              </a:ext>
            </a:extLst>
          </p:cNvPr>
          <p:cNvPicPr>
            <a:picLocks noChangeAspect="1"/>
          </p:cNvPicPr>
          <p:nvPr/>
        </p:nvPicPr>
        <p:blipFill>
          <a:blip r:embed="rId3"/>
          <a:stretch>
            <a:fillRect/>
          </a:stretch>
        </p:blipFill>
        <p:spPr>
          <a:xfrm>
            <a:off x="7620" y="1300648"/>
            <a:ext cx="7468247" cy="4465707"/>
          </a:xfrm>
          <a:prstGeom prst="rect">
            <a:avLst/>
          </a:prstGeom>
        </p:spPr>
      </p:pic>
    </p:spTree>
    <p:extLst>
      <p:ext uri="{BB962C8B-B14F-4D97-AF65-F5344CB8AC3E}">
        <p14:creationId xmlns:p14="http://schemas.microsoft.com/office/powerpoint/2010/main" val="1332962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4A744-FA09-1994-8AD7-64CE5443C3E7}"/>
              </a:ext>
            </a:extLst>
          </p:cNvPr>
          <p:cNvSpPr>
            <a:spLocks noGrp="1"/>
          </p:cNvSpPr>
          <p:nvPr>
            <p:ph type="title"/>
          </p:nvPr>
        </p:nvSpPr>
        <p:spPr/>
        <p:txBody>
          <a:bodyPr/>
          <a:lstStyle/>
          <a:p>
            <a:r>
              <a:rPr lang="en-US" dirty="0"/>
              <a:t>Fentanyl Test Strips</a:t>
            </a:r>
          </a:p>
        </p:txBody>
      </p:sp>
      <p:pic>
        <p:nvPicPr>
          <p:cNvPr id="11266" name="Picture 2" descr="Fentanyl Test Strips – Pack of 10 | DanceSafe">
            <a:extLst>
              <a:ext uri="{FF2B5EF4-FFF2-40B4-BE49-F238E27FC236}">
                <a16:creationId xmlns:a16="http://schemas.microsoft.com/office/drawing/2014/main" id="{E97C7FC0-936D-E431-74AA-A903C59DAA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199" y="1720646"/>
            <a:ext cx="7922897" cy="28121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336435-3A75-E2D6-BD45-4501FB3FC979}"/>
              </a:ext>
            </a:extLst>
          </p:cNvPr>
          <p:cNvSpPr txBox="1"/>
          <p:nvPr/>
        </p:nvSpPr>
        <p:spPr>
          <a:xfrm>
            <a:off x="838200" y="6401792"/>
            <a:ext cx="9558404" cy="369332"/>
          </a:xfrm>
          <a:prstGeom prst="rect">
            <a:avLst/>
          </a:prstGeom>
          <a:noFill/>
        </p:spPr>
        <p:txBody>
          <a:bodyPr wrap="square">
            <a:spAutoFit/>
          </a:bodyPr>
          <a:lstStyle/>
          <a:p>
            <a:r>
              <a:rPr lang="en-US" dirty="0"/>
              <a:t>https://www.cdc.gov/stopoverdose/fentanyl/fentanyl-test-strips.html</a:t>
            </a:r>
          </a:p>
        </p:txBody>
      </p:sp>
    </p:spTree>
    <p:extLst>
      <p:ext uri="{BB962C8B-B14F-4D97-AF65-F5344CB8AC3E}">
        <p14:creationId xmlns:p14="http://schemas.microsoft.com/office/powerpoint/2010/main" val="4064094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70E164-BC28-7DEC-73E6-F26EF624AD87}"/>
              </a:ext>
            </a:extLst>
          </p:cNvPr>
          <p:cNvSpPr txBox="1">
            <a:spLocks/>
          </p:cNvSpPr>
          <p:nvPr/>
        </p:nvSpPr>
        <p:spPr>
          <a:xfrm>
            <a:off x="838200" y="365125"/>
            <a:ext cx="105082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Know (Be) your local resources</a:t>
            </a:r>
          </a:p>
        </p:txBody>
      </p:sp>
      <p:sp>
        <p:nvSpPr>
          <p:cNvPr id="5" name="Content Placeholder 2">
            <a:extLst>
              <a:ext uri="{FF2B5EF4-FFF2-40B4-BE49-F238E27FC236}">
                <a16:creationId xmlns:a16="http://schemas.microsoft.com/office/drawing/2014/main" id="{3CC7CAFB-8F18-E8A6-BC8F-4706C3245D32}"/>
              </a:ext>
            </a:extLst>
          </p:cNvPr>
          <p:cNvSpPr txBox="1">
            <a:spLocks/>
          </p:cNvSpPr>
          <p:nvPr/>
        </p:nvSpPr>
        <p:spPr>
          <a:xfrm>
            <a:off x="862923" y="2141537"/>
            <a:ext cx="7886700"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syringes </a:t>
            </a:r>
          </a:p>
          <a:p>
            <a:r>
              <a:rPr lang="en-US" dirty="0"/>
              <a:t>16 alcohol swabs</a:t>
            </a:r>
          </a:p>
          <a:p>
            <a:r>
              <a:rPr lang="en-US" dirty="0"/>
              <a:t>1 Tourniquet</a:t>
            </a:r>
          </a:p>
          <a:p>
            <a:r>
              <a:rPr lang="en-US" dirty="0"/>
              <a:t>1 bag of cottons</a:t>
            </a:r>
          </a:p>
          <a:p>
            <a:r>
              <a:rPr lang="en-US" dirty="0"/>
              <a:t>5 cookers</a:t>
            </a:r>
          </a:p>
          <a:p>
            <a:r>
              <a:rPr lang="en-US" dirty="0"/>
              <a:t>5 sterile waters</a:t>
            </a:r>
          </a:p>
          <a:p>
            <a:r>
              <a:rPr lang="en-US" dirty="0"/>
              <a:t>Sharps container (fit pack)</a:t>
            </a:r>
          </a:p>
          <a:p>
            <a:endParaRPr lang="en-US" dirty="0"/>
          </a:p>
          <a:p>
            <a:r>
              <a:rPr lang="en-US" dirty="0"/>
              <a:t>+/-</a:t>
            </a:r>
          </a:p>
          <a:p>
            <a:r>
              <a:rPr lang="en-US" dirty="0"/>
              <a:t>Vitamin C (crack cocaine)</a:t>
            </a:r>
          </a:p>
          <a:p>
            <a:r>
              <a:rPr lang="en-US" dirty="0"/>
              <a:t>Bleach bottle </a:t>
            </a:r>
          </a:p>
          <a:p>
            <a:r>
              <a:rPr lang="en-US" dirty="0"/>
              <a:t>Fentanyl test strips</a:t>
            </a:r>
          </a:p>
          <a:p>
            <a:r>
              <a:rPr lang="en-US" dirty="0"/>
              <a:t>Condoms</a:t>
            </a:r>
          </a:p>
        </p:txBody>
      </p:sp>
      <p:pic>
        <p:nvPicPr>
          <p:cNvPr id="6" name="Content Placeholder 4">
            <a:extLst>
              <a:ext uri="{FF2B5EF4-FFF2-40B4-BE49-F238E27FC236}">
                <a16:creationId xmlns:a16="http://schemas.microsoft.com/office/drawing/2014/main" id="{0A02E1E8-D589-FD43-19FE-1F6234FA1019}"/>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5" t="13694" r="8511" b="4253"/>
          <a:stretch/>
        </p:blipFill>
        <p:spPr>
          <a:xfrm>
            <a:off x="6396990" y="1546708"/>
            <a:ext cx="3234690" cy="2241055"/>
          </a:xfrm>
          <a:prstGeom prst="rect">
            <a:avLst/>
          </a:prstGeom>
        </p:spPr>
      </p:pic>
      <p:pic>
        <p:nvPicPr>
          <p:cNvPr id="7" name="Picture 6">
            <a:extLst>
              <a:ext uri="{FF2B5EF4-FFF2-40B4-BE49-F238E27FC236}">
                <a16:creationId xmlns:a16="http://schemas.microsoft.com/office/drawing/2014/main" id="{214F22B3-53C0-BF17-B5ED-EFA59C4E60A2}"/>
              </a:ext>
            </a:extLst>
          </p:cNvPr>
          <p:cNvPicPr>
            <a:picLocks noChangeAspect="1"/>
          </p:cNvPicPr>
          <p:nvPr/>
        </p:nvPicPr>
        <p:blipFill>
          <a:blip r:embed="rId3"/>
          <a:stretch>
            <a:fillRect/>
          </a:stretch>
        </p:blipFill>
        <p:spPr>
          <a:xfrm>
            <a:off x="4699592" y="3878775"/>
            <a:ext cx="6629485" cy="2049608"/>
          </a:xfrm>
          <a:prstGeom prst="rect">
            <a:avLst/>
          </a:prstGeom>
        </p:spPr>
      </p:pic>
      <p:pic>
        <p:nvPicPr>
          <p:cNvPr id="3" name="Picture 2">
            <a:extLst>
              <a:ext uri="{FF2B5EF4-FFF2-40B4-BE49-F238E27FC236}">
                <a16:creationId xmlns:a16="http://schemas.microsoft.com/office/drawing/2014/main" id="{7E00053B-AC3B-50D1-0051-CCBE76DAB04A}"/>
              </a:ext>
            </a:extLst>
          </p:cNvPr>
          <p:cNvPicPr>
            <a:picLocks noChangeAspect="1"/>
          </p:cNvPicPr>
          <p:nvPr/>
        </p:nvPicPr>
        <p:blipFill>
          <a:blip r:embed="rId4"/>
          <a:stretch>
            <a:fillRect/>
          </a:stretch>
        </p:blipFill>
        <p:spPr>
          <a:xfrm>
            <a:off x="0" y="1543272"/>
            <a:ext cx="12192000" cy="4671005"/>
          </a:xfrm>
          <a:prstGeom prst="rect">
            <a:avLst/>
          </a:prstGeom>
        </p:spPr>
      </p:pic>
    </p:spTree>
    <p:extLst>
      <p:ext uri="{BB962C8B-B14F-4D97-AF65-F5344CB8AC3E}">
        <p14:creationId xmlns:p14="http://schemas.microsoft.com/office/powerpoint/2010/main" val="3149559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9412-7EC6-BFA7-615A-FB079F6780F1}"/>
              </a:ext>
            </a:extLst>
          </p:cNvPr>
          <p:cNvSpPr>
            <a:spLocks noGrp="1"/>
          </p:cNvSpPr>
          <p:nvPr>
            <p:ph type="title"/>
          </p:nvPr>
        </p:nvSpPr>
        <p:spPr>
          <a:xfrm>
            <a:off x="838200" y="312873"/>
            <a:ext cx="10515600" cy="1325563"/>
          </a:xfrm>
        </p:spPr>
        <p:txBody>
          <a:bodyPr/>
          <a:lstStyle/>
          <a:p>
            <a:r>
              <a:rPr lang="en-US" dirty="0"/>
              <a:t>Ask for help</a:t>
            </a:r>
          </a:p>
        </p:txBody>
      </p:sp>
      <p:sp>
        <p:nvSpPr>
          <p:cNvPr id="3" name="Content Placeholder 2">
            <a:extLst>
              <a:ext uri="{FF2B5EF4-FFF2-40B4-BE49-F238E27FC236}">
                <a16:creationId xmlns:a16="http://schemas.microsoft.com/office/drawing/2014/main" id="{7D4F9F54-3D77-033D-92AC-B9174E9E177E}"/>
              </a:ext>
            </a:extLst>
          </p:cNvPr>
          <p:cNvSpPr>
            <a:spLocks noGrp="1"/>
          </p:cNvSpPr>
          <p:nvPr>
            <p:ph idx="1"/>
          </p:nvPr>
        </p:nvSpPr>
        <p:spPr>
          <a:xfrm>
            <a:off x="6708216" y="1763491"/>
            <a:ext cx="4645584" cy="826068"/>
          </a:xfrm>
        </p:spPr>
        <p:txBody>
          <a:bodyPr>
            <a:normAutofit fontScale="85000" lnSpcReduction="10000"/>
          </a:bodyPr>
          <a:lstStyle/>
          <a:p>
            <a:pPr marL="0" indent="0">
              <a:buNone/>
            </a:pPr>
            <a:r>
              <a:rPr lang="en-US" dirty="0">
                <a:hlinkClick r:id="rId2">
                  <a:extLst>
                    <a:ext uri="{A12FA001-AC4F-418D-AE19-62706E023703}">
                      <ahyp:hlinkClr xmlns:ahyp="http://schemas.microsoft.com/office/drawing/2018/hyperlinkcolor" val="tx"/>
                    </a:ext>
                  </a:extLst>
                </a:hlinkClick>
              </a:rPr>
              <a:t>https://www.indiancountryecho.org/sud-resource-hub/</a:t>
            </a:r>
            <a:r>
              <a:rPr lang="en-US" dirty="0"/>
              <a:t> 		 </a:t>
            </a:r>
          </a:p>
        </p:txBody>
      </p:sp>
      <p:pic>
        <p:nvPicPr>
          <p:cNvPr id="5" name="Picture 4">
            <a:extLst>
              <a:ext uri="{FF2B5EF4-FFF2-40B4-BE49-F238E27FC236}">
                <a16:creationId xmlns:a16="http://schemas.microsoft.com/office/drawing/2014/main" id="{170004CD-4463-0AA1-758A-D0E5467A92C0}"/>
              </a:ext>
            </a:extLst>
          </p:cNvPr>
          <p:cNvPicPr>
            <a:picLocks noChangeAspect="1"/>
          </p:cNvPicPr>
          <p:nvPr/>
        </p:nvPicPr>
        <p:blipFill>
          <a:blip r:embed="rId3"/>
          <a:stretch>
            <a:fillRect/>
          </a:stretch>
        </p:blipFill>
        <p:spPr>
          <a:xfrm>
            <a:off x="838200" y="5576197"/>
            <a:ext cx="1760373" cy="853514"/>
          </a:xfrm>
          <a:prstGeom prst="rect">
            <a:avLst/>
          </a:prstGeom>
        </p:spPr>
      </p:pic>
      <p:pic>
        <p:nvPicPr>
          <p:cNvPr id="7" name="Picture 6">
            <a:extLst>
              <a:ext uri="{FF2B5EF4-FFF2-40B4-BE49-F238E27FC236}">
                <a16:creationId xmlns:a16="http://schemas.microsoft.com/office/drawing/2014/main" id="{0A6977B5-9DB9-267D-E946-414AFFFE74BB}"/>
              </a:ext>
            </a:extLst>
          </p:cNvPr>
          <p:cNvPicPr>
            <a:picLocks noChangeAspect="1"/>
          </p:cNvPicPr>
          <p:nvPr/>
        </p:nvPicPr>
        <p:blipFill>
          <a:blip r:embed="rId4"/>
          <a:stretch>
            <a:fillRect/>
          </a:stretch>
        </p:blipFill>
        <p:spPr>
          <a:xfrm>
            <a:off x="407203" y="1410431"/>
            <a:ext cx="3215919" cy="1204064"/>
          </a:xfrm>
          <a:prstGeom prst="rect">
            <a:avLst/>
          </a:prstGeom>
        </p:spPr>
      </p:pic>
      <p:pic>
        <p:nvPicPr>
          <p:cNvPr id="9" name="Picture 8">
            <a:extLst>
              <a:ext uri="{FF2B5EF4-FFF2-40B4-BE49-F238E27FC236}">
                <a16:creationId xmlns:a16="http://schemas.microsoft.com/office/drawing/2014/main" id="{927F57AC-80F3-8614-8C7E-CBF48C66DF31}"/>
              </a:ext>
            </a:extLst>
          </p:cNvPr>
          <p:cNvPicPr>
            <a:picLocks noChangeAspect="1"/>
          </p:cNvPicPr>
          <p:nvPr/>
        </p:nvPicPr>
        <p:blipFill>
          <a:blip r:embed="rId5"/>
          <a:stretch>
            <a:fillRect/>
          </a:stretch>
        </p:blipFill>
        <p:spPr>
          <a:xfrm>
            <a:off x="683002" y="2735994"/>
            <a:ext cx="2728184" cy="1139162"/>
          </a:xfrm>
          <a:prstGeom prst="rect">
            <a:avLst/>
          </a:prstGeom>
        </p:spPr>
      </p:pic>
      <p:pic>
        <p:nvPicPr>
          <p:cNvPr id="11" name="Picture 10">
            <a:extLst>
              <a:ext uri="{FF2B5EF4-FFF2-40B4-BE49-F238E27FC236}">
                <a16:creationId xmlns:a16="http://schemas.microsoft.com/office/drawing/2014/main" id="{D9CEB0FB-5702-4B4B-74F4-D199C1657BE0}"/>
              </a:ext>
            </a:extLst>
          </p:cNvPr>
          <p:cNvPicPr>
            <a:picLocks noChangeAspect="1"/>
          </p:cNvPicPr>
          <p:nvPr/>
        </p:nvPicPr>
        <p:blipFill rotWithShape="1">
          <a:blip r:embed="rId6"/>
          <a:srcRect b="54727"/>
          <a:stretch/>
        </p:blipFill>
        <p:spPr>
          <a:xfrm>
            <a:off x="838200" y="3996655"/>
            <a:ext cx="2918713" cy="1107492"/>
          </a:xfrm>
          <a:prstGeom prst="rect">
            <a:avLst/>
          </a:prstGeom>
        </p:spPr>
      </p:pic>
      <p:sp>
        <p:nvSpPr>
          <p:cNvPr id="12" name="Arrow: Right 11">
            <a:extLst>
              <a:ext uri="{FF2B5EF4-FFF2-40B4-BE49-F238E27FC236}">
                <a16:creationId xmlns:a16="http://schemas.microsoft.com/office/drawing/2014/main" id="{CFEF3196-4D7E-4817-7763-40C73B84613D}"/>
              </a:ext>
            </a:extLst>
          </p:cNvPr>
          <p:cNvSpPr/>
          <p:nvPr/>
        </p:nvSpPr>
        <p:spPr>
          <a:xfrm>
            <a:off x="4792973" y="1777767"/>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0571A53-13FA-B5AD-F79E-C7926FBBD188}"/>
              </a:ext>
            </a:extLst>
          </p:cNvPr>
          <p:cNvSpPr txBox="1"/>
          <p:nvPr/>
        </p:nvSpPr>
        <p:spPr>
          <a:xfrm>
            <a:off x="6757851" y="5938206"/>
            <a:ext cx="6093822" cy="461665"/>
          </a:xfrm>
          <a:prstGeom prst="rect">
            <a:avLst/>
          </a:prstGeom>
          <a:noFill/>
        </p:spPr>
        <p:txBody>
          <a:bodyPr wrap="square">
            <a:spAutoFit/>
          </a:bodyPr>
          <a:lstStyle/>
          <a:p>
            <a:pPr marL="0" indent="0">
              <a:buNone/>
            </a:pPr>
            <a:r>
              <a:rPr lang="en-US" sz="2400" dirty="0">
                <a:hlinkClick r:id="rId7">
                  <a:extLst>
                    <a:ext uri="{A12FA001-AC4F-418D-AE19-62706E023703}">
                      <ahyp:hlinkClr xmlns:ahyp="http://schemas.microsoft.com/office/drawing/2018/hyperlinkcolor" val="tx"/>
                    </a:ext>
                  </a:extLst>
                </a:hlinkClick>
              </a:rPr>
              <a:t>https://harmreduction.org/</a:t>
            </a:r>
            <a:r>
              <a:rPr lang="en-US" sz="2400" dirty="0"/>
              <a:t> </a:t>
            </a:r>
          </a:p>
        </p:txBody>
      </p:sp>
      <p:sp>
        <p:nvSpPr>
          <p:cNvPr id="16" name="TextBox 15">
            <a:extLst>
              <a:ext uri="{FF2B5EF4-FFF2-40B4-BE49-F238E27FC236}">
                <a16:creationId xmlns:a16="http://schemas.microsoft.com/office/drawing/2014/main" id="{4EF3917C-6837-9FCC-360C-17086C1F137B}"/>
              </a:ext>
            </a:extLst>
          </p:cNvPr>
          <p:cNvSpPr txBox="1"/>
          <p:nvPr/>
        </p:nvSpPr>
        <p:spPr>
          <a:xfrm>
            <a:off x="6757851" y="3030309"/>
            <a:ext cx="5168538" cy="1200329"/>
          </a:xfrm>
          <a:prstGeom prst="rect">
            <a:avLst/>
          </a:prstGeom>
          <a:noFill/>
        </p:spPr>
        <p:txBody>
          <a:bodyPr wrap="square">
            <a:spAutoFit/>
          </a:bodyPr>
          <a:lstStyle/>
          <a:p>
            <a:r>
              <a:rPr lang="en-US" sz="2400" dirty="0">
                <a:hlinkClick r:id="rId8">
                  <a:extLst>
                    <a:ext uri="{A12FA001-AC4F-418D-AE19-62706E023703}">
                      <ahyp:hlinkClr xmlns:ahyp="http://schemas.microsoft.com/office/drawing/2018/hyperlinkcolor" val="tx"/>
                    </a:ext>
                  </a:extLst>
                </a:hlinkClick>
              </a:rPr>
              <a:t>https://nccc.ucsf.edu/clinician-consultation/substance-use-management</a:t>
            </a:r>
            <a:endParaRPr lang="en-US" sz="2400" dirty="0"/>
          </a:p>
        </p:txBody>
      </p:sp>
      <p:sp>
        <p:nvSpPr>
          <p:cNvPr id="17" name="Arrow: Right 16">
            <a:extLst>
              <a:ext uri="{FF2B5EF4-FFF2-40B4-BE49-F238E27FC236}">
                <a16:creationId xmlns:a16="http://schemas.microsoft.com/office/drawing/2014/main" id="{E5F775F5-BD17-0F57-D61A-81E3E717538A}"/>
              </a:ext>
            </a:extLst>
          </p:cNvPr>
          <p:cNvSpPr/>
          <p:nvPr/>
        </p:nvSpPr>
        <p:spPr>
          <a:xfrm>
            <a:off x="4798950" y="3124727"/>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6C7C13F1-9F3B-360F-88A3-0F26F8647ECA}"/>
              </a:ext>
            </a:extLst>
          </p:cNvPr>
          <p:cNvSpPr/>
          <p:nvPr/>
        </p:nvSpPr>
        <p:spPr>
          <a:xfrm>
            <a:off x="4834425" y="5746068"/>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0D66FCDB-9CAC-D226-C247-88576819BE6D}"/>
              </a:ext>
            </a:extLst>
          </p:cNvPr>
          <p:cNvPicPr>
            <a:picLocks noChangeAspect="1"/>
          </p:cNvPicPr>
          <p:nvPr/>
        </p:nvPicPr>
        <p:blipFill rotWithShape="1">
          <a:blip r:embed="rId6"/>
          <a:srcRect t="45812"/>
          <a:stretch/>
        </p:blipFill>
        <p:spPr>
          <a:xfrm>
            <a:off x="3789503" y="3875156"/>
            <a:ext cx="2918713" cy="1325564"/>
          </a:xfrm>
          <a:prstGeom prst="rect">
            <a:avLst/>
          </a:prstGeom>
        </p:spPr>
      </p:pic>
      <p:sp>
        <p:nvSpPr>
          <p:cNvPr id="20" name="TextBox 19">
            <a:extLst>
              <a:ext uri="{FF2B5EF4-FFF2-40B4-BE49-F238E27FC236}">
                <a16:creationId xmlns:a16="http://schemas.microsoft.com/office/drawing/2014/main" id="{7521A004-4F83-BC63-65B1-4122D608D663}"/>
              </a:ext>
            </a:extLst>
          </p:cNvPr>
          <p:cNvSpPr txBox="1"/>
          <p:nvPr/>
        </p:nvSpPr>
        <p:spPr>
          <a:xfrm>
            <a:off x="6757851" y="4147589"/>
            <a:ext cx="3788229" cy="461665"/>
          </a:xfrm>
          <a:prstGeom prst="rect">
            <a:avLst/>
          </a:prstGeom>
          <a:noFill/>
        </p:spPr>
        <p:txBody>
          <a:bodyPr wrap="square" rtlCol="0">
            <a:spAutoFit/>
          </a:bodyPr>
          <a:lstStyle/>
          <a:p>
            <a:r>
              <a:rPr lang="en-US" sz="2400" dirty="0"/>
              <a:t>855-300-3595</a:t>
            </a:r>
          </a:p>
        </p:txBody>
      </p:sp>
    </p:spTree>
    <p:extLst>
      <p:ext uri="{BB962C8B-B14F-4D97-AF65-F5344CB8AC3E}">
        <p14:creationId xmlns:p14="http://schemas.microsoft.com/office/powerpoint/2010/main" val="1917406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89659"/>
            <a:ext cx="9601200" cy="604102"/>
          </a:xfrm>
        </p:spPr>
        <p:txBody>
          <a:bodyPr>
            <a:noAutofit/>
          </a:bodyPr>
          <a:lstStyle/>
          <a:p>
            <a:pPr eaLnBrk="1" hangingPunct="1">
              <a:defRPr/>
            </a:pPr>
            <a:r>
              <a:rPr lang="en-US" sz="3600" dirty="0"/>
              <a:t>Resources</a:t>
            </a:r>
          </a:p>
        </p:txBody>
      </p:sp>
      <p:pic>
        <p:nvPicPr>
          <p:cNvPr id="4" name="Picture 3">
            <a:extLst>
              <a:ext uri="{FF2B5EF4-FFF2-40B4-BE49-F238E27FC236}">
                <a16:creationId xmlns:a16="http://schemas.microsoft.com/office/drawing/2014/main" id="{56E8737B-FB7E-4A04-8D4E-F558E13E0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712" y="3280282"/>
            <a:ext cx="3107326" cy="800102"/>
          </a:xfrm>
          <a:prstGeom prst="rect">
            <a:avLst/>
          </a:prstGeom>
        </p:spPr>
      </p:pic>
      <p:pic>
        <p:nvPicPr>
          <p:cNvPr id="7" name="Picture 6">
            <a:extLst>
              <a:ext uri="{FF2B5EF4-FFF2-40B4-BE49-F238E27FC236}">
                <a16:creationId xmlns:a16="http://schemas.microsoft.com/office/drawing/2014/main" id="{EC9D5950-7BD3-47EE-8AA6-683A39544D4B}"/>
              </a:ext>
            </a:extLst>
          </p:cNvPr>
          <p:cNvPicPr>
            <a:picLocks noChangeAspect="1"/>
          </p:cNvPicPr>
          <p:nvPr/>
        </p:nvPicPr>
        <p:blipFill>
          <a:blip r:embed="rId3"/>
          <a:stretch>
            <a:fillRect/>
          </a:stretch>
        </p:blipFill>
        <p:spPr>
          <a:xfrm>
            <a:off x="1250387" y="4368331"/>
            <a:ext cx="3005137" cy="1094698"/>
          </a:xfrm>
          <a:prstGeom prst="rect">
            <a:avLst/>
          </a:prstGeom>
        </p:spPr>
      </p:pic>
      <p:sp>
        <p:nvSpPr>
          <p:cNvPr id="11" name="TextBox 10">
            <a:extLst>
              <a:ext uri="{FF2B5EF4-FFF2-40B4-BE49-F238E27FC236}">
                <a16:creationId xmlns:a16="http://schemas.microsoft.com/office/drawing/2014/main" id="{A9E401BC-3617-42B7-981B-446916BB7582}"/>
              </a:ext>
            </a:extLst>
          </p:cNvPr>
          <p:cNvSpPr txBox="1"/>
          <p:nvPr/>
        </p:nvSpPr>
        <p:spPr>
          <a:xfrm>
            <a:off x="6674413" y="3414716"/>
            <a:ext cx="4267200" cy="461665"/>
          </a:xfrm>
          <a:prstGeom prst="rect">
            <a:avLst/>
          </a:prstGeom>
          <a:noFill/>
        </p:spPr>
        <p:txBody>
          <a:bodyPr wrap="square">
            <a:spAutoFit/>
          </a:bodyPr>
          <a:lstStyle/>
          <a:p>
            <a:r>
              <a:rPr lang="en-US" sz="2400" u="sng" dirty="0">
                <a:latin typeface="+mn-lt"/>
              </a:rPr>
              <a:t>https://www.scopeofpain.org</a:t>
            </a:r>
          </a:p>
        </p:txBody>
      </p:sp>
      <p:sp>
        <p:nvSpPr>
          <p:cNvPr id="12" name="TextBox 11">
            <a:extLst>
              <a:ext uri="{FF2B5EF4-FFF2-40B4-BE49-F238E27FC236}">
                <a16:creationId xmlns:a16="http://schemas.microsoft.com/office/drawing/2014/main" id="{5DF125F1-D070-4DCE-8928-A2652B4D549F}"/>
              </a:ext>
            </a:extLst>
          </p:cNvPr>
          <p:cNvSpPr txBox="1"/>
          <p:nvPr/>
        </p:nvSpPr>
        <p:spPr>
          <a:xfrm>
            <a:off x="6674413" y="4532373"/>
            <a:ext cx="4267200" cy="830997"/>
          </a:xfrm>
          <a:prstGeom prst="rect">
            <a:avLst/>
          </a:prstGeom>
          <a:noFill/>
        </p:spPr>
        <p:txBody>
          <a:bodyPr wrap="square">
            <a:spAutoFit/>
          </a:bodyPr>
          <a:lstStyle/>
          <a:p>
            <a:r>
              <a:rPr lang="en-US" sz="2400" dirty="0">
                <a:latin typeface="+mn-lt"/>
                <a:hlinkClick r:id="rId4">
                  <a:extLst>
                    <a:ext uri="{A12FA001-AC4F-418D-AE19-62706E023703}">
                      <ahyp:hlinkClr xmlns:ahyp="http://schemas.microsoft.com/office/drawing/2018/hyperlinkcolor" val="tx"/>
                    </a:ext>
                  </a:extLst>
                </a:hlinkClick>
              </a:rPr>
              <a:t>https://www.mcstap.com</a:t>
            </a:r>
            <a:endParaRPr lang="en-US" sz="2400" dirty="0">
              <a:latin typeface="+mn-lt"/>
            </a:endParaRPr>
          </a:p>
          <a:p>
            <a:r>
              <a:rPr lang="en-US" sz="2400" dirty="0">
                <a:latin typeface="+mn-lt"/>
              </a:rPr>
              <a:t>1-833-PAIN-SUD</a:t>
            </a:r>
          </a:p>
        </p:txBody>
      </p:sp>
      <p:sp>
        <p:nvSpPr>
          <p:cNvPr id="13" name="Arrow: Right 12">
            <a:extLst>
              <a:ext uri="{FF2B5EF4-FFF2-40B4-BE49-F238E27FC236}">
                <a16:creationId xmlns:a16="http://schemas.microsoft.com/office/drawing/2014/main" id="{D6225F0B-D242-4028-920F-AF5E2BBE92B9}"/>
              </a:ext>
            </a:extLst>
          </p:cNvPr>
          <p:cNvSpPr/>
          <p:nvPr/>
        </p:nvSpPr>
        <p:spPr>
          <a:xfrm>
            <a:off x="4974617" y="3451733"/>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4F1FF763-588A-47AD-A711-1CD12FB3E803}"/>
              </a:ext>
            </a:extLst>
          </p:cNvPr>
          <p:cNvSpPr/>
          <p:nvPr/>
        </p:nvSpPr>
        <p:spPr>
          <a:xfrm>
            <a:off x="4974617" y="4627379"/>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81947B6-CACA-41D6-9C3E-4CEE712B9C56}"/>
              </a:ext>
            </a:extLst>
          </p:cNvPr>
          <p:cNvPicPr>
            <a:picLocks noChangeAspect="1"/>
          </p:cNvPicPr>
          <p:nvPr/>
        </p:nvPicPr>
        <p:blipFill>
          <a:blip r:embed="rId5"/>
          <a:stretch>
            <a:fillRect/>
          </a:stretch>
        </p:blipFill>
        <p:spPr>
          <a:xfrm>
            <a:off x="1136086" y="5669267"/>
            <a:ext cx="3233737" cy="693340"/>
          </a:xfrm>
          <a:prstGeom prst="rect">
            <a:avLst/>
          </a:prstGeom>
        </p:spPr>
      </p:pic>
      <p:sp>
        <p:nvSpPr>
          <p:cNvPr id="20" name="Arrow: Right 19">
            <a:extLst>
              <a:ext uri="{FF2B5EF4-FFF2-40B4-BE49-F238E27FC236}">
                <a16:creationId xmlns:a16="http://schemas.microsoft.com/office/drawing/2014/main" id="{9ECA8850-53FA-4F0F-B41D-2AF87B1B6E29}"/>
              </a:ext>
            </a:extLst>
          </p:cNvPr>
          <p:cNvSpPr/>
          <p:nvPr/>
        </p:nvSpPr>
        <p:spPr>
          <a:xfrm>
            <a:off x="4974617" y="5677806"/>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A46CC68-EA79-46FC-A3E9-E46E47B82874}"/>
              </a:ext>
            </a:extLst>
          </p:cNvPr>
          <p:cNvSpPr txBox="1"/>
          <p:nvPr/>
        </p:nvSpPr>
        <p:spPr>
          <a:xfrm>
            <a:off x="6674413" y="5674081"/>
            <a:ext cx="4267200" cy="461665"/>
          </a:xfrm>
          <a:prstGeom prst="rect">
            <a:avLst/>
          </a:prstGeom>
          <a:noFill/>
        </p:spPr>
        <p:txBody>
          <a:bodyPr wrap="square">
            <a:spAutoFit/>
          </a:bodyPr>
          <a:lstStyle/>
          <a:p>
            <a:r>
              <a:rPr lang="en-US" sz="2400" dirty="0">
                <a:latin typeface="+mn-lt"/>
                <a:hlinkClick r:id="rId6">
                  <a:extLst>
                    <a:ext uri="{A12FA001-AC4F-418D-AE19-62706E023703}">
                      <ahyp:hlinkClr xmlns:ahyp="http://schemas.microsoft.com/office/drawing/2018/hyperlinkcolor" val="tx"/>
                    </a:ext>
                  </a:extLst>
                </a:hlinkClick>
              </a:rPr>
              <a:t>https://www.pcssnow.org</a:t>
            </a:r>
            <a:endParaRPr lang="en-US" sz="2400" dirty="0">
              <a:latin typeface="+mn-lt"/>
            </a:endParaRPr>
          </a:p>
        </p:txBody>
      </p:sp>
      <p:sp>
        <p:nvSpPr>
          <p:cNvPr id="22" name="TextBox 21">
            <a:extLst>
              <a:ext uri="{FF2B5EF4-FFF2-40B4-BE49-F238E27FC236}">
                <a16:creationId xmlns:a16="http://schemas.microsoft.com/office/drawing/2014/main" id="{A7B914D7-5F5C-40D7-A559-6F3BF838E99A}"/>
              </a:ext>
            </a:extLst>
          </p:cNvPr>
          <p:cNvSpPr txBox="1"/>
          <p:nvPr/>
        </p:nvSpPr>
        <p:spPr>
          <a:xfrm>
            <a:off x="6553200" y="990600"/>
            <a:ext cx="5353375" cy="2308324"/>
          </a:xfrm>
          <a:prstGeom prst="rect">
            <a:avLst/>
          </a:prstGeom>
          <a:noFill/>
        </p:spPr>
        <p:txBody>
          <a:bodyPr wrap="square">
            <a:spAutoFit/>
          </a:bodyPr>
          <a:lstStyle/>
          <a:p>
            <a:endParaRPr lang="en-US" sz="2400" dirty="0">
              <a:latin typeface="+mn-lt"/>
            </a:endParaRPr>
          </a:p>
          <a:p>
            <a:r>
              <a:rPr lang="en-US" sz="2400" dirty="0">
                <a:latin typeface="+mn-lt"/>
                <a:hlinkClick r:id="rId7">
                  <a:extLst>
                    <a:ext uri="{A12FA001-AC4F-418D-AE19-62706E023703}">
                      <ahyp:hlinkClr xmlns:ahyp="http://schemas.microsoft.com/office/drawing/2018/hyperlinkcolor" val="tx"/>
                    </a:ext>
                  </a:extLst>
                </a:hlinkClick>
              </a:rPr>
              <a:t>https://www.cdc.gov/opioids/healthcare-professionals/prescribing/guideline/index.html</a:t>
            </a:r>
          </a:p>
          <a:p>
            <a:endParaRPr lang="en-US" sz="2400" dirty="0">
              <a:latin typeface="+mn-lt"/>
              <a:hlinkClick r:id="rId7">
                <a:extLst>
                  <a:ext uri="{A12FA001-AC4F-418D-AE19-62706E023703}">
                    <ahyp:hlinkClr xmlns:ahyp="http://schemas.microsoft.com/office/drawing/2018/hyperlinkcolor" val="tx"/>
                  </a:ext>
                </a:extLst>
              </a:hlinkClick>
            </a:endParaRPr>
          </a:p>
          <a:p>
            <a:endParaRPr lang="en-US" sz="2400" dirty="0">
              <a:latin typeface="+mn-lt"/>
            </a:endParaRPr>
          </a:p>
        </p:txBody>
      </p:sp>
      <p:sp>
        <p:nvSpPr>
          <p:cNvPr id="23" name="Arrow: Right 22">
            <a:extLst>
              <a:ext uri="{FF2B5EF4-FFF2-40B4-BE49-F238E27FC236}">
                <a16:creationId xmlns:a16="http://schemas.microsoft.com/office/drawing/2014/main" id="{01FB34F1-C28A-4C8A-A6D5-565277720219}"/>
              </a:ext>
            </a:extLst>
          </p:cNvPr>
          <p:cNvSpPr/>
          <p:nvPr/>
        </p:nvSpPr>
        <p:spPr>
          <a:xfrm>
            <a:off x="4974617" y="1683666"/>
            <a:ext cx="1303027" cy="4572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41C816-3F38-B42C-6422-C9DECDE6B579}"/>
              </a:ext>
            </a:extLst>
          </p:cNvPr>
          <p:cNvPicPr>
            <a:picLocks noChangeAspect="1"/>
          </p:cNvPicPr>
          <p:nvPr/>
        </p:nvPicPr>
        <p:blipFill>
          <a:blip r:embed="rId8"/>
          <a:stretch>
            <a:fillRect/>
          </a:stretch>
        </p:blipFill>
        <p:spPr>
          <a:xfrm>
            <a:off x="182141" y="1278666"/>
            <a:ext cx="4594091" cy="1530149"/>
          </a:xfrm>
          <a:prstGeom prst="rect">
            <a:avLst/>
          </a:prstGeom>
        </p:spPr>
      </p:pic>
    </p:spTree>
    <p:extLst>
      <p:ext uri="{BB962C8B-B14F-4D97-AF65-F5344CB8AC3E}">
        <p14:creationId xmlns:p14="http://schemas.microsoft.com/office/powerpoint/2010/main" val="31182207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0CA7-12FB-47C5-7534-200DDD3F054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E54B5FE-73DB-7AB6-2C97-2D3A026C5A05}"/>
              </a:ext>
            </a:extLst>
          </p:cNvPr>
          <p:cNvSpPr>
            <a:spLocks noGrp="1"/>
          </p:cNvSpPr>
          <p:nvPr>
            <p:ph idx="1"/>
          </p:nvPr>
        </p:nvSpPr>
        <p:spPr/>
        <p:txBody>
          <a:bodyPr/>
          <a:lstStyle/>
          <a:p>
            <a:pPr marL="0" indent="0">
              <a:buNone/>
            </a:pPr>
            <a:r>
              <a:rPr lang="en-US" dirty="0"/>
              <a:t>Massachusetts General Hospital Substance Use Disorders Initiative</a:t>
            </a:r>
          </a:p>
          <a:p>
            <a:pPr marL="0" indent="0">
              <a:buNone/>
            </a:pPr>
            <a:r>
              <a:rPr lang="en-US" dirty="0">
                <a:hlinkClick r:id="rId2"/>
              </a:rPr>
              <a:t>https://www.massgeneral.org/substance-use-disorders-initiative</a:t>
            </a:r>
            <a:endParaRPr lang="en-US" dirty="0"/>
          </a:p>
          <a:p>
            <a:pPr marL="0" indent="0">
              <a:buNone/>
            </a:pPr>
            <a:endParaRPr lang="en-US" dirty="0"/>
          </a:p>
          <a:p>
            <a:pPr marL="0" indent="0">
              <a:buNone/>
            </a:pPr>
            <a:endParaRPr lang="en-US" dirty="0"/>
          </a:p>
          <a:p>
            <a:pPr marL="0" indent="0">
              <a:buNone/>
            </a:pPr>
            <a:r>
              <a:rPr lang="en-US" dirty="0"/>
              <a:t>MGH Charlestown Health Center</a:t>
            </a:r>
          </a:p>
          <a:p>
            <a:pPr marL="0" indent="0">
              <a:buNone/>
            </a:pPr>
            <a:r>
              <a:rPr lang="en-US" dirty="0"/>
              <a:t>73 High Street</a:t>
            </a:r>
          </a:p>
          <a:p>
            <a:pPr marL="0" indent="0">
              <a:buNone/>
            </a:pPr>
            <a:r>
              <a:rPr lang="en-US" dirty="0"/>
              <a:t>Charlestown, MA 02129</a:t>
            </a:r>
          </a:p>
          <a:p>
            <a:pPr marL="0" indent="0">
              <a:buNone/>
            </a:pPr>
            <a:r>
              <a:rPr lang="en-US" dirty="0"/>
              <a:t>Wei Sum Li, MD wsli@mgh.Harvard.edu</a:t>
            </a:r>
          </a:p>
        </p:txBody>
      </p:sp>
      <p:pic>
        <p:nvPicPr>
          <p:cNvPr id="7" name="Picture 6">
            <a:extLst>
              <a:ext uri="{FF2B5EF4-FFF2-40B4-BE49-F238E27FC236}">
                <a16:creationId xmlns:a16="http://schemas.microsoft.com/office/drawing/2014/main" id="{8A3F4E33-68DC-F3B3-7F74-583EEDB4D01F}"/>
              </a:ext>
            </a:extLst>
          </p:cNvPr>
          <p:cNvPicPr>
            <a:picLocks noChangeAspect="1"/>
          </p:cNvPicPr>
          <p:nvPr/>
        </p:nvPicPr>
        <p:blipFill>
          <a:blip r:embed="rId3"/>
          <a:stretch>
            <a:fillRect/>
          </a:stretch>
        </p:blipFill>
        <p:spPr>
          <a:xfrm>
            <a:off x="838200" y="527459"/>
            <a:ext cx="5271211" cy="1163229"/>
          </a:xfrm>
          <a:prstGeom prst="rect">
            <a:avLst/>
          </a:prstGeom>
        </p:spPr>
      </p:pic>
      <p:pic>
        <p:nvPicPr>
          <p:cNvPr id="9" name="Picture 8" descr="Question mark on green pastel background">
            <a:extLst>
              <a:ext uri="{FF2B5EF4-FFF2-40B4-BE49-F238E27FC236}">
                <a16:creationId xmlns:a16="http://schemas.microsoft.com/office/drawing/2014/main" id="{0FD56782-5656-FC39-1BCF-E3FA34057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949" y="3203664"/>
            <a:ext cx="4541520" cy="3406140"/>
          </a:xfrm>
          <a:prstGeom prst="rect">
            <a:avLst/>
          </a:prstGeom>
        </p:spPr>
      </p:pic>
    </p:spTree>
    <p:extLst>
      <p:ext uri="{BB962C8B-B14F-4D97-AF65-F5344CB8AC3E}">
        <p14:creationId xmlns:p14="http://schemas.microsoft.com/office/powerpoint/2010/main" val="42124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DBE7-B705-2557-F635-224402ABE45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1DFA7BD-1426-5790-96CD-CBA1A9C0BB6F}"/>
              </a:ext>
            </a:extLst>
          </p:cNvPr>
          <p:cNvSpPr>
            <a:spLocks noGrp="1"/>
          </p:cNvSpPr>
          <p:nvPr>
            <p:ph idx="1"/>
          </p:nvPr>
        </p:nvSpPr>
        <p:spPr/>
        <p:txBody>
          <a:bodyPr/>
          <a:lstStyle/>
          <a:p>
            <a:r>
              <a:rPr lang="en-US" dirty="0"/>
              <a:t>Develop framework for discussion, evaluation, and management of substance use disorders as a chronic disease</a:t>
            </a:r>
          </a:p>
          <a:p>
            <a:r>
              <a:rPr lang="en-US" dirty="0"/>
              <a:t>Recognize the clinical importance of accurate patient-centered language</a:t>
            </a:r>
          </a:p>
          <a:p>
            <a:r>
              <a:rPr lang="en-US" dirty="0"/>
              <a:t>Diagnose and formulate a treatment plan for opioid use disorder using evidence-based and patient-centered approaches </a:t>
            </a:r>
          </a:p>
          <a:p>
            <a:r>
              <a:rPr lang="en-US" sz="2800" b="0" i="0" u="none" strike="noStrike" dirty="0">
                <a:solidFill>
                  <a:srgbClr val="000000"/>
                </a:solidFill>
                <a:effectLst/>
              </a:rPr>
              <a:t>Understand how to initiate buprenorphine in a primary care patient</a:t>
            </a:r>
          </a:p>
          <a:p>
            <a:r>
              <a:rPr lang="en-US" dirty="0">
                <a:solidFill>
                  <a:srgbClr val="000000"/>
                </a:solidFill>
              </a:rPr>
              <a:t>Describe the role of harm reduction and identify practical strategies to reduce harm in the </a:t>
            </a:r>
            <a:r>
              <a:rPr lang="en-US" sz="2800" b="0" i="0" dirty="0">
                <a:solidFill>
                  <a:srgbClr val="000000"/>
                </a:solidFill>
                <a:effectLst/>
              </a:rPr>
              <a:t>​care of individuals who use substances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640295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5A26-C985-5E5D-5E3C-41D2D43BA7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43654F-E5D6-BDB2-58CC-AB9539D16800}"/>
              </a:ext>
            </a:extLst>
          </p:cNvPr>
          <p:cNvSpPr>
            <a:spLocks noGrp="1"/>
          </p:cNvSpPr>
          <p:nvPr>
            <p:ph idx="1"/>
          </p:nvPr>
        </p:nvSpPr>
        <p:spPr/>
        <p:txBody>
          <a:bodyPr/>
          <a:lstStyle/>
          <a:p>
            <a:endParaRPr lang="en-US"/>
          </a:p>
        </p:txBody>
      </p:sp>
      <p:pic>
        <p:nvPicPr>
          <p:cNvPr id="4" name="Picture 2" descr="The Truth About Harm Reduction - Facts from SAFE Project">
            <a:extLst>
              <a:ext uri="{FF2B5EF4-FFF2-40B4-BE49-F238E27FC236}">
                <a16:creationId xmlns:a16="http://schemas.microsoft.com/office/drawing/2014/main" id="{697DB583-8E0C-1891-6FD9-FD827186B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406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33B4F-3261-35E4-EBC3-C24B042ECCBF}"/>
              </a:ext>
            </a:extLst>
          </p:cNvPr>
          <p:cNvSpPr>
            <a:spLocks noGrp="1"/>
          </p:cNvSpPr>
          <p:nvPr>
            <p:ph sz="quarter" idx="13"/>
          </p:nvPr>
        </p:nvSpPr>
        <p:spPr>
          <a:xfrm>
            <a:off x="609600" y="1207362"/>
            <a:ext cx="10972800" cy="5650638"/>
          </a:xfrm>
        </p:spPr>
        <p:txBody>
          <a:bodyPr>
            <a:normAutofit fontScale="55000" lnSpcReduction="20000"/>
          </a:bodyPr>
          <a:lstStyle/>
          <a:p>
            <a:r>
              <a:rPr lang="en-US" sz="2800" dirty="0"/>
              <a:t>Cohen S, Morford K, Weimer M. How to Implement Low Dose Buprenorphine Initiation in Your Practice: A Case-Based Workshop. ASAM 2022</a:t>
            </a:r>
          </a:p>
          <a:p>
            <a:r>
              <a:rPr lang="en-US" sz="2800" b="0" i="0" dirty="0">
                <a:solidFill>
                  <a:srgbClr val="000000"/>
                </a:solidFill>
                <a:effectLst/>
              </a:rPr>
              <a:t>Dowell D, Ragan KR, Jones CM, Baldwin GT, Chou R. CDC Clinical Practice Guideline for Prescribing Opioids for Pain </a:t>
            </a:r>
            <a:r>
              <a:rPr lang="en-US" sz="2800" b="1" i="0" dirty="0">
                <a:solidFill>
                  <a:srgbClr val="000000"/>
                </a:solidFill>
                <a:effectLst/>
              </a:rPr>
              <a:t>—</a:t>
            </a:r>
            <a:r>
              <a:rPr lang="en-US" sz="2800" b="0" i="0" dirty="0">
                <a:solidFill>
                  <a:srgbClr val="000000"/>
                </a:solidFill>
                <a:effectLst/>
              </a:rPr>
              <a:t> United States, 2022. MMWR </a:t>
            </a:r>
            <a:r>
              <a:rPr lang="en-US" sz="2800" b="0" i="0" dirty="0" err="1">
                <a:solidFill>
                  <a:srgbClr val="000000"/>
                </a:solidFill>
                <a:effectLst/>
              </a:rPr>
              <a:t>Recomm</a:t>
            </a:r>
            <a:r>
              <a:rPr lang="en-US" sz="2800" b="0" i="0" dirty="0">
                <a:solidFill>
                  <a:srgbClr val="000000"/>
                </a:solidFill>
                <a:effectLst/>
              </a:rPr>
              <a:t> Rep 2022;71(No. RR-3):1–95. DOI: </a:t>
            </a:r>
            <a:r>
              <a:rPr lang="en-US" sz="2800" b="0" i="0" u="none" strike="noStrike" dirty="0">
                <a:solidFill>
                  <a:srgbClr val="075290"/>
                </a:solidFill>
                <a:effectLst/>
                <a:hlinkClick r:id="rId2"/>
              </a:rPr>
              <a:t>http://dx.doi.org/10.15585/mmwr.rr7103a1</a:t>
            </a:r>
            <a:endParaRPr lang="en-US" sz="2800" dirty="0"/>
          </a:p>
          <a:p>
            <a:r>
              <a:rPr lang="en-US" sz="2800" b="0" i="0" dirty="0">
                <a:solidFill>
                  <a:srgbClr val="000000"/>
                </a:solidFill>
                <a:effectLst/>
              </a:rPr>
              <a:t>Dowell D, </a:t>
            </a:r>
            <a:r>
              <a:rPr lang="en-US" sz="2800" b="0" i="0" dirty="0" err="1">
                <a:solidFill>
                  <a:srgbClr val="000000"/>
                </a:solidFill>
                <a:effectLst/>
              </a:rPr>
              <a:t>Haegerich</a:t>
            </a:r>
            <a:r>
              <a:rPr lang="en-US" sz="2800" b="0" i="0" dirty="0">
                <a:solidFill>
                  <a:srgbClr val="000000"/>
                </a:solidFill>
                <a:effectLst/>
              </a:rPr>
              <a:t> TM, Chou R. CDC Guideline for Prescribing Opioids for Chronic Pain — United States, 2016. MMWR </a:t>
            </a:r>
            <a:r>
              <a:rPr lang="en-US" sz="2800" b="0" i="0" dirty="0" err="1">
                <a:solidFill>
                  <a:srgbClr val="000000"/>
                </a:solidFill>
                <a:effectLst/>
              </a:rPr>
              <a:t>Recomm</a:t>
            </a:r>
            <a:r>
              <a:rPr lang="en-US" sz="2800" b="0" i="0" dirty="0">
                <a:solidFill>
                  <a:srgbClr val="000000"/>
                </a:solidFill>
                <a:effectLst/>
              </a:rPr>
              <a:t> Rep 2016;65(No. RR-1):1–49. DOI: </a:t>
            </a:r>
            <a:r>
              <a:rPr lang="en-US" sz="2800" b="0" i="0" u="none" strike="noStrike" dirty="0">
                <a:solidFill>
                  <a:srgbClr val="075290"/>
                </a:solidFill>
                <a:effectLst/>
                <a:hlinkClick r:id="rId3"/>
              </a:rPr>
              <a:t>http://dx.doi.org/10.15585/mmwr.rr6501e1 </a:t>
            </a:r>
            <a:endParaRPr lang="en-US" sz="2800" dirty="0"/>
          </a:p>
          <a:p>
            <a:r>
              <a:rPr lang="en-US" sz="2800" dirty="0"/>
              <a:t>Ghosh et al, “A Review of Novel Methods To Support The Transition From Methadone and Other Full Agonist Opioids To Buprenorphine/Naloxone Sublingual In Both Community and Acute Care Settings,” </a:t>
            </a:r>
            <a:r>
              <a:rPr lang="en-US" sz="2800" i="1" dirty="0"/>
              <a:t>Canadian Journal of Addiction, </a:t>
            </a:r>
            <a:r>
              <a:rPr lang="en-US" sz="2800" dirty="0"/>
              <a:t>2019</a:t>
            </a:r>
          </a:p>
          <a:p>
            <a:r>
              <a:rPr lang="en-US" dirty="0"/>
              <a:t>Green TC, </a:t>
            </a:r>
            <a:r>
              <a:rPr lang="en-US" dirty="0" err="1"/>
              <a:t>Serafinski</a:t>
            </a:r>
            <a:r>
              <a:rPr lang="en-US" dirty="0"/>
              <a:t> R, Clark SA, Rich JD, </a:t>
            </a:r>
            <a:r>
              <a:rPr lang="en-US" dirty="0" err="1"/>
              <a:t>Bratberg</a:t>
            </a:r>
            <a:r>
              <a:rPr lang="en-US" dirty="0"/>
              <a:t> J. Physician-delegated unobserved induction with buprenorphine in pharmacies. N </a:t>
            </a:r>
            <a:r>
              <a:rPr lang="en-US" dirty="0" err="1"/>
              <a:t>Engl</a:t>
            </a:r>
            <a:r>
              <a:rPr lang="en-US" dirty="0"/>
              <a:t> J Med. 2023;388(2):185-186.</a:t>
            </a:r>
            <a:endParaRPr lang="en-US" b="0" i="0" dirty="0"/>
          </a:p>
          <a:p>
            <a:r>
              <a:rPr lang="en-US" b="0" i="0" dirty="0" err="1"/>
              <a:t>Hämmig</a:t>
            </a:r>
            <a:r>
              <a:rPr lang="en-US" b="0" i="0" dirty="0"/>
              <a:t> R, </a:t>
            </a:r>
            <a:r>
              <a:rPr lang="en-US" b="0" i="0" dirty="0" err="1"/>
              <a:t>Kemter</a:t>
            </a:r>
            <a:r>
              <a:rPr lang="en-US" b="0" i="0" dirty="0"/>
              <a:t> A, Strasser J, von </a:t>
            </a:r>
            <a:r>
              <a:rPr lang="en-US" b="0" i="0" dirty="0" err="1"/>
              <a:t>Bardeleben</a:t>
            </a:r>
            <a:r>
              <a:rPr lang="en-US" b="0" i="0" dirty="0"/>
              <a:t> U, </a:t>
            </a:r>
            <a:r>
              <a:rPr lang="en-US" b="0" i="0" dirty="0" err="1"/>
              <a:t>Gugger</a:t>
            </a:r>
            <a:r>
              <a:rPr lang="en-US" b="0" i="0" dirty="0"/>
              <a:t> B, Walter M, </a:t>
            </a:r>
            <a:r>
              <a:rPr lang="en-US" b="0" i="0" dirty="0" err="1"/>
              <a:t>Dürsteler</a:t>
            </a:r>
            <a:r>
              <a:rPr lang="en-US" b="0" i="0" dirty="0"/>
              <a:t> KM, Vogel M. Use of </a:t>
            </a:r>
            <a:r>
              <a:rPr lang="en-US" b="0" i="0" dirty="0" err="1"/>
              <a:t>microdoses</a:t>
            </a:r>
            <a:r>
              <a:rPr lang="en-US" b="0" i="0" dirty="0"/>
              <a:t> for induction of buprenorphine treatment with overlapping full opioid agonist use: the Bernese method. </a:t>
            </a:r>
            <a:r>
              <a:rPr lang="en-US" b="0" i="0" dirty="0" err="1"/>
              <a:t>Subst</a:t>
            </a:r>
            <a:r>
              <a:rPr lang="en-US" b="0" i="0" dirty="0"/>
              <a:t> Abuse </a:t>
            </a:r>
            <a:r>
              <a:rPr lang="en-US" b="0" i="0" dirty="0" err="1"/>
              <a:t>Rehabil</a:t>
            </a:r>
            <a:r>
              <a:rPr lang="en-US" b="0" i="0" dirty="0"/>
              <a:t>. 2016 Jul 20;7:99-105. </a:t>
            </a:r>
            <a:r>
              <a:rPr lang="en-US" b="0" i="0" dirty="0" err="1"/>
              <a:t>doi</a:t>
            </a:r>
            <a:r>
              <a:rPr lang="en-US" b="0" i="0" dirty="0"/>
              <a:t>: 10.2147/SAR.S109919. PMID: 27499655; PMCID: PMC4959756.</a:t>
            </a:r>
            <a:endParaRPr lang="en-US" dirty="0"/>
          </a:p>
          <a:p>
            <a:r>
              <a:rPr lang="en-US" dirty="0"/>
              <a:t>John F. Kelly, Cassandra M. </a:t>
            </a:r>
            <a:r>
              <a:rPr lang="en-US" dirty="0" err="1"/>
              <a:t>Westerhoff</a:t>
            </a:r>
            <a:r>
              <a:rPr lang="en-US" dirty="0"/>
              <a:t>, Does it matter how we refer to individuals with substance-related conditions? A randomized study of two commonly used terms. International Journal of Drug Policy. Volume 21, Issue 3, 2010. Pages 202-207. ISSN 0955-3959. </a:t>
            </a:r>
            <a:r>
              <a:rPr lang="en-US" dirty="0">
                <a:hlinkClick r:id="rId4"/>
              </a:rPr>
              <a:t>https://doi.org/10.1016/j.drugpo.2009.10.010</a:t>
            </a:r>
            <a:r>
              <a:rPr lang="en-US" dirty="0"/>
              <a:t>.</a:t>
            </a:r>
          </a:p>
          <a:p>
            <a:r>
              <a:rPr lang="en-US" sz="2800" dirty="0"/>
              <a:t>Miller W, Rollnick S. </a:t>
            </a:r>
            <a:r>
              <a:rPr lang="en-US" sz="2800" i="1" dirty="0"/>
              <a:t>Motivational Interviewing: Helping People Change</a:t>
            </a:r>
            <a:r>
              <a:rPr lang="en-US" sz="2800" dirty="0"/>
              <a:t>. 3rd ed. New York, New York: The Guilford Press; 2013.</a:t>
            </a:r>
          </a:p>
          <a:p>
            <a:r>
              <a:rPr lang="en-US" sz="2800" dirty="0"/>
              <a:t>Principles of Harm Reduction - Harm Reduction Coalition. http://harmreduction.org/about-us/principles-of-harm-reduction/</a:t>
            </a:r>
          </a:p>
          <a:p>
            <a:r>
              <a:rPr lang="en-US" sz="2800" dirty="0" err="1"/>
              <a:t>Saitz</a:t>
            </a:r>
            <a:r>
              <a:rPr lang="en-US" sz="2800" dirty="0"/>
              <a:t> R. Unhealthy alcohol use. N </a:t>
            </a:r>
            <a:r>
              <a:rPr lang="en-US" sz="2800" dirty="0" err="1"/>
              <a:t>Engl</a:t>
            </a:r>
            <a:r>
              <a:rPr lang="en-US" sz="2800" dirty="0"/>
              <a:t> J Med. 2005;352(6):596-607.</a:t>
            </a:r>
            <a:endParaRPr lang="en-US" dirty="0">
              <a:hlinkClick r:id="rId5"/>
            </a:endParaRPr>
          </a:p>
          <a:p>
            <a:r>
              <a:rPr lang="sv-SE" dirty="0"/>
              <a:t>SAMHSA Quick Start Guide: </a:t>
            </a:r>
            <a:r>
              <a:rPr lang="en-US" sz="2800" dirty="0">
                <a:hlinkClick r:id="rId5"/>
              </a:rPr>
              <a:t>https://www.samhsa.gov/sites/default/files/quick-start-guide.pdf</a:t>
            </a:r>
            <a:endParaRPr lang="sv-SE" dirty="0"/>
          </a:p>
          <a:p>
            <a:r>
              <a:rPr lang="sv-SE" dirty="0"/>
              <a:t>SAMHSA TIP 63: </a:t>
            </a:r>
            <a:r>
              <a:rPr lang="sv-SE" dirty="0">
                <a:hlinkClick r:id="rId6"/>
              </a:rPr>
              <a:t>https://store.samhsa.gov/system/files/sma18-5063pt3.pdf</a:t>
            </a:r>
            <a:r>
              <a:rPr lang="en-US" dirty="0"/>
              <a:t> </a:t>
            </a:r>
            <a:endParaRPr lang="en-US" sz="2800" dirty="0"/>
          </a:p>
          <a:p>
            <a:r>
              <a:rPr lang="en-US" sz="2800" dirty="0"/>
              <a:t>Taylor et al. “Integrating Harm Reduction into Outpatient Opioid Use Disorder Treatment Settings” 2021</a:t>
            </a:r>
          </a:p>
          <a:p>
            <a:r>
              <a:rPr lang="en-US" b="0" i="0" dirty="0" err="1">
                <a:solidFill>
                  <a:srgbClr val="333333"/>
                </a:solidFill>
                <a:effectLst/>
                <a:latin typeface="Guardian TextSans Web"/>
              </a:rPr>
              <a:t>Wakeman</a:t>
            </a:r>
            <a:r>
              <a:rPr lang="en-US" b="0" i="0" dirty="0">
                <a:solidFill>
                  <a:srgbClr val="333333"/>
                </a:solidFill>
                <a:effectLst/>
                <a:latin typeface="Guardian TextSans Web"/>
              </a:rPr>
              <a:t> SE, Larochelle MR, </a:t>
            </a:r>
            <a:r>
              <a:rPr lang="en-US" b="0" i="0" dirty="0" err="1">
                <a:solidFill>
                  <a:srgbClr val="333333"/>
                </a:solidFill>
                <a:effectLst/>
                <a:latin typeface="Guardian TextSans Web"/>
              </a:rPr>
              <a:t>Ameli</a:t>
            </a:r>
            <a:r>
              <a:rPr lang="en-US" b="0" i="0" dirty="0">
                <a:solidFill>
                  <a:srgbClr val="333333"/>
                </a:solidFill>
                <a:effectLst/>
                <a:latin typeface="Guardian TextSans Web"/>
              </a:rPr>
              <a:t> O, et al. Comparative Effectiveness of Different Treatment Pathways for Opioid Use Disorder. </a:t>
            </a:r>
            <a:r>
              <a:rPr lang="en-US" b="0" i="1" dirty="0">
                <a:solidFill>
                  <a:srgbClr val="333333"/>
                </a:solidFill>
                <a:effectLst/>
                <a:latin typeface="Guardian TextSans Web"/>
              </a:rPr>
              <a:t>JAMA </a:t>
            </a:r>
            <a:r>
              <a:rPr lang="en-US" b="0" i="1" dirty="0" err="1">
                <a:solidFill>
                  <a:srgbClr val="333333"/>
                </a:solidFill>
                <a:effectLst/>
                <a:latin typeface="Guardian TextSans Web"/>
              </a:rPr>
              <a:t>Netw</a:t>
            </a:r>
            <a:r>
              <a:rPr lang="en-US" b="0" i="1" dirty="0">
                <a:solidFill>
                  <a:srgbClr val="333333"/>
                </a:solidFill>
                <a:effectLst/>
                <a:latin typeface="Guardian TextSans Web"/>
              </a:rPr>
              <a:t> Open.</a:t>
            </a:r>
            <a:r>
              <a:rPr lang="en-US" b="0" i="0" dirty="0">
                <a:solidFill>
                  <a:srgbClr val="333333"/>
                </a:solidFill>
                <a:effectLst/>
                <a:latin typeface="Guardian TextSans Web"/>
              </a:rPr>
              <a:t> 2020;3(2):e1920622. doi:10.1001/jamanetworkopen.2019.20622</a:t>
            </a:r>
            <a:endParaRPr lang="en-US" dirty="0"/>
          </a:p>
        </p:txBody>
      </p:sp>
      <p:sp>
        <p:nvSpPr>
          <p:cNvPr id="3" name="Title 2">
            <a:extLst>
              <a:ext uri="{FF2B5EF4-FFF2-40B4-BE49-F238E27FC236}">
                <a16:creationId xmlns:a16="http://schemas.microsoft.com/office/drawing/2014/main" id="{B746C084-9D5F-D664-D374-22EF872A4D94}"/>
              </a:ext>
            </a:extLst>
          </p:cNvPr>
          <p:cNvSpPr>
            <a:spLocks noGrp="1"/>
          </p:cNvSpPr>
          <p:nvPr>
            <p:ph type="title"/>
          </p:nvPr>
        </p:nvSpPr>
        <p:spPr>
          <a:xfrm>
            <a:off x="609600" y="0"/>
            <a:ext cx="10515600" cy="1325563"/>
          </a:xfrm>
        </p:spPr>
        <p:txBody>
          <a:bodyPr/>
          <a:lstStyle/>
          <a:p>
            <a:r>
              <a:rPr lang="en-US" dirty="0"/>
              <a:t>References</a:t>
            </a:r>
          </a:p>
        </p:txBody>
      </p:sp>
    </p:spTree>
    <p:extLst>
      <p:ext uri="{BB962C8B-B14F-4D97-AF65-F5344CB8AC3E}">
        <p14:creationId xmlns:p14="http://schemas.microsoft.com/office/powerpoint/2010/main" val="1939529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C7B0D-A7A2-A163-8B79-56B217B63EC6}"/>
              </a:ext>
            </a:extLst>
          </p:cNvPr>
          <p:cNvSpPr>
            <a:spLocks noGrp="1"/>
          </p:cNvSpPr>
          <p:nvPr>
            <p:ph sz="quarter" idx="13"/>
          </p:nvPr>
        </p:nvSpPr>
        <p:spPr>
          <a:xfrm>
            <a:off x="130630" y="0"/>
            <a:ext cx="12061370" cy="6766560"/>
          </a:xfrm>
        </p:spPr>
        <p:txBody>
          <a:bodyPr>
            <a:noAutofit/>
          </a:bodyPr>
          <a:lstStyle/>
          <a:p>
            <a:r>
              <a:rPr lang="en-US" sz="1600" dirty="0" err="1"/>
              <a:t>Bassareo</a:t>
            </a:r>
            <a:r>
              <a:rPr lang="en-US" sz="1600" dirty="0"/>
              <a:t> V, Di Chiara G. Differential responsiveness of dopamine transmission to food-stimuli in nucleus </a:t>
            </a:r>
            <a:r>
              <a:rPr lang="en-US" sz="1600" dirty="0" err="1"/>
              <a:t>accumbens</a:t>
            </a:r>
            <a:r>
              <a:rPr lang="en-US" sz="1600" dirty="0"/>
              <a:t> shell/core compartments. Neuroscience. 1999 Mar;89(3):637-41. </a:t>
            </a:r>
            <a:r>
              <a:rPr lang="en-US" sz="1600" dirty="0" err="1"/>
              <a:t>doi</a:t>
            </a:r>
            <a:r>
              <a:rPr lang="en-US" sz="1600" dirty="0"/>
              <a:t>: 10.1016/s0306-4522(98)00583-1. PMID: 10199600.</a:t>
            </a:r>
          </a:p>
          <a:p>
            <a:r>
              <a:rPr lang="en-US" sz="1600" dirty="0" err="1"/>
              <a:t>Bezchlibnyk</a:t>
            </a:r>
            <a:r>
              <a:rPr lang="en-US" sz="1600" dirty="0"/>
              <a:t>-Butler KZ et al. Anxiolytic agents. Allison Schmitz. Benzodiazepine use, misuse, and abuse: A review. Mental Health Clinician. 2016. Jun; 6(3): 120–126 </a:t>
            </a:r>
            <a:endParaRPr lang="en-US" sz="1600" b="0" i="0" dirty="0">
              <a:solidFill>
                <a:srgbClr val="14161A"/>
              </a:solidFill>
              <a:effectLst/>
            </a:endParaRPr>
          </a:p>
          <a:p>
            <a:r>
              <a:rPr lang="en-US" sz="1600" dirty="0"/>
              <a:t>Centers for Disease Control and Prevention (CDC). Emergency department visits involving nonmedical use of selected prescription drugs--United States, 2004-2008. MMWR </a:t>
            </a:r>
            <a:r>
              <a:rPr lang="en-US" sz="1600" dirty="0" err="1"/>
              <a:t>Morb</a:t>
            </a:r>
            <a:r>
              <a:rPr lang="en-US" sz="1600" dirty="0"/>
              <a:t> Mortal </a:t>
            </a:r>
            <a:r>
              <a:rPr lang="en-US" sz="1600" dirty="0" err="1"/>
              <a:t>Wkly</a:t>
            </a:r>
            <a:r>
              <a:rPr lang="en-US" sz="1600" dirty="0"/>
              <a:t> Rep. 2010; 59 23: 705- 9 </a:t>
            </a:r>
          </a:p>
          <a:p>
            <a:r>
              <a:rPr lang="en-US" sz="1600" b="0" i="0" dirty="0">
                <a:solidFill>
                  <a:srgbClr val="212121"/>
                </a:solidFill>
                <a:effectLst/>
              </a:rPr>
              <a:t>Chen KY, Chen L, Mao J. Buprenorphine-naloxone therapy in pain management. Anesthesiology. 2014 May;120(5):1262-74. </a:t>
            </a:r>
            <a:r>
              <a:rPr lang="en-US" sz="1600" b="0" i="0" dirty="0" err="1">
                <a:solidFill>
                  <a:srgbClr val="212121"/>
                </a:solidFill>
                <a:effectLst/>
              </a:rPr>
              <a:t>doi</a:t>
            </a:r>
            <a:r>
              <a:rPr lang="en-US" sz="1600" b="0" i="0" dirty="0">
                <a:solidFill>
                  <a:srgbClr val="212121"/>
                </a:solidFill>
                <a:effectLst/>
              </a:rPr>
              <a:t>: 10.1097/ALN.0000000000000170. PMID: 24509068; PMCID: PMC3999180.</a:t>
            </a:r>
            <a:endParaRPr lang="en-US" sz="1600" dirty="0">
              <a:solidFill>
                <a:srgbClr val="14161A"/>
              </a:solidFill>
            </a:endParaRPr>
          </a:p>
          <a:p>
            <a:r>
              <a:rPr lang="en-US" sz="1600" b="0" i="0" dirty="0">
                <a:solidFill>
                  <a:srgbClr val="14161A"/>
                </a:solidFill>
                <a:effectLst/>
              </a:rPr>
              <a:t>Craven C, </a:t>
            </a:r>
            <a:r>
              <a:rPr lang="en-US" sz="1600" b="0" i="0" dirty="0" err="1">
                <a:solidFill>
                  <a:srgbClr val="14161A"/>
                </a:solidFill>
                <a:effectLst/>
              </a:rPr>
              <a:t>Fileger</a:t>
            </a:r>
            <a:r>
              <a:rPr lang="en-US" sz="1600" b="0" i="0" dirty="0">
                <a:solidFill>
                  <a:srgbClr val="14161A"/>
                </a:solidFill>
                <a:effectLst/>
              </a:rPr>
              <a:t> M, </a:t>
            </a:r>
            <a:r>
              <a:rPr lang="en-US" sz="1600" b="0" i="0" dirty="0" err="1">
                <a:solidFill>
                  <a:srgbClr val="14161A"/>
                </a:solidFill>
                <a:effectLst/>
              </a:rPr>
              <a:t>Woster</a:t>
            </a:r>
            <a:r>
              <a:rPr lang="en-US" sz="1600" b="0" i="0" dirty="0">
                <a:solidFill>
                  <a:srgbClr val="14161A"/>
                </a:solidFill>
                <a:effectLst/>
              </a:rPr>
              <a:t> P. Demystifying Benzodiazepine Urine Drug Screen Results. </a:t>
            </a:r>
            <a:r>
              <a:rPr lang="en-US" sz="1600" b="0" i="0" dirty="0" err="1">
                <a:solidFill>
                  <a:srgbClr val="14161A"/>
                </a:solidFill>
                <a:effectLst/>
              </a:rPr>
              <a:t>Pract</a:t>
            </a:r>
            <a:r>
              <a:rPr lang="en-US" sz="1600" b="0" i="0" dirty="0">
                <a:solidFill>
                  <a:srgbClr val="14161A"/>
                </a:solidFill>
                <a:effectLst/>
              </a:rPr>
              <a:t> Pain </a:t>
            </a:r>
            <a:r>
              <a:rPr lang="en-US" sz="1600" b="0" i="0" dirty="0" err="1">
                <a:solidFill>
                  <a:srgbClr val="14161A"/>
                </a:solidFill>
                <a:effectLst/>
              </a:rPr>
              <a:t>Manag</a:t>
            </a:r>
            <a:r>
              <a:rPr lang="en-US" sz="1600" b="0" i="0" dirty="0">
                <a:solidFill>
                  <a:srgbClr val="14161A"/>
                </a:solidFill>
                <a:effectLst/>
              </a:rPr>
              <a:t>. 2014;14(1).</a:t>
            </a:r>
          </a:p>
          <a:p>
            <a:r>
              <a:rPr lang="en-US" sz="1600" dirty="0"/>
              <a:t>Di Chiara G, </a:t>
            </a:r>
            <a:r>
              <a:rPr lang="en-US" sz="1600" dirty="0" err="1"/>
              <a:t>Imperato</a:t>
            </a:r>
            <a:r>
              <a:rPr lang="en-US" sz="1600" dirty="0"/>
              <a:t> A. Drugs abused by humans preferentially increase synaptic dopamine concentrations in the mesolimbic system of freely moving rats. Proc Natl </a:t>
            </a:r>
            <a:r>
              <a:rPr lang="en-US" sz="1600" dirty="0" err="1"/>
              <a:t>Acad</a:t>
            </a:r>
            <a:r>
              <a:rPr lang="en-US" sz="1600" dirty="0"/>
              <a:t> Sci U S A. 1988 Jul;85(14):5274-8. </a:t>
            </a:r>
            <a:r>
              <a:rPr lang="en-US" sz="1600" dirty="0" err="1"/>
              <a:t>doi</a:t>
            </a:r>
            <a:r>
              <a:rPr lang="en-US" sz="1600" dirty="0"/>
              <a:t>: 10.1073/pnas.85.14.5274. PMID: 2899326; PMCID: PMC281732.</a:t>
            </a:r>
          </a:p>
          <a:p>
            <a:r>
              <a:rPr lang="en-US" sz="1600" dirty="0"/>
              <a:t>Greenwald M, Comer S, </a:t>
            </a:r>
            <a:r>
              <a:rPr lang="en-US" sz="1600" dirty="0" err="1"/>
              <a:t>Fiellin</a:t>
            </a:r>
            <a:r>
              <a:rPr lang="en-US" sz="1600" dirty="0"/>
              <a:t> D. Buprenorphine maintenance and mu-opioid receptor availability in the treatment of opioid use disorder: implications for clinical use and policy. Drug Alcohol Depend. 2014 Nov 1;144:1-11. </a:t>
            </a:r>
            <a:r>
              <a:rPr lang="en-US" sz="1600" dirty="0" err="1"/>
              <a:t>doi</a:t>
            </a:r>
            <a:r>
              <a:rPr lang="en-US" sz="1600" dirty="0"/>
              <a:t>: 10.1016/</a:t>
            </a:r>
            <a:r>
              <a:rPr lang="en-US" sz="1600" dirty="0" err="1"/>
              <a:t>j.drugalcdep</a:t>
            </a:r>
            <a:r>
              <a:rPr lang="en-US" sz="1600" dirty="0"/>
              <a:t>. 2014.07.035</a:t>
            </a:r>
            <a:endParaRPr lang="en-US" sz="1600" b="0" i="0" dirty="0">
              <a:solidFill>
                <a:srgbClr val="14161A"/>
              </a:solidFill>
              <a:effectLst/>
            </a:endParaRPr>
          </a:p>
          <a:p>
            <a:r>
              <a:rPr lang="en-US" sz="1600" b="0" i="0" dirty="0">
                <a:solidFill>
                  <a:srgbClr val="333333"/>
                </a:solidFill>
                <a:effectLst/>
              </a:rPr>
              <a:t>Fleury, Marie-</a:t>
            </a:r>
            <a:r>
              <a:rPr lang="en-US" sz="1600" b="0" i="0" dirty="0" err="1">
                <a:solidFill>
                  <a:srgbClr val="333333"/>
                </a:solidFill>
                <a:effectLst/>
              </a:rPr>
              <a:t>Josée</a:t>
            </a:r>
            <a:r>
              <a:rPr lang="en-US" sz="1600" b="0" i="0" dirty="0">
                <a:solidFill>
                  <a:srgbClr val="333333"/>
                </a:solidFill>
                <a:effectLst/>
              </a:rPr>
              <a:t> &amp; </a:t>
            </a:r>
            <a:r>
              <a:rPr lang="en-US" sz="1600" b="0" i="0" dirty="0" err="1">
                <a:solidFill>
                  <a:srgbClr val="333333"/>
                </a:solidFill>
                <a:effectLst/>
              </a:rPr>
              <a:t>Djouini</a:t>
            </a:r>
            <a:r>
              <a:rPr lang="en-US" sz="1600" b="0" i="0" dirty="0">
                <a:solidFill>
                  <a:srgbClr val="333333"/>
                </a:solidFill>
                <a:effectLst/>
              </a:rPr>
              <a:t>, Akram &amp; Huynh, Christophe &amp; Tremblay, Joël &amp; </a:t>
            </a:r>
            <a:r>
              <a:rPr lang="en-US" sz="1600" b="0" i="0" dirty="0" err="1">
                <a:solidFill>
                  <a:srgbClr val="333333"/>
                </a:solidFill>
                <a:effectLst/>
              </a:rPr>
              <a:t>Ferland</a:t>
            </a:r>
            <a:r>
              <a:rPr lang="en-US" sz="1600" b="0" i="0" dirty="0">
                <a:solidFill>
                  <a:srgbClr val="333333"/>
                </a:solidFill>
                <a:effectLst/>
              </a:rPr>
              <a:t>, Francine &amp; Menard, jean marc &amp; Belleville, Geneviève. (2016). Remission from substance use disorders: A systematic review and meta-analysis. Drug and Alcohol Dependence. 168. 10.1016/j.drugalcdep.2016.08.625. </a:t>
            </a:r>
          </a:p>
          <a:p>
            <a:r>
              <a:rPr lang="en-US" sz="1600" dirty="0"/>
              <a:t>Fiorino DF, </a:t>
            </a:r>
            <a:r>
              <a:rPr lang="en-US" sz="1600" dirty="0" err="1"/>
              <a:t>Coury</a:t>
            </a:r>
            <a:r>
              <a:rPr lang="en-US" sz="1600" dirty="0"/>
              <a:t> A, Phillips AG. Dynamic changes in nucleus </a:t>
            </a:r>
            <a:r>
              <a:rPr lang="en-US" sz="1600" dirty="0" err="1"/>
              <a:t>accumbens</a:t>
            </a:r>
            <a:r>
              <a:rPr lang="en-US" sz="1600" dirty="0"/>
              <a:t> dopamine efflux during the Coolidge effect in male rats. J </a:t>
            </a:r>
            <a:r>
              <a:rPr lang="en-US" sz="1600" dirty="0" err="1"/>
              <a:t>Neurosci</a:t>
            </a:r>
            <a:r>
              <a:rPr lang="en-US" sz="1600" dirty="0"/>
              <a:t>. 1997 Jun 15;17(12):4849-55. </a:t>
            </a:r>
            <a:r>
              <a:rPr lang="en-US" sz="1600" dirty="0" err="1"/>
              <a:t>doi</a:t>
            </a:r>
            <a:r>
              <a:rPr lang="en-US" sz="1600" dirty="0"/>
              <a:t>: 10.1523/JNEUROSCI.17-12-04849.1997. PMID: 9169543; PMCID: PMC6573325.</a:t>
            </a:r>
            <a:endParaRPr lang="en-US" sz="1600" b="0" i="0" dirty="0">
              <a:solidFill>
                <a:srgbClr val="333333"/>
              </a:solidFill>
              <a:effectLst/>
            </a:endParaRPr>
          </a:p>
          <a:p>
            <a:r>
              <a:rPr lang="en-US" sz="1600" b="0" i="0" dirty="0">
                <a:solidFill>
                  <a:srgbClr val="333333"/>
                </a:solidFill>
                <a:effectLst/>
              </a:rPr>
              <a:t>Friedman JR, Hansen H. Evaluation of Increases in Drug Overdose Mortality Rates in the US by Race and Ethnicity Before and During the COVID-19 Pandemic. </a:t>
            </a:r>
            <a:r>
              <a:rPr lang="en-US" sz="1600" b="0" i="1" dirty="0">
                <a:solidFill>
                  <a:srgbClr val="333333"/>
                </a:solidFill>
                <a:effectLst/>
              </a:rPr>
              <a:t>JAMA Psychiatry.</a:t>
            </a:r>
            <a:r>
              <a:rPr lang="en-US" sz="1600" b="0" i="0" dirty="0">
                <a:solidFill>
                  <a:srgbClr val="333333"/>
                </a:solidFill>
                <a:effectLst/>
              </a:rPr>
              <a:t> 2022;79(4):379–381. doi:10.1001/jamapsychiatry.2022.0004</a:t>
            </a:r>
          </a:p>
          <a:p>
            <a:r>
              <a:rPr lang="en-US" sz="1600" b="0" i="0" dirty="0">
                <a:solidFill>
                  <a:srgbClr val="333333"/>
                </a:solidFill>
                <a:effectLst/>
              </a:rPr>
              <a:t>Friedman J, </a:t>
            </a:r>
            <a:r>
              <a:rPr lang="en-US" sz="1600" b="0" i="0" dirty="0" err="1">
                <a:solidFill>
                  <a:srgbClr val="333333"/>
                </a:solidFill>
                <a:effectLst/>
              </a:rPr>
              <a:t>Godvin</a:t>
            </a:r>
            <a:r>
              <a:rPr lang="en-US" sz="1600" b="0" i="0" dirty="0">
                <a:solidFill>
                  <a:srgbClr val="333333"/>
                </a:solidFill>
                <a:effectLst/>
              </a:rPr>
              <a:t> M, Shover CL, Gone JP, Hansen H, </a:t>
            </a:r>
            <a:r>
              <a:rPr lang="en-US" sz="1600" b="0" i="0" dirty="0" err="1">
                <a:solidFill>
                  <a:srgbClr val="333333"/>
                </a:solidFill>
                <a:effectLst/>
              </a:rPr>
              <a:t>Schriger</a:t>
            </a:r>
            <a:r>
              <a:rPr lang="en-US" sz="1600" b="0" i="0" dirty="0">
                <a:solidFill>
                  <a:srgbClr val="333333"/>
                </a:solidFill>
                <a:effectLst/>
              </a:rPr>
              <a:t> DL. Trends in Drug Overdose Deaths Among US Adolescents, January 2010 to June 2021. JAMA. 2022 Apr 12;327(14):1398-1400. </a:t>
            </a:r>
            <a:r>
              <a:rPr lang="en-US" sz="1600" b="0" i="0" dirty="0" err="1">
                <a:solidFill>
                  <a:srgbClr val="333333"/>
                </a:solidFill>
                <a:effectLst/>
              </a:rPr>
              <a:t>doi</a:t>
            </a:r>
            <a:r>
              <a:rPr lang="en-US" sz="1600" b="0" i="0" dirty="0">
                <a:solidFill>
                  <a:srgbClr val="333333"/>
                </a:solidFill>
                <a:effectLst/>
              </a:rPr>
              <a:t>: 10.1001/jama.2022.2847. PMID: 35412573; PMCID: PMC9006103.</a:t>
            </a:r>
          </a:p>
          <a:p>
            <a:endParaRPr lang="en-US" sz="1600" dirty="0"/>
          </a:p>
        </p:txBody>
      </p:sp>
    </p:spTree>
    <p:extLst>
      <p:ext uri="{BB962C8B-B14F-4D97-AF65-F5344CB8AC3E}">
        <p14:creationId xmlns:p14="http://schemas.microsoft.com/office/powerpoint/2010/main" val="6239738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385D5C-D17C-9177-BDF9-73AEEE0368CC}"/>
              </a:ext>
            </a:extLst>
          </p:cNvPr>
          <p:cNvSpPr>
            <a:spLocks noGrp="1"/>
          </p:cNvSpPr>
          <p:nvPr>
            <p:ph sz="quarter" idx="13"/>
          </p:nvPr>
        </p:nvSpPr>
        <p:spPr>
          <a:xfrm>
            <a:off x="0" y="0"/>
            <a:ext cx="12191999" cy="6675119"/>
          </a:xfrm>
        </p:spPr>
        <p:txBody>
          <a:bodyPr>
            <a:noAutofit/>
          </a:bodyPr>
          <a:lstStyle/>
          <a:p>
            <a:r>
              <a:rPr lang="en-US" sz="1600" b="0" i="0" dirty="0" err="1">
                <a:solidFill>
                  <a:srgbClr val="212121"/>
                </a:solidFill>
                <a:effectLst/>
              </a:rPr>
              <a:t>Kakko</a:t>
            </a:r>
            <a:r>
              <a:rPr lang="en-US" sz="1600" b="0" i="0" dirty="0">
                <a:solidFill>
                  <a:srgbClr val="212121"/>
                </a:solidFill>
                <a:effectLst/>
              </a:rPr>
              <a:t> J, </a:t>
            </a:r>
            <a:r>
              <a:rPr lang="en-US" sz="1600" b="0" i="0" dirty="0" err="1">
                <a:solidFill>
                  <a:srgbClr val="212121"/>
                </a:solidFill>
                <a:effectLst/>
              </a:rPr>
              <a:t>Svanborg</a:t>
            </a:r>
            <a:r>
              <a:rPr lang="en-US" sz="1600" b="0" i="0" dirty="0">
                <a:solidFill>
                  <a:srgbClr val="212121"/>
                </a:solidFill>
                <a:effectLst/>
              </a:rPr>
              <a:t> KD, Kreek MJ, Heilig M. 1-year retention and social function after buprenorphine-assisted relapse prevention treatment for heroin dependence in Sweden: a </a:t>
            </a:r>
            <a:r>
              <a:rPr lang="en-US" sz="1600" b="0" i="0" dirty="0" err="1">
                <a:solidFill>
                  <a:srgbClr val="212121"/>
                </a:solidFill>
                <a:effectLst/>
              </a:rPr>
              <a:t>randomised</a:t>
            </a:r>
            <a:r>
              <a:rPr lang="en-US" sz="1600" b="0" i="0" dirty="0">
                <a:solidFill>
                  <a:srgbClr val="212121"/>
                </a:solidFill>
                <a:effectLst/>
              </a:rPr>
              <a:t>, placebo-controlled trial. Lancet. 2003 Feb 22;361(9358):662-8. </a:t>
            </a:r>
            <a:r>
              <a:rPr lang="en-US" sz="1600" b="0" i="0" dirty="0" err="1">
                <a:solidFill>
                  <a:srgbClr val="212121"/>
                </a:solidFill>
                <a:effectLst/>
              </a:rPr>
              <a:t>doi</a:t>
            </a:r>
            <a:r>
              <a:rPr lang="en-US" sz="1600" b="0" i="0" dirty="0">
                <a:solidFill>
                  <a:srgbClr val="212121"/>
                </a:solidFill>
                <a:effectLst/>
              </a:rPr>
              <a:t>: 10.1016/S0140-6736(03)12600-1. PMID: 12606177.</a:t>
            </a:r>
          </a:p>
          <a:p>
            <a:r>
              <a:rPr lang="en-US" sz="1600" b="0" i="0" dirty="0">
                <a:solidFill>
                  <a:srgbClr val="212121"/>
                </a:solidFill>
                <a:effectLst/>
              </a:rPr>
              <a:t>McLellan AT, Lewis DC, O'Brien CP, Kleber HD. Drug dependence, a chronic medical illness: implications for treatment, insurance, and outcomes evaluation. JAMA. 2000 Oct 4;284(13):1689-95. </a:t>
            </a:r>
            <a:r>
              <a:rPr lang="en-US" sz="1600" b="0" i="0" dirty="0" err="1">
                <a:solidFill>
                  <a:srgbClr val="212121"/>
                </a:solidFill>
                <a:effectLst/>
              </a:rPr>
              <a:t>doi</a:t>
            </a:r>
            <a:r>
              <a:rPr lang="en-US" sz="1600" b="0" i="0" dirty="0">
                <a:solidFill>
                  <a:srgbClr val="212121"/>
                </a:solidFill>
                <a:effectLst/>
              </a:rPr>
              <a:t>: 10.1001/jama.284.13.1689. PMID: 11015800.</a:t>
            </a:r>
          </a:p>
          <a:p>
            <a:r>
              <a:rPr lang="en-US" sz="1600" b="0" i="0" dirty="0" err="1">
                <a:solidFill>
                  <a:srgbClr val="000000"/>
                </a:solidFill>
                <a:effectLst/>
              </a:rPr>
              <a:t>Thakrar</a:t>
            </a:r>
            <a:r>
              <a:rPr lang="en-US" sz="1600" dirty="0">
                <a:solidFill>
                  <a:srgbClr val="212121"/>
                </a:solidFill>
              </a:rPr>
              <a:t> A. </a:t>
            </a:r>
            <a:r>
              <a:rPr lang="en-US" sz="1600" b="0" i="0" dirty="0">
                <a:solidFill>
                  <a:srgbClr val="000000"/>
                </a:solidFill>
                <a:effectLst/>
              </a:rPr>
              <a:t>Low-Dose Decision Aid . https://docs.google.com/document/d/1CJ8tz12K9Mn9-utSH3n8nRy6djrN7eGn/edit</a:t>
            </a:r>
            <a:endParaRPr lang="en-US" sz="1600" b="0" i="0" dirty="0">
              <a:solidFill>
                <a:srgbClr val="333333"/>
              </a:solidFill>
              <a:effectLst/>
            </a:endParaRPr>
          </a:p>
          <a:p>
            <a:r>
              <a:rPr lang="en-US" sz="1600" b="0" i="0" dirty="0" err="1">
                <a:solidFill>
                  <a:srgbClr val="333333"/>
                </a:solidFill>
                <a:effectLst/>
              </a:rPr>
              <a:t>Sordo</a:t>
            </a:r>
            <a:r>
              <a:rPr lang="en-US" sz="1600" b="0" i="0" dirty="0">
                <a:solidFill>
                  <a:srgbClr val="333333"/>
                </a:solidFill>
                <a:effectLst/>
              </a:rPr>
              <a:t> L, Barrio G, Bravo M J, </a:t>
            </a:r>
            <a:r>
              <a:rPr lang="en-US" sz="1600" b="0" i="0" dirty="0" err="1">
                <a:solidFill>
                  <a:srgbClr val="333333"/>
                </a:solidFill>
                <a:effectLst/>
              </a:rPr>
              <a:t>Indave</a:t>
            </a:r>
            <a:r>
              <a:rPr lang="en-US" sz="1600" b="0" i="0" dirty="0">
                <a:solidFill>
                  <a:srgbClr val="333333"/>
                </a:solidFill>
                <a:effectLst/>
              </a:rPr>
              <a:t> B I, Degenhardt L, </a:t>
            </a:r>
            <a:r>
              <a:rPr lang="en-US" sz="1600" b="0" i="0" dirty="0" err="1">
                <a:solidFill>
                  <a:srgbClr val="333333"/>
                </a:solidFill>
                <a:effectLst/>
              </a:rPr>
              <a:t>Wiessing</a:t>
            </a:r>
            <a:r>
              <a:rPr lang="en-US" sz="1600" b="0" i="0" dirty="0">
                <a:solidFill>
                  <a:srgbClr val="333333"/>
                </a:solidFill>
                <a:effectLst/>
              </a:rPr>
              <a:t> L et al. Mortality risk during and after opioid substitution treatment: systematic review and meta-analysis of cohort studies </a:t>
            </a:r>
            <a:r>
              <a:rPr lang="en-US" sz="1600" b="0" i="1" dirty="0">
                <a:solidFill>
                  <a:srgbClr val="333333"/>
                </a:solidFill>
                <a:effectLst/>
              </a:rPr>
              <a:t>BMJ </a:t>
            </a:r>
            <a:r>
              <a:rPr lang="en-US" sz="1600" b="0" i="0" dirty="0">
                <a:solidFill>
                  <a:srgbClr val="555555"/>
                </a:solidFill>
                <a:effectLst/>
              </a:rPr>
              <a:t>2017; </a:t>
            </a:r>
            <a:r>
              <a:rPr lang="en-US" sz="1600" b="0" i="0" dirty="0">
                <a:solidFill>
                  <a:srgbClr val="333333"/>
                </a:solidFill>
                <a:effectLst/>
              </a:rPr>
              <a:t>357 :j1550 doi:10.1136/bmj.j1550</a:t>
            </a:r>
          </a:p>
          <a:p>
            <a:r>
              <a:rPr lang="en-US" sz="1600" dirty="0"/>
              <a:t>Volkow ND, Chang L, Wang GJ, Fowler JS, </a:t>
            </a:r>
            <a:r>
              <a:rPr lang="en-US" sz="1600" dirty="0" err="1"/>
              <a:t>Franceschi</a:t>
            </a:r>
            <a:r>
              <a:rPr lang="en-US" sz="1600" dirty="0"/>
              <a:t> D, </a:t>
            </a:r>
            <a:r>
              <a:rPr lang="en-US" sz="1600" dirty="0" err="1"/>
              <a:t>Sedler</a:t>
            </a:r>
            <a:r>
              <a:rPr lang="en-US" sz="1600" dirty="0"/>
              <a:t> M, </a:t>
            </a:r>
            <a:r>
              <a:rPr lang="en-US" sz="1600" dirty="0" err="1"/>
              <a:t>Gatley</a:t>
            </a:r>
            <a:r>
              <a:rPr lang="en-US" sz="1600" dirty="0"/>
              <a:t> SJ, Miller E, </a:t>
            </a:r>
            <a:r>
              <a:rPr lang="en-US" sz="1600" dirty="0" err="1"/>
              <a:t>Hitzemann</a:t>
            </a:r>
            <a:r>
              <a:rPr lang="en-US" sz="1600" dirty="0"/>
              <a:t> R, Ding YS, Logan J. Loss of dopamine transporters in methamphetamine abusers recovers with protracted abstinence. J </a:t>
            </a:r>
            <a:r>
              <a:rPr lang="en-US" sz="1600" dirty="0" err="1"/>
              <a:t>Neurosci</a:t>
            </a:r>
            <a:r>
              <a:rPr lang="en-US" sz="1600" dirty="0"/>
              <a:t>. 2001 Dec 1;21(23):9414-8. </a:t>
            </a:r>
            <a:r>
              <a:rPr lang="en-US" sz="1600" dirty="0" err="1"/>
              <a:t>doi</a:t>
            </a:r>
            <a:r>
              <a:rPr lang="en-US" sz="1600" dirty="0"/>
              <a:t>: 10.1523/JNEUROSCI.21-23-09414.2001. PMID: 11717374; PMCID: PMC6763886.</a:t>
            </a:r>
          </a:p>
          <a:p>
            <a:r>
              <a:rPr lang="en-US" sz="1600" b="0" i="0" dirty="0">
                <a:solidFill>
                  <a:srgbClr val="212121"/>
                </a:solidFill>
                <a:effectLst/>
              </a:rPr>
              <a:t>Volpe DA, McMahon Tobin GA, Mellon RD, </a:t>
            </a:r>
            <a:r>
              <a:rPr lang="en-US" sz="1600" b="0" i="0" dirty="0" err="1">
                <a:solidFill>
                  <a:srgbClr val="212121"/>
                </a:solidFill>
                <a:effectLst/>
              </a:rPr>
              <a:t>Katki</a:t>
            </a:r>
            <a:r>
              <a:rPr lang="en-US" sz="1600" b="0" i="0" dirty="0">
                <a:solidFill>
                  <a:srgbClr val="212121"/>
                </a:solidFill>
                <a:effectLst/>
              </a:rPr>
              <a:t> AG, Parker RJ, </a:t>
            </a:r>
            <a:r>
              <a:rPr lang="en-US" sz="1600" b="0" i="0" dirty="0" err="1">
                <a:solidFill>
                  <a:srgbClr val="212121"/>
                </a:solidFill>
                <a:effectLst/>
              </a:rPr>
              <a:t>Colatsky</a:t>
            </a:r>
            <a:r>
              <a:rPr lang="en-US" sz="1600" b="0" i="0" dirty="0">
                <a:solidFill>
                  <a:srgbClr val="212121"/>
                </a:solidFill>
                <a:effectLst/>
              </a:rPr>
              <a:t> T, Kropp TJ, </a:t>
            </a:r>
            <a:r>
              <a:rPr lang="en-US" sz="1600" b="0" i="0" dirty="0" err="1">
                <a:solidFill>
                  <a:srgbClr val="212121"/>
                </a:solidFill>
                <a:effectLst/>
              </a:rPr>
              <a:t>Verbois</a:t>
            </a:r>
            <a:r>
              <a:rPr lang="en-US" sz="1600" b="0" i="0" dirty="0">
                <a:solidFill>
                  <a:srgbClr val="212121"/>
                </a:solidFill>
                <a:effectLst/>
              </a:rPr>
              <a:t> SL. Uniform assessment and ranking of opioid </a:t>
            </a:r>
            <a:r>
              <a:rPr lang="el-GR" sz="1600" b="0" i="0" dirty="0">
                <a:solidFill>
                  <a:srgbClr val="212121"/>
                </a:solidFill>
                <a:effectLst/>
              </a:rPr>
              <a:t>μ </a:t>
            </a:r>
            <a:r>
              <a:rPr lang="en-US" sz="1600" b="0" i="0" dirty="0">
                <a:solidFill>
                  <a:srgbClr val="212121"/>
                </a:solidFill>
                <a:effectLst/>
              </a:rPr>
              <a:t>receptor binding constants for selected opioid drugs. </a:t>
            </a:r>
            <a:r>
              <a:rPr lang="en-US" sz="1600" b="0" i="0" dirty="0" err="1">
                <a:solidFill>
                  <a:srgbClr val="212121"/>
                </a:solidFill>
                <a:effectLst/>
              </a:rPr>
              <a:t>Regul</a:t>
            </a:r>
            <a:r>
              <a:rPr lang="en-US" sz="1600" b="0" i="0" dirty="0">
                <a:solidFill>
                  <a:srgbClr val="212121"/>
                </a:solidFill>
                <a:effectLst/>
              </a:rPr>
              <a:t> </a:t>
            </a:r>
            <a:r>
              <a:rPr lang="en-US" sz="1600" b="0" i="0" dirty="0" err="1">
                <a:solidFill>
                  <a:srgbClr val="212121"/>
                </a:solidFill>
                <a:effectLst/>
              </a:rPr>
              <a:t>Toxicol</a:t>
            </a:r>
            <a:r>
              <a:rPr lang="en-US" sz="1600" b="0" i="0" dirty="0">
                <a:solidFill>
                  <a:srgbClr val="212121"/>
                </a:solidFill>
                <a:effectLst/>
              </a:rPr>
              <a:t> </a:t>
            </a:r>
            <a:r>
              <a:rPr lang="en-US" sz="1600" b="0" i="0" dirty="0" err="1">
                <a:solidFill>
                  <a:srgbClr val="212121"/>
                </a:solidFill>
                <a:effectLst/>
              </a:rPr>
              <a:t>Pharmacol</a:t>
            </a:r>
            <a:r>
              <a:rPr lang="en-US" sz="1600" b="0" i="0" dirty="0">
                <a:solidFill>
                  <a:srgbClr val="212121"/>
                </a:solidFill>
                <a:effectLst/>
              </a:rPr>
              <a:t>. 2011 Apr;59(3):385-90. </a:t>
            </a:r>
            <a:r>
              <a:rPr lang="en-US" sz="1600" b="0" i="0" dirty="0" err="1">
                <a:solidFill>
                  <a:srgbClr val="212121"/>
                </a:solidFill>
                <a:effectLst/>
              </a:rPr>
              <a:t>doi</a:t>
            </a:r>
            <a:r>
              <a:rPr lang="en-US" sz="1600" b="0" i="0" dirty="0">
                <a:solidFill>
                  <a:srgbClr val="212121"/>
                </a:solidFill>
                <a:effectLst/>
              </a:rPr>
              <a:t>: 10.1016/j.yrtph.2010.12.007. </a:t>
            </a:r>
            <a:r>
              <a:rPr lang="en-US" sz="1600" b="0" i="0" dirty="0" err="1">
                <a:solidFill>
                  <a:srgbClr val="212121"/>
                </a:solidFill>
                <a:effectLst/>
              </a:rPr>
              <a:t>Epub</a:t>
            </a:r>
            <a:r>
              <a:rPr lang="en-US" sz="1600" b="0" i="0" dirty="0">
                <a:solidFill>
                  <a:srgbClr val="212121"/>
                </a:solidFill>
                <a:effectLst/>
              </a:rPr>
              <a:t> 2011 Jan 6. PMID: 21215785.</a:t>
            </a:r>
          </a:p>
          <a:p>
            <a:endParaRPr lang="en-US" sz="1600" dirty="0"/>
          </a:p>
          <a:p>
            <a:endParaRPr lang="en-US" sz="1600" dirty="0"/>
          </a:p>
        </p:txBody>
      </p:sp>
      <p:sp>
        <p:nvSpPr>
          <p:cNvPr id="3" name="Title 2">
            <a:extLst>
              <a:ext uri="{FF2B5EF4-FFF2-40B4-BE49-F238E27FC236}">
                <a16:creationId xmlns:a16="http://schemas.microsoft.com/office/drawing/2014/main" id="{08D7EB40-31D3-E275-0C46-8A8F305C313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9829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5" name="Freeform: Shape 224">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7" name="Freeform: Shape 226">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Google Shape;216;p29"/>
          <p:cNvSpPr txBox="1">
            <a:spLocks noGrp="1"/>
          </p:cNvSpPr>
          <p:nvPr>
            <p:ph type="title"/>
          </p:nvPr>
        </p:nvSpPr>
        <p:spPr>
          <a:xfrm>
            <a:off x="489098" y="1106034"/>
            <a:ext cx="5019074" cy="3204134"/>
          </a:xfrm>
          <a:prstGeom prst="rect">
            <a:avLst/>
          </a:prstGeom>
        </p:spPr>
        <p:txBody>
          <a:bodyPr spcFirstLastPara="1" vert="horz" lIns="91440" tIns="45720" rIns="91440" bIns="45720" rtlCol="0" anchor="b" anchorCtr="0">
            <a:normAutofit/>
          </a:bodyPr>
          <a:lstStyle/>
          <a:p>
            <a:pPr>
              <a:buClr>
                <a:schemeClr val="dk1"/>
              </a:buClr>
              <a:buSzPts val="3300"/>
            </a:pPr>
            <a:r>
              <a:rPr lang="en-US" sz="5400" dirty="0"/>
              <a:t>Myth: “Addiction is a choice/ Addiction is a fate”</a:t>
            </a:r>
          </a:p>
        </p:txBody>
      </p:sp>
      <p:sp>
        <p:nvSpPr>
          <p:cNvPr id="229" name="Rectangle 2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18" name="Google Shape;218;p29"/>
          <p:cNvPicPr preferRelativeResize="0"/>
          <p:nvPr/>
        </p:nvPicPr>
        <p:blipFill rotWithShape="1">
          <a:blip r:embed="rId3"/>
          <a:stretch/>
        </p:blipFill>
        <p:spPr>
          <a:xfrm>
            <a:off x="7118242" y="625683"/>
            <a:ext cx="4460488" cy="2743200"/>
          </a:xfrm>
          <a:prstGeom prst="rect">
            <a:avLst/>
          </a:prstGeom>
          <a:noFill/>
        </p:spPr>
      </p:pic>
      <p:sp>
        <p:nvSpPr>
          <p:cNvPr id="231" name="Rectangle 2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7" name="Google Shape;217;p29"/>
          <p:cNvPicPr preferRelativeResize="0"/>
          <p:nvPr/>
        </p:nvPicPr>
        <p:blipFill rotWithShape="1">
          <a:blip r:embed="rId4"/>
          <a:stretch/>
        </p:blipFill>
        <p:spPr>
          <a:xfrm>
            <a:off x="7099962" y="3550309"/>
            <a:ext cx="4497050" cy="2743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188167" y="-8"/>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sz="3600" dirty="0"/>
              <a:t>Myths and SUD-related Stigma</a:t>
            </a:r>
            <a:endParaRPr sz="3600" dirty="0"/>
          </a:p>
        </p:txBody>
      </p:sp>
      <p:grpSp>
        <p:nvGrpSpPr>
          <p:cNvPr id="108" name="Google Shape;108;p21"/>
          <p:cNvGrpSpPr/>
          <p:nvPr/>
        </p:nvGrpSpPr>
        <p:grpSpPr>
          <a:xfrm>
            <a:off x="6841756" y="1385356"/>
            <a:ext cx="2096009" cy="2220597"/>
            <a:chOff x="4303290" y="1676962"/>
            <a:chExt cx="1854000" cy="1854000"/>
          </a:xfrm>
        </p:grpSpPr>
        <p:sp>
          <p:nvSpPr>
            <p:cNvPr id="109" name="Google Shape;109;p21"/>
            <p:cNvSpPr/>
            <p:nvPr/>
          </p:nvSpPr>
          <p:spPr>
            <a:xfrm>
              <a:off x="4303290" y="1676962"/>
              <a:ext cx="1854000" cy="1854000"/>
            </a:xfrm>
            <a:prstGeom prst="ellipse">
              <a:avLst/>
            </a:prstGeom>
            <a:solidFill>
              <a:schemeClr val="accent5"/>
            </a:solid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 name="Google Shape;110;p21"/>
            <p:cNvSpPr txBox="1"/>
            <p:nvPr/>
          </p:nvSpPr>
          <p:spPr>
            <a:xfrm>
              <a:off x="4692688" y="2343229"/>
              <a:ext cx="1160700" cy="521400"/>
            </a:xfrm>
            <a:prstGeom prst="rect">
              <a:avLst/>
            </a:prstGeom>
            <a:solidFill>
              <a:schemeClr val="accent5"/>
            </a:solidFill>
            <a:ln>
              <a:noFill/>
            </a:ln>
          </p:spPr>
          <p:txBody>
            <a:bodyPr spcFirstLastPara="1" wrap="square" lIns="121900" tIns="121900" rIns="121900" bIns="121900" anchor="ctr" anchorCtr="0">
              <a:noAutofit/>
            </a:bodyPr>
            <a:lstStyle/>
            <a:p>
              <a:pPr algn="ctr">
                <a:lnSpc>
                  <a:spcPct val="115000"/>
                </a:lnSpc>
              </a:pPr>
              <a:r>
                <a:rPr lang="en" sz="1733">
                  <a:solidFill>
                    <a:srgbClr val="FFFFFF"/>
                  </a:solidFill>
                  <a:latin typeface="Roboto"/>
                  <a:ea typeface="Roboto"/>
                  <a:cs typeface="Roboto"/>
                  <a:sym typeface="Roboto"/>
                </a:rPr>
                <a:t>The Substance</a:t>
              </a:r>
              <a:endParaRPr sz="1733">
                <a:solidFill>
                  <a:srgbClr val="FFFFFF"/>
                </a:solidFill>
                <a:latin typeface="Roboto"/>
                <a:ea typeface="Roboto"/>
                <a:cs typeface="Roboto"/>
                <a:sym typeface="Roboto"/>
              </a:endParaRPr>
            </a:p>
          </p:txBody>
        </p:sp>
      </p:grpSp>
      <p:grpSp>
        <p:nvGrpSpPr>
          <p:cNvPr id="111" name="Google Shape;111;p21"/>
          <p:cNvGrpSpPr/>
          <p:nvPr/>
        </p:nvGrpSpPr>
        <p:grpSpPr>
          <a:xfrm>
            <a:off x="3390349" y="1385356"/>
            <a:ext cx="2096009" cy="2220597"/>
            <a:chOff x="2986712" y="1676962"/>
            <a:chExt cx="1854000" cy="1854000"/>
          </a:xfrm>
        </p:grpSpPr>
        <p:sp>
          <p:nvSpPr>
            <p:cNvPr id="112" name="Google Shape;112;p21"/>
            <p:cNvSpPr/>
            <p:nvPr/>
          </p:nvSpPr>
          <p:spPr>
            <a:xfrm>
              <a:off x="2986712" y="1676962"/>
              <a:ext cx="1854000" cy="1854000"/>
            </a:xfrm>
            <a:prstGeom prst="ellipse">
              <a:avLst/>
            </a:prstGeom>
            <a:solidFill>
              <a:schemeClr val="accent5"/>
            </a:solid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 name="Google Shape;113;p21"/>
            <p:cNvSpPr txBox="1"/>
            <p:nvPr/>
          </p:nvSpPr>
          <p:spPr>
            <a:xfrm>
              <a:off x="3376088" y="2343240"/>
              <a:ext cx="1075200" cy="521400"/>
            </a:xfrm>
            <a:prstGeom prst="rect">
              <a:avLst/>
            </a:prstGeom>
            <a:solidFill>
              <a:schemeClr val="accent5"/>
            </a:solidFill>
            <a:ln>
              <a:noFill/>
            </a:ln>
          </p:spPr>
          <p:txBody>
            <a:bodyPr spcFirstLastPara="1" wrap="square" lIns="121900" tIns="121900" rIns="121900" bIns="121900" anchor="ctr" anchorCtr="0">
              <a:noAutofit/>
            </a:bodyPr>
            <a:lstStyle/>
            <a:p>
              <a:pPr algn="ctr">
                <a:lnSpc>
                  <a:spcPct val="115000"/>
                </a:lnSpc>
              </a:pPr>
              <a:r>
                <a:rPr lang="en" sz="1733">
                  <a:solidFill>
                    <a:srgbClr val="FFFFFF"/>
                  </a:solidFill>
                  <a:latin typeface="Roboto"/>
                  <a:ea typeface="Roboto"/>
                  <a:cs typeface="Roboto"/>
                  <a:sym typeface="Roboto"/>
                </a:rPr>
                <a:t>The Person</a:t>
              </a:r>
              <a:endParaRPr sz="1733">
                <a:solidFill>
                  <a:srgbClr val="FFFFFF"/>
                </a:solidFill>
                <a:latin typeface="Roboto"/>
                <a:ea typeface="Roboto"/>
                <a:cs typeface="Roboto"/>
                <a:sym typeface="Roboto"/>
              </a:endParaRPr>
            </a:p>
          </p:txBody>
        </p:sp>
      </p:grpSp>
      <p:grpSp>
        <p:nvGrpSpPr>
          <p:cNvPr id="114" name="Google Shape;114;p21"/>
          <p:cNvGrpSpPr/>
          <p:nvPr/>
        </p:nvGrpSpPr>
        <p:grpSpPr>
          <a:xfrm>
            <a:off x="5118817" y="4258091"/>
            <a:ext cx="2096009" cy="2220597"/>
            <a:chOff x="4303290" y="1676962"/>
            <a:chExt cx="1854000" cy="1854000"/>
          </a:xfrm>
        </p:grpSpPr>
        <p:sp>
          <p:nvSpPr>
            <p:cNvPr id="115" name="Google Shape;115;p21"/>
            <p:cNvSpPr/>
            <p:nvPr/>
          </p:nvSpPr>
          <p:spPr>
            <a:xfrm>
              <a:off x="4303290" y="1676962"/>
              <a:ext cx="1854000" cy="1854000"/>
            </a:xfrm>
            <a:prstGeom prst="ellipse">
              <a:avLst/>
            </a:prstGeom>
            <a:solidFill>
              <a:schemeClr val="accent5"/>
            </a:solidFill>
            <a:ln w="28575"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6" name="Google Shape;116;p21"/>
            <p:cNvSpPr txBox="1"/>
            <p:nvPr/>
          </p:nvSpPr>
          <p:spPr>
            <a:xfrm>
              <a:off x="4752876" y="2343240"/>
              <a:ext cx="1075200" cy="521400"/>
            </a:xfrm>
            <a:prstGeom prst="rect">
              <a:avLst/>
            </a:prstGeom>
            <a:solidFill>
              <a:schemeClr val="accent5"/>
            </a:solidFill>
            <a:ln>
              <a:noFill/>
            </a:ln>
          </p:spPr>
          <p:txBody>
            <a:bodyPr spcFirstLastPara="1" wrap="square" lIns="121900" tIns="121900" rIns="121900" bIns="121900" anchor="ctr" anchorCtr="0">
              <a:noAutofit/>
            </a:bodyPr>
            <a:lstStyle/>
            <a:p>
              <a:pPr algn="ctr">
                <a:lnSpc>
                  <a:spcPct val="115000"/>
                </a:lnSpc>
              </a:pPr>
              <a:r>
                <a:rPr lang="en" sz="1733">
                  <a:solidFill>
                    <a:srgbClr val="FFFFFF"/>
                  </a:solidFill>
                  <a:latin typeface="Roboto"/>
                  <a:ea typeface="Roboto"/>
                  <a:cs typeface="Roboto"/>
                  <a:sym typeface="Roboto"/>
                </a:rPr>
                <a:t>The Disorder</a:t>
              </a:r>
              <a:endParaRPr sz="1733">
                <a:solidFill>
                  <a:srgbClr val="FFFFFF"/>
                </a:solidFill>
                <a:latin typeface="Roboto"/>
                <a:ea typeface="Roboto"/>
                <a:cs typeface="Roboto"/>
                <a:sym typeface="Roboto"/>
              </a:endParaRPr>
            </a:p>
          </p:txBody>
        </p:sp>
      </p:grpSp>
      <p:sp>
        <p:nvSpPr>
          <p:cNvPr id="117" name="Google Shape;117;p21"/>
          <p:cNvSpPr txBox="1"/>
          <p:nvPr/>
        </p:nvSpPr>
        <p:spPr>
          <a:xfrm>
            <a:off x="5408060" y="3303043"/>
            <a:ext cx="1518400" cy="451302"/>
          </a:xfrm>
          <a:prstGeom prst="rect">
            <a:avLst/>
          </a:prstGeom>
          <a:solidFill>
            <a:schemeClr val="accent5"/>
          </a:solidFill>
          <a:ln w="19050" cap="flat" cmpd="sng">
            <a:solidFill>
              <a:srgbClr val="FFC000"/>
            </a:solidFill>
            <a:prstDash val="solid"/>
            <a:round/>
            <a:headEnd type="none" w="sm" len="sm"/>
            <a:tailEnd type="none" w="sm" len="sm"/>
          </a:ln>
        </p:spPr>
        <p:txBody>
          <a:bodyPr spcFirstLastPara="1" wrap="square" lIns="121900" tIns="121900" rIns="121900" bIns="121900" anchor="t" anchorCtr="0">
            <a:spAutoFit/>
          </a:bodyPr>
          <a:lstStyle/>
          <a:p>
            <a:pPr algn="ctr"/>
            <a:r>
              <a:rPr lang="en" sz="1333">
                <a:solidFill>
                  <a:srgbClr val="F9F9F9"/>
                </a:solidFill>
                <a:latin typeface="Calibri"/>
                <a:ea typeface="Calibri"/>
                <a:cs typeface="Calibri"/>
                <a:sym typeface="Calibri"/>
              </a:rPr>
              <a:t>Types of Stigma</a:t>
            </a:r>
            <a:endParaRPr sz="1333">
              <a:solidFill>
                <a:srgbClr val="F9F9F9"/>
              </a:solidFill>
              <a:latin typeface="Calibri"/>
              <a:ea typeface="Calibri"/>
              <a:cs typeface="Calibri"/>
              <a:sym typeface="Calibri"/>
            </a:endParaRPr>
          </a:p>
        </p:txBody>
      </p:sp>
      <p:cxnSp>
        <p:nvCxnSpPr>
          <p:cNvPr id="118" name="Google Shape;118;p21"/>
          <p:cNvCxnSpPr>
            <a:stCxn id="117" idx="1"/>
            <a:endCxn id="112" idx="5"/>
          </p:cNvCxnSpPr>
          <p:nvPr/>
        </p:nvCxnSpPr>
        <p:spPr>
          <a:xfrm flipH="1" flipV="1">
            <a:off x="5179405" y="3280754"/>
            <a:ext cx="228655" cy="24794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21"/>
          <p:cNvCxnSpPr>
            <a:stCxn id="117" idx="3"/>
            <a:endCxn id="109" idx="3"/>
          </p:cNvCxnSpPr>
          <p:nvPr/>
        </p:nvCxnSpPr>
        <p:spPr>
          <a:xfrm flipV="1">
            <a:off x="6926460" y="3280754"/>
            <a:ext cx="222249" cy="24794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21"/>
          <p:cNvCxnSpPr>
            <a:stCxn id="117" idx="2"/>
            <a:endCxn id="115" idx="0"/>
          </p:cNvCxnSpPr>
          <p:nvPr/>
        </p:nvCxnSpPr>
        <p:spPr>
          <a:xfrm flipH="1">
            <a:off x="6166822" y="3754345"/>
            <a:ext cx="438" cy="503746"/>
          </a:xfrm>
          <a:prstGeom prst="straightConnector1">
            <a:avLst/>
          </a:prstGeom>
          <a:noFill/>
          <a:ln w="9525" cap="flat" cmpd="sng">
            <a:solidFill>
              <a:schemeClr val="dk2"/>
            </a:solidFill>
            <a:prstDash val="solid"/>
            <a:round/>
            <a:headEnd type="none" w="med" len="med"/>
            <a:tailEnd type="none" w="med" len="med"/>
          </a:ln>
        </p:spPr>
      </p:cxnSp>
      <p:sp>
        <p:nvSpPr>
          <p:cNvPr id="3" name="TextBox 2">
            <a:extLst>
              <a:ext uri="{FF2B5EF4-FFF2-40B4-BE49-F238E27FC236}">
                <a16:creationId xmlns:a16="http://schemas.microsoft.com/office/drawing/2014/main" id="{97A28801-A3B4-7C89-ACE6-C9B2871E9C34}"/>
              </a:ext>
            </a:extLst>
          </p:cNvPr>
          <p:cNvSpPr txBox="1"/>
          <p:nvPr/>
        </p:nvSpPr>
        <p:spPr>
          <a:xfrm>
            <a:off x="188167" y="1190451"/>
            <a:ext cx="3123884" cy="2616101"/>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People who use drugs (PWUD)  </a:t>
            </a:r>
          </a:p>
          <a:p>
            <a:pPr lvl="1" fontAlgn="base">
              <a:buFont typeface="Arial" panose="020B0604020202020204" pitchFamily="34" charset="0"/>
              <a:buChar char="•"/>
            </a:pPr>
            <a:r>
              <a:rPr lang="en-US" sz="1600" b="0" i="0" u="none" strike="noStrike" dirty="0">
                <a:solidFill>
                  <a:srgbClr val="595959"/>
                </a:solidFill>
                <a:effectLst/>
                <a:latin typeface="Arial" panose="020B0604020202020204" pitchFamily="34" charset="0"/>
              </a:rPr>
              <a:t>will do or say anything to get more of the drug/”drug-seeking”</a:t>
            </a:r>
            <a:r>
              <a:rPr lang="en-US" sz="1600" b="0" i="0" dirty="0">
                <a:solidFill>
                  <a:srgbClr val="595959"/>
                </a:solidFill>
                <a:effectLst/>
                <a:latin typeface="Arial" panose="020B0604020202020204" pitchFamily="34" charset="0"/>
              </a:rPr>
              <a:t>​</a:t>
            </a:r>
          </a:p>
          <a:p>
            <a:pPr lvl="1" fontAlgn="base">
              <a:buFont typeface="Arial" panose="020B0604020202020204" pitchFamily="34" charset="0"/>
              <a:buChar char="•"/>
            </a:pPr>
            <a:r>
              <a:rPr lang="en-US" sz="1600" b="0" i="0" u="none" strike="noStrike" dirty="0">
                <a:solidFill>
                  <a:srgbClr val="595959"/>
                </a:solidFill>
                <a:effectLst/>
                <a:latin typeface="Arial" panose="020B0604020202020204" pitchFamily="34" charset="0"/>
              </a:rPr>
              <a:t> are untrustworthy, lying or criminal</a:t>
            </a:r>
            <a:r>
              <a:rPr lang="en-US" sz="1600" b="0" i="0" dirty="0">
                <a:solidFill>
                  <a:srgbClr val="595959"/>
                </a:solidFill>
                <a:effectLst/>
                <a:latin typeface="Arial" panose="020B0604020202020204" pitchFamily="34" charset="0"/>
              </a:rPr>
              <a:t>​</a:t>
            </a:r>
          </a:p>
          <a:p>
            <a:pPr lvl="1" fontAlgn="base">
              <a:buFont typeface="Arial" panose="020B0604020202020204" pitchFamily="34" charset="0"/>
              <a:buChar char="•"/>
            </a:pPr>
            <a:r>
              <a:rPr lang="en-US" sz="1600" b="0" i="0" u="none" strike="noStrike" dirty="0">
                <a:solidFill>
                  <a:srgbClr val="595959"/>
                </a:solidFill>
                <a:effectLst/>
                <a:latin typeface="Arial" panose="020B0604020202020204" pitchFamily="34" charset="0"/>
              </a:rPr>
              <a:t>don’t have “willpower”</a:t>
            </a:r>
          </a:p>
          <a:p>
            <a:pPr lvl="1" fontAlgn="base">
              <a:buFont typeface="Arial" panose="020B0604020202020204" pitchFamily="34" charset="0"/>
              <a:buChar char="•"/>
            </a:pPr>
            <a:r>
              <a:rPr lang="en-US" sz="1600" dirty="0">
                <a:solidFill>
                  <a:srgbClr val="595959"/>
                </a:solidFill>
                <a:latin typeface="Arial" panose="020B0604020202020204" pitchFamily="34" charset="0"/>
              </a:rPr>
              <a:t>have an “a</a:t>
            </a:r>
            <a:r>
              <a:rPr lang="en-US" sz="1600" b="0" i="0" u="none" strike="noStrike" dirty="0">
                <a:solidFill>
                  <a:srgbClr val="595959"/>
                </a:solidFill>
                <a:effectLst/>
                <a:latin typeface="Arial" panose="020B0604020202020204" pitchFamily="34" charset="0"/>
              </a:rPr>
              <a:t>ddictive personality”</a:t>
            </a:r>
            <a:endParaRPr lang="en-US" sz="1600" b="0" i="0"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A5055D35-AFE9-4B59-BD1B-C17EB75F7E73}"/>
              </a:ext>
            </a:extLst>
          </p:cNvPr>
          <p:cNvSpPr txBox="1"/>
          <p:nvPr/>
        </p:nvSpPr>
        <p:spPr>
          <a:xfrm>
            <a:off x="8937765" y="1341453"/>
            <a:ext cx="3254235" cy="2308324"/>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Problem with one substance = problem with all substances</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MOUD = “replacing one addiction with another”</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Different treatment for licit vs. illicit substance use</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7AB4A6CD-16B7-E84C-E9F0-C98217A9EF12}"/>
              </a:ext>
            </a:extLst>
          </p:cNvPr>
          <p:cNvSpPr txBox="1"/>
          <p:nvPr/>
        </p:nvSpPr>
        <p:spPr>
          <a:xfrm>
            <a:off x="1641256" y="4771552"/>
            <a:ext cx="4076106" cy="2062103"/>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SUD is (a)</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Moral failure</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Choice</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Fate</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400" b="0" i="0" u="none" strike="noStrike" dirty="0">
                <a:solidFill>
                  <a:srgbClr val="595959"/>
                </a:solidFill>
                <a:effectLst/>
                <a:latin typeface="Arial" panose="020B0604020202020204" pitchFamily="34" charset="0"/>
              </a:rPr>
              <a:t>Untreatable phenomenon</a:t>
            </a:r>
            <a:r>
              <a:rPr lang="en-US" sz="14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People have to “hit rock bottom” before getting help/are beyond help</a:t>
            </a:r>
            <a:r>
              <a:rPr lang="en-US" sz="1800" b="0" i="0" dirty="0">
                <a:solidFill>
                  <a:srgbClr val="595959"/>
                </a:solidFill>
                <a:effectLst/>
                <a:latin typeface="Arial" panose="020B0604020202020204" pitchFamily="34" charset="0"/>
              </a:rPr>
              <a:t>​</a:t>
            </a:r>
            <a:endParaRPr lang="en-US" b="0" i="0" dirty="0">
              <a:solidFill>
                <a:srgbClr val="000000"/>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594C-5110-BE1B-BBD0-564AA76DC51F}"/>
              </a:ext>
            </a:extLst>
          </p:cNvPr>
          <p:cNvSpPr>
            <a:spLocks noGrp="1"/>
          </p:cNvSpPr>
          <p:nvPr>
            <p:ph type="title"/>
          </p:nvPr>
        </p:nvSpPr>
        <p:spPr/>
        <p:txBody>
          <a:bodyPr/>
          <a:lstStyle/>
          <a:p>
            <a:r>
              <a:rPr lang="en-US" dirty="0"/>
              <a:t>Drugs and Natural Rewards Elevate Dopamine Levels</a:t>
            </a:r>
          </a:p>
        </p:txBody>
      </p:sp>
      <p:sp>
        <p:nvSpPr>
          <p:cNvPr id="3" name="Content Placeholder 2">
            <a:extLst>
              <a:ext uri="{FF2B5EF4-FFF2-40B4-BE49-F238E27FC236}">
                <a16:creationId xmlns:a16="http://schemas.microsoft.com/office/drawing/2014/main" id="{B53E5826-C1E5-C7B7-9FE5-97DB98059E2F}"/>
              </a:ext>
            </a:extLst>
          </p:cNvPr>
          <p:cNvSpPr>
            <a:spLocks noGrp="1"/>
          </p:cNvSpPr>
          <p:nvPr>
            <p:ph idx="1"/>
          </p:nvPr>
        </p:nvSpPr>
        <p:spPr>
          <a:xfrm>
            <a:off x="96140" y="6257165"/>
            <a:ext cx="10515600" cy="647444"/>
          </a:xfrm>
        </p:spPr>
        <p:txBody>
          <a:bodyPr>
            <a:normAutofit/>
          </a:bodyPr>
          <a:lstStyle/>
          <a:p>
            <a:pPr marL="0" indent="0">
              <a:buNone/>
            </a:pPr>
            <a:r>
              <a:rPr lang="it-IT" sz="2400" dirty="0"/>
              <a:t>Bassareo, 1999; Fiorino, 1997; Di Chiara 1988</a:t>
            </a:r>
            <a:endParaRPr lang="en-US" sz="2400" dirty="0"/>
          </a:p>
        </p:txBody>
      </p:sp>
      <p:pic>
        <p:nvPicPr>
          <p:cNvPr id="5" name="Picture 4">
            <a:extLst>
              <a:ext uri="{FF2B5EF4-FFF2-40B4-BE49-F238E27FC236}">
                <a16:creationId xmlns:a16="http://schemas.microsoft.com/office/drawing/2014/main" id="{318044F9-C738-CA81-FE42-9CD7F5B56EFC}"/>
              </a:ext>
            </a:extLst>
          </p:cNvPr>
          <p:cNvPicPr>
            <a:picLocks noChangeAspect="1"/>
          </p:cNvPicPr>
          <p:nvPr/>
        </p:nvPicPr>
        <p:blipFill>
          <a:blip r:embed="rId3"/>
          <a:stretch>
            <a:fillRect/>
          </a:stretch>
        </p:blipFill>
        <p:spPr>
          <a:xfrm>
            <a:off x="2625288" y="1097978"/>
            <a:ext cx="7986452" cy="5159187"/>
          </a:xfrm>
          <a:prstGeom prst="rect">
            <a:avLst/>
          </a:prstGeom>
        </p:spPr>
      </p:pic>
    </p:spTree>
    <p:extLst>
      <p:ext uri="{BB962C8B-B14F-4D97-AF65-F5344CB8AC3E}">
        <p14:creationId xmlns:p14="http://schemas.microsoft.com/office/powerpoint/2010/main" val="3546794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E610-3AE7-211E-56AE-8924DA5F6320}"/>
              </a:ext>
            </a:extLst>
          </p:cNvPr>
          <p:cNvSpPr>
            <a:spLocks noGrp="1"/>
          </p:cNvSpPr>
          <p:nvPr>
            <p:ph type="title"/>
          </p:nvPr>
        </p:nvSpPr>
        <p:spPr/>
        <p:txBody>
          <a:bodyPr/>
          <a:lstStyle/>
          <a:p>
            <a:r>
              <a:rPr lang="en-US" dirty="0"/>
              <a:t>Biologic and environmental factors affect manifestation of disease</a:t>
            </a:r>
          </a:p>
        </p:txBody>
      </p:sp>
      <p:pic>
        <p:nvPicPr>
          <p:cNvPr id="4" name="Google Shape;217;p29">
            <a:extLst>
              <a:ext uri="{FF2B5EF4-FFF2-40B4-BE49-F238E27FC236}">
                <a16:creationId xmlns:a16="http://schemas.microsoft.com/office/drawing/2014/main" id="{488A95FA-9B93-B2C0-BF06-FE2981858581}"/>
              </a:ext>
            </a:extLst>
          </p:cNvPr>
          <p:cNvPicPr preferRelativeResize="0">
            <a:picLocks noGrp="1"/>
          </p:cNvPicPr>
          <p:nvPr>
            <p:ph idx="1"/>
          </p:nvPr>
        </p:nvPicPr>
        <p:blipFill rotWithShape="1">
          <a:blip r:embed="rId3"/>
          <a:stretch/>
        </p:blipFill>
        <p:spPr>
          <a:xfrm>
            <a:off x="4918406" y="1690688"/>
            <a:ext cx="7136194" cy="4351338"/>
          </a:xfrm>
          <a:prstGeom prst="rect">
            <a:avLst/>
          </a:prstGeom>
          <a:noFill/>
        </p:spPr>
      </p:pic>
      <p:pic>
        <p:nvPicPr>
          <p:cNvPr id="3" name="Google Shape;218;p29">
            <a:extLst>
              <a:ext uri="{FF2B5EF4-FFF2-40B4-BE49-F238E27FC236}">
                <a16:creationId xmlns:a16="http://schemas.microsoft.com/office/drawing/2014/main" id="{B218DED0-CFB5-4FA3-B3C1-A36FAE445D45}"/>
              </a:ext>
            </a:extLst>
          </p:cNvPr>
          <p:cNvPicPr preferRelativeResize="0"/>
          <p:nvPr/>
        </p:nvPicPr>
        <p:blipFill rotWithShape="1">
          <a:blip r:embed="rId4"/>
          <a:stretch/>
        </p:blipFill>
        <p:spPr>
          <a:xfrm>
            <a:off x="0" y="2376105"/>
            <a:ext cx="4460488" cy="2743200"/>
          </a:xfrm>
          <a:prstGeom prst="rect">
            <a:avLst/>
          </a:prstGeom>
          <a:noFill/>
        </p:spPr>
      </p:pic>
    </p:spTree>
    <p:extLst>
      <p:ext uri="{BB962C8B-B14F-4D97-AF65-F5344CB8AC3E}">
        <p14:creationId xmlns:p14="http://schemas.microsoft.com/office/powerpoint/2010/main" val="3652447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CB61-27C3-0156-2E22-310AA795351D}"/>
              </a:ext>
            </a:extLst>
          </p:cNvPr>
          <p:cNvSpPr>
            <a:spLocks noGrp="1"/>
          </p:cNvSpPr>
          <p:nvPr>
            <p:ph type="title"/>
          </p:nvPr>
        </p:nvSpPr>
        <p:spPr/>
        <p:txBody>
          <a:bodyPr/>
          <a:lstStyle/>
          <a:p>
            <a:r>
              <a:rPr lang="en-US" dirty="0"/>
              <a:t>Brain Function CAN Recover</a:t>
            </a:r>
          </a:p>
        </p:txBody>
      </p:sp>
      <p:sp>
        <p:nvSpPr>
          <p:cNvPr id="3" name="Content Placeholder 2">
            <a:extLst>
              <a:ext uri="{FF2B5EF4-FFF2-40B4-BE49-F238E27FC236}">
                <a16:creationId xmlns:a16="http://schemas.microsoft.com/office/drawing/2014/main" id="{D9B783A0-6CCA-7D96-65D3-09463F7D1FE9}"/>
              </a:ext>
            </a:extLst>
          </p:cNvPr>
          <p:cNvSpPr>
            <a:spLocks noGrp="1"/>
          </p:cNvSpPr>
          <p:nvPr>
            <p:ph idx="1"/>
          </p:nvPr>
        </p:nvSpPr>
        <p:spPr>
          <a:xfrm>
            <a:off x="263435" y="6311900"/>
            <a:ext cx="10515600" cy="546100"/>
          </a:xfrm>
        </p:spPr>
        <p:txBody>
          <a:bodyPr>
            <a:normAutofit/>
          </a:bodyPr>
          <a:lstStyle/>
          <a:p>
            <a:pPr marL="0" indent="0">
              <a:buNone/>
            </a:pPr>
            <a:r>
              <a:rPr lang="en-US" dirty="0"/>
              <a:t>Volkow et al, 2001</a:t>
            </a:r>
          </a:p>
        </p:txBody>
      </p:sp>
      <p:pic>
        <p:nvPicPr>
          <p:cNvPr id="5" name="Picture 4">
            <a:extLst>
              <a:ext uri="{FF2B5EF4-FFF2-40B4-BE49-F238E27FC236}">
                <a16:creationId xmlns:a16="http://schemas.microsoft.com/office/drawing/2014/main" id="{CDC696BF-E762-CB00-DDD1-9C4B8123C999}"/>
              </a:ext>
            </a:extLst>
          </p:cNvPr>
          <p:cNvPicPr>
            <a:picLocks noChangeAspect="1"/>
          </p:cNvPicPr>
          <p:nvPr/>
        </p:nvPicPr>
        <p:blipFill>
          <a:blip r:embed="rId3"/>
          <a:stretch>
            <a:fillRect/>
          </a:stretch>
        </p:blipFill>
        <p:spPr>
          <a:xfrm>
            <a:off x="1626482" y="1405397"/>
            <a:ext cx="8939035" cy="4564776"/>
          </a:xfrm>
          <a:prstGeom prst="rect">
            <a:avLst/>
          </a:prstGeom>
        </p:spPr>
      </p:pic>
    </p:spTree>
    <p:extLst>
      <p:ext uri="{BB962C8B-B14F-4D97-AF65-F5344CB8AC3E}">
        <p14:creationId xmlns:p14="http://schemas.microsoft.com/office/powerpoint/2010/main" val="3058472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F47C8-6AA9-7A6A-474E-3C79EE1686D0}"/>
              </a:ext>
            </a:extLst>
          </p:cNvPr>
          <p:cNvSpPr>
            <a:spLocks noGrp="1"/>
          </p:cNvSpPr>
          <p:nvPr>
            <p:ph type="title"/>
          </p:nvPr>
        </p:nvSpPr>
        <p:spPr>
          <a:xfrm>
            <a:off x="630936" y="639520"/>
            <a:ext cx="3429000" cy="1719072"/>
          </a:xfrm>
        </p:spPr>
        <p:txBody>
          <a:bodyPr anchor="b">
            <a:normAutofit/>
          </a:bodyPr>
          <a:lstStyle/>
          <a:p>
            <a:r>
              <a:rPr lang="en-US" sz="3800"/>
              <a:t>Like any other chronic disease</a:t>
            </a:r>
          </a:p>
        </p:txBody>
      </p:sp>
      <p:sp>
        <p:nvSpPr>
          <p:cNvPr id="10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1FCE3-BE86-C92C-C294-E1EB0820276A}"/>
              </a:ext>
            </a:extLst>
          </p:cNvPr>
          <p:cNvSpPr>
            <a:spLocks noGrp="1"/>
          </p:cNvSpPr>
          <p:nvPr>
            <p:ph idx="1"/>
          </p:nvPr>
        </p:nvSpPr>
        <p:spPr>
          <a:xfrm>
            <a:off x="630936" y="2807208"/>
            <a:ext cx="3429000" cy="3410712"/>
          </a:xfrm>
        </p:spPr>
        <p:txBody>
          <a:bodyPr anchor="t">
            <a:normAutofit/>
          </a:bodyPr>
          <a:lstStyle/>
          <a:p>
            <a:r>
              <a:rPr lang="en-US" sz="2200"/>
              <a:t>Has a mechanism (though complex)</a:t>
            </a:r>
          </a:p>
          <a:p>
            <a:r>
              <a:rPr lang="en-US" sz="2200"/>
              <a:t>Has genetic predisposition</a:t>
            </a:r>
          </a:p>
          <a:p>
            <a:r>
              <a:rPr lang="en-US" sz="2200"/>
              <a:t>Can be treated</a:t>
            </a:r>
          </a:p>
          <a:p>
            <a:r>
              <a:rPr lang="en-US" sz="2200"/>
              <a:t>Can have high morbidity and mortality if untreated</a:t>
            </a:r>
          </a:p>
        </p:txBody>
      </p:sp>
      <p:pic>
        <p:nvPicPr>
          <p:cNvPr id="4" name="Picture 3">
            <a:extLst>
              <a:ext uri="{FF2B5EF4-FFF2-40B4-BE49-F238E27FC236}">
                <a16:creationId xmlns:a16="http://schemas.microsoft.com/office/drawing/2014/main" id="{ABC105B2-3F0B-443A-85DA-1152B4549304}"/>
              </a:ext>
            </a:extLst>
          </p:cNvPr>
          <p:cNvPicPr>
            <a:picLocks noChangeAspect="1"/>
          </p:cNvPicPr>
          <p:nvPr/>
        </p:nvPicPr>
        <p:blipFill>
          <a:blip r:embed="rId3"/>
          <a:stretch>
            <a:fillRect/>
          </a:stretch>
        </p:blipFill>
        <p:spPr>
          <a:xfrm>
            <a:off x="4059936" y="925090"/>
            <a:ext cx="7933107" cy="4511431"/>
          </a:xfrm>
          <a:prstGeom prst="rect">
            <a:avLst/>
          </a:prstGeom>
        </p:spPr>
      </p:pic>
      <p:sp>
        <p:nvSpPr>
          <p:cNvPr id="6" name="TextBox 5">
            <a:extLst>
              <a:ext uri="{FF2B5EF4-FFF2-40B4-BE49-F238E27FC236}">
                <a16:creationId xmlns:a16="http://schemas.microsoft.com/office/drawing/2014/main" id="{986F4BA0-A7F2-5A0B-01F3-A1CE6BAF5E07}"/>
              </a:ext>
            </a:extLst>
          </p:cNvPr>
          <p:cNvSpPr txBox="1"/>
          <p:nvPr/>
        </p:nvSpPr>
        <p:spPr>
          <a:xfrm>
            <a:off x="4442024" y="5436521"/>
            <a:ext cx="6922661" cy="369332"/>
          </a:xfrm>
          <a:prstGeom prst="rect">
            <a:avLst/>
          </a:prstGeom>
          <a:noFill/>
        </p:spPr>
        <p:txBody>
          <a:bodyPr wrap="square">
            <a:spAutoFit/>
          </a:bodyPr>
          <a:lstStyle/>
          <a:p>
            <a:r>
              <a:rPr lang="en-US" dirty="0"/>
              <a:t>McLellan, Lewis, O’Brien &amp; Kleber (2000) JAMA, 284: 1689-1695. </a:t>
            </a:r>
          </a:p>
        </p:txBody>
      </p:sp>
    </p:spTree>
    <p:extLst>
      <p:ext uri="{BB962C8B-B14F-4D97-AF65-F5344CB8AC3E}">
        <p14:creationId xmlns:p14="http://schemas.microsoft.com/office/powerpoint/2010/main" val="254110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6CD8FF3-432A-B109-3B0B-20230B67B007}"/>
              </a:ext>
            </a:extLst>
          </p:cNvPr>
          <p:cNvSpPr>
            <a:spLocks noGrp="1"/>
          </p:cNvSpPr>
          <p:nvPr>
            <p:ph type="title"/>
          </p:nvPr>
        </p:nvSpPr>
        <p:spPr>
          <a:xfrm>
            <a:off x="479394" y="1070800"/>
            <a:ext cx="3939688" cy="5583126"/>
          </a:xfrm>
        </p:spPr>
        <p:txBody>
          <a:bodyPr>
            <a:normAutofit/>
          </a:bodyPr>
          <a:lstStyle/>
          <a:p>
            <a:pPr algn="r"/>
            <a:r>
              <a:rPr lang="en-US" sz="5600" dirty="0"/>
              <a:t>Myth: Emphasis on avoiding stigmatizing language is just “woke”</a:t>
            </a:r>
          </a:p>
        </p:txBody>
      </p:sp>
      <p:cxnSp>
        <p:nvCxnSpPr>
          <p:cNvPr id="20" name="Straight Connector 1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B34F827F-DCDA-AC1C-D82E-63FF85FA7505}"/>
              </a:ext>
            </a:extLst>
          </p:cNvPr>
          <p:cNvGraphicFramePr>
            <a:graphicFrameLocks noGrp="1"/>
          </p:cNvGraphicFramePr>
          <p:nvPr>
            <p:ph idx="1"/>
            <p:extLst>
              <p:ext uri="{D42A27DB-BD31-4B8C-83A1-F6EECF244321}">
                <p14:modId xmlns:p14="http://schemas.microsoft.com/office/powerpoint/2010/main" val="62652221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650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1100"/>
            </a:pPr>
            <a:r>
              <a:rPr lang="en"/>
              <a:t>Language We Use - Does It Matter?</a:t>
            </a:r>
            <a:endParaRPr/>
          </a:p>
        </p:txBody>
      </p:sp>
      <p:pic>
        <p:nvPicPr>
          <p:cNvPr id="340" name="Google Shape;340;p45"/>
          <p:cNvPicPr preferRelativeResize="0"/>
          <p:nvPr/>
        </p:nvPicPr>
        <p:blipFill rotWithShape="1">
          <a:blip r:embed="rId3">
            <a:alphaModFix/>
          </a:blip>
          <a:srcRect/>
          <a:stretch/>
        </p:blipFill>
        <p:spPr>
          <a:xfrm>
            <a:off x="225483" y="1690689"/>
            <a:ext cx="8648700" cy="1257300"/>
          </a:xfrm>
          <a:prstGeom prst="rect">
            <a:avLst/>
          </a:prstGeom>
          <a:noFill/>
          <a:ln>
            <a:noFill/>
          </a:ln>
        </p:spPr>
      </p:pic>
      <p:pic>
        <p:nvPicPr>
          <p:cNvPr id="341" name="Google Shape;341;p45"/>
          <p:cNvPicPr preferRelativeResize="0"/>
          <p:nvPr/>
        </p:nvPicPr>
        <p:blipFill rotWithShape="1">
          <a:blip r:embed="rId4">
            <a:alphaModFix/>
          </a:blip>
          <a:srcRect/>
          <a:stretch/>
        </p:blipFill>
        <p:spPr>
          <a:xfrm>
            <a:off x="225483" y="3016251"/>
            <a:ext cx="6702843" cy="3477751"/>
          </a:xfrm>
          <a:prstGeom prst="rect">
            <a:avLst/>
          </a:prstGeom>
          <a:noFill/>
          <a:ln>
            <a:noFill/>
          </a:ln>
        </p:spPr>
      </p:pic>
      <p:sp>
        <p:nvSpPr>
          <p:cNvPr id="342" name="Google Shape;342;p45"/>
          <p:cNvSpPr/>
          <p:nvPr/>
        </p:nvSpPr>
        <p:spPr>
          <a:xfrm>
            <a:off x="7621732" y="3032848"/>
            <a:ext cx="4344785" cy="1754327"/>
          </a:xfrm>
          <a:prstGeom prst="rect">
            <a:avLst/>
          </a:prstGeom>
          <a:noFill/>
          <a:ln>
            <a:noFill/>
          </a:ln>
        </p:spPr>
        <p:txBody>
          <a:bodyPr spcFirstLastPara="1" wrap="square" lIns="91433" tIns="45700" rIns="91433" bIns="45700" anchor="t" anchorCtr="0">
            <a:noAutofit/>
          </a:bodyPr>
          <a:lstStyle/>
          <a:p>
            <a:r>
              <a:rPr lang="en" sz="2400" dirty="0">
                <a:solidFill>
                  <a:schemeClr val="dk1"/>
                </a:solidFill>
                <a:latin typeface="Calibri"/>
                <a:ea typeface="Calibri"/>
                <a:cs typeface="Calibri"/>
                <a:sym typeface="Calibri"/>
              </a:rPr>
              <a:t>Compared to those who read the “substance use disorder” case, those who read in the “substance abuser” case agreed with the notion that the character was personally culpable and that punitive measures should be taken.</a:t>
            </a:r>
            <a:endParaRPr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lgn="ctr">
              <a:spcBef>
                <a:spcPts val="0"/>
              </a:spcBef>
              <a:buClr>
                <a:schemeClr val="dk1"/>
              </a:buClr>
              <a:buSzPts val="3300"/>
            </a:pPr>
            <a:r>
              <a:rPr lang="en" dirty="0"/>
              <a:t>Language Does Matter - Words Have Power</a:t>
            </a:r>
            <a:endParaRPr dirty="0"/>
          </a:p>
        </p:txBody>
      </p:sp>
      <p:sp>
        <p:nvSpPr>
          <p:cNvPr id="348" name="Google Shape;348;p46"/>
          <p:cNvSpPr txBox="1">
            <a:spLocks noGrp="1"/>
          </p:cNvSpPr>
          <p:nvPr>
            <p:ph type="body" idx="1"/>
          </p:nvPr>
        </p:nvSpPr>
        <p:spPr>
          <a:xfrm>
            <a:off x="838200" y="1629690"/>
            <a:ext cx="10515600" cy="3386445"/>
          </a:xfrm>
          <a:prstGeom prst="rect">
            <a:avLst/>
          </a:prstGeom>
        </p:spPr>
        <p:txBody>
          <a:bodyPr spcFirstLastPara="1" vert="horz" wrap="square" lIns="91433" tIns="45700" rIns="91433" bIns="45700" rtlCol="0" anchor="t" anchorCtr="0">
            <a:normAutofit fontScale="25000" lnSpcReduction="20000"/>
          </a:bodyPr>
          <a:lstStyle/>
          <a:p>
            <a:pPr marL="0" indent="0" algn="ctr">
              <a:lnSpc>
                <a:spcPct val="115000"/>
              </a:lnSpc>
              <a:spcBef>
                <a:spcPts val="0"/>
              </a:spcBef>
              <a:buNone/>
            </a:pPr>
            <a:endParaRPr sz="11733" dirty="0"/>
          </a:p>
          <a:p>
            <a:pPr marL="0" indent="0" algn="ctr">
              <a:lnSpc>
                <a:spcPct val="115000"/>
              </a:lnSpc>
              <a:spcBef>
                <a:spcPts val="1600"/>
              </a:spcBef>
              <a:buNone/>
            </a:pPr>
            <a:r>
              <a:rPr lang="en" sz="11733" dirty="0"/>
              <a:t>“Research shows that the language we use to describe this disease can either perpetuate or overcome the stereotypes, prejudice and lack of empathy that keep people from getting the treatment they need.”</a:t>
            </a:r>
            <a:endParaRPr sz="3979" dirty="0"/>
          </a:p>
          <a:p>
            <a:pPr marL="1828754" indent="609585">
              <a:lnSpc>
                <a:spcPct val="115000"/>
              </a:lnSpc>
              <a:spcBef>
                <a:spcPts val="1600"/>
              </a:spcBef>
              <a:buClr>
                <a:schemeClr val="dk1"/>
              </a:buClr>
              <a:buSzPct val="36855"/>
              <a:buNone/>
            </a:pPr>
            <a:r>
              <a:rPr lang="en" sz="3979" dirty="0"/>
              <a:t>MICHAEL BOTTICELLI, FORMER DIRECTOR OF THE OFFICE OF NATIONAL DRUG CONTROL POLICY</a:t>
            </a:r>
            <a:endParaRPr sz="3979" dirty="0"/>
          </a:p>
          <a:p>
            <a:pPr marL="0" indent="0">
              <a:spcBef>
                <a:spcPts val="1600"/>
              </a:spcBef>
              <a:spcAft>
                <a:spcPts val="1600"/>
              </a:spcAft>
              <a:buNone/>
            </a:pPr>
            <a:endParaRPr dirty="0"/>
          </a:p>
        </p:txBody>
      </p:sp>
      <p:sp>
        <p:nvSpPr>
          <p:cNvPr id="4" name="TextBox 3">
            <a:extLst>
              <a:ext uri="{FF2B5EF4-FFF2-40B4-BE49-F238E27FC236}">
                <a16:creationId xmlns:a16="http://schemas.microsoft.com/office/drawing/2014/main" id="{E5536F3A-0CBC-4E53-461F-3EB3A550B80C}"/>
              </a:ext>
            </a:extLst>
          </p:cNvPr>
          <p:cNvSpPr txBox="1"/>
          <p:nvPr/>
        </p:nvSpPr>
        <p:spPr>
          <a:xfrm>
            <a:off x="4833728" y="5248307"/>
            <a:ext cx="6093822" cy="400110"/>
          </a:xfrm>
          <a:prstGeom prst="rect">
            <a:avLst/>
          </a:prstGeom>
          <a:noFill/>
        </p:spPr>
        <p:txBody>
          <a:bodyPr wrap="square">
            <a:spAutoFit/>
          </a:bodyPr>
          <a:lstStyle/>
          <a:p>
            <a:r>
              <a:rPr lang="en-US" sz="2000" dirty="0"/>
              <a:t>https://www.recoveryanswers.org/addiction-ary/</a:t>
            </a:r>
          </a:p>
        </p:txBody>
      </p:sp>
      <p:pic>
        <p:nvPicPr>
          <p:cNvPr id="2050" name="Picture 2">
            <a:extLst>
              <a:ext uri="{FF2B5EF4-FFF2-40B4-BE49-F238E27FC236}">
                <a16:creationId xmlns:a16="http://schemas.microsoft.com/office/drawing/2014/main" id="{570F7B46-5767-BBD1-B3CE-44AFFF196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580" y="4762746"/>
            <a:ext cx="882827" cy="1517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D4EA36-9212-F03D-9891-1C7CD4922EC9}"/>
              </a:ext>
            </a:extLst>
          </p:cNvPr>
          <p:cNvPicPr>
            <a:picLocks noChangeAspect="1"/>
          </p:cNvPicPr>
          <p:nvPr/>
        </p:nvPicPr>
        <p:blipFill>
          <a:blip r:embed="rId4"/>
          <a:stretch>
            <a:fillRect/>
          </a:stretch>
        </p:blipFill>
        <p:spPr>
          <a:xfrm>
            <a:off x="2550990" y="5069661"/>
            <a:ext cx="1760373" cy="7239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FE80-E5BD-C300-8292-9676BCA7DD8D}"/>
              </a:ext>
            </a:extLst>
          </p:cNvPr>
          <p:cNvSpPr>
            <a:spLocks noGrp="1"/>
          </p:cNvSpPr>
          <p:nvPr>
            <p:ph type="title"/>
          </p:nvPr>
        </p:nvSpPr>
        <p:spPr>
          <a:xfrm>
            <a:off x="838200" y="966017"/>
            <a:ext cx="10515600" cy="1325563"/>
          </a:xfrm>
        </p:spPr>
        <p:txBody>
          <a:bodyPr/>
          <a:lstStyle/>
          <a:p>
            <a:r>
              <a:rPr lang="en-US" dirty="0"/>
              <a:t>I have no financial disclosures</a:t>
            </a:r>
          </a:p>
        </p:txBody>
      </p:sp>
    </p:spTree>
    <p:extLst>
      <p:ext uri="{BB962C8B-B14F-4D97-AF65-F5344CB8AC3E}">
        <p14:creationId xmlns:p14="http://schemas.microsoft.com/office/powerpoint/2010/main" val="158339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p47"/>
          <p:cNvGraphicFramePr/>
          <p:nvPr/>
        </p:nvGraphicFramePr>
        <p:xfrm>
          <a:off x="1839883" y="1781075"/>
          <a:ext cx="8512200" cy="4595822"/>
        </p:xfrm>
        <a:graphic>
          <a:graphicData uri="http://schemas.openxmlformats.org/drawingml/2006/table">
            <a:tbl>
              <a:tblPr firstRow="1" firstCol="1" bandRow="1">
                <a:noFill/>
              </a:tblPr>
              <a:tblGrid>
                <a:gridCol w="3757333">
                  <a:extLst>
                    <a:ext uri="{9D8B030D-6E8A-4147-A177-3AD203B41FA5}">
                      <a16:colId xmlns:a16="http://schemas.microsoft.com/office/drawing/2014/main" val="20000"/>
                    </a:ext>
                  </a:extLst>
                </a:gridCol>
                <a:gridCol w="4754867">
                  <a:extLst>
                    <a:ext uri="{9D8B030D-6E8A-4147-A177-3AD203B41FA5}">
                      <a16:colId xmlns:a16="http://schemas.microsoft.com/office/drawing/2014/main" val="20001"/>
                    </a:ext>
                  </a:extLst>
                </a:gridCol>
              </a:tblGrid>
              <a:tr h="284480">
                <a:tc>
                  <a:txBody>
                    <a:bodyPr/>
                    <a:lstStyle/>
                    <a:p>
                      <a:pPr marL="0" marR="0" lvl="0" indent="0" algn="ctr" rtl="0">
                        <a:spcBef>
                          <a:spcPts val="0"/>
                        </a:spcBef>
                        <a:spcAft>
                          <a:spcPts val="0"/>
                        </a:spcAft>
                        <a:buNone/>
                      </a:pPr>
                      <a:r>
                        <a:rPr lang="en" sz="1900" b="1" u="none" strike="noStrike" cap="none"/>
                        <a:t>Stigmatizing Term</a:t>
                      </a:r>
                      <a:endParaRPr sz="1900" b="1" u="none" strike="noStrike" cap="none">
                        <a:latin typeface="Cambria"/>
                        <a:ea typeface="Cambria"/>
                        <a:cs typeface="Cambria"/>
                        <a:sym typeface="Cambria"/>
                      </a:endParaRPr>
                    </a:p>
                  </a:txBody>
                  <a:tcPr marL="68567" marR="68567" marT="0" marB="0"/>
                </a:tc>
                <a:tc>
                  <a:txBody>
                    <a:bodyPr/>
                    <a:lstStyle/>
                    <a:p>
                      <a:pPr marL="0" marR="0" lvl="0" indent="0" algn="ctr" rtl="0">
                        <a:spcBef>
                          <a:spcPts val="0"/>
                        </a:spcBef>
                        <a:spcAft>
                          <a:spcPts val="0"/>
                        </a:spcAft>
                        <a:buNone/>
                      </a:pPr>
                      <a:r>
                        <a:rPr lang="en" sz="1900" b="1" u="none" strike="noStrike" cap="none"/>
                        <a:t>Appropriate Term </a:t>
                      </a:r>
                      <a:endParaRPr sz="1900" b="1"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0"/>
                  </a:ext>
                </a:extLst>
              </a:tr>
              <a:tr h="274933">
                <a:tc>
                  <a:txBody>
                    <a:bodyPr/>
                    <a:lstStyle/>
                    <a:p>
                      <a:pPr marL="0" marR="0" lvl="0" indent="0" algn="l" rtl="0">
                        <a:spcBef>
                          <a:spcPts val="0"/>
                        </a:spcBef>
                        <a:spcAft>
                          <a:spcPts val="0"/>
                        </a:spcAft>
                        <a:buNone/>
                      </a:pPr>
                      <a:r>
                        <a:rPr lang="en" sz="1500" u="none" strike="noStrike" cap="none"/>
                        <a:t>Substance abuser, user, junkie, addict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Person with a substance use disorder</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1"/>
                  </a:ext>
                </a:extLst>
              </a:tr>
              <a:tr h="274933">
                <a:tc>
                  <a:txBody>
                    <a:bodyPr/>
                    <a:lstStyle/>
                    <a:p>
                      <a:pPr marL="0" marR="0" lvl="0" indent="0" algn="l" rtl="0">
                        <a:spcBef>
                          <a:spcPts val="0"/>
                        </a:spcBef>
                        <a:spcAft>
                          <a:spcPts val="0"/>
                        </a:spcAft>
                        <a:buNone/>
                      </a:pPr>
                      <a:r>
                        <a:rPr lang="en" sz="1500" u="none" strike="noStrike" cap="none"/>
                        <a:t>Alcoholic, drunk</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Person with an alcohol use disorder</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2"/>
                  </a:ext>
                </a:extLst>
              </a:tr>
              <a:tr h="274933">
                <a:tc>
                  <a:txBody>
                    <a:bodyPr/>
                    <a:lstStyle/>
                    <a:p>
                      <a:pPr marL="0" marR="0" lvl="0" indent="0" algn="l" rtl="0">
                        <a:spcBef>
                          <a:spcPts val="0"/>
                        </a:spcBef>
                        <a:spcAft>
                          <a:spcPts val="0"/>
                        </a:spcAft>
                        <a:buNone/>
                      </a:pPr>
                      <a:r>
                        <a:rPr lang="en" sz="1500" u="none" strike="noStrike" cap="none"/>
                        <a:t>Ex-addict, former alcoholic</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Person in recovery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3"/>
                  </a:ext>
                </a:extLst>
              </a:tr>
              <a:tr h="274933">
                <a:tc>
                  <a:txBody>
                    <a:bodyPr/>
                    <a:lstStyle/>
                    <a:p>
                      <a:pPr marL="0" marR="0" lvl="0" indent="0" algn="l" rtl="0">
                        <a:spcBef>
                          <a:spcPts val="0"/>
                        </a:spcBef>
                        <a:spcAft>
                          <a:spcPts val="0"/>
                        </a:spcAft>
                        <a:buNone/>
                      </a:pPr>
                      <a:r>
                        <a:rPr lang="en" sz="1500" u="none" strike="noStrike" cap="none"/>
                        <a:t>Clean/dirty (drug test)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Negative/positive results</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4"/>
                  </a:ext>
                </a:extLst>
              </a:tr>
              <a:tr h="274933">
                <a:tc>
                  <a:txBody>
                    <a:bodyPr/>
                    <a:lstStyle/>
                    <a:p>
                      <a:pPr marL="0" marR="0" lvl="0" indent="0" algn="l" rtl="0">
                        <a:spcBef>
                          <a:spcPts val="0"/>
                        </a:spcBef>
                        <a:spcAft>
                          <a:spcPts val="0"/>
                        </a:spcAft>
                        <a:buNone/>
                      </a:pPr>
                      <a:r>
                        <a:rPr lang="en" sz="1500" u="none" strike="noStrike" cap="none"/>
                        <a:t>Opioid replacement/substitution therapy</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Opioid agonist therapy/medication for OUD</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5"/>
                  </a:ext>
                </a:extLst>
              </a:tr>
              <a:tr h="274933">
                <a:tc>
                  <a:txBody>
                    <a:bodyPr/>
                    <a:lstStyle/>
                    <a:p>
                      <a:pPr marL="0" marR="0" lvl="0" indent="0" algn="l" rtl="0">
                        <a:spcBef>
                          <a:spcPts val="0"/>
                        </a:spcBef>
                        <a:spcAft>
                          <a:spcPts val="0"/>
                        </a:spcAft>
                        <a:buNone/>
                      </a:pPr>
                      <a:r>
                        <a:rPr lang="en" sz="1500" u="none" strike="noStrike" cap="none"/>
                        <a:t>Habit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Addiction, substance use disorder</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6"/>
                  </a:ext>
                </a:extLst>
              </a:tr>
              <a:tr h="447040">
                <a:tc>
                  <a:txBody>
                    <a:bodyPr/>
                    <a:lstStyle/>
                    <a:p>
                      <a:pPr marL="0" marR="0" lvl="0" indent="0" algn="l" rtl="0">
                        <a:spcBef>
                          <a:spcPts val="0"/>
                        </a:spcBef>
                        <a:spcAft>
                          <a:spcPts val="0"/>
                        </a:spcAft>
                        <a:buNone/>
                      </a:pPr>
                      <a:r>
                        <a:rPr lang="en" sz="1500" u="none" strike="noStrike" cap="none"/>
                        <a:t>Medication assisted treatment</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Medication for OUD/AUD, medication for addiction treatment</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7"/>
                  </a:ext>
                </a:extLst>
              </a:tr>
              <a:tr h="274933">
                <a:tc>
                  <a:txBody>
                    <a:bodyPr/>
                    <a:lstStyle/>
                    <a:p>
                      <a:pPr marL="0" marR="0" lvl="0" indent="0" algn="l" rtl="0">
                        <a:spcBef>
                          <a:spcPts val="0"/>
                        </a:spcBef>
                        <a:spcAft>
                          <a:spcPts val="0"/>
                        </a:spcAft>
                        <a:buNone/>
                      </a:pPr>
                      <a:r>
                        <a:rPr lang="en" sz="1500" u="none" strike="noStrike" cap="none"/>
                        <a:t>Detox</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Medically supervised withdrawal</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8"/>
                  </a:ext>
                </a:extLst>
              </a:tr>
              <a:tr h="274933">
                <a:tc>
                  <a:txBody>
                    <a:bodyPr/>
                    <a:lstStyle/>
                    <a:p>
                      <a:pPr marL="0" marR="0" lvl="0" indent="0" algn="l" rtl="0">
                        <a:spcBef>
                          <a:spcPts val="0"/>
                        </a:spcBef>
                        <a:spcAft>
                          <a:spcPts val="0"/>
                        </a:spcAft>
                        <a:buNone/>
                      </a:pPr>
                      <a:r>
                        <a:rPr lang="en" sz="1500" u="none" strike="noStrike" cap="none"/>
                        <a:t>Dope sick</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Opioid withdrawal</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09"/>
                  </a:ext>
                </a:extLst>
              </a:tr>
              <a:tr h="274933">
                <a:tc>
                  <a:txBody>
                    <a:bodyPr/>
                    <a:lstStyle/>
                    <a:p>
                      <a:pPr marL="0" marR="0" lvl="0" indent="0" algn="l" rtl="0">
                        <a:spcBef>
                          <a:spcPts val="0"/>
                        </a:spcBef>
                        <a:spcAft>
                          <a:spcPts val="0"/>
                        </a:spcAft>
                        <a:buNone/>
                      </a:pPr>
                      <a:r>
                        <a:rPr lang="en" sz="1500" u="none" strike="noStrike" cap="none"/>
                        <a:t>Lapse/relapse</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Recurrence of symptoms, return to use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0"/>
                  </a:ext>
                </a:extLst>
              </a:tr>
              <a:tr h="274933">
                <a:tc>
                  <a:txBody>
                    <a:bodyPr/>
                    <a:lstStyle/>
                    <a:p>
                      <a:pPr marL="0" marR="0" lvl="0" indent="0" algn="l" rtl="0">
                        <a:spcBef>
                          <a:spcPts val="0"/>
                        </a:spcBef>
                        <a:spcAft>
                          <a:spcPts val="0"/>
                        </a:spcAft>
                        <a:buNone/>
                      </a:pPr>
                      <a:r>
                        <a:rPr lang="en" sz="1500" u="none" strike="noStrike" cap="none"/>
                        <a:t>Getting high</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Using drugs, using to get well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1"/>
                  </a:ext>
                </a:extLst>
              </a:tr>
              <a:tr h="274933">
                <a:tc>
                  <a:txBody>
                    <a:bodyPr/>
                    <a:lstStyle/>
                    <a:p>
                      <a:pPr marL="0" marR="0" lvl="0" indent="0" algn="l" rtl="0">
                        <a:spcBef>
                          <a:spcPts val="0"/>
                        </a:spcBef>
                        <a:spcAft>
                          <a:spcPts val="0"/>
                        </a:spcAft>
                        <a:buNone/>
                      </a:pPr>
                      <a:r>
                        <a:rPr lang="en" sz="1500" u="none" strike="noStrike" cap="none"/>
                        <a:t>Getting clean </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In recovery, abstinent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2"/>
                  </a:ext>
                </a:extLst>
              </a:tr>
              <a:tr h="274933">
                <a:tc>
                  <a:txBody>
                    <a:bodyPr/>
                    <a:lstStyle/>
                    <a:p>
                      <a:pPr marL="0" marR="0" lvl="0" indent="0" algn="l" rtl="0">
                        <a:spcBef>
                          <a:spcPts val="0"/>
                        </a:spcBef>
                        <a:spcAft>
                          <a:spcPts val="0"/>
                        </a:spcAft>
                        <a:buNone/>
                      </a:pPr>
                      <a:r>
                        <a:rPr lang="en" sz="1500" u="none" strike="noStrike" cap="none"/>
                        <a:t>Drug seeking</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Help seeking, suffering </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3"/>
                  </a:ext>
                </a:extLst>
              </a:tr>
              <a:tr h="274933">
                <a:tc>
                  <a:txBody>
                    <a:bodyPr/>
                    <a:lstStyle/>
                    <a:p>
                      <a:pPr marL="0" marR="0" lvl="0" indent="0" algn="l" rtl="0">
                        <a:spcBef>
                          <a:spcPts val="0"/>
                        </a:spcBef>
                        <a:spcAft>
                          <a:spcPts val="0"/>
                        </a:spcAft>
                        <a:buNone/>
                      </a:pPr>
                      <a:r>
                        <a:rPr lang="en" sz="1500" u="none" strike="noStrike" cap="none"/>
                        <a:t>Agitated, escalating</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Distressed, overwhelmed, frustrated</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4"/>
                  </a:ext>
                </a:extLst>
              </a:tr>
              <a:tr h="274933">
                <a:tc>
                  <a:txBody>
                    <a:bodyPr/>
                    <a:lstStyle/>
                    <a:p>
                      <a:pPr marL="0" marR="0" lvl="0" indent="0" algn="l" rtl="0">
                        <a:spcBef>
                          <a:spcPts val="0"/>
                        </a:spcBef>
                        <a:spcAft>
                          <a:spcPts val="0"/>
                        </a:spcAft>
                        <a:buNone/>
                      </a:pPr>
                      <a:r>
                        <a:rPr lang="en" sz="1500" u="none" strike="noStrike" cap="none"/>
                        <a:t>AMA</a:t>
                      </a:r>
                      <a:endParaRPr sz="1500" u="none" strike="noStrike" cap="none">
                        <a:latin typeface="Cambria"/>
                        <a:ea typeface="Cambria"/>
                        <a:cs typeface="Cambria"/>
                        <a:sym typeface="Cambria"/>
                      </a:endParaRPr>
                    </a:p>
                  </a:txBody>
                  <a:tcPr marL="68567" marR="68567" marT="0" marB="0"/>
                </a:tc>
                <a:tc>
                  <a:txBody>
                    <a:bodyPr/>
                    <a:lstStyle/>
                    <a:p>
                      <a:pPr marL="0" marR="0" lvl="0" indent="0" algn="l" rtl="0">
                        <a:spcBef>
                          <a:spcPts val="0"/>
                        </a:spcBef>
                        <a:spcAft>
                          <a:spcPts val="0"/>
                        </a:spcAft>
                        <a:buNone/>
                      </a:pPr>
                      <a:r>
                        <a:rPr lang="en" sz="1500" u="none" strike="noStrike" cap="none"/>
                        <a:t>Pt-directed premature discharge/Self discharge</a:t>
                      </a:r>
                      <a:endParaRPr sz="1500" u="none" strike="noStrike" cap="none">
                        <a:latin typeface="Cambria"/>
                        <a:ea typeface="Cambria"/>
                        <a:cs typeface="Cambria"/>
                        <a:sym typeface="Cambria"/>
                      </a:endParaRPr>
                    </a:p>
                  </a:txBody>
                  <a:tcPr marL="68567" marR="68567" marT="0" marB="0"/>
                </a:tc>
                <a:extLst>
                  <a:ext uri="{0D108BD9-81ED-4DB2-BD59-A6C34878D82A}">
                    <a16:rowId xmlns:a16="http://schemas.microsoft.com/office/drawing/2014/main" val="10015"/>
                  </a:ext>
                </a:extLst>
              </a:tr>
            </a:tbl>
          </a:graphicData>
        </a:graphic>
      </p:graphicFrame>
      <p:sp>
        <p:nvSpPr>
          <p:cNvPr id="355" name="Google Shape;355;p47"/>
          <p:cNvSpPr txBox="1">
            <a:spLocks noGrp="1"/>
          </p:cNvSpPr>
          <p:nvPr>
            <p:ph type="title"/>
          </p:nvPr>
        </p:nvSpPr>
        <p:spPr>
          <a:xfrm>
            <a:off x="838200" y="365125"/>
            <a:ext cx="10515600" cy="13256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en" dirty="0"/>
              <a:t>Language Does Matter </a:t>
            </a:r>
            <a:br>
              <a:rPr lang="en" dirty="0"/>
            </a:br>
            <a:r>
              <a:rPr lang="en" sz="3733" dirty="0"/>
              <a:t>What Terms Should We Use? </a:t>
            </a:r>
            <a:endParaRPr sz="3733"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4"/>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dirty="0"/>
              <a:t>Pearls of avoiding stigmatizing language</a:t>
            </a:r>
            <a:endParaRPr dirty="0"/>
          </a:p>
        </p:txBody>
      </p:sp>
      <p:sp>
        <p:nvSpPr>
          <p:cNvPr id="333" name="Google Shape;333;p44"/>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a:lnSpc>
                <a:spcPct val="150000"/>
              </a:lnSpc>
              <a:spcBef>
                <a:spcPts val="0"/>
              </a:spcBef>
            </a:pPr>
            <a:r>
              <a:rPr lang="en" sz="2400" dirty="0">
                <a:solidFill>
                  <a:srgbClr val="131E29"/>
                </a:solidFill>
                <a:highlight>
                  <a:srgbClr val="F9F9F9"/>
                </a:highlight>
              </a:rPr>
              <a:t>Use of stigmatizing terms can evoke negative thoughts, associations and feeling.</a:t>
            </a:r>
          </a:p>
          <a:p>
            <a:pPr>
              <a:lnSpc>
                <a:spcPct val="150000"/>
              </a:lnSpc>
              <a:spcBef>
                <a:spcPts val="0"/>
              </a:spcBef>
            </a:pPr>
            <a:r>
              <a:rPr lang="en" sz="2400" dirty="0">
                <a:solidFill>
                  <a:srgbClr val="131E29"/>
                </a:solidFill>
                <a:highlight>
                  <a:srgbClr val="F9F9F9"/>
                </a:highlight>
              </a:rPr>
              <a:t>Person-first language puts emphasis on person’s humanity and individual experience rather than the issue or diagnosis.</a:t>
            </a:r>
          </a:p>
          <a:p>
            <a:pPr>
              <a:lnSpc>
                <a:spcPct val="150000"/>
              </a:lnSpc>
              <a:spcBef>
                <a:spcPts val="0"/>
              </a:spcBef>
            </a:pPr>
            <a:r>
              <a:rPr lang="en" sz="2400" dirty="0">
                <a:solidFill>
                  <a:srgbClr val="131E29"/>
                </a:solidFill>
                <a:highlight>
                  <a:srgbClr val="F9F9F9"/>
                </a:highlight>
              </a:rPr>
              <a:t>Lanaguage can emphasize that the person “</a:t>
            </a:r>
            <a:r>
              <a:rPr lang="en" sz="2400" b="1" dirty="0">
                <a:solidFill>
                  <a:srgbClr val="131E29"/>
                </a:solidFill>
                <a:highlight>
                  <a:srgbClr val="F9F9F9"/>
                </a:highlight>
              </a:rPr>
              <a:t>has</a:t>
            </a:r>
            <a:r>
              <a:rPr lang="en" sz="2400" dirty="0">
                <a:solidFill>
                  <a:srgbClr val="131E29"/>
                </a:solidFill>
                <a:highlight>
                  <a:srgbClr val="F9F9F9"/>
                </a:highlight>
              </a:rPr>
              <a:t>” a condition/problem rather than “</a:t>
            </a:r>
            <a:r>
              <a:rPr lang="en" sz="2400" b="1" dirty="0">
                <a:solidFill>
                  <a:srgbClr val="131E29"/>
                </a:solidFill>
                <a:highlight>
                  <a:srgbClr val="F9F9F9"/>
                </a:highlight>
              </a:rPr>
              <a:t>is</a:t>
            </a:r>
            <a:r>
              <a:rPr lang="en" sz="2400" dirty="0">
                <a:solidFill>
                  <a:srgbClr val="131E29"/>
                </a:solidFill>
                <a:highlight>
                  <a:srgbClr val="F9F9F9"/>
                </a:highlight>
              </a:rPr>
              <a:t>” the problem/condition (eg. an alcoholic).</a:t>
            </a:r>
            <a:endParaRPr sz="2400" dirty="0">
              <a:solidFill>
                <a:srgbClr val="131E29"/>
              </a:solidFill>
              <a:highlight>
                <a:srgbClr val="F9F9F9"/>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E5166-458D-9D4F-0199-F1DD344EE988}"/>
              </a:ext>
            </a:extLst>
          </p:cNvPr>
          <p:cNvSpPr>
            <a:spLocks noGrp="1"/>
          </p:cNvSpPr>
          <p:nvPr>
            <p:ph type="title"/>
          </p:nvPr>
        </p:nvSpPr>
        <p:spPr>
          <a:xfrm>
            <a:off x="621792" y="1161288"/>
            <a:ext cx="3602736" cy="4526280"/>
          </a:xfrm>
        </p:spPr>
        <p:txBody>
          <a:bodyPr>
            <a:normAutofit/>
          </a:bodyPr>
          <a:lstStyle/>
          <a:p>
            <a:r>
              <a:rPr lang="en-US" sz="4000" dirty="0"/>
              <a:t>Myth: </a:t>
            </a:r>
            <a:r>
              <a:rPr lang="en" sz="4000" dirty="0"/>
              <a:t>“Methadone &amp; suboxone are just replacement addictions”</a:t>
            </a:r>
            <a:r>
              <a:rPr lang="en-US" sz="4000" dirty="0"/>
              <a:t> </a:t>
            </a:r>
          </a:p>
        </p:txBody>
      </p:sp>
      <p:sp>
        <p:nvSpPr>
          <p:cNvPr id="27" name="Rectangle 2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Google Shape;191;p27">
            <a:extLst>
              <a:ext uri="{FF2B5EF4-FFF2-40B4-BE49-F238E27FC236}">
                <a16:creationId xmlns:a16="http://schemas.microsoft.com/office/drawing/2014/main" id="{5E65803C-CF4E-4A35-2039-5A78104CCF8A}"/>
              </a:ext>
            </a:extLst>
          </p:cNvPr>
          <p:cNvSpPr txBox="1">
            <a:spLocks noGrp="1"/>
          </p:cNvSpPr>
          <p:nvPr>
            <p:ph idx="1"/>
          </p:nvPr>
        </p:nvSpPr>
        <p:spPr>
          <a:xfrm>
            <a:off x="5434149" y="932688"/>
            <a:ext cx="5916603" cy="4992624"/>
          </a:xfrm>
          <a:prstGeom prst="rect">
            <a:avLst/>
          </a:prstGeom>
        </p:spPr>
        <p:txBody>
          <a:bodyPr spcFirstLastPara="1" lIns="91433" tIns="45700" rIns="91433" bIns="45700" anchor="ctr" anchorCtr="0">
            <a:normAutofit/>
          </a:bodyPr>
          <a:lstStyle/>
          <a:p>
            <a:pPr marL="0" indent="0">
              <a:buNone/>
            </a:pPr>
            <a:r>
              <a:rPr lang="en-US" sz="2000" dirty="0">
                <a:latin typeface="Calibri"/>
                <a:ea typeface="Calibri"/>
                <a:cs typeface="Calibri"/>
                <a:sym typeface="Calibri"/>
              </a:rPr>
              <a:t>“With this medication (methadone), and a comprehensive program of rehabilitation, patients have shown marked improvement; they have returned to school, obtained jobs, and have become reconciled with their families.”</a:t>
            </a:r>
            <a:endParaRPr lang="en-US" sz="2000" dirty="0"/>
          </a:p>
          <a:p>
            <a:endParaRPr lang="en-US" sz="2000" dirty="0">
              <a:latin typeface="Calibri"/>
              <a:ea typeface="Calibri"/>
              <a:cs typeface="Calibri"/>
              <a:sym typeface="Calibri"/>
            </a:endParaRPr>
          </a:p>
          <a:p>
            <a:pPr marL="0" indent="0">
              <a:buNone/>
            </a:pPr>
            <a:r>
              <a:rPr lang="en-US" sz="2000" dirty="0">
                <a:latin typeface="Calibri"/>
                <a:ea typeface="Calibri"/>
                <a:cs typeface="Calibri"/>
                <a:sym typeface="Calibri"/>
              </a:rPr>
              <a:t>- Vincent Dole, Marie </a:t>
            </a:r>
            <a:r>
              <a:rPr lang="en-US" sz="2000" dirty="0" err="1">
                <a:latin typeface="Calibri"/>
                <a:ea typeface="Calibri"/>
                <a:cs typeface="Calibri"/>
                <a:sym typeface="Calibri"/>
              </a:rPr>
              <a:t>Nyswander</a:t>
            </a:r>
            <a:r>
              <a:rPr lang="en-US" sz="2000" dirty="0">
                <a:latin typeface="Calibri"/>
                <a:ea typeface="Calibri"/>
                <a:cs typeface="Calibri"/>
                <a:sym typeface="Calibri"/>
              </a:rPr>
              <a:t>, A Medical Treatment for Diacetylmorphine (Heroin) Addiction: A Clinical Trial With Methadone Hydrochloride, JAMA 1965</a:t>
            </a:r>
            <a:endParaRPr lang="en-US" sz="2000" dirty="0"/>
          </a:p>
          <a:p>
            <a:endParaRPr lang="en-US" sz="2000" dirty="0">
              <a:latin typeface="Calibri"/>
              <a:ea typeface="Calibri"/>
              <a:cs typeface="Calibri"/>
              <a:sym typeface="Calibri"/>
            </a:endParaRPr>
          </a:p>
        </p:txBody>
      </p:sp>
    </p:spTree>
    <p:extLst>
      <p:ext uri="{BB962C8B-B14F-4D97-AF65-F5344CB8AC3E}">
        <p14:creationId xmlns:p14="http://schemas.microsoft.com/office/powerpoint/2010/main" val="40531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txBox="1">
            <a:spLocks noGrp="1"/>
          </p:cNvSpPr>
          <p:nvPr>
            <p:ph type="title"/>
          </p:nvPr>
        </p:nvSpPr>
        <p:spPr>
          <a:xfrm>
            <a:off x="359898"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a:buNone/>
            </a:pPr>
            <a:r>
              <a:rPr lang="en-US" dirty="0">
                <a:latin typeface="Libre Franklin"/>
                <a:ea typeface="Libre Franklin"/>
                <a:cs typeface="Libre Franklin"/>
                <a:sym typeface="Libre Franklin"/>
              </a:rPr>
              <a:t>Medication options for OUD </a:t>
            </a:r>
            <a:endParaRPr dirty="0"/>
          </a:p>
        </p:txBody>
      </p:sp>
      <p:sp>
        <p:nvSpPr>
          <p:cNvPr id="3" name="Content Placeholder 2">
            <a:extLst>
              <a:ext uri="{FF2B5EF4-FFF2-40B4-BE49-F238E27FC236}">
                <a16:creationId xmlns:a16="http://schemas.microsoft.com/office/drawing/2014/main" id="{BB7317A0-001C-70E1-F198-8350DFEEB15C}"/>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A8FCB2E3-DB01-CEAD-62B9-FA6C3899605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16DAEA11-7DA9-6061-E28D-EF73205F7F11}"/>
              </a:ext>
            </a:extLst>
          </p:cNvPr>
          <p:cNvPicPr>
            <a:picLocks noChangeAspect="1"/>
          </p:cNvPicPr>
          <p:nvPr/>
        </p:nvPicPr>
        <p:blipFill>
          <a:blip r:embed="rId3"/>
          <a:stretch>
            <a:fillRect/>
          </a:stretch>
        </p:blipFill>
        <p:spPr>
          <a:xfrm>
            <a:off x="359897" y="1238060"/>
            <a:ext cx="10900285" cy="5347836"/>
          </a:xfrm>
          <a:prstGeom prst="rect">
            <a:avLst/>
          </a:prstGeom>
        </p:spPr>
      </p:pic>
      <p:sp>
        <p:nvSpPr>
          <p:cNvPr id="10" name="TextBox 9">
            <a:extLst>
              <a:ext uri="{FF2B5EF4-FFF2-40B4-BE49-F238E27FC236}">
                <a16:creationId xmlns:a16="http://schemas.microsoft.com/office/drawing/2014/main" id="{08DDC4ED-1A08-181E-1D25-40057C8116F7}"/>
              </a:ext>
            </a:extLst>
          </p:cNvPr>
          <p:cNvSpPr txBox="1"/>
          <p:nvPr/>
        </p:nvSpPr>
        <p:spPr>
          <a:xfrm>
            <a:off x="682534" y="6439627"/>
            <a:ext cx="7181305" cy="369332"/>
          </a:xfrm>
          <a:prstGeom prst="rect">
            <a:avLst/>
          </a:prstGeom>
          <a:noFill/>
        </p:spPr>
        <p:txBody>
          <a:bodyPr wrap="square">
            <a:spAutoFit/>
          </a:bodyPr>
          <a:lstStyle/>
          <a:p>
            <a:r>
              <a:rPr lang="en-US" dirty="0"/>
              <a:t>Weimer PCSS Medications for Opioid Use Disorder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528625" y="169436"/>
            <a:ext cx="10996750" cy="1325563"/>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2700"/>
            </a:pPr>
            <a:r>
              <a:rPr lang="en" sz="3600" dirty="0"/>
              <a:t>“Methadone &amp; suboxone are just replacement addictions”</a:t>
            </a:r>
            <a:endParaRPr dirty="0"/>
          </a:p>
        </p:txBody>
      </p:sp>
      <p:pic>
        <p:nvPicPr>
          <p:cNvPr id="3" name="Picture 2">
            <a:extLst>
              <a:ext uri="{FF2B5EF4-FFF2-40B4-BE49-F238E27FC236}">
                <a16:creationId xmlns:a16="http://schemas.microsoft.com/office/drawing/2014/main" id="{A780FAF8-1122-23E2-2C2C-4C04716E6AD5}"/>
              </a:ext>
            </a:extLst>
          </p:cNvPr>
          <p:cNvPicPr>
            <a:picLocks noChangeAspect="1"/>
          </p:cNvPicPr>
          <p:nvPr/>
        </p:nvPicPr>
        <p:blipFill>
          <a:blip r:embed="rId3"/>
          <a:stretch>
            <a:fillRect/>
          </a:stretch>
        </p:blipFill>
        <p:spPr>
          <a:xfrm>
            <a:off x="950573" y="1116173"/>
            <a:ext cx="10152855" cy="5275839"/>
          </a:xfrm>
          <a:prstGeom prst="rect">
            <a:avLst/>
          </a:prstGeom>
        </p:spPr>
      </p:pic>
      <p:sp>
        <p:nvSpPr>
          <p:cNvPr id="4" name="TextBox 3">
            <a:extLst>
              <a:ext uri="{FF2B5EF4-FFF2-40B4-BE49-F238E27FC236}">
                <a16:creationId xmlns:a16="http://schemas.microsoft.com/office/drawing/2014/main" id="{AD5AF274-9638-EA96-6413-2BA6B248F80A}"/>
              </a:ext>
            </a:extLst>
          </p:cNvPr>
          <p:cNvSpPr txBox="1"/>
          <p:nvPr/>
        </p:nvSpPr>
        <p:spPr>
          <a:xfrm>
            <a:off x="371870" y="6319232"/>
            <a:ext cx="3455546" cy="369332"/>
          </a:xfrm>
          <a:prstGeom prst="rect">
            <a:avLst/>
          </a:prstGeom>
          <a:noFill/>
        </p:spPr>
        <p:txBody>
          <a:bodyPr wrap="square" rtlCol="0">
            <a:spAutoFit/>
          </a:bodyPr>
          <a:lstStyle/>
          <a:p>
            <a:r>
              <a:rPr lang="en-US" dirty="0" err="1"/>
              <a:t>Wakeman</a:t>
            </a:r>
            <a:r>
              <a:rPr lang="en-US" dirty="0"/>
              <a:t> et al 2020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2A8E-C402-1096-3B11-94C5DA113E7A}"/>
              </a:ext>
            </a:extLst>
          </p:cNvPr>
          <p:cNvSpPr>
            <a:spLocks noGrp="1"/>
          </p:cNvSpPr>
          <p:nvPr>
            <p:ph type="title"/>
          </p:nvPr>
        </p:nvSpPr>
        <p:spPr/>
        <p:txBody>
          <a:bodyPr/>
          <a:lstStyle/>
          <a:p>
            <a:r>
              <a:rPr lang="fr-FR" dirty="0" err="1"/>
              <a:t>Treatment</a:t>
            </a:r>
            <a:r>
              <a:rPr lang="fr-FR" dirty="0"/>
              <a:t> </a:t>
            </a:r>
            <a:r>
              <a:rPr lang="fr-FR" dirty="0" err="1"/>
              <a:t>Retention</a:t>
            </a:r>
            <a:r>
              <a:rPr lang="fr-FR" dirty="0"/>
              <a:t>: </a:t>
            </a:r>
            <a:r>
              <a:rPr lang="fr-FR" dirty="0" err="1"/>
              <a:t>Buprenorphine</a:t>
            </a:r>
            <a:r>
              <a:rPr lang="fr-FR" dirty="0"/>
              <a:t> </a:t>
            </a:r>
            <a:r>
              <a:rPr lang="fr-FR" dirty="0" err="1"/>
              <a:t>Detoxification</a:t>
            </a:r>
            <a:r>
              <a:rPr lang="fr-FR" dirty="0"/>
              <a:t> vs. Maintenance</a:t>
            </a:r>
            <a:endParaRPr lang="en-US" dirty="0"/>
          </a:p>
        </p:txBody>
      </p:sp>
      <p:sp>
        <p:nvSpPr>
          <p:cNvPr id="3" name="Content Placeholder 2">
            <a:extLst>
              <a:ext uri="{FF2B5EF4-FFF2-40B4-BE49-F238E27FC236}">
                <a16:creationId xmlns:a16="http://schemas.microsoft.com/office/drawing/2014/main" id="{D1C94E0D-EBDE-4479-A7CC-D8E49B8A90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7ECDDA9-3F88-B1DF-DCDF-8275662CE70F}"/>
              </a:ext>
            </a:extLst>
          </p:cNvPr>
          <p:cNvPicPr>
            <a:picLocks noChangeAspect="1"/>
          </p:cNvPicPr>
          <p:nvPr/>
        </p:nvPicPr>
        <p:blipFill>
          <a:blip r:embed="rId3"/>
          <a:stretch>
            <a:fillRect/>
          </a:stretch>
        </p:blipFill>
        <p:spPr>
          <a:xfrm>
            <a:off x="1345474" y="1640961"/>
            <a:ext cx="9183189" cy="5040271"/>
          </a:xfrm>
          <a:prstGeom prst="rect">
            <a:avLst/>
          </a:prstGeom>
        </p:spPr>
      </p:pic>
      <p:sp>
        <p:nvSpPr>
          <p:cNvPr id="7" name="TextBox 6">
            <a:extLst>
              <a:ext uri="{FF2B5EF4-FFF2-40B4-BE49-F238E27FC236}">
                <a16:creationId xmlns:a16="http://schemas.microsoft.com/office/drawing/2014/main" id="{97FD04AD-72D7-31F8-B730-49F93F87DE2F}"/>
              </a:ext>
            </a:extLst>
          </p:cNvPr>
          <p:cNvSpPr txBox="1"/>
          <p:nvPr/>
        </p:nvSpPr>
        <p:spPr>
          <a:xfrm>
            <a:off x="237125" y="6424669"/>
            <a:ext cx="8279857" cy="369332"/>
          </a:xfrm>
          <a:prstGeom prst="rect">
            <a:avLst/>
          </a:prstGeom>
          <a:noFill/>
        </p:spPr>
        <p:txBody>
          <a:bodyPr wrap="square">
            <a:spAutoFit/>
          </a:bodyPr>
          <a:lstStyle/>
          <a:p>
            <a:r>
              <a:rPr lang="en-US" dirty="0" err="1"/>
              <a:t>Kakko</a:t>
            </a:r>
            <a:r>
              <a:rPr lang="en-US" dirty="0"/>
              <a:t>, Lancet 2003, curtesy of Dr. Weimer PCSS Medications for Opioid Use Disorder</a:t>
            </a:r>
          </a:p>
        </p:txBody>
      </p:sp>
    </p:spTree>
    <p:extLst>
      <p:ext uri="{BB962C8B-B14F-4D97-AF65-F5344CB8AC3E}">
        <p14:creationId xmlns:p14="http://schemas.microsoft.com/office/powerpoint/2010/main" val="1099183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F229-C817-A53B-CB16-166EA82D2FCB}"/>
              </a:ext>
            </a:extLst>
          </p:cNvPr>
          <p:cNvSpPr>
            <a:spLocks noGrp="1"/>
          </p:cNvSpPr>
          <p:nvPr>
            <p:ph type="title"/>
          </p:nvPr>
        </p:nvSpPr>
        <p:spPr/>
        <p:txBody>
          <a:bodyPr/>
          <a:lstStyle/>
          <a:p>
            <a:r>
              <a:rPr lang="en-US" dirty="0"/>
              <a:t>Mortality Risk During and After Buprenorphine Treatment</a:t>
            </a:r>
          </a:p>
        </p:txBody>
      </p:sp>
      <p:sp>
        <p:nvSpPr>
          <p:cNvPr id="3" name="Content Placeholder 2">
            <a:extLst>
              <a:ext uri="{FF2B5EF4-FFF2-40B4-BE49-F238E27FC236}">
                <a16:creationId xmlns:a16="http://schemas.microsoft.com/office/drawing/2014/main" id="{FAC7C21B-375F-C821-9C83-D76D8190A8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CC42F8-047B-2C76-B4AA-711B266B6857}"/>
              </a:ext>
            </a:extLst>
          </p:cNvPr>
          <p:cNvPicPr>
            <a:picLocks noChangeAspect="1"/>
          </p:cNvPicPr>
          <p:nvPr/>
        </p:nvPicPr>
        <p:blipFill>
          <a:blip r:embed="rId3"/>
          <a:stretch>
            <a:fillRect/>
          </a:stretch>
        </p:blipFill>
        <p:spPr>
          <a:xfrm>
            <a:off x="1698565" y="1690688"/>
            <a:ext cx="8552889" cy="4351339"/>
          </a:xfrm>
          <a:prstGeom prst="rect">
            <a:avLst/>
          </a:prstGeom>
        </p:spPr>
      </p:pic>
      <p:sp>
        <p:nvSpPr>
          <p:cNvPr id="6" name="TextBox 5">
            <a:extLst>
              <a:ext uri="{FF2B5EF4-FFF2-40B4-BE49-F238E27FC236}">
                <a16:creationId xmlns:a16="http://schemas.microsoft.com/office/drawing/2014/main" id="{4F1A8667-1034-BE7F-257B-D8C5FFF022A9}"/>
              </a:ext>
            </a:extLst>
          </p:cNvPr>
          <p:cNvSpPr txBox="1"/>
          <p:nvPr/>
        </p:nvSpPr>
        <p:spPr>
          <a:xfrm>
            <a:off x="695597" y="6235636"/>
            <a:ext cx="6093822" cy="646331"/>
          </a:xfrm>
          <a:prstGeom prst="rect">
            <a:avLst/>
          </a:prstGeom>
          <a:noFill/>
        </p:spPr>
        <p:txBody>
          <a:bodyPr wrap="square">
            <a:spAutoFit/>
          </a:bodyPr>
          <a:lstStyle/>
          <a:p>
            <a:r>
              <a:rPr lang="en-US" dirty="0" err="1"/>
              <a:t>Sordo</a:t>
            </a:r>
            <a:r>
              <a:rPr lang="en-US" dirty="0"/>
              <a:t>, et al. BMJ 2017, curtesy of Dr. Weimer PCSS Medications for Opioid Use Disorder.</a:t>
            </a:r>
          </a:p>
        </p:txBody>
      </p:sp>
    </p:spTree>
    <p:extLst>
      <p:ext uri="{BB962C8B-B14F-4D97-AF65-F5344CB8AC3E}">
        <p14:creationId xmlns:p14="http://schemas.microsoft.com/office/powerpoint/2010/main" val="2016989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9821A-A6CD-93D4-CB3E-8D7B8BCAB7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7B33BF-8273-C569-BB75-49176957812C}"/>
              </a:ext>
            </a:extLst>
          </p:cNvPr>
          <p:cNvSpPr>
            <a:spLocks noGrp="1"/>
          </p:cNvSpPr>
          <p:nvPr>
            <p:ph idx="1"/>
          </p:nvPr>
        </p:nvSpPr>
        <p:spPr>
          <a:xfrm>
            <a:off x="361786" y="5138510"/>
            <a:ext cx="11468428" cy="3805101"/>
          </a:xfrm>
        </p:spPr>
        <p:txBody>
          <a:bodyPr>
            <a:normAutofit/>
          </a:bodyPr>
          <a:lstStyle/>
          <a:p>
            <a:pPr marL="0" indent="0">
              <a:buNone/>
            </a:pPr>
            <a:r>
              <a:rPr lang="en-US" dirty="0"/>
              <a:t>Englander, JHM, 2017 </a:t>
            </a:r>
            <a:r>
              <a:rPr lang="en-US" dirty="0" err="1"/>
              <a:t>Wakeman</a:t>
            </a:r>
            <a:r>
              <a:rPr lang="en-US" dirty="0"/>
              <a:t>, JGIM, 2017 Moreno, J Addict Med, 2019, Trowbridge, JSAT, 2017 </a:t>
            </a:r>
            <a:r>
              <a:rPr lang="en-US" dirty="0" err="1"/>
              <a:t>Liebschutz</a:t>
            </a:r>
            <a:r>
              <a:rPr lang="en-US" dirty="0"/>
              <a:t>, JAMA, 2014 Englander, JGIM, 2019 </a:t>
            </a:r>
            <a:r>
              <a:rPr lang="en-US" dirty="0" err="1"/>
              <a:t>Wakeman</a:t>
            </a:r>
            <a:r>
              <a:rPr lang="en-US" dirty="0"/>
              <a:t>, JGIM, 2020 </a:t>
            </a:r>
            <a:r>
              <a:rPr lang="en-US" dirty="0" err="1"/>
              <a:t>Barocas</a:t>
            </a:r>
            <a:r>
              <a:rPr lang="en-US" dirty="0"/>
              <a:t>, Lancet Public Health, 2021 GJGIM2021 , curtesy of Dr. Weimer PCSS Medications for Opioid Use Disorder</a:t>
            </a:r>
          </a:p>
        </p:txBody>
      </p:sp>
      <p:pic>
        <p:nvPicPr>
          <p:cNvPr id="5" name="Picture 4">
            <a:extLst>
              <a:ext uri="{FF2B5EF4-FFF2-40B4-BE49-F238E27FC236}">
                <a16:creationId xmlns:a16="http://schemas.microsoft.com/office/drawing/2014/main" id="{62C57CD4-FFE0-F960-22D1-9B761961B045}"/>
              </a:ext>
            </a:extLst>
          </p:cNvPr>
          <p:cNvPicPr>
            <a:picLocks noChangeAspect="1"/>
          </p:cNvPicPr>
          <p:nvPr/>
        </p:nvPicPr>
        <p:blipFill>
          <a:blip r:embed="rId3"/>
          <a:stretch>
            <a:fillRect/>
          </a:stretch>
        </p:blipFill>
        <p:spPr>
          <a:xfrm>
            <a:off x="327332" y="681037"/>
            <a:ext cx="11026468" cy="3919492"/>
          </a:xfrm>
          <a:prstGeom prst="rect">
            <a:avLst/>
          </a:prstGeom>
        </p:spPr>
      </p:pic>
    </p:spTree>
    <p:extLst>
      <p:ext uri="{BB962C8B-B14F-4D97-AF65-F5344CB8AC3E}">
        <p14:creationId xmlns:p14="http://schemas.microsoft.com/office/powerpoint/2010/main" val="3563166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CA4512B-3CF6-309D-2EA6-25C8658E239F}"/>
              </a:ext>
            </a:extLst>
          </p:cNvPr>
          <p:cNvGraphicFramePr>
            <a:graphicFrameLocks noGrp="1"/>
          </p:cNvGraphicFramePr>
          <p:nvPr>
            <p:ph sz="half" idx="1"/>
            <p:extLst>
              <p:ext uri="{D42A27DB-BD31-4B8C-83A1-F6EECF244321}">
                <p14:modId xmlns:p14="http://schemas.microsoft.com/office/powerpoint/2010/main" val="2798903276"/>
              </p:ext>
            </p:extLst>
          </p:nvPr>
        </p:nvGraphicFramePr>
        <p:xfrm>
          <a:off x="838200" y="634433"/>
          <a:ext cx="10435046" cy="6027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300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DCA4E4-24FC-3C6F-C170-CDFB7D4E7796}"/>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Myth: Buprenorphine is hard to prescribe</a:t>
            </a:r>
          </a:p>
        </p:txBody>
      </p:sp>
    </p:spTree>
    <p:extLst>
      <p:ext uri="{BB962C8B-B14F-4D97-AF65-F5344CB8AC3E}">
        <p14:creationId xmlns:p14="http://schemas.microsoft.com/office/powerpoint/2010/main" val="338841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9B08-F7B7-D992-405D-587857E135B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6A99FE7-D702-75CE-25BB-C6DFF0F5BC4C}"/>
              </a:ext>
            </a:extLst>
          </p:cNvPr>
          <p:cNvSpPr>
            <a:spLocks noGrp="1"/>
          </p:cNvSpPr>
          <p:nvPr>
            <p:ph idx="1"/>
          </p:nvPr>
        </p:nvSpPr>
        <p:spPr/>
        <p:txBody>
          <a:bodyPr>
            <a:normAutofit fontScale="92500" lnSpcReduction="10000"/>
          </a:bodyPr>
          <a:lstStyle/>
          <a:p>
            <a:r>
              <a:rPr lang="en-US" sz="2600" dirty="0"/>
              <a:t>Massachusetts General Hospital Internal Medicine Residency Substance Use Disorder Ambulatory Lecture Series</a:t>
            </a:r>
          </a:p>
          <a:p>
            <a:pPr lvl="1"/>
            <a:r>
              <a:rPr lang="en-US" sz="2200" dirty="0"/>
              <a:t>CAMPER (Council for Addiction Medicine and Psychiatry Education for Residents)</a:t>
            </a:r>
          </a:p>
          <a:p>
            <a:pPr lvl="1"/>
            <a:r>
              <a:rPr lang="en-US" sz="2200" dirty="0"/>
              <a:t>James Morrill, MD, PhD and Evan Gale, MD</a:t>
            </a:r>
          </a:p>
          <a:p>
            <a:r>
              <a:rPr lang="en-US" sz="2600" dirty="0"/>
              <a:t>How to Implement Low Dose Buprenorphine Initiation in Your Practice: A Case-Based Workshop. ASAM 2022</a:t>
            </a:r>
          </a:p>
          <a:p>
            <a:pPr lvl="1"/>
            <a:r>
              <a:rPr lang="en-US" dirty="0"/>
              <a:t>Shawn Cohen, MD, FASAM</a:t>
            </a:r>
          </a:p>
          <a:p>
            <a:pPr lvl="1"/>
            <a:r>
              <a:rPr lang="en-US" dirty="0"/>
              <a:t>Kenneth Morford, MD, FASAM</a:t>
            </a:r>
          </a:p>
          <a:p>
            <a:pPr lvl="1"/>
            <a:r>
              <a:rPr lang="en-US" dirty="0"/>
              <a:t>Melissa B. Weimer, DO, MCR, FASAM</a:t>
            </a:r>
          </a:p>
          <a:p>
            <a:r>
              <a:rPr lang="en-US" sz="2600" dirty="0"/>
              <a:t>Harm reduction: a patient centered approach to caring for people who use drugs</a:t>
            </a:r>
          </a:p>
          <a:p>
            <a:pPr lvl="1"/>
            <a:r>
              <a:rPr lang="en-US" dirty="0"/>
              <a:t>Dinah Applewhite, MD</a:t>
            </a:r>
          </a:p>
          <a:p>
            <a:r>
              <a:rPr lang="en-US" sz="2600" dirty="0"/>
              <a:t>Providers Clinical Support System </a:t>
            </a:r>
          </a:p>
          <a:p>
            <a:pPr lvl="1"/>
            <a:endParaRPr lang="en-US" sz="2600" dirty="0"/>
          </a:p>
          <a:p>
            <a:pPr marL="0" indent="0">
              <a:buNone/>
            </a:pPr>
            <a:endParaRPr lang="en-US" dirty="0"/>
          </a:p>
        </p:txBody>
      </p:sp>
    </p:spTree>
    <p:extLst>
      <p:ext uri="{BB962C8B-B14F-4D97-AF65-F5344CB8AC3E}">
        <p14:creationId xmlns:p14="http://schemas.microsoft.com/office/powerpoint/2010/main" val="3823964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txBox="1">
            <a:spLocks noGrp="1"/>
          </p:cNvSpPr>
          <p:nvPr>
            <p:ph type="title"/>
          </p:nvPr>
        </p:nvSpPr>
        <p:spPr>
          <a:xfrm>
            <a:off x="331323" y="-2869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a:buNone/>
            </a:pPr>
            <a:r>
              <a:rPr lang="en-US" dirty="0">
                <a:latin typeface="Libre Franklin"/>
                <a:ea typeface="Libre Franklin"/>
                <a:cs typeface="Libre Franklin"/>
                <a:sym typeface="Libre Franklin"/>
              </a:rPr>
              <a:t>Buprenorphine prescribing myths</a:t>
            </a:r>
            <a:endParaRPr dirty="0"/>
          </a:p>
        </p:txBody>
      </p:sp>
      <p:pic>
        <p:nvPicPr>
          <p:cNvPr id="1026" name="Picture 2">
            <a:extLst>
              <a:ext uri="{FF2B5EF4-FFF2-40B4-BE49-F238E27FC236}">
                <a16:creationId xmlns:a16="http://schemas.microsoft.com/office/drawing/2014/main" id="{2100E7CC-12E3-A472-F4FD-A5E243D74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8" t="7887" r="39442" b="3477"/>
          <a:stretch/>
        </p:blipFill>
        <p:spPr bwMode="auto">
          <a:xfrm>
            <a:off x="669799" y="695325"/>
            <a:ext cx="5839178" cy="57445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350952-6C12-9491-37A9-BE9FF29FD908}"/>
              </a:ext>
            </a:extLst>
          </p:cNvPr>
          <p:cNvGrpSpPr/>
          <p:nvPr/>
        </p:nvGrpSpPr>
        <p:grpSpPr>
          <a:xfrm>
            <a:off x="7117272" y="2182760"/>
            <a:ext cx="4823485" cy="3637016"/>
            <a:chOff x="8056441" y="2010855"/>
            <a:chExt cx="4152226" cy="3736217"/>
          </a:xfrm>
        </p:grpSpPr>
        <p:sp>
          <p:nvSpPr>
            <p:cNvPr id="4" name="Rectangle: Rounded Corners 3">
              <a:extLst>
                <a:ext uri="{FF2B5EF4-FFF2-40B4-BE49-F238E27FC236}">
                  <a16:creationId xmlns:a16="http://schemas.microsoft.com/office/drawing/2014/main" id="{EED959F9-7FA7-81AA-934F-58C72F707736}"/>
                </a:ext>
              </a:extLst>
            </p:cNvPr>
            <p:cNvSpPr/>
            <p:nvPr/>
          </p:nvSpPr>
          <p:spPr>
            <a:xfrm>
              <a:off x="8056441" y="2010855"/>
              <a:ext cx="4152226" cy="3736217"/>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a:extLst>
                <a:ext uri="{FF2B5EF4-FFF2-40B4-BE49-F238E27FC236}">
                  <a16:creationId xmlns:a16="http://schemas.microsoft.com/office/drawing/2014/main" id="{FB1A9EC7-3631-D563-5EEE-EA61324C185B}"/>
                </a:ext>
              </a:extLst>
            </p:cNvPr>
            <p:cNvSpPr txBox="1">
              <a:spLocks noChangeArrowheads="1"/>
            </p:cNvSpPr>
            <p:nvPr/>
          </p:nvSpPr>
          <p:spPr bwMode="auto">
            <a:xfrm>
              <a:off x="8153401" y="2085061"/>
              <a:ext cx="3958307" cy="358780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Font typeface="Arial" charset="0"/>
                <a:buChar char="•"/>
                <a:defRPr sz="3200"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eaLnBrk="1" hangingPunct="1">
                <a:buFont typeface="Arial" charset="0"/>
                <a:buNone/>
              </a:pPr>
              <a:r>
                <a:rPr lang="en-US" sz="2400" b="1" dirty="0">
                  <a:solidFill>
                    <a:schemeClr val="accent1"/>
                  </a:solidFill>
                </a:rPr>
                <a:t>Regulatory changes:</a:t>
              </a:r>
            </a:p>
            <a:p>
              <a:pPr eaLnBrk="1" hangingPunct="1">
                <a:buFont typeface="Arial" panose="020B0604020202020204" pitchFamily="34" charset="0"/>
                <a:buChar char="•"/>
              </a:pPr>
              <a:r>
                <a:rPr lang="en-US" sz="1800" b="1" i="0" dirty="0">
                  <a:solidFill>
                    <a:schemeClr val="bg2">
                      <a:lumMod val="10000"/>
                    </a:schemeClr>
                  </a:solidFill>
                </a:rPr>
                <a:t>4.2021</a:t>
              </a:r>
              <a:r>
                <a:rPr lang="en-US" sz="1800" i="0" dirty="0">
                  <a:solidFill>
                    <a:schemeClr val="bg2">
                      <a:lumMod val="10000"/>
                    </a:schemeClr>
                  </a:solidFill>
                </a:rPr>
                <a:t>– Long, specialized opioid-focused training requirements (8 </a:t>
              </a:r>
              <a:r>
                <a:rPr lang="en-US" sz="1800" i="0" dirty="0" err="1">
                  <a:solidFill>
                    <a:schemeClr val="bg2">
                      <a:lumMod val="10000"/>
                    </a:schemeClr>
                  </a:solidFill>
                </a:rPr>
                <a:t>hrs</a:t>
              </a:r>
              <a:r>
                <a:rPr lang="en-US" sz="1800" i="0" dirty="0">
                  <a:solidFill>
                    <a:schemeClr val="bg2">
                      <a:lumMod val="10000"/>
                    </a:schemeClr>
                  </a:solidFill>
                </a:rPr>
                <a:t> for MDs, 24 </a:t>
              </a:r>
              <a:r>
                <a:rPr lang="en-US" sz="1800" i="0" dirty="0" err="1">
                  <a:solidFill>
                    <a:schemeClr val="bg2">
                      <a:lumMod val="10000"/>
                    </a:schemeClr>
                  </a:solidFill>
                </a:rPr>
                <a:t>hrs</a:t>
              </a:r>
              <a:r>
                <a:rPr lang="en-US" sz="1800" i="0" dirty="0">
                  <a:solidFill>
                    <a:schemeClr val="bg2">
                      <a:lumMod val="10000"/>
                    </a:schemeClr>
                  </a:solidFill>
                </a:rPr>
                <a:t> for APPs) removed, X-waiver process streamlined</a:t>
              </a:r>
            </a:p>
            <a:p>
              <a:pPr eaLnBrk="1" hangingPunct="1">
                <a:buFont typeface="Arial" panose="020B0604020202020204" pitchFamily="34" charset="0"/>
                <a:buChar char="•"/>
              </a:pPr>
              <a:endParaRPr lang="en-US" sz="1800" i="0" dirty="0">
                <a:solidFill>
                  <a:schemeClr val="bg2">
                    <a:lumMod val="10000"/>
                  </a:schemeClr>
                </a:solidFill>
              </a:endParaRPr>
            </a:p>
            <a:p>
              <a:pPr eaLnBrk="1" hangingPunct="1">
                <a:buFont typeface="Arial" panose="020B0604020202020204" pitchFamily="34" charset="0"/>
                <a:buChar char="•"/>
              </a:pPr>
              <a:r>
                <a:rPr lang="en-US" sz="1800" b="1" i="0" dirty="0">
                  <a:solidFill>
                    <a:schemeClr val="bg2">
                      <a:lumMod val="10000"/>
                    </a:schemeClr>
                  </a:solidFill>
                </a:rPr>
                <a:t>12.2022</a:t>
              </a:r>
              <a:r>
                <a:rPr lang="en-US" sz="1800" i="0" dirty="0">
                  <a:solidFill>
                    <a:schemeClr val="bg2">
                      <a:lumMod val="10000"/>
                    </a:schemeClr>
                  </a:solidFill>
                </a:rPr>
                <a:t>– X waiver requirement removed</a:t>
              </a:r>
            </a:p>
            <a:p>
              <a:pPr eaLnBrk="1" hangingPunct="1">
                <a:buFont typeface="Arial" panose="020B0604020202020204" pitchFamily="34" charset="0"/>
                <a:buChar char="•"/>
              </a:pPr>
              <a:endParaRPr lang="en-US" sz="1800" i="0" dirty="0">
                <a:solidFill>
                  <a:schemeClr val="bg2"/>
                </a:solidFill>
              </a:endParaRPr>
            </a:p>
            <a:p>
              <a:pPr eaLnBrk="1" hangingPunct="1">
                <a:buFont typeface="Arial" panose="020B0604020202020204" pitchFamily="34" charset="0"/>
                <a:buChar char="•"/>
              </a:pPr>
              <a:r>
                <a:rPr lang="en-US" sz="2000" b="1" i="0" dirty="0">
                  <a:solidFill>
                    <a:srgbClr val="FF0000"/>
                  </a:solidFill>
                </a:rPr>
                <a:t>6.2023</a:t>
              </a:r>
              <a:r>
                <a:rPr lang="en-US" sz="2000" i="0" dirty="0">
                  <a:solidFill>
                    <a:srgbClr val="FF0000"/>
                  </a:solidFill>
                </a:rPr>
                <a:t>– Basic 8 </a:t>
              </a:r>
              <a:r>
                <a:rPr lang="en-US" sz="2000" i="0" dirty="0" err="1">
                  <a:solidFill>
                    <a:srgbClr val="FF0000"/>
                  </a:solidFill>
                </a:rPr>
                <a:t>hr</a:t>
              </a:r>
              <a:r>
                <a:rPr lang="en-US" sz="2000" i="0" dirty="0">
                  <a:solidFill>
                    <a:srgbClr val="FF0000"/>
                  </a:solidFill>
                </a:rPr>
                <a:t> SUD training requirement for all prescribers begins</a:t>
              </a:r>
            </a:p>
            <a:p>
              <a:pPr marL="457200" lvl="1" indent="0" eaLnBrk="1" hangingPunct="1">
                <a:buNone/>
              </a:pPr>
              <a:endParaRPr lang="en-US" sz="1400" i="0" dirty="0">
                <a:solidFill>
                  <a:schemeClr val="bg2"/>
                </a:solidFill>
              </a:endParaRPr>
            </a:p>
          </p:txBody>
        </p:sp>
      </p:grpSp>
      <p:sp>
        <p:nvSpPr>
          <p:cNvPr id="7" name="TextBox 6">
            <a:extLst>
              <a:ext uri="{FF2B5EF4-FFF2-40B4-BE49-F238E27FC236}">
                <a16:creationId xmlns:a16="http://schemas.microsoft.com/office/drawing/2014/main" id="{7888AE30-EF79-1E74-BD46-B1FBF102997F}"/>
              </a:ext>
            </a:extLst>
          </p:cNvPr>
          <p:cNvSpPr txBox="1"/>
          <p:nvPr/>
        </p:nvSpPr>
        <p:spPr>
          <a:xfrm>
            <a:off x="1212828" y="6507253"/>
            <a:ext cx="5647300" cy="276999"/>
          </a:xfrm>
          <a:prstGeom prst="rect">
            <a:avLst/>
          </a:prstGeom>
          <a:noFill/>
        </p:spPr>
        <p:txBody>
          <a:bodyPr wrap="square" rtlCol="0">
            <a:spAutoFit/>
          </a:bodyPr>
          <a:lstStyle/>
          <a:p>
            <a:r>
              <a:rPr lang="en-US" sz="1200" dirty="0">
                <a:solidFill>
                  <a:schemeClr val="tx1"/>
                </a:solidFill>
                <a:latin typeface="+mn-lt"/>
              </a:rPr>
              <a:t>From: Wakeman and Barnett (2018) NEJM </a:t>
            </a:r>
            <a:r>
              <a:rPr lang="en-US" sz="1200" b="1" dirty="0">
                <a:solidFill>
                  <a:schemeClr val="tx1"/>
                </a:solidFill>
                <a:latin typeface="+mn-lt"/>
              </a:rPr>
              <a:t>379:</a:t>
            </a:r>
            <a:r>
              <a:rPr lang="en-US" sz="1200" dirty="0">
                <a:solidFill>
                  <a:schemeClr val="tx1"/>
                </a:solidFill>
                <a:latin typeface="+mn-lt"/>
              </a:rPr>
              <a:t> 1. </a:t>
            </a:r>
          </a:p>
        </p:txBody>
      </p:sp>
      <p:sp>
        <p:nvSpPr>
          <p:cNvPr id="3" name="Arrow: Right 2">
            <a:extLst>
              <a:ext uri="{FF2B5EF4-FFF2-40B4-BE49-F238E27FC236}">
                <a16:creationId xmlns:a16="http://schemas.microsoft.com/office/drawing/2014/main" id="{8FEC101C-33A9-EAEC-8903-9196C11CF2FC}"/>
              </a:ext>
            </a:extLst>
          </p:cNvPr>
          <p:cNvSpPr/>
          <p:nvPr/>
        </p:nvSpPr>
        <p:spPr>
          <a:xfrm rot="20448612">
            <a:off x="6327161" y="4523623"/>
            <a:ext cx="582206"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FD4B61C-7F9F-271B-5812-10F941BF2A1C}"/>
              </a:ext>
            </a:extLst>
          </p:cNvPr>
          <p:cNvSpPr/>
          <p:nvPr/>
        </p:nvSpPr>
        <p:spPr>
          <a:xfrm>
            <a:off x="331323" y="914400"/>
            <a:ext cx="2888127" cy="1200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9CA26A-4FEA-60EF-CBA6-31F589AC77F2}"/>
              </a:ext>
            </a:extLst>
          </p:cNvPr>
          <p:cNvSpPr/>
          <p:nvPr/>
        </p:nvSpPr>
        <p:spPr>
          <a:xfrm>
            <a:off x="369423" y="4123573"/>
            <a:ext cx="2888127" cy="1200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55CD-FBD5-C55C-96B4-2F2DBEB5BC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3B30CB9-F21A-C6AE-C1DE-0BA36309AD53}"/>
              </a:ext>
            </a:extLst>
          </p:cNvPr>
          <p:cNvSpPr>
            <a:spLocks noGrp="1"/>
          </p:cNvSpPr>
          <p:nvPr>
            <p:ph idx="1"/>
          </p:nvPr>
        </p:nvSpPr>
        <p:spPr>
          <a:xfrm>
            <a:off x="367938" y="5941466"/>
            <a:ext cx="10515600" cy="551409"/>
          </a:xfrm>
        </p:spPr>
        <p:txBody>
          <a:bodyPr/>
          <a:lstStyle/>
          <a:p>
            <a:pPr marL="0" indent="0">
              <a:buNone/>
            </a:pPr>
            <a:r>
              <a:rPr lang="en-US" dirty="0"/>
              <a:t>Green et al NEJM 2023</a:t>
            </a:r>
          </a:p>
        </p:txBody>
      </p:sp>
      <p:pic>
        <p:nvPicPr>
          <p:cNvPr id="5" name="Picture 4">
            <a:extLst>
              <a:ext uri="{FF2B5EF4-FFF2-40B4-BE49-F238E27FC236}">
                <a16:creationId xmlns:a16="http://schemas.microsoft.com/office/drawing/2014/main" id="{8AB4DC5A-20DA-B799-A7B6-66B9D8B1D464}"/>
              </a:ext>
            </a:extLst>
          </p:cNvPr>
          <p:cNvPicPr>
            <a:picLocks noChangeAspect="1"/>
          </p:cNvPicPr>
          <p:nvPr/>
        </p:nvPicPr>
        <p:blipFill>
          <a:blip r:embed="rId3"/>
          <a:stretch>
            <a:fillRect/>
          </a:stretch>
        </p:blipFill>
        <p:spPr>
          <a:xfrm>
            <a:off x="2720047" y="623636"/>
            <a:ext cx="6751905" cy="5227773"/>
          </a:xfrm>
          <a:prstGeom prst="rect">
            <a:avLst/>
          </a:prstGeom>
        </p:spPr>
      </p:pic>
      <p:pic>
        <p:nvPicPr>
          <p:cNvPr id="7" name="Picture 6">
            <a:extLst>
              <a:ext uri="{FF2B5EF4-FFF2-40B4-BE49-F238E27FC236}">
                <a16:creationId xmlns:a16="http://schemas.microsoft.com/office/drawing/2014/main" id="{45D57790-2BED-60DF-595E-1A943B1C4F7B}"/>
              </a:ext>
            </a:extLst>
          </p:cNvPr>
          <p:cNvPicPr>
            <a:picLocks noChangeAspect="1"/>
          </p:cNvPicPr>
          <p:nvPr/>
        </p:nvPicPr>
        <p:blipFill>
          <a:blip r:embed="rId4"/>
          <a:stretch>
            <a:fillRect/>
          </a:stretch>
        </p:blipFill>
        <p:spPr>
          <a:xfrm>
            <a:off x="742502" y="433570"/>
            <a:ext cx="10341236" cy="1310754"/>
          </a:xfrm>
          <a:prstGeom prst="rect">
            <a:avLst/>
          </a:prstGeom>
        </p:spPr>
      </p:pic>
    </p:spTree>
    <p:extLst>
      <p:ext uri="{BB962C8B-B14F-4D97-AF65-F5344CB8AC3E}">
        <p14:creationId xmlns:p14="http://schemas.microsoft.com/office/powerpoint/2010/main" val="40211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85C1-70AB-9F0D-8E24-82D481830E5D}"/>
              </a:ext>
            </a:extLst>
          </p:cNvPr>
          <p:cNvSpPr>
            <a:spLocks noGrp="1"/>
          </p:cNvSpPr>
          <p:nvPr>
            <p:ph type="title"/>
          </p:nvPr>
        </p:nvSpPr>
        <p:spPr>
          <a:xfrm>
            <a:off x="492760" y="155812"/>
            <a:ext cx="9792208" cy="1527078"/>
          </a:xfrm>
        </p:spPr>
        <p:txBody>
          <a:bodyPr>
            <a:normAutofit/>
          </a:bodyPr>
          <a:lstStyle/>
          <a:p>
            <a:r>
              <a:rPr lang="en-US" dirty="0"/>
              <a:t>Case 1:</a:t>
            </a:r>
          </a:p>
        </p:txBody>
      </p:sp>
      <p:sp>
        <p:nvSpPr>
          <p:cNvPr id="3" name="Content Placeholder 2">
            <a:extLst>
              <a:ext uri="{FF2B5EF4-FFF2-40B4-BE49-F238E27FC236}">
                <a16:creationId xmlns:a16="http://schemas.microsoft.com/office/drawing/2014/main" id="{D4732F0D-9111-FC3F-376A-6BD7B60D5361}"/>
              </a:ext>
            </a:extLst>
          </p:cNvPr>
          <p:cNvSpPr>
            <a:spLocks noGrp="1"/>
          </p:cNvSpPr>
          <p:nvPr>
            <p:ph idx="1"/>
          </p:nvPr>
        </p:nvSpPr>
        <p:spPr>
          <a:xfrm>
            <a:off x="525600" y="1696153"/>
            <a:ext cx="10943589" cy="4133170"/>
          </a:xfrm>
        </p:spPr>
        <p:txBody>
          <a:bodyPr>
            <a:normAutofit/>
          </a:bodyPr>
          <a:lstStyle/>
          <a:p>
            <a:r>
              <a:rPr lang="en-US" dirty="0"/>
              <a:t>Ana is a 64-year-old woman with PMH depression, anxiety, ADHD, insomnia not currently established with a psychiatrist, also with chronic pain on oxycodone presents for first meeting upon transfer to new PCP</a:t>
            </a:r>
          </a:p>
          <a:p>
            <a:r>
              <a:rPr lang="en-US" dirty="0"/>
              <a:t>Previously prescribed oxycodone 5mg #84 for 28 day supply, clonazepam 0.5mg BID prn, and dextroamphetamine-amphetamine 10mg 20mg BID</a:t>
            </a:r>
          </a:p>
          <a:p>
            <a:r>
              <a:rPr lang="en-US" dirty="0"/>
              <a:t>Note that clonazepam and dextroamphetamine-amphetamine were prescribed by an outside psychiatrist until a few months ago</a:t>
            </a:r>
          </a:p>
        </p:txBody>
      </p:sp>
    </p:spTree>
    <p:extLst>
      <p:ext uri="{BB962C8B-B14F-4D97-AF65-F5344CB8AC3E}">
        <p14:creationId xmlns:p14="http://schemas.microsoft.com/office/powerpoint/2010/main" val="400981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3"/>
          <p:cNvSpPr>
            <a:spLocks noGrp="1" noChangeArrowheads="1"/>
          </p:cNvSpPr>
          <p:nvPr>
            <p:ph sz="quarter" idx="13"/>
          </p:nvPr>
        </p:nvSpPr>
        <p:spPr>
          <a:xfrm>
            <a:off x="381000" y="1066800"/>
            <a:ext cx="11582400" cy="5334927"/>
          </a:xfrm>
        </p:spPr>
        <p:txBody>
          <a:bodyPr/>
          <a:lstStyle/>
          <a:p>
            <a:pPr marL="0" indent="0" eaLnBrk="1" hangingPunct="1">
              <a:buNone/>
            </a:pPr>
            <a:r>
              <a:rPr lang="en-US" sz="2800" dirty="0">
                <a:solidFill>
                  <a:schemeClr val="accent2"/>
                </a:solidFill>
              </a:rPr>
              <a:t>Five core principles to guide implementation:</a:t>
            </a:r>
          </a:p>
          <a:p>
            <a:pPr marL="457200" indent="-457200" eaLnBrk="1" hangingPunct="1">
              <a:buAutoNum type="arabicParenR"/>
            </a:pPr>
            <a:r>
              <a:rPr lang="en-US" sz="2400" dirty="0"/>
              <a:t>Acute, subacute, and chronic pain needs to be appropriately assessed and treated.</a:t>
            </a:r>
          </a:p>
          <a:p>
            <a:pPr marL="457200" indent="-457200" eaLnBrk="1" hangingPunct="1">
              <a:buAutoNum type="arabicParenR"/>
            </a:pPr>
            <a:endParaRPr lang="en-US" sz="2400" dirty="0"/>
          </a:p>
          <a:p>
            <a:pPr marL="457200" indent="-457200" eaLnBrk="1" hangingPunct="1">
              <a:buAutoNum type="arabicParenR"/>
            </a:pPr>
            <a:r>
              <a:rPr lang="en-US" sz="2400" dirty="0"/>
              <a:t>Pain should be addressed with a multimodal and multidisciplinary approach.</a:t>
            </a:r>
          </a:p>
          <a:p>
            <a:pPr marL="457200" indent="-457200" eaLnBrk="1" hangingPunct="1">
              <a:buAutoNum type="arabicParenR"/>
            </a:pPr>
            <a:endParaRPr lang="en-US" sz="2400" dirty="0"/>
          </a:p>
          <a:p>
            <a:pPr marL="457200" indent="-457200" eaLnBrk="1" hangingPunct="1">
              <a:buAutoNum type="arabicParenR"/>
            </a:pPr>
            <a:r>
              <a:rPr lang="en-US" sz="2400" dirty="0"/>
              <a:t>Care should be patient-centered, and guidelines should support, not supplant, that goal.</a:t>
            </a:r>
          </a:p>
          <a:p>
            <a:pPr marL="457200" indent="-457200" eaLnBrk="1" hangingPunct="1">
              <a:buAutoNum type="arabicParenR"/>
            </a:pPr>
            <a:endParaRPr lang="en-US" sz="2400" dirty="0"/>
          </a:p>
          <a:p>
            <a:pPr marL="457200" indent="-457200" eaLnBrk="1" hangingPunct="1">
              <a:buAutoNum type="arabicParenR"/>
            </a:pPr>
            <a:r>
              <a:rPr lang="en-US" sz="2400" dirty="0"/>
              <a:t>Special attention should be given to avoid misapplying recommendations beyond their intended use.</a:t>
            </a:r>
          </a:p>
          <a:p>
            <a:pPr marL="457200" indent="-457200" eaLnBrk="1" hangingPunct="1">
              <a:buAutoNum type="arabicParenR"/>
            </a:pPr>
            <a:endParaRPr lang="en-US" sz="2400" dirty="0"/>
          </a:p>
          <a:p>
            <a:pPr marL="457200" indent="-457200" eaLnBrk="1" hangingPunct="1">
              <a:buAutoNum type="arabicParenR"/>
            </a:pPr>
            <a:r>
              <a:rPr lang="en-US" sz="2400" dirty="0"/>
              <a:t>Clinicians, practices, health systems, and payers should vigilantly attend to health inequities in pain care.</a:t>
            </a:r>
          </a:p>
        </p:txBody>
      </p:sp>
      <p:sp>
        <p:nvSpPr>
          <p:cNvPr id="5" name="Rectangle 2">
            <a:extLst>
              <a:ext uri="{FF2B5EF4-FFF2-40B4-BE49-F238E27FC236}">
                <a16:creationId xmlns:a16="http://schemas.microsoft.com/office/drawing/2014/main" id="{FFB3639D-0B28-F5E2-A862-7FF73F8C5563}"/>
              </a:ext>
            </a:extLst>
          </p:cNvPr>
          <p:cNvSpPr>
            <a:spLocks noGrp="1" noChangeArrowheads="1"/>
          </p:cNvSpPr>
          <p:nvPr>
            <p:ph type="title"/>
          </p:nvPr>
        </p:nvSpPr>
        <p:spPr>
          <a:xfrm>
            <a:off x="561975" y="170852"/>
            <a:ext cx="11068050" cy="788372"/>
          </a:xfrm>
        </p:spPr>
        <p:txBody>
          <a:bodyPr>
            <a:noAutofit/>
          </a:bodyPr>
          <a:lstStyle/>
          <a:p>
            <a:pPr eaLnBrk="1" hangingPunct="1">
              <a:defRPr/>
            </a:pPr>
            <a:r>
              <a:rPr lang="en-US" sz="3600" dirty="0">
                <a:solidFill>
                  <a:schemeClr val="accent3"/>
                </a:solidFill>
              </a:rPr>
              <a:t>2022 CDC guidelines</a:t>
            </a:r>
          </a:p>
        </p:txBody>
      </p:sp>
    </p:spTree>
    <p:extLst>
      <p:ext uri="{BB962C8B-B14F-4D97-AF65-F5344CB8AC3E}">
        <p14:creationId xmlns:p14="http://schemas.microsoft.com/office/powerpoint/2010/main" val="392881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9C864-A60C-5A39-2814-171112DF5F56}"/>
              </a:ext>
            </a:extLst>
          </p:cNvPr>
          <p:cNvPicPr>
            <a:picLocks noChangeAspect="1"/>
          </p:cNvPicPr>
          <p:nvPr/>
        </p:nvPicPr>
        <p:blipFill>
          <a:blip r:embed="rId3"/>
          <a:stretch>
            <a:fillRect/>
          </a:stretch>
        </p:blipFill>
        <p:spPr>
          <a:xfrm>
            <a:off x="5912178" y="2123258"/>
            <a:ext cx="5930826" cy="2057400"/>
          </a:xfrm>
          <a:prstGeom prst="rect">
            <a:avLst/>
          </a:prstGeom>
        </p:spPr>
      </p:pic>
      <p:sp>
        <p:nvSpPr>
          <p:cNvPr id="7" name="TextBox 6">
            <a:extLst>
              <a:ext uri="{FF2B5EF4-FFF2-40B4-BE49-F238E27FC236}">
                <a16:creationId xmlns:a16="http://schemas.microsoft.com/office/drawing/2014/main" id="{57E72E2F-A9C7-BFBA-C45A-02E3C08BA8ED}"/>
              </a:ext>
            </a:extLst>
          </p:cNvPr>
          <p:cNvSpPr txBox="1"/>
          <p:nvPr/>
        </p:nvSpPr>
        <p:spPr>
          <a:xfrm>
            <a:off x="6283898" y="1676400"/>
            <a:ext cx="5187386" cy="369332"/>
          </a:xfrm>
          <a:prstGeom prst="rect">
            <a:avLst/>
          </a:prstGeom>
          <a:noFill/>
        </p:spPr>
        <p:txBody>
          <a:bodyPr wrap="square" rtlCol="0">
            <a:spAutoFit/>
          </a:bodyPr>
          <a:lstStyle/>
          <a:p>
            <a:pPr algn="ctr"/>
            <a:r>
              <a:rPr lang="en-US" sz="1800" dirty="0">
                <a:solidFill>
                  <a:schemeClr val="tx2"/>
                </a:solidFill>
                <a:latin typeface="+mn-lt"/>
              </a:rPr>
              <a:t>PEG Scale for monitoring response to pain treatment</a:t>
            </a:r>
          </a:p>
        </p:txBody>
      </p:sp>
      <p:grpSp>
        <p:nvGrpSpPr>
          <p:cNvPr id="8" name="Group 7">
            <a:extLst>
              <a:ext uri="{FF2B5EF4-FFF2-40B4-BE49-F238E27FC236}">
                <a16:creationId xmlns:a16="http://schemas.microsoft.com/office/drawing/2014/main" id="{CD4DE164-1F0F-CF64-F91A-66ACC8392B71}"/>
              </a:ext>
            </a:extLst>
          </p:cNvPr>
          <p:cNvGrpSpPr/>
          <p:nvPr/>
        </p:nvGrpSpPr>
        <p:grpSpPr>
          <a:xfrm>
            <a:off x="533400" y="1589202"/>
            <a:ext cx="4599017" cy="3125512"/>
            <a:chOff x="8060553" y="2320065"/>
            <a:chExt cx="3733800" cy="3352800"/>
          </a:xfrm>
        </p:grpSpPr>
        <p:sp>
          <p:nvSpPr>
            <p:cNvPr id="9" name="Rectangle: Rounded Corners 8">
              <a:extLst>
                <a:ext uri="{FF2B5EF4-FFF2-40B4-BE49-F238E27FC236}">
                  <a16:creationId xmlns:a16="http://schemas.microsoft.com/office/drawing/2014/main" id="{B32E825F-FE5D-BA8B-B034-F54D3A538D00}"/>
                </a:ext>
              </a:extLst>
            </p:cNvPr>
            <p:cNvSpPr/>
            <p:nvPr/>
          </p:nvSpPr>
          <p:spPr>
            <a:xfrm>
              <a:off x="8060553" y="2320065"/>
              <a:ext cx="3733800" cy="33528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a:extLst>
                <a:ext uri="{FF2B5EF4-FFF2-40B4-BE49-F238E27FC236}">
                  <a16:creationId xmlns:a16="http://schemas.microsoft.com/office/drawing/2014/main" id="{845436A1-696E-EE0B-BDBF-5263C0AEA7DF}"/>
                </a:ext>
              </a:extLst>
            </p:cNvPr>
            <p:cNvSpPr txBox="1">
              <a:spLocks noChangeArrowheads="1"/>
            </p:cNvSpPr>
            <p:nvPr/>
          </p:nvSpPr>
          <p:spPr bwMode="auto">
            <a:xfrm>
              <a:off x="8153400" y="2438400"/>
              <a:ext cx="3426218" cy="323446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Font typeface="Arial" charset="0"/>
                <a:buChar char="•"/>
                <a:defRPr sz="3200"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eaLnBrk="1" hangingPunct="1">
                <a:buFont typeface="Arial" charset="0"/>
                <a:buNone/>
              </a:pPr>
              <a:r>
                <a:rPr lang="en-US" sz="2400" b="1" dirty="0"/>
                <a:t>Clinical Tools:</a:t>
              </a:r>
            </a:p>
            <a:p>
              <a:pPr eaLnBrk="1" hangingPunct="1">
                <a:buFontTx/>
                <a:buChar char="-"/>
              </a:pPr>
              <a:endParaRPr lang="en-US" sz="2000" i="0" dirty="0"/>
            </a:p>
            <a:p>
              <a:pPr eaLnBrk="1" hangingPunct="1">
                <a:buFontTx/>
                <a:buChar char="-"/>
              </a:pPr>
              <a:r>
                <a:rPr lang="en-US" sz="2000" i="0" dirty="0"/>
                <a:t>PEG scale </a:t>
              </a:r>
            </a:p>
            <a:p>
              <a:pPr lvl="1" eaLnBrk="1" hangingPunct="1">
                <a:buFont typeface="Arial" panose="020B0604020202020204" pitchFamily="34" charset="0"/>
                <a:buChar char="•"/>
              </a:pPr>
              <a:r>
                <a:rPr lang="en-US" sz="1800" i="0" dirty="0"/>
                <a:t>Validated in primary care (Krebs, 2009)</a:t>
              </a:r>
            </a:p>
            <a:p>
              <a:pPr lvl="1" eaLnBrk="1" hangingPunct="1">
                <a:buFont typeface="Arial" panose="020B0604020202020204" pitchFamily="34" charset="0"/>
                <a:buChar char="•"/>
              </a:pPr>
              <a:r>
                <a:rPr lang="en-US" sz="1800" i="0" dirty="0"/>
                <a:t>Change of ~30% average score on subscales is considered clinically meaningful (Ostelo, 2008)</a:t>
              </a:r>
            </a:p>
          </p:txBody>
        </p:sp>
      </p:grpSp>
      <p:sp>
        <p:nvSpPr>
          <p:cNvPr id="4" name="TextBox 3">
            <a:extLst>
              <a:ext uri="{FF2B5EF4-FFF2-40B4-BE49-F238E27FC236}">
                <a16:creationId xmlns:a16="http://schemas.microsoft.com/office/drawing/2014/main" id="{D46D38AE-87FE-BD6B-6486-1554E1DD08D8}"/>
              </a:ext>
            </a:extLst>
          </p:cNvPr>
          <p:cNvSpPr txBox="1"/>
          <p:nvPr/>
        </p:nvSpPr>
        <p:spPr>
          <a:xfrm>
            <a:off x="6629400" y="4289560"/>
            <a:ext cx="4352887" cy="461665"/>
          </a:xfrm>
          <a:prstGeom prst="rect">
            <a:avLst/>
          </a:prstGeom>
          <a:noFill/>
        </p:spPr>
        <p:txBody>
          <a:bodyPr wrap="square" rtlCol="0">
            <a:spAutoFit/>
          </a:bodyPr>
          <a:lstStyle/>
          <a:p>
            <a:pPr algn="ctr"/>
            <a:r>
              <a:rPr lang="en-US" sz="1200" dirty="0">
                <a:latin typeface="+mn-lt"/>
              </a:rPr>
              <a:t>Above from: </a:t>
            </a:r>
            <a:r>
              <a:rPr lang="en-US" sz="1200" dirty="0">
                <a:hlinkClick r:id="rId4">
                  <a:extLst>
                    <a:ext uri="{A12FA001-AC4F-418D-AE19-62706E023703}">
                      <ahyp:hlinkClr xmlns:ahyp="http://schemas.microsoft.com/office/drawing/2018/hyperlinkcolor" val="tx"/>
                    </a:ext>
                  </a:extLst>
                </a:hlinkClick>
              </a:rPr>
              <a:t>Clinical Tools for Primary Care Providers | CDC's Response to the Opioid Overdose Epidemic | CDC</a:t>
            </a:r>
            <a:endParaRPr lang="en-US" sz="1200" dirty="0">
              <a:latin typeface="+mn-lt"/>
            </a:endParaRPr>
          </a:p>
        </p:txBody>
      </p:sp>
    </p:spTree>
    <p:extLst>
      <p:ext uri="{BB962C8B-B14F-4D97-AF65-F5344CB8AC3E}">
        <p14:creationId xmlns:p14="http://schemas.microsoft.com/office/powerpoint/2010/main" val="2546356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FCE1-57B2-DD52-EA75-4A6B603B1C66}"/>
              </a:ext>
            </a:extLst>
          </p:cNvPr>
          <p:cNvSpPr>
            <a:spLocks noGrp="1"/>
          </p:cNvSpPr>
          <p:nvPr>
            <p:ph type="title"/>
          </p:nvPr>
        </p:nvSpPr>
        <p:spPr/>
        <p:txBody>
          <a:bodyPr>
            <a:normAutofit/>
          </a:bodyPr>
          <a:lstStyle/>
          <a:p>
            <a:r>
              <a:rPr lang="en-US" sz="4000" dirty="0"/>
              <a:t>“I want to be normal”</a:t>
            </a:r>
          </a:p>
        </p:txBody>
      </p:sp>
      <p:sp>
        <p:nvSpPr>
          <p:cNvPr id="3" name="Content Placeholder 2">
            <a:extLst>
              <a:ext uri="{FF2B5EF4-FFF2-40B4-BE49-F238E27FC236}">
                <a16:creationId xmlns:a16="http://schemas.microsoft.com/office/drawing/2014/main" id="{9AE2C1D0-405B-A4DE-2AF5-7F2930367EE8}"/>
              </a:ext>
            </a:extLst>
          </p:cNvPr>
          <p:cNvSpPr>
            <a:spLocks noGrp="1"/>
          </p:cNvSpPr>
          <p:nvPr>
            <p:ph idx="1"/>
          </p:nvPr>
        </p:nvSpPr>
        <p:spPr>
          <a:xfrm>
            <a:off x="796025" y="1690688"/>
            <a:ext cx="4052200" cy="3849624"/>
          </a:xfrm>
        </p:spPr>
        <p:txBody>
          <a:bodyPr>
            <a:normAutofit/>
          </a:bodyPr>
          <a:lstStyle/>
          <a:p>
            <a:r>
              <a:rPr lang="en-US" dirty="0"/>
              <a:t>Reports she has been supplementing prescribed oxycodone</a:t>
            </a:r>
          </a:p>
          <a:p>
            <a:r>
              <a:rPr lang="en-US" dirty="0"/>
              <a:t>Taking 60-90mg/day</a:t>
            </a:r>
          </a:p>
          <a:p>
            <a:r>
              <a:rPr lang="en-US" dirty="0"/>
              <a:t>Has read about buprenorphine and thinks it might be helpful for her</a:t>
            </a:r>
          </a:p>
          <a:p>
            <a:endParaRPr lang="en-US" dirty="0"/>
          </a:p>
        </p:txBody>
      </p:sp>
      <p:pic>
        <p:nvPicPr>
          <p:cNvPr id="4" name="Picture 3">
            <a:extLst>
              <a:ext uri="{FF2B5EF4-FFF2-40B4-BE49-F238E27FC236}">
                <a16:creationId xmlns:a16="http://schemas.microsoft.com/office/drawing/2014/main" id="{52CFAF4C-9F1B-A825-60D7-BC60EF103947}"/>
              </a:ext>
            </a:extLst>
          </p:cNvPr>
          <p:cNvPicPr>
            <a:picLocks noChangeAspect="1"/>
          </p:cNvPicPr>
          <p:nvPr/>
        </p:nvPicPr>
        <p:blipFill>
          <a:blip r:embed="rId3"/>
          <a:stretch>
            <a:fillRect/>
          </a:stretch>
        </p:blipFill>
        <p:spPr>
          <a:xfrm>
            <a:off x="5291825" y="1351543"/>
            <a:ext cx="6252475" cy="4699114"/>
          </a:xfrm>
          <a:prstGeom prst="rect">
            <a:avLst/>
          </a:prstGeom>
        </p:spPr>
      </p:pic>
      <p:pic>
        <p:nvPicPr>
          <p:cNvPr id="6" name="Graphic 5" descr="Checkmark with solid fill">
            <a:extLst>
              <a:ext uri="{FF2B5EF4-FFF2-40B4-BE49-F238E27FC236}">
                <a16:creationId xmlns:a16="http://schemas.microsoft.com/office/drawing/2014/main" id="{A1A473C9-A8E7-E7EF-6975-8F23AF2965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425" y="1384877"/>
            <a:ext cx="590550" cy="590550"/>
          </a:xfrm>
          <a:prstGeom prst="rect">
            <a:avLst/>
          </a:prstGeom>
        </p:spPr>
      </p:pic>
      <p:pic>
        <p:nvPicPr>
          <p:cNvPr id="7" name="Graphic 6" descr="Checkmark with solid fill">
            <a:extLst>
              <a:ext uri="{FF2B5EF4-FFF2-40B4-BE49-F238E27FC236}">
                <a16:creationId xmlns:a16="http://schemas.microsoft.com/office/drawing/2014/main" id="{03F7006F-80B9-0DFF-1B41-C2B7D5F530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6375" y="1794452"/>
            <a:ext cx="590550" cy="590550"/>
          </a:xfrm>
          <a:prstGeom prst="rect">
            <a:avLst/>
          </a:prstGeom>
        </p:spPr>
      </p:pic>
      <p:pic>
        <p:nvPicPr>
          <p:cNvPr id="8" name="Graphic 7" descr="Checkmark with solid fill">
            <a:extLst>
              <a:ext uri="{FF2B5EF4-FFF2-40B4-BE49-F238E27FC236}">
                <a16:creationId xmlns:a16="http://schemas.microsoft.com/office/drawing/2014/main" id="{7FC60354-23E8-39C8-9E8F-105D882F4F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0925" y="5108802"/>
            <a:ext cx="590550" cy="590550"/>
          </a:xfrm>
          <a:prstGeom prst="rect">
            <a:avLst/>
          </a:prstGeom>
        </p:spPr>
      </p:pic>
      <p:pic>
        <p:nvPicPr>
          <p:cNvPr id="9" name="Graphic 8" descr="Checkmark with solid fill">
            <a:extLst>
              <a:ext uri="{FF2B5EF4-FFF2-40B4-BE49-F238E27FC236}">
                <a16:creationId xmlns:a16="http://schemas.microsoft.com/office/drawing/2014/main" id="{06720317-2C87-7DA7-7EC7-4AAC928C97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425" y="4920585"/>
            <a:ext cx="590550" cy="590550"/>
          </a:xfrm>
          <a:prstGeom prst="rect">
            <a:avLst/>
          </a:prstGeom>
        </p:spPr>
      </p:pic>
      <p:pic>
        <p:nvPicPr>
          <p:cNvPr id="5" name="Graphic 4" descr="Checkmark with solid fill">
            <a:extLst>
              <a:ext uri="{FF2B5EF4-FFF2-40B4-BE49-F238E27FC236}">
                <a16:creationId xmlns:a16="http://schemas.microsoft.com/office/drawing/2014/main" id="{0D08294F-CE89-8DC2-9D25-DFEDBFF3D6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3250" y="3575397"/>
            <a:ext cx="590550" cy="590550"/>
          </a:xfrm>
          <a:prstGeom prst="rect">
            <a:avLst/>
          </a:prstGeom>
        </p:spPr>
      </p:pic>
      <p:pic>
        <p:nvPicPr>
          <p:cNvPr id="11" name="Graphic 10" descr="Checkmark with solid fill">
            <a:extLst>
              <a:ext uri="{FF2B5EF4-FFF2-40B4-BE49-F238E27FC236}">
                <a16:creationId xmlns:a16="http://schemas.microsoft.com/office/drawing/2014/main" id="{310AB252-06C6-5294-4985-ACCACE8BD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05425" y="3191520"/>
            <a:ext cx="590550" cy="590550"/>
          </a:xfrm>
          <a:prstGeom prst="rect">
            <a:avLst/>
          </a:prstGeom>
        </p:spPr>
      </p:pic>
    </p:spTree>
    <p:extLst>
      <p:ext uri="{BB962C8B-B14F-4D97-AF65-F5344CB8AC3E}">
        <p14:creationId xmlns:p14="http://schemas.microsoft.com/office/powerpoint/2010/main" val="15543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D73C-0985-6BD8-5AD9-8C732E3141AC}"/>
              </a:ext>
            </a:extLst>
          </p:cNvPr>
          <p:cNvSpPr>
            <a:spLocks noGrp="1"/>
          </p:cNvSpPr>
          <p:nvPr>
            <p:ph type="title"/>
          </p:nvPr>
        </p:nvSpPr>
        <p:spPr/>
        <p:txBody>
          <a:bodyPr/>
          <a:lstStyle/>
          <a:p>
            <a:r>
              <a:rPr lang="en-US" dirty="0"/>
              <a:t>Do you…?</a:t>
            </a:r>
          </a:p>
        </p:txBody>
      </p:sp>
      <p:sp>
        <p:nvSpPr>
          <p:cNvPr id="3" name="Content Placeholder 2">
            <a:extLst>
              <a:ext uri="{FF2B5EF4-FFF2-40B4-BE49-F238E27FC236}">
                <a16:creationId xmlns:a16="http://schemas.microsoft.com/office/drawing/2014/main" id="{BC038ABF-C304-B837-7F06-5E9DBC7F36AF}"/>
              </a:ext>
            </a:extLst>
          </p:cNvPr>
          <p:cNvSpPr>
            <a:spLocks noGrp="1"/>
          </p:cNvSpPr>
          <p:nvPr>
            <p:ph idx="1"/>
          </p:nvPr>
        </p:nvSpPr>
        <p:spPr/>
        <p:txBody>
          <a:bodyPr/>
          <a:lstStyle/>
          <a:p>
            <a:r>
              <a:rPr lang="en-US" dirty="0"/>
              <a:t>A: Send her to acute inpatient medically-monitored withdrawal (“Detox”)</a:t>
            </a:r>
          </a:p>
          <a:p>
            <a:r>
              <a:rPr lang="en-US" dirty="0"/>
              <a:t>B: Explore her reasons for use and prescribe naloxone (Narcan)</a:t>
            </a:r>
          </a:p>
          <a:p>
            <a:r>
              <a:rPr lang="en-US" dirty="0"/>
              <a:t>C: Do not prescribe buprenorphine because she is also taking benzodiazepines</a:t>
            </a:r>
          </a:p>
          <a:p>
            <a:r>
              <a:rPr lang="en-US" dirty="0"/>
              <a:t>D: Prescribe buprenorphine </a:t>
            </a:r>
          </a:p>
          <a:p>
            <a:r>
              <a:rPr lang="en-US" dirty="0"/>
              <a:t>E: Send her to an outpatient treatment program (OTP) for methadone </a:t>
            </a:r>
          </a:p>
          <a:p>
            <a:r>
              <a:rPr lang="en-US" dirty="0"/>
              <a:t>F: Refer to behavioral health</a:t>
            </a:r>
          </a:p>
        </p:txBody>
      </p:sp>
    </p:spTree>
    <p:extLst>
      <p:ext uri="{BB962C8B-B14F-4D97-AF65-F5344CB8AC3E}">
        <p14:creationId xmlns:p14="http://schemas.microsoft.com/office/powerpoint/2010/main" val="312226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9DB0-A62C-F0B5-C19D-C45B0B23910E}"/>
              </a:ext>
            </a:extLst>
          </p:cNvPr>
          <p:cNvSpPr>
            <a:spLocks noGrp="1"/>
          </p:cNvSpPr>
          <p:nvPr>
            <p:ph type="title"/>
          </p:nvPr>
        </p:nvSpPr>
        <p:spPr>
          <a:xfrm>
            <a:off x="636250" y="241997"/>
            <a:ext cx="9792208" cy="1527078"/>
          </a:xfrm>
        </p:spPr>
        <p:txBody>
          <a:bodyPr>
            <a:normAutofit/>
          </a:bodyPr>
          <a:lstStyle/>
          <a:p>
            <a:r>
              <a:rPr lang="en-US" dirty="0"/>
              <a:t>Buprenorphine is a partial agonist</a:t>
            </a:r>
          </a:p>
        </p:txBody>
      </p:sp>
      <p:pic>
        <p:nvPicPr>
          <p:cNvPr id="4" name="Content Placeholder 5">
            <a:extLst>
              <a:ext uri="{FF2B5EF4-FFF2-40B4-BE49-F238E27FC236}">
                <a16:creationId xmlns:a16="http://schemas.microsoft.com/office/drawing/2014/main" id="{1461BABC-2B25-2563-1117-112B0E91D8EE}"/>
              </a:ext>
            </a:extLst>
          </p:cNvPr>
          <p:cNvPicPr>
            <a:picLocks noChangeAspect="1"/>
          </p:cNvPicPr>
          <p:nvPr/>
        </p:nvPicPr>
        <p:blipFill rotWithShape="1">
          <a:blip r:embed="rId2">
            <a:extLst>
              <a:ext uri="{28A0092B-C50C-407E-A947-70E740481C1C}">
                <a14:useLocalDpi xmlns:a14="http://schemas.microsoft.com/office/drawing/2010/main" val="0"/>
              </a:ext>
            </a:extLst>
          </a:blip>
          <a:srcRect l="11728" t="14028" r="10616" b="3285"/>
          <a:stretch/>
        </p:blipFill>
        <p:spPr>
          <a:xfrm>
            <a:off x="6708804" y="1769075"/>
            <a:ext cx="4670247" cy="3537025"/>
          </a:xfrm>
          <a:prstGeom prst="rect">
            <a:avLst/>
          </a:prstGeom>
        </p:spPr>
      </p:pic>
      <p:pic>
        <p:nvPicPr>
          <p:cNvPr id="12" name="Picture 11">
            <a:extLst>
              <a:ext uri="{FF2B5EF4-FFF2-40B4-BE49-F238E27FC236}">
                <a16:creationId xmlns:a16="http://schemas.microsoft.com/office/drawing/2014/main" id="{2894DA7E-98F8-8413-F82D-AB396D230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49" y="1769075"/>
            <a:ext cx="3982892" cy="3408362"/>
          </a:xfrm>
          <a:prstGeom prst="rect">
            <a:avLst/>
          </a:prstGeom>
        </p:spPr>
      </p:pic>
      <p:sp>
        <p:nvSpPr>
          <p:cNvPr id="16" name="TextBox 15">
            <a:extLst>
              <a:ext uri="{FF2B5EF4-FFF2-40B4-BE49-F238E27FC236}">
                <a16:creationId xmlns:a16="http://schemas.microsoft.com/office/drawing/2014/main" id="{19BDCF4C-C7BC-A559-1E6D-E350B1805AF8}"/>
              </a:ext>
            </a:extLst>
          </p:cNvPr>
          <p:cNvSpPr txBox="1"/>
          <p:nvPr/>
        </p:nvSpPr>
        <p:spPr>
          <a:xfrm>
            <a:off x="167328" y="6230953"/>
            <a:ext cx="6541476" cy="369332"/>
          </a:xfrm>
          <a:prstGeom prst="rect">
            <a:avLst/>
          </a:prstGeom>
          <a:noFill/>
        </p:spPr>
        <p:txBody>
          <a:bodyPr wrap="square">
            <a:spAutoFit/>
          </a:bodyPr>
          <a:lstStyle/>
          <a:p>
            <a:r>
              <a:rPr lang="de-DE" dirty="0"/>
              <a:t>Chen L, Mao J; Anesthesiology 05 2014, Vol.120, 1262-1274</a:t>
            </a:r>
          </a:p>
        </p:txBody>
      </p:sp>
      <p:sp>
        <p:nvSpPr>
          <p:cNvPr id="20" name="TextBox 19">
            <a:extLst>
              <a:ext uri="{FF2B5EF4-FFF2-40B4-BE49-F238E27FC236}">
                <a16:creationId xmlns:a16="http://schemas.microsoft.com/office/drawing/2014/main" id="{8B657210-C8CB-E5CF-B51D-7075BB619672}"/>
              </a:ext>
            </a:extLst>
          </p:cNvPr>
          <p:cNvSpPr txBox="1"/>
          <p:nvPr/>
        </p:nvSpPr>
        <p:spPr>
          <a:xfrm>
            <a:off x="6307015" y="5953954"/>
            <a:ext cx="6096000" cy="646331"/>
          </a:xfrm>
          <a:prstGeom prst="rect">
            <a:avLst/>
          </a:prstGeom>
          <a:noFill/>
        </p:spPr>
        <p:txBody>
          <a:bodyPr wrap="square">
            <a:spAutoFit/>
          </a:bodyPr>
          <a:lstStyle/>
          <a:p>
            <a:r>
              <a:rPr lang="en-US" sz="1800" dirty="0"/>
              <a:t>Volpe: Regulatory Toxicology and Pharmacology : RTP, 06 Jan  2011, 59(3):385-390</a:t>
            </a:r>
          </a:p>
        </p:txBody>
      </p:sp>
    </p:spTree>
    <p:extLst>
      <p:ext uri="{BB962C8B-B14F-4D97-AF65-F5344CB8AC3E}">
        <p14:creationId xmlns:p14="http://schemas.microsoft.com/office/powerpoint/2010/main" val="1266882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2C45-FC36-7C48-9748-982EC8F0E666}"/>
              </a:ext>
            </a:extLst>
          </p:cNvPr>
          <p:cNvSpPr>
            <a:spLocks noGrp="1"/>
          </p:cNvSpPr>
          <p:nvPr>
            <p:ph type="title"/>
          </p:nvPr>
        </p:nvSpPr>
        <p:spPr>
          <a:xfrm>
            <a:off x="1175512" y="247832"/>
            <a:ext cx="9792208" cy="1527078"/>
          </a:xfrm>
        </p:spPr>
        <p:txBody>
          <a:bodyPr>
            <a:normAutofit/>
          </a:bodyPr>
          <a:lstStyle/>
          <a:p>
            <a:r>
              <a:rPr lang="en-US" dirty="0"/>
              <a:t>“Classic” Induction</a:t>
            </a:r>
          </a:p>
        </p:txBody>
      </p:sp>
      <p:sp>
        <p:nvSpPr>
          <p:cNvPr id="3" name="Content Placeholder 2">
            <a:extLst>
              <a:ext uri="{FF2B5EF4-FFF2-40B4-BE49-F238E27FC236}">
                <a16:creationId xmlns:a16="http://schemas.microsoft.com/office/drawing/2014/main" id="{6D596F66-AB8A-3D5F-6D0F-8B4E9E7AD181}"/>
              </a:ext>
            </a:extLst>
          </p:cNvPr>
          <p:cNvSpPr>
            <a:spLocks noGrp="1"/>
          </p:cNvSpPr>
          <p:nvPr>
            <p:ph idx="1"/>
          </p:nvPr>
        </p:nvSpPr>
        <p:spPr>
          <a:xfrm>
            <a:off x="259080" y="6473952"/>
            <a:ext cx="5149088" cy="366124"/>
          </a:xfrm>
        </p:spPr>
        <p:txBody>
          <a:bodyPr>
            <a:normAutofit fontScale="77500" lnSpcReduction="20000"/>
          </a:bodyPr>
          <a:lstStyle/>
          <a:p>
            <a:pPr marL="0" indent="0">
              <a:buNone/>
            </a:pPr>
            <a:r>
              <a:rPr lang="en-US" dirty="0"/>
              <a:t>SAMHSA Buprenorphine Quick Start Guide</a:t>
            </a:r>
          </a:p>
        </p:txBody>
      </p:sp>
      <p:pic>
        <p:nvPicPr>
          <p:cNvPr id="6" name="Picture 5">
            <a:extLst>
              <a:ext uri="{FF2B5EF4-FFF2-40B4-BE49-F238E27FC236}">
                <a16:creationId xmlns:a16="http://schemas.microsoft.com/office/drawing/2014/main" id="{9140BA34-916D-CDF6-6FB7-16D8437692DE}"/>
              </a:ext>
            </a:extLst>
          </p:cNvPr>
          <p:cNvPicPr>
            <a:picLocks noChangeAspect="1"/>
          </p:cNvPicPr>
          <p:nvPr/>
        </p:nvPicPr>
        <p:blipFill>
          <a:blip r:embed="rId3"/>
          <a:stretch>
            <a:fillRect/>
          </a:stretch>
        </p:blipFill>
        <p:spPr>
          <a:xfrm>
            <a:off x="1882782" y="1305328"/>
            <a:ext cx="8426435" cy="4815106"/>
          </a:xfrm>
          <a:prstGeom prst="rect">
            <a:avLst/>
          </a:prstGeom>
        </p:spPr>
      </p:pic>
      <p:cxnSp>
        <p:nvCxnSpPr>
          <p:cNvPr id="5" name="Straight Arrow Connector 4">
            <a:extLst>
              <a:ext uri="{FF2B5EF4-FFF2-40B4-BE49-F238E27FC236}">
                <a16:creationId xmlns:a16="http://schemas.microsoft.com/office/drawing/2014/main" id="{E40CDEEA-2878-1490-E636-0D123D12ACA7}"/>
              </a:ext>
            </a:extLst>
          </p:cNvPr>
          <p:cNvCxnSpPr/>
          <p:nvPr/>
        </p:nvCxnSpPr>
        <p:spPr>
          <a:xfrm>
            <a:off x="1280160" y="4702629"/>
            <a:ext cx="60262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227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rying face with solid fill with solid fill">
            <a:extLst>
              <a:ext uri="{FF2B5EF4-FFF2-40B4-BE49-F238E27FC236}">
                <a16:creationId xmlns:a16="http://schemas.microsoft.com/office/drawing/2014/main" id="{574FC74B-C0AB-2F93-C143-3E82B09ED3A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825" y="3874783"/>
            <a:ext cx="914400" cy="914400"/>
          </a:xfrm>
        </p:spPr>
      </p:pic>
      <p:pic>
        <p:nvPicPr>
          <p:cNvPr id="2050" name="Picture 2">
            <a:extLst>
              <a:ext uri="{FF2B5EF4-FFF2-40B4-BE49-F238E27FC236}">
                <a16:creationId xmlns:a16="http://schemas.microsoft.com/office/drawing/2014/main" id="{19862F01-F3BE-6716-B3C4-9C393986C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764" y="226665"/>
            <a:ext cx="8539560" cy="64046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D72CA8C-01B9-DB88-5272-2530FBF9BEDE}"/>
              </a:ext>
            </a:extLst>
          </p:cNvPr>
          <p:cNvSpPr/>
          <p:nvPr/>
        </p:nvSpPr>
        <p:spPr>
          <a:xfrm>
            <a:off x="5802923" y="3927233"/>
            <a:ext cx="339460"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475F18-8026-E2F7-0E4B-6DC1F7FB9DC1}"/>
              </a:ext>
            </a:extLst>
          </p:cNvPr>
          <p:cNvSpPr/>
          <p:nvPr/>
        </p:nvSpPr>
        <p:spPr>
          <a:xfrm>
            <a:off x="2220363" y="1492995"/>
            <a:ext cx="335269" cy="159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F594F4-367E-0605-4D0B-FF9488AB4F8C}"/>
              </a:ext>
            </a:extLst>
          </p:cNvPr>
          <p:cNvSpPr/>
          <p:nvPr/>
        </p:nvSpPr>
        <p:spPr>
          <a:xfrm>
            <a:off x="2220363" y="3183472"/>
            <a:ext cx="335270" cy="15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C70969-0112-CEB2-4113-69825A7FA32C}"/>
              </a:ext>
            </a:extLst>
          </p:cNvPr>
          <p:cNvSpPr/>
          <p:nvPr/>
        </p:nvSpPr>
        <p:spPr>
          <a:xfrm>
            <a:off x="2220362" y="2455653"/>
            <a:ext cx="335270" cy="15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C1C19B-5F3A-F76B-C6EB-9DA9E678923F}"/>
              </a:ext>
            </a:extLst>
          </p:cNvPr>
          <p:cNvSpPr/>
          <p:nvPr/>
        </p:nvSpPr>
        <p:spPr>
          <a:xfrm>
            <a:off x="2220362" y="3992044"/>
            <a:ext cx="335270" cy="127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620A353-1A27-3443-F987-C99F36AF7B9D}"/>
              </a:ext>
            </a:extLst>
          </p:cNvPr>
          <p:cNvSpPr/>
          <p:nvPr/>
        </p:nvSpPr>
        <p:spPr>
          <a:xfrm>
            <a:off x="2220360" y="5734043"/>
            <a:ext cx="253209" cy="215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C5C43C-DF19-581B-9BE0-BE9E0DB0D13E}"/>
              </a:ext>
            </a:extLst>
          </p:cNvPr>
          <p:cNvSpPr/>
          <p:nvPr/>
        </p:nvSpPr>
        <p:spPr>
          <a:xfrm>
            <a:off x="5882485" y="1492995"/>
            <a:ext cx="256218"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70BCA95-6CBD-8E1D-B45A-5D004B7027A0}"/>
              </a:ext>
            </a:extLst>
          </p:cNvPr>
          <p:cNvSpPr/>
          <p:nvPr/>
        </p:nvSpPr>
        <p:spPr>
          <a:xfrm>
            <a:off x="5803433" y="2376928"/>
            <a:ext cx="335270"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A718C3-4225-947A-962F-383B5B2B5699}"/>
              </a:ext>
            </a:extLst>
          </p:cNvPr>
          <p:cNvSpPr/>
          <p:nvPr/>
        </p:nvSpPr>
        <p:spPr>
          <a:xfrm>
            <a:off x="5803433" y="4654370"/>
            <a:ext cx="339460" cy="152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7F693DF-5ED7-D02D-97F7-5EDB79EAB937}"/>
              </a:ext>
            </a:extLst>
          </p:cNvPr>
          <p:cNvSpPr/>
          <p:nvPr/>
        </p:nvSpPr>
        <p:spPr>
          <a:xfrm>
            <a:off x="2220361" y="5042386"/>
            <a:ext cx="253209" cy="215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7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3" grpId="0" animBg="1"/>
      <p:bldP spid="24" grpId="0" animBg="1"/>
      <p:bldP spid="2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5FF2-6A23-9D81-5CC8-E24F30B81F4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C618A6A-E96C-37E6-B965-9E18FAD2B42D}"/>
              </a:ext>
            </a:extLst>
          </p:cNvPr>
          <p:cNvSpPr>
            <a:spLocks noGrp="1"/>
          </p:cNvSpPr>
          <p:nvPr>
            <p:ph idx="1"/>
          </p:nvPr>
        </p:nvSpPr>
        <p:spPr/>
        <p:txBody>
          <a:bodyPr>
            <a:normAutofit/>
          </a:bodyPr>
          <a:lstStyle/>
          <a:p>
            <a:r>
              <a:rPr lang="en-US" dirty="0"/>
              <a:t>Develop framework for discussion, evaluation, and management of substance use disorders as a chronic disease</a:t>
            </a:r>
          </a:p>
          <a:p>
            <a:r>
              <a:rPr lang="en-US" dirty="0"/>
              <a:t>Recognize the clinical importance of accurate patient-centered language</a:t>
            </a:r>
          </a:p>
          <a:p>
            <a:r>
              <a:rPr lang="en-US" dirty="0"/>
              <a:t>Diagnose and formulate a treatment plan for opioid use disorder using evidence-based and patient-centered approaches </a:t>
            </a:r>
          </a:p>
          <a:p>
            <a:r>
              <a:rPr lang="en-US" sz="2800" b="0" i="0" u="none" strike="noStrike" dirty="0">
                <a:solidFill>
                  <a:srgbClr val="000000"/>
                </a:solidFill>
                <a:effectLst/>
              </a:rPr>
              <a:t>Understand how to initiate buprenorphine in a primary care patient</a:t>
            </a:r>
          </a:p>
          <a:p>
            <a:r>
              <a:rPr lang="en-US" dirty="0">
                <a:solidFill>
                  <a:srgbClr val="000000"/>
                </a:solidFill>
              </a:rPr>
              <a:t>Describe the role of harm reduction and identify practical strategies to reduce harm in the </a:t>
            </a:r>
            <a:r>
              <a:rPr lang="en-US" sz="2800" b="0" i="0" dirty="0">
                <a:solidFill>
                  <a:srgbClr val="000000"/>
                </a:solidFill>
                <a:effectLst/>
              </a:rPr>
              <a:t>​care of individuals who use substances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33093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056C-D356-E241-2FF5-01F3FE54B6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727E5E-5AD3-3878-27BD-97A98910982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AF7D9ED-907A-F8D1-763C-00E8C6909D59}"/>
              </a:ext>
            </a:extLst>
          </p:cNvPr>
          <p:cNvPicPr>
            <a:picLocks noChangeAspect="1"/>
          </p:cNvPicPr>
          <p:nvPr/>
        </p:nvPicPr>
        <p:blipFill rotWithShape="1">
          <a:blip r:embed="rId2"/>
          <a:srcRect t="55913"/>
          <a:stretch/>
        </p:blipFill>
        <p:spPr>
          <a:xfrm>
            <a:off x="124320" y="1124135"/>
            <a:ext cx="12052100" cy="3036276"/>
          </a:xfrm>
          <a:prstGeom prst="rect">
            <a:avLst/>
          </a:prstGeom>
        </p:spPr>
      </p:pic>
      <p:sp>
        <p:nvSpPr>
          <p:cNvPr id="5" name="Oval 4">
            <a:extLst>
              <a:ext uri="{FF2B5EF4-FFF2-40B4-BE49-F238E27FC236}">
                <a16:creationId xmlns:a16="http://schemas.microsoft.com/office/drawing/2014/main" id="{6AD826AC-A586-3196-7E55-CA6497F2D69C}"/>
              </a:ext>
            </a:extLst>
          </p:cNvPr>
          <p:cNvSpPr/>
          <p:nvPr/>
        </p:nvSpPr>
        <p:spPr>
          <a:xfrm>
            <a:off x="8088923" y="1488831"/>
            <a:ext cx="3264877"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rying face with tears">
            <a:extLst>
              <a:ext uri="{FF2B5EF4-FFF2-40B4-BE49-F238E27FC236}">
                <a16:creationId xmlns:a16="http://schemas.microsoft.com/office/drawing/2014/main" id="{AFE929A8-7C97-7982-3AA5-A9EF38B36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3136" y="1444625"/>
            <a:ext cx="400050" cy="381000"/>
          </a:xfrm>
          <a:prstGeom prst="rect">
            <a:avLst/>
          </a:prstGeom>
        </p:spPr>
      </p:pic>
    </p:spTree>
    <p:extLst>
      <p:ext uri="{BB962C8B-B14F-4D97-AF65-F5344CB8AC3E}">
        <p14:creationId xmlns:p14="http://schemas.microsoft.com/office/powerpoint/2010/main" val="860492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16C72-D601-406B-D13F-0CA3D02E44EB}"/>
              </a:ext>
            </a:extLst>
          </p:cNvPr>
          <p:cNvSpPr>
            <a:spLocks noGrp="1"/>
          </p:cNvSpPr>
          <p:nvPr>
            <p:ph type="title"/>
          </p:nvPr>
        </p:nvSpPr>
        <p:spPr>
          <a:xfrm>
            <a:off x="841248" y="548640"/>
            <a:ext cx="3600860" cy="5431536"/>
          </a:xfrm>
        </p:spPr>
        <p:txBody>
          <a:bodyPr>
            <a:normAutofit/>
          </a:bodyPr>
          <a:lstStyle/>
          <a:p>
            <a:r>
              <a:rPr lang="en-US" sz="5400"/>
              <a:t>What is precipitated withdrawal?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47D791-BCA4-3165-E479-43C2D04ED6C1}"/>
              </a:ext>
            </a:extLst>
          </p:cNvPr>
          <p:cNvSpPr>
            <a:spLocks noGrp="1"/>
          </p:cNvSpPr>
          <p:nvPr>
            <p:ph idx="1"/>
          </p:nvPr>
        </p:nvSpPr>
        <p:spPr>
          <a:xfrm>
            <a:off x="5126418" y="552091"/>
            <a:ext cx="6224335" cy="5431536"/>
          </a:xfrm>
        </p:spPr>
        <p:txBody>
          <a:bodyPr anchor="ctr">
            <a:normAutofit/>
          </a:bodyPr>
          <a:lstStyle/>
          <a:p>
            <a:endParaRPr lang="en-US" sz="2200"/>
          </a:p>
        </p:txBody>
      </p:sp>
    </p:spTree>
    <p:extLst>
      <p:ext uri="{BB962C8B-B14F-4D97-AF65-F5344CB8AC3E}">
        <p14:creationId xmlns:p14="http://schemas.microsoft.com/office/powerpoint/2010/main" val="2403538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335F-6C62-9B61-A134-2C30D6DC7CC1}"/>
              </a:ext>
            </a:extLst>
          </p:cNvPr>
          <p:cNvSpPr>
            <a:spLocks noGrp="1"/>
          </p:cNvSpPr>
          <p:nvPr>
            <p:ph type="title"/>
          </p:nvPr>
        </p:nvSpPr>
        <p:spPr>
          <a:xfrm>
            <a:off x="1175512" y="870132"/>
            <a:ext cx="9792208" cy="1527078"/>
          </a:xfrm>
        </p:spPr>
        <p:txBody>
          <a:bodyPr>
            <a:normAutofit/>
          </a:bodyPr>
          <a:lstStyle/>
          <a:p>
            <a:r>
              <a:rPr lang="en-US" dirty="0"/>
              <a:t>Full Opioid Agonist</a:t>
            </a:r>
          </a:p>
        </p:txBody>
      </p:sp>
      <p:sp>
        <p:nvSpPr>
          <p:cNvPr id="3" name="Content Placeholder 2">
            <a:extLst>
              <a:ext uri="{FF2B5EF4-FFF2-40B4-BE49-F238E27FC236}">
                <a16:creationId xmlns:a16="http://schemas.microsoft.com/office/drawing/2014/main" id="{3AB91721-0641-E90D-F49F-40F9204BF710}"/>
              </a:ext>
            </a:extLst>
          </p:cNvPr>
          <p:cNvSpPr>
            <a:spLocks noGrp="1"/>
          </p:cNvSpPr>
          <p:nvPr>
            <p:ph idx="1"/>
          </p:nvPr>
        </p:nvSpPr>
        <p:spPr>
          <a:xfrm>
            <a:off x="1175512" y="2557849"/>
            <a:ext cx="9792208" cy="3407862"/>
          </a:xfrm>
        </p:spPr>
        <p:txBody>
          <a:bodyPr>
            <a:normAutofit/>
          </a:bodyPr>
          <a:lstStyle/>
          <a:p>
            <a:endParaRPr lang="en-US" dirty="0"/>
          </a:p>
        </p:txBody>
      </p:sp>
      <p:grpSp>
        <p:nvGrpSpPr>
          <p:cNvPr id="18" name="Group 17">
            <a:extLst>
              <a:ext uri="{FF2B5EF4-FFF2-40B4-BE49-F238E27FC236}">
                <a16:creationId xmlns:a16="http://schemas.microsoft.com/office/drawing/2014/main" id="{63F1B027-1198-568A-B485-BFC6536C7A47}"/>
              </a:ext>
            </a:extLst>
          </p:cNvPr>
          <p:cNvGrpSpPr/>
          <p:nvPr/>
        </p:nvGrpSpPr>
        <p:grpSpPr>
          <a:xfrm>
            <a:off x="8249080" y="3025074"/>
            <a:ext cx="2478358" cy="1236706"/>
            <a:chOff x="1738042" y="2517324"/>
            <a:chExt cx="2478358" cy="1236706"/>
          </a:xfrm>
        </p:grpSpPr>
        <p:pic>
          <p:nvPicPr>
            <p:cNvPr id="5" name="Picture 4">
              <a:extLst>
                <a:ext uri="{FF2B5EF4-FFF2-40B4-BE49-F238E27FC236}">
                  <a16:creationId xmlns:a16="http://schemas.microsoft.com/office/drawing/2014/main" id="{0F059F63-2AD3-8224-0C67-84D20737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042" y="2517324"/>
              <a:ext cx="2478358" cy="1236706"/>
            </a:xfrm>
            <a:prstGeom prst="rect">
              <a:avLst/>
            </a:prstGeom>
          </p:spPr>
        </p:pic>
        <p:grpSp>
          <p:nvGrpSpPr>
            <p:cNvPr id="6" name="Group 5">
              <a:extLst>
                <a:ext uri="{FF2B5EF4-FFF2-40B4-BE49-F238E27FC236}">
                  <a16:creationId xmlns:a16="http://schemas.microsoft.com/office/drawing/2014/main" id="{2ABEB6A9-4726-060C-504A-F117D81158EE}"/>
                </a:ext>
              </a:extLst>
            </p:cNvPr>
            <p:cNvGrpSpPr/>
            <p:nvPr/>
          </p:nvGrpSpPr>
          <p:grpSpPr>
            <a:xfrm rot="5400000">
              <a:off x="3261287" y="3161893"/>
              <a:ext cx="97993" cy="666125"/>
              <a:chOff x="0" y="0"/>
              <a:chExt cx="146106" cy="821192"/>
            </a:xfrm>
            <a:solidFill>
              <a:srgbClr val="000000"/>
            </a:solidFill>
          </p:grpSpPr>
          <p:sp>
            <p:nvSpPr>
              <p:cNvPr id="7" name="Oval 6">
                <a:extLst>
                  <a:ext uri="{FF2B5EF4-FFF2-40B4-BE49-F238E27FC236}">
                    <a16:creationId xmlns:a16="http://schemas.microsoft.com/office/drawing/2014/main" id="{60060E19-17BE-848B-EA9F-7FB2A48040B1}"/>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 name="Triangle 19">
                <a:extLst>
                  <a:ext uri="{FF2B5EF4-FFF2-40B4-BE49-F238E27FC236}">
                    <a16:creationId xmlns:a16="http://schemas.microsoft.com/office/drawing/2014/main" id="{DF3E1603-49F8-E91F-1517-CD03316B830F}"/>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17" name="Group 16">
            <a:extLst>
              <a:ext uri="{FF2B5EF4-FFF2-40B4-BE49-F238E27FC236}">
                <a16:creationId xmlns:a16="http://schemas.microsoft.com/office/drawing/2014/main" id="{F8FCF8CD-247F-C6B8-3405-DB4289D9C303}"/>
              </a:ext>
            </a:extLst>
          </p:cNvPr>
          <p:cNvGrpSpPr/>
          <p:nvPr/>
        </p:nvGrpSpPr>
        <p:grpSpPr>
          <a:xfrm>
            <a:off x="4012838" y="2907975"/>
            <a:ext cx="3324103" cy="1816078"/>
            <a:chOff x="6400800" y="5372568"/>
            <a:chExt cx="2694432" cy="1514929"/>
          </a:xfrm>
        </p:grpSpPr>
        <p:cxnSp>
          <p:nvCxnSpPr>
            <p:cNvPr id="11" name="Straight Connector 10">
              <a:extLst>
                <a:ext uri="{FF2B5EF4-FFF2-40B4-BE49-F238E27FC236}">
                  <a16:creationId xmlns:a16="http://schemas.microsoft.com/office/drawing/2014/main" id="{4558C177-D235-123E-F414-078B47C19935}"/>
                </a:ext>
              </a:extLst>
            </p:cNvPr>
            <p:cNvCxnSpPr/>
            <p:nvPr/>
          </p:nvCxnSpPr>
          <p:spPr>
            <a:xfrm flipH="1">
              <a:off x="6400800" y="5740027"/>
              <a:ext cx="173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F21A11-D795-890F-0319-E272728B1AB3}"/>
                </a:ext>
              </a:extLst>
            </p:cNvPr>
            <p:cNvCxnSpPr/>
            <p:nvPr/>
          </p:nvCxnSpPr>
          <p:spPr>
            <a:xfrm flipH="1">
              <a:off x="6400800" y="5917827"/>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001AC6-7E23-A116-4786-3B7B4C29A0FC}"/>
                </a:ext>
              </a:extLst>
            </p:cNvPr>
            <p:cNvCxnSpPr/>
            <p:nvPr/>
          </p:nvCxnSpPr>
          <p:spPr>
            <a:xfrm flipH="1">
              <a:off x="6400800" y="6100535"/>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F264AC-1ED3-1B98-4DD8-9E09A945A831}"/>
                </a:ext>
              </a:extLst>
            </p:cNvPr>
            <p:cNvCxnSpPr/>
            <p:nvPr/>
          </p:nvCxnSpPr>
          <p:spPr>
            <a:xfrm flipH="1" flipV="1">
              <a:off x="6400800" y="6260727"/>
              <a:ext cx="14605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8EB767-C815-93C7-8612-7D6B64F85EBA}"/>
                </a:ext>
              </a:extLst>
            </p:cNvPr>
            <p:cNvCxnSpPr/>
            <p:nvPr/>
          </p:nvCxnSpPr>
          <p:spPr>
            <a:xfrm flipH="1" flipV="1">
              <a:off x="6400800" y="6400427"/>
              <a:ext cx="20193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2" descr="ttps://www.easylinedrawing.com/wp-content/uploads/2019/07/cartoon_car_drawing_tutorial.png">
              <a:extLst>
                <a:ext uri="{FF2B5EF4-FFF2-40B4-BE49-F238E27FC236}">
                  <a16:creationId xmlns:a16="http://schemas.microsoft.com/office/drawing/2014/main" id="{F3711A77-62A7-86C0-9FEC-C73B67EA120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6974332" y="5372568"/>
              <a:ext cx="2120900" cy="1514929"/>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Oxycodone - Alcohol and Drug Foundation">
            <a:extLst>
              <a:ext uri="{FF2B5EF4-FFF2-40B4-BE49-F238E27FC236}">
                <a16:creationId xmlns:a16="http://schemas.microsoft.com/office/drawing/2014/main" id="{05FD5C77-841C-84CF-A3C0-9C7CDF0B7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323" y="2557849"/>
            <a:ext cx="2180377" cy="218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073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257239-B2B6-69A3-EB78-80DF0385CB23}"/>
              </a:ext>
            </a:extLst>
          </p:cNvPr>
          <p:cNvSpPr txBox="1">
            <a:spLocks/>
          </p:cNvSpPr>
          <p:nvPr/>
        </p:nvSpPr>
        <p:spPr>
          <a:xfrm>
            <a:off x="638692" y="179895"/>
            <a:ext cx="9792208" cy="1527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b="1" i="0" kern="1200" cap="none" spc="0" baseline="0" dirty="0">
                <a:solidFill>
                  <a:schemeClr val="tx1">
                    <a:lumMod val="85000"/>
                    <a:lumOff val="15000"/>
                  </a:schemeClr>
                </a:solidFill>
                <a:effectLst/>
                <a:latin typeface="+mj-lt"/>
                <a:ea typeface="+mn-ea"/>
                <a:cs typeface="+mn-cs"/>
              </a:defRPr>
            </a:lvl1pPr>
          </a:lstStyle>
          <a:p>
            <a:r>
              <a:rPr lang="en-US" dirty="0"/>
              <a:t>Introduce buprenorphine 4mg</a:t>
            </a:r>
          </a:p>
        </p:txBody>
      </p:sp>
      <p:grpSp>
        <p:nvGrpSpPr>
          <p:cNvPr id="5" name="Group 4">
            <a:extLst>
              <a:ext uri="{FF2B5EF4-FFF2-40B4-BE49-F238E27FC236}">
                <a16:creationId xmlns:a16="http://schemas.microsoft.com/office/drawing/2014/main" id="{DDF88A93-67B5-94AE-6546-6D4205650547}"/>
              </a:ext>
            </a:extLst>
          </p:cNvPr>
          <p:cNvGrpSpPr/>
          <p:nvPr/>
        </p:nvGrpSpPr>
        <p:grpSpPr>
          <a:xfrm>
            <a:off x="8249080" y="2590800"/>
            <a:ext cx="2317320" cy="1099480"/>
            <a:chOff x="1738042" y="2517324"/>
            <a:chExt cx="2478358" cy="1236706"/>
          </a:xfrm>
        </p:grpSpPr>
        <p:pic>
          <p:nvPicPr>
            <p:cNvPr id="6" name="Picture 5">
              <a:extLst>
                <a:ext uri="{FF2B5EF4-FFF2-40B4-BE49-F238E27FC236}">
                  <a16:creationId xmlns:a16="http://schemas.microsoft.com/office/drawing/2014/main" id="{C7362357-CD2A-0A42-567F-8CD3291A6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042" y="2517324"/>
              <a:ext cx="2478358" cy="1236706"/>
            </a:xfrm>
            <a:prstGeom prst="rect">
              <a:avLst/>
            </a:prstGeom>
          </p:spPr>
        </p:pic>
        <p:grpSp>
          <p:nvGrpSpPr>
            <p:cNvPr id="7" name="Group 6">
              <a:extLst>
                <a:ext uri="{FF2B5EF4-FFF2-40B4-BE49-F238E27FC236}">
                  <a16:creationId xmlns:a16="http://schemas.microsoft.com/office/drawing/2014/main" id="{C798661A-EFA5-3F9D-48F8-B59A67D48749}"/>
                </a:ext>
              </a:extLst>
            </p:cNvPr>
            <p:cNvGrpSpPr/>
            <p:nvPr/>
          </p:nvGrpSpPr>
          <p:grpSpPr>
            <a:xfrm rot="5400000">
              <a:off x="3261287" y="3161893"/>
              <a:ext cx="97993" cy="666125"/>
              <a:chOff x="0" y="0"/>
              <a:chExt cx="146106" cy="821192"/>
            </a:xfrm>
            <a:solidFill>
              <a:srgbClr val="000000"/>
            </a:solidFill>
          </p:grpSpPr>
          <p:sp>
            <p:nvSpPr>
              <p:cNvPr id="9" name="Oval 8">
                <a:extLst>
                  <a:ext uri="{FF2B5EF4-FFF2-40B4-BE49-F238E27FC236}">
                    <a16:creationId xmlns:a16="http://schemas.microsoft.com/office/drawing/2014/main" id="{998C56F1-C415-16A9-84AA-B9077EFE0041}"/>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Triangle 19">
                <a:extLst>
                  <a:ext uri="{FF2B5EF4-FFF2-40B4-BE49-F238E27FC236}">
                    <a16:creationId xmlns:a16="http://schemas.microsoft.com/office/drawing/2014/main" id="{94B1795F-6E34-CE4B-C571-CCB08541B8CD}"/>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12" name="Group 11">
            <a:extLst>
              <a:ext uri="{FF2B5EF4-FFF2-40B4-BE49-F238E27FC236}">
                <a16:creationId xmlns:a16="http://schemas.microsoft.com/office/drawing/2014/main" id="{957729EE-ED23-E950-3FC2-F0C8F2DEC185}"/>
              </a:ext>
            </a:extLst>
          </p:cNvPr>
          <p:cNvGrpSpPr/>
          <p:nvPr/>
        </p:nvGrpSpPr>
        <p:grpSpPr>
          <a:xfrm>
            <a:off x="4012839" y="2537989"/>
            <a:ext cx="3108110" cy="1614564"/>
            <a:chOff x="6400800" y="5372568"/>
            <a:chExt cx="2694432" cy="1514929"/>
          </a:xfrm>
        </p:grpSpPr>
        <p:cxnSp>
          <p:nvCxnSpPr>
            <p:cNvPr id="13" name="Straight Connector 12">
              <a:extLst>
                <a:ext uri="{FF2B5EF4-FFF2-40B4-BE49-F238E27FC236}">
                  <a16:creationId xmlns:a16="http://schemas.microsoft.com/office/drawing/2014/main" id="{3BE8871D-45AB-718E-8A43-CAA289045A1E}"/>
                </a:ext>
              </a:extLst>
            </p:cNvPr>
            <p:cNvCxnSpPr/>
            <p:nvPr/>
          </p:nvCxnSpPr>
          <p:spPr>
            <a:xfrm flipH="1">
              <a:off x="6400800" y="5740027"/>
              <a:ext cx="173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AF0167-CF6B-5BB1-E2AD-47E745DB0E5B}"/>
                </a:ext>
              </a:extLst>
            </p:cNvPr>
            <p:cNvCxnSpPr/>
            <p:nvPr/>
          </p:nvCxnSpPr>
          <p:spPr>
            <a:xfrm flipH="1">
              <a:off x="6400800" y="5917827"/>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41B90A-F7EC-8992-05F1-B95008155119}"/>
                </a:ext>
              </a:extLst>
            </p:cNvPr>
            <p:cNvCxnSpPr/>
            <p:nvPr/>
          </p:nvCxnSpPr>
          <p:spPr>
            <a:xfrm flipH="1">
              <a:off x="6400800" y="6100535"/>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90C49-C0A5-0CF7-8D7F-8BE68C73C366}"/>
                </a:ext>
              </a:extLst>
            </p:cNvPr>
            <p:cNvCxnSpPr/>
            <p:nvPr/>
          </p:nvCxnSpPr>
          <p:spPr>
            <a:xfrm flipH="1" flipV="1">
              <a:off x="6400800" y="6260727"/>
              <a:ext cx="14605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01902F-63FB-2FD0-0082-410621E737E8}"/>
                </a:ext>
              </a:extLst>
            </p:cNvPr>
            <p:cNvCxnSpPr/>
            <p:nvPr/>
          </p:nvCxnSpPr>
          <p:spPr>
            <a:xfrm flipH="1" flipV="1">
              <a:off x="6400800" y="6400427"/>
              <a:ext cx="20193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ttps://www.easylinedrawing.com/wp-content/uploads/2019/07/cartoon_car_drawing_tutorial.png">
              <a:extLst>
                <a:ext uri="{FF2B5EF4-FFF2-40B4-BE49-F238E27FC236}">
                  <a16:creationId xmlns:a16="http://schemas.microsoft.com/office/drawing/2014/main" id="{5F73AAE5-313C-5340-94B5-7C5C3501B2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6974332" y="5372568"/>
              <a:ext cx="2120900" cy="151492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Oxycodone - Alcohol and Drug Foundation">
            <a:extLst>
              <a:ext uri="{FF2B5EF4-FFF2-40B4-BE49-F238E27FC236}">
                <a16:creationId xmlns:a16="http://schemas.microsoft.com/office/drawing/2014/main" id="{C476B26D-26CE-3C3C-24F2-52A2D7CBD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323" y="2128025"/>
            <a:ext cx="2038701" cy="203870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41E757-7D74-3551-90AC-E209FAA222DA}"/>
              </a:ext>
            </a:extLst>
          </p:cNvPr>
          <p:cNvGrpSpPr/>
          <p:nvPr/>
        </p:nvGrpSpPr>
        <p:grpSpPr>
          <a:xfrm>
            <a:off x="8030308" y="4290500"/>
            <a:ext cx="2955190" cy="1477254"/>
            <a:chOff x="6030642" y="2638043"/>
            <a:chExt cx="5574024" cy="2781449"/>
          </a:xfrm>
        </p:grpSpPr>
        <p:pic>
          <p:nvPicPr>
            <p:cNvPr id="21" name="Picture 20">
              <a:extLst>
                <a:ext uri="{FF2B5EF4-FFF2-40B4-BE49-F238E27FC236}">
                  <a16:creationId xmlns:a16="http://schemas.microsoft.com/office/drawing/2014/main" id="{CDD52068-B78F-8722-4E5D-A99D4DD18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22" name="Group 21">
              <a:extLst>
                <a:ext uri="{FF2B5EF4-FFF2-40B4-BE49-F238E27FC236}">
                  <a16:creationId xmlns:a16="http://schemas.microsoft.com/office/drawing/2014/main" id="{9EAF5741-75A7-D6F8-ECB5-8E909DBA6BB3}"/>
                </a:ext>
              </a:extLst>
            </p:cNvPr>
            <p:cNvGrpSpPr/>
            <p:nvPr/>
          </p:nvGrpSpPr>
          <p:grpSpPr>
            <a:xfrm>
              <a:off x="8765962" y="3624647"/>
              <a:ext cx="262408" cy="1498169"/>
              <a:chOff x="0" y="0"/>
              <a:chExt cx="146106" cy="821192"/>
            </a:xfrm>
          </p:grpSpPr>
          <p:sp>
            <p:nvSpPr>
              <p:cNvPr id="26" name="Oval 25">
                <a:extLst>
                  <a:ext uri="{FF2B5EF4-FFF2-40B4-BE49-F238E27FC236}">
                    <a16:creationId xmlns:a16="http://schemas.microsoft.com/office/drawing/2014/main" id="{DD0E0B65-D981-AC48-AC53-42CF56273C93}"/>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7" name="Triangle 9">
                <a:extLst>
                  <a:ext uri="{FF2B5EF4-FFF2-40B4-BE49-F238E27FC236}">
                    <a16:creationId xmlns:a16="http://schemas.microsoft.com/office/drawing/2014/main" id="{FCAE1FE4-D1F3-9455-5B61-AD6C089670AB}"/>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3" name="Group 22">
              <a:extLst>
                <a:ext uri="{FF2B5EF4-FFF2-40B4-BE49-F238E27FC236}">
                  <a16:creationId xmlns:a16="http://schemas.microsoft.com/office/drawing/2014/main" id="{416D1F8C-93C5-0B50-4704-897FA1C681D6}"/>
                </a:ext>
              </a:extLst>
            </p:cNvPr>
            <p:cNvGrpSpPr/>
            <p:nvPr/>
          </p:nvGrpSpPr>
          <p:grpSpPr>
            <a:xfrm>
              <a:off x="8713818" y="3613210"/>
              <a:ext cx="262408" cy="1498169"/>
              <a:chOff x="0" y="0"/>
              <a:chExt cx="146106" cy="821192"/>
            </a:xfrm>
            <a:solidFill>
              <a:srgbClr val="000000"/>
            </a:solidFill>
          </p:grpSpPr>
          <p:sp>
            <p:nvSpPr>
              <p:cNvPr id="24" name="Oval 23">
                <a:extLst>
                  <a:ext uri="{FF2B5EF4-FFF2-40B4-BE49-F238E27FC236}">
                    <a16:creationId xmlns:a16="http://schemas.microsoft.com/office/drawing/2014/main" id="{A29AF2DD-630F-C79B-0157-B63D74A46122}"/>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5" name="Triangle 21">
                <a:extLst>
                  <a:ext uri="{FF2B5EF4-FFF2-40B4-BE49-F238E27FC236}">
                    <a16:creationId xmlns:a16="http://schemas.microsoft.com/office/drawing/2014/main" id="{BBC9131C-4288-6AB3-E2D0-0E901ACB87DC}"/>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28" name="Group 27">
            <a:extLst>
              <a:ext uri="{FF2B5EF4-FFF2-40B4-BE49-F238E27FC236}">
                <a16:creationId xmlns:a16="http://schemas.microsoft.com/office/drawing/2014/main" id="{1621FB4B-A2C1-4308-74DA-7CCC7A4829E4}"/>
              </a:ext>
            </a:extLst>
          </p:cNvPr>
          <p:cNvGrpSpPr/>
          <p:nvPr/>
        </p:nvGrpSpPr>
        <p:grpSpPr>
          <a:xfrm>
            <a:off x="4967759" y="4356433"/>
            <a:ext cx="3222736" cy="1514929"/>
            <a:chOff x="7010400" y="5343071"/>
            <a:chExt cx="3222736" cy="1514929"/>
          </a:xfrm>
        </p:grpSpPr>
        <p:pic>
          <p:nvPicPr>
            <p:cNvPr id="29" name="Picture 2" descr="ttps://image.shutterstock.com/image-vector/cartoon-stop-sign-260nw-117842863.jpg">
              <a:extLst>
                <a:ext uri="{FF2B5EF4-FFF2-40B4-BE49-F238E27FC236}">
                  <a16:creationId xmlns:a16="http://schemas.microsoft.com/office/drawing/2014/main" id="{430659D2-B952-22F9-4D4E-83E2FC41CB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32" b="79487" l="10000" r="90000"/>
                      </a14:imgEffect>
                    </a14:imgLayer>
                  </a14:imgProps>
                </a:ext>
                <a:ext uri="{28A0092B-C50C-407E-A947-70E740481C1C}">
                  <a14:useLocalDpi xmlns:a14="http://schemas.microsoft.com/office/drawing/2010/main" val="0"/>
                </a:ext>
              </a:extLst>
            </a:blip>
            <a:srcRect b="11681"/>
            <a:stretch/>
          </p:blipFill>
          <p:spPr bwMode="auto">
            <a:xfrm>
              <a:off x="9118205" y="5570318"/>
              <a:ext cx="1114931" cy="106043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4275696C-33D3-850A-590D-DC61E61457D1}"/>
                </a:ext>
              </a:extLst>
            </p:cNvPr>
            <p:cNvCxnSpPr/>
            <p:nvPr/>
          </p:nvCxnSpPr>
          <p:spPr>
            <a:xfrm flipH="1">
              <a:off x="7057753" y="5740027"/>
              <a:ext cx="1039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DC292E-82CF-93CF-D48B-4AEC4B7A0A51}"/>
                </a:ext>
              </a:extLst>
            </p:cNvPr>
            <p:cNvCxnSpPr/>
            <p:nvPr/>
          </p:nvCxnSpPr>
          <p:spPr>
            <a:xfrm flipH="1">
              <a:off x="7057753" y="5917827"/>
              <a:ext cx="366268" cy="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34228C-D9BE-12B9-96ED-240A589C25B6}"/>
                </a:ext>
              </a:extLst>
            </p:cNvPr>
            <p:cNvCxnSpPr/>
            <p:nvPr/>
          </p:nvCxnSpPr>
          <p:spPr>
            <a:xfrm flipH="1">
              <a:off x="7010400" y="6100536"/>
              <a:ext cx="413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B73FA6-C82D-97F1-AE60-213801882763}"/>
                </a:ext>
              </a:extLst>
            </p:cNvPr>
            <p:cNvCxnSpPr/>
            <p:nvPr/>
          </p:nvCxnSpPr>
          <p:spPr>
            <a:xfrm flipH="1">
              <a:off x="7057753" y="6273802"/>
              <a:ext cx="759968" cy="12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D39E79-794D-0C8D-64DD-63CB3C9956EC}"/>
                </a:ext>
              </a:extLst>
            </p:cNvPr>
            <p:cNvCxnSpPr/>
            <p:nvPr/>
          </p:nvCxnSpPr>
          <p:spPr>
            <a:xfrm flipH="1">
              <a:off x="7057753" y="6413502"/>
              <a:ext cx="1318768" cy="12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2" descr="ttps://www.easylinedrawing.com/wp-content/uploads/2019/07/cartoon_car_drawing_tutorial.png">
              <a:extLst>
                <a:ext uri="{FF2B5EF4-FFF2-40B4-BE49-F238E27FC236}">
                  <a16:creationId xmlns:a16="http://schemas.microsoft.com/office/drawing/2014/main" id="{724F359C-B4FA-9340-2972-FD611CA05AC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8">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l="3755"/>
            <a:stretch/>
          </p:blipFill>
          <p:spPr bwMode="auto">
            <a:xfrm>
              <a:off x="7010400" y="5343071"/>
              <a:ext cx="2041252" cy="151492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4BB5B94A-330A-2D83-E807-428EEC9888FC}"/>
              </a:ext>
            </a:extLst>
          </p:cNvPr>
          <p:cNvPicPr>
            <a:picLocks noChangeAspect="1"/>
          </p:cNvPicPr>
          <p:nvPr/>
        </p:nvPicPr>
        <p:blipFill>
          <a:blip r:embed="rId9"/>
          <a:stretch>
            <a:fillRect/>
          </a:stretch>
        </p:blipFill>
        <p:spPr>
          <a:xfrm>
            <a:off x="1070917" y="4626173"/>
            <a:ext cx="1737511" cy="975445"/>
          </a:xfrm>
          <a:prstGeom prst="rect">
            <a:avLst/>
          </a:prstGeom>
        </p:spPr>
      </p:pic>
      <p:pic>
        <p:nvPicPr>
          <p:cNvPr id="39" name="Content Placeholder 38" descr="Crying O Fox">
            <a:extLst>
              <a:ext uri="{FF2B5EF4-FFF2-40B4-BE49-F238E27FC236}">
                <a16:creationId xmlns:a16="http://schemas.microsoft.com/office/drawing/2014/main" id="{3B0CCD71-CAEA-9113-1093-3D4D6EA8A715}"/>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4191000" y="2096294"/>
            <a:ext cx="3810000" cy="3810000"/>
          </a:xfrm>
        </p:spPr>
      </p:pic>
      <p:pic>
        <p:nvPicPr>
          <p:cNvPr id="8" name="Content Placeholder 5">
            <a:extLst>
              <a:ext uri="{FF2B5EF4-FFF2-40B4-BE49-F238E27FC236}">
                <a16:creationId xmlns:a16="http://schemas.microsoft.com/office/drawing/2014/main" id="{42CC4088-0BF0-03EE-6FAD-40A640E993DB}"/>
              </a:ext>
            </a:extLst>
          </p:cNvPr>
          <p:cNvPicPr>
            <a:picLocks noChangeAspect="1"/>
          </p:cNvPicPr>
          <p:nvPr/>
        </p:nvPicPr>
        <p:blipFill rotWithShape="1">
          <a:blip r:embed="rId11">
            <a:extLst>
              <a:ext uri="{28A0092B-C50C-407E-A947-70E740481C1C}">
                <a14:useLocalDpi xmlns:a14="http://schemas.microsoft.com/office/drawing/2010/main" val="0"/>
              </a:ext>
            </a:extLst>
          </a:blip>
          <a:srcRect l="11728" t="14028" r="10616" b="3285"/>
          <a:stretch/>
        </p:blipFill>
        <p:spPr>
          <a:xfrm>
            <a:off x="8336197" y="131173"/>
            <a:ext cx="3217111" cy="2436488"/>
          </a:xfrm>
          <a:prstGeom prst="rect">
            <a:avLst/>
          </a:prstGeom>
        </p:spPr>
      </p:pic>
    </p:spTree>
    <p:extLst>
      <p:ext uri="{BB962C8B-B14F-4D97-AF65-F5344CB8AC3E}">
        <p14:creationId xmlns:p14="http://schemas.microsoft.com/office/powerpoint/2010/main" val="331482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C892-82EE-3F81-E6A8-D5F712F37B5E}"/>
              </a:ext>
            </a:extLst>
          </p:cNvPr>
          <p:cNvSpPr>
            <a:spLocks noGrp="1"/>
          </p:cNvSpPr>
          <p:nvPr>
            <p:ph type="title"/>
          </p:nvPr>
        </p:nvSpPr>
        <p:spPr>
          <a:xfrm>
            <a:off x="814754" y="271341"/>
            <a:ext cx="10515600" cy="1325563"/>
          </a:xfrm>
        </p:spPr>
        <p:txBody>
          <a:bodyPr/>
          <a:lstStyle/>
          <a:p>
            <a:r>
              <a:rPr lang="en-US" dirty="0"/>
              <a:t>Buprenorphine has a very high affinity</a:t>
            </a:r>
          </a:p>
        </p:txBody>
      </p:sp>
      <p:pic>
        <p:nvPicPr>
          <p:cNvPr id="9" name="Content Placeholder 4">
            <a:extLst>
              <a:ext uri="{FF2B5EF4-FFF2-40B4-BE49-F238E27FC236}">
                <a16:creationId xmlns:a16="http://schemas.microsoft.com/office/drawing/2014/main" id="{886B00FD-C2B1-7D75-30C2-6C1CB094F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339" y="1497982"/>
            <a:ext cx="5201399" cy="5088677"/>
          </a:xfrm>
          <a:prstGeom prst="rect">
            <a:avLst/>
          </a:prstGeom>
        </p:spPr>
      </p:pic>
      <p:sp>
        <p:nvSpPr>
          <p:cNvPr id="10" name="TextBox 9">
            <a:extLst>
              <a:ext uri="{FF2B5EF4-FFF2-40B4-BE49-F238E27FC236}">
                <a16:creationId xmlns:a16="http://schemas.microsoft.com/office/drawing/2014/main" id="{0F469037-FA34-FC38-C223-6A760C9C7144}"/>
              </a:ext>
            </a:extLst>
          </p:cNvPr>
          <p:cNvSpPr txBox="1"/>
          <p:nvPr/>
        </p:nvSpPr>
        <p:spPr>
          <a:xfrm>
            <a:off x="0" y="6577929"/>
            <a:ext cx="6889522" cy="276999"/>
          </a:xfrm>
          <a:prstGeom prst="rect">
            <a:avLst/>
          </a:prstGeom>
          <a:noFill/>
        </p:spPr>
        <p:txBody>
          <a:bodyPr wrap="square">
            <a:spAutoFit/>
          </a:bodyPr>
          <a:lstStyle/>
          <a:p>
            <a:r>
              <a:rPr lang="en-US" sz="1200" dirty="0"/>
              <a:t>Volpe: Regulatory Toxicology and Pharmacology : RTP, 06 Jan  2011, 59(3):385-390</a:t>
            </a:r>
          </a:p>
        </p:txBody>
      </p:sp>
      <p:cxnSp>
        <p:nvCxnSpPr>
          <p:cNvPr id="12" name="Straight Arrow Connector 11">
            <a:extLst>
              <a:ext uri="{FF2B5EF4-FFF2-40B4-BE49-F238E27FC236}">
                <a16:creationId xmlns:a16="http://schemas.microsoft.com/office/drawing/2014/main" id="{ADD2B02F-D2CA-FDA6-7A2E-A9FA1CEEBE60}"/>
              </a:ext>
            </a:extLst>
          </p:cNvPr>
          <p:cNvCxnSpPr>
            <a:cxnSpLocks/>
          </p:cNvCxnSpPr>
          <p:nvPr/>
        </p:nvCxnSpPr>
        <p:spPr>
          <a:xfrm>
            <a:off x="4051496" y="3916056"/>
            <a:ext cx="801348" cy="9917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DF20D9F-530F-2E49-99C5-3D3ABD52CF8F}"/>
              </a:ext>
            </a:extLst>
          </p:cNvPr>
          <p:cNvCxnSpPr>
            <a:cxnSpLocks/>
          </p:cNvCxnSpPr>
          <p:nvPr/>
        </p:nvCxnSpPr>
        <p:spPr>
          <a:xfrm>
            <a:off x="4087056" y="4274765"/>
            <a:ext cx="1106339" cy="95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3126831-6FE9-5A65-7A6F-6B4B57246CFF}"/>
              </a:ext>
            </a:extLst>
          </p:cNvPr>
          <p:cNvCxnSpPr>
            <a:cxnSpLocks/>
          </p:cNvCxnSpPr>
          <p:nvPr/>
        </p:nvCxnSpPr>
        <p:spPr>
          <a:xfrm>
            <a:off x="4092136" y="4550244"/>
            <a:ext cx="1638577" cy="89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317C35A-BBFE-EE1E-299C-271DE4318711}"/>
              </a:ext>
            </a:extLst>
          </p:cNvPr>
          <p:cNvSpPr/>
          <p:nvPr/>
        </p:nvSpPr>
        <p:spPr>
          <a:xfrm>
            <a:off x="7360138" y="2982802"/>
            <a:ext cx="1010655" cy="15900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010C9D-1484-1B16-04F1-8D1C76873E0F}"/>
              </a:ext>
            </a:extLst>
          </p:cNvPr>
          <p:cNvSpPr/>
          <p:nvPr/>
        </p:nvSpPr>
        <p:spPr>
          <a:xfrm>
            <a:off x="7339158" y="3836555"/>
            <a:ext cx="771447" cy="1590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049C4A-B91A-BAC1-8109-AA42C205CD29}"/>
              </a:ext>
            </a:extLst>
          </p:cNvPr>
          <p:cNvSpPr/>
          <p:nvPr/>
        </p:nvSpPr>
        <p:spPr>
          <a:xfrm>
            <a:off x="7387373" y="4605535"/>
            <a:ext cx="920952" cy="1590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a:extLst>
              <a:ext uri="{FF2B5EF4-FFF2-40B4-BE49-F238E27FC236}">
                <a16:creationId xmlns:a16="http://schemas.microsoft.com/office/drawing/2014/main" id="{B8B827ED-DA1C-FE7E-0E96-8D5AAE1D5CF9}"/>
              </a:ext>
            </a:extLst>
          </p:cNvPr>
          <p:cNvPicPr>
            <a:picLocks noChangeAspect="1"/>
          </p:cNvPicPr>
          <p:nvPr/>
        </p:nvPicPr>
        <p:blipFill rotWithShape="1">
          <a:blip r:embed="rId4">
            <a:extLst>
              <a:ext uri="{28A0092B-C50C-407E-A947-70E740481C1C}">
                <a14:useLocalDpi xmlns:a14="http://schemas.microsoft.com/office/drawing/2010/main" val="0"/>
              </a:ext>
            </a:extLst>
          </a:blip>
          <a:srcRect l="11728" t="14028" r="10616" b="3285"/>
          <a:stretch/>
        </p:blipFill>
        <p:spPr>
          <a:xfrm>
            <a:off x="8604738" y="2777313"/>
            <a:ext cx="3217111" cy="2436488"/>
          </a:xfrm>
          <a:prstGeom prst="rect">
            <a:avLst/>
          </a:prstGeom>
        </p:spPr>
      </p:pic>
    </p:spTree>
    <p:extLst>
      <p:ext uri="{BB962C8B-B14F-4D97-AF65-F5344CB8AC3E}">
        <p14:creationId xmlns:p14="http://schemas.microsoft.com/office/powerpoint/2010/main" val="490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85C1-70AB-9F0D-8E24-82D481830E5D}"/>
              </a:ext>
            </a:extLst>
          </p:cNvPr>
          <p:cNvSpPr>
            <a:spLocks noGrp="1"/>
          </p:cNvSpPr>
          <p:nvPr>
            <p:ph type="title"/>
          </p:nvPr>
        </p:nvSpPr>
        <p:spPr>
          <a:xfrm>
            <a:off x="492760" y="420675"/>
            <a:ext cx="9792208" cy="1527078"/>
          </a:xfrm>
        </p:spPr>
        <p:txBody>
          <a:bodyPr>
            <a:normAutofit/>
          </a:bodyPr>
          <a:lstStyle/>
          <a:p>
            <a:r>
              <a:rPr lang="en-US" dirty="0"/>
              <a:t>Case:</a:t>
            </a:r>
          </a:p>
        </p:txBody>
      </p:sp>
      <p:sp>
        <p:nvSpPr>
          <p:cNvPr id="3" name="Content Placeholder 2">
            <a:extLst>
              <a:ext uri="{FF2B5EF4-FFF2-40B4-BE49-F238E27FC236}">
                <a16:creationId xmlns:a16="http://schemas.microsoft.com/office/drawing/2014/main" id="{D4732F0D-9111-FC3F-376A-6BD7B60D5361}"/>
              </a:ext>
            </a:extLst>
          </p:cNvPr>
          <p:cNvSpPr>
            <a:spLocks noGrp="1"/>
          </p:cNvSpPr>
          <p:nvPr>
            <p:ph idx="1"/>
          </p:nvPr>
        </p:nvSpPr>
        <p:spPr>
          <a:xfrm>
            <a:off x="194311" y="1770712"/>
            <a:ext cx="6014465" cy="4133170"/>
          </a:xfrm>
        </p:spPr>
        <p:txBody>
          <a:bodyPr>
            <a:normAutofit/>
          </a:bodyPr>
          <a:lstStyle/>
          <a:p>
            <a:r>
              <a:rPr lang="en-US" sz="2000" dirty="0"/>
              <a:t>Discuss options of buprenorphine, methadone, naltrexone</a:t>
            </a:r>
          </a:p>
          <a:p>
            <a:r>
              <a:rPr lang="en-US" sz="2000" dirty="0"/>
              <a:t>Discuss symptoms of withdrawal</a:t>
            </a:r>
          </a:p>
          <a:p>
            <a:r>
              <a:rPr lang="en-US" sz="2000" dirty="0"/>
              <a:t>Make appointment with OBAT RN</a:t>
            </a:r>
          </a:p>
          <a:p>
            <a:r>
              <a:rPr lang="en-US" sz="2000" dirty="0"/>
              <a:t>Connect to Recovery Coach</a:t>
            </a:r>
          </a:p>
          <a:p>
            <a:r>
              <a:rPr lang="en-US" sz="2000" dirty="0"/>
              <a:t>“</a:t>
            </a:r>
            <a:r>
              <a:rPr lang="en-US" sz="1800" b="0" i="0" u="none" strike="noStrike" baseline="0" dirty="0">
                <a:latin typeface="Arial" panose="020B0604020202020204" pitchFamily="34" charset="0"/>
              </a:rPr>
              <a:t>need to be in moderate to moderately severe withdrawal by having at least three symptoms of withdrawal (arthralgias/myalgias, diaphoresis/chills, irritability, piloerection, restlessness, yawning, enlarged pupils, rhinorrhea/lacrimation, GI distress</a:t>
            </a:r>
            <a:r>
              <a:rPr lang="en-US" sz="2000" b="0" i="0" u="none" strike="noStrike" baseline="0" dirty="0">
                <a:latin typeface="Arial" panose="020B0604020202020204" pitchFamily="34" charset="0"/>
              </a:rPr>
              <a:t>”</a:t>
            </a:r>
            <a:endParaRPr lang="en-US" sz="2000" dirty="0"/>
          </a:p>
        </p:txBody>
      </p:sp>
      <p:graphicFrame>
        <p:nvGraphicFramePr>
          <p:cNvPr id="4" name="Diagram 3">
            <a:extLst>
              <a:ext uri="{FF2B5EF4-FFF2-40B4-BE49-F238E27FC236}">
                <a16:creationId xmlns:a16="http://schemas.microsoft.com/office/drawing/2014/main" id="{F93D3A22-E7FE-9485-717F-F4CF6DFDB583}"/>
              </a:ext>
            </a:extLst>
          </p:cNvPr>
          <p:cNvGraphicFramePr/>
          <p:nvPr/>
        </p:nvGraphicFramePr>
        <p:xfrm>
          <a:off x="6208776" y="257747"/>
          <a:ext cx="5739384" cy="6342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38" descr="Crying O Fox">
            <a:extLst>
              <a:ext uri="{FF2B5EF4-FFF2-40B4-BE49-F238E27FC236}">
                <a16:creationId xmlns:a16="http://schemas.microsoft.com/office/drawing/2014/main" id="{9566FB2A-EED8-51EC-1D52-D382D289B2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348" y="5170733"/>
            <a:ext cx="1687267" cy="1687267"/>
          </a:xfrm>
          <a:prstGeom prst="rect">
            <a:avLst/>
          </a:prstGeom>
        </p:spPr>
      </p:pic>
      <p:cxnSp>
        <p:nvCxnSpPr>
          <p:cNvPr id="7" name="Straight Arrow Connector 6">
            <a:extLst>
              <a:ext uri="{FF2B5EF4-FFF2-40B4-BE49-F238E27FC236}">
                <a16:creationId xmlns:a16="http://schemas.microsoft.com/office/drawing/2014/main" id="{614F2694-BFB2-A4F5-6926-719C54148781}"/>
              </a:ext>
            </a:extLst>
          </p:cNvPr>
          <p:cNvCxnSpPr>
            <a:cxnSpLocks/>
          </p:cNvCxnSpPr>
          <p:nvPr/>
        </p:nvCxnSpPr>
        <p:spPr>
          <a:xfrm flipV="1">
            <a:off x="5814646" y="2596896"/>
            <a:ext cx="2158922" cy="17523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4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1808-DCB7-7F0A-A573-9FF118D11A08}"/>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7AB0B127-D03F-577A-BACE-48168C153C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0948" y="3642009"/>
            <a:ext cx="6333744" cy="3175843"/>
          </a:xfrm>
        </p:spPr>
      </p:pic>
      <p:pic>
        <p:nvPicPr>
          <p:cNvPr id="7" name="Picture 6">
            <a:extLst>
              <a:ext uri="{FF2B5EF4-FFF2-40B4-BE49-F238E27FC236}">
                <a16:creationId xmlns:a16="http://schemas.microsoft.com/office/drawing/2014/main" id="{35777D91-DA12-3E30-F431-68083AB6F2AF}"/>
              </a:ext>
            </a:extLst>
          </p:cNvPr>
          <p:cNvPicPr>
            <a:picLocks noChangeAspect="1"/>
          </p:cNvPicPr>
          <p:nvPr/>
        </p:nvPicPr>
        <p:blipFill>
          <a:blip r:embed="rId4"/>
          <a:stretch>
            <a:fillRect/>
          </a:stretch>
        </p:blipFill>
        <p:spPr>
          <a:xfrm>
            <a:off x="1395232" y="23446"/>
            <a:ext cx="9190516" cy="3276884"/>
          </a:xfrm>
          <a:prstGeom prst="rect">
            <a:avLst/>
          </a:prstGeom>
        </p:spPr>
      </p:pic>
    </p:spTree>
    <p:extLst>
      <p:ext uri="{BB962C8B-B14F-4D97-AF65-F5344CB8AC3E}">
        <p14:creationId xmlns:p14="http://schemas.microsoft.com/office/powerpoint/2010/main" val="509747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76C0-4467-8384-0721-FCF763487F95}"/>
              </a:ext>
            </a:extLst>
          </p:cNvPr>
          <p:cNvSpPr>
            <a:spLocks noGrp="1"/>
          </p:cNvSpPr>
          <p:nvPr>
            <p:ph type="title"/>
          </p:nvPr>
        </p:nvSpPr>
        <p:spPr>
          <a:xfrm>
            <a:off x="1175512" y="206722"/>
            <a:ext cx="9792208" cy="1279178"/>
          </a:xfrm>
        </p:spPr>
        <p:txBody>
          <a:bodyPr>
            <a:normAutofit/>
          </a:bodyPr>
          <a:lstStyle/>
          <a:p>
            <a:r>
              <a:rPr lang="en-US" dirty="0"/>
              <a:t>Precipitated opioid withdrawal</a:t>
            </a:r>
          </a:p>
        </p:txBody>
      </p:sp>
      <p:pic>
        <p:nvPicPr>
          <p:cNvPr id="5" name="Picture Placeholder 1" descr="FIGURE 1">
            <a:extLst>
              <a:ext uri="{FF2B5EF4-FFF2-40B4-BE49-F238E27FC236}">
                <a16:creationId xmlns:a16="http://schemas.microsoft.com/office/drawing/2014/main" id="{11FBF51C-6976-F9CA-8EE1-9722EC12E2E3}"/>
              </a:ext>
            </a:extLst>
          </p:cNvPr>
          <p:cNvPicPr>
            <a:picLocks noGrp="1" noChangeAspect="1"/>
          </p:cNvPicPr>
          <p:nvPr>
            <p:ph idx="1"/>
          </p:nvPr>
        </p:nvPicPr>
        <p:blipFill>
          <a:blip r:embed="rId3"/>
          <a:stretch>
            <a:fillRect/>
          </a:stretch>
        </p:blipFill>
        <p:spPr>
          <a:xfrm>
            <a:off x="1549400" y="1289978"/>
            <a:ext cx="8331200" cy="4950122"/>
          </a:xfrm>
        </p:spPr>
      </p:pic>
      <p:sp>
        <p:nvSpPr>
          <p:cNvPr id="4" name="AutoShape 6">
            <a:extLst>
              <a:ext uri="{FF2B5EF4-FFF2-40B4-BE49-F238E27FC236}">
                <a16:creationId xmlns:a16="http://schemas.microsoft.com/office/drawing/2014/main" id="{B44A194C-75B4-4EB9-8339-F2F3ABDA2E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A3CC6E59-EBED-D897-7195-A024E6080BD4}"/>
              </a:ext>
            </a:extLst>
          </p:cNvPr>
          <p:cNvSpPr txBox="1"/>
          <p:nvPr/>
        </p:nvSpPr>
        <p:spPr>
          <a:xfrm>
            <a:off x="259080" y="6310051"/>
            <a:ext cx="10541000" cy="584775"/>
          </a:xfrm>
          <a:prstGeom prst="rect">
            <a:avLst/>
          </a:prstGeom>
          <a:noFill/>
        </p:spPr>
        <p:txBody>
          <a:bodyPr wrap="square" rtlCol="0">
            <a:spAutoFit/>
          </a:bodyPr>
          <a:lstStyle/>
          <a:p>
            <a:r>
              <a:rPr lang="en-US" sz="1600" dirty="0"/>
              <a:t>Ghosh et al, “A Review of Novel Methods To Support The Transition From Methadone and Other Full Agonist Opioids To Buprenorphine/Naloxone Sublingual In Both Community and Acute Care Settings,” </a:t>
            </a:r>
            <a:r>
              <a:rPr lang="en-US" sz="1600" i="1" dirty="0"/>
              <a:t>Canadian Journal of Addiction, </a:t>
            </a:r>
            <a:r>
              <a:rPr lang="en-US" sz="1600" dirty="0"/>
              <a:t>2019</a:t>
            </a:r>
          </a:p>
        </p:txBody>
      </p:sp>
    </p:spTree>
    <p:extLst>
      <p:ext uri="{BB962C8B-B14F-4D97-AF65-F5344CB8AC3E}">
        <p14:creationId xmlns:p14="http://schemas.microsoft.com/office/powerpoint/2010/main" val="1171654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6669F-765E-00DA-35E5-CC2FD89F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051" y="1476754"/>
            <a:ext cx="6688475" cy="43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58B16A-1531-D7E7-7211-690A7EEF585D}"/>
              </a:ext>
            </a:extLst>
          </p:cNvPr>
          <p:cNvSpPr txBox="1"/>
          <p:nvPr/>
        </p:nvSpPr>
        <p:spPr>
          <a:xfrm>
            <a:off x="199291" y="6311900"/>
            <a:ext cx="8628185" cy="461665"/>
          </a:xfrm>
          <a:prstGeom prst="rect">
            <a:avLst/>
          </a:prstGeom>
          <a:noFill/>
        </p:spPr>
        <p:txBody>
          <a:bodyPr wrap="square">
            <a:spAutoFit/>
          </a:bodyPr>
          <a:lstStyle/>
          <a:p>
            <a:pPr>
              <a:lnSpc>
                <a:spcPct val="100000"/>
              </a:lnSpc>
              <a:spcBef>
                <a:spcPts val="0"/>
              </a:spcBef>
            </a:pPr>
            <a:r>
              <a:rPr lang="en-US" sz="1200" dirty="0"/>
              <a:t>Greenwald M, Comer S, </a:t>
            </a:r>
            <a:r>
              <a:rPr lang="en-US" sz="1200" dirty="0" err="1"/>
              <a:t>Fiellin</a:t>
            </a:r>
            <a:r>
              <a:rPr lang="en-US" sz="1200" dirty="0"/>
              <a:t> D. Buprenorphine maintenance and mu-opioid receptor availability in the treatment of opioid use disorder: implications for clinical use and policy. Drug Alcohol Depend. 2014 Nov 1;144:1-11. </a:t>
            </a:r>
            <a:r>
              <a:rPr lang="en-US" sz="1200" dirty="0" err="1"/>
              <a:t>doi</a:t>
            </a:r>
            <a:r>
              <a:rPr lang="en-US" sz="1200" dirty="0"/>
              <a:t>: 10.1016/</a:t>
            </a:r>
            <a:r>
              <a:rPr lang="en-US" sz="1200" dirty="0" err="1"/>
              <a:t>j.drugalcdep</a:t>
            </a:r>
            <a:r>
              <a:rPr lang="en-US" sz="1200" dirty="0"/>
              <a:t>. 2014.07.035</a:t>
            </a:r>
          </a:p>
        </p:txBody>
      </p:sp>
      <p:sp>
        <p:nvSpPr>
          <p:cNvPr id="6" name="Title 1">
            <a:extLst>
              <a:ext uri="{FF2B5EF4-FFF2-40B4-BE49-F238E27FC236}">
                <a16:creationId xmlns:a16="http://schemas.microsoft.com/office/drawing/2014/main" id="{12E69F27-0D64-EE9B-A066-491003464A04}"/>
              </a:ext>
            </a:extLst>
          </p:cNvPr>
          <p:cNvSpPr txBox="1">
            <a:spLocks/>
          </p:cNvSpPr>
          <p:nvPr/>
        </p:nvSpPr>
        <p:spPr>
          <a:xfrm>
            <a:off x="814754" y="271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Buprenorphine has a very high affinity</a:t>
            </a:r>
            <a:endParaRPr lang="en-US" dirty="0"/>
          </a:p>
        </p:txBody>
      </p:sp>
      <p:cxnSp>
        <p:nvCxnSpPr>
          <p:cNvPr id="3" name="Straight Connector 2">
            <a:extLst>
              <a:ext uri="{FF2B5EF4-FFF2-40B4-BE49-F238E27FC236}">
                <a16:creationId xmlns:a16="http://schemas.microsoft.com/office/drawing/2014/main" id="{5B6B29F1-6554-AC85-FFB5-8D2717CBFF49}"/>
              </a:ext>
            </a:extLst>
          </p:cNvPr>
          <p:cNvCxnSpPr/>
          <p:nvPr/>
        </p:nvCxnSpPr>
        <p:spPr>
          <a:xfrm>
            <a:off x="2677891" y="3383281"/>
            <a:ext cx="26386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5A784D-0E1B-DD9D-39DF-1D625B8E8D76}"/>
              </a:ext>
            </a:extLst>
          </p:cNvPr>
          <p:cNvCxnSpPr>
            <a:cxnSpLocks/>
          </p:cNvCxnSpPr>
          <p:nvPr/>
        </p:nvCxnSpPr>
        <p:spPr>
          <a:xfrm flipV="1">
            <a:off x="5351416" y="3378925"/>
            <a:ext cx="0" cy="2042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1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AA308C-5DB6-2DC6-080E-C9F7727A6DED}"/>
              </a:ext>
            </a:extLst>
          </p:cNvPr>
          <p:cNvPicPr>
            <a:picLocks noChangeAspect="1"/>
          </p:cNvPicPr>
          <p:nvPr/>
        </p:nvPicPr>
        <p:blipFill>
          <a:blip r:embed="rId3"/>
          <a:stretch>
            <a:fillRect/>
          </a:stretch>
        </p:blipFill>
        <p:spPr>
          <a:xfrm>
            <a:off x="2514453" y="1072896"/>
            <a:ext cx="7163093" cy="5121612"/>
          </a:xfrm>
          <a:prstGeom prst="rect">
            <a:avLst/>
          </a:prstGeom>
        </p:spPr>
      </p:pic>
      <p:sp>
        <p:nvSpPr>
          <p:cNvPr id="2" name="Title 1">
            <a:extLst>
              <a:ext uri="{FF2B5EF4-FFF2-40B4-BE49-F238E27FC236}">
                <a16:creationId xmlns:a16="http://schemas.microsoft.com/office/drawing/2014/main" id="{B6AF9B39-70BE-D649-402F-07DCE73D62E3}"/>
              </a:ext>
            </a:extLst>
          </p:cNvPr>
          <p:cNvSpPr>
            <a:spLocks noGrp="1"/>
          </p:cNvSpPr>
          <p:nvPr>
            <p:ph type="title"/>
          </p:nvPr>
        </p:nvSpPr>
        <p:spPr>
          <a:xfrm>
            <a:off x="774192" y="632145"/>
            <a:ext cx="10058400" cy="430302"/>
          </a:xfrm>
        </p:spPr>
        <p:txBody>
          <a:bodyPr anchor="b">
            <a:noAutofit/>
          </a:bodyPr>
          <a:lstStyle/>
          <a:p>
            <a:r>
              <a:rPr lang="en-US" sz="3600" dirty="0"/>
              <a:t>Low-dose buprenorphine induction theory</a:t>
            </a:r>
          </a:p>
        </p:txBody>
      </p:sp>
      <p:sp>
        <p:nvSpPr>
          <p:cNvPr id="3" name="Content Placeholder 2">
            <a:extLst>
              <a:ext uri="{FF2B5EF4-FFF2-40B4-BE49-F238E27FC236}">
                <a16:creationId xmlns:a16="http://schemas.microsoft.com/office/drawing/2014/main" id="{6081252C-00C2-7FB1-D727-9694414926BF}"/>
              </a:ext>
            </a:extLst>
          </p:cNvPr>
          <p:cNvSpPr>
            <a:spLocks noGrp="1"/>
          </p:cNvSpPr>
          <p:nvPr>
            <p:ph idx="1"/>
          </p:nvPr>
        </p:nvSpPr>
        <p:spPr>
          <a:xfrm>
            <a:off x="408432" y="6215406"/>
            <a:ext cx="10058400" cy="307848"/>
          </a:xfrm>
        </p:spPr>
        <p:txBody>
          <a:bodyPr>
            <a:normAutofit/>
          </a:bodyPr>
          <a:lstStyle/>
          <a:p>
            <a:pPr marL="0" marR="0" lvl="0" indent="0" defTabSz="457200" rtl="0" eaLnBrk="1" fontAlgn="auto" latinLnBrk="0" hangingPunct="1">
              <a:spcBef>
                <a:spcPts val="0"/>
              </a:spcBef>
              <a:spcAft>
                <a:spcPts val="600"/>
              </a:spcAft>
              <a:buClrTx/>
              <a:buSzTx/>
              <a:buFontTx/>
              <a:buNone/>
              <a:tabLst/>
              <a:defRPr/>
            </a:pPr>
            <a:r>
              <a:rPr kumimoji="0" lang="en-US" sz="1400" b="0" i="0" u="none" strike="noStrike" kern="1200" cap="none" spc="0" normalizeH="0" baseline="0" noProof="0" dirty="0">
                <a:ln>
                  <a:noFill/>
                </a:ln>
                <a:solidFill>
                  <a:schemeClr val="tx1">
                    <a:lumMod val="85000"/>
                    <a:lumOff val="15000"/>
                  </a:schemeClr>
                </a:solidFill>
                <a:effectLst/>
                <a:uLnTx/>
                <a:uFillTx/>
                <a:latin typeface="Calibri"/>
                <a:ea typeface="+mn-ea"/>
                <a:cs typeface="+mn-cs"/>
              </a:rPr>
              <a:t>De Aquino. </a:t>
            </a:r>
            <a:r>
              <a:rPr kumimoji="0" lang="en-US" sz="1400" b="0" i="1" u="none" strike="noStrike" kern="1200" cap="none" spc="0" normalizeH="0" baseline="0" noProof="0" dirty="0">
                <a:ln>
                  <a:noFill/>
                </a:ln>
                <a:solidFill>
                  <a:schemeClr val="tx1">
                    <a:lumMod val="85000"/>
                    <a:lumOff val="15000"/>
                  </a:schemeClr>
                </a:solidFill>
                <a:effectLst/>
                <a:uLnTx/>
                <a:uFillTx/>
                <a:latin typeface="Calibri"/>
                <a:ea typeface="+mn-ea"/>
                <a:cs typeface="+mn-cs"/>
              </a:rPr>
              <a:t>Clin Drug </a:t>
            </a:r>
            <a:r>
              <a:rPr kumimoji="0" lang="en-US" sz="1400" b="0" i="1" u="none" strike="noStrike" kern="1200" cap="none" spc="0" normalizeH="0" baseline="0" noProof="0" dirty="0" err="1">
                <a:ln>
                  <a:noFill/>
                </a:ln>
                <a:solidFill>
                  <a:schemeClr val="tx1">
                    <a:lumMod val="85000"/>
                    <a:lumOff val="15000"/>
                  </a:schemeClr>
                </a:solidFill>
                <a:effectLst/>
                <a:uLnTx/>
                <a:uFillTx/>
                <a:latin typeface="Calibri"/>
                <a:ea typeface="+mn-ea"/>
                <a:cs typeface="+mn-cs"/>
              </a:rPr>
              <a:t>Investig</a:t>
            </a:r>
            <a:r>
              <a:rPr lang="en-US" sz="1400" dirty="0">
                <a:solidFill>
                  <a:schemeClr val="tx1">
                    <a:lumMod val="85000"/>
                    <a:lumOff val="15000"/>
                  </a:schemeClr>
                </a:solidFill>
                <a:latin typeface="Calibri"/>
              </a:rPr>
              <a:t>, </a:t>
            </a:r>
            <a:r>
              <a:rPr kumimoji="0" lang="en-US" sz="1400" b="0" i="0" u="none" strike="noStrike" kern="1200" cap="none" spc="0" normalizeH="0" baseline="0" noProof="0" dirty="0">
                <a:ln>
                  <a:noFill/>
                </a:ln>
                <a:solidFill>
                  <a:schemeClr val="tx1">
                    <a:lumMod val="85000"/>
                    <a:lumOff val="15000"/>
                  </a:schemeClr>
                </a:solidFill>
                <a:effectLst/>
                <a:uLnTx/>
                <a:uFillTx/>
                <a:latin typeface="Calibri"/>
                <a:ea typeface="+mn-ea"/>
                <a:cs typeface="+mn-cs"/>
              </a:rPr>
              <a:t>2021</a:t>
            </a:r>
          </a:p>
        </p:txBody>
      </p:sp>
    </p:spTree>
    <p:extLst>
      <p:ext uri="{BB962C8B-B14F-4D97-AF65-F5344CB8AC3E}">
        <p14:creationId xmlns:p14="http://schemas.microsoft.com/office/powerpoint/2010/main" val="2399864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82E0-2214-BF17-8502-D8BDF4E4BB4E}"/>
              </a:ext>
            </a:extLst>
          </p:cNvPr>
          <p:cNvSpPr>
            <a:spLocks noGrp="1"/>
          </p:cNvSpPr>
          <p:nvPr>
            <p:ph type="title"/>
          </p:nvPr>
        </p:nvSpPr>
        <p:spPr/>
        <p:txBody>
          <a:bodyPr/>
          <a:lstStyle/>
          <a:p>
            <a:r>
              <a:rPr lang="en-US" dirty="0"/>
              <a:t>Tuesday morning in clinic</a:t>
            </a:r>
          </a:p>
        </p:txBody>
      </p:sp>
      <p:sp>
        <p:nvSpPr>
          <p:cNvPr id="3" name="Content Placeholder 2">
            <a:extLst>
              <a:ext uri="{FF2B5EF4-FFF2-40B4-BE49-F238E27FC236}">
                <a16:creationId xmlns:a16="http://schemas.microsoft.com/office/drawing/2014/main" id="{2FF3AD97-8C32-24F3-55C9-6943F8EF4F42}"/>
              </a:ext>
            </a:extLst>
          </p:cNvPr>
          <p:cNvSpPr>
            <a:spLocks noGrp="1"/>
          </p:cNvSpPr>
          <p:nvPr>
            <p:ph idx="1"/>
          </p:nvPr>
        </p:nvSpPr>
        <p:spPr/>
        <p:txBody>
          <a:bodyPr>
            <a:normAutofit/>
          </a:bodyPr>
          <a:lstStyle/>
          <a:p>
            <a:r>
              <a:rPr lang="en-US" dirty="0"/>
              <a:t>A 45-year-old woman drinks two 12 packs of soda a week. Her A1c is 12.1%. She has peripheral neuropathy that is worsened over the past 6 months. She is </a:t>
            </a:r>
          </a:p>
          <a:p>
            <a:pPr lvl="1"/>
            <a:r>
              <a:rPr lang="en-US" dirty="0"/>
              <a:t>prescribed a medication.</a:t>
            </a:r>
          </a:p>
          <a:p>
            <a:pPr lvl="1"/>
            <a:r>
              <a:rPr lang="en-US" dirty="0"/>
              <a:t>referred to a diabetes group.</a:t>
            </a:r>
          </a:p>
          <a:p>
            <a:pPr lvl="1"/>
            <a:r>
              <a:rPr lang="en-US" dirty="0"/>
              <a:t>offered a nutritionist referral.</a:t>
            </a:r>
          </a:p>
          <a:p>
            <a:pPr lvl="1"/>
            <a:r>
              <a:rPr lang="en-US" dirty="0"/>
              <a:t>encouraged to set up a short interval follow-up.</a:t>
            </a:r>
          </a:p>
        </p:txBody>
      </p:sp>
    </p:spTree>
    <p:extLst>
      <p:ext uri="{BB962C8B-B14F-4D97-AF65-F5344CB8AC3E}">
        <p14:creationId xmlns:p14="http://schemas.microsoft.com/office/powerpoint/2010/main" val="155201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98E8-9F94-E766-2B6F-D30529E58F46}"/>
              </a:ext>
            </a:extLst>
          </p:cNvPr>
          <p:cNvSpPr>
            <a:spLocks noGrp="1"/>
          </p:cNvSpPr>
          <p:nvPr>
            <p:ph type="title"/>
          </p:nvPr>
        </p:nvSpPr>
        <p:spPr/>
        <p:txBody>
          <a:bodyPr>
            <a:normAutofit/>
          </a:bodyPr>
          <a:lstStyle/>
          <a:p>
            <a:r>
              <a:rPr lang="en-US" dirty="0"/>
              <a:t>Language Matters</a:t>
            </a:r>
          </a:p>
        </p:txBody>
      </p:sp>
      <p:graphicFrame>
        <p:nvGraphicFramePr>
          <p:cNvPr id="5" name="Content Placeholder 2">
            <a:extLst>
              <a:ext uri="{FF2B5EF4-FFF2-40B4-BE49-F238E27FC236}">
                <a16:creationId xmlns:a16="http://schemas.microsoft.com/office/drawing/2014/main" id="{9446B00C-E14C-7806-E6D6-D4AC5A9F8691}"/>
              </a:ext>
            </a:extLst>
          </p:cNvPr>
          <p:cNvGraphicFramePr>
            <a:graphicFrameLocks noGrp="1"/>
          </p:cNvGraphicFramePr>
          <p:nvPr>
            <p:ph idx="1"/>
          </p:nvPr>
        </p:nvGraphicFramePr>
        <p:xfrm>
          <a:off x="4062046" y="1740145"/>
          <a:ext cx="7702062" cy="371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B3EA0F7-07CE-D21B-0695-BF1DEEAE2099}"/>
              </a:ext>
            </a:extLst>
          </p:cNvPr>
          <p:cNvSpPr txBox="1"/>
          <p:nvPr/>
        </p:nvSpPr>
        <p:spPr>
          <a:xfrm>
            <a:off x="371856" y="6134838"/>
            <a:ext cx="6096000" cy="369332"/>
          </a:xfrm>
          <a:prstGeom prst="rect">
            <a:avLst/>
          </a:prstGeom>
          <a:noFill/>
        </p:spPr>
        <p:txBody>
          <a:bodyPr wrap="square">
            <a:spAutoFit/>
          </a:bodyPr>
          <a:lstStyle/>
          <a:p>
            <a:r>
              <a:rPr lang="en-US" dirty="0"/>
              <a:t>Weimer, </a:t>
            </a:r>
            <a:r>
              <a:rPr lang="en-US" dirty="0" err="1"/>
              <a:t>Fiellin</a:t>
            </a:r>
            <a:r>
              <a:rPr lang="en-US" dirty="0"/>
              <a:t>. Addiction, January 2022</a:t>
            </a:r>
          </a:p>
        </p:txBody>
      </p:sp>
      <p:pic>
        <p:nvPicPr>
          <p:cNvPr id="17410" name="Picture 2" descr="Behind the Scenes on the First Study To Compare the Effects of LSD and  Psilocybin | Technology Networks">
            <a:extLst>
              <a:ext uri="{FF2B5EF4-FFF2-40B4-BE49-F238E27FC236}">
                <a16:creationId xmlns:a16="http://schemas.microsoft.com/office/drawing/2014/main" id="{44ADB44B-3916-B1A1-F8C4-A6FD933C45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8288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457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9B19-E9D5-D571-E162-F267CFB297AA}"/>
              </a:ext>
            </a:extLst>
          </p:cNvPr>
          <p:cNvSpPr>
            <a:spLocks noGrp="1"/>
          </p:cNvSpPr>
          <p:nvPr>
            <p:ph type="title"/>
          </p:nvPr>
        </p:nvSpPr>
        <p:spPr>
          <a:xfrm>
            <a:off x="1175512" y="870132"/>
            <a:ext cx="9792208" cy="1527078"/>
          </a:xfrm>
        </p:spPr>
        <p:txBody>
          <a:bodyPr>
            <a:normAutofit/>
          </a:bodyPr>
          <a:lstStyle/>
          <a:p>
            <a:endParaRPr lang="en-US" dirty="0"/>
          </a:p>
        </p:txBody>
      </p:sp>
      <p:sp>
        <p:nvSpPr>
          <p:cNvPr id="3" name="Content Placeholder 2">
            <a:extLst>
              <a:ext uri="{FF2B5EF4-FFF2-40B4-BE49-F238E27FC236}">
                <a16:creationId xmlns:a16="http://schemas.microsoft.com/office/drawing/2014/main" id="{AC93FB37-F537-C494-052C-F20BED699985}"/>
              </a:ext>
            </a:extLst>
          </p:cNvPr>
          <p:cNvSpPr>
            <a:spLocks noGrp="1"/>
          </p:cNvSpPr>
          <p:nvPr>
            <p:ph idx="1"/>
          </p:nvPr>
        </p:nvSpPr>
        <p:spPr>
          <a:xfrm>
            <a:off x="1175512" y="2557849"/>
            <a:ext cx="9792208" cy="3407862"/>
          </a:xfrm>
        </p:spPr>
        <p:txBody>
          <a:bodyPr>
            <a:normAutofit/>
          </a:bodyPr>
          <a:lstStyle/>
          <a:p>
            <a:endParaRPr lang="en-US"/>
          </a:p>
        </p:txBody>
      </p:sp>
      <p:pic>
        <p:nvPicPr>
          <p:cNvPr id="4" name="Picture 3" descr="A picture containing diagram&#10;&#10;Description automatically generated">
            <a:extLst>
              <a:ext uri="{FF2B5EF4-FFF2-40B4-BE49-F238E27FC236}">
                <a16:creationId xmlns:a16="http://schemas.microsoft.com/office/drawing/2014/main" id="{E262EA70-5181-CB94-9BCF-2B2862EFA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884" y="1021540"/>
            <a:ext cx="8678772" cy="5781018"/>
          </a:xfrm>
          <a:prstGeom prst="rect">
            <a:avLst/>
          </a:prstGeom>
        </p:spPr>
      </p:pic>
      <p:grpSp>
        <p:nvGrpSpPr>
          <p:cNvPr id="5" name="Group 4">
            <a:extLst>
              <a:ext uri="{FF2B5EF4-FFF2-40B4-BE49-F238E27FC236}">
                <a16:creationId xmlns:a16="http://schemas.microsoft.com/office/drawing/2014/main" id="{4910CD9B-D2D0-6F86-40CC-E0CA7BF1D86A}"/>
              </a:ext>
            </a:extLst>
          </p:cNvPr>
          <p:cNvGrpSpPr/>
          <p:nvPr/>
        </p:nvGrpSpPr>
        <p:grpSpPr>
          <a:xfrm>
            <a:off x="1903883" y="298256"/>
            <a:ext cx="1248488" cy="616372"/>
            <a:chOff x="1738042" y="2517324"/>
            <a:chExt cx="2478358" cy="1236706"/>
          </a:xfrm>
        </p:grpSpPr>
        <p:pic>
          <p:nvPicPr>
            <p:cNvPr id="6" name="Picture 5">
              <a:extLst>
                <a:ext uri="{FF2B5EF4-FFF2-40B4-BE49-F238E27FC236}">
                  <a16:creationId xmlns:a16="http://schemas.microsoft.com/office/drawing/2014/main" id="{A8C78CFD-01E6-8423-23C1-063312D86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042" y="2517324"/>
              <a:ext cx="2478358" cy="1236706"/>
            </a:xfrm>
            <a:prstGeom prst="rect">
              <a:avLst/>
            </a:prstGeom>
          </p:spPr>
        </p:pic>
        <p:grpSp>
          <p:nvGrpSpPr>
            <p:cNvPr id="7" name="Group 6">
              <a:extLst>
                <a:ext uri="{FF2B5EF4-FFF2-40B4-BE49-F238E27FC236}">
                  <a16:creationId xmlns:a16="http://schemas.microsoft.com/office/drawing/2014/main" id="{9814C538-2ED7-0D77-E6A6-A3DB75F17206}"/>
                </a:ext>
              </a:extLst>
            </p:cNvPr>
            <p:cNvGrpSpPr/>
            <p:nvPr/>
          </p:nvGrpSpPr>
          <p:grpSpPr>
            <a:xfrm rot="5400000">
              <a:off x="3261287" y="3161893"/>
              <a:ext cx="97993" cy="666125"/>
              <a:chOff x="0" y="0"/>
              <a:chExt cx="146106" cy="821192"/>
            </a:xfrm>
            <a:solidFill>
              <a:srgbClr val="000000"/>
            </a:solidFill>
          </p:grpSpPr>
          <p:sp>
            <p:nvSpPr>
              <p:cNvPr id="9" name="Oval 8">
                <a:extLst>
                  <a:ext uri="{FF2B5EF4-FFF2-40B4-BE49-F238E27FC236}">
                    <a16:creationId xmlns:a16="http://schemas.microsoft.com/office/drawing/2014/main" id="{AFC36146-B800-6977-CAFD-C85494589D59}"/>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1" name="Triangle 19">
                <a:extLst>
                  <a:ext uri="{FF2B5EF4-FFF2-40B4-BE49-F238E27FC236}">
                    <a16:creationId xmlns:a16="http://schemas.microsoft.com/office/drawing/2014/main" id="{5114514D-1B12-7591-20AD-4F7543542A33}"/>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19" name="Group 18">
            <a:extLst>
              <a:ext uri="{FF2B5EF4-FFF2-40B4-BE49-F238E27FC236}">
                <a16:creationId xmlns:a16="http://schemas.microsoft.com/office/drawing/2014/main" id="{4871ECEA-E0E1-3D32-1033-5DC8842C16D3}"/>
              </a:ext>
            </a:extLst>
          </p:cNvPr>
          <p:cNvGrpSpPr/>
          <p:nvPr/>
        </p:nvGrpSpPr>
        <p:grpSpPr>
          <a:xfrm>
            <a:off x="3371042" y="288350"/>
            <a:ext cx="1085726" cy="674781"/>
            <a:chOff x="6030642" y="2638043"/>
            <a:chExt cx="5574024" cy="2781449"/>
          </a:xfrm>
        </p:grpSpPr>
        <p:pic>
          <p:nvPicPr>
            <p:cNvPr id="12" name="Picture 11">
              <a:extLst>
                <a:ext uri="{FF2B5EF4-FFF2-40B4-BE49-F238E27FC236}">
                  <a16:creationId xmlns:a16="http://schemas.microsoft.com/office/drawing/2014/main" id="{630F9F5D-F314-91C9-E8E8-FE68D1A97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13" name="Group 12">
              <a:extLst>
                <a:ext uri="{FF2B5EF4-FFF2-40B4-BE49-F238E27FC236}">
                  <a16:creationId xmlns:a16="http://schemas.microsoft.com/office/drawing/2014/main" id="{39C13975-EB71-E0FE-093E-851C053A25CA}"/>
                </a:ext>
              </a:extLst>
            </p:cNvPr>
            <p:cNvGrpSpPr/>
            <p:nvPr/>
          </p:nvGrpSpPr>
          <p:grpSpPr>
            <a:xfrm rot="4980000">
              <a:off x="9371626" y="4151544"/>
              <a:ext cx="262408" cy="1498169"/>
              <a:chOff x="0" y="0"/>
              <a:chExt cx="146106" cy="821192"/>
            </a:xfrm>
          </p:grpSpPr>
          <p:sp>
            <p:nvSpPr>
              <p:cNvPr id="14" name="Oval 13">
                <a:extLst>
                  <a:ext uri="{FF2B5EF4-FFF2-40B4-BE49-F238E27FC236}">
                    <a16:creationId xmlns:a16="http://schemas.microsoft.com/office/drawing/2014/main" id="{429271F4-1533-0179-5F34-7C58C878E1D1}"/>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5" name="Triangle 9">
                <a:extLst>
                  <a:ext uri="{FF2B5EF4-FFF2-40B4-BE49-F238E27FC236}">
                    <a16:creationId xmlns:a16="http://schemas.microsoft.com/office/drawing/2014/main" id="{53070C07-7797-4434-3EAC-EA7D84C3B513}"/>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16" name="Group 15">
              <a:extLst>
                <a:ext uri="{FF2B5EF4-FFF2-40B4-BE49-F238E27FC236}">
                  <a16:creationId xmlns:a16="http://schemas.microsoft.com/office/drawing/2014/main" id="{F7C0813C-3F86-E718-55F8-3036213DF53C}"/>
                </a:ext>
              </a:extLst>
            </p:cNvPr>
            <p:cNvGrpSpPr/>
            <p:nvPr/>
          </p:nvGrpSpPr>
          <p:grpSpPr>
            <a:xfrm rot="4980000">
              <a:off x="9306016" y="4126256"/>
              <a:ext cx="262408" cy="1498169"/>
              <a:chOff x="0" y="0"/>
              <a:chExt cx="146106" cy="821192"/>
            </a:xfrm>
            <a:solidFill>
              <a:srgbClr val="000000"/>
            </a:solidFill>
          </p:grpSpPr>
          <p:sp>
            <p:nvSpPr>
              <p:cNvPr id="17" name="Oval 16">
                <a:extLst>
                  <a:ext uri="{FF2B5EF4-FFF2-40B4-BE49-F238E27FC236}">
                    <a16:creationId xmlns:a16="http://schemas.microsoft.com/office/drawing/2014/main" id="{9FC08587-BCBE-D10B-0E29-610632C0B2A4}"/>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8" name="Triangle 22">
                <a:extLst>
                  <a:ext uri="{FF2B5EF4-FFF2-40B4-BE49-F238E27FC236}">
                    <a16:creationId xmlns:a16="http://schemas.microsoft.com/office/drawing/2014/main" id="{D9B675CC-AF4E-1C71-14F9-C9FE66DDEA0B}"/>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29" name="Group 28">
            <a:extLst>
              <a:ext uri="{FF2B5EF4-FFF2-40B4-BE49-F238E27FC236}">
                <a16:creationId xmlns:a16="http://schemas.microsoft.com/office/drawing/2014/main" id="{9DB231A9-849D-3EF5-9887-362139232294}"/>
              </a:ext>
            </a:extLst>
          </p:cNvPr>
          <p:cNvGrpSpPr/>
          <p:nvPr/>
        </p:nvGrpSpPr>
        <p:grpSpPr>
          <a:xfrm>
            <a:off x="4509020" y="249752"/>
            <a:ext cx="967566" cy="713380"/>
            <a:chOff x="6030642" y="2638043"/>
            <a:chExt cx="5574024" cy="2781449"/>
          </a:xfrm>
        </p:grpSpPr>
        <p:pic>
          <p:nvPicPr>
            <p:cNvPr id="22" name="Picture 21">
              <a:extLst>
                <a:ext uri="{FF2B5EF4-FFF2-40B4-BE49-F238E27FC236}">
                  <a16:creationId xmlns:a16="http://schemas.microsoft.com/office/drawing/2014/main" id="{5CA29896-07E3-2EE1-06B2-D1EC6E4CA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23" name="Group 22">
              <a:extLst>
                <a:ext uri="{FF2B5EF4-FFF2-40B4-BE49-F238E27FC236}">
                  <a16:creationId xmlns:a16="http://schemas.microsoft.com/office/drawing/2014/main" id="{DC2E1AA9-40C0-71EE-1998-F93830AAEEA5}"/>
                </a:ext>
              </a:extLst>
            </p:cNvPr>
            <p:cNvGrpSpPr/>
            <p:nvPr/>
          </p:nvGrpSpPr>
          <p:grpSpPr>
            <a:xfrm rot="4620000">
              <a:off x="9358926" y="4088044"/>
              <a:ext cx="262408" cy="1498169"/>
              <a:chOff x="0" y="0"/>
              <a:chExt cx="146106" cy="821192"/>
            </a:xfrm>
          </p:grpSpPr>
          <p:sp>
            <p:nvSpPr>
              <p:cNvPr id="24" name="Oval 23">
                <a:extLst>
                  <a:ext uri="{FF2B5EF4-FFF2-40B4-BE49-F238E27FC236}">
                    <a16:creationId xmlns:a16="http://schemas.microsoft.com/office/drawing/2014/main" id="{D9B1024B-166F-107C-1389-76301D1FBA58}"/>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5" name="Triangle 42">
                <a:extLst>
                  <a:ext uri="{FF2B5EF4-FFF2-40B4-BE49-F238E27FC236}">
                    <a16:creationId xmlns:a16="http://schemas.microsoft.com/office/drawing/2014/main" id="{02C3E404-28B2-0747-E674-361AFC08CC88}"/>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26" name="Group 25">
              <a:extLst>
                <a:ext uri="{FF2B5EF4-FFF2-40B4-BE49-F238E27FC236}">
                  <a16:creationId xmlns:a16="http://schemas.microsoft.com/office/drawing/2014/main" id="{32D260BF-B326-42F0-08AB-2702F7B9D2D5}"/>
                </a:ext>
              </a:extLst>
            </p:cNvPr>
            <p:cNvGrpSpPr/>
            <p:nvPr/>
          </p:nvGrpSpPr>
          <p:grpSpPr>
            <a:xfrm rot="4620000">
              <a:off x="9322497" y="4088045"/>
              <a:ext cx="262408" cy="1498169"/>
              <a:chOff x="0" y="0"/>
              <a:chExt cx="146106" cy="821192"/>
            </a:xfrm>
            <a:solidFill>
              <a:srgbClr val="000000"/>
            </a:solidFill>
          </p:grpSpPr>
          <p:sp>
            <p:nvSpPr>
              <p:cNvPr id="27" name="Oval 26">
                <a:extLst>
                  <a:ext uri="{FF2B5EF4-FFF2-40B4-BE49-F238E27FC236}">
                    <a16:creationId xmlns:a16="http://schemas.microsoft.com/office/drawing/2014/main" id="{FFCE0DE3-5CD5-3C37-EF58-1FFD7BC5A8D7}"/>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Triangle 22">
                <a:extLst>
                  <a:ext uri="{FF2B5EF4-FFF2-40B4-BE49-F238E27FC236}">
                    <a16:creationId xmlns:a16="http://schemas.microsoft.com/office/drawing/2014/main" id="{7DCC9EC1-EBB2-A832-7EFA-4BD9D38FA2F2}"/>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38" name="Group 37">
            <a:extLst>
              <a:ext uri="{FF2B5EF4-FFF2-40B4-BE49-F238E27FC236}">
                <a16:creationId xmlns:a16="http://schemas.microsoft.com/office/drawing/2014/main" id="{3EA57309-C714-3521-5EEA-803FB1344DDE}"/>
              </a:ext>
            </a:extLst>
          </p:cNvPr>
          <p:cNvGrpSpPr/>
          <p:nvPr/>
        </p:nvGrpSpPr>
        <p:grpSpPr>
          <a:xfrm>
            <a:off x="5430764" y="227874"/>
            <a:ext cx="1028526" cy="851035"/>
            <a:chOff x="6030642" y="2638043"/>
            <a:chExt cx="5574024" cy="3101984"/>
          </a:xfrm>
        </p:grpSpPr>
        <p:cxnSp>
          <p:nvCxnSpPr>
            <p:cNvPr id="30" name="Straight Connector 29">
              <a:extLst>
                <a:ext uri="{FF2B5EF4-FFF2-40B4-BE49-F238E27FC236}">
                  <a16:creationId xmlns:a16="http://schemas.microsoft.com/office/drawing/2014/main" id="{5901693F-6B28-F357-B228-CE272DBD96F0}"/>
                </a:ext>
              </a:extLst>
            </p:cNvPr>
            <p:cNvCxnSpPr/>
            <p:nvPr/>
          </p:nvCxnSpPr>
          <p:spPr>
            <a:xfrm flipH="1">
              <a:off x="6553200" y="5740027"/>
              <a:ext cx="1454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9CC3E81-FEF0-B92C-68A7-8DE24B820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32" name="Group 31">
              <a:extLst>
                <a:ext uri="{FF2B5EF4-FFF2-40B4-BE49-F238E27FC236}">
                  <a16:creationId xmlns:a16="http://schemas.microsoft.com/office/drawing/2014/main" id="{934E8142-105B-371E-DE6B-A73D9C30EAB0}"/>
                </a:ext>
              </a:extLst>
            </p:cNvPr>
            <p:cNvGrpSpPr/>
            <p:nvPr/>
          </p:nvGrpSpPr>
          <p:grpSpPr>
            <a:xfrm rot="3754138">
              <a:off x="9309229" y="3935072"/>
              <a:ext cx="262408" cy="1498169"/>
              <a:chOff x="0" y="0"/>
              <a:chExt cx="146106" cy="821192"/>
            </a:xfrm>
          </p:grpSpPr>
          <p:sp>
            <p:nvSpPr>
              <p:cNvPr id="33" name="Oval 32">
                <a:extLst>
                  <a:ext uri="{FF2B5EF4-FFF2-40B4-BE49-F238E27FC236}">
                    <a16:creationId xmlns:a16="http://schemas.microsoft.com/office/drawing/2014/main" id="{0BDA738A-7943-2FFA-107C-CA70B33552EC}"/>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4" name="Triangle 43">
                <a:extLst>
                  <a:ext uri="{FF2B5EF4-FFF2-40B4-BE49-F238E27FC236}">
                    <a16:creationId xmlns:a16="http://schemas.microsoft.com/office/drawing/2014/main" id="{24D8391D-5EF6-CA59-E8F0-C43F1E2520CE}"/>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35" name="Group 34">
              <a:extLst>
                <a:ext uri="{FF2B5EF4-FFF2-40B4-BE49-F238E27FC236}">
                  <a16:creationId xmlns:a16="http://schemas.microsoft.com/office/drawing/2014/main" id="{032387C4-90BD-B3F5-79C8-0C85A28D9B52}"/>
                </a:ext>
              </a:extLst>
            </p:cNvPr>
            <p:cNvGrpSpPr/>
            <p:nvPr/>
          </p:nvGrpSpPr>
          <p:grpSpPr>
            <a:xfrm rot="3754138">
              <a:off x="9274594" y="3935073"/>
              <a:ext cx="262408" cy="1498169"/>
              <a:chOff x="0" y="0"/>
              <a:chExt cx="146106" cy="821192"/>
            </a:xfrm>
            <a:solidFill>
              <a:srgbClr val="000000"/>
            </a:solidFill>
          </p:grpSpPr>
          <p:sp>
            <p:nvSpPr>
              <p:cNvPr id="36" name="Oval 35">
                <a:extLst>
                  <a:ext uri="{FF2B5EF4-FFF2-40B4-BE49-F238E27FC236}">
                    <a16:creationId xmlns:a16="http://schemas.microsoft.com/office/drawing/2014/main" id="{299FCCD8-395D-9D00-4E74-59DE3956ADF5}"/>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7" name="Triangle 21">
                <a:extLst>
                  <a:ext uri="{FF2B5EF4-FFF2-40B4-BE49-F238E27FC236}">
                    <a16:creationId xmlns:a16="http://schemas.microsoft.com/office/drawing/2014/main" id="{1A0CDDC0-67E5-963D-8820-A2C2558BDFF5}"/>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48" name="Group 47">
            <a:extLst>
              <a:ext uri="{FF2B5EF4-FFF2-40B4-BE49-F238E27FC236}">
                <a16:creationId xmlns:a16="http://schemas.microsoft.com/office/drawing/2014/main" id="{954A56EC-F469-50BE-10B5-DF11D5D7979A}"/>
              </a:ext>
            </a:extLst>
          </p:cNvPr>
          <p:cNvGrpSpPr/>
          <p:nvPr/>
        </p:nvGrpSpPr>
        <p:grpSpPr>
          <a:xfrm>
            <a:off x="6496650" y="236632"/>
            <a:ext cx="1038773" cy="842278"/>
            <a:chOff x="6030642" y="2638043"/>
            <a:chExt cx="5574024" cy="3101984"/>
          </a:xfrm>
        </p:grpSpPr>
        <p:cxnSp>
          <p:nvCxnSpPr>
            <p:cNvPr id="39" name="Straight Connector 38">
              <a:extLst>
                <a:ext uri="{FF2B5EF4-FFF2-40B4-BE49-F238E27FC236}">
                  <a16:creationId xmlns:a16="http://schemas.microsoft.com/office/drawing/2014/main" id="{9AE03726-F482-CEDF-1711-AA4BDA71D1CD}"/>
                </a:ext>
              </a:extLst>
            </p:cNvPr>
            <p:cNvCxnSpPr>
              <a:cxnSpLocks/>
            </p:cNvCxnSpPr>
            <p:nvPr/>
          </p:nvCxnSpPr>
          <p:spPr>
            <a:xfrm flipH="1">
              <a:off x="6629400" y="5740027"/>
              <a:ext cx="1365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5BFEA1B-744B-9CFB-F049-811605889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41" name="Group 40">
              <a:extLst>
                <a:ext uri="{FF2B5EF4-FFF2-40B4-BE49-F238E27FC236}">
                  <a16:creationId xmlns:a16="http://schemas.microsoft.com/office/drawing/2014/main" id="{4769EBFF-4AE7-9034-607A-43A9594D6619}"/>
                </a:ext>
              </a:extLst>
            </p:cNvPr>
            <p:cNvGrpSpPr/>
            <p:nvPr/>
          </p:nvGrpSpPr>
          <p:grpSpPr>
            <a:xfrm rot="2665910">
              <a:off x="9196194" y="3778800"/>
              <a:ext cx="262408" cy="1498169"/>
              <a:chOff x="0" y="0"/>
              <a:chExt cx="146106" cy="821192"/>
            </a:xfrm>
          </p:grpSpPr>
          <p:sp>
            <p:nvSpPr>
              <p:cNvPr id="42" name="Oval 41">
                <a:extLst>
                  <a:ext uri="{FF2B5EF4-FFF2-40B4-BE49-F238E27FC236}">
                    <a16:creationId xmlns:a16="http://schemas.microsoft.com/office/drawing/2014/main" id="{A763441E-1351-816F-1F3E-0B52BA4910E5}"/>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3" name="Triangle 45">
                <a:extLst>
                  <a:ext uri="{FF2B5EF4-FFF2-40B4-BE49-F238E27FC236}">
                    <a16:creationId xmlns:a16="http://schemas.microsoft.com/office/drawing/2014/main" id="{3630D94C-974E-7714-2C06-F92F4244BEB2}"/>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44" name="Group 43">
              <a:extLst>
                <a:ext uri="{FF2B5EF4-FFF2-40B4-BE49-F238E27FC236}">
                  <a16:creationId xmlns:a16="http://schemas.microsoft.com/office/drawing/2014/main" id="{39F2868B-A749-432D-2EA6-72B94F7DBBF1}"/>
                </a:ext>
              </a:extLst>
            </p:cNvPr>
            <p:cNvGrpSpPr/>
            <p:nvPr/>
          </p:nvGrpSpPr>
          <p:grpSpPr>
            <a:xfrm rot="2665910">
              <a:off x="9147137" y="3782379"/>
              <a:ext cx="262408" cy="1498169"/>
              <a:chOff x="0" y="0"/>
              <a:chExt cx="146106" cy="821192"/>
            </a:xfrm>
            <a:solidFill>
              <a:srgbClr val="000000"/>
            </a:solidFill>
          </p:grpSpPr>
          <p:sp>
            <p:nvSpPr>
              <p:cNvPr id="45" name="Oval 44">
                <a:extLst>
                  <a:ext uri="{FF2B5EF4-FFF2-40B4-BE49-F238E27FC236}">
                    <a16:creationId xmlns:a16="http://schemas.microsoft.com/office/drawing/2014/main" id="{D4A44C4F-7721-22AD-82D0-5CB3608449CD}"/>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6" name="Triangle 21">
                <a:extLst>
                  <a:ext uri="{FF2B5EF4-FFF2-40B4-BE49-F238E27FC236}">
                    <a16:creationId xmlns:a16="http://schemas.microsoft.com/office/drawing/2014/main" id="{22F163EA-802B-7C30-5818-14EB24CC71FC}"/>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57" name="Group 56">
            <a:extLst>
              <a:ext uri="{FF2B5EF4-FFF2-40B4-BE49-F238E27FC236}">
                <a16:creationId xmlns:a16="http://schemas.microsoft.com/office/drawing/2014/main" id="{A5204A50-B283-03D9-521C-ECA957B5CD32}"/>
              </a:ext>
            </a:extLst>
          </p:cNvPr>
          <p:cNvGrpSpPr/>
          <p:nvPr/>
        </p:nvGrpSpPr>
        <p:grpSpPr>
          <a:xfrm>
            <a:off x="7472615" y="234002"/>
            <a:ext cx="1009787" cy="820963"/>
            <a:chOff x="6030642" y="2638043"/>
            <a:chExt cx="5574024" cy="3101984"/>
          </a:xfrm>
        </p:grpSpPr>
        <p:cxnSp>
          <p:nvCxnSpPr>
            <p:cNvPr id="49" name="Straight Connector 48">
              <a:extLst>
                <a:ext uri="{FF2B5EF4-FFF2-40B4-BE49-F238E27FC236}">
                  <a16:creationId xmlns:a16="http://schemas.microsoft.com/office/drawing/2014/main" id="{0468AC24-5095-D6FD-E8DC-9F2FFC51CB9D}"/>
                </a:ext>
              </a:extLst>
            </p:cNvPr>
            <p:cNvCxnSpPr/>
            <p:nvPr/>
          </p:nvCxnSpPr>
          <p:spPr>
            <a:xfrm flipH="1">
              <a:off x="6756400" y="5740027"/>
              <a:ext cx="1264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1E3DD33-B095-3227-DCF3-B2388D91E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51" name="Group 50">
              <a:extLst>
                <a:ext uri="{FF2B5EF4-FFF2-40B4-BE49-F238E27FC236}">
                  <a16:creationId xmlns:a16="http://schemas.microsoft.com/office/drawing/2014/main" id="{6FF3F1D9-2D9A-7ED7-8B5D-1651F657B5C0}"/>
                </a:ext>
              </a:extLst>
            </p:cNvPr>
            <p:cNvGrpSpPr/>
            <p:nvPr/>
          </p:nvGrpSpPr>
          <p:grpSpPr>
            <a:xfrm rot="1660708">
              <a:off x="9055084" y="3671898"/>
              <a:ext cx="262408" cy="1498169"/>
              <a:chOff x="0" y="0"/>
              <a:chExt cx="146106" cy="821192"/>
            </a:xfrm>
          </p:grpSpPr>
          <p:sp>
            <p:nvSpPr>
              <p:cNvPr id="52" name="Oval 51">
                <a:extLst>
                  <a:ext uri="{FF2B5EF4-FFF2-40B4-BE49-F238E27FC236}">
                    <a16:creationId xmlns:a16="http://schemas.microsoft.com/office/drawing/2014/main" id="{04214D62-382F-4AD2-807A-D93F96DDFAAB}"/>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3" name="Triangle 39">
                <a:extLst>
                  <a:ext uri="{FF2B5EF4-FFF2-40B4-BE49-F238E27FC236}">
                    <a16:creationId xmlns:a16="http://schemas.microsoft.com/office/drawing/2014/main" id="{A97E7115-0722-C85C-C6E0-A239520EF16E}"/>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54" name="Group 53">
              <a:extLst>
                <a:ext uri="{FF2B5EF4-FFF2-40B4-BE49-F238E27FC236}">
                  <a16:creationId xmlns:a16="http://schemas.microsoft.com/office/drawing/2014/main" id="{CE217297-A76D-74B9-23F4-3FF83506AA81}"/>
                </a:ext>
              </a:extLst>
            </p:cNvPr>
            <p:cNvGrpSpPr/>
            <p:nvPr/>
          </p:nvGrpSpPr>
          <p:grpSpPr>
            <a:xfrm rot="1660708">
              <a:off x="8994248" y="3671901"/>
              <a:ext cx="262408" cy="1498169"/>
              <a:chOff x="0" y="0"/>
              <a:chExt cx="146106" cy="821192"/>
            </a:xfrm>
            <a:solidFill>
              <a:srgbClr val="000000"/>
            </a:solidFill>
          </p:grpSpPr>
          <p:sp>
            <p:nvSpPr>
              <p:cNvPr id="55" name="Oval 54">
                <a:extLst>
                  <a:ext uri="{FF2B5EF4-FFF2-40B4-BE49-F238E27FC236}">
                    <a16:creationId xmlns:a16="http://schemas.microsoft.com/office/drawing/2014/main" id="{0EA06A62-F16A-5AD9-68B7-15AEC9D31ED4}"/>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56" name="Triangle 21">
                <a:extLst>
                  <a:ext uri="{FF2B5EF4-FFF2-40B4-BE49-F238E27FC236}">
                    <a16:creationId xmlns:a16="http://schemas.microsoft.com/office/drawing/2014/main" id="{C3195613-EF4E-B1D3-FA4F-186763F0D920}"/>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67" name="Group 66">
            <a:extLst>
              <a:ext uri="{FF2B5EF4-FFF2-40B4-BE49-F238E27FC236}">
                <a16:creationId xmlns:a16="http://schemas.microsoft.com/office/drawing/2014/main" id="{8040B959-DED2-4FDC-08D8-35D95E41CFF4}"/>
              </a:ext>
            </a:extLst>
          </p:cNvPr>
          <p:cNvGrpSpPr/>
          <p:nvPr/>
        </p:nvGrpSpPr>
        <p:grpSpPr>
          <a:xfrm>
            <a:off x="8562120" y="256443"/>
            <a:ext cx="1051311" cy="865091"/>
            <a:chOff x="6030642" y="2638625"/>
            <a:chExt cx="5574024" cy="3292275"/>
          </a:xfrm>
        </p:grpSpPr>
        <p:cxnSp>
          <p:nvCxnSpPr>
            <p:cNvPr id="58" name="Straight Connector 57">
              <a:extLst>
                <a:ext uri="{FF2B5EF4-FFF2-40B4-BE49-F238E27FC236}">
                  <a16:creationId xmlns:a16="http://schemas.microsoft.com/office/drawing/2014/main" id="{4AF6B226-1D3E-1952-80ED-D5DA3FF2B01F}"/>
                </a:ext>
              </a:extLst>
            </p:cNvPr>
            <p:cNvCxnSpPr/>
            <p:nvPr/>
          </p:nvCxnSpPr>
          <p:spPr>
            <a:xfrm flipH="1">
              <a:off x="6858000" y="5740027"/>
              <a:ext cx="1166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71F615-C6CD-647F-56F4-A9DD0784439C}"/>
                </a:ext>
              </a:extLst>
            </p:cNvPr>
            <p:cNvCxnSpPr/>
            <p:nvPr/>
          </p:nvCxnSpPr>
          <p:spPr>
            <a:xfrm flipH="1">
              <a:off x="6858000" y="5917827"/>
              <a:ext cx="493268"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FFD51AFD-A943-60AD-12B2-2207502B0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625"/>
              <a:ext cx="5574024" cy="2781449"/>
            </a:xfrm>
            <a:prstGeom prst="rect">
              <a:avLst/>
            </a:prstGeom>
          </p:spPr>
        </p:pic>
        <p:grpSp>
          <p:nvGrpSpPr>
            <p:cNvPr id="61" name="Group 60">
              <a:extLst>
                <a:ext uri="{FF2B5EF4-FFF2-40B4-BE49-F238E27FC236}">
                  <a16:creationId xmlns:a16="http://schemas.microsoft.com/office/drawing/2014/main" id="{325143BF-67F6-BDDD-CF7B-C5F28BB4BAF6}"/>
                </a:ext>
              </a:extLst>
            </p:cNvPr>
            <p:cNvGrpSpPr/>
            <p:nvPr/>
          </p:nvGrpSpPr>
          <p:grpSpPr>
            <a:xfrm rot="778916">
              <a:off x="8910042" y="3613242"/>
              <a:ext cx="262408" cy="1498169"/>
              <a:chOff x="0" y="0"/>
              <a:chExt cx="146106" cy="821192"/>
            </a:xfrm>
          </p:grpSpPr>
          <p:sp>
            <p:nvSpPr>
              <p:cNvPr id="62" name="Oval 61">
                <a:extLst>
                  <a:ext uri="{FF2B5EF4-FFF2-40B4-BE49-F238E27FC236}">
                    <a16:creationId xmlns:a16="http://schemas.microsoft.com/office/drawing/2014/main" id="{7A8112B8-2CA9-70D0-F203-F92A4D4A0963}"/>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63" name="Triangle 33">
                <a:extLst>
                  <a:ext uri="{FF2B5EF4-FFF2-40B4-BE49-F238E27FC236}">
                    <a16:creationId xmlns:a16="http://schemas.microsoft.com/office/drawing/2014/main" id="{68F26BDE-5DC8-F276-E113-D87ACD61339A}"/>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nvGrpSpPr>
            <p:cNvPr id="64" name="Group 63">
              <a:extLst>
                <a:ext uri="{FF2B5EF4-FFF2-40B4-BE49-F238E27FC236}">
                  <a16:creationId xmlns:a16="http://schemas.microsoft.com/office/drawing/2014/main" id="{8A37DDF8-A461-758A-9815-108B76819FF4}"/>
                </a:ext>
              </a:extLst>
            </p:cNvPr>
            <p:cNvGrpSpPr/>
            <p:nvPr/>
          </p:nvGrpSpPr>
          <p:grpSpPr>
            <a:xfrm rot="778916">
              <a:off x="8860879" y="3622166"/>
              <a:ext cx="262408" cy="1498169"/>
              <a:chOff x="0" y="0"/>
              <a:chExt cx="146106" cy="821192"/>
            </a:xfrm>
            <a:solidFill>
              <a:srgbClr val="000000"/>
            </a:solidFill>
          </p:grpSpPr>
          <p:sp>
            <p:nvSpPr>
              <p:cNvPr id="65" name="Oval 64">
                <a:extLst>
                  <a:ext uri="{FF2B5EF4-FFF2-40B4-BE49-F238E27FC236}">
                    <a16:creationId xmlns:a16="http://schemas.microsoft.com/office/drawing/2014/main" id="{F5CFCB29-08F5-1B61-9D73-D4805B48DF78}"/>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66" name="Triangle 24">
                <a:extLst>
                  <a:ext uri="{FF2B5EF4-FFF2-40B4-BE49-F238E27FC236}">
                    <a16:creationId xmlns:a16="http://schemas.microsoft.com/office/drawing/2014/main" id="{B194343C-FE6F-87B4-710F-6DFD1C538407}"/>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grpSp>
        <p:nvGrpSpPr>
          <p:cNvPr id="68" name="Group 67">
            <a:extLst>
              <a:ext uri="{FF2B5EF4-FFF2-40B4-BE49-F238E27FC236}">
                <a16:creationId xmlns:a16="http://schemas.microsoft.com/office/drawing/2014/main" id="{679453C4-FE01-2DCD-DFCF-EC3591DAC7E2}"/>
              </a:ext>
            </a:extLst>
          </p:cNvPr>
          <p:cNvGrpSpPr/>
          <p:nvPr/>
        </p:nvGrpSpPr>
        <p:grpSpPr>
          <a:xfrm>
            <a:off x="266216" y="215682"/>
            <a:ext cx="1674537" cy="905130"/>
            <a:chOff x="6400800" y="5372568"/>
            <a:chExt cx="2694432" cy="1514929"/>
          </a:xfrm>
        </p:grpSpPr>
        <p:cxnSp>
          <p:nvCxnSpPr>
            <p:cNvPr id="69" name="Straight Connector 68">
              <a:extLst>
                <a:ext uri="{FF2B5EF4-FFF2-40B4-BE49-F238E27FC236}">
                  <a16:creationId xmlns:a16="http://schemas.microsoft.com/office/drawing/2014/main" id="{3765E8C7-4C88-C7E4-BB2D-0BCF1AA13E9E}"/>
                </a:ext>
              </a:extLst>
            </p:cNvPr>
            <p:cNvCxnSpPr/>
            <p:nvPr/>
          </p:nvCxnSpPr>
          <p:spPr>
            <a:xfrm flipH="1">
              <a:off x="6400800" y="5740027"/>
              <a:ext cx="173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156E571-E910-2717-D256-C6481FFFB7B4}"/>
                </a:ext>
              </a:extLst>
            </p:cNvPr>
            <p:cNvCxnSpPr/>
            <p:nvPr/>
          </p:nvCxnSpPr>
          <p:spPr>
            <a:xfrm flipH="1">
              <a:off x="6400800" y="5917827"/>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C12E34-DEF7-B444-3017-7AF87444E1AA}"/>
                </a:ext>
              </a:extLst>
            </p:cNvPr>
            <p:cNvCxnSpPr/>
            <p:nvPr/>
          </p:nvCxnSpPr>
          <p:spPr>
            <a:xfrm flipH="1">
              <a:off x="6400800" y="6100535"/>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04B7A82-A114-C976-6E46-E6CF4C29323C}"/>
                </a:ext>
              </a:extLst>
            </p:cNvPr>
            <p:cNvCxnSpPr/>
            <p:nvPr/>
          </p:nvCxnSpPr>
          <p:spPr>
            <a:xfrm flipH="1" flipV="1">
              <a:off x="6400800" y="6260727"/>
              <a:ext cx="14605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3993FCD-A25D-C234-F42E-28CF9DAEE053}"/>
                </a:ext>
              </a:extLst>
            </p:cNvPr>
            <p:cNvCxnSpPr/>
            <p:nvPr/>
          </p:nvCxnSpPr>
          <p:spPr>
            <a:xfrm flipH="1" flipV="1">
              <a:off x="6400800" y="6400427"/>
              <a:ext cx="2019300" cy="130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2" descr="ttps://www.easylinedrawing.com/wp-content/uploads/2019/07/cartoon_car_drawing_tutorial.png">
              <a:extLst>
                <a:ext uri="{FF2B5EF4-FFF2-40B4-BE49-F238E27FC236}">
                  <a16:creationId xmlns:a16="http://schemas.microsoft.com/office/drawing/2014/main" id="{F4415C43-8FB2-F159-FD43-EDB66C128E8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8500" l="2143" r="100000">
                          <a14:foregroundMark x1="91607" y1="65000" x2="91607" y2="65000"/>
                          <a14:foregroundMark x1="77321" y1="65000" x2="77321" y2="65000"/>
                          <a14:foregroundMark x1="23929" y1="65000" x2="23929" y2="65000"/>
                          <a14:foregroundMark x1="5357" y1="65000" x2="5357"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6974332" y="5372568"/>
              <a:ext cx="2120900" cy="1514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5F0A9D27-CF5F-DFD4-0880-54F17A7CDB38}"/>
              </a:ext>
            </a:extLst>
          </p:cNvPr>
          <p:cNvGrpSpPr/>
          <p:nvPr/>
        </p:nvGrpSpPr>
        <p:grpSpPr>
          <a:xfrm>
            <a:off x="9566451" y="277594"/>
            <a:ext cx="1150317" cy="734342"/>
            <a:chOff x="6030642" y="2638043"/>
            <a:chExt cx="5574024" cy="3101984"/>
          </a:xfrm>
        </p:grpSpPr>
        <p:pic>
          <p:nvPicPr>
            <p:cNvPr id="75" name="Picture 74">
              <a:extLst>
                <a:ext uri="{FF2B5EF4-FFF2-40B4-BE49-F238E27FC236}">
                  <a16:creationId xmlns:a16="http://schemas.microsoft.com/office/drawing/2014/main" id="{B32192EC-5881-ED18-3B9D-E1A626A51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42" y="2638043"/>
              <a:ext cx="5574024" cy="2781449"/>
            </a:xfrm>
            <a:prstGeom prst="rect">
              <a:avLst/>
            </a:prstGeom>
          </p:spPr>
        </p:pic>
        <p:grpSp>
          <p:nvGrpSpPr>
            <p:cNvPr id="76" name="Group 75">
              <a:extLst>
                <a:ext uri="{FF2B5EF4-FFF2-40B4-BE49-F238E27FC236}">
                  <a16:creationId xmlns:a16="http://schemas.microsoft.com/office/drawing/2014/main" id="{70A98B13-0FF3-6CC5-F50E-79C08A4799EE}"/>
                </a:ext>
              </a:extLst>
            </p:cNvPr>
            <p:cNvGrpSpPr/>
            <p:nvPr/>
          </p:nvGrpSpPr>
          <p:grpSpPr>
            <a:xfrm>
              <a:off x="8780778" y="3598876"/>
              <a:ext cx="262408" cy="1498169"/>
              <a:chOff x="0" y="0"/>
              <a:chExt cx="146106" cy="821192"/>
            </a:xfrm>
          </p:grpSpPr>
          <p:sp>
            <p:nvSpPr>
              <p:cNvPr id="77" name="Oval 76">
                <a:extLst>
                  <a:ext uri="{FF2B5EF4-FFF2-40B4-BE49-F238E27FC236}">
                    <a16:creationId xmlns:a16="http://schemas.microsoft.com/office/drawing/2014/main" id="{23B1D279-F8E0-013F-37F1-1D541F6F2312}"/>
                  </a:ext>
                </a:extLst>
              </p:cNvPr>
              <p:cNvSpPr/>
              <p:nvPr/>
            </p:nvSpPr>
            <p:spPr>
              <a:xfrm>
                <a:off x="0" y="667190"/>
                <a:ext cx="146106" cy="154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78" name="Triangle 8">
                <a:extLst>
                  <a:ext uri="{FF2B5EF4-FFF2-40B4-BE49-F238E27FC236}">
                    <a16:creationId xmlns:a16="http://schemas.microsoft.com/office/drawing/2014/main" id="{41CEC08F-59D6-ACB1-1F82-ED75BD98641D}"/>
                  </a:ext>
                </a:extLst>
              </p:cNvPr>
              <p:cNvSpPr/>
              <p:nvPr/>
            </p:nvSpPr>
            <p:spPr>
              <a:xfrm>
                <a:off x="44020" y="0"/>
                <a:ext cx="63836" cy="7433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cxnSp>
          <p:nvCxnSpPr>
            <p:cNvPr id="79" name="Straight Connector 78">
              <a:extLst>
                <a:ext uri="{FF2B5EF4-FFF2-40B4-BE49-F238E27FC236}">
                  <a16:creationId xmlns:a16="http://schemas.microsoft.com/office/drawing/2014/main" id="{8135EEF2-F60B-12E3-975E-9EC6E49E2E6C}"/>
                </a:ext>
              </a:extLst>
            </p:cNvPr>
            <p:cNvCxnSpPr/>
            <p:nvPr/>
          </p:nvCxnSpPr>
          <p:spPr>
            <a:xfrm flipH="1">
              <a:off x="6981553" y="5740027"/>
              <a:ext cx="1039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76572EB9-EFE0-8CB9-4EF4-B4CA5BED42E9}"/>
                </a:ext>
              </a:extLst>
            </p:cNvPr>
            <p:cNvGrpSpPr/>
            <p:nvPr/>
          </p:nvGrpSpPr>
          <p:grpSpPr>
            <a:xfrm>
              <a:off x="8713818" y="3613210"/>
              <a:ext cx="262408" cy="1498169"/>
              <a:chOff x="0" y="0"/>
              <a:chExt cx="146106" cy="821192"/>
            </a:xfrm>
            <a:solidFill>
              <a:srgbClr val="000000"/>
            </a:solidFill>
          </p:grpSpPr>
          <p:sp>
            <p:nvSpPr>
              <p:cNvPr id="81" name="Oval 80">
                <a:extLst>
                  <a:ext uri="{FF2B5EF4-FFF2-40B4-BE49-F238E27FC236}">
                    <a16:creationId xmlns:a16="http://schemas.microsoft.com/office/drawing/2014/main" id="{CC33F0F1-7DE5-F709-E528-8F70B061B65E}"/>
                  </a:ext>
                </a:extLst>
              </p:cNvPr>
              <p:cNvSpPr/>
              <p:nvPr/>
            </p:nvSpPr>
            <p:spPr>
              <a:xfrm>
                <a:off x="0" y="667190"/>
                <a:ext cx="146106" cy="154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2" name="Triangle 31">
                <a:extLst>
                  <a:ext uri="{FF2B5EF4-FFF2-40B4-BE49-F238E27FC236}">
                    <a16:creationId xmlns:a16="http://schemas.microsoft.com/office/drawing/2014/main" id="{2165B73A-A3BD-3199-5547-6208362666F3}"/>
                  </a:ext>
                </a:extLst>
              </p:cNvPr>
              <p:cNvSpPr/>
              <p:nvPr/>
            </p:nvSpPr>
            <p:spPr>
              <a:xfrm>
                <a:off x="44020" y="0"/>
                <a:ext cx="63836" cy="74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grpSp>
    </p:spTree>
    <p:extLst>
      <p:ext uri="{BB962C8B-B14F-4D97-AF65-F5344CB8AC3E}">
        <p14:creationId xmlns:p14="http://schemas.microsoft.com/office/powerpoint/2010/main" val="4191694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B441-3830-A97F-EED4-0E917F80DD3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05B6F3-A2A9-2393-AB73-FB0C1816195C}"/>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07FEE78B-E05D-BB8C-8E05-7D53F2C5C43B}"/>
              </a:ext>
            </a:extLst>
          </p:cNvPr>
          <p:cNvPicPr>
            <a:picLocks noChangeAspect="1"/>
          </p:cNvPicPr>
          <p:nvPr/>
        </p:nvPicPr>
        <p:blipFill>
          <a:blip r:embed="rId3"/>
          <a:stretch>
            <a:fillRect/>
          </a:stretch>
        </p:blipFill>
        <p:spPr>
          <a:xfrm>
            <a:off x="426720" y="-74428"/>
            <a:ext cx="9144000" cy="6932428"/>
          </a:xfrm>
          <a:prstGeom prst="rect">
            <a:avLst/>
          </a:prstGeom>
        </p:spPr>
      </p:pic>
      <p:pic>
        <p:nvPicPr>
          <p:cNvPr id="11" name="Picture 10">
            <a:extLst>
              <a:ext uri="{FF2B5EF4-FFF2-40B4-BE49-F238E27FC236}">
                <a16:creationId xmlns:a16="http://schemas.microsoft.com/office/drawing/2014/main" id="{35225103-AD22-48EF-C01D-5B339D94B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720" y="2259690"/>
            <a:ext cx="2621280" cy="169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6759-2E03-BDAD-1C8D-A97C746D6A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C11B03-B123-609F-4FD1-9575278D5C8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A1EC397-374B-1DFD-F1BD-810078DE283C}"/>
              </a:ext>
            </a:extLst>
          </p:cNvPr>
          <p:cNvPicPr>
            <a:picLocks noChangeAspect="1"/>
          </p:cNvPicPr>
          <p:nvPr/>
        </p:nvPicPr>
        <p:blipFill>
          <a:blip r:embed="rId3"/>
          <a:stretch>
            <a:fillRect/>
          </a:stretch>
        </p:blipFill>
        <p:spPr>
          <a:xfrm>
            <a:off x="365760" y="0"/>
            <a:ext cx="9277232" cy="6858000"/>
          </a:xfrm>
          <a:prstGeom prst="rect">
            <a:avLst/>
          </a:prstGeom>
        </p:spPr>
      </p:pic>
    </p:spTree>
    <p:extLst>
      <p:ext uri="{BB962C8B-B14F-4D97-AF65-F5344CB8AC3E}">
        <p14:creationId xmlns:p14="http://schemas.microsoft.com/office/powerpoint/2010/main" val="3238228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8B4DB2-5F50-67AF-2F93-97C1C9FE0864}"/>
              </a:ext>
            </a:extLst>
          </p:cNvPr>
          <p:cNvSpPr>
            <a:spLocks noGrp="1"/>
          </p:cNvSpPr>
          <p:nvPr>
            <p:ph idx="1"/>
          </p:nvPr>
        </p:nvSpPr>
        <p:spPr>
          <a:xfrm>
            <a:off x="746348" y="336336"/>
            <a:ext cx="10515600" cy="1063007"/>
          </a:xfrm>
        </p:spPr>
        <p:txBody>
          <a:bodyPr/>
          <a:lstStyle/>
          <a:p>
            <a:pPr marL="0" indent="0" algn="ctr">
              <a:buNone/>
            </a:pPr>
            <a:r>
              <a:rPr lang="en-US" dirty="0"/>
              <a:t>Dispense #7 </a:t>
            </a:r>
            <a:r>
              <a:rPr lang="en-US" dirty="0" err="1"/>
              <a:t>bup</a:t>
            </a:r>
            <a:r>
              <a:rPr lang="en-US" dirty="0"/>
              <a:t>/</a:t>
            </a:r>
            <a:r>
              <a:rPr lang="en-US" dirty="0" err="1"/>
              <a:t>nal</a:t>
            </a:r>
            <a:r>
              <a:rPr lang="en-US" dirty="0"/>
              <a:t> 2mg films</a:t>
            </a:r>
          </a:p>
          <a:p>
            <a:pPr marL="0" indent="0" algn="ctr">
              <a:buNone/>
            </a:pPr>
            <a:r>
              <a:rPr lang="en-US" dirty="0"/>
              <a:t>AND at least 3 films of </a:t>
            </a:r>
            <a:r>
              <a:rPr lang="en-US" dirty="0" err="1"/>
              <a:t>bup</a:t>
            </a:r>
            <a:r>
              <a:rPr lang="en-US" dirty="0"/>
              <a:t>/</a:t>
            </a:r>
            <a:r>
              <a:rPr lang="en-US" dirty="0" err="1"/>
              <a:t>nal</a:t>
            </a:r>
            <a:r>
              <a:rPr lang="en-US" dirty="0"/>
              <a:t> 8mg </a:t>
            </a:r>
          </a:p>
        </p:txBody>
      </p:sp>
      <p:pic>
        <p:nvPicPr>
          <p:cNvPr id="5" name="Picture 4">
            <a:extLst>
              <a:ext uri="{FF2B5EF4-FFF2-40B4-BE49-F238E27FC236}">
                <a16:creationId xmlns:a16="http://schemas.microsoft.com/office/drawing/2014/main" id="{EC0065D2-6B97-9496-5320-AE3229221903}"/>
              </a:ext>
            </a:extLst>
          </p:cNvPr>
          <p:cNvPicPr>
            <a:picLocks noChangeAspect="1"/>
          </p:cNvPicPr>
          <p:nvPr/>
        </p:nvPicPr>
        <p:blipFill>
          <a:blip r:embed="rId3"/>
          <a:stretch>
            <a:fillRect/>
          </a:stretch>
        </p:blipFill>
        <p:spPr>
          <a:xfrm>
            <a:off x="6004148" y="1533066"/>
            <a:ext cx="6236620" cy="4610291"/>
          </a:xfrm>
          <a:prstGeom prst="rect">
            <a:avLst/>
          </a:prstGeom>
        </p:spPr>
      </p:pic>
      <p:pic>
        <p:nvPicPr>
          <p:cNvPr id="6" name="Picture 5">
            <a:extLst>
              <a:ext uri="{FF2B5EF4-FFF2-40B4-BE49-F238E27FC236}">
                <a16:creationId xmlns:a16="http://schemas.microsoft.com/office/drawing/2014/main" id="{A7105AE5-45F8-9636-D3CC-930E95797EA0}"/>
              </a:ext>
            </a:extLst>
          </p:cNvPr>
          <p:cNvPicPr>
            <a:picLocks noChangeAspect="1"/>
          </p:cNvPicPr>
          <p:nvPr/>
        </p:nvPicPr>
        <p:blipFill>
          <a:blip r:embed="rId4"/>
          <a:stretch>
            <a:fillRect/>
          </a:stretch>
        </p:blipFill>
        <p:spPr>
          <a:xfrm>
            <a:off x="-46861" y="1545257"/>
            <a:ext cx="6081059" cy="4610291"/>
          </a:xfrm>
          <a:prstGeom prst="rect">
            <a:avLst/>
          </a:prstGeom>
        </p:spPr>
      </p:pic>
    </p:spTree>
    <p:extLst>
      <p:ext uri="{BB962C8B-B14F-4D97-AF65-F5344CB8AC3E}">
        <p14:creationId xmlns:p14="http://schemas.microsoft.com/office/powerpoint/2010/main" val="2771426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C367-83F8-779F-F8B2-22C117F3CE31}"/>
              </a:ext>
            </a:extLst>
          </p:cNvPr>
          <p:cNvSpPr>
            <a:spLocks noGrp="1"/>
          </p:cNvSpPr>
          <p:nvPr>
            <p:ph type="title"/>
          </p:nvPr>
        </p:nvSpPr>
        <p:spPr/>
        <p:txBody>
          <a:bodyPr/>
          <a:lstStyle/>
          <a:p>
            <a:r>
              <a:rPr lang="en-US" dirty="0"/>
              <a:t>But isn’t there a “blocker” in Suboxone…?</a:t>
            </a:r>
          </a:p>
        </p:txBody>
      </p:sp>
      <p:sp>
        <p:nvSpPr>
          <p:cNvPr id="3" name="Content Placeholder 2">
            <a:extLst>
              <a:ext uri="{FF2B5EF4-FFF2-40B4-BE49-F238E27FC236}">
                <a16:creationId xmlns:a16="http://schemas.microsoft.com/office/drawing/2014/main" id="{6B87C703-A1AA-DA72-2B12-482EB3FF24B5}"/>
              </a:ext>
            </a:extLst>
          </p:cNvPr>
          <p:cNvSpPr>
            <a:spLocks noGrp="1"/>
          </p:cNvSpPr>
          <p:nvPr>
            <p:ph idx="1"/>
          </p:nvPr>
        </p:nvSpPr>
        <p:spPr>
          <a:xfrm>
            <a:off x="827893" y="1690688"/>
            <a:ext cx="6921137" cy="4351338"/>
          </a:xfrm>
        </p:spPr>
        <p:txBody>
          <a:bodyPr>
            <a:normAutofit fontScale="92500" lnSpcReduction="20000"/>
          </a:bodyPr>
          <a:lstStyle/>
          <a:p>
            <a:r>
              <a:rPr lang="en-US" dirty="0"/>
              <a:t>Naloxone is present in attempt to decrease misuse or diversion</a:t>
            </a:r>
          </a:p>
          <a:p>
            <a:r>
              <a:rPr lang="en-US" dirty="0"/>
              <a:t>Naloxone is mostly inactive unless injected</a:t>
            </a:r>
          </a:p>
          <a:p>
            <a:pPr lvl="1"/>
            <a:r>
              <a:rPr lang="en-US" dirty="0"/>
              <a:t>Very low bioavailability when medication used sublingually </a:t>
            </a:r>
          </a:p>
          <a:p>
            <a:pPr lvl="1"/>
            <a:r>
              <a:rPr lang="en-US" dirty="0"/>
              <a:t>If patient with opioid dependence and not in opioid withdrawal, injection of buprenorphine/naloxone can precipitate withdrawal</a:t>
            </a:r>
          </a:p>
          <a:p>
            <a:pPr lvl="1"/>
            <a:r>
              <a:rPr lang="en-US" dirty="0"/>
              <a:t>If patient in opioid withdrawal, injection of buprenorphine/naloxone can have opioid withdrawal relieving effects</a:t>
            </a:r>
          </a:p>
          <a:p>
            <a:r>
              <a:rPr lang="en-US" dirty="0"/>
              <a:t>Some debate on this topic </a:t>
            </a:r>
          </a:p>
          <a:p>
            <a:r>
              <a:rPr lang="en-US" dirty="0"/>
              <a:t>Use of combination product is typically recommended</a:t>
            </a:r>
          </a:p>
        </p:txBody>
      </p:sp>
      <p:sp>
        <p:nvSpPr>
          <p:cNvPr id="5" name="TextBox 4">
            <a:extLst>
              <a:ext uri="{FF2B5EF4-FFF2-40B4-BE49-F238E27FC236}">
                <a16:creationId xmlns:a16="http://schemas.microsoft.com/office/drawing/2014/main" id="{A07D3772-62EF-7FD0-91A8-80AF24AF7917}"/>
              </a:ext>
            </a:extLst>
          </p:cNvPr>
          <p:cNvSpPr txBox="1"/>
          <p:nvPr/>
        </p:nvSpPr>
        <p:spPr>
          <a:xfrm>
            <a:off x="107768" y="6412730"/>
            <a:ext cx="7808323" cy="369332"/>
          </a:xfrm>
          <a:prstGeom prst="rect">
            <a:avLst/>
          </a:prstGeom>
          <a:noFill/>
        </p:spPr>
        <p:txBody>
          <a:bodyPr wrap="square">
            <a:spAutoFit/>
          </a:bodyPr>
          <a:lstStyle/>
          <a:p>
            <a:r>
              <a:rPr lang="sv-SE" dirty="0"/>
              <a:t>SAMHSA TIP 63: https://store.samhsa.gov/system/files/sma18-5063pt3.pdf</a:t>
            </a:r>
            <a:endParaRPr lang="en-US" dirty="0"/>
          </a:p>
        </p:txBody>
      </p:sp>
      <p:pic>
        <p:nvPicPr>
          <p:cNvPr id="6" name="Content Placeholder 4">
            <a:extLst>
              <a:ext uri="{FF2B5EF4-FFF2-40B4-BE49-F238E27FC236}">
                <a16:creationId xmlns:a16="http://schemas.microsoft.com/office/drawing/2014/main" id="{626C3CF8-CC01-35E0-3A9C-30AEFE8057FA}"/>
              </a:ext>
            </a:extLst>
          </p:cNvPr>
          <p:cNvPicPr>
            <a:picLocks noChangeAspect="1"/>
          </p:cNvPicPr>
          <p:nvPr/>
        </p:nvPicPr>
        <p:blipFill rotWithShape="1">
          <a:blip r:embed="rId2">
            <a:extLst>
              <a:ext uri="{28A0092B-C50C-407E-A947-70E740481C1C}">
                <a14:useLocalDpi xmlns:a14="http://schemas.microsoft.com/office/drawing/2010/main" val="0"/>
              </a:ext>
            </a:extLst>
          </a:blip>
          <a:srcRect l="2009" t="20280" r="-2009" b="-20280"/>
          <a:stretch/>
        </p:blipFill>
        <p:spPr>
          <a:xfrm>
            <a:off x="7827407" y="1916706"/>
            <a:ext cx="4364593" cy="4270006"/>
          </a:xfrm>
          <a:prstGeom prst="rect">
            <a:avLst/>
          </a:prstGeom>
        </p:spPr>
      </p:pic>
      <p:cxnSp>
        <p:nvCxnSpPr>
          <p:cNvPr id="7" name="Straight Arrow Connector 6">
            <a:extLst>
              <a:ext uri="{FF2B5EF4-FFF2-40B4-BE49-F238E27FC236}">
                <a16:creationId xmlns:a16="http://schemas.microsoft.com/office/drawing/2014/main" id="{DCD27A40-D148-A6B5-82B4-7FBD74BF948E}"/>
              </a:ext>
            </a:extLst>
          </p:cNvPr>
          <p:cNvCxnSpPr>
            <a:cxnSpLocks/>
          </p:cNvCxnSpPr>
          <p:nvPr/>
        </p:nvCxnSpPr>
        <p:spPr>
          <a:xfrm>
            <a:off x="7984161" y="2652650"/>
            <a:ext cx="801348" cy="9917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67C28DD-5EA9-8FBA-622B-9989D7D40EB0}"/>
              </a:ext>
            </a:extLst>
          </p:cNvPr>
          <p:cNvCxnSpPr>
            <a:cxnSpLocks/>
          </p:cNvCxnSpPr>
          <p:nvPr/>
        </p:nvCxnSpPr>
        <p:spPr>
          <a:xfrm>
            <a:off x="8105189" y="3531687"/>
            <a:ext cx="1638577" cy="89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8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85CB-DA6D-015D-39D5-45B59037F2AF}"/>
              </a:ext>
            </a:extLst>
          </p:cNvPr>
          <p:cNvSpPr>
            <a:spLocks noGrp="1"/>
          </p:cNvSpPr>
          <p:nvPr>
            <p:ph type="title"/>
          </p:nvPr>
        </p:nvSpPr>
        <p:spPr/>
        <p:txBody>
          <a:bodyPr>
            <a:normAutofit/>
          </a:bodyPr>
          <a:lstStyle/>
          <a:p>
            <a:r>
              <a:rPr lang="en-US" dirty="0"/>
              <a:t>Low-dose initiation</a:t>
            </a:r>
          </a:p>
        </p:txBody>
      </p:sp>
      <p:sp>
        <p:nvSpPr>
          <p:cNvPr id="4" name="Text Placeholder 3">
            <a:extLst>
              <a:ext uri="{FF2B5EF4-FFF2-40B4-BE49-F238E27FC236}">
                <a16:creationId xmlns:a16="http://schemas.microsoft.com/office/drawing/2014/main" id="{1D8B5655-BF20-2DB8-2856-BC6274203334}"/>
              </a:ext>
            </a:extLst>
          </p:cNvPr>
          <p:cNvSpPr>
            <a:spLocks noGrp="1"/>
          </p:cNvSpPr>
          <p:nvPr>
            <p:ph type="body" idx="1"/>
          </p:nvPr>
        </p:nvSpPr>
        <p:spPr>
          <a:xfrm>
            <a:off x="839788" y="1528764"/>
            <a:ext cx="5157787" cy="823912"/>
          </a:xfrm>
        </p:spPr>
        <p:txBody>
          <a:bodyPr/>
          <a:lstStyle/>
          <a:p>
            <a:r>
              <a:rPr lang="en-US" dirty="0"/>
              <a:t>Pros</a:t>
            </a:r>
          </a:p>
        </p:txBody>
      </p:sp>
      <p:sp>
        <p:nvSpPr>
          <p:cNvPr id="3" name="Content Placeholder 2">
            <a:extLst>
              <a:ext uri="{FF2B5EF4-FFF2-40B4-BE49-F238E27FC236}">
                <a16:creationId xmlns:a16="http://schemas.microsoft.com/office/drawing/2014/main" id="{92434AC5-97CA-81FB-EEFD-4C652E8F2C43}"/>
              </a:ext>
            </a:extLst>
          </p:cNvPr>
          <p:cNvSpPr>
            <a:spLocks noGrp="1"/>
          </p:cNvSpPr>
          <p:nvPr>
            <p:ph sz="half" idx="2"/>
          </p:nvPr>
        </p:nvSpPr>
        <p:spPr>
          <a:xfrm>
            <a:off x="839788" y="2352676"/>
            <a:ext cx="5157787" cy="3684588"/>
          </a:xfrm>
        </p:spPr>
        <p:txBody>
          <a:bodyPr>
            <a:normAutofit lnSpcReduction="10000"/>
          </a:bodyPr>
          <a:lstStyle/>
          <a:p>
            <a:pPr lvl="1"/>
            <a:r>
              <a:rPr lang="en-US" sz="2800" dirty="0"/>
              <a:t>Start buprenorphine without waiting for withdrawal</a:t>
            </a:r>
          </a:p>
          <a:p>
            <a:pPr lvl="1"/>
            <a:r>
              <a:rPr lang="en-US" sz="2800" dirty="0"/>
              <a:t>Allows patients to continue full-opioid agonists for pain</a:t>
            </a:r>
          </a:p>
          <a:p>
            <a:pPr lvl="1"/>
            <a:r>
              <a:rPr lang="en-US" sz="2800" dirty="0"/>
              <a:t>May reduce the risk of precipitated withdrawal from synthetic opioids with unpredictable clearance</a:t>
            </a:r>
          </a:p>
          <a:p>
            <a:pPr lvl="1"/>
            <a:r>
              <a:rPr lang="en-US" sz="2800" dirty="0"/>
              <a:t>Patient-centered</a:t>
            </a:r>
          </a:p>
          <a:p>
            <a:endParaRPr lang="en-US" sz="4000" dirty="0"/>
          </a:p>
        </p:txBody>
      </p:sp>
      <p:sp>
        <p:nvSpPr>
          <p:cNvPr id="5" name="Text Placeholder 4">
            <a:extLst>
              <a:ext uri="{FF2B5EF4-FFF2-40B4-BE49-F238E27FC236}">
                <a16:creationId xmlns:a16="http://schemas.microsoft.com/office/drawing/2014/main" id="{D8C1C36F-3E22-A611-883C-0279637FDE90}"/>
              </a:ext>
            </a:extLst>
          </p:cNvPr>
          <p:cNvSpPr>
            <a:spLocks noGrp="1"/>
          </p:cNvSpPr>
          <p:nvPr>
            <p:ph type="body" sz="quarter" idx="3"/>
          </p:nvPr>
        </p:nvSpPr>
        <p:spPr>
          <a:xfrm>
            <a:off x="6172200" y="1528764"/>
            <a:ext cx="5183188" cy="823912"/>
          </a:xfrm>
        </p:spPr>
        <p:txBody>
          <a:bodyPr/>
          <a:lstStyle/>
          <a:p>
            <a:r>
              <a:rPr lang="en-US" dirty="0"/>
              <a:t>Cons</a:t>
            </a:r>
          </a:p>
        </p:txBody>
      </p:sp>
      <p:sp>
        <p:nvSpPr>
          <p:cNvPr id="6" name="Content Placeholder 5">
            <a:extLst>
              <a:ext uri="{FF2B5EF4-FFF2-40B4-BE49-F238E27FC236}">
                <a16:creationId xmlns:a16="http://schemas.microsoft.com/office/drawing/2014/main" id="{962B1C82-0ECA-506E-4EE5-40D6D510CDCC}"/>
              </a:ext>
            </a:extLst>
          </p:cNvPr>
          <p:cNvSpPr>
            <a:spLocks noGrp="1"/>
          </p:cNvSpPr>
          <p:nvPr>
            <p:ph sz="quarter" idx="4"/>
          </p:nvPr>
        </p:nvSpPr>
        <p:spPr>
          <a:xfrm>
            <a:off x="6172200" y="2352676"/>
            <a:ext cx="5183188" cy="3684588"/>
          </a:xfrm>
        </p:spPr>
        <p:txBody>
          <a:bodyPr>
            <a:normAutofit lnSpcReduction="10000"/>
          </a:bodyPr>
          <a:lstStyle/>
          <a:p>
            <a:r>
              <a:rPr lang="en-US" dirty="0"/>
              <a:t>Still developing evidence</a:t>
            </a:r>
          </a:p>
          <a:p>
            <a:r>
              <a:rPr lang="en-US" dirty="0"/>
              <a:t>Protocols less clear</a:t>
            </a:r>
          </a:p>
          <a:p>
            <a:r>
              <a:rPr lang="en-US" dirty="0"/>
              <a:t>Slower</a:t>
            </a:r>
          </a:p>
          <a:p>
            <a:r>
              <a:rPr lang="en-US" dirty="0"/>
              <a:t>Still risk of precipitated withdrawal</a:t>
            </a:r>
          </a:p>
        </p:txBody>
      </p:sp>
    </p:spTree>
    <p:extLst>
      <p:ext uri="{BB962C8B-B14F-4D97-AF65-F5344CB8AC3E}">
        <p14:creationId xmlns:p14="http://schemas.microsoft.com/office/powerpoint/2010/main" val="221686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B900-BFBF-697C-31BD-045BFFB7533A}"/>
              </a:ext>
            </a:extLst>
          </p:cNvPr>
          <p:cNvSpPr>
            <a:spLocks noGrp="1"/>
          </p:cNvSpPr>
          <p:nvPr>
            <p:ph type="title"/>
          </p:nvPr>
        </p:nvSpPr>
        <p:spPr/>
        <p:txBody>
          <a:bodyPr>
            <a:normAutofit/>
          </a:bodyPr>
          <a:lstStyle/>
          <a:p>
            <a:pPr algn="ctr"/>
            <a:r>
              <a:rPr lang="en-US"/>
              <a:t>Low dose decision aid</a:t>
            </a:r>
          </a:p>
        </p:txBody>
      </p:sp>
      <p:graphicFrame>
        <p:nvGraphicFramePr>
          <p:cNvPr id="4" name="Content Placeholder 3">
            <a:extLst>
              <a:ext uri="{FF2B5EF4-FFF2-40B4-BE49-F238E27FC236}">
                <a16:creationId xmlns:a16="http://schemas.microsoft.com/office/drawing/2014/main" id="{76AA9585-D53E-8583-4A2F-4B6E4CC9F80A}"/>
              </a:ext>
            </a:extLst>
          </p:cNvPr>
          <p:cNvGraphicFramePr>
            <a:graphicFrameLocks noGrp="1"/>
          </p:cNvGraphicFramePr>
          <p:nvPr>
            <p:ph idx="1"/>
          </p:nvPr>
        </p:nvGraphicFramePr>
        <p:xfrm>
          <a:off x="1066799" y="1690688"/>
          <a:ext cx="10058402" cy="3611233"/>
        </p:xfrm>
        <a:graphic>
          <a:graphicData uri="http://schemas.openxmlformats.org/drawingml/2006/table">
            <a:tbl>
              <a:tblPr firstRow="1" bandRow="1">
                <a:noFill/>
              </a:tblPr>
              <a:tblGrid>
                <a:gridCol w="1723038">
                  <a:extLst>
                    <a:ext uri="{9D8B030D-6E8A-4147-A177-3AD203B41FA5}">
                      <a16:colId xmlns:a16="http://schemas.microsoft.com/office/drawing/2014/main" val="2482957177"/>
                    </a:ext>
                  </a:extLst>
                </a:gridCol>
                <a:gridCol w="3641816">
                  <a:extLst>
                    <a:ext uri="{9D8B030D-6E8A-4147-A177-3AD203B41FA5}">
                      <a16:colId xmlns:a16="http://schemas.microsoft.com/office/drawing/2014/main" val="2644070680"/>
                    </a:ext>
                  </a:extLst>
                </a:gridCol>
                <a:gridCol w="2154720">
                  <a:extLst>
                    <a:ext uri="{9D8B030D-6E8A-4147-A177-3AD203B41FA5}">
                      <a16:colId xmlns:a16="http://schemas.microsoft.com/office/drawing/2014/main" val="1068892251"/>
                    </a:ext>
                  </a:extLst>
                </a:gridCol>
                <a:gridCol w="2538828">
                  <a:extLst>
                    <a:ext uri="{9D8B030D-6E8A-4147-A177-3AD203B41FA5}">
                      <a16:colId xmlns:a16="http://schemas.microsoft.com/office/drawing/2014/main" val="229528557"/>
                    </a:ext>
                  </a:extLst>
                </a:gridCol>
              </a:tblGrid>
              <a:tr h="656831">
                <a:tc>
                  <a:txBody>
                    <a:bodyPr/>
                    <a:lstStyle/>
                    <a:p>
                      <a:pPr fontAlgn="t"/>
                      <a:br>
                        <a:rPr lang="en-US" sz="1800" b="1" cap="none" spc="30" dirty="0">
                          <a:solidFill>
                            <a:schemeClr val="tx1"/>
                          </a:solidFill>
                          <a:effectLst/>
                        </a:rPr>
                      </a:br>
                      <a:endParaRPr lang="en-US" sz="1800" b="1" cap="none" spc="30" dirty="0">
                        <a:solidFill>
                          <a:schemeClr val="tx1"/>
                        </a:solidFill>
                        <a:effectLst/>
                      </a:endParaRPr>
                    </a:p>
                  </a:txBody>
                  <a:tcPr marL="0" marR="10149" marT="37480" marB="37480" anchor="ctr">
                    <a:lnL w="12700" cmpd="sng">
                      <a:noFill/>
                    </a:lnL>
                    <a:lnR w="12700" cmpd="sng">
                      <a:noFill/>
                    </a:lnR>
                    <a:lnT w="19050" cap="flat" cmpd="sng" algn="ctr">
                      <a:solidFill>
                        <a:schemeClr val="accent1"/>
                      </a:solidFill>
                      <a:prstDash val="solid"/>
                    </a:lnT>
                    <a:lnB w="38100" cmpd="sng">
                      <a:noFill/>
                    </a:lnB>
                    <a:noFill/>
                  </a:tcPr>
                </a:tc>
                <a:tc>
                  <a:txBody>
                    <a:bodyPr/>
                    <a:lstStyle/>
                    <a:p>
                      <a:pPr algn="ctr" rtl="0" fontAlgn="t">
                        <a:spcBef>
                          <a:spcPts val="600"/>
                        </a:spcBef>
                        <a:spcAft>
                          <a:spcPts val="600"/>
                        </a:spcAft>
                      </a:pPr>
                      <a:r>
                        <a:rPr lang="en-US" sz="1800" b="1" i="1" u="none" strike="noStrike" cap="none" spc="30" dirty="0">
                          <a:solidFill>
                            <a:schemeClr val="tx1"/>
                          </a:solidFill>
                          <a:effectLst/>
                          <a:latin typeface="Georgia" panose="02040502050405020303" pitchFamily="18" charset="0"/>
                        </a:rPr>
                        <a:t>What it means:</a:t>
                      </a:r>
                      <a:endParaRPr lang="en-US" sz="1800" b="1" cap="none" spc="30" dirty="0">
                        <a:solidFill>
                          <a:schemeClr val="tx1"/>
                        </a:solidFill>
                        <a:effectLst/>
                      </a:endParaRPr>
                    </a:p>
                  </a:txBody>
                  <a:tcPr marL="0" marR="10149" marT="37480" marB="37480" anchor="ctr">
                    <a:lnL w="12700" cmpd="sng">
                      <a:noFill/>
                    </a:lnL>
                    <a:lnR w="12700" cmpd="sng">
                      <a:noFill/>
                    </a:lnR>
                    <a:lnT w="19050" cap="flat" cmpd="sng" algn="ctr">
                      <a:solidFill>
                        <a:schemeClr val="accent1"/>
                      </a:solidFill>
                      <a:prstDash val="solid"/>
                    </a:lnT>
                    <a:lnB w="38100" cmpd="sng">
                      <a:noFill/>
                    </a:lnB>
                    <a:noFill/>
                  </a:tcPr>
                </a:tc>
                <a:tc>
                  <a:txBody>
                    <a:bodyPr/>
                    <a:lstStyle/>
                    <a:p>
                      <a:pPr algn="ctr" rtl="0" fontAlgn="t">
                        <a:spcBef>
                          <a:spcPts val="600"/>
                        </a:spcBef>
                        <a:spcAft>
                          <a:spcPts val="600"/>
                        </a:spcAft>
                      </a:pPr>
                      <a:r>
                        <a:rPr lang="en-US" sz="1800" b="1" i="1" u="none" strike="noStrike" cap="none" spc="30">
                          <a:solidFill>
                            <a:schemeClr val="tx1"/>
                          </a:solidFill>
                          <a:effectLst/>
                          <a:latin typeface="Georgia" panose="02040502050405020303" pitchFamily="18" charset="0"/>
                        </a:rPr>
                        <a:t>Reasons to choose:</a:t>
                      </a:r>
                      <a:endParaRPr lang="en-US" sz="1800" b="1" cap="none" spc="30">
                        <a:solidFill>
                          <a:schemeClr val="tx1"/>
                        </a:solidFill>
                        <a:effectLst/>
                      </a:endParaRPr>
                    </a:p>
                  </a:txBody>
                  <a:tcPr marL="0" marR="10149" marT="37480" marB="37480" anchor="ctr">
                    <a:lnL w="12700" cmpd="sng">
                      <a:noFill/>
                    </a:lnL>
                    <a:lnR w="12700" cmpd="sng">
                      <a:noFill/>
                    </a:lnR>
                    <a:lnT w="19050" cap="flat" cmpd="sng" algn="ctr">
                      <a:solidFill>
                        <a:schemeClr val="accent1"/>
                      </a:solidFill>
                      <a:prstDash val="solid"/>
                    </a:lnT>
                    <a:lnB w="38100" cmpd="sng">
                      <a:noFill/>
                    </a:lnB>
                    <a:noFill/>
                  </a:tcPr>
                </a:tc>
                <a:tc>
                  <a:txBody>
                    <a:bodyPr/>
                    <a:lstStyle/>
                    <a:p>
                      <a:pPr algn="ctr" rtl="0" fontAlgn="t">
                        <a:spcBef>
                          <a:spcPts val="600"/>
                        </a:spcBef>
                        <a:spcAft>
                          <a:spcPts val="600"/>
                        </a:spcAft>
                      </a:pPr>
                      <a:r>
                        <a:rPr lang="en-US" sz="1800" b="1" i="1" u="none" strike="noStrike" cap="none" spc="30">
                          <a:solidFill>
                            <a:schemeClr val="tx1"/>
                          </a:solidFill>
                          <a:effectLst/>
                          <a:latin typeface="Georgia" panose="02040502050405020303" pitchFamily="18" charset="0"/>
                        </a:rPr>
                        <a:t>Reasons NOT to choose:</a:t>
                      </a:r>
                      <a:endParaRPr lang="en-US" sz="1800" b="1" cap="none" spc="30">
                        <a:solidFill>
                          <a:schemeClr val="tx1"/>
                        </a:solidFill>
                        <a:effectLst/>
                      </a:endParaRPr>
                    </a:p>
                  </a:txBody>
                  <a:tcPr marL="0" marR="10149" marT="37480" marB="3748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483804066"/>
                  </a:ext>
                </a:extLst>
              </a:tr>
              <a:tr h="1215021">
                <a:tc>
                  <a:txBody>
                    <a:bodyPr/>
                    <a:lstStyle/>
                    <a:p>
                      <a:pPr algn="ctr" rtl="0" fontAlgn="t">
                        <a:spcBef>
                          <a:spcPts val="0"/>
                        </a:spcBef>
                        <a:spcAft>
                          <a:spcPts val="0"/>
                        </a:spcAft>
                      </a:pPr>
                      <a:r>
                        <a:rPr lang="en-US" sz="1300" b="1" i="0" u="none" strike="noStrike" cap="none" spc="0" dirty="0">
                          <a:solidFill>
                            <a:schemeClr val="tx1"/>
                          </a:solidFill>
                          <a:effectLst/>
                          <a:latin typeface="Georgia" panose="02040502050405020303" pitchFamily="18" charset="0"/>
                        </a:rPr>
                        <a:t>Standard start</a:t>
                      </a:r>
                      <a:endParaRPr lang="en-US" sz="1300" cap="none" spc="0" dirty="0">
                        <a:solidFill>
                          <a:schemeClr val="tx1"/>
                        </a:solidFill>
                        <a:effectLst/>
                      </a:endParaRPr>
                    </a:p>
                  </a:txBody>
                  <a:tcPr marL="0" marR="56221" marT="37480" marB="37480">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rtl="0" fontAlgn="base">
                        <a:spcBef>
                          <a:spcPts val="0"/>
                        </a:spcBef>
                        <a:spcAft>
                          <a:spcPts val="0"/>
                        </a:spcAft>
                        <a:buFont typeface="Arial" panose="020B0604020202020204" pitchFamily="34" charset="0"/>
                        <a:buChar char="•"/>
                      </a:pPr>
                      <a:r>
                        <a:rPr lang="en-US" sz="1300" b="0" i="0" u="none" strike="noStrike" cap="none" spc="0" dirty="0">
                          <a:solidFill>
                            <a:schemeClr val="tx1"/>
                          </a:solidFill>
                          <a:effectLst/>
                          <a:latin typeface="Georgia" panose="02040502050405020303" pitchFamily="18" charset="0"/>
                        </a:rPr>
                        <a:t>We stop all opioids and wait 8-72 hours for the opioids to wash out of your body before starting buprenorphine</a:t>
                      </a:r>
                    </a:p>
                    <a:p>
                      <a:pPr rtl="0" fontAlgn="base">
                        <a:spcBef>
                          <a:spcPts val="0"/>
                        </a:spcBef>
                        <a:spcAft>
                          <a:spcPts val="600"/>
                        </a:spcAft>
                        <a:buFont typeface="Arial" panose="020B0604020202020204" pitchFamily="34" charset="0"/>
                        <a:buChar char="•"/>
                      </a:pPr>
                      <a:r>
                        <a:rPr lang="en-US" sz="1300" b="0" i="0" u="none" strike="noStrike" cap="none" spc="0" dirty="0">
                          <a:solidFill>
                            <a:schemeClr val="tx1"/>
                          </a:solidFill>
                          <a:effectLst/>
                          <a:latin typeface="Georgia" panose="02040502050405020303" pitchFamily="18" charset="0"/>
                        </a:rPr>
                        <a:t>We keep you comfortable with non-opioid medications </a:t>
                      </a:r>
                    </a:p>
                  </a:txBody>
                  <a:tcPr marL="0" marR="56221" marT="37480" marB="37480">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More evidence</a:t>
                      </a:r>
                    </a:p>
                    <a:p>
                      <a:pPr rtl="0" fontAlgn="base">
                        <a:spcBef>
                          <a:spcPts val="0"/>
                        </a:spcBef>
                        <a:spcAft>
                          <a:spcPts val="60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Sometimes faster</a:t>
                      </a:r>
                    </a:p>
                    <a:p>
                      <a:pPr fontAlgn="t"/>
                      <a:br>
                        <a:rPr lang="en-US" sz="1300" cap="none" spc="0">
                          <a:solidFill>
                            <a:schemeClr val="tx1"/>
                          </a:solidFill>
                          <a:effectLst/>
                        </a:rPr>
                      </a:br>
                      <a:br>
                        <a:rPr lang="en-US" sz="1300" cap="none" spc="0">
                          <a:solidFill>
                            <a:schemeClr val="tx1"/>
                          </a:solidFill>
                          <a:effectLst/>
                        </a:rPr>
                      </a:br>
                      <a:endParaRPr lang="en-US" sz="1300" cap="none" spc="0">
                        <a:solidFill>
                          <a:schemeClr val="tx1"/>
                        </a:solidFill>
                        <a:effectLst/>
                      </a:endParaRPr>
                    </a:p>
                  </a:txBody>
                  <a:tcPr marL="0" marR="56221" marT="37480" marB="37480">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Need to stop opioids and wait for withdrawal</a:t>
                      </a:r>
                    </a:p>
                    <a:p>
                      <a:pPr rtl="0" fontAlgn="base">
                        <a:spcBef>
                          <a:spcPts val="0"/>
                        </a:spcBef>
                        <a:spcAft>
                          <a:spcPts val="60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Could worsen withdrawal</a:t>
                      </a:r>
                    </a:p>
                  </a:txBody>
                  <a:tcPr marL="0" marR="56221" marT="37480" marB="37480">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369745501"/>
                  </a:ext>
                </a:extLst>
              </a:tr>
              <a:tr h="1739381">
                <a:tc>
                  <a:txBody>
                    <a:bodyPr/>
                    <a:lstStyle/>
                    <a:p>
                      <a:pPr algn="ctr" rtl="0" fontAlgn="t">
                        <a:spcBef>
                          <a:spcPts val="0"/>
                        </a:spcBef>
                        <a:spcAft>
                          <a:spcPts val="0"/>
                        </a:spcAft>
                      </a:pPr>
                      <a:r>
                        <a:rPr lang="en-US" sz="1300" b="1" i="0" u="none" strike="noStrike" cap="none" spc="0" dirty="0">
                          <a:solidFill>
                            <a:schemeClr val="tx1"/>
                          </a:solidFill>
                          <a:effectLst/>
                          <a:latin typeface="Georgia" panose="02040502050405020303" pitchFamily="18" charset="0"/>
                        </a:rPr>
                        <a:t>Low-dose, overlapping start</a:t>
                      </a:r>
                      <a:endParaRPr lang="en-US" sz="1300" cap="none" spc="0" dirty="0">
                        <a:solidFill>
                          <a:schemeClr val="tx1"/>
                        </a:solidFill>
                        <a:effectLst/>
                      </a:endParaRPr>
                    </a:p>
                  </a:txBody>
                  <a:tcPr marL="50745" marR="56221" marT="37480" marB="3748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We continue methadone or opioids for pain</a:t>
                      </a:r>
                    </a:p>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At the same time, we start buprenorphine at a low dose and slowly increase the dose over a few days</a:t>
                      </a:r>
                    </a:p>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Once buprenorphine is built up in your body, we stop other opioids</a:t>
                      </a:r>
                    </a:p>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In our experience, this will not cause withdrawal</a:t>
                      </a:r>
                    </a:p>
                  </a:txBody>
                  <a:tcPr marL="50745" marR="56221" marT="37480" marB="3748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rtl="0" fontAlgn="base">
                        <a:spcBef>
                          <a:spcPts val="0"/>
                        </a:spcBef>
                        <a:spcAft>
                          <a:spcPts val="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Designed to minimize withdrawal</a:t>
                      </a:r>
                    </a:p>
                    <a:p>
                      <a:pPr rtl="0" fontAlgn="base">
                        <a:spcBef>
                          <a:spcPts val="0"/>
                        </a:spcBef>
                        <a:spcAft>
                          <a:spcPts val="600"/>
                        </a:spcAft>
                        <a:buFont typeface="Arial" panose="020B0604020202020204" pitchFamily="34" charset="0"/>
                        <a:buChar char="•"/>
                      </a:pPr>
                      <a:r>
                        <a:rPr lang="en-US" sz="1300" b="0" i="0" u="none" strike="noStrike" cap="none" spc="0">
                          <a:solidFill>
                            <a:schemeClr val="tx1"/>
                          </a:solidFill>
                          <a:effectLst/>
                          <a:latin typeface="Georgia" panose="02040502050405020303" pitchFamily="18" charset="0"/>
                        </a:rPr>
                        <a:t>You continue methadone or opioids for pain at the same time</a:t>
                      </a:r>
                    </a:p>
                  </a:txBody>
                  <a:tcPr marL="50745" marR="56221" marT="37480" marB="3748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rtl="0" fontAlgn="base">
                        <a:spcBef>
                          <a:spcPts val="0"/>
                        </a:spcBef>
                        <a:spcAft>
                          <a:spcPts val="0"/>
                        </a:spcAft>
                        <a:buFont typeface="Arial" panose="020B0604020202020204" pitchFamily="34" charset="0"/>
                        <a:buChar char="•"/>
                      </a:pPr>
                      <a:r>
                        <a:rPr lang="en-US" sz="1300" b="0" i="0" u="none" strike="noStrike" cap="none" spc="0" dirty="0">
                          <a:solidFill>
                            <a:schemeClr val="tx1"/>
                          </a:solidFill>
                          <a:effectLst/>
                          <a:latin typeface="Georgia" panose="02040502050405020303" pitchFamily="18" charset="0"/>
                        </a:rPr>
                        <a:t>Less evidence </a:t>
                      </a:r>
                    </a:p>
                    <a:p>
                      <a:pPr rtl="0" fontAlgn="base">
                        <a:spcBef>
                          <a:spcPts val="0"/>
                        </a:spcBef>
                        <a:spcAft>
                          <a:spcPts val="0"/>
                        </a:spcAft>
                        <a:buFont typeface="Arial" panose="020B0604020202020204" pitchFamily="34" charset="0"/>
                        <a:buChar char="•"/>
                      </a:pPr>
                      <a:r>
                        <a:rPr lang="en-US" sz="1300" b="0" i="0" u="none" strike="noStrike" cap="none" spc="0" dirty="0">
                          <a:solidFill>
                            <a:schemeClr val="tx1"/>
                          </a:solidFill>
                          <a:effectLst/>
                          <a:latin typeface="Georgia" panose="02040502050405020303" pitchFamily="18" charset="0"/>
                        </a:rPr>
                        <a:t>Might cause withdrawal, especially if we don’t follow the process</a:t>
                      </a:r>
                    </a:p>
                    <a:p>
                      <a:pPr rtl="0" fontAlgn="base">
                        <a:spcBef>
                          <a:spcPts val="0"/>
                        </a:spcBef>
                        <a:spcAft>
                          <a:spcPts val="600"/>
                        </a:spcAft>
                        <a:buFont typeface="Arial" panose="020B0604020202020204" pitchFamily="34" charset="0"/>
                        <a:buChar char="•"/>
                      </a:pPr>
                      <a:r>
                        <a:rPr lang="en-US" sz="1300" b="0" i="0" u="none" strike="noStrike" cap="none" spc="0" dirty="0">
                          <a:solidFill>
                            <a:schemeClr val="tx1"/>
                          </a:solidFill>
                          <a:effectLst/>
                          <a:latin typeface="Georgia" panose="02040502050405020303" pitchFamily="18" charset="0"/>
                        </a:rPr>
                        <a:t>Sometimes slower and might mean you stay in the hospital for longer </a:t>
                      </a:r>
                    </a:p>
                  </a:txBody>
                  <a:tcPr marL="50745" marR="56221" marT="37480" marB="3748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704754140"/>
                  </a:ext>
                </a:extLst>
              </a:tr>
            </a:tbl>
          </a:graphicData>
        </a:graphic>
      </p:graphicFrame>
      <p:sp>
        <p:nvSpPr>
          <p:cNvPr id="5" name="Rectangle 1">
            <a:extLst>
              <a:ext uri="{FF2B5EF4-FFF2-40B4-BE49-F238E27FC236}">
                <a16:creationId xmlns:a16="http://schemas.microsoft.com/office/drawing/2014/main" id="{23C4D680-6948-3448-84B8-DA7F2B8B0094}"/>
              </a:ext>
            </a:extLst>
          </p:cNvPr>
          <p:cNvSpPr>
            <a:spLocks noChangeArrowheads="1"/>
          </p:cNvSpPr>
          <p:nvPr/>
        </p:nvSpPr>
        <p:spPr bwMode="auto">
          <a:xfrm>
            <a:off x="-8369733" y="0"/>
            <a:ext cx="3138413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C04B0924-5D00-907D-C10D-14D6A4C0CC96}"/>
              </a:ext>
            </a:extLst>
          </p:cNvPr>
          <p:cNvSpPr txBox="1"/>
          <p:nvPr/>
        </p:nvSpPr>
        <p:spPr>
          <a:xfrm>
            <a:off x="469900" y="6083300"/>
            <a:ext cx="4572000" cy="369332"/>
          </a:xfrm>
          <a:prstGeom prst="rect">
            <a:avLst/>
          </a:prstGeom>
          <a:noFill/>
        </p:spPr>
        <p:txBody>
          <a:bodyPr wrap="square" rtlCol="0">
            <a:spAutoFit/>
          </a:bodyPr>
          <a:lstStyle/>
          <a:p>
            <a:r>
              <a:rPr lang="en-US" dirty="0" err="1"/>
              <a:t>Thakrar</a:t>
            </a:r>
            <a:r>
              <a:rPr lang="en-US" dirty="0"/>
              <a:t>, Ashish Low-Dose Decision Aid </a:t>
            </a:r>
            <a:r>
              <a:rPr lang="en-US" dirty="0">
                <a:hlinkClick r:id="rId2"/>
              </a:rPr>
              <a:t>link</a:t>
            </a:r>
            <a:endParaRPr lang="en-US" dirty="0"/>
          </a:p>
        </p:txBody>
      </p:sp>
    </p:spTree>
    <p:extLst>
      <p:ext uri="{BB962C8B-B14F-4D97-AF65-F5344CB8AC3E}">
        <p14:creationId xmlns:p14="http://schemas.microsoft.com/office/powerpoint/2010/main" val="3744502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7D51-3D5C-8612-C825-64FA132F2D47}"/>
              </a:ext>
            </a:extLst>
          </p:cNvPr>
          <p:cNvSpPr>
            <a:spLocks noGrp="1"/>
          </p:cNvSpPr>
          <p:nvPr>
            <p:ph type="title"/>
          </p:nvPr>
        </p:nvSpPr>
        <p:spPr/>
        <p:txBody>
          <a:bodyPr/>
          <a:lstStyle/>
          <a:p>
            <a:r>
              <a:rPr lang="en-US" dirty="0"/>
              <a:t>Clinical reasons for low dose initiation</a:t>
            </a:r>
          </a:p>
        </p:txBody>
      </p:sp>
      <p:sp>
        <p:nvSpPr>
          <p:cNvPr id="3" name="Content Placeholder 2">
            <a:extLst>
              <a:ext uri="{FF2B5EF4-FFF2-40B4-BE49-F238E27FC236}">
                <a16:creationId xmlns:a16="http://schemas.microsoft.com/office/drawing/2014/main" id="{3B74E1A0-CBE5-52F9-210B-6EFB83B64DD0}"/>
              </a:ext>
            </a:extLst>
          </p:cNvPr>
          <p:cNvSpPr>
            <a:spLocks noGrp="1"/>
          </p:cNvSpPr>
          <p:nvPr>
            <p:ph idx="1"/>
          </p:nvPr>
        </p:nvSpPr>
        <p:spPr/>
        <p:txBody>
          <a:bodyPr/>
          <a:lstStyle/>
          <a:p>
            <a:r>
              <a:rPr lang="en-US" sz="2800" dirty="0"/>
              <a:t>Transitioning from Methadone </a:t>
            </a:r>
            <a:r>
              <a:rPr lang="en-US" sz="2800" dirty="0">
                <a:sym typeface="Wingdings"/>
              </a:rPr>
              <a:t>to </a:t>
            </a:r>
            <a:r>
              <a:rPr lang="en-US" sz="2800" dirty="0"/>
              <a:t>Buprenorphine</a:t>
            </a:r>
          </a:p>
          <a:p>
            <a:r>
              <a:rPr lang="en-US" sz="2800" dirty="0"/>
              <a:t>Patients with severe acute pain and OUD</a:t>
            </a:r>
          </a:p>
          <a:p>
            <a:r>
              <a:rPr lang="en-US" sz="2800" dirty="0"/>
              <a:t>Previous unsuccessful attempts at buprenorphine initiation</a:t>
            </a:r>
          </a:p>
          <a:p>
            <a:pPr lvl="1"/>
            <a:r>
              <a:rPr lang="en-US" dirty="0"/>
              <a:t>More patient centered</a:t>
            </a:r>
          </a:p>
          <a:p>
            <a:r>
              <a:rPr lang="en-US" sz="2800" dirty="0"/>
              <a:t>Nonprescribed fentanyl use</a:t>
            </a:r>
          </a:p>
          <a:p>
            <a:pPr lvl="1"/>
            <a:r>
              <a:rPr lang="en-US" dirty="0"/>
              <a:t>Given current street supply, fentanyl exposure is expected </a:t>
            </a:r>
          </a:p>
          <a:p>
            <a:endParaRPr lang="en-US" sz="2800" dirty="0"/>
          </a:p>
          <a:p>
            <a:endParaRPr lang="en-US" dirty="0"/>
          </a:p>
        </p:txBody>
      </p:sp>
    </p:spTree>
    <p:extLst>
      <p:ext uri="{BB962C8B-B14F-4D97-AF65-F5344CB8AC3E}">
        <p14:creationId xmlns:p14="http://schemas.microsoft.com/office/powerpoint/2010/main" val="98837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7F0C9-F5A6-95E4-713A-268F514200FF}"/>
              </a:ext>
            </a:extLst>
          </p:cNvPr>
          <p:cNvSpPr>
            <a:spLocks noGrp="1"/>
          </p:cNvSpPr>
          <p:nvPr>
            <p:ph type="title"/>
          </p:nvPr>
        </p:nvSpPr>
        <p:spPr/>
        <p:txBody>
          <a:bodyPr>
            <a:noAutofit/>
          </a:bodyPr>
          <a:lstStyle/>
          <a:p>
            <a:r>
              <a:rPr lang="en-US" dirty="0"/>
              <a:t>Instructions for patients</a:t>
            </a:r>
          </a:p>
        </p:txBody>
      </p:sp>
      <p:sp>
        <p:nvSpPr>
          <p:cNvPr id="3" name="Content Placeholder 2">
            <a:extLst>
              <a:ext uri="{FF2B5EF4-FFF2-40B4-BE49-F238E27FC236}">
                <a16:creationId xmlns:a16="http://schemas.microsoft.com/office/drawing/2014/main" id="{CBEF8308-8755-C925-315E-05EB346C754E}"/>
              </a:ext>
            </a:extLst>
          </p:cNvPr>
          <p:cNvSpPr>
            <a:spLocks noGrp="1"/>
          </p:cNvSpPr>
          <p:nvPr>
            <p:ph idx="1"/>
          </p:nvPr>
        </p:nvSpPr>
        <p:spPr>
          <a:xfrm>
            <a:off x="838200" y="1591459"/>
            <a:ext cx="10515600" cy="4351338"/>
          </a:xfrm>
        </p:spPr>
        <p:txBody>
          <a:bodyPr>
            <a:noAutofit/>
          </a:bodyPr>
          <a:lstStyle/>
          <a:p>
            <a:pPr marL="0" indent="0">
              <a:buNone/>
            </a:pPr>
            <a:r>
              <a:rPr lang="en-US" sz="1600" dirty="0"/>
              <a:t>Patient was educated on the following administration technique for sublingual buprenorphine products.</a:t>
            </a:r>
          </a:p>
          <a:p>
            <a:pPr marL="0" indent="0">
              <a:buNone/>
            </a:pPr>
            <a:r>
              <a:rPr lang="en-US" sz="1600" dirty="0"/>
              <a:t>1. Drink a few sips or a cup of water to moisten your mouth. This helps the medication dissolve more easily</a:t>
            </a:r>
          </a:p>
          <a:p>
            <a:pPr marL="0" indent="0">
              <a:buNone/>
            </a:pPr>
            <a:r>
              <a:rPr lang="en-US" sz="1600" dirty="0"/>
              <a:t>2. For film, hold between two fingers by the outside edges of the strip</a:t>
            </a:r>
          </a:p>
          <a:p>
            <a:pPr marL="0" indent="0">
              <a:buNone/>
            </a:pPr>
            <a:r>
              <a:rPr lang="en-US" sz="1600" dirty="0"/>
              <a:t>3. Place tablet or film underneath the tongue, either to the left or right of center (DO NOT CHEW OR SWALLOW)</a:t>
            </a:r>
          </a:p>
          <a:p>
            <a:pPr marL="0" indent="0">
              <a:buNone/>
            </a:pPr>
            <a:r>
              <a:rPr lang="en-US" sz="1600" dirty="0"/>
              <a:t>Tablet:					Film:</a:t>
            </a:r>
          </a:p>
          <a:p>
            <a:pPr marL="0" indent="0">
              <a:buNone/>
            </a:pPr>
            <a:r>
              <a:rPr lang="en-US" sz="1600" dirty="0"/>
              <a:t>   	 </a:t>
            </a:r>
          </a:p>
          <a:p>
            <a:pPr marL="0" indent="0">
              <a:buNone/>
            </a:pPr>
            <a:endParaRPr lang="en-US" sz="1600" dirty="0"/>
          </a:p>
          <a:p>
            <a:endParaRPr lang="en-US" sz="1600" dirty="0"/>
          </a:p>
          <a:p>
            <a:pPr marL="0" indent="0">
              <a:buNone/>
            </a:pPr>
            <a:r>
              <a:rPr lang="en-US" sz="1600" dirty="0"/>
              <a:t>4. If your doctor tells you to take two tablets or films at a time, place the second tablet or film on the opposite side underneath the tongue</a:t>
            </a:r>
          </a:p>
          <a:p>
            <a:pPr marL="0" indent="0">
              <a:buNone/>
            </a:pPr>
            <a:r>
              <a:rPr lang="en-US" sz="1600" dirty="0"/>
              <a:t>5. Keep the tablet(s) or film(s) in place and allow to dissolve completely (2 – 15 minutes; films take slightly less time to dissolve than tablets)</a:t>
            </a:r>
          </a:p>
          <a:p>
            <a:pPr marL="0" indent="0">
              <a:buNone/>
            </a:pPr>
            <a:r>
              <a:rPr lang="en-US" sz="1600" dirty="0"/>
              <a:t>6. If a third tablet or film is needed, wait until the first two have dissolved and then repeat steps 1 through 5 for the third tablet or film</a:t>
            </a:r>
          </a:p>
          <a:p>
            <a:pPr marL="0" indent="0">
              <a:buNone/>
            </a:pPr>
            <a:r>
              <a:rPr lang="en-US" sz="1600" dirty="0"/>
              <a:t>7. Avoid talking and swallowing saliva to help the medication absorb (tilting the head forward can help prevent swallowing saliva)</a:t>
            </a:r>
          </a:p>
          <a:p>
            <a:endParaRPr lang="en-US" sz="1600" dirty="0"/>
          </a:p>
          <a:p>
            <a:endParaRPr lang="en-US" sz="1600" dirty="0"/>
          </a:p>
        </p:txBody>
      </p:sp>
      <p:pic>
        <p:nvPicPr>
          <p:cNvPr id="5" name="Picture 4">
            <a:extLst>
              <a:ext uri="{FF2B5EF4-FFF2-40B4-BE49-F238E27FC236}">
                <a16:creationId xmlns:a16="http://schemas.microsoft.com/office/drawing/2014/main" id="{7CFA3C69-AEE0-E6F2-48B7-373C189BD531}"/>
              </a:ext>
            </a:extLst>
          </p:cNvPr>
          <p:cNvPicPr>
            <a:picLocks noChangeAspect="1"/>
          </p:cNvPicPr>
          <p:nvPr/>
        </p:nvPicPr>
        <p:blipFill>
          <a:blip r:embed="rId2"/>
          <a:stretch>
            <a:fillRect/>
          </a:stretch>
        </p:blipFill>
        <p:spPr>
          <a:xfrm>
            <a:off x="1655842" y="3008886"/>
            <a:ext cx="1798476" cy="1150720"/>
          </a:xfrm>
          <a:prstGeom prst="rect">
            <a:avLst/>
          </a:prstGeom>
        </p:spPr>
      </p:pic>
      <p:pic>
        <p:nvPicPr>
          <p:cNvPr id="7" name="Picture 6">
            <a:extLst>
              <a:ext uri="{FF2B5EF4-FFF2-40B4-BE49-F238E27FC236}">
                <a16:creationId xmlns:a16="http://schemas.microsoft.com/office/drawing/2014/main" id="{79F2E340-2E1B-354E-3B32-A7CF9E45B75D}"/>
              </a:ext>
            </a:extLst>
          </p:cNvPr>
          <p:cNvPicPr>
            <a:picLocks noChangeAspect="1"/>
          </p:cNvPicPr>
          <p:nvPr/>
        </p:nvPicPr>
        <p:blipFill>
          <a:blip r:embed="rId3"/>
          <a:stretch>
            <a:fillRect/>
          </a:stretch>
        </p:blipFill>
        <p:spPr>
          <a:xfrm>
            <a:off x="6394592" y="3008886"/>
            <a:ext cx="1546994" cy="1181202"/>
          </a:xfrm>
          <a:prstGeom prst="rect">
            <a:avLst/>
          </a:prstGeom>
        </p:spPr>
      </p:pic>
    </p:spTree>
    <p:extLst>
      <p:ext uri="{BB962C8B-B14F-4D97-AF65-F5344CB8AC3E}">
        <p14:creationId xmlns:p14="http://schemas.microsoft.com/office/powerpoint/2010/main" val="114650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2D60-F32E-C75D-70DC-63BB83F8DA26}"/>
              </a:ext>
            </a:extLst>
          </p:cNvPr>
          <p:cNvSpPr>
            <a:spLocks noGrp="1"/>
          </p:cNvSpPr>
          <p:nvPr>
            <p:ph type="title"/>
          </p:nvPr>
        </p:nvSpPr>
        <p:spPr/>
        <p:txBody>
          <a:bodyPr/>
          <a:lstStyle/>
          <a:p>
            <a:r>
              <a:rPr lang="en-US" dirty="0"/>
              <a:t>Tuesday morning in clinic</a:t>
            </a:r>
          </a:p>
        </p:txBody>
      </p:sp>
      <p:sp>
        <p:nvSpPr>
          <p:cNvPr id="4" name="Content Placeholder 3">
            <a:extLst>
              <a:ext uri="{FF2B5EF4-FFF2-40B4-BE49-F238E27FC236}">
                <a16:creationId xmlns:a16="http://schemas.microsoft.com/office/drawing/2014/main" id="{EF6E7FEA-DEA2-7DCA-A7CC-0CB6D74AC018}"/>
              </a:ext>
            </a:extLst>
          </p:cNvPr>
          <p:cNvSpPr>
            <a:spLocks noGrp="1"/>
          </p:cNvSpPr>
          <p:nvPr>
            <p:ph sz="half" idx="1"/>
          </p:nvPr>
        </p:nvSpPr>
        <p:spPr/>
        <p:txBody>
          <a:bodyPr>
            <a:normAutofit lnSpcReduction="10000"/>
          </a:bodyPr>
          <a:lstStyle/>
          <a:p>
            <a:pPr marL="0" indent="0">
              <a:buNone/>
            </a:pPr>
            <a:r>
              <a:rPr lang="en-US" dirty="0"/>
              <a:t>A 35-year-old man uses intranasal heroin on Fridays and Saturdays. He has never used IV and has never had an overdose.</a:t>
            </a:r>
          </a:p>
          <a:p>
            <a:endParaRPr lang="en-US" dirty="0"/>
          </a:p>
        </p:txBody>
      </p:sp>
      <p:sp>
        <p:nvSpPr>
          <p:cNvPr id="5" name="Content Placeholder 4">
            <a:extLst>
              <a:ext uri="{FF2B5EF4-FFF2-40B4-BE49-F238E27FC236}">
                <a16:creationId xmlns:a16="http://schemas.microsoft.com/office/drawing/2014/main" id="{8C445D7A-6EE1-31E4-33BF-A41C4E0BF9D1}"/>
              </a:ext>
            </a:extLst>
          </p:cNvPr>
          <p:cNvSpPr>
            <a:spLocks noGrp="1"/>
          </p:cNvSpPr>
          <p:nvPr>
            <p:ph sz="half" idx="2"/>
          </p:nvPr>
        </p:nvSpPr>
        <p:spPr/>
        <p:txBody>
          <a:bodyPr>
            <a:normAutofit lnSpcReduction="10000"/>
          </a:bodyPr>
          <a:lstStyle/>
          <a:p>
            <a:r>
              <a:rPr lang="en-US" dirty="0"/>
              <a:t>A: Send him to acute inpatient medically-monitored withdrawal (“Detox”)</a:t>
            </a:r>
          </a:p>
          <a:p>
            <a:r>
              <a:rPr lang="en-US" dirty="0"/>
              <a:t>B: Explore his reasons for his use</a:t>
            </a:r>
          </a:p>
          <a:p>
            <a:r>
              <a:rPr lang="en-US" dirty="0"/>
              <a:t>C: Prescribe naloxone (Narcan)</a:t>
            </a:r>
          </a:p>
          <a:p>
            <a:r>
              <a:rPr lang="en-US" dirty="0"/>
              <a:t>D: Prescribe buprenorphine </a:t>
            </a:r>
          </a:p>
          <a:p>
            <a:r>
              <a:rPr lang="en-US" dirty="0"/>
              <a:t>E: Send him to an outpatient treatment program (OTP) for methadone </a:t>
            </a:r>
          </a:p>
          <a:p>
            <a:r>
              <a:rPr lang="en-US" dirty="0"/>
              <a:t>F: Refer to behavioral health</a:t>
            </a:r>
          </a:p>
        </p:txBody>
      </p:sp>
    </p:spTree>
    <p:extLst>
      <p:ext uri="{BB962C8B-B14F-4D97-AF65-F5344CB8AC3E}">
        <p14:creationId xmlns:p14="http://schemas.microsoft.com/office/powerpoint/2010/main" val="3895811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93D9-CA25-9A47-4D06-BA6EF8C76ADA}"/>
              </a:ext>
            </a:extLst>
          </p:cNvPr>
          <p:cNvSpPr>
            <a:spLocks noGrp="1"/>
          </p:cNvSpPr>
          <p:nvPr>
            <p:ph type="title"/>
          </p:nvPr>
        </p:nvSpPr>
        <p:spPr/>
        <p:txBody>
          <a:bodyPr/>
          <a:lstStyle/>
          <a:p>
            <a:r>
              <a:rPr lang="en-US" dirty="0"/>
              <a:t>Comfort Meds</a:t>
            </a:r>
          </a:p>
        </p:txBody>
      </p:sp>
      <p:sp>
        <p:nvSpPr>
          <p:cNvPr id="3" name="Content Placeholder 2">
            <a:extLst>
              <a:ext uri="{FF2B5EF4-FFF2-40B4-BE49-F238E27FC236}">
                <a16:creationId xmlns:a16="http://schemas.microsoft.com/office/drawing/2014/main" id="{1EB171A5-A95D-835F-4A2C-C7A54248F8E3}"/>
              </a:ext>
            </a:extLst>
          </p:cNvPr>
          <p:cNvSpPr>
            <a:spLocks noGrp="1"/>
          </p:cNvSpPr>
          <p:nvPr>
            <p:ph idx="1"/>
          </p:nvPr>
        </p:nvSpPr>
        <p:spPr/>
        <p:txBody>
          <a:bodyPr/>
          <a:lstStyle/>
          <a:p>
            <a:r>
              <a:rPr lang="en-US" dirty="0"/>
              <a:t>Ibuprofen 600mg q6h prn for joint aches</a:t>
            </a:r>
          </a:p>
          <a:p>
            <a:r>
              <a:rPr lang="en-US" dirty="0"/>
              <a:t>Clonidine 0.1mg TID prn for anxiety, autonomic symptoms</a:t>
            </a:r>
          </a:p>
          <a:p>
            <a:r>
              <a:rPr lang="en-US" dirty="0"/>
              <a:t>Dicyclomine 20mg Q6H for abdominal cramping</a:t>
            </a:r>
          </a:p>
          <a:p>
            <a:r>
              <a:rPr lang="en-US" dirty="0"/>
              <a:t>Loperamide as needed for diarrhea</a:t>
            </a:r>
          </a:p>
          <a:p>
            <a:r>
              <a:rPr lang="en-US" dirty="0"/>
              <a:t>Famotidine 40mg daily for dyspepsia</a:t>
            </a:r>
          </a:p>
          <a:p>
            <a:r>
              <a:rPr lang="en-US" dirty="0"/>
              <a:t>Insomnia: melatonin 5 mg PO </a:t>
            </a:r>
            <a:r>
              <a:rPr lang="en-US" dirty="0" err="1"/>
              <a:t>qHS</a:t>
            </a:r>
            <a:r>
              <a:rPr lang="en-US" dirty="0"/>
              <a:t> PRN, quetiapine 25-50 mg PO </a:t>
            </a:r>
            <a:r>
              <a:rPr lang="en-US" dirty="0" err="1"/>
              <a:t>qHS</a:t>
            </a:r>
            <a:r>
              <a:rPr lang="en-US" dirty="0"/>
              <a:t> PRN, trazodone 25 mg PO </a:t>
            </a:r>
            <a:r>
              <a:rPr lang="en-US" dirty="0" err="1"/>
              <a:t>qHS</a:t>
            </a:r>
            <a:r>
              <a:rPr lang="en-US" dirty="0"/>
              <a:t> PRN</a:t>
            </a:r>
          </a:p>
        </p:txBody>
      </p:sp>
    </p:spTree>
    <p:extLst>
      <p:ext uri="{BB962C8B-B14F-4D97-AF65-F5344CB8AC3E}">
        <p14:creationId xmlns:p14="http://schemas.microsoft.com/office/powerpoint/2010/main" val="994372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A06C-DEFC-CBC3-5872-591960A1DC36}"/>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3F167DBD-ABAF-6BF6-C4B6-A61053C62F6B}"/>
              </a:ext>
            </a:extLst>
          </p:cNvPr>
          <p:cNvSpPr>
            <a:spLocks noGrp="1"/>
          </p:cNvSpPr>
          <p:nvPr>
            <p:ph idx="1"/>
          </p:nvPr>
        </p:nvSpPr>
        <p:spPr>
          <a:xfrm>
            <a:off x="838200" y="1524000"/>
            <a:ext cx="10515600" cy="4652963"/>
          </a:xfrm>
        </p:spPr>
        <p:txBody>
          <a:bodyPr>
            <a:normAutofit/>
          </a:bodyPr>
          <a:lstStyle/>
          <a:p>
            <a:r>
              <a:rPr lang="en-US" dirty="0"/>
              <a:t>Patient given instructions for home low dose induction and comfort medications</a:t>
            </a:r>
          </a:p>
          <a:p>
            <a:r>
              <a:rPr lang="en-US" dirty="0"/>
              <a:t>Scheduled with OBAT RN for Day 6 of protocol</a:t>
            </a:r>
          </a:p>
          <a:p>
            <a:pPr lvl="1"/>
            <a:r>
              <a:rPr lang="en-US" dirty="0"/>
              <a:t>Taking buprenorphine/naloxone 8mg-2mg without issue</a:t>
            </a:r>
          </a:p>
          <a:p>
            <a:pPr lvl="1"/>
            <a:r>
              <a:rPr lang="en-US" dirty="0"/>
              <a:t>Increased to 8mg BID</a:t>
            </a:r>
          </a:p>
          <a:p>
            <a:endParaRPr lang="en-US" dirty="0"/>
          </a:p>
        </p:txBody>
      </p:sp>
    </p:spTree>
    <p:extLst>
      <p:ext uri="{BB962C8B-B14F-4D97-AF65-F5344CB8AC3E}">
        <p14:creationId xmlns:p14="http://schemas.microsoft.com/office/powerpoint/2010/main" val="502809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DDD48D-B989-F3AC-5826-8511F4C85C13}"/>
              </a:ext>
            </a:extLst>
          </p:cNvPr>
          <p:cNvSpPr>
            <a:spLocks noGrp="1"/>
          </p:cNvSpPr>
          <p:nvPr>
            <p:ph sz="half" idx="1"/>
          </p:nvPr>
        </p:nvSpPr>
        <p:spPr>
          <a:xfrm>
            <a:off x="914400" y="1863091"/>
            <a:ext cx="9726930" cy="3659226"/>
          </a:xfrm>
        </p:spPr>
        <p:txBody>
          <a:bodyPr>
            <a:normAutofit/>
          </a:bodyPr>
          <a:lstStyle/>
          <a:p>
            <a:pPr marL="514350" indent="-514350">
              <a:buFont typeface="+mj-lt"/>
              <a:buAutoNum type="arabicPeriod"/>
            </a:pPr>
            <a:r>
              <a:rPr lang="en-US" sz="3200" dirty="0"/>
              <a:t>Offer all FDA-approved medication</a:t>
            </a:r>
          </a:p>
          <a:p>
            <a:pPr marL="514350" indent="-514350">
              <a:buFont typeface="+mj-lt"/>
              <a:buAutoNum type="arabicPeriod"/>
            </a:pPr>
            <a:r>
              <a:rPr lang="en-US" sz="3200" dirty="0"/>
              <a:t>Offer flexible induction if possible</a:t>
            </a:r>
          </a:p>
          <a:p>
            <a:pPr marL="514350" indent="-514350">
              <a:buFont typeface="+mj-lt"/>
              <a:buAutoNum type="arabicPeriod"/>
            </a:pPr>
            <a:r>
              <a:rPr lang="en-US" sz="3200" dirty="0"/>
              <a:t>Treat co-occurring disorders</a:t>
            </a:r>
          </a:p>
          <a:p>
            <a:pPr marL="514350" indent="-514350">
              <a:buFont typeface="+mj-lt"/>
              <a:buAutoNum type="arabicPeriod"/>
            </a:pPr>
            <a:r>
              <a:rPr lang="en-US" sz="3200" dirty="0"/>
              <a:t>Avoid uniform abstinence requirements</a:t>
            </a:r>
          </a:p>
          <a:p>
            <a:pPr marL="514350" indent="-514350">
              <a:buFont typeface="+mj-lt"/>
              <a:buAutoNum type="arabicPeriod"/>
            </a:pPr>
            <a:r>
              <a:rPr lang="en-US" sz="3200" dirty="0"/>
              <a:t>Approach urine/oral drug testing as a tool*</a:t>
            </a:r>
          </a:p>
        </p:txBody>
      </p:sp>
      <p:sp>
        <p:nvSpPr>
          <p:cNvPr id="5" name="Title 1">
            <a:extLst>
              <a:ext uri="{FF2B5EF4-FFF2-40B4-BE49-F238E27FC236}">
                <a16:creationId xmlns:a16="http://schemas.microsoft.com/office/drawing/2014/main" id="{18E7306F-507B-9BA7-4BE3-BB66A5AF749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Patient-Centered Approach to Medication</a:t>
            </a:r>
            <a:endParaRPr lang="en-US" dirty="0"/>
          </a:p>
        </p:txBody>
      </p:sp>
      <p:sp>
        <p:nvSpPr>
          <p:cNvPr id="6" name="Content Placeholder 2">
            <a:extLst>
              <a:ext uri="{FF2B5EF4-FFF2-40B4-BE49-F238E27FC236}">
                <a16:creationId xmlns:a16="http://schemas.microsoft.com/office/drawing/2014/main" id="{56B0F465-C2CD-36ED-F7A5-E3CAF33D370D}"/>
              </a:ext>
            </a:extLst>
          </p:cNvPr>
          <p:cNvSpPr txBox="1">
            <a:spLocks/>
          </p:cNvSpPr>
          <p:nvPr/>
        </p:nvSpPr>
        <p:spPr>
          <a:xfrm>
            <a:off x="838200" y="1335684"/>
            <a:ext cx="101231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08070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5" name="Google Shape;245;p10"/>
          <p:cNvPicPr preferRelativeResize="0">
            <a:picLocks noGrp="1"/>
          </p:cNvPicPr>
          <p:nvPr>
            <p:ph type="body" idx="1"/>
          </p:nvPr>
        </p:nvPicPr>
        <p:blipFill rotWithShape="1">
          <a:blip r:embed="rId3">
            <a:alphaModFix/>
          </a:blip>
          <a:srcRect/>
          <a:stretch/>
        </p:blipFill>
        <p:spPr>
          <a:xfrm>
            <a:off x="1428882" y="1559864"/>
            <a:ext cx="3403982" cy="4584700"/>
          </a:xfrm>
          <a:prstGeom prst="rect">
            <a:avLst/>
          </a:prstGeom>
          <a:noFill/>
          <a:ln>
            <a:noFill/>
          </a:ln>
        </p:spPr>
      </p:pic>
      <p:sp>
        <p:nvSpPr>
          <p:cNvPr id="246" name="Google Shape;246;p10"/>
          <p:cNvSpPr txBox="1"/>
          <p:nvPr/>
        </p:nvSpPr>
        <p:spPr>
          <a:xfrm>
            <a:off x="6672669" y="900287"/>
            <a:ext cx="5271813" cy="48320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Libre Franklin"/>
                <a:ea typeface="Libre Franklin"/>
                <a:cs typeface="Libre Franklin"/>
                <a:sym typeface="Libre Franklin"/>
              </a:rPr>
              <a:t>You see this result in your inbox.</a:t>
            </a:r>
          </a:p>
          <a:p>
            <a:pPr marL="0" marR="0" lvl="0" indent="0" algn="ctr" rtl="0">
              <a:spcBef>
                <a:spcPts val="0"/>
              </a:spcBef>
              <a:spcAft>
                <a:spcPts val="0"/>
              </a:spcAft>
              <a:buNone/>
            </a:pPr>
            <a:endParaRPr lang="en-US" sz="2800" b="1" dirty="0">
              <a:solidFill>
                <a:schemeClr val="dk1"/>
              </a:solidFill>
              <a:latin typeface="Libre Franklin"/>
              <a:ea typeface="Libre Franklin"/>
              <a:cs typeface="Libre Franklin"/>
              <a:sym typeface="Libre Franklin"/>
            </a:endParaRP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A- Call patient and discuss right now!</a:t>
            </a: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B- Ask front desk to book your next available opening (next week maybe?)</a:t>
            </a: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C-Patient is not using buprenorphine, stop refill</a:t>
            </a:r>
          </a:p>
          <a:p>
            <a:pPr marL="285750" marR="0" lvl="0" indent="-285750" rtl="0">
              <a:spcBef>
                <a:spcPts val="0"/>
              </a:spcBef>
              <a:spcAft>
                <a:spcPts val="0"/>
              </a:spcAft>
              <a:buFont typeface="Arial" panose="020B0604020202020204" pitchFamily="34" charset="0"/>
              <a:buChar char="•"/>
            </a:pPr>
            <a:r>
              <a:rPr lang="en-US" sz="2800" dirty="0">
                <a:solidFill>
                  <a:schemeClr val="dk1"/>
                </a:solidFill>
                <a:latin typeface="Libre Franklin"/>
                <a:sym typeface="Libre Franklin"/>
              </a:rPr>
              <a:t>D-Continue prescribing</a:t>
            </a:r>
            <a:endParaRPr dirty="0"/>
          </a:p>
        </p:txBody>
      </p:sp>
      <p:cxnSp>
        <p:nvCxnSpPr>
          <p:cNvPr id="247" name="Google Shape;247;p10"/>
          <p:cNvCxnSpPr/>
          <p:nvPr/>
        </p:nvCxnSpPr>
        <p:spPr>
          <a:xfrm>
            <a:off x="6212329" y="-205353"/>
            <a:ext cx="0" cy="7268705"/>
          </a:xfrm>
          <a:prstGeom prst="straightConnector1">
            <a:avLst/>
          </a:prstGeom>
          <a:noFill/>
          <a:ln w="9525" cap="flat" cmpd="sng">
            <a:solidFill>
              <a:schemeClr val="dk1"/>
            </a:solidFill>
            <a:prstDash val="dash"/>
            <a:round/>
            <a:headEnd type="none" w="sm" len="sm"/>
            <a:tailEnd type="none" w="sm" len="sm"/>
          </a:ln>
        </p:spPr>
      </p:cxnSp>
      <p:sp>
        <p:nvSpPr>
          <p:cNvPr id="249" name="Google Shape;249;p10"/>
          <p:cNvSpPr/>
          <p:nvPr/>
        </p:nvSpPr>
        <p:spPr>
          <a:xfrm>
            <a:off x="1315218" y="2667062"/>
            <a:ext cx="3631310" cy="436729"/>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B0B168A-87A3-21EE-E28D-CCDF5AA98417}"/>
              </a:ext>
            </a:extLst>
          </p:cNvPr>
          <p:cNvSpPr>
            <a:spLocks noGrp="1"/>
          </p:cNvSpPr>
          <p:nvPr>
            <p:ph type="title"/>
          </p:nvPr>
        </p:nvSpPr>
        <p:spPr>
          <a:xfrm>
            <a:off x="838200" y="365125"/>
            <a:ext cx="10515600" cy="1325563"/>
          </a:xfrm>
        </p:spPr>
        <p:txBody>
          <a:bodyPr/>
          <a:lstStyle/>
          <a:p>
            <a:r>
              <a:rPr lang="en-US" dirty="0"/>
              <a:t>Case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AB05D-8C82-4B03-16D1-6AF6CC2DDF84}"/>
              </a:ext>
            </a:extLst>
          </p:cNvPr>
          <p:cNvPicPr>
            <a:picLocks noChangeAspect="1"/>
          </p:cNvPicPr>
          <p:nvPr/>
        </p:nvPicPr>
        <p:blipFill rotWithShape="1">
          <a:blip r:embed="rId3"/>
          <a:srcRect t="3184"/>
          <a:stretch/>
        </p:blipFill>
        <p:spPr>
          <a:xfrm>
            <a:off x="2924175" y="937835"/>
            <a:ext cx="5867400" cy="5281939"/>
          </a:xfrm>
          <a:prstGeom prst="rect">
            <a:avLst/>
          </a:prstGeom>
        </p:spPr>
      </p:pic>
      <p:sp>
        <p:nvSpPr>
          <p:cNvPr id="9" name="TextBox 8">
            <a:extLst>
              <a:ext uri="{FF2B5EF4-FFF2-40B4-BE49-F238E27FC236}">
                <a16:creationId xmlns:a16="http://schemas.microsoft.com/office/drawing/2014/main" id="{B6DCFAD0-ADF1-40ED-B463-46183F9229CF}"/>
              </a:ext>
            </a:extLst>
          </p:cNvPr>
          <p:cNvSpPr txBox="1"/>
          <p:nvPr/>
        </p:nvSpPr>
        <p:spPr>
          <a:xfrm>
            <a:off x="823913" y="145722"/>
            <a:ext cx="10544174" cy="584775"/>
          </a:xfrm>
          <a:prstGeom prst="rect">
            <a:avLst/>
          </a:prstGeom>
          <a:noFill/>
        </p:spPr>
        <p:txBody>
          <a:bodyPr wrap="square" rtlCol="0">
            <a:spAutoFit/>
          </a:bodyPr>
          <a:lstStyle/>
          <a:p>
            <a:pPr algn="ctr"/>
            <a:r>
              <a:rPr lang="en-US" sz="3200" dirty="0">
                <a:solidFill>
                  <a:schemeClr val="tx1"/>
                </a:solidFill>
                <a:latin typeface="+mn-lt"/>
              </a:rPr>
              <a:t>Detection time windows in urine and oral fluid tox screens</a:t>
            </a:r>
          </a:p>
        </p:txBody>
      </p:sp>
      <p:sp>
        <p:nvSpPr>
          <p:cNvPr id="11" name="TextBox 10">
            <a:extLst>
              <a:ext uri="{FF2B5EF4-FFF2-40B4-BE49-F238E27FC236}">
                <a16:creationId xmlns:a16="http://schemas.microsoft.com/office/drawing/2014/main" id="{F1FF822E-9937-4EA5-81E4-0731B7234C5F}"/>
              </a:ext>
            </a:extLst>
          </p:cNvPr>
          <p:cNvSpPr txBox="1"/>
          <p:nvPr/>
        </p:nvSpPr>
        <p:spPr>
          <a:xfrm>
            <a:off x="3261876" y="6281391"/>
            <a:ext cx="5191998" cy="430887"/>
          </a:xfrm>
          <a:prstGeom prst="rect">
            <a:avLst/>
          </a:prstGeom>
          <a:noFill/>
        </p:spPr>
        <p:txBody>
          <a:bodyPr wrap="square" rtlCol="0">
            <a:spAutoFit/>
          </a:bodyPr>
          <a:lstStyle/>
          <a:p>
            <a:r>
              <a:rPr lang="en-US" sz="1100" dirty="0">
                <a:solidFill>
                  <a:schemeClr val="tx1"/>
                </a:solidFill>
                <a:latin typeface="+mn-lt"/>
              </a:rPr>
              <a:t>Above from: MGH PCOI (Primary Care Office Insite) clinical practice guideline on Toxicology Testing.</a:t>
            </a:r>
            <a:endParaRPr lang="en-US" sz="1800" dirty="0">
              <a:solidFill>
                <a:schemeClr val="tx1"/>
              </a:solidFill>
              <a:latin typeface="+mn-lt"/>
            </a:endParaRPr>
          </a:p>
        </p:txBody>
      </p:sp>
      <p:sp>
        <p:nvSpPr>
          <p:cNvPr id="2" name="Google Shape;249;p10">
            <a:extLst>
              <a:ext uri="{FF2B5EF4-FFF2-40B4-BE49-F238E27FC236}">
                <a16:creationId xmlns:a16="http://schemas.microsoft.com/office/drawing/2014/main" id="{446A41B9-84C4-624B-72AF-24262DD61480}"/>
              </a:ext>
            </a:extLst>
          </p:cNvPr>
          <p:cNvSpPr/>
          <p:nvPr/>
        </p:nvSpPr>
        <p:spPr>
          <a:xfrm>
            <a:off x="5857875" y="4363873"/>
            <a:ext cx="2355904" cy="32242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Arrow: Right 2">
            <a:extLst>
              <a:ext uri="{FF2B5EF4-FFF2-40B4-BE49-F238E27FC236}">
                <a16:creationId xmlns:a16="http://schemas.microsoft.com/office/drawing/2014/main" id="{E126365C-0A19-BBD1-46AC-4E6FDC0DA252}"/>
              </a:ext>
            </a:extLst>
          </p:cNvPr>
          <p:cNvSpPr/>
          <p:nvPr/>
        </p:nvSpPr>
        <p:spPr>
          <a:xfrm>
            <a:off x="2341969" y="4125037"/>
            <a:ext cx="582206"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2B56F136-2E5A-AD2C-CDB1-F1E3C0D02F37}"/>
              </a:ext>
            </a:extLst>
          </p:cNvPr>
          <p:cNvSpPr/>
          <p:nvPr/>
        </p:nvSpPr>
        <p:spPr>
          <a:xfrm>
            <a:off x="2341969" y="1089081"/>
            <a:ext cx="582206"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1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868418-EF41-4A9E-72B5-061F3A07DC9C}"/>
              </a:ext>
            </a:extLst>
          </p:cNvPr>
          <p:cNvSpPr txBox="1"/>
          <p:nvPr/>
        </p:nvSpPr>
        <p:spPr>
          <a:xfrm>
            <a:off x="2126540" y="0"/>
            <a:ext cx="6977466" cy="400110"/>
          </a:xfrm>
          <a:prstGeom prst="rect">
            <a:avLst/>
          </a:prstGeom>
          <a:noFill/>
        </p:spPr>
        <p:txBody>
          <a:bodyPr wrap="square" rtlCol="0">
            <a:spAutoFit/>
          </a:bodyPr>
          <a:lstStyle/>
          <a:p>
            <a:pPr algn="ctr"/>
            <a:r>
              <a:rPr lang="en-US" sz="2000" dirty="0">
                <a:solidFill>
                  <a:schemeClr val="tx2"/>
                </a:solidFill>
                <a:latin typeface="+mn-lt"/>
              </a:rPr>
              <a:t>False positives and negatives in tox screens</a:t>
            </a:r>
          </a:p>
        </p:txBody>
      </p:sp>
      <p:sp>
        <p:nvSpPr>
          <p:cNvPr id="7" name="TextBox 6">
            <a:extLst>
              <a:ext uri="{FF2B5EF4-FFF2-40B4-BE49-F238E27FC236}">
                <a16:creationId xmlns:a16="http://schemas.microsoft.com/office/drawing/2014/main" id="{545A3F56-6E30-B9F3-77FF-8ABD0E2307A6}"/>
              </a:ext>
            </a:extLst>
          </p:cNvPr>
          <p:cNvSpPr txBox="1"/>
          <p:nvPr/>
        </p:nvSpPr>
        <p:spPr>
          <a:xfrm>
            <a:off x="3134359" y="6470948"/>
            <a:ext cx="6205584" cy="276999"/>
          </a:xfrm>
          <a:prstGeom prst="rect">
            <a:avLst/>
          </a:prstGeom>
          <a:noFill/>
        </p:spPr>
        <p:txBody>
          <a:bodyPr wrap="square" rtlCol="0">
            <a:spAutoFit/>
          </a:bodyPr>
          <a:lstStyle/>
          <a:p>
            <a:r>
              <a:rPr lang="en-US" sz="1200" dirty="0">
                <a:solidFill>
                  <a:schemeClr val="tx2"/>
                </a:solidFill>
                <a:latin typeface="+mn-lt"/>
              </a:rPr>
              <a:t>Above from: MGH PCOI (Primary Care Office Insite) clinical practice guideline.</a:t>
            </a:r>
          </a:p>
        </p:txBody>
      </p:sp>
      <p:pic>
        <p:nvPicPr>
          <p:cNvPr id="9" name="Picture 8">
            <a:extLst>
              <a:ext uri="{FF2B5EF4-FFF2-40B4-BE49-F238E27FC236}">
                <a16:creationId xmlns:a16="http://schemas.microsoft.com/office/drawing/2014/main" id="{508B41A0-EE5B-ECCF-E389-CB64F27FD9B4}"/>
              </a:ext>
            </a:extLst>
          </p:cNvPr>
          <p:cNvPicPr>
            <a:picLocks noChangeAspect="1"/>
          </p:cNvPicPr>
          <p:nvPr/>
        </p:nvPicPr>
        <p:blipFill>
          <a:blip r:embed="rId2"/>
          <a:stretch>
            <a:fillRect/>
          </a:stretch>
        </p:blipFill>
        <p:spPr>
          <a:xfrm>
            <a:off x="1833153" y="387052"/>
            <a:ext cx="8120744" cy="6090558"/>
          </a:xfrm>
          <a:prstGeom prst="rect">
            <a:avLst/>
          </a:prstGeom>
        </p:spPr>
      </p:pic>
    </p:spTree>
    <p:extLst>
      <p:ext uri="{BB962C8B-B14F-4D97-AF65-F5344CB8AC3E}">
        <p14:creationId xmlns:p14="http://schemas.microsoft.com/office/powerpoint/2010/main" val="3903777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0722BC-BD77-961E-A65E-450FB86EC96A}"/>
              </a:ext>
            </a:extLst>
          </p:cNvPr>
          <p:cNvSpPr>
            <a:spLocks noGrp="1"/>
          </p:cNvSpPr>
          <p:nvPr>
            <p:ph sz="quarter" idx="13"/>
          </p:nvPr>
        </p:nvSpPr>
        <p:spPr/>
        <p:txBody>
          <a:bodyPr/>
          <a:lstStyle/>
          <a:p>
            <a:endParaRPr lang="en-US"/>
          </a:p>
        </p:txBody>
      </p:sp>
      <p:sp>
        <p:nvSpPr>
          <p:cNvPr id="3" name="Title 2">
            <a:extLst>
              <a:ext uri="{FF2B5EF4-FFF2-40B4-BE49-F238E27FC236}">
                <a16:creationId xmlns:a16="http://schemas.microsoft.com/office/drawing/2014/main" id="{E3A489E2-0F66-443A-A91B-AD6DA9C6A730}"/>
              </a:ext>
            </a:extLst>
          </p:cNvPr>
          <p:cNvSpPr>
            <a:spLocks noGrp="1"/>
          </p:cNvSpPr>
          <p:nvPr>
            <p:ph type="title"/>
          </p:nvPr>
        </p:nvSpPr>
        <p:spPr>
          <a:xfrm>
            <a:off x="250372" y="6052022"/>
            <a:ext cx="4609011" cy="924850"/>
          </a:xfrm>
        </p:spPr>
        <p:txBody>
          <a:bodyPr>
            <a:normAutofit/>
          </a:bodyPr>
          <a:lstStyle/>
          <a:p>
            <a:r>
              <a:rPr lang="en-US" sz="2000" dirty="0">
                <a:latin typeface="+mn-lt"/>
              </a:rPr>
              <a:t>Craven et al 2019</a:t>
            </a:r>
          </a:p>
        </p:txBody>
      </p:sp>
      <p:pic>
        <p:nvPicPr>
          <p:cNvPr id="2050" name="Picture 2" descr="Demystifying Benzodiazepine Urine Drug Screen Results">
            <a:extLst>
              <a:ext uri="{FF2B5EF4-FFF2-40B4-BE49-F238E27FC236}">
                <a16:creationId xmlns:a16="http://schemas.microsoft.com/office/drawing/2014/main" id="{A917466C-BAC7-EA83-8A87-F45061283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0"/>
            <a:ext cx="6078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5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D3E333-73EC-6499-14F4-096D77F605E9}"/>
              </a:ext>
            </a:extLst>
          </p:cNvPr>
          <p:cNvSpPr>
            <a:spLocks noGrp="1"/>
          </p:cNvSpPr>
          <p:nvPr>
            <p:ph sz="quarter" idx="13"/>
          </p:nvPr>
        </p:nvSpPr>
        <p:spPr>
          <a:xfrm>
            <a:off x="838200" y="1489166"/>
            <a:ext cx="10421983" cy="4072998"/>
          </a:xfrm>
        </p:spPr>
        <p:txBody>
          <a:bodyPr>
            <a:noAutofit/>
          </a:bodyPr>
          <a:lstStyle/>
          <a:p>
            <a:r>
              <a:rPr lang="en-US" sz="2400" dirty="0"/>
              <a:t>Buprenorphine + benzodiazepines, other sedatives, alcohol increases risk of respiratory depression</a:t>
            </a:r>
          </a:p>
          <a:p>
            <a:r>
              <a:rPr lang="en-US" sz="2400" dirty="0"/>
              <a:t>Do not consider co-occurring benzodiazepine use an absolute contraindication to buprenorphine treatment</a:t>
            </a:r>
          </a:p>
          <a:p>
            <a:pPr lvl="1"/>
            <a:r>
              <a:rPr lang="en-US" sz="2000" dirty="0"/>
              <a:t>Risk of not treating opioid use disorder (e.g. opioid overdose) outweighs likely risks of low dose benzodiazepines</a:t>
            </a:r>
          </a:p>
          <a:p>
            <a:r>
              <a:rPr lang="en-US" sz="2400" dirty="0"/>
              <a:t>As with any substance, assess therapeutic vs misuse</a:t>
            </a:r>
          </a:p>
          <a:p>
            <a:r>
              <a:rPr lang="en-US" sz="2400" dirty="0"/>
              <a:t>In general</a:t>
            </a:r>
          </a:p>
          <a:p>
            <a:pPr lvl="1"/>
            <a:r>
              <a:rPr lang="en-US" sz="2000" dirty="0"/>
              <a:t>Agents with higher lipophilicity and a shorter half-life appear to possess greater misuse potential</a:t>
            </a:r>
            <a:r>
              <a:rPr lang="en-US" sz="2000" baseline="30000" dirty="0"/>
              <a:t>1</a:t>
            </a:r>
          </a:p>
          <a:p>
            <a:pPr lvl="1"/>
            <a:r>
              <a:rPr lang="en-US" sz="2000" b="1" dirty="0"/>
              <a:t>Diazepam, alprazolam, and lorazepam had the highest subjective ratings for euphoria</a:t>
            </a:r>
          </a:p>
          <a:p>
            <a:pPr lvl="1"/>
            <a:r>
              <a:rPr lang="en-US" sz="2000" dirty="0"/>
              <a:t>Alprazolam and clonazepam are the two BZDs associated with the most use-related ED visits; </a:t>
            </a:r>
            <a:r>
              <a:rPr lang="en-US" sz="2000" b="1" dirty="0"/>
              <a:t>the rate of alprazolam involvement is more than double that of clonazepam</a:t>
            </a:r>
            <a:r>
              <a:rPr lang="en-US" sz="2000" b="1" baseline="30000" dirty="0"/>
              <a:t>2</a:t>
            </a:r>
            <a:endParaRPr lang="en-US" sz="2000" b="1" dirty="0"/>
          </a:p>
        </p:txBody>
      </p:sp>
      <p:sp>
        <p:nvSpPr>
          <p:cNvPr id="3" name="Title 2">
            <a:extLst>
              <a:ext uri="{FF2B5EF4-FFF2-40B4-BE49-F238E27FC236}">
                <a16:creationId xmlns:a16="http://schemas.microsoft.com/office/drawing/2014/main" id="{FDD691F4-157A-05BF-8C81-D850A3C1B5A5}"/>
              </a:ext>
            </a:extLst>
          </p:cNvPr>
          <p:cNvSpPr>
            <a:spLocks noGrp="1"/>
          </p:cNvSpPr>
          <p:nvPr>
            <p:ph type="title"/>
          </p:nvPr>
        </p:nvSpPr>
        <p:spPr/>
        <p:txBody>
          <a:bodyPr>
            <a:normAutofit/>
          </a:bodyPr>
          <a:lstStyle/>
          <a:p>
            <a:r>
              <a:rPr lang="en-US" sz="4000" i="0" dirty="0">
                <a:effectLst/>
              </a:rPr>
              <a:t>Benzodiazepines and Buprenorphine Treatment</a:t>
            </a:r>
            <a:endParaRPr lang="en-US" sz="4000" dirty="0"/>
          </a:p>
        </p:txBody>
      </p:sp>
      <p:sp>
        <p:nvSpPr>
          <p:cNvPr id="7" name="TextBox 6">
            <a:extLst>
              <a:ext uri="{FF2B5EF4-FFF2-40B4-BE49-F238E27FC236}">
                <a16:creationId xmlns:a16="http://schemas.microsoft.com/office/drawing/2014/main" id="{ECF7CD08-9C30-E9A7-0B49-336172673143}"/>
              </a:ext>
            </a:extLst>
          </p:cNvPr>
          <p:cNvSpPr txBox="1"/>
          <p:nvPr/>
        </p:nvSpPr>
        <p:spPr>
          <a:xfrm>
            <a:off x="94705" y="6169709"/>
            <a:ext cx="11426735" cy="307777"/>
          </a:xfrm>
          <a:prstGeom prst="rect">
            <a:avLst/>
          </a:prstGeom>
          <a:noFill/>
        </p:spPr>
        <p:txBody>
          <a:bodyPr wrap="square">
            <a:spAutoFit/>
          </a:bodyPr>
          <a:lstStyle/>
          <a:p>
            <a:pPr algn="l"/>
            <a:r>
              <a:rPr lang="en-US" sz="1400" b="0" i="0" dirty="0">
                <a:effectLst/>
              </a:rPr>
              <a:t>Adapted from Nunes PCSS Management of Other Substance Use Co-occurring with Opioid Use Disorder</a:t>
            </a:r>
          </a:p>
        </p:txBody>
      </p:sp>
      <p:sp>
        <p:nvSpPr>
          <p:cNvPr id="8" name="Text Placeholder 3">
            <a:extLst>
              <a:ext uri="{FF2B5EF4-FFF2-40B4-BE49-F238E27FC236}">
                <a16:creationId xmlns:a16="http://schemas.microsoft.com/office/drawing/2014/main" id="{E2552629-C6AA-9446-DDD0-FA1579F73582}"/>
              </a:ext>
            </a:extLst>
          </p:cNvPr>
          <p:cNvSpPr txBox="1">
            <a:spLocks/>
          </p:cNvSpPr>
          <p:nvPr/>
        </p:nvSpPr>
        <p:spPr>
          <a:xfrm>
            <a:off x="94704" y="6429197"/>
            <a:ext cx="11064240" cy="297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a:t>
            </a:r>
            <a:r>
              <a:rPr lang="en-US" sz="900" dirty="0" err="1"/>
              <a:t>Bezchlibnyk</a:t>
            </a:r>
            <a:r>
              <a:rPr lang="en-US" sz="900" dirty="0"/>
              <a:t>-Butler KZ et al 2016</a:t>
            </a:r>
          </a:p>
        </p:txBody>
      </p:sp>
      <p:sp>
        <p:nvSpPr>
          <p:cNvPr id="9" name="TextBox 8">
            <a:extLst>
              <a:ext uri="{FF2B5EF4-FFF2-40B4-BE49-F238E27FC236}">
                <a16:creationId xmlns:a16="http://schemas.microsoft.com/office/drawing/2014/main" id="{60F69142-31F0-5D2E-49C7-D0FE95BF34D3}"/>
              </a:ext>
            </a:extLst>
          </p:cNvPr>
          <p:cNvSpPr txBox="1"/>
          <p:nvPr/>
        </p:nvSpPr>
        <p:spPr>
          <a:xfrm>
            <a:off x="94704" y="6611145"/>
            <a:ext cx="11674929" cy="230832"/>
          </a:xfrm>
          <a:prstGeom prst="rect">
            <a:avLst/>
          </a:prstGeom>
          <a:noFill/>
        </p:spPr>
        <p:txBody>
          <a:bodyPr wrap="square" rtlCol="0">
            <a:spAutoFit/>
          </a:bodyPr>
          <a:lstStyle/>
          <a:p>
            <a:r>
              <a:rPr lang="en-US" sz="900" dirty="0"/>
              <a:t>2. Centers for Disease Control and Prevention (CDC). Emergency department visits involving nonmedical use of selected prescription drugs--United States, 2004-2008. MMWR </a:t>
            </a:r>
            <a:r>
              <a:rPr lang="en-US" sz="900" dirty="0" err="1"/>
              <a:t>Morb</a:t>
            </a:r>
            <a:r>
              <a:rPr lang="en-US" sz="900" dirty="0"/>
              <a:t> Mortal </a:t>
            </a:r>
            <a:r>
              <a:rPr lang="en-US" sz="900" dirty="0" err="1"/>
              <a:t>Wkly</a:t>
            </a:r>
            <a:r>
              <a:rPr lang="en-US" sz="900" dirty="0"/>
              <a:t> Rep. 2010; 59 23: 705- 9</a:t>
            </a:r>
          </a:p>
        </p:txBody>
      </p:sp>
    </p:spTree>
    <p:extLst>
      <p:ext uri="{BB962C8B-B14F-4D97-AF65-F5344CB8AC3E}">
        <p14:creationId xmlns:p14="http://schemas.microsoft.com/office/powerpoint/2010/main" val="910474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EB82-2E04-2595-5FA8-11D1CC29C923}"/>
              </a:ext>
            </a:extLst>
          </p:cNvPr>
          <p:cNvSpPr>
            <a:spLocks noGrp="1"/>
          </p:cNvSpPr>
          <p:nvPr>
            <p:ph type="title"/>
          </p:nvPr>
        </p:nvSpPr>
        <p:spPr/>
        <p:txBody>
          <a:bodyPr/>
          <a:lstStyle/>
          <a:p>
            <a:r>
              <a:rPr lang="en-US" dirty="0"/>
              <a:t>Case epilogue</a:t>
            </a:r>
          </a:p>
        </p:txBody>
      </p:sp>
      <p:sp>
        <p:nvSpPr>
          <p:cNvPr id="3" name="Content Placeholder 2">
            <a:extLst>
              <a:ext uri="{FF2B5EF4-FFF2-40B4-BE49-F238E27FC236}">
                <a16:creationId xmlns:a16="http://schemas.microsoft.com/office/drawing/2014/main" id="{971E91E1-9535-4F13-6B1A-6F38125427BB}"/>
              </a:ext>
            </a:extLst>
          </p:cNvPr>
          <p:cNvSpPr>
            <a:spLocks noGrp="1"/>
          </p:cNvSpPr>
          <p:nvPr>
            <p:ph idx="1"/>
          </p:nvPr>
        </p:nvSpPr>
        <p:spPr/>
        <p:txBody>
          <a:bodyPr/>
          <a:lstStyle/>
          <a:p>
            <a:r>
              <a:rPr lang="en-US" dirty="0"/>
              <a:t>Seen 1 week later by OBAT RN</a:t>
            </a:r>
          </a:p>
          <a:p>
            <a:pPr lvl="1"/>
            <a:r>
              <a:rPr lang="en-US" dirty="0"/>
              <a:t>Not tolerating films due to nausea</a:t>
            </a:r>
          </a:p>
          <a:p>
            <a:pPr lvl="1"/>
            <a:r>
              <a:rPr lang="en-US" dirty="0"/>
              <a:t>Transitioned to 2.5 tablets daily (equivalent of 20mg)</a:t>
            </a:r>
          </a:p>
          <a:p>
            <a:r>
              <a:rPr lang="en-US" dirty="0"/>
              <a:t>Seen by new PCP 1 week later</a:t>
            </a:r>
          </a:p>
          <a:p>
            <a:pPr lvl="1"/>
            <a:r>
              <a:rPr lang="en-US" dirty="0"/>
              <a:t>Stable on </a:t>
            </a:r>
            <a:r>
              <a:rPr lang="en-US" dirty="0" err="1"/>
              <a:t>bup</a:t>
            </a:r>
            <a:r>
              <a:rPr lang="en-US" dirty="0"/>
              <a:t>/</a:t>
            </a:r>
            <a:r>
              <a:rPr lang="en-US" dirty="0" err="1"/>
              <a:t>nal</a:t>
            </a:r>
            <a:r>
              <a:rPr lang="en-US" dirty="0"/>
              <a:t> 20mg daily (8mg, 8mg, 4mg)</a:t>
            </a:r>
          </a:p>
          <a:p>
            <a:pPr lvl="1"/>
            <a:r>
              <a:rPr lang="en-US" dirty="0"/>
              <a:t>No further oxycodone use!</a:t>
            </a:r>
          </a:p>
          <a:p>
            <a:pPr marL="457200" lvl="1" indent="0">
              <a:buNone/>
            </a:pPr>
            <a:r>
              <a:rPr lang="en-US" dirty="0"/>
              <a:t>(Complaining of opioid induced constipation)</a:t>
            </a:r>
          </a:p>
          <a:p>
            <a:endParaRPr lang="en-US" dirty="0"/>
          </a:p>
        </p:txBody>
      </p:sp>
    </p:spTree>
    <p:extLst>
      <p:ext uri="{BB962C8B-B14F-4D97-AF65-F5344CB8AC3E}">
        <p14:creationId xmlns:p14="http://schemas.microsoft.com/office/powerpoint/2010/main" val="3071885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80B0D-117E-771C-673B-6317EAB5171D}"/>
              </a:ext>
            </a:extLst>
          </p:cNvPr>
          <p:cNvSpPr>
            <a:spLocks noGrp="1"/>
          </p:cNvSpPr>
          <p:nvPr>
            <p:ph type="title"/>
          </p:nvPr>
        </p:nvSpPr>
        <p:spPr>
          <a:xfrm>
            <a:off x="1171074" y="1396686"/>
            <a:ext cx="3240506" cy="4064628"/>
          </a:xfrm>
        </p:spPr>
        <p:txBody>
          <a:bodyPr>
            <a:normAutofit/>
          </a:bodyPr>
          <a:lstStyle/>
          <a:p>
            <a:r>
              <a:rPr lang="en-US">
                <a:solidFill>
                  <a:srgbClr val="FFFFFF"/>
                </a:solidFill>
              </a:rPr>
              <a:t>Help! My patient isn’t ready to quit!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B3BF537-3508-1D15-FD9C-BE3C374609F0}"/>
              </a:ext>
            </a:extLst>
          </p:cNvPr>
          <p:cNvSpPr>
            <a:spLocks noGrp="1"/>
          </p:cNvSpPr>
          <p:nvPr>
            <p:ph idx="1"/>
          </p:nvPr>
        </p:nvSpPr>
        <p:spPr>
          <a:xfrm>
            <a:off x="5370153" y="1526033"/>
            <a:ext cx="5536397" cy="3935281"/>
          </a:xfrm>
        </p:spPr>
        <p:txBody>
          <a:bodyPr>
            <a:normAutofit/>
          </a:bodyPr>
          <a:lstStyle/>
          <a:p>
            <a:endParaRPr lang="en-US"/>
          </a:p>
        </p:txBody>
      </p:sp>
    </p:spTree>
    <p:extLst>
      <p:ext uri="{BB962C8B-B14F-4D97-AF65-F5344CB8AC3E}">
        <p14:creationId xmlns:p14="http://schemas.microsoft.com/office/powerpoint/2010/main" val="197346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E4C01-CABD-4354-8174-8A747176DDE7}"/>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6100" kern="1200" dirty="0">
                <a:solidFill>
                  <a:schemeClr val="tx1"/>
                </a:solidFill>
                <a:latin typeface="+mj-lt"/>
                <a:ea typeface="+mj-ea"/>
                <a:cs typeface="+mj-cs"/>
              </a:rPr>
              <a:t>Myth: “All substance use is a use disorder”</a:t>
            </a: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AC3A2E-D4D4-A9F2-0C32-10581F132696}"/>
              </a:ext>
            </a:extLst>
          </p:cNvPr>
          <p:cNvPicPr>
            <a:picLocks noChangeAspect="1"/>
          </p:cNvPicPr>
          <p:nvPr/>
        </p:nvPicPr>
        <p:blipFill>
          <a:blip r:embed="rId3"/>
          <a:stretch>
            <a:fillRect/>
          </a:stretch>
        </p:blipFill>
        <p:spPr>
          <a:xfrm>
            <a:off x="4247186" y="1102998"/>
            <a:ext cx="7468247" cy="4465707"/>
          </a:xfrm>
          <a:prstGeom prst="rect">
            <a:avLst/>
          </a:prstGeom>
        </p:spPr>
      </p:pic>
    </p:spTree>
    <p:extLst>
      <p:ext uri="{BB962C8B-B14F-4D97-AF65-F5344CB8AC3E}">
        <p14:creationId xmlns:p14="http://schemas.microsoft.com/office/powerpoint/2010/main" val="3183648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4" descr="Title 1"/>
          <p:cNvSpPr txBox="1">
            <a:spLocks noGrp="1"/>
          </p:cNvSpPr>
          <p:nvPr>
            <p:ph type="title"/>
          </p:nvPr>
        </p:nvSpPr>
        <p:spPr>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000000"/>
              </a:buClr>
              <a:buSzPts val="4000"/>
              <a:buFont typeface="Calibri"/>
              <a:buNone/>
            </a:pPr>
            <a:r>
              <a:rPr lang="en-US" sz="4000" b="0" i="0" u="none" dirty="0">
                <a:solidFill>
                  <a:srgbClr val="000000"/>
                </a:solidFill>
                <a:ea typeface="Calibri"/>
                <a:cs typeface="Calibri"/>
                <a:sym typeface="Calibri"/>
              </a:rPr>
              <a:t>Case 2</a:t>
            </a:r>
            <a:endParaRPr dirty="0"/>
          </a:p>
        </p:txBody>
      </p:sp>
      <p:sp>
        <p:nvSpPr>
          <p:cNvPr id="47" name="Google Shape;47;p4" descr="Content Placeholder 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2300"/>
              <a:buFont typeface="Arial"/>
              <a:buNone/>
            </a:pPr>
            <a:r>
              <a:rPr lang="en-US" sz="2300" b="0" i="0" u="none" strike="noStrike" cap="none" dirty="0">
                <a:solidFill>
                  <a:srgbClr val="000000"/>
                </a:solidFill>
                <a:latin typeface="Calibri"/>
                <a:ea typeface="Calibri"/>
                <a:cs typeface="Calibri"/>
                <a:sym typeface="Calibri"/>
              </a:rPr>
              <a:t>Kira is a 27-year-old woman with severe OUD (on buprenorphine/naloxone), HCV, mood disorder NOS (two hospitalizations for psychosis) who presents for refill on her buprenorphine/naloxone. She is </a:t>
            </a:r>
            <a:r>
              <a:rPr lang="en-US" sz="2300" dirty="0"/>
              <a:t>experiencing unsheltered homelessness</a:t>
            </a:r>
            <a:r>
              <a:rPr lang="en-US" sz="2300" b="0" i="0" u="none" strike="noStrike" cap="none" dirty="0">
                <a:solidFill>
                  <a:srgbClr val="000000"/>
                </a:solidFill>
                <a:latin typeface="Calibri"/>
                <a:ea typeface="Calibri"/>
                <a:cs typeface="Calibri"/>
                <a:sym typeface="Calibri"/>
              </a:rPr>
              <a:t>, sleeps under a bridge. Her last three toxicology screens have been positive for buprenorphine and methamphetamine. When she walks into the room, she tells you that she hasn’t used any heroin/fentanyl for over 3 months since starting buprenorphine. “I have no dope cravings at all; my problem right now is uppers.”</a:t>
            </a:r>
            <a:endParaRPr sz="2300" b="0" i="0" u="none" strike="noStrike" cap="none" dirty="0">
              <a:solidFill>
                <a:srgbClr val="000000"/>
              </a:solidFill>
              <a:latin typeface="Calibri"/>
              <a:ea typeface="Calibri"/>
              <a:cs typeface="Calibri"/>
              <a:sym typeface="Calibri"/>
            </a:endParaRPr>
          </a:p>
          <a:p>
            <a:pPr marL="228600" marR="0" lvl="0" indent="-228600" algn="l" rtl="0">
              <a:lnSpc>
                <a:spcPct val="81000"/>
              </a:lnSpc>
              <a:spcBef>
                <a:spcPts val="400"/>
              </a:spcBef>
              <a:spcAft>
                <a:spcPts val="0"/>
              </a:spcAft>
              <a:buClr>
                <a:srgbClr val="000000"/>
              </a:buClr>
              <a:buSzPts val="1300"/>
              <a:buFont typeface="Arial"/>
              <a:buNone/>
            </a:pPr>
            <a:endParaRPr sz="1300" b="0" i="0" u="none" strike="noStrike" cap="none" dirty="0">
              <a:solidFill>
                <a:srgbClr val="000000"/>
              </a:solidFill>
              <a:latin typeface="Calibri"/>
              <a:ea typeface="Calibri"/>
              <a:cs typeface="Calibri"/>
              <a:sym typeface="Calibri"/>
            </a:endParaRPr>
          </a:p>
          <a:p>
            <a:pPr marL="228600" marR="0" lvl="0" indent="-228600" algn="l" rtl="0">
              <a:lnSpc>
                <a:spcPct val="81000"/>
              </a:lnSpc>
              <a:spcBef>
                <a:spcPts val="400"/>
              </a:spcBef>
              <a:spcAft>
                <a:spcPts val="0"/>
              </a:spcAft>
              <a:buClr>
                <a:srgbClr val="000000"/>
              </a:buClr>
              <a:buSzPts val="1300"/>
              <a:buFont typeface="Arial"/>
              <a:buNone/>
            </a:pPr>
            <a:endParaRPr sz="1300" b="0" i="0" u="none" strike="noStrike" cap="none" dirty="0">
              <a:solidFill>
                <a:srgbClr val="000000"/>
              </a:solidFill>
              <a:latin typeface="Calibri"/>
              <a:ea typeface="Calibri"/>
              <a:cs typeface="Calibri"/>
              <a:sym typeface="Calibri"/>
            </a:endParaRPr>
          </a:p>
          <a:p>
            <a:pPr marL="228600" marR="0" lvl="0" indent="-146050" algn="l" rtl="0">
              <a:lnSpc>
                <a:spcPct val="90000"/>
              </a:lnSpc>
              <a:spcBef>
                <a:spcPts val="1000"/>
              </a:spcBef>
              <a:spcAft>
                <a:spcPts val="0"/>
              </a:spcAft>
              <a:buClr>
                <a:srgbClr val="000000"/>
              </a:buClr>
              <a:buSzPts val="1300"/>
              <a:buFont typeface="Arial"/>
              <a:buNone/>
            </a:pPr>
            <a:endParaRPr sz="1300" b="0" i="0" u="none" dirty="0">
              <a:solidFill>
                <a:srgbClr val="000000"/>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56C1-4E7C-C875-9B95-8D7744085ADD}"/>
              </a:ext>
            </a:extLst>
          </p:cNvPr>
          <p:cNvSpPr>
            <a:spLocks noGrp="1"/>
          </p:cNvSpPr>
          <p:nvPr>
            <p:ph type="title"/>
          </p:nvPr>
        </p:nvSpPr>
        <p:spPr/>
        <p:txBody>
          <a:bodyPr/>
          <a:lstStyle/>
          <a:p>
            <a:r>
              <a:rPr lang="en-US"/>
              <a:t>What is harm reduction?</a:t>
            </a:r>
          </a:p>
        </p:txBody>
      </p:sp>
      <p:sp>
        <p:nvSpPr>
          <p:cNvPr id="3" name="Content Placeholder 2">
            <a:extLst>
              <a:ext uri="{FF2B5EF4-FFF2-40B4-BE49-F238E27FC236}">
                <a16:creationId xmlns:a16="http://schemas.microsoft.com/office/drawing/2014/main" id="{D0EE867C-1876-CBF4-92DB-2CF85E0595C3}"/>
              </a:ext>
            </a:extLst>
          </p:cNvPr>
          <p:cNvSpPr>
            <a:spLocks noGrp="1"/>
          </p:cNvSpPr>
          <p:nvPr>
            <p:ph idx="1"/>
          </p:nvPr>
        </p:nvSpPr>
        <p:spPr>
          <a:xfrm>
            <a:off x="838200" y="1825625"/>
            <a:ext cx="5702559" cy="4351338"/>
          </a:xfrm>
        </p:spPr>
        <p:txBody>
          <a:bodyPr/>
          <a:lstStyle/>
          <a:p>
            <a:r>
              <a:rPr lang="en-US" dirty="0"/>
              <a:t>Harm reduction is a set of practical strategies and ideas aimed at reducing negative consequences associated with a behavior</a:t>
            </a:r>
          </a:p>
          <a:p>
            <a:r>
              <a:rPr lang="en-US" dirty="0"/>
              <a:t>Harm Reduction (capitalized) is a movement for social justice built on a belief in, and respect for, the rights of people who use drugs</a:t>
            </a:r>
          </a:p>
        </p:txBody>
      </p:sp>
      <p:pic>
        <p:nvPicPr>
          <p:cNvPr id="5" name="Picture 2" descr="The Truth About Harm Reduction - Facts from SAFE Project">
            <a:extLst>
              <a:ext uri="{FF2B5EF4-FFF2-40B4-BE49-F238E27FC236}">
                <a16:creationId xmlns:a16="http://schemas.microsoft.com/office/drawing/2014/main" id="{8A848575-B1D8-D718-DDDD-B64122578E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32946" y="884852"/>
            <a:ext cx="5226797" cy="5226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54D1752-804C-C44E-0395-8F6F6CC4F2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8" r="8276" b="-2"/>
          <a:stretch/>
        </p:blipFill>
        <p:spPr bwMode="auto">
          <a:xfrm>
            <a:off x="6632946" y="884852"/>
            <a:ext cx="5226797" cy="543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C3E8-B179-C640-BEE3-4E7AD79D0E4A}"/>
              </a:ext>
            </a:extLst>
          </p:cNvPr>
          <p:cNvSpPr>
            <a:spLocks noGrp="1"/>
          </p:cNvSpPr>
          <p:nvPr>
            <p:ph type="title"/>
          </p:nvPr>
        </p:nvSpPr>
        <p:spPr>
          <a:xfrm>
            <a:off x="452436" y="365125"/>
            <a:ext cx="11549063" cy="1325563"/>
          </a:xfrm>
        </p:spPr>
        <p:txBody>
          <a:bodyPr>
            <a:normAutofit/>
          </a:bodyPr>
          <a:lstStyle/>
          <a:p>
            <a:r>
              <a:rPr lang="en-US" dirty="0"/>
              <a:t>Reframing as health promotion and risk reduction</a:t>
            </a:r>
          </a:p>
        </p:txBody>
      </p:sp>
      <p:graphicFrame>
        <p:nvGraphicFramePr>
          <p:cNvPr id="7" name="Content Placeholder 3">
            <a:extLst>
              <a:ext uri="{FF2B5EF4-FFF2-40B4-BE49-F238E27FC236}">
                <a16:creationId xmlns:a16="http://schemas.microsoft.com/office/drawing/2014/main" id="{233A7D13-7036-C948-876E-DB563AE4BEDB}"/>
              </a:ext>
            </a:extLst>
          </p:cNvPr>
          <p:cNvGraphicFramePr>
            <a:graphicFrameLocks noGrp="1"/>
          </p:cNvGraphicFramePr>
          <p:nvPr>
            <p:ph idx="1"/>
            <p:extLst>
              <p:ext uri="{D42A27DB-BD31-4B8C-83A1-F6EECF244321}">
                <p14:modId xmlns:p14="http://schemas.microsoft.com/office/powerpoint/2010/main" val="315304043"/>
              </p:ext>
            </p:extLst>
          </p:nvPr>
        </p:nvGraphicFramePr>
        <p:xfrm>
          <a:off x="0" y="1690688"/>
          <a:ext cx="6788368" cy="4297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2D0D3EA-E3DE-B940-B832-DF9C4EADC705}"/>
              </a:ext>
            </a:extLst>
          </p:cNvPr>
          <p:cNvPicPr>
            <a:picLocks noChangeAspect="1"/>
          </p:cNvPicPr>
          <p:nvPr/>
        </p:nvPicPr>
        <p:blipFill>
          <a:blip r:embed="rId8"/>
          <a:stretch>
            <a:fillRect/>
          </a:stretch>
        </p:blipFill>
        <p:spPr>
          <a:xfrm>
            <a:off x="6788368" y="1690688"/>
            <a:ext cx="5350499" cy="3325449"/>
          </a:xfrm>
          <a:prstGeom prst="rect">
            <a:avLst/>
          </a:prstGeom>
        </p:spPr>
      </p:pic>
    </p:spTree>
    <p:extLst>
      <p:ext uri="{BB962C8B-B14F-4D97-AF65-F5344CB8AC3E}">
        <p14:creationId xmlns:p14="http://schemas.microsoft.com/office/powerpoint/2010/main" val="2144117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C3E8-B179-C640-BEE3-4E7AD79D0E4A}"/>
              </a:ext>
            </a:extLst>
          </p:cNvPr>
          <p:cNvSpPr>
            <a:spLocks noGrp="1"/>
          </p:cNvSpPr>
          <p:nvPr>
            <p:ph type="title"/>
          </p:nvPr>
        </p:nvSpPr>
        <p:spPr/>
        <p:txBody>
          <a:bodyPr>
            <a:normAutofit/>
          </a:bodyPr>
          <a:lstStyle/>
          <a:p>
            <a:r>
              <a:rPr lang="en-US" dirty="0"/>
              <a:t>Harm reduction as a clinical approach</a:t>
            </a:r>
          </a:p>
        </p:txBody>
      </p:sp>
      <p:graphicFrame>
        <p:nvGraphicFramePr>
          <p:cNvPr id="7" name="Content Placeholder 3">
            <a:extLst>
              <a:ext uri="{FF2B5EF4-FFF2-40B4-BE49-F238E27FC236}">
                <a16:creationId xmlns:a16="http://schemas.microsoft.com/office/drawing/2014/main" id="{233A7D13-7036-C948-876E-DB563AE4BEDB}"/>
              </a:ext>
            </a:extLst>
          </p:cNvPr>
          <p:cNvGraphicFramePr>
            <a:graphicFrameLocks noGrp="1"/>
          </p:cNvGraphicFramePr>
          <p:nvPr>
            <p:ph idx="1"/>
          </p:nvPr>
        </p:nvGraphicFramePr>
        <p:xfrm>
          <a:off x="0" y="1690688"/>
          <a:ext cx="6788368" cy="4297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2D0D3EA-E3DE-B940-B832-DF9C4EADC705}"/>
              </a:ext>
            </a:extLst>
          </p:cNvPr>
          <p:cNvPicPr>
            <a:picLocks noChangeAspect="1"/>
          </p:cNvPicPr>
          <p:nvPr/>
        </p:nvPicPr>
        <p:blipFill>
          <a:blip r:embed="rId8"/>
          <a:stretch>
            <a:fillRect/>
          </a:stretch>
        </p:blipFill>
        <p:spPr>
          <a:xfrm>
            <a:off x="6788368" y="1690688"/>
            <a:ext cx="5350499" cy="3325449"/>
          </a:xfrm>
          <a:prstGeom prst="rect">
            <a:avLst/>
          </a:prstGeom>
        </p:spPr>
      </p:pic>
      <p:sp>
        <p:nvSpPr>
          <p:cNvPr id="3" name="TextBox 2">
            <a:extLst>
              <a:ext uri="{FF2B5EF4-FFF2-40B4-BE49-F238E27FC236}">
                <a16:creationId xmlns:a16="http://schemas.microsoft.com/office/drawing/2014/main" id="{131F5E0B-0D29-F34D-B8A2-71398058D4E2}"/>
              </a:ext>
            </a:extLst>
          </p:cNvPr>
          <p:cNvSpPr txBox="1"/>
          <p:nvPr/>
        </p:nvSpPr>
        <p:spPr>
          <a:xfrm>
            <a:off x="6788368" y="5664830"/>
            <a:ext cx="4078361" cy="646331"/>
          </a:xfrm>
          <a:prstGeom prst="rect">
            <a:avLst/>
          </a:prstGeom>
          <a:noFill/>
        </p:spPr>
        <p:txBody>
          <a:bodyPr wrap="none" rtlCol="0">
            <a:spAutoFit/>
          </a:bodyPr>
          <a:lstStyle/>
          <a:p>
            <a:r>
              <a:rPr lang="en-US" dirty="0"/>
              <a:t>St Francis House Clinic, Boston, 2022</a:t>
            </a:r>
          </a:p>
          <a:p>
            <a:r>
              <a:rPr lang="en-US" dirty="0"/>
              <a:t>https://</a:t>
            </a:r>
            <a:r>
              <a:rPr lang="en-US" dirty="0" err="1"/>
              <a:t>stfrancishouse.org</a:t>
            </a:r>
            <a:r>
              <a:rPr lang="en-US" dirty="0"/>
              <a:t>/medical-clinic/</a:t>
            </a:r>
          </a:p>
        </p:txBody>
      </p:sp>
    </p:spTree>
    <p:extLst>
      <p:ext uri="{BB962C8B-B14F-4D97-AF65-F5344CB8AC3E}">
        <p14:creationId xmlns:p14="http://schemas.microsoft.com/office/powerpoint/2010/main" val="1024777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BCE1-4B27-1B49-933F-7569551DDDC1}"/>
              </a:ext>
            </a:extLst>
          </p:cNvPr>
          <p:cNvSpPr>
            <a:spLocks noGrp="1"/>
          </p:cNvSpPr>
          <p:nvPr>
            <p:ph type="title"/>
          </p:nvPr>
        </p:nvSpPr>
        <p:spPr/>
        <p:txBody>
          <a:bodyPr>
            <a:normAutofit/>
          </a:bodyPr>
          <a:lstStyle/>
          <a:p>
            <a:r>
              <a:rPr lang="en-US" dirty="0"/>
              <a:t>Myth: Harm Reduction is enabling</a:t>
            </a:r>
          </a:p>
        </p:txBody>
      </p:sp>
      <p:graphicFrame>
        <p:nvGraphicFramePr>
          <p:cNvPr id="5" name="Table 4">
            <a:extLst>
              <a:ext uri="{FF2B5EF4-FFF2-40B4-BE49-F238E27FC236}">
                <a16:creationId xmlns:a16="http://schemas.microsoft.com/office/drawing/2014/main" id="{C8108564-8DE6-8547-8397-BF6ABC76F60C}"/>
              </a:ext>
            </a:extLst>
          </p:cNvPr>
          <p:cNvGraphicFramePr>
            <a:graphicFrameLocks noGrp="1"/>
          </p:cNvGraphicFramePr>
          <p:nvPr/>
        </p:nvGraphicFramePr>
        <p:xfrm>
          <a:off x="1981200" y="1676401"/>
          <a:ext cx="8196080" cy="4570333"/>
        </p:xfrm>
        <a:graphic>
          <a:graphicData uri="http://schemas.openxmlformats.org/drawingml/2006/table">
            <a:tbl>
              <a:tblPr firstRow="1" bandRow="1">
                <a:tableStyleId>{5C22544A-7EE6-4342-B048-85BDC9FD1C3A}</a:tableStyleId>
              </a:tblPr>
              <a:tblGrid>
                <a:gridCol w="2504705">
                  <a:extLst>
                    <a:ext uri="{9D8B030D-6E8A-4147-A177-3AD203B41FA5}">
                      <a16:colId xmlns:a16="http://schemas.microsoft.com/office/drawing/2014/main" val="3114915467"/>
                    </a:ext>
                  </a:extLst>
                </a:gridCol>
                <a:gridCol w="3437439">
                  <a:extLst>
                    <a:ext uri="{9D8B030D-6E8A-4147-A177-3AD203B41FA5}">
                      <a16:colId xmlns:a16="http://schemas.microsoft.com/office/drawing/2014/main" val="534697896"/>
                    </a:ext>
                  </a:extLst>
                </a:gridCol>
                <a:gridCol w="2253936">
                  <a:extLst>
                    <a:ext uri="{9D8B030D-6E8A-4147-A177-3AD203B41FA5}">
                      <a16:colId xmlns:a16="http://schemas.microsoft.com/office/drawing/2014/main" val="4202141222"/>
                    </a:ext>
                  </a:extLst>
                </a:gridCol>
              </a:tblGrid>
              <a:tr h="397837">
                <a:tc>
                  <a:txBody>
                    <a:bodyPr/>
                    <a:lstStyle/>
                    <a:p>
                      <a:r>
                        <a:rPr lang="en-US" dirty="0"/>
                        <a:t>Example</a:t>
                      </a:r>
                    </a:p>
                  </a:txBody>
                  <a:tcPr/>
                </a:tc>
                <a:tc>
                  <a:txBody>
                    <a:bodyPr/>
                    <a:lstStyle/>
                    <a:p>
                      <a:r>
                        <a:rPr lang="en-US" dirty="0"/>
                        <a:t>Purpose</a:t>
                      </a:r>
                    </a:p>
                  </a:txBody>
                  <a:tcPr/>
                </a:tc>
                <a:tc>
                  <a:txBody>
                    <a:bodyPr/>
                    <a:lstStyle/>
                    <a:p>
                      <a:r>
                        <a:rPr lang="en-US" dirty="0"/>
                        <a:t>evidence</a:t>
                      </a:r>
                    </a:p>
                  </a:txBody>
                  <a:tcPr/>
                </a:tc>
                <a:extLst>
                  <a:ext uri="{0D108BD9-81ED-4DB2-BD59-A6C34878D82A}">
                    <a16:rowId xmlns:a16="http://schemas.microsoft.com/office/drawing/2014/main" val="1112487845"/>
                  </a:ext>
                </a:extLst>
              </a:tr>
              <a:tr h="994592">
                <a:tc>
                  <a:txBody>
                    <a:bodyPr/>
                    <a:lstStyle/>
                    <a:p>
                      <a:r>
                        <a:rPr lang="en-US" b="0" dirty="0"/>
                        <a:t>Syringe service programs</a:t>
                      </a:r>
                    </a:p>
                  </a:txBody>
                  <a:tcPr/>
                </a:tc>
                <a:tc>
                  <a:txBody>
                    <a:bodyPr/>
                    <a:lstStyle/>
                    <a:p>
                      <a:r>
                        <a:rPr lang="en-US" dirty="0"/>
                        <a:t>Provide injection equipment &amp; collect used equipment; may provide or link to other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HIV/HCV incidence </a:t>
                      </a:r>
                      <a:r>
                        <a:rPr lang="en-US" sz="1800" i="1" kern="1200" dirty="0">
                          <a:solidFill>
                            <a:schemeClr val="dk1"/>
                          </a:solidFill>
                          <a:effectLst/>
                          <a:latin typeface="+mn-lt"/>
                          <a:ea typeface="+mn-ea"/>
                          <a:cs typeface="+mn-cs"/>
                        </a:rPr>
                        <a:t>(Aspinall et al. 2014)</a:t>
                      </a:r>
                      <a:r>
                        <a:rPr lang="en-US" dirty="0">
                          <a:effectLst/>
                        </a:rPr>
                        <a:t> </a:t>
                      </a:r>
                      <a:endParaRPr lang="en-US" dirty="0"/>
                    </a:p>
                  </a:txBody>
                  <a:tcPr/>
                </a:tc>
                <a:extLst>
                  <a:ext uri="{0D108BD9-81ED-4DB2-BD59-A6C34878D82A}">
                    <a16:rowId xmlns:a16="http://schemas.microsoft.com/office/drawing/2014/main" val="1234438590"/>
                  </a:ext>
                </a:extLst>
              </a:tr>
              <a:tr h="994592">
                <a:tc>
                  <a:txBody>
                    <a:bodyPr/>
                    <a:lstStyle/>
                    <a:p>
                      <a:r>
                        <a:rPr lang="en-US" sz="1800" b="0" kern="1200" dirty="0">
                          <a:solidFill>
                            <a:schemeClr val="dk1"/>
                          </a:solidFill>
                          <a:effectLst/>
                          <a:latin typeface="+mn-lt"/>
                          <a:ea typeface="+mn-ea"/>
                          <a:cs typeface="+mn-cs"/>
                        </a:rPr>
                        <a:t>Overdose Education &amp; Naloxone Distribution</a:t>
                      </a:r>
                      <a:r>
                        <a:rPr lang="en-US" b="0" dirty="0">
                          <a:effectLst/>
                        </a:rPr>
                        <a:t> </a:t>
                      </a:r>
                      <a:endParaRPr lang="en-US" b="0" dirty="0"/>
                    </a:p>
                  </a:txBody>
                  <a:tcPr/>
                </a:tc>
                <a:tc>
                  <a:txBody>
                    <a:bodyPr/>
                    <a:lstStyle/>
                    <a:p>
                      <a:r>
                        <a:rPr lang="en-US" sz="1800" kern="1200" dirty="0">
                          <a:solidFill>
                            <a:schemeClr val="dk1"/>
                          </a:solidFill>
                          <a:effectLst/>
                          <a:latin typeface="+mn-lt"/>
                          <a:ea typeface="+mn-ea"/>
                          <a:cs typeface="+mn-cs"/>
                        </a:rPr>
                        <a:t>Community based naloxone </a:t>
                      </a:r>
                    </a:p>
                    <a:p>
                      <a:r>
                        <a:rPr lang="en-US" sz="1800" kern="1200" dirty="0">
                          <a:solidFill>
                            <a:schemeClr val="dk1"/>
                          </a:solidFill>
                          <a:effectLst/>
                          <a:latin typeface="+mn-lt"/>
                          <a:ea typeface="+mn-ea"/>
                          <a:cs typeface="+mn-cs"/>
                        </a:rPr>
                        <a:t>training &amp; distribution programs</a:t>
                      </a:r>
                      <a:r>
                        <a:rPr lang="en-US" dirty="0">
                          <a:effectLst/>
                        </a:rPr>
                        <a:t> </a:t>
                      </a:r>
                      <a:endParaRPr lang="en-US" dirty="0"/>
                    </a:p>
                  </a:txBody>
                  <a:tcPr/>
                </a:tc>
                <a:tc>
                  <a:txBody>
                    <a:bodyPr/>
                    <a:lstStyle/>
                    <a:p>
                      <a:pPr marL="0" indent="0">
                        <a:buFont typeface="Symbol" pitchFamily="2" charset="2"/>
                        <a:buNone/>
                      </a:pP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unintentional overdose </a:t>
                      </a:r>
                      <a:r>
                        <a:rPr lang="en-US" sz="1800" i="1" kern="1200" dirty="0">
                          <a:solidFill>
                            <a:schemeClr val="dk1"/>
                          </a:solidFill>
                          <a:effectLst/>
                          <a:latin typeface="+mn-lt"/>
                          <a:ea typeface="+mn-ea"/>
                          <a:cs typeface="+mn-cs"/>
                        </a:rPr>
                        <a:t>(Walley et al. 2013)</a:t>
                      </a:r>
                      <a:endParaRPr lang="en-US" dirty="0">
                        <a:effectLst/>
                      </a:endParaRPr>
                    </a:p>
                  </a:txBody>
                  <a:tcPr/>
                </a:tc>
                <a:extLst>
                  <a:ext uri="{0D108BD9-81ED-4DB2-BD59-A6C34878D82A}">
                    <a16:rowId xmlns:a16="http://schemas.microsoft.com/office/drawing/2014/main" val="1907593764"/>
                  </a:ext>
                </a:extLst>
              </a:tr>
              <a:tr h="994592">
                <a:tc>
                  <a:txBody>
                    <a:bodyPr/>
                    <a:lstStyle/>
                    <a:p>
                      <a:r>
                        <a:rPr lang="en-US" sz="1800" b="0" kern="1200" dirty="0">
                          <a:solidFill>
                            <a:schemeClr val="dk1"/>
                          </a:solidFill>
                          <a:effectLst/>
                          <a:latin typeface="+mn-lt"/>
                          <a:ea typeface="+mn-ea"/>
                          <a:cs typeface="+mn-cs"/>
                        </a:rPr>
                        <a:t>Injectable OAT </a:t>
                      </a:r>
                    </a:p>
                    <a:p>
                      <a:r>
                        <a:rPr lang="en-US" sz="1800" b="0" kern="1200" dirty="0">
                          <a:solidFill>
                            <a:schemeClr val="dk1"/>
                          </a:solidFill>
                          <a:effectLst/>
                          <a:latin typeface="+mn-lt"/>
                          <a:ea typeface="+mn-ea"/>
                          <a:cs typeface="+mn-cs"/>
                        </a:rPr>
                        <a:t>(Heroin assisted Treatment)</a:t>
                      </a:r>
                      <a:r>
                        <a:rPr lang="en-US" b="0" dirty="0">
                          <a:effectLst/>
                        </a:rPr>
                        <a:t> </a:t>
                      </a:r>
                      <a:endParaRPr lang="en-US" b="0" dirty="0"/>
                    </a:p>
                  </a:txBody>
                  <a:tcPr/>
                </a:tc>
                <a:tc>
                  <a:txBody>
                    <a:bodyPr/>
                    <a:lstStyle/>
                    <a:p>
                      <a:r>
                        <a:rPr lang="en-US" sz="1800" kern="1200" dirty="0">
                          <a:solidFill>
                            <a:schemeClr val="dk1"/>
                          </a:solidFill>
                          <a:effectLst/>
                          <a:latin typeface="+mn-lt"/>
                          <a:ea typeface="+mn-ea"/>
                          <a:cs typeface="+mn-cs"/>
                        </a:rPr>
                        <a:t>IV opioids (</a:t>
                      </a:r>
                      <a:r>
                        <a:rPr lang="en-US" sz="1800" kern="1200" dirty="0" err="1">
                          <a:solidFill>
                            <a:schemeClr val="dk1"/>
                          </a:solidFill>
                          <a:effectLst/>
                          <a:latin typeface="+mn-lt"/>
                          <a:ea typeface="+mn-ea"/>
                          <a:cs typeface="+mn-cs"/>
                        </a:rPr>
                        <a:t>eg</a:t>
                      </a:r>
                      <a:r>
                        <a:rPr lang="en-US" sz="1800" kern="1200" dirty="0">
                          <a:solidFill>
                            <a:schemeClr val="dk1"/>
                          </a:solidFill>
                          <a:effectLst/>
                          <a:latin typeface="+mn-lt"/>
                          <a:ea typeface="+mn-ea"/>
                          <a:cs typeface="+mn-cs"/>
                        </a:rPr>
                        <a:t> diacetylmorphine) provided to pts w/ severe OUD in a controlled environment</a:t>
                      </a:r>
                      <a:r>
                        <a:rPr lang="en-US" dirty="0">
                          <a:effectLst/>
                        </a:rPr>
                        <a:t> </a:t>
                      </a:r>
                      <a:endParaRPr lang="en-US" dirty="0"/>
                    </a:p>
                  </a:txBody>
                  <a:tcPr/>
                </a:tc>
                <a:tc>
                  <a:txBody>
                    <a:bodyPr/>
                    <a:lstStyle/>
                    <a:p>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non-prescribed drug use; </a:t>
                      </a: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QoL </a:t>
                      </a:r>
                      <a:r>
                        <a:rPr lang="en-US" sz="1800" i="1" kern="1200" dirty="0">
                          <a:solidFill>
                            <a:schemeClr val="dk1"/>
                          </a:solidFill>
                          <a:effectLst/>
                          <a:latin typeface="+mn-lt"/>
                          <a:ea typeface="+mn-ea"/>
                          <a:cs typeface="+mn-cs"/>
                        </a:rPr>
                        <a:t>(Oviedo-</a:t>
                      </a:r>
                      <a:r>
                        <a:rPr lang="en-US" sz="1800" i="1" kern="1200" dirty="0" err="1">
                          <a:solidFill>
                            <a:schemeClr val="dk1"/>
                          </a:solidFill>
                          <a:effectLst/>
                          <a:latin typeface="+mn-lt"/>
                          <a:ea typeface="+mn-ea"/>
                          <a:cs typeface="+mn-cs"/>
                        </a:rPr>
                        <a:t>Joekes</a:t>
                      </a:r>
                      <a:r>
                        <a:rPr lang="en-US" sz="1800" i="1" kern="1200" dirty="0">
                          <a:solidFill>
                            <a:schemeClr val="dk1"/>
                          </a:solidFill>
                          <a:effectLst/>
                          <a:latin typeface="+mn-lt"/>
                          <a:ea typeface="+mn-ea"/>
                          <a:cs typeface="+mn-cs"/>
                        </a:rPr>
                        <a:t> et al. 2009)</a:t>
                      </a:r>
                      <a:r>
                        <a:rPr lang="en-US" dirty="0">
                          <a:effectLst/>
                        </a:rPr>
                        <a:t> </a:t>
                      </a:r>
                      <a:endParaRPr lang="en-US" dirty="0"/>
                    </a:p>
                  </a:txBody>
                  <a:tcPr/>
                </a:tc>
                <a:extLst>
                  <a:ext uri="{0D108BD9-81ED-4DB2-BD59-A6C34878D82A}">
                    <a16:rowId xmlns:a16="http://schemas.microsoft.com/office/drawing/2014/main" val="1405386095"/>
                  </a:ext>
                </a:extLst>
              </a:tr>
              <a:tr h="994592">
                <a:tc>
                  <a:txBody>
                    <a:bodyPr/>
                    <a:lstStyle/>
                    <a:p>
                      <a:r>
                        <a:rPr lang="en-US" sz="1800" b="0" kern="1200" dirty="0">
                          <a:solidFill>
                            <a:schemeClr val="dk1"/>
                          </a:solidFill>
                          <a:effectLst/>
                          <a:latin typeface="+mn-lt"/>
                          <a:ea typeface="+mn-ea"/>
                          <a:cs typeface="+mn-cs"/>
                        </a:rPr>
                        <a:t>Supervised</a:t>
                      </a:r>
                    </a:p>
                    <a:p>
                      <a:r>
                        <a:rPr lang="en-US" sz="1800" b="0" kern="1200" dirty="0">
                          <a:solidFill>
                            <a:schemeClr val="dk1"/>
                          </a:solidFill>
                          <a:effectLst/>
                          <a:latin typeface="+mn-lt"/>
                          <a:ea typeface="+mn-ea"/>
                          <a:cs typeface="+mn-cs"/>
                        </a:rPr>
                        <a:t>Consumption Spaces </a:t>
                      </a:r>
                    </a:p>
                    <a:p>
                      <a:r>
                        <a:rPr lang="en-US" sz="1800" b="0" kern="1200" dirty="0">
                          <a:solidFill>
                            <a:schemeClr val="dk1"/>
                          </a:solidFill>
                          <a:effectLst/>
                          <a:latin typeface="+mn-lt"/>
                          <a:ea typeface="+mn-ea"/>
                          <a:cs typeface="+mn-cs"/>
                        </a:rPr>
                        <a:t>(Overdose Prevention Center)</a:t>
                      </a:r>
                      <a:r>
                        <a:rPr lang="en-US" b="0" dirty="0">
                          <a:effectLst/>
                        </a:rPr>
                        <a:t> </a:t>
                      </a:r>
                      <a:endParaRPr lang="en-US" b="0" dirty="0"/>
                    </a:p>
                  </a:txBody>
                  <a:tcPr/>
                </a:tc>
                <a:tc>
                  <a:txBody>
                    <a:bodyPr/>
                    <a:lstStyle/>
                    <a:p>
                      <a:r>
                        <a:rPr lang="en-US" sz="1800" kern="1200" dirty="0">
                          <a:solidFill>
                            <a:schemeClr val="dk1"/>
                          </a:solidFill>
                          <a:effectLst/>
                          <a:latin typeface="+mn-lt"/>
                          <a:ea typeface="+mn-ea"/>
                          <a:cs typeface="+mn-cs"/>
                        </a:rPr>
                        <a:t>Places where people can</a:t>
                      </a:r>
                    </a:p>
                    <a:p>
                      <a:r>
                        <a:rPr lang="en-US" sz="1800" kern="1200" dirty="0">
                          <a:solidFill>
                            <a:schemeClr val="dk1"/>
                          </a:solidFill>
                          <a:effectLst/>
                          <a:latin typeface="+mn-lt"/>
                          <a:ea typeface="+mn-ea"/>
                          <a:cs typeface="+mn-cs"/>
                        </a:rPr>
                        <a:t>consume substances under</a:t>
                      </a:r>
                    </a:p>
                    <a:p>
                      <a:r>
                        <a:rPr lang="en-US" sz="1800" kern="1200" dirty="0">
                          <a:solidFill>
                            <a:schemeClr val="dk1"/>
                          </a:solidFill>
                          <a:effectLst/>
                          <a:latin typeface="+mn-lt"/>
                          <a:ea typeface="+mn-ea"/>
                          <a:cs typeface="+mn-cs"/>
                        </a:rPr>
                        <a:t>trained supervision</a:t>
                      </a:r>
                      <a:r>
                        <a:rPr lang="en-US" dirty="0">
                          <a:effectLst/>
                        </a:rPr>
                        <a:t> </a:t>
                      </a:r>
                      <a:endParaRPr lang="en-US" dirty="0"/>
                    </a:p>
                  </a:txBody>
                  <a:tcPr/>
                </a:tc>
                <a:tc>
                  <a:txBody>
                    <a:bodyPr/>
                    <a:lstStyle/>
                    <a:p>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in overdose; </a:t>
                      </a:r>
                      <a:r>
                        <a:rPr lang="en-US" sz="1800" kern="1200" dirty="0">
                          <a:solidFill>
                            <a:schemeClr val="dk1"/>
                          </a:solidFill>
                          <a:effectLst/>
                          <a:latin typeface="+mn-lt"/>
                          <a:ea typeface="+mn-ea"/>
                          <a:cs typeface="+mn-cs"/>
                          <a:sym typeface="Symbol" pitchFamily="2" charset="2"/>
                        </a:rPr>
                        <a:t></a:t>
                      </a:r>
                      <a:r>
                        <a:rPr lang="en-US" sz="1800" kern="1200" dirty="0">
                          <a:solidFill>
                            <a:schemeClr val="dk1"/>
                          </a:solidFill>
                          <a:effectLst/>
                          <a:latin typeface="+mn-lt"/>
                          <a:ea typeface="+mn-ea"/>
                          <a:cs typeface="+mn-cs"/>
                        </a:rPr>
                        <a:t> safer injection, link to care </a:t>
                      </a:r>
                      <a:r>
                        <a:rPr lang="en-US" sz="1800" i="1" kern="1200" dirty="0">
                          <a:solidFill>
                            <a:schemeClr val="dk1"/>
                          </a:solidFill>
                          <a:effectLst/>
                          <a:latin typeface="+mn-lt"/>
                          <a:ea typeface="+mn-ea"/>
                          <a:cs typeface="+mn-cs"/>
                        </a:rPr>
                        <a:t>(Marshall et al. 2011)</a:t>
                      </a:r>
                      <a:r>
                        <a:rPr lang="en-US" dirty="0">
                          <a:effectLst/>
                        </a:rPr>
                        <a:t> </a:t>
                      </a:r>
                      <a:endParaRPr lang="en-US" dirty="0"/>
                    </a:p>
                  </a:txBody>
                  <a:tcPr/>
                </a:tc>
                <a:extLst>
                  <a:ext uri="{0D108BD9-81ED-4DB2-BD59-A6C34878D82A}">
                    <a16:rowId xmlns:a16="http://schemas.microsoft.com/office/drawing/2014/main" val="2580101437"/>
                  </a:ext>
                </a:extLst>
              </a:tr>
            </a:tbl>
          </a:graphicData>
        </a:graphic>
      </p:graphicFrame>
    </p:spTree>
    <p:extLst>
      <p:ext uri="{BB962C8B-B14F-4D97-AF65-F5344CB8AC3E}">
        <p14:creationId xmlns:p14="http://schemas.microsoft.com/office/powerpoint/2010/main" val="474556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D6D4-8942-124C-A6CE-6535C66B8621}"/>
              </a:ext>
            </a:extLst>
          </p:cNvPr>
          <p:cNvSpPr>
            <a:spLocks noGrp="1"/>
          </p:cNvSpPr>
          <p:nvPr>
            <p:ph type="title"/>
          </p:nvPr>
        </p:nvSpPr>
        <p:spPr/>
        <p:txBody>
          <a:bodyPr>
            <a:normAutofit/>
          </a:bodyPr>
          <a:lstStyle/>
          <a:p>
            <a:r>
              <a:rPr lang="en-US" dirty="0"/>
              <a:t>Myth: The drugs themselves are the problem</a:t>
            </a:r>
          </a:p>
        </p:txBody>
      </p:sp>
      <p:graphicFrame>
        <p:nvGraphicFramePr>
          <p:cNvPr id="12" name="Diagram 11">
            <a:extLst>
              <a:ext uri="{FF2B5EF4-FFF2-40B4-BE49-F238E27FC236}">
                <a16:creationId xmlns:a16="http://schemas.microsoft.com/office/drawing/2014/main" id="{0C16A420-C7CB-4F4E-ABF3-1010227DBEB0}"/>
              </a:ext>
            </a:extLst>
          </p:cNvPr>
          <p:cNvGraphicFramePr/>
          <p:nvPr>
            <p:extLst>
              <p:ext uri="{D42A27DB-BD31-4B8C-83A1-F6EECF244321}">
                <p14:modId xmlns:p14="http://schemas.microsoft.com/office/powerpoint/2010/main" val="348972809"/>
              </p:ext>
            </p:extLst>
          </p:nvPr>
        </p:nvGraphicFramePr>
        <p:xfrm>
          <a:off x="571499" y="1690688"/>
          <a:ext cx="10515599" cy="44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361F829A-6DC4-B749-B477-2CB67A6F6640}"/>
              </a:ext>
            </a:extLst>
          </p:cNvPr>
          <p:cNvSpPr/>
          <p:nvPr/>
        </p:nvSpPr>
        <p:spPr>
          <a:xfrm>
            <a:off x="571499" y="6262042"/>
            <a:ext cx="4819389"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rPr>
              <a:t>Principles of Harm Reduction - Harm Reduction Coalition. http://</a:t>
            </a:r>
            <a:r>
              <a:rPr lang="en-US" sz="1200" dirty="0" err="1">
                <a:latin typeface="Calibri" panose="020F0502020204030204" pitchFamily="34" charset="0"/>
                <a:ea typeface="Calibri" panose="020F0502020204030204" pitchFamily="34" charset="0"/>
              </a:rPr>
              <a:t>harmreduction.org</a:t>
            </a:r>
            <a:r>
              <a:rPr lang="en-US" sz="1200" dirty="0">
                <a:latin typeface="Calibri" panose="020F0502020204030204" pitchFamily="34" charset="0"/>
                <a:ea typeface="Calibri" panose="020F0502020204030204" pitchFamily="34" charset="0"/>
              </a:rPr>
              <a:t>/about-us/principles-of-harm-reduction/</a:t>
            </a:r>
            <a:endParaRPr lang="en-US" sz="1200" dirty="0"/>
          </a:p>
        </p:txBody>
      </p:sp>
    </p:spTree>
    <p:extLst>
      <p:ext uri="{BB962C8B-B14F-4D97-AF65-F5344CB8AC3E}">
        <p14:creationId xmlns:p14="http://schemas.microsoft.com/office/powerpoint/2010/main" val="2343703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4" descr="Title 1"/>
          <p:cNvSpPr txBox="1">
            <a:spLocks noGrp="1"/>
          </p:cNvSpPr>
          <p:nvPr>
            <p:ph type="title"/>
          </p:nvPr>
        </p:nvSpPr>
        <p:spPr>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000000"/>
              </a:buClr>
              <a:buSzPts val="4000"/>
              <a:buFont typeface="Calibri"/>
              <a:buNone/>
            </a:pPr>
            <a:r>
              <a:rPr lang="en-US" sz="4000" b="0" i="0" u="none" dirty="0">
                <a:solidFill>
                  <a:srgbClr val="000000"/>
                </a:solidFill>
                <a:latin typeface="Calibri"/>
                <a:ea typeface="Calibri"/>
                <a:cs typeface="Calibri"/>
                <a:sym typeface="Calibri"/>
              </a:rPr>
              <a:t>How do you approach this patient?</a:t>
            </a:r>
            <a:endParaRPr dirty="0"/>
          </a:p>
        </p:txBody>
      </p:sp>
      <p:sp>
        <p:nvSpPr>
          <p:cNvPr id="47" name="Google Shape;47;p4" descr="Content Placeholder 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2300"/>
              <a:buFont typeface="Arial"/>
              <a:buNone/>
            </a:pPr>
            <a:r>
              <a:rPr lang="en-US" sz="2300" b="0" i="0" u="none" strike="noStrike" cap="none" dirty="0">
                <a:solidFill>
                  <a:srgbClr val="000000"/>
                </a:solidFill>
                <a:latin typeface="Calibri"/>
                <a:ea typeface="Calibri"/>
                <a:cs typeface="Calibri"/>
                <a:sym typeface="Calibri"/>
              </a:rPr>
              <a:t>Kira is a 27-year-old woman with severe OUD (on buprenorphine/naloxone), HCV, mood disorder NOS (two hospitalizations for psychosis) who presents for refill on her buprenorphine/naloxone. She is </a:t>
            </a:r>
            <a:r>
              <a:rPr lang="en-US" sz="2300" dirty="0"/>
              <a:t>experiencing unsheltered homelessness</a:t>
            </a:r>
            <a:r>
              <a:rPr lang="en-US" sz="2300" b="0" i="0" u="none" strike="noStrike" cap="none" dirty="0">
                <a:solidFill>
                  <a:srgbClr val="000000"/>
                </a:solidFill>
                <a:latin typeface="Calibri"/>
                <a:ea typeface="Calibri"/>
                <a:cs typeface="Calibri"/>
                <a:sym typeface="Calibri"/>
              </a:rPr>
              <a:t>, sleeps under a bridge. Her last three toxicology screens have been positive for buprenorphine and methamphetamine. When she walks into the room, she tells you that she hasn’t used any heroin/fentanyl for over 3 months since starting buprenorphine. “I have no dope cravings at all; my problem right now is uppers.”</a:t>
            </a:r>
            <a:endParaRPr sz="2300" b="0" i="0" u="none" strike="noStrike" cap="none" dirty="0">
              <a:solidFill>
                <a:srgbClr val="000000"/>
              </a:solidFill>
              <a:latin typeface="Calibri"/>
              <a:ea typeface="Calibri"/>
              <a:cs typeface="Calibri"/>
              <a:sym typeface="Calibri"/>
            </a:endParaRPr>
          </a:p>
          <a:p>
            <a:pPr marL="228600" marR="0" lvl="0" indent="-228600" algn="l" rtl="0">
              <a:lnSpc>
                <a:spcPct val="81000"/>
              </a:lnSpc>
              <a:spcBef>
                <a:spcPts val="400"/>
              </a:spcBef>
              <a:spcAft>
                <a:spcPts val="0"/>
              </a:spcAft>
              <a:buClr>
                <a:srgbClr val="000000"/>
              </a:buClr>
              <a:buSzPts val="1300"/>
              <a:buFont typeface="Arial"/>
              <a:buNone/>
            </a:pPr>
            <a:endParaRPr sz="1300" b="0" i="0" u="none" strike="noStrike" cap="none" dirty="0">
              <a:solidFill>
                <a:srgbClr val="000000"/>
              </a:solidFill>
              <a:latin typeface="Calibri"/>
              <a:ea typeface="Calibri"/>
              <a:cs typeface="Calibri"/>
              <a:sym typeface="Calibri"/>
            </a:endParaRPr>
          </a:p>
          <a:p>
            <a:pPr marL="228600" marR="0" lvl="0" indent="-228600" algn="l" rtl="0">
              <a:lnSpc>
                <a:spcPct val="81000"/>
              </a:lnSpc>
              <a:spcBef>
                <a:spcPts val="400"/>
              </a:spcBef>
              <a:spcAft>
                <a:spcPts val="0"/>
              </a:spcAft>
              <a:buClr>
                <a:srgbClr val="000000"/>
              </a:buClr>
              <a:buSzPts val="1300"/>
              <a:buFont typeface="Arial"/>
              <a:buNone/>
            </a:pPr>
            <a:endParaRPr sz="1300" b="0" i="0" u="none" strike="noStrike" cap="none" dirty="0">
              <a:solidFill>
                <a:srgbClr val="000000"/>
              </a:solidFill>
              <a:latin typeface="Calibri"/>
              <a:ea typeface="Calibri"/>
              <a:cs typeface="Calibri"/>
              <a:sym typeface="Calibri"/>
            </a:endParaRPr>
          </a:p>
          <a:p>
            <a:pPr marL="228600" marR="0" lvl="0" indent="-146050" algn="l" rtl="0">
              <a:lnSpc>
                <a:spcPct val="90000"/>
              </a:lnSpc>
              <a:spcBef>
                <a:spcPts val="1000"/>
              </a:spcBef>
              <a:spcAft>
                <a:spcPts val="0"/>
              </a:spcAft>
              <a:buClr>
                <a:srgbClr val="000000"/>
              </a:buClr>
              <a:buSzPts val="1300"/>
              <a:buFont typeface="Arial"/>
              <a:buNone/>
            </a:pPr>
            <a:endParaRPr sz="1300" b="0" i="0" u="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5011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AE9C18-C288-C14E-91F6-2DA99A7F56B8}"/>
              </a:ext>
            </a:extLst>
          </p:cNvPr>
          <p:cNvSpPr>
            <a:spLocks noGrp="1"/>
          </p:cNvSpPr>
          <p:nvPr>
            <p:ph type="title"/>
          </p:nvPr>
        </p:nvSpPr>
        <p:spPr>
          <a:xfrm>
            <a:off x="1981200" y="228600"/>
            <a:ext cx="8229600" cy="1143000"/>
          </a:xfrm>
        </p:spPr>
        <p:txBody>
          <a:bodyPr/>
          <a:lstStyle/>
          <a:p>
            <a:r>
              <a:rPr lang="en-US" dirty="0"/>
              <a:t>Counseling: Guiding principles</a:t>
            </a:r>
          </a:p>
        </p:txBody>
      </p:sp>
      <p:sp>
        <p:nvSpPr>
          <p:cNvPr id="5" name="Content Placeholder 2">
            <a:extLst>
              <a:ext uri="{FF2B5EF4-FFF2-40B4-BE49-F238E27FC236}">
                <a16:creationId xmlns:a16="http://schemas.microsoft.com/office/drawing/2014/main" id="{163C2C0E-3F59-5443-A255-84E20F450120}"/>
              </a:ext>
            </a:extLst>
          </p:cNvPr>
          <p:cNvSpPr>
            <a:spLocks noGrp="1"/>
          </p:cNvSpPr>
          <p:nvPr>
            <p:ph idx="1"/>
          </p:nvPr>
        </p:nvSpPr>
        <p:spPr>
          <a:xfrm>
            <a:off x="1928133" y="1992757"/>
            <a:ext cx="8486775" cy="4007995"/>
          </a:xfrm>
        </p:spPr>
        <p:txBody>
          <a:bodyPr>
            <a:normAutofit/>
          </a:bodyPr>
          <a:lstStyle/>
          <a:p>
            <a:pPr marL="0" indent="0">
              <a:buNone/>
            </a:pPr>
            <a:endParaRPr lang="en-US" b="1" dirty="0"/>
          </a:p>
        </p:txBody>
      </p:sp>
      <p:sp>
        <p:nvSpPr>
          <p:cNvPr id="11" name="TextBox 10">
            <a:extLst>
              <a:ext uri="{FF2B5EF4-FFF2-40B4-BE49-F238E27FC236}">
                <a16:creationId xmlns:a16="http://schemas.microsoft.com/office/drawing/2014/main" id="{FDB7DA90-1DBC-F74E-8233-65AD211AB6DF}"/>
              </a:ext>
            </a:extLst>
          </p:cNvPr>
          <p:cNvSpPr txBox="1"/>
          <p:nvPr/>
        </p:nvSpPr>
        <p:spPr>
          <a:xfrm>
            <a:off x="6947516" y="1580708"/>
            <a:ext cx="3467392" cy="4832092"/>
          </a:xfrm>
          <a:prstGeom prst="rect">
            <a:avLst/>
          </a:prstGeom>
          <a:noFill/>
        </p:spPr>
        <p:txBody>
          <a:bodyPr wrap="square" rtlCol="0">
            <a:spAutoFit/>
          </a:bodyPr>
          <a:lstStyle/>
          <a:p>
            <a:endParaRPr lang="en-US" sz="2800" b="1" dirty="0"/>
          </a:p>
          <a:p>
            <a:r>
              <a:rPr lang="en-US" sz="2800" b="1" dirty="0"/>
              <a:t>With permission</a:t>
            </a:r>
            <a:r>
              <a:rPr lang="en-US" sz="2800" dirty="0"/>
              <a:t>- okay if patient doesn’t want to discuss</a:t>
            </a:r>
            <a:endParaRPr lang="en-US" sz="2800" b="1" dirty="0"/>
          </a:p>
          <a:p>
            <a:endParaRPr lang="en-US" sz="2800" b="1" dirty="0"/>
          </a:p>
          <a:p>
            <a:r>
              <a:rPr lang="en-US" sz="2800" b="1" dirty="0"/>
              <a:t>Done with humility- </a:t>
            </a:r>
            <a:r>
              <a:rPr lang="en-US" sz="2800" dirty="0"/>
              <a:t>the patient is the expert</a:t>
            </a:r>
          </a:p>
          <a:p>
            <a:endParaRPr lang="en-US" sz="2800" b="1" dirty="0"/>
          </a:p>
          <a:p>
            <a:r>
              <a:rPr lang="en-US" sz="2800" b="1" dirty="0"/>
              <a:t>Tailored- </a:t>
            </a:r>
            <a:r>
              <a:rPr lang="en-US" sz="2800" dirty="0"/>
              <a:t>recognizes broader context of use</a:t>
            </a:r>
          </a:p>
        </p:txBody>
      </p:sp>
      <p:pic>
        <p:nvPicPr>
          <p:cNvPr id="8" name="Picture 7">
            <a:extLst>
              <a:ext uri="{FF2B5EF4-FFF2-40B4-BE49-F238E27FC236}">
                <a16:creationId xmlns:a16="http://schemas.microsoft.com/office/drawing/2014/main" id="{2297A915-553E-8042-89CA-D4FA7A78CEDB}"/>
              </a:ext>
            </a:extLst>
          </p:cNvPr>
          <p:cNvPicPr>
            <a:picLocks noChangeAspect="1"/>
          </p:cNvPicPr>
          <p:nvPr/>
        </p:nvPicPr>
        <p:blipFill rotWithShape="1">
          <a:blip r:embed="rId3">
            <a:alphaModFix amt="78000"/>
            <a:extLst>
              <a:ext uri="{BEBA8EAE-BF5A-486C-A8C5-ECC9F3942E4B}">
                <a14:imgProps xmlns:a14="http://schemas.microsoft.com/office/drawing/2010/main">
                  <a14:imgLayer>
                    <a14:imgEffect>
                      <a14:brightnessContrast bright="-16000" contrast="100000"/>
                    </a14:imgEffect>
                  </a14:imgLayer>
                </a14:imgProps>
              </a:ext>
            </a:extLst>
          </a:blip>
          <a:srcRect t="8718" b="4746"/>
          <a:stretch/>
        </p:blipFill>
        <p:spPr>
          <a:xfrm>
            <a:off x="1047750" y="1643063"/>
            <a:ext cx="5899766" cy="5105401"/>
          </a:xfrm>
          <a:prstGeom prst="rect">
            <a:avLst/>
          </a:prstGeom>
        </p:spPr>
      </p:pic>
    </p:spTree>
    <p:extLst>
      <p:ext uri="{BB962C8B-B14F-4D97-AF65-F5344CB8AC3E}">
        <p14:creationId xmlns:p14="http://schemas.microsoft.com/office/powerpoint/2010/main" val="34090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7587-79E7-4F4F-958D-8A8D9F460036}"/>
              </a:ext>
            </a:extLst>
          </p:cNvPr>
          <p:cNvSpPr>
            <a:spLocks noGrp="1"/>
          </p:cNvSpPr>
          <p:nvPr>
            <p:ph type="title"/>
          </p:nvPr>
        </p:nvSpPr>
        <p:spPr/>
        <p:txBody>
          <a:bodyPr>
            <a:normAutofit/>
          </a:bodyPr>
          <a:lstStyle/>
          <a:p>
            <a:r>
              <a:rPr lang="en-US" dirty="0"/>
              <a:t>History taking </a:t>
            </a:r>
          </a:p>
        </p:txBody>
      </p:sp>
      <p:sp>
        <p:nvSpPr>
          <p:cNvPr id="3" name="Content Placeholder 2">
            <a:extLst>
              <a:ext uri="{FF2B5EF4-FFF2-40B4-BE49-F238E27FC236}">
                <a16:creationId xmlns:a16="http://schemas.microsoft.com/office/drawing/2014/main" id="{98C10FE6-0B57-4F43-9708-AA37D9D6158D}"/>
              </a:ext>
            </a:extLst>
          </p:cNvPr>
          <p:cNvSpPr>
            <a:spLocks noGrp="1"/>
          </p:cNvSpPr>
          <p:nvPr>
            <p:ph idx="1"/>
          </p:nvPr>
        </p:nvSpPr>
        <p:spPr/>
        <p:txBody>
          <a:bodyPr>
            <a:normAutofit/>
          </a:bodyPr>
          <a:lstStyle/>
          <a:p>
            <a:pPr marL="0" indent="0">
              <a:buNone/>
            </a:pPr>
            <a:endParaRPr lang="en-US" dirty="0"/>
          </a:p>
        </p:txBody>
      </p:sp>
      <p:graphicFrame>
        <p:nvGraphicFramePr>
          <p:cNvPr id="4" name="Table 3">
            <a:extLst>
              <a:ext uri="{FF2B5EF4-FFF2-40B4-BE49-F238E27FC236}">
                <a16:creationId xmlns:a16="http://schemas.microsoft.com/office/drawing/2014/main" id="{D13D695A-BFAD-7A42-A53F-662A165F1BEE}"/>
              </a:ext>
            </a:extLst>
          </p:cNvPr>
          <p:cNvGraphicFramePr>
            <a:graphicFrameLocks noGrp="1"/>
          </p:cNvGraphicFramePr>
          <p:nvPr/>
        </p:nvGraphicFramePr>
        <p:xfrm>
          <a:off x="838200" y="1690687"/>
          <a:ext cx="10515600" cy="448627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193115917"/>
                    </a:ext>
                  </a:extLst>
                </a:gridCol>
                <a:gridCol w="5257800">
                  <a:extLst>
                    <a:ext uri="{9D8B030D-6E8A-4147-A177-3AD203B41FA5}">
                      <a16:colId xmlns:a16="http://schemas.microsoft.com/office/drawing/2014/main" val="3262681476"/>
                    </a:ext>
                  </a:extLst>
                </a:gridCol>
              </a:tblGrid>
              <a:tr h="623537">
                <a:tc>
                  <a:txBody>
                    <a:bodyPr/>
                    <a:lstStyle/>
                    <a:p>
                      <a:r>
                        <a:rPr lang="en-US" sz="2800" dirty="0"/>
                        <a:t>Topic</a:t>
                      </a:r>
                    </a:p>
                  </a:txBody>
                  <a:tcPr marL="68580" marR="68580" marT="34290" marB="34290"/>
                </a:tc>
                <a:tc>
                  <a:txBody>
                    <a:bodyPr/>
                    <a:lstStyle/>
                    <a:p>
                      <a:r>
                        <a:rPr lang="en-US" sz="2800" dirty="0"/>
                        <a:t>Examples</a:t>
                      </a:r>
                    </a:p>
                  </a:txBody>
                  <a:tcPr marL="68580" marR="68580" marT="34290" marB="34290"/>
                </a:tc>
                <a:extLst>
                  <a:ext uri="{0D108BD9-81ED-4DB2-BD59-A6C34878D82A}">
                    <a16:rowId xmlns:a16="http://schemas.microsoft.com/office/drawing/2014/main" val="1030010910"/>
                  </a:ext>
                </a:extLst>
              </a:tr>
              <a:tr h="991449">
                <a:tc>
                  <a:txBody>
                    <a:bodyPr/>
                    <a:lstStyle/>
                    <a:p>
                      <a:r>
                        <a:rPr lang="en-US" sz="2400" dirty="0"/>
                        <a:t>Reasons for use?</a:t>
                      </a:r>
                    </a:p>
                  </a:txBody>
                  <a:tcPr marL="68580" marR="68580" marT="34290" marB="34290"/>
                </a:tc>
                <a:tc>
                  <a:txBody>
                    <a:bodyPr/>
                    <a:lstStyle/>
                    <a:p>
                      <a:r>
                        <a:rPr lang="en-US" sz="2400" dirty="0"/>
                        <a:t>Relax, treat pain/WD, stay awake, seek new experience, pleasure</a:t>
                      </a:r>
                    </a:p>
                  </a:txBody>
                  <a:tcPr marL="68580" marR="68580" marT="34290" marB="34290"/>
                </a:tc>
                <a:extLst>
                  <a:ext uri="{0D108BD9-81ED-4DB2-BD59-A6C34878D82A}">
                    <a16:rowId xmlns:a16="http://schemas.microsoft.com/office/drawing/2014/main" val="3628257435"/>
                  </a:ext>
                </a:extLst>
              </a:tr>
              <a:tr h="888391">
                <a:tc>
                  <a:txBody>
                    <a:bodyPr/>
                    <a:lstStyle/>
                    <a:p>
                      <a:r>
                        <a:rPr lang="en-US" sz="2400" dirty="0"/>
                        <a:t>Downsides of use?</a:t>
                      </a:r>
                    </a:p>
                  </a:txBody>
                  <a:tcPr marL="68580" marR="68580" marT="34290" marB="34290"/>
                </a:tc>
                <a:tc>
                  <a:txBody>
                    <a:bodyPr/>
                    <a:lstStyle/>
                    <a:p>
                      <a:r>
                        <a:rPr lang="en-US" sz="2400" dirty="0"/>
                        <a:t>Cost, health, social harms, tolerance, carceral-legal</a:t>
                      </a:r>
                    </a:p>
                  </a:txBody>
                  <a:tcPr marL="68580" marR="68580" marT="34290" marB="34290"/>
                </a:tc>
                <a:extLst>
                  <a:ext uri="{0D108BD9-81ED-4DB2-BD59-A6C34878D82A}">
                    <a16:rowId xmlns:a16="http://schemas.microsoft.com/office/drawing/2014/main" val="3604592797"/>
                  </a:ext>
                </a:extLst>
              </a:tr>
              <a:tr h="991449">
                <a:tc>
                  <a:txBody>
                    <a:bodyPr/>
                    <a:lstStyle/>
                    <a:p>
                      <a:r>
                        <a:rPr lang="en-US" sz="2400" dirty="0"/>
                        <a:t>Practices/patterns?</a:t>
                      </a:r>
                    </a:p>
                  </a:txBody>
                  <a:tcPr marL="68580" marR="68580" marT="34290" marB="34290"/>
                </a:tc>
                <a:tc>
                  <a:txBody>
                    <a:bodyPr/>
                    <a:lstStyle/>
                    <a:p>
                      <a:r>
                        <a:rPr lang="en-US" sz="2400" dirty="0"/>
                        <a:t>Context (where, when, w/whom), amount/frequency, route</a:t>
                      </a:r>
                    </a:p>
                  </a:txBody>
                  <a:tcPr marL="68580" marR="68580" marT="34290" marB="34290"/>
                </a:tc>
                <a:extLst>
                  <a:ext uri="{0D108BD9-81ED-4DB2-BD59-A6C34878D82A}">
                    <a16:rowId xmlns:a16="http://schemas.microsoft.com/office/drawing/2014/main" val="666616720"/>
                  </a:ext>
                </a:extLst>
              </a:tr>
              <a:tr h="991449">
                <a:tc>
                  <a:txBody>
                    <a:bodyPr/>
                    <a:lstStyle/>
                    <a:p>
                      <a:r>
                        <a:rPr lang="en-US" sz="2400" dirty="0"/>
                        <a:t>Goals (if any?)</a:t>
                      </a:r>
                    </a:p>
                  </a:txBody>
                  <a:tcPr marL="68580" marR="68580" marT="34290" marB="34290"/>
                </a:tc>
                <a:tc>
                  <a:txBody>
                    <a:bodyPr/>
                    <a:lstStyle/>
                    <a:p>
                      <a:r>
                        <a:rPr lang="en-US" sz="2400" dirty="0"/>
                        <a:t>Cut back, abstain, use in safer ways, avoid arrest</a:t>
                      </a:r>
                    </a:p>
                  </a:txBody>
                  <a:tcPr marL="68580" marR="68580" marT="34290" marB="34290"/>
                </a:tc>
                <a:extLst>
                  <a:ext uri="{0D108BD9-81ED-4DB2-BD59-A6C34878D82A}">
                    <a16:rowId xmlns:a16="http://schemas.microsoft.com/office/drawing/2014/main" val="1532828165"/>
                  </a:ext>
                </a:extLst>
              </a:tr>
            </a:tbl>
          </a:graphicData>
        </a:graphic>
      </p:graphicFrame>
    </p:spTree>
    <p:extLst>
      <p:ext uri="{BB962C8B-B14F-4D97-AF65-F5344CB8AC3E}">
        <p14:creationId xmlns:p14="http://schemas.microsoft.com/office/powerpoint/2010/main" val="8102309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0" descr="Title 1"/>
          <p:cNvSpPr txBox="1">
            <a:spLocks noGrp="1"/>
          </p:cNvSpPr>
          <p:nvPr>
            <p:ph type="title"/>
          </p:nvPr>
        </p:nvSpPr>
        <p:spPr>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rgbClr val="000000"/>
              </a:buClr>
              <a:buSzPts val="4000"/>
              <a:buFont typeface="Calibri"/>
              <a:buNone/>
            </a:pPr>
            <a:r>
              <a:rPr lang="en-US" sz="4000" b="0" i="0" u="none">
                <a:solidFill>
                  <a:srgbClr val="000000"/>
                </a:solidFill>
                <a:latin typeface="Calibri"/>
                <a:ea typeface="Calibri"/>
                <a:cs typeface="Calibri"/>
                <a:sym typeface="Calibri"/>
              </a:rPr>
              <a:t>Reasons for use</a:t>
            </a:r>
            <a:endParaRPr/>
          </a:p>
        </p:txBody>
      </p:sp>
      <p:sp>
        <p:nvSpPr>
          <p:cNvPr id="94" name="Google Shape;94;p10" descr="Content Placeholder 2"/>
          <p:cNvSpPr txBox="1">
            <a:spLocks noGrp="1"/>
          </p:cNvSpPr>
          <p:nvPr>
            <p:ph type="body" idx="1"/>
          </p:nvPr>
        </p:nvSpPr>
        <p:spPr>
          <a:xfrm>
            <a:off x="288925" y="1825625"/>
            <a:ext cx="10515600" cy="14890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0000"/>
              </a:buClr>
              <a:buSzPts val="2400"/>
              <a:buFont typeface="Arial"/>
              <a:buChar char="•"/>
            </a:pPr>
            <a:r>
              <a:rPr lang="en-US" sz="2400" b="0" i="0" u="none">
                <a:solidFill>
                  <a:srgbClr val="000000"/>
                </a:solidFill>
                <a:latin typeface="Calibri"/>
                <a:ea typeface="Calibri"/>
                <a:cs typeface="Calibri"/>
                <a:sym typeface="Calibri"/>
              </a:rPr>
              <a:t>Kira: </a:t>
            </a:r>
            <a:endParaRPr sz="2400" b="0" i="0" u="none">
              <a:solidFill>
                <a:srgbClr val="000000"/>
              </a:solidFill>
              <a:latin typeface="Calibri"/>
              <a:ea typeface="Calibri"/>
              <a:cs typeface="Calibri"/>
              <a:sym typeface="Calibri"/>
            </a:endParaRPr>
          </a:p>
          <a:p>
            <a:pPr marL="723900" marR="0" lvl="1" indent="-266700" algn="l" rtl="0">
              <a:lnSpc>
                <a:spcPct val="90000"/>
              </a:lnSpc>
              <a:spcBef>
                <a:spcPts val="5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maintain hypervigilance</a:t>
            </a:r>
            <a:endParaRPr sz="2400" b="0" i="0" u="none" strike="noStrike" cap="none">
              <a:solidFill>
                <a:srgbClr val="000000"/>
              </a:solidFill>
              <a:latin typeface="Calibri"/>
              <a:ea typeface="Calibri"/>
              <a:cs typeface="Calibri"/>
              <a:sym typeface="Calibri"/>
            </a:endParaRPr>
          </a:p>
          <a:p>
            <a:pPr marL="723900" marR="0" lvl="1" indent="-266700" algn="l" rtl="0">
              <a:lnSpc>
                <a:spcPct val="90000"/>
              </a:lnSpc>
              <a:spcBef>
                <a:spcPts val="5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?Stimulant use disorder</a:t>
            </a:r>
            <a:endParaRPr/>
          </a:p>
        </p:txBody>
      </p:sp>
      <p:sp>
        <p:nvSpPr>
          <p:cNvPr id="95" name="Google Shape;95;p10" descr="TextBox 3"/>
          <p:cNvSpPr txBox="1"/>
          <p:nvPr/>
        </p:nvSpPr>
        <p:spPr>
          <a:xfrm>
            <a:off x="319087" y="3448050"/>
            <a:ext cx="5746750" cy="267761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dirty="0">
                <a:solidFill>
                  <a:srgbClr val="000000"/>
                </a:solidFill>
                <a:latin typeface="Calibri"/>
                <a:ea typeface="Calibri"/>
                <a:cs typeface="Calibri"/>
                <a:sym typeface="Calibri"/>
              </a:rPr>
              <a:t>Other reasons:</a:t>
            </a:r>
            <a:endParaRPr sz="2400" b="0" i="0" u="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Pleasure- Dopamine release feels good</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Performance enhancement</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Elation/euphoria</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↓Appetite</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Inhibitions, ↑ confidence</a:t>
            </a:r>
            <a:endParaRPr sz="2400" b="0" i="0" u="none" strike="noStrike" cap="none" dirty="0">
              <a:solidFill>
                <a:srgbClr val="000000"/>
              </a:solidFill>
              <a:latin typeface="Calibri"/>
              <a:ea typeface="Calibri"/>
              <a:cs typeface="Calibri"/>
              <a:sym typeface="Calibri"/>
            </a:endParaRPr>
          </a:p>
          <a:p>
            <a:pPr marL="0" marR="0" lvl="1" indent="45720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 Sexual arousal</a:t>
            </a:r>
            <a:endParaRPr dirty="0"/>
          </a:p>
        </p:txBody>
      </p:sp>
      <p:sp>
        <p:nvSpPr>
          <p:cNvPr id="97" name="Google Shape;97;p10" descr="TextBox 6"/>
          <p:cNvSpPr txBox="1"/>
          <p:nvPr/>
        </p:nvSpPr>
        <p:spPr>
          <a:xfrm>
            <a:off x="6440486" y="6192837"/>
            <a:ext cx="5289550" cy="392112"/>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dirty="0">
                <a:solidFill>
                  <a:srgbClr val="000000"/>
                </a:solidFill>
                <a:latin typeface="Calibri"/>
                <a:ea typeface="Calibri"/>
                <a:cs typeface="Calibri"/>
                <a:sym typeface="Calibri"/>
              </a:rPr>
              <a:t>The Drugs Wheel by Mark </a:t>
            </a:r>
            <a:r>
              <a:rPr lang="en-US" sz="2400" b="0" i="0" u="none" dirty="0" err="1">
                <a:solidFill>
                  <a:srgbClr val="000000"/>
                </a:solidFill>
                <a:latin typeface="Calibri"/>
                <a:ea typeface="Calibri"/>
                <a:cs typeface="Calibri"/>
                <a:sym typeface="Calibri"/>
              </a:rPr>
              <a:t>Adley</a:t>
            </a:r>
            <a:r>
              <a:rPr lang="en-US" sz="2400" b="0" i="0" u="none" dirty="0">
                <a:solidFill>
                  <a:srgbClr val="000000"/>
                </a:solidFill>
                <a:latin typeface="Calibri"/>
                <a:ea typeface="Calibri"/>
                <a:cs typeface="Calibri"/>
                <a:sym typeface="Calibri"/>
              </a:rPr>
              <a:t> </a:t>
            </a:r>
            <a:endParaRPr dirty="0"/>
          </a:p>
        </p:txBody>
      </p:sp>
      <p:pic>
        <p:nvPicPr>
          <p:cNvPr id="3" name="Picture 2">
            <a:extLst>
              <a:ext uri="{FF2B5EF4-FFF2-40B4-BE49-F238E27FC236}">
                <a16:creationId xmlns:a16="http://schemas.microsoft.com/office/drawing/2014/main" id="{3FD8055D-67C7-F70A-2EC3-5E49F542CC4A}"/>
              </a:ext>
            </a:extLst>
          </p:cNvPr>
          <p:cNvPicPr>
            <a:picLocks noChangeAspect="1"/>
          </p:cNvPicPr>
          <p:nvPr/>
        </p:nvPicPr>
        <p:blipFill>
          <a:blip r:embed="rId3"/>
          <a:stretch>
            <a:fillRect/>
          </a:stretch>
        </p:blipFill>
        <p:spPr>
          <a:xfrm>
            <a:off x="6030862" y="1690687"/>
            <a:ext cx="6108799" cy="42021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E4E45-9E7D-5299-2F26-E80F54375B00}"/>
              </a:ext>
            </a:extLst>
          </p:cNvPr>
          <p:cNvSpPr>
            <a:spLocks noGrp="1"/>
          </p:cNvSpPr>
          <p:nvPr>
            <p:ph type="title"/>
          </p:nvPr>
        </p:nvSpPr>
        <p:spPr>
          <a:xfrm>
            <a:off x="841248" y="548640"/>
            <a:ext cx="3600860" cy="5431536"/>
          </a:xfrm>
        </p:spPr>
        <p:txBody>
          <a:bodyPr>
            <a:normAutofit/>
          </a:bodyPr>
          <a:lstStyle/>
          <a:p>
            <a:r>
              <a:rPr lang="en-US" sz="5400"/>
              <a:t>Who has a use disorder?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B2B08C-F739-C455-3191-02DCFDA0324F}"/>
              </a:ext>
            </a:extLst>
          </p:cNvPr>
          <p:cNvSpPr>
            <a:spLocks noGrp="1"/>
          </p:cNvSpPr>
          <p:nvPr>
            <p:ph idx="1"/>
          </p:nvPr>
        </p:nvSpPr>
        <p:spPr>
          <a:xfrm>
            <a:off x="5126418" y="552091"/>
            <a:ext cx="6224335" cy="5431536"/>
          </a:xfrm>
        </p:spPr>
        <p:txBody>
          <a:bodyPr anchor="ctr">
            <a:normAutofit/>
          </a:bodyPr>
          <a:lstStyle/>
          <a:p>
            <a:r>
              <a:rPr lang="en-US" sz="2200" dirty="0"/>
              <a:t>21-year-old woman who drinks 5 cocktails most Fridays and Saturdays</a:t>
            </a:r>
          </a:p>
          <a:p>
            <a:r>
              <a:rPr lang="en-US" sz="2200" dirty="0"/>
              <a:t>37-year-old man who injects heroin every other week</a:t>
            </a:r>
          </a:p>
          <a:p>
            <a:r>
              <a:rPr lang="en-US" sz="2200" dirty="0"/>
              <a:t>45-year-old woman who snorts cocaine one weekend a month</a:t>
            </a:r>
          </a:p>
          <a:p>
            <a:r>
              <a:rPr lang="en-US" sz="2200" dirty="0"/>
              <a:t>65-year-old man who drinks a 6-pack of beer every day</a:t>
            </a:r>
          </a:p>
          <a:p>
            <a:endParaRPr lang="en-US" sz="2200" dirty="0"/>
          </a:p>
        </p:txBody>
      </p:sp>
    </p:spTree>
    <p:extLst>
      <p:ext uri="{BB962C8B-B14F-4D97-AF65-F5344CB8AC3E}">
        <p14:creationId xmlns:p14="http://schemas.microsoft.com/office/powerpoint/2010/main" val="1067448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A88C-BED0-3F41-8D64-E109035BAEEA}"/>
              </a:ext>
            </a:extLst>
          </p:cNvPr>
          <p:cNvSpPr>
            <a:spLocks noGrp="1"/>
          </p:cNvSpPr>
          <p:nvPr>
            <p:ph type="title"/>
          </p:nvPr>
        </p:nvSpPr>
        <p:spPr/>
        <p:txBody>
          <a:bodyPr/>
          <a:lstStyle/>
          <a:p>
            <a:r>
              <a:rPr lang="en-US" dirty="0"/>
              <a:t>Motivational interviewing</a:t>
            </a:r>
          </a:p>
        </p:txBody>
      </p:sp>
      <p:sp>
        <p:nvSpPr>
          <p:cNvPr id="3" name="Content Placeholder 2">
            <a:extLst>
              <a:ext uri="{FF2B5EF4-FFF2-40B4-BE49-F238E27FC236}">
                <a16:creationId xmlns:a16="http://schemas.microsoft.com/office/drawing/2014/main" id="{F560EE45-D51F-4240-8A44-3CF4336999AC}"/>
              </a:ext>
            </a:extLst>
          </p:cNvPr>
          <p:cNvSpPr>
            <a:spLocks noGrp="1"/>
          </p:cNvSpPr>
          <p:nvPr>
            <p:ph idx="1"/>
          </p:nvPr>
        </p:nvSpPr>
        <p:spPr>
          <a:xfrm>
            <a:off x="681037" y="1857376"/>
            <a:ext cx="8229600" cy="4525963"/>
          </a:xfrm>
        </p:spPr>
        <p:txBody>
          <a:bodyPr>
            <a:normAutofit/>
          </a:bodyPr>
          <a:lstStyle/>
          <a:p>
            <a:pPr marL="0" indent="0">
              <a:buNone/>
            </a:pPr>
            <a:r>
              <a:rPr lang="en-US" dirty="0"/>
              <a:t>“…a c</a:t>
            </a:r>
            <a:r>
              <a:rPr lang="en-US" b="1" dirty="0"/>
              <a:t>ollaborative</a:t>
            </a:r>
            <a:r>
              <a:rPr lang="en-US" dirty="0"/>
              <a:t>, goal-oriented style of communication with particular attention to the language of </a:t>
            </a:r>
            <a:r>
              <a:rPr lang="en-US" b="1" dirty="0"/>
              <a:t>change</a:t>
            </a:r>
            <a:r>
              <a:rPr lang="en-US" dirty="0"/>
              <a:t>…designed to strengthen personal </a:t>
            </a:r>
            <a:r>
              <a:rPr lang="en-US" b="1" dirty="0"/>
              <a:t>motivation</a:t>
            </a:r>
            <a:r>
              <a:rPr lang="en-US" dirty="0"/>
              <a:t> for and </a:t>
            </a:r>
            <a:r>
              <a:rPr lang="en-US" b="1" dirty="0"/>
              <a:t>commitment</a:t>
            </a:r>
            <a:r>
              <a:rPr lang="en-US" dirty="0"/>
              <a:t> to a specific </a:t>
            </a:r>
            <a:r>
              <a:rPr lang="en-US" b="1" dirty="0"/>
              <a:t>goal</a:t>
            </a:r>
            <a:r>
              <a:rPr lang="en-US" dirty="0"/>
              <a:t> by eliciting and exploring the person’s </a:t>
            </a:r>
            <a:r>
              <a:rPr lang="en-US" b="1" dirty="0"/>
              <a:t>own reasons </a:t>
            </a:r>
            <a:r>
              <a:rPr lang="en-US" dirty="0"/>
              <a:t>for change </a:t>
            </a:r>
            <a:r>
              <a:rPr lang="en-US" b="1" dirty="0"/>
              <a:t>within an atmosphere of acceptance and compassion</a:t>
            </a:r>
            <a:r>
              <a:rPr lang="en-US" dirty="0"/>
              <a:t>.”</a:t>
            </a:r>
          </a:p>
          <a:p>
            <a:pPr marL="0" indent="0">
              <a:buNone/>
            </a:pPr>
            <a:endParaRPr lang="en-US" sz="1600" dirty="0"/>
          </a:p>
          <a:p>
            <a:pPr marL="0" indent="0">
              <a:buNone/>
            </a:pPr>
            <a:r>
              <a:rPr lang="en-US" sz="1600" dirty="0"/>
              <a:t>Miller W, Rollnick S. </a:t>
            </a:r>
            <a:r>
              <a:rPr lang="en-US" sz="1600" i="1" dirty="0"/>
              <a:t>Motivational Interviewing: Helping People Change</a:t>
            </a:r>
            <a:r>
              <a:rPr lang="en-US" sz="1600" dirty="0"/>
              <a:t>. 3rd ed. New York, New York: The Guilford Press; 2013.</a:t>
            </a:r>
          </a:p>
        </p:txBody>
      </p:sp>
      <p:pic>
        <p:nvPicPr>
          <p:cNvPr id="4" name="Picture 3">
            <a:extLst>
              <a:ext uri="{FF2B5EF4-FFF2-40B4-BE49-F238E27FC236}">
                <a16:creationId xmlns:a16="http://schemas.microsoft.com/office/drawing/2014/main" id="{FC7EA1A0-9923-5043-A869-39BACA7D086D}"/>
              </a:ext>
            </a:extLst>
          </p:cNvPr>
          <p:cNvPicPr>
            <a:picLocks noChangeAspect="1"/>
          </p:cNvPicPr>
          <p:nvPr/>
        </p:nvPicPr>
        <p:blipFill>
          <a:blip r:embed="rId2"/>
          <a:stretch>
            <a:fillRect/>
          </a:stretch>
        </p:blipFill>
        <p:spPr>
          <a:xfrm>
            <a:off x="8910637" y="1457326"/>
            <a:ext cx="2836384" cy="4229100"/>
          </a:xfrm>
          <a:prstGeom prst="rect">
            <a:avLst/>
          </a:prstGeom>
        </p:spPr>
      </p:pic>
    </p:spTree>
    <p:extLst>
      <p:ext uri="{BB962C8B-B14F-4D97-AF65-F5344CB8AC3E}">
        <p14:creationId xmlns:p14="http://schemas.microsoft.com/office/powerpoint/2010/main" val="3685609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B84B-ACA1-22D3-71AD-7338EE41B6FF}"/>
              </a:ext>
            </a:extLst>
          </p:cNvPr>
          <p:cNvSpPr>
            <a:spLocks noGrp="1"/>
          </p:cNvSpPr>
          <p:nvPr>
            <p:ph type="title"/>
          </p:nvPr>
        </p:nvSpPr>
        <p:spPr>
          <a:xfrm>
            <a:off x="838200" y="356820"/>
            <a:ext cx="10515600" cy="1325563"/>
          </a:xfrm>
        </p:spPr>
        <p:txBody>
          <a:bodyPr/>
          <a:lstStyle/>
          <a:p>
            <a:r>
              <a:rPr lang="en-US" dirty="0"/>
              <a:t>How can we reduce harm?</a:t>
            </a:r>
          </a:p>
        </p:txBody>
      </p:sp>
      <p:sp>
        <p:nvSpPr>
          <p:cNvPr id="3" name="Content Placeholder 2">
            <a:extLst>
              <a:ext uri="{FF2B5EF4-FFF2-40B4-BE49-F238E27FC236}">
                <a16:creationId xmlns:a16="http://schemas.microsoft.com/office/drawing/2014/main" id="{96A6B548-1871-7A77-EC2F-26AAE4528607}"/>
              </a:ext>
            </a:extLst>
          </p:cNvPr>
          <p:cNvSpPr>
            <a:spLocks noGrp="1"/>
          </p:cNvSpPr>
          <p:nvPr>
            <p:ph idx="1"/>
          </p:nvPr>
        </p:nvSpPr>
        <p:spPr>
          <a:xfrm>
            <a:off x="838200" y="1654175"/>
            <a:ext cx="6442710" cy="4351338"/>
          </a:xfrm>
        </p:spPr>
        <p:txBody>
          <a:bodyPr>
            <a:normAutofit/>
          </a:bodyPr>
          <a:lstStyle/>
          <a:p>
            <a:r>
              <a:rPr lang="en-US" sz="3200" dirty="0"/>
              <a:t>Prevent overdose</a:t>
            </a:r>
          </a:p>
          <a:p>
            <a:r>
              <a:rPr lang="en-US" sz="3200" dirty="0"/>
              <a:t>Prevent and treat infection</a:t>
            </a:r>
          </a:p>
          <a:p>
            <a:r>
              <a:rPr lang="en-US" sz="3200" dirty="0"/>
              <a:t>Provide harm reduction supplies</a:t>
            </a:r>
          </a:p>
          <a:p>
            <a:pPr lvl="1"/>
            <a:r>
              <a:rPr lang="en-US" sz="2800" dirty="0"/>
              <a:t>Discuss safer use</a:t>
            </a:r>
          </a:p>
        </p:txBody>
      </p:sp>
      <p:sp>
        <p:nvSpPr>
          <p:cNvPr id="7" name="TextBox 6">
            <a:extLst>
              <a:ext uri="{FF2B5EF4-FFF2-40B4-BE49-F238E27FC236}">
                <a16:creationId xmlns:a16="http://schemas.microsoft.com/office/drawing/2014/main" id="{77C66566-6BB1-B403-865E-95AD4460F47E}"/>
              </a:ext>
            </a:extLst>
          </p:cNvPr>
          <p:cNvSpPr txBox="1"/>
          <p:nvPr/>
        </p:nvSpPr>
        <p:spPr>
          <a:xfrm>
            <a:off x="838200" y="5626100"/>
            <a:ext cx="5551170" cy="923330"/>
          </a:xfrm>
          <a:prstGeom prst="rect">
            <a:avLst/>
          </a:prstGeom>
          <a:noFill/>
        </p:spPr>
        <p:txBody>
          <a:bodyPr wrap="square">
            <a:spAutoFit/>
          </a:bodyPr>
          <a:lstStyle/>
          <a:p>
            <a:r>
              <a:rPr lang="en-US" dirty="0"/>
              <a:t>Adapted from Taylor et al “Integrating Harm Reduction into Outpatient Opioid Use Disorder Treatment Settings” 2021</a:t>
            </a:r>
          </a:p>
        </p:txBody>
      </p:sp>
      <p:graphicFrame>
        <p:nvGraphicFramePr>
          <p:cNvPr id="8" name="Content Placeholder 3">
            <a:extLst>
              <a:ext uri="{FF2B5EF4-FFF2-40B4-BE49-F238E27FC236}">
                <a16:creationId xmlns:a16="http://schemas.microsoft.com/office/drawing/2014/main" id="{3150B5FC-133F-4419-3E01-C9B5F04C6128}"/>
              </a:ext>
            </a:extLst>
          </p:cNvPr>
          <p:cNvGraphicFramePr>
            <a:graphicFrameLocks/>
          </p:cNvGraphicFramePr>
          <p:nvPr/>
        </p:nvGraphicFramePr>
        <p:xfrm>
          <a:off x="6886575" y="1644918"/>
          <a:ext cx="486156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3985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E641-3F3B-3E73-140C-3A74DF6E3676}"/>
              </a:ext>
            </a:extLst>
          </p:cNvPr>
          <p:cNvSpPr>
            <a:spLocks noGrp="1"/>
          </p:cNvSpPr>
          <p:nvPr>
            <p:ph type="title"/>
          </p:nvPr>
        </p:nvSpPr>
        <p:spPr/>
        <p:txBody>
          <a:bodyPr/>
          <a:lstStyle/>
          <a:p>
            <a:r>
              <a:rPr lang="en-US" dirty="0"/>
              <a:t>Drug Overdose Mortality Rates by Race and Ethnicity, 1999 to 2020</a:t>
            </a:r>
          </a:p>
        </p:txBody>
      </p:sp>
      <p:sp>
        <p:nvSpPr>
          <p:cNvPr id="3" name="Content Placeholder 2">
            <a:extLst>
              <a:ext uri="{FF2B5EF4-FFF2-40B4-BE49-F238E27FC236}">
                <a16:creationId xmlns:a16="http://schemas.microsoft.com/office/drawing/2014/main" id="{1C6B393F-933A-1EA1-B858-E57B5DB1209D}"/>
              </a:ext>
            </a:extLst>
          </p:cNvPr>
          <p:cNvSpPr>
            <a:spLocks noGrp="1"/>
          </p:cNvSpPr>
          <p:nvPr>
            <p:ph idx="1"/>
          </p:nvPr>
        </p:nvSpPr>
        <p:spPr>
          <a:xfrm>
            <a:off x="93617" y="6284753"/>
            <a:ext cx="10515600" cy="416243"/>
          </a:xfrm>
        </p:spPr>
        <p:txBody>
          <a:bodyPr>
            <a:normAutofit fontScale="92500" lnSpcReduction="20000"/>
          </a:bodyPr>
          <a:lstStyle/>
          <a:p>
            <a:pPr marL="0" indent="0">
              <a:buNone/>
            </a:pPr>
            <a:r>
              <a:rPr lang="en-US" dirty="0"/>
              <a:t>Friedman and Hansen 2022</a:t>
            </a:r>
          </a:p>
        </p:txBody>
      </p:sp>
      <p:pic>
        <p:nvPicPr>
          <p:cNvPr id="5" name="Picture 4">
            <a:extLst>
              <a:ext uri="{FF2B5EF4-FFF2-40B4-BE49-F238E27FC236}">
                <a16:creationId xmlns:a16="http://schemas.microsoft.com/office/drawing/2014/main" id="{C2E94364-50A5-396E-D1CB-B34DB4EAE92B}"/>
              </a:ext>
            </a:extLst>
          </p:cNvPr>
          <p:cNvPicPr>
            <a:picLocks noChangeAspect="1"/>
          </p:cNvPicPr>
          <p:nvPr/>
        </p:nvPicPr>
        <p:blipFill>
          <a:blip r:embed="rId2"/>
          <a:stretch>
            <a:fillRect/>
          </a:stretch>
        </p:blipFill>
        <p:spPr>
          <a:xfrm>
            <a:off x="590963" y="1690688"/>
            <a:ext cx="11601037" cy="4318226"/>
          </a:xfrm>
          <a:prstGeom prst="rect">
            <a:avLst/>
          </a:prstGeom>
        </p:spPr>
      </p:pic>
    </p:spTree>
    <p:extLst>
      <p:ext uri="{BB962C8B-B14F-4D97-AF65-F5344CB8AC3E}">
        <p14:creationId xmlns:p14="http://schemas.microsoft.com/office/powerpoint/2010/main" val="1110107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573B-5727-1285-9923-A516F39B27C1}"/>
              </a:ext>
            </a:extLst>
          </p:cNvPr>
          <p:cNvSpPr>
            <a:spLocks noGrp="1"/>
          </p:cNvSpPr>
          <p:nvPr>
            <p:ph type="title"/>
          </p:nvPr>
        </p:nvSpPr>
        <p:spPr/>
        <p:txBody>
          <a:bodyPr/>
          <a:lstStyle/>
          <a:p>
            <a:r>
              <a:rPr lang="en-US" dirty="0"/>
              <a:t>Demographics of overdose among adolescents </a:t>
            </a:r>
          </a:p>
        </p:txBody>
      </p:sp>
      <p:sp>
        <p:nvSpPr>
          <p:cNvPr id="3" name="Content Placeholder 2">
            <a:extLst>
              <a:ext uri="{FF2B5EF4-FFF2-40B4-BE49-F238E27FC236}">
                <a16:creationId xmlns:a16="http://schemas.microsoft.com/office/drawing/2014/main" id="{4BB0963B-CD99-37FC-9A91-E4C85208D6FA}"/>
              </a:ext>
            </a:extLst>
          </p:cNvPr>
          <p:cNvSpPr>
            <a:spLocks noGrp="1"/>
          </p:cNvSpPr>
          <p:nvPr>
            <p:ph idx="1"/>
          </p:nvPr>
        </p:nvSpPr>
        <p:spPr>
          <a:xfrm>
            <a:off x="196094" y="6330473"/>
            <a:ext cx="10515600" cy="324803"/>
          </a:xfrm>
        </p:spPr>
        <p:txBody>
          <a:bodyPr>
            <a:normAutofit fontScale="70000" lnSpcReduction="20000"/>
          </a:bodyPr>
          <a:lstStyle/>
          <a:p>
            <a:pPr marL="0" indent="0">
              <a:buNone/>
            </a:pPr>
            <a:r>
              <a:rPr lang="en-US" dirty="0"/>
              <a:t>Friedman, </a:t>
            </a:r>
            <a:r>
              <a:rPr lang="en-US" dirty="0" err="1"/>
              <a:t>Godvin</a:t>
            </a:r>
            <a:r>
              <a:rPr lang="en-US" dirty="0"/>
              <a:t>, </a:t>
            </a:r>
            <a:r>
              <a:rPr lang="en-US" dirty="0" err="1"/>
              <a:t>Schriger</a:t>
            </a:r>
            <a:r>
              <a:rPr lang="en-US" dirty="0"/>
              <a:t> et al, 2022</a:t>
            </a:r>
          </a:p>
        </p:txBody>
      </p:sp>
      <p:pic>
        <p:nvPicPr>
          <p:cNvPr id="5" name="Picture 4">
            <a:extLst>
              <a:ext uri="{FF2B5EF4-FFF2-40B4-BE49-F238E27FC236}">
                <a16:creationId xmlns:a16="http://schemas.microsoft.com/office/drawing/2014/main" id="{1886E093-6FEF-7CD3-91CC-9B03A0D5E01E}"/>
              </a:ext>
            </a:extLst>
          </p:cNvPr>
          <p:cNvPicPr>
            <a:picLocks noChangeAspect="1"/>
          </p:cNvPicPr>
          <p:nvPr/>
        </p:nvPicPr>
        <p:blipFill>
          <a:blip r:embed="rId2"/>
          <a:stretch>
            <a:fillRect/>
          </a:stretch>
        </p:blipFill>
        <p:spPr>
          <a:xfrm>
            <a:off x="196094" y="1821040"/>
            <a:ext cx="11906514" cy="4240126"/>
          </a:xfrm>
          <a:prstGeom prst="rect">
            <a:avLst/>
          </a:prstGeom>
        </p:spPr>
      </p:pic>
    </p:spTree>
    <p:extLst>
      <p:ext uri="{BB962C8B-B14F-4D97-AF65-F5344CB8AC3E}">
        <p14:creationId xmlns:p14="http://schemas.microsoft.com/office/powerpoint/2010/main" val="1711785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962121-47AD-E40F-659E-D52524887B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14CF01-E461-801A-CC65-6B00817F11F2}"/>
              </a:ext>
            </a:extLst>
          </p:cNvPr>
          <p:cNvSpPr>
            <a:spLocks noGrp="1"/>
          </p:cNvSpPr>
          <p:nvPr>
            <p:ph sz="half" idx="1"/>
          </p:nvPr>
        </p:nvSpPr>
        <p:spPr/>
        <p:txBody>
          <a:bodyPr/>
          <a:lstStyle/>
          <a:p>
            <a:endParaRPr lang="en-US" dirty="0"/>
          </a:p>
          <a:p>
            <a:endParaRPr lang="en-US" dirty="0"/>
          </a:p>
        </p:txBody>
      </p:sp>
      <p:graphicFrame>
        <p:nvGraphicFramePr>
          <p:cNvPr id="5" name="Content Placeholder 4">
            <a:extLst>
              <a:ext uri="{FF2B5EF4-FFF2-40B4-BE49-F238E27FC236}">
                <a16:creationId xmlns:a16="http://schemas.microsoft.com/office/drawing/2014/main" id="{20FDDA01-CD13-DDB7-4565-46E57DAA7D10}"/>
              </a:ext>
            </a:extLst>
          </p:cNvPr>
          <p:cNvGraphicFramePr>
            <a:graphicFrameLocks noGrp="1"/>
          </p:cNvGraphicFramePr>
          <p:nvPr>
            <p:ph sz="half" idx="2"/>
            <p:extLst>
              <p:ext uri="{D42A27DB-BD31-4B8C-83A1-F6EECF244321}">
                <p14:modId xmlns:p14="http://schemas.microsoft.com/office/powerpoint/2010/main" val="1987326009"/>
              </p:ext>
            </p:extLst>
          </p:nvPr>
        </p:nvGraphicFramePr>
        <p:xfrm>
          <a:off x="2722245" y="681037"/>
          <a:ext cx="6595110" cy="5272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781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A2A8-8A56-AA90-FCC5-BFA697BF2A9D}"/>
              </a:ext>
            </a:extLst>
          </p:cNvPr>
          <p:cNvSpPr>
            <a:spLocks noGrp="1"/>
          </p:cNvSpPr>
          <p:nvPr>
            <p:ph type="title"/>
          </p:nvPr>
        </p:nvSpPr>
        <p:spPr/>
        <p:txBody>
          <a:bodyPr/>
          <a:lstStyle/>
          <a:p>
            <a:r>
              <a:rPr lang="en-US" dirty="0"/>
              <a:t>Naloxone</a:t>
            </a:r>
          </a:p>
        </p:txBody>
      </p:sp>
      <p:pic>
        <p:nvPicPr>
          <p:cNvPr id="7" name="Picture 6">
            <a:extLst>
              <a:ext uri="{FF2B5EF4-FFF2-40B4-BE49-F238E27FC236}">
                <a16:creationId xmlns:a16="http://schemas.microsoft.com/office/drawing/2014/main" id="{E5A5CE82-E9BA-5242-313C-C053EA96417A}"/>
              </a:ext>
            </a:extLst>
          </p:cNvPr>
          <p:cNvPicPr>
            <a:picLocks noChangeAspect="1"/>
          </p:cNvPicPr>
          <p:nvPr/>
        </p:nvPicPr>
        <p:blipFill>
          <a:blip r:embed="rId3"/>
          <a:stretch>
            <a:fillRect/>
          </a:stretch>
        </p:blipFill>
        <p:spPr>
          <a:xfrm>
            <a:off x="2827020" y="1334135"/>
            <a:ext cx="7071360" cy="4711349"/>
          </a:xfrm>
          <a:prstGeom prst="rect">
            <a:avLst/>
          </a:prstGeom>
        </p:spPr>
      </p:pic>
    </p:spTree>
    <p:extLst>
      <p:ext uri="{BB962C8B-B14F-4D97-AF65-F5344CB8AC3E}">
        <p14:creationId xmlns:p14="http://schemas.microsoft.com/office/powerpoint/2010/main" val="3737956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91E3-EEC6-7932-0CFB-FD3936BE48C1}"/>
              </a:ext>
            </a:extLst>
          </p:cNvPr>
          <p:cNvSpPr>
            <a:spLocks noGrp="1"/>
          </p:cNvSpPr>
          <p:nvPr>
            <p:ph type="title"/>
          </p:nvPr>
        </p:nvSpPr>
        <p:spPr/>
        <p:txBody>
          <a:bodyPr/>
          <a:lstStyle/>
          <a:p>
            <a:r>
              <a:rPr lang="en-US" dirty="0"/>
              <a:t>Bystander Overdose Counseling</a:t>
            </a:r>
          </a:p>
        </p:txBody>
      </p:sp>
      <p:sp>
        <p:nvSpPr>
          <p:cNvPr id="3" name="Content Placeholder 2">
            <a:extLst>
              <a:ext uri="{FF2B5EF4-FFF2-40B4-BE49-F238E27FC236}">
                <a16:creationId xmlns:a16="http://schemas.microsoft.com/office/drawing/2014/main" id="{FBB23805-3D5C-BB34-F23A-15A3112625E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3F3C172-B85F-7394-ED5F-E2F3DBED6CB2}"/>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ECA5292A-5E9B-143A-7A0D-027EA534811B}"/>
              </a:ext>
            </a:extLst>
          </p:cNvPr>
          <p:cNvPicPr>
            <a:picLocks noChangeAspect="1"/>
          </p:cNvPicPr>
          <p:nvPr/>
        </p:nvPicPr>
        <p:blipFill>
          <a:blip r:embed="rId3"/>
          <a:stretch>
            <a:fillRect/>
          </a:stretch>
        </p:blipFill>
        <p:spPr>
          <a:xfrm>
            <a:off x="838200" y="1825625"/>
            <a:ext cx="3417570" cy="4397353"/>
          </a:xfrm>
          <a:prstGeom prst="rect">
            <a:avLst/>
          </a:prstGeom>
        </p:spPr>
      </p:pic>
      <p:sp>
        <p:nvSpPr>
          <p:cNvPr id="6" name="TextBox 5">
            <a:extLst>
              <a:ext uri="{FF2B5EF4-FFF2-40B4-BE49-F238E27FC236}">
                <a16:creationId xmlns:a16="http://schemas.microsoft.com/office/drawing/2014/main" id="{F5DFE702-812F-5BEE-8B72-DC91873F405F}"/>
              </a:ext>
            </a:extLst>
          </p:cNvPr>
          <p:cNvSpPr txBox="1"/>
          <p:nvPr/>
        </p:nvSpPr>
        <p:spPr>
          <a:xfrm>
            <a:off x="838200" y="6343843"/>
            <a:ext cx="6097904" cy="369332"/>
          </a:xfrm>
          <a:prstGeom prst="rect">
            <a:avLst/>
          </a:prstGeom>
          <a:noFill/>
        </p:spPr>
        <p:txBody>
          <a:bodyPr wrap="square">
            <a:spAutoFit/>
          </a:bodyPr>
          <a:lstStyle/>
          <a:p>
            <a:r>
              <a:rPr lang="en-US" dirty="0"/>
              <a:t>HelplineMA.org</a:t>
            </a:r>
          </a:p>
        </p:txBody>
      </p:sp>
      <p:pic>
        <p:nvPicPr>
          <p:cNvPr id="7" name="Content Placeholder 9">
            <a:extLst>
              <a:ext uri="{FF2B5EF4-FFF2-40B4-BE49-F238E27FC236}">
                <a16:creationId xmlns:a16="http://schemas.microsoft.com/office/drawing/2014/main" id="{DAABD67C-1BD2-599A-217D-EA30CEDD6DE5}"/>
              </a:ext>
            </a:extLst>
          </p:cNvPr>
          <p:cNvPicPr>
            <a:picLocks noChangeAspect="1"/>
          </p:cNvPicPr>
          <p:nvPr/>
        </p:nvPicPr>
        <p:blipFill>
          <a:blip r:embed="rId4"/>
          <a:stretch>
            <a:fillRect/>
          </a:stretch>
        </p:blipFill>
        <p:spPr>
          <a:xfrm>
            <a:off x="5013823" y="1811553"/>
            <a:ext cx="6339977" cy="4544786"/>
          </a:xfrm>
          <a:prstGeom prst="rect">
            <a:avLst/>
          </a:prstGeom>
        </p:spPr>
      </p:pic>
    </p:spTree>
    <p:extLst>
      <p:ext uri="{BB962C8B-B14F-4D97-AF65-F5344CB8AC3E}">
        <p14:creationId xmlns:p14="http://schemas.microsoft.com/office/powerpoint/2010/main" val="380497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4FCE-1FED-4C44-C2BD-EE72689680C6}"/>
              </a:ext>
            </a:extLst>
          </p:cNvPr>
          <p:cNvSpPr>
            <a:spLocks noGrp="1"/>
          </p:cNvSpPr>
          <p:nvPr>
            <p:ph type="title"/>
          </p:nvPr>
        </p:nvSpPr>
        <p:spPr>
          <a:xfrm>
            <a:off x="863058" y="344488"/>
            <a:ext cx="8229600" cy="1143000"/>
          </a:xfrm>
        </p:spPr>
        <p:txBody>
          <a:bodyPr/>
          <a:lstStyle/>
          <a:p>
            <a:r>
              <a:rPr lang="en-US" dirty="0"/>
              <a:t>Never use alone</a:t>
            </a:r>
          </a:p>
        </p:txBody>
      </p:sp>
      <p:pic>
        <p:nvPicPr>
          <p:cNvPr id="6" name="Content Placeholder 5">
            <a:extLst>
              <a:ext uri="{FF2B5EF4-FFF2-40B4-BE49-F238E27FC236}">
                <a16:creationId xmlns:a16="http://schemas.microsoft.com/office/drawing/2014/main" id="{28735FDC-040F-F1AB-92D2-64B5A8C4C0FA}"/>
              </a:ext>
            </a:extLst>
          </p:cNvPr>
          <p:cNvPicPr>
            <a:picLocks noGrp="1" noChangeAspect="1"/>
          </p:cNvPicPr>
          <p:nvPr>
            <p:ph idx="1"/>
          </p:nvPr>
        </p:nvPicPr>
        <p:blipFill>
          <a:blip r:embed="rId3"/>
          <a:stretch>
            <a:fillRect/>
          </a:stretch>
        </p:blipFill>
        <p:spPr>
          <a:xfrm>
            <a:off x="6340752" y="2620964"/>
            <a:ext cx="4732430" cy="4054191"/>
          </a:xfrm>
        </p:spPr>
      </p:pic>
      <p:pic>
        <p:nvPicPr>
          <p:cNvPr id="6146" name="Picture 2" descr="Banner Image">
            <a:extLst>
              <a:ext uri="{FF2B5EF4-FFF2-40B4-BE49-F238E27FC236}">
                <a16:creationId xmlns:a16="http://schemas.microsoft.com/office/drawing/2014/main" id="{2A506465-EB6B-961E-2054-5BCE5E37D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818" y="1313339"/>
            <a:ext cx="3269444" cy="2333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01DD50-69C8-A56F-2B67-572D365B1ACD}"/>
              </a:ext>
            </a:extLst>
          </p:cNvPr>
          <p:cNvSpPr txBox="1"/>
          <p:nvPr/>
        </p:nvSpPr>
        <p:spPr>
          <a:xfrm>
            <a:off x="1140749" y="3858769"/>
            <a:ext cx="4775752" cy="1477328"/>
          </a:xfrm>
          <a:prstGeom prst="rect">
            <a:avLst/>
          </a:prstGeom>
          <a:noFill/>
        </p:spPr>
        <p:txBody>
          <a:bodyPr wrap="square">
            <a:spAutoFit/>
          </a:bodyPr>
          <a:lstStyle/>
          <a:p>
            <a:pPr algn="l">
              <a:buFont typeface="Arial" panose="020B0604020202020204" pitchFamily="34" charset="0"/>
              <a:buChar char="•"/>
            </a:pPr>
            <a:r>
              <a:rPr lang="en-US" b="1" dirty="0">
                <a:solidFill>
                  <a:srgbClr val="000000"/>
                </a:solidFill>
                <a:latin typeface="Poppins" panose="020B0502040204020203" pitchFamily="2" charset="0"/>
              </a:rPr>
              <a:t>National: 800-484-3731</a:t>
            </a:r>
            <a:endParaRPr lang="en-US" dirty="0">
              <a:solidFill>
                <a:srgbClr val="000000"/>
              </a:solidFill>
              <a:latin typeface="Poppins" panose="020B0502040204020203" pitchFamily="2" charset="0"/>
            </a:endParaRPr>
          </a:p>
          <a:p>
            <a:pPr algn="l">
              <a:buFont typeface="Arial" panose="020B0604020202020204" pitchFamily="34" charset="0"/>
              <a:buChar char="•"/>
            </a:pPr>
            <a:r>
              <a:rPr lang="en-US" b="1" dirty="0">
                <a:solidFill>
                  <a:srgbClr val="000000"/>
                </a:solidFill>
                <a:latin typeface="Poppins" panose="020B0502040204020203" pitchFamily="2" charset="0"/>
              </a:rPr>
              <a:t>Spanish: 800-928-5330</a:t>
            </a:r>
            <a:endParaRPr lang="en-US" dirty="0">
              <a:solidFill>
                <a:srgbClr val="000000"/>
              </a:solidFill>
              <a:latin typeface="Poppins" panose="020B0502040204020203" pitchFamily="2" charset="0"/>
            </a:endParaRPr>
          </a:p>
          <a:p>
            <a:pPr algn="l">
              <a:buFont typeface="Arial" panose="020B0604020202020204" pitchFamily="34" charset="0"/>
              <a:buChar char="•"/>
            </a:pPr>
            <a:r>
              <a:rPr lang="en-US" b="1" dirty="0">
                <a:solidFill>
                  <a:srgbClr val="000000"/>
                </a:solidFill>
                <a:latin typeface="Poppins" panose="020B0502040204020203" pitchFamily="2" charset="0"/>
              </a:rPr>
              <a:t>New England: 800-972-0590</a:t>
            </a:r>
            <a:endParaRPr lang="en-US" dirty="0">
              <a:solidFill>
                <a:srgbClr val="000000"/>
              </a:solidFill>
              <a:latin typeface="Poppins" panose="020B0502040204020203" pitchFamily="2" charset="0"/>
            </a:endParaRPr>
          </a:p>
          <a:p>
            <a:pPr algn="l">
              <a:buFont typeface="Arial" panose="020B0604020202020204" pitchFamily="34" charset="0"/>
              <a:buChar char="•"/>
            </a:pPr>
            <a:r>
              <a:rPr lang="en-US" b="1" dirty="0">
                <a:solidFill>
                  <a:srgbClr val="000000"/>
                </a:solidFill>
                <a:latin typeface="Poppins" panose="020B0502040204020203" pitchFamily="2" charset="0"/>
              </a:rPr>
              <a:t>New York: 800-997-2280</a:t>
            </a:r>
            <a:endParaRPr lang="en-US" dirty="0">
              <a:solidFill>
                <a:srgbClr val="000000"/>
              </a:solidFill>
              <a:latin typeface="Poppins" panose="020B0502040204020203" pitchFamily="2" charset="0"/>
            </a:endParaRPr>
          </a:p>
          <a:p>
            <a:pPr algn="l">
              <a:buFont typeface="Arial" panose="020B0604020202020204" pitchFamily="34" charset="0"/>
              <a:buChar char="•"/>
            </a:pPr>
            <a:r>
              <a:rPr lang="en-US" b="1" dirty="0">
                <a:solidFill>
                  <a:srgbClr val="000000"/>
                </a:solidFill>
                <a:latin typeface="Poppins" panose="020B0502040204020203" pitchFamily="2" charset="0"/>
              </a:rPr>
              <a:t>Mandy: 800-943-0540</a:t>
            </a:r>
            <a:endParaRPr lang="en-US" dirty="0">
              <a:solidFill>
                <a:srgbClr val="000000"/>
              </a:solidFill>
              <a:latin typeface="Poppins" panose="020B0502040204020203" pitchFamily="2" charset="0"/>
            </a:endParaRPr>
          </a:p>
        </p:txBody>
      </p:sp>
      <p:pic>
        <p:nvPicPr>
          <p:cNvPr id="7" name="Picture 6">
            <a:extLst>
              <a:ext uri="{FF2B5EF4-FFF2-40B4-BE49-F238E27FC236}">
                <a16:creationId xmlns:a16="http://schemas.microsoft.com/office/drawing/2014/main" id="{8171C05D-3793-E57C-857F-A0B119120C1B}"/>
              </a:ext>
            </a:extLst>
          </p:cNvPr>
          <p:cNvPicPr>
            <a:picLocks noChangeAspect="1"/>
          </p:cNvPicPr>
          <p:nvPr/>
        </p:nvPicPr>
        <p:blipFill>
          <a:blip r:embed="rId5"/>
          <a:stretch>
            <a:fillRect/>
          </a:stretch>
        </p:blipFill>
        <p:spPr>
          <a:xfrm>
            <a:off x="5916501" y="605917"/>
            <a:ext cx="2895851" cy="2015047"/>
          </a:xfrm>
          <a:prstGeom prst="rect">
            <a:avLst/>
          </a:prstGeom>
        </p:spPr>
      </p:pic>
      <p:pic>
        <p:nvPicPr>
          <p:cNvPr id="9" name="Picture 8">
            <a:extLst>
              <a:ext uri="{FF2B5EF4-FFF2-40B4-BE49-F238E27FC236}">
                <a16:creationId xmlns:a16="http://schemas.microsoft.com/office/drawing/2014/main" id="{66353FBC-9816-0562-11C0-466E2027B346}"/>
              </a:ext>
            </a:extLst>
          </p:cNvPr>
          <p:cNvPicPr>
            <a:picLocks noChangeAspect="1"/>
          </p:cNvPicPr>
          <p:nvPr/>
        </p:nvPicPr>
        <p:blipFill>
          <a:blip r:embed="rId6"/>
          <a:stretch>
            <a:fillRect/>
          </a:stretch>
        </p:blipFill>
        <p:spPr>
          <a:xfrm>
            <a:off x="9092658" y="878431"/>
            <a:ext cx="2895851" cy="1310754"/>
          </a:xfrm>
          <a:prstGeom prst="rect">
            <a:avLst/>
          </a:prstGeom>
        </p:spPr>
      </p:pic>
    </p:spTree>
    <p:extLst>
      <p:ext uri="{BB962C8B-B14F-4D97-AF65-F5344CB8AC3E}">
        <p14:creationId xmlns:p14="http://schemas.microsoft.com/office/powerpoint/2010/main" val="32272091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E91F-9728-E35D-AB2A-A464F64113C8}"/>
              </a:ext>
            </a:extLst>
          </p:cNvPr>
          <p:cNvSpPr>
            <a:spLocks noGrp="1"/>
          </p:cNvSpPr>
          <p:nvPr>
            <p:ph type="title"/>
          </p:nvPr>
        </p:nvSpPr>
        <p:spPr/>
        <p:txBody>
          <a:bodyPr/>
          <a:lstStyle/>
          <a:p>
            <a:r>
              <a:rPr lang="en-US" dirty="0"/>
              <a:t>Who is at high risk of overdose?</a:t>
            </a:r>
          </a:p>
        </p:txBody>
      </p:sp>
      <p:sp>
        <p:nvSpPr>
          <p:cNvPr id="3" name="Content Placeholder 2">
            <a:extLst>
              <a:ext uri="{FF2B5EF4-FFF2-40B4-BE49-F238E27FC236}">
                <a16:creationId xmlns:a16="http://schemas.microsoft.com/office/drawing/2014/main" id="{3B7D9AF4-2A08-D134-1549-A385373D86D3}"/>
              </a:ext>
            </a:extLst>
          </p:cNvPr>
          <p:cNvSpPr>
            <a:spLocks noGrp="1"/>
          </p:cNvSpPr>
          <p:nvPr>
            <p:ph idx="1"/>
          </p:nvPr>
        </p:nvSpPr>
        <p:spPr/>
        <p:txBody>
          <a:bodyPr/>
          <a:lstStyle/>
          <a:p>
            <a:pPr marL="0" indent="0">
              <a:buNone/>
            </a:pPr>
            <a:r>
              <a:rPr lang="en-US" dirty="0"/>
              <a:t>A. Sam is a 20-year-old man who is using heroin IV daily</a:t>
            </a:r>
          </a:p>
          <a:p>
            <a:pPr marL="0" indent="0">
              <a:buNone/>
            </a:pPr>
            <a:r>
              <a:rPr lang="en-US" dirty="0"/>
              <a:t>B. Mateo is a 43-year-old man who has recently been abstinent from cocaine and occasional non-prescribed oxycodone for two months</a:t>
            </a:r>
          </a:p>
          <a:p>
            <a:pPr marL="0" indent="0">
              <a:buNone/>
            </a:pPr>
            <a:r>
              <a:rPr lang="en-US" dirty="0"/>
              <a:t>C. Nikki is a 36-year-old woman recently incarcerated for 6 months and returns to care in your clinic</a:t>
            </a:r>
          </a:p>
          <a:p>
            <a:endParaRPr lang="en-US" dirty="0"/>
          </a:p>
        </p:txBody>
      </p:sp>
    </p:spTree>
    <p:extLst>
      <p:ext uri="{BB962C8B-B14F-4D97-AF65-F5344CB8AC3E}">
        <p14:creationId xmlns:p14="http://schemas.microsoft.com/office/powerpoint/2010/main" val="3303938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1F86-27DC-90D0-50C8-744D10603B6D}"/>
              </a:ext>
            </a:extLst>
          </p:cNvPr>
          <p:cNvSpPr>
            <a:spLocks noGrp="1"/>
          </p:cNvSpPr>
          <p:nvPr>
            <p:ph type="title"/>
          </p:nvPr>
        </p:nvSpPr>
        <p:spPr/>
        <p:txBody>
          <a:bodyPr/>
          <a:lstStyle/>
          <a:p>
            <a:r>
              <a:rPr lang="en-US" dirty="0"/>
              <a:t>Factors that increase risk of overdose</a:t>
            </a:r>
          </a:p>
        </p:txBody>
      </p:sp>
      <p:sp>
        <p:nvSpPr>
          <p:cNvPr id="3" name="Content Placeholder 2">
            <a:extLst>
              <a:ext uri="{FF2B5EF4-FFF2-40B4-BE49-F238E27FC236}">
                <a16:creationId xmlns:a16="http://schemas.microsoft.com/office/drawing/2014/main" id="{582A9542-D1AE-F587-D337-9A21CAF3B66F}"/>
              </a:ext>
            </a:extLst>
          </p:cNvPr>
          <p:cNvSpPr>
            <a:spLocks noGrp="1"/>
          </p:cNvSpPr>
          <p:nvPr>
            <p:ph idx="1"/>
          </p:nvPr>
        </p:nvSpPr>
        <p:spPr/>
        <p:txBody>
          <a:bodyPr/>
          <a:lstStyle/>
          <a:p>
            <a:r>
              <a:rPr lang="en-US" dirty="0"/>
              <a:t>Change in tolerance</a:t>
            </a:r>
          </a:p>
          <a:p>
            <a:pPr lvl="1"/>
            <a:r>
              <a:rPr lang="en-US" dirty="0"/>
              <a:t>Following a period of abstinence</a:t>
            </a:r>
          </a:p>
          <a:p>
            <a:pPr lvl="1"/>
            <a:r>
              <a:rPr lang="en-US" dirty="0"/>
              <a:t>After incarceration</a:t>
            </a:r>
          </a:p>
          <a:p>
            <a:r>
              <a:rPr lang="en-US" dirty="0"/>
              <a:t>Change in supply</a:t>
            </a:r>
          </a:p>
          <a:p>
            <a:pPr lvl="1"/>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“test shot” or “slow shot”</a:t>
            </a:r>
            <a:endParaRPr lang="en-US" dirty="0"/>
          </a:p>
          <a:p>
            <a:r>
              <a:rPr lang="en-US" dirty="0"/>
              <a:t>Effect of mixing substances</a:t>
            </a:r>
          </a:p>
          <a:p>
            <a:pPr lvl="1"/>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Association of fatal overdose with co-occurring substance</a:t>
            </a:r>
          </a:p>
          <a:p>
            <a:pPr marL="457200" lvl="1" indent="0">
              <a:buNone/>
            </a:pPr>
            <a:endParaRPr lang="en-US" dirty="0"/>
          </a:p>
          <a:p>
            <a:endParaRPr lang="en-US" dirty="0"/>
          </a:p>
        </p:txBody>
      </p:sp>
    </p:spTree>
    <p:extLst>
      <p:ext uri="{BB962C8B-B14F-4D97-AF65-F5344CB8AC3E}">
        <p14:creationId xmlns:p14="http://schemas.microsoft.com/office/powerpoint/2010/main" val="1247498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FC70A-34A7-7025-4D0C-BC2972C457BE}"/>
              </a:ext>
            </a:extLst>
          </p:cNvPr>
          <p:cNvSpPr>
            <a:spLocks noGrp="1"/>
          </p:cNvSpPr>
          <p:nvPr>
            <p:ph type="title"/>
          </p:nvPr>
        </p:nvSpPr>
        <p:spPr>
          <a:xfrm>
            <a:off x="1371597" y="222403"/>
            <a:ext cx="10044023" cy="877729"/>
          </a:xfrm>
        </p:spPr>
        <p:txBody>
          <a:bodyPr anchor="ctr">
            <a:normAutofit/>
          </a:bodyPr>
          <a:lstStyle/>
          <a:p>
            <a:r>
              <a:rPr lang="en-US" sz="4000" dirty="0">
                <a:solidFill>
                  <a:srgbClr val="FFFFFF"/>
                </a:solidFill>
              </a:rPr>
              <a:t>DSM 5 Criteria for Substance Use Disorders</a:t>
            </a:r>
          </a:p>
        </p:txBody>
      </p:sp>
      <p:graphicFrame>
        <p:nvGraphicFramePr>
          <p:cNvPr id="4" name="Content Placeholder 3">
            <a:extLst>
              <a:ext uri="{FF2B5EF4-FFF2-40B4-BE49-F238E27FC236}">
                <a16:creationId xmlns:a16="http://schemas.microsoft.com/office/drawing/2014/main" id="{BE082C21-DF8C-EE27-EFAD-D5F791C93EE0}"/>
              </a:ext>
            </a:extLst>
          </p:cNvPr>
          <p:cNvGraphicFramePr>
            <a:graphicFrameLocks noGrp="1"/>
          </p:cNvGraphicFramePr>
          <p:nvPr>
            <p:ph idx="1"/>
            <p:extLst>
              <p:ext uri="{D42A27DB-BD31-4B8C-83A1-F6EECF244321}">
                <p14:modId xmlns:p14="http://schemas.microsoft.com/office/powerpoint/2010/main" val="3977904311"/>
              </p:ext>
            </p:extLst>
          </p:nvPr>
        </p:nvGraphicFramePr>
        <p:xfrm>
          <a:off x="123315" y="1575458"/>
          <a:ext cx="11950698" cy="528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2E2B64C-F687-6F7A-75AF-6AD968779AFB}"/>
              </a:ext>
            </a:extLst>
          </p:cNvPr>
          <p:cNvSpPr txBox="1"/>
          <p:nvPr/>
        </p:nvSpPr>
        <p:spPr>
          <a:xfrm>
            <a:off x="9052215" y="1595701"/>
            <a:ext cx="223736"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F50E96EC-BF21-4C7D-AB1D-BA774CF04485}"/>
              </a:ext>
            </a:extLst>
          </p:cNvPr>
          <p:cNvSpPr txBox="1"/>
          <p:nvPr/>
        </p:nvSpPr>
        <p:spPr>
          <a:xfrm>
            <a:off x="3625279" y="970446"/>
            <a:ext cx="4712476" cy="584775"/>
          </a:xfrm>
          <a:prstGeom prst="rect">
            <a:avLst/>
          </a:prstGeom>
          <a:noFill/>
        </p:spPr>
        <p:txBody>
          <a:bodyPr wrap="square" rtlCol="0">
            <a:spAutoFit/>
          </a:bodyPr>
          <a:lstStyle/>
          <a:p>
            <a:pPr algn="ctr"/>
            <a:r>
              <a:rPr lang="en-US" sz="3200" dirty="0">
                <a:solidFill>
                  <a:schemeClr val="bg1"/>
                </a:solidFill>
              </a:rPr>
              <a:t>3C’s + Dependence</a:t>
            </a:r>
          </a:p>
        </p:txBody>
      </p:sp>
      <p:sp>
        <p:nvSpPr>
          <p:cNvPr id="7" name="TextBox 6">
            <a:extLst>
              <a:ext uri="{FF2B5EF4-FFF2-40B4-BE49-F238E27FC236}">
                <a16:creationId xmlns:a16="http://schemas.microsoft.com/office/drawing/2014/main" id="{B3C17C53-7325-2AFC-B5CA-2E293C9C8295}"/>
              </a:ext>
            </a:extLst>
          </p:cNvPr>
          <p:cNvSpPr txBox="1"/>
          <p:nvPr/>
        </p:nvSpPr>
        <p:spPr>
          <a:xfrm>
            <a:off x="9387191" y="3677055"/>
            <a:ext cx="2681494" cy="923330"/>
          </a:xfrm>
          <a:prstGeom prst="rect">
            <a:avLst/>
          </a:prstGeom>
          <a:noFill/>
          <a:ln>
            <a:solidFill>
              <a:srgbClr val="002060"/>
            </a:solidFill>
          </a:ln>
        </p:spPr>
        <p:txBody>
          <a:bodyPr wrap="square" rtlCol="0">
            <a:spAutoFit/>
          </a:bodyPr>
          <a:lstStyle/>
          <a:p>
            <a:r>
              <a:rPr lang="en-US" dirty="0"/>
              <a:t>2-3 = Mild</a:t>
            </a:r>
          </a:p>
          <a:p>
            <a:r>
              <a:rPr lang="en-US" dirty="0"/>
              <a:t>4-5 = Moderate</a:t>
            </a:r>
          </a:p>
          <a:p>
            <a:r>
              <a:rPr lang="en-US" dirty="0"/>
              <a:t>6+ = Severe</a:t>
            </a:r>
          </a:p>
        </p:txBody>
      </p:sp>
      <p:sp>
        <p:nvSpPr>
          <p:cNvPr id="8" name="TextBox 7">
            <a:extLst>
              <a:ext uri="{FF2B5EF4-FFF2-40B4-BE49-F238E27FC236}">
                <a16:creationId xmlns:a16="http://schemas.microsoft.com/office/drawing/2014/main" id="{107D5976-DD2F-D36E-EB6C-691E43384582}"/>
              </a:ext>
            </a:extLst>
          </p:cNvPr>
          <p:cNvSpPr txBox="1"/>
          <p:nvPr/>
        </p:nvSpPr>
        <p:spPr>
          <a:xfrm>
            <a:off x="9387191" y="4620622"/>
            <a:ext cx="2681494" cy="1200329"/>
          </a:xfrm>
          <a:prstGeom prst="rect">
            <a:avLst/>
          </a:prstGeom>
          <a:noFill/>
          <a:ln>
            <a:solidFill>
              <a:srgbClr val="002060"/>
            </a:solidFill>
          </a:ln>
        </p:spPr>
        <p:txBody>
          <a:bodyPr wrap="square" rtlCol="0">
            <a:spAutoFit/>
          </a:bodyPr>
          <a:lstStyle/>
          <a:p>
            <a:r>
              <a:rPr lang="en-US" dirty="0"/>
              <a:t>Early remission = no use &lt;12 months</a:t>
            </a:r>
          </a:p>
          <a:p>
            <a:r>
              <a:rPr lang="en-US" dirty="0"/>
              <a:t>Sustained remission = no use &gt;12 months</a:t>
            </a:r>
          </a:p>
        </p:txBody>
      </p:sp>
    </p:spTree>
    <p:extLst>
      <p:ext uri="{BB962C8B-B14F-4D97-AF65-F5344CB8AC3E}">
        <p14:creationId xmlns:p14="http://schemas.microsoft.com/office/powerpoint/2010/main" val="20907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F72E-A308-3AB9-9A89-F9082F0A0C63}"/>
              </a:ext>
            </a:extLst>
          </p:cNvPr>
          <p:cNvSpPr>
            <a:spLocks noGrp="1"/>
          </p:cNvSpPr>
          <p:nvPr>
            <p:ph type="title"/>
          </p:nvPr>
        </p:nvSpPr>
        <p:spPr/>
        <p:txBody>
          <a:bodyPr/>
          <a:lstStyle/>
          <a:p>
            <a:r>
              <a:rPr lang="en-US" dirty="0"/>
              <a:t>Drug Supply</a:t>
            </a:r>
          </a:p>
        </p:txBody>
      </p:sp>
      <p:pic>
        <p:nvPicPr>
          <p:cNvPr id="5" name="Content Placeholder 4">
            <a:extLst>
              <a:ext uri="{FF2B5EF4-FFF2-40B4-BE49-F238E27FC236}">
                <a16:creationId xmlns:a16="http://schemas.microsoft.com/office/drawing/2014/main" id="{9F3F4E9C-613C-C09F-8040-5ACC579A76DE}"/>
              </a:ext>
            </a:extLst>
          </p:cNvPr>
          <p:cNvPicPr>
            <a:picLocks noGrp="1" noChangeAspect="1"/>
          </p:cNvPicPr>
          <p:nvPr>
            <p:ph idx="1"/>
          </p:nvPr>
        </p:nvPicPr>
        <p:blipFill rotWithShape="1">
          <a:blip r:embed="rId3"/>
          <a:srcRect r="28670"/>
          <a:stretch/>
        </p:blipFill>
        <p:spPr>
          <a:xfrm>
            <a:off x="989045" y="2631233"/>
            <a:ext cx="5030756" cy="3860004"/>
          </a:xfrm>
        </p:spPr>
      </p:pic>
      <p:sp>
        <p:nvSpPr>
          <p:cNvPr id="6" name="TextBox 5">
            <a:extLst>
              <a:ext uri="{FF2B5EF4-FFF2-40B4-BE49-F238E27FC236}">
                <a16:creationId xmlns:a16="http://schemas.microsoft.com/office/drawing/2014/main" id="{7DF8C6E6-9F93-F6B8-B765-D9D41F6F6378}"/>
              </a:ext>
            </a:extLst>
          </p:cNvPr>
          <p:cNvSpPr txBox="1"/>
          <p:nvPr/>
        </p:nvSpPr>
        <p:spPr>
          <a:xfrm>
            <a:off x="9706558" y="6119408"/>
            <a:ext cx="4114800" cy="369332"/>
          </a:xfrm>
          <a:prstGeom prst="rect">
            <a:avLst/>
          </a:prstGeom>
          <a:noFill/>
        </p:spPr>
        <p:txBody>
          <a:bodyPr wrap="square" rtlCol="0">
            <a:spAutoFit/>
          </a:bodyPr>
          <a:lstStyle/>
          <a:p>
            <a:r>
              <a:rPr lang="en-US" dirty="0">
                <a:hlinkClick r:id="rId4"/>
              </a:rPr>
              <a:t>DrugsData.org</a:t>
            </a:r>
            <a:endParaRPr lang="en-US" dirty="0"/>
          </a:p>
        </p:txBody>
      </p:sp>
      <p:pic>
        <p:nvPicPr>
          <p:cNvPr id="8" name="Picture 7">
            <a:extLst>
              <a:ext uri="{FF2B5EF4-FFF2-40B4-BE49-F238E27FC236}">
                <a16:creationId xmlns:a16="http://schemas.microsoft.com/office/drawing/2014/main" id="{A4CC87F2-79F6-C528-E274-659B5B6FB8AE}"/>
              </a:ext>
            </a:extLst>
          </p:cNvPr>
          <p:cNvPicPr>
            <a:picLocks noChangeAspect="1"/>
          </p:cNvPicPr>
          <p:nvPr/>
        </p:nvPicPr>
        <p:blipFill>
          <a:blip r:embed="rId5"/>
          <a:stretch>
            <a:fillRect/>
          </a:stretch>
        </p:blipFill>
        <p:spPr>
          <a:xfrm>
            <a:off x="989046" y="1544318"/>
            <a:ext cx="3635055" cy="967824"/>
          </a:xfrm>
          <a:prstGeom prst="rect">
            <a:avLst/>
          </a:prstGeom>
        </p:spPr>
      </p:pic>
      <p:graphicFrame>
        <p:nvGraphicFramePr>
          <p:cNvPr id="9" name="Table 8">
            <a:extLst>
              <a:ext uri="{FF2B5EF4-FFF2-40B4-BE49-F238E27FC236}">
                <a16:creationId xmlns:a16="http://schemas.microsoft.com/office/drawing/2014/main" id="{B4917656-FF63-527C-569D-5F7E74A65F9D}"/>
              </a:ext>
            </a:extLst>
          </p:cNvPr>
          <p:cNvGraphicFramePr>
            <a:graphicFrameLocks/>
          </p:cNvGraphicFramePr>
          <p:nvPr/>
        </p:nvGraphicFramePr>
        <p:xfrm>
          <a:off x="6209907" y="1530693"/>
          <a:ext cx="5782068" cy="3765390"/>
        </p:xfrm>
        <a:graphic>
          <a:graphicData uri="http://schemas.openxmlformats.org/drawingml/2006/table">
            <a:tbl>
              <a:tblPr firstRow="1" bandRow="1">
                <a:tableStyleId>{5C22544A-7EE6-4342-B048-85BDC9FD1C3A}</a:tableStyleId>
              </a:tblPr>
              <a:tblGrid>
                <a:gridCol w="2130236">
                  <a:extLst>
                    <a:ext uri="{9D8B030D-6E8A-4147-A177-3AD203B41FA5}">
                      <a16:colId xmlns:a16="http://schemas.microsoft.com/office/drawing/2014/main" val="3214739527"/>
                    </a:ext>
                  </a:extLst>
                </a:gridCol>
                <a:gridCol w="3651832">
                  <a:extLst>
                    <a:ext uri="{9D8B030D-6E8A-4147-A177-3AD203B41FA5}">
                      <a16:colId xmlns:a16="http://schemas.microsoft.com/office/drawing/2014/main" val="3589328560"/>
                    </a:ext>
                  </a:extLst>
                </a:gridCol>
              </a:tblGrid>
              <a:tr h="411209">
                <a:tc>
                  <a:txBody>
                    <a:bodyPr/>
                    <a:lstStyle/>
                    <a:p>
                      <a:r>
                        <a:rPr lang="en-US" sz="2000" dirty="0"/>
                        <a:t>Sold As</a:t>
                      </a:r>
                    </a:p>
                  </a:txBody>
                  <a:tcPr/>
                </a:tc>
                <a:tc>
                  <a:txBody>
                    <a:bodyPr/>
                    <a:lstStyle/>
                    <a:p>
                      <a:r>
                        <a:rPr lang="en-US" sz="2000" dirty="0"/>
                        <a:t>Concern for</a:t>
                      </a:r>
                    </a:p>
                  </a:txBody>
                  <a:tcPr/>
                </a:tc>
                <a:extLst>
                  <a:ext uri="{0D108BD9-81ED-4DB2-BD59-A6C34878D82A}">
                    <a16:rowId xmlns:a16="http://schemas.microsoft.com/office/drawing/2014/main" val="1187998830"/>
                  </a:ext>
                </a:extLst>
              </a:tr>
              <a:tr h="709757">
                <a:tc>
                  <a:txBody>
                    <a:bodyPr/>
                    <a:lstStyle/>
                    <a:p>
                      <a:r>
                        <a:rPr lang="en-US" sz="2000" dirty="0"/>
                        <a:t>Heroin/“Dope”</a:t>
                      </a:r>
                    </a:p>
                  </a:txBody>
                  <a:tcPr/>
                </a:tc>
                <a:tc>
                  <a:txBody>
                    <a:bodyPr/>
                    <a:lstStyle/>
                    <a:p>
                      <a:r>
                        <a:rPr lang="en-US" sz="2000" dirty="0"/>
                        <a:t>Fentanyl, Fentanyl- analogues, xylazine, tramadol</a:t>
                      </a:r>
                    </a:p>
                  </a:txBody>
                  <a:tcPr/>
                </a:tc>
                <a:extLst>
                  <a:ext uri="{0D108BD9-81ED-4DB2-BD59-A6C34878D82A}">
                    <a16:rowId xmlns:a16="http://schemas.microsoft.com/office/drawing/2014/main" val="592542130"/>
                  </a:ext>
                </a:extLst>
              </a:tr>
              <a:tr h="411209">
                <a:tc>
                  <a:txBody>
                    <a:bodyPr/>
                    <a:lstStyle/>
                    <a:p>
                      <a:r>
                        <a:rPr lang="en-US" sz="2000" dirty="0"/>
                        <a:t>Percocet</a:t>
                      </a:r>
                    </a:p>
                  </a:txBody>
                  <a:tcPr/>
                </a:tc>
                <a:tc>
                  <a:txBody>
                    <a:bodyPr/>
                    <a:lstStyle/>
                    <a:p>
                      <a:r>
                        <a:rPr lang="en-US" sz="2000" dirty="0"/>
                        <a:t>Fentanyl</a:t>
                      </a:r>
                    </a:p>
                  </a:txBody>
                  <a:tcPr/>
                </a:tc>
                <a:extLst>
                  <a:ext uri="{0D108BD9-81ED-4DB2-BD59-A6C34878D82A}">
                    <a16:rowId xmlns:a16="http://schemas.microsoft.com/office/drawing/2014/main" val="1685892421"/>
                  </a:ext>
                </a:extLst>
              </a:tr>
              <a:tr h="709757">
                <a:tc>
                  <a:txBody>
                    <a:bodyPr/>
                    <a:lstStyle/>
                    <a:p>
                      <a:r>
                        <a:rPr lang="en-US" sz="2000" dirty="0"/>
                        <a:t>Xanax</a:t>
                      </a:r>
                    </a:p>
                  </a:txBody>
                  <a:tcPr/>
                </a:tc>
                <a:tc>
                  <a:txBody>
                    <a:bodyPr/>
                    <a:lstStyle/>
                    <a:p>
                      <a:r>
                        <a:rPr lang="en-US" sz="2000" dirty="0" err="1">
                          <a:sym typeface="Wingdings" pitchFamily="2" charset="2"/>
                        </a:rPr>
                        <a:t>Clonazolam</a:t>
                      </a:r>
                      <a:r>
                        <a:rPr lang="en-US" sz="2000" dirty="0">
                          <a:sym typeface="Wingdings" pitchFamily="2" charset="2"/>
                        </a:rPr>
                        <a:t>, etizolam, </a:t>
                      </a:r>
                      <a:r>
                        <a:rPr lang="en-US" sz="2000" dirty="0" err="1">
                          <a:sym typeface="Wingdings" pitchFamily="2" charset="2"/>
                        </a:rPr>
                        <a:t>bromazolam</a:t>
                      </a:r>
                      <a:r>
                        <a:rPr lang="en-US" sz="2000" dirty="0">
                          <a:sym typeface="Wingdings" pitchFamily="2" charset="2"/>
                        </a:rPr>
                        <a:t>, </a:t>
                      </a:r>
                      <a:r>
                        <a:rPr lang="en-US" sz="2000" dirty="0" err="1">
                          <a:sym typeface="Wingdings" pitchFamily="2" charset="2"/>
                        </a:rPr>
                        <a:t>flualprazolam</a:t>
                      </a:r>
                      <a:endParaRPr lang="en-US" sz="2000" dirty="0"/>
                    </a:p>
                  </a:txBody>
                  <a:tcPr/>
                </a:tc>
                <a:extLst>
                  <a:ext uri="{0D108BD9-81ED-4DB2-BD59-A6C34878D82A}">
                    <a16:rowId xmlns:a16="http://schemas.microsoft.com/office/drawing/2014/main" val="814603120"/>
                  </a:ext>
                </a:extLst>
              </a:tr>
              <a:tr h="411209">
                <a:tc>
                  <a:txBody>
                    <a:bodyPr/>
                    <a:lstStyle/>
                    <a:p>
                      <a:r>
                        <a:rPr lang="en-US" sz="2000" dirty="0"/>
                        <a:t>Adderall</a:t>
                      </a:r>
                    </a:p>
                  </a:txBody>
                  <a:tcPr/>
                </a:tc>
                <a:tc>
                  <a:txBody>
                    <a:bodyPr/>
                    <a:lstStyle/>
                    <a:p>
                      <a:r>
                        <a:rPr lang="en-US" sz="2000" dirty="0"/>
                        <a:t>Methamphetamine, caffeine</a:t>
                      </a:r>
                    </a:p>
                  </a:txBody>
                  <a:tcPr/>
                </a:tc>
                <a:extLst>
                  <a:ext uri="{0D108BD9-81ED-4DB2-BD59-A6C34878D82A}">
                    <a16:rowId xmlns:a16="http://schemas.microsoft.com/office/drawing/2014/main" val="218589195"/>
                  </a:ext>
                </a:extLst>
              </a:tr>
              <a:tr h="411209">
                <a:tc>
                  <a:txBody>
                    <a:bodyPr/>
                    <a:lstStyle/>
                    <a:p>
                      <a:r>
                        <a:rPr lang="en-US" sz="2000" dirty="0"/>
                        <a:t>Crack</a:t>
                      </a:r>
                    </a:p>
                  </a:txBody>
                  <a:tcPr/>
                </a:tc>
                <a:tc>
                  <a:txBody>
                    <a:bodyPr/>
                    <a:lstStyle/>
                    <a:p>
                      <a:r>
                        <a:rPr lang="en-US" sz="2000" dirty="0"/>
                        <a:t>Cocaine, levamisole</a:t>
                      </a:r>
                    </a:p>
                  </a:txBody>
                  <a:tcPr/>
                </a:tc>
                <a:extLst>
                  <a:ext uri="{0D108BD9-81ED-4DB2-BD59-A6C34878D82A}">
                    <a16:rowId xmlns:a16="http://schemas.microsoft.com/office/drawing/2014/main" val="3569714108"/>
                  </a:ext>
                </a:extLst>
              </a:tr>
              <a:tr h="411209">
                <a:tc>
                  <a:txBody>
                    <a:bodyPr/>
                    <a:lstStyle/>
                    <a:p>
                      <a:r>
                        <a:rPr lang="en-US" sz="2000" dirty="0"/>
                        <a:t>Ecstasy/MDMA</a:t>
                      </a:r>
                    </a:p>
                  </a:txBody>
                  <a:tcPr/>
                </a:tc>
                <a:tc>
                  <a:txBody>
                    <a:bodyPr/>
                    <a:lstStyle/>
                    <a:p>
                      <a:r>
                        <a:rPr lang="en-US" sz="2000" dirty="0"/>
                        <a:t>MDA, methamphetamine, caffeine</a:t>
                      </a:r>
                    </a:p>
                  </a:txBody>
                  <a:tcPr/>
                </a:tc>
                <a:extLst>
                  <a:ext uri="{0D108BD9-81ED-4DB2-BD59-A6C34878D82A}">
                    <a16:rowId xmlns:a16="http://schemas.microsoft.com/office/drawing/2014/main" val="1843863000"/>
                  </a:ext>
                </a:extLst>
              </a:tr>
            </a:tbl>
          </a:graphicData>
        </a:graphic>
      </p:graphicFrame>
      <p:pic>
        <p:nvPicPr>
          <p:cNvPr id="11" name="Picture 10">
            <a:extLst>
              <a:ext uri="{FF2B5EF4-FFF2-40B4-BE49-F238E27FC236}">
                <a16:creationId xmlns:a16="http://schemas.microsoft.com/office/drawing/2014/main" id="{A845E0E2-9E0A-3FEA-7DC7-C5AA71BBAC0E}"/>
              </a:ext>
            </a:extLst>
          </p:cNvPr>
          <p:cNvPicPr>
            <a:picLocks noChangeAspect="1"/>
          </p:cNvPicPr>
          <p:nvPr/>
        </p:nvPicPr>
        <p:blipFill>
          <a:blip r:embed="rId6"/>
          <a:stretch>
            <a:fillRect/>
          </a:stretch>
        </p:blipFill>
        <p:spPr>
          <a:xfrm>
            <a:off x="6209907" y="4679551"/>
            <a:ext cx="5806943" cy="647756"/>
          </a:xfrm>
          <a:prstGeom prst="rect">
            <a:avLst/>
          </a:prstGeom>
        </p:spPr>
      </p:pic>
      <p:pic>
        <p:nvPicPr>
          <p:cNvPr id="15" name="Picture 14">
            <a:extLst>
              <a:ext uri="{FF2B5EF4-FFF2-40B4-BE49-F238E27FC236}">
                <a16:creationId xmlns:a16="http://schemas.microsoft.com/office/drawing/2014/main" id="{28D6D2BA-3685-EEC7-2D66-1678985FF267}"/>
              </a:ext>
            </a:extLst>
          </p:cNvPr>
          <p:cNvPicPr>
            <a:picLocks noChangeAspect="1"/>
          </p:cNvPicPr>
          <p:nvPr/>
        </p:nvPicPr>
        <p:blipFill>
          <a:blip r:embed="rId7"/>
          <a:stretch>
            <a:fillRect/>
          </a:stretch>
        </p:blipFill>
        <p:spPr>
          <a:xfrm>
            <a:off x="6209907" y="3783274"/>
            <a:ext cx="5982093" cy="655377"/>
          </a:xfrm>
          <a:prstGeom prst="rect">
            <a:avLst/>
          </a:prstGeom>
        </p:spPr>
      </p:pic>
    </p:spTree>
    <p:extLst>
      <p:ext uri="{BB962C8B-B14F-4D97-AF65-F5344CB8AC3E}">
        <p14:creationId xmlns:p14="http://schemas.microsoft.com/office/powerpoint/2010/main" val="41749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D568-A8FA-468C-0BE4-28B76AB23824}"/>
              </a:ext>
            </a:extLst>
          </p:cNvPr>
          <p:cNvSpPr>
            <a:spLocks noGrp="1"/>
          </p:cNvSpPr>
          <p:nvPr>
            <p:ph type="title"/>
          </p:nvPr>
        </p:nvSpPr>
        <p:spPr>
          <a:xfrm>
            <a:off x="989045" y="304801"/>
            <a:ext cx="9050305" cy="1325563"/>
          </a:xfrm>
        </p:spPr>
        <p:txBody>
          <a:bodyPr/>
          <a:lstStyle/>
          <a:p>
            <a:r>
              <a:rPr lang="en-US" dirty="0"/>
              <a:t>Drug contamination</a:t>
            </a:r>
          </a:p>
        </p:txBody>
      </p:sp>
      <p:sp>
        <p:nvSpPr>
          <p:cNvPr id="10" name="Content Placeholder 9">
            <a:extLst>
              <a:ext uri="{FF2B5EF4-FFF2-40B4-BE49-F238E27FC236}">
                <a16:creationId xmlns:a16="http://schemas.microsoft.com/office/drawing/2014/main" id="{362A33DA-EB03-4DCE-3C58-C25A1659CAD5}"/>
              </a:ext>
            </a:extLst>
          </p:cNvPr>
          <p:cNvSpPr>
            <a:spLocks noGrp="1"/>
          </p:cNvSpPr>
          <p:nvPr>
            <p:ph sz="half" idx="1"/>
          </p:nvPr>
        </p:nvSpPr>
        <p:spPr>
          <a:xfrm>
            <a:off x="4911012" y="1539874"/>
            <a:ext cx="5744547" cy="4525963"/>
          </a:xfrm>
        </p:spPr>
        <p:txBody>
          <a:bodyPr/>
          <a:lstStyle/>
          <a:p>
            <a:r>
              <a:rPr lang="en-US" dirty="0"/>
              <a:t>Fentanyl analogues</a:t>
            </a:r>
          </a:p>
          <a:p>
            <a:endParaRPr lang="en-US" dirty="0"/>
          </a:p>
          <a:p>
            <a:r>
              <a:rPr lang="en-US" dirty="0"/>
              <a:t>Benzodiazepine analogues</a:t>
            </a:r>
          </a:p>
          <a:p>
            <a:endParaRPr lang="en-US" dirty="0"/>
          </a:p>
          <a:p>
            <a:r>
              <a:rPr lang="en-US" dirty="0"/>
              <a:t>Xylazine (alpha-agonist)</a:t>
            </a:r>
          </a:p>
          <a:p>
            <a:endParaRPr lang="en-US" dirty="0"/>
          </a:p>
          <a:p>
            <a:r>
              <a:rPr lang="en-US" dirty="0"/>
              <a:t>Levamisole (anti-</a:t>
            </a:r>
            <a:r>
              <a:rPr lang="en-US" dirty="0" err="1"/>
              <a:t>helmith</a:t>
            </a:r>
            <a:r>
              <a:rPr lang="en-US" dirty="0"/>
              <a:t>)</a:t>
            </a:r>
          </a:p>
        </p:txBody>
      </p:sp>
      <p:pic>
        <p:nvPicPr>
          <p:cNvPr id="5" name="Content Placeholder 8" descr="A picture containing text, plaque, screenshot&#10;&#10;Description automatically generated">
            <a:extLst>
              <a:ext uri="{FF2B5EF4-FFF2-40B4-BE49-F238E27FC236}">
                <a16:creationId xmlns:a16="http://schemas.microsoft.com/office/drawing/2014/main" id="{E9B150F0-EC87-F607-0C8F-CAAAC2DF1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045" y="1539875"/>
            <a:ext cx="3496306" cy="4525963"/>
          </a:xfrm>
          <a:prstGeom prst="rect">
            <a:avLst/>
          </a:prstGeom>
        </p:spPr>
      </p:pic>
    </p:spTree>
    <p:extLst>
      <p:ext uri="{BB962C8B-B14F-4D97-AF65-F5344CB8AC3E}">
        <p14:creationId xmlns:p14="http://schemas.microsoft.com/office/powerpoint/2010/main" val="2087517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2C4F-93DE-172D-CF2F-E89A01498F12}"/>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0280EE4D-07D3-694C-DB9A-59E90A2E110B}"/>
              </a:ext>
            </a:extLst>
          </p:cNvPr>
          <p:cNvSpPr>
            <a:spLocks noGrp="1"/>
          </p:cNvSpPr>
          <p:nvPr>
            <p:ph sz="half" idx="1"/>
          </p:nvPr>
        </p:nvSpPr>
        <p:spPr>
          <a:xfrm>
            <a:off x="838200" y="1825625"/>
            <a:ext cx="10017034" cy="4351338"/>
          </a:xfrm>
        </p:spPr>
        <p:txBody>
          <a:bodyPr/>
          <a:lstStyle/>
          <a:p>
            <a:pPr marL="0" indent="0">
              <a:buNone/>
            </a:pPr>
            <a:r>
              <a:rPr lang="en-US" dirty="0"/>
              <a:t>For Kira, continued engagement in a judgement-free destigmatized environment and remaining on buprenorphine IS harm reduction and reduces her risk. </a:t>
            </a:r>
          </a:p>
          <a:p>
            <a:pPr marL="0" indent="0">
              <a:buNone/>
            </a:pPr>
            <a:r>
              <a:rPr lang="en-US" dirty="0"/>
              <a:t>She feels welcome and sees you 4 weeks later. </a:t>
            </a:r>
          </a:p>
        </p:txBody>
      </p:sp>
    </p:spTree>
    <p:extLst>
      <p:ext uri="{BB962C8B-B14F-4D97-AF65-F5344CB8AC3E}">
        <p14:creationId xmlns:p14="http://schemas.microsoft.com/office/powerpoint/2010/main" val="1963449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B84B-ACA1-22D3-71AD-7338EE41B6FF}"/>
              </a:ext>
            </a:extLst>
          </p:cNvPr>
          <p:cNvSpPr>
            <a:spLocks noGrp="1"/>
          </p:cNvSpPr>
          <p:nvPr>
            <p:ph type="title"/>
          </p:nvPr>
        </p:nvSpPr>
        <p:spPr>
          <a:xfrm>
            <a:off x="838200" y="356820"/>
            <a:ext cx="10515600" cy="1325563"/>
          </a:xfrm>
        </p:spPr>
        <p:txBody>
          <a:bodyPr/>
          <a:lstStyle/>
          <a:p>
            <a:r>
              <a:rPr lang="en-US" dirty="0"/>
              <a:t>How can we reduce harm?</a:t>
            </a:r>
          </a:p>
        </p:txBody>
      </p:sp>
      <p:sp>
        <p:nvSpPr>
          <p:cNvPr id="3" name="Content Placeholder 2">
            <a:extLst>
              <a:ext uri="{FF2B5EF4-FFF2-40B4-BE49-F238E27FC236}">
                <a16:creationId xmlns:a16="http://schemas.microsoft.com/office/drawing/2014/main" id="{96A6B548-1871-7A77-EC2F-26AAE4528607}"/>
              </a:ext>
            </a:extLst>
          </p:cNvPr>
          <p:cNvSpPr>
            <a:spLocks noGrp="1"/>
          </p:cNvSpPr>
          <p:nvPr>
            <p:ph idx="1"/>
          </p:nvPr>
        </p:nvSpPr>
        <p:spPr>
          <a:xfrm>
            <a:off x="838200" y="1654175"/>
            <a:ext cx="6442710" cy="4351338"/>
          </a:xfrm>
        </p:spPr>
        <p:txBody>
          <a:bodyPr>
            <a:normAutofit/>
          </a:bodyPr>
          <a:lstStyle/>
          <a:p>
            <a:r>
              <a:rPr lang="en-US" sz="3200" dirty="0">
                <a:solidFill>
                  <a:schemeClr val="bg2">
                    <a:lumMod val="90000"/>
                  </a:schemeClr>
                </a:solidFill>
              </a:rPr>
              <a:t>Prevent overdose</a:t>
            </a:r>
          </a:p>
          <a:p>
            <a:r>
              <a:rPr lang="en-US" sz="3200" dirty="0"/>
              <a:t>Prevent and treat infection</a:t>
            </a:r>
          </a:p>
          <a:p>
            <a:r>
              <a:rPr lang="en-US" sz="3200" dirty="0">
                <a:solidFill>
                  <a:schemeClr val="bg2">
                    <a:lumMod val="90000"/>
                  </a:schemeClr>
                </a:solidFill>
              </a:rPr>
              <a:t>Provide harm reduction supplies</a:t>
            </a:r>
          </a:p>
          <a:p>
            <a:pPr lvl="1"/>
            <a:r>
              <a:rPr lang="en-US" sz="2800" dirty="0">
                <a:solidFill>
                  <a:schemeClr val="bg2">
                    <a:lumMod val="90000"/>
                  </a:schemeClr>
                </a:solidFill>
              </a:rPr>
              <a:t>Discuss safer use</a:t>
            </a:r>
          </a:p>
        </p:txBody>
      </p:sp>
      <p:sp>
        <p:nvSpPr>
          <p:cNvPr id="7" name="TextBox 6">
            <a:extLst>
              <a:ext uri="{FF2B5EF4-FFF2-40B4-BE49-F238E27FC236}">
                <a16:creationId xmlns:a16="http://schemas.microsoft.com/office/drawing/2014/main" id="{77C66566-6BB1-B403-865E-95AD4460F47E}"/>
              </a:ext>
            </a:extLst>
          </p:cNvPr>
          <p:cNvSpPr txBox="1"/>
          <p:nvPr/>
        </p:nvSpPr>
        <p:spPr>
          <a:xfrm>
            <a:off x="838200" y="5626100"/>
            <a:ext cx="5551170" cy="923330"/>
          </a:xfrm>
          <a:prstGeom prst="rect">
            <a:avLst/>
          </a:prstGeom>
          <a:noFill/>
        </p:spPr>
        <p:txBody>
          <a:bodyPr wrap="square">
            <a:spAutoFit/>
          </a:bodyPr>
          <a:lstStyle/>
          <a:p>
            <a:r>
              <a:rPr lang="en-US" dirty="0"/>
              <a:t>Adapted from Taylor et al “Integrating Harm Reduction into Outpatient Opioid Use Disorder Treatment Settings” 2021</a:t>
            </a:r>
          </a:p>
        </p:txBody>
      </p:sp>
      <p:graphicFrame>
        <p:nvGraphicFramePr>
          <p:cNvPr id="8" name="Content Placeholder 3">
            <a:extLst>
              <a:ext uri="{FF2B5EF4-FFF2-40B4-BE49-F238E27FC236}">
                <a16:creationId xmlns:a16="http://schemas.microsoft.com/office/drawing/2014/main" id="{3150B5FC-133F-4419-3E01-C9B5F04C6128}"/>
              </a:ext>
            </a:extLst>
          </p:cNvPr>
          <p:cNvGraphicFramePr>
            <a:graphicFrameLocks/>
          </p:cNvGraphicFramePr>
          <p:nvPr/>
        </p:nvGraphicFramePr>
        <p:xfrm>
          <a:off x="6886575" y="1644918"/>
          <a:ext cx="486156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91420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48192-20BF-412B-D864-2F62EB4DDD7D}"/>
              </a:ext>
            </a:extLst>
          </p:cNvPr>
          <p:cNvSpPr>
            <a:spLocks noGrp="1"/>
          </p:cNvSpPr>
          <p:nvPr>
            <p:ph type="title"/>
          </p:nvPr>
        </p:nvSpPr>
        <p:spPr/>
        <p:txBody>
          <a:bodyPr anchor="ctr">
            <a:normAutofit/>
          </a:bodyPr>
          <a:lstStyle/>
          <a:p>
            <a:r>
              <a:rPr lang="en-US" dirty="0"/>
              <a:t>Screen and Prevent</a:t>
            </a:r>
          </a:p>
        </p:txBody>
      </p:sp>
      <p:sp>
        <p:nvSpPr>
          <p:cNvPr id="9" name="Text Placeholder 2">
            <a:extLst>
              <a:ext uri="{FF2B5EF4-FFF2-40B4-BE49-F238E27FC236}">
                <a16:creationId xmlns:a16="http://schemas.microsoft.com/office/drawing/2014/main" id="{6A03D741-2F25-A5D3-B278-FCCEDA96CA7A}"/>
              </a:ext>
            </a:extLst>
          </p:cNvPr>
          <p:cNvSpPr>
            <a:spLocks noGrp="1"/>
          </p:cNvSpPr>
          <p:nvPr>
            <p:ph type="body" idx="1"/>
          </p:nvPr>
        </p:nvSpPr>
        <p:spPr>
          <a:xfrm>
            <a:off x="969965" y="1219200"/>
            <a:ext cx="3868340" cy="823912"/>
          </a:xfrm>
        </p:spPr>
        <p:txBody>
          <a:bodyPr/>
          <a:lstStyle/>
          <a:p>
            <a:r>
              <a:rPr lang="en-US" dirty="0"/>
              <a:t>Labs</a:t>
            </a:r>
          </a:p>
        </p:txBody>
      </p:sp>
      <p:sp>
        <p:nvSpPr>
          <p:cNvPr id="3" name="Content Placeholder 2">
            <a:extLst>
              <a:ext uri="{FF2B5EF4-FFF2-40B4-BE49-F238E27FC236}">
                <a16:creationId xmlns:a16="http://schemas.microsoft.com/office/drawing/2014/main" id="{CB6F5983-93BE-A727-EBA1-4785D960C529}"/>
              </a:ext>
            </a:extLst>
          </p:cNvPr>
          <p:cNvSpPr>
            <a:spLocks noGrp="1"/>
          </p:cNvSpPr>
          <p:nvPr>
            <p:ph sz="half" idx="2"/>
          </p:nvPr>
        </p:nvSpPr>
        <p:spPr>
          <a:xfrm>
            <a:off x="969964" y="2043112"/>
            <a:ext cx="4790755" cy="3684588"/>
          </a:xfrm>
        </p:spPr>
        <p:txBody>
          <a:bodyPr>
            <a:normAutofit fontScale="85000" lnSpcReduction="20000"/>
          </a:bodyPr>
          <a:lstStyle/>
          <a:p>
            <a:r>
              <a:rPr lang="en-US" dirty="0"/>
              <a:t>CMP</a:t>
            </a:r>
          </a:p>
          <a:p>
            <a:r>
              <a:rPr lang="en-US" dirty="0" err="1"/>
              <a:t>bhCG</a:t>
            </a:r>
            <a:endParaRPr lang="en-US" dirty="0"/>
          </a:p>
          <a:p>
            <a:r>
              <a:rPr lang="en-US" dirty="0"/>
              <a:t>HIV (Ab/Ag)</a:t>
            </a:r>
          </a:p>
          <a:p>
            <a:r>
              <a:rPr lang="en-US" dirty="0"/>
              <a:t>Hep C Ab (with reflex to PCR VL)</a:t>
            </a:r>
          </a:p>
          <a:p>
            <a:r>
              <a:rPr lang="en-US" dirty="0"/>
              <a:t>Hep B </a:t>
            </a:r>
            <a:r>
              <a:rPr lang="en-US" dirty="0" err="1"/>
              <a:t>sAb</a:t>
            </a:r>
            <a:r>
              <a:rPr lang="en-US" dirty="0"/>
              <a:t>, </a:t>
            </a:r>
            <a:r>
              <a:rPr lang="en-US" dirty="0" err="1"/>
              <a:t>sAg</a:t>
            </a:r>
            <a:r>
              <a:rPr lang="en-US" dirty="0"/>
              <a:t>, </a:t>
            </a:r>
            <a:r>
              <a:rPr lang="en-US" dirty="0" err="1"/>
              <a:t>cAb</a:t>
            </a:r>
            <a:endParaRPr lang="en-US" dirty="0"/>
          </a:p>
          <a:p>
            <a:r>
              <a:rPr lang="en-US" dirty="0"/>
              <a:t>Hep A IgG</a:t>
            </a:r>
          </a:p>
          <a:p>
            <a:r>
              <a:rPr lang="en-US" dirty="0"/>
              <a:t>Chlamydia and gonorrhea</a:t>
            </a:r>
          </a:p>
          <a:p>
            <a:r>
              <a:rPr lang="en-US" dirty="0"/>
              <a:t>Syphilis</a:t>
            </a:r>
          </a:p>
          <a:p>
            <a:r>
              <a:rPr lang="en-US" dirty="0"/>
              <a:t>Tuberculosis</a:t>
            </a:r>
          </a:p>
          <a:p>
            <a:endParaRPr lang="en-US" dirty="0"/>
          </a:p>
          <a:p>
            <a:endParaRPr lang="en-US" dirty="0"/>
          </a:p>
        </p:txBody>
      </p:sp>
      <p:sp>
        <p:nvSpPr>
          <p:cNvPr id="11" name="Text Placeholder 4">
            <a:extLst>
              <a:ext uri="{FF2B5EF4-FFF2-40B4-BE49-F238E27FC236}">
                <a16:creationId xmlns:a16="http://schemas.microsoft.com/office/drawing/2014/main" id="{C9F2C161-D26A-7885-0BFC-0A75B9E85FC4}"/>
              </a:ext>
            </a:extLst>
          </p:cNvPr>
          <p:cNvSpPr>
            <a:spLocks noGrp="1"/>
          </p:cNvSpPr>
          <p:nvPr>
            <p:ph type="body" sz="quarter" idx="3"/>
          </p:nvPr>
        </p:nvSpPr>
        <p:spPr>
          <a:xfrm>
            <a:off x="6153151" y="1219200"/>
            <a:ext cx="3887391" cy="823912"/>
          </a:xfrm>
        </p:spPr>
        <p:txBody>
          <a:bodyPr/>
          <a:lstStyle/>
          <a:p>
            <a:r>
              <a:rPr lang="en-US" dirty="0"/>
              <a:t>Vaccinations</a:t>
            </a:r>
          </a:p>
        </p:txBody>
      </p:sp>
      <p:sp>
        <p:nvSpPr>
          <p:cNvPr id="4" name="Content Placeholder 3">
            <a:extLst>
              <a:ext uri="{FF2B5EF4-FFF2-40B4-BE49-F238E27FC236}">
                <a16:creationId xmlns:a16="http://schemas.microsoft.com/office/drawing/2014/main" id="{E8504206-98CB-632E-144A-63CE1939E549}"/>
              </a:ext>
            </a:extLst>
          </p:cNvPr>
          <p:cNvSpPr>
            <a:spLocks noGrp="1"/>
          </p:cNvSpPr>
          <p:nvPr>
            <p:ph sz="quarter" idx="4"/>
          </p:nvPr>
        </p:nvSpPr>
        <p:spPr>
          <a:xfrm>
            <a:off x="6153151" y="2043112"/>
            <a:ext cx="3887391" cy="3684588"/>
          </a:xfrm>
        </p:spPr>
        <p:txBody>
          <a:bodyPr>
            <a:normAutofit fontScale="85000" lnSpcReduction="20000"/>
          </a:bodyPr>
          <a:lstStyle/>
          <a:p>
            <a:r>
              <a:rPr lang="en-US" dirty="0"/>
              <a:t>Hep A/Hep B</a:t>
            </a:r>
          </a:p>
          <a:p>
            <a:r>
              <a:rPr lang="en-US" dirty="0"/>
              <a:t>Tetanus</a:t>
            </a:r>
          </a:p>
          <a:p>
            <a:r>
              <a:rPr lang="en-US" dirty="0"/>
              <a:t>PCV20</a:t>
            </a:r>
          </a:p>
          <a:p>
            <a:r>
              <a:rPr lang="en-US" dirty="0"/>
              <a:t>HPV</a:t>
            </a:r>
          </a:p>
          <a:p>
            <a:r>
              <a:rPr lang="en-US" dirty="0"/>
              <a:t>Influenza</a:t>
            </a:r>
          </a:p>
          <a:p>
            <a:r>
              <a:rPr lang="en-US" dirty="0"/>
              <a:t>COVID</a:t>
            </a:r>
          </a:p>
          <a:p>
            <a:endParaRPr lang="en-US" dirty="0"/>
          </a:p>
        </p:txBody>
      </p:sp>
    </p:spTree>
    <p:extLst>
      <p:ext uri="{BB962C8B-B14F-4D97-AF65-F5344CB8AC3E}">
        <p14:creationId xmlns:p14="http://schemas.microsoft.com/office/powerpoint/2010/main" val="957917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B1BE-935A-42D8-9EAE-DE1268F57C8C}"/>
              </a:ext>
            </a:extLst>
          </p:cNvPr>
          <p:cNvSpPr>
            <a:spLocks noGrp="1"/>
          </p:cNvSpPr>
          <p:nvPr>
            <p:ph type="title"/>
          </p:nvPr>
        </p:nvSpPr>
        <p:spPr/>
        <p:txBody>
          <a:bodyPr/>
          <a:lstStyle/>
          <a:p>
            <a:r>
              <a:rPr lang="en-US" dirty="0"/>
              <a:t>PEP vs </a:t>
            </a:r>
            <a:r>
              <a:rPr lang="en-US" dirty="0" err="1"/>
              <a:t>PrEP</a:t>
            </a:r>
            <a:endParaRPr lang="en-US" dirty="0"/>
          </a:p>
        </p:txBody>
      </p:sp>
      <p:sp>
        <p:nvSpPr>
          <p:cNvPr id="3" name="Text Placeholder 2">
            <a:extLst>
              <a:ext uri="{FF2B5EF4-FFF2-40B4-BE49-F238E27FC236}">
                <a16:creationId xmlns:a16="http://schemas.microsoft.com/office/drawing/2014/main" id="{9867F689-5D6E-723B-4A39-A4A243EABAAF}"/>
              </a:ext>
            </a:extLst>
          </p:cNvPr>
          <p:cNvSpPr>
            <a:spLocks noGrp="1"/>
          </p:cNvSpPr>
          <p:nvPr>
            <p:ph type="body" idx="1"/>
          </p:nvPr>
        </p:nvSpPr>
        <p:spPr>
          <a:xfrm>
            <a:off x="876696" y="1295400"/>
            <a:ext cx="3868340" cy="823912"/>
          </a:xfrm>
        </p:spPr>
        <p:txBody>
          <a:bodyPr/>
          <a:lstStyle/>
          <a:p>
            <a:r>
              <a:rPr lang="en-US" dirty="0"/>
              <a:t>&lt;72h since exposure</a:t>
            </a:r>
          </a:p>
        </p:txBody>
      </p:sp>
      <p:sp>
        <p:nvSpPr>
          <p:cNvPr id="4" name="Content Placeholder 3">
            <a:extLst>
              <a:ext uri="{FF2B5EF4-FFF2-40B4-BE49-F238E27FC236}">
                <a16:creationId xmlns:a16="http://schemas.microsoft.com/office/drawing/2014/main" id="{06DB7E7A-AA83-B058-3BCF-921B7AC6F08C}"/>
              </a:ext>
            </a:extLst>
          </p:cNvPr>
          <p:cNvSpPr>
            <a:spLocks noGrp="1"/>
          </p:cNvSpPr>
          <p:nvPr>
            <p:ph sz="half" idx="2"/>
          </p:nvPr>
        </p:nvSpPr>
        <p:spPr>
          <a:xfrm>
            <a:off x="839788" y="2297430"/>
            <a:ext cx="5182394" cy="3506470"/>
          </a:xfrm>
        </p:spPr>
        <p:txBody>
          <a:bodyPr>
            <a:normAutofit/>
          </a:bodyPr>
          <a:lstStyle/>
          <a:p>
            <a:r>
              <a:rPr lang="en-US" dirty="0"/>
              <a:t>PEP (post-exposure)</a:t>
            </a:r>
          </a:p>
          <a:p>
            <a:pPr lvl="1"/>
            <a:r>
              <a:rPr lang="en-US" dirty="0"/>
              <a:t>3-drug regimen</a:t>
            </a:r>
          </a:p>
          <a:p>
            <a:pPr lvl="2"/>
            <a:r>
              <a:rPr lang="en-US" dirty="0"/>
              <a:t>Tenofovir disoproxil fumarate 300mg/emtricitabine 200mg (TDF/FTC  Truvada) + Dolutegravir 50mg DTG </a:t>
            </a:r>
            <a:r>
              <a:rPr lang="en-US" dirty="0" err="1"/>
              <a:t>Tivicay</a:t>
            </a:r>
            <a:r>
              <a:rPr lang="en-US" dirty="0"/>
              <a:t>) x28 days</a:t>
            </a:r>
          </a:p>
          <a:p>
            <a:pPr lvl="1"/>
            <a:endParaRPr lang="en-US" dirty="0"/>
          </a:p>
        </p:txBody>
      </p:sp>
      <p:sp>
        <p:nvSpPr>
          <p:cNvPr id="5" name="Text Placeholder 4">
            <a:extLst>
              <a:ext uri="{FF2B5EF4-FFF2-40B4-BE49-F238E27FC236}">
                <a16:creationId xmlns:a16="http://schemas.microsoft.com/office/drawing/2014/main" id="{4B4F17D4-08F8-E2AC-30A1-4604D08702B3}"/>
              </a:ext>
            </a:extLst>
          </p:cNvPr>
          <p:cNvSpPr>
            <a:spLocks noGrp="1"/>
          </p:cNvSpPr>
          <p:nvPr>
            <p:ph type="body" sz="quarter" idx="3"/>
          </p:nvPr>
        </p:nvSpPr>
        <p:spPr>
          <a:xfrm>
            <a:off x="6153151" y="1295400"/>
            <a:ext cx="3887391" cy="823912"/>
          </a:xfrm>
        </p:spPr>
        <p:txBody>
          <a:bodyPr/>
          <a:lstStyle/>
          <a:p>
            <a:r>
              <a:rPr lang="en-US" dirty="0"/>
              <a:t>&gt;10-14d since exposure</a:t>
            </a:r>
          </a:p>
        </p:txBody>
      </p:sp>
      <p:sp>
        <p:nvSpPr>
          <p:cNvPr id="6" name="Content Placeholder 5">
            <a:extLst>
              <a:ext uri="{FF2B5EF4-FFF2-40B4-BE49-F238E27FC236}">
                <a16:creationId xmlns:a16="http://schemas.microsoft.com/office/drawing/2014/main" id="{2E541445-BFC9-7B9D-83A4-ABA0CC129784}"/>
              </a:ext>
            </a:extLst>
          </p:cNvPr>
          <p:cNvSpPr>
            <a:spLocks noGrp="1"/>
          </p:cNvSpPr>
          <p:nvPr>
            <p:ph sz="quarter" idx="4"/>
          </p:nvPr>
        </p:nvSpPr>
        <p:spPr>
          <a:xfrm>
            <a:off x="6089572" y="2297430"/>
            <a:ext cx="5207917" cy="3506470"/>
          </a:xfrm>
        </p:spPr>
        <p:txBody>
          <a:bodyPr>
            <a:normAutofit/>
          </a:bodyPr>
          <a:lstStyle/>
          <a:p>
            <a:r>
              <a:rPr lang="en-US" dirty="0" err="1"/>
              <a:t>PrEP</a:t>
            </a:r>
            <a:r>
              <a:rPr lang="en-US" dirty="0"/>
              <a:t> (pre-exposure)</a:t>
            </a:r>
          </a:p>
          <a:p>
            <a:pPr lvl="1"/>
            <a:r>
              <a:rPr lang="en-US" dirty="0"/>
              <a:t>2-drug regimen</a:t>
            </a:r>
          </a:p>
          <a:p>
            <a:pPr lvl="2"/>
            <a:r>
              <a:rPr lang="en-US" dirty="0"/>
              <a:t>Tenofovir disoproxil fumarate 300mg/emtricitabine 200mg (TDF/FTC  Truvada) daily ongoing</a:t>
            </a:r>
          </a:p>
          <a:p>
            <a:pPr lvl="2"/>
            <a:r>
              <a:rPr lang="en-US" dirty="0"/>
              <a:t>Tenofovir alafenamide/emtricitabine (TAF/FTC) </a:t>
            </a:r>
            <a:r>
              <a:rPr lang="en-US" dirty="0" err="1"/>
              <a:t>Descovy</a:t>
            </a:r>
            <a:r>
              <a:rPr lang="en-US" dirty="0"/>
              <a:t> if eGFR 30-60</a:t>
            </a:r>
          </a:p>
        </p:txBody>
      </p:sp>
    </p:spTree>
    <p:extLst>
      <p:ext uri="{BB962C8B-B14F-4D97-AF65-F5344CB8AC3E}">
        <p14:creationId xmlns:p14="http://schemas.microsoft.com/office/powerpoint/2010/main" val="3207626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B84B-ACA1-22D3-71AD-7338EE41B6FF}"/>
              </a:ext>
            </a:extLst>
          </p:cNvPr>
          <p:cNvSpPr>
            <a:spLocks noGrp="1"/>
          </p:cNvSpPr>
          <p:nvPr>
            <p:ph type="title"/>
          </p:nvPr>
        </p:nvSpPr>
        <p:spPr>
          <a:xfrm>
            <a:off x="838200" y="356820"/>
            <a:ext cx="10515600" cy="1325563"/>
          </a:xfrm>
        </p:spPr>
        <p:txBody>
          <a:bodyPr/>
          <a:lstStyle/>
          <a:p>
            <a:r>
              <a:rPr lang="en-US" dirty="0"/>
              <a:t>How can we reduce harm?</a:t>
            </a:r>
          </a:p>
        </p:txBody>
      </p:sp>
      <p:sp>
        <p:nvSpPr>
          <p:cNvPr id="3" name="Content Placeholder 2">
            <a:extLst>
              <a:ext uri="{FF2B5EF4-FFF2-40B4-BE49-F238E27FC236}">
                <a16:creationId xmlns:a16="http://schemas.microsoft.com/office/drawing/2014/main" id="{96A6B548-1871-7A77-EC2F-26AAE4528607}"/>
              </a:ext>
            </a:extLst>
          </p:cNvPr>
          <p:cNvSpPr>
            <a:spLocks noGrp="1"/>
          </p:cNvSpPr>
          <p:nvPr>
            <p:ph idx="1"/>
          </p:nvPr>
        </p:nvSpPr>
        <p:spPr>
          <a:xfrm>
            <a:off x="838200" y="1654175"/>
            <a:ext cx="6442710" cy="4351338"/>
          </a:xfrm>
        </p:spPr>
        <p:txBody>
          <a:bodyPr>
            <a:normAutofit/>
          </a:bodyPr>
          <a:lstStyle/>
          <a:p>
            <a:r>
              <a:rPr lang="en-US" sz="3200" dirty="0">
                <a:solidFill>
                  <a:schemeClr val="bg2">
                    <a:lumMod val="90000"/>
                  </a:schemeClr>
                </a:solidFill>
              </a:rPr>
              <a:t>Prevent overdose</a:t>
            </a:r>
          </a:p>
          <a:p>
            <a:r>
              <a:rPr lang="en-US" sz="3200" dirty="0">
                <a:solidFill>
                  <a:schemeClr val="bg2">
                    <a:lumMod val="90000"/>
                  </a:schemeClr>
                </a:solidFill>
              </a:rPr>
              <a:t>Prevent and treat infection</a:t>
            </a:r>
          </a:p>
          <a:p>
            <a:r>
              <a:rPr lang="en-US" sz="3200" dirty="0"/>
              <a:t>Provide harm reduction supplies</a:t>
            </a:r>
          </a:p>
          <a:p>
            <a:pPr lvl="1"/>
            <a:r>
              <a:rPr lang="en-US" sz="2800" dirty="0"/>
              <a:t>Discuss safer use</a:t>
            </a:r>
          </a:p>
        </p:txBody>
      </p:sp>
      <p:sp>
        <p:nvSpPr>
          <p:cNvPr id="7" name="TextBox 6">
            <a:extLst>
              <a:ext uri="{FF2B5EF4-FFF2-40B4-BE49-F238E27FC236}">
                <a16:creationId xmlns:a16="http://schemas.microsoft.com/office/drawing/2014/main" id="{77C66566-6BB1-B403-865E-95AD4460F47E}"/>
              </a:ext>
            </a:extLst>
          </p:cNvPr>
          <p:cNvSpPr txBox="1"/>
          <p:nvPr/>
        </p:nvSpPr>
        <p:spPr>
          <a:xfrm>
            <a:off x="838200" y="5626100"/>
            <a:ext cx="5551170" cy="923330"/>
          </a:xfrm>
          <a:prstGeom prst="rect">
            <a:avLst/>
          </a:prstGeom>
          <a:noFill/>
        </p:spPr>
        <p:txBody>
          <a:bodyPr wrap="square">
            <a:spAutoFit/>
          </a:bodyPr>
          <a:lstStyle/>
          <a:p>
            <a:r>
              <a:rPr lang="en-US" dirty="0"/>
              <a:t>Adapted from Taylor et al “Integrating Harm Reduction into Outpatient Opioid Use Disorder Treatment Settings” 2021</a:t>
            </a:r>
          </a:p>
        </p:txBody>
      </p:sp>
      <p:graphicFrame>
        <p:nvGraphicFramePr>
          <p:cNvPr id="8" name="Content Placeholder 3">
            <a:extLst>
              <a:ext uri="{FF2B5EF4-FFF2-40B4-BE49-F238E27FC236}">
                <a16:creationId xmlns:a16="http://schemas.microsoft.com/office/drawing/2014/main" id="{3150B5FC-133F-4419-3E01-C9B5F04C6128}"/>
              </a:ext>
            </a:extLst>
          </p:cNvPr>
          <p:cNvGraphicFramePr>
            <a:graphicFrameLocks/>
          </p:cNvGraphicFramePr>
          <p:nvPr/>
        </p:nvGraphicFramePr>
        <p:xfrm>
          <a:off x="6886575" y="1644918"/>
          <a:ext cx="486156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4215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82A8-9E0F-32CA-35F4-DB7AF5078031}"/>
              </a:ext>
            </a:extLst>
          </p:cNvPr>
          <p:cNvSpPr>
            <a:spLocks noGrp="1"/>
          </p:cNvSpPr>
          <p:nvPr>
            <p:ph type="title"/>
          </p:nvPr>
        </p:nvSpPr>
        <p:spPr>
          <a:xfrm>
            <a:off x="838200" y="184666"/>
            <a:ext cx="10515600" cy="1325563"/>
          </a:xfrm>
        </p:spPr>
        <p:txBody>
          <a:bodyPr anchor="ctr">
            <a:normAutofit/>
          </a:bodyPr>
          <a:lstStyle/>
          <a:p>
            <a:r>
              <a:rPr lang="en-US" dirty="0"/>
              <a:t>Facilitate access to safer use supplies</a:t>
            </a:r>
          </a:p>
        </p:txBody>
      </p:sp>
      <p:sp>
        <p:nvSpPr>
          <p:cNvPr id="7" name="TextBox 6">
            <a:extLst>
              <a:ext uri="{FF2B5EF4-FFF2-40B4-BE49-F238E27FC236}">
                <a16:creationId xmlns:a16="http://schemas.microsoft.com/office/drawing/2014/main" id="{57B43BE5-26F3-74D4-96EB-2EBBF6B4626D}"/>
              </a:ext>
            </a:extLst>
          </p:cNvPr>
          <p:cNvSpPr txBox="1"/>
          <p:nvPr/>
        </p:nvSpPr>
        <p:spPr>
          <a:xfrm>
            <a:off x="2178" y="6488668"/>
            <a:ext cx="6093822" cy="369332"/>
          </a:xfrm>
          <a:prstGeom prst="rect">
            <a:avLst/>
          </a:prstGeom>
          <a:noFill/>
        </p:spPr>
        <p:txBody>
          <a:bodyPr wrap="square">
            <a:spAutoFit/>
          </a:bodyPr>
          <a:lstStyle/>
          <a:p>
            <a:r>
              <a:rPr lang="en-US" b="0" i="0" dirty="0">
                <a:solidFill>
                  <a:srgbClr val="212529"/>
                </a:solidFill>
                <a:effectLst/>
                <a:latin typeface="-apple-system"/>
              </a:rPr>
              <a:t>The Policy Surveillance Program</a:t>
            </a:r>
            <a:endParaRPr lang="en-US" dirty="0"/>
          </a:p>
        </p:txBody>
      </p:sp>
      <p:pic>
        <p:nvPicPr>
          <p:cNvPr id="10" name="Picture 9">
            <a:extLst>
              <a:ext uri="{FF2B5EF4-FFF2-40B4-BE49-F238E27FC236}">
                <a16:creationId xmlns:a16="http://schemas.microsoft.com/office/drawing/2014/main" id="{24D50107-A979-DB40-4683-16771D3A49A7}"/>
              </a:ext>
            </a:extLst>
          </p:cNvPr>
          <p:cNvPicPr>
            <a:picLocks noChangeAspect="1"/>
          </p:cNvPicPr>
          <p:nvPr/>
        </p:nvPicPr>
        <p:blipFill>
          <a:blip r:embed="rId3"/>
          <a:stretch>
            <a:fillRect/>
          </a:stretch>
        </p:blipFill>
        <p:spPr>
          <a:xfrm>
            <a:off x="0" y="1510229"/>
            <a:ext cx="12192000" cy="4311293"/>
          </a:xfrm>
          <a:prstGeom prst="rect">
            <a:avLst/>
          </a:prstGeom>
        </p:spPr>
      </p:pic>
    </p:spTree>
    <p:extLst>
      <p:ext uri="{BB962C8B-B14F-4D97-AF65-F5344CB8AC3E}">
        <p14:creationId xmlns:p14="http://schemas.microsoft.com/office/powerpoint/2010/main" val="4216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C138-B34A-AE73-67E9-174B2D836358}"/>
              </a:ext>
            </a:extLst>
          </p:cNvPr>
          <p:cNvSpPr>
            <a:spLocks noGrp="1"/>
          </p:cNvSpPr>
          <p:nvPr>
            <p:ph type="title"/>
          </p:nvPr>
        </p:nvSpPr>
        <p:spPr/>
        <p:txBody>
          <a:bodyPr/>
          <a:lstStyle/>
          <a:p>
            <a:r>
              <a:rPr lang="en-US" dirty="0"/>
              <a:t>Safer injection counseling</a:t>
            </a:r>
          </a:p>
        </p:txBody>
      </p:sp>
      <p:sp>
        <p:nvSpPr>
          <p:cNvPr id="5" name="Content Placeholder 4">
            <a:extLst>
              <a:ext uri="{FF2B5EF4-FFF2-40B4-BE49-F238E27FC236}">
                <a16:creationId xmlns:a16="http://schemas.microsoft.com/office/drawing/2014/main" id="{98DCBFB2-18D2-A6E1-04D2-D19FA3452338}"/>
              </a:ext>
            </a:extLst>
          </p:cNvPr>
          <p:cNvSpPr>
            <a:spLocks noGrp="1"/>
          </p:cNvSpPr>
          <p:nvPr>
            <p:ph idx="1"/>
          </p:nvPr>
        </p:nvSpPr>
        <p:spPr>
          <a:xfrm>
            <a:off x="746760" y="1477306"/>
            <a:ext cx="7600896" cy="5257800"/>
          </a:xfrm>
        </p:spPr>
        <p:txBody>
          <a:bodyPr>
            <a:normAutofit/>
          </a:bodyPr>
          <a:lstStyle/>
          <a:p>
            <a:r>
              <a:rPr lang="en-US" dirty="0"/>
              <a:t>Wash hands</a:t>
            </a:r>
          </a:p>
          <a:p>
            <a:pPr lvl="1"/>
            <a:r>
              <a:rPr lang="en-US" dirty="0"/>
              <a:t>Provide alcohol wipes</a:t>
            </a:r>
          </a:p>
          <a:p>
            <a:r>
              <a:rPr lang="en-US" dirty="0"/>
              <a:t>Aim for safer water sources</a:t>
            </a:r>
          </a:p>
          <a:p>
            <a:pPr lvl="1"/>
            <a:r>
              <a:rPr lang="en-US" dirty="0"/>
              <a:t>Sterile water &gt; unopened bottled water &gt; boiled &gt; running tap water</a:t>
            </a:r>
          </a:p>
          <a:p>
            <a:r>
              <a:rPr lang="en-US" dirty="0"/>
              <a:t>Avoid reusing/sharing supplies</a:t>
            </a:r>
          </a:p>
          <a:p>
            <a:pPr lvl="1"/>
            <a:r>
              <a:rPr lang="en-US" dirty="0"/>
              <a:t>Acid  (crack cocaine)</a:t>
            </a:r>
          </a:p>
          <a:p>
            <a:pPr lvl="2"/>
            <a:r>
              <a:rPr lang="en-US" dirty="0"/>
              <a:t>Vitamin C &gt;lemon juice&gt; vinegar </a:t>
            </a:r>
          </a:p>
          <a:p>
            <a:pPr lvl="1"/>
            <a:r>
              <a:rPr lang="en-US" dirty="0"/>
              <a:t>Reservoir/cooker</a:t>
            </a:r>
          </a:p>
          <a:p>
            <a:pPr lvl="2"/>
            <a:r>
              <a:rPr lang="en-US" dirty="0"/>
              <a:t>Single use container&gt;bottle cap&gt;spoon&gt;soda can</a:t>
            </a:r>
          </a:p>
          <a:p>
            <a:pPr lvl="1"/>
            <a:r>
              <a:rPr lang="en-US" dirty="0"/>
              <a:t>Filter</a:t>
            </a:r>
          </a:p>
          <a:p>
            <a:pPr lvl="2"/>
            <a:r>
              <a:rPr lang="en-US" dirty="0"/>
              <a:t>A matrix that separates out solids that do not dissolve</a:t>
            </a:r>
          </a:p>
          <a:p>
            <a:pPr lvl="2"/>
            <a:r>
              <a:rPr lang="en-US" dirty="0"/>
              <a:t>Cotton&gt;cigarette filters&gt;</a:t>
            </a:r>
            <a:r>
              <a:rPr lang="en-US" dirty="0" err="1"/>
              <a:t>qtips</a:t>
            </a:r>
            <a:r>
              <a:rPr lang="en-US" dirty="0"/>
              <a:t>&gt;lint</a:t>
            </a:r>
          </a:p>
          <a:p>
            <a:pPr marL="0" indent="0">
              <a:buNone/>
            </a:pPr>
            <a:endParaRPr lang="en-US" dirty="0"/>
          </a:p>
        </p:txBody>
      </p:sp>
      <p:pic>
        <p:nvPicPr>
          <p:cNvPr id="6" name="Picture 5">
            <a:extLst>
              <a:ext uri="{FF2B5EF4-FFF2-40B4-BE49-F238E27FC236}">
                <a16:creationId xmlns:a16="http://schemas.microsoft.com/office/drawing/2014/main" id="{3E04295D-5941-F11E-8EFA-29D7751CD076}"/>
              </a:ext>
            </a:extLst>
          </p:cNvPr>
          <p:cNvPicPr>
            <a:picLocks noChangeAspect="1"/>
          </p:cNvPicPr>
          <p:nvPr/>
        </p:nvPicPr>
        <p:blipFill>
          <a:blip r:embed="rId3"/>
          <a:stretch>
            <a:fillRect/>
          </a:stretch>
        </p:blipFill>
        <p:spPr>
          <a:xfrm>
            <a:off x="5785164" y="1993006"/>
            <a:ext cx="1001688" cy="737698"/>
          </a:xfrm>
          <a:prstGeom prst="rect">
            <a:avLst/>
          </a:prstGeom>
        </p:spPr>
      </p:pic>
      <p:pic>
        <p:nvPicPr>
          <p:cNvPr id="7" name="Picture 6">
            <a:extLst>
              <a:ext uri="{FF2B5EF4-FFF2-40B4-BE49-F238E27FC236}">
                <a16:creationId xmlns:a16="http://schemas.microsoft.com/office/drawing/2014/main" id="{942F1979-1E39-D6B3-4CD9-45FA2F58A15C}"/>
              </a:ext>
            </a:extLst>
          </p:cNvPr>
          <p:cNvPicPr>
            <a:picLocks noChangeAspect="1"/>
          </p:cNvPicPr>
          <p:nvPr/>
        </p:nvPicPr>
        <p:blipFill>
          <a:blip r:embed="rId4"/>
          <a:stretch>
            <a:fillRect/>
          </a:stretch>
        </p:blipFill>
        <p:spPr>
          <a:xfrm>
            <a:off x="7260421" y="4801388"/>
            <a:ext cx="1070415" cy="788312"/>
          </a:xfrm>
          <a:prstGeom prst="rect">
            <a:avLst/>
          </a:prstGeom>
        </p:spPr>
      </p:pic>
      <p:pic>
        <p:nvPicPr>
          <p:cNvPr id="8" name="Picture 7">
            <a:extLst>
              <a:ext uri="{FF2B5EF4-FFF2-40B4-BE49-F238E27FC236}">
                <a16:creationId xmlns:a16="http://schemas.microsoft.com/office/drawing/2014/main" id="{8415DDBE-91B8-C4E2-2C9B-4CEF298717F5}"/>
              </a:ext>
            </a:extLst>
          </p:cNvPr>
          <p:cNvPicPr>
            <a:picLocks noChangeAspect="1"/>
          </p:cNvPicPr>
          <p:nvPr/>
        </p:nvPicPr>
        <p:blipFill>
          <a:blip r:embed="rId5"/>
          <a:stretch>
            <a:fillRect/>
          </a:stretch>
        </p:blipFill>
        <p:spPr>
          <a:xfrm>
            <a:off x="5503600" y="4127297"/>
            <a:ext cx="911082" cy="670971"/>
          </a:xfrm>
          <a:prstGeom prst="rect">
            <a:avLst/>
          </a:prstGeom>
        </p:spPr>
      </p:pic>
      <p:pic>
        <p:nvPicPr>
          <p:cNvPr id="9" name="Picture 8">
            <a:extLst>
              <a:ext uri="{FF2B5EF4-FFF2-40B4-BE49-F238E27FC236}">
                <a16:creationId xmlns:a16="http://schemas.microsoft.com/office/drawing/2014/main" id="{0A3B55AE-8840-811B-EED8-3D4B892B2C0A}"/>
              </a:ext>
            </a:extLst>
          </p:cNvPr>
          <p:cNvPicPr>
            <a:picLocks noChangeAspect="1"/>
          </p:cNvPicPr>
          <p:nvPr/>
        </p:nvPicPr>
        <p:blipFill>
          <a:blip r:embed="rId6"/>
          <a:stretch>
            <a:fillRect/>
          </a:stretch>
        </p:blipFill>
        <p:spPr>
          <a:xfrm>
            <a:off x="7559637" y="5798293"/>
            <a:ext cx="978524" cy="904568"/>
          </a:xfrm>
          <a:prstGeom prst="rect">
            <a:avLst/>
          </a:prstGeom>
        </p:spPr>
      </p:pic>
      <p:pic>
        <p:nvPicPr>
          <p:cNvPr id="4" name="Picture 3">
            <a:extLst>
              <a:ext uri="{FF2B5EF4-FFF2-40B4-BE49-F238E27FC236}">
                <a16:creationId xmlns:a16="http://schemas.microsoft.com/office/drawing/2014/main" id="{EEF98CD2-E7EF-3D25-3D21-962D0AD19DC1}"/>
              </a:ext>
            </a:extLst>
          </p:cNvPr>
          <p:cNvPicPr>
            <a:picLocks noChangeAspect="1"/>
          </p:cNvPicPr>
          <p:nvPr/>
        </p:nvPicPr>
        <p:blipFill>
          <a:blip r:embed="rId7"/>
          <a:stretch>
            <a:fillRect/>
          </a:stretch>
        </p:blipFill>
        <p:spPr>
          <a:xfrm>
            <a:off x="8618810" y="295648"/>
            <a:ext cx="3452159" cy="6439458"/>
          </a:xfrm>
          <a:prstGeom prst="rect">
            <a:avLst/>
          </a:prstGeom>
        </p:spPr>
      </p:pic>
      <p:pic>
        <p:nvPicPr>
          <p:cNvPr id="10" name="Picture 10" descr="CATIE.ca">
            <a:extLst>
              <a:ext uri="{FF2B5EF4-FFF2-40B4-BE49-F238E27FC236}">
                <a16:creationId xmlns:a16="http://schemas.microsoft.com/office/drawing/2014/main" id="{46B6A826-6FEB-BE80-5549-6B92C0FCE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8810" y="6449721"/>
            <a:ext cx="1405325" cy="31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03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1B6CA8E-66DD-24F8-72B9-FBB346481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009" y="573906"/>
            <a:ext cx="4013391" cy="50085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BC4061E-0BB7-0CA5-E19A-B909EB154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146" y="323973"/>
            <a:ext cx="3504845" cy="5627269"/>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CATIE: Canada's Source for HIV and hepatitis C information">
            <a:extLst>
              <a:ext uri="{FF2B5EF4-FFF2-40B4-BE49-F238E27FC236}">
                <a16:creationId xmlns:a16="http://schemas.microsoft.com/office/drawing/2014/main" id="{D13B0FD7-DAA5-3542-5899-68A86AD4CA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a:extLst>
              <a:ext uri="{FF2B5EF4-FFF2-40B4-BE49-F238E27FC236}">
                <a16:creationId xmlns:a16="http://schemas.microsoft.com/office/drawing/2014/main" id="{BFD0CED8-4DF2-3EBA-3D1F-76887B92E7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CATIE.ca">
            <a:extLst>
              <a:ext uri="{FF2B5EF4-FFF2-40B4-BE49-F238E27FC236}">
                <a16:creationId xmlns:a16="http://schemas.microsoft.com/office/drawing/2014/main" id="{2FA5A717-77A1-AEB2-5EE5-F532E3041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 y="5951242"/>
            <a:ext cx="3573780" cy="7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44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57433969CE3429061AA7EEFB164B8" ma:contentTypeVersion="10" ma:contentTypeDescription="Create a new document." ma:contentTypeScope="" ma:versionID="b4a4feb43d845d0ec0dd4d00ed6abd10">
  <xsd:schema xmlns:xsd="http://www.w3.org/2001/XMLSchema" xmlns:xs="http://www.w3.org/2001/XMLSchema" xmlns:p="http://schemas.microsoft.com/office/2006/metadata/properties" xmlns:ns3="1954deb6-6e9c-45b8-a50e-747f2990a7a3" xmlns:ns4="0e441b5e-65a9-41d7-9dcb-0e5d2788ad6f" targetNamespace="http://schemas.microsoft.com/office/2006/metadata/properties" ma:root="true" ma:fieldsID="53bfb2fb4e1875a1c57d41d810320c8a" ns3:_="" ns4:_="">
    <xsd:import namespace="1954deb6-6e9c-45b8-a50e-747f2990a7a3"/>
    <xsd:import namespace="0e441b5e-65a9-41d7-9dcb-0e5d2788ad6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54deb6-6e9c-45b8-a50e-747f2990a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441b5e-65a9-41d7-9dcb-0e5d2788ad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954deb6-6e9c-45b8-a50e-747f2990a7a3" xsi:nil="true"/>
  </documentManagement>
</p:properties>
</file>

<file path=customXml/itemProps1.xml><?xml version="1.0" encoding="utf-8"?>
<ds:datastoreItem xmlns:ds="http://schemas.openxmlformats.org/officeDocument/2006/customXml" ds:itemID="{559C0554-CF0E-4791-A3F6-0462575AD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54deb6-6e9c-45b8-a50e-747f2990a7a3"/>
    <ds:schemaRef ds:uri="0e441b5e-65a9-41d7-9dcb-0e5d2788ad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38FF6A-745B-40EA-9E35-8116B940EA1A}">
  <ds:schemaRefs>
    <ds:schemaRef ds:uri="http://schemas.microsoft.com/sharepoint/v3/contenttype/forms"/>
  </ds:schemaRefs>
</ds:datastoreItem>
</file>

<file path=customXml/itemProps3.xml><?xml version="1.0" encoding="utf-8"?>
<ds:datastoreItem xmlns:ds="http://schemas.openxmlformats.org/officeDocument/2006/customXml" ds:itemID="{E0DA9BA6-E273-486E-95FB-700CA0333790}">
  <ds:schemaRef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elements/1.1/"/>
    <ds:schemaRef ds:uri="0e441b5e-65a9-41d7-9dcb-0e5d2788ad6f"/>
    <ds:schemaRef ds:uri="1954deb6-6e9c-45b8-a50e-747f2990a7a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23296</TotalTime>
  <Words>11097</Words>
  <Application>Microsoft Office PowerPoint</Application>
  <PresentationFormat>Widescreen</PresentationFormat>
  <Paragraphs>1067</Paragraphs>
  <Slides>109</Slides>
  <Notes>78</Notes>
  <HiddenSlides>1</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109</vt:i4>
      </vt:variant>
    </vt:vector>
  </HeadingPairs>
  <TitlesOfParts>
    <vt:vector size="134" baseType="lpstr">
      <vt:lpstr>acumin-pro</vt:lpstr>
      <vt:lpstr>-apple-system</vt:lpstr>
      <vt:lpstr>Arial</vt:lpstr>
      <vt:lpstr>Avenir</vt:lpstr>
      <vt:lpstr>Calibri</vt:lpstr>
      <vt:lpstr>Calibri Light</vt:lpstr>
      <vt:lpstr>Cambria</vt:lpstr>
      <vt:lpstr>ElsevierGulliver</vt:lpstr>
      <vt:lpstr>Fira Sans</vt:lpstr>
      <vt:lpstr>Georgia</vt:lpstr>
      <vt:lpstr>Google Sans</vt:lpstr>
      <vt:lpstr>Guardian TextSans Web</vt:lpstr>
      <vt:lpstr>inherit</vt:lpstr>
      <vt:lpstr>Libre Franklin</vt:lpstr>
      <vt:lpstr>NexusSerif</vt:lpstr>
      <vt:lpstr>Open Sans</vt:lpstr>
      <vt:lpstr>Poppins</vt:lpstr>
      <vt:lpstr>Public Sans</vt:lpstr>
      <vt:lpstr>Public Sans</vt:lpstr>
      <vt:lpstr>Raleway</vt:lpstr>
      <vt:lpstr>Roboto</vt:lpstr>
      <vt:lpstr>Rubik</vt:lpstr>
      <vt:lpstr>Symbol</vt:lpstr>
      <vt:lpstr>Wingdings</vt:lpstr>
      <vt:lpstr>Office Theme</vt:lpstr>
      <vt:lpstr>Management of SUDs: Clinical Application &amp; Key Pearls</vt:lpstr>
      <vt:lpstr>I have no financial disclosures</vt:lpstr>
      <vt:lpstr>Acknowledgements</vt:lpstr>
      <vt:lpstr>Learning Objectives</vt:lpstr>
      <vt:lpstr>Tuesday morning in clinic</vt:lpstr>
      <vt:lpstr>Tuesday morning in clinic</vt:lpstr>
      <vt:lpstr>Myth: “All substance use is a use disorder”</vt:lpstr>
      <vt:lpstr>Who has a use disorder?</vt:lpstr>
      <vt:lpstr>DSM 5 Criteria for Substance Use Disorders</vt:lpstr>
      <vt:lpstr>Who has a use disorder?</vt:lpstr>
      <vt:lpstr>Myth: “Addiction is a choice/ Addiction is a fate”</vt:lpstr>
      <vt:lpstr>Myths and SUD-related Stigma</vt:lpstr>
      <vt:lpstr>Drugs and Natural Rewards Elevate Dopamine Levels</vt:lpstr>
      <vt:lpstr>Biologic and environmental factors affect manifestation of disease</vt:lpstr>
      <vt:lpstr>Brain Function CAN Recover</vt:lpstr>
      <vt:lpstr>Like any other chronic disease</vt:lpstr>
      <vt:lpstr>Myth: Emphasis on avoiding stigmatizing language is just “woke”</vt:lpstr>
      <vt:lpstr>Language We Use - Does It Matter?</vt:lpstr>
      <vt:lpstr>Language Does Matter - Words Have Power</vt:lpstr>
      <vt:lpstr>Language Does Matter  What Terms Should We Use? </vt:lpstr>
      <vt:lpstr>Pearls of avoiding stigmatizing language</vt:lpstr>
      <vt:lpstr>Myth: “Methadone &amp; suboxone are just replacement addictions” </vt:lpstr>
      <vt:lpstr>Medication options for OUD </vt:lpstr>
      <vt:lpstr>“Methadone &amp; suboxone are just replacement addictions”</vt:lpstr>
      <vt:lpstr>Treatment Retention: Buprenorphine Detoxification vs. Maintenance</vt:lpstr>
      <vt:lpstr>Mortality Risk During and After Buprenorphine Treatment</vt:lpstr>
      <vt:lpstr>PowerPoint Presentation</vt:lpstr>
      <vt:lpstr>PowerPoint Presentation</vt:lpstr>
      <vt:lpstr>Myth: Buprenorphine is hard to prescribe</vt:lpstr>
      <vt:lpstr>Buprenorphine prescribing myths</vt:lpstr>
      <vt:lpstr>PowerPoint Presentation</vt:lpstr>
      <vt:lpstr>Case 1:</vt:lpstr>
      <vt:lpstr>2022 CDC guidelines</vt:lpstr>
      <vt:lpstr>PowerPoint Presentation</vt:lpstr>
      <vt:lpstr>“I want to be normal”</vt:lpstr>
      <vt:lpstr>Do you…?</vt:lpstr>
      <vt:lpstr>Buprenorphine is a partial agonist</vt:lpstr>
      <vt:lpstr>“Classic” Induction</vt:lpstr>
      <vt:lpstr>PowerPoint Presentation</vt:lpstr>
      <vt:lpstr>PowerPoint Presentation</vt:lpstr>
      <vt:lpstr>What is precipitated withdrawal?</vt:lpstr>
      <vt:lpstr>Full Opioid Agonist</vt:lpstr>
      <vt:lpstr>PowerPoint Presentation</vt:lpstr>
      <vt:lpstr>Buprenorphine has a very high affinity</vt:lpstr>
      <vt:lpstr>Case:</vt:lpstr>
      <vt:lpstr>PowerPoint Presentation</vt:lpstr>
      <vt:lpstr>Precipitated opioid withdrawal</vt:lpstr>
      <vt:lpstr>PowerPoint Presentation</vt:lpstr>
      <vt:lpstr>Low-dose buprenorphine induction theory</vt:lpstr>
      <vt:lpstr>Language Matters</vt:lpstr>
      <vt:lpstr>PowerPoint Presentation</vt:lpstr>
      <vt:lpstr>PowerPoint Presentation</vt:lpstr>
      <vt:lpstr>PowerPoint Presentation</vt:lpstr>
      <vt:lpstr>PowerPoint Presentation</vt:lpstr>
      <vt:lpstr>But isn’t there a “blocker” in Suboxone…?</vt:lpstr>
      <vt:lpstr>Low-dose initiation</vt:lpstr>
      <vt:lpstr>Low dose decision aid</vt:lpstr>
      <vt:lpstr>Clinical reasons for low dose initiation</vt:lpstr>
      <vt:lpstr>Instructions for patients</vt:lpstr>
      <vt:lpstr>Comfort Meds</vt:lpstr>
      <vt:lpstr>Case</vt:lpstr>
      <vt:lpstr>PowerPoint Presentation</vt:lpstr>
      <vt:lpstr>Case continued</vt:lpstr>
      <vt:lpstr>PowerPoint Presentation</vt:lpstr>
      <vt:lpstr>PowerPoint Presentation</vt:lpstr>
      <vt:lpstr>Craven et al 2019</vt:lpstr>
      <vt:lpstr>Benzodiazepines and Buprenorphine Treatment</vt:lpstr>
      <vt:lpstr>Case epilogue</vt:lpstr>
      <vt:lpstr>Help! My patient isn’t ready to quit!</vt:lpstr>
      <vt:lpstr>Case 2</vt:lpstr>
      <vt:lpstr>What is harm reduction?</vt:lpstr>
      <vt:lpstr>Reframing as health promotion and risk reduction</vt:lpstr>
      <vt:lpstr>Harm reduction as a clinical approach</vt:lpstr>
      <vt:lpstr>Myth: Harm Reduction is enabling</vt:lpstr>
      <vt:lpstr>Myth: The drugs themselves are the problem</vt:lpstr>
      <vt:lpstr>How do you approach this patient?</vt:lpstr>
      <vt:lpstr>Counseling: Guiding principles</vt:lpstr>
      <vt:lpstr>History taking </vt:lpstr>
      <vt:lpstr>Reasons for use</vt:lpstr>
      <vt:lpstr>Motivational interviewing</vt:lpstr>
      <vt:lpstr>How can we reduce harm?</vt:lpstr>
      <vt:lpstr>Drug Overdose Mortality Rates by Race and Ethnicity, 1999 to 2020</vt:lpstr>
      <vt:lpstr>Demographics of overdose among adolescents </vt:lpstr>
      <vt:lpstr>PowerPoint Presentation</vt:lpstr>
      <vt:lpstr>Naloxone</vt:lpstr>
      <vt:lpstr>Bystander Overdose Counseling</vt:lpstr>
      <vt:lpstr>Never use alone</vt:lpstr>
      <vt:lpstr>Who is at high risk of overdose?</vt:lpstr>
      <vt:lpstr>Factors that increase risk of overdose</vt:lpstr>
      <vt:lpstr>Drug Supply</vt:lpstr>
      <vt:lpstr>Drug contamination</vt:lpstr>
      <vt:lpstr>Case 2</vt:lpstr>
      <vt:lpstr>How can we reduce harm?</vt:lpstr>
      <vt:lpstr>Screen and Prevent</vt:lpstr>
      <vt:lpstr>PEP vs PrEP</vt:lpstr>
      <vt:lpstr>How can we reduce harm?</vt:lpstr>
      <vt:lpstr>Facilitate access to safer use supplies</vt:lpstr>
      <vt:lpstr>Safer injection counseling</vt:lpstr>
      <vt:lpstr>PowerPoint Presentation</vt:lpstr>
      <vt:lpstr>Fentanyl Test Strips</vt:lpstr>
      <vt:lpstr>PowerPoint Presentation</vt:lpstr>
      <vt:lpstr>Ask for help</vt:lpstr>
      <vt:lpstr>Resources</vt:lpstr>
      <vt:lpstr>PowerPoint Presentation</vt:lpstr>
      <vt:lpstr>Learning Objectives</vt:lpstr>
      <vt:lpstr>PowerPoint Presentation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NPAIHB</dc:title>
  <dc:creator>W Li</dc:creator>
  <cp:lastModifiedBy>W Li</cp:lastModifiedBy>
  <cp:revision>7</cp:revision>
  <dcterms:created xsi:type="dcterms:W3CDTF">2023-01-18T17:29:56Z</dcterms:created>
  <dcterms:modified xsi:type="dcterms:W3CDTF">2023-05-25T04:19:25Z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0x010100C4757433969CE3429061AA7EEFB164B8</vt:lpwstr>
  </property>
</Properties>
</file>