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72" r:id="rId12"/>
    <p:sldId id="28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7" r:id="rId23"/>
    <p:sldId id="268" r:id="rId24"/>
    <p:sldId id="271" r:id="rId25"/>
    <p:sldId id="273" r:id="rId26"/>
    <p:sldId id="269" r:id="rId27"/>
    <p:sldId id="27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ACBB3-D3B8-4A53-AE54-A75C361242B1}" v="4" dt="2023-04-26T17:52:33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/>
    <p:restoredTop sz="83333"/>
  </p:normalViewPr>
  <p:slideViewPr>
    <p:cSldViewPr snapToGrid="0">
      <p:cViewPr varScale="1">
        <p:scale>
          <a:sx n="105" d="100"/>
          <a:sy n="105" d="100"/>
        </p:scale>
        <p:origin x="38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A615A-35AD-4BAF-A00E-4B53B535ADB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A1BF75-8583-4A06-A359-8BFC646C1730}">
      <dgm:prSet/>
      <dgm:spPr/>
      <dgm:t>
        <a:bodyPr/>
        <a:lstStyle/>
        <a:p>
          <a:r>
            <a:rPr lang="en-US"/>
            <a:t>The process by which we notify friends/family of someone’s death</a:t>
          </a:r>
        </a:p>
      </dgm:t>
    </dgm:pt>
    <dgm:pt modelId="{768C37F4-F957-449F-9D10-25FAB4A0043B}" type="parTrans" cxnId="{4820CA1E-2F7C-4638-8E0B-8CC2C5575CBD}">
      <dgm:prSet/>
      <dgm:spPr/>
      <dgm:t>
        <a:bodyPr/>
        <a:lstStyle/>
        <a:p>
          <a:endParaRPr lang="en-US"/>
        </a:p>
      </dgm:t>
    </dgm:pt>
    <dgm:pt modelId="{807C48D7-DF7C-43D1-B5F3-2E943D40ABDF}" type="sibTrans" cxnId="{4820CA1E-2F7C-4638-8E0B-8CC2C5575CBD}">
      <dgm:prSet/>
      <dgm:spPr/>
      <dgm:t>
        <a:bodyPr/>
        <a:lstStyle/>
        <a:p>
          <a:endParaRPr lang="en-US"/>
        </a:p>
      </dgm:t>
    </dgm:pt>
    <dgm:pt modelId="{90596EBB-6322-4167-B559-91B73EFB96F0}">
      <dgm:prSet/>
      <dgm:spPr/>
      <dgm:t>
        <a:bodyPr/>
        <a:lstStyle/>
        <a:p>
          <a:r>
            <a:rPr lang="en-US"/>
            <a:t>In our world often termination of resuscitation/trauma/obvious death</a:t>
          </a:r>
        </a:p>
      </dgm:t>
    </dgm:pt>
    <dgm:pt modelId="{6E8F75B9-7EA6-4D5F-AF8F-31038CA3FFB9}" type="parTrans" cxnId="{3FEFF10A-7C52-4742-8102-2D6793DD322E}">
      <dgm:prSet/>
      <dgm:spPr/>
      <dgm:t>
        <a:bodyPr/>
        <a:lstStyle/>
        <a:p>
          <a:endParaRPr lang="en-US"/>
        </a:p>
      </dgm:t>
    </dgm:pt>
    <dgm:pt modelId="{79655ABC-1AD6-4B71-8D1E-17F4CFF5FDD2}" type="sibTrans" cxnId="{3FEFF10A-7C52-4742-8102-2D6793DD322E}">
      <dgm:prSet/>
      <dgm:spPr/>
      <dgm:t>
        <a:bodyPr/>
        <a:lstStyle/>
        <a:p>
          <a:endParaRPr lang="en-US"/>
        </a:p>
      </dgm:t>
    </dgm:pt>
    <dgm:pt modelId="{B153FBAA-21DE-4262-B77E-701B963611AB}">
      <dgm:prSet/>
      <dgm:spPr/>
      <dgm:t>
        <a:bodyPr/>
        <a:lstStyle/>
        <a:p>
          <a:r>
            <a:rPr lang="en-US" dirty="0"/>
            <a:t>Burden often falls to the prehospital provider</a:t>
          </a:r>
        </a:p>
      </dgm:t>
    </dgm:pt>
    <dgm:pt modelId="{916E2760-38C6-457D-9119-079DDEED9AF9}" type="parTrans" cxnId="{284C5290-A8DC-4B84-A295-4B71FC1D098A}">
      <dgm:prSet/>
      <dgm:spPr/>
      <dgm:t>
        <a:bodyPr/>
        <a:lstStyle/>
        <a:p>
          <a:endParaRPr lang="en-US"/>
        </a:p>
      </dgm:t>
    </dgm:pt>
    <dgm:pt modelId="{E8D88480-7E32-4AF5-AF42-3075247C6CE7}" type="sibTrans" cxnId="{284C5290-A8DC-4B84-A295-4B71FC1D098A}">
      <dgm:prSet/>
      <dgm:spPr/>
      <dgm:t>
        <a:bodyPr/>
        <a:lstStyle/>
        <a:p>
          <a:endParaRPr lang="en-US"/>
        </a:p>
      </dgm:t>
    </dgm:pt>
    <dgm:pt modelId="{752EC946-9D49-4B2A-AF48-05B9E490CACD}" type="pres">
      <dgm:prSet presAssocID="{47DA615A-35AD-4BAF-A00E-4B53B535ADB1}" presName="linear" presStyleCnt="0">
        <dgm:presLayoutVars>
          <dgm:animLvl val="lvl"/>
          <dgm:resizeHandles val="exact"/>
        </dgm:presLayoutVars>
      </dgm:prSet>
      <dgm:spPr/>
    </dgm:pt>
    <dgm:pt modelId="{C4BBB48C-543E-416D-8E4B-1D0F8E07F75B}" type="pres">
      <dgm:prSet presAssocID="{00A1BF75-8583-4A06-A359-8BFC646C17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436822-A73A-42F7-A865-792471AD108D}" type="pres">
      <dgm:prSet presAssocID="{807C48D7-DF7C-43D1-B5F3-2E943D40ABDF}" presName="spacer" presStyleCnt="0"/>
      <dgm:spPr/>
    </dgm:pt>
    <dgm:pt modelId="{5014E836-9C83-4DD1-8C0E-838D0B5A5F04}" type="pres">
      <dgm:prSet presAssocID="{90596EBB-6322-4167-B559-91B73EFB96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BEB176-1823-4ACA-834F-E8408DF16391}" type="pres">
      <dgm:prSet presAssocID="{79655ABC-1AD6-4B71-8D1E-17F4CFF5FDD2}" presName="spacer" presStyleCnt="0"/>
      <dgm:spPr/>
    </dgm:pt>
    <dgm:pt modelId="{B60BF6B2-66EA-4888-A350-C42545D79E9D}" type="pres">
      <dgm:prSet presAssocID="{B153FBAA-21DE-4262-B77E-701B963611A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EFF10A-7C52-4742-8102-2D6793DD322E}" srcId="{47DA615A-35AD-4BAF-A00E-4B53B535ADB1}" destId="{90596EBB-6322-4167-B559-91B73EFB96F0}" srcOrd="1" destOrd="0" parTransId="{6E8F75B9-7EA6-4D5F-AF8F-31038CA3FFB9}" sibTransId="{79655ABC-1AD6-4B71-8D1E-17F4CFF5FDD2}"/>
    <dgm:cxn modelId="{4820CA1E-2F7C-4638-8E0B-8CC2C5575CBD}" srcId="{47DA615A-35AD-4BAF-A00E-4B53B535ADB1}" destId="{00A1BF75-8583-4A06-A359-8BFC646C1730}" srcOrd="0" destOrd="0" parTransId="{768C37F4-F957-449F-9D10-25FAB4A0043B}" sibTransId="{807C48D7-DF7C-43D1-B5F3-2E943D40ABDF}"/>
    <dgm:cxn modelId="{284C5290-A8DC-4B84-A295-4B71FC1D098A}" srcId="{47DA615A-35AD-4BAF-A00E-4B53B535ADB1}" destId="{B153FBAA-21DE-4262-B77E-701B963611AB}" srcOrd="2" destOrd="0" parTransId="{916E2760-38C6-457D-9119-079DDEED9AF9}" sibTransId="{E8D88480-7E32-4AF5-AF42-3075247C6CE7}"/>
    <dgm:cxn modelId="{FC6619B6-783D-49D2-B4A4-28A9E1754BBB}" type="presOf" srcId="{47DA615A-35AD-4BAF-A00E-4B53B535ADB1}" destId="{752EC946-9D49-4B2A-AF48-05B9E490CACD}" srcOrd="0" destOrd="0" presId="urn:microsoft.com/office/officeart/2005/8/layout/vList2"/>
    <dgm:cxn modelId="{BD100BBD-BF29-414D-AAA7-DEB275354499}" type="presOf" srcId="{90596EBB-6322-4167-B559-91B73EFB96F0}" destId="{5014E836-9C83-4DD1-8C0E-838D0B5A5F04}" srcOrd="0" destOrd="0" presId="urn:microsoft.com/office/officeart/2005/8/layout/vList2"/>
    <dgm:cxn modelId="{5858AFE7-75CF-4FBE-B574-6C7EB85A4A2C}" type="presOf" srcId="{B153FBAA-21DE-4262-B77E-701B963611AB}" destId="{B60BF6B2-66EA-4888-A350-C42545D79E9D}" srcOrd="0" destOrd="0" presId="urn:microsoft.com/office/officeart/2005/8/layout/vList2"/>
    <dgm:cxn modelId="{24521BF4-6422-4228-B136-A3E4CCB05E89}" type="presOf" srcId="{00A1BF75-8583-4A06-A359-8BFC646C1730}" destId="{C4BBB48C-543E-416D-8E4B-1D0F8E07F75B}" srcOrd="0" destOrd="0" presId="urn:microsoft.com/office/officeart/2005/8/layout/vList2"/>
    <dgm:cxn modelId="{1CEDA3B2-2136-404C-9166-9600B72FC290}" type="presParOf" srcId="{752EC946-9D49-4B2A-AF48-05B9E490CACD}" destId="{C4BBB48C-543E-416D-8E4B-1D0F8E07F75B}" srcOrd="0" destOrd="0" presId="urn:microsoft.com/office/officeart/2005/8/layout/vList2"/>
    <dgm:cxn modelId="{814FC495-2679-4D7E-9BC5-4F8B4227D6C5}" type="presParOf" srcId="{752EC946-9D49-4B2A-AF48-05B9E490CACD}" destId="{11436822-A73A-42F7-A865-792471AD108D}" srcOrd="1" destOrd="0" presId="urn:microsoft.com/office/officeart/2005/8/layout/vList2"/>
    <dgm:cxn modelId="{255A1C9D-B244-4556-9AA0-4DA6EAD9B410}" type="presParOf" srcId="{752EC946-9D49-4B2A-AF48-05B9E490CACD}" destId="{5014E836-9C83-4DD1-8C0E-838D0B5A5F04}" srcOrd="2" destOrd="0" presId="urn:microsoft.com/office/officeart/2005/8/layout/vList2"/>
    <dgm:cxn modelId="{AF553E67-17B7-4F74-887D-E4421ADBF1C3}" type="presParOf" srcId="{752EC946-9D49-4B2A-AF48-05B9E490CACD}" destId="{14BEB176-1823-4ACA-834F-E8408DF16391}" srcOrd="3" destOrd="0" presId="urn:microsoft.com/office/officeart/2005/8/layout/vList2"/>
    <dgm:cxn modelId="{69CDBB5F-3336-46B9-9F77-B1B93200427A}" type="presParOf" srcId="{752EC946-9D49-4B2A-AF48-05B9E490CACD}" destId="{B60BF6B2-66EA-4888-A350-C42545D79E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71EAF-11B5-4DD2-9928-00F56C09DC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90FBE87-DB2B-4264-B8AA-5C94CA8E50E1}">
      <dgm:prSet/>
      <dgm:spPr/>
      <dgm:t>
        <a:bodyPr/>
        <a:lstStyle/>
        <a:p>
          <a:r>
            <a:rPr lang="en-US"/>
            <a:t>That same study shows huge correlation between clinician burnout and death notification in the last year</a:t>
          </a:r>
        </a:p>
      </dgm:t>
    </dgm:pt>
    <dgm:pt modelId="{03D1EC2A-4322-4CA4-B42F-C014FA36CB69}" type="parTrans" cxnId="{5DF2B641-4EFC-4137-99E0-3BEB635EF76C}">
      <dgm:prSet/>
      <dgm:spPr/>
      <dgm:t>
        <a:bodyPr/>
        <a:lstStyle/>
        <a:p>
          <a:endParaRPr lang="en-US"/>
        </a:p>
      </dgm:t>
    </dgm:pt>
    <dgm:pt modelId="{93394615-04D7-4185-9CF7-424C7E0071FB}" type="sibTrans" cxnId="{5DF2B641-4EFC-4137-99E0-3BEB635EF76C}">
      <dgm:prSet/>
      <dgm:spPr/>
      <dgm:t>
        <a:bodyPr/>
        <a:lstStyle/>
        <a:p>
          <a:endParaRPr lang="en-US"/>
        </a:p>
      </dgm:t>
    </dgm:pt>
    <dgm:pt modelId="{DA55098F-28DA-40AE-962C-3FEF28CE6392}">
      <dgm:prSet/>
      <dgm:spPr/>
      <dgm:t>
        <a:bodyPr/>
        <a:lstStyle/>
        <a:p>
          <a:r>
            <a:rPr lang="en-US"/>
            <a:t>EMS professionals with 1-5 incidents in the last 12 months had 36% higher rates of burnout</a:t>
          </a:r>
        </a:p>
      </dgm:t>
    </dgm:pt>
    <dgm:pt modelId="{EF3C2353-C1DC-4F0A-8D65-456B60440BC7}" type="parTrans" cxnId="{8050A6C5-82D8-4F74-9B5A-CB47F5044FD8}">
      <dgm:prSet/>
      <dgm:spPr/>
      <dgm:t>
        <a:bodyPr/>
        <a:lstStyle/>
        <a:p>
          <a:endParaRPr lang="en-US"/>
        </a:p>
      </dgm:t>
    </dgm:pt>
    <dgm:pt modelId="{A2805374-3FCE-4FFF-9F4A-B855C3FDF2F1}" type="sibTrans" cxnId="{8050A6C5-82D8-4F74-9B5A-CB47F5044FD8}">
      <dgm:prSet/>
      <dgm:spPr/>
      <dgm:t>
        <a:bodyPr/>
        <a:lstStyle/>
        <a:p>
          <a:endParaRPr lang="en-US"/>
        </a:p>
      </dgm:t>
    </dgm:pt>
    <dgm:pt modelId="{310AB070-46A2-4E9D-9159-3ABF78CFC246}">
      <dgm:prSet/>
      <dgm:spPr/>
      <dgm:t>
        <a:bodyPr/>
        <a:lstStyle/>
        <a:p>
          <a:r>
            <a:rPr lang="en-US"/>
            <a:t>EMS professionals with greater than 5 incidents in the last 12 months had 73% higher rates</a:t>
          </a:r>
        </a:p>
      </dgm:t>
    </dgm:pt>
    <dgm:pt modelId="{6E7A26DF-602C-41F2-849C-0CAEA9554B81}" type="parTrans" cxnId="{A7DB4690-59A7-49EA-9824-C36DA35B819E}">
      <dgm:prSet/>
      <dgm:spPr/>
      <dgm:t>
        <a:bodyPr/>
        <a:lstStyle/>
        <a:p>
          <a:endParaRPr lang="en-US"/>
        </a:p>
      </dgm:t>
    </dgm:pt>
    <dgm:pt modelId="{DADA0C8E-9EAE-42D5-9AE1-4595D800BBA6}" type="sibTrans" cxnId="{A7DB4690-59A7-49EA-9824-C36DA35B819E}">
      <dgm:prSet/>
      <dgm:spPr/>
      <dgm:t>
        <a:bodyPr/>
        <a:lstStyle/>
        <a:p>
          <a:endParaRPr lang="en-US"/>
        </a:p>
      </dgm:t>
    </dgm:pt>
    <dgm:pt modelId="{48601F1B-6191-449C-8FAC-70A0527F13E0}" type="pres">
      <dgm:prSet presAssocID="{4FA71EAF-11B5-4DD2-9928-00F56C09DC49}" presName="root" presStyleCnt="0">
        <dgm:presLayoutVars>
          <dgm:dir/>
          <dgm:resizeHandles val="exact"/>
        </dgm:presLayoutVars>
      </dgm:prSet>
      <dgm:spPr/>
    </dgm:pt>
    <dgm:pt modelId="{8F95F4CC-668E-4E63-9C53-236B57877763}" type="pres">
      <dgm:prSet presAssocID="{590FBE87-DB2B-4264-B8AA-5C94CA8E50E1}" presName="compNode" presStyleCnt="0"/>
      <dgm:spPr/>
    </dgm:pt>
    <dgm:pt modelId="{5A3A1C5A-D19D-40C0-8654-932878A7DB19}" type="pres">
      <dgm:prSet presAssocID="{590FBE87-DB2B-4264-B8AA-5C94CA8E50E1}" presName="bgRect" presStyleLbl="bgShp" presStyleIdx="0" presStyleCnt="3"/>
      <dgm:spPr/>
    </dgm:pt>
    <dgm:pt modelId="{D9B1A499-7AC2-4E22-98CE-0AB25EB234A7}" type="pres">
      <dgm:prSet presAssocID="{590FBE87-DB2B-4264-B8AA-5C94CA8E50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3AEE493-A18F-4175-9B99-1C8BA3746DF6}" type="pres">
      <dgm:prSet presAssocID="{590FBE87-DB2B-4264-B8AA-5C94CA8E50E1}" presName="spaceRect" presStyleCnt="0"/>
      <dgm:spPr/>
    </dgm:pt>
    <dgm:pt modelId="{3E6DAC17-0AB9-46A2-AD33-39BCF71F1821}" type="pres">
      <dgm:prSet presAssocID="{590FBE87-DB2B-4264-B8AA-5C94CA8E50E1}" presName="parTx" presStyleLbl="revTx" presStyleIdx="0" presStyleCnt="3">
        <dgm:presLayoutVars>
          <dgm:chMax val="0"/>
          <dgm:chPref val="0"/>
        </dgm:presLayoutVars>
      </dgm:prSet>
      <dgm:spPr/>
    </dgm:pt>
    <dgm:pt modelId="{0D4F89F7-3AF9-4BE5-A04F-7DAA0B550D9A}" type="pres">
      <dgm:prSet presAssocID="{93394615-04D7-4185-9CF7-424C7E0071FB}" presName="sibTrans" presStyleCnt="0"/>
      <dgm:spPr/>
    </dgm:pt>
    <dgm:pt modelId="{F7AEA5AD-DC7F-40F3-845E-FDC183ABD2FC}" type="pres">
      <dgm:prSet presAssocID="{DA55098F-28DA-40AE-962C-3FEF28CE6392}" presName="compNode" presStyleCnt="0"/>
      <dgm:spPr/>
    </dgm:pt>
    <dgm:pt modelId="{BEB88023-E58F-4FF1-8D0A-54A9D5CFB275}" type="pres">
      <dgm:prSet presAssocID="{DA55098F-28DA-40AE-962C-3FEF28CE6392}" presName="bgRect" presStyleLbl="bgShp" presStyleIdx="1" presStyleCnt="3"/>
      <dgm:spPr/>
    </dgm:pt>
    <dgm:pt modelId="{143071E2-352D-4864-BBA0-657982499D28}" type="pres">
      <dgm:prSet presAssocID="{DA55098F-28DA-40AE-962C-3FEF28CE63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68226936-179D-4E34-A05A-EC3383F879C3}" type="pres">
      <dgm:prSet presAssocID="{DA55098F-28DA-40AE-962C-3FEF28CE6392}" presName="spaceRect" presStyleCnt="0"/>
      <dgm:spPr/>
    </dgm:pt>
    <dgm:pt modelId="{C2A8AA01-8184-4A08-B474-6C25E0E94B9F}" type="pres">
      <dgm:prSet presAssocID="{DA55098F-28DA-40AE-962C-3FEF28CE6392}" presName="parTx" presStyleLbl="revTx" presStyleIdx="1" presStyleCnt="3">
        <dgm:presLayoutVars>
          <dgm:chMax val="0"/>
          <dgm:chPref val="0"/>
        </dgm:presLayoutVars>
      </dgm:prSet>
      <dgm:spPr/>
    </dgm:pt>
    <dgm:pt modelId="{BF16319F-677D-4029-BFC2-95ABCB912085}" type="pres">
      <dgm:prSet presAssocID="{A2805374-3FCE-4FFF-9F4A-B855C3FDF2F1}" presName="sibTrans" presStyleCnt="0"/>
      <dgm:spPr/>
    </dgm:pt>
    <dgm:pt modelId="{A81BFEC8-2385-4959-91F3-C36C71E19265}" type="pres">
      <dgm:prSet presAssocID="{310AB070-46A2-4E9D-9159-3ABF78CFC246}" presName="compNode" presStyleCnt="0"/>
      <dgm:spPr/>
    </dgm:pt>
    <dgm:pt modelId="{8A1A6784-67B2-4C7E-8EAB-FCB3DDF6D148}" type="pres">
      <dgm:prSet presAssocID="{310AB070-46A2-4E9D-9159-3ABF78CFC246}" presName="bgRect" presStyleLbl="bgShp" presStyleIdx="2" presStyleCnt="3"/>
      <dgm:spPr/>
    </dgm:pt>
    <dgm:pt modelId="{FFD655B8-375F-4F90-8D5D-750B28C1A57E}" type="pres">
      <dgm:prSet presAssocID="{310AB070-46A2-4E9D-9159-3ABF78CFC2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DE83E3D-12D9-48FB-AABB-EE9725658814}" type="pres">
      <dgm:prSet presAssocID="{310AB070-46A2-4E9D-9159-3ABF78CFC246}" presName="spaceRect" presStyleCnt="0"/>
      <dgm:spPr/>
    </dgm:pt>
    <dgm:pt modelId="{BB262289-509C-415B-97DE-91607EAE482C}" type="pres">
      <dgm:prSet presAssocID="{310AB070-46A2-4E9D-9159-3ABF78CFC24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D2DE71A-6D4C-4E78-AF73-586FA90B2033}" type="presOf" srcId="{DA55098F-28DA-40AE-962C-3FEF28CE6392}" destId="{C2A8AA01-8184-4A08-B474-6C25E0E94B9F}" srcOrd="0" destOrd="0" presId="urn:microsoft.com/office/officeart/2018/2/layout/IconVerticalSolidList"/>
    <dgm:cxn modelId="{5DF2B641-4EFC-4137-99E0-3BEB635EF76C}" srcId="{4FA71EAF-11B5-4DD2-9928-00F56C09DC49}" destId="{590FBE87-DB2B-4264-B8AA-5C94CA8E50E1}" srcOrd="0" destOrd="0" parTransId="{03D1EC2A-4322-4CA4-B42F-C014FA36CB69}" sibTransId="{93394615-04D7-4185-9CF7-424C7E0071FB}"/>
    <dgm:cxn modelId="{AE15244E-2014-412A-8F90-3F6516FA4347}" type="presOf" srcId="{310AB070-46A2-4E9D-9159-3ABF78CFC246}" destId="{BB262289-509C-415B-97DE-91607EAE482C}" srcOrd="0" destOrd="0" presId="urn:microsoft.com/office/officeart/2018/2/layout/IconVerticalSolidList"/>
    <dgm:cxn modelId="{A7DB4690-59A7-49EA-9824-C36DA35B819E}" srcId="{4FA71EAF-11B5-4DD2-9928-00F56C09DC49}" destId="{310AB070-46A2-4E9D-9159-3ABF78CFC246}" srcOrd="2" destOrd="0" parTransId="{6E7A26DF-602C-41F2-849C-0CAEA9554B81}" sibTransId="{DADA0C8E-9EAE-42D5-9AE1-4595D800BBA6}"/>
    <dgm:cxn modelId="{4E7F5DB8-5B1A-4C0B-9DEE-55D36410357E}" type="presOf" srcId="{4FA71EAF-11B5-4DD2-9928-00F56C09DC49}" destId="{48601F1B-6191-449C-8FAC-70A0527F13E0}" srcOrd="0" destOrd="0" presId="urn:microsoft.com/office/officeart/2018/2/layout/IconVerticalSolidList"/>
    <dgm:cxn modelId="{8050A6C5-82D8-4F74-9B5A-CB47F5044FD8}" srcId="{4FA71EAF-11B5-4DD2-9928-00F56C09DC49}" destId="{DA55098F-28DA-40AE-962C-3FEF28CE6392}" srcOrd="1" destOrd="0" parTransId="{EF3C2353-C1DC-4F0A-8D65-456B60440BC7}" sibTransId="{A2805374-3FCE-4FFF-9F4A-B855C3FDF2F1}"/>
    <dgm:cxn modelId="{43632EFC-9FC7-4691-B61F-B0483F76AFA0}" type="presOf" srcId="{590FBE87-DB2B-4264-B8AA-5C94CA8E50E1}" destId="{3E6DAC17-0AB9-46A2-AD33-39BCF71F1821}" srcOrd="0" destOrd="0" presId="urn:microsoft.com/office/officeart/2018/2/layout/IconVerticalSolidList"/>
    <dgm:cxn modelId="{A9CE1D71-179B-4E7E-BFB6-FE4238096847}" type="presParOf" srcId="{48601F1B-6191-449C-8FAC-70A0527F13E0}" destId="{8F95F4CC-668E-4E63-9C53-236B57877763}" srcOrd="0" destOrd="0" presId="urn:microsoft.com/office/officeart/2018/2/layout/IconVerticalSolidList"/>
    <dgm:cxn modelId="{B374D33E-31D1-4EF6-A1DA-5A88AACEBE77}" type="presParOf" srcId="{8F95F4CC-668E-4E63-9C53-236B57877763}" destId="{5A3A1C5A-D19D-40C0-8654-932878A7DB19}" srcOrd="0" destOrd="0" presId="urn:microsoft.com/office/officeart/2018/2/layout/IconVerticalSolidList"/>
    <dgm:cxn modelId="{D6179E2A-7189-43AA-94BE-7F20FA8CE3B5}" type="presParOf" srcId="{8F95F4CC-668E-4E63-9C53-236B57877763}" destId="{D9B1A499-7AC2-4E22-98CE-0AB25EB234A7}" srcOrd="1" destOrd="0" presId="urn:microsoft.com/office/officeart/2018/2/layout/IconVerticalSolidList"/>
    <dgm:cxn modelId="{9115A210-D945-4988-AB71-5A92B6E523DD}" type="presParOf" srcId="{8F95F4CC-668E-4E63-9C53-236B57877763}" destId="{03AEE493-A18F-4175-9B99-1C8BA3746DF6}" srcOrd="2" destOrd="0" presId="urn:microsoft.com/office/officeart/2018/2/layout/IconVerticalSolidList"/>
    <dgm:cxn modelId="{37AC0F8F-2E34-4681-B813-D3A2A7DCAA66}" type="presParOf" srcId="{8F95F4CC-668E-4E63-9C53-236B57877763}" destId="{3E6DAC17-0AB9-46A2-AD33-39BCF71F1821}" srcOrd="3" destOrd="0" presId="urn:microsoft.com/office/officeart/2018/2/layout/IconVerticalSolidList"/>
    <dgm:cxn modelId="{EFCA5014-F6AA-4B07-8E72-3A8796595084}" type="presParOf" srcId="{48601F1B-6191-449C-8FAC-70A0527F13E0}" destId="{0D4F89F7-3AF9-4BE5-A04F-7DAA0B550D9A}" srcOrd="1" destOrd="0" presId="urn:microsoft.com/office/officeart/2018/2/layout/IconVerticalSolidList"/>
    <dgm:cxn modelId="{7BD12F90-09D9-4916-AE78-B6EE9056E4CB}" type="presParOf" srcId="{48601F1B-6191-449C-8FAC-70A0527F13E0}" destId="{F7AEA5AD-DC7F-40F3-845E-FDC183ABD2FC}" srcOrd="2" destOrd="0" presId="urn:microsoft.com/office/officeart/2018/2/layout/IconVerticalSolidList"/>
    <dgm:cxn modelId="{0D5B02FD-7FDB-4B5D-8616-7BA592494E5A}" type="presParOf" srcId="{F7AEA5AD-DC7F-40F3-845E-FDC183ABD2FC}" destId="{BEB88023-E58F-4FF1-8D0A-54A9D5CFB275}" srcOrd="0" destOrd="0" presId="urn:microsoft.com/office/officeart/2018/2/layout/IconVerticalSolidList"/>
    <dgm:cxn modelId="{6811F15F-6AC8-4330-A277-1C8DF5B4A36A}" type="presParOf" srcId="{F7AEA5AD-DC7F-40F3-845E-FDC183ABD2FC}" destId="{143071E2-352D-4864-BBA0-657982499D28}" srcOrd="1" destOrd="0" presId="urn:microsoft.com/office/officeart/2018/2/layout/IconVerticalSolidList"/>
    <dgm:cxn modelId="{4C1453D7-D30F-48D3-8DF0-45A47D490CA5}" type="presParOf" srcId="{F7AEA5AD-DC7F-40F3-845E-FDC183ABD2FC}" destId="{68226936-179D-4E34-A05A-EC3383F879C3}" srcOrd="2" destOrd="0" presId="urn:microsoft.com/office/officeart/2018/2/layout/IconVerticalSolidList"/>
    <dgm:cxn modelId="{7536DA3F-F141-4EDC-85B3-E0385AD22F7C}" type="presParOf" srcId="{F7AEA5AD-DC7F-40F3-845E-FDC183ABD2FC}" destId="{C2A8AA01-8184-4A08-B474-6C25E0E94B9F}" srcOrd="3" destOrd="0" presId="urn:microsoft.com/office/officeart/2018/2/layout/IconVerticalSolidList"/>
    <dgm:cxn modelId="{6F1A4006-551C-43AD-B293-47BBFADD0122}" type="presParOf" srcId="{48601F1B-6191-449C-8FAC-70A0527F13E0}" destId="{BF16319F-677D-4029-BFC2-95ABCB912085}" srcOrd="3" destOrd="0" presId="urn:microsoft.com/office/officeart/2018/2/layout/IconVerticalSolidList"/>
    <dgm:cxn modelId="{6D90B151-EED7-4182-8EED-A4FA5AECA881}" type="presParOf" srcId="{48601F1B-6191-449C-8FAC-70A0527F13E0}" destId="{A81BFEC8-2385-4959-91F3-C36C71E19265}" srcOrd="4" destOrd="0" presId="urn:microsoft.com/office/officeart/2018/2/layout/IconVerticalSolidList"/>
    <dgm:cxn modelId="{3ECD58A9-54D0-4705-937C-9F9033F486A2}" type="presParOf" srcId="{A81BFEC8-2385-4959-91F3-C36C71E19265}" destId="{8A1A6784-67B2-4C7E-8EAB-FCB3DDF6D148}" srcOrd="0" destOrd="0" presId="urn:microsoft.com/office/officeart/2018/2/layout/IconVerticalSolidList"/>
    <dgm:cxn modelId="{5C3B2BB3-E261-4FDE-9EA9-D5D3B16099BF}" type="presParOf" srcId="{A81BFEC8-2385-4959-91F3-C36C71E19265}" destId="{FFD655B8-375F-4F90-8D5D-750B28C1A57E}" srcOrd="1" destOrd="0" presId="urn:microsoft.com/office/officeart/2018/2/layout/IconVerticalSolidList"/>
    <dgm:cxn modelId="{9CB741A3-0B3D-4E79-B189-E8913FBCDF2F}" type="presParOf" srcId="{A81BFEC8-2385-4959-91F3-C36C71E19265}" destId="{8DE83E3D-12D9-48FB-AABB-EE9725658814}" srcOrd="2" destOrd="0" presId="urn:microsoft.com/office/officeart/2018/2/layout/IconVerticalSolidList"/>
    <dgm:cxn modelId="{8AC73FE9-225F-42A0-BC65-7A11ECCA195D}" type="presParOf" srcId="{A81BFEC8-2385-4959-91F3-C36C71E19265}" destId="{BB262289-509C-415B-97DE-91607EAE48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BB48C-543E-416D-8E4B-1D0F8E07F75B}">
      <dsp:nvSpPr>
        <dsp:cNvPr id="0" name=""/>
        <dsp:cNvSpPr/>
      </dsp:nvSpPr>
      <dsp:spPr>
        <a:xfrm>
          <a:off x="0" y="70525"/>
          <a:ext cx="5210615" cy="1492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process by which we notify friends/family of someone’s death</a:t>
          </a:r>
        </a:p>
      </dsp:txBody>
      <dsp:txXfrm>
        <a:off x="72878" y="143403"/>
        <a:ext cx="5064859" cy="1347164"/>
      </dsp:txXfrm>
    </dsp:sp>
    <dsp:sp modelId="{5014E836-9C83-4DD1-8C0E-838D0B5A5F04}">
      <dsp:nvSpPr>
        <dsp:cNvPr id="0" name=""/>
        <dsp:cNvSpPr/>
      </dsp:nvSpPr>
      <dsp:spPr>
        <a:xfrm>
          <a:off x="0" y="1646966"/>
          <a:ext cx="5210615" cy="1492920"/>
        </a:xfrm>
        <a:prstGeom prst="roundRect">
          <a:avLst/>
        </a:prstGeom>
        <a:solidFill>
          <a:schemeClr val="accent2">
            <a:hueOff val="10052591"/>
            <a:satOff val="-20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 our world often termination of resuscitation/trauma/obvious death</a:t>
          </a:r>
        </a:p>
      </dsp:txBody>
      <dsp:txXfrm>
        <a:off x="72878" y="1719844"/>
        <a:ext cx="5064859" cy="1347164"/>
      </dsp:txXfrm>
    </dsp:sp>
    <dsp:sp modelId="{B60BF6B2-66EA-4888-A350-C42545D79E9D}">
      <dsp:nvSpPr>
        <dsp:cNvPr id="0" name=""/>
        <dsp:cNvSpPr/>
      </dsp:nvSpPr>
      <dsp:spPr>
        <a:xfrm>
          <a:off x="0" y="3223406"/>
          <a:ext cx="5210615" cy="1492920"/>
        </a:xfrm>
        <a:prstGeom prst="roundRect">
          <a:avLst/>
        </a:prstGeom>
        <a:solidFill>
          <a:schemeClr val="accent2">
            <a:hueOff val="20105182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Burden often falls to the prehospital provider</a:t>
          </a:r>
        </a:p>
      </dsp:txBody>
      <dsp:txXfrm>
        <a:off x="72878" y="3296284"/>
        <a:ext cx="5064859" cy="1347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A1C5A-D19D-40C0-8654-932878A7DB19}">
      <dsp:nvSpPr>
        <dsp:cNvPr id="0" name=""/>
        <dsp:cNvSpPr/>
      </dsp:nvSpPr>
      <dsp:spPr>
        <a:xfrm>
          <a:off x="0" y="407"/>
          <a:ext cx="10134600" cy="953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1A499-7AC2-4E22-98CE-0AB25EB234A7}">
      <dsp:nvSpPr>
        <dsp:cNvPr id="0" name=""/>
        <dsp:cNvSpPr/>
      </dsp:nvSpPr>
      <dsp:spPr>
        <a:xfrm>
          <a:off x="288442" y="214951"/>
          <a:ext cx="524440" cy="5244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AC17-0AB9-46A2-AD33-39BCF71F1821}">
      <dsp:nvSpPr>
        <dsp:cNvPr id="0" name=""/>
        <dsp:cNvSpPr/>
      </dsp:nvSpPr>
      <dsp:spPr>
        <a:xfrm>
          <a:off x="1101325" y="407"/>
          <a:ext cx="9033274" cy="95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15" tIns="100915" rIns="100915" bIns="1009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That same study shows huge correlation between clinician burnout and death notification in the last year</a:t>
          </a:r>
        </a:p>
      </dsp:txBody>
      <dsp:txXfrm>
        <a:off x="1101325" y="407"/>
        <a:ext cx="9033274" cy="953528"/>
      </dsp:txXfrm>
    </dsp:sp>
    <dsp:sp modelId="{BEB88023-E58F-4FF1-8D0A-54A9D5CFB275}">
      <dsp:nvSpPr>
        <dsp:cNvPr id="0" name=""/>
        <dsp:cNvSpPr/>
      </dsp:nvSpPr>
      <dsp:spPr>
        <a:xfrm>
          <a:off x="0" y="1192318"/>
          <a:ext cx="10134600" cy="9535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071E2-352D-4864-BBA0-657982499D28}">
      <dsp:nvSpPr>
        <dsp:cNvPr id="0" name=""/>
        <dsp:cNvSpPr/>
      </dsp:nvSpPr>
      <dsp:spPr>
        <a:xfrm>
          <a:off x="288442" y="1406862"/>
          <a:ext cx="524440" cy="5244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8AA01-8184-4A08-B474-6C25E0E94B9F}">
      <dsp:nvSpPr>
        <dsp:cNvPr id="0" name=""/>
        <dsp:cNvSpPr/>
      </dsp:nvSpPr>
      <dsp:spPr>
        <a:xfrm>
          <a:off x="1101325" y="1192318"/>
          <a:ext cx="9033274" cy="95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15" tIns="100915" rIns="100915" bIns="1009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EMS professionals with 1-5 incidents in the last 12 months had 36% higher rates of burnout</a:t>
          </a:r>
        </a:p>
      </dsp:txBody>
      <dsp:txXfrm>
        <a:off x="1101325" y="1192318"/>
        <a:ext cx="9033274" cy="953528"/>
      </dsp:txXfrm>
    </dsp:sp>
    <dsp:sp modelId="{8A1A6784-67B2-4C7E-8EAB-FCB3DDF6D148}">
      <dsp:nvSpPr>
        <dsp:cNvPr id="0" name=""/>
        <dsp:cNvSpPr/>
      </dsp:nvSpPr>
      <dsp:spPr>
        <a:xfrm>
          <a:off x="0" y="2384229"/>
          <a:ext cx="10134600" cy="9535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655B8-375F-4F90-8D5D-750B28C1A57E}">
      <dsp:nvSpPr>
        <dsp:cNvPr id="0" name=""/>
        <dsp:cNvSpPr/>
      </dsp:nvSpPr>
      <dsp:spPr>
        <a:xfrm>
          <a:off x="288442" y="2598773"/>
          <a:ext cx="524440" cy="5244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62289-509C-415B-97DE-91607EAE482C}">
      <dsp:nvSpPr>
        <dsp:cNvPr id="0" name=""/>
        <dsp:cNvSpPr/>
      </dsp:nvSpPr>
      <dsp:spPr>
        <a:xfrm>
          <a:off x="1101325" y="2384229"/>
          <a:ext cx="9033274" cy="95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15" tIns="100915" rIns="100915" bIns="1009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EMS professionals with greater than 5 incidents in the last 12 months had 73% higher rates</a:t>
          </a:r>
        </a:p>
      </dsp:txBody>
      <dsp:txXfrm>
        <a:off x="1101325" y="2384229"/>
        <a:ext cx="9033274" cy="953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86FB9-D6FF-4CFD-B397-95BF6CD2722C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F5148-EB61-4EA4-AF7E-25C71C147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9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2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think the survival is of this patient in the next 2 mins?</a:t>
            </a:r>
          </a:p>
          <a:p>
            <a:endParaRPr lang="en-US" dirty="0"/>
          </a:p>
          <a:p>
            <a:r>
              <a:rPr lang="en-US" dirty="0"/>
              <a:t>Lets work through the GRIEVING mnemonic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5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”Who should be here right now?”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are some other considerations?</a:t>
            </a:r>
          </a:p>
          <a:p>
            <a:r>
              <a:rPr lang="en-US" dirty="0">
                <a:cs typeface="Calibri"/>
              </a:rPr>
              <a:t>Is there a time limit?- may not be able to wait for Uncle Jim for 30 mins</a:t>
            </a:r>
            <a:endParaRPr lang="en-US" dirty="0"/>
          </a:p>
          <a:p>
            <a:r>
              <a:rPr lang="en-US" dirty="0">
                <a:cs typeface="Calibri"/>
              </a:rPr>
              <a:t>Is there a space limit?- Consider scene safety, personal safety, the effect that too little space has 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1666-08C8-4903-AF77-76FE2F00A9BC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14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Police/Fire Chaplain</a:t>
            </a:r>
          </a:p>
          <a:p>
            <a:r>
              <a:rPr lang="en-US" dirty="0">
                <a:cs typeface="Calibri"/>
              </a:rPr>
              <a:t>Patient/Family religious figure</a:t>
            </a:r>
          </a:p>
          <a:p>
            <a:r>
              <a:rPr lang="en-US" dirty="0">
                <a:cs typeface="Calibri"/>
              </a:rPr>
              <a:t>Friends</a:t>
            </a:r>
          </a:p>
          <a:p>
            <a:r>
              <a:rPr lang="en-US" dirty="0">
                <a:cs typeface="Calibri"/>
              </a:rPr>
              <a:t>Again, consider scene safety—I terminated a code on the street in ABQ with family nearby, they were super agitated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1666-08C8-4903-AF77-76FE2F00A9BC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7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We’ve prepared and set the stage, now we can talk to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Can I have a volunteer tell me what that would sound like?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My name is Neal </a:t>
            </a:r>
            <a:r>
              <a:rPr lang="en-US" dirty="0" err="1">
                <a:cs typeface="Calibri"/>
              </a:rPr>
              <a:t>Nettesheim</a:t>
            </a:r>
            <a:r>
              <a:rPr lang="en-US" dirty="0">
                <a:cs typeface="Calibri"/>
              </a:rPr>
              <a:t>, I'm a doctor working with the ambulance service.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Patient name, and relation if you know it.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What do you know about what’s going on right now?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Now we have a sense of what family knows and what they need to know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Walk them through what happened in plain speak</a:t>
            </a:r>
          </a:p>
          <a:p>
            <a:r>
              <a:rPr lang="en-US" dirty="0">
                <a:cs typeface="Calibri"/>
              </a:rPr>
              <a:t>Tell them how their loved one is </a:t>
            </a:r>
            <a:r>
              <a:rPr lang="en-US" dirty="0" err="1">
                <a:cs typeface="Calibri"/>
              </a:rPr>
              <a:t>doing</a:t>
            </a:r>
            <a:r>
              <a:rPr lang="en-US" dirty="0" err="1">
                <a:cs typeface="Calibri"/>
                <a:sym typeface="Wingdings" pitchFamily="2" charset="2"/>
              </a:rPr>
              <a:t>how</a:t>
            </a:r>
            <a:r>
              <a:rPr lang="en-US" dirty="0">
                <a:cs typeface="Calibri"/>
                <a:sym typeface="Wingdings" pitchFamily="2" charset="2"/>
              </a:rPr>
              <a:t> would you describe this patient at 25mins of a code?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There is a plain speak quiz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Ok so we’ve brought the family up to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1666-08C8-4903-AF77-76FE2F00A9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79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Warning Shot- "I'm so sorry" "I have terrible news" </a:t>
            </a:r>
          </a:p>
          <a:p>
            <a:r>
              <a:rPr lang="en-US" dirty="0">
                <a:cs typeface="Calibri"/>
              </a:rPr>
              <a:t>Use word dead/died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GIVE EXAMPLE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We’ve tried everything we can do, but (Name) has died/is dead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OMI pronounces death legally—we stop resuscitation medically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1666-08C8-4903-AF77-76FE2F00A9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00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Allow reaction</a:t>
            </a:r>
          </a:p>
          <a:p>
            <a:r>
              <a:rPr lang="en-US" dirty="0">
                <a:cs typeface="Calibri"/>
              </a:rPr>
              <a:t>Be present and in the moment with the </a:t>
            </a:r>
            <a:r>
              <a:rPr lang="en-US" dirty="0" err="1">
                <a:cs typeface="Calibri"/>
              </a:rPr>
              <a:t>family</a:t>
            </a:r>
            <a:r>
              <a:rPr lang="en-US" dirty="0" err="1">
                <a:cs typeface="Calibri"/>
                <a:sym typeface="Wingdings" pitchFamily="2" charset="2"/>
              </a:rPr>
              <a:t>don’t</a:t>
            </a:r>
            <a:r>
              <a:rPr lang="en-US" dirty="0">
                <a:cs typeface="Calibri"/>
                <a:sym typeface="Wingdings" pitchFamily="2" charset="2"/>
              </a:rPr>
              <a:t> let your mind wander(importance of </a:t>
            </a:r>
            <a:r>
              <a:rPr lang="en-US" dirty="0" err="1">
                <a:cs typeface="Calibri"/>
                <a:sym typeface="Wingdings" pitchFamily="2" charset="2"/>
              </a:rPr>
              <a:t>liason</a:t>
            </a:r>
            <a:r>
              <a:rPr lang="en-US" dirty="0">
                <a:cs typeface="Calibri"/>
                <a:sym typeface="Wingdings" pitchFamily="2" charset="2"/>
              </a:rPr>
              <a:t>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Usually is ok, but be on alert</a:t>
            </a:r>
            <a:r>
              <a:rPr lang="en-US" dirty="0">
                <a:cs typeface="Calibri"/>
                <a:sym typeface="Wingdings" pitchFamily="2" charset="2"/>
              </a:rPr>
              <a:t> lots of coping mechanism including violence</a:t>
            </a:r>
          </a:p>
          <a:p>
            <a:endParaRPr lang="en-US" dirty="0">
              <a:cs typeface="Calibri"/>
              <a:sym typeface="Wingdings" pitchFamily="2" charset="2"/>
            </a:endParaRPr>
          </a:p>
          <a:p>
            <a:r>
              <a:rPr lang="en-US" dirty="0">
                <a:cs typeface="Calibri"/>
                <a:sym typeface="Wingdings" pitchFamily="2" charset="2"/>
              </a:rPr>
              <a:t>(wait for 20 seconds)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1666-08C8-4903-AF77-76FE2F00A9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23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you’ve seen it on the internet or a movie…don’t say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2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-This isn't about you or your ability to answer questions as much as families ability to try to come to grips with what is going on</a:t>
            </a:r>
          </a:p>
          <a:p>
            <a:endParaRPr lang="en-US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“I don't know, but I can find out” is earnest and honest, it connects you to the family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WHAT ARE SOME WAYS TO ASK THIS?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lang="en-US" dirty="0">
                <a:cs typeface="Calibri"/>
              </a:rPr>
              <a:t>I know there's a lot going on but I'm here for you, and I can answer any questions you may have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1666-08C8-4903-AF77-76FE2F00A9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9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great privilege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29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FAMILY CAN ASK QUESTIONS, BUT NOW WE CAN ASK QUESTIONS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THIS IS A TOUGHER ONE TO ASK, BUT HOW WOULD YOU ASK THIS?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are your family members wishes about....</a:t>
            </a:r>
          </a:p>
          <a:p>
            <a:r>
              <a:rPr lang="en-US" dirty="0">
                <a:cs typeface="Calibri"/>
              </a:rPr>
              <a:t>How can we help you...</a:t>
            </a:r>
          </a:p>
          <a:p>
            <a:r>
              <a:rPr lang="en-US" dirty="0">
                <a:cs typeface="Calibri"/>
              </a:rPr>
              <a:t>Plant seeds, They may not know the answer right now, but it’ll be something they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1666-08C8-4903-AF77-76FE2F00A9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9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available, you’re the expert in the field to our patients.  </a:t>
            </a:r>
          </a:p>
          <a:p>
            <a:r>
              <a:rPr lang="en-US" dirty="0"/>
              <a:t>Talk to your medical director or service chief. </a:t>
            </a:r>
          </a:p>
          <a:p>
            <a:endParaRPr lang="en-US" dirty="0"/>
          </a:p>
          <a:p>
            <a:r>
              <a:rPr lang="en-US" dirty="0"/>
              <a:t>WE TAKE CARE OF OUR PATIENTS AND FAMILY…HOW ABOUT OURSELVES?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3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cannot stress the importance of a moment of silence not just for the families but also the providers, </a:t>
            </a:r>
          </a:p>
          <a:p>
            <a:r>
              <a:rPr lang="en-US" dirty="0"/>
              <a:t>take a moment of silence,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YOU STARE INTO THE ABYSS, THE ABYSS WILL STARE BACK INTO YOU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of hands for formal ed on death notification/hard news in p school, b school even med school?</a:t>
            </a:r>
          </a:p>
          <a:p>
            <a:endParaRPr lang="en-US" dirty="0"/>
          </a:p>
          <a:p>
            <a:r>
              <a:rPr lang="en-US" dirty="0"/>
              <a:t>That’s ok, we may not get great training, but at least it’s only for advanced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12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Skill we’ve had to pick up as we go</a:t>
            </a:r>
          </a:p>
          <a:p>
            <a:endParaRPr lang="en-US" dirty="0"/>
          </a:p>
          <a:p>
            <a:r>
              <a:rPr lang="en-US" dirty="0"/>
              <a:t>How are we doing with this???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2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NEWS!!! Having training and a framework for delivering death notifications and bad news, greatly reduces risk of burnout-</a:t>
            </a:r>
            <a:r>
              <a:rPr lang="en-US" dirty="0">
                <a:sym typeface="Wingdings" pitchFamily="2" charset="2"/>
              </a:rPr>
              <a:t>30%</a:t>
            </a:r>
          </a:p>
          <a:p>
            <a:endParaRPr lang="en-US" dirty="0"/>
          </a:p>
          <a:p>
            <a:r>
              <a:rPr lang="en-US" dirty="0"/>
              <a:t>This makes sense- if we never practiced splinting, IV’s, taking a patient history, airway </a:t>
            </a:r>
            <a:r>
              <a:rPr lang="en-US" dirty="0" err="1"/>
              <a:t>skills</a:t>
            </a:r>
            <a:r>
              <a:rPr lang="en-US" dirty="0" err="1">
                <a:sym typeface="Wingdings" pitchFamily="2" charset="2"/>
              </a:rPr>
              <a:t>of</a:t>
            </a:r>
            <a:r>
              <a:rPr lang="en-US" dirty="0">
                <a:sym typeface="Wingdings" pitchFamily="2" charset="2"/>
              </a:rPr>
              <a:t> course we would be terrible at it if the only time we used it was on a real patient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lay a framework for continuing education and improve not only for us as clinicians and most importantly our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Liason</a:t>
            </a:r>
            <a:r>
              <a:rPr lang="en-US" dirty="0"/>
              <a:t> should be experienced in medicine and patient interaction…not for junior members</a:t>
            </a:r>
          </a:p>
          <a:p>
            <a:endParaRPr lang="en-US" dirty="0"/>
          </a:p>
          <a:p>
            <a:r>
              <a:rPr lang="en-US" dirty="0"/>
              <a:t>There are lots of communication strategies to use…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8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Uptodate</a:t>
            </a:r>
            <a:r>
              <a:rPr lang="en-US" dirty="0"/>
              <a:t> strategies: Consistent themes being direct, clear and consistent, avoid medical jargon. Start by assessing families knowledge of the situation, allow time for serious news to be absorbed and responded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0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What do you need to get ready? If you’re the one talking--&gt;Patient status, who the family is, where should you talk</a:t>
            </a:r>
          </a:p>
          <a:p>
            <a:r>
              <a:rPr lang="en-US" dirty="0"/>
              <a:t>2- What do you know about what’s going on right now? </a:t>
            </a:r>
          </a:p>
          <a:p>
            <a:r>
              <a:rPr lang="en-US" dirty="0"/>
              <a:t>3- Challenging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moral is there are a bunch of different models, find the one that works for you and learn the common themes of direct, open, consistent communication</a:t>
            </a:r>
          </a:p>
          <a:p>
            <a:endParaRPr lang="en-US" dirty="0"/>
          </a:p>
          <a:p>
            <a:r>
              <a:rPr lang="en-US" dirty="0"/>
              <a:t>GRIEVING is studied and practiced in the prehospital/EMS environment</a:t>
            </a:r>
          </a:p>
          <a:p>
            <a:r>
              <a:rPr lang="en-US" dirty="0"/>
              <a:t>You’re not going to be giving cancer diagnosis or spinal cord injury </a:t>
            </a:r>
          </a:p>
          <a:p>
            <a:r>
              <a:rPr lang="en-US" dirty="0"/>
              <a:t>Lot’s focus on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F5148-EB61-4EA4-AF7E-25C71C1474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4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908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92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3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7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5/2/23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8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5/2/23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37" r:id="rId6"/>
    <p:sldLayoutId id="2147483733" r:id="rId7"/>
    <p:sldLayoutId id="2147483734" r:id="rId8"/>
    <p:sldLayoutId id="2147483735" r:id="rId9"/>
    <p:sldLayoutId id="2147483736" r:id="rId10"/>
    <p:sldLayoutId id="2147483738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hs.lacounty.gov/my-health-la/988-suicide-and-crisis-lifelin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palliative-care-for-adults-in-the-ed-goals-of-care-communication-consultation-and-patient-death?search=delivering%20bad%20news&amp;source=search_result&amp;selectedTitle=3~150&amp;usage_type=default&amp;display_rank=3" TargetMode="External"/><Relationship Id="rId3" Type="http://schemas.openxmlformats.org/officeDocument/2006/relationships/hyperlink" Target="https://www.paramedicpractice.com/features/article/death-notification-delivery-and-training-methods" TargetMode="External"/><Relationship Id="rId7" Type="http://schemas.openxmlformats.org/officeDocument/2006/relationships/hyperlink" Target="https://www.uptodate.com/contents/challenging-interactions-with-patients-and-families-in-palliative-care?search=delivering%20bad%20news&amp;source=search_result&amp;selectedTitle=2~150&amp;usage_type=default&amp;display_rank=2#H1048638809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discussing-serious-news?search=delivering%20bad%20news&amp;source=search_result&amp;selectedTitle=1~150&amp;usage_type=default&amp;display_rank=1#H6928175" TargetMode="External"/><Relationship Id="rId5" Type="http://schemas.openxmlformats.org/officeDocument/2006/relationships/hyperlink" Target="https://www.jems.com/patient-care/performing-and-emotionally-surviving-notifications-of-death-to-a-patient-s-family/" TargetMode="External"/><Relationship Id="rId4" Type="http://schemas.openxmlformats.org/officeDocument/2006/relationships/hyperlink" Target="https://www.ems1.com/ems-training/articles/article-bites-measuring-the-impact-of-death-notification-training-on-burnout-9Tsd1rrUU3G2hRw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windley.com/archives/2017/01/a_universal_trust_framework.s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1E377-3C4E-4C42-B42C-858169F3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AF6DF-49D7-87E5-959E-B5AB10217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t="7280" b="2358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11D27-5250-9EFA-9A29-1B746F42B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401" y="1066801"/>
            <a:ext cx="7272408" cy="207732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Death Notification/Delivering Hard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32991-49DE-B3E6-740A-F9AC16F59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8" y="4876803"/>
            <a:ext cx="5074022" cy="125729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Petter</a:t>
            </a:r>
            <a:r>
              <a:rPr lang="en-US" dirty="0">
                <a:solidFill>
                  <a:schemeClr val="bg1"/>
                </a:solidFill>
              </a:rPr>
              <a:t> Overton-Harris, DO</a:t>
            </a:r>
          </a:p>
          <a:p>
            <a:r>
              <a:rPr lang="en-US" dirty="0">
                <a:solidFill>
                  <a:schemeClr val="bg1"/>
                </a:solidFill>
              </a:rPr>
              <a:t>Neal </a:t>
            </a:r>
            <a:r>
              <a:rPr lang="en-US" dirty="0" err="1">
                <a:solidFill>
                  <a:schemeClr val="bg1"/>
                </a:solidFill>
              </a:rPr>
              <a:t>Nettesheim</a:t>
            </a:r>
            <a:r>
              <a:rPr lang="en-US" dirty="0">
                <a:solidFill>
                  <a:schemeClr val="bg1"/>
                </a:solidFill>
              </a:rPr>
              <a:t>, MD</a:t>
            </a:r>
          </a:p>
          <a:p>
            <a:r>
              <a:rPr lang="en-US" dirty="0">
                <a:solidFill>
                  <a:schemeClr val="bg1"/>
                </a:solidFill>
              </a:rPr>
              <a:t>UNM EMS Consortium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2141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088F-CF2C-7B82-F80B-B749EEFC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-184960"/>
            <a:ext cx="10134600" cy="1288489"/>
          </a:xfrm>
        </p:spPr>
        <p:txBody>
          <a:bodyPr/>
          <a:lstStyle/>
          <a:p>
            <a:r>
              <a:rPr lang="en-US" dirty="0"/>
              <a:t>College of Paramedics Framework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A97138-7F21-3941-FC06-426CD9FE06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9" y="1419415"/>
            <a:ext cx="8981348" cy="42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8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59" name="Straight Connector 205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0" name="Straight Connector 205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614421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F969A-304C-10B2-01AE-4B680EEC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40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JEMS Model</a:t>
            </a:r>
          </a:p>
        </p:txBody>
      </p:sp>
      <p:pic>
        <p:nvPicPr>
          <p:cNvPr id="2050" name="Picture 2" descr="EMS training for delivering death notifications">
            <a:extLst>
              <a:ext uri="{FF2B5EF4-FFF2-40B4-BE49-F238E27FC236}">
                <a16:creationId xmlns:a16="http://schemas.microsoft.com/office/drawing/2014/main" id="{6B3B7BC7-2E0E-DA16-A440-ECE9FB2895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222" y="868280"/>
            <a:ext cx="5439657" cy="51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3871114"/>
            <a:ext cx="867485" cy="115439"/>
            <a:chOff x="8910933" y="1861308"/>
            <a:chExt cx="867485" cy="115439"/>
          </a:xfrm>
        </p:grpSpPr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237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6F3D-1DF6-7B2D-A0A3-27DA8922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Scenario:  Cardiac Arrest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A12DB-CC7B-EBF2-8602-AC5FE4D1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161903"/>
            <a:ext cx="10134600" cy="3413949"/>
          </a:xfrm>
        </p:spPr>
        <p:txBody>
          <a:bodyPr>
            <a:normAutofit/>
          </a:bodyPr>
          <a:lstStyle/>
          <a:p>
            <a:r>
              <a:rPr lang="en-US" sz="2800" dirty="0"/>
              <a:t>We’re 28 minutes into the code</a:t>
            </a:r>
          </a:p>
          <a:p>
            <a:r>
              <a:rPr lang="en-US" sz="2800" dirty="0"/>
              <a:t>Unknown downtime</a:t>
            </a:r>
          </a:p>
          <a:p>
            <a:r>
              <a:rPr lang="en-US" sz="2800" dirty="0"/>
              <a:t>Bystander CPR</a:t>
            </a:r>
          </a:p>
          <a:p>
            <a:r>
              <a:rPr lang="en-US" sz="2800" dirty="0"/>
              <a:t>All EMS interventions went smoothly</a:t>
            </a:r>
          </a:p>
          <a:p>
            <a:r>
              <a:rPr lang="en-US" sz="3000" dirty="0"/>
              <a:t>Non-shockable rhythm throughout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0D2E6-595C-06BD-64A1-CEF27AF8A0FB}"/>
              </a:ext>
            </a:extLst>
          </p:cNvPr>
          <p:cNvSpPr txBox="1"/>
          <p:nvPr/>
        </p:nvSpPr>
        <p:spPr>
          <a:xfrm>
            <a:off x="1098274" y="5237922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15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771E-5155-F8C1-9C8B-3BC59583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/>
              <a:t>G: </a:t>
            </a:r>
            <a:r>
              <a:rPr lang="en-US" sz="6000" dirty="0"/>
              <a:t>Gather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C7CC-D551-A166-3A4D-22F0E88B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000" dirty="0">
                <a:latin typeface="Calibri Light"/>
                <a:cs typeface="Calibri Light"/>
              </a:rPr>
              <a:t>Key Family members</a:t>
            </a:r>
          </a:p>
          <a:p>
            <a:pPr lvl="1"/>
            <a:r>
              <a:rPr lang="en-US" sz="4000" dirty="0">
                <a:latin typeface="Calibri Light"/>
                <a:cs typeface="Calibri Light"/>
              </a:rPr>
              <a:t>Spouse</a:t>
            </a:r>
          </a:p>
          <a:p>
            <a:pPr lvl="1"/>
            <a:r>
              <a:rPr lang="en-US" sz="4000" dirty="0">
                <a:latin typeface="Calibri Light"/>
                <a:cs typeface="Calibri Light"/>
              </a:rPr>
              <a:t>Children</a:t>
            </a:r>
          </a:p>
          <a:p>
            <a:pPr lvl="1"/>
            <a:endParaRPr lang="en-US" sz="4000" dirty="0">
              <a:latin typeface="Calibri Light"/>
              <a:cs typeface="Calibri Light"/>
            </a:endParaRPr>
          </a:p>
          <a:p>
            <a:r>
              <a:rPr lang="en-US" sz="4000" dirty="0">
                <a:latin typeface="Calibri Light"/>
                <a:cs typeface="Calibri Light"/>
              </a:rPr>
              <a:t>Support system</a:t>
            </a:r>
            <a:br>
              <a:rPr lang="en-US" sz="4000" dirty="0">
                <a:latin typeface="Calibri Light"/>
                <a:cs typeface="Calibri Light"/>
              </a:rPr>
            </a:br>
            <a:endParaRPr lang="en-US" sz="4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128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EE69-F848-4905-9DC3-481648E7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7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R: Resources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E3ECE-907E-2AE1-15F5-8B118167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1260" cy="471077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4000" dirty="0">
                <a:latin typeface="Calibri Light"/>
                <a:cs typeface="Calibri Light"/>
              </a:rPr>
              <a:t>Ask for support: chaplain, social worker, family/friends</a:t>
            </a:r>
          </a:p>
          <a:p>
            <a:endParaRPr lang="en-US" sz="4000" dirty="0">
              <a:latin typeface="Calibri Light"/>
              <a:cs typeface="Calibri Light"/>
            </a:endParaRPr>
          </a:p>
          <a:p>
            <a:r>
              <a:rPr lang="en-US" sz="4000" dirty="0">
                <a:latin typeface="Calibri Light"/>
                <a:cs typeface="Calibri Light"/>
              </a:rPr>
              <a:t>Consider asking for police assistance </a:t>
            </a:r>
          </a:p>
          <a:p>
            <a:endParaRPr lang="en-US" sz="4000">
              <a:latin typeface="Calibri Light"/>
              <a:cs typeface="Calibri Light"/>
            </a:endParaRPr>
          </a:p>
          <a:p>
            <a:r>
              <a:rPr lang="en-US" sz="4000" dirty="0">
                <a:ea typeface="+mn-lt"/>
                <a:cs typeface="+mn-lt"/>
              </a:rPr>
              <a:t>Who in your community can help?</a:t>
            </a:r>
            <a:br>
              <a:rPr lang="en-US" sz="4000" dirty="0">
                <a:latin typeface="Calibri Light"/>
                <a:cs typeface="Calibri Light"/>
              </a:rPr>
            </a:br>
            <a:endParaRPr lang="en-US" sz="40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4679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7146-FF31-7394-6CE0-D25C886A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32409"/>
            <a:ext cx="10134600" cy="128848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Calibri"/>
                <a:cs typeface="Calibri"/>
              </a:rPr>
              <a:t>I: Identify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4E7E0-E77F-5D13-5346-47570D62A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88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/>
              <a:t>Identify yourself</a:t>
            </a:r>
            <a:endParaRPr lang="en-US" sz="4000" dirty="0">
              <a:cs typeface="Calibri"/>
            </a:endParaRPr>
          </a:p>
          <a:p>
            <a:r>
              <a:rPr lang="en-US" sz="4000" dirty="0"/>
              <a:t>Identify deceased/injured patient by name</a:t>
            </a:r>
            <a:endParaRPr lang="en-US" sz="4000" dirty="0">
              <a:ea typeface="Calibri"/>
              <a:cs typeface="Calibri"/>
            </a:endParaRPr>
          </a:p>
          <a:p>
            <a:r>
              <a:rPr lang="en-US" sz="4000" dirty="0"/>
              <a:t>Identify how much family knows about what’s going on </a:t>
            </a:r>
            <a:endParaRPr lang="en-US" sz="4000" dirty="0">
              <a:ea typeface="Calibri" panose="020F0502020204030204"/>
              <a:cs typeface="Calibri" panose="020F0502020204030204"/>
            </a:endParaRPr>
          </a:p>
          <a:p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91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4653-8972-E7A2-9806-D3EBB751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Calibri"/>
                <a:cs typeface="Calibri"/>
              </a:rPr>
              <a:t>E: Educate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0E5AA-A040-4F56-FE58-B9FCC4C31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Educate family as to events that occurred</a:t>
            </a:r>
            <a:endParaRPr lang="en-US" sz="2800" dirty="0">
              <a:ea typeface="Calibri"/>
              <a:cs typeface="Calibri"/>
            </a:endParaRPr>
          </a:p>
          <a:p>
            <a:pPr lvl="1"/>
            <a:r>
              <a:rPr lang="en-US" sz="2800" dirty="0">
                <a:ea typeface="Calibri"/>
                <a:cs typeface="Calibri"/>
              </a:rPr>
              <a:t>Use plain speak</a:t>
            </a:r>
          </a:p>
          <a:p>
            <a:r>
              <a:rPr lang="en-US" sz="3200" dirty="0"/>
              <a:t>Educate them about the state of their loved one</a:t>
            </a:r>
            <a:endParaRPr lang="en-US" sz="3200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59DED-652C-0CFB-779C-4F1A8B2865FA}"/>
              </a:ext>
            </a:extLst>
          </p:cNvPr>
          <p:cNvSpPr txBox="1"/>
          <p:nvPr/>
        </p:nvSpPr>
        <p:spPr>
          <a:xfrm>
            <a:off x="4028851" y="3992313"/>
            <a:ext cx="446809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cs typeface="Calibri"/>
              </a:rPr>
              <a:t> </a:t>
            </a:r>
            <a:r>
              <a:rPr lang="en-US" sz="2000" u="sng" dirty="0">
                <a:cs typeface="Calibri"/>
              </a:rPr>
              <a:t>Plain speak</a:t>
            </a:r>
            <a:r>
              <a:rPr lang="en-US" sz="2000" dirty="0">
                <a:cs typeface="Calibri"/>
              </a:rPr>
              <a:t> </a:t>
            </a:r>
            <a:endParaRPr lang="en-US" sz="2000" dirty="0"/>
          </a:p>
          <a:p>
            <a:r>
              <a:rPr lang="en-US" sz="2000" dirty="0">
                <a:cs typeface="Calibri"/>
              </a:rPr>
              <a:t>Intubation/LMA=</a:t>
            </a:r>
            <a:endParaRPr lang="en-US" sz="2000" dirty="0"/>
          </a:p>
          <a:p>
            <a:r>
              <a:rPr lang="en-US" sz="2000" dirty="0">
                <a:cs typeface="Calibri"/>
              </a:rPr>
              <a:t>Defibrillation=</a:t>
            </a:r>
          </a:p>
          <a:p>
            <a:r>
              <a:rPr lang="en-US" sz="2000" dirty="0">
                <a:cs typeface="Calibri"/>
              </a:rPr>
              <a:t>Compressions=</a:t>
            </a:r>
          </a:p>
          <a:p>
            <a:r>
              <a:rPr lang="en-US" sz="2000" dirty="0">
                <a:cs typeface="Calibri"/>
              </a:rPr>
              <a:t>Arrhythmia=</a:t>
            </a:r>
          </a:p>
          <a:p>
            <a:r>
              <a:rPr lang="en-US" sz="2000" dirty="0">
                <a:cs typeface="Calibri"/>
              </a:rPr>
              <a:t>Stroke=</a:t>
            </a:r>
          </a:p>
          <a:p>
            <a:r>
              <a:rPr lang="en-US" sz="2000" dirty="0">
                <a:cs typeface="Calibri"/>
              </a:rPr>
              <a:t>Cardiac Arrest=</a:t>
            </a:r>
          </a:p>
          <a:p>
            <a:r>
              <a:rPr lang="en-US" sz="2000" dirty="0">
                <a:cs typeface="Calibri"/>
              </a:rPr>
              <a:t>Multi-system Trauma=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4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D82-C655-B271-7A9F-8A92E1D0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56152"/>
            <a:ext cx="10134600" cy="128848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Calibri"/>
                <a:cs typeface="Calibri"/>
              </a:rPr>
              <a:t>V: Verify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C7CDE-B522-F442-2907-5F094AD23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774277"/>
            <a:ext cx="10341665" cy="38413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cs typeface="Calibri"/>
              </a:rPr>
              <a:t>Lead with Warning Shot</a:t>
            </a:r>
          </a:p>
          <a:p>
            <a:r>
              <a:rPr lang="en-US" sz="4000" dirty="0"/>
              <a:t>Verify family member has died</a:t>
            </a:r>
            <a:endParaRPr lang="en-US" sz="4000" dirty="0">
              <a:cs typeface="Calibri"/>
            </a:endParaRPr>
          </a:p>
          <a:p>
            <a:r>
              <a:rPr lang="en-US" sz="4000" dirty="0"/>
              <a:t>USE</a:t>
            </a:r>
            <a:r>
              <a:rPr lang="en-US" sz="4000" dirty="0">
                <a:sym typeface="Wingdings" pitchFamily="2" charset="2"/>
              </a:rPr>
              <a:t> THE WORD “DEAD” OR ”DIED”</a:t>
            </a:r>
            <a:endParaRPr lang="en-US" sz="4000" dirty="0">
              <a:ea typeface="Calibri"/>
              <a:cs typeface="Calibri"/>
            </a:endParaRPr>
          </a:p>
          <a:p>
            <a:r>
              <a:rPr lang="en-US" sz="4000" dirty="0">
                <a:ea typeface="Calibri"/>
                <a:cs typeface="Calibri"/>
              </a:rPr>
              <a:t>Nothing you say after this will be heard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1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0F3-C6AE-1F9D-C5A0-130D1312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56152"/>
            <a:ext cx="10134600" cy="128848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Calibri"/>
                <a:cs typeface="Calibri"/>
              </a:rPr>
              <a:t>__: Space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57ED-734A-292C-724D-F841A54FF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Allow family to have space and time to absorb and have emotion</a:t>
            </a:r>
            <a:endParaRPr lang="en-US" sz="4000" dirty="0">
              <a:ea typeface="Calibri"/>
              <a:cs typeface="Calibri"/>
            </a:endParaRPr>
          </a:p>
          <a:p>
            <a:r>
              <a:rPr lang="en-US" sz="4000" dirty="0">
                <a:ea typeface="Calibri"/>
                <a:cs typeface="Calibri"/>
              </a:rPr>
              <a:t>Don't talk</a:t>
            </a:r>
          </a:p>
          <a:p>
            <a:r>
              <a:rPr lang="en-US" sz="4000" dirty="0">
                <a:ea typeface="Calibri"/>
                <a:cs typeface="Calibri"/>
              </a:rPr>
              <a:t>Don’t fidget</a:t>
            </a:r>
          </a:p>
          <a:p>
            <a:r>
              <a:rPr lang="en-US" sz="4000" dirty="0">
                <a:ea typeface="Calibri"/>
                <a:cs typeface="Calibri"/>
              </a:rPr>
              <a:t>Don't respond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62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07E7-2380-EA87-452D-CE3D4A4C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726" y="346213"/>
            <a:ext cx="10134600" cy="1288489"/>
          </a:xfrm>
        </p:spPr>
        <p:txBody>
          <a:bodyPr/>
          <a:lstStyle/>
          <a:p>
            <a:pPr algn="ctr"/>
            <a:r>
              <a:rPr lang="en-US" sz="4400" b="1" dirty="0">
                <a:cs typeface="Calibri Light"/>
              </a:rPr>
              <a:t>What TO say</a:t>
            </a:r>
            <a:r>
              <a:rPr lang="en-US" sz="4400" dirty="0">
                <a:cs typeface="Calibri Light"/>
              </a:rPr>
              <a:t>                    </a:t>
            </a:r>
            <a:endParaRPr lang="en-US" sz="4400" dirty="0"/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928BC-8952-9AF9-597E-8350CFA02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305"/>
            <a:ext cx="10515600" cy="491205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4000" dirty="0">
                <a:cs typeface="Calibri"/>
              </a:rPr>
              <a:t>Cry as much as you need</a:t>
            </a:r>
          </a:p>
          <a:p>
            <a:r>
              <a:rPr lang="en-US" sz="4000" dirty="0">
                <a:cs typeface="Calibri"/>
              </a:rPr>
              <a:t>I can't imagine how you must feel</a:t>
            </a:r>
          </a:p>
          <a:p>
            <a:r>
              <a:rPr lang="en-US" sz="4000" dirty="0">
                <a:cs typeface="Calibri"/>
              </a:rPr>
              <a:t>Who can I call to be with you</a:t>
            </a:r>
          </a:p>
          <a:p>
            <a:r>
              <a:rPr lang="en-US" sz="4000" dirty="0">
                <a:cs typeface="Calibri"/>
              </a:rPr>
              <a:t>I can tell how much (patient) was loved</a:t>
            </a:r>
          </a:p>
          <a:p>
            <a:r>
              <a:rPr lang="en-US" sz="4000" dirty="0">
                <a:cs typeface="Calibri"/>
              </a:rPr>
              <a:t>I wish there was something I could to make it better</a:t>
            </a:r>
          </a:p>
          <a:p>
            <a:r>
              <a:rPr lang="en-US" sz="4000" dirty="0">
                <a:cs typeface="Calibri"/>
              </a:rPr>
              <a:t>You did everything right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11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6D7753FE-7408-46D8-999A-0B0C34EA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33972-B402-DE81-BAC0-3BBD3837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653540"/>
            <a:ext cx="3246119" cy="260800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What is death notification?</a:t>
            </a:r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E30DE9CB-4267-487A-915E-5665607E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37361B-A61F-4EEA-8554-10DEFF0A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BC8A6A-A883-4F9C-82BA-607223F3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34343E-05EC-4327-BA72-FD68FF049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DB21F334-33F3-185F-17CE-5861D2B8A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166814"/>
              </p:ext>
            </p:extLst>
          </p:nvPr>
        </p:nvGraphicFramePr>
        <p:xfrm>
          <a:off x="5952683" y="1042449"/>
          <a:ext cx="5210616" cy="47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191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FF28-BB27-963A-00D1-0AC84934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1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cs typeface="Calibri Light"/>
              </a:rPr>
              <a:t>What NOT to sa</a:t>
            </a:r>
            <a:r>
              <a:rPr lang="en-US" sz="5400" dirty="0">
                <a:cs typeface="Calibri Light"/>
              </a:rPr>
              <a:t>y   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E070D-9C91-718E-C515-5EAB3A4C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890"/>
            <a:ext cx="10515600" cy="50270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cs typeface="Calibri"/>
              </a:rPr>
              <a:t>Be strong</a:t>
            </a:r>
          </a:p>
          <a:p>
            <a:r>
              <a:rPr lang="en-US" sz="4000" dirty="0">
                <a:cs typeface="Calibri"/>
              </a:rPr>
              <a:t>I understand how you feel</a:t>
            </a:r>
          </a:p>
          <a:p>
            <a:r>
              <a:rPr lang="en-US" sz="4000" dirty="0">
                <a:cs typeface="Calibri"/>
              </a:rPr>
              <a:t>You're going to be ok</a:t>
            </a:r>
          </a:p>
          <a:p>
            <a:r>
              <a:rPr lang="en-US" sz="4000" dirty="0">
                <a:cs typeface="Calibri"/>
              </a:rPr>
              <a:t>They are in a better place</a:t>
            </a:r>
          </a:p>
          <a:p>
            <a:r>
              <a:rPr lang="en-US" sz="4000" dirty="0">
                <a:cs typeface="Calibri"/>
              </a:rPr>
              <a:t>At least....</a:t>
            </a:r>
          </a:p>
          <a:p>
            <a:r>
              <a:rPr lang="en-US" sz="4000" dirty="0">
                <a:cs typeface="Calibri"/>
              </a:rPr>
              <a:t>Everything happens for a reason</a:t>
            </a: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172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9956-C510-9236-B04D-6AE1EBD8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Calibri"/>
                <a:cs typeface="Calibri"/>
              </a:rPr>
              <a:t>I: Inquire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F4F81-FA69-8717-F43B-09A61E97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Ask if there are any questions and answer them all</a:t>
            </a:r>
            <a:endParaRPr lang="en-US" sz="4000" dirty="0">
              <a:cs typeface="Calibri"/>
            </a:endParaRPr>
          </a:p>
          <a:p>
            <a:pPr lvl="1"/>
            <a:r>
              <a:rPr lang="en-US" sz="4000" dirty="0">
                <a:ea typeface="Calibri"/>
                <a:cs typeface="Calibri"/>
              </a:rPr>
              <a:t>Don't guess or speculate</a:t>
            </a:r>
          </a:p>
          <a:p>
            <a:pPr lvl="1"/>
            <a:r>
              <a:rPr lang="en-US" sz="4000" dirty="0">
                <a:ea typeface="Calibri"/>
                <a:cs typeface="Calibri"/>
              </a:rPr>
              <a:t>Don't overexplain</a:t>
            </a:r>
          </a:p>
          <a:p>
            <a:r>
              <a:rPr lang="en-US" sz="4000" dirty="0">
                <a:ea typeface="Calibri"/>
                <a:cs typeface="Calibri"/>
              </a:rPr>
              <a:t>Good Phrase: "I don't know"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72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2F99-0C8F-5243-4D0F-C819F3F3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Calibri"/>
                <a:cs typeface="Calibri"/>
              </a:rPr>
              <a:t>N: Nuts and Bolts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029F1-E1FC-29FD-BF3E-04C279251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Inquire about organ donation, funeral services, personal belongings. Offer family to view body</a:t>
            </a:r>
            <a:endParaRPr lang="en-US" sz="4000" dirty="0">
              <a:cs typeface="Calibri"/>
            </a:endParaRPr>
          </a:p>
          <a:p>
            <a:endParaRPr lang="en-US" sz="4000" dirty="0">
              <a:ea typeface="Calibri"/>
              <a:cs typeface="Calibri"/>
            </a:endParaRPr>
          </a:p>
          <a:p>
            <a:r>
              <a:rPr lang="en-US" sz="4000" dirty="0">
                <a:ea typeface="Calibri"/>
                <a:cs typeface="Calibri"/>
              </a:rPr>
              <a:t>Plant Seeds for the future</a:t>
            </a: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311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4418B-D22A-60A5-CD35-568D435A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Calibri"/>
                <a:cs typeface="Calibri"/>
              </a:rPr>
              <a:t>G: Give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71EE-CEDF-7095-F834-BA5B71CD0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Give card and access information. Offer to answer questions that arise later. Return calls.</a:t>
            </a:r>
            <a:endParaRPr lang="en-US" sz="4000" dirty="0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14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t air balloon taking off in desert under Milky Way">
            <a:extLst>
              <a:ext uri="{FF2B5EF4-FFF2-40B4-BE49-F238E27FC236}">
                <a16:creationId xmlns:a16="http://schemas.microsoft.com/office/drawing/2014/main" id="{3732E663-583C-05C3-AA13-7BEAA5AF6B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16357"/>
          <a:stretch/>
        </p:blipFill>
        <p:spPr>
          <a:xfrm>
            <a:off x="-1" y="10"/>
            <a:ext cx="12192000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1"/>
            <a:ext cx="12191999" cy="38428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84773-8D5F-9E67-3C22-B854B1BB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23900"/>
            <a:ext cx="10058399" cy="962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Most importantly!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16FE0-C90A-4628-7539-80CFB2A4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988" y="1933768"/>
            <a:ext cx="5074022" cy="12572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Debrief, find a way for you and your team to cope</a:t>
            </a:r>
          </a:p>
        </p:txBody>
      </p:sp>
    </p:spTree>
    <p:extLst>
      <p:ext uri="{BB962C8B-B14F-4D97-AF65-F5344CB8AC3E}">
        <p14:creationId xmlns:p14="http://schemas.microsoft.com/office/powerpoint/2010/main" val="1670186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83" name="Straight Connector 308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614421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A4801-03DD-524A-C922-A29F9C6A5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40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cap="all" spc="390" dirty="0"/>
              <a:t>Give Grace</a:t>
            </a:r>
            <a:endParaRPr lang="en-US" sz="2800" kern="1200" cap="all" spc="39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EMS training for delivering death notifications">
            <a:extLst>
              <a:ext uri="{FF2B5EF4-FFF2-40B4-BE49-F238E27FC236}">
                <a16:creationId xmlns:a16="http://schemas.microsoft.com/office/drawing/2014/main" id="{272F525C-5FE7-42F9-4CC6-1F9F6F11B5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222" y="1323851"/>
            <a:ext cx="5439657" cy="42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0" name="Group 3089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3871114"/>
            <a:ext cx="867485" cy="115439"/>
            <a:chOff x="8910933" y="1861308"/>
            <a:chExt cx="867485" cy="115439"/>
          </a:xfrm>
        </p:grpSpPr>
        <p:sp>
          <p:nvSpPr>
            <p:cNvPr id="3091" name="Rectangle 3090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92" name="Straight Connector 3091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Straight Connector 3092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9779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89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E6371-DEE0-2D62-D47B-10A2CE7A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882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This is a hard job and society thanks you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360D9-1074-DE4E-2501-67AF11C5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965" y="2884395"/>
            <a:ext cx="3766670" cy="24691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But if it gets too hard please do not hesitate to reach out or use 988. We need you and the amazing work you do.</a:t>
            </a:r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4E30749-A41C-EAEF-53A7-D8F408BAF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901" y="785197"/>
            <a:ext cx="5372100" cy="53721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92478" y="2543656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570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12DEFC0F-E502-E544-899C-06CC8FB7F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630"/>
          <a:stretch/>
        </p:blipFill>
        <p:spPr>
          <a:xfrm>
            <a:off x="20" y="10"/>
            <a:ext cx="12191979" cy="6869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F0F83-4144-8415-DDCF-AAB6F153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85" y="723900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AFC1A-9A7E-04D3-60F5-0E11FF52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450" y="3480261"/>
            <a:ext cx="6713587" cy="2098153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tx1"/>
                </a:solidFill>
              </a:rPr>
              <a:t>References</a:t>
            </a:r>
          </a:p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tx1"/>
                </a:solidFill>
                <a:hlinkClick r:id="rId3"/>
              </a:rPr>
              <a:t>https://www.paramedicpractice.com/features/article/death-notification-delivery-and-training-methods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tx1"/>
                </a:solidFill>
                <a:hlinkClick r:id="rId4"/>
              </a:rPr>
              <a:t>https://www.ems1.com/ems-training/articles/article-bites-measuring-the-impact-of-death-notification-training-on-burnout-9Tsd1rrUU3G2hRwI/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tx1"/>
                </a:solidFill>
                <a:hlinkClick r:id="rId5"/>
              </a:rPr>
              <a:t>https://www.jems.com/patient-care/performing-and-emotionally-surviving-notifications-of-death-to-a-patient-s-family/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tx1"/>
                </a:solidFill>
                <a:hlinkClick r:id="rId6"/>
              </a:rPr>
              <a:t>https://www.uptodate.com/contents/discussing-serious-news?search=delivering%20bad%20news&amp;source=search_result&amp;selectedTitle=1~150&amp;usage_type=default&amp;display_rank=1#H6928175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tx1"/>
                </a:solidFill>
                <a:hlinkClick r:id="rId7"/>
              </a:rPr>
              <a:t>https://www.uptodate.com/contents/challenging-interactions-with-patients-and-families-in-palliative-care?search=delivering%20bad%20news&amp;source=search_result&amp;selectedTitle=2~150&amp;usage_type=default&amp;display_rank=2#H1048638809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tx1"/>
                </a:solidFill>
                <a:hlinkClick r:id="rId8"/>
              </a:rPr>
              <a:t>https://www.uptodate.com/contents/palliative-care-for-adults-in-the-ed-goals-of-care-communication-consultation-and-patient-death?search=delivering%20bad%20news&amp;source=search_result&amp;selectedTitle=3~150&amp;usage_type=default&amp;display_rank=3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7727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ettlebells on the floor">
            <a:extLst>
              <a:ext uri="{FF2B5EF4-FFF2-40B4-BE49-F238E27FC236}">
                <a16:creationId xmlns:a16="http://schemas.microsoft.com/office/drawing/2014/main" id="{9E6B4416-8478-BA18-C4F3-C6EC1C3AA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47" b="878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57094-EB32-0C42-3DFB-8ED38644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091" y="2633933"/>
            <a:ext cx="8039818" cy="16435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 with such a big topic we get good training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89B1-F6A5-86AE-9C25-801E05A9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556" y="5272809"/>
            <a:ext cx="8442384" cy="725018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Well….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691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58E79A3D-B8BE-1825-967B-533001088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39" b="576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E8CDB-6641-6FA2-DEBC-48012DAA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091" y="2633933"/>
            <a:ext cx="8039818" cy="16435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Really this is something Docs and Paramedics deal with,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35DA5-6F6F-A7CB-89AF-E756E95B1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556" y="5272809"/>
            <a:ext cx="8442384" cy="725018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</a:rPr>
              <a:t>Well….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782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65CB1-B8A7-E2FC-15CA-CEFBC1703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Death touches all providers and in impactful ways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CB6C-E0C1-816D-0883-23F4951D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One study shows of 1500+ providers surveyed over 55% of respondents were EMT-B</a:t>
            </a:r>
          </a:p>
          <a:p>
            <a:pPr algn="ctr"/>
            <a:r>
              <a:rPr lang="en-US" dirty="0"/>
              <a:t>EMT-B made up 33% of total death notifications (67% for ALS crews)</a:t>
            </a:r>
          </a:p>
          <a:p>
            <a:pPr algn="ctr"/>
            <a:r>
              <a:rPr lang="en-US" dirty="0"/>
              <a:t>***KEY*** Only approximately 50% of all clinicians reported ANY training in Death notification during schooling </a:t>
            </a:r>
          </a:p>
          <a:p>
            <a:pPr algn="ctr"/>
            <a:endParaRPr lang="en-US" dirty="0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614071D5-72AA-3B13-E88D-04F2E9FF52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5226" r="274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425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A7F91-1359-B618-D6A2-DA14FE59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How are we (you) doing?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F1C627-7186-6854-69DB-47009707E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87474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70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hair, indoor, wooden, dining&#10;&#10;Description automatically generated">
            <a:extLst>
              <a:ext uri="{FF2B5EF4-FFF2-40B4-BE49-F238E27FC236}">
                <a16:creationId xmlns:a16="http://schemas.microsoft.com/office/drawing/2014/main" id="{675FBF65-B72C-E5D7-ECA1-479DC493F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222" r="-1" b="-1"/>
          <a:stretch/>
        </p:blipFill>
        <p:spPr>
          <a:xfrm>
            <a:off x="-1" y="11616"/>
            <a:ext cx="12191980" cy="685798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1EE5C-E8D8-B91A-0473-3D86AA98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343" y="2633933"/>
            <a:ext cx="8737683" cy="16435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Ok Ok so what do we do?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5153000-B0BD-F239-9EDF-FE312E51B60E}"/>
              </a:ext>
            </a:extLst>
          </p:cNvPr>
          <p:cNvSpPr txBox="1"/>
          <p:nvPr/>
        </p:nvSpPr>
        <p:spPr>
          <a:xfrm>
            <a:off x="9756718" y="6657944"/>
            <a:ext cx="24352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windley.com/archives/2017/01/a_universal_trust_framework.s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1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76FE3477-0C5B-3C4C-80C4-774597EC4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1498" b="3772"/>
          <a:stretch/>
        </p:blipFill>
        <p:spPr>
          <a:xfrm>
            <a:off x="-81603" y="-11638"/>
            <a:ext cx="12191979" cy="6869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EFBF1-4700-4B7D-C486-65EF78C2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623" y="-379696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Delivering bad news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C0A5F-D84F-0910-090A-0D7FF619F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035" y="1290800"/>
            <a:ext cx="10475843" cy="4935417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Communication is key: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	Be direct, clear, honest, and as specific as possible.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	Designate a family liaison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Be consistent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	Remain calm and focus on objective components of the case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	Always debrief, look for things done well and identify things that could go more smoothly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0599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6B2BC6-F3A9-2EC9-07C8-43D6FA4F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4" y="190500"/>
            <a:ext cx="8675263" cy="75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88538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332A1D"/>
      </a:dk2>
      <a:lt2>
        <a:srgbClr val="E2E4E8"/>
      </a:lt2>
      <a:accent1>
        <a:srgbClr val="C3944D"/>
      </a:accent1>
      <a:accent2>
        <a:srgbClr val="B1513B"/>
      </a:accent2>
      <a:accent3>
        <a:srgbClr val="C34D68"/>
      </a:accent3>
      <a:accent4>
        <a:srgbClr val="B13B88"/>
      </a:accent4>
      <a:accent5>
        <a:srgbClr val="BB4DC3"/>
      </a:accent5>
      <a:accent6>
        <a:srgbClr val="783BB1"/>
      </a:accent6>
      <a:hlink>
        <a:srgbClr val="BF3FB2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345</TotalTime>
  <Words>1694</Words>
  <Application>Microsoft Macintosh PowerPoint</Application>
  <PresentationFormat>Widescreen</PresentationFormat>
  <Paragraphs>228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Bembo</vt:lpstr>
      <vt:lpstr>Calibri</vt:lpstr>
      <vt:lpstr>Calibri Light</vt:lpstr>
      <vt:lpstr>AdornVTI</vt:lpstr>
      <vt:lpstr>Death Notification/Delivering Hard News</vt:lpstr>
      <vt:lpstr>What is death notification?</vt:lpstr>
      <vt:lpstr>So with such a big topic we get good training right?</vt:lpstr>
      <vt:lpstr>Really this is something Docs and Paramedics deal with, right?</vt:lpstr>
      <vt:lpstr>Death touches all providers and in impactful ways</vt:lpstr>
      <vt:lpstr>How are we (you) doing?</vt:lpstr>
      <vt:lpstr>Ok Ok so what do we do?</vt:lpstr>
      <vt:lpstr>Delivering bad news strategies</vt:lpstr>
      <vt:lpstr>PowerPoint Presentation</vt:lpstr>
      <vt:lpstr>College of Paramedics Framework</vt:lpstr>
      <vt:lpstr>JEMS Model</vt:lpstr>
      <vt:lpstr>Scenario:  Cardiac Arrest</vt:lpstr>
      <vt:lpstr>G: Gather </vt:lpstr>
      <vt:lpstr>R: Resources </vt:lpstr>
      <vt:lpstr>I: Identify</vt:lpstr>
      <vt:lpstr>E: Educate</vt:lpstr>
      <vt:lpstr>V: Verify</vt:lpstr>
      <vt:lpstr>__: Space</vt:lpstr>
      <vt:lpstr>What TO say                     </vt:lpstr>
      <vt:lpstr>What NOT to say    </vt:lpstr>
      <vt:lpstr>I: Inquire</vt:lpstr>
      <vt:lpstr>N: Nuts and Bolts</vt:lpstr>
      <vt:lpstr>G: Give</vt:lpstr>
      <vt:lpstr>Most importantly!</vt:lpstr>
      <vt:lpstr>Give Grace</vt:lpstr>
      <vt:lpstr>This is a hard job and society thanks you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Notification/Delivering Hard News</dc:title>
  <dc:creator>Petter Overton-Harris</dc:creator>
  <cp:lastModifiedBy>Neal A Nettesheim</cp:lastModifiedBy>
  <cp:revision>7</cp:revision>
  <dcterms:created xsi:type="dcterms:W3CDTF">2023-04-26T17:11:36Z</dcterms:created>
  <dcterms:modified xsi:type="dcterms:W3CDTF">2023-05-03T00:00:15Z</dcterms:modified>
</cp:coreProperties>
</file>