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1pPr>
    <a:lvl2pPr marL="0" marR="0" indent="4572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2pPr>
    <a:lvl3pPr marL="0" marR="0" indent="9144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3pPr>
    <a:lvl4pPr marL="0" marR="0" indent="13716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4pPr>
    <a:lvl5pPr marL="0" marR="0" indent="18288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5pPr>
    <a:lvl6pPr marL="0" marR="0" indent="22860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6pPr>
    <a:lvl7pPr marL="0" marR="0" indent="27432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7pPr>
    <a:lvl8pPr marL="0" marR="0" indent="32004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8pPr>
    <a:lvl9pPr marL="0" marR="0" indent="36576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hueOff val="-217956"/>
              <a:satOff val="14368"/>
              <a:lumOff val="17764"/>
            </a:schemeClr>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CEEEE"/>
          </a:solidFill>
        </a:fill>
      </a:tcStyle>
    </a:band2H>
    <a:firstCol>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chemeClr val="accent3">
              <a:hueOff val="571091"/>
              <a:satOff val="15926"/>
              <a:lumOff val="22314"/>
            </a:schemeClr>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45B43B"/>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45B43B"/>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9036"/>
              <a:lumOff val="17111"/>
            </a:schemeClr>
          </a:solidFill>
        </a:fill>
      </a:tcStyle>
    </a:band2H>
    <a:firstCol>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BD17"/>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FBD17"/>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8A25"/>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wholeTbl>
    <a:band2H>
      <a:tcTxStyle b="def" i="def"/>
      <a:tcStyle>
        <a:tcBdr/>
        <a:fill>
          <a:solidFill>
            <a:srgbClr val="ECEEEF"/>
          </a:solidFill>
        </a:fill>
      </a:tcStyle>
    </a:band2H>
    <a:firstCol>
      <a:tcTxStyle b="on" i="off">
        <a:font>
          <a:latin typeface="Graphik Semibold"/>
          <a:ea typeface="Graphik Semibold"/>
          <a:cs typeface="Graphik Semibold"/>
        </a:font>
        <a:srgbClr val="FFFFFF"/>
      </a:tcTxStyle>
      <a:tcStyle>
        <a:tcBdr>
          <a:left>
            <a:ln w="12700" cap="flat">
              <a:solidFill>
                <a:srgbClr val="A6AAA9"/>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32C5B9"/>
          </a:solidFill>
        </a:fill>
      </a:tcStyle>
    </a:firstCol>
    <a:lastRow>
      <a:tcTxStyle b="on" i="off">
        <a:font>
          <a:latin typeface="Graphik Semibold"/>
          <a:ea typeface="Graphik Semibold"/>
          <a:cs typeface="Graphik Semibold"/>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38100" cap="flat">
              <a:solidFill>
                <a:schemeClr val="accent2">
                  <a:hueOff val="240640"/>
                  <a:satOff val="2542"/>
                  <a:lumOff val="-13198"/>
                </a:schemeClr>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FFFFFF"/>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A6AAA9"/>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chemeClr val="accent2">
              <a:hueOff val="240640"/>
              <a:satOff val="2542"/>
              <a:lumOff val="-13198"/>
            </a:schemeClr>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F"/>
          </a:solidFill>
        </a:fill>
      </a:tcStyle>
    </a:band2H>
    <a:firstCol>
      <a:tcTxStyle b="on" i="off">
        <a:font>
          <a:latin typeface="Graphik Semibold"/>
          <a:ea typeface="Graphik Semibold"/>
          <a:cs typeface="Graphik Semibold"/>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7" name="Shape 167"/>
          <p:cNvSpPr/>
          <p:nvPr>
            <p:ph type="sldImg"/>
          </p:nvPr>
        </p:nvSpPr>
        <p:spPr>
          <a:xfrm>
            <a:off x="1143000" y="685800"/>
            <a:ext cx="4572000" cy="3429000"/>
          </a:xfrm>
          <a:prstGeom prst="rect">
            <a:avLst/>
          </a:prstGeom>
        </p:spPr>
        <p:txBody>
          <a:bodyPr/>
          <a:lstStyle/>
          <a:p>
            <a:pPr/>
          </a:p>
        </p:txBody>
      </p:sp>
      <p:sp>
        <p:nvSpPr>
          <p:cNvPr id="168" name="Shape 16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19200" y="11986162"/>
            <a:ext cx="21945599" cy="605791"/>
          </a:xfrm>
          <a:prstGeom prst="rect">
            <a:avLst/>
          </a:prstGeom>
        </p:spPr>
        <p:txBody>
          <a:bodyPr/>
          <a:lstStyle>
            <a:lvl1pPr marL="0" indent="0" algn="ctr" defTabSz="825500">
              <a:lnSpc>
                <a:spcPct val="100000"/>
              </a:lnSpc>
              <a:spcBef>
                <a:spcPts val="0"/>
              </a:spcBef>
              <a:buSzTx/>
              <a:buNone/>
              <a:defRPr spc="-29" sz="3000">
                <a:latin typeface="Graphik Medium"/>
                <a:ea typeface="Graphik Medium"/>
                <a:cs typeface="Graphik Medium"/>
                <a:sym typeface="Graphik Medium"/>
              </a:defRPr>
            </a:lvl1pPr>
          </a:lstStyle>
          <a:p>
            <a:pPr/>
            <a:r>
              <a:t>Author and Date</a:t>
            </a:r>
          </a:p>
        </p:txBody>
      </p:sp>
      <p:sp>
        <p:nvSpPr>
          <p:cNvPr id="12" name="Presentation Title"/>
          <p:cNvSpPr txBox="1"/>
          <p:nvPr>
            <p:ph type="title" hasCustomPrompt="1"/>
          </p:nvPr>
        </p:nvSpPr>
        <p:spPr>
          <a:xfrm>
            <a:off x="1219200" y="3543300"/>
            <a:ext cx="21945600" cy="4267200"/>
          </a:xfrm>
          <a:prstGeom prst="rect">
            <a:avLst/>
          </a:prstGeom>
        </p:spPr>
        <p:txBody>
          <a:bodyPr anchor="b"/>
          <a:lstStyle>
            <a:lvl1pPr>
              <a:defRPr spc="-128" sz="12800"/>
            </a:lvl1pPr>
          </a:lstStyle>
          <a:p>
            <a:pPr/>
            <a:r>
              <a:t>Presentation Title</a:t>
            </a:r>
          </a:p>
        </p:txBody>
      </p:sp>
      <p:sp>
        <p:nvSpPr>
          <p:cNvPr id="13" name="Body Level One…"/>
          <p:cNvSpPr txBox="1"/>
          <p:nvPr>
            <p:ph type="body" sz="quarter" idx="1" hasCustomPrompt="1"/>
          </p:nvPr>
        </p:nvSpPr>
        <p:spPr>
          <a:xfrm>
            <a:off x="1219200" y="7567579"/>
            <a:ext cx="21945600" cy="2250593"/>
          </a:xfrm>
          <a:prstGeom prst="rect">
            <a:avLst/>
          </a:prstGeom>
        </p:spPr>
        <p:txBody>
          <a:bodyPr/>
          <a:lstStyle>
            <a:lvl1pPr marL="0" indent="0" algn="ctr" defTabSz="825500">
              <a:lnSpc>
                <a:spcPct val="100000"/>
              </a:lnSpc>
              <a:spcBef>
                <a:spcPts val="0"/>
              </a:spcBef>
              <a:buSzTx/>
              <a:buNone/>
              <a:defRPr spc="-59" sz="6000">
                <a:latin typeface="Graphik Semibold"/>
                <a:ea typeface="Graphik Semibold"/>
                <a:cs typeface="Graphik Semibold"/>
                <a:sym typeface="Graphik Semibold"/>
              </a:defRPr>
            </a:lvl1pPr>
            <a:lvl2pPr marL="0" indent="457200" algn="ctr" defTabSz="825500">
              <a:lnSpc>
                <a:spcPct val="100000"/>
              </a:lnSpc>
              <a:spcBef>
                <a:spcPts val="0"/>
              </a:spcBef>
              <a:buSzTx/>
              <a:buNone/>
              <a:defRPr spc="-59" sz="6000">
                <a:latin typeface="Graphik Semibold"/>
                <a:ea typeface="Graphik Semibold"/>
                <a:cs typeface="Graphik Semibold"/>
                <a:sym typeface="Graphik Semibold"/>
              </a:defRPr>
            </a:lvl2pPr>
            <a:lvl3pPr marL="0" indent="914400" algn="ctr" defTabSz="825500">
              <a:lnSpc>
                <a:spcPct val="100000"/>
              </a:lnSpc>
              <a:spcBef>
                <a:spcPts val="0"/>
              </a:spcBef>
              <a:buSzTx/>
              <a:buNone/>
              <a:defRPr spc="-59" sz="6000">
                <a:latin typeface="Graphik Semibold"/>
                <a:ea typeface="Graphik Semibold"/>
                <a:cs typeface="Graphik Semibold"/>
                <a:sym typeface="Graphik Semibold"/>
              </a:defRPr>
            </a:lvl3pPr>
            <a:lvl4pPr marL="0" indent="1371600" algn="ctr" defTabSz="825500">
              <a:lnSpc>
                <a:spcPct val="100000"/>
              </a:lnSpc>
              <a:spcBef>
                <a:spcPts val="0"/>
              </a:spcBef>
              <a:buSzTx/>
              <a:buNone/>
              <a:defRPr spc="-59" sz="6000">
                <a:latin typeface="Graphik Semibold"/>
                <a:ea typeface="Graphik Semibold"/>
                <a:cs typeface="Graphik Semibold"/>
                <a:sym typeface="Graphik Semibold"/>
              </a:defRPr>
            </a:lvl4pPr>
            <a:lvl5pPr marL="0" indent="1828800" algn="ctr" defTabSz="825500">
              <a:lnSpc>
                <a:spcPct val="100000"/>
              </a:lnSpc>
              <a:spcBef>
                <a:spcPts val="0"/>
              </a:spcBef>
              <a:buSzTx/>
              <a:buNone/>
              <a:defRPr spc="-59" sz="6000">
                <a:latin typeface="Graphik Semibold"/>
                <a:ea typeface="Graphik Semibold"/>
                <a:cs typeface="Graphik Semibold"/>
                <a:sym typeface="Graphik Semibold"/>
              </a:defRPr>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idx="1" hasCustomPrompt="1"/>
          </p:nvPr>
        </p:nvSpPr>
        <p:spPr>
          <a:xfrm>
            <a:off x="1219200" y="3251200"/>
            <a:ext cx="21945600" cy="6604000"/>
          </a:xfrm>
          <a:prstGeom prst="rect">
            <a:avLst/>
          </a:prstGeom>
        </p:spPr>
        <p:txBody>
          <a:bodyPr anchor="ctr"/>
          <a:lstStyle>
            <a:lvl1pPr marL="0" indent="0" algn="ctr" defTabSz="2438400">
              <a:lnSpc>
                <a:spcPct val="80000"/>
              </a:lnSpc>
              <a:spcBef>
                <a:spcPts val="0"/>
              </a:spcBef>
              <a:buSzTx/>
              <a:buNone/>
              <a:defRPr sz="12800">
                <a:latin typeface="Canela Regular"/>
                <a:ea typeface="Canela Regular"/>
                <a:cs typeface="Canela Regular"/>
                <a:sym typeface="Canela Regular"/>
              </a:defRPr>
            </a:lvl1pPr>
            <a:lvl2pPr marL="0" indent="457200" algn="ctr" defTabSz="2438400">
              <a:lnSpc>
                <a:spcPct val="80000"/>
              </a:lnSpc>
              <a:spcBef>
                <a:spcPts val="0"/>
              </a:spcBef>
              <a:buSzTx/>
              <a:buNone/>
              <a:defRPr sz="12800">
                <a:latin typeface="Canela Regular"/>
                <a:ea typeface="Canela Regular"/>
                <a:cs typeface="Canela Regular"/>
                <a:sym typeface="Canela Regular"/>
              </a:defRPr>
            </a:lvl2pPr>
            <a:lvl3pPr marL="0" indent="914400" algn="ctr" defTabSz="2438400">
              <a:lnSpc>
                <a:spcPct val="80000"/>
              </a:lnSpc>
              <a:spcBef>
                <a:spcPts val="0"/>
              </a:spcBef>
              <a:buSzTx/>
              <a:buNone/>
              <a:defRPr sz="12800">
                <a:latin typeface="Canela Regular"/>
                <a:ea typeface="Canela Regular"/>
                <a:cs typeface="Canela Regular"/>
                <a:sym typeface="Canela Regular"/>
              </a:defRPr>
            </a:lvl3pPr>
            <a:lvl4pPr marL="0" indent="1371600" algn="ctr" defTabSz="2438400">
              <a:lnSpc>
                <a:spcPct val="80000"/>
              </a:lnSpc>
              <a:spcBef>
                <a:spcPts val="0"/>
              </a:spcBef>
              <a:buSzTx/>
              <a:buNone/>
              <a:defRPr sz="12800">
                <a:latin typeface="Canela Regular"/>
                <a:ea typeface="Canela Regular"/>
                <a:cs typeface="Canela Regular"/>
                <a:sym typeface="Canela Regular"/>
              </a:defRPr>
            </a:lvl4pPr>
            <a:lvl5pPr marL="0" indent="1828800" algn="ctr" defTabSz="2438400">
              <a:lnSpc>
                <a:spcPct val="80000"/>
              </a:lnSpc>
              <a:spcBef>
                <a:spcPts val="0"/>
              </a:spcBef>
              <a:buSzTx/>
              <a:buNone/>
              <a:defRPr sz="12800">
                <a:latin typeface="Canela Regular"/>
                <a:ea typeface="Canela Regular"/>
                <a:cs typeface="Canela Regular"/>
                <a:sym typeface="Canela Regular"/>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Fact information"/>
          <p:cNvSpPr txBox="1"/>
          <p:nvPr>
            <p:ph type="body" sz="quarter" idx="21" hasCustomPrompt="1"/>
          </p:nvPr>
        </p:nvSpPr>
        <p:spPr>
          <a:xfrm>
            <a:off x="1219200" y="8462239"/>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pPr/>
            <a:r>
              <a:t>Fact information</a:t>
            </a:r>
          </a:p>
        </p:txBody>
      </p:sp>
      <p:sp>
        <p:nvSpPr>
          <p:cNvPr id="107" name="Body Level One…"/>
          <p:cNvSpPr txBox="1"/>
          <p:nvPr>
            <p:ph type="body" sz="half" idx="1" hasCustomPrompt="1"/>
          </p:nvPr>
        </p:nvSpPr>
        <p:spPr>
          <a:xfrm>
            <a:off x="1219200" y="4214484"/>
            <a:ext cx="21945600" cy="4269708"/>
          </a:xfrm>
          <a:prstGeom prst="rect">
            <a:avLst/>
          </a:prstGeom>
        </p:spPr>
        <p:txBody>
          <a:bodyPr anchor="b"/>
          <a:lstStyle>
            <a:lvl1pPr marL="0" indent="0" algn="ctr" defTabSz="2438400">
              <a:lnSpc>
                <a:spcPct val="80000"/>
              </a:lnSpc>
              <a:spcBef>
                <a:spcPts val="0"/>
              </a:spcBef>
              <a:buSzTx/>
              <a:buNone/>
              <a:defRPr sz="22400">
                <a:latin typeface="+mn-lt"/>
                <a:ea typeface="+mn-ea"/>
                <a:cs typeface="+mn-cs"/>
                <a:sym typeface="Canela Bold"/>
              </a:defRPr>
            </a:lvl1pPr>
            <a:lvl2pPr marL="0" indent="457200" algn="ctr" defTabSz="2438400">
              <a:lnSpc>
                <a:spcPct val="80000"/>
              </a:lnSpc>
              <a:spcBef>
                <a:spcPts val="0"/>
              </a:spcBef>
              <a:buSzTx/>
              <a:buNone/>
              <a:defRPr sz="22400">
                <a:latin typeface="+mn-lt"/>
                <a:ea typeface="+mn-ea"/>
                <a:cs typeface="+mn-cs"/>
                <a:sym typeface="Canela Bold"/>
              </a:defRPr>
            </a:lvl2pPr>
            <a:lvl3pPr marL="0" indent="914400" algn="ctr" defTabSz="2438400">
              <a:lnSpc>
                <a:spcPct val="80000"/>
              </a:lnSpc>
              <a:spcBef>
                <a:spcPts val="0"/>
              </a:spcBef>
              <a:buSzTx/>
              <a:buNone/>
              <a:defRPr sz="22400">
                <a:latin typeface="+mn-lt"/>
                <a:ea typeface="+mn-ea"/>
                <a:cs typeface="+mn-cs"/>
                <a:sym typeface="Canela Bold"/>
              </a:defRPr>
            </a:lvl3pPr>
            <a:lvl4pPr marL="0" indent="1371600" algn="ctr" defTabSz="2438400">
              <a:lnSpc>
                <a:spcPct val="80000"/>
              </a:lnSpc>
              <a:spcBef>
                <a:spcPts val="0"/>
              </a:spcBef>
              <a:buSzTx/>
              <a:buNone/>
              <a:defRPr sz="22400">
                <a:latin typeface="+mn-lt"/>
                <a:ea typeface="+mn-ea"/>
                <a:cs typeface="+mn-cs"/>
                <a:sym typeface="Canela Bold"/>
              </a:defRPr>
            </a:lvl4pPr>
            <a:lvl5pPr marL="0" indent="1828800" algn="ctr" defTabSz="2438400">
              <a:lnSpc>
                <a:spcPct val="80000"/>
              </a:lnSpc>
              <a:spcBef>
                <a:spcPts val="0"/>
              </a:spcBef>
              <a:buSzTx/>
              <a:buNone/>
              <a:defRPr sz="22400">
                <a:latin typeface="+mn-lt"/>
                <a:ea typeface="+mn-ea"/>
                <a:cs typeface="+mn-cs"/>
                <a:sym typeface="Canela Bold"/>
              </a:defRPr>
            </a:lvl5pPr>
          </a:lstStyle>
          <a:p>
            <a:pPr/>
            <a:r>
              <a:t>100%</a:t>
            </a:r>
          </a:p>
          <a:p>
            <a:pPr lvl="1"/>
            <a:r>
              <a:t/>
            </a:r>
          </a:p>
          <a:p>
            <a:pPr lvl="2"/>
            <a:r>
              <a:t/>
            </a:r>
          </a:p>
          <a:p>
            <a:pPr lvl="3"/>
            <a:r>
              <a:t/>
            </a:r>
          </a:p>
          <a:p>
            <a:pPr lvl="4"/>
            <a:r>
              <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1219200" y="11100053"/>
            <a:ext cx="21945602" cy="832613"/>
          </a:xfrm>
          <a:prstGeom prst="rect">
            <a:avLst/>
          </a:prstGeom>
        </p:spPr>
        <p:txBody>
          <a:bodyPr anchor="ct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pPr/>
            <a:r>
              <a:t>Attribution</a:t>
            </a:r>
          </a:p>
        </p:txBody>
      </p:sp>
      <p:sp>
        <p:nvSpPr>
          <p:cNvPr id="116" name="Body Level One…"/>
          <p:cNvSpPr txBox="1"/>
          <p:nvPr>
            <p:ph type="body" sz="half" idx="1" hasCustomPrompt="1"/>
          </p:nvPr>
        </p:nvSpPr>
        <p:spPr>
          <a:xfrm>
            <a:off x="1219200" y="4178300"/>
            <a:ext cx="21945600" cy="4416425"/>
          </a:xfrm>
          <a:prstGeom prst="rect">
            <a:avLst/>
          </a:prstGeom>
        </p:spPr>
        <p:txBody>
          <a:bodyPr anchor="ctr"/>
          <a:lstStyle>
            <a:lvl1pPr marL="0" indent="0" algn="ctr" defTabSz="2438400">
              <a:lnSpc>
                <a:spcPct val="80000"/>
              </a:lnSpc>
              <a:spcBef>
                <a:spcPts val="0"/>
              </a:spcBef>
              <a:buSzTx/>
              <a:buNone/>
              <a:defRPr sz="8400">
                <a:latin typeface="+mn-lt"/>
                <a:ea typeface="+mn-ea"/>
                <a:cs typeface="+mn-cs"/>
                <a:sym typeface="Canela Bold"/>
              </a:defRPr>
            </a:lvl1pPr>
            <a:lvl2pPr marL="0" indent="457200" algn="ctr" defTabSz="2438400">
              <a:lnSpc>
                <a:spcPct val="80000"/>
              </a:lnSpc>
              <a:spcBef>
                <a:spcPts val="0"/>
              </a:spcBef>
              <a:buSzTx/>
              <a:buNone/>
              <a:defRPr sz="8400">
                <a:latin typeface="+mn-lt"/>
                <a:ea typeface="+mn-ea"/>
                <a:cs typeface="+mn-cs"/>
                <a:sym typeface="Canela Bold"/>
              </a:defRPr>
            </a:lvl2pPr>
            <a:lvl3pPr marL="0" indent="914400" algn="ctr" defTabSz="2438400">
              <a:lnSpc>
                <a:spcPct val="80000"/>
              </a:lnSpc>
              <a:spcBef>
                <a:spcPts val="0"/>
              </a:spcBef>
              <a:buSzTx/>
              <a:buNone/>
              <a:defRPr sz="8400">
                <a:latin typeface="+mn-lt"/>
                <a:ea typeface="+mn-ea"/>
                <a:cs typeface="+mn-cs"/>
                <a:sym typeface="Canela Bold"/>
              </a:defRPr>
            </a:lvl3pPr>
            <a:lvl4pPr marL="0" indent="1371600" algn="ctr" defTabSz="2438400">
              <a:lnSpc>
                <a:spcPct val="80000"/>
              </a:lnSpc>
              <a:spcBef>
                <a:spcPts val="0"/>
              </a:spcBef>
              <a:buSzTx/>
              <a:buNone/>
              <a:defRPr sz="8400">
                <a:latin typeface="+mn-lt"/>
                <a:ea typeface="+mn-ea"/>
                <a:cs typeface="+mn-cs"/>
                <a:sym typeface="Canela Bold"/>
              </a:defRPr>
            </a:lvl4pPr>
            <a:lvl5pPr marL="0" indent="1828800" algn="ctr" defTabSz="2438400">
              <a:lnSpc>
                <a:spcPct val="80000"/>
              </a:lnSpc>
              <a:spcBef>
                <a:spcPts val="0"/>
              </a:spcBef>
              <a:buSzTx/>
              <a:buNone/>
              <a:defRPr sz="8400">
                <a:latin typeface="+mn-lt"/>
                <a:ea typeface="+mn-ea"/>
                <a:cs typeface="+mn-cs"/>
                <a:sym typeface="Canela Bold"/>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941297804_1296x1457.jpg"/>
          <p:cNvSpPr/>
          <p:nvPr>
            <p:ph type="pic" sz="quarter" idx="21"/>
          </p:nvPr>
        </p:nvSpPr>
        <p:spPr>
          <a:xfrm>
            <a:off x="15744825" y="5581752"/>
            <a:ext cx="7365408" cy="8280401"/>
          </a:xfrm>
          <a:prstGeom prst="rect">
            <a:avLst/>
          </a:prstGeom>
        </p:spPr>
        <p:txBody>
          <a:bodyPr lIns="91439" tIns="45719" rIns="91439" bIns="45719">
            <a:noAutofit/>
          </a:bodyPr>
          <a:lstStyle/>
          <a:p>
            <a:pPr/>
          </a:p>
        </p:txBody>
      </p:sp>
      <p:sp>
        <p:nvSpPr>
          <p:cNvPr id="125" name="915009552_2264x1509.jpg"/>
          <p:cNvSpPr/>
          <p:nvPr>
            <p:ph type="pic" sz="quarter" idx="22"/>
          </p:nvPr>
        </p:nvSpPr>
        <p:spPr>
          <a:xfrm>
            <a:off x="15363825" y="1270000"/>
            <a:ext cx="8115300" cy="5409006"/>
          </a:xfrm>
          <a:prstGeom prst="rect">
            <a:avLst/>
          </a:prstGeom>
        </p:spPr>
        <p:txBody>
          <a:bodyPr lIns="91439" tIns="45719" rIns="91439" bIns="45719">
            <a:noAutofit/>
          </a:bodyPr>
          <a:lstStyle/>
          <a:p>
            <a:pPr/>
          </a:p>
        </p:txBody>
      </p:sp>
      <p:sp>
        <p:nvSpPr>
          <p:cNvPr id="126" name="740519873_3318x2212.jpg"/>
          <p:cNvSpPr/>
          <p:nvPr>
            <p:ph type="pic" idx="23"/>
          </p:nvPr>
        </p:nvSpPr>
        <p:spPr>
          <a:xfrm>
            <a:off x="-63500" y="1270000"/>
            <a:ext cx="16764000" cy="11176000"/>
          </a:xfrm>
          <a:prstGeom prst="rect">
            <a:avLst/>
          </a:prstGeom>
        </p:spPr>
        <p:txBody>
          <a:bodyPr lIns="91439" tIns="45719" rIns="91439" bIns="45719">
            <a:noAutofit/>
          </a:bodyPr>
          <a:lstStyle/>
          <a:p>
            <a:pPr/>
          </a:p>
        </p:txBody>
      </p:sp>
      <p:sp>
        <p:nvSpPr>
          <p:cNvPr id="127"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740519873_3318x2212.jpg"/>
          <p:cNvSpPr/>
          <p:nvPr>
            <p:ph type="pic" idx="21"/>
          </p:nvPr>
        </p:nvSpPr>
        <p:spPr>
          <a:xfrm>
            <a:off x="1270000" y="-423334"/>
            <a:ext cx="21844000" cy="14562668"/>
          </a:xfrm>
          <a:prstGeom prst="rect">
            <a:avLst/>
          </a:prstGeom>
        </p:spPr>
        <p:txBody>
          <a:bodyPr lIns="91439" tIns="45719" rIns="91439" bIns="45719">
            <a:noAutofit/>
          </a:bodyPr>
          <a:lstStyle/>
          <a:p>
            <a:pPr/>
          </a:p>
        </p:txBody>
      </p:sp>
      <p:sp>
        <p:nvSpPr>
          <p:cNvPr id="135"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solidFill>
          <a:srgbClr val="DCE6F2"/>
        </a:solidFill>
      </p:bgPr>
    </p:bg>
    <p:spTree>
      <p:nvGrpSpPr>
        <p:cNvPr id="1" name=""/>
        <p:cNvGrpSpPr/>
        <p:nvPr/>
      </p:nvGrpSpPr>
      <p:grpSpPr>
        <a:xfrm>
          <a:off x="0" y="0"/>
          <a:ext cx="0" cy="0"/>
          <a:chOff x="0" y="0"/>
          <a:chExt cx="0" cy="0"/>
        </a:xfrm>
      </p:grpSpPr>
      <p:sp>
        <p:nvSpPr>
          <p:cNvPr id="149" name="Title Text"/>
          <p:cNvSpPr txBox="1"/>
          <p:nvPr>
            <p:ph type="title"/>
          </p:nvPr>
        </p:nvSpPr>
        <p:spPr>
          <a:xfrm>
            <a:off x="3962400" y="549276"/>
            <a:ext cx="16459200" cy="2286002"/>
          </a:xfrm>
          <a:prstGeom prst="rect">
            <a:avLst/>
          </a:prstGeom>
        </p:spPr>
        <p:txBody>
          <a:bodyPr lIns="91437" tIns="91437" rIns="91437" bIns="91437" anchor="ctr"/>
          <a:lstStyle>
            <a:lvl1pPr defTabSz="1828800">
              <a:lnSpc>
                <a:spcPct val="100000"/>
              </a:lnSpc>
              <a:defRPr spc="0" sz="8800">
                <a:latin typeface="Calibri"/>
                <a:ea typeface="Calibri"/>
                <a:cs typeface="Calibri"/>
                <a:sym typeface="Calibri"/>
              </a:defRPr>
            </a:lvl1pPr>
          </a:lstStyle>
          <a:p>
            <a:pPr/>
            <a:r>
              <a:t>Title Text</a:t>
            </a:r>
          </a:p>
        </p:txBody>
      </p:sp>
      <p:sp>
        <p:nvSpPr>
          <p:cNvPr id="150" name="Body Level One…"/>
          <p:cNvSpPr txBox="1"/>
          <p:nvPr>
            <p:ph type="body" idx="1"/>
          </p:nvPr>
        </p:nvSpPr>
        <p:spPr>
          <a:xfrm>
            <a:off x="3962400" y="3200400"/>
            <a:ext cx="16459200" cy="9051926"/>
          </a:xfrm>
          <a:prstGeom prst="rect">
            <a:avLst/>
          </a:prstGeom>
        </p:spPr>
        <p:txBody>
          <a:bodyPr lIns="91437" tIns="91437" rIns="91437" bIns="91437"/>
          <a:lstStyle>
            <a:lvl1pPr marL="685800" indent="-685800" defTabSz="1828800">
              <a:lnSpc>
                <a:spcPct val="100000"/>
              </a:lnSpc>
              <a:spcBef>
                <a:spcPts val="1400"/>
              </a:spcBef>
              <a:buSzPct val="100000"/>
              <a:buFont typeface="Arial"/>
              <a:defRPr sz="6400">
                <a:latin typeface="Calibri"/>
                <a:ea typeface="Calibri"/>
                <a:cs typeface="Calibri"/>
                <a:sym typeface="Calibri"/>
              </a:defRPr>
            </a:lvl1pPr>
            <a:lvl2pPr marL="1110342" indent="-653142" defTabSz="1828800">
              <a:lnSpc>
                <a:spcPct val="100000"/>
              </a:lnSpc>
              <a:spcBef>
                <a:spcPts val="1400"/>
              </a:spcBef>
              <a:buSzPct val="100000"/>
              <a:buFont typeface="Arial"/>
              <a:buChar char="–"/>
              <a:defRPr sz="6400">
                <a:latin typeface="Calibri"/>
                <a:ea typeface="Calibri"/>
                <a:cs typeface="Calibri"/>
                <a:sym typeface="Calibri"/>
              </a:defRPr>
            </a:lvl2pPr>
            <a:lvl3pPr marL="1524000" indent="-609600" defTabSz="1828800">
              <a:lnSpc>
                <a:spcPct val="100000"/>
              </a:lnSpc>
              <a:spcBef>
                <a:spcPts val="1400"/>
              </a:spcBef>
              <a:buSzPct val="100000"/>
              <a:buFont typeface="Arial"/>
              <a:defRPr sz="6400">
                <a:latin typeface="Calibri"/>
                <a:ea typeface="Calibri"/>
                <a:cs typeface="Calibri"/>
                <a:sym typeface="Calibri"/>
              </a:defRPr>
            </a:lvl3pPr>
            <a:lvl4pPr marL="2103120" indent="-731520" defTabSz="1828800">
              <a:lnSpc>
                <a:spcPct val="100000"/>
              </a:lnSpc>
              <a:spcBef>
                <a:spcPts val="1400"/>
              </a:spcBef>
              <a:buSzPct val="100000"/>
              <a:buFont typeface="Arial"/>
              <a:buChar char="–"/>
              <a:defRPr sz="6400">
                <a:latin typeface="Calibri"/>
                <a:ea typeface="Calibri"/>
                <a:cs typeface="Calibri"/>
                <a:sym typeface="Calibri"/>
              </a:defRPr>
            </a:lvl4pPr>
            <a:lvl5pPr marL="2560320" indent="-731520" defTabSz="1828800">
              <a:lnSpc>
                <a:spcPct val="100000"/>
              </a:lnSpc>
              <a:spcBef>
                <a:spcPts val="1400"/>
              </a:spcBef>
              <a:buSzPct val="100000"/>
              <a:buFont typeface="Arial"/>
              <a:buChar char="»"/>
              <a:defRPr sz="64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51" name="Slide Number"/>
          <p:cNvSpPr txBox="1"/>
          <p:nvPr>
            <p:ph type="sldNum" sz="quarter" idx="2"/>
          </p:nvPr>
        </p:nvSpPr>
        <p:spPr>
          <a:xfrm>
            <a:off x="19917058" y="12835872"/>
            <a:ext cx="504544" cy="483906"/>
          </a:xfrm>
          <a:prstGeom prst="rect">
            <a:avLst/>
          </a:prstGeom>
        </p:spPr>
        <p:txBody>
          <a:bodyPr lIns="91437" tIns="91437" rIns="91437" bIns="91437" anchor="ctr"/>
          <a:lstStyle>
            <a:lvl1pPr algn="r" defTabSz="1828800">
              <a:defRPr sz="24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58" name="Slide Title"/>
          <p:cNvSpPr txBox="1"/>
          <p:nvPr>
            <p:ph type="title" hasCustomPrompt="1"/>
          </p:nvPr>
        </p:nvSpPr>
        <p:spPr>
          <a:xfrm>
            <a:off x="1206500" y="952500"/>
            <a:ext cx="21971000" cy="1433163"/>
          </a:xfrm>
          <a:prstGeom prst="rect">
            <a:avLst/>
          </a:prstGeom>
        </p:spPr>
        <p:txBody>
          <a:bodyPr/>
          <a:lstStyle>
            <a:lvl1pPr algn="l" defTabSz="2438338">
              <a:defRPr b="1" spc="-170" sz="8500">
                <a:solidFill>
                  <a:srgbClr val="004D80"/>
                </a:solidFill>
                <a:latin typeface="Helvetica Neue"/>
                <a:ea typeface="Helvetica Neue"/>
                <a:cs typeface="Helvetica Neue"/>
                <a:sym typeface="Helvetica Neue"/>
              </a:defRPr>
            </a:lvl1pPr>
          </a:lstStyle>
          <a:p>
            <a:pPr/>
            <a:r>
              <a:t>Slide Title</a:t>
            </a:r>
          </a:p>
        </p:txBody>
      </p:sp>
      <p:sp>
        <p:nvSpPr>
          <p:cNvPr id="159" name="Slide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atin typeface="Helvetica Neue"/>
                <a:ea typeface="Helvetica Neue"/>
                <a:cs typeface="Helvetica Neue"/>
                <a:sym typeface="Helvetica Neue"/>
              </a:defRPr>
            </a:lvl1pPr>
          </a:lstStyle>
          <a:p>
            <a:pPr/>
            <a:r>
              <a:t>Slide Subtitle</a:t>
            </a:r>
          </a:p>
        </p:txBody>
      </p:sp>
      <p:sp>
        <p:nvSpPr>
          <p:cNvPr id="160" name="Body Level One…"/>
          <p:cNvSpPr txBox="1"/>
          <p:nvPr>
            <p:ph type="body" idx="1" hasCustomPrompt="1"/>
          </p:nvPr>
        </p:nvSpPr>
        <p:spPr>
          <a:xfrm>
            <a:off x="1206500" y="4248504"/>
            <a:ext cx="21971000" cy="8256012"/>
          </a:xfrm>
          <a:prstGeom prst="rect">
            <a:avLst/>
          </a:prstGeom>
        </p:spPr>
        <p:txBody>
          <a:bodyPr/>
          <a:lstStyle>
            <a:lvl1pPr marL="609600" indent="-609600">
              <a:spcBef>
                <a:spcPts val="4500"/>
              </a:spcBef>
              <a:buSzPct val="123000"/>
              <a:defRPr sz="4800">
                <a:latin typeface="Helvetica Neue"/>
                <a:ea typeface="Helvetica Neue"/>
                <a:cs typeface="Helvetica Neue"/>
                <a:sym typeface="Helvetica Neue"/>
              </a:defRPr>
            </a:lvl1pPr>
            <a:lvl2pPr marL="1219200" indent="-609600">
              <a:spcBef>
                <a:spcPts val="4500"/>
              </a:spcBef>
              <a:buSzPct val="123000"/>
              <a:defRPr sz="4800">
                <a:latin typeface="Helvetica Neue"/>
                <a:ea typeface="Helvetica Neue"/>
                <a:cs typeface="Helvetica Neue"/>
                <a:sym typeface="Helvetica Neue"/>
              </a:defRPr>
            </a:lvl2pPr>
            <a:lvl3pPr marL="1828800" indent="-609600">
              <a:spcBef>
                <a:spcPts val="4500"/>
              </a:spcBef>
              <a:buSzPct val="123000"/>
              <a:defRPr sz="4800">
                <a:latin typeface="Helvetica Neue"/>
                <a:ea typeface="Helvetica Neue"/>
                <a:cs typeface="Helvetica Neue"/>
                <a:sym typeface="Helvetica Neue"/>
              </a:defRPr>
            </a:lvl3pPr>
            <a:lvl4pPr marL="2438400" indent="-609600">
              <a:spcBef>
                <a:spcPts val="4500"/>
              </a:spcBef>
              <a:buSzPct val="123000"/>
              <a:defRPr sz="4800">
                <a:latin typeface="Helvetica Neue"/>
                <a:ea typeface="Helvetica Neue"/>
                <a:cs typeface="Helvetica Neue"/>
                <a:sym typeface="Helvetica Neue"/>
              </a:defRPr>
            </a:lvl4pPr>
            <a:lvl5pPr marL="3048000" indent="-609600">
              <a:spcBef>
                <a:spcPts val="4500"/>
              </a:spcBef>
              <a:buSzPct val="123000"/>
              <a:defRPr sz="4800">
                <a:latin typeface="Helvetica Neue"/>
                <a:ea typeface="Helvetica Neue"/>
                <a:cs typeface="Helvetica Neue"/>
                <a:sym typeface="Helvetica Neue"/>
              </a:defRPr>
            </a:lvl5pPr>
          </a:lstStyle>
          <a:p>
            <a:pPr/>
            <a:r>
              <a:t>Slide bullet text</a:t>
            </a:r>
          </a:p>
          <a:p>
            <a:pPr lvl="1"/>
            <a:r>
              <a:t/>
            </a:r>
          </a:p>
          <a:p>
            <a:pPr lvl="2"/>
            <a:r>
              <a:t/>
            </a:r>
          </a:p>
          <a:p>
            <a:pPr lvl="3"/>
            <a:r>
              <a:t/>
            </a:r>
          </a:p>
          <a:p>
            <a:pPr lvl="4"/>
            <a:r>
              <a:t/>
            </a:r>
          </a:p>
        </p:txBody>
      </p:sp>
      <p:sp>
        <p:nvSpPr>
          <p:cNvPr id="161" name="Slide Number"/>
          <p:cNvSpPr txBox="1"/>
          <p:nvPr>
            <p:ph type="sldNum" sz="quarter" idx="2"/>
          </p:nvPr>
        </p:nvSpPr>
        <p:spPr>
          <a:xfrm>
            <a:off x="12001499" y="13080999"/>
            <a:ext cx="368505" cy="374600"/>
          </a:xfrm>
          <a:prstGeom prst="rect">
            <a:avLst/>
          </a:prstGeom>
        </p:spPr>
        <p:txBody>
          <a:bodyPr/>
          <a:lstStyle>
            <a:lvl1pPr>
              <a:defRPr sz="1800">
                <a:solidFill>
                  <a:srgbClr val="000000"/>
                </a:solidFill>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740519873_3318x2212.jpg"/>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19200" y="3543300"/>
            <a:ext cx="21945600" cy="4267200"/>
          </a:xfrm>
          <a:prstGeom prst="rect">
            <a:avLst/>
          </a:prstGeom>
        </p:spPr>
        <p:txBody>
          <a:bodyPr anchor="b"/>
          <a:lstStyle>
            <a:lvl1pPr>
              <a:defRPr spc="-128" sz="12800">
                <a:solidFill>
                  <a:srgbClr val="FFFFFF"/>
                </a:solidFill>
              </a:defRPr>
            </a:lvl1pPr>
          </a:lstStyle>
          <a:p>
            <a:pPr/>
            <a:r>
              <a:t>Presentation Title</a:t>
            </a:r>
          </a:p>
        </p:txBody>
      </p:sp>
      <p:sp>
        <p:nvSpPr>
          <p:cNvPr id="23" name="Body Level One…"/>
          <p:cNvSpPr txBox="1"/>
          <p:nvPr>
            <p:ph type="body" sz="quarter" idx="1" hasCustomPrompt="1"/>
          </p:nvPr>
        </p:nvSpPr>
        <p:spPr>
          <a:xfrm>
            <a:off x="1219200" y="7569200"/>
            <a:ext cx="21945600" cy="2252112"/>
          </a:xfrm>
          <a:prstGeom prst="rect">
            <a:avLst/>
          </a:prstGeom>
        </p:spPr>
        <p:txBody>
          <a:bodyPr/>
          <a:lstStyle>
            <a:lvl1pPr marL="0" indent="0" algn="ctr" defTabSz="825500">
              <a:lnSpc>
                <a:spcPct val="100000"/>
              </a:lnSpc>
              <a:spcBef>
                <a:spcPts val="0"/>
              </a:spcBef>
              <a:buSzTx/>
              <a:buNone/>
              <a:defRPr spc="-59" sz="6000">
                <a:solidFill>
                  <a:srgbClr val="FFFFFF"/>
                </a:solidFill>
                <a:latin typeface="Graphik Semibold"/>
                <a:ea typeface="Graphik Semibold"/>
                <a:cs typeface="Graphik Semibold"/>
                <a:sym typeface="Graphik Semibold"/>
              </a:defRPr>
            </a:lvl1pPr>
            <a:lvl2pPr marL="0" indent="457200" algn="ctr" defTabSz="825500">
              <a:lnSpc>
                <a:spcPct val="100000"/>
              </a:lnSpc>
              <a:spcBef>
                <a:spcPts val="0"/>
              </a:spcBef>
              <a:buSzTx/>
              <a:buNone/>
              <a:defRPr spc="-59" sz="6000">
                <a:solidFill>
                  <a:srgbClr val="FFFFFF"/>
                </a:solidFill>
                <a:latin typeface="Graphik Semibold"/>
                <a:ea typeface="Graphik Semibold"/>
                <a:cs typeface="Graphik Semibold"/>
                <a:sym typeface="Graphik Semibold"/>
              </a:defRPr>
            </a:lvl2pPr>
            <a:lvl3pPr marL="0" indent="914400" algn="ctr" defTabSz="825500">
              <a:lnSpc>
                <a:spcPct val="100000"/>
              </a:lnSpc>
              <a:spcBef>
                <a:spcPts val="0"/>
              </a:spcBef>
              <a:buSzTx/>
              <a:buNone/>
              <a:defRPr spc="-59" sz="6000">
                <a:solidFill>
                  <a:srgbClr val="FFFFFF"/>
                </a:solidFill>
                <a:latin typeface="Graphik Semibold"/>
                <a:ea typeface="Graphik Semibold"/>
                <a:cs typeface="Graphik Semibold"/>
                <a:sym typeface="Graphik Semibold"/>
              </a:defRPr>
            </a:lvl3pPr>
            <a:lvl4pPr marL="0" indent="1371600" algn="ctr" defTabSz="825500">
              <a:lnSpc>
                <a:spcPct val="100000"/>
              </a:lnSpc>
              <a:spcBef>
                <a:spcPts val="0"/>
              </a:spcBef>
              <a:buSzTx/>
              <a:buNone/>
              <a:defRPr spc="-59" sz="6000">
                <a:solidFill>
                  <a:srgbClr val="FFFFFF"/>
                </a:solidFill>
                <a:latin typeface="Graphik Semibold"/>
                <a:ea typeface="Graphik Semibold"/>
                <a:cs typeface="Graphik Semibold"/>
                <a:sym typeface="Graphik Semibold"/>
              </a:defRPr>
            </a:lvl4pPr>
            <a:lvl5pPr marL="0" indent="1828800" algn="ctr" defTabSz="825500">
              <a:lnSpc>
                <a:spcPct val="100000"/>
              </a:lnSpc>
              <a:spcBef>
                <a:spcPts val="0"/>
              </a:spcBef>
              <a:buSzTx/>
              <a:buNone/>
              <a:defRPr spc="-59" sz="6000">
                <a:solidFill>
                  <a:srgbClr val="FFFFFF"/>
                </a:solidFill>
                <a:latin typeface="Graphik Semibold"/>
                <a:ea typeface="Graphik Semibold"/>
                <a:cs typeface="Graphik Semibold"/>
                <a:sym typeface="Graphik Semibold"/>
              </a:defRPr>
            </a:lvl5pPr>
          </a:lstStyle>
          <a:p>
            <a:pPr/>
            <a:r>
              <a:t>Presentation Subtitle</a:t>
            </a:r>
          </a:p>
          <a:p>
            <a:pPr lvl="1"/>
            <a:r>
              <a:t/>
            </a:r>
          </a:p>
          <a:p>
            <a:pPr lvl="2"/>
            <a:r>
              <a:t/>
            </a:r>
          </a:p>
          <a:p>
            <a:pPr lvl="3"/>
            <a:r>
              <a:t/>
            </a:r>
          </a:p>
          <a:p>
            <a:pPr lvl="4"/>
            <a:r>
              <a:t/>
            </a:r>
          </a:p>
        </p:txBody>
      </p:sp>
      <p:sp>
        <p:nvSpPr>
          <p:cNvPr id="24" name="Author and Date"/>
          <p:cNvSpPr txBox="1"/>
          <p:nvPr>
            <p:ph type="body" sz="quarter" idx="22" hasCustomPrompt="1"/>
          </p:nvPr>
        </p:nvSpPr>
        <p:spPr>
          <a:xfrm>
            <a:off x="1219200" y="11988800"/>
            <a:ext cx="21945602" cy="605791"/>
          </a:xfrm>
          <a:prstGeom prst="rect">
            <a:avLst/>
          </a:prstGeom>
        </p:spPr>
        <p:txBody>
          <a:bodyPr/>
          <a:lstStyle>
            <a:lvl1pPr marL="0" indent="0" algn="ctr" defTabSz="825500">
              <a:lnSpc>
                <a:spcPct val="100000"/>
              </a:lnSpc>
              <a:spcBef>
                <a:spcPts val="0"/>
              </a:spcBef>
              <a:buSzTx/>
              <a:buNone/>
              <a:defRPr spc="-29" sz="3000">
                <a:solidFill>
                  <a:srgbClr val="FFFFFF"/>
                </a:solidFill>
                <a:latin typeface="Graphik Medium"/>
                <a:ea typeface="Graphik Medium"/>
                <a:cs typeface="Graphik Medium"/>
                <a:sym typeface="Graphik Medium"/>
              </a:defRPr>
            </a:lvl1pPr>
          </a:lstStyle>
          <a:p>
            <a:pPr/>
            <a:r>
              <a:t>Author and Date</a:t>
            </a:r>
          </a:p>
        </p:txBody>
      </p:sp>
      <p:sp>
        <p:nvSpPr>
          <p:cNvPr id="2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Slide Title"/>
          <p:cNvSpPr txBox="1"/>
          <p:nvPr>
            <p:ph type="title" hasCustomPrompt="1"/>
          </p:nvPr>
        </p:nvSpPr>
        <p:spPr>
          <a:xfrm>
            <a:off x="1215495" y="4585102"/>
            <a:ext cx="9757338" cy="2540001"/>
          </a:xfrm>
          <a:prstGeom prst="rect">
            <a:avLst/>
          </a:prstGeom>
        </p:spPr>
        <p:txBody>
          <a:bodyPr anchor="b"/>
          <a:lstStyle/>
          <a:p>
            <a:pPr/>
            <a:r>
              <a:t>Slide Title</a:t>
            </a:r>
          </a:p>
        </p:txBody>
      </p:sp>
      <p:sp>
        <p:nvSpPr>
          <p:cNvPr id="33" name="Image"/>
          <p:cNvSpPr/>
          <p:nvPr>
            <p:ph type="pic" idx="21"/>
          </p:nvPr>
        </p:nvSpPr>
        <p:spPr>
          <a:xfrm>
            <a:off x="9283700" y="1270000"/>
            <a:ext cx="16751300" cy="11176000"/>
          </a:xfrm>
          <a:prstGeom prst="rect">
            <a:avLst/>
          </a:prstGeom>
        </p:spPr>
        <p:txBody>
          <a:bodyPr lIns="91439" tIns="45719" rIns="91439" bIns="45719">
            <a:noAutofit/>
          </a:bodyPr>
          <a:lstStyle/>
          <a:p>
            <a:pPr/>
          </a:p>
        </p:txBody>
      </p:sp>
      <p:sp>
        <p:nvSpPr>
          <p:cNvPr id="34" name="Body Level One…"/>
          <p:cNvSpPr txBox="1"/>
          <p:nvPr>
            <p:ph type="body" sz="quarter" idx="1" hasCustomPrompt="1"/>
          </p:nvPr>
        </p:nvSpPr>
        <p:spPr>
          <a:xfrm>
            <a:off x="1219200" y="7016750"/>
            <a:ext cx="9753600" cy="5416550"/>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marL="0" indent="457200" algn="ctr" defTabSz="825500">
              <a:lnSpc>
                <a:spcPct val="100000"/>
              </a:lnSpc>
              <a:spcBef>
                <a:spcPts val="0"/>
              </a:spcBef>
              <a:buSzTx/>
              <a:buNone/>
              <a:defRPr spc="-44">
                <a:latin typeface="Graphik Semibold"/>
                <a:ea typeface="Graphik Semibold"/>
                <a:cs typeface="Graphik Semibold"/>
                <a:sym typeface="Graphik Semibold"/>
              </a:defRPr>
            </a:lvl2pPr>
            <a:lvl3pPr marL="0" indent="914400" algn="ctr" defTabSz="825500">
              <a:lnSpc>
                <a:spcPct val="100000"/>
              </a:lnSpc>
              <a:spcBef>
                <a:spcPts val="0"/>
              </a:spcBef>
              <a:buSzTx/>
              <a:buNone/>
              <a:defRPr spc="-44">
                <a:latin typeface="Graphik Semibold"/>
                <a:ea typeface="Graphik Semibold"/>
                <a:cs typeface="Graphik Semibold"/>
                <a:sym typeface="Graphik Semibold"/>
              </a:defRPr>
            </a:lvl3pPr>
            <a:lvl4pPr marL="0" indent="1371600" algn="ctr" defTabSz="825500">
              <a:lnSpc>
                <a:spcPct val="100000"/>
              </a:lnSpc>
              <a:spcBef>
                <a:spcPts val="0"/>
              </a:spcBef>
              <a:buSzTx/>
              <a:buNone/>
              <a:defRPr spc="-44">
                <a:latin typeface="Graphik Semibold"/>
                <a:ea typeface="Graphik Semibold"/>
                <a:cs typeface="Graphik Semibold"/>
                <a:sym typeface="Graphik Semibold"/>
              </a:defRPr>
            </a:lvl4pPr>
            <a:lvl5pPr marL="0" indent="1828800" algn="ctr" defTabSz="825500">
              <a:lnSpc>
                <a:spcPct val="100000"/>
              </a:lnSpc>
              <a:spcBef>
                <a:spcPts val="0"/>
              </a:spcBef>
              <a:buSzTx/>
              <a:buNone/>
              <a:defRPr spc="-44">
                <a:latin typeface="Graphik Semibold"/>
                <a:ea typeface="Graphik Semibold"/>
                <a:cs typeface="Graphik Semibold"/>
                <a:sym typeface="Graphik Semibold"/>
              </a:defRPr>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4" name="Slide Subtitle"/>
          <p:cNvSpPr txBox="1"/>
          <p:nvPr>
            <p:ph type="body" sz="quarter" idx="21" hasCustomPrompt="1"/>
          </p:nvPr>
        </p:nvSpPr>
        <p:spPr>
          <a:xfrm>
            <a:off x="1219200" y="2384648"/>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pPr/>
            <a:r>
              <a:t>Slide Subtitle</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xfrm>
            <a:off x="1219200" y="4013200"/>
            <a:ext cx="21945600" cy="8487148"/>
          </a:xfrm>
          <a:prstGeom prst="rect">
            <a:avLst/>
          </a:prstGeom>
        </p:spPr>
        <p:txBody>
          <a:bodyPr numCol="2" spcCol="2558384"/>
          <a:lstStyle/>
          <a:p>
            <a:pPr/>
            <a:r>
              <a:t>Slide bullet text</a:t>
            </a:r>
          </a:p>
          <a:p>
            <a:pPr lvl="1"/>
            <a:r>
              <a:t/>
            </a:r>
          </a:p>
          <a:p>
            <a:pPr lvl="2"/>
            <a:r>
              <a:t/>
            </a:r>
          </a:p>
          <a:p>
            <a:pPr lvl="3"/>
            <a:r>
              <a:t/>
            </a:r>
          </a:p>
          <a:p>
            <a:pPr lvl="4"/>
            <a:r>
              <a:t/>
            </a:r>
          </a:p>
        </p:txBody>
      </p:sp>
      <p:sp>
        <p:nvSpPr>
          <p:cNvPr id="53"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Title"/>
          <p:cNvSpPr txBox="1"/>
          <p:nvPr>
            <p:ph type="title" hasCustomPrompt="1"/>
          </p:nvPr>
        </p:nvSpPr>
        <p:spPr>
          <a:xfrm>
            <a:off x="1219200" y="774700"/>
            <a:ext cx="9753600" cy="1600200"/>
          </a:xfrm>
          <a:prstGeom prst="rect">
            <a:avLst/>
          </a:prstGeom>
        </p:spPr>
        <p:txBody>
          <a:bodyPr/>
          <a:lstStyle/>
          <a:p>
            <a:pPr/>
            <a:r>
              <a:t>Slide Title</a:t>
            </a:r>
          </a:p>
        </p:txBody>
      </p:sp>
      <p:sp>
        <p:nvSpPr>
          <p:cNvPr id="61" name="Image"/>
          <p:cNvSpPr/>
          <p:nvPr>
            <p:ph type="pic" idx="21"/>
          </p:nvPr>
        </p:nvSpPr>
        <p:spPr>
          <a:xfrm>
            <a:off x="12192644" y="718588"/>
            <a:ext cx="10972801" cy="12329624"/>
          </a:xfrm>
          <a:prstGeom prst="rect">
            <a:avLst/>
          </a:prstGeom>
        </p:spPr>
        <p:txBody>
          <a:bodyPr lIns="91439" tIns="45719" rIns="91439" bIns="45719">
            <a:noAutofit/>
          </a:bodyPr>
          <a:lstStyle/>
          <a:p>
            <a:pPr/>
          </a:p>
        </p:txBody>
      </p:sp>
      <p:sp>
        <p:nvSpPr>
          <p:cNvPr id="62" name="Slide Subtitle"/>
          <p:cNvSpPr txBox="1"/>
          <p:nvPr>
            <p:ph type="body" sz="quarter" idx="22" hasCustomPrompt="1"/>
          </p:nvPr>
        </p:nvSpPr>
        <p:spPr>
          <a:xfrm>
            <a:off x="1219200" y="2387600"/>
            <a:ext cx="9757569" cy="832612"/>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pPr/>
            <a:r>
              <a:t>Slide Subtitle</a:t>
            </a:r>
          </a:p>
        </p:txBody>
      </p:sp>
      <p:sp>
        <p:nvSpPr>
          <p:cNvPr id="63" name="Body Level One…"/>
          <p:cNvSpPr txBox="1"/>
          <p:nvPr>
            <p:ph type="body" sz="half" idx="1" hasCustomPrompt="1"/>
          </p:nvPr>
        </p:nvSpPr>
        <p:spPr>
          <a:xfrm>
            <a:off x="1219200" y="4023221"/>
            <a:ext cx="9757569" cy="8384679"/>
          </a:xfrm>
          <a:prstGeom prst="rect">
            <a:avLst/>
          </a:prstGeom>
        </p:spPr>
        <p:txBody>
          <a:bodyPr/>
          <a:lstStyle/>
          <a:p>
            <a:pPr/>
            <a:r>
              <a:t>Slide bullet text</a:t>
            </a:r>
          </a:p>
          <a:p>
            <a:pPr lvl="1"/>
            <a:r>
              <a:t/>
            </a:r>
          </a:p>
          <a:p>
            <a:pPr lvl="2"/>
            <a:r>
              <a:t/>
            </a:r>
          </a:p>
          <a:p>
            <a:pPr lvl="3"/>
            <a:r>
              <a:t/>
            </a:r>
          </a:p>
          <a:p>
            <a:pPr lvl="4"/>
            <a:r>
              <a:t/>
            </a:r>
          </a:p>
        </p:txBody>
      </p:sp>
      <p:sp>
        <p:nvSpPr>
          <p:cNvPr id="64" name="Slide Number"/>
          <p:cNvSpPr txBox="1"/>
          <p:nvPr>
            <p:ph type="sldNum" sz="quarter" idx="2"/>
          </p:nvPr>
        </p:nvSpPr>
        <p:spPr>
          <a:xfrm>
            <a:off x="1200403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19200" y="3242270"/>
            <a:ext cx="21945600" cy="6604001"/>
          </a:xfrm>
          <a:prstGeom prst="rect">
            <a:avLst/>
          </a:prstGeom>
        </p:spPr>
        <p:txBody>
          <a:bodyPr anchor="ctr"/>
          <a:lstStyle>
            <a:lvl1pPr>
              <a:defRPr spc="0" sz="12800"/>
            </a:lvl1pPr>
          </a:lstStyle>
          <a:p>
            <a:pPr/>
            <a:r>
              <a:t>Section Title</a:t>
            </a:r>
          </a:p>
        </p:txBody>
      </p:sp>
      <p:sp>
        <p:nvSpPr>
          <p:cNvPr id="72"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prstGeom prst="rect">
            <a:avLst/>
          </a:prstGeom>
        </p:spPr>
        <p:txBody>
          <a:bodyPr/>
          <a:lstStyle/>
          <a:p>
            <a:pPr/>
            <a:r>
              <a:t>Slide Title</a:t>
            </a:r>
          </a:p>
        </p:txBody>
      </p:sp>
      <p:sp>
        <p:nvSpPr>
          <p:cNvPr id="80" name="Slide Subtitle"/>
          <p:cNvSpPr txBox="1"/>
          <p:nvPr>
            <p:ph type="body" sz="quarter" idx="21" hasCustomPrompt="1"/>
          </p:nvPr>
        </p:nvSpPr>
        <p:spPr>
          <a:xfrm>
            <a:off x="1219200" y="2384648"/>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pPr/>
            <a:r>
              <a:t>Slide Subtitle</a:t>
            </a:r>
          </a:p>
        </p:txBody>
      </p:sp>
      <p:sp>
        <p:nvSpPr>
          <p:cNvPr id="81"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prstGeom prst="rect">
            <a:avLst/>
          </a:prstGeom>
        </p:spPr>
        <p:txBody>
          <a:bodyPr/>
          <a:lstStyle/>
          <a:p>
            <a:pPr/>
            <a:r>
              <a:t>Agenda Title</a:t>
            </a:r>
          </a:p>
        </p:txBody>
      </p:sp>
      <p:sp>
        <p:nvSpPr>
          <p:cNvPr id="89" name="Body Level One…"/>
          <p:cNvSpPr txBox="1"/>
          <p:nvPr>
            <p:ph type="body" idx="1" hasCustomPrompt="1"/>
          </p:nvPr>
        </p:nvSpPr>
        <p:spPr>
          <a:xfrm>
            <a:off x="1219200" y="4013200"/>
            <a:ext cx="21945600" cy="8385548"/>
          </a:xfrm>
          <a:prstGeom prst="rect">
            <a:avLst/>
          </a:prstGeom>
        </p:spPr>
        <p:txBody>
          <a:bodyPr/>
          <a:lstStyle>
            <a:lvl1pPr marL="0" indent="0" defTabSz="825500">
              <a:lnSpc>
                <a:spcPct val="100000"/>
              </a:lnSpc>
              <a:buSzTx/>
              <a:buNone/>
              <a:defRPr spc="-136" sz="6800">
                <a:latin typeface="Canela Deck Regular"/>
                <a:ea typeface="Canela Deck Regular"/>
                <a:cs typeface="Canela Deck Regular"/>
                <a:sym typeface="Canela Deck Regular"/>
              </a:defRPr>
            </a:lvl1pPr>
            <a:lvl2pPr marL="0" indent="457200" defTabSz="825500">
              <a:lnSpc>
                <a:spcPct val="100000"/>
              </a:lnSpc>
              <a:buSzTx/>
              <a:buNone/>
              <a:defRPr spc="-136" sz="6800">
                <a:latin typeface="Canela Deck Regular"/>
                <a:ea typeface="Canela Deck Regular"/>
                <a:cs typeface="Canela Deck Regular"/>
                <a:sym typeface="Canela Deck Regular"/>
              </a:defRPr>
            </a:lvl2pPr>
            <a:lvl3pPr marL="0" indent="914400" defTabSz="825500">
              <a:lnSpc>
                <a:spcPct val="100000"/>
              </a:lnSpc>
              <a:buSzTx/>
              <a:buNone/>
              <a:defRPr spc="-136" sz="6800">
                <a:latin typeface="Canela Deck Regular"/>
                <a:ea typeface="Canela Deck Regular"/>
                <a:cs typeface="Canela Deck Regular"/>
                <a:sym typeface="Canela Deck Regular"/>
              </a:defRPr>
            </a:lvl3pPr>
            <a:lvl4pPr marL="0" indent="1371600" defTabSz="825500">
              <a:lnSpc>
                <a:spcPct val="100000"/>
              </a:lnSpc>
              <a:buSzTx/>
              <a:buNone/>
              <a:defRPr spc="-136" sz="6800">
                <a:latin typeface="Canela Deck Regular"/>
                <a:ea typeface="Canela Deck Regular"/>
                <a:cs typeface="Canela Deck Regular"/>
                <a:sym typeface="Canela Deck Regular"/>
              </a:defRPr>
            </a:lvl4pPr>
            <a:lvl5pPr marL="0" indent="1828800" defTabSz="825500">
              <a:lnSpc>
                <a:spcPct val="100000"/>
              </a:lnSpc>
              <a:buSzTx/>
              <a:buNone/>
              <a:defRPr spc="-136" sz="6800">
                <a:latin typeface="Canela Deck Regular"/>
                <a:ea typeface="Canela Deck Regular"/>
                <a:cs typeface="Canela Deck Regular"/>
                <a:sym typeface="Canela Deck Regular"/>
              </a:defRPr>
            </a:lvl5pPr>
          </a:lstStyle>
          <a:p>
            <a:pPr/>
            <a:r>
              <a:t>Agenda Topics</a:t>
            </a:r>
          </a:p>
          <a:p>
            <a:pPr lvl="1"/>
            <a:r>
              <a:t/>
            </a:r>
          </a:p>
          <a:p>
            <a:pPr lvl="2"/>
            <a:r>
              <a:t/>
            </a:r>
          </a:p>
          <a:p>
            <a:pPr lvl="3"/>
            <a:r>
              <a:t/>
            </a:r>
          </a:p>
          <a:p>
            <a:pPr lvl="4"/>
            <a:r>
              <a:t/>
            </a:r>
          </a:p>
        </p:txBody>
      </p:sp>
      <p:sp>
        <p:nvSpPr>
          <p:cNvPr id="90" name="Agenda Subtitle"/>
          <p:cNvSpPr txBox="1"/>
          <p:nvPr>
            <p:ph type="body" sz="quarter" idx="21" hasCustomPrompt="1"/>
          </p:nvPr>
        </p:nvSpPr>
        <p:spPr>
          <a:xfrm>
            <a:off x="1219200" y="2387115"/>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pPr/>
            <a:r>
              <a:t>Agenda Subtitle</a:t>
            </a:r>
          </a:p>
        </p:txBody>
      </p:sp>
      <p:sp>
        <p:nvSpPr>
          <p:cNvPr id="91"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19200" y="774700"/>
            <a:ext cx="21945600" cy="172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19200" y="4013200"/>
            <a:ext cx="21948577" cy="848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1997689" y="12700000"/>
            <a:ext cx="388621" cy="429261"/>
          </a:xfrm>
          <a:prstGeom prst="rect">
            <a:avLst/>
          </a:prstGeom>
          <a:ln w="12700">
            <a:miter lim="400000"/>
          </a:ln>
        </p:spPr>
        <p:txBody>
          <a:bodyPr wrap="none" lIns="50800" tIns="50800" rIns="50800" bIns="50800" anchor="b">
            <a:spAutoFit/>
          </a:bodyPr>
          <a:lstStyle>
            <a:lvl1pPr defTabSz="584200">
              <a:lnSpc>
                <a:spcPct val="100000"/>
              </a:lnSpc>
              <a:defRPr sz="2000">
                <a:solidFill>
                  <a:srgbClr val="5E5E5E"/>
                </a:solidFill>
                <a:latin typeface="Graphik"/>
                <a:ea typeface="Graphik"/>
                <a:cs typeface="Graphik"/>
                <a:sym typeface="Graphik"/>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1pPr>
      <a:lvl2pPr marL="0" marR="0" indent="4572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2pPr>
      <a:lvl3pPr marL="0" marR="0" indent="9144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3pPr>
      <a:lvl4pPr marL="0" marR="0" indent="13716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4pPr>
      <a:lvl5pPr marL="0" marR="0" indent="18288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5pPr>
      <a:lvl6pPr marL="0" marR="0" indent="22860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6pPr>
      <a:lvl7pPr marL="0" marR="0" indent="27432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7pPr>
      <a:lvl8pPr marL="0" marR="0" indent="32004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8pPr>
      <a:lvl9pPr marL="0" marR="0" indent="36576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9pPr>
    </p:titleStyle>
    <p:bodyStyle>
      <a:lvl1pPr marL="5461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1pPr>
      <a:lvl2pPr marL="10922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2pPr>
      <a:lvl3pPr marL="16383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3pPr>
      <a:lvl4pPr marL="21844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4pPr>
      <a:lvl5pPr marL="27305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5pPr>
      <a:lvl6pPr marL="32766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6pPr>
      <a:lvl7pPr marL="38227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7pPr>
      <a:lvl8pPr marL="43688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8pPr>
      <a:lvl9pPr marL="49149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1pPr>
      <a:lvl2pPr marL="0" marR="0" indent="4572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2pPr>
      <a:lvl3pPr marL="0" marR="0" indent="9144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jpeg"/><Relationship Id="rId3"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Jasen Christensen, DO…"/>
          <p:cNvSpPr txBox="1"/>
          <p:nvPr>
            <p:ph type="body" idx="21"/>
          </p:nvPr>
        </p:nvSpPr>
        <p:spPr>
          <a:xfrm>
            <a:off x="1219200" y="10792704"/>
            <a:ext cx="21945600" cy="2572858"/>
          </a:xfrm>
          <a:prstGeom prst="rect">
            <a:avLst/>
          </a:prstGeom>
          <a:extLst>
            <a:ext uri="{C572A759-6A51-4108-AA02-DFA0A04FC94B}">
              <ma14:wrappingTextBoxFlag xmlns:ma14="http://schemas.microsoft.com/office/mac/drawingml/2011/main" val="1"/>
            </a:ext>
          </a:extLst>
        </p:spPr>
        <p:txBody>
          <a:bodyPr/>
          <a:lstStyle/>
          <a:p>
            <a:pPr algn="l">
              <a:defRPr spc="-22" sz="2200"/>
            </a:pPr>
            <a:r>
              <a:t>Jasen Christensen, DO</a:t>
            </a:r>
          </a:p>
          <a:p>
            <a:pPr algn="l">
              <a:defRPr spc="-22" sz="2200"/>
            </a:pPr>
            <a:r>
              <a:t>Associate Professor</a:t>
            </a:r>
          </a:p>
          <a:p>
            <a:pPr algn="l">
              <a:defRPr spc="-22" sz="2200"/>
            </a:pPr>
            <a:r>
              <a:t>UNM School of Medicine </a:t>
            </a:r>
          </a:p>
          <a:p>
            <a:pPr algn="l">
              <a:defRPr spc="-22" sz="2200"/>
            </a:pPr>
            <a:r>
              <a:t>Department of Psychiatry and Behavioral Sciences</a:t>
            </a:r>
          </a:p>
        </p:txBody>
      </p:sp>
      <p:sp>
        <p:nvSpPr>
          <p:cNvPr id="171" name="Benzodiazepine De-prescribing"/>
          <p:cNvSpPr txBox="1"/>
          <p:nvPr>
            <p:ph type="ctrTitle"/>
          </p:nvPr>
        </p:nvSpPr>
        <p:spPr>
          <a:prstGeom prst="rect">
            <a:avLst/>
          </a:prstGeom>
        </p:spPr>
        <p:txBody>
          <a:bodyPr/>
          <a:lstStyle>
            <a:lvl1pPr defTabSz="2340863">
              <a:defRPr spc="-122" sz="12288"/>
            </a:lvl1pPr>
          </a:lstStyle>
          <a:p>
            <a:pPr/>
            <a:r>
              <a:t>Benzodiazepine De-prescribing</a:t>
            </a:r>
          </a:p>
        </p:txBody>
      </p:sp>
      <p:sp>
        <p:nvSpPr>
          <p:cNvPr id="172" name="NPAIHB SUD ECHO"/>
          <p:cNvSpPr txBox="1"/>
          <p:nvPr>
            <p:ph type="subTitle" sz="quarter" idx="1"/>
          </p:nvPr>
        </p:nvSpPr>
        <p:spPr>
          <a:xfrm>
            <a:off x="1219200" y="7560015"/>
            <a:ext cx="21945600" cy="2250593"/>
          </a:xfrm>
          <a:prstGeom prst="rect">
            <a:avLst/>
          </a:prstGeom>
        </p:spPr>
        <p:txBody>
          <a:bodyPr/>
          <a:lstStyle/>
          <a:p>
            <a:pPr/>
            <a:r>
              <a:t>NPAIHB SUD ECHO</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Pharmacokinetics"/>
          <p:cNvSpPr txBox="1"/>
          <p:nvPr>
            <p:ph type="body" idx="21"/>
          </p:nvPr>
        </p:nvSpPr>
        <p:spPr>
          <a:xfrm>
            <a:off x="1219199" y="860648"/>
            <a:ext cx="21945602" cy="1707722"/>
          </a:xfrm>
          <a:prstGeom prst="rect">
            <a:avLst/>
          </a:prstGeom>
          <a:extLst>
            <a:ext uri="{C572A759-6A51-4108-AA02-DFA0A04FC94B}">
              <ma14:wrappingTextBoxFlag xmlns:ma14="http://schemas.microsoft.com/office/mac/drawingml/2011/main" val="1"/>
            </a:ext>
          </a:extLst>
        </p:spPr>
        <p:txBody>
          <a:bodyPr/>
          <a:lstStyle>
            <a:lvl1pPr>
              <a:defRPr spc="-78" sz="7800">
                <a:latin typeface="+mn-lt"/>
                <a:ea typeface="+mn-ea"/>
                <a:cs typeface="+mn-cs"/>
                <a:sym typeface="Canela Bold"/>
              </a:defRPr>
            </a:lvl1pPr>
          </a:lstStyle>
          <a:p>
            <a:pPr/>
            <a:r>
              <a:t>Pharmacokinetics</a:t>
            </a:r>
          </a:p>
        </p:txBody>
      </p:sp>
      <p:pic>
        <p:nvPicPr>
          <p:cNvPr id="199" name="Screen Shot 2020-09-23 at 2.43.00 PM.png" descr="Screen Shot 2020-09-23 at 2.43.00 PM.png"/>
          <p:cNvPicPr>
            <a:picLocks noChangeAspect="1"/>
          </p:cNvPicPr>
          <p:nvPr/>
        </p:nvPicPr>
        <p:blipFill>
          <a:blip r:embed="rId2">
            <a:extLst/>
          </a:blip>
          <a:stretch>
            <a:fillRect/>
          </a:stretch>
        </p:blipFill>
        <p:spPr>
          <a:xfrm>
            <a:off x="0" y="3118742"/>
            <a:ext cx="24384000" cy="10264813"/>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Benzodiazepine…"/>
          <p:cNvSpPr txBox="1"/>
          <p:nvPr>
            <p:ph type="title"/>
          </p:nvPr>
        </p:nvSpPr>
        <p:spPr>
          <a:xfrm>
            <a:off x="508000" y="477449"/>
            <a:ext cx="8288338" cy="3199210"/>
          </a:xfrm>
          <a:prstGeom prst="rect">
            <a:avLst/>
          </a:prstGeom>
        </p:spPr>
        <p:txBody>
          <a:bodyPr/>
          <a:lstStyle/>
          <a:p>
            <a:pPr>
              <a:defRPr spc="-79" sz="7900"/>
            </a:pPr>
            <a:r>
              <a:t>Benzodiazepine </a:t>
            </a:r>
          </a:p>
          <a:p>
            <a:pPr/>
            <a:r>
              <a:rPr spc="-79" sz="7900"/>
              <a:t>Metabolism</a:t>
            </a:r>
            <a:r>
              <a:t> </a:t>
            </a:r>
          </a:p>
        </p:txBody>
      </p:sp>
      <p:sp>
        <p:nvSpPr>
          <p:cNvPr id="202" name="Most undergo oxidation through Cytochrome P450 first.…"/>
          <p:cNvSpPr txBox="1"/>
          <p:nvPr>
            <p:ph type="body" sz="quarter" idx="1"/>
          </p:nvPr>
        </p:nvSpPr>
        <p:spPr>
          <a:xfrm>
            <a:off x="1270000" y="4009348"/>
            <a:ext cx="7664508" cy="8483601"/>
          </a:xfrm>
          <a:prstGeom prst="rect">
            <a:avLst/>
          </a:prstGeom>
        </p:spPr>
        <p:txBody>
          <a:bodyPr/>
          <a:lstStyle/>
          <a:p>
            <a:pPr>
              <a:defRPr sz="4000"/>
            </a:pPr>
            <a:r>
              <a:t>Most undergo oxidation through Cytochrome P450 first.</a:t>
            </a:r>
          </a:p>
          <a:p>
            <a:pPr>
              <a:defRPr sz="4000"/>
            </a:pPr>
            <a:r>
              <a:t>Most then undergo glucuronidation before renal elimination. </a:t>
            </a:r>
          </a:p>
          <a:p>
            <a:pPr>
              <a:defRPr sz="4000"/>
            </a:pPr>
            <a:r>
              <a:t>Clonazepam is most likely to demonstrate false negative on Enzyme Immunoassay Tests due to separate metabolic pathway </a:t>
            </a:r>
          </a:p>
        </p:txBody>
      </p:sp>
      <p:pic>
        <p:nvPicPr>
          <p:cNvPr id="203" name="Screen Shot 2020-09-24 at 9.33.02 PM.png" descr="Screen Shot 2020-09-24 at 9.33.02 PM.png"/>
          <p:cNvPicPr>
            <a:picLocks noChangeAspect="1"/>
          </p:cNvPicPr>
          <p:nvPr/>
        </p:nvPicPr>
        <p:blipFill>
          <a:blip r:embed="rId2">
            <a:extLst/>
          </a:blip>
          <a:stretch>
            <a:fillRect/>
          </a:stretch>
        </p:blipFill>
        <p:spPr>
          <a:xfrm>
            <a:off x="10168268" y="115537"/>
            <a:ext cx="12168557" cy="13716001"/>
          </a:xfrm>
          <a:prstGeom prst="rect">
            <a:avLst/>
          </a:prstGeom>
          <a:ln w="12700">
            <a:miter lim="400000"/>
          </a:ln>
        </p:spPr>
      </p:pic>
      <p:sp>
        <p:nvSpPr>
          <p:cNvPr id="204" name="Text"/>
          <p:cNvSpPr txBox="1"/>
          <p:nvPr/>
        </p:nvSpPr>
        <p:spPr>
          <a:xfrm>
            <a:off x="13191591" y="17451324"/>
            <a:ext cx="744018" cy="555753"/>
          </a:xfrm>
          <a:prstGeom prst="rect">
            <a:avLst/>
          </a:prstGeom>
          <a:ln w="12700">
            <a:miter lim="400000"/>
          </a:ln>
        </p:spPr>
        <p:txBody>
          <a:bodyPr wrap="none" lIns="50800" tIns="50800" rIns="50800" bIns="50800" anchor="ctr">
            <a:spAutoFit/>
          </a:bodyPr>
          <a:lstStyle/>
          <a:p>
            <a:pPr/>
          </a:p>
        </p:txBody>
      </p:sp>
      <p:sp>
        <p:nvSpPr>
          <p:cNvPr id="205" name="Arrow"/>
          <p:cNvSpPr/>
          <p:nvPr/>
        </p:nvSpPr>
        <p:spPr>
          <a:xfrm>
            <a:off x="4688085" y="11874968"/>
            <a:ext cx="7941867" cy="555753"/>
          </a:xfrm>
          <a:prstGeom prst="rightArrow">
            <a:avLst>
              <a:gd name="adj1" fmla="val 32000"/>
              <a:gd name="adj2" fmla="val 142267"/>
            </a:avLst>
          </a:prstGeom>
          <a:solidFill>
            <a:srgbClr val="000000"/>
          </a:solidFill>
          <a:ln w="12700">
            <a:miter lim="400000"/>
          </a:ln>
        </p:spPr>
        <p:txBody>
          <a:bodyPr lIns="50800" tIns="50800" rIns="50800" bIns="50800" anchor="ctr"/>
          <a:lstStyle/>
          <a:p>
            <a:pPr defTabSz="1130300">
              <a:lnSpc>
                <a:spcPct val="100000"/>
              </a:lnSpc>
              <a:defRPr sz="3200">
                <a:solidFill>
                  <a:srgbClr val="FFFFFF"/>
                </a:solidFill>
                <a:latin typeface="Graphik"/>
                <a:ea typeface="Graphik"/>
                <a:cs typeface="Graphik"/>
                <a:sym typeface="Graphik"/>
              </a:defRPr>
            </a:p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Pharmacodynamic Interactions"/>
          <p:cNvSpPr txBox="1"/>
          <p:nvPr>
            <p:ph type="title"/>
          </p:nvPr>
        </p:nvSpPr>
        <p:spPr>
          <a:xfrm>
            <a:off x="1219200" y="-1222"/>
            <a:ext cx="21945600" cy="1727201"/>
          </a:xfrm>
          <a:prstGeom prst="rect">
            <a:avLst/>
          </a:prstGeom>
        </p:spPr>
        <p:txBody>
          <a:bodyPr/>
          <a:lstStyle/>
          <a:p>
            <a:pPr/>
            <a:r>
              <a:t>Pharmacodynamic Interactions</a:t>
            </a:r>
          </a:p>
        </p:txBody>
      </p:sp>
      <p:pic>
        <p:nvPicPr>
          <p:cNvPr id="208" name="Screen Shot 2020-09-24 at 9.26.10 PM.png" descr="Screen Shot 2020-09-24 at 9.26.10 PM.png"/>
          <p:cNvPicPr>
            <a:picLocks noChangeAspect="1"/>
          </p:cNvPicPr>
          <p:nvPr/>
        </p:nvPicPr>
        <p:blipFill>
          <a:blip r:embed="rId2">
            <a:extLst/>
          </a:blip>
          <a:stretch>
            <a:fillRect/>
          </a:stretch>
        </p:blipFill>
        <p:spPr>
          <a:xfrm>
            <a:off x="3200026" y="1606122"/>
            <a:ext cx="17983948" cy="12055659"/>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Should Buprenorphine be Prescribed to Patients on a Benzodiazepine?"/>
          <p:cNvSpPr txBox="1"/>
          <p:nvPr>
            <p:ph type="title"/>
          </p:nvPr>
        </p:nvSpPr>
        <p:spPr>
          <a:xfrm>
            <a:off x="1206500" y="952500"/>
            <a:ext cx="21971000" cy="2847588"/>
          </a:xfrm>
          <a:prstGeom prst="rect">
            <a:avLst/>
          </a:prstGeom>
        </p:spPr>
        <p:txBody>
          <a:bodyPr/>
          <a:lstStyle/>
          <a:p>
            <a:pPr/>
            <a:r>
              <a:t>Should Buprenorphine be Prescribed to Patients on a Benzodiazepine?</a:t>
            </a:r>
          </a:p>
        </p:txBody>
      </p:sp>
      <p:sp>
        <p:nvSpPr>
          <p:cNvPr id="211" name="In 2016 the CDC recommended:…"/>
          <p:cNvSpPr txBox="1"/>
          <p:nvPr>
            <p:ph type="body" sz="quarter" idx="1"/>
          </p:nvPr>
        </p:nvSpPr>
        <p:spPr>
          <a:xfrm>
            <a:off x="1206500" y="4390216"/>
            <a:ext cx="21971000" cy="3019860"/>
          </a:xfrm>
          <a:prstGeom prst="rect">
            <a:avLst/>
          </a:prstGeom>
        </p:spPr>
        <p:txBody>
          <a:bodyPr/>
          <a:lstStyle/>
          <a:p>
            <a:pPr marL="0" indent="0">
              <a:buSzTx/>
              <a:buNone/>
            </a:pPr>
            <a:r>
              <a:t>In 2016 the CDC recommended:</a:t>
            </a:r>
          </a:p>
          <a:p>
            <a:pPr marL="0" indent="0">
              <a:buSzTx/>
              <a:buNone/>
            </a:pPr>
            <a:r>
              <a:t>“Avoid prescribing opioid pain medication and benzodiazepines concurrently whenever possible” </a:t>
            </a:r>
            <a:r>
              <a:rPr sz="2100"/>
              <a:t>(CDC’s Guideline for Prescribing Opioids for Chronic Pain, 2016)</a:t>
            </a:r>
          </a:p>
        </p:txBody>
      </p:sp>
      <p:sp>
        <p:nvSpPr>
          <p:cNvPr id="212" name="In 2017 the FDA advised:…"/>
          <p:cNvSpPr txBox="1"/>
          <p:nvPr/>
        </p:nvSpPr>
        <p:spPr>
          <a:xfrm>
            <a:off x="1206500" y="8450820"/>
            <a:ext cx="21971000" cy="384770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2438338">
              <a:spcBef>
                <a:spcPts val="4500"/>
              </a:spcBef>
              <a:defRPr sz="4800">
                <a:latin typeface="Helvetica Neue"/>
                <a:ea typeface="Helvetica Neue"/>
                <a:cs typeface="Helvetica Neue"/>
                <a:sym typeface="Helvetica Neue"/>
              </a:defRPr>
            </a:pPr>
            <a:r>
              <a:t>In 2017 the FDA advised: </a:t>
            </a:r>
          </a:p>
          <a:p>
            <a:pPr algn="l" defTabSz="2438338">
              <a:spcBef>
                <a:spcPts val="4500"/>
              </a:spcBef>
              <a:defRPr sz="4800">
                <a:latin typeface="Helvetica Neue"/>
                <a:ea typeface="Helvetica Neue"/>
                <a:cs typeface="Helvetica Neue"/>
                <a:sym typeface="Helvetica Neue"/>
              </a:defRPr>
            </a:pPr>
            <a:r>
              <a:t>“Opioid addiction medications buprenorphine and methadone should not be withheld from patients taking benzodiazepines…careful medication management can reduce risks” </a:t>
            </a:r>
            <a:r>
              <a:rPr sz="2100"/>
              <a:t>(FDA Safety Announcement: 9-20-2017)</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1" grpId="1"/>
      <p:bldP build="whole" bldLvl="1" animBg="1" rev="0" advAuto="0" spid="212" grpId="2"/>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Buprenorphine + Benzo/Z-drug Overdose Risk"/>
          <p:cNvSpPr txBox="1"/>
          <p:nvPr>
            <p:ph type="title"/>
          </p:nvPr>
        </p:nvSpPr>
        <p:spPr>
          <a:prstGeom prst="rect">
            <a:avLst/>
          </a:prstGeom>
        </p:spPr>
        <p:txBody>
          <a:bodyPr/>
          <a:lstStyle>
            <a:lvl1pPr defTabSz="2316421">
              <a:defRPr spc="-161" sz="8075"/>
            </a:lvl1pPr>
          </a:lstStyle>
          <a:p>
            <a:pPr/>
            <a:r>
              <a:t>Buprenorphine + Benzo/Z-drug Overdose Risk</a:t>
            </a:r>
          </a:p>
        </p:txBody>
      </p:sp>
      <p:sp>
        <p:nvSpPr>
          <p:cNvPr id="215" name="Does overdose risk increase with the combination?"/>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Does overdose risk increase with the combination? </a:t>
            </a:r>
          </a:p>
        </p:txBody>
      </p:sp>
      <p:sp>
        <p:nvSpPr>
          <p:cNvPr id="216" name="23,000 persons age 12-64…"/>
          <p:cNvSpPr txBox="1"/>
          <p:nvPr>
            <p:ph type="body" sz="half" idx="1"/>
          </p:nvPr>
        </p:nvSpPr>
        <p:spPr>
          <a:xfrm>
            <a:off x="1206500" y="4504932"/>
            <a:ext cx="21971000" cy="5328272"/>
          </a:xfrm>
          <a:prstGeom prst="rect">
            <a:avLst/>
          </a:prstGeom>
        </p:spPr>
        <p:txBody>
          <a:bodyPr/>
          <a:lstStyle/>
          <a:p>
            <a:pPr/>
            <a:r>
              <a:t>23,000 persons age 12-64</a:t>
            </a:r>
          </a:p>
          <a:p>
            <a:pPr/>
            <a:r>
              <a:t>14,000,000 person-days of observation time</a:t>
            </a:r>
          </a:p>
          <a:p>
            <a:pPr/>
            <a:r>
              <a:t>Exposures were Buprenorphine prescriptions, Benzodiazepine prescriptions and Z-Drug prescriptions. </a:t>
            </a:r>
          </a:p>
          <a:p>
            <a:pPr/>
            <a:r>
              <a:t>Outcome of interest was any nonfatal drug-related poisonings</a:t>
            </a:r>
          </a:p>
        </p:txBody>
      </p:sp>
      <p:sp>
        <p:nvSpPr>
          <p:cNvPr id="217" name="Xu K, et al.  Association Between Benzodiazepine or Z-Drug Prescriptions and Drug-Related Poisonings Among Patients Receiving Buprenorphine Maintenance:…"/>
          <p:cNvSpPr txBox="1"/>
          <p:nvPr/>
        </p:nvSpPr>
        <p:spPr>
          <a:xfrm>
            <a:off x="2549785" y="12721693"/>
            <a:ext cx="19284430" cy="7291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2438338">
              <a:lnSpc>
                <a:spcPct val="100000"/>
              </a:lnSpc>
              <a:defRPr sz="2100">
                <a:solidFill>
                  <a:srgbClr val="5E5E5E"/>
                </a:solidFill>
                <a:latin typeface="Helvetica Neue"/>
                <a:ea typeface="Helvetica Neue"/>
                <a:cs typeface="Helvetica Neue"/>
                <a:sym typeface="Helvetica Neue"/>
              </a:defRPr>
            </a:pPr>
            <a:r>
              <a:t>Xu K, et al.  Association Between Benzodiazepine or Z-Drug Prescriptions and Drug-Related Poisonings Among Patients Receiving Buprenorphine Maintenance: </a:t>
            </a:r>
          </a:p>
          <a:p>
            <a:pPr defTabSz="2438338">
              <a:lnSpc>
                <a:spcPct val="100000"/>
              </a:lnSpc>
              <a:defRPr sz="2100">
                <a:solidFill>
                  <a:srgbClr val="5E5E5E"/>
                </a:solidFill>
                <a:latin typeface="Helvetica Neue"/>
                <a:ea typeface="Helvetica Neue"/>
                <a:cs typeface="Helvetica Neue"/>
                <a:sym typeface="Helvetica Neue"/>
              </a:defRPr>
            </a:pPr>
            <a:r>
              <a:t>A case-crossover analysis.  </a:t>
            </a:r>
            <a:r>
              <a:rPr i="1"/>
              <a:t>American Journal of Psychiatry </a:t>
            </a:r>
            <a:r>
              <a:t>2021;178(7):651-659.</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1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1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16">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6"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Buprenorphine + Benzo/Z-drug Overdose Risk"/>
          <p:cNvSpPr txBox="1"/>
          <p:nvPr>
            <p:ph type="title"/>
          </p:nvPr>
        </p:nvSpPr>
        <p:spPr>
          <a:prstGeom prst="rect">
            <a:avLst/>
          </a:prstGeom>
        </p:spPr>
        <p:txBody>
          <a:bodyPr/>
          <a:lstStyle>
            <a:lvl1pPr defTabSz="2316421">
              <a:defRPr spc="-161" sz="8075"/>
            </a:lvl1pPr>
          </a:lstStyle>
          <a:p>
            <a:pPr/>
            <a:r>
              <a:t>Buprenorphine + Benzo/Z-drug Overdose Risk</a:t>
            </a:r>
          </a:p>
        </p:txBody>
      </p:sp>
      <p:sp>
        <p:nvSpPr>
          <p:cNvPr id="220" name="Does overdose risk increase with the combination?"/>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Does overdose risk increase with the combination? </a:t>
            </a:r>
          </a:p>
        </p:txBody>
      </p:sp>
      <p:sp>
        <p:nvSpPr>
          <p:cNvPr id="221" name="Xu K, et al.  Association Between Benzodiazepine or Z-Drug Prescriptions and Drug-Related Poisonings Among Patients Receiving Buprenorphine Maintenance:…"/>
          <p:cNvSpPr txBox="1"/>
          <p:nvPr/>
        </p:nvSpPr>
        <p:spPr>
          <a:xfrm>
            <a:off x="2549785" y="12721693"/>
            <a:ext cx="19284430" cy="7291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2438338">
              <a:lnSpc>
                <a:spcPct val="100000"/>
              </a:lnSpc>
              <a:defRPr sz="2100">
                <a:solidFill>
                  <a:srgbClr val="5E5E5E"/>
                </a:solidFill>
                <a:latin typeface="Helvetica Neue"/>
                <a:ea typeface="Helvetica Neue"/>
                <a:cs typeface="Helvetica Neue"/>
                <a:sym typeface="Helvetica Neue"/>
              </a:defRPr>
            </a:pPr>
            <a:r>
              <a:t>Xu K, et al.  Association Between Benzodiazepine or Z-Drug Prescriptions and Drug-Related Poisonings Among Patients Receiving Buprenorphine Maintenance: </a:t>
            </a:r>
          </a:p>
          <a:p>
            <a:pPr defTabSz="2438338">
              <a:lnSpc>
                <a:spcPct val="100000"/>
              </a:lnSpc>
              <a:defRPr sz="2100">
                <a:solidFill>
                  <a:srgbClr val="5E5E5E"/>
                </a:solidFill>
                <a:latin typeface="Helvetica Neue"/>
                <a:ea typeface="Helvetica Neue"/>
                <a:cs typeface="Helvetica Neue"/>
                <a:sym typeface="Helvetica Neue"/>
              </a:defRPr>
            </a:pPr>
            <a:r>
              <a:t>A case-crossover analysis.  </a:t>
            </a:r>
            <a:r>
              <a:rPr i="1"/>
              <a:t>American Journal of Psychiatry </a:t>
            </a:r>
            <a:r>
              <a:t>2021;178(7):651-659.</a:t>
            </a:r>
          </a:p>
        </p:txBody>
      </p:sp>
      <p:sp>
        <p:nvSpPr>
          <p:cNvPr id="222" name="Buprenorphine treatment vs non-treatment days                                                                           40% reduction in poisoning events (OR=0.63)…"/>
          <p:cNvSpPr txBox="1"/>
          <p:nvPr>
            <p:ph type="body" sz="half" idx="1"/>
          </p:nvPr>
        </p:nvSpPr>
        <p:spPr>
          <a:xfrm>
            <a:off x="497448" y="5192169"/>
            <a:ext cx="23389104" cy="5160566"/>
          </a:xfrm>
          <a:prstGeom prst="rect">
            <a:avLst/>
          </a:prstGeom>
        </p:spPr>
        <p:txBody>
          <a:bodyPr/>
          <a:lstStyle/>
          <a:p>
            <a:pPr marL="609599" indent="-609599">
              <a:defRPr sz="4300"/>
            </a:pPr>
            <a:r>
              <a:t>Buprenorphine treatment vs non-treatment days                                                                           </a:t>
            </a:r>
            <a:r>
              <a:rPr b="1"/>
              <a:t>40% reduction in poisoning events (OR=0.63)</a:t>
            </a:r>
            <a:endParaRPr b="1"/>
          </a:p>
          <a:p>
            <a:pPr marL="609599" indent="-609599">
              <a:defRPr sz="4300"/>
            </a:pPr>
            <a:r>
              <a:t>Poisoning</a:t>
            </a:r>
            <a:r>
              <a:rPr b="1"/>
              <a:t> </a:t>
            </a:r>
            <a:r>
              <a:t>Odds Ratios for benzodiazepine or Z-drug treatment </a:t>
            </a:r>
            <a:r>
              <a:rPr u="sng"/>
              <a:t>without</a:t>
            </a:r>
            <a:r>
              <a:t> buprenorphine:                                 low dose Benzo or Z-drug: </a:t>
            </a:r>
            <a:r>
              <a:rPr b="1"/>
              <a:t>OR=1.69</a:t>
            </a:r>
            <a:r>
              <a:t>                                                                                                                             high dose Benzo or Z-drug: </a:t>
            </a:r>
            <a:r>
              <a:rPr b="1"/>
              <a:t>OR=2.23</a:t>
            </a:r>
          </a:p>
        </p:txBody>
      </p:sp>
      <p:sp>
        <p:nvSpPr>
          <p:cNvPr id="223" name="Low dose defined as:…"/>
          <p:cNvSpPr txBox="1"/>
          <p:nvPr/>
        </p:nvSpPr>
        <p:spPr>
          <a:xfrm>
            <a:off x="16396977" y="3749903"/>
            <a:ext cx="4637787" cy="2730755"/>
          </a:xfrm>
          <a:prstGeom prst="rect">
            <a:avLst/>
          </a:prstGeom>
          <a:ln w="127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2438338">
              <a:lnSpc>
                <a:spcPct val="100000"/>
              </a:lnSpc>
              <a:defRPr b="1" sz="3500">
                <a:latin typeface="Helvetica Neue"/>
                <a:ea typeface="Helvetica Neue"/>
                <a:cs typeface="Helvetica Neue"/>
                <a:sym typeface="Helvetica Neue"/>
              </a:defRPr>
            </a:pPr>
            <a:r>
              <a:t>Low dose defined as:</a:t>
            </a:r>
          </a:p>
          <a:p>
            <a:pPr algn="l" defTabSz="2438338">
              <a:lnSpc>
                <a:spcPct val="100000"/>
              </a:lnSpc>
              <a:defRPr sz="3500">
                <a:latin typeface="Helvetica Neue"/>
                <a:ea typeface="Helvetica Neue"/>
                <a:cs typeface="Helvetica Neue"/>
                <a:sym typeface="Helvetica Neue"/>
              </a:defRPr>
            </a:pPr>
            <a:r>
              <a:t>&lt; 3mg of Alprazolam</a:t>
            </a:r>
          </a:p>
          <a:p>
            <a:pPr algn="l" defTabSz="2438338">
              <a:lnSpc>
                <a:spcPct val="100000"/>
              </a:lnSpc>
              <a:defRPr sz="3500">
                <a:latin typeface="Helvetica Neue"/>
                <a:ea typeface="Helvetica Neue"/>
                <a:cs typeface="Helvetica Neue"/>
                <a:sym typeface="Helvetica Neue"/>
              </a:defRPr>
            </a:pPr>
            <a:r>
              <a:t>&lt; 6mg of Lorazepam</a:t>
            </a:r>
          </a:p>
          <a:p>
            <a:pPr algn="l" defTabSz="2438338">
              <a:lnSpc>
                <a:spcPct val="100000"/>
              </a:lnSpc>
              <a:defRPr sz="3500">
                <a:latin typeface="Helvetica Neue"/>
                <a:ea typeface="Helvetica Neue"/>
                <a:cs typeface="Helvetica Neue"/>
                <a:sym typeface="Helvetica Neue"/>
              </a:defRPr>
            </a:pPr>
            <a:r>
              <a:t>&lt; 3mg of Clonazepam</a:t>
            </a:r>
          </a:p>
          <a:p>
            <a:pPr algn="l" defTabSz="2438338">
              <a:lnSpc>
                <a:spcPct val="100000"/>
              </a:lnSpc>
              <a:defRPr sz="3500">
                <a:latin typeface="Helvetica Neue"/>
                <a:ea typeface="Helvetica Neue"/>
                <a:cs typeface="Helvetica Neue"/>
                <a:sym typeface="Helvetica Neue"/>
              </a:defRPr>
            </a:pPr>
            <a:r>
              <a:t>&lt; 30mg of Diazepam</a:t>
            </a:r>
          </a:p>
        </p:txBody>
      </p:sp>
      <p:sp>
        <p:nvSpPr>
          <p:cNvPr id="224" name="Low-dose Benzo or Z-drug treatment + buprenorphine: OR=1.11…"/>
          <p:cNvSpPr txBox="1"/>
          <p:nvPr/>
        </p:nvSpPr>
        <p:spPr>
          <a:xfrm>
            <a:off x="497447" y="9639010"/>
            <a:ext cx="23389105" cy="191360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609599" indent="-609599" algn="l" defTabSz="2438338">
              <a:spcBef>
                <a:spcPts val="4500"/>
              </a:spcBef>
              <a:buSzPct val="123000"/>
              <a:buChar char="•"/>
              <a:defRPr sz="4300">
                <a:latin typeface="Helvetica Neue"/>
                <a:ea typeface="Helvetica Neue"/>
                <a:cs typeface="Helvetica Neue"/>
                <a:sym typeface="Helvetica Neue"/>
              </a:defRPr>
            </a:pPr>
            <a:r>
              <a:t>Low-dose Benzo or Z-drug treatment + buprenorphine: </a:t>
            </a:r>
            <a:r>
              <a:rPr b="1"/>
              <a:t>OR=1.11</a:t>
            </a:r>
            <a:endParaRPr b="1"/>
          </a:p>
          <a:p>
            <a:pPr marL="609599" indent="-609599" algn="l" defTabSz="2438338">
              <a:spcBef>
                <a:spcPts val="4500"/>
              </a:spcBef>
              <a:buSzPct val="123000"/>
              <a:buChar char="•"/>
              <a:defRPr sz="4300">
                <a:latin typeface="Helvetica Neue"/>
                <a:ea typeface="Helvetica Neue"/>
                <a:cs typeface="Helvetica Neue"/>
                <a:sym typeface="Helvetica Neue"/>
              </a:defRPr>
            </a:pPr>
            <a:r>
              <a:t>High-dose Benzo or Z-drug treatment + buprenorphine: </a:t>
            </a:r>
            <a:r>
              <a:rPr b="1"/>
              <a:t>OR=1.64</a:t>
            </a:r>
          </a:p>
        </p:txBody>
      </p:sp>
      <p:sp>
        <p:nvSpPr>
          <p:cNvPr id="225" name="Oval"/>
          <p:cNvSpPr/>
          <p:nvPr/>
        </p:nvSpPr>
        <p:spPr>
          <a:xfrm>
            <a:off x="7699090" y="7100374"/>
            <a:ext cx="2732334" cy="1344157"/>
          </a:xfrm>
          <a:prstGeom prst="ellipse">
            <a:avLst/>
          </a:prstGeom>
          <a:ln w="50800">
            <a:solidFill>
              <a:srgbClr val="FF2600"/>
            </a:solidFill>
            <a:miter lim="400000"/>
          </a:ln>
        </p:spPr>
        <p:txBody>
          <a:bodyPr lIns="50800" tIns="50800" rIns="50800" bIns="50800" anchor="ctr"/>
          <a:lstStyle/>
          <a:p>
            <a:pPr defTabSz="1130300">
              <a:lnSpc>
                <a:spcPct val="100000"/>
              </a:lnSpc>
              <a:defRPr sz="3200">
                <a:solidFill>
                  <a:srgbClr val="FFFFFF"/>
                </a:solidFill>
                <a:latin typeface="Graphik"/>
                <a:ea typeface="Graphik"/>
                <a:cs typeface="Graphik"/>
                <a:sym typeface="Graphik"/>
              </a:defRPr>
            </a:pPr>
          </a:p>
        </p:txBody>
      </p:sp>
      <p:sp>
        <p:nvSpPr>
          <p:cNvPr id="226" name="Oval"/>
          <p:cNvSpPr/>
          <p:nvPr/>
        </p:nvSpPr>
        <p:spPr>
          <a:xfrm>
            <a:off x="14617774" y="9379963"/>
            <a:ext cx="2577714" cy="1270001"/>
          </a:xfrm>
          <a:prstGeom prst="ellipse">
            <a:avLst/>
          </a:prstGeom>
          <a:ln w="50800">
            <a:solidFill>
              <a:srgbClr val="FF2600"/>
            </a:solidFill>
            <a:miter lim="400000"/>
          </a:ln>
        </p:spPr>
        <p:txBody>
          <a:bodyPr lIns="50800" tIns="50800" rIns="50800" bIns="50800" anchor="ctr"/>
          <a:lstStyle/>
          <a:p>
            <a:pPr defTabSz="1130300">
              <a:lnSpc>
                <a:spcPct val="100000"/>
              </a:lnSpc>
              <a:defRPr sz="3200">
                <a:solidFill>
                  <a:srgbClr val="FFFFFF"/>
                </a:solidFill>
                <a:latin typeface="Graphik"/>
                <a:ea typeface="Graphik"/>
                <a:cs typeface="Graphik"/>
                <a:sym typeface="Graphik"/>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22">
                                            <p:bg/>
                                          </p:spTgt>
                                        </p:tgtEl>
                                        <p:attrNameLst>
                                          <p:attrName>style.visibility</p:attrName>
                                        </p:attrNameLst>
                                      </p:cBhvr>
                                      <p:to>
                                        <p:strVal val="visible"/>
                                      </p:to>
                                    </p:set>
                                  </p:childTnLst>
                                </p:cTn>
                              </p:par>
                              <p:par>
                                <p:cTn id="11" presetClass="entr" nodeType="withEffect" presetSubtype="0" presetID="1" grpId="2" fill="hold">
                                  <p:stCondLst>
                                    <p:cond delay="0"/>
                                  </p:stCondLst>
                                  <p:iterate type="el" backwards="0">
                                    <p:tmAbs val="0"/>
                                  </p:iterate>
                                  <p:childTnLst>
                                    <p:set>
                                      <p:cBhvr>
                                        <p:cTn id="12" fill="hold"/>
                                        <p:tgtEl>
                                          <p:spTgt spid="22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2" fill="hold">
                                  <p:stCondLst>
                                    <p:cond delay="0"/>
                                  </p:stCondLst>
                                  <p:iterate type="el" backwards="0">
                                    <p:tmAbs val="0"/>
                                  </p:iterate>
                                  <p:childTnLst>
                                    <p:set>
                                      <p:cBhvr>
                                        <p:cTn id="16" fill="hold"/>
                                        <p:tgtEl>
                                          <p:spTgt spid="22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3" fill="hold">
                                  <p:stCondLst>
                                    <p:cond delay="0"/>
                                  </p:stCondLst>
                                  <p:iterate type="el" backwards="0">
                                    <p:tmAbs val="0"/>
                                  </p:iterate>
                                  <p:childTnLst>
                                    <p:set>
                                      <p:cBhvr>
                                        <p:cTn id="20" fill="hold"/>
                                        <p:tgtEl>
                                          <p:spTgt spid="2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4" fill="hold">
                                  <p:stCondLst>
                                    <p:cond delay="0"/>
                                  </p:stCondLst>
                                  <p:iterate type="el" backwards="0">
                                    <p:tmAbs val="0"/>
                                  </p:iterate>
                                  <p:childTnLst>
                                    <p:set>
                                      <p:cBhvr>
                                        <p:cTn id="24" fill="hold"/>
                                        <p:tgtEl>
                                          <p:spTgt spid="224">
                                            <p:bg/>
                                          </p:spTgt>
                                        </p:tgtEl>
                                        <p:attrNameLst>
                                          <p:attrName>style.visibility</p:attrName>
                                        </p:attrNameLst>
                                      </p:cBhvr>
                                      <p:to>
                                        <p:strVal val="visible"/>
                                      </p:to>
                                    </p:set>
                                  </p:childTnLst>
                                </p:cTn>
                              </p:par>
                              <p:par>
                                <p:cTn id="25" presetClass="entr" nodeType="withEffect" presetSubtype="0" presetID="1" grpId="4" fill="hold">
                                  <p:stCondLst>
                                    <p:cond delay="0"/>
                                  </p:stCondLst>
                                  <p:iterate type="el" backwards="0">
                                    <p:tmAbs val="0"/>
                                  </p:iterate>
                                  <p:childTnLst>
                                    <p:set>
                                      <p:cBhvr>
                                        <p:cTn id="26" fill="hold"/>
                                        <p:tgtEl>
                                          <p:spTgt spid="22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4" fill="hold">
                                  <p:stCondLst>
                                    <p:cond delay="0"/>
                                  </p:stCondLst>
                                  <p:iterate type="el" backwards="0">
                                    <p:tmAbs val="0"/>
                                  </p:iterate>
                                  <p:childTnLst>
                                    <p:set>
                                      <p:cBhvr>
                                        <p:cTn id="30" fill="hold"/>
                                        <p:tgtEl>
                                          <p:spTgt spid="22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5" fill="hold">
                                  <p:stCondLst>
                                    <p:cond delay="0"/>
                                  </p:stCondLst>
                                  <p:iterate type="el" backwards="0">
                                    <p:tmAbs val="0"/>
                                  </p:iterate>
                                  <p:childTnLst>
                                    <p:set>
                                      <p:cBhvr>
                                        <p:cTn id="34" fill="hold"/>
                                        <p:tgtEl>
                                          <p:spTgt spid="2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6" fill="hold">
                                  <p:stCondLst>
                                    <p:cond delay="0"/>
                                  </p:stCondLst>
                                  <p:iterate type="el" backwards="0">
                                    <p:tmAbs val="0"/>
                                  </p:iterate>
                                  <p:childTnLst>
                                    <p:set>
                                      <p:cBhvr>
                                        <p:cTn id="38" fill="hold"/>
                                        <p:tgtEl>
                                          <p:spTgt spid="2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6" grpId="6"/>
      <p:bldP build="whole" bldLvl="1" animBg="1" rev="0" advAuto="0" spid="225" grpId="5"/>
      <p:bldP build="whole" bldLvl="1" animBg="1" rev="0" advAuto="0" spid="223" grpId="3"/>
      <p:bldP build="p" bldLvl="5" animBg="1" rev="0" advAuto="0" spid="222" grpId="2"/>
      <p:bldP build="whole" bldLvl="1" animBg="1" rev="0" advAuto="0" spid="220" grpId="1"/>
      <p:bldP build="p" bldLvl="5" animBg="1" rev="0" advAuto="0" spid="224" grpId="4"/>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Mechanisms of Tolerance and Dependence"/>
          <p:cNvSpPr txBox="1"/>
          <p:nvPr>
            <p:ph type="title"/>
          </p:nvPr>
        </p:nvSpPr>
        <p:spPr>
          <a:prstGeom prst="rect">
            <a:avLst/>
          </a:prstGeom>
        </p:spPr>
        <p:txBody>
          <a:bodyPr/>
          <a:lstStyle/>
          <a:p>
            <a:pPr/>
            <a:r>
              <a:t>Mechanisms of Tolerance and Dependence</a:t>
            </a:r>
          </a:p>
        </p:txBody>
      </p:sp>
      <p:sp>
        <p:nvSpPr>
          <p:cNvPr id="229" name="Decreased responsiveness of GABA-A receptors to benzodiazepines…"/>
          <p:cNvSpPr txBox="1"/>
          <p:nvPr>
            <p:ph type="body" idx="1"/>
          </p:nvPr>
        </p:nvSpPr>
        <p:spPr>
          <a:xfrm>
            <a:off x="2335311" y="5334000"/>
            <a:ext cx="21948578" cy="8483600"/>
          </a:xfrm>
          <a:prstGeom prst="rect">
            <a:avLst/>
          </a:prstGeom>
        </p:spPr>
        <p:txBody>
          <a:bodyPr/>
          <a:lstStyle/>
          <a:p>
            <a:pPr/>
            <a:r>
              <a:t>Decreased responsiveness of GABA-A receptors to benzodiazepines</a:t>
            </a:r>
          </a:p>
          <a:p>
            <a:pPr/>
            <a:r>
              <a:t>“Internalization” of GABA-A receptors into sequestration sites</a:t>
            </a:r>
          </a:p>
          <a:p>
            <a:pPr/>
            <a:r>
              <a:t>As GABA receptor activity is down-regulated, NMDA receptors activation is up-regulated. </a:t>
            </a:r>
          </a:p>
          <a:p>
            <a:pPr/>
            <a:r>
              <a:t>Increased hepatic metabolism is NOT thought to play a major role</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Addiction Liability"/>
          <p:cNvSpPr txBox="1"/>
          <p:nvPr>
            <p:ph type="title"/>
          </p:nvPr>
        </p:nvSpPr>
        <p:spPr>
          <a:prstGeom prst="rect">
            <a:avLst/>
          </a:prstGeom>
        </p:spPr>
        <p:txBody>
          <a:bodyPr/>
          <a:lstStyle/>
          <a:p>
            <a:pPr/>
            <a:r>
              <a:t>Addiction Liability </a:t>
            </a:r>
          </a:p>
        </p:txBody>
      </p:sp>
      <p:sp>
        <p:nvSpPr>
          <p:cNvPr id="232" name="All are controlled substances (DEA schedule 4)…"/>
          <p:cNvSpPr txBox="1"/>
          <p:nvPr>
            <p:ph type="body" idx="1"/>
          </p:nvPr>
        </p:nvSpPr>
        <p:spPr>
          <a:prstGeom prst="rect">
            <a:avLst/>
          </a:prstGeom>
        </p:spPr>
        <p:txBody>
          <a:bodyPr/>
          <a:lstStyle/>
          <a:p>
            <a:pPr/>
            <a:r>
              <a:t>All are controlled substances (DEA schedule 4) </a:t>
            </a:r>
          </a:p>
          <a:p>
            <a:pPr/>
            <a:r>
              <a:t>Lowest positive reinforcing effects in humans:</a:t>
            </a:r>
          </a:p>
          <a:p>
            <a:pPr lvl="3" marL="0" indent="1371600">
              <a:buSzTx/>
              <a:buNone/>
              <a:defRPr sz="3100"/>
            </a:pPr>
            <a:r>
              <a:t>Clonazepam </a:t>
            </a:r>
          </a:p>
          <a:p>
            <a:pPr lvl="3" marL="0" indent="1371600">
              <a:buSzTx/>
              <a:buNone/>
              <a:defRPr sz="3100"/>
            </a:pPr>
            <a:r>
              <a:t>Chlordiazepoxide</a:t>
            </a:r>
          </a:p>
          <a:p>
            <a:pPr lvl="3" marL="0" indent="1371600">
              <a:buSzTx/>
              <a:buNone/>
              <a:defRPr sz="3100"/>
            </a:pPr>
            <a:r>
              <a:t>Oxazepam</a:t>
            </a:r>
          </a:p>
          <a:p>
            <a:pPr/>
            <a:r>
              <a:t>Highest addiction potential are those with fast-onset:</a:t>
            </a:r>
          </a:p>
          <a:p>
            <a:pPr lvl="3" marL="0" indent="1371600">
              <a:buSzTx/>
              <a:buNone/>
              <a:defRPr sz="3100"/>
            </a:pPr>
            <a:r>
              <a:t>Diazepam </a:t>
            </a:r>
          </a:p>
          <a:p>
            <a:pPr lvl="3" marL="0" indent="1371600">
              <a:buSzTx/>
              <a:buNone/>
              <a:defRPr sz="3100"/>
            </a:pPr>
            <a:r>
              <a:t>Alprazolam</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Groups at Higher Risk for Long-Term use and Addiction"/>
          <p:cNvSpPr txBox="1"/>
          <p:nvPr>
            <p:ph type="title"/>
          </p:nvPr>
        </p:nvSpPr>
        <p:spPr>
          <a:xfrm>
            <a:off x="1219200" y="1435100"/>
            <a:ext cx="21945600" cy="1727200"/>
          </a:xfrm>
          <a:prstGeom prst="rect">
            <a:avLst/>
          </a:prstGeom>
        </p:spPr>
        <p:txBody>
          <a:bodyPr/>
          <a:lstStyle>
            <a:lvl1pPr defTabSz="2023872">
              <a:defRPr spc="-69" sz="6972"/>
            </a:lvl1pPr>
          </a:lstStyle>
          <a:p>
            <a:pPr/>
            <a:r>
              <a:t>Groups at Higher Risk for Long-Term use and Addiction</a:t>
            </a:r>
          </a:p>
        </p:txBody>
      </p:sp>
      <p:sp>
        <p:nvSpPr>
          <p:cNvPr id="235" name="Those who report positive mood enhancement with Benzodiazepines…"/>
          <p:cNvSpPr txBox="1"/>
          <p:nvPr>
            <p:ph type="body" idx="1"/>
          </p:nvPr>
        </p:nvSpPr>
        <p:spPr>
          <a:xfrm>
            <a:off x="1420911" y="4022048"/>
            <a:ext cx="21948578" cy="8483601"/>
          </a:xfrm>
          <a:prstGeom prst="rect">
            <a:avLst/>
          </a:prstGeom>
        </p:spPr>
        <p:txBody>
          <a:bodyPr/>
          <a:lstStyle/>
          <a:p>
            <a:pPr/>
            <a:r>
              <a:t>Those who report positive mood enhancement with Benzodiazepines </a:t>
            </a:r>
          </a:p>
          <a:p>
            <a:pPr lvl="8">
              <a:defRPr sz="3000"/>
            </a:pPr>
            <a:r>
              <a:t>Moderate or heavy alcohol users</a:t>
            </a:r>
          </a:p>
          <a:p>
            <a:pPr lvl="8">
              <a:defRPr sz="3000"/>
            </a:pPr>
            <a:r>
              <a:t>Abstinent alcoholics </a:t>
            </a:r>
          </a:p>
          <a:p>
            <a:pPr lvl="8">
              <a:defRPr sz="3000"/>
            </a:pPr>
            <a:r>
              <a:t>People with strong family histories of AUD</a:t>
            </a:r>
          </a:p>
          <a:p>
            <a:pPr/>
          </a:p>
          <a:p>
            <a:pPr/>
            <a:r>
              <a:t>Those with history of Opioid Use</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Principal Medical Complications"/>
          <p:cNvSpPr txBox="1"/>
          <p:nvPr>
            <p:ph type="title"/>
          </p:nvPr>
        </p:nvSpPr>
        <p:spPr>
          <a:prstGeom prst="rect">
            <a:avLst/>
          </a:prstGeom>
        </p:spPr>
        <p:txBody>
          <a:bodyPr/>
          <a:lstStyle/>
          <a:p>
            <a:pPr/>
            <a:r>
              <a:t>Principal Medical Complications</a:t>
            </a:r>
          </a:p>
        </p:txBody>
      </p:sp>
      <p:sp>
        <p:nvSpPr>
          <p:cNvPr id="238" name="Overdose…"/>
          <p:cNvSpPr txBox="1"/>
          <p:nvPr>
            <p:ph type="body" idx="1"/>
          </p:nvPr>
        </p:nvSpPr>
        <p:spPr>
          <a:xfrm>
            <a:off x="1525141" y="3070937"/>
            <a:ext cx="21948577" cy="10360423"/>
          </a:xfrm>
          <a:prstGeom prst="rect">
            <a:avLst/>
          </a:prstGeom>
        </p:spPr>
        <p:txBody>
          <a:bodyPr/>
          <a:lstStyle/>
          <a:p>
            <a:pPr marL="546100" indent="-546100">
              <a:defRPr sz="5000"/>
            </a:pPr>
            <a:r>
              <a:t>Overdose </a:t>
            </a:r>
          </a:p>
          <a:p>
            <a:pPr lvl="5"/>
            <a:r>
              <a:t>CNS depression </a:t>
            </a:r>
          </a:p>
          <a:p>
            <a:pPr lvl="5"/>
            <a:r>
              <a:t>Impaired gag reflex</a:t>
            </a:r>
          </a:p>
          <a:p>
            <a:pPr lvl="5"/>
            <a:r>
              <a:t>Respiratory depression </a:t>
            </a:r>
          </a:p>
          <a:p>
            <a:pPr lvl="5"/>
          </a:p>
          <a:p>
            <a:pPr marL="546100" indent="-546100">
              <a:defRPr sz="5000"/>
            </a:pPr>
            <a:r>
              <a:t>Withdrawal</a:t>
            </a:r>
          </a:p>
          <a:p>
            <a:pPr lvl="5"/>
            <a:r>
              <a:t>Usually mild when given for short periods at typical doses </a:t>
            </a:r>
          </a:p>
          <a:p>
            <a:pPr lvl="5"/>
            <a:r>
              <a:t>Can be severe and fatal when given long-term</a:t>
            </a:r>
          </a:p>
          <a:p>
            <a:pPr lvl="5"/>
            <a:r>
              <a:t>Great variability to withdrawal sensitivity among patients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Disclosures:…"/>
          <p:cNvSpPr txBox="1"/>
          <p:nvPr>
            <p:ph type="body" idx="1"/>
          </p:nvPr>
        </p:nvSpPr>
        <p:spPr>
          <a:prstGeom prst="rect">
            <a:avLst/>
          </a:prstGeom>
        </p:spPr>
        <p:txBody>
          <a:bodyPr/>
          <a:lstStyle/>
          <a:p>
            <a:pPr marL="0" indent="0" algn="ctr">
              <a:buSzTx/>
              <a:buNone/>
            </a:pPr>
          </a:p>
          <a:p>
            <a:pPr marL="0" indent="0" algn="ctr">
              <a:buSzTx/>
              <a:buNone/>
            </a:pPr>
            <a:r>
              <a:t>Disclosures:</a:t>
            </a:r>
          </a:p>
          <a:p>
            <a:pPr marL="0" indent="0" algn="ctr">
              <a:buSzTx/>
              <a:buNone/>
            </a:pPr>
            <a:r>
              <a:t>Nothing to Disclose</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Sedative Hypnotic Withdrawal"/>
          <p:cNvSpPr txBox="1"/>
          <p:nvPr>
            <p:ph type="title"/>
          </p:nvPr>
        </p:nvSpPr>
        <p:spPr>
          <a:prstGeom prst="rect">
            <a:avLst/>
          </a:prstGeom>
        </p:spPr>
        <p:txBody>
          <a:bodyPr/>
          <a:lstStyle/>
          <a:p>
            <a:pPr/>
            <a:r>
              <a:t>Sedative Hypnotic Withdrawal</a:t>
            </a:r>
          </a:p>
        </p:txBody>
      </p:sp>
      <p:sp>
        <p:nvSpPr>
          <p:cNvPr id="241" name="Recognition and Management of sedative hypnotic withdrawal is crucial to patient care and safety.…"/>
          <p:cNvSpPr txBox="1"/>
          <p:nvPr>
            <p:ph type="body" idx="1"/>
          </p:nvPr>
        </p:nvSpPr>
        <p:spPr>
          <a:xfrm>
            <a:off x="1217711" y="3043932"/>
            <a:ext cx="21948578" cy="10008033"/>
          </a:xfrm>
          <a:prstGeom prst="rect">
            <a:avLst/>
          </a:prstGeom>
        </p:spPr>
        <p:txBody>
          <a:bodyPr/>
          <a:lstStyle/>
          <a:p>
            <a:pPr/>
            <a:r>
              <a:t>Recognition and Management of sedative hypnotic withdrawal is crucial to patient care and safety.</a:t>
            </a:r>
          </a:p>
          <a:p>
            <a:pPr/>
          </a:p>
          <a:p>
            <a:pPr/>
            <a:r>
              <a:t>Withdrawal characteristics are similar between EtOH and sedative-hypnotics.</a:t>
            </a:r>
          </a:p>
          <a:p>
            <a:pPr/>
          </a:p>
          <a:p>
            <a:pPr/>
            <a:r>
              <a:t>History of withdrawal is strong predictor of future withdrawal. </a:t>
            </a:r>
          </a:p>
          <a:p>
            <a:pPr/>
          </a:p>
          <a:p>
            <a:pPr/>
            <a:r>
              <a:t>Case reports exist of Z-drug withdrawal - described similarly to Benzo withdrawal.  </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Characteristics of  Withdrawal"/>
          <p:cNvSpPr txBox="1"/>
          <p:nvPr>
            <p:ph type="title"/>
          </p:nvPr>
        </p:nvSpPr>
        <p:spPr>
          <a:prstGeom prst="rect">
            <a:avLst/>
          </a:prstGeom>
        </p:spPr>
        <p:txBody>
          <a:bodyPr/>
          <a:lstStyle/>
          <a:p>
            <a:pPr/>
            <a:r>
              <a:t>Characteristics of  Withdrawal</a:t>
            </a:r>
          </a:p>
        </p:txBody>
      </p:sp>
      <p:sp>
        <p:nvSpPr>
          <p:cNvPr id="244" name="Typical Symptoms…"/>
          <p:cNvSpPr txBox="1"/>
          <p:nvPr/>
        </p:nvSpPr>
        <p:spPr>
          <a:xfrm>
            <a:off x="839977" y="3113277"/>
            <a:ext cx="6313902" cy="84079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sz="4000">
                <a:latin typeface="Canela Text Bold"/>
                <a:ea typeface="Canela Text Bold"/>
                <a:cs typeface="Canela Text Bold"/>
                <a:sym typeface="Canela Text Bold"/>
              </a:defRPr>
            </a:pPr>
            <a:r>
              <a:t>Typical Symptoms</a:t>
            </a:r>
          </a:p>
          <a:p>
            <a:pPr>
              <a:defRPr sz="4000"/>
            </a:pPr>
          </a:p>
          <a:p>
            <a:pPr>
              <a:defRPr sz="4000"/>
            </a:pPr>
            <a:r>
              <a:t>Anxiety </a:t>
            </a:r>
          </a:p>
          <a:p>
            <a:pPr>
              <a:defRPr sz="4000"/>
            </a:pPr>
            <a:r>
              <a:t>Insomnia </a:t>
            </a:r>
          </a:p>
          <a:p>
            <a:pPr>
              <a:defRPr sz="4000"/>
            </a:pPr>
            <a:r>
              <a:t>Restlessness</a:t>
            </a:r>
          </a:p>
          <a:p>
            <a:pPr>
              <a:defRPr sz="4000"/>
            </a:pPr>
            <a:r>
              <a:t>Agitation</a:t>
            </a:r>
          </a:p>
          <a:p>
            <a:pPr>
              <a:defRPr sz="4000"/>
            </a:pPr>
            <a:r>
              <a:t>Irritability</a:t>
            </a:r>
          </a:p>
          <a:p>
            <a:pPr>
              <a:defRPr sz="4000"/>
            </a:pPr>
            <a:r>
              <a:t>Muscle Tension </a:t>
            </a:r>
          </a:p>
          <a:p>
            <a:pPr>
              <a:defRPr sz="4000"/>
            </a:pPr>
            <a:r>
              <a:t>Tachycardia</a:t>
            </a:r>
          </a:p>
          <a:p>
            <a:pPr>
              <a:defRPr sz="4000"/>
            </a:pPr>
          </a:p>
          <a:p>
            <a:pPr algn="l">
              <a:defRPr sz="4000"/>
            </a:pPr>
          </a:p>
          <a:p>
            <a:pPr>
              <a:defRPr sz="4000"/>
            </a:pPr>
            <a:r>
              <a:t> </a:t>
            </a:r>
          </a:p>
        </p:txBody>
      </p:sp>
      <p:sp>
        <p:nvSpPr>
          <p:cNvPr id="245" name="Less Frequent Symptoms…"/>
          <p:cNvSpPr txBox="1"/>
          <p:nvPr/>
        </p:nvSpPr>
        <p:spPr>
          <a:xfrm>
            <a:off x="8500260" y="3113277"/>
            <a:ext cx="6747090" cy="118394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sz="4000">
                <a:latin typeface="Canela Text Bold"/>
                <a:ea typeface="Canela Text Bold"/>
                <a:cs typeface="Canela Text Bold"/>
                <a:sym typeface="Canela Text Bold"/>
              </a:defRPr>
            </a:pPr>
            <a:r>
              <a:t>Less Frequent Symptoms</a:t>
            </a:r>
          </a:p>
          <a:p>
            <a:pPr>
              <a:defRPr sz="4000"/>
            </a:pPr>
          </a:p>
          <a:p>
            <a:pPr>
              <a:defRPr sz="4000"/>
            </a:pPr>
            <a:r>
              <a:t>Nausea</a:t>
            </a:r>
          </a:p>
          <a:p>
            <a:pPr>
              <a:defRPr sz="4000"/>
            </a:pPr>
            <a:r>
              <a:t>Diaphoresis</a:t>
            </a:r>
          </a:p>
          <a:p>
            <a:pPr>
              <a:defRPr sz="4000"/>
            </a:pPr>
            <a:r>
              <a:t>Lethargy</a:t>
            </a:r>
          </a:p>
          <a:p>
            <a:pPr>
              <a:defRPr sz="4000"/>
            </a:pPr>
            <a:r>
              <a:t>Myalgias</a:t>
            </a:r>
          </a:p>
          <a:p>
            <a:pPr>
              <a:defRPr sz="4000"/>
            </a:pPr>
            <a:r>
              <a:t>Arthralgias</a:t>
            </a:r>
          </a:p>
          <a:p>
            <a:pPr>
              <a:defRPr sz="4000"/>
            </a:pPr>
            <a:r>
              <a:t>Coryza</a:t>
            </a:r>
          </a:p>
          <a:p>
            <a:pPr>
              <a:defRPr sz="4000"/>
            </a:pPr>
            <a:r>
              <a:t>Blurred Vision</a:t>
            </a:r>
          </a:p>
          <a:p>
            <a:pPr>
              <a:defRPr sz="4000"/>
            </a:pPr>
            <a:r>
              <a:t>Dysphoria</a:t>
            </a:r>
          </a:p>
          <a:p>
            <a:pPr>
              <a:defRPr sz="4000"/>
            </a:pPr>
            <a:r>
              <a:t>Hyperreflexia</a:t>
            </a:r>
          </a:p>
          <a:p>
            <a:pPr>
              <a:defRPr sz="4000"/>
            </a:pPr>
            <a:r>
              <a:t>Ataxia </a:t>
            </a:r>
          </a:p>
          <a:p>
            <a:pPr>
              <a:defRPr sz="4000"/>
            </a:pPr>
          </a:p>
          <a:p>
            <a:pPr>
              <a:defRPr sz="4000"/>
            </a:pPr>
          </a:p>
          <a:p>
            <a:pPr>
              <a:defRPr sz="4000"/>
            </a:pPr>
          </a:p>
          <a:p>
            <a:pPr algn="l">
              <a:defRPr sz="4000"/>
            </a:pPr>
          </a:p>
          <a:p>
            <a:pPr>
              <a:defRPr sz="4000"/>
            </a:pPr>
            <a:r>
              <a:t> </a:t>
            </a:r>
          </a:p>
        </p:txBody>
      </p:sp>
      <p:sp>
        <p:nvSpPr>
          <p:cNvPr id="246" name="Severe Symptoms…"/>
          <p:cNvSpPr txBox="1"/>
          <p:nvPr/>
        </p:nvSpPr>
        <p:spPr>
          <a:xfrm>
            <a:off x="17280921" y="3086354"/>
            <a:ext cx="6313902" cy="703529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sz="4000">
                <a:latin typeface="Canela Text Bold"/>
                <a:ea typeface="Canela Text Bold"/>
                <a:cs typeface="Canela Text Bold"/>
                <a:sym typeface="Canela Text Bold"/>
              </a:defRPr>
            </a:pPr>
            <a:r>
              <a:t>Severe Symptoms</a:t>
            </a:r>
          </a:p>
          <a:p>
            <a:pPr>
              <a:defRPr sz="4000"/>
            </a:pPr>
          </a:p>
          <a:p>
            <a:pPr>
              <a:defRPr sz="4000"/>
            </a:pPr>
            <a:r>
              <a:t>Psychosis</a:t>
            </a:r>
          </a:p>
          <a:p>
            <a:pPr>
              <a:defRPr sz="4000"/>
            </a:pPr>
            <a:r>
              <a:t>Seizures</a:t>
            </a:r>
          </a:p>
          <a:p>
            <a:pPr>
              <a:defRPr sz="4000"/>
            </a:pPr>
            <a:r>
              <a:t>Delirium</a:t>
            </a:r>
          </a:p>
          <a:p>
            <a:pPr>
              <a:defRPr sz="4000"/>
            </a:pPr>
            <a:r>
              <a:t>Persistent Tinnitus </a:t>
            </a:r>
          </a:p>
          <a:p>
            <a:pPr>
              <a:defRPr sz="4000"/>
            </a:pPr>
          </a:p>
          <a:p>
            <a:pPr>
              <a:defRPr sz="4000"/>
            </a:pPr>
          </a:p>
          <a:p>
            <a:pPr algn="l">
              <a:defRPr sz="4000"/>
            </a:pPr>
          </a:p>
          <a:p>
            <a:pPr>
              <a:defRPr sz="4000"/>
            </a:pPr>
            <a:r>
              <a:t> </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Medication Characteristics Affecting Withdrawal"/>
          <p:cNvSpPr txBox="1"/>
          <p:nvPr>
            <p:ph type="title"/>
          </p:nvPr>
        </p:nvSpPr>
        <p:spPr>
          <a:prstGeom prst="rect">
            <a:avLst/>
          </a:prstGeom>
        </p:spPr>
        <p:txBody>
          <a:bodyPr/>
          <a:lstStyle>
            <a:lvl1pPr defTabSz="2292095">
              <a:defRPr spc="-78" sz="7896"/>
            </a:lvl1pPr>
          </a:lstStyle>
          <a:p>
            <a:pPr/>
            <a:r>
              <a:t>Medication Characteristics Affecting Withdrawal</a:t>
            </a:r>
          </a:p>
        </p:txBody>
      </p:sp>
      <p:sp>
        <p:nvSpPr>
          <p:cNvPr id="249" name="First-order kinetics determine rate of serum level declines…"/>
          <p:cNvSpPr txBox="1"/>
          <p:nvPr>
            <p:ph type="body" idx="1"/>
          </p:nvPr>
        </p:nvSpPr>
        <p:spPr>
          <a:xfrm>
            <a:off x="1217711" y="3454400"/>
            <a:ext cx="21948578" cy="8483600"/>
          </a:xfrm>
          <a:prstGeom prst="rect">
            <a:avLst/>
          </a:prstGeom>
        </p:spPr>
        <p:txBody>
          <a:bodyPr/>
          <a:lstStyle/>
          <a:p>
            <a:pPr/>
            <a:r>
              <a:t>First-order kinetics determine rate of serum level declines </a:t>
            </a:r>
          </a:p>
          <a:p>
            <a:pPr/>
            <a:r>
              <a:t>Which in turn correlates with withdrawal onset</a:t>
            </a:r>
          </a:p>
          <a:p>
            <a:pPr/>
            <a:r>
              <a:t>Short-acting agents: </a:t>
            </a:r>
          </a:p>
          <a:p>
            <a:pPr lvl="2">
              <a:defRPr sz="3000"/>
            </a:pPr>
            <a:r>
              <a:t>withdrawal can start within 24 hours / peak in 1-5 days / duration up to 21 days</a:t>
            </a:r>
          </a:p>
          <a:p>
            <a:pPr/>
            <a:r>
              <a:t>Longer-acting agents: </a:t>
            </a:r>
          </a:p>
          <a:p>
            <a:pPr lvl="2">
              <a:defRPr sz="3000"/>
            </a:pPr>
            <a:r>
              <a:t>Withdrawal starting after 5 days / peak 5-9 days / duration 10-28 days</a:t>
            </a:r>
          </a:p>
          <a:p>
            <a:pPr/>
            <a:r>
              <a:t>Patients using shorter-acting agents (alprazolam) develop tolerance more rapidly and report more intense withdrawal syndrome</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Host Factors Affecting Withdrawal"/>
          <p:cNvSpPr txBox="1"/>
          <p:nvPr>
            <p:ph type="title"/>
          </p:nvPr>
        </p:nvSpPr>
        <p:spPr>
          <a:prstGeom prst="rect">
            <a:avLst/>
          </a:prstGeom>
        </p:spPr>
        <p:txBody>
          <a:bodyPr/>
          <a:lstStyle/>
          <a:p>
            <a:pPr/>
            <a:r>
              <a:t>Host Factors Affecting Withdrawal</a:t>
            </a:r>
          </a:p>
        </p:txBody>
      </p:sp>
      <p:sp>
        <p:nvSpPr>
          <p:cNvPr id="252" name="Dependence liability correlated with increased psychiatric comorbidities…"/>
          <p:cNvSpPr txBox="1"/>
          <p:nvPr>
            <p:ph type="body" idx="1"/>
          </p:nvPr>
        </p:nvSpPr>
        <p:spPr>
          <a:prstGeom prst="rect">
            <a:avLst/>
          </a:prstGeom>
        </p:spPr>
        <p:txBody>
          <a:bodyPr/>
          <a:lstStyle/>
          <a:p>
            <a:pPr/>
            <a:r>
              <a:t>Dependence liability correlated with increased psychiatric comorbidities</a:t>
            </a:r>
          </a:p>
          <a:p>
            <a:pPr/>
            <a:r>
              <a:t>Use of multiple substances contributes to heightened withdrawal severity and less course predictability</a:t>
            </a:r>
          </a:p>
          <a:p>
            <a:pPr/>
            <a:r>
              <a:t>Medical comorbidities (arrhythmias, IBS, asthma) may complicate withdrawal course and should be considered when planning. </a:t>
            </a:r>
          </a:p>
          <a:p>
            <a:pPr/>
            <a:r>
              <a:t>Younger age is associated with more favorable withdrawal course. </a:t>
            </a:r>
          </a:p>
          <a:p>
            <a:pPr/>
            <a:r>
              <a:t>Severe withdrawal can jeopardize fetus - potential for SAB or preterm labor.</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Management Challenges Regarding BZD Discontinuation"/>
          <p:cNvSpPr txBox="1"/>
          <p:nvPr>
            <p:ph type="title"/>
          </p:nvPr>
        </p:nvSpPr>
        <p:spPr>
          <a:xfrm>
            <a:off x="1219200" y="434909"/>
            <a:ext cx="21945600" cy="1727201"/>
          </a:xfrm>
          <a:prstGeom prst="rect">
            <a:avLst/>
          </a:prstGeom>
        </p:spPr>
        <p:txBody>
          <a:bodyPr/>
          <a:lstStyle>
            <a:lvl1pPr defTabSz="1950720">
              <a:defRPr spc="-67" sz="6720"/>
            </a:lvl1pPr>
          </a:lstStyle>
          <a:p>
            <a:pPr/>
            <a:r>
              <a:t>Management Challenges Regarding BZD Discontinuation</a:t>
            </a:r>
          </a:p>
        </p:txBody>
      </p:sp>
      <p:sp>
        <p:nvSpPr>
          <p:cNvPr id="255" name="Symptom Recurrence/Relapse…"/>
          <p:cNvSpPr txBox="1"/>
          <p:nvPr>
            <p:ph type="body" idx="1"/>
          </p:nvPr>
        </p:nvSpPr>
        <p:spPr>
          <a:xfrm>
            <a:off x="1217711" y="2308770"/>
            <a:ext cx="21948578" cy="11230871"/>
          </a:xfrm>
          <a:prstGeom prst="rect">
            <a:avLst/>
          </a:prstGeom>
        </p:spPr>
        <p:txBody>
          <a:bodyPr/>
          <a:lstStyle/>
          <a:p>
            <a:pPr marL="0" indent="0">
              <a:buSzTx/>
              <a:buNone/>
            </a:pPr>
            <a:r>
              <a:t>Symptom Recurrence/Relapse</a:t>
            </a:r>
          </a:p>
          <a:p>
            <a:pPr lvl="2">
              <a:defRPr sz="3000"/>
            </a:pPr>
            <a:r>
              <a:t>Recurrence of symptoms for which med was initially intended to treat.  </a:t>
            </a:r>
          </a:p>
          <a:p>
            <a:pPr lvl="2">
              <a:defRPr sz="3000"/>
            </a:pPr>
            <a:r>
              <a:t>Can occur without existence of benzodiazepine dependence.</a:t>
            </a:r>
          </a:p>
          <a:p>
            <a:pPr marL="0" indent="0">
              <a:buSzTx/>
              <a:buNone/>
            </a:pPr>
            <a:r>
              <a:t>Rebound Anxiety </a:t>
            </a:r>
          </a:p>
          <a:p>
            <a:pPr lvl="2" marL="1464540" indent="-372340">
              <a:defRPr sz="3000"/>
            </a:pPr>
            <a:r>
              <a:t>Development of symptoms (within hours or days) of discontinuation, which are similar in quality but more severe than those before medication treatment.  These are usually short duration (which differentiates from recurrence)</a:t>
            </a:r>
          </a:p>
          <a:p>
            <a:pPr lvl="2" marL="1464540" indent="-372340">
              <a:defRPr sz="3000"/>
            </a:pPr>
            <a:r>
              <a:t>Commonly occurs with each down step in a taper regimen</a:t>
            </a:r>
          </a:p>
          <a:p>
            <a:pPr marL="0" indent="0">
              <a:buSzTx/>
              <a:buNone/>
            </a:pPr>
            <a:r>
              <a:t>Pseudowithdrawal</a:t>
            </a:r>
          </a:p>
          <a:p>
            <a:pPr lvl="2" marL="1464540" indent="-372340">
              <a:defRPr sz="3000"/>
            </a:pPr>
            <a:r>
              <a:t>Expectation of withdrawal leads to experience of abstinence symptoms before dose is decreased or med is stopped</a:t>
            </a:r>
          </a:p>
          <a:p>
            <a:pPr marL="0" indent="0">
              <a:buSzTx/>
              <a:buNone/>
            </a:pPr>
            <a:r>
              <a:t>True Withdrawal </a:t>
            </a:r>
          </a:p>
          <a:p>
            <a:pPr lvl="2" marL="1464540" indent="-372340">
              <a:defRPr sz="3000"/>
            </a:pPr>
            <a:r>
              <a:t>Occurs when benzodiazepines are discontinued from an individual with physical dependence.</a:t>
            </a:r>
          </a:p>
          <a:p>
            <a:pPr lvl="2" marL="1464540" indent="-372340">
              <a:defRPr sz="3000"/>
            </a:pPr>
            <a:r>
              <a:t>Marked by psychological and somatic signs/symptoms that can be suppressed with a dose of the benzodiazepine or cross-tolerant agent. </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Determination of Treatment Setting…"/>
          <p:cNvSpPr txBox="1"/>
          <p:nvPr>
            <p:ph type="title"/>
          </p:nvPr>
        </p:nvSpPr>
        <p:spPr>
          <a:xfrm>
            <a:off x="1219200" y="774700"/>
            <a:ext cx="21945600" cy="2954140"/>
          </a:xfrm>
          <a:prstGeom prst="rect">
            <a:avLst/>
          </a:prstGeom>
        </p:spPr>
        <p:txBody>
          <a:bodyPr/>
          <a:lstStyle/>
          <a:p>
            <a:pPr defTabSz="2389632">
              <a:defRPr spc="-82" sz="8232"/>
            </a:pPr>
            <a:r>
              <a:t>Determination of Treatment Setting </a:t>
            </a:r>
          </a:p>
          <a:p>
            <a:pPr defTabSz="2389632">
              <a:defRPr spc="-82" sz="8232"/>
            </a:pPr>
            <a:r>
              <a:t>for Treatment of Withdrawal</a:t>
            </a:r>
          </a:p>
        </p:txBody>
      </p:sp>
      <p:sp>
        <p:nvSpPr>
          <p:cNvPr id="258" name="Outpatient withdrawal treatment is reasonable if patient does not appear at risk for severe withdrawal - - slow taper strategy.…"/>
          <p:cNvSpPr txBox="1"/>
          <p:nvPr>
            <p:ph type="body" idx="1"/>
          </p:nvPr>
        </p:nvSpPr>
        <p:spPr>
          <a:xfrm>
            <a:off x="1217711" y="4318000"/>
            <a:ext cx="21948578" cy="9560719"/>
          </a:xfrm>
          <a:prstGeom prst="rect">
            <a:avLst/>
          </a:prstGeom>
        </p:spPr>
        <p:txBody>
          <a:bodyPr/>
          <a:lstStyle/>
          <a:p>
            <a:pPr/>
            <a:r>
              <a:t>Outpatient withdrawal treatment is reasonable if patient does not appear at risk for severe withdrawal - - slow taper strategy. </a:t>
            </a:r>
          </a:p>
          <a:p>
            <a:pPr/>
            <a:r>
              <a:t>Involve family and other supportive persons if possible. </a:t>
            </a:r>
          </a:p>
          <a:p>
            <a:pPr/>
            <a:r>
              <a:t>Give clear instructions: go to ER if severe sx emerge / arrange for close follow-up</a:t>
            </a:r>
          </a:p>
          <a:p>
            <a:pPr marL="0" indent="0">
              <a:buSzTx/>
              <a:buNone/>
            </a:pPr>
            <a:r>
              <a:t>——————————————————————————————————————————————</a:t>
            </a:r>
          </a:p>
          <a:p>
            <a:pPr/>
            <a:r>
              <a:t>Inpatient or supervised detox treatment may be optimal</a:t>
            </a:r>
          </a:p>
          <a:p>
            <a:pPr/>
            <a:r>
              <a:t>But this is often infeasible due to limited accessibility and cost considerations</a:t>
            </a:r>
          </a:p>
          <a:p>
            <a:pPr/>
            <a:r>
              <a:t>So is usually reserved for medically complex patients or those at high risk for severe withdrawal. </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Outpatient Tapering"/>
          <p:cNvSpPr txBox="1"/>
          <p:nvPr>
            <p:ph type="title"/>
          </p:nvPr>
        </p:nvSpPr>
        <p:spPr>
          <a:xfrm>
            <a:off x="1219200" y="469900"/>
            <a:ext cx="21945600" cy="1727200"/>
          </a:xfrm>
          <a:prstGeom prst="rect">
            <a:avLst/>
          </a:prstGeom>
        </p:spPr>
        <p:txBody>
          <a:bodyPr/>
          <a:lstStyle/>
          <a:p>
            <a:pPr/>
            <a:r>
              <a:t>Outpatient Tapering</a:t>
            </a:r>
          </a:p>
        </p:txBody>
      </p:sp>
      <p:sp>
        <p:nvSpPr>
          <p:cNvPr id="261" name="Gradual dose decrease using a schedule (consider a contract with patient).…"/>
          <p:cNvSpPr txBox="1"/>
          <p:nvPr>
            <p:ph type="body" idx="1"/>
          </p:nvPr>
        </p:nvSpPr>
        <p:spPr>
          <a:xfrm>
            <a:off x="1217711" y="2629017"/>
            <a:ext cx="21948578" cy="10837863"/>
          </a:xfrm>
          <a:prstGeom prst="rect">
            <a:avLst/>
          </a:prstGeom>
        </p:spPr>
        <p:txBody>
          <a:bodyPr/>
          <a:lstStyle/>
          <a:p>
            <a:pPr lvl="3"/>
            <a:r>
              <a:t>Gradual dose decrease using a schedule (consider a contract with patient). </a:t>
            </a:r>
          </a:p>
          <a:p>
            <a:pPr lvl="3"/>
            <a:r>
              <a:t>Long-acting benzodiazepines are ideal for this method (so change from short-acting to long-acting equipotent agent may be necessary). </a:t>
            </a:r>
          </a:p>
          <a:p>
            <a:pPr lvl="3"/>
            <a:r>
              <a:t>Dose decreased weekly or every other week</a:t>
            </a:r>
          </a:p>
          <a:p>
            <a:pPr lvl="3"/>
            <a:r>
              <a:t>Discontinuation after long-term use should not exceed Diazepam 5mg equivalent per week or 10% of starting dose per week (whichever is smaller)</a:t>
            </a:r>
          </a:p>
          <a:p>
            <a:pPr lvl="3"/>
            <a:r>
              <a:t>Consider slowing rate during last 25% of the taper</a:t>
            </a:r>
          </a:p>
          <a:p>
            <a:pPr lvl="3"/>
            <a:r>
              <a:t>In some cases taper may require 6 - 12 months</a:t>
            </a:r>
          </a:p>
          <a:p>
            <a:pPr lvl="3"/>
            <a:r>
              <a:t>Frequent office visits</a:t>
            </a:r>
          </a:p>
          <a:p>
            <a:pPr lvl="3"/>
            <a:r>
              <a:t>Consider use of other medications to support patient (hydroxyzine, trazodone, clonidine, topiramate, mirtazapine, possibly SSRIs) </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Prolonged Withdrawal (Postacute Withdrawal Syndrome)"/>
          <p:cNvSpPr txBox="1"/>
          <p:nvPr>
            <p:ph type="title"/>
          </p:nvPr>
        </p:nvSpPr>
        <p:spPr>
          <a:prstGeom prst="rect">
            <a:avLst/>
          </a:prstGeom>
        </p:spPr>
        <p:txBody>
          <a:bodyPr/>
          <a:lstStyle>
            <a:lvl1pPr defTabSz="1950720">
              <a:defRPr spc="-67" sz="6720"/>
            </a:lvl1pPr>
          </a:lstStyle>
          <a:p>
            <a:pPr/>
            <a:r>
              <a:t>Prolonged Withdrawal (Postacute Withdrawal Syndrome)</a:t>
            </a:r>
          </a:p>
        </p:txBody>
      </p:sp>
      <p:sp>
        <p:nvSpPr>
          <p:cNvPr id="264" name="After prolonged benzodiazepine use, some patients experience a prolonged syndrome (weeks to months)…"/>
          <p:cNvSpPr txBox="1"/>
          <p:nvPr>
            <p:ph type="body" idx="1"/>
          </p:nvPr>
        </p:nvSpPr>
        <p:spPr>
          <a:xfrm>
            <a:off x="1217711" y="2819400"/>
            <a:ext cx="21948578" cy="9749235"/>
          </a:xfrm>
          <a:prstGeom prst="rect">
            <a:avLst/>
          </a:prstGeom>
        </p:spPr>
        <p:txBody>
          <a:bodyPr/>
          <a:lstStyle/>
          <a:p>
            <a:pPr/>
            <a:r>
              <a:t>After prolonged benzodiazepine use, some patients experience a prolonged syndrome (weeks to months)</a:t>
            </a:r>
          </a:p>
          <a:p>
            <a:pPr/>
          </a:p>
          <a:p>
            <a:pPr/>
            <a:r>
              <a:t>Syndrome is unpredictable/intermittent</a:t>
            </a:r>
          </a:p>
          <a:p>
            <a:pPr/>
          </a:p>
          <a:p>
            <a:pPr/>
            <a:r>
              <a:t>Characterized by insomnia, perceptual disturbances, sensory hypersensitivities, anxiety, muscle tension or sense of muscle fullness</a:t>
            </a:r>
          </a:p>
          <a:p>
            <a:pPr/>
          </a:p>
          <a:p>
            <a:pPr/>
            <a:r>
              <a:t>Most common in response to higher doses and longer duration of treatment (usually more than 1 year)</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Thank you"/>
          <p:cNvSpPr txBox="1"/>
          <p:nvPr>
            <p:ph type="body" idx="21"/>
          </p:nvPr>
        </p:nvSpPr>
        <p:spPr>
          <a:xfrm>
            <a:off x="1219199" y="6855048"/>
            <a:ext cx="21945602" cy="832613"/>
          </a:xfrm>
          <a:prstGeom prst="rect">
            <a:avLst/>
          </a:prstGeom>
          <a:extLst>
            <a:ext uri="{C572A759-6A51-4108-AA02-DFA0A04FC94B}">
              <ma14:wrappingTextBoxFlag xmlns:ma14="http://schemas.microsoft.com/office/mac/drawingml/2011/main" val="1"/>
            </a:ext>
          </a:extLst>
        </p:spPr>
        <p:txBody>
          <a:bodyPr/>
          <a:lstStyle/>
          <a:p>
            <a:pPr/>
            <a:r>
              <a:t>Thank you</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Learning Objectives"/>
          <p:cNvSpPr txBox="1"/>
          <p:nvPr>
            <p:ph type="title"/>
          </p:nvPr>
        </p:nvSpPr>
        <p:spPr>
          <a:prstGeom prst="rect">
            <a:avLst/>
          </a:prstGeom>
        </p:spPr>
        <p:txBody>
          <a:bodyPr/>
          <a:lstStyle/>
          <a:p>
            <a:pPr/>
            <a:r>
              <a:t>Learning Objectives</a:t>
            </a:r>
          </a:p>
        </p:txBody>
      </p:sp>
      <p:sp>
        <p:nvSpPr>
          <p:cNvPr id="177" name="Be aware of host and medication factors that influence withdrawal…"/>
          <p:cNvSpPr txBox="1"/>
          <p:nvPr>
            <p:ph type="body" idx="21"/>
          </p:nvPr>
        </p:nvSpPr>
        <p:spPr>
          <a:xfrm>
            <a:off x="1219199" y="4924648"/>
            <a:ext cx="21945602" cy="5748207"/>
          </a:xfrm>
          <a:prstGeom prst="rect">
            <a:avLst/>
          </a:prstGeom>
          <a:extLst>
            <a:ext uri="{C572A759-6A51-4108-AA02-DFA0A04FC94B}">
              <ma14:wrappingTextBoxFlag xmlns:ma14="http://schemas.microsoft.com/office/mac/drawingml/2011/main" val="1"/>
            </a:ext>
          </a:extLst>
        </p:spPr>
        <p:txBody>
          <a:bodyPr/>
          <a:lstStyle/>
          <a:p>
            <a:pPr/>
            <a:r>
              <a:t>Be aware of host and medication factors that influence withdrawal</a:t>
            </a:r>
          </a:p>
          <a:p>
            <a:pPr/>
          </a:p>
          <a:p>
            <a:pPr/>
            <a:r>
              <a:t>Be aware of new data about Buprenorphine + Benzodiazepine overdose risk</a:t>
            </a:r>
          </a:p>
          <a:p>
            <a:pPr/>
          </a:p>
          <a:p>
            <a:pPr/>
            <a:r>
              <a:t>Be able to employ outpatient Benzodiazepine taper strategy, and…</a:t>
            </a:r>
          </a:p>
          <a:p>
            <a:pPr/>
          </a:p>
          <a:p>
            <a:pPr/>
            <a:r>
              <a:t>Utilize supportive medications in outpatient setting.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pic>
        <p:nvPicPr>
          <p:cNvPr id="179" name="Picture 2" descr="Picture 2"/>
          <p:cNvPicPr>
            <a:picLocks noChangeAspect="1"/>
          </p:cNvPicPr>
          <p:nvPr/>
        </p:nvPicPr>
        <p:blipFill>
          <a:blip r:embed="rId2">
            <a:extLst/>
          </a:blip>
          <a:stretch>
            <a:fillRect/>
          </a:stretch>
        </p:blipFill>
        <p:spPr>
          <a:xfrm>
            <a:off x="12666800" y="318541"/>
            <a:ext cx="9609003" cy="13078918"/>
          </a:xfrm>
          <a:prstGeom prst="rect">
            <a:avLst/>
          </a:prstGeom>
          <a:ln w="12700">
            <a:miter lim="400000"/>
          </a:ln>
        </p:spPr>
      </p:pic>
      <p:pic>
        <p:nvPicPr>
          <p:cNvPr id="180" name="Picture 2" descr="Picture 2"/>
          <p:cNvPicPr>
            <a:picLocks noChangeAspect="1"/>
          </p:cNvPicPr>
          <p:nvPr/>
        </p:nvPicPr>
        <p:blipFill>
          <a:blip r:embed="rId3">
            <a:extLst/>
          </a:blip>
          <a:stretch>
            <a:fillRect/>
          </a:stretch>
        </p:blipFill>
        <p:spPr>
          <a:xfrm>
            <a:off x="2257359" y="240038"/>
            <a:ext cx="9805206" cy="13235924"/>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pic>
        <p:nvPicPr>
          <p:cNvPr id="182" name="Screen Shot 2021-10-01 at 12.21.58 PM.png" descr="Screen Shot 2021-10-01 at 12.21.58 PM.png"/>
          <p:cNvPicPr>
            <a:picLocks noChangeAspect="1"/>
          </p:cNvPicPr>
          <p:nvPr/>
        </p:nvPicPr>
        <p:blipFill>
          <a:blip r:embed="rId2">
            <a:extLst/>
          </a:blip>
          <a:stretch>
            <a:fillRect/>
          </a:stretch>
        </p:blipFill>
        <p:spPr>
          <a:xfrm>
            <a:off x="3991485" y="153245"/>
            <a:ext cx="16401030" cy="12571431"/>
          </a:xfrm>
          <a:prstGeom prst="rect">
            <a:avLst/>
          </a:prstGeom>
          <a:ln w="12700">
            <a:miter lim="400000"/>
          </a:ln>
        </p:spPr>
      </p:pic>
      <p:sp>
        <p:nvSpPr>
          <p:cNvPr id="183" name="JAMA 1967; 200(8):206-207"/>
          <p:cNvSpPr txBox="1"/>
          <p:nvPr/>
        </p:nvSpPr>
        <p:spPr>
          <a:xfrm>
            <a:off x="10072369" y="12866878"/>
            <a:ext cx="4239261" cy="6314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800"/>
            </a:pPr>
            <a:r>
              <a:rPr i="1"/>
              <a:t>JAMA</a:t>
            </a:r>
            <a:r>
              <a:t> 1967; 200(8):206-207</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pic>
        <p:nvPicPr>
          <p:cNvPr id="185" name="Screen Shot 2021-10-01 at 12.30.56 PM.png" descr="Screen Shot 2021-10-01 at 12.30.56 PM.png"/>
          <p:cNvPicPr>
            <a:picLocks noChangeAspect="1"/>
          </p:cNvPicPr>
          <p:nvPr/>
        </p:nvPicPr>
        <p:blipFill>
          <a:blip r:embed="rId2">
            <a:extLst/>
          </a:blip>
          <a:stretch>
            <a:fillRect/>
          </a:stretch>
        </p:blipFill>
        <p:spPr>
          <a:xfrm>
            <a:off x="4454425" y="210830"/>
            <a:ext cx="8721223" cy="13294340"/>
          </a:xfrm>
          <a:prstGeom prst="rect">
            <a:avLst/>
          </a:prstGeom>
          <a:ln w="12700">
            <a:miter lim="400000"/>
          </a:ln>
        </p:spPr>
      </p:pic>
      <p:sp>
        <p:nvSpPr>
          <p:cNvPr id="186" name="Canadian Family Physician 1969, 15(7):42"/>
          <p:cNvSpPr txBox="1"/>
          <p:nvPr/>
        </p:nvSpPr>
        <p:spPr>
          <a:xfrm>
            <a:off x="14681200" y="6542278"/>
            <a:ext cx="6261202" cy="6314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800"/>
            </a:pPr>
            <a:r>
              <a:rPr i="1"/>
              <a:t>Canadian Family Physician</a:t>
            </a:r>
            <a:r>
              <a:t> 1969, 15(7):42</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pic>
        <p:nvPicPr>
          <p:cNvPr id="188" name="Picture 2" descr="Picture 2"/>
          <p:cNvPicPr>
            <a:picLocks noChangeAspect="1"/>
          </p:cNvPicPr>
          <p:nvPr/>
        </p:nvPicPr>
        <p:blipFill>
          <a:blip r:embed="rId2">
            <a:extLst/>
          </a:blip>
          <a:stretch>
            <a:fillRect/>
          </a:stretch>
        </p:blipFill>
        <p:spPr>
          <a:xfrm>
            <a:off x="6705600" y="457200"/>
            <a:ext cx="12087778" cy="12518522"/>
          </a:xfrm>
          <a:prstGeom prst="rect">
            <a:avLst/>
          </a:prstGeom>
          <a:ln w="12700">
            <a:miter lim="400000"/>
          </a:ln>
        </p:spPr>
      </p:pic>
      <p:sp>
        <p:nvSpPr>
          <p:cNvPr id="189" name="GABA-A…"/>
          <p:cNvSpPr txBox="1"/>
          <p:nvPr/>
        </p:nvSpPr>
        <p:spPr>
          <a:xfrm>
            <a:off x="1356309" y="5499013"/>
            <a:ext cx="3842765" cy="24348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6400"/>
            </a:pPr>
            <a:r>
              <a:t>GABA-A </a:t>
            </a:r>
          </a:p>
          <a:p>
            <a:pPr>
              <a:defRPr sz="6400"/>
            </a:pPr>
            <a:r>
              <a:t>Receptor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Guidelines for Use  (anxiety)"/>
          <p:cNvSpPr txBox="1"/>
          <p:nvPr>
            <p:ph type="title"/>
          </p:nvPr>
        </p:nvSpPr>
        <p:spPr>
          <a:prstGeom prst="rect">
            <a:avLst/>
          </a:prstGeom>
        </p:spPr>
        <p:txBody>
          <a:bodyPr/>
          <a:lstStyle/>
          <a:p>
            <a:pPr/>
            <a:r>
              <a:t>Guidelines for Use  (anxiety)</a:t>
            </a:r>
          </a:p>
        </p:txBody>
      </p:sp>
      <p:sp>
        <p:nvSpPr>
          <p:cNvPr id="192" name="“Benzodiazepines are indicated for the short-term relief (two to four weeks only) of anxiety that is severe, disabling, or causing the patient unacceptable distress, occurring alone or in association with insomnia or short-term psychosomatic, organic, or"/>
          <p:cNvSpPr txBox="1"/>
          <p:nvPr/>
        </p:nvSpPr>
        <p:spPr>
          <a:xfrm>
            <a:off x="1226772" y="3403599"/>
            <a:ext cx="22336857" cy="340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914400">
              <a:lnSpc>
                <a:spcPct val="100000"/>
              </a:lnSpc>
              <a:defRPr b="1" sz="4300">
                <a:latin typeface="Aharoni"/>
                <a:ea typeface="Aharoni"/>
                <a:cs typeface="Aharoni"/>
                <a:sym typeface="Aharoni"/>
              </a:defRPr>
            </a:pPr>
            <a:r>
              <a:t>“Benzodiazepines are indicated for the short-term relief (two to four weeks only) of anxiety that is severe, disabling, or causing the patient unacceptable distress, occurring alone or in association with insomnia or short-term psychosomatic, organic, or psychotic illness. “      </a:t>
            </a:r>
          </a:p>
          <a:p>
            <a:pPr lvl="3" indent="0" algn="l" defTabSz="914400">
              <a:lnSpc>
                <a:spcPct val="100000"/>
              </a:lnSpc>
              <a:defRPr b="1" sz="4300">
                <a:latin typeface="Aharoni"/>
                <a:ea typeface="Aharoni"/>
                <a:cs typeface="Aharoni"/>
                <a:sym typeface="Aharoni"/>
              </a:defRPr>
            </a:pPr>
            <a:r>
              <a:t>                                                         - British NHS Benzodiazepine Prescribing Guidance</a:t>
            </a:r>
          </a:p>
        </p:txBody>
      </p:sp>
      <p:sp>
        <p:nvSpPr>
          <p:cNvPr id="193" name="“Guidelines and formularies typically give durations of 1–4 weeks for benzodiazepine therapy, depending on the indication. Short-term therapy is generally advised to reduce the risk of dependence and withdrawal, as well as other potential harm such as co"/>
          <p:cNvSpPr txBox="1"/>
          <p:nvPr/>
        </p:nvSpPr>
        <p:spPr>
          <a:xfrm>
            <a:off x="1329580" y="8394700"/>
            <a:ext cx="21724839" cy="414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914400">
              <a:lnSpc>
                <a:spcPct val="100000"/>
              </a:lnSpc>
              <a:defRPr b="1" sz="4400">
                <a:latin typeface="Aharoni"/>
                <a:ea typeface="Aharoni"/>
                <a:cs typeface="Aharoni"/>
                <a:sym typeface="Aharoni"/>
              </a:defRPr>
            </a:pPr>
            <a:r>
              <a:t>“Guidelines and formularies typically give durations of 1–4 weeks for benzodiazepine therapy, depending on the indication. Short-term therapy is generally advised to reduce the risk of dependence and withdrawal, as well as other potential harm such as cognitive impairment.”</a:t>
            </a:r>
          </a:p>
          <a:p>
            <a:pPr lvl="1" indent="0" algn="l" defTabSz="914400">
              <a:lnSpc>
                <a:spcPct val="100000"/>
              </a:lnSpc>
              <a:defRPr b="1" sz="4400">
                <a:latin typeface="Aharoni"/>
                <a:ea typeface="Aharoni"/>
                <a:cs typeface="Aharoni"/>
                <a:sym typeface="Aharoni"/>
              </a:defRPr>
            </a:pPr>
            <a:r>
              <a:t>           </a:t>
            </a:r>
          </a:p>
          <a:p>
            <a:pPr lvl="1" indent="0" algn="l" defTabSz="914400">
              <a:lnSpc>
                <a:spcPct val="100000"/>
              </a:lnSpc>
              <a:defRPr b="1" sz="4400">
                <a:latin typeface="Aharoni"/>
                <a:ea typeface="Aharoni"/>
                <a:cs typeface="Aharoni"/>
                <a:sym typeface="Aharoni"/>
              </a:defRPr>
            </a:pPr>
            <a:r>
              <a:t>          - Royal Australian College of General Practitioners Clinical Guidelines 2015</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Guidelines for Use (anxiety)"/>
          <p:cNvSpPr txBox="1"/>
          <p:nvPr>
            <p:ph type="title"/>
          </p:nvPr>
        </p:nvSpPr>
        <p:spPr>
          <a:prstGeom prst="rect">
            <a:avLst/>
          </a:prstGeom>
        </p:spPr>
        <p:txBody>
          <a:bodyPr/>
          <a:lstStyle/>
          <a:p>
            <a:pPr/>
            <a:r>
              <a:t>Guidelines for Use (anxiety)</a:t>
            </a:r>
          </a:p>
        </p:txBody>
      </p:sp>
      <p:sp>
        <p:nvSpPr>
          <p:cNvPr id="196" name="“The benefit of more rapid response to benzodiazepines must be balanced against the possibilities of troublesome side effects (e.g., sedation) and physiological dependence that may lead to difficulty discontinuing the medication.”…"/>
          <p:cNvSpPr txBox="1"/>
          <p:nvPr>
            <p:ph type="body" idx="1"/>
          </p:nvPr>
        </p:nvSpPr>
        <p:spPr>
          <a:prstGeom prst="rect">
            <a:avLst/>
          </a:prstGeom>
        </p:spPr>
        <p:txBody>
          <a:bodyPr/>
          <a:lstStyle/>
          <a:p>
            <a:pPr marL="0" indent="0" defTabSz="914400">
              <a:lnSpc>
                <a:spcPct val="100000"/>
              </a:lnSpc>
              <a:spcBef>
                <a:spcPts val="500"/>
              </a:spcBef>
              <a:buSzTx/>
              <a:buFont typeface="Arial"/>
              <a:buNone/>
              <a:defRPr b="1">
                <a:latin typeface="Aharoni"/>
                <a:ea typeface="Aharoni"/>
                <a:cs typeface="Aharoni"/>
                <a:sym typeface="Aharoni"/>
              </a:defRPr>
            </a:pPr>
            <a:r>
              <a:t>“The benefit of more rapid response to benzodiazepines must be balanced against the possibilities of troublesome side effects (e.g., sedation) and physiological dependence that may lead to difficulty discontinuing the medication.”</a:t>
            </a:r>
          </a:p>
          <a:p>
            <a:pPr marL="0" indent="0" defTabSz="914400">
              <a:lnSpc>
                <a:spcPct val="100000"/>
              </a:lnSpc>
              <a:spcBef>
                <a:spcPts val="500"/>
              </a:spcBef>
              <a:buSzTx/>
              <a:buFont typeface="Arial"/>
              <a:buNone/>
              <a:defRPr b="1">
                <a:latin typeface="Aharoni"/>
                <a:ea typeface="Aharoni"/>
                <a:cs typeface="Aharoni"/>
                <a:sym typeface="Aharoni"/>
              </a:defRPr>
            </a:pPr>
          </a:p>
          <a:p>
            <a:pPr marL="0" indent="0" defTabSz="914400">
              <a:lnSpc>
                <a:spcPct val="100000"/>
              </a:lnSpc>
              <a:spcBef>
                <a:spcPts val="500"/>
              </a:spcBef>
              <a:buSzTx/>
              <a:buFont typeface="Arial"/>
              <a:buNone/>
              <a:defRPr b="1">
                <a:latin typeface="Aharoni"/>
                <a:ea typeface="Aharoni"/>
                <a:cs typeface="Aharoni"/>
                <a:sym typeface="Aharoni"/>
              </a:defRPr>
            </a:pPr>
            <a:r>
              <a:t>              - American Psychiatric Association Practice Guideline for Panic Disorder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1303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1303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