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64" r:id="rId4"/>
    <p:sldId id="265" r:id="rId5"/>
    <p:sldId id="316" r:id="rId6"/>
    <p:sldId id="271" r:id="rId7"/>
    <p:sldId id="260" r:id="rId8"/>
    <p:sldId id="286" r:id="rId9"/>
    <p:sldId id="312" r:id="rId10"/>
    <p:sldId id="313" r:id="rId11"/>
    <p:sldId id="274" r:id="rId12"/>
    <p:sldId id="310" r:id="rId13"/>
    <p:sldId id="273" r:id="rId14"/>
    <p:sldId id="315" r:id="rId15"/>
    <p:sldId id="294" r:id="rId16"/>
    <p:sldId id="296" r:id="rId17"/>
    <p:sldId id="307" r:id="rId18"/>
    <p:sldId id="308" r:id="rId19"/>
    <p:sldId id="297" r:id="rId20"/>
    <p:sldId id="302" r:id="rId21"/>
    <p:sldId id="285" r:id="rId22"/>
    <p:sldId id="301"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FFE055-9E5F-3CE5-3A7C-CF3684CBA6C7}" name="Stephanie Paz" initials="SP" userId="5547ef2b608b408d" providerId="Windows Live"/>
  <p188:author id="{0B41F7E8-0ED1-17E8-4D77-95D422B751C5}" name="Wendee Gardner" initials="WG" userId="916f084e2173178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Paz" initials="SP" lastIdx="4" clrIdx="0">
    <p:extLst>
      <p:ext uri="{19B8F6BF-5375-455C-9EA6-DF929625EA0E}">
        <p15:presenceInfo xmlns:p15="http://schemas.microsoft.com/office/powerpoint/2012/main" userId="5547ef2b608b40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78" autoAdjust="0"/>
    <p:restoredTop sz="60683" autoAdjust="0"/>
  </p:normalViewPr>
  <p:slideViewPr>
    <p:cSldViewPr snapToGrid="0">
      <p:cViewPr varScale="1">
        <p:scale>
          <a:sx n="61" d="100"/>
          <a:sy n="61" d="100"/>
        </p:scale>
        <p:origin x="1662" y="72"/>
      </p:cViewPr>
      <p:guideLst/>
    </p:cSldViewPr>
  </p:slideViewPr>
  <p:outlineViewPr>
    <p:cViewPr>
      <p:scale>
        <a:sx n="33" d="100"/>
        <a:sy n="33" d="100"/>
      </p:scale>
      <p:origin x="0" y="-378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1242D-696E-4E39-8078-A67385645A47}"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684B-F51D-4A79-BBBA-5894A4739215}" type="slidenum">
              <a:rPr lang="en-US" smtClean="0"/>
              <a:t>‹#›</a:t>
            </a:fld>
            <a:endParaRPr lang="en-US"/>
          </a:p>
        </p:txBody>
      </p:sp>
    </p:spTree>
    <p:extLst>
      <p:ext uri="{BB962C8B-B14F-4D97-AF65-F5344CB8AC3E}">
        <p14:creationId xmlns:p14="http://schemas.microsoft.com/office/powerpoint/2010/main" val="13403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Hello everyone! Being up to date on our vaccines is important for preventing certain illnesses, but did you know that some vaccines require more than one shot? </a:t>
            </a:r>
          </a:p>
          <a:p>
            <a:pPr marL="0" marR="0">
              <a:spcBef>
                <a:spcPts val="0"/>
              </a:spcBef>
              <a:spcAft>
                <a:spcPts val="0"/>
              </a:spcAft>
            </a:pPr>
            <a:endPar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This presentation is designed to help you understand the ins and outs of vaccines that require more than one shot, including vaccine series and booster shots. We are offering this information so you can protect yourself, your family, and our community.</a:t>
            </a: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a:t>
            </a:fld>
            <a:endParaRPr lang="en-US"/>
          </a:p>
        </p:txBody>
      </p:sp>
    </p:spTree>
    <p:extLst>
      <p:ext uri="{BB962C8B-B14F-4D97-AF65-F5344CB8AC3E}">
        <p14:creationId xmlns:p14="http://schemas.microsoft.com/office/powerpoint/2010/main" val="135034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An example of an illness that requires a vaccine series is hepatitis B. Let’s discuss how the hepatitis B vaccine series works.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10</a:t>
            </a:fld>
            <a:endParaRPr lang="en-US"/>
          </a:p>
        </p:txBody>
      </p:sp>
    </p:spTree>
    <p:extLst>
      <p:ext uri="{BB962C8B-B14F-4D97-AF65-F5344CB8AC3E}">
        <p14:creationId xmlns:p14="http://schemas.microsoft.com/office/powerpoint/2010/main" val="1678949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eelawadee UI" panose="020B0502040204020203" pitchFamily="34" charset="-34"/>
                <a:cs typeface="Leelawadee UI" panose="020B0502040204020203" pitchFamily="34" charset="-34"/>
              </a:rPr>
              <a:t>Hepatitis B is a virus that can cause liver disease. The hepatitis B vaccine schedule for children and adults includes three vaccines to complete the series.</a:t>
            </a:r>
          </a:p>
          <a:p>
            <a:pPr rtl="0">
              <a:spcBef>
                <a:spcPts val="0"/>
              </a:spcBef>
              <a:spcAft>
                <a:spcPts val="0"/>
              </a:spcAft>
            </a:pPr>
            <a:endParaRPr lang="en-US" sz="1800" b="0" i="0" u="none" strike="noStrike" dirty="0">
              <a:solidFill>
                <a:srgbClr val="000000"/>
              </a:solidFill>
              <a:effectLst/>
              <a:latin typeface="Leelawadee UI" panose="020B0502040204020203" pitchFamily="34" charset="-34"/>
              <a:cs typeface="Leelawadee UI" panose="020B0502040204020203" pitchFamily="34" charset="-34"/>
            </a:endParaRPr>
          </a:p>
          <a:p>
            <a:pPr rtl="0">
              <a:spcBef>
                <a:spcPts val="0"/>
              </a:spcBef>
              <a:spcAft>
                <a:spcPts val="0"/>
              </a:spcAft>
            </a:pPr>
            <a:endParaRPr lang="en-US" sz="1800" b="0" i="0" u="none" strike="noStrike" dirty="0">
              <a:solidFill>
                <a:srgbClr val="000000"/>
              </a:solidFill>
              <a:effectLst/>
              <a:latin typeface="Leelawadee UI" panose="020B0502040204020203" pitchFamily="34" charset="-34"/>
              <a:cs typeface="Leelawadee UI" panose="020B0502040204020203" pitchFamily="34" charset="-34"/>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11</a:t>
            </a:fld>
            <a:endParaRPr lang="en-US"/>
          </a:p>
        </p:txBody>
      </p:sp>
    </p:spTree>
    <p:extLst>
      <p:ext uri="{BB962C8B-B14F-4D97-AF65-F5344CB8AC3E}">
        <p14:creationId xmlns:p14="http://schemas.microsoft.com/office/powerpoint/2010/main" val="132154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You get the first shot. Then, 1 month after the first shot, you get a second shot. Finally, 5 months after the second shot, you get a third shot. After completing the hepatitis B series, your warrior cells are prepared to identify and fight hepatitis 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rtl="0">
              <a:spcBef>
                <a:spcPts val="0"/>
              </a:spcBef>
              <a:spcAft>
                <a:spcPts val="0"/>
              </a:spcAft>
            </a:pPr>
            <a:endParaRPr lang="en-US" sz="2800" b="0" dirty="0">
              <a:effectLst/>
            </a:endParaRPr>
          </a:p>
          <a:p>
            <a:pPr rtl="0">
              <a:spcBef>
                <a:spcPts val="0"/>
              </a:spcBef>
              <a:spcAft>
                <a:spcPts val="0"/>
              </a:spcAft>
            </a:pPr>
            <a:r>
              <a:rPr lang="en-US" sz="2800" b="0" dirty="0">
                <a:effectLst/>
              </a:rPr>
              <a:t> </a:t>
            </a:r>
          </a:p>
        </p:txBody>
      </p:sp>
      <p:sp>
        <p:nvSpPr>
          <p:cNvPr id="4" name="Slide Number Placeholder 3"/>
          <p:cNvSpPr>
            <a:spLocks noGrp="1"/>
          </p:cNvSpPr>
          <p:nvPr>
            <p:ph type="sldNum" sz="quarter" idx="5"/>
          </p:nvPr>
        </p:nvSpPr>
        <p:spPr/>
        <p:txBody>
          <a:bodyPr/>
          <a:lstStyle/>
          <a:p>
            <a:fld id="{79E0684B-F51D-4A79-BBBA-5894A4739215}" type="slidenum">
              <a:rPr lang="en-US" smtClean="0"/>
              <a:t>12</a:t>
            </a:fld>
            <a:endParaRPr lang="en-US"/>
          </a:p>
        </p:txBody>
      </p:sp>
    </p:spTree>
    <p:extLst>
      <p:ext uri="{BB962C8B-B14F-4D97-AF65-F5344CB8AC3E}">
        <p14:creationId xmlns:p14="http://schemas.microsoft.com/office/powerpoint/2010/main" val="131376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instance where we need more than one shot are booster shots. Let’s talk about what booster shots are and how they work.</a:t>
            </a:r>
          </a:p>
          <a:p>
            <a:endParaRPr lang="en-US" dirty="0"/>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13</a:t>
            </a:fld>
            <a:endParaRPr lang="en-US"/>
          </a:p>
        </p:txBody>
      </p:sp>
    </p:spTree>
    <p:extLst>
      <p:ext uri="{BB962C8B-B14F-4D97-AF65-F5344CB8AC3E}">
        <p14:creationId xmlns:p14="http://schemas.microsoft.com/office/powerpoint/2010/main" val="2284592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rPr>
              <a:t>Over time diseases can change. This can make it hard for your warrior cells to recognize them. Booster shots carry the latest instructions for fighting the most current version (or versions) of a disease.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14</a:t>
            </a:fld>
            <a:endParaRPr lang="en-US"/>
          </a:p>
        </p:txBody>
      </p:sp>
    </p:spTree>
    <p:extLst>
      <p:ext uri="{BB962C8B-B14F-4D97-AF65-F5344CB8AC3E}">
        <p14:creationId xmlns:p14="http://schemas.microsoft.com/office/powerpoint/2010/main" val="147945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Leelawadee UI" panose="020B0502040204020203" pitchFamily="34" charset="-34"/>
                <a:ea typeface="Times New Roman" panose="02020603050405020304" pitchFamily="18" charset="0"/>
              </a:rPr>
              <a:t>Some illnesses that require booster shots include:</a:t>
            </a:r>
            <a:br>
              <a:rPr lang="en-US" sz="1800" dirty="0">
                <a:effectLst/>
                <a:latin typeface="Times New Roman" panose="02020603050405020304" pitchFamily="18"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Leelawadee UI" panose="020B0502040204020203" pitchFamily="34" charset="-34"/>
                <a:ea typeface="Times New Roman" panose="02020603050405020304" pitchFamily="18" charset="0"/>
              </a:rPr>
              <a:t>Pneumonia</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Leelawadee UI" panose="020B0502040204020203" pitchFamily="34" charset="-34"/>
                <a:ea typeface="Times New Roman" panose="02020603050405020304" pitchFamily="18" charset="0"/>
              </a:rPr>
              <a:t>Tetanus, and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Leelawadee UI" panose="020B0502040204020203" pitchFamily="34" charset="-34"/>
                <a:ea typeface="Times New Roman" panose="02020603050405020304" pitchFamily="18" charset="0"/>
              </a:rPr>
              <a:t>COVID-19</a:t>
            </a:r>
          </a:p>
          <a:p>
            <a:pPr marL="0" marR="0" lvl="0" indent="0" fontAlgn="base">
              <a:spcBef>
                <a:spcPts val="0"/>
              </a:spcBef>
              <a:spcAft>
                <a:spcPts val="0"/>
              </a:spcAft>
              <a:buSzPts val="1000"/>
              <a:buFont typeface="Symbol" panose="05050102010706020507" pitchFamily="18" charset="2"/>
              <a:buNone/>
              <a:tabLst>
                <a:tab pos="457200" algn="l"/>
              </a:tabLst>
            </a:pPr>
            <a:endParaRPr lang="en-US" sz="1800" dirty="0">
              <a:solidFill>
                <a:srgbClr val="000000"/>
              </a:solidFill>
              <a:effectLst/>
              <a:latin typeface="Leelawadee UI" panose="020B0502040204020203" pitchFamily="34" charset="-34"/>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dirty="0">
                <a:solidFill>
                  <a:srgbClr val="000000"/>
                </a:solidFill>
                <a:effectLst/>
                <a:latin typeface="Leelawadee UI" panose="020B0502040204020203" pitchFamily="34" charset="-34"/>
                <a:ea typeface="Times New Roman" panose="02020603050405020304" pitchFamily="18" charset="0"/>
              </a:rPr>
              <a:t>Note to presenter: If someone asks if the flu shot is a booster shot, respond with: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you get your annual flu shot, this is not considered a booster shot. Why? The flu shot changes each year depending on the latest strands of flu. So, each year it really is a different shot. That being said, some people who have weak immune systems may need a flu shot booster after receiving their initial dose to help “boost” the effect of the first shot. This is done so that people whose immune systems are weak are able to recruit and train enough warrior cells to more fully protect them from illness.</a:t>
            </a:r>
          </a:p>
        </p:txBody>
      </p:sp>
      <p:sp>
        <p:nvSpPr>
          <p:cNvPr id="4" name="Slide Number Placeholder 3"/>
          <p:cNvSpPr>
            <a:spLocks noGrp="1"/>
          </p:cNvSpPr>
          <p:nvPr>
            <p:ph type="sldNum" sz="quarter" idx="5"/>
          </p:nvPr>
        </p:nvSpPr>
        <p:spPr/>
        <p:txBody>
          <a:bodyPr/>
          <a:lstStyle/>
          <a:p>
            <a:fld id="{79E0684B-F51D-4A79-BBBA-5894A4739215}" type="slidenum">
              <a:rPr lang="en-US" smtClean="0"/>
              <a:t>15</a:t>
            </a:fld>
            <a:endParaRPr lang="en-US"/>
          </a:p>
        </p:txBody>
      </p:sp>
    </p:spTree>
    <p:extLst>
      <p:ext uri="{BB962C8B-B14F-4D97-AF65-F5344CB8AC3E}">
        <p14:creationId xmlns:p14="http://schemas.microsoft.com/office/powerpoint/2010/main" val="206158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let’s talk about where you and your loved ones can get vaccinated. </a:t>
            </a:r>
          </a:p>
        </p:txBody>
      </p:sp>
      <p:sp>
        <p:nvSpPr>
          <p:cNvPr id="4" name="Slide Number Placeholder 3"/>
          <p:cNvSpPr>
            <a:spLocks noGrp="1"/>
          </p:cNvSpPr>
          <p:nvPr>
            <p:ph type="sldNum" sz="quarter" idx="5"/>
          </p:nvPr>
        </p:nvSpPr>
        <p:spPr/>
        <p:txBody>
          <a:bodyPr/>
          <a:lstStyle/>
          <a:p>
            <a:fld id="{79E0684B-F51D-4A79-BBBA-5894A4739215}" type="slidenum">
              <a:rPr lang="en-US" smtClean="0"/>
              <a:t>16</a:t>
            </a:fld>
            <a:endParaRPr lang="en-US"/>
          </a:p>
        </p:txBody>
      </p:sp>
    </p:spTree>
    <p:extLst>
      <p:ext uri="{BB962C8B-B14F-4D97-AF65-F5344CB8AC3E}">
        <p14:creationId xmlns:p14="http://schemas.microsoft.com/office/powerpoint/2010/main" val="1072854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uncertain about where to get vaccinated, you can contact your local Tribal clinic, IHS facility, or visit a local pharmacy or clinic. You can also check your local pharmacy’s website to see if vaccination appointments are available. </a:t>
            </a:r>
          </a:p>
          <a:p>
            <a:endParaRPr lang="en-US" dirty="0">
              <a:cs typeface="Calibri"/>
            </a:endParaRPr>
          </a:p>
          <a:p>
            <a:r>
              <a:rPr lang="en-US" dirty="0"/>
              <a:t>You can learn more information about where to find vaccine locations in your area by contacting your state health department. Finally, your local news outlets often have information on how to get a vaccination appointment.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eelawadee UI"/>
                <a:cs typeface="Leelawadee UI"/>
              </a:rPr>
              <a:t>Note to presenter: Personalize this slide with information specific to your community.</a:t>
            </a:r>
            <a:r>
              <a:rPr lang="en-US" dirty="0"/>
              <a:t> </a:t>
            </a:r>
          </a:p>
        </p:txBody>
      </p:sp>
      <p:sp>
        <p:nvSpPr>
          <p:cNvPr id="4" name="Slide Number Placeholder 3"/>
          <p:cNvSpPr>
            <a:spLocks noGrp="1"/>
          </p:cNvSpPr>
          <p:nvPr>
            <p:ph type="sldNum" sz="quarter" idx="5"/>
          </p:nvPr>
        </p:nvSpPr>
        <p:spPr/>
        <p:txBody>
          <a:bodyPr/>
          <a:lstStyle/>
          <a:p>
            <a:fld id="{79E0684B-F51D-4A79-BBBA-5894A4739215}" type="slidenum">
              <a:rPr lang="en-US" smtClean="0"/>
              <a:t>17</a:t>
            </a:fld>
            <a:endParaRPr lang="en-US"/>
          </a:p>
        </p:txBody>
      </p:sp>
    </p:spTree>
    <p:extLst>
      <p:ext uri="{BB962C8B-B14F-4D97-AF65-F5344CB8AC3E}">
        <p14:creationId xmlns:p14="http://schemas.microsoft.com/office/powerpoint/2010/main" val="2221895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visit Vaccines.gov to find vaccination providers near you. Another way to find vaccination providers near you is by texting your zip code to 438829 or calling 1-800-232-0233. </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18</a:t>
            </a:fld>
            <a:endParaRPr lang="en-US"/>
          </a:p>
        </p:txBody>
      </p:sp>
    </p:spTree>
    <p:extLst>
      <p:ext uri="{BB962C8B-B14F-4D97-AF65-F5344CB8AC3E}">
        <p14:creationId xmlns:p14="http://schemas.microsoft.com/office/powerpoint/2010/main" val="551136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questions about what we’ve discussed today? Was anything unclear?</a:t>
            </a:r>
          </a:p>
        </p:txBody>
      </p:sp>
      <p:sp>
        <p:nvSpPr>
          <p:cNvPr id="4" name="Slide Number Placeholder 3"/>
          <p:cNvSpPr>
            <a:spLocks noGrp="1"/>
          </p:cNvSpPr>
          <p:nvPr>
            <p:ph type="sldNum" sz="quarter" idx="5"/>
          </p:nvPr>
        </p:nvSpPr>
        <p:spPr/>
        <p:txBody>
          <a:bodyPr/>
          <a:lstStyle/>
          <a:p>
            <a:fld id="{79E0684B-F51D-4A79-BBBA-5894A4739215}" type="slidenum">
              <a:rPr lang="en-US" smtClean="0"/>
              <a:t>19</a:t>
            </a:fld>
            <a:endParaRPr lang="en-US"/>
          </a:p>
        </p:txBody>
      </p:sp>
    </p:spTree>
    <p:extLst>
      <p:ext uri="{BB962C8B-B14F-4D97-AF65-F5344CB8AC3E}">
        <p14:creationId xmlns:p14="http://schemas.microsoft.com/office/powerpoint/2010/main" val="427856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any co-presenters if applicable]</a:t>
            </a:r>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Speaker recommendation: You can add your headshot onto this slide by doing the following: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1) Click the “Insert” button on the toolbox above. </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 Then, click the “Pictures” button and select “This Device.”</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A pop-up box with access to the folders on your computer will open. Look for the image you’d like to add.</a:t>
            </a:r>
          </a:p>
          <a:p>
            <a:pPr marL="0" marR="0" indent="0">
              <a:lnSpc>
                <a:spcPct val="107000"/>
              </a:lnSpc>
              <a:spcBef>
                <a:spcPts val="0"/>
              </a:spcBef>
              <a:spcAft>
                <a:spcPts val="80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4) Once you select the image, it should come up on the slide. Use your mouse to move and place the image over the “HEADSHOT HERE” place holder. That’s it!</a:t>
            </a: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a:t>
            </a:fld>
            <a:endParaRPr lang="en-US"/>
          </a:p>
        </p:txBody>
      </p:sp>
    </p:spTree>
    <p:extLst>
      <p:ext uri="{BB962C8B-B14F-4D97-AF65-F5344CB8AC3E}">
        <p14:creationId xmlns:p14="http://schemas.microsoft.com/office/powerpoint/2010/main" val="10581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time you’ve spent listening to this presentation. If you’d like more information about what we’ve discussed today…</a:t>
            </a:r>
          </a:p>
        </p:txBody>
      </p:sp>
      <p:sp>
        <p:nvSpPr>
          <p:cNvPr id="4" name="Slide Number Placeholder 3"/>
          <p:cNvSpPr>
            <a:spLocks noGrp="1"/>
          </p:cNvSpPr>
          <p:nvPr>
            <p:ph type="sldNum" sz="quarter" idx="5"/>
          </p:nvPr>
        </p:nvSpPr>
        <p:spPr/>
        <p:txBody>
          <a:bodyPr/>
          <a:lstStyle/>
          <a:p>
            <a:fld id="{79E0684B-F51D-4A79-BBBA-5894A4739215}" type="slidenum">
              <a:rPr lang="en-US" smtClean="0"/>
              <a:t>20</a:t>
            </a:fld>
            <a:endParaRPr lang="en-US"/>
          </a:p>
        </p:txBody>
      </p:sp>
    </p:spTree>
    <p:extLst>
      <p:ext uri="{BB962C8B-B14F-4D97-AF65-F5344CB8AC3E}">
        <p14:creationId xmlns:p14="http://schemas.microsoft.com/office/powerpoint/2010/main" val="4077450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Please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visit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website at: www.IndianCountryECHO.org/VacciNative </a:t>
            </a:r>
          </a:p>
          <a:p>
            <a:pPr marL="0" marR="0">
              <a:lnSpc>
                <a:spcPct val="107000"/>
              </a:lnSpc>
              <a:spcBef>
                <a:spcPts val="0"/>
              </a:spcBef>
              <a:spcAft>
                <a:spcPts val="800"/>
              </a:spcAft>
            </a:pPr>
            <a:endParaRPr lang="en-US" sz="1800" dirty="0">
              <a:effectLst/>
              <a:latin typeface="Leelawadee UI" panose="020B0502040204020203" pitchFamily="34" charset="-34"/>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is a project dedicated to creating accurate vaccine information for Native people by Native people.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does this by gathering info from trusted Elders, Native health professionals, and other experts. </a:t>
            </a:r>
            <a:r>
              <a:rPr lang="en-US" sz="1800" dirty="0">
                <a:effectLst/>
                <a:latin typeface="Calibri" panose="020F0502020204030204" pitchFamily="34" charset="0"/>
                <a:ea typeface="Calibri" panose="020F0502020204030204" pitchFamily="34" charset="0"/>
                <a:cs typeface="Times New Roman" panose="02020603050405020304" pitchFamily="18" charset="0"/>
              </a:rPr>
              <a:t>Plus, </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all of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VacciNative’s</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materials are reviewed by the </a:t>
            </a:r>
            <a:r>
              <a:rPr lang="en-US" sz="1800" dirty="0" err="1">
                <a:effectLst/>
                <a:latin typeface="Leelawadee UI" panose="020B0502040204020203" pitchFamily="34" charset="-34"/>
                <a:ea typeface="Calibri" panose="020F0502020204030204" pitchFamily="34" charset="0"/>
                <a:cs typeface="Times New Roman" panose="02020603050405020304" pitchFamily="18" charset="0"/>
              </a:rPr>
              <a:t>VacciNative</a:t>
            </a:r>
            <a:r>
              <a:rPr lang="en-US" sz="1800" dirty="0">
                <a:effectLst/>
                <a:latin typeface="Leelawadee UI" panose="020B0502040204020203" pitchFamily="34" charset="-34"/>
                <a:ea typeface="Calibri" panose="020F0502020204030204" pitchFamily="34" charset="0"/>
                <a:cs typeface="Times New Roman" panose="02020603050405020304" pitchFamily="18" charset="0"/>
              </a:rPr>
              <a:t> Alliance, a collaboration of staff from Tribal Epidemiology Centers across the nation.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21</a:t>
            </a:fld>
            <a:endParaRPr lang="en-US"/>
          </a:p>
        </p:txBody>
      </p:sp>
    </p:spTree>
    <p:extLst>
      <p:ext uri="{BB962C8B-B14F-4D97-AF65-F5344CB8AC3E}">
        <p14:creationId xmlns:p14="http://schemas.microsoft.com/office/powerpoint/2010/main" val="404914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additional questions about anything we’ve discussed, please feel free to contact me. My contact information is listed in the slide above.</a:t>
            </a:r>
          </a:p>
        </p:txBody>
      </p:sp>
      <p:sp>
        <p:nvSpPr>
          <p:cNvPr id="4" name="Slide Number Placeholder 3"/>
          <p:cNvSpPr>
            <a:spLocks noGrp="1"/>
          </p:cNvSpPr>
          <p:nvPr>
            <p:ph type="sldNum" sz="quarter" idx="5"/>
          </p:nvPr>
        </p:nvSpPr>
        <p:spPr/>
        <p:txBody>
          <a:bodyPr/>
          <a:lstStyle/>
          <a:p>
            <a:fld id="{79E0684B-F51D-4A79-BBBA-5894A4739215}" type="slidenum">
              <a:rPr lang="en-US" smtClean="0"/>
              <a:t>22</a:t>
            </a:fld>
            <a:endParaRPr lang="en-US"/>
          </a:p>
        </p:txBody>
      </p:sp>
    </p:spTree>
    <p:extLst>
      <p:ext uri="{BB962C8B-B14F-4D97-AF65-F5344CB8AC3E}">
        <p14:creationId xmlns:p14="http://schemas.microsoft.com/office/powerpoint/2010/main" val="3965008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come together to discuss this important topic!</a:t>
            </a:r>
          </a:p>
        </p:txBody>
      </p:sp>
      <p:sp>
        <p:nvSpPr>
          <p:cNvPr id="4" name="Slide Number Placeholder 3"/>
          <p:cNvSpPr>
            <a:spLocks noGrp="1"/>
          </p:cNvSpPr>
          <p:nvPr>
            <p:ph type="sldNum" sz="quarter" idx="5"/>
          </p:nvPr>
        </p:nvSpPr>
        <p:spPr/>
        <p:txBody>
          <a:bodyPr/>
          <a:lstStyle/>
          <a:p>
            <a:fld id="{79E0684B-F51D-4A79-BBBA-5894A4739215}" type="slidenum">
              <a:rPr lang="en-US" smtClean="0"/>
              <a:t>23</a:t>
            </a:fld>
            <a:endParaRPr lang="en-US"/>
          </a:p>
        </p:txBody>
      </p:sp>
    </p:spTree>
    <p:extLst>
      <p:ext uri="{BB962C8B-B14F-4D97-AF65-F5344CB8AC3E}">
        <p14:creationId xmlns:p14="http://schemas.microsoft.com/office/powerpoint/2010/main" val="272620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this presentation, we will discuss how vaccines work generally. Then, we will talk about what vaccine series and booster shots are and how they protect us from illness. Lastly, we will share important information about where you and your loved ones can get vaccinated. </a:t>
            </a:r>
          </a:p>
        </p:txBody>
      </p:sp>
      <p:sp>
        <p:nvSpPr>
          <p:cNvPr id="4" name="Slide Number Placeholder 3"/>
          <p:cNvSpPr>
            <a:spLocks noGrp="1"/>
          </p:cNvSpPr>
          <p:nvPr>
            <p:ph type="sldNum" sz="quarter" idx="5"/>
          </p:nvPr>
        </p:nvSpPr>
        <p:spPr/>
        <p:txBody>
          <a:bodyPr/>
          <a:lstStyle/>
          <a:p>
            <a:fld id="{79E0684B-F51D-4A79-BBBA-5894A4739215}" type="slidenum">
              <a:rPr lang="en-US" smtClean="0"/>
              <a:t>3</a:t>
            </a:fld>
            <a:endParaRPr lang="en-US"/>
          </a:p>
        </p:txBody>
      </p:sp>
    </p:spTree>
    <p:extLst>
      <p:ext uri="{BB962C8B-B14F-4D97-AF65-F5344CB8AC3E}">
        <p14:creationId xmlns:p14="http://schemas.microsoft.com/office/powerpoint/2010/main" val="185427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exactly do vaccines work? </a:t>
            </a:r>
          </a:p>
        </p:txBody>
      </p:sp>
      <p:sp>
        <p:nvSpPr>
          <p:cNvPr id="4" name="Slide Number Placeholder 3"/>
          <p:cNvSpPr>
            <a:spLocks noGrp="1"/>
          </p:cNvSpPr>
          <p:nvPr>
            <p:ph type="sldNum" sz="quarter" idx="5"/>
          </p:nvPr>
        </p:nvSpPr>
        <p:spPr/>
        <p:txBody>
          <a:bodyPr/>
          <a:lstStyle/>
          <a:p>
            <a:fld id="{79E0684B-F51D-4A79-BBBA-5894A4739215}" type="slidenum">
              <a:rPr lang="en-US" smtClean="0"/>
              <a:t>4</a:t>
            </a:fld>
            <a:endParaRPr lang="en-US"/>
          </a:p>
        </p:txBody>
      </p:sp>
    </p:spTree>
    <p:extLst>
      <p:ext uri="{BB962C8B-B14F-4D97-AF65-F5344CB8AC3E}">
        <p14:creationId xmlns:p14="http://schemas.microsoft.com/office/powerpoint/2010/main" val="41729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our bodies, each of us has warrior cells that stand guard and attack diseases when they try to infect us.</a:t>
            </a:r>
          </a:p>
          <a:p>
            <a:r>
              <a:rPr lang="en-US" dirty="0"/>
              <a:t> </a:t>
            </a:r>
          </a:p>
          <a:p>
            <a:r>
              <a:rPr lang="en-US" dirty="0"/>
              <a:t>For example, the flu shot provides instructions to our warrior cells on how to identify and fight the flu.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some cases, we need more than one shot so our warrior cells can more fully protect us from illness. </a:t>
            </a:r>
            <a:endParaRPr lang="en-US" dirty="0"/>
          </a:p>
          <a:p>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5</a:t>
            </a:fld>
            <a:endParaRPr lang="en-US"/>
          </a:p>
        </p:txBody>
      </p:sp>
    </p:spTree>
    <p:extLst>
      <p:ext uri="{BB962C8B-B14F-4D97-AF65-F5344CB8AC3E}">
        <p14:creationId xmlns:p14="http://schemas.microsoft.com/office/powerpoint/2010/main" val="297336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vaccine series.</a:t>
            </a:r>
          </a:p>
        </p:txBody>
      </p:sp>
      <p:sp>
        <p:nvSpPr>
          <p:cNvPr id="4" name="Slide Number Placeholder 3"/>
          <p:cNvSpPr>
            <a:spLocks noGrp="1"/>
          </p:cNvSpPr>
          <p:nvPr>
            <p:ph type="sldNum" sz="quarter" idx="5"/>
          </p:nvPr>
        </p:nvSpPr>
        <p:spPr/>
        <p:txBody>
          <a:bodyPr/>
          <a:lstStyle/>
          <a:p>
            <a:fld id="{79E0684B-F51D-4A79-BBBA-5894A4739215}" type="slidenum">
              <a:rPr lang="en-US" smtClean="0"/>
              <a:t>6</a:t>
            </a:fld>
            <a:endParaRPr lang="en-US"/>
          </a:p>
        </p:txBody>
      </p:sp>
    </p:spTree>
    <p:extLst>
      <p:ext uri="{BB962C8B-B14F-4D97-AF65-F5344CB8AC3E}">
        <p14:creationId xmlns:p14="http://schemas.microsoft.com/office/powerpoint/2010/main" val="354547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Sometimes we need multiple shots against a disease within a certain timeframe to be more fully protected. This is known as a vaccine series.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Illnesses that require a vaccine series include shingles, HPV, hepatitis A and B, and meningitis. </a:t>
            </a:r>
            <a:endParaRPr lang="en-US" sz="1940"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7</a:t>
            </a:fld>
            <a:endParaRPr lang="en-US"/>
          </a:p>
        </p:txBody>
      </p:sp>
    </p:spTree>
    <p:extLst>
      <p:ext uri="{BB962C8B-B14F-4D97-AF65-F5344CB8AC3E}">
        <p14:creationId xmlns:p14="http://schemas.microsoft.com/office/powerpoint/2010/main" val="82243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Now that we know what a vaccine series is and examples of vaccine series, let’s discuss how vaccine series work. </a:t>
            </a:r>
          </a:p>
          <a:p>
            <a:pPr marL="0" marR="0">
              <a:lnSpc>
                <a:spcPct val="107000"/>
              </a:lnSpc>
              <a:spcBef>
                <a:spcPts val="0"/>
              </a:spcBef>
              <a:spcAft>
                <a:spcPts val="800"/>
              </a:spcAft>
            </a:pPr>
            <a:endPar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Each shot in a vaccine series: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Provides a piece of information your warrior cells need to defend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Helps your body recruit more warrior cells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Once the series is complete, you will have more warrior cells that can more fully protect you from disease.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0684B-F51D-4A79-BBBA-5894A4739215}" type="slidenum">
              <a:rPr lang="en-US" smtClean="0"/>
              <a:t>8</a:t>
            </a:fld>
            <a:endParaRPr lang="en-US"/>
          </a:p>
        </p:txBody>
      </p:sp>
    </p:spTree>
    <p:extLst>
      <p:ext uri="{BB962C8B-B14F-4D97-AF65-F5344CB8AC3E}">
        <p14:creationId xmlns:p14="http://schemas.microsoft.com/office/powerpoint/2010/main" val="167260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Leelawadee UI" panose="020B0502040204020203" pitchFamily="34" charset="-34"/>
                <a:ea typeface="Times New Roman" panose="02020603050405020304" pitchFamily="18" charset="0"/>
                <a:cs typeface="Times New Roman" panose="02020603050405020304" pitchFamily="18" charset="0"/>
              </a:rPr>
              <a:t>As </a:t>
            </a:r>
            <a:r>
              <a:rPr lang="en-US" sz="1800" dirty="0">
                <a:solidFill>
                  <a:srgbClr val="000000"/>
                </a:solidFill>
                <a:effectLst/>
                <a:latin typeface="Leelawadee UI" panose="020B0502040204020203" pitchFamily="34" charset="-34"/>
                <a:ea typeface="Calibri" panose="020F0502020204030204" pitchFamily="34" charset="0"/>
                <a:cs typeface="Times New Roman" panose="02020603050405020304" pitchFamily="18" charset="0"/>
              </a:rPr>
              <a:t>Dr. Kali Dale, PhD, Researcher and White Earth Ojibwe Tribal member, says: "Think of each shot in a vaccine series as being just one part. The number of shots you need to be protected can depend on your age and other factors. To be better protected, work with your healthcare team to schedule every shot you need.”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79E0684B-F51D-4A79-BBBA-5894A4739215}" type="slidenum">
              <a:rPr lang="en-US" smtClean="0"/>
              <a:t>9</a:t>
            </a:fld>
            <a:endParaRPr lang="en-US"/>
          </a:p>
        </p:txBody>
      </p:sp>
    </p:spTree>
    <p:extLst>
      <p:ext uri="{BB962C8B-B14F-4D97-AF65-F5344CB8AC3E}">
        <p14:creationId xmlns:p14="http://schemas.microsoft.com/office/powerpoint/2010/main" val="46738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422822" y="4155039"/>
            <a:ext cx="8625016" cy="1331361"/>
          </a:xfrm>
        </p:spPr>
        <p:txBody>
          <a:bodyPr anchor="ctr">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422822" y="5486401"/>
            <a:ext cx="8625016" cy="877330"/>
          </a:xfrm>
        </p:spPr>
        <p:txBody>
          <a:bodyPr/>
          <a:lstStyle>
            <a:lvl1pPr marL="0" indent="0" algn="ctr">
              <a:buNone/>
              <a:defRPr sz="24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68706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312B-2906-61E5-21F3-4E58406B1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CDB9B-EB2B-06C9-A082-37BF213D3814}"/>
              </a:ext>
            </a:extLst>
          </p:cNvPr>
          <p:cNvSpPr>
            <a:spLocks noGrp="1"/>
          </p:cNvSpPr>
          <p:nvPr>
            <p:ph type="pic" idx="1"/>
          </p:nvPr>
        </p:nvSpPr>
        <p:spPr>
          <a:xfrm>
            <a:off x="5183188" y="501651"/>
            <a:ext cx="6172200" cy="535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3E7DB-03BC-192B-C6DF-A98C6F668F84}"/>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CD10F21-71B2-22ED-6FF5-CA258636D49E}"/>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6" name="Footer Placeholder 5">
            <a:extLst>
              <a:ext uri="{FF2B5EF4-FFF2-40B4-BE49-F238E27FC236}">
                <a16:creationId xmlns:a16="http://schemas.microsoft.com/office/drawing/2014/main" id="{3217B196-AF13-0F66-B02B-F5C4B4EC4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CB16A-2E28-9124-56AD-16025478EAD7}"/>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138050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06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06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0D9A-0331-EE70-6495-77BFFEC310AC}"/>
              </a:ext>
            </a:extLst>
          </p:cNvPr>
          <p:cNvSpPr>
            <a:spLocks noGrp="1"/>
          </p:cNvSpPr>
          <p:nvPr>
            <p:ph type="ctrTitle"/>
          </p:nvPr>
        </p:nvSpPr>
        <p:spPr>
          <a:xfrm>
            <a:off x="3373395" y="3429000"/>
            <a:ext cx="8723870" cy="1748481"/>
          </a:xfrm>
        </p:spPr>
        <p:txBody>
          <a:bodyPr anchor="ctr">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102BB5C-0F40-EB7A-1438-C81C1F81FA93}"/>
              </a:ext>
            </a:extLst>
          </p:cNvPr>
          <p:cNvSpPr>
            <a:spLocks noGrp="1"/>
          </p:cNvSpPr>
          <p:nvPr>
            <p:ph type="subTitle" idx="1"/>
          </p:nvPr>
        </p:nvSpPr>
        <p:spPr>
          <a:xfrm>
            <a:off x="3768810" y="5451154"/>
            <a:ext cx="8122509" cy="125856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83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14953"/>
            <a:ext cx="10515600" cy="1600993"/>
          </a:xfrm>
        </p:spPr>
        <p:txBody>
          <a:bodyPr anchor="ctr">
            <a:normAutofit/>
          </a:bodyPr>
          <a:lstStyle>
            <a:lvl1pPr algn="ctr">
              <a:defRPr lang="en-US" sz="5400" dirty="0"/>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64228"/>
            <a:ext cx="10515600" cy="984034"/>
          </a:xfrm>
          <a:effectLst/>
        </p:spPr>
        <p:txBody>
          <a:bodyPr/>
          <a:lstStyle>
            <a:lvl1pPr marL="0" indent="0" algn="ctr">
              <a:buNone/>
              <a:defRPr lang="en-US" dirty="0" smtClean="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111422" y="5991225"/>
            <a:ext cx="2743200" cy="365125"/>
          </a:xfrm>
        </p:spPr>
        <p:txBody>
          <a:bodyPr/>
          <a:lstStyle>
            <a:lvl1pPr>
              <a:defRPr>
                <a:solidFill>
                  <a:schemeClr val="accent6"/>
                </a:solidFill>
              </a:defRPr>
            </a:lvl1pPr>
          </a:lstStyle>
          <a:p>
            <a:fld id="{5F6D0DCC-B565-C64A-887A-04E40DF29A7D}" type="datetimeFigureOut">
              <a:rPr lang="en-US" smtClean="0"/>
              <a:pPr/>
              <a:t>7/7/2023</a:t>
            </a:fld>
            <a:endParaRPr lang="en-US" dirty="0"/>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91717" y="5991225"/>
            <a:ext cx="4114800" cy="365125"/>
          </a:xfrm>
        </p:spPr>
        <p:txBody>
          <a:bodyPr/>
          <a:lstStyle>
            <a:lvl1pPr>
              <a:defRPr>
                <a:solidFill>
                  <a:schemeClr val="accent6"/>
                </a:solidFill>
              </a:defRPr>
            </a:lvl1pPr>
          </a:lstStyle>
          <a:p>
            <a:endParaRPr lang="en-US" dirty="0"/>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43612" y="5991224"/>
            <a:ext cx="2743200" cy="365125"/>
          </a:xfrm>
        </p:spPr>
        <p:txBody>
          <a:bodyPr/>
          <a:lstStyle>
            <a:lvl1pPr>
              <a:defRPr>
                <a:solidFill>
                  <a:schemeClr val="accent6"/>
                </a:solidFill>
              </a:defRPr>
            </a:lvl1pPr>
          </a:lstStyle>
          <a:p>
            <a:fld id="{F876D883-D878-E849-A51A-02C5132AF30F}" type="slidenum">
              <a:rPr lang="en-US" smtClean="0"/>
              <a:pPr/>
              <a:t>‹#›</a:t>
            </a:fld>
            <a:endParaRPr lang="en-US" dirty="0"/>
          </a:p>
        </p:txBody>
      </p:sp>
    </p:spTree>
    <p:extLst>
      <p:ext uri="{BB962C8B-B14F-4D97-AF65-F5344CB8AC3E}">
        <p14:creationId xmlns:p14="http://schemas.microsoft.com/office/powerpoint/2010/main" val="321455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EB1-BDE5-2433-1D98-B07DBD46889F}"/>
              </a:ext>
            </a:extLst>
          </p:cNvPr>
          <p:cNvSpPr>
            <a:spLocks noGrp="1"/>
          </p:cNvSpPr>
          <p:nvPr>
            <p:ph type="title"/>
          </p:nvPr>
        </p:nvSpPr>
        <p:spPr>
          <a:xfrm>
            <a:off x="831850" y="2471351"/>
            <a:ext cx="10515600" cy="1705233"/>
          </a:xfrm>
        </p:spPr>
        <p:txBody>
          <a:bodyPr anchor="ctr">
            <a:normAutofit/>
          </a:bodyPr>
          <a:lstStyle>
            <a:lvl1pPr algn="ct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8D0D960-E636-657C-B1AD-0C2B182D5AC3}"/>
              </a:ext>
            </a:extLst>
          </p:cNvPr>
          <p:cNvSpPr>
            <a:spLocks noGrp="1"/>
          </p:cNvSpPr>
          <p:nvPr>
            <p:ph type="body" idx="1"/>
          </p:nvPr>
        </p:nvSpPr>
        <p:spPr>
          <a:xfrm>
            <a:off x="831850" y="4176585"/>
            <a:ext cx="10515600" cy="815546"/>
          </a:xfrm>
        </p:spPr>
        <p:txBody>
          <a:bodyPr/>
          <a:lstStyle>
            <a:lvl1pPr marL="0" indent="0" algn="ctr">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4F757C8-9422-D1F4-287A-59B708C994B6}"/>
              </a:ext>
            </a:extLst>
          </p:cNvPr>
          <p:cNvSpPr>
            <a:spLocks noGrp="1"/>
          </p:cNvSpPr>
          <p:nvPr>
            <p:ph type="dt" sz="half" idx="10"/>
          </p:nvPr>
        </p:nvSpPr>
        <p:spPr>
          <a:xfrm>
            <a:off x="1082760" y="5991225"/>
            <a:ext cx="2743200" cy="365125"/>
          </a:xfrm>
        </p:spPr>
        <p:txBody>
          <a:bodyPr/>
          <a:lstStyle>
            <a:lvl1pPr>
              <a:defRPr>
                <a:solidFill>
                  <a:schemeClr val="accent6"/>
                </a:solidFill>
              </a:defRPr>
            </a:lvl1pPr>
          </a:lstStyle>
          <a:p>
            <a:fld id="{5F6D0DCC-B565-C64A-887A-04E40DF29A7D}" type="datetimeFigureOut">
              <a:rPr lang="en-US" smtClean="0"/>
              <a:pPr/>
              <a:t>7/7/2023</a:t>
            </a:fld>
            <a:endParaRPr lang="en-US"/>
          </a:p>
        </p:txBody>
      </p:sp>
      <p:sp>
        <p:nvSpPr>
          <p:cNvPr id="5" name="Footer Placeholder 4">
            <a:extLst>
              <a:ext uri="{FF2B5EF4-FFF2-40B4-BE49-F238E27FC236}">
                <a16:creationId xmlns:a16="http://schemas.microsoft.com/office/drawing/2014/main" id="{A5A4F0BA-A3D4-4FF2-7A6D-2299B26337D1}"/>
              </a:ext>
            </a:extLst>
          </p:cNvPr>
          <p:cNvSpPr>
            <a:spLocks noGrp="1"/>
          </p:cNvSpPr>
          <p:nvPr>
            <p:ph type="ftr" sz="quarter" idx="11"/>
          </p:nvPr>
        </p:nvSpPr>
        <p:spPr>
          <a:xfrm>
            <a:off x="4063055" y="5991225"/>
            <a:ext cx="4114800" cy="365125"/>
          </a:xfrm>
        </p:spPr>
        <p:txBody>
          <a:bodyPr/>
          <a:lstStyle>
            <a:lvl1pPr>
              <a:defRPr>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DE7DE170-CF26-5A92-B070-641860E87FFD}"/>
              </a:ext>
            </a:extLst>
          </p:cNvPr>
          <p:cNvSpPr>
            <a:spLocks noGrp="1"/>
          </p:cNvSpPr>
          <p:nvPr>
            <p:ph type="sldNum" sz="quarter" idx="12"/>
          </p:nvPr>
        </p:nvSpPr>
        <p:spPr>
          <a:xfrm>
            <a:off x="8414950" y="5991224"/>
            <a:ext cx="2743200" cy="365125"/>
          </a:xfrm>
        </p:spPr>
        <p:txBody>
          <a:bodyPr/>
          <a:lstStyle>
            <a:lvl1pPr>
              <a:defRPr>
                <a:solidFill>
                  <a:schemeClr val="accent6"/>
                </a:solidFill>
              </a:defRPr>
            </a:lvl1pPr>
          </a:lstStyle>
          <a:p>
            <a:fld id="{F876D883-D878-E849-A51A-02C5132AF30F}" type="slidenum">
              <a:rPr lang="en-US" smtClean="0"/>
              <a:pPr/>
              <a:t>‹#›</a:t>
            </a:fld>
            <a:endParaRPr lang="en-US"/>
          </a:p>
        </p:txBody>
      </p:sp>
    </p:spTree>
    <p:extLst>
      <p:ext uri="{BB962C8B-B14F-4D97-AF65-F5344CB8AC3E}">
        <p14:creationId xmlns:p14="http://schemas.microsoft.com/office/powerpoint/2010/main" val="425267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A060-8AEF-E6E4-ED7A-5EAFAC1100F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2CF654A-A0E9-7C45-190D-D220E3875E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7A332-ED41-3EBC-F149-CEAB8EB554AD}"/>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5" name="Footer Placeholder 4">
            <a:extLst>
              <a:ext uri="{FF2B5EF4-FFF2-40B4-BE49-F238E27FC236}">
                <a16:creationId xmlns:a16="http://schemas.microsoft.com/office/drawing/2014/main" id="{D69AE448-40DB-DD57-5075-44FDDAE14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04941-47C6-8772-2611-B61CB9A7790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57264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8AC-30F0-7557-8EBD-CADF010C8C3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F35D9F-8BC3-E6D2-3D12-446301A65787}"/>
              </a:ext>
            </a:extLst>
          </p:cNvPr>
          <p:cNvSpPr>
            <a:spLocks noGrp="1"/>
          </p:cNvSpPr>
          <p:nvPr>
            <p:ph sz="half" idx="1"/>
          </p:nvPr>
        </p:nvSpPr>
        <p:spPr>
          <a:xfrm>
            <a:off x="469557" y="1825625"/>
            <a:ext cx="5550243" cy="38955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B5E8A-1DE4-7687-E152-DE26BC26A208}"/>
              </a:ext>
            </a:extLst>
          </p:cNvPr>
          <p:cNvSpPr>
            <a:spLocks noGrp="1"/>
          </p:cNvSpPr>
          <p:nvPr>
            <p:ph sz="half" idx="2"/>
          </p:nvPr>
        </p:nvSpPr>
        <p:spPr>
          <a:xfrm>
            <a:off x="6172199" y="1825625"/>
            <a:ext cx="5550243" cy="3895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BA0D33-1699-DEB1-0137-A4E7F3B3FC2B}"/>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6" name="Footer Placeholder 5">
            <a:extLst>
              <a:ext uri="{FF2B5EF4-FFF2-40B4-BE49-F238E27FC236}">
                <a16:creationId xmlns:a16="http://schemas.microsoft.com/office/drawing/2014/main" id="{E0A922E9-5526-3AF2-FFE2-D67C385A1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48C2B-0D35-3DEF-F1D8-BF38CE1C8C6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333511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C9D-7B92-9764-7362-6E0DE8CB54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56599-B8E0-3635-CEE4-68C9580ED2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CD353-6F6D-118C-7099-3D02FF0EA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808-4789-5CB6-255B-BC3EA4EC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8D465-761C-E51F-3FA6-85F01CE8AB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606F8-E1AA-A643-610D-1AAD64408195}"/>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8" name="Footer Placeholder 7">
            <a:extLst>
              <a:ext uri="{FF2B5EF4-FFF2-40B4-BE49-F238E27FC236}">
                <a16:creationId xmlns:a16="http://schemas.microsoft.com/office/drawing/2014/main" id="{03839679-55DD-91DA-85E7-121C6E9A8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ECB07-B25F-C82B-76C5-6C69365B3DFD}"/>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09478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573F-E0C9-72AF-94DA-8F102C713F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1CDAA-19CE-67DF-E3D1-C5ADF788694B}"/>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4" name="Footer Placeholder 3">
            <a:extLst>
              <a:ext uri="{FF2B5EF4-FFF2-40B4-BE49-F238E27FC236}">
                <a16:creationId xmlns:a16="http://schemas.microsoft.com/office/drawing/2014/main" id="{73F77077-6A27-FE33-6057-D8193E50D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0E70D-CF2C-B988-DCB7-138DCDE2DB9C}"/>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5456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32B4-A704-0896-328C-A87155FFB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3A88B-7CDD-5A92-EAAB-4CFB045F9A65}"/>
              </a:ext>
            </a:extLst>
          </p:cNvPr>
          <p:cNvSpPr>
            <a:spLocks noGrp="1"/>
          </p:cNvSpPr>
          <p:nvPr>
            <p:ph idx="1"/>
          </p:nvPr>
        </p:nvSpPr>
        <p:spPr>
          <a:xfrm>
            <a:off x="5183188" y="501651"/>
            <a:ext cx="6172200" cy="5359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E17551-443F-56EB-CE05-D2ED1BCE0C7D}"/>
              </a:ext>
            </a:extLst>
          </p:cNvPr>
          <p:cNvSpPr>
            <a:spLocks noGrp="1"/>
          </p:cNvSpPr>
          <p:nvPr>
            <p:ph type="body" sz="half" idx="2"/>
          </p:nvPr>
        </p:nvSpPr>
        <p:spPr>
          <a:xfrm>
            <a:off x="839788" y="2057400"/>
            <a:ext cx="3932237" cy="3811588"/>
          </a:xfrm>
        </p:spPr>
        <p:txBody>
          <a:bodyPr/>
          <a:lstStyle>
            <a:lvl1pPr marL="0" indent="0">
              <a:buNone/>
              <a:defRPr sz="160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41E812E-6C63-5351-8F90-E8C97C01C827}"/>
              </a:ext>
            </a:extLst>
          </p:cNvPr>
          <p:cNvSpPr>
            <a:spLocks noGrp="1"/>
          </p:cNvSpPr>
          <p:nvPr>
            <p:ph type="dt" sz="half" idx="10"/>
          </p:nvPr>
        </p:nvSpPr>
        <p:spPr/>
        <p:txBody>
          <a:bodyPr/>
          <a:lstStyle/>
          <a:p>
            <a:fld id="{5F6D0DCC-B565-C64A-887A-04E40DF29A7D}" type="datetimeFigureOut">
              <a:rPr lang="en-US" smtClean="0"/>
              <a:t>7/7/2023</a:t>
            </a:fld>
            <a:endParaRPr lang="en-US"/>
          </a:p>
        </p:txBody>
      </p:sp>
      <p:sp>
        <p:nvSpPr>
          <p:cNvPr id="6" name="Footer Placeholder 5">
            <a:extLst>
              <a:ext uri="{FF2B5EF4-FFF2-40B4-BE49-F238E27FC236}">
                <a16:creationId xmlns:a16="http://schemas.microsoft.com/office/drawing/2014/main" id="{FD83DC67-6C60-DA3C-4EC5-5D321F517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91D76A-97DC-BF9C-0C30-409D0F1FAB7E}"/>
              </a:ext>
            </a:extLst>
          </p:cNvPr>
          <p:cNvSpPr>
            <a:spLocks noGrp="1"/>
          </p:cNvSpPr>
          <p:nvPr>
            <p:ph type="sldNum" sz="quarter" idx="12"/>
          </p:nvPr>
        </p:nvSpPr>
        <p:spPr/>
        <p:txBody>
          <a:bodyPr/>
          <a:lstStyle/>
          <a:p>
            <a:fld id="{F876D883-D878-E849-A51A-02C5132AF30F}" type="slidenum">
              <a:rPr lang="en-US" smtClean="0"/>
              <a:t>‹#›</a:t>
            </a:fld>
            <a:endParaRPr lang="en-US"/>
          </a:p>
        </p:txBody>
      </p:sp>
    </p:spTree>
    <p:extLst>
      <p:ext uri="{BB962C8B-B14F-4D97-AF65-F5344CB8AC3E}">
        <p14:creationId xmlns:p14="http://schemas.microsoft.com/office/powerpoint/2010/main" val="224294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D5B7B-5416-46B7-9EA6-6B1976E3BFB9}"/>
              </a:ext>
            </a:extLst>
          </p:cNvPr>
          <p:cNvSpPr>
            <a:spLocks noGrp="1"/>
          </p:cNvSpPr>
          <p:nvPr>
            <p:ph type="title"/>
          </p:nvPr>
        </p:nvSpPr>
        <p:spPr>
          <a:xfrm>
            <a:off x="469557" y="365125"/>
            <a:ext cx="113064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57B155-14E3-5516-A153-5A7B296448E3}"/>
              </a:ext>
            </a:extLst>
          </p:cNvPr>
          <p:cNvSpPr>
            <a:spLocks noGrp="1"/>
          </p:cNvSpPr>
          <p:nvPr>
            <p:ph type="body" idx="1"/>
          </p:nvPr>
        </p:nvSpPr>
        <p:spPr>
          <a:xfrm>
            <a:off x="469557" y="1825625"/>
            <a:ext cx="11306431" cy="38831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88BBF5-9A9F-9C56-5E00-3DA6EF3E833D}"/>
              </a:ext>
            </a:extLst>
          </p:cNvPr>
          <p:cNvSpPr>
            <a:spLocks noGrp="1"/>
          </p:cNvSpPr>
          <p:nvPr>
            <p:ph type="dt" sz="half" idx="2"/>
          </p:nvPr>
        </p:nvSpPr>
        <p:spPr>
          <a:xfrm>
            <a:off x="1700598" y="599122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D0DCC-B565-C64A-887A-04E40DF29A7D}" type="datetimeFigureOut">
              <a:rPr lang="en-US" smtClean="0"/>
              <a:t>7/7/2023</a:t>
            </a:fld>
            <a:endParaRPr lang="en-US"/>
          </a:p>
        </p:txBody>
      </p:sp>
      <p:sp>
        <p:nvSpPr>
          <p:cNvPr id="5" name="Footer Placeholder 4">
            <a:extLst>
              <a:ext uri="{FF2B5EF4-FFF2-40B4-BE49-F238E27FC236}">
                <a16:creationId xmlns:a16="http://schemas.microsoft.com/office/drawing/2014/main" id="{05D3EFA5-1033-14F0-9C80-FD2FFA59489C}"/>
              </a:ext>
            </a:extLst>
          </p:cNvPr>
          <p:cNvSpPr>
            <a:spLocks noGrp="1"/>
          </p:cNvSpPr>
          <p:nvPr>
            <p:ph type="ftr" sz="quarter" idx="3"/>
          </p:nvPr>
        </p:nvSpPr>
        <p:spPr>
          <a:xfrm>
            <a:off x="4680893" y="599122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2D7D11-8946-2DCF-BB7D-531CE5A67CE8}"/>
              </a:ext>
            </a:extLst>
          </p:cNvPr>
          <p:cNvSpPr>
            <a:spLocks noGrp="1"/>
          </p:cNvSpPr>
          <p:nvPr>
            <p:ph type="sldNum" sz="quarter" idx="4"/>
          </p:nvPr>
        </p:nvSpPr>
        <p:spPr>
          <a:xfrm>
            <a:off x="9032788" y="599122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6D883-D878-E849-A51A-02C5132AF30F}" type="slidenum">
              <a:rPr lang="en-US" smtClean="0"/>
              <a:t>‹#›</a:t>
            </a:fld>
            <a:endParaRPr lang="en-US"/>
          </a:p>
        </p:txBody>
      </p:sp>
    </p:spTree>
    <p:extLst>
      <p:ext uri="{BB962C8B-B14F-4D97-AF65-F5344CB8AC3E}">
        <p14:creationId xmlns:p14="http://schemas.microsoft.com/office/powerpoint/2010/main" val="177240482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0" r:id="rId5"/>
    <p:sldLayoutId id="2147483652" r:id="rId6"/>
    <p:sldLayoutId id="2147483653" r:id="rId7"/>
    <p:sldLayoutId id="2147483654" r:id="rId8"/>
    <p:sldLayoutId id="2147483656" r:id="rId9"/>
    <p:sldLayoutId id="2147483657" r:id="rId10"/>
    <p:sldLayoutId id="2147483655" r:id="rId11"/>
    <p:sldLayoutId id="2147483662" r:id="rId12"/>
  </p:sldLayoutIdLst>
  <p:txStyles>
    <p:titleStyle>
      <a:lvl1pPr algn="l" defTabSz="914400" rtl="0" eaLnBrk="1" latinLnBrk="0" hangingPunct="1">
        <a:lnSpc>
          <a:spcPct val="90000"/>
        </a:lnSpc>
        <a:spcBef>
          <a:spcPct val="0"/>
        </a:spcBef>
        <a:buNone/>
        <a:defRPr sz="4400" b="1" kern="1200">
          <a:solidFill>
            <a:schemeClr val="accent5"/>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SzPct val="120000"/>
        <a:buFont typeface="System Font Regular"/>
        <a:buChar char="▸"/>
        <a:defRPr sz="18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SzPct val="120000"/>
        <a:buFont typeface=".Apple SD Gothic NeoI Regular"/>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DF45-DDBD-1384-0F0E-475912D9C769}"/>
              </a:ext>
            </a:extLst>
          </p:cNvPr>
          <p:cNvSpPr>
            <a:spLocks noGrp="1"/>
          </p:cNvSpPr>
          <p:nvPr>
            <p:ph type="ctrTitle"/>
          </p:nvPr>
        </p:nvSpPr>
        <p:spPr>
          <a:xfrm>
            <a:off x="3368741" y="4538170"/>
            <a:ext cx="8625016" cy="1331361"/>
          </a:xfrm>
        </p:spPr>
        <p:txBody>
          <a:bodyPr anchor="ctr">
            <a:noAutofit/>
          </a:bodyPr>
          <a:lstStyle/>
          <a:p>
            <a:pPr>
              <a:lnSpc>
                <a:spcPct val="100000"/>
              </a:lnSpc>
            </a:pPr>
            <a:r>
              <a:rPr lang="en-US" dirty="0"/>
              <a:t>When One is Not Enough – Vaccine Series &amp; Booster Shots</a:t>
            </a:r>
          </a:p>
        </p:txBody>
      </p:sp>
    </p:spTree>
    <p:extLst>
      <p:ext uri="{BB962C8B-B14F-4D97-AF65-F5344CB8AC3E}">
        <p14:creationId xmlns:p14="http://schemas.microsoft.com/office/powerpoint/2010/main" val="216105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Hepatitis B Vaccine Series</a:t>
            </a:r>
          </a:p>
        </p:txBody>
      </p:sp>
    </p:spTree>
    <p:extLst>
      <p:ext uri="{BB962C8B-B14F-4D97-AF65-F5344CB8AC3E}">
        <p14:creationId xmlns:p14="http://schemas.microsoft.com/office/powerpoint/2010/main" val="173751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Hepatitis B Vaccine Series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585203" y="1690688"/>
            <a:ext cx="7207979" cy="3666621"/>
          </a:xfrm>
        </p:spPr>
        <p:txBody>
          <a:bodyPr>
            <a:normAutofit/>
          </a:bodyPr>
          <a:lstStyle/>
          <a:p>
            <a:r>
              <a:rPr lang="en-US" sz="3600" dirty="0">
                <a:solidFill>
                  <a:srgbClr val="002060"/>
                </a:solidFill>
              </a:rPr>
              <a:t>Hepatitis B is a virus</a:t>
            </a:r>
            <a:r>
              <a:rPr lang="en-US" sz="3600" b="1" dirty="0">
                <a:solidFill>
                  <a:srgbClr val="002060"/>
                </a:solidFill>
              </a:rPr>
              <a:t> </a:t>
            </a:r>
            <a:r>
              <a:rPr lang="en-US" sz="3600" dirty="0">
                <a:solidFill>
                  <a:srgbClr val="002060"/>
                </a:solidFill>
              </a:rPr>
              <a:t>that can cause liver disease. </a:t>
            </a:r>
          </a:p>
          <a:p>
            <a:endParaRPr lang="en-US" sz="1600" dirty="0">
              <a:solidFill>
                <a:srgbClr val="002060"/>
              </a:solidFill>
            </a:endParaRPr>
          </a:p>
          <a:p>
            <a:pPr>
              <a:lnSpc>
                <a:spcPct val="100000"/>
              </a:lnSpc>
            </a:pPr>
            <a:r>
              <a:rPr lang="en-US" sz="3600" b="1" dirty="0">
                <a:solidFill>
                  <a:srgbClr val="002060"/>
                </a:solidFill>
              </a:rPr>
              <a:t>Hep B Vaccine Schedule</a:t>
            </a:r>
          </a:p>
          <a:p>
            <a:pPr marL="457200" indent="-457200">
              <a:lnSpc>
                <a:spcPct val="100000"/>
              </a:lnSpc>
              <a:buFont typeface="Arial" panose="020B0604020202020204" pitchFamily="34" charset="0"/>
              <a:buChar char="•"/>
            </a:pPr>
            <a:r>
              <a:rPr lang="en-US" sz="3600" dirty="0">
                <a:solidFill>
                  <a:schemeClr val="accent5"/>
                </a:solidFill>
              </a:rPr>
              <a:t>3 vaccines to complete the series for children and adults</a:t>
            </a:r>
          </a:p>
          <a:p>
            <a:endParaRPr lang="en-US" sz="3600" dirty="0">
              <a:solidFill>
                <a:srgbClr val="002060"/>
              </a:solidFill>
            </a:endParaRPr>
          </a:p>
        </p:txBody>
      </p:sp>
      <p:pic>
        <p:nvPicPr>
          <p:cNvPr id="3" name="Picture 2">
            <a:extLst>
              <a:ext uri="{FF2B5EF4-FFF2-40B4-BE49-F238E27FC236}">
                <a16:creationId xmlns:a16="http://schemas.microsoft.com/office/drawing/2014/main" id="{21C9ACE9-A434-5409-A892-01BFC68836D2}"/>
              </a:ext>
            </a:extLst>
          </p:cNvPr>
          <p:cNvPicPr>
            <a:picLocks noChangeAspect="1"/>
          </p:cNvPicPr>
          <p:nvPr/>
        </p:nvPicPr>
        <p:blipFill>
          <a:blip r:embed="rId3"/>
          <a:stretch>
            <a:fillRect/>
          </a:stretch>
        </p:blipFill>
        <p:spPr>
          <a:xfrm>
            <a:off x="7833156" y="1224585"/>
            <a:ext cx="4314825" cy="5248275"/>
          </a:xfrm>
          <a:prstGeom prst="rect">
            <a:avLst/>
          </a:prstGeom>
        </p:spPr>
      </p:pic>
    </p:spTree>
    <p:extLst>
      <p:ext uri="{BB962C8B-B14F-4D97-AF65-F5344CB8AC3E}">
        <p14:creationId xmlns:p14="http://schemas.microsoft.com/office/powerpoint/2010/main" val="214626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Hepatitis B Vaccine Series</a:t>
            </a:r>
          </a:p>
        </p:txBody>
      </p:sp>
      <p:sp>
        <p:nvSpPr>
          <p:cNvPr id="17" name="TextBox 16">
            <a:extLst>
              <a:ext uri="{FF2B5EF4-FFF2-40B4-BE49-F238E27FC236}">
                <a16:creationId xmlns:a16="http://schemas.microsoft.com/office/drawing/2014/main" id="{5757D9AF-6CFD-809C-5A8D-E8823E781E18}"/>
              </a:ext>
            </a:extLst>
          </p:cNvPr>
          <p:cNvSpPr txBox="1"/>
          <p:nvPr/>
        </p:nvSpPr>
        <p:spPr>
          <a:xfrm>
            <a:off x="787961" y="4847423"/>
            <a:ext cx="2963905" cy="369332"/>
          </a:xfrm>
          <a:prstGeom prst="rect">
            <a:avLst/>
          </a:prstGeom>
          <a:noFill/>
        </p:spPr>
        <p:txBody>
          <a:bodyPr wrap="square" rtlCol="0">
            <a:spAutoFit/>
          </a:bodyPr>
          <a:lstStyle/>
          <a:p>
            <a:r>
              <a:rPr lang="en-US" b="1" dirty="0">
                <a:solidFill>
                  <a:schemeClr val="accent5"/>
                </a:solidFill>
              </a:rPr>
              <a:t>First shot</a:t>
            </a:r>
          </a:p>
        </p:txBody>
      </p:sp>
      <p:sp>
        <p:nvSpPr>
          <p:cNvPr id="19" name="TextBox 18">
            <a:extLst>
              <a:ext uri="{FF2B5EF4-FFF2-40B4-BE49-F238E27FC236}">
                <a16:creationId xmlns:a16="http://schemas.microsoft.com/office/drawing/2014/main" id="{1CBBBA72-8B6C-F90E-E423-5120BD942EA0}"/>
              </a:ext>
            </a:extLst>
          </p:cNvPr>
          <p:cNvSpPr txBox="1"/>
          <p:nvPr/>
        </p:nvSpPr>
        <p:spPr>
          <a:xfrm>
            <a:off x="6818509" y="4890224"/>
            <a:ext cx="2031636" cy="369332"/>
          </a:xfrm>
          <a:prstGeom prst="rect">
            <a:avLst/>
          </a:prstGeom>
          <a:noFill/>
        </p:spPr>
        <p:txBody>
          <a:bodyPr wrap="square">
            <a:spAutoFit/>
          </a:bodyPr>
          <a:lstStyle/>
          <a:p>
            <a:pPr algn="ctr"/>
            <a:r>
              <a:rPr lang="en-US" b="1" dirty="0">
                <a:solidFill>
                  <a:schemeClr val="accent5"/>
                </a:solidFill>
              </a:rPr>
              <a:t>Third shot</a:t>
            </a:r>
          </a:p>
        </p:txBody>
      </p:sp>
      <p:sp>
        <p:nvSpPr>
          <p:cNvPr id="22" name="TextBox 21">
            <a:extLst>
              <a:ext uri="{FF2B5EF4-FFF2-40B4-BE49-F238E27FC236}">
                <a16:creationId xmlns:a16="http://schemas.microsoft.com/office/drawing/2014/main" id="{37828494-B283-7999-73A3-48169A71F1DF}"/>
              </a:ext>
            </a:extLst>
          </p:cNvPr>
          <p:cNvSpPr txBox="1"/>
          <p:nvPr/>
        </p:nvSpPr>
        <p:spPr>
          <a:xfrm>
            <a:off x="3312705" y="4864897"/>
            <a:ext cx="2326034" cy="369332"/>
          </a:xfrm>
          <a:prstGeom prst="rect">
            <a:avLst/>
          </a:prstGeom>
          <a:noFill/>
        </p:spPr>
        <p:txBody>
          <a:bodyPr wrap="square">
            <a:spAutoFit/>
          </a:bodyPr>
          <a:lstStyle/>
          <a:p>
            <a:pPr lvl="1" algn="ctr"/>
            <a:r>
              <a:rPr lang="en-US" b="1" dirty="0">
                <a:solidFill>
                  <a:schemeClr val="accent5"/>
                </a:solidFill>
              </a:rPr>
              <a:t>Second shot</a:t>
            </a:r>
          </a:p>
        </p:txBody>
      </p:sp>
      <p:pic>
        <p:nvPicPr>
          <p:cNvPr id="5" name="Picture 4">
            <a:extLst>
              <a:ext uri="{FF2B5EF4-FFF2-40B4-BE49-F238E27FC236}">
                <a16:creationId xmlns:a16="http://schemas.microsoft.com/office/drawing/2014/main" id="{A35127B3-D50C-640F-561B-CF60E49132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7500" y1="35185" x2="56759" y2="38611"/>
                        <a14:foregroundMark x1="56759" y1="38611" x2="57222" y2="38981"/>
                        <a14:foregroundMark x1="43611" y1="35185" x2="42037" y2="32222"/>
                        <a14:foregroundMark x1="56481" y1="40926" x2="42222" y2="51852"/>
                        <a14:foregroundMark x1="42222" y1="51852" x2="44722" y2="59444"/>
                        <a14:foregroundMark x1="37870" y1="51481" x2="60926" y2="44815"/>
                        <a14:foregroundMark x1="60926" y1="44815" x2="59537" y2="37500"/>
                        <a14:foregroundMark x1="48148" y1="50370" x2="46204" y2="63241"/>
                        <a14:foregroundMark x1="61852" y1="46204" x2="56389" y2="48981"/>
                        <a14:foregroundMark x1="56389" y1="48981" x2="56389" y2="48981"/>
                        <a14:foregroundMark x1="45093" y1="63426" x2="43148" y2="59722"/>
                      </a14:backgroundRemoval>
                    </a14:imgEffect>
                  </a14:imgLayer>
                </a14:imgProps>
              </a:ext>
            </a:extLst>
          </a:blip>
          <a:stretch>
            <a:fillRect/>
          </a:stretch>
        </p:blipFill>
        <p:spPr>
          <a:xfrm>
            <a:off x="-258484" y="1923855"/>
            <a:ext cx="3243729" cy="3335701"/>
          </a:xfrm>
          <a:prstGeom prst="rect">
            <a:avLst/>
          </a:prstGeom>
        </p:spPr>
      </p:pic>
      <p:sp>
        <p:nvSpPr>
          <p:cNvPr id="6" name="Arrow: Right 5">
            <a:extLst>
              <a:ext uri="{FF2B5EF4-FFF2-40B4-BE49-F238E27FC236}">
                <a16:creationId xmlns:a16="http://schemas.microsoft.com/office/drawing/2014/main" id="{030E5AD1-9691-957E-EDFA-FF41E0A2FF78}"/>
              </a:ext>
            </a:extLst>
          </p:cNvPr>
          <p:cNvSpPr/>
          <p:nvPr/>
        </p:nvSpPr>
        <p:spPr>
          <a:xfrm>
            <a:off x="2549461" y="3360936"/>
            <a:ext cx="659006"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E6989E6-E617-7FD6-BC7A-8523BB73CBB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9815" y1="39259" x2="51667" y2="78333"/>
                        <a14:foregroundMark x1="45741" y1="55093" x2="53704" y2="54537"/>
                        <a14:foregroundMark x1="53704" y1="54537" x2="53241" y2="54074"/>
                        <a14:foregroundMark x1="45556" y1="38704" x2="53519" y2="38704"/>
                        <a14:foregroundMark x1="41111" y1="52130" x2="45648" y2="58241"/>
                        <a14:foregroundMark x1="45648" y1="58241" x2="52130" y2="61852"/>
                        <a14:foregroundMark x1="52130" y1="61852" x2="54907" y2="60185"/>
                      </a14:backgroundRemoval>
                    </a14:imgEffect>
                  </a14:imgLayer>
                </a14:imgProps>
              </a:ext>
            </a:extLst>
          </a:blip>
          <a:stretch>
            <a:fillRect/>
          </a:stretch>
        </p:blipFill>
        <p:spPr>
          <a:xfrm>
            <a:off x="3053739" y="1955552"/>
            <a:ext cx="3243729" cy="3243729"/>
          </a:xfrm>
          <a:prstGeom prst="rect">
            <a:avLst/>
          </a:prstGeom>
        </p:spPr>
      </p:pic>
      <p:pic>
        <p:nvPicPr>
          <p:cNvPr id="14" name="Picture 13">
            <a:extLst>
              <a:ext uri="{FF2B5EF4-FFF2-40B4-BE49-F238E27FC236}">
                <a16:creationId xmlns:a16="http://schemas.microsoft.com/office/drawing/2014/main" id="{E262425F-23ED-75BE-BCE0-5F9F3C0BF2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241" y1="28426" x2="51759" y2="32593"/>
                        <a14:foregroundMark x1="56111" y1="76759" x2="60926" y2="76759"/>
                      </a14:backgroundRemoval>
                    </a14:imgEffect>
                  </a14:imgLayer>
                </a14:imgProps>
              </a:ext>
            </a:extLst>
          </a:blip>
          <a:stretch>
            <a:fillRect/>
          </a:stretch>
        </p:blipFill>
        <p:spPr>
          <a:xfrm>
            <a:off x="6184392" y="1947194"/>
            <a:ext cx="3189634" cy="3189634"/>
          </a:xfrm>
          <a:prstGeom prst="rect">
            <a:avLst/>
          </a:prstGeom>
        </p:spPr>
      </p:pic>
      <p:pic>
        <p:nvPicPr>
          <p:cNvPr id="15" name="Picture 14">
            <a:extLst>
              <a:ext uri="{FF2B5EF4-FFF2-40B4-BE49-F238E27FC236}">
                <a16:creationId xmlns:a16="http://schemas.microsoft.com/office/drawing/2014/main" id="{2DD39794-6D9D-BCBB-F34E-6FD058C51ED2}"/>
              </a:ext>
            </a:extLst>
          </p:cNvPr>
          <p:cNvPicPr>
            <a:picLocks noChangeAspect="1"/>
          </p:cNvPicPr>
          <p:nvPr/>
        </p:nvPicPr>
        <p:blipFill>
          <a:blip r:embed="rId9"/>
          <a:stretch>
            <a:fillRect/>
          </a:stretch>
        </p:blipFill>
        <p:spPr>
          <a:xfrm>
            <a:off x="5923244" y="3340094"/>
            <a:ext cx="676715" cy="408467"/>
          </a:xfrm>
          <a:prstGeom prst="rect">
            <a:avLst/>
          </a:prstGeom>
        </p:spPr>
      </p:pic>
      <p:pic>
        <p:nvPicPr>
          <p:cNvPr id="23" name="Picture 22">
            <a:extLst>
              <a:ext uri="{FF2B5EF4-FFF2-40B4-BE49-F238E27FC236}">
                <a16:creationId xmlns:a16="http://schemas.microsoft.com/office/drawing/2014/main" id="{5684C13D-B92C-3B6C-F214-C6ADAEFD6B38}"/>
              </a:ext>
            </a:extLst>
          </p:cNvPr>
          <p:cNvPicPr>
            <a:picLocks noChangeAspect="1"/>
          </p:cNvPicPr>
          <p:nvPr/>
        </p:nvPicPr>
        <p:blipFill>
          <a:blip r:embed="rId9"/>
          <a:stretch>
            <a:fillRect/>
          </a:stretch>
        </p:blipFill>
        <p:spPr>
          <a:xfrm>
            <a:off x="8976623" y="3340094"/>
            <a:ext cx="676715" cy="408467"/>
          </a:xfrm>
          <a:prstGeom prst="rect">
            <a:avLst/>
          </a:prstGeom>
        </p:spPr>
      </p:pic>
      <p:sp>
        <p:nvSpPr>
          <p:cNvPr id="27" name="TextBox 26">
            <a:extLst>
              <a:ext uri="{FF2B5EF4-FFF2-40B4-BE49-F238E27FC236}">
                <a16:creationId xmlns:a16="http://schemas.microsoft.com/office/drawing/2014/main" id="{AD9491CD-2AFD-2646-95E8-87259B704E8B}"/>
              </a:ext>
            </a:extLst>
          </p:cNvPr>
          <p:cNvSpPr txBox="1"/>
          <p:nvPr/>
        </p:nvSpPr>
        <p:spPr>
          <a:xfrm>
            <a:off x="9683910" y="4587898"/>
            <a:ext cx="2460650" cy="923330"/>
          </a:xfrm>
          <a:prstGeom prst="rect">
            <a:avLst/>
          </a:prstGeom>
          <a:noFill/>
        </p:spPr>
        <p:txBody>
          <a:bodyPr wrap="square">
            <a:spAutoFit/>
          </a:bodyPr>
          <a:lstStyle/>
          <a:p>
            <a:pPr algn="ctr"/>
            <a:r>
              <a:rPr lang="en-US" b="1" dirty="0">
                <a:solidFill>
                  <a:schemeClr val="accent5"/>
                </a:solidFill>
              </a:rPr>
              <a:t>Warrior cells are more fully prepared to fight!</a:t>
            </a:r>
          </a:p>
        </p:txBody>
      </p:sp>
      <p:sp>
        <p:nvSpPr>
          <p:cNvPr id="2" name="TextBox 1">
            <a:extLst>
              <a:ext uri="{FF2B5EF4-FFF2-40B4-BE49-F238E27FC236}">
                <a16:creationId xmlns:a16="http://schemas.microsoft.com/office/drawing/2014/main" id="{400B6DA3-828D-5CEB-80B5-13B98A1D6A3E}"/>
              </a:ext>
            </a:extLst>
          </p:cNvPr>
          <p:cNvSpPr txBox="1"/>
          <p:nvPr/>
        </p:nvSpPr>
        <p:spPr>
          <a:xfrm>
            <a:off x="3803192" y="1690688"/>
            <a:ext cx="1744821" cy="646331"/>
          </a:xfrm>
          <a:prstGeom prst="rect">
            <a:avLst/>
          </a:prstGeom>
          <a:noFill/>
        </p:spPr>
        <p:txBody>
          <a:bodyPr wrap="square" rtlCol="0">
            <a:spAutoFit/>
          </a:bodyPr>
          <a:lstStyle/>
          <a:p>
            <a:pPr algn="ctr"/>
            <a:r>
              <a:rPr lang="en-US" b="1" dirty="0"/>
              <a:t>1 Month After First Shot</a:t>
            </a:r>
          </a:p>
        </p:txBody>
      </p:sp>
      <p:sp>
        <p:nvSpPr>
          <p:cNvPr id="3" name="TextBox 2">
            <a:extLst>
              <a:ext uri="{FF2B5EF4-FFF2-40B4-BE49-F238E27FC236}">
                <a16:creationId xmlns:a16="http://schemas.microsoft.com/office/drawing/2014/main" id="{2F66A80C-4825-A6A9-A559-A4CFAD730BEB}"/>
              </a:ext>
            </a:extLst>
          </p:cNvPr>
          <p:cNvSpPr txBox="1"/>
          <p:nvPr/>
        </p:nvSpPr>
        <p:spPr>
          <a:xfrm>
            <a:off x="6763391" y="1690687"/>
            <a:ext cx="2031636" cy="646331"/>
          </a:xfrm>
          <a:prstGeom prst="rect">
            <a:avLst/>
          </a:prstGeom>
          <a:noFill/>
        </p:spPr>
        <p:txBody>
          <a:bodyPr wrap="square" rtlCol="0">
            <a:spAutoFit/>
          </a:bodyPr>
          <a:lstStyle/>
          <a:p>
            <a:pPr algn="ctr"/>
            <a:r>
              <a:rPr lang="en-US" b="1" dirty="0"/>
              <a:t>5 Months After Second Shot</a:t>
            </a:r>
          </a:p>
        </p:txBody>
      </p:sp>
      <p:pic>
        <p:nvPicPr>
          <p:cNvPr id="8" name="Picture 7">
            <a:extLst>
              <a:ext uri="{FF2B5EF4-FFF2-40B4-BE49-F238E27FC236}">
                <a16:creationId xmlns:a16="http://schemas.microsoft.com/office/drawing/2014/main" id="{82C8477A-5817-0E25-D22F-76B7451924B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7037" y1="60278" x2="46111" y2="61019"/>
                        <a14:foregroundMark x1="46111" y1="61019" x2="59167" y2="51759"/>
                        <a14:foregroundMark x1="59167" y1="51759" x2="55000" y2="33889"/>
                        <a14:foregroundMark x1="55000" y1="33889" x2="47778" y2="33333"/>
                        <a14:foregroundMark x1="47778" y1="33333" x2="46296" y2="34444"/>
                        <a14:foregroundMark x1="55185" y1="48704" x2="48241" y2="35093"/>
                        <a14:foregroundMark x1="48241" y1="35093" x2="54815" y2="37685"/>
                        <a14:foregroundMark x1="50741" y1="39074" x2="43889" y2="34815"/>
                        <a14:foregroundMark x1="43889" y1="34815" x2="43796" y2="34815"/>
                        <a14:foregroundMark x1="40926" y1="33796" x2="47222" y2="39074"/>
                        <a14:foregroundMark x1="47222" y1="39074" x2="43056" y2="36296"/>
                        <a14:foregroundMark x1="37222" y1="67407" x2="58704" y2="64074"/>
                        <a14:foregroundMark x1="58704" y1="64074" x2="65463" y2="59815"/>
                        <a14:foregroundMark x1="65463" y1="59815" x2="58704" y2="59722"/>
                      </a14:backgroundRemoval>
                    </a14:imgEffect>
                  </a14:imgLayer>
                </a14:imgProps>
              </a:ext>
            </a:extLst>
          </a:blip>
          <a:stretch>
            <a:fillRect/>
          </a:stretch>
        </p:blipFill>
        <p:spPr>
          <a:xfrm>
            <a:off x="9264811" y="1885256"/>
            <a:ext cx="3189634" cy="3189634"/>
          </a:xfrm>
          <a:prstGeom prst="rect">
            <a:avLst/>
          </a:prstGeom>
        </p:spPr>
      </p:pic>
    </p:spTree>
    <p:extLst>
      <p:ext uri="{BB962C8B-B14F-4D97-AF65-F5344CB8AC3E}">
        <p14:creationId xmlns:p14="http://schemas.microsoft.com/office/powerpoint/2010/main" val="345063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Autofit/>
          </a:bodyPr>
          <a:lstStyle/>
          <a:p>
            <a:r>
              <a:rPr lang="en-US" sz="6600" dirty="0"/>
              <a:t>Booster Shots</a:t>
            </a:r>
          </a:p>
        </p:txBody>
      </p:sp>
    </p:spTree>
    <p:extLst>
      <p:ext uri="{BB962C8B-B14F-4D97-AF65-F5344CB8AC3E}">
        <p14:creationId xmlns:p14="http://schemas.microsoft.com/office/powerpoint/2010/main" val="207273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Booster Shots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690688"/>
            <a:ext cx="7834994" cy="4541615"/>
          </a:xfrm>
        </p:spPr>
        <p:txBody>
          <a:bodyPr>
            <a:normAutofit/>
          </a:bodyPr>
          <a:lstStyle/>
          <a:p>
            <a:pPr>
              <a:lnSpc>
                <a:spcPct val="100000"/>
              </a:lnSpc>
            </a:pPr>
            <a:r>
              <a:rPr lang="en-US" sz="3600" b="1" dirty="0">
                <a:solidFill>
                  <a:srgbClr val="002060"/>
                </a:solidFill>
              </a:rPr>
              <a:t>Diseases can change over time</a:t>
            </a:r>
          </a:p>
          <a:p>
            <a:pPr marL="457200" indent="-457200">
              <a:lnSpc>
                <a:spcPct val="100000"/>
              </a:lnSpc>
              <a:buFont typeface="Arial" panose="020B0604020202020204" pitchFamily="34" charset="0"/>
              <a:buChar char="•"/>
            </a:pPr>
            <a:r>
              <a:rPr lang="en-US" sz="3600" dirty="0">
                <a:solidFill>
                  <a:schemeClr val="accent5"/>
                </a:solidFill>
              </a:rPr>
              <a:t>Makes it hard for your warrior cells to recognize them </a:t>
            </a:r>
          </a:p>
          <a:p>
            <a:pPr>
              <a:lnSpc>
                <a:spcPct val="100000"/>
              </a:lnSpc>
            </a:pPr>
            <a:endParaRPr lang="en-US" sz="1600" dirty="0">
              <a:solidFill>
                <a:srgbClr val="002060"/>
              </a:solidFill>
            </a:endParaRPr>
          </a:p>
          <a:p>
            <a:pPr>
              <a:lnSpc>
                <a:spcPct val="100000"/>
              </a:lnSpc>
            </a:pPr>
            <a:r>
              <a:rPr lang="en-US" sz="3600" b="1" dirty="0">
                <a:solidFill>
                  <a:srgbClr val="002060"/>
                </a:solidFill>
              </a:rPr>
              <a:t>Booster shots carry the latest instructions to fight the most current version(s) of a disease</a:t>
            </a:r>
          </a:p>
          <a:p>
            <a:endParaRPr lang="en-US" sz="3600" dirty="0"/>
          </a:p>
          <a:p>
            <a:pPr marL="457200" indent="-4572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8D314D21-DF20-E537-4A0B-2878ACB1B40F}"/>
              </a:ext>
            </a:extLst>
          </p:cNvPr>
          <p:cNvPicPr>
            <a:picLocks noChangeAspect="1"/>
          </p:cNvPicPr>
          <p:nvPr/>
        </p:nvPicPr>
        <p:blipFill>
          <a:blip r:embed="rId3"/>
          <a:stretch>
            <a:fillRect/>
          </a:stretch>
        </p:blipFill>
        <p:spPr>
          <a:xfrm>
            <a:off x="7440761" y="1397839"/>
            <a:ext cx="4781219" cy="5097333"/>
          </a:xfrm>
          <a:prstGeom prst="rect">
            <a:avLst/>
          </a:prstGeom>
        </p:spPr>
      </p:pic>
    </p:spTree>
    <p:extLst>
      <p:ext uri="{BB962C8B-B14F-4D97-AF65-F5344CB8AC3E}">
        <p14:creationId xmlns:p14="http://schemas.microsoft.com/office/powerpoint/2010/main" val="397662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42784" y="560197"/>
            <a:ext cx="11306431" cy="1325563"/>
          </a:xfrm>
        </p:spPr>
        <p:txBody>
          <a:bodyPr>
            <a:noAutofit/>
          </a:bodyPr>
          <a:lstStyle/>
          <a:p>
            <a:r>
              <a:rPr lang="en-US" sz="5400" dirty="0">
                <a:solidFill>
                  <a:schemeClr val="accent1"/>
                </a:solidFill>
              </a:rPr>
              <a:t>Some Illnesses that Require Booster Shots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76822" y="2402250"/>
            <a:ext cx="10257878" cy="3895553"/>
          </a:xfrm>
        </p:spPr>
        <p:txBody>
          <a:bodyPr numCol="1">
            <a:noAutofit/>
          </a:bodyPr>
          <a:lstStyle/>
          <a:p>
            <a:pPr marL="571500" indent="-571500">
              <a:buFont typeface="Arial" panose="020B0604020202020204" pitchFamily="34" charset="0"/>
              <a:buChar char="•"/>
            </a:pPr>
            <a:r>
              <a:rPr lang="en-US" sz="3600" dirty="0">
                <a:solidFill>
                  <a:srgbClr val="002060"/>
                </a:solidFill>
              </a:rPr>
              <a:t>Pneumonia</a:t>
            </a:r>
          </a:p>
          <a:p>
            <a:pPr marL="571500" indent="-571500">
              <a:buFont typeface="Arial" panose="020B0604020202020204" pitchFamily="34" charset="0"/>
              <a:buChar char="•"/>
            </a:pPr>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Tetanus</a:t>
            </a:r>
          </a:p>
          <a:p>
            <a:endParaRPr lang="en-US" sz="1600" dirty="0">
              <a:solidFill>
                <a:srgbClr val="002060"/>
              </a:solidFill>
            </a:endParaRPr>
          </a:p>
          <a:p>
            <a:pPr marL="571500" indent="-571500">
              <a:buFont typeface="Arial" panose="020B0604020202020204" pitchFamily="34" charset="0"/>
              <a:buChar char="•"/>
            </a:pPr>
            <a:r>
              <a:rPr lang="en-US" sz="3600" dirty="0">
                <a:solidFill>
                  <a:srgbClr val="002060"/>
                </a:solidFill>
              </a:rPr>
              <a:t>COVID-19</a:t>
            </a:r>
          </a:p>
          <a:p>
            <a:pPr marL="571500" indent="-571500">
              <a:buFont typeface="Arial" panose="020B0604020202020204" pitchFamily="34" charset="0"/>
              <a:buChar char="•"/>
            </a:pPr>
            <a:endParaRPr lang="en-US" sz="3600" dirty="0">
              <a:solidFill>
                <a:srgbClr val="002060"/>
              </a:solidFill>
            </a:endParaRPr>
          </a:p>
        </p:txBody>
      </p:sp>
      <p:pic>
        <p:nvPicPr>
          <p:cNvPr id="3" name="Picture 2">
            <a:extLst>
              <a:ext uri="{FF2B5EF4-FFF2-40B4-BE49-F238E27FC236}">
                <a16:creationId xmlns:a16="http://schemas.microsoft.com/office/drawing/2014/main" id="{A5A64EF0-2CD2-A2CF-E5D5-99EA9C429054}"/>
              </a:ext>
            </a:extLst>
          </p:cNvPr>
          <p:cNvPicPr>
            <a:picLocks noChangeAspect="1"/>
          </p:cNvPicPr>
          <p:nvPr/>
        </p:nvPicPr>
        <p:blipFill>
          <a:blip r:embed="rId3"/>
          <a:stretch>
            <a:fillRect/>
          </a:stretch>
        </p:blipFill>
        <p:spPr>
          <a:xfrm>
            <a:off x="5998692" y="1731878"/>
            <a:ext cx="5750523" cy="4849839"/>
          </a:xfrm>
          <a:prstGeom prst="rect">
            <a:avLst/>
          </a:prstGeom>
        </p:spPr>
      </p:pic>
    </p:spTree>
    <p:extLst>
      <p:ext uri="{BB962C8B-B14F-4D97-AF65-F5344CB8AC3E}">
        <p14:creationId xmlns:p14="http://schemas.microsoft.com/office/powerpoint/2010/main" val="338452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691421" y="2847271"/>
            <a:ext cx="10809157" cy="1705233"/>
          </a:xfrm>
        </p:spPr>
        <p:txBody>
          <a:bodyPr>
            <a:noAutofit/>
          </a:bodyPr>
          <a:lstStyle/>
          <a:p>
            <a:r>
              <a:rPr lang="en-US" sz="6600" dirty="0"/>
              <a:t>Getting Vaccinated</a:t>
            </a:r>
          </a:p>
        </p:txBody>
      </p:sp>
    </p:spTree>
    <p:extLst>
      <p:ext uri="{BB962C8B-B14F-4D97-AF65-F5344CB8AC3E}">
        <p14:creationId xmlns:p14="http://schemas.microsoft.com/office/powerpoint/2010/main" val="7274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latin typeface="Century Gothic"/>
              </a:rPr>
              <a:t>How to Get Vaccinated </a:t>
            </a:r>
            <a:endParaRPr lang="en-US" sz="5400" dirty="0">
              <a:solidFill>
                <a:schemeClr val="accent1"/>
              </a:solidFill>
            </a:endParaRP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825625"/>
            <a:ext cx="8333784" cy="4288304"/>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600" dirty="0">
                <a:solidFill>
                  <a:srgbClr val="002060"/>
                </a:solidFill>
              </a:rPr>
              <a:t>Contact your local Tribal clinic or IHS facility</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Visit a local pharmacy or clinic</a:t>
            </a:r>
          </a:p>
          <a:p>
            <a:pPr marL="457200" indent="-457200">
              <a:buFont typeface="Arial" panose="020B0604020202020204" pitchFamily="34" charset="0"/>
              <a:buChar char="•"/>
            </a:pPr>
            <a:endParaRPr lang="en-US" sz="1600" dirty="0">
              <a:solidFill>
                <a:srgbClr val="002060"/>
              </a:solidFill>
            </a:endParaRPr>
          </a:p>
          <a:p>
            <a:pPr marL="457200" indent="-457200">
              <a:buFont typeface="Arial" panose="020B0604020202020204" pitchFamily="34" charset="0"/>
              <a:buChar char="•"/>
            </a:pPr>
            <a:r>
              <a:rPr lang="en-US" sz="3600" dirty="0">
                <a:solidFill>
                  <a:srgbClr val="002060"/>
                </a:solidFill>
              </a:rPr>
              <a:t>Contact your state health department</a:t>
            </a:r>
          </a:p>
          <a:p>
            <a:pPr marL="457200" indent="-457200">
              <a:buFont typeface="Arial" panose="020B0604020202020204" pitchFamily="34" charset="0"/>
              <a:buChar char="•"/>
            </a:pPr>
            <a:endParaRPr lang="en-US" sz="1700" dirty="0">
              <a:solidFill>
                <a:srgbClr val="002060"/>
              </a:solidFill>
            </a:endParaRPr>
          </a:p>
          <a:p>
            <a:pPr marL="457200" indent="-457200">
              <a:buFont typeface="Arial" panose="020B0604020202020204" pitchFamily="34" charset="0"/>
              <a:buChar char="•"/>
            </a:pPr>
            <a:r>
              <a:rPr lang="en-US" sz="3600" dirty="0">
                <a:solidFill>
                  <a:srgbClr val="002060"/>
                </a:solidFill>
              </a:rPr>
              <a:t>Check local news outlets</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sp>
        <p:nvSpPr>
          <p:cNvPr id="6" name="Rectangle 5">
            <a:extLst>
              <a:ext uri="{FF2B5EF4-FFF2-40B4-BE49-F238E27FC236}">
                <a16:creationId xmlns:a16="http://schemas.microsoft.com/office/drawing/2014/main" id="{1FDEBC92-3B67-9317-9A10-00E0D56F5560}"/>
              </a:ext>
            </a:extLst>
          </p:cNvPr>
          <p:cNvSpPr/>
          <p:nvPr/>
        </p:nvSpPr>
        <p:spPr>
          <a:xfrm>
            <a:off x="7721600" y="2161201"/>
            <a:ext cx="4470400" cy="428830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noFill/>
          </a:ln>
          <a:effectLst>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A61D25F-4CD3-4804-252F-45893322B236}"/>
              </a:ext>
            </a:extLst>
          </p:cNvPr>
          <p:cNvPicPr>
            <a:picLocks noChangeAspect="1"/>
          </p:cNvPicPr>
          <p:nvPr/>
        </p:nvPicPr>
        <p:blipFill>
          <a:blip r:embed="rId3"/>
          <a:stretch>
            <a:fillRect/>
          </a:stretch>
        </p:blipFill>
        <p:spPr>
          <a:xfrm>
            <a:off x="7721599" y="1768410"/>
            <a:ext cx="4470401" cy="4708590"/>
          </a:xfrm>
          <a:prstGeom prst="rect">
            <a:avLst/>
          </a:prstGeom>
        </p:spPr>
      </p:pic>
    </p:spTree>
    <p:extLst>
      <p:ext uri="{BB962C8B-B14F-4D97-AF65-F5344CB8AC3E}">
        <p14:creationId xmlns:p14="http://schemas.microsoft.com/office/powerpoint/2010/main" val="256938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a:xfrm>
            <a:off x="469557" y="408495"/>
            <a:ext cx="11306431" cy="1325563"/>
          </a:xfrm>
        </p:spPr>
        <p:txBody>
          <a:bodyPr>
            <a:normAutofit/>
          </a:bodyPr>
          <a:lstStyle/>
          <a:p>
            <a:r>
              <a:rPr lang="en-US" sz="5400" dirty="0">
                <a:solidFill>
                  <a:schemeClr val="accent1"/>
                </a:solidFill>
              </a:rPr>
              <a:t>Getting Vaccinated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8" y="1825625"/>
            <a:ext cx="6135779" cy="3895553"/>
          </a:xfrm>
        </p:spPr>
        <p:txBody>
          <a:bodyPr>
            <a:normAutofit/>
          </a:bodyPr>
          <a:lstStyle/>
          <a:p>
            <a:pPr>
              <a:lnSpc>
                <a:spcPct val="100000"/>
              </a:lnSpc>
            </a:pPr>
            <a:r>
              <a:rPr lang="en-US" sz="3600" b="1" dirty="0">
                <a:solidFill>
                  <a:srgbClr val="002060"/>
                </a:solidFill>
              </a:rPr>
              <a:t>How to get vaccinated </a:t>
            </a:r>
          </a:p>
          <a:p>
            <a:pPr marL="571500" indent="-571500">
              <a:lnSpc>
                <a:spcPct val="100000"/>
              </a:lnSpc>
              <a:buFont typeface="Arial" panose="020B0604020202020204" pitchFamily="34" charset="0"/>
              <a:buChar char="•"/>
            </a:pPr>
            <a:r>
              <a:rPr lang="en-US" sz="3600" dirty="0">
                <a:solidFill>
                  <a:schemeClr val="accent5"/>
                </a:solidFill>
              </a:rPr>
              <a:t>Visit Vaccines.gov</a:t>
            </a:r>
          </a:p>
          <a:p>
            <a:pPr marL="571500" indent="-571500">
              <a:lnSpc>
                <a:spcPct val="100000"/>
              </a:lnSpc>
              <a:buFont typeface="Arial" panose="020B0604020202020204" pitchFamily="34" charset="0"/>
              <a:buChar char="•"/>
            </a:pPr>
            <a:endParaRPr lang="en-US" sz="1600" dirty="0">
              <a:solidFill>
                <a:schemeClr val="accent5"/>
              </a:solidFill>
            </a:endParaRPr>
          </a:p>
          <a:p>
            <a:pPr marL="571500" indent="-571500">
              <a:lnSpc>
                <a:spcPct val="100000"/>
              </a:lnSpc>
              <a:buFont typeface="Arial" panose="020B0604020202020204" pitchFamily="34" charset="0"/>
              <a:buChar char="•"/>
            </a:pPr>
            <a:r>
              <a:rPr lang="en-US" sz="3600" dirty="0">
                <a:solidFill>
                  <a:schemeClr val="accent5"/>
                </a:solidFill>
              </a:rPr>
              <a:t>Text your ZIP code to 438829 or call 1-800-232-0233.</a:t>
            </a:r>
            <a:endParaRPr lang="en-US" sz="3600" b="1" dirty="0">
              <a:solidFill>
                <a:schemeClr val="accent5"/>
              </a:solidFill>
            </a:endParaRPr>
          </a:p>
          <a:p>
            <a:pPr>
              <a:lnSpc>
                <a:spcPct val="100000"/>
              </a:lnSpc>
            </a:pPr>
            <a:endParaRPr lang="en-US" sz="3600" dirty="0">
              <a:solidFill>
                <a:schemeClr val="accent5"/>
              </a:solidFill>
            </a:endParaRPr>
          </a:p>
          <a:p>
            <a:pPr marL="571500" indent="-571500">
              <a:lnSpc>
                <a:spcPct val="100000"/>
              </a:lnSpc>
              <a:buFont typeface="Arial" panose="020B0604020202020204" pitchFamily="34" charset="0"/>
              <a:buChar char="•"/>
            </a:pPr>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8CBC364E-9855-99D9-35D5-FF0ED0617EB0}"/>
              </a:ext>
            </a:extLst>
          </p:cNvPr>
          <p:cNvPicPr>
            <a:picLocks noChangeAspect="1"/>
          </p:cNvPicPr>
          <p:nvPr/>
        </p:nvPicPr>
        <p:blipFill>
          <a:blip r:embed="rId3"/>
          <a:stretch>
            <a:fillRect/>
          </a:stretch>
        </p:blipFill>
        <p:spPr>
          <a:xfrm>
            <a:off x="7120784" y="1985834"/>
            <a:ext cx="4601658" cy="3575134"/>
          </a:xfrm>
          <a:prstGeom prst="rect">
            <a:avLst/>
          </a:prstGeom>
        </p:spPr>
      </p:pic>
      <p:sp>
        <p:nvSpPr>
          <p:cNvPr id="6" name="TextBox 5">
            <a:extLst>
              <a:ext uri="{FF2B5EF4-FFF2-40B4-BE49-F238E27FC236}">
                <a16:creationId xmlns:a16="http://schemas.microsoft.com/office/drawing/2014/main" id="{2560F570-17B6-1866-5AFD-C2E1F0501E74}"/>
              </a:ext>
            </a:extLst>
          </p:cNvPr>
          <p:cNvSpPr txBox="1"/>
          <p:nvPr/>
        </p:nvSpPr>
        <p:spPr>
          <a:xfrm>
            <a:off x="8220576" y="5628078"/>
            <a:ext cx="2776287" cy="369332"/>
          </a:xfrm>
          <a:prstGeom prst="rect">
            <a:avLst/>
          </a:prstGeom>
          <a:noFill/>
        </p:spPr>
        <p:txBody>
          <a:bodyPr wrap="square">
            <a:spAutoFit/>
          </a:bodyPr>
          <a:lstStyle/>
          <a:p>
            <a:r>
              <a:rPr lang="en-US" dirty="0">
                <a:solidFill>
                  <a:schemeClr val="bg1">
                    <a:lumMod val="50000"/>
                  </a:schemeClr>
                </a:solidFill>
              </a:rPr>
              <a:t>Source: Vaccines.gov</a:t>
            </a:r>
          </a:p>
        </p:txBody>
      </p:sp>
    </p:spTree>
    <p:extLst>
      <p:ext uri="{BB962C8B-B14F-4D97-AF65-F5344CB8AC3E}">
        <p14:creationId xmlns:p14="http://schemas.microsoft.com/office/powerpoint/2010/main" val="98662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Any Questions?</a:t>
            </a:r>
          </a:p>
        </p:txBody>
      </p:sp>
    </p:spTree>
    <p:extLst>
      <p:ext uri="{BB962C8B-B14F-4D97-AF65-F5344CB8AC3E}">
        <p14:creationId xmlns:p14="http://schemas.microsoft.com/office/powerpoint/2010/main" val="282590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rtlCol="0">
            <a:spAutoFit/>
          </a:bodyPr>
          <a:lstStyle/>
          <a:p>
            <a:pPr algn="ctr"/>
            <a:r>
              <a:rPr lang="en-US" sz="2800" b="1" dirty="0">
                <a:solidFill>
                  <a:schemeClr val="accent5"/>
                </a:solidFill>
              </a:rPr>
              <a:t>HEADSHOT HERE</a:t>
            </a:r>
          </a:p>
        </p:txBody>
      </p:sp>
    </p:spTree>
    <p:extLst>
      <p:ext uri="{BB962C8B-B14F-4D97-AF65-F5344CB8AC3E}">
        <p14:creationId xmlns:p14="http://schemas.microsoft.com/office/powerpoint/2010/main" val="127189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For More Information</a:t>
            </a:r>
          </a:p>
        </p:txBody>
      </p:sp>
    </p:spTree>
    <p:extLst>
      <p:ext uri="{BB962C8B-B14F-4D97-AF65-F5344CB8AC3E}">
        <p14:creationId xmlns:p14="http://schemas.microsoft.com/office/powerpoint/2010/main" val="317278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5EA8F-D6DC-5BD4-957F-8EF04D9CD734}"/>
              </a:ext>
            </a:extLst>
          </p:cNvPr>
          <p:cNvPicPr>
            <a:picLocks noChangeAspect="1"/>
          </p:cNvPicPr>
          <p:nvPr/>
        </p:nvPicPr>
        <p:blipFill>
          <a:blip r:embed="rId3"/>
          <a:stretch>
            <a:fillRect/>
          </a:stretch>
        </p:blipFill>
        <p:spPr>
          <a:xfrm>
            <a:off x="1" y="4419569"/>
            <a:ext cx="2686028" cy="2438431"/>
          </a:xfrm>
          <a:prstGeom prst="rect">
            <a:avLst/>
          </a:prstGeom>
        </p:spPr>
      </p:pic>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For More Vaccine Information</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2316480" y="1825625"/>
            <a:ext cx="9048206" cy="3895553"/>
          </a:xfrm>
        </p:spPr>
        <p:txBody>
          <a:bodyPr>
            <a:normAutofit/>
          </a:bodyPr>
          <a:lstStyle/>
          <a:p>
            <a:pPr>
              <a:lnSpc>
                <a:spcPct val="100000"/>
              </a:lnSpc>
            </a:pPr>
            <a:r>
              <a:rPr lang="en-US" sz="3200" b="1" dirty="0">
                <a:solidFill>
                  <a:srgbClr val="002060"/>
                </a:solidFill>
              </a:rPr>
              <a:t>Visit</a:t>
            </a:r>
            <a:r>
              <a:rPr lang="en-US" sz="3600" b="1" dirty="0">
                <a:solidFill>
                  <a:srgbClr val="002060"/>
                </a:solidFill>
              </a:rPr>
              <a:t> </a:t>
            </a:r>
          </a:p>
          <a:p>
            <a:pPr>
              <a:lnSpc>
                <a:spcPct val="100000"/>
              </a:lnSpc>
            </a:pPr>
            <a:r>
              <a:rPr lang="en-US" sz="3200" dirty="0">
                <a:solidFill>
                  <a:srgbClr val="002060"/>
                </a:solidFill>
                <a:hlinkClick r:id="rId4"/>
              </a:rPr>
              <a:t>www.IndianCountryECHO.org/VacciNative</a:t>
            </a:r>
            <a:r>
              <a:rPr lang="en-US" sz="3200" dirty="0">
                <a:solidFill>
                  <a:srgbClr val="002060"/>
                </a:solidFill>
              </a:rPr>
              <a:t> </a:t>
            </a:r>
          </a:p>
          <a:p>
            <a:endParaRPr lang="en-US" sz="3600" b="1"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p:txBody>
      </p:sp>
      <p:pic>
        <p:nvPicPr>
          <p:cNvPr id="3" name="Picture 2">
            <a:extLst>
              <a:ext uri="{FF2B5EF4-FFF2-40B4-BE49-F238E27FC236}">
                <a16:creationId xmlns:a16="http://schemas.microsoft.com/office/drawing/2014/main" id="{F5534D05-BBE8-D35B-B118-0CA68E78A778}"/>
              </a:ext>
            </a:extLst>
          </p:cNvPr>
          <p:cNvPicPr>
            <a:picLocks noChangeAspect="1"/>
          </p:cNvPicPr>
          <p:nvPr/>
        </p:nvPicPr>
        <p:blipFill>
          <a:blip r:embed="rId5"/>
          <a:stretch>
            <a:fillRect/>
          </a:stretch>
        </p:blipFill>
        <p:spPr>
          <a:xfrm>
            <a:off x="0" y="2925251"/>
            <a:ext cx="2686028" cy="39122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5879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B5A7CC-CB6C-82D8-AD6B-D2DA6E585B04}"/>
              </a:ext>
            </a:extLst>
          </p:cNvPr>
          <p:cNvSpPr>
            <a:spLocks noGrp="1"/>
          </p:cNvSpPr>
          <p:nvPr>
            <p:ph type="title"/>
          </p:nvPr>
        </p:nvSpPr>
        <p:spPr>
          <a:xfrm>
            <a:off x="5705856" y="2254326"/>
            <a:ext cx="6178279" cy="1200907"/>
          </a:xfrm>
        </p:spPr>
        <p:txBody>
          <a:bodyPr anchor="ctr">
            <a:normAutofit/>
          </a:bodyPr>
          <a:lstStyle/>
          <a:p>
            <a:r>
              <a:rPr lang="en-US" dirty="0"/>
              <a:t>Your Presenter</a:t>
            </a:r>
          </a:p>
        </p:txBody>
      </p:sp>
      <p:sp>
        <p:nvSpPr>
          <p:cNvPr id="5" name="Text Placeholder 4">
            <a:extLst>
              <a:ext uri="{FF2B5EF4-FFF2-40B4-BE49-F238E27FC236}">
                <a16:creationId xmlns:a16="http://schemas.microsoft.com/office/drawing/2014/main" id="{68F51F17-C054-A08C-87EE-7907A28A5860}"/>
              </a:ext>
            </a:extLst>
          </p:cNvPr>
          <p:cNvSpPr>
            <a:spLocks noGrp="1"/>
          </p:cNvSpPr>
          <p:nvPr>
            <p:ph type="body" idx="1"/>
          </p:nvPr>
        </p:nvSpPr>
        <p:spPr>
          <a:xfrm>
            <a:off x="5459847" y="3429000"/>
            <a:ext cx="6670295" cy="1532483"/>
          </a:xfrm>
        </p:spPr>
        <p:txBody>
          <a:bodyPr>
            <a:normAutofit lnSpcReduction="10000"/>
          </a:bodyPr>
          <a:lstStyle/>
          <a:p>
            <a:pPr>
              <a:lnSpc>
                <a:spcPct val="100000"/>
              </a:lnSpc>
            </a:pPr>
            <a:r>
              <a:rPr lang="en-US" dirty="0"/>
              <a:t>Title</a:t>
            </a:r>
          </a:p>
          <a:p>
            <a:pPr>
              <a:lnSpc>
                <a:spcPct val="100000"/>
              </a:lnSpc>
            </a:pPr>
            <a:r>
              <a:rPr lang="en-US" dirty="0"/>
              <a:t>Organization</a:t>
            </a:r>
          </a:p>
          <a:p>
            <a:pPr>
              <a:lnSpc>
                <a:spcPct val="100000"/>
              </a:lnSpc>
            </a:pPr>
            <a:r>
              <a:rPr lang="en-US" dirty="0"/>
              <a:t>Email Address</a:t>
            </a:r>
          </a:p>
        </p:txBody>
      </p:sp>
      <p:sp>
        <p:nvSpPr>
          <p:cNvPr id="2" name="Oval 1">
            <a:extLst>
              <a:ext uri="{FF2B5EF4-FFF2-40B4-BE49-F238E27FC236}">
                <a16:creationId xmlns:a16="http://schemas.microsoft.com/office/drawing/2014/main" id="{4AFE2AEE-44E2-B6D1-1A56-C9A7B7AF7F3F}"/>
              </a:ext>
            </a:extLst>
          </p:cNvPr>
          <p:cNvSpPr/>
          <p:nvPr/>
        </p:nvSpPr>
        <p:spPr>
          <a:xfrm>
            <a:off x="1634306" y="2326236"/>
            <a:ext cx="2632364" cy="2646490"/>
          </a:xfrm>
          <a:prstGeom prst="ellipse">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A7F2DCCA-7D4D-6D9B-BEB3-EAE3B31C07EE}"/>
              </a:ext>
            </a:extLst>
          </p:cNvPr>
          <p:cNvSpPr txBox="1"/>
          <p:nvPr/>
        </p:nvSpPr>
        <p:spPr>
          <a:xfrm>
            <a:off x="1842654" y="3172428"/>
            <a:ext cx="2198255" cy="954107"/>
          </a:xfrm>
          <a:prstGeom prst="rect">
            <a:avLst/>
          </a:prstGeom>
          <a:noFill/>
        </p:spPr>
        <p:txBody>
          <a:bodyPr wrap="square" rtlCol="0">
            <a:spAutoFit/>
          </a:bodyPr>
          <a:lstStyle/>
          <a:p>
            <a:pPr algn="ctr"/>
            <a:r>
              <a:rPr lang="en-US" sz="2800" b="1" dirty="0">
                <a:solidFill>
                  <a:schemeClr val="accent5"/>
                </a:solidFill>
              </a:rPr>
              <a:t>HEADSHOT HERE</a:t>
            </a:r>
          </a:p>
        </p:txBody>
      </p:sp>
    </p:spTree>
    <p:extLst>
      <p:ext uri="{BB962C8B-B14F-4D97-AF65-F5344CB8AC3E}">
        <p14:creationId xmlns:p14="http://schemas.microsoft.com/office/powerpoint/2010/main" val="48610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2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t>Presentation Overview</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738377" y="1690688"/>
            <a:ext cx="9670218" cy="3895553"/>
          </a:xfrm>
        </p:spPr>
        <p:txBody>
          <a:bodyPr>
            <a:noAutofit/>
          </a:bodyPr>
          <a:lstStyle/>
          <a:p>
            <a:pPr marL="514350" indent="-514350">
              <a:buFont typeface="+mj-lt"/>
              <a:buAutoNum type="arabicPeriod"/>
            </a:pPr>
            <a:r>
              <a:rPr lang="en-US" sz="3600" b="1" dirty="0"/>
              <a:t>How vaccines work</a:t>
            </a:r>
          </a:p>
          <a:p>
            <a:pPr marL="514350" indent="-514350">
              <a:buFont typeface="+mj-lt"/>
              <a:buAutoNum type="arabicPeriod"/>
            </a:pPr>
            <a:r>
              <a:rPr lang="en-US" sz="3600" b="1" dirty="0"/>
              <a:t>What a vaccine series is</a:t>
            </a:r>
          </a:p>
          <a:p>
            <a:pPr marL="514350" indent="-514350">
              <a:buFont typeface="+mj-lt"/>
              <a:buAutoNum type="arabicPeriod"/>
            </a:pPr>
            <a:r>
              <a:rPr lang="en-US" sz="3600" b="1" dirty="0"/>
              <a:t>What booster shots are</a:t>
            </a:r>
          </a:p>
          <a:p>
            <a:pPr marL="514350" indent="-514350">
              <a:buFont typeface="+mj-lt"/>
              <a:buAutoNum type="arabicPeriod"/>
            </a:pPr>
            <a:r>
              <a:rPr lang="en-US" sz="3600" b="1" dirty="0"/>
              <a:t>Where to get vaccinated</a:t>
            </a:r>
          </a:p>
        </p:txBody>
      </p:sp>
      <p:pic>
        <p:nvPicPr>
          <p:cNvPr id="3" name="Picture 2">
            <a:extLst>
              <a:ext uri="{FF2B5EF4-FFF2-40B4-BE49-F238E27FC236}">
                <a16:creationId xmlns:a16="http://schemas.microsoft.com/office/drawing/2014/main" id="{7751948A-6004-4E2D-3B53-D04E88ECFCCB}"/>
              </a:ext>
            </a:extLst>
          </p:cNvPr>
          <p:cNvPicPr>
            <a:picLocks noChangeAspect="1"/>
          </p:cNvPicPr>
          <p:nvPr/>
        </p:nvPicPr>
        <p:blipFill>
          <a:blip r:embed="rId3"/>
          <a:stretch>
            <a:fillRect/>
          </a:stretch>
        </p:blipFill>
        <p:spPr>
          <a:xfrm>
            <a:off x="8553450" y="2115747"/>
            <a:ext cx="3638550"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553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How Vaccines Work</a:t>
            </a:r>
          </a:p>
        </p:txBody>
      </p:sp>
    </p:spTree>
    <p:extLst>
      <p:ext uri="{BB962C8B-B14F-4D97-AF65-F5344CB8AC3E}">
        <p14:creationId xmlns:p14="http://schemas.microsoft.com/office/powerpoint/2010/main" val="107995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latin typeface="Century Gothic"/>
              </a:rPr>
              <a:t>How Vaccines Work</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3771900" y="1543571"/>
            <a:ext cx="8329765" cy="5700712"/>
          </a:xfrm>
        </p:spPr>
        <p:txBody>
          <a:bodyPr vert="horz" lIns="91440" tIns="45720" rIns="91440" bIns="45720" rtlCol="0" anchor="t">
            <a:normAutofit/>
          </a:bodyPr>
          <a:lstStyle/>
          <a:p>
            <a:pPr marL="457200" indent="-457200">
              <a:lnSpc>
                <a:spcPct val="100000"/>
              </a:lnSpc>
              <a:buFont typeface="Arial" panose="020B0604020202020204" pitchFamily="34" charset="0"/>
              <a:buChar char="•"/>
            </a:pPr>
            <a:r>
              <a:rPr lang="en-US" sz="3600" dirty="0">
                <a:solidFill>
                  <a:srgbClr val="002060"/>
                </a:solidFill>
              </a:rPr>
              <a:t>We all have warrior cells that protect us from illnesses</a:t>
            </a:r>
          </a:p>
          <a:p>
            <a:pPr marL="571500" indent="-571500">
              <a:buFont typeface="Arial" panose="020B0604020202020204" pitchFamily="34" charset="0"/>
              <a:buChar char="•"/>
            </a:pPr>
            <a:endParaRPr lang="en-US" sz="500" dirty="0"/>
          </a:p>
          <a:p>
            <a:pPr marL="457200" indent="-457200">
              <a:buFont typeface="Arial" panose="020B0604020202020204" pitchFamily="34" charset="0"/>
              <a:buChar char="•"/>
            </a:pPr>
            <a:r>
              <a:rPr lang="en-US" sz="3600" dirty="0">
                <a:solidFill>
                  <a:srgbClr val="002060"/>
                </a:solidFill>
              </a:rPr>
              <a:t>For example, the flu vaccine tells our warrior cells how to recognize and fight flu </a:t>
            </a:r>
          </a:p>
          <a:p>
            <a:pPr marL="457200" indent="-457200">
              <a:buFont typeface="Arial" panose="020B0604020202020204" pitchFamily="34" charset="0"/>
              <a:buChar char="•"/>
            </a:pPr>
            <a:endParaRPr lang="en-US" sz="500" dirty="0">
              <a:solidFill>
                <a:srgbClr val="002060"/>
              </a:solidFill>
            </a:endParaRPr>
          </a:p>
          <a:p>
            <a:pPr marL="457200" indent="-457200">
              <a:buFont typeface="Arial" panose="020B0604020202020204" pitchFamily="34" charset="0"/>
              <a:buChar char="•"/>
            </a:pPr>
            <a:r>
              <a:rPr lang="en-US" sz="3600" dirty="0">
                <a:solidFill>
                  <a:srgbClr val="002060"/>
                </a:solidFill>
              </a:rPr>
              <a:t>Certain illnesses require more than one shot so our warrior cells can more fully protect us from illness </a:t>
            </a:r>
          </a:p>
          <a:p>
            <a:endParaRPr lang="en-US" sz="3600" dirty="0">
              <a:solidFill>
                <a:srgbClr val="002060"/>
              </a:solidFill>
            </a:endParaRPr>
          </a:p>
          <a:p>
            <a:endParaRPr lang="en-US" sz="3600" dirty="0"/>
          </a:p>
          <a:p>
            <a:pPr marL="571500" indent="-571500">
              <a:buFont typeface="Arial" panose="020B0604020202020204" pitchFamily="34" charset="0"/>
              <a:buChar char="•"/>
            </a:pPr>
            <a:endParaRPr lang="en-US" sz="3600" dirty="0"/>
          </a:p>
          <a:p>
            <a:pPr marL="457200" indent="-457200">
              <a:buFont typeface="Arial" panose="020B0604020202020204" pitchFamily="34" charset="0"/>
              <a:buChar char="•"/>
            </a:pPr>
            <a:endParaRPr lang="en-US" dirty="0"/>
          </a:p>
          <a:p>
            <a:endParaRPr lang="en-US" dirty="0"/>
          </a:p>
        </p:txBody>
      </p:sp>
      <p:pic>
        <p:nvPicPr>
          <p:cNvPr id="3" name="Picture 2">
            <a:extLst>
              <a:ext uri="{FF2B5EF4-FFF2-40B4-BE49-F238E27FC236}">
                <a16:creationId xmlns:a16="http://schemas.microsoft.com/office/drawing/2014/main" id="{FCD8EF13-3C95-3062-4B93-CD97DF54AD69}"/>
              </a:ext>
            </a:extLst>
          </p:cNvPr>
          <p:cNvPicPr>
            <a:picLocks noChangeAspect="1"/>
          </p:cNvPicPr>
          <p:nvPr/>
        </p:nvPicPr>
        <p:blipFill>
          <a:blip r:embed="rId3"/>
          <a:stretch>
            <a:fillRect/>
          </a:stretch>
        </p:blipFill>
        <p:spPr>
          <a:xfrm>
            <a:off x="-14990" y="1929855"/>
            <a:ext cx="3786890" cy="4928145"/>
          </a:xfrm>
          <a:prstGeom prst="rect">
            <a:avLst/>
          </a:prstGeom>
        </p:spPr>
      </p:pic>
    </p:spTree>
    <p:extLst>
      <p:ext uri="{BB962C8B-B14F-4D97-AF65-F5344CB8AC3E}">
        <p14:creationId xmlns:p14="http://schemas.microsoft.com/office/powerpoint/2010/main" val="412097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E407-DA90-9678-A944-C0B0F24CA448}"/>
              </a:ext>
            </a:extLst>
          </p:cNvPr>
          <p:cNvSpPr>
            <a:spLocks noGrp="1"/>
          </p:cNvSpPr>
          <p:nvPr>
            <p:ph type="title"/>
          </p:nvPr>
        </p:nvSpPr>
        <p:spPr>
          <a:xfrm>
            <a:off x="838200" y="2847271"/>
            <a:ext cx="10515600" cy="1705233"/>
          </a:xfrm>
        </p:spPr>
        <p:txBody>
          <a:bodyPr>
            <a:normAutofit/>
          </a:bodyPr>
          <a:lstStyle/>
          <a:p>
            <a:r>
              <a:rPr lang="en-US" sz="6600" dirty="0"/>
              <a:t>Vaccine Series</a:t>
            </a:r>
          </a:p>
        </p:txBody>
      </p:sp>
    </p:spTree>
    <p:extLst>
      <p:ext uri="{BB962C8B-B14F-4D97-AF65-F5344CB8AC3E}">
        <p14:creationId xmlns:p14="http://schemas.microsoft.com/office/powerpoint/2010/main" val="384124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Vaccine Series</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469557" y="1690688"/>
            <a:ext cx="10395667" cy="4541615"/>
          </a:xfrm>
        </p:spPr>
        <p:txBody>
          <a:bodyPr>
            <a:normAutofit/>
          </a:bodyPr>
          <a:lstStyle/>
          <a:p>
            <a:pPr>
              <a:lnSpc>
                <a:spcPct val="100000"/>
              </a:lnSpc>
            </a:pPr>
            <a:r>
              <a:rPr lang="en-US" sz="3600" b="1" dirty="0">
                <a:solidFill>
                  <a:srgbClr val="002060"/>
                </a:solidFill>
              </a:rPr>
              <a:t>Require more than one shot </a:t>
            </a:r>
            <a:r>
              <a:rPr lang="en-US" sz="3600" b="1" i="1" dirty="0">
                <a:solidFill>
                  <a:srgbClr val="002060"/>
                </a:solidFill>
              </a:rPr>
              <a:t>within a certain timeframe </a:t>
            </a:r>
          </a:p>
          <a:p>
            <a:pPr>
              <a:lnSpc>
                <a:spcPct val="100000"/>
              </a:lnSpc>
            </a:pPr>
            <a:endParaRPr lang="en-US" sz="1600" dirty="0">
              <a:solidFill>
                <a:srgbClr val="002060"/>
              </a:solidFill>
            </a:endParaRPr>
          </a:p>
          <a:p>
            <a:pPr>
              <a:lnSpc>
                <a:spcPct val="100000"/>
              </a:lnSpc>
            </a:pPr>
            <a:r>
              <a:rPr lang="en-US" sz="3600" b="1" dirty="0">
                <a:solidFill>
                  <a:srgbClr val="002060"/>
                </a:solidFill>
              </a:rPr>
              <a:t>Examples of vaccine series include:</a:t>
            </a:r>
          </a:p>
          <a:p>
            <a:pPr marL="1143000" lvl="1" indent="-457200">
              <a:lnSpc>
                <a:spcPct val="120000"/>
              </a:lnSpc>
            </a:pPr>
            <a:r>
              <a:rPr lang="en-US" sz="3600" dirty="0">
                <a:solidFill>
                  <a:schemeClr val="accent5"/>
                </a:solidFill>
              </a:rPr>
              <a:t>Shingles                    </a:t>
            </a:r>
            <a:r>
              <a:rPr lang="en-US" sz="3200" dirty="0">
                <a:solidFill>
                  <a:schemeClr val="accent5"/>
                </a:solidFill>
              </a:rPr>
              <a:t>•</a:t>
            </a:r>
            <a:r>
              <a:rPr lang="en-US" sz="3600" dirty="0">
                <a:solidFill>
                  <a:schemeClr val="accent5"/>
                </a:solidFill>
              </a:rPr>
              <a:t> Hepatitis A and B</a:t>
            </a:r>
          </a:p>
          <a:p>
            <a:pPr marL="1143000" lvl="1" indent="-457200">
              <a:lnSpc>
                <a:spcPct val="120000"/>
              </a:lnSpc>
            </a:pPr>
            <a:r>
              <a:rPr lang="en-US" sz="3600" dirty="0">
                <a:solidFill>
                  <a:schemeClr val="accent5"/>
                </a:solidFill>
              </a:rPr>
              <a:t>HPV                           </a:t>
            </a:r>
            <a:r>
              <a:rPr lang="en-US" sz="3200" dirty="0">
                <a:solidFill>
                  <a:schemeClr val="accent5"/>
                </a:solidFill>
              </a:rPr>
              <a:t>•</a:t>
            </a:r>
            <a:r>
              <a:rPr lang="en-US" sz="3600" dirty="0">
                <a:solidFill>
                  <a:schemeClr val="accent5"/>
                </a:solidFill>
              </a:rPr>
              <a:t> Meningitis</a:t>
            </a:r>
          </a:p>
          <a:p>
            <a:pPr marL="1143000" lvl="1" indent="-457200">
              <a:lnSpc>
                <a:spcPct val="120000"/>
              </a:lnSpc>
            </a:pPr>
            <a:endParaRPr lang="en-US" sz="3600" dirty="0">
              <a:solidFill>
                <a:schemeClr val="accent5"/>
              </a:solidFill>
            </a:endParaRPr>
          </a:p>
          <a:p>
            <a:endParaRPr lang="en-US" sz="3600" dirty="0"/>
          </a:p>
          <a:p>
            <a:pPr marL="457200" indent="-4572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671CFFA-E457-2039-30DA-46889FCEABC0}"/>
              </a:ext>
            </a:extLst>
          </p:cNvPr>
          <p:cNvPicPr>
            <a:picLocks noChangeAspect="1"/>
          </p:cNvPicPr>
          <p:nvPr/>
        </p:nvPicPr>
        <p:blipFill rotWithShape="1">
          <a:blip r:embed="rId3"/>
          <a:srcRect l="6344" r="57581" b="59992"/>
          <a:stretch/>
        </p:blipFill>
        <p:spPr>
          <a:xfrm>
            <a:off x="986343" y="3950822"/>
            <a:ext cx="680865" cy="661818"/>
          </a:xfrm>
          <a:prstGeom prst="rect">
            <a:avLst/>
          </a:prstGeom>
        </p:spPr>
      </p:pic>
      <p:pic>
        <p:nvPicPr>
          <p:cNvPr id="7" name="Picture 6">
            <a:extLst>
              <a:ext uri="{FF2B5EF4-FFF2-40B4-BE49-F238E27FC236}">
                <a16:creationId xmlns:a16="http://schemas.microsoft.com/office/drawing/2014/main" id="{BB93AB99-C65B-0DB2-CEF0-926C8D00DCD2}"/>
              </a:ext>
            </a:extLst>
          </p:cNvPr>
          <p:cNvPicPr>
            <a:picLocks noChangeAspect="1"/>
          </p:cNvPicPr>
          <p:nvPr/>
        </p:nvPicPr>
        <p:blipFill rotWithShape="1">
          <a:blip r:embed="rId3"/>
          <a:srcRect l="59033" t="2005" r="5229" b="62116"/>
          <a:stretch/>
        </p:blipFill>
        <p:spPr>
          <a:xfrm>
            <a:off x="986343" y="4693664"/>
            <a:ext cx="680865" cy="599106"/>
          </a:xfrm>
          <a:prstGeom prst="rect">
            <a:avLst/>
          </a:prstGeom>
        </p:spPr>
      </p:pic>
      <p:pic>
        <p:nvPicPr>
          <p:cNvPr id="9" name="Picture 8">
            <a:extLst>
              <a:ext uri="{FF2B5EF4-FFF2-40B4-BE49-F238E27FC236}">
                <a16:creationId xmlns:a16="http://schemas.microsoft.com/office/drawing/2014/main" id="{EF30F66B-85F8-C6AA-083E-0B15E59DC644}"/>
              </a:ext>
            </a:extLst>
          </p:cNvPr>
          <p:cNvPicPr>
            <a:picLocks noChangeAspect="1"/>
          </p:cNvPicPr>
          <p:nvPr/>
        </p:nvPicPr>
        <p:blipFill rotWithShape="1">
          <a:blip r:embed="rId3"/>
          <a:srcRect l="5435" t="48327" r="59124" b="10898"/>
          <a:stretch/>
        </p:blipFill>
        <p:spPr>
          <a:xfrm>
            <a:off x="5667390" y="3938437"/>
            <a:ext cx="680865" cy="686587"/>
          </a:xfrm>
          <a:prstGeom prst="rect">
            <a:avLst/>
          </a:prstGeom>
        </p:spPr>
      </p:pic>
      <p:pic>
        <p:nvPicPr>
          <p:cNvPr id="11" name="Picture 10">
            <a:extLst>
              <a:ext uri="{FF2B5EF4-FFF2-40B4-BE49-F238E27FC236}">
                <a16:creationId xmlns:a16="http://schemas.microsoft.com/office/drawing/2014/main" id="{847C44E3-AFAA-D9C5-FB01-48738E96C09F}"/>
              </a:ext>
            </a:extLst>
          </p:cNvPr>
          <p:cNvPicPr>
            <a:picLocks noChangeAspect="1"/>
          </p:cNvPicPr>
          <p:nvPr/>
        </p:nvPicPr>
        <p:blipFill rotWithShape="1">
          <a:blip r:embed="rId3"/>
          <a:srcRect l="57843" t="49562" r="6419" b="11023"/>
          <a:stretch/>
        </p:blipFill>
        <p:spPr>
          <a:xfrm>
            <a:off x="5675106" y="4693664"/>
            <a:ext cx="684640" cy="661819"/>
          </a:xfrm>
          <a:prstGeom prst="rect">
            <a:avLst/>
          </a:prstGeom>
        </p:spPr>
      </p:pic>
    </p:spTree>
    <p:extLst>
      <p:ext uri="{BB962C8B-B14F-4D97-AF65-F5344CB8AC3E}">
        <p14:creationId xmlns:p14="http://schemas.microsoft.com/office/powerpoint/2010/main" val="2832928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7BB06-AF29-831F-EF94-F5D68778109E}"/>
              </a:ext>
            </a:extLst>
          </p:cNvPr>
          <p:cNvSpPr>
            <a:spLocks noGrp="1"/>
          </p:cNvSpPr>
          <p:nvPr>
            <p:ph type="title"/>
          </p:nvPr>
        </p:nvSpPr>
        <p:spPr/>
        <p:txBody>
          <a:bodyPr>
            <a:normAutofit/>
          </a:bodyPr>
          <a:lstStyle/>
          <a:p>
            <a:r>
              <a:rPr lang="en-US" sz="5400" dirty="0">
                <a:solidFill>
                  <a:schemeClr val="accent1"/>
                </a:solidFill>
              </a:rPr>
              <a:t>How Vaccine Series Works </a:t>
            </a:r>
          </a:p>
        </p:txBody>
      </p:sp>
      <p:sp>
        <p:nvSpPr>
          <p:cNvPr id="5" name="Content Placeholder 4">
            <a:extLst>
              <a:ext uri="{FF2B5EF4-FFF2-40B4-BE49-F238E27FC236}">
                <a16:creationId xmlns:a16="http://schemas.microsoft.com/office/drawing/2014/main" id="{E9B77EFA-C8A5-DB04-1139-649350932064}"/>
              </a:ext>
            </a:extLst>
          </p:cNvPr>
          <p:cNvSpPr>
            <a:spLocks noGrp="1"/>
          </p:cNvSpPr>
          <p:nvPr>
            <p:ph sz="half" idx="1"/>
          </p:nvPr>
        </p:nvSpPr>
        <p:spPr>
          <a:xfrm>
            <a:off x="682917" y="1690688"/>
            <a:ext cx="10632783" cy="3895553"/>
          </a:xfrm>
        </p:spPr>
        <p:txBody>
          <a:bodyPr>
            <a:noAutofit/>
          </a:bodyPr>
          <a:lstStyle/>
          <a:p>
            <a:r>
              <a:rPr lang="en-US" sz="3600" b="1" dirty="0">
                <a:solidFill>
                  <a:srgbClr val="002060"/>
                </a:solidFill>
              </a:rPr>
              <a:t>Each shot in a vaccine series:</a:t>
            </a:r>
          </a:p>
          <a:p>
            <a:pPr marL="571500" indent="-571500">
              <a:buFont typeface="Arial" panose="020B0604020202020204" pitchFamily="34" charset="0"/>
              <a:buChar char="•"/>
            </a:pPr>
            <a:r>
              <a:rPr lang="en-US" sz="3600" dirty="0">
                <a:solidFill>
                  <a:schemeClr val="accent5"/>
                </a:solidFill>
              </a:rPr>
              <a:t>Provides a piece of information your warrior cells need to defend you</a:t>
            </a:r>
          </a:p>
          <a:p>
            <a:pPr marL="571500" indent="-571500">
              <a:buFont typeface="Arial" panose="020B0604020202020204" pitchFamily="34" charset="0"/>
              <a:buChar char="•"/>
            </a:pPr>
            <a:r>
              <a:rPr lang="en-US" sz="3600" dirty="0">
                <a:solidFill>
                  <a:schemeClr val="accent5"/>
                </a:solidFill>
              </a:rPr>
              <a:t>Helps your body recruit more warrior cells</a:t>
            </a:r>
          </a:p>
          <a:p>
            <a:endParaRPr lang="en-US" sz="400" dirty="0">
              <a:solidFill>
                <a:srgbClr val="002060"/>
              </a:solidFill>
            </a:endParaRPr>
          </a:p>
          <a:p>
            <a:r>
              <a:rPr lang="en-US" sz="3600" b="1" dirty="0">
                <a:solidFill>
                  <a:srgbClr val="002060"/>
                </a:solidFill>
              </a:rPr>
              <a:t>Once complete, you will have more warrior cells that can more fully protect you from disease</a:t>
            </a:r>
          </a:p>
        </p:txBody>
      </p:sp>
    </p:spTree>
    <p:extLst>
      <p:ext uri="{BB962C8B-B14F-4D97-AF65-F5344CB8AC3E}">
        <p14:creationId xmlns:p14="http://schemas.microsoft.com/office/powerpoint/2010/main" val="289650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923-E8CC-103E-E0A7-D8EAD976F5F3}"/>
              </a:ext>
            </a:extLst>
          </p:cNvPr>
          <p:cNvPicPr>
            <a:picLocks noChangeAspect="1"/>
          </p:cNvPicPr>
          <p:nvPr/>
        </p:nvPicPr>
        <p:blipFill>
          <a:blip r:embed="rId3"/>
          <a:stretch>
            <a:fillRect/>
          </a:stretch>
        </p:blipFill>
        <p:spPr>
          <a:xfrm rot="16200000">
            <a:off x="2582093" y="-2582094"/>
            <a:ext cx="7027817" cy="12192001"/>
          </a:xfrm>
          <a:prstGeom prst="rect">
            <a:avLst/>
          </a:prstGeom>
        </p:spPr>
      </p:pic>
      <p:sp>
        <p:nvSpPr>
          <p:cNvPr id="3" name="Content Placeholder 2">
            <a:extLst>
              <a:ext uri="{FF2B5EF4-FFF2-40B4-BE49-F238E27FC236}">
                <a16:creationId xmlns:a16="http://schemas.microsoft.com/office/drawing/2014/main" id="{F5E187B3-4AC7-DA53-8E4E-08C34F611B9E}"/>
              </a:ext>
            </a:extLst>
          </p:cNvPr>
          <p:cNvSpPr>
            <a:spLocks noGrp="1"/>
          </p:cNvSpPr>
          <p:nvPr>
            <p:ph sz="half" idx="1"/>
          </p:nvPr>
        </p:nvSpPr>
        <p:spPr>
          <a:xfrm>
            <a:off x="880097" y="914399"/>
            <a:ext cx="8503746" cy="5543551"/>
          </a:xfrm>
        </p:spPr>
        <p:txBody>
          <a:bodyPr>
            <a:normAutofit fontScale="70000" lnSpcReduction="20000"/>
          </a:bodyPr>
          <a:lstStyle/>
          <a:p>
            <a:pPr>
              <a:lnSpc>
                <a:spcPct val="120000"/>
              </a:lnSpc>
            </a:pPr>
            <a:r>
              <a:rPr lang="en-US" sz="4800" b="1" i="1" dirty="0"/>
              <a:t>”Think of each shot in a vaccine series as being just one part. The number of shots you need to be protected can depend on your age and other factors. To be better protected, work with your healthcare team to schedule every shot you need.”</a:t>
            </a:r>
          </a:p>
          <a:p>
            <a:endParaRPr lang="en-US" sz="4800" b="1" i="1" dirty="0"/>
          </a:p>
          <a:p>
            <a:pPr algn="r">
              <a:lnSpc>
                <a:spcPct val="120000"/>
              </a:lnSpc>
            </a:pPr>
            <a:r>
              <a:rPr lang="en-US" sz="4000" dirty="0"/>
              <a:t>– Dr. Kali Dale, </a:t>
            </a:r>
            <a:r>
              <a:rPr lang="en-US" sz="4000" dirty="0" err="1"/>
              <a:t>PhD|White</a:t>
            </a:r>
            <a:r>
              <a:rPr lang="en-US" sz="4000" dirty="0"/>
              <a:t> Earth Ojibwe I Researcher</a:t>
            </a:r>
          </a:p>
        </p:txBody>
      </p:sp>
      <p:pic>
        <p:nvPicPr>
          <p:cNvPr id="4" name="Picture 3">
            <a:extLst>
              <a:ext uri="{FF2B5EF4-FFF2-40B4-BE49-F238E27FC236}">
                <a16:creationId xmlns:a16="http://schemas.microsoft.com/office/drawing/2014/main" id="{C61E9CA3-6338-AC11-F129-4A5A27365ADC}"/>
              </a:ext>
            </a:extLst>
          </p:cNvPr>
          <p:cNvPicPr>
            <a:picLocks noChangeAspect="1"/>
          </p:cNvPicPr>
          <p:nvPr/>
        </p:nvPicPr>
        <p:blipFill rotWithShape="1">
          <a:blip r:embed="rId4"/>
          <a:srcRect l="32205" t="7068" b="50528"/>
          <a:stretch/>
        </p:blipFill>
        <p:spPr>
          <a:xfrm>
            <a:off x="9479369" y="3124200"/>
            <a:ext cx="2400543" cy="3333750"/>
          </a:xfrm>
          <a:prstGeom prst="ellipse">
            <a:avLst/>
          </a:prstGeom>
          <a:ln>
            <a:noFill/>
          </a:ln>
          <a:effectLst>
            <a:softEdge rad="112500"/>
          </a:effectLst>
        </p:spPr>
      </p:pic>
    </p:spTree>
    <p:extLst>
      <p:ext uri="{BB962C8B-B14F-4D97-AF65-F5344CB8AC3E}">
        <p14:creationId xmlns:p14="http://schemas.microsoft.com/office/powerpoint/2010/main" val="3159390706"/>
      </p:ext>
    </p:extLst>
  </p:cSld>
  <p:clrMapOvr>
    <a:masterClrMapping/>
  </p:clrMapOvr>
</p:sld>
</file>

<file path=ppt/theme/theme1.xml><?xml version="1.0" encoding="utf-8"?>
<a:theme xmlns:a="http://schemas.openxmlformats.org/drawingml/2006/main" name="Office Theme">
  <a:themeElements>
    <a:clrScheme name="NPAIHB_NacciNative">
      <a:dk1>
        <a:srgbClr val="1C374A"/>
      </a:dk1>
      <a:lt1>
        <a:srgbClr val="FFFFFF"/>
      </a:lt1>
      <a:dk2>
        <a:srgbClr val="70AAB4"/>
      </a:dk2>
      <a:lt2>
        <a:srgbClr val="EAF6F6"/>
      </a:lt2>
      <a:accent1>
        <a:srgbClr val="01444A"/>
      </a:accent1>
      <a:accent2>
        <a:srgbClr val="B0502C"/>
      </a:accent2>
      <a:accent3>
        <a:srgbClr val="017E91"/>
      </a:accent3>
      <a:accent4>
        <a:srgbClr val="838F37"/>
      </a:accent4>
      <a:accent5>
        <a:srgbClr val="4C1650"/>
      </a:accent5>
      <a:accent6>
        <a:srgbClr val="DC9830"/>
      </a:accent6>
      <a:hlink>
        <a:srgbClr val="01444A"/>
      </a:hlink>
      <a:folHlink>
        <a:srgbClr val="4C165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4094</TotalTime>
  <Words>1559</Words>
  <Application>Microsoft Office PowerPoint</Application>
  <PresentationFormat>Widescreen</PresentationFormat>
  <Paragraphs>172</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.Apple SD Gothic NeoI Regular</vt:lpstr>
      <vt:lpstr>Arial</vt:lpstr>
      <vt:lpstr>Calibri</vt:lpstr>
      <vt:lpstr>Century Gothic</vt:lpstr>
      <vt:lpstr>Courier New</vt:lpstr>
      <vt:lpstr>Leelawadee UI</vt:lpstr>
      <vt:lpstr>Symbol</vt:lpstr>
      <vt:lpstr>System Font Regular</vt:lpstr>
      <vt:lpstr>Times New Roman</vt:lpstr>
      <vt:lpstr>Office Theme</vt:lpstr>
      <vt:lpstr>When One is Not Enough – Vaccine Series &amp; Booster Shots</vt:lpstr>
      <vt:lpstr>Your Presenter</vt:lpstr>
      <vt:lpstr>Presentation Overview</vt:lpstr>
      <vt:lpstr>How Vaccines Work</vt:lpstr>
      <vt:lpstr>How Vaccines Work</vt:lpstr>
      <vt:lpstr>Vaccine Series</vt:lpstr>
      <vt:lpstr>Vaccine Series</vt:lpstr>
      <vt:lpstr>How Vaccine Series Works </vt:lpstr>
      <vt:lpstr>PowerPoint Presentation</vt:lpstr>
      <vt:lpstr>Hepatitis B Vaccine Series</vt:lpstr>
      <vt:lpstr>Hepatitis B Vaccine Series</vt:lpstr>
      <vt:lpstr>Hepatitis B Vaccine Series</vt:lpstr>
      <vt:lpstr>Booster Shots</vt:lpstr>
      <vt:lpstr>Booster Shots</vt:lpstr>
      <vt:lpstr>Some Illnesses that Require Booster Shots</vt:lpstr>
      <vt:lpstr>Getting Vaccinated</vt:lpstr>
      <vt:lpstr>How to Get Vaccinated </vt:lpstr>
      <vt:lpstr>Getting Vaccinated </vt:lpstr>
      <vt:lpstr>Any Questions?</vt:lpstr>
      <vt:lpstr>For More Information</vt:lpstr>
      <vt:lpstr>For More Vaccine Information</vt:lpstr>
      <vt:lpstr>Your Presenter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 1</dc:title>
  <dc:creator>Anna Morgan</dc:creator>
  <cp:lastModifiedBy>Wendee Gardner</cp:lastModifiedBy>
  <cp:revision>22</cp:revision>
  <dcterms:created xsi:type="dcterms:W3CDTF">2022-10-11T18:45:37Z</dcterms:created>
  <dcterms:modified xsi:type="dcterms:W3CDTF">2023-07-08T01:51:59Z</dcterms:modified>
</cp:coreProperties>
</file>