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8.xml" ContentType="application/inkml+xml"/>
  <Override PartName="/ppt/ink/ink1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7"/>
  </p:notesMasterIdLst>
  <p:sldIdLst>
    <p:sldId id="256" r:id="rId2"/>
    <p:sldId id="257" r:id="rId3"/>
    <p:sldId id="259" r:id="rId4"/>
    <p:sldId id="258" r:id="rId5"/>
    <p:sldId id="260" r:id="rId6"/>
    <p:sldId id="270" r:id="rId7"/>
    <p:sldId id="262" r:id="rId8"/>
    <p:sldId id="271" r:id="rId9"/>
    <p:sldId id="263" r:id="rId10"/>
    <p:sldId id="274" r:id="rId11"/>
    <p:sldId id="279" r:id="rId12"/>
    <p:sldId id="264" r:id="rId13"/>
    <p:sldId id="275" r:id="rId14"/>
    <p:sldId id="265" r:id="rId15"/>
    <p:sldId id="276" r:id="rId16"/>
    <p:sldId id="266" r:id="rId17"/>
    <p:sldId id="277" r:id="rId18"/>
    <p:sldId id="278" r:id="rId19"/>
    <p:sldId id="267" r:id="rId20"/>
    <p:sldId id="280" r:id="rId21"/>
    <p:sldId id="272" r:id="rId22"/>
    <p:sldId id="281" r:id="rId23"/>
    <p:sldId id="268" r:id="rId24"/>
    <p:sldId id="273"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634" autoAdjust="0"/>
  </p:normalViewPr>
  <p:slideViewPr>
    <p:cSldViewPr snapToGrid="0">
      <p:cViewPr varScale="1">
        <p:scale>
          <a:sx n="96" d="100"/>
          <a:sy n="96" d="100"/>
        </p:scale>
        <p:origin x="1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4:48.85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20 920 0 0,'18'-5'3591'0'0,"-12"5"-2810"0"0,-4 0-612 0 0,0 0-1 0 0,1 0 1 0 0,-1 0-1 0 0,0 0 1 0 0,0 0-1 0 0,0 1 0 0 0,24 9 3417 0 0,-8-11-2427 0 0,-15 0-1130 0 0,-2 1 15 0 0,6-1-31 0 0,-1 3-14 0 0,-1-1 3 0 0,0 0 119 0 0,-3 0-54 0 0,0 0 0 0 0,0-1 1 0 0,0 1-1 0 0,0-1 0 0 0,0 1 0 0 0,0-1 1 0 0,0 0-1 0 0,0 0 0 0 0,1 0 1 0 0,-1 0-1 0 0,0 0 0 0 0,0 0 0 0 0,2-1 1 0 0,23 1 66 0 0,-22-1-134 0 0,1 1 1 0 0,0 0-1 0 0,0 1 1 0 0,6 0-1 0 0,10 1 175 0 0,-21-2-94 0 0,19 0 573 0 0,-9-1-592 0 0,1 0 0 0 0,0 0 0 0 0,13-5 0 0 0,-13 3 75 0 0,-1 1-1 0 0,1 0 1 0 0,14 0 0 0 0,67 3 200 0 0,-43 4 662 0 0,-26-2-572 0 0,33-2 69 0 0,-49 0-495 0 0,1-1 0 0 0,15-1 0 0 0,0 0 0 0 0,194 3 499 0 0,-142 5-38 0 0,33-2-773 0 0,-17-1 312 0 0,-71-4 8 0 0,11 1 15 0 0,40-5 0 0 0,-71 3-33 0 0,0 1 1 0 0,0 0 0 0 0,0 0-1 0 0,0 0 1 0 0,0 0 0 0 0,0 0-1 0 0,0 0 1 0 0,0 0-1 0 0,0 0 1 0 0,0 0 0 0 0,0 0-1 0 0,1 1 1 0 0,0-1 0 0 0,3 1-7 0 0,97-6-36 0 0,11-1 413 0 0,-8 13-448 0 0,-80-5 102 0 0,8-2-4 0 0,64 3 216 0 0,-68-2 13 0 0,0-1 1 0 0,36-5-1 0 0,-21-2-15 0 0,-26 4 19 0 0,33-1 0 0 0,-6-3-244 0 0,-28 5 0 0 0,21-2 0 0 0,70 3 0 0 0,-79 1 0 0 0,146-6 0 0 0,-167 6 0 0 0,0 0 0 0 0,0 0 0 0 0,11 2 0 0 0,12 1 0 0 0,23 2 0 0 0,-33-3 0 0 0,65 2 128 0 0,-35 1-216 0 0,82 0 470 0 0,-44-8-372 0 0,11-3 86 0 0,2 1 0 0 0,-33 0 32 0 0,0 0-64 0 0,-18 2 264 0 0,76 2-376 0 0,-66 2 32 0 0,39 3 16 0 0,-59-3 97 0 0,-26-1-35 0 0,24 3-1 0 0,-15-2-133 0 0,-19-1 54 0 0,0 0 0 0 0,0 0-1 0 0,0 1 1 0 0,7 2-1 0 0,-6-2 10 0 0,0 0-1 0 0,0 0 0 0 0,0 0 0 0 0,9-1 0 0 0,9 1-13 0 0,11 1 130 0 0,52-2 0 0 0,-34-2-41 0 0,-16 0-37 0 0,-26 1 33 0 0,1 0-1 0 0,19 1 1 0 0,41 3 509 0 0,-5-2-438 0 0,-56 0-36 0 0,-1 0 1 0 0,0-1-1 0 0,1 0 1 0 0,-1-1-1 0 0,0 0 1 0 0,15-4-1 0 0,19-6-6316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7.491"/>
    </inkml:context>
    <inkml:brush xml:id="br0">
      <inkml:brushProperty name="width" value="0.05" units="cm"/>
      <inkml:brushProperty name="height" value="0.05" units="cm"/>
      <inkml:brushProperty name="color" value="#E71224"/>
    </inkml:brush>
  </inkml:definitions>
  <inkml:trace contextRef="#ctx0" brushRef="#br0">1 29 7368 0 0,'11'4'10930'0'0,"-10"-5"-10898"0"0,-1 0-1 0 0,1 1 1 0 0,0-1 0 0 0,-1 0-1 0 0,1 0 1 0 0,-1 0 0 0 0,1 0 0 0 0,-1-1-1 0 0,0 1 1 0 0,1 0 0 0 0,-1 0-1 0 0,0 0 1 0 0,0 0 0 0 0,0 0-1 0 0,1 0 1 0 0,-1 0 0 0 0,0-1-1 0 0,-1 1 1 0 0,1 0 0 0 0,0 0-1 0 0,0 0 1 0 0,0 0 0 0 0,-1 0-1 0 0,1 0 1 0 0,-1 0 0 0 0,1-1-1 0 0,-1 1 1 0 0,-1-2 769 0 0,1 6-768 0 0,0-1-1 0 0,-1 0 1 0 0,1 1 0 0 0,0 0-1 0 0,0-1 1 0 0,0 1 0 0 0,0 3-1 0 0,1-2-9 0 0,-2 15 9 0 0,1 30 0 0 0,1-43 26 0 0,1 0 0 0 0,0 1 0 0 0,0-1 0 0 0,1 0 0 0 0,-1 0 0 0 0,1 0-1 0 0,1 0 1 0 0,5 10 0 0 0,-6-13 24 0 0,0-1 0 0 0,0 0 0 0 0,0 1 0 0 0,1-1 0 0 0,-1 0 0 0 0,1 0 0 0 0,-1 0 0 0 0,1 0 0 0 0,0 0 0 0 0,0-1 0 0 0,0 0 0 0 0,0 1 0 0 0,0-1 0 0 0,0 0 0 0 0,0 0 0 0 0,0 0 0 0 0,0-1 0 0 0,1 1 0 0 0,-1-1 0 0 0,4 0 0 0 0,0 0-122 0 0,0 0 0 0 0,0 0 1 0 0,1 0-1 0 0,-1-1 0 0 0,0-1 0 0 0,0 1 0 0 0,13-5 0 0 0,-5 0-1032 0 0,5-2-5173 0 0,-8 1-200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8.269"/>
    </inkml:context>
    <inkml:brush xml:id="br0">
      <inkml:brushProperty name="width" value="0.05" units="cm"/>
      <inkml:brushProperty name="height" value="0.05" units="cm"/>
      <inkml:brushProperty name="color" value="#E71224"/>
    </inkml:brush>
  </inkml:definitions>
  <inkml:trace contextRef="#ctx0" brushRef="#br0">4 178 12672 0 0,'11'8'1345'0'0,"13"19"1060"0"0,-2 1 0 0 0,20 32 1 0 0,-34-50-2832 0 0,64 85 1378 0 0,-71-94-514 0 0,0 1-82 0 0,-6-2 194 0 0,1-1-557 0 0,0-1 0 0 0,0 1 0 0 0,1-1 0 0 0,-1 0 0 0 0,1 0 0 0 0,-1 0-1 0 0,1 0 1 0 0,0-1 0 0 0,0 1 0 0 0,0-1 0 0 0,-4-4 0 0 0,-5-7-45 0 0,-11-18 0 0 0,18 26 49 0 0,-11-17-2 0 0,1-1 0 0 0,-22-46 0 0 0,32 58 26 0 0,0 0 1 0 0,1 1-1 0 0,1-2 0 0 0,0 1 1 0 0,1 0-1 0 0,0-1 1 0 0,1 1-1 0 0,0-23 1 0 0,1 32 6 0 0,0 0 0 0 0,1 0 0 0 0,-1 0 1 0 0,1 0-1 0 0,0 0 0 0 0,0 1 0 0 0,0-1 1 0 0,0 0-1 0 0,1 0 0 0 0,-1 1 1 0 0,1-1-1 0 0,0 0 0 0 0,-1 1 0 0 0,5-5 1 0 0,-2 4 28 0 0,-1 0 0 0 0,1 0 0 0 0,0 1 0 0 0,0-1 0 0 0,0 1 0 0 0,0 0 0 0 0,0 0 0 0 0,0 0 0 0 0,6-1-1 0 0,-2 1 45 0 0,-1 0 0 0 0,1 1 0 0 0,-1 0 0 0 0,1 0 0 0 0,0 1 0 0 0,0 0-1 0 0,-1 0 1 0 0,1 1 0 0 0,0 0 0 0 0,-1 0 0 0 0,13 4 0 0 0,-18-4-98 0 0,0 0 1 0 0,0 0 0 0 0,0 0 0 0 0,0 0 0 0 0,0 0-1 0 0,0 0 1 0 0,0 0 0 0 0,-1 1 0 0 0,1-1 0 0 0,0 1-1 0 0,-1-1 1 0 0,1 1 0 0 0,-1 0 0 0 0,1 0 0 0 0,-1 0-1 0 0,0-1 1 0 0,2 5 0 0 0,-2-2-17 0 0,0-1 0 0 0,0 1 0 0 0,0-1 0 0 0,-1 1 0 0 0,1-1 0 0 0,-1 1 0 0 0,0 0 0 0 0,0-1-1 0 0,0 1 1 0 0,-1 4 0 0 0,-2 4-88 0 0,0-1-1 0 0,0 1 1 0 0,-1-1-1 0 0,-1 0 1 0 0,-10 19 0 0 0,8-19-459 0 0,-14 18 0 0 0,8-12-2536 0 0,8-12 1366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8.706"/>
    </inkml:context>
    <inkml:brush xml:id="br0">
      <inkml:brushProperty name="width" value="0.05" units="cm"/>
      <inkml:brushProperty name="height" value="0.05" units="cm"/>
      <inkml:brushProperty name="color" value="#E71224"/>
    </inkml:brush>
  </inkml:definitions>
  <inkml:trace contextRef="#ctx0" brushRef="#br0">39 56 4144 0 0,'0'0'319'0'0,"-1"-18"2603"0"0,0 12-1484 0 0,0 1-1 0 0,-1 0 1 0 0,1-1-1 0 0,-5-8 1812 0 0,6 14-3202 0 0,0 0 0 0 0,0 0 0 0 0,0-1 1 0 0,-1 1-1 0 0,1 0 0 0 0,0 0 0 0 0,0 0 1 0 0,0 0-1 0 0,0 0 0 0 0,-1 0 1 0 0,1 0-1 0 0,0 0 0 0 0,0 0 0 0 0,0 0 1 0 0,0 0-1 0 0,-1 0 0 0 0,1 0 0 0 0,0 0 1 0 0,0 0-1 0 0,0 0 0 0 0,-1 0 1 0 0,1 0-1 0 0,0 0 0 0 0,0 0 0 0 0,0 0 1 0 0,0 0-1 0 0,-1 0 0 0 0,1 0 1 0 0,0 1-1 0 0,0-1 0 0 0,0 0 0 0 0,0 0 1 0 0,0 0-1 0 0,-1 0 0 0 0,1 0 0 0 0,0 0 1 0 0,0 0-1 0 0,0 1 0 0 0,0-1 1 0 0,0 0-1 0 0,0 0 0 0 0,-1 1 0 0 0,-6 5 280 0 0,5-4-263 0 0,1 0 0 0 0,0 1 0 0 0,-1-1 0 0 0,1 1 0 0 0,0-1-1 0 0,0 1 1 0 0,0 0 0 0 0,0-1 0 0 0,1 1 0 0 0,-1 0-1 0 0,1 0 1 0 0,0-1 0 0 0,-1 1 0 0 0,1 0 0 0 0,1 4 0 0 0,0 6 13 0 0,6 24 0 0 0,-7-34-55 0 0,4 10 166 0 0,0 0 1 0 0,1 0-1 0 0,10 19 1 0 0,0-1 1918 0 0,-2-42-1823 0 0,-8-1-1023 0 0,0-1-1 0 0,4-26 1 0 0,-7 30-171 0 0,-2 8 868 0 0,1 1-1 0 0,-1-1 1 0 0,0 0-1 0 0,1 0 1 0 0,-1 1 0 0 0,1-1-1 0 0,-1 0 1 0 0,1 1-1 0 0,-1-1 1 0 0,1 1 0 0 0,-1-1-1 0 0,1 0 1 0 0,0 1-1 0 0,-1-1 1 0 0,1 1 0 0 0,0 0-1 0 0,0-1 1 0 0,-1 1-1 0 0,1-1 1 0 0,0 1 0 0 0,0 0-1 0 0,-1 0 1 0 0,1-1-1 0 0,0 1 1 0 0,0 0 0 0 0,0 0-1 0 0,-1 0 1 0 0,1 0-1 0 0,0 0 1 0 0,0 0 0 0 0,0 0-1 0 0,0 0 1 0 0,-1 0-1 0 0,1 1 1 0 0,0-1 0 0 0,0 0-1 0 0,-1 0 1 0 0,2 1-1 0 0,4 1 447 0 0,-1 0-1 0 0,1 0 1 0 0,8 5-1 0 0,-10-5-279 0 0,0-1 0 0 0,-1 0 0 0 0,1 0 0 0 0,0 0 0 0 0,0 0-1 0 0,-1 0 1 0 0,1-1 0 0 0,0 0 0 0 0,0 0 0 0 0,0 0 0 0 0,0 0 0 0 0,0 0 0 0 0,0-1-1 0 0,-1 0 1 0 0,1 0 0 0 0,6-2 0 0 0,-5 1-389 0 0,1 0 0 0 0,-1-1-1 0 0,1 1 1 0 0,-1-1 0 0 0,0 0-1 0 0,0-1 1 0 0,0 0 0 0 0,0 1 0 0 0,-1-1-1 0 0,5-6 1 0 0,-5 5-970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9.099"/>
    </inkml:context>
    <inkml:brush xml:id="br0">
      <inkml:brushProperty name="width" value="0.05" units="cm"/>
      <inkml:brushProperty name="height" value="0.05" units="cm"/>
      <inkml:brushProperty name="color" value="#E71224"/>
    </inkml:brush>
  </inkml:definitions>
  <inkml:trace contextRef="#ctx0" brushRef="#br0">1 0 16208 0 0,'0'0'1233'0'0,"12"10"-683"0"0,24 20-342 0 0,-1 2 0 0 0,53 63 0 0 0,-56-57 412 0 0,55 52 0 0 0,-65-76-701 0 0,-21-22-2862 0 0,-2-8 1173 0 0,-4 0-19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9.516"/>
    </inkml:context>
    <inkml:brush xml:id="br0">
      <inkml:brushProperty name="width" value="0.05" units="cm"/>
      <inkml:brushProperty name="height" value="0.05" units="cm"/>
      <inkml:brushProperty name="color" value="#E71224"/>
    </inkml:brush>
  </inkml:definitions>
  <inkml:trace contextRef="#ctx0" brushRef="#br0">1 0 14688 0 0,'0'0'670'0'0,"12"12"252"0"0,56 52 3495 0 0,-24-19-4574 0 0,58 75 0 0 0,-54-63 286 0 0,-9-12-2067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10.202"/>
    </inkml:context>
    <inkml:brush xml:id="br0">
      <inkml:brushProperty name="width" value="0.05" units="cm"/>
      <inkml:brushProperty name="height" value="0.05" units="cm"/>
      <inkml:brushProperty name="color" value="#E71224"/>
    </inkml:brush>
  </inkml:definitions>
  <inkml:trace contextRef="#ctx0" brushRef="#br0">240 1 14280 0 0,'1'0'190'0'0,"-1"0"0"0"0,0 0 1 0 0,1 0-1 0 0,-1 1 0 0 0,1-1 1 0 0,-1 0-1 0 0,0 0 0 0 0,1 0 0 0 0,-1 1 1 0 0,0-1-1 0 0,1 0 0 0 0,-1 1 1 0 0,0-1-1 0 0,1 0 0 0 0,-1 1 1 0 0,0-1-1 0 0,0 0 0 0 0,1 1 1 0 0,-1-1-1 0 0,0 1 0 0 0,0-1 1 0 0,0 0-1 0 0,0 1 0 0 0,0-1 1 0 0,1 1-1 0 0,-1-1 0 0 0,0 1 1 0 0,0-1-1 0 0,0 1 0 0 0,-1 0-68 0 0,1 0 0 0 0,0 0 0 0 0,-1 0 0 0 0,1-1 0 0 0,-1 1 0 0 0,1 0 1 0 0,-1 0-1 0 0,1 0 0 0 0,-1-1 0 0 0,0 1 0 0 0,1 0 0 0 0,-1-1 0 0 0,-1 2 0 0 0,-28 16-701 0 0,26-16 886 0 0,-23 13-301 0 0,1 1 0 0 0,-36 28 1 0 0,52-36-86 0 0,0 0 1 0 0,1 1 0 0 0,1 0-1 0 0,-1 1 1 0 0,1 0-1 0 0,1 0 1 0 0,0 0 0 0 0,-10 22-1 0 0,13-16-1739 0 0,4-5-3283 0 0,1-3-863 0 0</inkml:trace>
  <inkml:trace contextRef="#ctx0" brushRef="#br0" timeOffset="1">444 172 13184 0 0,'0'0'1008'0'0,"5"-11"-568"0"0,-3-7-1063 0 0,-1-1 1 0 0,-1 1 0 0 0,-3-30-1 0 0,-5 12-5889 0 0,3 27 9106 0 0,5 9-2387 0 0,-1 1 1 0 0,1-1-1 0 0,0 0 0 0 0,0 0 1 0 0,0 1-1 0 0,0-1 0 0 0,0 0 1 0 0,0 1-1 0 0,0-1 1 0 0,0 0-1 0 0,0 0 0 0 0,0 1 1 0 0,0-1-1 0 0,0 0 1 0 0,0 0-1 0 0,0 1 0 0 0,0-1 1 0 0,0 0-1 0 0,0 1 1 0 0,-23 104 3902 0 0,6-35-3860 0 0,17-66-294 0 0,-1 1 1 0 0,1-1 0 0 0,-1 0 0 0 0,1 1-1 0 0,1-1 1 0 0,-1 1 0 0 0,1-1 0 0 0,-1 1-1 0 0,1-1 1 0 0,0 0 0 0 0,1 0 0 0 0,-1 1 0 0 0,3 4-1 0 0,-2-7 31 0 0,-1 1 0 0 0,0-1-1 0 0,1 0 1 0 0,-1 0 0 0 0,1 0-1 0 0,0 0 1 0 0,-1 0 0 0 0,1 0-1 0 0,0-1 1 0 0,0 1 0 0 0,0-1-1 0 0,0 1 1 0 0,1-1 0 0 0,-1 0-1 0 0,0 0 1 0 0,1 0 0 0 0,-1 0-1 0 0,0 0 1 0 0,1 0 0 0 0,-1-1-1 0 0,1 1 1 0 0,-1-1 0 0 0,6 1-1 0 0,-2-1 34 0 0,-1 0 0 0 0,1 0 0 0 0,0-1 0 0 0,0 0-1 0 0,0 0 1 0 0,-1 0 0 0 0,1-1 0 0 0,0 0 0 0 0,-1 0 0 0 0,0 0 0 0 0,1-1-1 0 0,-1 0 1 0 0,0 0 0 0 0,0 0 0 0 0,-1 0 0 0 0,1-1 0 0 0,6-6 0 0 0,0-2 48 0 0,-8 9-56 0 0,0 0-1 0 0,0-1 1 0 0,-1 1 0 0 0,1-1-1 0 0,-1 1 1 0 0,0-1-1 0 0,0 0 1 0 0,0 1-1 0 0,0-1 1 0 0,1-5 0 0 0,1-5-19 0 0,-2 8-28 0 0,-1 1 1 0 0,1-1-1 0 0,-1 1 1 0 0,0-1-1 0 0,-1 0 1 0 0,1 0-1 0 0,-1-7 1 0 0,0-2-207 0 0,1 13-53 0 0,-1 0 0 0 0,0 0 0 0 0,0 0 0 0 0,0 0 0 0 0,0 0 0 0 0,0 0 0 0 0,-1 0 0 0 0,1 0 0 0 0,0 0 0 0 0,-1 0 0 0 0,0 0 0 0 0,0-3 0 0 0,-8-4-1720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10.588"/>
    </inkml:context>
    <inkml:brush xml:id="br0">
      <inkml:brushProperty name="width" value="0.05" units="cm"/>
      <inkml:brushProperty name="height" value="0.05" units="cm"/>
      <inkml:brushProperty name="color" value="#E71224"/>
    </inkml:brush>
  </inkml:definitions>
  <inkml:trace contextRef="#ctx0" brushRef="#br0">2 117 6880 0 0,'0'0'314'0'0,"0"0"-299"0"0,0 0 0 0 0,0 0 0 0 0,0 1 0 0 0,0-1-1 0 0,-1 0 1 0 0,1 0 0 0 0,0 0 0 0 0,0 1 0 0 0,0-1-1 0 0,0 0 1 0 0,0 0 0 0 0,0 1 0 0 0,0-1 0 0 0,0 0 0 0 0,0 0-1 0 0,0 1 1 0 0,0-1 0 0 0,0 0 0 0 0,0 0 0 0 0,0 1-1 0 0,0-1 1 0 0,0 0 0 0 0,0 0 0 0 0,0 1 0 0 0,0-1-1 0 0,0 0 1 0 0,0 0 0 0 0,0 1 0 0 0,11 9 1510 0 0,1 0 1 0 0,0-1-1 0 0,0 0 1 0 0,27 14 0 0 0,-31-17-1493 0 0,1 0 0 0 0,-1 1 1 0 0,0 0-1 0 0,7 8 1 0 0,-13-14-32 0 0,5 6 656 0 0,-11-10 852 0 0,-11-14-166 0 0,3-5-881 0 0,10 18-383 0 0,-1-1 0 0 0,0 0 0 0 0,1 1 0 0 0,0-1 0 0 0,-2-8-1 0 0,2 5-9 0 0,-1 0-16 0 0,2 0 1 0 0,-1-1 0 0 0,1 1 0 0 0,0 0 0 0 0,1-1 0 0 0,0-10 0 0 0,1 8-42 0 0,-1 8-13 0 0,0 1 1 0 0,0-1-1 0 0,0 1 0 0 0,0 0 0 0 0,1-1 0 0 0,-1 1 0 0 0,1-1 0 0 0,0 1 0 0 0,0 0 0 0 0,0 0 0 0 0,1-3 0 0 0,4-5-41 0 0,-5 8-16 0 0,0 1 0 0 0,0-1-1 0 0,0 1 1 0 0,0-1 0 0 0,0 1 0 0 0,0-1-1 0 0,0 1 1 0 0,1 0 0 0 0,-1 0 0 0 0,1-1-1 0 0,-1 1 1 0 0,1 0 0 0 0,-1 0 0 0 0,1 0-1 0 0,1 0 1 0 0,0 0-148 0 0,0 0 0 0 0,0 0-1 0 0,0 0 1 0 0,0 1 0 0 0,0-1-1 0 0,0 1 1 0 0,1 0 0 0 0,-1 0 0 0 0,0 0-1 0 0,0 0 1 0 0,0 1 0 0 0,0-1 0 0 0,0 1-1 0 0,0 0 1 0 0,0 0 0 0 0,0 0 0 0 0,0 0-1 0 0,0 0 1 0 0,0 1 0 0 0,-1-1-1 0 0,6 5 1 0 0,6 4-1073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11.374"/>
    </inkml:context>
    <inkml:brush xml:id="br0">
      <inkml:brushProperty name="width" value="0.05" units="cm"/>
      <inkml:brushProperty name="height" value="0.05" units="cm"/>
      <inkml:brushProperty name="color" value="#E71224"/>
    </inkml:brush>
  </inkml:definitions>
  <inkml:trace contextRef="#ctx0" brushRef="#br0">2 87 3680 0 0,'-2'0'15263'0'0,"7"2"-15113"0"0,0 0-1 0 0,-1 0 0 0 0,1 0 1 0 0,-1 0-1 0 0,1 1 0 0 0,-1 0 0 0 0,0 0 1 0 0,0 0-1 0 0,-1 0 0 0 0,1 1 0 0 0,5 5 1 0 0,-1 0-18 0 0,-3-4-101 0 0,-1 0-1 0 0,0 0 0 0 0,5 9 0 0 0,-7-9-7 0 0,1-1 0 0 0,-1 0 0 0 0,1-1 0 0 0,0 1 0 0 0,0 0-1 0 0,0-1 1 0 0,1 0 0 0 0,6 6 0 0 0,-6-6 91 0 0,5 1 640 0 0,-9-4-745 0 0,0 0 0 0 0,0-1-1 0 0,0 1 1 0 0,1 0 0 0 0,-1 0 0 0 0,0 0 0 0 0,0-1 0 0 0,0 1 0 0 0,0 0 0 0 0,0 0 0 0 0,0 0 0 0 0,0-1 0 0 0,0 1 0 0 0,0 0 0 0 0,0 0 0 0 0,0-1 0 0 0,0 1-1 0 0,0 0 1 0 0,0 0 0 0 0,0-1 0 0 0,0 1 0 0 0,0 0 0 0 0,0 0 0 0 0,0 0 0 0 0,0-1 0 0 0,0 1 0 0 0,0 0 0 0 0,-1 0 0 0 0,1-1 0 0 0,0 1 0 0 0,0 0 0 0 0,0 0-1 0 0,0 0 1 0 0,0 0 0 0 0,-1-1 0 0 0,-15-27 9 0 0,13 23-18 0 0,0 1-1 0 0,1-1 1 0 0,-1 0 0 0 0,1 0 0 0 0,-3-9-1 0 0,-3-4-46 0 0,7 16 34 0 0,0-1 0 0 0,-1 1 0 0 0,1-1 0 0 0,0 1 0 0 0,1-1 0 0 0,-1 1 0 0 0,0-1 0 0 0,1 0 0 0 0,-1-2 0 0 0,1 1 8 0 0,0 1 1 0 0,0-1-1 0 0,0 0 1 0 0,0 1-1 0 0,0-1 0 0 0,1 1 1 0 0,0-1-1 0 0,-1 1 1 0 0,1-1-1 0 0,1 1 1 0 0,-1 0-1 0 0,0-1 0 0 0,1 1 1 0 0,0 0-1 0 0,3-6 1 0 0,-2 6 47 0 0,-1 0 0 0 0,1 0 0 0 0,-1 1-1 0 0,1-1 1 0 0,0 0 0 0 0,0 1 0 0 0,3-3 0 0 0,-4 5-9 0 0,-1-1-1 0 0,1 0 0 0 0,-1 1 0 0 0,1 0 0 0 0,-1-1 1 0 0,1 1-1 0 0,-1 0 0 0 0,1 0 0 0 0,0-1 1 0 0,-1 1-1 0 0,1 1 0 0 0,-1-1 0 0 0,1 0 0 0 0,-1 0 1 0 0,1 0-1 0 0,0 1 0 0 0,-1-1 0 0 0,1 1 1 0 0,-1-1-1 0 0,2 2 0 0 0,4 2-13 0 0,1 1 0 0 0,-2 0 0 0 0,1 0 0 0 0,0 1 0 0 0,-1 0 0 0 0,0 0 0 0 0,9 12 0 0 0,-2-3-105 0 0,14 18-145 0 0,-13-17-68 0 0,17 18 0 0 0,-14-18 56 0 0,-9-7-78 0 0,1-1 1 0 0,14 10-1 0 0,-7-7-175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54:46.540"/>
    </inkml:context>
    <inkml:brush xml:id="br0">
      <inkml:brushProperty name="width" value="0.05" units="cm"/>
      <inkml:brushProperty name="height" value="0.05" units="cm"/>
      <inkml:brushProperty name="color" value="#E71224"/>
    </inkml:brush>
  </inkml:definitions>
  <inkml:trace contextRef="#ctx0" brushRef="#br0">8724 0 9216 0 0,'28'4'5380'0'0,"-32"-3"-5279"0"0,-6 2 59 0 0,0 1-1 0 0,0 1 1 0 0,1-1 0 0 0,-1 1 0 0 0,-14 11-1 0 0,-4 1 138 0 0,8-6-82 0 0,-2 1-92 0 0,-24 18 0 0 0,-13 9-74 0 0,31-21 5 0 0,-27 22 0 0 0,-80 57 41 0 0,30-23 19 0 0,-2-3 74 0 0,43-30-60 0 0,2 1-4 0 0,-277 204 768 0 0,284-201-764 0 0,-38 33 47 0 0,-159 146 50 0 0,76-71-306 0 0,-68 46 70 0 0,62-55 79 0 0,7-5 37 0 0,-72 63 22 0 0,-144 145 11 0 0,332-297-96 0 0,-111 89 192 0 0,17-9 173 0 0,86-71-278 0 0,-78 86 81 0 0,32-30-166 0 0,9-14 21 0 0,-88 79 18 0 0,119-118 27 0 0,-51 43 12 0 0,-19 12 230 0 0,23-16-163 0 0,8-7-102 0 0,-92 82 33 0 0,38-30-108 0 0,110-97 7 0 0,-62 71 1 0 0,-41 66 14 0 0,135-157-43 0 0,-248 283 9 0 0,213-246 0 0 0,-55 54 54 0 0,-157 174-45 0 0,236-252-8 0 0,-76 93 18 0 0,-101 110 104 0 0,-13-11 23 0 0,94-88-146 0 0,-22 37 0 0 0,47-54 0 0 0,56-62 0 0 0,-7 8 0 0 0,-57 52 11 0 0,18-25 44 0 0,0 0-46 0 0,10-12 78 0 0,-8 11 71 0 0,47-49-97 0 0,-9 12-58 0 0,-94 122 61 0 0,26-37-216 0 0,64-78 85 0 0,-34 35 70 0 0,78-88-10 0 0,-17 26-1 0 0,20-26-11 0 0,-1 0 0 0 0,-16 16 0 0 0,14-19 17 0 0,-54 57 180 0 0,11-10-235 0 0,-14 17-363 0 0,-44 57 393 0 0,31-28 27 0 0,2-5 0 0 0,22-18-776 0 0,60-82-64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54:48.003"/>
    </inkml:context>
    <inkml:brush xml:id="br0">
      <inkml:brushProperty name="width" value="0.05" units="cm"/>
      <inkml:brushProperty name="height" value="0.05" units="cm"/>
      <inkml:brushProperty name="color" value="#E71224"/>
    </inkml:brush>
  </inkml:definitions>
  <inkml:trace contextRef="#ctx0" brushRef="#br0">1 0 13504 0 0,'18'5'620'0'0,"-16"-4"-569"0"0,-1-1 1 0 0,0 0-1 0 0,0 1 1 0 0,0-1-1 0 0,0 1 1 0 0,0-1-1 0 0,0 1 1 0 0,0 0 0 0 0,0-1-1 0 0,0 1 1 0 0,2 2-1 0 0,7 4 175 0 0,2-3 363 0 0,-1 1 1 0 0,18 10-1 0 0,-19-9 106 0 0,1-1 1 0 0,20 8-1 0 0,-27-11-445 0 0,1 0 0 0 0,-1 0-1 0 0,0 0 1 0 0,6 4 0 0 0,1 1 130 0 0,-6-4-173 0 0,0 0 0 0 0,0 0 0 0 0,7 8 0 0 0,-8-7-69 0 0,0-1 0 0 0,1 1 1 0 0,-1-1-1 0 0,9 5 0 0 0,43 23 558 0 0,-34-17-346 0 0,33 14 0 0 0,-9-10-169 0 0,-1 3 0 0 0,71 43 0 0 0,-44-20 36 0 0,129 58 0 0 0,-91-41-280 0 0,-6-4 342 0 0,-22-14-105 0 0,22 10-68 0 0,319 163 422 0 0,-329-161-449 0 0,37 22-78 0 0,170 130 13 0 0,49 34 212 0 0,-217-151-135 0 0,-94-64-34 0 0,27 14 168 0 0,81 34-1 0 0,12 7 147 0 0,-106-50-265 0 0,141 85 31 0 0,56 69 105 0 0,-44-30-175 0 0,286 174-51 0 0,-413-276 70 0 0,50 32 80 0 0,91 44 302 0 0,-96-51-306 0 0,-35-21-220 0 0,670 446 306 0 0,-564-343-228 0 0,-70-54 35 0 0,-50-44-20 0 0,98 73 47 0 0,-117-96-79 0 0,300 205 69 0 0,-102-59-29 0 0,-114-80-33 0 0,3 7 35 0 0,54 37 54 0 0,-85-69 101 0 0,122 113 0 0 0,20 29-136 0 0,-248-216-64 0 0,292 273 0 0 0,-223-204 0 0 0,31 34 0 0 0,121 134 0 0 0,-107-129 0 0 0,16 18 0 0 0,-112-106 0 0 0,-4-3 0 0 0,33 29 0 0 0,-24-29 0 0 0,12 11 0 0 0,51 55 0 0 0,6 15 0 0 0,39 45 0 0 0,14 23 0 0 0,-133-152 0 0 0,-2 2 0 0 0,16 28 0 0 0,23 29 0 0 0,39 31 0 0 0,-49-59 0 0 0,64 57 0 0 0,-55-57 0 0 0,-8-3 0 0 0,18 16 0 0 0,-53-54-194 0 0,14 18-1 0 0,-17-18-44 0 0,0-1-1 0 0,14 12 0 0 0,-13-10-2076 0 0,-2 2-7012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4:53.4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76 456 0 0,'16'-6'15638'0'0,"-2"7"-15261"0"0,16 8-406 0 0,-26-8 24 0 0,-1 0 0 0 0,1 0-1 0 0,-1 0 1 0 0,1 0 0 0 0,0 0-1 0 0,-1-1 1 0 0,5 1 0 0 0,12-1 37 0 0,17 0 388 0 0,73-9-1 0 0,-54 5-597 0 0,-37 4 243 0 0,26-5 0 0 0,-5 3-65 0 0,-10 1 0 0 0,97-12 0 0 0,-93 10 0 0 0,144-10 0 0 0,-91 7-28 0 0,-1 1 96 0 0,1-2-84 0 0,50 3 31 0 0,-83 0 449 0 0,28-1-741 0 0,1 0 747 0 0,-71 5-619 0 0,-5-1-21 0 0,0 1 0 0 0,0 1 0 0 0,0-1 1 0 0,13 3-1 0 0,-13 0 93 0 0,1-1 1 0 0,0-1 0 0 0,9 2 0 0 0,7 1-44 0 0,34 5 119 0 0,-48-7 11 0 0,0 0-1 0 0,0-1 0 0 0,0 0 0 0 0,18-1 0 0 0,-28 0-9 0 0,1 0-103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2.811"/>
    </inkml:context>
    <inkml:brush xml:id="br0">
      <inkml:brushProperty name="width" value="0.05" units="cm"/>
      <inkml:brushProperty name="height" value="0.05" units="cm"/>
      <inkml:brushProperty name="color" value="#E71224"/>
    </inkml:brush>
  </inkml:definitions>
  <inkml:trace contextRef="#ctx0" brushRef="#br0">0 1 2304 0 0,'28'3'8292'0'0,"-6"-5"-6370"0"0,-3 1-800 0 0,-4 1-514 0 0,-14 0-434 0 0,7 2 188 0 0,19-2 651 0 0,10-1-435 0 0,-15 0-306 0 0,-21 1-196 0 0,13 0 352 0 0,8 0-209 0 0,0 2 0 0 0,0 0-1 0 0,1 1 1 0 0,-2 2 0 0 0,24 6-1 0 0,32 14 142 0 0,-56-17-274 0 0,0 1-1 0 0,20 12 0 0 0,-10-3-65 0 0,40 25 24 0 0,-11-7 162 0 0,-45-27-121 0 0,7 3-63 0 0,-8-5 19 0 0,-1 0 0 0 0,-1 1 1 0 0,1 1-1 0 0,-1 0 0 0 0,19 18 0 0 0,-7-7 20 0 0,-19-16-60 0 0,0 0 0 0 0,0 0 0 0 0,7 7-1 0 0,26 23 0 0 0,-9-8 32 0 0,28 32 0 0 0,-45-46 4 0 0,0-1 0 0 0,1-1 0 0 0,27 18 0 0 0,-37-27-25 0 0,-2-1 42 0 0,10 9 150 0 0,-10-9-160 0 0,1 0-28 0 0,0 0 0 0 0,-1 0-1 0 0,1 0 1 0 0,-1 0 0 0 0,1-1 0 0 0,0 1 0 0 0,-1-1 0 0 0,1 1 0 0 0,-1-1 0 0 0,1 1 0 0 0,-1-1-1 0 0,2-1 1 0 0,1 0 57 0 0,-3 1-50 0 0,-1 1 0 0 0,1-1 0 0 0,0 0 0 0 0,0 0 0 0 0,0 1 0 0 0,-1-1 0 0 0,1 0 0 0 0,-1 0 0 0 0,1 0-1 0 0,0 0 1 0 0,-1 0 0 0 0,0 0 0 0 0,1 0 0 0 0,-1 0 0 0 0,1 0 0 0 0,-1 0 0 0 0,0-1 0 0 0,3-21 76 0 0,-2 14-78 0 0,0-1-18 0 0,0-1 1 0 0,-1 1-1 0 0,0-1 0 0 0,-4-19 0 0 0,0-18-190 0 0,3 42 178 0 0,1 1 1 0 0,-1-1-1 0 0,-1 1 1 0 0,1-1-1 0 0,-4-8 1 0 0,1 4 55 0 0,4 4-46 0 0,-10 16-200 0 0,9-8 193 0 0,1 0 0 0 0,-1 1 0 0 0,0-1 0 0 0,1 1 0 0 0,0-1 0 0 0,-1 1 0 0 0,1-1 0 0 0,0 1 0 0 0,0-1 0 0 0,0 1 0 0 0,1 2 0 0 0,0-1 7 0 0,-1-1 0 0 0,0 0 0 0 0,0 0 0 0 0,0 0 0 0 0,0 1 0 0 0,-2 5 0 0 0,-2 4-14 0 0,0 0 0 0 0,2 0-1 0 0,-1 1 1 0 0,0 25-1 0 0,3-36 15 0 0,0-1 0 0 0,1 0 0 0 0,-1 0 0 0 0,0 0 0 0 0,1 0 0 0 0,-1 0 0 0 0,1 0 0 0 0,0 0 0 0 0,0 0 0 0 0,2 3 0 0 0,-2-1 0 0 0,2 4-2 0 0,-2-2 58 0 0,-2-1-46 0 0,1-4-8 0 0,0 0 0 0 0,1 0-1 0 0,-1-1 1 0 0,0 1 0 0 0,0 0-1 0 0,1 0 1 0 0,-1 0-1 0 0,0-1 1 0 0,1 1 0 0 0,-1 0-1 0 0,0 0 1 0 0,1-1 0 0 0,-1 1-1 0 0,1 0 1 0 0,1 0-1 0 0,1 5 56 0 0,-5-5-47 0 0,-1 1 0 0 0,1-1 0 0 0,0 0 0 0 0,0 1 0 0 0,0-1 0 0 0,-1 0 0 0 0,1-1 0 0 0,-1 1 0 0 0,1 0 0 0 0,-1-1 0 0 0,1 1 0 0 0,-1-1 0 0 0,1 0 0 0 0,-1 0 0 0 0,1 0 0 0 0,-1 0 0 0 0,-3-1 0 0 0,-14 1 103 0 0,10 1-104 0 0,-1-2 0 0 0,1 1 0 0 0,0-1 0 0 0,-1-1 0 0 0,1 0 0 0 0,-15-5 0 0 0,5 2 10 0 0,-42-12 248 0 0,-85-36 0 0 0,137 48 968 0 0,10 6-1176 0 0,2 3-49 0 0,2 0-10 0 0,0-1 0 0 0,26 10-115 0 0,0-1 0 0 0,0-2 0 0 0,60 13 0 0 0,-50-14 71 0 0,-39-9 44 0 0,10 2 0 0 0,0 1 0 0 0,0 1 0 0 0,15 6 0 0 0,13 4-67 0 0,-22-8-18 0 0,-14-5 122 0 0,0 0 0 0 0,0-1 0 0 0,0 1 0 0 0,0-1 0 0 0,0 0 0 0 0,0 0 0 0 0,4 0 0 0 0,-6 0 331 0 0,-1 0-288 0 0,3-1-55 0 0,-1 0-1 0 0,-1 0 1 0 0,1-1-1 0 0,0 1 1 0 0,0 0 0 0 0,0-1-1 0 0,-1 1 1 0 0,1-1-1 0 0,-1 0 1 0 0,1 1-1 0 0,-1-1 1 0 0,1 0-1 0 0,-1 0 1 0 0,0 0 0 0 0,0 0-1 0 0,1-3 1 0 0,1-3 16 0 0,-1-1 0 0 0,0 1 0 0 0,-1-1 0 0 0,0 1 0 0 0,0-11 1 0 0,1-4 11 0 0,3-122-395 0 0,-6 105-995 0 0,1 29 333 0 0,-1-1-1 0 0,-4-19 1 0 0,4 22 118 0 0,-6-27-5869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4.693"/>
    </inkml:context>
    <inkml:brush xml:id="br0">
      <inkml:brushProperty name="width" value="0.05" units="cm"/>
      <inkml:brushProperty name="height" value="0.05" units="cm"/>
      <inkml:brushProperty name="color" value="#E71224"/>
    </inkml:brush>
  </inkml:definitions>
  <inkml:trace contextRef="#ctx0" brushRef="#br0">219 84 5984 0 0,'0'0'541'0'0,"-7"-13"2452"0"0,-5-2 1167 0 0,-17-23-509 0 0,27 36-3310 0 0,0 0 0 0 0,0 0 1 0 0,0 0-1 0 0,0 1 0 0 0,0-1 1 0 0,0 1-1 0 0,0 0 0 0 0,-1-1 1 0 0,-3 0-1 0 0,2 1-337 0 0,0 1 0 0 0,-1 0 1 0 0,1 0-1 0 0,0 0 0 0 0,0 1 0 0 0,-1 0 1 0 0,1 0-1 0 0,0 0 0 0 0,0 0 0 0 0,0 0 0 0 0,0 1 1 0 0,0 0-1 0 0,0 0 0 0 0,0 0 0 0 0,1 0 0 0 0,-1 0 1 0 0,1 1-1 0 0,0 0 0 0 0,-5 3 0 0 0,2 1-21 0 0,0-1-1 0 0,0 1 0 0 0,1 0 1 0 0,-1 0-1 0 0,2 0 0 0 0,-1 1 1 0 0,1 0-1 0 0,-5 12 0 0 0,6-9 10 0 0,0 1 0 0 0,1-1 0 0 0,0 0-1 0 0,1 1 1 0 0,0 0 0 0 0,1-1 0 0 0,0 1 0 0 0,1 0-1 0 0,1-1 1 0 0,-1 1 0 0 0,2-1 0 0 0,0 0-1 0 0,0 0 1 0 0,1 0 0 0 0,0 0 0 0 0,1 0 0 0 0,11 18-1 0 0,-13-25 55 0 0,0 1 0 0 0,1-1 0 0 0,0 0 0 0 0,-1 1 0 0 0,2-2 0 0 0,-1 1 0 0 0,0 0 0 0 0,1-1 0 0 0,0 0 0 0 0,0 0 0 0 0,0 0 0 0 0,0-1 0 0 0,0 0-1 0 0,0 0 1 0 0,1 0 0 0 0,-1 0 0 0 0,1-1 0 0 0,-1 0 0 0 0,1 0 0 0 0,0 0 0 0 0,-1-1 0 0 0,1 0 0 0 0,0 0 0 0 0,-1-1 0 0 0,1 1 0 0 0,0-1 0 0 0,-1 0 0 0 0,1-1-1 0 0,-1 1 1 0 0,10-6 0 0 0,0 0-232 0 0,-1 0 1 0 0,0-2-1 0 0,23-17 0 0 0,-23 14-2636 0 0,18-19 1 0 0,-24 23-3016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5.076"/>
    </inkml:context>
    <inkml:brush xml:id="br0">
      <inkml:brushProperty name="width" value="0.05" units="cm"/>
      <inkml:brushProperty name="height" value="0.05" units="cm"/>
      <inkml:brushProperty name="color" value="#E71224"/>
    </inkml:brush>
  </inkml:definitions>
  <inkml:trace contextRef="#ctx0" brushRef="#br0">0 1 1376 0 0,'8'13'13229'0'0,"3"8"-9581"0"0,13 11-2606 0 0,2 2-1098 0 0,-10-8 56 0 0,0-2 0 0 0,-2 1 0 0 0,0 0 0 0 0,13 35 0 0 0,-24-53 36 0 0,0 0 0 0 0,0 0-1 0 0,1-1 1 0 0,5 8 0 0 0,13 24-2036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5.698"/>
    </inkml:context>
    <inkml:brush xml:id="br0">
      <inkml:brushProperty name="width" value="0.05" units="cm"/>
      <inkml:brushProperty name="height" value="0.05" units="cm"/>
      <inkml:brushProperty name="color" value="#E71224"/>
    </inkml:brush>
  </inkml:definitions>
  <inkml:trace contextRef="#ctx0" brushRef="#br0">102 74 15520 0 0,'4'-2'4283'0'0,"-5"0"-4238"0"0,0-1 0 0 0,0 0 0 0 0,0 0 0 0 0,0 0 0 0 0,-1 1-1 0 0,1-1 1 0 0,-1 1 0 0 0,0-1 0 0 0,0 1 0 0 0,-3-3 0 0 0,-2-5-71 0 0,5 7 69 0 0,0 0 0 0 0,0 1 0 0 0,0 0-1 0 0,0-1 1 0 0,0 1 0 0 0,-1 0 0 0 0,1 0-1 0 0,-1 0 1 0 0,1 1 0 0 0,-1-1 0 0 0,0 0-1 0 0,-5-1 1 0 0,7 2-29 0 0,0 1 0 0 0,-1 0 0 0 0,1 0 1 0 0,0 0-1 0 0,0-1 0 0 0,0 1 0 0 0,-1 0 0 0 0,1 1 0 0 0,0-1 0 0 0,0 0 0 0 0,0 0 1 0 0,0 0-1 0 0,-1 1 0 0 0,1-1 0 0 0,0 1 0 0 0,0-1 0 0 0,0 1 0 0 0,0-1 0 0 0,0 1 0 0 0,0 0 1 0 0,0-1-1 0 0,0 1 0 0 0,0 0 0 0 0,0 0 0 0 0,0 0 0 0 0,1 0 0 0 0,-1-1 0 0 0,0 1 1 0 0,1 0-1 0 0,-1 1 0 0 0,0-1 0 0 0,1 0 0 0 0,-1 0 0 0 0,1 0 0 0 0,-1 2 0 0 0,-2 6-21 0 0,1 1 0 0 0,1-1-1 0 0,-1 1 1 0 0,2 0-1 0 0,-1-1 1 0 0,1 1 0 0 0,1-1-1 0 0,1 12 1 0 0,0 4 63 0 0,-1-10-14 0 0,1-1 1 0 0,1 0 0 0 0,5 18-1 0 0,-8-31-37 0 0,0-1-1 0 0,0 1 0 0 0,1-1 1 0 0,-1 1-1 0 0,0-1 0 0 0,0 1 1 0 0,0-1-1 0 0,1 1 0 0 0,-1-1 0 0 0,0 0 1 0 0,0 1-1 0 0,1-1 0 0 0,-1 1 1 0 0,0-1-1 0 0,1 0 0 0 0,-1 1 1 0 0,1-1-1 0 0,-1 0 0 0 0,0 1 1 0 0,1-1-1 0 0,-1 0 0 0 0,1 1 1 0 0,-1-1-1 0 0,1 0 0 0 0,-1 0 1 0 0,1 0-1 0 0,-1 0 0 0 0,1 1 0 0 0,-1-1 1 0 0,1 0-1 0 0,1 0-20 0 0,-1-1 0 0 0,0 1 0 0 0,0 0-1 0 0,1-1 1 0 0,-1 1 0 0 0,0-1 0 0 0,0 1 0 0 0,0-1 0 0 0,0 1-1 0 0,0-1 1 0 0,0 0 0 0 0,1-1 0 0 0,3-1-177 0 0,-1-1 1 0 0,0 0-1 0 0,-1 0 0 0 0,7-9 0 0 0,-5 5-149 0 0,-1 0-1 0 0,0-1 0 0 0,0 1 1 0 0,3-12-1 0 0,-6 17 228 0 0,-1 0 0 0 0,1 0 0 0 0,-1 0 0 0 0,1 0 0 0 0,-1-1 0 0 0,0 1 0 0 0,0 0 0 0 0,0 0 0 0 0,-1 0 0 0 0,1 0 0 0 0,-1 0 0 0 0,1 0 0 0 0,-1 0 0 0 0,0 0 0 0 0,0 0 0 0 0,-3-4 0 0 0,4 7 11 0 0,12 19 244 0 0,-6-12 96 0 0,0-1 0 0 0,0 0 0 0 0,1 0-1 0 0,0 0 1 0 0,0-1 0 0 0,0 0-1 0 0,1-1 1 0 0,13 7 0 0 0,-18-10-287 0 0,-1 0 1 0 0,1 0-1 0 0,0 0 1 0 0,0-1-1 0 0,0 1 1 0 0,0-1-1 0 0,0 1 1 0 0,0-1-1 0 0,0 0 1 0 0,0 0-1 0 0,0-1 1 0 0,0 1-1 0 0,0-1 1 0 0,0 1-1 0 0,0-1 1 0 0,0 0-1 0 0,0 0 1 0 0,0 0-1 0 0,0-1 1 0 0,-1 1-1 0 0,1 0 1 0 0,-1-1-1 0 0,4-2 1 0 0,0 0-1307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6.107"/>
    </inkml:context>
    <inkml:brush xml:id="br0">
      <inkml:brushProperty name="width" value="0.05" units="cm"/>
      <inkml:brushProperty name="height" value="0.05" units="cm"/>
      <inkml:brushProperty name="color" value="#E71224"/>
    </inkml:brush>
  </inkml:definitions>
  <inkml:trace contextRef="#ctx0" brushRef="#br0">56 0 5984 0 0,'-4'4'6450'0'0,"-6"3"-4444"0"0,2-3-1413 0 0,4-3-469 0 0,1 0 1 0 0,0 1-1 0 0,0-1 0 0 0,0 1 1 0 0,0 0-1 0 0,0 0 0 0 0,-3 3 1 0 0,5-4-122 0 0,1 0 0 0 0,-1 0 0 0 0,0 0 0 0 0,1 0 0 0 0,0 0 0 0 0,-1 0 0 0 0,1 0 0 0 0,-1 0 0 0 0,1 0 0 0 0,0 0 0 0 0,0 0 0 0 0,0 0 1 0 0,0 0-1 0 0,-1 0 0 0 0,1 0 0 0 0,1 0 0 0 0,-1 0 0 0 0,0 0 0 0 0,0 1 0 0 0,0-1 0 0 0,0 0 0 0 0,1 0 0 0 0,-1 0 0 0 0,1 0 1 0 0,-1 0-1 0 0,1 0 0 0 0,-1 0 0 0 0,2 1 0 0 0,0 3 168 0 0,1-1 0 0 0,0 1 0 0 0,0-1 1 0 0,0 0-1 0 0,1 0 0 0 0,0 0 0 0 0,-1-1 1 0 0,1 1-1 0 0,1-1 0 0 0,-1 0 0 0 0,0 0 0 0 0,1 0 1 0 0,0 0-1 0 0,6 2 0 0 0,2-1-41 0 0,0 0-1 0 0,-1-1 1 0 0,1 0-1 0 0,24 1 1 0 0,-24-3-53 0 0,0 0 0 0 0,0 2-1 0 0,0-1 1 0 0,0 2 0 0 0,15 5 0 0 0,-27-9-82 0 0,0 1 0 0 0,0-1 0 0 0,-1 1 0 0 0,1-1 0 0 0,0 1 0 0 0,0-1 0 0 0,0 1 0 0 0,0 0 0 0 0,-1-1 0 0 0,1 1 0 0 0,0 0 0 0 0,0 0 1 0 0,-1 0-1 0 0,1 0 0 0 0,-1 0 0 0 0,1 0 0 0 0,-1-1 0 0 0,1 1 0 0 0,-1 0 0 0 0,0 0 0 0 0,1 0 0 0 0,-1 2 0 0 0,0-1-15 0 0,0 0 1 0 0,0 1-1 0 0,0-1 0 0 0,0 0 1 0 0,0 1-1 0 0,-1-1 0 0 0,1 0 1 0 0,-1 0-1 0 0,0 1 1 0 0,0 1-1 0 0,-2 3-175 0 0,-1-1-1 0 0,1 1 1 0 0,-1-1-1 0 0,-1 0 1 0 0,-7 10-1 0 0,-2-5-1973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6.722"/>
    </inkml:context>
    <inkml:brush xml:id="br0">
      <inkml:brushProperty name="width" value="0.05" units="cm"/>
      <inkml:brushProperty name="height" value="0.05" units="cm"/>
      <inkml:brushProperty name="color" value="#E71224"/>
    </inkml:brush>
  </inkml:definitions>
  <inkml:trace contextRef="#ctx0" brushRef="#br0">126 4 5528 0 0,'0'0'422'0'0,"-12"1"3704"0"0,-14-3 1387 0 0,21 1-5435 0 0,1 1 1 0 0,-1-1 0 0 0,0 1-1 0 0,1 0 1 0 0,-1 0 0 0 0,1 0-1 0 0,-1 1 1 0 0,0 0 0 0 0,-6 1 0 0 0,10-1-88 0 0,-1-1 0 0 0,0 1 0 0 0,0-1 1 0 0,0 1-1 0 0,1 0 0 0 0,-1 0 1 0 0,1-1-1 0 0,-1 1 0 0 0,0 1 0 0 0,1-1 1 0 0,-1 0-1 0 0,1 0 0 0 0,0 0 1 0 0,-1 1-1 0 0,1-1 0 0 0,0 1 1 0 0,0-1-1 0 0,0 1 0 0 0,0-1 0 0 0,0 1 1 0 0,0 0-1 0 0,1-1 0 0 0,-1 1 1 0 0,0 0-1 0 0,1 0 0 0 0,-1-1 0 0 0,1 1 1 0 0,0 0-1 0 0,0 0 0 0 0,0 0 1 0 0,0 0-1 0 0,0 0 0 0 0,0 2 1 0 0,0 0 237 0 0,1 0 0 0 0,-1-1 1 0 0,1 1-1 0 0,0 0 0 0 0,0-1 1 0 0,0 1-1 0 0,0-1 0 0 0,1 1 1 0 0,-1-1-1 0 0,1 1 0 0 0,0-1 1 0 0,0 0-1 0 0,0 0 0 0 0,1 0 1 0 0,-1 0-1 0 0,4 3 0 0 0,-2-3-133 0 0,0 1-1 0 0,0-1 0 0 0,0 0 0 0 0,1 0 1 0 0,0 0-1 0 0,-1 0 0 0 0,1-1 0 0 0,0 0 1 0 0,0 0-1 0 0,10 2 0 0 0,6 0-47 0 0,27 0-1 0 0,-30-3-39 0 0,0 1-1 0 0,25 5 0 0 0,-42-7-9 0 0,0 0-1 0 0,0 1 0 0 0,1-1 1 0 0,-1 0-1 0 0,0 1 0 0 0,0-1 0 0 0,0 1 1 0 0,0-1-1 0 0,0 1 0 0 0,0 0 0 0 0,0-1 1 0 0,0 1-1 0 0,0 0 0 0 0,0 0 1 0 0,0-1-1 0 0,0 1 0 0 0,-1 0 0 0 0,1 0 1 0 0,0 0-1 0 0,-1 0 0 0 0,2 2 1 0 0,-2-2-13 0 0,0 0 0 0 0,0 0 0 0 0,0 0 0 0 0,0 0 1 0 0,0 1-1 0 0,0-1 0 0 0,0 0 0 0 0,0 0 0 0 0,0 0 1 0 0,-1 0-1 0 0,1 1 0 0 0,0-1 0 0 0,-1 0 1 0 0,1 0-1 0 0,-1 0 0 0 0,1 0 0 0 0,-2 1 0 0 0,-1 3-123 0 0,0-1 0 0 0,-1 0 0 0 0,1-1 0 0 0,-1 1 0 0 0,0 0-1 0 0,0-1 1 0 0,0 0 0 0 0,-6 3 0 0 0,-5-1-1284 0 0,8-4-3290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05:07.072"/>
    </inkml:context>
    <inkml:brush xml:id="br0">
      <inkml:brushProperty name="width" value="0.05" units="cm"/>
      <inkml:brushProperty name="height" value="0.05" units="cm"/>
      <inkml:brushProperty name="color" value="#E71224"/>
    </inkml:brush>
  </inkml:definitions>
  <inkml:trace contextRef="#ctx0" brushRef="#br0">143 177 13392 0 0,'11'13'1448'0'0,"-7"-8"-870"0"0,26 37 4190 0 0,-5-18-4536 0 0,16 5-3604 0 0,-42-40-1514 0 0,-13-3 711 0 0,6 5 710 0 0</inkml:trace>
  <inkml:trace contextRef="#ctx0" brushRef="#br0" timeOffset="1">2 10 9216 0 0,'-2'-10'11082'0'0,"7"14"-10968"0"0,0-1 1 0 0,0 0-1 0 0,0 0 1 0 0,1-1-1 0 0,-1 1 0 0 0,9 1 1 0 0,7 4-6325 0 0,-11-3-199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EAA29-00B6-4716-958C-686E064B38B4}" type="datetimeFigureOut">
              <a:rPr lang="en-US" smtClean="0"/>
              <a:t>3/6/23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9B56B-7429-41A5-B624-5C54693AEBF7}" type="slidenum">
              <a:rPr lang="en-US" smtClean="0"/>
              <a:t>‹#›</a:t>
            </a:fld>
            <a:endParaRPr lang="en-US"/>
          </a:p>
        </p:txBody>
      </p:sp>
    </p:spTree>
    <p:extLst>
      <p:ext uri="{BB962C8B-B14F-4D97-AF65-F5344CB8AC3E}">
        <p14:creationId xmlns:p14="http://schemas.microsoft.com/office/powerpoint/2010/main" val="126984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serotonin-syndrome-serotonin-toxicity/abstract/1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uptodate.com/contents/serotonin-syndrome-serotonin-toxicity/abstract/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does anyone have any examples of tox calls or culprits they have seen?</a:t>
            </a:r>
          </a:p>
          <a:p>
            <a:endParaRPr lang="en-US" dirty="0"/>
          </a:p>
          <a:p>
            <a:r>
              <a:rPr lang="en-US" dirty="0"/>
              <a:t>You may notice a large image here, this is the poison control number for you no matter where you are and they can help with any tox concern, give treatment ideas, guide expectations </a:t>
            </a:r>
            <a:r>
              <a:rPr lang="en-US" dirty="0" err="1"/>
              <a:t>etc</a:t>
            </a:r>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2</a:t>
            </a:fld>
            <a:endParaRPr lang="en-US"/>
          </a:p>
        </p:txBody>
      </p:sp>
    </p:spTree>
    <p:extLst>
      <p:ext uri="{BB962C8B-B14F-4D97-AF65-F5344CB8AC3E}">
        <p14:creationId xmlns:p14="http://schemas.microsoft.com/office/powerpoint/2010/main" val="407455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avoid becoming a patient, </a:t>
            </a:r>
            <a:r>
              <a:rPr lang="en-US" dirty="0" err="1"/>
              <a:t>decon</a:t>
            </a:r>
            <a:r>
              <a:rPr lang="en-US" dirty="0"/>
              <a:t> is essential, remove all clothing and do as much </a:t>
            </a:r>
            <a:r>
              <a:rPr lang="en-US" dirty="0" err="1"/>
              <a:t>decon</a:t>
            </a:r>
            <a:r>
              <a:rPr lang="en-US" dirty="0"/>
              <a:t> as possible, additionally warn hospital so </a:t>
            </a:r>
            <a:r>
              <a:rPr lang="en-US" dirty="0" err="1"/>
              <a:t>decon</a:t>
            </a:r>
            <a:r>
              <a:rPr lang="en-US" dirty="0"/>
              <a:t> can be prioritized </a:t>
            </a:r>
          </a:p>
          <a:p>
            <a:endParaRPr lang="en-US" dirty="0"/>
          </a:p>
          <a:p>
            <a:r>
              <a:rPr lang="en-US" dirty="0"/>
              <a:t>Tx goal is to give atropine until bronchorrhea resolves. In hospital will give large atropine doses and possible pralidoxime therapy</a:t>
            </a:r>
          </a:p>
        </p:txBody>
      </p:sp>
      <p:sp>
        <p:nvSpPr>
          <p:cNvPr id="4" name="Slide Number Placeholder 3"/>
          <p:cNvSpPr>
            <a:spLocks noGrp="1"/>
          </p:cNvSpPr>
          <p:nvPr>
            <p:ph type="sldNum" sz="quarter" idx="5"/>
          </p:nvPr>
        </p:nvSpPr>
        <p:spPr/>
        <p:txBody>
          <a:bodyPr/>
          <a:lstStyle/>
          <a:p>
            <a:fld id="{6179B56B-7429-41A5-B624-5C54693AEBF7}" type="slidenum">
              <a:rPr lang="en-US" smtClean="0"/>
              <a:t>11</a:t>
            </a:fld>
            <a:endParaRPr lang="en-US"/>
          </a:p>
        </p:txBody>
      </p:sp>
    </p:spTree>
    <p:extLst>
      <p:ext uri="{BB962C8B-B14F-4D97-AF65-F5344CB8AC3E}">
        <p14:creationId xmlns:p14="http://schemas.microsoft.com/office/powerpoint/2010/main" val="170017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we are not talking about this fancy pro shine, we are talking about the bathtub stuff</a:t>
            </a:r>
          </a:p>
          <a:p>
            <a:endParaRPr lang="en-US" dirty="0"/>
          </a:p>
          <a:p>
            <a:r>
              <a:rPr lang="en-US" dirty="0"/>
              <a:t>Methanol/ethylene glycol in hospital gastric </a:t>
            </a:r>
            <a:r>
              <a:rPr lang="en-US" dirty="0" err="1"/>
              <a:t>decon</a:t>
            </a:r>
            <a:r>
              <a:rPr lang="en-US" dirty="0"/>
              <a:t>, HD, sodium bicarb – helps some with acidosis, ethanol therapy – yup we give them booze to outcompete the toxic alcohols</a:t>
            </a:r>
          </a:p>
          <a:p>
            <a:endParaRPr lang="en-US" dirty="0"/>
          </a:p>
          <a:p>
            <a:r>
              <a:rPr lang="en-US" dirty="0"/>
              <a:t>Can be hard to tell which alcohol is culprit so ABCs, supportive care and fluids remain mainstay therapy for all, if seizing use benzos but </a:t>
            </a:r>
            <a:r>
              <a:rPr lang="en-US" dirty="0" err="1"/>
              <a:t>yall</a:t>
            </a:r>
            <a:r>
              <a:rPr lang="en-US" dirty="0"/>
              <a:t> are rockstars and do that very well already</a:t>
            </a:r>
          </a:p>
        </p:txBody>
      </p:sp>
      <p:sp>
        <p:nvSpPr>
          <p:cNvPr id="4" name="Slide Number Placeholder 3"/>
          <p:cNvSpPr>
            <a:spLocks noGrp="1"/>
          </p:cNvSpPr>
          <p:nvPr>
            <p:ph type="sldNum" sz="quarter" idx="5"/>
          </p:nvPr>
        </p:nvSpPr>
        <p:spPr/>
        <p:txBody>
          <a:bodyPr/>
          <a:lstStyle/>
          <a:p>
            <a:fld id="{6179B56B-7429-41A5-B624-5C54693AEBF7}" type="slidenum">
              <a:rPr lang="en-US" smtClean="0"/>
              <a:t>13</a:t>
            </a:fld>
            <a:endParaRPr lang="en-US"/>
          </a:p>
        </p:txBody>
      </p:sp>
    </p:spTree>
    <p:extLst>
      <p:ext uri="{BB962C8B-B14F-4D97-AF65-F5344CB8AC3E}">
        <p14:creationId xmlns:p14="http://schemas.microsoft.com/office/powerpoint/2010/main" val="91028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if history is unclear glycemic measure help determine beta vs CCB</a:t>
            </a:r>
          </a:p>
          <a:p>
            <a:endParaRPr lang="en-US" dirty="0"/>
          </a:p>
          <a:p>
            <a:r>
              <a:rPr lang="en-US" dirty="0"/>
              <a:t>Pts on dig with new vision changes or neuro/GI symptoms not explained by other causes may be toxic. Yellow hue on vision is common</a:t>
            </a:r>
          </a:p>
        </p:txBody>
      </p:sp>
      <p:sp>
        <p:nvSpPr>
          <p:cNvPr id="4" name="Slide Number Placeholder 3"/>
          <p:cNvSpPr>
            <a:spLocks noGrp="1"/>
          </p:cNvSpPr>
          <p:nvPr>
            <p:ph type="sldNum" sz="quarter" idx="5"/>
          </p:nvPr>
        </p:nvSpPr>
        <p:spPr/>
        <p:txBody>
          <a:bodyPr/>
          <a:lstStyle/>
          <a:p>
            <a:fld id="{6179B56B-7429-41A5-B624-5C54693AEBF7}" type="slidenum">
              <a:rPr lang="en-US" smtClean="0"/>
              <a:t>14</a:t>
            </a:fld>
            <a:endParaRPr lang="en-US"/>
          </a:p>
        </p:txBody>
      </p:sp>
    </p:spTree>
    <p:extLst>
      <p:ext uri="{BB962C8B-B14F-4D97-AF65-F5344CB8AC3E}">
        <p14:creationId xmlns:p14="http://schemas.microsoft.com/office/powerpoint/2010/main" val="398981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 watch for seizures but </a:t>
            </a:r>
            <a:r>
              <a:rPr lang="en-US" dirty="0" err="1"/>
              <a:t>tx</a:t>
            </a:r>
            <a:r>
              <a:rPr lang="en-US" dirty="0"/>
              <a:t> is benzos, and fix the sugar. </a:t>
            </a:r>
          </a:p>
          <a:p>
            <a:r>
              <a:rPr lang="en-US" dirty="0"/>
              <a:t>Consider pressors if in scope and refractory hypotension/bradycardia</a:t>
            </a:r>
          </a:p>
          <a:p>
            <a:r>
              <a:rPr lang="en-US" dirty="0"/>
              <a:t>CCB/BB now get high dose insulin therapy in hospital interestingly</a:t>
            </a:r>
          </a:p>
          <a:p>
            <a:r>
              <a:rPr lang="en-US" dirty="0"/>
              <a:t>Good rule of the thumb is to call MCEP for glucagon/calcium salts outside of defined protocols </a:t>
            </a:r>
          </a:p>
          <a:p>
            <a:endParaRPr lang="en-US" dirty="0"/>
          </a:p>
          <a:p>
            <a:r>
              <a:rPr lang="en-US" dirty="0"/>
              <a:t>Dig has an effect of displacing K out of cells, however it is paired with an increased Ca level as well, studies show no benefit at this point to Ca for dig toxicity. Digifab in hospital</a:t>
            </a:r>
          </a:p>
        </p:txBody>
      </p:sp>
      <p:sp>
        <p:nvSpPr>
          <p:cNvPr id="4" name="Slide Number Placeholder 3"/>
          <p:cNvSpPr>
            <a:spLocks noGrp="1"/>
          </p:cNvSpPr>
          <p:nvPr>
            <p:ph type="sldNum" sz="quarter" idx="5"/>
          </p:nvPr>
        </p:nvSpPr>
        <p:spPr/>
        <p:txBody>
          <a:bodyPr/>
          <a:lstStyle/>
          <a:p>
            <a:fld id="{6179B56B-7429-41A5-B624-5C54693AEBF7}" type="slidenum">
              <a:rPr lang="en-US" smtClean="0"/>
              <a:t>15</a:t>
            </a:fld>
            <a:endParaRPr lang="en-US"/>
          </a:p>
        </p:txBody>
      </p:sp>
    </p:spTree>
    <p:extLst>
      <p:ext uri="{BB962C8B-B14F-4D97-AF65-F5344CB8AC3E}">
        <p14:creationId xmlns:p14="http://schemas.microsoft.com/office/powerpoint/2010/main" val="129686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all discussed toxins history and timeline are key! Which usually falls onto the talented shoulders or our prehospital colleagues</a:t>
            </a:r>
          </a:p>
        </p:txBody>
      </p:sp>
      <p:sp>
        <p:nvSpPr>
          <p:cNvPr id="4" name="Slide Number Placeholder 3"/>
          <p:cNvSpPr>
            <a:spLocks noGrp="1"/>
          </p:cNvSpPr>
          <p:nvPr>
            <p:ph type="sldNum" sz="quarter" idx="5"/>
          </p:nvPr>
        </p:nvSpPr>
        <p:spPr/>
        <p:txBody>
          <a:bodyPr/>
          <a:lstStyle/>
          <a:p>
            <a:fld id="{6179B56B-7429-41A5-B624-5C54693AEBF7}" type="slidenum">
              <a:rPr lang="en-US" smtClean="0"/>
              <a:t>16</a:t>
            </a:fld>
            <a:endParaRPr lang="en-US"/>
          </a:p>
        </p:txBody>
      </p:sp>
    </p:spTree>
    <p:extLst>
      <p:ext uri="{BB962C8B-B14F-4D97-AF65-F5344CB8AC3E}">
        <p14:creationId xmlns:p14="http://schemas.microsoft.com/office/powerpoint/2010/main" val="133198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hospital significant APAP OD is treated with </a:t>
            </a:r>
            <a:r>
              <a:rPr lang="en-US" b="0" i="0" dirty="0">
                <a:solidFill>
                  <a:srgbClr val="232323"/>
                </a:solidFill>
                <a:effectLst/>
                <a:latin typeface="Noto Sans" panose="020B0502040504020204" pitchFamily="34" charset="0"/>
              </a:rPr>
              <a:t>N-acetylcysteine based on this chart as most patients will present asymptomatic and </a:t>
            </a:r>
            <a:r>
              <a:rPr lang="en-US" b="0" i="0" dirty="0" err="1">
                <a:solidFill>
                  <a:srgbClr val="232323"/>
                </a:solidFill>
                <a:effectLst/>
                <a:latin typeface="Noto Sans" panose="020B0502040504020204" pitchFamily="34" charset="0"/>
              </a:rPr>
              <a:t>tx</a:t>
            </a:r>
            <a:r>
              <a:rPr lang="en-US" b="0" i="0" dirty="0">
                <a:solidFill>
                  <a:srgbClr val="232323"/>
                </a:solidFill>
                <a:effectLst/>
                <a:latin typeface="Noto Sans" panose="020B0502040504020204" pitchFamily="34" charset="0"/>
              </a:rPr>
              <a:t> is designed to prevent liver damage</a:t>
            </a:r>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17</a:t>
            </a:fld>
            <a:endParaRPr lang="en-US"/>
          </a:p>
        </p:txBody>
      </p:sp>
    </p:spTree>
    <p:extLst>
      <p:ext uri="{BB962C8B-B14F-4D97-AF65-F5344CB8AC3E}">
        <p14:creationId xmlns:p14="http://schemas.microsoft.com/office/powerpoint/2010/main" val="395184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 dose 10-30 g in adults</a:t>
            </a:r>
          </a:p>
          <a:p>
            <a:r>
              <a:rPr lang="en-US" dirty="0"/>
              <a:t>In hospital, alkalization of serum and urine, consider HD, avoid intubation if possible.</a:t>
            </a:r>
          </a:p>
          <a:p>
            <a:r>
              <a:rPr lang="en-US" dirty="0"/>
              <a:t>Chronic toxicity of both lead to milder symptoms that need careful history to uncover.</a:t>
            </a:r>
          </a:p>
        </p:txBody>
      </p:sp>
      <p:sp>
        <p:nvSpPr>
          <p:cNvPr id="4" name="Slide Number Placeholder 3"/>
          <p:cNvSpPr>
            <a:spLocks noGrp="1"/>
          </p:cNvSpPr>
          <p:nvPr>
            <p:ph type="sldNum" sz="quarter" idx="5"/>
          </p:nvPr>
        </p:nvSpPr>
        <p:spPr/>
        <p:txBody>
          <a:bodyPr/>
          <a:lstStyle/>
          <a:p>
            <a:fld id="{6179B56B-7429-41A5-B624-5C54693AEBF7}" type="slidenum">
              <a:rPr lang="en-US" smtClean="0"/>
              <a:t>18</a:t>
            </a:fld>
            <a:endParaRPr lang="en-US"/>
          </a:p>
        </p:txBody>
      </p:sp>
    </p:spTree>
    <p:extLst>
      <p:ext uri="{BB962C8B-B14F-4D97-AF65-F5344CB8AC3E}">
        <p14:creationId xmlns:p14="http://schemas.microsoft.com/office/powerpoint/2010/main" val="406426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pt and provider safety is key in all altered patients but an important note during sympathomimetic toxidromes</a:t>
            </a:r>
          </a:p>
        </p:txBody>
      </p:sp>
      <p:sp>
        <p:nvSpPr>
          <p:cNvPr id="4" name="Slide Number Placeholder 3"/>
          <p:cNvSpPr>
            <a:spLocks noGrp="1"/>
          </p:cNvSpPr>
          <p:nvPr>
            <p:ph type="sldNum" sz="quarter" idx="5"/>
          </p:nvPr>
        </p:nvSpPr>
        <p:spPr/>
        <p:txBody>
          <a:bodyPr/>
          <a:lstStyle/>
          <a:p>
            <a:fld id="{6179B56B-7429-41A5-B624-5C54693AEBF7}" type="slidenum">
              <a:rPr lang="en-US" smtClean="0"/>
              <a:t>19</a:t>
            </a:fld>
            <a:endParaRPr lang="en-US"/>
          </a:p>
        </p:txBody>
      </p:sp>
    </p:spTree>
    <p:extLst>
      <p:ext uri="{BB962C8B-B14F-4D97-AF65-F5344CB8AC3E}">
        <p14:creationId xmlns:p14="http://schemas.microsoft.com/office/powerpoint/2010/main" val="38310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different toxidromes</a:t>
            </a:r>
          </a:p>
        </p:txBody>
      </p:sp>
      <p:sp>
        <p:nvSpPr>
          <p:cNvPr id="4" name="Slide Number Placeholder 3"/>
          <p:cNvSpPr>
            <a:spLocks noGrp="1"/>
          </p:cNvSpPr>
          <p:nvPr>
            <p:ph type="sldNum" sz="quarter" idx="5"/>
          </p:nvPr>
        </p:nvSpPr>
        <p:spPr/>
        <p:txBody>
          <a:bodyPr/>
          <a:lstStyle/>
          <a:p>
            <a:fld id="{6179B56B-7429-41A5-B624-5C54693AEBF7}" type="slidenum">
              <a:rPr lang="en-US" smtClean="0"/>
              <a:t>20</a:t>
            </a:fld>
            <a:endParaRPr lang="en-US"/>
          </a:p>
        </p:txBody>
      </p:sp>
    </p:spTree>
    <p:extLst>
      <p:ext uri="{BB962C8B-B14F-4D97-AF65-F5344CB8AC3E}">
        <p14:creationId xmlns:p14="http://schemas.microsoft.com/office/powerpoint/2010/main" val="391101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22</a:t>
            </a:fld>
            <a:endParaRPr lang="en-US"/>
          </a:p>
        </p:txBody>
      </p:sp>
    </p:spTree>
    <p:extLst>
      <p:ext uri="{BB962C8B-B14F-4D97-AF65-F5344CB8AC3E}">
        <p14:creationId xmlns:p14="http://schemas.microsoft.com/office/powerpoint/2010/main" val="239196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EMS many times is the only point of contact with the patient’s support system or the scene, this gives you a huge chance to impact care by simply finding a solid timeline, dose, intent and establishing initial symptoms</a:t>
            </a:r>
          </a:p>
        </p:txBody>
      </p:sp>
      <p:sp>
        <p:nvSpPr>
          <p:cNvPr id="4" name="Slide Number Placeholder 3"/>
          <p:cNvSpPr>
            <a:spLocks noGrp="1"/>
          </p:cNvSpPr>
          <p:nvPr>
            <p:ph type="sldNum" sz="quarter" idx="5"/>
          </p:nvPr>
        </p:nvSpPr>
        <p:spPr/>
        <p:txBody>
          <a:bodyPr/>
          <a:lstStyle/>
          <a:p>
            <a:fld id="{6179B56B-7429-41A5-B624-5C54693AEBF7}" type="slidenum">
              <a:rPr lang="en-US" smtClean="0"/>
              <a:t>3</a:t>
            </a:fld>
            <a:endParaRPr lang="en-US"/>
          </a:p>
        </p:txBody>
      </p:sp>
    </p:spTree>
    <p:extLst>
      <p:ext uri="{BB962C8B-B14F-4D97-AF65-F5344CB8AC3E}">
        <p14:creationId xmlns:p14="http://schemas.microsoft.com/office/powerpoint/2010/main" val="404609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https://www.hmpgloballearningnetwork.com/site/emsworld/article/1224498/one-pill-can-kill-advancing-your-knowledge-pediatric-toxicology</a:t>
            </a:r>
          </a:p>
          <a:p>
            <a:endParaRPr lang="en-US" dirty="0"/>
          </a:p>
          <a:p>
            <a:r>
              <a:rPr lang="en-US" dirty="0"/>
              <a:t>Courtesy of UNC.</a:t>
            </a:r>
          </a:p>
        </p:txBody>
      </p:sp>
      <p:sp>
        <p:nvSpPr>
          <p:cNvPr id="4" name="Slide Number Placeholder 3"/>
          <p:cNvSpPr>
            <a:spLocks noGrp="1"/>
          </p:cNvSpPr>
          <p:nvPr>
            <p:ph type="sldNum" sz="quarter" idx="5"/>
          </p:nvPr>
        </p:nvSpPr>
        <p:spPr/>
        <p:txBody>
          <a:bodyPr/>
          <a:lstStyle/>
          <a:p>
            <a:fld id="{6179B56B-7429-41A5-B624-5C54693AEBF7}" type="slidenum">
              <a:rPr lang="en-US" smtClean="0"/>
              <a:t>23</a:t>
            </a:fld>
            <a:endParaRPr lang="en-US"/>
          </a:p>
        </p:txBody>
      </p:sp>
    </p:spTree>
    <p:extLst>
      <p:ext uri="{BB962C8B-B14F-4D97-AF65-F5344CB8AC3E}">
        <p14:creationId xmlns:p14="http://schemas.microsoft.com/office/powerpoint/2010/main" val="3960806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https://www.uptodate.com/contents/acute-opioid-intoxication-in-adults?search=opiate%20overdose&amp;source=search_result&amp;selectedTitle=1~115&amp;usage_type=default&amp;display_rank=1</a:t>
            </a:r>
          </a:p>
          <a:p>
            <a:endParaRPr lang="en-US" dirty="0"/>
          </a:p>
          <a:p>
            <a:r>
              <a:rPr lang="en-US" dirty="0"/>
              <a:t>https://www.uptodate.com/contents/benzodiazepine-poisoning-and-withdrawal?search=benzodiazepine%20overdose&amp;source=search_result&amp;selectedTitle=1~50&amp;usage_type=default&amp;display_rank=1#H1369026413</a:t>
            </a:r>
          </a:p>
          <a:p>
            <a:endParaRPr lang="en-US" dirty="0"/>
          </a:p>
          <a:p>
            <a:r>
              <a:rPr lang="en-US" dirty="0"/>
              <a:t>https://www.uptodate.com/contents/serotonin-syndrome-serotonin-toxicity?search=serotonin%20syndrome&amp;source=search_result&amp;selectedTitle=1~150&amp;usage_type=default&amp;display_rank=1</a:t>
            </a:r>
          </a:p>
          <a:p>
            <a:endParaRPr lang="en-US" dirty="0"/>
          </a:p>
          <a:p>
            <a:r>
              <a:rPr lang="en-US" dirty="0"/>
              <a:t>https://www.uptodate.com/contents/methanol-and-ethylene-glycol-poisoning-management?search=methanol%20poisoning&amp;source=search_result&amp;selectedTitle=2~41&amp;usage_type=default&amp;display_rank=2#H255409132</a:t>
            </a:r>
          </a:p>
          <a:p>
            <a:endParaRPr lang="en-US" dirty="0"/>
          </a:p>
          <a:p>
            <a:r>
              <a:rPr lang="en-US" dirty="0"/>
              <a:t>https://www.uptodate.com/contents/methanol-and-ethylene-glycol-poisoning-management?search=methanol%20poisoning&amp;source=search_result&amp;selectedTitle=2~41&amp;usage_type=default&amp;display_rank=2#H255409132</a:t>
            </a:r>
          </a:p>
          <a:p>
            <a:endParaRPr lang="en-US" dirty="0"/>
          </a:p>
          <a:p>
            <a:r>
              <a:rPr lang="en-US" dirty="0"/>
              <a:t>https://www.uptodate.com/contents/beta-blocker-poisoning?search=beta%20blocker%20overdose&amp;source=search_result&amp;selectedTitle=1~26&amp;usage_type=default&amp;display_rank=1</a:t>
            </a:r>
          </a:p>
          <a:p>
            <a:endParaRPr lang="en-US" dirty="0"/>
          </a:p>
          <a:p>
            <a:r>
              <a:rPr lang="en-US" dirty="0"/>
              <a:t>https://www.uptodate.com/contents/calcium-channel-blocker-poisoning?search=beta%20blocker%20overdose&amp;source=search_result&amp;selectedTitle=3~26&amp;usage_type=default&amp;display_rank=3</a:t>
            </a:r>
          </a:p>
          <a:p>
            <a:endParaRPr lang="en-US" dirty="0"/>
          </a:p>
          <a:p>
            <a:r>
              <a:rPr lang="en-US" dirty="0"/>
              <a:t>https://www.uptodate.com/contents/digitalis-cardiac-glycoside-poisoning?search=beta%20blocker%20overdose&amp;topicRef=330&amp;source=see_link#H15</a:t>
            </a:r>
          </a:p>
          <a:p>
            <a:endParaRPr lang="en-US" dirty="0"/>
          </a:p>
          <a:p>
            <a:r>
              <a:rPr lang="en-US" dirty="0"/>
              <a:t>https://www.uptodate.com/contents/organophosphate-and-carbamate-poisoning?search=cholinergic%20toxicity&amp;source=search_result&amp;selectedTitle=1~150&amp;usage_type=default&amp;display_rank=1</a:t>
            </a:r>
          </a:p>
          <a:p>
            <a:endParaRPr lang="en-US" dirty="0"/>
          </a:p>
          <a:p>
            <a:r>
              <a:rPr lang="en-US" dirty="0"/>
              <a:t>https://www.uptodate.com/contents/acute-amphetamine-and-synthetic-cathinone-bath-salt-intoxication?search=sympathomimetic%20toxicity&amp;source=search_result&amp;selectedTitle=2~150&amp;usage_type=default&amp;display_rank=2</a:t>
            </a:r>
          </a:p>
          <a:p>
            <a:endParaRPr lang="en-US" dirty="0"/>
          </a:p>
          <a:p>
            <a:r>
              <a:rPr lang="en-US" dirty="0"/>
              <a:t>https://www.uptodate.com/contents/acetaminophen-paracetamol-poisoning-in-adults-treatment?search=tylenol%20overdose&amp;source=search_result&amp;selectedTitle=1~144&amp;usage_type=default&amp;display_rank=1#H4</a:t>
            </a:r>
          </a:p>
          <a:p>
            <a:endParaRPr lang="en-US" dirty="0"/>
          </a:p>
          <a:p>
            <a:r>
              <a:rPr lang="en-US" dirty="0"/>
              <a:t>https://medictests.com/units/the-quick-dirty-guide-to-poisonings</a:t>
            </a:r>
          </a:p>
          <a:p>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25</a:t>
            </a:fld>
            <a:endParaRPr lang="en-US"/>
          </a:p>
        </p:txBody>
      </p:sp>
    </p:spTree>
    <p:extLst>
      <p:ext uri="{BB962C8B-B14F-4D97-AF65-F5344CB8AC3E}">
        <p14:creationId xmlns:p14="http://schemas.microsoft.com/office/powerpoint/2010/main" val="134185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scope of this lecture may miss some potential toxic materials, which the poison center can help with, we are going to focus on some of the more common that have EMS interventions and the peds one pill can kill campaign.</a:t>
            </a:r>
          </a:p>
        </p:txBody>
      </p:sp>
      <p:sp>
        <p:nvSpPr>
          <p:cNvPr id="4" name="Slide Number Placeholder 3"/>
          <p:cNvSpPr>
            <a:spLocks noGrp="1"/>
          </p:cNvSpPr>
          <p:nvPr>
            <p:ph type="sldNum" sz="quarter" idx="5"/>
          </p:nvPr>
        </p:nvSpPr>
        <p:spPr/>
        <p:txBody>
          <a:bodyPr/>
          <a:lstStyle/>
          <a:p>
            <a:fld id="{6179B56B-7429-41A5-B624-5C54693AEBF7}" type="slidenum">
              <a:rPr lang="en-US" smtClean="0"/>
              <a:t>4</a:t>
            </a:fld>
            <a:endParaRPr lang="en-US"/>
          </a:p>
        </p:txBody>
      </p:sp>
    </p:spTree>
    <p:extLst>
      <p:ext uri="{BB962C8B-B14F-4D97-AF65-F5344CB8AC3E}">
        <p14:creationId xmlns:p14="http://schemas.microsoft.com/office/powerpoint/2010/main" val="13143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point here is the key intervention for opiate overdose is actually ventilation and not Narcan, Narcan is a way to reverse the effect of the drug but what saves lives is ventilation and respiratory support. Please give resp support while you get access/prepare your </a:t>
            </a:r>
            <a:r>
              <a:rPr lang="en-US" dirty="0" err="1"/>
              <a:t>narcan</a:t>
            </a:r>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5</a:t>
            </a:fld>
            <a:endParaRPr lang="en-US"/>
          </a:p>
        </p:txBody>
      </p:sp>
    </p:spTree>
    <p:extLst>
      <p:ext uri="{BB962C8B-B14F-4D97-AF65-F5344CB8AC3E}">
        <p14:creationId xmlns:p14="http://schemas.microsoft.com/office/powerpoint/2010/main" val="322821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lam or pam ending is a good hint to a benzo. Presents like a drunk person but can have more respiratory depression depending on route of admin</a:t>
            </a:r>
          </a:p>
          <a:p>
            <a:endParaRPr lang="en-US" dirty="0"/>
          </a:p>
          <a:p>
            <a:r>
              <a:rPr lang="en-US" dirty="0"/>
              <a:t>You may have heard of flumazenil, not used commonly, mainstay of </a:t>
            </a:r>
            <a:r>
              <a:rPr lang="en-US" dirty="0" err="1"/>
              <a:t>tx</a:t>
            </a:r>
            <a:r>
              <a:rPr lang="en-US" dirty="0"/>
              <a:t> is ABCs and supportive</a:t>
            </a:r>
          </a:p>
          <a:p>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6</a:t>
            </a:fld>
            <a:endParaRPr lang="en-US"/>
          </a:p>
        </p:txBody>
      </p:sp>
    </p:spTree>
    <p:extLst>
      <p:ext uri="{BB962C8B-B14F-4D97-AF65-F5344CB8AC3E}">
        <p14:creationId xmlns:p14="http://schemas.microsoft.com/office/powerpoint/2010/main" val="5681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Serotonin syndrome: </a:t>
            </a:r>
            <a:r>
              <a:rPr lang="en-US" b="0" i="0" dirty="0">
                <a:solidFill>
                  <a:srgbClr val="232323"/>
                </a:solidFill>
                <a:effectLst/>
                <a:latin typeface="Noto Sans" panose="020B0502040504020204" pitchFamily="34" charset="0"/>
              </a:rPr>
              <a:t>Mental status changes can include anxiety, restlessness, disorientation, and agitated delirium [</a:t>
            </a:r>
            <a:r>
              <a:rPr lang="en-US" b="0" i="0" u="none" strike="noStrike" dirty="0">
                <a:solidFill>
                  <a:srgbClr val="005B92"/>
                </a:solidFill>
                <a:effectLst/>
                <a:latin typeface="Noto Sans" panose="020B0502040504020204" pitchFamily="34" charset="0"/>
                <a:hlinkClick r:id="rId3"/>
              </a:rPr>
              <a:t>15</a:t>
            </a:r>
            <a:r>
              <a:rPr lang="en-US" b="0" i="0" dirty="0">
                <a:solidFill>
                  <a:srgbClr val="232323"/>
                </a:solidFill>
                <a:effectLst/>
                <a:latin typeface="Noto Sans" panose="020B0502040504020204" pitchFamily="34" charset="0"/>
              </a:rPr>
              <a:t>]. Patients may startle easily. Autonomic manifestations can include diaphoresis, tachycardia, hyperthermia, hypertension, vomiting, and diarrhea [</a:t>
            </a:r>
            <a:r>
              <a:rPr lang="en-US" b="0" i="0" u="none" strike="noStrike" dirty="0">
                <a:solidFill>
                  <a:srgbClr val="005B92"/>
                </a:solidFill>
                <a:effectLst/>
                <a:latin typeface="Noto Sans" panose="020B0502040504020204" pitchFamily="34" charset="0"/>
                <a:hlinkClick r:id="rId4"/>
              </a:rPr>
              <a:t>3</a:t>
            </a:r>
            <a:r>
              <a:rPr lang="en-US" b="0" i="0" dirty="0">
                <a:solidFill>
                  <a:srgbClr val="232323"/>
                </a:solidFill>
                <a:effectLst/>
                <a:latin typeface="Noto Sans" panose="020B0502040504020204" pitchFamily="34" charset="0"/>
              </a:rPr>
              <a:t>]. Neuromuscular hyperactivity can manifest as tremor, myoclonus, hyperreflexia, and bilateral Babinski sign. Hyperreflexia and clonus are particularly common; these findings, as well as rigidity, are more often pronounced in the lower extremities </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The myoclonus and diaphoresis are more specific in the agitated pt for serotonin vs anticholinergic vs NMS</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TCA: Sodium bicarb helps overwhelm the poisoned sodium channel, likely need MCEP for this, fluids are key as hypotension in TCA is very dangerous</a:t>
            </a:r>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7</a:t>
            </a:fld>
            <a:endParaRPr lang="en-US"/>
          </a:p>
        </p:txBody>
      </p:sp>
    </p:spTree>
    <p:extLst>
      <p:ext uri="{BB962C8B-B14F-4D97-AF65-F5344CB8AC3E}">
        <p14:creationId xmlns:p14="http://schemas.microsoft.com/office/powerpoint/2010/main" val="36587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Serotonin syndrome: how to keep your patients safe. </a:t>
            </a:r>
            <a:r>
              <a:rPr lang="en-US" b="0" i="1" dirty="0">
                <a:solidFill>
                  <a:srgbClr val="000000"/>
                </a:solidFill>
                <a:effectLst/>
                <a:latin typeface="Manrope"/>
              </a:rPr>
              <a:t>Current Psychiatry</a:t>
            </a:r>
            <a:r>
              <a:rPr lang="en-US" b="0" i="0" dirty="0">
                <a:solidFill>
                  <a:srgbClr val="000000"/>
                </a:solidFill>
                <a:effectLst/>
                <a:latin typeface="Manrope"/>
              </a:rPr>
              <a:t>. 2019 July;18(7):38-42. </a:t>
            </a:r>
            <a:r>
              <a:rPr lang="en-US" b="0" i="0" dirty="0" err="1">
                <a:solidFill>
                  <a:srgbClr val="000000"/>
                </a:solidFill>
                <a:effectLst/>
                <a:latin typeface="Manrope"/>
              </a:rPr>
              <a:t>Zick</a:t>
            </a:r>
            <a:r>
              <a:rPr lang="en-US" b="0" i="0" dirty="0">
                <a:solidFill>
                  <a:srgbClr val="000000"/>
                </a:solidFill>
                <a:effectLst/>
                <a:latin typeface="Manrope"/>
              </a:rPr>
              <a:t> et al.</a:t>
            </a:r>
          </a:p>
          <a:p>
            <a:r>
              <a:rPr lang="en-US" dirty="0"/>
              <a:t>https://www.mdedge.com/psychiatry/article/203694/depression/serotonin-syndrome-how-keep-your-patients-safe</a:t>
            </a:r>
          </a:p>
          <a:p>
            <a:endParaRPr lang="en-US" b="0" i="0" dirty="0">
              <a:solidFill>
                <a:srgbClr val="000000"/>
              </a:solidFill>
              <a:effectLst/>
              <a:latin typeface="Manrope"/>
            </a:endParaRPr>
          </a:p>
          <a:p>
            <a:r>
              <a:rPr lang="en-US" b="0" i="0" dirty="0">
                <a:solidFill>
                  <a:srgbClr val="000000"/>
                </a:solidFill>
                <a:effectLst/>
                <a:latin typeface="Manrope"/>
              </a:rPr>
              <a:t>And EKG from</a:t>
            </a:r>
          </a:p>
          <a:p>
            <a:r>
              <a:rPr lang="en-US" b="0" i="0" dirty="0">
                <a:solidFill>
                  <a:srgbClr val="000000"/>
                </a:solidFill>
                <a:effectLst/>
                <a:latin typeface="Manrope"/>
              </a:rPr>
              <a:t>https://www.uptodate.com/contents/tricyclic-antidepressant-poisoning?search=tricyclic%20overdose&amp;source=search_result&amp;selectedTitle=1~50&amp;usage_type=default&amp;display_rank=1</a:t>
            </a:r>
          </a:p>
          <a:p>
            <a:endParaRPr lang="en-US" b="0" i="0" dirty="0">
              <a:solidFill>
                <a:srgbClr val="000000"/>
              </a:solidFill>
              <a:effectLst/>
              <a:latin typeface="Manrope"/>
            </a:endParaRPr>
          </a:p>
          <a:p>
            <a:r>
              <a:rPr lang="en-US" b="0" i="0" dirty="0">
                <a:solidFill>
                  <a:srgbClr val="000000"/>
                </a:solidFill>
                <a:effectLst/>
                <a:latin typeface="Manrope"/>
              </a:rPr>
              <a:t>Key notes: Broad serotonin meds, even Zofran so be careful and TCA morphology in </a:t>
            </a:r>
            <a:r>
              <a:rPr lang="en-US" b="0" i="0" dirty="0" err="1">
                <a:solidFill>
                  <a:srgbClr val="000000"/>
                </a:solidFill>
                <a:effectLst/>
                <a:latin typeface="Manrope"/>
              </a:rPr>
              <a:t>aVR</a:t>
            </a:r>
            <a:r>
              <a:rPr lang="en-US" b="0" i="0" dirty="0">
                <a:solidFill>
                  <a:srgbClr val="000000"/>
                </a:solidFill>
                <a:effectLst/>
                <a:latin typeface="Manrope"/>
              </a:rPr>
              <a:t>, QRS longer than 100ms</a:t>
            </a:r>
          </a:p>
          <a:p>
            <a:endParaRPr lang="en-US" b="0" i="0" dirty="0">
              <a:solidFill>
                <a:srgbClr val="000000"/>
              </a:solidFill>
              <a:effectLst/>
              <a:latin typeface="Manrope"/>
            </a:endParaRPr>
          </a:p>
          <a:p>
            <a:endParaRPr lang="en-US" dirty="0"/>
          </a:p>
        </p:txBody>
      </p:sp>
      <p:sp>
        <p:nvSpPr>
          <p:cNvPr id="4" name="Slide Number Placeholder 3"/>
          <p:cNvSpPr>
            <a:spLocks noGrp="1"/>
          </p:cNvSpPr>
          <p:nvPr>
            <p:ph type="sldNum" sz="quarter" idx="5"/>
          </p:nvPr>
        </p:nvSpPr>
        <p:spPr/>
        <p:txBody>
          <a:bodyPr/>
          <a:lstStyle/>
          <a:p>
            <a:fld id="{6179B56B-7429-41A5-B624-5C54693AEBF7}" type="slidenum">
              <a:rPr lang="en-US" smtClean="0"/>
              <a:t>8</a:t>
            </a:fld>
            <a:endParaRPr lang="en-US"/>
          </a:p>
        </p:txBody>
      </p:sp>
    </p:spTree>
    <p:extLst>
      <p:ext uri="{BB962C8B-B14F-4D97-AF65-F5344CB8AC3E}">
        <p14:creationId xmlns:p14="http://schemas.microsoft.com/office/powerpoint/2010/main" val="174046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hospital consideration for physostigmine, in consultation with poison/tox specialist</a:t>
            </a:r>
          </a:p>
          <a:p>
            <a:endParaRPr lang="en-US" dirty="0"/>
          </a:p>
          <a:p>
            <a:r>
              <a:rPr lang="en-US" dirty="0"/>
              <a:t>Unlike serotonin syn, sympathomimetics these patients are dry not wet!</a:t>
            </a:r>
          </a:p>
        </p:txBody>
      </p:sp>
      <p:sp>
        <p:nvSpPr>
          <p:cNvPr id="4" name="Slide Number Placeholder 3"/>
          <p:cNvSpPr>
            <a:spLocks noGrp="1"/>
          </p:cNvSpPr>
          <p:nvPr>
            <p:ph type="sldNum" sz="quarter" idx="5"/>
          </p:nvPr>
        </p:nvSpPr>
        <p:spPr/>
        <p:txBody>
          <a:bodyPr/>
          <a:lstStyle/>
          <a:p>
            <a:fld id="{6179B56B-7429-41A5-B624-5C54693AEBF7}" type="slidenum">
              <a:rPr lang="en-US" smtClean="0"/>
              <a:t>9</a:t>
            </a:fld>
            <a:endParaRPr lang="en-US"/>
          </a:p>
        </p:txBody>
      </p:sp>
    </p:spTree>
    <p:extLst>
      <p:ext uri="{BB962C8B-B14F-4D97-AF65-F5344CB8AC3E}">
        <p14:creationId xmlns:p14="http://schemas.microsoft.com/office/powerpoint/2010/main" val="98993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https://www.uptodate.com/contents/anticholinergic-poisoning?search=anticholinergic%20toxicity&amp;source=search_result&amp;selectedTitle=1~150&amp;usage_type=default&amp;display_rank=1</a:t>
            </a:r>
          </a:p>
        </p:txBody>
      </p:sp>
      <p:sp>
        <p:nvSpPr>
          <p:cNvPr id="4" name="Slide Number Placeholder 3"/>
          <p:cNvSpPr>
            <a:spLocks noGrp="1"/>
          </p:cNvSpPr>
          <p:nvPr>
            <p:ph type="sldNum" sz="quarter" idx="5"/>
          </p:nvPr>
        </p:nvSpPr>
        <p:spPr/>
        <p:txBody>
          <a:bodyPr/>
          <a:lstStyle/>
          <a:p>
            <a:fld id="{6179B56B-7429-41A5-B624-5C54693AEBF7}" type="slidenum">
              <a:rPr lang="en-US" smtClean="0"/>
              <a:t>10</a:t>
            </a:fld>
            <a:endParaRPr lang="en-US"/>
          </a:p>
        </p:txBody>
      </p:sp>
    </p:spTree>
    <p:extLst>
      <p:ext uri="{BB962C8B-B14F-4D97-AF65-F5344CB8AC3E}">
        <p14:creationId xmlns:p14="http://schemas.microsoft.com/office/powerpoint/2010/main" val="19056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1129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85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030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4937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2097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1872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0108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26026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911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3/6/23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3163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3/6/23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000365241"/>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29.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hroomery.org/forums/showflat.php/Number/13039561" TargetMode="External"/><Relationship Id="rId11" Type="http://schemas.openxmlformats.org/officeDocument/2006/relationships/image" Target="../media/image32.png"/><Relationship Id="rId5" Type="http://schemas.openxmlformats.org/officeDocument/2006/relationships/image" Target="../media/image30.jpg"/><Relationship Id="rId10" Type="http://schemas.openxmlformats.org/officeDocument/2006/relationships/customXml" Target="../ink/ink19.xml"/><Relationship Id="rId4" Type="http://schemas.openxmlformats.org/officeDocument/2006/relationships/hyperlink" Target="https://aperitif.blog.hu/2017/09/23/a_moonshine_whisky" TargetMode="Externa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litfl.com/digoxin-effect-ecg-librar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docnesia.com/en/toxidrom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adambelles/5044281763"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ixabay.com/en/mitochondria-cell-biology-science-301686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reestock.com/free-photos/drunk-man-doodle-alcohol-bottles-concept-104427697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ew_Mexico_State_Road_8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liem.com/2016/fentanyl-opioid-epidem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zoomtesting.co.uk/What-Every-Parent-Needs-to-Know-about-Xana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5.png"/><Relationship Id="rId26" Type="http://schemas.openxmlformats.org/officeDocument/2006/relationships/image" Target="../media/image19.png"/><Relationship Id="rId21" Type="http://schemas.openxmlformats.org/officeDocument/2006/relationships/customXml" Target="../ink/ink9.xml"/><Relationship Id="rId34" Type="http://schemas.openxmlformats.org/officeDocument/2006/relationships/image" Target="../media/image23.png"/><Relationship Id="rId7" Type="http://schemas.openxmlformats.org/officeDocument/2006/relationships/customXml" Target="../ink/ink2.xml"/><Relationship Id="rId12" Type="http://schemas.openxmlformats.org/officeDocument/2006/relationships/image" Target="../media/image12.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4.xm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customXml" Target="../ink/ink17.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0.png"/><Relationship Id="rId36"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8.jpeg"/><Relationship Id="rId9" Type="http://schemas.openxmlformats.org/officeDocument/2006/relationships/customXml" Target="../ink/ink3.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2.xml"/><Relationship Id="rId30" Type="http://schemas.openxmlformats.org/officeDocument/2006/relationships/image" Target="../media/image21.png"/><Relationship Id="rId35" Type="http://schemas.openxmlformats.org/officeDocument/2006/relationships/customXml" Target="../ink/ink16.xml"/><Relationship Id="rId8" Type="http://schemas.openxmlformats.org/officeDocument/2006/relationships/image" Target="../media/image10.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anadiem.org/introducing-crackcast-visual-flashc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D2F55-25C1-0BFE-0530-14A6A2EE89B9}"/>
              </a:ext>
            </a:extLst>
          </p:cNvPr>
          <p:cNvSpPr>
            <a:spLocks noGrp="1"/>
          </p:cNvSpPr>
          <p:nvPr>
            <p:ph type="ctrTitle"/>
          </p:nvPr>
        </p:nvSpPr>
        <p:spPr>
          <a:xfrm>
            <a:off x="1079510" y="4602162"/>
            <a:ext cx="4457690" cy="1720850"/>
          </a:xfrm>
        </p:spPr>
        <p:txBody>
          <a:bodyPr anchor="ctr">
            <a:normAutofit/>
          </a:bodyPr>
          <a:lstStyle/>
          <a:p>
            <a:r>
              <a:rPr lang="en-US" dirty="0"/>
              <a:t>Tox Emergencies</a:t>
            </a:r>
          </a:p>
        </p:txBody>
      </p:sp>
      <p:sp>
        <p:nvSpPr>
          <p:cNvPr id="3" name="Subtitle 2">
            <a:extLst>
              <a:ext uri="{FF2B5EF4-FFF2-40B4-BE49-F238E27FC236}">
                <a16:creationId xmlns:a16="http://schemas.microsoft.com/office/drawing/2014/main" id="{31D57F2C-C2EA-DFEA-5A1D-A50EFE874570}"/>
              </a:ext>
            </a:extLst>
          </p:cNvPr>
          <p:cNvSpPr>
            <a:spLocks noGrp="1"/>
          </p:cNvSpPr>
          <p:nvPr>
            <p:ph type="subTitle" idx="1"/>
          </p:nvPr>
        </p:nvSpPr>
        <p:spPr>
          <a:xfrm>
            <a:off x="6654801" y="4602163"/>
            <a:ext cx="4451347" cy="1720850"/>
          </a:xfrm>
        </p:spPr>
        <p:txBody>
          <a:bodyPr anchor="ctr">
            <a:normAutofit/>
          </a:bodyPr>
          <a:lstStyle/>
          <a:p>
            <a:r>
              <a:rPr lang="en-US" dirty="0"/>
              <a:t>Petter Overton-Harris, DO</a:t>
            </a:r>
          </a:p>
          <a:p>
            <a:r>
              <a:rPr lang="en-US" dirty="0"/>
              <a:t>University of New Mexico EMS Consortium</a:t>
            </a:r>
          </a:p>
        </p:txBody>
      </p:sp>
      <p:pic>
        <p:nvPicPr>
          <p:cNvPr id="4" name="Picture 3" descr="A close-up of a map&#10;&#10;Description automatically generated with low confidence">
            <a:extLst>
              <a:ext uri="{FF2B5EF4-FFF2-40B4-BE49-F238E27FC236}">
                <a16:creationId xmlns:a16="http://schemas.microsoft.com/office/drawing/2014/main" id="{F10834C1-2B9B-E32F-625C-F9B0B402ADC9}"/>
              </a:ext>
            </a:extLst>
          </p:cNvPr>
          <p:cNvPicPr>
            <a:picLocks noChangeAspect="1"/>
          </p:cNvPicPr>
          <p:nvPr/>
        </p:nvPicPr>
        <p:blipFill rotWithShape="1">
          <a:blip r:embed="rId2"/>
          <a:srcRect t="47226" b="11612"/>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13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8" name="Picture 7">
            <a:extLst>
              <a:ext uri="{FF2B5EF4-FFF2-40B4-BE49-F238E27FC236}">
                <a16:creationId xmlns:a16="http://schemas.microsoft.com/office/drawing/2014/main" id="{B9062E91-A4A7-104C-8815-5D6D954E65E8}"/>
              </a:ext>
            </a:extLst>
          </p:cNvPr>
          <p:cNvPicPr>
            <a:picLocks noChangeAspect="1"/>
          </p:cNvPicPr>
          <p:nvPr/>
        </p:nvPicPr>
        <p:blipFill>
          <a:blip r:embed="rId3"/>
          <a:stretch>
            <a:fillRect/>
          </a:stretch>
        </p:blipFill>
        <p:spPr>
          <a:xfrm>
            <a:off x="2732507" y="133539"/>
            <a:ext cx="6436102" cy="6590922"/>
          </a:xfrm>
          <a:prstGeom prst="rect">
            <a:avLst/>
          </a:prstGeom>
        </p:spPr>
      </p:pic>
    </p:spTree>
    <p:extLst>
      <p:ext uri="{BB962C8B-B14F-4D97-AF65-F5344CB8AC3E}">
        <p14:creationId xmlns:p14="http://schemas.microsoft.com/office/powerpoint/2010/main" val="29186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6" name="Rectangle 307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7930C-C5B4-4262-347B-2100FF7D249C}"/>
              </a:ext>
            </a:extLst>
          </p:cNvPr>
          <p:cNvSpPr>
            <a:spLocks noGrp="1"/>
          </p:cNvSpPr>
          <p:nvPr>
            <p:ph type="title"/>
          </p:nvPr>
        </p:nvSpPr>
        <p:spPr>
          <a:xfrm>
            <a:off x="1080000" y="540032"/>
            <a:ext cx="4426782" cy="1331605"/>
          </a:xfrm>
        </p:spPr>
        <p:txBody>
          <a:bodyPr anchor="b">
            <a:normAutofit/>
          </a:bodyPr>
          <a:lstStyle/>
          <a:p>
            <a:pPr algn="ctr"/>
            <a:r>
              <a:rPr lang="en-US"/>
              <a:t>Cholinergic</a:t>
            </a:r>
          </a:p>
        </p:txBody>
      </p:sp>
      <p:cxnSp>
        <p:nvCxnSpPr>
          <p:cNvPr id="3077" name="Straight Connector 308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A61706-E662-5F3E-E8A1-6D312B71CAEF}"/>
              </a:ext>
            </a:extLst>
          </p:cNvPr>
          <p:cNvSpPr>
            <a:spLocks noGrp="1"/>
          </p:cNvSpPr>
          <p:nvPr>
            <p:ph idx="1"/>
          </p:nvPr>
        </p:nvSpPr>
        <p:spPr>
          <a:xfrm>
            <a:off x="1079999" y="2759076"/>
            <a:ext cx="5369291" cy="3009899"/>
          </a:xfrm>
        </p:spPr>
        <p:txBody>
          <a:bodyPr>
            <a:normAutofit/>
          </a:bodyPr>
          <a:lstStyle/>
          <a:p>
            <a:pPr>
              <a:lnSpc>
                <a:spcPct val="115000"/>
              </a:lnSpc>
            </a:pPr>
            <a:r>
              <a:rPr lang="en-US" sz="1700" dirty="0"/>
              <a:t>Most commonly found in pesticides, farming exposures. Basically, exact opposite of anticholinergic toxidrome, everything is slow and wet.</a:t>
            </a:r>
          </a:p>
          <a:p>
            <a:pPr lvl="1">
              <a:lnSpc>
                <a:spcPct val="115000"/>
              </a:lnSpc>
            </a:pPr>
            <a:r>
              <a:rPr lang="en-US" sz="1700" dirty="0"/>
              <a:t>	Key </a:t>
            </a:r>
            <a:r>
              <a:rPr lang="en-US" sz="1700" dirty="0" err="1"/>
              <a:t>tx</a:t>
            </a:r>
            <a:r>
              <a:rPr lang="en-US" sz="1700" dirty="0"/>
              <a:t> difference is manage the killer 	Bs 	(bronchorrhea, bradycardia, bronchospasm) 	with atropine and decontamination is 	paramount.</a:t>
            </a:r>
          </a:p>
        </p:txBody>
      </p:sp>
      <p:sp>
        <p:nvSpPr>
          <p:cNvPr id="3078" name="Rectangle 3082">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3074" name="Picture 2">
            <a:extLst>
              <a:ext uri="{FF2B5EF4-FFF2-40B4-BE49-F238E27FC236}">
                <a16:creationId xmlns:a16="http://schemas.microsoft.com/office/drawing/2014/main" id="{3C917690-0F19-F8E2-3139-0CE986C259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9308" y="540032"/>
            <a:ext cx="3871260" cy="5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2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2634-0FFB-D6DE-AF40-CE57150776F8}"/>
              </a:ext>
            </a:extLst>
          </p:cNvPr>
          <p:cNvSpPr>
            <a:spLocks noGrp="1"/>
          </p:cNvSpPr>
          <p:nvPr>
            <p:ph type="title"/>
          </p:nvPr>
        </p:nvSpPr>
        <p:spPr/>
        <p:txBody>
          <a:bodyPr/>
          <a:lstStyle/>
          <a:p>
            <a:r>
              <a:rPr lang="en-US" dirty="0"/>
              <a:t>Toxic alcohols</a:t>
            </a:r>
          </a:p>
        </p:txBody>
      </p:sp>
      <p:sp>
        <p:nvSpPr>
          <p:cNvPr id="3" name="Content Placeholder 2">
            <a:extLst>
              <a:ext uri="{FF2B5EF4-FFF2-40B4-BE49-F238E27FC236}">
                <a16:creationId xmlns:a16="http://schemas.microsoft.com/office/drawing/2014/main" id="{AB4CCD08-5B9D-77A5-60F1-103AD1217425}"/>
              </a:ext>
            </a:extLst>
          </p:cNvPr>
          <p:cNvSpPr>
            <a:spLocks noGrp="1"/>
          </p:cNvSpPr>
          <p:nvPr>
            <p:ph idx="1"/>
          </p:nvPr>
        </p:nvSpPr>
        <p:spPr/>
        <p:txBody>
          <a:bodyPr/>
          <a:lstStyle/>
          <a:p>
            <a:r>
              <a:rPr lang="en-US" dirty="0"/>
              <a:t>Methanol, Ethylene glycol, Isopropanol – essentially look like EtOH intoxication on initial exam</a:t>
            </a:r>
          </a:p>
          <a:p>
            <a:r>
              <a:rPr lang="en-US" dirty="0"/>
              <a:t>Methanol is found in many household products/moonshine, leads to profound metabolic acidosis and </a:t>
            </a:r>
            <a:r>
              <a:rPr lang="en-US" b="1" u="sng" dirty="0"/>
              <a:t>eye complaints</a:t>
            </a:r>
            <a:r>
              <a:rPr lang="en-US" dirty="0"/>
              <a:t>, body converts methanol into toxic formaldehyde </a:t>
            </a:r>
          </a:p>
          <a:p>
            <a:r>
              <a:rPr lang="en-US" dirty="0"/>
              <a:t>Ethylene Glycol is found in automotive products/antifreeze, one mouthful can be highly toxic, leads to cardiopulmonary and renal issues, </a:t>
            </a:r>
            <a:r>
              <a:rPr lang="en-US" b="1" u="sng" dirty="0"/>
              <a:t>hypocalcemia and seizures</a:t>
            </a:r>
          </a:p>
          <a:p>
            <a:r>
              <a:rPr lang="en-US" dirty="0"/>
              <a:t>Isopropanol is usually found in rubbing alcohol and household products</a:t>
            </a:r>
          </a:p>
        </p:txBody>
      </p:sp>
    </p:spTree>
    <p:extLst>
      <p:ext uri="{BB962C8B-B14F-4D97-AF65-F5344CB8AC3E}">
        <p14:creationId xmlns:p14="http://schemas.microsoft.com/office/powerpoint/2010/main" val="384700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E43D0-03E2-D9AA-3ACC-47516B80CCA1}"/>
              </a:ext>
            </a:extLst>
          </p:cNvPr>
          <p:cNvSpPr>
            <a:spLocks noGrp="1"/>
          </p:cNvSpPr>
          <p:nvPr>
            <p:ph type="title"/>
          </p:nvPr>
        </p:nvSpPr>
        <p:spPr>
          <a:xfrm>
            <a:off x="4984750" y="1011237"/>
            <a:ext cx="6120000" cy="860400"/>
          </a:xfrm>
        </p:spPr>
        <p:txBody>
          <a:bodyPr anchor="b">
            <a:normAutofit/>
          </a:bodyPr>
          <a:lstStyle/>
          <a:p>
            <a:pPr algn="ctr"/>
            <a:r>
              <a:rPr lang="en-US" dirty="0"/>
              <a:t>Treatment of toxic alcohols</a:t>
            </a:r>
            <a:endParaRPr lang="en-US"/>
          </a:p>
        </p:txBody>
      </p:sp>
      <p:pic>
        <p:nvPicPr>
          <p:cNvPr id="5" name="Picture 4" descr="A picture containing indoor, counter, close&#10;&#10;Description automatically generated">
            <a:extLst>
              <a:ext uri="{FF2B5EF4-FFF2-40B4-BE49-F238E27FC236}">
                <a16:creationId xmlns:a16="http://schemas.microsoft.com/office/drawing/2014/main" id="{D6AC2737-453C-E293-B084-EADA59BF34F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613" r="9229" b="-3"/>
          <a:stretch/>
        </p:blipFill>
        <p:spPr>
          <a:xfrm>
            <a:off x="20" y="10"/>
            <a:ext cx="3862780" cy="3430790"/>
          </a:xfrm>
          <a:prstGeom prst="rect">
            <a:avLst/>
          </a:prstGeom>
        </p:spPr>
      </p:pic>
      <p:cxnSp>
        <p:nvCxnSpPr>
          <p:cNvPr id="16" name="Straight Connector 1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indoor, wall, open, kitchen appliance&#10;&#10;Description automatically generated">
            <a:extLst>
              <a:ext uri="{FF2B5EF4-FFF2-40B4-BE49-F238E27FC236}">
                <a16:creationId xmlns:a16="http://schemas.microsoft.com/office/drawing/2014/main" id="{6B9479EC-5A93-2BB5-CBE4-DF1032CA931D}"/>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5557"/>
          <a:stretch/>
        </p:blipFill>
        <p:spPr>
          <a:xfrm>
            <a:off x="20" y="3427200"/>
            <a:ext cx="3862780" cy="3430800"/>
          </a:xfrm>
          <a:prstGeom prst="rect">
            <a:avLst/>
          </a:prstGeom>
        </p:spPr>
      </p:pic>
      <p:sp>
        <p:nvSpPr>
          <p:cNvPr id="3" name="Content Placeholder 2">
            <a:extLst>
              <a:ext uri="{FF2B5EF4-FFF2-40B4-BE49-F238E27FC236}">
                <a16:creationId xmlns:a16="http://schemas.microsoft.com/office/drawing/2014/main" id="{6A571AC7-E059-3AEA-A49C-1F2C0F83E168}"/>
              </a:ext>
            </a:extLst>
          </p:cNvPr>
          <p:cNvSpPr>
            <a:spLocks noGrp="1"/>
          </p:cNvSpPr>
          <p:nvPr>
            <p:ph idx="1"/>
          </p:nvPr>
        </p:nvSpPr>
        <p:spPr>
          <a:xfrm>
            <a:off x="4984750" y="2759076"/>
            <a:ext cx="6121400" cy="3009899"/>
          </a:xfrm>
        </p:spPr>
        <p:txBody>
          <a:bodyPr>
            <a:normAutofit/>
          </a:bodyPr>
          <a:lstStyle/>
          <a:p>
            <a:r>
              <a:rPr lang="en-US" dirty="0"/>
              <a:t>Methanol – ABCs, supportive care (respiratory support key to aid in compensation for acidosis), IVF, consider MCEP for bicarb</a:t>
            </a:r>
          </a:p>
          <a:p>
            <a:r>
              <a:rPr lang="en-US" dirty="0"/>
              <a:t>Ethylene glycol – ABCs, supportive care, IVF (to help prevent renal injury), consider MCEP for bicarb, benzos for seizures</a:t>
            </a:r>
          </a:p>
          <a:p>
            <a:r>
              <a:rPr lang="en-US" dirty="0"/>
              <a:t>Isopropanol – ABCs, supportive care, consider IVF</a:t>
            </a:r>
          </a:p>
        </p:txBody>
      </p:sp>
      <p:sp>
        <p:nvSpPr>
          <p:cNvPr id="6" name="TextBox 5">
            <a:extLst>
              <a:ext uri="{FF2B5EF4-FFF2-40B4-BE49-F238E27FC236}">
                <a16:creationId xmlns:a16="http://schemas.microsoft.com/office/drawing/2014/main" id="{4FC3E07A-8296-A3BB-CB7F-09CADE8976B3}"/>
              </a:ext>
            </a:extLst>
          </p:cNvPr>
          <p:cNvSpPr txBox="1"/>
          <p:nvPr/>
        </p:nvSpPr>
        <p:spPr>
          <a:xfrm>
            <a:off x="1132565" y="3230745"/>
            <a:ext cx="273023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peritif.blog.hu/2017/09/23/a_moonshine_whisk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7C606DD4-4603-14DE-0B30-2640CBB43FF6}"/>
              </a:ext>
            </a:extLst>
          </p:cNvPr>
          <p:cNvSpPr txBox="1"/>
          <p:nvPr/>
        </p:nvSpPr>
        <p:spPr>
          <a:xfrm>
            <a:off x="1132565" y="6657945"/>
            <a:ext cx="273023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shroomery.org/forums/showflat.php/Number/1303956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9" name="Elipse 18">
            <a:extLst>
              <a:ext uri="{FF2B5EF4-FFF2-40B4-BE49-F238E27FC236}">
                <a16:creationId xmlns:a16="http://schemas.microsoft.com/office/drawing/2014/main" id="{C7EF4A19-D44E-42C2-9F53-5C6CF568185C}"/>
              </a:ext>
            </a:extLst>
          </p:cNvPr>
          <p:cNvSpPr/>
          <p:nvPr/>
        </p:nvSpPr>
        <p:spPr>
          <a:xfrm>
            <a:off x="171360" y="-8640"/>
            <a:ext cx="3291840" cy="329184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grpSp>
        <p:nvGrpSpPr>
          <p:cNvPr id="15" name="Group 14">
            <a:extLst>
              <a:ext uri="{FF2B5EF4-FFF2-40B4-BE49-F238E27FC236}">
                <a16:creationId xmlns:a16="http://schemas.microsoft.com/office/drawing/2014/main" id="{F1883D61-7BD5-F2D0-8EF7-AAA2BC25F3B6}"/>
              </a:ext>
            </a:extLst>
          </p:cNvPr>
          <p:cNvGrpSpPr/>
          <p:nvPr/>
        </p:nvGrpSpPr>
        <p:grpSpPr>
          <a:xfrm>
            <a:off x="112735" y="200640"/>
            <a:ext cx="3687840" cy="3058920"/>
            <a:chOff x="112735" y="200640"/>
            <a:chExt cx="3687840" cy="305892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6391C617-EA1C-26CC-2B18-32BD360FA0AB}"/>
                    </a:ext>
                  </a:extLst>
                </p14:cNvPr>
                <p14:cNvContentPartPr/>
                <p14:nvPr/>
              </p14:nvContentPartPr>
              <p14:xfrm>
                <a:off x="152335" y="232680"/>
                <a:ext cx="3151080" cy="3026880"/>
              </p14:xfrm>
            </p:contentPart>
          </mc:Choice>
          <mc:Fallback xmlns="">
            <p:pic>
              <p:nvPicPr>
                <p:cNvPr id="12" name="Ink 11">
                  <a:extLst>
                    <a:ext uri="{FF2B5EF4-FFF2-40B4-BE49-F238E27FC236}">
                      <a16:creationId xmlns:a16="http://schemas.microsoft.com/office/drawing/2014/main" id="{6391C617-EA1C-26CC-2B18-32BD360FA0AB}"/>
                    </a:ext>
                  </a:extLst>
                </p:cNvPr>
                <p:cNvPicPr/>
                <p:nvPr/>
              </p:nvPicPr>
              <p:blipFill>
                <a:blip r:embed="rId9"/>
                <a:stretch>
                  <a:fillRect/>
                </a:stretch>
              </p:blipFill>
              <p:spPr>
                <a:xfrm>
                  <a:off x="143335" y="223680"/>
                  <a:ext cx="3168720" cy="304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92893034-501F-0057-666E-5CC1F790AD56}"/>
                    </a:ext>
                  </a:extLst>
                </p14:cNvPr>
                <p14:cNvContentPartPr/>
                <p14:nvPr/>
              </p14:nvContentPartPr>
              <p14:xfrm>
                <a:off x="112735" y="200640"/>
                <a:ext cx="3687840" cy="2744640"/>
              </p14:xfrm>
            </p:contentPart>
          </mc:Choice>
          <mc:Fallback xmlns="">
            <p:pic>
              <p:nvPicPr>
                <p:cNvPr id="13" name="Ink 12">
                  <a:extLst>
                    <a:ext uri="{FF2B5EF4-FFF2-40B4-BE49-F238E27FC236}">
                      <a16:creationId xmlns:a16="http://schemas.microsoft.com/office/drawing/2014/main" id="{92893034-501F-0057-666E-5CC1F790AD56}"/>
                    </a:ext>
                  </a:extLst>
                </p:cNvPr>
                <p:cNvPicPr/>
                <p:nvPr/>
              </p:nvPicPr>
              <p:blipFill>
                <a:blip r:embed="rId11"/>
                <a:stretch>
                  <a:fillRect/>
                </a:stretch>
              </p:blipFill>
              <p:spPr>
                <a:xfrm>
                  <a:off x="104095" y="191640"/>
                  <a:ext cx="3705480" cy="2762280"/>
                </a:xfrm>
                <a:prstGeom prst="rect">
                  <a:avLst/>
                </a:prstGeom>
              </p:spPr>
            </p:pic>
          </mc:Fallback>
        </mc:AlternateContent>
      </p:grpSp>
    </p:spTree>
    <p:extLst>
      <p:ext uri="{BB962C8B-B14F-4D97-AF65-F5344CB8AC3E}">
        <p14:creationId xmlns:p14="http://schemas.microsoft.com/office/powerpoint/2010/main" val="267265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11BA4-AF40-A1F6-ADDB-D5FCB964E498}"/>
              </a:ext>
            </a:extLst>
          </p:cNvPr>
          <p:cNvSpPr>
            <a:spLocks noGrp="1"/>
          </p:cNvSpPr>
          <p:nvPr>
            <p:ph type="title"/>
          </p:nvPr>
        </p:nvSpPr>
        <p:spPr>
          <a:xfrm>
            <a:off x="1080000" y="1011236"/>
            <a:ext cx="4426782" cy="1292662"/>
          </a:xfrm>
        </p:spPr>
        <p:txBody>
          <a:bodyPr anchor="t">
            <a:normAutofit/>
          </a:bodyPr>
          <a:lstStyle/>
          <a:p>
            <a:r>
              <a:rPr lang="en-US" dirty="0"/>
              <a:t>Cardiac meds</a:t>
            </a:r>
          </a:p>
        </p:txBody>
      </p:sp>
      <p:pic>
        <p:nvPicPr>
          <p:cNvPr id="5" name="Picture 4" descr="A picture containing text, person&#10;&#10;Description automatically generated">
            <a:extLst>
              <a:ext uri="{FF2B5EF4-FFF2-40B4-BE49-F238E27FC236}">
                <a16:creationId xmlns:a16="http://schemas.microsoft.com/office/drawing/2014/main" id="{1CD7A8E2-56B1-A187-E40C-8F2E88E7A1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108" r="-2" b="-2"/>
          <a:stretch/>
        </p:blipFill>
        <p:spPr>
          <a:xfrm>
            <a:off x="1079499" y="2843213"/>
            <a:ext cx="4457701" cy="2925762"/>
          </a:xfrm>
          <a:prstGeom prst="rect">
            <a:avLst/>
          </a:prstGeom>
        </p:spPr>
      </p:pic>
      <p:sp>
        <p:nvSpPr>
          <p:cNvPr id="3" name="Content Placeholder 2">
            <a:extLst>
              <a:ext uri="{FF2B5EF4-FFF2-40B4-BE49-F238E27FC236}">
                <a16:creationId xmlns:a16="http://schemas.microsoft.com/office/drawing/2014/main" id="{35045267-6288-720C-C33E-2BC4D5FB49CC}"/>
              </a:ext>
            </a:extLst>
          </p:cNvPr>
          <p:cNvSpPr>
            <a:spLocks noGrp="1"/>
          </p:cNvSpPr>
          <p:nvPr>
            <p:ph idx="1"/>
          </p:nvPr>
        </p:nvSpPr>
        <p:spPr>
          <a:xfrm>
            <a:off x="6096000" y="987423"/>
            <a:ext cx="5555012" cy="4781552"/>
          </a:xfrm>
        </p:spPr>
        <p:txBody>
          <a:bodyPr>
            <a:normAutofit/>
          </a:bodyPr>
          <a:lstStyle/>
          <a:p>
            <a:r>
              <a:rPr lang="en-US" dirty="0"/>
              <a:t>Beta blockers, Calcium channel blockers and Digoxin are your main players</a:t>
            </a:r>
          </a:p>
          <a:p>
            <a:r>
              <a:rPr lang="en-US" dirty="0"/>
              <a:t>BB – bradycardia, hypotension, AMS, </a:t>
            </a:r>
            <a:r>
              <a:rPr lang="en-US" b="1" u="sng" dirty="0"/>
              <a:t>hypo</a:t>
            </a:r>
            <a:r>
              <a:rPr lang="en-US" dirty="0"/>
              <a:t>glycemia</a:t>
            </a:r>
          </a:p>
          <a:p>
            <a:r>
              <a:rPr lang="en-US" dirty="0"/>
              <a:t>CCB – bradycardia and hypotension, but far less likely to have AMS and usually are </a:t>
            </a:r>
            <a:r>
              <a:rPr lang="en-US" b="1" u="sng" dirty="0"/>
              <a:t>hyper</a:t>
            </a:r>
            <a:r>
              <a:rPr lang="en-US" dirty="0"/>
              <a:t>glycemic</a:t>
            </a:r>
          </a:p>
          <a:p>
            <a:r>
              <a:rPr lang="en-US" dirty="0"/>
              <a:t>Digoxin – any type of dysrhythmias, save for fast atrial, GI + neuro + visual symptoms, can be hyperkalemic, classic scooped ST segment on EKG (Dali moustache)</a:t>
            </a:r>
          </a:p>
        </p:txBody>
      </p:sp>
      <p:sp>
        <p:nvSpPr>
          <p:cNvPr id="6" name="TextBox 5">
            <a:extLst>
              <a:ext uri="{FF2B5EF4-FFF2-40B4-BE49-F238E27FC236}">
                <a16:creationId xmlns:a16="http://schemas.microsoft.com/office/drawing/2014/main" id="{A671B8FB-5E52-15B7-1075-F941BFA873A8}"/>
              </a:ext>
            </a:extLst>
          </p:cNvPr>
          <p:cNvSpPr txBox="1"/>
          <p:nvPr/>
        </p:nvSpPr>
        <p:spPr>
          <a:xfrm>
            <a:off x="2806965" y="5568920"/>
            <a:ext cx="273023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itfl.com/digoxin-effect-ecg-libra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93817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B6B1-1302-4D36-C584-3726306558F9}"/>
              </a:ext>
            </a:extLst>
          </p:cNvPr>
          <p:cNvSpPr>
            <a:spLocks noGrp="1"/>
          </p:cNvSpPr>
          <p:nvPr>
            <p:ph type="title"/>
          </p:nvPr>
        </p:nvSpPr>
        <p:spPr/>
        <p:txBody>
          <a:bodyPr/>
          <a:lstStyle/>
          <a:p>
            <a:r>
              <a:rPr lang="en-US" dirty="0"/>
              <a:t>Cardiac Med </a:t>
            </a:r>
            <a:r>
              <a:rPr lang="en-US" dirty="0" err="1"/>
              <a:t>tx</a:t>
            </a:r>
            <a:endParaRPr lang="en-US" dirty="0"/>
          </a:p>
        </p:txBody>
      </p:sp>
      <p:sp>
        <p:nvSpPr>
          <p:cNvPr id="3" name="Content Placeholder 2">
            <a:extLst>
              <a:ext uri="{FF2B5EF4-FFF2-40B4-BE49-F238E27FC236}">
                <a16:creationId xmlns:a16="http://schemas.microsoft.com/office/drawing/2014/main" id="{0903C3C5-8DD7-322E-52B4-4D88E01834AD}"/>
              </a:ext>
            </a:extLst>
          </p:cNvPr>
          <p:cNvSpPr>
            <a:spLocks noGrp="1"/>
          </p:cNvSpPr>
          <p:nvPr>
            <p:ph idx="1"/>
          </p:nvPr>
        </p:nvSpPr>
        <p:spPr/>
        <p:txBody>
          <a:bodyPr/>
          <a:lstStyle/>
          <a:p>
            <a:r>
              <a:rPr lang="en-US" dirty="0"/>
              <a:t>All toxicities needs good ABCs, supportive care, EKG and glucose check.</a:t>
            </a:r>
          </a:p>
          <a:p>
            <a:r>
              <a:rPr lang="en-US" dirty="0"/>
              <a:t>BB – replete glucose if needed, IVF, atropine for symptomatic bradycardia, consider MCEP for calcium salts/glucagon</a:t>
            </a:r>
          </a:p>
          <a:p>
            <a:r>
              <a:rPr lang="en-US" dirty="0"/>
              <a:t>CCB – IVF, consider atropine, consider calcium salts (effectively overwhelms the blocker), consider MCEP for glucagon</a:t>
            </a:r>
          </a:p>
          <a:p>
            <a:r>
              <a:rPr lang="en-US" dirty="0"/>
              <a:t>Digoxin – IVF, consider atropine, does not usually need calcium salts </a:t>
            </a:r>
          </a:p>
        </p:txBody>
      </p:sp>
    </p:spTree>
    <p:extLst>
      <p:ext uri="{BB962C8B-B14F-4D97-AF65-F5344CB8AC3E}">
        <p14:creationId xmlns:p14="http://schemas.microsoft.com/office/powerpoint/2010/main" val="7858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C524-3B01-6A8F-C910-3612223DFEAC}"/>
              </a:ext>
            </a:extLst>
          </p:cNvPr>
          <p:cNvSpPr>
            <a:spLocks noGrp="1"/>
          </p:cNvSpPr>
          <p:nvPr>
            <p:ph type="title"/>
          </p:nvPr>
        </p:nvSpPr>
        <p:spPr/>
        <p:txBody>
          <a:bodyPr/>
          <a:lstStyle/>
          <a:p>
            <a:r>
              <a:rPr lang="en-US" dirty="0"/>
              <a:t>Tylenol (APAP)/salicylates (ASA)</a:t>
            </a:r>
          </a:p>
        </p:txBody>
      </p:sp>
      <p:sp>
        <p:nvSpPr>
          <p:cNvPr id="3" name="Content Placeholder 2">
            <a:extLst>
              <a:ext uri="{FF2B5EF4-FFF2-40B4-BE49-F238E27FC236}">
                <a16:creationId xmlns:a16="http://schemas.microsoft.com/office/drawing/2014/main" id="{DB84EF2B-0BB8-9756-D205-DEB36E3A718B}"/>
              </a:ext>
            </a:extLst>
          </p:cNvPr>
          <p:cNvSpPr>
            <a:spLocks noGrp="1"/>
          </p:cNvSpPr>
          <p:nvPr>
            <p:ph idx="1"/>
          </p:nvPr>
        </p:nvSpPr>
        <p:spPr/>
        <p:txBody>
          <a:bodyPr/>
          <a:lstStyle/>
          <a:p>
            <a:r>
              <a:rPr lang="en-US" dirty="0"/>
              <a:t>Very common and readily available. Common in SI. Both can have acute vs chronic toxicities</a:t>
            </a:r>
          </a:p>
          <a:p>
            <a:r>
              <a:rPr lang="en-US" dirty="0"/>
              <a:t>APAP is metabolized by the liver, most toxic effects are via liver damage and include GI upset, N/V, liver failure, coagulopathy but patients are usually asymptomatic initially</a:t>
            </a:r>
          </a:p>
          <a:p>
            <a:pPr lvl="1"/>
            <a:r>
              <a:rPr lang="en-US" dirty="0"/>
              <a:t>	Tx: ABCs, IV access, supportive care, avoid hepatotoxins</a:t>
            </a:r>
          </a:p>
        </p:txBody>
      </p:sp>
    </p:spTree>
    <p:extLst>
      <p:ext uri="{BB962C8B-B14F-4D97-AF65-F5344CB8AC3E}">
        <p14:creationId xmlns:p14="http://schemas.microsoft.com/office/powerpoint/2010/main" val="410123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2ECD2656-029C-805A-4ED3-95CEAF9D4B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42854" y="98455"/>
            <a:ext cx="5306291" cy="666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4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2119-A265-EF6A-8DA2-CC4B6640D185}"/>
              </a:ext>
            </a:extLst>
          </p:cNvPr>
          <p:cNvSpPr>
            <a:spLocks noGrp="1"/>
          </p:cNvSpPr>
          <p:nvPr>
            <p:ph type="title"/>
          </p:nvPr>
        </p:nvSpPr>
        <p:spPr/>
        <p:txBody>
          <a:bodyPr/>
          <a:lstStyle/>
          <a:p>
            <a:r>
              <a:rPr lang="en-US" dirty="0"/>
              <a:t>Tylenol (APAP)/salicylates (ASA) </a:t>
            </a:r>
            <a:r>
              <a:rPr lang="en-US" dirty="0" err="1"/>
              <a:t>cont</a:t>
            </a:r>
            <a:endParaRPr lang="en-US" dirty="0"/>
          </a:p>
        </p:txBody>
      </p:sp>
      <p:sp>
        <p:nvSpPr>
          <p:cNvPr id="3" name="Content Placeholder 2">
            <a:extLst>
              <a:ext uri="{FF2B5EF4-FFF2-40B4-BE49-F238E27FC236}">
                <a16:creationId xmlns:a16="http://schemas.microsoft.com/office/drawing/2014/main" id="{3E0CC256-C198-9562-9197-3A67ADF6B915}"/>
              </a:ext>
            </a:extLst>
          </p:cNvPr>
          <p:cNvSpPr>
            <a:spLocks noGrp="1"/>
          </p:cNvSpPr>
          <p:nvPr>
            <p:ph idx="1"/>
          </p:nvPr>
        </p:nvSpPr>
        <p:spPr/>
        <p:txBody>
          <a:bodyPr>
            <a:normAutofit fontScale="77500" lnSpcReduction="20000"/>
          </a:bodyPr>
          <a:lstStyle/>
          <a:p>
            <a:r>
              <a:rPr lang="en-US" dirty="0">
                <a:solidFill>
                  <a:schemeClr val="tx2"/>
                </a:solidFill>
              </a:rPr>
              <a:t>ASA works through a wide range of mechanisms:</a:t>
            </a:r>
            <a:endParaRPr lang="en-US" dirty="0">
              <a:solidFill>
                <a:schemeClr val="tx2"/>
              </a:solidFill>
              <a:latin typeface="Times New Roman" panose="02020603050405020304" pitchFamily="18" charset="0"/>
            </a:endParaRPr>
          </a:p>
          <a:p>
            <a:pPr marL="0" indent="0">
              <a:buNone/>
            </a:pPr>
            <a:r>
              <a:rPr lang="en-US" b="0" i="0" dirty="0">
                <a:solidFill>
                  <a:schemeClr val="tx2"/>
                </a:solidFill>
                <a:effectLst/>
                <a:latin typeface="Noto Sans" panose="020B0502040504020204" pitchFamily="34" charset="0"/>
              </a:rPr>
              <a:t>	Inhibition of cyclooxygenase results in decreased synthesis of prostaglandins, 		prostacyclin, and </a:t>
            </a:r>
            <a:r>
              <a:rPr lang="en-US" b="0" i="0" dirty="0" err="1">
                <a:solidFill>
                  <a:schemeClr val="tx2"/>
                </a:solidFill>
                <a:effectLst/>
                <a:latin typeface="Noto Sans" panose="020B0502040504020204" pitchFamily="34" charset="0"/>
              </a:rPr>
              <a:t>thromboxanes</a:t>
            </a:r>
            <a:r>
              <a:rPr lang="en-US" b="0" i="0" dirty="0">
                <a:solidFill>
                  <a:schemeClr val="tx2"/>
                </a:solidFill>
                <a:effectLst/>
                <a:latin typeface="Noto Sans" panose="020B0502040504020204" pitchFamily="34" charset="0"/>
              </a:rPr>
              <a:t>. This contributes to platelet dysfunction and gastric mucosal 	injury.</a:t>
            </a:r>
          </a:p>
          <a:p>
            <a:pPr marL="0" indent="0" algn="l">
              <a:buNone/>
            </a:pPr>
            <a:r>
              <a:rPr lang="en-US" b="0" i="0" dirty="0">
                <a:solidFill>
                  <a:schemeClr val="tx2"/>
                </a:solidFill>
                <a:effectLst/>
                <a:latin typeface="Noto Sans" panose="020B0502040504020204" pitchFamily="34" charset="0"/>
              </a:rPr>
              <a:t>	Stimulation of the chemoreceptor trigger zone in the medulla causes nausea and vomiting.</a:t>
            </a:r>
          </a:p>
          <a:p>
            <a:pPr marL="0" indent="0" algn="l">
              <a:buNone/>
            </a:pPr>
            <a:r>
              <a:rPr lang="en-US" b="0" i="0" dirty="0">
                <a:solidFill>
                  <a:schemeClr val="tx2"/>
                </a:solidFill>
                <a:effectLst/>
                <a:latin typeface="Noto Sans" panose="020B0502040504020204" pitchFamily="34" charset="0"/>
              </a:rPr>
              <a:t>	Activation of the respiratory center of the medulla results in hyperventilation and respiratory 	alkalosis.</a:t>
            </a:r>
          </a:p>
          <a:p>
            <a:pPr marL="0" indent="0" algn="l">
              <a:buNone/>
            </a:pPr>
            <a:r>
              <a:rPr lang="en-US" b="0" i="0" dirty="0">
                <a:solidFill>
                  <a:schemeClr val="tx2"/>
                </a:solidFill>
                <a:effectLst/>
                <a:latin typeface="Noto Sans" panose="020B0502040504020204" pitchFamily="34" charset="0"/>
              </a:rPr>
              <a:t>	Interference with cellular metabolism (</a:t>
            </a:r>
            <a:r>
              <a:rPr lang="en-US" b="0" i="0" dirty="0" err="1">
                <a:solidFill>
                  <a:schemeClr val="tx2"/>
                </a:solidFill>
                <a:effectLst/>
                <a:latin typeface="Noto Sans" panose="020B0502040504020204" pitchFamily="34" charset="0"/>
              </a:rPr>
              <a:t>eg</a:t>
            </a:r>
            <a:r>
              <a:rPr lang="en-US" b="0" i="0" dirty="0">
                <a:solidFill>
                  <a:schemeClr val="tx2"/>
                </a:solidFill>
                <a:effectLst/>
                <a:latin typeface="Noto Sans" panose="020B0502040504020204" pitchFamily="34" charset="0"/>
              </a:rPr>
              <a:t>, Krebs cycle, oxidative phosphorylation) leads to 	metabolic acidosis.</a:t>
            </a:r>
            <a:endParaRPr lang="en-US" dirty="0">
              <a:solidFill>
                <a:schemeClr val="tx2"/>
              </a:solidFill>
            </a:endParaRPr>
          </a:p>
          <a:p>
            <a:r>
              <a:rPr lang="en-US" dirty="0">
                <a:solidFill>
                  <a:schemeClr val="tx2"/>
                </a:solidFill>
              </a:rPr>
              <a:t>Symptoms include </a:t>
            </a:r>
            <a:r>
              <a:rPr lang="en-US" b="0" i="0" dirty="0">
                <a:solidFill>
                  <a:schemeClr val="tx2"/>
                </a:solidFill>
                <a:effectLst/>
                <a:latin typeface="Noto Sans" panose="020B0502040504020204" pitchFamily="34" charset="0"/>
              </a:rPr>
              <a:t>tinnitus, vertigo, nausea, vomiting, and diarrhea; more severe toxicity include altered mental status, hyperpyrexia, noncardiac pulmonary edema, and coma</a:t>
            </a:r>
            <a:endParaRPr lang="en-US" dirty="0">
              <a:solidFill>
                <a:schemeClr val="tx2"/>
              </a:solidFill>
            </a:endParaRPr>
          </a:p>
          <a:p>
            <a:pPr lvl="1"/>
            <a:r>
              <a:rPr lang="en-US" dirty="0">
                <a:solidFill>
                  <a:schemeClr val="tx2"/>
                </a:solidFill>
              </a:rPr>
              <a:t>	Tx: ABCs, IVF, Bicarb</a:t>
            </a:r>
          </a:p>
          <a:p>
            <a:endParaRPr lang="en-US" dirty="0"/>
          </a:p>
        </p:txBody>
      </p:sp>
    </p:spTree>
    <p:extLst>
      <p:ext uri="{BB962C8B-B14F-4D97-AF65-F5344CB8AC3E}">
        <p14:creationId xmlns:p14="http://schemas.microsoft.com/office/powerpoint/2010/main" val="312036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B5D20-562D-A7A1-E656-B68FFC6A25B4}"/>
              </a:ext>
            </a:extLst>
          </p:cNvPr>
          <p:cNvSpPr>
            <a:spLocks noGrp="1"/>
          </p:cNvSpPr>
          <p:nvPr>
            <p:ph type="title"/>
          </p:nvPr>
        </p:nvSpPr>
        <p:spPr>
          <a:xfrm>
            <a:off x="6663910" y="540033"/>
            <a:ext cx="4426782" cy="1331604"/>
          </a:xfrm>
        </p:spPr>
        <p:txBody>
          <a:bodyPr anchor="b">
            <a:normAutofit/>
          </a:bodyPr>
          <a:lstStyle/>
          <a:p>
            <a:pPr algn="ctr"/>
            <a:r>
              <a:rPr lang="en-US"/>
              <a:t>Stimulants</a:t>
            </a:r>
          </a:p>
        </p:txBody>
      </p:sp>
      <p:pic>
        <p:nvPicPr>
          <p:cNvPr id="8" name="Picture 7">
            <a:extLst>
              <a:ext uri="{FF2B5EF4-FFF2-40B4-BE49-F238E27FC236}">
                <a16:creationId xmlns:a16="http://schemas.microsoft.com/office/drawing/2014/main" id="{9DE80806-161C-58F0-529A-4F167C2A29E3}"/>
              </a:ext>
            </a:extLst>
          </p:cNvPr>
          <p:cNvPicPr>
            <a:picLocks noChangeAspect="1"/>
          </p:cNvPicPr>
          <p:nvPr/>
        </p:nvPicPr>
        <p:blipFill>
          <a:blip r:embed="rId3"/>
          <a:stretch>
            <a:fillRect/>
          </a:stretch>
        </p:blipFill>
        <p:spPr>
          <a:xfrm>
            <a:off x="1118815" y="540033"/>
            <a:ext cx="3840560" cy="5775279"/>
          </a:xfrm>
          <a:prstGeom prst="rect">
            <a:avLst/>
          </a:prstGeom>
        </p:spPr>
      </p:pic>
      <p:cxnSp>
        <p:nvCxnSpPr>
          <p:cNvPr id="18" name="Straight Connector 1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F5B99C-BE65-9457-ED0D-1023575E267E}"/>
              </a:ext>
            </a:extLst>
          </p:cNvPr>
          <p:cNvSpPr>
            <a:spLocks noGrp="1"/>
          </p:cNvSpPr>
          <p:nvPr>
            <p:ph idx="1"/>
          </p:nvPr>
        </p:nvSpPr>
        <p:spPr>
          <a:xfrm>
            <a:off x="6645276" y="2759076"/>
            <a:ext cx="4460874" cy="3009899"/>
          </a:xfrm>
        </p:spPr>
        <p:txBody>
          <a:bodyPr>
            <a:normAutofit/>
          </a:bodyPr>
          <a:lstStyle/>
          <a:p>
            <a:pPr>
              <a:lnSpc>
                <a:spcPct val="115000"/>
              </a:lnSpc>
            </a:pPr>
            <a:r>
              <a:rPr lang="en-US" sz="1900"/>
              <a:t>Speed everything up, meth, cocaine, caffeine, other sympathomimetics</a:t>
            </a:r>
          </a:p>
          <a:p>
            <a:pPr>
              <a:lnSpc>
                <a:spcPct val="115000"/>
              </a:lnSpc>
            </a:pPr>
            <a:r>
              <a:rPr lang="en-US" sz="1900"/>
              <a:t>Pts usually altered, agitated, tachycardic, diaphoretic, hypertensive, febrile – may progress to seizures</a:t>
            </a:r>
          </a:p>
          <a:p>
            <a:pPr lvl="1">
              <a:lnSpc>
                <a:spcPct val="115000"/>
              </a:lnSpc>
            </a:pPr>
            <a:r>
              <a:rPr lang="en-US" sz="1900"/>
              <a:t>	Tx: ABCs, benzos for psychomotor agitation/seizures</a:t>
            </a:r>
          </a:p>
        </p:txBody>
      </p:sp>
    </p:spTree>
    <p:extLst>
      <p:ext uri="{BB962C8B-B14F-4D97-AF65-F5344CB8AC3E}">
        <p14:creationId xmlns:p14="http://schemas.microsoft.com/office/powerpoint/2010/main" val="111759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6FA6F-ECE3-764B-4B98-2323716DABEF}"/>
              </a:ext>
            </a:extLst>
          </p:cNvPr>
          <p:cNvSpPr>
            <a:spLocks noGrp="1"/>
          </p:cNvSpPr>
          <p:nvPr>
            <p:ph type="title"/>
          </p:nvPr>
        </p:nvSpPr>
        <p:spPr>
          <a:xfrm>
            <a:off x="1080000" y="540032"/>
            <a:ext cx="4426782" cy="1331605"/>
          </a:xfrm>
        </p:spPr>
        <p:txBody>
          <a:bodyPr anchor="b">
            <a:normAutofit/>
          </a:bodyPr>
          <a:lstStyle/>
          <a:p>
            <a:pPr algn="ctr"/>
            <a:r>
              <a:rPr lang="en-US" sz="2600"/>
              <a:t>Poisonings, Overdoses, exposures! Oh my!</a:t>
            </a:r>
          </a:p>
        </p:txBody>
      </p:sp>
      <p:cxnSp>
        <p:nvCxnSpPr>
          <p:cNvPr id="25" name="Straight Connector 19">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52189B-38C7-C3B2-7CEF-2697385BBBEE}"/>
              </a:ext>
            </a:extLst>
          </p:cNvPr>
          <p:cNvSpPr>
            <a:spLocks noGrp="1"/>
          </p:cNvSpPr>
          <p:nvPr>
            <p:ph idx="1"/>
          </p:nvPr>
        </p:nvSpPr>
        <p:spPr>
          <a:xfrm>
            <a:off x="1080000" y="2759076"/>
            <a:ext cx="4460874" cy="3009899"/>
          </a:xfrm>
        </p:spPr>
        <p:txBody>
          <a:bodyPr>
            <a:noAutofit/>
          </a:bodyPr>
          <a:lstStyle/>
          <a:p>
            <a:pPr>
              <a:lnSpc>
                <a:spcPct val="115000"/>
              </a:lnSpc>
            </a:pPr>
            <a:r>
              <a:rPr lang="en-US" sz="1600" dirty="0"/>
              <a:t>Toxic insults can make up to 10 % of EMS calls, range from intentional SI to accidents to environmental exposures</a:t>
            </a:r>
          </a:p>
          <a:p>
            <a:pPr>
              <a:lnSpc>
                <a:spcPct val="115000"/>
              </a:lnSpc>
            </a:pPr>
            <a:r>
              <a:rPr lang="en-US" sz="1600" dirty="0"/>
              <a:t>Huge topic, full of things we know and love (Narcan) and things that scare us (Peds)</a:t>
            </a:r>
          </a:p>
          <a:p>
            <a:pPr>
              <a:lnSpc>
                <a:spcPct val="115000"/>
              </a:lnSpc>
            </a:pPr>
            <a:r>
              <a:rPr lang="en-US" sz="1600" b="0" i="0" dirty="0">
                <a:effectLst/>
                <a:latin typeface="Open Sans" panose="020B0606030504020204" pitchFamily="34" charset="0"/>
              </a:rPr>
              <a:t>A "</a:t>
            </a:r>
            <a:r>
              <a:rPr lang="en-US" sz="1600" b="0" i="1" dirty="0">
                <a:effectLst/>
                <a:latin typeface="Open Sans" panose="020B0606030504020204" pitchFamily="34" charset="0"/>
              </a:rPr>
              <a:t>poison"</a:t>
            </a:r>
            <a:r>
              <a:rPr lang="en-US" sz="1600" b="0" i="0" dirty="0">
                <a:effectLst/>
                <a:latin typeface="Open Sans" panose="020B0606030504020204" pitchFamily="34" charset="0"/>
              </a:rPr>
              <a:t> is defined as a substance that can produce harmful physiological or psychological effects when ingested, inhaled, injected or absorbed through the skin. </a:t>
            </a:r>
            <a:endParaRPr lang="en-US" sz="1600" dirty="0"/>
          </a:p>
        </p:txBody>
      </p:sp>
      <p:sp>
        <p:nvSpPr>
          <p:cNvPr id="26" name="Rectangle 21">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descr="Logo, company name&#10;&#10;Description automatically generated">
            <a:extLst>
              <a:ext uri="{FF2B5EF4-FFF2-40B4-BE49-F238E27FC236}">
                <a16:creationId xmlns:a16="http://schemas.microsoft.com/office/drawing/2014/main" id="{EBDFC227-F069-6440-C8DE-BE009F4BC31D}"/>
              </a:ext>
            </a:extLst>
          </p:cNvPr>
          <p:cNvPicPr>
            <a:picLocks noChangeAspect="1"/>
          </p:cNvPicPr>
          <p:nvPr/>
        </p:nvPicPr>
        <p:blipFill>
          <a:blip r:embed="rId3"/>
          <a:stretch>
            <a:fillRect/>
          </a:stretch>
        </p:blipFill>
        <p:spPr>
          <a:xfrm>
            <a:off x="7198864" y="1797711"/>
            <a:ext cx="4452148" cy="3262642"/>
          </a:xfrm>
          <a:prstGeom prst="rect">
            <a:avLst/>
          </a:prstGeom>
        </p:spPr>
      </p:pic>
    </p:spTree>
    <p:extLst>
      <p:ext uri="{BB962C8B-B14F-4D97-AF65-F5344CB8AC3E}">
        <p14:creationId xmlns:p14="http://schemas.microsoft.com/office/powerpoint/2010/main" val="429223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63AF905-6AB3-04D7-83EB-70DBDDFBD3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5526" y="0"/>
            <a:ext cx="4580947" cy="6858000"/>
          </a:xfrm>
          <a:prstGeom prst="rect">
            <a:avLst/>
          </a:prstGeom>
        </p:spPr>
      </p:pic>
      <p:sp>
        <p:nvSpPr>
          <p:cNvPr id="5" name="TextBox 4">
            <a:extLst>
              <a:ext uri="{FF2B5EF4-FFF2-40B4-BE49-F238E27FC236}">
                <a16:creationId xmlns:a16="http://schemas.microsoft.com/office/drawing/2014/main" id="{A77E44F9-D14F-0A6F-CEBC-41C6D11465D7}"/>
              </a:ext>
            </a:extLst>
          </p:cNvPr>
          <p:cNvSpPr txBox="1"/>
          <p:nvPr/>
        </p:nvSpPr>
        <p:spPr>
          <a:xfrm>
            <a:off x="3805526" y="6858000"/>
            <a:ext cx="4580947" cy="230832"/>
          </a:xfrm>
          <a:prstGeom prst="rect">
            <a:avLst/>
          </a:prstGeom>
          <a:noFill/>
        </p:spPr>
        <p:txBody>
          <a:bodyPr wrap="square" rtlCol="0">
            <a:spAutoFit/>
          </a:bodyPr>
          <a:lstStyle/>
          <a:p>
            <a:r>
              <a:rPr lang="en-US" sz="900">
                <a:hlinkClick r:id="rId4" tooltip="http://docnesia.com/en/toxidromes/"/>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82617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616EE-FF5B-B01D-EBFA-4DF4D6E0A60D}"/>
              </a:ext>
            </a:extLst>
          </p:cNvPr>
          <p:cNvSpPr>
            <a:spLocks noGrp="1"/>
          </p:cNvSpPr>
          <p:nvPr>
            <p:ph type="title"/>
          </p:nvPr>
        </p:nvSpPr>
        <p:spPr>
          <a:xfrm>
            <a:off x="4984750" y="1011237"/>
            <a:ext cx="6120000" cy="860400"/>
          </a:xfrm>
        </p:spPr>
        <p:txBody>
          <a:bodyPr anchor="b">
            <a:normAutofit/>
          </a:bodyPr>
          <a:lstStyle/>
          <a:p>
            <a:pPr algn="ctr"/>
            <a:r>
              <a:rPr lang="en-US" dirty="0"/>
              <a:t>CO/Cyanide</a:t>
            </a:r>
            <a:endParaRPr lang="en-US"/>
          </a:p>
        </p:txBody>
      </p:sp>
      <p:pic>
        <p:nvPicPr>
          <p:cNvPr id="5" name="Picture 4" descr="A picture containing fire, dark, sun, light&#10;&#10;Description automatically generated">
            <a:extLst>
              <a:ext uri="{FF2B5EF4-FFF2-40B4-BE49-F238E27FC236}">
                <a16:creationId xmlns:a16="http://schemas.microsoft.com/office/drawing/2014/main" id="{72AA449B-D4F2-932E-AFFB-CF572E98FB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60" r="52163" b="-1"/>
          <a:stretch/>
        </p:blipFill>
        <p:spPr>
          <a:xfrm>
            <a:off x="20" y="10"/>
            <a:ext cx="3870969" cy="6857990"/>
          </a:xfrm>
          <a:prstGeom prst="rect">
            <a:avLst/>
          </a:prstGeom>
        </p:spPr>
      </p:pic>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BC8DE8-B0C3-5BB7-4BA2-074A441CB759}"/>
              </a:ext>
            </a:extLst>
          </p:cNvPr>
          <p:cNvSpPr>
            <a:spLocks noGrp="1"/>
          </p:cNvSpPr>
          <p:nvPr>
            <p:ph idx="1"/>
          </p:nvPr>
        </p:nvSpPr>
        <p:spPr>
          <a:xfrm>
            <a:off x="4984750" y="2759076"/>
            <a:ext cx="6121400" cy="3009899"/>
          </a:xfrm>
        </p:spPr>
        <p:txBody>
          <a:bodyPr>
            <a:normAutofit/>
          </a:bodyPr>
          <a:lstStyle/>
          <a:p>
            <a:pPr>
              <a:lnSpc>
                <a:spcPct val="115000"/>
              </a:lnSpc>
            </a:pPr>
            <a:r>
              <a:rPr lang="en-US" sz="1700" dirty="0"/>
              <a:t>Common in combustion exposure, house fire, propane heaters etc.</a:t>
            </a:r>
          </a:p>
          <a:p>
            <a:pPr>
              <a:lnSpc>
                <a:spcPct val="115000"/>
              </a:lnSpc>
            </a:pPr>
            <a:r>
              <a:rPr lang="en-US" sz="1700" dirty="0"/>
              <a:t>CO (carbon monoxide) gas binds hemoglobin much tighter than O2, effectively making tissue delivery of O2 quite low. Pts may have HA, dizziness, weakness/malaise, nausea, confusion, SOB, CP.</a:t>
            </a:r>
          </a:p>
          <a:p>
            <a:pPr lvl="1">
              <a:lnSpc>
                <a:spcPct val="115000"/>
              </a:lnSpc>
            </a:pPr>
            <a:r>
              <a:rPr lang="en-US" sz="1700" dirty="0"/>
              <a:t>	Tx: remove from noxious environment, give 100% 	oxygen to outcompete CO on Hgb</a:t>
            </a:r>
          </a:p>
          <a:p>
            <a:pPr lvl="1">
              <a:lnSpc>
                <a:spcPct val="115000"/>
              </a:lnSpc>
            </a:pPr>
            <a:r>
              <a:rPr lang="en-US" sz="1700" dirty="0"/>
              <a:t>	</a:t>
            </a:r>
          </a:p>
        </p:txBody>
      </p:sp>
      <p:sp>
        <p:nvSpPr>
          <p:cNvPr id="6" name="TextBox 5">
            <a:extLst>
              <a:ext uri="{FF2B5EF4-FFF2-40B4-BE49-F238E27FC236}">
                <a16:creationId xmlns:a16="http://schemas.microsoft.com/office/drawing/2014/main" id="{24F0F5B2-0E3B-F85D-9730-59816CB512A5}"/>
              </a:ext>
            </a:extLst>
          </p:cNvPr>
          <p:cNvSpPr txBox="1"/>
          <p:nvPr/>
        </p:nvSpPr>
        <p:spPr>
          <a:xfrm>
            <a:off x="1445325" y="6657945"/>
            <a:ext cx="24256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adambelles/504428176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98726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AE0-54BB-A0AD-62E3-E3E5F92A3497}"/>
              </a:ext>
            </a:extLst>
          </p:cNvPr>
          <p:cNvSpPr>
            <a:spLocks noGrp="1"/>
          </p:cNvSpPr>
          <p:nvPr>
            <p:ph type="title"/>
          </p:nvPr>
        </p:nvSpPr>
        <p:spPr/>
        <p:txBody>
          <a:bodyPr/>
          <a:lstStyle/>
          <a:p>
            <a:r>
              <a:rPr lang="en-US" dirty="0"/>
              <a:t>CO/Cyanide </a:t>
            </a:r>
            <a:r>
              <a:rPr lang="en-US" dirty="0" err="1"/>
              <a:t>cont</a:t>
            </a:r>
            <a:endParaRPr lang="en-US" dirty="0"/>
          </a:p>
        </p:txBody>
      </p:sp>
      <p:sp>
        <p:nvSpPr>
          <p:cNvPr id="3" name="Content Placeholder 2">
            <a:extLst>
              <a:ext uri="{FF2B5EF4-FFF2-40B4-BE49-F238E27FC236}">
                <a16:creationId xmlns:a16="http://schemas.microsoft.com/office/drawing/2014/main" id="{676EB7CB-DF13-C26A-984F-36998F96844F}"/>
              </a:ext>
            </a:extLst>
          </p:cNvPr>
          <p:cNvSpPr>
            <a:spLocks noGrp="1"/>
          </p:cNvSpPr>
          <p:nvPr>
            <p:ph idx="1"/>
          </p:nvPr>
        </p:nvSpPr>
        <p:spPr/>
        <p:txBody>
          <a:bodyPr/>
          <a:lstStyle/>
          <a:p>
            <a:r>
              <a:rPr lang="en-US" dirty="0"/>
              <a:t>Cyanide maybe a result of combustion or ingestion. It is a potent mitochondrial poison, which switches cellular metabolism to produce large quantities of lactic acid. This prevents adequate use of O2 by the tissues. Pts can have HA, AMS, seizures, GI issues, flushed skin.</a:t>
            </a:r>
          </a:p>
          <a:p>
            <a:pPr lvl="1"/>
            <a:r>
              <a:rPr lang="en-US" dirty="0"/>
              <a:t>	Tx: antidote kit (</a:t>
            </a:r>
            <a:r>
              <a:rPr lang="en-US" dirty="0" err="1"/>
              <a:t>cyanokit</a:t>
            </a:r>
            <a:r>
              <a:rPr lang="en-US" dirty="0"/>
              <a:t>) if in protocol/available, ABCs, O2, IVF, supportive care, 	decontamination is key.</a:t>
            </a:r>
          </a:p>
        </p:txBody>
      </p:sp>
      <p:pic>
        <p:nvPicPr>
          <p:cNvPr id="5" name="Picture 4" descr="Logo&#10;&#10;Description automatically generated">
            <a:extLst>
              <a:ext uri="{FF2B5EF4-FFF2-40B4-BE49-F238E27FC236}">
                <a16:creationId xmlns:a16="http://schemas.microsoft.com/office/drawing/2014/main" id="{A87AA5DD-3389-6776-4B95-0DC680CAF0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33465" y="-433099"/>
            <a:ext cx="2601335" cy="2601335"/>
          </a:xfrm>
          <a:prstGeom prst="rect">
            <a:avLst/>
          </a:prstGeom>
        </p:spPr>
      </p:pic>
    </p:spTree>
    <p:extLst>
      <p:ext uri="{BB962C8B-B14F-4D97-AF65-F5344CB8AC3E}">
        <p14:creationId xmlns:p14="http://schemas.microsoft.com/office/powerpoint/2010/main" val="313399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3" name="Rectangle 410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E1AB2-08C6-276C-A423-17C8DF112CBB}"/>
              </a:ext>
            </a:extLst>
          </p:cNvPr>
          <p:cNvSpPr>
            <a:spLocks noGrp="1"/>
          </p:cNvSpPr>
          <p:nvPr>
            <p:ph type="title"/>
          </p:nvPr>
        </p:nvSpPr>
        <p:spPr>
          <a:xfrm>
            <a:off x="540988" y="540033"/>
            <a:ext cx="3884962" cy="1331604"/>
          </a:xfrm>
        </p:spPr>
        <p:txBody>
          <a:bodyPr anchor="b">
            <a:normAutofit/>
          </a:bodyPr>
          <a:lstStyle/>
          <a:p>
            <a:pPr algn="ctr"/>
            <a:r>
              <a:rPr lang="en-US"/>
              <a:t>One pill can kill</a:t>
            </a:r>
          </a:p>
        </p:txBody>
      </p:sp>
      <p:cxnSp>
        <p:nvCxnSpPr>
          <p:cNvPr id="4114" name="Straight Connector 410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4EAE5C-CF9F-0A93-08C2-B09FF82E6E0A}"/>
              </a:ext>
            </a:extLst>
          </p:cNvPr>
          <p:cNvSpPr>
            <a:spLocks noGrp="1"/>
          </p:cNvSpPr>
          <p:nvPr>
            <p:ph idx="1"/>
          </p:nvPr>
        </p:nvSpPr>
        <p:spPr>
          <a:xfrm>
            <a:off x="540988" y="2759076"/>
            <a:ext cx="3884962" cy="3009899"/>
          </a:xfrm>
        </p:spPr>
        <p:txBody>
          <a:bodyPr>
            <a:normAutofit/>
          </a:bodyPr>
          <a:lstStyle/>
          <a:p>
            <a:r>
              <a:rPr lang="en-US" dirty="0"/>
              <a:t>Many accidental ingestions are by children under 3, one pill can kill aims to ID high risk and highly toxic medications in this group.</a:t>
            </a:r>
          </a:p>
          <a:p>
            <a:r>
              <a:rPr lang="en-US" dirty="0"/>
              <a:t>Fentanyl is everywhere!</a:t>
            </a:r>
          </a:p>
        </p:txBody>
      </p:sp>
      <p:sp>
        <p:nvSpPr>
          <p:cNvPr id="4115" name="Rectangle 4106">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098" name="Picture 2" descr="UNC Performance Adherence Reports on Twitter: &quot;Pediatric #poisoning can be  frightening for #EMS professionals. Kids are curious &amp;amp; can get into all  kinds of dangerous products. To help prepare for the next">
            <a:extLst>
              <a:ext uri="{FF2B5EF4-FFF2-40B4-BE49-F238E27FC236}">
                <a16:creationId xmlns:a16="http://schemas.microsoft.com/office/drawing/2014/main" id="{9E99DED4-6624-7BBF-50DE-13DD0FBD90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06466" y="540033"/>
            <a:ext cx="5775279"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5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en to Call Poison Control | Mountainland Pediatrics">
            <a:extLst>
              <a:ext uri="{FF2B5EF4-FFF2-40B4-BE49-F238E27FC236}">
                <a16:creationId xmlns:a16="http://schemas.microsoft.com/office/drawing/2014/main" id="{BA587045-DCC1-F961-464F-A6F69EA5793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691245" y="27709"/>
            <a:ext cx="6809510" cy="68095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4815E1-A9E4-02B4-1F16-DD1A9EF8D98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5A813D1-79CE-14A7-6437-7A1876860B20}"/>
              </a:ext>
            </a:extLst>
          </p:cNvPr>
          <p:cNvSpPr>
            <a:spLocks noGrp="1"/>
          </p:cNvSpPr>
          <p:nvPr>
            <p:ph idx="1"/>
          </p:nvPr>
        </p:nvSpPr>
        <p:spPr/>
        <p:txBody>
          <a:bodyPr/>
          <a:lstStyle/>
          <a:p>
            <a:r>
              <a:rPr lang="en-US" dirty="0"/>
              <a:t>History is key, substance, timeline, amount plays huge role in downstream </a:t>
            </a:r>
            <a:r>
              <a:rPr lang="en-US" dirty="0" err="1"/>
              <a:t>tx</a:t>
            </a:r>
            <a:endParaRPr lang="en-US" dirty="0"/>
          </a:p>
          <a:p>
            <a:r>
              <a:rPr lang="en-US" dirty="0"/>
              <a:t>Most ingestions need good ABCs, IVF, EKG and always check a sugar</a:t>
            </a:r>
          </a:p>
          <a:p>
            <a:r>
              <a:rPr lang="en-US" dirty="0"/>
              <a:t>If any question please decontaminate as much as possible for both pt and yourself</a:t>
            </a:r>
          </a:p>
          <a:p>
            <a:r>
              <a:rPr lang="en-US" dirty="0"/>
              <a:t>When in doubt call for help</a:t>
            </a:r>
          </a:p>
          <a:p>
            <a:r>
              <a:rPr lang="en-US" dirty="0"/>
              <a:t>Pay close attention to peds ingestions as many normal meds can be toxic in small doses.</a:t>
            </a:r>
          </a:p>
        </p:txBody>
      </p:sp>
    </p:spTree>
    <p:extLst>
      <p:ext uri="{BB962C8B-B14F-4D97-AF65-F5344CB8AC3E}">
        <p14:creationId xmlns:p14="http://schemas.microsoft.com/office/powerpoint/2010/main" val="267891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1B1B3-B626-C14B-486A-F4CBFCFAAFF2}"/>
              </a:ext>
            </a:extLst>
          </p:cNvPr>
          <p:cNvSpPr>
            <a:spLocks noGrp="1"/>
          </p:cNvSpPr>
          <p:nvPr>
            <p:ph type="title"/>
          </p:nvPr>
        </p:nvSpPr>
        <p:spPr>
          <a:xfrm>
            <a:off x="4984750" y="1011237"/>
            <a:ext cx="6120000" cy="860400"/>
          </a:xfrm>
        </p:spPr>
        <p:txBody>
          <a:bodyPr anchor="b">
            <a:normAutofit/>
          </a:bodyPr>
          <a:lstStyle/>
          <a:p>
            <a:pPr algn="ctr"/>
            <a:r>
              <a:rPr lang="en-US" dirty="0"/>
              <a:t>Questions</a:t>
            </a:r>
          </a:p>
        </p:txBody>
      </p:sp>
      <p:pic>
        <p:nvPicPr>
          <p:cNvPr id="5" name="Picture 4" descr="Question marks in a line and one question mark is lit">
            <a:extLst>
              <a:ext uri="{FF2B5EF4-FFF2-40B4-BE49-F238E27FC236}">
                <a16:creationId xmlns:a16="http://schemas.microsoft.com/office/drawing/2014/main" id="{AF8706E4-EA31-6EF6-4F7D-4D2FBB27EDFE}"/>
              </a:ext>
            </a:extLst>
          </p:cNvPr>
          <p:cNvPicPr>
            <a:picLocks noChangeAspect="1"/>
          </p:cNvPicPr>
          <p:nvPr/>
        </p:nvPicPr>
        <p:blipFill rotWithShape="1">
          <a:blip r:embed="rId3"/>
          <a:srcRect l="8704" r="53619" b="-1"/>
          <a:stretch/>
        </p:blipFill>
        <p:spPr>
          <a:xfrm>
            <a:off x="20" y="10"/>
            <a:ext cx="3870969" cy="6857990"/>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F3CA49-433D-6B80-8C53-EDBEA4493A47}"/>
              </a:ext>
            </a:extLst>
          </p:cNvPr>
          <p:cNvSpPr>
            <a:spLocks noGrp="1"/>
          </p:cNvSpPr>
          <p:nvPr>
            <p:ph idx="1"/>
          </p:nvPr>
        </p:nvSpPr>
        <p:spPr>
          <a:xfrm>
            <a:off x="8638308" y="437040"/>
            <a:ext cx="2945823" cy="45719"/>
          </a:xfrm>
        </p:spPr>
        <p:txBody>
          <a:bodyPr>
            <a:normAutofit fontScale="25000" lnSpcReduction="20000"/>
          </a:bodyPr>
          <a:lstStyle/>
          <a:p>
            <a:r>
              <a:rPr lang="en-US" dirty="0"/>
              <a:t>https://www.uptodate.com/contents/acute-opioid-intoxication-in-adults?search=opiate%20overdose&amp;source=search_result&amp;selectedTitle=1~115&amp;usage_type=default&amp;display_rank=1</a:t>
            </a:r>
          </a:p>
          <a:p>
            <a:endParaRPr lang="en-US" dirty="0"/>
          </a:p>
          <a:p>
            <a:r>
              <a:rPr lang="en-US" dirty="0"/>
              <a:t>https://www.uptodate.com/contents/benzodiazepine-poisoning-and-withdrawal?search=benzodiazepine%20overdose&amp;source=search_result&amp;selectedTitle=1~50&amp;usage_type=default&amp;display_rank=1#H1369026413</a:t>
            </a:r>
          </a:p>
          <a:p>
            <a:endParaRPr lang="en-US" dirty="0"/>
          </a:p>
          <a:p>
            <a:r>
              <a:rPr lang="en-US" dirty="0"/>
              <a:t>https://www.uptodate.com/contents/serotonin-syndrome-serotonin-toxicity?search=serotonin%20syndrome&amp;source=search_result&amp;selectedTitle=1~150&amp;usage_type=default&amp;display_rank=1</a:t>
            </a:r>
          </a:p>
          <a:p>
            <a:endParaRPr lang="en-US" dirty="0"/>
          </a:p>
          <a:p>
            <a:r>
              <a:rPr lang="en-US" dirty="0"/>
              <a:t>https://www.uptodate.com/contents/methanol-and-ethylene-glycol-poisoning-management?search=methanol%20poisoning&amp;source=search_result&amp;selectedTitle=2~41&amp;usage_type=default&amp;display_rank=2#H255409132</a:t>
            </a:r>
          </a:p>
          <a:p>
            <a:endParaRPr lang="en-US" dirty="0"/>
          </a:p>
          <a:p>
            <a:r>
              <a:rPr lang="en-US" dirty="0"/>
              <a:t>https://www.uptodate.com/contents/methanol-and-ethylene-glycol-poisoning-management?search=methanol%20poisoning&amp;source=search_result&amp;selectedTitle=2~41&amp;usage_type=default&amp;display_rank=2#H255409132</a:t>
            </a:r>
          </a:p>
          <a:p>
            <a:endParaRPr lang="en-US" dirty="0"/>
          </a:p>
          <a:p>
            <a:r>
              <a:rPr lang="en-US" dirty="0"/>
              <a:t>https://www.uptodate.com/contents/beta-blocker-poisoning?search=beta%20blocker%20overdose&amp;source=search_result&amp;selectedTitle=1~26&amp;usage_type=default&amp;display_rank=1</a:t>
            </a:r>
          </a:p>
          <a:p>
            <a:endParaRPr lang="en-US" dirty="0"/>
          </a:p>
          <a:p>
            <a:r>
              <a:rPr lang="en-US" dirty="0"/>
              <a:t>https://www.uptodate.com/contents/calcium-channel-blocker-poisoning?search=beta%20blocker%20overdose&amp;source=search_result&amp;selectedTitle=3~26&amp;usage_type=default&amp;display_rank=3</a:t>
            </a:r>
          </a:p>
          <a:p>
            <a:endParaRPr lang="en-US" dirty="0"/>
          </a:p>
          <a:p>
            <a:r>
              <a:rPr lang="en-US" dirty="0"/>
              <a:t>https://www.uptodate.com/contents/digitalis-cardiac-glycoside-poisoning?search=beta%20blocker%20overdose&amp;topicRef=330&amp;source=see_link#H15</a:t>
            </a:r>
          </a:p>
          <a:p>
            <a:endParaRPr lang="en-US" dirty="0"/>
          </a:p>
          <a:p>
            <a:r>
              <a:rPr lang="en-US" dirty="0"/>
              <a:t>https://www.uptodate.com/contents/organophosphate-and-carbamate-poisoning?search=cholinergic%20toxicity&amp;source=search_result&amp;selectedTitle=1~150&amp;usage_type=default&amp;display_rank=1</a:t>
            </a:r>
          </a:p>
          <a:p>
            <a:endParaRPr lang="en-US" dirty="0"/>
          </a:p>
          <a:p>
            <a:r>
              <a:rPr lang="en-US" dirty="0"/>
              <a:t>https://www.uptodate.com/contents/acute-amphetamine-and-synthetic-cathinone-bath-salt-intoxication?search=sympathomimetic%20toxicity&amp;source=search_result&amp;selectedTitle=2~150&amp;usage_type=default&amp;display_rank=2</a:t>
            </a:r>
          </a:p>
          <a:p>
            <a:endParaRPr lang="en-US" dirty="0"/>
          </a:p>
          <a:p>
            <a:r>
              <a:rPr lang="en-US" dirty="0"/>
              <a:t>https://www.uptodate.com/contents/acetaminophen-paracetamol-poisoning-in-adults-treatment?search=tylenol%20overdose&amp;source=search_result&amp;selectedTitle=1~144&amp;usage_type=default&amp;display_rank=1#H4</a:t>
            </a:r>
          </a:p>
          <a:p>
            <a:endParaRPr lang="en-US" dirty="0"/>
          </a:p>
        </p:txBody>
      </p:sp>
    </p:spTree>
    <p:extLst>
      <p:ext uri="{BB962C8B-B14F-4D97-AF65-F5344CB8AC3E}">
        <p14:creationId xmlns:p14="http://schemas.microsoft.com/office/powerpoint/2010/main" val="81117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B31F0-F32E-DD8C-A1DD-F11C3318EB9D}"/>
              </a:ext>
            </a:extLst>
          </p:cNvPr>
          <p:cNvSpPr>
            <a:spLocks noGrp="1"/>
          </p:cNvSpPr>
          <p:nvPr>
            <p:ph type="title"/>
          </p:nvPr>
        </p:nvSpPr>
        <p:spPr>
          <a:xfrm>
            <a:off x="4984750" y="1011237"/>
            <a:ext cx="6120000" cy="860400"/>
          </a:xfrm>
        </p:spPr>
        <p:txBody>
          <a:bodyPr anchor="b">
            <a:normAutofit/>
          </a:bodyPr>
          <a:lstStyle/>
          <a:p>
            <a:pPr algn="ctr"/>
            <a:r>
              <a:rPr lang="en-US" dirty="0"/>
              <a:t>Approach to a general tox patient</a:t>
            </a:r>
            <a:endParaRPr lang="en-US"/>
          </a:p>
        </p:txBody>
      </p:sp>
      <p:pic>
        <p:nvPicPr>
          <p:cNvPr id="5" name="Picture 4" descr="A person holding a phone to his ear&#10;&#10;Description automatically generated with low confidence">
            <a:extLst>
              <a:ext uri="{FF2B5EF4-FFF2-40B4-BE49-F238E27FC236}">
                <a16:creationId xmlns:a16="http://schemas.microsoft.com/office/drawing/2014/main" id="{FD64DA31-049B-7CDC-DA4A-6ABF931DF0D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162" r="30161" b="-1"/>
          <a:stretch/>
        </p:blipFill>
        <p:spPr>
          <a:xfrm>
            <a:off x="20" y="10"/>
            <a:ext cx="3870969" cy="6857990"/>
          </a:xfrm>
          <a:prstGeom prst="rect">
            <a:avLst/>
          </a:prstGeom>
        </p:spPr>
      </p:pic>
      <p:cxnSp>
        <p:nvCxnSpPr>
          <p:cNvPr id="12" name="Straight Connector 1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379D92-2B6F-D367-DEC7-327B6837AE6B}"/>
              </a:ext>
            </a:extLst>
          </p:cNvPr>
          <p:cNvSpPr>
            <a:spLocks noGrp="1"/>
          </p:cNvSpPr>
          <p:nvPr>
            <p:ph idx="1"/>
          </p:nvPr>
        </p:nvSpPr>
        <p:spPr>
          <a:xfrm>
            <a:off x="4793673" y="2528453"/>
            <a:ext cx="6312477" cy="4177147"/>
          </a:xfrm>
        </p:spPr>
        <p:txBody>
          <a:bodyPr>
            <a:normAutofit fontScale="70000" lnSpcReduction="20000"/>
          </a:bodyPr>
          <a:lstStyle/>
          <a:p>
            <a:pPr>
              <a:lnSpc>
                <a:spcPct val="115000"/>
              </a:lnSpc>
            </a:pPr>
            <a:r>
              <a:rPr lang="en-US" sz="2300" dirty="0"/>
              <a:t>Who is a potential tox patient? Well, everyone! must be considered if a patient’s condition cannot be attributed to other explainable causes</a:t>
            </a:r>
          </a:p>
          <a:p>
            <a:pPr>
              <a:lnSpc>
                <a:spcPct val="115000"/>
              </a:lnSpc>
            </a:pPr>
            <a:r>
              <a:rPr lang="en-US" sz="2300" dirty="0"/>
              <a:t>Common presentation: Altered, strange resp patterns, dysrhythmias (fast or slow), combative/intoxicated/delirious </a:t>
            </a:r>
          </a:p>
          <a:p>
            <a:pPr>
              <a:lnSpc>
                <a:spcPct val="115000"/>
              </a:lnSpc>
            </a:pPr>
            <a:r>
              <a:rPr lang="en-US" sz="2300" dirty="0"/>
              <a:t>Key EMS history points </a:t>
            </a:r>
          </a:p>
          <a:p>
            <a:pPr lvl="1">
              <a:lnSpc>
                <a:spcPct val="115000"/>
              </a:lnSpc>
            </a:pPr>
            <a:r>
              <a:rPr lang="en-US" sz="2300" dirty="0"/>
              <a:t>	Specific agent involved</a:t>
            </a:r>
          </a:p>
          <a:p>
            <a:pPr lvl="1">
              <a:lnSpc>
                <a:spcPct val="115000"/>
              </a:lnSpc>
            </a:pPr>
            <a:r>
              <a:rPr lang="en-US" sz="2300" dirty="0"/>
              <a:t>	Rule out hypoglycemia</a:t>
            </a:r>
          </a:p>
          <a:p>
            <a:pPr lvl="1">
              <a:lnSpc>
                <a:spcPct val="115000"/>
              </a:lnSpc>
            </a:pPr>
            <a:r>
              <a:rPr lang="en-US" sz="2300" dirty="0"/>
              <a:t>	Amount of substance ingested</a:t>
            </a:r>
          </a:p>
          <a:p>
            <a:pPr lvl="1">
              <a:lnSpc>
                <a:spcPct val="115000"/>
              </a:lnSpc>
            </a:pPr>
            <a:r>
              <a:rPr lang="en-US" sz="2300" dirty="0"/>
              <a:t>	Route of exposure</a:t>
            </a:r>
          </a:p>
          <a:p>
            <a:pPr lvl="1">
              <a:lnSpc>
                <a:spcPct val="115000"/>
              </a:lnSpc>
            </a:pPr>
            <a:r>
              <a:rPr lang="en-US" sz="2300" dirty="0"/>
              <a:t>	Time of ingestion</a:t>
            </a:r>
          </a:p>
          <a:p>
            <a:pPr lvl="1">
              <a:lnSpc>
                <a:spcPct val="115000"/>
              </a:lnSpc>
            </a:pPr>
            <a:r>
              <a:rPr lang="en-US" sz="2300" dirty="0"/>
              <a:t>	Signs/symptoms/overall condition</a:t>
            </a:r>
          </a:p>
          <a:p>
            <a:pPr lvl="1">
              <a:lnSpc>
                <a:spcPct val="115000"/>
              </a:lnSpc>
            </a:pPr>
            <a:r>
              <a:rPr lang="en-US" sz="2300" dirty="0"/>
              <a:t>	Reasons behind exposure (SI, </a:t>
            </a:r>
            <a:r>
              <a:rPr lang="en-US" sz="2300" dirty="0" err="1"/>
              <a:t>etc</a:t>
            </a:r>
            <a:r>
              <a:rPr lang="en-US" sz="2300" dirty="0"/>
              <a:t>)</a:t>
            </a:r>
          </a:p>
          <a:p>
            <a:pPr lvl="1">
              <a:lnSpc>
                <a:spcPct val="115000"/>
              </a:lnSpc>
            </a:pPr>
            <a:endParaRPr lang="en-US" sz="1100" dirty="0"/>
          </a:p>
          <a:p>
            <a:pPr>
              <a:lnSpc>
                <a:spcPct val="115000"/>
              </a:lnSpc>
            </a:pPr>
            <a:endParaRPr lang="en-US" sz="1100" dirty="0"/>
          </a:p>
        </p:txBody>
      </p:sp>
    </p:spTree>
    <p:extLst>
      <p:ext uri="{BB962C8B-B14F-4D97-AF65-F5344CB8AC3E}">
        <p14:creationId xmlns:p14="http://schemas.microsoft.com/office/powerpoint/2010/main" val="250670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7FB28-6845-3E50-5F34-5C9636B38BB7}"/>
              </a:ext>
            </a:extLst>
          </p:cNvPr>
          <p:cNvSpPr>
            <a:spLocks noGrp="1"/>
          </p:cNvSpPr>
          <p:nvPr>
            <p:ph type="title"/>
          </p:nvPr>
        </p:nvSpPr>
        <p:spPr>
          <a:xfrm>
            <a:off x="6663910" y="574964"/>
            <a:ext cx="4426782" cy="416909"/>
          </a:xfrm>
        </p:spPr>
        <p:txBody>
          <a:bodyPr anchor="b">
            <a:normAutofit fontScale="90000"/>
          </a:bodyPr>
          <a:lstStyle/>
          <a:p>
            <a:pPr algn="ctr"/>
            <a:r>
              <a:rPr lang="en-US" dirty="0"/>
              <a:t>Roadmap</a:t>
            </a:r>
          </a:p>
        </p:txBody>
      </p:sp>
      <p:pic>
        <p:nvPicPr>
          <p:cNvPr id="5" name="Picture 4" descr="Map&#10;&#10;Description automatically generated">
            <a:extLst>
              <a:ext uri="{FF2B5EF4-FFF2-40B4-BE49-F238E27FC236}">
                <a16:creationId xmlns:a16="http://schemas.microsoft.com/office/drawing/2014/main" id="{B70B51FD-45E0-CFAB-8590-14A0F4095F5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70" r="-1" b="-1"/>
          <a:stretch/>
        </p:blipFill>
        <p:spPr>
          <a:xfrm>
            <a:off x="540989" y="540033"/>
            <a:ext cx="4996212" cy="5775279"/>
          </a:xfrm>
          <a:prstGeom prst="rect">
            <a:avLst/>
          </a:prstGeom>
        </p:spPr>
      </p:pic>
      <p:cxnSp>
        <p:nvCxnSpPr>
          <p:cNvPr id="42" name="Straight Connector 4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CCBD24-96A5-00C8-2065-B1F7182F4236}"/>
              </a:ext>
            </a:extLst>
          </p:cNvPr>
          <p:cNvSpPr>
            <a:spLocks noGrp="1"/>
          </p:cNvSpPr>
          <p:nvPr>
            <p:ph idx="1"/>
          </p:nvPr>
        </p:nvSpPr>
        <p:spPr>
          <a:xfrm>
            <a:off x="6054437" y="1371600"/>
            <a:ext cx="4525241" cy="4807531"/>
          </a:xfrm>
        </p:spPr>
        <p:txBody>
          <a:bodyPr>
            <a:normAutofit/>
          </a:bodyPr>
          <a:lstStyle/>
          <a:p>
            <a:pPr>
              <a:lnSpc>
                <a:spcPct val="115000"/>
              </a:lnSpc>
            </a:pPr>
            <a:r>
              <a:rPr lang="en-US" sz="1600" dirty="0"/>
              <a:t>Opiates</a:t>
            </a:r>
          </a:p>
          <a:p>
            <a:pPr>
              <a:lnSpc>
                <a:spcPct val="115000"/>
              </a:lnSpc>
            </a:pPr>
            <a:r>
              <a:rPr lang="en-US" sz="1600" dirty="0"/>
              <a:t>Benzos</a:t>
            </a:r>
          </a:p>
          <a:p>
            <a:pPr>
              <a:lnSpc>
                <a:spcPct val="115000"/>
              </a:lnSpc>
            </a:pPr>
            <a:r>
              <a:rPr lang="en-US" sz="1600" dirty="0"/>
              <a:t>Antidepressants</a:t>
            </a:r>
          </a:p>
          <a:p>
            <a:pPr>
              <a:lnSpc>
                <a:spcPct val="115000"/>
              </a:lnSpc>
            </a:pPr>
            <a:r>
              <a:rPr lang="en-US" sz="1600" dirty="0"/>
              <a:t>Benadryl and friends (anticholinergic)</a:t>
            </a:r>
          </a:p>
          <a:p>
            <a:pPr>
              <a:lnSpc>
                <a:spcPct val="115000"/>
              </a:lnSpc>
            </a:pPr>
            <a:r>
              <a:rPr lang="en-US" sz="1600" dirty="0"/>
              <a:t>Cholinergic</a:t>
            </a:r>
          </a:p>
          <a:p>
            <a:pPr>
              <a:lnSpc>
                <a:spcPct val="115000"/>
              </a:lnSpc>
            </a:pPr>
            <a:r>
              <a:rPr lang="en-US" sz="1600" dirty="0"/>
              <a:t>Toxic Alcohols</a:t>
            </a:r>
          </a:p>
          <a:p>
            <a:pPr>
              <a:lnSpc>
                <a:spcPct val="115000"/>
              </a:lnSpc>
            </a:pPr>
            <a:r>
              <a:rPr lang="en-US" sz="1600" dirty="0"/>
              <a:t>Cardiac meds</a:t>
            </a:r>
          </a:p>
          <a:p>
            <a:pPr>
              <a:lnSpc>
                <a:spcPct val="115000"/>
              </a:lnSpc>
            </a:pPr>
            <a:r>
              <a:rPr lang="en-US" sz="1600" dirty="0"/>
              <a:t>Tylenol/Salicylates</a:t>
            </a:r>
          </a:p>
          <a:p>
            <a:pPr>
              <a:lnSpc>
                <a:spcPct val="115000"/>
              </a:lnSpc>
            </a:pPr>
            <a:r>
              <a:rPr lang="en-US" sz="1600" dirty="0"/>
              <a:t>Stimulants</a:t>
            </a:r>
          </a:p>
          <a:p>
            <a:pPr>
              <a:lnSpc>
                <a:spcPct val="115000"/>
              </a:lnSpc>
            </a:pPr>
            <a:r>
              <a:rPr lang="en-US" sz="1600" dirty="0"/>
              <a:t>CO/Cyanide</a:t>
            </a:r>
          </a:p>
          <a:p>
            <a:pPr>
              <a:lnSpc>
                <a:spcPct val="115000"/>
              </a:lnSpc>
            </a:pPr>
            <a:r>
              <a:rPr lang="en-US" sz="1600" dirty="0"/>
              <a:t>One pill can kill</a:t>
            </a:r>
          </a:p>
        </p:txBody>
      </p:sp>
      <p:sp>
        <p:nvSpPr>
          <p:cNvPr id="6" name="TextBox 5">
            <a:extLst>
              <a:ext uri="{FF2B5EF4-FFF2-40B4-BE49-F238E27FC236}">
                <a16:creationId xmlns:a16="http://schemas.microsoft.com/office/drawing/2014/main" id="{44EE24D8-A393-F360-C47A-1B0153C92975}"/>
              </a:ext>
            </a:extLst>
          </p:cNvPr>
          <p:cNvSpPr txBox="1"/>
          <p:nvPr/>
        </p:nvSpPr>
        <p:spPr>
          <a:xfrm>
            <a:off x="2968869" y="6115257"/>
            <a:ext cx="256833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New_Mexico_State_Road_8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3194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B6AC-BD01-3261-8823-1DF8FA2DC1C7}"/>
              </a:ext>
            </a:extLst>
          </p:cNvPr>
          <p:cNvSpPr>
            <a:spLocks noGrp="1"/>
          </p:cNvSpPr>
          <p:nvPr>
            <p:ph type="title"/>
          </p:nvPr>
        </p:nvSpPr>
        <p:spPr/>
        <p:txBody>
          <a:bodyPr/>
          <a:lstStyle/>
          <a:p>
            <a:r>
              <a:rPr lang="en-US" dirty="0"/>
              <a:t>Opiates</a:t>
            </a:r>
          </a:p>
        </p:txBody>
      </p:sp>
      <p:sp>
        <p:nvSpPr>
          <p:cNvPr id="3" name="Content Placeholder 2">
            <a:extLst>
              <a:ext uri="{FF2B5EF4-FFF2-40B4-BE49-F238E27FC236}">
                <a16:creationId xmlns:a16="http://schemas.microsoft.com/office/drawing/2014/main" id="{03057C9D-B7FF-2BE1-07AC-DC1230380E61}"/>
              </a:ext>
            </a:extLst>
          </p:cNvPr>
          <p:cNvSpPr>
            <a:spLocks noGrp="1"/>
          </p:cNvSpPr>
          <p:nvPr>
            <p:ph idx="1"/>
          </p:nvPr>
        </p:nvSpPr>
        <p:spPr/>
        <p:txBody>
          <a:bodyPr/>
          <a:lstStyle/>
          <a:p>
            <a:r>
              <a:rPr lang="en-US" dirty="0"/>
              <a:t>Fentanyl is in everything! (heroin, methadone, suboxone, </a:t>
            </a:r>
            <a:r>
              <a:rPr lang="en-US" dirty="0" err="1"/>
              <a:t>etc</a:t>
            </a:r>
            <a:r>
              <a:rPr lang="en-US" dirty="0"/>
              <a:t>)</a:t>
            </a:r>
          </a:p>
          <a:p>
            <a:r>
              <a:rPr lang="en-US" dirty="0"/>
              <a:t>We know this one well – decreased and shallow respirations, pinpoint pupils, altered</a:t>
            </a:r>
          </a:p>
          <a:p>
            <a:pPr lvl="1"/>
            <a:r>
              <a:rPr lang="en-US" dirty="0"/>
              <a:t>	Kids will not always follow these rules, if an infant is not acting right must consider opiates</a:t>
            </a:r>
          </a:p>
          <a:p>
            <a:r>
              <a:rPr lang="en-US" dirty="0"/>
              <a:t>Treatment: Narcan, more importantly respiratory/ventilation support</a:t>
            </a:r>
          </a:p>
        </p:txBody>
      </p:sp>
      <p:pic>
        <p:nvPicPr>
          <p:cNvPr id="5" name="Picture 4" descr="A picture containing text&#10;&#10;Description automatically generated">
            <a:extLst>
              <a:ext uri="{FF2B5EF4-FFF2-40B4-BE49-F238E27FC236}">
                <a16:creationId xmlns:a16="http://schemas.microsoft.com/office/drawing/2014/main" id="{D0D40C50-7CD4-CBC8-ABFC-8A28147A34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80536" y="4153176"/>
            <a:ext cx="4624578" cy="2533773"/>
          </a:xfrm>
          <a:prstGeom prst="rect">
            <a:avLst/>
          </a:prstGeom>
        </p:spPr>
      </p:pic>
    </p:spTree>
    <p:extLst>
      <p:ext uri="{BB962C8B-B14F-4D97-AF65-F5344CB8AC3E}">
        <p14:creationId xmlns:p14="http://schemas.microsoft.com/office/powerpoint/2010/main" val="268412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07AE8-EC74-97DE-DAB9-1085950F49FD}"/>
              </a:ext>
            </a:extLst>
          </p:cNvPr>
          <p:cNvSpPr>
            <a:spLocks noGrp="1"/>
          </p:cNvSpPr>
          <p:nvPr>
            <p:ph type="title"/>
          </p:nvPr>
        </p:nvSpPr>
        <p:spPr>
          <a:xfrm>
            <a:off x="4984750" y="1011237"/>
            <a:ext cx="6120000" cy="860400"/>
          </a:xfrm>
        </p:spPr>
        <p:txBody>
          <a:bodyPr anchor="b">
            <a:normAutofit/>
          </a:bodyPr>
          <a:lstStyle/>
          <a:p>
            <a:pPr algn="ctr"/>
            <a:r>
              <a:rPr lang="en-US" dirty="0"/>
              <a:t>Benzos</a:t>
            </a:r>
            <a:endParaRPr lang="en-US"/>
          </a:p>
        </p:txBody>
      </p:sp>
      <p:pic>
        <p:nvPicPr>
          <p:cNvPr id="5" name="Picture 4" descr="A hand holding a pile of pills&#10;&#10;Description automatically generated with low confidence">
            <a:extLst>
              <a:ext uri="{FF2B5EF4-FFF2-40B4-BE49-F238E27FC236}">
                <a16:creationId xmlns:a16="http://schemas.microsoft.com/office/drawing/2014/main" id="{B1BE2163-7833-DA67-2404-3E1EE35B57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550" r="25005"/>
          <a:stretch/>
        </p:blipFill>
        <p:spPr>
          <a:xfrm>
            <a:off x="20" y="10"/>
            <a:ext cx="3870969" cy="6857990"/>
          </a:xfrm>
          <a:prstGeom prst="rect">
            <a:avLst/>
          </a:prstGeom>
        </p:spPr>
      </p:pic>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E0703B-6D66-7F94-6181-E40589304085}"/>
              </a:ext>
            </a:extLst>
          </p:cNvPr>
          <p:cNvSpPr>
            <a:spLocks noGrp="1"/>
          </p:cNvSpPr>
          <p:nvPr>
            <p:ph idx="1"/>
          </p:nvPr>
        </p:nvSpPr>
        <p:spPr>
          <a:xfrm>
            <a:off x="4984750" y="2759076"/>
            <a:ext cx="6121400" cy="3009899"/>
          </a:xfrm>
        </p:spPr>
        <p:txBody>
          <a:bodyPr>
            <a:normAutofit/>
          </a:bodyPr>
          <a:lstStyle/>
          <a:p>
            <a:r>
              <a:rPr lang="en-US" dirty="0"/>
              <a:t>Xanax (Alprazol</a:t>
            </a:r>
            <a:r>
              <a:rPr lang="en-US" u="sng" dirty="0"/>
              <a:t>am</a:t>
            </a:r>
            <a:r>
              <a:rPr lang="en-US" dirty="0"/>
              <a:t>), Versed (Midazol</a:t>
            </a:r>
            <a:r>
              <a:rPr lang="en-US" u="sng" dirty="0"/>
              <a:t>am)</a:t>
            </a:r>
            <a:r>
              <a:rPr lang="en-US" dirty="0"/>
              <a:t>, Valium (Diazep</a:t>
            </a:r>
            <a:r>
              <a:rPr lang="en-US" u="sng" dirty="0"/>
              <a:t>am</a:t>
            </a:r>
            <a:r>
              <a:rPr lang="en-US" dirty="0"/>
              <a:t>), </a:t>
            </a:r>
            <a:r>
              <a:rPr lang="en-US" dirty="0" err="1"/>
              <a:t>Klonopin</a:t>
            </a:r>
            <a:r>
              <a:rPr lang="en-US" dirty="0"/>
              <a:t> (Clonazep</a:t>
            </a:r>
            <a:r>
              <a:rPr lang="en-US" u="sng" dirty="0"/>
              <a:t>am</a:t>
            </a:r>
            <a:r>
              <a:rPr lang="en-US" dirty="0"/>
              <a:t>) all common  </a:t>
            </a:r>
          </a:p>
          <a:p>
            <a:r>
              <a:rPr lang="en-US" dirty="0"/>
              <a:t>Acts via GABA as a central depressant very similarly to EtOH, leading to a toxidrome like EtOH intoxication. Can lead to respiratory depression.</a:t>
            </a:r>
          </a:p>
          <a:p>
            <a:r>
              <a:rPr lang="en-US" dirty="0"/>
              <a:t>Treatment: ABCs, supportive</a:t>
            </a:r>
          </a:p>
          <a:p>
            <a:endParaRPr lang="en-US" dirty="0"/>
          </a:p>
          <a:p>
            <a:endParaRPr lang="en-US" dirty="0"/>
          </a:p>
        </p:txBody>
      </p:sp>
      <p:sp>
        <p:nvSpPr>
          <p:cNvPr id="6" name="TextBox 5">
            <a:extLst>
              <a:ext uri="{FF2B5EF4-FFF2-40B4-BE49-F238E27FC236}">
                <a16:creationId xmlns:a16="http://schemas.microsoft.com/office/drawing/2014/main" id="{A356BE77-66F8-FF52-39C4-0A9BE14307DA}"/>
              </a:ext>
            </a:extLst>
          </p:cNvPr>
          <p:cNvSpPr txBox="1"/>
          <p:nvPr/>
        </p:nvSpPr>
        <p:spPr>
          <a:xfrm>
            <a:off x="1445325" y="6657945"/>
            <a:ext cx="24256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zoomtesting.co.uk/What-Every-Parent-Needs-to-Know-about-Xanax/">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86094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7AE8-EC74-97DE-DAB9-1085950F49FD}"/>
              </a:ext>
            </a:extLst>
          </p:cNvPr>
          <p:cNvSpPr>
            <a:spLocks noGrp="1"/>
          </p:cNvSpPr>
          <p:nvPr>
            <p:ph type="title"/>
          </p:nvPr>
        </p:nvSpPr>
        <p:spPr/>
        <p:txBody>
          <a:bodyPr/>
          <a:lstStyle/>
          <a:p>
            <a:r>
              <a:rPr lang="en-US" dirty="0"/>
              <a:t>Antidepressants</a:t>
            </a:r>
          </a:p>
        </p:txBody>
      </p:sp>
      <p:sp>
        <p:nvSpPr>
          <p:cNvPr id="3" name="Content Placeholder 2">
            <a:extLst>
              <a:ext uri="{FF2B5EF4-FFF2-40B4-BE49-F238E27FC236}">
                <a16:creationId xmlns:a16="http://schemas.microsoft.com/office/drawing/2014/main" id="{A5E0703B-6D66-7F94-6181-E40589304085}"/>
              </a:ext>
            </a:extLst>
          </p:cNvPr>
          <p:cNvSpPr>
            <a:spLocks noGrp="1"/>
          </p:cNvSpPr>
          <p:nvPr>
            <p:ph idx="1"/>
          </p:nvPr>
        </p:nvSpPr>
        <p:spPr/>
        <p:txBody>
          <a:bodyPr>
            <a:normAutofit lnSpcReduction="10000"/>
          </a:bodyPr>
          <a:lstStyle/>
          <a:p>
            <a:r>
              <a:rPr lang="en-US" dirty="0"/>
              <a:t>Commonly prescribed, commonly used in intentional self harm OD</a:t>
            </a:r>
          </a:p>
          <a:p>
            <a:pPr lvl="1"/>
            <a:r>
              <a:rPr lang="en-US" dirty="0"/>
              <a:t>	SSRIs, SNRIs, TCAs</a:t>
            </a:r>
          </a:p>
          <a:p>
            <a:r>
              <a:rPr lang="en-US" dirty="0"/>
              <a:t>Basic pharmacologic principle is to increase available “happy” neurotransmitters like serotonin – too much of a good thing can be very dangerous</a:t>
            </a:r>
          </a:p>
          <a:p>
            <a:r>
              <a:rPr lang="en-US" dirty="0"/>
              <a:t>Serotonin syndrome (SSRI, SNRI, TCA) – looks like agitated delirium, think fast, hot and wet (sweaty),  with myoclonus and hyperreflexia</a:t>
            </a:r>
          </a:p>
          <a:p>
            <a:pPr lvl="1"/>
            <a:r>
              <a:rPr lang="en-US" dirty="0"/>
              <a:t>	Tx: avoid further triggers, ABCs, supportive care</a:t>
            </a:r>
          </a:p>
          <a:p>
            <a:r>
              <a:rPr lang="en-US" dirty="0"/>
              <a:t>TCAs – Sodium channel poison, can cause fatal dysrhythmias, monitor QRS duration</a:t>
            </a:r>
          </a:p>
          <a:p>
            <a:pPr lvl="1"/>
            <a:r>
              <a:rPr lang="en-US" dirty="0"/>
              <a:t>	Tx: EKG! Fluids, consider sodium bicarb, consider benzos for agitation</a:t>
            </a:r>
          </a:p>
          <a:p>
            <a:endParaRPr lang="en-US" dirty="0"/>
          </a:p>
        </p:txBody>
      </p:sp>
    </p:spTree>
    <p:extLst>
      <p:ext uri="{BB962C8B-B14F-4D97-AF65-F5344CB8AC3E}">
        <p14:creationId xmlns:p14="http://schemas.microsoft.com/office/powerpoint/2010/main" val="238279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7" name="Straight Connector 1036">
            <a:extLst>
              <a:ext uri="{FF2B5EF4-FFF2-40B4-BE49-F238E27FC236}">
                <a16:creationId xmlns:a16="http://schemas.microsoft.com/office/drawing/2014/main" id="{3A513CAD-9784-4D35-BAF9-1F7DDD69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714750" y="16916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erotonin syndrome: How to keep your patients safe | MDedge Psychiatry">
            <a:extLst>
              <a:ext uri="{FF2B5EF4-FFF2-40B4-BE49-F238E27FC236}">
                <a16:creationId xmlns:a16="http://schemas.microsoft.com/office/drawing/2014/main" id="{5494D052-9362-96A9-F01C-A59FB4ED0B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062" y="900545"/>
            <a:ext cx="6249499" cy="4812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F47C7D27-066D-F6CA-6458-720B7B099E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2561" y="900545"/>
            <a:ext cx="5515316" cy="48121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582D0C9-EA24-3E7C-DD8E-AC1E8330C80F}"/>
                  </a:ext>
                </a:extLst>
              </p14:cNvPr>
              <p14:cNvContentPartPr/>
              <p14:nvPr/>
            </p14:nvContentPartPr>
            <p14:xfrm>
              <a:off x="7385178" y="2018411"/>
              <a:ext cx="1568880" cy="15480"/>
            </p14:xfrm>
          </p:contentPart>
        </mc:Choice>
        <mc:Fallback xmlns="">
          <p:pic>
            <p:nvPicPr>
              <p:cNvPr id="4" name="Ink 3">
                <a:extLst>
                  <a:ext uri="{FF2B5EF4-FFF2-40B4-BE49-F238E27FC236}">
                    <a16:creationId xmlns:a16="http://schemas.microsoft.com/office/drawing/2014/main" id="{0582D0C9-EA24-3E7C-DD8E-AC1E8330C80F}"/>
                  </a:ext>
                </a:extLst>
              </p:cNvPr>
              <p:cNvPicPr/>
              <p:nvPr/>
            </p:nvPicPr>
            <p:blipFill>
              <a:blip r:embed="rId6"/>
              <a:stretch>
                <a:fillRect/>
              </a:stretch>
            </p:blipFill>
            <p:spPr>
              <a:xfrm>
                <a:off x="7331178" y="1910771"/>
                <a:ext cx="1676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615383BE-7789-BFF2-05B9-652EDED39A2E}"/>
                  </a:ext>
                </a:extLst>
              </p14:cNvPr>
              <p14:cNvContentPartPr/>
              <p14:nvPr/>
            </p14:nvContentPartPr>
            <p14:xfrm>
              <a:off x="9042258" y="1260971"/>
              <a:ext cx="596520" cy="31680"/>
            </p14:xfrm>
          </p:contentPart>
        </mc:Choice>
        <mc:Fallback xmlns="">
          <p:pic>
            <p:nvPicPr>
              <p:cNvPr id="5" name="Ink 4">
                <a:extLst>
                  <a:ext uri="{FF2B5EF4-FFF2-40B4-BE49-F238E27FC236}">
                    <a16:creationId xmlns:a16="http://schemas.microsoft.com/office/drawing/2014/main" id="{615383BE-7789-BFF2-05B9-652EDED39A2E}"/>
                  </a:ext>
                </a:extLst>
              </p:cNvPr>
              <p:cNvPicPr/>
              <p:nvPr/>
            </p:nvPicPr>
            <p:blipFill>
              <a:blip r:embed="rId8"/>
              <a:stretch>
                <a:fillRect/>
              </a:stretch>
            </p:blipFill>
            <p:spPr>
              <a:xfrm>
                <a:off x="8988258" y="1152971"/>
                <a:ext cx="704160" cy="247320"/>
              </a:xfrm>
              <a:prstGeom prst="rect">
                <a:avLst/>
              </a:prstGeom>
            </p:spPr>
          </p:pic>
        </mc:Fallback>
      </mc:AlternateContent>
      <p:grpSp>
        <p:nvGrpSpPr>
          <p:cNvPr id="24" name="Group 23">
            <a:extLst>
              <a:ext uri="{FF2B5EF4-FFF2-40B4-BE49-F238E27FC236}">
                <a16:creationId xmlns:a16="http://schemas.microsoft.com/office/drawing/2014/main" id="{9A746293-E463-1E29-A617-70AA4E6F38D9}"/>
              </a:ext>
            </a:extLst>
          </p:cNvPr>
          <p:cNvGrpSpPr/>
          <p:nvPr/>
        </p:nvGrpSpPr>
        <p:grpSpPr>
          <a:xfrm>
            <a:off x="7201218" y="2289851"/>
            <a:ext cx="1042920" cy="353520"/>
            <a:chOff x="7201218" y="2289851"/>
            <a:chExt cx="1042920" cy="35352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7F52472B-4E8C-4527-CE17-25FCDAA91EBF}"/>
                    </a:ext>
                  </a:extLst>
                </p14:cNvPr>
                <p14:cNvContentPartPr/>
                <p14:nvPr/>
              </p14:nvContentPartPr>
              <p14:xfrm>
                <a:off x="7843098" y="2399651"/>
                <a:ext cx="401040" cy="194760"/>
              </p14:xfrm>
            </p:contentPart>
          </mc:Choice>
          <mc:Fallback xmlns="">
            <p:pic>
              <p:nvPicPr>
                <p:cNvPr id="6" name="Ink 5">
                  <a:extLst>
                    <a:ext uri="{FF2B5EF4-FFF2-40B4-BE49-F238E27FC236}">
                      <a16:creationId xmlns:a16="http://schemas.microsoft.com/office/drawing/2014/main" id="{7F52472B-4E8C-4527-CE17-25FCDAA91EBF}"/>
                    </a:ext>
                  </a:extLst>
                </p:cNvPr>
                <p:cNvPicPr/>
                <p:nvPr/>
              </p:nvPicPr>
              <p:blipFill>
                <a:blip r:embed="rId10"/>
                <a:stretch>
                  <a:fillRect/>
                </a:stretch>
              </p:blipFill>
              <p:spPr>
                <a:xfrm>
                  <a:off x="7834098" y="2391011"/>
                  <a:ext cx="418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B117BE39-3D21-CC1D-C06F-E316BB4D42DC}"/>
                    </a:ext>
                  </a:extLst>
                </p14:cNvPr>
                <p14:cNvContentPartPr/>
                <p14:nvPr/>
              </p14:nvContentPartPr>
              <p14:xfrm>
                <a:off x="7201218" y="2343491"/>
                <a:ext cx="122760" cy="140040"/>
              </p14:xfrm>
            </p:contentPart>
          </mc:Choice>
          <mc:Fallback xmlns="">
            <p:pic>
              <p:nvPicPr>
                <p:cNvPr id="7" name="Ink 6">
                  <a:extLst>
                    <a:ext uri="{FF2B5EF4-FFF2-40B4-BE49-F238E27FC236}">
                      <a16:creationId xmlns:a16="http://schemas.microsoft.com/office/drawing/2014/main" id="{B117BE39-3D21-CC1D-C06F-E316BB4D42DC}"/>
                    </a:ext>
                  </a:extLst>
                </p:cNvPr>
                <p:cNvPicPr/>
                <p:nvPr/>
              </p:nvPicPr>
              <p:blipFill>
                <a:blip r:embed="rId12"/>
                <a:stretch>
                  <a:fillRect/>
                </a:stretch>
              </p:blipFill>
              <p:spPr>
                <a:xfrm>
                  <a:off x="7192218" y="2334491"/>
                  <a:ext cx="140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283E30D1-2DA5-B8D2-DA2C-5D74B786C9F8}"/>
                    </a:ext>
                  </a:extLst>
                </p14:cNvPr>
                <p14:cNvContentPartPr/>
                <p14:nvPr/>
              </p14:nvContentPartPr>
              <p14:xfrm>
                <a:off x="7294458" y="2337731"/>
                <a:ext cx="72360" cy="122400"/>
              </p14:xfrm>
            </p:contentPart>
          </mc:Choice>
          <mc:Fallback xmlns="">
            <p:pic>
              <p:nvPicPr>
                <p:cNvPr id="8" name="Ink 7">
                  <a:extLst>
                    <a:ext uri="{FF2B5EF4-FFF2-40B4-BE49-F238E27FC236}">
                      <a16:creationId xmlns:a16="http://schemas.microsoft.com/office/drawing/2014/main" id="{283E30D1-2DA5-B8D2-DA2C-5D74B786C9F8}"/>
                    </a:ext>
                  </a:extLst>
                </p:cNvPr>
                <p:cNvPicPr/>
                <p:nvPr/>
              </p:nvPicPr>
              <p:blipFill>
                <a:blip r:embed="rId14"/>
                <a:stretch>
                  <a:fillRect/>
                </a:stretch>
              </p:blipFill>
              <p:spPr>
                <a:xfrm>
                  <a:off x="7285458" y="2329091"/>
                  <a:ext cx="90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2F8C45A4-BE8B-9F58-4BBD-297D860691A3}"/>
                    </a:ext>
                  </a:extLst>
                </p14:cNvPr>
                <p14:cNvContentPartPr/>
                <p14:nvPr/>
              </p14:nvContentPartPr>
              <p14:xfrm>
                <a:off x="7386978" y="2367611"/>
                <a:ext cx="92160" cy="82800"/>
              </p14:xfrm>
            </p:contentPart>
          </mc:Choice>
          <mc:Fallback xmlns="">
            <p:pic>
              <p:nvPicPr>
                <p:cNvPr id="10" name="Ink 9">
                  <a:extLst>
                    <a:ext uri="{FF2B5EF4-FFF2-40B4-BE49-F238E27FC236}">
                      <a16:creationId xmlns:a16="http://schemas.microsoft.com/office/drawing/2014/main" id="{2F8C45A4-BE8B-9F58-4BBD-297D860691A3}"/>
                    </a:ext>
                  </a:extLst>
                </p:cNvPr>
                <p:cNvPicPr/>
                <p:nvPr/>
              </p:nvPicPr>
              <p:blipFill>
                <a:blip r:embed="rId16"/>
                <a:stretch>
                  <a:fillRect/>
                </a:stretch>
              </p:blipFill>
              <p:spPr>
                <a:xfrm>
                  <a:off x="7377978" y="2358611"/>
                  <a:ext cx="10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C58F163E-33F9-8F56-49A4-A1FD088DD39D}"/>
                    </a:ext>
                  </a:extLst>
                </p14:cNvPr>
                <p14:cNvContentPartPr/>
                <p14:nvPr/>
              </p14:nvContentPartPr>
              <p14:xfrm>
                <a:off x="7448538" y="2348891"/>
                <a:ext cx="95760" cy="94680"/>
              </p14:xfrm>
            </p:contentPart>
          </mc:Choice>
          <mc:Fallback xmlns="">
            <p:pic>
              <p:nvPicPr>
                <p:cNvPr id="11" name="Ink 10">
                  <a:extLst>
                    <a:ext uri="{FF2B5EF4-FFF2-40B4-BE49-F238E27FC236}">
                      <a16:creationId xmlns:a16="http://schemas.microsoft.com/office/drawing/2014/main" id="{C58F163E-33F9-8F56-49A4-A1FD088DD39D}"/>
                    </a:ext>
                  </a:extLst>
                </p:cNvPr>
                <p:cNvPicPr/>
                <p:nvPr/>
              </p:nvPicPr>
              <p:blipFill>
                <a:blip r:embed="rId18"/>
                <a:stretch>
                  <a:fillRect/>
                </a:stretch>
              </p:blipFill>
              <p:spPr>
                <a:xfrm>
                  <a:off x="7439538" y="2339891"/>
                  <a:ext cx="113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8B7DEDB3-10A0-029B-EAD9-A6B15A4CAB7E}"/>
                    </a:ext>
                  </a:extLst>
                </p14:cNvPr>
                <p14:cNvContentPartPr/>
                <p14:nvPr/>
              </p14:nvContentPartPr>
              <p14:xfrm>
                <a:off x="7524858" y="2330891"/>
                <a:ext cx="93600" cy="87840"/>
              </p14:xfrm>
            </p:contentPart>
          </mc:Choice>
          <mc:Fallback xmlns="">
            <p:pic>
              <p:nvPicPr>
                <p:cNvPr id="12" name="Ink 11">
                  <a:extLst>
                    <a:ext uri="{FF2B5EF4-FFF2-40B4-BE49-F238E27FC236}">
                      <a16:creationId xmlns:a16="http://schemas.microsoft.com/office/drawing/2014/main" id="{8B7DEDB3-10A0-029B-EAD9-A6B15A4CAB7E}"/>
                    </a:ext>
                  </a:extLst>
                </p:cNvPr>
                <p:cNvPicPr/>
                <p:nvPr/>
              </p:nvPicPr>
              <p:blipFill>
                <a:blip r:embed="rId20"/>
                <a:stretch>
                  <a:fillRect/>
                </a:stretch>
              </p:blipFill>
              <p:spPr>
                <a:xfrm>
                  <a:off x="7516218" y="2322251"/>
                  <a:ext cx="111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8286A6EA-E04C-3111-FD68-3DBF61DCC504}"/>
                    </a:ext>
                  </a:extLst>
                </p14:cNvPr>
                <p14:cNvContentPartPr/>
                <p14:nvPr/>
              </p14:nvContentPartPr>
              <p14:xfrm>
                <a:off x="7573458" y="2289851"/>
                <a:ext cx="91800" cy="104760"/>
              </p14:xfrm>
            </p:contentPart>
          </mc:Choice>
          <mc:Fallback xmlns="">
            <p:pic>
              <p:nvPicPr>
                <p:cNvPr id="13" name="Ink 12">
                  <a:extLst>
                    <a:ext uri="{FF2B5EF4-FFF2-40B4-BE49-F238E27FC236}">
                      <a16:creationId xmlns:a16="http://schemas.microsoft.com/office/drawing/2014/main" id="{8286A6EA-E04C-3111-FD68-3DBF61DCC504}"/>
                    </a:ext>
                  </a:extLst>
                </p:cNvPr>
                <p:cNvPicPr/>
                <p:nvPr/>
              </p:nvPicPr>
              <p:blipFill>
                <a:blip r:embed="rId22"/>
                <a:stretch>
                  <a:fillRect/>
                </a:stretch>
              </p:blipFill>
              <p:spPr>
                <a:xfrm>
                  <a:off x="7564458" y="2280851"/>
                  <a:ext cx="10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F05758AF-5B19-E8DC-D9C2-D1045F83B8A3}"/>
                    </a:ext>
                  </a:extLst>
                </p14:cNvPr>
                <p14:cNvContentPartPr/>
                <p14:nvPr/>
              </p14:nvContentPartPr>
              <p14:xfrm>
                <a:off x="7708458" y="2319371"/>
                <a:ext cx="71640" cy="69480"/>
              </p14:xfrm>
            </p:contentPart>
          </mc:Choice>
          <mc:Fallback xmlns="">
            <p:pic>
              <p:nvPicPr>
                <p:cNvPr id="14" name="Ink 13">
                  <a:extLst>
                    <a:ext uri="{FF2B5EF4-FFF2-40B4-BE49-F238E27FC236}">
                      <a16:creationId xmlns:a16="http://schemas.microsoft.com/office/drawing/2014/main" id="{F05758AF-5B19-E8DC-D9C2-D1045F83B8A3}"/>
                    </a:ext>
                  </a:extLst>
                </p:cNvPr>
                <p:cNvPicPr/>
                <p:nvPr/>
              </p:nvPicPr>
              <p:blipFill>
                <a:blip r:embed="rId24"/>
                <a:stretch>
                  <a:fillRect/>
                </a:stretch>
              </p:blipFill>
              <p:spPr>
                <a:xfrm>
                  <a:off x="7699818" y="2310371"/>
                  <a:ext cx="89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3CBD0228-1A0F-6779-3C8F-276D8ADDEBE9}"/>
                    </a:ext>
                  </a:extLst>
                </p14:cNvPr>
                <p14:cNvContentPartPr/>
                <p14:nvPr/>
              </p14:nvContentPartPr>
              <p14:xfrm>
                <a:off x="7393098" y="2496131"/>
                <a:ext cx="74520" cy="147240"/>
              </p14:xfrm>
            </p:contentPart>
          </mc:Choice>
          <mc:Fallback xmlns="">
            <p:pic>
              <p:nvPicPr>
                <p:cNvPr id="16" name="Ink 15">
                  <a:extLst>
                    <a:ext uri="{FF2B5EF4-FFF2-40B4-BE49-F238E27FC236}">
                      <a16:creationId xmlns:a16="http://schemas.microsoft.com/office/drawing/2014/main" id="{3CBD0228-1A0F-6779-3C8F-276D8ADDEBE9}"/>
                    </a:ext>
                  </a:extLst>
                </p:cNvPr>
                <p:cNvPicPr/>
                <p:nvPr/>
              </p:nvPicPr>
              <p:blipFill>
                <a:blip r:embed="rId26"/>
                <a:stretch>
                  <a:fillRect/>
                </a:stretch>
              </p:blipFill>
              <p:spPr>
                <a:xfrm>
                  <a:off x="7384458" y="2487491"/>
                  <a:ext cx="92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0F0CAEED-2D75-D62C-04A7-C2F27E03A028}"/>
                    </a:ext>
                  </a:extLst>
                </p14:cNvPr>
                <p14:cNvContentPartPr/>
                <p14:nvPr/>
              </p14:nvContentPartPr>
              <p14:xfrm>
                <a:off x="7515498" y="2551571"/>
                <a:ext cx="100800" cy="75960"/>
              </p14:xfrm>
            </p:contentPart>
          </mc:Choice>
          <mc:Fallback xmlns="">
            <p:pic>
              <p:nvPicPr>
                <p:cNvPr id="17" name="Ink 16">
                  <a:extLst>
                    <a:ext uri="{FF2B5EF4-FFF2-40B4-BE49-F238E27FC236}">
                      <a16:creationId xmlns:a16="http://schemas.microsoft.com/office/drawing/2014/main" id="{0F0CAEED-2D75-D62C-04A7-C2F27E03A028}"/>
                    </a:ext>
                  </a:extLst>
                </p:cNvPr>
                <p:cNvPicPr/>
                <p:nvPr/>
              </p:nvPicPr>
              <p:blipFill>
                <a:blip r:embed="rId28"/>
                <a:stretch>
                  <a:fillRect/>
                </a:stretch>
              </p:blipFill>
              <p:spPr>
                <a:xfrm>
                  <a:off x="7506498" y="2542931"/>
                  <a:ext cx="118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C520833E-A3FD-EA92-1B32-6DC265EF7DAD}"/>
                    </a:ext>
                  </a:extLst>
                </p14:cNvPr>
                <p14:cNvContentPartPr/>
                <p14:nvPr/>
              </p14:nvContentPartPr>
              <p14:xfrm>
                <a:off x="7556898" y="2480651"/>
                <a:ext cx="113040" cy="111600"/>
              </p14:xfrm>
            </p:contentPart>
          </mc:Choice>
          <mc:Fallback xmlns="">
            <p:pic>
              <p:nvPicPr>
                <p:cNvPr id="18" name="Ink 17">
                  <a:extLst>
                    <a:ext uri="{FF2B5EF4-FFF2-40B4-BE49-F238E27FC236}">
                      <a16:creationId xmlns:a16="http://schemas.microsoft.com/office/drawing/2014/main" id="{C520833E-A3FD-EA92-1B32-6DC265EF7DAD}"/>
                    </a:ext>
                  </a:extLst>
                </p:cNvPr>
                <p:cNvPicPr/>
                <p:nvPr/>
              </p:nvPicPr>
              <p:blipFill>
                <a:blip r:embed="rId30"/>
                <a:stretch>
                  <a:fillRect/>
                </a:stretch>
              </p:blipFill>
              <p:spPr>
                <a:xfrm>
                  <a:off x="7548258" y="2471651"/>
                  <a:ext cx="130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39C874DA-74B8-0560-C7E4-C645D38810A1}"/>
                    </a:ext>
                  </a:extLst>
                </p14:cNvPr>
                <p14:cNvContentPartPr/>
                <p14:nvPr/>
              </p14:nvContentPartPr>
              <p14:xfrm>
                <a:off x="7601898" y="2441051"/>
                <a:ext cx="113040" cy="123840"/>
              </p14:xfrm>
            </p:contentPart>
          </mc:Choice>
          <mc:Fallback xmlns="">
            <p:pic>
              <p:nvPicPr>
                <p:cNvPr id="19" name="Ink 18">
                  <a:extLst>
                    <a:ext uri="{FF2B5EF4-FFF2-40B4-BE49-F238E27FC236}">
                      <a16:creationId xmlns:a16="http://schemas.microsoft.com/office/drawing/2014/main" id="{39C874DA-74B8-0560-C7E4-C645D38810A1}"/>
                    </a:ext>
                  </a:extLst>
                </p:cNvPr>
                <p:cNvPicPr/>
                <p:nvPr/>
              </p:nvPicPr>
              <p:blipFill>
                <a:blip r:embed="rId32"/>
                <a:stretch>
                  <a:fillRect/>
                </a:stretch>
              </p:blipFill>
              <p:spPr>
                <a:xfrm>
                  <a:off x="7593258" y="2432051"/>
                  <a:ext cx="130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EE5CEFDE-8CF4-61FD-1BCF-F468E847C92F}"/>
                    </a:ext>
                  </a:extLst>
                </p14:cNvPr>
                <p14:cNvContentPartPr/>
                <p14:nvPr/>
              </p14:nvContentPartPr>
              <p14:xfrm>
                <a:off x="7598658" y="2466971"/>
                <a:ext cx="220320" cy="105840"/>
              </p14:xfrm>
            </p:contentPart>
          </mc:Choice>
          <mc:Fallback xmlns="">
            <p:pic>
              <p:nvPicPr>
                <p:cNvPr id="20" name="Ink 19">
                  <a:extLst>
                    <a:ext uri="{FF2B5EF4-FFF2-40B4-BE49-F238E27FC236}">
                      <a16:creationId xmlns:a16="http://schemas.microsoft.com/office/drawing/2014/main" id="{EE5CEFDE-8CF4-61FD-1BCF-F468E847C92F}"/>
                    </a:ext>
                  </a:extLst>
                </p:cNvPr>
                <p:cNvPicPr/>
                <p:nvPr/>
              </p:nvPicPr>
              <p:blipFill>
                <a:blip r:embed="rId34"/>
                <a:stretch>
                  <a:fillRect/>
                </a:stretch>
              </p:blipFill>
              <p:spPr>
                <a:xfrm>
                  <a:off x="7590018" y="2458331"/>
                  <a:ext cx="237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B0213EBE-7062-6D77-CB05-532C1566AAEF}"/>
                    </a:ext>
                  </a:extLst>
                </p14:cNvPr>
                <p14:cNvContentPartPr/>
                <p14:nvPr/>
              </p14:nvContentPartPr>
              <p14:xfrm>
                <a:off x="7798818" y="2439971"/>
                <a:ext cx="74880" cy="84600"/>
              </p14:xfrm>
            </p:contentPart>
          </mc:Choice>
          <mc:Fallback xmlns="">
            <p:pic>
              <p:nvPicPr>
                <p:cNvPr id="21" name="Ink 20">
                  <a:extLst>
                    <a:ext uri="{FF2B5EF4-FFF2-40B4-BE49-F238E27FC236}">
                      <a16:creationId xmlns:a16="http://schemas.microsoft.com/office/drawing/2014/main" id="{B0213EBE-7062-6D77-CB05-532C1566AAEF}"/>
                    </a:ext>
                  </a:extLst>
                </p:cNvPr>
                <p:cNvPicPr/>
                <p:nvPr/>
              </p:nvPicPr>
              <p:blipFill>
                <a:blip r:embed="rId36"/>
                <a:stretch>
                  <a:fillRect/>
                </a:stretch>
              </p:blipFill>
              <p:spPr>
                <a:xfrm>
                  <a:off x="7790178" y="2431331"/>
                  <a:ext cx="92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B84CEC97-36AE-6DAC-5080-A5D41C779E33}"/>
                    </a:ext>
                  </a:extLst>
                </p14:cNvPr>
                <p14:cNvContentPartPr/>
                <p14:nvPr/>
              </p14:nvContentPartPr>
              <p14:xfrm>
                <a:off x="7873698" y="2442851"/>
                <a:ext cx="135000" cy="79200"/>
              </p14:xfrm>
            </p:contentPart>
          </mc:Choice>
          <mc:Fallback xmlns="">
            <p:pic>
              <p:nvPicPr>
                <p:cNvPr id="23" name="Ink 22">
                  <a:extLst>
                    <a:ext uri="{FF2B5EF4-FFF2-40B4-BE49-F238E27FC236}">
                      <a16:creationId xmlns:a16="http://schemas.microsoft.com/office/drawing/2014/main" id="{B84CEC97-36AE-6DAC-5080-A5D41C779E33}"/>
                    </a:ext>
                  </a:extLst>
                </p:cNvPr>
                <p:cNvPicPr/>
                <p:nvPr/>
              </p:nvPicPr>
              <p:blipFill>
                <a:blip r:embed="rId38"/>
                <a:stretch>
                  <a:fillRect/>
                </a:stretch>
              </p:blipFill>
              <p:spPr>
                <a:xfrm>
                  <a:off x="7864698" y="2433851"/>
                  <a:ext cx="152640" cy="96840"/>
                </a:xfrm>
                <a:prstGeom prst="rect">
                  <a:avLst/>
                </a:prstGeom>
              </p:spPr>
            </p:pic>
          </mc:Fallback>
        </mc:AlternateContent>
      </p:grpSp>
    </p:spTree>
    <p:extLst>
      <p:ext uri="{BB962C8B-B14F-4D97-AF65-F5344CB8AC3E}">
        <p14:creationId xmlns:p14="http://schemas.microsoft.com/office/powerpoint/2010/main" val="118788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CC25EE-DE5F-16E9-3782-ABED47372191}"/>
              </a:ext>
            </a:extLst>
          </p:cNvPr>
          <p:cNvSpPr>
            <a:spLocks noGrp="1"/>
          </p:cNvSpPr>
          <p:nvPr>
            <p:ph type="title"/>
          </p:nvPr>
        </p:nvSpPr>
        <p:spPr>
          <a:xfrm>
            <a:off x="540988" y="540033"/>
            <a:ext cx="3884962" cy="1331604"/>
          </a:xfrm>
        </p:spPr>
        <p:txBody>
          <a:bodyPr anchor="b">
            <a:normAutofit/>
          </a:bodyPr>
          <a:lstStyle/>
          <a:p>
            <a:pPr algn="ctr"/>
            <a:r>
              <a:rPr lang="en-US" sz="1300"/>
              <a:t>Benadryl/Anticholinergic</a:t>
            </a:r>
          </a:p>
        </p:txBody>
      </p:sp>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09B92C-7132-B7F1-2FD7-9CF6F1B44D3D}"/>
              </a:ext>
            </a:extLst>
          </p:cNvPr>
          <p:cNvSpPr>
            <a:spLocks noGrp="1"/>
          </p:cNvSpPr>
          <p:nvPr>
            <p:ph idx="1"/>
          </p:nvPr>
        </p:nvSpPr>
        <p:spPr>
          <a:xfrm>
            <a:off x="540988" y="2759076"/>
            <a:ext cx="3884962" cy="3009899"/>
          </a:xfrm>
        </p:spPr>
        <p:txBody>
          <a:bodyPr>
            <a:normAutofit/>
          </a:bodyPr>
          <a:lstStyle/>
          <a:p>
            <a:r>
              <a:rPr lang="en-US" dirty="0"/>
              <a:t>Common and accessible, included in many OTC cough medicines, herbal remedies </a:t>
            </a:r>
            <a:r>
              <a:rPr lang="en-US" dirty="0" err="1"/>
              <a:t>etc</a:t>
            </a:r>
            <a:endParaRPr lang="en-US" dirty="0"/>
          </a:p>
          <a:p>
            <a:r>
              <a:rPr lang="en-US" dirty="0"/>
              <a:t>Tx: ABCs, supportive, benzos for agitation/seizures</a:t>
            </a:r>
          </a:p>
        </p:txBody>
      </p:sp>
      <p:sp>
        <p:nvSpPr>
          <p:cNvPr id="15" name="Rectangle 14">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Picture 4" descr="Diagram&#10;&#10;Description automatically generated">
            <a:extLst>
              <a:ext uri="{FF2B5EF4-FFF2-40B4-BE49-F238E27FC236}">
                <a16:creationId xmlns:a16="http://schemas.microsoft.com/office/drawing/2014/main" id="{FE0246D1-D49B-FA50-6E43-D14316CFC5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37200" y="1700521"/>
            <a:ext cx="6113812" cy="3454302"/>
          </a:xfrm>
          <a:prstGeom prst="rect">
            <a:avLst/>
          </a:prstGeom>
        </p:spPr>
      </p:pic>
      <p:sp>
        <p:nvSpPr>
          <p:cNvPr id="6" name="TextBox 5">
            <a:extLst>
              <a:ext uri="{FF2B5EF4-FFF2-40B4-BE49-F238E27FC236}">
                <a16:creationId xmlns:a16="http://schemas.microsoft.com/office/drawing/2014/main" id="{284208FF-DF4E-AE2F-AE1C-0BDB60E5CB6E}"/>
              </a:ext>
            </a:extLst>
          </p:cNvPr>
          <p:cNvSpPr txBox="1"/>
          <p:nvPr/>
        </p:nvSpPr>
        <p:spPr>
          <a:xfrm>
            <a:off x="8920777" y="4954768"/>
            <a:ext cx="273023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anadiem.org/introducing-crackcast-visual-flashcard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58187381"/>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412436"/>
      </a:dk2>
      <a:lt2>
        <a:srgbClr val="E2E8E4"/>
      </a:lt2>
      <a:accent1>
        <a:srgbClr val="C34D97"/>
      </a:accent1>
      <a:accent2>
        <a:srgbClr val="B13B53"/>
      </a:accent2>
      <a:accent3>
        <a:srgbClr val="C3654D"/>
      </a:accent3>
      <a:accent4>
        <a:srgbClr val="B1853B"/>
      </a:accent4>
      <a:accent5>
        <a:srgbClr val="A4A842"/>
      </a:accent5>
      <a:accent6>
        <a:srgbClr val="7BB13B"/>
      </a:accent6>
      <a:hlink>
        <a:srgbClr val="319356"/>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6032</TotalTime>
  <Words>3212</Words>
  <Application>Microsoft Macintosh PowerPoint</Application>
  <PresentationFormat>Widescreen</PresentationFormat>
  <Paragraphs>231</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Avenir Next LT Pro Light</vt:lpstr>
      <vt:lpstr>Calibri</vt:lpstr>
      <vt:lpstr>Manrope</vt:lpstr>
      <vt:lpstr>Noto Sans</vt:lpstr>
      <vt:lpstr>Open Sans</vt:lpstr>
      <vt:lpstr>Rockwell Nova Light</vt:lpstr>
      <vt:lpstr>Times New Roman</vt:lpstr>
      <vt:lpstr>Wingdings</vt:lpstr>
      <vt:lpstr>LeafVTI</vt:lpstr>
      <vt:lpstr>Tox Emergencies</vt:lpstr>
      <vt:lpstr>Poisonings, Overdoses, exposures! Oh my!</vt:lpstr>
      <vt:lpstr>Approach to a general tox patient</vt:lpstr>
      <vt:lpstr>Roadmap</vt:lpstr>
      <vt:lpstr>Opiates</vt:lpstr>
      <vt:lpstr>Benzos</vt:lpstr>
      <vt:lpstr>Antidepressants</vt:lpstr>
      <vt:lpstr>PowerPoint Presentation</vt:lpstr>
      <vt:lpstr>Benadryl/Anticholinergic</vt:lpstr>
      <vt:lpstr>PowerPoint Presentation</vt:lpstr>
      <vt:lpstr>Cholinergic</vt:lpstr>
      <vt:lpstr>Toxic alcohols</vt:lpstr>
      <vt:lpstr>Treatment of toxic alcohols</vt:lpstr>
      <vt:lpstr>Cardiac meds</vt:lpstr>
      <vt:lpstr>Cardiac Med tx</vt:lpstr>
      <vt:lpstr>Tylenol (APAP)/salicylates (ASA)</vt:lpstr>
      <vt:lpstr>PowerPoint Presentation</vt:lpstr>
      <vt:lpstr>Tylenol (APAP)/salicylates (ASA) cont</vt:lpstr>
      <vt:lpstr>Stimulants</vt:lpstr>
      <vt:lpstr>PowerPoint Presentation</vt:lpstr>
      <vt:lpstr>CO/Cyanide</vt:lpstr>
      <vt:lpstr>CO/Cyanide cont</vt:lpstr>
      <vt:lpstr>One pill can kill</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 Emergencies</dc:title>
  <dc:creator>Petter Overton-Harris</dc:creator>
  <cp:lastModifiedBy>Ashley Day</cp:lastModifiedBy>
  <cp:revision>2</cp:revision>
  <dcterms:created xsi:type="dcterms:W3CDTF">2023-02-23T17:07:42Z</dcterms:created>
  <dcterms:modified xsi:type="dcterms:W3CDTF">2023-03-06T19:44:54Z</dcterms:modified>
</cp:coreProperties>
</file>