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3"/>
  </p:notesMasterIdLst>
  <p:sldIdLst>
    <p:sldId id="658" r:id="rId5"/>
    <p:sldId id="659" r:id="rId6"/>
    <p:sldId id="259" r:id="rId7"/>
    <p:sldId id="335" r:id="rId8"/>
    <p:sldId id="258" r:id="rId9"/>
    <p:sldId id="334" r:id="rId10"/>
    <p:sldId id="264" r:id="rId11"/>
    <p:sldId id="337" r:id="rId12"/>
    <p:sldId id="262" r:id="rId13"/>
    <p:sldId id="338" r:id="rId14"/>
    <p:sldId id="339" r:id="rId15"/>
    <p:sldId id="340" r:id="rId16"/>
    <p:sldId id="343" r:id="rId17"/>
    <p:sldId id="330" r:id="rId18"/>
    <p:sldId id="341" r:id="rId19"/>
    <p:sldId id="332" r:id="rId20"/>
    <p:sldId id="342" r:id="rId21"/>
    <p:sldId id="32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6"/>
    <p:restoredTop sz="94601"/>
  </p:normalViewPr>
  <p:slideViewPr>
    <p:cSldViewPr snapToGrid="0">
      <p:cViewPr varScale="1">
        <p:scale>
          <a:sx n="104" d="100"/>
          <a:sy n="104" d="100"/>
        </p:scale>
        <p:origin x="456" y="200"/>
      </p:cViewPr>
      <p:guideLst>
        <p:guide orient="horz" pos="2160"/>
        <p:guide pos="2880"/>
      </p:guideLst>
    </p:cSldViewPr>
  </p:slideViewPr>
  <p:outlineViewPr>
    <p:cViewPr>
      <p:scale>
        <a:sx n="33" d="100"/>
        <a:sy n="33" d="100"/>
      </p:scale>
      <p:origin x="0" y="-928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D62D-62B3-134E-A289-5D73AE251C0D}" type="datetimeFigureOut">
              <a:rPr lang="en-US" smtClean="0"/>
              <a:pPr/>
              <a:t>3/1/23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33680-304A-5647-A104-89BC2C967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15</a:t>
            </a:fld>
            <a:endParaRPr lang="en-US"/>
          </a:p>
        </p:txBody>
      </p:sp>
    </p:spTree>
    <p:extLst>
      <p:ext uri="{BB962C8B-B14F-4D97-AF65-F5344CB8AC3E}">
        <p14:creationId xmlns:p14="http://schemas.microsoft.com/office/powerpoint/2010/main" val="222703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16</a:t>
            </a:fld>
            <a:endParaRPr lang="en-US"/>
          </a:p>
        </p:txBody>
      </p:sp>
    </p:spTree>
    <p:extLst>
      <p:ext uri="{BB962C8B-B14F-4D97-AF65-F5344CB8AC3E}">
        <p14:creationId xmlns:p14="http://schemas.microsoft.com/office/powerpoint/2010/main" val="1776502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17</a:t>
            </a:fld>
            <a:endParaRPr lang="en-US"/>
          </a:p>
        </p:txBody>
      </p:sp>
    </p:spTree>
    <p:extLst>
      <p:ext uri="{BB962C8B-B14F-4D97-AF65-F5344CB8AC3E}">
        <p14:creationId xmlns:p14="http://schemas.microsoft.com/office/powerpoint/2010/main" val="12627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63A"/>
                </a:solidFill>
                <a:effectLst/>
                <a:latin typeface="72"/>
              </a:rPr>
              <a:t>https://ucsf.co1.qualtrics.com/</a:t>
            </a:r>
            <a:r>
              <a:rPr lang="en-US" b="0" i="0" dirty="0" err="1">
                <a:solidFill>
                  <a:srgbClr val="32363A"/>
                </a:solidFill>
                <a:effectLst/>
                <a:latin typeface="72"/>
              </a:rPr>
              <a:t>jfe</a:t>
            </a:r>
            <a:r>
              <a:rPr lang="en-US" b="0" i="0" dirty="0">
                <a:solidFill>
                  <a:srgbClr val="32363A"/>
                </a:solidFill>
                <a:effectLst/>
                <a:latin typeface="72"/>
              </a:rPr>
              <a:t>/form/SV_4TI2IekZ54FJBC6</a:t>
            </a:r>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18</a:t>
            </a:fld>
            <a:endParaRPr lang="en-US"/>
          </a:p>
        </p:txBody>
      </p:sp>
    </p:spTree>
    <p:extLst>
      <p:ext uri="{BB962C8B-B14F-4D97-AF65-F5344CB8AC3E}">
        <p14:creationId xmlns:p14="http://schemas.microsoft.com/office/powerpoint/2010/main" val="297603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a:t>
            </a:fld>
            <a:endParaRPr lang="en-US"/>
          </a:p>
        </p:txBody>
      </p:sp>
    </p:spTree>
    <p:extLst>
      <p:ext uri="{BB962C8B-B14F-4D97-AF65-F5344CB8AC3E}">
        <p14:creationId xmlns:p14="http://schemas.microsoft.com/office/powerpoint/2010/main" val="47825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a:t>
            </a:r>
          </a:p>
        </p:txBody>
      </p:sp>
      <p:sp>
        <p:nvSpPr>
          <p:cNvPr id="4" name="Slide Number Placeholder 3"/>
          <p:cNvSpPr>
            <a:spLocks noGrp="1"/>
          </p:cNvSpPr>
          <p:nvPr>
            <p:ph type="sldNum" sz="quarter" idx="5"/>
          </p:nvPr>
        </p:nvSpPr>
        <p:spPr/>
        <p:txBody>
          <a:bodyPr/>
          <a:lstStyle/>
          <a:p>
            <a:fld id="{11A8E1CD-332E-FE41-86BF-888D646BC6A6}" type="slidenum">
              <a:rPr lang="en-US" smtClean="0"/>
              <a:t>5</a:t>
            </a:fld>
            <a:endParaRPr lang="en-US"/>
          </a:p>
        </p:txBody>
      </p:sp>
    </p:spTree>
    <p:extLst>
      <p:ext uri="{BB962C8B-B14F-4D97-AF65-F5344CB8AC3E}">
        <p14:creationId xmlns:p14="http://schemas.microsoft.com/office/powerpoint/2010/main" val="402583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Fever is not a common feature of RA in adults, infection should be excluded before ascribing fever to RA</a:t>
            </a:r>
            <a:endParaRPr lang="en-US" dirty="0"/>
          </a:p>
        </p:txBody>
      </p:sp>
      <p:sp>
        <p:nvSpPr>
          <p:cNvPr id="4" name="Slide Number Placeholder 3"/>
          <p:cNvSpPr>
            <a:spLocks noGrp="1"/>
          </p:cNvSpPr>
          <p:nvPr>
            <p:ph type="sldNum" sz="quarter" idx="5"/>
          </p:nvPr>
        </p:nvSpPr>
        <p:spPr/>
        <p:txBody>
          <a:bodyPr/>
          <a:lstStyle/>
          <a:p>
            <a:fld id="{11A8E1CD-332E-FE41-86BF-888D646BC6A6}" type="slidenum">
              <a:rPr lang="en-US" smtClean="0"/>
              <a:t>6</a:t>
            </a:fld>
            <a:endParaRPr lang="en-US"/>
          </a:p>
        </p:txBody>
      </p:sp>
    </p:spTree>
    <p:extLst>
      <p:ext uri="{BB962C8B-B14F-4D97-AF65-F5344CB8AC3E}">
        <p14:creationId xmlns:p14="http://schemas.microsoft.com/office/powerpoint/2010/main" val="243513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a:t>
            </a:r>
          </a:p>
        </p:txBody>
      </p:sp>
      <p:sp>
        <p:nvSpPr>
          <p:cNvPr id="4" name="Slide Number Placeholder 3"/>
          <p:cNvSpPr>
            <a:spLocks noGrp="1"/>
          </p:cNvSpPr>
          <p:nvPr>
            <p:ph type="sldNum" sz="quarter" idx="5"/>
          </p:nvPr>
        </p:nvSpPr>
        <p:spPr/>
        <p:txBody>
          <a:bodyPr/>
          <a:lstStyle/>
          <a:p>
            <a:fld id="{11A8E1CD-332E-FE41-86BF-888D646BC6A6}" type="slidenum">
              <a:rPr lang="en-US" smtClean="0"/>
              <a:t>7</a:t>
            </a:fld>
            <a:endParaRPr lang="en-US"/>
          </a:p>
        </p:txBody>
      </p:sp>
    </p:spTree>
    <p:extLst>
      <p:ext uri="{BB962C8B-B14F-4D97-AF65-F5344CB8AC3E}">
        <p14:creationId xmlns:p14="http://schemas.microsoft.com/office/powerpoint/2010/main" val="399748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8E1CD-332E-FE41-86BF-888D646BC6A6}" type="slidenum">
              <a:rPr lang="en-US" smtClean="0"/>
              <a:t>8</a:t>
            </a:fld>
            <a:endParaRPr lang="en-US"/>
          </a:p>
        </p:txBody>
      </p:sp>
    </p:spTree>
    <p:extLst>
      <p:ext uri="{BB962C8B-B14F-4D97-AF65-F5344CB8AC3E}">
        <p14:creationId xmlns:p14="http://schemas.microsoft.com/office/powerpoint/2010/main" val="283229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12</a:t>
            </a:fld>
            <a:endParaRPr lang="en-US"/>
          </a:p>
        </p:txBody>
      </p:sp>
    </p:spTree>
    <p:extLst>
      <p:ext uri="{BB962C8B-B14F-4D97-AF65-F5344CB8AC3E}">
        <p14:creationId xmlns:p14="http://schemas.microsoft.com/office/powerpoint/2010/main" val="422468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13</a:t>
            </a:fld>
            <a:endParaRPr lang="en-US"/>
          </a:p>
        </p:txBody>
      </p:sp>
    </p:spTree>
    <p:extLst>
      <p:ext uri="{BB962C8B-B14F-4D97-AF65-F5344CB8AC3E}">
        <p14:creationId xmlns:p14="http://schemas.microsoft.com/office/powerpoint/2010/main" val="50031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14</a:t>
            </a:fld>
            <a:endParaRPr lang="en-US"/>
          </a:p>
        </p:txBody>
      </p:sp>
    </p:spTree>
    <p:extLst>
      <p:ext uri="{BB962C8B-B14F-4D97-AF65-F5344CB8AC3E}">
        <p14:creationId xmlns:p14="http://schemas.microsoft.com/office/powerpoint/2010/main" val="42047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3E66-6DDC-154A-997D-1D7DA9239A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D17E872-A80B-854C-9110-35D56D1D604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1AA8D5B-F26E-464C-A18E-17D9E4AEA2A3}"/>
              </a:ext>
            </a:extLst>
          </p:cNvPr>
          <p:cNvSpPr>
            <a:spLocks noGrp="1"/>
          </p:cNvSpPr>
          <p:nvPr>
            <p:ph type="dt" sz="half" idx="10"/>
          </p:nvPr>
        </p:nvSpPr>
        <p:spPr/>
        <p:txBody>
          <a:bodyPr/>
          <a:lstStyle/>
          <a:p>
            <a:fld id="{BA61FE2B-4300-0F4E-AAB0-7C7592218D73}" type="datetime1">
              <a:rPr lang="en-US" smtClean="0"/>
              <a:t>3/1/23</a:t>
            </a:fld>
            <a:endParaRPr lang="en-US"/>
          </a:p>
        </p:txBody>
      </p:sp>
      <p:sp>
        <p:nvSpPr>
          <p:cNvPr id="5" name="Footer Placeholder 4">
            <a:extLst>
              <a:ext uri="{FF2B5EF4-FFF2-40B4-BE49-F238E27FC236}">
                <a16:creationId xmlns:a16="http://schemas.microsoft.com/office/drawing/2014/main" id="{57386135-4A84-A243-85B3-C3ED58FC9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BE186-DCB7-8342-A13D-26170107AF0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6020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3139-F0F0-5840-B2D4-E9D48A51E5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AD3FA-5354-E74D-83C3-254BF026B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F953E-0F0A-B74C-913F-F060C92F54FA}"/>
              </a:ext>
            </a:extLst>
          </p:cNvPr>
          <p:cNvSpPr>
            <a:spLocks noGrp="1"/>
          </p:cNvSpPr>
          <p:nvPr>
            <p:ph type="dt" sz="half" idx="10"/>
          </p:nvPr>
        </p:nvSpPr>
        <p:spPr/>
        <p:txBody>
          <a:bodyPr/>
          <a:lstStyle/>
          <a:p>
            <a:fld id="{2368EDEB-7C02-5B4E-B902-521C2740B22A}" type="datetime1">
              <a:rPr lang="en-US" smtClean="0"/>
              <a:t>3/1/23</a:t>
            </a:fld>
            <a:endParaRPr lang="en-US"/>
          </a:p>
        </p:txBody>
      </p:sp>
      <p:sp>
        <p:nvSpPr>
          <p:cNvPr id="5" name="Footer Placeholder 4">
            <a:extLst>
              <a:ext uri="{FF2B5EF4-FFF2-40B4-BE49-F238E27FC236}">
                <a16:creationId xmlns:a16="http://schemas.microsoft.com/office/drawing/2014/main" id="{19A5101A-E1E7-E747-B761-96500D710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31E1-6D00-804A-877D-D58E1F6C63B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89070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64484-023F-A841-BF12-31E26EE319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19B58-303C-374F-BF9E-BD276475C0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EC10A-A5E8-4A44-AE93-B6C507E7A9D0}"/>
              </a:ext>
            </a:extLst>
          </p:cNvPr>
          <p:cNvSpPr>
            <a:spLocks noGrp="1"/>
          </p:cNvSpPr>
          <p:nvPr>
            <p:ph type="dt" sz="half" idx="10"/>
          </p:nvPr>
        </p:nvSpPr>
        <p:spPr/>
        <p:txBody>
          <a:bodyPr/>
          <a:lstStyle/>
          <a:p>
            <a:fld id="{863EA701-2C22-D84A-9A6F-F650165080AD}" type="datetime1">
              <a:rPr lang="en-US" smtClean="0"/>
              <a:t>3/1/23</a:t>
            </a:fld>
            <a:endParaRPr lang="en-US"/>
          </a:p>
        </p:txBody>
      </p:sp>
      <p:sp>
        <p:nvSpPr>
          <p:cNvPr id="5" name="Footer Placeholder 4">
            <a:extLst>
              <a:ext uri="{FF2B5EF4-FFF2-40B4-BE49-F238E27FC236}">
                <a16:creationId xmlns:a16="http://schemas.microsoft.com/office/drawing/2014/main" id="{7DC6CEA8-5E35-8A4D-96EE-B9189D4C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A08F0-3BB4-D743-9366-AAC724EB404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1068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022-24AA-8141-84F8-629ECEE1E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2DB54-0C3B-384D-A365-4FD8A43E3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B17A4-666B-0C48-8AB7-AAB722846D65}"/>
              </a:ext>
            </a:extLst>
          </p:cNvPr>
          <p:cNvSpPr>
            <a:spLocks noGrp="1"/>
          </p:cNvSpPr>
          <p:nvPr>
            <p:ph type="dt" sz="half" idx="10"/>
          </p:nvPr>
        </p:nvSpPr>
        <p:spPr/>
        <p:txBody>
          <a:bodyPr/>
          <a:lstStyle/>
          <a:p>
            <a:fld id="{1955CBD8-8576-6E4E-80F9-C1CCFE702030}" type="datetime1">
              <a:rPr lang="en-US" smtClean="0"/>
              <a:t>3/1/23</a:t>
            </a:fld>
            <a:endParaRPr lang="en-US"/>
          </a:p>
        </p:txBody>
      </p:sp>
      <p:sp>
        <p:nvSpPr>
          <p:cNvPr id="5" name="Footer Placeholder 4">
            <a:extLst>
              <a:ext uri="{FF2B5EF4-FFF2-40B4-BE49-F238E27FC236}">
                <a16:creationId xmlns:a16="http://schemas.microsoft.com/office/drawing/2014/main" id="{E4975036-D181-994C-8841-75DD873FF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2F2B1-1222-7043-B1DA-87D07D7784B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7177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2D2E-CE80-FC4F-9E98-7BB6F9618F1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E44BE2-E06A-644B-9A84-FD9B6E9583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27CD7-92A3-0446-B48A-701632EDBBA2}"/>
              </a:ext>
            </a:extLst>
          </p:cNvPr>
          <p:cNvSpPr>
            <a:spLocks noGrp="1"/>
          </p:cNvSpPr>
          <p:nvPr>
            <p:ph type="dt" sz="half" idx="10"/>
          </p:nvPr>
        </p:nvSpPr>
        <p:spPr/>
        <p:txBody>
          <a:bodyPr/>
          <a:lstStyle/>
          <a:p>
            <a:fld id="{8E504662-2446-764C-8E38-2EBCC4B6F737}" type="datetime1">
              <a:rPr lang="en-US" smtClean="0"/>
              <a:t>3/1/23</a:t>
            </a:fld>
            <a:endParaRPr lang="en-US"/>
          </a:p>
        </p:txBody>
      </p:sp>
      <p:sp>
        <p:nvSpPr>
          <p:cNvPr id="5" name="Footer Placeholder 4">
            <a:extLst>
              <a:ext uri="{FF2B5EF4-FFF2-40B4-BE49-F238E27FC236}">
                <a16:creationId xmlns:a16="http://schemas.microsoft.com/office/drawing/2014/main" id="{718BC9F1-05E3-BA4E-A3A9-5BD3CC51C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92B9D-B9D6-9846-B327-641FB167E2E5}"/>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29606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FE7C-C63A-2A48-B913-2113FACE4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C379C-A435-C548-B1D8-7378D47C2C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7B38C-F537-7749-87F3-7030C04C254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0BD3D-DF59-4F45-9DC3-9A68F2971D01}"/>
              </a:ext>
            </a:extLst>
          </p:cNvPr>
          <p:cNvSpPr>
            <a:spLocks noGrp="1"/>
          </p:cNvSpPr>
          <p:nvPr>
            <p:ph type="dt" sz="half" idx="10"/>
          </p:nvPr>
        </p:nvSpPr>
        <p:spPr/>
        <p:txBody>
          <a:bodyPr/>
          <a:lstStyle/>
          <a:p>
            <a:fld id="{D8DAA49F-0E5E-4848-8AB6-71B077D282AF}" type="datetime1">
              <a:rPr lang="en-US" smtClean="0"/>
              <a:t>3/1/23</a:t>
            </a:fld>
            <a:endParaRPr lang="en-US"/>
          </a:p>
        </p:txBody>
      </p:sp>
      <p:sp>
        <p:nvSpPr>
          <p:cNvPr id="6" name="Footer Placeholder 5">
            <a:extLst>
              <a:ext uri="{FF2B5EF4-FFF2-40B4-BE49-F238E27FC236}">
                <a16:creationId xmlns:a16="http://schemas.microsoft.com/office/drawing/2014/main" id="{94CA562E-8A66-B04F-B36A-404C2B7CB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B105C-D8CC-8745-A353-272D9CB84D37}"/>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7150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68D0-499E-D340-8D40-23DB9002D3D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40D95-323D-D74B-A3D7-C9B8616C7F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AB5F78-B76A-B94F-B900-A6945B91BB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68421-4681-5D4B-AF2E-63AC5E3349A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ECDA61-6C96-EA4D-AFAC-34A5E9AF4F3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70BA7-3CCB-854B-BB3D-F59F63B12BD1}"/>
              </a:ext>
            </a:extLst>
          </p:cNvPr>
          <p:cNvSpPr>
            <a:spLocks noGrp="1"/>
          </p:cNvSpPr>
          <p:nvPr>
            <p:ph type="dt" sz="half" idx="10"/>
          </p:nvPr>
        </p:nvSpPr>
        <p:spPr/>
        <p:txBody>
          <a:bodyPr/>
          <a:lstStyle/>
          <a:p>
            <a:fld id="{43CD4E2D-C71E-2940-9FC1-61AAD8912FD3}" type="datetime1">
              <a:rPr lang="en-US" smtClean="0"/>
              <a:t>3/1/23</a:t>
            </a:fld>
            <a:endParaRPr lang="en-US"/>
          </a:p>
        </p:txBody>
      </p:sp>
      <p:sp>
        <p:nvSpPr>
          <p:cNvPr id="8" name="Footer Placeholder 7">
            <a:extLst>
              <a:ext uri="{FF2B5EF4-FFF2-40B4-BE49-F238E27FC236}">
                <a16:creationId xmlns:a16="http://schemas.microsoft.com/office/drawing/2014/main" id="{F2D1E537-F343-CD48-A10D-8B5087975E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EE3E58-89A3-4146-8AEB-A5CF0FB47DA9}"/>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37135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26E1-AEB5-294F-BFD1-1915311E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35B48-6E7F-864D-8921-F0C97FCFEC95}"/>
              </a:ext>
            </a:extLst>
          </p:cNvPr>
          <p:cNvSpPr>
            <a:spLocks noGrp="1"/>
          </p:cNvSpPr>
          <p:nvPr>
            <p:ph type="dt" sz="half" idx="10"/>
          </p:nvPr>
        </p:nvSpPr>
        <p:spPr/>
        <p:txBody>
          <a:bodyPr/>
          <a:lstStyle/>
          <a:p>
            <a:fld id="{11500A7E-9F85-6D41-AE84-14AB0B662AB8}" type="datetime1">
              <a:rPr lang="en-US" smtClean="0"/>
              <a:t>3/1/23</a:t>
            </a:fld>
            <a:endParaRPr lang="en-US"/>
          </a:p>
        </p:txBody>
      </p:sp>
      <p:sp>
        <p:nvSpPr>
          <p:cNvPr id="4" name="Footer Placeholder 3">
            <a:extLst>
              <a:ext uri="{FF2B5EF4-FFF2-40B4-BE49-F238E27FC236}">
                <a16:creationId xmlns:a16="http://schemas.microsoft.com/office/drawing/2014/main" id="{7F4C5E24-4869-4D45-ADF8-3226CD701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D6708-D786-AC47-97AB-76CB0EE64036}"/>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4644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71A0-B3B9-644D-B451-9C1FFFF7750E}"/>
              </a:ext>
            </a:extLst>
          </p:cNvPr>
          <p:cNvSpPr>
            <a:spLocks noGrp="1"/>
          </p:cNvSpPr>
          <p:nvPr>
            <p:ph type="dt" sz="half" idx="10"/>
          </p:nvPr>
        </p:nvSpPr>
        <p:spPr/>
        <p:txBody>
          <a:bodyPr/>
          <a:lstStyle/>
          <a:p>
            <a:fld id="{9E16DBFA-370F-8F44-BF57-52EECC105ED5}" type="datetime1">
              <a:rPr lang="en-US" smtClean="0"/>
              <a:t>3/1/23</a:t>
            </a:fld>
            <a:endParaRPr lang="en-US"/>
          </a:p>
        </p:txBody>
      </p:sp>
      <p:sp>
        <p:nvSpPr>
          <p:cNvPr id="3" name="Footer Placeholder 2">
            <a:extLst>
              <a:ext uri="{FF2B5EF4-FFF2-40B4-BE49-F238E27FC236}">
                <a16:creationId xmlns:a16="http://schemas.microsoft.com/office/drawing/2014/main" id="{73DD8D58-6C87-E44A-BB4D-7AF4FF5DF1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44929-A35B-BA47-8ECC-54718F654CDF}"/>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62565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3A29-3D8C-D046-AA6C-A4357541AC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03E24A-B414-4B43-9F2C-598D4FF977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CF94E-FAB2-6943-88D3-822EBAC296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435CB2-E060-4C4C-958D-6980EBFE65D5}"/>
              </a:ext>
            </a:extLst>
          </p:cNvPr>
          <p:cNvSpPr>
            <a:spLocks noGrp="1"/>
          </p:cNvSpPr>
          <p:nvPr>
            <p:ph type="dt" sz="half" idx="10"/>
          </p:nvPr>
        </p:nvSpPr>
        <p:spPr/>
        <p:txBody>
          <a:bodyPr/>
          <a:lstStyle/>
          <a:p>
            <a:fld id="{6E0241F9-EF74-5147-A475-A8F9F7C67E6B}" type="datetime1">
              <a:rPr lang="en-US" smtClean="0"/>
              <a:t>3/1/23</a:t>
            </a:fld>
            <a:endParaRPr lang="en-US"/>
          </a:p>
        </p:txBody>
      </p:sp>
      <p:sp>
        <p:nvSpPr>
          <p:cNvPr id="6" name="Footer Placeholder 5">
            <a:extLst>
              <a:ext uri="{FF2B5EF4-FFF2-40B4-BE49-F238E27FC236}">
                <a16:creationId xmlns:a16="http://schemas.microsoft.com/office/drawing/2014/main" id="{48608404-0A64-C542-A335-7C722D2B5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02732-FA0D-5B43-BF62-6190A7E6B598}"/>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39432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013E-4375-5645-9924-6A402B3400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3ABDD4F-537D-5A4B-B7E9-CEF697100A7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AF67E9-3420-F44D-826F-7D53DF3663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13723E-E99C-9D43-A745-0D46F6AC7B12}"/>
              </a:ext>
            </a:extLst>
          </p:cNvPr>
          <p:cNvSpPr>
            <a:spLocks noGrp="1"/>
          </p:cNvSpPr>
          <p:nvPr>
            <p:ph type="dt" sz="half" idx="10"/>
          </p:nvPr>
        </p:nvSpPr>
        <p:spPr/>
        <p:txBody>
          <a:bodyPr/>
          <a:lstStyle/>
          <a:p>
            <a:fld id="{8B5EA893-9996-BD4C-B1BE-BA2B10F4518B}" type="datetime1">
              <a:rPr lang="en-US" smtClean="0"/>
              <a:t>3/1/23</a:t>
            </a:fld>
            <a:endParaRPr lang="en-US"/>
          </a:p>
        </p:txBody>
      </p:sp>
      <p:sp>
        <p:nvSpPr>
          <p:cNvPr id="6" name="Footer Placeholder 5">
            <a:extLst>
              <a:ext uri="{FF2B5EF4-FFF2-40B4-BE49-F238E27FC236}">
                <a16:creationId xmlns:a16="http://schemas.microsoft.com/office/drawing/2014/main" id="{A68F2162-7C25-6A4B-91F2-0FEB3C622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E7A14-D3EC-BA44-B1EE-CE24334C08D4}"/>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54320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0AD2C-932E-F14A-8614-00CCC53AEB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53744-2439-DB4B-883A-52E5C31EC2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D118-99EC-5148-A598-EF28242CE0C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70C5DB-1832-9446-80C8-D255E3B6831B}" type="datetime1">
              <a:rPr lang="en-US" smtClean="0"/>
              <a:t>3/1/23</a:t>
            </a:fld>
            <a:endParaRPr lang="en-US"/>
          </a:p>
        </p:txBody>
      </p:sp>
      <p:sp>
        <p:nvSpPr>
          <p:cNvPr id="5" name="Footer Placeholder 4">
            <a:extLst>
              <a:ext uri="{FF2B5EF4-FFF2-40B4-BE49-F238E27FC236}">
                <a16:creationId xmlns:a16="http://schemas.microsoft.com/office/drawing/2014/main" id="{0C0D6403-B2EF-514D-BCAE-115F8E0DE0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12D7B-CAB1-F84C-A431-5815C63635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690D79-99D0-394E-ABF8-C43F62195873}" type="slidenum">
              <a:rPr lang="en-US" smtClean="0"/>
              <a:pPr/>
              <a:t>‹#›</a:t>
            </a:fld>
            <a:endParaRPr lang="en-US"/>
          </a:p>
        </p:txBody>
      </p:sp>
    </p:spTree>
    <p:extLst>
      <p:ext uri="{BB962C8B-B14F-4D97-AF65-F5344CB8AC3E}">
        <p14:creationId xmlns:p14="http://schemas.microsoft.com/office/powerpoint/2010/main" val="2283780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csf.co1.qualtrics.com/jfe/form/SV_em7h1HsHAyn3fpQ"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3861024" y="1640941"/>
            <a:ext cx="4419616" cy="880301"/>
          </a:xfrm>
        </p:spPr>
        <p:txBody>
          <a:bodyPr>
            <a:normAutofit/>
          </a:bodyPr>
          <a:lstStyle/>
          <a:p>
            <a:r>
              <a:rPr lang="en-US" sz="495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3664027" y="2730720"/>
            <a:ext cx="5145865" cy="2213188"/>
          </a:xfrm>
        </p:spPr>
        <p:txBody>
          <a:bodyPr vert="horz" lIns="68580" tIns="34290" rIns="68580" bIns="34290" rtlCol="0" anchor="t">
            <a:normAutofit/>
          </a:bodyPr>
          <a:lstStyle/>
          <a:p>
            <a:r>
              <a:rPr lang="en-US" sz="2400" b="1" dirty="0"/>
              <a:t>Measuring and Monitoring: </a:t>
            </a:r>
          </a:p>
          <a:p>
            <a:r>
              <a:rPr lang="en-US" sz="2400" b="1" dirty="0"/>
              <a:t>How to Assess RA Disease Activity </a:t>
            </a:r>
          </a:p>
          <a:p>
            <a:pPr>
              <a:lnSpc>
                <a:spcPct val="150000"/>
              </a:lnSpc>
            </a:pPr>
            <a:r>
              <a:rPr lang="en-US" altLang="en-US" sz="1950" i="1" dirty="0">
                <a:latin typeface="Open Sans"/>
                <a:ea typeface="Open Sans"/>
                <a:cs typeface="Open Sans"/>
              </a:rPr>
              <a:t>Mimi </a:t>
            </a:r>
            <a:r>
              <a:rPr lang="en-US" altLang="en-US" sz="1950" i="1" dirty="0" err="1">
                <a:latin typeface="Open Sans"/>
                <a:ea typeface="Open Sans"/>
                <a:cs typeface="Open Sans"/>
              </a:rPr>
              <a:t>Margaretten</a:t>
            </a:r>
            <a:r>
              <a:rPr lang="en-US" altLang="en-US" sz="1950" i="1" dirty="0">
                <a:latin typeface="Open Sans"/>
                <a:ea typeface="Open Sans"/>
                <a:cs typeface="Open Sans"/>
              </a:rPr>
              <a:t>, MD </a:t>
            </a:r>
            <a:endParaRPr lang="en-US" altLang="en-US" sz="1950" i="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600" i="1" dirty="0">
              <a:latin typeface="Open Sans" panose="020B0606030504020204" pitchFamily="34" charset="0"/>
              <a:ea typeface="Open Sans" panose="020B0606030504020204" pitchFamily="34" charset="0"/>
              <a:cs typeface="Open Sans" panose="020B0606030504020204" pitchFamily="34" charset="0"/>
            </a:endParaRPr>
          </a:p>
          <a:p>
            <a:r>
              <a:rPr lang="en-US" sz="1350" dirty="0">
                <a:latin typeface="Open Sans"/>
                <a:ea typeface="Open Sans"/>
                <a:cs typeface="Open Sans"/>
              </a:rPr>
              <a:t>March 9, 2023</a:t>
            </a:r>
          </a:p>
          <a:p>
            <a:endParaRPr lang="en-US" dirty="0">
              <a:latin typeface="Open Sans"/>
              <a:ea typeface="Open Sans"/>
              <a:cs typeface="Open Sans"/>
            </a:endParaRPr>
          </a:p>
          <a:p>
            <a:endParaRPr lang="en-US" sz="1425"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425" dirty="0">
              <a:latin typeface="Open Sans" panose="020B0606030504020204" pitchFamily="34" charset="0"/>
              <a:ea typeface="Open Sans" panose="020B0606030504020204" pitchFamily="34" charset="0"/>
              <a:cs typeface="Open Sans" panose="020B0606030504020204" pitchFamily="34" charset="0"/>
            </a:endParaRPr>
          </a:p>
          <a:p>
            <a:endParaRPr lang="en-US" sz="1575"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7767132" y="6233648"/>
            <a:ext cx="1270189" cy="412953"/>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6484083" y="6258385"/>
            <a:ext cx="1185514" cy="412954"/>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259279" y="6531185"/>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863360" y="1640941"/>
            <a:ext cx="2824704" cy="3756894"/>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4845676" y="6233648"/>
            <a:ext cx="1391283" cy="511202"/>
          </a:xfrm>
          <a:prstGeom prst="rect">
            <a:avLst/>
          </a:prstGeom>
        </p:spPr>
      </p:pic>
    </p:spTree>
    <p:extLst>
      <p:ext uri="{BB962C8B-B14F-4D97-AF65-F5344CB8AC3E}">
        <p14:creationId xmlns:p14="http://schemas.microsoft.com/office/powerpoint/2010/main" val="409977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7A1C-06C9-FA47-8E16-C5CDCDEC336E}"/>
              </a:ext>
            </a:extLst>
          </p:cNvPr>
          <p:cNvSpPr>
            <a:spLocks noGrp="1"/>
          </p:cNvSpPr>
          <p:nvPr>
            <p:ph type="title"/>
          </p:nvPr>
        </p:nvSpPr>
        <p:spPr>
          <a:xfrm>
            <a:off x="705781" y="110745"/>
            <a:ext cx="7886700" cy="1092414"/>
          </a:xfrm>
        </p:spPr>
        <p:txBody>
          <a:bodyPr/>
          <a:lstStyle/>
          <a:p>
            <a:pPr algn="ctr"/>
            <a:r>
              <a:rPr lang="en-US" dirty="0"/>
              <a:t>Disease Activity Measures</a:t>
            </a:r>
          </a:p>
        </p:txBody>
      </p:sp>
      <p:sp>
        <p:nvSpPr>
          <p:cNvPr id="3" name="Content Placeholder 2">
            <a:extLst>
              <a:ext uri="{FF2B5EF4-FFF2-40B4-BE49-F238E27FC236}">
                <a16:creationId xmlns:a16="http://schemas.microsoft.com/office/drawing/2014/main" id="{11E8DEEC-6488-2943-A313-A2A4F2A2C23C}"/>
              </a:ext>
            </a:extLst>
          </p:cNvPr>
          <p:cNvSpPr>
            <a:spLocks noGrp="1"/>
          </p:cNvSpPr>
          <p:nvPr>
            <p:ph idx="1"/>
          </p:nvPr>
        </p:nvSpPr>
        <p:spPr>
          <a:xfrm>
            <a:off x="628650" y="1457541"/>
            <a:ext cx="8040962" cy="4719422"/>
          </a:xfrm>
        </p:spPr>
        <p:txBody>
          <a:bodyPr>
            <a:normAutofit/>
          </a:bodyPr>
          <a:lstStyle/>
          <a:p>
            <a:r>
              <a:rPr lang="en-US" dirty="0"/>
              <a:t>Use a disease activity measure to guide treatment decisions</a:t>
            </a:r>
          </a:p>
          <a:p>
            <a:pPr lvl="1"/>
            <a:r>
              <a:rPr lang="en-US" dirty="0"/>
              <a:t>RA remission → taper immunosuppression</a:t>
            </a:r>
          </a:p>
          <a:p>
            <a:pPr lvl="1"/>
            <a:r>
              <a:rPr lang="en-US" dirty="0"/>
              <a:t>RA low disease activity → no change</a:t>
            </a:r>
          </a:p>
          <a:p>
            <a:pPr lvl="1"/>
            <a:r>
              <a:rPr lang="en-US" dirty="0"/>
              <a:t>RA moderate/high disease activity → increase immunosuppression</a:t>
            </a:r>
          </a:p>
          <a:p>
            <a:r>
              <a:rPr lang="en-US" dirty="0"/>
              <a:t>Disease Activity Score for 28 joints </a:t>
            </a:r>
            <a:r>
              <a:rPr lang="en-US" i="1" dirty="0"/>
              <a:t>(DAS28) </a:t>
            </a:r>
            <a:r>
              <a:rPr lang="en-US" dirty="0"/>
              <a:t>= includes patient &amp; provider data &amp; labs (ESR or CRP)</a:t>
            </a:r>
          </a:p>
          <a:p>
            <a:r>
              <a:rPr lang="en-US" dirty="0">
                <a:solidFill>
                  <a:srgbClr val="FF0000"/>
                </a:solidFill>
              </a:rPr>
              <a:t>Clinical Disease Activity Index </a:t>
            </a:r>
            <a:r>
              <a:rPr lang="en-US" i="1" dirty="0">
                <a:solidFill>
                  <a:srgbClr val="FF0000"/>
                </a:solidFill>
              </a:rPr>
              <a:t>(CDAI) </a:t>
            </a:r>
            <a:r>
              <a:rPr lang="en-US" dirty="0">
                <a:solidFill>
                  <a:srgbClr val="FF0000"/>
                </a:solidFill>
              </a:rPr>
              <a:t>= includes patient &amp; provider data</a:t>
            </a:r>
          </a:p>
          <a:p>
            <a:r>
              <a:rPr lang="en-US" dirty="0"/>
              <a:t>Routine Assessment of Patient Index Data 3 </a:t>
            </a:r>
            <a:r>
              <a:rPr lang="en-US" i="1" dirty="0"/>
              <a:t>(RAPID3) </a:t>
            </a:r>
            <a:r>
              <a:rPr lang="en-US" dirty="0"/>
              <a:t>= requires only patient-reported data</a:t>
            </a:r>
          </a:p>
          <a:p>
            <a:r>
              <a:rPr lang="en-US" dirty="0"/>
              <a:t>All of the measures accurately reflect disease activity; are sensitive to change; discriminate well between low, moderate, and high disease activity; have remission criteria; and are feasible to perform in clinical settings </a:t>
            </a:r>
          </a:p>
          <a:p>
            <a:pPr marL="0" indent="0">
              <a:buNone/>
            </a:pPr>
            <a:endParaRPr lang="en-US" dirty="0"/>
          </a:p>
          <a:p>
            <a:pPr marL="0" indent="0">
              <a:buNone/>
            </a:pPr>
            <a:endParaRPr lang="en-US" dirty="0"/>
          </a:p>
        </p:txBody>
      </p:sp>
      <p:sp>
        <p:nvSpPr>
          <p:cNvPr id="5" name="TextBox 9">
            <a:extLst>
              <a:ext uri="{FF2B5EF4-FFF2-40B4-BE49-F238E27FC236}">
                <a16:creationId xmlns:a16="http://schemas.microsoft.com/office/drawing/2014/main" id="{20F047DF-4E04-370A-D21B-718E6736FEE3}"/>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100185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FEB4CB3E-872D-653E-FD77-7E18628B5765}"/>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FBAFA1F7-A91F-64AA-6966-3E3913AF9552}"/>
              </a:ext>
            </a:extLst>
          </p:cNvPr>
          <p:cNvPicPr>
            <a:picLocks noGrp="1" noChangeAspect="1"/>
          </p:cNvPicPr>
          <p:nvPr>
            <p:ph idx="1"/>
          </p:nvPr>
        </p:nvPicPr>
        <p:blipFill>
          <a:blip r:embed="rId2"/>
          <a:stretch>
            <a:fillRect/>
          </a:stretch>
        </p:blipFill>
        <p:spPr>
          <a:xfrm>
            <a:off x="0" y="0"/>
            <a:ext cx="7263598" cy="6676641"/>
          </a:xfrm>
        </p:spPr>
      </p:pic>
    </p:spTree>
    <p:extLst>
      <p:ext uri="{BB962C8B-B14F-4D97-AF65-F5344CB8AC3E}">
        <p14:creationId xmlns:p14="http://schemas.microsoft.com/office/powerpoint/2010/main" val="3352999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781F-00AA-A743-BA70-F996EC33614D}"/>
              </a:ext>
            </a:extLst>
          </p:cNvPr>
          <p:cNvSpPr>
            <a:spLocks noGrp="1"/>
          </p:cNvSpPr>
          <p:nvPr>
            <p:ph type="title"/>
          </p:nvPr>
        </p:nvSpPr>
        <p:spPr>
          <a:xfrm>
            <a:off x="628650" y="149925"/>
            <a:ext cx="7886700" cy="859825"/>
          </a:xfrm>
        </p:spPr>
        <p:txBody>
          <a:bodyPr/>
          <a:lstStyle/>
          <a:p>
            <a:pPr algn="ctr"/>
            <a:r>
              <a:rPr lang="en-US" dirty="0"/>
              <a:t>CDAI Components</a:t>
            </a:r>
          </a:p>
        </p:txBody>
      </p:sp>
      <p:sp>
        <p:nvSpPr>
          <p:cNvPr id="3" name="Content Placeholder 2">
            <a:extLst>
              <a:ext uri="{FF2B5EF4-FFF2-40B4-BE49-F238E27FC236}">
                <a16:creationId xmlns:a16="http://schemas.microsoft.com/office/drawing/2014/main" id="{86BB84B1-0E37-0345-9C43-530DE052B7B8}"/>
              </a:ext>
            </a:extLst>
          </p:cNvPr>
          <p:cNvSpPr>
            <a:spLocks noGrp="1"/>
          </p:cNvSpPr>
          <p:nvPr>
            <p:ph idx="1"/>
          </p:nvPr>
        </p:nvSpPr>
        <p:spPr>
          <a:xfrm>
            <a:off x="628650" y="1411194"/>
            <a:ext cx="8256558" cy="5446806"/>
          </a:xfrm>
        </p:spPr>
        <p:txBody>
          <a:bodyPr>
            <a:normAutofit/>
          </a:bodyPr>
          <a:lstStyle/>
          <a:p>
            <a:pPr marL="457200" indent="-457200">
              <a:buFont typeface="+mj-lt"/>
              <a:buAutoNum type="arabicPeriod"/>
            </a:pPr>
            <a:r>
              <a:rPr lang="en-US" dirty="0">
                <a:solidFill>
                  <a:srgbClr val="FF0000"/>
                </a:solidFill>
              </a:rPr>
              <a:t>Patient Global assessment </a:t>
            </a:r>
            <a:r>
              <a:rPr lang="en-US" dirty="0"/>
              <a:t>(visual analog scale 0-100 mm)</a:t>
            </a:r>
          </a:p>
          <a:p>
            <a:pPr marL="457200" indent="-457200">
              <a:buFont typeface="+mj-lt"/>
              <a:buAutoNum type="arabicPeriod"/>
            </a:pPr>
            <a:r>
              <a:rPr lang="en-US" dirty="0">
                <a:solidFill>
                  <a:srgbClr val="FF0000"/>
                </a:solidFill>
              </a:rPr>
              <a:t>Provider Global Assessment </a:t>
            </a:r>
            <a:r>
              <a:rPr lang="en-US" dirty="0"/>
              <a:t>(visual analog scale 0-100 mm)</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Tender Joint Count</a:t>
            </a:r>
          </a:p>
          <a:p>
            <a:pPr marL="457200" indent="-457200">
              <a:buFont typeface="+mj-lt"/>
              <a:buAutoNum type="arabicPeriod"/>
            </a:pPr>
            <a:r>
              <a:rPr lang="en-US" dirty="0"/>
              <a:t>Swollen Joint Count</a:t>
            </a:r>
          </a:p>
          <a:p>
            <a:pPr marL="457200" indent="-457200">
              <a:buFont typeface="+mj-lt"/>
              <a:buAutoNum type="arabicPeriod"/>
            </a:pPr>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pic>
        <p:nvPicPr>
          <p:cNvPr id="4" name="Picture 2">
            <a:extLst>
              <a:ext uri="{FF2B5EF4-FFF2-40B4-BE49-F238E27FC236}">
                <a16:creationId xmlns:a16="http://schemas.microsoft.com/office/drawing/2014/main" id="{9367DC0E-935C-854F-948A-7B5D4CE89B24}"/>
              </a:ext>
            </a:extLst>
          </p:cNvPr>
          <p:cNvPicPr>
            <a:picLocks noChangeAspect="1"/>
          </p:cNvPicPr>
          <p:nvPr/>
        </p:nvPicPr>
        <p:blipFill rotWithShape="1">
          <a:blip r:embed="rId3"/>
          <a:srcRect t="15782" b="59220"/>
          <a:stretch/>
        </p:blipFill>
        <p:spPr>
          <a:xfrm>
            <a:off x="748226" y="3204762"/>
            <a:ext cx="4983120" cy="1463040"/>
          </a:xfrm>
          <a:prstGeom prst="rect">
            <a:avLst/>
          </a:prstGeom>
        </p:spPr>
      </p:pic>
      <p:sp>
        <p:nvSpPr>
          <p:cNvPr id="6" name="Rectangle 5">
            <a:extLst>
              <a:ext uri="{FF2B5EF4-FFF2-40B4-BE49-F238E27FC236}">
                <a16:creationId xmlns:a16="http://schemas.microsoft.com/office/drawing/2014/main" id="{E62E9F5C-89F0-5C49-AAD1-B8E15153130A}"/>
              </a:ext>
            </a:extLst>
          </p:cNvPr>
          <p:cNvSpPr/>
          <p:nvPr/>
        </p:nvSpPr>
        <p:spPr>
          <a:xfrm>
            <a:off x="748226" y="2511510"/>
            <a:ext cx="8655862" cy="369332"/>
          </a:xfrm>
          <a:prstGeom prst="rect">
            <a:avLst/>
          </a:prstGeom>
        </p:spPr>
        <p:txBody>
          <a:bodyPr wrap="square">
            <a:spAutoFit/>
          </a:bodyPr>
          <a:lstStyle/>
          <a:p>
            <a:r>
              <a:rPr lang="en-US" sz="1400" b="1" dirty="0">
                <a:solidFill>
                  <a:srgbClr val="211E1E"/>
                </a:solidFill>
                <a:latin typeface="Calibri" panose="020F0502020204030204" pitchFamily="34" charset="0"/>
              </a:rPr>
              <a:t>Considering all the ways your arthritis affects you, how well you are doing on this scale</a:t>
            </a:r>
            <a:r>
              <a:rPr lang="en-US" b="1" dirty="0">
                <a:solidFill>
                  <a:srgbClr val="211E1E"/>
                </a:solidFill>
                <a:latin typeface="Calibri" panose="020F0502020204030204" pitchFamily="34" charset="0"/>
              </a:rPr>
              <a:t>: </a:t>
            </a:r>
            <a:endParaRPr lang="en-US" b="1" dirty="0"/>
          </a:p>
        </p:txBody>
      </p:sp>
      <p:sp>
        <p:nvSpPr>
          <p:cNvPr id="7" name="TextBox 9">
            <a:extLst>
              <a:ext uri="{FF2B5EF4-FFF2-40B4-BE49-F238E27FC236}">
                <a16:creationId xmlns:a16="http://schemas.microsoft.com/office/drawing/2014/main" id="{8FC76AFB-02B5-BF4F-8261-2329A8DD476B}"/>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137915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781F-00AA-A743-BA70-F996EC33614D}"/>
              </a:ext>
            </a:extLst>
          </p:cNvPr>
          <p:cNvSpPr>
            <a:spLocks noGrp="1"/>
          </p:cNvSpPr>
          <p:nvPr>
            <p:ph type="title"/>
          </p:nvPr>
        </p:nvSpPr>
        <p:spPr>
          <a:xfrm>
            <a:off x="628650" y="149925"/>
            <a:ext cx="7886700" cy="859825"/>
          </a:xfrm>
        </p:spPr>
        <p:txBody>
          <a:bodyPr/>
          <a:lstStyle/>
          <a:p>
            <a:pPr algn="ctr"/>
            <a:r>
              <a:rPr lang="en-US" dirty="0"/>
              <a:t>CDAI </a:t>
            </a:r>
            <a:r>
              <a:rPr lang="en-US"/>
              <a:t>Components Cont.</a:t>
            </a:r>
            <a:endParaRPr lang="en-US" dirty="0"/>
          </a:p>
        </p:txBody>
      </p:sp>
      <p:sp>
        <p:nvSpPr>
          <p:cNvPr id="3" name="Content Placeholder 2">
            <a:extLst>
              <a:ext uri="{FF2B5EF4-FFF2-40B4-BE49-F238E27FC236}">
                <a16:creationId xmlns:a16="http://schemas.microsoft.com/office/drawing/2014/main" id="{86BB84B1-0E37-0345-9C43-530DE052B7B8}"/>
              </a:ext>
            </a:extLst>
          </p:cNvPr>
          <p:cNvSpPr>
            <a:spLocks noGrp="1"/>
          </p:cNvSpPr>
          <p:nvPr>
            <p:ph idx="1"/>
          </p:nvPr>
        </p:nvSpPr>
        <p:spPr>
          <a:xfrm>
            <a:off x="628650" y="1411194"/>
            <a:ext cx="8256558" cy="5446806"/>
          </a:xfrm>
        </p:spPr>
        <p:txBody>
          <a:bodyPr>
            <a:normAutofit/>
          </a:bodyPr>
          <a:lstStyle/>
          <a:p>
            <a:pPr marL="457200" indent="-457200">
              <a:buFont typeface="+mj-lt"/>
              <a:buAutoNum type="arabicPeriod"/>
            </a:pPr>
            <a:r>
              <a:rPr lang="en-US" dirty="0"/>
              <a:t>Patient Assessment</a:t>
            </a:r>
          </a:p>
          <a:p>
            <a:pPr marL="457200" indent="-457200">
              <a:buFont typeface="+mj-lt"/>
              <a:buAutoNum type="arabicPeriod"/>
            </a:pPr>
            <a:r>
              <a:rPr lang="en-US" dirty="0"/>
              <a:t>Provider Assessment</a:t>
            </a:r>
          </a:p>
          <a:p>
            <a:pPr marL="457200" indent="-457200">
              <a:buFont typeface="+mj-lt"/>
              <a:buAutoNum type="arabicPeriod"/>
            </a:pPr>
            <a:r>
              <a:rPr lang="en-US" dirty="0">
                <a:solidFill>
                  <a:srgbClr val="FF0000"/>
                </a:solidFill>
              </a:rPr>
              <a:t>Tender Joint Count</a:t>
            </a:r>
          </a:p>
          <a:p>
            <a:pPr marL="457200" indent="-457200">
              <a:buFont typeface="+mj-lt"/>
              <a:buAutoNum type="arabicPeriod"/>
            </a:pPr>
            <a:r>
              <a:rPr lang="en-US" dirty="0">
                <a:solidFill>
                  <a:srgbClr val="FF0000"/>
                </a:solidFill>
              </a:rPr>
              <a:t>Swollen Joint Count</a:t>
            </a:r>
          </a:p>
          <a:p>
            <a:pPr marL="0" indent="0">
              <a:buNone/>
            </a:pPr>
            <a:endParaRPr lang="en-US" dirty="0"/>
          </a:p>
          <a:p>
            <a:endParaRPr lang="en-US" dirty="0"/>
          </a:p>
          <a:p>
            <a:endParaRPr lang="en-US" dirty="0"/>
          </a:p>
          <a:p>
            <a:pPr marL="0" indent="0">
              <a:buNone/>
            </a:pPr>
            <a:endParaRPr lang="en-US" dirty="0"/>
          </a:p>
          <a:p>
            <a:endParaRPr lang="en-US" dirty="0"/>
          </a:p>
        </p:txBody>
      </p:sp>
      <p:pic>
        <p:nvPicPr>
          <p:cNvPr id="7" name="Content Placeholder 4">
            <a:extLst>
              <a:ext uri="{FF2B5EF4-FFF2-40B4-BE49-F238E27FC236}">
                <a16:creationId xmlns:a16="http://schemas.microsoft.com/office/drawing/2014/main" id="{45E7A6B3-C0AD-B44F-A1AD-F2EE8133DB09}"/>
              </a:ext>
            </a:extLst>
          </p:cNvPr>
          <p:cNvPicPr>
            <a:picLocks noChangeAspect="1"/>
          </p:cNvPicPr>
          <p:nvPr/>
        </p:nvPicPr>
        <p:blipFill>
          <a:blip r:embed="rId3"/>
          <a:stretch>
            <a:fillRect/>
          </a:stretch>
        </p:blipFill>
        <p:spPr>
          <a:xfrm>
            <a:off x="1210871" y="3144353"/>
            <a:ext cx="3361129" cy="3001290"/>
          </a:xfrm>
          <a:prstGeom prst="rect">
            <a:avLst/>
          </a:prstGeom>
        </p:spPr>
      </p:pic>
      <p:pic>
        <p:nvPicPr>
          <p:cNvPr id="5" name="Picture 4">
            <a:extLst>
              <a:ext uri="{FF2B5EF4-FFF2-40B4-BE49-F238E27FC236}">
                <a16:creationId xmlns:a16="http://schemas.microsoft.com/office/drawing/2014/main" id="{053C7991-1F36-8341-971D-3E5365F3F5A0}"/>
              </a:ext>
            </a:extLst>
          </p:cNvPr>
          <p:cNvPicPr>
            <a:picLocks noChangeAspect="1"/>
          </p:cNvPicPr>
          <p:nvPr/>
        </p:nvPicPr>
        <p:blipFill>
          <a:blip r:embed="rId4"/>
          <a:stretch>
            <a:fillRect/>
          </a:stretch>
        </p:blipFill>
        <p:spPr>
          <a:xfrm>
            <a:off x="4873528" y="2717836"/>
            <a:ext cx="3124884" cy="3854324"/>
          </a:xfrm>
          <a:prstGeom prst="rect">
            <a:avLst/>
          </a:prstGeom>
          <a:ln>
            <a:solidFill>
              <a:schemeClr val="accent1"/>
            </a:solidFill>
          </a:ln>
        </p:spPr>
      </p:pic>
      <p:sp>
        <p:nvSpPr>
          <p:cNvPr id="8" name="TextBox 7">
            <a:extLst>
              <a:ext uri="{FF2B5EF4-FFF2-40B4-BE49-F238E27FC236}">
                <a16:creationId xmlns:a16="http://schemas.microsoft.com/office/drawing/2014/main" id="{CDE18F95-17FE-5B4C-ABB8-5315B8D79E2E}"/>
              </a:ext>
            </a:extLst>
          </p:cNvPr>
          <p:cNvSpPr txBox="1"/>
          <p:nvPr/>
        </p:nvSpPr>
        <p:spPr>
          <a:xfrm>
            <a:off x="5373859" y="5141741"/>
            <a:ext cx="168812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13789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562620" y="615584"/>
            <a:ext cx="4820263" cy="5310763"/>
          </a:xfrm>
        </p:spPr>
        <p:txBody>
          <a:bodyPr>
            <a:normAutofit/>
          </a:bodyPr>
          <a:lstStyle/>
          <a:p>
            <a:r>
              <a:rPr lang="en-US" sz="2400" b="1" dirty="0"/>
              <a:t>Case 4. </a:t>
            </a:r>
            <a:r>
              <a:rPr lang="en-US" sz="2400" dirty="0"/>
              <a:t>44 </a:t>
            </a:r>
            <a:r>
              <a:rPr lang="en-US" sz="2400" dirty="0" err="1"/>
              <a:t>yo</a:t>
            </a:r>
            <a:r>
              <a:rPr lang="en-US" sz="2400" dirty="0"/>
              <a:t> woman on hydroxychloroquine and methotrexate with RA presents to clinic and reports her pain from arthritis is 6/10. Exam reveals 2 swollen &amp; tender wrists, 3 swollen &amp; tender PIPs, MTPs tender to squeeze. You think her arthritis is pretty active 5/10. How active is her RA?</a:t>
            </a:r>
          </a:p>
          <a:p>
            <a:endParaRPr lang="en-US" sz="2400" dirty="0"/>
          </a:p>
          <a:p>
            <a:r>
              <a:rPr lang="en-US" sz="2400" dirty="0"/>
              <a:t>CDAI = </a:t>
            </a:r>
          </a:p>
        </p:txBody>
      </p:sp>
      <p:pic>
        <p:nvPicPr>
          <p:cNvPr id="1025" name="Picture 1" descr="page1image2608356976">
            <a:extLst>
              <a:ext uri="{FF2B5EF4-FFF2-40B4-BE49-F238E27FC236}">
                <a16:creationId xmlns:a16="http://schemas.microsoft.com/office/drawing/2014/main" id="{20186B6B-CF48-0A47-A4D5-302B4E670D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91547" y="1253938"/>
            <a:ext cx="1295400" cy="3060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BB692AFF-072A-DEE6-E0B1-9F535CCA9229}"/>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921106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562620" y="615584"/>
            <a:ext cx="4820263" cy="5310763"/>
          </a:xfrm>
        </p:spPr>
        <p:txBody>
          <a:bodyPr>
            <a:normAutofit/>
          </a:bodyPr>
          <a:lstStyle/>
          <a:p>
            <a:r>
              <a:rPr lang="en-US" sz="2400" b="1" dirty="0"/>
              <a:t>Case 4. </a:t>
            </a:r>
            <a:r>
              <a:rPr lang="en-US" sz="2400" dirty="0"/>
              <a:t>44 </a:t>
            </a:r>
            <a:r>
              <a:rPr lang="en-US" sz="2400" dirty="0" err="1"/>
              <a:t>yo</a:t>
            </a:r>
            <a:r>
              <a:rPr lang="en-US" sz="2400" dirty="0"/>
              <a:t> woman on hydroxychloroquine and methotrexate with RA presents to clinic and reports her pain from arthritis is 6/10. Exam reveals 2 swollen &amp; tender wrists, 3 swollen &amp; tender PIPs, MTPs tender to squeeze. You think her arthritis is pretty active 5/10. How active is her RA?</a:t>
            </a:r>
          </a:p>
          <a:p>
            <a:endParaRPr lang="en-US" sz="2400" dirty="0"/>
          </a:p>
          <a:p>
            <a:r>
              <a:rPr lang="en-US" sz="2400" dirty="0"/>
              <a:t>CDAI = 21 (moderate/high borderline)</a:t>
            </a:r>
          </a:p>
        </p:txBody>
      </p:sp>
      <p:pic>
        <p:nvPicPr>
          <p:cNvPr id="1025" name="Picture 1" descr="page1image2608356976">
            <a:extLst>
              <a:ext uri="{FF2B5EF4-FFF2-40B4-BE49-F238E27FC236}">
                <a16:creationId xmlns:a16="http://schemas.microsoft.com/office/drawing/2014/main" id="{20186B6B-CF48-0A47-A4D5-302B4E670D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91547" y="1253938"/>
            <a:ext cx="1295400" cy="3060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F9F175F8-7300-0C65-3555-63A84E72C4A6}"/>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345007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idx="1"/>
          </p:nvPr>
        </p:nvSpPr>
        <p:spPr/>
        <p:txBody>
          <a:bodyPr>
            <a:normAutofit/>
          </a:bodyPr>
          <a:lstStyle/>
          <a:p>
            <a:pPr marL="0" indent="0">
              <a:buNone/>
            </a:pPr>
            <a:r>
              <a:rPr lang="en-US" sz="2000" b="1" dirty="0"/>
              <a:t>Case 4 </a:t>
            </a:r>
            <a:r>
              <a:rPr lang="en-US" sz="2000" b="1" dirty="0" err="1"/>
              <a:t>con’t</a:t>
            </a:r>
            <a:r>
              <a:rPr lang="en-US" sz="2000" b="1" dirty="0"/>
              <a:t>. </a:t>
            </a:r>
            <a:r>
              <a:rPr lang="en-US" sz="2000" dirty="0"/>
              <a:t>You add Humira 40 mg Q 2 weeks to her regimen and she returns 6 weeks later reporting 50% improvement and has 1 swollen and tender wrist and 2 tender PIPs on exam. You think she is better and rate her arthritis as 3/10. What is her CDAI?</a:t>
            </a:r>
          </a:p>
          <a:p>
            <a:endParaRPr lang="en-US" sz="1800" dirty="0"/>
          </a:p>
          <a:p>
            <a:r>
              <a:rPr lang="en-US" sz="1800" dirty="0"/>
              <a:t>CDAI =</a:t>
            </a:r>
          </a:p>
        </p:txBody>
      </p:sp>
      <p:sp>
        <p:nvSpPr>
          <p:cNvPr id="3" name="TextBox 9">
            <a:extLst>
              <a:ext uri="{FF2B5EF4-FFF2-40B4-BE49-F238E27FC236}">
                <a16:creationId xmlns:a16="http://schemas.microsoft.com/office/drawing/2014/main" id="{DE1F416C-4021-C10C-21C1-7171847F71B8}"/>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2452662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idx="1"/>
          </p:nvPr>
        </p:nvSpPr>
        <p:spPr/>
        <p:txBody>
          <a:bodyPr>
            <a:normAutofit/>
          </a:bodyPr>
          <a:lstStyle/>
          <a:p>
            <a:pPr marL="0" indent="0">
              <a:buNone/>
            </a:pPr>
            <a:r>
              <a:rPr lang="en-US" sz="2000" b="1" dirty="0"/>
              <a:t>Case 4 </a:t>
            </a:r>
            <a:r>
              <a:rPr lang="en-US" sz="2000" b="1" dirty="0" err="1"/>
              <a:t>con’t</a:t>
            </a:r>
            <a:r>
              <a:rPr lang="en-US" sz="2000" b="1" dirty="0"/>
              <a:t>. </a:t>
            </a:r>
            <a:r>
              <a:rPr lang="en-US" sz="2000" dirty="0"/>
              <a:t>You add Humira 40 mg Q 2 weeks to her regimen and she returns 6 weeks later reporting 50% improvement and has 1 swollen and tender wrist and 2 tender PIPs on exam. You think she is better and rate her arthritis as 3/10. What is her CDAI?</a:t>
            </a:r>
          </a:p>
          <a:p>
            <a:endParaRPr lang="en-US" sz="1800" dirty="0"/>
          </a:p>
          <a:p>
            <a:r>
              <a:rPr lang="en-US" sz="1800" dirty="0"/>
              <a:t>CDAI = 10 (moderate/low borderline)</a:t>
            </a:r>
          </a:p>
          <a:p>
            <a:endParaRPr lang="en-US" sz="1800" dirty="0"/>
          </a:p>
          <a:p>
            <a:r>
              <a:rPr lang="en-US" sz="1800" dirty="0"/>
              <a:t>Patient VAS = 3</a:t>
            </a:r>
          </a:p>
          <a:p>
            <a:r>
              <a:rPr lang="en-US" sz="1800" dirty="0"/>
              <a:t>Provider VAS = 3</a:t>
            </a:r>
          </a:p>
          <a:p>
            <a:r>
              <a:rPr lang="en-US" sz="1800" dirty="0"/>
              <a:t>Swollen Joint = 1</a:t>
            </a:r>
          </a:p>
          <a:p>
            <a:r>
              <a:rPr lang="en-US" sz="1800" dirty="0"/>
              <a:t>Tender Joint = 3</a:t>
            </a:r>
          </a:p>
        </p:txBody>
      </p:sp>
      <p:sp>
        <p:nvSpPr>
          <p:cNvPr id="3" name="TextBox 9">
            <a:extLst>
              <a:ext uri="{FF2B5EF4-FFF2-40B4-BE49-F238E27FC236}">
                <a16:creationId xmlns:a16="http://schemas.microsoft.com/office/drawing/2014/main" id="{A95753A8-81FC-BBBF-B423-A99C7D7D4B14}"/>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600524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11683" y="1716091"/>
            <a:ext cx="3572" cy="474874"/>
          </a:xfrm>
          <a:prstGeom prst="rect">
            <a:avLst/>
          </a:prstGeom>
        </p:spPr>
        <p:txBody>
          <a:bodyPr lIns="0" tIns="0" rIns="0" bIns="0" rtlCol="0" anchor="t">
            <a:spAutoFit/>
          </a:bodyPr>
          <a:lstStyle/>
          <a:p>
            <a:pPr algn="ctr">
              <a:lnSpc>
                <a:spcPts val="4725"/>
              </a:lnSpc>
            </a:pPr>
            <a:endParaRPr sz="675"/>
          </a:p>
        </p:txBody>
      </p:sp>
      <p:sp>
        <p:nvSpPr>
          <p:cNvPr id="3" name="TextBox 3"/>
          <p:cNvSpPr txBox="1"/>
          <p:nvPr/>
        </p:nvSpPr>
        <p:spPr>
          <a:xfrm>
            <a:off x="2137311" y="669383"/>
            <a:ext cx="4748743" cy="3256854"/>
          </a:xfrm>
          <a:prstGeom prst="rect">
            <a:avLst/>
          </a:prstGeom>
        </p:spPr>
        <p:txBody>
          <a:bodyPr wrap="square" lIns="0" tIns="0" rIns="0" bIns="0" rtlCol="0" anchor="t">
            <a:spAutoFit/>
          </a:bodyPr>
          <a:lstStyle/>
          <a:p>
            <a:pPr algn="ctr"/>
            <a:endParaRPr lang="en-US" sz="2813" u="sng" dirty="0">
              <a:latin typeface="Open Sans" panose="020B0606030504020204" pitchFamily="34" charset="0"/>
              <a:ea typeface="Open Sans" panose="020B0606030504020204" pitchFamily="34" charset="0"/>
              <a:cs typeface="Open Sans" panose="020B0606030504020204" pitchFamily="34" charset="0"/>
            </a:endParaRPr>
          </a:p>
          <a:p>
            <a:pPr algn="ctr"/>
            <a:r>
              <a:rPr lang="en-US" sz="2813" dirty="0">
                <a:latin typeface="Open Sans"/>
                <a:ea typeface="Open Sans"/>
                <a:cs typeface="Open Sans"/>
              </a:rPr>
              <a:t>CME Credit Link:</a:t>
            </a:r>
          </a:p>
          <a:p>
            <a:pPr algn="ctr"/>
            <a:endParaRPr lang="en-US" sz="1350" dirty="0"/>
          </a:p>
          <a:p>
            <a:pPr algn="ctr"/>
            <a:endParaRPr lang="en-US" sz="1350" dirty="0"/>
          </a:p>
          <a:p>
            <a:pPr algn="ctr"/>
            <a:endParaRPr lang="en-US" sz="150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500" u="sng" dirty="0"/>
          </a:p>
          <a:p>
            <a:pPr algn="ctr"/>
            <a:endParaRPr lang="en-US" sz="2813" u="sng" dirty="0">
              <a:latin typeface="Open Sans Light"/>
              <a:hlinkClick r:id="" action="ppaction://noaction">
                <a:extLst>
                  <a:ext uri="{A12FA001-AC4F-418D-AE19-62706E023703}">
                    <ahyp:hlinkClr xmlns:ahyp="http://schemas.microsoft.com/office/drawing/2018/hyperlinkcolor" val="tx"/>
                  </a:ext>
                </a:extLst>
              </a:hlinkClick>
            </a:endParaRPr>
          </a:p>
          <a:p>
            <a:pPr algn="ctr"/>
            <a:endParaRPr lang="en-US" sz="2813" u="sng" dirty="0">
              <a:latin typeface="Open Sans Light"/>
              <a:hlinkClick r:id="" action="ppaction://noaction">
                <a:extLst>
                  <a:ext uri="{A12FA001-AC4F-418D-AE19-62706E023703}">
                    <ahyp:hlinkClr xmlns:ahyp="http://schemas.microsoft.com/office/drawing/2018/hyperlinkcolor" val="tx"/>
                  </a:ext>
                </a:extLst>
              </a:hlinkClick>
            </a:endParaRPr>
          </a:p>
          <a:p>
            <a:pPr algn="ctr"/>
            <a:endParaRPr lang="en-US" sz="2813" dirty="0">
              <a:solidFill>
                <a:srgbClr val="0563C1"/>
              </a:solidFill>
              <a:latin typeface="Open Sans Light"/>
              <a:hlinkClick r:id="rId3">
                <a:extLst>
                  <a:ext uri="{A12FA001-AC4F-418D-AE19-62706E023703}">
                    <ahyp:hlinkClr xmlns:ahyp="http://schemas.microsoft.com/office/drawing/2018/hyperlinkcolor" val="tx"/>
                  </a:ext>
                </a:extLst>
              </a:hlinkClick>
            </a:endParaRPr>
          </a:p>
          <a:p>
            <a:pPr algn="ctr">
              <a:lnSpc>
                <a:spcPts val="1785"/>
              </a:lnSpc>
            </a:pPr>
            <a:endParaRPr lang="en-US" sz="1275" dirty="0">
              <a:solidFill>
                <a:srgbClr val="000000"/>
              </a:solidFill>
              <a:latin typeface="Open Sans Light"/>
            </a:endParaRPr>
          </a:p>
        </p:txBody>
      </p:sp>
      <p:sp>
        <p:nvSpPr>
          <p:cNvPr id="8" name="AutoShape 2">
            <a:extLst>
              <a:ext uri="{FF2B5EF4-FFF2-40B4-BE49-F238E27FC236}">
                <a16:creationId xmlns:a16="http://schemas.microsoft.com/office/drawing/2014/main" id="{98037053-8CBF-594A-ADFE-3807BE845BF5}"/>
              </a:ext>
            </a:extLst>
          </p:cNvPr>
          <p:cNvSpPr/>
          <p:nvPr/>
        </p:nvSpPr>
        <p:spPr>
          <a:xfrm>
            <a:off x="0" y="0"/>
            <a:ext cx="1706996" cy="6858000"/>
          </a:xfrm>
          <a:prstGeom prst="rect">
            <a:avLst/>
          </a:prstGeom>
          <a:solidFill>
            <a:srgbClr val="000000">
              <a:alpha val="4706"/>
            </a:srgbClr>
          </a:solidFill>
        </p:spPr>
      </p:sp>
      <p:sp>
        <p:nvSpPr>
          <p:cNvPr id="9" name="TextBox 9">
            <a:extLst>
              <a:ext uri="{FF2B5EF4-FFF2-40B4-BE49-F238E27FC236}">
                <a16:creationId xmlns:a16="http://schemas.microsoft.com/office/drawing/2014/main" id="{E50266CD-FAA5-1D9C-5FBA-C6211EB34E2D}"/>
              </a:ext>
            </a:extLst>
          </p:cNvPr>
          <p:cNvSpPr txBox="1"/>
          <p:nvPr/>
        </p:nvSpPr>
        <p:spPr>
          <a:xfrm>
            <a:off x="7263598" y="6569583"/>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pic>
        <p:nvPicPr>
          <p:cNvPr id="5" name="Picture 4">
            <a:extLst>
              <a:ext uri="{FF2B5EF4-FFF2-40B4-BE49-F238E27FC236}">
                <a16:creationId xmlns:a16="http://schemas.microsoft.com/office/drawing/2014/main" id="{D868EC0E-CEE6-C810-948E-36179F697505}"/>
              </a:ext>
            </a:extLst>
          </p:cNvPr>
          <p:cNvPicPr>
            <a:picLocks noChangeAspect="1"/>
          </p:cNvPicPr>
          <p:nvPr/>
        </p:nvPicPr>
        <p:blipFill>
          <a:blip r:embed="rId4"/>
          <a:stretch>
            <a:fillRect/>
          </a:stretch>
        </p:blipFill>
        <p:spPr>
          <a:xfrm>
            <a:off x="1297220" y="-583553"/>
            <a:ext cx="6428925" cy="8319785"/>
          </a:xfrm>
          <a:prstGeom prst="rect">
            <a:avLst/>
          </a:prstGeom>
        </p:spPr>
      </p:pic>
    </p:spTree>
    <p:extLst>
      <p:ext uri="{BB962C8B-B14F-4D97-AF65-F5344CB8AC3E}">
        <p14:creationId xmlns:p14="http://schemas.microsoft.com/office/powerpoint/2010/main" val="82905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706996" cy="6949440"/>
          </a:xfrm>
          <a:prstGeom prst="rect">
            <a:avLst/>
          </a:prstGeom>
          <a:solidFill>
            <a:srgbClr val="545454">
              <a:alpha val="4706"/>
            </a:srgbClr>
          </a:solidFill>
        </p:spPr>
        <p:txBody>
          <a:bodyPr/>
          <a:lstStyle/>
          <a:p>
            <a:endParaRPr lang="en-US" sz="1350" dirty="0"/>
          </a:p>
        </p:txBody>
      </p:sp>
      <p:sp>
        <p:nvSpPr>
          <p:cNvPr id="4" name="TextBox 4"/>
          <p:cNvSpPr txBox="1"/>
          <p:nvPr/>
        </p:nvSpPr>
        <p:spPr>
          <a:xfrm>
            <a:off x="1228106" y="1434947"/>
            <a:ext cx="2809257" cy="420115"/>
          </a:xfrm>
          <a:prstGeom prst="rect">
            <a:avLst/>
          </a:prstGeom>
        </p:spPr>
        <p:txBody>
          <a:bodyPr wrap="square" lIns="0" tIns="0" rIns="0" bIns="0" rtlCol="0" anchor="t">
            <a:spAutoFit/>
          </a:bodyPr>
          <a:lstStyle/>
          <a:p>
            <a:pPr>
              <a:lnSpc>
                <a:spcPts val="3375"/>
              </a:lnSpc>
            </a:pPr>
            <a:r>
              <a:rPr lang="en-US" sz="2813" dirty="0">
                <a:latin typeface="Open Sans"/>
              </a:rPr>
              <a:t>DISCLOSURES </a:t>
            </a:r>
          </a:p>
        </p:txBody>
      </p:sp>
      <p:grpSp>
        <p:nvGrpSpPr>
          <p:cNvPr id="6" name="Group 6"/>
          <p:cNvGrpSpPr/>
          <p:nvPr/>
        </p:nvGrpSpPr>
        <p:grpSpPr>
          <a:xfrm>
            <a:off x="4037363" y="2161895"/>
            <a:ext cx="2682099" cy="1782785"/>
            <a:chOff x="0" y="-20758"/>
            <a:chExt cx="9536353" cy="6338785"/>
          </a:xfrm>
        </p:grpSpPr>
        <p:sp>
          <p:nvSpPr>
            <p:cNvPr id="7" name="TextBox 7"/>
            <p:cNvSpPr txBox="1"/>
            <p:nvPr/>
          </p:nvSpPr>
          <p:spPr>
            <a:xfrm>
              <a:off x="0" y="879959"/>
              <a:ext cx="9499962" cy="5438068"/>
            </a:xfrm>
            <a:prstGeom prst="rect">
              <a:avLst/>
            </a:prstGeom>
          </p:spPr>
          <p:txBody>
            <a:bodyPr lIns="0" tIns="0" rIns="0" bIns="0" rtlCol="0" anchor="t">
              <a:spAutoFit/>
            </a:bodyPr>
            <a:lstStyle/>
            <a:p>
              <a:pPr algn="ctr">
                <a:lnSpc>
                  <a:spcPts val="1218"/>
                </a:lnSpc>
              </a:pPr>
              <a:endParaRPr lang="en-US" sz="863" dirty="0">
                <a:latin typeface="Open Sans"/>
              </a:endParaRPr>
            </a:p>
            <a:p>
              <a:pPr algn="ctr">
                <a:lnSpc>
                  <a:spcPts val="1217"/>
                </a:lnSpc>
              </a:pPr>
              <a:r>
                <a:rPr lang="en-US" sz="863" dirty="0">
                  <a:latin typeface="Open Sans"/>
                </a:rPr>
                <a:t>The University of California, San Francisco School of Medicine (UCSF) is accredited by the Accreditation Council of Continuing Medical Education (ACCME) to provide continuing medical education for physicians. UCSF designates this live activity for a maximum of 1 AMA PRA Category 1 Credit™. Physicians should claim only the credit commensurate with the extent of their participation in the activity.</a:t>
              </a:r>
              <a:endParaRPr lang="en-US" sz="863" dirty="0"/>
            </a:p>
          </p:txBody>
        </p:sp>
        <p:sp>
          <p:nvSpPr>
            <p:cNvPr id="8" name="TextBox 8"/>
            <p:cNvSpPr txBox="1"/>
            <p:nvPr/>
          </p:nvSpPr>
          <p:spPr>
            <a:xfrm>
              <a:off x="0" y="-20758"/>
              <a:ext cx="9536353" cy="820735"/>
            </a:xfrm>
            <a:prstGeom prst="rect">
              <a:avLst/>
            </a:prstGeom>
          </p:spPr>
          <p:txBody>
            <a:bodyPr wrap="square" lIns="0" tIns="0" rIns="0" bIns="0" rtlCol="0" anchor="t">
              <a:spAutoFit/>
            </a:bodyPr>
            <a:lstStyle/>
            <a:p>
              <a:pPr algn="ctr">
                <a:lnSpc>
                  <a:spcPts val="1826"/>
                </a:lnSpc>
              </a:pPr>
              <a:r>
                <a:rPr lang="en-US" sz="1575" dirty="0">
                  <a:latin typeface="Open Sans Bold"/>
                </a:rPr>
                <a:t>AMA </a:t>
              </a:r>
              <a:r>
                <a:rPr lang="en-US" sz="1500" dirty="0">
                  <a:latin typeface="Open Sans Bold"/>
                </a:rPr>
                <a:t>Designation</a:t>
              </a:r>
              <a:r>
                <a:rPr lang="en-US" sz="1575" dirty="0">
                  <a:latin typeface="Open Sans Bold"/>
                </a:rPr>
                <a:t> Statement</a:t>
              </a:r>
              <a:endParaRPr lang="en-US" sz="1350" dirty="0"/>
            </a:p>
          </p:txBody>
        </p:sp>
      </p:grpSp>
      <p:grpSp>
        <p:nvGrpSpPr>
          <p:cNvPr id="9" name="Group 9"/>
          <p:cNvGrpSpPr/>
          <p:nvPr/>
        </p:nvGrpSpPr>
        <p:grpSpPr>
          <a:xfrm>
            <a:off x="4016909" y="4138231"/>
            <a:ext cx="2712775" cy="1123952"/>
            <a:chOff x="-72731" y="-408758"/>
            <a:chExt cx="9645422" cy="3996271"/>
          </a:xfrm>
        </p:grpSpPr>
        <p:sp>
          <p:nvSpPr>
            <p:cNvPr id="10" name="TextBox 10"/>
            <p:cNvSpPr txBox="1"/>
            <p:nvPr/>
          </p:nvSpPr>
          <p:spPr>
            <a:xfrm>
              <a:off x="1" y="887060"/>
              <a:ext cx="9572690" cy="2700453"/>
            </a:xfrm>
            <a:prstGeom prst="rect">
              <a:avLst/>
            </a:prstGeom>
          </p:spPr>
          <p:txBody>
            <a:bodyPr lIns="0" tIns="0" rIns="0" bIns="0" rtlCol="0" anchor="t">
              <a:spAutoFit/>
            </a:bodyPr>
            <a:lstStyle/>
            <a:p>
              <a:pPr algn="ctr">
                <a:lnSpc>
                  <a:spcPts val="1227"/>
                </a:lnSpc>
              </a:pPr>
              <a:r>
                <a:rPr lang="en-US" sz="863" dirty="0">
                  <a:latin typeface="Open Sans"/>
                </a:rPr>
                <a:t>Planners Jennifer Mandal, MD, Leslie </a:t>
              </a:r>
              <a:r>
                <a:rPr lang="en-US" sz="863" dirty="0" err="1">
                  <a:latin typeface="Open Sans"/>
                </a:rPr>
                <a:t>Dexheimer</a:t>
              </a:r>
              <a:r>
                <a:rPr lang="en-US" sz="863" dirty="0">
                  <a:latin typeface="Open Sans"/>
                </a:rPr>
                <a:t> Gleason, RN, and Tabitha </a:t>
              </a:r>
              <a:r>
                <a:rPr lang="en-US" sz="863" dirty="0" err="1">
                  <a:latin typeface="Open Sans"/>
                </a:rPr>
                <a:t>Carroway</a:t>
              </a:r>
              <a:r>
                <a:rPr lang="en-US" sz="863" dirty="0">
                  <a:latin typeface="Open Sans"/>
                </a:rPr>
                <a:t>, MPH have stated they have no relationships to disclose. Speaker Mimi </a:t>
              </a:r>
              <a:r>
                <a:rPr lang="en-US" sz="863" dirty="0" err="1">
                  <a:latin typeface="Open Sans"/>
                </a:rPr>
                <a:t>Margaretten</a:t>
              </a:r>
              <a:r>
                <a:rPr lang="en-US" sz="863" dirty="0">
                  <a:latin typeface="Open Sans"/>
                </a:rPr>
                <a:t>, MD has stated she has no relationships to disclose.</a:t>
              </a:r>
              <a:r>
                <a:rPr lang="en-US" sz="525" dirty="0">
                  <a:latin typeface="Arimo"/>
                </a:rPr>
                <a:t> </a:t>
              </a:r>
              <a:endParaRPr lang="en-US" sz="1350" dirty="0"/>
            </a:p>
          </p:txBody>
        </p:sp>
        <p:sp>
          <p:nvSpPr>
            <p:cNvPr id="11" name="TextBox 11"/>
            <p:cNvSpPr txBox="1"/>
            <p:nvPr/>
          </p:nvSpPr>
          <p:spPr>
            <a:xfrm>
              <a:off x="-72731" y="-408758"/>
              <a:ext cx="9572690" cy="820735"/>
            </a:xfrm>
            <a:prstGeom prst="rect">
              <a:avLst/>
            </a:prstGeom>
          </p:spPr>
          <p:txBody>
            <a:bodyPr lIns="0" tIns="0" rIns="0" bIns="0" rtlCol="0" anchor="t">
              <a:spAutoFit/>
            </a:bodyPr>
            <a:lstStyle/>
            <a:p>
              <a:pPr algn="ctr">
                <a:lnSpc>
                  <a:spcPts val="1841"/>
                </a:lnSpc>
              </a:pPr>
              <a:r>
                <a:rPr lang="en-US" sz="1575" dirty="0">
                  <a:latin typeface="Open Sans Bold"/>
                </a:rPr>
                <a:t>Disclosure </a:t>
              </a:r>
              <a:r>
                <a:rPr lang="en-US" sz="1500" dirty="0">
                  <a:latin typeface="Open Sans Bold"/>
                </a:rPr>
                <a:t>Statement</a:t>
              </a:r>
              <a:endParaRPr lang="en-US" sz="1350" dirty="0"/>
            </a:p>
          </p:txBody>
        </p:sp>
      </p:grpSp>
      <p:sp>
        <p:nvSpPr>
          <p:cNvPr id="3" name="TextBox 9">
            <a:extLst>
              <a:ext uri="{FF2B5EF4-FFF2-40B4-BE49-F238E27FC236}">
                <a16:creationId xmlns:a16="http://schemas.microsoft.com/office/drawing/2014/main" id="{32270D21-BAD8-4C30-4627-D15236BEC95C}"/>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312813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1C4CE1-4501-DB43-A878-4D77171E7299}"/>
              </a:ext>
            </a:extLst>
          </p:cNvPr>
          <p:cNvSpPr>
            <a:spLocks noGrp="1"/>
          </p:cNvSpPr>
          <p:nvPr>
            <p:ph type="title"/>
          </p:nvPr>
        </p:nvSpPr>
        <p:spPr/>
        <p:txBody>
          <a:bodyPr/>
          <a:lstStyle/>
          <a:p>
            <a:pPr algn="ctr"/>
            <a:r>
              <a:rPr lang="en-US" dirty="0"/>
              <a:t>Assessment of RA Disease Activity</a:t>
            </a:r>
            <a:br>
              <a:rPr lang="en-US" dirty="0"/>
            </a:br>
            <a:r>
              <a:rPr lang="en-US" dirty="0"/>
              <a:t>General Principles</a:t>
            </a:r>
          </a:p>
        </p:txBody>
      </p:sp>
      <p:sp>
        <p:nvSpPr>
          <p:cNvPr id="6" name="Content Placeholder 5">
            <a:extLst>
              <a:ext uri="{FF2B5EF4-FFF2-40B4-BE49-F238E27FC236}">
                <a16:creationId xmlns:a16="http://schemas.microsoft.com/office/drawing/2014/main" id="{C89AD2A3-7F57-CB49-8A61-A355EBEE61E9}"/>
              </a:ext>
            </a:extLst>
          </p:cNvPr>
          <p:cNvSpPr>
            <a:spLocks noGrp="1"/>
          </p:cNvSpPr>
          <p:nvPr>
            <p:ph idx="1"/>
          </p:nvPr>
        </p:nvSpPr>
        <p:spPr/>
        <p:txBody>
          <a:bodyPr/>
          <a:lstStyle/>
          <a:p>
            <a:r>
              <a:rPr lang="en-US" dirty="0"/>
              <a:t>Patients should be seen on a regular basis for clinical and laboratory monitoring of RA and for screening for drug toxicities</a:t>
            </a:r>
          </a:p>
          <a:p>
            <a:r>
              <a:rPr lang="en-US" dirty="0"/>
              <a:t>Patients starting new medications or with severely active disease may be seen at 1-2 month intervals, while those with mildly active or well-controlled disease could be seen every 3-6 months, with appropriate laboratory monitoring in the interim</a:t>
            </a:r>
          </a:p>
          <a:p>
            <a:r>
              <a:rPr lang="en-US" dirty="0"/>
              <a:t>Clinic visits should include a quantitative composite measure of disease activity</a:t>
            </a:r>
          </a:p>
          <a:p>
            <a:endParaRPr lang="en-US" dirty="0"/>
          </a:p>
        </p:txBody>
      </p:sp>
      <p:sp>
        <p:nvSpPr>
          <p:cNvPr id="3" name="TextBox 9">
            <a:extLst>
              <a:ext uri="{FF2B5EF4-FFF2-40B4-BE49-F238E27FC236}">
                <a16:creationId xmlns:a16="http://schemas.microsoft.com/office/drawing/2014/main" id="{986684C9-C9C7-4D7E-61B2-BD4C1748B409}"/>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248803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393798-7A5A-264A-AE89-5DFBFFC64CCC}"/>
              </a:ext>
            </a:extLst>
          </p:cNvPr>
          <p:cNvSpPr>
            <a:spLocks noGrp="1"/>
          </p:cNvSpPr>
          <p:nvPr>
            <p:ph type="title"/>
          </p:nvPr>
        </p:nvSpPr>
        <p:spPr/>
        <p:txBody>
          <a:bodyPr/>
          <a:lstStyle/>
          <a:p>
            <a:pPr algn="ctr"/>
            <a:r>
              <a:rPr lang="en-US" dirty="0"/>
              <a:t>Clinical Assessment of RA Disease Activity</a:t>
            </a:r>
          </a:p>
        </p:txBody>
      </p:sp>
      <p:sp>
        <p:nvSpPr>
          <p:cNvPr id="6" name="Content Placeholder 5">
            <a:extLst>
              <a:ext uri="{FF2B5EF4-FFF2-40B4-BE49-F238E27FC236}">
                <a16:creationId xmlns:a16="http://schemas.microsoft.com/office/drawing/2014/main" id="{B449F199-625D-C045-AF5A-68638A1CDD93}"/>
              </a:ext>
            </a:extLst>
          </p:cNvPr>
          <p:cNvSpPr>
            <a:spLocks noGrp="1"/>
          </p:cNvSpPr>
          <p:nvPr>
            <p:ph idx="1"/>
          </p:nvPr>
        </p:nvSpPr>
        <p:spPr/>
        <p:txBody>
          <a:bodyPr/>
          <a:lstStyle/>
          <a:p>
            <a:r>
              <a:rPr lang="en-US" dirty="0"/>
              <a:t>History</a:t>
            </a:r>
          </a:p>
          <a:p>
            <a:r>
              <a:rPr lang="en-US" dirty="0"/>
              <a:t>Physical Exam</a:t>
            </a:r>
          </a:p>
          <a:p>
            <a:r>
              <a:rPr lang="en-US" dirty="0"/>
              <a:t>Laboratory Monitoring of Disease Activity</a:t>
            </a:r>
          </a:p>
          <a:p>
            <a:r>
              <a:rPr lang="en-US" dirty="0"/>
              <a:t>Imaging</a:t>
            </a:r>
          </a:p>
          <a:p>
            <a:r>
              <a:rPr lang="en-US" dirty="0"/>
              <a:t>Structured Measures of Disease Activity</a:t>
            </a:r>
          </a:p>
        </p:txBody>
      </p:sp>
      <p:sp>
        <p:nvSpPr>
          <p:cNvPr id="3" name="TextBox 9">
            <a:extLst>
              <a:ext uri="{FF2B5EF4-FFF2-40B4-BE49-F238E27FC236}">
                <a16:creationId xmlns:a16="http://schemas.microsoft.com/office/drawing/2014/main" id="{1718D771-FFC1-D72E-958F-479C63D6AAA1}"/>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381732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D90BDBD-08AB-014D-88C7-8D33D56549F7}"/>
              </a:ext>
            </a:extLst>
          </p:cNvPr>
          <p:cNvPicPr>
            <a:picLocks noGrp="1" noChangeAspect="1"/>
          </p:cNvPicPr>
          <p:nvPr>
            <p:ph idx="1"/>
          </p:nvPr>
        </p:nvPicPr>
        <p:blipFill>
          <a:blip r:embed="rId3"/>
          <a:stretch>
            <a:fillRect/>
          </a:stretch>
        </p:blipFill>
        <p:spPr>
          <a:xfrm>
            <a:off x="4756407" y="1879016"/>
            <a:ext cx="4114800" cy="2743200"/>
          </a:xfrm>
        </p:spPr>
      </p:pic>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1. </a:t>
            </a:r>
            <a:r>
              <a:rPr lang="en-US" sz="1800" dirty="0"/>
              <a:t>27 </a:t>
            </a:r>
            <a:r>
              <a:rPr lang="en-US" sz="1800" dirty="0" err="1"/>
              <a:t>yo</a:t>
            </a:r>
            <a:r>
              <a:rPr lang="en-US" sz="1800" dirty="0"/>
              <a:t> woman with RF+/CCP+ erosive RA on methotrexate presents to clinic for routine follow-up. All of the following are symptoms about which you should ask in order to assess her RA disease activity EXCEPT:</a:t>
            </a:r>
          </a:p>
          <a:p>
            <a:pPr marL="342900" indent="-342900">
              <a:buAutoNum type="alphaUcPeriod"/>
            </a:pPr>
            <a:r>
              <a:rPr lang="en-US" sz="1800" dirty="0"/>
              <a:t>Degree of joint pain</a:t>
            </a:r>
          </a:p>
          <a:p>
            <a:pPr marL="342900" indent="-342900">
              <a:buAutoNum type="alphaUcPeriod"/>
            </a:pPr>
            <a:r>
              <a:rPr lang="en-US" sz="1800" dirty="0"/>
              <a:t>Duration of morning stiffness</a:t>
            </a:r>
          </a:p>
          <a:p>
            <a:pPr marL="342900" indent="-342900">
              <a:buAutoNum type="alphaUcPeriod"/>
            </a:pPr>
            <a:r>
              <a:rPr lang="en-US" sz="1800" dirty="0"/>
              <a:t>Fever</a:t>
            </a:r>
          </a:p>
          <a:p>
            <a:pPr marL="342900" indent="-342900">
              <a:buAutoNum type="alphaUcPeriod"/>
            </a:pPr>
            <a:r>
              <a:rPr lang="en-US" sz="1800" dirty="0"/>
              <a:t>Fatigue</a:t>
            </a:r>
          </a:p>
          <a:p>
            <a:pPr marL="342900" indent="-342900">
              <a:buAutoNum type="alphaUcPeriod"/>
            </a:pPr>
            <a:r>
              <a:rPr lang="en-US" sz="1800" dirty="0"/>
              <a:t>Function (work-related activities, household chores, hobbies, sports, etc.)</a:t>
            </a:r>
          </a:p>
          <a:p>
            <a:pPr marL="342900" indent="-342900">
              <a:buAutoNum type="alphaUcPeriod"/>
            </a:pPr>
            <a:endParaRPr lang="en-US" sz="1800" dirty="0"/>
          </a:p>
        </p:txBody>
      </p:sp>
      <p:sp>
        <p:nvSpPr>
          <p:cNvPr id="3" name="TextBox 9">
            <a:extLst>
              <a:ext uri="{FF2B5EF4-FFF2-40B4-BE49-F238E27FC236}">
                <a16:creationId xmlns:a16="http://schemas.microsoft.com/office/drawing/2014/main" id="{1B1351DE-AF18-22B1-A9C8-EE76B281456E}"/>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897581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D90BDBD-08AB-014D-88C7-8D33D56549F7}"/>
              </a:ext>
            </a:extLst>
          </p:cNvPr>
          <p:cNvPicPr>
            <a:picLocks noGrp="1" noChangeAspect="1"/>
          </p:cNvPicPr>
          <p:nvPr>
            <p:ph idx="1"/>
          </p:nvPr>
        </p:nvPicPr>
        <p:blipFill>
          <a:blip r:embed="rId3"/>
          <a:stretch>
            <a:fillRect/>
          </a:stretch>
        </p:blipFill>
        <p:spPr>
          <a:xfrm>
            <a:off x="4756407" y="1879016"/>
            <a:ext cx="4114800" cy="2743200"/>
          </a:xfrm>
        </p:spPr>
      </p:pic>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1. </a:t>
            </a:r>
            <a:r>
              <a:rPr lang="en-US" sz="1800" dirty="0"/>
              <a:t>27 </a:t>
            </a:r>
            <a:r>
              <a:rPr lang="en-US" sz="1800" dirty="0" err="1"/>
              <a:t>yo</a:t>
            </a:r>
            <a:r>
              <a:rPr lang="en-US" sz="1800" dirty="0"/>
              <a:t> woman with RF+/CCP+ erosive RA on methotrexate presents to clinic for routine follow-up. All of the following are symptoms about which you should ask in order to assess her RA disease activity EXCEPT:</a:t>
            </a:r>
          </a:p>
          <a:p>
            <a:pPr marL="342900" indent="-342900">
              <a:buAutoNum type="alphaUcPeriod"/>
            </a:pPr>
            <a:r>
              <a:rPr lang="en-US" sz="1800" dirty="0"/>
              <a:t>Degree of joint pain</a:t>
            </a:r>
          </a:p>
          <a:p>
            <a:pPr marL="342900" indent="-342900">
              <a:buAutoNum type="alphaUcPeriod"/>
            </a:pPr>
            <a:r>
              <a:rPr lang="en-US" sz="1800" dirty="0"/>
              <a:t>Duration of morning stiffness</a:t>
            </a:r>
          </a:p>
          <a:p>
            <a:pPr marL="342900" indent="-342900">
              <a:buAutoNum type="alphaUcPeriod"/>
            </a:pPr>
            <a:r>
              <a:rPr lang="en-US" sz="1800" dirty="0">
                <a:solidFill>
                  <a:srgbClr val="FF0000"/>
                </a:solidFill>
              </a:rPr>
              <a:t>Fever</a:t>
            </a:r>
          </a:p>
          <a:p>
            <a:pPr marL="342900" indent="-342900">
              <a:buAutoNum type="alphaUcPeriod"/>
            </a:pPr>
            <a:r>
              <a:rPr lang="en-US" sz="1800" dirty="0"/>
              <a:t>Fatigue</a:t>
            </a:r>
          </a:p>
          <a:p>
            <a:pPr marL="342900" indent="-342900">
              <a:buFont typeface="Arial" panose="020B0604020202020204" pitchFamily="34" charset="0"/>
              <a:buAutoNum type="alphaUcPeriod"/>
            </a:pPr>
            <a:r>
              <a:rPr lang="en-US" sz="1800" dirty="0"/>
              <a:t>Function (work-related activities, household chores, hobbies, sports, etc.)</a:t>
            </a:r>
            <a:endParaRPr lang="en-US" sz="1800" dirty="0">
              <a:solidFill>
                <a:srgbClr val="FF0000"/>
              </a:solidFill>
            </a:endParaRPr>
          </a:p>
          <a:p>
            <a:pPr marL="342900" indent="-342900">
              <a:buAutoNum type="alphaUcPeriod"/>
            </a:pPr>
            <a:endParaRPr lang="en-US" sz="1800" dirty="0"/>
          </a:p>
        </p:txBody>
      </p:sp>
      <p:sp>
        <p:nvSpPr>
          <p:cNvPr id="3" name="TextBox 9">
            <a:extLst>
              <a:ext uri="{FF2B5EF4-FFF2-40B4-BE49-F238E27FC236}">
                <a16:creationId xmlns:a16="http://schemas.microsoft.com/office/drawing/2014/main" id="{738A76B2-C593-9239-F1D5-28F2E04562F1}"/>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201812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383242" y="1110563"/>
            <a:ext cx="4498141" cy="4733365"/>
          </a:xfrm>
        </p:spPr>
        <p:txBody>
          <a:bodyPr>
            <a:normAutofit/>
          </a:bodyPr>
          <a:lstStyle/>
          <a:p>
            <a:r>
              <a:rPr lang="en-US" sz="1800" b="1" dirty="0"/>
              <a:t>Case 2. </a:t>
            </a:r>
            <a:r>
              <a:rPr lang="en-US" sz="1800" dirty="0"/>
              <a:t>42 </a:t>
            </a:r>
            <a:r>
              <a:rPr lang="en-US" sz="1800" dirty="0" err="1"/>
              <a:t>yo</a:t>
            </a:r>
            <a:r>
              <a:rPr lang="en-US" sz="1800" dirty="0"/>
              <a:t> woman with seronegative RA typically well controlled on methotrexate reports that her RA has been ”out of control” for the last 3 months. You ask her to obtain labs. All of the following could be consistent with active RA EXCEPT:</a:t>
            </a:r>
          </a:p>
          <a:p>
            <a:pPr marL="342900" indent="-342900">
              <a:buAutoNum type="alphaUcPeriod"/>
            </a:pPr>
            <a:r>
              <a:rPr lang="en-US" sz="1800" dirty="0"/>
              <a:t>ESR &gt; 125 mm/</a:t>
            </a:r>
            <a:r>
              <a:rPr lang="en-US" sz="1800" dirty="0" err="1"/>
              <a:t>hr</a:t>
            </a:r>
            <a:r>
              <a:rPr lang="en-US" sz="1800" dirty="0"/>
              <a:t> (ref &lt;30 mm/h)</a:t>
            </a:r>
          </a:p>
          <a:p>
            <a:pPr marL="342900" indent="-342900">
              <a:buAutoNum type="alphaUcPeriod"/>
            </a:pPr>
            <a:r>
              <a:rPr lang="en-US" sz="1800" dirty="0"/>
              <a:t>CRP 3.2 mg/L (ref &lt;8.1 mg/L)</a:t>
            </a:r>
          </a:p>
          <a:p>
            <a:pPr marL="342900" indent="-342900">
              <a:buAutoNum type="alphaUcPeriod"/>
            </a:pPr>
            <a:r>
              <a:rPr lang="en-US" sz="1800" dirty="0"/>
              <a:t>Hgb 9.8 g/</a:t>
            </a:r>
            <a:r>
              <a:rPr lang="en-US" sz="1800" dirty="0" err="1"/>
              <a:t>dL</a:t>
            </a:r>
            <a:r>
              <a:rPr lang="en-US" sz="1800" dirty="0"/>
              <a:t> (ref 11.7-15.7 g/</a:t>
            </a:r>
            <a:r>
              <a:rPr lang="en-US" sz="1800" dirty="0" err="1"/>
              <a:t>dL</a:t>
            </a:r>
            <a:r>
              <a:rPr lang="en-US" sz="1800" dirty="0"/>
              <a:t>)</a:t>
            </a:r>
          </a:p>
          <a:p>
            <a:pPr marL="342900" indent="-342900">
              <a:buAutoNum type="alphaUcPeriod"/>
            </a:pPr>
            <a:r>
              <a:rPr lang="en-US" sz="1800" dirty="0"/>
              <a:t>Platelets 89 K/</a:t>
            </a:r>
            <a:r>
              <a:rPr lang="en-US" sz="1800" dirty="0" err="1"/>
              <a:t>uL</a:t>
            </a:r>
            <a:r>
              <a:rPr lang="en-US" sz="1800" dirty="0"/>
              <a:t> (ref 150-400 K/</a:t>
            </a:r>
            <a:r>
              <a:rPr lang="en-US" sz="1800" dirty="0" err="1"/>
              <a:t>uL</a:t>
            </a:r>
            <a:r>
              <a:rPr lang="en-US" sz="1800" dirty="0"/>
              <a:t>)</a:t>
            </a:r>
          </a:p>
          <a:p>
            <a:endParaRPr lang="en-US" sz="1800" dirty="0"/>
          </a:p>
        </p:txBody>
      </p:sp>
      <p:pic>
        <p:nvPicPr>
          <p:cNvPr id="7" name="Content Placeholder 6">
            <a:extLst>
              <a:ext uri="{FF2B5EF4-FFF2-40B4-BE49-F238E27FC236}">
                <a16:creationId xmlns:a16="http://schemas.microsoft.com/office/drawing/2014/main" id="{1931376D-A240-E84B-965F-9736E41C8720}"/>
              </a:ext>
            </a:extLst>
          </p:cNvPr>
          <p:cNvPicPr>
            <a:picLocks noGrp="1" noChangeAspect="1"/>
          </p:cNvPicPr>
          <p:nvPr>
            <p:ph idx="1"/>
          </p:nvPr>
        </p:nvPicPr>
        <p:blipFill>
          <a:blip r:embed="rId3"/>
          <a:stretch>
            <a:fillRect/>
          </a:stretch>
        </p:blipFill>
        <p:spPr>
          <a:xfrm>
            <a:off x="5239884" y="1911553"/>
            <a:ext cx="3492500" cy="2324100"/>
          </a:xfrm>
        </p:spPr>
      </p:pic>
      <p:sp>
        <p:nvSpPr>
          <p:cNvPr id="3" name="TextBox 9">
            <a:extLst>
              <a:ext uri="{FF2B5EF4-FFF2-40B4-BE49-F238E27FC236}">
                <a16:creationId xmlns:a16="http://schemas.microsoft.com/office/drawing/2014/main" id="{8BC79188-31DF-73C9-E96F-0714BCAC8CF9}"/>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32396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383242" y="1110563"/>
            <a:ext cx="4498141" cy="4733365"/>
          </a:xfrm>
        </p:spPr>
        <p:txBody>
          <a:bodyPr>
            <a:normAutofit/>
          </a:bodyPr>
          <a:lstStyle/>
          <a:p>
            <a:r>
              <a:rPr lang="en-US" sz="1800" b="1" dirty="0"/>
              <a:t>Case 2. </a:t>
            </a:r>
            <a:r>
              <a:rPr lang="en-US" sz="1800" dirty="0"/>
              <a:t>42 </a:t>
            </a:r>
            <a:r>
              <a:rPr lang="en-US" sz="1800" dirty="0" err="1"/>
              <a:t>yo</a:t>
            </a:r>
            <a:r>
              <a:rPr lang="en-US" sz="1800" dirty="0"/>
              <a:t> woman with seronegative RA typically well controlled on methotrexate reports that her RA has been ”out of control” for the last 3 months. You ask her to obtain labs. All of the following could be consistent with active RA EXCEPT:</a:t>
            </a:r>
          </a:p>
          <a:p>
            <a:pPr marL="342900" indent="-342900">
              <a:buAutoNum type="alphaUcPeriod"/>
            </a:pPr>
            <a:r>
              <a:rPr lang="en-US" sz="1800" dirty="0"/>
              <a:t>ESR &gt; 125 mm/</a:t>
            </a:r>
            <a:r>
              <a:rPr lang="en-US" sz="1800" dirty="0" err="1"/>
              <a:t>hr</a:t>
            </a:r>
            <a:r>
              <a:rPr lang="en-US" sz="1800" dirty="0"/>
              <a:t> (ref &lt;30 mm/h)</a:t>
            </a:r>
          </a:p>
          <a:p>
            <a:pPr marL="342900" indent="-342900">
              <a:buAutoNum type="alphaUcPeriod"/>
            </a:pPr>
            <a:r>
              <a:rPr lang="en-US" sz="1800" dirty="0"/>
              <a:t>CRP 3.2 mg/L (ref &lt;8.1 mg/L)</a:t>
            </a:r>
          </a:p>
          <a:p>
            <a:pPr marL="342900" indent="-342900">
              <a:buAutoNum type="alphaUcPeriod"/>
            </a:pPr>
            <a:r>
              <a:rPr lang="en-US" sz="1800" dirty="0"/>
              <a:t>Hgb 9.8 g/</a:t>
            </a:r>
            <a:r>
              <a:rPr lang="en-US" sz="1800" dirty="0" err="1"/>
              <a:t>dL</a:t>
            </a:r>
            <a:r>
              <a:rPr lang="en-US" sz="1800" dirty="0"/>
              <a:t> (ref 11.7-15.7 g/</a:t>
            </a:r>
            <a:r>
              <a:rPr lang="en-US" sz="1800" dirty="0" err="1"/>
              <a:t>dL</a:t>
            </a:r>
            <a:r>
              <a:rPr lang="en-US" sz="1800" dirty="0"/>
              <a:t>)</a:t>
            </a:r>
          </a:p>
          <a:p>
            <a:pPr marL="342900" indent="-342900">
              <a:buAutoNum type="alphaUcPeriod"/>
            </a:pPr>
            <a:r>
              <a:rPr lang="en-US" sz="1800" dirty="0">
                <a:solidFill>
                  <a:srgbClr val="FF0000"/>
                </a:solidFill>
              </a:rPr>
              <a:t>Platelets 89 K/</a:t>
            </a:r>
            <a:r>
              <a:rPr lang="en-US" sz="1800" dirty="0" err="1">
                <a:solidFill>
                  <a:srgbClr val="FF0000"/>
                </a:solidFill>
              </a:rPr>
              <a:t>uL</a:t>
            </a:r>
            <a:r>
              <a:rPr lang="en-US" sz="1800" dirty="0">
                <a:solidFill>
                  <a:srgbClr val="FF0000"/>
                </a:solidFill>
              </a:rPr>
              <a:t> (ref 150-400 K/</a:t>
            </a:r>
            <a:r>
              <a:rPr lang="en-US" sz="1800" dirty="0" err="1">
                <a:solidFill>
                  <a:srgbClr val="FF0000"/>
                </a:solidFill>
              </a:rPr>
              <a:t>uL</a:t>
            </a:r>
            <a:r>
              <a:rPr lang="en-US" sz="1800" dirty="0">
                <a:solidFill>
                  <a:srgbClr val="FF0000"/>
                </a:solidFill>
              </a:rPr>
              <a:t>)</a:t>
            </a:r>
          </a:p>
          <a:p>
            <a:endParaRPr lang="en-US" sz="1800" dirty="0"/>
          </a:p>
        </p:txBody>
      </p:sp>
      <p:pic>
        <p:nvPicPr>
          <p:cNvPr id="7" name="Content Placeholder 6">
            <a:extLst>
              <a:ext uri="{FF2B5EF4-FFF2-40B4-BE49-F238E27FC236}">
                <a16:creationId xmlns:a16="http://schemas.microsoft.com/office/drawing/2014/main" id="{1931376D-A240-E84B-965F-9736E41C8720}"/>
              </a:ext>
            </a:extLst>
          </p:cNvPr>
          <p:cNvPicPr>
            <a:picLocks noGrp="1" noChangeAspect="1"/>
          </p:cNvPicPr>
          <p:nvPr>
            <p:ph idx="1"/>
          </p:nvPr>
        </p:nvPicPr>
        <p:blipFill>
          <a:blip r:embed="rId3"/>
          <a:stretch>
            <a:fillRect/>
          </a:stretch>
        </p:blipFill>
        <p:spPr>
          <a:xfrm>
            <a:off x="5239884" y="1911553"/>
            <a:ext cx="3492500" cy="2324100"/>
          </a:xfrm>
        </p:spPr>
      </p:pic>
      <p:sp>
        <p:nvSpPr>
          <p:cNvPr id="3" name="TextBox 9">
            <a:extLst>
              <a:ext uri="{FF2B5EF4-FFF2-40B4-BE49-F238E27FC236}">
                <a16:creationId xmlns:a16="http://schemas.microsoft.com/office/drawing/2014/main" id="{43BED0C5-19A4-B1B2-06A2-E66FAE1B0E63}"/>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120290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7A1C-06C9-FA47-8E16-C5CDCDEC336E}"/>
              </a:ext>
            </a:extLst>
          </p:cNvPr>
          <p:cNvSpPr>
            <a:spLocks noGrp="1"/>
          </p:cNvSpPr>
          <p:nvPr>
            <p:ph type="title"/>
          </p:nvPr>
        </p:nvSpPr>
        <p:spPr>
          <a:xfrm>
            <a:off x="705781" y="110745"/>
            <a:ext cx="7886700" cy="1092414"/>
          </a:xfrm>
        </p:spPr>
        <p:txBody>
          <a:bodyPr/>
          <a:lstStyle/>
          <a:p>
            <a:pPr algn="ctr"/>
            <a:r>
              <a:rPr lang="en-US" dirty="0"/>
              <a:t>Disease Activity Measures</a:t>
            </a:r>
          </a:p>
        </p:txBody>
      </p:sp>
      <p:sp>
        <p:nvSpPr>
          <p:cNvPr id="3" name="Content Placeholder 2">
            <a:extLst>
              <a:ext uri="{FF2B5EF4-FFF2-40B4-BE49-F238E27FC236}">
                <a16:creationId xmlns:a16="http://schemas.microsoft.com/office/drawing/2014/main" id="{11E8DEEC-6488-2943-A313-A2A4F2A2C23C}"/>
              </a:ext>
            </a:extLst>
          </p:cNvPr>
          <p:cNvSpPr>
            <a:spLocks noGrp="1"/>
          </p:cNvSpPr>
          <p:nvPr>
            <p:ph idx="1"/>
          </p:nvPr>
        </p:nvSpPr>
        <p:spPr>
          <a:xfrm>
            <a:off x="628650" y="1457541"/>
            <a:ext cx="8040962" cy="4719422"/>
          </a:xfrm>
        </p:spPr>
        <p:txBody>
          <a:bodyPr>
            <a:normAutofit/>
          </a:bodyPr>
          <a:lstStyle/>
          <a:p>
            <a:r>
              <a:rPr lang="en-US" dirty="0"/>
              <a:t>Use a disease activity measure to guide treatment decisions</a:t>
            </a:r>
          </a:p>
          <a:p>
            <a:pPr lvl="1"/>
            <a:r>
              <a:rPr lang="en-US" dirty="0"/>
              <a:t>RA remission → taper immunosuppression</a:t>
            </a:r>
          </a:p>
          <a:p>
            <a:pPr lvl="1"/>
            <a:r>
              <a:rPr lang="en-US" dirty="0"/>
              <a:t>RA low disease activity → no change</a:t>
            </a:r>
          </a:p>
          <a:p>
            <a:pPr lvl="1"/>
            <a:r>
              <a:rPr lang="en-US" dirty="0"/>
              <a:t>RA moderate/high disease activity → increase immunosuppression</a:t>
            </a:r>
          </a:p>
          <a:p>
            <a:r>
              <a:rPr lang="en-US" dirty="0"/>
              <a:t>Disease Activity Score for 28 joints </a:t>
            </a:r>
            <a:r>
              <a:rPr lang="en-US" i="1" dirty="0"/>
              <a:t>(DAS28) </a:t>
            </a:r>
            <a:r>
              <a:rPr lang="en-US" dirty="0"/>
              <a:t>= includes patient &amp; provider data &amp; labs (ESR or CRP)</a:t>
            </a:r>
          </a:p>
          <a:p>
            <a:r>
              <a:rPr lang="en-US" dirty="0"/>
              <a:t>Clinical Disease Activity Index </a:t>
            </a:r>
            <a:r>
              <a:rPr lang="en-US" i="1" dirty="0"/>
              <a:t>(CDAI) </a:t>
            </a:r>
            <a:r>
              <a:rPr lang="en-US" dirty="0"/>
              <a:t>= includes patient &amp; provider data</a:t>
            </a:r>
          </a:p>
          <a:p>
            <a:r>
              <a:rPr lang="en-US" dirty="0"/>
              <a:t>Routine Assessment of Patient Index Data 3 </a:t>
            </a:r>
            <a:r>
              <a:rPr lang="en-US" i="1" dirty="0"/>
              <a:t>(RAPID3) </a:t>
            </a:r>
            <a:r>
              <a:rPr lang="en-US" dirty="0"/>
              <a:t>= requires only patient-reported data</a:t>
            </a:r>
          </a:p>
          <a:p>
            <a:r>
              <a:rPr lang="en-US" dirty="0"/>
              <a:t>All of the measures accurately reflect disease activity; are sensitive to change; discriminate well between low, moderate, and high disease activity; have remission criteria; and are feasible to perform in clinical settings </a:t>
            </a:r>
          </a:p>
          <a:p>
            <a:pPr marL="0" indent="0">
              <a:buNone/>
            </a:pPr>
            <a:endParaRPr lang="en-US" dirty="0"/>
          </a:p>
          <a:p>
            <a:pPr marL="0" indent="0">
              <a:buNone/>
            </a:pPr>
            <a:endParaRPr lang="en-US" dirty="0"/>
          </a:p>
        </p:txBody>
      </p:sp>
      <p:sp>
        <p:nvSpPr>
          <p:cNvPr id="5" name="TextBox 9">
            <a:extLst>
              <a:ext uri="{FF2B5EF4-FFF2-40B4-BE49-F238E27FC236}">
                <a16:creationId xmlns:a16="http://schemas.microsoft.com/office/drawing/2014/main" id="{E4EE5A16-DEEF-BAF4-2E62-9F1260563399}"/>
              </a:ext>
            </a:extLst>
          </p:cNvPr>
          <p:cNvSpPr txBox="1"/>
          <p:nvPr/>
        </p:nvSpPr>
        <p:spPr>
          <a:xfrm>
            <a:off x="7263598" y="6557391"/>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1790658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113e5c4-20a0-41da-a0da-fe74194b9795">
      <UserInfo>
        <DisplayName>gwendolyngrant3_gmail.com#ext#@ucsfonline.onmicrosoft.com</DisplayName>
        <AccountId>99</AccountId>
        <AccountType/>
      </UserInfo>
    </SharedWithUsers>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73BFB-055E-4C3D-A5C0-7B1A79561F93}">
  <ds:schemaRefs>
    <ds:schemaRef ds:uri="http://schemas.microsoft.com/sharepoint/v3/contenttype/forms"/>
  </ds:schemaRefs>
</ds:datastoreItem>
</file>

<file path=customXml/itemProps2.xml><?xml version="1.0" encoding="utf-8"?>
<ds:datastoreItem xmlns:ds="http://schemas.openxmlformats.org/officeDocument/2006/customXml" ds:itemID="{EE673E69-99CE-453A-BDD9-13F918882ED8}">
  <ds:schemaRefs>
    <ds:schemaRef ds:uri="6113e5c4-20a0-41da-a0da-fe74194b9795"/>
    <ds:schemaRef ds:uri="http://schemas.microsoft.com/office/2006/metadata/properties"/>
    <ds:schemaRef ds:uri="http://schemas.microsoft.com/office/infopath/2007/PartnerControls"/>
    <ds:schemaRef ds:uri="d92a44d9-cee3-4bac-871c-d665e403a4e1"/>
  </ds:schemaRefs>
</ds:datastoreItem>
</file>

<file path=customXml/itemProps3.xml><?xml version="1.0" encoding="utf-8"?>
<ds:datastoreItem xmlns:ds="http://schemas.openxmlformats.org/officeDocument/2006/customXml" ds:itemID="{78395310-6CB1-4EB4-ACCC-C630D0C899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a44d9-cee3-4bac-871c-d665e403a4e1"/>
    <ds:schemaRef ds:uri="6113e5c4-20a0-41da-a0da-fe74194b9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1704</TotalTime>
  <Words>1392</Words>
  <Application>Microsoft Macintosh PowerPoint</Application>
  <PresentationFormat>On-screen Show (4:3)</PresentationFormat>
  <Paragraphs>155</Paragraphs>
  <Slides>18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72</vt:lpstr>
      <vt:lpstr>Arial</vt:lpstr>
      <vt:lpstr>Arimo</vt:lpstr>
      <vt:lpstr>Calibri</vt:lpstr>
      <vt:lpstr>Calibri Light</vt:lpstr>
      <vt:lpstr>Open Sans</vt:lpstr>
      <vt:lpstr>Open Sans Bold</vt:lpstr>
      <vt:lpstr>Open Sans Light</vt:lpstr>
      <vt:lpstr>Office Theme</vt:lpstr>
      <vt:lpstr>Welcome!</vt:lpstr>
      <vt:lpstr>PowerPoint Presentation</vt:lpstr>
      <vt:lpstr>Assessment of RA Disease Activity General Principles</vt:lpstr>
      <vt:lpstr>Clinical Assessment of RA Disease Activity</vt:lpstr>
      <vt:lpstr>PowerPoint Presentation</vt:lpstr>
      <vt:lpstr>PowerPoint Presentation</vt:lpstr>
      <vt:lpstr>PowerPoint Presentation</vt:lpstr>
      <vt:lpstr>PowerPoint Presentation</vt:lpstr>
      <vt:lpstr>Disease Activity Measures</vt:lpstr>
      <vt:lpstr>Disease Activity Measures</vt:lpstr>
      <vt:lpstr>PowerPoint Presentation</vt:lpstr>
      <vt:lpstr>CDAI Components</vt:lpstr>
      <vt:lpstr>CDAI Components Cont.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Extra-articular manifestations of Rheumatoid Arthritis</dc:title>
  <dc:creator>Gwendolyn Grant</dc:creator>
  <cp:lastModifiedBy>Carroway, Tabitha</cp:lastModifiedBy>
  <cp:revision>43</cp:revision>
  <cp:lastPrinted>2021-10-28T21:45:24Z</cp:lastPrinted>
  <dcterms:created xsi:type="dcterms:W3CDTF">2016-06-04T12:53:35Z</dcterms:created>
  <dcterms:modified xsi:type="dcterms:W3CDTF">2023-03-02T01:47:43Z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ies>
</file>