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8"/>
  </p:notesMasterIdLst>
  <p:sldIdLst>
    <p:sldId id="329" r:id="rId5"/>
    <p:sldId id="326" r:id="rId6"/>
    <p:sldId id="306" r:id="rId7"/>
    <p:sldId id="298" r:id="rId8"/>
    <p:sldId id="268" r:id="rId9"/>
    <p:sldId id="283" r:id="rId10"/>
    <p:sldId id="281" r:id="rId11"/>
    <p:sldId id="284" r:id="rId12"/>
    <p:sldId id="285" r:id="rId13"/>
    <p:sldId id="286" r:id="rId14"/>
    <p:sldId id="282" r:id="rId15"/>
    <p:sldId id="294" r:id="rId16"/>
    <p:sldId id="287" r:id="rId17"/>
    <p:sldId id="289" r:id="rId18"/>
    <p:sldId id="293" r:id="rId19"/>
    <p:sldId id="288" r:id="rId20"/>
    <p:sldId id="295" r:id="rId21"/>
    <p:sldId id="296" r:id="rId22"/>
    <p:sldId id="327" r:id="rId23"/>
    <p:sldId id="272" r:id="rId24"/>
    <p:sldId id="297" r:id="rId25"/>
    <p:sldId id="273" r:id="rId26"/>
    <p:sldId id="32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p:restoredTop sz="91454"/>
  </p:normalViewPr>
  <p:slideViewPr>
    <p:cSldViewPr snapToGrid="0">
      <p:cViewPr varScale="1">
        <p:scale>
          <a:sx n="98" d="100"/>
          <a:sy n="98" d="100"/>
        </p:scale>
        <p:origin x="19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1D62D-62B3-134E-A289-5D73AE251C0D}" type="datetimeFigureOut">
              <a:rPr lang="en-US" smtClean="0"/>
              <a:pPr/>
              <a:t>3/24/23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33680-304A-5647-A104-89BC2C967B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1</a:t>
            </a:fld>
            <a:endParaRPr lang="en-US"/>
          </a:p>
        </p:txBody>
      </p:sp>
    </p:spTree>
    <p:extLst>
      <p:ext uri="{BB962C8B-B14F-4D97-AF65-F5344CB8AC3E}">
        <p14:creationId xmlns:p14="http://schemas.microsoft.com/office/powerpoint/2010/main" val="19278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2363A"/>
                </a:solidFill>
                <a:effectLst/>
                <a:latin typeface="72"/>
              </a:rPr>
              <a:t>https://ucsf.co1.qualtrics.com/</a:t>
            </a:r>
            <a:r>
              <a:rPr lang="en-US" b="0" i="0" dirty="0" err="1">
                <a:solidFill>
                  <a:srgbClr val="32363A"/>
                </a:solidFill>
                <a:effectLst/>
                <a:latin typeface="72"/>
              </a:rPr>
              <a:t>jfe</a:t>
            </a:r>
            <a:r>
              <a:rPr lang="en-US" b="0" i="0" dirty="0">
                <a:solidFill>
                  <a:srgbClr val="32363A"/>
                </a:solidFill>
                <a:effectLst/>
                <a:latin typeface="72"/>
              </a:rPr>
              <a:t>/form/SV_9YoOLxkL2OuR98W</a:t>
            </a:r>
            <a:endParaRPr lang="en-US" dirty="0"/>
          </a:p>
        </p:txBody>
      </p:sp>
      <p:sp>
        <p:nvSpPr>
          <p:cNvPr id="4" name="Slide Number Placeholder 3"/>
          <p:cNvSpPr>
            <a:spLocks noGrp="1"/>
          </p:cNvSpPr>
          <p:nvPr>
            <p:ph type="sldNum" sz="quarter" idx="5"/>
          </p:nvPr>
        </p:nvSpPr>
        <p:spPr/>
        <p:txBody>
          <a:bodyPr/>
          <a:lstStyle/>
          <a:p>
            <a:fld id="{EA533680-304A-5647-A104-89BC2C967B78}" type="slidenum">
              <a:rPr lang="en-US" smtClean="0"/>
              <a:pPr/>
              <a:t>23</a:t>
            </a:fld>
            <a:endParaRPr lang="en-US"/>
          </a:p>
        </p:txBody>
      </p:sp>
    </p:spTree>
    <p:extLst>
      <p:ext uri="{BB962C8B-B14F-4D97-AF65-F5344CB8AC3E}">
        <p14:creationId xmlns:p14="http://schemas.microsoft.com/office/powerpoint/2010/main" val="380629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3E66-6DDC-154A-997D-1D7DA9239A7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17E872-A80B-854C-9110-35D56D1D604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1AA8D5B-F26E-464C-A18E-17D9E4AEA2A3}"/>
              </a:ext>
            </a:extLst>
          </p:cNvPr>
          <p:cNvSpPr>
            <a:spLocks noGrp="1"/>
          </p:cNvSpPr>
          <p:nvPr>
            <p:ph type="dt" sz="half" idx="10"/>
          </p:nvPr>
        </p:nvSpPr>
        <p:spPr/>
        <p:txBody>
          <a:bodyPr/>
          <a:lstStyle/>
          <a:p>
            <a:fld id="{BA61FE2B-4300-0F4E-AAB0-7C7592218D73}" type="datetime1">
              <a:rPr lang="en-US" smtClean="0"/>
              <a:t>3/24/23</a:t>
            </a:fld>
            <a:endParaRPr lang="en-US"/>
          </a:p>
        </p:txBody>
      </p:sp>
      <p:sp>
        <p:nvSpPr>
          <p:cNvPr id="5" name="Footer Placeholder 4">
            <a:extLst>
              <a:ext uri="{FF2B5EF4-FFF2-40B4-BE49-F238E27FC236}">
                <a16:creationId xmlns:a16="http://schemas.microsoft.com/office/drawing/2014/main" id="{57386135-4A84-A243-85B3-C3ED58FC9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BE186-DCB7-8342-A13D-26170107AF0E}"/>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406020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3139-F0F0-5840-B2D4-E9D48A51E5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AD3FA-5354-E74D-83C3-254BF026B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F953E-0F0A-B74C-913F-F060C92F54FA}"/>
              </a:ext>
            </a:extLst>
          </p:cNvPr>
          <p:cNvSpPr>
            <a:spLocks noGrp="1"/>
          </p:cNvSpPr>
          <p:nvPr>
            <p:ph type="dt" sz="half" idx="10"/>
          </p:nvPr>
        </p:nvSpPr>
        <p:spPr/>
        <p:txBody>
          <a:bodyPr/>
          <a:lstStyle/>
          <a:p>
            <a:fld id="{2368EDEB-7C02-5B4E-B902-521C2740B22A}" type="datetime1">
              <a:rPr lang="en-US" smtClean="0"/>
              <a:t>3/24/23</a:t>
            </a:fld>
            <a:endParaRPr lang="en-US"/>
          </a:p>
        </p:txBody>
      </p:sp>
      <p:sp>
        <p:nvSpPr>
          <p:cNvPr id="5" name="Footer Placeholder 4">
            <a:extLst>
              <a:ext uri="{FF2B5EF4-FFF2-40B4-BE49-F238E27FC236}">
                <a16:creationId xmlns:a16="http://schemas.microsoft.com/office/drawing/2014/main" id="{19A5101A-E1E7-E747-B761-96500D710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31E1-6D00-804A-877D-D58E1F6C63BE}"/>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289070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464484-023F-A841-BF12-31E26EE319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19B58-303C-374F-BF9E-BD276475C0E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EC10A-A5E8-4A44-AE93-B6C507E7A9D0}"/>
              </a:ext>
            </a:extLst>
          </p:cNvPr>
          <p:cNvSpPr>
            <a:spLocks noGrp="1"/>
          </p:cNvSpPr>
          <p:nvPr>
            <p:ph type="dt" sz="half" idx="10"/>
          </p:nvPr>
        </p:nvSpPr>
        <p:spPr/>
        <p:txBody>
          <a:bodyPr/>
          <a:lstStyle/>
          <a:p>
            <a:fld id="{863EA701-2C22-D84A-9A6F-F650165080AD}" type="datetime1">
              <a:rPr lang="en-US" smtClean="0"/>
              <a:t>3/24/23</a:t>
            </a:fld>
            <a:endParaRPr lang="en-US"/>
          </a:p>
        </p:txBody>
      </p:sp>
      <p:sp>
        <p:nvSpPr>
          <p:cNvPr id="5" name="Footer Placeholder 4">
            <a:extLst>
              <a:ext uri="{FF2B5EF4-FFF2-40B4-BE49-F238E27FC236}">
                <a16:creationId xmlns:a16="http://schemas.microsoft.com/office/drawing/2014/main" id="{7DC6CEA8-5E35-8A4D-96EE-B9189D4CA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A08F0-3BB4-D743-9366-AAC724EB404B}"/>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110681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C022-24AA-8141-84F8-629ECEE1E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2DB54-0C3B-384D-A365-4FD8A43E3C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B17A4-666B-0C48-8AB7-AAB722846D65}"/>
              </a:ext>
            </a:extLst>
          </p:cNvPr>
          <p:cNvSpPr>
            <a:spLocks noGrp="1"/>
          </p:cNvSpPr>
          <p:nvPr>
            <p:ph type="dt" sz="half" idx="10"/>
          </p:nvPr>
        </p:nvSpPr>
        <p:spPr/>
        <p:txBody>
          <a:bodyPr/>
          <a:lstStyle/>
          <a:p>
            <a:fld id="{1955CBD8-8576-6E4E-80F9-C1CCFE702030}" type="datetime1">
              <a:rPr lang="en-US" smtClean="0"/>
              <a:t>3/24/23</a:t>
            </a:fld>
            <a:endParaRPr lang="en-US"/>
          </a:p>
        </p:txBody>
      </p:sp>
      <p:sp>
        <p:nvSpPr>
          <p:cNvPr id="5" name="Footer Placeholder 4">
            <a:extLst>
              <a:ext uri="{FF2B5EF4-FFF2-40B4-BE49-F238E27FC236}">
                <a16:creationId xmlns:a16="http://schemas.microsoft.com/office/drawing/2014/main" id="{E4975036-D181-994C-8841-75DD873FF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2F2B1-1222-7043-B1DA-87D07D7784BB}"/>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407177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2D2E-CE80-FC4F-9E98-7BB6F9618F1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E44BE2-E06A-644B-9A84-FD9B6E9583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227CD7-92A3-0446-B48A-701632EDBBA2}"/>
              </a:ext>
            </a:extLst>
          </p:cNvPr>
          <p:cNvSpPr>
            <a:spLocks noGrp="1"/>
          </p:cNvSpPr>
          <p:nvPr>
            <p:ph type="dt" sz="half" idx="10"/>
          </p:nvPr>
        </p:nvSpPr>
        <p:spPr/>
        <p:txBody>
          <a:bodyPr/>
          <a:lstStyle/>
          <a:p>
            <a:fld id="{8E504662-2446-764C-8E38-2EBCC4B6F737}" type="datetime1">
              <a:rPr lang="en-US" smtClean="0"/>
              <a:t>3/24/23</a:t>
            </a:fld>
            <a:endParaRPr lang="en-US"/>
          </a:p>
        </p:txBody>
      </p:sp>
      <p:sp>
        <p:nvSpPr>
          <p:cNvPr id="5" name="Footer Placeholder 4">
            <a:extLst>
              <a:ext uri="{FF2B5EF4-FFF2-40B4-BE49-F238E27FC236}">
                <a16:creationId xmlns:a16="http://schemas.microsoft.com/office/drawing/2014/main" id="{718BC9F1-05E3-BA4E-A3A9-5BD3CC51C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92B9D-B9D6-9846-B327-641FB167E2E5}"/>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229606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FE7C-C63A-2A48-B913-2113FACE4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C379C-A435-C548-B1D8-7378D47C2C3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7B38C-F537-7749-87F3-7030C04C254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0BD3D-DF59-4F45-9DC3-9A68F2971D01}"/>
              </a:ext>
            </a:extLst>
          </p:cNvPr>
          <p:cNvSpPr>
            <a:spLocks noGrp="1"/>
          </p:cNvSpPr>
          <p:nvPr>
            <p:ph type="dt" sz="half" idx="10"/>
          </p:nvPr>
        </p:nvSpPr>
        <p:spPr/>
        <p:txBody>
          <a:bodyPr/>
          <a:lstStyle/>
          <a:p>
            <a:fld id="{D8DAA49F-0E5E-4848-8AB6-71B077D282AF}" type="datetime1">
              <a:rPr lang="en-US" smtClean="0"/>
              <a:t>3/24/23</a:t>
            </a:fld>
            <a:endParaRPr lang="en-US"/>
          </a:p>
        </p:txBody>
      </p:sp>
      <p:sp>
        <p:nvSpPr>
          <p:cNvPr id="6" name="Footer Placeholder 5">
            <a:extLst>
              <a:ext uri="{FF2B5EF4-FFF2-40B4-BE49-F238E27FC236}">
                <a16:creationId xmlns:a16="http://schemas.microsoft.com/office/drawing/2014/main" id="{94CA562E-8A66-B04F-B36A-404C2B7CB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B105C-D8CC-8745-A353-272D9CB84D37}"/>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171507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68D0-499E-D340-8D40-23DB9002D3D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40D95-323D-D74B-A3D7-C9B8616C7F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7AB5F78-B76A-B94F-B900-A6945B91BB6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068421-4681-5D4B-AF2E-63AC5E3349A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CECDA61-6C96-EA4D-AFAC-34A5E9AF4F3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870BA7-3CCB-854B-BB3D-F59F63B12BD1}"/>
              </a:ext>
            </a:extLst>
          </p:cNvPr>
          <p:cNvSpPr>
            <a:spLocks noGrp="1"/>
          </p:cNvSpPr>
          <p:nvPr>
            <p:ph type="dt" sz="half" idx="10"/>
          </p:nvPr>
        </p:nvSpPr>
        <p:spPr/>
        <p:txBody>
          <a:bodyPr/>
          <a:lstStyle/>
          <a:p>
            <a:fld id="{43CD4E2D-C71E-2940-9FC1-61AAD8912FD3}" type="datetime1">
              <a:rPr lang="en-US" smtClean="0"/>
              <a:t>3/24/23</a:t>
            </a:fld>
            <a:endParaRPr lang="en-US"/>
          </a:p>
        </p:txBody>
      </p:sp>
      <p:sp>
        <p:nvSpPr>
          <p:cNvPr id="8" name="Footer Placeholder 7">
            <a:extLst>
              <a:ext uri="{FF2B5EF4-FFF2-40B4-BE49-F238E27FC236}">
                <a16:creationId xmlns:a16="http://schemas.microsoft.com/office/drawing/2014/main" id="{F2D1E537-F343-CD48-A10D-8B5087975E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EE3E58-89A3-4146-8AEB-A5CF0FB47DA9}"/>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237135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26E1-AEB5-294F-BFD1-1915311E0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35B48-6E7F-864D-8921-F0C97FCFEC95}"/>
              </a:ext>
            </a:extLst>
          </p:cNvPr>
          <p:cNvSpPr>
            <a:spLocks noGrp="1"/>
          </p:cNvSpPr>
          <p:nvPr>
            <p:ph type="dt" sz="half" idx="10"/>
          </p:nvPr>
        </p:nvSpPr>
        <p:spPr/>
        <p:txBody>
          <a:bodyPr/>
          <a:lstStyle/>
          <a:p>
            <a:fld id="{11500A7E-9F85-6D41-AE84-14AB0B662AB8}" type="datetime1">
              <a:rPr lang="en-US" smtClean="0"/>
              <a:t>3/24/23</a:t>
            </a:fld>
            <a:endParaRPr lang="en-US"/>
          </a:p>
        </p:txBody>
      </p:sp>
      <p:sp>
        <p:nvSpPr>
          <p:cNvPr id="4" name="Footer Placeholder 3">
            <a:extLst>
              <a:ext uri="{FF2B5EF4-FFF2-40B4-BE49-F238E27FC236}">
                <a16:creationId xmlns:a16="http://schemas.microsoft.com/office/drawing/2014/main" id="{7F4C5E24-4869-4D45-ADF8-3226CD7017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7D6708-D786-AC47-97AB-76CB0EE64036}"/>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246447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1C71A0-B3B9-644D-B451-9C1FFFF7750E}"/>
              </a:ext>
            </a:extLst>
          </p:cNvPr>
          <p:cNvSpPr>
            <a:spLocks noGrp="1"/>
          </p:cNvSpPr>
          <p:nvPr>
            <p:ph type="dt" sz="half" idx="10"/>
          </p:nvPr>
        </p:nvSpPr>
        <p:spPr/>
        <p:txBody>
          <a:bodyPr/>
          <a:lstStyle/>
          <a:p>
            <a:fld id="{9E16DBFA-370F-8F44-BF57-52EECC105ED5}" type="datetime1">
              <a:rPr lang="en-US" smtClean="0"/>
              <a:t>3/24/23</a:t>
            </a:fld>
            <a:endParaRPr lang="en-US"/>
          </a:p>
        </p:txBody>
      </p:sp>
      <p:sp>
        <p:nvSpPr>
          <p:cNvPr id="3" name="Footer Placeholder 2">
            <a:extLst>
              <a:ext uri="{FF2B5EF4-FFF2-40B4-BE49-F238E27FC236}">
                <a16:creationId xmlns:a16="http://schemas.microsoft.com/office/drawing/2014/main" id="{73DD8D58-6C87-E44A-BB4D-7AF4FF5DF1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444929-A35B-BA47-8ECC-54718F654CDF}"/>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262565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3A29-3D8C-D046-AA6C-A4357541AC4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03E24A-B414-4B43-9F2C-598D4FF977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FCF94E-FAB2-6943-88D3-822EBAC2964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435CB2-E060-4C4C-958D-6980EBFE65D5}"/>
              </a:ext>
            </a:extLst>
          </p:cNvPr>
          <p:cNvSpPr>
            <a:spLocks noGrp="1"/>
          </p:cNvSpPr>
          <p:nvPr>
            <p:ph type="dt" sz="half" idx="10"/>
          </p:nvPr>
        </p:nvSpPr>
        <p:spPr/>
        <p:txBody>
          <a:bodyPr/>
          <a:lstStyle/>
          <a:p>
            <a:fld id="{6E0241F9-EF74-5147-A475-A8F9F7C67E6B}" type="datetime1">
              <a:rPr lang="en-US" smtClean="0"/>
              <a:t>3/24/23</a:t>
            </a:fld>
            <a:endParaRPr lang="en-US"/>
          </a:p>
        </p:txBody>
      </p:sp>
      <p:sp>
        <p:nvSpPr>
          <p:cNvPr id="6" name="Footer Placeholder 5">
            <a:extLst>
              <a:ext uri="{FF2B5EF4-FFF2-40B4-BE49-F238E27FC236}">
                <a16:creationId xmlns:a16="http://schemas.microsoft.com/office/drawing/2014/main" id="{48608404-0A64-C542-A335-7C722D2B5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D02732-FA0D-5B43-BF62-6190A7E6B598}"/>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139432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013E-4375-5645-9924-6A402B34006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ABDD4F-537D-5A4B-B7E9-CEF697100A7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CAF67E9-3420-F44D-826F-7D53DF3663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13723E-E99C-9D43-A745-0D46F6AC7B12}"/>
              </a:ext>
            </a:extLst>
          </p:cNvPr>
          <p:cNvSpPr>
            <a:spLocks noGrp="1"/>
          </p:cNvSpPr>
          <p:nvPr>
            <p:ph type="dt" sz="half" idx="10"/>
          </p:nvPr>
        </p:nvSpPr>
        <p:spPr/>
        <p:txBody>
          <a:bodyPr/>
          <a:lstStyle/>
          <a:p>
            <a:fld id="{8B5EA893-9996-BD4C-B1BE-BA2B10F4518B}" type="datetime1">
              <a:rPr lang="en-US" smtClean="0"/>
              <a:t>3/24/23</a:t>
            </a:fld>
            <a:endParaRPr lang="en-US"/>
          </a:p>
        </p:txBody>
      </p:sp>
      <p:sp>
        <p:nvSpPr>
          <p:cNvPr id="6" name="Footer Placeholder 5">
            <a:extLst>
              <a:ext uri="{FF2B5EF4-FFF2-40B4-BE49-F238E27FC236}">
                <a16:creationId xmlns:a16="http://schemas.microsoft.com/office/drawing/2014/main" id="{A68F2162-7C25-6A4B-91F2-0FEB3C622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E7A14-D3EC-BA44-B1EE-CE24334C08D4}"/>
              </a:ext>
            </a:extLst>
          </p:cNvPr>
          <p:cNvSpPr>
            <a:spLocks noGrp="1"/>
          </p:cNvSpPr>
          <p:nvPr>
            <p:ph type="sldNum" sz="quarter" idx="12"/>
          </p:nvPr>
        </p:nvSpPr>
        <p:spPr/>
        <p:txBody>
          <a:bodyPr/>
          <a:lstStyle/>
          <a:p>
            <a:fld id="{6D690D79-99D0-394E-ABF8-C43F62195873}" type="slidenum">
              <a:rPr lang="en-US" smtClean="0"/>
              <a:pPr/>
              <a:t>‹#›</a:t>
            </a:fld>
            <a:endParaRPr lang="en-US"/>
          </a:p>
        </p:txBody>
      </p:sp>
    </p:spTree>
    <p:extLst>
      <p:ext uri="{BB962C8B-B14F-4D97-AF65-F5344CB8AC3E}">
        <p14:creationId xmlns:p14="http://schemas.microsoft.com/office/powerpoint/2010/main" val="154320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0AD2C-932E-F14A-8614-00CCC53AEB7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53744-2439-DB4B-883A-52E5C31EC2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1D118-99EC-5148-A598-EF28242CE0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F70C5DB-1832-9446-80C8-D255E3B6831B}" type="datetime1">
              <a:rPr lang="en-US" smtClean="0"/>
              <a:t>3/24/23</a:t>
            </a:fld>
            <a:endParaRPr lang="en-US"/>
          </a:p>
        </p:txBody>
      </p:sp>
      <p:sp>
        <p:nvSpPr>
          <p:cNvPr id="5" name="Footer Placeholder 4">
            <a:extLst>
              <a:ext uri="{FF2B5EF4-FFF2-40B4-BE49-F238E27FC236}">
                <a16:creationId xmlns:a16="http://schemas.microsoft.com/office/drawing/2014/main" id="{0C0D6403-B2EF-514D-BCAE-115F8E0DE0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F12D7B-CAB1-F84C-A431-5815C63635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690D79-99D0-394E-ABF8-C43F62195873}" type="slidenum">
              <a:rPr lang="en-US" smtClean="0"/>
              <a:pPr/>
              <a:t>‹#›</a:t>
            </a:fld>
            <a:endParaRPr lang="en-US"/>
          </a:p>
        </p:txBody>
      </p:sp>
    </p:spTree>
    <p:extLst>
      <p:ext uri="{BB962C8B-B14F-4D97-AF65-F5344CB8AC3E}">
        <p14:creationId xmlns:p14="http://schemas.microsoft.com/office/powerpoint/2010/main" val="2283780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ucsf.co1.qualtrics.com/jfe/form/SV_em7h1HsHAyn3fpQ"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483B-B853-D146-BC38-18502808B650}"/>
              </a:ext>
            </a:extLst>
          </p:cNvPr>
          <p:cNvSpPr>
            <a:spLocks noGrp="1"/>
          </p:cNvSpPr>
          <p:nvPr>
            <p:ph type="ctrTitle"/>
          </p:nvPr>
        </p:nvSpPr>
        <p:spPr>
          <a:xfrm>
            <a:off x="3664028" y="1640941"/>
            <a:ext cx="4800351" cy="880301"/>
          </a:xfrm>
        </p:spPr>
        <p:txBody>
          <a:bodyPr>
            <a:normAutofit/>
          </a:bodyPr>
          <a:lstStyle/>
          <a:p>
            <a:r>
              <a:rPr lang="en-US" sz="4950" dirty="0">
                <a:latin typeface="Open Sans" panose="020B0606030504020204" pitchFamily="34" charset="0"/>
                <a:ea typeface="Open Sans" panose="020B0606030504020204" pitchFamily="34" charset="0"/>
                <a:cs typeface="Open Sans" panose="020B0606030504020204" pitchFamily="34" charset="0"/>
              </a:rPr>
              <a:t>Welcome!</a:t>
            </a:r>
          </a:p>
        </p:txBody>
      </p:sp>
      <p:sp>
        <p:nvSpPr>
          <p:cNvPr id="3" name="Subtitle 2">
            <a:extLst>
              <a:ext uri="{FF2B5EF4-FFF2-40B4-BE49-F238E27FC236}">
                <a16:creationId xmlns:a16="http://schemas.microsoft.com/office/drawing/2014/main" id="{FB9018F1-DA04-7C45-BA11-4BF970C5B4F4}"/>
              </a:ext>
            </a:extLst>
          </p:cNvPr>
          <p:cNvSpPr>
            <a:spLocks noGrp="1"/>
          </p:cNvSpPr>
          <p:nvPr>
            <p:ph type="subTitle" idx="1"/>
          </p:nvPr>
        </p:nvSpPr>
        <p:spPr>
          <a:xfrm>
            <a:off x="4291040" y="2770683"/>
            <a:ext cx="3546326" cy="2094254"/>
          </a:xfrm>
        </p:spPr>
        <p:txBody>
          <a:bodyPr vert="horz" lIns="68580" tIns="34290" rIns="68580" bIns="34290" rtlCol="0" anchor="t">
            <a:normAutofit fontScale="92500" lnSpcReduction="10000"/>
          </a:bodyPr>
          <a:lstStyle/>
          <a:p>
            <a:r>
              <a:rPr lang="en-US" sz="2800" dirty="0"/>
              <a:t>Advanced Therapy: Biologic DMARDs </a:t>
            </a:r>
          </a:p>
          <a:p>
            <a:endParaRPr lang="en-US" sz="2700" dirty="0">
              <a:latin typeface="Open Sans" panose="020B0606030504020204" pitchFamily="34" charset="0"/>
              <a:ea typeface="Open Sans" panose="020B0606030504020204" pitchFamily="34" charset="0"/>
              <a:cs typeface="Open Sans" panose="020B0606030504020204" pitchFamily="34" charset="0"/>
            </a:endParaRPr>
          </a:p>
          <a:p>
            <a:r>
              <a:rPr lang="en-US" altLang="en-US" sz="2100" i="1" dirty="0">
                <a:latin typeface="Open Sans"/>
                <a:ea typeface="Open Sans"/>
                <a:cs typeface="Open Sans"/>
              </a:rPr>
              <a:t>Wendy Grant, MD </a:t>
            </a:r>
          </a:p>
          <a:p>
            <a:endParaRPr lang="en-US" altLang="en-US" i="1"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March 30, 2023</a:t>
            </a:r>
          </a:p>
          <a:p>
            <a:endParaRPr lang="en-US" dirty="0">
              <a:latin typeface="Open Sans"/>
              <a:ea typeface="Open Sans"/>
              <a:cs typeface="Open Sans"/>
            </a:endParaRPr>
          </a:p>
          <a:p>
            <a:endParaRPr lang="en-US" sz="1425"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425" dirty="0">
              <a:latin typeface="Open Sans" panose="020B0606030504020204" pitchFamily="34" charset="0"/>
              <a:ea typeface="Open Sans" panose="020B0606030504020204" pitchFamily="34" charset="0"/>
              <a:cs typeface="Open Sans" panose="020B0606030504020204" pitchFamily="34" charset="0"/>
            </a:endParaRPr>
          </a:p>
          <a:p>
            <a:endParaRPr lang="en-US" sz="1575"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540473F8-3367-8449-8856-C0037B6B85CA}"/>
              </a:ext>
            </a:extLst>
          </p:cNvPr>
          <p:cNvPicPr>
            <a:picLocks noChangeAspect="1"/>
          </p:cNvPicPr>
          <p:nvPr/>
        </p:nvPicPr>
        <p:blipFill rotWithShape="1">
          <a:blip r:embed="rId3"/>
          <a:srcRect l="39170" t="-4417"/>
          <a:stretch/>
        </p:blipFill>
        <p:spPr>
          <a:xfrm>
            <a:off x="7829284" y="6221068"/>
            <a:ext cx="1270189" cy="412953"/>
          </a:xfrm>
          <a:prstGeom prst="rect">
            <a:avLst/>
          </a:prstGeom>
        </p:spPr>
      </p:pic>
      <p:pic>
        <p:nvPicPr>
          <p:cNvPr id="10" name="Picture 9">
            <a:extLst>
              <a:ext uri="{FF2B5EF4-FFF2-40B4-BE49-F238E27FC236}">
                <a16:creationId xmlns:a16="http://schemas.microsoft.com/office/drawing/2014/main" id="{64517257-7869-3A46-BAB9-1EBCF11066F4}"/>
              </a:ext>
            </a:extLst>
          </p:cNvPr>
          <p:cNvPicPr>
            <a:picLocks noChangeAspect="1"/>
          </p:cNvPicPr>
          <p:nvPr/>
        </p:nvPicPr>
        <p:blipFill>
          <a:blip r:embed="rId4"/>
          <a:stretch>
            <a:fillRect/>
          </a:stretch>
        </p:blipFill>
        <p:spPr>
          <a:xfrm>
            <a:off x="6472761" y="6221067"/>
            <a:ext cx="1185514" cy="412954"/>
          </a:xfrm>
          <a:prstGeom prst="rect">
            <a:avLst/>
          </a:prstGeom>
        </p:spPr>
      </p:pic>
      <p:pic>
        <p:nvPicPr>
          <p:cNvPr id="6" name="Picture 6" descr="Logo, icon&#10;&#10;Description automatically generated">
            <a:extLst>
              <a:ext uri="{FF2B5EF4-FFF2-40B4-BE49-F238E27FC236}">
                <a16:creationId xmlns:a16="http://schemas.microsoft.com/office/drawing/2014/main" id="{C78BEE6B-8B67-4E5D-97AD-6E40383F6A71}"/>
              </a:ext>
            </a:extLst>
          </p:cNvPr>
          <p:cNvPicPr>
            <a:picLocks noChangeAspect="1"/>
          </p:cNvPicPr>
          <p:nvPr/>
        </p:nvPicPr>
        <p:blipFill>
          <a:blip r:embed="rId5"/>
          <a:stretch>
            <a:fillRect/>
          </a:stretch>
        </p:blipFill>
        <p:spPr>
          <a:xfrm>
            <a:off x="1188720" y="1995442"/>
            <a:ext cx="3004457" cy="3995967"/>
          </a:xfrm>
          <a:prstGeom prst="rect">
            <a:avLst/>
          </a:prstGeom>
        </p:spPr>
      </p:pic>
      <p:pic>
        <p:nvPicPr>
          <p:cNvPr id="4" name="Picture 3">
            <a:extLst>
              <a:ext uri="{FF2B5EF4-FFF2-40B4-BE49-F238E27FC236}">
                <a16:creationId xmlns:a16="http://schemas.microsoft.com/office/drawing/2014/main" id="{683F9CE5-C4BC-1544-93A4-E905D8D7A81E}"/>
              </a:ext>
            </a:extLst>
          </p:cNvPr>
          <p:cNvPicPr>
            <a:picLocks noChangeAspect="1"/>
          </p:cNvPicPr>
          <p:nvPr/>
        </p:nvPicPr>
        <p:blipFill>
          <a:blip r:embed="rId6"/>
          <a:stretch>
            <a:fillRect/>
          </a:stretch>
        </p:blipFill>
        <p:spPr>
          <a:xfrm>
            <a:off x="4672920" y="6218560"/>
            <a:ext cx="1391283" cy="511202"/>
          </a:xfrm>
          <a:prstGeom prst="rect">
            <a:avLst/>
          </a:prstGeom>
        </p:spPr>
      </p:pic>
      <p:sp>
        <p:nvSpPr>
          <p:cNvPr id="5" name="TextBox 9">
            <a:extLst>
              <a:ext uri="{FF2B5EF4-FFF2-40B4-BE49-F238E27FC236}">
                <a16:creationId xmlns:a16="http://schemas.microsoft.com/office/drawing/2014/main" id="{7A784DB1-8D75-CC82-373E-BE06CCF9E2D5}"/>
              </a:ext>
            </a:extLst>
          </p:cNvPr>
          <p:cNvSpPr txBox="1"/>
          <p:nvPr/>
        </p:nvSpPr>
        <p:spPr>
          <a:xfrm>
            <a:off x="-306327" y="6480133"/>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409977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284828BC-1B89-AF47-932A-1168B5081578}"/>
              </a:ext>
            </a:extLst>
          </p:cNvPr>
          <p:cNvSpPr/>
          <p:nvPr/>
        </p:nvSpPr>
        <p:spPr>
          <a:xfrm rot="5400000">
            <a:off x="3834078" y="-3834076"/>
            <a:ext cx="1493312" cy="9161465"/>
          </a:xfrm>
          <a:prstGeom prst="rect">
            <a:avLst/>
          </a:prstGeom>
          <a:solidFill>
            <a:srgbClr val="000000">
              <a:alpha val="4706"/>
            </a:srgbClr>
          </a:solidFill>
        </p:spPr>
        <p:txBody>
          <a:bodyPr/>
          <a:lstStyle/>
          <a:p>
            <a:endParaRPr lang="en-US" dirty="0"/>
          </a:p>
        </p:txBody>
      </p:sp>
      <p:sp>
        <p:nvSpPr>
          <p:cNvPr id="27652" name="TextBox 3">
            <a:extLst>
              <a:ext uri="{FF2B5EF4-FFF2-40B4-BE49-F238E27FC236}">
                <a16:creationId xmlns:a16="http://schemas.microsoft.com/office/drawing/2014/main" id="{55934B92-7E10-7141-A45E-30C6E596FC65}"/>
              </a:ext>
            </a:extLst>
          </p:cNvPr>
          <p:cNvSpPr txBox="1">
            <a:spLocks noChangeArrowheads="1"/>
          </p:cNvSpPr>
          <p:nvPr/>
        </p:nvSpPr>
        <p:spPr bwMode="auto">
          <a:xfrm>
            <a:off x="1106064" y="523817"/>
            <a:ext cx="6949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Available Biologic Agents for RA</a:t>
            </a:r>
          </a:p>
        </p:txBody>
      </p:sp>
      <p:sp>
        <p:nvSpPr>
          <p:cNvPr id="27653" name="TextBox 4">
            <a:extLst>
              <a:ext uri="{FF2B5EF4-FFF2-40B4-BE49-F238E27FC236}">
                <a16:creationId xmlns:a16="http://schemas.microsoft.com/office/drawing/2014/main" id="{80633DDA-389E-2D44-BB3D-1BB56EC8B8FE}"/>
              </a:ext>
            </a:extLst>
          </p:cNvPr>
          <p:cNvSpPr txBox="1">
            <a:spLocks noChangeArrowheads="1"/>
          </p:cNvSpPr>
          <p:nvPr/>
        </p:nvSpPr>
        <p:spPr bwMode="auto">
          <a:xfrm>
            <a:off x="919163" y="1401763"/>
            <a:ext cx="7519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sz="1800" b="1" dirty="0"/>
          </a:p>
          <a:p>
            <a:r>
              <a:rPr lang="en-US" altLang="en-US" sz="1800" b="1" dirty="0">
                <a:latin typeface="Open Sans" panose="020B0606030504020204" pitchFamily="34" charset="0"/>
                <a:ea typeface="Open Sans" panose="020B0606030504020204" pitchFamily="34" charset="0"/>
                <a:cs typeface="Open Sans" panose="020B0606030504020204" pitchFamily="34" charset="0"/>
              </a:rPr>
              <a:t>KINASE INHIBITORS</a:t>
            </a:r>
          </a:p>
          <a:p>
            <a:endParaRPr lang="en-US" altLang="en-US" sz="1800" b="1" dirty="0"/>
          </a:p>
          <a:p>
            <a:endParaRPr lang="en-US" altLang="en-US" sz="1800" dirty="0"/>
          </a:p>
        </p:txBody>
      </p:sp>
      <p:pic>
        <p:nvPicPr>
          <p:cNvPr id="27654" name="Picture 6" descr="jak2.jpg">
            <a:extLst>
              <a:ext uri="{FF2B5EF4-FFF2-40B4-BE49-F238E27FC236}">
                <a16:creationId xmlns:a16="http://schemas.microsoft.com/office/drawing/2014/main" id="{19EF0275-5646-8B49-89BD-DA5C32200D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1493312"/>
            <a:ext cx="4325938" cy="53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2EA39A1-D929-4346-AF01-5DB3520CBD68}"/>
              </a:ext>
            </a:extLst>
          </p:cNvPr>
          <p:cNvSpPr/>
          <p:nvPr/>
        </p:nvSpPr>
        <p:spPr>
          <a:xfrm rot="5400000">
            <a:off x="3793330" y="-3793331"/>
            <a:ext cx="1557338" cy="9144001"/>
          </a:xfrm>
          <a:prstGeom prst="rect">
            <a:avLst/>
          </a:prstGeom>
          <a:solidFill>
            <a:srgbClr val="000000">
              <a:alpha val="4706"/>
            </a:srgbClr>
          </a:solidFill>
        </p:spPr>
        <p:txBody>
          <a:bodyPr/>
          <a:lstStyle/>
          <a:p>
            <a:endParaRPr lang="en-US" dirty="0"/>
          </a:p>
        </p:txBody>
      </p:sp>
      <p:sp>
        <p:nvSpPr>
          <p:cNvPr id="28676" name="TextBox 3">
            <a:extLst>
              <a:ext uri="{FF2B5EF4-FFF2-40B4-BE49-F238E27FC236}">
                <a16:creationId xmlns:a16="http://schemas.microsoft.com/office/drawing/2014/main" id="{76389C6E-C35B-AF4B-A85B-FF6D4E9C4626}"/>
              </a:ext>
            </a:extLst>
          </p:cNvPr>
          <p:cNvSpPr txBox="1">
            <a:spLocks noChangeArrowheads="1"/>
          </p:cNvSpPr>
          <p:nvPr/>
        </p:nvSpPr>
        <p:spPr bwMode="auto">
          <a:xfrm>
            <a:off x="1235188" y="435744"/>
            <a:ext cx="66736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b="1" dirty="0">
                <a:latin typeface="Open Sans" panose="020B0606030504020204" pitchFamily="34" charset="0"/>
                <a:ea typeface="Open Sans" panose="020B0606030504020204" pitchFamily="34" charset="0"/>
                <a:cs typeface="Open Sans" panose="020B0606030504020204" pitchFamily="34" charset="0"/>
              </a:rPr>
              <a:t>Available Biologic Agents for RA</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Summary of Mechanisms</a:t>
            </a:r>
          </a:p>
        </p:txBody>
      </p:sp>
      <p:sp>
        <p:nvSpPr>
          <p:cNvPr id="28677" name="TextBox 4">
            <a:extLst>
              <a:ext uri="{FF2B5EF4-FFF2-40B4-BE49-F238E27FC236}">
                <a16:creationId xmlns:a16="http://schemas.microsoft.com/office/drawing/2014/main" id="{6D06F225-9FFE-0D45-947B-DCCF9D29BE4D}"/>
              </a:ext>
            </a:extLst>
          </p:cNvPr>
          <p:cNvSpPr txBox="1">
            <a:spLocks noChangeArrowheads="1"/>
          </p:cNvSpPr>
          <p:nvPr/>
        </p:nvSpPr>
        <p:spPr bwMode="auto">
          <a:xfrm>
            <a:off x="963613" y="1401763"/>
            <a:ext cx="7519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sz="1800" b="1"/>
          </a:p>
          <a:p>
            <a:endParaRPr lang="en-US" altLang="en-US" sz="1800" b="1"/>
          </a:p>
        </p:txBody>
      </p:sp>
      <p:pic>
        <p:nvPicPr>
          <p:cNvPr id="28678" name="Picture 6" descr="biologics.png">
            <a:extLst>
              <a:ext uri="{FF2B5EF4-FFF2-40B4-BE49-F238E27FC236}">
                <a16:creationId xmlns:a16="http://schemas.microsoft.com/office/drawing/2014/main" id="{A509B93D-CD3E-A340-A93C-9CBB9B284F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1741488"/>
            <a:ext cx="65024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9">
            <a:extLst>
              <a:ext uri="{FF2B5EF4-FFF2-40B4-BE49-F238E27FC236}">
                <a16:creationId xmlns:a16="http://schemas.microsoft.com/office/drawing/2014/main" id="{7F463814-49B0-2A4B-062F-AF243D31BE01}"/>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Box 3">
            <a:extLst>
              <a:ext uri="{FF2B5EF4-FFF2-40B4-BE49-F238E27FC236}">
                <a16:creationId xmlns:a16="http://schemas.microsoft.com/office/drawing/2014/main" id="{A1E413AC-827A-6C4F-8708-B07CDE10C1F8}"/>
              </a:ext>
            </a:extLst>
          </p:cNvPr>
          <p:cNvSpPr txBox="1">
            <a:spLocks noChangeArrowheads="1"/>
          </p:cNvSpPr>
          <p:nvPr/>
        </p:nvSpPr>
        <p:spPr bwMode="auto">
          <a:xfrm>
            <a:off x="1132255" y="182366"/>
            <a:ext cx="66736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b="1" dirty="0">
                <a:latin typeface="Open Sans" panose="020B0606030504020204" pitchFamily="34" charset="0"/>
                <a:ea typeface="Open Sans" panose="020B0606030504020204" pitchFamily="34" charset="0"/>
                <a:cs typeface="Open Sans" panose="020B0606030504020204" pitchFamily="34" charset="0"/>
              </a:rPr>
              <a:t>Available Biologic Agents for RA</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Summary</a:t>
            </a:r>
          </a:p>
          <a:p>
            <a:endParaRPr lang="en-US" altLang="en-US" sz="2000" dirty="0"/>
          </a:p>
        </p:txBody>
      </p:sp>
      <p:sp>
        <p:nvSpPr>
          <p:cNvPr id="29701" name="TextBox 4">
            <a:extLst>
              <a:ext uri="{FF2B5EF4-FFF2-40B4-BE49-F238E27FC236}">
                <a16:creationId xmlns:a16="http://schemas.microsoft.com/office/drawing/2014/main" id="{7A172F9F-4363-BC4E-B828-42FAE87E2ACB}"/>
              </a:ext>
            </a:extLst>
          </p:cNvPr>
          <p:cNvSpPr txBox="1">
            <a:spLocks noChangeArrowheads="1"/>
          </p:cNvSpPr>
          <p:nvPr/>
        </p:nvSpPr>
        <p:spPr bwMode="auto">
          <a:xfrm>
            <a:off x="429418" y="1225689"/>
            <a:ext cx="828516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b="1" dirty="0"/>
              <a:t>		</a:t>
            </a:r>
            <a:r>
              <a:rPr lang="en-US" altLang="en-US" sz="1800" b="1" u="sng" dirty="0"/>
              <a:t>Trade		Class	Administration	Frequency</a:t>
            </a:r>
          </a:p>
          <a:p>
            <a:r>
              <a:rPr lang="en-US" altLang="en-US" sz="1800" b="1" dirty="0"/>
              <a:t>Etanercept	Enbrel		</a:t>
            </a:r>
            <a:r>
              <a:rPr lang="en-US" altLang="en-US" sz="1800" b="1" dirty="0" err="1"/>
              <a:t>TNFi</a:t>
            </a:r>
            <a:r>
              <a:rPr lang="en-US" altLang="en-US" sz="1800" b="1" dirty="0"/>
              <a:t>	SQ		weekly</a:t>
            </a:r>
          </a:p>
          <a:p>
            <a:r>
              <a:rPr lang="en-US" altLang="en-US" sz="1800" b="1" dirty="0"/>
              <a:t>Adalimumab	Humira		</a:t>
            </a:r>
            <a:r>
              <a:rPr lang="en-US" altLang="en-US" sz="1800" b="1" dirty="0" err="1"/>
              <a:t>TNFi</a:t>
            </a:r>
            <a:r>
              <a:rPr lang="en-US" altLang="en-US" sz="1800" b="1" dirty="0"/>
              <a:t>	SQ		Q 14 d</a:t>
            </a:r>
          </a:p>
          <a:p>
            <a:r>
              <a:rPr lang="en-US" altLang="en-US" sz="1800" b="1" dirty="0"/>
              <a:t>Golimumab	Simponi		</a:t>
            </a:r>
            <a:r>
              <a:rPr lang="en-US" altLang="en-US" sz="1800" b="1" dirty="0" err="1"/>
              <a:t>TNFi</a:t>
            </a:r>
            <a:r>
              <a:rPr lang="en-US" altLang="en-US" sz="1800" b="1" dirty="0"/>
              <a:t>	SQ		monthly</a:t>
            </a:r>
          </a:p>
          <a:p>
            <a:r>
              <a:rPr lang="en-US" altLang="en-US" sz="1800" b="1" dirty="0"/>
              <a:t>Certolizumab	Cimzia		</a:t>
            </a:r>
            <a:r>
              <a:rPr lang="en-US" altLang="en-US" sz="1800" b="1" dirty="0" err="1"/>
              <a:t>TNFi</a:t>
            </a:r>
            <a:r>
              <a:rPr lang="en-US" altLang="en-US" sz="1800" b="1" dirty="0"/>
              <a:t>	SQ		monthly</a:t>
            </a:r>
          </a:p>
          <a:p>
            <a:r>
              <a:rPr lang="en-US" altLang="en-US" sz="1800" b="1" dirty="0"/>
              <a:t>Infliximab	Remicade	</a:t>
            </a:r>
            <a:r>
              <a:rPr lang="en-US" altLang="en-US" sz="1800" b="1" dirty="0" err="1"/>
              <a:t>TNFi</a:t>
            </a:r>
            <a:r>
              <a:rPr lang="en-US" altLang="en-US" sz="1800" b="1" dirty="0"/>
              <a:t>	IV		Q 4-8 weeks	</a:t>
            </a:r>
          </a:p>
          <a:p>
            <a:endParaRPr lang="en-US" altLang="en-US" sz="1800" b="1" dirty="0"/>
          </a:p>
          <a:p>
            <a:r>
              <a:rPr lang="en-US" altLang="en-US" sz="1800" b="1" dirty="0"/>
              <a:t>Tocilizumab	Actemra		IL-6i	SQ/IV		weekly/monthly</a:t>
            </a:r>
          </a:p>
          <a:p>
            <a:r>
              <a:rPr lang="en-US" altLang="en-US" sz="1800" b="1" dirty="0" err="1"/>
              <a:t>Sarilumab</a:t>
            </a:r>
            <a:r>
              <a:rPr lang="en-US" altLang="en-US" sz="1800" b="1" dirty="0"/>
              <a:t>	</a:t>
            </a:r>
            <a:r>
              <a:rPr lang="en-US" altLang="en-US" sz="1800" b="1" dirty="0" err="1"/>
              <a:t>Kevzara</a:t>
            </a:r>
            <a:r>
              <a:rPr lang="en-US" altLang="en-US" sz="1800" b="1" dirty="0"/>
              <a:t>		IL-6i	SQ/IV</a:t>
            </a:r>
          </a:p>
          <a:p>
            <a:endParaRPr lang="en-US" altLang="en-US" sz="1800" b="1" dirty="0"/>
          </a:p>
          <a:p>
            <a:r>
              <a:rPr lang="en-US" altLang="en-US" sz="1800" b="1" dirty="0"/>
              <a:t>Abatacept	Orencia		</a:t>
            </a:r>
            <a:r>
              <a:rPr lang="en-US" altLang="en-US" sz="1800" b="1" dirty="0" err="1"/>
              <a:t>Costim</a:t>
            </a:r>
            <a:r>
              <a:rPr lang="en-US" altLang="en-US" sz="1800" b="1" dirty="0"/>
              <a:t>	SQ/IV		weekly/monthly</a:t>
            </a:r>
          </a:p>
          <a:p>
            <a:r>
              <a:rPr lang="en-US" altLang="en-US" sz="1800" b="1" dirty="0"/>
              <a:t>                                                     	blocker</a:t>
            </a:r>
          </a:p>
          <a:p>
            <a:r>
              <a:rPr lang="en-US" altLang="en-US" sz="1800" b="1" dirty="0"/>
              <a:t>Rituximab	Rituxan		antiCD20	IV		2 IV Q 6 months</a:t>
            </a:r>
          </a:p>
          <a:p>
            <a:r>
              <a:rPr lang="en-US" altLang="en-US" sz="1800" b="1" dirty="0"/>
              <a:t>				(B cell)</a:t>
            </a:r>
          </a:p>
          <a:p>
            <a:r>
              <a:rPr lang="en-US" altLang="en-US" sz="1800" b="1" dirty="0"/>
              <a:t>Tofacitinib	Xeljanz		</a:t>
            </a:r>
            <a:r>
              <a:rPr lang="en-US" altLang="en-US" sz="1800" b="1" dirty="0" err="1"/>
              <a:t>JAKi</a:t>
            </a:r>
            <a:r>
              <a:rPr lang="en-US" altLang="en-US" sz="1800" b="1" dirty="0"/>
              <a:t>	PO		daily</a:t>
            </a:r>
          </a:p>
          <a:p>
            <a:r>
              <a:rPr lang="en-US" altLang="en-US" sz="1800" b="1" dirty="0" err="1"/>
              <a:t>Baricitinib</a:t>
            </a:r>
            <a:r>
              <a:rPr lang="en-US" altLang="en-US" sz="1800" b="1" dirty="0"/>
              <a:t>	</a:t>
            </a:r>
            <a:r>
              <a:rPr lang="en-US" altLang="en-US" sz="1800" b="1" dirty="0" err="1"/>
              <a:t>Olumient</a:t>
            </a:r>
            <a:r>
              <a:rPr lang="en-US" altLang="en-US" sz="1800" b="1" dirty="0"/>
              <a:t>		</a:t>
            </a:r>
            <a:r>
              <a:rPr lang="en-US" altLang="en-US" sz="1800" b="1" dirty="0" err="1"/>
              <a:t>JAKi</a:t>
            </a:r>
            <a:r>
              <a:rPr lang="en-US" altLang="en-US" sz="1800" b="1" dirty="0"/>
              <a:t>	PO		daily</a:t>
            </a:r>
          </a:p>
          <a:p>
            <a:r>
              <a:rPr lang="en-US" altLang="en-US" sz="1800" b="1" dirty="0"/>
              <a:t>Upadacitinib	</a:t>
            </a:r>
            <a:r>
              <a:rPr lang="en-US" altLang="en-US" sz="1800" b="1" dirty="0" err="1"/>
              <a:t>Rinvoq</a:t>
            </a:r>
            <a:r>
              <a:rPr lang="en-US" altLang="en-US" sz="1800" b="1" dirty="0"/>
              <a:t>		</a:t>
            </a:r>
            <a:r>
              <a:rPr lang="en-US" altLang="en-US" sz="1800" b="1" dirty="0" err="1"/>
              <a:t>JAKi</a:t>
            </a:r>
            <a:r>
              <a:rPr lang="en-US" altLang="en-US" sz="1800" b="1" dirty="0"/>
              <a:t>	PO		daily</a:t>
            </a:r>
          </a:p>
          <a:p>
            <a:r>
              <a:rPr lang="en-US" altLang="en-US" sz="1800" b="1" dirty="0"/>
              <a:t>		</a:t>
            </a:r>
          </a:p>
          <a:p>
            <a:endParaRPr lang="en-US" altLang="en-US" sz="1800" b="1" dirty="0"/>
          </a:p>
        </p:txBody>
      </p:sp>
      <p:sp>
        <p:nvSpPr>
          <p:cNvPr id="2" name="TextBox 9">
            <a:extLst>
              <a:ext uri="{FF2B5EF4-FFF2-40B4-BE49-F238E27FC236}">
                <a16:creationId xmlns:a16="http://schemas.microsoft.com/office/drawing/2014/main" id="{5C12D253-F25C-8A7D-6ECA-C94559FA64D4}"/>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Box 4">
            <a:extLst>
              <a:ext uri="{FF2B5EF4-FFF2-40B4-BE49-F238E27FC236}">
                <a16:creationId xmlns:a16="http://schemas.microsoft.com/office/drawing/2014/main" id="{F767BC37-E4E7-6949-A44B-CF827369C8B1}"/>
              </a:ext>
            </a:extLst>
          </p:cNvPr>
          <p:cNvSpPr txBox="1">
            <a:spLocks noChangeArrowheads="1"/>
          </p:cNvSpPr>
          <p:nvPr/>
        </p:nvSpPr>
        <p:spPr bwMode="auto">
          <a:xfrm>
            <a:off x="963613" y="1401763"/>
            <a:ext cx="75199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sz="1800" b="1"/>
          </a:p>
          <a:p>
            <a:endParaRPr lang="en-US" altLang="en-US" sz="1800" b="1"/>
          </a:p>
        </p:txBody>
      </p:sp>
      <p:sp>
        <p:nvSpPr>
          <p:cNvPr id="30725" name="TextBox 7">
            <a:extLst>
              <a:ext uri="{FF2B5EF4-FFF2-40B4-BE49-F238E27FC236}">
                <a16:creationId xmlns:a16="http://schemas.microsoft.com/office/drawing/2014/main" id="{23EDC2D3-53A5-FC49-A9B5-4F64EF0A96C7}"/>
              </a:ext>
            </a:extLst>
          </p:cNvPr>
          <p:cNvSpPr txBox="1">
            <a:spLocks noChangeArrowheads="1"/>
          </p:cNvSpPr>
          <p:nvPr/>
        </p:nvSpPr>
        <p:spPr bwMode="auto">
          <a:xfrm>
            <a:off x="1536700" y="432018"/>
            <a:ext cx="58388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Indications for Targeted Therapy in RA</a:t>
            </a:r>
          </a:p>
          <a:p>
            <a:endParaRPr lang="en-US" altLang="en-US" sz="2000" dirty="0"/>
          </a:p>
          <a:p>
            <a:endParaRPr lang="en-US" altLang="en-US" sz="2000" dirty="0"/>
          </a:p>
        </p:txBody>
      </p:sp>
      <p:sp>
        <p:nvSpPr>
          <p:cNvPr id="30726" name="TextBox 8">
            <a:extLst>
              <a:ext uri="{FF2B5EF4-FFF2-40B4-BE49-F238E27FC236}">
                <a16:creationId xmlns:a16="http://schemas.microsoft.com/office/drawing/2014/main" id="{ECF5E6E1-9B08-D84C-AFFC-26C63EA2B3BC}"/>
              </a:ext>
            </a:extLst>
          </p:cNvPr>
          <p:cNvSpPr txBox="1">
            <a:spLocks noChangeArrowheads="1"/>
          </p:cNvSpPr>
          <p:nvPr/>
        </p:nvSpPr>
        <p:spPr bwMode="auto">
          <a:xfrm>
            <a:off x="1284288" y="2247900"/>
            <a:ext cx="59848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latin typeface="Open Sans" panose="020B0606030504020204" pitchFamily="34" charset="0"/>
                <a:ea typeface="Open Sans" panose="020B0606030504020204" pitchFamily="34" charset="0"/>
                <a:cs typeface="Open Sans" panose="020B0606030504020204" pitchFamily="34" charset="0"/>
              </a:rPr>
              <a:t>Inadequate response to conventional DMARD therapy</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Contraindications to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cDMARD</a:t>
            </a:r>
            <a:r>
              <a:rPr lang="en-US" altLang="en-US" sz="1800" dirty="0">
                <a:latin typeface="Open Sans" panose="020B0606030504020204" pitchFamily="34" charset="0"/>
                <a:ea typeface="Open Sans" panose="020B0606030504020204" pitchFamily="34" charset="0"/>
                <a:cs typeface="Open Sans" panose="020B0606030504020204" pitchFamily="34" charset="0"/>
              </a:rPr>
              <a:t> therapy</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Ongoing corticosteroid requirement (either daily or frequent use for flares)</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Erosive disease or progression on imaging</a:t>
            </a:r>
          </a:p>
        </p:txBody>
      </p:sp>
      <p:sp>
        <p:nvSpPr>
          <p:cNvPr id="6" name="AutoShape 2">
            <a:extLst>
              <a:ext uri="{FF2B5EF4-FFF2-40B4-BE49-F238E27FC236}">
                <a16:creationId xmlns:a16="http://schemas.microsoft.com/office/drawing/2014/main" id="{747B696C-56DD-9F4B-B65B-0EB69C51FEC5}"/>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3" name="TextBox 9">
            <a:extLst>
              <a:ext uri="{FF2B5EF4-FFF2-40B4-BE49-F238E27FC236}">
                <a16:creationId xmlns:a16="http://schemas.microsoft.com/office/drawing/2014/main" id="{3E8E9F9F-A510-D20B-C5A9-CEAC4CB63CDC}"/>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Box 3">
            <a:extLst>
              <a:ext uri="{FF2B5EF4-FFF2-40B4-BE49-F238E27FC236}">
                <a16:creationId xmlns:a16="http://schemas.microsoft.com/office/drawing/2014/main" id="{92C88BC9-D4C0-4343-9753-3A7D0735E31A}"/>
              </a:ext>
            </a:extLst>
          </p:cNvPr>
          <p:cNvSpPr txBox="1">
            <a:spLocks noChangeArrowheads="1"/>
          </p:cNvSpPr>
          <p:nvPr/>
        </p:nvSpPr>
        <p:spPr bwMode="auto">
          <a:xfrm>
            <a:off x="1050925" y="466725"/>
            <a:ext cx="738663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ACR and EULAR Guidelines </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for Use of Biologics</a:t>
            </a:r>
          </a:p>
          <a:p>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Both recommend anti TNF therapy as first line agents but recognize that the data supports equivalent efficacy for other biologics</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More long-term data exists for TNF inhibitors than for other agents</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Most insurances will not approve use of other </a:t>
            </a:r>
            <a:r>
              <a:rPr lang="en-US" altLang="en-US" sz="2000" dirty="0" err="1">
                <a:latin typeface="Open Sans" panose="020B0606030504020204" pitchFamily="34" charset="0"/>
                <a:ea typeface="Open Sans" panose="020B0606030504020204" pitchFamily="34" charset="0"/>
                <a:cs typeface="Open Sans" panose="020B0606030504020204" pitchFamily="34" charset="0"/>
              </a:rPr>
              <a:t>bDMARDs</a:t>
            </a:r>
            <a:r>
              <a:rPr lang="en-US" altLang="en-US" sz="2000" dirty="0">
                <a:latin typeface="Open Sans" panose="020B0606030504020204" pitchFamily="34" charset="0"/>
                <a:ea typeface="Open Sans" panose="020B0606030504020204" pitchFamily="34" charset="0"/>
                <a:cs typeface="Open Sans" panose="020B0606030504020204" pitchFamily="34" charset="0"/>
              </a:rPr>
              <a:t> until anti TNF therapy has been tried</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IHS has either etanercept or adalimumab on formulary</a:t>
            </a:r>
          </a:p>
          <a:p>
            <a:endParaRPr lang="en-US" altLang="en-US" sz="2000" dirty="0"/>
          </a:p>
          <a:p>
            <a:endParaRPr lang="en-US" altLang="en-US" sz="2000" dirty="0"/>
          </a:p>
          <a:p>
            <a:endParaRPr lang="en-US" altLang="en-US" sz="2000" dirty="0"/>
          </a:p>
        </p:txBody>
      </p:sp>
      <p:sp>
        <p:nvSpPr>
          <p:cNvPr id="4" name="AutoShape 2">
            <a:extLst>
              <a:ext uri="{FF2B5EF4-FFF2-40B4-BE49-F238E27FC236}">
                <a16:creationId xmlns:a16="http://schemas.microsoft.com/office/drawing/2014/main" id="{42A87043-44D9-9A4D-9FD8-348CDF2EA4AB}"/>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3" name="TextBox 9">
            <a:extLst>
              <a:ext uri="{FF2B5EF4-FFF2-40B4-BE49-F238E27FC236}">
                <a16:creationId xmlns:a16="http://schemas.microsoft.com/office/drawing/2014/main" id="{BABF0B20-B405-965A-1081-57A7C17266A9}"/>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Box 4">
            <a:extLst>
              <a:ext uri="{FF2B5EF4-FFF2-40B4-BE49-F238E27FC236}">
                <a16:creationId xmlns:a16="http://schemas.microsoft.com/office/drawing/2014/main" id="{4117CE8C-E9EB-5B45-9F33-478C8324AC24}"/>
              </a:ext>
            </a:extLst>
          </p:cNvPr>
          <p:cNvSpPr txBox="1">
            <a:spLocks noChangeArrowheads="1"/>
          </p:cNvSpPr>
          <p:nvPr/>
        </p:nvSpPr>
        <p:spPr bwMode="auto">
          <a:xfrm>
            <a:off x="935038" y="642938"/>
            <a:ext cx="74009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ACR and EULAR Guidelines </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for Use of Biologics</a:t>
            </a:r>
          </a:p>
          <a:p>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Inadequate response to initial TNF:</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second anti-TNF </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a:t>
            </a:r>
            <a:r>
              <a:rPr lang="en-US" altLang="en-US" sz="2000" b="1" dirty="0">
                <a:latin typeface="Open Sans" panose="020B0606030504020204" pitchFamily="34" charset="0"/>
                <a:ea typeface="Open Sans" panose="020B0606030504020204" pitchFamily="34" charset="0"/>
                <a:cs typeface="Open Sans" panose="020B0606030504020204" pitchFamily="34" charset="0"/>
              </a:rPr>
              <a:t>OR</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alternative biologic agent (tocilizumab or abatacept) </a:t>
            </a:r>
            <a:r>
              <a:rPr lang="en-US" altLang="en-US" sz="2000" b="1" dirty="0">
                <a:latin typeface="Open Sans" panose="020B0606030504020204" pitchFamily="34" charset="0"/>
                <a:ea typeface="Open Sans" panose="020B0606030504020204" pitchFamily="34" charset="0"/>
                <a:cs typeface="Open Sans" panose="020B0606030504020204" pitchFamily="34" charset="0"/>
              </a:rPr>
              <a:t>OR</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tofacitinib</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In studies, the efficacies of the above treatment options are equivalent</a:t>
            </a:r>
          </a:p>
          <a:p>
            <a:pPr algn="ctr"/>
            <a:endParaRPr lang="en-US" altLang="en-US" sz="2000" b="1" dirty="0"/>
          </a:p>
          <a:p>
            <a:pPr algn="ctr"/>
            <a:endParaRPr lang="en-US" altLang="en-US" sz="2000" b="1" dirty="0"/>
          </a:p>
        </p:txBody>
      </p:sp>
      <p:sp>
        <p:nvSpPr>
          <p:cNvPr id="4" name="AutoShape 2">
            <a:extLst>
              <a:ext uri="{FF2B5EF4-FFF2-40B4-BE49-F238E27FC236}">
                <a16:creationId xmlns:a16="http://schemas.microsoft.com/office/drawing/2014/main" id="{025A13AE-828B-CF4B-9066-E7CCC3F2D2F5}"/>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3" name="TextBox 9">
            <a:extLst>
              <a:ext uri="{FF2B5EF4-FFF2-40B4-BE49-F238E27FC236}">
                <a16:creationId xmlns:a16="http://schemas.microsoft.com/office/drawing/2014/main" id="{F84FE472-B88B-4BE6-E73B-B01CC392E628}"/>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Box 4">
            <a:extLst>
              <a:ext uri="{FF2B5EF4-FFF2-40B4-BE49-F238E27FC236}">
                <a16:creationId xmlns:a16="http://schemas.microsoft.com/office/drawing/2014/main" id="{E7CE4851-BAB7-5C4E-9B99-F6AD82DF2DCD}"/>
              </a:ext>
            </a:extLst>
          </p:cNvPr>
          <p:cNvSpPr txBox="1">
            <a:spLocks noChangeArrowheads="1"/>
          </p:cNvSpPr>
          <p:nvPr/>
        </p:nvSpPr>
        <p:spPr bwMode="auto">
          <a:xfrm>
            <a:off x="904875" y="393700"/>
            <a:ext cx="740092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ACR and EULAR Guidelines </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for Use of Biologics</a:t>
            </a:r>
          </a:p>
          <a:p>
            <a:pPr algn="ct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pPr algn="ct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When to consider a biologic OTHER THAN a TNF inhibitor as a first line agent</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recent lymphoma history</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h/o demyelinating disease</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LTBI with contra-indications to treatment</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class III/IV CHF</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dirty="0">
                <a:latin typeface="Open Sans" panose="020B0606030504020204" pitchFamily="34" charset="0"/>
                <a:ea typeface="Open Sans" panose="020B0606030504020204" pitchFamily="34" charset="0"/>
                <a:cs typeface="Open Sans" panose="020B0606030504020204" pitchFamily="34" charset="0"/>
              </a:rPr>
              <a:t>	- co-existent lupus or lupus-like illness (”</a:t>
            </a:r>
            <a:r>
              <a:rPr lang="en-US" altLang="en-US" sz="2000" dirty="0" err="1">
                <a:latin typeface="Open Sans" panose="020B0606030504020204" pitchFamily="34" charset="0"/>
                <a:ea typeface="Open Sans" panose="020B0606030504020204" pitchFamily="34" charset="0"/>
                <a:cs typeface="Open Sans" panose="020B0606030504020204" pitchFamily="34" charset="0"/>
              </a:rPr>
              <a:t>Rhupus</a:t>
            </a:r>
            <a:r>
              <a:rPr lang="en-US" altLang="en-US"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4" name="AutoShape 2">
            <a:extLst>
              <a:ext uri="{FF2B5EF4-FFF2-40B4-BE49-F238E27FC236}">
                <a16:creationId xmlns:a16="http://schemas.microsoft.com/office/drawing/2014/main" id="{801B3800-B9E5-4A46-9F4F-F98530FDEB9C}"/>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3" name="TextBox 9">
            <a:extLst>
              <a:ext uri="{FF2B5EF4-FFF2-40B4-BE49-F238E27FC236}">
                <a16:creationId xmlns:a16="http://schemas.microsoft.com/office/drawing/2014/main" id="{4BED2EA7-82C2-0F85-71B5-AD747AF301E0}"/>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AD9F9CD4-5A05-3543-B6E5-B626F8234C5B}"/>
              </a:ext>
            </a:extLst>
          </p:cNvPr>
          <p:cNvSpPr/>
          <p:nvPr/>
        </p:nvSpPr>
        <p:spPr>
          <a:xfrm rot="5400000">
            <a:off x="3680620" y="-3680620"/>
            <a:ext cx="1800225" cy="9161465"/>
          </a:xfrm>
          <a:prstGeom prst="rect">
            <a:avLst/>
          </a:prstGeom>
          <a:solidFill>
            <a:srgbClr val="000000">
              <a:alpha val="4706"/>
            </a:srgbClr>
          </a:solidFill>
        </p:spPr>
        <p:txBody>
          <a:bodyPr/>
          <a:lstStyle/>
          <a:p>
            <a:endParaRPr lang="en-US" dirty="0"/>
          </a:p>
        </p:txBody>
      </p:sp>
      <p:sp>
        <p:nvSpPr>
          <p:cNvPr id="35844" name="TextBox 4">
            <a:extLst>
              <a:ext uri="{FF2B5EF4-FFF2-40B4-BE49-F238E27FC236}">
                <a16:creationId xmlns:a16="http://schemas.microsoft.com/office/drawing/2014/main" id="{D4D82921-856F-F545-B553-545F7E13A171}"/>
              </a:ext>
            </a:extLst>
          </p:cNvPr>
          <p:cNvSpPr txBox="1">
            <a:spLocks noChangeArrowheads="1"/>
          </p:cNvSpPr>
          <p:nvPr/>
        </p:nvSpPr>
        <p:spPr bwMode="auto">
          <a:xfrm>
            <a:off x="871537" y="667415"/>
            <a:ext cx="7400925"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Pros/cons of Individual Agents </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Other Than Anti TNF</a:t>
            </a:r>
          </a:p>
          <a:p>
            <a:pPr algn="ct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Abatacept</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PRO</a:t>
            </a:r>
            <a:r>
              <a:rPr lang="en-US" altLang="en-US" sz="2000" dirty="0">
                <a:latin typeface="Open Sans" panose="020B0606030504020204" pitchFamily="34" charset="0"/>
                <a:ea typeface="Open Sans" panose="020B0606030504020204" pitchFamily="34" charset="0"/>
                <a:cs typeface="Open Sans" panose="020B0606030504020204" pitchFamily="34" charset="0"/>
              </a:rPr>
              <a:t>	IV - short infusion time</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rare infusion reactions; well tolerated</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fewer infectious complications</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CON</a:t>
            </a:r>
            <a:r>
              <a:rPr lang="en-US" altLang="en-US" sz="2000" dirty="0">
                <a:latin typeface="Open Sans" panose="020B0606030504020204" pitchFamily="34" charset="0"/>
                <a:ea typeface="Open Sans" panose="020B0606030504020204" pitchFamily="34" charset="0"/>
                <a:cs typeface="Open Sans" panose="020B0606030504020204" pitchFamily="34" charset="0"/>
              </a:rPr>
              <a:t>	longer time to efficacy than other agents</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Tocilizumab/</a:t>
            </a:r>
            <a:r>
              <a:rPr lang="en-US" altLang="en-US" sz="2000" b="1" dirty="0" err="1">
                <a:latin typeface="Open Sans" panose="020B0606030504020204" pitchFamily="34" charset="0"/>
                <a:ea typeface="Open Sans" panose="020B0606030504020204" pitchFamily="34" charset="0"/>
                <a:cs typeface="Open Sans" panose="020B0606030504020204" pitchFamily="34" charset="0"/>
              </a:rPr>
              <a:t>Sarilumab</a:t>
            </a: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PRO</a:t>
            </a:r>
            <a:r>
              <a:rPr lang="en-US" altLang="en-US" sz="2000" dirty="0">
                <a:latin typeface="Open Sans" panose="020B0606030504020204" pitchFamily="34" charset="0"/>
                <a:ea typeface="Open Sans" panose="020B0606030504020204" pitchFamily="34" charset="0"/>
                <a:cs typeface="Open Sans" panose="020B0606030504020204" pitchFamily="34" charset="0"/>
              </a:rPr>
              <a:t>	well-tolerated</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CON</a:t>
            </a:r>
            <a:r>
              <a:rPr lang="en-US" altLang="en-US" sz="2000" dirty="0">
                <a:latin typeface="Open Sans" panose="020B0606030504020204" pitchFamily="34" charset="0"/>
                <a:ea typeface="Open Sans" panose="020B0606030504020204" pitchFamily="34" charset="0"/>
                <a:cs typeface="Open Sans" panose="020B0606030504020204" pitchFamily="34" charset="0"/>
              </a:rPr>
              <a:t>	hyperlipidemia</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intestinal perforation in elderly and in patients with 	prior diverticulitis, steroid use, NSAID use</a:t>
            </a:r>
          </a:p>
          <a:p>
            <a:r>
              <a:rPr lang="en-US" altLang="en-US" sz="2000" dirty="0"/>
              <a:t>	</a:t>
            </a:r>
          </a:p>
          <a:p>
            <a:r>
              <a:rPr lang="en-US" altLang="en-US" sz="2000" dirty="0"/>
              <a:t>	</a:t>
            </a:r>
          </a:p>
          <a:p>
            <a:endParaRPr lang="en-US" altLang="en-US" sz="2000" dirty="0"/>
          </a:p>
          <a:p>
            <a:r>
              <a:rPr lang="en-US" altLang="en-US" sz="2000" dirty="0"/>
              <a:t>	</a:t>
            </a:r>
            <a:endParaRPr lang="en-US" altLang="en-US" sz="2000" b="1" dirty="0"/>
          </a:p>
          <a:p>
            <a:pPr algn="ctr"/>
            <a:endParaRPr lang="en-US" altLang="en-US" sz="2000" b="1" dirty="0"/>
          </a:p>
        </p:txBody>
      </p:sp>
      <p:sp>
        <p:nvSpPr>
          <p:cNvPr id="3" name="TextBox 9">
            <a:extLst>
              <a:ext uri="{FF2B5EF4-FFF2-40B4-BE49-F238E27FC236}">
                <a16:creationId xmlns:a16="http://schemas.microsoft.com/office/drawing/2014/main" id="{8D35BCAA-50DB-2AE7-9C7A-5E59405EC7DB}"/>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E115E244-8A69-634F-B4D9-41D574E00D67}"/>
              </a:ext>
            </a:extLst>
          </p:cNvPr>
          <p:cNvSpPr/>
          <p:nvPr/>
        </p:nvSpPr>
        <p:spPr>
          <a:xfrm rot="5400000">
            <a:off x="3680620" y="-3680620"/>
            <a:ext cx="1800225" cy="9161465"/>
          </a:xfrm>
          <a:prstGeom prst="rect">
            <a:avLst/>
          </a:prstGeom>
          <a:solidFill>
            <a:srgbClr val="000000">
              <a:alpha val="4706"/>
            </a:srgbClr>
          </a:solidFill>
        </p:spPr>
        <p:txBody>
          <a:bodyPr/>
          <a:lstStyle/>
          <a:p>
            <a:endParaRPr lang="en-US" dirty="0"/>
          </a:p>
        </p:txBody>
      </p:sp>
      <p:sp>
        <p:nvSpPr>
          <p:cNvPr id="36868" name="TextBox 4">
            <a:extLst>
              <a:ext uri="{FF2B5EF4-FFF2-40B4-BE49-F238E27FC236}">
                <a16:creationId xmlns:a16="http://schemas.microsoft.com/office/drawing/2014/main" id="{B9213CB8-C4F5-6A47-B2D5-F16D3CCFA7C5}"/>
              </a:ext>
            </a:extLst>
          </p:cNvPr>
          <p:cNvSpPr txBox="1">
            <a:spLocks noChangeArrowheads="1"/>
          </p:cNvSpPr>
          <p:nvPr/>
        </p:nvSpPr>
        <p:spPr bwMode="auto">
          <a:xfrm>
            <a:off x="952396" y="200536"/>
            <a:ext cx="7891157"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endParaRPr lang="en-US" altLang="en-US" dirty="0"/>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Pros/cons of Individual Agents </a:t>
            </a:r>
          </a:p>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Other Than Anti TNF</a:t>
            </a:r>
          </a:p>
          <a:p>
            <a:pPr algn="ctr"/>
            <a:endParaRPr lang="en-US" alt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b="1" u="sng" dirty="0">
                <a:latin typeface="Open Sans" panose="020B0606030504020204" pitchFamily="34" charset="0"/>
                <a:ea typeface="Open Sans" panose="020B0606030504020204" pitchFamily="34" charset="0"/>
                <a:cs typeface="Open Sans" panose="020B0606030504020204" pitchFamily="34" charset="0"/>
              </a:rPr>
              <a:t>Rituximab</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PRO</a:t>
            </a:r>
            <a:r>
              <a:rPr lang="en-US" altLang="en-US" sz="2000" dirty="0">
                <a:latin typeface="Open Sans" panose="020B0606030504020204" pitchFamily="34" charset="0"/>
                <a:ea typeface="Open Sans" panose="020B0606030504020204" pitchFamily="34" charset="0"/>
                <a:cs typeface="Open Sans" panose="020B0606030504020204" pitchFamily="34" charset="0"/>
              </a:rPr>
              <a:t>	Q 6 month dosing regimen</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possible benefit in RA-ILD</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CON</a:t>
            </a:r>
            <a:r>
              <a:rPr lang="en-US" altLang="en-US" sz="2000" dirty="0">
                <a:latin typeface="Open Sans" panose="020B0606030504020204" pitchFamily="34" charset="0"/>
                <a:ea typeface="Open Sans" panose="020B0606030504020204" pitchFamily="34" charset="0"/>
                <a:cs typeface="Open Sans" panose="020B0606030504020204" pitchFamily="34" charset="0"/>
              </a:rPr>
              <a:t>	higher rate of infusion reactions</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long duration of B cell inactivation (4-6 months +)</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decreased response to COVID vaccination</a:t>
            </a:r>
          </a:p>
          <a:p>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r>
              <a:rPr lang="en-US" altLang="en-US" sz="2000" b="1" u="sng" dirty="0">
                <a:latin typeface="Open Sans" panose="020B0606030504020204" pitchFamily="34" charset="0"/>
                <a:ea typeface="Open Sans" panose="020B0606030504020204" pitchFamily="34" charset="0"/>
                <a:cs typeface="Open Sans" panose="020B0606030504020204" pitchFamily="34" charset="0"/>
              </a:rPr>
              <a:t>Tofacitinib</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PRO</a:t>
            </a:r>
            <a:r>
              <a:rPr lang="en-US" altLang="en-US" sz="2000" dirty="0">
                <a:latin typeface="Open Sans" panose="020B0606030504020204" pitchFamily="34" charset="0"/>
                <a:ea typeface="Open Sans" panose="020B0606030504020204" pitchFamily="34" charset="0"/>
                <a:cs typeface="Open Sans" panose="020B0606030504020204" pitchFamily="34" charset="0"/>
              </a:rPr>
              <a:t>	oral </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patient support programs for Medicare (</a:t>
            </a:r>
            <a:r>
              <a:rPr lang="en-US" altLang="en-US" sz="2000" dirty="0" err="1">
                <a:latin typeface="Open Sans" panose="020B0606030504020204" pitchFamily="34" charset="0"/>
                <a:ea typeface="Open Sans" panose="020B0606030504020204" pitchFamily="34" charset="0"/>
                <a:cs typeface="Open Sans" panose="020B0606030504020204" pitchFamily="34" charset="0"/>
              </a:rPr>
              <a:t>Xelsource</a:t>
            </a:r>
            <a:r>
              <a:rPr lang="en-US" altLang="en-US" sz="2000" dirty="0">
                <a:latin typeface="Open Sans" panose="020B0606030504020204" pitchFamily="34" charset="0"/>
                <a:ea typeface="Open Sans" panose="020B0606030504020204" pitchFamily="34" charset="0"/>
                <a:cs typeface="Open Sans" panose="020B0606030504020204" pitchFamily="34" charset="0"/>
              </a:rPr>
              <a:t>)</a:t>
            </a:r>
          </a:p>
          <a:p>
            <a:r>
              <a:rPr lang="en-US" altLang="en-US" sz="2000" b="1" dirty="0">
                <a:latin typeface="Open Sans" panose="020B0606030504020204" pitchFamily="34" charset="0"/>
                <a:ea typeface="Open Sans" panose="020B0606030504020204" pitchFamily="34" charset="0"/>
                <a:cs typeface="Open Sans" panose="020B0606030504020204" pitchFamily="34" charset="0"/>
              </a:rPr>
              <a:t>CON</a:t>
            </a:r>
            <a:r>
              <a:rPr lang="en-US" altLang="en-US" sz="2000" dirty="0">
                <a:latin typeface="Open Sans" panose="020B0606030504020204" pitchFamily="34" charset="0"/>
                <a:ea typeface="Open Sans" panose="020B0606030504020204" pitchFamily="34" charset="0"/>
                <a:cs typeface="Open Sans" panose="020B0606030504020204" pitchFamily="34" charset="0"/>
              </a:rPr>
              <a:t>	higher rate of herpes zoster infection (2X compared with 	abatacept)	</a:t>
            </a:r>
          </a:p>
          <a:p>
            <a:r>
              <a:rPr lang="en-US" altLang="en-US" sz="2000" dirty="0">
                <a:latin typeface="Open Sans" panose="020B0606030504020204" pitchFamily="34" charset="0"/>
                <a:ea typeface="Open Sans" panose="020B0606030504020204" pitchFamily="34" charset="0"/>
                <a:cs typeface="Open Sans" panose="020B0606030504020204" pitchFamily="34" charset="0"/>
              </a:rPr>
              <a:t>	increased risk of CVE/VTE in at-risk patients</a:t>
            </a:r>
          </a:p>
          <a:p>
            <a:endParaRPr lang="en-US" altLang="en-US" sz="2000" dirty="0"/>
          </a:p>
          <a:p>
            <a:r>
              <a:rPr lang="en-US" altLang="en-US" sz="2000" dirty="0"/>
              <a:t>	</a:t>
            </a:r>
            <a:endParaRPr lang="en-US" altLang="en-US" sz="2000" b="1" dirty="0"/>
          </a:p>
          <a:p>
            <a:pPr algn="ctr"/>
            <a:endParaRPr lang="en-US" altLang="en-US" sz="2000" b="1" dirty="0"/>
          </a:p>
        </p:txBody>
      </p:sp>
      <p:sp>
        <p:nvSpPr>
          <p:cNvPr id="3" name="TextBox 9">
            <a:extLst>
              <a:ext uri="{FF2B5EF4-FFF2-40B4-BE49-F238E27FC236}">
                <a16:creationId xmlns:a16="http://schemas.microsoft.com/office/drawing/2014/main" id="{D9136616-AE31-6B3A-1A3D-ED3EF48293C0}"/>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a:extLst>
              <a:ext uri="{FF2B5EF4-FFF2-40B4-BE49-F238E27FC236}">
                <a16:creationId xmlns:a16="http://schemas.microsoft.com/office/drawing/2014/main" id="{C6C22DA9-93E8-6F4B-A5C9-06EA04ED3499}"/>
              </a:ext>
            </a:extLst>
          </p:cNvPr>
          <p:cNvSpPr>
            <a:spLocks noChangeArrowheads="1"/>
          </p:cNvSpPr>
          <p:nvPr/>
        </p:nvSpPr>
        <p:spPr bwMode="auto">
          <a:xfrm>
            <a:off x="925513" y="471666"/>
            <a:ext cx="6904038" cy="6617196"/>
          </a:xfrm>
          <a:prstGeom prst="rect">
            <a:avLst/>
          </a:prstGeom>
          <a:noFill/>
          <a:ln w="9525">
            <a:noFill/>
            <a:miter lim="800000"/>
            <a:headEnd/>
            <a:tailEnd/>
          </a:ln>
        </p:spPr>
        <p:txBody>
          <a:bodyPr wrap="squar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800100" indent="-342900">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Recommendations for High-Risk Comorbidities</a:t>
            </a: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u="sng" dirty="0">
                <a:latin typeface="Open Sans" panose="020B0606030504020204" pitchFamily="34" charset="0"/>
                <a:ea typeface="Open Sans" panose="020B0606030504020204" pitchFamily="34" charset="0"/>
                <a:cs typeface="Open Sans" panose="020B0606030504020204" pitchFamily="34" charset="0"/>
              </a:rPr>
              <a:t>CHF</a:t>
            </a:r>
          </a:p>
          <a:p>
            <a:r>
              <a:rPr lang="en-US" altLang="en-US" sz="1800" b="1" dirty="0">
                <a:latin typeface="Open Sans" panose="020B0606030504020204" pitchFamily="34" charset="0"/>
                <a:ea typeface="Open Sans" panose="020B0606030504020204" pitchFamily="34" charset="0"/>
                <a:cs typeface="Open Sans" panose="020B0606030504020204" pitchFamily="34" charset="0"/>
              </a:rPr>
              <a:t>	</a:t>
            </a:r>
            <a:r>
              <a:rPr lang="en-US" altLang="en-US" sz="1800" dirty="0">
                <a:latin typeface="Open Sans" panose="020B0606030504020204" pitchFamily="34" charset="0"/>
                <a:ea typeface="Open Sans" panose="020B0606030504020204" pitchFamily="34" charset="0"/>
                <a:cs typeface="Open Sans" panose="020B0606030504020204" pitchFamily="34" charset="0"/>
              </a:rPr>
              <a:t>Use combination DMARDs OR non-TNF biologics OR 	tofacitinib OVER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TNFi</a:t>
            </a:r>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u="sng" dirty="0">
                <a:latin typeface="Open Sans" panose="020B0606030504020204" pitchFamily="34" charset="0"/>
                <a:ea typeface="Open Sans" panose="020B0606030504020204" pitchFamily="34" charset="0"/>
                <a:cs typeface="Open Sans" panose="020B0606030504020204" pitchFamily="34" charset="0"/>
              </a:rPr>
              <a:t>Hepatitis B</a:t>
            </a:r>
            <a:r>
              <a:rPr lang="en-US" altLang="en-US" sz="1800" b="1" dirty="0">
                <a:latin typeface="Open Sans" panose="020B0606030504020204" pitchFamily="34" charset="0"/>
                <a:ea typeface="Open Sans" panose="020B0606030504020204" pitchFamily="34" charset="0"/>
                <a:cs typeface="Open Sans" panose="020B0606030504020204" pitchFamily="34" charset="0"/>
              </a:rPr>
              <a:t> </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Received/receiving anti-viral treatment</a:t>
            </a:r>
          </a:p>
          <a:p>
            <a:r>
              <a:rPr lang="en-US" altLang="en-US" sz="1800" b="1" dirty="0">
                <a:latin typeface="Open Sans" panose="020B0606030504020204" pitchFamily="34" charset="0"/>
                <a:ea typeface="Open Sans" panose="020B0606030504020204" pitchFamily="34" charset="0"/>
                <a:cs typeface="Open Sans" panose="020B0606030504020204" pitchFamily="34" charset="0"/>
              </a:rPr>
              <a:t>	</a:t>
            </a:r>
            <a:r>
              <a:rPr lang="en-US" altLang="en-US" sz="1800" b="1" i="1" dirty="0">
                <a:latin typeface="Open Sans" panose="020B0606030504020204" pitchFamily="34" charset="0"/>
                <a:ea typeface="Open Sans" panose="020B0606030504020204" pitchFamily="34" charset="0"/>
                <a:cs typeface="Open Sans" panose="020B0606030504020204" pitchFamily="34" charset="0"/>
              </a:rPr>
              <a:t>Same recommendations as in patients without 	this condition</a:t>
            </a: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u="sng" dirty="0">
                <a:latin typeface="Open Sans" panose="020B0606030504020204" pitchFamily="34" charset="0"/>
                <a:ea typeface="Open Sans" panose="020B0606030504020204" pitchFamily="34" charset="0"/>
                <a:cs typeface="Open Sans" panose="020B0606030504020204" pitchFamily="34" charset="0"/>
              </a:rPr>
              <a:t>Hepatitis C</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received/receiving anti-viral treatment</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a:t>
            </a:r>
            <a:r>
              <a:rPr lang="en-US" altLang="en-US" sz="1800" b="1" i="1" dirty="0">
                <a:latin typeface="Open Sans" panose="020B0606030504020204" pitchFamily="34" charset="0"/>
                <a:ea typeface="Open Sans" panose="020B0606030504020204" pitchFamily="34" charset="0"/>
                <a:cs typeface="Open Sans" panose="020B0606030504020204" pitchFamily="34" charset="0"/>
              </a:rPr>
              <a:t>Same recommendation as in patients without this 	condition</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untreated</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a:t>
            </a:r>
            <a:r>
              <a:rPr lang="en-US" altLang="en-US" sz="1800" b="1" i="1" dirty="0">
                <a:latin typeface="Open Sans" panose="020B0606030504020204" pitchFamily="34" charset="0"/>
                <a:ea typeface="Open Sans" panose="020B0606030504020204" pitchFamily="34" charset="0"/>
                <a:cs typeface="Open Sans" panose="020B0606030504020204" pitchFamily="34" charset="0"/>
              </a:rPr>
              <a:t>Treat prior to initiating biologic therapy</a:t>
            </a:r>
            <a:r>
              <a:rPr lang="en-US" altLang="en-US" sz="1800" b="1" i="1" dirty="0">
                <a:latin typeface="Tw Cen MT Condensed" panose="020B0606020104020203" pitchFamily="34" charset="77"/>
              </a:rPr>
              <a:t>	</a:t>
            </a:r>
          </a:p>
          <a:p>
            <a:pPr lvl="1"/>
            <a:endParaRPr lang="en-US" altLang="en-US" sz="1800" dirty="0">
              <a:latin typeface="Tw Cen MT Condensed" panose="020B0606020104020203" pitchFamily="34" charset="77"/>
            </a:endParaRPr>
          </a:p>
          <a:p>
            <a:pPr lvl="1"/>
            <a:endParaRPr lang="en-US" altLang="en-US" sz="1800" dirty="0">
              <a:latin typeface="Tw Cen MT Condensed" panose="020B0606020104020203" pitchFamily="34" charset="77"/>
            </a:endParaRPr>
          </a:p>
          <a:p>
            <a:pPr lvl="1">
              <a:buFontTx/>
              <a:buAutoNum type="arabicParenR"/>
            </a:pPr>
            <a:endParaRPr lang="en-US" altLang="en-US" sz="1800" b="1" dirty="0">
              <a:latin typeface="Tw Cen MT Condensed" panose="020B0606020104020203" pitchFamily="34" charset="77"/>
            </a:endParaRPr>
          </a:p>
        </p:txBody>
      </p:sp>
      <p:sp>
        <p:nvSpPr>
          <p:cNvPr id="4" name="AutoShape 2">
            <a:extLst>
              <a:ext uri="{FF2B5EF4-FFF2-40B4-BE49-F238E27FC236}">
                <a16:creationId xmlns:a16="http://schemas.microsoft.com/office/drawing/2014/main" id="{2CF8FECB-FEB1-D748-9A2F-3D1282957E88}"/>
              </a:ext>
            </a:extLst>
          </p:cNvPr>
          <p:cNvSpPr/>
          <p:nvPr/>
        </p:nvSpPr>
        <p:spPr>
          <a:xfrm rot="5400000">
            <a:off x="3661155" y="-3661155"/>
            <a:ext cx="1839155" cy="9161465"/>
          </a:xfrm>
          <a:prstGeom prst="rect">
            <a:avLst/>
          </a:prstGeom>
          <a:solidFill>
            <a:srgbClr val="000000">
              <a:alpha val="4706"/>
            </a:srgbClr>
          </a:solidFill>
        </p:spPr>
        <p:txBody>
          <a:bodyPr/>
          <a:lstStyle/>
          <a:p>
            <a:endParaRPr lang="en-US" dirty="0"/>
          </a:p>
        </p:txBody>
      </p:sp>
      <p:sp>
        <p:nvSpPr>
          <p:cNvPr id="3" name="TextBox 9">
            <a:extLst>
              <a:ext uri="{FF2B5EF4-FFF2-40B4-BE49-F238E27FC236}">
                <a16:creationId xmlns:a16="http://schemas.microsoft.com/office/drawing/2014/main" id="{A11391F3-2477-B06A-9A36-3CF324DA8277}"/>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2429691" cy="7184572"/>
          </a:xfrm>
          <a:prstGeom prst="rect">
            <a:avLst/>
          </a:prstGeom>
          <a:solidFill>
            <a:srgbClr val="545454">
              <a:alpha val="4706"/>
            </a:srgbClr>
          </a:solidFill>
        </p:spPr>
      </p:sp>
      <p:sp>
        <p:nvSpPr>
          <p:cNvPr id="4" name="TextBox 4"/>
          <p:cNvSpPr txBox="1"/>
          <p:nvPr/>
        </p:nvSpPr>
        <p:spPr>
          <a:xfrm>
            <a:off x="921053" y="1547197"/>
            <a:ext cx="2809257" cy="420115"/>
          </a:xfrm>
          <a:prstGeom prst="rect">
            <a:avLst/>
          </a:prstGeom>
        </p:spPr>
        <p:txBody>
          <a:bodyPr wrap="square" lIns="0" tIns="0" rIns="0" bIns="0" rtlCol="0" anchor="t">
            <a:spAutoFit/>
          </a:bodyPr>
          <a:lstStyle/>
          <a:p>
            <a:pPr>
              <a:lnSpc>
                <a:spcPts val="3375"/>
              </a:lnSpc>
            </a:pPr>
            <a:r>
              <a:rPr lang="en-US" sz="2813" dirty="0">
                <a:latin typeface="Open Sans"/>
              </a:rPr>
              <a:t>DISCLOSURES </a:t>
            </a:r>
          </a:p>
        </p:txBody>
      </p:sp>
      <p:grpSp>
        <p:nvGrpSpPr>
          <p:cNvPr id="6" name="Group 6"/>
          <p:cNvGrpSpPr/>
          <p:nvPr/>
        </p:nvGrpSpPr>
        <p:grpSpPr>
          <a:xfrm>
            <a:off x="4037363" y="2161895"/>
            <a:ext cx="2682099" cy="1782785"/>
            <a:chOff x="0" y="-20758"/>
            <a:chExt cx="9536353" cy="6338785"/>
          </a:xfrm>
        </p:grpSpPr>
        <p:sp>
          <p:nvSpPr>
            <p:cNvPr id="7" name="TextBox 7"/>
            <p:cNvSpPr txBox="1"/>
            <p:nvPr/>
          </p:nvSpPr>
          <p:spPr>
            <a:xfrm>
              <a:off x="0" y="879959"/>
              <a:ext cx="9499962" cy="5438068"/>
            </a:xfrm>
            <a:prstGeom prst="rect">
              <a:avLst/>
            </a:prstGeom>
          </p:spPr>
          <p:txBody>
            <a:bodyPr lIns="0" tIns="0" rIns="0" bIns="0" rtlCol="0" anchor="t">
              <a:spAutoFit/>
            </a:bodyPr>
            <a:lstStyle/>
            <a:p>
              <a:pPr algn="ctr">
                <a:lnSpc>
                  <a:spcPts val="1218"/>
                </a:lnSpc>
              </a:pPr>
              <a:endParaRPr lang="en-US" sz="863" dirty="0">
                <a:latin typeface="Open Sans"/>
              </a:endParaRPr>
            </a:p>
            <a:p>
              <a:pPr algn="ctr">
                <a:lnSpc>
                  <a:spcPts val="1217"/>
                </a:lnSpc>
              </a:pPr>
              <a:r>
                <a:rPr lang="en-US" sz="863" dirty="0">
                  <a:latin typeface="Open Sans"/>
                </a:rPr>
                <a:t>The University of California, San Francisco School of Medicine (UCSF) is accredited by the Accreditation Council of Continuing Medical Education (ACCME) to provide continuing medical education for physicians. UCSF designates this live activity for a maximum of 1 AMA PRA Category 1 Credit™. Physicians should claim only the credit commensurate with the extent of their participation in the activity.</a:t>
              </a:r>
              <a:endParaRPr lang="en-US" sz="863" dirty="0"/>
            </a:p>
          </p:txBody>
        </p:sp>
        <p:sp>
          <p:nvSpPr>
            <p:cNvPr id="8" name="TextBox 8"/>
            <p:cNvSpPr txBox="1"/>
            <p:nvPr/>
          </p:nvSpPr>
          <p:spPr>
            <a:xfrm>
              <a:off x="0" y="-20758"/>
              <a:ext cx="9536353" cy="820735"/>
            </a:xfrm>
            <a:prstGeom prst="rect">
              <a:avLst/>
            </a:prstGeom>
          </p:spPr>
          <p:txBody>
            <a:bodyPr wrap="square" lIns="0" tIns="0" rIns="0" bIns="0" rtlCol="0" anchor="t">
              <a:spAutoFit/>
            </a:bodyPr>
            <a:lstStyle/>
            <a:p>
              <a:pPr algn="ctr">
                <a:lnSpc>
                  <a:spcPts val="1826"/>
                </a:lnSpc>
              </a:pPr>
              <a:r>
                <a:rPr lang="en-US" sz="1575" dirty="0">
                  <a:latin typeface="Open Sans Bold"/>
                </a:rPr>
                <a:t>AMA </a:t>
              </a:r>
              <a:r>
                <a:rPr lang="en-US" sz="1500" dirty="0">
                  <a:latin typeface="Open Sans Bold"/>
                </a:rPr>
                <a:t>Designation</a:t>
              </a:r>
              <a:r>
                <a:rPr lang="en-US" sz="1575" dirty="0">
                  <a:latin typeface="Open Sans Bold"/>
                </a:rPr>
                <a:t> Statement</a:t>
              </a:r>
              <a:endParaRPr lang="en-US" sz="1350" dirty="0"/>
            </a:p>
          </p:txBody>
        </p:sp>
      </p:grpSp>
      <p:grpSp>
        <p:nvGrpSpPr>
          <p:cNvPr id="9" name="Group 9"/>
          <p:cNvGrpSpPr/>
          <p:nvPr/>
        </p:nvGrpSpPr>
        <p:grpSpPr>
          <a:xfrm>
            <a:off x="4016909" y="4138231"/>
            <a:ext cx="2712775" cy="1124015"/>
            <a:chOff x="-72731" y="-408758"/>
            <a:chExt cx="9645422" cy="3996495"/>
          </a:xfrm>
        </p:grpSpPr>
        <p:sp>
          <p:nvSpPr>
            <p:cNvPr id="10" name="TextBox 10"/>
            <p:cNvSpPr txBox="1"/>
            <p:nvPr/>
          </p:nvSpPr>
          <p:spPr>
            <a:xfrm>
              <a:off x="1" y="887056"/>
              <a:ext cx="9572690" cy="2700681"/>
            </a:xfrm>
            <a:prstGeom prst="rect">
              <a:avLst/>
            </a:prstGeom>
          </p:spPr>
          <p:txBody>
            <a:bodyPr lIns="0" tIns="0" rIns="0" bIns="0" rtlCol="0" anchor="t">
              <a:spAutoFit/>
            </a:bodyPr>
            <a:lstStyle/>
            <a:p>
              <a:pPr algn="ctr">
                <a:lnSpc>
                  <a:spcPts val="1227"/>
                </a:lnSpc>
              </a:pPr>
              <a:r>
                <a:rPr lang="en-US" sz="863" dirty="0">
                  <a:latin typeface="Open Sans"/>
                </a:rPr>
                <a:t>Planners Jennifer Mandal, MD, Leslie </a:t>
              </a:r>
              <a:r>
                <a:rPr lang="en-US" sz="863" dirty="0" err="1">
                  <a:latin typeface="Open Sans"/>
                </a:rPr>
                <a:t>Dexheimer</a:t>
              </a:r>
              <a:r>
                <a:rPr lang="en-US" sz="863" dirty="0">
                  <a:latin typeface="Open Sans"/>
                </a:rPr>
                <a:t> Gleason, RN, and Tabitha </a:t>
              </a:r>
              <a:r>
                <a:rPr lang="en-US" sz="863" dirty="0" err="1">
                  <a:latin typeface="Open Sans"/>
                </a:rPr>
                <a:t>Carroway</a:t>
              </a:r>
              <a:r>
                <a:rPr lang="en-US" sz="863" dirty="0">
                  <a:latin typeface="Open Sans"/>
                </a:rPr>
                <a:t>, MPH have stated they have no relationships to disclose. Speaker Wendy Grant, MD has stated she has no relationships to disclose.</a:t>
              </a:r>
              <a:r>
                <a:rPr lang="en-US" sz="525" dirty="0">
                  <a:latin typeface="Arimo"/>
                </a:rPr>
                <a:t> </a:t>
              </a:r>
              <a:endParaRPr lang="en-US" sz="1350" dirty="0"/>
            </a:p>
          </p:txBody>
        </p:sp>
        <p:sp>
          <p:nvSpPr>
            <p:cNvPr id="11" name="TextBox 11"/>
            <p:cNvSpPr txBox="1"/>
            <p:nvPr/>
          </p:nvSpPr>
          <p:spPr>
            <a:xfrm>
              <a:off x="-72731" y="-408758"/>
              <a:ext cx="9572690" cy="820735"/>
            </a:xfrm>
            <a:prstGeom prst="rect">
              <a:avLst/>
            </a:prstGeom>
          </p:spPr>
          <p:txBody>
            <a:bodyPr lIns="0" tIns="0" rIns="0" bIns="0" rtlCol="0" anchor="t">
              <a:spAutoFit/>
            </a:bodyPr>
            <a:lstStyle/>
            <a:p>
              <a:pPr algn="ctr">
                <a:lnSpc>
                  <a:spcPts val="1841"/>
                </a:lnSpc>
              </a:pPr>
              <a:r>
                <a:rPr lang="en-US" sz="1575" dirty="0">
                  <a:latin typeface="Open Sans Bold"/>
                </a:rPr>
                <a:t>Disclosure </a:t>
              </a:r>
              <a:r>
                <a:rPr lang="en-US" sz="1500" dirty="0">
                  <a:latin typeface="Open Sans Bold"/>
                </a:rPr>
                <a:t>Statement</a:t>
              </a:r>
              <a:endParaRPr lang="en-US" sz="1350" dirty="0"/>
            </a:p>
          </p:txBody>
        </p:sp>
      </p:grpSp>
      <p:sp>
        <p:nvSpPr>
          <p:cNvPr id="5" name="TextBox 9">
            <a:extLst>
              <a:ext uri="{FF2B5EF4-FFF2-40B4-BE49-F238E27FC236}">
                <a16:creationId xmlns:a16="http://schemas.microsoft.com/office/drawing/2014/main" id="{B383BDCA-423D-7CA3-829D-212FD27824BD}"/>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0154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FE133327-7C0D-D640-953F-F8A7C7DB3E5E}"/>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38916" name="Rectangle 3">
            <a:extLst>
              <a:ext uri="{FF2B5EF4-FFF2-40B4-BE49-F238E27FC236}">
                <a16:creationId xmlns:a16="http://schemas.microsoft.com/office/drawing/2014/main" id="{1F1F1B76-6015-394C-9E34-F9AD37B92A02}"/>
              </a:ext>
            </a:extLst>
          </p:cNvPr>
          <p:cNvSpPr>
            <a:spLocks noChangeArrowheads="1"/>
          </p:cNvSpPr>
          <p:nvPr/>
        </p:nvSpPr>
        <p:spPr bwMode="auto">
          <a:xfrm>
            <a:off x="1258093" y="465138"/>
            <a:ext cx="6645275"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200" dirty="0">
                <a:latin typeface="Open Sans" panose="020B0606030504020204" pitchFamily="34" charset="0"/>
                <a:ea typeface="Open Sans" panose="020B0606030504020204" pitchFamily="34" charset="0"/>
                <a:cs typeface="Open Sans" panose="020B0606030504020204" pitchFamily="34" charset="0"/>
              </a:rPr>
              <a:t>Recommendations for High-Risk Comorbidities</a:t>
            </a:r>
          </a:p>
          <a:p>
            <a:endParaRPr lang="en-US" altLang="en-US" sz="16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600" b="1"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6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u="sng" dirty="0">
                <a:latin typeface="Open Sans" panose="020B0606030504020204" pitchFamily="34" charset="0"/>
                <a:ea typeface="Open Sans" panose="020B0606030504020204" pitchFamily="34" charset="0"/>
                <a:cs typeface="Open Sans" panose="020B0606030504020204" pitchFamily="34" charset="0"/>
              </a:rPr>
              <a:t>Treated or untreated skin cancers</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Use DMARDs over biologics/</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tofa</a:t>
            </a:r>
            <a:r>
              <a:rPr lang="en-US" altLang="en-US" sz="1800" dirty="0">
                <a:latin typeface="Open Sans" panose="020B0606030504020204" pitchFamily="34" charset="0"/>
                <a:ea typeface="Open Sans" panose="020B0606030504020204" pitchFamily="34" charset="0"/>
                <a:cs typeface="Open Sans" panose="020B0606030504020204" pitchFamily="34" charset="0"/>
              </a:rPr>
              <a:t> in melanoma</a:t>
            </a: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u="sng" dirty="0">
                <a:latin typeface="Open Sans" panose="020B0606030504020204" pitchFamily="34" charset="0"/>
                <a:ea typeface="Open Sans" panose="020B0606030504020204" pitchFamily="34" charset="0"/>
                <a:cs typeface="Open Sans" panose="020B0606030504020204" pitchFamily="34" charset="0"/>
              </a:rPr>
              <a:t>Previously treated lymphoproliferative disorders</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Use Rituximab over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TNFi</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u="sng" dirty="0">
                <a:latin typeface="Open Sans" panose="020B0606030504020204" pitchFamily="34" charset="0"/>
                <a:ea typeface="Open Sans" panose="020B0606030504020204" pitchFamily="34" charset="0"/>
                <a:cs typeface="Open Sans" panose="020B0606030504020204" pitchFamily="34" charset="0"/>
              </a:rPr>
              <a:t>Previously treated solid organ malignancies</a:t>
            </a:r>
          </a:p>
          <a:p>
            <a:r>
              <a:rPr lang="en-US" altLang="en-US" sz="1600" dirty="0">
                <a:latin typeface="Open Sans" panose="020B0606030504020204" pitchFamily="34" charset="0"/>
                <a:ea typeface="Open Sans" panose="020B0606030504020204" pitchFamily="34" charset="0"/>
                <a:cs typeface="Open Sans" panose="020B0606030504020204" pitchFamily="34" charset="0"/>
              </a:rPr>
              <a:t>	</a:t>
            </a:r>
            <a:r>
              <a:rPr lang="en-US" altLang="en-US" sz="1800" dirty="0">
                <a:latin typeface="Open Sans" panose="020B0606030504020204" pitchFamily="34" charset="0"/>
                <a:ea typeface="Open Sans" panose="020B0606030504020204" pitchFamily="34" charset="0"/>
                <a:cs typeface="Open Sans" panose="020B0606030504020204" pitchFamily="34" charset="0"/>
              </a:rPr>
              <a:t>Same recommendations as in patients without this 	condition</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u="sng" dirty="0">
                <a:latin typeface="Open Sans" panose="020B0606030504020204" pitchFamily="34" charset="0"/>
                <a:ea typeface="Open Sans" panose="020B0606030504020204" pitchFamily="34" charset="0"/>
                <a:cs typeface="Open Sans" panose="020B0606030504020204" pitchFamily="34" charset="0"/>
              </a:rPr>
              <a:t>Previous serious infection</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Use combination DMARD over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TNFi</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	Use abatacept over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TNFi</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9">
            <a:extLst>
              <a:ext uri="{FF2B5EF4-FFF2-40B4-BE49-F238E27FC236}">
                <a16:creationId xmlns:a16="http://schemas.microsoft.com/office/drawing/2014/main" id="{FE51459D-4581-8CD6-67D5-3E15CE7CF267}"/>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A7801513-FFC3-2C47-89A8-4302D5D0B5FD}"/>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39940" name="TextBox 4">
            <a:extLst>
              <a:ext uri="{FF2B5EF4-FFF2-40B4-BE49-F238E27FC236}">
                <a16:creationId xmlns:a16="http://schemas.microsoft.com/office/drawing/2014/main" id="{AC8F1057-6F04-894A-A747-34C497A83C3E}"/>
              </a:ext>
            </a:extLst>
          </p:cNvPr>
          <p:cNvSpPr txBox="1">
            <a:spLocks noChangeArrowheads="1"/>
          </p:cNvSpPr>
          <p:nvPr/>
        </p:nvSpPr>
        <p:spPr bwMode="auto">
          <a:xfrm>
            <a:off x="1011237" y="519531"/>
            <a:ext cx="7138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Biologic Agents in RA: </a:t>
            </a:r>
          </a:p>
          <a:p>
            <a:pPr algn="ctr"/>
            <a:r>
              <a:rPr lang="en-US" altLang="en-US" sz="3600" i="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9941" name="TextBox 5">
            <a:extLst>
              <a:ext uri="{FF2B5EF4-FFF2-40B4-BE49-F238E27FC236}">
                <a16:creationId xmlns:a16="http://schemas.microsoft.com/office/drawing/2014/main" id="{85B4B317-8794-814D-8C82-D48C6540D784}"/>
              </a:ext>
            </a:extLst>
          </p:cNvPr>
          <p:cNvSpPr txBox="1">
            <a:spLocks noChangeArrowheads="1"/>
          </p:cNvSpPr>
          <p:nvPr/>
        </p:nvSpPr>
        <p:spPr bwMode="auto">
          <a:xfrm>
            <a:off x="1196975" y="3736975"/>
            <a:ext cx="66421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latin typeface="Open Sans" panose="020B0606030504020204" pitchFamily="34" charset="0"/>
                <a:ea typeface="Open Sans" panose="020B0606030504020204" pitchFamily="34" charset="0"/>
                <a:cs typeface="Open Sans" panose="020B0606030504020204" pitchFamily="34" charset="0"/>
              </a:rPr>
              <a:t>Smolen JS et al EULAR recommendations for the management of rheumatoid arthritis with synthetic and biological disease-modifying antirheumatic drugs: 2016 update Annals of the Rheumatic Diseases Published Online First: 06 March 2017.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doi</a:t>
            </a:r>
            <a:r>
              <a:rPr lang="en-US" altLang="en-US" sz="1800" dirty="0">
                <a:latin typeface="Open Sans" panose="020B0606030504020204" pitchFamily="34" charset="0"/>
                <a:ea typeface="Open Sans" panose="020B0606030504020204" pitchFamily="34" charset="0"/>
                <a:cs typeface="Open Sans" panose="020B0606030504020204" pitchFamily="34" charset="0"/>
              </a:rPr>
              <a:t>: 10.1136/annrheumdis-2016-210715</a:t>
            </a:r>
          </a:p>
        </p:txBody>
      </p:sp>
      <p:sp>
        <p:nvSpPr>
          <p:cNvPr id="39942" name="TextBox 6">
            <a:extLst>
              <a:ext uri="{FF2B5EF4-FFF2-40B4-BE49-F238E27FC236}">
                <a16:creationId xmlns:a16="http://schemas.microsoft.com/office/drawing/2014/main" id="{2CB8FA05-813D-4743-92EC-CCE65F1E7E18}"/>
              </a:ext>
            </a:extLst>
          </p:cNvPr>
          <p:cNvSpPr txBox="1">
            <a:spLocks noChangeArrowheads="1"/>
          </p:cNvSpPr>
          <p:nvPr/>
        </p:nvSpPr>
        <p:spPr bwMode="auto">
          <a:xfrm>
            <a:off x="1182688" y="2351088"/>
            <a:ext cx="63357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latin typeface="Open Sans" panose="020B0606030504020204" pitchFamily="34" charset="0"/>
                <a:ea typeface="Open Sans" panose="020B0606030504020204" pitchFamily="34" charset="0"/>
                <a:cs typeface="Open Sans" panose="020B0606030504020204" pitchFamily="34" charset="0"/>
              </a:rPr>
              <a:t>Arthritis Care &amp; Research</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DOI 10.1002/acr.22783</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VC 2015, American College of Rheumatology</a:t>
            </a:r>
          </a:p>
        </p:txBody>
      </p:sp>
      <p:sp>
        <p:nvSpPr>
          <p:cNvPr id="3" name="TextBox 9">
            <a:extLst>
              <a:ext uri="{FF2B5EF4-FFF2-40B4-BE49-F238E27FC236}">
                <a16:creationId xmlns:a16="http://schemas.microsoft.com/office/drawing/2014/main" id="{B4BFE374-875E-F8BE-58D5-AFACA8891FD6}"/>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544C43FE-6607-2D4D-A822-F552DBFB48B1}"/>
              </a:ext>
            </a:extLst>
          </p:cNvPr>
          <p:cNvSpPr/>
          <p:nvPr/>
        </p:nvSpPr>
        <p:spPr>
          <a:xfrm rot="5400000">
            <a:off x="3678616" y="-3668676"/>
            <a:ext cx="1839155" cy="9161465"/>
          </a:xfrm>
          <a:prstGeom prst="rect">
            <a:avLst/>
          </a:prstGeom>
          <a:solidFill>
            <a:srgbClr val="000000">
              <a:alpha val="4706"/>
            </a:srgbClr>
          </a:solidFill>
        </p:spPr>
        <p:txBody>
          <a:bodyPr/>
          <a:lstStyle/>
          <a:p>
            <a:endParaRPr lang="en-US" dirty="0"/>
          </a:p>
        </p:txBody>
      </p:sp>
      <p:sp>
        <p:nvSpPr>
          <p:cNvPr id="40964" name="Rectangle 3">
            <a:extLst>
              <a:ext uri="{FF2B5EF4-FFF2-40B4-BE49-F238E27FC236}">
                <a16:creationId xmlns:a16="http://schemas.microsoft.com/office/drawing/2014/main" id="{3144C6A8-35CF-814A-A6CF-12527776441C}"/>
              </a:ext>
            </a:extLst>
          </p:cNvPr>
          <p:cNvSpPr>
            <a:spLocks noChangeArrowheads="1"/>
          </p:cNvSpPr>
          <p:nvPr/>
        </p:nvSpPr>
        <p:spPr bwMode="auto">
          <a:xfrm>
            <a:off x="974725" y="1114425"/>
            <a:ext cx="680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3"/>
            <a:endParaRPr lang="en-US" altLang="en-US" sz="1800">
              <a:latin typeface="Tw Cen MT Condensed" panose="020B0606020104020203" pitchFamily="34" charset="77"/>
            </a:endParaRPr>
          </a:p>
          <a:p>
            <a:pPr lvl="3"/>
            <a:endParaRPr lang="en-US" altLang="en-US" sz="1800">
              <a:latin typeface="Tw Cen MT Condensed" panose="020B0606020104020203" pitchFamily="34" charset="77"/>
            </a:endParaRPr>
          </a:p>
        </p:txBody>
      </p:sp>
      <p:sp>
        <p:nvSpPr>
          <p:cNvPr id="40965" name="TextBox 4">
            <a:extLst>
              <a:ext uri="{FF2B5EF4-FFF2-40B4-BE49-F238E27FC236}">
                <a16:creationId xmlns:a16="http://schemas.microsoft.com/office/drawing/2014/main" id="{5ECA2706-580B-124D-B337-6059AC9DBD00}"/>
              </a:ext>
            </a:extLst>
          </p:cNvPr>
          <p:cNvSpPr txBox="1">
            <a:spLocks noChangeArrowheads="1"/>
          </p:cNvSpPr>
          <p:nvPr/>
        </p:nvSpPr>
        <p:spPr bwMode="auto">
          <a:xfrm>
            <a:off x="1012031" y="4778986"/>
            <a:ext cx="6726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err="1">
                <a:latin typeface="Open Sans" panose="020B0606030504020204" pitchFamily="34" charset="0"/>
                <a:ea typeface="Open Sans" panose="020B0606030504020204" pitchFamily="34" charset="0"/>
                <a:cs typeface="Open Sans" panose="020B0606030504020204" pitchFamily="34" charset="0"/>
              </a:rPr>
              <a:t>Strangfeld</a:t>
            </a:r>
            <a:r>
              <a:rPr lang="en-US" altLang="en-US" sz="1800" dirty="0">
                <a:latin typeface="Open Sans" panose="020B0606030504020204" pitchFamily="34" charset="0"/>
                <a:ea typeface="Open Sans" panose="020B0606030504020204" pitchFamily="34" charset="0"/>
                <a:cs typeface="Open Sans" panose="020B0606030504020204" pitchFamily="34" charset="0"/>
              </a:rPr>
              <a:t> A, et al. Ann Rheum Dis 2016;0:1–7. doi:10.1136/annrheumdis-2016-209773</a:t>
            </a:r>
          </a:p>
        </p:txBody>
      </p:sp>
      <p:sp>
        <p:nvSpPr>
          <p:cNvPr id="40966" name="Rectangle 5">
            <a:extLst>
              <a:ext uri="{FF2B5EF4-FFF2-40B4-BE49-F238E27FC236}">
                <a16:creationId xmlns:a16="http://schemas.microsoft.com/office/drawing/2014/main" id="{F0BF0F63-609F-3A43-BD26-9E9407EB07D4}"/>
              </a:ext>
            </a:extLst>
          </p:cNvPr>
          <p:cNvSpPr>
            <a:spLocks noChangeArrowheads="1"/>
          </p:cNvSpPr>
          <p:nvPr/>
        </p:nvSpPr>
        <p:spPr bwMode="auto">
          <a:xfrm>
            <a:off x="995668" y="3433763"/>
            <a:ext cx="6919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dirty="0">
                <a:latin typeface="Open Sans" panose="020B0606030504020204" pitchFamily="34" charset="0"/>
                <a:ea typeface="Open Sans" panose="020B0606030504020204" pitchFamily="34" charset="0"/>
                <a:cs typeface="Open Sans" panose="020B0606030504020204" pitchFamily="34" charset="0"/>
              </a:rPr>
              <a:t>Biological targets in the treatment of rheumatoid arthritis: a comprehensive review of current and in-development biological disease modifying anti-rheumatic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drugs.Kukar</a:t>
            </a:r>
            <a:r>
              <a:rPr lang="en-US" altLang="en-US" sz="1800" dirty="0">
                <a:latin typeface="Open Sans" panose="020B0606030504020204" pitchFamily="34" charset="0"/>
                <a:ea typeface="Open Sans" panose="020B0606030504020204" pitchFamily="34" charset="0"/>
                <a:cs typeface="Open Sans" panose="020B0606030504020204" pitchFamily="34" charset="0"/>
              </a:rPr>
              <a:t> M,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Petryna</a:t>
            </a:r>
            <a:r>
              <a:rPr lang="en-US" altLang="en-US" sz="1800" dirty="0">
                <a:latin typeface="Open Sans" panose="020B0606030504020204" pitchFamily="34" charset="0"/>
                <a:ea typeface="Open Sans" panose="020B0606030504020204" pitchFamily="34" charset="0"/>
                <a:cs typeface="Open Sans" panose="020B0606030504020204" pitchFamily="34" charset="0"/>
              </a:rPr>
              <a:t> O,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Efthimiou</a:t>
            </a:r>
            <a:r>
              <a:rPr lang="en-US" altLang="en-US" sz="1800" dirty="0">
                <a:latin typeface="Open Sans" panose="020B0606030504020204" pitchFamily="34" charset="0"/>
                <a:ea typeface="Open Sans" panose="020B0606030504020204" pitchFamily="34" charset="0"/>
                <a:cs typeface="Open Sans" panose="020B0606030504020204" pitchFamily="34" charset="0"/>
              </a:rPr>
              <a:t> P - </a:t>
            </a:r>
            <a:r>
              <a:rPr lang="en-US" altLang="en-US" sz="1800" u="sng" dirty="0">
                <a:latin typeface="Open Sans" panose="020B0606030504020204" pitchFamily="34" charset="0"/>
                <a:ea typeface="Open Sans" panose="020B0606030504020204" pitchFamily="34" charset="0"/>
                <a:cs typeface="Open Sans" panose="020B0606030504020204" pitchFamily="34" charset="0"/>
              </a:rPr>
              <a:t>Biologics (2009)</a:t>
            </a: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468CD4EE-57D6-254F-8D32-DB6C5A04D34E}"/>
              </a:ext>
            </a:extLst>
          </p:cNvPr>
          <p:cNvSpPr/>
          <p:nvPr/>
        </p:nvSpPr>
        <p:spPr>
          <a:xfrm>
            <a:off x="1024765" y="2376977"/>
            <a:ext cx="7167563" cy="922337"/>
          </a:xfrm>
          <a:prstGeom prst="rect">
            <a:avLst/>
          </a:prstGeom>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u="sng" dirty="0">
                <a:latin typeface="Open Sans" panose="020B0606030504020204" pitchFamily="34" charset="0"/>
                <a:ea typeface="Open Sans" panose="020B0606030504020204" pitchFamily="34" charset="0"/>
                <a:cs typeface="Open Sans" panose="020B0606030504020204" pitchFamily="34" charset="0"/>
              </a:rPr>
              <a:t>Ann Rheum Dis. 2016 Oct;75(10):1843-7.</a:t>
            </a:r>
            <a:r>
              <a:rPr lang="en-US" altLang="en-US" sz="1800" b="1" u="sng" dirty="0">
                <a:latin typeface="Open Sans" panose="020B0606030504020204" pitchFamily="34" charset="0"/>
                <a:ea typeface="Open Sans" panose="020B0606030504020204" pitchFamily="34" charset="0"/>
                <a:cs typeface="Open Sans" panose="020B0606030504020204" pitchFamily="34" charset="0"/>
              </a:rPr>
              <a:t>Real-world comparative risks of herpes virus infections in tofacitinib and biologic-treated patients with rheumatoid arthritis.</a:t>
            </a:r>
            <a:endParaRPr lang="en-US" altLang="en-US" sz="1800" dirty="0">
              <a:solidFill>
                <a:srgbClr val="0D0D0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968" name="TextBox 9">
            <a:extLst>
              <a:ext uri="{FF2B5EF4-FFF2-40B4-BE49-F238E27FC236}">
                <a16:creationId xmlns:a16="http://schemas.microsoft.com/office/drawing/2014/main" id="{A2EA9206-A57D-904D-880F-5B6101C1EFB3}"/>
              </a:ext>
            </a:extLst>
          </p:cNvPr>
          <p:cNvSpPr txBox="1">
            <a:spLocks noChangeArrowheads="1"/>
          </p:cNvSpPr>
          <p:nvPr/>
        </p:nvSpPr>
        <p:spPr bwMode="auto">
          <a:xfrm>
            <a:off x="2318406" y="539750"/>
            <a:ext cx="4919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Biologic Agents in RA: </a:t>
            </a:r>
          </a:p>
          <a:p>
            <a:pPr algn="ctr"/>
            <a:r>
              <a:rPr lang="en-US" altLang="en-US" sz="3600" i="1" dirty="0">
                <a:latin typeface="Open Sans" panose="020B0606030504020204" pitchFamily="34" charset="0"/>
                <a:ea typeface="Open Sans" panose="020B0606030504020204" pitchFamily="34" charset="0"/>
                <a:cs typeface="Open Sans" panose="020B0606030504020204" pitchFamily="34" charset="0"/>
              </a:rPr>
              <a:t>References</a:t>
            </a:r>
          </a:p>
        </p:txBody>
      </p:sp>
      <p:sp>
        <p:nvSpPr>
          <p:cNvPr id="3" name="TextBox 9">
            <a:extLst>
              <a:ext uri="{FF2B5EF4-FFF2-40B4-BE49-F238E27FC236}">
                <a16:creationId xmlns:a16="http://schemas.microsoft.com/office/drawing/2014/main" id="{B1754889-720C-61EC-1D4F-613FDE0B3A9E}"/>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91576" y="1145121"/>
            <a:ext cx="4763" cy="636393"/>
          </a:xfrm>
          <a:prstGeom prst="rect">
            <a:avLst/>
          </a:prstGeom>
        </p:spPr>
        <p:txBody>
          <a:bodyPr lIns="0" tIns="0" rIns="0" bIns="0" rtlCol="0" anchor="t">
            <a:spAutoFit/>
          </a:bodyPr>
          <a:lstStyle/>
          <a:p>
            <a:pPr algn="ctr">
              <a:lnSpc>
                <a:spcPts val="6300"/>
              </a:lnSpc>
            </a:pPr>
            <a:endParaRPr sz="900"/>
          </a:p>
        </p:txBody>
      </p:sp>
      <p:sp>
        <p:nvSpPr>
          <p:cNvPr id="3" name="TextBox 3"/>
          <p:cNvSpPr txBox="1"/>
          <p:nvPr/>
        </p:nvSpPr>
        <p:spPr>
          <a:xfrm>
            <a:off x="1085141" y="757383"/>
            <a:ext cx="6687259" cy="4342086"/>
          </a:xfrm>
          <a:prstGeom prst="rect">
            <a:avLst/>
          </a:prstGeom>
        </p:spPr>
        <p:txBody>
          <a:bodyPr wrap="square" lIns="0" tIns="0" rIns="0" bIns="0" rtlCol="0" anchor="t">
            <a:spAutoFit/>
          </a:bodyPr>
          <a:lstStyle/>
          <a:p>
            <a:pPr algn="ctr"/>
            <a:endParaRPr lang="en-US" sz="375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3750" u="sng" dirty="0">
              <a:latin typeface="Open Sans"/>
              <a:ea typeface="Open Sans"/>
              <a:cs typeface="Open Sans"/>
            </a:endParaRPr>
          </a:p>
          <a:p>
            <a:pPr algn="ctr"/>
            <a:endParaRPr lang="en-US" dirty="0"/>
          </a:p>
          <a:p>
            <a:pPr algn="ctr"/>
            <a:endParaRPr lang="en-US" dirty="0"/>
          </a:p>
          <a:p>
            <a:pPr algn="ctr"/>
            <a:endParaRPr lang="en-US" sz="2000" u="sng" dirty="0">
              <a:latin typeface="Open Sans" panose="020B0606030504020204" pitchFamily="34" charset="0"/>
              <a:ea typeface="Open Sans" panose="020B0606030504020204" pitchFamily="34" charset="0"/>
              <a:cs typeface="Open Sans" panose="020B0606030504020204" pitchFamily="34" charset="0"/>
            </a:endParaRPr>
          </a:p>
          <a:p>
            <a:pPr algn="ctr"/>
            <a:endParaRPr lang="en-US" sz="2000" u="sng" dirty="0"/>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u="sng" dirty="0">
              <a:latin typeface="Open Sans Light"/>
              <a:hlinkClick r:id="" action="ppaction://noaction">
                <a:extLst>
                  <a:ext uri="{A12FA001-AC4F-418D-AE19-62706E023703}">
                    <ahyp:hlinkClr xmlns:ahyp="http://schemas.microsoft.com/office/drawing/2018/hyperlinkcolor" val="tx"/>
                  </a:ext>
                </a:extLst>
              </a:hlinkClick>
            </a:endParaRPr>
          </a:p>
          <a:p>
            <a:pPr algn="ctr"/>
            <a:endParaRPr lang="en-US" sz="3750" dirty="0">
              <a:solidFill>
                <a:srgbClr val="0563C1"/>
              </a:solidFill>
              <a:latin typeface="Open Sans Light"/>
              <a:hlinkClick r:id="rId3">
                <a:extLst>
                  <a:ext uri="{A12FA001-AC4F-418D-AE19-62706E023703}">
                    <ahyp:hlinkClr xmlns:ahyp="http://schemas.microsoft.com/office/drawing/2018/hyperlinkcolor" val="tx"/>
                  </a:ext>
                </a:extLst>
              </a:hlinkClick>
            </a:endParaRPr>
          </a:p>
          <a:p>
            <a:pPr algn="ctr">
              <a:lnSpc>
                <a:spcPts val="2380"/>
              </a:lnSpc>
            </a:pPr>
            <a:endParaRPr lang="en-US" sz="1700" dirty="0">
              <a:solidFill>
                <a:srgbClr val="000000"/>
              </a:solidFill>
              <a:latin typeface="Open Sans Light"/>
            </a:endParaRPr>
          </a:p>
        </p:txBody>
      </p:sp>
      <p:sp>
        <p:nvSpPr>
          <p:cNvPr id="8" name="AutoShape 2">
            <a:extLst>
              <a:ext uri="{FF2B5EF4-FFF2-40B4-BE49-F238E27FC236}">
                <a16:creationId xmlns:a16="http://schemas.microsoft.com/office/drawing/2014/main" id="{98037053-8CBF-594A-ADFE-3807BE845BF5}"/>
              </a:ext>
            </a:extLst>
          </p:cNvPr>
          <p:cNvSpPr/>
          <p:nvPr/>
        </p:nvSpPr>
        <p:spPr>
          <a:xfrm>
            <a:off x="0" y="0"/>
            <a:ext cx="2006422" cy="6858000"/>
          </a:xfrm>
          <a:prstGeom prst="rect">
            <a:avLst/>
          </a:prstGeom>
          <a:solidFill>
            <a:srgbClr val="000000">
              <a:alpha val="4706"/>
            </a:srgbClr>
          </a:solidFill>
        </p:spPr>
      </p:sp>
      <p:sp>
        <p:nvSpPr>
          <p:cNvPr id="9" name="TextBox 8">
            <a:extLst>
              <a:ext uri="{FF2B5EF4-FFF2-40B4-BE49-F238E27FC236}">
                <a16:creationId xmlns:a16="http://schemas.microsoft.com/office/drawing/2014/main" id="{5596CF5B-E857-6143-97BE-9742BC81B4D1}"/>
              </a:ext>
            </a:extLst>
          </p:cNvPr>
          <p:cNvSpPr txBox="1"/>
          <p:nvPr/>
        </p:nvSpPr>
        <p:spPr>
          <a:xfrm>
            <a:off x="2789108" y="1101963"/>
            <a:ext cx="3565784" cy="646331"/>
          </a:xfrm>
          <a:prstGeom prst="rect">
            <a:avLst/>
          </a:prstGeom>
          <a:noFill/>
        </p:spPr>
        <p:txBody>
          <a:bodyPr wrap="none" rtlCol="0">
            <a:spAutoFit/>
          </a:bodyPr>
          <a:lstStyle/>
          <a:p>
            <a:r>
              <a:rPr lang="en-US" sz="3600" dirty="0">
                <a:latin typeface="Open Sans" panose="020B0606030504020204" pitchFamily="34" charset="0"/>
                <a:ea typeface="Open Sans" panose="020B0606030504020204" pitchFamily="34" charset="0"/>
                <a:cs typeface="Open Sans" panose="020B0606030504020204" pitchFamily="34" charset="0"/>
              </a:rPr>
              <a:t>CME Credit Link</a:t>
            </a:r>
          </a:p>
        </p:txBody>
      </p:sp>
      <p:pic>
        <p:nvPicPr>
          <p:cNvPr id="6" name="Picture 5">
            <a:extLst>
              <a:ext uri="{FF2B5EF4-FFF2-40B4-BE49-F238E27FC236}">
                <a16:creationId xmlns:a16="http://schemas.microsoft.com/office/drawing/2014/main" id="{B39576F6-21AD-B9F0-D883-742A58B59EBB}"/>
              </a:ext>
            </a:extLst>
          </p:cNvPr>
          <p:cNvPicPr>
            <a:picLocks noChangeAspect="1"/>
          </p:cNvPicPr>
          <p:nvPr/>
        </p:nvPicPr>
        <p:blipFill>
          <a:blip r:embed="rId4"/>
          <a:stretch>
            <a:fillRect/>
          </a:stretch>
        </p:blipFill>
        <p:spPr>
          <a:xfrm>
            <a:off x="1502228" y="-299839"/>
            <a:ext cx="6139543" cy="7945291"/>
          </a:xfrm>
          <a:prstGeom prst="rect">
            <a:avLst/>
          </a:prstGeom>
        </p:spPr>
      </p:pic>
      <p:sp>
        <p:nvSpPr>
          <p:cNvPr id="10" name="TextBox 9">
            <a:extLst>
              <a:ext uri="{FF2B5EF4-FFF2-40B4-BE49-F238E27FC236}">
                <a16:creationId xmlns:a16="http://schemas.microsoft.com/office/drawing/2014/main" id="{ED124823-3463-728E-5266-7F73E9C133DF}"/>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5073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99E57838-975A-CB40-8169-865FDF32B852}"/>
              </a:ext>
            </a:extLst>
          </p:cNvPr>
          <p:cNvSpPr/>
          <p:nvPr/>
        </p:nvSpPr>
        <p:spPr>
          <a:xfrm rot="5400000">
            <a:off x="3728209" y="-3728206"/>
            <a:ext cx="1687586" cy="9144000"/>
          </a:xfrm>
          <a:prstGeom prst="rect">
            <a:avLst/>
          </a:prstGeom>
          <a:solidFill>
            <a:srgbClr val="000000">
              <a:alpha val="4706"/>
            </a:srgbClr>
          </a:solidFill>
        </p:spPr>
        <p:txBody>
          <a:bodyPr/>
          <a:lstStyle/>
          <a:p>
            <a:endParaRPr lang="en-US"/>
          </a:p>
        </p:txBody>
      </p:sp>
      <p:sp>
        <p:nvSpPr>
          <p:cNvPr id="2" name="Title 1">
            <a:extLst>
              <a:ext uri="{FF2B5EF4-FFF2-40B4-BE49-F238E27FC236}">
                <a16:creationId xmlns:a16="http://schemas.microsoft.com/office/drawing/2014/main" id="{8F21EE5E-EEEF-774B-93AF-D7B11995C27A}"/>
              </a:ext>
            </a:extLst>
          </p:cNvPr>
          <p:cNvSpPr>
            <a:spLocks noGrp="1"/>
          </p:cNvSpPr>
          <p:nvPr>
            <p:ph type="title"/>
          </p:nvPr>
        </p:nvSpPr>
        <p:spPr>
          <a:xfrm>
            <a:off x="628650" y="500062"/>
            <a:ext cx="7886700" cy="1325563"/>
          </a:xfrm>
        </p:spPr>
        <p:txBody>
          <a:body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Nomenclature</a:t>
            </a:r>
            <a:br>
              <a:rPr lang="en-US" altLang="en-US" sz="3600"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69AB2FE2-4361-724A-9668-CC025B0D0385}"/>
              </a:ext>
            </a:extLst>
          </p:cNvPr>
          <p:cNvSpPr>
            <a:spLocks noGrp="1"/>
          </p:cNvSpPr>
          <p:nvPr>
            <p:ph idx="1"/>
          </p:nvPr>
        </p:nvSpPr>
        <p:spPr/>
        <p:txBody>
          <a:bodyPr>
            <a:normAutofit fontScale="85000" lnSpcReduction="10000"/>
          </a:bodyPr>
          <a:lstStyle/>
          <a:p>
            <a:pPr marL="0" indent="0" algn="ctr">
              <a:buNone/>
            </a:pPr>
            <a:r>
              <a:rPr lang="en-US" altLang="en-US" sz="2400" dirty="0">
                <a:latin typeface="Open Sans" panose="020B0606030504020204" pitchFamily="34" charset="0"/>
                <a:ea typeface="Open Sans" panose="020B0606030504020204" pitchFamily="34" charset="0"/>
                <a:cs typeface="Open Sans" panose="020B0606030504020204" pitchFamily="34" charset="0"/>
              </a:rPr>
              <a:t>“Biologic” agents are made using recombinant DNA techniques</a:t>
            </a:r>
          </a:p>
          <a:p>
            <a:pPr marL="0" indent="0" algn="ctr">
              <a:buNone/>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altLang="en-US" sz="2400" dirty="0">
                <a:latin typeface="Open Sans" panose="020B0606030504020204" pitchFamily="34" charset="0"/>
                <a:ea typeface="Open Sans" panose="020B0606030504020204" pitchFamily="34" charset="0"/>
                <a:cs typeface="Open Sans" panose="020B0606030504020204" pitchFamily="34" charset="0"/>
              </a:rPr>
              <a:t>They are large, unstable proteins that can only be administered parenterally</a:t>
            </a:r>
          </a:p>
          <a:p>
            <a:pPr marL="0" indent="0">
              <a:buNone/>
            </a:pPr>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b="1" dirty="0" err="1">
                <a:latin typeface="Open Sans" panose="020B0606030504020204" pitchFamily="34" charset="0"/>
                <a:ea typeface="Open Sans" panose="020B0606030504020204" pitchFamily="34" charset="0"/>
                <a:cs typeface="Open Sans" panose="020B0606030504020204" pitchFamily="34" charset="0"/>
              </a:rPr>
              <a:t>mab</a:t>
            </a:r>
            <a:r>
              <a:rPr lang="en-US" altLang="en-US" sz="2400" b="1" dirty="0">
                <a:latin typeface="Open Sans" panose="020B0606030504020204" pitchFamily="34" charset="0"/>
                <a:ea typeface="Open Sans" panose="020B0606030504020204" pitchFamily="34" charset="0"/>
                <a:cs typeface="Open Sans" panose="020B0606030504020204" pitchFamily="34" charset="0"/>
              </a:rPr>
              <a:t> </a:t>
            </a:r>
            <a:r>
              <a:rPr lang="en-US" altLang="en-US" sz="2400" dirty="0">
                <a:latin typeface="Open Sans" panose="020B0606030504020204" pitchFamily="34" charset="0"/>
                <a:ea typeface="Open Sans" panose="020B0606030504020204" pitchFamily="34" charset="0"/>
                <a:cs typeface="Open Sans" panose="020B0606030504020204" pitchFamily="34" charset="0"/>
              </a:rPr>
              <a:t>	monoclonal antibody</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b="1" dirty="0" err="1">
                <a:latin typeface="Open Sans" panose="020B0606030504020204" pitchFamily="34" charset="0"/>
                <a:ea typeface="Open Sans" panose="020B0606030504020204" pitchFamily="34" charset="0"/>
                <a:cs typeface="Open Sans" panose="020B0606030504020204" pitchFamily="34" charset="0"/>
              </a:rPr>
              <a:t>ximab</a:t>
            </a:r>
            <a:r>
              <a:rPr lang="en-US" altLang="en-US" sz="2400" dirty="0">
                <a:latin typeface="Open Sans" panose="020B0606030504020204" pitchFamily="34" charset="0"/>
                <a:ea typeface="Open Sans" panose="020B0606030504020204" pitchFamily="34" charset="0"/>
                <a:cs typeface="Open Sans" panose="020B0606030504020204" pitchFamily="34" charset="0"/>
              </a:rPr>
              <a:t>	chimeric monoclonal antibody</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b="1" dirty="0" err="1">
                <a:latin typeface="Open Sans" panose="020B0606030504020204" pitchFamily="34" charset="0"/>
                <a:ea typeface="Open Sans" panose="020B0606030504020204" pitchFamily="34" charset="0"/>
                <a:cs typeface="Open Sans" panose="020B0606030504020204" pitchFamily="34" charset="0"/>
              </a:rPr>
              <a:t>umab</a:t>
            </a:r>
            <a:r>
              <a:rPr lang="en-US" altLang="en-US" sz="2400" dirty="0">
                <a:latin typeface="Open Sans" panose="020B0606030504020204" pitchFamily="34" charset="0"/>
                <a:ea typeface="Open Sans" panose="020B0606030504020204" pitchFamily="34" charset="0"/>
                <a:cs typeface="Open Sans" panose="020B0606030504020204" pitchFamily="34" charset="0"/>
              </a:rPr>
              <a:t>	humanized monoclonal antibody</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a:p>
            <a:r>
              <a:rPr lang="en-US" altLang="en-US" sz="2400" b="1" dirty="0" err="1">
                <a:latin typeface="Open Sans" panose="020B0606030504020204" pitchFamily="34" charset="0"/>
                <a:ea typeface="Open Sans" panose="020B0606030504020204" pitchFamily="34" charset="0"/>
                <a:cs typeface="Open Sans" panose="020B0606030504020204" pitchFamily="34" charset="0"/>
              </a:rPr>
              <a:t>cept</a:t>
            </a:r>
            <a:r>
              <a:rPr lang="en-US" altLang="en-US" sz="2400" dirty="0">
                <a:latin typeface="Open Sans" panose="020B0606030504020204" pitchFamily="34" charset="0"/>
                <a:ea typeface="Open Sans" panose="020B0606030504020204" pitchFamily="34" charset="0"/>
                <a:cs typeface="Open Sans" panose="020B0606030504020204" pitchFamily="34" charset="0"/>
              </a:rPr>
              <a:t>	fusion protein of a receptor and the Fc portion 			of IgG</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9">
            <a:extLst>
              <a:ext uri="{FF2B5EF4-FFF2-40B4-BE49-F238E27FC236}">
                <a16:creationId xmlns:a16="http://schemas.microsoft.com/office/drawing/2014/main" id="{965E9821-DFB8-64F4-C38B-955D59279779}"/>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294166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4474F3CC-2040-F941-BB2D-B7045E8E3773}"/>
              </a:ext>
            </a:extLst>
          </p:cNvPr>
          <p:cNvSpPr/>
          <p:nvPr/>
        </p:nvSpPr>
        <p:spPr>
          <a:xfrm rot="5400000">
            <a:off x="3726657" y="-3729760"/>
            <a:ext cx="1690691" cy="9144002"/>
          </a:xfrm>
          <a:prstGeom prst="rect">
            <a:avLst/>
          </a:prstGeom>
          <a:solidFill>
            <a:srgbClr val="000000">
              <a:alpha val="4706"/>
            </a:srgbClr>
          </a:solidFill>
        </p:spPr>
        <p:txBody>
          <a:bodyPr/>
          <a:lstStyle/>
          <a:p>
            <a:endParaRPr lang="en-US"/>
          </a:p>
        </p:txBody>
      </p:sp>
      <p:sp>
        <p:nvSpPr>
          <p:cNvPr id="3" name="Title 2">
            <a:extLst>
              <a:ext uri="{FF2B5EF4-FFF2-40B4-BE49-F238E27FC236}">
                <a16:creationId xmlns:a16="http://schemas.microsoft.com/office/drawing/2014/main" id="{A72F26CF-07E7-5A45-BCAF-A9385D232CBA}"/>
              </a:ext>
            </a:extLst>
          </p:cNvPr>
          <p:cNvSpPr>
            <a:spLocks noGrp="1"/>
          </p:cNvSpPr>
          <p:nvPr>
            <p:ph type="title"/>
          </p:nvPr>
        </p:nvSpPr>
        <p:spPr/>
        <p:txBody>
          <a:bodyPr/>
          <a:lstStyle/>
          <a:p>
            <a:pPr algn="ctr"/>
            <a:r>
              <a:rPr lang="en-US" sz="3600" dirty="0">
                <a:latin typeface="Open Sans" panose="020B0606030504020204" pitchFamily="34" charset="0"/>
                <a:ea typeface="Open Sans" panose="020B0606030504020204" pitchFamily="34" charset="0"/>
                <a:cs typeface="Open Sans" panose="020B0606030504020204" pitchFamily="34" charset="0"/>
              </a:rPr>
              <a:t>Biologic Agents:</a:t>
            </a:r>
            <a:br>
              <a:rPr lang="en-US" sz="3600" dirty="0">
                <a:latin typeface="Open Sans" panose="020B0606030504020204" pitchFamily="34" charset="0"/>
                <a:ea typeface="Open Sans" panose="020B0606030504020204" pitchFamily="34" charset="0"/>
                <a:cs typeface="Open Sans" panose="020B0606030504020204" pitchFamily="34" charset="0"/>
              </a:rPr>
            </a:br>
            <a:r>
              <a:rPr lang="en-US" sz="3600" dirty="0">
                <a:latin typeface="Open Sans" panose="020B0606030504020204" pitchFamily="34" charset="0"/>
                <a:ea typeface="Open Sans" panose="020B0606030504020204" pitchFamily="34" charset="0"/>
                <a:cs typeface="Open Sans" panose="020B0606030504020204" pitchFamily="34" charset="0"/>
              </a:rPr>
              <a:t>Available Mechanisms</a:t>
            </a:r>
          </a:p>
        </p:txBody>
      </p:sp>
      <p:sp>
        <p:nvSpPr>
          <p:cNvPr id="4" name="Content Placeholder 3">
            <a:extLst>
              <a:ext uri="{FF2B5EF4-FFF2-40B4-BE49-F238E27FC236}">
                <a16:creationId xmlns:a16="http://schemas.microsoft.com/office/drawing/2014/main" id="{E89C3075-BEDB-7C41-9A2A-9DB2805CE6DA}"/>
              </a:ext>
            </a:extLst>
          </p:cNvPr>
          <p:cNvSpPr>
            <a:spLocks noGrp="1"/>
          </p:cNvSpPr>
          <p:nvPr>
            <p:ph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Cytokine inhibitors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Costimulatory blockers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B cell inhibitors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Kinase inhibitors</a:t>
            </a:r>
          </a:p>
        </p:txBody>
      </p:sp>
      <p:sp>
        <p:nvSpPr>
          <p:cNvPr id="5" name="TextBox 9">
            <a:extLst>
              <a:ext uri="{FF2B5EF4-FFF2-40B4-BE49-F238E27FC236}">
                <a16:creationId xmlns:a16="http://schemas.microsoft.com/office/drawing/2014/main" id="{3243DD49-6735-FC0F-2E54-4289F91ED323}"/>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extLst>
      <p:ext uri="{BB962C8B-B14F-4D97-AF65-F5344CB8AC3E}">
        <p14:creationId xmlns:p14="http://schemas.microsoft.com/office/powerpoint/2010/main" val="351539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0D8D2EF5-4DF1-FC40-99C6-C309A499F6B2}"/>
              </a:ext>
            </a:extLst>
          </p:cNvPr>
          <p:cNvSpPr/>
          <p:nvPr/>
        </p:nvSpPr>
        <p:spPr>
          <a:xfrm rot="5400000">
            <a:off x="3950494" y="-3950492"/>
            <a:ext cx="1243015" cy="9144002"/>
          </a:xfrm>
          <a:prstGeom prst="rect">
            <a:avLst/>
          </a:prstGeom>
          <a:solidFill>
            <a:srgbClr val="000000">
              <a:alpha val="4706"/>
            </a:srgbClr>
          </a:solidFill>
        </p:spPr>
        <p:txBody>
          <a:bodyPr/>
          <a:lstStyle/>
          <a:p>
            <a:endParaRPr lang="en-US" dirty="0"/>
          </a:p>
        </p:txBody>
      </p:sp>
      <p:sp>
        <p:nvSpPr>
          <p:cNvPr id="22532" name="TextBox 3">
            <a:extLst>
              <a:ext uri="{FF2B5EF4-FFF2-40B4-BE49-F238E27FC236}">
                <a16:creationId xmlns:a16="http://schemas.microsoft.com/office/drawing/2014/main" id="{CE8A4FC8-37F6-C347-93A6-4AA761FB2229}"/>
              </a:ext>
            </a:extLst>
          </p:cNvPr>
          <p:cNvSpPr txBox="1">
            <a:spLocks noChangeArrowheads="1"/>
          </p:cNvSpPr>
          <p:nvPr/>
        </p:nvSpPr>
        <p:spPr bwMode="auto">
          <a:xfrm>
            <a:off x="1097330" y="453430"/>
            <a:ext cx="6949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Available Biologic Agents for RA</a:t>
            </a:r>
          </a:p>
        </p:txBody>
      </p:sp>
      <p:sp>
        <p:nvSpPr>
          <p:cNvPr id="22533" name="TextBox 4">
            <a:extLst>
              <a:ext uri="{FF2B5EF4-FFF2-40B4-BE49-F238E27FC236}">
                <a16:creationId xmlns:a16="http://schemas.microsoft.com/office/drawing/2014/main" id="{FA24A631-263D-F04E-99F3-AED64972853E}"/>
              </a:ext>
            </a:extLst>
          </p:cNvPr>
          <p:cNvSpPr txBox="1">
            <a:spLocks noChangeArrowheads="1"/>
          </p:cNvSpPr>
          <p:nvPr/>
        </p:nvSpPr>
        <p:spPr bwMode="auto">
          <a:xfrm>
            <a:off x="963613" y="1401763"/>
            <a:ext cx="75199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b="1" dirty="0">
                <a:latin typeface="Open Sans" panose="020B0606030504020204" pitchFamily="34" charset="0"/>
                <a:ea typeface="Open Sans" panose="020B0606030504020204" pitchFamily="34" charset="0"/>
                <a:cs typeface="Open Sans" panose="020B0606030504020204" pitchFamily="34" charset="0"/>
              </a:rPr>
              <a:t>CYTOKINE INHIBITORS</a:t>
            </a:r>
            <a:br>
              <a:rPr lang="en-US" altLang="en-US" sz="1800" dirty="0">
                <a:latin typeface="Open Sans" panose="020B0606030504020204" pitchFamily="34" charset="0"/>
                <a:ea typeface="Open Sans" panose="020B0606030504020204" pitchFamily="34" charset="0"/>
                <a:cs typeface="Open Sans" panose="020B0606030504020204" pitchFamily="34" charset="0"/>
              </a:rPr>
            </a:b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dirty="0">
                <a:latin typeface="Open Sans" panose="020B0606030504020204" pitchFamily="34" charset="0"/>
                <a:ea typeface="Open Sans" panose="020B0606030504020204" pitchFamily="34" charset="0"/>
                <a:cs typeface="Open Sans" panose="020B0606030504020204" pitchFamily="34" charset="0"/>
              </a:rPr>
              <a:t>TNF inhibitors</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(etanercept, adalimumab, infliximab, golimumab, certolizumab)</a:t>
            </a:r>
          </a:p>
          <a:p>
            <a:endParaRPr lang="en-US" altLang="en-US" sz="1800" dirty="0"/>
          </a:p>
          <a:p>
            <a:endParaRPr lang="en-US" altLang="en-US" sz="1800" dirty="0"/>
          </a:p>
        </p:txBody>
      </p:sp>
      <p:pic>
        <p:nvPicPr>
          <p:cNvPr id="22534" name="Picture 5" descr="tnf.gif">
            <a:extLst>
              <a:ext uri="{FF2B5EF4-FFF2-40B4-BE49-F238E27FC236}">
                <a16:creationId xmlns:a16="http://schemas.microsoft.com/office/drawing/2014/main" id="{20D74423-3E1D-5740-B5A6-5E9D5B099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8550" y="2659900"/>
            <a:ext cx="5437188" cy="39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1A8C1D41-40F4-4B4D-B901-DAC1D1F6757D}"/>
              </a:ext>
            </a:extLst>
          </p:cNvPr>
          <p:cNvSpPr/>
          <p:nvPr/>
        </p:nvSpPr>
        <p:spPr>
          <a:xfrm rot="5400000">
            <a:off x="3661154" y="-3661155"/>
            <a:ext cx="1839155" cy="9161465"/>
          </a:xfrm>
          <a:prstGeom prst="rect">
            <a:avLst/>
          </a:prstGeom>
          <a:solidFill>
            <a:srgbClr val="000000">
              <a:alpha val="4706"/>
            </a:srgbClr>
          </a:solidFill>
        </p:spPr>
        <p:txBody>
          <a:bodyPr/>
          <a:lstStyle/>
          <a:p>
            <a:endParaRPr lang="en-US" dirty="0"/>
          </a:p>
        </p:txBody>
      </p:sp>
      <p:sp>
        <p:nvSpPr>
          <p:cNvPr id="23556" name="TextBox 3">
            <a:extLst>
              <a:ext uri="{FF2B5EF4-FFF2-40B4-BE49-F238E27FC236}">
                <a16:creationId xmlns:a16="http://schemas.microsoft.com/office/drawing/2014/main" id="{E9ECEE00-B449-4140-BDE4-14EB43B76D15}"/>
              </a:ext>
            </a:extLst>
          </p:cNvPr>
          <p:cNvSpPr txBox="1">
            <a:spLocks noChangeArrowheads="1"/>
          </p:cNvSpPr>
          <p:nvPr/>
        </p:nvSpPr>
        <p:spPr bwMode="auto">
          <a:xfrm>
            <a:off x="1143370" y="685800"/>
            <a:ext cx="6949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Available Biologic Agents for RA</a:t>
            </a:r>
          </a:p>
        </p:txBody>
      </p:sp>
      <p:sp>
        <p:nvSpPr>
          <p:cNvPr id="23557" name="TextBox 4">
            <a:extLst>
              <a:ext uri="{FF2B5EF4-FFF2-40B4-BE49-F238E27FC236}">
                <a16:creationId xmlns:a16="http://schemas.microsoft.com/office/drawing/2014/main" id="{0FA078F4-B35B-6D4A-B885-4C8E9766BB41}"/>
              </a:ext>
            </a:extLst>
          </p:cNvPr>
          <p:cNvSpPr txBox="1">
            <a:spLocks noChangeArrowheads="1"/>
          </p:cNvSpPr>
          <p:nvPr/>
        </p:nvSpPr>
        <p:spPr bwMode="auto">
          <a:xfrm>
            <a:off x="995668" y="2274838"/>
            <a:ext cx="751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r>
              <a:rPr lang="en-US" altLang="en-US" sz="1800" b="1" dirty="0">
                <a:latin typeface="Open Sans" panose="020B0606030504020204" pitchFamily="34" charset="0"/>
                <a:ea typeface="Open Sans" panose="020B0606030504020204" pitchFamily="34" charset="0"/>
                <a:cs typeface="Open Sans" panose="020B0606030504020204" pitchFamily="34" charset="0"/>
              </a:rPr>
              <a:t>CYTOKINE INHIBITORS</a:t>
            </a: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IL-1 inhibitor (anakinra “KINERET”)</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IL-6 inhibitors</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tocilizumab (“ACTEMRA”) </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sarilumab</a:t>
            </a:r>
            <a:r>
              <a:rPr lang="en-US" altLang="en-US" sz="1800" dirty="0">
                <a:latin typeface="Open Sans" panose="020B0606030504020204" pitchFamily="34" charset="0"/>
                <a:ea typeface="Open Sans" panose="020B0606030504020204" pitchFamily="34" charset="0"/>
                <a:cs typeface="Open Sans" panose="020B0606030504020204" pitchFamily="34" charset="0"/>
              </a:rPr>
              <a:t> (“KEVZARA”)</a:t>
            </a:r>
            <a:br>
              <a:rPr lang="en-US" altLang="en-US" sz="1800" dirty="0"/>
            </a:br>
            <a:endParaRPr lang="en-US" altLang="en-US" sz="1800" dirty="0"/>
          </a:p>
        </p:txBody>
      </p:sp>
      <p:sp>
        <p:nvSpPr>
          <p:cNvPr id="3" name="TextBox 9">
            <a:extLst>
              <a:ext uri="{FF2B5EF4-FFF2-40B4-BE49-F238E27FC236}">
                <a16:creationId xmlns:a16="http://schemas.microsoft.com/office/drawing/2014/main" id="{1E194168-44E8-A28A-C9E2-C6D1B81DDADA}"/>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a:extLst>
              <a:ext uri="{FF2B5EF4-FFF2-40B4-BE49-F238E27FC236}">
                <a16:creationId xmlns:a16="http://schemas.microsoft.com/office/drawing/2014/main" id="{B53B46F4-CAD3-134E-9964-647C5D8545A2}"/>
              </a:ext>
            </a:extLst>
          </p:cNvPr>
          <p:cNvSpPr txBox="1">
            <a:spLocks noChangeArrowheads="1"/>
          </p:cNvSpPr>
          <p:nvPr/>
        </p:nvSpPr>
        <p:spPr bwMode="auto">
          <a:xfrm>
            <a:off x="1161003" y="685800"/>
            <a:ext cx="6914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Available Biologic Agents for RA</a:t>
            </a:r>
          </a:p>
        </p:txBody>
      </p:sp>
      <p:sp>
        <p:nvSpPr>
          <p:cNvPr id="24581" name="TextBox 4">
            <a:extLst>
              <a:ext uri="{FF2B5EF4-FFF2-40B4-BE49-F238E27FC236}">
                <a16:creationId xmlns:a16="http://schemas.microsoft.com/office/drawing/2014/main" id="{164BF3B4-3F4D-4E42-A3C1-04D246AE0924}"/>
              </a:ext>
            </a:extLst>
          </p:cNvPr>
          <p:cNvSpPr txBox="1">
            <a:spLocks noChangeArrowheads="1"/>
          </p:cNvSpPr>
          <p:nvPr/>
        </p:nvSpPr>
        <p:spPr bwMode="auto">
          <a:xfrm>
            <a:off x="963613" y="1401763"/>
            <a:ext cx="75199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dirty="0">
                <a:latin typeface="Open Sans" panose="020B0606030504020204" pitchFamily="34" charset="0"/>
                <a:ea typeface="Open Sans" panose="020B0606030504020204" pitchFamily="34" charset="0"/>
                <a:cs typeface="Open Sans" panose="020B0606030504020204" pitchFamily="34" charset="0"/>
              </a:rPr>
              <a:t>COSTIMULATORY BLOCKERS</a:t>
            </a:r>
            <a:br>
              <a:rPr lang="en-US" altLang="en-US" sz="1800" dirty="0">
                <a:latin typeface="Open Sans" panose="020B0606030504020204" pitchFamily="34" charset="0"/>
                <a:ea typeface="Open Sans" panose="020B0606030504020204" pitchFamily="34" charset="0"/>
                <a:cs typeface="Open Sans" panose="020B0606030504020204" pitchFamily="34" charset="0"/>
              </a:rPr>
            </a:br>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Abatacept (“ORENCIA”)	</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fusion protein of CTLA-4 and Fc portion of IgG</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prevents CD28 binding to CD80/CD8 (blocks second signal binding between T cells and antigen presenting cells)</a:t>
            </a:r>
          </a:p>
          <a:p>
            <a:endParaRPr lang="en-US" altLang="en-US" sz="1800" dirty="0"/>
          </a:p>
        </p:txBody>
      </p:sp>
      <p:pic>
        <p:nvPicPr>
          <p:cNvPr id="24582" name="Picture 5" descr="apc.jpg">
            <a:extLst>
              <a:ext uri="{FF2B5EF4-FFF2-40B4-BE49-F238E27FC236}">
                <a16:creationId xmlns:a16="http://schemas.microsoft.com/office/drawing/2014/main" id="{F60B51B5-3778-CA42-9773-1F946C4F95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6285" y="3640138"/>
            <a:ext cx="4362604"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a:extLst>
              <a:ext uri="{FF2B5EF4-FFF2-40B4-BE49-F238E27FC236}">
                <a16:creationId xmlns:a16="http://schemas.microsoft.com/office/drawing/2014/main" id="{2AF0E807-693F-EC4F-B6EC-5EF25507A544}"/>
              </a:ext>
            </a:extLst>
          </p:cNvPr>
          <p:cNvSpPr/>
          <p:nvPr/>
        </p:nvSpPr>
        <p:spPr>
          <a:xfrm rot="5400000">
            <a:off x="3794918" y="-3794920"/>
            <a:ext cx="1571625" cy="9161465"/>
          </a:xfrm>
          <a:prstGeom prst="rect">
            <a:avLst/>
          </a:prstGeom>
          <a:solidFill>
            <a:srgbClr val="000000">
              <a:alpha val="4706"/>
            </a:srgbClr>
          </a:solidFill>
        </p:spPr>
        <p:txBody>
          <a:bodyPr/>
          <a:lstStyle/>
          <a:p>
            <a:endParaRPr lang="en-US" dirty="0"/>
          </a:p>
        </p:txBody>
      </p:sp>
      <p:sp>
        <p:nvSpPr>
          <p:cNvPr id="3" name="TextBox 9">
            <a:extLst>
              <a:ext uri="{FF2B5EF4-FFF2-40B4-BE49-F238E27FC236}">
                <a16:creationId xmlns:a16="http://schemas.microsoft.com/office/drawing/2014/main" id="{23D85380-5740-EE8D-6BF6-D0D6DB8218FF}"/>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Box 3">
            <a:extLst>
              <a:ext uri="{FF2B5EF4-FFF2-40B4-BE49-F238E27FC236}">
                <a16:creationId xmlns:a16="http://schemas.microsoft.com/office/drawing/2014/main" id="{91FDD241-9217-304C-9915-BAC9982F72AF}"/>
              </a:ext>
            </a:extLst>
          </p:cNvPr>
          <p:cNvSpPr txBox="1">
            <a:spLocks noChangeArrowheads="1"/>
          </p:cNvSpPr>
          <p:nvPr/>
        </p:nvSpPr>
        <p:spPr bwMode="auto">
          <a:xfrm>
            <a:off x="1161003" y="685800"/>
            <a:ext cx="6914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Available Biologic Agents for RA</a:t>
            </a:r>
          </a:p>
        </p:txBody>
      </p:sp>
      <p:sp>
        <p:nvSpPr>
          <p:cNvPr id="25605" name="TextBox 4">
            <a:extLst>
              <a:ext uri="{FF2B5EF4-FFF2-40B4-BE49-F238E27FC236}">
                <a16:creationId xmlns:a16="http://schemas.microsoft.com/office/drawing/2014/main" id="{C4DB7EE1-1A5C-0949-BED9-E2AA859513DB}"/>
              </a:ext>
            </a:extLst>
          </p:cNvPr>
          <p:cNvSpPr txBox="1">
            <a:spLocks noChangeArrowheads="1"/>
          </p:cNvSpPr>
          <p:nvPr/>
        </p:nvSpPr>
        <p:spPr bwMode="auto">
          <a:xfrm>
            <a:off x="963613" y="1401763"/>
            <a:ext cx="751998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dirty="0">
                <a:latin typeface="Open Sans" panose="020B0606030504020204" pitchFamily="34" charset="0"/>
                <a:ea typeface="Open Sans" panose="020B0606030504020204" pitchFamily="34" charset="0"/>
                <a:cs typeface="Open Sans" panose="020B0606030504020204" pitchFamily="34" charset="0"/>
              </a:rPr>
              <a:t>B CELL INHIBITORS</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Rituximab</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anti CD 20 </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expressed on pre-B cells and pre-plasma cells</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	pro-B cells and plasma cells are not affected</a:t>
            </a:r>
          </a:p>
          <a:p>
            <a:endParaRPr lang="en-US" altLang="en-US" sz="1800" dirty="0"/>
          </a:p>
        </p:txBody>
      </p:sp>
      <p:pic>
        <p:nvPicPr>
          <p:cNvPr id="25606" name="Picture 6" descr="ritux.jpg">
            <a:extLst>
              <a:ext uri="{FF2B5EF4-FFF2-40B4-BE49-F238E27FC236}">
                <a16:creationId xmlns:a16="http://schemas.microsoft.com/office/drawing/2014/main" id="{3902DE7C-EA1B-6142-B05B-5A4653C538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3105150"/>
            <a:ext cx="38385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a:extLst>
              <a:ext uri="{FF2B5EF4-FFF2-40B4-BE49-F238E27FC236}">
                <a16:creationId xmlns:a16="http://schemas.microsoft.com/office/drawing/2014/main" id="{FC49E481-807B-C74A-BB22-01A443A9DE0F}"/>
              </a:ext>
            </a:extLst>
          </p:cNvPr>
          <p:cNvSpPr/>
          <p:nvPr/>
        </p:nvSpPr>
        <p:spPr>
          <a:xfrm rot="5400000">
            <a:off x="3780631" y="-3780632"/>
            <a:ext cx="1600200" cy="9161465"/>
          </a:xfrm>
          <a:prstGeom prst="rect">
            <a:avLst/>
          </a:prstGeom>
          <a:solidFill>
            <a:srgbClr val="000000">
              <a:alpha val="4706"/>
            </a:srgbClr>
          </a:solidFill>
        </p:spPr>
        <p:txBody>
          <a:bodyPr/>
          <a:lstStyle/>
          <a:p>
            <a:endParaRPr lang="en-US" dirty="0"/>
          </a:p>
        </p:txBody>
      </p:sp>
      <p:sp>
        <p:nvSpPr>
          <p:cNvPr id="2" name="TextBox 9">
            <a:extLst>
              <a:ext uri="{FF2B5EF4-FFF2-40B4-BE49-F238E27FC236}">
                <a16:creationId xmlns:a16="http://schemas.microsoft.com/office/drawing/2014/main" id="{030A6413-5544-0DEB-5D5F-382058F60BE5}"/>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8571CD91-0B9C-8148-8D65-F1E779DBE00E}"/>
              </a:ext>
            </a:extLst>
          </p:cNvPr>
          <p:cNvSpPr/>
          <p:nvPr/>
        </p:nvSpPr>
        <p:spPr>
          <a:xfrm rot="5400000">
            <a:off x="3837771" y="-3837773"/>
            <a:ext cx="1485919" cy="9161465"/>
          </a:xfrm>
          <a:prstGeom prst="rect">
            <a:avLst/>
          </a:prstGeom>
          <a:solidFill>
            <a:srgbClr val="000000">
              <a:alpha val="4706"/>
            </a:srgbClr>
          </a:solidFill>
        </p:spPr>
        <p:txBody>
          <a:bodyPr/>
          <a:lstStyle/>
          <a:p>
            <a:endParaRPr lang="en-US" dirty="0"/>
          </a:p>
        </p:txBody>
      </p:sp>
      <p:sp>
        <p:nvSpPr>
          <p:cNvPr id="26628" name="TextBox 3">
            <a:extLst>
              <a:ext uri="{FF2B5EF4-FFF2-40B4-BE49-F238E27FC236}">
                <a16:creationId xmlns:a16="http://schemas.microsoft.com/office/drawing/2014/main" id="{AE5C185F-A744-0846-A32B-E56A9B06F7B8}"/>
              </a:ext>
            </a:extLst>
          </p:cNvPr>
          <p:cNvSpPr txBox="1">
            <a:spLocks noChangeArrowheads="1"/>
          </p:cNvSpPr>
          <p:nvPr/>
        </p:nvSpPr>
        <p:spPr bwMode="auto">
          <a:xfrm>
            <a:off x="1097330" y="538118"/>
            <a:ext cx="69493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a:r>
              <a:rPr lang="en-US" altLang="en-US" sz="3600" dirty="0">
                <a:latin typeface="Open Sans" panose="020B0606030504020204" pitchFamily="34" charset="0"/>
                <a:ea typeface="Open Sans" panose="020B0606030504020204" pitchFamily="34" charset="0"/>
                <a:cs typeface="Open Sans" panose="020B0606030504020204" pitchFamily="34" charset="0"/>
              </a:rPr>
              <a:t>Available Biologic Agents for RA</a:t>
            </a:r>
          </a:p>
        </p:txBody>
      </p:sp>
      <p:sp>
        <p:nvSpPr>
          <p:cNvPr id="26629" name="TextBox 4">
            <a:extLst>
              <a:ext uri="{FF2B5EF4-FFF2-40B4-BE49-F238E27FC236}">
                <a16:creationId xmlns:a16="http://schemas.microsoft.com/office/drawing/2014/main" id="{2E7E51D4-DDBC-EA47-A22A-65FB44F04521}"/>
              </a:ext>
            </a:extLst>
          </p:cNvPr>
          <p:cNvSpPr txBox="1">
            <a:spLocks noChangeArrowheads="1"/>
          </p:cNvSpPr>
          <p:nvPr/>
        </p:nvSpPr>
        <p:spPr bwMode="auto">
          <a:xfrm>
            <a:off x="919163" y="1401763"/>
            <a:ext cx="75199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ＭＳ Ｐゴシック" panose="020B0600070205080204" pitchFamily="34" charset="-128"/>
              </a:defRPr>
            </a:lvl1pPr>
            <a:lvl2pPr marL="37931725" indent="-37474525">
              <a:defRPr sz="2400">
                <a:solidFill>
                  <a:schemeClr val="tx1"/>
                </a:solidFill>
                <a:latin typeface="Calibri" panose="020F0502020204030204" pitchFamily="34" charset="0"/>
                <a:ea typeface="ＭＳ Ｐゴシック" panose="020B0600070205080204" pitchFamily="34" charset="-128"/>
              </a:defRPr>
            </a:lvl2pPr>
            <a:lvl3pPr>
              <a:defRPr sz="2400">
                <a:solidFill>
                  <a:schemeClr val="tx1"/>
                </a:solidFill>
                <a:latin typeface="Calibri" panose="020F0502020204030204" pitchFamily="34" charset="0"/>
                <a:ea typeface="ＭＳ Ｐゴシック" panose="020B0600070205080204" pitchFamily="34" charset="-128"/>
              </a:defRPr>
            </a:lvl3pPr>
            <a:lvl4pPr>
              <a:defRPr sz="2400">
                <a:solidFill>
                  <a:schemeClr val="tx1"/>
                </a:solidFill>
                <a:latin typeface="Calibri" panose="020F0502020204030204" pitchFamily="34" charset="0"/>
                <a:ea typeface="ＭＳ Ｐゴシック" panose="020B0600070205080204" pitchFamily="34" charset="-128"/>
              </a:defRPr>
            </a:lvl4pPr>
            <a:lvl5pPr>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b="1" dirty="0">
                <a:latin typeface="Open Sans" panose="020B0606030504020204" pitchFamily="34" charset="0"/>
                <a:ea typeface="Open Sans" panose="020B0606030504020204" pitchFamily="34" charset="0"/>
                <a:cs typeface="Open Sans" panose="020B0606030504020204" pitchFamily="34" charset="0"/>
              </a:rPr>
              <a:t>KINASE INHIBITORS</a:t>
            </a:r>
          </a:p>
          <a:p>
            <a:endParaRPr lang="en-US" altLang="en-US" sz="1800" b="1"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“Small molecules” that are not proteins and technically not biologic agents </a:t>
            </a:r>
          </a:p>
          <a:p>
            <a:r>
              <a:rPr lang="en-US" altLang="en-US" sz="1800" dirty="0">
                <a:latin typeface="Open Sans" panose="020B0606030504020204" pitchFamily="34" charset="0"/>
                <a:ea typeface="Open Sans" panose="020B0606030504020204" pitchFamily="34" charset="0"/>
                <a:cs typeface="Open Sans" panose="020B0606030504020204" pitchFamily="34" charset="0"/>
              </a:rPr>
              <a:t>but are similar  to biologics in that they are highly targeted therapies and have similar efficacies and side effects</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Janus kinases are cytoplasmic proteins that relay information to the nucleus from IL receptors on the cell membrane</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JAK inhibitors are oral agents</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r>
              <a:rPr lang="en-US" altLang="en-US" sz="1800" dirty="0">
                <a:latin typeface="Open Sans" panose="020B0606030504020204" pitchFamily="34" charset="0"/>
                <a:ea typeface="Open Sans" panose="020B0606030504020204" pitchFamily="34" charset="0"/>
                <a:cs typeface="Open Sans" panose="020B0606030504020204" pitchFamily="34" charset="0"/>
              </a:rPr>
              <a:t>Tofacitinib,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baricitinib</a:t>
            </a:r>
            <a:r>
              <a:rPr lang="en-US" altLang="en-US" sz="1800" dirty="0">
                <a:latin typeface="Open Sans" panose="020B0606030504020204" pitchFamily="34" charset="0"/>
                <a:ea typeface="Open Sans" panose="020B0606030504020204" pitchFamily="34" charset="0"/>
                <a:cs typeface="Open Sans" panose="020B0606030504020204" pitchFamily="34" charset="0"/>
              </a:rPr>
              <a:t>,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upadacitinib</a:t>
            </a:r>
            <a:r>
              <a:rPr lang="en-US" altLang="en-US" sz="1800" dirty="0">
                <a:latin typeface="Open Sans" panose="020B0606030504020204" pitchFamily="34" charset="0"/>
                <a:ea typeface="Open Sans" panose="020B0606030504020204" pitchFamily="34" charset="0"/>
                <a:cs typeface="Open Sans" panose="020B0606030504020204" pitchFamily="34" charset="0"/>
              </a:rPr>
              <a:t> (Xeljanz,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Olumient</a:t>
            </a:r>
            <a:r>
              <a:rPr lang="en-US" altLang="en-US" sz="1800" dirty="0">
                <a:latin typeface="Open Sans" panose="020B0606030504020204" pitchFamily="34" charset="0"/>
                <a:ea typeface="Open Sans" panose="020B0606030504020204" pitchFamily="34" charset="0"/>
                <a:cs typeface="Open Sans" panose="020B0606030504020204" pitchFamily="34" charset="0"/>
              </a:rPr>
              <a:t>, </a:t>
            </a:r>
            <a:r>
              <a:rPr lang="en-US" altLang="en-US" sz="1800" dirty="0" err="1">
                <a:latin typeface="Open Sans" panose="020B0606030504020204" pitchFamily="34" charset="0"/>
                <a:ea typeface="Open Sans" panose="020B0606030504020204" pitchFamily="34" charset="0"/>
                <a:cs typeface="Open Sans" panose="020B0606030504020204" pitchFamily="34" charset="0"/>
              </a:rPr>
              <a:t>Rinvoq</a:t>
            </a:r>
            <a:r>
              <a:rPr lang="en-US" altLang="en-US" sz="1800" dirty="0">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9">
            <a:extLst>
              <a:ext uri="{FF2B5EF4-FFF2-40B4-BE49-F238E27FC236}">
                <a16:creationId xmlns:a16="http://schemas.microsoft.com/office/drawing/2014/main" id="{F066FBA9-E5AD-260E-60BB-C9FC58D54689}"/>
              </a:ext>
            </a:extLst>
          </p:cNvPr>
          <p:cNvSpPr txBox="1"/>
          <p:nvPr/>
        </p:nvSpPr>
        <p:spPr>
          <a:xfrm>
            <a:off x="6616987" y="6475748"/>
            <a:ext cx="2275994" cy="153888"/>
          </a:xfrm>
          <a:prstGeom prst="rect">
            <a:avLst/>
          </a:prstGeom>
        </p:spPr>
        <p:txBody>
          <a:bodyPr lIns="0" tIns="0" rIns="0" bIns="0" rtlCol="0" anchor="t">
            <a:spAutoFit/>
          </a:bodyPr>
          <a:lstStyle/>
          <a:p>
            <a:pPr algn="r">
              <a:lnSpc>
                <a:spcPts val="1200"/>
              </a:lnSpc>
            </a:pPr>
            <a:r>
              <a:rPr lang="en-US" sz="1000" spc="50" dirty="0">
                <a:latin typeface="Open Sans"/>
              </a:rPr>
              <a:t>RAE Initiative| Spring 2023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113e5c4-20a0-41da-a0da-fe74194b9795">
      <UserInfo>
        <DisplayName>gwendolyngrant3_gmail.com#ext#@ucsfonline.onmicrosoft.com</DisplayName>
        <AccountId>99</AccountId>
        <AccountType/>
      </UserInfo>
      <UserInfo>
        <DisplayName>Margaretten, Mary</DisplayName>
        <AccountId>42</AccountId>
        <AccountType/>
      </UserInfo>
      <UserInfo>
        <DisplayName>Mandal, Jennifer</DisplayName>
        <AccountId>12</AccountId>
        <AccountType/>
      </UserInfo>
    </SharedWithUsers>
    <lcf76f155ced4ddcb4097134ff3c332f xmlns="d92a44d9-cee3-4bac-871c-d665e403a4e1">
      <Terms xmlns="http://schemas.microsoft.com/office/infopath/2007/PartnerControls"/>
    </lcf76f155ced4ddcb4097134ff3c332f>
    <TaxCatchAll xmlns="6113e5c4-20a0-41da-a0da-fe74194b979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6276FE865F86468E668E1113D70D9A" ma:contentTypeVersion="16" ma:contentTypeDescription="Create a new document." ma:contentTypeScope="" ma:versionID="49d719af81b2e1621147b5fa18221e81">
  <xsd:schema xmlns:xsd="http://www.w3.org/2001/XMLSchema" xmlns:xs="http://www.w3.org/2001/XMLSchema" xmlns:p="http://schemas.microsoft.com/office/2006/metadata/properties" xmlns:ns2="d92a44d9-cee3-4bac-871c-d665e403a4e1" xmlns:ns3="6113e5c4-20a0-41da-a0da-fe74194b9795" targetNamespace="http://schemas.microsoft.com/office/2006/metadata/properties" ma:root="true" ma:fieldsID="eb6aa87cb9e6a4423577a9fc2f7a60a9" ns2:_="" ns3:_="">
    <xsd:import namespace="d92a44d9-cee3-4bac-871c-d665e403a4e1"/>
    <xsd:import namespace="6113e5c4-20a0-41da-a0da-fe74194b97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2a44d9-cee3-4bac-871c-d665e403a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73eda6-ee47-49cd-8b90-1ba368fd384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13e5c4-20a0-41da-a0da-fe74194b979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a5cbf7-a8e8-4cf6-ba56-4d08ec1235d3}" ma:internalName="TaxCatchAll" ma:showField="CatchAllData" ma:web="6113e5c4-20a0-41da-a0da-fe74194b97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73BFB-055E-4C3D-A5C0-7B1A79561F93}">
  <ds:schemaRefs>
    <ds:schemaRef ds:uri="http://schemas.microsoft.com/sharepoint/v3/contenttype/forms"/>
  </ds:schemaRefs>
</ds:datastoreItem>
</file>

<file path=customXml/itemProps2.xml><?xml version="1.0" encoding="utf-8"?>
<ds:datastoreItem xmlns:ds="http://schemas.openxmlformats.org/officeDocument/2006/customXml" ds:itemID="{EE673E69-99CE-453A-BDD9-13F918882ED8}">
  <ds:schemaRefs>
    <ds:schemaRef ds:uri="6113e5c4-20a0-41da-a0da-fe74194b9795"/>
    <ds:schemaRef ds:uri="http://schemas.microsoft.com/office/2006/metadata/properties"/>
    <ds:schemaRef ds:uri="http://schemas.microsoft.com/office/infopath/2007/PartnerControls"/>
    <ds:schemaRef ds:uri="d92a44d9-cee3-4bac-871c-d665e403a4e1"/>
  </ds:schemaRefs>
</ds:datastoreItem>
</file>

<file path=customXml/itemProps3.xml><?xml version="1.0" encoding="utf-8"?>
<ds:datastoreItem xmlns:ds="http://schemas.openxmlformats.org/officeDocument/2006/customXml" ds:itemID="{756C98A0-202A-4164-94FB-F3DE78CD9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2a44d9-cee3-4bac-871c-d665e403a4e1"/>
    <ds:schemaRef ds:uri="6113e5c4-20a0-41da-a0da-fe74194b9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1602</TotalTime>
  <Words>1335</Words>
  <Application>Microsoft Macintosh PowerPoint</Application>
  <PresentationFormat>On-screen Show (4:3)</PresentationFormat>
  <Paragraphs>256</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72</vt:lpstr>
      <vt:lpstr>Arial</vt:lpstr>
      <vt:lpstr>Arimo</vt:lpstr>
      <vt:lpstr>Calibri</vt:lpstr>
      <vt:lpstr>Calibri Light</vt:lpstr>
      <vt:lpstr>Open Sans</vt:lpstr>
      <vt:lpstr>Open Sans Bold</vt:lpstr>
      <vt:lpstr>Open Sans Light</vt:lpstr>
      <vt:lpstr>Tw Cen MT Condensed</vt:lpstr>
      <vt:lpstr>Office Theme</vt:lpstr>
      <vt:lpstr>Welcome!</vt:lpstr>
      <vt:lpstr>PowerPoint Presentation</vt:lpstr>
      <vt:lpstr>Nomenclature </vt:lpstr>
      <vt:lpstr>Biologic Agents: Available Mechanisms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Extra-articular manifestations of Rheumatoid Arthritis</dc:title>
  <dc:creator>Gwendolyn Grant</dc:creator>
  <cp:lastModifiedBy>Carroway, Tabitha</cp:lastModifiedBy>
  <cp:revision>13</cp:revision>
  <dcterms:created xsi:type="dcterms:W3CDTF">2016-06-04T12:53:35Z</dcterms:created>
  <dcterms:modified xsi:type="dcterms:W3CDTF">2023-03-24T19:52:26Z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0x010100C06276FE865F86468E668E1113D70D9A</vt:lpwstr>
  </property>
</Properties>
</file>