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327" r:id="rId5"/>
    <p:sldId id="326" r:id="rId6"/>
    <p:sldId id="289" r:id="rId7"/>
    <p:sldId id="296" r:id="rId8"/>
    <p:sldId id="297" r:id="rId9"/>
    <p:sldId id="328" r:id="rId10"/>
    <p:sldId id="295" r:id="rId11"/>
    <p:sldId id="298" r:id="rId12"/>
    <p:sldId id="299" r:id="rId13"/>
    <p:sldId id="312" r:id="rId14"/>
    <p:sldId id="316" r:id="rId15"/>
    <p:sldId id="300" r:id="rId16"/>
    <p:sldId id="313" r:id="rId17"/>
    <p:sldId id="301" r:id="rId18"/>
    <p:sldId id="302" r:id="rId19"/>
    <p:sldId id="303" r:id="rId20"/>
    <p:sldId id="304" r:id="rId21"/>
    <p:sldId id="305" r:id="rId22"/>
    <p:sldId id="314" r:id="rId23"/>
    <p:sldId id="315" r:id="rId24"/>
    <p:sldId id="306" r:id="rId25"/>
    <p:sldId id="311" r:id="rId26"/>
    <p:sldId id="307" r:id="rId27"/>
    <p:sldId id="308" r:id="rId28"/>
    <p:sldId id="317" r:id="rId29"/>
    <p:sldId id="318" r:id="rId30"/>
    <p:sldId id="309" r:id="rId31"/>
    <p:sldId id="3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20"/>
    <p:restoredTop sz="94690"/>
  </p:normalViewPr>
  <p:slideViewPr>
    <p:cSldViewPr snapToGrid="0" snapToObjects="1">
      <p:cViewPr varScale="1">
        <p:scale>
          <a:sx n="72" d="100"/>
          <a:sy n="72" d="100"/>
        </p:scale>
        <p:origin x="208"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4AF6B-2BED-304F-9105-4C7312153A9C}" type="datetimeFigureOut">
              <a:rPr lang="en-US" smtClean="0"/>
              <a:t>3/13/23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BAC09-FA46-3F40-9D23-754ED13F38C5}" type="slidenum">
              <a:rPr lang="en-US" smtClean="0"/>
              <a:t>‹#›</a:t>
            </a:fld>
            <a:endParaRPr lang="en-US"/>
          </a:p>
        </p:txBody>
      </p:sp>
    </p:spTree>
    <p:extLst>
      <p:ext uri="{BB962C8B-B14F-4D97-AF65-F5344CB8AC3E}">
        <p14:creationId xmlns:p14="http://schemas.microsoft.com/office/powerpoint/2010/main" val="57285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63A"/>
                </a:solidFill>
                <a:effectLst/>
                <a:latin typeface="72"/>
              </a:rPr>
              <a:t>https://ucsf.co1.qualtrics.com/</a:t>
            </a:r>
            <a:r>
              <a:rPr lang="en-US" b="0" i="0" dirty="0" err="1">
                <a:solidFill>
                  <a:srgbClr val="32363A"/>
                </a:solidFill>
                <a:effectLst/>
                <a:latin typeface="72"/>
              </a:rPr>
              <a:t>jfe</a:t>
            </a:r>
            <a:r>
              <a:rPr lang="en-US" b="0" i="0" dirty="0">
                <a:solidFill>
                  <a:srgbClr val="32363A"/>
                </a:solidFill>
                <a:effectLst/>
                <a:latin typeface="72"/>
              </a:rPr>
              <a:t>/form/SV_5gxD27e7euelR42</a:t>
            </a:r>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28</a:t>
            </a:fld>
            <a:endParaRPr lang="en-US"/>
          </a:p>
        </p:txBody>
      </p:sp>
    </p:spTree>
    <p:extLst>
      <p:ext uri="{BB962C8B-B14F-4D97-AF65-F5344CB8AC3E}">
        <p14:creationId xmlns:p14="http://schemas.microsoft.com/office/powerpoint/2010/main" val="300738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C3D-5C93-4447-8E7D-93BE4D1488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084D0B-1BB2-F547-8703-4A0B39ABC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4F207-0145-B24E-932E-08293A5FCEAC}"/>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5" name="Footer Placeholder 4">
            <a:extLst>
              <a:ext uri="{FF2B5EF4-FFF2-40B4-BE49-F238E27FC236}">
                <a16:creationId xmlns:a16="http://schemas.microsoft.com/office/drawing/2014/main" id="{B7B955C7-1469-6C40-816B-2F1971C50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01E3-ABE0-A049-AB68-3387007A4BAC}"/>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89892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EFBF-5DD0-6B49-8C05-01154F7F3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9FDCFA-50E4-2546-A69C-9479B7CEFA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4074A-42BA-B64A-B801-ADCCF8FEB702}"/>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5" name="Footer Placeholder 4">
            <a:extLst>
              <a:ext uri="{FF2B5EF4-FFF2-40B4-BE49-F238E27FC236}">
                <a16:creationId xmlns:a16="http://schemas.microsoft.com/office/drawing/2014/main" id="{FA9DC421-AADD-6448-970B-E1871C907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86F69-5C2D-F949-B027-50317CB6E7EB}"/>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10385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3CA3-919F-5A43-9A00-C5417A0A41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71798-6F20-0343-945F-3E006B7F4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76325-4D5F-EB48-95D4-6A3EC58F06F3}"/>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5" name="Footer Placeholder 4">
            <a:extLst>
              <a:ext uri="{FF2B5EF4-FFF2-40B4-BE49-F238E27FC236}">
                <a16:creationId xmlns:a16="http://schemas.microsoft.com/office/drawing/2014/main" id="{B1B6E6C6-5CB6-5740-A271-8AFE852AF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074A9-6E82-A346-A191-C78EC3E936F3}"/>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365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B02-EA3D-1048-8CBB-15B80A6B4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B44A8-E63A-1B43-A88E-7E8E41027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D23A-D883-AA42-A24A-A337DC07DCF6}"/>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5" name="Footer Placeholder 4">
            <a:extLst>
              <a:ext uri="{FF2B5EF4-FFF2-40B4-BE49-F238E27FC236}">
                <a16:creationId xmlns:a16="http://schemas.microsoft.com/office/drawing/2014/main" id="{C525A76D-5CA4-9A43-B127-F75177D16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2AC70-190C-AA49-80C3-C8EA60BFC043}"/>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270303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C3CA-80E9-0E46-B1F8-F641FE212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3B458-CE34-9B47-AC05-CE7A5B985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3714C-6D1B-534F-9359-2AB1BC28E53D}"/>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5" name="Footer Placeholder 4">
            <a:extLst>
              <a:ext uri="{FF2B5EF4-FFF2-40B4-BE49-F238E27FC236}">
                <a16:creationId xmlns:a16="http://schemas.microsoft.com/office/drawing/2014/main" id="{F387B3F3-6C28-4D4D-A4A8-723B323FB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8F263-620E-1641-AA31-8D7EA6E3BF69}"/>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6872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3F7D-3A49-234B-9757-5D5B0F77E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DB008-5A7C-8F41-A0D4-E076D14FE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F27357-D82A-4741-9857-187CCF1FA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6C0F5-F55D-D34E-94FA-54138CC2B828}"/>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6" name="Footer Placeholder 5">
            <a:extLst>
              <a:ext uri="{FF2B5EF4-FFF2-40B4-BE49-F238E27FC236}">
                <a16:creationId xmlns:a16="http://schemas.microsoft.com/office/drawing/2014/main" id="{664A48CC-B575-374D-89C4-5899B99D7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77AE5-B648-7745-A0C9-46884DF98B6E}"/>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40739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EAC1-D3E2-E04D-95D6-46E10A2747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FB665-410F-B443-99E9-9279106FD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2CC31-6D32-FC43-9E98-38BD4B819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D9D6B6-A949-DA44-8644-5727F7A02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5B902-6F3C-8C4E-875C-25134DBB5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F83AE-DC5A-4B49-9E03-9CDF13CAB78E}"/>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8" name="Footer Placeholder 7">
            <a:extLst>
              <a:ext uri="{FF2B5EF4-FFF2-40B4-BE49-F238E27FC236}">
                <a16:creationId xmlns:a16="http://schemas.microsoft.com/office/drawing/2014/main" id="{2B0900AD-7ADA-B746-BE4D-34E980A77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E7397-07DF-E146-A85D-F4F251508010}"/>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28645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1ABE-D294-2041-82BB-1DAB774D2C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C0987-D124-024B-8E09-5ED3A73995D2}"/>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4" name="Footer Placeholder 3">
            <a:extLst>
              <a:ext uri="{FF2B5EF4-FFF2-40B4-BE49-F238E27FC236}">
                <a16:creationId xmlns:a16="http://schemas.microsoft.com/office/drawing/2014/main" id="{0F810556-3F61-4348-87BE-29FE8F396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D41DF-E590-1D4B-A30B-96B6133CB702}"/>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29947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FF854-B053-F747-B9E4-79C48241BB03}"/>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3" name="Footer Placeholder 2">
            <a:extLst>
              <a:ext uri="{FF2B5EF4-FFF2-40B4-BE49-F238E27FC236}">
                <a16:creationId xmlns:a16="http://schemas.microsoft.com/office/drawing/2014/main" id="{A9F4737D-D845-EE44-96BA-3C3926937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EF367-8675-6B43-9878-809AFFC7962E}"/>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04308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B464-F73D-814F-BAF7-1097E455D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75793-F316-B648-823C-F12243C4D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DDC61-3599-B04F-BFF5-52635E02B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58498-8900-C246-8A1D-A9ED94262EFC}"/>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6" name="Footer Placeholder 5">
            <a:extLst>
              <a:ext uri="{FF2B5EF4-FFF2-40B4-BE49-F238E27FC236}">
                <a16:creationId xmlns:a16="http://schemas.microsoft.com/office/drawing/2014/main" id="{76087C45-BF5A-B949-A15B-D7B8E184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44CD-8A4D-3A46-85A1-5EFEEA71740B}"/>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88287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5D71-2ECF-0C47-9EEC-D82C941D1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DB34DD-D011-424E-81A4-C1526242F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5A3238-372A-184E-A9CB-4B8FB3E0B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324C-AAC9-4049-AB1D-2F5732ED9528}"/>
              </a:ext>
            </a:extLst>
          </p:cNvPr>
          <p:cNvSpPr>
            <a:spLocks noGrp="1"/>
          </p:cNvSpPr>
          <p:nvPr>
            <p:ph type="dt" sz="half" idx="10"/>
          </p:nvPr>
        </p:nvSpPr>
        <p:spPr/>
        <p:txBody>
          <a:bodyPr/>
          <a:lstStyle/>
          <a:p>
            <a:fld id="{43579D33-51A6-9B4D-B399-3E02B0D59568}" type="datetimeFigureOut">
              <a:rPr lang="en-US" smtClean="0"/>
              <a:t>3/13/23</a:t>
            </a:fld>
            <a:endParaRPr lang="en-US"/>
          </a:p>
        </p:txBody>
      </p:sp>
      <p:sp>
        <p:nvSpPr>
          <p:cNvPr id="6" name="Footer Placeholder 5">
            <a:extLst>
              <a:ext uri="{FF2B5EF4-FFF2-40B4-BE49-F238E27FC236}">
                <a16:creationId xmlns:a16="http://schemas.microsoft.com/office/drawing/2014/main" id="{92F5A440-ECB3-4F48-A439-EB58F174E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22AC9-40BA-E941-8FAC-B1DB7ED5F059}"/>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0234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66D8F-C7DB-6842-AEAC-B50B7046F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F36B77-EF85-4044-B9C7-1A3DFF267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A409F-AAE8-3F45-BB7E-757EA7A20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79D33-51A6-9B4D-B399-3E02B0D59568}" type="datetimeFigureOut">
              <a:rPr lang="en-US" smtClean="0"/>
              <a:t>3/13/23</a:t>
            </a:fld>
            <a:endParaRPr lang="en-US"/>
          </a:p>
        </p:txBody>
      </p:sp>
      <p:sp>
        <p:nvSpPr>
          <p:cNvPr id="5" name="Footer Placeholder 4">
            <a:extLst>
              <a:ext uri="{FF2B5EF4-FFF2-40B4-BE49-F238E27FC236}">
                <a16:creationId xmlns:a16="http://schemas.microsoft.com/office/drawing/2014/main" id="{73DBF705-8222-1D4D-8F21-6BB48F8BA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8AA9CB-0131-8347-BB48-06E1B0E89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4F0C4-57FC-3C41-8D15-9487A89D62E6}" type="slidenum">
              <a:rPr lang="en-US" smtClean="0"/>
              <a:t>‹#›</a:t>
            </a:fld>
            <a:endParaRPr lang="en-US"/>
          </a:p>
        </p:txBody>
      </p:sp>
    </p:spTree>
    <p:extLst>
      <p:ext uri="{BB962C8B-B14F-4D97-AF65-F5344CB8AC3E}">
        <p14:creationId xmlns:p14="http://schemas.microsoft.com/office/powerpoint/2010/main" val="427242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csf.co1.qualtrics.com/jfe/form/SV_em7h1HsHAyn3fp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4885370" y="1044921"/>
            <a:ext cx="6400468" cy="1173735"/>
          </a:xfrm>
        </p:spPr>
        <p:txBody>
          <a:bodyPr>
            <a:normAutofit/>
          </a:bodyPr>
          <a:lstStyle/>
          <a:p>
            <a:r>
              <a:rPr lang="en-US" sz="660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5721387" y="2551243"/>
            <a:ext cx="4728434" cy="2792339"/>
          </a:xfrm>
        </p:spPr>
        <p:txBody>
          <a:bodyPr vert="horz" lIns="91440" tIns="45720" rIns="91440" bIns="45720" rtlCol="0" anchor="t">
            <a:normAutofit fontScale="92500" lnSpcReduction="10000"/>
          </a:bodyPr>
          <a:lstStyle/>
          <a:p>
            <a:r>
              <a:rPr lang="en-US" sz="3600" dirty="0">
                <a:latin typeface="Open Sans" panose="020B0606030504020204" pitchFamily="34" charset="0"/>
                <a:ea typeface="Open Sans" panose="020B0606030504020204" pitchFamily="34" charset="0"/>
                <a:cs typeface="Open Sans" panose="020B0606030504020204" pitchFamily="34" charset="0"/>
              </a:rPr>
              <a:t>Other Conventional DMARDs</a:t>
            </a:r>
          </a:p>
          <a:p>
            <a:endParaRPr lang="en-US" sz="3600" dirty="0">
              <a:latin typeface="Open Sans" panose="020B0606030504020204" pitchFamily="34" charset="0"/>
              <a:ea typeface="Open Sans" panose="020B0606030504020204" pitchFamily="34" charset="0"/>
              <a:cs typeface="Open Sans" panose="020B0606030504020204" pitchFamily="34" charset="0"/>
            </a:endParaRPr>
          </a:p>
          <a:p>
            <a:r>
              <a:rPr lang="en-US" altLang="en-US" sz="2800" i="1" dirty="0">
                <a:latin typeface="Open Sans"/>
                <a:ea typeface="Open Sans"/>
                <a:cs typeface="Open Sans"/>
              </a:rPr>
              <a:t>Wendy Grant, MD </a:t>
            </a:r>
          </a:p>
          <a:p>
            <a:endParaRPr lang="en-US" altLang="en-US" i="1"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March 23, 2023</a:t>
            </a:r>
          </a:p>
          <a:p>
            <a:endParaRPr lang="en-US" dirty="0">
              <a:latin typeface="Open Sans"/>
              <a:ea typeface="Open Sans"/>
              <a:cs typeface="Open Sans"/>
            </a:endParaRPr>
          </a:p>
          <a:p>
            <a:endParaRPr lang="en-US" sz="19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8974416" y="6176397"/>
            <a:ext cx="1693585" cy="550604"/>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7393731" y="6201897"/>
            <a:ext cx="1580685" cy="550605"/>
          </a:xfrm>
          <a:prstGeom prst="rect">
            <a:avLst/>
          </a:prstGeom>
        </p:spPr>
      </p:pic>
      <p:sp>
        <p:nvSpPr>
          <p:cNvPr id="9" name="TextBox 9">
            <a:extLst>
              <a:ext uri="{FF2B5EF4-FFF2-40B4-BE49-F238E27FC236}">
                <a16:creationId xmlns:a16="http://schemas.microsoft.com/office/drawing/2014/main" id="{19834F40-98EA-4C40-9250-6B3B1C18CCF7}"/>
              </a:ext>
            </a:extLst>
          </p:cNvPr>
          <p:cNvSpPr txBox="1"/>
          <p:nvPr/>
        </p:nvSpPr>
        <p:spPr>
          <a:xfrm>
            <a:off x="-195060" y="6477199"/>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1951892" y="1517590"/>
            <a:ext cx="3477493" cy="4625112"/>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5429385" y="6176397"/>
            <a:ext cx="1855044" cy="681603"/>
          </a:xfrm>
          <a:prstGeom prst="rect">
            <a:avLst/>
          </a:prstGeom>
        </p:spPr>
      </p:pic>
    </p:spTree>
    <p:extLst>
      <p:ext uri="{BB962C8B-B14F-4D97-AF65-F5344CB8AC3E}">
        <p14:creationId xmlns:p14="http://schemas.microsoft.com/office/powerpoint/2010/main" val="409977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D46E-B1B5-674A-A93A-059B917961CC}"/>
              </a:ext>
            </a:extLst>
          </p:cNvPr>
          <p:cNvSpPr>
            <a:spLocks noGrp="1"/>
          </p:cNvSpPr>
          <p:nvPr>
            <p:ph type="title"/>
          </p:nvPr>
        </p:nvSpPr>
        <p:spPr/>
        <p:txBody>
          <a:bodyPr/>
          <a:lstStyle/>
          <a:p>
            <a:r>
              <a:rPr lang="en-US" dirty="0"/>
              <a:t>What monitoring is recommended for a patient on hydroxychloroquine?</a:t>
            </a:r>
          </a:p>
        </p:txBody>
      </p:sp>
      <p:sp>
        <p:nvSpPr>
          <p:cNvPr id="3" name="Content Placeholder 2">
            <a:extLst>
              <a:ext uri="{FF2B5EF4-FFF2-40B4-BE49-F238E27FC236}">
                <a16:creationId xmlns:a16="http://schemas.microsoft.com/office/drawing/2014/main" id="{9445A667-49C7-EB44-B3EE-3D471537092D}"/>
              </a:ext>
            </a:extLst>
          </p:cNvPr>
          <p:cNvSpPr>
            <a:spLocks noGrp="1"/>
          </p:cNvSpPr>
          <p:nvPr>
            <p:ph idx="1"/>
          </p:nvPr>
        </p:nvSpPr>
        <p:spPr/>
        <p:txBody>
          <a:bodyPr/>
          <a:lstStyle/>
          <a:p>
            <a:pPr marL="514350" indent="-514350">
              <a:buAutoNum type="alphaUcPeriod"/>
            </a:pPr>
            <a:r>
              <a:rPr lang="en-US" dirty="0"/>
              <a:t>Ophthalmology exam every 5 years</a:t>
            </a:r>
          </a:p>
          <a:p>
            <a:pPr marL="514350" indent="-514350">
              <a:buAutoNum type="alphaUcPeriod"/>
            </a:pPr>
            <a:r>
              <a:rPr lang="en-US" dirty="0"/>
              <a:t>Ophthalmology exam every year</a:t>
            </a:r>
          </a:p>
          <a:p>
            <a:pPr marL="514350" indent="-514350">
              <a:buAutoNum type="alphaUcPeriod"/>
            </a:pPr>
            <a:r>
              <a:rPr lang="en-US" dirty="0"/>
              <a:t>Ophthalmology exam every 5 years + CBC/CMP every year</a:t>
            </a:r>
          </a:p>
          <a:p>
            <a:pPr marL="514350" indent="-514350">
              <a:buAutoNum type="alphaUcPeriod"/>
            </a:pPr>
            <a:r>
              <a:rPr lang="en-US" dirty="0"/>
              <a:t>Ophthalmology exam every year + CBC/CMP every year</a:t>
            </a:r>
          </a:p>
        </p:txBody>
      </p:sp>
      <p:sp>
        <p:nvSpPr>
          <p:cNvPr id="5" name="TextBox 9">
            <a:extLst>
              <a:ext uri="{FF2B5EF4-FFF2-40B4-BE49-F238E27FC236}">
                <a16:creationId xmlns:a16="http://schemas.microsoft.com/office/drawing/2014/main" id="{FA2A146C-9071-CCC8-1334-5BE4E22EAEA7}"/>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98743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D46E-B1B5-674A-A93A-059B917961CC}"/>
              </a:ext>
            </a:extLst>
          </p:cNvPr>
          <p:cNvSpPr>
            <a:spLocks noGrp="1"/>
          </p:cNvSpPr>
          <p:nvPr>
            <p:ph type="title"/>
          </p:nvPr>
        </p:nvSpPr>
        <p:spPr/>
        <p:txBody>
          <a:bodyPr/>
          <a:lstStyle/>
          <a:p>
            <a:r>
              <a:rPr lang="en-US" dirty="0"/>
              <a:t>What monitoring is recommended for a patient on hydroxychloroquine?</a:t>
            </a:r>
          </a:p>
        </p:txBody>
      </p:sp>
      <p:sp>
        <p:nvSpPr>
          <p:cNvPr id="3" name="Content Placeholder 2">
            <a:extLst>
              <a:ext uri="{FF2B5EF4-FFF2-40B4-BE49-F238E27FC236}">
                <a16:creationId xmlns:a16="http://schemas.microsoft.com/office/drawing/2014/main" id="{9445A667-49C7-EB44-B3EE-3D471537092D}"/>
              </a:ext>
            </a:extLst>
          </p:cNvPr>
          <p:cNvSpPr>
            <a:spLocks noGrp="1"/>
          </p:cNvSpPr>
          <p:nvPr>
            <p:ph idx="1"/>
          </p:nvPr>
        </p:nvSpPr>
        <p:spPr/>
        <p:txBody>
          <a:bodyPr/>
          <a:lstStyle/>
          <a:p>
            <a:pPr marL="514350" indent="-514350">
              <a:buAutoNum type="alphaUcPeriod"/>
            </a:pPr>
            <a:r>
              <a:rPr lang="en-US" dirty="0"/>
              <a:t>Ophthalmology exam every 5 years</a:t>
            </a:r>
          </a:p>
          <a:p>
            <a:pPr marL="514350" indent="-514350">
              <a:buAutoNum type="alphaUcPeriod"/>
            </a:pPr>
            <a:r>
              <a:rPr lang="en-US" b="1" dirty="0">
                <a:solidFill>
                  <a:schemeClr val="accent6"/>
                </a:solidFill>
              </a:rPr>
              <a:t>Ophthalmology exam every year</a:t>
            </a:r>
          </a:p>
          <a:p>
            <a:pPr marL="514350" indent="-514350">
              <a:buAutoNum type="alphaUcPeriod"/>
            </a:pPr>
            <a:r>
              <a:rPr lang="en-US" dirty="0"/>
              <a:t>Ophthalmology exam every 5 years + CBC/CMP every year</a:t>
            </a:r>
          </a:p>
          <a:p>
            <a:pPr marL="514350" indent="-514350">
              <a:buAutoNum type="alphaUcPeriod"/>
            </a:pPr>
            <a:r>
              <a:rPr lang="en-US" dirty="0"/>
              <a:t>Ophthalmology exam every year + CBC/CMP every year</a:t>
            </a:r>
          </a:p>
        </p:txBody>
      </p:sp>
      <p:sp>
        <p:nvSpPr>
          <p:cNvPr id="5" name="TextBox 9">
            <a:extLst>
              <a:ext uri="{FF2B5EF4-FFF2-40B4-BE49-F238E27FC236}">
                <a16:creationId xmlns:a16="http://schemas.microsoft.com/office/drawing/2014/main" id="{F5933E00-43CF-64D6-847E-EB9ACB29A79D}"/>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53620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F51D-E549-4B43-8F65-CA7E0CE05E0C}"/>
              </a:ext>
            </a:extLst>
          </p:cNvPr>
          <p:cNvSpPr>
            <a:spLocks noGrp="1"/>
          </p:cNvSpPr>
          <p:nvPr>
            <p:ph type="title"/>
          </p:nvPr>
        </p:nvSpPr>
        <p:spPr/>
        <p:txBody>
          <a:bodyPr/>
          <a:lstStyle/>
          <a:p>
            <a:r>
              <a:rPr lang="en-US" dirty="0"/>
              <a:t>Hydroxychloroquine: Retinal Toxicity</a:t>
            </a:r>
          </a:p>
        </p:txBody>
      </p:sp>
      <p:sp>
        <p:nvSpPr>
          <p:cNvPr id="3" name="Content Placeholder 2">
            <a:extLst>
              <a:ext uri="{FF2B5EF4-FFF2-40B4-BE49-F238E27FC236}">
                <a16:creationId xmlns:a16="http://schemas.microsoft.com/office/drawing/2014/main" id="{7BEFEC90-CB02-AE42-8C17-343392184D4B}"/>
              </a:ext>
            </a:extLst>
          </p:cNvPr>
          <p:cNvSpPr>
            <a:spLocks noGrp="1"/>
          </p:cNvSpPr>
          <p:nvPr>
            <p:ph idx="1"/>
          </p:nvPr>
        </p:nvSpPr>
        <p:spPr/>
        <p:txBody>
          <a:bodyPr>
            <a:normAutofit/>
          </a:bodyPr>
          <a:lstStyle/>
          <a:p>
            <a:r>
              <a:rPr lang="en-US" dirty="0"/>
              <a:t>Vision-threatening, irreversible retinal toxicity</a:t>
            </a:r>
          </a:p>
          <a:p>
            <a:r>
              <a:rPr lang="en-US" b="1" dirty="0"/>
              <a:t>Risk depends heavily on duration of HCQ use</a:t>
            </a:r>
          </a:p>
          <a:p>
            <a:pPr lvl="1"/>
            <a:r>
              <a:rPr lang="en-US" dirty="0"/>
              <a:t>&lt;2% risk in the first 5 years</a:t>
            </a:r>
          </a:p>
          <a:p>
            <a:pPr lvl="1"/>
            <a:r>
              <a:rPr lang="en-US" dirty="0"/>
              <a:t>But rises to 20% with &gt;20 years of use</a:t>
            </a:r>
          </a:p>
          <a:p>
            <a:r>
              <a:rPr lang="en-US" dirty="0"/>
              <a:t>Screening: Annual </a:t>
            </a:r>
            <a:r>
              <a:rPr lang="en-US" u="sng" dirty="0"/>
              <a:t>ophthalmology</a:t>
            </a:r>
            <a:r>
              <a:rPr lang="en-US" dirty="0"/>
              <a:t> exam (visual acuity screening is not enough) while on HCQ</a:t>
            </a:r>
          </a:p>
          <a:p>
            <a:r>
              <a:rPr lang="en-US" dirty="0"/>
              <a:t>Discontinue HCQ immediately if any sign of retinal toxicity</a:t>
            </a:r>
          </a:p>
          <a:p>
            <a:pPr lvl="1"/>
            <a:endParaRPr lang="en-US" dirty="0"/>
          </a:p>
        </p:txBody>
      </p:sp>
      <p:pic>
        <p:nvPicPr>
          <p:cNvPr id="10246" name="Picture 6" descr="Human Eye Clip Art | Clipart Panda - Free Clipart Images | Eye drawing,  Medical clip art, Eyes clipart">
            <a:extLst>
              <a:ext uri="{FF2B5EF4-FFF2-40B4-BE49-F238E27FC236}">
                <a16:creationId xmlns:a16="http://schemas.microsoft.com/office/drawing/2014/main" id="{258A99C7-A9F8-0147-939E-87B278C2A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9" r="2953"/>
          <a:stretch/>
        </p:blipFill>
        <p:spPr bwMode="auto">
          <a:xfrm>
            <a:off x="8172451" y="1566267"/>
            <a:ext cx="3343275" cy="1862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a:extLst>
              <a:ext uri="{FF2B5EF4-FFF2-40B4-BE49-F238E27FC236}">
                <a16:creationId xmlns:a16="http://schemas.microsoft.com/office/drawing/2014/main" id="{2FE9CCB0-4A28-AE8F-E257-176B53786509}"/>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1755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F6F6-7A25-1847-B1C9-94E0289059C1}"/>
              </a:ext>
            </a:extLst>
          </p:cNvPr>
          <p:cNvSpPr>
            <a:spLocks noGrp="1"/>
          </p:cNvSpPr>
          <p:nvPr>
            <p:ph type="title"/>
          </p:nvPr>
        </p:nvSpPr>
        <p:spPr/>
        <p:txBody>
          <a:bodyPr/>
          <a:lstStyle/>
          <a:p>
            <a:r>
              <a:rPr lang="en-US" dirty="0"/>
              <a:t>How to reduce the risk of hydroxychloroquine associated retinal toxicity:</a:t>
            </a:r>
          </a:p>
        </p:txBody>
      </p:sp>
      <p:sp>
        <p:nvSpPr>
          <p:cNvPr id="3" name="Content Placeholder 2">
            <a:extLst>
              <a:ext uri="{FF2B5EF4-FFF2-40B4-BE49-F238E27FC236}">
                <a16:creationId xmlns:a16="http://schemas.microsoft.com/office/drawing/2014/main" id="{AF570370-3FEB-4E48-8ADE-BD91315B9019}"/>
              </a:ext>
            </a:extLst>
          </p:cNvPr>
          <p:cNvSpPr>
            <a:spLocks noGrp="1"/>
          </p:cNvSpPr>
          <p:nvPr>
            <p:ph idx="1"/>
          </p:nvPr>
        </p:nvSpPr>
        <p:spPr/>
        <p:txBody>
          <a:bodyPr/>
          <a:lstStyle/>
          <a:p>
            <a:r>
              <a:rPr lang="en-US" dirty="0"/>
              <a:t>Make sure your patients are getting their annual ophthalmology exam (with dilation and full retinal exam)</a:t>
            </a:r>
          </a:p>
          <a:p>
            <a:r>
              <a:rPr lang="en-US" dirty="0"/>
              <a:t>Limit dose to &lt;5mg/kg</a:t>
            </a:r>
          </a:p>
          <a:p>
            <a:r>
              <a:rPr lang="en-US" dirty="0"/>
              <a:t>Do not combine hydroxychloroquine with chloroquine</a:t>
            </a:r>
          </a:p>
          <a:p>
            <a:r>
              <a:rPr lang="en-US" dirty="0"/>
              <a:t>If an ophthalmology exam reveals any retinal toxicity (even mild) stop hydroxychloroquine immediately and do not restart (list it as allergy/contraindicated in the patient’s chart)</a:t>
            </a:r>
          </a:p>
        </p:txBody>
      </p:sp>
      <p:sp>
        <p:nvSpPr>
          <p:cNvPr id="5" name="TextBox 9">
            <a:extLst>
              <a:ext uri="{FF2B5EF4-FFF2-40B4-BE49-F238E27FC236}">
                <a16:creationId xmlns:a16="http://schemas.microsoft.com/office/drawing/2014/main" id="{57FCCA0E-A002-319E-F1D8-5E8B5F0160D5}"/>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33458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03FE-8388-2C41-A684-FEE14EB6DBC5}"/>
              </a:ext>
            </a:extLst>
          </p:cNvPr>
          <p:cNvSpPr>
            <a:spLocks noGrp="1"/>
          </p:cNvSpPr>
          <p:nvPr>
            <p:ph type="title"/>
          </p:nvPr>
        </p:nvSpPr>
        <p:spPr/>
        <p:txBody>
          <a:bodyPr/>
          <a:lstStyle/>
          <a:p>
            <a:r>
              <a:rPr lang="en-US" dirty="0"/>
              <a:t>Hydroxychloroquine: Monitoring</a:t>
            </a:r>
          </a:p>
        </p:txBody>
      </p:sp>
      <p:sp>
        <p:nvSpPr>
          <p:cNvPr id="3" name="Content Placeholder 2">
            <a:extLst>
              <a:ext uri="{FF2B5EF4-FFF2-40B4-BE49-F238E27FC236}">
                <a16:creationId xmlns:a16="http://schemas.microsoft.com/office/drawing/2014/main" id="{4FED40C8-0531-D94B-AA5F-AD641C808DEC}"/>
              </a:ext>
            </a:extLst>
          </p:cNvPr>
          <p:cNvSpPr>
            <a:spLocks noGrp="1"/>
          </p:cNvSpPr>
          <p:nvPr>
            <p:ph idx="1"/>
          </p:nvPr>
        </p:nvSpPr>
        <p:spPr/>
        <p:txBody>
          <a:bodyPr/>
          <a:lstStyle/>
          <a:p>
            <a:r>
              <a:rPr lang="en-US" dirty="0"/>
              <a:t>Annual retinal exam</a:t>
            </a:r>
          </a:p>
          <a:p>
            <a:r>
              <a:rPr lang="en-US" dirty="0"/>
              <a:t>No routine lab monitoring required</a:t>
            </a:r>
          </a:p>
        </p:txBody>
      </p:sp>
      <p:sp>
        <p:nvSpPr>
          <p:cNvPr id="5" name="TextBox 9">
            <a:extLst>
              <a:ext uri="{FF2B5EF4-FFF2-40B4-BE49-F238E27FC236}">
                <a16:creationId xmlns:a16="http://schemas.microsoft.com/office/drawing/2014/main" id="{6AB4EC0E-1B5A-2BB8-EF35-30E3795FDEC1}"/>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48885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FD330-D0DD-EB40-AACE-3597CFCBA987}"/>
              </a:ext>
            </a:extLst>
          </p:cNvPr>
          <p:cNvSpPr>
            <a:spLocks noGrp="1"/>
          </p:cNvSpPr>
          <p:nvPr>
            <p:ph type="ctrTitle"/>
          </p:nvPr>
        </p:nvSpPr>
        <p:spPr>
          <a:xfrm>
            <a:off x="3284832" y="2369184"/>
            <a:ext cx="5782716" cy="2150719"/>
          </a:xfrm>
          <a:noFill/>
        </p:spPr>
        <p:txBody>
          <a:bodyPr anchor="ctr">
            <a:normAutofit/>
          </a:bodyPr>
          <a:lstStyle/>
          <a:p>
            <a:r>
              <a:rPr lang="en-US" sz="3600" dirty="0">
                <a:solidFill>
                  <a:srgbClr val="080808"/>
                </a:solidFill>
              </a:rPr>
              <a:t>Sulfasalazine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9">
            <a:extLst>
              <a:ext uri="{FF2B5EF4-FFF2-40B4-BE49-F238E27FC236}">
                <a16:creationId xmlns:a16="http://schemas.microsoft.com/office/drawing/2014/main" id="{87D5AB1B-2A03-80A0-BEFC-4098A2B6CE4A}"/>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41258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62A1-594A-D949-A11B-61345FB72F90}"/>
              </a:ext>
            </a:extLst>
          </p:cNvPr>
          <p:cNvSpPr>
            <a:spLocks noGrp="1"/>
          </p:cNvSpPr>
          <p:nvPr>
            <p:ph type="title"/>
          </p:nvPr>
        </p:nvSpPr>
        <p:spPr/>
        <p:txBody>
          <a:bodyPr/>
          <a:lstStyle/>
          <a:p>
            <a:r>
              <a:rPr lang="en-US" dirty="0"/>
              <a:t>Sulfasalazine</a:t>
            </a:r>
          </a:p>
        </p:txBody>
      </p:sp>
      <p:sp>
        <p:nvSpPr>
          <p:cNvPr id="3" name="Content Placeholder 2">
            <a:extLst>
              <a:ext uri="{FF2B5EF4-FFF2-40B4-BE49-F238E27FC236}">
                <a16:creationId xmlns:a16="http://schemas.microsoft.com/office/drawing/2014/main" id="{9D0253CD-5861-3C4D-A01C-932540822128}"/>
              </a:ext>
            </a:extLst>
          </p:cNvPr>
          <p:cNvSpPr>
            <a:spLocks noGrp="1"/>
          </p:cNvSpPr>
          <p:nvPr>
            <p:ph idx="1"/>
          </p:nvPr>
        </p:nvSpPr>
        <p:spPr/>
        <p:txBody>
          <a:bodyPr/>
          <a:lstStyle/>
          <a:p>
            <a:r>
              <a:rPr lang="en-US" dirty="0"/>
              <a:t>Used in RA since the 1980s</a:t>
            </a:r>
          </a:p>
          <a:p>
            <a:r>
              <a:rPr lang="en-US" dirty="0"/>
              <a:t>Can be used as an alternative to HCQ in mild RA (low disease activity), or in combination with MTX+HCQ (“triple therapy”) in more severe/refractory disease</a:t>
            </a:r>
          </a:p>
          <a:p>
            <a:endParaRPr lang="en-US" dirty="0"/>
          </a:p>
        </p:txBody>
      </p:sp>
      <p:sp>
        <p:nvSpPr>
          <p:cNvPr id="5" name="TextBox 9">
            <a:extLst>
              <a:ext uri="{FF2B5EF4-FFF2-40B4-BE49-F238E27FC236}">
                <a16:creationId xmlns:a16="http://schemas.microsoft.com/office/drawing/2014/main" id="{A54080D8-8A2C-4DBD-71E5-24652B840096}"/>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75675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9777-A84C-3F49-A990-B4F5B39A9F54}"/>
              </a:ext>
            </a:extLst>
          </p:cNvPr>
          <p:cNvSpPr>
            <a:spLocks noGrp="1"/>
          </p:cNvSpPr>
          <p:nvPr>
            <p:ph type="title"/>
          </p:nvPr>
        </p:nvSpPr>
        <p:spPr/>
        <p:txBody>
          <a:bodyPr/>
          <a:lstStyle/>
          <a:p>
            <a:r>
              <a:rPr lang="en-US" dirty="0"/>
              <a:t>Sulfasalazine: Dosing &amp; Monitoring</a:t>
            </a:r>
          </a:p>
        </p:txBody>
      </p:sp>
      <p:sp>
        <p:nvSpPr>
          <p:cNvPr id="3" name="Content Placeholder 2">
            <a:extLst>
              <a:ext uri="{FF2B5EF4-FFF2-40B4-BE49-F238E27FC236}">
                <a16:creationId xmlns:a16="http://schemas.microsoft.com/office/drawing/2014/main" id="{4787E88B-89CF-9649-9213-1D321B5F01B1}"/>
              </a:ext>
            </a:extLst>
          </p:cNvPr>
          <p:cNvSpPr>
            <a:spLocks noGrp="1"/>
          </p:cNvSpPr>
          <p:nvPr>
            <p:ph idx="1"/>
          </p:nvPr>
        </p:nvSpPr>
        <p:spPr/>
        <p:txBody>
          <a:bodyPr/>
          <a:lstStyle/>
          <a:p>
            <a:r>
              <a:rPr lang="en-US" dirty="0"/>
              <a:t>Pre-treatment testing: CBC, LFTs, Cr</a:t>
            </a:r>
          </a:p>
          <a:p>
            <a:pPr lvl="1"/>
            <a:r>
              <a:rPr lang="en-US" dirty="0"/>
              <a:t>Consider testing for G6PD deficiency (increased risk of hemolytic anemia)</a:t>
            </a:r>
          </a:p>
          <a:p>
            <a:r>
              <a:rPr lang="en-US" dirty="0"/>
              <a:t>Typically start with 500mg daily </a:t>
            </a:r>
            <a:r>
              <a:rPr lang="en-US" dirty="0">
                <a:sym typeface="Wingdings" pitchFamily="2" charset="2"/>
              </a:rPr>
              <a:t> </a:t>
            </a:r>
            <a:r>
              <a:rPr lang="en-US" dirty="0"/>
              <a:t>then increase dose by 500mg weekly (w/ lab checks) until target dose of 2g – 3g daily (divided BID) is achieved</a:t>
            </a:r>
          </a:p>
          <a:p>
            <a:r>
              <a:rPr lang="en-US" dirty="0"/>
              <a:t>Monitoring: Check labs (CBC, LFTs, Cr) ~1 week after each dose increase. Once on a stable dose, can check labs q 3 months</a:t>
            </a:r>
          </a:p>
        </p:txBody>
      </p:sp>
      <p:sp>
        <p:nvSpPr>
          <p:cNvPr id="5" name="TextBox 9">
            <a:extLst>
              <a:ext uri="{FF2B5EF4-FFF2-40B4-BE49-F238E27FC236}">
                <a16:creationId xmlns:a16="http://schemas.microsoft.com/office/drawing/2014/main" id="{B344159D-E721-7E83-6843-EE5CE97FC2C9}"/>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02358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CF0D-7497-F34E-8450-60B9714CD011}"/>
              </a:ext>
            </a:extLst>
          </p:cNvPr>
          <p:cNvSpPr>
            <a:spLocks noGrp="1"/>
          </p:cNvSpPr>
          <p:nvPr>
            <p:ph type="title"/>
          </p:nvPr>
        </p:nvSpPr>
        <p:spPr/>
        <p:txBody>
          <a:bodyPr/>
          <a:lstStyle/>
          <a:p>
            <a:r>
              <a:rPr lang="en-US" dirty="0"/>
              <a:t>Sulfasalazine: Adverse Effects</a:t>
            </a:r>
          </a:p>
        </p:txBody>
      </p:sp>
      <p:sp>
        <p:nvSpPr>
          <p:cNvPr id="3" name="Content Placeholder 2">
            <a:extLst>
              <a:ext uri="{FF2B5EF4-FFF2-40B4-BE49-F238E27FC236}">
                <a16:creationId xmlns:a16="http://schemas.microsoft.com/office/drawing/2014/main" id="{552C97BE-B01B-0349-B35A-8F6A8B2109FB}"/>
              </a:ext>
            </a:extLst>
          </p:cNvPr>
          <p:cNvSpPr>
            <a:spLocks noGrp="1"/>
          </p:cNvSpPr>
          <p:nvPr>
            <p:ph idx="1"/>
          </p:nvPr>
        </p:nvSpPr>
        <p:spPr>
          <a:xfrm>
            <a:off x="838200" y="1825625"/>
            <a:ext cx="6877050" cy="4351338"/>
          </a:xfrm>
        </p:spPr>
        <p:txBody>
          <a:bodyPr/>
          <a:lstStyle/>
          <a:p>
            <a:r>
              <a:rPr lang="en-US" dirty="0"/>
              <a:t>GI upset</a:t>
            </a:r>
          </a:p>
          <a:p>
            <a:r>
              <a:rPr lang="en-US" dirty="0"/>
              <a:t>Hepatotoxicity</a:t>
            </a:r>
          </a:p>
          <a:p>
            <a:r>
              <a:rPr lang="en-US" dirty="0"/>
              <a:t>Leukopenia (usually mild, but life-threatening agranulocytosis can rarely occur, typically within first 3 months of starting </a:t>
            </a:r>
            <a:r>
              <a:rPr lang="en-US" dirty="0" err="1"/>
              <a:t>tx</a:t>
            </a:r>
            <a:r>
              <a:rPr lang="en-US" dirty="0"/>
              <a:t>)</a:t>
            </a:r>
          </a:p>
          <a:p>
            <a:r>
              <a:rPr lang="en-US" dirty="0"/>
              <a:t>Hemolytic anemia (usually in setting of G6PD deficiency)</a:t>
            </a:r>
          </a:p>
          <a:p>
            <a:r>
              <a:rPr lang="en-US" dirty="0"/>
              <a:t>Men: reversible oligospermia (Avoid in men who are trying to conceive.)</a:t>
            </a:r>
          </a:p>
          <a:p>
            <a:endParaRPr lang="en-US" dirty="0"/>
          </a:p>
          <a:p>
            <a:pPr marL="0" indent="0">
              <a:buNone/>
            </a:pPr>
            <a:endParaRPr lang="en-US" dirty="0"/>
          </a:p>
        </p:txBody>
      </p:sp>
      <p:sp>
        <p:nvSpPr>
          <p:cNvPr id="4" name="TextBox 3">
            <a:extLst>
              <a:ext uri="{FF2B5EF4-FFF2-40B4-BE49-F238E27FC236}">
                <a16:creationId xmlns:a16="http://schemas.microsoft.com/office/drawing/2014/main" id="{3368607B-61B5-CE49-A83E-600DDADA20D7}"/>
              </a:ext>
            </a:extLst>
          </p:cNvPr>
          <p:cNvSpPr txBox="1"/>
          <p:nvPr/>
        </p:nvSpPr>
        <p:spPr>
          <a:xfrm>
            <a:off x="8586788" y="2582614"/>
            <a:ext cx="3314699" cy="1692771"/>
          </a:xfrm>
          <a:prstGeom prst="rect">
            <a:avLst/>
          </a:prstGeom>
          <a:solidFill>
            <a:schemeClr val="accent6">
              <a:alpha val="48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Safe in pregnancy &amp; breastfeeding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68" name="Picture 4">
            <a:extLst>
              <a:ext uri="{FF2B5EF4-FFF2-40B4-BE49-F238E27FC236}">
                <a16:creationId xmlns:a16="http://schemas.microsoft.com/office/drawing/2014/main" id="{BDA48257-39E5-7D4E-9293-AB60AE58B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8343" y="1825625"/>
            <a:ext cx="1271587" cy="11041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9">
            <a:extLst>
              <a:ext uri="{FF2B5EF4-FFF2-40B4-BE49-F238E27FC236}">
                <a16:creationId xmlns:a16="http://schemas.microsoft.com/office/drawing/2014/main" id="{D607AEB3-AF74-C7AF-1D08-581BA5722A26}"/>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46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1370-7ADE-754A-ABD2-C559A9C8F2D8}"/>
              </a:ext>
            </a:extLst>
          </p:cNvPr>
          <p:cNvSpPr>
            <a:spLocks noGrp="1"/>
          </p:cNvSpPr>
          <p:nvPr>
            <p:ph type="title"/>
          </p:nvPr>
        </p:nvSpPr>
        <p:spPr/>
        <p:txBody>
          <a:bodyPr/>
          <a:lstStyle/>
          <a:p>
            <a:r>
              <a:rPr lang="en-US" dirty="0"/>
              <a:t>What is “Triple Therapy” for RA?</a:t>
            </a:r>
          </a:p>
        </p:txBody>
      </p:sp>
      <p:sp>
        <p:nvSpPr>
          <p:cNvPr id="3" name="Content Placeholder 2">
            <a:extLst>
              <a:ext uri="{FF2B5EF4-FFF2-40B4-BE49-F238E27FC236}">
                <a16:creationId xmlns:a16="http://schemas.microsoft.com/office/drawing/2014/main" id="{4F3E5EFA-7DFB-5545-B6CC-8AF90F62F733}"/>
              </a:ext>
            </a:extLst>
          </p:cNvPr>
          <p:cNvSpPr>
            <a:spLocks noGrp="1"/>
          </p:cNvSpPr>
          <p:nvPr>
            <p:ph idx="1"/>
          </p:nvPr>
        </p:nvSpPr>
        <p:spPr/>
        <p:txBody>
          <a:bodyPr/>
          <a:lstStyle/>
          <a:p>
            <a:pPr marL="0" indent="0">
              <a:buNone/>
            </a:pPr>
            <a:r>
              <a:rPr lang="en-US" dirty="0"/>
              <a:t>A. Methotrexate + Leflunomide + Hydroxychloroquine</a:t>
            </a:r>
          </a:p>
          <a:p>
            <a:pPr marL="0" indent="0">
              <a:buNone/>
            </a:pPr>
            <a:r>
              <a:rPr lang="en-US" dirty="0"/>
              <a:t>B. Methotrexate + Hydroxychloroquine + Sulfasalazine</a:t>
            </a:r>
          </a:p>
          <a:p>
            <a:pPr marL="0" indent="0">
              <a:buNone/>
            </a:pPr>
            <a:r>
              <a:rPr lang="en-US" dirty="0"/>
              <a:t>C. Methotrexate + Sulfasalazine + Prednisone</a:t>
            </a:r>
          </a:p>
          <a:p>
            <a:pPr marL="0" indent="0">
              <a:buNone/>
            </a:pPr>
            <a:r>
              <a:rPr lang="en-US" dirty="0"/>
              <a:t>D. Methotrexate + Hydroxychloroquine + Prednisone</a:t>
            </a:r>
          </a:p>
        </p:txBody>
      </p:sp>
      <p:sp>
        <p:nvSpPr>
          <p:cNvPr id="5" name="TextBox 9">
            <a:extLst>
              <a:ext uri="{FF2B5EF4-FFF2-40B4-BE49-F238E27FC236}">
                <a16:creationId xmlns:a16="http://schemas.microsoft.com/office/drawing/2014/main" id="{19CEE31E-A80F-053A-1A15-6D41CACD447F}"/>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98490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21052"/>
            <a:ext cx="2350324" cy="6979051"/>
          </a:xfrm>
          <a:prstGeom prst="rect">
            <a:avLst/>
          </a:prstGeom>
          <a:solidFill>
            <a:srgbClr val="545454">
              <a:alpha val="4706"/>
            </a:srgbClr>
          </a:solidFill>
        </p:spPr>
      </p:sp>
      <p:sp>
        <p:nvSpPr>
          <p:cNvPr id="4" name="TextBox 4"/>
          <p:cNvSpPr txBox="1"/>
          <p:nvPr/>
        </p:nvSpPr>
        <p:spPr>
          <a:xfrm>
            <a:off x="1228070" y="919928"/>
            <a:ext cx="3745676" cy="577081"/>
          </a:xfrm>
          <a:prstGeom prst="rect">
            <a:avLst/>
          </a:prstGeom>
        </p:spPr>
        <p:txBody>
          <a:bodyPr wrap="square" lIns="0" tIns="0" rIns="0" bIns="0" rtlCol="0" anchor="t">
            <a:spAutoFit/>
          </a:bodyPr>
          <a:lstStyle/>
          <a:p>
            <a:pPr>
              <a:lnSpc>
                <a:spcPts val="4500"/>
              </a:lnSpc>
            </a:pPr>
            <a:r>
              <a:rPr lang="en-US" sz="3750" dirty="0">
                <a:latin typeface="Open Sans"/>
              </a:rPr>
              <a:t>DISCLOSURES </a:t>
            </a:r>
          </a:p>
        </p:txBody>
      </p:sp>
      <p:grpSp>
        <p:nvGrpSpPr>
          <p:cNvPr id="6" name="Group 6"/>
          <p:cNvGrpSpPr/>
          <p:nvPr/>
        </p:nvGrpSpPr>
        <p:grpSpPr>
          <a:xfrm>
            <a:off x="5383151" y="1739527"/>
            <a:ext cx="3576132" cy="2377045"/>
            <a:chOff x="0" y="-20758"/>
            <a:chExt cx="9536353" cy="6338784"/>
          </a:xfrm>
        </p:grpSpPr>
        <p:sp>
          <p:nvSpPr>
            <p:cNvPr id="7" name="TextBox 7"/>
            <p:cNvSpPr txBox="1"/>
            <p:nvPr/>
          </p:nvSpPr>
          <p:spPr>
            <a:xfrm>
              <a:off x="0" y="879959"/>
              <a:ext cx="9499961" cy="5438067"/>
            </a:xfrm>
            <a:prstGeom prst="rect">
              <a:avLst/>
            </a:prstGeom>
          </p:spPr>
          <p:txBody>
            <a:bodyPr lIns="0" tIns="0" rIns="0" bIns="0" rtlCol="0" anchor="t">
              <a:spAutoFit/>
            </a:bodyPr>
            <a:lstStyle/>
            <a:p>
              <a:pPr algn="ctr">
                <a:lnSpc>
                  <a:spcPts val="1624"/>
                </a:lnSpc>
              </a:pPr>
              <a:endParaRPr lang="en-US" sz="1150" dirty="0">
                <a:latin typeface="Open Sans"/>
              </a:endParaRPr>
            </a:p>
            <a:p>
              <a:pPr algn="ctr">
                <a:lnSpc>
                  <a:spcPts val="1623"/>
                </a:lnSpc>
              </a:pPr>
              <a:r>
                <a:rPr lang="en-US" sz="1150" dirty="0">
                  <a:latin typeface="Open Sans"/>
                </a:rPr>
                <a:t>The University of California, San Francisco School of Medicine (UCSF) is accredited by the Accreditation Council of Continuing Medical Education (ACCME) to provide continuing medical education for physicians. UCSF designates this live activity for a maximum of 1 AMA PRA Category 1 Credit™. Physicians should claim only the credit commensurate with the extent of their participation in the activity.</a:t>
              </a:r>
              <a:endParaRPr lang="en-US" sz="1150" dirty="0"/>
            </a:p>
          </p:txBody>
        </p:sp>
        <p:sp>
          <p:nvSpPr>
            <p:cNvPr id="8" name="TextBox 8"/>
            <p:cNvSpPr txBox="1"/>
            <p:nvPr/>
          </p:nvSpPr>
          <p:spPr>
            <a:xfrm>
              <a:off x="0" y="-20758"/>
              <a:ext cx="9536353" cy="820738"/>
            </a:xfrm>
            <a:prstGeom prst="rect">
              <a:avLst/>
            </a:prstGeom>
          </p:spPr>
          <p:txBody>
            <a:bodyPr wrap="square" lIns="0" tIns="0" rIns="0" bIns="0" rtlCol="0" anchor="t">
              <a:spAutoFit/>
            </a:bodyPr>
            <a:lstStyle/>
            <a:p>
              <a:pPr algn="ctr">
                <a:lnSpc>
                  <a:spcPts val="2435"/>
                </a:lnSpc>
              </a:pPr>
              <a:r>
                <a:rPr lang="en-US" sz="2100" dirty="0">
                  <a:latin typeface="Open Sans Bold"/>
                </a:rPr>
                <a:t>AMA </a:t>
              </a:r>
              <a:r>
                <a:rPr lang="en-US" sz="2000" dirty="0">
                  <a:latin typeface="Open Sans Bold"/>
                </a:rPr>
                <a:t>Designation</a:t>
              </a:r>
              <a:r>
                <a:rPr lang="en-US" sz="2100" dirty="0">
                  <a:latin typeface="Open Sans Bold"/>
                </a:rPr>
                <a:t> Statement</a:t>
              </a:r>
              <a:endParaRPr lang="en-US" dirty="0"/>
            </a:p>
          </p:txBody>
        </p:sp>
      </p:grpSp>
      <p:grpSp>
        <p:nvGrpSpPr>
          <p:cNvPr id="9" name="Group 9"/>
          <p:cNvGrpSpPr/>
          <p:nvPr/>
        </p:nvGrpSpPr>
        <p:grpSpPr>
          <a:xfrm>
            <a:off x="5355878" y="4374642"/>
            <a:ext cx="3617033" cy="1498581"/>
            <a:chOff x="-72731" y="-408758"/>
            <a:chExt cx="9645422" cy="3996215"/>
          </a:xfrm>
        </p:grpSpPr>
        <p:sp>
          <p:nvSpPr>
            <p:cNvPr id="10" name="TextBox 10"/>
            <p:cNvSpPr txBox="1"/>
            <p:nvPr/>
          </p:nvSpPr>
          <p:spPr>
            <a:xfrm>
              <a:off x="0" y="887058"/>
              <a:ext cx="9572691" cy="2700399"/>
            </a:xfrm>
            <a:prstGeom prst="rect">
              <a:avLst/>
            </a:prstGeom>
          </p:spPr>
          <p:txBody>
            <a:bodyPr lIns="0" tIns="0" rIns="0" bIns="0" rtlCol="0" anchor="t">
              <a:spAutoFit/>
            </a:bodyPr>
            <a:lstStyle/>
            <a:p>
              <a:pPr algn="ctr">
                <a:lnSpc>
                  <a:spcPts val="1636"/>
                </a:lnSpc>
              </a:pPr>
              <a:r>
                <a:rPr lang="en-US" sz="1150" dirty="0">
                  <a:latin typeface="Open Sans"/>
                </a:rPr>
                <a:t>Planners Jennifer Mandal, MD, Leslie </a:t>
              </a:r>
              <a:r>
                <a:rPr lang="en-US" sz="1150" dirty="0" err="1">
                  <a:latin typeface="Open Sans"/>
                </a:rPr>
                <a:t>Dexheimer</a:t>
              </a:r>
              <a:r>
                <a:rPr lang="en-US" sz="1150" dirty="0">
                  <a:latin typeface="Open Sans"/>
                </a:rPr>
                <a:t> Gleason, RN, and Tabitha </a:t>
              </a:r>
              <a:r>
                <a:rPr lang="en-US" sz="1150" dirty="0" err="1">
                  <a:latin typeface="Open Sans"/>
                </a:rPr>
                <a:t>Carroway</a:t>
              </a:r>
              <a:r>
                <a:rPr lang="en-US" sz="1150" dirty="0">
                  <a:latin typeface="Open Sans"/>
                </a:rPr>
                <a:t>, MPH have stated they have no relationships to disclose. Speaker Wendy Grant, MD has stated she has no relationships to disclose.</a:t>
              </a:r>
              <a:r>
                <a:rPr lang="en-US" sz="700" dirty="0">
                  <a:latin typeface="Arimo"/>
                </a:rPr>
                <a:t> </a:t>
              </a:r>
              <a:endParaRPr lang="en-US" dirty="0"/>
            </a:p>
          </p:txBody>
        </p:sp>
        <p:sp>
          <p:nvSpPr>
            <p:cNvPr id="11" name="TextBox 11"/>
            <p:cNvSpPr txBox="1"/>
            <p:nvPr/>
          </p:nvSpPr>
          <p:spPr>
            <a:xfrm>
              <a:off x="-72731" y="-408758"/>
              <a:ext cx="9572691" cy="854936"/>
            </a:xfrm>
            <a:prstGeom prst="rect">
              <a:avLst/>
            </a:prstGeom>
          </p:spPr>
          <p:txBody>
            <a:bodyPr lIns="0" tIns="0" rIns="0" bIns="0" rtlCol="0" anchor="t">
              <a:spAutoFit/>
            </a:bodyPr>
            <a:lstStyle/>
            <a:p>
              <a:pPr algn="ctr">
                <a:lnSpc>
                  <a:spcPts val="2454"/>
                </a:lnSpc>
              </a:pPr>
              <a:r>
                <a:rPr lang="en-US" sz="2100" dirty="0">
                  <a:latin typeface="Open Sans Bold"/>
                </a:rPr>
                <a:t>Disclosure </a:t>
              </a:r>
              <a:r>
                <a:rPr lang="en-US" sz="2000" dirty="0">
                  <a:latin typeface="Open Sans Bold"/>
                </a:rPr>
                <a:t>Statement</a:t>
              </a:r>
              <a:endParaRPr lang="en-US" dirty="0"/>
            </a:p>
          </p:txBody>
        </p:sp>
      </p:grpSp>
      <p:sp>
        <p:nvSpPr>
          <p:cNvPr id="3" name="TextBox 9">
            <a:extLst>
              <a:ext uri="{FF2B5EF4-FFF2-40B4-BE49-F238E27FC236}">
                <a16:creationId xmlns:a16="http://schemas.microsoft.com/office/drawing/2014/main" id="{32270D21-BAD8-4C30-4627-D15236BEC95C}"/>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0154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1370-7ADE-754A-ABD2-C559A9C8F2D8}"/>
              </a:ext>
            </a:extLst>
          </p:cNvPr>
          <p:cNvSpPr>
            <a:spLocks noGrp="1"/>
          </p:cNvSpPr>
          <p:nvPr>
            <p:ph type="title"/>
          </p:nvPr>
        </p:nvSpPr>
        <p:spPr/>
        <p:txBody>
          <a:bodyPr/>
          <a:lstStyle/>
          <a:p>
            <a:r>
              <a:rPr lang="en-US" dirty="0"/>
              <a:t>What is “Triple Therapy” for RA?</a:t>
            </a:r>
          </a:p>
        </p:txBody>
      </p:sp>
      <p:sp>
        <p:nvSpPr>
          <p:cNvPr id="3" name="Content Placeholder 2">
            <a:extLst>
              <a:ext uri="{FF2B5EF4-FFF2-40B4-BE49-F238E27FC236}">
                <a16:creationId xmlns:a16="http://schemas.microsoft.com/office/drawing/2014/main" id="{4F3E5EFA-7DFB-5545-B6CC-8AF90F62F733}"/>
              </a:ext>
            </a:extLst>
          </p:cNvPr>
          <p:cNvSpPr>
            <a:spLocks noGrp="1"/>
          </p:cNvSpPr>
          <p:nvPr>
            <p:ph idx="1"/>
          </p:nvPr>
        </p:nvSpPr>
        <p:spPr/>
        <p:txBody>
          <a:bodyPr/>
          <a:lstStyle/>
          <a:p>
            <a:pPr marL="0" indent="0">
              <a:buNone/>
            </a:pPr>
            <a:r>
              <a:rPr lang="en-US" dirty="0"/>
              <a:t>A. Methotrexate + Leflunomide + Hydroxychloroquine</a:t>
            </a:r>
          </a:p>
          <a:p>
            <a:pPr marL="0" indent="0">
              <a:buNone/>
            </a:pPr>
            <a:r>
              <a:rPr lang="en-US" b="1" dirty="0">
                <a:solidFill>
                  <a:schemeClr val="accent6"/>
                </a:solidFill>
              </a:rPr>
              <a:t>B. Methotrexate + Hydroxychloroquine + Sulfasalazine</a:t>
            </a:r>
          </a:p>
          <a:p>
            <a:pPr marL="0" indent="0">
              <a:buNone/>
            </a:pPr>
            <a:r>
              <a:rPr lang="en-US" dirty="0"/>
              <a:t>C. Methotrexate + Sulfasalazine + Prednisone</a:t>
            </a:r>
          </a:p>
          <a:p>
            <a:pPr marL="0" indent="0">
              <a:buNone/>
            </a:pPr>
            <a:r>
              <a:rPr lang="en-US" dirty="0"/>
              <a:t>D. Methotrexate + Hydroxychloroquine + Prednisone</a:t>
            </a:r>
          </a:p>
        </p:txBody>
      </p:sp>
      <p:sp>
        <p:nvSpPr>
          <p:cNvPr id="5" name="TextBox 9">
            <a:extLst>
              <a:ext uri="{FF2B5EF4-FFF2-40B4-BE49-F238E27FC236}">
                <a16:creationId xmlns:a16="http://schemas.microsoft.com/office/drawing/2014/main" id="{58241A68-2FF2-60F4-8931-2C8F854E2179}"/>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53114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2374-B403-9A4D-B97C-5DC7968750BE}"/>
              </a:ext>
            </a:extLst>
          </p:cNvPr>
          <p:cNvSpPr>
            <a:spLocks noGrp="1"/>
          </p:cNvSpPr>
          <p:nvPr>
            <p:ph type="title"/>
          </p:nvPr>
        </p:nvSpPr>
        <p:spPr/>
        <p:txBody>
          <a:bodyPr>
            <a:normAutofit/>
          </a:bodyPr>
          <a:lstStyle/>
          <a:p>
            <a:r>
              <a:rPr lang="en-US" sz="4000" dirty="0"/>
              <a:t>RA “Triple Therapy”: MTX + HCQ + Sulfasalazine</a:t>
            </a:r>
          </a:p>
        </p:txBody>
      </p:sp>
      <p:sp>
        <p:nvSpPr>
          <p:cNvPr id="3" name="Content Placeholder 2">
            <a:extLst>
              <a:ext uri="{FF2B5EF4-FFF2-40B4-BE49-F238E27FC236}">
                <a16:creationId xmlns:a16="http://schemas.microsoft.com/office/drawing/2014/main" id="{2266D572-CB45-3947-B7B2-6D3526917E44}"/>
              </a:ext>
            </a:extLst>
          </p:cNvPr>
          <p:cNvSpPr>
            <a:spLocks noGrp="1"/>
          </p:cNvSpPr>
          <p:nvPr>
            <p:ph idx="1"/>
          </p:nvPr>
        </p:nvSpPr>
        <p:spPr>
          <a:xfrm>
            <a:off x="838200" y="1825625"/>
            <a:ext cx="10515600" cy="2046288"/>
          </a:xfrm>
        </p:spPr>
        <p:txBody>
          <a:bodyPr/>
          <a:lstStyle/>
          <a:p>
            <a:r>
              <a:rPr lang="en-US" dirty="0"/>
              <a:t>For patients who have inadequate response to MTX alone, options for escalating therapy include: </a:t>
            </a:r>
          </a:p>
          <a:p>
            <a:pPr lvl="1"/>
            <a:r>
              <a:rPr lang="en-US" dirty="0"/>
              <a:t>1) Adding a biologic DMARD such as </a:t>
            </a:r>
            <a:r>
              <a:rPr lang="en-US" dirty="0" err="1"/>
              <a:t>TNFi</a:t>
            </a:r>
            <a:r>
              <a:rPr lang="en-US" dirty="0"/>
              <a:t> (preferred)</a:t>
            </a:r>
          </a:p>
          <a:p>
            <a:pPr lvl="1"/>
            <a:r>
              <a:rPr lang="en-US" dirty="0"/>
              <a:t>2) Starting triple therapy (PO)</a:t>
            </a:r>
          </a:p>
          <a:p>
            <a:pPr lvl="1"/>
            <a:endParaRPr lang="en-US" dirty="0"/>
          </a:p>
        </p:txBody>
      </p:sp>
      <p:sp>
        <p:nvSpPr>
          <p:cNvPr id="5" name="TextBox 4">
            <a:extLst>
              <a:ext uri="{FF2B5EF4-FFF2-40B4-BE49-F238E27FC236}">
                <a16:creationId xmlns:a16="http://schemas.microsoft.com/office/drawing/2014/main" id="{08F2F6F5-1F97-1342-956E-034E6813089B}"/>
              </a:ext>
            </a:extLst>
          </p:cNvPr>
          <p:cNvSpPr txBox="1"/>
          <p:nvPr/>
        </p:nvSpPr>
        <p:spPr>
          <a:xfrm>
            <a:off x="700089" y="4181148"/>
            <a:ext cx="5614986" cy="1769715"/>
          </a:xfrm>
          <a:prstGeom prst="rect">
            <a:avLst/>
          </a:prstGeom>
          <a:solidFill>
            <a:srgbClr val="7030A0">
              <a:alpha val="28000"/>
            </a:srgb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Complex oral regimen with heavy pill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pills of HCQ once daily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2-6 pills of sulfasalazine daily (divided BID)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folic acid pill daily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6-10 methotrexate pills (or SQ injection) once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6D3FD7D-1B58-734F-8721-FFDEEF7A021E}"/>
              </a:ext>
            </a:extLst>
          </p:cNvPr>
          <p:cNvSpPr txBox="1"/>
          <p:nvPr/>
        </p:nvSpPr>
        <p:spPr>
          <a:xfrm>
            <a:off x="7515225" y="4712062"/>
            <a:ext cx="2743200" cy="769441"/>
          </a:xfrm>
          <a:prstGeom prst="rect">
            <a:avLst/>
          </a:prstGeom>
          <a:solidFill>
            <a:schemeClr val="accent1">
              <a:alpha val="4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34 – 73 pills per week, just for RA!</a:t>
            </a:r>
          </a:p>
        </p:txBody>
      </p:sp>
      <p:sp>
        <p:nvSpPr>
          <p:cNvPr id="7" name="Right Arrow 6">
            <a:extLst>
              <a:ext uri="{FF2B5EF4-FFF2-40B4-BE49-F238E27FC236}">
                <a16:creationId xmlns:a16="http://schemas.microsoft.com/office/drawing/2014/main" id="{1211662B-A122-1C44-86AF-C33A0561DEE6}"/>
              </a:ext>
            </a:extLst>
          </p:cNvPr>
          <p:cNvSpPr/>
          <p:nvPr/>
        </p:nvSpPr>
        <p:spPr>
          <a:xfrm>
            <a:off x="6315075" y="4869229"/>
            <a:ext cx="1200150" cy="385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9">
            <a:extLst>
              <a:ext uri="{FF2B5EF4-FFF2-40B4-BE49-F238E27FC236}">
                <a16:creationId xmlns:a16="http://schemas.microsoft.com/office/drawing/2014/main" id="{F67B9B0A-DB80-AA76-31AE-9BCD27584D9B}"/>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5029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2374-B403-9A4D-B97C-5DC7968750BE}"/>
              </a:ext>
            </a:extLst>
          </p:cNvPr>
          <p:cNvSpPr>
            <a:spLocks noGrp="1"/>
          </p:cNvSpPr>
          <p:nvPr>
            <p:ph type="title"/>
          </p:nvPr>
        </p:nvSpPr>
        <p:spPr/>
        <p:txBody>
          <a:bodyPr>
            <a:normAutofit/>
          </a:bodyPr>
          <a:lstStyle/>
          <a:p>
            <a:r>
              <a:rPr lang="en-US" sz="4000" dirty="0"/>
              <a:t>RA “Triple Therapy”: MTX + HCQ + Sulfasalazine</a:t>
            </a:r>
          </a:p>
        </p:txBody>
      </p:sp>
      <p:sp>
        <p:nvSpPr>
          <p:cNvPr id="4" name="TextBox 3">
            <a:extLst>
              <a:ext uri="{FF2B5EF4-FFF2-40B4-BE49-F238E27FC236}">
                <a16:creationId xmlns:a16="http://schemas.microsoft.com/office/drawing/2014/main" id="{5940F1F3-7E83-DE4F-BD5B-F12B5EFE94E3}"/>
              </a:ext>
            </a:extLst>
          </p:cNvPr>
          <p:cNvSpPr txBox="1"/>
          <p:nvPr/>
        </p:nvSpPr>
        <p:spPr>
          <a:xfrm>
            <a:off x="838200" y="1674674"/>
            <a:ext cx="10653711" cy="3847207"/>
          </a:xfrm>
          <a:prstGeom prst="rect">
            <a:avLst/>
          </a:prstGeom>
          <a:noFill/>
        </p:spPr>
        <p:txBody>
          <a:bodyPr wrap="square" rtlCol="0">
            <a:spAutoFit/>
          </a:bodyPr>
          <a:lstStyle/>
          <a:p>
            <a:r>
              <a:rPr lang="en-US" sz="2800" b="1" dirty="0"/>
              <a:t>Reasons to choose Triple Therapy over a Biologic DMARD:</a:t>
            </a:r>
          </a:p>
          <a:p>
            <a:pPr marL="285750" indent="-285750">
              <a:buFont typeface="Arial" panose="020B0604020202020204" pitchFamily="34" charset="0"/>
              <a:buChar char="•"/>
            </a:pPr>
            <a:r>
              <a:rPr lang="en-US" sz="2400" dirty="0"/>
              <a:t>Patient strongly prefers pills over injections (ex: needle phobia)</a:t>
            </a:r>
          </a:p>
          <a:p>
            <a:pPr marL="742950" lvl="1" indent="-285750">
              <a:buFont typeface="Arial" panose="020B0604020202020204" pitchFamily="34" charset="0"/>
              <a:buChar char="•"/>
            </a:pPr>
            <a:r>
              <a:rPr lang="en-US" sz="2400" dirty="0"/>
              <a:t>Note: JAK inhibitors are another potential option for patients who will only take pills</a:t>
            </a:r>
          </a:p>
          <a:p>
            <a:pPr lvl="1"/>
            <a:endParaRPr lang="en-US" sz="2400" dirty="0"/>
          </a:p>
          <a:p>
            <a:pPr marL="285750" indent="-285750">
              <a:buFont typeface="Arial" panose="020B0604020202020204" pitchFamily="34" charset="0"/>
              <a:buChar char="•"/>
            </a:pPr>
            <a:r>
              <a:rPr lang="en-US" sz="2400" dirty="0"/>
              <a:t>Cost: Triple therapy is MUCH less expensive that </a:t>
            </a:r>
            <a:r>
              <a:rPr lang="en-US" sz="2400" dirty="0" err="1"/>
              <a:t>TNFi</a:t>
            </a:r>
            <a:r>
              <a:rPr lang="en-US" sz="2400" dirty="0"/>
              <a:t> (and other biologics). Depends on insurance coverage.</a:t>
            </a:r>
          </a:p>
          <a:p>
            <a:endParaRPr lang="en-US" sz="2400" dirty="0"/>
          </a:p>
          <a:p>
            <a:pPr marL="285750" indent="-285750">
              <a:buFont typeface="Arial" panose="020B0604020202020204" pitchFamily="34" charset="0"/>
              <a:buChar char="•"/>
            </a:pPr>
            <a:r>
              <a:rPr lang="en-US" sz="2400" dirty="0"/>
              <a:t>“Don’t Rock the Boat”:  Patient has been stable on triple therapy for a long time and doesn’t want/need to change. </a:t>
            </a:r>
          </a:p>
        </p:txBody>
      </p:sp>
      <p:sp>
        <p:nvSpPr>
          <p:cNvPr id="5" name="TextBox 9">
            <a:extLst>
              <a:ext uri="{FF2B5EF4-FFF2-40B4-BE49-F238E27FC236}">
                <a16:creationId xmlns:a16="http://schemas.microsoft.com/office/drawing/2014/main" id="{D99C894A-F617-9C92-7BFD-31BD645FDCE4}"/>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02982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FD330-D0DD-EB40-AACE-3597CFCBA987}"/>
              </a:ext>
            </a:extLst>
          </p:cNvPr>
          <p:cNvSpPr>
            <a:spLocks noGrp="1"/>
          </p:cNvSpPr>
          <p:nvPr>
            <p:ph type="ctrTitle"/>
          </p:nvPr>
        </p:nvSpPr>
        <p:spPr>
          <a:xfrm>
            <a:off x="3284832" y="2369184"/>
            <a:ext cx="5782716" cy="2150719"/>
          </a:xfrm>
          <a:noFill/>
        </p:spPr>
        <p:txBody>
          <a:bodyPr anchor="ctr">
            <a:normAutofit/>
          </a:bodyPr>
          <a:lstStyle/>
          <a:p>
            <a:r>
              <a:rPr lang="en-US" sz="3600" dirty="0">
                <a:solidFill>
                  <a:srgbClr val="080808"/>
                </a:solidFill>
              </a:rPr>
              <a:t>Leflunomide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9">
            <a:extLst>
              <a:ext uri="{FF2B5EF4-FFF2-40B4-BE49-F238E27FC236}">
                <a16:creationId xmlns:a16="http://schemas.microsoft.com/office/drawing/2014/main" id="{09444D78-39A0-9199-7DF1-2987DD4660AC}"/>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6241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726E-BCB7-764D-80B3-A0543A3A382D}"/>
              </a:ext>
            </a:extLst>
          </p:cNvPr>
          <p:cNvSpPr>
            <a:spLocks noGrp="1"/>
          </p:cNvSpPr>
          <p:nvPr>
            <p:ph type="title"/>
          </p:nvPr>
        </p:nvSpPr>
        <p:spPr/>
        <p:txBody>
          <a:bodyPr/>
          <a:lstStyle/>
          <a:p>
            <a:r>
              <a:rPr lang="en-US" dirty="0"/>
              <a:t>Quick Pearls: Leflunomide</a:t>
            </a:r>
          </a:p>
        </p:txBody>
      </p:sp>
      <p:sp>
        <p:nvSpPr>
          <p:cNvPr id="3" name="Content Placeholder 2">
            <a:extLst>
              <a:ext uri="{FF2B5EF4-FFF2-40B4-BE49-F238E27FC236}">
                <a16:creationId xmlns:a16="http://schemas.microsoft.com/office/drawing/2014/main" id="{63EB6BAF-32FB-2045-84D3-42B138AF63CE}"/>
              </a:ext>
            </a:extLst>
          </p:cNvPr>
          <p:cNvSpPr>
            <a:spLocks noGrp="1"/>
          </p:cNvSpPr>
          <p:nvPr>
            <p:ph idx="1"/>
          </p:nvPr>
        </p:nvSpPr>
        <p:spPr>
          <a:xfrm>
            <a:off x="838200" y="1690688"/>
            <a:ext cx="10515600" cy="5167311"/>
          </a:xfrm>
        </p:spPr>
        <p:txBody>
          <a:bodyPr>
            <a:normAutofit/>
          </a:bodyPr>
          <a:lstStyle/>
          <a:p>
            <a:r>
              <a:rPr lang="en-US" dirty="0"/>
              <a:t>Oral conventional DMARD </a:t>
            </a:r>
          </a:p>
          <a:p>
            <a:r>
              <a:rPr lang="en-US" dirty="0"/>
              <a:t>Sometimes used as an alternative to MTX (ex: </a:t>
            </a:r>
            <a:r>
              <a:rPr lang="en-US" dirty="0" err="1"/>
              <a:t>pt</a:t>
            </a:r>
            <a:r>
              <a:rPr lang="en-US" dirty="0"/>
              <a:t> in whom daily dosing is strongly preferred)</a:t>
            </a:r>
          </a:p>
          <a:p>
            <a:r>
              <a:rPr lang="en-US" dirty="0"/>
              <a:t>Very similar side effect profile to MTX (GI upset, hepatotoxicity, teratogenic), same lab monitoring guidelines</a:t>
            </a:r>
          </a:p>
          <a:p>
            <a:pPr lvl="1"/>
            <a:r>
              <a:rPr lang="en-US" dirty="0"/>
              <a:t>CBC, Cr, LFTs: monthly until stable dose, then q3 months</a:t>
            </a:r>
          </a:p>
          <a:p>
            <a:r>
              <a:rPr lang="en-US" dirty="0"/>
              <a:t>Typical dose = 20mg daily (can decrease to 10mg daily if side effects)</a:t>
            </a:r>
          </a:p>
        </p:txBody>
      </p:sp>
      <p:sp>
        <p:nvSpPr>
          <p:cNvPr id="5" name="TextBox 9">
            <a:extLst>
              <a:ext uri="{FF2B5EF4-FFF2-40B4-BE49-F238E27FC236}">
                <a16:creationId xmlns:a16="http://schemas.microsoft.com/office/drawing/2014/main" id="{9098459E-38EC-1414-7311-58E851FF2D1D}"/>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56817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25E6-9546-9A43-BC35-6B787C09A23F}"/>
              </a:ext>
            </a:extLst>
          </p:cNvPr>
          <p:cNvSpPr>
            <a:spLocks noGrp="1"/>
          </p:cNvSpPr>
          <p:nvPr>
            <p:ph type="title"/>
          </p:nvPr>
        </p:nvSpPr>
        <p:spPr>
          <a:xfrm>
            <a:off x="838200" y="884238"/>
            <a:ext cx="10515600" cy="1325563"/>
          </a:xfrm>
        </p:spPr>
        <p:txBody>
          <a:bodyPr>
            <a:normAutofit fontScale="90000"/>
          </a:bodyPr>
          <a:lstStyle/>
          <a:p>
            <a:r>
              <a:rPr lang="en-US" dirty="0"/>
              <a:t>A 41 year old woman with RA on leflunomide discovers that she is 8 weeks pregnant. She wishes to continue the pregnancy. In addition to stopping leflunomide, what is the most appropriate next step:</a:t>
            </a:r>
          </a:p>
        </p:txBody>
      </p:sp>
      <p:sp>
        <p:nvSpPr>
          <p:cNvPr id="3" name="Content Placeholder 2">
            <a:extLst>
              <a:ext uri="{FF2B5EF4-FFF2-40B4-BE49-F238E27FC236}">
                <a16:creationId xmlns:a16="http://schemas.microsoft.com/office/drawing/2014/main" id="{05F292C8-022A-F943-BAA3-E91C54C30F66}"/>
              </a:ext>
            </a:extLst>
          </p:cNvPr>
          <p:cNvSpPr>
            <a:spLocks noGrp="1"/>
          </p:cNvSpPr>
          <p:nvPr>
            <p:ph idx="1"/>
          </p:nvPr>
        </p:nvSpPr>
        <p:spPr>
          <a:xfrm>
            <a:off x="838200" y="3195639"/>
            <a:ext cx="10515600" cy="3967162"/>
          </a:xfrm>
        </p:spPr>
        <p:txBody>
          <a:bodyPr/>
          <a:lstStyle/>
          <a:p>
            <a:pPr marL="0" indent="0">
              <a:buNone/>
            </a:pPr>
            <a:r>
              <a:rPr lang="en-US" dirty="0"/>
              <a:t>A. Start methotrexate</a:t>
            </a:r>
          </a:p>
          <a:p>
            <a:pPr marL="0" indent="0">
              <a:buNone/>
            </a:pPr>
            <a:r>
              <a:rPr lang="en-US" dirty="0"/>
              <a:t>B. Counsel her that termination of the pregnancy is recommended due to high risk of maternal mortality</a:t>
            </a:r>
          </a:p>
          <a:p>
            <a:pPr marL="0" indent="0">
              <a:buNone/>
            </a:pPr>
            <a:r>
              <a:rPr lang="en-US" dirty="0"/>
              <a:t>C. Start cholestyramine</a:t>
            </a:r>
          </a:p>
          <a:p>
            <a:pPr marL="0" indent="0">
              <a:buNone/>
            </a:pPr>
            <a:r>
              <a:rPr lang="en-US" dirty="0"/>
              <a:t>D. Refer to high risk OB for serial fetal echocardiograms throughout the pregnancy</a:t>
            </a:r>
          </a:p>
          <a:p>
            <a:endParaRPr lang="en-US" dirty="0"/>
          </a:p>
        </p:txBody>
      </p:sp>
      <p:sp>
        <p:nvSpPr>
          <p:cNvPr id="5" name="TextBox 9">
            <a:extLst>
              <a:ext uri="{FF2B5EF4-FFF2-40B4-BE49-F238E27FC236}">
                <a16:creationId xmlns:a16="http://schemas.microsoft.com/office/drawing/2014/main" id="{57A82639-AEFD-C34F-3D12-8AB265AFE65A}"/>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29646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25E6-9546-9A43-BC35-6B787C09A23F}"/>
              </a:ext>
            </a:extLst>
          </p:cNvPr>
          <p:cNvSpPr>
            <a:spLocks noGrp="1"/>
          </p:cNvSpPr>
          <p:nvPr>
            <p:ph type="title"/>
          </p:nvPr>
        </p:nvSpPr>
        <p:spPr>
          <a:xfrm>
            <a:off x="838200" y="884238"/>
            <a:ext cx="10515600" cy="1325563"/>
          </a:xfrm>
        </p:spPr>
        <p:txBody>
          <a:bodyPr>
            <a:normAutofit fontScale="90000"/>
          </a:bodyPr>
          <a:lstStyle/>
          <a:p>
            <a:r>
              <a:rPr lang="en-US" dirty="0"/>
              <a:t>A 41 year old woman with RA on leflunomide discovers that she is 8 weeks pregnant. She wishes to continue the pregnancy. In addition to stopping leflunomide, what is the most appropriate next step:</a:t>
            </a:r>
          </a:p>
        </p:txBody>
      </p:sp>
      <p:sp>
        <p:nvSpPr>
          <p:cNvPr id="3" name="Content Placeholder 2">
            <a:extLst>
              <a:ext uri="{FF2B5EF4-FFF2-40B4-BE49-F238E27FC236}">
                <a16:creationId xmlns:a16="http://schemas.microsoft.com/office/drawing/2014/main" id="{05F292C8-022A-F943-BAA3-E91C54C30F66}"/>
              </a:ext>
            </a:extLst>
          </p:cNvPr>
          <p:cNvSpPr>
            <a:spLocks noGrp="1"/>
          </p:cNvSpPr>
          <p:nvPr>
            <p:ph idx="1"/>
          </p:nvPr>
        </p:nvSpPr>
        <p:spPr>
          <a:xfrm>
            <a:off x="838200" y="3195639"/>
            <a:ext cx="10515600" cy="3967162"/>
          </a:xfrm>
        </p:spPr>
        <p:txBody>
          <a:bodyPr/>
          <a:lstStyle/>
          <a:p>
            <a:pPr marL="0" indent="0">
              <a:buNone/>
            </a:pPr>
            <a:r>
              <a:rPr lang="en-US" dirty="0"/>
              <a:t>A. Start methotrexate</a:t>
            </a:r>
          </a:p>
          <a:p>
            <a:pPr marL="0" indent="0">
              <a:buNone/>
            </a:pPr>
            <a:r>
              <a:rPr lang="en-US" dirty="0"/>
              <a:t>B. Counsel her that termination of the pregnancy is recommended due to high risk of maternal mortality</a:t>
            </a:r>
          </a:p>
          <a:p>
            <a:pPr marL="0" indent="0">
              <a:buNone/>
            </a:pPr>
            <a:r>
              <a:rPr lang="en-US" b="1" dirty="0">
                <a:solidFill>
                  <a:schemeClr val="accent6"/>
                </a:solidFill>
              </a:rPr>
              <a:t>C. Start cholestyramine</a:t>
            </a:r>
          </a:p>
          <a:p>
            <a:pPr marL="0" indent="0">
              <a:buNone/>
            </a:pPr>
            <a:r>
              <a:rPr lang="en-US" dirty="0"/>
              <a:t>D. Refer to high risk OB for serial fetal echocardiograms throughout the pregnancy</a:t>
            </a:r>
          </a:p>
          <a:p>
            <a:endParaRPr lang="en-US" dirty="0"/>
          </a:p>
        </p:txBody>
      </p:sp>
      <p:sp>
        <p:nvSpPr>
          <p:cNvPr id="5" name="TextBox 9">
            <a:extLst>
              <a:ext uri="{FF2B5EF4-FFF2-40B4-BE49-F238E27FC236}">
                <a16:creationId xmlns:a16="http://schemas.microsoft.com/office/drawing/2014/main" id="{189224D4-E181-A526-2CB4-F4CDC21D3A50}"/>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76813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726E-BCB7-764D-80B3-A0543A3A382D}"/>
              </a:ext>
            </a:extLst>
          </p:cNvPr>
          <p:cNvSpPr>
            <a:spLocks noGrp="1"/>
          </p:cNvSpPr>
          <p:nvPr>
            <p:ph type="title"/>
          </p:nvPr>
        </p:nvSpPr>
        <p:spPr/>
        <p:txBody>
          <a:bodyPr/>
          <a:lstStyle/>
          <a:p>
            <a:r>
              <a:rPr lang="en-US" dirty="0"/>
              <a:t>Quick Pearls: Leflunomide</a:t>
            </a:r>
          </a:p>
        </p:txBody>
      </p:sp>
      <p:sp>
        <p:nvSpPr>
          <p:cNvPr id="3" name="Content Placeholder 2">
            <a:extLst>
              <a:ext uri="{FF2B5EF4-FFF2-40B4-BE49-F238E27FC236}">
                <a16:creationId xmlns:a16="http://schemas.microsoft.com/office/drawing/2014/main" id="{63EB6BAF-32FB-2045-84D3-42B138AF63CE}"/>
              </a:ext>
            </a:extLst>
          </p:cNvPr>
          <p:cNvSpPr>
            <a:spLocks noGrp="1"/>
          </p:cNvSpPr>
          <p:nvPr>
            <p:ph idx="1"/>
          </p:nvPr>
        </p:nvSpPr>
        <p:spPr>
          <a:xfrm>
            <a:off x="838200" y="1690688"/>
            <a:ext cx="6111240" cy="5167311"/>
          </a:xfrm>
        </p:spPr>
        <p:txBody>
          <a:bodyPr>
            <a:normAutofit/>
          </a:bodyPr>
          <a:lstStyle/>
          <a:p>
            <a:r>
              <a:rPr lang="en-US" dirty="0"/>
              <a:t>EXTREMELY LONG HALF-LIFE: Can linger in the body for </a:t>
            </a:r>
            <a:r>
              <a:rPr lang="en-US" b="1" u="sng" dirty="0"/>
              <a:t>up to 2 years </a:t>
            </a:r>
            <a:r>
              <a:rPr lang="en-US" dirty="0"/>
              <a:t>after discontinuation!</a:t>
            </a:r>
          </a:p>
          <a:p>
            <a:pPr lvl="1"/>
            <a:r>
              <a:rPr lang="en-US" b="1" dirty="0"/>
              <a:t>Avoid in women of childbearing age! </a:t>
            </a:r>
          </a:p>
          <a:p>
            <a:pPr lvl="1"/>
            <a:r>
              <a:rPr lang="en-US" dirty="0"/>
              <a:t>In case of serious adverse event or accidental pregnancy, there is a (very unpleasant) accelerated drug elimination protocol: cholestyramine 8g PO TID for 11 days</a:t>
            </a:r>
          </a:p>
        </p:txBody>
      </p:sp>
      <p:pic>
        <p:nvPicPr>
          <p:cNvPr id="4100" name="Picture 4" descr="Warning sign icons hazard caution danger Vector Image">
            <a:extLst>
              <a:ext uri="{FF2B5EF4-FFF2-40B4-BE49-F238E27FC236}">
                <a16:creationId xmlns:a16="http://schemas.microsoft.com/office/drawing/2014/main" id="{691D0D9A-FF67-3C4D-867A-49252EE27F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22" t="16017" r="11620" b="22787"/>
          <a:stretch/>
        </p:blipFill>
        <p:spPr bwMode="auto">
          <a:xfrm>
            <a:off x="7482840" y="1755958"/>
            <a:ext cx="3870960" cy="3346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a:extLst>
              <a:ext uri="{FF2B5EF4-FFF2-40B4-BE49-F238E27FC236}">
                <a16:creationId xmlns:a16="http://schemas.microsoft.com/office/drawing/2014/main" id="{4C99A1B5-C796-E776-2EE4-B8AE2DA2AA37}"/>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049929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15577" y="1145122"/>
            <a:ext cx="4763" cy="636393"/>
          </a:xfrm>
          <a:prstGeom prst="rect">
            <a:avLst/>
          </a:prstGeom>
        </p:spPr>
        <p:txBody>
          <a:bodyPr lIns="0" tIns="0" rIns="0" bIns="0" rtlCol="0" anchor="t">
            <a:spAutoFit/>
          </a:bodyPr>
          <a:lstStyle/>
          <a:p>
            <a:pPr algn="ctr">
              <a:lnSpc>
                <a:spcPts val="6300"/>
              </a:lnSpc>
            </a:pPr>
            <a:endParaRPr sz="900"/>
          </a:p>
        </p:txBody>
      </p:sp>
      <p:sp>
        <p:nvSpPr>
          <p:cNvPr id="3" name="TextBox 3"/>
          <p:cNvSpPr txBox="1"/>
          <p:nvPr/>
        </p:nvSpPr>
        <p:spPr>
          <a:xfrm>
            <a:off x="2609142" y="757383"/>
            <a:ext cx="6687259" cy="4342086"/>
          </a:xfrm>
          <a:prstGeom prst="rect">
            <a:avLst/>
          </a:prstGeom>
        </p:spPr>
        <p:txBody>
          <a:bodyPr wrap="square" lIns="0" tIns="0" rIns="0" bIns="0" rtlCol="0" anchor="t">
            <a:spAutoFit/>
          </a:bodyPr>
          <a:lstStyle/>
          <a:p>
            <a:pPr algn="ctr"/>
            <a:endParaRPr lang="en-US" sz="375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3750" u="sng" dirty="0">
              <a:latin typeface="Open Sans"/>
              <a:ea typeface="Open Sans"/>
              <a:cs typeface="Open Sans"/>
            </a:endParaRPr>
          </a:p>
          <a:p>
            <a:pPr algn="ctr"/>
            <a:endParaRPr lang="en-US" dirty="0"/>
          </a:p>
          <a:p>
            <a:pPr algn="ctr"/>
            <a:endParaRPr lang="en-US" dirty="0"/>
          </a:p>
          <a:p>
            <a:pPr algn="ctr"/>
            <a:endParaRPr lang="en-US" sz="200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u="sng" dirty="0"/>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dirty="0">
              <a:solidFill>
                <a:srgbClr val="0563C1"/>
              </a:solidFill>
              <a:latin typeface="Open Sans Light"/>
              <a:hlinkClick r:id="rId3">
                <a:extLst>
                  <a:ext uri="{A12FA001-AC4F-418D-AE19-62706E023703}">
                    <ahyp:hlinkClr xmlns:ahyp="http://schemas.microsoft.com/office/drawing/2018/hyperlinkcolor" val="tx"/>
                  </a:ext>
                </a:extLst>
              </a:hlinkClick>
            </a:endParaRPr>
          </a:p>
          <a:p>
            <a:pPr algn="ctr">
              <a:lnSpc>
                <a:spcPts val="2380"/>
              </a:lnSpc>
            </a:pPr>
            <a:endParaRPr lang="en-US" sz="1700" dirty="0">
              <a:solidFill>
                <a:srgbClr val="000000"/>
              </a:solidFill>
              <a:latin typeface="Open Sans Light"/>
            </a:endParaRPr>
          </a:p>
        </p:txBody>
      </p:sp>
      <p:sp>
        <p:nvSpPr>
          <p:cNvPr id="8" name="AutoShape 2">
            <a:extLst>
              <a:ext uri="{FF2B5EF4-FFF2-40B4-BE49-F238E27FC236}">
                <a16:creationId xmlns:a16="http://schemas.microsoft.com/office/drawing/2014/main" id="{98037053-8CBF-594A-ADFE-3807BE845BF5}"/>
              </a:ext>
            </a:extLst>
          </p:cNvPr>
          <p:cNvSpPr/>
          <p:nvPr/>
        </p:nvSpPr>
        <p:spPr>
          <a:xfrm>
            <a:off x="0" y="1"/>
            <a:ext cx="2279737" cy="6858000"/>
          </a:xfrm>
          <a:prstGeom prst="rect">
            <a:avLst/>
          </a:prstGeom>
          <a:solidFill>
            <a:srgbClr val="000000">
              <a:alpha val="4706"/>
            </a:srgbClr>
          </a:solidFill>
        </p:spPr>
      </p:sp>
      <p:sp>
        <p:nvSpPr>
          <p:cNvPr id="9" name="TextBox 8">
            <a:extLst>
              <a:ext uri="{FF2B5EF4-FFF2-40B4-BE49-F238E27FC236}">
                <a16:creationId xmlns:a16="http://schemas.microsoft.com/office/drawing/2014/main" id="{5596CF5B-E857-6143-97BE-9742BC81B4D1}"/>
              </a:ext>
            </a:extLst>
          </p:cNvPr>
          <p:cNvSpPr txBox="1"/>
          <p:nvPr/>
        </p:nvSpPr>
        <p:spPr>
          <a:xfrm>
            <a:off x="4313108" y="1101964"/>
            <a:ext cx="3565784" cy="646331"/>
          </a:xfrm>
          <a:prstGeom prst="rect">
            <a:avLst/>
          </a:prstGeom>
          <a:noFill/>
        </p:spPr>
        <p:txBody>
          <a:bodyPr wrap="non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CME Credit Link</a:t>
            </a:r>
          </a:p>
        </p:txBody>
      </p:sp>
      <p:sp>
        <p:nvSpPr>
          <p:cNvPr id="5" name="TextBox 9">
            <a:extLst>
              <a:ext uri="{FF2B5EF4-FFF2-40B4-BE49-F238E27FC236}">
                <a16:creationId xmlns:a16="http://schemas.microsoft.com/office/drawing/2014/main" id="{DDFA7819-9FBA-7B6C-FA74-A03E0CBD054F}"/>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pic>
        <p:nvPicPr>
          <p:cNvPr id="7" name="Picture 6">
            <a:extLst>
              <a:ext uri="{FF2B5EF4-FFF2-40B4-BE49-F238E27FC236}">
                <a16:creationId xmlns:a16="http://schemas.microsoft.com/office/drawing/2014/main" id="{7AAE2DBB-41FB-29C1-0CBA-2652390ED851}"/>
              </a:ext>
            </a:extLst>
          </p:cNvPr>
          <p:cNvPicPr>
            <a:picLocks noChangeAspect="1"/>
          </p:cNvPicPr>
          <p:nvPr/>
        </p:nvPicPr>
        <p:blipFill>
          <a:blip r:embed="rId4"/>
          <a:stretch>
            <a:fillRect/>
          </a:stretch>
        </p:blipFill>
        <p:spPr>
          <a:xfrm>
            <a:off x="3025086" y="-211015"/>
            <a:ext cx="6141827" cy="7948246"/>
          </a:xfrm>
          <a:prstGeom prst="rect">
            <a:avLst/>
          </a:prstGeom>
        </p:spPr>
      </p:pic>
    </p:spTree>
    <p:extLst>
      <p:ext uri="{BB962C8B-B14F-4D97-AF65-F5344CB8AC3E}">
        <p14:creationId xmlns:p14="http://schemas.microsoft.com/office/powerpoint/2010/main" val="428809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A20C7C4-1335-7D42-9877-FEC4AF1484FA}"/>
              </a:ext>
            </a:extLst>
          </p:cNvPr>
          <p:cNvSpPr/>
          <p:nvPr/>
        </p:nvSpPr>
        <p:spPr>
          <a:xfrm>
            <a:off x="4800602" y="35523"/>
            <a:ext cx="2728573" cy="515552"/>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529175" y="1399595"/>
            <a:ext cx="3586947" cy="461665"/>
          </a:xfrm>
          <a:prstGeom prst="rect">
            <a:avLst/>
          </a:prstGeom>
          <a:solidFill>
            <a:schemeClr val="accent6">
              <a:lumMod val="40000"/>
              <a:lumOff val="60000"/>
            </a:schemeClr>
          </a:solidFill>
        </p:spPr>
        <p:txBody>
          <a:bodyPr wrap="square" rtlCol="0">
            <a:spAutoFit/>
          </a:bodyPr>
          <a:lstStyle/>
          <a:p>
            <a:pPr algn="ctr"/>
            <a:r>
              <a:rPr lang="en-US" sz="2400" b="1" dirty="0"/>
              <a:t>MODERATE or SEVERE RA </a:t>
            </a:r>
            <a:endParaRPr lang="en-US" sz="24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1276616" y="1310951"/>
            <a:ext cx="2925304" cy="461665"/>
          </a:xfrm>
          <a:prstGeom prst="rect">
            <a:avLst/>
          </a:prstGeom>
          <a:solidFill>
            <a:schemeClr val="accent6">
              <a:lumMod val="40000"/>
              <a:lumOff val="60000"/>
            </a:schemeClr>
          </a:solidFill>
        </p:spPr>
        <p:txBody>
          <a:bodyPr wrap="square" rtlCol="0">
            <a:spAutoFit/>
          </a:bodyPr>
          <a:lstStyle/>
          <a:p>
            <a:pPr algn="ctr"/>
            <a:r>
              <a:rPr lang="en-US" sz="2400" b="1" dirty="0"/>
              <a:t>VERY MILD RA</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8388"/>
            <a:ext cx="2797630" cy="830997"/>
          </a:xfrm>
          <a:prstGeom prst="rect">
            <a:avLst/>
          </a:prstGeom>
          <a:noFill/>
        </p:spPr>
        <p:txBody>
          <a:bodyPr wrap="square" rtlCol="0">
            <a:spAutoFit/>
          </a:bodyPr>
          <a:lstStyle/>
          <a:p>
            <a:pPr algn="ctr"/>
            <a:r>
              <a:rPr lang="en-US" sz="2400" b="1" dirty="0"/>
              <a:t>Diagnosis of RA </a:t>
            </a:r>
            <a:endParaRPr lang="en-US" sz="2400" dirty="0"/>
          </a:p>
          <a:p>
            <a:endParaRPr lang="en-US" sz="2400"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p:cNvCxnSpPr>
          <p:nvPr/>
        </p:nvCxnSpPr>
        <p:spPr>
          <a:xfrm flipH="1">
            <a:off x="3108388" y="852158"/>
            <a:ext cx="3068714" cy="451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852159"/>
            <a:ext cx="2878577" cy="521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532854"/>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6566264-C6E2-B24F-B63C-B2EB7630D35B}"/>
              </a:ext>
            </a:extLst>
          </p:cNvPr>
          <p:cNvSpPr/>
          <p:nvPr/>
        </p:nvSpPr>
        <p:spPr>
          <a:xfrm>
            <a:off x="4089199" y="2131100"/>
            <a:ext cx="2006801" cy="923330"/>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972343" y="811161"/>
            <a:ext cx="2295854" cy="430887"/>
          </a:xfrm>
          <a:prstGeom prst="rect">
            <a:avLst/>
          </a:prstGeom>
          <a:noFill/>
        </p:spPr>
        <p:txBody>
          <a:bodyPr wrap="square" rtlCol="0">
            <a:spAutoFit/>
          </a:bodyPr>
          <a:lstStyle/>
          <a:p>
            <a:r>
              <a:rPr lang="en-US" sz="22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1043903">
            <a:off x="3477978" y="708027"/>
            <a:ext cx="1985115" cy="430887"/>
          </a:xfrm>
          <a:prstGeom prst="rect">
            <a:avLst/>
          </a:prstGeom>
          <a:noFill/>
        </p:spPr>
        <p:txBody>
          <a:bodyPr wrap="square" rtlCol="0">
            <a:spAutoFit/>
          </a:bodyPr>
          <a:lstStyle/>
          <a:p>
            <a:r>
              <a:rPr lang="en-US" sz="2200" dirty="0"/>
              <a:t>less common</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p:cNvCxnSpPr>
          <p:nvPr/>
        </p:nvCxnSpPr>
        <p:spPr>
          <a:xfrm>
            <a:off x="6096000" y="2592765"/>
            <a:ext cx="1704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8034420" y="4163505"/>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709915" y="4163505"/>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8040429" y="3993844"/>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8892635" y="3972674"/>
            <a:ext cx="1397666" cy="430887"/>
          </a:xfrm>
          <a:prstGeom prst="rect">
            <a:avLst/>
          </a:prstGeom>
          <a:noFill/>
        </p:spPr>
        <p:txBody>
          <a:bodyPr wrap="square" rtlCol="0">
            <a:spAutoFit/>
          </a:bodyPr>
          <a:lstStyle/>
          <a:p>
            <a:r>
              <a:rPr lang="en-US" sz="22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9384673" y="5915271"/>
            <a:ext cx="3075142" cy="923330"/>
          </a:xfrm>
          <a:prstGeom prst="rect">
            <a:avLst/>
          </a:prstGeom>
          <a:noFill/>
        </p:spPr>
        <p:txBody>
          <a:bodyPr wrap="square" rtlCol="0">
            <a:spAutoFit/>
          </a:bodyPr>
          <a:lstStyle/>
          <a:p>
            <a:r>
              <a:rPr lang="en-US"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867451" y="5576717"/>
            <a:ext cx="517222" cy="69985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68DA754-E095-EC42-8AAE-617A020D280F}"/>
              </a:ext>
            </a:extLst>
          </p:cNvPr>
          <p:cNvSpPr txBox="1"/>
          <p:nvPr/>
        </p:nvSpPr>
        <p:spPr>
          <a:xfrm>
            <a:off x="1260990" y="1852760"/>
            <a:ext cx="2828209" cy="1477328"/>
          </a:xfrm>
          <a:prstGeom prst="rect">
            <a:avLst/>
          </a:prstGeom>
          <a:solidFill>
            <a:schemeClr val="accent4">
              <a:lumMod val="20000"/>
              <a:lumOff val="80000"/>
            </a:schemeClr>
          </a:solidFill>
        </p:spPr>
        <p:txBody>
          <a:bodyPr wrap="square" rtlCol="0">
            <a:spAutoFit/>
          </a:bodyPr>
          <a:lstStyle/>
          <a:p>
            <a:pPr algn="ctr"/>
            <a:endParaRPr lang="en-US" dirty="0"/>
          </a:p>
          <a:p>
            <a:pPr algn="ctr"/>
            <a:r>
              <a:rPr lang="en-US" dirty="0"/>
              <a:t>Hydroxychloroquine</a:t>
            </a:r>
          </a:p>
          <a:p>
            <a:pPr algn="ctr"/>
            <a:r>
              <a:rPr lang="en-US" dirty="0"/>
              <a:t>or</a:t>
            </a:r>
          </a:p>
          <a:p>
            <a:pPr algn="ctr"/>
            <a:r>
              <a:rPr lang="en-US" dirty="0"/>
              <a:t>Sulfasalazine</a:t>
            </a:r>
          </a:p>
          <a:p>
            <a:pPr algn="ctr"/>
            <a:endParaRPr lang="en-US" dirty="0"/>
          </a:p>
        </p:txBody>
      </p:sp>
      <p:sp>
        <p:nvSpPr>
          <p:cNvPr id="56" name="TextBox 55">
            <a:extLst>
              <a:ext uri="{FF2B5EF4-FFF2-40B4-BE49-F238E27FC236}">
                <a16:creationId xmlns:a16="http://schemas.microsoft.com/office/drawing/2014/main" id="{138D0A7C-74AC-BA48-B57C-21B2E6A59DED}"/>
              </a:ext>
            </a:extLst>
          </p:cNvPr>
          <p:cNvSpPr txBox="1"/>
          <p:nvPr/>
        </p:nvSpPr>
        <p:spPr>
          <a:xfrm>
            <a:off x="7873914" y="1924001"/>
            <a:ext cx="2828209" cy="1384995"/>
          </a:xfrm>
          <a:prstGeom prst="rect">
            <a:avLst/>
          </a:prstGeom>
          <a:solidFill>
            <a:schemeClr val="accent4">
              <a:lumMod val="20000"/>
              <a:lumOff val="80000"/>
            </a:schemeClr>
          </a:solidFill>
        </p:spPr>
        <p:txBody>
          <a:bodyPr wrap="square" rtlCol="0">
            <a:spAutoFit/>
          </a:bodyPr>
          <a:lstStyle/>
          <a:p>
            <a:pPr algn="ctr"/>
            <a:endParaRPr lang="en-US" sz="2400" b="1" u="sng" dirty="0"/>
          </a:p>
          <a:p>
            <a:pPr algn="ctr"/>
            <a:r>
              <a:rPr lang="en-US" sz="2400" b="1" u="sng" dirty="0"/>
              <a:t>Methotrexate</a:t>
            </a:r>
            <a:endParaRPr lang="en-US" dirty="0"/>
          </a:p>
          <a:p>
            <a:pPr algn="ctr"/>
            <a:r>
              <a:rPr lang="en-US" i="1" dirty="0"/>
              <a:t>(or Leflunomide)</a:t>
            </a:r>
          </a:p>
          <a:p>
            <a:pPr algn="ctr"/>
            <a:endParaRPr lang="en-US" dirty="0"/>
          </a:p>
        </p:txBody>
      </p:sp>
      <p:sp>
        <p:nvSpPr>
          <p:cNvPr id="62" name="Rectangle 61">
            <a:extLst>
              <a:ext uri="{FF2B5EF4-FFF2-40B4-BE49-F238E27FC236}">
                <a16:creationId xmlns:a16="http://schemas.microsoft.com/office/drawing/2014/main" id="{67B03F6E-3560-AA41-B4BF-9AAC0265B154}"/>
              </a:ext>
            </a:extLst>
          </p:cNvPr>
          <p:cNvSpPr/>
          <p:nvPr/>
        </p:nvSpPr>
        <p:spPr>
          <a:xfrm>
            <a:off x="7873914" y="3344249"/>
            <a:ext cx="2828209" cy="646331"/>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63" name="TextBox 62">
            <a:extLst>
              <a:ext uri="{FF2B5EF4-FFF2-40B4-BE49-F238E27FC236}">
                <a16:creationId xmlns:a16="http://schemas.microsoft.com/office/drawing/2014/main" id="{87E19CDB-EDF5-B944-9FBF-0B85FA0A72D3}"/>
              </a:ext>
            </a:extLst>
          </p:cNvPr>
          <p:cNvSpPr txBox="1"/>
          <p:nvPr/>
        </p:nvSpPr>
        <p:spPr>
          <a:xfrm>
            <a:off x="8429921" y="4468721"/>
            <a:ext cx="2828209" cy="1323439"/>
          </a:xfrm>
          <a:prstGeom prst="rect">
            <a:avLst/>
          </a:prstGeom>
          <a:solidFill>
            <a:schemeClr val="accent4">
              <a:lumMod val="20000"/>
              <a:lumOff val="80000"/>
            </a:schemeClr>
          </a:solidFill>
        </p:spPr>
        <p:txBody>
          <a:bodyPr wrap="square" rtlCol="0">
            <a:spAutoFit/>
          </a:bodyPr>
          <a:lstStyle/>
          <a:p>
            <a:pPr algn="ctr"/>
            <a:endParaRPr lang="en-US" sz="2200" b="1" u="sng" dirty="0"/>
          </a:p>
          <a:p>
            <a:pPr algn="ctr"/>
            <a:r>
              <a:rPr lang="en-US" sz="2400" b="1" u="sng" dirty="0"/>
              <a:t>TNF inhibitor</a:t>
            </a:r>
          </a:p>
          <a:p>
            <a:pPr algn="ctr"/>
            <a:r>
              <a:rPr lang="en-US" sz="1600" i="1" dirty="0"/>
              <a:t>(</a:t>
            </a:r>
            <a:r>
              <a:rPr lang="en-US" sz="1600" i="1" u="sng" dirty="0"/>
              <a:t>Add</a:t>
            </a:r>
            <a:r>
              <a:rPr lang="en-US" sz="1600" i="1" dirty="0"/>
              <a:t> on top of MTX, if possible)</a:t>
            </a:r>
          </a:p>
          <a:p>
            <a:pPr algn="ctr"/>
            <a:endParaRPr lang="en-US" dirty="0"/>
          </a:p>
        </p:txBody>
      </p:sp>
      <p:sp>
        <p:nvSpPr>
          <p:cNvPr id="23" name="TextBox 22">
            <a:extLst>
              <a:ext uri="{FF2B5EF4-FFF2-40B4-BE49-F238E27FC236}">
                <a16:creationId xmlns:a16="http://schemas.microsoft.com/office/drawing/2014/main" id="{0C750875-9E55-424F-BA82-7B2CE07CD3E7}"/>
              </a:ext>
            </a:extLst>
          </p:cNvPr>
          <p:cNvSpPr txBox="1"/>
          <p:nvPr/>
        </p:nvSpPr>
        <p:spPr>
          <a:xfrm>
            <a:off x="5167201" y="4454641"/>
            <a:ext cx="2653104" cy="1261884"/>
          </a:xfrm>
          <a:prstGeom prst="rect">
            <a:avLst/>
          </a:prstGeom>
          <a:solidFill>
            <a:schemeClr val="accent4">
              <a:lumMod val="20000"/>
              <a:lumOff val="80000"/>
            </a:schemeClr>
          </a:solidFill>
        </p:spPr>
        <p:txBody>
          <a:bodyPr wrap="square" rtlCol="0">
            <a:spAutoFit/>
          </a:bodyPr>
          <a:lstStyle/>
          <a:p>
            <a:pPr algn="ctr"/>
            <a:r>
              <a:rPr lang="en-US" sz="2200" dirty="0">
                <a:solidFill>
                  <a:schemeClr val="tx1"/>
                </a:solidFill>
              </a:rPr>
              <a:t>“</a:t>
            </a:r>
            <a:r>
              <a:rPr lang="en-US" sz="2200" b="1" dirty="0">
                <a:solidFill>
                  <a:schemeClr val="tx1"/>
                </a:solidFill>
              </a:rPr>
              <a:t>TRIPLE THERAPY”</a:t>
            </a:r>
          </a:p>
          <a:p>
            <a:pPr algn="ctr"/>
            <a:r>
              <a:rPr lang="en-US" dirty="0">
                <a:solidFill>
                  <a:schemeClr val="tx1"/>
                </a:solidFill>
              </a:rPr>
              <a:t>Methotrexate + Sulfasalazine + Hydroxychloroquine </a:t>
            </a:r>
          </a:p>
        </p:txBody>
      </p:sp>
      <p:sp>
        <p:nvSpPr>
          <p:cNvPr id="2" name="Donut 1">
            <a:extLst>
              <a:ext uri="{FF2B5EF4-FFF2-40B4-BE49-F238E27FC236}">
                <a16:creationId xmlns:a16="http://schemas.microsoft.com/office/drawing/2014/main" id="{AC6AA387-DEC2-8549-AAD9-F130912D708E}"/>
              </a:ext>
            </a:extLst>
          </p:cNvPr>
          <p:cNvSpPr/>
          <p:nvPr/>
        </p:nvSpPr>
        <p:spPr>
          <a:xfrm>
            <a:off x="1398712" y="1394289"/>
            <a:ext cx="2521607" cy="2394270"/>
          </a:xfrm>
          <a:prstGeom prst="donut">
            <a:avLst>
              <a:gd name="adj" fmla="val 3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5A3CA247-4ADD-3747-A606-594DCDBD1C64}"/>
              </a:ext>
            </a:extLst>
          </p:cNvPr>
          <p:cNvSpPr/>
          <p:nvPr/>
        </p:nvSpPr>
        <p:spPr>
          <a:xfrm>
            <a:off x="7986635" y="2584075"/>
            <a:ext cx="2521607" cy="637064"/>
          </a:xfrm>
          <a:prstGeom prst="donut">
            <a:avLst>
              <a:gd name="adj" fmla="val 12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BF5EF97D-FA91-3945-AC81-0491C9A2EF09}"/>
              </a:ext>
            </a:extLst>
          </p:cNvPr>
          <p:cNvSpPr/>
          <p:nvPr/>
        </p:nvSpPr>
        <p:spPr>
          <a:xfrm>
            <a:off x="5190501" y="3811656"/>
            <a:ext cx="2521607" cy="2394270"/>
          </a:xfrm>
          <a:prstGeom prst="donut">
            <a:avLst>
              <a:gd name="adj" fmla="val 3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87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FD330-D0DD-EB40-AACE-3597CFCBA987}"/>
              </a:ext>
            </a:extLst>
          </p:cNvPr>
          <p:cNvSpPr>
            <a:spLocks noGrp="1"/>
          </p:cNvSpPr>
          <p:nvPr>
            <p:ph type="ctrTitle"/>
          </p:nvPr>
        </p:nvSpPr>
        <p:spPr>
          <a:xfrm>
            <a:off x="3284832" y="2369184"/>
            <a:ext cx="5782716" cy="2150719"/>
          </a:xfrm>
          <a:noFill/>
        </p:spPr>
        <p:txBody>
          <a:bodyPr anchor="ctr">
            <a:normAutofit/>
          </a:bodyPr>
          <a:lstStyle/>
          <a:p>
            <a:r>
              <a:rPr lang="en-US" sz="3600" dirty="0">
                <a:solidFill>
                  <a:srgbClr val="080808"/>
                </a:solidFill>
              </a:rPr>
              <a:t>Hydroxychloroquine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9">
            <a:extLst>
              <a:ext uri="{FF2B5EF4-FFF2-40B4-BE49-F238E27FC236}">
                <a16:creationId xmlns:a16="http://schemas.microsoft.com/office/drawing/2014/main" id="{0031A819-8F47-69B7-E50E-850ECD4FC003}"/>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12855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0822-281C-604D-897A-835F04092D69}"/>
              </a:ext>
            </a:extLst>
          </p:cNvPr>
          <p:cNvSpPr>
            <a:spLocks noGrp="1"/>
          </p:cNvSpPr>
          <p:nvPr>
            <p:ph type="title"/>
          </p:nvPr>
        </p:nvSpPr>
        <p:spPr/>
        <p:txBody>
          <a:bodyPr/>
          <a:lstStyle/>
          <a:p>
            <a:r>
              <a:rPr lang="en-US" dirty="0"/>
              <a:t>Hydroxychloroquine (Plaquenil)</a:t>
            </a:r>
          </a:p>
        </p:txBody>
      </p:sp>
      <p:sp>
        <p:nvSpPr>
          <p:cNvPr id="3" name="Content Placeholder 2">
            <a:extLst>
              <a:ext uri="{FF2B5EF4-FFF2-40B4-BE49-F238E27FC236}">
                <a16:creationId xmlns:a16="http://schemas.microsoft.com/office/drawing/2014/main" id="{D87ED4F5-070D-1042-BDC6-AECEAC985256}"/>
              </a:ext>
            </a:extLst>
          </p:cNvPr>
          <p:cNvSpPr>
            <a:spLocks noGrp="1"/>
          </p:cNvSpPr>
          <p:nvPr>
            <p:ph idx="1"/>
          </p:nvPr>
        </p:nvSpPr>
        <p:spPr/>
        <p:txBody>
          <a:bodyPr>
            <a:normAutofit/>
          </a:bodyPr>
          <a:lstStyle/>
          <a:p>
            <a:r>
              <a:rPr lang="en-US" dirty="0"/>
              <a:t>Anti-malarial</a:t>
            </a:r>
          </a:p>
          <a:p>
            <a:pPr marL="0" indent="0">
              <a:buNone/>
            </a:pPr>
            <a:endParaRPr lang="en-US" dirty="0"/>
          </a:p>
          <a:p>
            <a:r>
              <a:rPr lang="en-US" dirty="0"/>
              <a:t>First-line therapy for </a:t>
            </a:r>
            <a:r>
              <a:rPr lang="en-US" b="1" dirty="0"/>
              <a:t>very mild RA </a:t>
            </a:r>
            <a:r>
              <a:rPr lang="en-US" dirty="0"/>
              <a:t>(low disease activity, no extra-articular manifestations, no erosions), or can be used in combination w/ </a:t>
            </a:r>
            <a:r>
              <a:rPr lang="en-US" dirty="0" err="1"/>
              <a:t>MTX+sulfasalazine</a:t>
            </a:r>
            <a:r>
              <a:rPr lang="en-US" dirty="0"/>
              <a:t> (“triple therapy”) in more severe/refractory RA</a:t>
            </a:r>
          </a:p>
          <a:p>
            <a:pPr marL="0" indent="0">
              <a:buNone/>
            </a:pPr>
            <a:endParaRPr lang="en-US" dirty="0"/>
          </a:p>
          <a:p>
            <a:r>
              <a:rPr lang="en-US" dirty="0"/>
              <a:t>Also used in SLE, MCTD, </a:t>
            </a:r>
            <a:r>
              <a:rPr lang="en-US" dirty="0" err="1"/>
              <a:t>Sjogrens</a:t>
            </a:r>
            <a:endParaRPr lang="en-US" dirty="0"/>
          </a:p>
        </p:txBody>
      </p:sp>
      <p:sp>
        <p:nvSpPr>
          <p:cNvPr id="5" name="TextBox 9">
            <a:extLst>
              <a:ext uri="{FF2B5EF4-FFF2-40B4-BE49-F238E27FC236}">
                <a16:creationId xmlns:a16="http://schemas.microsoft.com/office/drawing/2014/main" id="{8E8CC344-F4E0-7818-41F3-011624C18132}"/>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33203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0822-281C-604D-897A-835F04092D69}"/>
              </a:ext>
            </a:extLst>
          </p:cNvPr>
          <p:cNvSpPr>
            <a:spLocks noGrp="1"/>
          </p:cNvSpPr>
          <p:nvPr>
            <p:ph type="title"/>
          </p:nvPr>
        </p:nvSpPr>
        <p:spPr/>
        <p:txBody>
          <a:bodyPr/>
          <a:lstStyle/>
          <a:p>
            <a:r>
              <a:rPr lang="en-US" dirty="0"/>
              <a:t>Hydroxychloroquine (Plaquenil)</a:t>
            </a:r>
          </a:p>
        </p:txBody>
      </p:sp>
      <p:sp>
        <p:nvSpPr>
          <p:cNvPr id="3" name="Content Placeholder 2">
            <a:extLst>
              <a:ext uri="{FF2B5EF4-FFF2-40B4-BE49-F238E27FC236}">
                <a16:creationId xmlns:a16="http://schemas.microsoft.com/office/drawing/2014/main" id="{D87ED4F5-070D-1042-BDC6-AECEAC985256}"/>
              </a:ext>
            </a:extLst>
          </p:cNvPr>
          <p:cNvSpPr>
            <a:spLocks noGrp="1"/>
          </p:cNvSpPr>
          <p:nvPr>
            <p:ph idx="1"/>
          </p:nvPr>
        </p:nvSpPr>
        <p:spPr/>
        <p:txBody>
          <a:bodyPr>
            <a:normAutofit/>
          </a:bodyPr>
          <a:lstStyle/>
          <a:p>
            <a:r>
              <a:rPr lang="en-US" dirty="0"/>
              <a:t>1638: the wife of the Viceroy of Peru, Countess Cinchona, was cured of a febrile illness (malaria) by an Incan healer using a powder from the bark of a native tree (now known as the Cinchona tree)</a:t>
            </a:r>
          </a:p>
          <a:p>
            <a:r>
              <a:rPr lang="en-US" dirty="0"/>
              <a:t>Shipped in large quantities back to Spain and controlled by the Jesuits for 200 years</a:t>
            </a:r>
          </a:p>
          <a:p>
            <a:r>
              <a:rPr lang="en-US" dirty="0"/>
              <a:t>Quinine isolated in mid 1800’s – popular folk remedy for “malaise”</a:t>
            </a:r>
          </a:p>
          <a:p>
            <a:r>
              <a:rPr lang="en-US" dirty="0"/>
              <a:t>Chloroquine developed during WWII for its antimalarial effect</a:t>
            </a:r>
          </a:p>
          <a:p>
            <a:r>
              <a:rPr lang="en-US" dirty="0"/>
              <a:t>Hydroxychloroquine developed in 1950’s – less toxic than chloroquine</a:t>
            </a:r>
          </a:p>
          <a:p>
            <a:r>
              <a:rPr lang="en-US" dirty="0"/>
              <a:t>Benefits for lupus and RA recognized in the 1950’s</a:t>
            </a:r>
          </a:p>
        </p:txBody>
      </p:sp>
      <p:sp>
        <p:nvSpPr>
          <p:cNvPr id="5" name="TextBox 9">
            <a:extLst>
              <a:ext uri="{FF2B5EF4-FFF2-40B4-BE49-F238E27FC236}">
                <a16:creationId xmlns:a16="http://schemas.microsoft.com/office/drawing/2014/main" id="{8E8CC344-F4E0-7818-41F3-011624C18132}"/>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2545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0822-281C-604D-897A-835F04092D69}"/>
              </a:ext>
            </a:extLst>
          </p:cNvPr>
          <p:cNvSpPr>
            <a:spLocks noGrp="1"/>
          </p:cNvSpPr>
          <p:nvPr>
            <p:ph type="title"/>
          </p:nvPr>
        </p:nvSpPr>
        <p:spPr/>
        <p:txBody>
          <a:bodyPr/>
          <a:lstStyle/>
          <a:p>
            <a:r>
              <a:rPr lang="en-US" dirty="0"/>
              <a:t>Hydroxychloroquine (Plaquenil)</a:t>
            </a:r>
          </a:p>
        </p:txBody>
      </p:sp>
      <p:sp>
        <p:nvSpPr>
          <p:cNvPr id="3" name="Content Placeholder 2">
            <a:extLst>
              <a:ext uri="{FF2B5EF4-FFF2-40B4-BE49-F238E27FC236}">
                <a16:creationId xmlns:a16="http://schemas.microsoft.com/office/drawing/2014/main" id="{D87ED4F5-070D-1042-BDC6-AECEAC985256}"/>
              </a:ext>
            </a:extLst>
          </p:cNvPr>
          <p:cNvSpPr>
            <a:spLocks noGrp="1"/>
          </p:cNvSpPr>
          <p:nvPr>
            <p:ph idx="1"/>
          </p:nvPr>
        </p:nvSpPr>
        <p:spPr/>
        <p:txBody>
          <a:bodyPr>
            <a:normAutofit/>
          </a:bodyPr>
          <a:lstStyle/>
          <a:p>
            <a:r>
              <a:rPr lang="en-US" dirty="0"/>
              <a:t>Unlike most other DMARDs, </a:t>
            </a:r>
            <a:r>
              <a:rPr lang="en-US" b="1" dirty="0"/>
              <a:t>HCQ is not immunosuppressive</a:t>
            </a:r>
          </a:p>
          <a:p>
            <a:endParaRPr lang="en-US" b="1" dirty="0"/>
          </a:p>
          <a:p>
            <a:r>
              <a:rPr lang="en-US" dirty="0"/>
              <a:t>Mechanisms of actions are poorly understood. Inhibitory effect on toll-like receptors (TLRs), many other proposed mechanisms</a:t>
            </a:r>
          </a:p>
          <a:p>
            <a:endParaRPr lang="en-US" dirty="0"/>
          </a:p>
          <a:p>
            <a:r>
              <a:rPr lang="en-US" b="1" dirty="0"/>
              <a:t>Can take months to have effect </a:t>
            </a:r>
            <a:r>
              <a:rPr lang="en-US" dirty="0"/>
              <a:t>(full effect typically by 6 months)</a:t>
            </a:r>
          </a:p>
          <a:p>
            <a:pPr marL="0" indent="0">
              <a:buNone/>
            </a:pPr>
            <a:endParaRPr lang="en-US" dirty="0"/>
          </a:p>
          <a:p>
            <a:r>
              <a:rPr lang="en-US" dirty="0"/>
              <a:t>Long terminal half-life (1-2 months)</a:t>
            </a:r>
          </a:p>
        </p:txBody>
      </p:sp>
      <p:sp>
        <p:nvSpPr>
          <p:cNvPr id="5" name="TextBox 9">
            <a:extLst>
              <a:ext uri="{FF2B5EF4-FFF2-40B4-BE49-F238E27FC236}">
                <a16:creationId xmlns:a16="http://schemas.microsoft.com/office/drawing/2014/main" id="{82EA8683-B8DC-9DBD-7DD5-07492F75B658}"/>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04357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0822-281C-604D-897A-835F04092D69}"/>
              </a:ext>
            </a:extLst>
          </p:cNvPr>
          <p:cNvSpPr>
            <a:spLocks noGrp="1"/>
          </p:cNvSpPr>
          <p:nvPr>
            <p:ph type="title"/>
          </p:nvPr>
        </p:nvSpPr>
        <p:spPr/>
        <p:txBody>
          <a:bodyPr/>
          <a:lstStyle/>
          <a:p>
            <a:r>
              <a:rPr lang="en-US" dirty="0"/>
              <a:t>Hydroxychloroquine: Dosing</a:t>
            </a:r>
          </a:p>
        </p:txBody>
      </p:sp>
      <p:sp>
        <p:nvSpPr>
          <p:cNvPr id="3" name="Content Placeholder 2">
            <a:extLst>
              <a:ext uri="{FF2B5EF4-FFF2-40B4-BE49-F238E27FC236}">
                <a16:creationId xmlns:a16="http://schemas.microsoft.com/office/drawing/2014/main" id="{D87ED4F5-070D-1042-BDC6-AECEAC985256}"/>
              </a:ext>
            </a:extLst>
          </p:cNvPr>
          <p:cNvSpPr>
            <a:spLocks noGrp="1"/>
          </p:cNvSpPr>
          <p:nvPr>
            <p:ph idx="1"/>
          </p:nvPr>
        </p:nvSpPr>
        <p:spPr>
          <a:xfrm>
            <a:off x="838200" y="1825625"/>
            <a:ext cx="6431280" cy="4351338"/>
          </a:xfrm>
        </p:spPr>
        <p:txBody>
          <a:bodyPr>
            <a:normAutofit/>
          </a:bodyPr>
          <a:lstStyle/>
          <a:p>
            <a:r>
              <a:rPr lang="en-US" dirty="0"/>
              <a:t>Once daily pill </a:t>
            </a:r>
          </a:p>
          <a:p>
            <a:r>
              <a:rPr lang="en-US" dirty="0"/>
              <a:t>Calculate dose based on weight: </a:t>
            </a:r>
            <a:r>
              <a:rPr lang="en-US" b="1" dirty="0"/>
              <a:t>5mg/kg, then round down to nearest 100. </a:t>
            </a:r>
            <a:r>
              <a:rPr lang="en-US" dirty="0"/>
              <a:t>(Only comes in 200mg tablets. Ok to cut pills.) </a:t>
            </a:r>
          </a:p>
          <a:p>
            <a:pPr lvl="1"/>
            <a:r>
              <a:rPr lang="en-US" dirty="0"/>
              <a:t>Dose &gt;5mg/kg is associated with increased risk of irreversible retinal toxicity</a:t>
            </a:r>
          </a:p>
          <a:p>
            <a:r>
              <a:rPr lang="en-US" dirty="0"/>
              <a:t>Dose should be lowered in setting of severe renal impairment</a:t>
            </a:r>
          </a:p>
          <a:p>
            <a:pPr lvl="1"/>
            <a:r>
              <a:rPr lang="en-US" dirty="0"/>
              <a:t>HD: 200mg 3x/week after HD</a:t>
            </a:r>
          </a:p>
          <a:p>
            <a:endParaRPr lang="en-US" dirty="0"/>
          </a:p>
        </p:txBody>
      </p:sp>
      <p:sp>
        <p:nvSpPr>
          <p:cNvPr id="4" name="TextBox 3">
            <a:extLst>
              <a:ext uri="{FF2B5EF4-FFF2-40B4-BE49-F238E27FC236}">
                <a16:creationId xmlns:a16="http://schemas.microsoft.com/office/drawing/2014/main" id="{31EA1A8A-1965-3E44-BAA2-EAEB1D56B7EC}"/>
              </a:ext>
            </a:extLst>
          </p:cNvPr>
          <p:cNvSpPr txBox="1"/>
          <p:nvPr/>
        </p:nvSpPr>
        <p:spPr>
          <a:xfrm>
            <a:off x="7574280" y="2377440"/>
            <a:ext cx="4053840" cy="2800767"/>
          </a:xfrm>
          <a:prstGeom prst="rect">
            <a:avLst/>
          </a:prstGeom>
          <a:solidFill>
            <a:schemeClr val="accent1">
              <a:lumMod val="20000"/>
              <a:lumOff val="80000"/>
            </a:schemeClr>
          </a:solidFill>
        </p:spPr>
        <p:txBody>
          <a:bodyPr wrap="square" rtlCol="0">
            <a:spAutoFit/>
          </a:bodyPr>
          <a:lstStyle/>
          <a:p>
            <a:pPr algn="ctr"/>
            <a:r>
              <a:rPr lang="en-US" sz="2800" b="1" u="sng" dirty="0"/>
              <a:t>Example:</a:t>
            </a:r>
          </a:p>
          <a:p>
            <a:endParaRPr lang="en-US" dirty="0"/>
          </a:p>
          <a:p>
            <a:pPr algn="ctr"/>
            <a:r>
              <a:rPr lang="en-US" dirty="0"/>
              <a:t>70kg patient:</a:t>
            </a:r>
          </a:p>
          <a:p>
            <a:pPr algn="ctr"/>
            <a:endParaRPr lang="en-US" dirty="0"/>
          </a:p>
          <a:p>
            <a:pPr algn="ctr"/>
            <a:r>
              <a:rPr lang="en-US" dirty="0"/>
              <a:t>70kg x 5mg/kg = 350mg </a:t>
            </a:r>
          </a:p>
          <a:p>
            <a:pPr algn="ctr"/>
            <a:endParaRPr lang="en-US" dirty="0"/>
          </a:p>
          <a:p>
            <a:pPr marL="285750" indent="-285750" algn="ctr">
              <a:buFont typeface="Wingdings" pitchFamily="2" charset="2"/>
              <a:buChar char="à"/>
            </a:pPr>
            <a:r>
              <a:rPr lang="en-US" dirty="0"/>
              <a:t>Round down to 300mg.</a:t>
            </a:r>
          </a:p>
          <a:p>
            <a:pPr marL="285750" indent="-285750">
              <a:buFont typeface="Wingdings" pitchFamily="2" charset="2"/>
              <a:buChar char="à"/>
            </a:pPr>
            <a:endParaRPr lang="en-US" dirty="0"/>
          </a:p>
          <a:p>
            <a:pPr algn="ctr"/>
            <a:r>
              <a:rPr lang="en-US" sz="2200" b="1" dirty="0"/>
              <a:t>Dose = 300mg (1.5 pills) per day </a:t>
            </a:r>
          </a:p>
        </p:txBody>
      </p:sp>
      <p:sp>
        <p:nvSpPr>
          <p:cNvPr id="6" name="TextBox 9">
            <a:extLst>
              <a:ext uri="{FF2B5EF4-FFF2-40B4-BE49-F238E27FC236}">
                <a16:creationId xmlns:a16="http://schemas.microsoft.com/office/drawing/2014/main" id="{A3470606-4615-7172-F07D-0E89491E0A86}"/>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5937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F51D-E549-4B43-8F65-CA7E0CE05E0C}"/>
              </a:ext>
            </a:extLst>
          </p:cNvPr>
          <p:cNvSpPr>
            <a:spLocks noGrp="1"/>
          </p:cNvSpPr>
          <p:nvPr>
            <p:ph type="title"/>
          </p:nvPr>
        </p:nvSpPr>
        <p:spPr/>
        <p:txBody>
          <a:bodyPr/>
          <a:lstStyle/>
          <a:p>
            <a:r>
              <a:rPr lang="en-US" dirty="0"/>
              <a:t>Hydroxychloroquine: Adverse Effects</a:t>
            </a:r>
          </a:p>
        </p:txBody>
      </p:sp>
      <p:sp>
        <p:nvSpPr>
          <p:cNvPr id="3" name="Content Placeholder 2">
            <a:extLst>
              <a:ext uri="{FF2B5EF4-FFF2-40B4-BE49-F238E27FC236}">
                <a16:creationId xmlns:a16="http://schemas.microsoft.com/office/drawing/2014/main" id="{7BEFEC90-CB02-AE42-8C17-343392184D4B}"/>
              </a:ext>
            </a:extLst>
          </p:cNvPr>
          <p:cNvSpPr>
            <a:spLocks noGrp="1"/>
          </p:cNvSpPr>
          <p:nvPr>
            <p:ph idx="1"/>
          </p:nvPr>
        </p:nvSpPr>
        <p:spPr>
          <a:xfrm>
            <a:off x="838200" y="1825625"/>
            <a:ext cx="7464888" cy="4351338"/>
          </a:xfrm>
        </p:spPr>
        <p:txBody>
          <a:bodyPr>
            <a:normAutofit fontScale="92500" lnSpcReduction="10000"/>
          </a:bodyPr>
          <a:lstStyle/>
          <a:p>
            <a:r>
              <a:rPr lang="en-US" b="1" dirty="0"/>
              <a:t>Retinal toxicity </a:t>
            </a:r>
          </a:p>
          <a:p>
            <a:r>
              <a:rPr lang="en-US" dirty="0"/>
              <a:t>GI upset (cramping, nausea)</a:t>
            </a:r>
          </a:p>
          <a:p>
            <a:r>
              <a:rPr lang="en-US" dirty="0"/>
              <a:t>Skin hyperpigmentation</a:t>
            </a:r>
          </a:p>
          <a:p>
            <a:r>
              <a:rPr lang="en-US" dirty="0"/>
              <a:t>Transient blurry vision </a:t>
            </a:r>
          </a:p>
          <a:p>
            <a:pPr lvl="1"/>
            <a:r>
              <a:rPr lang="en-US" dirty="0"/>
              <a:t>early; not associated with ↑ risk for retinal toxicity</a:t>
            </a:r>
            <a:endParaRPr lang="en-US" b="1" dirty="0"/>
          </a:p>
          <a:p>
            <a:r>
              <a:rPr lang="en-US" dirty="0" err="1"/>
              <a:t>Neuromyotoxicity</a:t>
            </a:r>
            <a:r>
              <a:rPr lang="en-US" dirty="0"/>
              <a:t> (rare)</a:t>
            </a:r>
          </a:p>
          <a:p>
            <a:pPr lvl="1"/>
            <a:r>
              <a:rPr lang="en-US" dirty="0"/>
              <a:t>painless proximal muscle weakness, CK normal or slightly elevated</a:t>
            </a:r>
          </a:p>
          <a:p>
            <a:r>
              <a:rPr lang="en-US" dirty="0"/>
              <a:t>Cardiotoxicity (rare at dose &lt;5mg/kg)</a:t>
            </a:r>
          </a:p>
          <a:p>
            <a:pPr lvl="1"/>
            <a:r>
              <a:rPr lang="en-US" dirty="0"/>
              <a:t>QTc prolongation, arrythmias</a:t>
            </a:r>
          </a:p>
          <a:p>
            <a:pPr lvl="1"/>
            <a:r>
              <a:rPr lang="en-US" dirty="0"/>
              <a:t>Cardiomyopathy resulting in CHF</a:t>
            </a:r>
          </a:p>
          <a:p>
            <a:endParaRPr lang="en-US" dirty="0"/>
          </a:p>
          <a:p>
            <a:pPr lvl="1"/>
            <a:endParaRPr lang="en-US" dirty="0"/>
          </a:p>
        </p:txBody>
      </p:sp>
      <p:sp>
        <p:nvSpPr>
          <p:cNvPr id="4" name="TextBox 3">
            <a:extLst>
              <a:ext uri="{FF2B5EF4-FFF2-40B4-BE49-F238E27FC236}">
                <a16:creationId xmlns:a16="http://schemas.microsoft.com/office/drawing/2014/main" id="{A7583B5B-4E54-CE4A-A65B-785AD41BCF87}"/>
              </a:ext>
            </a:extLst>
          </p:cNvPr>
          <p:cNvSpPr txBox="1"/>
          <p:nvPr/>
        </p:nvSpPr>
        <p:spPr>
          <a:xfrm>
            <a:off x="8601075" y="1825625"/>
            <a:ext cx="3026237" cy="1107996"/>
          </a:xfrm>
          <a:prstGeom prst="rect">
            <a:avLst/>
          </a:prstGeom>
          <a:solidFill>
            <a:schemeClr val="accent6">
              <a:alpha val="53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Not immunosuppressive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BBD94CB-7AD2-5049-8CC6-C84B6D74BE5E}"/>
              </a:ext>
            </a:extLst>
          </p:cNvPr>
          <p:cNvSpPr txBox="1"/>
          <p:nvPr/>
        </p:nvSpPr>
        <p:spPr>
          <a:xfrm>
            <a:off x="8687500" y="3781207"/>
            <a:ext cx="2853385" cy="1446550"/>
          </a:xfrm>
          <a:prstGeom prst="rect">
            <a:avLst/>
          </a:prstGeom>
          <a:solidFill>
            <a:schemeClr val="accent6">
              <a:alpha val="49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Safe in pregnancy &amp; breastfeeding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B7FC31B6-8B5E-9940-812E-7216CD549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626" y="1010309"/>
            <a:ext cx="1271587" cy="1104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B9CC407-DC65-AF4B-9186-8D09B9A96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625" y="2956449"/>
            <a:ext cx="1271587" cy="1104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9">
            <a:extLst>
              <a:ext uri="{FF2B5EF4-FFF2-40B4-BE49-F238E27FC236}">
                <a16:creationId xmlns:a16="http://schemas.microsoft.com/office/drawing/2014/main" id="{180196F3-0C8A-6F9F-D715-44BF68B19D93}"/>
              </a:ext>
            </a:extLst>
          </p:cNvPr>
          <p:cNvSpPr txBox="1"/>
          <p:nvPr/>
        </p:nvSpPr>
        <p:spPr>
          <a:xfrm>
            <a:off x="9530004" y="6436560"/>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4812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F04918-AB91-4CFA-A2F8-7F6C2A8BEB3B}">
  <ds:schemaRefs>
    <ds:schemaRef ds:uri="http://schemas.microsoft.com/office/2006/metadata/properties"/>
    <ds:schemaRef ds:uri="http://schemas.microsoft.com/office/infopath/2007/PartnerControls"/>
    <ds:schemaRef ds:uri="d92a44d9-cee3-4bac-871c-d665e403a4e1"/>
    <ds:schemaRef ds:uri="6113e5c4-20a0-41da-a0da-fe74194b9795"/>
  </ds:schemaRefs>
</ds:datastoreItem>
</file>

<file path=customXml/itemProps2.xml><?xml version="1.0" encoding="utf-8"?>
<ds:datastoreItem xmlns:ds="http://schemas.openxmlformats.org/officeDocument/2006/customXml" ds:itemID="{A13775D1-79D7-489A-98C2-E479C63083DF}">
  <ds:schemaRefs>
    <ds:schemaRef ds:uri="http://schemas.microsoft.com/sharepoint/v3/contenttype/forms"/>
  </ds:schemaRefs>
</ds:datastoreItem>
</file>

<file path=customXml/itemProps3.xml><?xml version="1.0" encoding="utf-8"?>
<ds:datastoreItem xmlns:ds="http://schemas.openxmlformats.org/officeDocument/2006/customXml" ds:itemID="{A20974DC-0EDF-45CC-8F91-90030871F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69505</TotalTime>
  <Words>1689</Words>
  <Application>Microsoft Macintosh PowerPoint</Application>
  <PresentationFormat>Widescreen</PresentationFormat>
  <Paragraphs>219</Paragraphs>
  <Slides>28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72</vt:lpstr>
      <vt:lpstr>Arial</vt:lpstr>
      <vt:lpstr>Arimo</vt:lpstr>
      <vt:lpstr>Calibri</vt:lpstr>
      <vt:lpstr>Calibri Light</vt:lpstr>
      <vt:lpstr>Open Sans</vt:lpstr>
      <vt:lpstr>Open Sans Bold</vt:lpstr>
      <vt:lpstr>Open Sans Light</vt:lpstr>
      <vt:lpstr>Wingdings</vt:lpstr>
      <vt:lpstr>Office Theme</vt:lpstr>
      <vt:lpstr>Welcome!</vt:lpstr>
      <vt:lpstr>PowerPoint Presentation</vt:lpstr>
      <vt:lpstr>PowerPoint Presentation</vt:lpstr>
      <vt:lpstr>Hydroxychloroquine</vt:lpstr>
      <vt:lpstr>Hydroxychloroquine (Plaquenil)</vt:lpstr>
      <vt:lpstr>Hydroxychloroquine (Plaquenil)</vt:lpstr>
      <vt:lpstr>Hydroxychloroquine (Plaquenil)</vt:lpstr>
      <vt:lpstr>Hydroxychloroquine: Dosing</vt:lpstr>
      <vt:lpstr>Hydroxychloroquine: Adverse Effects</vt:lpstr>
      <vt:lpstr>What monitoring is recommended for a patient on hydroxychloroquine?</vt:lpstr>
      <vt:lpstr>What monitoring is recommended for a patient on hydroxychloroquine?</vt:lpstr>
      <vt:lpstr>Hydroxychloroquine: Retinal Toxicity</vt:lpstr>
      <vt:lpstr>How to reduce the risk of hydroxychloroquine associated retinal toxicity:</vt:lpstr>
      <vt:lpstr>Hydroxychloroquine: Monitoring</vt:lpstr>
      <vt:lpstr>Sulfasalazine</vt:lpstr>
      <vt:lpstr>Sulfasalazine</vt:lpstr>
      <vt:lpstr>Sulfasalazine: Dosing &amp; Monitoring</vt:lpstr>
      <vt:lpstr>Sulfasalazine: Adverse Effects</vt:lpstr>
      <vt:lpstr>What is “Triple Therapy” for RA?</vt:lpstr>
      <vt:lpstr>What is “Triple Therapy” for RA?</vt:lpstr>
      <vt:lpstr>RA “Triple Therapy”: MTX + HCQ + Sulfasalazine</vt:lpstr>
      <vt:lpstr>RA “Triple Therapy”: MTX + HCQ + Sulfasalazine</vt:lpstr>
      <vt:lpstr>Leflunomide</vt:lpstr>
      <vt:lpstr>Quick Pearls: Leflunomide</vt:lpstr>
      <vt:lpstr>A 41 year old woman with RA on leflunomide discovers that she is 8 weeks pregnant. She wishes to continue the pregnancy. In addition to stopping leflunomide, what is the most appropriate next step:</vt:lpstr>
      <vt:lpstr>A 41 year old woman with RA on leflunomide discovers that she is 8 weeks pregnant. She wishes to continue the pregnancy. In addition to stopping leflunomide, what is the most appropriate next step:</vt:lpstr>
      <vt:lpstr>Quick Pearls: Leflunomide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Mandal</dc:creator>
  <cp:lastModifiedBy>Gwendolyn Grant</cp:lastModifiedBy>
  <cp:revision>15</cp:revision>
  <dcterms:created xsi:type="dcterms:W3CDTF">2021-11-15T08:24:55Z</dcterms:created>
  <dcterms:modified xsi:type="dcterms:W3CDTF">2023-03-13T22:30:11Z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