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60" r:id="rId2"/>
    <p:sldId id="695" r:id="rId3"/>
    <p:sldId id="258" r:id="rId4"/>
    <p:sldId id="750" r:id="rId5"/>
    <p:sldId id="751" r:id="rId6"/>
    <p:sldId id="783" r:id="rId7"/>
    <p:sldId id="772" r:id="rId8"/>
    <p:sldId id="773" r:id="rId9"/>
    <p:sldId id="777" r:id="rId10"/>
    <p:sldId id="778" r:id="rId11"/>
    <p:sldId id="756" r:id="rId12"/>
    <p:sldId id="755" r:id="rId13"/>
    <p:sldId id="716" r:id="rId14"/>
    <p:sldId id="710" r:id="rId15"/>
    <p:sldId id="766" r:id="rId16"/>
    <p:sldId id="829" r:id="rId17"/>
    <p:sldId id="761" r:id="rId18"/>
    <p:sldId id="760" r:id="rId19"/>
    <p:sldId id="445" r:id="rId20"/>
    <p:sldId id="727" r:id="rId21"/>
    <p:sldId id="768" r:id="rId22"/>
    <p:sldId id="701" r:id="rId23"/>
    <p:sldId id="724" r:id="rId24"/>
    <p:sldId id="706" r:id="rId25"/>
    <p:sldId id="765" r:id="rId26"/>
    <p:sldId id="830" r:id="rId27"/>
    <p:sldId id="832" r:id="rId28"/>
    <p:sldId id="833" r:id="rId29"/>
    <p:sldId id="834" r:id="rId30"/>
    <p:sldId id="769" r:id="rId31"/>
    <p:sldId id="835" r:id="rId32"/>
    <p:sldId id="720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bino, Nicola (DPH)" initials="GN(" lastIdx="16" clrIdx="0">
    <p:extLst>
      <p:ext uri="{19B8F6BF-5375-455C-9EA6-DF929625EA0E}">
        <p15:presenceInfo xmlns:p15="http://schemas.microsoft.com/office/powerpoint/2012/main" userId="S::nicola.gerbino@sfdph.org::700c234c-7490-4b3e-aec3-bb0f13d8d193" providerId="AD"/>
      </p:ext>
    </p:extLst>
  </p:cmAuthor>
  <p:cmAuthor id="2" name="phillip coffin" initials="pc" lastIdx="4" clrIdx="1">
    <p:extLst>
      <p:ext uri="{19B8F6BF-5375-455C-9EA6-DF929625EA0E}">
        <p15:presenceInfo xmlns:p15="http://schemas.microsoft.com/office/powerpoint/2012/main" userId="3d903704a38fbd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  <a:srgbClr val="000000"/>
    <a:srgbClr val="D9DCE7"/>
    <a:srgbClr val="F7941E"/>
    <a:srgbClr val="AB7BD7"/>
    <a:srgbClr val="136D91"/>
    <a:srgbClr val="157AA3"/>
    <a:srgbClr val="96D5F1"/>
    <a:srgbClr val="146790"/>
    <a:srgbClr val="8E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20" autoAdjust="0"/>
    <p:restoredTop sz="76599" autoAdjust="0"/>
  </p:normalViewPr>
  <p:slideViewPr>
    <p:cSldViewPr snapToGrid="0" snapToObjects="1">
      <p:cViewPr varScale="1">
        <p:scale>
          <a:sx n="92" d="100"/>
          <a:sy n="92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na%20Long\Box\Annual%20Report%202021\NDEWS%20-%20SF%20Substance%20Use%20Indicators%202005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na%20Long\Box\Annual%20Report%202021\NDEWS%20-%20SF%20Substance%20Use%20Indicators%202005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70927218488044"/>
          <c:y val="3.8362700800042178E-2"/>
          <c:w val="0.5441950407470989"/>
          <c:h val="0.632477362711235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Psychiatric concerns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Sheet1!$B$5:$C$5</c:f>
              <c:strCache>
                <c:ptCount val="2"/>
                <c:pt idx="0">
                  <c:v>Cocaine</c:v>
                </c:pt>
                <c:pt idx="1">
                  <c:v>Methamphetamine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0.31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3-C846-A267-5616121F96B0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Cardiovascular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Sheet1!$B$5:$C$5</c:f>
              <c:strCache>
                <c:ptCount val="2"/>
                <c:pt idx="0">
                  <c:v>Cocaine</c:v>
                </c:pt>
                <c:pt idx="1">
                  <c:v>Methamphetamine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0.33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3-C846-A267-5616121F96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07981696"/>
        <c:axId val="407983344"/>
      </c:barChart>
      <c:catAx>
        <c:axId val="40798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983344"/>
        <c:crosses val="autoZero"/>
        <c:auto val="1"/>
        <c:lblAlgn val="ctr"/>
        <c:lblOffset val="100"/>
        <c:noMultiLvlLbl val="0"/>
      </c:catAx>
      <c:valAx>
        <c:axId val="40798334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9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F3-A444-BDBB-99A69AA75475}"/>
              </c:ext>
            </c:extLst>
          </c:dPt>
          <c:cat>
            <c:strRef>
              <c:f>Sheet1!$A$3</c:f>
              <c:strCache>
                <c:ptCount val="1"/>
                <c:pt idx="0">
                  <c:v>Trauma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3-A444-BDBB-99A69AA7547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A1-DA4C-8E29-2839C90B9460}"/>
              </c:ext>
            </c:extLst>
          </c:dPt>
          <c:cat>
            <c:strRef>
              <c:f>Sheet1!$A$3</c:f>
              <c:strCache>
                <c:ptCount val="1"/>
                <c:pt idx="0">
                  <c:v>Trauma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3-A444-BDBB-99A69AA75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053216"/>
        <c:axId val="389694272"/>
      </c:barChart>
      <c:catAx>
        <c:axId val="40805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94272"/>
        <c:crosses val="autoZero"/>
        <c:auto val="1"/>
        <c:lblAlgn val="ctr"/>
        <c:lblOffset val="100"/>
        <c:noMultiLvlLbl val="0"/>
      </c:catAx>
      <c:valAx>
        <c:axId val="38969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Sheet1!$H$3:$H$7</c:f>
                <c:numCache>
                  <c:formatCode>General</c:formatCode>
                  <c:ptCount val="5"/>
                  <c:pt idx="0">
                    <c:v>11.879999999999999</c:v>
                  </c:pt>
                  <c:pt idx="1">
                    <c:v>18.27</c:v>
                  </c:pt>
                  <c:pt idx="2">
                    <c:v>6.2200000000000006</c:v>
                  </c:pt>
                  <c:pt idx="3">
                    <c:v>3.96</c:v>
                  </c:pt>
                  <c:pt idx="4">
                    <c:v>1.88</c:v>
                  </c:pt>
                </c:numCache>
              </c:numRef>
            </c:plus>
            <c:minus>
              <c:numRef>
                <c:f>Sheet1!$G$3:$G$7</c:f>
                <c:numCache>
                  <c:formatCode>General</c:formatCode>
                  <c:ptCount val="5"/>
                  <c:pt idx="0">
                    <c:v>8.0299999999999976</c:v>
                  </c:pt>
                  <c:pt idx="1">
                    <c:v>7.31</c:v>
                  </c:pt>
                  <c:pt idx="2">
                    <c:v>4.08</c:v>
                  </c:pt>
                  <c:pt idx="3">
                    <c:v>2.2400000000000002</c:v>
                  </c:pt>
                  <c:pt idx="4">
                    <c:v>1.38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/>
                <a:tailEnd type="none"/>
              </a:ln>
              <a:effectLst/>
            </c:spPr>
          </c:errBars>
          <c:xVal>
            <c:numRef>
              <c:f>Sheet1!$D$3:$D$7</c:f>
              <c:numCache>
                <c:formatCode>General</c:formatCode>
                <c:ptCount val="5"/>
                <c:pt idx="0">
                  <c:v>24.7</c:v>
                </c:pt>
                <c:pt idx="1">
                  <c:v>12.2</c:v>
                </c:pt>
                <c:pt idx="2">
                  <c:v>11.9</c:v>
                </c:pt>
                <c:pt idx="3">
                  <c:v>5.12</c:v>
                </c:pt>
                <c:pt idx="4">
                  <c:v>5.12</c:v>
                </c:pt>
              </c:numCache>
            </c:numRef>
          </c:xVal>
          <c:yVal>
            <c:numRef>
              <c:f>Sheet1!$C$3:$C$7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B1-3047-B837-4BED1DB179C0}"/>
            </c:ext>
          </c:extLst>
        </c:ser>
        <c:ser>
          <c:idx val="0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tx>
                <c:strRef>
                  <c:f>Sheet1!$B$3</c:f>
                  <c:strCache>
                    <c:ptCount val="1"/>
                    <c:pt idx="0">
                      <c:v>Drug Poisonings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{97FD8942-1D85-3943-A239-870802116C21}</c15:txfldGUID>
                      <c15:f>Sheet1!$B$3</c15:f>
                      <c15:dlblFieldTableCache>
                        <c:ptCount val="1"/>
                        <c:pt idx="0">
                          <c:v>Drug Poisonings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6DB1-3047-B837-4BED1DB179C0}"/>
                </c:ext>
              </c:extLst>
            </c:dLbl>
            <c:dLbl>
              <c:idx val="1"/>
              <c:tx>
                <c:strRef>
                  <c:f>Sheet1!$B$4</c:f>
                  <c:strCache>
                    <c:ptCount val="1"/>
                    <c:pt idx="0">
                      <c:v>Suicide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{63DDA88F-1AA8-6A41-BDDA-F6BE29E76159}</c15:txfldGUID>
                      <c15:f>Sheet1!$B$4</c15:f>
                      <c15:dlblFieldTableCache>
                        <c:ptCount val="1"/>
                        <c:pt idx="0">
                          <c:v>Suicide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6DB1-3047-B837-4BED1DB179C0}"/>
                </c:ext>
              </c:extLst>
            </c:dLbl>
            <c:dLbl>
              <c:idx val="2"/>
              <c:tx>
                <c:strRef>
                  <c:f>Sheet1!$B$5</c:f>
                  <c:strCache>
                    <c:ptCount val="1"/>
                    <c:pt idx="0">
                      <c:v>Homicide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{3DAD5E52-4DD3-5049-B063-830C482EFF66}</c15:txfldGUID>
                      <c15:f>Sheet1!$B$5</c15:f>
                      <c15:dlblFieldTableCache>
                        <c:ptCount val="1"/>
                        <c:pt idx="0">
                          <c:v>Homicide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6DB1-3047-B837-4BED1DB179C0}"/>
                </c:ext>
              </c:extLst>
            </c:dLbl>
            <c:dLbl>
              <c:idx val="3"/>
              <c:tx>
                <c:strRef>
                  <c:f>Sheet1!$B$6</c:f>
                  <c:strCache>
                    <c:ptCount val="1"/>
                    <c:pt idx="0">
                      <c:v>Accidental Injury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{8431C118-D651-044B-86EF-F38F191A9B83}</c15:txfldGUID>
                      <c15:f>Sheet1!$B$6</c15:f>
                      <c15:dlblFieldTableCache>
                        <c:ptCount val="1"/>
                        <c:pt idx="0">
                          <c:v>Accidental Injury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6DB1-3047-B837-4BED1DB179C0}"/>
                </c:ext>
              </c:extLst>
            </c:dLbl>
            <c:dLbl>
              <c:idx val="4"/>
              <c:tx>
                <c:strRef>
                  <c:f>Sheet1!$B$7</c:f>
                  <c:strCache>
                    <c:ptCount val="1"/>
                    <c:pt idx="0">
                      <c:v>CV Disease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{959EE395-DB17-F943-8F3E-D5E606E8F696}</c15:txfldGUID>
                      <c15:f>Sheet1!$B$7</c15:f>
                      <c15:dlblFieldTableCache>
                        <c:ptCount val="1"/>
                        <c:pt idx="0">
                          <c:v>CV Disease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6DB1-3047-B837-4BED1DB17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Sheet1!$A$3:$A$7</c:f>
              <c:numCache>
                <c:formatCode>General</c:formatCode>
                <c:ptCount val="5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3">
                  <c:v>-10</c:v>
                </c:pt>
                <c:pt idx="4">
                  <c:v>-10</c:v>
                </c:pt>
              </c:numCache>
            </c:numRef>
          </c:xVal>
          <c:yVal>
            <c:numRef>
              <c:f>Sheet1!$C$3:$C$7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DB1-3047-B837-4BED1DB17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393423"/>
        <c:axId val="1459395071"/>
      </c:scatterChart>
      <c:valAx>
        <c:axId val="1459393423"/>
        <c:scaling>
          <c:orientation val="minMax"/>
          <c:max val="40"/>
          <c:min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 (95% CI)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95071"/>
        <c:crosses val="autoZero"/>
        <c:crossBetween val="midCat"/>
        <c:majorUnit val="5"/>
      </c:valAx>
      <c:valAx>
        <c:axId val="1459395071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93423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Methamphetamine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6223755232947"/>
          <c:y val="8.996161417322833E-2"/>
          <c:w val="0.7448880247242633"/>
          <c:h val="0.7836261438943839"/>
        </c:manualLayout>
      </c:layout>
      <c:barChart>
        <c:barDir val="col"/>
        <c:grouping val="clustered"/>
        <c:varyColors val="0"/>
        <c:ser>
          <c:idx val="0"/>
          <c:order val="0"/>
          <c:tx>
            <c:v>With Opioids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'Mortality Demographic Rates'!$A$94:$A$98</c:f>
              <c:strCache>
                <c:ptCount val="5"/>
                <c:pt idx="0">
                  <c:v>    20-29</c:v>
                </c:pt>
                <c:pt idx="1">
                  <c:v>    30-39</c:v>
                </c:pt>
                <c:pt idx="2">
                  <c:v>    40-49</c:v>
                </c:pt>
                <c:pt idx="3">
                  <c:v>    50-59</c:v>
                </c:pt>
                <c:pt idx="4">
                  <c:v>    60+</c:v>
                </c:pt>
              </c:strCache>
            </c:strRef>
          </c:cat>
          <c:val>
            <c:numRef>
              <c:f>'Mortality Demographic Rates'!$Q$94:$Q$98</c:f>
              <c:numCache>
                <c:formatCode>0.0</c:formatCode>
                <c:ptCount val="5"/>
                <c:pt idx="0">
                  <c:v>27.443828679686259</c:v>
                </c:pt>
                <c:pt idx="1">
                  <c:v>36.941263391207976</c:v>
                </c:pt>
                <c:pt idx="2">
                  <c:v>69.945747208895668</c:v>
                </c:pt>
                <c:pt idx="3">
                  <c:v>50.67282247621192</c:v>
                </c:pt>
                <c:pt idx="4">
                  <c:v>20.48383877643203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2-F648-B019-E6941BFCDD21}"/>
            </c:ext>
          </c:extLst>
        </c:ser>
        <c:ser>
          <c:idx val="1"/>
          <c:order val="1"/>
          <c:tx>
            <c:v>Without Opioids</c:v>
          </c:tx>
          <c:spPr>
            <a:solidFill>
              <a:srgbClr val="D16D2F"/>
            </a:solidFill>
            <a:ln>
              <a:noFill/>
            </a:ln>
            <a:effectLst/>
          </c:spPr>
          <c:invertIfNegative val="0"/>
          <c:cat>
            <c:strRef>
              <c:f>'Mortality Demographic Rates'!$A$94:$A$98</c:f>
              <c:strCache>
                <c:ptCount val="5"/>
                <c:pt idx="0">
                  <c:v>    20-29</c:v>
                </c:pt>
                <c:pt idx="1">
                  <c:v>    30-39</c:v>
                </c:pt>
                <c:pt idx="2">
                  <c:v>    40-49</c:v>
                </c:pt>
                <c:pt idx="3">
                  <c:v>    50-59</c:v>
                </c:pt>
                <c:pt idx="4">
                  <c:v>    60+</c:v>
                </c:pt>
              </c:strCache>
            </c:strRef>
          </c:cat>
          <c:val>
            <c:numRef>
              <c:f>'Mortality Demographic Rates'!$Q$76:$Q$80</c:f>
              <c:numCache>
                <c:formatCode>0.0</c:formatCode>
                <c:ptCount val="5"/>
                <c:pt idx="0">
                  <c:v>0</c:v>
                </c:pt>
                <c:pt idx="1">
                  <c:v>6.0559448182308158</c:v>
                </c:pt>
                <c:pt idx="2">
                  <c:v>9.8641438371519516</c:v>
                </c:pt>
                <c:pt idx="3">
                  <c:v>24.39802563669463</c:v>
                </c:pt>
                <c:pt idx="4">
                  <c:v>11.02975934115571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2-F648-B019-E6941BFC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625856"/>
        <c:axId val="889620936"/>
      </c:barChart>
      <c:catAx>
        <c:axId val="8896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0936"/>
        <c:crosses val="autoZero"/>
        <c:auto val="1"/>
        <c:lblAlgn val="ctr"/>
        <c:lblOffset val="100"/>
        <c:noMultiLvlLbl val="0"/>
      </c:catAx>
      <c:valAx>
        <c:axId val="889620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Cocaine</a:t>
            </a:r>
          </a:p>
        </c:rich>
      </c:tx>
      <c:layout>
        <c:manualLayout>
          <c:xMode val="edge"/>
          <c:yMode val="edge"/>
          <c:x val="0.21845530155030518"/>
          <c:y val="2.0396271176187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67957170975385"/>
          <c:y val="9.023213007464978E-2"/>
          <c:w val="0.77716291012310557"/>
          <c:h val="0.77639583969601522"/>
        </c:manualLayout>
      </c:layout>
      <c:barChart>
        <c:barDir val="col"/>
        <c:grouping val="clustered"/>
        <c:varyColors val="0"/>
        <c:ser>
          <c:idx val="0"/>
          <c:order val="0"/>
          <c:tx>
            <c:v>With Opioids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'Mortality Demographic Rates'!$A$94:$A$98</c:f>
              <c:strCache>
                <c:ptCount val="5"/>
                <c:pt idx="0">
                  <c:v>    20-29</c:v>
                </c:pt>
                <c:pt idx="1">
                  <c:v>    30-39</c:v>
                </c:pt>
                <c:pt idx="2">
                  <c:v>    40-49</c:v>
                </c:pt>
                <c:pt idx="3">
                  <c:v>    50-59</c:v>
                </c:pt>
                <c:pt idx="4">
                  <c:v>    60+</c:v>
                </c:pt>
              </c:strCache>
            </c:strRef>
          </c:cat>
          <c:val>
            <c:numRef>
              <c:f>'Mortality Demographic Rates'!$Q$130:$Q$134</c:f>
              <c:numCache>
                <c:formatCode>0.0</c:formatCode>
                <c:ptCount val="5"/>
                <c:pt idx="0">
                  <c:v>27.443828679686259</c:v>
                </c:pt>
                <c:pt idx="1">
                  <c:v>36.941263391207976</c:v>
                </c:pt>
                <c:pt idx="2">
                  <c:v>69.945747208895668</c:v>
                </c:pt>
                <c:pt idx="3">
                  <c:v>50.67282247621192</c:v>
                </c:pt>
                <c:pt idx="4">
                  <c:v>36.240637835225897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C-F34D-8A0C-B5BDE6DCF87A}"/>
            </c:ext>
          </c:extLst>
        </c:ser>
        <c:ser>
          <c:idx val="1"/>
          <c:order val="1"/>
          <c:tx>
            <c:v>Without Opioids</c:v>
          </c:tx>
          <c:spPr>
            <a:solidFill>
              <a:srgbClr val="D16D2F"/>
            </a:solidFill>
            <a:ln>
              <a:noFill/>
            </a:ln>
            <a:effectLst/>
          </c:spPr>
          <c:invertIfNegative val="0"/>
          <c:cat>
            <c:strRef>
              <c:f>'Mortality Demographic Rates'!$A$94:$A$98</c:f>
              <c:strCache>
                <c:ptCount val="5"/>
                <c:pt idx="0">
                  <c:v>    20-29</c:v>
                </c:pt>
                <c:pt idx="1">
                  <c:v>    30-39</c:v>
                </c:pt>
                <c:pt idx="2">
                  <c:v>    40-49</c:v>
                </c:pt>
                <c:pt idx="3">
                  <c:v>    50-59</c:v>
                </c:pt>
                <c:pt idx="4">
                  <c:v>    60+</c:v>
                </c:pt>
              </c:strCache>
            </c:strRef>
          </c:cat>
          <c:val>
            <c:numRef>
              <c:f>'Mortality Demographic Rates'!$Q$112:$Q$116</c:f>
              <c:numCache>
                <c:formatCode>0.0</c:formatCode>
                <c:ptCount val="5"/>
                <c:pt idx="0">
                  <c:v>0</c:v>
                </c:pt>
                <c:pt idx="1">
                  <c:v>3.0279724091154079</c:v>
                </c:pt>
                <c:pt idx="2">
                  <c:v>2.6902210464959868</c:v>
                </c:pt>
                <c:pt idx="3">
                  <c:v>10.322241615524652</c:v>
                </c:pt>
                <c:pt idx="4">
                  <c:v>12.080212611741967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C-F34D-8A0C-B5BDE6DCF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625856"/>
        <c:axId val="889620936"/>
      </c:barChart>
      <c:catAx>
        <c:axId val="8896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0936"/>
        <c:crosses val="autoZero"/>
        <c:auto val="1"/>
        <c:lblAlgn val="ctr"/>
        <c:lblOffset val="100"/>
        <c:noMultiLvlLbl val="0"/>
      </c:catAx>
      <c:valAx>
        <c:axId val="889620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761198259922893"/>
          <c:y val="3.1231723321637154E-2"/>
          <c:w val="0.51019557386199166"/>
          <c:h val="0.12092794141669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47472-EE6F-9F42-B5AE-35ADC90441D8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29611-213F-6F49-BDCD-492B39DE84AE}">
      <dgm:prSet phldrT="[Text]"/>
      <dgm:spPr/>
      <dgm:t>
        <a:bodyPr/>
        <a:lstStyle/>
        <a:p>
          <a:r>
            <a:rPr lang="en-US" dirty="0"/>
            <a:t>8%</a:t>
          </a:r>
        </a:p>
      </dgm:t>
    </dgm:pt>
    <dgm:pt modelId="{7086485E-C1A8-3D4E-9438-05DABD0A1105}" type="parTrans" cxnId="{37B38854-A7A9-174D-8334-3D3A1A87AD27}">
      <dgm:prSet/>
      <dgm:spPr/>
      <dgm:t>
        <a:bodyPr/>
        <a:lstStyle/>
        <a:p>
          <a:endParaRPr lang="en-US"/>
        </a:p>
      </dgm:t>
    </dgm:pt>
    <dgm:pt modelId="{5ACF450D-628F-F64A-8823-4D1A50BE4DFF}" type="sibTrans" cxnId="{37B38854-A7A9-174D-8334-3D3A1A87AD27}">
      <dgm:prSet/>
      <dgm:spPr/>
      <dgm:t>
        <a:bodyPr/>
        <a:lstStyle/>
        <a:p>
          <a:endParaRPr lang="en-US"/>
        </a:p>
      </dgm:t>
    </dgm:pt>
    <dgm:pt modelId="{7E40C0E0-7670-8B4E-B57A-AC829D491AF6}">
      <dgm:prSet phldrT="[Text]"/>
      <dgm:spPr/>
      <dgm:t>
        <a:bodyPr/>
        <a:lstStyle/>
        <a:p>
          <a:r>
            <a:rPr lang="en-US" dirty="0"/>
            <a:t>1%</a:t>
          </a:r>
        </a:p>
      </dgm:t>
    </dgm:pt>
    <dgm:pt modelId="{54730776-AE21-BB44-8712-D701B3222103}" type="parTrans" cxnId="{F631AF2A-DAE9-BB41-8F47-043F797EB907}">
      <dgm:prSet/>
      <dgm:spPr/>
      <dgm:t>
        <a:bodyPr/>
        <a:lstStyle/>
        <a:p>
          <a:endParaRPr lang="en-US"/>
        </a:p>
      </dgm:t>
    </dgm:pt>
    <dgm:pt modelId="{FA586934-C1A1-0547-B829-BC04D318AC3A}" type="sibTrans" cxnId="{F631AF2A-DAE9-BB41-8F47-043F797EB907}">
      <dgm:prSet/>
      <dgm:spPr/>
      <dgm:t>
        <a:bodyPr/>
        <a:lstStyle/>
        <a:p>
          <a:endParaRPr lang="en-US"/>
        </a:p>
      </dgm:t>
    </dgm:pt>
    <dgm:pt modelId="{91091C6E-6325-D347-A7D6-2F45C8BDBC0E}">
      <dgm:prSet phldrT="[Text]"/>
      <dgm:spPr/>
      <dgm:t>
        <a:bodyPr/>
        <a:lstStyle/>
        <a:p>
          <a:r>
            <a:rPr lang="en-US" dirty="0"/>
            <a:t>73%</a:t>
          </a:r>
        </a:p>
      </dgm:t>
    </dgm:pt>
    <dgm:pt modelId="{FDB20A22-D28B-2249-9B05-38C9E7389A36}" type="parTrans" cxnId="{AB35F051-64A5-264B-9CBC-F1C5253B4AD4}">
      <dgm:prSet/>
      <dgm:spPr/>
      <dgm:t>
        <a:bodyPr/>
        <a:lstStyle/>
        <a:p>
          <a:endParaRPr lang="en-US"/>
        </a:p>
      </dgm:t>
    </dgm:pt>
    <dgm:pt modelId="{21CAEF5B-FB1F-F643-8302-2C14B753215E}" type="sibTrans" cxnId="{AB35F051-64A5-264B-9CBC-F1C5253B4AD4}">
      <dgm:prSet/>
      <dgm:spPr/>
      <dgm:t>
        <a:bodyPr/>
        <a:lstStyle/>
        <a:p>
          <a:endParaRPr lang="en-US"/>
        </a:p>
      </dgm:t>
    </dgm:pt>
    <dgm:pt modelId="{742F2402-D30A-2448-9EA6-E39AD840E3BE}">
      <dgm:prSet phldrT="[Text]"/>
      <dgm:spPr/>
      <dgm:t>
        <a:bodyPr/>
        <a:lstStyle/>
        <a:p>
          <a:r>
            <a:rPr lang="en-US" dirty="0"/>
            <a:t>18%</a:t>
          </a:r>
        </a:p>
      </dgm:t>
    </dgm:pt>
    <dgm:pt modelId="{98782F83-7F23-B648-A776-668EE8B54295}" type="parTrans" cxnId="{1F29CDCF-1AF8-B24E-B017-C192D5CB0AB0}">
      <dgm:prSet/>
      <dgm:spPr/>
      <dgm:t>
        <a:bodyPr/>
        <a:lstStyle/>
        <a:p>
          <a:endParaRPr lang="en-US"/>
        </a:p>
      </dgm:t>
    </dgm:pt>
    <dgm:pt modelId="{FF6ED174-3D9A-DE42-B79D-BE2048AB9AE2}" type="sibTrans" cxnId="{1F29CDCF-1AF8-B24E-B017-C192D5CB0AB0}">
      <dgm:prSet/>
      <dgm:spPr/>
      <dgm:t>
        <a:bodyPr/>
        <a:lstStyle/>
        <a:p>
          <a:endParaRPr lang="en-US"/>
        </a:p>
      </dgm:t>
    </dgm:pt>
    <dgm:pt modelId="{92F3CE28-A22D-E546-A8C5-0614F3F5D4A9}" type="pres">
      <dgm:prSet presAssocID="{5A347472-EE6F-9F42-B5AE-35ADC90441D8}" presName="matrix" presStyleCnt="0">
        <dgm:presLayoutVars>
          <dgm:chMax val="1"/>
          <dgm:dir/>
          <dgm:resizeHandles val="exact"/>
        </dgm:presLayoutVars>
      </dgm:prSet>
      <dgm:spPr/>
    </dgm:pt>
    <dgm:pt modelId="{FB4F0CB5-5AE0-E343-B08D-0DA6E5CAAD92}" type="pres">
      <dgm:prSet presAssocID="{5A347472-EE6F-9F42-B5AE-35ADC90441D8}" presName="diamond" presStyleLbl="bgShp" presStyleIdx="0" presStyleCnt="1"/>
      <dgm:spPr/>
    </dgm:pt>
    <dgm:pt modelId="{3BB46815-921A-B040-913A-CD2BA357F1F6}" type="pres">
      <dgm:prSet presAssocID="{5A347472-EE6F-9F42-B5AE-35ADC90441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FEAC51-A1F7-0445-A20D-8384F8A272FD}" type="pres">
      <dgm:prSet presAssocID="{5A347472-EE6F-9F42-B5AE-35ADC90441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EE8EE2-5076-5A42-B095-0158ADBE4CDA}" type="pres">
      <dgm:prSet presAssocID="{5A347472-EE6F-9F42-B5AE-35ADC90441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7F8504-560B-8945-B0EF-FE3252A62A2E}" type="pres">
      <dgm:prSet presAssocID="{5A347472-EE6F-9F42-B5AE-35ADC90441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01981F-34F7-1D4D-8F55-FFFAE43A7706}" type="presOf" srcId="{5A347472-EE6F-9F42-B5AE-35ADC90441D8}" destId="{92F3CE28-A22D-E546-A8C5-0614F3F5D4A9}" srcOrd="0" destOrd="0" presId="urn:microsoft.com/office/officeart/2005/8/layout/matrix3"/>
    <dgm:cxn modelId="{6A45762A-4382-DF4C-B189-CC2743D036C1}" type="presOf" srcId="{91091C6E-6325-D347-A7D6-2F45C8BDBC0E}" destId="{BDEE8EE2-5076-5A42-B095-0158ADBE4CDA}" srcOrd="0" destOrd="0" presId="urn:microsoft.com/office/officeart/2005/8/layout/matrix3"/>
    <dgm:cxn modelId="{F631AF2A-DAE9-BB41-8F47-043F797EB907}" srcId="{5A347472-EE6F-9F42-B5AE-35ADC90441D8}" destId="{7E40C0E0-7670-8B4E-B57A-AC829D491AF6}" srcOrd="1" destOrd="0" parTransId="{54730776-AE21-BB44-8712-D701B3222103}" sibTransId="{FA586934-C1A1-0547-B829-BC04D318AC3A}"/>
    <dgm:cxn modelId="{AB35F051-64A5-264B-9CBC-F1C5253B4AD4}" srcId="{5A347472-EE6F-9F42-B5AE-35ADC90441D8}" destId="{91091C6E-6325-D347-A7D6-2F45C8BDBC0E}" srcOrd="2" destOrd="0" parTransId="{FDB20A22-D28B-2249-9B05-38C9E7389A36}" sibTransId="{21CAEF5B-FB1F-F643-8302-2C14B753215E}"/>
    <dgm:cxn modelId="{37B38854-A7A9-174D-8334-3D3A1A87AD27}" srcId="{5A347472-EE6F-9F42-B5AE-35ADC90441D8}" destId="{55229611-213F-6F49-BDCD-492B39DE84AE}" srcOrd="0" destOrd="0" parTransId="{7086485E-C1A8-3D4E-9438-05DABD0A1105}" sibTransId="{5ACF450D-628F-F64A-8823-4D1A50BE4DFF}"/>
    <dgm:cxn modelId="{3D0999C4-8FF5-F64C-9969-652056FD7149}" type="presOf" srcId="{7E40C0E0-7670-8B4E-B57A-AC829D491AF6}" destId="{4CFEAC51-A1F7-0445-A20D-8384F8A272FD}" srcOrd="0" destOrd="0" presId="urn:microsoft.com/office/officeart/2005/8/layout/matrix3"/>
    <dgm:cxn modelId="{1F29CDCF-1AF8-B24E-B017-C192D5CB0AB0}" srcId="{5A347472-EE6F-9F42-B5AE-35ADC90441D8}" destId="{742F2402-D30A-2448-9EA6-E39AD840E3BE}" srcOrd="3" destOrd="0" parTransId="{98782F83-7F23-B648-A776-668EE8B54295}" sibTransId="{FF6ED174-3D9A-DE42-B79D-BE2048AB9AE2}"/>
    <dgm:cxn modelId="{C0F839F0-1E32-4E48-8F84-EB00B4700FAC}" type="presOf" srcId="{742F2402-D30A-2448-9EA6-E39AD840E3BE}" destId="{C57F8504-560B-8945-B0EF-FE3252A62A2E}" srcOrd="0" destOrd="0" presId="urn:microsoft.com/office/officeart/2005/8/layout/matrix3"/>
    <dgm:cxn modelId="{0863F7FF-E8F9-6F43-8F51-CA9276A8882E}" type="presOf" srcId="{55229611-213F-6F49-BDCD-492B39DE84AE}" destId="{3BB46815-921A-B040-913A-CD2BA357F1F6}" srcOrd="0" destOrd="0" presId="urn:microsoft.com/office/officeart/2005/8/layout/matrix3"/>
    <dgm:cxn modelId="{056FB441-5E1F-D944-8AC2-A950DD151BD7}" type="presParOf" srcId="{92F3CE28-A22D-E546-A8C5-0614F3F5D4A9}" destId="{FB4F0CB5-5AE0-E343-B08D-0DA6E5CAAD92}" srcOrd="0" destOrd="0" presId="urn:microsoft.com/office/officeart/2005/8/layout/matrix3"/>
    <dgm:cxn modelId="{660E9643-E12B-0E40-8E0B-7C56A34DC649}" type="presParOf" srcId="{92F3CE28-A22D-E546-A8C5-0614F3F5D4A9}" destId="{3BB46815-921A-B040-913A-CD2BA357F1F6}" srcOrd="1" destOrd="0" presId="urn:microsoft.com/office/officeart/2005/8/layout/matrix3"/>
    <dgm:cxn modelId="{03716251-F67D-7B4D-B2B9-6FF7A0D507E9}" type="presParOf" srcId="{92F3CE28-A22D-E546-A8C5-0614F3F5D4A9}" destId="{4CFEAC51-A1F7-0445-A20D-8384F8A272FD}" srcOrd="2" destOrd="0" presId="urn:microsoft.com/office/officeart/2005/8/layout/matrix3"/>
    <dgm:cxn modelId="{498B4626-7A1A-F643-A783-38102F6CE654}" type="presParOf" srcId="{92F3CE28-A22D-E546-A8C5-0614F3F5D4A9}" destId="{BDEE8EE2-5076-5A42-B095-0158ADBE4CDA}" srcOrd="3" destOrd="0" presId="urn:microsoft.com/office/officeart/2005/8/layout/matrix3"/>
    <dgm:cxn modelId="{3054CF90-0C4B-2442-BE23-CF84378F604D}" type="presParOf" srcId="{92F3CE28-A22D-E546-A8C5-0614F3F5D4A9}" destId="{C57F8504-560B-8945-B0EF-FE3252A62A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47472-EE6F-9F42-B5AE-35ADC90441D8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29611-213F-6F49-BDCD-492B39DE84AE}">
      <dgm:prSet phldrT="[Text]"/>
      <dgm:spPr/>
      <dgm:t>
        <a:bodyPr/>
        <a:lstStyle/>
        <a:p>
          <a:r>
            <a:rPr lang="en-US" dirty="0"/>
            <a:t>6%</a:t>
          </a:r>
        </a:p>
      </dgm:t>
    </dgm:pt>
    <dgm:pt modelId="{7086485E-C1A8-3D4E-9438-05DABD0A1105}" type="parTrans" cxnId="{37B38854-A7A9-174D-8334-3D3A1A87AD27}">
      <dgm:prSet/>
      <dgm:spPr/>
      <dgm:t>
        <a:bodyPr/>
        <a:lstStyle/>
        <a:p>
          <a:endParaRPr lang="en-US"/>
        </a:p>
      </dgm:t>
    </dgm:pt>
    <dgm:pt modelId="{5ACF450D-628F-F64A-8823-4D1A50BE4DFF}" type="sibTrans" cxnId="{37B38854-A7A9-174D-8334-3D3A1A87AD27}">
      <dgm:prSet/>
      <dgm:spPr/>
      <dgm:t>
        <a:bodyPr/>
        <a:lstStyle/>
        <a:p>
          <a:endParaRPr lang="en-US"/>
        </a:p>
      </dgm:t>
    </dgm:pt>
    <dgm:pt modelId="{7E40C0E0-7670-8B4E-B57A-AC829D491AF6}">
      <dgm:prSet phldrT="[Text]"/>
      <dgm:spPr/>
      <dgm:t>
        <a:bodyPr/>
        <a:lstStyle/>
        <a:p>
          <a:r>
            <a:rPr lang="en-US" dirty="0"/>
            <a:t>14%</a:t>
          </a:r>
        </a:p>
      </dgm:t>
    </dgm:pt>
    <dgm:pt modelId="{54730776-AE21-BB44-8712-D701B3222103}" type="parTrans" cxnId="{F631AF2A-DAE9-BB41-8F47-043F797EB907}">
      <dgm:prSet/>
      <dgm:spPr/>
      <dgm:t>
        <a:bodyPr/>
        <a:lstStyle/>
        <a:p>
          <a:endParaRPr lang="en-US"/>
        </a:p>
      </dgm:t>
    </dgm:pt>
    <dgm:pt modelId="{FA586934-C1A1-0547-B829-BC04D318AC3A}" type="sibTrans" cxnId="{F631AF2A-DAE9-BB41-8F47-043F797EB907}">
      <dgm:prSet/>
      <dgm:spPr/>
      <dgm:t>
        <a:bodyPr/>
        <a:lstStyle/>
        <a:p>
          <a:endParaRPr lang="en-US"/>
        </a:p>
      </dgm:t>
    </dgm:pt>
    <dgm:pt modelId="{91091C6E-6325-D347-A7D6-2F45C8BDBC0E}">
      <dgm:prSet phldrT="[Text]"/>
      <dgm:spPr/>
      <dgm:t>
        <a:bodyPr/>
        <a:lstStyle/>
        <a:p>
          <a:r>
            <a:rPr lang="en-US" dirty="0"/>
            <a:t>40%</a:t>
          </a:r>
        </a:p>
      </dgm:t>
    </dgm:pt>
    <dgm:pt modelId="{FDB20A22-D28B-2249-9B05-38C9E7389A36}" type="parTrans" cxnId="{AB35F051-64A5-264B-9CBC-F1C5253B4AD4}">
      <dgm:prSet/>
      <dgm:spPr/>
      <dgm:t>
        <a:bodyPr/>
        <a:lstStyle/>
        <a:p>
          <a:endParaRPr lang="en-US"/>
        </a:p>
      </dgm:t>
    </dgm:pt>
    <dgm:pt modelId="{21CAEF5B-FB1F-F643-8302-2C14B753215E}" type="sibTrans" cxnId="{AB35F051-64A5-264B-9CBC-F1C5253B4AD4}">
      <dgm:prSet/>
      <dgm:spPr/>
      <dgm:t>
        <a:bodyPr/>
        <a:lstStyle/>
        <a:p>
          <a:endParaRPr lang="en-US"/>
        </a:p>
      </dgm:t>
    </dgm:pt>
    <dgm:pt modelId="{742F2402-D30A-2448-9EA6-E39AD840E3BE}">
      <dgm:prSet phldrT="[Text]"/>
      <dgm:spPr/>
      <dgm:t>
        <a:bodyPr/>
        <a:lstStyle/>
        <a:p>
          <a:r>
            <a:rPr lang="en-US" dirty="0"/>
            <a:t>41%</a:t>
          </a:r>
        </a:p>
      </dgm:t>
    </dgm:pt>
    <dgm:pt modelId="{98782F83-7F23-B648-A776-668EE8B54295}" type="parTrans" cxnId="{1F29CDCF-1AF8-B24E-B017-C192D5CB0AB0}">
      <dgm:prSet/>
      <dgm:spPr/>
      <dgm:t>
        <a:bodyPr/>
        <a:lstStyle/>
        <a:p>
          <a:endParaRPr lang="en-US"/>
        </a:p>
      </dgm:t>
    </dgm:pt>
    <dgm:pt modelId="{FF6ED174-3D9A-DE42-B79D-BE2048AB9AE2}" type="sibTrans" cxnId="{1F29CDCF-1AF8-B24E-B017-C192D5CB0AB0}">
      <dgm:prSet/>
      <dgm:spPr/>
      <dgm:t>
        <a:bodyPr/>
        <a:lstStyle/>
        <a:p>
          <a:endParaRPr lang="en-US"/>
        </a:p>
      </dgm:t>
    </dgm:pt>
    <dgm:pt modelId="{92F3CE28-A22D-E546-A8C5-0614F3F5D4A9}" type="pres">
      <dgm:prSet presAssocID="{5A347472-EE6F-9F42-B5AE-35ADC90441D8}" presName="matrix" presStyleCnt="0">
        <dgm:presLayoutVars>
          <dgm:chMax val="1"/>
          <dgm:dir/>
          <dgm:resizeHandles val="exact"/>
        </dgm:presLayoutVars>
      </dgm:prSet>
      <dgm:spPr/>
    </dgm:pt>
    <dgm:pt modelId="{FB4F0CB5-5AE0-E343-B08D-0DA6E5CAAD92}" type="pres">
      <dgm:prSet presAssocID="{5A347472-EE6F-9F42-B5AE-35ADC90441D8}" presName="diamond" presStyleLbl="bgShp" presStyleIdx="0" presStyleCnt="1"/>
      <dgm:spPr/>
    </dgm:pt>
    <dgm:pt modelId="{3BB46815-921A-B040-913A-CD2BA357F1F6}" type="pres">
      <dgm:prSet presAssocID="{5A347472-EE6F-9F42-B5AE-35ADC90441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FEAC51-A1F7-0445-A20D-8384F8A272FD}" type="pres">
      <dgm:prSet presAssocID="{5A347472-EE6F-9F42-B5AE-35ADC90441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EE8EE2-5076-5A42-B095-0158ADBE4CDA}" type="pres">
      <dgm:prSet presAssocID="{5A347472-EE6F-9F42-B5AE-35ADC90441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7F8504-560B-8945-B0EF-FE3252A62A2E}" type="pres">
      <dgm:prSet presAssocID="{5A347472-EE6F-9F42-B5AE-35ADC90441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01981F-34F7-1D4D-8F55-FFFAE43A7706}" type="presOf" srcId="{5A347472-EE6F-9F42-B5AE-35ADC90441D8}" destId="{92F3CE28-A22D-E546-A8C5-0614F3F5D4A9}" srcOrd="0" destOrd="0" presId="urn:microsoft.com/office/officeart/2005/8/layout/matrix3"/>
    <dgm:cxn modelId="{6A45762A-4382-DF4C-B189-CC2743D036C1}" type="presOf" srcId="{91091C6E-6325-D347-A7D6-2F45C8BDBC0E}" destId="{BDEE8EE2-5076-5A42-B095-0158ADBE4CDA}" srcOrd="0" destOrd="0" presId="urn:microsoft.com/office/officeart/2005/8/layout/matrix3"/>
    <dgm:cxn modelId="{F631AF2A-DAE9-BB41-8F47-043F797EB907}" srcId="{5A347472-EE6F-9F42-B5AE-35ADC90441D8}" destId="{7E40C0E0-7670-8B4E-B57A-AC829D491AF6}" srcOrd="1" destOrd="0" parTransId="{54730776-AE21-BB44-8712-D701B3222103}" sibTransId="{FA586934-C1A1-0547-B829-BC04D318AC3A}"/>
    <dgm:cxn modelId="{AB35F051-64A5-264B-9CBC-F1C5253B4AD4}" srcId="{5A347472-EE6F-9F42-B5AE-35ADC90441D8}" destId="{91091C6E-6325-D347-A7D6-2F45C8BDBC0E}" srcOrd="2" destOrd="0" parTransId="{FDB20A22-D28B-2249-9B05-38C9E7389A36}" sibTransId="{21CAEF5B-FB1F-F643-8302-2C14B753215E}"/>
    <dgm:cxn modelId="{37B38854-A7A9-174D-8334-3D3A1A87AD27}" srcId="{5A347472-EE6F-9F42-B5AE-35ADC90441D8}" destId="{55229611-213F-6F49-BDCD-492B39DE84AE}" srcOrd="0" destOrd="0" parTransId="{7086485E-C1A8-3D4E-9438-05DABD0A1105}" sibTransId="{5ACF450D-628F-F64A-8823-4D1A50BE4DFF}"/>
    <dgm:cxn modelId="{3D0999C4-8FF5-F64C-9969-652056FD7149}" type="presOf" srcId="{7E40C0E0-7670-8B4E-B57A-AC829D491AF6}" destId="{4CFEAC51-A1F7-0445-A20D-8384F8A272FD}" srcOrd="0" destOrd="0" presId="urn:microsoft.com/office/officeart/2005/8/layout/matrix3"/>
    <dgm:cxn modelId="{1F29CDCF-1AF8-B24E-B017-C192D5CB0AB0}" srcId="{5A347472-EE6F-9F42-B5AE-35ADC90441D8}" destId="{742F2402-D30A-2448-9EA6-E39AD840E3BE}" srcOrd="3" destOrd="0" parTransId="{98782F83-7F23-B648-A776-668EE8B54295}" sibTransId="{FF6ED174-3D9A-DE42-B79D-BE2048AB9AE2}"/>
    <dgm:cxn modelId="{C0F839F0-1E32-4E48-8F84-EB00B4700FAC}" type="presOf" srcId="{742F2402-D30A-2448-9EA6-E39AD840E3BE}" destId="{C57F8504-560B-8945-B0EF-FE3252A62A2E}" srcOrd="0" destOrd="0" presId="urn:microsoft.com/office/officeart/2005/8/layout/matrix3"/>
    <dgm:cxn modelId="{0863F7FF-E8F9-6F43-8F51-CA9276A8882E}" type="presOf" srcId="{55229611-213F-6F49-BDCD-492B39DE84AE}" destId="{3BB46815-921A-B040-913A-CD2BA357F1F6}" srcOrd="0" destOrd="0" presId="urn:microsoft.com/office/officeart/2005/8/layout/matrix3"/>
    <dgm:cxn modelId="{056FB441-5E1F-D944-8AC2-A950DD151BD7}" type="presParOf" srcId="{92F3CE28-A22D-E546-A8C5-0614F3F5D4A9}" destId="{FB4F0CB5-5AE0-E343-B08D-0DA6E5CAAD92}" srcOrd="0" destOrd="0" presId="urn:microsoft.com/office/officeart/2005/8/layout/matrix3"/>
    <dgm:cxn modelId="{660E9643-E12B-0E40-8E0B-7C56A34DC649}" type="presParOf" srcId="{92F3CE28-A22D-E546-A8C5-0614F3F5D4A9}" destId="{3BB46815-921A-B040-913A-CD2BA357F1F6}" srcOrd="1" destOrd="0" presId="urn:microsoft.com/office/officeart/2005/8/layout/matrix3"/>
    <dgm:cxn modelId="{03716251-F67D-7B4D-B2B9-6FF7A0D507E9}" type="presParOf" srcId="{92F3CE28-A22D-E546-A8C5-0614F3F5D4A9}" destId="{4CFEAC51-A1F7-0445-A20D-8384F8A272FD}" srcOrd="2" destOrd="0" presId="urn:microsoft.com/office/officeart/2005/8/layout/matrix3"/>
    <dgm:cxn modelId="{498B4626-7A1A-F643-A783-38102F6CE654}" type="presParOf" srcId="{92F3CE28-A22D-E546-A8C5-0614F3F5D4A9}" destId="{BDEE8EE2-5076-5A42-B095-0158ADBE4CDA}" srcOrd="3" destOrd="0" presId="urn:microsoft.com/office/officeart/2005/8/layout/matrix3"/>
    <dgm:cxn modelId="{3054CF90-0C4B-2442-BE23-CF84378F604D}" type="presParOf" srcId="{92F3CE28-A22D-E546-A8C5-0614F3F5D4A9}" destId="{C57F8504-560B-8945-B0EF-FE3252A62A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04CDA-867D-1549-9705-A48E64F88FB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D6AF9-AEC2-B448-A8DF-A2521F40AC0A}">
      <dgm:prSet phldrT="[Text]" custT="1"/>
      <dgm:spPr/>
      <dgm:t>
        <a:bodyPr/>
        <a:lstStyle/>
        <a:p>
          <a:r>
            <a:rPr lang="en-US" sz="2000" dirty="0"/>
            <a:t>Respiratory</a:t>
          </a:r>
        </a:p>
      </dgm:t>
    </dgm:pt>
    <dgm:pt modelId="{625EEC3F-1CFA-7A41-8805-5C324F5EA68D}" type="parTrans" cxnId="{70AB3D6D-9750-724C-9DD5-0D8B4090FDD7}">
      <dgm:prSet/>
      <dgm:spPr/>
      <dgm:t>
        <a:bodyPr/>
        <a:lstStyle/>
        <a:p>
          <a:endParaRPr lang="en-US" sz="2000"/>
        </a:p>
      </dgm:t>
    </dgm:pt>
    <dgm:pt modelId="{89BB17D7-4C05-C244-8E6E-92AE57B819BE}" type="sibTrans" cxnId="{70AB3D6D-9750-724C-9DD5-0D8B4090FDD7}">
      <dgm:prSet/>
      <dgm:spPr/>
      <dgm:t>
        <a:bodyPr/>
        <a:lstStyle/>
        <a:p>
          <a:endParaRPr lang="en-US" sz="2000"/>
        </a:p>
      </dgm:t>
    </dgm:pt>
    <dgm:pt modelId="{5DCF1EE4-8CEA-7D43-940A-25F13126D772}">
      <dgm:prSet phldrT="[Text]" custT="1"/>
      <dgm:spPr/>
      <dgm:t>
        <a:bodyPr/>
        <a:lstStyle/>
        <a:p>
          <a:r>
            <a:rPr lang="en-US" sz="1600" dirty="0"/>
            <a:t>Not breathing / non-responsive</a:t>
          </a:r>
        </a:p>
      </dgm:t>
    </dgm:pt>
    <dgm:pt modelId="{F80B75D6-5A09-FB41-AE43-8539E025656A}" type="parTrans" cxnId="{751F9A68-FC2E-CC46-96DB-79E4FB8CB8A4}">
      <dgm:prSet/>
      <dgm:spPr/>
      <dgm:t>
        <a:bodyPr/>
        <a:lstStyle/>
        <a:p>
          <a:endParaRPr lang="en-US" sz="2000"/>
        </a:p>
      </dgm:t>
    </dgm:pt>
    <dgm:pt modelId="{AC721AE4-E321-0942-B3F4-83219BD627E2}" type="sibTrans" cxnId="{751F9A68-FC2E-CC46-96DB-79E4FB8CB8A4}">
      <dgm:prSet/>
      <dgm:spPr/>
      <dgm:t>
        <a:bodyPr/>
        <a:lstStyle/>
        <a:p>
          <a:endParaRPr lang="en-US" sz="2000"/>
        </a:p>
      </dgm:t>
    </dgm:pt>
    <dgm:pt modelId="{886363F3-EF75-0048-8D56-0B1E7C2CB3F1}">
      <dgm:prSet phldrT="[Text]" custT="1"/>
      <dgm:spPr/>
      <dgm:t>
        <a:bodyPr/>
        <a:lstStyle/>
        <a:p>
          <a:r>
            <a:rPr lang="en-US" sz="1600" dirty="0"/>
            <a:t>Respiratory arrest</a:t>
          </a:r>
        </a:p>
      </dgm:t>
    </dgm:pt>
    <dgm:pt modelId="{6E3F8CDF-984D-D848-B491-84214FFCFDC6}" type="parTrans" cxnId="{60A91E1D-C076-0B42-B85B-8A7C7991ACA0}">
      <dgm:prSet/>
      <dgm:spPr/>
      <dgm:t>
        <a:bodyPr/>
        <a:lstStyle/>
        <a:p>
          <a:endParaRPr lang="en-US" sz="2000"/>
        </a:p>
      </dgm:t>
    </dgm:pt>
    <dgm:pt modelId="{85FC91BF-F44F-8646-8BD2-0E11DC479DE1}" type="sibTrans" cxnId="{60A91E1D-C076-0B42-B85B-8A7C7991ACA0}">
      <dgm:prSet/>
      <dgm:spPr/>
      <dgm:t>
        <a:bodyPr/>
        <a:lstStyle/>
        <a:p>
          <a:endParaRPr lang="en-US" sz="2000"/>
        </a:p>
      </dgm:t>
    </dgm:pt>
    <dgm:pt modelId="{FC349486-7776-1845-B47F-6A03EC561A04}">
      <dgm:prSet phldrT="[Text]" custT="1"/>
      <dgm:spPr/>
      <dgm:t>
        <a:bodyPr/>
        <a:lstStyle/>
        <a:p>
          <a:r>
            <a:rPr lang="en-US" sz="1600" dirty="0"/>
            <a:t>Reduced drive to breath</a:t>
          </a:r>
        </a:p>
      </dgm:t>
    </dgm:pt>
    <dgm:pt modelId="{B7BB20D9-066D-294F-8C1F-CD149C559B17}" type="parTrans" cxnId="{823DE1C0-4280-4742-8EB9-F64ACD5FEB5A}">
      <dgm:prSet/>
      <dgm:spPr/>
      <dgm:t>
        <a:bodyPr/>
        <a:lstStyle/>
        <a:p>
          <a:endParaRPr lang="en-US"/>
        </a:p>
      </dgm:t>
    </dgm:pt>
    <dgm:pt modelId="{CF52589A-F974-E147-BF40-5D512C2B3EA6}" type="sibTrans" cxnId="{823DE1C0-4280-4742-8EB9-F64ACD5FEB5A}">
      <dgm:prSet/>
      <dgm:spPr/>
      <dgm:t>
        <a:bodyPr/>
        <a:lstStyle/>
        <a:p>
          <a:endParaRPr lang="en-US"/>
        </a:p>
      </dgm:t>
    </dgm:pt>
    <dgm:pt modelId="{DBCE5A82-8C6F-4147-93C5-4F13013694D4}" type="pres">
      <dgm:prSet presAssocID="{E9604CDA-867D-1549-9705-A48E64F88FB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634046F-2184-A94F-8F05-AA632059B6BB}" type="pres">
      <dgm:prSet presAssocID="{147D6AF9-AEC2-B448-A8DF-A2521F40AC0A}" presName="horFlow" presStyleCnt="0"/>
      <dgm:spPr/>
    </dgm:pt>
    <dgm:pt modelId="{868B48ED-35D2-7A40-AC15-44DDA6E7C945}" type="pres">
      <dgm:prSet presAssocID="{147D6AF9-AEC2-B448-A8DF-A2521F40AC0A}" presName="bigChev" presStyleLbl="node1" presStyleIdx="0" presStyleCnt="1" custScaleX="82123" custScaleY="59668"/>
      <dgm:spPr/>
    </dgm:pt>
    <dgm:pt modelId="{5B9876A8-196F-0D49-9E26-0E90E3BC4460}" type="pres">
      <dgm:prSet presAssocID="{B7BB20D9-066D-294F-8C1F-CD149C559B17}" presName="parTrans" presStyleCnt="0"/>
      <dgm:spPr/>
    </dgm:pt>
    <dgm:pt modelId="{EEB7AB68-10F7-8D49-B564-1A017C56932A}" type="pres">
      <dgm:prSet presAssocID="{FC349486-7776-1845-B47F-6A03EC561A04}" presName="node" presStyleLbl="alignAccFollowNode1" presStyleIdx="0" presStyleCnt="3" custScaleX="136480">
        <dgm:presLayoutVars>
          <dgm:bulletEnabled val="1"/>
        </dgm:presLayoutVars>
      </dgm:prSet>
      <dgm:spPr/>
    </dgm:pt>
    <dgm:pt modelId="{46004E9D-8CDB-E442-90D0-F0BEC6FF27EA}" type="pres">
      <dgm:prSet presAssocID="{CF52589A-F974-E147-BF40-5D512C2B3EA6}" presName="sibTrans" presStyleCnt="0"/>
      <dgm:spPr/>
    </dgm:pt>
    <dgm:pt modelId="{54494655-1C50-E945-8877-EC79A9781CE5}" type="pres">
      <dgm:prSet presAssocID="{5DCF1EE4-8CEA-7D43-940A-25F13126D772}" presName="node" presStyleLbl="alignAccFollowNode1" presStyleIdx="1" presStyleCnt="3">
        <dgm:presLayoutVars>
          <dgm:bulletEnabled val="1"/>
        </dgm:presLayoutVars>
      </dgm:prSet>
      <dgm:spPr/>
    </dgm:pt>
    <dgm:pt modelId="{9C00A4D4-E319-384A-A496-78CA9FE9BD63}" type="pres">
      <dgm:prSet presAssocID="{AC721AE4-E321-0942-B3F4-83219BD627E2}" presName="sibTrans" presStyleCnt="0"/>
      <dgm:spPr/>
    </dgm:pt>
    <dgm:pt modelId="{8D578B3C-98EF-A44F-B454-B33CC245A3BB}" type="pres">
      <dgm:prSet presAssocID="{886363F3-EF75-0048-8D56-0B1E7C2CB3F1}" presName="node" presStyleLbl="alignAccFollowNode1" presStyleIdx="2" presStyleCnt="3" custScaleX="105280">
        <dgm:presLayoutVars>
          <dgm:bulletEnabled val="1"/>
        </dgm:presLayoutVars>
      </dgm:prSet>
      <dgm:spPr/>
    </dgm:pt>
  </dgm:ptLst>
  <dgm:cxnLst>
    <dgm:cxn modelId="{65AD0E10-6BBE-2149-8129-59B1BB1C2696}" type="presOf" srcId="{FC349486-7776-1845-B47F-6A03EC561A04}" destId="{EEB7AB68-10F7-8D49-B564-1A017C56932A}" srcOrd="0" destOrd="0" presId="urn:microsoft.com/office/officeart/2005/8/layout/lProcess3"/>
    <dgm:cxn modelId="{2AB7011C-C490-1B42-A954-373E0310ADAA}" type="presOf" srcId="{147D6AF9-AEC2-B448-A8DF-A2521F40AC0A}" destId="{868B48ED-35D2-7A40-AC15-44DDA6E7C945}" srcOrd="0" destOrd="0" presId="urn:microsoft.com/office/officeart/2005/8/layout/lProcess3"/>
    <dgm:cxn modelId="{60A91E1D-C076-0B42-B85B-8A7C7991ACA0}" srcId="{147D6AF9-AEC2-B448-A8DF-A2521F40AC0A}" destId="{886363F3-EF75-0048-8D56-0B1E7C2CB3F1}" srcOrd="2" destOrd="0" parTransId="{6E3F8CDF-984D-D848-B491-84214FFCFDC6}" sibTransId="{85FC91BF-F44F-8646-8BD2-0E11DC479DE1}"/>
    <dgm:cxn modelId="{1326951F-2943-0243-AB7F-38E17CF9FCC7}" type="presOf" srcId="{E9604CDA-867D-1549-9705-A48E64F88FBE}" destId="{DBCE5A82-8C6F-4147-93C5-4F13013694D4}" srcOrd="0" destOrd="0" presId="urn:microsoft.com/office/officeart/2005/8/layout/lProcess3"/>
    <dgm:cxn modelId="{751F9A68-FC2E-CC46-96DB-79E4FB8CB8A4}" srcId="{147D6AF9-AEC2-B448-A8DF-A2521F40AC0A}" destId="{5DCF1EE4-8CEA-7D43-940A-25F13126D772}" srcOrd="1" destOrd="0" parTransId="{F80B75D6-5A09-FB41-AE43-8539E025656A}" sibTransId="{AC721AE4-E321-0942-B3F4-83219BD627E2}"/>
    <dgm:cxn modelId="{70AB3D6D-9750-724C-9DD5-0D8B4090FDD7}" srcId="{E9604CDA-867D-1549-9705-A48E64F88FBE}" destId="{147D6AF9-AEC2-B448-A8DF-A2521F40AC0A}" srcOrd="0" destOrd="0" parTransId="{625EEC3F-1CFA-7A41-8805-5C324F5EA68D}" sibTransId="{89BB17D7-4C05-C244-8E6E-92AE57B819BE}"/>
    <dgm:cxn modelId="{5AE32698-82B9-F548-BC0E-E7465F6AE128}" type="presOf" srcId="{5DCF1EE4-8CEA-7D43-940A-25F13126D772}" destId="{54494655-1C50-E945-8877-EC79A9781CE5}" srcOrd="0" destOrd="0" presId="urn:microsoft.com/office/officeart/2005/8/layout/lProcess3"/>
    <dgm:cxn modelId="{823DE1C0-4280-4742-8EB9-F64ACD5FEB5A}" srcId="{147D6AF9-AEC2-B448-A8DF-A2521F40AC0A}" destId="{FC349486-7776-1845-B47F-6A03EC561A04}" srcOrd="0" destOrd="0" parTransId="{B7BB20D9-066D-294F-8C1F-CD149C559B17}" sibTransId="{CF52589A-F974-E147-BF40-5D512C2B3EA6}"/>
    <dgm:cxn modelId="{D73E33C6-280C-D740-85A5-0E9EB73FBD46}" type="presOf" srcId="{886363F3-EF75-0048-8D56-0B1E7C2CB3F1}" destId="{8D578B3C-98EF-A44F-B454-B33CC245A3BB}" srcOrd="0" destOrd="0" presId="urn:microsoft.com/office/officeart/2005/8/layout/lProcess3"/>
    <dgm:cxn modelId="{C9DB723E-A62E-7B42-9B82-E2C2998DA76C}" type="presParOf" srcId="{DBCE5A82-8C6F-4147-93C5-4F13013694D4}" destId="{E634046F-2184-A94F-8F05-AA632059B6BB}" srcOrd="0" destOrd="0" presId="urn:microsoft.com/office/officeart/2005/8/layout/lProcess3"/>
    <dgm:cxn modelId="{E8F0E61F-DC6B-C643-B166-3B4406D82D5F}" type="presParOf" srcId="{E634046F-2184-A94F-8F05-AA632059B6BB}" destId="{868B48ED-35D2-7A40-AC15-44DDA6E7C945}" srcOrd="0" destOrd="0" presId="urn:microsoft.com/office/officeart/2005/8/layout/lProcess3"/>
    <dgm:cxn modelId="{824A5099-5346-E845-95DF-5AF4A84193AA}" type="presParOf" srcId="{E634046F-2184-A94F-8F05-AA632059B6BB}" destId="{5B9876A8-196F-0D49-9E26-0E90E3BC4460}" srcOrd="1" destOrd="0" presId="urn:microsoft.com/office/officeart/2005/8/layout/lProcess3"/>
    <dgm:cxn modelId="{4150EF88-9F3A-3E4C-856E-93C67DF648EB}" type="presParOf" srcId="{E634046F-2184-A94F-8F05-AA632059B6BB}" destId="{EEB7AB68-10F7-8D49-B564-1A017C56932A}" srcOrd="2" destOrd="0" presId="urn:microsoft.com/office/officeart/2005/8/layout/lProcess3"/>
    <dgm:cxn modelId="{9B8E01FE-4BD7-0943-A7B5-A0F89AA3DC51}" type="presParOf" srcId="{E634046F-2184-A94F-8F05-AA632059B6BB}" destId="{46004E9D-8CDB-E442-90D0-F0BEC6FF27EA}" srcOrd="3" destOrd="0" presId="urn:microsoft.com/office/officeart/2005/8/layout/lProcess3"/>
    <dgm:cxn modelId="{EDBE7B6B-D834-FC49-87DA-1FDD4CB3B8AF}" type="presParOf" srcId="{E634046F-2184-A94F-8F05-AA632059B6BB}" destId="{54494655-1C50-E945-8877-EC79A9781CE5}" srcOrd="4" destOrd="0" presId="urn:microsoft.com/office/officeart/2005/8/layout/lProcess3"/>
    <dgm:cxn modelId="{54E4A094-E0A0-5A48-8860-022790F98D02}" type="presParOf" srcId="{E634046F-2184-A94F-8F05-AA632059B6BB}" destId="{9C00A4D4-E319-384A-A496-78CA9FE9BD63}" srcOrd="5" destOrd="0" presId="urn:microsoft.com/office/officeart/2005/8/layout/lProcess3"/>
    <dgm:cxn modelId="{206ECC1C-404E-4B4B-B102-F21EED9BE7D4}" type="presParOf" srcId="{E634046F-2184-A94F-8F05-AA632059B6BB}" destId="{8D578B3C-98EF-A44F-B454-B33CC245A3B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04CDA-867D-1549-9705-A48E64F88FB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D6AF9-AEC2-B448-A8DF-A2521F40AC0A}">
      <dgm:prSet phldrT="[Text]" custT="1"/>
      <dgm:spPr/>
      <dgm:t>
        <a:bodyPr/>
        <a:lstStyle/>
        <a:p>
          <a:r>
            <a:rPr lang="en-US" sz="2000" dirty="0"/>
            <a:t>Vascular</a:t>
          </a:r>
          <a:endParaRPr lang="en-US" sz="2400" dirty="0"/>
        </a:p>
      </dgm:t>
    </dgm:pt>
    <dgm:pt modelId="{625EEC3F-1CFA-7A41-8805-5C324F5EA68D}" type="parTrans" cxnId="{70AB3D6D-9750-724C-9DD5-0D8B4090FDD7}">
      <dgm:prSet/>
      <dgm:spPr/>
      <dgm:t>
        <a:bodyPr/>
        <a:lstStyle/>
        <a:p>
          <a:endParaRPr lang="en-US" sz="2000"/>
        </a:p>
      </dgm:t>
    </dgm:pt>
    <dgm:pt modelId="{89BB17D7-4C05-C244-8E6E-92AE57B819BE}" type="sibTrans" cxnId="{70AB3D6D-9750-724C-9DD5-0D8B4090FDD7}">
      <dgm:prSet/>
      <dgm:spPr/>
      <dgm:t>
        <a:bodyPr/>
        <a:lstStyle/>
        <a:p>
          <a:endParaRPr lang="en-US" sz="2000"/>
        </a:p>
      </dgm:t>
    </dgm:pt>
    <dgm:pt modelId="{5DCF1EE4-8CEA-7D43-940A-25F13126D772}">
      <dgm:prSet phldrT="[Text]" custT="1"/>
      <dgm:spPr/>
      <dgm:t>
        <a:bodyPr/>
        <a:lstStyle/>
        <a:p>
          <a:r>
            <a:rPr lang="en-US" sz="1600" dirty="0"/>
            <a:t>Cardiac complaints, stroke</a:t>
          </a:r>
        </a:p>
      </dgm:t>
    </dgm:pt>
    <dgm:pt modelId="{F80B75D6-5A09-FB41-AE43-8539E025656A}" type="parTrans" cxnId="{751F9A68-FC2E-CC46-96DB-79E4FB8CB8A4}">
      <dgm:prSet/>
      <dgm:spPr/>
      <dgm:t>
        <a:bodyPr/>
        <a:lstStyle/>
        <a:p>
          <a:endParaRPr lang="en-US" sz="2000"/>
        </a:p>
      </dgm:t>
    </dgm:pt>
    <dgm:pt modelId="{AC721AE4-E321-0942-B3F4-83219BD627E2}" type="sibTrans" cxnId="{751F9A68-FC2E-CC46-96DB-79E4FB8CB8A4}">
      <dgm:prSet/>
      <dgm:spPr/>
      <dgm:t>
        <a:bodyPr/>
        <a:lstStyle/>
        <a:p>
          <a:endParaRPr lang="en-US" sz="2000"/>
        </a:p>
      </dgm:t>
    </dgm:pt>
    <dgm:pt modelId="{886363F3-EF75-0048-8D56-0B1E7C2CB3F1}">
      <dgm:prSet phldrT="[Text]" custT="1"/>
      <dgm:spPr/>
      <dgm:t>
        <a:bodyPr/>
        <a:lstStyle/>
        <a:p>
          <a:r>
            <a:rPr lang="en-US" sz="1600" dirty="0"/>
            <a:t>Cardio/</a:t>
          </a:r>
          <a:r>
            <a:rPr lang="en-US" sz="1600" dirty="0" err="1"/>
            <a:t>cerebro</a:t>
          </a:r>
          <a:r>
            <a:rPr lang="en-US" sz="1600" dirty="0"/>
            <a:t>-vascular</a:t>
          </a:r>
        </a:p>
      </dgm:t>
    </dgm:pt>
    <dgm:pt modelId="{6E3F8CDF-984D-D848-B491-84214FFCFDC6}" type="parTrans" cxnId="{60A91E1D-C076-0B42-B85B-8A7C7991ACA0}">
      <dgm:prSet/>
      <dgm:spPr/>
      <dgm:t>
        <a:bodyPr/>
        <a:lstStyle/>
        <a:p>
          <a:endParaRPr lang="en-US" sz="2000"/>
        </a:p>
      </dgm:t>
    </dgm:pt>
    <dgm:pt modelId="{85FC91BF-F44F-8646-8BD2-0E11DC479DE1}" type="sibTrans" cxnId="{60A91E1D-C076-0B42-B85B-8A7C7991ACA0}">
      <dgm:prSet/>
      <dgm:spPr/>
      <dgm:t>
        <a:bodyPr/>
        <a:lstStyle/>
        <a:p>
          <a:endParaRPr lang="en-US" sz="2000"/>
        </a:p>
      </dgm:t>
    </dgm:pt>
    <dgm:pt modelId="{9D3D4704-F1B4-1A43-8468-9057C345E2AD}">
      <dgm:prSet phldrT="[Text]" custT="1"/>
      <dgm:spPr/>
      <dgm:t>
        <a:bodyPr/>
        <a:lstStyle/>
        <a:p>
          <a:r>
            <a:rPr lang="en-US" sz="2000" dirty="0"/>
            <a:t>Psychiatric</a:t>
          </a:r>
          <a:endParaRPr lang="en-US" sz="2400" dirty="0"/>
        </a:p>
      </dgm:t>
    </dgm:pt>
    <dgm:pt modelId="{89D0E095-0251-A842-A865-F0EAE819DD79}" type="parTrans" cxnId="{0B830096-E28B-CD48-ABD9-27BD1174613E}">
      <dgm:prSet/>
      <dgm:spPr/>
      <dgm:t>
        <a:bodyPr/>
        <a:lstStyle/>
        <a:p>
          <a:endParaRPr lang="en-US" sz="2000"/>
        </a:p>
      </dgm:t>
    </dgm:pt>
    <dgm:pt modelId="{B7F5C409-481F-9049-BFBC-88CEB399E2E9}" type="sibTrans" cxnId="{0B830096-E28B-CD48-ABD9-27BD1174613E}">
      <dgm:prSet/>
      <dgm:spPr/>
      <dgm:t>
        <a:bodyPr/>
        <a:lstStyle/>
        <a:p>
          <a:endParaRPr lang="en-US" sz="2000"/>
        </a:p>
      </dgm:t>
    </dgm:pt>
    <dgm:pt modelId="{B2765F58-9ACB-7042-8BE3-FAB2706ADB4A}">
      <dgm:prSet phldrT="[Text]" custT="1"/>
      <dgm:spPr/>
      <dgm:t>
        <a:bodyPr/>
        <a:lstStyle/>
        <a:p>
          <a:r>
            <a:rPr lang="en-US" sz="1600" dirty="0"/>
            <a:t>Agitated delirium, trauma</a:t>
          </a:r>
        </a:p>
      </dgm:t>
    </dgm:pt>
    <dgm:pt modelId="{B7FB961E-594F-DE4C-B2E6-635FD18F9606}" type="parTrans" cxnId="{81A29A5E-D3B1-0644-A2DB-7D99EFC4C937}">
      <dgm:prSet/>
      <dgm:spPr/>
      <dgm:t>
        <a:bodyPr/>
        <a:lstStyle/>
        <a:p>
          <a:endParaRPr lang="en-US" sz="2000"/>
        </a:p>
      </dgm:t>
    </dgm:pt>
    <dgm:pt modelId="{51B973C1-CCA3-BA4B-8984-399BF2F53650}" type="sibTrans" cxnId="{81A29A5E-D3B1-0644-A2DB-7D99EFC4C937}">
      <dgm:prSet/>
      <dgm:spPr/>
      <dgm:t>
        <a:bodyPr/>
        <a:lstStyle/>
        <a:p>
          <a:endParaRPr lang="en-US" sz="2000"/>
        </a:p>
      </dgm:t>
    </dgm:pt>
    <dgm:pt modelId="{A0AC8AE6-6706-CE42-8582-996EA9566A22}">
      <dgm:prSet phldrT="[Text]" custT="1"/>
      <dgm:spPr/>
      <dgm:t>
        <a:bodyPr/>
        <a:lstStyle/>
        <a:p>
          <a:r>
            <a:rPr lang="en-US" sz="1600" dirty="0"/>
            <a:t>Traumatic</a:t>
          </a:r>
        </a:p>
      </dgm:t>
    </dgm:pt>
    <dgm:pt modelId="{4A0BE035-F0DC-FB4E-B666-AB526213325F}" type="parTrans" cxnId="{7798AC50-44CE-4340-8FF6-CC8B7B3670E0}">
      <dgm:prSet/>
      <dgm:spPr/>
      <dgm:t>
        <a:bodyPr/>
        <a:lstStyle/>
        <a:p>
          <a:endParaRPr lang="en-US" sz="2000"/>
        </a:p>
      </dgm:t>
    </dgm:pt>
    <dgm:pt modelId="{3EEE8E17-5F87-4B42-A4FC-F3EBA46BB6BF}" type="sibTrans" cxnId="{7798AC50-44CE-4340-8FF6-CC8B7B3670E0}">
      <dgm:prSet/>
      <dgm:spPr/>
      <dgm:t>
        <a:bodyPr/>
        <a:lstStyle/>
        <a:p>
          <a:endParaRPr lang="en-US" sz="2000"/>
        </a:p>
      </dgm:t>
    </dgm:pt>
    <dgm:pt modelId="{FC349486-7776-1845-B47F-6A03EC561A04}">
      <dgm:prSet phldrT="[Text]" custT="1"/>
      <dgm:spPr/>
      <dgm:t>
        <a:bodyPr/>
        <a:lstStyle/>
        <a:p>
          <a:r>
            <a:rPr lang="en-US" sz="1600" dirty="0"/>
            <a:t>High blood pressure, arrythmia, coronary disease, ruptured vessels, heart failure ...</a:t>
          </a:r>
        </a:p>
      </dgm:t>
    </dgm:pt>
    <dgm:pt modelId="{B7BB20D9-066D-294F-8C1F-CD149C559B17}" type="parTrans" cxnId="{823DE1C0-4280-4742-8EB9-F64ACD5FEB5A}">
      <dgm:prSet/>
      <dgm:spPr/>
      <dgm:t>
        <a:bodyPr/>
        <a:lstStyle/>
        <a:p>
          <a:endParaRPr lang="en-US"/>
        </a:p>
      </dgm:t>
    </dgm:pt>
    <dgm:pt modelId="{CF52589A-F974-E147-BF40-5D512C2B3EA6}" type="sibTrans" cxnId="{823DE1C0-4280-4742-8EB9-F64ACD5FEB5A}">
      <dgm:prSet/>
      <dgm:spPr/>
      <dgm:t>
        <a:bodyPr/>
        <a:lstStyle/>
        <a:p>
          <a:endParaRPr lang="en-US"/>
        </a:p>
      </dgm:t>
    </dgm:pt>
    <dgm:pt modelId="{7A8F292E-7DEC-6341-87E3-DC2DCB8E7CE4}">
      <dgm:prSet phldrT="[Text]" custT="1"/>
      <dgm:spPr/>
      <dgm:t>
        <a:bodyPr/>
        <a:lstStyle/>
        <a:p>
          <a:r>
            <a:rPr lang="en-US" sz="1600" dirty="0"/>
            <a:t>Cognitive decline, psychosis</a:t>
          </a:r>
        </a:p>
      </dgm:t>
    </dgm:pt>
    <dgm:pt modelId="{47439A96-5A20-CF4D-8722-DE4AF63D075C}" type="parTrans" cxnId="{195AA9CB-47BD-3D4A-AED1-E16EB52FD34B}">
      <dgm:prSet/>
      <dgm:spPr/>
      <dgm:t>
        <a:bodyPr/>
        <a:lstStyle/>
        <a:p>
          <a:endParaRPr lang="en-US"/>
        </a:p>
      </dgm:t>
    </dgm:pt>
    <dgm:pt modelId="{77310554-122A-B34E-8DB5-EB977F3A2434}" type="sibTrans" cxnId="{195AA9CB-47BD-3D4A-AED1-E16EB52FD34B}">
      <dgm:prSet/>
      <dgm:spPr/>
      <dgm:t>
        <a:bodyPr/>
        <a:lstStyle/>
        <a:p>
          <a:endParaRPr lang="en-US"/>
        </a:p>
      </dgm:t>
    </dgm:pt>
    <dgm:pt modelId="{DBCE5A82-8C6F-4147-93C5-4F13013694D4}" type="pres">
      <dgm:prSet presAssocID="{E9604CDA-867D-1549-9705-A48E64F88FB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634046F-2184-A94F-8F05-AA632059B6BB}" type="pres">
      <dgm:prSet presAssocID="{147D6AF9-AEC2-B448-A8DF-A2521F40AC0A}" presName="horFlow" presStyleCnt="0"/>
      <dgm:spPr/>
    </dgm:pt>
    <dgm:pt modelId="{868B48ED-35D2-7A40-AC15-44DDA6E7C945}" type="pres">
      <dgm:prSet presAssocID="{147D6AF9-AEC2-B448-A8DF-A2521F40AC0A}" presName="bigChev" presStyleLbl="node1" presStyleIdx="0" presStyleCnt="2" custScaleX="82123" custScaleY="59668"/>
      <dgm:spPr/>
    </dgm:pt>
    <dgm:pt modelId="{5B9876A8-196F-0D49-9E26-0E90E3BC4460}" type="pres">
      <dgm:prSet presAssocID="{B7BB20D9-066D-294F-8C1F-CD149C559B17}" presName="parTrans" presStyleCnt="0"/>
      <dgm:spPr/>
    </dgm:pt>
    <dgm:pt modelId="{EEB7AB68-10F7-8D49-B564-1A017C56932A}" type="pres">
      <dgm:prSet presAssocID="{FC349486-7776-1845-B47F-6A03EC561A04}" presName="node" presStyleLbl="alignAccFollowNode1" presStyleIdx="0" presStyleCnt="6" custScaleX="136480">
        <dgm:presLayoutVars>
          <dgm:bulletEnabled val="1"/>
        </dgm:presLayoutVars>
      </dgm:prSet>
      <dgm:spPr/>
    </dgm:pt>
    <dgm:pt modelId="{46004E9D-8CDB-E442-90D0-F0BEC6FF27EA}" type="pres">
      <dgm:prSet presAssocID="{CF52589A-F974-E147-BF40-5D512C2B3EA6}" presName="sibTrans" presStyleCnt="0"/>
      <dgm:spPr/>
    </dgm:pt>
    <dgm:pt modelId="{54494655-1C50-E945-8877-EC79A9781CE5}" type="pres">
      <dgm:prSet presAssocID="{5DCF1EE4-8CEA-7D43-940A-25F13126D772}" presName="node" presStyleLbl="alignAccFollowNode1" presStyleIdx="1" presStyleCnt="6">
        <dgm:presLayoutVars>
          <dgm:bulletEnabled val="1"/>
        </dgm:presLayoutVars>
      </dgm:prSet>
      <dgm:spPr/>
    </dgm:pt>
    <dgm:pt modelId="{9C00A4D4-E319-384A-A496-78CA9FE9BD63}" type="pres">
      <dgm:prSet presAssocID="{AC721AE4-E321-0942-B3F4-83219BD627E2}" presName="sibTrans" presStyleCnt="0"/>
      <dgm:spPr/>
    </dgm:pt>
    <dgm:pt modelId="{8D578B3C-98EF-A44F-B454-B33CC245A3BB}" type="pres">
      <dgm:prSet presAssocID="{886363F3-EF75-0048-8D56-0B1E7C2CB3F1}" presName="node" presStyleLbl="alignAccFollowNode1" presStyleIdx="2" presStyleCnt="6" custScaleX="105280">
        <dgm:presLayoutVars>
          <dgm:bulletEnabled val="1"/>
        </dgm:presLayoutVars>
      </dgm:prSet>
      <dgm:spPr/>
    </dgm:pt>
    <dgm:pt modelId="{489E28FF-A011-044C-9EAD-B9B978BC18D7}" type="pres">
      <dgm:prSet presAssocID="{147D6AF9-AEC2-B448-A8DF-A2521F40AC0A}" presName="vSp" presStyleCnt="0"/>
      <dgm:spPr/>
    </dgm:pt>
    <dgm:pt modelId="{7134703C-3834-154E-98C7-2DB4EFB31669}" type="pres">
      <dgm:prSet presAssocID="{9D3D4704-F1B4-1A43-8468-9057C345E2AD}" presName="horFlow" presStyleCnt="0"/>
      <dgm:spPr/>
    </dgm:pt>
    <dgm:pt modelId="{80C9BBC1-2DB0-F946-97F0-3B9A1BE7B402}" type="pres">
      <dgm:prSet presAssocID="{9D3D4704-F1B4-1A43-8468-9057C345E2AD}" presName="bigChev" presStyleLbl="node1" presStyleIdx="1" presStyleCnt="2" custScaleX="82123" custScaleY="60175"/>
      <dgm:spPr/>
    </dgm:pt>
    <dgm:pt modelId="{99CF59ED-439F-B44D-9821-DCC4241C2984}" type="pres">
      <dgm:prSet presAssocID="{47439A96-5A20-CF4D-8722-DE4AF63D075C}" presName="parTrans" presStyleCnt="0"/>
      <dgm:spPr/>
    </dgm:pt>
    <dgm:pt modelId="{17F74ECF-7D27-DF47-A0FE-CE6456C7AA20}" type="pres">
      <dgm:prSet presAssocID="{7A8F292E-7DEC-6341-87E3-DC2DCB8E7CE4}" presName="node" presStyleLbl="alignAccFollowNode1" presStyleIdx="3" presStyleCnt="6" custScaleX="133194">
        <dgm:presLayoutVars>
          <dgm:bulletEnabled val="1"/>
        </dgm:presLayoutVars>
      </dgm:prSet>
      <dgm:spPr/>
    </dgm:pt>
    <dgm:pt modelId="{E599101B-746B-EC42-86C3-D407CC0B8E63}" type="pres">
      <dgm:prSet presAssocID="{77310554-122A-B34E-8DB5-EB977F3A2434}" presName="sibTrans" presStyleCnt="0"/>
      <dgm:spPr/>
    </dgm:pt>
    <dgm:pt modelId="{4A7A5907-560C-1240-9972-F6E5CB98A9A5}" type="pres">
      <dgm:prSet presAssocID="{B2765F58-9ACB-7042-8BE3-FAB2706ADB4A}" presName="node" presStyleLbl="alignAccFollowNode1" presStyleIdx="4" presStyleCnt="6">
        <dgm:presLayoutVars>
          <dgm:bulletEnabled val="1"/>
        </dgm:presLayoutVars>
      </dgm:prSet>
      <dgm:spPr/>
    </dgm:pt>
    <dgm:pt modelId="{36327B05-A601-9649-9DD8-342E1368332C}" type="pres">
      <dgm:prSet presAssocID="{51B973C1-CCA3-BA4B-8984-399BF2F53650}" presName="sibTrans" presStyleCnt="0"/>
      <dgm:spPr/>
    </dgm:pt>
    <dgm:pt modelId="{485D5462-20EC-5245-A976-9EB23B08B998}" type="pres">
      <dgm:prSet presAssocID="{A0AC8AE6-6706-CE42-8582-996EA9566A22}" presName="node" presStyleLbl="alignAccFollowNode1" presStyleIdx="5" presStyleCnt="6" custScaleX="105280">
        <dgm:presLayoutVars>
          <dgm:bulletEnabled val="1"/>
        </dgm:presLayoutVars>
      </dgm:prSet>
      <dgm:spPr/>
    </dgm:pt>
  </dgm:ptLst>
  <dgm:cxnLst>
    <dgm:cxn modelId="{65AD0E10-6BBE-2149-8129-59B1BB1C2696}" type="presOf" srcId="{FC349486-7776-1845-B47F-6A03EC561A04}" destId="{EEB7AB68-10F7-8D49-B564-1A017C56932A}" srcOrd="0" destOrd="0" presId="urn:microsoft.com/office/officeart/2005/8/layout/lProcess3"/>
    <dgm:cxn modelId="{2AB7011C-C490-1B42-A954-373E0310ADAA}" type="presOf" srcId="{147D6AF9-AEC2-B448-A8DF-A2521F40AC0A}" destId="{868B48ED-35D2-7A40-AC15-44DDA6E7C945}" srcOrd="0" destOrd="0" presId="urn:microsoft.com/office/officeart/2005/8/layout/lProcess3"/>
    <dgm:cxn modelId="{60A91E1D-C076-0B42-B85B-8A7C7991ACA0}" srcId="{147D6AF9-AEC2-B448-A8DF-A2521F40AC0A}" destId="{886363F3-EF75-0048-8D56-0B1E7C2CB3F1}" srcOrd="2" destOrd="0" parTransId="{6E3F8CDF-984D-D848-B491-84214FFCFDC6}" sibTransId="{85FC91BF-F44F-8646-8BD2-0E11DC479DE1}"/>
    <dgm:cxn modelId="{1326951F-2943-0243-AB7F-38E17CF9FCC7}" type="presOf" srcId="{E9604CDA-867D-1549-9705-A48E64F88FBE}" destId="{DBCE5A82-8C6F-4147-93C5-4F13013694D4}" srcOrd="0" destOrd="0" presId="urn:microsoft.com/office/officeart/2005/8/layout/lProcess3"/>
    <dgm:cxn modelId="{7798AC50-44CE-4340-8FF6-CC8B7B3670E0}" srcId="{9D3D4704-F1B4-1A43-8468-9057C345E2AD}" destId="{A0AC8AE6-6706-CE42-8582-996EA9566A22}" srcOrd="2" destOrd="0" parTransId="{4A0BE035-F0DC-FB4E-B666-AB526213325F}" sibTransId="{3EEE8E17-5F87-4B42-A4FC-F3EBA46BB6BF}"/>
    <dgm:cxn modelId="{1E8E505B-B398-7B46-9D93-F7668ED76023}" type="presOf" srcId="{7A8F292E-7DEC-6341-87E3-DC2DCB8E7CE4}" destId="{17F74ECF-7D27-DF47-A0FE-CE6456C7AA20}" srcOrd="0" destOrd="0" presId="urn:microsoft.com/office/officeart/2005/8/layout/lProcess3"/>
    <dgm:cxn modelId="{81A29A5E-D3B1-0644-A2DB-7D99EFC4C937}" srcId="{9D3D4704-F1B4-1A43-8468-9057C345E2AD}" destId="{B2765F58-9ACB-7042-8BE3-FAB2706ADB4A}" srcOrd="1" destOrd="0" parTransId="{B7FB961E-594F-DE4C-B2E6-635FD18F9606}" sibTransId="{51B973C1-CCA3-BA4B-8984-399BF2F53650}"/>
    <dgm:cxn modelId="{751F9A68-FC2E-CC46-96DB-79E4FB8CB8A4}" srcId="{147D6AF9-AEC2-B448-A8DF-A2521F40AC0A}" destId="{5DCF1EE4-8CEA-7D43-940A-25F13126D772}" srcOrd="1" destOrd="0" parTransId="{F80B75D6-5A09-FB41-AE43-8539E025656A}" sibTransId="{AC721AE4-E321-0942-B3F4-83219BD627E2}"/>
    <dgm:cxn modelId="{70AB3D6D-9750-724C-9DD5-0D8B4090FDD7}" srcId="{E9604CDA-867D-1549-9705-A48E64F88FBE}" destId="{147D6AF9-AEC2-B448-A8DF-A2521F40AC0A}" srcOrd="0" destOrd="0" parTransId="{625EEC3F-1CFA-7A41-8805-5C324F5EA68D}" sibTransId="{89BB17D7-4C05-C244-8E6E-92AE57B819BE}"/>
    <dgm:cxn modelId="{0B830096-E28B-CD48-ABD9-27BD1174613E}" srcId="{E9604CDA-867D-1549-9705-A48E64F88FBE}" destId="{9D3D4704-F1B4-1A43-8468-9057C345E2AD}" srcOrd="1" destOrd="0" parTransId="{89D0E095-0251-A842-A865-F0EAE819DD79}" sibTransId="{B7F5C409-481F-9049-BFBC-88CEB399E2E9}"/>
    <dgm:cxn modelId="{5AE32698-82B9-F548-BC0E-E7465F6AE128}" type="presOf" srcId="{5DCF1EE4-8CEA-7D43-940A-25F13126D772}" destId="{54494655-1C50-E945-8877-EC79A9781CE5}" srcOrd="0" destOrd="0" presId="urn:microsoft.com/office/officeart/2005/8/layout/lProcess3"/>
    <dgm:cxn modelId="{71687CB2-0027-4D4D-98E5-5A261902E451}" type="presOf" srcId="{9D3D4704-F1B4-1A43-8468-9057C345E2AD}" destId="{80C9BBC1-2DB0-F946-97F0-3B9A1BE7B402}" srcOrd="0" destOrd="0" presId="urn:microsoft.com/office/officeart/2005/8/layout/lProcess3"/>
    <dgm:cxn modelId="{AB85ACB9-9F45-4747-855A-35F9A6A2932E}" type="presOf" srcId="{A0AC8AE6-6706-CE42-8582-996EA9566A22}" destId="{485D5462-20EC-5245-A976-9EB23B08B998}" srcOrd="0" destOrd="0" presId="urn:microsoft.com/office/officeart/2005/8/layout/lProcess3"/>
    <dgm:cxn modelId="{823DE1C0-4280-4742-8EB9-F64ACD5FEB5A}" srcId="{147D6AF9-AEC2-B448-A8DF-A2521F40AC0A}" destId="{FC349486-7776-1845-B47F-6A03EC561A04}" srcOrd="0" destOrd="0" parTransId="{B7BB20D9-066D-294F-8C1F-CD149C559B17}" sibTransId="{CF52589A-F974-E147-BF40-5D512C2B3EA6}"/>
    <dgm:cxn modelId="{D73E33C6-280C-D740-85A5-0E9EB73FBD46}" type="presOf" srcId="{886363F3-EF75-0048-8D56-0B1E7C2CB3F1}" destId="{8D578B3C-98EF-A44F-B454-B33CC245A3BB}" srcOrd="0" destOrd="0" presId="urn:microsoft.com/office/officeart/2005/8/layout/lProcess3"/>
    <dgm:cxn modelId="{76FD42C7-44E0-384E-B021-708CBE1D4C46}" type="presOf" srcId="{B2765F58-9ACB-7042-8BE3-FAB2706ADB4A}" destId="{4A7A5907-560C-1240-9972-F6E5CB98A9A5}" srcOrd="0" destOrd="0" presId="urn:microsoft.com/office/officeart/2005/8/layout/lProcess3"/>
    <dgm:cxn modelId="{195AA9CB-47BD-3D4A-AED1-E16EB52FD34B}" srcId="{9D3D4704-F1B4-1A43-8468-9057C345E2AD}" destId="{7A8F292E-7DEC-6341-87E3-DC2DCB8E7CE4}" srcOrd="0" destOrd="0" parTransId="{47439A96-5A20-CF4D-8722-DE4AF63D075C}" sibTransId="{77310554-122A-B34E-8DB5-EB977F3A2434}"/>
    <dgm:cxn modelId="{C9DB723E-A62E-7B42-9B82-E2C2998DA76C}" type="presParOf" srcId="{DBCE5A82-8C6F-4147-93C5-4F13013694D4}" destId="{E634046F-2184-A94F-8F05-AA632059B6BB}" srcOrd="0" destOrd="0" presId="urn:microsoft.com/office/officeart/2005/8/layout/lProcess3"/>
    <dgm:cxn modelId="{E8F0E61F-DC6B-C643-B166-3B4406D82D5F}" type="presParOf" srcId="{E634046F-2184-A94F-8F05-AA632059B6BB}" destId="{868B48ED-35D2-7A40-AC15-44DDA6E7C945}" srcOrd="0" destOrd="0" presId="urn:microsoft.com/office/officeart/2005/8/layout/lProcess3"/>
    <dgm:cxn modelId="{824A5099-5346-E845-95DF-5AF4A84193AA}" type="presParOf" srcId="{E634046F-2184-A94F-8F05-AA632059B6BB}" destId="{5B9876A8-196F-0D49-9E26-0E90E3BC4460}" srcOrd="1" destOrd="0" presId="urn:microsoft.com/office/officeart/2005/8/layout/lProcess3"/>
    <dgm:cxn modelId="{4150EF88-9F3A-3E4C-856E-93C67DF648EB}" type="presParOf" srcId="{E634046F-2184-A94F-8F05-AA632059B6BB}" destId="{EEB7AB68-10F7-8D49-B564-1A017C56932A}" srcOrd="2" destOrd="0" presId="urn:microsoft.com/office/officeart/2005/8/layout/lProcess3"/>
    <dgm:cxn modelId="{9B8E01FE-4BD7-0943-A7B5-A0F89AA3DC51}" type="presParOf" srcId="{E634046F-2184-A94F-8F05-AA632059B6BB}" destId="{46004E9D-8CDB-E442-90D0-F0BEC6FF27EA}" srcOrd="3" destOrd="0" presId="urn:microsoft.com/office/officeart/2005/8/layout/lProcess3"/>
    <dgm:cxn modelId="{EDBE7B6B-D834-FC49-87DA-1FDD4CB3B8AF}" type="presParOf" srcId="{E634046F-2184-A94F-8F05-AA632059B6BB}" destId="{54494655-1C50-E945-8877-EC79A9781CE5}" srcOrd="4" destOrd="0" presId="urn:microsoft.com/office/officeart/2005/8/layout/lProcess3"/>
    <dgm:cxn modelId="{54E4A094-E0A0-5A48-8860-022790F98D02}" type="presParOf" srcId="{E634046F-2184-A94F-8F05-AA632059B6BB}" destId="{9C00A4D4-E319-384A-A496-78CA9FE9BD63}" srcOrd="5" destOrd="0" presId="urn:microsoft.com/office/officeart/2005/8/layout/lProcess3"/>
    <dgm:cxn modelId="{206ECC1C-404E-4B4B-B102-F21EED9BE7D4}" type="presParOf" srcId="{E634046F-2184-A94F-8F05-AA632059B6BB}" destId="{8D578B3C-98EF-A44F-B454-B33CC245A3BB}" srcOrd="6" destOrd="0" presId="urn:microsoft.com/office/officeart/2005/8/layout/lProcess3"/>
    <dgm:cxn modelId="{E3E8585E-C51B-184D-B3A1-0D6915B221DF}" type="presParOf" srcId="{DBCE5A82-8C6F-4147-93C5-4F13013694D4}" destId="{489E28FF-A011-044C-9EAD-B9B978BC18D7}" srcOrd="1" destOrd="0" presId="urn:microsoft.com/office/officeart/2005/8/layout/lProcess3"/>
    <dgm:cxn modelId="{603B935B-9184-8648-A776-E4767B9E84CC}" type="presParOf" srcId="{DBCE5A82-8C6F-4147-93C5-4F13013694D4}" destId="{7134703C-3834-154E-98C7-2DB4EFB31669}" srcOrd="2" destOrd="0" presId="urn:microsoft.com/office/officeart/2005/8/layout/lProcess3"/>
    <dgm:cxn modelId="{1E0A5CE8-43C1-4442-8FB0-D213035DA492}" type="presParOf" srcId="{7134703C-3834-154E-98C7-2DB4EFB31669}" destId="{80C9BBC1-2DB0-F946-97F0-3B9A1BE7B402}" srcOrd="0" destOrd="0" presId="urn:microsoft.com/office/officeart/2005/8/layout/lProcess3"/>
    <dgm:cxn modelId="{062CB6B6-7849-9943-A8C2-79A4F461AF26}" type="presParOf" srcId="{7134703C-3834-154E-98C7-2DB4EFB31669}" destId="{99CF59ED-439F-B44D-9821-DCC4241C2984}" srcOrd="1" destOrd="0" presId="urn:microsoft.com/office/officeart/2005/8/layout/lProcess3"/>
    <dgm:cxn modelId="{85D2FA08-770F-B744-80A3-AAF1BB53048B}" type="presParOf" srcId="{7134703C-3834-154E-98C7-2DB4EFB31669}" destId="{17F74ECF-7D27-DF47-A0FE-CE6456C7AA20}" srcOrd="2" destOrd="0" presId="urn:microsoft.com/office/officeart/2005/8/layout/lProcess3"/>
    <dgm:cxn modelId="{7EF9826A-041B-954C-BB67-1374E652EA22}" type="presParOf" srcId="{7134703C-3834-154E-98C7-2DB4EFB31669}" destId="{E599101B-746B-EC42-86C3-D407CC0B8E63}" srcOrd="3" destOrd="0" presId="urn:microsoft.com/office/officeart/2005/8/layout/lProcess3"/>
    <dgm:cxn modelId="{C179FDF1-B2BA-D345-8F0D-7A4F7DB23179}" type="presParOf" srcId="{7134703C-3834-154E-98C7-2DB4EFB31669}" destId="{4A7A5907-560C-1240-9972-F6E5CB98A9A5}" srcOrd="4" destOrd="0" presId="urn:microsoft.com/office/officeart/2005/8/layout/lProcess3"/>
    <dgm:cxn modelId="{5B29A5F3-F410-B748-92F9-AD2BB42BCD9C}" type="presParOf" srcId="{7134703C-3834-154E-98C7-2DB4EFB31669}" destId="{36327B05-A601-9649-9DD8-342E1368332C}" srcOrd="5" destOrd="0" presId="urn:microsoft.com/office/officeart/2005/8/layout/lProcess3"/>
    <dgm:cxn modelId="{FE5C018A-17EA-424A-9503-1CC793D42EA2}" type="presParOf" srcId="{7134703C-3834-154E-98C7-2DB4EFB31669}" destId="{485D5462-20EC-5245-A976-9EB23B08B99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524AC-21B8-9D42-81F6-CF6735E72EC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1A7A-2341-114E-9C90-704E856BDA40}">
      <dgm:prSet phldrT="[Text]" custT="1"/>
      <dgm:spPr/>
      <dgm:t>
        <a:bodyPr/>
        <a:lstStyle/>
        <a:p>
          <a:r>
            <a:rPr lang="en-US" sz="2400" dirty="0"/>
            <a:t>General approach</a:t>
          </a:r>
        </a:p>
      </dgm:t>
    </dgm:pt>
    <dgm:pt modelId="{BF77BBC0-0CB0-C244-A3B6-AE36AABDB7BB}" type="parTrans" cxnId="{09A65072-94E3-E740-8F7B-15FE589FE3CA}">
      <dgm:prSet/>
      <dgm:spPr/>
      <dgm:t>
        <a:bodyPr/>
        <a:lstStyle/>
        <a:p>
          <a:endParaRPr lang="en-US" sz="8000"/>
        </a:p>
      </dgm:t>
    </dgm:pt>
    <dgm:pt modelId="{D9F4B70E-9486-264A-BBF9-C1FDD210E729}" type="sibTrans" cxnId="{09A65072-94E3-E740-8F7B-15FE589FE3CA}">
      <dgm:prSet/>
      <dgm:spPr/>
      <dgm:t>
        <a:bodyPr/>
        <a:lstStyle/>
        <a:p>
          <a:endParaRPr lang="en-US" sz="8000"/>
        </a:p>
      </dgm:t>
    </dgm:pt>
    <dgm:pt modelId="{0F1EF7A4-25C3-5948-9983-4ADDDD79B370}">
      <dgm:prSet phldrT="[Text]" custT="1"/>
      <dgm:spPr/>
      <dgm:t>
        <a:bodyPr/>
        <a:lstStyle/>
        <a:p>
          <a:r>
            <a:rPr lang="en-US" sz="2400" dirty="0"/>
            <a:t>Reducing use</a:t>
          </a:r>
        </a:p>
      </dgm:t>
    </dgm:pt>
    <dgm:pt modelId="{CC31063F-E92E-3646-AEB2-37421FF1C38B}" type="parTrans" cxnId="{BA34A892-4C3C-4140-A5D4-EF19C08C1247}">
      <dgm:prSet/>
      <dgm:spPr/>
      <dgm:t>
        <a:bodyPr/>
        <a:lstStyle/>
        <a:p>
          <a:endParaRPr lang="en-US" sz="8000"/>
        </a:p>
      </dgm:t>
    </dgm:pt>
    <dgm:pt modelId="{39A9D515-CDA3-E44D-97CC-6137713703EA}" type="sibTrans" cxnId="{BA34A892-4C3C-4140-A5D4-EF19C08C1247}">
      <dgm:prSet/>
      <dgm:spPr/>
      <dgm:t>
        <a:bodyPr/>
        <a:lstStyle/>
        <a:p>
          <a:endParaRPr lang="en-US" sz="8000"/>
        </a:p>
      </dgm:t>
    </dgm:pt>
    <dgm:pt modelId="{B07528EB-2F7C-7E43-B8B0-741C358F115A}">
      <dgm:prSet phldrT="[Text]" custT="1"/>
      <dgm:spPr/>
      <dgm:t>
        <a:bodyPr/>
        <a:lstStyle/>
        <a:p>
          <a:r>
            <a:rPr lang="en-US" sz="2400" dirty="0"/>
            <a:t>Addressing toxicities</a:t>
          </a:r>
        </a:p>
      </dgm:t>
    </dgm:pt>
    <dgm:pt modelId="{ADC93482-A3C0-DD49-ADDA-2201786825CE}" type="parTrans" cxnId="{DA0835E7-78C4-9340-A374-58510CC4E6B4}">
      <dgm:prSet/>
      <dgm:spPr/>
      <dgm:t>
        <a:bodyPr/>
        <a:lstStyle/>
        <a:p>
          <a:endParaRPr lang="en-US" sz="8000"/>
        </a:p>
      </dgm:t>
    </dgm:pt>
    <dgm:pt modelId="{C1883A88-0746-0843-B664-2DC1665D1C78}" type="sibTrans" cxnId="{DA0835E7-78C4-9340-A374-58510CC4E6B4}">
      <dgm:prSet/>
      <dgm:spPr/>
      <dgm:t>
        <a:bodyPr/>
        <a:lstStyle/>
        <a:p>
          <a:endParaRPr lang="en-US" sz="8000"/>
        </a:p>
      </dgm:t>
    </dgm:pt>
    <dgm:pt modelId="{83095835-78E7-8741-BD52-56BEA949CB2E}">
      <dgm:prSet phldrT="[Text]" custT="1"/>
      <dgm:spPr/>
      <dgm:t>
        <a:bodyPr/>
        <a:lstStyle/>
        <a:p>
          <a:r>
            <a:rPr lang="en-US" sz="2400" dirty="0"/>
            <a:t>General Preventive Strategies</a:t>
          </a:r>
        </a:p>
      </dgm:t>
    </dgm:pt>
    <dgm:pt modelId="{6CF2E668-9A28-AA4D-86B6-305C81CD1B74}" type="parTrans" cxnId="{8D87811A-64EB-4848-AB43-F4894862B63C}">
      <dgm:prSet/>
      <dgm:spPr/>
      <dgm:t>
        <a:bodyPr/>
        <a:lstStyle/>
        <a:p>
          <a:endParaRPr lang="en-US" sz="8000"/>
        </a:p>
      </dgm:t>
    </dgm:pt>
    <dgm:pt modelId="{59FAB0D5-F8E1-C744-BD3E-D041B183EB94}" type="sibTrans" cxnId="{8D87811A-64EB-4848-AB43-F4894862B63C}">
      <dgm:prSet/>
      <dgm:spPr/>
      <dgm:t>
        <a:bodyPr/>
        <a:lstStyle/>
        <a:p>
          <a:endParaRPr lang="en-US" sz="8000"/>
        </a:p>
      </dgm:t>
    </dgm:pt>
    <dgm:pt modelId="{D5F4F344-A8D1-BC40-8518-4D1F901B2709}" type="pres">
      <dgm:prSet presAssocID="{EAA524AC-21B8-9D42-81F6-CF6735E72EC6}" presName="cycle" presStyleCnt="0">
        <dgm:presLayoutVars>
          <dgm:dir/>
          <dgm:resizeHandles val="exact"/>
        </dgm:presLayoutVars>
      </dgm:prSet>
      <dgm:spPr/>
    </dgm:pt>
    <dgm:pt modelId="{6C00A09A-B8A7-C44B-869A-DD29F9AA0106}" type="pres">
      <dgm:prSet presAssocID="{421A1A7A-2341-114E-9C90-704E856BDA40}" presName="node" presStyleLbl="node1" presStyleIdx="0" presStyleCnt="4" custScaleY="87193">
        <dgm:presLayoutVars>
          <dgm:bulletEnabled val="1"/>
        </dgm:presLayoutVars>
      </dgm:prSet>
      <dgm:spPr/>
    </dgm:pt>
    <dgm:pt modelId="{A1C0E17F-3F9A-A447-8105-5EC795D78FA2}" type="pres">
      <dgm:prSet presAssocID="{421A1A7A-2341-114E-9C90-704E856BDA40}" presName="spNode" presStyleCnt="0"/>
      <dgm:spPr/>
    </dgm:pt>
    <dgm:pt modelId="{A7F0BE4F-DE87-AB4D-90D3-9F37E212B9DE}" type="pres">
      <dgm:prSet presAssocID="{D9F4B70E-9486-264A-BBF9-C1FDD210E729}" presName="sibTrans" presStyleLbl="sibTrans1D1" presStyleIdx="0" presStyleCnt="4"/>
      <dgm:spPr/>
    </dgm:pt>
    <dgm:pt modelId="{19AB67C0-8F13-DB41-B4F5-1C8BD4F47385}" type="pres">
      <dgm:prSet presAssocID="{0F1EF7A4-25C3-5948-9983-4ADDDD79B370}" presName="node" presStyleLbl="node1" presStyleIdx="1" presStyleCnt="4" custScaleY="84275">
        <dgm:presLayoutVars>
          <dgm:bulletEnabled val="1"/>
        </dgm:presLayoutVars>
      </dgm:prSet>
      <dgm:spPr/>
    </dgm:pt>
    <dgm:pt modelId="{803FEFCF-EE07-A54B-B489-D7F54C4F04C3}" type="pres">
      <dgm:prSet presAssocID="{0F1EF7A4-25C3-5948-9983-4ADDDD79B370}" presName="spNode" presStyleCnt="0"/>
      <dgm:spPr/>
    </dgm:pt>
    <dgm:pt modelId="{0C4D1F77-0158-5E4F-8CE1-6533CD2C1847}" type="pres">
      <dgm:prSet presAssocID="{39A9D515-CDA3-E44D-97CC-6137713703EA}" presName="sibTrans" presStyleLbl="sibTrans1D1" presStyleIdx="1" presStyleCnt="4"/>
      <dgm:spPr/>
    </dgm:pt>
    <dgm:pt modelId="{6071050C-6404-F14E-93D8-8404849CB315}" type="pres">
      <dgm:prSet presAssocID="{B07528EB-2F7C-7E43-B8B0-741C358F115A}" presName="node" presStyleLbl="node1" presStyleIdx="2" presStyleCnt="4" custScaleY="88259">
        <dgm:presLayoutVars>
          <dgm:bulletEnabled val="1"/>
        </dgm:presLayoutVars>
      </dgm:prSet>
      <dgm:spPr/>
    </dgm:pt>
    <dgm:pt modelId="{8999C9C4-3322-D441-8E08-D9557A79CED1}" type="pres">
      <dgm:prSet presAssocID="{B07528EB-2F7C-7E43-B8B0-741C358F115A}" presName="spNode" presStyleCnt="0"/>
      <dgm:spPr/>
    </dgm:pt>
    <dgm:pt modelId="{7F9594E4-A318-2241-9285-E4D8B34A40F8}" type="pres">
      <dgm:prSet presAssocID="{C1883A88-0746-0843-B664-2DC1665D1C78}" presName="sibTrans" presStyleLbl="sibTrans1D1" presStyleIdx="2" presStyleCnt="4"/>
      <dgm:spPr/>
    </dgm:pt>
    <dgm:pt modelId="{33709BF6-0447-CE4B-AC2E-F7D90646DB7D}" type="pres">
      <dgm:prSet presAssocID="{83095835-78E7-8741-BD52-56BEA949CB2E}" presName="node" presStyleLbl="node1" presStyleIdx="3" presStyleCnt="4" custScaleY="101602">
        <dgm:presLayoutVars>
          <dgm:bulletEnabled val="1"/>
        </dgm:presLayoutVars>
      </dgm:prSet>
      <dgm:spPr/>
    </dgm:pt>
    <dgm:pt modelId="{7C8CA3C0-0B6A-A94F-9440-EBF626852CF7}" type="pres">
      <dgm:prSet presAssocID="{83095835-78E7-8741-BD52-56BEA949CB2E}" presName="spNode" presStyleCnt="0"/>
      <dgm:spPr/>
    </dgm:pt>
    <dgm:pt modelId="{4C4E35E8-EAB3-EA4B-9CAF-A86EB3987C7B}" type="pres">
      <dgm:prSet presAssocID="{59FAB0D5-F8E1-C744-BD3E-D041B183EB94}" presName="sibTrans" presStyleLbl="sibTrans1D1" presStyleIdx="3" presStyleCnt="4"/>
      <dgm:spPr/>
    </dgm:pt>
  </dgm:ptLst>
  <dgm:cxnLst>
    <dgm:cxn modelId="{D792DC03-DAC4-2D41-8FDC-CC7FDB87D3FE}" type="presOf" srcId="{421A1A7A-2341-114E-9C90-704E856BDA40}" destId="{6C00A09A-B8A7-C44B-869A-DD29F9AA0106}" srcOrd="0" destOrd="0" presId="urn:microsoft.com/office/officeart/2005/8/layout/cycle6"/>
    <dgm:cxn modelId="{8D87811A-64EB-4848-AB43-F4894862B63C}" srcId="{EAA524AC-21B8-9D42-81F6-CF6735E72EC6}" destId="{83095835-78E7-8741-BD52-56BEA949CB2E}" srcOrd="3" destOrd="0" parTransId="{6CF2E668-9A28-AA4D-86B6-305C81CD1B74}" sibTransId="{59FAB0D5-F8E1-C744-BD3E-D041B183EB94}"/>
    <dgm:cxn modelId="{6B3EF32A-C122-DB44-B60B-C0FDCC03CDB8}" type="presOf" srcId="{0F1EF7A4-25C3-5948-9983-4ADDDD79B370}" destId="{19AB67C0-8F13-DB41-B4F5-1C8BD4F47385}" srcOrd="0" destOrd="0" presId="urn:microsoft.com/office/officeart/2005/8/layout/cycle6"/>
    <dgm:cxn modelId="{BF451537-1D7F-664A-BBBB-A608330F1BFB}" type="presOf" srcId="{59FAB0D5-F8E1-C744-BD3E-D041B183EB94}" destId="{4C4E35E8-EAB3-EA4B-9CAF-A86EB3987C7B}" srcOrd="0" destOrd="0" presId="urn:microsoft.com/office/officeart/2005/8/layout/cycle6"/>
    <dgm:cxn modelId="{89B96851-E8DD-364E-9BF4-4D1360D552EF}" type="presOf" srcId="{EAA524AC-21B8-9D42-81F6-CF6735E72EC6}" destId="{D5F4F344-A8D1-BC40-8518-4D1F901B2709}" srcOrd="0" destOrd="0" presId="urn:microsoft.com/office/officeart/2005/8/layout/cycle6"/>
    <dgm:cxn modelId="{09A65072-94E3-E740-8F7B-15FE589FE3CA}" srcId="{EAA524AC-21B8-9D42-81F6-CF6735E72EC6}" destId="{421A1A7A-2341-114E-9C90-704E856BDA40}" srcOrd="0" destOrd="0" parTransId="{BF77BBC0-0CB0-C244-A3B6-AE36AABDB7BB}" sibTransId="{D9F4B70E-9486-264A-BBF9-C1FDD210E729}"/>
    <dgm:cxn modelId="{54FFF577-BFD7-684B-80F0-291E0FB69F6D}" type="presOf" srcId="{39A9D515-CDA3-E44D-97CC-6137713703EA}" destId="{0C4D1F77-0158-5E4F-8CE1-6533CD2C1847}" srcOrd="0" destOrd="0" presId="urn:microsoft.com/office/officeart/2005/8/layout/cycle6"/>
    <dgm:cxn modelId="{BA34A892-4C3C-4140-A5D4-EF19C08C1247}" srcId="{EAA524AC-21B8-9D42-81F6-CF6735E72EC6}" destId="{0F1EF7A4-25C3-5948-9983-4ADDDD79B370}" srcOrd="1" destOrd="0" parTransId="{CC31063F-E92E-3646-AEB2-37421FF1C38B}" sibTransId="{39A9D515-CDA3-E44D-97CC-6137713703EA}"/>
    <dgm:cxn modelId="{AF0DEACE-DBB4-524A-947B-B06AB4B057E1}" type="presOf" srcId="{D9F4B70E-9486-264A-BBF9-C1FDD210E729}" destId="{A7F0BE4F-DE87-AB4D-90D3-9F37E212B9DE}" srcOrd="0" destOrd="0" presId="urn:microsoft.com/office/officeart/2005/8/layout/cycle6"/>
    <dgm:cxn modelId="{26F55EE1-7FD6-1C49-938C-1E5D47EC73E8}" type="presOf" srcId="{83095835-78E7-8741-BD52-56BEA949CB2E}" destId="{33709BF6-0447-CE4B-AC2E-F7D90646DB7D}" srcOrd="0" destOrd="0" presId="urn:microsoft.com/office/officeart/2005/8/layout/cycle6"/>
    <dgm:cxn modelId="{C77930E5-0888-6A41-911A-0AFC620354B5}" type="presOf" srcId="{C1883A88-0746-0843-B664-2DC1665D1C78}" destId="{7F9594E4-A318-2241-9285-E4D8B34A40F8}" srcOrd="0" destOrd="0" presId="urn:microsoft.com/office/officeart/2005/8/layout/cycle6"/>
    <dgm:cxn modelId="{DA0835E7-78C4-9340-A374-58510CC4E6B4}" srcId="{EAA524AC-21B8-9D42-81F6-CF6735E72EC6}" destId="{B07528EB-2F7C-7E43-B8B0-741C358F115A}" srcOrd="2" destOrd="0" parTransId="{ADC93482-A3C0-DD49-ADDA-2201786825CE}" sibTransId="{C1883A88-0746-0843-B664-2DC1665D1C78}"/>
    <dgm:cxn modelId="{BCCEE5F1-04EF-9E49-B82F-507B9C80B856}" type="presOf" srcId="{B07528EB-2F7C-7E43-B8B0-741C358F115A}" destId="{6071050C-6404-F14E-93D8-8404849CB315}" srcOrd="0" destOrd="0" presId="urn:microsoft.com/office/officeart/2005/8/layout/cycle6"/>
    <dgm:cxn modelId="{53CB2571-4EFA-1F43-AF02-61C079CCB451}" type="presParOf" srcId="{D5F4F344-A8D1-BC40-8518-4D1F901B2709}" destId="{6C00A09A-B8A7-C44B-869A-DD29F9AA0106}" srcOrd="0" destOrd="0" presId="urn:microsoft.com/office/officeart/2005/8/layout/cycle6"/>
    <dgm:cxn modelId="{C494504B-5134-F84D-9659-E3ECD7F3A1EB}" type="presParOf" srcId="{D5F4F344-A8D1-BC40-8518-4D1F901B2709}" destId="{A1C0E17F-3F9A-A447-8105-5EC795D78FA2}" srcOrd="1" destOrd="0" presId="urn:microsoft.com/office/officeart/2005/8/layout/cycle6"/>
    <dgm:cxn modelId="{B3503B9E-1E57-6442-A342-64687E471CFB}" type="presParOf" srcId="{D5F4F344-A8D1-BC40-8518-4D1F901B2709}" destId="{A7F0BE4F-DE87-AB4D-90D3-9F37E212B9DE}" srcOrd="2" destOrd="0" presId="urn:microsoft.com/office/officeart/2005/8/layout/cycle6"/>
    <dgm:cxn modelId="{128471D5-74BD-4648-B9FE-F7B1FD4D9B75}" type="presParOf" srcId="{D5F4F344-A8D1-BC40-8518-4D1F901B2709}" destId="{19AB67C0-8F13-DB41-B4F5-1C8BD4F47385}" srcOrd="3" destOrd="0" presId="urn:microsoft.com/office/officeart/2005/8/layout/cycle6"/>
    <dgm:cxn modelId="{4BDA4C1A-DC6D-3E45-82FC-BD1B9B61BD83}" type="presParOf" srcId="{D5F4F344-A8D1-BC40-8518-4D1F901B2709}" destId="{803FEFCF-EE07-A54B-B489-D7F54C4F04C3}" srcOrd="4" destOrd="0" presId="urn:microsoft.com/office/officeart/2005/8/layout/cycle6"/>
    <dgm:cxn modelId="{ECC1B087-1D8D-F74C-AD71-E3B33A1B05A0}" type="presParOf" srcId="{D5F4F344-A8D1-BC40-8518-4D1F901B2709}" destId="{0C4D1F77-0158-5E4F-8CE1-6533CD2C1847}" srcOrd="5" destOrd="0" presId="urn:microsoft.com/office/officeart/2005/8/layout/cycle6"/>
    <dgm:cxn modelId="{40C94499-AB15-834D-ACF3-A3CC18F2CBB1}" type="presParOf" srcId="{D5F4F344-A8D1-BC40-8518-4D1F901B2709}" destId="{6071050C-6404-F14E-93D8-8404849CB315}" srcOrd="6" destOrd="0" presId="urn:microsoft.com/office/officeart/2005/8/layout/cycle6"/>
    <dgm:cxn modelId="{5A614B13-B61A-A642-8520-AAB896C6B649}" type="presParOf" srcId="{D5F4F344-A8D1-BC40-8518-4D1F901B2709}" destId="{8999C9C4-3322-D441-8E08-D9557A79CED1}" srcOrd="7" destOrd="0" presId="urn:microsoft.com/office/officeart/2005/8/layout/cycle6"/>
    <dgm:cxn modelId="{B809C491-CE97-4A41-A874-C148740FCEB3}" type="presParOf" srcId="{D5F4F344-A8D1-BC40-8518-4D1F901B2709}" destId="{7F9594E4-A318-2241-9285-E4D8B34A40F8}" srcOrd="8" destOrd="0" presId="urn:microsoft.com/office/officeart/2005/8/layout/cycle6"/>
    <dgm:cxn modelId="{F3888096-3F8E-8445-8C3F-2C9AC56E9E8D}" type="presParOf" srcId="{D5F4F344-A8D1-BC40-8518-4D1F901B2709}" destId="{33709BF6-0447-CE4B-AC2E-F7D90646DB7D}" srcOrd="9" destOrd="0" presId="urn:microsoft.com/office/officeart/2005/8/layout/cycle6"/>
    <dgm:cxn modelId="{DB20876C-32C9-5E44-98DF-04C6D2D945C3}" type="presParOf" srcId="{D5F4F344-A8D1-BC40-8518-4D1F901B2709}" destId="{7C8CA3C0-0B6A-A94F-9440-EBF626852CF7}" srcOrd="10" destOrd="0" presId="urn:microsoft.com/office/officeart/2005/8/layout/cycle6"/>
    <dgm:cxn modelId="{BBAC9F27-E04F-5744-BE26-04EF1D6AF801}" type="presParOf" srcId="{D5F4F344-A8D1-BC40-8518-4D1F901B2709}" destId="{4C4E35E8-EAB3-EA4B-9CAF-A86EB3987C7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A524AC-21B8-9D42-81F6-CF6735E72EC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1A7A-2341-114E-9C90-704E856BDA4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b="1" dirty="0"/>
            <a:t>General approach</a:t>
          </a:r>
        </a:p>
      </dgm:t>
    </dgm:pt>
    <dgm:pt modelId="{BF77BBC0-0CB0-C244-A3B6-AE36AABDB7BB}" type="parTrans" cxnId="{09A65072-94E3-E740-8F7B-15FE589FE3CA}">
      <dgm:prSet/>
      <dgm:spPr/>
      <dgm:t>
        <a:bodyPr/>
        <a:lstStyle/>
        <a:p>
          <a:endParaRPr lang="en-US" sz="8000"/>
        </a:p>
      </dgm:t>
    </dgm:pt>
    <dgm:pt modelId="{D9F4B70E-9486-264A-BBF9-C1FDD210E729}" type="sibTrans" cxnId="{09A65072-94E3-E740-8F7B-15FE589FE3CA}">
      <dgm:prSet/>
      <dgm:spPr/>
      <dgm:t>
        <a:bodyPr/>
        <a:lstStyle/>
        <a:p>
          <a:endParaRPr lang="en-US" sz="8000"/>
        </a:p>
      </dgm:t>
    </dgm:pt>
    <dgm:pt modelId="{0F1EF7A4-25C3-5948-9983-4ADDDD79B370}">
      <dgm:prSet phldrT="[Text]" custT="1"/>
      <dgm:spPr/>
      <dgm:t>
        <a:bodyPr/>
        <a:lstStyle/>
        <a:p>
          <a:r>
            <a:rPr lang="en-US" sz="2400" dirty="0"/>
            <a:t>Reducing use</a:t>
          </a:r>
        </a:p>
      </dgm:t>
    </dgm:pt>
    <dgm:pt modelId="{CC31063F-E92E-3646-AEB2-37421FF1C38B}" type="parTrans" cxnId="{BA34A892-4C3C-4140-A5D4-EF19C08C1247}">
      <dgm:prSet/>
      <dgm:spPr/>
      <dgm:t>
        <a:bodyPr/>
        <a:lstStyle/>
        <a:p>
          <a:endParaRPr lang="en-US" sz="8000"/>
        </a:p>
      </dgm:t>
    </dgm:pt>
    <dgm:pt modelId="{39A9D515-CDA3-E44D-97CC-6137713703EA}" type="sibTrans" cxnId="{BA34A892-4C3C-4140-A5D4-EF19C08C1247}">
      <dgm:prSet/>
      <dgm:spPr/>
      <dgm:t>
        <a:bodyPr/>
        <a:lstStyle/>
        <a:p>
          <a:endParaRPr lang="en-US" sz="8000"/>
        </a:p>
      </dgm:t>
    </dgm:pt>
    <dgm:pt modelId="{B07528EB-2F7C-7E43-B8B0-741C358F115A}">
      <dgm:prSet phldrT="[Text]" custT="1"/>
      <dgm:spPr/>
      <dgm:t>
        <a:bodyPr/>
        <a:lstStyle/>
        <a:p>
          <a:r>
            <a:rPr lang="en-US" sz="2400" dirty="0"/>
            <a:t>Addressing toxicities</a:t>
          </a:r>
        </a:p>
      </dgm:t>
    </dgm:pt>
    <dgm:pt modelId="{ADC93482-A3C0-DD49-ADDA-2201786825CE}" type="parTrans" cxnId="{DA0835E7-78C4-9340-A374-58510CC4E6B4}">
      <dgm:prSet/>
      <dgm:spPr/>
      <dgm:t>
        <a:bodyPr/>
        <a:lstStyle/>
        <a:p>
          <a:endParaRPr lang="en-US" sz="8000"/>
        </a:p>
      </dgm:t>
    </dgm:pt>
    <dgm:pt modelId="{C1883A88-0746-0843-B664-2DC1665D1C78}" type="sibTrans" cxnId="{DA0835E7-78C4-9340-A374-58510CC4E6B4}">
      <dgm:prSet/>
      <dgm:spPr/>
      <dgm:t>
        <a:bodyPr/>
        <a:lstStyle/>
        <a:p>
          <a:endParaRPr lang="en-US" sz="8000"/>
        </a:p>
      </dgm:t>
    </dgm:pt>
    <dgm:pt modelId="{83095835-78E7-8741-BD52-56BEA949CB2E}">
      <dgm:prSet phldrT="[Text]" custT="1"/>
      <dgm:spPr/>
      <dgm:t>
        <a:bodyPr/>
        <a:lstStyle/>
        <a:p>
          <a:r>
            <a:rPr lang="en-US" sz="2400" dirty="0"/>
            <a:t>General Preventive Strategies</a:t>
          </a:r>
        </a:p>
      </dgm:t>
    </dgm:pt>
    <dgm:pt modelId="{6CF2E668-9A28-AA4D-86B6-305C81CD1B74}" type="parTrans" cxnId="{8D87811A-64EB-4848-AB43-F4894862B63C}">
      <dgm:prSet/>
      <dgm:spPr/>
      <dgm:t>
        <a:bodyPr/>
        <a:lstStyle/>
        <a:p>
          <a:endParaRPr lang="en-US" sz="8000"/>
        </a:p>
      </dgm:t>
    </dgm:pt>
    <dgm:pt modelId="{59FAB0D5-F8E1-C744-BD3E-D041B183EB94}" type="sibTrans" cxnId="{8D87811A-64EB-4848-AB43-F4894862B63C}">
      <dgm:prSet/>
      <dgm:spPr/>
      <dgm:t>
        <a:bodyPr/>
        <a:lstStyle/>
        <a:p>
          <a:endParaRPr lang="en-US" sz="8000"/>
        </a:p>
      </dgm:t>
    </dgm:pt>
    <dgm:pt modelId="{D5F4F344-A8D1-BC40-8518-4D1F901B2709}" type="pres">
      <dgm:prSet presAssocID="{EAA524AC-21B8-9D42-81F6-CF6735E72EC6}" presName="cycle" presStyleCnt="0">
        <dgm:presLayoutVars>
          <dgm:dir/>
          <dgm:resizeHandles val="exact"/>
        </dgm:presLayoutVars>
      </dgm:prSet>
      <dgm:spPr/>
    </dgm:pt>
    <dgm:pt modelId="{6C00A09A-B8A7-C44B-869A-DD29F9AA0106}" type="pres">
      <dgm:prSet presAssocID="{421A1A7A-2341-114E-9C90-704E856BDA40}" presName="node" presStyleLbl="node1" presStyleIdx="0" presStyleCnt="4" custScaleY="87193">
        <dgm:presLayoutVars>
          <dgm:bulletEnabled val="1"/>
        </dgm:presLayoutVars>
      </dgm:prSet>
      <dgm:spPr/>
    </dgm:pt>
    <dgm:pt modelId="{A1C0E17F-3F9A-A447-8105-5EC795D78FA2}" type="pres">
      <dgm:prSet presAssocID="{421A1A7A-2341-114E-9C90-704E856BDA40}" presName="spNode" presStyleCnt="0"/>
      <dgm:spPr/>
    </dgm:pt>
    <dgm:pt modelId="{A7F0BE4F-DE87-AB4D-90D3-9F37E212B9DE}" type="pres">
      <dgm:prSet presAssocID="{D9F4B70E-9486-264A-BBF9-C1FDD210E729}" presName="sibTrans" presStyleLbl="sibTrans1D1" presStyleIdx="0" presStyleCnt="4"/>
      <dgm:spPr/>
    </dgm:pt>
    <dgm:pt modelId="{19AB67C0-8F13-DB41-B4F5-1C8BD4F47385}" type="pres">
      <dgm:prSet presAssocID="{0F1EF7A4-25C3-5948-9983-4ADDDD79B370}" presName="node" presStyleLbl="node1" presStyleIdx="1" presStyleCnt="4" custScaleY="84275">
        <dgm:presLayoutVars>
          <dgm:bulletEnabled val="1"/>
        </dgm:presLayoutVars>
      </dgm:prSet>
      <dgm:spPr/>
    </dgm:pt>
    <dgm:pt modelId="{803FEFCF-EE07-A54B-B489-D7F54C4F04C3}" type="pres">
      <dgm:prSet presAssocID="{0F1EF7A4-25C3-5948-9983-4ADDDD79B370}" presName="spNode" presStyleCnt="0"/>
      <dgm:spPr/>
    </dgm:pt>
    <dgm:pt modelId="{0C4D1F77-0158-5E4F-8CE1-6533CD2C1847}" type="pres">
      <dgm:prSet presAssocID="{39A9D515-CDA3-E44D-97CC-6137713703EA}" presName="sibTrans" presStyleLbl="sibTrans1D1" presStyleIdx="1" presStyleCnt="4"/>
      <dgm:spPr/>
    </dgm:pt>
    <dgm:pt modelId="{6071050C-6404-F14E-93D8-8404849CB315}" type="pres">
      <dgm:prSet presAssocID="{B07528EB-2F7C-7E43-B8B0-741C358F115A}" presName="node" presStyleLbl="node1" presStyleIdx="2" presStyleCnt="4" custScaleY="88259">
        <dgm:presLayoutVars>
          <dgm:bulletEnabled val="1"/>
        </dgm:presLayoutVars>
      </dgm:prSet>
      <dgm:spPr/>
    </dgm:pt>
    <dgm:pt modelId="{8999C9C4-3322-D441-8E08-D9557A79CED1}" type="pres">
      <dgm:prSet presAssocID="{B07528EB-2F7C-7E43-B8B0-741C358F115A}" presName="spNode" presStyleCnt="0"/>
      <dgm:spPr/>
    </dgm:pt>
    <dgm:pt modelId="{7F9594E4-A318-2241-9285-E4D8B34A40F8}" type="pres">
      <dgm:prSet presAssocID="{C1883A88-0746-0843-B664-2DC1665D1C78}" presName="sibTrans" presStyleLbl="sibTrans1D1" presStyleIdx="2" presStyleCnt="4"/>
      <dgm:spPr/>
    </dgm:pt>
    <dgm:pt modelId="{33709BF6-0447-CE4B-AC2E-F7D90646DB7D}" type="pres">
      <dgm:prSet presAssocID="{83095835-78E7-8741-BD52-56BEA949CB2E}" presName="node" presStyleLbl="node1" presStyleIdx="3" presStyleCnt="4" custScaleY="101602">
        <dgm:presLayoutVars>
          <dgm:bulletEnabled val="1"/>
        </dgm:presLayoutVars>
      </dgm:prSet>
      <dgm:spPr/>
    </dgm:pt>
    <dgm:pt modelId="{7C8CA3C0-0B6A-A94F-9440-EBF626852CF7}" type="pres">
      <dgm:prSet presAssocID="{83095835-78E7-8741-BD52-56BEA949CB2E}" presName="spNode" presStyleCnt="0"/>
      <dgm:spPr/>
    </dgm:pt>
    <dgm:pt modelId="{4C4E35E8-EAB3-EA4B-9CAF-A86EB3987C7B}" type="pres">
      <dgm:prSet presAssocID="{59FAB0D5-F8E1-C744-BD3E-D041B183EB94}" presName="sibTrans" presStyleLbl="sibTrans1D1" presStyleIdx="3" presStyleCnt="4"/>
      <dgm:spPr/>
    </dgm:pt>
  </dgm:ptLst>
  <dgm:cxnLst>
    <dgm:cxn modelId="{D792DC03-DAC4-2D41-8FDC-CC7FDB87D3FE}" type="presOf" srcId="{421A1A7A-2341-114E-9C90-704E856BDA40}" destId="{6C00A09A-B8A7-C44B-869A-DD29F9AA0106}" srcOrd="0" destOrd="0" presId="urn:microsoft.com/office/officeart/2005/8/layout/cycle6"/>
    <dgm:cxn modelId="{8D87811A-64EB-4848-AB43-F4894862B63C}" srcId="{EAA524AC-21B8-9D42-81F6-CF6735E72EC6}" destId="{83095835-78E7-8741-BD52-56BEA949CB2E}" srcOrd="3" destOrd="0" parTransId="{6CF2E668-9A28-AA4D-86B6-305C81CD1B74}" sibTransId="{59FAB0D5-F8E1-C744-BD3E-D041B183EB94}"/>
    <dgm:cxn modelId="{6B3EF32A-C122-DB44-B60B-C0FDCC03CDB8}" type="presOf" srcId="{0F1EF7A4-25C3-5948-9983-4ADDDD79B370}" destId="{19AB67C0-8F13-DB41-B4F5-1C8BD4F47385}" srcOrd="0" destOrd="0" presId="urn:microsoft.com/office/officeart/2005/8/layout/cycle6"/>
    <dgm:cxn modelId="{BF451537-1D7F-664A-BBBB-A608330F1BFB}" type="presOf" srcId="{59FAB0D5-F8E1-C744-BD3E-D041B183EB94}" destId="{4C4E35E8-EAB3-EA4B-9CAF-A86EB3987C7B}" srcOrd="0" destOrd="0" presId="urn:microsoft.com/office/officeart/2005/8/layout/cycle6"/>
    <dgm:cxn modelId="{89B96851-E8DD-364E-9BF4-4D1360D552EF}" type="presOf" srcId="{EAA524AC-21B8-9D42-81F6-CF6735E72EC6}" destId="{D5F4F344-A8D1-BC40-8518-4D1F901B2709}" srcOrd="0" destOrd="0" presId="urn:microsoft.com/office/officeart/2005/8/layout/cycle6"/>
    <dgm:cxn modelId="{09A65072-94E3-E740-8F7B-15FE589FE3CA}" srcId="{EAA524AC-21B8-9D42-81F6-CF6735E72EC6}" destId="{421A1A7A-2341-114E-9C90-704E856BDA40}" srcOrd="0" destOrd="0" parTransId="{BF77BBC0-0CB0-C244-A3B6-AE36AABDB7BB}" sibTransId="{D9F4B70E-9486-264A-BBF9-C1FDD210E729}"/>
    <dgm:cxn modelId="{54FFF577-BFD7-684B-80F0-291E0FB69F6D}" type="presOf" srcId="{39A9D515-CDA3-E44D-97CC-6137713703EA}" destId="{0C4D1F77-0158-5E4F-8CE1-6533CD2C1847}" srcOrd="0" destOrd="0" presId="urn:microsoft.com/office/officeart/2005/8/layout/cycle6"/>
    <dgm:cxn modelId="{BA34A892-4C3C-4140-A5D4-EF19C08C1247}" srcId="{EAA524AC-21B8-9D42-81F6-CF6735E72EC6}" destId="{0F1EF7A4-25C3-5948-9983-4ADDDD79B370}" srcOrd="1" destOrd="0" parTransId="{CC31063F-E92E-3646-AEB2-37421FF1C38B}" sibTransId="{39A9D515-CDA3-E44D-97CC-6137713703EA}"/>
    <dgm:cxn modelId="{AF0DEACE-DBB4-524A-947B-B06AB4B057E1}" type="presOf" srcId="{D9F4B70E-9486-264A-BBF9-C1FDD210E729}" destId="{A7F0BE4F-DE87-AB4D-90D3-9F37E212B9DE}" srcOrd="0" destOrd="0" presId="urn:microsoft.com/office/officeart/2005/8/layout/cycle6"/>
    <dgm:cxn modelId="{26F55EE1-7FD6-1C49-938C-1E5D47EC73E8}" type="presOf" srcId="{83095835-78E7-8741-BD52-56BEA949CB2E}" destId="{33709BF6-0447-CE4B-AC2E-F7D90646DB7D}" srcOrd="0" destOrd="0" presId="urn:microsoft.com/office/officeart/2005/8/layout/cycle6"/>
    <dgm:cxn modelId="{C77930E5-0888-6A41-911A-0AFC620354B5}" type="presOf" srcId="{C1883A88-0746-0843-B664-2DC1665D1C78}" destId="{7F9594E4-A318-2241-9285-E4D8B34A40F8}" srcOrd="0" destOrd="0" presId="urn:microsoft.com/office/officeart/2005/8/layout/cycle6"/>
    <dgm:cxn modelId="{DA0835E7-78C4-9340-A374-58510CC4E6B4}" srcId="{EAA524AC-21B8-9D42-81F6-CF6735E72EC6}" destId="{B07528EB-2F7C-7E43-B8B0-741C358F115A}" srcOrd="2" destOrd="0" parTransId="{ADC93482-A3C0-DD49-ADDA-2201786825CE}" sibTransId="{C1883A88-0746-0843-B664-2DC1665D1C78}"/>
    <dgm:cxn modelId="{BCCEE5F1-04EF-9E49-B82F-507B9C80B856}" type="presOf" srcId="{B07528EB-2F7C-7E43-B8B0-741C358F115A}" destId="{6071050C-6404-F14E-93D8-8404849CB315}" srcOrd="0" destOrd="0" presId="urn:microsoft.com/office/officeart/2005/8/layout/cycle6"/>
    <dgm:cxn modelId="{53CB2571-4EFA-1F43-AF02-61C079CCB451}" type="presParOf" srcId="{D5F4F344-A8D1-BC40-8518-4D1F901B2709}" destId="{6C00A09A-B8A7-C44B-869A-DD29F9AA0106}" srcOrd="0" destOrd="0" presId="urn:microsoft.com/office/officeart/2005/8/layout/cycle6"/>
    <dgm:cxn modelId="{C494504B-5134-F84D-9659-E3ECD7F3A1EB}" type="presParOf" srcId="{D5F4F344-A8D1-BC40-8518-4D1F901B2709}" destId="{A1C0E17F-3F9A-A447-8105-5EC795D78FA2}" srcOrd="1" destOrd="0" presId="urn:microsoft.com/office/officeart/2005/8/layout/cycle6"/>
    <dgm:cxn modelId="{B3503B9E-1E57-6442-A342-64687E471CFB}" type="presParOf" srcId="{D5F4F344-A8D1-BC40-8518-4D1F901B2709}" destId="{A7F0BE4F-DE87-AB4D-90D3-9F37E212B9DE}" srcOrd="2" destOrd="0" presId="urn:microsoft.com/office/officeart/2005/8/layout/cycle6"/>
    <dgm:cxn modelId="{128471D5-74BD-4648-B9FE-F7B1FD4D9B75}" type="presParOf" srcId="{D5F4F344-A8D1-BC40-8518-4D1F901B2709}" destId="{19AB67C0-8F13-DB41-B4F5-1C8BD4F47385}" srcOrd="3" destOrd="0" presId="urn:microsoft.com/office/officeart/2005/8/layout/cycle6"/>
    <dgm:cxn modelId="{4BDA4C1A-DC6D-3E45-82FC-BD1B9B61BD83}" type="presParOf" srcId="{D5F4F344-A8D1-BC40-8518-4D1F901B2709}" destId="{803FEFCF-EE07-A54B-B489-D7F54C4F04C3}" srcOrd="4" destOrd="0" presId="urn:microsoft.com/office/officeart/2005/8/layout/cycle6"/>
    <dgm:cxn modelId="{ECC1B087-1D8D-F74C-AD71-E3B33A1B05A0}" type="presParOf" srcId="{D5F4F344-A8D1-BC40-8518-4D1F901B2709}" destId="{0C4D1F77-0158-5E4F-8CE1-6533CD2C1847}" srcOrd="5" destOrd="0" presId="urn:microsoft.com/office/officeart/2005/8/layout/cycle6"/>
    <dgm:cxn modelId="{40C94499-AB15-834D-ACF3-A3CC18F2CBB1}" type="presParOf" srcId="{D5F4F344-A8D1-BC40-8518-4D1F901B2709}" destId="{6071050C-6404-F14E-93D8-8404849CB315}" srcOrd="6" destOrd="0" presId="urn:microsoft.com/office/officeart/2005/8/layout/cycle6"/>
    <dgm:cxn modelId="{5A614B13-B61A-A642-8520-AAB896C6B649}" type="presParOf" srcId="{D5F4F344-A8D1-BC40-8518-4D1F901B2709}" destId="{8999C9C4-3322-D441-8E08-D9557A79CED1}" srcOrd="7" destOrd="0" presId="urn:microsoft.com/office/officeart/2005/8/layout/cycle6"/>
    <dgm:cxn modelId="{B809C491-CE97-4A41-A874-C148740FCEB3}" type="presParOf" srcId="{D5F4F344-A8D1-BC40-8518-4D1F901B2709}" destId="{7F9594E4-A318-2241-9285-E4D8B34A40F8}" srcOrd="8" destOrd="0" presId="urn:microsoft.com/office/officeart/2005/8/layout/cycle6"/>
    <dgm:cxn modelId="{F3888096-3F8E-8445-8C3F-2C9AC56E9E8D}" type="presParOf" srcId="{D5F4F344-A8D1-BC40-8518-4D1F901B2709}" destId="{33709BF6-0447-CE4B-AC2E-F7D90646DB7D}" srcOrd="9" destOrd="0" presId="urn:microsoft.com/office/officeart/2005/8/layout/cycle6"/>
    <dgm:cxn modelId="{DB20876C-32C9-5E44-98DF-04C6D2D945C3}" type="presParOf" srcId="{D5F4F344-A8D1-BC40-8518-4D1F901B2709}" destId="{7C8CA3C0-0B6A-A94F-9440-EBF626852CF7}" srcOrd="10" destOrd="0" presId="urn:microsoft.com/office/officeart/2005/8/layout/cycle6"/>
    <dgm:cxn modelId="{BBAC9F27-E04F-5744-BE26-04EF1D6AF801}" type="presParOf" srcId="{D5F4F344-A8D1-BC40-8518-4D1F901B2709}" destId="{4C4E35E8-EAB3-EA4B-9CAF-A86EB3987C7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524AC-21B8-9D42-81F6-CF6735E72EC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1A7A-2341-114E-9C90-704E856BDA40}">
      <dgm:prSet phldrT="[Text]" custT="1"/>
      <dgm:spPr/>
      <dgm:t>
        <a:bodyPr/>
        <a:lstStyle/>
        <a:p>
          <a:r>
            <a:rPr lang="en-US" sz="2400" b="0" dirty="0"/>
            <a:t>General approach</a:t>
          </a:r>
        </a:p>
      </dgm:t>
    </dgm:pt>
    <dgm:pt modelId="{BF77BBC0-0CB0-C244-A3B6-AE36AABDB7BB}" type="parTrans" cxnId="{09A65072-94E3-E740-8F7B-15FE589FE3CA}">
      <dgm:prSet/>
      <dgm:spPr/>
      <dgm:t>
        <a:bodyPr/>
        <a:lstStyle/>
        <a:p>
          <a:endParaRPr lang="en-US" sz="8000"/>
        </a:p>
      </dgm:t>
    </dgm:pt>
    <dgm:pt modelId="{D9F4B70E-9486-264A-BBF9-C1FDD210E729}" type="sibTrans" cxnId="{09A65072-94E3-E740-8F7B-15FE589FE3CA}">
      <dgm:prSet/>
      <dgm:spPr/>
      <dgm:t>
        <a:bodyPr/>
        <a:lstStyle/>
        <a:p>
          <a:endParaRPr lang="en-US" sz="8000"/>
        </a:p>
      </dgm:t>
    </dgm:pt>
    <dgm:pt modelId="{0F1EF7A4-25C3-5948-9983-4ADDDD79B37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b="1" dirty="0"/>
            <a:t>Reducing use</a:t>
          </a:r>
        </a:p>
      </dgm:t>
    </dgm:pt>
    <dgm:pt modelId="{CC31063F-E92E-3646-AEB2-37421FF1C38B}" type="parTrans" cxnId="{BA34A892-4C3C-4140-A5D4-EF19C08C1247}">
      <dgm:prSet/>
      <dgm:spPr/>
      <dgm:t>
        <a:bodyPr/>
        <a:lstStyle/>
        <a:p>
          <a:endParaRPr lang="en-US" sz="8000"/>
        </a:p>
      </dgm:t>
    </dgm:pt>
    <dgm:pt modelId="{39A9D515-CDA3-E44D-97CC-6137713703EA}" type="sibTrans" cxnId="{BA34A892-4C3C-4140-A5D4-EF19C08C1247}">
      <dgm:prSet/>
      <dgm:spPr/>
      <dgm:t>
        <a:bodyPr/>
        <a:lstStyle/>
        <a:p>
          <a:endParaRPr lang="en-US" sz="8000"/>
        </a:p>
      </dgm:t>
    </dgm:pt>
    <dgm:pt modelId="{B07528EB-2F7C-7E43-B8B0-741C358F115A}">
      <dgm:prSet phldrT="[Text]" custT="1"/>
      <dgm:spPr/>
      <dgm:t>
        <a:bodyPr/>
        <a:lstStyle/>
        <a:p>
          <a:r>
            <a:rPr lang="en-US" sz="2400" dirty="0"/>
            <a:t>Addressing toxicities</a:t>
          </a:r>
        </a:p>
      </dgm:t>
    </dgm:pt>
    <dgm:pt modelId="{ADC93482-A3C0-DD49-ADDA-2201786825CE}" type="parTrans" cxnId="{DA0835E7-78C4-9340-A374-58510CC4E6B4}">
      <dgm:prSet/>
      <dgm:spPr/>
      <dgm:t>
        <a:bodyPr/>
        <a:lstStyle/>
        <a:p>
          <a:endParaRPr lang="en-US" sz="8000"/>
        </a:p>
      </dgm:t>
    </dgm:pt>
    <dgm:pt modelId="{C1883A88-0746-0843-B664-2DC1665D1C78}" type="sibTrans" cxnId="{DA0835E7-78C4-9340-A374-58510CC4E6B4}">
      <dgm:prSet/>
      <dgm:spPr/>
      <dgm:t>
        <a:bodyPr/>
        <a:lstStyle/>
        <a:p>
          <a:endParaRPr lang="en-US" sz="8000"/>
        </a:p>
      </dgm:t>
    </dgm:pt>
    <dgm:pt modelId="{83095835-78E7-8741-BD52-56BEA949CB2E}">
      <dgm:prSet phldrT="[Text]" custT="1"/>
      <dgm:spPr/>
      <dgm:t>
        <a:bodyPr/>
        <a:lstStyle/>
        <a:p>
          <a:r>
            <a:rPr lang="en-US" sz="2400" dirty="0"/>
            <a:t>General Preventive Strategies</a:t>
          </a:r>
        </a:p>
      </dgm:t>
    </dgm:pt>
    <dgm:pt modelId="{6CF2E668-9A28-AA4D-86B6-305C81CD1B74}" type="parTrans" cxnId="{8D87811A-64EB-4848-AB43-F4894862B63C}">
      <dgm:prSet/>
      <dgm:spPr/>
      <dgm:t>
        <a:bodyPr/>
        <a:lstStyle/>
        <a:p>
          <a:endParaRPr lang="en-US" sz="8000"/>
        </a:p>
      </dgm:t>
    </dgm:pt>
    <dgm:pt modelId="{59FAB0D5-F8E1-C744-BD3E-D041B183EB94}" type="sibTrans" cxnId="{8D87811A-64EB-4848-AB43-F4894862B63C}">
      <dgm:prSet/>
      <dgm:spPr/>
      <dgm:t>
        <a:bodyPr/>
        <a:lstStyle/>
        <a:p>
          <a:endParaRPr lang="en-US" sz="8000"/>
        </a:p>
      </dgm:t>
    </dgm:pt>
    <dgm:pt modelId="{D5F4F344-A8D1-BC40-8518-4D1F901B2709}" type="pres">
      <dgm:prSet presAssocID="{EAA524AC-21B8-9D42-81F6-CF6735E72EC6}" presName="cycle" presStyleCnt="0">
        <dgm:presLayoutVars>
          <dgm:dir/>
          <dgm:resizeHandles val="exact"/>
        </dgm:presLayoutVars>
      </dgm:prSet>
      <dgm:spPr/>
    </dgm:pt>
    <dgm:pt modelId="{6C00A09A-B8A7-C44B-869A-DD29F9AA0106}" type="pres">
      <dgm:prSet presAssocID="{421A1A7A-2341-114E-9C90-704E856BDA40}" presName="node" presStyleLbl="node1" presStyleIdx="0" presStyleCnt="4" custScaleY="87193">
        <dgm:presLayoutVars>
          <dgm:bulletEnabled val="1"/>
        </dgm:presLayoutVars>
      </dgm:prSet>
      <dgm:spPr/>
    </dgm:pt>
    <dgm:pt modelId="{A1C0E17F-3F9A-A447-8105-5EC795D78FA2}" type="pres">
      <dgm:prSet presAssocID="{421A1A7A-2341-114E-9C90-704E856BDA40}" presName="spNode" presStyleCnt="0"/>
      <dgm:spPr/>
    </dgm:pt>
    <dgm:pt modelId="{A7F0BE4F-DE87-AB4D-90D3-9F37E212B9DE}" type="pres">
      <dgm:prSet presAssocID="{D9F4B70E-9486-264A-BBF9-C1FDD210E729}" presName="sibTrans" presStyleLbl="sibTrans1D1" presStyleIdx="0" presStyleCnt="4"/>
      <dgm:spPr/>
    </dgm:pt>
    <dgm:pt modelId="{19AB67C0-8F13-DB41-B4F5-1C8BD4F47385}" type="pres">
      <dgm:prSet presAssocID="{0F1EF7A4-25C3-5948-9983-4ADDDD79B370}" presName="node" presStyleLbl="node1" presStyleIdx="1" presStyleCnt="4" custScaleY="84275">
        <dgm:presLayoutVars>
          <dgm:bulletEnabled val="1"/>
        </dgm:presLayoutVars>
      </dgm:prSet>
      <dgm:spPr/>
    </dgm:pt>
    <dgm:pt modelId="{803FEFCF-EE07-A54B-B489-D7F54C4F04C3}" type="pres">
      <dgm:prSet presAssocID="{0F1EF7A4-25C3-5948-9983-4ADDDD79B370}" presName="spNode" presStyleCnt="0"/>
      <dgm:spPr/>
    </dgm:pt>
    <dgm:pt modelId="{0C4D1F77-0158-5E4F-8CE1-6533CD2C1847}" type="pres">
      <dgm:prSet presAssocID="{39A9D515-CDA3-E44D-97CC-6137713703EA}" presName="sibTrans" presStyleLbl="sibTrans1D1" presStyleIdx="1" presStyleCnt="4"/>
      <dgm:spPr/>
    </dgm:pt>
    <dgm:pt modelId="{6071050C-6404-F14E-93D8-8404849CB315}" type="pres">
      <dgm:prSet presAssocID="{B07528EB-2F7C-7E43-B8B0-741C358F115A}" presName="node" presStyleLbl="node1" presStyleIdx="2" presStyleCnt="4" custScaleY="88259">
        <dgm:presLayoutVars>
          <dgm:bulletEnabled val="1"/>
        </dgm:presLayoutVars>
      </dgm:prSet>
      <dgm:spPr/>
    </dgm:pt>
    <dgm:pt modelId="{8999C9C4-3322-D441-8E08-D9557A79CED1}" type="pres">
      <dgm:prSet presAssocID="{B07528EB-2F7C-7E43-B8B0-741C358F115A}" presName="spNode" presStyleCnt="0"/>
      <dgm:spPr/>
    </dgm:pt>
    <dgm:pt modelId="{7F9594E4-A318-2241-9285-E4D8B34A40F8}" type="pres">
      <dgm:prSet presAssocID="{C1883A88-0746-0843-B664-2DC1665D1C78}" presName="sibTrans" presStyleLbl="sibTrans1D1" presStyleIdx="2" presStyleCnt="4"/>
      <dgm:spPr/>
    </dgm:pt>
    <dgm:pt modelId="{33709BF6-0447-CE4B-AC2E-F7D90646DB7D}" type="pres">
      <dgm:prSet presAssocID="{83095835-78E7-8741-BD52-56BEA949CB2E}" presName="node" presStyleLbl="node1" presStyleIdx="3" presStyleCnt="4" custScaleY="101602">
        <dgm:presLayoutVars>
          <dgm:bulletEnabled val="1"/>
        </dgm:presLayoutVars>
      </dgm:prSet>
      <dgm:spPr/>
    </dgm:pt>
    <dgm:pt modelId="{7C8CA3C0-0B6A-A94F-9440-EBF626852CF7}" type="pres">
      <dgm:prSet presAssocID="{83095835-78E7-8741-BD52-56BEA949CB2E}" presName="spNode" presStyleCnt="0"/>
      <dgm:spPr/>
    </dgm:pt>
    <dgm:pt modelId="{4C4E35E8-EAB3-EA4B-9CAF-A86EB3987C7B}" type="pres">
      <dgm:prSet presAssocID="{59FAB0D5-F8E1-C744-BD3E-D041B183EB94}" presName="sibTrans" presStyleLbl="sibTrans1D1" presStyleIdx="3" presStyleCnt="4"/>
      <dgm:spPr/>
    </dgm:pt>
  </dgm:ptLst>
  <dgm:cxnLst>
    <dgm:cxn modelId="{D792DC03-DAC4-2D41-8FDC-CC7FDB87D3FE}" type="presOf" srcId="{421A1A7A-2341-114E-9C90-704E856BDA40}" destId="{6C00A09A-B8A7-C44B-869A-DD29F9AA0106}" srcOrd="0" destOrd="0" presId="urn:microsoft.com/office/officeart/2005/8/layout/cycle6"/>
    <dgm:cxn modelId="{8D87811A-64EB-4848-AB43-F4894862B63C}" srcId="{EAA524AC-21B8-9D42-81F6-CF6735E72EC6}" destId="{83095835-78E7-8741-BD52-56BEA949CB2E}" srcOrd="3" destOrd="0" parTransId="{6CF2E668-9A28-AA4D-86B6-305C81CD1B74}" sibTransId="{59FAB0D5-F8E1-C744-BD3E-D041B183EB94}"/>
    <dgm:cxn modelId="{6B3EF32A-C122-DB44-B60B-C0FDCC03CDB8}" type="presOf" srcId="{0F1EF7A4-25C3-5948-9983-4ADDDD79B370}" destId="{19AB67C0-8F13-DB41-B4F5-1C8BD4F47385}" srcOrd="0" destOrd="0" presId="urn:microsoft.com/office/officeart/2005/8/layout/cycle6"/>
    <dgm:cxn modelId="{BF451537-1D7F-664A-BBBB-A608330F1BFB}" type="presOf" srcId="{59FAB0D5-F8E1-C744-BD3E-D041B183EB94}" destId="{4C4E35E8-EAB3-EA4B-9CAF-A86EB3987C7B}" srcOrd="0" destOrd="0" presId="urn:microsoft.com/office/officeart/2005/8/layout/cycle6"/>
    <dgm:cxn modelId="{89B96851-E8DD-364E-9BF4-4D1360D552EF}" type="presOf" srcId="{EAA524AC-21B8-9D42-81F6-CF6735E72EC6}" destId="{D5F4F344-A8D1-BC40-8518-4D1F901B2709}" srcOrd="0" destOrd="0" presId="urn:microsoft.com/office/officeart/2005/8/layout/cycle6"/>
    <dgm:cxn modelId="{09A65072-94E3-E740-8F7B-15FE589FE3CA}" srcId="{EAA524AC-21B8-9D42-81F6-CF6735E72EC6}" destId="{421A1A7A-2341-114E-9C90-704E856BDA40}" srcOrd="0" destOrd="0" parTransId="{BF77BBC0-0CB0-C244-A3B6-AE36AABDB7BB}" sibTransId="{D9F4B70E-9486-264A-BBF9-C1FDD210E729}"/>
    <dgm:cxn modelId="{54FFF577-BFD7-684B-80F0-291E0FB69F6D}" type="presOf" srcId="{39A9D515-CDA3-E44D-97CC-6137713703EA}" destId="{0C4D1F77-0158-5E4F-8CE1-6533CD2C1847}" srcOrd="0" destOrd="0" presId="urn:microsoft.com/office/officeart/2005/8/layout/cycle6"/>
    <dgm:cxn modelId="{BA34A892-4C3C-4140-A5D4-EF19C08C1247}" srcId="{EAA524AC-21B8-9D42-81F6-CF6735E72EC6}" destId="{0F1EF7A4-25C3-5948-9983-4ADDDD79B370}" srcOrd="1" destOrd="0" parTransId="{CC31063F-E92E-3646-AEB2-37421FF1C38B}" sibTransId="{39A9D515-CDA3-E44D-97CC-6137713703EA}"/>
    <dgm:cxn modelId="{AF0DEACE-DBB4-524A-947B-B06AB4B057E1}" type="presOf" srcId="{D9F4B70E-9486-264A-BBF9-C1FDD210E729}" destId="{A7F0BE4F-DE87-AB4D-90D3-9F37E212B9DE}" srcOrd="0" destOrd="0" presId="urn:microsoft.com/office/officeart/2005/8/layout/cycle6"/>
    <dgm:cxn modelId="{26F55EE1-7FD6-1C49-938C-1E5D47EC73E8}" type="presOf" srcId="{83095835-78E7-8741-BD52-56BEA949CB2E}" destId="{33709BF6-0447-CE4B-AC2E-F7D90646DB7D}" srcOrd="0" destOrd="0" presId="urn:microsoft.com/office/officeart/2005/8/layout/cycle6"/>
    <dgm:cxn modelId="{C77930E5-0888-6A41-911A-0AFC620354B5}" type="presOf" srcId="{C1883A88-0746-0843-B664-2DC1665D1C78}" destId="{7F9594E4-A318-2241-9285-E4D8B34A40F8}" srcOrd="0" destOrd="0" presId="urn:microsoft.com/office/officeart/2005/8/layout/cycle6"/>
    <dgm:cxn modelId="{DA0835E7-78C4-9340-A374-58510CC4E6B4}" srcId="{EAA524AC-21B8-9D42-81F6-CF6735E72EC6}" destId="{B07528EB-2F7C-7E43-B8B0-741C358F115A}" srcOrd="2" destOrd="0" parTransId="{ADC93482-A3C0-DD49-ADDA-2201786825CE}" sibTransId="{C1883A88-0746-0843-B664-2DC1665D1C78}"/>
    <dgm:cxn modelId="{BCCEE5F1-04EF-9E49-B82F-507B9C80B856}" type="presOf" srcId="{B07528EB-2F7C-7E43-B8B0-741C358F115A}" destId="{6071050C-6404-F14E-93D8-8404849CB315}" srcOrd="0" destOrd="0" presId="urn:microsoft.com/office/officeart/2005/8/layout/cycle6"/>
    <dgm:cxn modelId="{53CB2571-4EFA-1F43-AF02-61C079CCB451}" type="presParOf" srcId="{D5F4F344-A8D1-BC40-8518-4D1F901B2709}" destId="{6C00A09A-B8A7-C44B-869A-DD29F9AA0106}" srcOrd="0" destOrd="0" presId="urn:microsoft.com/office/officeart/2005/8/layout/cycle6"/>
    <dgm:cxn modelId="{C494504B-5134-F84D-9659-E3ECD7F3A1EB}" type="presParOf" srcId="{D5F4F344-A8D1-BC40-8518-4D1F901B2709}" destId="{A1C0E17F-3F9A-A447-8105-5EC795D78FA2}" srcOrd="1" destOrd="0" presId="urn:microsoft.com/office/officeart/2005/8/layout/cycle6"/>
    <dgm:cxn modelId="{B3503B9E-1E57-6442-A342-64687E471CFB}" type="presParOf" srcId="{D5F4F344-A8D1-BC40-8518-4D1F901B2709}" destId="{A7F0BE4F-DE87-AB4D-90D3-9F37E212B9DE}" srcOrd="2" destOrd="0" presId="urn:microsoft.com/office/officeart/2005/8/layout/cycle6"/>
    <dgm:cxn modelId="{128471D5-74BD-4648-B9FE-F7B1FD4D9B75}" type="presParOf" srcId="{D5F4F344-A8D1-BC40-8518-4D1F901B2709}" destId="{19AB67C0-8F13-DB41-B4F5-1C8BD4F47385}" srcOrd="3" destOrd="0" presId="urn:microsoft.com/office/officeart/2005/8/layout/cycle6"/>
    <dgm:cxn modelId="{4BDA4C1A-DC6D-3E45-82FC-BD1B9B61BD83}" type="presParOf" srcId="{D5F4F344-A8D1-BC40-8518-4D1F901B2709}" destId="{803FEFCF-EE07-A54B-B489-D7F54C4F04C3}" srcOrd="4" destOrd="0" presId="urn:microsoft.com/office/officeart/2005/8/layout/cycle6"/>
    <dgm:cxn modelId="{ECC1B087-1D8D-F74C-AD71-E3B33A1B05A0}" type="presParOf" srcId="{D5F4F344-A8D1-BC40-8518-4D1F901B2709}" destId="{0C4D1F77-0158-5E4F-8CE1-6533CD2C1847}" srcOrd="5" destOrd="0" presId="urn:microsoft.com/office/officeart/2005/8/layout/cycle6"/>
    <dgm:cxn modelId="{40C94499-AB15-834D-ACF3-A3CC18F2CBB1}" type="presParOf" srcId="{D5F4F344-A8D1-BC40-8518-4D1F901B2709}" destId="{6071050C-6404-F14E-93D8-8404849CB315}" srcOrd="6" destOrd="0" presId="urn:microsoft.com/office/officeart/2005/8/layout/cycle6"/>
    <dgm:cxn modelId="{5A614B13-B61A-A642-8520-AAB896C6B649}" type="presParOf" srcId="{D5F4F344-A8D1-BC40-8518-4D1F901B2709}" destId="{8999C9C4-3322-D441-8E08-D9557A79CED1}" srcOrd="7" destOrd="0" presId="urn:microsoft.com/office/officeart/2005/8/layout/cycle6"/>
    <dgm:cxn modelId="{B809C491-CE97-4A41-A874-C148740FCEB3}" type="presParOf" srcId="{D5F4F344-A8D1-BC40-8518-4D1F901B2709}" destId="{7F9594E4-A318-2241-9285-E4D8B34A40F8}" srcOrd="8" destOrd="0" presId="urn:microsoft.com/office/officeart/2005/8/layout/cycle6"/>
    <dgm:cxn modelId="{F3888096-3F8E-8445-8C3F-2C9AC56E9E8D}" type="presParOf" srcId="{D5F4F344-A8D1-BC40-8518-4D1F901B2709}" destId="{33709BF6-0447-CE4B-AC2E-F7D90646DB7D}" srcOrd="9" destOrd="0" presId="urn:microsoft.com/office/officeart/2005/8/layout/cycle6"/>
    <dgm:cxn modelId="{DB20876C-32C9-5E44-98DF-04C6D2D945C3}" type="presParOf" srcId="{D5F4F344-A8D1-BC40-8518-4D1F901B2709}" destId="{7C8CA3C0-0B6A-A94F-9440-EBF626852CF7}" srcOrd="10" destOrd="0" presId="urn:microsoft.com/office/officeart/2005/8/layout/cycle6"/>
    <dgm:cxn modelId="{BBAC9F27-E04F-5744-BE26-04EF1D6AF801}" type="presParOf" srcId="{D5F4F344-A8D1-BC40-8518-4D1F901B2709}" destId="{4C4E35E8-EAB3-EA4B-9CAF-A86EB3987C7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524AC-21B8-9D42-81F6-CF6735E72EC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1A7A-2341-114E-9C90-704E856BDA40}">
      <dgm:prSet phldrT="[Text]" custT="1"/>
      <dgm:spPr/>
      <dgm:t>
        <a:bodyPr/>
        <a:lstStyle/>
        <a:p>
          <a:r>
            <a:rPr lang="en-US" sz="2400" b="0" dirty="0"/>
            <a:t>General approach</a:t>
          </a:r>
        </a:p>
      </dgm:t>
    </dgm:pt>
    <dgm:pt modelId="{BF77BBC0-0CB0-C244-A3B6-AE36AABDB7BB}" type="parTrans" cxnId="{09A65072-94E3-E740-8F7B-15FE589FE3CA}">
      <dgm:prSet/>
      <dgm:spPr/>
      <dgm:t>
        <a:bodyPr/>
        <a:lstStyle/>
        <a:p>
          <a:endParaRPr lang="en-US" sz="8000"/>
        </a:p>
      </dgm:t>
    </dgm:pt>
    <dgm:pt modelId="{D9F4B70E-9486-264A-BBF9-C1FDD210E729}" type="sibTrans" cxnId="{09A65072-94E3-E740-8F7B-15FE589FE3CA}">
      <dgm:prSet/>
      <dgm:spPr/>
      <dgm:t>
        <a:bodyPr/>
        <a:lstStyle/>
        <a:p>
          <a:endParaRPr lang="en-US" sz="8000"/>
        </a:p>
      </dgm:t>
    </dgm:pt>
    <dgm:pt modelId="{0F1EF7A4-25C3-5948-9983-4ADDDD79B370}">
      <dgm:prSet phldrT="[Text]" custT="1"/>
      <dgm:spPr/>
      <dgm:t>
        <a:bodyPr/>
        <a:lstStyle/>
        <a:p>
          <a:r>
            <a:rPr lang="en-US" sz="2400" b="0" dirty="0"/>
            <a:t>Reducing use</a:t>
          </a:r>
        </a:p>
      </dgm:t>
    </dgm:pt>
    <dgm:pt modelId="{CC31063F-E92E-3646-AEB2-37421FF1C38B}" type="parTrans" cxnId="{BA34A892-4C3C-4140-A5D4-EF19C08C1247}">
      <dgm:prSet/>
      <dgm:spPr/>
      <dgm:t>
        <a:bodyPr/>
        <a:lstStyle/>
        <a:p>
          <a:endParaRPr lang="en-US" sz="8000"/>
        </a:p>
      </dgm:t>
    </dgm:pt>
    <dgm:pt modelId="{39A9D515-CDA3-E44D-97CC-6137713703EA}" type="sibTrans" cxnId="{BA34A892-4C3C-4140-A5D4-EF19C08C1247}">
      <dgm:prSet/>
      <dgm:spPr/>
      <dgm:t>
        <a:bodyPr/>
        <a:lstStyle/>
        <a:p>
          <a:endParaRPr lang="en-US" sz="8000"/>
        </a:p>
      </dgm:t>
    </dgm:pt>
    <dgm:pt modelId="{B07528EB-2F7C-7E43-B8B0-741C358F115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b="1" dirty="0"/>
            <a:t>Addressing toxicities</a:t>
          </a:r>
        </a:p>
      </dgm:t>
    </dgm:pt>
    <dgm:pt modelId="{ADC93482-A3C0-DD49-ADDA-2201786825CE}" type="parTrans" cxnId="{DA0835E7-78C4-9340-A374-58510CC4E6B4}">
      <dgm:prSet/>
      <dgm:spPr/>
      <dgm:t>
        <a:bodyPr/>
        <a:lstStyle/>
        <a:p>
          <a:endParaRPr lang="en-US" sz="8000"/>
        </a:p>
      </dgm:t>
    </dgm:pt>
    <dgm:pt modelId="{C1883A88-0746-0843-B664-2DC1665D1C78}" type="sibTrans" cxnId="{DA0835E7-78C4-9340-A374-58510CC4E6B4}">
      <dgm:prSet/>
      <dgm:spPr/>
      <dgm:t>
        <a:bodyPr/>
        <a:lstStyle/>
        <a:p>
          <a:endParaRPr lang="en-US" sz="8000"/>
        </a:p>
      </dgm:t>
    </dgm:pt>
    <dgm:pt modelId="{83095835-78E7-8741-BD52-56BEA949CB2E}">
      <dgm:prSet phldrT="[Text]" custT="1"/>
      <dgm:spPr/>
      <dgm:t>
        <a:bodyPr/>
        <a:lstStyle/>
        <a:p>
          <a:r>
            <a:rPr lang="en-US" sz="2400" dirty="0"/>
            <a:t>General Preventive Strategies</a:t>
          </a:r>
        </a:p>
      </dgm:t>
    </dgm:pt>
    <dgm:pt modelId="{6CF2E668-9A28-AA4D-86B6-305C81CD1B74}" type="parTrans" cxnId="{8D87811A-64EB-4848-AB43-F4894862B63C}">
      <dgm:prSet/>
      <dgm:spPr/>
      <dgm:t>
        <a:bodyPr/>
        <a:lstStyle/>
        <a:p>
          <a:endParaRPr lang="en-US" sz="8000"/>
        </a:p>
      </dgm:t>
    </dgm:pt>
    <dgm:pt modelId="{59FAB0D5-F8E1-C744-BD3E-D041B183EB94}" type="sibTrans" cxnId="{8D87811A-64EB-4848-AB43-F4894862B63C}">
      <dgm:prSet/>
      <dgm:spPr/>
      <dgm:t>
        <a:bodyPr/>
        <a:lstStyle/>
        <a:p>
          <a:endParaRPr lang="en-US" sz="8000"/>
        </a:p>
      </dgm:t>
    </dgm:pt>
    <dgm:pt modelId="{D5F4F344-A8D1-BC40-8518-4D1F901B2709}" type="pres">
      <dgm:prSet presAssocID="{EAA524AC-21B8-9D42-81F6-CF6735E72EC6}" presName="cycle" presStyleCnt="0">
        <dgm:presLayoutVars>
          <dgm:dir/>
          <dgm:resizeHandles val="exact"/>
        </dgm:presLayoutVars>
      </dgm:prSet>
      <dgm:spPr/>
    </dgm:pt>
    <dgm:pt modelId="{6C00A09A-B8A7-C44B-869A-DD29F9AA0106}" type="pres">
      <dgm:prSet presAssocID="{421A1A7A-2341-114E-9C90-704E856BDA40}" presName="node" presStyleLbl="node1" presStyleIdx="0" presStyleCnt="4" custScaleY="87193">
        <dgm:presLayoutVars>
          <dgm:bulletEnabled val="1"/>
        </dgm:presLayoutVars>
      </dgm:prSet>
      <dgm:spPr/>
    </dgm:pt>
    <dgm:pt modelId="{A1C0E17F-3F9A-A447-8105-5EC795D78FA2}" type="pres">
      <dgm:prSet presAssocID="{421A1A7A-2341-114E-9C90-704E856BDA40}" presName="spNode" presStyleCnt="0"/>
      <dgm:spPr/>
    </dgm:pt>
    <dgm:pt modelId="{A7F0BE4F-DE87-AB4D-90D3-9F37E212B9DE}" type="pres">
      <dgm:prSet presAssocID="{D9F4B70E-9486-264A-BBF9-C1FDD210E729}" presName="sibTrans" presStyleLbl="sibTrans1D1" presStyleIdx="0" presStyleCnt="4"/>
      <dgm:spPr/>
    </dgm:pt>
    <dgm:pt modelId="{19AB67C0-8F13-DB41-B4F5-1C8BD4F47385}" type="pres">
      <dgm:prSet presAssocID="{0F1EF7A4-25C3-5948-9983-4ADDDD79B370}" presName="node" presStyleLbl="node1" presStyleIdx="1" presStyleCnt="4" custScaleY="84275">
        <dgm:presLayoutVars>
          <dgm:bulletEnabled val="1"/>
        </dgm:presLayoutVars>
      </dgm:prSet>
      <dgm:spPr/>
    </dgm:pt>
    <dgm:pt modelId="{803FEFCF-EE07-A54B-B489-D7F54C4F04C3}" type="pres">
      <dgm:prSet presAssocID="{0F1EF7A4-25C3-5948-9983-4ADDDD79B370}" presName="spNode" presStyleCnt="0"/>
      <dgm:spPr/>
    </dgm:pt>
    <dgm:pt modelId="{0C4D1F77-0158-5E4F-8CE1-6533CD2C1847}" type="pres">
      <dgm:prSet presAssocID="{39A9D515-CDA3-E44D-97CC-6137713703EA}" presName="sibTrans" presStyleLbl="sibTrans1D1" presStyleIdx="1" presStyleCnt="4"/>
      <dgm:spPr/>
    </dgm:pt>
    <dgm:pt modelId="{6071050C-6404-F14E-93D8-8404849CB315}" type="pres">
      <dgm:prSet presAssocID="{B07528EB-2F7C-7E43-B8B0-741C358F115A}" presName="node" presStyleLbl="node1" presStyleIdx="2" presStyleCnt="4" custScaleX="105928" custScaleY="88259">
        <dgm:presLayoutVars>
          <dgm:bulletEnabled val="1"/>
        </dgm:presLayoutVars>
      </dgm:prSet>
      <dgm:spPr/>
    </dgm:pt>
    <dgm:pt modelId="{8999C9C4-3322-D441-8E08-D9557A79CED1}" type="pres">
      <dgm:prSet presAssocID="{B07528EB-2F7C-7E43-B8B0-741C358F115A}" presName="spNode" presStyleCnt="0"/>
      <dgm:spPr/>
    </dgm:pt>
    <dgm:pt modelId="{7F9594E4-A318-2241-9285-E4D8B34A40F8}" type="pres">
      <dgm:prSet presAssocID="{C1883A88-0746-0843-B664-2DC1665D1C78}" presName="sibTrans" presStyleLbl="sibTrans1D1" presStyleIdx="2" presStyleCnt="4"/>
      <dgm:spPr/>
    </dgm:pt>
    <dgm:pt modelId="{33709BF6-0447-CE4B-AC2E-F7D90646DB7D}" type="pres">
      <dgm:prSet presAssocID="{83095835-78E7-8741-BD52-56BEA949CB2E}" presName="node" presStyleLbl="node1" presStyleIdx="3" presStyleCnt="4" custScaleY="101602">
        <dgm:presLayoutVars>
          <dgm:bulletEnabled val="1"/>
        </dgm:presLayoutVars>
      </dgm:prSet>
      <dgm:spPr/>
    </dgm:pt>
    <dgm:pt modelId="{7C8CA3C0-0B6A-A94F-9440-EBF626852CF7}" type="pres">
      <dgm:prSet presAssocID="{83095835-78E7-8741-BD52-56BEA949CB2E}" presName="spNode" presStyleCnt="0"/>
      <dgm:spPr/>
    </dgm:pt>
    <dgm:pt modelId="{4C4E35E8-EAB3-EA4B-9CAF-A86EB3987C7B}" type="pres">
      <dgm:prSet presAssocID="{59FAB0D5-F8E1-C744-BD3E-D041B183EB94}" presName="sibTrans" presStyleLbl="sibTrans1D1" presStyleIdx="3" presStyleCnt="4"/>
      <dgm:spPr/>
    </dgm:pt>
  </dgm:ptLst>
  <dgm:cxnLst>
    <dgm:cxn modelId="{D792DC03-DAC4-2D41-8FDC-CC7FDB87D3FE}" type="presOf" srcId="{421A1A7A-2341-114E-9C90-704E856BDA40}" destId="{6C00A09A-B8A7-C44B-869A-DD29F9AA0106}" srcOrd="0" destOrd="0" presId="urn:microsoft.com/office/officeart/2005/8/layout/cycle6"/>
    <dgm:cxn modelId="{8D87811A-64EB-4848-AB43-F4894862B63C}" srcId="{EAA524AC-21B8-9D42-81F6-CF6735E72EC6}" destId="{83095835-78E7-8741-BD52-56BEA949CB2E}" srcOrd="3" destOrd="0" parTransId="{6CF2E668-9A28-AA4D-86B6-305C81CD1B74}" sibTransId="{59FAB0D5-F8E1-C744-BD3E-D041B183EB94}"/>
    <dgm:cxn modelId="{6B3EF32A-C122-DB44-B60B-C0FDCC03CDB8}" type="presOf" srcId="{0F1EF7A4-25C3-5948-9983-4ADDDD79B370}" destId="{19AB67C0-8F13-DB41-B4F5-1C8BD4F47385}" srcOrd="0" destOrd="0" presId="urn:microsoft.com/office/officeart/2005/8/layout/cycle6"/>
    <dgm:cxn modelId="{BF451537-1D7F-664A-BBBB-A608330F1BFB}" type="presOf" srcId="{59FAB0D5-F8E1-C744-BD3E-D041B183EB94}" destId="{4C4E35E8-EAB3-EA4B-9CAF-A86EB3987C7B}" srcOrd="0" destOrd="0" presId="urn:microsoft.com/office/officeart/2005/8/layout/cycle6"/>
    <dgm:cxn modelId="{89B96851-E8DD-364E-9BF4-4D1360D552EF}" type="presOf" srcId="{EAA524AC-21B8-9D42-81F6-CF6735E72EC6}" destId="{D5F4F344-A8D1-BC40-8518-4D1F901B2709}" srcOrd="0" destOrd="0" presId="urn:microsoft.com/office/officeart/2005/8/layout/cycle6"/>
    <dgm:cxn modelId="{09A65072-94E3-E740-8F7B-15FE589FE3CA}" srcId="{EAA524AC-21B8-9D42-81F6-CF6735E72EC6}" destId="{421A1A7A-2341-114E-9C90-704E856BDA40}" srcOrd="0" destOrd="0" parTransId="{BF77BBC0-0CB0-C244-A3B6-AE36AABDB7BB}" sibTransId="{D9F4B70E-9486-264A-BBF9-C1FDD210E729}"/>
    <dgm:cxn modelId="{54FFF577-BFD7-684B-80F0-291E0FB69F6D}" type="presOf" srcId="{39A9D515-CDA3-E44D-97CC-6137713703EA}" destId="{0C4D1F77-0158-5E4F-8CE1-6533CD2C1847}" srcOrd="0" destOrd="0" presId="urn:microsoft.com/office/officeart/2005/8/layout/cycle6"/>
    <dgm:cxn modelId="{BA34A892-4C3C-4140-A5D4-EF19C08C1247}" srcId="{EAA524AC-21B8-9D42-81F6-CF6735E72EC6}" destId="{0F1EF7A4-25C3-5948-9983-4ADDDD79B370}" srcOrd="1" destOrd="0" parTransId="{CC31063F-E92E-3646-AEB2-37421FF1C38B}" sibTransId="{39A9D515-CDA3-E44D-97CC-6137713703EA}"/>
    <dgm:cxn modelId="{AF0DEACE-DBB4-524A-947B-B06AB4B057E1}" type="presOf" srcId="{D9F4B70E-9486-264A-BBF9-C1FDD210E729}" destId="{A7F0BE4F-DE87-AB4D-90D3-9F37E212B9DE}" srcOrd="0" destOrd="0" presId="urn:microsoft.com/office/officeart/2005/8/layout/cycle6"/>
    <dgm:cxn modelId="{26F55EE1-7FD6-1C49-938C-1E5D47EC73E8}" type="presOf" srcId="{83095835-78E7-8741-BD52-56BEA949CB2E}" destId="{33709BF6-0447-CE4B-AC2E-F7D90646DB7D}" srcOrd="0" destOrd="0" presId="urn:microsoft.com/office/officeart/2005/8/layout/cycle6"/>
    <dgm:cxn modelId="{C77930E5-0888-6A41-911A-0AFC620354B5}" type="presOf" srcId="{C1883A88-0746-0843-B664-2DC1665D1C78}" destId="{7F9594E4-A318-2241-9285-E4D8B34A40F8}" srcOrd="0" destOrd="0" presId="urn:microsoft.com/office/officeart/2005/8/layout/cycle6"/>
    <dgm:cxn modelId="{DA0835E7-78C4-9340-A374-58510CC4E6B4}" srcId="{EAA524AC-21B8-9D42-81F6-CF6735E72EC6}" destId="{B07528EB-2F7C-7E43-B8B0-741C358F115A}" srcOrd="2" destOrd="0" parTransId="{ADC93482-A3C0-DD49-ADDA-2201786825CE}" sibTransId="{C1883A88-0746-0843-B664-2DC1665D1C78}"/>
    <dgm:cxn modelId="{BCCEE5F1-04EF-9E49-B82F-507B9C80B856}" type="presOf" srcId="{B07528EB-2F7C-7E43-B8B0-741C358F115A}" destId="{6071050C-6404-F14E-93D8-8404849CB315}" srcOrd="0" destOrd="0" presId="urn:microsoft.com/office/officeart/2005/8/layout/cycle6"/>
    <dgm:cxn modelId="{53CB2571-4EFA-1F43-AF02-61C079CCB451}" type="presParOf" srcId="{D5F4F344-A8D1-BC40-8518-4D1F901B2709}" destId="{6C00A09A-B8A7-C44B-869A-DD29F9AA0106}" srcOrd="0" destOrd="0" presId="urn:microsoft.com/office/officeart/2005/8/layout/cycle6"/>
    <dgm:cxn modelId="{C494504B-5134-F84D-9659-E3ECD7F3A1EB}" type="presParOf" srcId="{D5F4F344-A8D1-BC40-8518-4D1F901B2709}" destId="{A1C0E17F-3F9A-A447-8105-5EC795D78FA2}" srcOrd="1" destOrd="0" presId="urn:microsoft.com/office/officeart/2005/8/layout/cycle6"/>
    <dgm:cxn modelId="{B3503B9E-1E57-6442-A342-64687E471CFB}" type="presParOf" srcId="{D5F4F344-A8D1-BC40-8518-4D1F901B2709}" destId="{A7F0BE4F-DE87-AB4D-90D3-9F37E212B9DE}" srcOrd="2" destOrd="0" presId="urn:microsoft.com/office/officeart/2005/8/layout/cycle6"/>
    <dgm:cxn modelId="{128471D5-74BD-4648-B9FE-F7B1FD4D9B75}" type="presParOf" srcId="{D5F4F344-A8D1-BC40-8518-4D1F901B2709}" destId="{19AB67C0-8F13-DB41-B4F5-1C8BD4F47385}" srcOrd="3" destOrd="0" presId="urn:microsoft.com/office/officeart/2005/8/layout/cycle6"/>
    <dgm:cxn modelId="{4BDA4C1A-DC6D-3E45-82FC-BD1B9B61BD83}" type="presParOf" srcId="{D5F4F344-A8D1-BC40-8518-4D1F901B2709}" destId="{803FEFCF-EE07-A54B-B489-D7F54C4F04C3}" srcOrd="4" destOrd="0" presId="urn:microsoft.com/office/officeart/2005/8/layout/cycle6"/>
    <dgm:cxn modelId="{ECC1B087-1D8D-F74C-AD71-E3B33A1B05A0}" type="presParOf" srcId="{D5F4F344-A8D1-BC40-8518-4D1F901B2709}" destId="{0C4D1F77-0158-5E4F-8CE1-6533CD2C1847}" srcOrd="5" destOrd="0" presId="urn:microsoft.com/office/officeart/2005/8/layout/cycle6"/>
    <dgm:cxn modelId="{40C94499-AB15-834D-ACF3-A3CC18F2CBB1}" type="presParOf" srcId="{D5F4F344-A8D1-BC40-8518-4D1F901B2709}" destId="{6071050C-6404-F14E-93D8-8404849CB315}" srcOrd="6" destOrd="0" presId="urn:microsoft.com/office/officeart/2005/8/layout/cycle6"/>
    <dgm:cxn modelId="{5A614B13-B61A-A642-8520-AAB896C6B649}" type="presParOf" srcId="{D5F4F344-A8D1-BC40-8518-4D1F901B2709}" destId="{8999C9C4-3322-D441-8E08-D9557A79CED1}" srcOrd="7" destOrd="0" presId="urn:microsoft.com/office/officeart/2005/8/layout/cycle6"/>
    <dgm:cxn modelId="{B809C491-CE97-4A41-A874-C148740FCEB3}" type="presParOf" srcId="{D5F4F344-A8D1-BC40-8518-4D1F901B2709}" destId="{7F9594E4-A318-2241-9285-E4D8B34A40F8}" srcOrd="8" destOrd="0" presId="urn:microsoft.com/office/officeart/2005/8/layout/cycle6"/>
    <dgm:cxn modelId="{F3888096-3F8E-8445-8C3F-2C9AC56E9E8D}" type="presParOf" srcId="{D5F4F344-A8D1-BC40-8518-4D1F901B2709}" destId="{33709BF6-0447-CE4B-AC2E-F7D90646DB7D}" srcOrd="9" destOrd="0" presId="urn:microsoft.com/office/officeart/2005/8/layout/cycle6"/>
    <dgm:cxn modelId="{DB20876C-32C9-5E44-98DF-04C6D2D945C3}" type="presParOf" srcId="{D5F4F344-A8D1-BC40-8518-4D1F901B2709}" destId="{7C8CA3C0-0B6A-A94F-9440-EBF626852CF7}" srcOrd="10" destOrd="0" presId="urn:microsoft.com/office/officeart/2005/8/layout/cycle6"/>
    <dgm:cxn modelId="{BBAC9F27-E04F-5744-BE26-04EF1D6AF801}" type="presParOf" srcId="{D5F4F344-A8D1-BC40-8518-4D1F901B2709}" destId="{4C4E35E8-EAB3-EA4B-9CAF-A86EB3987C7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A524AC-21B8-9D42-81F6-CF6735E72EC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1A7A-2341-114E-9C90-704E856BDA40}">
      <dgm:prSet phldrT="[Text]" custT="1"/>
      <dgm:spPr/>
      <dgm:t>
        <a:bodyPr/>
        <a:lstStyle/>
        <a:p>
          <a:r>
            <a:rPr lang="en-US" sz="2400" b="0" dirty="0"/>
            <a:t>General approach</a:t>
          </a:r>
        </a:p>
      </dgm:t>
    </dgm:pt>
    <dgm:pt modelId="{BF77BBC0-0CB0-C244-A3B6-AE36AABDB7BB}" type="parTrans" cxnId="{09A65072-94E3-E740-8F7B-15FE589FE3CA}">
      <dgm:prSet/>
      <dgm:spPr/>
      <dgm:t>
        <a:bodyPr/>
        <a:lstStyle/>
        <a:p>
          <a:endParaRPr lang="en-US" sz="8000"/>
        </a:p>
      </dgm:t>
    </dgm:pt>
    <dgm:pt modelId="{D9F4B70E-9486-264A-BBF9-C1FDD210E729}" type="sibTrans" cxnId="{09A65072-94E3-E740-8F7B-15FE589FE3CA}">
      <dgm:prSet/>
      <dgm:spPr/>
      <dgm:t>
        <a:bodyPr/>
        <a:lstStyle/>
        <a:p>
          <a:endParaRPr lang="en-US" sz="8000"/>
        </a:p>
      </dgm:t>
    </dgm:pt>
    <dgm:pt modelId="{0F1EF7A4-25C3-5948-9983-4ADDDD79B370}">
      <dgm:prSet phldrT="[Text]" custT="1"/>
      <dgm:spPr/>
      <dgm:t>
        <a:bodyPr/>
        <a:lstStyle/>
        <a:p>
          <a:r>
            <a:rPr lang="en-US" sz="2400" b="0" dirty="0"/>
            <a:t>Reducing use</a:t>
          </a:r>
        </a:p>
      </dgm:t>
    </dgm:pt>
    <dgm:pt modelId="{CC31063F-E92E-3646-AEB2-37421FF1C38B}" type="parTrans" cxnId="{BA34A892-4C3C-4140-A5D4-EF19C08C1247}">
      <dgm:prSet/>
      <dgm:spPr/>
      <dgm:t>
        <a:bodyPr/>
        <a:lstStyle/>
        <a:p>
          <a:endParaRPr lang="en-US" sz="8000"/>
        </a:p>
      </dgm:t>
    </dgm:pt>
    <dgm:pt modelId="{39A9D515-CDA3-E44D-97CC-6137713703EA}" type="sibTrans" cxnId="{BA34A892-4C3C-4140-A5D4-EF19C08C1247}">
      <dgm:prSet/>
      <dgm:spPr/>
      <dgm:t>
        <a:bodyPr/>
        <a:lstStyle/>
        <a:p>
          <a:endParaRPr lang="en-US" sz="8000"/>
        </a:p>
      </dgm:t>
    </dgm:pt>
    <dgm:pt modelId="{B07528EB-2F7C-7E43-B8B0-741C358F115A}">
      <dgm:prSet phldrT="[Text]" custT="1"/>
      <dgm:spPr/>
      <dgm:t>
        <a:bodyPr/>
        <a:lstStyle/>
        <a:p>
          <a:r>
            <a:rPr lang="en-US" sz="2400" b="0" dirty="0"/>
            <a:t>Addressing toxicities</a:t>
          </a:r>
        </a:p>
      </dgm:t>
    </dgm:pt>
    <dgm:pt modelId="{ADC93482-A3C0-DD49-ADDA-2201786825CE}" type="parTrans" cxnId="{DA0835E7-78C4-9340-A374-58510CC4E6B4}">
      <dgm:prSet/>
      <dgm:spPr/>
      <dgm:t>
        <a:bodyPr/>
        <a:lstStyle/>
        <a:p>
          <a:endParaRPr lang="en-US" sz="8000"/>
        </a:p>
      </dgm:t>
    </dgm:pt>
    <dgm:pt modelId="{C1883A88-0746-0843-B664-2DC1665D1C78}" type="sibTrans" cxnId="{DA0835E7-78C4-9340-A374-58510CC4E6B4}">
      <dgm:prSet/>
      <dgm:spPr/>
      <dgm:t>
        <a:bodyPr/>
        <a:lstStyle/>
        <a:p>
          <a:endParaRPr lang="en-US" sz="8000"/>
        </a:p>
      </dgm:t>
    </dgm:pt>
    <dgm:pt modelId="{83095835-78E7-8741-BD52-56BEA949CB2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b="1" dirty="0"/>
            <a:t>General Preventive Strategies</a:t>
          </a:r>
        </a:p>
      </dgm:t>
    </dgm:pt>
    <dgm:pt modelId="{6CF2E668-9A28-AA4D-86B6-305C81CD1B74}" type="parTrans" cxnId="{8D87811A-64EB-4848-AB43-F4894862B63C}">
      <dgm:prSet/>
      <dgm:spPr/>
      <dgm:t>
        <a:bodyPr/>
        <a:lstStyle/>
        <a:p>
          <a:endParaRPr lang="en-US" sz="8000"/>
        </a:p>
      </dgm:t>
    </dgm:pt>
    <dgm:pt modelId="{59FAB0D5-F8E1-C744-BD3E-D041B183EB94}" type="sibTrans" cxnId="{8D87811A-64EB-4848-AB43-F4894862B63C}">
      <dgm:prSet/>
      <dgm:spPr/>
      <dgm:t>
        <a:bodyPr/>
        <a:lstStyle/>
        <a:p>
          <a:endParaRPr lang="en-US" sz="8000"/>
        </a:p>
      </dgm:t>
    </dgm:pt>
    <dgm:pt modelId="{D5F4F344-A8D1-BC40-8518-4D1F901B2709}" type="pres">
      <dgm:prSet presAssocID="{EAA524AC-21B8-9D42-81F6-CF6735E72EC6}" presName="cycle" presStyleCnt="0">
        <dgm:presLayoutVars>
          <dgm:dir/>
          <dgm:resizeHandles val="exact"/>
        </dgm:presLayoutVars>
      </dgm:prSet>
      <dgm:spPr/>
    </dgm:pt>
    <dgm:pt modelId="{6C00A09A-B8A7-C44B-869A-DD29F9AA0106}" type="pres">
      <dgm:prSet presAssocID="{421A1A7A-2341-114E-9C90-704E856BDA40}" presName="node" presStyleLbl="node1" presStyleIdx="0" presStyleCnt="4" custScaleY="87193">
        <dgm:presLayoutVars>
          <dgm:bulletEnabled val="1"/>
        </dgm:presLayoutVars>
      </dgm:prSet>
      <dgm:spPr/>
    </dgm:pt>
    <dgm:pt modelId="{A1C0E17F-3F9A-A447-8105-5EC795D78FA2}" type="pres">
      <dgm:prSet presAssocID="{421A1A7A-2341-114E-9C90-704E856BDA40}" presName="spNode" presStyleCnt="0"/>
      <dgm:spPr/>
    </dgm:pt>
    <dgm:pt modelId="{A7F0BE4F-DE87-AB4D-90D3-9F37E212B9DE}" type="pres">
      <dgm:prSet presAssocID="{D9F4B70E-9486-264A-BBF9-C1FDD210E729}" presName="sibTrans" presStyleLbl="sibTrans1D1" presStyleIdx="0" presStyleCnt="4"/>
      <dgm:spPr/>
    </dgm:pt>
    <dgm:pt modelId="{19AB67C0-8F13-DB41-B4F5-1C8BD4F47385}" type="pres">
      <dgm:prSet presAssocID="{0F1EF7A4-25C3-5948-9983-4ADDDD79B370}" presName="node" presStyleLbl="node1" presStyleIdx="1" presStyleCnt="4" custScaleY="84275">
        <dgm:presLayoutVars>
          <dgm:bulletEnabled val="1"/>
        </dgm:presLayoutVars>
      </dgm:prSet>
      <dgm:spPr/>
    </dgm:pt>
    <dgm:pt modelId="{803FEFCF-EE07-A54B-B489-D7F54C4F04C3}" type="pres">
      <dgm:prSet presAssocID="{0F1EF7A4-25C3-5948-9983-4ADDDD79B370}" presName="spNode" presStyleCnt="0"/>
      <dgm:spPr/>
    </dgm:pt>
    <dgm:pt modelId="{0C4D1F77-0158-5E4F-8CE1-6533CD2C1847}" type="pres">
      <dgm:prSet presAssocID="{39A9D515-CDA3-E44D-97CC-6137713703EA}" presName="sibTrans" presStyleLbl="sibTrans1D1" presStyleIdx="1" presStyleCnt="4"/>
      <dgm:spPr/>
    </dgm:pt>
    <dgm:pt modelId="{6071050C-6404-F14E-93D8-8404849CB315}" type="pres">
      <dgm:prSet presAssocID="{B07528EB-2F7C-7E43-B8B0-741C358F115A}" presName="node" presStyleLbl="node1" presStyleIdx="2" presStyleCnt="4" custScaleX="105928" custScaleY="88259">
        <dgm:presLayoutVars>
          <dgm:bulletEnabled val="1"/>
        </dgm:presLayoutVars>
      </dgm:prSet>
      <dgm:spPr/>
    </dgm:pt>
    <dgm:pt modelId="{8999C9C4-3322-D441-8E08-D9557A79CED1}" type="pres">
      <dgm:prSet presAssocID="{B07528EB-2F7C-7E43-B8B0-741C358F115A}" presName="spNode" presStyleCnt="0"/>
      <dgm:spPr/>
    </dgm:pt>
    <dgm:pt modelId="{7F9594E4-A318-2241-9285-E4D8B34A40F8}" type="pres">
      <dgm:prSet presAssocID="{C1883A88-0746-0843-B664-2DC1665D1C78}" presName="sibTrans" presStyleLbl="sibTrans1D1" presStyleIdx="2" presStyleCnt="4"/>
      <dgm:spPr/>
    </dgm:pt>
    <dgm:pt modelId="{33709BF6-0447-CE4B-AC2E-F7D90646DB7D}" type="pres">
      <dgm:prSet presAssocID="{83095835-78E7-8741-BD52-56BEA949CB2E}" presName="node" presStyleLbl="node1" presStyleIdx="3" presStyleCnt="4" custScaleY="101602">
        <dgm:presLayoutVars>
          <dgm:bulletEnabled val="1"/>
        </dgm:presLayoutVars>
      </dgm:prSet>
      <dgm:spPr/>
    </dgm:pt>
    <dgm:pt modelId="{7C8CA3C0-0B6A-A94F-9440-EBF626852CF7}" type="pres">
      <dgm:prSet presAssocID="{83095835-78E7-8741-BD52-56BEA949CB2E}" presName="spNode" presStyleCnt="0"/>
      <dgm:spPr/>
    </dgm:pt>
    <dgm:pt modelId="{4C4E35E8-EAB3-EA4B-9CAF-A86EB3987C7B}" type="pres">
      <dgm:prSet presAssocID="{59FAB0D5-F8E1-C744-BD3E-D041B183EB94}" presName="sibTrans" presStyleLbl="sibTrans1D1" presStyleIdx="3" presStyleCnt="4"/>
      <dgm:spPr/>
    </dgm:pt>
  </dgm:ptLst>
  <dgm:cxnLst>
    <dgm:cxn modelId="{D792DC03-DAC4-2D41-8FDC-CC7FDB87D3FE}" type="presOf" srcId="{421A1A7A-2341-114E-9C90-704E856BDA40}" destId="{6C00A09A-B8A7-C44B-869A-DD29F9AA0106}" srcOrd="0" destOrd="0" presId="urn:microsoft.com/office/officeart/2005/8/layout/cycle6"/>
    <dgm:cxn modelId="{8D87811A-64EB-4848-AB43-F4894862B63C}" srcId="{EAA524AC-21B8-9D42-81F6-CF6735E72EC6}" destId="{83095835-78E7-8741-BD52-56BEA949CB2E}" srcOrd="3" destOrd="0" parTransId="{6CF2E668-9A28-AA4D-86B6-305C81CD1B74}" sibTransId="{59FAB0D5-F8E1-C744-BD3E-D041B183EB94}"/>
    <dgm:cxn modelId="{6B3EF32A-C122-DB44-B60B-C0FDCC03CDB8}" type="presOf" srcId="{0F1EF7A4-25C3-5948-9983-4ADDDD79B370}" destId="{19AB67C0-8F13-DB41-B4F5-1C8BD4F47385}" srcOrd="0" destOrd="0" presId="urn:microsoft.com/office/officeart/2005/8/layout/cycle6"/>
    <dgm:cxn modelId="{BF451537-1D7F-664A-BBBB-A608330F1BFB}" type="presOf" srcId="{59FAB0D5-F8E1-C744-BD3E-D041B183EB94}" destId="{4C4E35E8-EAB3-EA4B-9CAF-A86EB3987C7B}" srcOrd="0" destOrd="0" presId="urn:microsoft.com/office/officeart/2005/8/layout/cycle6"/>
    <dgm:cxn modelId="{89B96851-E8DD-364E-9BF4-4D1360D552EF}" type="presOf" srcId="{EAA524AC-21B8-9D42-81F6-CF6735E72EC6}" destId="{D5F4F344-A8D1-BC40-8518-4D1F901B2709}" srcOrd="0" destOrd="0" presId="urn:microsoft.com/office/officeart/2005/8/layout/cycle6"/>
    <dgm:cxn modelId="{09A65072-94E3-E740-8F7B-15FE589FE3CA}" srcId="{EAA524AC-21B8-9D42-81F6-CF6735E72EC6}" destId="{421A1A7A-2341-114E-9C90-704E856BDA40}" srcOrd="0" destOrd="0" parTransId="{BF77BBC0-0CB0-C244-A3B6-AE36AABDB7BB}" sibTransId="{D9F4B70E-9486-264A-BBF9-C1FDD210E729}"/>
    <dgm:cxn modelId="{54FFF577-BFD7-684B-80F0-291E0FB69F6D}" type="presOf" srcId="{39A9D515-CDA3-E44D-97CC-6137713703EA}" destId="{0C4D1F77-0158-5E4F-8CE1-6533CD2C1847}" srcOrd="0" destOrd="0" presId="urn:microsoft.com/office/officeart/2005/8/layout/cycle6"/>
    <dgm:cxn modelId="{BA34A892-4C3C-4140-A5D4-EF19C08C1247}" srcId="{EAA524AC-21B8-9D42-81F6-CF6735E72EC6}" destId="{0F1EF7A4-25C3-5948-9983-4ADDDD79B370}" srcOrd="1" destOrd="0" parTransId="{CC31063F-E92E-3646-AEB2-37421FF1C38B}" sibTransId="{39A9D515-CDA3-E44D-97CC-6137713703EA}"/>
    <dgm:cxn modelId="{AF0DEACE-DBB4-524A-947B-B06AB4B057E1}" type="presOf" srcId="{D9F4B70E-9486-264A-BBF9-C1FDD210E729}" destId="{A7F0BE4F-DE87-AB4D-90D3-9F37E212B9DE}" srcOrd="0" destOrd="0" presId="urn:microsoft.com/office/officeart/2005/8/layout/cycle6"/>
    <dgm:cxn modelId="{26F55EE1-7FD6-1C49-938C-1E5D47EC73E8}" type="presOf" srcId="{83095835-78E7-8741-BD52-56BEA949CB2E}" destId="{33709BF6-0447-CE4B-AC2E-F7D90646DB7D}" srcOrd="0" destOrd="0" presId="urn:microsoft.com/office/officeart/2005/8/layout/cycle6"/>
    <dgm:cxn modelId="{C77930E5-0888-6A41-911A-0AFC620354B5}" type="presOf" srcId="{C1883A88-0746-0843-B664-2DC1665D1C78}" destId="{7F9594E4-A318-2241-9285-E4D8B34A40F8}" srcOrd="0" destOrd="0" presId="urn:microsoft.com/office/officeart/2005/8/layout/cycle6"/>
    <dgm:cxn modelId="{DA0835E7-78C4-9340-A374-58510CC4E6B4}" srcId="{EAA524AC-21B8-9D42-81F6-CF6735E72EC6}" destId="{B07528EB-2F7C-7E43-B8B0-741C358F115A}" srcOrd="2" destOrd="0" parTransId="{ADC93482-A3C0-DD49-ADDA-2201786825CE}" sibTransId="{C1883A88-0746-0843-B664-2DC1665D1C78}"/>
    <dgm:cxn modelId="{BCCEE5F1-04EF-9E49-B82F-507B9C80B856}" type="presOf" srcId="{B07528EB-2F7C-7E43-B8B0-741C358F115A}" destId="{6071050C-6404-F14E-93D8-8404849CB315}" srcOrd="0" destOrd="0" presId="urn:microsoft.com/office/officeart/2005/8/layout/cycle6"/>
    <dgm:cxn modelId="{53CB2571-4EFA-1F43-AF02-61C079CCB451}" type="presParOf" srcId="{D5F4F344-A8D1-BC40-8518-4D1F901B2709}" destId="{6C00A09A-B8A7-C44B-869A-DD29F9AA0106}" srcOrd="0" destOrd="0" presId="urn:microsoft.com/office/officeart/2005/8/layout/cycle6"/>
    <dgm:cxn modelId="{C494504B-5134-F84D-9659-E3ECD7F3A1EB}" type="presParOf" srcId="{D5F4F344-A8D1-BC40-8518-4D1F901B2709}" destId="{A1C0E17F-3F9A-A447-8105-5EC795D78FA2}" srcOrd="1" destOrd="0" presId="urn:microsoft.com/office/officeart/2005/8/layout/cycle6"/>
    <dgm:cxn modelId="{B3503B9E-1E57-6442-A342-64687E471CFB}" type="presParOf" srcId="{D5F4F344-A8D1-BC40-8518-4D1F901B2709}" destId="{A7F0BE4F-DE87-AB4D-90D3-9F37E212B9DE}" srcOrd="2" destOrd="0" presId="urn:microsoft.com/office/officeart/2005/8/layout/cycle6"/>
    <dgm:cxn modelId="{128471D5-74BD-4648-B9FE-F7B1FD4D9B75}" type="presParOf" srcId="{D5F4F344-A8D1-BC40-8518-4D1F901B2709}" destId="{19AB67C0-8F13-DB41-B4F5-1C8BD4F47385}" srcOrd="3" destOrd="0" presId="urn:microsoft.com/office/officeart/2005/8/layout/cycle6"/>
    <dgm:cxn modelId="{4BDA4C1A-DC6D-3E45-82FC-BD1B9B61BD83}" type="presParOf" srcId="{D5F4F344-A8D1-BC40-8518-4D1F901B2709}" destId="{803FEFCF-EE07-A54B-B489-D7F54C4F04C3}" srcOrd="4" destOrd="0" presId="urn:microsoft.com/office/officeart/2005/8/layout/cycle6"/>
    <dgm:cxn modelId="{ECC1B087-1D8D-F74C-AD71-E3B33A1B05A0}" type="presParOf" srcId="{D5F4F344-A8D1-BC40-8518-4D1F901B2709}" destId="{0C4D1F77-0158-5E4F-8CE1-6533CD2C1847}" srcOrd="5" destOrd="0" presId="urn:microsoft.com/office/officeart/2005/8/layout/cycle6"/>
    <dgm:cxn modelId="{40C94499-AB15-834D-ACF3-A3CC18F2CBB1}" type="presParOf" srcId="{D5F4F344-A8D1-BC40-8518-4D1F901B2709}" destId="{6071050C-6404-F14E-93D8-8404849CB315}" srcOrd="6" destOrd="0" presId="urn:microsoft.com/office/officeart/2005/8/layout/cycle6"/>
    <dgm:cxn modelId="{5A614B13-B61A-A642-8520-AAB896C6B649}" type="presParOf" srcId="{D5F4F344-A8D1-BC40-8518-4D1F901B2709}" destId="{8999C9C4-3322-D441-8E08-D9557A79CED1}" srcOrd="7" destOrd="0" presId="urn:microsoft.com/office/officeart/2005/8/layout/cycle6"/>
    <dgm:cxn modelId="{B809C491-CE97-4A41-A874-C148740FCEB3}" type="presParOf" srcId="{D5F4F344-A8D1-BC40-8518-4D1F901B2709}" destId="{7F9594E4-A318-2241-9285-E4D8B34A40F8}" srcOrd="8" destOrd="0" presId="urn:microsoft.com/office/officeart/2005/8/layout/cycle6"/>
    <dgm:cxn modelId="{F3888096-3F8E-8445-8C3F-2C9AC56E9E8D}" type="presParOf" srcId="{D5F4F344-A8D1-BC40-8518-4D1F901B2709}" destId="{33709BF6-0447-CE4B-AC2E-F7D90646DB7D}" srcOrd="9" destOrd="0" presId="urn:microsoft.com/office/officeart/2005/8/layout/cycle6"/>
    <dgm:cxn modelId="{DB20876C-32C9-5E44-98DF-04C6D2D945C3}" type="presParOf" srcId="{D5F4F344-A8D1-BC40-8518-4D1F901B2709}" destId="{7C8CA3C0-0B6A-A94F-9440-EBF626852CF7}" srcOrd="10" destOrd="0" presId="urn:microsoft.com/office/officeart/2005/8/layout/cycle6"/>
    <dgm:cxn modelId="{BBAC9F27-E04F-5744-BE26-04EF1D6AF801}" type="presParOf" srcId="{D5F4F344-A8D1-BC40-8518-4D1F901B2709}" destId="{4C4E35E8-EAB3-EA4B-9CAF-A86EB3987C7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F0CB5-5AE0-E343-B08D-0DA6E5CAAD92}">
      <dsp:nvSpPr>
        <dsp:cNvPr id="0" name=""/>
        <dsp:cNvSpPr/>
      </dsp:nvSpPr>
      <dsp:spPr>
        <a:xfrm>
          <a:off x="249801" y="0"/>
          <a:ext cx="1942156" cy="194215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46815-921A-B040-913A-CD2BA357F1F6}">
      <dsp:nvSpPr>
        <dsp:cNvPr id="0" name=""/>
        <dsp:cNvSpPr/>
      </dsp:nvSpPr>
      <dsp:spPr>
        <a:xfrm>
          <a:off x="434306" y="184504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8%</a:t>
          </a:r>
        </a:p>
      </dsp:txBody>
      <dsp:txXfrm>
        <a:off x="471281" y="221479"/>
        <a:ext cx="683490" cy="683490"/>
      </dsp:txXfrm>
    </dsp:sp>
    <dsp:sp modelId="{4CFEAC51-A1F7-0445-A20D-8384F8A272FD}">
      <dsp:nvSpPr>
        <dsp:cNvPr id="0" name=""/>
        <dsp:cNvSpPr/>
      </dsp:nvSpPr>
      <dsp:spPr>
        <a:xfrm>
          <a:off x="1250011" y="184504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1%</a:t>
          </a:r>
        </a:p>
      </dsp:txBody>
      <dsp:txXfrm>
        <a:off x="1286986" y="221479"/>
        <a:ext cx="683490" cy="683490"/>
      </dsp:txXfrm>
    </dsp:sp>
    <dsp:sp modelId="{BDEE8EE2-5076-5A42-B095-0158ADBE4CDA}">
      <dsp:nvSpPr>
        <dsp:cNvPr id="0" name=""/>
        <dsp:cNvSpPr/>
      </dsp:nvSpPr>
      <dsp:spPr>
        <a:xfrm>
          <a:off x="434306" y="1000210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73%</a:t>
          </a:r>
        </a:p>
      </dsp:txBody>
      <dsp:txXfrm>
        <a:off x="471281" y="1037185"/>
        <a:ext cx="683490" cy="683490"/>
      </dsp:txXfrm>
    </dsp:sp>
    <dsp:sp modelId="{C57F8504-560B-8945-B0EF-FE3252A62A2E}">
      <dsp:nvSpPr>
        <dsp:cNvPr id="0" name=""/>
        <dsp:cNvSpPr/>
      </dsp:nvSpPr>
      <dsp:spPr>
        <a:xfrm>
          <a:off x="1250011" y="1000210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18%</a:t>
          </a:r>
        </a:p>
      </dsp:txBody>
      <dsp:txXfrm>
        <a:off x="1286986" y="1037185"/>
        <a:ext cx="683490" cy="68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F0CB5-5AE0-E343-B08D-0DA6E5CAAD92}">
      <dsp:nvSpPr>
        <dsp:cNvPr id="0" name=""/>
        <dsp:cNvSpPr/>
      </dsp:nvSpPr>
      <dsp:spPr>
        <a:xfrm>
          <a:off x="249801" y="0"/>
          <a:ext cx="1942156" cy="194215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46815-921A-B040-913A-CD2BA357F1F6}">
      <dsp:nvSpPr>
        <dsp:cNvPr id="0" name=""/>
        <dsp:cNvSpPr/>
      </dsp:nvSpPr>
      <dsp:spPr>
        <a:xfrm>
          <a:off x="434306" y="184504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6%</a:t>
          </a:r>
        </a:p>
      </dsp:txBody>
      <dsp:txXfrm>
        <a:off x="471281" y="221479"/>
        <a:ext cx="683490" cy="683490"/>
      </dsp:txXfrm>
    </dsp:sp>
    <dsp:sp modelId="{4CFEAC51-A1F7-0445-A20D-8384F8A272FD}">
      <dsp:nvSpPr>
        <dsp:cNvPr id="0" name=""/>
        <dsp:cNvSpPr/>
      </dsp:nvSpPr>
      <dsp:spPr>
        <a:xfrm>
          <a:off x="1250011" y="184504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14%</a:t>
          </a:r>
        </a:p>
      </dsp:txBody>
      <dsp:txXfrm>
        <a:off x="1286986" y="221479"/>
        <a:ext cx="683490" cy="683490"/>
      </dsp:txXfrm>
    </dsp:sp>
    <dsp:sp modelId="{BDEE8EE2-5076-5A42-B095-0158ADBE4CDA}">
      <dsp:nvSpPr>
        <dsp:cNvPr id="0" name=""/>
        <dsp:cNvSpPr/>
      </dsp:nvSpPr>
      <dsp:spPr>
        <a:xfrm>
          <a:off x="434306" y="1000210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40%</a:t>
          </a:r>
        </a:p>
      </dsp:txBody>
      <dsp:txXfrm>
        <a:off x="471281" y="1037185"/>
        <a:ext cx="683490" cy="683490"/>
      </dsp:txXfrm>
    </dsp:sp>
    <dsp:sp modelId="{C57F8504-560B-8945-B0EF-FE3252A62A2E}">
      <dsp:nvSpPr>
        <dsp:cNvPr id="0" name=""/>
        <dsp:cNvSpPr/>
      </dsp:nvSpPr>
      <dsp:spPr>
        <a:xfrm>
          <a:off x="1250011" y="1000210"/>
          <a:ext cx="757440" cy="75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41%</a:t>
          </a:r>
        </a:p>
      </dsp:txBody>
      <dsp:txXfrm>
        <a:off x="1286986" y="1037185"/>
        <a:ext cx="683490" cy="68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48ED-35D2-7A40-AC15-44DDA6E7C945}">
      <dsp:nvSpPr>
        <dsp:cNvPr id="0" name=""/>
        <dsp:cNvSpPr/>
      </dsp:nvSpPr>
      <dsp:spPr>
        <a:xfrm>
          <a:off x="4379" y="1267025"/>
          <a:ext cx="2913990" cy="846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Respiratory</a:t>
          </a:r>
        </a:p>
      </dsp:txBody>
      <dsp:txXfrm>
        <a:off x="427822" y="1267025"/>
        <a:ext cx="2067105" cy="846885"/>
      </dsp:txXfrm>
    </dsp:sp>
    <dsp:sp modelId="{EEB7AB68-10F7-8D49-B564-1A017C56932A}">
      <dsp:nvSpPr>
        <dsp:cNvPr id="0" name=""/>
        <dsp:cNvSpPr/>
      </dsp:nvSpPr>
      <dsp:spPr>
        <a:xfrm>
          <a:off x="2457087" y="1101446"/>
          <a:ext cx="4019484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Reduced drive to breath</a:t>
          </a:r>
        </a:p>
      </dsp:txBody>
      <dsp:txXfrm>
        <a:off x="3046109" y="1101446"/>
        <a:ext cx="2841441" cy="1178043"/>
      </dsp:txXfrm>
    </dsp:sp>
    <dsp:sp modelId="{54494655-1C50-E945-8877-EC79A9781CE5}">
      <dsp:nvSpPr>
        <dsp:cNvPr id="0" name=""/>
        <dsp:cNvSpPr/>
      </dsp:nvSpPr>
      <dsp:spPr>
        <a:xfrm>
          <a:off x="6064257" y="1101446"/>
          <a:ext cx="2945108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breathing / non-responsive</a:t>
          </a:r>
        </a:p>
      </dsp:txBody>
      <dsp:txXfrm>
        <a:off x="6653279" y="1101446"/>
        <a:ext cx="1767065" cy="1178043"/>
      </dsp:txXfrm>
    </dsp:sp>
    <dsp:sp modelId="{8D578B3C-98EF-A44F-B454-B33CC245A3BB}">
      <dsp:nvSpPr>
        <dsp:cNvPr id="0" name=""/>
        <dsp:cNvSpPr/>
      </dsp:nvSpPr>
      <dsp:spPr>
        <a:xfrm>
          <a:off x="8597050" y="1101446"/>
          <a:ext cx="3100610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Respiratory arrest</a:t>
          </a:r>
        </a:p>
      </dsp:txBody>
      <dsp:txXfrm>
        <a:off x="9186072" y="1101446"/>
        <a:ext cx="1922567" cy="1178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48ED-35D2-7A40-AC15-44DDA6E7C945}">
      <dsp:nvSpPr>
        <dsp:cNvPr id="0" name=""/>
        <dsp:cNvSpPr/>
      </dsp:nvSpPr>
      <dsp:spPr>
        <a:xfrm>
          <a:off x="4379" y="578650"/>
          <a:ext cx="2913990" cy="846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Vascular</a:t>
          </a:r>
          <a:endParaRPr lang="en-US" sz="2400" kern="1200" dirty="0"/>
        </a:p>
      </dsp:txBody>
      <dsp:txXfrm>
        <a:off x="427822" y="578650"/>
        <a:ext cx="2067105" cy="846885"/>
      </dsp:txXfrm>
    </dsp:sp>
    <dsp:sp modelId="{EEB7AB68-10F7-8D49-B564-1A017C56932A}">
      <dsp:nvSpPr>
        <dsp:cNvPr id="0" name=""/>
        <dsp:cNvSpPr/>
      </dsp:nvSpPr>
      <dsp:spPr>
        <a:xfrm>
          <a:off x="2457087" y="413071"/>
          <a:ext cx="4019484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blood pressure, arrythmia, coronary disease, ruptured vessels, heart failure ...</a:t>
          </a:r>
        </a:p>
      </dsp:txBody>
      <dsp:txXfrm>
        <a:off x="3046109" y="413071"/>
        <a:ext cx="2841441" cy="1178043"/>
      </dsp:txXfrm>
    </dsp:sp>
    <dsp:sp modelId="{54494655-1C50-E945-8877-EC79A9781CE5}">
      <dsp:nvSpPr>
        <dsp:cNvPr id="0" name=""/>
        <dsp:cNvSpPr/>
      </dsp:nvSpPr>
      <dsp:spPr>
        <a:xfrm>
          <a:off x="6064257" y="413071"/>
          <a:ext cx="2945108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Cardiac complaints, stroke</a:t>
          </a:r>
        </a:p>
      </dsp:txBody>
      <dsp:txXfrm>
        <a:off x="6653279" y="413071"/>
        <a:ext cx="1767065" cy="1178043"/>
      </dsp:txXfrm>
    </dsp:sp>
    <dsp:sp modelId="{8D578B3C-98EF-A44F-B454-B33CC245A3BB}">
      <dsp:nvSpPr>
        <dsp:cNvPr id="0" name=""/>
        <dsp:cNvSpPr/>
      </dsp:nvSpPr>
      <dsp:spPr>
        <a:xfrm>
          <a:off x="8597050" y="413071"/>
          <a:ext cx="3100610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Cardio/</a:t>
          </a:r>
          <a:r>
            <a:rPr lang="en-US" sz="1600" kern="1200" dirty="0" err="1"/>
            <a:t>cerebro</a:t>
          </a:r>
          <a:r>
            <a:rPr lang="en-US" sz="1600" kern="1200" dirty="0"/>
            <a:t>-vascular</a:t>
          </a:r>
        </a:p>
      </dsp:txBody>
      <dsp:txXfrm>
        <a:off x="9186072" y="413071"/>
        <a:ext cx="1922567" cy="1178043"/>
      </dsp:txXfrm>
    </dsp:sp>
    <dsp:sp modelId="{80C9BBC1-2DB0-F946-97F0-3B9A1BE7B402}">
      <dsp:nvSpPr>
        <dsp:cNvPr id="0" name=""/>
        <dsp:cNvSpPr/>
      </dsp:nvSpPr>
      <dsp:spPr>
        <a:xfrm>
          <a:off x="4379" y="1951802"/>
          <a:ext cx="2913990" cy="854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Psychiatric</a:t>
          </a:r>
          <a:endParaRPr lang="en-US" sz="2400" kern="1200" dirty="0"/>
        </a:p>
      </dsp:txBody>
      <dsp:txXfrm>
        <a:off x="431420" y="1951802"/>
        <a:ext cx="2059909" cy="854081"/>
      </dsp:txXfrm>
    </dsp:sp>
    <dsp:sp modelId="{17F74ECF-7D27-DF47-A0FE-CE6456C7AA20}">
      <dsp:nvSpPr>
        <dsp:cNvPr id="0" name=""/>
        <dsp:cNvSpPr/>
      </dsp:nvSpPr>
      <dsp:spPr>
        <a:xfrm>
          <a:off x="2457087" y="1789821"/>
          <a:ext cx="3922708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Cognitive decline, psychosis</a:t>
          </a:r>
        </a:p>
      </dsp:txBody>
      <dsp:txXfrm>
        <a:off x="3046109" y="1789821"/>
        <a:ext cx="2744665" cy="1178043"/>
      </dsp:txXfrm>
    </dsp:sp>
    <dsp:sp modelId="{4A7A5907-560C-1240-9972-F6E5CB98A9A5}">
      <dsp:nvSpPr>
        <dsp:cNvPr id="0" name=""/>
        <dsp:cNvSpPr/>
      </dsp:nvSpPr>
      <dsp:spPr>
        <a:xfrm>
          <a:off x="5967480" y="1789821"/>
          <a:ext cx="2945108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Agitated delirium, trauma</a:t>
          </a:r>
        </a:p>
      </dsp:txBody>
      <dsp:txXfrm>
        <a:off x="6556502" y="1789821"/>
        <a:ext cx="1767065" cy="1178043"/>
      </dsp:txXfrm>
    </dsp:sp>
    <dsp:sp modelId="{485D5462-20EC-5245-A976-9EB23B08B998}">
      <dsp:nvSpPr>
        <dsp:cNvPr id="0" name=""/>
        <dsp:cNvSpPr/>
      </dsp:nvSpPr>
      <dsp:spPr>
        <a:xfrm>
          <a:off x="8500274" y="1789821"/>
          <a:ext cx="3100610" cy="1178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Traumatic</a:t>
          </a:r>
        </a:p>
      </dsp:txBody>
      <dsp:txXfrm>
        <a:off x="9089296" y="1789821"/>
        <a:ext cx="1922567" cy="1178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A09A-B8A7-C44B-869A-DD29F9AA0106}">
      <dsp:nvSpPr>
        <dsp:cNvPr id="0" name=""/>
        <dsp:cNvSpPr/>
      </dsp:nvSpPr>
      <dsp:spPr>
        <a:xfrm>
          <a:off x="2711732" y="91011"/>
          <a:ext cx="2210388" cy="125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approach</a:t>
          </a:r>
        </a:p>
      </dsp:txBody>
      <dsp:txXfrm>
        <a:off x="2772886" y="152165"/>
        <a:ext cx="2088080" cy="1130439"/>
      </dsp:txXfrm>
    </dsp:sp>
    <dsp:sp modelId="{A7F0BE4F-DE87-AB4D-90D3-9F37E212B9DE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3497371" y="281752"/>
              </a:moveTo>
              <a:arcTo wR="2375276" hR="2375276" stAng="17891435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67C0-8F13-DB41-B4F5-1C8BD4F47385}">
      <dsp:nvSpPr>
        <dsp:cNvPr id="0" name=""/>
        <dsp:cNvSpPr/>
      </dsp:nvSpPr>
      <dsp:spPr>
        <a:xfrm>
          <a:off x="5087009" y="2487250"/>
          <a:ext cx="2210388" cy="1210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Reducing use</a:t>
          </a:r>
        </a:p>
      </dsp:txBody>
      <dsp:txXfrm>
        <a:off x="5146116" y="2546357"/>
        <a:ext cx="2092174" cy="1092608"/>
      </dsp:txXfrm>
    </dsp:sp>
    <dsp:sp modelId="{0C4D1F77-0158-5E4F-8CE1-6533CD2C1847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4667152" y="2999170"/>
              </a:moveTo>
              <a:arcTo wR="2375276" hR="2375276" stAng="913683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1050C-6404-F14E-93D8-8404849CB315}">
      <dsp:nvSpPr>
        <dsp:cNvPr id="0" name=""/>
        <dsp:cNvSpPr/>
      </dsp:nvSpPr>
      <dsp:spPr>
        <a:xfrm>
          <a:off x="2711732" y="4833907"/>
          <a:ext cx="2210388" cy="1268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Addressing toxicities</a:t>
          </a:r>
        </a:p>
      </dsp:txBody>
      <dsp:txXfrm>
        <a:off x="2773634" y="4895809"/>
        <a:ext cx="2086584" cy="1144259"/>
      </dsp:txXfrm>
    </dsp:sp>
    <dsp:sp modelId="{7F9594E4-A318-2241-9285-E4D8B34A40F8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54234" y="4469364"/>
              </a:moveTo>
              <a:arcTo wR="2375276" hR="2375276" stAng="7089707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09BF6-0447-CE4B-AC2E-F7D90646DB7D}">
      <dsp:nvSpPr>
        <dsp:cNvPr id="0" name=""/>
        <dsp:cNvSpPr/>
      </dsp:nvSpPr>
      <dsp:spPr>
        <a:xfrm>
          <a:off x="336455" y="2362777"/>
          <a:ext cx="2210388" cy="145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Preventive Strategies</a:t>
          </a:r>
        </a:p>
      </dsp:txBody>
      <dsp:txXfrm>
        <a:off x="407715" y="2434037"/>
        <a:ext cx="2067868" cy="1317249"/>
      </dsp:txXfrm>
    </dsp:sp>
    <dsp:sp modelId="{4C4E35E8-EAB3-EA4B-9CAF-A86EB3987C7B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0498" y="1628341"/>
              </a:moveTo>
              <a:arcTo wR="2375276" hR="2375276" stAng="11899702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A09A-B8A7-C44B-869A-DD29F9AA0106}">
      <dsp:nvSpPr>
        <dsp:cNvPr id="0" name=""/>
        <dsp:cNvSpPr/>
      </dsp:nvSpPr>
      <dsp:spPr>
        <a:xfrm>
          <a:off x="2711732" y="91011"/>
          <a:ext cx="2210388" cy="1252747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General approach</a:t>
          </a:r>
        </a:p>
      </dsp:txBody>
      <dsp:txXfrm>
        <a:off x="2772886" y="152165"/>
        <a:ext cx="2088080" cy="1130439"/>
      </dsp:txXfrm>
    </dsp:sp>
    <dsp:sp modelId="{A7F0BE4F-DE87-AB4D-90D3-9F37E212B9DE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3497371" y="281752"/>
              </a:moveTo>
              <a:arcTo wR="2375276" hR="2375276" stAng="17891435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67C0-8F13-DB41-B4F5-1C8BD4F47385}">
      <dsp:nvSpPr>
        <dsp:cNvPr id="0" name=""/>
        <dsp:cNvSpPr/>
      </dsp:nvSpPr>
      <dsp:spPr>
        <a:xfrm>
          <a:off x="5087009" y="2487250"/>
          <a:ext cx="2210388" cy="1210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Reducing use</a:t>
          </a:r>
        </a:p>
      </dsp:txBody>
      <dsp:txXfrm>
        <a:off x="5146116" y="2546357"/>
        <a:ext cx="2092174" cy="1092608"/>
      </dsp:txXfrm>
    </dsp:sp>
    <dsp:sp modelId="{0C4D1F77-0158-5E4F-8CE1-6533CD2C1847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4667152" y="2999170"/>
              </a:moveTo>
              <a:arcTo wR="2375276" hR="2375276" stAng="913683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1050C-6404-F14E-93D8-8404849CB315}">
      <dsp:nvSpPr>
        <dsp:cNvPr id="0" name=""/>
        <dsp:cNvSpPr/>
      </dsp:nvSpPr>
      <dsp:spPr>
        <a:xfrm>
          <a:off x="2711732" y="4833907"/>
          <a:ext cx="2210388" cy="1268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Addressing toxicities</a:t>
          </a:r>
        </a:p>
      </dsp:txBody>
      <dsp:txXfrm>
        <a:off x="2773634" y="4895809"/>
        <a:ext cx="2086584" cy="1144259"/>
      </dsp:txXfrm>
    </dsp:sp>
    <dsp:sp modelId="{7F9594E4-A318-2241-9285-E4D8B34A40F8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54234" y="4469364"/>
              </a:moveTo>
              <a:arcTo wR="2375276" hR="2375276" stAng="7089707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09BF6-0447-CE4B-AC2E-F7D90646DB7D}">
      <dsp:nvSpPr>
        <dsp:cNvPr id="0" name=""/>
        <dsp:cNvSpPr/>
      </dsp:nvSpPr>
      <dsp:spPr>
        <a:xfrm>
          <a:off x="336455" y="2362777"/>
          <a:ext cx="2210388" cy="145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Preventive Strategies</a:t>
          </a:r>
        </a:p>
      </dsp:txBody>
      <dsp:txXfrm>
        <a:off x="407715" y="2434037"/>
        <a:ext cx="2067868" cy="1317249"/>
      </dsp:txXfrm>
    </dsp:sp>
    <dsp:sp modelId="{4C4E35E8-EAB3-EA4B-9CAF-A86EB3987C7B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0498" y="1628341"/>
              </a:moveTo>
              <a:arcTo wR="2375276" hR="2375276" stAng="11899702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A09A-B8A7-C44B-869A-DD29F9AA0106}">
      <dsp:nvSpPr>
        <dsp:cNvPr id="0" name=""/>
        <dsp:cNvSpPr/>
      </dsp:nvSpPr>
      <dsp:spPr>
        <a:xfrm>
          <a:off x="2711732" y="91011"/>
          <a:ext cx="2210388" cy="125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General approach</a:t>
          </a:r>
        </a:p>
      </dsp:txBody>
      <dsp:txXfrm>
        <a:off x="2772886" y="152165"/>
        <a:ext cx="2088080" cy="1130439"/>
      </dsp:txXfrm>
    </dsp:sp>
    <dsp:sp modelId="{A7F0BE4F-DE87-AB4D-90D3-9F37E212B9DE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3497371" y="281752"/>
              </a:moveTo>
              <a:arcTo wR="2375276" hR="2375276" stAng="17891435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67C0-8F13-DB41-B4F5-1C8BD4F47385}">
      <dsp:nvSpPr>
        <dsp:cNvPr id="0" name=""/>
        <dsp:cNvSpPr/>
      </dsp:nvSpPr>
      <dsp:spPr>
        <a:xfrm>
          <a:off x="5087009" y="2487250"/>
          <a:ext cx="2210388" cy="1210822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Reducing use</a:t>
          </a:r>
        </a:p>
      </dsp:txBody>
      <dsp:txXfrm>
        <a:off x="5146116" y="2546357"/>
        <a:ext cx="2092174" cy="1092608"/>
      </dsp:txXfrm>
    </dsp:sp>
    <dsp:sp modelId="{0C4D1F77-0158-5E4F-8CE1-6533CD2C1847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4667152" y="2999170"/>
              </a:moveTo>
              <a:arcTo wR="2375276" hR="2375276" stAng="913683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1050C-6404-F14E-93D8-8404849CB315}">
      <dsp:nvSpPr>
        <dsp:cNvPr id="0" name=""/>
        <dsp:cNvSpPr/>
      </dsp:nvSpPr>
      <dsp:spPr>
        <a:xfrm>
          <a:off x="2711732" y="4833907"/>
          <a:ext cx="2210388" cy="1268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Addressing toxicities</a:t>
          </a:r>
        </a:p>
      </dsp:txBody>
      <dsp:txXfrm>
        <a:off x="2773634" y="4895809"/>
        <a:ext cx="2086584" cy="1144259"/>
      </dsp:txXfrm>
    </dsp:sp>
    <dsp:sp modelId="{7F9594E4-A318-2241-9285-E4D8B34A40F8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54234" y="4469364"/>
              </a:moveTo>
              <a:arcTo wR="2375276" hR="2375276" stAng="7089707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09BF6-0447-CE4B-AC2E-F7D90646DB7D}">
      <dsp:nvSpPr>
        <dsp:cNvPr id="0" name=""/>
        <dsp:cNvSpPr/>
      </dsp:nvSpPr>
      <dsp:spPr>
        <a:xfrm>
          <a:off x="336455" y="2362777"/>
          <a:ext cx="2210388" cy="145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Preventive Strategies</a:t>
          </a:r>
        </a:p>
      </dsp:txBody>
      <dsp:txXfrm>
        <a:off x="407715" y="2434037"/>
        <a:ext cx="2067868" cy="1317249"/>
      </dsp:txXfrm>
    </dsp:sp>
    <dsp:sp modelId="{4C4E35E8-EAB3-EA4B-9CAF-A86EB3987C7B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0498" y="1628341"/>
              </a:moveTo>
              <a:arcTo wR="2375276" hR="2375276" stAng="11899702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A09A-B8A7-C44B-869A-DD29F9AA0106}">
      <dsp:nvSpPr>
        <dsp:cNvPr id="0" name=""/>
        <dsp:cNvSpPr/>
      </dsp:nvSpPr>
      <dsp:spPr>
        <a:xfrm>
          <a:off x="2711732" y="91011"/>
          <a:ext cx="2210388" cy="125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General approach</a:t>
          </a:r>
        </a:p>
      </dsp:txBody>
      <dsp:txXfrm>
        <a:off x="2772886" y="152165"/>
        <a:ext cx="2088080" cy="1130439"/>
      </dsp:txXfrm>
    </dsp:sp>
    <dsp:sp modelId="{A7F0BE4F-DE87-AB4D-90D3-9F37E212B9DE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3497371" y="281752"/>
              </a:moveTo>
              <a:arcTo wR="2375276" hR="2375276" stAng="17891435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67C0-8F13-DB41-B4F5-1C8BD4F47385}">
      <dsp:nvSpPr>
        <dsp:cNvPr id="0" name=""/>
        <dsp:cNvSpPr/>
      </dsp:nvSpPr>
      <dsp:spPr>
        <a:xfrm>
          <a:off x="5087009" y="2487250"/>
          <a:ext cx="2210388" cy="1210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Reducing use</a:t>
          </a:r>
        </a:p>
      </dsp:txBody>
      <dsp:txXfrm>
        <a:off x="5146116" y="2546357"/>
        <a:ext cx="2092174" cy="1092608"/>
      </dsp:txXfrm>
    </dsp:sp>
    <dsp:sp modelId="{0C4D1F77-0158-5E4F-8CE1-6533CD2C1847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4667332" y="2998509"/>
              </a:moveTo>
              <a:arcTo wR="2375276" hR="2375276" stAng="912691" swAng="26888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1050C-6404-F14E-93D8-8404849CB315}">
      <dsp:nvSpPr>
        <dsp:cNvPr id="0" name=""/>
        <dsp:cNvSpPr/>
      </dsp:nvSpPr>
      <dsp:spPr>
        <a:xfrm>
          <a:off x="2646216" y="4833907"/>
          <a:ext cx="2341419" cy="1268063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Addressing toxicities</a:t>
          </a:r>
        </a:p>
      </dsp:txBody>
      <dsp:txXfrm>
        <a:off x="2708118" y="4895809"/>
        <a:ext cx="2217615" cy="1144259"/>
      </dsp:txXfrm>
    </dsp:sp>
    <dsp:sp modelId="{7F9594E4-A318-2241-9285-E4D8B34A40F8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189591" y="4433453"/>
              </a:moveTo>
              <a:arcTo wR="2375276" hR="2375276" stAng="7196737" swAng="25045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09BF6-0447-CE4B-AC2E-F7D90646DB7D}">
      <dsp:nvSpPr>
        <dsp:cNvPr id="0" name=""/>
        <dsp:cNvSpPr/>
      </dsp:nvSpPr>
      <dsp:spPr>
        <a:xfrm>
          <a:off x="336455" y="2362777"/>
          <a:ext cx="2210388" cy="145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Preventive Strategies</a:t>
          </a:r>
        </a:p>
      </dsp:txBody>
      <dsp:txXfrm>
        <a:off x="407715" y="2434037"/>
        <a:ext cx="2067868" cy="1317249"/>
      </dsp:txXfrm>
    </dsp:sp>
    <dsp:sp modelId="{4C4E35E8-EAB3-EA4B-9CAF-A86EB3987C7B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0498" y="1628341"/>
              </a:moveTo>
              <a:arcTo wR="2375276" hR="2375276" stAng="11899702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A09A-B8A7-C44B-869A-DD29F9AA0106}">
      <dsp:nvSpPr>
        <dsp:cNvPr id="0" name=""/>
        <dsp:cNvSpPr/>
      </dsp:nvSpPr>
      <dsp:spPr>
        <a:xfrm>
          <a:off x="2711732" y="91011"/>
          <a:ext cx="2210388" cy="125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General approach</a:t>
          </a:r>
        </a:p>
      </dsp:txBody>
      <dsp:txXfrm>
        <a:off x="2772886" y="152165"/>
        <a:ext cx="2088080" cy="1130439"/>
      </dsp:txXfrm>
    </dsp:sp>
    <dsp:sp modelId="{A7F0BE4F-DE87-AB4D-90D3-9F37E212B9DE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3497371" y="281752"/>
              </a:moveTo>
              <a:arcTo wR="2375276" hR="2375276" stAng="17891435" swAng="279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67C0-8F13-DB41-B4F5-1C8BD4F47385}">
      <dsp:nvSpPr>
        <dsp:cNvPr id="0" name=""/>
        <dsp:cNvSpPr/>
      </dsp:nvSpPr>
      <dsp:spPr>
        <a:xfrm>
          <a:off x="5087009" y="2487250"/>
          <a:ext cx="2210388" cy="1210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Reducing use</a:t>
          </a:r>
        </a:p>
      </dsp:txBody>
      <dsp:txXfrm>
        <a:off x="5146116" y="2546357"/>
        <a:ext cx="2092174" cy="1092608"/>
      </dsp:txXfrm>
    </dsp:sp>
    <dsp:sp modelId="{0C4D1F77-0158-5E4F-8CE1-6533CD2C1847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4667332" y="2998509"/>
              </a:moveTo>
              <a:arcTo wR="2375276" hR="2375276" stAng="912691" swAng="26888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1050C-6404-F14E-93D8-8404849CB315}">
      <dsp:nvSpPr>
        <dsp:cNvPr id="0" name=""/>
        <dsp:cNvSpPr/>
      </dsp:nvSpPr>
      <dsp:spPr>
        <a:xfrm>
          <a:off x="2646216" y="4833907"/>
          <a:ext cx="2341419" cy="1268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Addressing toxicities</a:t>
          </a:r>
        </a:p>
      </dsp:txBody>
      <dsp:txXfrm>
        <a:off x="2708118" y="4895809"/>
        <a:ext cx="2217615" cy="1144259"/>
      </dsp:txXfrm>
    </dsp:sp>
    <dsp:sp modelId="{7F9594E4-A318-2241-9285-E4D8B34A40F8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189591" y="4433453"/>
              </a:moveTo>
              <a:arcTo wR="2375276" hR="2375276" stAng="7196737" swAng="25045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09BF6-0447-CE4B-AC2E-F7D90646DB7D}">
      <dsp:nvSpPr>
        <dsp:cNvPr id="0" name=""/>
        <dsp:cNvSpPr/>
      </dsp:nvSpPr>
      <dsp:spPr>
        <a:xfrm>
          <a:off x="336455" y="2362777"/>
          <a:ext cx="2210388" cy="145976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General Preventive Strategies</a:t>
          </a:r>
        </a:p>
      </dsp:txBody>
      <dsp:txXfrm>
        <a:off x="407715" y="2434037"/>
        <a:ext cx="2067868" cy="1317249"/>
      </dsp:txXfrm>
    </dsp:sp>
    <dsp:sp modelId="{4C4E35E8-EAB3-EA4B-9CAF-A86EB3987C7B}">
      <dsp:nvSpPr>
        <dsp:cNvPr id="0" name=""/>
        <dsp:cNvSpPr/>
      </dsp:nvSpPr>
      <dsp:spPr>
        <a:xfrm>
          <a:off x="1441649" y="717385"/>
          <a:ext cx="4750553" cy="4750553"/>
        </a:xfrm>
        <a:custGeom>
          <a:avLst/>
          <a:gdLst/>
          <a:ahLst/>
          <a:cxnLst/>
          <a:rect l="0" t="0" r="0" b="0"/>
          <a:pathLst>
            <a:path>
              <a:moveTo>
                <a:pt x="120498" y="1628341"/>
              </a:moveTo>
              <a:arcTo wR="2375276" hR="2375276" stAng="11899702" swAng="26105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00A8D-BE70-4114-9C40-CBA64A143DE2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E1EE-1F6A-4640-9CFC-E42F9C9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 behalf of our team at the Center for Innovation in Academic Detailing on Opioids, I'd like to welcome you all to our introductory webinar. My name is Rebecca Martinez, I'm a nurse practitioner and one of the clinician trainers on this team and I'm going to kick us off today.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0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Riluzole</a:t>
            </a:r>
            <a:r>
              <a:rPr lang="en-US" dirty="0"/>
              <a:t> inhibits NMDA and potentiates GABA; approved in EU for 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2FC34-BC38-AE4E-95C6-EE4DC42B3F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2FC34-BC38-AE4E-95C6-EE4DC42B3F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8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Mailing list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Nicola to put in chat: Sign up for CIAO’s mailing list at https://signup.e2ma.net/signup/1934388/1909594/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Mention mailing list </a:t>
            </a:r>
          </a:p>
          <a:p>
            <a:r>
              <a:rPr lang="en-US" dirty="0">
                <a:cs typeface="Calibri"/>
              </a:rPr>
              <a:t>Quarterly webinars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Nicola to put in chat:</a:t>
            </a:r>
          </a:p>
          <a:p>
            <a:r>
              <a:rPr lang="en-US" dirty="0">
                <a:cs typeface="Calibri"/>
              </a:rPr>
              <a:t>The presentation slides and recording will be posted on www.ciaosf.org/webinars later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people use stimulants? (check all that apply)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get stuff done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stay safe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escape from a painful existence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have fun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self-treat attention deficit disorder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their body/brain insists on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they are bad people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manage pain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Other (can we have one where people write in? if not – it should say “Other – please write your answer in the chat”)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7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 smtClean="0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800" b="0" i="0" u="none" strike="noStrike" cap="none">
              <a:solidFill>
                <a:srgbClr val="0520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6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1E1EE-1F6A-4640-9CFC-E42F9C9FD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Cohorts from N America, Nordic countries, Asia/Pacific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2FC34-BC38-AE4E-95C6-EE4DC42B3F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CDBEC-F632-F441-809A-6FF090EE5899}"/>
              </a:ext>
            </a:extLst>
          </p:cNvPr>
          <p:cNvSpPr/>
          <p:nvPr userDrawn="1"/>
        </p:nvSpPr>
        <p:spPr>
          <a:xfrm>
            <a:off x="3164544" y="0"/>
            <a:ext cx="902745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45672-E71D-774D-90A2-79B87F71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92" y="914401"/>
            <a:ext cx="7274805" cy="25832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7EA1D-1E6F-E14E-957C-BE22B9CA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792" y="3811836"/>
            <a:ext cx="7274806" cy="168828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C2E19-6F0F-3C49-874D-C1E9BA46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C863C-E39A-9C49-B6AD-4ADDB1A4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EFD-C810-C046-95DF-27262F9D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7BFAA3-B636-E24A-AC23-ABC33394C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51" y="669107"/>
            <a:ext cx="3164544" cy="33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15"/>
            <a:ext cx="10515600" cy="1221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89951-E31D-F645-AE34-818A22B01507}"/>
              </a:ext>
            </a:extLst>
          </p:cNvPr>
          <p:cNvSpPr/>
          <p:nvPr userDrawn="1"/>
        </p:nvSpPr>
        <p:spPr>
          <a:xfrm>
            <a:off x="0" y="-42862"/>
            <a:ext cx="12192000" cy="8101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9D7319-DF8C-CA45-888C-87F48B34E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115" y="191156"/>
            <a:ext cx="9291637" cy="627063"/>
          </a:xfrm>
        </p:spPr>
        <p:txBody>
          <a:bodyPr>
            <a:normAutofit/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6C2741-5669-204A-A174-A556EAA5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2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2DDC1FA-ED17-2B44-A884-722E3CBE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2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8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FE21-D923-DA48-9FF5-952E2C1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E0273-BD3C-274F-A5E9-18514119D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A9810-4E64-3A4F-83F9-D11A9D8B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9A672-7F19-4B4E-A779-B05C7F17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F42EE-5761-D448-B908-1001A31D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A927C-3AD6-C14F-916F-FF32E46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1E38-F89E-AD47-8912-34384428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A8EE7-DA5A-5D4A-9D10-DCD55CE0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1D2D8-37EA-F640-B4AF-77DD34BEF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864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ABA70-5A0B-864C-9E81-45665D82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9954A-7297-F647-8BFB-2DA79CCD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864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1BB4-2C49-964D-8CAE-1ED7C6E0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25E5E-7833-5248-8A5A-4844FBE8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DD6A7-0545-364F-8C40-2568F309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319-7759-AF46-9578-BEF72CC1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6F9BC-3B42-BB4E-9D27-8A5A404F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A1FED-3B7E-E144-9568-0AA3E418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A508A-BE19-6641-A7B5-32783AC4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F046B-7886-9B49-A20C-9328FAE0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3DAB9-2DD8-F542-B689-8D53FC65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99B2-17FF-D64A-9110-3E4ED704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F046B-7886-9B49-A20C-9328FAE0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3DAB9-2DD8-F542-B689-8D53FC65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99B2-17FF-D64A-9110-3E4ED704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D4FA1-167C-2E4F-A0BF-9A0CA714EC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3226-013D-2D48-89B9-59DDDA0D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813D-8D19-2D4A-971E-DE70741A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3E012-1B01-8B4D-BA7D-A22B9AF29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8192"/>
            <a:ext cx="3932237" cy="36407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0108E-83AA-3C4E-ABA4-4FED854D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68F4F-27C3-264D-A717-48CF4BB0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4EBD8-A8E1-0843-ACA5-4940203D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82F8-DAB1-294D-BAC0-B28C1897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CDDCC-00A5-D647-9335-ABC67D123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FC94A-F21B-5046-8B3A-391A33A0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A042A-8210-8649-8C0D-505A8AE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EA59B-AB27-994D-8C8E-A4609D8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D5A7B-257D-3E4B-8CDA-3F14BAE2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 – Navy">
  <p:cSld name="Blank Slide – Nav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362808" y="6453505"/>
            <a:ext cx="328081" cy="1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6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CDBEC-F632-F441-809A-6FF090EE5899}"/>
              </a:ext>
            </a:extLst>
          </p:cNvPr>
          <p:cNvSpPr/>
          <p:nvPr userDrawn="1"/>
        </p:nvSpPr>
        <p:spPr>
          <a:xfrm>
            <a:off x="0" y="2358368"/>
            <a:ext cx="12192000" cy="44996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45672-E71D-774D-90A2-79B87F71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58368"/>
            <a:ext cx="10071538" cy="2141263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7EA1D-1E6F-E14E-957C-BE22B9CA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77103"/>
            <a:ext cx="9829800" cy="12664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C2E19-6F0F-3C49-874D-C1E9BA46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C863C-E39A-9C49-B6AD-4ADDB1A4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EFD-C810-C046-95DF-27262F9D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501EDC0-0709-684B-B288-2E7ECECBC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428" y="263807"/>
            <a:ext cx="4154214" cy="19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15"/>
            <a:ext cx="10515600" cy="1221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8C98-222A-5E4B-8348-48F4D99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91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89951-E31D-F645-AE34-818A22B01507}"/>
              </a:ext>
            </a:extLst>
          </p:cNvPr>
          <p:cNvSpPr/>
          <p:nvPr userDrawn="1"/>
        </p:nvSpPr>
        <p:spPr>
          <a:xfrm>
            <a:off x="0" y="-42862"/>
            <a:ext cx="12192000" cy="8101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9D7319-DF8C-CA45-888C-87F48B34E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115" y="191156"/>
            <a:ext cx="9291637" cy="627063"/>
          </a:xfrm>
        </p:spPr>
        <p:txBody>
          <a:bodyPr>
            <a:normAutofit/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7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8C98-222A-5E4B-8348-48F4D99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7"/>
            <a:ext cx="10515600" cy="5357159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>
              <a:lnSpc>
                <a:spcPct val="100000"/>
              </a:lnSpc>
              <a:spcAft>
                <a:spcPts val="400"/>
              </a:spcAft>
              <a:defRPr/>
            </a:lvl4pPr>
            <a:lvl5pPr>
              <a:lnSpc>
                <a:spcPct val="100000"/>
              </a:lnSpc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89951-E31D-F645-AE34-818A22B01507}"/>
              </a:ext>
            </a:extLst>
          </p:cNvPr>
          <p:cNvSpPr/>
          <p:nvPr userDrawn="1"/>
        </p:nvSpPr>
        <p:spPr>
          <a:xfrm>
            <a:off x="0" y="-42862"/>
            <a:ext cx="12192000" cy="8101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9D7319-DF8C-CA45-888C-87F48B34E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115" y="159626"/>
            <a:ext cx="9291637" cy="627063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64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8C98-222A-5E4B-8348-48F4D99A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F07773-DC89-1F4C-8505-DEBDF9AC3E7B}"/>
              </a:ext>
            </a:extLst>
          </p:cNvPr>
          <p:cNvSpPr/>
          <p:nvPr userDrawn="1"/>
        </p:nvSpPr>
        <p:spPr>
          <a:xfrm>
            <a:off x="0" y="0"/>
            <a:ext cx="12192000" cy="1902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8C98-222A-5E4B-8348-48F4D99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497"/>
            <a:ext cx="10515600" cy="3909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F07773-DC89-1F4C-8505-DEBDF9AC3E7B}"/>
              </a:ext>
            </a:extLst>
          </p:cNvPr>
          <p:cNvSpPr/>
          <p:nvPr userDrawn="1"/>
        </p:nvSpPr>
        <p:spPr>
          <a:xfrm>
            <a:off x="6531428" y="0"/>
            <a:ext cx="566057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3" y="365125"/>
            <a:ext cx="5795706" cy="51648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F07773-DC89-1F4C-8505-DEBDF9AC3E7B}"/>
              </a:ext>
            </a:extLst>
          </p:cNvPr>
          <p:cNvSpPr/>
          <p:nvPr userDrawn="1"/>
        </p:nvSpPr>
        <p:spPr>
          <a:xfrm>
            <a:off x="0" y="0"/>
            <a:ext cx="438281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BCD0-2571-A14A-BB1A-9600F29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3" y="365125"/>
            <a:ext cx="3741683" cy="390946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8C98-222A-5E4B-8348-48F4D99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206" y="1030014"/>
            <a:ext cx="6571593" cy="5146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4024-231F-DE46-B61A-800FA9E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4882-AE53-5744-B9A2-D41417E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02AC-06F9-AE46-B7BE-8B86F7A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29CDDA-ECD1-6C4D-BE13-9B27ED2489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3CDF8-585D-8B4E-9EF7-30FB576F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14400"/>
            <a:ext cx="10515600" cy="3648075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CA90-3B2C-EF48-86F9-D1E550DD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F983B-08F3-8745-80CC-D05EA6DD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1DDF-0B2F-6E43-AF43-0D9CDE1C43C5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E93A-BC0B-6845-9989-4A499194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10251-020E-854F-A7F2-02356DE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B95BD-DC39-4745-A8AC-F180CDC0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2C77-45EF-D942-9A64-A4AE9125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B583-C0E9-904F-894B-F7D1F94A8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BCD31DDF-0B2F-6E43-AF43-0D9CDE1C43C5}" type="datetimeFigureOut">
              <a:rPr lang="en-US" smtClean="0"/>
              <a:pPr/>
              <a:t>4/14/23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2CBE-8223-5045-A377-158B5779C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9F52-37E3-E14A-9A29-B8B27AD43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85344FAB-9474-534D-B309-B3CA1AD6B6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0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1" r:id="rId5"/>
    <p:sldLayoutId id="2147483660" r:id="rId6"/>
    <p:sldLayoutId id="2147483663" r:id="rId7"/>
    <p:sldLayoutId id="2147483667" r:id="rId8"/>
    <p:sldLayoutId id="2147483651" r:id="rId9"/>
    <p:sldLayoutId id="2147483664" r:id="rId10"/>
    <p:sldLayoutId id="2147483652" r:id="rId11"/>
    <p:sldLayoutId id="2147483653" r:id="rId12"/>
    <p:sldLayoutId id="2147483654" r:id="rId13"/>
    <p:sldLayoutId id="2147483655" r:id="rId14"/>
    <p:sldLayoutId id="2147483666" r:id="rId15"/>
    <p:sldLayoutId id="2147483656" r:id="rId16"/>
    <p:sldLayoutId id="214748365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://www.csuhsf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en Gate Bridge during daytime">
            <a:extLst>
              <a:ext uri="{FF2B5EF4-FFF2-40B4-BE49-F238E27FC236}">
                <a16:creationId xmlns:a16="http://schemas.microsoft.com/office/drawing/2014/main" id="{4DDCE667-8D2F-4778-BE31-478E7B18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AB7910-B029-4D4F-965F-A8ECC522A5A6}"/>
              </a:ext>
            </a:extLst>
          </p:cNvPr>
          <p:cNvSpPr txBox="1"/>
          <p:nvPr/>
        </p:nvSpPr>
        <p:spPr>
          <a:xfrm>
            <a:off x="575140" y="363290"/>
            <a:ext cx="90757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Stimulating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7EB49-FB01-4BD5-A1F0-F03A24A4370C}"/>
              </a:ext>
            </a:extLst>
          </p:cNvPr>
          <p:cNvSpPr txBox="1"/>
          <p:nvPr/>
        </p:nvSpPr>
        <p:spPr>
          <a:xfrm>
            <a:off x="872783" y="2947850"/>
            <a:ext cx="84804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Segoe UI Semibold"/>
                <a:cs typeface="Segoe UI Semibold"/>
              </a:rPr>
              <a:t>Phillip O. Coffin MD MIA</a:t>
            </a:r>
          </a:p>
          <a:p>
            <a:pPr algn="ctr"/>
            <a:r>
              <a:rPr lang="en-US" sz="2400" i="1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San Francisco Department of Public Health</a:t>
            </a:r>
          </a:p>
          <a:p>
            <a:pPr algn="ctr"/>
            <a:r>
              <a:rPr lang="en-US" sz="2400" i="1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University of California San Francisco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EED61-2AEC-3B4D-8D3C-1B14840B2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018" y="5661267"/>
            <a:ext cx="3906982" cy="11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7C4811-4CBF-C54B-8137-8DDDCEC2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748"/>
            <a:ext cx="12075162" cy="6309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902E3-E124-D029-7A14-71A265EE3109}"/>
              </a:ext>
            </a:extLst>
          </p:cNvPr>
          <p:cNvSpPr txBox="1"/>
          <p:nvPr/>
        </p:nvSpPr>
        <p:spPr>
          <a:xfrm>
            <a:off x="9456653" y="6457890"/>
            <a:ext cx="261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/>
              <a:t>Mattson, MMWR,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BBF75-3903-CA3E-B759-3A389C7321AF}"/>
              </a:ext>
            </a:extLst>
          </p:cNvPr>
          <p:cNvSpPr txBox="1"/>
          <p:nvPr/>
        </p:nvSpPr>
        <p:spPr>
          <a:xfrm>
            <a:off x="116838" y="243748"/>
            <a:ext cx="11958324" cy="584775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Age-Adjusted Overdose Death Rates, US</a:t>
            </a:r>
          </a:p>
        </p:txBody>
      </p:sp>
    </p:spTree>
    <p:extLst>
      <p:ext uri="{BB962C8B-B14F-4D97-AF65-F5344CB8AC3E}">
        <p14:creationId xmlns:p14="http://schemas.microsoft.com/office/powerpoint/2010/main" val="31618498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304592-608B-BE44-8532-C3C4DC4BA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695877"/>
              </p:ext>
            </p:extLst>
          </p:nvPr>
        </p:nvGraphicFramePr>
        <p:xfrm>
          <a:off x="340068" y="1277434"/>
          <a:ext cx="607647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466">
                  <a:extLst>
                    <a:ext uri="{9D8B030D-6E8A-4147-A177-3AD203B41FA5}">
                      <a16:colId xmlns:a16="http://schemas.microsoft.com/office/drawing/2014/main" val="1599464203"/>
                    </a:ext>
                  </a:extLst>
                </a:gridCol>
                <a:gridCol w="2047954">
                  <a:extLst>
                    <a:ext uri="{9D8B030D-6E8A-4147-A177-3AD203B41FA5}">
                      <a16:colId xmlns:a16="http://schemas.microsoft.com/office/drawing/2014/main" val="616284928"/>
                    </a:ext>
                  </a:extLst>
                </a:gridCol>
                <a:gridCol w="1051056">
                  <a:extLst>
                    <a:ext uri="{9D8B030D-6E8A-4147-A177-3AD203B41FA5}">
                      <a16:colId xmlns:a16="http://schemas.microsoft.com/office/drawing/2014/main" val="3403981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Methamphetamine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6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Diseased heart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92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problems / arrhythmia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6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Tearing of the aorta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8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Heart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3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Stroke from closed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Stroke from burst arteries (bleed)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Gut “attack”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2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Kidney injury / rhabdomyolysis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78445"/>
                  </a:ext>
                </a:extLst>
              </a:tr>
            </a:tbl>
          </a:graphicData>
        </a:graphic>
      </p:graphicFrame>
      <p:pic>
        <p:nvPicPr>
          <p:cNvPr id="17" name="Content Placeholder 10" descr="Heart organ">
            <a:extLst>
              <a:ext uri="{FF2B5EF4-FFF2-40B4-BE49-F238E27FC236}">
                <a16:creationId xmlns:a16="http://schemas.microsoft.com/office/drawing/2014/main" id="{1420FE57-9529-A048-971D-E43BDD5E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15" y="0"/>
            <a:ext cx="770732" cy="7707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9D4EF1-A1AE-2549-BB5C-C851AFDB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9016" y="1133765"/>
            <a:ext cx="5440197" cy="55646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F187BF-3F37-254B-92A4-672219521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716" y="159626"/>
            <a:ext cx="9900728" cy="6270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Problems Related to Stimulant Use – Heart / Blood Vessels</a:t>
            </a:r>
          </a:p>
        </p:txBody>
      </p:sp>
    </p:spTree>
    <p:extLst>
      <p:ext uri="{BB962C8B-B14F-4D97-AF65-F5344CB8AC3E}">
        <p14:creationId xmlns:p14="http://schemas.microsoft.com/office/powerpoint/2010/main" val="140679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304592-608B-BE44-8532-C3C4DC4BA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114970"/>
              </p:ext>
            </p:extLst>
          </p:nvPr>
        </p:nvGraphicFramePr>
        <p:xfrm>
          <a:off x="362108" y="1148965"/>
          <a:ext cx="622761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654">
                  <a:extLst>
                    <a:ext uri="{9D8B030D-6E8A-4147-A177-3AD203B41FA5}">
                      <a16:colId xmlns:a16="http://schemas.microsoft.com/office/drawing/2014/main" val="1599464203"/>
                    </a:ext>
                  </a:extLst>
                </a:gridCol>
                <a:gridCol w="2138638">
                  <a:extLst>
                    <a:ext uri="{9D8B030D-6E8A-4147-A177-3AD203B41FA5}">
                      <a16:colId xmlns:a16="http://schemas.microsoft.com/office/drawing/2014/main" val="616284928"/>
                    </a:ext>
                  </a:extLst>
                </a:gridCol>
                <a:gridCol w="1103327">
                  <a:extLst>
                    <a:ext uri="{9D8B030D-6E8A-4147-A177-3AD203B41FA5}">
                      <a16:colId xmlns:a16="http://schemas.microsoft.com/office/drawing/2014/main" val="3403981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Methamphetamine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6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Stroke from closed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Stroke from burst arteries (bleed)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Parkinson’s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Possibly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3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Seizures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1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1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Reduced executive function/ concentration/memory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2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Psychosis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(~27% among heavy 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Impulsivity/risky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11959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ABC57D-C0AD-4848-AEBE-8EAE58ABA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983" y="159626"/>
            <a:ext cx="8453769" cy="627063"/>
          </a:xfrm>
        </p:spPr>
        <p:txBody>
          <a:bodyPr/>
          <a:lstStyle/>
          <a:p>
            <a:r>
              <a:rPr lang="en-US" b="1" dirty="0"/>
              <a:t>Problems Related to Stimulant Use – Brain</a:t>
            </a:r>
          </a:p>
        </p:txBody>
      </p:sp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A7CB23DA-A2D4-1940-A0D3-21213E2F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938" y="-7368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9DF2D7-E360-8748-AEC4-7F9C58E9A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1" y="1019997"/>
            <a:ext cx="5406421" cy="5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AC56-769A-194C-848C-0D390181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5"/>
            <a:ext cx="1081347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Cause of Death Among Stimulant and Opioid Overdose Deaths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DFE36E-3950-3E40-8126-C8CE271AE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67435"/>
              </p:ext>
            </p:extLst>
          </p:nvPr>
        </p:nvGraphicFramePr>
        <p:xfrm>
          <a:off x="1938338" y="2864643"/>
          <a:ext cx="83153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37003704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398435109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658249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Cardiac 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Cerebrovascular COD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27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Stimulant versus opioid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 stimulant; 2% opioid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13% stimulant; 0.3% 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8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 versus 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6% MA; 10% 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 MA; 12% cocaine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533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476B-D005-5E41-9D5C-3D70932A614C}"/>
              </a:ext>
            </a:extLst>
          </p:cNvPr>
          <p:cNvSpPr txBox="1">
            <a:spLocks/>
          </p:cNvSpPr>
          <p:nvPr/>
        </p:nvSpPr>
        <p:spPr>
          <a:xfrm>
            <a:off x="1619251" y="6210300"/>
            <a:ext cx="4726781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03020"/>
            <a:r>
              <a:rPr lang="en-US" sz="1600" dirty="0">
                <a:solidFill>
                  <a:srgbClr val="000000"/>
                </a:solidFill>
              </a:rPr>
              <a:t>Turner, DAD,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C56C3-DE40-5649-AC38-5E8FCBF6D458}"/>
              </a:ext>
            </a:extLst>
          </p:cNvPr>
          <p:cNvSpPr txBox="1"/>
          <p:nvPr/>
        </p:nvSpPr>
        <p:spPr>
          <a:xfrm>
            <a:off x="2166938" y="1971676"/>
            <a:ext cx="808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2001 opioid and stimulant deaths in San Francisco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3671E-9523-4143-AA08-A9FE464BB98C}"/>
              </a:ext>
            </a:extLst>
          </p:cNvPr>
          <p:cNvSpPr txBox="1"/>
          <p:nvPr/>
        </p:nvSpPr>
        <p:spPr>
          <a:xfrm>
            <a:off x="2166938" y="1971676"/>
            <a:ext cx="808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2001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B0C6E6-2967-4A47-84AD-D47AB6D8B410}"/>
              </a:ext>
            </a:extLst>
          </p:cNvPr>
          <p:cNvSpPr txBox="1"/>
          <p:nvPr/>
        </p:nvSpPr>
        <p:spPr>
          <a:xfrm>
            <a:off x="2166938" y="4371975"/>
            <a:ext cx="794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Opioid deaths included opioid/stimulant deaths; results were unchanged when excluding opioid/stimulant deaths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94CC-9724-4948-91ED-96C5BCE8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04039"/>
            <a:ext cx="11720945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Standardized Mortality Rates for People Who Use Amphetamines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B19879-0661-AC4A-A8AA-93E64C9F6E5A}"/>
              </a:ext>
            </a:extLst>
          </p:cNvPr>
          <p:cNvSpPr txBox="1">
            <a:spLocks/>
          </p:cNvSpPr>
          <p:nvPr/>
        </p:nvSpPr>
        <p:spPr>
          <a:xfrm>
            <a:off x="9582307" y="6407728"/>
            <a:ext cx="4726781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03020"/>
            <a:r>
              <a:rPr lang="en-US" sz="1600" dirty="0">
                <a:solidFill>
                  <a:srgbClr val="000000"/>
                </a:solidFill>
              </a:rPr>
              <a:t>Stockings, Addiction, 2019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810773-83A0-ED4D-8DC5-237F606293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3153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826F93C4-B5F3-D946-9B4C-F51DB7C16AEB}"/>
              </a:ext>
            </a:extLst>
          </p:cNvPr>
          <p:cNvSpPr/>
          <p:nvPr/>
        </p:nvSpPr>
        <p:spPr>
          <a:xfrm>
            <a:off x="1388270" y="2282221"/>
            <a:ext cx="395188" cy="17683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C2B51-D5DE-9640-AF7F-F48C06892E03}"/>
              </a:ext>
            </a:extLst>
          </p:cNvPr>
          <p:cNvSpPr txBox="1"/>
          <p:nvPr/>
        </p:nvSpPr>
        <p:spPr>
          <a:xfrm>
            <a:off x="73349" y="2966338"/>
            <a:ext cx="131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Psychiatric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B48D485-7010-7B49-A587-AF82A62FDF4A}"/>
              </a:ext>
            </a:extLst>
          </p:cNvPr>
          <p:cNvCxnSpPr/>
          <p:nvPr/>
        </p:nvCxnSpPr>
        <p:spPr>
          <a:xfrm>
            <a:off x="5690440" y="1700331"/>
            <a:ext cx="4526658" cy="1367821"/>
          </a:xfrm>
          <a:prstGeom prst="bentConnector3">
            <a:avLst>
              <a:gd name="adj1" fmla="val 95409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0C2B6F9-4AB7-D74E-8346-BB755A6080E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48408" y="3502052"/>
            <a:ext cx="1496291" cy="628492"/>
          </a:xfrm>
          <a:prstGeom prst="bentConnector3">
            <a:avLst>
              <a:gd name="adj1" fmla="val 99495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E705F2-3EAE-1341-B73A-4B117E2A2C87}"/>
              </a:ext>
            </a:extLst>
          </p:cNvPr>
          <p:cNvSpPr txBox="1"/>
          <p:nvPr/>
        </p:nvSpPr>
        <p:spPr>
          <a:xfrm>
            <a:off x="10296526" y="2868097"/>
            <a:ext cx="131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Vascular</a:t>
            </a:r>
          </a:p>
        </p:txBody>
      </p:sp>
    </p:spTree>
    <p:extLst>
      <p:ext uri="{BB962C8B-B14F-4D97-AF65-F5344CB8AC3E}">
        <p14:creationId xmlns:p14="http://schemas.microsoft.com/office/powerpoint/2010/main" val="15546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30216A1-85EF-BC4B-AED9-A475F6831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 Framework for Opioid Overdose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F21E64D-6535-90BC-D045-0275E2DE6DD3}"/>
              </a:ext>
            </a:extLst>
          </p:cNvPr>
          <p:cNvGraphicFramePr>
            <a:graphicFrameLocks/>
          </p:cNvGraphicFramePr>
          <p:nvPr/>
        </p:nvGraphicFramePr>
        <p:xfrm>
          <a:off x="319044" y="2729241"/>
          <a:ext cx="11702041" cy="338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DA14C4-37ED-F656-B263-8C92EEDBABEC}"/>
              </a:ext>
            </a:extLst>
          </p:cNvPr>
          <p:cNvSpPr txBox="1">
            <a:spLocks/>
          </p:cNvSpPr>
          <p:nvPr/>
        </p:nvSpPr>
        <p:spPr bwMode="auto">
          <a:xfrm>
            <a:off x="4027866" y="2130071"/>
            <a:ext cx="101648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Toxicity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350735-7239-823B-116E-60D5F5495D0F}"/>
              </a:ext>
            </a:extLst>
          </p:cNvPr>
          <p:cNvSpPr txBox="1">
            <a:spLocks/>
          </p:cNvSpPr>
          <p:nvPr/>
        </p:nvSpPr>
        <p:spPr bwMode="auto">
          <a:xfrm>
            <a:off x="6226384" y="2119351"/>
            <a:ext cx="274174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Emergency Presentation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A8207-E192-318A-8124-B9CE83716BE2}"/>
              </a:ext>
            </a:extLst>
          </p:cNvPr>
          <p:cNvSpPr txBox="1">
            <a:spLocks/>
          </p:cNvSpPr>
          <p:nvPr/>
        </p:nvSpPr>
        <p:spPr bwMode="auto">
          <a:xfrm>
            <a:off x="9565119" y="2128571"/>
            <a:ext cx="185897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Cause of Death</a:t>
            </a:r>
          </a:p>
        </p:txBody>
      </p:sp>
    </p:spTree>
    <p:extLst>
      <p:ext uri="{BB962C8B-B14F-4D97-AF65-F5344CB8AC3E}">
        <p14:creationId xmlns:p14="http://schemas.microsoft.com/office/powerpoint/2010/main" val="124147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30216A1-85EF-BC4B-AED9-A475F6831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 Framework for Stimulant Toxicity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14DF392-7FC8-C501-FE0E-1B55126E8072}"/>
              </a:ext>
            </a:extLst>
          </p:cNvPr>
          <p:cNvGraphicFramePr>
            <a:graphicFrameLocks/>
          </p:cNvGraphicFramePr>
          <p:nvPr/>
        </p:nvGraphicFramePr>
        <p:xfrm>
          <a:off x="319044" y="2729241"/>
          <a:ext cx="11702041" cy="338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5A6C60-5F89-94F3-C9B9-5D87C90DD1A8}"/>
              </a:ext>
            </a:extLst>
          </p:cNvPr>
          <p:cNvSpPr txBox="1">
            <a:spLocks/>
          </p:cNvSpPr>
          <p:nvPr/>
        </p:nvSpPr>
        <p:spPr bwMode="auto">
          <a:xfrm>
            <a:off x="4027866" y="2130071"/>
            <a:ext cx="101648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Toxicity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72D2F0-E673-25D8-4C8F-BFA1A866F1A8}"/>
              </a:ext>
            </a:extLst>
          </p:cNvPr>
          <p:cNvSpPr txBox="1">
            <a:spLocks/>
          </p:cNvSpPr>
          <p:nvPr/>
        </p:nvSpPr>
        <p:spPr bwMode="auto">
          <a:xfrm>
            <a:off x="6683584" y="2128570"/>
            <a:ext cx="274174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Emergency Presentation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021A9A-2A11-E0C9-3099-BF4832DD5524}"/>
              </a:ext>
            </a:extLst>
          </p:cNvPr>
          <p:cNvSpPr txBox="1">
            <a:spLocks/>
          </p:cNvSpPr>
          <p:nvPr/>
        </p:nvSpPr>
        <p:spPr bwMode="auto">
          <a:xfrm>
            <a:off x="9565119" y="2128571"/>
            <a:ext cx="1858975" cy="8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>
            <a:lvl1pPr marL="238301" indent="-238301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16968" indent="-197933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892643" indent="-257175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panose="020B0604020202020204" pitchFamily="34" charset="0"/>
              <a:buChar char="−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113370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31104" indent="-158867" algn="l" defTabSz="635467" rtl="0" fontAlgn="base">
              <a:spcBef>
                <a:spcPct val="20000"/>
              </a:spcBef>
              <a:spcAft>
                <a:spcPct val="0"/>
              </a:spcAft>
              <a:buClr>
                <a:srgbClr val="A356A0"/>
              </a:buClr>
              <a:buFont typeface="Arial" charset="0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1749964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139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315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490" indent="-159088" algn="l" defTabSz="636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Cause of Death</a:t>
            </a:r>
          </a:p>
        </p:txBody>
      </p:sp>
    </p:spTree>
    <p:extLst>
      <p:ext uri="{BB962C8B-B14F-4D97-AF65-F5344CB8AC3E}">
        <p14:creationId xmlns:p14="http://schemas.microsoft.com/office/powerpoint/2010/main" val="360652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4D4C7-D34D-A549-B102-14488668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9" y="1218991"/>
            <a:ext cx="3544874" cy="53571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 chronic disease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masquerading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an acute event?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56E63-57B8-B94B-BE64-60A942636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Are These Really “Acute” Toxicity Deaths?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427F2-8EBF-814A-94EC-AADDC882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02" y="1218991"/>
            <a:ext cx="5778500" cy="38608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48E4D5-9D55-6449-A796-CDDFC56E2E65}"/>
              </a:ext>
            </a:extLst>
          </p:cNvPr>
          <p:cNvCxnSpPr/>
          <p:nvPr/>
        </p:nvCxnSpPr>
        <p:spPr>
          <a:xfrm flipH="1">
            <a:off x="9511752" y="1995055"/>
            <a:ext cx="1725544" cy="27960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78C75B-04EC-B048-BB82-D5C14B2DF92E}"/>
              </a:ext>
            </a:extLst>
          </p:cNvPr>
          <p:cNvCxnSpPr>
            <a:cxnSpLocks/>
          </p:cNvCxnSpPr>
          <p:nvPr/>
        </p:nvCxnSpPr>
        <p:spPr>
          <a:xfrm flipV="1">
            <a:off x="8728364" y="2986575"/>
            <a:ext cx="202756" cy="24544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B80A38-EB74-2745-BD32-BFA92CDF3E1C}"/>
              </a:ext>
            </a:extLst>
          </p:cNvPr>
          <p:cNvSpPr txBox="1"/>
          <p:nvPr/>
        </p:nvSpPr>
        <p:spPr>
          <a:xfrm>
            <a:off x="8138916" y="5516628"/>
            <a:ext cx="179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Chronic condition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246CC6-9610-FE4E-9EDB-49AD440AFCD4}"/>
              </a:ext>
            </a:extLst>
          </p:cNvPr>
          <p:cNvSpPr txBox="1"/>
          <p:nvPr/>
        </p:nvSpPr>
        <p:spPr>
          <a:xfrm>
            <a:off x="11237296" y="1641112"/>
            <a:ext cx="89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 cute event</a:t>
            </a:r>
          </a:p>
        </p:txBody>
      </p:sp>
    </p:spTree>
    <p:extLst>
      <p:ext uri="{BB962C8B-B14F-4D97-AF65-F5344CB8AC3E}">
        <p14:creationId xmlns:p14="http://schemas.microsoft.com/office/powerpoint/2010/main" val="306722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E597-C1CE-F24C-AB49-C341180A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0" y="1459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Stimulants + Fentanyl Deaths: </a:t>
            </a:r>
            <a:br>
              <a:rPr lang="en-US" sz="3200" b="1" dirty="0"/>
            </a:br>
            <a:r>
              <a:rPr lang="en-US" sz="3200" b="1" dirty="0"/>
              <a:t>Are These Really Just Fentanyl Deaths?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FEBA1F-741D-1244-9C7D-A72B5E1D3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75116"/>
              </p:ext>
            </p:extLst>
          </p:nvPr>
        </p:nvGraphicFramePr>
        <p:xfrm>
          <a:off x="491186" y="1370225"/>
          <a:ext cx="4872412" cy="432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953">
                  <a:extLst>
                    <a:ext uri="{9D8B030D-6E8A-4147-A177-3AD203B41FA5}">
                      <a16:colId xmlns:a16="http://schemas.microsoft.com/office/drawing/2014/main" val="935420379"/>
                    </a:ext>
                  </a:extLst>
                </a:gridCol>
                <a:gridCol w="2363459">
                  <a:extLst>
                    <a:ext uri="{9D8B030D-6E8A-4147-A177-3AD203B41FA5}">
                      <a16:colId xmlns:a16="http://schemas.microsoft.com/office/drawing/2014/main" val="1794734834"/>
                    </a:ext>
                  </a:extLst>
                </a:gridCol>
              </a:tblGrid>
              <a:tr h="713131">
                <a:tc>
                  <a:txBody>
                    <a:bodyPr/>
                    <a:lstStyle/>
                    <a:p>
                      <a:r>
                        <a:rPr lang="en-US" sz="1800" dirty="0"/>
                        <a:t>These are fentanyl deaths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Maybe the stimulants play a role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2394417489"/>
                  </a:ext>
                </a:extLst>
              </a:tr>
              <a:tr h="713131">
                <a:tc>
                  <a:txBody>
                    <a:bodyPr/>
                    <a:lstStyle/>
                    <a:p>
                      <a:r>
                        <a:rPr lang="en-US" sz="1800" dirty="0"/>
                        <a:t>There is no “upper-downer” toxidrome.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2050435938"/>
                  </a:ext>
                </a:extLst>
              </a:tr>
              <a:tr h="1328854">
                <a:tc>
                  <a:txBody>
                    <a:bodyPr/>
                    <a:lstStyle/>
                    <a:p>
                      <a:r>
                        <a:rPr lang="en-US" sz="1800" dirty="0"/>
                        <a:t>Stimulant-opioid decedents (prior to fentanyl) were demographically similar to opioid-only decedents.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lvl="0" indent="0" algn="l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Fentanyl is a different type of opioid, so might interact differently.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336447058"/>
                  </a:ext>
                </a:extLst>
              </a:tr>
              <a:tr h="1020992">
                <a:tc>
                  <a:txBody>
                    <a:bodyPr/>
                    <a:lstStyle/>
                    <a:p>
                      <a:r>
                        <a:rPr lang="en-US" sz="1800" dirty="0"/>
                        <a:t>Stimulants do not increase the toxicity of morphine in animal models.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lvl="0" indent="0" algn="l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33312437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1D6B6B1-5009-0543-854A-1FAB85F6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04" y="2996115"/>
            <a:ext cx="1221494" cy="855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B1BC5E-3626-A847-9582-C0F0B2204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60" t="23199" r="2544" b="5949"/>
          <a:stretch/>
        </p:blipFill>
        <p:spPr>
          <a:xfrm>
            <a:off x="9622825" y="2957010"/>
            <a:ext cx="1221495" cy="943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A4882A-B37E-3040-94A0-3B4836DD572F}"/>
              </a:ext>
            </a:extLst>
          </p:cNvPr>
          <p:cNvSpPr txBox="1"/>
          <p:nvPr/>
        </p:nvSpPr>
        <p:spPr>
          <a:xfrm>
            <a:off x="6908474" y="3829909"/>
            <a:ext cx="93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Uppers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B00E0-93FB-B245-AECD-B8584D316670}"/>
              </a:ext>
            </a:extLst>
          </p:cNvPr>
          <p:cNvSpPr txBox="1"/>
          <p:nvPr/>
        </p:nvSpPr>
        <p:spPr>
          <a:xfrm>
            <a:off x="9773315" y="3829909"/>
            <a:ext cx="1107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Downers</a:t>
            </a:r>
          </a:p>
        </p:txBody>
      </p:sp>
    </p:spTree>
    <p:extLst>
      <p:ext uri="{BB962C8B-B14F-4D97-AF65-F5344CB8AC3E}">
        <p14:creationId xmlns:p14="http://schemas.microsoft.com/office/powerpoint/2010/main" val="13205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B396-B2A6-4B5A-B2B4-E47BFA18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7" y="249893"/>
            <a:ext cx="10898107" cy="6114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Rate / 100,000 Stimulant Deaths by Age in San Francisco, 2021</a:t>
            </a:r>
          </a:p>
        </p:txBody>
      </p:sp>
      <p:sp>
        <p:nvSpPr>
          <p:cNvPr id="5" name="Google Shape;288;p5">
            <a:extLst>
              <a:ext uri="{FF2B5EF4-FFF2-40B4-BE49-F238E27FC236}">
                <a16:creationId xmlns:a16="http://schemas.microsoft.com/office/drawing/2014/main" id="{92F8C0B6-571B-6255-78BD-8BEBCDDD49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A Stimulating Talk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86E7C7-320F-DD93-3AAD-941342D1FCEB}"/>
              </a:ext>
            </a:extLst>
          </p:cNvPr>
          <p:cNvSpPr txBox="1">
            <a:spLocks/>
          </p:cNvSpPr>
          <p:nvPr/>
        </p:nvSpPr>
        <p:spPr>
          <a:xfrm>
            <a:off x="8127999" y="6369746"/>
            <a:ext cx="2868023" cy="6438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02997"/>
            <a:r>
              <a:rPr lang="en-US" sz="1600" dirty="0">
                <a:solidFill>
                  <a:srgbClr val="000000"/>
                </a:solidFill>
              </a:rPr>
              <a:t>Coffin, Annual Report, 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DC169-6076-F41C-1B97-64B860A26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195677"/>
              </p:ext>
            </p:extLst>
          </p:nvPr>
        </p:nvGraphicFramePr>
        <p:xfrm>
          <a:off x="5516154" y="1124892"/>
          <a:ext cx="6246221" cy="498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22AC9A-CE80-EBC2-0A44-38088DA72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618521"/>
              </p:ext>
            </p:extLst>
          </p:nvPr>
        </p:nvGraphicFramePr>
        <p:xfrm>
          <a:off x="429625" y="1172756"/>
          <a:ext cx="6049119" cy="49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14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415" y="1905000"/>
            <a:ext cx="9176656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 have no relevant financial relationships with ACCME-defined commercial 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9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0764-8055-2C49-8A81-E0247F5E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94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Medical Record Evidence of Pre-Mortem Opioid Use Among Overdose Decedents in San Francisco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CB095B-0365-0744-BFCF-39C51F3B2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13137"/>
              </p:ext>
            </p:extLst>
          </p:nvPr>
        </p:nvGraphicFramePr>
        <p:xfrm>
          <a:off x="1243738" y="3315262"/>
          <a:ext cx="9564738" cy="1863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038">
                  <a:extLst>
                    <a:ext uri="{9D8B030D-6E8A-4147-A177-3AD203B41FA5}">
                      <a16:colId xmlns:a16="http://schemas.microsoft.com/office/drawing/2014/main" val="1914765180"/>
                    </a:ext>
                  </a:extLst>
                </a:gridCol>
                <a:gridCol w="1426474">
                  <a:extLst>
                    <a:ext uri="{9D8B030D-6E8A-4147-A177-3AD203B41FA5}">
                      <a16:colId xmlns:a16="http://schemas.microsoft.com/office/drawing/2014/main" val="3494010440"/>
                    </a:ext>
                  </a:extLst>
                </a:gridCol>
                <a:gridCol w="1342055">
                  <a:extLst>
                    <a:ext uri="{9D8B030D-6E8A-4147-A177-3AD203B41FA5}">
                      <a16:colId xmlns:a16="http://schemas.microsoft.com/office/drawing/2014/main" val="3020886305"/>
                    </a:ext>
                  </a:extLst>
                </a:gridCol>
                <a:gridCol w="1484442">
                  <a:extLst>
                    <a:ext uri="{9D8B030D-6E8A-4147-A177-3AD203B41FA5}">
                      <a16:colId xmlns:a16="http://schemas.microsoft.com/office/drawing/2014/main" val="1217137449"/>
                    </a:ext>
                  </a:extLst>
                </a:gridCol>
                <a:gridCol w="1397114">
                  <a:extLst>
                    <a:ext uri="{9D8B030D-6E8A-4147-A177-3AD203B41FA5}">
                      <a16:colId xmlns:a16="http://schemas.microsoft.com/office/drawing/2014/main" val="3228986438"/>
                    </a:ext>
                  </a:extLst>
                </a:gridCol>
                <a:gridCol w="698615">
                  <a:extLst>
                    <a:ext uri="{9D8B030D-6E8A-4147-A177-3AD203B41FA5}">
                      <a16:colId xmlns:a16="http://schemas.microsoft.com/office/drawing/2014/main" val="2450465293"/>
                    </a:ext>
                  </a:extLst>
                </a:gridCol>
              </a:tblGrid>
              <a:tr h="632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/>
                </a:tc>
                <a:tc>
                  <a:txBody>
                    <a:bodyPr/>
                    <a:lstStyle/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Stimulant only </a:t>
                      </a:r>
                    </a:p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(n=140)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Stimulant-fentanyl (n=220)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Fentanyl only </a:t>
                      </a:r>
                    </a:p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lvl="0" indent="0" algn="ctr" defTabSz="636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(n=34)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Non-fentanyl opioids (n=112)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extLst>
                  <a:ext uri="{0D108BD9-81ED-4DB2-BD59-A6C34878D82A}">
                    <a16:rowId xmlns:a16="http://schemas.microsoft.com/office/drawing/2014/main" val="1164960101"/>
                  </a:ext>
                </a:extLst>
              </a:tr>
              <a:tr h="316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extLst>
                  <a:ext uri="{0D108BD9-81ED-4DB2-BD59-A6C34878D82A}">
                    <a16:rowId xmlns:a16="http://schemas.microsoft.com/office/drawing/2014/main" val="4202134003"/>
                  </a:ext>
                </a:extLst>
              </a:tr>
              <a:tr h="632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Clinical History of Opioid Use in 3 Years Preceding Death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48%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56%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65%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82%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&lt;0.001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333" marR="34333" marT="0" marB="0" anchor="ctr"/>
                </a:tc>
                <a:extLst>
                  <a:ext uri="{0D108BD9-81ED-4DB2-BD59-A6C34878D82A}">
                    <a16:rowId xmlns:a16="http://schemas.microsoft.com/office/drawing/2014/main" val="104653046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9749516-AFBE-294C-9D6B-AAB0AE97E9B2}"/>
              </a:ext>
            </a:extLst>
          </p:cNvPr>
          <p:cNvSpPr/>
          <p:nvPr/>
        </p:nvSpPr>
        <p:spPr>
          <a:xfrm>
            <a:off x="6007168" y="4463321"/>
            <a:ext cx="2486261" cy="742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7D3819-5F2F-DE40-8313-7CAF6E3A1B5D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7250299" y="5205799"/>
            <a:ext cx="0" cy="742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EA1EA0-ABC1-CA42-BF45-9336A1E73478}"/>
              </a:ext>
            </a:extLst>
          </p:cNvPr>
          <p:cNvSpPr txBox="1"/>
          <p:nvPr/>
        </p:nvSpPr>
        <p:spPr>
          <a:xfrm>
            <a:off x="6294382" y="5941259"/>
            <a:ext cx="188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Much lower than expected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2EE4BC-657F-FBE0-C85A-B661081EE9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55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3200" b="1" dirty="0"/>
              <a:t>How Often Is the Fentanyl Exposure Unintentional?</a:t>
            </a:r>
          </a:p>
        </p:txBody>
      </p:sp>
    </p:spTree>
    <p:extLst>
      <p:ext uri="{BB962C8B-B14F-4D97-AF65-F5344CB8AC3E}">
        <p14:creationId xmlns:p14="http://schemas.microsoft.com/office/powerpoint/2010/main" val="29502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6CD61-86AE-5146-BBC5-981D4A4F0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  <a:p>
            <a:pPr lvl="1"/>
            <a:r>
              <a:rPr lang="en-US" dirty="0"/>
              <a:t>Empathy, discrepancy, roll with resistance, self-efficacy</a:t>
            </a:r>
          </a:p>
          <a:p>
            <a:r>
              <a:rPr lang="en-US" dirty="0"/>
              <a:t>Harm Reduction</a:t>
            </a:r>
          </a:p>
          <a:p>
            <a:pPr lvl="1"/>
            <a:r>
              <a:rPr lang="en-US" dirty="0"/>
              <a:t>Non-judgmental</a:t>
            </a:r>
          </a:p>
          <a:p>
            <a:pPr lvl="1"/>
            <a:r>
              <a:rPr lang="en-US" dirty="0"/>
              <a:t>Meet them where they are at</a:t>
            </a:r>
          </a:p>
          <a:p>
            <a:pPr lvl="1"/>
            <a:r>
              <a:rPr lang="en-US" dirty="0"/>
              <a:t>Work to reduce harms</a:t>
            </a:r>
          </a:p>
          <a:p>
            <a:r>
              <a:rPr lang="en-US" dirty="0"/>
              <a:t>Thought process</a:t>
            </a:r>
          </a:p>
          <a:p>
            <a:pPr lvl="1"/>
            <a:r>
              <a:rPr lang="en-US" dirty="0"/>
              <a:t>Stimulant high can produce disordered, tangential thought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327F-9C5F-3542-BA53-324E2E01A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Working With People Who Use Stimulants</a:t>
            </a:r>
          </a:p>
        </p:txBody>
      </p:sp>
    </p:spTree>
    <p:extLst>
      <p:ext uri="{BB962C8B-B14F-4D97-AF65-F5344CB8AC3E}">
        <p14:creationId xmlns:p14="http://schemas.microsoft.com/office/powerpoint/2010/main" val="4188497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F0292-DAF6-094B-8AEB-DB4DBEF83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Substance Use Disorder Diagnosis: DSM-V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07EC2-284A-8047-A508-3A159CEC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923558"/>
            <a:ext cx="149860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FBCB1-0BCA-A24C-BE48-DE975969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4" y="826154"/>
            <a:ext cx="6141156" cy="60361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AEE671-470C-9245-9451-8A3AECBDF6D1}"/>
              </a:ext>
            </a:extLst>
          </p:cNvPr>
          <p:cNvSpPr/>
          <p:nvPr/>
        </p:nvSpPr>
        <p:spPr>
          <a:xfrm>
            <a:off x="5603569" y="1987698"/>
            <a:ext cx="796413" cy="23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8DB325-DF96-0445-8CC7-FEEADE3957C7}"/>
              </a:ext>
            </a:extLst>
          </p:cNvPr>
          <p:cNvSpPr/>
          <p:nvPr/>
        </p:nvSpPr>
        <p:spPr>
          <a:xfrm>
            <a:off x="3936046" y="4874647"/>
            <a:ext cx="796413" cy="23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9CB33E-668E-1441-B7EF-1C915DC4C0B3}"/>
              </a:ext>
            </a:extLst>
          </p:cNvPr>
          <p:cNvSpPr/>
          <p:nvPr/>
        </p:nvSpPr>
        <p:spPr>
          <a:xfrm>
            <a:off x="5346700" y="6335829"/>
            <a:ext cx="796413" cy="23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6E7F31-7E2F-B348-BC73-0F413025B667}"/>
              </a:ext>
            </a:extLst>
          </p:cNvPr>
          <p:cNvSpPr/>
          <p:nvPr/>
        </p:nvSpPr>
        <p:spPr>
          <a:xfrm>
            <a:off x="3831880" y="4992634"/>
            <a:ext cx="796413" cy="23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FA08BC-F99C-CB42-A9B2-7A4D0F963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25" y="1987698"/>
            <a:ext cx="2210209" cy="2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BCD768-76E1-1B42-A415-3C676A1DB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29394"/>
              </p:ext>
            </p:extLst>
          </p:nvPr>
        </p:nvGraphicFramePr>
        <p:xfrm>
          <a:off x="810491" y="1571624"/>
          <a:ext cx="5619044" cy="449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522">
                  <a:extLst>
                    <a:ext uri="{9D8B030D-6E8A-4147-A177-3AD203B41FA5}">
                      <a16:colId xmlns:a16="http://schemas.microsoft.com/office/drawing/2014/main" val="2611496660"/>
                    </a:ext>
                  </a:extLst>
                </a:gridCol>
                <a:gridCol w="2809522">
                  <a:extLst>
                    <a:ext uri="{9D8B030D-6E8A-4147-A177-3AD203B41FA5}">
                      <a16:colId xmlns:a16="http://schemas.microsoft.com/office/drawing/2014/main" val="3271785518"/>
                    </a:ext>
                  </a:extLst>
                </a:gridCol>
              </a:tblGrid>
              <a:tr h="809089">
                <a:tc>
                  <a:txBody>
                    <a:bodyPr/>
                    <a:lstStyle/>
                    <a:p>
                      <a:r>
                        <a:rPr lang="en-US" sz="2400" dirty="0"/>
                        <a:t>Cocaine</a:t>
                      </a:r>
                    </a:p>
                  </a:txBody>
                  <a:tcPr marL="165809" marR="1658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Methamphetamine</a:t>
                      </a:r>
                    </a:p>
                  </a:txBody>
                  <a:tcPr marL="165809" marR="165809"/>
                </a:tc>
                <a:extLst>
                  <a:ext uri="{0D108BD9-81ED-4DB2-BD59-A6C34878D82A}">
                    <a16:rowId xmlns:a16="http://schemas.microsoft.com/office/drawing/2014/main" val="1335236607"/>
                  </a:ext>
                </a:extLst>
              </a:tr>
              <a:tr h="1263509">
                <a:tc>
                  <a:txBody>
                    <a:bodyPr/>
                    <a:lstStyle/>
                    <a:p>
                      <a:r>
                        <a:rPr lang="en-US" sz="2400" dirty="0"/>
                        <a:t>Psychostimulants</a:t>
                      </a:r>
                    </a:p>
                  </a:txBody>
                  <a:tcPr marL="165809" marR="1658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Psychostimulants (dexamphetamine, methylphenidate)</a:t>
                      </a:r>
                    </a:p>
                  </a:txBody>
                  <a:tcPr marL="165809" marR="165809"/>
                </a:tc>
                <a:extLst>
                  <a:ext uri="{0D108BD9-81ED-4DB2-BD59-A6C34878D82A}">
                    <a16:rowId xmlns:a16="http://schemas.microsoft.com/office/drawing/2014/main" val="1695022950"/>
                  </a:ext>
                </a:extLst>
              </a:tr>
              <a:tr h="809089">
                <a:tc>
                  <a:txBody>
                    <a:bodyPr/>
                    <a:lstStyle/>
                    <a:p>
                      <a:r>
                        <a:rPr lang="en-US" sz="2400" dirty="0"/>
                        <a:t>Topiramate</a:t>
                      </a:r>
                    </a:p>
                  </a:txBody>
                  <a:tcPr marL="165809" marR="1658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Bupropion</a:t>
                      </a:r>
                    </a:p>
                  </a:txBody>
                  <a:tcPr marL="165809" marR="165809"/>
                </a:tc>
                <a:extLst>
                  <a:ext uri="{0D108BD9-81ED-4DB2-BD59-A6C34878D82A}">
                    <a16:rowId xmlns:a16="http://schemas.microsoft.com/office/drawing/2014/main" val="2410041099"/>
                  </a:ext>
                </a:extLst>
              </a:tr>
              <a:tr h="809089">
                <a:tc>
                  <a:txBody>
                    <a:bodyPr/>
                    <a:lstStyle/>
                    <a:p>
                      <a:r>
                        <a:rPr lang="en-US" sz="2400" dirty="0"/>
                        <a:t>Bupropion</a:t>
                      </a:r>
                    </a:p>
                  </a:txBody>
                  <a:tcPr marL="165809" marR="1658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Naltrexone</a:t>
                      </a:r>
                    </a:p>
                  </a:txBody>
                  <a:tcPr marL="165809" marR="165809"/>
                </a:tc>
                <a:extLst>
                  <a:ext uri="{0D108BD9-81ED-4DB2-BD59-A6C34878D82A}">
                    <a16:rowId xmlns:a16="http://schemas.microsoft.com/office/drawing/2014/main" val="2766672026"/>
                  </a:ext>
                </a:extLst>
              </a:tr>
              <a:tr h="8090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65809" marR="1658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Mirtazapine</a:t>
                      </a:r>
                    </a:p>
                  </a:txBody>
                  <a:tcPr marL="165809" marR="165809"/>
                </a:tc>
                <a:extLst>
                  <a:ext uri="{0D108BD9-81ED-4DB2-BD59-A6C34878D82A}">
                    <a16:rowId xmlns:a16="http://schemas.microsoft.com/office/drawing/2014/main" val="414972984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1BD6-BB0E-3543-B9A6-07447AF31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Off-Label Use of Medications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396E856-2295-BF4D-9A98-5DD1056CF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31287"/>
              </p:ext>
            </p:extLst>
          </p:nvPr>
        </p:nvGraphicFramePr>
        <p:xfrm>
          <a:off x="7706832" y="2069171"/>
          <a:ext cx="389755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556">
                  <a:extLst>
                    <a:ext uri="{9D8B030D-6E8A-4147-A177-3AD203B41FA5}">
                      <a16:colId xmlns:a16="http://schemas.microsoft.com/office/drawing/2014/main" val="2611496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2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Studies only assess if urine is positive or negative for metabolites, not amount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2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Studies often exclude comorbid mental illness.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Bupropion and psychostimulants can’t be used in the presence of cardiac disease.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7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Medication adherence in these studies is poor, or supported with cash incentives not available in clinical care.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3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2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9F13-F801-5E4B-9886-A19BB1AD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Contingency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77F9-42ED-224D-8B0F-5F634BB7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02" y="2265817"/>
            <a:ext cx="3793067" cy="275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6AEA9A-E49B-9F48-84C1-7D9883111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88" y="886014"/>
            <a:ext cx="5723467" cy="55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31A32-60C0-DC47-AF0F-2B038B0C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0"/>
            <a:ext cx="7653867" cy="68588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62411F-6CEE-2D48-8729-A887902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46" y="436964"/>
            <a:ext cx="4527288" cy="5325315"/>
          </a:xfrm>
        </p:spPr>
        <p:txBody>
          <a:bodyPr/>
          <a:lstStyle/>
          <a:p>
            <a:r>
              <a:rPr lang="en-US" b="1" dirty="0"/>
              <a:t>Other Medical Care for People Who Use Drugs</a:t>
            </a:r>
          </a:p>
        </p:txBody>
      </p:sp>
    </p:spTree>
    <p:extLst>
      <p:ext uri="{BB962C8B-B14F-4D97-AF65-F5344CB8AC3E}">
        <p14:creationId xmlns:p14="http://schemas.microsoft.com/office/powerpoint/2010/main" val="48573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D45ACB-7964-E44F-5126-1213E6CA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27226"/>
              </p:ext>
            </p:extLst>
          </p:nvPr>
        </p:nvGraphicFramePr>
        <p:xfrm>
          <a:off x="0" y="332509"/>
          <a:ext cx="763385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756052-D875-E3F2-8135-3AB89EA4F671}"/>
              </a:ext>
            </a:extLst>
          </p:cNvPr>
          <p:cNvSpPr txBox="1">
            <a:spLocks/>
          </p:cNvSpPr>
          <p:nvPr/>
        </p:nvSpPr>
        <p:spPr>
          <a:xfrm>
            <a:off x="7633853" y="457200"/>
            <a:ext cx="3932237" cy="57496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Addressing Stimulant Use in Clinical Care</a:t>
            </a:r>
          </a:p>
        </p:txBody>
      </p:sp>
    </p:spTree>
    <p:extLst>
      <p:ext uri="{BB962C8B-B14F-4D97-AF65-F5344CB8AC3E}">
        <p14:creationId xmlns:p14="http://schemas.microsoft.com/office/powerpoint/2010/main" val="73370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D45ACB-7964-E44F-5126-1213E6CA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877321"/>
              </p:ext>
            </p:extLst>
          </p:nvPr>
        </p:nvGraphicFramePr>
        <p:xfrm>
          <a:off x="0" y="332509"/>
          <a:ext cx="763385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11572-7360-D906-52E1-7CEEB077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853" y="457200"/>
            <a:ext cx="3932237" cy="5749636"/>
          </a:xfrm>
        </p:spPr>
        <p:txBody>
          <a:bodyPr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Motivational interviewing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Non-judgmental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DSM-V for diagnosis</a:t>
            </a:r>
          </a:p>
        </p:txBody>
      </p:sp>
    </p:spTree>
    <p:extLst>
      <p:ext uri="{BB962C8B-B14F-4D97-AF65-F5344CB8AC3E}">
        <p14:creationId xmlns:p14="http://schemas.microsoft.com/office/powerpoint/2010/main" val="8249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D45ACB-7964-E44F-5126-1213E6CA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236354"/>
              </p:ext>
            </p:extLst>
          </p:nvPr>
        </p:nvGraphicFramePr>
        <p:xfrm>
          <a:off x="0" y="332509"/>
          <a:ext cx="763385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11572-7360-D906-52E1-7CEEB077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853" y="457200"/>
            <a:ext cx="3932237" cy="5749636"/>
          </a:xfrm>
        </p:spPr>
        <p:txBody>
          <a:bodyPr anchor="ctr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Non-pharmacologic interventions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Contingency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CBT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Matrix Model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Pharmacologic (all off-label)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Mirtazapine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Bupropion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Naltrexone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Topiramate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Combinations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Possibly sustained-release methylphenidate for co-morbid attention deficit disorder</a:t>
            </a:r>
          </a:p>
        </p:txBody>
      </p:sp>
    </p:spTree>
    <p:extLst>
      <p:ext uri="{BB962C8B-B14F-4D97-AF65-F5344CB8AC3E}">
        <p14:creationId xmlns:p14="http://schemas.microsoft.com/office/powerpoint/2010/main" val="278359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D45ACB-7964-E44F-5126-1213E6CA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5544"/>
              </p:ext>
            </p:extLst>
          </p:nvPr>
        </p:nvGraphicFramePr>
        <p:xfrm>
          <a:off x="0" y="332509"/>
          <a:ext cx="763385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11572-7360-D906-52E1-7CEEB077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853" y="457199"/>
            <a:ext cx="4558147" cy="6068291"/>
          </a:xfrm>
        </p:spPr>
        <p:txBody>
          <a:bodyPr anchor="ctr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Cardiac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Prevention (smoking cessation; </a:t>
            </a:r>
            <a:r>
              <a:rPr lang="en-US" sz="1800" i="1" dirty="0"/>
              <a:t>possibly statins, aspirin, SGLT2 inhibitors</a:t>
            </a:r>
            <a:r>
              <a:rPr lang="en-US" sz="1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Treatment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Acute (beta blockers, benzodiazepines)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Chronic (GDMT)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Neuropsychiatric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Prevention (</a:t>
            </a:r>
            <a:r>
              <a:rPr lang="en-US" sz="1800" i="1" dirty="0"/>
              <a:t>possibly improved sleep, N-acetylcysteine, or statins</a:t>
            </a:r>
            <a:r>
              <a:rPr lang="en-US" sz="1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Treatment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Acute (benzodiazepines, atypical antipsychotics, </a:t>
            </a:r>
            <a:r>
              <a:rPr lang="en-US" sz="1800" dirty="0" err="1"/>
              <a:t>droperidol</a:t>
            </a:r>
            <a:r>
              <a:rPr lang="en-US" sz="1800" dirty="0"/>
              <a:t>, ketamine; </a:t>
            </a:r>
            <a:r>
              <a:rPr lang="en-US" sz="1800" i="1" dirty="0"/>
              <a:t>possibly providing self-administered supply of olanzapine</a:t>
            </a:r>
            <a:r>
              <a:rPr lang="en-US" sz="18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Chronic (atypical antipsychotics</a:t>
            </a:r>
          </a:p>
        </p:txBody>
      </p:sp>
    </p:spTree>
    <p:extLst>
      <p:ext uri="{BB962C8B-B14F-4D97-AF65-F5344CB8AC3E}">
        <p14:creationId xmlns:p14="http://schemas.microsoft.com/office/powerpoint/2010/main" val="415146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83837-6A48-4142-9F09-B152EC37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83" y="1252859"/>
            <a:ext cx="11770175" cy="2506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/>
              <a:t>Review epidemiology of stimulant use</a:t>
            </a:r>
          </a:p>
          <a:p>
            <a:pPr marL="514350" indent="-514350">
              <a:buAutoNum type="arabicPeriod"/>
            </a:pPr>
            <a:r>
              <a:rPr lang="en-US" sz="2600" dirty="0"/>
              <a:t>Describe toxicities of stimulant use</a:t>
            </a:r>
          </a:p>
          <a:p>
            <a:pPr marL="514350" indent="-514350">
              <a:buAutoNum type="arabicPeriod"/>
            </a:pPr>
            <a:r>
              <a:rPr lang="en-US" sz="2600" dirty="0"/>
              <a:t>Identify interventions to address stimulant use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>
              <a:buFont typeface="Courier New" panose="020B0604020202020204" pitchFamily="34" charset="0"/>
              <a:buChar char="o"/>
            </a:pPr>
            <a:endParaRPr lang="en-US" sz="2600" dirty="0"/>
          </a:p>
          <a:p>
            <a:pPr>
              <a:buNone/>
            </a:pPr>
            <a:endParaRPr lang="en-US" sz="2600" dirty="0"/>
          </a:p>
          <a:p>
            <a:pPr marL="0" indent="0">
              <a:buNone/>
            </a:pPr>
            <a:endParaRPr lang="en-US" sz="26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DE9E0D-2D0D-2C40-8A4F-62BEEB913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0181" y="63088"/>
            <a:ext cx="9291637" cy="627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latin typeface="Segoe UI Semibold"/>
                <a:cs typeface="Segoe UI Semibold"/>
              </a:rPr>
              <a:t>Agenda 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842FA4-7ACD-4DC6-B0FD-4B71F4C2F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49"/>
          <a:stretch/>
        </p:blipFill>
        <p:spPr>
          <a:xfrm>
            <a:off x="0" y="6030196"/>
            <a:ext cx="1000358" cy="7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96FC82-86CC-A54E-8F9B-1A8E5A0F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772958-F091-8544-88F0-18E50ACB9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Methamphetamine First-Assist Pack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2F94B-2B75-C845-A126-20F5A5ACA0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86689"/>
            <a:ext cx="12192000" cy="60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1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D45ACB-7964-E44F-5126-1213E6CA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97635"/>
              </p:ext>
            </p:extLst>
          </p:nvPr>
        </p:nvGraphicFramePr>
        <p:xfrm>
          <a:off x="0" y="332509"/>
          <a:ext cx="763385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11572-7360-D906-52E1-7CEEB077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853" y="457199"/>
            <a:ext cx="4558147" cy="6068291"/>
          </a:xfrm>
        </p:spPr>
        <p:txBody>
          <a:bodyPr anchor="ctr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Screenings (HIV, HBV, HCV, STIs, TB)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Vaccinations (HAV, HBV, HPV, </a:t>
            </a:r>
            <a:r>
              <a:rPr lang="en-US" sz="2000" dirty="0" err="1"/>
              <a:t>TDaP</a:t>
            </a:r>
            <a:r>
              <a:rPr lang="en-US" sz="2000" dirty="0"/>
              <a:t>, influenza, PC, COVID)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Naloxone (regardless of opioid use)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Fentanyl test strips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Pre-exposure HIV prophylaxis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Post-exposure STI prophylaxis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Chronic disease 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Smoking cessation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Treatment for associated psychiatric disorders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for housing, insurance,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401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E41B-F642-F64E-865B-143A6AA0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C3B6-389C-874F-9FEC-3AA010A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6" y="1825625"/>
            <a:ext cx="1108286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People use stimulants for a range of reasons, including survival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Toxicity from stimulants is mainly in the heart and the brain, and mostly cumulative rather than acute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Death from stimulants is mostly due to cardiac events and strokes, but we don’t count deaths that might be related to psychiatric problems (e.g., suicides, homicides, violent trauma)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Deaths due to stimulants and fentanyl are probably mostly due to fentanyl, and sometimes that fentanyl use is accidental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Interventions are slowly emerging: address use disorder, toxicities, and preventive health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Contingency management has proven benefit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Several medications show promise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Explore innovative strategies to reduce morbidity, such as cardiac preventive care, first-assist packs, improved sleep, sobering centers and other safe spaces, and drug checking.</a:t>
            </a:r>
          </a:p>
        </p:txBody>
      </p:sp>
    </p:spTree>
    <p:extLst>
      <p:ext uri="{BB962C8B-B14F-4D97-AF65-F5344CB8AC3E}">
        <p14:creationId xmlns:p14="http://schemas.microsoft.com/office/powerpoint/2010/main" val="874101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57DF48-74DC-3F42-95E3-80BD92415720}"/>
              </a:ext>
            </a:extLst>
          </p:cNvPr>
          <p:cNvSpPr/>
          <p:nvPr/>
        </p:nvSpPr>
        <p:spPr>
          <a:xfrm>
            <a:off x="-1524" y="468"/>
            <a:ext cx="12192000" cy="2742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CA849-F678-6948-8FBD-6665740A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76" y="3975079"/>
            <a:ext cx="1650521" cy="16332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7046EF-20E4-844A-9285-4FFFF2173A61}"/>
              </a:ext>
            </a:extLst>
          </p:cNvPr>
          <p:cNvSpPr txBox="1">
            <a:spLocks/>
          </p:cNvSpPr>
          <p:nvPr/>
        </p:nvSpPr>
        <p:spPr>
          <a:xfrm>
            <a:off x="1046569" y="6237509"/>
            <a:ext cx="10095814" cy="620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D96392-71B8-EC44-A9DE-76E8299F3FCC}"/>
              </a:ext>
            </a:extLst>
          </p:cNvPr>
          <p:cNvSpPr txBox="1">
            <a:spLocks/>
          </p:cNvSpPr>
          <p:nvPr/>
        </p:nvSpPr>
        <p:spPr>
          <a:xfrm>
            <a:off x="838200" y="589360"/>
            <a:ext cx="10512552" cy="10676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1F782-6578-9A45-AF2E-C6EAA62F38CD}"/>
              </a:ext>
            </a:extLst>
          </p:cNvPr>
          <p:cNvSpPr txBox="1"/>
          <p:nvPr/>
        </p:nvSpPr>
        <p:spPr>
          <a:xfrm>
            <a:off x="2501375" y="1852866"/>
            <a:ext cx="708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www.csuhsf.org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phillip.coffin@sfdph.org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80446D-4EDF-204A-A4F7-E587A36C1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75" y="4115423"/>
            <a:ext cx="3906982" cy="11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324D-567C-5440-8940-C22BECEE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West 		- 		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B6BF-774A-7F40-9A6C-EAAC948ED0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Methamphetamine</a:t>
            </a:r>
          </a:p>
          <a:p>
            <a:r>
              <a:rPr lang="en-US" dirty="0"/>
              <a:t>2.0 million report past-year use (2019)</a:t>
            </a:r>
          </a:p>
          <a:p>
            <a:r>
              <a:rPr lang="en-US" dirty="0"/>
              <a:t>1.1 million with use disorder</a:t>
            </a:r>
          </a:p>
          <a:p>
            <a:r>
              <a:rPr lang="en-US" dirty="0"/>
              <a:t>Increase ~50% 2015-2019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EA5ED-3572-4442-AC26-3E7EAA6F5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Cocaine</a:t>
            </a:r>
          </a:p>
          <a:p>
            <a:r>
              <a:rPr lang="en-US" dirty="0"/>
              <a:t>5.5 million report past-year use, 14% crack (2019)</a:t>
            </a:r>
          </a:p>
          <a:p>
            <a:r>
              <a:rPr lang="en-US" dirty="0"/>
              <a:t>1 million with use disorder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1B22B-91BF-D044-98B3-2A5588700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Epidemiology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0DEB21-E116-884F-B802-FB17D1957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994997"/>
              </p:ext>
            </p:extLst>
          </p:nvPr>
        </p:nvGraphicFramePr>
        <p:xfrm>
          <a:off x="9813846" y="4509031"/>
          <a:ext cx="2441759" cy="194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467FCA-3D92-2946-B54E-07EDE1133743}"/>
              </a:ext>
            </a:extLst>
          </p:cNvPr>
          <p:cNvSpPr txBox="1"/>
          <p:nvPr/>
        </p:nvSpPr>
        <p:spPr>
          <a:xfrm>
            <a:off x="10058909" y="6462903"/>
            <a:ext cx="22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Frequency of use -&gt;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22786-CDF1-B244-971A-661AA0FAC8A5}"/>
              </a:ext>
            </a:extLst>
          </p:cNvPr>
          <p:cNvSpPr txBox="1"/>
          <p:nvPr/>
        </p:nvSpPr>
        <p:spPr>
          <a:xfrm rot="16200000">
            <a:off x="8689194" y="4967152"/>
            <a:ext cx="22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Amount of use -&gt;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792F31A-F09E-0247-96F1-7FDD6D285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941730"/>
              </p:ext>
            </p:extLst>
          </p:nvPr>
        </p:nvGraphicFramePr>
        <p:xfrm>
          <a:off x="4049515" y="4592158"/>
          <a:ext cx="2441759" cy="194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980673-117D-E744-A6F0-CE29D91253F4}"/>
              </a:ext>
            </a:extLst>
          </p:cNvPr>
          <p:cNvSpPr txBox="1"/>
          <p:nvPr/>
        </p:nvSpPr>
        <p:spPr>
          <a:xfrm>
            <a:off x="4294578" y="6546030"/>
            <a:ext cx="22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Use disorder -&gt;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95A42-2213-7943-8AAF-E40343AE55E6}"/>
              </a:ext>
            </a:extLst>
          </p:cNvPr>
          <p:cNvSpPr txBox="1"/>
          <p:nvPr/>
        </p:nvSpPr>
        <p:spPr>
          <a:xfrm rot="16200000">
            <a:off x="2924863" y="5050279"/>
            <a:ext cx="22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Injection -&gt;</a:t>
            </a:r>
          </a:p>
        </p:txBody>
      </p:sp>
    </p:spTree>
    <p:extLst>
      <p:ext uri="{BB962C8B-B14F-4D97-AF65-F5344CB8AC3E}">
        <p14:creationId xmlns:p14="http://schemas.microsoft.com/office/powerpoint/2010/main" val="161012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A813-85DC-234F-AED7-FFCAA26A63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6145" y="2235200"/>
            <a:ext cx="5695478" cy="15192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/>
                </a:solidFill>
                <a:latin typeface="Raleway"/>
              </a:rPr>
              <a:t>Poll</a:t>
            </a:r>
            <a:br>
              <a:rPr lang="en-US" sz="8000" b="1" dirty="0">
                <a:solidFill>
                  <a:schemeClr val="accent5"/>
                </a:solidFill>
                <a:latin typeface="Raleway"/>
              </a:rPr>
            </a:br>
            <a:r>
              <a:rPr lang="en-US" sz="2800" dirty="0"/>
              <a:t>Why do people use stimulants?</a:t>
            </a:r>
            <a:endParaRPr lang="en-US" sz="8000" b="1" dirty="0">
              <a:solidFill>
                <a:schemeClr val="accent5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7033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F85D-322C-164A-BE0A-AB1737EC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0613" cy="9283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US Emergency Department Visits by Drug Class </a:t>
            </a:r>
            <a:br>
              <a:rPr lang="en-US" sz="3200" dirty="0"/>
            </a:br>
            <a:r>
              <a:rPr lang="en-US" sz="2400" dirty="0"/>
              <a:t>(excluding multiple drugs)</a:t>
            </a:r>
            <a:endParaRPr lang="en-US" sz="32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97C8EF-3061-1E45-A840-E4E33A5A1422}"/>
              </a:ext>
            </a:extLst>
          </p:cNvPr>
          <p:cNvSpPr txBox="1">
            <a:spLocks/>
          </p:cNvSpPr>
          <p:nvPr/>
        </p:nvSpPr>
        <p:spPr>
          <a:xfrm>
            <a:off x="7076389" y="6369746"/>
            <a:ext cx="3335687" cy="6438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02997"/>
            <a:r>
              <a:rPr lang="en-US" sz="1600" dirty="0">
                <a:solidFill>
                  <a:srgbClr val="000000"/>
                </a:solidFill>
              </a:rPr>
              <a:t>Suen BMC </a:t>
            </a:r>
            <a:r>
              <a:rPr lang="en-US" sz="1600" dirty="0" err="1">
                <a:solidFill>
                  <a:srgbClr val="000000"/>
                </a:solidFill>
              </a:rPr>
              <a:t>Emerg</a:t>
            </a:r>
            <a:r>
              <a:rPr lang="en-US" sz="1600" dirty="0">
                <a:solidFill>
                  <a:srgbClr val="000000"/>
                </a:solidFill>
              </a:rPr>
              <a:t> Med,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155B9-9C04-7047-9E34-33493FE4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50" y="1310897"/>
            <a:ext cx="8840367" cy="4885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1130E-A97E-DF32-5A8A-71020BEB101A}"/>
              </a:ext>
            </a:extLst>
          </p:cNvPr>
          <p:cNvSpPr txBox="1"/>
          <p:nvPr/>
        </p:nvSpPr>
        <p:spPr>
          <a:xfrm>
            <a:off x="10068888" y="4274960"/>
            <a:ext cx="177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Cocaine visits are older, ~50% B/AA, and less rural</a:t>
            </a:r>
          </a:p>
        </p:txBody>
      </p:sp>
      <p:sp>
        <p:nvSpPr>
          <p:cNvPr id="6" name="Google Shape;288;p5">
            <a:extLst>
              <a:ext uri="{FF2B5EF4-FFF2-40B4-BE49-F238E27FC236}">
                <a16:creationId xmlns:a16="http://schemas.microsoft.com/office/drawing/2014/main" id="{DD741DE8-3818-22D2-862A-A2BFDB0529F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A Stimulating Talk</a:t>
            </a:r>
          </a:p>
        </p:txBody>
      </p:sp>
    </p:spTree>
    <p:extLst>
      <p:ext uri="{BB962C8B-B14F-4D97-AF65-F5344CB8AC3E}">
        <p14:creationId xmlns:p14="http://schemas.microsoft.com/office/powerpoint/2010/main" val="12998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60A7-3D09-C64B-8F1D-28385A8B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Leads to Stimulant ED Presentations?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094D33-A528-159F-0878-0E8F056D9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87877"/>
              </p:ext>
            </p:extLst>
          </p:nvPr>
        </p:nvGraphicFramePr>
        <p:xfrm>
          <a:off x="716549" y="1294063"/>
          <a:ext cx="7432840" cy="485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3D87D2-C100-3803-A1BA-A7A7A3B09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874977"/>
              </p:ext>
            </p:extLst>
          </p:nvPr>
        </p:nvGraphicFramePr>
        <p:xfrm>
          <a:off x="8149390" y="2302844"/>
          <a:ext cx="3689684" cy="225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Google Shape;288;p5">
            <a:extLst>
              <a:ext uri="{FF2B5EF4-FFF2-40B4-BE49-F238E27FC236}">
                <a16:creationId xmlns:a16="http://schemas.microsoft.com/office/drawing/2014/main" id="{12260F6E-748A-5FC2-8086-9F25067C357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A Stimulating Talk</a:t>
            </a:r>
          </a:p>
        </p:txBody>
      </p:sp>
    </p:spTree>
    <p:extLst>
      <p:ext uri="{BB962C8B-B14F-4D97-AF65-F5344CB8AC3E}">
        <p14:creationId xmlns:p14="http://schemas.microsoft.com/office/powerpoint/2010/main" val="281379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989B-926F-4EC8-A0E4-2C433A1C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67" y="178469"/>
            <a:ext cx="10939818" cy="808582"/>
          </a:xfrm>
        </p:spPr>
        <p:txBody>
          <a:bodyPr>
            <a:noAutofit/>
          </a:bodyPr>
          <a:lstStyle/>
          <a:p>
            <a:r>
              <a:rPr lang="en-US" sz="3200" b="1" dirty="0"/>
              <a:t>Age-Adjusted Stimulant Overdose Death in the US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702B06-22AA-4E4E-B1F0-FCD8CD8A4ADB}"/>
              </a:ext>
            </a:extLst>
          </p:cNvPr>
          <p:cNvSpPr txBox="1">
            <a:spLocks/>
          </p:cNvSpPr>
          <p:nvPr/>
        </p:nvSpPr>
        <p:spPr>
          <a:xfrm>
            <a:off x="6788694" y="6354991"/>
            <a:ext cx="619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02997"/>
            <a:r>
              <a:rPr lang="en-US" sz="1400" dirty="0">
                <a:solidFill>
                  <a:srgbClr val="000000"/>
                </a:solidFill>
                <a:latin typeface="Open Sans" panose="020B0706030804020204" pitchFamily="34" charset="0"/>
              </a:rPr>
              <a:t>NCHS Data Brief No. 457, December 2022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Google Shape;288;p5">
            <a:extLst>
              <a:ext uri="{FF2B5EF4-FFF2-40B4-BE49-F238E27FC236}">
                <a16:creationId xmlns:a16="http://schemas.microsoft.com/office/drawing/2014/main" id="{81712AB6-2270-218A-6B80-554BF624DC9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A Stimulating Talk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6F919-F887-DFB5-3337-84C9CB91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7" y="868351"/>
            <a:ext cx="10363200" cy="53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4D19B-B184-C213-85F3-85FDA67C78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344FAB-9474-534D-B309-B3CA1AD6B6D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F6093-91D5-B52D-E96A-F282C1893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7" r="15123" b="54116"/>
          <a:stretch/>
        </p:blipFill>
        <p:spPr>
          <a:xfrm>
            <a:off x="362807" y="387928"/>
            <a:ext cx="989678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880FA-08C2-1B88-9829-F1E65D5A73F0}"/>
              </a:ext>
            </a:extLst>
          </p:cNvPr>
          <p:cNvSpPr txBox="1"/>
          <p:nvPr/>
        </p:nvSpPr>
        <p:spPr>
          <a:xfrm>
            <a:off x="10438674" y="5538651"/>
            <a:ext cx="152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Hoopsick</a:t>
            </a:r>
            <a:r>
              <a:rPr lang="en-US" sz="2400" i="1" dirty="0"/>
              <a:t>, AJPH,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2B080-DDF3-F6E8-1EC0-7FA84908FBFC}"/>
              </a:ext>
            </a:extLst>
          </p:cNvPr>
          <p:cNvSpPr txBox="1">
            <a:spLocks/>
          </p:cNvSpPr>
          <p:nvPr/>
        </p:nvSpPr>
        <p:spPr>
          <a:xfrm>
            <a:off x="730867" y="178469"/>
            <a:ext cx="10939818" cy="808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3200" b="1" dirty="0"/>
              <a:t>Methamphetamine Deaths in the 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0BB1F-2DB1-3FBC-969E-3215578B2322}"/>
              </a:ext>
            </a:extLst>
          </p:cNvPr>
          <p:cNvSpPr/>
          <p:nvPr/>
        </p:nvSpPr>
        <p:spPr>
          <a:xfrm>
            <a:off x="235527" y="387928"/>
            <a:ext cx="455362" cy="599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99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505050"/>
      </a:dk1>
      <a:lt1>
        <a:srgbClr val="FFFFFF"/>
      </a:lt1>
      <a:dk2>
        <a:srgbClr val="05509F"/>
      </a:dk2>
      <a:lt2>
        <a:srgbClr val="FFFFFF"/>
      </a:lt2>
      <a:accent1>
        <a:srgbClr val="AB7BD7"/>
      </a:accent1>
      <a:accent2>
        <a:srgbClr val="9ED850"/>
      </a:accent2>
      <a:accent3>
        <a:srgbClr val="EB5073"/>
      </a:accent3>
      <a:accent4>
        <a:srgbClr val="FF9A06"/>
      </a:accent4>
      <a:accent5>
        <a:srgbClr val="3BB3E6"/>
      </a:accent5>
      <a:accent6>
        <a:srgbClr val="05509F"/>
      </a:accent6>
      <a:hlink>
        <a:srgbClr val="3BB3E6"/>
      </a:hlink>
      <a:folHlink>
        <a:srgbClr val="0550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from Amy" id="{71ED2868-45E2-5545-9043-E10248ECCD2B}" vid="{9F6B4BCC-EA49-1B48-95D5-AEE1B016C1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from Amy</Template>
  <TotalTime>39188</TotalTime>
  <Words>1421</Words>
  <Application>Microsoft Macintosh PowerPoint</Application>
  <PresentationFormat>Widescreen</PresentationFormat>
  <Paragraphs>313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Courier New</vt:lpstr>
      <vt:lpstr>Open Sans</vt:lpstr>
      <vt:lpstr>Raleway</vt:lpstr>
      <vt:lpstr>Segoe UI</vt:lpstr>
      <vt:lpstr>Segoe UI Semibold</vt:lpstr>
      <vt:lpstr>Office Theme</vt:lpstr>
      <vt:lpstr>PowerPoint Presentation</vt:lpstr>
      <vt:lpstr>Disclosures</vt:lpstr>
      <vt:lpstr>PowerPoint Presentation</vt:lpstr>
      <vt:lpstr>West   -   East</vt:lpstr>
      <vt:lpstr>Poll Why do people use stimulants?</vt:lpstr>
      <vt:lpstr>US Emergency Department Visits by Drug Class  (excluding multiple drugs)</vt:lpstr>
      <vt:lpstr>What Leads to Stimulant ED Presentations?</vt:lpstr>
      <vt:lpstr>Age-Adjusted Stimulant Overdose Death in the US</vt:lpstr>
      <vt:lpstr>PowerPoint Presentation</vt:lpstr>
      <vt:lpstr>PowerPoint Presentation</vt:lpstr>
      <vt:lpstr>PowerPoint Presentation</vt:lpstr>
      <vt:lpstr>PowerPoint Presentation</vt:lpstr>
      <vt:lpstr>Cause of Death Among Stimulant and Opioid Overdose Deaths</vt:lpstr>
      <vt:lpstr>Standardized Mortality Rates for People Who Use Amphetamines</vt:lpstr>
      <vt:lpstr>PowerPoint Presentation</vt:lpstr>
      <vt:lpstr>PowerPoint Presentation</vt:lpstr>
      <vt:lpstr>PowerPoint Presentation</vt:lpstr>
      <vt:lpstr>Stimulants + Fentanyl Deaths:  Are These Really Just Fentanyl Deaths?</vt:lpstr>
      <vt:lpstr>Rate / 100,000 Stimulant Deaths by Age in San Francisco, 2021</vt:lpstr>
      <vt:lpstr>Medical Record Evidence of Pre-Mortem Opioid Use Among Overdose Decedents in San Francisco</vt:lpstr>
      <vt:lpstr>PowerPoint Presentation</vt:lpstr>
      <vt:lpstr>PowerPoint Presentation</vt:lpstr>
      <vt:lpstr>PowerPoint Presentation</vt:lpstr>
      <vt:lpstr>Contingency Management</vt:lpstr>
      <vt:lpstr>Other Medical Care for People Who Use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Gerbino, Nicola (DPH)</dc:creator>
  <cp:lastModifiedBy>Coffin, Phillip (DPH)</cp:lastModifiedBy>
  <cp:revision>2451</cp:revision>
  <dcterms:created xsi:type="dcterms:W3CDTF">2020-08-20T19:25:34Z</dcterms:created>
  <dcterms:modified xsi:type="dcterms:W3CDTF">2023-04-14T19:49:35Z</dcterms:modified>
</cp:coreProperties>
</file>