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58" r:id="rId5"/>
    <p:sldId id="272" r:id="rId6"/>
    <p:sldId id="259" r:id="rId7"/>
    <p:sldId id="260" r:id="rId8"/>
    <p:sldId id="261" r:id="rId9"/>
    <p:sldId id="262" r:id="rId10"/>
    <p:sldId id="279" r:id="rId11"/>
    <p:sldId id="263" r:id="rId12"/>
    <p:sldId id="264" r:id="rId13"/>
    <p:sldId id="265" r:id="rId14"/>
    <p:sldId id="266" r:id="rId15"/>
    <p:sldId id="277" r:id="rId16"/>
    <p:sldId id="267" r:id="rId17"/>
    <p:sldId id="273" r:id="rId18"/>
    <p:sldId id="276" r:id="rId19"/>
    <p:sldId id="275" r:id="rId20"/>
    <p:sldId id="278" r:id="rId21"/>
    <p:sldId id="268" r:id="rId22"/>
    <p:sldId id="280" r:id="rId23"/>
    <p:sldId id="282" r:id="rId24"/>
    <p:sldId id="283" r:id="rId25"/>
    <p:sldId id="281" r:id="rId26"/>
    <p:sldId id="269" r:id="rId27"/>
    <p:sldId id="28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34"/>
  </p:normalViewPr>
  <p:slideViewPr>
    <p:cSldViewPr snapToGrid="0">
      <p:cViewPr varScale="1">
        <p:scale>
          <a:sx n="114" d="100"/>
          <a:sy n="114" d="100"/>
        </p:scale>
        <p:origin x="4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929DA-5EAB-CDBA-85E7-FD9EB7EDB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E7187-B59D-2397-6104-168CAD2C2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2DE3D-5081-DC64-F130-B9997F3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99833-59D0-490C-83C7-933BF273F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B94DF-4FE1-8A33-427A-016F92F9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8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8B053-EEB3-F144-1CF9-3BEDA4E0D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6A323-5D6F-4C39-892A-893FBE48D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34819-5518-6913-BC40-38E862AAC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26FCB-B112-C638-927A-8A3DD9D6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8F037-17E2-C0A3-3FBE-3678A0012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4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98690B-3DE2-2E7D-65D0-B48514089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1CF69-9D90-A449-F757-D97475302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66591-6C66-1C22-7C35-F577A9691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7CBC8-3B6F-80C2-362E-7D9DC35DE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EC2FF-5332-618B-ECF6-90EF353E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4EAB9-8182-30AE-7A99-768EE8BC6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BED0B-D5F1-8E10-B261-AC7085D17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38AD4-0186-3EC7-0DA7-43F91E324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5DEAD-7897-F6A0-B5DE-6580922A4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00E4B-36EF-1512-13E3-375240F3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7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01B78-6DA5-6E8A-0572-B5AF2C270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28229-62E7-0047-9E21-E736F12E9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DA373-3F83-1BC6-7FCC-4BD8FE30F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5A61F-C653-7BA0-333E-9DBF9137A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18F46D-4EED-A6AC-0197-0327EB7A8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9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6C20-2921-184F-B473-D18D9218E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EB31C-9402-4918-F6AD-28E6FF754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68B0A-82EE-95B0-3271-F7C9098ED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5F78F-1D17-2A27-C741-29494F146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06FDC-822B-192A-60D1-B9F9F383F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54113-AE05-88F9-84A1-E5CC6225C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D8344-B083-E997-1451-818E2F27C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B81253-102C-3A91-511A-ABE151689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8AFE2-96CE-1899-397A-BBE1A59D1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642D05-7817-4200-C417-F131BBE8B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5A02B0-C5A1-FDAD-3255-579E6C3B1E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B71BCD-0C45-3795-A62E-05513BCFF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C6B049-553D-50DF-82A3-D7415D70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A837A1-F590-A408-A419-A49EDAF8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57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A67DD-1473-6C18-39A5-FACD33A0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AC0917-4D6B-8198-A99F-3C42E8E47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CA18C7-32A4-AF6D-CED7-D987FA01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90B89-3D67-8AFB-1CAC-E05F98B28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58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64E4F0-E53E-FA4B-6C6E-5A8E8A4B5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1767B-2CC0-FDF4-218F-C2F1C92DE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7802C-A965-61FE-FBAB-949C4D7A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9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E03B4-6261-5C86-25B0-180FF1A32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50123-56FD-5563-545C-848710DD1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FBE679-BBF0-F9C0-9F91-5AD8B0087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EA11F-2ADA-6FBF-6FEC-2455FF93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7072FF-EF22-2079-3561-83F4229E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8D488-2A0A-3903-C04D-67C9414EA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0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DC525-1E72-D4CD-1C47-27198859A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ED029B-7424-2627-01BB-337CB535A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36F7FF-BCCB-8C15-CFD6-6ED48B7D1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17824-9497-C2C5-2263-284669F2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B155E-ED40-52F2-7779-BF118BAA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7F06F1-555B-8A19-A883-5725C53C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3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79881D-549D-45C5-2471-27C1739B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F7AED-B023-676B-3F61-0A86368AB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006CF-37AE-0E0E-47DA-82881DB9D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9BBCD-9AF6-3B49-9EEB-75D4F31D06A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B06FE-0FED-DE6F-ADC6-77D3B2688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EACC-AF47-7418-FE9B-F72BEA975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E35F-1B02-D547-A38C-13DC97F562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7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B7D74-47E6-BBEE-1DE4-A9B4E6DC9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Transitioning from Fentanyl to Buprenorphine in a Community-Based Withdrawal Management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A28C9C-37FA-3EEF-6DF8-59C8F49B56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sz="3100" b="1" dirty="0"/>
              <a:t>Lessons Learned 2021-2023</a:t>
            </a:r>
          </a:p>
          <a:p>
            <a:endParaRPr lang="en-US" dirty="0"/>
          </a:p>
          <a:p>
            <a:r>
              <a:rPr lang="en-US" dirty="0"/>
              <a:t>Jennifer Hartley PhD, MD</a:t>
            </a:r>
          </a:p>
          <a:p>
            <a:r>
              <a:rPr lang="en-US" dirty="0" err="1"/>
              <a:t>Eowyn</a:t>
            </a:r>
            <a:r>
              <a:rPr lang="en-US" dirty="0"/>
              <a:t> Rieke MD, MPH</a:t>
            </a:r>
          </a:p>
        </p:txBody>
      </p:sp>
    </p:spTree>
    <p:extLst>
      <p:ext uri="{BB962C8B-B14F-4D97-AF65-F5344CB8AC3E}">
        <p14:creationId xmlns:p14="http://schemas.microsoft.com/office/powerpoint/2010/main" val="2346771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89D2E-8781-0A8C-927D-7202BF466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3EF99-81D1-DC10-CA23-E940941CF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Fentanyl supply in Portland changed from almost exclusively blues to increasing amounts of fentanyl powder with some IV use</a:t>
            </a:r>
          </a:p>
          <a:p>
            <a:endParaRPr lang="en-US" dirty="0"/>
          </a:p>
          <a:p>
            <a:r>
              <a:rPr lang="en-US" dirty="0"/>
              <a:t>This intensified many patients’ withdrawal picture</a:t>
            </a:r>
          </a:p>
          <a:p>
            <a:endParaRPr lang="en-US" dirty="0"/>
          </a:p>
          <a:p>
            <a:r>
              <a:rPr lang="en-US" i="1" dirty="0"/>
              <a:t>We continued to learn and adapt!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723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1F36E-FE52-303A-391F-D539B491A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ED colleagues, we incorporated 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6CE3F-06B6-5EF4-F6DF-C0A364915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dose </a:t>
            </a:r>
            <a:r>
              <a:rPr lang="en-US" dirty="0" err="1"/>
              <a:t>bupe</a:t>
            </a:r>
            <a:r>
              <a:rPr lang="en-US" dirty="0"/>
              <a:t> starts -- </a:t>
            </a:r>
            <a:r>
              <a:rPr lang="en-US" u="sng" dirty="0"/>
              <a:t>eliminated all 4 mg dosing</a:t>
            </a:r>
          </a:p>
          <a:p>
            <a:endParaRPr lang="en-US" dirty="0"/>
          </a:p>
          <a:p>
            <a:r>
              <a:rPr lang="en-US" dirty="0"/>
              <a:t>On higher doses, patients did much better – less time playing “catch up”</a:t>
            </a:r>
          </a:p>
          <a:p>
            <a:endParaRPr lang="en-US" dirty="0"/>
          </a:p>
          <a:p>
            <a:r>
              <a:rPr lang="en-US" dirty="0"/>
              <a:t>More aggressive use of benzodiazepines to treat early restlessness and worsening withdrawal after high dose</a:t>
            </a:r>
          </a:p>
          <a:p>
            <a:endParaRPr lang="en-US" dirty="0"/>
          </a:p>
          <a:p>
            <a:r>
              <a:rPr lang="en-US" u="sng" dirty="0"/>
              <a:t>”Get ahead of things and stay ahead!”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174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2CE42-3DB3-4F1E-111A-2044F486E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protocol: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49217-1271-345F-20C8-1A770D5E5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dirty="0"/>
              <a:t>Day 1:</a:t>
            </a:r>
          </a:p>
          <a:p>
            <a:pPr marL="457200" lvl="1" indent="0">
              <a:buNone/>
            </a:pPr>
            <a:r>
              <a:rPr lang="en-US" dirty="0"/>
              <a:t>	-- addition of 2 mg lorazepam in the evening per nursing judgement </a:t>
            </a:r>
          </a:p>
          <a:p>
            <a:pPr marL="457200" lvl="1" indent="0">
              <a:buNone/>
            </a:pPr>
            <a:r>
              <a:rPr lang="en-US" dirty="0"/>
              <a:t>	-- switched from hydroxyzine to </a:t>
            </a:r>
            <a:r>
              <a:rPr lang="en-US" dirty="0" err="1"/>
              <a:t>diphenydramine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Day 2:</a:t>
            </a:r>
          </a:p>
          <a:p>
            <a:pPr marL="457200" lvl="1" indent="0">
              <a:buNone/>
            </a:pPr>
            <a:r>
              <a:rPr lang="en-US" dirty="0"/>
              <a:t>	-- AM macro dose of buprenorphine = 16 mg </a:t>
            </a:r>
          </a:p>
          <a:p>
            <a:pPr marL="457200" lvl="1" indent="0">
              <a:buNone/>
            </a:pPr>
            <a:r>
              <a:rPr lang="en-US" dirty="0"/>
              <a:t>	-- administered with 2 mg lorazepam</a:t>
            </a:r>
          </a:p>
          <a:p>
            <a:pPr marL="457200" lvl="1" indent="0">
              <a:buNone/>
            </a:pPr>
            <a:r>
              <a:rPr lang="en-US" dirty="0"/>
              <a:t>	-- additional 8 mg </a:t>
            </a:r>
            <a:r>
              <a:rPr lang="en-US" dirty="0" err="1"/>
              <a:t>bupe</a:t>
            </a:r>
            <a:r>
              <a:rPr lang="en-US" dirty="0"/>
              <a:t> at 1100</a:t>
            </a:r>
          </a:p>
          <a:p>
            <a:pPr marL="457200" lvl="1" indent="0">
              <a:buNone/>
            </a:pPr>
            <a:r>
              <a:rPr lang="en-US" dirty="0"/>
              <a:t>	-- routinely go up to 40 mg </a:t>
            </a:r>
            <a:r>
              <a:rPr lang="en-US" dirty="0" err="1"/>
              <a:t>bupe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809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9FC5-9CBA-2D6E-04D6-0DB6EA30A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review in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848A2-A3DF-F89A-750A-9A8423105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125 patients placed on current protocol since early December 2022</a:t>
            </a:r>
          </a:p>
          <a:p>
            <a:endParaRPr lang="en-US" dirty="0"/>
          </a:p>
          <a:p>
            <a:r>
              <a:rPr lang="en-US" dirty="0"/>
              <a:t>2 sent to HLOC for falls – both in 60s – returned after normal workup to complete, unclear if related to meds/dehydration/something else?</a:t>
            </a:r>
          </a:p>
          <a:p>
            <a:endParaRPr lang="en-US" dirty="0"/>
          </a:p>
          <a:p>
            <a:r>
              <a:rPr lang="en-US" dirty="0"/>
              <a:t>4 sent to HLOC for restlessness prior to induction</a:t>
            </a:r>
          </a:p>
          <a:p>
            <a:pPr lvl="1"/>
            <a:r>
              <a:rPr lang="en-US" dirty="0"/>
              <a:t>1 admitted to ICU</a:t>
            </a:r>
          </a:p>
          <a:p>
            <a:pPr lvl="1"/>
            <a:r>
              <a:rPr lang="en-US" dirty="0"/>
              <a:t>2 left hospital</a:t>
            </a:r>
          </a:p>
          <a:p>
            <a:pPr lvl="1"/>
            <a:r>
              <a:rPr lang="en-US" dirty="0"/>
              <a:t>1 returned, completed induction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7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B488-4CE5-6099-2813-DAA6BBA71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57081-0D0F-05F7-3351-A65FA6EC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early restlessness</a:t>
            </a:r>
          </a:p>
          <a:p>
            <a:endParaRPr lang="en-US" dirty="0"/>
          </a:p>
          <a:p>
            <a:r>
              <a:rPr lang="en-US" dirty="0"/>
              <a:t>Managing restlessness after initial high dose</a:t>
            </a:r>
          </a:p>
          <a:p>
            <a:endParaRPr lang="en-US" dirty="0"/>
          </a:p>
          <a:p>
            <a:r>
              <a:rPr lang="en-US" dirty="0"/>
              <a:t>Severe back pain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With IV fentanyl use </a:t>
            </a:r>
            <a:r>
              <a:rPr lang="en-US" dirty="0"/>
              <a:t>– managing emesis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20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906E-B219-93D7-9967-B4E0866BA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99448-0A7B-53A3-7756-753A5F54A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Getting buprenorphine fully dissolved when patients are sleepy</a:t>
            </a:r>
          </a:p>
          <a:p>
            <a:endParaRPr lang="en-US" dirty="0"/>
          </a:p>
          <a:p>
            <a:r>
              <a:rPr lang="en-US" dirty="0"/>
              <a:t>Day 3 and beyond – managing anxiety/PAWS</a:t>
            </a:r>
          </a:p>
          <a:p>
            <a:endParaRPr lang="en-US" dirty="0"/>
          </a:p>
          <a:p>
            <a:r>
              <a:rPr lang="en-US" dirty="0"/>
              <a:t>Patients for whom buprenorphine is not strong enough – may need methadone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38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7D4B5-DAB1-B9C0-9BE8-EAD43E86A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6AD76-FE73-EFFF-F422-C17635C4B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Majority of our patients successfully transition to buprenorphine</a:t>
            </a:r>
          </a:p>
          <a:p>
            <a:endParaRPr lang="en-US" dirty="0"/>
          </a:p>
          <a:p>
            <a:r>
              <a:rPr lang="en-US" dirty="0"/>
              <a:t>Rapid stabilization </a:t>
            </a:r>
          </a:p>
          <a:p>
            <a:endParaRPr lang="en-US" dirty="0"/>
          </a:p>
          <a:p>
            <a:r>
              <a:rPr lang="en-US" dirty="0"/>
              <a:t>Reduced nursing distress</a:t>
            </a:r>
          </a:p>
          <a:p>
            <a:endParaRPr lang="en-US" dirty="0"/>
          </a:p>
          <a:p>
            <a:r>
              <a:rPr lang="en-US" dirty="0"/>
              <a:t>Reduced patient distress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12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62E85-0457-289A-C80A-379EE3843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 --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335C3-F4E4-FB57-9B8F-4768CE5E9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1 mg SL doses are well-tolerated</a:t>
            </a:r>
          </a:p>
          <a:p>
            <a:endParaRPr lang="en-US" dirty="0"/>
          </a:p>
          <a:p>
            <a:pPr lvl="1"/>
            <a:r>
              <a:rPr lang="en-US" dirty="0"/>
              <a:t>Psychological benefit of reducing fear of precipitated withdrawal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Physiological benefit of upregulation &amp; </a:t>
            </a:r>
            <a:r>
              <a:rPr lang="en-US" dirty="0" err="1"/>
              <a:t>resensitization</a:t>
            </a:r>
            <a:r>
              <a:rPr lang="en-US" dirty="0"/>
              <a:t> of mu receptors</a:t>
            </a:r>
          </a:p>
        </p:txBody>
      </p:sp>
    </p:spTree>
    <p:extLst>
      <p:ext uri="{BB962C8B-B14F-4D97-AF65-F5344CB8AC3E}">
        <p14:creationId xmlns:p14="http://schemas.microsoft.com/office/powerpoint/2010/main" val="3709642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93CFF-9937-B923-B46D-0A1B629E8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 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FA2AC-AAAC-F4C4-1D03-DA5C4CC81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Scheduling adjuncts helps </a:t>
            </a:r>
          </a:p>
          <a:p>
            <a:endParaRPr lang="en-US" dirty="0"/>
          </a:p>
          <a:p>
            <a:r>
              <a:rPr lang="en-US" dirty="0"/>
              <a:t>Build a “container” for the experience</a:t>
            </a:r>
          </a:p>
          <a:p>
            <a:endParaRPr lang="en-US" dirty="0"/>
          </a:p>
          <a:p>
            <a:r>
              <a:rPr lang="en-US" i="1" dirty="0"/>
              <a:t>Stay ahead of symptoms rather than playing catch-up</a:t>
            </a:r>
          </a:p>
        </p:txBody>
      </p:sp>
    </p:spTree>
    <p:extLst>
      <p:ext uri="{BB962C8B-B14F-4D97-AF65-F5344CB8AC3E}">
        <p14:creationId xmlns:p14="http://schemas.microsoft.com/office/powerpoint/2010/main" val="3041304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36642-6D5B-FB9F-53A8-D20B864BA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 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C8B70-2274-D193-9CC3-5D467196B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Used carefully, benzodiazepines are very effective and well tolerated in a monitored setting and have not led to respiratory depression</a:t>
            </a:r>
          </a:p>
        </p:txBody>
      </p:sp>
    </p:spTree>
    <p:extLst>
      <p:ext uri="{BB962C8B-B14F-4D97-AF65-F5344CB8AC3E}">
        <p14:creationId xmlns:p14="http://schemas.microsoft.com/office/powerpoint/2010/main" val="388870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6D359-4CA5-C279-A892-8DD64A8B4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950A6-471A-E976-0720-A100C5BD9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/>
              <a:t>Jennifer Hartley &amp; </a:t>
            </a:r>
            <a:r>
              <a:rPr lang="en-US" dirty="0" err="1"/>
              <a:t>Eowyn</a:t>
            </a:r>
            <a:r>
              <a:rPr lang="en-US" dirty="0"/>
              <a:t> Rieke have nothing to disclose</a:t>
            </a:r>
          </a:p>
        </p:txBody>
      </p:sp>
    </p:spTree>
    <p:extLst>
      <p:ext uri="{BB962C8B-B14F-4D97-AF65-F5344CB8AC3E}">
        <p14:creationId xmlns:p14="http://schemas.microsoft.com/office/powerpoint/2010/main" val="11904398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5DD3F-96BE-2F38-F513-34E205326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Takeaway -- Non-medication </a:t>
            </a:r>
            <a:r>
              <a:rPr lang="en-US" dirty="0"/>
              <a:t>interventions also </a:t>
            </a:r>
            <a:r>
              <a:rPr lang="en-US"/>
              <a:t>help a </a:t>
            </a:r>
            <a:r>
              <a:rPr lang="en-US" dirty="0"/>
              <a:t>LOT!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6C9E7-F378-7861-E12B-997FED40F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person</a:t>
            </a:r>
          </a:p>
          <a:p>
            <a:r>
              <a:rPr lang="en-US" dirty="0"/>
              <a:t>Back rubs/leg rubs (with Vicks!)</a:t>
            </a:r>
          </a:p>
          <a:p>
            <a:r>
              <a:rPr lang="en-US" dirty="0"/>
              <a:t>Aggressive hydration (bendy straws!)</a:t>
            </a:r>
          </a:p>
          <a:p>
            <a:r>
              <a:rPr lang="en-US" dirty="0"/>
              <a:t>Fan</a:t>
            </a:r>
          </a:p>
          <a:p>
            <a:r>
              <a:rPr lang="en-US" dirty="0"/>
              <a:t>Hot water bottle</a:t>
            </a:r>
          </a:p>
          <a:p>
            <a:r>
              <a:rPr lang="en-US" dirty="0"/>
              <a:t>Bath/shower</a:t>
            </a:r>
          </a:p>
          <a:p>
            <a:r>
              <a:rPr lang="en-US" dirty="0"/>
              <a:t>Walking/stretching – gentle movement</a:t>
            </a:r>
          </a:p>
          <a:p>
            <a:r>
              <a:rPr lang="en-US" dirty="0"/>
              <a:t>Soft space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290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45BC7-B590-C5AA-6D65-E16E8C33A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to Outpatient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E253-04B7-8AA3-FF9A-872B626C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Approach can be adapted for home transition</a:t>
            </a:r>
          </a:p>
          <a:p>
            <a:endParaRPr lang="en-US" dirty="0"/>
          </a:p>
          <a:p>
            <a:r>
              <a:rPr lang="en-US" dirty="0"/>
              <a:t>Length of the low dose phase can be variable – 24 - 48 hours of 1 mg doses every 4-6 hours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50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7962A-9931-15ED-0AC4-039AD8A92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Determine the right candidate for home transition using this approach 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D3C50-5329-E152-A155-B25644290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Safe place to be asleep</a:t>
            </a:r>
          </a:p>
          <a:p>
            <a:endParaRPr lang="en-US" dirty="0"/>
          </a:p>
          <a:p>
            <a:r>
              <a:rPr lang="en-US" dirty="0"/>
              <a:t>Support person to give meds on a schedule or ability to self-administer</a:t>
            </a:r>
          </a:p>
          <a:p>
            <a:endParaRPr lang="en-US" dirty="0"/>
          </a:p>
          <a:p>
            <a:r>
              <a:rPr lang="en-US" dirty="0"/>
              <a:t>Distress tolerance?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115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16676-9CED-131B-375B-E95BED3A7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Choose your adjuncts 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33814-9323-A2DC-F06A-273D44039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Ibuprofen/acetaminophen </a:t>
            </a:r>
          </a:p>
          <a:p>
            <a:r>
              <a:rPr lang="en-US" dirty="0"/>
              <a:t>Hydroxyzine/diphenhydramine</a:t>
            </a:r>
          </a:p>
          <a:p>
            <a:r>
              <a:rPr lang="en-US" dirty="0"/>
              <a:t>Clonidine</a:t>
            </a:r>
          </a:p>
          <a:p>
            <a:r>
              <a:rPr lang="en-US" dirty="0"/>
              <a:t>Tizanidine/</a:t>
            </a:r>
            <a:r>
              <a:rPr lang="en-US" dirty="0" err="1"/>
              <a:t>methocarbomol</a:t>
            </a:r>
            <a:endParaRPr lang="en-US" dirty="0"/>
          </a:p>
          <a:p>
            <a:r>
              <a:rPr lang="en-US" dirty="0"/>
              <a:t>Gabapentin</a:t>
            </a:r>
          </a:p>
          <a:p>
            <a:r>
              <a:rPr lang="en-US" dirty="0"/>
              <a:t>Ondansetron</a:t>
            </a:r>
          </a:p>
          <a:p>
            <a:r>
              <a:rPr lang="en-US" dirty="0"/>
              <a:t>Loperamide</a:t>
            </a:r>
          </a:p>
          <a:p>
            <a:r>
              <a:rPr lang="en-US" dirty="0"/>
              <a:t>Trazodone/quetiapine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	 </a:t>
            </a:r>
            <a:r>
              <a:rPr lang="en-US" i="1" dirty="0"/>
              <a:t>– per provider/patient conversation – every 4-6 hours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006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52AAD-6C4B-9841-685B-E09CB78C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High dose --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40F02-38BB-7396-5835-EBAC6FD34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at least 8 mg – 16 if patient comfortable</a:t>
            </a:r>
          </a:p>
          <a:p>
            <a:endParaRPr lang="en-US" dirty="0"/>
          </a:p>
          <a:p>
            <a:r>
              <a:rPr lang="en-US" dirty="0"/>
              <a:t>Increase rapidly if needed to 40 mg</a:t>
            </a:r>
          </a:p>
          <a:p>
            <a:endParaRPr lang="en-US" dirty="0"/>
          </a:p>
          <a:p>
            <a:r>
              <a:rPr lang="en-US" dirty="0"/>
              <a:t>Coach patient on good technique for maximum absorption</a:t>
            </a:r>
          </a:p>
          <a:p>
            <a:endParaRPr lang="en-US" dirty="0"/>
          </a:p>
          <a:p>
            <a:r>
              <a:rPr lang="en-US" dirty="0"/>
              <a:t>Tell patient if withdrawal comes back later, take more </a:t>
            </a:r>
            <a:r>
              <a:rPr lang="en-US" dirty="0" err="1"/>
              <a:t>bupe</a:t>
            </a:r>
            <a:r>
              <a:rPr lang="en-US" dirty="0"/>
              <a:t>!!  It will make it better, not worse.</a:t>
            </a:r>
          </a:p>
        </p:txBody>
      </p:sp>
    </p:spTree>
    <p:extLst>
      <p:ext uri="{BB962C8B-B14F-4D97-AF65-F5344CB8AC3E}">
        <p14:creationId xmlns:p14="http://schemas.microsoft.com/office/powerpoint/2010/main" val="3600964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B46BD-8469-FBD1-0207-BAF1E99CA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Consider an office-based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4C3CD-2C42-560D-2DDB-8ECA8734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24 hours of low dose at home</a:t>
            </a:r>
          </a:p>
          <a:p>
            <a:endParaRPr lang="en-US" dirty="0"/>
          </a:p>
          <a:p>
            <a:r>
              <a:rPr lang="en-US" dirty="0"/>
              <a:t>Bring into office for adjuncts (acetaminophen, tizanidine, ondansetron, gabapentin, diazepam)</a:t>
            </a:r>
          </a:p>
          <a:p>
            <a:endParaRPr lang="en-US" dirty="0"/>
          </a:p>
          <a:p>
            <a:r>
              <a:rPr lang="en-US" dirty="0"/>
              <a:t>Give 16 mg </a:t>
            </a:r>
            <a:r>
              <a:rPr lang="en-US" dirty="0" err="1"/>
              <a:t>bupe</a:t>
            </a:r>
            <a:r>
              <a:rPr lang="en-US" dirty="0"/>
              <a:t>, let patient go to sleep for a few hours</a:t>
            </a:r>
          </a:p>
          <a:p>
            <a:endParaRPr lang="en-US" dirty="0"/>
          </a:p>
          <a:p>
            <a:r>
              <a:rPr lang="en-US" dirty="0"/>
              <a:t>Give additional 8 mg upon waking and then home with several days of adjuncts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189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61E35-FF4C-35DF-6E15-BCC42A43F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the (near) horizon: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41417-725F-0CE1-AAA1-16A64B4DBD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Low/high protocol with transition to </a:t>
            </a:r>
            <a:r>
              <a:rPr lang="en-US" dirty="0" err="1"/>
              <a:t>sublocade</a:t>
            </a:r>
            <a:r>
              <a:rPr lang="en-US" dirty="0"/>
              <a:t> at discharge from withdrawal management</a:t>
            </a:r>
          </a:p>
          <a:p>
            <a:endParaRPr lang="en-US" dirty="0"/>
          </a:p>
          <a:p>
            <a:r>
              <a:rPr lang="en-US" dirty="0"/>
              <a:t>1 mg buprenorphine doses as harm reduction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5581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1BBD6-401B-DBBC-0CE9-C7611514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3580B-845F-E7F8-DA40-A80A3CCC7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400" dirty="0"/>
              <a:t>QUESTIONS??</a:t>
            </a:r>
          </a:p>
          <a:p>
            <a:pPr marL="0" indent="0" algn="ctr">
              <a:buNone/>
            </a:pPr>
            <a:r>
              <a:rPr lang="en-US" sz="4400" dirty="0">
                <a:sym typeface="Wingdings" pitchFamily="2" charset="2"/>
              </a:rPr>
              <a:t></a:t>
            </a:r>
            <a:r>
              <a:rPr lang="en-US" sz="4400" dirty="0"/>
              <a:t> </a:t>
            </a:r>
          </a:p>
          <a:p>
            <a:pPr marL="0" indent="0" algn="ctr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9114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DCE4C-7AE5-C043-2A08-9B6D9407B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AEEC0-9103-AEEC-35E5-AE777C1EC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a novel approach to rapid fentanyl to buprenorphine induction in a community-based setting</a:t>
            </a:r>
          </a:p>
          <a:p>
            <a:endParaRPr lang="en-US" dirty="0"/>
          </a:p>
          <a:p>
            <a:r>
              <a:rPr lang="en-US" dirty="0"/>
              <a:t>Gain practical tools/basic guidelines for managing fentanyl withdrawal using this general approach</a:t>
            </a:r>
          </a:p>
          <a:p>
            <a:endParaRPr lang="en-US" dirty="0"/>
          </a:p>
          <a:p>
            <a:r>
              <a:rPr lang="en-US" dirty="0"/>
              <a:t>Understand how principles may be applied to outpatient setting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35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F6BEA-431B-2C40-E974-2EF07FFCC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challenges: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16BF6-651F-5B0F-78FB-7B03D6C75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Buprenorphine protocols to transition from heroin to buprenorphine were not working for transitioning from ”blues”</a:t>
            </a:r>
          </a:p>
          <a:p>
            <a:endParaRPr lang="en-US" dirty="0"/>
          </a:p>
          <a:p>
            <a:r>
              <a:rPr lang="en-US" dirty="0"/>
              <a:t>Patients too scared to take </a:t>
            </a:r>
            <a:r>
              <a:rPr lang="en-US" dirty="0" err="1"/>
              <a:t>bupe</a:t>
            </a:r>
            <a:r>
              <a:rPr lang="en-US" dirty="0"/>
              <a:t> and in so much withdrawal that they were leaving before induction.</a:t>
            </a:r>
          </a:p>
          <a:p>
            <a:endParaRPr lang="en-US" dirty="0"/>
          </a:p>
          <a:p>
            <a:r>
              <a:rPr lang="en-US" dirty="0"/>
              <a:t>Patients waiting over 48 hours for first dose of </a:t>
            </a:r>
            <a:r>
              <a:rPr lang="en-US" dirty="0" err="1"/>
              <a:t>bupe</a:t>
            </a:r>
            <a:r>
              <a:rPr lang="en-US" dirty="0"/>
              <a:t> and still feeling worse after induction</a:t>
            </a:r>
          </a:p>
          <a:p>
            <a:endParaRPr lang="en-US" dirty="0"/>
          </a:p>
          <a:p>
            <a:r>
              <a:rPr lang="en-US" dirty="0"/>
              <a:t>Withdrawal course &amp; symptoms different and COWS unreliable</a:t>
            </a:r>
          </a:p>
        </p:txBody>
      </p:sp>
    </p:spTree>
    <p:extLst>
      <p:ext uri="{BB962C8B-B14F-4D97-AF65-F5344CB8AC3E}">
        <p14:creationId xmlns:p14="http://schemas.microsoft.com/office/powerpoint/2010/main" val="3281487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F24CA-9F61-4BF9-E373-B0C9E9324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challenges: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1CFF1-5700-593A-ED2D-FDFE20E6C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Fentanyl is STRONG</a:t>
            </a:r>
          </a:p>
          <a:p>
            <a:endParaRPr lang="en-US" dirty="0"/>
          </a:p>
          <a:p>
            <a:r>
              <a:rPr lang="en-US" dirty="0"/>
              <a:t>It is lipophilic and may remain stored in fat, “leaking” out over time</a:t>
            </a:r>
          </a:p>
          <a:p>
            <a:endParaRPr lang="en-US" dirty="0"/>
          </a:p>
          <a:p>
            <a:r>
              <a:rPr lang="en-US" dirty="0"/>
              <a:t>The withdrawal starts sooner, but precipitated withdrawal can occur much further out from last use, when compared with heroin withdrawal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There is fear stemming from bad experiences and a belief that “you can’t get onto </a:t>
            </a:r>
            <a:r>
              <a:rPr lang="en-US" dirty="0" err="1"/>
              <a:t>bupe</a:t>
            </a:r>
            <a:r>
              <a:rPr lang="en-US" dirty="0"/>
              <a:t> from fentanyl”</a:t>
            </a:r>
          </a:p>
        </p:txBody>
      </p:sp>
    </p:spTree>
    <p:extLst>
      <p:ext uri="{BB962C8B-B14F-4D97-AF65-F5344CB8AC3E}">
        <p14:creationId xmlns:p14="http://schemas.microsoft.com/office/powerpoint/2010/main" val="1326229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1A10A-B19C-2B7F-EA4D-1EAF02DA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Goals: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AC43E-BF81-6445-7F63-53B6F77BB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learn what worked</a:t>
            </a:r>
          </a:p>
          <a:p>
            <a:endParaRPr lang="en-US" dirty="0"/>
          </a:p>
          <a:p>
            <a:r>
              <a:rPr lang="en-US" dirty="0"/>
              <a:t>To develop a standardized protocol that was tolerable to both patients and nurses</a:t>
            </a:r>
          </a:p>
          <a:p>
            <a:endParaRPr lang="en-US" dirty="0"/>
          </a:p>
          <a:p>
            <a:r>
              <a:rPr lang="en-US" dirty="0"/>
              <a:t>To prevent patients from leaving before induction</a:t>
            </a:r>
          </a:p>
          <a:p>
            <a:endParaRPr lang="en-US" dirty="0"/>
          </a:p>
          <a:p>
            <a:r>
              <a:rPr lang="en-US" dirty="0"/>
              <a:t>To keep patients as comfortable as possible during the process</a:t>
            </a:r>
          </a:p>
        </p:txBody>
      </p:sp>
    </p:spTree>
    <p:extLst>
      <p:ext uri="{BB962C8B-B14F-4D97-AF65-F5344CB8AC3E}">
        <p14:creationId xmlns:p14="http://schemas.microsoft.com/office/powerpoint/2010/main" val="248187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F7EF-092B-7AEF-7493-620D05AB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 2021: ”Goldilocks Protocol” began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75B54-D727-ACF7-6C01-E14374C72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Day 1:  start on admission </a:t>
            </a:r>
          </a:p>
          <a:p>
            <a:pPr marL="0" indent="0">
              <a:buNone/>
            </a:pPr>
            <a:r>
              <a:rPr lang="en-US" dirty="0"/>
              <a:t>	low dose buprenorphine: 1 mg </a:t>
            </a:r>
          </a:p>
          <a:p>
            <a:pPr marL="0" indent="0">
              <a:buNone/>
            </a:pPr>
            <a:r>
              <a:rPr lang="en-US" dirty="0"/>
              <a:t>	Gabapentin</a:t>
            </a:r>
          </a:p>
          <a:p>
            <a:pPr marL="0" indent="0">
              <a:buNone/>
            </a:pPr>
            <a:r>
              <a:rPr lang="en-US" dirty="0"/>
              <a:t>	Clonidine</a:t>
            </a:r>
          </a:p>
          <a:p>
            <a:pPr marL="0" indent="0">
              <a:buNone/>
            </a:pPr>
            <a:r>
              <a:rPr lang="en-US" dirty="0"/>
              <a:t>	Hydroxyzine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Plus additional prn adjuncts – all q 5 hours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391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C74CB-33EC-A4A2-2776-117D62C32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BC3E0-18DC-2553-C840-46BC2F88C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Day 2:</a:t>
            </a:r>
          </a:p>
          <a:p>
            <a:endParaRPr lang="en-US" dirty="0"/>
          </a:p>
          <a:p>
            <a:pPr lvl="1"/>
            <a:r>
              <a:rPr lang="en-US" sz="2800" dirty="0"/>
              <a:t>4 mg buprenorphine at 0600 + 4 mg in 30 min</a:t>
            </a:r>
          </a:p>
          <a:p>
            <a:pPr lvl="1"/>
            <a:r>
              <a:rPr lang="en-US" sz="2800" dirty="0"/>
              <a:t>+ gabapentin, tizanidine, hydroxyzine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Increased </a:t>
            </a:r>
            <a:r>
              <a:rPr lang="en-US" sz="2800" dirty="0" err="1"/>
              <a:t>bupe</a:t>
            </a:r>
            <a:r>
              <a:rPr lang="en-US" sz="2800" dirty="0"/>
              <a:t> by 8 mg doses as needed to 24 mg</a:t>
            </a:r>
          </a:p>
        </p:txBody>
      </p:sp>
    </p:spTree>
    <p:extLst>
      <p:ext uri="{BB962C8B-B14F-4D97-AF65-F5344CB8AC3E}">
        <p14:creationId xmlns:p14="http://schemas.microsoft.com/office/powerpoint/2010/main" val="721431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88748-129C-9A72-07F1-35F13023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Offered to all patients who identified as using fentanyl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4E544-A824-3400-895D-8DF8C24C5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Chart review after 3 months of 80 charts, roughly split showed better outcomes for Low/High method – fewer AMAs, fewer HLOC transfers</a:t>
            </a:r>
          </a:p>
          <a:p>
            <a:endParaRPr lang="en-US" dirty="0"/>
          </a:p>
          <a:p>
            <a:r>
              <a:rPr lang="en-US" dirty="0"/>
              <a:t>Received seed grant to expand study</a:t>
            </a:r>
          </a:p>
          <a:p>
            <a:endParaRPr lang="en-US" dirty="0"/>
          </a:p>
          <a:p>
            <a:r>
              <a:rPr lang="en-US" dirty="0"/>
              <a:t>Spent extended period in IRB approval …..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21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977</Words>
  <Application>Microsoft Office PowerPoint</Application>
  <PresentationFormat>Widescreen</PresentationFormat>
  <Paragraphs>207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Transitioning from Fentanyl to Buprenorphine in a Community-Based Withdrawal Management </vt:lpstr>
      <vt:lpstr>PowerPoint Presentation</vt:lpstr>
      <vt:lpstr>Learning Objectives:</vt:lpstr>
      <vt:lpstr>The challenges:</vt:lpstr>
      <vt:lpstr>The challenges:</vt:lpstr>
      <vt:lpstr>The Goals:</vt:lpstr>
      <vt:lpstr>Fall 2021: ”Goldilocks Protocol” began</vt:lpstr>
      <vt:lpstr>PowerPoint Presentation</vt:lpstr>
      <vt:lpstr>Offered to all patients who identified as using fentanyl</vt:lpstr>
      <vt:lpstr>PowerPoint Presentation</vt:lpstr>
      <vt:lpstr>From ED colleagues, we incorporated --</vt:lpstr>
      <vt:lpstr>Current protocol:</vt:lpstr>
      <vt:lpstr>Data review in process</vt:lpstr>
      <vt:lpstr>Challenges:</vt:lpstr>
      <vt:lpstr>Challenges</vt:lpstr>
      <vt:lpstr>Successes:</vt:lpstr>
      <vt:lpstr>Takeaway -- </vt:lpstr>
      <vt:lpstr>Takeaway --</vt:lpstr>
      <vt:lpstr>Takeaway --</vt:lpstr>
      <vt:lpstr>Takeaway -- Non-medication interventions also help a LOT!</vt:lpstr>
      <vt:lpstr>Applications to Outpatient Setting</vt:lpstr>
      <vt:lpstr>Determine the right candidate for home transition using this approach --</vt:lpstr>
      <vt:lpstr>Choose your adjuncts --</vt:lpstr>
      <vt:lpstr>High dose --</vt:lpstr>
      <vt:lpstr>Consider an office-based start</vt:lpstr>
      <vt:lpstr>On the (near) horizon: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Transitioning from Fentanyl to Buprenorphine in a Community-Based Withdrawal Management </dc:title>
  <dc:creator>Jennifer Hartley</dc:creator>
  <cp:lastModifiedBy>Jennifer Hartley</cp:lastModifiedBy>
  <cp:revision>4</cp:revision>
  <dcterms:created xsi:type="dcterms:W3CDTF">2023-02-28T15:40:33Z</dcterms:created>
  <dcterms:modified xsi:type="dcterms:W3CDTF">2023-03-02T15:21:48Z</dcterms:modified>
</cp:coreProperties>
</file>