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267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4" r:id="rId28"/>
    <p:sldId id="285" r:id="rId29"/>
    <p:sldId id="286" r:id="rId30"/>
    <p:sldId id="287" r:id="rId31"/>
    <p:sldId id="288" r:id="rId32"/>
    <p:sldId id="283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5" r:id="rId41"/>
    <p:sldId id="297" r:id="rId42"/>
    <p:sldId id="300" r:id="rId43"/>
    <p:sldId id="298" r:id="rId44"/>
    <p:sldId id="299" r:id="rId45"/>
    <p:sldId id="301" r:id="rId46"/>
    <p:sldId id="303" r:id="rId47"/>
    <p:sldId id="30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BFF"/>
    <a:srgbClr val="00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69"/>
  </p:normalViewPr>
  <p:slideViewPr>
    <p:cSldViewPr snapToGrid="0">
      <p:cViewPr varScale="1">
        <p:scale>
          <a:sx n="62" d="100"/>
          <a:sy n="62" d="100"/>
        </p:scale>
        <p:origin x="8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C2E9F-ED66-884B-B404-B5AA24018851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12B4F-1298-ED4C-9A44-5F0687030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4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this random talk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47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0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are giving more than one vial, or lots of vials, or under a cc of fluid (in some circumstances), question if it’s the right dose. Still might be, but a good cognitive stop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03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70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0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62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73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25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99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19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30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all of these emergencies still happen here.</a:t>
            </a:r>
          </a:p>
          <a:p>
            <a:r>
              <a:rPr lang="en-US" dirty="0"/>
              <a:t>Not only that, but your treatment lasts longer, and so some of the medications that are simply “push” medications in the urban setting require also a “drip”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24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Hypotension, flaccid paralysis loss of reflexes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57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Hypotension, flaccid paralysis loss of reflexes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10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Hypotension, flaccid paralysis loss of reflexes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05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Hypotension, flaccid paralysis loss of reflexes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478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Hypotension, flaccid paralysis loss of reflexes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35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Hypotension, flaccid paralysis loss of reflexes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5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65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01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272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Hypotension, flaccid paralysis loss of reflexes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73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there are certain medications you are just more likely to give than your urban colleagues. I know far more rural EMS providers to have attended to a field delivery than urban providers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055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42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935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18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33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74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184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Hypotension, flaccid paralysis loss of reflexes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413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Hypotension, flaccid paralysis loss of reflexes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196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415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70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there are certain medication we all don’t do often enough to really remember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92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581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344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162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Hypotension, flaccid paralysis loss of reflexes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615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Hypotension, flaccid paralysis loss of reflexes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556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02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07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#1) Don’t fudge it: A lot of the medications we use infrequently have some significant side effects if we don’t give them right, but also: </a:t>
            </a:r>
          </a:p>
          <a:p>
            <a:r>
              <a:rPr lang="en-US" dirty="0"/>
              <a:t>#2) Don’t feel like you have to do it from your head, and keep it all up there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88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told someone you were going to do your taxes without a calculator, because someone once told you to had to be able to check your work</a:t>
            </a:r>
          </a:p>
          <a:p>
            <a:endParaRPr lang="en-US" dirty="0"/>
          </a:p>
          <a:p>
            <a:r>
              <a:rPr lang="en-US" dirty="0"/>
              <a:t>Malcolm Gladwell: 10k hours.</a:t>
            </a:r>
          </a:p>
          <a:p>
            <a:r>
              <a:rPr lang="en-US" dirty="0"/>
              <a:t>It’s hard to accept that NO ONE will be an expert at delivering these medications expertly in the field, and having that humility is paramount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87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Generally, the most applicable dataset is for intubation. To achieve a 90% success rate, average is 50-75 times</a:t>
            </a:r>
          </a:p>
          <a:p>
            <a:endParaRPr lang="en-US" dirty="0"/>
          </a:p>
          <a:p>
            <a:r>
              <a:rPr lang="en-US" dirty="0"/>
              <a:t>Is a 10% failure rate mastery?</a:t>
            </a:r>
          </a:p>
          <a:p>
            <a:endParaRPr lang="en-US" dirty="0"/>
          </a:p>
          <a:p>
            <a:r>
              <a:rPr lang="en-US" dirty="0"/>
              <a:t>Malcolm Gladwell: 10k hours.</a:t>
            </a:r>
          </a:p>
          <a:p>
            <a:r>
              <a:rPr lang="en-US" dirty="0"/>
              <a:t>It’s hard to accept that NO ONE will be an expert at delivering these medications expertly in the field, and having that humility is paramount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14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don’t freak out, because there are some ways to maximize your success, and this is the key to surviving in a rural practice environment, with low volume and high acuity:</a:t>
            </a:r>
          </a:p>
          <a:p>
            <a:r>
              <a:rPr lang="en-US" dirty="0"/>
              <a:t>-Practice in your mind</a:t>
            </a:r>
          </a:p>
          <a:p>
            <a:r>
              <a:rPr lang="en-US" dirty="0"/>
              <a:t>	-Significant data behind folks who visualize success and practice</a:t>
            </a:r>
          </a:p>
          <a:p>
            <a:r>
              <a:rPr lang="en-US" dirty="0"/>
              <a:t>	-Run calls with your partner</a:t>
            </a:r>
          </a:p>
          <a:p>
            <a:r>
              <a:rPr lang="en-US" dirty="0"/>
              <a:t>	-Put sheets up in the bathroom</a:t>
            </a:r>
          </a:p>
          <a:p>
            <a:r>
              <a:rPr lang="en-US" dirty="0"/>
              <a:t>-Place just in time cognitive aids</a:t>
            </a:r>
          </a:p>
          <a:p>
            <a:endParaRPr lang="en-US" dirty="0"/>
          </a:p>
          <a:p>
            <a:r>
              <a:rPr lang="en-US" dirty="0"/>
              <a:t>Is a 10% failure rate mastery?</a:t>
            </a:r>
          </a:p>
          <a:p>
            <a:endParaRPr lang="en-US" dirty="0"/>
          </a:p>
          <a:p>
            <a:r>
              <a:rPr lang="en-US" dirty="0"/>
              <a:t>Malcolm Gladwell: 10k hours.</a:t>
            </a:r>
          </a:p>
          <a:p>
            <a:r>
              <a:rPr lang="en-US" dirty="0"/>
              <a:t>It’s hard to accept that NO ONE will be an expert at delivering these medications expertly in the field, and having that humility is paramount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00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practice is one of the hardest: Kids Tylenol and Ibuprofen</a:t>
            </a:r>
          </a:p>
          <a:p>
            <a:endParaRPr lang="en-US" dirty="0"/>
          </a:p>
          <a:p>
            <a:r>
              <a:rPr lang="en-US" dirty="0"/>
              <a:t>Two things to remember: 2.2 Kg/</a:t>
            </a:r>
            <a:r>
              <a:rPr lang="en-US" dirty="0" err="1"/>
              <a:t>lb</a:t>
            </a:r>
            <a:r>
              <a:rPr lang="en-US" dirty="0"/>
              <a:t> and 10/15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12B4F-1298-ED4C-9A44-5F0687030A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31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05521-3EBA-A4CA-D9BA-B61E717E5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61935-4D0D-8B5E-4A35-4447B80EB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8F785-6791-BE83-EC83-B9E5F311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3AEE-C3BF-4440-803D-067C48B7372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72DF9-1AB8-9688-9CEC-4DFB8E377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06BD2-DF7D-8906-881F-656FA996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8E69-13F6-CB43-8FD5-680AB74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909EB-B4D8-81FB-3AF5-23A3FC032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7F7F6-B221-1CA8-204B-990098212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BD4CA-D3CF-23E6-EA99-94D106AE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3AEE-C3BF-4440-803D-067C48B7372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C633F-27B8-E662-94BB-FCA40909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3860F-977B-9DCC-6F9D-9E90E078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8E69-13F6-CB43-8FD5-680AB74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6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AD82DE-09A8-7249-92F8-0AD35DC5D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C7370-9159-641C-5E06-211292433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E5398-FB80-005D-B6F4-F20B1DA3A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3AEE-C3BF-4440-803D-067C48B7372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38EE5-A5FC-567F-9180-69C6C877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A13E3-586D-3609-1F34-7A208400A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8E69-13F6-CB43-8FD5-680AB74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1669-A373-BA90-8D71-BF4F254C2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D62F0-A9F9-2716-6D9E-51310DCAA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4D775-9E52-815A-0EF0-90885BEA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3AEE-C3BF-4440-803D-067C48B7372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C1872-1D92-277F-C6A7-658D4B0D7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2D09F-DB54-616D-6F30-CF54524F0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8E69-13F6-CB43-8FD5-680AB74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7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A29-F16F-53C9-582B-0C74A591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75B94-342B-B73C-C2C7-59E46DDED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012B5-7E55-CD1B-4462-8BCD1F5D0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3AEE-C3BF-4440-803D-067C48B7372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4BC-DE48-A9B1-8E88-B27F7FA43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32DF6-0EA4-1A13-0C0B-D248BBEE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8E69-13F6-CB43-8FD5-680AB74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8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7A13-C82D-ADCF-430F-6AA5BD65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6B562-6D49-84AE-FD1B-BC8F4ABBF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18F3A-6E84-37BE-4AFC-FE1FCB3F1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46BDB-FE2A-9810-3C37-583FA86B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3AEE-C3BF-4440-803D-067C48B7372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236F4-104A-B1A8-B988-E13DBCE99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9EEF5-E600-4951-FA13-970C23C7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8E69-13F6-CB43-8FD5-680AB74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8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3EF88-E769-AB3F-171A-3B6AF67AE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1758D-E452-861F-56F3-49058D4D5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70539-7703-8BEC-3F4E-6E973972E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61A0A-165F-660C-3104-1598D48333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FE497-C940-5A84-5FE4-7F3919A3E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360FDF-F699-0C8F-86EF-DB7F85EE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3AEE-C3BF-4440-803D-067C48B7372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93B12C-B7E5-BFBF-B529-BE259594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BCD5F6-0DD5-ED69-1762-5908F204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8E69-13F6-CB43-8FD5-680AB74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6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C3AA4-6902-7D79-1E7F-F309A2F1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BA7068-C85E-E691-FA7D-71A5FF377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3AEE-C3BF-4440-803D-067C48B7372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22F8B2-79B6-C3BE-61C3-2817F22FF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AD6A9-1AAB-2D88-3163-C9D4B936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8E69-13F6-CB43-8FD5-680AB74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611E80-9896-6C8E-5179-8AC09E74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3AEE-C3BF-4440-803D-067C48B7372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7B30CA-6F93-0A4C-F26D-5BF8A2E8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42816-44B3-C215-2673-4F08D4D0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8E69-13F6-CB43-8FD5-680AB74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4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E727-16C0-851E-9909-919DEEA5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53AEC-D3F2-7C54-BEF3-3D4BCDB56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0FFE6-AB1F-45BF-19B7-211E3128D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9F3B0-1866-C357-214B-8A7FBE316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3AEE-C3BF-4440-803D-067C48B7372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C6E6E-3FBE-535E-4170-E9368AF41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C02F1-8F5C-950C-5C82-1155F53A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8E69-13F6-CB43-8FD5-680AB74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8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DF80F-5CC6-9AE8-E0A5-4265C97FC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61296F-26D4-77C9-C268-EDF30C672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E58A0-ACB0-E372-4DE6-A3A60FBB7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A50AA-4401-DE92-22E0-F70393A0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3AEE-C3BF-4440-803D-067C48B7372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CA560-920B-1188-E0D2-ED5E4BF7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DF13-3234-FE3C-28BE-3F6003FA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8E69-13F6-CB43-8FD5-680AB74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3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752DCE-266D-5C17-F323-DEC48972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5971F-02D5-625E-02F1-F85D61E2F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06AE9-25B6-2088-A085-40C0C5921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F3AEE-C3BF-4440-803D-067C48B7372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6C08C-A088-A6D5-AFC3-D29682BD1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AD55B-7249-F517-A6AB-49643EADD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D8E69-13F6-CB43-8FD5-680AB74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2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.co/Pd6Hcl22Oq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3390/nu1209266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DD5B3D1-6969-5C6F-E0E7-0072C9C2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B354D7-A9BD-ECE7-87EE-11C3E059E11C}"/>
              </a:ext>
            </a:extLst>
          </p:cNvPr>
          <p:cNvSpPr txBox="1"/>
          <p:nvPr/>
        </p:nvSpPr>
        <p:spPr>
          <a:xfrm>
            <a:off x="345688" y="301083"/>
            <a:ext cx="3568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77"/>
              </a:rPr>
              <a:t>The bottom</a:t>
            </a:r>
          </a:p>
          <a:p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77"/>
              </a:rPr>
              <a:t>of the box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C128D-6F7A-05A3-28EA-C3DE46BD2FB5}"/>
              </a:ext>
            </a:extLst>
          </p:cNvPr>
          <p:cNvSpPr txBox="1"/>
          <p:nvPr/>
        </p:nvSpPr>
        <p:spPr>
          <a:xfrm>
            <a:off x="475785" y="3810002"/>
            <a:ext cx="35683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Drugs you</a:t>
            </a:r>
          </a:p>
          <a:p>
            <a:r>
              <a:rPr lang="en-US" sz="50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rarely</a:t>
            </a:r>
          </a:p>
          <a:p>
            <a:r>
              <a:rPr lang="en-US" sz="50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1904E-7597-C71F-1207-FC67A7B8590F}"/>
              </a:ext>
            </a:extLst>
          </p:cNvPr>
          <p:cNvSpPr txBox="1"/>
          <p:nvPr/>
        </p:nvSpPr>
        <p:spPr>
          <a:xfrm>
            <a:off x="8623610" y="3940099"/>
            <a:ext cx="3568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77"/>
              </a:rPr>
              <a:t>Clint Kalan</a:t>
            </a:r>
          </a:p>
          <a:p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77"/>
              </a:rPr>
              <a:t>PA-C</a:t>
            </a:r>
          </a:p>
        </p:txBody>
      </p:sp>
    </p:spTree>
    <p:extLst>
      <p:ext uri="{BB962C8B-B14F-4D97-AF65-F5344CB8AC3E}">
        <p14:creationId xmlns:p14="http://schemas.microsoft.com/office/powerpoint/2010/main" val="2858846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Pile of White Pink and Brown Oblong and Round Medication Tablet · Free  Stock Photo">
            <a:extLst>
              <a:ext uri="{FF2B5EF4-FFF2-40B4-BE49-F238E27FC236}">
                <a16:creationId xmlns:a16="http://schemas.microsoft.com/office/drawing/2014/main" id="{52FB57F1-C610-6F23-528D-CB03A69A9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48" y="1"/>
            <a:ext cx="7328452" cy="488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705B1-5A01-FDE4-5670-429B8E1FF83B}"/>
              </a:ext>
            </a:extLst>
          </p:cNvPr>
          <p:cNvSpPr txBox="1"/>
          <p:nvPr/>
        </p:nvSpPr>
        <p:spPr>
          <a:xfrm>
            <a:off x="-265044" y="4885635"/>
            <a:ext cx="127220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>
                <a:latin typeface="Rockwell" panose="02060603020205020403" pitchFamily="18" charset="77"/>
              </a:rPr>
              <a:t>Kids Ibuprofen and Kids</a:t>
            </a:r>
          </a:p>
          <a:p>
            <a:pPr algn="ctr"/>
            <a:r>
              <a:rPr lang="en-US" sz="6500" dirty="0">
                <a:latin typeface="Rockwell" panose="02060603020205020403" pitchFamily="18" charset="77"/>
              </a:rPr>
              <a:t>Acetaminophen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4FB3A-D8E1-2C43-BABA-D79D1E84977C}"/>
              </a:ext>
            </a:extLst>
          </p:cNvPr>
          <p:cNvSpPr txBox="1"/>
          <p:nvPr/>
        </p:nvSpPr>
        <p:spPr>
          <a:xfrm>
            <a:off x="304800" y="304800"/>
            <a:ext cx="39491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C00000"/>
                </a:solidFill>
                <a:latin typeface="Charmelade DEMO" panose="02000506000000020000" pitchFamily="2" charset="0"/>
              </a:rPr>
              <a:t>2.2</a:t>
            </a:r>
            <a:r>
              <a:rPr lang="en-US" sz="7000" dirty="0">
                <a:latin typeface="Charmelade DEMO" panose="02000506000000020000" pitchFamily="2" charset="0"/>
              </a:rPr>
              <a:t> </a:t>
            </a:r>
            <a:r>
              <a:rPr lang="en-US" sz="4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(</a:t>
            </a:r>
            <a:r>
              <a:rPr lang="en-US" sz="4000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lb</a:t>
            </a:r>
            <a:r>
              <a:rPr lang="en-US" sz="4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/kg)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20F92-7A5F-F02A-BA96-74320FF2022F}"/>
              </a:ext>
            </a:extLst>
          </p:cNvPr>
          <p:cNvSpPr txBox="1"/>
          <p:nvPr/>
        </p:nvSpPr>
        <p:spPr>
          <a:xfrm>
            <a:off x="304800" y="1550266"/>
            <a:ext cx="39491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Charmelade DEMO" panose="02000506000000020000" pitchFamily="2" charset="0"/>
              </a:rPr>
              <a:t>10 or 15</a:t>
            </a:r>
          </a:p>
          <a:p>
            <a:pPr algn="ctr"/>
            <a:r>
              <a:rPr lang="en-US" sz="4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(mg/kg)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F1FAF6-77A8-0D7C-4D51-82F63AB0F49B}"/>
              </a:ext>
            </a:extLst>
          </p:cNvPr>
          <p:cNvSpPr txBox="1"/>
          <p:nvPr/>
        </p:nvSpPr>
        <p:spPr>
          <a:xfrm>
            <a:off x="304800" y="3522631"/>
            <a:ext cx="42539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Charmelade DEMO" panose="02000506000000020000" pitchFamily="2" charset="0"/>
              </a:rPr>
              <a:t>No IBU &lt;6mo</a:t>
            </a:r>
            <a:endParaRPr lang="en-US" sz="4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5309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0C17A3C-4E20-598C-E9F4-242DDB27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5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583096" y="569843"/>
            <a:ext cx="45985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How much of each for this 13 month old?</a:t>
            </a:r>
          </a:p>
        </p:txBody>
      </p:sp>
    </p:spTree>
    <p:extLst>
      <p:ext uri="{BB962C8B-B14F-4D97-AF65-F5344CB8AC3E}">
        <p14:creationId xmlns:p14="http://schemas.microsoft.com/office/powerpoint/2010/main" val="2566292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583096" y="569843"/>
            <a:ext cx="4598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Dummy check</a:t>
            </a:r>
          </a:p>
        </p:txBody>
      </p:sp>
      <p:pic>
        <p:nvPicPr>
          <p:cNvPr id="26626" name="Picture 2" descr="Understanding and addressing barriers to COVID vaccine acceptance | Penn  Today">
            <a:extLst>
              <a:ext uri="{FF2B5EF4-FFF2-40B4-BE49-F238E27FC236}">
                <a16:creationId xmlns:a16="http://schemas.microsoft.com/office/drawing/2014/main" id="{CF916D93-85B1-EBB4-F6B5-E673CA68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45" y="781877"/>
            <a:ext cx="7421093" cy="49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40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598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Calcium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Indication?</a:t>
            </a:r>
          </a:p>
        </p:txBody>
      </p:sp>
      <p:pic>
        <p:nvPicPr>
          <p:cNvPr id="24578" name="Picture 2" descr="Hyperkalaemia ECG changes • LITFL • ECG Library">
            <a:extLst>
              <a:ext uri="{FF2B5EF4-FFF2-40B4-BE49-F238E27FC236}">
                <a16:creationId xmlns:a16="http://schemas.microsoft.com/office/drawing/2014/main" id="{1FAE6E79-0BB6-1B6F-AE1B-8B7B8BC7E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74" y="182729"/>
            <a:ext cx="5936973" cy="354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Beta-blocker and Calcium-channel blocker toxicity • LITFL • ECG Library">
            <a:extLst>
              <a:ext uri="{FF2B5EF4-FFF2-40B4-BE49-F238E27FC236}">
                <a16:creationId xmlns:a16="http://schemas.microsoft.com/office/drawing/2014/main" id="{CF0734A7-52A4-814F-B6C0-78B597E6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536" y="3754477"/>
            <a:ext cx="6329847" cy="33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5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598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Calcium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Mechanism?</a:t>
            </a:r>
          </a:p>
        </p:txBody>
      </p:sp>
      <p:pic>
        <p:nvPicPr>
          <p:cNvPr id="23554" name="Picture 2" descr="Tony Breu on Twitter: &quot;1/17 How does calcium &quot;stabilize the cardiac membrane&quot;  in hyperkalemia? I learned early in my intern year to use calcium in the  setting of severe hyperkalemia. I never">
            <a:extLst>
              <a:ext uri="{FF2B5EF4-FFF2-40B4-BE49-F238E27FC236}">
                <a16:creationId xmlns:a16="http://schemas.microsoft.com/office/drawing/2014/main" id="{846E5E81-1109-E569-7CCF-DF16C39F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62" y="252448"/>
            <a:ext cx="3874499" cy="32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age">
            <a:extLst>
              <a:ext uri="{FF2B5EF4-FFF2-40B4-BE49-F238E27FC236}">
                <a16:creationId xmlns:a16="http://schemas.microsoft.com/office/drawing/2014/main" id="{B1CB775C-34A9-50D9-D1E7-D06FEB89C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66" y="3791456"/>
            <a:ext cx="3653390" cy="29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7C5FFE-933F-4ED0-FF07-CFD8F6B84E05}"/>
              </a:ext>
            </a:extLst>
          </p:cNvPr>
          <p:cNvSpPr txBox="1"/>
          <p:nvPr/>
        </p:nvSpPr>
        <p:spPr>
          <a:xfrm>
            <a:off x="894522" y="5833118"/>
            <a:ext cx="6241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D9BF0"/>
                </a:solidFill>
                <a:effectLst/>
                <a:latin typeface="TwitterChirp"/>
                <a:hlinkClick r:id="rId5"/>
              </a:rPr>
              <a:t>pubmed.ncbi.nlm.nih.gov/27418095/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88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598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Calcium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How?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B3C552-E02E-6FC1-FCF1-962312E40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130" y="1494736"/>
            <a:ext cx="8684565" cy="2811644"/>
          </a:xfrm>
          <a:prstGeom prst="rect">
            <a:avLst/>
          </a:prstGeom>
        </p:spPr>
      </p:pic>
      <p:pic>
        <p:nvPicPr>
          <p:cNvPr id="28674" name="Picture 2" descr="0.9% Sodium Chloride, Partial Fill Bag, PAB® | McGuff Medical Products">
            <a:extLst>
              <a:ext uri="{FF2B5EF4-FFF2-40B4-BE49-F238E27FC236}">
                <a16:creationId xmlns:a16="http://schemas.microsoft.com/office/drawing/2014/main" id="{E1DE4FFA-6324-B251-35B7-505EA0A9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319" y="4757531"/>
            <a:ext cx="1964850" cy="19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79209-EE8D-970D-9D99-6BF8F2BBA2B8}"/>
              </a:ext>
            </a:extLst>
          </p:cNvPr>
          <p:cNvSpPr txBox="1"/>
          <p:nvPr/>
        </p:nvSpPr>
        <p:spPr>
          <a:xfrm>
            <a:off x="6096000" y="5232124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?</a:t>
            </a:r>
          </a:p>
        </p:txBody>
      </p:sp>
      <p:pic>
        <p:nvPicPr>
          <p:cNvPr id="28676" name="Picture 4" descr="Calcium Chloride - JETem">
            <a:extLst>
              <a:ext uri="{FF2B5EF4-FFF2-40B4-BE49-F238E27FC236}">
                <a16:creationId xmlns:a16="http://schemas.microsoft.com/office/drawing/2014/main" id="{26AE3DDB-C115-FA76-5350-8D24B72F6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294" y="4398281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713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598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Calcium</a:t>
            </a:r>
          </a:p>
        </p:txBody>
      </p:sp>
      <p:pic>
        <p:nvPicPr>
          <p:cNvPr id="30722" name="Picture 2" descr="Demo Dose® Prefilled Syringe - Sodium Bicarb 8.4% (50 ml) – Nasco Healthcare">
            <a:extLst>
              <a:ext uri="{FF2B5EF4-FFF2-40B4-BE49-F238E27FC236}">
                <a16:creationId xmlns:a16="http://schemas.microsoft.com/office/drawing/2014/main" id="{F831A25B-159E-6417-6D90-918B047D1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07" y="371059"/>
            <a:ext cx="3849757" cy="38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&quot;No&quot; Symbol 3">
            <a:extLst>
              <a:ext uri="{FF2B5EF4-FFF2-40B4-BE49-F238E27FC236}">
                <a16:creationId xmlns:a16="http://schemas.microsoft.com/office/drawing/2014/main" id="{80282256-C39F-C4D1-AAF5-6B32FE176430}"/>
              </a:ext>
            </a:extLst>
          </p:cNvPr>
          <p:cNvSpPr/>
          <p:nvPr/>
        </p:nvSpPr>
        <p:spPr>
          <a:xfrm>
            <a:off x="7765772" y="188841"/>
            <a:ext cx="4731026" cy="4214191"/>
          </a:xfrm>
          <a:prstGeom prst="noSmoking">
            <a:avLst/>
          </a:prstGeom>
          <a:solidFill>
            <a:srgbClr val="FF0000">
              <a:alpha val="3925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24" name="Picture 4" descr="Too Hot to Handle: Benefits of Hand Therapy for Burns - Spooner Physical  Therapy">
            <a:extLst>
              <a:ext uri="{FF2B5EF4-FFF2-40B4-BE49-F238E27FC236}">
                <a16:creationId xmlns:a16="http://schemas.microsoft.com/office/drawing/2014/main" id="{A2B3819C-F5C4-B955-C89A-D34FB01BA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13" y="2691516"/>
            <a:ext cx="5610087" cy="37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CEA683-1D67-A0DD-AC74-52B62F13F138}"/>
              </a:ext>
            </a:extLst>
          </p:cNvPr>
          <p:cNvSpPr txBox="1"/>
          <p:nvPr/>
        </p:nvSpPr>
        <p:spPr>
          <a:xfrm>
            <a:off x="667577" y="1477199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Cautions</a:t>
            </a:r>
          </a:p>
        </p:txBody>
      </p:sp>
    </p:spTree>
    <p:extLst>
      <p:ext uri="{BB962C8B-B14F-4D97-AF65-F5344CB8AC3E}">
        <p14:creationId xmlns:p14="http://schemas.microsoft.com/office/powerpoint/2010/main" val="1775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291549" y="-145774"/>
            <a:ext cx="4837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Magnesium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7525700B-0AB3-E333-48DB-059A6FFF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69" y="1842604"/>
            <a:ext cx="9064696" cy="479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A411E30-2803-2FDB-FE1B-27556EE1B73F}"/>
              </a:ext>
            </a:extLst>
          </p:cNvPr>
          <p:cNvCxnSpPr>
            <a:cxnSpLocks/>
          </p:cNvCxnSpPr>
          <p:nvPr/>
        </p:nvCxnSpPr>
        <p:spPr>
          <a:xfrm flipH="1">
            <a:off x="2928730" y="2862470"/>
            <a:ext cx="914400" cy="56653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8564A3-3E4A-1711-1BFC-61599F736710}"/>
              </a:ext>
            </a:extLst>
          </p:cNvPr>
          <p:cNvCxnSpPr>
            <a:cxnSpLocks/>
          </p:cNvCxnSpPr>
          <p:nvPr/>
        </p:nvCxnSpPr>
        <p:spPr>
          <a:xfrm flipH="1">
            <a:off x="2809461" y="3145735"/>
            <a:ext cx="1179443" cy="79431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8AEEFE4-C3A8-4F9C-EFBC-33087D78A1DE}"/>
              </a:ext>
            </a:extLst>
          </p:cNvPr>
          <p:cNvSpPr txBox="1"/>
          <p:nvPr/>
        </p:nvSpPr>
        <p:spPr>
          <a:xfrm>
            <a:off x="4214191" y="2539566"/>
            <a:ext cx="3299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Same column, chemically similar</a:t>
            </a:r>
          </a:p>
        </p:txBody>
      </p:sp>
    </p:spTree>
    <p:extLst>
      <p:ext uri="{BB962C8B-B14F-4D97-AF65-F5344CB8AC3E}">
        <p14:creationId xmlns:p14="http://schemas.microsoft.com/office/powerpoint/2010/main" val="138452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291549" y="-145774"/>
            <a:ext cx="4837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Magnesium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0FDBB-28AE-F9C3-4BF9-59EDC9451A80}"/>
              </a:ext>
            </a:extLst>
          </p:cNvPr>
          <p:cNvSpPr txBox="1"/>
          <p:nvPr/>
        </p:nvSpPr>
        <p:spPr>
          <a:xfrm>
            <a:off x="417444" y="2703443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Indication?</a:t>
            </a:r>
          </a:p>
        </p:txBody>
      </p:sp>
      <p:pic>
        <p:nvPicPr>
          <p:cNvPr id="33794" name="Picture 2" descr="From Dizzy to Torsades de Pointes: A Case Report EMRA">
            <a:extLst>
              <a:ext uri="{FF2B5EF4-FFF2-40B4-BE49-F238E27FC236}">
                <a16:creationId xmlns:a16="http://schemas.microsoft.com/office/drawing/2014/main" id="{B359E7A3-2BD9-4B53-268C-A900C96E0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82" y="339801"/>
            <a:ext cx="5380518" cy="218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Reliable oxygenation conceivable with new design for portable concentrators  | Texas A&amp;M Engineering Experiment Station">
            <a:extLst>
              <a:ext uri="{FF2B5EF4-FFF2-40B4-BE49-F238E27FC236}">
                <a16:creationId xmlns:a16="http://schemas.microsoft.com/office/drawing/2014/main" id="{FDFDDDD8-239D-B0AA-8114-ABEB04336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0" t="-2126" r="29118" b="19807"/>
          <a:stretch/>
        </p:blipFill>
        <p:spPr bwMode="auto">
          <a:xfrm>
            <a:off x="5128591" y="3613906"/>
            <a:ext cx="2544417" cy="266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New guidelines for high blood pressure diagnosis and treatment - Harvard  Health">
            <a:extLst>
              <a:ext uri="{FF2B5EF4-FFF2-40B4-BE49-F238E27FC236}">
                <a16:creationId xmlns:a16="http://schemas.microsoft.com/office/drawing/2014/main" id="{2BC21DCB-30C4-48BB-889A-B54EF5963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521" y="3379305"/>
            <a:ext cx="2893305" cy="313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291549" y="-145774"/>
            <a:ext cx="4837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Magnesium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0FDBB-28AE-F9C3-4BF9-59EDC9451A80}"/>
              </a:ext>
            </a:extLst>
          </p:cNvPr>
          <p:cNvSpPr txBox="1"/>
          <p:nvPr/>
        </p:nvSpPr>
        <p:spPr>
          <a:xfrm>
            <a:off x="417444" y="2703443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Mechanism?</a:t>
            </a:r>
          </a:p>
        </p:txBody>
      </p:sp>
      <p:pic>
        <p:nvPicPr>
          <p:cNvPr id="35842" name="Picture 2" descr="Nutrients | Free Full-Text | Headaches and Magnesium ...">
            <a:extLst>
              <a:ext uri="{FF2B5EF4-FFF2-40B4-BE49-F238E27FC236}">
                <a16:creationId xmlns:a16="http://schemas.microsoft.com/office/drawing/2014/main" id="{E8B91D8A-7750-3E3A-B2B5-952E490D7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78" y="1736034"/>
            <a:ext cx="6195392" cy="371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2EF99A-2BCA-6003-8BC8-A003B24B027C}"/>
              </a:ext>
            </a:extLst>
          </p:cNvPr>
          <p:cNvSpPr txBox="1"/>
          <p:nvPr/>
        </p:nvSpPr>
        <p:spPr>
          <a:xfrm>
            <a:off x="755374" y="4797863"/>
            <a:ext cx="6255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sng" dirty="0">
                <a:solidFill>
                  <a:srgbClr val="4F5671"/>
                </a:solidFill>
                <a:effectLst/>
                <a:latin typeface="Arial" panose="020B0604020202020204" pitchFamily="34" charset="0"/>
                <a:hlinkClick r:id="rId4"/>
              </a:rPr>
              <a:t>https://doi.org/10.3390/nu12092660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AC128D-6F7A-05A3-28EA-C3DE46BD2FB5}"/>
              </a:ext>
            </a:extLst>
          </p:cNvPr>
          <p:cNvSpPr txBox="1"/>
          <p:nvPr/>
        </p:nvSpPr>
        <p:spPr>
          <a:xfrm>
            <a:off x="475785" y="3810002"/>
            <a:ext cx="35683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Drugs you</a:t>
            </a:r>
          </a:p>
          <a:p>
            <a:r>
              <a:rPr lang="en-US" sz="50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rarely</a:t>
            </a:r>
          </a:p>
          <a:p>
            <a:r>
              <a:rPr lang="en-US" sz="50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1904E-7597-C71F-1207-FC67A7B8590F}"/>
              </a:ext>
            </a:extLst>
          </p:cNvPr>
          <p:cNvSpPr txBox="1"/>
          <p:nvPr/>
        </p:nvSpPr>
        <p:spPr>
          <a:xfrm>
            <a:off x="8623610" y="3940099"/>
            <a:ext cx="3568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77"/>
              </a:rPr>
              <a:t>Clint Kalan</a:t>
            </a:r>
          </a:p>
          <a:p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77"/>
              </a:rPr>
              <a:t>PA-C</a:t>
            </a:r>
          </a:p>
        </p:txBody>
      </p:sp>
      <p:pic>
        <p:nvPicPr>
          <p:cNvPr id="3074" name="Picture 2" descr="Question Mark on Chalk Board · Free Stock Photo">
            <a:extLst>
              <a:ext uri="{FF2B5EF4-FFF2-40B4-BE49-F238E27FC236}">
                <a16:creationId xmlns:a16="http://schemas.microsoft.com/office/drawing/2014/main" id="{88F57540-D12C-B090-2EB1-BE6513025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366"/>
            <a:ext cx="12191999" cy="737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091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291549" y="-145774"/>
            <a:ext cx="4837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Magnesium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0FDBB-28AE-F9C3-4BF9-59EDC9451A80}"/>
              </a:ext>
            </a:extLst>
          </p:cNvPr>
          <p:cNvSpPr txBox="1"/>
          <p:nvPr/>
        </p:nvSpPr>
        <p:spPr>
          <a:xfrm>
            <a:off x="417444" y="2703443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How?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10A95-1B11-240E-8732-2A3F71C4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052" y="484362"/>
            <a:ext cx="7208768" cy="610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4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291549" y="-145774"/>
            <a:ext cx="4837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Magnesium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0FDBB-28AE-F9C3-4BF9-59EDC9451A80}"/>
              </a:ext>
            </a:extLst>
          </p:cNvPr>
          <p:cNvSpPr txBox="1"/>
          <p:nvPr/>
        </p:nvSpPr>
        <p:spPr>
          <a:xfrm>
            <a:off x="417444" y="2703443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Cautions</a:t>
            </a:r>
          </a:p>
        </p:txBody>
      </p:sp>
      <p:pic>
        <p:nvPicPr>
          <p:cNvPr id="37890" name="Picture 2" descr="Is Your Blood Pressure Too Low? - Magnolia Regional Health Center">
            <a:extLst>
              <a:ext uri="{FF2B5EF4-FFF2-40B4-BE49-F238E27FC236}">
                <a16:creationId xmlns:a16="http://schemas.microsoft.com/office/drawing/2014/main" id="{F00651C3-6B39-E001-C288-32E6AD2B0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567" y="1232453"/>
            <a:ext cx="4883350" cy="229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Limp Body Photography : Mariaelisa Duque Tired">
            <a:extLst>
              <a:ext uri="{FF2B5EF4-FFF2-40B4-BE49-F238E27FC236}">
                <a16:creationId xmlns:a16="http://schemas.microsoft.com/office/drawing/2014/main" id="{E92099A6-91AF-6CB0-AFCA-F95E324D1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59" y="3822147"/>
            <a:ext cx="3597965" cy="23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alcium Chloride - JETem">
            <a:extLst>
              <a:ext uri="{FF2B5EF4-FFF2-40B4-BE49-F238E27FC236}">
                <a16:creationId xmlns:a16="http://schemas.microsoft.com/office/drawing/2014/main" id="{A0DB85A0-9BC8-CE5B-3010-A92328629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42" y="4106733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0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198783" y="-145774"/>
            <a:ext cx="119004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atin typeface="Charmelade DEMO" panose="02000506000000020000" pitchFamily="2" charset="0"/>
              </a:rPr>
              <a:t>BUT WAIT, HOW DO I GIVE 2 G OVER AN HOUR? </a:t>
            </a:r>
          </a:p>
        </p:txBody>
      </p:sp>
      <p:pic>
        <p:nvPicPr>
          <p:cNvPr id="39938" name="Picture 2" descr="2,118 Brain Exploding Stock Photos, Pictures &amp; Royalty-Free ...">
            <a:extLst>
              <a:ext uri="{FF2B5EF4-FFF2-40B4-BE49-F238E27FC236}">
                <a16:creationId xmlns:a16="http://schemas.microsoft.com/office/drawing/2014/main" id="{C2563A4F-A739-01E0-824B-002F9C5D6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44" y="3065669"/>
            <a:ext cx="5688496" cy="37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605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198783" y="-145774"/>
            <a:ext cx="11900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>
                <a:latin typeface="Charmelade DEMO" panose="02000506000000020000" pitchFamily="2" charset="0"/>
              </a:rPr>
              <a:t>UNIVERSAL TRUTHS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75754-17CB-B9CF-E2DF-61B6F627FDFF}"/>
              </a:ext>
            </a:extLst>
          </p:cNvPr>
          <p:cNvSpPr txBox="1"/>
          <p:nvPr/>
        </p:nvSpPr>
        <p:spPr>
          <a:xfrm>
            <a:off x="291548" y="1331554"/>
            <a:ext cx="119004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atin typeface="Charmelade DEMO" panose="02000506000000020000" pitchFamily="2" charset="0"/>
              </a:rPr>
              <a:t>“GTT” IS DROPS PER CC</a:t>
            </a:r>
          </a:p>
          <a:p>
            <a:pPr algn="ctr"/>
            <a:r>
              <a:rPr lang="en-US" sz="9000" dirty="0">
                <a:solidFill>
                  <a:srgbClr val="C00000"/>
                </a:solidFill>
                <a:latin typeface="Charmelade DEMO" panose="02000506000000020000" pitchFamily="2" charset="0"/>
              </a:rPr>
              <a:t>60</a:t>
            </a:r>
            <a:r>
              <a:rPr lang="en-US" sz="9000" dirty="0">
                <a:latin typeface="Charmelade DEMO" panose="02000506000000020000" pitchFamily="2" charset="0"/>
              </a:rPr>
              <a:t> = </a:t>
            </a:r>
            <a:r>
              <a:rPr lang="en-US" sz="9000" dirty="0">
                <a:solidFill>
                  <a:srgbClr val="C00000"/>
                </a:solidFill>
                <a:latin typeface="Charmelade DEMO" panose="02000506000000020000" pitchFamily="2" charset="0"/>
              </a:rPr>
              <a:t>60</a:t>
            </a:r>
            <a:r>
              <a:rPr lang="en-US" sz="9000" dirty="0">
                <a:latin typeface="Charmelade DEMO" panose="02000506000000020000" pitchFamily="2" charset="0"/>
              </a:rPr>
              <a:t> GTT PER CC</a:t>
            </a:r>
          </a:p>
          <a:p>
            <a:pPr algn="ctr"/>
            <a:r>
              <a:rPr lang="en-US" sz="9000" dirty="0">
                <a:solidFill>
                  <a:srgbClr val="00DBFF"/>
                </a:solidFill>
                <a:latin typeface="Charmelade DEMO" panose="02000506000000020000" pitchFamily="2" charset="0"/>
              </a:rPr>
              <a:t>15</a:t>
            </a:r>
            <a:r>
              <a:rPr lang="en-US" sz="9000" dirty="0">
                <a:latin typeface="Charmelade DEMO" panose="02000506000000020000" pitchFamily="2" charset="0"/>
              </a:rPr>
              <a:t>=</a:t>
            </a:r>
            <a:r>
              <a:rPr lang="en-US" sz="9000" dirty="0">
                <a:solidFill>
                  <a:srgbClr val="00DBFF"/>
                </a:solidFill>
                <a:latin typeface="Charmelade DEMO" panose="02000506000000020000" pitchFamily="2" charset="0"/>
              </a:rPr>
              <a:t>15</a:t>
            </a:r>
            <a:r>
              <a:rPr lang="en-US" sz="9000" dirty="0">
                <a:latin typeface="Charmelade DEMO" panose="02000506000000020000" pitchFamily="2" charset="0"/>
              </a:rPr>
              <a:t> GTT PER CC</a:t>
            </a:r>
          </a:p>
        </p:txBody>
      </p:sp>
    </p:spTree>
    <p:extLst>
      <p:ext uri="{BB962C8B-B14F-4D97-AF65-F5344CB8AC3E}">
        <p14:creationId xmlns:p14="http://schemas.microsoft.com/office/powerpoint/2010/main" val="4285164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198783" y="-145774"/>
            <a:ext cx="11900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>
                <a:latin typeface="Charmelade DEMO" panose="02000506000000020000" pitchFamily="2" charset="0"/>
              </a:rPr>
              <a:t>UNIVERSAL TRUTHS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840CB-283B-8AE5-9C7C-C7A6872CBB33}"/>
              </a:ext>
            </a:extLst>
          </p:cNvPr>
          <p:cNvSpPr txBox="1"/>
          <p:nvPr/>
        </p:nvSpPr>
        <p:spPr>
          <a:xfrm>
            <a:off x="-1775791" y="2256472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Rockwell" panose="02060603020205020403" pitchFamily="18" charset="77"/>
              </a:rPr>
              <a:t>Volume X </a:t>
            </a:r>
            <a:r>
              <a:rPr lang="en-US" sz="6000" u="sng" dirty="0" err="1">
                <a:latin typeface="Rockwell" panose="02060603020205020403" pitchFamily="18" charset="77"/>
              </a:rPr>
              <a:t>Gtt</a:t>
            </a:r>
            <a:r>
              <a:rPr lang="en-US" sz="6000" u="sng" dirty="0">
                <a:latin typeface="Rockwell" panose="02060603020205020403" pitchFamily="18" charset="77"/>
              </a:rPr>
              <a:t> set conv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FE6A7-BB8A-380B-A23F-842E7C1E95DF}"/>
              </a:ext>
            </a:extLst>
          </p:cNvPr>
          <p:cNvSpPr txBox="1"/>
          <p:nvPr/>
        </p:nvSpPr>
        <p:spPr>
          <a:xfrm>
            <a:off x="-1775791" y="3078034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Time in mins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E569B5-2D2A-8B9C-84A1-B43EB80D2039}"/>
              </a:ext>
            </a:extLst>
          </p:cNvPr>
          <p:cNvSpPr txBox="1"/>
          <p:nvPr/>
        </p:nvSpPr>
        <p:spPr>
          <a:xfrm>
            <a:off x="4174435" y="2667253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= </a:t>
            </a:r>
            <a:r>
              <a:rPr lang="en-US" sz="6000" dirty="0" err="1">
                <a:latin typeface="Rockwell" panose="02060603020205020403" pitchFamily="18" charset="77"/>
              </a:rPr>
              <a:t>gtts</a:t>
            </a:r>
            <a:r>
              <a:rPr lang="en-US" sz="6000" dirty="0">
                <a:latin typeface="Rockwell" panose="02060603020205020403" pitchFamily="18" charset="77"/>
              </a:rPr>
              <a:t>/min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7F28C-936A-B333-05BE-67B734BEB1CC}"/>
              </a:ext>
            </a:extLst>
          </p:cNvPr>
          <p:cNvSpPr txBox="1"/>
          <p:nvPr/>
        </p:nvSpPr>
        <p:spPr>
          <a:xfrm>
            <a:off x="-1663148" y="4370194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Rockwell" panose="02060603020205020403" pitchFamily="18" charset="77"/>
              </a:rPr>
              <a:t>500cc X 60 </a:t>
            </a:r>
            <a:r>
              <a:rPr lang="en-US" sz="6000" u="sng" dirty="0" err="1">
                <a:latin typeface="Rockwell" panose="02060603020205020403" pitchFamily="18" charset="77"/>
              </a:rPr>
              <a:t>gtt</a:t>
            </a:r>
            <a:r>
              <a:rPr lang="en-US" sz="6000" u="sng" dirty="0">
                <a:latin typeface="Rockwell" panose="02060603020205020403" pitchFamily="18" charset="77"/>
              </a:rPr>
              <a:t>/cc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D1908-B58D-92A3-BA80-0B64CBBE9B22}"/>
              </a:ext>
            </a:extLst>
          </p:cNvPr>
          <p:cNvSpPr txBox="1"/>
          <p:nvPr/>
        </p:nvSpPr>
        <p:spPr>
          <a:xfrm>
            <a:off x="-1775791" y="5201912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60 mins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408DF-299F-69F4-71D5-A75D8962F4C1}"/>
              </a:ext>
            </a:extLst>
          </p:cNvPr>
          <p:cNvSpPr txBox="1"/>
          <p:nvPr/>
        </p:nvSpPr>
        <p:spPr>
          <a:xfrm>
            <a:off x="3173895" y="4527923"/>
            <a:ext cx="11900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= 500 </a:t>
            </a:r>
          </a:p>
          <a:p>
            <a:pPr algn="ctr"/>
            <a:r>
              <a:rPr lang="en-US" sz="6000" dirty="0">
                <a:latin typeface="Rockwell" panose="02060603020205020403" pitchFamily="18" charset="77"/>
              </a:rPr>
              <a:t>    </a:t>
            </a:r>
            <a:r>
              <a:rPr lang="en-US" sz="6000" dirty="0" err="1">
                <a:latin typeface="Rockwell" panose="02060603020205020403" pitchFamily="18" charset="77"/>
              </a:rPr>
              <a:t>gtts</a:t>
            </a:r>
            <a:r>
              <a:rPr lang="en-US" sz="6000" dirty="0">
                <a:latin typeface="Rockwell" panose="02060603020205020403" pitchFamily="18" charset="77"/>
              </a:rPr>
              <a:t>/min</a:t>
            </a:r>
          </a:p>
        </p:txBody>
      </p:sp>
    </p:spTree>
    <p:extLst>
      <p:ext uri="{BB962C8B-B14F-4D97-AF65-F5344CB8AC3E}">
        <p14:creationId xmlns:p14="http://schemas.microsoft.com/office/powerpoint/2010/main" val="2817492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198783" y="-145774"/>
            <a:ext cx="11900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>
                <a:latin typeface="Charmelade DEMO" panose="02000506000000020000" pitchFamily="2" charset="0"/>
              </a:rPr>
              <a:t>UNIVERSAL TRUTHS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408DF-299F-69F4-71D5-A75D8962F4C1}"/>
              </a:ext>
            </a:extLst>
          </p:cNvPr>
          <p:cNvSpPr txBox="1"/>
          <p:nvPr/>
        </p:nvSpPr>
        <p:spPr>
          <a:xfrm>
            <a:off x="-2392018" y="1835210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 </a:t>
            </a:r>
            <a:r>
              <a:rPr lang="en-US" sz="6000" u="sng" dirty="0">
                <a:latin typeface="Rockwell" panose="02060603020205020403" pitchFamily="18" charset="77"/>
              </a:rPr>
              <a:t>500 </a:t>
            </a:r>
            <a:r>
              <a:rPr lang="en-US" sz="6000" u="sng" dirty="0" err="1">
                <a:latin typeface="Rockwell" panose="02060603020205020403" pitchFamily="18" charset="77"/>
              </a:rPr>
              <a:t>gtts</a:t>
            </a:r>
            <a:r>
              <a:rPr lang="en-US" sz="6000" u="sng" dirty="0">
                <a:latin typeface="Rockwell" panose="02060603020205020403" pitchFamily="18" charset="77"/>
              </a:rPr>
              <a:t>/min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766B3-AC02-3A8A-ACD1-23672DC92B1E}"/>
              </a:ext>
            </a:extLst>
          </p:cNvPr>
          <p:cNvSpPr txBox="1"/>
          <p:nvPr/>
        </p:nvSpPr>
        <p:spPr>
          <a:xfrm>
            <a:off x="-2312505" y="2686843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60 sec/min</a:t>
            </a:r>
            <a:endParaRPr lang="en-US" sz="6000" u="sng" dirty="0">
              <a:latin typeface="Rockwell" panose="02060603020205020403" pitchFamily="18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A9430-C88D-E66E-A897-7048A1A62B4E}"/>
              </a:ext>
            </a:extLst>
          </p:cNvPr>
          <p:cNvSpPr txBox="1"/>
          <p:nvPr/>
        </p:nvSpPr>
        <p:spPr>
          <a:xfrm>
            <a:off x="2604053" y="2219448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= </a:t>
            </a:r>
            <a:r>
              <a:rPr lang="en-US" sz="6000" dirty="0">
                <a:solidFill>
                  <a:srgbClr val="C00000"/>
                </a:solidFill>
                <a:latin typeface="Rockwell" panose="02060603020205020403" pitchFamily="18" charset="77"/>
              </a:rPr>
              <a:t>8.33 </a:t>
            </a:r>
            <a:r>
              <a:rPr lang="en-US" sz="6000" dirty="0" err="1">
                <a:solidFill>
                  <a:srgbClr val="C00000"/>
                </a:solidFill>
                <a:latin typeface="Rockwell" panose="02060603020205020403" pitchFamily="18" charset="77"/>
              </a:rPr>
              <a:t>gtt</a:t>
            </a:r>
            <a:r>
              <a:rPr lang="en-US" sz="6000" dirty="0">
                <a:solidFill>
                  <a:srgbClr val="C00000"/>
                </a:solidFill>
                <a:latin typeface="Rockwell" panose="02060603020205020403" pitchFamily="18" charset="77"/>
              </a:rPr>
              <a:t>/sec!</a:t>
            </a:r>
            <a:endParaRPr lang="en-US" sz="6000" u="sng" dirty="0">
              <a:solidFill>
                <a:srgbClr val="C00000"/>
              </a:solidFill>
              <a:latin typeface="Rockwell" panose="02060603020205020403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00B8A-935F-3F9E-2C4E-B2DB17D22768}"/>
              </a:ext>
            </a:extLst>
          </p:cNvPr>
          <p:cNvSpPr txBox="1"/>
          <p:nvPr/>
        </p:nvSpPr>
        <p:spPr>
          <a:xfrm>
            <a:off x="-1775791" y="7209149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Rockwell" panose="02060603020205020403" pitchFamily="18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76460-64F2-4089-770C-BBDA30A38CAA}"/>
              </a:ext>
            </a:extLst>
          </p:cNvPr>
          <p:cNvSpPr txBox="1"/>
          <p:nvPr/>
        </p:nvSpPr>
        <p:spPr>
          <a:xfrm>
            <a:off x="-2392018" y="3842447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 </a:t>
            </a:r>
            <a:r>
              <a:rPr lang="en-US" sz="6000" u="sng" dirty="0">
                <a:latin typeface="Rockwell" panose="02060603020205020403" pitchFamily="18" charset="77"/>
              </a:rPr>
              <a:t>100 </a:t>
            </a:r>
            <a:r>
              <a:rPr lang="en-US" sz="6000" u="sng" dirty="0" err="1">
                <a:latin typeface="Rockwell" panose="02060603020205020403" pitchFamily="18" charset="77"/>
              </a:rPr>
              <a:t>gtts</a:t>
            </a:r>
            <a:r>
              <a:rPr lang="en-US" sz="6000" u="sng" dirty="0">
                <a:latin typeface="Rockwell" panose="02060603020205020403" pitchFamily="18" charset="77"/>
              </a:rPr>
              <a:t>/min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3EE74-AE42-C087-1046-89864289920C}"/>
              </a:ext>
            </a:extLst>
          </p:cNvPr>
          <p:cNvSpPr txBox="1"/>
          <p:nvPr/>
        </p:nvSpPr>
        <p:spPr>
          <a:xfrm>
            <a:off x="-2312505" y="4694080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60 sec/min</a:t>
            </a:r>
            <a:endParaRPr lang="en-US" sz="6000" u="sng" dirty="0">
              <a:latin typeface="Rockwell" panose="02060603020205020403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3D18C-3E43-B22B-8949-581704398C21}"/>
              </a:ext>
            </a:extLst>
          </p:cNvPr>
          <p:cNvSpPr txBox="1"/>
          <p:nvPr/>
        </p:nvSpPr>
        <p:spPr>
          <a:xfrm>
            <a:off x="2604053" y="4226685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= </a:t>
            </a:r>
            <a:r>
              <a:rPr lang="en-US" sz="6000" dirty="0">
                <a:solidFill>
                  <a:schemeClr val="accent1"/>
                </a:solidFill>
                <a:latin typeface="Rockwell" panose="02060603020205020403" pitchFamily="18" charset="77"/>
              </a:rPr>
              <a:t>1.6 </a:t>
            </a:r>
            <a:r>
              <a:rPr lang="en-US" sz="6000" dirty="0" err="1">
                <a:solidFill>
                  <a:schemeClr val="accent1"/>
                </a:solidFill>
                <a:latin typeface="Rockwell" panose="02060603020205020403" pitchFamily="18" charset="77"/>
              </a:rPr>
              <a:t>gtt</a:t>
            </a:r>
            <a:r>
              <a:rPr lang="en-US" sz="6000" dirty="0">
                <a:solidFill>
                  <a:schemeClr val="accent1"/>
                </a:solidFill>
                <a:latin typeface="Rockwell" panose="02060603020205020403" pitchFamily="18" charset="77"/>
              </a:rPr>
              <a:t>/sec</a:t>
            </a:r>
            <a:endParaRPr lang="en-US" sz="6000" u="sng" dirty="0">
              <a:solidFill>
                <a:schemeClr val="accent1"/>
              </a:solidFill>
              <a:latin typeface="Rockwell" panose="02060603020205020403" pitchFamily="18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630D22-45BF-9F7C-1444-CD8F3357EEFD}"/>
              </a:ext>
            </a:extLst>
          </p:cNvPr>
          <p:cNvSpPr txBox="1"/>
          <p:nvPr/>
        </p:nvSpPr>
        <p:spPr>
          <a:xfrm>
            <a:off x="-106016" y="5916738"/>
            <a:ext cx="11900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Charmelade DEMO" panose="02000506000000020000" pitchFamily="2" charset="0"/>
              </a:rPr>
              <a:t>We’ll come back to this</a:t>
            </a:r>
          </a:p>
        </p:txBody>
      </p:sp>
    </p:spTree>
    <p:extLst>
      <p:ext uri="{BB962C8B-B14F-4D97-AF65-F5344CB8AC3E}">
        <p14:creationId xmlns:p14="http://schemas.microsoft.com/office/powerpoint/2010/main" val="1876956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198783" y="-145774"/>
            <a:ext cx="11900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>
                <a:latin typeface="Charmelade DEMO" panose="02000506000000020000" pitchFamily="2" charset="0"/>
              </a:rPr>
              <a:t>UNIVERSAL TRUTHS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7F28C-936A-B333-05BE-67B734BEB1CC}"/>
              </a:ext>
            </a:extLst>
          </p:cNvPr>
          <p:cNvSpPr txBox="1"/>
          <p:nvPr/>
        </p:nvSpPr>
        <p:spPr>
          <a:xfrm>
            <a:off x="-1663148" y="4370194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u="sng" dirty="0">
              <a:latin typeface="Rockwell" panose="02060603020205020403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D1908-B58D-92A3-BA80-0B64CBBE9B22}"/>
              </a:ext>
            </a:extLst>
          </p:cNvPr>
          <p:cNvSpPr txBox="1"/>
          <p:nvPr/>
        </p:nvSpPr>
        <p:spPr>
          <a:xfrm>
            <a:off x="-1775791" y="5201912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Rockwell" panose="02060603020205020403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00B8A-935F-3F9E-2C4E-B2DB17D22768}"/>
              </a:ext>
            </a:extLst>
          </p:cNvPr>
          <p:cNvSpPr txBox="1"/>
          <p:nvPr/>
        </p:nvSpPr>
        <p:spPr>
          <a:xfrm>
            <a:off x="-1775791" y="7209149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Rockwell" panose="02060603020205020403" pitchFamily="18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630D22-45BF-9F7C-1444-CD8F3357EEFD}"/>
              </a:ext>
            </a:extLst>
          </p:cNvPr>
          <p:cNvSpPr txBox="1"/>
          <p:nvPr/>
        </p:nvSpPr>
        <p:spPr>
          <a:xfrm>
            <a:off x="-106016" y="5916738"/>
            <a:ext cx="11900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Charmelade DEMO" panose="02000506000000020000" pitchFamily="2" charset="0"/>
              </a:rPr>
              <a:t>We’ll come back to this</a:t>
            </a:r>
          </a:p>
        </p:txBody>
      </p:sp>
      <p:pic>
        <p:nvPicPr>
          <p:cNvPr id="41986" name="Picture 2" descr="Sapphire™ H100 - Eitan Medical">
            <a:extLst>
              <a:ext uri="{FF2B5EF4-FFF2-40B4-BE49-F238E27FC236}">
                <a16:creationId xmlns:a16="http://schemas.microsoft.com/office/drawing/2014/main" id="{753E2A1D-5396-302D-29A1-304CBE027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09" y="1386185"/>
            <a:ext cx="4475922" cy="44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655B20-FA41-0FCD-EDBA-19E72F748AF4}"/>
              </a:ext>
            </a:extLst>
          </p:cNvPr>
          <p:cNvSpPr txBox="1"/>
          <p:nvPr/>
        </p:nvSpPr>
        <p:spPr>
          <a:xfrm>
            <a:off x="1500809" y="3016103"/>
            <a:ext cx="11900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77"/>
              </a:rPr>
              <a:t>(easy button)</a:t>
            </a:r>
          </a:p>
        </p:txBody>
      </p:sp>
    </p:spTree>
    <p:extLst>
      <p:ext uri="{BB962C8B-B14F-4D97-AF65-F5344CB8AC3E}">
        <p14:creationId xmlns:p14="http://schemas.microsoft.com/office/powerpoint/2010/main" val="3541268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err="1">
                <a:latin typeface="Charmelade DEMO" panose="02000506000000020000" pitchFamily="2" charset="0"/>
              </a:rPr>
              <a:t>Amiodorone</a:t>
            </a:r>
            <a:endParaRPr lang="en-US" sz="9000" dirty="0">
              <a:latin typeface="Charmelade DEMO" panose="0200050600000002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Indication?</a:t>
            </a:r>
          </a:p>
        </p:txBody>
      </p:sp>
      <p:pic>
        <p:nvPicPr>
          <p:cNvPr id="47106" name="Picture 2" descr="Emergency Treatment of Cardiac Arrest | EmPOWERED To Serve">
            <a:extLst>
              <a:ext uri="{FF2B5EF4-FFF2-40B4-BE49-F238E27FC236}">
                <a16:creationId xmlns:a16="http://schemas.microsoft.com/office/drawing/2014/main" id="{8EB6D8D4-F726-B9D8-647C-3DB58C25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270" y="314224"/>
            <a:ext cx="4956312" cy="330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Out-of-hospital Chain of Survival | American Heart Association CPR &amp; First  Aid">
            <a:extLst>
              <a:ext uri="{FF2B5EF4-FFF2-40B4-BE49-F238E27FC236}">
                <a16:creationId xmlns:a16="http://schemas.microsoft.com/office/drawing/2014/main" id="{5DD803FF-9912-DBEF-78D4-B1A660A4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82" y="4160631"/>
            <a:ext cx="76200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4">
            <a:extLst>
              <a:ext uri="{FF2B5EF4-FFF2-40B4-BE49-F238E27FC236}">
                <a16:creationId xmlns:a16="http://schemas.microsoft.com/office/drawing/2014/main" id="{F80F9AB8-B460-EEA9-EE24-759C55DC8168}"/>
              </a:ext>
            </a:extLst>
          </p:cNvPr>
          <p:cNvSpPr/>
          <p:nvPr/>
        </p:nvSpPr>
        <p:spPr>
          <a:xfrm>
            <a:off x="9024730" y="6116431"/>
            <a:ext cx="477079" cy="57591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err="1">
                <a:latin typeface="Charmelade DEMO" panose="02000506000000020000" pitchFamily="2" charset="0"/>
              </a:rPr>
              <a:t>Amiodorone</a:t>
            </a:r>
            <a:endParaRPr lang="en-US" sz="9000" dirty="0">
              <a:latin typeface="Charmelade DEMO" panose="0200050600000002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Mechanism?</a:t>
            </a:r>
          </a:p>
        </p:txBody>
      </p:sp>
      <p:pic>
        <p:nvPicPr>
          <p:cNvPr id="49154" name="Picture 2" descr="Plot of membrane potential versus time. The initial resting phase (region 4) is negative and constant flowed by sharp rise (0) to a peak (1). The plateau phase (2) is slightly below the peak. The plateau phase is followed by a fairly rapid return (3) back to the resting potential (4).">
            <a:extLst>
              <a:ext uri="{FF2B5EF4-FFF2-40B4-BE49-F238E27FC236}">
                <a16:creationId xmlns:a16="http://schemas.microsoft.com/office/drawing/2014/main" id="{9461E4DF-3171-E647-77C3-27BA0FA7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895" y="1391478"/>
            <a:ext cx="6377608" cy="45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103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err="1">
                <a:latin typeface="Charmelade DEMO" panose="02000506000000020000" pitchFamily="2" charset="0"/>
              </a:rPr>
              <a:t>Amiodorone</a:t>
            </a:r>
            <a:endParaRPr lang="en-US" sz="9000" dirty="0">
              <a:latin typeface="Charmelade DEMO" panose="0200050600000002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How?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9987F-9B24-F5AF-4667-66C223EB7548}"/>
              </a:ext>
            </a:extLst>
          </p:cNvPr>
          <p:cNvSpPr txBox="1"/>
          <p:nvPr/>
        </p:nvSpPr>
        <p:spPr>
          <a:xfrm>
            <a:off x="4698317" y="2694057"/>
            <a:ext cx="25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77"/>
                <a:cs typeface="Big Caslon Medium" panose="02000603090000020003" pitchFamily="2" charset="-79"/>
              </a:rPr>
              <a:t>300mg</a:t>
            </a:r>
          </a:p>
        </p:txBody>
      </p:sp>
      <p:pic>
        <p:nvPicPr>
          <p:cNvPr id="5" name="Picture 2" descr="Vial - Free medical icons">
            <a:extLst>
              <a:ext uri="{FF2B5EF4-FFF2-40B4-BE49-F238E27FC236}">
                <a16:creationId xmlns:a16="http://schemas.microsoft.com/office/drawing/2014/main" id="{EF3D6D55-1670-C0D8-DA5A-A308B1DF4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267" y="2620038"/>
            <a:ext cx="1049977" cy="104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46615653-817D-856B-41B1-E69F28EF44FD}"/>
              </a:ext>
            </a:extLst>
          </p:cNvPr>
          <p:cNvSpPr/>
          <p:nvPr/>
        </p:nvSpPr>
        <p:spPr>
          <a:xfrm>
            <a:off x="7434426" y="2694057"/>
            <a:ext cx="1100138" cy="7143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IV Therapy - Hangover IV">
            <a:extLst>
              <a:ext uri="{FF2B5EF4-FFF2-40B4-BE49-F238E27FC236}">
                <a16:creationId xmlns:a16="http://schemas.microsoft.com/office/drawing/2014/main" id="{AE90467E-1671-30CA-04A2-1713CBF1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339" y="2720975"/>
            <a:ext cx="893275" cy="95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B5568C-E6B6-22E0-CCD8-E3896DA24139}"/>
              </a:ext>
            </a:extLst>
          </p:cNvPr>
          <p:cNvSpPr txBox="1"/>
          <p:nvPr/>
        </p:nvSpPr>
        <p:spPr>
          <a:xfrm>
            <a:off x="9670627" y="2620038"/>
            <a:ext cx="25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77"/>
                <a:cs typeface="Big Caslon Medium" panose="02000603090000020003" pitchFamily="2" charset="-79"/>
              </a:rPr>
              <a:t>250cc 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95A02-4479-42D6-E39A-9DA4C5448F9C}"/>
              </a:ext>
            </a:extLst>
          </p:cNvPr>
          <p:cNvSpPr txBox="1"/>
          <p:nvPr/>
        </p:nvSpPr>
        <p:spPr>
          <a:xfrm>
            <a:off x="6496731" y="3930822"/>
            <a:ext cx="25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77"/>
                <a:cs typeface="Big Caslon Medium" panose="02000603090000020003" pitchFamily="2" charset="-79"/>
              </a:rPr>
              <a:t>1.2mg/cc</a:t>
            </a:r>
          </a:p>
        </p:txBody>
      </p:sp>
    </p:spTree>
    <p:extLst>
      <p:ext uri="{BB962C8B-B14F-4D97-AF65-F5344CB8AC3E}">
        <p14:creationId xmlns:p14="http://schemas.microsoft.com/office/powerpoint/2010/main" val="376350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AC128D-6F7A-05A3-28EA-C3DE46BD2FB5}"/>
              </a:ext>
            </a:extLst>
          </p:cNvPr>
          <p:cNvSpPr txBox="1"/>
          <p:nvPr/>
        </p:nvSpPr>
        <p:spPr>
          <a:xfrm>
            <a:off x="475785" y="3810002"/>
            <a:ext cx="35683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Drugs you</a:t>
            </a:r>
          </a:p>
          <a:p>
            <a:r>
              <a:rPr lang="en-US" sz="50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rarely</a:t>
            </a:r>
          </a:p>
          <a:p>
            <a:r>
              <a:rPr lang="en-US" sz="50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1904E-7597-C71F-1207-FC67A7B8590F}"/>
              </a:ext>
            </a:extLst>
          </p:cNvPr>
          <p:cNvSpPr txBox="1"/>
          <p:nvPr/>
        </p:nvSpPr>
        <p:spPr>
          <a:xfrm>
            <a:off x="8623610" y="3940099"/>
            <a:ext cx="3568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77"/>
              </a:rPr>
              <a:t>Clint Kalan</a:t>
            </a:r>
          </a:p>
          <a:p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77"/>
              </a:rPr>
              <a:t>PA-C</a:t>
            </a:r>
          </a:p>
        </p:txBody>
      </p:sp>
      <p:pic>
        <p:nvPicPr>
          <p:cNvPr id="5122" name="Picture 2" descr="Rural NM community divided on copper mine – New Mexico News Port">
            <a:extLst>
              <a:ext uri="{FF2B5EF4-FFF2-40B4-BE49-F238E27FC236}">
                <a16:creationId xmlns:a16="http://schemas.microsoft.com/office/drawing/2014/main" id="{708DA6D4-B59C-BF38-697B-FCE87B508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435"/>
            <a:ext cx="12333249" cy="82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493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198783" y="-145774"/>
            <a:ext cx="11900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>
                <a:latin typeface="Charmelade DEMO" panose="02000506000000020000" pitchFamily="2" charset="0"/>
              </a:rPr>
              <a:t>UNIVERSAL TRUTHS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840CB-283B-8AE5-9C7C-C7A6872CBB33}"/>
              </a:ext>
            </a:extLst>
          </p:cNvPr>
          <p:cNvSpPr txBox="1"/>
          <p:nvPr/>
        </p:nvSpPr>
        <p:spPr>
          <a:xfrm>
            <a:off x="-1775791" y="2256472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Rockwell" panose="02060603020205020403" pitchFamily="18" charset="77"/>
              </a:rPr>
              <a:t>Volume X </a:t>
            </a:r>
            <a:r>
              <a:rPr lang="en-US" sz="6000" u="sng" dirty="0" err="1">
                <a:latin typeface="Rockwell" panose="02060603020205020403" pitchFamily="18" charset="77"/>
              </a:rPr>
              <a:t>Gtt</a:t>
            </a:r>
            <a:r>
              <a:rPr lang="en-US" sz="6000" u="sng" dirty="0">
                <a:latin typeface="Rockwell" panose="02060603020205020403" pitchFamily="18" charset="77"/>
              </a:rPr>
              <a:t> set conv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FE6A7-BB8A-380B-A23F-842E7C1E95DF}"/>
              </a:ext>
            </a:extLst>
          </p:cNvPr>
          <p:cNvSpPr txBox="1"/>
          <p:nvPr/>
        </p:nvSpPr>
        <p:spPr>
          <a:xfrm>
            <a:off x="-1775791" y="3078034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Time in mins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E569B5-2D2A-8B9C-84A1-B43EB80D2039}"/>
              </a:ext>
            </a:extLst>
          </p:cNvPr>
          <p:cNvSpPr txBox="1"/>
          <p:nvPr/>
        </p:nvSpPr>
        <p:spPr>
          <a:xfrm>
            <a:off x="4174435" y="2667253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= </a:t>
            </a:r>
            <a:r>
              <a:rPr lang="en-US" sz="6000" dirty="0" err="1">
                <a:latin typeface="Rockwell" panose="02060603020205020403" pitchFamily="18" charset="77"/>
              </a:rPr>
              <a:t>gtts</a:t>
            </a:r>
            <a:r>
              <a:rPr lang="en-US" sz="6000" dirty="0">
                <a:latin typeface="Rockwell" panose="02060603020205020403" pitchFamily="18" charset="77"/>
              </a:rPr>
              <a:t>/min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7F28C-936A-B333-05BE-67B734BEB1CC}"/>
              </a:ext>
            </a:extLst>
          </p:cNvPr>
          <p:cNvSpPr txBox="1"/>
          <p:nvPr/>
        </p:nvSpPr>
        <p:spPr>
          <a:xfrm>
            <a:off x="-1663148" y="4370194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Rockwell" panose="02060603020205020403" pitchFamily="18" charset="77"/>
              </a:rPr>
              <a:t>0.83 (~1)cc X 60 </a:t>
            </a:r>
            <a:r>
              <a:rPr lang="en-US" sz="6000" u="sng" dirty="0" err="1">
                <a:latin typeface="Rockwell" panose="02060603020205020403" pitchFamily="18" charset="77"/>
              </a:rPr>
              <a:t>gtt</a:t>
            </a:r>
            <a:r>
              <a:rPr lang="en-US" sz="6000" u="sng" dirty="0">
                <a:latin typeface="Rockwell" panose="02060603020205020403" pitchFamily="18" charset="77"/>
              </a:rPr>
              <a:t>/cc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D1908-B58D-92A3-BA80-0B64CBBE9B22}"/>
              </a:ext>
            </a:extLst>
          </p:cNvPr>
          <p:cNvSpPr txBox="1"/>
          <p:nvPr/>
        </p:nvSpPr>
        <p:spPr>
          <a:xfrm>
            <a:off x="-1775791" y="5201912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1 mins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408DF-299F-69F4-71D5-A75D8962F4C1}"/>
              </a:ext>
            </a:extLst>
          </p:cNvPr>
          <p:cNvSpPr txBox="1"/>
          <p:nvPr/>
        </p:nvSpPr>
        <p:spPr>
          <a:xfrm>
            <a:off x="3173895" y="4527923"/>
            <a:ext cx="11900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           = 50 (~60) </a:t>
            </a:r>
          </a:p>
          <a:p>
            <a:pPr algn="ctr"/>
            <a:r>
              <a:rPr lang="en-US" sz="6000" dirty="0">
                <a:latin typeface="Rockwell" panose="02060603020205020403" pitchFamily="18" charset="77"/>
              </a:rPr>
              <a:t>              </a:t>
            </a:r>
            <a:r>
              <a:rPr lang="en-US" sz="6000" dirty="0" err="1">
                <a:latin typeface="Rockwell" panose="02060603020205020403" pitchFamily="18" charset="77"/>
              </a:rPr>
              <a:t>gtt</a:t>
            </a:r>
            <a:r>
              <a:rPr lang="en-US" sz="6000" dirty="0">
                <a:latin typeface="Rockwell" panose="02060603020205020403" pitchFamily="18" charset="77"/>
              </a:rPr>
              <a:t>/min</a:t>
            </a:r>
          </a:p>
        </p:txBody>
      </p:sp>
    </p:spTree>
    <p:extLst>
      <p:ext uri="{BB962C8B-B14F-4D97-AF65-F5344CB8AC3E}">
        <p14:creationId xmlns:p14="http://schemas.microsoft.com/office/powerpoint/2010/main" val="876497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err="1">
                <a:latin typeface="Charmelade DEMO" panose="02000506000000020000" pitchFamily="2" charset="0"/>
              </a:rPr>
              <a:t>Amiodorone</a:t>
            </a:r>
            <a:endParaRPr lang="en-US" sz="9000" dirty="0">
              <a:latin typeface="Charmelade DEMO" panose="0200050600000002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Cautions?</a:t>
            </a:r>
          </a:p>
        </p:txBody>
      </p:sp>
      <p:pic>
        <p:nvPicPr>
          <p:cNvPr id="7" name="Picture 2" descr="Is Your Blood Pressure Too Low? - Magnolia Regional Health Center">
            <a:extLst>
              <a:ext uri="{FF2B5EF4-FFF2-40B4-BE49-F238E27FC236}">
                <a16:creationId xmlns:a16="http://schemas.microsoft.com/office/drawing/2014/main" id="{BEC37B32-2B74-E804-8157-89247AB2B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57" y="1099930"/>
            <a:ext cx="4945493" cy="232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Second-Degree Heart Block: Symptoms, Causes, Treatment, Outlook">
            <a:extLst>
              <a:ext uri="{FF2B5EF4-FFF2-40B4-BE49-F238E27FC236}">
                <a16:creationId xmlns:a16="http://schemas.microsoft.com/office/drawing/2014/main" id="{B3A62A13-E075-5F4C-2755-C11BCCEC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61" y="3889672"/>
            <a:ext cx="4323314" cy="29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281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598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Lidocaine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Indication?</a:t>
            </a:r>
          </a:p>
        </p:txBody>
      </p:sp>
      <p:pic>
        <p:nvPicPr>
          <p:cNvPr id="45058" name="Picture 2" descr="Intraosseous Infusion | NEJM">
            <a:extLst>
              <a:ext uri="{FF2B5EF4-FFF2-40B4-BE49-F238E27FC236}">
                <a16:creationId xmlns:a16="http://schemas.microsoft.com/office/drawing/2014/main" id="{55BBF0B6-503F-3D2D-6938-7E2D3C15B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32" y="289912"/>
            <a:ext cx="4585253" cy="296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Ventricular Arrhythmia - The Cardiology Advisor">
            <a:extLst>
              <a:ext uri="{FF2B5EF4-FFF2-40B4-BE49-F238E27FC236}">
                <a16:creationId xmlns:a16="http://schemas.microsoft.com/office/drawing/2014/main" id="{725C9B4A-9470-22B4-9A6E-679E94E11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6" b="13043"/>
          <a:stretch/>
        </p:blipFill>
        <p:spPr bwMode="auto">
          <a:xfrm>
            <a:off x="6400797" y="3555831"/>
            <a:ext cx="5009322" cy="291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13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Lidocaine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Mechanism?</a:t>
            </a:r>
          </a:p>
        </p:txBody>
      </p:sp>
      <p:pic>
        <p:nvPicPr>
          <p:cNvPr id="49154" name="Picture 2" descr="Plot of membrane potential versus time. The initial resting phase (region 4) is negative and constant flowed by sharp rise (0) to a peak (1). The plateau phase (2) is slightly below the peak. The plateau phase is followed by a fairly rapid return (3) back to the resting potential (4).">
            <a:extLst>
              <a:ext uri="{FF2B5EF4-FFF2-40B4-BE49-F238E27FC236}">
                <a16:creationId xmlns:a16="http://schemas.microsoft.com/office/drawing/2014/main" id="{9461E4DF-3171-E647-77C3-27BA0FA7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895" y="1391478"/>
            <a:ext cx="6377608" cy="45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9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>
                <a:latin typeface="Charmelade DEMO" panose="02000506000000020000" pitchFamily="2" charset="0"/>
              </a:rPr>
              <a:t>Lidocaine</a:t>
            </a:r>
            <a:endParaRPr lang="en-US" sz="9000" dirty="0">
              <a:latin typeface="Charmelade DEMO" panose="0200050600000002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How?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9F75C-D8EA-2F40-4D6C-70AA9A1CB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490" y="1278545"/>
            <a:ext cx="7772400" cy="47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9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>
                <a:latin typeface="Charmelade DEMO" panose="02000506000000020000" pitchFamily="2" charset="0"/>
              </a:rPr>
              <a:t>Lidocaine</a:t>
            </a:r>
            <a:endParaRPr lang="en-US" sz="9000" dirty="0">
              <a:latin typeface="Charmelade DEMO" panose="0200050600000002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How?</a:t>
            </a:r>
          </a:p>
        </p:txBody>
      </p:sp>
      <p:pic>
        <p:nvPicPr>
          <p:cNvPr id="53250" name="Picture 2" descr="00409490334 - Henry Schein Medical">
            <a:extLst>
              <a:ext uri="{FF2B5EF4-FFF2-40B4-BE49-F238E27FC236}">
                <a16:creationId xmlns:a16="http://schemas.microsoft.com/office/drawing/2014/main" id="{09B461A5-30F0-CA82-6E0D-78B2A15E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34" y="1696277"/>
            <a:ext cx="4923183" cy="492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82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>
                <a:latin typeface="Charmelade DEMO" panose="02000506000000020000" pitchFamily="2" charset="0"/>
              </a:rPr>
              <a:t>Lidocaine</a:t>
            </a:r>
            <a:endParaRPr lang="en-US" sz="9000" dirty="0">
              <a:latin typeface="Charmelade DEMO" panose="0200050600000002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(Drip)</a:t>
            </a:r>
            <a:br>
              <a:rPr lang="en-US" sz="6000" dirty="0">
                <a:latin typeface="Rockwell" panose="02060603020205020403" pitchFamily="18" charset="77"/>
              </a:rPr>
            </a:br>
            <a:r>
              <a:rPr lang="en-US" sz="6000" dirty="0">
                <a:latin typeface="Rockwell" panose="02060603020205020403" pitchFamily="18" charset="77"/>
              </a:rPr>
              <a:t>How?</a:t>
            </a:r>
          </a:p>
        </p:txBody>
      </p:sp>
      <p:pic>
        <p:nvPicPr>
          <p:cNvPr id="53250" name="Picture 2" descr="00409490334 - Henry Schein Medical">
            <a:extLst>
              <a:ext uri="{FF2B5EF4-FFF2-40B4-BE49-F238E27FC236}">
                <a16:creationId xmlns:a16="http://schemas.microsoft.com/office/drawing/2014/main" id="{09B461A5-30F0-CA82-6E0D-78B2A15E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34" y="1696277"/>
            <a:ext cx="4923183" cy="492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184B9B2E-4032-BF9A-D91E-29B7691FCECA}"/>
              </a:ext>
            </a:extLst>
          </p:cNvPr>
          <p:cNvSpPr/>
          <p:nvPr/>
        </p:nvSpPr>
        <p:spPr>
          <a:xfrm>
            <a:off x="7616479" y="2813326"/>
            <a:ext cx="1100138" cy="7143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V Therapy - Hangover IV">
            <a:extLst>
              <a:ext uri="{FF2B5EF4-FFF2-40B4-BE49-F238E27FC236}">
                <a16:creationId xmlns:a16="http://schemas.microsoft.com/office/drawing/2014/main" id="{05140FC4-2FC6-849C-9EF5-8963A5D7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352" y="1925812"/>
            <a:ext cx="893275" cy="95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5562BE-D087-F526-020F-46AB34C9C5CD}"/>
              </a:ext>
            </a:extLst>
          </p:cNvPr>
          <p:cNvSpPr txBox="1"/>
          <p:nvPr/>
        </p:nvSpPr>
        <p:spPr>
          <a:xfrm>
            <a:off x="9670627" y="2048756"/>
            <a:ext cx="2577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77"/>
                <a:cs typeface="Big Caslon Medium" panose="02000603090000020003" pitchFamily="2" charset="-79"/>
              </a:rPr>
              <a:t>100cc NS</a:t>
            </a:r>
          </a:p>
          <a:p>
            <a:pPr algn="ctr"/>
            <a:r>
              <a:rPr lang="en-US" sz="2000" dirty="0">
                <a:latin typeface="Rockwell" panose="02060603020205020403" pitchFamily="18" charset="77"/>
                <a:cs typeface="Big Caslon Medium" panose="02000603090000020003" pitchFamily="2" charset="-79"/>
              </a:rPr>
              <a:t>(take 5 cc out)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EB5BF-BAEB-6246-76F3-C9B57204C07E}"/>
              </a:ext>
            </a:extLst>
          </p:cNvPr>
          <p:cNvSpPr txBox="1"/>
          <p:nvPr/>
        </p:nvSpPr>
        <p:spPr>
          <a:xfrm>
            <a:off x="8666565" y="3642419"/>
            <a:ext cx="45852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100mg/</a:t>
            </a:r>
          </a:p>
          <a:p>
            <a:r>
              <a:rPr lang="en-US" sz="6000" dirty="0">
                <a:latin typeface="Rockwell" panose="02060603020205020403" pitchFamily="18" charset="77"/>
              </a:rPr>
              <a:t>100 cc</a:t>
            </a:r>
          </a:p>
          <a:p>
            <a:r>
              <a:rPr lang="en-US" sz="6000" dirty="0">
                <a:latin typeface="Rockwell" panose="02060603020205020403" pitchFamily="18" charset="77"/>
              </a:rPr>
              <a:t>(1mg/cc)</a:t>
            </a:r>
          </a:p>
        </p:txBody>
      </p:sp>
    </p:spTree>
    <p:extLst>
      <p:ext uri="{BB962C8B-B14F-4D97-AF65-F5344CB8AC3E}">
        <p14:creationId xmlns:p14="http://schemas.microsoft.com/office/powerpoint/2010/main" val="136140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198783" y="-145774"/>
            <a:ext cx="11900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>
                <a:latin typeface="Charmelade DEMO" panose="02000506000000020000" pitchFamily="2" charset="0"/>
              </a:rPr>
              <a:t>UNIVERSAL TRUTHS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840CB-283B-8AE5-9C7C-C7A6872CBB33}"/>
              </a:ext>
            </a:extLst>
          </p:cNvPr>
          <p:cNvSpPr txBox="1"/>
          <p:nvPr/>
        </p:nvSpPr>
        <p:spPr>
          <a:xfrm>
            <a:off x="-1775791" y="2256472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Rockwell" panose="02060603020205020403" pitchFamily="18" charset="77"/>
              </a:rPr>
              <a:t>Volume X </a:t>
            </a:r>
            <a:r>
              <a:rPr lang="en-US" sz="6000" u="sng" dirty="0" err="1">
                <a:latin typeface="Rockwell" panose="02060603020205020403" pitchFamily="18" charset="77"/>
              </a:rPr>
              <a:t>Gtt</a:t>
            </a:r>
            <a:r>
              <a:rPr lang="en-US" sz="6000" u="sng" dirty="0">
                <a:latin typeface="Rockwell" panose="02060603020205020403" pitchFamily="18" charset="77"/>
              </a:rPr>
              <a:t> set conv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FE6A7-BB8A-380B-A23F-842E7C1E95DF}"/>
              </a:ext>
            </a:extLst>
          </p:cNvPr>
          <p:cNvSpPr txBox="1"/>
          <p:nvPr/>
        </p:nvSpPr>
        <p:spPr>
          <a:xfrm>
            <a:off x="-1775791" y="3078034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Time in mins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E569B5-2D2A-8B9C-84A1-B43EB80D2039}"/>
              </a:ext>
            </a:extLst>
          </p:cNvPr>
          <p:cNvSpPr txBox="1"/>
          <p:nvPr/>
        </p:nvSpPr>
        <p:spPr>
          <a:xfrm>
            <a:off x="4174435" y="2667253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= </a:t>
            </a:r>
            <a:r>
              <a:rPr lang="en-US" sz="6000" dirty="0" err="1">
                <a:latin typeface="Rockwell" panose="02060603020205020403" pitchFamily="18" charset="77"/>
              </a:rPr>
              <a:t>gtts</a:t>
            </a:r>
            <a:r>
              <a:rPr lang="en-US" sz="6000" dirty="0">
                <a:latin typeface="Rockwell" panose="02060603020205020403" pitchFamily="18" charset="77"/>
              </a:rPr>
              <a:t>/min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7F28C-936A-B333-05BE-67B734BEB1CC}"/>
              </a:ext>
            </a:extLst>
          </p:cNvPr>
          <p:cNvSpPr txBox="1"/>
          <p:nvPr/>
        </p:nvSpPr>
        <p:spPr>
          <a:xfrm>
            <a:off x="-1663148" y="4370194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Rockwell" panose="02060603020205020403" pitchFamily="18" charset="77"/>
              </a:rPr>
              <a:t>1mg cc X 60 </a:t>
            </a:r>
            <a:r>
              <a:rPr lang="en-US" sz="6000" u="sng" dirty="0" err="1">
                <a:latin typeface="Rockwell" panose="02060603020205020403" pitchFamily="18" charset="77"/>
              </a:rPr>
              <a:t>gtt</a:t>
            </a:r>
            <a:r>
              <a:rPr lang="en-US" sz="6000" u="sng" dirty="0">
                <a:latin typeface="Rockwell" panose="02060603020205020403" pitchFamily="18" charset="77"/>
              </a:rPr>
              <a:t>/cc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D1908-B58D-92A3-BA80-0B64CBBE9B22}"/>
              </a:ext>
            </a:extLst>
          </p:cNvPr>
          <p:cNvSpPr txBox="1"/>
          <p:nvPr/>
        </p:nvSpPr>
        <p:spPr>
          <a:xfrm>
            <a:off x="-1775791" y="5201912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1 mins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408DF-299F-69F4-71D5-A75D8962F4C1}"/>
              </a:ext>
            </a:extLst>
          </p:cNvPr>
          <p:cNvSpPr txBox="1"/>
          <p:nvPr/>
        </p:nvSpPr>
        <p:spPr>
          <a:xfrm>
            <a:off x="3173895" y="4527923"/>
            <a:ext cx="11900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           = 60</a:t>
            </a:r>
          </a:p>
          <a:p>
            <a:pPr algn="ctr"/>
            <a:r>
              <a:rPr lang="en-US" sz="6000" dirty="0">
                <a:latin typeface="Rockwell" panose="02060603020205020403" pitchFamily="18" charset="77"/>
              </a:rPr>
              <a:t>              </a:t>
            </a:r>
            <a:r>
              <a:rPr lang="en-US" sz="6000" dirty="0" err="1">
                <a:latin typeface="Rockwell" panose="02060603020205020403" pitchFamily="18" charset="77"/>
              </a:rPr>
              <a:t>gtt</a:t>
            </a:r>
            <a:r>
              <a:rPr lang="en-US" sz="6000" dirty="0">
                <a:latin typeface="Rockwell" panose="02060603020205020403" pitchFamily="18" charset="77"/>
              </a:rPr>
              <a:t>/min</a:t>
            </a:r>
          </a:p>
        </p:txBody>
      </p:sp>
    </p:spTree>
    <p:extLst>
      <p:ext uri="{BB962C8B-B14F-4D97-AF65-F5344CB8AC3E}">
        <p14:creationId xmlns:p14="http://schemas.microsoft.com/office/powerpoint/2010/main" val="1083011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198783" y="-145774"/>
            <a:ext cx="11900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>
                <a:latin typeface="Charmelade DEMO" panose="02000506000000020000" pitchFamily="2" charset="0"/>
              </a:rPr>
              <a:t>UNIVERSAL TRUTHS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C0FEF8-205A-B945-82BD-0306C0801387}"/>
              </a:ext>
            </a:extLst>
          </p:cNvPr>
          <p:cNvSpPr txBox="1"/>
          <p:nvPr/>
        </p:nvSpPr>
        <p:spPr>
          <a:xfrm>
            <a:off x="556591" y="2266122"/>
            <a:ext cx="110390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In anti-</a:t>
            </a:r>
            <a:r>
              <a:rPr lang="en-US" sz="6000" dirty="0" err="1">
                <a:latin typeface="Rockwell" panose="02060603020205020403" pitchFamily="18" charset="77"/>
              </a:rPr>
              <a:t>arrythmics</a:t>
            </a:r>
            <a:r>
              <a:rPr lang="en-US" sz="6000" dirty="0">
                <a:latin typeface="Rockwell" panose="02060603020205020403" pitchFamily="18" charset="77"/>
              </a:rPr>
              <a:t>, a good rule of thumb is to give a milligram a minute as maintenance dose</a:t>
            </a:r>
          </a:p>
        </p:txBody>
      </p:sp>
    </p:spTree>
    <p:extLst>
      <p:ext uri="{BB962C8B-B14F-4D97-AF65-F5344CB8AC3E}">
        <p14:creationId xmlns:p14="http://schemas.microsoft.com/office/powerpoint/2010/main" val="421890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>
                <a:latin typeface="Charmelade DEMO" panose="02000506000000020000" pitchFamily="2" charset="0"/>
              </a:rPr>
              <a:t>Lidocaine</a:t>
            </a:r>
            <a:endParaRPr lang="en-US" sz="9000" dirty="0">
              <a:latin typeface="Charmelade DEMO" panose="0200050600000002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Cautions?</a:t>
            </a:r>
          </a:p>
        </p:txBody>
      </p:sp>
      <p:pic>
        <p:nvPicPr>
          <p:cNvPr id="57346" name="Picture 2" descr="Cocaine: MedlinePlus">
            <a:extLst>
              <a:ext uri="{FF2B5EF4-FFF2-40B4-BE49-F238E27FC236}">
                <a16:creationId xmlns:a16="http://schemas.microsoft.com/office/drawing/2014/main" id="{B98A5C21-C78C-956A-22E2-9E188D0C9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261" y="710648"/>
            <a:ext cx="4151243" cy="27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Amitriptyline | Elavil Prescribing Information - MedWorks Media">
            <a:extLst>
              <a:ext uri="{FF2B5EF4-FFF2-40B4-BE49-F238E27FC236}">
                <a16:creationId xmlns:a16="http://schemas.microsoft.com/office/drawing/2014/main" id="{D24BC5F0-BF85-C384-3521-16623C88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184" y="3823252"/>
            <a:ext cx="4151243" cy="276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emo Dose® Prefilled Syringe - Sodium Bicarb 8.4% (50 ml) – Nasco Healthcare">
            <a:extLst>
              <a:ext uri="{FF2B5EF4-FFF2-40B4-BE49-F238E27FC236}">
                <a16:creationId xmlns:a16="http://schemas.microsoft.com/office/drawing/2014/main" id="{CAD88503-8D50-FDAB-5C98-2394F85FB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94" y="4274867"/>
            <a:ext cx="2252871" cy="22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24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AC128D-6F7A-05A3-28EA-C3DE46BD2FB5}"/>
              </a:ext>
            </a:extLst>
          </p:cNvPr>
          <p:cNvSpPr txBox="1"/>
          <p:nvPr/>
        </p:nvSpPr>
        <p:spPr>
          <a:xfrm>
            <a:off x="475785" y="3810002"/>
            <a:ext cx="35683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Drugs you</a:t>
            </a:r>
          </a:p>
          <a:p>
            <a:r>
              <a:rPr lang="en-US" sz="50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rarely</a:t>
            </a:r>
          </a:p>
          <a:p>
            <a:r>
              <a:rPr lang="en-US" sz="50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1904E-7597-C71F-1207-FC67A7B8590F}"/>
              </a:ext>
            </a:extLst>
          </p:cNvPr>
          <p:cNvSpPr txBox="1"/>
          <p:nvPr/>
        </p:nvSpPr>
        <p:spPr>
          <a:xfrm>
            <a:off x="8623610" y="3940099"/>
            <a:ext cx="3568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77"/>
              </a:rPr>
              <a:t>Clint Kalan</a:t>
            </a:r>
          </a:p>
          <a:p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77"/>
              </a:rPr>
              <a:t>PA-C</a:t>
            </a:r>
          </a:p>
        </p:txBody>
      </p:sp>
      <p:pic>
        <p:nvPicPr>
          <p:cNvPr id="7170" name="Picture 2" descr="Who's in the Delivery Room During a Birth?">
            <a:extLst>
              <a:ext uri="{FF2B5EF4-FFF2-40B4-BE49-F238E27FC236}">
                <a16:creationId xmlns:a16="http://schemas.microsoft.com/office/drawing/2014/main" id="{6C3217B5-56D0-06CE-98B5-286074CF2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1372"/>
            <a:ext cx="12192000" cy="816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815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Epi/</a:t>
            </a:r>
            <a:r>
              <a:rPr lang="en-US" sz="9000" dirty="0" err="1">
                <a:latin typeface="Charmelade DEMO" panose="02000506000000020000" pitchFamily="2" charset="0"/>
              </a:rPr>
              <a:t>Norepi</a:t>
            </a:r>
            <a:endParaRPr lang="en-US" sz="9000" dirty="0">
              <a:latin typeface="Charmelade DEMO" panose="0200050600000002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Indication?</a:t>
            </a:r>
          </a:p>
        </p:txBody>
      </p:sp>
      <p:pic>
        <p:nvPicPr>
          <p:cNvPr id="4" name="Picture 2" descr="Is Your Blood Pressure Too Low? - Magnolia Regional Health Center">
            <a:extLst>
              <a:ext uri="{FF2B5EF4-FFF2-40B4-BE49-F238E27FC236}">
                <a16:creationId xmlns:a16="http://schemas.microsoft.com/office/drawing/2014/main" id="{C2FB2D6D-27F4-7C80-E5DD-19D662408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35" y="1273529"/>
            <a:ext cx="5924505" cy="279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0.9% Sodium Chloride, Partial Fill Bag, PAB® | McGuff Medical Products">
            <a:extLst>
              <a:ext uri="{FF2B5EF4-FFF2-40B4-BE49-F238E27FC236}">
                <a16:creationId xmlns:a16="http://schemas.microsoft.com/office/drawing/2014/main" id="{343E3238-B93A-D768-95C9-D4B7B44F1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862" y="4602046"/>
            <a:ext cx="1964850" cy="19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257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Epi/</a:t>
            </a:r>
            <a:r>
              <a:rPr lang="en-US" sz="9000" dirty="0" err="1">
                <a:latin typeface="Charmelade DEMO" panose="02000506000000020000" pitchFamily="2" charset="0"/>
              </a:rPr>
              <a:t>Norepi</a:t>
            </a:r>
            <a:endParaRPr lang="en-US" sz="9000" dirty="0">
              <a:latin typeface="Charmelade DEMO" panose="0200050600000002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Mechanism?</a:t>
            </a:r>
          </a:p>
        </p:txBody>
      </p:sp>
      <p:pic>
        <p:nvPicPr>
          <p:cNvPr id="60418" name="Picture 2" descr="Adrenergic Receptor Function - an overview | ScienceDirect Topics">
            <a:extLst>
              <a:ext uri="{FF2B5EF4-FFF2-40B4-BE49-F238E27FC236}">
                <a16:creationId xmlns:a16="http://schemas.microsoft.com/office/drawing/2014/main" id="{952F37CC-A61A-3671-48B5-010CE9C3D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41" y="927592"/>
            <a:ext cx="6474799" cy="31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81DEC7-4F2E-A6E6-D13F-C4AC8E3D7B4E}"/>
              </a:ext>
            </a:extLst>
          </p:cNvPr>
          <p:cNvSpPr txBox="1"/>
          <p:nvPr/>
        </p:nvSpPr>
        <p:spPr>
          <a:xfrm>
            <a:off x="5850835" y="5334865"/>
            <a:ext cx="6241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www.ncbi.nlm.nih.gov</a:t>
            </a:r>
            <a:r>
              <a:rPr lang="en-US" dirty="0"/>
              <a:t>/books/NBK305894/</a:t>
            </a:r>
          </a:p>
        </p:txBody>
      </p:sp>
    </p:spTree>
    <p:extLst>
      <p:ext uri="{BB962C8B-B14F-4D97-AF65-F5344CB8AC3E}">
        <p14:creationId xmlns:p14="http://schemas.microsoft.com/office/powerpoint/2010/main" val="2793771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Epi/</a:t>
            </a:r>
            <a:r>
              <a:rPr lang="en-US" sz="9000" dirty="0" err="1">
                <a:latin typeface="Charmelade DEMO" panose="02000506000000020000" pitchFamily="2" charset="0"/>
              </a:rPr>
              <a:t>Norepi</a:t>
            </a:r>
            <a:endParaRPr lang="en-US" sz="9000" dirty="0">
              <a:latin typeface="Charmelade DEMO" panose="0200050600000002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6281531" y="967409"/>
            <a:ext cx="5340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Both:</a:t>
            </a:r>
          </a:p>
          <a:p>
            <a:r>
              <a:rPr lang="en-US" sz="6000" dirty="0">
                <a:latin typeface="Rockwell" panose="02060603020205020403" pitchFamily="18" charset="77"/>
              </a:rPr>
              <a:t>2-10 mcg/min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912AC-7393-EE46-32C2-65DE7103DB4A}"/>
              </a:ext>
            </a:extLst>
          </p:cNvPr>
          <p:cNvSpPr txBox="1"/>
          <p:nvPr/>
        </p:nvSpPr>
        <p:spPr>
          <a:xfrm>
            <a:off x="483705" y="32004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How?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14B4D-A5C5-1B01-749C-8BE10B3ABFD0}"/>
              </a:ext>
            </a:extLst>
          </p:cNvPr>
          <p:cNvSpPr txBox="1"/>
          <p:nvPr/>
        </p:nvSpPr>
        <p:spPr>
          <a:xfrm>
            <a:off x="5274365" y="3781118"/>
            <a:ext cx="7089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Weight based:</a:t>
            </a:r>
          </a:p>
          <a:p>
            <a:r>
              <a:rPr lang="en-US" sz="6000" dirty="0">
                <a:latin typeface="Rockwell" panose="02060603020205020403" pitchFamily="18" charset="77"/>
              </a:rPr>
              <a:t>0.1-1 mcg/kg/min</a:t>
            </a:r>
          </a:p>
        </p:txBody>
      </p:sp>
    </p:spTree>
    <p:extLst>
      <p:ext uri="{BB962C8B-B14F-4D97-AF65-F5344CB8AC3E}">
        <p14:creationId xmlns:p14="http://schemas.microsoft.com/office/powerpoint/2010/main" val="2321766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Charmelade DEMO" panose="02000506000000020000" pitchFamily="2" charset="0"/>
              </a:rPr>
              <a:t>Epi/</a:t>
            </a:r>
            <a:r>
              <a:rPr lang="en-US" sz="9000" dirty="0" err="1">
                <a:latin typeface="Charmelade DEMO" panose="02000506000000020000" pitchFamily="2" charset="0"/>
              </a:rPr>
              <a:t>Norepi</a:t>
            </a:r>
            <a:endParaRPr lang="en-US" sz="9000" dirty="0">
              <a:latin typeface="Charmelade DEMO" panose="0200050600000002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98B4D-1FD0-C2D5-9605-A4CB8EEF1F2C}"/>
              </a:ext>
            </a:extLst>
          </p:cNvPr>
          <p:cNvSpPr txBox="1"/>
          <p:nvPr/>
        </p:nvSpPr>
        <p:spPr>
          <a:xfrm>
            <a:off x="331305" y="3048000"/>
            <a:ext cx="458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" panose="02060603020205020403" pitchFamily="18" charset="77"/>
              </a:rPr>
              <a:t>How?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516BD-5CC4-F04D-306F-EF647724AFCA}"/>
              </a:ext>
            </a:extLst>
          </p:cNvPr>
          <p:cNvSpPr txBox="1"/>
          <p:nvPr/>
        </p:nvSpPr>
        <p:spPr>
          <a:xfrm>
            <a:off x="2180042" y="1707908"/>
            <a:ext cx="25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77"/>
                <a:cs typeface="Big Caslon Medium" panose="02000603090000020003" pitchFamily="2" charset="-79"/>
              </a:rPr>
              <a:t>1 mg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19EBFF7-5249-69B2-050D-E3A0841AE98F}"/>
              </a:ext>
            </a:extLst>
          </p:cNvPr>
          <p:cNvSpPr/>
          <p:nvPr/>
        </p:nvSpPr>
        <p:spPr>
          <a:xfrm>
            <a:off x="4849200" y="1999013"/>
            <a:ext cx="1100138" cy="7143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IV Therapy - Hangover IV">
            <a:extLst>
              <a:ext uri="{FF2B5EF4-FFF2-40B4-BE49-F238E27FC236}">
                <a16:creationId xmlns:a16="http://schemas.microsoft.com/office/drawing/2014/main" id="{F5727E08-6F76-B21B-55AD-6AE051DF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99" y="1633889"/>
            <a:ext cx="893275" cy="95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C03A56-CAF3-58EA-B0EE-F36ED28CE5C4}"/>
              </a:ext>
            </a:extLst>
          </p:cNvPr>
          <p:cNvSpPr txBox="1"/>
          <p:nvPr/>
        </p:nvSpPr>
        <p:spPr>
          <a:xfrm>
            <a:off x="7002687" y="1532952"/>
            <a:ext cx="25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77"/>
                <a:cs typeface="Big Caslon Medium" panose="02000603090000020003" pitchFamily="2" charset="-79"/>
              </a:rPr>
              <a:t>1000cc NS</a:t>
            </a:r>
          </a:p>
        </p:txBody>
      </p:sp>
      <p:pic>
        <p:nvPicPr>
          <p:cNvPr id="11" name="Picture 2" descr="Vial - Free medical icons">
            <a:extLst>
              <a:ext uri="{FF2B5EF4-FFF2-40B4-BE49-F238E27FC236}">
                <a16:creationId xmlns:a16="http://schemas.microsoft.com/office/drawing/2014/main" id="{5CEFB8E6-71F4-B204-F8D5-42F2BE1F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92" y="1633889"/>
            <a:ext cx="1049977" cy="104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BB59D8-9CC7-B6A5-DF5D-A2D2437A9FEF}"/>
              </a:ext>
            </a:extLst>
          </p:cNvPr>
          <p:cNvSpPr txBox="1"/>
          <p:nvPr/>
        </p:nvSpPr>
        <p:spPr>
          <a:xfrm>
            <a:off x="5645426" y="577340"/>
            <a:ext cx="41479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Rockwell" panose="02060603020205020403" pitchFamily="18" charset="77"/>
              </a:rPr>
              <a:t>“Dirty”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468C74-D841-A184-1D1B-BB09D4FCE82D}"/>
              </a:ext>
            </a:extLst>
          </p:cNvPr>
          <p:cNvSpPr txBox="1"/>
          <p:nvPr/>
        </p:nvSpPr>
        <p:spPr>
          <a:xfrm>
            <a:off x="5736234" y="3569893"/>
            <a:ext cx="41479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Rockwell" panose="02060603020205020403" pitchFamily="18" charset="77"/>
              </a:rPr>
              <a:t>“Standard”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BAC0B7E4-1244-975C-5040-D144F40E4337}"/>
              </a:ext>
            </a:extLst>
          </p:cNvPr>
          <p:cNvSpPr/>
          <p:nvPr/>
        </p:nvSpPr>
        <p:spPr>
          <a:xfrm>
            <a:off x="9236931" y="2110776"/>
            <a:ext cx="1100138" cy="7143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83B9AD-E1C9-EB61-6C31-E50C290EC9C4}"/>
              </a:ext>
            </a:extLst>
          </p:cNvPr>
          <p:cNvSpPr txBox="1"/>
          <p:nvPr/>
        </p:nvSpPr>
        <p:spPr>
          <a:xfrm>
            <a:off x="9781699" y="2934164"/>
            <a:ext cx="25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77"/>
                <a:cs typeface="Big Caslon Medium" panose="02000603090000020003" pitchFamily="2" charset="-79"/>
              </a:rPr>
              <a:t>1mcg/cc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181DC2-CD68-BE23-5ABF-A89799771892}"/>
              </a:ext>
            </a:extLst>
          </p:cNvPr>
          <p:cNvSpPr txBox="1"/>
          <p:nvPr/>
        </p:nvSpPr>
        <p:spPr>
          <a:xfrm>
            <a:off x="1643329" y="4749785"/>
            <a:ext cx="25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77"/>
                <a:cs typeface="Big Caslon Medium" panose="02000603090000020003" pitchFamily="2" charset="-79"/>
              </a:rPr>
              <a:t>1 mg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9DB225F6-8172-F169-8563-6DDD8E92E97D}"/>
              </a:ext>
            </a:extLst>
          </p:cNvPr>
          <p:cNvSpPr/>
          <p:nvPr/>
        </p:nvSpPr>
        <p:spPr>
          <a:xfrm>
            <a:off x="4312487" y="5040890"/>
            <a:ext cx="1100138" cy="7143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 descr="IV Therapy - Hangover IV">
            <a:extLst>
              <a:ext uri="{FF2B5EF4-FFF2-40B4-BE49-F238E27FC236}">
                <a16:creationId xmlns:a16="http://schemas.microsoft.com/office/drawing/2014/main" id="{E83D91E3-3D34-529A-6786-FFD5ACB7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86" y="4675766"/>
            <a:ext cx="893275" cy="95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DBA67B-AB7B-9490-131A-7CF9727FF7CE}"/>
              </a:ext>
            </a:extLst>
          </p:cNvPr>
          <p:cNvSpPr txBox="1"/>
          <p:nvPr/>
        </p:nvSpPr>
        <p:spPr>
          <a:xfrm>
            <a:off x="6465974" y="4574829"/>
            <a:ext cx="2577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77"/>
                <a:cs typeface="Big Caslon Medium" panose="02000603090000020003" pitchFamily="2" charset="-79"/>
              </a:rPr>
              <a:t>250cc NS or D5</a:t>
            </a:r>
          </a:p>
        </p:txBody>
      </p:sp>
      <p:pic>
        <p:nvPicPr>
          <p:cNvPr id="25" name="Picture 2" descr="Vial - Free medical icons">
            <a:extLst>
              <a:ext uri="{FF2B5EF4-FFF2-40B4-BE49-F238E27FC236}">
                <a16:creationId xmlns:a16="http://schemas.microsoft.com/office/drawing/2014/main" id="{DE135257-CA73-B504-6015-385624F3D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57" y="4647037"/>
            <a:ext cx="1049977" cy="104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ight Arrow 25">
            <a:extLst>
              <a:ext uri="{FF2B5EF4-FFF2-40B4-BE49-F238E27FC236}">
                <a16:creationId xmlns:a16="http://schemas.microsoft.com/office/drawing/2014/main" id="{3A5050DC-0EE2-17EC-19D9-A0835751216C}"/>
              </a:ext>
            </a:extLst>
          </p:cNvPr>
          <p:cNvSpPr/>
          <p:nvPr/>
        </p:nvSpPr>
        <p:spPr>
          <a:xfrm>
            <a:off x="8700218" y="5152653"/>
            <a:ext cx="1100138" cy="7143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09E076-A39C-B9CF-1920-D8BA2DECD13D}"/>
              </a:ext>
            </a:extLst>
          </p:cNvPr>
          <p:cNvSpPr txBox="1"/>
          <p:nvPr/>
        </p:nvSpPr>
        <p:spPr>
          <a:xfrm>
            <a:off x="9244986" y="5976041"/>
            <a:ext cx="25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77"/>
                <a:cs typeface="Big Caslon Medium" panose="02000603090000020003" pitchFamily="2" charset="-79"/>
              </a:rPr>
              <a:t>16mcg/cc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C8D74E-5EBD-429E-A07E-8620A4ACE778}"/>
              </a:ext>
            </a:extLst>
          </p:cNvPr>
          <p:cNvSpPr txBox="1"/>
          <p:nvPr/>
        </p:nvSpPr>
        <p:spPr>
          <a:xfrm>
            <a:off x="-615374" y="4749785"/>
            <a:ext cx="25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Rockwell" panose="02060603020205020403" pitchFamily="18" charset="77"/>
                <a:cs typeface="Big Caslon Medium" panose="02000603090000020003" pitchFamily="2" charset="-79"/>
              </a:rPr>
              <a:t>#4 x</a:t>
            </a:r>
          </a:p>
        </p:txBody>
      </p:sp>
    </p:spTree>
    <p:extLst>
      <p:ext uri="{BB962C8B-B14F-4D97-AF65-F5344CB8AC3E}">
        <p14:creationId xmlns:p14="http://schemas.microsoft.com/office/powerpoint/2010/main" val="226395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0" grpId="0"/>
      <p:bldP spid="21" grpId="0"/>
      <p:bldP spid="24" grpId="0"/>
      <p:bldP spid="27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198783" y="-145774"/>
            <a:ext cx="11900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>
                <a:latin typeface="Charmelade DEMO" panose="02000506000000020000" pitchFamily="2" charset="0"/>
              </a:rPr>
              <a:t>UNIVERSAL TRUTHS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840CB-283B-8AE5-9C7C-C7A6872CBB33}"/>
              </a:ext>
            </a:extLst>
          </p:cNvPr>
          <p:cNvSpPr txBox="1"/>
          <p:nvPr/>
        </p:nvSpPr>
        <p:spPr>
          <a:xfrm>
            <a:off x="-1775791" y="2256472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Rockwell" panose="02060603020205020403" pitchFamily="18" charset="77"/>
              </a:rPr>
              <a:t>Volume X </a:t>
            </a:r>
            <a:r>
              <a:rPr lang="en-US" sz="6000" u="sng" dirty="0" err="1">
                <a:latin typeface="Rockwell" panose="02060603020205020403" pitchFamily="18" charset="77"/>
              </a:rPr>
              <a:t>Gtt</a:t>
            </a:r>
            <a:r>
              <a:rPr lang="en-US" sz="6000" u="sng" dirty="0">
                <a:latin typeface="Rockwell" panose="02060603020205020403" pitchFamily="18" charset="77"/>
              </a:rPr>
              <a:t> set conv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FE6A7-BB8A-380B-A23F-842E7C1E95DF}"/>
              </a:ext>
            </a:extLst>
          </p:cNvPr>
          <p:cNvSpPr txBox="1"/>
          <p:nvPr/>
        </p:nvSpPr>
        <p:spPr>
          <a:xfrm>
            <a:off x="-1775791" y="3078034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Time in mins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E569B5-2D2A-8B9C-84A1-B43EB80D2039}"/>
              </a:ext>
            </a:extLst>
          </p:cNvPr>
          <p:cNvSpPr txBox="1"/>
          <p:nvPr/>
        </p:nvSpPr>
        <p:spPr>
          <a:xfrm>
            <a:off x="4174435" y="2667253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= </a:t>
            </a:r>
            <a:r>
              <a:rPr lang="en-US" sz="6000" dirty="0" err="1">
                <a:latin typeface="Rockwell" panose="02060603020205020403" pitchFamily="18" charset="77"/>
              </a:rPr>
              <a:t>gtts</a:t>
            </a:r>
            <a:r>
              <a:rPr lang="en-US" sz="6000" dirty="0">
                <a:latin typeface="Rockwell" panose="02060603020205020403" pitchFamily="18" charset="77"/>
              </a:rPr>
              <a:t>/min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7F28C-936A-B333-05BE-67B734BEB1CC}"/>
              </a:ext>
            </a:extLst>
          </p:cNvPr>
          <p:cNvSpPr txBox="1"/>
          <p:nvPr/>
        </p:nvSpPr>
        <p:spPr>
          <a:xfrm>
            <a:off x="-1663148" y="4370194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Rockwell" panose="02060603020205020403" pitchFamily="18" charset="77"/>
              </a:rPr>
              <a:t>1cc (16mcg) X 60 </a:t>
            </a:r>
            <a:r>
              <a:rPr lang="en-US" sz="6000" u="sng" dirty="0" err="1">
                <a:latin typeface="Rockwell" panose="02060603020205020403" pitchFamily="18" charset="77"/>
              </a:rPr>
              <a:t>gtt</a:t>
            </a:r>
            <a:r>
              <a:rPr lang="en-US" sz="6000" u="sng" dirty="0">
                <a:latin typeface="Rockwell" panose="02060603020205020403" pitchFamily="18" charset="77"/>
              </a:rPr>
              <a:t>/cc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D1908-B58D-92A3-BA80-0B64CBBE9B22}"/>
              </a:ext>
            </a:extLst>
          </p:cNvPr>
          <p:cNvSpPr txBox="1"/>
          <p:nvPr/>
        </p:nvSpPr>
        <p:spPr>
          <a:xfrm>
            <a:off x="-1775791" y="5201912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1 mins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408DF-299F-69F4-71D5-A75D8962F4C1}"/>
              </a:ext>
            </a:extLst>
          </p:cNvPr>
          <p:cNvSpPr txBox="1"/>
          <p:nvPr/>
        </p:nvSpPr>
        <p:spPr>
          <a:xfrm>
            <a:off x="3173895" y="4527923"/>
            <a:ext cx="11900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           = 60</a:t>
            </a:r>
          </a:p>
          <a:p>
            <a:pPr algn="ctr"/>
            <a:r>
              <a:rPr lang="en-US" sz="6000" dirty="0">
                <a:latin typeface="Rockwell" panose="02060603020205020403" pitchFamily="18" charset="77"/>
              </a:rPr>
              <a:t>              </a:t>
            </a:r>
            <a:r>
              <a:rPr lang="en-US" sz="6000" dirty="0" err="1">
                <a:latin typeface="Rockwell" panose="02060603020205020403" pitchFamily="18" charset="77"/>
              </a:rPr>
              <a:t>gtt</a:t>
            </a:r>
            <a:r>
              <a:rPr lang="en-US" sz="6000" dirty="0">
                <a:latin typeface="Rockwell" panose="02060603020205020403" pitchFamily="18" charset="77"/>
              </a:rPr>
              <a:t>/min</a:t>
            </a:r>
          </a:p>
        </p:txBody>
      </p:sp>
    </p:spTree>
    <p:extLst>
      <p:ext uri="{BB962C8B-B14F-4D97-AF65-F5344CB8AC3E}">
        <p14:creationId xmlns:p14="http://schemas.microsoft.com/office/powerpoint/2010/main" val="3971671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291548" y="-488546"/>
            <a:ext cx="11900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>
                <a:latin typeface="Charmelade DEMO" panose="02000506000000020000" pitchFamily="2" charset="0"/>
              </a:rPr>
              <a:t>The clock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EC4766-3EC0-0338-7FD0-EE09F1052332}"/>
              </a:ext>
            </a:extLst>
          </p:cNvPr>
          <p:cNvSpPr/>
          <p:nvPr/>
        </p:nvSpPr>
        <p:spPr>
          <a:xfrm>
            <a:off x="4041912" y="1807482"/>
            <a:ext cx="4426226" cy="4121426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F1F9D1-29D7-004F-31FA-BCE736E9D6FA}"/>
              </a:ext>
            </a:extLst>
          </p:cNvPr>
          <p:cNvSpPr txBox="1"/>
          <p:nvPr/>
        </p:nvSpPr>
        <p:spPr>
          <a:xfrm>
            <a:off x="291548" y="2178328"/>
            <a:ext cx="11900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Rockwell" panose="02060603020205020403" pitchFamily="18" charset="77"/>
              </a:rPr>
              <a:t>60 </a:t>
            </a:r>
            <a:r>
              <a:rPr lang="en-US" sz="3000" dirty="0" err="1">
                <a:latin typeface="Rockwell" panose="02060603020205020403" pitchFamily="18" charset="77"/>
              </a:rPr>
              <a:t>gtt</a:t>
            </a:r>
            <a:r>
              <a:rPr lang="en-US" sz="3000" dirty="0">
                <a:latin typeface="Rockwell" panose="02060603020205020403" pitchFamily="18" charset="77"/>
              </a:rPr>
              <a:t>/min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284242-9087-FBE3-3198-4EEF3E145DE0}"/>
              </a:ext>
            </a:extLst>
          </p:cNvPr>
          <p:cNvCxnSpPr>
            <a:cxnSpLocks/>
          </p:cNvCxnSpPr>
          <p:nvPr/>
        </p:nvCxnSpPr>
        <p:spPr>
          <a:xfrm>
            <a:off x="6255025" y="1608700"/>
            <a:ext cx="0" cy="52043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7D5388-CBD9-612C-7FCF-40B94D512F2C}"/>
              </a:ext>
            </a:extLst>
          </p:cNvPr>
          <p:cNvCxnSpPr>
            <a:cxnSpLocks/>
          </p:cNvCxnSpPr>
          <p:nvPr/>
        </p:nvCxnSpPr>
        <p:spPr>
          <a:xfrm flipH="1">
            <a:off x="8146772" y="3868195"/>
            <a:ext cx="64273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E39E94-DFD8-F7B8-E56B-7654452F901B}"/>
              </a:ext>
            </a:extLst>
          </p:cNvPr>
          <p:cNvCxnSpPr>
            <a:cxnSpLocks/>
          </p:cNvCxnSpPr>
          <p:nvPr/>
        </p:nvCxnSpPr>
        <p:spPr>
          <a:xfrm flipV="1">
            <a:off x="6268277" y="5757131"/>
            <a:ext cx="0" cy="46382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7807E5-D2B6-C516-5B67-63C600C1ABBA}"/>
              </a:ext>
            </a:extLst>
          </p:cNvPr>
          <p:cNvCxnSpPr>
            <a:cxnSpLocks/>
          </p:cNvCxnSpPr>
          <p:nvPr/>
        </p:nvCxnSpPr>
        <p:spPr>
          <a:xfrm flipH="1">
            <a:off x="3720546" y="3868195"/>
            <a:ext cx="64273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6E044B1-501F-ED2E-BF7B-A02283E4B08E}"/>
              </a:ext>
            </a:extLst>
          </p:cNvPr>
          <p:cNvSpPr txBox="1"/>
          <p:nvPr/>
        </p:nvSpPr>
        <p:spPr>
          <a:xfrm>
            <a:off x="1749286" y="3427023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Rockwell" panose="02060603020205020403" pitchFamily="18" charset="77"/>
              </a:rPr>
              <a:t>15 </a:t>
            </a:r>
          </a:p>
          <a:p>
            <a:pPr algn="ctr"/>
            <a:r>
              <a:rPr lang="en-US" sz="3000" dirty="0" err="1">
                <a:latin typeface="Rockwell" panose="02060603020205020403" pitchFamily="18" charset="77"/>
              </a:rPr>
              <a:t>gtt</a:t>
            </a:r>
            <a:r>
              <a:rPr lang="en-US" sz="3000" dirty="0">
                <a:latin typeface="Rockwell" panose="02060603020205020403" pitchFamily="18" charset="77"/>
              </a:rPr>
              <a:t>/min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39926A-D0D8-499F-14C1-5EE4B051A6F3}"/>
              </a:ext>
            </a:extLst>
          </p:cNvPr>
          <p:cNvSpPr txBox="1"/>
          <p:nvPr/>
        </p:nvSpPr>
        <p:spPr>
          <a:xfrm>
            <a:off x="397565" y="4741468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Rockwell" panose="02060603020205020403" pitchFamily="18" charset="77"/>
              </a:rPr>
              <a:t>30 </a:t>
            </a:r>
          </a:p>
          <a:p>
            <a:pPr algn="ctr"/>
            <a:r>
              <a:rPr lang="en-US" sz="3000" dirty="0" err="1">
                <a:latin typeface="Rockwell" panose="02060603020205020403" pitchFamily="18" charset="77"/>
              </a:rPr>
              <a:t>gtt</a:t>
            </a:r>
            <a:r>
              <a:rPr lang="en-US" sz="3000" dirty="0">
                <a:latin typeface="Rockwell" panose="02060603020205020403" pitchFamily="18" charset="77"/>
              </a:rPr>
              <a:t>/min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CB58C9-14F0-AA6B-0C87-2854769017F2}"/>
              </a:ext>
            </a:extLst>
          </p:cNvPr>
          <p:cNvSpPr txBox="1"/>
          <p:nvPr/>
        </p:nvSpPr>
        <p:spPr>
          <a:xfrm>
            <a:off x="-1162880" y="3427024"/>
            <a:ext cx="1190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Rockwell" panose="02060603020205020403" pitchFamily="18" charset="77"/>
              </a:rPr>
              <a:t>45 </a:t>
            </a:r>
          </a:p>
          <a:p>
            <a:pPr algn="ctr"/>
            <a:r>
              <a:rPr lang="en-US" sz="3000" dirty="0" err="1">
                <a:latin typeface="Rockwell" panose="02060603020205020403" pitchFamily="18" charset="77"/>
              </a:rPr>
              <a:t>gtt</a:t>
            </a:r>
            <a:r>
              <a:rPr lang="en-US" sz="3000" dirty="0">
                <a:latin typeface="Rockwell" panose="02060603020205020403" pitchFamily="18" charset="77"/>
              </a:rPr>
              <a:t>/min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B1D3E6-71AF-68A0-F273-13BF221B38D9}"/>
              </a:ext>
            </a:extLst>
          </p:cNvPr>
          <p:cNvSpPr txBox="1"/>
          <p:nvPr/>
        </p:nvSpPr>
        <p:spPr>
          <a:xfrm>
            <a:off x="397565" y="1100869"/>
            <a:ext cx="11900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rmelade DEMO" panose="02000506000000020000" pitchFamily="2" charset="0"/>
              </a:rPr>
              <a:t>16 mcg/min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02B201-25F5-22E2-1A77-0EF5532B8D5F}"/>
              </a:ext>
            </a:extLst>
          </p:cNvPr>
          <p:cNvSpPr txBox="1"/>
          <p:nvPr/>
        </p:nvSpPr>
        <p:spPr>
          <a:xfrm>
            <a:off x="3720546" y="3470990"/>
            <a:ext cx="11900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rmelade DEMO" panose="02000506000000020000" pitchFamily="2" charset="0"/>
              </a:rPr>
              <a:t>4 mcg/min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02A527-49DF-52A9-7B2C-11535657F6C6}"/>
              </a:ext>
            </a:extLst>
          </p:cNvPr>
          <p:cNvSpPr txBox="1"/>
          <p:nvPr/>
        </p:nvSpPr>
        <p:spPr>
          <a:xfrm>
            <a:off x="397565" y="6081523"/>
            <a:ext cx="11900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rmelade DEMO" panose="02000506000000020000" pitchFamily="2" charset="0"/>
              </a:rPr>
              <a:t>8 mcg/min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FBB8E7-F169-4364-8BF0-10DD8D016811}"/>
              </a:ext>
            </a:extLst>
          </p:cNvPr>
          <p:cNvSpPr txBox="1"/>
          <p:nvPr/>
        </p:nvSpPr>
        <p:spPr>
          <a:xfrm>
            <a:off x="-3139112" y="3476175"/>
            <a:ext cx="11900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rmelade DEMO" panose="02000506000000020000" pitchFamily="2" charset="0"/>
              </a:rPr>
              <a:t>12 mcg/min</a:t>
            </a:r>
          </a:p>
        </p:txBody>
      </p:sp>
    </p:spTree>
    <p:extLst>
      <p:ext uri="{BB962C8B-B14F-4D97-AF65-F5344CB8AC3E}">
        <p14:creationId xmlns:p14="http://schemas.microsoft.com/office/powerpoint/2010/main" val="37311133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132522" y="1669773"/>
            <a:ext cx="116619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u="sng" dirty="0">
                <a:latin typeface="Charmelade DEMO" panose="02000506000000020000" pitchFamily="2" charset="0"/>
              </a:rPr>
              <a:t>QUESTIONS????</a:t>
            </a:r>
          </a:p>
        </p:txBody>
      </p:sp>
    </p:spTree>
    <p:extLst>
      <p:ext uri="{BB962C8B-B14F-4D97-AF65-F5344CB8AC3E}">
        <p14:creationId xmlns:p14="http://schemas.microsoft.com/office/powerpoint/2010/main" val="466499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8071A-A069-EAF1-9C4F-BEEC1A9E3302}"/>
              </a:ext>
            </a:extLst>
          </p:cNvPr>
          <p:cNvSpPr txBox="1"/>
          <p:nvPr/>
        </p:nvSpPr>
        <p:spPr>
          <a:xfrm>
            <a:off x="318053" y="-198783"/>
            <a:ext cx="495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u="sng" dirty="0">
                <a:latin typeface="Charmelade DEMO" panose="02000506000000020000" pitchFamily="2" charset="0"/>
              </a:rPr>
              <a:t>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74E59C-176D-2B28-1F4C-7DD5800FBE70}"/>
              </a:ext>
            </a:extLst>
          </p:cNvPr>
          <p:cNvSpPr txBox="1"/>
          <p:nvPr/>
        </p:nvSpPr>
        <p:spPr>
          <a:xfrm>
            <a:off x="1417983" y="1730274"/>
            <a:ext cx="77989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Lots of things to remember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6DDC41-C005-63F1-845D-6BDA74066FB3}"/>
              </a:ext>
            </a:extLst>
          </p:cNvPr>
          <p:cNvSpPr txBox="1"/>
          <p:nvPr/>
        </p:nvSpPr>
        <p:spPr>
          <a:xfrm>
            <a:off x="1417983" y="2313516"/>
            <a:ext cx="10058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 yourself up for success by using cognitive aids, placed in the right place, at the right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E7D2EA-F427-A069-F45F-48BD3AC429C0}"/>
              </a:ext>
            </a:extLst>
          </p:cNvPr>
          <p:cNvSpPr txBox="1"/>
          <p:nvPr/>
        </p:nvSpPr>
        <p:spPr>
          <a:xfrm>
            <a:off x="1417983" y="3358423"/>
            <a:ext cx="91174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one is above checking a resource and using their partner as a cross check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B29D2-0FCF-EDD0-74AE-42943067FCEB}"/>
              </a:ext>
            </a:extLst>
          </p:cNvPr>
          <p:cNvSpPr txBox="1"/>
          <p:nvPr/>
        </p:nvSpPr>
        <p:spPr>
          <a:xfrm>
            <a:off x="1398104" y="4403330"/>
            <a:ext cx="93957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to refresh on each of the medications and make sure you continually remind yourself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3C49B2-BCD9-3AD0-450A-840B78E24F37}"/>
              </a:ext>
            </a:extLst>
          </p:cNvPr>
          <p:cNvSpPr txBox="1"/>
          <p:nvPr/>
        </p:nvSpPr>
        <p:spPr>
          <a:xfrm>
            <a:off x="1417983" y="5409057"/>
            <a:ext cx="86801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some “fake drug” with sterile saline and practice the actual mechanics</a:t>
            </a:r>
          </a:p>
        </p:txBody>
      </p:sp>
    </p:spTree>
    <p:extLst>
      <p:ext uri="{BB962C8B-B14F-4D97-AF65-F5344CB8AC3E}">
        <p14:creationId xmlns:p14="http://schemas.microsoft.com/office/powerpoint/2010/main" val="276582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31904E-7597-C71F-1207-FC67A7B8590F}"/>
              </a:ext>
            </a:extLst>
          </p:cNvPr>
          <p:cNvSpPr txBox="1"/>
          <p:nvPr/>
        </p:nvSpPr>
        <p:spPr>
          <a:xfrm>
            <a:off x="8623610" y="3940099"/>
            <a:ext cx="35683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77"/>
              </a:rPr>
              <a:t>PA-C</a:t>
            </a:r>
          </a:p>
        </p:txBody>
      </p:sp>
      <p:pic>
        <p:nvPicPr>
          <p:cNvPr id="9218" name="Picture 2" descr="Forgetting Uses More Brain Power Than Remembering - UT News">
            <a:extLst>
              <a:ext uri="{FF2B5EF4-FFF2-40B4-BE49-F238E27FC236}">
                <a16:creationId xmlns:a16="http://schemas.microsoft.com/office/drawing/2014/main" id="{1303F252-F42D-A08B-21B0-B1A655A6F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43" y="184404"/>
            <a:ext cx="9408801" cy="66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2C9FE8-35CF-C159-34A8-C0022EC1AD42}"/>
              </a:ext>
            </a:extLst>
          </p:cNvPr>
          <p:cNvSpPr txBox="1"/>
          <p:nvPr/>
        </p:nvSpPr>
        <p:spPr>
          <a:xfrm>
            <a:off x="331304" y="954157"/>
            <a:ext cx="336605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harmelade DEMO" panose="02000506000000020000" pitchFamily="2" charset="0"/>
              </a:rPr>
              <a:t>You will forget </a:t>
            </a:r>
          </a:p>
          <a:p>
            <a:r>
              <a:rPr lang="en-US" sz="6000" dirty="0">
                <a:latin typeface="Charmelade DEMO" panose="02000506000000020000" pitchFamily="2" charset="0"/>
              </a:rPr>
              <a:t>Things you don’t </a:t>
            </a:r>
          </a:p>
          <a:p>
            <a:r>
              <a:rPr lang="en-US" sz="6000" dirty="0">
                <a:latin typeface="Charmelade DEMO" panose="02000506000000020000" pitchFamily="2" charset="0"/>
              </a:rPr>
              <a:t>Do often</a:t>
            </a:r>
          </a:p>
        </p:txBody>
      </p:sp>
    </p:spTree>
    <p:extLst>
      <p:ext uri="{BB962C8B-B14F-4D97-AF65-F5344CB8AC3E}">
        <p14:creationId xmlns:p14="http://schemas.microsoft.com/office/powerpoint/2010/main" val="3112437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2-Ingredient No-Bake Fudge Recipe With Photos | POPSUGAR Food">
            <a:extLst>
              <a:ext uri="{FF2B5EF4-FFF2-40B4-BE49-F238E27FC236}">
                <a16:creationId xmlns:a16="http://schemas.microsoft.com/office/drawing/2014/main" id="{BE37FFD3-A3BE-B27E-0C6F-BD3A0FDCD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6" y="616226"/>
            <a:ext cx="4240696" cy="31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4F5F0CFD-F32A-E576-F750-EA9D9DD96A5D}"/>
              </a:ext>
            </a:extLst>
          </p:cNvPr>
          <p:cNvSpPr/>
          <p:nvPr/>
        </p:nvSpPr>
        <p:spPr>
          <a:xfrm>
            <a:off x="503583" y="159026"/>
            <a:ext cx="4731026" cy="4214191"/>
          </a:xfrm>
          <a:prstGeom prst="noSmoking">
            <a:avLst/>
          </a:prstGeom>
          <a:solidFill>
            <a:srgbClr val="FF0000">
              <a:alpha val="3925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268" name="Picture 4" descr="There are 3 types of arrogance. Which type do you have?">
            <a:extLst>
              <a:ext uri="{FF2B5EF4-FFF2-40B4-BE49-F238E27FC236}">
                <a16:creationId xmlns:a16="http://schemas.microsoft.com/office/drawing/2014/main" id="{8AEBA6CA-B23F-B32F-1CF9-7F4241CFA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0" t="2319" r="21087"/>
          <a:stretch/>
        </p:blipFill>
        <p:spPr bwMode="auto">
          <a:xfrm>
            <a:off x="7678475" y="2100469"/>
            <a:ext cx="4009942" cy="421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&quot;No&quot; Symbol 3">
            <a:extLst>
              <a:ext uri="{FF2B5EF4-FFF2-40B4-BE49-F238E27FC236}">
                <a16:creationId xmlns:a16="http://schemas.microsoft.com/office/drawing/2014/main" id="{3C909B00-2D8C-9BCE-7AAB-4971C920EB1D}"/>
              </a:ext>
            </a:extLst>
          </p:cNvPr>
          <p:cNvSpPr/>
          <p:nvPr/>
        </p:nvSpPr>
        <p:spPr>
          <a:xfrm>
            <a:off x="7215809" y="1822174"/>
            <a:ext cx="4731026" cy="4214191"/>
          </a:xfrm>
          <a:prstGeom prst="noSmoking">
            <a:avLst/>
          </a:prstGeom>
          <a:solidFill>
            <a:srgbClr val="FF0000">
              <a:alpha val="3925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ny lower- and middle-income households could pay zero in taxes">
            <a:extLst>
              <a:ext uri="{FF2B5EF4-FFF2-40B4-BE49-F238E27FC236}">
                <a16:creationId xmlns:a16="http://schemas.microsoft.com/office/drawing/2014/main" id="{3F5343F6-8BEB-C530-312B-4E3EDD26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764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1FCF26D-86BB-0373-F8BB-410CE7CBB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0"/>
            <a:ext cx="7053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B3238-F8EF-0561-15A6-323342570748}"/>
              </a:ext>
            </a:extLst>
          </p:cNvPr>
          <p:cNvSpPr txBox="1"/>
          <p:nvPr/>
        </p:nvSpPr>
        <p:spPr>
          <a:xfrm>
            <a:off x="6493565" y="3074504"/>
            <a:ext cx="2517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latin typeface="Charmelade DEMO" panose="02000506000000020000" pitchFamily="2" charset="0"/>
              </a:rPr>
              <a:t>50-75</a:t>
            </a:r>
          </a:p>
          <a:p>
            <a:r>
              <a:rPr lang="en-US" sz="7000" dirty="0">
                <a:latin typeface="Charmelade DEMO" panose="02000506000000020000" pitchFamily="2" charset="0"/>
              </a:rPr>
              <a:t>tubes</a:t>
            </a:r>
          </a:p>
        </p:txBody>
      </p:sp>
    </p:spTree>
    <p:extLst>
      <p:ext uri="{BB962C8B-B14F-4D97-AF65-F5344CB8AC3E}">
        <p14:creationId xmlns:p14="http://schemas.microsoft.com/office/powerpoint/2010/main" val="251877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he 'Oh, Shit!' Moment When Growth Stops - Vox">
            <a:extLst>
              <a:ext uri="{FF2B5EF4-FFF2-40B4-BE49-F238E27FC236}">
                <a16:creationId xmlns:a16="http://schemas.microsoft.com/office/drawing/2014/main" id="{34A1B813-FA7F-9CF3-2FF2-AAD9054A2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8" y="927653"/>
            <a:ext cx="4605130" cy="460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lugging Back into The Matrix, 20 Years Later | Chaz's Journal | Roger Ebert">
            <a:extLst>
              <a:ext uri="{FF2B5EF4-FFF2-40B4-BE49-F238E27FC236}">
                <a16:creationId xmlns:a16="http://schemas.microsoft.com/office/drawing/2014/main" id="{1D66CA71-4F78-C7D2-3E03-E076C6CB3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55" y="537596"/>
            <a:ext cx="4364383" cy="289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75615F-21D8-3D6D-7BDA-27F506D2B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867" y="3935952"/>
            <a:ext cx="4364384" cy="247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6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1510</Words>
  <Application>Microsoft Office PowerPoint</Application>
  <PresentationFormat>Widescreen</PresentationFormat>
  <Paragraphs>342</Paragraphs>
  <Slides>47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Big Caslon Medium</vt:lpstr>
      <vt:lpstr>Calibri</vt:lpstr>
      <vt:lpstr>Calibri Light</vt:lpstr>
      <vt:lpstr>Charmelade DEMO</vt:lpstr>
      <vt:lpstr>Courier New</vt:lpstr>
      <vt:lpstr>Rockwell</vt:lpstr>
      <vt:lpstr>Times New Roman</vt:lpstr>
      <vt:lpstr>TwitterChirp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Clinton Kalan</dc:creator>
  <cp:lastModifiedBy>Jessica Rienstra</cp:lastModifiedBy>
  <cp:revision>3</cp:revision>
  <dcterms:created xsi:type="dcterms:W3CDTF">2023-03-16T14:32:45Z</dcterms:created>
  <dcterms:modified xsi:type="dcterms:W3CDTF">2023-03-16T23:46:00Z</dcterms:modified>
</cp:coreProperties>
</file>