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5"/>
  </p:notesMasterIdLst>
  <p:sldIdLst>
    <p:sldId id="318" r:id="rId5"/>
    <p:sldId id="326" r:id="rId6"/>
    <p:sldId id="260" r:id="rId7"/>
    <p:sldId id="332" r:id="rId8"/>
    <p:sldId id="328" r:id="rId9"/>
    <p:sldId id="279" r:id="rId10"/>
    <p:sldId id="333" r:id="rId11"/>
    <p:sldId id="261" r:id="rId12"/>
    <p:sldId id="334" r:id="rId13"/>
    <p:sldId id="262" r:id="rId14"/>
    <p:sldId id="263" r:id="rId15"/>
    <p:sldId id="264" r:id="rId16"/>
    <p:sldId id="280" r:id="rId17"/>
    <p:sldId id="266" r:id="rId18"/>
    <p:sldId id="331" r:id="rId19"/>
    <p:sldId id="267" r:id="rId20"/>
    <p:sldId id="329" r:id="rId21"/>
    <p:sldId id="268" r:id="rId22"/>
    <p:sldId id="269" r:id="rId23"/>
    <p:sldId id="270" r:id="rId24"/>
    <p:sldId id="282" r:id="rId25"/>
    <p:sldId id="271" r:id="rId26"/>
    <p:sldId id="278" r:id="rId27"/>
    <p:sldId id="275" r:id="rId28"/>
    <p:sldId id="277" r:id="rId29"/>
    <p:sldId id="276" r:id="rId30"/>
    <p:sldId id="283" r:id="rId31"/>
    <p:sldId id="330" r:id="rId32"/>
    <p:sldId id="281" r:id="rId33"/>
    <p:sldId id="325" r:id="rId3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98"/>
    <p:restoredTop sz="94615"/>
  </p:normalViewPr>
  <p:slideViewPr>
    <p:cSldViewPr snapToGrid="0">
      <p:cViewPr varScale="1">
        <p:scale>
          <a:sx n="106" d="100"/>
          <a:sy n="106" d="100"/>
        </p:scale>
        <p:origin x="8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1</a:t>
            </a:fld>
            <a:endParaRPr lang="en-US"/>
          </a:p>
        </p:txBody>
      </p:sp>
    </p:spTree>
    <p:extLst>
      <p:ext uri="{BB962C8B-B14F-4D97-AF65-F5344CB8AC3E}">
        <p14:creationId xmlns:p14="http://schemas.microsoft.com/office/powerpoint/2010/main" val="192786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t>
            </a:r>
          </a:p>
        </p:txBody>
      </p:sp>
    </p:spTree>
    <p:extLst>
      <p:ext uri="{BB962C8B-B14F-4D97-AF65-F5344CB8AC3E}">
        <p14:creationId xmlns:p14="http://schemas.microsoft.com/office/powerpoint/2010/main" val="266463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262816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2363A"/>
                </a:solidFill>
                <a:effectLst/>
                <a:latin typeface="72"/>
              </a:rPr>
              <a:t>https://ucsf.co1.qualtrics.com/</a:t>
            </a:r>
            <a:r>
              <a:rPr lang="en-US" b="0" i="0" dirty="0" err="1">
                <a:solidFill>
                  <a:srgbClr val="32363A"/>
                </a:solidFill>
                <a:effectLst/>
                <a:latin typeface="72"/>
              </a:rPr>
              <a:t>jfe</a:t>
            </a:r>
            <a:r>
              <a:rPr lang="en-US" b="0" i="0" dirty="0">
                <a:solidFill>
                  <a:srgbClr val="32363A"/>
                </a:solidFill>
                <a:effectLst/>
                <a:latin typeface="72"/>
              </a:rPr>
              <a:t>/form/SV_eOPgvdZ819vTPp4</a:t>
            </a:r>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30</a:t>
            </a:fld>
            <a:endParaRPr lang="en-US"/>
          </a:p>
        </p:txBody>
      </p:sp>
    </p:spTree>
    <p:extLst>
      <p:ext uri="{BB962C8B-B14F-4D97-AF65-F5344CB8AC3E}">
        <p14:creationId xmlns:p14="http://schemas.microsoft.com/office/powerpoint/2010/main" val="380629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623887" y="1709739"/>
            <a:ext cx="7886701" cy="2852737"/>
          </a:xfrm>
          <a:prstGeom prst="rect">
            <a:avLst/>
          </a:prstGeom>
        </p:spPr>
        <p:txBody>
          <a:bodyPr anchor="b"/>
          <a:lstStyle>
            <a:lvl1pPr>
              <a:defRPr sz="4500"/>
            </a:lvl1pPr>
          </a:lstStyle>
          <a:p>
            <a:r>
              <a:t>Title Text</a:t>
            </a:r>
          </a:p>
        </p:txBody>
      </p:sp>
      <p:sp>
        <p:nvSpPr>
          <p:cNvPr id="30" name="Body Level One…"/>
          <p:cNvSpPr txBox="1">
            <a:spLocks noGrp="1"/>
          </p:cNvSpPr>
          <p:nvPr>
            <p:ph type="body" sz="quarter" idx="1"/>
          </p:nvPr>
        </p:nvSpPr>
        <p:spPr>
          <a:xfrm>
            <a:off x="623887" y="4589464"/>
            <a:ext cx="7886701" cy="1500188"/>
          </a:xfrm>
          <a:prstGeom prst="rect">
            <a:avLst/>
          </a:prstGeom>
        </p:spPr>
        <p:txBody>
          <a:bodyPr/>
          <a:lstStyle>
            <a:lvl1pPr marL="0" indent="0">
              <a:buSzTx/>
              <a:buFontTx/>
              <a:buNone/>
              <a:defRPr sz="1800">
                <a:solidFill>
                  <a:srgbClr val="888888"/>
                </a:solidFill>
              </a:defRPr>
            </a:lvl1pPr>
            <a:lvl2pPr marL="0" indent="342900">
              <a:buSzTx/>
              <a:buFontTx/>
              <a:buNone/>
              <a:defRPr sz="1800">
                <a:solidFill>
                  <a:srgbClr val="888888"/>
                </a:solidFill>
              </a:defRPr>
            </a:lvl2pPr>
            <a:lvl3pPr marL="0" indent="685800">
              <a:buSzTx/>
              <a:buFontTx/>
              <a:buNone/>
              <a:defRPr sz="1800">
                <a:solidFill>
                  <a:srgbClr val="888888"/>
                </a:solidFill>
              </a:defRPr>
            </a:lvl3pPr>
            <a:lvl4pPr marL="0" indent="1028700">
              <a:buSzTx/>
              <a:buFontTx/>
              <a:buNone/>
              <a:defRPr sz="1800">
                <a:solidFill>
                  <a:srgbClr val="888888"/>
                </a:solidFill>
              </a:defRPr>
            </a:lvl4pPr>
            <a:lvl5pPr marL="0" indent="1371600">
              <a:buSzTx/>
              <a:buFontTx/>
              <a:buNone/>
              <a:defRPr sz="1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629841" y="365125"/>
            <a:ext cx="7886701" cy="1325564"/>
          </a:xfrm>
          <a:prstGeom prst="rect">
            <a:avLst/>
          </a:prstGeom>
        </p:spPr>
        <p:txBody>
          <a:bodyPr/>
          <a:lstStyle/>
          <a:p>
            <a:r>
              <a:t>Title Text</a:t>
            </a:r>
          </a:p>
        </p:txBody>
      </p:sp>
      <p:sp>
        <p:nvSpPr>
          <p:cNvPr id="48" name="Body Level One…"/>
          <p:cNvSpPr txBox="1">
            <a:spLocks noGrp="1"/>
          </p:cNvSpPr>
          <p:nvPr>
            <p:ph type="body" sz="quarter" idx="1"/>
          </p:nvPr>
        </p:nvSpPr>
        <p:spPr>
          <a:xfrm>
            <a:off x="629841" y="1681163"/>
            <a:ext cx="3868341" cy="823913"/>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29149" y="1681163"/>
            <a:ext cx="3887393" cy="823913"/>
          </a:xfrm>
          <a:prstGeom prst="rect">
            <a:avLst/>
          </a:prstGeom>
        </p:spPr>
        <p:txBody>
          <a:bodyPr anchor="b"/>
          <a:lstStyle/>
          <a:p>
            <a:pPr marL="0" indent="0">
              <a:buSzTx/>
              <a:buFontTx/>
              <a:buNone/>
              <a:defRPr sz="18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29841" y="457200"/>
            <a:ext cx="2949178" cy="1600200"/>
          </a:xfrm>
          <a:prstGeom prst="rect">
            <a:avLst/>
          </a:prstGeom>
        </p:spPr>
        <p:txBody>
          <a:bodyPr anchor="b"/>
          <a:lstStyle>
            <a:lvl1pPr>
              <a:defRPr sz="2400"/>
            </a:lvl1pPr>
          </a:lstStyle>
          <a:p>
            <a:r>
              <a:t>Title Text</a:t>
            </a:r>
          </a:p>
        </p:txBody>
      </p:sp>
      <p:sp>
        <p:nvSpPr>
          <p:cNvPr id="73" name="Body Level One…"/>
          <p:cNvSpPr txBox="1">
            <a:spLocks noGrp="1"/>
          </p:cNvSpPr>
          <p:nvPr>
            <p:ph type="body" sz="half" idx="1"/>
          </p:nvPr>
        </p:nvSpPr>
        <p:spPr>
          <a:xfrm>
            <a:off x="3887391" y="987425"/>
            <a:ext cx="4629151" cy="4873626"/>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20">
              <a:defRPr sz="2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629840" y="2057400"/>
            <a:ext cx="2949180" cy="3811588"/>
          </a:xfrm>
          <a:prstGeom prst="rect">
            <a:avLst/>
          </a:prstGeom>
        </p:spPr>
        <p:txBody>
          <a:bodyPr/>
          <a:lstStyle/>
          <a:p>
            <a:pPr marL="0" indent="0">
              <a:buSzTx/>
              <a:buFontTx/>
              <a:buNone/>
              <a:defRPr sz="12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629841" y="457200"/>
            <a:ext cx="2949178" cy="1600200"/>
          </a:xfrm>
          <a:prstGeom prst="rect">
            <a:avLst/>
          </a:prstGeom>
        </p:spPr>
        <p:txBody>
          <a:bodyPr anchor="b"/>
          <a:lstStyle>
            <a:lvl1pPr>
              <a:defRPr sz="2400"/>
            </a:lvl1pPr>
          </a:lstStyle>
          <a:p>
            <a:r>
              <a:t>Title Text</a:t>
            </a:r>
          </a:p>
        </p:txBody>
      </p:sp>
      <p:sp>
        <p:nvSpPr>
          <p:cNvPr id="83" name="Picture Placeholder 2"/>
          <p:cNvSpPr>
            <a:spLocks noGrp="1"/>
          </p:cNvSpPr>
          <p:nvPr>
            <p:ph type="pic" sz="half" idx="21"/>
          </p:nvPr>
        </p:nvSpPr>
        <p:spPr>
          <a:xfrm>
            <a:off x="3887391" y="987425"/>
            <a:ext cx="4629151" cy="4873626"/>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43000" y="1122362"/>
            <a:ext cx="6858000" cy="2387601"/>
          </a:xfrm>
          <a:prstGeom prst="rect">
            <a:avLst/>
          </a:prstGeom>
        </p:spPr>
        <p:txBody>
          <a:bodyPr anchor="b"/>
          <a:lstStyle>
            <a:lvl1pPr algn="ctr">
              <a:defRPr sz="4500"/>
            </a:lvl1pPr>
          </a:lstStyle>
          <a:p>
            <a:r>
              <a:t>Title Text</a:t>
            </a:r>
          </a:p>
        </p:txBody>
      </p:sp>
      <p:sp>
        <p:nvSpPr>
          <p:cNvPr id="12" name="Body Level One…"/>
          <p:cNvSpPr txBox="1">
            <a:spLocks noGrp="1"/>
          </p:cNvSpPr>
          <p:nvPr>
            <p:ph type="body" sz="quarter" idx="1"/>
          </p:nvPr>
        </p:nvSpPr>
        <p:spPr>
          <a:xfrm>
            <a:off x="1143000" y="3602037"/>
            <a:ext cx="6858000" cy="1655763"/>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035494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295347" y="6435956"/>
            <a:ext cx="220003" cy="205915"/>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4pPr>
      <a:lvl5pPr marL="16485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uptodate.com/contents/nsaids-therapeutic-use-and-variability-of-response-in-adults?search=nsaids&amp;sectionRank=1&amp;usage_type=default&amp;anchor=H8&amp;source=machineLearning&amp;selectedTitle=2~147&amp;display_rank=1#H8" TargetMode="External"/><Relationship Id="rId2" Type="http://schemas.openxmlformats.org/officeDocument/2006/relationships/hyperlink" Target="https://www.uptodate.com/contents/nsaids-therapeutic-use-and-variability-of-response-in-adult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ucsf.co1.qualtrics.com/jfe/form/SV_em7h1HsHAyn3fpQ"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483B-B853-D146-BC38-18502808B650}"/>
              </a:ext>
            </a:extLst>
          </p:cNvPr>
          <p:cNvSpPr>
            <a:spLocks noGrp="1"/>
          </p:cNvSpPr>
          <p:nvPr>
            <p:ph type="ctrTitle"/>
          </p:nvPr>
        </p:nvSpPr>
        <p:spPr>
          <a:xfrm>
            <a:off x="3361370" y="1044920"/>
            <a:ext cx="6400468" cy="1173735"/>
          </a:xfrm>
        </p:spPr>
        <p:txBody>
          <a:bodyPr>
            <a:normAutofit/>
          </a:bodyPr>
          <a:lstStyle/>
          <a:p>
            <a:r>
              <a:rPr lang="en-US" sz="6600" dirty="0">
                <a:latin typeface="Open Sans" panose="020B0606030504020204" pitchFamily="34" charset="0"/>
                <a:ea typeface="Open Sans" panose="020B0606030504020204" pitchFamily="34" charset="0"/>
                <a:cs typeface="Open Sans" panose="020B0606030504020204" pitchFamily="34" charset="0"/>
              </a:rPr>
              <a:t>Welcome!</a:t>
            </a:r>
          </a:p>
        </p:txBody>
      </p:sp>
      <p:sp>
        <p:nvSpPr>
          <p:cNvPr id="3" name="Subtitle 2">
            <a:extLst>
              <a:ext uri="{FF2B5EF4-FFF2-40B4-BE49-F238E27FC236}">
                <a16:creationId xmlns:a16="http://schemas.microsoft.com/office/drawing/2014/main" id="{FB9018F1-DA04-7C45-BA11-4BF970C5B4F4}"/>
              </a:ext>
            </a:extLst>
          </p:cNvPr>
          <p:cNvSpPr>
            <a:spLocks noGrp="1"/>
          </p:cNvSpPr>
          <p:nvPr>
            <p:ph type="subTitle" idx="1"/>
          </p:nvPr>
        </p:nvSpPr>
        <p:spPr>
          <a:xfrm>
            <a:off x="4180789" y="2347784"/>
            <a:ext cx="4728434" cy="2792339"/>
          </a:xfrm>
        </p:spPr>
        <p:txBody>
          <a:bodyPr vert="horz" lIns="91440" tIns="45720" rIns="91440" bIns="45720" rtlCol="0" anchor="t">
            <a:normAutofit/>
          </a:bodyPr>
          <a:lstStyle/>
          <a:p>
            <a:pPr>
              <a:lnSpc>
                <a:spcPct val="81000"/>
              </a:lnSpc>
              <a:defRPr sz="1600">
                <a:latin typeface="Open Sans"/>
                <a:ea typeface="Open Sans"/>
                <a:cs typeface="Open Sans"/>
                <a:sym typeface="Open Sans"/>
              </a:defRPr>
            </a:pPr>
            <a:r>
              <a:rPr lang="en-US" sz="3200" dirty="0"/>
              <a:t>Initial Therapy: </a:t>
            </a:r>
          </a:p>
          <a:p>
            <a:pPr>
              <a:lnSpc>
                <a:spcPct val="81000"/>
              </a:lnSpc>
              <a:defRPr sz="1600">
                <a:latin typeface="Open Sans"/>
                <a:ea typeface="Open Sans"/>
                <a:cs typeface="Open Sans"/>
                <a:sym typeface="Open Sans"/>
              </a:defRPr>
            </a:pPr>
            <a:r>
              <a:rPr lang="en-US" sz="3200" dirty="0"/>
              <a:t>Glucocorticoids and NSAIDs</a:t>
            </a:r>
            <a:endParaRPr lang="en-US" sz="3200" b="1" dirty="0">
              <a:latin typeface="Open Sans"/>
              <a:ea typeface="Open Sans"/>
              <a:cs typeface="Open Sans"/>
            </a:endParaRPr>
          </a:p>
          <a:p>
            <a:endParaRPr lang="en-US" sz="800" b="1" dirty="0">
              <a:latin typeface="Open Sans"/>
              <a:ea typeface="Open Sans"/>
              <a:cs typeface="Open Sans"/>
            </a:endParaRPr>
          </a:p>
          <a:p>
            <a:r>
              <a:rPr lang="en-US" altLang="en-US" sz="2400" i="1" dirty="0">
                <a:latin typeface="Open Sans"/>
                <a:ea typeface="Open Sans"/>
                <a:cs typeface="Open Sans"/>
              </a:rPr>
              <a:t>Wendy Grant, MD </a:t>
            </a:r>
          </a:p>
          <a:p>
            <a:endParaRPr lang="en-US" altLang="en-US" sz="800" i="1" dirty="0">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a:ea typeface="Open Sans"/>
                <a:cs typeface="Open Sans"/>
              </a:rPr>
              <a:t>March 2</a:t>
            </a:r>
            <a:r>
              <a:rPr lang="en-US" sz="1800">
                <a:latin typeface="Open Sans"/>
                <a:ea typeface="Open Sans"/>
                <a:cs typeface="Open Sans"/>
              </a:rPr>
              <a:t>, </a:t>
            </a:r>
            <a:r>
              <a:rPr lang="en-US" sz="1800" dirty="0">
                <a:latin typeface="Open Sans"/>
                <a:ea typeface="Open Sans"/>
                <a:cs typeface="Open Sans"/>
              </a:rPr>
              <a:t>2023</a:t>
            </a:r>
          </a:p>
          <a:p>
            <a:endParaRPr lang="en-US" dirty="0">
              <a:latin typeface="Open Sans"/>
              <a:ea typeface="Open Sans"/>
              <a:cs typeface="Open Sans"/>
            </a:endParaRPr>
          </a:p>
          <a:p>
            <a:endParaRPr lang="en-US" sz="1900" b="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1900" dirty="0">
              <a:latin typeface="Open Sans" panose="020B0606030504020204" pitchFamily="34" charset="0"/>
              <a:ea typeface="Open Sans" panose="020B0606030504020204" pitchFamily="34" charset="0"/>
              <a:cs typeface="Open Sans" panose="020B0606030504020204" pitchFamily="34" charset="0"/>
            </a:endParaRPr>
          </a:p>
          <a:p>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540473F8-3367-8449-8856-C0037B6B85CA}"/>
              </a:ext>
            </a:extLst>
          </p:cNvPr>
          <p:cNvPicPr>
            <a:picLocks noChangeAspect="1"/>
          </p:cNvPicPr>
          <p:nvPr/>
        </p:nvPicPr>
        <p:blipFill rotWithShape="1">
          <a:blip r:embed="rId3"/>
          <a:srcRect l="39170" t="-4417"/>
          <a:stretch/>
        </p:blipFill>
        <p:spPr>
          <a:xfrm>
            <a:off x="7450415" y="6176397"/>
            <a:ext cx="1693585" cy="550604"/>
          </a:xfrm>
          <a:prstGeom prst="rect">
            <a:avLst/>
          </a:prstGeom>
        </p:spPr>
      </p:pic>
      <p:pic>
        <p:nvPicPr>
          <p:cNvPr id="10" name="Picture 9">
            <a:extLst>
              <a:ext uri="{FF2B5EF4-FFF2-40B4-BE49-F238E27FC236}">
                <a16:creationId xmlns:a16="http://schemas.microsoft.com/office/drawing/2014/main" id="{64517257-7869-3A46-BAB9-1EBCF11066F4}"/>
              </a:ext>
            </a:extLst>
          </p:cNvPr>
          <p:cNvPicPr>
            <a:picLocks noChangeAspect="1"/>
          </p:cNvPicPr>
          <p:nvPr/>
        </p:nvPicPr>
        <p:blipFill>
          <a:blip r:embed="rId4"/>
          <a:stretch>
            <a:fillRect/>
          </a:stretch>
        </p:blipFill>
        <p:spPr>
          <a:xfrm>
            <a:off x="5869730" y="6201896"/>
            <a:ext cx="1580685" cy="550605"/>
          </a:xfrm>
          <a:prstGeom prst="rect">
            <a:avLst/>
          </a:prstGeom>
        </p:spPr>
      </p:pic>
      <p:sp>
        <p:nvSpPr>
          <p:cNvPr id="9" name="TextBox 9">
            <a:extLst>
              <a:ext uri="{FF2B5EF4-FFF2-40B4-BE49-F238E27FC236}">
                <a16:creationId xmlns:a16="http://schemas.microsoft.com/office/drawing/2014/main" id="{19834F40-98EA-4C40-9250-6B3B1C18CCF7}"/>
              </a:ext>
            </a:extLst>
          </p:cNvPr>
          <p:cNvSpPr txBox="1"/>
          <p:nvPr/>
        </p:nvSpPr>
        <p:spPr>
          <a:xfrm>
            <a:off x="-345481" y="6542377"/>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pic>
        <p:nvPicPr>
          <p:cNvPr id="6" name="Picture 6" descr="Logo, icon&#10;&#10;Description automatically generated">
            <a:extLst>
              <a:ext uri="{FF2B5EF4-FFF2-40B4-BE49-F238E27FC236}">
                <a16:creationId xmlns:a16="http://schemas.microsoft.com/office/drawing/2014/main" id="{C78BEE6B-8B67-4E5D-97AD-6E40383F6A71}"/>
              </a:ext>
            </a:extLst>
          </p:cNvPr>
          <p:cNvPicPr>
            <a:picLocks noChangeAspect="1"/>
          </p:cNvPicPr>
          <p:nvPr/>
        </p:nvPicPr>
        <p:blipFill>
          <a:blip r:embed="rId5"/>
          <a:stretch>
            <a:fillRect/>
          </a:stretch>
        </p:blipFill>
        <p:spPr>
          <a:xfrm>
            <a:off x="1183825" y="1911091"/>
            <a:ext cx="2996964" cy="3986002"/>
          </a:xfrm>
          <a:prstGeom prst="rect">
            <a:avLst/>
          </a:prstGeom>
        </p:spPr>
      </p:pic>
      <p:pic>
        <p:nvPicPr>
          <p:cNvPr id="4" name="Picture 3">
            <a:extLst>
              <a:ext uri="{FF2B5EF4-FFF2-40B4-BE49-F238E27FC236}">
                <a16:creationId xmlns:a16="http://schemas.microsoft.com/office/drawing/2014/main" id="{683F9CE5-C4BC-1544-93A4-E905D8D7A81E}"/>
              </a:ext>
            </a:extLst>
          </p:cNvPr>
          <p:cNvPicPr>
            <a:picLocks noChangeAspect="1"/>
          </p:cNvPicPr>
          <p:nvPr/>
        </p:nvPicPr>
        <p:blipFill>
          <a:blip r:embed="rId6"/>
          <a:stretch>
            <a:fillRect/>
          </a:stretch>
        </p:blipFill>
        <p:spPr>
          <a:xfrm>
            <a:off x="3905385" y="6176396"/>
            <a:ext cx="1855044" cy="681603"/>
          </a:xfrm>
          <a:prstGeom prst="rect">
            <a:avLst/>
          </a:prstGeom>
        </p:spPr>
      </p:pic>
    </p:spTree>
    <p:extLst>
      <p:ext uri="{BB962C8B-B14F-4D97-AF65-F5344CB8AC3E}">
        <p14:creationId xmlns:p14="http://schemas.microsoft.com/office/powerpoint/2010/main" val="409977076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33"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dirty="0"/>
              <a:t>NSAIDs</a:t>
            </a:r>
          </a:p>
          <a:p>
            <a:pPr algn="ctr">
              <a:defRPr>
                <a:latin typeface="Open Sans"/>
                <a:ea typeface="Open Sans"/>
                <a:cs typeface="Open Sans"/>
                <a:sym typeface="Open Sans"/>
              </a:defRPr>
            </a:pPr>
            <a:r>
              <a:rPr dirty="0"/>
              <a:t>The Basics</a:t>
            </a:r>
          </a:p>
        </p:txBody>
      </p:sp>
      <p:graphicFrame>
        <p:nvGraphicFramePr>
          <p:cNvPr id="135" name="Table"/>
          <p:cNvGraphicFramePr/>
          <p:nvPr/>
        </p:nvGraphicFramePr>
        <p:xfrm>
          <a:off x="1655621" y="3195978"/>
          <a:ext cx="5709551" cy="1751773"/>
        </p:xfrm>
        <a:graphic>
          <a:graphicData uri="http://schemas.openxmlformats.org/drawingml/2006/table">
            <a:tbl>
              <a:tblPr firstRow="1">
                <a:tableStyleId>{4C3C2611-4C71-4FC5-86AE-919BDF0F9419}</a:tableStyleId>
              </a:tblPr>
              <a:tblGrid>
                <a:gridCol w="1799494">
                  <a:extLst>
                    <a:ext uri="{9D8B030D-6E8A-4147-A177-3AD203B41FA5}">
                      <a16:colId xmlns:a16="http://schemas.microsoft.com/office/drawing/2014/main" val="20000"/>
                    </a:ext>
                  </a:extLst>
                </a:gridCol>
                <a:gridCol w="3910057">
                  <a:extLst>
                    <a:ext uri="{9D8B030D-6E8A-4147-A177-3AD203B41FA5}">
                      <a16:colId xmlns:a16="http://schemas.microsoft.com/office/drawing/2014/main" val="20001"/>
                    </a:ext>
                  </a:extLst>
                </a:gridCol>
              </a:tblGrid>
              <a:tr h="420441">
                <a:tc>
                  <a:txBody>
                    <a:bodyPr/>
                    <a:lstStyle/>
                    <a:p>
                      <a:pPr algn="l" defTabSz="685800">
                        <a:defRPr sz="1800" b="0">
                          <a:solidFill>
                            <a:srgbClr val="000000"/>
                          </a:solidFill>
                        </a:defRPr>
                      </a:pPr>
                      <a:r>
                        <a:rPr sz="1300" b="1">
                          <a:solidFill>
                            <a:srgbClr val="FFFFFF"/>
                          </a:solidFill>
                        </a:rPr>
                        <a:t>INHIBITION</a:t>
                      </a:r>
                    </a:p>
                  </a:txBody>
                  <a:tcPr marL="0" marR="0" marT="0" marB="0" horzOverflow="overflow"/>
                </a:tc>
                <a:tc>
                  <a:txBody>
                    <a:bodyPr/>
                    <a:lstStyle/>
                    <a:p>
                      <a:pPr algn="l" defTabSz="685800">
                        <a:defRPr sz="1800" b="0">
                          <a:solidFill>
                            <a:srgbClr val="000000"/>
                          </a:solidFill>
                        </a:defRPr>
                      </a:pPr>
                      <a:r>
                        <a:rPr sz="1300" b="1">
                          <a:solidFill>
                            <a:srgbClr val="FFFFFF"/>
                          </a:solidFill>
                        </a:rPr>
                        <a:t>Examples</a:t>
                      </a:r>
                    </a:p>
                  </a:txBody>
                  <a:tcPr marL="0" marR="0" marT="0" marB="0" horzOverflow="overflow"/>
                </a:tc>
                <a:extLst>
                  <a:ext uri="{0D108BD9-81ED-4DB2-BD59-A6C34878D82A}">
                    <a16:rowId xmlns:a16="http://schemas.microsoft.com/office/drawing/2014/main" val="10000"/>
                  </a:ext>
                </a:extLst>
              </a:tr>
              <a:tr h="332833">
                <a:tc>
                  <a:txBody>
                    <a:bodyPr/>
                    <a:lstStyle/>
                    <a:p>
                      <a:pPr algn="l" defTabSz="685800">
                        <a:defRPr sz="1800"/>
                      </a:pPr>
                      <a:r>
                        <a:rPr sz="1300"/>
                        <a:t>COX-1 Specific</a:t>
                      </a:r>
                    </a:p>
                  </a:txBody>
                  <a:tcPr marL="0" marR="0" marT="0" marB="0" horzOverflow="overflow"/>
                </a:tc>
                <a:tc>
                  <a:txBody>
                    <a:bodyPr/>
                    <a:lstStyle/>
                    <a:p>
                      <a:pPr algn="l" defTabSz="685800">
                        <a:defRPr sz="1800"/>
                      </a:pPr>
                      <a:r>
                        <a:rPr sz="1300"/>
                        <a:t>ASA (irreversibly binds/inhibits COX-1)</a:t>
                      </a:r>
                    </a:p>
                  </a:txBody>
                  <a:tcPr marL="0" marR="0" marT="0" marB="0" horzOverflow="overflow"/>
                </a:tc>
                <a:extLst>
                  <a:ext uri="{0D108BD9-81ED-4DB2-BD59-A6C34878D82A}">
                    <a16:rowId xmlns:a16="http://schemas.microsoft.com/office/drawing/2014/main" val="10001"/>
                  </a:ext>
                </a:extLst>
              </a:tr>
              <a:tr h="332833">
                <a:tc>
                  <a:txBody>
                    <a:bodyPr/>
                    <a:lstStyle/>
                    <a:p>
                      <a:pPr algn="l" defTabSz="685800">
                        <a:defRPr sz="1800"/>
                      </a:pPr>
                      <a:r>
                        <a:rPr sz="1300"/>
                        <a:t>COX Nonselective</a:t>
                      </a:r>
                    </a:p>
                  </a:txBody>
                  <a:tcPr marL="0" marR="0" marT="0" marB="0" horzOverflow="overflow"/>
                </a:tc>
                <a:tc>
                  <a:txBody>
                    <a:bodyPr/>
                    <a:lstStyle/>
                    <a:p>
                      <a:pPr algn="l" defTabSz="685800">
                        <a:defRPr sz="1800"/>
                      </a:pPr>
                      <a:r>
                        <a:rPr sz="1300"/>
                        <a:t>ibuprofen, naproxen, indomethacin</a:t>
                      </a:r>
                    </a:p>
                  </a:txBody>
                  <a:tcPr marL="0" marR="0" marT="0" marB="0" horzOverflow="overflow"/>
                </a:tc>
                <a:extLst>
                  <a:ext uri="{0D108BD9-81ED-4DB2-BD59-A6C34878D82A}">
                    <a16:rowId xmlns:a16="http://schemas.microsoft.com/office/drawing/2014/main" val="10002"/>
                  </a:ext>
                </a:extLst>
              </a:tr>
              <a:tr h="332833">
                <a:tc>
                  <a:txBody>
                    <a:bodyPr/>
                    <a:lstStyle/>
                    <a:p>
                      <a:pPr algn="l" defTabSz="685800">
                        <a:defRPr sz="1800"/>
                      </a:pPr>
                      <a:r>
                        <a:rPr sz="1300" dirty="0"/>
                        <a:t>COX-2 Selective</a:t>
                      </a:r>
                    </a:p>
                  </a:txBody>
                  <a:tcPr marL="0" marR="0" marT="0" marB="0" horzOverflow="overflow"/>
                </a:tc>
                <a:tc>
                  <a:txBody>
                    <a:bodyPr/>
                    <a:lstStyle/>
                    <a:p>
                      <a:pPr algn="l" defTabSz="685800">
                        <a:defRPr sz="1800"/>
                      </a:pPr>
                      <a:r>
                        <a:rPr sz="1300"/>
                        <a:t>meloxicam, diclofenac</a:t>
                      </a:r>
                    </a:p>
                  </a:txBody>
                  <a:tcPr marL="0" marR="0" marT="0" marB="0" horzOverflow="overflow"/>
                </a:tc>
                <a:extLst>
                  <a:ext uri="{0D108BD9-81ED-4DB2-BD59-A6C34878D82A}">
                    <a16:rowId xmlns:a16="http://schemas.microsoft.com/office/drawing/2014/main" val="10003"/>
                  </a:ext>
                </a:extLst>
              </a:tr>
              <a:tr h="332833">
                <a:tc>
                  <a:txBody>
                    <a:bodyPr/>
                    <a:lstStyle/>
                    <a:p>
                      <a:pPr algn="l" defTabSz="685800">
                        <a:defRPr sz="1800"/>
                      </a:pPr>
                      <a:r>
                        <a:rPr sz="1300" dirty="0"/>
                        <a:t>COX-2 Highly Selective</a:t>
                      </a:r>
                    </a:p>
                  </a:txBody>
                  <a:tcPr marL="0" marR="0" marT="0" marB="0" horzOverflow="overflow"/>
                </a:tc>
                <a:tc>
                  <a:txBody>
                    <a:bodyPr/>
                    <a:lstStyle/>
                    <a:p>
                      <a:pPr algn="l" defTabSz="685800">
                        <a:defRPr sz="1800"/>
                      </a:pPr>
                      <a:r>
                        <a:rPr sz="1300" dirty="0"/>
                        <a:t>celecoxib</a:t>
                      </a:r>
                    </a:p>
                  </a:txBody>
                  <a:tcPr marL="0" marR="0" marT="0" marB="0" horzOverflow="overflow"/>
                </a:tc>
                <a:extLst>
                  <a:ext uri="{0D108BD9-81ED-4DB2-BD59-A6C34878D82A}">
                    <a16:rowId xmlns:a16="http://schemas.microsoft.com/office/drawing/2014/main" val="10004"/>
                  </a:ext>
                </a:extLst>
              </a:tr>
            </a:tbl>
          </a:graphicData>
        </a:graphic>
      </p:graphicFrame>
      <p:sp>
        <p:nvSpPr>
          <p:cNvPr id="2" name="TextBox 9">
            <a:extLst>
              <a:ext uri="{FF2B5EF4-FFF2-40B4-BE49-F238E27FC236}">
                <a16:creationId xmlns:a16="http://schemas.microsoft.com/office/drawing/2014/main" id="{CF8F9492-1AA0-43F3-BFD5-803BF0743B12}"/>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38"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dirty="0"/>
              <a:t>NSAIDs</a:t>
            </a:r>
          </a:p>
          <a:p>
            <a:pPr algn="ctr">
              <a:defRPr>
                <a:latin typeface="Open Sans"/>
                <a:ea typeface="Open Sans"/>
                <a:cs typeface="Open Sans"/>
                <a:sym typeface="Open Sans"/>
              </a:defRPr>
            </a:pPr>
            <a:r>
              <a:rPr dirty="0"/>
              <a:t>The Basics</a:t>
            </a:r>
          </a:p>
        </p:txBody>
      </p:sp>
      <p:sp>
        <p:nvSpPr>
          <p:cNvPr id="139" name="Content Placeholder 2"/>
          <p:cNvSpPr txBox="1">
            <a:spLocks noGrp="1"/>
          </p:cNvSpPr>
          <p:nvPr>
            <p:ph type="body" idx="1"/>
          </p:nvPr>
        </p:nvSpPr>
        <p:spPr>
          <a:xfrm>
            <a:off x="628650" y="1825625"/>
            <a:ext cx="7886700" cy="4349477"/>
          </a:xfrm>
          <a:prstGeom prst="rect">
            <a:avLst/>
          </a:prstGeom>
        </p:spPr>
        <p:txBody>
          <a:bodyPr/>
          <a:lstStyle/>
          <a:p>
            <a:pPr marL="0" indent="0">
              <a:buSzTx/>
              <a:buNone/>
            </a:pPr>
            <a:endParaRPr dirty="0"/>
          </a:p>
          <a:p>
            <a:pPr marL="0" indent="0">
              <a:buSzTx/>
              <a:buNone/>
            </a:pPr>
            <a:endParaRPr dirty="0"/>
          </a:p>
          <a:p>
            <a:pPr marL="0" indent="0">
              <a:buSzTx/>
              <a:buNone/>
            </a:pPr>
            <a:r>
              <a:rPr b="1" dirty="0"/>
              <a:t>NSAID</a:t>
            </a:r>
            <a:r>
              <a:rPr lang="en-US" b="1" dirty="0"/>
              <a:t>s: Complications</a:t>
            </a:r>
          </a:p>
          <a:p>
            <a:pPr marL="0" indent="0">
              <a:buSzTx/>
              <a:buNone/>
            </a:pPr>
            <a:r>
              <a:rPr lang="en-US" dirty="0"/>
              <a:t>	GI: dyspepsia, esophagitis, ulcers, erosions, strictures, colitis</a:t>
            </a:r>
          </a:p>
          <a:p>
            <a:pPr marL="0" indent="0">
              <a:buSzTx/>
              <a:buNone/>
            </a:pPr>
            <a:r>
              <a:rPr lang="en-US" dirty="0"/>
              <a:t>	Renal: Na retention, edema, HTN, ARF, RTA, AIN, accelerated CKD</a:t>
            </a:r>
          </a:p>
          <a:p>
            <a:pPr marL="0" indent="0">
              <a:buSzTx/>
              <a:buNone/>
            </a:pPr>
            <a:r>
              <a:rPr lang="en-US" dirty="0"/>
              <a:t>	CV:  CHF exacerbation, MI, stroke</a:t>
            </a:r>
          </a:p>
          <a:p>
            <a:pPr marL="0" indent="0">
              <a:buSzTx/>
              <a:buNone/>
            </a:pPr>
            <a:r>
              <a:rPr lang="en-US" dirty="0"/>
              <a:t>	Hepatic: transaminase elevations</a:t>
            </a:r>
          </a:p>
          <a:p>
            <a:pPr marL="0" indent="0">
              <a:buSzTx/>
              <a:buNone/>
            </a:pPr>
            <a:r>
              <a:rPr lang="en-US" dirty="0"/>
              <a:t>	CNS: headache, confusion, seizures, aseptic meningitis</a:t>
            </a:r>
          </a:p>
          <a:p>
            <a:pPr marL="0" indent="0">
              <a:buSzTx/>
              <a:buNone/>
            </a:pPr>
            <a:r>
              <a:rPr lang="en-US" dirty="0"/>
              <a:t>	Allergic: ASA-exacerbated asthma; rash</a:t>
            </a:r>
          </a:p>
          <a:p>
            <a:pPr marL="0" indent="0">
              <a:buSzTx/>
              <a:buNone/>
            </a:pPr>
            <a:r>
              <a:rPr lang="en-US" dirty="0"/>
              <a:t>	Bone: delayed healing</a:t>
            </a:r>
            <a:endParaRPr dirty="0"/>
          </a:p>
        </p:txBody>
      </p:sp>
      <p:sp>
        <p:nvSpPr>
          <p:cNvPr id="2" name="TextBox 9">
            <a:extLst>
              <a:ext uri="{FF2B5EF4-FFF2-40B4-BE49-F238E27FC236}">
                <a16:creationId xmlns:a16="http://schemas.microsoft.com/office/drawing/2014/main" id="{D32A70D9-0DA8-068C-5801-0A972C288781}"/>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43"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dirty="0"/>
              <a:t>NSAIDs</a:t>
            </a:r>
          </a:p>
          <a:p>
            <a:pPr algn="ctr">
              <a:defRPr>
                <a:latin typeface="Open Sans"/>
                <a:ea typeface="Open Sans"/>
                <a:cs typeface="Open Sans"/>
                <a:sym typeface="Open Sans"/>
              </a:defRPr>
            </a:pPr>
            <a:r>
              <a:rPr dirty="0"/>
              <a:t>The Basics</a:t>
            </a:r>
          </a:p>
        </p:txBody>
      </p:sp>
      <p:sp>
        <p:nvSpPr>
          <p:cNvPr id="144" name="Content Placeholder 2"/>
          <p:cNvSpPr txBox="1">
            <a:spLocks noGrp="1"/>
          </p:cNvSpPr>
          <p:nvPr>
            <p:ph type="body" idx="1"/>
          </p:nvPr>
        </p:nvSpPr>
        <p:spPr>
          <a:xfrm>
            <a:off x="628650" y="1825625"/>
            <a:ext cx="7886700" cy="4349477"/>
          </a:xfrm>
          <a:prstGeom prst="rect">
            <a:avLst/>
          </a:prstGeom>
        </p:spPr>
        <p:txBody>
          <a:bodyPr>
            <a:normAutofit lnSpcReduction="10000"/>
          </a:bodyPr>
          <a:lstStyle/>
          <a:p>
            <a:pPr marL="0" indent="0">
              <a:buSzTx/>
              <a:buNone/>
            </a:pPr>
            <a:endParaRPr dirty="0"/>
          </a:p>
          <a:p>
            <a:pPr marL="0" indent="0">
              <a:buSzTx/>
              <a:buNone/>
            </a:pPr>
            <a:endParaRPr dirty="0"/>
          </a:p>
          <a:p>
            <a:pPr marL="342900" lvl="1" indent="0">
              <a:buNone/>
            </a:pPr>
            <a:r>
              <a:rPr lang="en-US" b="1" dirty="0"/>
              <a:t>NSAIDs: Mitigation Strategies</a:t>
            </a:r>
          </a:p>
          <a:p>
            <a:pPr marL="342900" lvl="1" indent="0">
              <a:buNone/>
            </a:pPr>
            <a:r>
              <a:rPr lang="en-US" dirty="0"/>
              <a:t> </a:t>
            </a:r>
          </a:p>
          <a:p>
            <a:pPr marL="342900" lvl="1" indent="0">
              <a:buNone/>
            </a:pPr>
            <a:r>
              <a:rPr lang="en-US" dirty="0"/>
              <a:t>&lt; 65 years, uncomplicated (no GI, renal or CV risk; no ASA or </a:t>
            </a:r>
            <a:r>
              <a:rPr lang="en-US" dirty="0" err="1"/>
              <a:t>anticoag</a:t>
            </a:r>
            <a:r>
              <a:rPr lang="en-US" dirty="0"/>
              <a:t>)</a:t>
            </a:r>
          </a:p>
          <a:p>
            <a:pPr marL="342900" lvl="1" indent="0">
              <a:buNone/>
            </a:pPr>
            <a:r>
              <a:rPr lang="en-US" dirty="0"/>
              <a:t>	- traditional NSAID; short acting and lowest dose possible</a:t>
            </a:r>
          </a:p>
          <a:p>
            <a:pPr marL="342900" lvl="1" indent="0">
              <a:buNone/>
            </a:pPr>
            <a:r>
              <a:rPr lang="en-US" dirty="0"/>
              <a:t>&gt; 65 years, intermediate risk</a:t>
            </a:r>
          </a:p>
          <a:p>
            <a:pPr lvl="2">
              <a:buFontTx/>
              <a:buChar char="-"/>
            </a:pPr>
            <a:r>
              <a:rPr lang="en-US" dirty="0"/>
              <a:t>Traditional NSAID + PPI or misoprostol or </a:t>
            </a:r>
            <a:r>
              <a:rPr lang="en-US" b="1" dirty="0"/>
              <a:t>high dose </a:t>
            </a:r>
            <a:r>
              <a:rPr lang="en-US" dirty="0"/>
              <a:t>H2 blocker</a:t>
            </a:r>
          </a:p>
          <a:p>
            <a:pPr lvl="2">
              <a:buFontTx/>
              <a:buChar char="-"/>
            </a:pPr>
            <a:r>
              <a:rPr lang="en-US" dirty="0"/>
              <a:t>If on ASA</a:t>
            </a:r>
            <a:r>
              <a:rPr lang="en-US" dirty="0">
                <a:sym typeface="Wingdings" pitchFamily="2" charset="2"/>
              </a:rPr>
              <a:t> Celecoxib + PPI</a:t>
            </a:r>
            <a:endParaRPr lang="en-US" dirty="0"/>
          </a:p>
          <a:p>
            <a:pPr marL="342900" lvl="1" indent="0">
              <a:buNone/>
            </a:pPr>
            <a:endParaRPr lang="en-US" dirty="0"/>
          </a:p>
          <a:p>
            <a:pPr marL="342900" lvl="1" indent="0">
              <a:buNone/>
            </a:pPr>
            <a:r>
              <a:rPr lang="en-US" dirty="0"/>
              <a:t>	</a:t>
            </a:r>
            <a:endParaRPr dirty="0"/>
          </a:p>
        </p:txBody>
      </p:sp>
      <p:sp>
        <p:nvSpPr>
          <p:cNvPr id="2" name="TextBox 9">
            <a:extLst>
              <a:ext uri="{FF2B5EF4-FFF2-40B4-BE49-F238E27FC236}">
                <a16:creationId xmlns:a16="http://schemas.microsoft.com/office/drawing/2014/main" id="{D3FE55A8-DED0-25C2-3739-4E4ACE989E9D}"/>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43"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dirty="0"/>
              <a:t>NSAIDs</a:t>
            </a:r>
          </a:p>
          <a:p>
            <a:pPr algn="ctr">
              <a:defRPr>
                <a:latin typeface="Open Sans"/>
                <a:ea typeface="Open Sans"/>
                <a:cs typeface="Open Sans"/>
                <a:sym typeface="Open Sans"/>
              </a:defRPr>
            </a:pPr>
            <a:r>
              <a:rPr dirty="0"/>
              <a:t>The Basics</a:t>
            </a:r>
          </a:p>
        </p:txBody>
      </p:sp>
      <p:sp>
        <p:nvSpPr>
          <p:cNvPr id="144" name="Content Placeholder 2"/>
          <p:cNvSpPr txBox="1">
            <a:spLocks noGrp="1"/>
          </p:cNvSpPr>
          <p:nvPr>
            <p:ph type="body" idx="1"/>
          </p:nvPr>
        </p:nvSpPr>
        <p:spPr>
          <a:xfrm>
            <a:off x="628650" y="1825625"/>
            <a:ext cx="7886700" cy="4349477"/>
          </a:xfrm>
          <a:prstGeom prst="rect">
            <a:avLst/>
          </a:prstGeom>
        </p:spPr>
        <p:txBody>
          <a:bodyPr>
            <a:normAutofit fontScale="62500" lnSpcReduction="20000"/>
          </a:bodyPr>
          <a:lstStyle/>
          <a:p>
            <a:pPr marL="0" indent="0">
              <a:buSzTx/>
              <a:buNone/>
            </a:pPr>
            <a:endParaRPr dirty="0"/>
          </a:p>
          <a:p>
            <a:pPr marL="0" indent="0">
              <a:buSzTx/>
              <a:buNone/>
            </a:pPr>
            <a:endParaRPr dirty="0"/>
          </a:p>
          <a:p>
            <a:pPr marL="342900" lvl="1" indent="0">
              <a:buNone/>
            </a:pPr>
            <a:r>
              <a:rPr lang="en-US" sz="3200" b="1" dirty="0"/>
              <a:t>NSAIDs: Mitigation Strategies</a:t>
            </a:r>
          </a:p>
          <a:p>
            <a:pPr marL="342900" lvl="1" indent="0">
              <a:buNone/>
            </a:pPr>
            <a:r>
              <a:rPr lang="en-US" sz="3200" dirty="0"/>
              <a:t> </a:t>
            </a:r>
          </a:p>
          <a:p>
            <a:pPr marL="342900" lvl="1" indent="0">
              <a:buNone/>
            </a:pPr>
            <a:r>
              <a:rPr lang="en-US" sz="3200" dirty="0"/>
              <a:t>&gt; 65 years, or otherwise high risk</a:t>
            </a:r>
          </a:p>
          <a:p>
            <a:pPr lvl="2">
              <a:buFontTx/>
              <a:buChar char="-"/>
            </a:pPr>
            <a:r>
              <a:rPr lang="en-US" sz="3200" dirty="0"/>
              <a:t>intermittent, low-dose, short half-life </a:t>
            </a:r>
          </a:p>
          <a:p>
            <a:pPr lvl="2">
              <a:buFontTx/>
              <a:buChar char="-"/>
            </a:pPr>
            <a:r>
              <a:rPr lang="en-US" sz="3200" dirty="0"/>
              <a:t> avoid chronic NSAIDs if possible</a:t>
            </a:r>
          </a:p>
          <a:p>
            <a:pPr marL="685800" lvl="2" indent="0">
              <a:buNone/>
            </a:pPr>
            <a:r>
              <a:rPr lang="en-US" sz="3200" dirty="0"/>
              <a:t>	if required:</a:t>
            </a:r>
          </a:p>
          <a:p>
            <a:pPr marL="685800" lvl="2" indent="0">
              <a:buNone/>
            </a:pPr>
            <a:r>
              <a:rPr lang="en-US" sz="3200" dirty="0"/>
              <a:t>		CV risk &gt; GI risk: use naproxen + PPI</a:t>
            </a:r>
          </a:p>
          <a:p>
            <a:pPr marL="685800" lvl="2" indent="0">
              <a:buNone/>
            </a:pPr>
            <a:r>
              <a:rPr lang="en-US" sz="3200" dirty="0"/>
              <a:t>		GI risk &gt; CV risk: use Celecoxib + PPI</a:t>
            </a:r>
          </a:p>
          <a:p>
            <a:pPr marL="685800" lvl="2" indent="0">
              <a:buNone/>
            </a:pPr>
            <a:r>
              <a:rPr lang="en-US" sz="3200" dirty="0"/>
              <a:t>- acetaminophen &lt; 3 gm/day</a:t>
            </a:r>
          </a:p>
          <a:p>
            <a:pPr marL="685800" lvl="2" indent="0">
              <a:buNone/>
            </a:pPr>
            <a:r>
              <a:rPr lang="en-US" sz="3200" dirty="0"/>
              <a:t>- Consider topical NSAIDs (diclofenac gel)</a:t>
            </a:r>
          </a:p>
          <a:p>
            <a:pPr marL="685800" lvl="2" indent="0">
              <a:buNone/>
            </a:pPr>
            <a:r>
              <a:rPr lang="en-US" dirty="0"/>
              <a:t>	</a:t>
            </a:r>
          </a:p>
          <a:p>
            <a:pPr marL="342900" lvl="1" indent="0">
              <a:buNone/>
            </a:pPr>
            <a:endParaRPr lang="en-US" dirty="0"/>
          </a:p>
          <a:p>
            <a:pPr marL="342900" lvl="1" indent="0">
              <a:buNone/>
            </a:pPr>
            <a:r>
              <a:rPr lang="en-US" dirty="0"/>
              <a:t>	</a:t>
            </a:r>
            <a:endParaRPr dirty="0"/>
          </a:p>
        </p:txBody>
      </p:sp>
      <p:sp>
        <p:nvSpPr>
          <p:cNvPr id="2" name="TextBox 9">
            <a:extLst>
              <a:ext uri="{FF2B5EF4-FFF2-40B4-BE49-F238E27FC236}">
                <a16:creationId xmlns:a16="http://schemas.microsoft.com/office/drawing/2014/main" id="{5B67C62B-BB14-4443-EC1E-F998BB350F69}"/>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5167404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53"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dirty="0"/>
              <a:t>NSAIDs</a:t>
            </a:r>
          </a:p>
          <a:p>
            <a:pPr algn="ctr">
              <a:defRPr>
                <a:latin typeface="Open Sans"/>
                <a:ea typeface="Open Sans"/>
                <a:cs typeface="Open Sans"/>
                <a:sym typeface="Open Sans"/>
              </a:defRPr>
            </a:pPr>
            <a:r>
              <a:rPr dirty="0"/>
              <a:t>The Basics</a:t>
            </a:r>
          </a:p>
        </p:txBody>
      </p:sp>
      <p:sp>
        <p:nvSpPr>
          <p:cNvPr id="154" name="Content Placeholder 2"/>
          <p:cNvSpPr txBox="1">
            <a:spLocks noGrp="1"/>
          </p:cNvSpPr>
          <p:nvPr>
            <p:ph type="body" idx="1"/>
          </p:nvPr>
        </p:nvSpPr>
        <p:spPr>
          <a:xfrm>
            <a:off x="628650" y="1825625"/>
            <a:ext cx="7886700" cy="4349477"/>
          </a:xfrm>
          <a:prstGeom prst="rect">
            <a:avLst/>
          </a:prstGeom>
        </p:spPr>
        <p:txBody>
          <a:bodyPr/>
          <a:lstStyle/>
          <a:p>
            <a:pPr marL="0" indent="0">
              <a:buSzTx/>
              <a:buNone/>
            </a:pPr>
            <a:endParaRPr dirty="0"/>
          </a:p>
          <a:p>
            <a:pPr marL="0" indent="0">
              <a:buSzTx/>
              <a:buNone/>
            </a:pPr>
            <a:endParaRPr dirty="0"/>
          </a:p>
          <a:p>
            <a:pPr marL="0" indent="0">
              <a:buSzTx/>
              <a:buNone/>
            </a:pPr>
            <a:r>
              <a:rPr b="1" dirty="0"/>
              <a:t>NSAIDs in RA</a:t>
            </a:r>
            <a:endParaRPr lang="en-US" b="1" dirty="0"/>
          </a:p>
          <a:p>
            <a:pPr marL="0" indent="0">
              <a:buSzTx/>
              <a:buNone/>
            </a:pPr>
            <a:endParaRPr dirty="0"/>
          </a:p>
          <a:p>
            <a:pPr marL="514350" lvl="1" indent="-171450"/>
            <a:r>
              <a:rPr dirty="0"/>
              <a:t>Avoid concomitant use with glucocorticoids</a:t>
            </a:r>
          </a:p>
          <a:p>
            <a:pPr marL="514350" lvl="1" indent="-171450"/>
            <a:r>
              <a:rPr dirty="0"/>
              <a:t>MTX &amp; </a:t>
            </a:r>
            <a:r>
              <a:rPr lang="en-US" dirty="0"/>
              <a:t>NSAIDs: theoretically NSAIDs may increase MTX plasma concentrations. However, a 2012 Cochrane review concluded that NSAID + MTX was safe</a:t>
            </a:r>
          </a:p>
          <a:p>
            <a:pPr marL="514350" lvl="1" indent="-171450"/>
            <a:r>
              <a:rPr lang="en-US" dirty="0"/>
              <a:t>Monitor CMP/CBC annually in chronic use</a:t>
            </a:r>
            <a:endParaRPr dirty="0"/>
          </a:p>
        </p:txBody>
      </p:sp>
      <p:sp>
        <p:nvSpPr>
          <p:cNvPr id="2" name="TextBox 9">
            <a:extLst>
              <a:ext uri="{FF2B5EF4-FFF2-40B4-BE49-F238E27FC236}">
                <a16:creationId xmlns:a16="http://schemas.microsoft.com/office/drawing/2014/main" id="{0C65B9D7-0123-EE86-5F23-9EFD6C7FFEBF}"/>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53"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dirty="0"/>
              <a:t>NSAIDs</a:t>
            </a:r>
          </a:p>
          <a:p>
            <a:pPr algn="ctr">
              <a:defRPr>
                <a:latin typeface="Open Sans"/>
                <a:ea typeface="Open Sans"/>
                <a:cs typeface="Open Sans"/>
                <a:sym typeface="Open Sans"/>
              </a:defRPr>
            </a:pPr>
            <a:r>
              <a:rPr dirty="0"/>
              <a:t>The Basics</a:t>
            </a:r>
          </a:p>
        </p:txBody>
      </p:sp>
      <p:sp>
        <p:nvSpPr>
          <p:cNvPr id="154" name="Content Placeholder 2"/>
          <p:cNvSpPr txBox="1">
            <a:spLocks noGrp="1"/>
          </p:cNvSpPr>
          <p:nvPr>
            <p:ph type="body" idx="1"/>
          </p:nvPr>
        </p:nvSpPr>
        <p:spPr>
          <a:xfrm>
            <a:off x="628650" y="1825625"/>
            <a:ext cx="7886700" cy="4349477"/>
          </a:xfrm>
          <a:prstGeom prst="rect">
            <a:avLst/>
          </a:prstGeom>
        </p:spPr>
        <p:txBody>
          <a:bodyPr/>
          <a:lstStyle/>
          <a:p>
            <a:pPr marL="0" indent="0">
              <a:buSzTx/>
              <a:buNone/>
            </a:pPr>
            <a:endParaRPr dirty="0"/>
          </a:p>
          <a:p>
            <a:pPr marL="0" indent="0">
              <a:buSzTx/>
              <a:buNone/>
            </a:pPr>
            <a:endParaRPr dirty="0"/>
          </a:p>
          <a:p>
            <a:pPr marL="0" indent="0">
              <a:buSzTx/>
              <a:buNone/>
            </a:pPr>
            <a:r>
              <a:rPr b="1" dirty="0"/>
              <a:t>NSAIDs </a:t>
            </a:r>
            <a:r>
              <a:rPr lang="en-US" b="1" dirty="0"/>
              <a:t>in Pregnancy</a:t>
            </a:r>
          </a:p>
          <a:p>
            <a:pPr marL="0" indent="0">
              <a:buSzTx/>
              <a:buNone/>
            </a:pPr>
            <a:endParaRPr lang="en-US" b="1" dirty="0"/>
          </a:p>
          <a:p>
            <a:pPr>
              <a:buSzTx/>
            </a:pPr>
            <a:r>
              <a:rPr lang="en-US" b="1" dirty="0"/>
              <a:t>Safe up to 20 weeks</a:t>
            </a:r>
          </a:p>
          <a:p>
            <a:pPr>
              <a:buSzTx/>
            </a:pPr>
            <a:r>
              <a:rPr lang="en-US" b="1" dirty="0"/>
              <a:t>Possible increased risk of oligohydramnios at 20-30 weeks</a:t>
            </a:r>
          </a:p>
          <a:p>
            <a:pPr>
              <a:buSzTx/>
            </a:pPr>
            <a:r>
              <a:rPr lang="en-US" b="1" dirty="0"/>
              <a:t>Avoid &gt; 30 weeks (premature closure of the PDA)</a:t>
            </a:r>
          </a:p>
          <a:p>
            <a:pPr>
              <a:buSzTx/>
            </a:pPr>
            <a:endParaRPr lang="en-US" b="1" dirty="0"/>
          </a:p>
        </p:txBody>
      </p:sp>
      <p:sp>
        <p:nvSpPr>
          <p:cNvPr id="2" name="TextBox 9">
            <a:extLst>
              <a:ext uri="{FF2B5EF4-FFF2-40B4-BE49-F238E27FC236}">
                <a16:creationId xmlns:a16="http://schemas.microsoft.com/office/drawing/2014/main" id="{74F6CD3A-8E1E-C29E-AD76-CFDCE640E057}"/>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40172596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58"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Glucocorticoids:</a:t>
            </a:r>
            <a:br>
              <a:rPr lang="en-US" dirty="0"/>
            </a:br>
            <a:r>
              <a:rPr dirty="0"/>
              <a:t>The Basics</a:t>
            </a:r>
          </a:p>
        </p:txBody>
      </p:sp>
      <p:sp>
        <p:nvSpPr>
          <p:cNvPr id="159" name="Content Placeholder 2"/>
          <p:cNvSpPr txBox="1">
            <a:spLocks noGrp="1"/>
          </p:cNvSpPr>
          <p:nvPr>
            <p:ph type="body" idx="1"/>
          </p:nvPr>
        </p:nvSpPr>
        <p:spPr>
          <a:xfrm>
            <a:off x="628650" y="1825625"/>
            <a:ext cx="7886700" cy="4349477"/>
          </a:xfrm>
          <a:prstGeom prst="rect">
            <a:avLst/>
          </a:prstGeom>
        </p:spPr>
        <p:txBody>
          <a:bodyPr>
            <a:normAutofit fontScale="92500"/>
          </a:bodyPr>
          <a:lstStyle/>
          <a:p>
            <a:pPr marL="0" indent="0">
              <a:buSzTx/>
              <a:buNone/>
            </a:pPr>
            <a:r>
              <a:rPr lang="en-US" dirty="0">
                <a:solidFill>
                  <a:srgbClr val="FF0000"/>
                </a:solidFill>
              </a:rPr>
              <a:t>Gluco</a:t>
            </a:r>
            <a:r>
              <a:rPr lang="en-US" dirty="0"/>
              <a:t>se metabolism + adrenal </a:t>
            </a:r>
            <a:r>
              <a:rPr lang="en-US" dirty="0">
                <a:solidFill>
                  <a:srgbClr val="FF0000"/>
                </a:solidFill>
              </a:rPr>
              <a:t>cort</a:t>
            </a:r>
            <a:r>
              <a:rPr lang="en-US" dirty="0"/>
              <a:t>ex + ster</a:t>
            </a:r>
            <a:r>
              <a:rPr lang="en-US" dirty="0">
                <a:solidFill>
                  <a:srgbClr val="FF0000"/>
                </a:solidFill>
              </a:rPr>
              <a:t>oid </a:t>
            </a:r>
            <a:r>
              <a:rPr lang="en-US" dirty="0"/>
              <a:t>structure =</a:t>
            </a:r>
            <a:endParaRPr dirty="0"/>
          </a:p>
          <a:p>
            <a:pPr marL="0" indent="0">
              <a:buSzTx/>
              <a:buNone/>
            </a:pPr>
            <a:r>
              <a:rPr lang="en-US" dirty="0">
                <a:solidFill>
                  <a:srgbClr val="FF0000"/>
                </a:solidFill>
              </a:rPr>
              <a:t>Glucocorticoids </a:t>
            </a:r>
          </a:p>
          <a:p>
            <a:pPr marL="0" indent="0">
              <a:buSzTx/>
              <a:buNone/>
            </a:pPr>
            <a:r>
              <a:rPr lang="en-US" dirty="0">
                <a:solidFill>
                  <a:schemeClr val="tx1"/>
                </a:solidFill>
              </a:rPr>
              <a:t>”Corticosteroids” = glucocorticoids + mineralocorticoids</a:t>
            </a:r>
          </a:p>
          <a:p>
            <a:pPr marL="0" indent="0">
              <a:buSzTx/>
              <a:buNone/>
            </a:pPr>
            <a:endParaRPr lang="en-US" dirty="0">
              <a:solidFill>
                <a:schemeClr val="tx1"/>
              </a:solidFill>
            </a:endParaRPr>
          </a:p>
          <a:p>
            <a:pPr marL="0" indent="0">
              <a:buSzTx/>
              <a:buNone/>
            </a:pPr>
            <a:r>
              <a:rPr lang="en-US" dirty="0">
                <a:solidFill>
                  <a:schemeClr val="tx1"/>
                </a:solidFill>
              </a:rPr>
              <a:t>GCs bind to intracellular GC receptor and inhibit a broad range of immune responses; inhibit synthesis of almost all pro-inflammatory cytokines</a:t>
            </a:r>
          </a:p>
          <a:p>
            <a:pPr marL="0" indent="0">
              <a:buSzTx/>
              <a:buNone/>
            </a:pPr>
            <a:endParaRPr lang="en-US" dirty="0">
              <a:solidFill>
                <a:schemeClr val="tx1"/>
              </a:solidFill>
            </a:endParaRPr>
          </a:p>
          <a:p>
            <a:pPr marL="0" indent="0">
              <a:buSzTx/>
              <a:buNone/>
            </a:pPr>
            <a:r>
              <a:rPr lang="en-US" dirty="0">
                <a:solidFill>
                  <a:schemeClr val="tx1"/>
                </a:solidFill>
              </a:rPr>
              <a:t>Addison used adrenal extracts in the 19</a:t>
            </a:r>
            <a:r>
              <a:rPr lang="en-US" baseline="30000" dirty="0">
                <a:solidFill>
                  <a:schemeClr val="tx1"/>
                </a:solidFill>
              </a:rPr>
              <a:t>th</a:t>
            </a:r>
            <a:r>
              <a:rPr lang="en-US" dirty="0">
                <a:solidFill>
                  <a:schemeClr val="tx1"/>
                </a:solidFill>
              </a:rPr>
              <a:t> C to treat “Addison’s disease”</a:t>
            </a:r>
          </a:p>
          <a:p>
            <a:pPr marL="0" indent="0">
              <a:buSzTx/>
              <a:buNone/>
            </a:pPr>
            <a:endParaRPr lang="en-US" dirty="0">
              <a:solidFill>
                <a:schemeClr val="tx1"/>
              </a:solidFill>
            </a:endParaRPr>
          </a:p>
          <a:p>
            <a:pPr marL="0" indent="0">
              <a:buSzTx/>
              <a:buNone/>
            </a:pPr>
            <a:r>
              <a:rPr lang="en-US" dirty="0">
                <a:solidFill>
                  <a:schemeClr val="tx1"/>
                </a:solidFill>
              </a:rPr>
              <a:t>1940’s push to isolate active compounds from adrenals</a:t>
            </a:r>
          </a:p>
          <a:p>
            <a:pPr marL="0" indent="0">
              <a:buSzTx/>
              <a:buNone/>
            </a:pPr>
            <a:endParaRPr lang="en-US" dirty="0">
              <a:solidFill>
                <a:schemeClr val="tx1"/>
              </a:solidFill>
            </a:endParaRPr>
          </a:p>
          <a:p>
            <a:pPr marL="0" indent="0">
              <a:buSzTx/>
              <a:buNone/>
            </a:pPr>
            <a:r>
              <a:rPr lang="en-US" dirty="0">
                <a:solidFill>
                  <a:schemeClr val="tx1"/>
                </a:solidFill>
              </a:rPr>
              <a:t>1948: first therapeutic use of glucocorticoids (compound E) in human disease</a:t>
            </a:r>
          </a:p>
        </p:txBody>
      </p:sp>
      <p:sp>
        <p:nvSpPr>
          <p:cNvPr id="2" name="TextBox 9">
            <a:extLst>
              <a:ext uri="{FF2B5EF4-FFF2-40B4-BE49-F238E27FC236}">
                <a16:creationId xmlns:a16="http://schemas.microsoft.com/office/drawing/2014/main" id="{F8402DF0-A7F7-ECDC-AABD-AC1454C10B46}"/>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58"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Glucocorticoids:</a:t>
            </a:r>
            <a:br>
              <a:rPr lang="en-US" dirty="0"/>
            </a:br>
            <a:r>
              <a:rPr dirty="0"/>
              <a:t>The Basics</a:t>
            </a:r>
          </a:p>
        </p:txBody>
      </p:sp>
      <p:sp>
        <p:nvSpPr>
          <p:cNvPr id="159" name="Content Placeholder 2"/>
          <p:cNvSpPr txBox="1">
            <a:spLocks noGrp="1"/>
          </p:cNvSpPr>
          <p:nvPr>
            <p:ph type="body" idx="1"/>
          </p:nvPr>
        </p:nvSpPr>
        <p:spPr>
          <a:xfrm>
            <a:off x="628650" y="1825625"/>
            <a:ext cx="7886700" cy="4349477"/>
          </a:xfrm>
          <a:prstGeom prst="rect">
            <a:avLst/>
          </a:prstGeom>
        </p:spPr>
        <p:txBody>
          <a:bodyPr>
            <a:normAutofit lnSpcReduction="10000"/>
          </a:bodyPr>
          <a:lstStyle/>
          <a:p>
            <a:pPr marL="0" indent="0">
              <a:buSzTx/>
              <a:buNone/>
            </a:pPr>
            <a:endParaRPr dirty="0"/>
          </a:p>
          <a:p>
            <a:pPr marL="0" indent="0">
              <a:buSzTx/>
              <a:buNone/>
            </a:pPr>
            <a:endParaRPr dirty="0"/>
          </a:p>
          <a:p>
            <a:pPr marL="0" indent="0">
              <a:buSzTx/>
              <a:buNone/>
            </a:pPr>
            <a:r>
              <a:rPr dirty="0"/>
              <a:t>GCs - Key Points</a:t>
            </a:r>
            <a:endParaRPr lang="en-US" dirty="0"/>
          </a:p>
          <a:p>
            <a:pPr marL="0" indent="0">
              <a:buSzTx/>
              <a:buNone/>
            </a:pPr>
            <a:r>
              <a:rPr lang="en-US" dirty="0"/>
              <a:t>	</a:t>
            </a:r>
          </a:p>
          <a:p>
            <a:pPr marL="0" indent="0">
              <a:buSzTx/>
              <a:buNone/>
            </a:pPr>
            <a:r>
              <a:rPr lang="en-US" dirty="0"/>
              <a:t>	- both ACR and EULAR’s guidelines advocate for using the lowest dose ( 10 mg or 7.5 mg) for the shortest time possible</a:t>
            </a:r>
          </a:p>
          <a:p>
            <a:pPr marL="0" indent="0">
              <a:buSzTx/>
              <a:buNone/>
            </a:pPr>
            <a:r>
              <a:rPr lang="en-US" dirty="0"/>
              <a:t>	- recommended to use with initiation of DMARD therapy with plan for taper off by 3 months (US) or 6 months (EU) and for flares</a:t>
            </a:r>
          </a:p>
          <a:p>
            <a:pPr marL="0" indent="0">
              <a:buSzTx/>
              <a:buNone/>
            </a:pPr>
            <a:r>
              <a:rPr lang="en-US" dirty="0"/>
              <a:t>	= clear data that GCs reduce disease activity in the short term</a:t>
            </a:r>
          </a:p>
          <a:p>
            <a:pPr marL="0" indent="0">
              <a:buSzTx/>
              <a:buNone/>
            </a:pPr>
            <a:r>
              <a:rPr lang="en-US" dirty="0"/>
              <a:t>	- medium and long term benefit? Some studies show decreased radiographic progression at 2 years in GC + MTX vs PBO + MTX</a:t>
            </a:r>
          </a:p>
          <a:p>
            <a:pPr marL="0" indent="0">
              <a:buSzTx/>
              <a:buNone/>
            </a:pPr>
            <a:endParaRPr lang="en-US" dirty="0"/>
          </a:p>
          <a:p>
            <a:pPr marL="0" indent="0">
              <a:buSzTx/>
              <a:buNone/>
            </a:pPr>
            <a:r>
              <a:rPr lang="en-US" dirty="0"/>
              <a:t>        </a:t>
            </a:r>
            <a:endParaRPr dirty="0"/>
          </a:p>
        </p:txBody>
      </p:sp>
      <p:sp>
        <p:nvSpPr>
          <p:cNvPr id="2" name="TextBox 9">
            <a:extLst>
              <a:ext uri="{FF2B5EF4-FFF2-40B4-BE49-F238E27FC236}">
                <a16:creationId xmlns:a16="http://schemas.microsoft.com/office/drawing/2014/main" id="{46C4B588-D0B6-AADC-4E82-A55F078F6295}"/>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78924641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AutoShape 2"/>
          <p:cNvSpPr/>
          <p:nvPr/>
        </p:nvSpPr>
        <p:spPr>
          <a:xfrm rot="5400000">
            <a:off x="3726656" y="-3726656"/>
            <a:ext cx="1690692" cy="9144004"/>
          </a:xfrm>
          <a:prstGeom prst="rect">
            <a:avLst/>
          </a:prstGeom>
          <a:solidFill>
            <a:srgbClr val="000000">
              <a:alpha val="4706"/>
            </a:srgbClr>
          </a:solidFill>
          <a:ln w="12700">
            <a:miter lim="400000"/>
          </a:ln>
        </p:spPr>
        <p:txBody>
          <a:bodyPr lIns="45719" rIns="45719"/>
          <a:lstStyle/>
          <a:p>
            <a:endParaRPr/>
          </a:p>
        </p:txBody>
      </p:sp>
      <p:sp>
        <p:nvSpPr>
          <p:cNvPr id="163"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dirty="0"/>
              <a:t>G</a:t>
            </a:r>
            <a:r>
              <a:rPr lang="en-US" dirty="0"/>
              <a:t>lucocorticoids:</a:t>
            </a:r>
            <a:endParaRPr dirty="0"/>
          </a:p>
          <a:p>
            <a:pPr algn="ctr">
              <a:defRPr>
                <a:latin typeface="Open Sans"/>
                <a:ea typeface="Open Sans"/>
                <a:cs typeface="Open Sans"/>
                <a:sym typeface="Open Sans"/>
              </a:defRPr>
            </a:pPr>
            <a:r>
              <a:rPr dirty="0"/>
              <a:t>The Basics</a:t>
            </a:r>
          </a:p>
        </p:txBody>
      </p:sp>
      <p:graphicFrame>
        <p:nvGraphicFramePr>
          <p:cNvPr id="165" name="Table"/>
          <p:cNvGraphicFramePr/>
          <p:nvPr>
            <p:extLst>
              <p:ext uri="{D42A27DB-BD31-4B8C-83A1-F6EECF244321}">
                <p14:modId xmlns:p14="http://schemas.microsoft.com/office/powerpoint/2010/main" val="965748304"/>
              </p:ext>
            </p:extLst>
          </p:nvPr>
        </p:nvGraphicFramePr>
        <p:xfrm>
          <a:off x="821827" y="3026853"/>
          <a:ext cx="7353300" cy="2090022"/>
        </p:xfrm>
        <a:graphic>
          <a:graphicData uri="http://schemas.openxmlformats.org/drawingml/2006/table">
            <a:tbl>
              <a:tblPr firstRow="1">
                <a:tableStyleId>{4C3C2611-4C71-4FC5-86AE-919BDF0F9419}</a:tableStyleId>
              </a:tblPr>
              <a:tblGrid>
                <a:gridCol w="1838325">
                  <a:extLst>
                    <a:ext uri="{9D8B030D-6E8A-4147-A177-3AD203B41FA5}">
                      <a16:colId xmlns:a16="http://schemas.microsoft.com/office/drawing/2014/main" val="20000"/>
                    </a:ext>
                  </a:extLst>
                </a:gridCol>
                <a:gridCol w="1838325">
                  <a:extLst>
                    <a:ext uri="{9D8B030D-6E8A-4147-A177-3AD203B41FA5}">
                      <a16:colId xmlns:a16="http://schemas.microsoft.com/office/drawing/2014/main" val="20001"/>
                    </a:ext>
                  </a:extLst>
                </a:gridCol>
                <a:gridCol w="1838325">
                  <a:extLst>
                    <a:ext uri="{9D8B030D-6E8A-4147-A177-3AD203B41FA5}">
                      <a16:colId xmlns:a16="http://schemas.microsoft.com/office/drawing/2014/main" val="20002"/>
                    </a:ext>
                  </a:extLst>
                </a:gridCol>
                <a:gridCol w="1838325">
                  <a:extLst>
                    <a:ext uri="{9D8B030D-6E8A-4147-A177-3AD203B41FA5}">
                      <a16:colId xmlns:a16="http://schemas.microsoft.com/office/drawing/2014/main" val="20003"/>
                    </a:ext>
                  </a:extLst>
                </a:gridCol>
              </a:tblGrid>
              <a:tr h="420441">
                <a:tc>
                  <a:txBody>
                    <a:bodyPr/>
                    <a:lstStyle/>
                    <a:p>
                      <a:pPr algn="l" defTabSz="685800">
                        <a:defRPr sz="1800" b="0">
                          <a:solidFill>
                            <a:srgbClr val="000000"/>
                          </a:solidFill>
                        </a:defRPr>
                      </a:pPr>
                      <a:r>
                        <a:rPr sz="1300" b="1">
                          <a:solidFill>
                            <a:srgbClr val="FFFFFF"/>
                          </a:solidFill>
                        </a:rPr>
                        <a:t>DURATION</a:t>
                      </a:r>
                    </a:p>
                  </a:txBody>
                  <a:tcPr marL="0" marR="0" marT="0" marB="0" horzOverflow="overflow"/>
                </a:tc>
                <a:tc>
                  <a:txBody>
                    <a:bodyPr/>
                    <a:lstStyle/>
                    <a:p>
                      <a:pPr algn="l" defTabSz="685800">
                        <a:defRPr sz="1800" b="0">
                          <a:solidFill>
                            <a:srgbClr val="000000"/>
                          </a:solidFill>
                        </a:defRPr>
                      </a:pPr>
                      <a:r>
                        <a:rPr sz="1300" b="1">
                          <a:solidFill>
                            <a:srgbClr val="FFFFFF"/>
                          </a:solidFill>
                        </a:rPr>
                        <a:t>GLUCOCORTICOID</a:t>
                      </a:r>
                    </a:p>
                  </a:txBody>
                  <a:tcPr marL="0" marR="0" marT="0" marB="0" horzOverflow="overflow"/>
                </a:tc>
                <a:tc>
                  <a:txBody>
                    <a:bodyPr/>
                    <a:lstStyle/>
                    <a:p>
                      <a:pPr algn="l" defTabSz="685800">
                        <a:defRPr sz="1800" b="0">
                          <a:solidFill>
                            <a:srgbClr val="000000"/>
                          </a:solidFill>
                        </a:defRPr>
                      </a:pPr>
                      <a:r>
                        <a:rPr sz="1300" b="1" dirty="0">
                          <a:solidFill>
                            <a:srgbClr val="FFFFFF"/>
                          </a:solidFill>
                        </a:rPr>
                        <a:t>POTENCY</a:t>
                      </a:r>
                    </a:p>
                  </a:txBody>
                  <a:tcPr marL="0" marR="0" marT="0" marB="0" horzOverflow="overflow"/>
                </a:tc>
                <a:tc>
                  <a:txBody>
                    <a:bodyPr/>
                    <a:lstStyle/>
                    <a:p>
                      <a:pPr algn="l" defTabSz="685800">
                        <a:defRPr sz="1800" b="0">
                          <a:solidFill>
                            <a:srgbClr val="000000"/>
                          </a:solidFill>
                        </a:defRPr>
                      </a:pPr>
                      <a:r>
                        <a:rPr sz="1300" b="1">
                          <a:solidFill>
                            <a:srgbClr val="FFFFFF"/>
                          </a:solidFill>
                        </a:rPr>
                        <a:t>MINERALOCORTICOID</a:t>
                      </a:r>
                    </a:p>
                  </a:txBody>
                  <a:tcPr marL="0" marR="0" marT="0" marB="0" horzOverflow="overflow"/>
                </a:tc>
                <a:extLst>
                  <a:ext uri="{0D108BD9-81ED-4DB2-BD59-A6C34878D82A}">
                    <a16:rowId xmlns:a16="http://schemas.microsoft.com/office/drawing/2014/main" val="10000"/>
                  </a:ext>
                </a:extLst>
              </a:tr>
              <a:tr h="332833">
                <a:tc>
                  <a:txBody>
                    <a:bodyPr/>
                    <a:lstStyle/>
                    <a:p>
                      <a:pPr algn="l" defTabSz="685800">
                        <a:defRPr sz="1800"/>
                      </a:pPr>
                      <a:r>
                        <a:rPr sz="1300"/>
                        <a:t>Short Acting</a:t>
                      </a:r>
                    </a:p>
                  </a:txBody>
                  <a:tcPr marL="0" marR="0" marT="0" marB="0" horzOverflow="overflow"/>
                </a:tc>
                <a:tc>
                  <a:txBody>
                    <a:bodyPr/>
                    <a:lstStyle/>
                    <a:p>
                      <a:pPr algn="l" defTabSz="685800">
                        <a:defRPr sz="1800"/>
                      </a:pPr>
                      <a:r>
                        <a:rPr sz="1300"/>
                        <a:t>Hydrocortisone</a:t>
                      </a:r>
                    </a:p>
                  </a:txBody>
                  <a:tcPr marL="0" marR="0" marT="0" marB="0" horzOverflow="overflow"/>
                </a:tc>
                <a:tc>
                  <a:txBody>
                    <a:bodyPr/>
                    <a:lstStyle/>
                    <a:p>
                      <a:pPr algn="l" defTabSz="685800">
                        <a:defRPr sz="1800"/>
                      </a:pPr>
                      <a:r>
                        <a:rPr sz="1300"/>
                        <a:t>1</a:t>
                      </a:r>
                    </a:p>
                  </a:txBody>
                  <a:tcPr marL="0" marR="0" marT="0" marB="0" horzOverflow="overflow"/>
                </a:tc>
                <a:tc>
                  <a:txBody>
                    <a:bodyPr/>
                    <a:lstStyle/>
                    <a:p>
                      <a:pPr algn="l" defTabSz="685800">
                        <a:defRPr sz="1800"/>
                      </a:pPr>
                      <a:r>
                        <a:rPr sz="1300"/>
                        <a:t>1</a:t>
                      </a:r>
                    </a:p>
                  </a:txBody>
                  <a:tcPr marL="0" marR="0" marT="0" marB="0" horzOverflow="overflow"/>
                </a:tc>
                <a:extLst>
                  <a:ext uri="{0D108BD9-81ED-4DB2-BD59-A6C34878D82A}">
                    <a16:rowId xmlns:a16="http://schemas.microsoft.com/office/drawing/2014/main" val="10001"/>
                  </a:ext>
                </a:extLst>
              </a:tr>
              <a:tr h="332833">
                <a:tc rowSpan="3">
                  <a:txBody>
                    <a:bodyPr/>
                    <a:lstStyle/>
                    <a:p>
                      <a:pPr algn="l" defTabSz="685800">
                        <a:defRPr sz="1800"/>
                      </a:pPr>
                      <a:r>
                        <a:rPr sz="1300"/>
                        <a:t>Intermediate Acting</a:t>
                      </a:r>
                    </a:p>
                  </a:txBody>
                  <a:tcPr marL="0" marR="0" marT="0" marB="0" horzOverflow="overflow"/>
                </a:tc>
                <a:tc>
                  <a:txBody>
                    <a:bodyPr/>
                    <a:lstStyle/>
                    <a:p>
                      <a:pPr algn="l" defTabSz="685800">
                        <a:defRPr sz="1800"/>
                      </a:pPr>
                      <a:r>
                        <a:rPr sz="1300"/>
                        <a:t>Prednisone</a:t>
                      </a:r>
                    </a:p>
                  </a:txBody>
                  <a:tcPr marL="0" marR="0" marT="0" marB="0" horzOverflow="overflow"/>
                </a:tc>
                <a:tc>
                  <a:txBody>
                    <a:bodyPr/>
                    <a:lstStyle/>
                    <a:p>
                      <a:pPr algn="l" defTabSz="685800">
                        <a:defRPr sz="1800"/>
                      </a:pPr>
                      <a:r>
                        <a:rPr sz="1300"/>
                        <a:t>4</a:t>
                      </a:r>
                    </a:p>
                  </a:txBody>
                  <a:tcPr marL="0" marR="0" marT="0" marB="0" horzOverflow="overflow"/>
                </a:tc>
                <a:tc>
                  <a:txBody>
                    <a:bodyPr/>
                    <a:lstStyle/>
                    <a:p>
                      <a:pPr algn="l" defTabSz="685800">
                        <a:defRPr sz="1800"/>
                      </a:pPr>
                      <a:r>
                        <a:rPr sz="1300"/>
                        <a:t>0.25</a:t>
                      </a:r>
                    </a:p>
                  </a:txBody>
                  <a:tcPr marL="0" marR="0" marT="0" marB="0" horzOverflow="overflow"/>
                </a:tc>
                <a:extLst>
                  <a:ext uri="{0D108BD9-81ED-4DB2-BD59-A6C34878D82A}">
                    <a16:rowId xmlns:a16="http://schemas.microsoft.com/office/drawing/2014/main" val="10002"/>
                  </a:ext>
                </a:extLst>
              </a:tr>
              <a:tr h="332833">
                <a:tc vMerge="1">
                  <a:txBody>
                    <a:bodyPr/>
                    <a:lstStyle/>
                    <a:p>
                      <a:endParaRPr lang="en-US"/>
                    </a:p>
                  </a:txBody>
                  <a:tcPr/>
                </a:tc>
                <a:tc>
                  <a:txBody>
                    <a:bodyPr/>
                    <a:lstStyle/>
                    <a:p>
                      <a:pPr algn="l" defTabSz="685800">
                        <a:defRPr sz="1800"/>
                      </a:pPr>
                      <a:r>
                        <a:rPr sz="1300"/>
                        <a:t>Prednisolone</a:t>
                      </a:r>
                    </a:p>
                  </a:txBody>
                  <a:tcPr marL="0" marR="0" marT="0" marB="0" horzOverflow="overflow"/>
                </a:tc>
                <a:tc>
                  <a:txBody>
                    <a:bodyPr/>
                    <a:lstStyle/>
                    <a:p>
                      <a:pPr algn="l" defTabSz="685800">
                        <a:defRPr sz="1800"/>
                      </a:pPr>
                      <a:r>
                        <a:rPr sz="1300"/>
                        <a:t>4</a:t>
                      </a:r>
                    </a:p>
                  </a:txBody>
                  <a:tcPr marL="0" marR="0" marT="0" marB="0" horzOverflow="overflow"/>
                </a:tc>
                <a:tc>
                  <a:txBody>
                    <a:bodyPr/>
                    <a:lstStyle/>
                    <a:p>
                      <a:pPr algn="l" defTabSz="685800">
                        <a:defRPr sz="1800"/>
                      </a:pPr>
                      <a:r>
                        <a:rPr sz="1300"/>
                        <a:t>0.25</a:t>
                      </a:r>
                    </a:p>
                  </a:txBody>
                  <a:tcPr marL="0" marR="0" marT="0" marB="0" horzOverflow="overflow"/>
                </a:tc>
                <a:extLst>
                  <a:ext uri="{0D108BD9-81ED-4DB2-BD59-A6C34878D82A}">
                    <a16:rowId xmlns:a16="http://schemas.microsoft.com/office/drawing/2014/main" val="10003"/>
                  </a:ext>
                </a:extLst>
              </a:tr>
              <a:tr h="332833">
                <a:tc vMerge="1">
                  <a:txBody>
                    <a:bodyPr/>
                    <a:lstStyle/>
                    <a:p>
                      <a:endParaRPr lang="en-US"/>
                    </a:p>
                  </a:txBody>
                  <a:tcPr/>
                </a:tc>
                <a:tc>
                  <a:txBody>
                    <a:bodyPr/>
                    <a:lstStyle/>
                    <a:p>
                      <a:pPr algn="l" defTabSz="685800">
                        <a:defRPr sz="1800"/>
                      </a:pPr>
                      <a:r>
                        <a:rPr sz="1300"/>
                        <a:t>Methylprednisolone</a:t>
                      </a:r>
                    </a:p>
                  </a:txBody>
                  <a:tcPr marL="0" marR="0" marT="0" marB="0" horzOverflow="overflow"/>
                </a:tc>
                <a:tc>
                  <a:txBody>
                    <a:bodyPr/>
                    <a:lstStyle/>
                    <a:p>
                      <a:pPr algn="l" defTabSz="685800">
                        <a:defRPr sz="1800"/>
                      </a:pPr>
                      <a:r>
                        <a:rPr sz="1300"/>
                        <a:t>5</a:t>
                      </a:r>
                    </a:p>
                  </a:txBody>
                  <a:tcPr marL="0" marR="0" marT="0" marB="0" horzOverflow="overflow"/>
                </a:tc>
                <a:tc>
                  <a:txBody>
                    <a:bodyPr/>
                    <a:lstStyle/>
                    <a:p>
                      <a:pPr algn="l" defTabSz="685800">
                        <a:defRPr sz="1800"/>
                      </a:pPr>
                      <a:r>
                        <a:rPr sz="1300"/>
                        <a:t>+/-</a:t>
                      </a:r>
                    </a:p>
                  </a:txBody>
                  <a:tcPr marL="0" marR="0" marT="0" marB="0" horzOverflow="overflow"/>
                </a:tc>
                <a:extLst>
                  <a:ext uri="{0D108BD9-81ED-4DB2-BD59-A6C34878D82A}">
                    <a16:rowId xmlns:a16="http://schemas.microsoft.com/office/drawing/2014/main" val="10004"/>
                  </a:ext>
                </a:extLst>
              </a:tr>
              <a:tr h="338249">
                <a:tc>
                  <a:txBody>
                    <a:bodyPr/>
                    <a:lstStyle/>
                    <a:p>
                      <a:pPr algn="l" defTabSz="685800">
                        <a:defRPr sz="1800"/>
                      </a:pPr>
                      <a:r>
                        <a:rPr sz="1300"/>
                        <a:t>Long Acting</a:t>
                      </a:r>
                    </a:p>
                  </a:txBody>
                  <a:tcPr marL="0" marR="0" marT="0" marB="0" horzOverflow="overflow"/>
                </a:tc>
                <a:tc>
                  <a:txBody>
                    <a:bodyPr/>
                    <a:lstStyle/>
                    <a:p>
                      <a:pPr algn="l" defTabSz="685800">
                        <a:defRPr sz="1800"/>
                      </a:pPr>
                      <a:r>
                        <a:rPr sz="1300"/>
                        <a:t>Dexamethasone</a:t>
                      </a:r>
                    </a:p>
                  </a:txBody>
                  <a:tcPr marL="0" marR="0" marT="0" marB="0" horzOverflow="overflow"/>
                </a:tc>
                <a:tc>
                  <a:txBody>
                    <a:bodyPr/>
                    <a:lstStyle/>
                    <a:p>
                      <a:pPr algn="l" defTabSz="685800">
                        <a:defRPr sz="1800"/>
                      </a:pPr>
                      <a:r>
                        <a:rPr sz="1300"/>
                        <a:t>40</a:t>
                      </a:r>
                    </a:p>
                  </a:txBody>
                  <a:tcPr marL="0" marR="0" marT="0" marB="0" horzOverflow="overflow"/>
                </a:tc>
                <a:tc>
                  <a:txBody>
                    <a:bodyPr/>
                    <a:lstStyle/>
                    <a:p>
                      <a:pPr algn="l" defTabSz="685800">
                        <a:defRPr sz="1800"/>
                      </a:pPr>
                      <a:r>
                        <a:rPr sz="1300" dirty="0"/>
                        <a:t>+/-</a:t>
                      </a:r>
                    </a:p>
                  </a:txBody>
                  <a:tcPr marL="0" marR="0" marT="0" marB="0" horzOverflow="overflow"/>
                </a:tc>
                <a:extLst>
                  <a:ext uri="{0D108BD9-81ED-4DB2-BD59-A6C34878D82A}">
                    <a16:rowId xmlns:a16="http://schemas.microsoft.com/office/drawing/2014/main" val="10005"/>
                  </a:ext>
                </a:extLst>
              </a:tr>
            </a:tbl>
          </a:graphicData>
        </a:graphic>
      </p:graphicFrame>
      <p:sp>
        <p:nvSpPr>
          <p:cNvPr id="2" name="TextBox 9">
            <a:extLst>
              <a:ext uri="{FF2B5EF4-FFF2-40B4-BE49-F238E27FC236}">
                <a16:creationId xmlns:a16="http://schemas.microsoft.com/office/drawing/2014/main" id="{292979D8-1B20-69E9-2FD4-25F67DEACFF7}"/>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68"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dirty="0"/>
              <a:t>G</a:t>
            </a:r>
            <a:r>
              <a:rPr lang="en-US" dirty="0"/>
              <a:t>lucocorticoids:</a:t>
            </a:r>
            <a:endParaRPr dirty="0"/>
          </a:p>
          <a:p>
            <a:pPr algn="ctr">
              <a:defRPr>
                <a:latin typeface="Open Sans"/>
                <a:ea typeface="Open Sans"/>
                <a:cs typeface="Open Sans"/>
                <a:sym typeface="Open Sans"/>
              </a:defRPr>
            </a:pPr>
            <a:r>
              <a:rPr dirty="0"/>
              <a:t>The Basics</a:t>
            </a:r>
          </a:p>
        </p:txBody>
      </p:sp>
      <p:sp>
        <p:nvSpPr>
          <p:cNvPr id="169" name="Content Placeholder 2"/>
          <p:cNvSpPr txBox="1">
            <a:spLocks noGrp="1"/>
          </p:cNvSpPr>
          <p:nvPr>
            <p:ph type="body" idx="1"/>
          </p:nvPr>
        </p:nvSpPr>
        <p:spPr>
          <a:xfrm>
            <a:off x="628650" y="1825625"/>
            <a:ext cx="7886700" cy="4349477"/>
          </a:xfrm>
          <a:prstGeom prst="rect">
            <a:avLst/>
          </a:prstGeom>
        </p:spPr>
        <p:txBody>
          <a:bodyPr/>
          <a:lstStyle/>
          <a:p>
            <a:pPr marL="0" indent="0">
              <a:buSzTx/>
              <a:buNone/>
            </a:pPr>
            <a:endParaRPr dirty="0"/>
          </a:p>
          <a:p>
            <a:pPr marL="0" indent="0">
              <a:buSzTx/>
              <a:buNone/>
            </a:pPr>
            <a:endParaRPr dirty="0"/>
          </a:p>
          <a:p>
            <a:pPr marL="0" indent="0">
              <a:buSzTx/>
              <a:buNone/>
            </a:pPr>
            <a:r>
              <a:rPr dirty="0"/>
              <a:t>GCs - RA</a:t>
            </a:r>
          </a:p>
          <a:p>
            <a:pPr marL="514350" lvl="1" indent="-171450"/>
            <a:r>
              <a:rPr dirty="0"/>
              <a:t>Initial: </a:t>
            </a:r>
            <a:r>
              <a:rPr lang="en-US" dirty="0"/>
              <a:t>10 - </a:t>
            </a:r>
            <a:r>
              <a:rPr dirty="0"/>
              <a:t>15mg QD, then taper </a:t>
            </a:r>
            <a:r>
              <a:rPr lang="en-US" dirty="0"/>
              <a:t>to 5 mg while introducing DMARD therapy</a:t>
            </a:r>
            <a:endParaRPr dirty="0"/>
          </a:p>
          <a:p>
            <a:pPr marL="514350" lvl="1" indent="-171450"/>
            <a:r>
              <a:rPr lang="en-US" dirty="0"/>
              <a:t>For flares:</a:t>
            </a:r>
          </a:p>
          <a:p>
            <a:pPr marL="897255" lvl="2" indent="-171450"/>
            <a:r>
              <a:rPr lang="en-US" dirty="0"/>
              <a:t>Multiple options but if treating for 3-10 days, no need to taper</a:t>
            </a:r>
          </a:p>
          <a:p>
            <a:pPr marL="897255" lvl="2" indent="-171450"/>
            <a:r>
              <a:rPr lang="en-US" dirty="0"/>
              <a:t>Unusual to require &gt; 15 mg for flare</a:t>
            </a:r>
          </a:p>
          <a:p>
            <a:pPr marL="897255" lvl="2" indent="-171450"/>
            <a:r>
              <a:rPr lang="en-US" dirty="0"/>
              <a:t>Consider IM </a:t>
            </a:r>
            <a:r>
              <a:rPr lang="en-US" dirty="0" err="1"/>
              <a:t>methylpred</a:t>
            </a:r>
            <a:r>
              <a:rPr lang="en-US" dirty="0"/>
              <a:t> at 80-120 mg; self-taper over 2 weeks</a:t>
            </a:r>
          </a:p>
          <a:p>
            <a:pPr marL="514350" lvl="1" indent="-171450"/>
            <a:r>
              <a:rPr dirty="0"/>
              <a:t>Chronic low-dose (5mg or less) used, rarely, </a:t>
            </a:r>
            <a:r>
              <a:rPr lang="en-US" dirty="0"/>
              <a:t>as chronic therapy</a:t>
            </a:r>
            <a:endParaRPr dirty="0"/>
          </a:p>
        </p:txBody>
      </p:sp>
      <p:sp>
        <p:nvSpPr>
          <p:cNvPr id="2" name="TextBox 9">
            <a:extLst>
              <a:ext uri="{FF2B5EF4-FFF2-40B4-BE49-F238E27FC236}">
                <a16:creationId xmlns:a16="http://schemas.microsoft.com/office/drawing/2014/main" id="{1987FC68-B9C3-D84B-4DBE-F2B8E7D7976D}"/>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 y="0"/>
            <a:ext cx="2462381" cy="6858000"/>
          </a:xfrm>
          <a:prstGeom prst="rect">
            <a:avLst/>
          </a:prstGeom>
          <a:solidFill>
            <a:srgbClr val="545454">
              <a:alpha val="4706"/>
            </a:srgbClr>
          </a:solidFill>
        </p:spPr>
      </p:sp>
      <p:sp>
        <p:nvSpPr>
          <p:cNvPr id="4" name="TextBox 4"/>
          <p:cNvSpPr txBox="1"/>
          <p:nvPr/>
        </p:nvSpPr>
        <p:spPr>
          <a:xfrm>
            <a:off x="826324" y="902342"/>
            <a:ext cx="3745676" cy="577081"/>
          </a:xfrm>
          <a:prstGeom prst="rect">
            <a:avLst/>
          </a:prstGeom>
        </p:spPr>
        <p:txBody>
          <a:bodyPr wrap="square" lIns="0" tIns="0" rIns="0" bIns="0" rtlCol="0" anchor="t">
            <a:spAutoFit/>
          </a:bodyPr>
          <a:lstStyle/>
          <a:p>
            <a:pPr>
              <a:lnSpc>
                <a:spcPts val="4500"/>
              </a:lnSpc>
            </a:pPr>
            <a:r>
              <a:rPr lang="en-US" sz="3750" dirty="0">
                <a:latin typeface="Open Sans"/>
              </a:rPr>
              <a:t>DISCLOSURES </a:t>
            </a:r>
          </a:p>
        </p:txBody>
      </p:sp>
      <p:grpSp>
        <p:nvGrpSpPr>
          <p:cNvPr id="6" name="Group 6"/>
          <p:cNvGrpSpPr/>
          <p:nvPr/>
        </p:nvGrpSpPr>
        <p:grpSpPr>
          <a:xfrm>
            <a:off x="3859151" y="1739526"/>
            <a:ext cx="3576132" cy="2377045"/>
            <a:chOff x="0" y="-20758"/>
            <a:chExt cx="9536353" cy="6338784"/>
          </a:xfrm>
        </p:grpSpPr>
        <p:sp>
          <p:nvSpPr>
            <p:cNvPr id="7" name="TextBox 7"/>
            <p:cNvSpPr txBox="1"/>
            <p:nvPr/>
          </p:nvSpPr>
          <p:spPr>
            <a:xfrm>
              <a:off x="0" y="879959"/>
              <a:ext cx="9499961" cy="5438067"/>
            </a:xfrm>
            <a:prstGeom prst="rect">
              <a:avLst/>
            </a:prstGeom>
          </p:spPr>
          <p:txBody>
            <a:bodyPr lIns="0" tIns="0" rIns="0" bIns="0" rtlCol="0" anchor="t">
              <a:spAutoFit/>
            </a:bodyPr>
            <a:lstStyle/>
            <a:p>
              <a:pPr algn="ctr">
                <a:lnSpc>
                  <a:spcPts val="1624"/>
                </a:lnSpc>
              </a:pPr>
              <a:endParaRPr lang="en-US" sz="1150" dirty="0">
                <a:latin typeface="Open Sans"/>
              </a:endParaRPr>
            </a:p>
            <a:p>
              <a:pPr algn="ctr">
                <a:lnSpc>
                  <a:spcPts val="1623"/>
                </a:lnSpc>
              </a:pPr>
              <a:r>
                <a:rPr lang="en-US" sz="1150" dirty="0">
                  <a:latin typeface="Open Sans"/>
                </a:rPr>
                <a:t>The University of California, San Francisco School of Medicine (UCSF) is accredited by the Accreditation Council of Continuing Medical Education (ACCME) to provide continuing medical education for physicians. UCSF designates this live activity for a maximum of 1 AMA PRA Category 1 Credit™. Physicians should claim only the credit commensurate with the extent of their participation in the activity.</a:t>
              </a:r>
              <a:endParaRPr lang="en-US" sz="1150" dirty="0"/>
            </a:p>
          </p:txBody>
        </p:sp>
        <p:sp>
          <p:nvSpPr>
            <p:cNvPr id="8" name="TextBox 8"/>
            <p:cNvSpPr txBox="1"/>
            <p:nvPr/>
          </p:nvSpPr>
          <p:spPr>
            <a:xfrm>
              <a:off x="0" y="-20758"/>
              <a:ext cx="9536353" cy="1641474"/>
            </a:xfrm>
            <a:prstGeom prst="rect">
              <a:avLst/>
            </a:prstGeom>
          </p:spPr>
          <p:txBody>
            <a:bodyPr wrap="square" lIns="0" tIns="0" rIns="0" bIns="0" rtlCol="0" anchor="t">
              <a:spAutoFit/>
            </a:bodyPr>
            <a:lstStyle/>
            <a:p>
              <a:pPr algn="ctr">
                <a:lnSpc>
                  <a:spcPts val="2435"/>
                </a:lnSpc>
              </a:pPr>
              <a:r>
                <a:rPr lang="en-US" sz="2100" dirty="0">
                  <a:latin typeface="Open Sans Bold"/>
                </a:rPr>
                <a:t>AMA </a:t>
              </a:r>
              <a:r>
                <a:rPr lang="en-US" sz="2000" dirty="0">
                  <a:latin typeface="Open Sans Bold"/>
                </a:rPr>
                <a:t>Designation</a:t>
              </a:r>
              <a:r>
                <a:rPr lang="en-US" sz="2100" dirty="0">
                  <a:latin typeface="Open Sans Bold"/>
                </a:rPr>
                <a:t> Statement</a:t>
              </a:r>
              <a:endParaRPr lang="en-US" dirty="0"/>
            </a:p>
          </p:txBody>
        </p:sp>
      </p:grpSp>
      <p:grpSp>
        <p:nvGrpSpPr>
          <p:cNvPr id="9" name="Group 9"/>
          <p:cNvGrpSpPr/>
          <p:nvPr/>
        </p:nvGrpSpPr>
        <p:grpSpPr>
          <a:xfrm>
            <a:off x="3831877" y="4374641"/>
            <a:ext cx="3617033" cy="1498581"/>
            <a:chOff x="-72731" y="-408758"/>
            <a:chExt cx="9645422" cy="3996215"/>
          </a:xfrm>
        </p:grpSpPr>
        <p:sp>
          <p:nvSpPr>
            <p:cNvPr id="10" name="TextBox 10"/>
            <p:cNvSpPr txBox="1"/>
            <p:nvPr/>
          </p:nvSpPr>
          <p:spPr>
            <a:xfrm>
              <a:off x="0" y="887058"/>
              <a:ext cx="9572691" cy="2700399"/>
            </a:xfrm>
            <a:prstGeom prst="rect">
              <a:avLst/>
            </a:prstGeom>
          </p:spPr>
          <p:txBody>
            <a:bodyPr lIns="0" tIns="0" rIns="0" bIns="0" rtlCol="0" anchor="t">
              <a:spAutoFit/>
            </a:bodyPr>
            <a:lstStyle/>
            <a:p>
              <a:pPr algn="ctr">
                <a:lnSpc>
                  <a:spcPts val="1636"/>
                </a:lnSpc>
              </a:pPr>
              <a:r>
                <a:rPr lang="en-US" sz="1150" dirty="0">
                  <a:latin typeface="Open Sans"/>
                </a:rPr>
                <a:t>Planners Jennifer Mandal, MD, Leslie </a:t>
              </a:r>
              <a:r>
                <a:rPr lang="en-US" sz="1150" dirty="0" err="1">
                  <a:latin typeface="Open Sans"/>
                </a:rPr>
                <a:t>Dexheimer</a:t>
              </a:r>
              <a:r>
                <a:rPr lang="en-US" sz="1150" dirty="0">
                  <a:latin typeface="Open Sans"/>
                </a:rPr>
                <a:t> Gleason, RN, and Tabitha </a:t>
              </a:r>
              <a:r>
                <a:rPr lang="en-US" sz="1150" dirty="0" err="1">
                  <a:latin typeface="Open Sans"/>
                </a:rPr>
                <a:t>Carroway</a:t>
              </a:r>
              <a:r>
                <a:rPr lang="en-US" sz="1150" dirty="0">
                  <a:latin typeface="Open Sans"/>
                </a:rPr>
                <a:t>, MPH have stated they have no relationships to disclose. Speaker Wendy Grant, MD has stated she has no relationships to disclose.</a:t>
              </a:r>
              <a:r>
                <a:rPr lang="en-US" sz="700" dirty="0">
                  <a:latin typeface="Arimo"/>
                </a:rPr>
                <a:t> </a:t>
              </a:r>
              <a:endParaRPr lang="en-US" dirty="0"/>
            </a:p>
          </p:txBody>
        </p:sp>
        <p:sp>
          <p:nvSpPr>
            <p:cNvPr id="11" name="TextBox 11"/>
            <p:cNvSpPr txBox="1"/>
            <p:nvPr/>
          </p:nvSpPr>
          <p:spPr>
            <a:xfrm>
              <a:off x="-72731" y="-408758"/>
              <a:ext cx="9572691" cy="854936"/>
            </a:xfrm>
            <a:prstGeom prst="rect">
              <a:avLst/>
            </a:prstGeom>
          </p:spPr>
          <p:txBody>
            <a:bodyPr lIns="0" tIns="0" rIns="0" bIns="0" rtlCol="0" anchor="t">
              <a:spAutoFit/>
            </a:bodyPr>
            <a:lstStyle/>
            <a:p>
              <a:pPr algn="ctr">
                <a:lnSpc>
                  <a:spcPts val="2454"/>
                </a:lnSpc>
              </a:pPr>
              <a:r>
                <a:rPr lang="en-US" sz="2100" dirty="0">
                  <a:latin typeface="Open Sans Bold"/>
                </a:rPr>
                <a:t>Disclosure </a:t>
              </a:r>
              <a:r>
                <a:rPr lang="en-US" sz="2000" dirty="0">
                  <a:latin typeface="Open Sans Bold"/>
                </a:rPr>
                <a:t>Statement</a:t>
              </a:r>
              <a:endParaRPr lang="en-US" dirty="0"/>
            </a:p>
          </p:txBody>
        </p:sp>
      </p:grpSp>
      <p:sp>
        <p:nvSpPr>
          <p:cNvPr id="3" name="TextBox 9">
            <a:extLst>
              <a:ext uri="{FF2B5EF4-FFF2-40B4-BE49-F238E27FC236}">
                <a16:creationId xmlns:a16="http://schemas.microsoft.com/office/drawing/2014/main" id="{32270D21-BAD8-4C30-4627-D15236BEC95C}"/>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0154960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73"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Glucocorticoids:</a:t>
            </a:r>
            <a:endParaRPr dirty="0"/>
          </a:p>
          <a:p>
            <a:pPr algn="ctr">
              <a:defRPr>
                <a:latin typeface="Open Sans"/>
                <a:ea typeface="Open Sans"/>
                <a:cs typeface="Open Sans"/>
                <a:sym typeface="Open Sans"/>
              </a:defRPr>
            </a:pPr>
            <a:r>
              <a:rPr dirty="0"/>
              <a:t>The Basics</a:t>
            </a:r>
          </a:p>
        </p:txBody>
      </p:sp>
      <p:sp>
        <p:nvSpPr>
          <p:cNvPr id="174" name="Content Placeholder 2"/>
          <p:cNvSpPr txBox="1">
            <a:spLocks noGrp="1"/>
          </p:cNvSpPr>
          <p:nvPr>
            <p:ph type="body" idx="1"/>
          </p:nvPr>
        </p:nvSpPr>
        <p:spPr>
          <a:xfrm>
            <a:off x="628650" y="1825625"/>
            <a:ext cx="7886700" cy="4349477"/>
          </a:xfrm>
          <a:prstGeom prst="rect">
            <a:avLst/>
          </a:prstGeom>
        </p:spPr>
        <p:txBody>
          <a:bodyPr/>
          <a:lstStyle/>
          <a:p>
            <a:pPr marL="0" indent="0" defTabSz="651509">
              <a:spcBef>
                <a:spcPts val="600"/>
              </a:spcBef>
              <a:buSzTx/>
              <a:buNone/>
              <a:defRPr sz="1994"/>
            </a:pPr>
            <a:r>
              <a:rPr lang="en-US" sz="2400" dirty="0"/>
              <a:t>Toxicities are generally related to dose and duration</a:t>
            </a:r>
          </a:p>
          <a:p>
            <a:pPr marL="0" indent="0" defTabSz="651509">
              <a:spcBef>
                <a:spcPts val="600"/>
              </a:spcBef>
              <a:buSzTx/>
              <a:buNone/>
              <a:defRPr sz="1994"/>
            </a:pPr>
            <a:r>
              <a:rPr lang="en-US" sz="2400" dirty="0"/>
              <a:t>Very low dose GC (3 mg/d) = no increased risk of toxicities at 7 years</a:t>
            </a:r>
          </a:p>
          <a:p>
            <a:pPr marL="0" indent="0" defTabSz="651509">
              <a:spcBef>
                <a:spcPts val="600"/>
              </a:spcBef>
              <a:buSzTx/>
              <a:buNone/>
              <a:defRPr sz="1994"/>
            </a:pPr>
            <a:endParaRPr dirty="0"/>
          </a:p>
          <a:p>
            <a:pPr marL="488632" lvl="1" indent="-162877" defTabSz="651509">
              <a:spcBef>
                <a:spcPts val="600"/>
              </a:spcBef>
              <a:defRPr sz="1994"/>
            </a:pPr>
            <a:r>
              <a:rPr lang="en-US" i="1" dirty="0"/>
              <a:t>Endocrine: </a:t>
            </a:r>
            <a:r>
              <a:rPr lang="en-US" dirty="0"/>
              <a:t>osteoporosis</a:t>
            </a:r>
          </a:p>
          <a:p>
            <a:pPr marL="488632" lvl="1" indent="-162877" defTabSz="651509">
              <a:spcBef>
                <a:spcPts val="600"/>
              </a:spcBef>
              <a:defRPr sz="1994"/>
            </a:pPr>
            <a:r>
              <a:rPr lang="en-US" i="1" dirty="0"/>
              <a:t>Infectious: </a:t>
            </a:r>
            <a:r>
              <a:rPr lang="en-US" dirty="0"/>
              <a:t>any infection</a:t>
            </a:r>
            <a:endParaRPr dirty="0"/>
          </a:p>
          <a:p>
            <a:pPr marL="488632" lvl="1" indent="-162877" defTabSz="651509">
              <a:spcBef>
                <a:spcPts val="600"/>
              </a:spcBef>
              <a:defRPr sz="1994"/>
            </a:pPr>
            <a:r>
              <a:rPr i="1" dirty="0"/>
              <a:t>GI</a:t>
            </a:r>
            <a:r>
              <a:rPr dirty="0"/>
              <a:t>: </a:t>
            </a:r>
            <a:r>
              <a:rPr lang="en-US" dirty="0"/>
              <a:t>gastritis/erosion/ulcers</a:t>
            </a:r>
            <a:endParaRPr dirty="0"/>
          </a:p>
          <a:p>
            <a:pPr marL="488632" lvl="1" indent="-162877" defTabSz="651509">
              <a:spcBef>
                <a:spcPts val="600"/>
              </a:spcBef>
              <a:defRPr sz="1994"/>
            </a:pPr>
            <a:r>
              <a:rPr i="1" dirty="0"/>
              <a:t>Endo</a:t>
            </a:r>
            <a:r>
              <a:rPr dirty="0"/>
              <a:t>: Risk of adrenal insufficiency at 3-5wks</a:t>
            </a:r>
            <a:endParaRPr lang="en-US" dirty="0"/>
          </a:p>
          <a:p>
            <a:pPr marL="488632" lvl="1" indent="-162877" defTabSz="651509">
              <a:spcBef>
                <a:spcPts val="600"/>
              </a:spcBef>
              <a:defRPr sz="1994"/>
            </a:pPr>
            <a:r>
              <a:rPr lang="en-US" i="1" dirty="0"/>
              <a:t>Endo</a:t>
            </a:r>
            <a:r>
              <a:rPr lang="en-US" dirty="0"/>
              <a:t>: Risk of insulin resistance incr. at &gt;10 </a:t>
            </a:r>
            <a:r>
              <a:rPr lang="en-US" dirty="0" err="1"/>
              <a:t>pred</a:t>
            </a:r>
            <a:r>
              <a:rPr lang="en-US" dirty="0"/>
              <a:t>/day</a:t>
            </a:r>
            <a:endParaRPr dirty="0"/>
          </a:p>
          <a:p>
            <a:pPr marL="488632" lvl="1" indent="-162877" defTabSz="651509">
              <a:spcBef>
                <a:spcPts val="600"/>
              </a:spcBef>
              <a:defRPr sz="1994"/>
            </a:pPr>
            <a:r>
              <a:rPr i="1" dirty="0"/>
              <a:t>CV</a:t>
            </a:r>
            <a:r>
              <a:rPr dirty="0"/>
              <a:t>: Fluid retention/hypertension</a:t>
            </a:r>
            <a:r>
              <a:rPr lang="en-US" dirty="0"/>
              <a:t>; cardiovascular events</a:t>
            </a:r>
          </a:p>
          <a:p>
            <a:pPr marL="488632" lvl="1" indent="-162877" defTabSz="651509">
              <a:spcBef>
                <a:spcPts val="600"/>
              </a:spcBef>
              <a:defRPr sz="1994"/>
            </a:pPr>
            <a:r>
              <a:rPr lang="en-US" i="1" dirty="0"/>
              <a:t>Integument: </a:t>
            </a:r>
            <a:r>
              <a:rPr lang="en-US" dirty="0"/>
              <a:t>skin fragility</a:t>
            </a:r>
            <a:endParaRPr dirty="0"/>
          </a:p>
        </p:txBody>
      </p:sp>
      <p:sp>
        <p:nvSpPr>
          <p:cNvPr id="2" name="TextBox 9">
            <a:extLst>
              <a:ext uri="{FF2B5EF4-FFF2-40B4-BE49-F238E27FC236}">
                <a16:creationId xmlns:a16="http://schemas.microsoft.com/office/drawing/2014/main" id="{9D64CF7E-8DF0-8696-B2D1-856497939A42}"/>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73"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Glucocorticoids:</a:t>
            </a:r>
            <a:endParaRPr dirty="0"/>
          </a:p>
          <a:p>
            <a:pPr algn="ctr">
              <a:defRPr>
                <a:latin typeface="Open Sans"/>
                <a:ea typeface="Open Sans"/>
                <a:cs typeface="Open Sans"/>
                <a:sym typeface="Open Sans"/>
              </a:defRPr>
            </a:pPr>
            <a:r>
              <a:rPr dirty="0"/>
              <a:t>The Basics</a:t>
            </a:r>
          </a:p>
        </p:txBody>
      </p:sp>
      <p:sp>
        <p:nvSpPr>
          <p:cNvPr id="174" name="Content Placeholder 2"/>
          <p:cNvSpPr txBox="1">
            <a:spLocks noGrp="1"/>
          </p:cNvSpPr>
          <p:nvPr>
            <p:ph type="body" idx="1"/>
          </p:nvPr>
        </p:nvSpPr>
        <p:spPr>
          <a:xfrm>
            <a:off x="628650" y="1825625"/>
            <a:ext cx="7886700" cy="4349477"/>
          </a:xfrm>
          <a:prstGeom prst="rect">
            <a:avLst/>
          </a:prstGeom>
        </p:spPr>
        <p:txBody>
          <a:bodyPr>
            <a:normAutofit fontScale="92500" lnSpcReduction="10000"/>
          </a:bodyPr>
          <a:lstStyle/>
          <a:p>
            <a:pPr marL="0" indent="0" defTabSz="651509">
              <a:spcBef>
                <a:spcPts val="600"/>
              </a:spcBef>
              <a:buSzTx/>
              <a:buNone/>
              <a:defRPr sz="1994"/>
            </a:pPr>
            <a:r>
              <a:rPr lang="en-US" sz="2800" dirty="0"/>
              <a:t>Glucocorticoids: Mitigation Strategies</a:t>
            </a:r>
          </a:p>
          <a:p>
            <a:pPr marL="0" indent="0" defTabSz="651509">
              <a:spcBef>
                <a:spcPts val="600"/>
              </a:spcBef>
              <a:buSzTx/>
              <a:buNone/>
              <a:defRPr sz="1994"/>
            </a:pPr>
            <a:endParaRPr lang="en-US" sz="2800" dirty="0"/>
          </a:p>
          <a:p>
            <a:pPr marL="0" indent="0" defTabSz="651509">
              <a:spcBef>
                <a:spcPts val="600"/>
              </a:spcBef>
              <a:buSzTx/>
              <a:buNone/>
              <a:defRPr sz="1994"/>
            </a:pPr>
            <a:r>
              <a:rPr lang="en-US" sz="2800" dirty="0"/>
              <a:t>Lowest dose, shortest duration</a:t>
            </a:r>
          </a:p>
          <a:p>
            <a:pPr marL="0" indent="0" defTabSz="651509">
              <a:spcBef>
                <a:spcPts val="600"/>
              </a:spcBef>
              <a:buSzTx/>
              <a:buNone/>
              <a:defRPr sz="1994"/>
            </a:pPr>
            <a:r>
              <a:rPr lang="en-US" sz="2800" dirty="0"/>
              <a:t>Ca/Vit D supplementation</a:t>
            </a:r>
          </a:p>
          <a:p>
            <a:pPr marL="0" indent="0" defTabSz="651509">
              <a:spcBef>
                <a:spcPts val="600"/>
              </a:spcBef>
              <a:buSzTx/>
              <a:buNone/>
              <a:defRPr sz="1994"/>
            </a:pPr>
            <a:r>
              <a:rPr lang="en-US" sz="2800" dirty="0"/>
              <a:t>Screening/treatment for osteoporosis (bone loss is most pronounced in the first few months of treatment; GCs associated with higher fracture risk and at higher BMD)</a:t>
            </a:r>
          </a:p>
          <a:p>
            <a:pPr marL="0" indent="0" defTabSz="651509">
              <a:spcBef>
                <a:spcPts val="600"/>
              </a:spcBef>
              <a:buSzTx/>
              <a:buNone/>
              <a:defRPr sz="1994"/>
            </a:pPr>
            <a:r>
              <a:rPr lang="en-US" sz="2800" dirty="0"/>
              <a:t>GI protection</a:t>
            </a:r>
          </a:p>
          <a:p>
            <a:pPr marL="0" indent="0" defTabSz="651509">
              <a:spcBef>
                <a:spcPts val="600"/>
              </a:spcBef>
              <a:buSzTx/>
              <a:buNone/>
              <a:defRPr sz="1994"/>
            </a:pPr>
            <a:r>
              <a:rPr lang="en-US" sz="2800" dirty="0"/>
              <a:t>PJP prophylaxis for prednisone &gt; 20 mg x 4 weeks</a:t>
            </a:r>
          </a:p>
          <a:p>
            <a:pPr marL="0" indent="0" defTabSz="651509">
              <a:spcBef>
                <a:spcPts val="600"/>
              </a:spcBef>
              <a:buSzTx/>
              <a:buNone/>
              <a:defRPr sz="1994"/>
            </a:pPr>
            <a:r>
              <a:rPr lang="en-US" sz="2800" dirty="0"/>
              <a:t>	increased risk with baseline lymphopenia, pulse          steroids, cyclophosphamide use</a:t>
            </a:r>
          </a:p>
          <a:p>
            <a:pPr marL="0" indent="0" defTabSz="651509">
              <a:spcBef>
                <a:spcPts val="600"/>
              </a:spcBef>
              <a:buSzTx/>
              <a:buNone/>
              <a:defRPr sz="1994"/>
            </a:pPr>
            <a:endParaRPr sz="2800" dirty="0"/>
          </a:p>
        </p:txBody>
      </p:sp>
      <p:sp>
        <p:nvSpPr>
          <p:cNvPr id="2" name="TextBox 9">
            <a:extLst>
              <a:ext uri="{FF2B5EF4-FFF2-40B4-BE49-F238E27FC236}">
                <a16:creationId xmlns:a16="http://schemas.microsoft.com/office/drawing/2014/main" id="{8B2BE0FC-F2FD-47D7-F5E1-35F0E4A66310}"/>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91413973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78"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t>GCs and NSAIDs</a:t>
            </a:r>
          </a:p>
          <a:p>
            <a:pPr algn="ctr">
              <a:defRPr>
                <a:latin typeface="Open Sans"/>
                <a:ea typeface="Open Sans"/>
                <a:cs typeface="Open Sans"/>
                <a:sym typeface="Open Sans"/>
              </a:defRPr>
            </a:pPr>
            <a:r>
              <a:t>The Basics</a:t>
            </a:r>
          </a:p>
        </p:txBody>
      </p:sp>
      <p:sp>
        <p:nvSpPr>
          <p:cNvPr id="179" name="Content Placeholder 2"/>
          <p:cNvSpPr txBox="1">
            <a:spLocks noGrp="1"/>
          </p:cNvSpPr>
          <p:nvPr>
            <p:ph type="body" idx="1"/>
          </p:nvPr>
        </p:nvSpPr>
        <p:spPr>
          <a:xfrm>
            <a:off x="628650" y="1825625"/>
            <a:ext cx="7886700" cy="4349477"/>
          </a:xfrm>
          <a:prstGeom prst="rect">
            <a:avLst/>
          </a:prstGeom>
        </p:spPr>
        <p:txBody>
          <a:bodyPr/>
          <a:lstStyle/>
          <a:p>
            <a:pPr marL="0" indent="0">
              <a:buSzTx/>
              <a:buNone/>
            </a:pPr>
            <a:endParaRPr dirty="0"/>
          </a:p>
          <a:p>
            <a:pPr marL="0" indent="0">
              <a:buSzTx/>
              <a:buNone/>
            </a:pPr>
            <a:endParaRPr dirty="0"/>
          </a:p>
          <a:p>
            <a:pPr marL="0" indent="0">
              <a:buSzTx/>
              <a:buNone/>
            </a:pPr>
            <a:r>
              <a:rPr sz="2400" dirty="0"/>
              <a:t>SUMMARY</a:t>
            </a:r>
          </a:p>
          <a:p>
            <a:pPr marL="514350" lvl="1" indent="-171450"/>
            <a:r>
              <a:rPr sz="2400" dirty="0"/>
              <a:t>NSAIDs treat pain</a:t>
            </a:r>
            <a:r>
              <a:rPr lang="en-US" sz="2400" dirty="0"/>
              <a:t> and inflammation</a:t>
            </a:r>
            <a:r>
              <a:rPr sz="2400" dirty="0"/>
              <a:t> - but are NOT effective DMARDs in RA</a:t>
            </a:r>
          </a:p>
          <a:p>
            <a:pPr marL="514350" lvl="1" indent="-171450"/>
            <a:r>
              <a:rPr sz="2400" dirty="0"/>
              <a:t>GCs </a:t>
            </a:r>
            <a:r>
              <a:rPr lang="en-US" sz="2400" dirty="0"/>
              <a:t>at low dose may have some DMARD effects but are generally not used in this fashion, given other effective therapies</a:t>
            </a:r>
          </a:p>
          <a:p>
            <a:pPr marL="514350" lvl="1" indent="-171450"/>
            <a:r>
              <a:rPr sz="2400" dirty="0"/>
              <a:t>NSAID and GC treatment-related AEs </a:t>
            </a:r>
            <a:r>
              <a:rPr lang="en-US" sz="2400" dirty="0"/>
              <a:t>common but often manageable with proper screening/mitigation</a:t>
            </a:r>
            <a:endParaRPr sz="2400" dirty="0"/>
          </a:p>
        </p:txBody>
      </p:sp>
      <p:sp>
        <p:nvSpPr>
          <p:cNvPr id="2" name="TextBox 9">
            <a:extLst>
              <a:ext uri="{FF2B5EF4-FFF2-40B4-BE49-F238E27FC236}">
                <a16:creationId xmlns:a16="http://schemas.microsoft.com/office/drawing/2014/main" id="{4D3BAD52-F0B1-105F-D9B8-B2EEDD930C3F}"/>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78"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Opioids and RA</a:t>
            </a:r>
            <a:endParaRPr dirty="0"/>
          </a:p>
        </p:txBody>
      </p:sp>
      <p:sp>
        <p:nvSpPr>
          <p:cNvPr id="179" name="Content Placeholder 2"/>
          <p:cNvSpPr txBox="1">
            <a:spLocks noGrp="1"/>
          </p:cNvSpPr>
          <p:nvPr>
            <p:ph type="body" idx="1"/>
          </p:nvPr>
        </p:nvSpPr>
        <p:spPr>
          <a:xfrm>
            <a:off x="628650" y="1825625"/>
            <a:ext cx="7886700" cy="4349477"/>
          </a:xfrm>
          <a:prstGeom prst="rect">
            <a:avLst/>
          </a:prstGeom>
        </p:spPr>
        <p:txBody>
          <a:bodyPr/>
          <a:lstStyle/>
          <a:p>
            <a:pPr marL="0" indent="0">
              <a:buSzTx/>
              <a:buNone/>
            </a:pPr>
            <a:endParaRPr lang="en-US" dirty="0"/>
          </a:p>
          <a:p>
            <a:pPr marL="0" indent="0">
              <a:buSzTx/>
              <a:buNone/>
            </a:pPr>
            <a:r>
              <a:rPr lang="en-US" dirty="0"/>
              <a:t>Any benefit in treating RA pain?</a:t>
            </a:r>
          </a:p>
          <a:p>
            <a:pPr marL="0" indent="0">
              <a:buSzTx/>
              <a:buNone/>
            </a:pPr>
            <a:endParaRPr lang="en-US" dirty="0"/>
          </a:p>
          <a:p>
            <a:pPr>
              <a:buSzTx/>
              <a:buFontTx/>
              <a:buChar char="-"/>
            </a:pPr>
            <a:r>
              <a:rPr lang="en-US" dirty="0"/>
              <a:t>Trials are of short duration</a:t>
            </a:r>
          </a:p>
          <a:p>
            <a:pPr>
              <a:buSzTx/>
              <a:buFontTx/>
              <a:buChar char="-"/>
            </a:pPr>
            <a:r>
              <a:rPr lang="en-US" dirty="0"/>
              <a:t>Benefit is neutral/modest in these trials</a:t>
            </a:r>
          </a:p>
          <a:p>
            <a:pPr>
              <a:buSzTx/>
              <a:buFontTx/>
              <a:buChar char="-"/>
            </a:pPr>
            <a:r>
              <a:rPr lang="en-US" dirty="0"/>
              <a:t>Most evidence does not support the use of opioids in chronic non-cancer pain</a:t>
            </a:r>
            <a:endParaRPr dirty="0"/>
          </a:p>
        </p:txBody>
      </p:sp>
      <p:sp>
        <p:nvSpPr>
          <p:cNvPr id="2" name="TextBox 9">
            <a:extLst>
              <a:ext uri="{FF2B5EF4-FFF2-40B4-BE49-F238E27FC236}">
                <a16:creationId xmlns:a16="http://schemas.microsoft.com/office/drawing/2014/main" id="{C4390D1D-0758-3250-1F1E-1BD039AE6659}"/>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93622637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78"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Opioids and RA</a:t>
            </a:r>
            <a:endParaRPr dirty="0"/>
          </a:p>
        </p:txBody>
      </p:sp>
      <p:sp>
        <p:nvSpPr>
          <p:cNvPr id="179" name="Content Placeholder 2"/>
          <p:cNvSpPr txBox="1">
            <a:spLocks noGrp="1"/>
          </p:cNvSpPr>
          <p:nvPr>
            <p:ph type="body" idx="1"/>
          </p:nvPr>
        </p:nvSpPr>
        <p:spPr>
          <a:xfrm>
            <a:off x="628650" y="1825625"/>
            <a:ext cx="7886700" cy="4349477"/>
          </a:xfrm>
          <a:prstGeom prst="rect">
            <a:avLst/>
          </a:prstGeom>
        </p:spPr>
        <p:txBody>
          <a:bodyPr/>
          <a:lstStyle/>
          <a:p>
            <a:pPr marL="0" indent="0">
              <a:buSzTx/>
              <a:buNone/>
            </a:pPr>
            <a:endParaRPr dirty="0"/>
          </a:p>
          <a:p>
            <a:pPr marL="0" indent="0">
              <a:buSzTx/>
              <a:buNone/>
            </a:pPr>
            <a:endParaRPr dirty="0"/>
          </a:p>
          <a:p>
            <a:pPr marL="0" indent="0">
              <a:buSzTx/>
              <a:buNone/>
            </a:pPr>
            <a:endParaRPr dirty="0"/>
          </a:p>
          <a:p>
            <a:pPr marL="0" indent="0">
              <a:buSzTx/>
              <a:buNone/>
            </a:pPr>
            <a:endParaRPr dirty="0"/>
          </a:p>
        </p:txBody>
      </p:sp>
      <p:sp>
        <p:nvSpPr>
          <p:cNvPr id="180" name="TextBox 7"/>
          <p:cNvSpPr txBox="1"/>
          <p:nvPr/>
        </p:nvSpPr>
        <p:spPr>
          <a:xfrm>
            <a:off x="456776" y="6475852"/>
            <a:ext cx="657820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1200"/>
              </a:lnSpc>
              <a:defRPr sz="1000" spc="50">
                <a:latin typeface="Open Sans"/>
                <a:ea typeface="Open Sans"/>
                <a:cs typeface="Open Sans"/>
                <a:sym typeface="Open Sans"/>
              </a:defRPr>
            </a:lvl1pPr>
          </a:lstStyle>
          <a:p>
            <a:r>
              <a:rPr lang="en-US" dirty="0"/>
              <a:t>Curtis et al. Arthritis and Rheumatology. Vol 69, No 9, Sept 2017; 1733-1740</a:t>
            </a:r>
            <a:endParaRPr dirty="0"/>
          </a:p>
        </p:txBody>
      </p:sp>
      <p:pic>
        <p:nvPicPr>
          <p:cNvPr id="3" name="Picture 2" descr="Chart, line chart&#10;&#10;Description automatically generated">
            <a:extLst>
              <a:ext uri="{FF2B5EF4-FFF2-40B4-BE49-F238E27FC236}">
                <a16:creationId xmlns:a16="http://schemas.microsoft.com/office/drawing/2014/main" id="{E9D4D779-E02F-B64B-9DC4-095455231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389742"/>
            <a:ext cx="9144000" cy="4785360"/>
          </a:xfrm>
          <a:prstGeom prst="rect">
            <a:avLst/>
          </a:prstGeom>
        </p:spPr>
      </p:pic>
      <p:sp>
        <p:nvSpPr>
          <p:cNvPr id="2" name="TextBox 9">
            <a:extLst>
              <a:ext uri="{FF2B5EF4-FFF2-40B4-BE49-F238E27FC236}">
                <a16:creationId xmlns:a16="http://schemas.microsoft.com/office/drawing/2014/main" id="{1E7AF86D-72D9-3153-BE7E-934EA72F6985}"/>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23952063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78"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Opioids and RA</a:t>
            </a:r>
            <a:endParaRPr dirty="0"/>
          </a:p>
        </p:txBody>
      </p:sp>
      <p:sp>
        <p:nvSpPr>
          <p:cNvPr id="179" name="Content Placeholder 2"/>
          <p:cNvSpPr txBox="1">
            <a:spLocks noGrp="1"/>
          </p:cNvSpPr>
          <p:nvPr>
            <p:ph type="body" idx="1"/>
          </p:nvPr>
        </p:nvSpPr>
        <p:spPr>
          <a:xfrm>
            <a:off x="628650" y="1825625"/>
            <a:ext cx="7886700" cy="4349477"/>
          </a:xfrm>
          <a:prstGeom prst="rect">
            <a:avLst/>
          </a:prstGeom>
        </p:spPr>
        <p:txBody>
          <a:bodyPr/>
          <a:lstStyle/>
          <a:p>
            <a:pPr marL="0" indent="0">
              <a:buSzTx/>
              <a:buNone/>
            </a:pPr>
            <a:endParaRPr dirty="0"/>
          </a:p>
          <a:p>
            <a:pPr marL="0" indent="0">
              <a:buSzTx/>
              <a:buNone/>
            </a:pPr>
            <a:r>
              <a:rPr lang="en-US" dirty="0"/>
              <a:t>Regular opioid use was associated with</a:t>
            </a:r>
          </a:p>
          <a:p>
            <a:pPr marL="0" indent="0">
              <a:buSzTx/>
              <a:buNone/>
            </a:pPr>
            <a:r>
              <a:rPr lang="en-US" dirty="0"/>
              <a:t>	- female sex</a:t>
            </a:r>
          </a:p>
          <a:p>
            <a:pPr marL="0" indent="0">
              <a:buSzTx/>
              <a:buNone/>
            </a:pPr>
            <a:r>
              <a:rPr lang="en-US" dirty="0"/>
              <a:t>	- fibromyalgia</a:t>
            </a:r>
          </a:p>
          <a:p>
            <a:pPr marL="0" indent="0">
              <a:buSzTx/>
              <a:buNone/>
            </a:pPr>
            <a:r>
              <a:rPr lang="en-US" dirty="0"/>
              <a:t>	- depression/anxiety</a:t>
            </a:r>
          </a:p>
          <a:p>
            <a:pPr marL="0" indent="0">
              <a:buSzTx/>
              <a:buNone/>
            </a:pPr>
            <a:r>
              <a:rPr lang="en-US" dirty="0"/>
              <a:t>	- back pain</a:t>
            </a:r>
          </a:p>
          <a:p>
            <a:pPr marL="0" indent="0">
              <a:buSzTx/>
              <a:buNone/>
            </a:pPr>
            <a:r>
              <a:rPr lang="en-US" dirty="0"/>
              <a:t>	- use of durable medical equipment</a:t>
            </a:r>
          </a:p>
          <a:p>
            <a:pPr marL="0" indent="0">
              <a:buSzTx/>
              <a:buNone/>
            </a:pPr>
            <a:endParaRPr lang="en-US" dirty="0"/>
          </a:p>
          <a:p>
            <a:pPr marL="0" indent="0">
              <a:buSzTx/>
              <a:buNone/>
            </a:pPr>
            <a:r>
              <a:rPr lang="en-US" dirty="0"/>
              <a:t>In a separate study, 25% of regular opioid use among RA patients was associated with obesity</a:t>
            </a:r>
            <a:endParaRPr dirty="0"/>
          </a:p>
        </p:txBody>
      </p:sp>
      <p:sp>
        <p:nvSpPr>
          <p:cNvPr id="180" name="TextBox 7"/>
          <p:cNvSpPr txBox="1"/>
          <p:nvPr/>
        </p:nvSpPr>
        <p:spPr>
          <a:xfrm>
            <a:off x="456776" y="6475852"/>
            <a:ext cx="657820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ts val="1200"/>
              </a:lnSpc>
              <a:defRPr sz="1000" spc="50">
                <a:latin typeface="Open Sans"/>
                <a:ea typeface="Open Sans"/>
                <a:cs typeface="Open Sans"/>
                <a:sym typeface="Open Sans"/>
              </a:defRPr>
            </a:lvl1pPr>
          </a:lstStyle>
          <a:p>
            <a:r>
              <a:rPr lang="en-US" dirty="0"/>
              <a:t>Curtis et al. Arthritis and Rheumatology. Vol 69, No 9, Sept 2017; 1733-1740</a:t>
            </a:r>
            <a:endParaRPr dirty="0"/>
          </a:p>
        </p:txBody>
      </p:sp>
      <p:sp>
        <p:nvSpPr>
          <p:cNvPr id="2" name="TextBox 9">
            <a:extLst>
              <a:ext uri="{FF2B5EF4-FFF2-40B4-BE49-F238E27FC236}">
                <a16:creationId xmlns:a16="http://schemas.microsoft.com/office/drawing/2014/main" id="{913D448E-FBC0-AEE5-044B-8618C12C8300}"/>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72132366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78"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What about Diet?</a:t>
            </a:r>
            <a:endParaRPr dirty="0"/>
          </a:p>
        </p:txBody>
      </p:sp>
      <p:sp>
        <p:nvSpPr>
          <p:cNvPr id="179" name="Content Placeholder 2"/>
          <p:cNvSpPr txBox="1">
            <a:spLocks noGrp="1"/>
          </p:cNvSpPr>
          <p:nvPr>
            <p:ph type="body" idx="1"/>
          </p:nvPr>
        </p:nvSpPr>
        <p:spPr>
          <a:xfrm>
            <a:off x="628650" y="1825625"/>
            <a:ext cx="7886700" cy="4349477"/>
          </a:xfrm>
          <a:prstGeom prst="rect">
            <a:avLst/>
          </a:prstGeom>
        </p:spPr>
        <p:txBody>
          <a:bodyPr>
            <a:normAutofit fontScale="85000" lnSpcReduction="20000"/>
          </a:bodyPr>
          <a:lstStyle/>
          <a:p>
            <a:pPr marL="0" indent="0">
              <a:buSzTx/>
              <a:buNone/>
            </a:pPr>
            <a:r>
              <a:rPr lang="en-US" sz="3200" dirty="0"/>
              <a:t>Altered microbiome postulated as possible etiology in pathogenesis of RA</a:t>
            </a:r>
          </a:p>
          <a:p>
            <a:pPr marL="0" indent="0">
              <a:buSzTx/>
              <a:buNone/>
            </a:pPr>
            <a:endParaRPr lang="en-US" sz="3200" dirty="0"/>
          </a:p>
          <a:p>
            <a:pPr marL="0" indent="0">
              <a:buSzTx/>
              <a:buNone/>
            </a:pPr>
            <a:r>
              <a:rPr lang="en-US" sz="3200" dirty="0"/>
              <a:t>Foods purported to promote/exacerbate inflammation:</a:t>
            </a:r>
          </a:p>
          <a:p>
            <a:pPr marL="0" indent="0">
              <a:buSzTx/>
              <a:buNone/>
            </a:pPr>
            <a:r>
              <a:rPr lang="en-US" sz="3200" dirty="0"/>
              <a:t>	refined sugar/sugary drinks</a:t>
            </a:r>
          </a:p>
          <a:p>
            <a:pPr marL="0" indent="0">
              <a:buSzTx/>
              <a:buNone/>
            </a:pPr>
            <a:r>
              <a:rPr lang="en-US" sz="3200" dirty="0"/>
              <a:t>	preservatives</a:t>
            </a:r>
          </a:p>
          <a:p>
            <a:pPr marL="0" indent="0">
              <a:buSzTx/>
              <a:buNone/>
            </a:pPr>
            <a:r>
              <a:rPr lang="en-US" sz="3200" dirty="0"/>
              <a:t>	saturated and trans fats</a:t>
            </a:r>
          </a:p>
          <a:p>
            <a:pPr marL="0" indent="0">
              <a:buSzTx/>
              <a:buNone/>
            </a:pPr>
            <a:r>
              <a:rPr lang="en-US" sz="3200" dirty="0"/>
              <a:t>	red/processed meats</a:t>
            </a:r>
          </a:p>
          <a:p>
            <a:pPr marL="0" indent="0">
              <a:buSzTx/>
              <a:buNone/>
            </a:pPr>
            <a:r>
              <a:rPr lang="en-US" sz="3200" dirty="0"/>
              <a:t>	highly processed foods</a:t>
            </a:r>
          </a:p>
          <a:p>
            <a:pPr marL="0" indent="0">
              <a:buSzTx/>
              <a:buNone/>
            </a:pPr>
            <a:r>
              <a:rPr lang="en-US" sz="3200" dirty="0"/>
              <a:t>	</a:t>
            </a:r>
          </a:p>
          <a:p>
            <a:pPr marL="0" indent="0">
              <a:buSzTx/>
              <a:buNone/>
            </a:pPr>
            <a:r>
              <a:rPr lang="en-US" sz="3200" dirty="0"/>
              <a:t>	</a:t>
            </a:r>
          </a:p>
          <a:p>
            <a:pPr marL="0" indent="0">
              <a:buSzTx/>
              <a:buNone/>
            </a:pPr>
            <a:endParaRPr sz="3200" dirty="0"/>
          </a:p>
          <a:p>
            <a:pPr marL="0" indent="0">
              <a:buSzTx/>
              <a:buNone/>
            </a:pPr>
            <a:endParaRPr lang="en-US" dirty="0"/>
          </a:p>
          <a:p>
            <a:pPr marL="0" indent="0">
              <a:buSzTx/>
              <a:buNone/>
            </a:pPr>
            <a:endParaRPr dirty="0"/>
          </a:p>
        </p:txBody>
      </p:sp>
      <p:sp>
        <p:nvSpPr>
          <p:cNvPr id="180" name="TextBox 7"/>
          <p:cNvSpPr txBox="1"/>
          <p:nvPr/>
        </p:nvSpPr>
        <p:spPr>
          <a:xfrm>
            <a:off x="102815" y="6453039"/>
            <a:ext cx="178570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1200"/>
              </a:lnSpc>
              <a:defRPr sz="1000" spc="50">
                <a:latin typeface="Open Sans"/>
                <a:ea typeface="Open Sans"/>
                <a:cs typeface="Open Sans"/>
                <a:sym typeface="Open Sans"/>
              </a:defRPr>
            </a:lvl1pPr>
          </a:lstStyle>
          <a:p>
            <a:r>
              <a:rPr dirty="0"/>
              <a:t>1</a:t>
            </a:r>
          </a:p>
        </p:txBody>
      </p:sp>
      <p:sp>
        <p:nvSpPr>
          <p:cNvPr id="2" name="TextBox 9">
            <a:extLst>
              <a:ext uri="{FF2B5EF4-FFF2-40B4-BE49-F238E27FC236}">
                <a16:creationId xmlns:a16="http://schemas.microsoft.com/office/drawing/2014/main" id="{25EE8C8C-2A57-CC71-8183-72056EBFAD44}"/>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80678242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78"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What about Diet?</a:t>
            </a:r>
            <a:endParaRPr dirty="0"/>
          </a:p>
        </p:txBody>
      </p:sp>
      <p:sp>
        <p:nvSpPr>
          <p:cNvPr id="179" name="Content Placeholder 2"/>
          <p:cNvSpPr txBox="1">
            <a:spLocks noGrp="1"/>
          </p:cNvSpPr>
          <p:nvPr>
            <p:ph type="body" idx="1"/>
          </p:nvPr>
        </p:nvSpPr>
        <p:spPr>
          <a:xfrm>
            <a:off x="628650" y="1825625"/>
            <a:ext cx="7886700" cy="4349477"/>
          </a:xfrm>
          <a:prstGeom prst="rect">
            <a:avLst/>
          </a:prstGeom>
        </p:spPr>
        <p:txBody>
          <a:bodyPr>
            <a:normAutofit/>
          </a:bodyPr>
          <a:lstStyle/>
          <a:p>
            <a:pPr marL="0" indent="0">
              <a:buSzTx/>
              <a:buNone/>
            </a:pPr>
            <a:r>
              <a:rPr lang="en-US" sz="2400" dirty="0"/>
              <a:t>Most trials of diet in RA are small (15-30 patients)</a:t>
            </a:r>
          </a:p>
          <a:p>
            <a:pPr marL="0" indent="0">
              <a:buSzTx/>
              <a:buNone/>
            </a:pPr>
            <a:endParaRPr lang="en-US" dirty="0"/>
          </a:p>
          <a:p>
            <a:pPr marL="0" indent="0">
              <a:buSzTx/>
              <a:buNone/>
            </a:pPr>
            <a:r>
              <a:rPr lang="en-US" sz="2400" dirty="0"/>
              <a:t>Short term benefits found in:</a:t>
            </a:r>
          </a:p>
          <a:p>
            <a:pPr>
              <a:buSzTx/>
              <a:buFontTx/>
              <a:buChar char="-"/>
            </a:pPr>
            <a:r>
              <a:rPr lang="en-US" sz="2400" dirty="0"/>
              <a:t>Subtotal fasting </a:t>
            </a:r>
            <a:r>
              <a:rPr lang="en-US" sz="2400" dirty="0">
                <a:sym typeface="Wingdings" pitchFamily="2" charset="2"/>
              </a:rPr>
              <a:t> vegan diet</a:t>
            </a:r>
          </a:p>
          <a:p>
            <a:pPr>
              <a:buSzTx/>
              <a:buFontTx/>
              <a:buChar char="-"/>
            </a:pPr>
            <a:r>
              <a:rPr lang="en-US" sz="2400" dirty="0">
                <a:sym typeface="Wingdings" pitchFamily="2" charset="2"/>
              </a:rPr>
              <a:t>Vegan diet</a:t>
            </a:r>
            <a:endParaRPr lang="en-US" sz="2400" dirty="0"/>
          </a:p>
          <a:p>
            <a:pPr>
              <a:buSzTx/>
              <a:buFontTx/>
              <a:buChar char="-"/>
            </a:pPr>
            <a:r>
              <a:rPr lang="en-US" sz="2400" dirty="0"/>
              <a:t>Mediterranean diet</a:t>
            </a:r>
          </a:p>
          <a:p>
            <a:pPr marL="0" indent="0">
              <a:buSzTx/>
              <a:buNone/>
            </a:pPr>
            <a:r>
              <a:rPr lang="en-US" sz="2400" dirty="0"/>
              <a:t>- ITIS diet (Mediterranean plus)</a:t>
            </a:r>
          </a:p>
          <a:p>
            <a:pPr marL="0" indent="0">
              <a:buSzTx/>
              <a:buNone/>
            </a:pPr>
            <a:endParaRPr dirty="0"/>
          </a:p>
        </p:txBody>
      </p:sp>
      <p:sp>
        <p:nvSpPr>
          <p:cNvPr id="180" name="TextBox 7"/>
          <p:cNvSpPr txBox="1"/>
          <p:nvPr/>
        </p:nvSpPr>
        <p:spPr>
          <a:xfrm>
            <a:off x="102815" y="6453039"/>
            <a:ext cx="178570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1200"/>
              </a:lnSpc>
              <a:defRPr sz="1000" spc="50">
                <a:latin typeface="Open Sans"/>
                <a:ea typeface="Open Sans"/>
                <a:cs typeface="Open Sans"/>
                <a:sym typeface="Open Sans"/>
              </a:defRPr>
            </a:lvl1pPr>
          </a:lstStyle>
          <a:p>
            <a:r>
              <a:rPr dirty="0"/>
              <a:t>1</a:t>
            </a:r>
          </a:p>
        </p:txBody>
      </p:sp>
      <p:sp>
        <p:nvSpPr>
          <p:cNvPr id="2" name="TextBox 9">
            <a:extLst>
              <a:ext uri="{FF2B5EF4-FFF2-40B4-BE49-F238E27FC236}">
                <a16:creationId xmlns:a16="http://schemas.microsoft.com/office/drawing/2014/main" id="{BAA5A6D1-898B-6CC1-2D08-41ACE58DC381}"/>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56763665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AD35-BAAA-8BC7-4CAB-8E84BC3E8880}"/>
              </a:ext>
            </a:extLst>
          </p:cNvPr>
          <p:cNvSpPr>
            <a:spLocks noGrp="1"/>
          </p:cNvSpPr>
          <p:nvPr>
            <p:ph type="title"/>
          </p:nvPr>
        </p:nvSpPr>
        <p:spPr/>
        <p:txBody>
          <a:bodyPr/>
          <a:lstStyle/>
          <a:p>
            <a:pPr algn="ctr"/>
            <a:r>
              <a:rPr lang="en-US" dirty="0"/>
              <a:t>Obesity and RA</a:t>
            </a:r>
          </a:p>
        </p:txBody>
      </p:sp>
      <p:sp>
        <p:nvSpPr>
          <p:cNvPr id="3" name="Text Placeholder 2">
            <a:extLst>
              <a:ext uri="{FF2B5EF4-FFF2-40B4-BE49-F238E27FC236}">
                <a16:creationId xmlns:a16="http://schemas.microsoft.com/office/drawing/2014/main" id="{A435C20E-6D49-2BDE-DE40-6F47CFD4F338}"/>
              </a:ext>
            </a:extLst>
          </p:cNvPr>
          <p:cNvSpPr>
            <a:spLocks noGrp="1"/>
          </p:cNvSpPr>
          <p:nvPr>
            <p:ph type="body" idx="1"/>
          </p:nvPr>
        </p:nvSpPr>
        <p:spPr/>
        <p:txBody>
          <a:bodyPr/>
          <a:lstStyle/>
          <a:p>
            <a:r>
              <a:rPr lang="en-US" dirty="0"/>
              <a:t>Higher disease activity scores</a:t>
            </a:r>
          </a:p>
          <a:p>
            <a:r>
              <a:rPr lang="en-US" dirty="0"/>
              <a:t>Higher pain scores</a:t>
            </a:r>
          </a:p>
          <a:p>
            <a:r>
              <a:rPr lang="en-US" dirty="0"/>
              <a:t>Reduced remission rates</a:t>
            </a:r>
          </a:p>
          <a:p>
            <a:r>
              <a:rPr lang="en-US" dirty="0"/>
              <a:t>Decreased response to c/b DMARDs</a:t>
            </a:r>
          </a:p>
          <a:p>
            <a:pPr marL="0" indent="0">
              <a:buNone/>
            </a:pPr>
            <a:endParaRPr lang="en-US" dirty="0"/>
          </a:p>
          <a:p>
            <a:pPr marL="0" indent="0">
              <a:buNone/>
            </a:pPr>
            <a:r>
              <a:rPr lang="en-US" dirty="0"/>
              <a:t>Weight loss effects</a:t>
            </a:r>
          </a:p>
          <a:p>
            <a:pPr marL="0" indent="0">
              <a:buNone/>
            </a:pPr>
            <a:r>
              <a:rPr lang="en-US" dirty="0"/>
              <a:t>In 53 patients who underwent bariatric surgery, 68% achieved remission at 6 months</a:t>
            </a:r>
          </a:p>
        </p:txBody>
      </p:sp>
      <p:sp>
        <p:nvSpPr>
          <p:cNvPr id="4" name="AutoShape 2">
            <a:extLst>
              <a:ext uri="{FF2B5EF4-FFF2-40B4-BE49-F238E27FC236}">
                <a16:creationId xmlns:a16="http://schemas.microsoft.com/office/drawing/2014/main" id="{08B718CC-1243-70C0-98D4-7AA67CCD424E}"/>
              </a:ext>
            </a:extLst>
          </p:cNvPr>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5" name="TextBox 9">
            <a:extLst>
              <a:ext uri="{FF2B5EF4-FFF2-40B4-BE49-F238E27FC236}">
                <a16:creationId xmlns:a16="http://schemas.microsoft.com/office/drawing/2014/main" id="{622BDDFA-A3B1-C248-4A6B-BDD093306F29}"/>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2642169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78"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References</a:t>
            </a:r>
            <a:endParaRPr dirty="0"/>
          </a:p>
        </p:txBody>
      </p:sp>
      <p:sp>
        <p:nvSpPr>
          <p:cNvPr id="179" name="Content Placeholder 2"/>
          <p:cNvSpPr txBox="1">
            <a:spLocks noGrp="1"/>
          </p:cNvSpPr>
          <p:nvPr>
            <p:ph type="body" idx="1"/>
          </p:nvPr>
        </p:nvSpPr>
        <p:spPr>
          <a:xfrm>
            <a:off x="628650" y="1825625"/>
            <a:ext cx="7886700" cy="4781302"/>
          </a:xfrm>
          <a:prstGeom prst="rect">
            <a:avLst/>
          </a:prstGeom>
        </p:spPr>
        <p:txBody>
          <a:bodyPr>
            <a:normAutofit fontScale="62500" lnSpcReduction="20000"/>
          </a:bodyPr>
          <a:lstStyle/>
          <a:p>
            <a:pPr marL="0" indent="0">
              <a:buSzTx/>
              <a:buNone/>
            </a:pPr>
            <a:r>
              <a:rPr lang="en-US" dirty="0" err="1"/>
              <a:t>Crofford</a:t>
            </a:r>
            <a:r>
              <a:rPr lang="en-US" dirty="0"/>
              <a:t>, LJ. Use of NSAIDs in treating patients with rheumatoid arthritis. </a:t>
            </a:r>
            <a:r>
              <a:rPr lang="en-US" dirty="0" err="1"/>
              <a:t>Arth</a:t>
            </a:r>
            <a:r>
              <a:rPr lang="en-US" dirty="0"/>
              <a:t> Res </a:t>
            </a:r>
            <a:r>
              <a:rPr lang="en-US" dirty="0" err="1"/>
              <a:t>Ther</a:t>
            </a:r>
            <a:r>
              <a:rPr lang="en-US" dirty="0"/>
              <a:t>, 2013; 15 (Suppl 3)</a:t>
            </a:r>
            <a:endParaRPr dirty="0"/>
          </a:p>
          <a:p>
            <a:pPr marL="0" indent="0">
              <a:buSzTx/>
              <a:buNone/>
            </a:pPr>
            <a:endParaRPr lang="en-US" dirty="0"/>
          </a:p>
          <a:p>
            <a:pPr marL="0" indent="0">
              <a:buSzTx/>
              <a:buNone/>
            </a:pPr>
            <a:r>
              <a:rPr lang="en-US" dirty="0"/>
              <a:t>Colebatch AN. Safety of NSAIDs in people receiving methotrexate for inflammatory arthritis. J Rheum Suppl 2012; 15: 62-73</a:t>
            </a:r>
          </a:p>
          <a:p>
            <a:pPr marL="0" indent="0">
              <a:buSzTx/>
              <a:buNone/>
            </a:pPr>
            <a:endParaRPr lang="en-US" dirty="0"/>
          </a:p>
          <a:p>
            <a:pPr marL="0" indent="0">
              <a:buSzTx/>
              <a:buNone/>
            </a:pPr>
            <a:r>
              <a:rPr lang="en-US" dirty="0"/>
              <a:t>Hua C. Glucocorticoids in rheumatoid arthritis: current status and future studies. RMD Open 2020; 6:e000536</a:t>
            </a:r>
          </a:p>
          <a:p>
            <a:pPr marL="0" indent="0">
              <a:buSzTx/>
              <a:buNone/>
            </a:pPr>
            <a:endParaRPr lang="en-US" dirty="0"/>
          </a:p>
          <a:p>
            <a:pPr marL="0" indent="0">
              <a:buSzTx/>
              <a:buNone/>
            </a:pPr>
            <a:r>
              <a:rPr lang="en-US" dirty="0" err="1"/>
              <a:t>Corras</a:t>
            </a:r>
            <a:r>
              <a:rPr lang="en-US" dirty="0"/>
              <a:t> R. RA Improvement after exposure to ITIS diet. ACR 2020 Abstract</a:t>
            </a:r>
          </a:p>
          <a:p>
            <a:pPr marL="0" indent="0">
              <a:buSzTx/>
              <a:buNone/>
            </a:pPr>
            <a:endParaRPr lang="en-US" dirty="0"/>
          </a:p>
          <a:p>
            <a:pPr marL="0" indent="0">
              <a:buSzTx/>
              <a:buNone/>
            </a:pPr>
            <a:r>
              <a:rPr lang="en-US" dirty="0"/>
              <a:t>Khanna S. Managing Rheumatoid Arthritis with Dietary Interventions.</a:t>
            </a:r>
          </a:p>
          <a:p>
            <a:pPr marL="0" indent="0">
              <a:buSzTx/>
              <a:buNone/>
            </a:pPr>
            <a:r>
              <a:rPr lang="en-US" dirty="0"/>
              <a:t>Front </a:t>
            </a:r>
            <a:r>
              <a:rPr lang="en-US" dirty="0" err="1"/>
              <a:t>Nutr</a:t>
            </a:r>
            <a:r>
              <a:rPr lang="en-US" dirty="0"/>
              <a:t> 2017; 4: 52</a:t>
            </a:r>
          </a:p>
          <a:p>
            <a:pPr marL="0" indent="0">
              <a:buSzTx/>
              <a:buNone/>
            </a:pPr>
            <a:endParaRPr lang="en-US" dirty="0"/>
          </a:p>
          <a:p>
            <a:pPr marL="0" indent="0">
              <a:buSzTx/>
              <a:buNone/>
            </a:pPr>
            <a:r>
              <a:rPr lang="en-US" dirty="0">
                <a:hlinkClick r:id="rId2"/>
              </a:rPr>
              <a:t>https://www.uptodate.com/contents/nsaids-therapeutic-use-and-variability-of-response-in-adults</a:t>
            </a:r>
            <a:endParaRPr lang="en-US" dirty="0"/>
          </a:p>
          <a:p>
            <a:pPr marL="0" indent="0">
              <a:buSzTx/>
              <a:buNone/>
            </a:pPr>
            <a:endParaRPr lang="en-US" dirty="0"/>
          </a:p>
          <a:p>
            <a:pPr marL="0" indent="0">
              <a:buSzTx/>
              <a:buNone/>
            </a:pPr>
            <a:r>
              <a:rPr lang="en-US" dirty="0">
                <a:hlinkClick r:id="rId3"/>
              </a:rPr>
              <a:t>https://www.uptodate.com/contents/nsaids-therapeutic-use-and-variability-of-response-in-adults?search=nsaids&amp;sectionRank=1&amp;usage_type=default&amp;anchor=H8&amp;source=machineLearning&amp;selectedTitle=2~147&amp;display_rank=1#H8</a:t>
            </a:r>
            <a:endParaRPr lang="en-US" dirty="0"/>
          </a:p>
          <a:p>
            <a:pPr marL="0" indent="0">
              <a:buSzTx/>
              <a:buNone/>
            </a:pPr>
            <a:endParaRPr lang="en-US" dirty="0"/>
          </a:p>
          <a:p>
            <a:pPr marL="0" indent="0">
              <a:buSzTx/>
              <a:buNone/>
            </a:pPr>
            <a:endParaRPr lang="en-US" dirty="0"/>
          </a:p>
          <a:p>
            <a:pPr marL="0" indent="0">
              <a:buSzTx/>
              <a:buNone/>
            </a:pPr>
            <a:r>
              <a:rPr kumimoji="0" lang="en-US" sz="1900" b="0" i="0" u="none" strike="noStrike" cap="none" spc="0" normalizeH="0" baseline="0" dirty="0">
                <a:ln>
                  <a:noFill/>
                </a:ln>
                <a:solidFill>
                  <a:srgbClr val="000000"/>
                </a:solidFill>
                <a:effectLst/>
                <a:uFillTx/>
                <a:latin typeface="+mn-lt"/>
                <a:ea typeface="+mn-ea"/>
                <a:cs typeface="+mn-cs"/>
                <a:sym typeface="Calibri"/>
              </a:rPr>
              <a:t>Dalen. RMD Open 2015:1:e000012</a:t>
            </a:r>
          </a:p>
          <a:p>
            <a:pPr marL="0" indent="0">
              <a:buSzTx/>
              <a:buNone/>
            </a:pPr>
            <a:endParaRPr kumimoji="0" lang="en-US" sz="1900" b="0" i="0" u="none" strike="noStrike" cap="none" spc="0" normalizeH="0" baseline="0" dirty="0">
              <a:ln>
                <a:noFill/>
              </a:ln>
              <a:solidFill>
                <a:srgbClr val="000000"/>
              </a:solidFill>
              <a:effectLst/>
              <a:uFillTx/>
              <a:latin typeface="+mn-lt"/>
              <a:ea typeface="+mn-ea"/>
              <a:cs typeface="+mn-cs"/>
              <a:sym typeface="Calibri"/>
            </a:endParaRPr>
          </a:p>
          <a:p>
            <a:pPr marL="0" indent="0">
              <a:buSzTx/>
              <a:buNone/>
            </a:pPr>
            <a:endParaRPr lang="en-US" dirty="0"/>
          </a:p>
          <a:p>
            <a:pPr marL="0" indent="0">
              <a:buSzTx/>
              <a:buNone/>
            </a:pPr>
            <a:endParaRPr lang="en-US" dirty="0"/>
          </a:p>
          <a:p>
            <a:pPr marL="0" indent="0">
              <a:buSzTx/>
              <a:buNone/>
            </a:pPr>
            <a:endParaRPr dirty="0"/>
          </a:p>
        </p:txBody>
      </p:sp>
      <p:sp>
        <p:nvSpPr>
          <p:cNvPr id="180" name="TextBox 7"/>
          <p:cNvSpPr txBox="1"/>
          <p:nvPr/>
        </p:nvSpPr>
        <p:spPr>
          <a:xfrm>
            <a:off x="102815" y="6453039"/>
            <a:ext cx="178570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1200"/>
              </a:lnSpc>
              <a:defRPr sz="1000" spc="50">
                <a:latin typeface="Open Sans"/>
                <a:ea typeface="Open Sans"/>
                <a:cs typeface="Open Sans"/>
                <a:sym typeface="Open Sans"/>
              </a:defRPr>
            </a:lvl1pPr>
          </a:lstStyle>
          <a:p>
            <a:endParaRPr dirty="0"/>
          </a:p>
        </p:txBody>
      </p:sp>
      <p:sp>
        <p:nvSpPr>
          <p:cNvPr id="2" name="TextBox 9">
            <a:extLst>
              <a:ext uri="{FF2B5EF4-FFF2-40B4-BE49-F238E27FC236}">
                <a16:creationId xmlns:a16="http://schemas.microsoft.com/office/drawing/2014/main" id="{06136531-F484-FC0C-1FF0-3E8191AC2AE6}"/>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153246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23"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NSAIDs: The Basics</a:t>
            </a:r>
            <a:endParaRPr dirty="0"/>
          </a:p>
        </p:txBody>
      </p:sp>
      <p:sp>
        <p:nvSpPr>
          <p:cNvPr id="124" name="Content Placeholder 2"/>
          <p:cNvSpPr txBox="1">
            <a:spLocks noGrp="1"/>
          </p:cNvSpPr>
          <p:nvPr>
            <p:ph type="body" idx="1"/>
          </p:nvPr>
        </p:nvSpPr>
        <p:spPr>
          <a:xfrm>
            <a:off x="628650" y="1825625"/>
            <a:ext cx="7886700" cy="4349477"/>
          </a:xfrm>
          <a:prstGeom prst="rect">
            <a:avLst/>
          </a:prstGeom>
        </p:spPr>
        <p:txBody>
          <a:bodyPr>
            <a:normAutofit/>
          </a:bodyPr>
          <a:lstStyle/>
          <a:p>
            <a:pPr marL="0" indent="0">
              <a:buSzTx/>
              <a:buNone/>
            </a:pPr>
            <a:endParaRPr dirty="0"/>
          </a:p>
          <a:p>
            <a:pPr marL="0" indent="0">
              <a:buSzTx/>
              <a:buNone/>
            </a:pPr>
            <a:endParaRPr dirty="0"/>
          </a:p>
          <a:p>
            <a:pPr marL="0" indent="0">
              <a:buSzTx/>
              <a:buNone/>
            </a:pPr>
            <a:r>
              <a:rPr b="1" dirty="0"/>
              <a:t>NSAID</a:t>
            </a:r>
            <a:r>
              <a:rPr lang="en-US" b="1" dirty="0"/>
              <a:t>s</a:t>
            </a:r>
            <a:r>
              <a:rPr b="1" dirty="0"/>
              <a:t> - Key Points</a:t>
            </a:r>
          </a:p>
          <a:p>
            <a:pPr marL="514350" lvl="1" indent="-171450"/>
            <a:r>
              <a:rPr lang="en-US" dirty="0"/>
              <a:t>They are widely used in RA and are effective for treating inflammation and pain</a:t>
            </a:r>
          </a:p>
          <a:p>
            <a:pPr marL="514350" lvl="1" indent="-171450"/>
            <a:r>
              <a:rPr lang="en-US" dirty="0"/>
              <a:t>They do not reduce levels of acute phase reactants or prevent radiographic progression (</a:t>
            </a:r>
            <a:r>
              <a:rPr lang="en-US" dirty="0" err="1"/>
              <a:t>ie</a:t>
            </a:r>
            <a:r>
              <a:rPr lang="en-US" dirty="0"/>
              <a:t>, they are not DMARDs)</a:t>
            </a:r>
          </a:p>
          <a:p>
            <a:pPr marL="514350" lvl="1" indent="-171450"/>
            <a:r>
              <a:rPr lang="en-US" dirty="0"/>
              <a:t>All work by blocking production of prostaglandins via the cyclo-oxygenase enzyme (COX)</a:t>
            </a:r>
          </a:p>
          <a:p>
            <a:pPr marL="514350" lvl="1" indent="-171450"/>
            <a:r>
              <a:rPr lang="en-US" dirty="0"/>
              <a:t>Prostaglandins play a key role in the inflammatory response BUT are also protective in certain tissues</a:t>
            </a:r>
          </a:p>
          <a:p>
            <a:pPr marL="514350" lvl="1" indent="-171450"/>
            <a:endParaRPr dirty="0"/>
          </a:p>
        </p:txBody>
      </p:sp>
      <p:sp>
        <p:nvSpPr>
          <p:cNvPr id="3" name="TextBox 9">
            <a:extLst>
              <a:ext uri="{FF2B5EF4-FFF2-40B4-BE49-F238E27FC236}">
                <a16:creationId xmlns:a16="http://schemas.microsoft.com/office/drawing/2014/main" id="{D04A6FA8-EC98-849E-5C75-EDF098A87FF2}"/>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91576" y="1145121"/>
            <a:ext cx="4763" cy="636393"/>
          </a:xfrm>
          <a:prstGeom prst="rect">
            <a:avLst/>
          </a:prstGeom>
        </p:spPr>
        <p:txBody>
          <a:bodyPr lIns="0" tIns="0" rIns="0" bIns="0" rtlCol="0" anchor="t">
            <a:spAutoFit/>
          </a:bodyPr>
          <a:lstStyle/>
          <a:p>
            <a:pPr algn="ctr">
              <a:lnSpc>
                <a:spcPts val="6300"/>
              </a:lnSpc>
            </a:pPr>
            <a:endParaRPr sz="900"/>
          </a:p>
        </p:txBody>
      </p:sp>
      <p:sp>
        <p:nvSpPr>
          <p:cNvPr id="3" name="TextBox 3"/>
          <p:cNvSpPr txBox="1"/>
          <p:nvPr/>
        </p:nvSpPr>
        <p:spPr>
          <a:xfrm>
            <a:off x="1085141" y="757383"/>
            <a:ext cx="6687259" cy="4342086"/>
          </a:xfrm>
          <a:prstGeom prst="rect">
            <a:avLst/>
          </a:prstGeom>
        </p:spPr>
        <p:txBody>
          <a:bodyPr wrap="square" lIns="0" tIns="0" rIns="0" bIns="0" rtlCol="0" anchor="t">
            <a:spAutoFit/>
          </a:bodyPr>
          <a:lstStyle/>
          <a:p>
            <a:pPr algn="ctr"/>
            <a:endParaRPr lang="en-US" sz="3750" u="sng"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3750" u="sng" dirty="0">
              <a:latin typeface="Open Sans"/>
              <a:ea typeface="Open Sans"/>
              <a:cs typeface="Open Sans"/>
            </a:endParaRPr>
          </a:p>
          <a:p>
            <a:pPr algn="ctr"/>
            <a:endParaRPr lang="en-US" dirty="0"/>
          </a:p>
          <a:p>
            <a:pPr algn="ctr"/>
            <a:endParaRPr lang="en-US" dirty="0"/>
          </a:p>
          <a:p>
            <a:pPr algn="ctr"/>
            <a:endParaRPr lang="en-US" sz="2000" u="sng"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000" u="sng" dirty="0"/>
          </a:p>
          <a:p>
            <a:pPr algn="ctr"/>
            <a:endParaRPr lang="en-US" sz="3750" u="sng" dirty="0">
              <a:latin typeface="Open Sans Light"/>
              <a:hlinkClick r:id="" action="ppaction://noaction">
                <a:extLst>
                  <a:ext uri="{A12FA001-AC4F-418D-AE19-62706E023703}">
                    <ahyp:hlinkClr xmlns:ahyp="http://schemas.microsoft.com/office/drawing/2018/hyperlinkcolor" val="tx"/>
                  </a:ext>
                </a:extLst>
              </a:hlinkClick>
            </a:endParaRPr>
          </a:p>
          <a:p>
            <a:pPr algn="ctr"/>
            <a:endParaRPr lang="en-US" sz="3750" u="sng" dirty="0">
              <a:latin typeface="Open Sans Light"/>
              <a:hlinkClick r:id="" action="ppaction://noaction">
                <a:extLst>
                  <a:ext uri="{A12FA001-AC4F-418D-AE19-62706E023703}">
                    <ahyp:hlinkClr xmlns:ahyp="http://schemas.microsoft.com/office/drawing/2018/hyperlinkcolor" val="tx"/>
                  </a:ext>
                </a:extLst>
              </a:hlinkClick>
            </a:endParaRPr>
          </a:p>
          <a:p>
            <a:pPr algn="ctr"/>
            <a:endParaRPr lang="en-US" sz="3750" dirty="0">
              <a:solidFill>
                <a:srgbClr val="0563C1"/>
              </a:solidFill>
              <a:latin typeface="Open Sans Light"/>
              <a:hlinkClick r:id="rId3">
                <a:extLst>
                  <a:ext uri="{A12FA001-AC4F-418D-AE19-62706E023703}">
                    <ahyp:hlinkClr xmlns:ahyp="http://schemas.microsoft.com/office/drawing/2018/hyperlinkcolor" val="tx"/>
                  </a:ext>
                </a:extLst>
              </a:hlinkClick>
            </a:endParaRPr>
          </a:p>
          <a:p>
            <a:pPr algn="ctr">
              <a:lnSpc>
                <a:spcPts val="2380"/>
              </a:lnSpc>
            </a:pPr>
            <a:endParaRPr lang="en-US" sz="1700" dirty="0">
              <a:solidFill>
                <a:srgbClr val="000000"/>
              </a:solidFill>
              <a:latin typeface="Open Sans Light"/>
            </a:endParaRPr>
          </a:p>
        </p:txBody>
      </p:sp>
      <p:sp>
        <p:nvSpPr>
          <p:cNvPr id="8" name="AutoShape 2">
            <a:extLst>
              <a:ext uri="{FF2B5EF4-FFF2-40B4-BE49-F238E27FC236}">
                <a16:creationId xmlns:a16="http://schemas.microsoft.com/office/drawing/2014/main" id="{98037053-8CBF-594A-ADFE-3807BE845BF5}"/>
              </a:ext>
            </a:extLst>
          </p:cNvPr>
          <p:cNvSpPr/>
          <p:nvPr/>
        </p:nvSpPr>
        <p:spPr>
          <a:xfrm>
            <a:off x="0" y="0"/>
            <a:ext cx="2006422" cy="6858000"/>
          </a:xfrm>
          <a:prstGeom prst="rect">
            <a:avLst/>
          </a:prstGeom>
          <a:solidFill>
            <a:srgbClr val="000000">
              <a:alpha val="4706"/>
            </a:srgbClr>
          </a:solidFill>
        </p:spPr>
      </p:sp>
      <p:sp>
        <p:nvSpPr>
          <p:cNvPr id="9" name="TextBox 8">
            <a:extLst>
              <a:ext uri="{FF2B5EF4-FFF2-40B4-BE49-F238E27FC236}">
                <a16:creationId xmlns:a16="http://schemas.microsoft.com/office/drawing/2014/main" id="{5596CF5B-E857-6143-97BE-9742BC81B4D1}"/>
              </a:ext>
            </a:extLst>
          </p:cNvPr>
          <p:cNvSpPr txBox="1"/>
          <p:nvPr/>
        </p:nvSpPr>
        <p:spPr>
          <a:xfrm>
            <a:off x="2789108" y="1101963"/>
            <a:ext cx="3565784" cy="646331"/>
          </a:xfrm>
          <a:prstGeom prst="rect">
            <a:avLst/>
          </a:prstGeom>
          <a:noFill/>
        </p:spPr>
        <p:txBody>
          <a:bodyPr wrap="non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CME Credit Link</a:t>
            </a:r>
          </a:p>
        </p:txBody>
      </p:sp>
      <p:pic>
        <p:nvPicPr>
          <p:cNvPr id="6" name="Picture 5">
            <a:extLst>
              <a:ext uri="{FF2B5EF4-FFF2-40B4-BE49-F238E27FC236}">
                <a16:creationId xmlns:a16="http://schemas.microsoft.com/office/drawing/2014/main" id="{CF329CA7-8319-BE20-E107-0332F226B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73915"/>
            <a:ext cx="6400799" cy="8283386"/>
          </a:xfrm>
          <a:prstGeom prst="rect">
            <a:avLst/>
          </a:prstGeom>
        </p:spPr>
      </p:pic>
      <p:sp>
        <p:nvSpPr>
          <p:cNvPr id="7" name="TextBox 9">
            <a:extLst>
              <a:ext uri="{FF2B5EF4-FFF2-40B4-BE49-F238E27FC236}">
                <a16:creationId xmlns:a16="http://schemas.microsoft.com/office/drawing/2014/main" id="{50851D3A-4BB2-7A83-A53B-A0D7C2700714}"/>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5073832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23"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NSAIDs: The Basics</a:t>
            </a:r>
            <a:endParaRPr dirty="0"/>
          </a:p>
        </p:txBody>
      </p:sp>
      <p:sp>
        <p:nvSpPr>
          <p:cNvPr id="124" name="Content Placeholder 2"/>
          <p:cNvSpPr txBox="1">
            <a:spLocks noGrp="1"/>
          </p:cNvSpPr>
          <p:nvPr>
            <p:ph type="body" idx="1"/>
          </p:nvPr>
        </p:nvSpPr>
        <p:spPr>
          <a:xfrm>
            <a:off x="628650" y="1825625"/>
            <a:ext cx="7886700" cy="4349477"/>
          </a:xfrm>
          <a:prstGeom prst="rect">
            <a:avLst/>
          </a:prstGeom>
        </p:spPr>
        <p:txBody>
          <a:bodyPr>
            <a:normAutofit/>
          </a:bodyPr>
          <a:lstStyle/>
          <a:p>
            <a:pPr marL="0" indent="0">
              <a:buSzTx/>
              <a:buNone/>
            </a:pPr>
            <a:endParaRPr dirty="0"/>
          </a:p>
          <a:p>
            <a:pPr marL="0" indent="0">
              <a:buSzTx/>
              <a:buNone/>
            </a:pPr>
            <a:endParaRPr dirty="0"/>
          </a:p>
          <a:p>
            <a:pPr marL="0" indent="0">
              <a:buSzTx/>
              <a:buNone/>
            </a:pPr>
            <a:r>
              <a:rPr b="1" dirty="0"/>
              <a:t>NSAID</a:t>
            </a:r>
            <a:r>
              <a:rPr lang="en-US" b="1" dirty="0"/>
              <a:t>s</a:t>
            </a:r>
            <a:r>
              <a:rPr b="1" dirty="0"/>
              <a:t> - Key Points</a:t>
            </a:r>
            <a:endParaRPr lang="en-US" b="1" dirty="0"/>
          </a:p>
          <a:p>
            <a:pPr marL="0" indent="0">
              <a:buSzTx/>
              <a:buNone/>
            </a:pPr>
            <a:endParaRPr b="1" dirty="0"/>
          </a:p>
          <a:p>
            <a:pPr marL="514350" lvl="1" indent="-171450"/>
            <a:r>
              <a:rPr lang="en-US" dirty="0"/>
              <a:t>COX-1: expressed under basal conditions</a:t>
            </a:r>
          </a:p>
          <a:p>
            <a:pPr marL="897255" lvl="2" indent="-171450"/>
            <a:r>
              <a:rPr lang="en-US" dirty="0"/>
              <a:t>Platelets (thromboxane A2 is a PG that signals platelet aggregation)</a:t>
            </a:r>
          </a:p>
          <a:p>
            <a:pPr marL="897255" lvl="2" indent="-171450"/>
            <a:r>
              <a:rPr lang="en-US" dirty="0"/>
              <a:t>GI mucosa (PGs have a protective effect)</a:t>
            </a:r>
          </a:p>
          <a:p>
            <a:pPr marL="897255" lvl="2" indent="-171450"/>
            <a:r>
              <a:rPr lang="en-US" dirty="0"/>
              <a:t>Kidney (renal tubules; PGs help maintain perfusion)</a:t>
            </a:r>
          </a:p>
          <a:p>
            <a:pPr marL="897255" lvl="2" indent="-171450"/>
            <a:endParaRPr lang="en-US" dirty="0"/>
          </a:p>
          <a:p>
            <a:pPr marL="514350" lvl="1" indent="-171450"/>
            <a:r>
              <a:rPr lang="en-US" dirty="0"/>
              <a:t>COX-2: expressed during inflammation/stress</a:t>
            </a:r>
          </a:p>
          <a:p>
            <a:pPr marL="514350" lvl="1" indent="-171450"/>
            <a:endParaRPr dirty="0"/>
          </a:p>
        </p:txBody>
      </p:sp>
      <p:sp>
        <p:nvSpPr>
          <p:cNvPr id="3" name="TextBox 9">
            <a:extLst>
              <a:ext uri="{FF2B5EF4-FFF2-40B4-BE49-F238E27FC236}">
                <a16:creationId xmlns:a16="http://schemas.microsoft.com/office/drawing/2014/main" id="{0F5F0594-78EB-F6B3-CAA5-82286DF22A97}"/>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5788808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1AA04A88-670F-4042-ADB2-F50A44AF8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73" y="487017"/>
            <a:ext cx="7146235" cy="5486400"/>
          </a:xfrm>
          <a:prstGeom prst="rect">
            <a:avLst/>
          </a:prstGeom>
        </p:spPr>
      </p:pic>
      <p:sp>
        <p:nvSpPr>
          <p:cNvPr id="2" name="TextBox 9">
            <a:extLst>
              <a:ext uri="{FF2B5EF4-FFF2-40B4-BE49-F238E27FC236}">
                <a16:creationId xmlns:a16="http://schemas.microsoft.com/office/drawing/2014/main" id="{D58E8389-CAC6-6128-D721-0F007084177B}"/>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5133309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23"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NSAIDs: The Basics</a:t>
            </a:r>
            <a:endParaRPr dirty="0"/>
          </a:p>
        </p:txBody>
      </p:sp>
      <p:sp>
        <p:nvSpPr>
          <p:cNvPr id="124" name="Content Placeholder 2"/>
          <p:cNvSpPr txBox="1">
            <a:spLocks noGrp="1"/>
          </p:cNvSpPr>
          <p:nvPr>
            <p:ph type="body" idx="1"/>
          </p:nvPr>
        </p:nvSpPr>
        <p:spPr>
          <a:xfrm>
            <a:off x="628650" y="1825625"/>
            <a:ext cx="7886700" cy="4778543"/>
          </a:xfrm>
          <a:prstGeom prst="rect">
            <a:avLst/>
          </a:prstGeom>
        </p:spPr>
        <p:txBody>
          <a:bodyPr>
            <a:normAutofit/>
          </a:bodyPr>
          <a:lstStyle/>
          <a:p>
            <a:pPr marL="0" indent="0">
              <a:buSzTx/>
              <a:buNone/>
            </a:pPr>
            <a:endParaRPr dirty="0"/>
          </a:p>
          <a:p>
            <a:pPr marL="0" indent="0">
              <a:buSzTx/>
              <a:buNone/>
            </a:pPr>
            <a:r>
              <a:rPr sz="3100" b="1" dirty="0"/>
              <a:t>NSAID</a:t>
            </a:r>
            <a:r>
              <a:rPr lang="en-US" sz="3100" b="1" dirty="0"/>
              <a:t>s</a:t>
            </a:r>
            <a:r>
              <a:rPr sz="3100" b="1" dirty="0"/>
              <a:t> - Key Points</a:t>
            </a:r>
            <a:endParaRPr lang="en-US" sz="3100" b="1" dirty="0"/>
          </a:p>
          <a:p>
            <a:pPr marL="0" indent="0">
              <a:buSzTx/>
              <a:buNone/>
            </a:pPr>
            <a:endParaRPr lang="en-US" dirty="0"/>
          </a:p>
          <a:p>
            <a:pPr marL="0" indent="0">
              <a:buSzTx/>
              <a:buNone/>
            </a:pPr>
            <a:r>
              <a:rPr lang="en-US" sz="2400" dirty="0"/>
              <a:t>NSAIDs are grouped according to:</a:t>
            </a:r>
          </a:p>
          <a:p>
            <a:pPr marL="0" indent="0">
              <a:buSzTx/>
              <a:buNone/>
            </a:pPr>
            <a:r>
              <a:rPr lang="en-US" sz="2400" dirty="0"/>
              <a:t>	- </a:t>
            </a:r>
            <a:r>
              <a:rPr lang="en-US" sz="2400" b="1" dirty="0"/>
              <a:t>chemical structure</a:t>
            </a:r>
          </a:p>
          <a:p>
            <a:pPr marL="0" indent="0">
              <a:buSzTx/>
              <a:buNone/>
            </a:pPr>
            <a:r>
              <a:rPr lang="en-US" sz="2400" dirty="0"/>
              <a:t>	- </a:t>
            </a:r>
            <a:r>
              <a:rPr lang="en-US" sz="2400" b="1" dirty="0"/>
              <a:t>half life</a:t>
            </a:r>
          </a:p>
          <a:p>
            <a:pPr marL="0" indent="0">
              <a:buSzTx/>
              <a:buNone/>
            </a:pPr>
            <a:r>
              <a:rPr lang="en-US" sz="2400" dirty="0"/>
              <a:t>		”short acting” (&lt; 6 </a:t>
            </a:r>
            <a:r>
              <a:rPr lang="en-US" sz="2400" dirty="0" err="1"/>
              <a:t>hrs</a:t>
            </a:r>
            <a:r>
              <a:rPr lang="en-US" sz="2400" dirty="0"/>
              <a:t>): IBU, diclofenac, ketoprofen, indomethacin</a:t>
            </a:r>
          </a:p>
          <a:p>
            <a:pPr marL="0" indent="0">
              <a:buSzTx/>
              <a:buNone/>
            </a:pPr>
            <a:r>
              <a:rPr lang="en-US" sz="2400" dirty="0"/>
              <a:t>		“long acting” (&gt; 6 </a:t>
            </a:r>
            <a:r>
              <a:rPr lang="en-US" sz="2400" dirty="0" err="1"/>
              <a:t>hrs</a:t>
            </a:r>
            <a:r>
              <a:rPr lang="en-US" sz="2400" dirty="0"/>
              <a:t>): naproxen, celecoxib, meloxicam, </a:t>
            </a:r>
            <a:r>
              <a:rPr lang="en-US" sz="2400" dirty="0" err="1"/>
              <a:t>nabumetone</a:t>
            </a:r>
            <a:r>
              <a:rPr lang="en-US" sz="2400" dirty="0"/>
              <a:t>, piroxicam</a:t>
            </a:r>
          </a:p>
          <a:p>
            <a:pPr marL="0" indent="0">
              <a:buSzTx/>
              <a:buNone/>
            </a:pPr>
            <a:r>
              <a:rPr lang="en-US" sz="2400" dirty="0"/>
              <a:t>	- </a:t>
            </a:r>
            <a:r>
              <a:rPr lang="en-US" sz="2400" b="1" dirty="0"/>
              <a:t>COX-1 vs COX-2 selectivity</a:t>
            </a:r>
            <a:endParaRPr lang="en-US" b="1" dirty="0"/>
          </a:p>
        </p:txBody>
      </p:sp>
      <p:sp>
        <p:nvSpPr>
          <p:cNvPr id="125" name="TextBox 7"/>
          <p:cNvSpPr txBox="1"/>
          <p:nvPr/>
        </p:nvSpPr>
        <p:spPr>
          <a:xfrm>
            <a:off x="102815" y="6453039"/>
            <a:ext cx="178570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1200"/>
              </a:lnSpc>
              <a:defRPr sz="1000" spc="50">
                <a:latin typeface="Open Sans"/>
                <a:ea typeface="Open Sans"/>
                <a:cs typeface="Open Sans"/>
                <a:sym typeface="Open Sans"/>
              </a:defRPr>
            </a:lvl1pPr>
          </a:lstStyle>
          <a:p>
            <a:endParaRPr dirty="0"/>
          </a:p>
        </p:txBody>
      </p:sp>
      <p:sp>
        <p:nvSpPr>
          <p:cNvPr id="2" name="TextBox 9">
            <a:extLst>
              <a:ext uri="{FF2B5EF4-FFF2-40B4-BE49-F238E27FC236}">
                <a16:creationId xmlns:a16="http://schemas.microsoft.com/office/drawing/2014/main" id="{40D0973A-38A3-3593-C1D7-6BA6C78BE6A8}"/>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9534388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23"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lang="en-US" dirty="0"/>
              <a:t>NSAIDs: The Basics</a:t>
            </a:r>
            <a:endParaRPr dirty="0"/>
          </a:p>
        </p:txBody>
      </p:sp>
      <p:sp>
        <p:nvSpPr>
          <p:cNvPr id="124" name="Content Placeholder 2"/>
          <p:cNvSpPr txBox="1">
            <a:spLocks noGrp="1"/>
          </p:cNvSpPr>
          <p:nvPr>
            <p:ph type="body" idx="1"/>
          </p:nvPr>
        </p:nvSpPr>
        <p:spPr>
          <a:xfrm>
            <a:off x="628650" y="1825625"/>
            <a:ext cx="7886700" cy="4778543"/>
          </a:xfrm>
          <a:prstGeom prst="rect">
            <a:avLst/>
          </a:prstGeom>
        </p:spPr>
        <p:txBody>
          <a:bodyPr>
            <a:normAutofit fontScale="77500" lnSpcReduction="20000"/>
          </a:bodyPr>
          <a:lstStyle/>
          <a:p>
            <a:pPr marL="0" indent="0">
              <a:buSzTx/>
              <a:buNone/>
            </a:pPr>
            <a:endParaRPr dirty="0"/>
          </a:p>
          <a:p>
            <a:pPr marL="0" indent="0">
              <a:buSzTx/>
              <a:buNone/>
            </a:pPr>
            <a:r>
              <a:rPr sz="3100" b="1" dirty="0"/>
              <a:t>NSAID</a:t>
            </a:r>
            <a:r>
              <a:rPr lang="en-US" sz="3100" b="1" dirty="0"/>
              <a:t>s</a:t>
            </a:r>
            <a:r>
              <a:rPr sz="3100" b="1" dirty="0"/>
              <a:t> - Key Points</a:t>
            </a:r>
            <a:endParaRPr lang="en-US" sz="3100" b="1" dirty="0"/>
          </a:p>
          <a:p>
            <a:pPr marL="0" indent="0">
              <a:buSzTx/>
              <a:buNone/>
            </a:pPr>
            <a:endParaRPr lang="en-US" sz="3100" dirty="0"/>
          </a:p>
          <a:p>
            <a:pPr marL="0" indent="0">
              <a:buSzTx/>
              <a:buNone/>
            </a:pPr>
            <a:r>
              <a:rPr lang="en-US" sz="3100" dirty="0"/>
              <a:t>	Most NSAIDs inhibit both COX-1 and COX-2, with variable relative potency for these targets</a:t>
            </a:r>
          </a:p>
          <a:p>
            <a:pPr marL="0" indent="0">
              <a:buSzTx/>
              <a:buNone/>
            </a:pPr>
            <a:endParaRPr lang="en-US" sz="3100" dirty="0"/>
          </a:p>
          <a:p>
            <a:pPr marL="0" indent="0">
              <a:buSzTx/>
              <a:buNone/>
            </a:pPr>
            <a:r>
              <a:rPr lang="en-US" sz="3100" dirty="0"/>
              <a:t>	NSAIDs tend to accumulate in synovial fluid; anti-inflammatory effect may last longer than the ½ life suggests</a:t>
            </a:r>
          </a:p>
          <a:p>
            <a:pPr marL="0" indent="0">
              <a:buSzTx/>
              <a:buNone/>
            </a:pPr>
            <a:endParaRPr lang="en-US" sz="3100" dirty="0"/>
          </a:p>
          <a:p>
            <a:pPr marL="0" indent="0">
              <a:buSzTx/>
              <a:buNone/>
            </a:pPr>
            <a:r>
              <a:rPr lang="en-US" sz="3100" dirty="0"/>
              <a:t>	Overall, efficacy of different NSAIDs is about equal although individual responses may vary</a:t>
            </a:r>
          </a:p>
          <a:p>
            <a:pPr marL="0" indent="0">
              <a:buSzTx/>
              <a:buNone/>
            </a:pPr>
            <a:endParaRPr lang="en-US" sz="3100" dirty="0"/>
          </a:p>
          <a:p>
            <a:pPr marL="0" indent="0">
              <a:buSzTx/>
              <a:buNone/>
            </a:pPr>
            <a:r>
              <a:rPr lang="en-US" sz="3100" dirty="0"/>
              <a:t>	Toxicities are largely related to COX-1 effects but also to </a:t>
            </a:r>
            <a:r>
              <a:rPr lang="en-US" sz="3100" dirty="0" err="1"/>
              <a:t>bioavailabilty</a:t>
            </a:r>
            <a:r>
              <a:rPr lang="en-US" sz="3100" dirty="0"/>
              <a:t>, individual patient risk factors</a:t>
            </a:r>
            <a:r>
              <a:rPr lang="en-US" dirty="0"/>
              <a:t>	</a:t>
            </a:r>
          </a:p>
          <a:p>
            <a:pPr marL="0" indent="0">
              <a:buSzTx/>
              <a:buNone/>
            </a:pPr>
            <a:endParaRPr lang="en-US" dirty="0"/>
          </a:p>
        </p:txBody>
      </p:sp>
      <p:sp>
        <p:nvSpPr>
          <p:cNvPr id="125" name="TextBox 7"/>
          <p:cNvSpPr txBox="1"/>
          <p:nvPr/>
        </p:nvSpPr>
        <p:spPr>
          <a:xfrm>
            <a:off x="102815" y="6453039"/>
            <a:ext cx="178570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1200"/>
              </a:lnSpc>
              <a:defRPr sz="1000" spc="50">
                <a:latin typeface="Open Sans"/>
                <a:ea typeface="Open Sans"/>
                <a:cs typeface="Open Sans"/>
                <a:sym typeface="Open Sans"/>
              </a:defRPr>
            </a:lvl1pPr>
          </a:lstStyle>
          <a:p>
            <a:endParaRPr dirty="0"/>
          </a:p>
        </p:txBody>
      </p:sp>
      <p:sp>
        <p:nvSpPr>
          <p:cNvPr id="2" name="TextBox 9">
            <a:extLst>
              <a:ext uri="{FF2B5EF4-FFF2-40B4-BE49-F238E27FC236}">
                <a16:creationId xmlns:a16="http://schemas.microsoft.com/office/drawing/2014/main" id="{72A90144-FD00-AF1A-FC48-74C10FF2BBF2}"/>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4724527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28"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dirty="0"/>
              <a:t>NSAIDs</a:t>
            </a:r>
          </a:p>
          <a:p>
            <a:pPr algn="ctr">
              <a:defRPr>
                <a:latin typeface="Open Sans"/>
                <a:ea typeface="Open Sans"/>
                <a:cs typeface="Open Sans"/>
                <a:sym typeface="Open Sans"/>
              </a:defRPr>
            </a:pPr>
            <a:r>
              <a:rPr dirty="0"/>
              <a:t>The Basics</a:t>
            </a:r>
          </a:p>
        </p:txBody>
      </p:sp>
      <p:graphicFrame>
        <p:nvGraphicFramePr>
          <p:cNvPr id="130" name="Table"/>
          <p:cNvGraphicFramePr/>
          <p:nvPr/>
        </p:nvGraphicFramePr>
        <p:xfrm>
          <a:off x="1814512" y="2846499"/>
          <a:ext cx="5514975" cy="2464307"/>
        </p:xfrm>
        <a:graphic>
          <a:graphicData uri="http://schemas.openxmlformats.org/drawingml/2006/table">
            <a:tbl>
              <a:tblPr firstRow="1">
                <a:tableStyleId>{4C3C2611-4C71-4FC5-86AE-919BDF0F9419}</a:tableStyleId>
              </a:tblPr>
              <a:tblGrid>
                <a:gridCol w="1838325">
                  <a:extLst>
                    <a:ext uri="{9D8B030D-6E8A-4147-A177-3AD203B41FA5}">
                      <a16:colId xmlns:a16="http://schemas.microsoft.com/office/drawing/2014/main" val="20000"/>
                    </a:ext>
                  </a:extLst>
                </a:gridCol>
                <a:gridCol w="1838325">
                  <a:extLst>
                    <a:ext uri="{9D8B030D-6E8A-4147-A177-3AD203B41FA5}">
                      <a16:colId xmlns:a16="http://schemas.microsoft.com/office/drawing/2014/main" val="20001"/>
                    </a:ext>
                  </a:extLst>
                </a:gridCol>
                <a:gridCol w="1838325">
                  <a:extLst>
                    <a:ext uri="{9D8B030D-6E8A-4147-A177-3AD203B41FA5}">
                      <a16:colId xmlns:a16="http://schemas.microsoft.com/office/drawing/2014/main" val="20002"/>
                    </a:ext>
                  </a:extLst>
                </a:gridCol>
              </a:tblGrid>
              <a:tr h="420441">
                <a:tc>
                  <a:txBody>
                    <a:bodyPr/>
                    <a:lstStyle/>
                    <a:p>
                      <a:pPr algn="l" defTabSz="685800">
                        <a:defRPr sz="1800" b="0">
                          <a:solidFill>
                            <a:srgbClr val="000000"/>
                          </a:solidFill>
                        </a:defRPr>
                      </a:pPr>
                      <a:r>
                        <a:rPr sz="1300" b="1">
                          <a:solidFill>
                            <a:srgbClr val="FFFFFF"/>
                          </a:solidFill>
                        </a:rPr>
                        <a:t>Major Structural Class</a:t>
                      </a:r>
                    </a:p>
                  </a:txBody>
                  <a:tcPr marL="0" marR="0" marT="0" marB="0" horzOverflow="overflow"/>
                </a:tc>
                <a:tc>
                  <a:txBody>
                    <a:bodyPr/>
                    <a:lstStyle/>
                    <a:p>
                      <a:pPr algn="l" defTabSz="685800">
                        <a:defRPr sz="1800" b="0">
                          <a:solidFill>
                            <a:srgbClr val="000000"/>
                          </a:solidFill>
                        </a:defRPr>
                      </a:pPr>
                      <a:r>
                        <a:rPr sz="1300" b="1">
                          <a:solidFill>
                            <a:srgbClr val="FFFFFF"/>
                          </a:solidFill>
                        </a:rPr>
                        <a:t>Subclass</a:t>
                      </a:r>
                    </a:p>
                  </a:txBody>
                  <a:tcPr marL="0" marR="0" marT="0" marB="0" horzOverflow="overflow"/>
                </a:tc>
                <a:tc>
                  <a:txBody>
                    <a:bodyPr/>
                    <a:lstStyle/>
                    <a:p>
                      <a:pPr algn="l" defTabSz="685800">
                        <a:defRPr sz="1800" b="0">
                          <a:solidFill>
                            <a:srgbClr val="000000"/>
                          </a:solidFill>
                        </a:defRPr>
                      </a:pPr>
                      <a:r>
                        <a:rPr sz="1300" b="1">
                          <a:solidFill>
                            <a:srgbClr val="FFFFFF"/>
                          </a:solidFill>
                        </a:rPr>
                        <a:t>Examples</a:t>
                      </a:r>
                    </a:p>
                  </a:txBody>
                  <a:tcPr marL="0" marR="0" marT="0" marB="0" horzOverflow="overflow"/>
                </a:tc>
                <a:extLst>
                  <a:ext uri="{0D108BD9-81ED-4DB2-BD59-A6C34878D82A}">
                    <a16:rowId xmlns:a16="http://schemas.microsoft.com/office/drawing/2014/main" val="10000"/>
                  </a:ext>
                </a:extLst>
              </a:tr>
              <a:tr h="332833">
                <a:tc>
                  <a:txBody>
                    <a:bodyPr/>
                    <a:lstStyle/>
                    <a:p>
                      <a:pPr algn="l" defTabSz="685800">
                        <a:defRPr sz="1800"/>
                      </a:pPr>
                      <a:r>
                        <a:rPr sz="1300"/>
                        <a:t>Carboxylic Acids</a:t>
                      </a:r>
                    </a:p>
                  </a:txBody>
                  <a:tcPr marL="0" marR="0" marT="0" marB="0" horzOverflow="overflow"/>
                </a:tc>
                <a:tc>
                  <a:txBody>
                    <a:bodyPr/>
                    <a:lstStyle/>
                    <a:p>
                      <a:pPr algn="l" defTabSz="685800">
                        <a:defRPr sz="1800"/>
                      </a:pPr>
                      <a:r>
                        <a:rPr sz="1300"/>
                        <a:t>Acetylated</a:t>
                      </a:r>
                    </a:p>
                  </a:txBody>
                  <a:tcPr marL="0" marR="0" marT="0" marB="0" horzOverflow="overflow"/>
                </a:tc>
                <a:tc>
                  <a:txBody>
                    <a:bodyPr/>
                    <a:lstStyle/>
                    <a:p>
                      <a:pPr algn="l" defTabSz="685800">
                        <a:defRPr sz="1800"/>
                      </a:pPr>
                      <a:r>
                        <a:rPr sz="1300"/>
                        <a:t>ASA</a:t>
                      </a:r>
                    </a:p>
                  </a:txBody>
                  <a:tcPr marL="0" marR="0" marT="0" marB="0" horzOverflow="overflow"/>
                </a:tc>
                <a:extLst>
                  <a:ext uri="{0D108BD9-81ED-4DB2-BD59-A6C34878D82A}">
                    <a16:rowId xmlns:a16="http://schemas.microsoft.com/office/drawing/2014/main" val="10001"/>
                  </a:ext>
                </a:extLst>
              </a:tr>
              <a:tr h="332833">
                <a:tc>
                  <a:txBody>
                    <a:bodyPr/>
                    <a:lstStyle/>
                    <a:p>
                      <a:pPr algn="l" defTabSz="685800">
                        <a:defRPr sz="1300"/>
                      </a:pPr>
                      <a:endParaRPr/>
                    </a:p>
                  </a:txBody>
                  <a:tcPr marL="0" marR="0" marT="0" marB="0" horzOverflow="overflow"/>
                </a:tc>
                <a:tc>
                  <a:txBody>
                    <a:bodyPr/>
                    <a:lstStyle/>
                    <a:p>
                      <a:pPr algn="l" defTabSz="685800">
                        <a:defRPr sz="1800"/>
                      </a:pPr>
                      <a:r>
                        <a:rPr sz="1300"/>
                        <a:t>Acetic Acids</a:t>
                      </a:r>
                    </a:p>
                  </a:txBody>
                  <a:tcPr marL="0" marR="0" marT="0" marB="0" horzOverflow="overflow"/>
                </a:tc>
                <a:tc>
                  <a:txBody>
                    <a:bodyPr/>
                    <a:lstStyle/>
                    <a:p>
                      <a:pPr algn="l" defTabSz="685800">
                        <a:defRPr sz="1800"/>
                      </a:pPr>
                      <a:r>
                        <a:rPr sz="1300"/>
                        <a:t>indomethacin, sulindac, diclofenac</a:t>
                      </a:r>
                    </a:p>
                  </a:txBody>
                  <a:tcPr marL="0" marR="0" marT="0" marB="0" horzOverflow="overflow"/>
                </a:tc>
                <a:extLst>
                  <a:ext uri="{0D108BD9-81ED-4DB2-BD59-A6C34878D82A}">
                    <a16:rowId xmlns:a16="http://schemas.microsoft.com/office/drawing/2014/main" val="10002"/>
                  </a:ext>
                </a:extLst>
              </a:tr>
              <a:tr h="332833">
                <a:tc>
                  <a:txBody>
                    <a:bodyPr/>
                    <a:lstStyle/>
                    <a:p>
                      <a:pPr algn="l" defTabSz="685800">
                        <a:defRPr sz="1300"/>
                      </a:pPr>
                      <a:endParaRPr/>
                    </a:p>
                  </a:txBody>
                  <a:tcPr marL="0" marR="0" marT="0" marB="0" horzOverflow="overflow"/>
                </a:tc>
                <a:tc>
                  <a:txBody>
                    <a:bodyPr/>
                    <a:lstStyle/>
                    <a:p>
                      <a:pPr algn="l" defTabSz="685800">
                        <a:defRPr sz="1800"/>
                      </a:pPr>
                      <a:r>
                        <a:rPr sz="1300"/>
                        <a:t>Propionic Acids</a:t>
                      </a:r>
                    </a:p>
                  </a:txBody>
                  <a:tcPr marL="0" marR="0" marT="0" marB="0" horzOverflow="overflow"/>
                </a:tc>
                <a:tc>
                  <a:txBody>
                    <a:bodyPr/>
                    <a:lstStyle/>
                    <a:p>
                      <a:pPr algn="l" defTabSz="685800">
                        <a:defRPr sz="1800"/>
                      </a:pPr>
                      <a:r>
                        <a:rPr sz="1300"/>
                        <a:t>ibuprofen, naproxen</a:t>
                      </a:r>
                    </a:p>
                  </a:txBody>
                  <a:tcPr marL="0" marR="0" marT="0" marB="0" horzOverflow="overflow"/>
                </a:tc>
                <a:extLst>
                  <a:ext uri="{0D108BD9-81ED-4DB2-BD59-A6C34878D82A}">
                    <a16:rowId xmlns:a16="http://schemas.microsoft.com/office/drawing/2014/main" val="10003"/>
                  </a:ext>
                </a:extLst>
              </a:tr>
              <a:tr h="332833">
                <a:tc>
                  <a:txBody>
                    <a:bodyPr/>
                    <a:lstStyle/>
                    <a:p>
                      <a:pPr algn="l" defTabSz="685800">
                        <a:defRPr sz="1300"/>
                      </a:pPr>
                      <a:endParaRPr/>
                    </a:p>
                  </a:txBody>
                  <a:tcPr marL="0" marR="0" marT="0" marB="0" horzOverflow="overflow"/>
                </a:tc>
                <a:tc>
                  <a:txBody>
                    <a:bodyPr/>
                    <a:lstStyle/>
                    <a:p>
                      <a:pPr algn="l" defTabSz="685800">
                        <a:defRPr sz="1800"/>
                      </a:pPr>
                      <a:r>
                        <a:rPr sz="1300"/>
                        <a:t>Pyrollizine Derivatives</a:t>
                      </a:r>
                    </a:p>
                  </a:txBody>
                  <a:tcPr marL="0" marR="0" marT="0" marB="0" horzOverflow="overflow"/>
                </a:tc>
                <a:tc>
                  <a:txBody>
                    <a:bodyPr/>
                    <a:lstStyle/>
                    <a:p>
                      <a:pPr algn="l" defTabSz="685800">
                        <a:defRPr sz="1800"/>
                      </a:pPr>
                      <a:r>
                        <a:rPr sz="1300"/>
                        <a:t>ketorolac</a:t>
                      </a:r>
                    </a:p>
                  </a:txBody>
                  <a:tcPr marL="0" marR="0" marT="0" marB="0" horzOverflow="overflow"/>
                </a:tc>
                <a:extLst>
                  <a:ext uri="{0D108BD9-81ED-4DB2-BD59-A6C34878D82A}">
                    <a16:rowId xmlns:a16="http://schemas.microsoft.com/office/drawing/2014/main" val="10004"/>
                  </a:ext>
                </a:extLst>
              </a:tr>
              <a:tr h="338249">
                <a:tc>
                  <a:txBody>
                    <a:bodyPr/>
                    <a:lstStyle/>
                    <a:p>
                      <a:pPr algn="l" defTabSz="685800">
                        <a:defRPr sz="1800"/>
                      </a:pPr>
                      <a:r>
                        <a:rPr sz="1300"/>
                        <a:t>Enolic Acids</a:t>
                      </a:r>
                    </a:p>
                  </a:txBody>
                  <a:tcPr marL="0" marR="0" marT="0" marB="0" horzOverflow="overflow"/>
                </a:tc>
                <a:tc>
                  <a:txBody>
                    <a:bodyPr/>
                    <a:lstStyle/>
                    <a:p>
                      <a:pPr algn="l" defTabSz="685800">
                        <a:defRPr sz="1800"/>
                      </a:pPr>
                      <a:r>
                        <a:rPr sz="1300"/>
                        <a:t>Oxicams</a:t>
                      </a:r>
                    </a:p>
                  </a:txBody>
                  <a:tcPr marL="0" marR="0" marT="0" marB="0" horzOverflow="overflow"/>
                </a:tc>
                <a:tc>
                  <a:txBody>
                    <a:bodyPr/>
                    <a:lstStyle/>
                    <a:p>
                      <a:pPr algn="l" defTabSz="685800">
                        <a:defRPr sz="1800"/>
                      </a:pPr>
                      <a:r>
                        <a:rPr sz="1300"/>
                        <a:t>meloxicam</a:t>
                      </a:r>
                    </a:p>
                  </a:txBody>
                  <a:tcPr marL="0" marR="0" marT="0" marB="0" horzOverflow="overflow"/>
                </a:tc>
                <a:extLst>
                  <a:ext uri="{0D108BD9-81ED-4DB2-BD59-A6C34878D82A}">
                    <a16:rowId xmlns:a16="http://schemas.microsoft.com/office/drawing/2014/main" val="10005"/>
                  </a:ext>
                </a:extLst>
              </a:tr>
              <a:tr h="310878">
                <a:tc>
                  <a:txBody>
                    <a:bodyPr/>
                    <a:lstStyle/>
                    <a:p>
                      <a:pPr algn="l" defTabSz="685800">
                        <a:defRPr sz="1800"/>
                      </a:pPr>
                      <a:r>
                        <a:rPr sz="1300"/>
                        <a:t>COX-2 Inhibitors</a:t>
                      </a:r>
                    </a:p>
                  </a:txBody>
                  <a:tcPr marL="0" marR="0" marT="0" marB="0" horzOverflow="overflow"/>
                </a:tc>
                <a:tc>
                  <a:txBody>
                    <a:bodyPr/>
                    <a:lstStyle/>
                    <a:p>
                      <a:pPr algn="l" defTabSz="685800">
                        <a:defRPr sz="1300"/>
                      </a:pPr>
                      <a:endParaRPr/>
                    </a:p>
                  </a:txBody>
                  <a:tcPr marL="0" marR="0" marT="0" marB="0" horzOverflow="overflow"/>
                </a:tc>
                <a:tc>
                  <a:txBody>
                    <a:bodyPr/>
                    <a:lstStyle/>
                    <a:p>
                      <a:pPr algn="l" defTabSz="685800">
                        <a:defRPr sz="1800"/>
                      </a:pPr>
                      <a:r>
                        <a:rPr sz="1300"/>
                        <a:t>celecoxib</a:t>
                      </a:r>
                    </a:p>
                  </a:txBody>
                  <a:tcPr marL="0" marR="0" marT="0" marB="0" horzOverflow="overflow"/>
                </a:tc>
                <a:extLst>
                  <a:ext uri="{0D108BD9-81ED-4DB2-BD59-A6C34878D82A}">
                    <a16:rowId xmlns:a16="http://schemas.microsoft.com/office/drawing/2014/main" val="10006"/>
                  </a:ext>
                </a:extLst>
              </a:tr>
            </a:tbl>
          </a:graphicData>
        </a:graphic>
      </p:graphicFrame>
      <p:sp>
        <p:nvSpPr>
          <p:cNvPr id="2" name="TextBox 9">
            <a:extLst>
              <a:ext uri="{FF2B5EF4-FFF2-40B4-BE49-F238E27FC236}">
                <a16:creationId xmlns:a16="http://schemas.microsoft.com/office/drawing/2014/main" id="{3764A255-6195-3711-F292-C2BE7D6795E4}"/>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AutoShape 2"/>
          <p:cNvSpPr/>
          <p:nvPr/>
        </p:nvSpPr>
        <p:spPr>
          <a:xfrm rot="5400000">
            <a:off x="3726653" y="-3726656"/>
            <a:ext cx="1690692" cy="9144004"/>
          </a:xfrm>
          <a:prstGeom prst="rect">
            <a:avLst/>
          </a:prstGeom>
          <a:solidFill>
            <a:srgbClr val="000000">
              <a:alpha val="4706"/>
            </a:srgbClr>
          </a:solidFill>
          <a:ln w="12700">
            <a:miter lim="400000"/>
          </a:ln>
        </p:spPr>
        <p:txBody>
          <a:bodyPr lIns="45719" rIns="45719"/>
          <a:lstStyle/>
          <a:p>
            <a:endParaRPr/>
          </a:p>
        </p:txBody>
      </p:sp>
      <p:sp>
        <p:nvSpPr>
          <p:cNvPr id="128" name="Title 1"/>
          <p:cNvSpPr txBox="1">
            <a:spLocks noGrp="1"/>
          </p:cNvSpPr>
          <p:nvPr>
            <p:ph type="title"/>
          </p:nvPr>
        </p:nvSpPr>
        <p:spPr>
          <a:prstGeom prst="rect">
            <a:avLst/>
          </a:prstGeom>
        </p:spPr>
        <p:txBody>
          <a:bodyPr/>
          <a:lstStyle/>
          <a:p>
            <a:pPr algn="ctr">
              <a:defRPr>
                <a:latin typeface="Open Sans"/>
                <a:ea typeface="Open Sans"/>
                <a:cs typeface="Open Sans"/>
                <a:sym typeface="Open Sans"/>
              </a:defRPr>
            </a:pPr>
            <a:r>
              <a:rPr dirty="0"/>
              <a:t>NSAIDs</a:t>
            </a:r>
          </a:p>
          <a:p>
            <a:pPr algn="ctr">
              <a:defRPr>
                <a:latin typeface="Open Sans"/>
                <a:ea typeface="Open Sans"/>
                <a:cs typeface="Open Sans"/>
                <a:sym typeface="Open Sans"/>
              </a:defRPr>
            </a:pPr>
            <a:r>
              <a:rPr dirty="0"/>
              <a:t>The Basics</a:t>
            </a:r>
          </a:p>
        </p:txBody>
      </p:sp>
      <p:sp>
        <p:nvSpPr>
          <p:cNvPr id="2" name="TextBox 1">
            <a:extLst>
              <a:ext uri="{FF2B5EF4-FFF2-40B4-BE49-F238E27FC236}">
                <a16:creationId xmlns:a16="http://schemas.microsoft.com/office/drawing/2014/main" id="{7DF9A6A6-1407-4D8E-A68B-9F0A5C8FABF2}"/>
              </a:ext>
            </a:extLst>
          </p:cNvPr>
          <p:cNvSpPr txBox="1"/>
          <p:nvPr/>
        </p:nvSpPr>
        <p:spPr>
          <a:xfrm>
            <a:off x="1371600" y="2271251"/>
            <a:ext cx="5678129"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buSzTx/>
              <a:buNone/>
            </a:pPr>
            <a:r>
              <a:rPr lang="en-US" sz="1800" b="1" dirty="0"/>
              <a:t>Short acting </a:t>
            </a:r>
            <a:r>
              <a:rPr lang="en-US" sz="1800" dirty="0"/>
              <a:t>(&lt; 6 </a:t>
            </a:r>
            <a:r>
              <a:rPr lang="en-US" sz="1800" dirty="0" err="1"/>
              <a:t>hrs</a:t>
            </a:r>
            <a:r>
              <a:rPr lang="en-US" sz="1800" dirty="0"/>
              <a:t>) </a:t>
            </a:r>
          </a:p>
          <a:p>
            <a:pPr marL="0" indent="0">
              <a:buSzTx/>
              <a:buNone/>
            </a:pPr>
            <a:endParaRPr lang="en-US" sz="1800" dirty="0"/>
          </a:p>
          <a:p>
            <a:pPr marL="0" indent="0">
              <a:buSzTx/>
              <a:buNone/>
            </a:pPr>
            <a:r>
              <a:rPr lang="en-US" sz="1800" dirty="0"/>
              <a:t>IBU </a:t>
            </a:r>
          </a:p>
          <a:p>
            <a:pPr marL="0" indent="0">
              <a:buSzTx/>
              <a:buNone/>
            </a:pPr>
            <a:r>
              <a:rPr lang="en-US" sz="1800" dirty="0"/>
              <a:t>diclofenac</a:t>
            </a:r>
          </a:p>
          <a:p>
            <a:pPr marL="0" indent="0">
              <a:buSzTx/>
              <a:buNone/>
            </a:pPr>
            <a:r>
              <a:rPr lang="en-US" sz="1800" dirty="0"/>
              <a:t>ketoprofen</a:t>
            </a:r>
          </a:p>
          <a:p>
            <a:pPr marL="0" indent="0">
              <a:buSzTx/>
              <a:buNone/>
            </a:pPr>
            <a:r>
              <a:rPr lang="en-US" sz="1800" dirty="0"/>
              <a:t>indomethacin</a:t>
            </a:r>
          </a:p>
          <a:p>
            <a:pPr marL="0" indent="0">
              <a:buSzTx/>
              <a:buNone/>
            </a:pPr>
            <a:endParaRPr lang="en-US" sz="1800" dirty="0"/>
          </a:p>
          <a:p>
            <a:pPr marL="0" indent="0">
              <a:buSzTx/>
              <a:buNone/>
            </a:pPr>
            <a:r>
              <a:rPr lang="en-US" b="1" dirty="0"/>
              <a:t>L</a:t>
            </a:r>
            <a:r>
              <a:rPr lang="en-US" sz="1800" b="1" dirty="0"/>
              <a:t>ong acting </a:t>
            </a:r>
            <a:r>
              <a:rPr lang="en-US" sz="1800" dirty="0"/>
              <a:t>(&gt; 6 </a:t>
            </a:r>
            <a:r>
              <a:rPr lang="en-US" sz="1800" dirty="0" err="1"/>
              <a:t>hrs</a:t>
            </a:r>
            <a:r>
              <a:rPr lang="en-US" sz="1800" dirty="0"/>
              <a:t>) </a:t>
            </a:r>
          </a:p>
          <a:p>
            <a:pPr marL="0" indent="0">
              <a:buSzTx/>
              <a:buNone/>
            </a:pPr>
            <a:endParaRPr lang="en-US" dirty="0"/>
          </a:p>
          <a:p>
            <a:pPr marL="0" indent="0">
              <a:buSzTx/>
              <a:buNone/>
            </a:pPr>
            <a:r>
              <a:rPr lang="en-US" sz="1800" dirty="0"/>
              <a:t>naproxen </a:t>
            </a:r>
          </a:p>
          <a:p>
            <a:pPr marL="0" indent="0">
              <a:buSzTx/>
              <a:buNone/>
            </a:pPr>
            <a:r>
              <a:rPr lang="en-US" sz="1800" dirty="0"/>
              <a:t>celecoxib </a:t>
            </a:r>
          </a:p>
          <a:p>
            <a:pPr marL="0" indent="0">
              <a:buSzTx/>
              <a:buNone/>
            </a:pPr>
            <a:r>
              <a:rPr lang="en-US" sz="1800" dirty="0"/>
              <a:t>meloxicam </a:t>
            </a:r>
          </a:p>
          <a:p>
            <a:pPr marL="0" indent="0">
              <a:buSzTx/>
              <a:buNone/>
            </a:pPr>
            <a:r>
              <a:rPr lang="en-US" sz="1800" dirty="0" err="1"/>
              <a:t>nabumetone</a:t>
            </a:r>
            <a:endParaRPr lang="en-US" sz="1800" dirty="0"/>
          </a:p>
          <a:p>
            <a:pPr marL="0" indent="0">
              <a:buSzTx/>
              <a:buNone/>
            </a:pPr>
            <a:r>
              <a:rPr lang="en-US" sz="1800" dirty="0"/>
              <a:t>piroxicam</a:t>
            </a:r>
          </a:p>
        </p:txBody>
      </p:sp>
      <p:sp>
        <p:nvSpPr>
          <p:cNvPr id="3" name="TextBox 9">
            <a:extLst>
              <a:ext uri="{FF2B5EF4-FFF2-40B4-BE49-F238E27FC236}">
                <a16:creationId xmlns:a16="http://schemas.microsoft.com/office/drawing/2014/main" id="{E50B5378-306A-B52A-AAE9-8C3ACCB3B6B0}"/>
              </a:ext>
            </a:extLst>
          </p:cNvPr>
          <p:cNvSpPr txBox="1"/>
          <p:nvPr/>
        </p:nvSpPr>
        <p:spPr>
          <a:xfrm>
            <a:off x="6681621" y="652448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899962381"/>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92a44d9-cee3-4bac-871c-d665e403a4e1">
      <Terms xmlns="http://schemas.microsoft.com/office/infopath/2007/PartnerControls"/>
    </lcf76f155ced4ddcb4097134ff3c332f>
    <TaxCatchAll xmlns="6113e5c4-20a0-41da-a0da-fe74194b979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6276FE865F86468E668E1113D70D9A" ma:contentTypeVersion="16" ma:contentTypeDescription="Create a new document." ma:contentTypeScope="" ma:versionID="49d719af81b2e1621147b5fa18221e81">
  <xsd:schema xmlns:xsd="http://www.w3.org/2001/XMLSchema" xmlns:xs="http://www.w3.org/2001/XMLSchema" xmlns:p="http://schemas.microsoft.com/office/2006/metadata/properties" xmlns:ns2="d92a44d9-cee3-4bac-871c-d665e403a4e1" xmlns:ns3="6113e5c4-20a0-41da-a0da-fe74194b9795" targetNamespace="http://schemas.microsoft.com/office/2006/metadata/properties" ma:root="true" ma:fieldsID="eb6aa87cb9e6a4423577a9fc2f7a60a9" ns2:_="" ns3:_="">
    <xsd:import namespace="d92a44d9-cee3-4bac-871c-d665e403a4e1"/>
    <xsd:import namespace="6113e5c4-20a0-41da-a0da-fe74194b97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a44d9-cee3-4bac-871c-d665e403a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13e5c4-20a0-41da-a0da-fe74194b97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a5cbf7-a8e8-4cf6-ba56-4d08ec1235d3}" ma:internalName="TaxCatchAll" ma:showField="CatchAllData" ma:web="6113e5c4-20a0-41da-a0da-fe74194b97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E52890-BEB9-424F-93CC-A3C83B6C27DB}">
  <ds:schemaRefs>
    <ds:schemaRef ds:uri="http://schemas.microsoft.com/office/2006/metadata/properties"/>
    <ds:schemaRef ds:uri="http://schemas.microsoft.com/office/infopath/2007/PartnerControls"/>
    <ds:schemaRef ds:uri="d92a44d9-cee3-4bac-871c-d665e403a4e1"/>
    <ds:schemaRef ds:uri="6113e5c4-20a0-41da-a0da-fe74194b9795"/>
  </ds:schemaRefs>
</ds:datastoreItem>
</file>

<file path=customXml/itemProps2.xml><?xml version="1.0" encoding="utf-8"?>
<ds:datastoreItem xmlns:ds="http://schemas.openxmlformats.org/officeDocument/2006/customXml" ds:itemID="{127724E7-9E54-4FF2-A6B2-DCB79245BA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a44d9-cee3-4bac-871c-d665e403a4e1"/>
    <ds:schemaRef ds:uri="6113e5c4-20a0-41da-a0da-fe74194b9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9CCB20-2E1D-4199-AF8E-30B7DB8525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5615</TotalTime>
  <Words>1854</Words>
  <Application>Microsoft Macintosh PowerPoint</Application>
  <PresentationFormat>On-screen Show (4:3)</PresentationFormat>
  <Paragraphs>366</Paragraphs>
  <Slides>30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72</vt:lpstr>
      <vt:lpstr>Arial</vt:lpstr>
      <vt:lpstr>Arimo</vt:lpstr>
      <vt:lpstr>Calibri</vt:lpstr>
      <vt:lpstr>Calibri Light</vt:lpstr>
      <vt:lpstr>Open Sans</vt:lpstr>
      <vt:lpstr>Open Sans Bold</vt:lpstr>
      <vt:lpstr>Open Sans Light</vt:lpstr>
      <vt:lpstr>Office Theme</vt:lpstr>
      <vt:lpstr>Welcome!</vt:lpstr>
      <vt:lpstr>PowerPoint Presentation</vt:lpstr>
      <vt:lpstr>NSAIDs: The Basics</vt:lpstr>
      <vt:lpstr>NSAIDs: The Basics</vt:lpstr>
      <vt:lpstr>PowerPoint Presentation</vt:lpstr>
      <vt:lpstr>NSAIDs: The Basics</vt:lpstr>
      <vt:lpstr>NSAIDs: The Basics</vt:lpstr>
      <vt:lpstr>NSAIDs The Basics</vt:lpstr>
      <vt:lpstr>NSAIDs The Basics</vt:lpstr>
      <vt:lpstr>NSAIDs The Basics</vt:lpstr>
      <vt:lpstr>NSAIDs The Basics</vt:lpstr>
      <vt:lpstr>NSAIDs The Basics</vt:lpstr>
      <vt:lpstr>NSAIDs The Basics</vt:lpstr>
      <vt:lpstr>NSAIDs The Basics</vt:lpstr>
      <vt:lpstr>NSAIDs The Basics</vt:lpstr>
      <vt:lpstr>Glucocorticoids: The Basics</vt:lpstr>
      <vt:lpstr>Glucocorticoids: The Basics</vt:lpstr>
      <vt:lpstr>Glucocorticoids: The Basics</vt:lpstr>
      <vt:lpstr>Glucocorticoids: The Basics</vt:lpstr>
      <vt:lpstr>Glucocorticoids: The Basics</vt:lpstr>
      <vt:lpstr>Glucocorticoids: The Basics</vt:lpstr>
      <vt:lpstr>GCs and NSAIDs The Basics</vt:lpstr>
      <vt:lpstr>Opioids and RA</vt:lpstr>
      <vt:lpstr>Opioids and RA</vt:lpstr>
      <vt:lpstr>Opioids and RA</vt:lpstr>
      <vt:lpstr>What about Diet?</vt:lpstr>
      <vt:lpstr>What about Diet?</vt:lpstr>
      <vt:lpstr>Obesity and RA</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cp:lastModifiedBy>Nicholas Cushman</cp:lastModifiedBy>
  <cp:revision>14</cp:revision>
  <dcterms:modified xsi:type="dcterms:W3CDTF">2023-02-23T16:00:29Z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0x010100C06276FE865F86468E668E1113D70D9A</vt:lpwstr>
  </property>
</Properties>
</file>