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22" r:id="rId2"/>
    <p:sldId id="418" r:id="rId3"/>
    <p:sldId id="469" r:id="rId4"/>
    <p:sldId id="445" r:id="rId5"/>
    <p:sldId id="447" r:id="rId6"/>
    <p:sldId id="449" r:id="rId7"/>
    <p:sldId id="446" r:id="rId8"/>
    <p:sldId id="448" r:id="rId9"/>
    <p:sldId id="450" r:id="rId10"/>
    <p:sldId id="451" r:id="rId11"/>
    <p:sldId id="452" r:id="rId12"/>
    <p:sldId id="453" r:id="rId13"/>
    <p:sldId id="454" r:id="rId14"/>
    <p:sldId id="467" r:id="rId15"/>
    <p:sldId id="455" r:id="rId16"/>
    <p:sldId id="427" r:id="rId17"/>
    <p:sldId id="444" r:id="rId18"/>
    <p:sldId id="428" r:id="rId19"/>
    <p:sldId id="421" r:id="rId20"/>
    <p:sldId id="458" r:id="rId21"/>
    <p:sldId id="430" r:id="rId22"/>
    <p:sldId id="432" r:id="rId23"/>
    <p:sldId id="433" r:id="rId24"/>
    <p:sldId id="429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3" r:id="rId34"/>
    <p:sldId id="424" r:id="rId35"/>
    <p:sldId id="442" r:id="rId36"/>
    <p:sldId id="466" r:id="rId37"/>
    <p:sldId id="456" r:id="rId38"/>
    <p:sldId id="425" r:id="rId39"/>
    <p:sldId id="426" r:id="rId40"/>
    <p:sldId id="457" r:id="rId41"/>
    <p:sldId id="459" r:id="rId42"/>
    <p:sldId id="460" r:id="rId43"/>
    <p:sldId id="461" r:id="rId44"/>
    <p:sldId id="462" r:id="rId45"/>
    <p:sldId id="463" r:id="rId46"/>
    <p:sldId id="464" r:id="rId47"/>
    <p:sldId id="465" r:id="rId48"/>
    <p:sldId id="423" r:id="rId49"/>
    <p:sldId id="46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jata Joshi" initials="SJ" lastIdx="3" clrIdx="1"/>
  <p:cmAuthor id="2" name="Heidi Lovejoy" initials="HL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F5597"/>
    <a:srgbClr val="FF99CC"/>
    <a:srgbClr val="9F1F63"/>
    <a:srgbClr val="C00000"/>
    <a:srgbClr val="E2AC00"/>
    <a:srgbClr val="9DC3E6"/>
    <a:srgbClr val="79457A"/>
    <a:srgbClr val="70AD47"/>
    <a:srgbClr val="3B6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0" autoAdjust="0"/>
    <p:restoredTop sz="93239" autoAdjust="0"/>
  </p:normalViewPr>
  <p:slideViewPr>
    <p:cSldViewPr snapToGrid="0">
      <p:cViewPr varScale="1">
        <p:scale>
          <a:sx n="105" d="100"/>
          <a:sy n="105" d="100"/>
        </p:scale>
        <p:origin x="22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6A375-DB00-4A44-95C4-1C41E842741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95357-E105-4F56-8836-A2E326598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30,000ft overview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36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5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 leader lines to be thinner and black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89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not just fentanyl, but anything synthetic opioid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8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 leader lines to be thinner and black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52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drug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drug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37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drug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drug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drug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1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NSDUH is a comprehensive household interview survey of substance use, substance use disorders, mental health, and the receipt of treatment services for these disorders in the United States</a:t>
            </a:r>
          </a:p>
          <a:p>
            <a:r>
              <a:rPr lang="en-US" dirty="0"/>
              <a:t>NSDUH AIAN definition: self-reported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0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drug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4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AI/AN highest Percentage change from 2020 = Fentanyl -&gt; 60% were 20-40 years old </a:t>
            </a:r>
          </a:p>
          <a:p>
            <a:r>
              <a:rPr lang="en-US" dirty="0"/>
              <a:t>U.S. highest percentage change from 2020 = Methamphetamine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5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AI/AN highest Percentage change from 2020 = Fentanyl </a:t>
            </a:r>
          </a:p>
          <a:p>
            <a:r>
              <a:rPr lang="en-US" dirty="0"/>
              <a:t>U.S. highest percentage change from 2020 = Methamphetamine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23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excludes Navajo HIS region + Tucson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2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Nashville has half the rate of AI/AN : Regional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83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Nashville has half the rate of AI/AN : Regional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Low precision for past year and past month AIAN crack use.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7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5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Map: </a:t>
            </a:r>
          </a:p>
          <a:p>
            <a:r>
              <a:rPr lang="en-US" dirty="0"/>
              <a:t>Data: rate is aggregate, trend is single years --- keep in mind “Population” is AIAN population per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4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Overdose death by intention: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death codes X40–X44 (unintentional), X60–X64 (suicide), X85 (homicide), or Y10–Y14 (undetermined intent)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5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drug related overdose deaths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97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drug related overdose deaths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95357-E105-4F56-8836-A2E326598A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3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4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7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2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2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5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07609-635F-4C1C-9E0E-7372134D68CA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CE85F-5067-4B04-A72F-E68A52AB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0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ibalepicenters.org/" TargetMode="External"/><Relationship Id="rId5" Type="http://schemas.openxmlformats.org/officeDocument/2006/relationships/image" Target="../media/image6.png"/><Relationship Id="rId4" Type="http://schemas.openxmlformats.org/officeDocument/2006/relationships/hyperlink" Target="mailto:mmudgett@npaihb.or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E6F102-8BF3-1215-7351-9B5A53E1DD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8358925" y="1610"/>
            <a:ext cx="4848043" cy="3636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3FE66-4AC5-7507-EA11-99E953349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r="11700"/>
          <a:stretch/>
        </p:blipFill>
        <p:spPr>
          <a:xfrm>
            <a:off x="0" y="0"/>
            <a:ext cx="3772973" cy="2848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C71362-71CC-74B7-42D1-06282F2FE4F1}"/>
              </a:ext>
            </a:extLst>
          </p:cNvPr>
          <p:cNvSpPr/>
          <p:nvPr/>
        </p:nvSpPr>
        <p:spPr>
          <a:xfrm>
            <a:off x="904969" y="4242265"/>
            <a:ext cx="59544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Michael Mudgett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Northwest Portland Area Indian Health Board (NPAIHB)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Indian Country SUD Presentation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F5E0D-594F-4E1A-2B64-2BB779763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464" y="5434138"/>
            <a:ext cx="5552288" cy="1447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C2B441-999C-A705-1593-7BC63AF62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r="7973"/>
          <a:stretch/>
        </p:blipFill>
        <p:spPr>
          <a:xfrm>
            <a:off x="3772974" y="-28287"/>
            <a:ext cx="4585952" cy="30603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20DFDA-5AEB-B6C4-6234-A9AB219EC231}"/>
              </a:ext>
            </a:extLst>
          </p:cNvPr>
          <p:cNvSpPr/>
          <p:nvPr/>
        </p:nvSpPr>
        <p:spPr>
          <a:xfrm>
            <a:off x="0" y="2789331"/>
            <a:ext cx="12205752" cy="12793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2322094" y="2828835"/>
            <a:ext cx="9492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Substance Use Data Among American Indian/Alaska Natives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76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FA5422-E018-BFEF-5E2C-B98875629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6413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49BFB63-6380-57B1-C2A2-D769E4680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9637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9C1C1D0B-959E-5541-EBBF-CB5EA8CAA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6413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16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9F47AF10-1460-A73F-FCE5-D841ABD8B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9637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7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31A22B0A-C352-8029-950B-817E419B7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9637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4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DD5CEC9-51CA-7035-C5E6-4D66FF0E2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64495"/>
            <a:ext cx="7772400" cy="57290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272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199329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Injury Related Deaths Among AI/ANs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8D2F9-6F6F-4E12-C7EE-45B0C2D0C8D6}"/>
              </a:ext>
            </a:extLst>
          </p:cNvPr>
          <p:cNvSpPr txBox="1"/>
          <p:nvPr/>
        </p:nvSpPr>
        <p:spPr>
          <a:xfrm>
            <a:off x="536713" y="6045233"/>
            <a:ext cx="68731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WISQAR: causes of injury related deaths </a:t>
            </a:r>
          </a:p>
        </p:txBody>
      </p:sp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E39243FB-B58F-1EEE-4D60-D39373BEA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14" y="1828800"/>
            <a:ext cx="4753569" cy="3792740"/>
          </a:xfrm>
          <a:prstGeom prst="rect">
            <a:avLst/>
          </a:prstGeom>
        </p:spPr>
      </p:pic>
      <p:pic>
        <p:nvPicPr>
          <p:cNvPr id="11" name="Picture 10" descr="Treemap chart&#10;&#10;Description automatically generated with medium confidence">
            <a:extLst>
              <a:ext uri="{FF2B5EF4-FFF2-40B4-BE49-F238E27FC236}">
                <a16:creationId xmlns:a16="http://schemas.microsoft.com/office/drawing/2014/main" id="{869CC196-95BC-AF6E-42AB-B473D8DD8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" y="1842220"/>
            <a:ext cx="4753569" cy="37927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4A8A62-C5B4-4573-1781-BAE5CD64F1D3}"/>
              </a:ext>
            </a:extLst>
          </p:cNvPr>
          <p:cNvSpPr txBox="1"/>
          <p:nvPr/>
        </p:nvSpPr>
        <p:spPr>
          <a:xfrm>
            <a:off x="2676343" y="14783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14469-A090-2990-7808-073D99A82272}"/>
              </a:ext>
            </a:extLst>
          </p:cNvPr>
          <p:cNvSpPr txBox="1"/>
          <p:nvPr/>
        </p:nvSpPr>
        <p:spPr>
          <a:xfrm>
            <a:off x="8897326" y="14728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911042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3C508ED-158D-1FD6-CB95-9DD6D1497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28" y="144143"/>
            <a:ext cx="5120282" cy="60617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98D2F9-6F6F-4E12-C7EE-45B0C2D0C8D6}"/>
              </a:ext>
            </a:extLst>
          </p:cNvPr>
          <p:cNvSpPr txBox="1"/>
          <p:nvPr/>
        </p:nvSpPr>
        <p:spPr>
          <a:xfrm>
            <a:off x="536713" y="6045233"/>
            <a:ext cx="68731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 2018-2021 on CDC WONDER Online Database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35362A59-B8CD-4E83-E32F-DC80CB1BF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0" y="1502462"/>
            <a:ext cx="5192556" cy="33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90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0610-0C24-7A2B-4F05-C6EDF5EF3F47}"/>
              </a:ext>
            </a:extLst>
          </p:cNvPr>
          <p:cNvSpPr txBox="1"/>
          <p:nvPr/>
        </p:nvSpPr>
        <p:spPr>
          <a:xfrm>
            <a:off x="625931" y="199329"/>
            <a:ext cx="11160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Characteristics of AI/AN Drug Overdose Deaths, US, 2018-2021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BD2A8E-7E88-62DC-A531-7BAE840A0C89}"/>
              </a:ext>
            </a:extLst>
          </p:cNvPr>
          <p:cNvSpPr/>
          <p:nvPr/>
        </p:nvSpPr>
        <p:spPr>
          <a:xfrm>
            <a:off x="6700340" y="1399658"/>
            <a:ext cx="52340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AI/AN male deaths about 1.5 times higher than female deaths (US average </a:t>
            </a:r>
            <a:r>
              <a:rPr lang="en-US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for males is 2.2 times higher)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Young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 adults between 30-50 most affected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3B7582C-50B6-16E3-C5D9-7C9795BE4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9" y="1649729"/>
            <a:ext cx="6254291" cy="43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CEEFC94-8A4E-89CE-1AD3-12FCA06EF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7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4122295" y="839078"/>
            <a:ext cx="7847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Northwest Tribal Epidemiology Center (NWTEC)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     Housed within the Northwest Portland Area Indian Health Board (NPAIHB)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Our organization serves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43 federally recognized tribes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in a three state region: Washington, Oregon, and Idaho (~300,000 AI/AN)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38412-6DDB-4846-88CA-389786A57CF2}"/>
              </a:ext>
            </a:extLst>
          </p:cNvPr>
          <p:cNvSpPr/>
          <p:nvPr/>
        </p:nvSpPr>
        <p:spPr>
          <a:xfrm>
            <a:off x="710640" y="4429050"/>
            <a:ext cx="4480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Michael Mudgett, MPH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 Book" panose="020B0502020204020203" pitchFamily="34" charset="-128"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Book" panose="020B0502020204020203" pitchFamily="34" charset="-128"/>
                <a:ea typeface="Gill Sans Nova Book" panose="020B0502020204020203" pitchFamily="34" charset="-128"/>
                <a:cs typeface="Gill Sans Nova Book" panose="020B0502020204020203" pitchFamily="34" charset="-128"/>
              </a:rPr>
              <a:t>Substance Use Epidemiologist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Book" panose="020B0502020204020203" pitchFamily="34" charset="-128"/>
                <a:ea typeface="Gill Sans Nova Book" panose="020B0502020204020203" pitchFamily="34" charset="-128"/>
                <a:cs typeface="Gill Sans Nova Book" panose="020B0502020204020203" pitchFamily="34" charset="-128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Book" panose="020B0502020204020203" pitchFamily="34" charset="-128"/>
                <a:ea typeface="Gill Sans Nova Book" panose="020B0502020204020203" pitchFamily="34" charset="-128"/>
                <a:cs typeface="Gill Sans Nova Book" panose="020B0502020204020203" pitchFamily="34" charset="-128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Book" panose="020B0502020204020203" pitchFamily="34" charset="-128"/>
                <a:ea typeface="Gill Sans Nova Book" panose="020B0502020204020203" pitchFamily="34" charset="-128"/>
                <a:cs typeface="Gill Sans Nova Book" panose="020B0502020204020203" pitchFamily="34" charset="-128"/>
              </a:rPr>
              <a:t>Spirit Lake Tribe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Book" panose="020B0502020204020203" pitchFamily="34" charset="-128"/>
                <a:ea typeface="Gill Sans Nova Book" panose="020B0502020204020203" pitchFamily="34" charset="-128"/>
                <a:cs typeface="Gill Sans Nova Book" panose="020B0502020204020203" pitchFamily="34" charset="-128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Gill Sans Nova Book" panose="020B0502020204020203" pitchFamily="34" charset="-128"/>
                <a:cs typeface="Gill Sans Nova Book" panose="020B0502020204020203" pitchFamily="34" charset="-128"/>
                <a:hlinkClick r:id="rId4"/>
              </a:rPr>
              <a:t>mmudgett@npaihb.org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Gill Sans Nova Book" panose="020B0502020204020203" pitchFamily="34" charset="-128"/>
                <a:cs typeface="Gill Sans Nova Book" panose="020B0502020204020203" pitchFamily="34" charset="-128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 Book" panose="020B0502020204020203" pitchFamily="34" charset="-128"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199329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Introduction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AF140B-BA3A-442D-B935-CCED492B85FF}"/>
              </a:ext>
            </a:extLst>
          </p:cNvPr>
          <p:cNvGrpSpPr/>
          <p:nvPr/>
        </p:nvGrpSpPr>
        <p:grpSpPr>
          <a:xfrm>
            <a:off x="532507" y="1109722"/>
            <a:ext cx="3445564" cy="2905785"/>
            <a:chOff x="4956998" y="2838626"/>
            <a:chExt cx="3445564" cy="29057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4E56BE6-92B8-4067-AB42-C38E5CDE1B50}"/>
                </a:ext>
              </a:extLst>
            </p:cNvPr>
            <p:cNvGrpSpPr/>
            <p:nvPr/>
          </p:nvGrpSpPr>
          <p:grpSpPr>
            <a:xfrm>
              <a:off x="4956998" y="2838626"/>
              <a:ext cx="3445564" cy="2905785"/>
              <a:chOff x="4956998" y="2838626"/>
              <a:chExt cx="3445564" cy="290578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BD32112-087F-4B98-806B-014BD73D0623}"/>
                  </a:ext>
                </a:extLst>
              </p:cNvPr>
              <p:cNvGrpSpPr/>
              <p:nvPr/>
            </p:nvGrpSpPr>
            <p:grpSpPr>
              <a:xfrm>
                <a:off x="4956998" y="2838626"/>
                <a:ext cx="3445564" cy="2905785"/>
                <a:chOff x="3340034" y="2478339"/>
                <a:chExt cx="4620431" cy="3932007"/>
              </a:xfrm>
            </p:grpSpPr>
            <p:pic>
              <p:nvPicPr>
                <p:cNvPr id="13" name="Picture 4" descr="Image result for washington oregon idaho map">
                  <a:extLst>
                    <a:ext uri="{FF2B5EF4-FFF2-40B4-BE49-F238E27FC236}">
                      <a16:creationId xmlns:a16="http://schemas.microsoft.com/office/drawing/2014/main" id="{4A2F26B9-7A1A-4C45-A37E-A0CA40E6BD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034" y="2478339"/>
                  <a:ext cx="4620431" cy="3932007"/>
                </a:xfrm>
                <a:prstGeom prst="rect">
                  <a:avLst/>
                </a:prstGeom>
                <a:noFill/>
              </p:spPr>
            </p:pic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733BF588-2A89-45C8-8CD0-9951B07D9BDF}"/>
                    </a:ext>
                  </a:extLst>
                </p:cNvPr>
                <p:cNvSpPr/>
                <p:nvPr/>
              </p:nvSpPr>
              <p:spPr>
                <a:xfrm rot="719842">
                  <a:off x="5234037" y="4204706"/>
                  <a:ext cx="882869" cy="454047"/>
                </a:xfrm>
                <a:prstGeom prst="ellipse">
                  <a:avLst/>
                </a:prstGeom>
                <a:solidFill>
                  <a:srgbClr val="9F1F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1A494DF-4A58-4C91-9EE4-D33AC0A836A3}"/>
                  </a:ext>
                </a:extLst>
              </p:cNvPr>
              <p:cNvSpPr/>
              <p:nvPr/>
            </p:nvSpPr>
            <p:spPr>
              <a:xfrm>
                <a:off x="7001301" y="4843093"/>
                <a:ext cx="347136" cy="389329"/>
              </a:xfrm>
              <a:prstGeom prst="ellipse">
                <a:avLst/>
              </a:prstGeom>
              <a:solidFill>
                <a:srgbClr val="9F1F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4FE4422-1E10-4D03-B6E7-C44E3866E200}"/>
                  </a:ext>
                </a:extLst>
              </p:cNvPr>
              <p:cNvSpPr/>
              <p:nvPr/>
            </p:nvSpPr>
            <p:spPr>
              <a:xfrm>
                <a:off x="7806519" y="4893134"/>
                <a:ext cx="482414" cy="389329"/>
              </a:xfrm>
              <a:prstGeom prst="ellipse">
                <a:avLst/>
              </a:prstGeom>
              <a:solidFill>
                <a:srgbClr val="9F1F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33FEB0B-FEC6-4A25-91DB-ED984F0AD0ED}"/>
                  </a:ext>
                </a:extLst>
              </p:cNvPr>
              <p:cNvSpPr/>
              <p:nvPr/>
            </p:nvSpPr>
            <p:spPr>
              <a:xfrm>
                <a:off x="6679780" y="3331972"/>
                <a:ext cx="482414" cy="389329"/>
              </a:xfrm>
              <a:prstGeom prst="ellipse">
                <a:avLst/>
              </a:prstGeom>
              <a:solidFill>
                <a:srgbClr val="9F1F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CCEBC63-5127-4179-9A94-0629421AEA17}"/>
                  </a:ext>
                </a:extLst>
              </p:cNvPr>
              <p:cNvSpPr/>
              <p:nvPr/>
            </p:nvSpPr>
            <p:spPr>
              <a:xfrm>
                <a:off x="5824730" y="3436740"/>
                <a:ext cx="398649" cy="389329"/>
              </a:xfrm>
              <a:prstGeom prst="ellipse">
                <a:avLst/>
              </a:prstGeom>
              <a:solidFill>
                <a:srgbClr val="9F1F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F91F020F-6059-414E-8843-586B9EFE298A}"/>
                </a:ext>
              </a:extLst>
            </p:cNvPr>
            <p:cNvSpPr/>
            <p:nvPr/>
          </p:nvSpPr>
          <p:spPr>
            <a:xfrm>
              <a:off x="5668830" y="3875592"/>
              <a:ext cx="272955" cy="242276"/>
            </a:xfrm>
            <a:prstGeom prst="star5">
              <a:avLst/>
            </a:prstGeom>
            <a:solidFill>
              <a:srgbClr val="E2AC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B50231D-E844-481E-80D3-EFD0F947E211}"/>
              </a:ext>
            </a:extLst>
          </p:cNvPr>
          <p:cNvSpPr/>
          <p:nvPr/>
        </p:nvSpPr>
        <p:spPr>
          <a:xfrm>
            <a:off x="5520776" y="2758415"/>
            <a:ext cx="5272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i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If you are located outside of the NW region, you can easily locate your tribal epidemiology center: </a:t>
            </a:r>
            <a:r>
              <a:rPr lang="en-US" dirty="0">
                <a:ea typeface="Gill Sans Nova Book" panose="020B0502020204020203" pitchFamily="34" charset="-128"/>
                <a:cs typeface="Gill Sans Nova Book" panose="020B0502020204020203" pitchFamily="34" charset="-128"/>
                <a:hlinkClick r:id="rId6"/>
              </a:rPr>
              <a:t>https://tribalepicenters.org/</a:t>
            </a: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679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940CAB0-BBA4-E8D2-76F1-D044D8D85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59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8E8E227-0647-2DE3-2F6F-8F7CB7D29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049BFBB-1B3B-6499-E33E-377EA1650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86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83CDC0E2-B234-72D9-1D2D-35DD86117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3A9F82-F893-47CA-4EA7-90101897014E}"/>
              </a:ext>
            </a:extLst>
          </p:cNvPr>
          <p:cNvCxnSpPr>
            <a:cxnSpLocks/>
          </p:cNvCxnSpPr>
          <p:nvPr/>
        </p:nvCxnSpPr>
        <p:spPr>
          <a:xfrm>
            <a:off x="7831567" y="3041147"/>
            <a:ext cx="1754912" cy="0"/>
          </a:xfrm>
          <a:prstGeom prst="line">
            <a:avLst/>
          </a:prstGeom>
          <a:ln w="1905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CC8D85-0BC5-A0B0-0A63-DE3F745A685C}"/>
              </a:ext>
            </a:extLst>
          </p:cNvPr>
          <p:cNvSpPr txBox="1"/>
          <p:nvPr/>
        </p:nvSpPr>
        <p:spPr>
          <a:xfrm>
            <a:off x="9586479" y="2908173"/>
            <a:ext cx="2129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Traffic fatality rate</a:t>
            </a:r>
          </a:p>
        </p:txBody>
      </p:sp>
    </p:spTree>
    <p:extLst>
      <p:ext uri="{BB962C8B-B14F-4D97-AF65-F5344CB8AC3E}">
        <p14:creationId xmlns:p14="http://schemas.microsoft.com/office/powerpoint/2010/main" val="2158490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FF63F0F8-ACA0-2FB7-C9E7-AF1651B15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76" y="399436"/>
            <a:ext cx="7772400" cy="5265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190B1-9A74-7DEB-C3BA-263650B000A9}"/>
              </a:ext>
            </a:extLst>
          </p:cNvPr>
          <p:cNvSpPr txBox="1"/>
          <p:nvPr/>
        </p:nvSpPr>
        <p:spPr>
          <a:xfrm>
            <a:off x="1529691" y="4558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06473-6A4F-3C88-3E0D-1CA21430466D}"/>
              </a:ext>
            </a:extLst>
          </p:cNvPr>
          <p:cNvSpPr txBox="1"/>
          <p:nvPr/>
        </p:nvSpPr>
        <p:spPr>
          <a:xfrm>
            <a:off x="1545237" y="5526138"/>
            <a:ext cx="4471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Data include anything synthetic opioid, including fentanyl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94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47AC2570-84E2-DA15-A5AC-E0A811287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76" y="399436"/>
            <a:ext cx="7772400" cy="5265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C04EC-5FEF-122B-6B2A-936C4F8D9894}"/>
              </a:ext>
            </a:extLst>
          </p:cNvPr>
          <p:cNvSpPr txBox="1"/>
          <p:nvPr/>
        </p:nvSpPr>
        <p:spPr>
          <a:xfrm>
            <a:off x="1545237" y="5526138"/>
            <a:ext cx="4471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Data include anything synthetic opioid, including fentanyl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F2D24-28C8-4739-F821-7F80B8D883F3}"/>
              </a:ext>
            </a:extLst>
          </p:cNvPr>
          <p:cNvSpPr txBox="1"/>
          <p:nvPr/>
        </p:nvSpPr>
        <p:spPr>
          <a:xfrm>
            <a:off x="1529691" y="4558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65910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44FFDA0-1A8F-AA2C-EA23-72A51E705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0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13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A5EE087-43F2-EDA4-CE8E-8D29D0D72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0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15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EA7459-798C-B18E-A8AE-9F512E4F6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76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55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BA6DCE-D23F-84FD-A11F-6B40F9C88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76" y="399436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1553593" y="1713057"/>
            <a:ext cx="8480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Review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 prevalence estimates of various drug usage among AI/AN’s in U.S.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Compare type of drug utilization among AI/AN’s compared to other racial groups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Examine state, regional, and U.S. rates of drug overdose among AI/AN’s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Examine longitudinal trends of key drug mortality rates </a:t>
            </a:r>
            <a:endParaRPr lang="en-US" b="1" noProof="0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Compared IHS regional data for various dru</a:t>
            </a:r>
            <a:r>
              <a:rPr lang="en-US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g overdose trends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Briefly discuss racial misclassification of AI/AN data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199329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17682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37F3E31B-F878-1BCA-1373-09967E98D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1" y="799637"/>
            <a:ext cx="7772400" cy="52651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E995D2-47E2-C3D4-1FC2-1555CD79DA73}"/>
              </a:ext>
            </a:extLst>
          </p:cNvPr>
          <p:cNvCxnSpPr/>
          <p:nvPr/>
        </p:nvCxnSpPr>
        <p:spPr>
          <a:xfrm>
            <a:off x="8486078" y="2598234"/>
            <a:ext cx="6244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E2E686A-6B67-7BEE-F2C1-43369B83F2D1}"/>
              </a:ext>
            </a:extLst>
          </p:cNvPr>
          <p:cNvSpPr txBox="1"/>
          <p:nvPr/>
        </p:nvSpPr>
        <p:spPr>
          <a:xfrm>
            <a:off x="9099395" y="2444345"/>
            <a:ext cx="223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60% male; 60% 25-45yrs old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DCE1B2-BFD5-64FF-7AD3-643892235CD7}"/>
              </a:ext>
            </a:extLst>
          </p:cNvPr>
          <p:cNvCxnSpPr/>
          <p:nvPr/>
        </p:nvCxnSpPr>
        <p:spPr>
          <a:xfrm>
            <a:off x="8508380" y="2917902"/>
            <a:ext cx="6244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56DB84B-B6A9-1358-A2FF-246F3AA92B87}"/>
              </a:ext>
            </a:extLst>
          </p:cNvPr>
          <p:cNvSpPr txBox="1"/>
          <p:nvPr/>
        </p:nvSpPr>
        <p:spPr>
          <a:xfrm>
            <a:off x="9132848" y="2764013"/>
            <a:ext cx="22382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62% male; 70% 25-45yrs old</a:t>
            </a:r>
          </a:p>
        </p:txBody>
      </p:sp>
    </p:spTree>
    <p:extLst>
      <p:ext uri="{BB962C8B-B14F-4D97-AF65-F5344CB8AC3E}">
        <p14:creationId xmlns:p14="http://schemas.microsoft.com/office/powerpoint/2010/main" val="195261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E249278F-CAFA-63C5-6F20-FA46D3494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0" y="1101459"/>
            <a:ext cx="7772400" cy="38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2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E3E1A08-7CDA-CDF4-81B1-CB5E3CD78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0" y="1101459"/>
            <a:ext cx="7772400" cy="38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9D315FB5-067F-F353-02F5-B3DD3AC51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0" y="1101459"/>
            <a:ext cx="7772400" cy="38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57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226226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IHS Region Data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52DA196-31E4-C1C9-44D4-A9EA636A8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18" y="1544881"/>
            <a:ext cx="6295362" cy="37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8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226226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IHS Region Data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52DA196-31E4-C1C9-44D4-A9EA636A8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4" y="1544881"/>
            <a:ext cx="4981927" cy="2974284"/>
          </a:xfrm>
          <a:prstGeom prst="rect">
            <a:avLst/>
          </a:prstGeom>
        </p:spPr>
      </p:pic>
      <p:pic>
        <p:nvPicPr>
          <p:cNvPr id="17" name="Picture 16" descr="Chart, funnel chart&#10;&#10;Description automatically generated">
            <a:extLst>
              <a:ext uri="{FF2B5EF4-FFF2-40B4-BE49-F238E27FC236}">
                <a16:creationId xmlns:a16="http://schemas.microsoft.com/office/drawing/2014/main" id="{0676BE2F-FDFA-F966-4267-B7C92C133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71" y="1159081"/>
            <a:ext cx="6770984" cy="37458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46B151-2A4B-3CDC-F43E-A3C9C409543D}"/>
              </a:ext>
            </a:extLst>
          </p:cNvPr>
          <p:cNvSpPr txBox="1"/>
          <p:nvPr/>
        </p:nvSpPr>
        <p:spPr>
          <a:xfrm>
            <a:off x="625931" y="6014699"/>
            <a:ext cx="68731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</a:t>
            </a:r>
            <a:r>
              <a:rPr lang="en-US" sz="1000" i="1" dirty="0"/>
              <a:t>Age-Adjusted Rate Per 100,000</a:t>
            </a:r>
            <a:r>
              <a:rPr lang="en-US" sz="1000" dirty="0"/>
              <a:t>) CDC NCHS Multiple Cause of Death Files 2018-2021 on CDC WONDER Online Database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5AD05-6956-95B1-CD60-2703787BA291}"/>
              </a:ext>
            </a:extLst>
          </p:cNvPr>
          <p:cNvSpPr txBox="1"/>
          <p:nvPr/>
        </p:nvSpPr>
        <p:spPr>
          <a:xfrm>
            <a:off x="1700010" y="2076869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3.5x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20070D-F258-01DE-09CE-A334AFB4E585}"/>
              </a:ext>
            </a:extLst>
          </p:cNvPr>
          <p:cNvSpPr txBox="1"/>
          <p:nvPr/>
        </p:nvSpPr>
        <p:spPr>
          <a:xfrm>
            <a:off x="2932607" y="2199460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3.4x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D2E27-D77B-397F-DAF9-E520B1B414FB}"/>
              </a:ext>
            </a:extLst>
          </p:cNvPr>
          <p:cNvSpPr txBox="1"/>
          <p:nvPr/>
        </p:nvSpPr>
        <p:spPr>
          <a:xfrm>
            <a:off x="2297806" y="224332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3.2x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BB89D-8725-54EA-6D05-CB35E7827A1D}"/>
              </a:ext>
            </a:extLst>
          </p:cNvPr>
          <p:cNvSpPr txBox="1"/>
          <p:nvPr/>
        </p:nvSpPr>
        <p:spPr>
          <a:xfrm>
            <a:off x="401070" y="3520275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2.1x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2660E-82CA-A214-06EE-48B69FB0A263}"/>
              </a:ext>
            </a:extLst>
          </p:cNvPr>
          <p:cNvSpPr txBox="1"/>
          <p:nvPr/>
        </p:nvSpPr>
        <p:spPr>
          <a:xfrm>
            <a:off x="1005431" y="227692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2.4x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226226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IHS Region Data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52DA196-31E4-C1C9-44D4-A9EA636A8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4" y="1544881"/>
            <a:ext cx="4981927" cy="29742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46B151-2A4B-3CDC-F43E-A3C9C409543D}"/>
              </a:ext>
            </a:extLst>
          </p:cNvPr>
          <p:cNvSpPr txBox="1"/>
          <p:nvPr/>
        </p:nvSpPr>
        <p:spPr>
          <a:xfrm>
            <a:off x="625931" y="6014699"/>
            <a:ext cx="68731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</a:t>
            </a:r>
            <a:r>
              <a:rPr lang="en-US" sz="1000" i="1" dirty="0"/>
              <a:t>Age-Adjusted Rate Per 100,000</a:t>
            </a:r>
            <a:r>
              <a:rPr lang="en-US" sz="1000" dirty="0"/>
              <a:t>) CDC NCHS Multiple Cause of Death Files 2018-2021 on CDC WONDER Online Database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1F8A976D-0D11-7E10-ED5D-9F6858431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71" y="1235392"/>
            <a:ext cx="6509568" cy="3800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3ED5F-7122-CB84-20F7-3CA770E0E567}"/>
              </a:ext>
            </a:extLst>
          </p:cNvPr>
          <p:cNvSpPr txBox="1"/>
          <p:nvPr/>
        </p:nvSpPr>
        <p:spPr>
          <a:xfrm>
            <a:off x="2878071" y="216803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3.2x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C8A98-CF21-95AF-FA55-52FABD1D2F15}"/>
              </a:ext>
            </a:extLst>
          </p:cNvPr>
          <p:cNvSpPr txBox="1"/>
          <p:nvPr/>
        </p:nvSpPr>
        <p:spPr>
          <a:xfrm>
            <a:off x="424516" y="348510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2.0x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4B5FC-1218-06A9-800E-E0DF07BA76E8}"/>
              </a:ext>
            </a:extLst>
          </p:cNvPr>
          <p:cNvSpPr txBox="1"/>
          <p:nvPr/>
        </p:nvSpPr>
        <p:spPr>
          <a:xfrm>
            <a:off x="1010756" y="2228942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2.7x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5CB78-C5D2-1C6E-C528-F2CD723B159F}"/>
              </a:ext>
            </a:extLst>
          </p:cNvPr>
          <p:cNvSpPr txBox="1"/>
          <p:nvPr/>
        </p:nvSpPr>
        <p:spPr>
          <a:xfrm>
            <a:off x="1733681" y="204774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3.1x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B341E-792A-264A-7A96-1B9BA0BBCB83}"/>
              </a:ext>
            </a:extLst>
          </p:cNvPr>
          <p:cNvSpPr txBox="1"/>
          <p:nvPr/>
        </p:nvSpPr>
        <p:spPr>
          <a:xfrm>
            <a:off x="2305876" y="2238872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2.7x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B10F5454-F5E8-3E24-AA7F-D753AEB3F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D4D34F-6E1F-E601-4D9F-A04A57AA0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4" y="996222"/>
            <a:ext cx="1645114" cy="1116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53B518-F521-261B-57BF-60F5A6934838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</p:spTree>
    <p:extLst>
      <p:ext uri="{BB962C8B-B14F-4D97-AF65-F5344CB8AC3E}">
        <p14:creationId xmlns:p14="http://schemas.microsoft.com/office/powerpoint/2010/main" val="3927586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D06353DD-F502-7D07-387D-5D9FFF6CF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78E509-7593-6878-FE83-94F1B6175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2" y="906222"/>
            <a:ext cx="1116081" cy="1087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08AD7A-3DB7-41A1-BC11-5DB87EE68C54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</p:spTree>
    <p:extLst>
      <p:ext uri="{BB962C8B-B14F-4D97-AF65-F5344CB8AC3E}">
        <p14:creationId xmlns:p14="http://schemas.microsoft.com/office/powerpoint/2010/main" val="3111151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684E23A-8A3F-7D93-8489-A98AB96E6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A4D6D8-2FFF-4C86-8E4D-14672222D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2" y="906222"/>
            <a:ext cx="1116081" cy="10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9B2E46AD-A341-2384-4193-90502F088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9637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9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F4E68BA-5C64-6762-1C7C-E5EF6569E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2E77CC-6940-2DF3-80AC-C711C36D4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4" y="962887"/>
            <a:ext cx="1031678" cy="13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09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8707F4A-0F63-DC2D-02BF-011C4251E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5E204D78-DBDC-EE57-669B-83847756D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3" y="796516"/>
            <a:ext cx="1192170" cy="15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43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2F98E81-3F27-6CF7-0FB9-746861D0D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7465329-2D39-9A90-10A8-FD41D7BEC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3" y="917805"/>
            <a:ext cx="1484196" cy="15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3B202AB-2C08-C8AE-D8EA-3D06C4D84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B87923B-9B1D-AB3D-52E6-29E442493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9" y="993078"/>
            <a:ext cx="1793030" cy="16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05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04A01B8-556E-AEC7-C6A2-B9D3BB7C4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13" name="Picture 1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7B53D28-2940-92F0-48F9-20AAEF2DF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1" y="853069"/>
            <a:ext cx="1467069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7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CADDFF-7DFA-C6BB-D034-53718CD50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13DA672-5216-A1BC-C2C3-BBA863836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2" y="824303"/>
            <a:ext cx="1450639" cy="14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3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AC53957-09AB-29D2-4B8E-F22FD2E1F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E0559EA-6014-6828-5CDE-7F21AE7DF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0" y="838200"/>
            <a:ext cx="1247468" cy="21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1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183A4-4FCC-DDC6-C25A-C7204B4F6549}"/>
              </a:ext>
            </a:extLst>
          </p:cNvPr>
          <p:cNvSpPr txBox="1"/>
          <p:nvPr/>
        </p:nvSpPr>
        <p:spPr>
          <a:xfrm>
            <a:off x="46410" y="6044064"/>
            <a:ext cx="72158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CDC NCHS Multiple Cause of Death Files, 1999-2020 bridged race &amp; 2018-2021 single race on CDC WONDER Online Database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018EF949-9DEC-0B6D-D5C3-7FC2684B8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99436"/>
            <a:ext cx="7772400" cy="5265174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E0AA726A-A215-7324-FBCB-C1A111BCB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5" y="770115"/>
            <a:ext cx="1959744" cy="18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62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625931" y="199329"/>
            <a:ext cx="89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 Nova Book" panose="020B0502020204020203" pitchFamily="34" charset="-128"/>
                <a:cs typeface="Gill Sans Nova Book" panose="020B0502020204020203" pitchFamily="34" charset="-128"/>
              </a:rPr>
              <a:t>Racial Misclassification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7865A5-F267-21AA-2D36-A542E919A506}"/>
              </a:ext>
            </a:extLst>
          </p:cNvPr>
          <p:cNvSpPr/>
          <p:nvPr/>
        </p:nvSpPr>
        <p:spPr>
          <a:xfrm>
            <a:off x="2172456" y="157016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C941A-B8FB-E0A0-015C-BB0DAF8F9F91}"/>
              </a:ext>
            </a:extLst>
          </p:cNvPr>
          <p:cNvSpPr txBox="1">
            <a:spLocks/>
          </p:cNvSpPr>
          <p:nvPr/>
        </p:nvSpPr>
        <p:spPr>
          <a:xfrm>
            <a:off x="484120" y="1676400"/>
            <a:ext cx="9742722" cy="3427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ncorrect recording of a person’s race in a data or surveillance system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Misclassified AI/AN’s are not properly accounted for in health statistics, public health surveillance, and other key areas of population metrics </a:t>
            </a:r>
          </a:p>
          <a:p>
            <a:pPr lvl="1">
              <a:buClr>
                <a:srgbClr val="5B9BD5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Incomplete health data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decision making </a:t>
            </a:r>
          </a:p>
          <a:p>
            <a:pPr>
              <a:buClr>
                <a:srgbClr val="5B9BD5"/>
              </a:buClr>
              <a:defRPr/>
            </a:pPr>
            <a:r>
              <a:rPr lang="en-US" baseline="0" dirty="0">
                <a:solidFill>
                  <a:prstClr val="black"/>
                </a:solidFill>
                <a:latin typeface="Calibri" panose="020F0502020204030204"/>
              </a:rPr>
              <a:t>NPAIHB routinely performs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data linkages in order to obtain “race-corrected” data in key databases (e.g., vital statistics, death certificate, birth data, STD data, etc.)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2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4C151-502E-41CD-8CEA-F71F1C4EA42E}"/>
              </a:ext>
            </a:extLst>
          </p:cNvPr>
          <p:cNvSpPr/>
          <p:nvPr/>
        </p:nvSpPr>
        <p:spPr>
          <a:xfrm>
            <a:off x="2172456" y="155469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4424C-4424-4014-BAE3-6232AAEF7DB8}"/>
              </a:ext>
            </a:extLst>
          </p:cNvPr>
          <p:cNvSpPr txBox="1"/>
          <p:nvPr/>
        </p:nvSpPr>
        <p:spPr>
          <a:xfrm>
            <a:off x="4456879" y="1911195"/>
            <a:ext cx="5562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Thank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Questions?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7865A5-F267-21AA-2D36-A542E919A506}"/>
              </a:ext>
            </a:extLst>
          </p:cNvPr>
          <p:cNvSpPr/>
          <p:nvPr/>
        </p:nvSpPr>
        <p:spPr>
          <a:xfrm>
            <a:off x="2172456" y="1570165"/>
            <a:ext cx="7847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124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794464E5-906B-4FD8-739A-8926E5B8A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9637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8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55E61D58-A57C-7866-A89E-68723F18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6413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1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0820AC10-DAF2-A54C-D5E9-713D93130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6413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4BF37EC-6FCC-9641-A78B-05E36EF0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6413"/>
            <a:ext cx="7772400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2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321F1-0BC6-43FE-BCC6-9B6E35DBC961}"/>
              </a:ext>
            </a:extLst>
          </p:cNvPr>
          <p:cNvGrpSpPr/>
          <p:nvPr/>
        </p:nvGrpSpPr>
        <p:grpSpPr>
          <a:xfrm>
            <a:off x="-6875" y="5967207"/>
            <a:ext cx="12205751" cy="917033"/>
            <a:chOff x="-6875" y="5967207"/>
            <a:chExt cx="12205751" cy="917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3F0B0-FB5B-41DA-8F80-0BCA6546A61A}"/>
                </a:ext>
              </a:extLst>
            </p:cNvPr>
            <p:cNvSpPr/>
            <p:nvPr/>
          </p:nvSpPr>
          <p:spPr>
            <a:xfrm>
              <a:off x="-6875" y="6231269"/>
              <a:ext cx="11055302" cy="69532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328760-9720-4DF4-A3AB-68CDAE7B6D6B}"/>
                </a:ext>
              </a:extLst>
            </p:cNvPr>
            <p:cNvSpPr/>
            <p:nvPr/>
          </p:nvSpPr>
          <p:spPr>
            <a:xfrm>
              <a:off x="-6875" y="6663636"/>
              <a:ext cx="11152890" cy="54146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464A-DF65-4BFB-9B1F-78E7D0C710E4}"/>
                </a:ext>
              </a:extLst>
            </p:cNvPr>
            <p:cNvSpPr/>
            <p:nvPr/>
          </p:nvSpPr>
          <p:spPr>
            <a:xfrm>
              <a:off x="0" y="6300801"/>
              <a:ext cx="12198876" cy="35591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A2AE5-4116-4FC5-AF2D-DFDC6E37AE76}"/>
                </a:ext>
              </a:extLst>
            </p:cNvPr>
            <p:cNvSpPr txBox="1"/>
            <p:nvPr/>
          </p:nvSpPr>
          <p:spPr>
            <a:xfrm>
              <a:off x="7348437" y="6330100"/>
              <a:ext cx="473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+mn-cs"/>
                </a:rPr>
                <a:t>Northwest Portland Area Indian Health Board</a:t>
              </a:r>
            </a:p>
          </p:txBody>
        </p:sp>
        <p:pic>
          <p:nvPicPr>
            <p:cNvPr id="9" name="Picture 8" descr="P:\IDEA-NW\Photos\NPAIHB_Teal_Transparent_HighRes.png">
              <a:extLst>
                <a:ext uri="{FF2B5EF4-FFF2-40B4-BE49-F238E27FC236}">
                  <a16:creationId xmlns:a16="http://schemas.microsoft.com/office/drawing/2014/main" id="{79505A36-4CF5-43FA-98AE-454A5968BD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000" y1="27915" x2="28000" y2="27915"/>
                          <a14:foregroundMark x1="31571" y1="11484" x2="31571" y2="11484"/>
                          <a14:foregroundMark x1="54000" y1="5124" x2="54000" y2="5124"/>
                          <a14:foregroundMark x1="72429" y1="10247" x2="72429" y2="10247"/>
                          <a14:foregroundMark x1="60429" y1="24205" x2="60429" y2="24205"/>
                          <a14:foregroundMark x1="52286" y1="31979" x2="52286" y2="31979"/>
                          <a14:foregroundMark x1="42714" y1="23675" x2="42714" y2="23675"/>
                          <a14:foregroundMark x1="30571" y1="44170" x2="30571" y2="44170"/>
                          <a14:foregroundMark x1="26571" y1="48587" x2="26571" y2="48587"/>
                          <a14:foregroundMark x1="45143" y1="52120" x2="45143" y2="52120"/>
                          <a14:foregroundMark x1="73714" y1="48763" x2="73714" y2="48763"/>
                          <a14:foregroundMark x1="72000" y1="43463" x2="72000" y2="43463"/>
                          <a14:foregroundMark x1="71286" y1="66961" x2="71286" y2="66961"/>
                          <a14:foregroundMark x1="62143" y1="83922" x2="62143" y2="83922"/>
                          <a14:foregroundMark x1="50714" y1="90283" x2="50714" y2="90283"/>
                          <a14:foregroundMark x1="40714" y1="86042" x2="40714" y2="86042"/>
                          <a14:foregroundMark x1="29857" y1="63251" x2="29857" y2="63251"/>
                          <a14:foregroundMark x1="75269" y1="28507" x2="75269" y2="28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548" y="5967207"/>
              <a:ext cx="1159042" cy="9170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3B7A4494-4300-F361-C352-AB463D74E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99637"/>
            <a:ext cx="7772400" cy="5265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61215-E3AE-0E41-8EF0-E797E1463CC9}"/>
              </a:ext>
            </a:extLst>
          </p:cNvPr>
          <p:cNvSpPr txBox="1"/>
          <p:nvPr/>
        </p:nvSpPr>
        <p:spPr>
          <a:xfrm>
            <a:off x="3510844" y="477237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   * </a:t>
            </a:r>
          </a:p>
        </p:txBody>
      </p:sp>
    </p:spTree>
    <p:extLst>
      <p:ext uri="{BB962C8B-B14F-4D97-AF65-F5344CB8AC3E}">
        <p14:creationId xmlns:p14="http://schemas.microsoft.com/office/powerpoint/2010/main" val="877859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dgwalic Opioid Data Presentation Nov 9 2022_Heidi Lovejoy" id="{FA6178D6-E87F-7047-AAF2-142D9D51E8BD}" vid="{A2CD496A-B5C6-E743-9AD2-A47CB1B213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4413</TotalTime>
  <Words>1535</Words>
  <Application>Microsoft Macintosh PowerPoint</Application>
  <PresentationFormat>Widescreen</PresentationFormat>
  <Paragraphs>309</Paragraphs>
  <Slides>49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Calisto MT</vt:lpstr>
      <vt:lpstr>Gill Sans Nova Book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Mudgett</dc:creator>
  <cp:lastModifiedBy>Michael Mudgett</cp:lastModifiedBy>
  <cp:revision>30</cp:revision>
  <dcterms:created xsi:type="dcterms:W3CDTF">2023-02-08T21:19:12Z</dcterms:created>
  <dcterms:modified xsi:type="dcterms:W3CDTF">2023-02-21T18:35:11Z</dcterms:modified>
</cp:coreProperties>
</file>