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58"/>
  </p:notesMasterIdLst>
  <p:handoutMasterIdLst>
    <p:handoutMasterId r:id="rId59"/>
  </p:handoutMasterIdLst>
  <p:sldIdLst>
    <p:sldId id="256" r:id="rId5"/>
    <p:sldId id="266" r:id="rId6"/>
    <p:sldId id="271" r:id="rId7"/>
    <p:sldId id="329" r:id="rId8"/>
    <p:sldId id="330" r:id="rId9"/>
    <p:sldId id="263" r:id="rId10"/>
    <p:sldId id="277" r:id="rId11"/>
    <p:sldId id="278" r:id="rId12"/>
    <p:sldId id="328" r:id="rId13"/>
    <p:sldId id="273" r:id="rId14"/>
    <p:sldId id="279" r:id="rId15"/>
    <p:sldId id="280" r:id="rId16"/>
    <p:sldId id="281" r:id="rId17"/>
    <p:sldId id="282" r:id="rId18"/>
    <p:sldId id="283" r:id="rId19"/>
    <p:sldId id="322" r:id="rId20"/>
    <p:sldId id="331" r:id="rId21"/>
    <p:sldId id="319" r:id="rId22"/>
    <p:sldId id="335" r:id="rId23"/>
    <p:sldId id="336" r:id="rId24"/>
    <p:sldId id="334" r:id="rId25"/>
    <p:sldId id="332" r:id="rId26"/>
    <p:sldId id="284" r:id="rId27"/>
    <p:sldId id="285" r:id="rId28"/>
    <p:sldId id="286" r:id="rId29"/>
    <p:sldId id="288" r:id="rId30"/>
    <p:sldId id="323" r:id="rId31"/>
    <p:sldId id="289" r:id="rId32"/>
    <p:sldId id="290" r:id="rId33"/>
    <p:sldId id="291" r:id="rId34"/>
    <p:sldId id="295" r:id="rId35"/>
    <p:sldId id="292" r:id="rId36"/>
    <p:sldId id="293" r:id="rId37"/>
    <p:sldId id="294" r:id="rId38"/>
    <p:sldId id="296" r:id="rId39"/>
    <p:sldId id="333" r:id="rId40"/>
    <p:sldId id="300" r:id="rId41"/>
    <p:sldId id="301" r:id="rId42"/>
    <p:sldId id="304" r:id="rId43"/>
    <p:sldId id="306" r:id="rId44"/>
    <p:sldId id="312" r:id="rId45"/>
    <p:sldId id="310" r:id="rId46"/>
    <p:sldId id="311" r:id="rId47"/>
    <p:sldId id="324" r:id="rId48"/>
    <p:sldId id="315" r:id="rId49"/>
    <p:sldId id="325" r:id="rId50"/>
    <p:sldId id="326" r:id="rId51"/>
    <p:sldId id="318" r:id="rId52"/>
    <p:sldId id="317" r:id="rId53"/>
    <p:sldId id="275" r:id="rId54"/>
    <p:sldId id="276" r:id="rId55"/>
    <p:sldId id="321" r:id="rId56"/>
    <p:sldId id="27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Bogaert" initials="KB" lastIdx="5" clrIdx="0">
    <p:extLst>
      <p:ext uri="{19B8F6BF-5375-455C-9EA6-DF929625EA0E}">
        <p15:presenceInfo xmlns:p15="http://schemas.microsoft.com/office/powerpoint/2012/main" userId="a2e991983b344f4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autoAdjust="0"/>
    <p:restoredTop sz="86377" autoAdjust="0"/>
  </p:normalViewPr>
  <p:slideViewPr>
    <p:cSldViewPr snapToGrid="0">
      <p:cViewPr varScale="1">
        <p:scale>
          <a:sx n="91" d="100"/>
          <a:sy n="91" d="100"/>
        </p:scale>
        <p:origin x="192" y="216"/>
      </p:cViewPr>
      <p:guideLst/>
    </p:cSldViewPr>
  </p:slideViewPr>
  <p:outlineViewPr>
    <p:cViewPr>
      <p:scale>
        <a:sx n="33" d="100"/>
        <a:sy n="33" d="100"/>
      </p:scale>
      <p:origin x="0" y="-24928"/>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2/21/23</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2/21/23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09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34</a:t>
            </a:fld>
            <a:endParaRPr lang="en-US" dirty="0"/>
          </a:p>
        </p:txBody>
      </p:sp>
    </p:spTree>
    <p:extLst>
      <p:ext uri="{BB962C8B-B14F-4D97-AF65-F5344CB8AC3E}">
        <p14:creationId xmlns:p14="http://schemas.microsoft.com/office/powerpoint/2010/main" val="263089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35</a:t>
            </a:fld>
            <a:endParaRPr lang="en-US" dirty="0"/>
          </a:p>
        </p:txBody>
      </p:sp>
    </p:spTree>
    <p:extLst>
      <p:ext uri="{BB962C8B-B14F-4D97-AF65-F5344CB8AC3E}">
        <p14:creationId xmlns:p14="http://schemas.microsoft.com/office/powerpoint/2010/main" val="820290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36</a:t>
            </a:fld>
            <a:endParaRPr lang="en-US" dirty="0"/>
          </a:p>
        </p:txBody>
      </p:sp>
    </p:spTree>
    <p:extLst>
      <p:ext uri="{BB962C8B-B14F-4D97-AF65-F5344CB8AC3E}">
        <p14:creationId xmlns:p14="http://schemas.microsoft.com/office/powerpoint/2010/main" val="2183471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49</a:t>
            </a:fld>
            <a:endParaRPr lang="en-US" dirty="0"/>
          </a:p>
        </p:txBody>
      </p:sp>
    </p:spTree>
    <p:extLst>
      <p:ext uri="{BB962C8B-B14F-4D97-AF65-F5344CB8AC3E}">
        <p14:creationId xmlns:p14="http://schemas.microsoft.com/office/powerpoint/2010/main" val="1698998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endParaRPr lang="en-US" dirty="0"/>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dirty="0"/>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endParaRPr lang="en-US" dirty="0">
              <a:effectLst>
                <a:outerShdw blurRad="38100" dist="38100" dir="2700000" algn="tl">
                  <a:srgbClr val="000000">
                    <a:alpha val="43137"/>
                  </a:srgbClr>
                </a:outerShdw>
              </a:effectLst>
            </a:endParaRP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Tree>
    <p:extLst>
      <p:ext uri="{BB962C8B-B14F-4D97-AF65-F5344CB8AC3E}">
        <p14:creationId xmlns:p14="http://schemas.microsoft.com/office/powerpoint/2010/main" val="8736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86" r:id="rId9"/>
    <p:sldLayoutId id="2147483657" r:id="rId10"/>
    <p:sldLayoutId id="2147483658" r:id="rId11"/>
    <p:sldLayoutId id="2147483659" r:id="rId12"/>
    <p:sldLayoutId id="2147483672" r:id="rId13"/>
    <p:sldLayoutId id="2147483685" r:id="rId14"/>
  </p:sldLayoutIdLst>
  <p:hf hdr="0" dt="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mages.app.goo.gl/FoHGKTnxr87k18KU8" TargetMode="External"/><Relationship Id="rId2" Type="http://schemas.openxmlformats.org/officeDocument/2006/relationships/image" Target="../media/image8.tif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books/NBK326674/#childbirth.s24" TargetMode="External"/><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7Je4I5acpDM&amp;t=146s"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8.tiff"/></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hyperlink" Target="mailto:Mhenry12@gmail.com" TargetMode="External"/><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hyperlink" Target="mailto:Kelly.c.Bogaert@gmail.com" TargetMode="External"/><Relationship Id="rId4" Type="http://schemas.openxmlformats.org/officeDocument/2006/relationships/hyperlink" Target="mailto:dominick.maggio@ihs.gov"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2320366"/>
          </a:xfrm>
        </p:spPr>
        <p:txBody>
          <a:bodyPr>
            <a:normAutofit fontScale="90000"/>
          </a:bodyPr>
          <a:lstStyle/>
          <a:p>
            <a:r>
              <a:rPr lang="en-US" dirty="0"/>
              <a:t>The Laboring Patient: </a:t>
            </a:r>
            <a:br>
              <a:rPr lang="en-US" dirty="0"/>
            </a:br>
            <a:br>
              <a:rPr lang="en-US" sz="4000" dirty="0">
                <a:solidFill>
                  <a:schemeClr val="accent1">
                    <a:lumMod val="40000"/>
                    <a:lumOff val="60000"/>
                  </a:schemeClr>
                </a:solidFill>
              </a:rPr>
            </a:br>
            <a:br>
              <a:rPr lang="en-US" dirty="0"/>
            </a:br>
            <a:endParaRPr lang="en-US" dirty="0"/>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11332" y="0"/>
            <a:ext cx="4082983" cy="6858000"/>
          </a:xfrm>
        </p:spPr>
      </p:pic>
      <p:sp>
        <p:nvSpPr>
          <p:cNvPr id="3" name="TextBox 2">
            <a:extLst>
              <a:ext uri="{FF2B5EF4-FFF2-40B4-BE49-F238E27FC236}">
                <a16:creationId xmlns:a16="http://schemas.microsoft.com/office/drawing/2014/main" id="{933E1AAD-9D0F-2FA1-A5F8-D63FCAC459B1}"/>
              </a:ext>
            </a:extLst>
          </p:cNvPr>
          <p:cNvSpPr txBox="1"/>
          <p:nvPr/>
        </p:nvSpPr>
        <p:spPr>
          <a:xfrm>
            <a:off x="8316847" y="205057"/>
            <a:ext cx="3671951" cy="3416320"/>
          </a:xfrm>
          <a:prstGeom prst="rect">
            <a:avLst/>
          </a:prstGeom>
          <a:noFill/>
        </p:spPr>
        <p:txBody>
          <a:bodyPr wrap="square" rtlCol="0">
            <a:spAutoFit/>
          </a:bodyPr>
          <a:lstStyle/>
          <a:p>
            <a:r>
              <a:rPr lang="en-US" b="1" dirty="0">
                <a:solidFill>
                  <a:schemeClr val="tx2">
                    <a:lumMod val="10000"/>
                    <a:lumOff val="90000"/>
                  </a:schemeClr>
                </a:solidFill>
              </a:rPr>
              <a:t>Northwest Portland Area Indian Health Board</a:t>
            </a:r>
          </a:p>
          <a:p>
            <a:endParaRPr lang="en-US" b="1" dirty="0">
              <a:solidFill>
                <a:schemeClr val="tx2">
                  <a:lumMod val="10000"/>
                  <a:lumOff val="90000"/>
                </a:schemeClr>
              </a:solidFill>
            </a:endParaRPr>
          </a:p>
          <a:p>
            <a:r>
              <a:rPr lang="en-US" b="1" dirty="0">
                <a:solidFill>
                  <a:schemeClr val="tx2">
                    <a:lumMod val="10000"/>
                    <a:lumOff val="90000"/>
                  </a:schemeClr>
                </a:solidFill>
              </a:rPr>
              <a:t>Indian Country Emergency Medicine for Rural </a:t>
            </a:r>
          </a:p>
          <a:p>
            <a:r>
              <a:rPr lang="en-US" b="1" dirty="0">
                <a:solidFill>
                  <a:schemeClr val="tx2">
                    <a:lumMod val="10000"/>
                    <a:lumOff val="90000"/>
                  </a:schemeClr>
                </a:solidFill>
              </a:rPr>
              <a:t>and Indigenous Communities (EMRIC) ECHO</a:t>
            </a:r>
          </a:p>
          <a:p>
            <a:endParaRPr lang="en-US" b="1" dirty="0">
              <a:solidFill>
                <a:schemeClr val="tx2">
                  <a:lumMod val="10000"/>
                  <a:lumOff val="90000"/>
                </a:schemeClr>
              </a:solidFill>
            </a:endParaRPr>
          </a:p>
          <a:p>
            <a:r>
              <a:rPr lang="en-US" b="1" dirty="0">
                <a:solidFill>
                  <a:schemeClr val="tx2">
                    <a:lumMod val="10000"/>
                    <a:lumOff val="90000"/>
                  </a:schemeClr>
                </a:solidFill>
              </a:rPr>
              <a:t>February 22, 2023</a:t>
            </a:r>
          </a:p>
          <a:p>
            <a:endParaRPr lang="en-US" dirty="0"/>
          </a:p>
          <a:p>
            <a:endParaRPr lang="en-US" dirty="0"/>
          </a:p>
          <a:p>
            <a:endParaRPr lang="en-US" dirty="0"/>
          </a:p>
        </p:txBody>
      </p:sp>
      <p:sp>
        <p:nvSpPr>
          <p:cNvPr id="6" name="Subtitle 5">
            <a:extLst>
              <a:ext uri="{FF2B5EF4-FFF2-40B4-BE49-F238E27FC236}">
                <a16:creationId xmlns:a16="http://schemas.microsoft.com/office/drawing/2014/main" id="{A9635E6A-C87B-6C8E-0779-8BF9B2988D4B}"/>
              </a:ext>
            </a:extLst>
          </p:cNvPr>
          <p:cNvSpPr>
            <a:spLocks noGrp="1"/>
          </p:cNvSpPr>
          <p:nvPr>
            <p:ph type="subTitle" idx="1"/>
          </p:nvPr>
        </p:nvSpPr>
        <p:spPr>
          <a:xfrm>
            <a:off x="649045" y="3073400"/>
            <a:ext cx="5942256" cy="2128676"/>
          </a:xfrm>
        </p:spPr>
        <p:txBody>
          <a:bodyPr anchor="t">
            <a:noAutofit/>
          </a:bodyPr>
          <a:lstStyle/>
          <a:p>
            <a:pPr>
              <a:lnSpc>
                <a:spcPct val="100000"/>
              </a:lnSpc>
            </a:pPr>
            <a:r>
              <a:rPr lang="en-US" sz="3600" dirty="0">
                <a:solidFill>
                  <a:schemeClr val="accent1">
                    <a:lumMod val="40000"/>
                    <a:lumOff val="60000"/>
                  </a:schemeClr>
                </a:solidFill>
              </a:rPr>
              <a:t>Evaluation, Disposition, and Complications</a:t>
            </a:r>
            <a:br>
              <a:rPr lang="en-US" sz="3600" dirty="0">
                <a:solidFill>
                  <a:schemeClr val="accent1">
                    <a:lumMod val="40000"/>
                    <a:lumOff val="60000"/>
                  </a:schemeClr>
                </a:solidFill>
              </a:rPr>
            </a:br>
            <a:endParaRPr lang="en-US" sz="3600" dirty="0"/>
          </a:p>
        </p:txBody>
      </p:sp>
      <p:sp>
        <p:nvSpPr>
          <p:cNvPr id="9" name="TextBox 8">
            <a:extLst>
              <a:ext uri="{FF2B5EF4-FFF2-40B4-BE49-F238E27FC236}">
                <a16:creationId xmlns:a16="http://schemas.microsoft.com/office/drawing/2014/main" id="{5A14321F-BEE1-B015-C019-C2ABADFEFA01}"/>
              </a:ext>
            </a:extLst>
          </p:cNvPr>
          <p:cNvSpPr txBox="1"/>
          <p:nvPr/>
        </p:nvSpPr>
        <p:spPr>
          <a:xfrm>
            <a:off x="8316849" y="4442973"/>
            <a:ext cx="2063385" cy="2031325"/>
          </a:xfrm>
          <a:prstGeom prst="rect">
            <a:avLst/>
          </a:prstGeom>
          <a:noFill/>
        </p:spPr>
        <p:txBody>
          <a:bodyPr wrap="none" rtlCol="0">
            <a:spAutoFit/>
          </a:bodyPr>
          <a:lstStyle/>
          <a:p>
            <a:r>
              <a:rPr lang="en-US" b="1" dirty="0">
                <a:solidFill>
                  <a:schemeClr val="accent6">
                    <a:lumMod val="20000"/>
                    <a:lumOff val="80000"/>
                  </a:schemeClr>
                </a:solidFill>
              </a:rPr>
              <a:t>Presenters: </a:t>
            </a:r>
          </a:p>
          <a:p>
            <a:r>
              <a:rPr lang="en-US" dirty="0">
                <a:solidFill>
                  <a:schemeClr val="accent6">
                    <a:lumMod val="20000"/>
                    <a:lumOff val="80000"/>
                  </a:schemeClr>
                </a:solidFill>
              </a:rPr>
              <a:t>Michael Henry</a:t>
            </a:r>
          </a:p>
          <a:p>
            <a:r>
              <a:rPr lang="en-US" dirty="0">
                <a:solidFill>
                  <a:schemeClr val="accent6">
                    <a:lumMod val="20000"/>
                    <a:lumOff val="80000"/>
                  </a:schemeClr>
                </a:solidFill>
              </a:rPr>
              <a:t>Dominick Maggio</a:t>
            </a:r>
          </a:p>
          <a:p>
            <a:endParaRPr lang="en-US" dirty="0">
              <a:solidFill>
                <a:schemeClr val="accent6">
                  <a:lumMod val="20000"/>
                  <a:lumOff val="80000"/>
                </a:schemeClr>
              </a:solidFill>
            </a:endParaRPr>
          </a:p>
          <a:p>
            <a:r>
              <a:rPr lang="en-US" b="1" dirty="0">
                <a:solidFill>
                  <a:schemeClr val="accent6">
                    <a:lumMod val="20000"/>
                    <a:lumOff val="80000"/>
                  </a:schemeClr>
                </a:solidFill>
              </a:rPr>
              <a:t>Discussant:</a:t>
            </a:r>
          </a:p>
          <a:p>
            <a:r>
              <a:rPr lang="en-US" dirty="0">
                <a:solidFill>
                  <a:schemeClr val="accent6">
                    <a:lumMod val="20000"/>
                    <a:lumOff val="80000"/>
                  </a:schemeClr>
                </a:solidFill>
              </a:rPr>
              <a:t>Kelly Bogaert</a:t>
            </a:r>
          </a:p>
          <a:p>
            <a:r>
              <a:rPr lang="en-US" dirty="0">
                <a:solidFill>
                  <a:schemeClr val="accent6">
                    <a:lumMod val="20000"/>
                    <a:lumOff val="80000"/>
                  </a:schemeClr>
                </a:solidFill>
              </a:rPr>
              <a:t> </a:t>
            </a:r>
          </a:p>
        </p:txBody>
      </p:sp>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6978C3-D9CB-8747-8216-05ED15D179D4}"/>
              </a:ext>
            </a:extLst>
          </p:cNvPr>
          <p:cNvPicPr>
            <a:picLocks noChangeAspect="1"/>
          </p:cNvPicPr>
          <p:nvPr/>
        </p:nvPicPr>
        <p:blipFill>
          <a:blip r:embed="rId2"/>
          <a:stretch>
            <a:fillRect/>
          </a:stretch>
        </p:blipFill>
        <p:spPr>
          <a:xfrm>
            <a:off x="6153494" y="1628966"/>
            <a:ext cx="5961179" cy="4447904"/>
          </a:xfrm>
          <a:prstGeom prst="rect">
            <a:avLst/>
          </a:prstGeom>
        </p:spPr>
      </p:pic>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p:txBody>
          <a:bodyPr>
            <a:normAutofit fontScale="90000"/>
          </a:bodyPr>
          <a:lstStyle/>
          <a:p>
            <a:r>
              <a:rPr lang="en-US" dirty="0"/>
              <a:t> OB Resources</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noProof="0" dirty="0"/>
              <a:t>The Laboring Patient </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10</a:t>
            </a:fld>
            <a:endParaRPr lang="en-US" noProof="0" dirty="0"/>
          </a:p>
        </p:txBody>
      </p:sp>
      <p:sp>
        <p:nvSpPr>
          <p:cNvPr id="15" name="Text Placeholder 5">
            <a:extLst>
              <a:ext uri="{FF2B5EF4-FFF2-40B4-BE49-F238E27FC236}">
                <a16:creationId xmlns:a16="http://schemas.microsoft.com/office/drawing/2014/main" id="{084D6EF1-CBCC-2544-9327-77E22D8EB5C3}"/>
              </a:ext>
            </a:extLst>
          </p:cNvPr>
          <p:cNvSpPr txBox="1">
            <a:spLocks/>
          </p:cNvSpPr>
          <p:nvPr/>
        </p:nvSpPr>
        <p:spPr>
          <a:xfrm>
            <a:off x="6415905" y="5447271"/>
            <a:ext cx="2448357" cy="336550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7" name="TextBox 16">
            <a:extLst>
              <a:ext uri="{FF2B5EF4-FFF2-40B4-BE49-F238E27FC236}">
                <a16:creationId xmlns:a16="http://schemas.microsoft.com/office/drawing/2014/main" id="{F7D6B24F-955E-774F-AC46-6A34AAB1D4EC}"/>
              </a:ext>
            </a:extLst>
          </p:cNvPr>
          <p:cNvSpPr txBox="1"/>
          <p:nvPr/>
        </p:nvSpPr>
        <p:spPr>
          <a:xfrm>
            <a:off x="6982196" y="6261913"/>
            <a:ext cx="4303776" cy="276999"/>
          </a:xfrm>
          <a:prstGeom prst="rect">
            <a:avLst/>
          </a:prstGeom>
          <a:noFill/>
        </p:spPr>
        <p:txBody>
          <a:bodyPr wrap="square" rtlCol="0">
            <a:spAutoFit/>
          </a:bodyPr>
          <a:lstStyle/>
          <a:p>
            <a:r>
              <a:rPr lang="en-US" sz="1200" dirty="0"/>
              <a:t>Image: </a:t>
            </a:r>
            <a:r>
              <a:rPr lang="en-US" sz="1200" dirty="0">
                <a:hlinkClick r:id="rId3"/>
              </a:rPr>
              <a:t>https://images.app.goo.gl/FoHGKTnxr87k18KU8</a:t>
            </a:r>
            <a:r>
              <a:rPr lang="en-US" sz="1200" dirty="0"/>
              <a:t> </a:t>
            </a:r>
          </a:p>
        </p:txBody>
      </p:sp>
      <p:sp>
        <p:nvSpPr>
          <p:cNvPr id="12" name="TextBox 11">
            <a:extLst>
              <a:ext uri="{FF2B5EF4-FFF2-40B4-BE49-F238E27FC236}">
                <a16:creationId xmlns:a16="http://schemas.microsoft.com/office/drawing/2014/main" id="{FADD255E-378F-DA51-0AB2-D77AE87E9F4E}"/>
              </a:ext>
            </a:extLst>
          </p:cNvPr>
          <p:cNvSpPr txBox="1"/>
          <p:nvPr/>
        </p:nvSpPr>
        <p:spPr>
          <a:xfrm>
            <a:off x="395415" y="1544594"/>
            <a:ext cx="2862322" cy="2308324"/>
          </a:xfrm>
          <a:prstGeom prst="rect">
            <a:avLst/>
          </a:prstGeom>
          <a:noFill/>
        </p:spPr>
        <p:txBody>
          <a:bodyPr wrap="none" rtlCol="0">
            <a:spAutoFit/>
          </a:bodyPr>
          <a:lstStyle/>
          <a:p>
            <a:r>
              <a:rPr lang="en-US" b="1" dirty="0"/>
              <a:t>Minimum Equipment: </a:t>
            </a:r>
          </a:p>
          <a:p>
            <a:endParaRPr lang="en-US" dirty="0"/>
          </a:p>
          <a:p>
            <a:pPr marL="285750" indent="-285750">
              <a:buFont typeface="Arial" panose="020B0604020202020204" pitchFamily="34" charset="0"/>
              <a:buChar char="•"/>
            </a:pPr>
            <a:r>
              <a:rPr lang="en-US" dirty="0"/>
              <a:t>Sterile gloves</a:t>
            </a:r>
          </a:p>
          <a:p>
            <a:pPr marL="285750" indent="-285750">
              <a:buFont typeface="Arial" panose="020B0604020202020204" pitchFamily="34" charset="0"/>
              <a:buChar char="•"/>
            </a:pPr>
            <a:r>
              <a:rPr lang="en-US" dirty="0"/>
              <a:t>Sterile towels </a:t>
            </a:r>
          </a:p>
          <a:p>
            <a:pPr marL="285750" indent="-285750">
              <a:buFont typeface="Arial" panose="020B0604020202020204" pitchFamily="34" charset="0"/>
              <a:buChar char="•"/>
            </a:pPr>
            <a:r>
              <a:rPr lang="en-US" dirty="0"/>
              <a:t>Scissors</a:t>
            </a:r>
          </a:p>
          <a:p>
            <a:pPr marL="285750" indent="-285750">
              <a:buFont typeface="Arial" panose="020B0604020202020204" pitchFamily="34" charset="0"/>
              <a:buChar char="•"/>
            </a:pPr>
            <a:r>
              <a:rPr lang="en-US" dirty="0"/>
              <a:t>Umbilical cord clamps </a:t>
            </a:r>
          </a:p>
          <a:p>
            <a:pPr marL="285750" indent="-285750">
              <a:buFont typeface="Arial" panose="020B0604020202020204" pitchFamily="34" charset="0"/>
              <a:buChar char="•"/>
            </a:pPr>
            <a:r>
              <a:rPr lang="en-US" dirty="0"/>
              <a:t>Gauze</a:t>
            </a:r>
          </a:p>
          <a:p>
            <a:endParaRPr lang="en-US" dirty="0"/>
          </a:p>
        </p:txBody>
      </p:sp>
      <p:sp>
        <p:nvSpPr>
          <p:cNvPr id="18" name="TextBox 17">
            <a:extLst>
              <a:ext uri="{FF2B5EF4-FFF2-40B4-BE49-F238E27FC236}">
                <a16:creationId xmlns:a16="http://schemas.microsoft.com/office/drawing/2014/main" id="{E54B8EBC-907D-D752-258A-1DF6C9216F56}"/>
              </a:ext>
            </a:extLst>
          </p:cNvPr>
          <p:cNvSpPr txBox="1"/>
          <p:nvPr/>
        </p:nvSpPr>
        <p:spPr>
          <a:xfrm>
            <a:off x="415292" y="3682313"/>
            <a:ext cx="2822568" cy="2308324"/>
          </a:xfrm>
          <a:prstGeom prst="rect">
            <a:avLst/>
          </a:prstGeom>
          <a:noFill/>
        </p:spPr>
        <p:txBody>
          <a:bodyPr wrap="none" rtlCol="0">
            <a:spAutoFit/>
          </a:bodyPr>
          <a:lstStyle/>
          <a:p>
            <a:r>
              <a:rPr lang="en-US" b="1" dirty="0"/>
              <a:t>Minimum Medications: </a:t>
            </a:r>
          </a:p>
          <a:p>
            <a:endParaRPr lang="en-US" dirty="0"/>
          </a:p>
          <a:p>
            <a:r>
              <a:rPr lang="en-US" u="sng" dirty="0"/>
              <a:t>Mom</a:t>
            </a:r>
            <a:r>
              <a:rPr lang="en-US" dirty="0"/>
              <a:t>: </a:t>
            </a:r>
          </a:p>
          <a:p>
            <a:r>
              <a:rPr lang="en-US" dirty="0"/>
              <a:t>Oxytocin </a:t>
            </a:r>
          </a:p>
          <a:p>
            <a:endParaRPr lang="en-US" dirty="0"/>
          </a:p>
          <a:p>
            <a:r>
              <a:rPr lang="en-US" u="sng" dirty="0"/>
              <a:t>Infant</a:t>
            </a:r>
            <a:r>
              <a:rPr lang="en-US" dirty="0"/>
              <a:t>: </a:t>
            </a:r>
          </a:p>
          <a:p>
            <a:r>
              <a:rPr lang="en-US" dirty="0"/>
              <a:t>Vitamin K</a:t>
            </a:r>
          </a:p>
          <a:p>
            <a:r>
              <a:rPr lang="en-US" dirty="0"/>
              <a:t>Erythromycin ointment </a:t>
            </a:r>
          </a:p>
        </p:txBody>
      </p:sp>
      <p:sp>
        <p:nvSpPr>
          <p:cNvPr id="19" name="TextBox 18">
            <a:extLst>
              <a:ext uri="{FF2B5EF4-FFF2-40B4-BE49-F238E27FC236}">
                <a16:creationId xmlns:a16="http://schemas.microsoft.com/office/drawing/2014/main" id="{E7FBCF6E-F472-48C9-4708-30F73C894D93}"/>
              </a:ext>
            </a:extLst>
          </p:cNvPr>
          <p:cNvSpPr txBox="1"/>
          <p:nvPr/>
        </p:nvSpPr>
        <p:spPr>
          <a:xfrm>
            <a:off x="4087077" y="2522456"/>
            <a:ext cx="2693366" cy="2031325"/>
          </a:xfrm>
          <a:prstGeom prst="rect">
            <a:avLst/>
          </a:prstGeom>
          <a:noFill/>
        </p:spPr>
        <p:txBody>
          <a:bodyPr wrap="none" rtlCol="0">
            <a:spAutoFit/>
          </a:bodyPr>
          <a:lstStyle/>
          <a:p>
            <a:r>
              <a:rPr lang="en-US" b="1" dirty="0"/>
              <a:t>Also nice to have…</a:t>
            </a:r>
          </a:p>
          <a:p>
            <a:endParaRPr lang="en-US" dirty="0"/>
          </a:p>
          <a:p>
            <a:pPr marL="285750" indent="-285750">
              <a:buFont typeface="Arial" panose="020B0604020202020204" pitchFamily="34" charset="0"/>
              <a:buChar char="•"/>
            </a:pPr>
            <a:r>
              <a:rPr lang="en-US" dirty="0"/>
              <a:t>Sterile drapes</a:t>
            </a:r>
          </a:p>
          <a:p>
            <a:pPr marL="285750" indent="-285750">
              <a:buFont typeface="Arial" panose="020B0604020202020204" pitchFamily="34" charset="0"/>
              <a:buChar char="•"/>
            </a:pPr>
            <a:r>
              <a:rPr lang="en-US" dirty="0"/>
              <a:t>Needle driver </a:t>
            </a:r>
          </a:p>
          <a:p>
            <a:pPr marL="285750" indent="-285750">
              <a:buFont typeface="Arial" panose="020B0604020202020204" pitchFamily="34" charset="0"/>
              <a:buChar char="•"/>
            </a:pPr>
            <a:r>
              <a:rPr lang="en-US" dirty="0"/>
              <a:t>Suture or packing</a:t>
            </a:r>
          </a:p>
          <a:p>
            <a:pPr marL="285750" indent="-285750">
              <a:buFont typeface="Arial" panose="020B0604020202020204" pitchFamily="34" charset="0"/>
              <a:buChar char="•"/>
            </a:pPr>
            <a:r>
              <a:rPr lang="en-US" dirty="0"/>
              <a:t>Baby blanket and hat</a:t>
            </a:r>
          </a:p>
          <a:p>
            <a:pPr marL="285750" indent="-285750">
              <a:buFont typeface="Arial" panose="020B0604020202020204" pitchFamily="34" charset="0"/>
              <a:buChar char="•"/>
            </a:pPr>
            <a:r>
              <a:rPr lang="en-US" dirty="0"/>
              <a:t>TXA</a:t>
            </a:r>
          </a:p>
        </p:txBody>
      </p:sp>
    </p:spTree>
    <p:extLst>
      <p:ext uri="{BB962C8B-B14F-4D97-AF65-F5344CB8AC3E}">
        <p14:creationId xmlns:p14="http://schemas.microsoft.com/office/powerpoint/2010/main" val="2805428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195072" y="876300"/>
            <a:ext cx="2624009" cy="1286132"/>
          </a:xfrm>
        </p:spPr>
        <p:txBody>
          <a:bodyPr anchor="t">
            <a:normAutofit/>
          </a:bodyPr>
          <a:lstStyle/>
          <a:p>
            <a:r>
              <a:rPr lang="en-US" dirty="0"/>
              <a:t>Arrival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02000" y="876300"/>
            <a:ext cx="8607425" cy="3305735"/>
          </a:xfrm>
        </p:spPr>
        <p:txBody>
          <a:bodyPr>
            <a:normAutofit lnSpcReduction="10000"/>
          </a:bodyPr>
          <a:lstStyle/>
          <a:p>
            <a:r>
              <a:rPr lang="en-US" dirty="0"/>
              <a:t>26 </a:t>
            </a:r>
            <a:r>
              <a:rPr lang="en-US" dirty="0" err="1"/>
              <a:t>yo</a:t>
            </a:r>
            <a:r>
              <a:rPr lang="en-US" dirty="0"/>
              <a:t> F; no PMH, G4P3003</a:t>
            </a:r>
          </a:p>
          <a:p>
            <a:r>
              <a:rPr lang="en-US" dirty="0"/>
              <a:t>No history of complications with current or prior pregnancies</a:t>
            </a:r>
          </a:p>
          <a:p>
            <a:r>
              <a:rPr lang="en-US" dirty="0"/>
              <a:t>Frequent contractions for 4 hours since water breaking</a:t>
            </a:r>
          </a:p>
          <a:p>
            <a:r>
              <a:rPr lang="en-US" dirty="0"/>
              <a:t>Prenatal care – low-risk</a:t>
            </a:r>
          </a:p>
          <a:p>
            <a:r>
              <a:rPr lang="en-US" dirty="0"/>
              <a:t>OB at nearby community hospital</a:t>
            </a:r>
          </a:p>
          <a:p>
            <a:r>
              <a:rPr lang="en-US" dirty="0"/>
              <a:t>No access to outpatient labs</a:t>
            </a:r>
          </a:p>
          <a:p>
            <a:pPr marL="0" indent="0">
              <a:buNone/>
            </a:pPr>
            <a:endParaRPr lang="en-US" dirty="0"/>
          </a:p>
        </p:txBody>
      </p:sp>
      <p:graphicFrame>
        <p:nvGraphicFramePr>
          <p:cNvPr id="9" name="Table 9">
            <a:extLst>
              <a:ext uri="{FF2B5EF4-FFF2-40B4-BE49-F238E27FC236}">
                <a16:creationId xmlns:a16="http://schemas.microsoft.com/office/drawing/2014/main" id="{0717C357-09A5-8D5C-40FF-F644794DDBD0}"/>
              </a:ext>
            </a:extLst>
          </p:cNvPr>
          <p:cNvGraphicFramePr>
            <a:graphicFrameLocks noGrp="1"/>
          </p:cNvGraphicFramePr>
          <p:nvPr>
            <p:extLst>
              <p:ext uri="{D42A27DB-BD31-4B8C-83A1-F6EECF244321}">
                <p14:modId xmlns:p14="http://schemas.microsoft.com/office/powerpoint/2010/main" val="511642285"/>
              </p:ext>
            </p:extLst>
          </p:nvPr>
        </p:nvGraphicFramePr>
        <p:xfrm>
          <a:off x="2425234" y="4410037"/>
          <a:ext cx="4422589" cy="2219960"/>
        </p:xfrm>
        <a:graphic>
          <a:graphicData uri="http://schemas.openxmlformats.org/drawingml/2006/table">
            <a:tbl>
              <a:tblPr firstRow="1" bandRow="1">
                <a:tableStyleId>{5C22544A-7EE6-4342-B048-85BDC9FD1C3A}</a:tableStyleId>
              </a:tblPr>
              <a:tblGrid>
                <a:gridCol w="1491130">
                  <a:extLst>
                    <a:ext uri="{9D8B030D-6E8A-4147-A177-3AD203B41FA5}">
                      <a16:colId xmlns:a16="http://schemas.microsoft.com/office/drawing/2014/main" val="3746063912"/>
                    </a:ext>
                  </a:extLst>
                </a:gridCol>
                <a:gridCol w="2931459">
                  <a:extLst>
                    <a:ext uri="{9D8B030D-6E8A-4147-A177-3AD203B41FA5}">
                      <a16:colId xmlns:a16="http://schemas.microsoft.com/office/drawing/2014/main" val="1901173144"/>
                    </a:ext>
                  </a:extLst>
                </a:gridCol>
              </a:tblGrid>
              <a:tr h="236369">
                <a:tc>
                  <a:txBody>
                    <a:bodyPr/>
                    <a:lstStyle/>
                    <a:p>
                      <a:r>
                        <a:rPr lang="en-US" dirty="0"/>
                        <a:t>ER Vitals </a:t>
                      </a:r>
                    </a:p>
                  </a:txBody>
                  <a:tcPr/>
                </a:tc>
                <a:tc>
                  <a:txBody>
                    <a:bodyPr/>
                    <a:lstStyle/>
                    <a:p>
                      <a:endParaRPr lang="en-US" dirty="0"/>
                    </a:p>
                  </a:txBody>
                  <a:tcPr/>
                </a:tc>
                <a:extLst>
                  <a:ext uri="{0D108BD9-81ED-4DB2-BD59-A6C34878D82A}">
                    <a16:rowId xmlns:a16="http://schemas.microsoft.com/office/drawing/2014/main" val="128984007"/>
                  </a:ext>
                </a:extLst>
              </a:tr>
              <a:tr h="370840">
                <a:tc>
                  <a:txBody>
                    <a:bodyPr/>
                    <a:lstStyle/>
                    <a:p>
                      <a:r>
                        <a:rPr lang="en-US" dirty="0"/>
                        <a:t>HR</a:t>
                      </a:r>
                    </a:p>
                  </a:txBody>
                  <a:tcPr/>
                </a:tc>
                <a:tc>
                  <a:txBody>
                    <a:bodyPr/>
                    <a:lstStyle/>
                    <a:p>
                      <a:r>
                        <a:rPr lang="en-US" dirty="0"/>
                        <a:t>105</a:t>
                      </a:r>
                    </a:p>
                  </a:txBody>
                  <a:tcPr/>
                </a:tc>
                <a:extLst>
                  <a:ext uri="{0D108BD9-81ED-4DB2-BD59-A6C34878D82A}">
                    <a16:rowId xmlns:a16="http://schemas.microsoft.com/office/drawing/2014/main" val="986991972"/>
                  </a:ext>
                </a:extLst>
              </a:tr>
              <a:tr h="370840">
                <a:tc>
                  <a:txBody>
                    <a:bodyPr/>
                    <a:lstStyle/>
                    <a:p>
                      <a:r>
                        <a:rPr lang="en-US" dirty="0"/>
                        <a:t>BP</a:t>
                      </a:r>
                    </a:p>
                  </a:txBody>
                  <a:tcPr/>
                </a:tc>
                <a:tc>
                  <a:txBody>
                    <a:bodyPr/>
                    <a:lstStyle/>
                    <a:p>
                      <a:r>
                        <a:rPr lang="en-US" dirty="0"/>
                        <a:t>112/76</a:t>
                      </a:r>
                    </a:p>
                  </a:txBody>
                  <a:tcPr/>
                </a:tc>
                <a:extLst>
                  <a:ext uri="{0D108BD9-81ED-4DB2-BD59-A6C34878D82A}">
                    <a16:rowId xmlns:a16="http://schemas.microsoft.com/office/drawing/2014/main" val="1054998436"/>
                  </a:ext>
                </a:extLst>
              </a:tr>
              <a:tr h="370840">
                <a:tc>
                  <a:txBody>
                    <a:bodyPr/>
                    <a:lstStyle/>
                    <a:p>
                      <a:r>
                        <a:rPr lang="en-US" dirty="0"/>
                        <a:t>O2 Sat</a:t>
                      </a:r>
                    </a:p>
                  </a:txBody>
                  <a:tcPr/>
                </a:tc>
                <a:tc>
                  <a:txBody>
                    <a:bodyPr/>
                    <a:lstStyle/>
                    <a:p>
                      <a:r>
                        <a:rPr lang="en-US" dirty="0"/>
                        <a:t>94% on RA</a:t>
                      </a:r>
                    </a:p>
                  </a:txBody>
                  <a:tcPr/>
                </a:tc>
                <a:extLst>
                  <a:ext uri="{0D108BD9-81ED-4DB2-BD59-A6C34878D82A}">
                    <a16:rowId xmlns:a16="http://schemas.microsoft.com/office/drawing/2014/main" val="1227272194"/>
                  </a:ext>
                </a:extLst>
              </a:tr>
              <a:tr h="370840">
                <a:tc>
                  <a:txBody>
                    <a:bodyPr/>
                    <a:lstStyle/>
                    <a:p>
                      <a:r>
                        <a:rPr lang="en-US" dirty="0"/>
                        <a:t>RR</a:t>
                      </a:r>
                    </a:p>
                  </a:txBody>
                  <a:tcPr/>
                </a:tc>
                <a:tc>
                  <a:txBody>
                    <a:bodyPr/>
                    <a:lstStyle/>
                    <a:p>
                      <a:r>
                        <a:rPr lang="en-US" dirty="0"/>
                        <a:t>20</a:t>
                      </a:r>
                    </a:p>
                  </a:txBody>
                  <a:tcPr/>
                </a:tc>
                <a:extLst>
                  <a:ext uri="{0D108BD9-81ED-4DB2-BD59-A6C34878D82A}">
                    <a16:rowId xmlns:a16="http://schemas.microsoft.com/office/drawing/2014/main" val="724207321"/>
                  </a:ext>
                </a:extLst>
              </a:tr>
              <a:tr h="370840">
                <a:tc>
                  <a:txBody>
                    <a:bodyPr/>
                    <a:lstStyle/>
                    <a:p>
                      <a:r>
                        <a:rPr lang="en-US" dirty="0"/>
                        <a:t>T</a:t>
                      </a:r>
                    </a:p>
                  </a:txBody>
                  <a:tcPr/>
                </a:tc>
                <a:tc>
                  <a:txBody>
                    <a:bodyPr/>
                    <a:lstStyle/>
                    <a:p>
                      <a:r>
                        <a:rPr lang="en-US" dirty="0"/>
                        <a:t>98.8F</a:t>
                      </a:r>
                    </a:p>
                  </a:txBody>
                  <a:tcPr/>
                </a:tc>
                <a:extLst>
                  <a:ext uri="{0D108BD9-81ED-4DB2-BD59-A6C34878D82A}">
                    <a16:rowId xmlns:a16="http://schemas.microsoft.com/office/drawing/2014/main" val="341538000"/>
                  </a:ext>
                </a:extLst>
              </a:tr>
            </a:tbl>
          </a:graphicData>
        </a:graphic>
      </p:graphicFrame>
      <p:sp>
        <p:nvSpPr>
          <p:cNvPr id="3" name="Footer Placeholder 6">
            <a:extLst>
              <a:ext uri="{FF2B5EF4-FFF2-40B4-BE49-F238E27FC236}">
                <a16:creationId xmlns:a16="http://schemas.microsoft.com/office/drawing/2014/main" id="{C8D54C03-9343-9B46-FE21-84D6B55C65F8}"/>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2466508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266229" y="862914"/>
            <a:ext cx="2624009" cy="1286132"/>
          </a:xfrm>
        </p:spPr>
        <p:txBody>
          <a:bodyPr anchor="t">
            <a:normAutofit fontScale="90000"/>
          </a:bodyPr>
          <a:lstStyle/>
          <a:p>
            <a:r>
              <a:rPr lang="en-US" dirty="0"/>
              <a:t>Initial Exam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18346" y="1061652"/>
            <a:ext cx="8607425" cy="3305735"/>
          </a:xfrm>
        </p:spPr>
        <p:txBody>
          <a:bodyPr/>
          <a:lstStyle/>
          <a:p>
            <a:r>
              <a:rPr lang="en-US" dirty="0"/>
              <a:t>Uncomfortable</a:t>
            </a:r>
          </a:p>
          <a:p>
            <a:r>
              <a:rPr lang="en-US" dirty="0"/>
              <a:t>Contractions 3 minutes apart</a:t>
            </a:r>
          </a:p>
          <a:p>
            <a:r>
              <a:rPr lang="en-US" dirty="0"/>
              <a:t>Card/Resp unremarkable</a:t>
            </a:r>
          </a:p>
          <a:p>
            <a:r>
              <a:rPr lang="en-US" dirty="0"/>
              <a:t>Abd – gravid, fundal height well above umbilicus</a:t>
            </a:r>
          </a:p>
          <a:p>
            <a:r>
              <a:rPr lang="en-US" dirty="0"/>
              <a:t>GU – deferred at this time</a:t>
            </a:r>
          </a:p>
          <a:p>
            <a:pPr marL="0" indent="0">
              <a:buNone/>
            </a:pPr>
            <a:endParaRPr lang="en-US" dirty="0"/>
          </a:p>
        </p:txBody>
      </p:sp>
      <p:sp>
        <p:nvSpPr>
          <p:cNvPr id="3" name="Footer Placeholder 6">
            <a:extLst>
              <a:ext uri="{FF2B5EF4-FFF2-40B4-BE49-F238E27FC236}">
                <a16:creationId xmlns:a16="http://schemas.microsoft.com/office/drawing/2014/main" id="{4DC19788-7015-F157-0E2F-5F050571D83B}"/>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475125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4" name="Rectangle 3">
            <a:extLst>
              <a:ext uri="{FF2B5EF4-FFF2-40B4-BE49-F238E27FC236}">
                <a16:creationId xmlns:a16="http://schemas.microsoft.com/office/drawing/2014/main" id="{B36E8D4F-DAD9-71B3-A3F2-2EE2F3B5387C}"/>
              </a:ext>
            </a:extLst>
          </p:cNvPr>
          <p:cNvSpPr/>
          <p:nvPr/>
        </p:nvSpPr>
        <p:spPr>
          <a:xfrm>
            <a:off x="5038344" y="1919395"/>
            <a:ext cx="6675861" cy="324689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mj-lt"/>
              <a:buAutoNum type="arabicPeriod"/>
            </a:pPr>
            <a:r>
              <a:rPr lang="en-US" sz="2400" dirty="0">
                <a:solidFill>
                  <a:schemeClr val="tx1"/>
                </a:solidFill>
              </a:rPr>
              <a:t>What are the next steps in clinical assessment?</a:t>
            </a:r>
          </a:p>
          <a:p>
            <a:pPr marL="342900" indent="-342900">
              <a:buFont typeface="+mj-lt"/>
              <a:buAutoNum type="arabicPeriod"/>
            </a:pPr>
            <a:r>
              <a:rPr lang="en-US" sz="2400" dirty="0">
                <a:solidFill>
                  <a:schemeClr val="tx1"/>
                </a:solidFill>
              </a:rPr>
              <a:t>What are the best resources for learning how to perform a cervical exam? </a:t>
            </a:r>
          </a:p>
          <a:p>
            <a:pPr marL="342900" indent="-342900">
              <a:buFont typeface="+mj-lt"/>
              <a:buAutoNum type="arabicPeriod"/>
            </a:pPr>
            <a:r>
              <a:rPr lang="en-US" sz="2400" dirty="0">
                <a:solidFill>
                  <a:schemeClr val="tx1"/>
                </a:solidFill>
              </a:rPr>
              <a:t>If I don’t have access to records, should I be checking specific labs at this time? </a:t>
            </a:r>
          </a:p>
          <a:p>
            <a:pPr marL="342900" indent="-342900">
              <a:buFont typeface="+mj-lt"/>
              <a:buAutoNum type="arabicPeriod"/>
            </a:pPr>
            <a:r>
              <a:rPr lang="en-US" sz="2400" dirty="0">
                <a:solidFill>
                  <a:schemeClr val="tx1"/>
                </a:solidFill>
              </a:rPr>
              <a:t>What’s the best way to determine gestational age?  </a:t>
            </a:r>
          </a:p>
          <a:p>
            <a:pPr marL="342900" indent="-342900">
              <a:buFont typeface="+mj-lt"/>
              <a:buAutoNum type="arabicPeriod"/>
            </a:pPr>
            <a:endParaRPr lang="en-US" dirty="0"/>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13</a:t>
            </a:fld>
            <a:endParaRPr lang="en-US" noProof="0" dirty="0"/>
          </a:p>
        </p:txBody>
      </p:sp>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p:txBody>
          <a:bodyPr>
            <a:normAutofit fontScale="90000"/>
          </a:bodyPr>
          <a:lstStyle/>
          <a:p>
            <a:r>
              <a:rPr lang="en-US" dirty="0"/>
              <a:t>Procedural Questions</a:t>
            </a:r>
          </a:p>
        </p:txBody>
      </p:sp>
      <p:sp>
        <p:nvSpPr>
          <p:cNvPr id="5" name="Footer Placeholder 6">
            <a:extLst>
              <a:ext uri="{FF2B5EF4-FFF2-40B4-BE49-F238E27FC236}">
                <a16:creationId xmlns:a16="http://schemas.microsoft.com/office/drawing/2014/main" id="{8C299F08-20E7-A8C8-0320-9E18F2B1CE34}"/>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1039325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12357"/>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195072" y="876300"/>
            <a:ext cx="2624009" cy="1286132"/>
          </a:xfrm>
        </p:spPr>
        <p:txBody>
          <a:bodyPr anchor="t">
            <a:normAutofit fontScale="90000"/>
          </a:bodyPr>
          <a:lstStyle/>
          <a:p>
            <a:r>
              <a:rPr lang="en-US" dirty="0"/>
              <a:t>Cervical Exam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02000" y="876300"/>
            <a:ext cx="7720227" cy="3305735"/>
          </a:xfrm>
        </p:spPr>
        <p:txBody>
          <a:bodyPr/>
          <a:lstStyle/>
          <a:p>
            <a:r>
              <a:rPr lang="en-US" dirty="0"/>
              <a:t>Patient is 7 cm dilated, head feels low in the pelvis</a:t>
            </a:r>
          </a:p>
          <a:p>
            <a:r>
              <a:rPr lang="en-US" dirty="0"/>
              <a:t>Contractions now 2 minutes apart</a:t>
            </a:r>
          </a:p>
          <a:p>
            <a:r>
              <a:rPr lang="en-US" dirty="0"/>
              <a:t>OB at community hospital will accept the patient, but questions whether transport can be accomplished prior to delivery</a:t>
            </a:r>
          </a:p>
          <a:p>
            <a:pPr marL="0" indent="0">
              <a:buNone/>
            </a:pPr>
            <a:endParaRPr lang="en-US" dirty="0"/>
          </a:p>
        </p:txBody>
      </p:sp>
      <p:sp>
        <p:nvSpPr>
          <p:cNvPr id="3" name="Footer Placeholder 6">
            <a:extLst>
              <a:ext uri="{FF2B5EF4-FFF2-40B4-BE49-F238E27FC236}">
                <a16:creationId xmlns:a16="http://schemas.microsoft.com/office/drawing/2014/main" id="{FDF2453E-9F43-97C1-9F85-72F5E129FFC5}"/>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2138539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4" name="Rectangle 3">
            <a:extLst>
              <a:ext uri="{FF2B5EF4-FFF2-40B4-BE49-F238E27FC236}">
                <a16:creationId xmlns:a16="http://schemas.microsoft.com/office/drawing/2014/main" id="{B36E8D4F-DAD9-71B3-A3F2-2EE2F3B5387C}"/>
              </a:ext>
            </a:extLst>
          </p:cNvPr>
          <p:cNvSpPr/>
          <p:nvPr/>
        </p:nvSpPr>
        <p:spPr>
          <a:xfrm>
            <a:off x="4423669" y="1832905"/>
            <a:ext cx="6862303" cy="216851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mj-lt"/>
              <a:buAutoNum type="arabicPeriod"/>
            </a:pPr>
            <a:r>
              <a:rPr lang="en-US" sz="2400" dirty="0">
                <a:solidFill>
                  <a:schemeClr val="tx1"/>
                </a:solidFill>
              </a:rPr>
              <a:t>How do you define “active labor”?</a:t>
            </a:r>
          </a:p>
          <a:p>
            <a:pPr marL="342900" indent="-342900">
              <a:buFont typeface="+mj-lt"/>
              <a:buAutoNum type="arabicPeriod"/>
            </a:pPr>
            <a:r>
              <a:rPr lang="en-US" sz="2400" dirty="0">
                <a:solidFill>
                  <a:schemeClr val="tx1"/>
                </a:solidFill>
              </a:rPr>
              <a:t>How do you estimate likely time of delivery?</a:t>
            </a:r>
          </a:p>
          <a:p>
            <a:pPr marL="342900" indent="-342900">
              <a:buFont typeface="+mj-lt"/>
              <a:buAutoNum type="arabicPeriod"/>
            </a:pPr>
            <a:r>
              <a:rPr lang="en-US" sz="2400" dirty="0">
                <a:solidFill>
                  <a:schemeClr val="tx1"/>
                </a:solidFill>
              </a:rPr>
              <a:t>Are there national, state, or local guidelines on transport of patients in labor? </a:t>
            </a:r>
          </a:p>
          <a:p>
            <a:pPr marL="342900" indent="-342900">
              <a:buFont typeface="+mj-lt"/>
              <a:buAutoNum type="arabicPeriod"/>
            </a:pPr>
            <a:r>
              <a:rPr lang="en-US" sz="2400" dirty="0">
                <a:solidFill>
                  <a:schemeClr val="tx1"/>
                </a:solidFill>
              </a:rPr>
              <a:t>Would you transfer this patient?  </a:t>
            </a:r>
          </a:p>
          <a:p>
            <a:pPr marL="342900" indent="-342900">
              <a:buFont typeface="+mj-lt"/>
              <a:buAutoNum type="arabicPeriod"/>
            </a:pPr>
            <a:endParaRPr lang="en-US" dirty="0"/>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15</a:t>
            </a:fld>
            <a:endParaRPr lang="en-US" noProof="0" dirty="0"/>
          </a:p>
        </p:txBody>
      </p:sp>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p:txBody>
          <a:bodyPr>
            <a:normAutofit fontScale="90000"/>
          </a:bodyPr>
          <a:lstStyle/>
          <a:p>
            <a:r>
              <a:rPr lang="en-US" dirty="0"/>
              <a:t>More Procedural Questions</a:t>
            </a:r>
          </a:p>
        </p:txBody>
      </p:sp>
      <p:sp>
        <p:nvSpPr>
          <p:cNvPr id="5" name="Footer Placeholder 6">
            <a:extLst>
              <a:ext uri="{FF2B5EF4-FFF2-40B4-BE49-F238E27FC236}">
                <a16:creationId xmlns:a16="http://schemas.microsoft.com/office/drawing/2014/main" id="{F04E085D-B740-06D8-615A-FBD6636C611B}"/>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3722388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E5A-18EB-4F0D-2F97-E2865064AFA9}"/>
              </a:ext>
            </a:extLst>
          </p:cNvPr>
          <p:cNvSpPr>
            <a:spLocks noGrp="1"/>
          </p:cNvSpPr>
          <p:nvPr>
            <p:ph type="title"/>
          </p:nvPr>
        </p:nvSpPr>
        <p:spPr>
          <a:xfrm>
            <a:off x="1645168" y="245015"/>
            <a:ext cx="10036292" cy="773776"/>
          </a:xfrm>
        </p:spPr>
        <p:txBody>
          <a:bodyPr>
            <a:normAutofit fontScale="90000"/>
          </a:bodyPr>
          <a:lstStyle/>
          <a:p>
            <a:r>
              <a:rPr lang="en-US" dirty="0"/>
              <a:t>Stages of Labor </a:t>
            </a:r>
          </a:p>
        </p:txBody>
      </p:sp>
      <p:sp>
        <p:nvSpPr>
          <p:cNvPr id="7" name="Footer Placeholder 6">
            <a:extLst>
              <a:ext uri="{FF2B5EF4-FFF2-40B4-BE49-F238E27FC236}">
                <a16:creationId xmlns:a16="http://schemas.microsoft.com/office/drawing/2014/main" id="{CD62BD18-BFC0-32C8-E781-6E1723A6F8B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Slide Number Placeholder 7">
            <a:extLst>
              <a:ext uri="{FF2B5EF4-FFF2-40B4-BE49-F238E27FC236}">
                <a16:creationId xmlns:a16="http://schemas.microsoft.com/office/drawing/2014/main" id="{2F201EC2-71C0-38DE-AB12-61363AF5CB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Placeholder 7">
            <a:extLst>
              <a:ext uri="{FF2B5EF4-FFF2-40B4-BE49-F238E27FC236}">
                <a16:creationId xmlns:a16="http://schemas.microsoft.com/office/drawing/2014/main" id="{43AB2D28-B5C3-42EC-A97B-D423C635427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71336"/>
            <a:ext cx="12203976" cy="5713168"/>
          </a:xfrm>
          <a:prstGeom prst="rect">
            <a:avLst/>
          </a:prstGeom>
        </p:spPr>
      </p:pic>
      <p:sp>
        <p:nvSpPr>
          <p:cNvPr id="10" name="TextBox 9">
            <a:extLst>
              <a:ext uri="{FF2B5EF4-FFF2-40B4-BE49-F238E27FC236}">
                <a16:creationId xmlns:a16="http://schemas.microsoft.com/office/drawing/2014/main" id="{E49A5F3E-B0B6-5CB6-5B8A-BAE73FF0A612}"/>
              </a:ext>
            </a:extLst>
          </p:cNvPr>
          <p:cNvSpPr txBox="1"/>
          <p:nvPr/>
        </p:nvSpPr>
        <p:spPr>
          <a:xfrm>
            <a:off x="456914" y="577388"/>
            <a:ext cx="5876544" cy="5909310"/>
          </a:xfrm>
          <a:prstGeom prst="rect">
            <a:avLst/>
          </a:prstGeom>
          <a:solidFill>
            <a:schemeClr val="accent1">
              <a:lumMod val="20000"/>
              <a:lumOff val="80000"/>
            </a:schemeClr>
          </a:solidFill>
          <a:ln>
            <a:solidFill>
              <a:schemeClr val="tx1"/>
            </a:solidFill>
          </a:ln>
        </p:spPr>
        <p:txBody>
          <a:bodyPr wrap="square" rtlCol="0">
            <a:spAutoFit/>
          </a:bodyPr>
          <a:lstStyle/>
          <a:p>
            <a:r>
              <a:rPr lang="en-US" sz="2400" b="1" dirty="0"/>
              <a:t>Labor Curves</a:t>
            </a:r>
          </a:p>
          <a:p>
            <a:endParaRPr lang="en-US" sz="2400" b="1" dirty="0"/>
          </a:p>
          <a:p>
            <a:r>
              <a:rPr lang="en-US" sz="2400" b="1" i="1" dirty="0"/>
              <a:t>Nulliparous: </a:t>
            </a:r>
          </a:p>
          <a:p>
            <a:r>
              <a:rPr lang="en-US" sz="2400" dirty="0"/>
              <a:t> </a:t>
            </a:r>
          </a:p>
          <a:p>
            <a:pPr marL="342900" indent="-342900">
              <a:buFont typeface="Arial" panose="020B0604020202020204" pitchFamily="34" charset="0"/>
              <a:buChar char="•"/>
            </a:pPr>
            <a:r>
              <a:rPr lang="en-US" sz="2400" dirty="0"/>
              <a:t>4 to 10cm – roughly 4 hours</a:t>
            </a:r>
          </a:p>
          <a:p>
            <a:pPr marL="342900" indent="-342900">
              <a:buFont typeface="Arial" panose="020B0604020202020204" pitchFamily="34" charset="0"/>
              <a:buChar char="•"/>
            </a:pPr>
            <a:r>
              <a:rPr lang="en-US" sz="2400" dirty="0"/>
              <a:t>Median for each cm beyond 6cm takes ~30 mins </a:t>
            </a:r>
          </a:p>
          <a:p>
            <a:pPr marL="342900" indent="-342900">
              <a:buFont typeface="Arial" panose="020B0604020202020204" pitchFamily="34" charset="0"/>
              <a:buChar char="•"/>
            </a:pPr>
            <a:r>
              <a:rPr lang="en-US" sz="2400" dirty="0"/>
              <a:t>95</a:t>
            </a:r>
            <a:r>
              <a:rPr lang="en-US" sz="2400" baseline="30000" dirty="0"/>
              <a:t>th</a:t>
            </a:r>
            <a:r>
              <a:rPr lang="en-US" sz="2400" dirty="0"/>
              <a:t> percentile for time to dilate from 4 to 6 cm is almost 10 hours </a:t>
            </a:r>
          </a:p>
          <a:p>
            <a:pPr marL="285750" indent="-285750">
              <a:buFontTx/>
              <a:buChar char="-"/>
            </a:pPr>
            <a:endParaRPr lang="en-US" sz="2400" dirty="0"/>
          </a:p>
          <a:p>
            <a:r>
              <a:rPr lang="en-US" sz="2400" b="1" i="1" dirty="0"/>
              <a:t>Multiparous:</a:t>
            </a:r>
          </a:p>
          <a:p>
            <a:endParaRPr lang="en-US" sz="2400" i="1" dirty="0"/>
          </a:p>
          <a:p>
            <a:pPr marL="342900" indent="-342900">
              <a:buFont typeface="Arial" panose="020B0604020202020204" pitchFamily="34" charset="0"/>
              <a:buChar char="•"/>
            </a:pPr>
            <a:r>
              <a:rPr lang="en-US" sz="2400" dirty="0"/>
              <a:t>4 to 10cm- roughly 2.5 hours</a:t>
            </a:r>
          </a:p>
          <a:p>
            <a:pPr marL="342900" indent="-342900">
              <a:buFont typeface="Arial" panose="020B0604020202020204" pitchFamily="34" charset="0"/>
              <a:buChar char="•"/>
            </a:pPr>
            <a:r>
              <a:rPr lang="en-US" sz="2400" dirty="0"/>
              <a:t>Median for each cm beyond 6cm takes ~15 minutes</a:t>
            </a:r>
          </a:p>
          <a:p>
            <a:r>
              <a:rPr lang="en-US" dirty="0">
                <a:highlight>
                  <a:srgbClr val="FFFF00"/>
                </a:highlight>
              </a:rPr>
              <a:t> </a:t>
            </a:r>
          </a:p>
        </p:txBody>
      </p:sp>
      <p:pic>
        <p:nvPicPr>
          <p:cNvPr id="3" name="Picture 2">
            <a:extLst>
              <a:ext uri="{FF2B5EF4-FFF2-40B4-BE49-F238E27FC236}">
                <a16:creationId xmlns:a16="http://schemas.microsoft.com/office/drawing/2014/main" id="{CD7EF75C-3B45-CA44-B688-4F3E159C24AF}"/>
              </a:ext>
            </a:extLst>
          </p:cNvPr>
          <p:cNvPicPr>
            <a:picLocks noChangeAspect="1"/>
          </p:cNvPicPr>
          <p:nvPr/>
        </p:nvPicPr>
        <p:blipFill>
          <a:blip r:embed="rId3"/>
          <a:stretch>
            <a:fillRect/>
          </a:stretch>
        </p:blipFill>
        <p:spPr>
          <a:xfrm>
            <a:off x="6790372" y="1666526"/>
            <a:ext cx="4891088" cy="4434586"/>
          </a:xfrm>
          <a:prstGeom prst="rect">
            <a:avLst/>
          </a:prstGeom>
          <a:ln>
            <a:solidFill>
              <a:schemeClr val="tx1"/>
            </a:solidFill>
          </a:ln>
        </p:spPr>
      </p:pic>
      <p:sp>
        <p:nvSpPr>
          <p:cNvPr id="4" name="TextBox 3">
            <a:extLst>
              <a:ext uri="{FF2B5EF4-FFF2-40B4-BE49-F238E27FC236}">
                <a16:creationId xmlns:a16="http://schemas.microsoft.com/office/drawing/2014/main" id="{E1478B28-D8FE-C04F-9188-A76C80E38CB3}"/>
              </a:ext>
            </a:extLst>
          </p:cNvPr>
          <p:cNvSpPr txBox="1"/>
          <p:nvPr/>
        </p:nvSpPr>
        <p:spPr>
          <a:xfrm>
            <a:off x="7318464" y="6225545"/>
            <a:ext cx="3840480" cy="261610"/>
          </a:xfrm>
          <a:prstGeom prst="rect">
            <a:avLst/>
          </a:prstGeom>
          <a:noFill/>
        </p:spPr>
        <p:txBody>
          <a:bodyPr wrap="square" rtlCol="0">
            <a:spAutoFit/>
          </a:bodyPr>
          <a:lstStyle/>
          <a:p>
            <a:r>
              <a:rPr lang="en-US" sz="1100" dirty="0">
                <a:solidFill>
                  <a:schemeClr val="bg1"/>
                </a:solidFill>
              </a:rPr>
              <a:t>Image: https://</a:t>
            </a:r>
            <a:r>
              <a:rPr lang="en-US" sz="1100" dirty="0" err="1">
                <a:solidFill>
                  <a:schemeClr val="bg1"/>
                </a:solidFill>
              </a:rPr>
              <a:t>images.app.goo.gl</a:t>
            </a:r>
            <a:r>
              <a:rPr lang="en-US" sz="1100" dirty="0">
                <a:solidFill>
                  <a:schemeClr val="bg1"/>
                </a:solidFill>
              </a:rPr>
              <a:t>/o4p9H8Zd9vf1A4N46</a:t>
            </a:r>
          </a:p>
        </p:txBody>
      </p:sp>
    </p:spTree>
    <p:extLst>
      <p:ext uri="{BB962C8B-B14F-4D97-AF65-F5344CB8AC3E}">
        <p14:creationId xmlns:p14="http://schemas.microsoft.com/office/powerpoint/2010/main" val="323574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1CB457-A26B-B108-32FE-5A249AD9B109}"/>
              </a:ext>
            </a:extLst>
          </p:cNvPr>
          <p:cNvSpPr>
            <a:spLocks noGrp="1"/>
          </p:cNvSpPr>
          <p:nvPr>
            <p:ph type="title"/>
          </p:nvPr>
        </p:nvSpPr>
        <p:spPr>
          <a:xfrm>
            <a:off x="2260283" y="243160"/>
            <a:ext cx="9421177" cy="769493"/>
          </a:xfrm>
        </p:spPr>
        <p:txBody>
          <a:bodyPr>
            <a:normAutofit fontScale="90000"/>
          </a:bodyPr>
          <a:lstStyle/>
          <a:p>
            <a:pPr algn="r"/>
            <a:r>
              <a:rPr lang="en-US" dirty="0"/>
              <a:t>What about you? </a:t>
            </a:r>
          </a:p>
        </p:txBody>
      </p:sp>
      <p:sp>
        <p:nvSpPr>
          <p:cNvPr id="3" name="Footer Placeholder 2">
            <a:extLst>
              <a:ext uri="{FF2B5EF4-FFF2-40B4-BE49-F238E27FC236}">
                <a16:creationId xmlns:a16="http://schemas.microsoft.com/office/drawing/2014/main" id="{1DE082B0-D6DB-09D4-8DFC-64A102B2A9AC}"/>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43574F3F-315C-1935-19E2-3EDA675C84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Rectangle 1">
            <a:extLst>
              <a:ext uri="{FF2B5EF4-FFF2-40B4-BE49-F238E27FC236}">
                <a16:creationId xmlns:a16="http://schemas.microsoft.com/office/drawing/2014/main" id="{61AF31BB-E312-16A1-39E8-E59BD9307A31}"/>
              </a:ext>
            </a:extLst>
          </p:cNvPr>
          <p:cNvSpPr/>
          <p:nvPr/>
        </p:nvSpPr>
        <p:spPr>
          <a:xfrm>
            <a:off x="0" y="1126435"/>
            <a:ext cx="12192000" cy="5744817"/>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819E5CD-695D-1D58-4438-02C04272D55C}"/>
              </a:ext>
            </a:extLst>
          </p:cNvPr>
          <p:cNvSpPr txBox="1"/>
          <p:nvPr/>
        </p:nvSpPr>
        <p:spPr>
          <a:xfrm>
            <a:off x="629147" y="1533384"/>
            <a:ext cx="11052313" cy="4154984"/>
          </a:xfrm>
          <a:prstGeom prst="rect">
            <a:avLst/>
          </a:prstGeom>
          <a:noFill/>
        </p:spPr>
        <p:txBody>
          <a:bodyPr wrap="square" rtlCol="0">
            <a:spAutoFit/>
          </a:bodyPr>
          <a:lstStyle/>
          <a:p>
            <a:r>
              <a:rPr lang="en-US" sz="2400" b="1" dirty="0">
                <a:solidFill>
                  <a:schemeClr val="tx1"/>
                </a:solidFill>
              </a:rPr>
              <a:t>Poll Question 3: </a:t>
            </a:r>
            <a:r>
              <a:rPr lang="en-US" sz="2400" dirty="0"/>
              <a:t>Thinking about the agency or agencies you rely on for transfers, which of the following best describes their approach to laboring patients?</a:t>
            </a:r>
          </a:p>
          <a:p>
            <a:endParaRPr lang="en-US" sz="2400" dirty="0"/>
          </a:p>
          <a:p>
            <a:r>
              <a:rPr lang="en-US" sz="2400" dirty="0"/>
              <a:t>(a)   I don't know</a:t>
            </a:r>
          </a:p>
          <a:p>
            <a:r>
              <a:rPr lang="en-US" sz="2400" dirty="0"/>
              <a:t>(b)   Agency will not transfer patient in labor</a:t>
            </a:r>
          </a:p>
          <a:p>
            <a:r>
              <a:rPr lang="en-US" sz="2400" dirty="0"/>
              <a:t>(c)   Agency will transfer to us (ED) only</a:t>
            </a:r>
          </a:p>
          <a:p>
            <a:r>
              <a:rPr lang="en-US" sz="2400" dirty="0"/>
              <a:t>(d)   Agency will transfer from our facility to OB facility, but only with ED or OB staff on board</a:t>
            </a:r>
          </a:p>
          <a:p>
            <a:r>
              <a:rPr lang="en-US" sz="2400" dirty="0"/>
              <a:t>(e)   Agency will transfer from ED to OB facility on advice from ED and/or receiving facility</a:t>
            </a:r>
          </a:p>
        </p:txBody>
      </p:sp>
      <p:sp>
        <p:nvSpPr>
          <p:cNvPr id="5" name="Footer Placeholder 6">
            <a:extLst>
              <a:ext uri="{FF2B5EF4-FFF2-40B4-BE49-F238E27FC236}">
                <a16:creationId xmlns:a16="http://schemas.microsoft.com/office/drawing/2014/main" id="{CB3CC167-2356-530B-6BA3-79AEF5A30CE5}"/>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The Laboring Patient </a:t>
            </a:r>
          </a:p>
        </p:txBody>
      </p:sp>
    </p:spTree>
    <p:extLst>
      <p:ext uri="{BB962C8B-B14F-4D97-AF65-F5344CB8AC3E}">
        <p14:creationId xmlns:p14="http://schemas.microsoft.com/office/powerpoint/2010/main" val="4141074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44832"/>
            <a:ext cx="12203976" cy="5713168"/>
          </a:xfrm>
          <a:prstGeom prst="rect">
            <a:avLst/>
          </a:prstGeom>
        </p:spPr>
      </p:pic>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18</a:t>
            </a:fld>
            <a:endParaRPr lang="en-US" noProof="0" dirty="0"/>
          </a:p>
        </p:txBody>
      </p:sp>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a:xfrm>
            <a:off x="636041" y="234531"/>
            <a:ext cx="10919913" cy="773776"/>
          </a:xfrm>
        </p:spPr>
        <p:txBody>
          <a:bodyPr>
            <a:noAutofit/>
          </a:bodyPr>
          <a:lstStyle/>
          <a:p>
            <a:pPr algn="ctr"/>
            <a:r>
              <a:rPr lang="en-US" sz="3200" dirty="0"/>
              <a:t>Emergency Medical Treatment and Labor Act (EMTALA)</a:t>
            </a:r>
          </a:p>
        </p:txBody>
      </p:sp>
      <p:sp>
        <p:nvSpPr>
          <p:cNvPr id="4" name="TextBox 3">
            <a:extLst>
              <a:ext uri="{FF2B5EF4-FFF2-40B4-BE49-F238E27FC236}">
                <a16:creationId xmlns:a16="http://schemas.microsoft.com/office/drawing/2014/main" id="{BB041FB8-4EBE-ED9C-BD8A-6090536A9E7D}"/>
              </a:ext>
            </a:extLst>
          </p:cNvPr>
          <p:cNvSpPr txBox="1"/>
          <p:nvPr/>
        </p:nvSpPr>
        <p:spPr>
          <a:xfrm>
            <a:off x="3107751" y="1840453"/>
            <a:ext cx="5976495" cy="1569660"/>
          </a:xfrm>
          <a:prstGeom prst="rect">
            <a:avLst/>
          </a:prstGeom>
          <a:solidFill>
            <a:schemeClr val="tx2">
              <a:lumMod val="10000"/>
              <a:lumOff val="90000"/>
            </a:schemeClr>
          </a:solidFill>
          <a:ln>
            <a:solidFill>
              <a:schemeClr val="tx1"/>
            </a:solidFill>
          </a:ln>
        </p:spPr>
        <p:txBody>
          <a:bodyPr wrap="square">
            <a:spAutoFit/>
          </a:bodyPr>
          <a:lstStyle/>
          <a:p>
            <a:pPr algn="l"/>
            <a:r>
              <a:rPr lang="en-US" sz="2400" b="0" i="1" dirty="0">
                <a:latin typeface="Arial" panose="020B0604020202020204" pitchFamily="34" charset="0"/>
              </a:rPr>
              <a:t>“Labor” is defined to mean the process of childbirth beginning with the latent or early phase of labor and continuing through the delivery of the placenta.</a:t>
            </a:r>
            <a:r>
              <a:rPr lang="en-US" sz="2400" b="0" i="1" baseline="30000" dirty="0">
                <a:latin typeface="Arial" panose="020B0604020202020204" pitchFamily="34" charset="0"/>
              </a:rPr>
              <a:t>1</a:t>
            </a:r>
            <a:endParaRPr lang="en-US" sz="2400" b="0" i="1" baseline="30000" dirty="0">
              <a:effectLst/>
              <a:latin typeface="Arial" panose="020B0604020202020204" pitchFamily="34" charset="0"/>
            </a:endParaRPr>
          </a:p>
        </p:txBody>
      </p:sp>
    </p:spTree>
    <p:extLst>
      <p:ext uri="{BB962C8B-B14F-4D97-AF65-F5344CB8AC3E}">
        <p14:creationId xmlns:p14="http://schemas.microsoft.com/office/powerpoint/2010/main" val="3982109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28F9-B9BD-09CC-9180-643EB458C89C}"/>
              </a:ext>
            </a:extLst>
          </p:cNvPr>
          <p:cNvSpPr>
            <a:spLocks noGrp="1"/>
          </p:cNvSpPr>
          <p:nvPr>
            <p:ph type="title"/>
          </p:nvPr>
        </p:nvSpPr>
        <p:spPr/>
        <p:txBody>
          <a:bodyPr>
            <a:normAutofit fontScale="90000"/>
          </a:bodyPr>
          <a:lstStyle/>
          <a:p>
            <a:r>
              <a:rPr lang="en-US" dirty="0"/>
              <a:t>EMTALA Guidance</a:t>
            </a:r>
          </a:p>
        </p:txBody>
      </p:sp>
      <p:sp>
        <p:nvSpPr>
          <p:cNvPr id="7" name="Footer Placeholder 6">
            <a:extLst>
              <a:ext uri="{FF2B5EF4-FFF2-40B4-BE49-F238E27FC236}">
                <a16:creationId xmlns:a16="http://schemas.microsoft.com/office/drawing/2014/main" id="{16203CCE-8496-3594-F118-ECFA505D541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Slide Number Placeholder 7">
            <a:extLst>
              <a:ext uri="{FF2B5EF4-FFF2-40B4-BE49-F238E27FC236}">
                <a16:creationId xmlns:a16="http://schemas.microsoft.com/office/drawing/2014/main" id="{A9BEFEE5-B458-244C-214A-188B1D9F8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Placeholder 7">
            <a:extLst>
              <a:ext uri="{FF2B5EF4-FFF2-40B4-BE49-F238E27FC236}">
                <a16:creationId xmlns:a16="http://schemas.microsoft.com/office/drawing/2014/main" id="{F49F920F-D363-2315-DC6A-DE5D45B1C6C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44832"/>
            <a:ext cx="12203976" cy="5713168"/>
          </a:xfrm>
          <a:prstGeom prst="rect">
            <a:avLst/>
          </a:prstGeom>
        </p:spPr>
      </p:pic>
      <p:sp>
        <p:nvSpPr>
          <p:cNvPr id="10" name="TextBox 9">
            <a:extLst>
              <a:ext uri="{FF2B5EF4-FFF2-40B4-BE49-F238E27FC236}">
                <a16:creationId xmlns:a16="http://schemas.microsoft.com/office/drawing/2014/main" id="{0FF73FBE-C68E-3E46-8A62-39C496ED7848}"/>
              </a:ext>
            </a:extLst>
          </p:cNvPr>
          <p:cNvSpPr txBox="1"/>
          <p:nvPr/>
        </p:nvSpPr>
        <p:spPr>
          <a:xfrm>
            <a:off x="1844107" y="1587491"/>
            <a:ext cx="8847437" cy="2677656"/>
          </a:xfrm>
          <a:prstGeom prst="rect">
            <a:avLst/>
          </a:prstGeom>
          <a:solidFill>
            <a:schemeClr val="tx2">
              <a:lumMod val="10000"/>
              <a:lumOff val="90000"/>
            </a:schemeClr>
          </a:solidFill>
          <a:ln>
            <a:solidFill>
              <a:schemeClr val="tx1"/>
            </a:solidFill>
          </a:ln>
        </p:spPr>
        <p:txBody>
          <a:bodyPr wrap="square">
            <a:spAutoFit/>
          </a:bodyPr>
          <a:lstStyle/>
          <a:p>
            <a:pPr algn="l"/>
            <a:r>
              <a:rPr lang="en-US" sz="2400" b="0" i="1" dirty="0">
                <a:latin typeface="Arial" panose="020B0604020202020204" pitchFamily="34" charset="0"/>
              </a:rPr>
              <a:t>If a woman is in labor, the hospital must deliver the baby and the placenta or transfer appropriately. She may not be transferred unless she, or a legally responsible person acting on her behalf, requests a transfer and a physician or other qualified medical personnel, in consultation with a physician, certifies that the benefits to the woman and/or the unborn child outweigh the risks associated with the transfer.</a:t>
            </a:r>
            <a:r>
              <a:rPr lang="en-US" sz="2400" b="0" i="1" baseline="30000" dirty="0">
                <a:latin typeface="Arial" panose="020B0604020202020204" pitchFamily="34" charset="0"/>
              </a:rPr>
              <a:t>1</a:t>
            </a:r>
            <a:endParaRPr lang="en-US" sz="2400" b="0" i="1" baseline="30000" dirty="0">
              <a:effectLst/>
              <a:latin typeface="Arial" panose="020B0604020202020204" pitchFamily="34" charset="0"/>
            </a:endParaRPr>
          </a:p>
        </p:txBody>
      </p:sp>
    </p:spTree>
    <p:extLst>
      <p:ext uri="{BB962C8B-B14F-4D97-AF65-F5344CB8AC3E}">
        <p14:creationId xmlns:p14="http://schemas.microsoft.com/office/powerpoint/2010/main" val="262766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5A000C-C1C6-7D80-F2CE-4A3CEAF91A56}"/>
              </a:ext>
            </a:extLst>
          </p:cNvPr>
          <p:cNvSpPr/>
          <p:nvPr/>
        </p:nvSpPr>
        <p:spPr>
          <a:xfrm>
            <a:off x="4076700" y="3039762"/>
            <a:ext cx="8115300" cy="3818238"/>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1"/>
            <a:ext cx="3209008" cy="5166659"/>
          </a:xfrm>
        </p:spPr>
        <p:txBody>
          <a:bodyPr anchor="t"/>
          <a:lstStyle/>
          <a:p>
            <a:r>
              <a:rPr lang="en-US" dirty="0"/>
              <a:t>Goals for Today</a:t>
            </a:r>
          </a:p>
        </p:txBody>
      </p:sp>
      <p:sp>
        <p:nvSpPr>
          <p:cNvPr id="20" name="Footer Placeholder 19">
            <a:extLst>
              <a:ext uri="{FF2B5EF4-FFF2-40B4-BE49-F238E27FC236}">
                <a16:creationId xmlns:a16="http://schemas.microsoft.com/office/drawing/2014/main" id="{6DB8AAF6-0D0C-4F4F-A10E-6A66E4A7BEC3}"/>
              </a:ext>
            </a:extLst>
          </p:cNvPr>
          <p:cNvSpPr>
            <a:spLocks noGrp="1"/>
          </p:cNvSpPr>
          <p:nvPr>
            <p:ph type="ftr" sz="quarter" idx="11"/>
          </p:nvPr>
        </p:nvSpPr>
        <p:spPr>
          <a:xfrm>
            <a:off x="195072" y="6356349"/>
            <a:ext cx="3209008" cy="365125"/>
          </a:xfrm>
        </p:spPr>
        <p:txBody>
          <a:bodyPr/>
          <a:lstStyle/>
          <a:p>
            <a:r>
              <a:rPr lang="en-US" dirty="0"/>
              <a:t>The Laboring Patient </a:t>
            </a:r>
          </a:p>
        </p:txBody>
      </p:sp>
      <p:pic>
        <p:nvPicPr>
          <p:cNvPr id="44" name="Picture Placeholder 43" descr="A picture containing mountain, sky, nature, outdoor">
            <a:extLst>
              <a:ext uri="{FF2B5EF4-FFF2-40B4-BE49-F238E27FC236}">
                <a16:creationId xmlns:a16="http://schemas.microsoft.com/office/drawing/2014/main" id="{73DD8BED-FB17-4ABE-9B18-B6DDA81A0E0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4076699" y="0"/>
            <a:ext cx="8115301" cy="3039762"/>
          </a:xfr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698656" y="3039762"/>
            <a:ext cx="6871386" cy="3818238"/>
          </a:xfrm>
          <a:solidFill>
            <a:schemeClr val="tx2">
              <a:lumMod val="10000"/>
              <a:lumOff val="90000"/>
            </a:schemeClr>
          </a:solidFill>
        </p:spPr>
        <p:txBody>
          <a:bodyPr>
            <a:normAutofit/>
          </a:bodyPr>
          <a:lstStyle/>
          <a:p>
            <a:pPr marL="0" indent="0">
              <a:buNone/>
            </a:pPr>
            <a:endParaRPr lang="en-US" sz="2400" dirty="0"/>
          </a:p>
          <a:p>
            <a:r>
              <a:rPr lang="en-US" sz="2400" dirty="0"/>
              <a:t>Prepare the ED for obstetric patients</a:t>
            </a:r>
          </a:p>
          <a:p>
            <a:r>
              <a:rPr lang="en-US" sz="2400" dirty="0"/>
              <a:t>Prepare to make judgements about transfer vs. ED delivery</a:t>
            </a:r>
          </a:p>
          <a:p>
            <a:r>
              <a:rPr lang="en-US" sz="2400" dirty="0"/>
              <a:t>Review routine delivery and postpartum care</a:t>
            </a:r>
          </a:p>
          <a:p>
            <a:r>
              <a:rPr lang="en-US" sz="2400" dirty="0"/>
              <a:t>Prepare for common delivery complications</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2</a:t>
            </a:fld>
            <a:endParaRPr lang="en-US" noProof="0" dirty="0"/>
          </a:p>
        </p:txBody>
      </p:sp>
    </p:spTree>
    <p:extLst>
      <p:ext uri="{BB962C8B-B14F-4D97-AF65-F5344CB8AC3E}">
        <p14:creationId xmlns:p14="http://schemas.microsoft.com/office/powerpoint/2010/main" val="2106347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28F9-B9BD-09CC-9180-643EB458C89C}"/>
              </a:ext>
            </a:extLst>
          </p:cNvPr>
          <p:cNvSpPr>
            <a:spLocks noGrp="1"/>
          </p:cNvSpPr>
          <p:nvPr>
            <p:ph type="title"/>
          </p:nvPr>
        </p:nvSpPr>
        <p:spPr>
          <a:xfrm>
            <a:off x="725423" y="204182"/>
            <a:ext cx="11084804" cy="773776"/>
          </a:xfrm>
        </p:spPr>
        <p:txBody>
          <a:bodyPr>
            <a:normAutofit fontScale="90000"/>
          </a:bodyPr>
          <a:lstStyle/>
          <a:p>
            <a:pPr algn="ctr"/>
            <a:r>
              <a:rPr lang="en-US" sz="3200" dirty="0"/>
              <a:t>American College of Obstetricians and Gynecologists (ACOG) </a:t>
            </a:r>
          </a:p>
        </p:txBody>
      </p:sp>
      <p:sp>
        <p:nvSpPr>
          <p:cNvPr id="7" name="Footer Placeholder 6">
            <a:extLst>
              <a:ext uri="{FF2B5EF4-FFF2-40B4-BE49-F238E27FC236}">
                <a16:creationId xmlns:a16="http://schemas.microsoft.com/office/drawing/2014/main" id="{16203CCE-8496-3594-F118-ECFA505D541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Slide Number Placeholder 7">
            <a:extLst>
              <a:ext uri="{FF2B5EF4-FFF2-40B4-BE49-F238E27FC236}">
                <a16:creationId xmlns:a16="http://schemas.microsoft.com/office/drawing/2014/main" id="{A9BEFEE5-B458-244C-214A-188B1D9F8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Placeholder 7">
            <a:extLst>
              <a:ext uri="{FF2B5EF4-FFF2-40B4-BE49-F238E27FC236}">
                <a16:creationId xmlns:a16="http://schemas.microsoft.com/office/drawing/2014/main" id="{F49F920F-D363-2315-DC6A-DE5D45B1C6C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44832"/>
            <a:ext cx="12203976" cy="5713168"/>
          </a:xfrm>
          <a:prstGeom prst="rect">
            <a:avLst/>
          </a:prstGeom>
        </p:spPr>
      </p:pic>
      <p:sp>
        <p:nvSpPr>
          <p:cNvPr id="10" name="TextBox 9">
            <a:extLst>
              <a:ext uri="{FF2B5EF4-FFF2-40B4-BE49-F238E27FC236}">
                <a16:creationId xmlns:a16="http://schemas.microsoft.com/office/drawing/2014/main" id="{0FF73FBE-C68E-3E46-8A62-39C496ED7848}"/>
              </a:ext>
            </a:extLst>
          </p:cNvPr>
          <p:cNvSpPr txBox="1"/>
          <p:nvPr/>
        </p:nvSpPr>
        <p:spPr>
          <a:xfrm>
            <a:off x="1672281" y="1661631"/>
            <a:ext cx="8847437" cy="1569660"/>
          </a:xfrm>
          <a:prstGeom prst="rect">
            <a:avLst/>
          </a:prstGeom>
          <a:solidFill>
            <a:schemeClr val="tx2">
              <a:lumMod val="10000"/>
              <a:lumOff val="90000"/>
            </a:schemeClr>
          </a:solidFill>
          <a:ln>
            <a:solidFill>
              <a:schemeClr val="tx1"/>
            </a:solidFill>
          </a:ln>
        </p:spPr>
        <p:txBody>
          <a:bodyPr wrap="square">
            <a:spAutoFit/>
          </a:bodyPr>
          <a:lstStyle/>
          <a:p>
            <a:pPr algn="l"/>
            <a:r>
              <a:rPr lang="en-US" sz="2400" b="0" i="1" dirty="0">
                <a:latin typeface="Arial" panose="020B0604020202020204" pitchFamily="34" charset="0"/>
              </a:rPr>
              <a:t>The medical condition of a woma</a:t>
            </a:r>
            <a:r>
              <a:rPr lang="en-US" sz="2400" i="1" dirty="0">
                <a:latin typeface="Arial" panose="020B0604020202020204" pitchFamily="34" charset="0"/>
              </a:rPr>
              <a:t>n having contractions is not considered an emergency if there is adequate time for her safe transfer before delivery or if the transfer will not pose a threat to the health or safety of the woman or the fetus.</a:t>
            </a:r>
            <a:r>
              <a:rPr lang="en-US" sz="2400" i="1" baseline="30000" dirty="0">
                <a:latin typeface="Arial" panose="020B0604020202020204" pitchFamily="34" charset="0"/>
              </a:rPr>
              <a:t>2</a:t>
            </a:r>
            <a:endParaRPr lang="en-US" sz="2400" b="0" i="1" baseline="30000" dirty="0">
              <a:effectLst/>
              <a:latin typeface="Arial" panose="020B0604020202020204" pitchFamily="34" charset="0"/>
            </a:endParaRPr>
          </a:p>
        </p:txBody>
      </p:sp>
    </p:spTree>
    <p:extLst>
      <p:ext uri="{BB962C8B-B14F-4D97-AF65-F5344CB8AC3E}">
        <p14:creationId xmlns:p14="http://schemas.microsoft.com/office/powerpoint/2010/main" val="456677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9DE6-A7BF-465B-F7AE-783D3CBD26CF}"/>
              </a:ext>
            </a:extLst>
          </p:cNvPr>
          <p:cNvSpPr>
            <a:spLocks noGrp="1"/>
          </p:cNvSpPr>
          <p:nvPr>
            <p:ph type="title"/>
          </p:nvPr>
        </p:nvSpPr>
        <p:spPr>
          <a:xfrm>
            <a:off x="1096524" y="185705"/>
            <a:ext cx="10036292" cy="773776"/>
          </a:xfrm>
        </p:spPr>
        <p:txBody>
          <a:bodyPr>
            <a:normAutofit fontScale="90000"/>
          </a:bodyPr>
          <a:lstStyle/>
          <a:p>
            <a:r>
              <a:rPr lang="en-US" dirty="0"/>
              <a:t>ACOG Guidance</a:t>
            </a:r>
          </a:p>
        </p:txBody>
      </p:sp>
      <p:sp>
        <p:nvSpPr>
          <p:cNvPr id="7" name="Footer Placeholder 6">
            <a:extLst>
              <a:ext uri="{FF2B5EF4-FFF2-40B4-BE49-F238E27FC236}">
                <a16:creationId xmlns:a16="http://schemas.microsoft.com/office/drawing/2014/main" id="{F351390E-8897-1BB7-9797-52A20752CF7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Slide Number Placeholder 7">
            <a:extLst>
              <a:ext uri="{FF2B5EF4-FFF2-40B4-BE49-F238E27FC236}">
                <a16:creationId xmlns:a16="http://schemas.microsoft.com/office/drawing/2014/main" id="{F1C26A59-F0B4-A1A4-6BD1-F06C9458EB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4" name="Picture Placeholder 7">
            <a:extLst>
              <a:ext uri="{FF2B5EF4-FFF2-40B4-BE49-F238E27FC236}">
                <a16:creationId xmlns:a16="http://schemas.microsoft.com/office/drawing/2014/main" id="{205756DA-E381-7FD3-84DC-3F80971B6BB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008307"/>
            <a:ext cx="12203976" cy="5713168"/>
          </a:xfrm>
          <a:prstGeom prst="rect">
            <a:avLst/>
          </a:prstGeom>
        </p:spPr>
      </p:pic>
      <p:sp>
        <p:nvSpPr>
          <p:cNvPr id="15" name="TextBox 14">
            <a:extLst>
              <a:ext uri="{FF2B5EF4-FFF2-40B4-BE49-F238E27FC236}">
                <a16:creationId xmlns:a16="http://schemas.microsoft.com/office/drawing/2014/main" id="{81F8C069-D8D1-BF7E-8A5E-EA60BEB4456B}"/>
              </a:ext>
            </a:extLst>
          </p:cNvPr>
          <p:cNvSpPr txBox="1"/>
          <p:nvPr/>
        </p:nvSpPr>
        <p:spPr>
          <a:xfrm>
            <a:off x="5982273" y="1558184"/>
            <a:ext cx="5150543" cy="3046988"/>
          </a:xfrm>
          <a:prstGeom prst="rect">
            <a:avLst/>
          </a:prstGeom>
          <a:solidFill>
            <a:schemeClr val="tx2">
              <a:lumMod val="10000"/>
              <a:lumOff val="90000"/>
            </a:schemeClr>
          </a:solidFill>
          <a:ln>
            <a:solidFill>
              <a:schemeClr val="tx1"/>
            </a:solidFill>
          </a:ln>
        </p:spPr>
        <p:txBody>
          <a:bodyPr wrap="square">
            <a:spAutoFit/>
          </a:bodyPr>
          <a:lstStyle/>
          <a:p>
            <a:pPr algn="l"/>
            <a:r>
              <a:rPr lang="en-US" sz="2400" b="0" i="1" dirty="0">
                <a:latin typeface="Arial" panose="020B0604020202020204" pitchFamily="34" charset="0"/>
              </a:rPr>
              <a:t>A woman in labor is considered unstable from the latent phase through delivery of the placenta if there is inadequate time to safely transfer her to another hospital before delivery or if that transfer may pose a threat to her or her fetus’s health </a:t>
            </a:r>
            <a:r>
              <a:rPr lang="en-US" sz="2400" i="1" dirty="0">
                <a:latin typeface="Arial" panose="020B0604020202020204" pitchFamily="34" charset="0"/>
              </a:rPr>
              <a:t>or </a:t>
            </a:r>
            <a:r>
              <a:rPr lang="en-US" sz="2400" b="0" i="1" dirty="0">
                <a:latin typeface="Arial" panose="020B0604020202020204" pitchFamily="34" charset="0"/>
              </a:rPr>
              <a:t>safety.</a:t>
            </a:r>
            <a:r>
              <a:rPr lang="en-US" sz="2400" b="0" i="1" baseline="30000" dirty="0">
                <a:latin typeface="Arial" panose="020B0604020202020204" pitchFamily="34" charset="0"/>
              </a:rPr>
              <a:t>2 </a:t>
            </a:r>
            <a:endParaRPr lang="en-US" sz="2400" b="0" i="1" baseline="30000" dirty="0">
              <a:effectLst/>
              <a:latin typeface="Arial" panose="020B0604020202020204" pitchFamily="34" charset="0"/>
            </a:endParaRPr>
          </a:p>
        </p:txBody>
      </p:sp>
      <p:pic>
        <p:nvPicPr>
          <p:cNvPr id="16" name="Picture 15">
            <a:extLst>
              <a:ext uri="{FF2B5EF4-FFF2-40B4-BE49-F238E27FC236}">
                <a16:creationId xmlns:a16="http://schemas.microsoft.com/office/drawing/2014/main" id="{8B0E9A2C-9118-82F6-A945-EB47FDFFF5BC}"/>
              </a:ext>
            </a:extLst>
          </p:cNvPr>
          <p:cNvPicPr>
            <a:picLocks noChangeAspect="1"/>
          </p:cNvPicPr>
          <p:nvPr/>
        </p:nvPicPr>
        <p:blipFill>
          <a:blip r:embed="rId3"/>
          <a:stretch>
            <a:fillRect/>
          </a:stretch>
        </p:blipFill>
        <p:spPr>
          <a:xfrm>
            <a:off x="1249680" y="1558184"/>
            <a:ext cx="4346752" cy="4154984"/>
          </a:xfrm>
          <a:prstGeom prst="rect">
            <a:avLst/>
          </a:prstGeom>
          <a:ln>
            <a:solidFill>
              <a:schemeClr val="tx1"/>
            </a:solidFill>
          </a:ln>
        </p:spPr>
      </p:pic>
    </p:spTree>
    <p:extLst>
      <p:ext uri="{BB962C8B-B14F-4D97-AF65-F5344CB8AC3E}">
        <p14:creationId xmlns:p14="http://schemas.microsoft.com/office/powerpoint/2010/main" val="2572344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1AD6F-A8C6-4CC0-DC87-929C9DF51D6C}"/>
              </a:ext>
            </a:extLst>
          </p:cNvPr>
          <p:cNvSpPr>
            <a:spLocks noGrp="1"/>
          </p:cNvSpPr>
          <p:nvPr>
            <p:ph type="title"/>
          </p:nvPr>
        </p:nvSpPr>
        <p:spPr>
          <a:xfrm>
            <a:off x="2260283" y="305915"/>
            <a:ext cx="9421177" cy="769493"/>
          </a:xfrm>
        </p:spPr>
        <p:txBody>
          <a:bodyPr>
            <a:normAutofit fontScale="90000"/>
          </a:bodyPr>
          <a:lstStyle/>
          <a:p>
            <a:pPr algn="r"/>
            <a:r>
              <a:rPr lang="en-US" dirty="0"/>
              <a:t>Suggestion</a:t>
            </a:r>
          </a:p>
        </p:txBody>
      </p:sp>
      <p:sp>
        <p:nvSpPr>
          <p:cNvPr id="4" name="Footer Placeholder 3">
            <a:extLst>
              <a:ext uri="{FF2B5EF4-FFF2-40B4-BE49-F238E27FC236}">
                <a16:creationId xmlns:a16="http://schemas.microsoft.com/office/drawing/2014/main" id="{E42E23CF-1053-C46C-1D20-536390B7CD7F}"/>
              </a:ext>
            </a:extLst>
          </p:cNvPr>
          <p:cNvSpPr>
            <a:spLocks noGrp="1"/>
          </p:cNvSpPr>
          <p:nvPr>
            <p:ph type="ftr" sz="quarter" idx="11"/>
          </p:nvPr>
        </p:nvSpPr>
        <p:spPr/>
        <p:txBody>
          <a:bodyPr/>
          <a:lstStyle/>
          <a:p>
            <a:r>
              <a:rPr lang="en-US">
                <a:solidFill>
                  <a:prstClr val="black"/>
                </a:solidFill>
              </a:rPr>
              <a:t>Presentation title</a:t>
            </a:r>
            <a:endParaRPr lang="en-US" dirty="0">
              <a:solidFill>
                <a:prstClr val="black"/>
              </a:solidFill>
            </a:endParaRPr>
          </a:p>
        </p:txBody>
      </p:sp>
      <p:sp>
        <p:nvSpPr>
          <p:cNvPr id="5" name="Slide Number Placeholder 4">
            <a:extLst>
              <a:ext uri="{FF2B5EF4-FFF2-40B4-BE49-F238E27FC236}">
                <a16:creationId xmlns:a16="http://schemas.microsoft.com/office/drawing/2014/main" id="{F768CEEB-8BBC-9B4A-1372-038AF64A8E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6" name="Picture Placeholder 7">
            <a:extLst>
              <a:ext uri="{FF2B5EF4-FFF2-40B4-BE49-F238E27FC236}">
                <a16:creationId xmlns:a16="http://schemas.microsoft.com/office/drawing/2014/main" id="{C4A41AAE-96A9-0B7D-CE5B-7745BDD3E3D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7" name="TextBox 6">
            <a:extLst>
              <a:ext uri="{FF2B5EF4-FFF2-40B4-BE49-F238E27FC236}">
                <a16:creationId xmlns:a16="http://schemas.microsoft.com/office/drawing/2014/main" id="{AD88BDFD-963E-D374-CB5C-0004E50E2ABC}"/>
              </a:ext>
            </a:extLst>
          </p:cNvPr>
          <p:cNvSpPr txBox="1"/>
          <p:nvPr/>
        </p:nvSpPr>
        <p:spPr>
          <a:xfrm>
            <a:off x="1059145" y="1739258"/>
            <a:ext cx="4362483" cy="4524315"/>
          </a:xfrm>
          <a:prstGeom prst="rect">
            <a:avLst/>
          </a:prstGeom>
          <a:solidFill>
            <a:schemeClr val="tx2">
              <a:lumMod val="10000"/>
              <a:lumOff val="90000"/>
            </a:schemeClr>
          </a:solidFill>
          <a:ln>
            <a:solidFill>
              <a:schemeClr val="tx1"/>
            </a:solidFill>
          </a:ln>
        </p:spPr>
        <p:txBody>
          <a:bodyPr wrap="square" rtlCol="0">
            <a:spAutoFit/>
          </a:bodyPr>
          <a:lstStyle/>
          <a:p>
            <a:r>
              <a:rPr lang="en-US" sz="2400" dirty="0"/>
              <a:t>Consider arranging a meeting with representatives from your receiving OB facility and local EMS service(s) to discuss and agree on indications and contraindications for transfer.</a:t>
            </a:r>
          </a:p>
          <a:p>
            <a:endParaRPr lang="en-US" sz="2400" dirty="0"/>
          </a:p>
          <a:p>
            <a:endParaRPr lang="en-US" sz="2400" dirty="0"/>
          </a:p>
          <a:p>
            <a:r>
              <a:rPr lang="en-US" sz="2400" dirty="0"/>
              <a:t> </a:t>
            </a:r>
          </a:p>
          <a:p>
            <a:endParaRPr lang="en-US" sz="2400" dirty="0">
              <a:solidFill>
                <a:srgbClr val="C00000"/>
              </a:solidFill>
            </a:endParaRPr>
          </a:p>
          <a:p>
            <a:endParaRPr lang="en-US" sz="2400" dirty="0">
              <a:solidFill>
                <a:srgbClr val="C00000"/>
              </a:solidFill>
            </a:endParaRPr>
          </a:p>
        </p:txBody>
      </p:sp>
      <p:pic>
        <p:nvPicPr>
          <p:cNvPr id="8" name="Picture 7">
            <a:extLst>
              <a:ext uri="{FF2B5EF4-FFF2-40B4-BE49-F238E27FC236}">
                <a16:creationId xmlns:a16="http://schemas.microsoft.com/office/drawing/2014/main" id="{4D82969F-8675-3100-6234-D5AAFE2619DC}"/>
              </a:ext>
            </a:extLst>
          </p:cNvPr>
          <p:cNvPicPr>
            <a:picLocks noChangeAspect="1"/>
          </p:cNvPicPr>
          <p:nvPr/>
        </p:nvPicPr>
        <p:blipFill>
          <a:blip r:embed="rId3"/>
          <a:stretch>
            <a:fillRect/>
          </a:stretch>
        </p:blipFill>
        <p:spPr>
          <a:xfrm>
            <a:off x="5998479" y="1740858"/>
            <a:ext cx="4882054" cy="4522715"/>
          </a:xfrm>
          <a:prstGeom prst="rect">
            <a:avLst/>
          </a:prstGeom>
          <a:ln>
            <a:solidFill>
              <a:schemeClr val="tx1"/>
            </a:solidFill>
          </a:ln>
        </p:spPr>
      </p:pic>
    </p:spTree>
    <p:extLst>
      <p:ext uri="{BB962C8B-B14F-4D97-AF65-F5344CB8AC3E}">
        <p14:creationId xmlns:p14="http://schemas.microsoft.com/office/powerpoint/2010/main" val="598130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282575" y="876300"/>
            <a:ext cx="2624009" cy="1286132"/>
          </a:xfrm>
        </p:spPr>
        <p:txBody>
          <a:bodyPr anchor="t">
            <a:normAutofit fontScale="90000"/>
          </a:bodyPr>
          <a:lstStyle/>
          <a:p>
            <a:r>
              <a:rPr lang="en-US" dirty="0"/>
              <a:t>Status Update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02000" y="876300"/>
            <a:ext cx="8607425" cy="3305735"/>
          </a:xfrm>
        </p:spPr>
        <p:txBody>
          <a:bodyPr/>
          <a:lstStyle/>
          <a:p>
            <a:r>
              <a:rPr lang="en-US" dirty="0"/>
              <a:t>Decision has been made not to transfer patient</a:t>
            </a:r>
          </a:p>
          <a:p>
            <a:r>
              <a:rPr lang="en-US" dirty="0"/>
              <a:t>Contractions still 2 minutes apart</a:t>
            </a:r>
          </a:p>
          <a:p>
            <a:r>
              <a:rPr lang="en-US" dirty="0"/>
              <a:t>Patient has dilated to 9 cm</a:t>
            </a:r>
          </a:p>
          <a:p>
            <a:pPr marL="0" indent="0">
              <a:buNone/>
            </a:pPr>
            <a:endParaRPr lang="en-US" dirty="0"/>
          </a:p>
        </p:txBody>
      </p:sp>
      <p:pic>
        <p:nvPicPr>
          <p:cNvPr id="3" name="Picture 2">
            <a:extLst>
              <a:ext uri="{FF2B5EF4-FFF2-40B4-BE49-F238E27FC236}">
                <a16:creationId xmlns:a16="http://schemas.microsoft.com/office/drawing/2014/main" id="{8B988E86-42C1-5636-3181-D5AF299E7896}"/>
              </a:ext>
            </a:extLst>
          </p:cNvPr>
          <p:cNvPicPr>
            <a:picLocks noChangeAspect="1"/>
          </p:cNvPicPr>
          <p:nvPr/>
        </p:nvPicPr>
        <p:blipFill>
          <a:blip r:embed="rId2"/>
          <a:stretch>
            <a:fillRect/>
          </a:stretch>
        </p:blipFill>
        <p:spPr>
          <a:xfrm>
            <a:off x="9292281" y="1842842"/>
            <a:ext cx="2899719" cy="4597400"/>
          </a:xfrm>
          <a:prstGeom prst="rect">
            <a:avLst/>
          </a:prstGeom>
          <a:ln>
            <a:solidFill>
              <a:schemeClr val="tx1"/>
            </a:solidFill>
          </a:ln>
        </p:spPr>
      </p:pic>
      <p:sp>
        <p:nvSpPr>
          <p:cNvPr id="4" name="Footer Placeholder 6">
            <a:extLst>
              <a:ext uri="{FF2B5EF4-FFF2-40B4-BE49-F238E27FC236}">
                <a16:creationId xmlns:a16="http://schemas.microsoft.com/office/drawing/2014/main" id="{FE67D70C-9C68-FE77-9034-DDCBFFC56EFF}"/>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2063647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4" name="Rectangle 3">
            <a:extLst>
              <a:ext uri="{FF2B5EF4-FFF2-40B4-BE49-F238E27FC236}">
                <a16:creationId xmlns:a16="http://schemas.microsoft.com/office/drawing/2014/main" id="{B36E8D4F-DAD9-71B3-A3F2-2EE2F3B5387C}"/>
              </a:ext>
            </a:extLst>
          </p:cNvPr>
          <p:cNvSpPr/>
          <p:nvPr/>
        </p:nvSpPr>
        <p:spPr>
          <a:xfrm>
            <a:off x="4819157" y="1832905"/>
            <a:ext cx="6862303" cy="216851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mj-lt"/>
              <a:buAutoNum type="arabicPeriod"/>
            </a:pPr>
            <a:r>
              <a:rPr lang="en-US" sz="2400" dirty="0">
                <a:solidFill>
                  <a:schemeClr val="tx1"/>
                </a:solidFill>
              </a:rPr>
              <a:t>What pathologies are you thinking about and preparing for during delivery?</a:t>
            </a:r>
          </a:p>
          <a:p>
            <a:pPr marL="342900" indent="-342900">
              <a:buFont typeface="+mj-lt"/>
              <a:buAutoNum type="arabicPeriod"/>
            </a:pPr>
            <a:r>
              <a:rPr lang="en-US" sz="2400" dirty="0">
                <a:solidFill>
                  <a:schemeClr val="tx1"/>
                </a:solidFill>
              </a:rPr>
              <a:t>What about after delivery? </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24</a:t>
            </a:fld>
            <a:endParaRPr lang="en-US" noProof="0" dirty="0"/>
          </a:p>
        </p:txBody>
      </p:sp>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p:txBody>
          <a:bodyPr>
            <a:normAutofit fontScale="90000"/>
          </a:bodyPr>
          <a:lstStyle/>
          <a:p>
            <a:r>
              <a:rPr lang="en-US" dirty="0"/>
              <a:t>Questions</a:t>
            </a:r>
          </a:p>
        </p:txBody>
      </p:sp>
      <p:sp>
        <p:nvSpPr>
          <p:cNvPr id="5" name="Footer Placeholder 6">
            <a:extLst>
              <a:ext uri="{FF2B5EF4-FFF2-40B4-BE49-F238E27FC236}">
                <a16:creationId xmlns:a16="http://schemas.microsoft.com/office/drawing/2014/main" id="{1A472D97-2E77-49FA-DEDA-B0755C7DEE28}"/>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2337048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145535" y="862914"/>
            <a:ext cx="2624009" cy="1286132"/>
          </a:xfrm>
        </p:spPr>
        <p:txBody>
          <a:bodyPr anchor="t">
            <a:normAutofit fontScale="90000"/>
          </a:bodyPr>
          <a:lstStyle/>
          <a:p>
            <a:r>
              <a:rPr lang="en-US" dirty="0"/>
              <a:t>Delivery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02000" y="876300"/>
            <a:ext cx="8607425" cy="3305735"/>
          </a:xfrm>
        </p:spPr>
        <p:txBody>
          <a:bodyPr/>
          <a:lstStyle/>
          <a:p>
            <a:r>
              <a:rPr lang="en-US" dirty="0"/>
              <a:t>Patient delivers without complications</a:t>
            </a:r>
          </a:p>
          <a:p>
            <a:r>
              <a:rPr lang="en-US" dirty="0"/>
              <a:t>Mom and baby are healthy</a:t>
            </a:r>
          </a:p>
          <a:p>
            <a:pPr marL="0" indent="0">
              <a:buNone/>
            </a:pPr>
            <a:endParaRPr lang="en-US" dirty="0"/>
          </a:p>
        </p:txBody>
      </p:sp>
      <p:pic>
        <p:nvPicPr>
          <p:cNvPr id="5" name="Picture 4">
            <a:extLst>
              <a:ext uri="{FF2B5EF4-FFF2-40B4-BE49-F238E27FC236}">
                <a16:creationId xmlns:a16="http://schemas.microsoft.com/office/drawing/2014/main" id="{F1F98EA2-B11A-EE6D-A245-956CADB7D365}"/>
              </a:ext>
            </a:extLst>
          </p:cNvPr>
          <p:cNvPicPr>
            <a:picLocks noChangeAspect="1"/>
          </p:cNvPicPr>
          <p:nvPr/>
        </p:nvPicPr>
        <p:blipFill>
          <a:blip r:embed="rId2"/>
          <a:stretch>
            <a:fillRect/>
          </a:stretch>
        </p:blipFill>
        <p:spPr>
          <a:xfrm>
            <a:off x="3580279" y="2093015"/>
            <a:ext cx="6460192" cy="4219347"/>
          </a:xfrm>
          <a:prstGeom prst="rect">
            <a:avLst/>
          </a:prstGeom>
          <a:ln>
            <a:solidFill>
              <a:schemeClr val="tx1"/>
            </a:solidFill>
          </a:ln>
        </p:spPr>
      </p:pic>
      <p:sp>
        <p:nvSpPr>
          <p:cNvPr id="3" name="TextBox 2">
            <a:extLst>
              <a:ext uri="{FF2B5EF4-FFF2-40B4-BE49-F238E27FC236}">
                <a16:creationId xmlns:a16="http://schemas.microsoft.com/office/drawing/2014/main" id="{00BC1D7B-0F34-6637-E396-F703D257316B}"/>
              </a:ext>
            </a:extLst>
          </p:cNvPr>
          <p:cNvSpPr txBox="1"/>
          <p:nvPr/>
        </p:nvSpPr>
        <p:spPr>
          <a:xfrm>
            <a:off x="3495235" y="6312362"/>
            <a:ext cx="2101857" cy="246221"/>
          </a:xfrm>
          <a:prstGeom prst="rect">
            <a:avLst/>
          </a:prstGeom>
          <a:noFill/>
        </p:spPr>
        <p:txBody>
          <a:bodyPr wrap="none" rtlCol="0">
            <a:spAutoFit/>
          </a:bodyPr>
          <a:lstStyle/>
          <a:p>
            <a:r>
              <a:rPr lang="en-US" sz="1000" dirty="0"/>
              <a:t>Image Source: The Conversation</a:t>
            </a:r>
          </a:p>
        </p:txBody>
      </p:sp>
      <p:sp>
        <p:nvSpPr>
          <p:cNvPr id="4" name="Footer Placeholder 6">
            <a:extLst>
              <a:ext uri="{FF2B5EF4-FFF2-40B4-BE49-F238E27FC236}">
                <a16:creationId xmlns:a16="http://schemas.microsoft.com/office/drawing/2014/main" id="{81DB69B3-0270-16B7-8605-E00C80A05543}"/>
              </a:ext>
            </a:extLst>
          </p:cNvPr>
          <p:cNvSpPr>
            <a:spLocks noGrp="1"/>
          </p:cNvSpPr>
          <p:nvPr>
            <p:ph type="ftr" sz="quarter" idx="11"/>
          </p:nvPr>
        </p:nvSpPr>
        <p:spPr>
          <a:xfrm>
            <a:off x="201168" y="6356350"/>
            <a:ext cx="1654136" cy="365125"/>
          </a:xfrm>
        </p:spPr>
        <p:txBody>
          <a:bodyPr/>
          <a:lstStyle/>
          <a:p>
            <a:pPr lvl="0"/>
            <a:r>
              <a:rPr lang="en-US" noProof="0" dirty="0">
                <a:solidFill>
                  <a:schemeClr val="bg1"/>
                </a:solidFill>
              </a:rPr>
              <a:t>The Laboring Patient </a:t>
            </a:r>
          </a:p>
        </p:txBody>
      </p:sp>
    </p:spTree>
    <p:extLst>
      <p:ext uri="{BB962C8B-B14F-4D97-AF65-F5344CB8AC3E}">
        <p14:creationId xmlns:p14="http://schemas.microsoft.com/office/powerpoint/2010/main" val="3805103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4" name="Rectangle 3">
            <a:extLst>
              <a:ext uri="{FF2B5EF4-FFF2-40B4-BE49-F238E27FC236}">
                <a16:creationId xmlns:a16="http://schemas.microsoft.com/office/drawing/2014/main" id="{B36E8D4F-DAD9-71B3-A3F2-2EE2F3B5387C}"/>
              </a:ext>
            </a:extLst>
          </p:cNvPr>
          <p:cNvSpPr/>
          <p:nvPr/>
        </p:nvSpPr>
        <p:spPr>
          <a:xfrm>
            <a:off x="4819157" y="1832906"/>
            <a:ext cx="6862303" cy="366694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AutoNum type="arabicPeriod"/>
            </a:pPr>
            <a:r>
              <a:rPr lang="en-US" sz="2400" dirty="0">
                <a:solidFill>
                  <a:schemeClr val="tx1"/>
                </a:solidFill>
              </a:rPr>
              <a:t>Are there post-delivery checklists guiding care for the parent and the newborn? </a:t>
            </a:r>
          </a:p>
          <a:p>
            <a:pPr marL="457200" indent="-457200">
              <a:buAutoNum type="arabicPeriod"/>
            </a:pPr>
            <a:r>
              <a:rPr lang="en-US" sz="2400" dirty="0">
                <a:solidFill>
                  <a:schemeClr val="tx1"/>
                </a:solidFill>
              </a:rPr>
              <a:t>Should everyone be trained in ALSO or NRP? What is the evidence to support this? </a:t>
            </a:r>
          </a:p>
          <a:p>
            <a:pPr marL="457200" indent="-457200">
              <a:buAutoNum type="arabicPeriod"/>
            </a:pPr>
            <a:r>
              <a:rPr lang="en-US" sz="2400" dirty="0">
                <a:solidFill>
                  <a:schemeClr val="tx1"/>
                </a:solidFill>
              </a:rPr>
              <a:t>Does anyone have additional questions for Kelly regarding transfer decisions or preparedness for ED delivery? </a:t>
            </a:r>
          </a:p>
          <a:p>
            <a:endParaRPr lang="en-US" sz="2400" dirty="0">
              <a:solidFill>
                <a:schemeClr val="tx1"/>
              </a:solidFill>
            </a:endParaRPr>
          </a:p>
          <a:p>
            <a:pPr marL="342900" indent="-342900">
              <a:buFont typeface="+mj-lt"/>
              <a:buAutoNum type="arabicPeriod"/>
            </a:pPr>
            <a:endParaRPr lang="en-US" sz="2400" dirty="0">
              <a:solidFill>
                <a:schemeClr val="tx1"/>
              </a:solidFill>
            </a:endParaRP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26</a:t>
            </a:fld>
            <a:endParaRPr lang="en-US" noProof="0" dirty="0"/>
          </a:p>
        </p:txBody>
      </p:sp>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p:txBody>
          <a:bodyPr>
            <a:normAutofit fontScale="90000"/>
          </a:bodyPr>
          <a:lstStyle/>
          <a:p>
            <a:r>
              <a:rPr lang="en-US" dirty="0"/>
              <a:t>More Questions</a:t>
            </a:r>
          </a:p>
        </p:txBody>
      </p:sp>
      <p:sp>
        <p:nvSpPr>
          <p:cNvPr id="5" name="Footer Placeholder 6">
            <a:extLst>
              <a:ext uri="{FF2B5EF4-FFF2-40B4-BE49-F238E27FC236}">
                <a16:creationId xmlns:a16="http://schemas.microsoft.com/office/drawing/2014/main" id="{F26BB0E7-A260-635F-CC4A-AB6D2F4D87E8}"/>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3100219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7414-63A4-A6BA-C14B-2A4BA8829F56}"/>
              </a:ext>
            </a:extLst>
          </p:cNvPr>
          <p:cNvSpPr>
            <a:spLocks noGrp="1"/>
          </p:cNvSpPr>
          <p:nvPr>
            <p:ph type="title"/>
          </p:nvPr>
        </p:nvSpPr>
        <p:spPr/>
        <p:txBody>
          <a:bodyPr>
            <a:normAutofit fontScale="90000"/>
          </a:bodyPr>
          <a:lstStyle/>
          <a:p>
            <a:r>
              <a:rPr lang="en-US" dirty="0"/>
              <a:t>Standard Post Delivery Care</a:t>
            </a:r>
          </a:p>
        </p:txBody>
      </p:sp>
      <p:sp>
        <p:nvSpPr>
          <p:cNvPr id="7" name="Footer Placeholder 6">
            <a:extLst>
              <a:ext uri="{FF2B5EF4-FFF2-40B4-BE49-F238E27FC236}">
                <a16:creationId xmlns:a16="http://schemas.microsoft.com/office/drawing/2014/main" id="{AC7B7776-C509-2B93-BEAE-0ECE0F9FBC9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Slide Number Placeholder 7">
            <a:extLst>
              <a:ext uri="{FF2B5EF4-FFF2-40B4-BE49-F238E27FC236}">
                <a16:creationId xmlns:a16="http://schemas.microsoft.com/office/drawing/2014/main" id="{3414CA9D-7DB0-6D52-8547-D70AA5B4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Placeholder 7">
            <a:extLst>
              <a:ext uri="{FF2B5EF4-FFF2-40B4-BE49-F238E27FC236}">
                <a16:creationId xmlns:a16="http://schemas.microsoft.com/office/drawing/2014/main" id="{D7527496-8D64-ED94-584A-7AF6419134B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44832"/>
            <a:ext cx="12203976" cy="5713168"/>
          </a:xfrm>
          <a:prstGeom prst="rect">
            <a:avLst/>
          </a:prstGeom>
        </p:spPr>
      </p:pic>
      <p:sp>
        <p:nvSpPr>
          <p:cNvPr id="10" name="TextBox 9">
            <a:extLst>
              <a:ext uri="{FF2B5EF4-FFF2-40B4-BE49-F238E27FC236}">
                <a16:creationId xmlns:a16="http://schemas.microsoft.com/office/drawing/2014/main" id="{473284BB-D797-70B4-1058-68E8667CF78E}"/>
              </a:ext>
            </a:extLst>
          </p:cNvPr>
          <p:cNvSpPr txBox="1"/>
          <p:nvPr/>
        </p:nvSpPr>
        <p:spPr>
          <a:xfrm>
            <a:off x="1015313" y="1350902"/>
            <a:ext cx="4411363" cy="3416320"/>
          </a:xfrm>
          <a:prstGeom prst="rect">
            <a:avLst/>
          </a:prstGeom>
          <a:solidFill>
            <a:schemeClr val="tx2">
              <a:lumMod val="10000"/>
              <a:lumOff val="90000"/>
            </a:schemeClr>
          </a:solidFill>
        </p:spPr>
        <p:txBody>
          <a:bodyPr wrap="square" rtlCol="0">
            <a:spAutoFit/>
          </a:bodyPr>
          <a:lstStyle/>
          <a:p>
            <a:r>
              <a:rPr lang="en-US" sz="2400" b="1" dirty="0"/>
              <a:t>Mother: </a:t>
            </a:r>
            <a:endParaRPr lang="en-US" sz="2400" dirty="0"/>
          </a:p>
          <a:p>
            <a:pPr marL="285750" indent="-285750">
              <a:buFont typeface="Arial" panose="020B0604020202020204" pitchFamily="34" charset="0"/>
              <a:buChar char="•"/>
            </a:pPr>
            <a:r>
              <a:rPr lang="en-US" sz="2400" dirty="0"/>
              <a:t>Deliver and inspect placenta to ensure intact</a:t>
            </a:r>
          </a:p>
          <a:p>
            <a:pPr marL="285750" indent="-285750">
              <a:buFont typeface="Arial" panose="020B0604020202020204" pitchFamily="34" charset="0"/>
              <a:buChar char="•"/>
            </a:pPr>
            <a:r>
              <a:rPr lang="en-US" sz="2400" dirty="0"/>
              <a:t>Massage fundus </a:t>
            </a:r>
          </a:p>
          <a:p>
            <a:pPr marL="285750" indent="-285750">
              <a:buFont typeface="Arial" panose="020B0604020202020204" pitchFamily="34" charset="0"/>
              <a:buChar char="•"/>
            </a:pPr>
            <a:r>
              <a:rPr lang="en-US" sz="2400" dirty="0"/>
              <a:t>Fundal and pad checks</a:t>
            </a:r>
          </a:p>
          <a:p>
            <a:pPr marL="285750" indent="-285750">
              <a:buFont typeface="Arial" panose="020B0604020202020204" pitchFamily="34" charset="0"/>
              <a:buChar char="•"/>
            </a:pPr>
            <a:r>
              <a:rPr lang="en-US" sz="2400" dirty="0"/>
              <a:t>Give oxytocin 10U IM or 10-40U IV in 1000cc Saline</a:t>
            </a:r>
          </a:p>
          <a:p>
            <a:pPr marL="285750" indent="-285750">
              <a:buFont typeface="Arial" panose="020B0604020202020204" pitchFamily="34" charset="0"/>
              <a:buChar char="•"/>
            </a:pPr>
            <a:r>
              <a:rPr lang="en-US" sz="2400" dirty="0"/>
              <a:t>Inspect perineum for bleeding and tears</a:t>
            </a:r>
          </a:p>
        </p:txBody>
      </p:sp>
      <p:sp>
        <p:nvSpPr>
          <p:cNvPr id="11" name="TextBox 10">
            <a:extLst>
              <a:ext uri="{FF2B5EF4-FFF2-40B4-BE49-F238E27FC236}">
                <a16:creationId xmlns:a16="http://schemas.microsoft.com/office/drawing/2014/main" id="{5D49C301-4D65-307A-C7B1-7B04060D903B}"/>
              </a:ext>
            </a:extLst>
          </p:cNvPr>
          <p:cNvSpPr txBox="1"/>
          <p:nvPr/>
        </p:nvSpPr>
        <p:spPr>
          <a:xfrm>
            <a:off x="6815590" y="1350902"/>
            <a:ext cx="3999471" cy="3416320"/>
          </a:xfrm>
          <a:prstGeom prst="rect">
            <a:avLst/>
          </a:prstGeom>
          <a:solidFill>
            <a:schemeClr val="tx2">
              <a:lumMod val="10000"/>
              <a:lumOff val="90000"/>
            </a:schemeClr>
          </a:solidFill>
        </p:spPr>
        <p:txBody>
          <a:bodyPr wrap="square" rtlCol="0">
            <a:spAutoFit/>
          </a:bodyPr>
          <a:lstStyle/>
          <a:p>
            <a:r>
              <a:rPr lang="en-US" sz="2400" b="1" dirty="0"/>
              <a:t>Infant: </a:t>
            </a:r>
            <a:endParaRPr lang="en-US" sz="2400" dirty="0"/>
          </a:p>
          <a:p>
            <a:pPr marL="285750" indent="-285750">
              <a:buFont typeface="Arial" panose="020B0604020202020204" pitchFamily="34" charset="0"/>
              <a:buChar char="•"/>
            </a:pPr>
            <a:r>
              <a:rPr lang="en-US" sz="2400" dirty="0"/>
              <a:t>Warm and dry</a:t>
            </a:r>
          </a:p>
          <a:p>
            <a:pPr marL="285750" indent="-285750">
              <a:buFont typeface="Arial" panose="020B0604020202020204" pitchFamily="34" charset="0"/>
              <a:buChar char="•"/>
            </a:pPr>
            <a:r>
              <a:rPr lang="en-US" sz="2400" dirty="0"/>
              <a:t>If okay, place on mom’s chest (skin to skin)</a:t>
            </a:r>
          </a:p>
          <a:p>
            <a:pPr marL="285750" indent="-285750">
              <a:buFont typeface="Arial" panose="020B0604020202020204" pitchFamily="34" charset="0"/>
              <a:buChar char="•"/>
            </a:pPr>
            <a:r>
              <a:rPr lang="en-US" sz="2400" dirty="0"/>
              <a:t>Unless resuscitation needed, delay cord clamping 30 to 60 seconds</a:t>
            </a:r>
          </a:p>
          <a:p>
            <a:pPr marL="285750" indent="-285750">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AD347D09-4B55-70B6-6853-7B96002E488A}"/>
              </a:ext>
            </a:extLst>
          </p:cNvPr>
          <p:cNvSpPr txBox="1"/>
          <p:nvPr/>
        </p:nvSpPr>
        <p:spPr>
          <a:xfrm>
            <a:off x="1015313" y="4874816"/>
            <a:ext cx="10789941" cy="2215991"/>
          </a:xfrm>
          <a:prstGeom prst="rect">
            <a:avLst/>
          </a:prstGeom>
          <a:noFill/>
        </p:spPr>
        <p:txBody>
          <a:bodyPr wrap="none" rtlCol="0">
            <a:spAutoFit/>
          </a:bodyPr>
          <a:lstStyle/>
          <a:p>
            <a:r>
              <a:rPr lang="en-US" sz="2400" b="1" dirty="0">
                <a:solidFill>
                  <a:schemeClr val="bg1"/>
                </a:solidFill>
              </a:rPr>
              <a:t>Mother and Infant: </a:t>
            </a:r>
          </a:p>
          <a:p>
            <a:pPr marL="342900" indent="-342900">
              <a:buFont typeface="Arial" panose="020B0604020202020204" pitchFamily="34" charset="0"/>
              <a:buChar char="•"/>
            </a:pPr>
            <a:r>
              <a:rPr lang="en-US" sz="2400" dirty="0">
                <a:solidFill>
                  <a:schemeClr val="bg1"/>
                </a:solidFill>
              </a:rPr>
              <a:t>Closely monitor vitals for the first hour</a:t>
            </a:r>
          </a:p>
          <a:p>
            <a:pPr marL="342900" indent="-342900">
              <a:buFont typeface="Arial" panose="020B0604020202020204" pitchFamily="34" charset="0"/>
              <a:buChar char="•"/>
            </a:pPr>
            <a:r>
              <a:rPr lang="en-US" sz="2400" dirty="0">
                <a:solidFill>
                  <a:schemeClr val="bg1"/>
                </a:solidFill>
              </a:rPr>
              <a:t>Support breast feeding as desired </a:t>
            </a:r>
          </a:p>
          <a:p>
            <a:pPr marL="342900" indent="-342900">
              <a:buFont typeface="Arial" panose="020B0604020202020204" pitchFamily="34" charset="0"/>
              <a:buChar char="•"/>
            </a:pPr>
            <a:r>
              <a:rPr lang="en-US" sz="2400" dirty="0">
                <a:solidFill>
                  <a:schemeClr val="bg1"/>
                </a:solidFill>
              </a:rPr>
              <a:t>More at </a:t>
            </a:r>
            <a:r>
              <a:rPr lang="en-US" sz="2400" dirty="0">
                <a:solidFill>
                  <a:schemeClr val="bg1"/>
                </a:solidFill>
                <a:hlinkClick r:id="rId3">
                  <a:extLst>
                    <a:ext uri="{A12FA001-AC4F-418D-AE19-62706E023703}">
                      <ahyp:hlinkClr xmlns:ahyp="http://schemas.microsoft.com/office/drawing/2018/hyperlinkcolor" val="tx"/>
                    </a:ext>
                  </a:extLst>
                </a:hlinkClick>
              </a:rPr>
              <a:t>https://www.ncbi.nlm.nih.gov/books/NBK326674/#childbirth.s24</a:t>
            </a:r>
            <a:endParaRPr lang="en-US" sz="2400" dirty="0">
              <a:solidFill>
                <a:schemeClr val="bg1"/>
              </a:solidFill>
            </a:endParaRPr>
          </a:p>
          <a:p>
            <a:pPr marL="342900" indent="-342900">
              <a:buFont typeface="Arial" panose="020B0604020202020204" pitchFamily="34" charset="0"/>
              <a:buChar char="•"/>
            </a:pPr>
            <a:endParaRPr lang="en-US" sz="2400" dirty="0">
              <a:solidFill>
                <a:schemeClr val="bg1"/>
              </a:solidFill>
            </a:endParaRPr>
          </a:p>
          <a:p>
            <a:endParaRPr lang="en-US" dirty="0"/>
          </a:p>
        </p:txBody>
      </p:sp>
    </p:spTree>
    <p:extLst>
      <p:ext uri="{BB962C8B-B14F-4D97-AF65-F5344CB8AC3E}">
        <p14:creationId xmlns:p14="http://schemas.microsoft.com/office/powerpoint/2010/main" val="1045532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6FDD9E-E69D-DF3C-96BC-18512076CFB0}"/>
              </a:ext>
            </a:extLst>
          </p:cNvPr>
          <p:cNvSpPr/>
          <p:nvPr/>
        </p:nvSpPr>
        <p:spPr>
          <a:xfrm>
            <a:off x="0" y="4522788"/>
            <a:ext cx="12192000" cy="237228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581635" y="909381"/>
            <a:ext cx="5945393" cy="2366683"/>
          </a:xfrm>
        </p:spPr>
        <p:txBody>
          <a:bodyPr/>
          <a:lstStyle/>
          <a:p>
            <a:r>
              <a:rPr lang="en-US" dirty="0"/>
              <a:t>The patient is in labor, and it’s complicated</a:t>
            </a: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4294967295"/>
          </p:nvPr>
        </p:nvSpPr>
        <p:spPr>
          <a:xfrm>
            <a:off x="201168" y="6356350"/>
            <a:ext cx="4837176" cy="365125"/>
          </a:xfrm>
        </p:spPr>
        <p:txBody>
          <a:bodyPr/>
          <a:lstStyle/>
          <a:p>
            <a:pPr lvl="0"/>
            <a:r>
              <a:rPr lang="en-US" noProof="0" dirty="0"/>
              <a:t>The Laboring Patient</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4294967295"/>
          </p:nvPr>
        </p:nvSpPr>
        <p:spPr>
          <a:xfrm>
            <a:off x="11365992" y="6356350"/>
            <a:ext cx="630936" cy="365125"/>
          </a:xfrm>
        </p:spPr>
        <p:txBody>
          <a:bodyPr/>
          <a:lstStyle/>
          <a:p>
            <a:pPr lvl="0"/>
            <a:fld id="{2722F022-211C-4882-844C-086FEA6806AA}" type="slidenum">
              <a:rPr lang="en-US" noProof="0" smtClean="0"/>
              <a:pPr lvl="0"/>
              <a:t>28</a:t>
            </a:fld>
            <a:endParaRPr lang="en-US" noProof="0" dirty="0"/>
          </a:p>
        </p:txBody>
      </p:sp>
      <p:pic>
        <p:nvPicPr>
          <p:cNvPr id="17" name="Picture 16">
            <a:extLst>
              <a:ext uri="{FF2B5EF4-FFF2-40B4-BE49-F238E27FC236}">
                <a16:creationId xmlns:a16="http://schemas.microsoft.com/office/drawing/2014/main" id="{C8CA75D5-CF39-9B8E-5CB2-28EE31C9F880}"/>
              </a:ext>
            </a:extLst>
          </p:cNvPr>
          <p:cNvPicPr>
            <a:picLocks noChangeAspect="1"/>
          </p:cNvPicPr>
          <p:nvPr/>
        </p:nvPicPr>
        <p:blipFill>
          <a:blip r:embed="rId3"/>
          <a:stretch>
            <a:fillRect/>
          </a:stretch>
        </p:blipFill>
        <p:spPr>
          <a:xfrm>
            <a:off x="7108663" y="-11112"/>
            <a:ext cx="5083337" cy="4533900"/>
          </a:xfrm>
          <a:prstGeom prst="rect">
            <a:avLst/>
          </a:prstGeom>
          <a:ln>
            <a:solidFill>
              <a:schemeClr val="tx1"/>
            </a:solidFill>
          </a:ln>
        </p:spPr>
      </p:pic>
      <p:sp>
        <p:nvSpPr>
          <p:cNvPr id="19" name="TextBox 18">
            <a:extLst>
              <a:ext uri="{FF2B5EF4-FFF2-40B4-BE49-F238E27FC236}">
                <a16:creationId xmlns:a16="http://schemas.microsoft.com/office/drawing/2014/main" id="{9A73C468-7E98-74AF-128E-41F1115A1106}"/>
              </a:ext>
            </a:extLst>
          </p:cNvPr>
          <p:cNvSpPr txBox="1"/>
          <p:nvPr/>
        </p:nvSpPr>
        <p:spPr>
          <a:xfrm>
            <a:off x="10497800" y="4119024"/>
            <a:ext cx="1499128" cy="276999"/>
          </a:xfrm>
          <a:prstGeom prst="rect">
            <a:avLst/>
          </a:prstGeom>
          <a:noFill/>
        </p:spPr>
        <p:txBody>
          <a:bodyPr wrap="none" rtlCol="0">
            <a:spAutoFit/>
          </a:bodyPr>
          <a:lstStyle/>
          <a:p>
            <a:r>
              <a:rPr lang="en-US" sz="1200" dirty="0">
                <a:solidFill>
                  <a:schemeClr val="tx1"/>
                </a:solidFill>
              </a:rPr>
              <a:t>Image: Baby Chick</a:t>
            </a:r>
          </a:p>
        </p:txBody>
      </p:sp>
    </p:spTree>
    <p:extLst>
      <p:ext uri="{BB962C8B-B14F-4D97-AF65-F5344CB8AC3E}">
        <p14:creationId xmlns:p14="http://schemas.microsoft.com/office/powerpoint/2010/main" val="1409301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3318346" y="490000"/>
            <a:ext cx="3895124" cy="1286132"/>
          </a:xfrm>
        </p:spPr>
        <p:txBody>
          <a:bodyPr anchor="t">
            <a:normAutofit/>
          </a:bodyPr>
          <a:lstStyle/>
          <a:p>
            <a:r>
              <a:rPr lang="en-US" dirty="0"/>
              <a:t>Presentation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18346" y="1776132"/>
            <a:ext cx="8607425" cy="3305735"/>
          </a:xfrm>
        </p:spPr>
        <p:txBody>
          <a:bodyPr>
            <a:normAutofit/>
          </a:bodyPr>
          <a:lstStyle/>
          <a:p>
            <a:r>
              <a:rPr lang="en-US" dirty="0"/>
              <a:t>32-year-old female in active labor</a:t>
            </a:r>
          </a:p>
          <a:p>
            <a:r>
              <a:rPr lang="en-US" dirty="0"/>
              <a:t>No significant past medical history</a:t>
            </a:r>
          </a:p>
          <a:p>
            <a:r>
              <a:rPr lang="en-US" dirty="0"/>
              <a:t>Patient recalls something problematic with last delivery, </a:t>
            </a:r>
          </a:p>
          <a:p>
            <a:pPr marL="0" indent="0">
              <a:buNone/>
            </a:pPr>
            <a:r>
              <a:rPr lang="en-US" dirty="0"/>
              <a:t>   but has no details</a:t>
            </a:r>
          </a:p>
        </p:txBody>
      </p:sp>
      <p:sp>
        <p:nvSpPr>
          <p:cNvPr id="3" name="Footer Placeholder 6">
            <a:extLst>
              <a:ext uri="{FF2B5EF4-FFF2-40B4-BE49-F238E27FC236}">
                <a16:creationId xmlns:a16="http://schemas.microsoft.com/office/drawing/2014/main" id="{7FC303AF-CA00-629E-FBFE-E72E8D62B0A0}"/>
              </a:ext>
            </a:extLst>
          </p:cNvPr>
          <p:cNvSpPr>
            <a:spLocks noGrp="1"/>
          </p:cNvSpPr>
          <p:nvPr>
            <p:ph type="ftr" sz="quarter" idx="11"/>
          </p:nvPr>
        </p:nvSpPr>
        <p:spPr>
          <a:xfrm>
            <a:off x="201168" y="6356350"/>
            <a:ext cx="4837176" cy="365125"/>
          </a:xfrm>
        </p:spPr>
        <p:txBody>
          <a:bodyPr/>
          <a:lstStyle/>
          <a:p>
            <a:pPr lvl="0"/>
            <a:r>
              <a:rPr lang="en-US" noProof="0" dirty="0">
                <a:solidFill>
                  <a:schemeClr val="bg1"/>
                </a:solidFill>
              </a:rPr>
              <a:t>The Laboring Patient </a:t>
            </a:r>
          </a:p>
        </p:txBody>
      </p:sp>
    </p:spTree>
    <p:extLst>
      <p:ext uri="{BB962C8B-B14F-4D97-AF65-F5344CB8AC3E}">
        <p14:creationId xmlns:p14="http://schemas.microsoft.com/office/powerpoint/2010/main" val="3425395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5836AEB0-42B8-4609-DAE8-33BBB0548AC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37444"/>
            <a:ext cx="12203976" cy="5713168"/>
          </a:xfrm>
          <a:prstGeom prst="rect">
            <a:avLst/>
          </a:prstGeom>
        </p:spPr>
      </p:pic>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a:xfrm>
            <a:off x="1002983" y="194783"/>
            <a:ext cx="9421177" cy="769493"/>
          </a:xfrm>
        </p:spPr>
        <p:txBody>
          <a:bodyPr>
            <a:normAutofit fontScale="90000"/>
          </a:bodyPr>
          <a:lstStyle/>
          <a:p>
            <a:r>
              <a:rPr lang="en-US" dirty="0">
                <a:solidFill>
                  <a:schemeClr val="tx2">
                    <a:lumMod val="25000"/>
                    <a:lumOff val="75000"/>
                  </a:schemeClr>
                </a:solidFill>
              </a:rPr>
              <a:t>Introductions</a:t>
            </a:r>
          </a:p>
        </p:txBody>
      </p:sp>
      <p:sp>
        <p:nvSpPr>
          <p:cNvPr id="45" name="Text Placeholder 44">
            <a:extLst>
              <a:ext uri="{FF2B5EF4-FFF2-40B4-BE49-F238E27FC236}">
                <a16:creationId xmlns:a16="http://schemas.microsoft.com/office/drawing/2014/main" id="{D3E305C1-D897-49E4-B507-D4D7912BB31D}"/>
              </a:ext>
            </a:extLst>
          </p:cNvPr>
          <p:cNvSpPr>
            <a:spLocks noGrp="1"/>
          </p:cNvSpPr>
          <p:nvPr>
            <p:ph type="body" sz="quarter" idx="19"/>
          </p:nvPr>
        </p:nvSpPr>
        <p:spPr>
          <a:xfrm>
            <a:off x="1239553" y="4106497"/>
            <a:ext cx="2386581" cy="347662"/>
          </a:xfrm>
        </p:spPr>
        <p:txBody>
          <a:bodyPr/>
          <a:lstStyle/>
          <a:p>
            <a:r>
              <a:rPr lang="en-US" dirty="0">
                <a:solidFill>
                  <a:schemeClr val="accent1"/>
                </a:solidFill>
              </a:rPr>
              <a:t>Michael B. Henry</a:t>
            </a:r>
          </a:p>
        </p:txBody>
      </p:sp>
      <p:sp>
        <p:nvSpPr>
          <p:cNvPr id="46" name="Text Placeholder 45">
            <a:extLst>
              <a:ext uri="{FF2B5EF4-FFF2-40B4-BE49-F238E27FC236}">
                <a16:creationId xmlns:a16="http://schemas.microsoft.com/office/drawing/2014/main" id="{7C3B050C-6958-4145-99D7-6C15B2BA1424}"/>
              </a:ext>
            </a:extLst>
          </p:cNvPr>
          <p:cNvSpPr>
            <a:spLocks noGrp="1"/>
          </p:cNvSpPr>
          <p:nvPr>
            <p:ph type="body" sz="quarter" idx="20"/>
          </p:nvPr>
        </p:nvSpPr>
        <p:spPr>
          <a:xfrm>
            <a:off x="910988" y="5000799"/>
            <a:ext cx="3043712" cy="1187518"/>
          </a:xfrm>
        </p:spPr>
        <p:txBody>
          <a:bodyPr/>
          <a:lstStyle/>
          <a:p>
            <a:r>
              <a:rPr lang="en-US" dirty="0">
                <a:solidFill>
                  <a:schemeClr val="bg1"/>
                </a:solidFill>
              </a:rPr>
              <a:t>Emergency Physician </a:t>
            </a:r>
          </a:p>
          <a:p>
            <a:r>
              <a:rPr lang="en-US" dirty="0">
                <a:solidFill>
                  <a:schemeClr val="bg1"/>
                </a:solidFill>
              </a:rPr>
              <a:t>and Clinical Quality Advisor</a:t>
            </a:r>
          </a:p>
          <a:p>
            <a:r>
              <a:rPr lang="en-US" dirty="0">
                <a:solidFill>
                  <a:schemeClr val="bg1"/>
                </a:solidFill>
              </a:rPr>
              <a:t>IHS Colorado River Service Unit</a:t>
            </a:r>
          </a:p>
          <a:p>
            <a:r>
              <a:rPr lang="en-US" dirty="0">
                <a:solidFill>
                  <a:schemeClr val="bg1"/>
                </a:solidFill>
              </a:rPr>
              <a:t>Parker AZ </a:t>
            </a:r>
          </a:p>
        </p:txBody>
      </p:sp>
      <p:sp>
        <p:nvSpPr>
          <p:cNvPr id="47" name="Text Placeholder 46">
            <a:extLst>
              <a:ext uri="{FF2B5EF4-FFF2-40B4-BE49-F238E27FC236}">
                <a16:creationId xmlns:a16="http://schemas.microsoft.com/office/drawing/2014/main" id="{4C31EAFC-22AE-490E-9A80-EFAAED551FDA}"/>
              </a:ext>
            </a:extLst>
          </p:cNvPr>
          <p:cNvSpPr>
            <a:spLocks noGrp="1"/>
          </p:cNvSpPr>
          <p:nvPr>
            <p:ph type="body" sz="quarter" idx="21"/>
          </p:nvPr>
        </p:nvSpPr>
        <p:spPr>
          <a:xfrm>
            <a:off x="4344959" y="4096672"/>
            <a:ext cx="3032678" cy="347662"/>
          </a:xfrm>
        </p:spPr>
        <p:txBody>
          <a:bodyPr/>
          <a:lstStyle/>
          <a:p>
            <a:r>
              <a:rPr lang="en-US" dirty="0">
                <a:solidFill>
                  <a:schemeClr val="accent1"/>
                </a:solidFill>
              </a:rPr>
              <a:t>Dominick Maggio, MD</a:t>
            </a:r>
          </a:p>
        </p:txBody>
      </p:sp>
      <p:sp>
        <p:nvSpPr>
          <p:cNvPr id="48" name="Text Placeholder 47">
            <a:extLst>
              <a:ext uri="{FF2B5EF4-FFF2-40B4-BE49-F238E27FC236}">
                <a16:creationId xmlns:a16="http://schemas.microsoft.com/office/drawing/2014/main" id="{8C9BA6EB-6298-4E67-AC17-1B32BE399B09}"/>
              </a:ext>
            </a:extLst>
          </p:cNvPr>
          <p:cNvSpPr>
            <a:spLocks noGrp="1"/>
          </p:cNvSpPr>
          <p:nvPr>
            <p:ph type="body" sz="quarter" idx="22"/>
          </p:nvPr>
        </p:nvSpPr>
        <p:spPr>
          <a:xfrm>
            <a:off x="4492687" y="5019218"/>
            <a:ext cx="2737222" cy="1422762"/>
          </a:xfrm>
        </p:spPr>
        <p:txBody>
          <a:bodyPr/>
          <a:lstStyle/>
          <a:p>
            <a:r>
              <a:rPr lang="en-US" dirty="0">
                <a:solidFill>
                  <a:schemeClr val="bg1"/>
                </a:solidFill>
              </a:rPr>
              <a:t>Director, Emergency Department </a:t>
            </a:r>
          </a:p>
          <a:p>
            <a:r>
              <a:rPr lang="en-US" dirty="0">
                <a:solidFill>
                  <a:schemeClr val="bg1"/>
                </a:solidFill>
              </a:rPr>
              <a:t>IHS Whiteriver Service Unit </a:t>
            </a:r>
          </a:p>
          <a:p>
            <a:r>
              <a:rPr lang="en-US" dirty="0">
                <a:solidFill>
                  <a:schemeClr val="bg1"/>
                </a:solidFill>
              </a:rPr>
              <a:t>Whiteriver AZ</a:t>
            </a:r>
          </a:p>
        </p:txBody>
      </p:sp>
      <p:sp>
        <p:nvSpPr>
          <p:cNvPr id="49" name="Text Placeholder 48">
            <a:extLst>
              <a:ext uri="{FF2B5EF4-FFF2-40B4-BE49-F238E27FC236}">
                <a16:creationId xmlns:a16="http://schemas.microsoft.com/office/drawing/2014/main" id="{CD4FEC31-5398-4259-8EE8-0E0ABA446407}"/>
              </a:ext>
            </a:extLst>
          </p:cNvPr>
          <p:cNvSpPr>
            <a:spLocks noGrp="1"/>
          </p:cNvSpPr>
          <p:nvPr>
            <p:ph type="body" sz="quarter" idx="23"/>
          </p:nvPr>
        </p:nvSpPr>
        <p:spPr>
          <a:xfrm>
            <a:off x="8096462" y="4106497"/>
            <a:ext cx="2386581" cy="347662"/>
          </a:xfrm>
        </p:spPr>
        <p:txBody>
          <a:bodyPr/>
          <a:lstStyle/>
          <a:p>
            <a:r>
              <a:rPr lang="en-US" dirty="0">
                <a:solidFill>
                  <a:schemeClr val="accent1"/>
                </a:solidFill>
              </a:rPr>
              <a:t>Kelly Bogaert, MD</a:t>
            </a:r>
          </a:p>
        </p:txBody>
      </p:sp>
      <p:sp>
        <p:nvSpPr>
          <p:cNvPr id="50" name="Text Placeholder 49">
            <a:extLst>
              <a:ext uri="{FF2B5EF4-FFF2-40B4-BE49-F238E27FC236}">
                <a16:creationId xmlns:a16="http://schemas.microsoft.com/office/drawing/2014/main" id="{42E1C511-12DE-4CF9-BC15-F9E30F1B0534}"/>
              </a:ext>
            </a:extLst>
          </p:cNvPr>
          <p:cNvSpPr>
            <a:spLocks noGrp="1"/>
          </p:cNvSpPr>
          <p:nvPr>
            <p:ph type="body" sz="quarter" idx="24"/>
          </p:nvPr>
        </p:nvSpPr>
        <p:spPr>
          <a:xfrm>
            <a:off x="7767896" y="5033605"/>
            <a:ext cx="3753532" cy="1127624"/>
          </a:xfrm>
        </p:spPr>
        <p:txBody>
          <a:bodyPr/>
          <a:lstStyle/>
          <a:p>
            <a:r>
              <a:rPr lang="en-US" dirty="0">
                <a:solidFill>
                  <a:schemeClr val="bg1"/>
                </a:solidFill>
              </a:rPr>
              <a:t>OB/GYN, </a:t>
            </a:r>
          </a:p>
          <a:p>
            <a:r>
              <a:rPr lang="en-US" dirty="0">
                <a:solidFill>
                  <a:schemeClr val="bg1"/>
                </a:solidFill>
              </a:rPr>
              <a:t>UCSF HEAL Fellow</a:t>
            </a:r>
          </a:p>
          <a:p>
            <a:r>
              <a:rPr lang="en-US" dirty="0">
                <a:solidFill>
                  <a:schemeClr val="bg1"/>
                </a:solidFill>
              </a:rPr>
              <a:t>IHS Northern Navajo Medical Center Shiprock NM</a:t>
            </a:r>
            <a:endParaRPr lang="en-US" dirty="0">
              <a:solidFill>
                <a:srgbClr val="FF0000"/>
              </a:solidFill>
            </a:endParaRPr>
          </a:p>
        </p:txBody>
      </p:sp>
      <p:sp>
        <p:nvSpPr>
          <p:cNvPr id="4" name="Footer Placeholder 3">
            <a:extLst>
              <a:ext uri="{FF2B5EF4-FFF2-40B4-BE49-F238E27FC236}">
                <a16:creationId xmlns:a16="http://schemas.microsoft.com/office/drawing/2014/main" id="{1BA44D22-2C67-436D-AB47-1C91A69B29EE}"/>
              </a:ext>
            </a:extLst>
          </p:cNvPr>
          <p:cNvSpPr>
            <a:spLocks noGrp="1"/>
          </p:cNvSpPr>
          <p:nvPr>
            <p:ph type="ftr" sz="quarter" idx="11"/>
          </p:nvPr>
        </p:nvSpPr>
        <p:spPr>
          <a:xfrm>
            <a:off x="201168" y="6356350"/>
            <a:ext cx="4837176"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3</a:t>
            </a:fld>
            <a:endParaRPr lang="en-US" noProof="0" dirty="0"/>
          </a:p>
        </p:txBody>
      </p:sp>
      <p:pic>
        <p:nvPicPr>
          <p:cNvPr id="3" name="Picture Placeholder 2">
            <a:extLst>
              <a:ext uri="{FF2B5EF4-FFF2-40B4-BE49-F238E27FC236}">
                <a16:creationId xmlns:a16="http://schemas.microsoft.com/office/drawing/2014/main" id="{39D3A980-F85E-97BC-0390-C47C100CDDDF}"/>
              </a:ext>
            </a:extLst>
          </p:cNvPr>
          <p:cNvPicPr>
            <a:picLocks noGrp="1" noChangeAspect="1"/>
          </p:cNvPicPr>
          <p:nvPr>
            <p:ph type="pic" sz="quarter" idx="15"/>
          </p:nvPr>
        </p:nvPicPr>
        <p:blipFill>
          <a:blip r:embed="rId3"/>
          <a:srcRect l="38" r="38"/>
          <a:stretch>
            <a:fillRect/>
          </a:stretch>
        </p:blipFill>
        <p:spPr>
          <a:xfrm>
            <a:off x="1395413" y="1799752"/>
            <a:ext cx="2074862" cy="2076450"/>
          </a:xfrm>
          <a:solidFill>
            <a:schemeClr val="tx2">
              <a:lumMod val="10000"/>
              <a:lumOff val="90000"/>
            </a:schemeClr>
          </a:solidFill>
          <a:ln>
            <a:solidFill>
              <a:schemeClr val="tx1"/>
            </a:solidFill>
          </a:ln>
        </p:spPr>
      </p:pic>
      <p:pic>
        <p:nvPicPr>
          <p:cNvPr id="16" name="Picture Placeholder 15">
            <a:extLst>
              <a:ext uri="{FF2B5EF4-FFF2-40B4-BE49-F238E27FC236}">
                <a16:creationId xmlns:a16="http://schemas.microsoft.com/office/drawing/2014/main" id="{93EEA2A3-640B-601E-749E-F1D3566DB283}"/>
              </a:ext>
            </a:extLst>
          </p:cNvPr>
          <p:cNvPicPr>
            <a:picLocks noGrp="1" noChangeAspect="1"/>
          </p:cNvPicPr>
          <p:nvPr>
            <p:ph type="pic" sz="quarter" idx="13"/>
          </p:nvPr>
        </p:nvPicPr>
        <p:blipFill>
          <a:blip r:embed="rId4"/>
          <a:srcRect t="3020" b="3020"/>
          <a:stretch>
            <a:fillRect/>
          </a:stretch>
        </p:blipFill>
        <p:spPr>
          <a:xfrm>
            <a:off x="4858145" y="1851483"/>
            <a:ext cx="2075688" cy="2075688"/>
          </a:xfrm>
          <a:ln>
            <a:solidFill>
              <a:schemeClr val="tx1"/>
            </a:solidFill>
          </a:ln>
        </p:spPr>
      </p:pic>
      <p:sp>
        <p:nvSpPr>
          <p:cNvPr id="2" name="Rectangle 1">
            <a:extLst>
              <a:ext uri="{FF2B5EF4-FFF2-40B4-BE49-F238E27FC236}">
                <a16:creationId xmlns:a16="http://schemas.microsoft.com/office/drawing/2014/main" id="{30B7CF53-05BA-F31C-FB25-F1AFC6F7AB7E}"/>
              </a:ext>
            </a:extLst>
          </p:cNvPr>
          <p:cNvSpPr/>
          <p:nvPr/>
        </p:nvSpPr>
        <p:spPr>
          <a:xfrm>
            <a:off x="8153316" y="1851483"/>
            <a:ext cx="2214249" cy="2127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Kelly</a:t>
            </a:r>
          </a:p>
        </p:txBody>
      </p:sp>
      <p:pic>
        <p:nvPicPr>
          <p:cNvPr id="8" name="Picture 7">
            <a:extLst>
              <a:ext uri="{FF2B5EF4-FFF2-40B4-BE49-F238E27FC236}">
                <a16:creationId xmlns:a16="http://schemas.microsoft.com/office/drawing/2014/main" id="{354CA838-8062-9949-B450-CBEEA05C3F55}"/>
              </a:ext>
            </a:extLst>
          </p:cNvPr>
          <p:cNvPicPr>
            <a:picLocks noChangeAspect="1"/>
          </p:cNvPicPr>
          <p:nvPr/>
        </p:nvPicPr>
        <p:blipFill rotWithShape="1">
          <a:blip r:embed="rId5"/>
          <a:srcRect t="11977"/>
          <a:stretch/>
        </p:blipFill>
        <p:spPr>
          <a:xfrm>
            <a:off x="8153317" y="1816971"/>
            <a:ext cx="2214248" cy="2177057"/>
          </a:xfrm>
          <a:prstGeom prst="rect">
            <a:avLst/>
          </a:prstGeom>
          <a:ln>
            <a:solidFill>
              <a:schemeClr val="tx1"/>
            </a:solidFill>
          </a:ln>
        </p:spPr>
      </p:pic>
      <p:sp>
        <p:nvSpPr>
          <p:cNvPr id="7" name="Footer Placeholder 6">
            <a:extLst>
              <a:ext uri="{FF2B5EF4-FFF2-40B4-BE49-F238E27FC236}">
                <a16:creationId xmlns:a16="http://schemas.microsoft.com/office/drawing/2014/main" id="{07C08F48-8B18-B704-DBCC-4FFBA2A6DED0}"/>
              </a:ext>
            </a:extLst>
          </p:cNvPr>
          <p:cNvSpPr txBox="1">
            <a:spLocks/>
          </p:cNvSpPr>
          <p:nvPr/>
        </p:nvSpPr>
        <p:spPr>
          <a:xfrm>
            <a:off x="71681" y="6298092"/>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2605548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145535" y="862914"/>
            <a:ext cx="2624009" cy="1286132"/>
          </a:xfrm>
        </p:spPr>
        <p:txBody>
          <a:bodyPr anchor="t">
            <a:normAutofit fontScale="90000"/>
          </a:bodyPr>
          <a:lstStyle/>
          <a:p>
            <a:r>
              <a:rPr lang="en-US" dirty="0"/>
              <a:t>+ 20 Minutes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02000" y="876300"/>
            <a:ext cx="8607425" cy="5190867"/>
          </a:xfrm>
        </p:spPr>
        <p:txBody>
          <a:bodyPr>
            <a:normAutofit/>
          </a:bodyPr>
          <a:lstStyle/>
          <a:p>
            <a:pPr marL="0" indent="0">
              <a:buNone/>
            </a:pPr>
            <a:r>
              <a:rPr lang="en-US" dirty="0"/>
              <a:t>While patient is pushing, the baby’s head emerges and then seems to pull back into the vagina.</a:t>
            </a:r>
          </a:p>
          <a:p>
            <a:pPr marL="0" indent="0">
              <a:buNone/>
            </a:pPr>
            <a:endParaRPr lang="en-US" dirty="0"/>
          </a:p>
          <a:p>
            <a:pPr marL="0" indent="0">
              <a:buNone/>
            </a:pPr>
            <a:r>
              <a:rPr lang="en-US" b="1" dirty="0">
                <a:solidFill>
                  <a:schemeClr val="tx1"/>
                </a:solidFill>
              </a:rPr>
              <a:t>Poll Question </a:t>
            </a:r>
            <a:r>
              <a:rPr lang="en-US" b="1" dirty="0"/>
              <a:t>4</a:t>
            </a:r>
            <a:r>
              <a:rPr lang="en-US" b="1" dirty="0">
                <a:solidFill>
                  <a:schemeClr val="tx1"/>
                </a:solidFill>
              </a:rPr>
              <a:t>: </a:t>
            </a:r>
            <a:r>
              <a:rPr lang="en-US" dirty="0">
                <a:solidFill>
                  <a:schemeClr val="tx1"/>
                </a:solidFill>
              </a:rPr>
              <a:t>What is this sign called and what condition is it concerning for? </a:t>
            </a:r>
          </a:p>
          <a:p>
            <a:endParaRPr lang="en-US" dirty="0">
              <a:solidFill>
                <a:schemeClr val="tx1"/>
              </a:solidFill>
            </a:endParaRPr>
          </a:p>
          <a:p>
            <a:pPr marL="342900" indent="-342900">
              <a:buAutoNum type="alphaLcParenBoth"/>
            </a:pPr>
            <a:r>
              <a:rPr lang="en-US" dirty="0">
                <a:solidFill>
                  <a:schemeClr val="tx1"/>
                </a:solidFill>
              </a:rPr>
              <a:t> Prairie Dog Sign / Uterine Rupture</a:t>
            </a:r>
          </a:p>
          <a:p>
            <a:pPr marL="342900" indent="-342900">
              <a:buAutoNum type="alphaLcParenBoth"/>
            </a:pPr>
            <a:r>
              <a:rPr lang="en-US" dirty="0">
                <a:solidFill>
                  <a:schemeClr val="tx1"/>
                </a:solidFill>
              </a:rPr>
              <a:t> Turtle Sign / Shoulder Dystocia </a:t>
            </a:r>
          </a:p>
          <a:p>
            <a:pPr marL="342900" indent="-342900">
              <a:buAutoNum type="alphaLcParenBoth"/>
            </a:pPr>
            <a:r>
              <a:rPr lang="en-US" dirty="0">
                <a:solidFill>
                  <a:schemeClr val="tx1"/>
                </a:solidFill>
              </a:rPr>
              <a:t> Super Mario Sign / Nuchal Chord</a:t>
            </a:r>
          </a:p>
          <a:p>
            <a:pPr marL="0" indent="0">
              <a:buNone/>
            </a:pPr>
            <a:endParaRPr lang="en-US" dirty="0"/>
          </a:p>
          <a:p>
            <a:pPr marL="0" indent="0">
              <a:buNone/>
            </a:pPr>
            <a:endParaRPr lang="en-US" dirty="0"/>
          </a:p>
          <a:p>
            <a:pPr marL="0" indent="0">
              <a:buNone/>
            </a:pPr>
            <a:endParaRPr lang="en-US" dirty="0"/>
          </a:p>
        </p:txBody>
      </p:sp>
      <p:sp>
        <p:nvSpPr>
          <p:cNvPr id="3" name="Footer Placeholder 6">
            <a:extLst>
              <a:ext uri="{FF2B5EF4-FFF2-40B4-BE49-F238E27FC236}">
                <a16:creationId xmlns:a16="http://schemas.microsoft.com/office/drawing/2014/main" id="{DCA8A813-2F45-3127-5BDE-94418BD197E5}"/>
              </a:ext>
            </a:extLst>
          </p:cNvPr>
          <p:cNvSpPr>
            <a:spLocks noGrp="1"/>
          </p:cNvSpPr>
          <p:nvPr>
            <p:ph type="ftr" sz="quarter" idx="11"/>
          </p:nvPr>
        </p:nvSpPr>
        <p:spPr>
          <a:xfrm>
            <a:off x="201168" y="6356350"/>
            <a:ext cx="4837176" cy="365125"/>
          </a:xfrm>
        </p:spPr>
        <p:txBody>
          <a:bodyPr/>
          <a:lstStyle/>
          <a:p>
            <a:pPr lvl="0"/>
            <a:r>
              <a:rPr lang="en-US" noProof="0" dirty="0">
                <a:solidFill>
                  <a:schemeClr val="bg1"/>
                </a:solidFill>
              </a:rPr>
              <a:t>The Laboring Patient </a:t>
            </a:r>
          </a:p>
        </p:txBody>
      </p:sp>
    </p:spTree>
    <p:extLst>
      <p:ext uri="{BB962C8B-B14F-4D97-AF65-F5344CB8AC3E}">
        <p14:creationId xmlns:p14="http://schemas.microsoft.com/office/powerpoint/2010/main" val="75115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02000" y="876300"/>
            <a:ext cx="8607425" cy="5190867"/>
          </a:xfrm>
        </p:spPr>
        <p:txBody>
          <a:bodyPr>
            <a:normAutofit/>
          </a:bodyPr>
          <a:lstStyle/>
          <a:p>
            <a:pPr marL="0" indent="0">
              <a:buNone/>
            </a:pPr>
            <a:r>
              <a:rPr lang="en-US" b="1" dirty="0">
                <a:solidFill>
                  <a:schemeClr val="tx1"/>
                </a:solidFill>
              </a:rPr>
              <a:t>Poll Question </a:t>
            </a:r>
            <a:r>
              <a:rPr lang="en-US" b="1" dirty="0"/>
              <a:t>4</a:t>
            </a:r>
            <a:r>
              <a:rPr lang="en-US" b="1" dirty="0">
                <a:solidFill>
                  <a:schemeClr val="tx1"/>
                </a:solidFill>
              </a:rPr>
              <a:t>: Correct Answer</a:t>
            </a:r>
          </a:p>
          <a:p>
            <a:pPr marL="0" indent="0">
              <a:buNone/>
            </a:pPr>
            <a:endParaRPr lang="en-US" b="1" dirty="0"/>
          </a:p>
          <a:p>
            <a:pPr marL="0" indent="0">
              <a:buNone/>
            </a:pPr>
            <a:r>
              <a:rPr lang="en-US" dirty="0"/>
              <a:t>Turtle Sign / Shoulder Dystocia</a:t>
            </a:r>
          </a:p>
          <a:p>
            <a:pPr marL="0" indent="0">
              <a:buNone/>
            </a:pPr>
            <a:endParaRPr lang="en-US" dirty="0"/>
          </a:p>
        </p:txBody>
      </p:sp>
      <p:sp>
        <p:nvSpPr>
          <p:cNvPr id="2" name="Footer Placeholder 6">
            <a:extLst>
              <a:ext uri="{FF2B5EF4-FFF2-40B4-BE49-F238E27FC236}">
                <a16:creationId xmlns:a16="http://schemas.microsoft.com/office/drawing/2014/main" id="{A44AF4B2-AFD5-5B25-5EB7-3B046BB4D5C9}"/>
              </a:ext>
            </a:extLst>
          </p:cNvPr>
          <p:cNvSpPr>
            <a:spLocks noGrp="1"/>
          </p:cNvSpPr>
          <p:nvPr>
            <p:ph type="ftr" sz="quarter" idx="11"/>
          </p:nvPr>
        </p:nvSpPr>
        <p:spPr>
          <a:xfrm>
            <a:off x="201168" y="6356350"/>
            <a:ext cx="4837176" cy="365125"/>
          </a:xfrm>
        </p:spPr>
        <p:txBody>
          <a:bodyPr/>
          <a:lstStyle/>
          <a:p>
            <a:pPr lvl="0"/>
            <a:r>
              <a:rPr lang="en-US" noProof="0" dirty="0">
                <a:solidFill>
                  <a:schemeClr val="bg1"/>
                </a:solidFill>
              </a:rPr>
              <a:t>The Laboring Patient </a:t>
            </a:r>
          </a:p>
        </p:txBody>
      </p:sp>
    </p:spTree>
    <p:extLst>
      <p:ext uri="{BB962C8B-B14F-4D97-AF65-F5344CB8AC3E}">
        <p14:creationId xmlns:p14="http://schemas.microsoft.com/office/powerpoint/2010/main" val="3803284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4" name="Rectangle 3">
            <a:extLst>
              <a:ext uri="{FF2B5EF4-FFF2-40B4-BE49-F238E27FC236}">
                <a16:creationId xmlns:a16="http://schemas.microsoft.com/office/drawing/2014/main" id="{B36E8D4F-DAD9-71B3-A3F2-2EE2F3B5387C}"/>
              </a:ext>
            </a:extLst>
          </p:cNvPr>
          <p:cNvSpPr/>
          <p:nvPr/>
        </p:nvSpPr>
        <p:spPr>
          <a:xfrm>
            <a:off x="4819157" y="2127144"/>
            <a:ext cx="6862303" cy="329829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sz="2400" dirty="0">
                <a:solidFill>
                  <a:schemeClr val="tx1"/>
                </a:solidFill>
              </a:rPr>
              <a:t>0.2 – 3.0 % of births (somewhat subjective determination)</a:t>
            </a:r>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1% hypoxic encephalopathy due to shoulder dystocia </a:t>
            </a:r>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Increasing prevalence (obesity, DM)</a:t>
            </a:r>
            <a:endParaRPr lang="en-US" sz="2400" dirty="0">
              <a:solidFill>
                <a:schemeClr val="tx1"/>
              </a:solidFill>
              <a:highlight>
                <a:srgbClr val="FFFF00"/>
              </a:highlight>
            </a:endParaRP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32</a:t>
            </a:fld>
            <a:endParaRPr lang="en-US" noProof="0" dirty="0"/>
          </a:p>
        </p:txBody>
      </p:sp>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p:txBody>
          <a:bodyPr>
            <a:normAutofit fontScale="90000"/>
          </a:bodyPr>
          <a:lstStyle/>
          <a:p>
            <a:r>
              <a:rPr lang="en-US" dirty="0"/>
              <a:t>Dystocia Epidemiology </a:t>
            </a:r>
          </a:p>
        </p:txBody>
      </p:sp>
      <p:sp>
        <p:nvSpPr>
          <p:cNvPr id="5" name="Footer Placeholder 6">
            <a:extLst>
              <a:ext uri="{FF2B5EF4-FFF2-40B4-BE49-F238E27FC236}">
                <a16:creationId xmlns:a16="http://schemas.microsoft.com/office/drawing/2014/main" id="{C02597AE-C210-785C-9762-4FC9EB9DA956}"/>
              </a:ext>
            </a:extLst>
          </p:cNvPr>
          <p:cNvSpPr txBox="1">
            <a:spLocks/>
          </p:cNvSpPr>
          <p:nvPr/>
        </p:nvSpPr>
        <p:spPr>
          <a:xfrm>
            <a:off x="195072" y="6225189"/>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The Laboring Patient </a:t>
            </a:r>
            <a:endParaRPr lang="en-US" dirty="0">
              <a:solidFill>
                <a:schemeClr val="bg1"/>
              </a:solidFill>
            </a:endParaRPr>
          </a:p>
        </p:txBody>
      </p:sp>
    </p:spTree>
    <p:extLst>
      <p:ext uri="{BB962C8B-B14F-4D97-AF65-F5344CB8AC3E}">
        <p14:creationId xmlns:p14="http://schemas.microsoft.com/office/powerpoint/2010/main" val="2425346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4" name="Rectangle 3">
            <a:extLst>
              <a:ext uri="{FF2B5EF4-FFF2-40B4-BE49-F238E27FC236}">
                <a16:creationId xmlns:a16="http://schemas.microsoft.com/office/drawing/2014/main" id="{B36E8D4F-DAD9-71B3-A3F2-2EE2F3B5387C}"/>
              </a:ext>
            </a:extLst>
          </p:cNvPr>
          <p:cNvSpPr/>
          <p:nvPr/>
        </p:nvSpPr>
        <p:spPr>
          <a:xfrm>
            <a:off x="4676684" y="1607892"/>
            <a:ext cx="6862303" cy="45679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ED Relevant: </a:t>
            </a:r>
          </a:p>
          <a:p>
            <a:endParaRPr lang="en-US" sz="2400" b="1" dirty="0">
              <a:solidFill>
                <a:schemeClr val="tx1"/>
              </a:solidFill>
            </a:endParaRPr>
          </a:p>
          <a:p>
            <a:pPr marL="342900" indent="-342900">
              <a:buFont typeface="Arial" panose="020B0604020202020204" pitchFamily="34" charset="0"/>
              <a:buChar char="•"/>
            </a:pPr>
            <a:r>
              <a:rPr lang="en-US" sz="2400" dirty="0">
                <a:solidFill>
                  <a:schemeClr val="tx1"/>
                </a:solidFill>
              </a:rPr>
              <a:t>Macrosomia (over 4000g) – more likely with obesity, diabetes, &gt;40 weeks, excessive weight gain</a:t>
            </a:r>
          </a:p>
          <a:p>
            <a:pPr marL="342900" indent="-342900">
              <a:buFont typeface="Arial" panose="020B0604020202020204" pitchFamily="34" charset="0"/>
              <a:buChar char="•"/>
            </a:pPr>
            <a:r>
              <a:rPr lang="en-US" sz="2400" dirty="0">
                <a:solidFill>
                  <a:schemeClr val="tx1"/>
                </a:solidFill>
              </a:rPr>
              <a:t>Prior dystocia (repeat rate can be over 15%)</a:t>
            </a:r>
          </a:p>
          <a:p>
            <a:pPr marL="342900" indent="-342900">
              <a:buFont typeface="Arial" panose="020B0604020202020204" pitchFamily="34" charset="0"/>
              <a:buChar char="•"/>
            </a:pPr>
            <a:r>
              <a:rPr lang="en-US" sz="2400" dirty="0">
                <a:solidFill>
                  <a:schemeClr val="tx1"/>
                </a:solidFill>
              </a:rPr>
              <a:t>Precipitous deliveries  </a:t>
            </a:r>
          </a:p>
          <a:p>
            <a:endParaRPr lang="en-US" sz="2400" dirty="0">
              <a:solidFill>
                <a:schemeClr val="tx1"/>
              </a:solidFill>
            </a:endParaRPr>
          </a:p>
          <a:p>
            <a:r>
              <a:rPr lang="en-US" sz="2400" b="1" dirty="0">
                <a:solidFill>
                  <a:schemeClr val="tx1"/>
                </a:solidFill>
              </a:rPr>
              <a:t>Other:</a:t>
            </a:r>
          </a:p>
          <a:p>
            <a:pPr marL="342900" indent="-342900">
              <a:buFont typeface="Arial" panose="020B0604020202020204" pitchFamily="34" charset="0"/>
              <a:buChar char="•"/>
            </a:pPr>
            <a:r>
              <a:rPr lang="en-US" sz="2400" dirty="0">
                <a:solidFill>
                  <a:schemeClr val="tx1"/>
                </a:solidFill>
              </a:rPr>
              <a:t>Prolonged second stage of labor </a:t>
            </a:r>
          </a:p>
          <a:p>
            <a:pPr marL="342900" indent="-342900">
              <a:buFont typeface="Arial" panose="020B0604020202020204" pitchFamily="34" charset="0"/>
              <a:buChar char="•"/>
            </a:pPr>
            <a:r>
              <a:rPr lang="en-US" sz="2400" dirty="0">
                <a:solidFill>
                  <a:schemeClr val="tx1"/>
                </a:solidFill>
              </a:rPr>
              <a:t>Operative deliveries</a:t>
            </a:r>
          </a:p>
          <a:p>
            <a:pPr marL="342900" indent="-342900">
              <a:buFont typeface="Arial" panose="020B0604020202020204" pitchFamily="34" charset="0"/>
              <a:buChar char="•"/>
            </a:pPr>
            <a:endParaRPr lang="en-US" sz="2400" dirty="0">
              <a:solidFill>
                <a:schemeClr val="tx1"/>
              </a:solidFill>
            </a:endParaRP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a:xfrm>
            <a:off x="201168" y="6356350"/>
            <a:ext cx="4837176" cy="365125"/>
          </a:xfrm>
        </p:spPr>
        <p:txBody>
          <a:bodyPr/>
          <a:lstStyle/>
          <a:p>
            <a:pPr lvl="0"/>
            <a:r>
              <a:rPr lang="en-US" noProof="0" dirty="0">
                <a:solidFill>
                  <a:schemeClr val="bg1"/>
                </a:solidFill>
              </a:rPr>
              <a:t>The Laboring Patient </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33</a:t>
            </a:fld>
            <a:endParaRPr lang="en-US" noProof="0" dirty="0"/>
          </a:p>
        </p:txBody>
      </p:sp>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p:txBody>
          <a:bodyPr>
            <a:normAutofit fontScale="90000"/>
          </a:bodyPr>
          <a:lstStyle/>
          <a:p>
            <a:r>
              <a:rPr lang="en-US" dirty="0"/>
              <a:t>Risk Factors </a:t>
            </a:r>
          </a:p>
        </p:txBody>
      </p:sp>
    </p:spTree>
    <p:extLst>
      <p:ext uri="{BB962C8B-B14F-4D97-AF65-F5344CB8AC3E}">
        <p14:creationId xmlns:p14="http://schemas.microsoft.com/office/powerpoint/2010/main" val="4106500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02000" y="876300"/>
            <a:ext cx="8607425" cy="5190867"/>
          </a:xfrm>
        </p:spPr>
        <p:txBody>
          <a:bodyPr>
            <a:normAutofit/>
          </a:bodyPr>
          <a:lstStyle/>
          <a:p>
            <a:pPr marL="0" indent="0">
              <a:buNone/>
            </a:pPr>
            <a:r>
              <a:rPr lang="en-US" b="1" dirty="0">
                <a:solidFill>
                  <a:schemeClr val="tx1"/>
                </a:solidFill>
              </a:rPr>
              <a:t>Poll Question </a:t>
            </a:r>
            <a:r>
              <a:rPr lang="en-US" b="1" dirty="0"/>
              <a:t>5</a:t>
            </a:r>
            <a:r>
              <a:rPr lang="en-US" b="1" dirty="0">
                <a:solidFill>
                  <a:schemeClr val="tx1"/>
                </a:solidFill>
              </a:rPr>
              <a:t>: </a:t>
            </a:r>
            <a:r>
              <a:rPr lang="en-US" dirty="0"/>
              <a:t>Can we accurately predict which patients are at high risk for dystocia?</a:t>
            </a:r>
            <a:r>
              <a:rPr lang="en-US" dirty="0">
                <a:solidFill>
                  <a:schemeClr val="tx1"/>
                </a:solidFill>
              </a:rPr>
              <a:t> </a:t>
            </a:r>
          </a:p>
          <a:p>
            <a:endParaRPr lang="en-US" dirty="0">
              <a:solidFill>
                <a:schemeClr val="tx1"/>
              </a:solidFill>
            </a:endParaRPr>
          </a:p>
          <a:p>
            <a:pPr marL="342900" indent="-342900">
              <a:buAutoNum type="alphaLcParenBoth"/>
            </a:pPr>
            <a:r>
              <a:rPr lang="en-US" dirty="0">
                <a:solidFill>
                  <a:schemeClr val="tx1"/>
                </a:solidFill>
              </a:rPr>
              <a:t> Yes</a:t>
            </a:r>
          </a:p>
          <a:p>
            <a:pPr marL="342900" indent="-342900">
              <a:buAutoNum type="alphaLcParenBoth"/>
            </a:pPr>
            <a:r>
              <a:rPr lang="en-US" dirty="0"/>
              <a:t> No</a:t>
            </a:r>
          </a:p>
          <a:p>
            <a:pPr marL="0" indent="0">
              <a:buNone/>
            </a:pPr>
            <a:endParaRPr lang="en-US" dirty="0"/>
          </a:p>
          <a:p>
            <a:pPr marL="0" indent="0">
              <a:buNone/>
            </a:pPr>
            <a:endParaRPr lang="en-US" dirty="0"/>
          </a:p>
          <a:p>
            <a:pPr marL="0" indent="0">
              <a:buNone/>
            </a:pPr>
            <a:endParaRPr lang="en-US" dirty="0"/>
          </a:p>
        </p:txBody>
      </p:sp>
      <p:sp>
        <p:nvSpPr>
          <p:cNvPr id="2" name="Footer Placeholder 3">
            <a:extLst>
              <a:ext uri="{FF2B5EF4-FFF2-40B4-BE49-F238E27FC236}">
                <a16:creationId xmlns:a16="http://schemas.microsoft.com/office/drawing/2014/main" id="{A23903F4-C980-9C81-F65E-671E4AA32583}"/>
              </a:ext>
            </a:extLst>
          </p:cNvPr>
          <p:cNvSpPr>
            <a:spLocks noGrp="1"/>
          </p:cNvSpPr>
          <p:nvPr>
            <p:ph type="ftr" sz="quarter" idx="11"/>
          </p:nvPr>
        </p:nvSpPr>
        <p:spPr>
          <a:xfrm>
            <a:off x="201168" y="6356350"/>
            <a:ext cx="4837176" cy="365125"/>
          </a:xfrm>
        </p:spPr>
        <p:txBody>
          <a:bodyPr/>
          <a:lstStyle/>
          <a:p>
            <a:pPr lvl="0"/>
            <a:r>
              <a:rPr lang="en-US" dirty="0"/>
              <a:t>The Laboring Patient </a:t>
            </a:r>
            <a:endParaRPr lang="en-US" noProof="0" dirty="0"/>
          </a:p>
        </p:txBody>
      </p:sp>
    </p:spTree>
    <p:extLst>
      <p:ext uri="{BB962C8B-B14F-4D97-AF65-F5344CB8AC3E}">
        <p14:creationId xmlns:p14="http://schemas.microsoft.com/office/powerpoint/2010/main" val="1954522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02000" y="876300"/>
            <a:ext cx="8607425" cy="5190867"/>
          </a:xfrm>
        </p:spPr>
        <p:txBody>
          <a:bodyPr>
            <a:normAutofit/>
          </a:bodyPr>
          <a:lstStyle/>
          <a:p>
            <a:pPr marL="0" indent="0">
              <a:buNone/>
            </a:pPr>
            <a:r>
              <a:rPr lang="en-US" b="1" dirty="0">
                <a:solidFill>
                  <a:schemeClr val="tx1"/>
                </a:solidFill>
              </a:rPr>
              <a:t>Poll Question 5: Correct Answer</a:t>
            </a:r>
          </a:p>
          <a:p>
            <a:pPr marL="0" indent="0">
              <a:buNone/>
            </a:pPr>
            <a:endParaRPr lang="en-US" b="1" dirty="0"/>
          </a:p>
          <a:p>
            <a:pPr marL="0" indent="0">
              <a:buNone/>
            </a:pPr>
            <a:r>
              <a:rPr lang="en-US" dirty="0"/>
              <a:t>No. There are some associated risk factors, but the majority of cases have none of these risk factors present. Dystocia must be anticipated in all pregnancies. </a:t>
            </a:r>
          </a:p>
          <a:p>
            <a:pPr marL="0" indent="0">
              <a:buNone/>
            </a:pPr>
            <a:endParaRPr lang="en-US" dirty="0"/>
          </a:p>
        </p:txBody>
      </p:sp>
      <p:sp>
        <p:nvSpPr>
          <p:cNvPr id="2" name="Footer Placeholder 3">
            <a:extLst>
              <a:ext uri="{FF2B5EF4-FFF2-40B4-BE49-F238E27FC236}">
                <a16:creationId xmlns:a16="http://schemas.microsoft.com/office/drawing/2014/main" id="{2E78D537-CBC4-7F67-4753-A58B5681D3F6}"/>
              </a:ext>
            </a:extLst>
          </p:cNvPr>
          <p:cNvSpPr>
            <a:spLocks noGrp="1"/>
          </p:cNvSpPr>
          <p:nvPr>
            <p:ph type="ftr" sz="quarter" idx="11"/>
          </p:nvPr>
        </p:nvSpPr>
        <p:spPr>
          <a:xfrm>
            <a:off x="201168" y="6356350"/>
            <a:ext cx="4837176" cy="365125"/>
          </a:xfrm>
        </p:spPr>
        <p:txBody>
          <a:bodyPr/>
          <a:lstStyle/>
          <a:p>
            <a:pPr lvl="0"/>
            <a:r>
              <a:rPr lang="en-US" dirty="0"/>
              <a:t>The Laboring Patient </a:t>
            </a:r>
            <a:endParaRPr lang="en-US" noProof="0" dirty="0"/>
          </a:p>
        </p:txBody>
      </p:sp>
    </p:spTree>
    <p:extLst>
      <p:ext uri="{BB962C8B-B14F-4D97-AF65-F5344CB8AC3E}">
        <p14:creationId xmlns:p14="http://schemas.microsoft.com/office/powerpoint/2010/main" val="2318409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5F3C8D7C-C715-6942-55EB-7417892177E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130935"/>
            <a:ext cx="12203976" cy="5713168"/>
          </a:xfrm>
          <a:prstGeom prst="rect">
            <a:avLst/>
          </a:prstGeom>
        </p:spPr>
      </p:pic>
      <p:sp>
        <p:nvSpPr>
          <p:cNvPr id="6" name="Title 5">
            <a:extLst>
              <a:ext uri="{FF2B5EF4-FFF2-40B4-BE49-F238E27FC236}">
                <a16:creationId xmlns:a16="http://schemas.microsoft.com/office/drawing/2014/main" id="{999B1A71-0F8C-2538-DE08-AF81EBC5DF90}"/>
              </a:ext>
            </a:extLst>
          </p:cNvPr>
          <p:cNvSpPr>
            <a:spLocks noGrp="1"/>
          </p:cNvSpPr>
          <p:nvPr>
            <p:ph type="title"/>
          </p:nvPr>
        </p:nvSpPr>
        <p:spPr/>
        <p:txBody>
          <a:bodyPr>
            <a:normAutofit fontScale="90000"/>
          </a:bodyPr>
          <a:lstStyle/>
          <a:p>
            <a:r>
              <a:rPr lang="en-US" dirty="0"/>
              <a:t>Normal Descent v. Dystocia</a:t>
            </a:r>
          </a:p>
        </p:txBody>
      </p:sp>
      <p:sp>
        <p:nvSpPr>
          <p:cNvPr id="3" name="Footer Placeholder 2">
            <a:extLst>
              <a:ext uri="{FF2B5EF4-FFF2-40B4-BE49-F238E27FC236}">
                <a16:creationId xmlns:a16="http://schemas.microsoft.com/office/drawing/2014/main" id="{495C3D6A-F289-8407-6AD7-0F06D6BD32A0}"/>
              </a:ext>
            </a:extLst>
          </p:cNvPr>
          <p:cNvSpPr>
            <a:spLocks noGrp="1"/>
          </p:cNvSpPr>
          <p:nvPr>
            <p:ph type="ftr" sz="quarter" idx="11"/>
          </p:nvPr>
        </p:nvSpPr>
        <p:spPr/>
        <p:txBody>
          <a:bodyPr/>
          <a:lstStyle/>
          <a:p>
            <a:pPr>
              <a:defRPr/>
            </a:pPr>
            <a:r>
              <a:rPr lang="en-US"/>
              <a:t>Presentation title</a:t>
            </a:r>
            <a:endParaRPr lang="en-US" dirty="0"/>
          </a:p>
        </p:txBody>
      </p:sp>
      <p:sp>
        <p:nvSpPr>
          <p:cNvPr id="5" name="Slide Number Placeholder 4">
            <a:extLst>
              <a:ext uri="{FF2B5EF4-FFF2-40B4-BE49-F238E27FC236}">
                <a16:creationId xmlns:a16="http://schemas.microsoft.com/office/drawing/2014/main" id="{18B3853F-5C7A-1A72-D1EB-46AA32D18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9" name="Picture 18">
            <a:extLst>
              <a:ext uri="{FF2B5EF4-FFF2-40B4-BE49-F238E27FC236}">
                <a16:creationId xmlns:a16="http://schemas.microsoft.com/office/drawing/2014/main" id="{DE1B2A44-21D5-9F84-7798-2844262BFBC1}"/>
              </a:ext>
            </a:extLst>
          </p:cNvPr>
          <p:cNvPicPr>
            <a:picLocks noChangeAspect="1"/>
          </p:cNvPicPr>
          <p:nvPr/>
        </p:nvPicPr>
        <p:blipFill>
          <a:blip r:embed="rId4"/>
          <a:stretch>
            <a:fillRect/>
          </a:stretch>
        </p:blipFill>
        <p:spPr>
          <a:xfrm>
            <a:off x="1489619" y="1781552"/>
            <a:ext cx="2630342" cy="3945513"/>
          </a:xfrm>
          <a:prstGeom prst="rect">
            <a:avLst/>
          </a:prstGeom>
        </p:spPr>
      </p:pic>
      <p:pic>
        <p:nvPicPr>
          <p:cNvPr id="12" name="Picture 11">
            <a:extLst>
              <a:ext uri="{FF2B5EF4-FFF2-40B4-BE49-F238E27FC236}">
                <a16:creationId xmlns:a16="http://schemas.microsoft.com/office/drawing/2014/main" id="{3D87F4F0-4BAF-D5E9-CE13-93DB5AAAB4ED}"/>
              </a:ext>
            </a:extLst>
          </p:cNvPr>
          <p:cNvPicPr>
            <a:picLocks noChangeAspect="1"/>
          </p:cNvPicPr>
          <p:nvPr/>
        </p:nvPicPr>
        <p:blipFill>
          <a:blip r:embed="rId5"/>
          <a:stretch>
            <a:fillRect/>
          </a:stretch>
        </p:blipFill>
        <p:spPr>
          <a:xfrm>
            <a:off x="6409040" y="1894301"/>
            <a:ext cx="4644899" cy="3221830"/>
          </a:xfrm>
          <a:prstGeom prst="rect">
            <a:avLst/>
          </a:prstGeom>
          <a:ln>
            <a:solidFill>
              <a:schemeClr val="tx1"/>
            </a:solidFill>
          </a:ln>
        </p:spPr>
      </p:pic>
      <p:sp>
        <p:nvSpPr>
          <p:cNvPr id="13" name="Rectangle 12">
            <a:extLst>
              <a:ext uri="{FF2B5EF4-FFF2-40B4-BE49-F238E27FC236}">
                <a16:creationId xmlns:a16="http://schemas.microsoft.com/office/drawing/2014/main" id="{D9ACF267-908E-EC25-CEF6-13B11C97B16C}"/>
              </a:ext>
            </a:extLst>
          </p:cNvPr>
          <p:cNvSpPr/>
          <p:nvPr/>
        </p:nvSpPr>
        <p:spPr>
          <a:xfrm>
            <a:off x="6398294" y="5255038"/>
            <a:ext cx="1623672" cy="707886"/>
          </a:xfrm>
          <a:prstGeom prst="rect">
            <a:avLst/>
          </a:prstGeom>
        </p:spPr>
        <p:txBody>
          <a:bodyPr wrap="square">
            <a:spAutoFit/>
          </a:bodyPr>
          <a:lstStyle/>
          <a:p>
            <a:r>
              <a:rPr lang="en-US" sz="1000" dirty="0">
                <a:solidFill>
                  <a:schemeClr val="bg1"/>
                </a:solidFill>
              </a:rPr>
              <a:t>https://images.agoramedia.com/wte3.0/gcms/Shoulder-Dystocia.gif?width=414</a:t>
            </a:r>
          </a:p>
        </p:txBody>
      </p:sp>
      <p:sp>
        <p:nvSpPr>
          <p:cNvPr id="20" name="TextBox 19">
            <a:extLst>
              <a:ext uri="{FF2B5EF4-FFF2-40B4-BE49-F238E27FC236}">
                <a16:creationId xmlns:a16="http://schemas.microsoft.com/office/drawing/2014/main" id="{399F7A72-8D2A-D107-0A5B-EEC370C26974}"/>
              </a:ext>
            </a:extLst>
          </p:cNvPr>
          <p:cNvSpPr txBox="1"/>
          <p:nvPr/>
        </p:nvSpPr>
        <p:spPr>
          <a:xfrm>
            <a:off x="8360167" y="5296687"/>
            <a:ext cx="2693772" cy="830997"/>
          </a:xfrm>
          <a:prstGeom prst="rect">
            <a:avLst/>
          </a:prstGeom>
          <a:noFill/>
        </p:spPr>
        <p:txBody>
          <a:bodyPr wrap="square" rtlCol="0">
            <a:spAutoFit/>
          </a:bodyPr>
          <a:lstStyle/>
          <a:p>
            <a:r>
              <a:rPr lang="en-US" sz="2400" dirty="0">
                <a:solidFill>
                  <a:schemeClr val="bg1"/>
                </a:solidFill>
              </a:rPr>
              <a:t>It’s bone-on-bone </a:t>
            </a:r>
          </a:p>
          <a:p>
            <a:r>
              <a:rPr lang="en-US" sz="2400" dirty="0">
                <a:solidFill>
                  <a:schemeClr val="bg1"/>
                </a:solidFill>
              </a:rPr>
              <a:t>impaction.</a:t>
            </a:r>
          </a:p>
        </p:txBody>
      </p:sp>
      <p:sp>
        <p:nvSpPr>
          <p:cNvPr id="21" name="TextBox 20">
            <a:extLst>
              <a:ext uri="{FF2B5EF4-FFF2-40B4-BE49-F238E27FC236}">
                <a16:creationId xmlns:a16="http://schemas.microsoft.com/office/drawing/2014/main" id="{390E5BAD-73E6-205F-A54C-6285EE8562EF}"/>
              </a:ext>
            </a:extLst>
          </p:cNvPr>
          <p:cNvSpPr txBox="1"/>
          <p:nvPr/>
        </p:nvSpPr>
        <p:spPr>
          <a:xfrm>
            <a:off x="4269466" y="5378149"/>
            <a:ext cx="2693772" cy="461665"/>
          </a:xfrm>
          <a:prstGeom prst="rect">
            <a:avLst/>
          </a:prstGeom>
          <a:noFill/>
        </p:spPr>
        <p:txBody>
          <a:bodyPr wrap="square" rtlCol="0">
            <a:spAutoFit/>
          </a:bodyPr>
          <a:lstStyle/>
          <a:p>
            <a:r>
              <a:rPr lang="en-US" sz="2400" dirty="0">
                <a:solidFill>
                  <a:schemeClr val="bg1"/>
                </a:solidFill>
              </a:rPr>
              <a:t>It’s a swivel.</a:t>
            </a:r>
          </a:p>
        </p:txBody>
      </p:sp>
      <p:sp>
        <p:nvSpPr>
          <p:cNvPr id="7" name="Text Placeholder 6">
            <a:extLst>
              <a:ext uri="{FF2B5EF4-FFF2-40B4-BE49-F238E27FC236}">
                <a16:creationId xmlns:a16="http://schemas.microsoft.com/office/drawing/2014/main" id="{D8FE17CA-43D7-956D-9AAA-3F4CBFA61B19}"/>
              </a:ext>
            </a:extLst>
          </p:cNvPr>
          <p:cNvSpPr>
            <a:spLocks noGrp="1"/>
          </p:cNvSpPr>
          <p:nvPr>
            <p:ph type="body" sz="quarter" idx="14"/>
          </p:nvPr>
        </p:nvSpPr>
        <p:spPr>
          <a:xfrm>
            <a:off x="632831" y="1360122"/>
            <a:ext cx="2630342" cy="597604"/>
          </a:xfrm>
          <a:solidFill>
            <a:schemeClr val="bg1"/>
          </a:solidFill>
          <a:ln>
            <a:solidFill>
              <a:schemeClr val="tx1"/>
            </a:solidFill>
          </a:ln>
        </p:spPr>
        <p:txBody>
          <a:bodyPr>
            <a:normAutofit fontScale="85000" lnSpcReduction="10000"/>
          </a:bodyPr>
          <a:lstStyle/>
          <a:p>
            <a:r>
              <a:rPr lang="en-US" sz="2800" dirty="0">
                <a:solidFill>
                  <a:schemeClr val="tx1"/>
                </a:solidFill>
              </a:rPr>
              <a:t>Normal Descent </a:t>
            </a:r>
          </a:p>
        </p:txBody>
      </p:sp>
    </p:spTree>
    <p:extLst>
      <p:ext uri="{BB962C8B-B14F-4D97-AF65-F5344CB8AC3E}">
        <p14:creationId xmlns:p14="http://schemas.microsoft.com/office/powerpoint/2010/main" val="3769748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133178" y="912341"/>
            <a:ext cx="2783016" cy="1286132"/>
          </a:xfrm>
        </p:spPr>
        <p:txBody>
          <a:bodyPr anchor="t">
            <a:normAutofit fontScale="90000"/>
          </a:bodyPr>
          <a:lstStyle/>
          <a:p>
            <a:r>
              <a:rPr lang="en-US" dirty="0"/>
              <a:t>Diagnosis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18346" y="1086366"/>
            <a:ext cx="8607425" cy="3436208"/>
          </a:xfrm>
        </p:spPr>
        <p:txBody>
          <a:bodyPr>
            <a:normAutofit/>
          </a:bodyPr>
          <a:lstStyle/>
          <a:p>
            <a:r>
              <a:rPr lang="en-US" dirty="0"/>
              <a:t>Turtle Sign: Retraction of Head</a:t>
            </a:r>
          </a:p>
          <a:p>
            <a:endParaRPr lang="en-US" dirty="0"/>
          </a:p>
          <a:p>
            <a:r>
              <a:rPr lang="en-US" dirty="0"/>
              <a:t>Gentle traction of head cannot deliver anterior shoulder</a:t>
            </a:r>
          </a:p>
          <a:p>
            <a:endParaRPr lang="en-US" dirty="0"/>
          </a:p>
          <a:p>
            <a:r>
              <a:rPr lang="en-US" b="1" i="1" dirty="0"/>
              <a:t>OBSTETRIC EMERGENCY</a:t>
            </a:r>
          </a:p>
          <a:p>
            <a:pPr marL="0" indent="0">
              <a:buNone/>
            </a:pPr>
            <a:endParaRPr lang="en-US" dirty="0"/>
          </a:p>
          <a:p>
            <a:pPr marL="0" indent="0">
              <a:buNone/>
            </a:pPr>
            <a:endParaRPr lang="en-US" dirty="0"/>
          </a:p>
        </p:txBody>
      </p:sp>
      <p:sp>
        <p:nvSpPr>
          <p:cNvPr id="3" name="Footer Placeholder 3">
            <a:extLst>
              <a:ext uri="{FF2B5EF4-FFF2-40B4-BE49-F238E27FC236}">
                <a16:creationId xmlns:a16="http://schemas.microsoft.com/office/drawing/2014/main" id="{C90BA0C7-928B-C4AB-27DC-8DF06C111FB5}"/>
              </a:ext>
            </a:extLst>
          </p:cNvPr>
          <p:cNvSpPr>
            <a:spLocks noGrp="1"/>
          </p:cNvSpPr>
          <p:nvPr>
            <p:ph type="ftr" sz="quarter" idx="11"/>
          </p:nvPr>
        </p:nvSpPr>
        <p:spPr>
          <a:xfrm>
            <a:off x="201168" y="6356350"/>
            <a:ext cx="4837176" cy="365125"/>
          </a:xfrm>
        </p:spPr>
        <p:txBody>
          <a:bodyPr/>
          <a:lstStyle/>
          <a:p>
            <a:pPr lvl="0"/>
            <a:r>
              <a:rPr lang="en-US" dirty="0"/>
              <a:t>The Laboring Patient </a:t>
            </a:r>
            <a:endParaRPr lang="en-US" noProof="0" dirty="0"/>
          </a:p>
        </p:txBody>
      </p:sp>
    </p:spTree>
    <p:extLst>
      <p:ext uri="{BB962C8B-B14F-4D97-AF65-F5344CB8AC3E}">
        <p14:creationId xmlns:p14="http://schemas.microsoft.com/office/powerpoint/2010/main" val="4275133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6298BF-A4B4-F9A6-BBEF-E78EBAC635AD}"/>
              </a:ext>
            </a:extLst>
          </p:cNvPr>
          <p:cNvSpPr/>
          <p:nvPr/>
        </p:nvSpPr>
        <p:spPr>
          <a:xfrm>
            <a:off x="0" y="1149178"/>
            <a:ext cx="12192000" cy="5708822"/>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41F2CEAA-3DDE-11BE-4D39-D59552F7D2F9}"/>
              </a:ext>
            </a:extLst>
          </p:cNvPr>
          <p:cNvSpPr>
            <a:spLocks noGrp="1"/>
          </p:cNvSpPr>
          <p:nvPr>
            <p:ph type="title"/>
          </p:nvPr>
        </p:nvSpPr>
        <p:spPr/>
        <p:txBody>
          <a:bodyPr>
            <a:normAutofit fontScale="90000"/>
          </a:bodyPr>
          <a:lstStyle/>
          <a:p>
            <a:r>
              <a:rPr lang="en-US" dirty="0"/>
              <a:t>OB Complications</a:t>
            </a:r>
          </a:p>
        </p:txBody>
      </p:sp>
      <p:sp>
        <p:nvSpPr>
          <p:cNvPr id="7" name="Text Placeholder 6">
            <a:extLst>
              <a:ext uri="{FF2B5EF4-FFF2-40B4-BE49-F238E27FC236}">
                <a16:creationId xmlns:a16="http://schemas.microsoft.com/office/drawing/2014/main" id="{6CD93A44-21D6-AEE9-6483-CE18B050B788}"/>
              </a:ext>
            </a:extLst>
          </p:cNvPr>
          <p:cNvSpPr>
            <a:spLocks noGrp="1"/>
          </p:cNvSpPr>
          <p:nvPr>
            <p:ph type="body" sz="quarter" idx="14"/>
          </p:nvPr>
        </p:nvSpPr>
        <p:spPr>
          <a:xfrm>
            <a:off x="646479" y="1457087"/>
            <a:ext cx="4756714" cy="779178"/>
          </a:xfrm>
        </p:spPr>
        <p:txBody>
          <a:bodyPr>
            <a:normAutofit/>
          </a:bodyPr>
          <a:lstStyle/>
          <a:p>
            <a:r>
              <a:rPr lang="en-US" sz="2800" dirty="0">
                <a:solidFill>
                  <a:schemeClr val="accent1"/>
                </a:solidFill>
              </a:rPr>
              <a:t>Infant (95% no injury)</a:t>
            </a:r>
          </a:p>
        </p:txBody>
      </p:sp>
      <p:sp>
        <p:nvSpPr>
          <p:cNvPr id="9" name="Text Placeholder 8">
            <a:extLst>
              <a:ext uri="{FF2B5EF4-FFF2-40B4-BE49-F238E27FC236}">
                <a16:creationId xmlns:a16="http://schemas.microsoft.com/office/drawing/2014/main" id="{AF280709-99AF-05FD-5CB5-469132F66928}"/>
              </a:ext>
            </a:extLst>
          </p:cNvPr>
          <p:cNvSpPr>
            <a:spLocks noGrp="1"/>
          </p:cNvSpPr>
          <p:nvPr>
            <p:ph type="body" sz="quarter" idx="17"/>
          </p:nvPr>
        </p:nvSpPr>
        <p:spPr>
          <a:xfrm>
            <a:off x="646479" y="2098867"/>
            <a:ext cx="4756714" cy="2971819"/>
          </a:xfrm>
        </p:spPr>
        <p:txBody>
          <a:bodyPr>
            <a:noAutofit/>
          </a:bodyPr>
          <a:lstStyle/>
          <a:p>
            <a:r>
              <a:rPr lang="en-US" sz="2400" dirty="0"/>
              <a:t>Stretch and injury to brachial plexus (usually temporary)</a:t>
            </a:r>
          </a:p>
          <a:p>
            <a:r>
              <a:rPr lang="en-US" sz="2400" dirty="0"/>
              <a:t>Asphyxia </a:t>
            </a:r>
          </a:p>
          <a:p>
            <a:pPr lvl="1"/>
            <a:r>
              <a:rPr lang="en-US" sz="2400" dirty="0"/>
              <a:t>Umbilical cord compression</a:t>
            </a:r>
          </a:p>
          <a:p>
            <a:pPr lvl="1"/>
            <a:r>
              <a:rPr lang="en-US" sz="2400" dirty="0"/>
              <a:t>Cerebral venous obstruction from neck pressure</a:t>
            </a:r>
          </a:p>
          <a:p>
            <a:pPr lvl="1"/>
            <a:r>
              <a:rPr lang="en-US" sz="2400" dirty="0"/>
              <a:t>Excess vagal stimulation and bradycardia</a:t>
            </a:r>
          </a:p>
          <a:p>
            <a:pPr lvl="1"/>
            <a:endParaRPr lang="en-US" sz="1800" dirty="0"/>
          </a:p>
        </p:txBody>
      </p:sp>
      <p:sp>
        <p:nvSpPr>
          <p:cNvPr id="8" name="Text Placeholder 7">
            <a:extLst>
              <a:ext uri="{FF2B5EF4-FFF2-40B4-BE49-F238E27FC236}">
                <a16:creationId xmlns:a16="http://schemas.microsoft.com/office/drawing/2014/main" id="{4DB4F84E-D1D0-C7B6-9372-F8D61FB78158}"/>
              </a:ext>
            </a:extLst>
          </p:cNvPr>
          <p:cNvSpPr>
            <a:spLocks noGrp="1"/>
          </p:cNvSpPr>
          <p:nvPr>
            <p:ph type="body" sz="quarter" idx="16"/>
          </p:nvPr>
        </p:nvSpPr>
        <p:spPr>
          <a:xfrm>
            <a:off x="6096000" y="3255453"/>
            <a:ext cx="4756714" cy="597604"/>
          </a:xfrm>
        </p:spPr>
        <p:txBody>
          <a:bodyPr>
            <a:normAutofit/>
          </a:bodyPr>
          <a:lstStyle/>
          <a:p>
            <a:r>
              <a:rPr lang="en-US" sz="2800" dirty="0">
                <a:solidFill>
                  <a:schemeClr val="accent1"/>
                </a:solidFill>
              </a:rPr>
              <a:t>Maternal</a:t>
            </a:r>
            <a:r>
              <a:rPr lang="en-US" sz="2800" dirty="0"/>
              <a:t> </a:t>
            </a:r>
          </a:p>
        </p:txBody>
      </p:sp>
      <p:sp>
        <p:nvSpPr>
          <p:cNvPr id="10" name="Text Placeholder 9">
            <a:extLst>
              <a:ext uri="{FF2B5EF4-FFF2-40B4-BE49-F238E27FC236}">
                <a16:creationId xmlns:a16="http://schemas.microsoft.com/office/drawing/2014/main" id="{DF535E0C-65D3-1002-5223-2C4EAEB28617}"/>
              </a:ext>
            </a:extLst>
          </p:cNvPr>
          <p:cNvSpPr>
            <a:spLocks noGrp="1"/>
          </p:cNvSpPr>
          <p:nvPr>
            <p:ph type="body" sz="quarter" idx="18"/>
          </p:nvPr>
        </p:nvSpPr>
        <p:spPr>
          <a:xfrm>
            <a:off x="6096000" y="3853057"/>
            <a:ext cx="4756714" cy="1645700"/>
          </a:xfrm>
        </p:spPr>
        <p:txBody>
          <a:bodyPr>
            <a:noAutofit/>
          </a:bodyPr>
          <a:lstStyle/>
          <a:p>
            <a:r>
              <a:rPr lang="en-US" sz="2400" dirty="0"/>
              <a:t>Hemorrhage </a:t>
            </a:r>
          </a:p>
          <a:p>
            <a:r>
              <a:rPr lang="en-US" sz="2400" dirty="0"/>
              <a:t>Fourth degree perinatal lacerations</a:t>
            </a:r>
          </a:p>
        </p:txBody>
      </p:sp>
      <p:sp>
        <p:nvSpPr>
          <p:cNvPr id="3" name="Footer Placeholder 2">
            <a:extLst>
              <a:ext uri="{FF2B5EF4-FFF2-40B4-BE49-F238E27FC236}">
                <a16:creationId xmlns:a16="http://schemas.microsoft.com/office/drawing/2014/main" id="{1F546E22-401F-DABA-A00A-FEE39BA9C668}"/>
              </a:ext>
            </a:extLst>
          </p:cNvPr>
          <p:cNvSpPr>
            <a:spLocks noGrp="1"/>
          </p:cNvSpPr>
          <p:nvPr>
            <p:ph type="ftr" sz="quarter" idx="11"/>
          </p:nvPr>
        </p:nvSpPr>
        <p:spPr/>
        <p:txBody>
          <a:bodyPr/>
          <a:lstStyle/>
          <a:p>
            <a:pPr>
              <a:defRPr/>
            </a:pPr>
            <a:r>
              <a:rPr lang="en-US" dirty="0"/>
              <a:t>The Laboring Patient </a:t>
            </a:r>
          </a:p>
        </p:txBody>
      </p:sp>
      <p:sp>
        <p:nvSpPr>
          <p:cNvPr id="5" name="Slide Number Placeholder 4">
            <a:extLst>
              <a:ext uri="{FF2B5EF4-FFF2-40B4-BE49-F238E27FC236}">
                <a16:creationId xmlns:a16="http://schemas.microsoft.com/office/drawing/2014/main" id="{AFE4EF47-AA07-3A15-8656-EF74E3909C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2F1AFB6D-5946-55B8-0CC2-E7ADA2C25FDD}"/>
              </a:ext>
            </a:extLst>
          </p:cNvPr>
          <p:cNvSpPr txBox="1"/>
          <p:nvPr/>
        </p:nvSpPr>
        <p:spPr>
          <a:xfrm>
            <a:off x="6049672" y="1457087"/>
            <a:ext cx="4655547" cy="184665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1"/>
                </a:solidFill>
              </a:rPr>
              <a:t>Iatrogenic injury; clavicle and humerus fractures</a:t>
            </a:r>
          </a:p>
          <a:p>
            <a:pPr marL="342900" indent="-342900">
              <a:buFont typeface="Arial" panose="020B0604020202020204" pitchFamily="34" charset="0"/>
              <a:buChar char="•"/>
            </a:pPr>
            <a:r>
              <a:rPr lang="en-US" sz="2400" dirty="0">
                <a:solidFill>
                  <a:schemeClr val="tx1"/>
                </a:solidFill>
              </a:rPr>
              <a:t>Hypoxic encephalopathy </a:t>
            </a:r>
          </a:p>
          <a:p>
            <a:pPr marL="342900" indent="-342900">
              <a:buFont typeface="Arial" panose="020B0604020202020204" pitchFamily="34" charset="0"/>
              <a:buChar char="•"/>
            </a:pPr>
            <a:r>
              <a:rPr lang="en-US" sz="2400" dirty="0">
                <a:solidFill>
                  <a:schemeClr val="tx1"/>
                </a:solidFill>
              </a:rPr>
              <a:t>Death</a:t>
            </a:r>
          </a:p>
          <a:p>
            <a:endParaRPr lang="en-US" dirty="0"/>
          </a:p>
        </p:txBody>
      </p:sp>
    </p:spTree>
    <p:extLst>
      <p:ext uri="{BB962C8B-B14F-4D97-AF65-F5344CB8AC3E}">
        <p14:creationId xmlns:p14="http://schemas.microsoft.com/office/powerpoint/2010/main" val="3278309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477794" y="870637"/>
            <a:ext cx="2251676" cy="2189205"/>
          </a:xfrm>
        </p:spPr>
        <p:txBody>
          <a:bodyPr anchor="t">
            <a:normAutofit fontScale="90000"/>
          </a:bodyPr>
          <a:lstStyle/>
          <a:p>
            <a:r>
              <a:rPr lang="en-US" dirty="0"/>
              <a:t>Initial Action Steps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30703" y="870637"/>
            <a:ext cx="8383503" cy="5116726"/>
          </a:xfrm>
        </p:spPr>
        <p:txBody>
          <a:bodyPr>
            <a:normAutofit/>
          </a:bodyPr>
          <a:lstStyle/>
          <a:p>
            <a:r>
              <a:rPr lang="en-US" dirty="0"/>
              <a:t>SHOUT FOR HELP</a:t>
            </a:r>
          </a:p>
          <a:p>
            <a:r>
              <a:rPr lang="en-US" dirty="0"/>
              <a:t>Delegate a timer to note time dystocia started and call out every 60 seconds</a:t>
            </a:r>
          </a:p>
          <a:p>
            <a:r>
              <a:rPr lang="en-US" dirty="0"/>
              <a:t>Tell patient to stop pushing and follow your direction</a:t>
            </a:r>
          </a:p>
          <a:p>
            <a:r>
              <a:rPr lang="en-US" dirty="0"/>
              <a:t>Call for back-up, if available</a:t>
            </a:r>
          </a:p>
          <a:p>
            <a:r>
              <a:rPr lang="en-US" dirty="0"/>
              <a:t>Move patient buttocks to edge of bed</a:t>
            </a:r>
          </a:p>
          <a:p>
            <a:r>
              <a:rPr lang="en-US" dirty="0"/>
              <a:t>Reduce nuchal cord (avoid cutting, prolong oxygenation)</a:t>
            </a:r>
          </a:p>
          <a:p>
            <a:r>
              <a:rPr lang="en-US" dirty="0"/>
              <a:t>Avoid excessive head traction </a:t>
            </a:r>
          </a:p>
          <a:p>
            <a:r>
              <a:rPr lang="en-US" dirty="0"/>
              <a:t>Do not give fundal pressure </a:t>
            </a:r>
          </a:p>
          <a:p>
            <a:pPr marL="233363" lvl="1" indent="-222250"/>
            <a:r>
              <a:rPr lang="en-US" sz="2400" dirty="0"/>
              <a:t>Drain bladder</a:t>
            </a:r>
          </a:p>
          <a:p>
            <a:pPr marL="233363" lvl="1" indent="-222250"/>
            <a:endParaRPr lang="en-US" dirty="0"/>
          </a:p>
          <a:p>
            <a:pPr marL="0" indent="0">
              <a:buNone/>
            </a:pPr>
            <a:endParaRPr lang="en-US" dirty="0"/>
          </a:p>
        </p:txBody>
      </p:sp>
      <p:sp>
        <p:nvSpPr>
          <p:cNvPr id="3" name="Footer Placeholder 3">
            <a:extLst>
              <a:ext uri="{FF2B5EF4-FFF2-40B4-BE49-F238E27FC236}">
                <a16:creationId xmlns:a16="http://schemas.microsoft.com/office/drawing/2014/main" id="{DD7B89DB-1FEA-2DA6-A8E2-4139FCAC2A0F}"/>
              </a:ext>
            </a:extLst>
          </p:cNvPr>
          <p:cNvSpPr>
            <a:spLocks noGrp="1"/>
          </p:cNvSpPr>
          <p:nvPr>
            <p:ph type="ftr" sz="quarter" idx="11"/>
          </p:nvPr>
        </p:nvSpPr>
        <p:spPr>
          <a:xfrm>
            <a:off x="201168" y="6356350"/>
            <a:ext cx="4837176" cy="365125"/>
          </a:xfrm>
        </p:spPr>
        <p:txBody>
          <a:bodyPr/>
          <a:lstStyle/>
          <a:p>
            <a:pPr lvl="0"/>
            <a:r>
              <a:rPr lang="en-US" dirty="0"/>
              <a:t>The Laboring Patient </a:t>
            </a:r>
            <a:endParaRPr lang="en-US" noProof="0" dirty="0"/>
          </a:p>
        </p:txBody>
      </p:sp>
    </p:spTree>
    <p:extLst>
      <p:ext uri="{BB962C8B-B14F-4D97-AF65-F5344CB8AC3E}">
        <p14:creationId xmlns:p14="http://schemas.microsoft.com/office/powerpoint/2010/main" val="1439235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A9D19-3C80-AB5F-9C93-1CE95191072E}"/>
              </a:ext>
            </a:extLst>
          </p:cNvPr>
          <p:cNvSpPr/>
          <p:nvPr/>
        </p:nvSpPr>
        <p:spPr>
          <a:xfrm>
            <a:off x="0" y="1149178"/>
            <a:ext cx="12192000" cy="5708822"/>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92350" indent="-442913"/>
            <a:r>
              <a:rPr lang="en-US" sz="2400" b="1" dirty="0">
                <a:solidFill>
                  <a:schemeClr val="tx1"/>
                </a:solidFill>
              </a:rPr>
              <a:t>Poll Question 1:  </a:t>
            </a:r>
            <a:r>
              <a:rPr lang="en-US" sz="2400" dirty="0">
                <a:solidFill>
                  <a:schemeClr val="tx1"/>
                </a:solidFill>
              </a:rPr>
              <a:t>When was a baby last delivered in your ED?</a:t>
            </a:r>
          </a:p>
          <a:p>
            <a:pPr marL="2292350" indent="-442913" algn="ctr"/>
            <a:endParaRPr lang="en-US" sz="2400" dirty="0">
              <a:solidFill>
                <a:schemeClr val="tx1"/>
              </a:solidFill>
            </a:endParaRPr>
          </a:p>
          <a:p>
            <a:pPr marL="2292350" indent="-442913">
              <a:buAutoNum type="alphaLcParenBoth"/>
            </a:pPr>
            <a:r>
              <a:rPr lang="en-US" sz="2400" dirty="0">
                <a:solidFill>
                  <a:schemeClr val="tx1"/>
                </a:solidFill>
              </a:rPr>
              <a:t> Within the past week</a:t>
            </a:r>
          </a:p>
          <a:p>
            <a:pPr marL="2292350" indent="-442913">
              <a:buAutoNum type="alphaLcParenBoth"/>
            </a:pPr>
            <a:r>
              <a:rPr lang="en-US" sz="2400" dirty="0">
                <a:solidFill>
                  <a:schemeClr val="tx1"/>
                </a:solidFill>
              </a:rPr>
              <a:t> Within the past month</a:t>
            </a:r>
          </a:p>
          <a:p>
            <a:pPr marL="2292350" indent="-442913">
              <a:buAutoNum type="alphaLcParenBoth"/>
            </a:pPr>
            <a:r>
              <a:rPr lang="en-US" sz="2400" dirty="0">
                <a:solidFill>
                  <a:schemeClr val="tx1"/>
                </a:solidFill>
              </a:rPr>
              <a:t> Within the past 6 months </a:t>
            </a:r>
          </a:p>
          <a:p>
            <a:pPr marL="2292350" indent="-442913">
              <a:buAutoNum type="alphaLcParenBoth"/>
            </a:pPr>
            <a:r>
              <a:rPr lang="en-US" sz="2400" dirty="0">
                <a:solidFill>
                  <a:schemeClr val="tx1"/>
                </a:solidFill>
              </a:rPr>
              <a:t> Within the past year</a:t>
            </a:r>
          </a:p>
          <a:p>
            <a:pPr marL="2292350" indent="-442913">
              <a:buAutoNum type="alphaLcParenBoth"/>
            </a:pPr>
            <a:r>
              <a:rPr lang="en-US" sz="2400" dirty="0">
                <a:solidFill>
                  <a:schemeClr val="tx1"/>
                </a:solidFill>
              </a:rPr>
              <a:t> Over a year ago</a:t>
            </a:r>
          </a:p>
        </p:txBody>
      </p:sp>
      <p:sp>
        <p:nvSpPr>
          <p:cNvPr id="8" name="Title 7">
            <a:extLst>
              <a:ext uri="{FF2B5EF4-FFF2-40B4-BE49-F238E27FC236}">
                <a16:creationId xmlns:a16="http://schemas.microsoft.com/office/drawing/2014/main" id="{EA1CB457-A26B-B108-32FE-5A249AD9B109}"/>
              </a:ext>
            </a:extLst>
          </p:cNvPr>
          <p:cNvSpPr>
            <a:spLocks noGrp="1"/>
          </p:cNvSpPr>
          <p:nvPr>
            <p:ph type="title"/>
          </p:nvPr>
        </p:nvSpPr>
        <p:spPr>
          <a:xfrm>
            <a:off x="2142670" y="243160"/>
            <a:ext cx="9421177" cy="769493"/>
          </a:xfrm>
        </p:spPr>
        <p:txBody>
          <a:bodyPr>
            <a:normAutofit fontScale="90000"/>
          </a:bodyPr>
          <a:lstStyle/>
          <a:p>
            <a:pPr algn="r"/>
            <a:r>
              <a:rPr lang="en-US" dirty="0"/>
              <a:t>What about you? </a:t>
            </a:r>
          </a:p>
        </p:txBody>
      </p:sp>
      <p:sp>
        <p:nvSpPr>
          <p:cNvPr id="3" name="Footer Placeholder 2">
            <a:extLst>
              <a:ext uri="{FF2B5EF4-FFF2-40B4-BE49-F238E27FC236}">
                <a16:creationId xmlns:a16="http://schemas.microsoft.com/office/drawing/2014/main" id="{1DE082B0-D6DB-09D4-8DFC-64A102B2A9AC}"/>
              </a:ext>
            </a:extLst>
          </p:cNvPr>
          <p:cNvSpPr>
            <a:spLocks noGrp="1"/>
          </p:cNvSpPr>
          <p:nvPr>
            <p:ph type="ftr" sz="quarter" idx="11"/>
          </p:nvPr>
        </p:nvSpPr>
        <p:spPr/>
        <p:txBody>
          <a:bodyPr/>
          <a:lstStyle/>
          <a:p>
            <a:r>
              <a:rPr lang="en-US" dirty="0"/>
              <a:t>The Laboring Patient </a:t>
            </a:r>
          </a:p>
        </p:txBody>
      </p:sp>
      <p:sp>
        <p:nvSpPr>
          <p:cNvPr id="7" name="Slide Number Placeholder 6">
            <a:extLst>
              <a:ext uri="{FF2B5EF4-FFF2-40B4-BE49-F238E27FC236}">
                <a16:creationId xmlns:a16="http://schemas.microsoft.com/office/drawing/2014/main" id="{43574F3F-315C-1935-19E2-3EDA675C84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861639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7889" cy="5715000"/>
          </a:xfrm>
          <a:prstGeom prst="rect">
            <a:avLst/>
          </a:prstGeom>
        </p:spPr>
      </p:pic>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a:xfrm>
            <a:off x="1346663" y="371003"/>
            <a:ext cx="10334798" cy="606903"/>
          </a:xfrm>
        </p:spPr>
        <p:txBody>
          <a:bodyPr>
            <a:normAutofit fontScale="90000"/>
          </a:bodyPr>
          <a:lstStyle/>
          <a:p>
            <a:pPr algn="r"/>
            <a:r>
              <a:rPr lang="en-US" dirty="0"/>
              <a:t>McRoberts &amp; Suprapubic Pressure  </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dirty="0"/>
              <a:t>The Laboring Patient </a:t>
            </a:r>
            <a:endParaRPr lang="en-US" noProof="0" dirty="0"/>
          </a:p>
        </p:txBody>
      </p:sp>
      <p:sp>
        <p:nvSpPr>
          <p:cNvPr id="5" name="Content Placeholder 4">
            <a:extLst>
              <a:ext uri="{FF2B5EF4-FFF2-40B4-BE49-F238E27FC236}">
                <a16:creationId xmlns:a16="http://schemas.microsoft.com/office/drawing/2014/main" id="{6AE29156-8523-DD92-83C1-01D5E4C48345}"/>
              </a:ext>
            </a:extLst>
          </p:cNvPr>
          <p:cNvSpPr>
            <a:spLocks noGrp="1"/>
          </p:cNvSpPr>
          <p:nvPr>
            <p:ph idx="1"/>
          </p:nvPr>
        </p:nvSpPr>
        <p:spPr>
          <a:xfrm>
            <a:off x="479899" y="1653704"/>
            <a:ext cx="5610113" cy="4535720"/>
          </a:xfrm>
          <a:solidFill>
            <a:schemeClr val="tx2">
              <a:lumMod val="10000"/>
              <a:lumOff val="90000"/>
            </a:schemeClr>
          </a:solidFill>
          <a:ln>
            <a:solidFill>
              <a:schemeClr val="accent1"/>
            </a:solidFill>
          </a:ln>
        </p:spPr>
        <p:txBody>
          <a:bodyPr>
            <a:normAutofit/>
          </a:bodyPr>
          <a:lstStyle/>
          <a:p>
            <a:r>
              <a:rPr lang="en-US" dirty="0"/>
              <a:t>Two assistants each grab and flex maternal leg against abdomen </a:t>
            </a:r>
          </a:p>
          <a:p>
            <a:pPr marL="342900" indent="-342900">
              <a:buFont typeface="Arial" panose="020B0604020202020204" pitchFamily="34" charset="0"/>
              <a:buChar char="•"/>
            </a:pPr>
            <a:r>
              <a:rPr lang="en-US" dirty="0"/>
              <a:t>Lessens obstruction caused by sacrum</a:t>
            </a:r>
          </a:p>
          <a:p>
            <a:pPr marL="342900" indent="-342900">
              <a:buFont typeface="Arial" panose="020B0604020202020204" pitchFamily="34" charset="0"/>
              <a:buChar char="•"/>
            </a:pPr>
            <a:r>
              <a:rPr lang="en-US" dirty="0"/>
              <a:t>Complications rare </a:t>
            </a:r>
          </a:p>
          <a:p>
            <a:pPr marL="342900" indent="-342900">
              <a:buFont typeface="Arial" panose="020B0604020202020204" pitchFamily="34" charset="0"/>
              <a:buChar char="•"/>
            </a:pPr>
            <a:r>
              <a:rPr lang="en-US" dirty="0"/>
              <a:t>Suprapubic pressure by assistant in the direction of the fetal face</a:t>
            </a:r>
          </a:p>
          <a:p>
            <a:r>
              <a:rPr lang="en-US" dirty="0"/>
              <a:t>Always start with these two! Will resolve 95% within 4 minutes.</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40</a:t>
            </a:fld>
            <a:endParaRPr lang="en-US" noProof="0" dirty="0"/>
          </a:p>
        </p:txBody>
      </p:sp>
      <p:pic>
        <p:nvPicPr>
          <p:cNvPr id="9" name="Picture Placeholder 8">
            <a:extLst>
              <a:ext uri="{FF2B5EF4-FFF2-40B4-BE49-F238E27FC236}">
                <a16:creationId xmlns:a16="http://schemas.microsoft.com/office/drawing/2014/main" id="{8ED40B20-3878-CA2A-4169-B06E96258FC8}"/>
              </a:ext>
            </a:extLst>
          </p:cNvPr>
          <p:cNvPicPr>
            <a:picLocks noGrp="1" noChangeAspect="1"/>
          </p:cNvPicPr>
          <p:nvPr>
            <p:ph type="pic" sz="quarter" idx="13"/>
          </p:nvPr>
        </p:nvPicPr>
        <p:blipFill>
          <a:blip r:embed="rId3"/>
          <a:srcRect l="391" r="391"/>
          <a:stretch>
            <a:fillRect/>
          </a:stretch>
        </p:blipFill>
        <p:spPr>
          <a:xfrm>
            <a:off x="6614160" y="1617424"/>
            <a:ext cx="5067300" cy="4572000"/>
          </a:xfrm>
          <a:prstGeom prst="rect">
            <a:avLst/>
          </a:prstGeom>
          <a:ln>
            <a:solidFill>
              <a:schemeClr val="accent1"/>
            </a:solidFill>
          </a:ln>
        </p:spPr>
      </p:pic>
    </p:spTree>
    <p:extLst>
      <p:ext uri="{BB962C8B-B14F-4D97-AF65-F5344CB8AC3E}">
        <p14:creationId xmlns:p14="http://schemas.microsoft.com/office/powerpoint/2010/main" val="3924227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a:xfrm>
            <a:off x="2157805" y="371003"/>
            <a:ext cx="9523655" cy="606903"/>
          </a:xfrm>
        </p:spPr>
        <p:txBody>
          <a:bodyPr>
            <a:normAutofit fontScale="90000"/>
          </a:bodyPr>
          <a:lstStyle/>
          <a:p>
            <a:pPr algn="r"/>
            <a:r>
              <a:rPr lang="en-US" dirty="0"/>
              <a:t>Deliver Posterior Arm</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noProof="0" dirty="0"/>
              <a:t>The Laboring Patient</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41</a:t>
            </a:fld>
            <a:endParaRPr lang="en-US" noProof="0" dirty="0"/>
          </a:p>
        </p:txBody>
      </p:sp>
      <p:sp>
        <p:nvSpPr>
          <p:cNvPr id="6" name="Content Placeholder 4">
            <a:extLst>
              <a:ext uri="{FF2B5EF4-FFF2-40B4-BE49-F238E27FC236}">
                <a16:creationId xmlns:a16="http://schemas.microsoft.com/office/drawing/2014/main" id="{9EA4CCFD-654A-1764-905F-BFFF4F4C29C9}"/>
              </a:ext>
            </a:extLst>
          </p:cNvPr>
          <p:cNvSpPr>
            <a:spLocks noGrp="1"/>
          </p:cNvSpPr>
          <p:nvPr>
            <p:ph idx="1"/>
          </p:nvPr>
        </p:nvSpPr>
        <p:spPr>
          <a:xfrm>
            <a:off x="6919632" y="1496881"/>
            <a:ext cx="4358916" cy="4507421"/>
          </a:xfrm>
          <a:solidFill>
            <a:schemeClr val="tx2">
              <a:lumMod val="10000"/>
              <a:lumOff val="90000"/>
            </a:schemeClr>
          </a:solidFill>
          <a:ln>
            <a:solidFill>
              <a:schemeClr val="accent1"/>
            </a:solidFill>
          </a:ln>
        </p:spPr>
        <p:txBody>
          <a:bodyPr>
            <a:normAutofit/>
          </a:bodyPr>
          <a:lstStyle/>
          <a:p>
            <a:pPr marL="342900" indent="-342900">
              <a:buFont typeface="Arial" panose="020B0604020202020204" pitchFamily="34" charset="0"/>
              <a:buChar char="•"/>
            </a:pPr>
            <a:r>
              <a:rPr lang="en-US" dirty="0"/>
              <a:t>Hand into vagina, locate posterior shoulder and arm</a:t>
            </a:r>
          </a:p>
          <a:p>
            <a:pPr marL="342900" indent="-342900">
              <a:buFont typeface="Arial" panose="020B0604020202020204" pitchFamily="34" charset="0"/>
              <a:buChar char="•"/>
            </a:pPr>
            <a:r>
              <a:rPr lang="en-US" dirty="0"/>
              <a:t>Follow it to the elbow</a:t>
            </a:r>
          </a:p>
          <a:p>
            <a:pPr marL="342900" indent="-342900">
              <a:buFont typeface="Arial" panose="020B0604020202020204" pitchFamily="34" charset="0"/>
              <a:buChar char="•"/>
            </a:pPr>
            <a:r>
              <a:rPr lang="en-US" dirty="0"/>
              <a:t>If elbow flexed, grasp forearm and pull out the arm</a:t>
            </a:r>
          </a:p>
          <a:p>
            <a:pPr marL="342900" indent="-342900">
              <a:buFont typeface="Arial" panose="020B0604020202020204" pitchFamily="34" charset="0"/>
              <a:buChar char="•"/>
            </a:pPr>
            <a:r>
              <a:rPr lang="en-US" dirty="0"/>
              <a:t>If elbow extended, push on antecubital to flex and pull it out</a:t>
            </a:r>
          </a:p>
        </p:txBody>
      </p:sp>
      <p:pic>
        <p:nvPicPr>
          <p:cNvPr id="4" name="Picture 3">
            <a:extLst>
              <a:ext uri="{FF2B5EF4-FFF2-40B4-BE49-F238E27FC236}">
                <a16:creationId xmlns:a16="http://schemas.microsoft.com/office/drawing/2014/main" id="{E6E999C0-07B1-D036-1D62-127E5968CAB8}"/>
              </a:ext>
            </a:extLst>
          </p:cNvPr>
          <p:cNvPicPr>
            <a:picLocks noChangeAspect="1"/>
          </p:cNvPicPr>
          <p:nvPr/>
        </p:nvPicPr>
        <p:blipFill>
          <a:blip r:embed="rId3"/>
          <a:stretch>
            <a:fillRect/>
          </a:stretch>
        </p:blipFill>
        <p:spPr>
          <a:xfrm>
            <a:off x="708248" y="1496881"/>
            <a:ext cx="5977932" cy="2772896"/>
          </a:xfrm>
          <a:prstGeom prst="rect">
            <a:avLst/>
          </a:prstGeom>
          <a:ln>
            <a:solidFill>
              <a:schemeClr val="tx1"/>
            </a:solidFill>
          </a:ln>
        </p:spPr>
      </p:pic>
    </p:spTree>
    <p:extLst>
      <p:ext uri="{BB962C8B-B14F-4D97-AF65-F5344CB8AC3E}">
        <p14:creationId xmlns:p14="http://schemas.microsoft.com/office/powerpoint/2010/main" val="2491603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a:xfrm>
            <a:off x="2157805" y="371003"/>
            <a:ext cx="9523655" cy="606903"/>
          </a:xfrm>
        </p:spPr>
        <p:txBody>
          <a:bodyPr>
            <a:normAutofit fontScale="90000"/>
          </a:bodyPr>
          <a:lstStyle/>
          <a:p>
            <a:pPr algn="r"/>
            <a:r>
              <a:rPr lang="en-US" dirty="0"/>
              <a:t>Wood’s Screw </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dirty="0"/>
              <a:t>The Laboring Patient </a:t>
            </a:r>
            <a:endParaRPr lang="en-US" noProof="0" dirty="0"/>
          </a:p>
        </p:txBody>
      </p:sp>
      <p:sp>
        <p:nvSpPr>
          <p:cNvPr id="5" name="Content Placeholder 4">
            <a:extLst>
              <a:ext uri="{FF2B5EF4-FFF2-40B4-BE49-F238E27FC236}">
                <a16:creationId xmlns:a16="http://schemas.microsoft.com/office/drawing/2014/main" id="{6AE29156-8523-DD92-83C1-01D5E4C48345}"/>
              </a:ext>
            </a:extLst>
          </p:cNvPr>
          <p:cNvSpPr>
            <a:spLocks noGrp="1"/>
          </p:cNvSpPr>
          <p:nvPr>
            <p:ph idx="1"/>
          </p:nvPr>
        </p:nvSpPr>
        <p:spPr>
          <a:xfrm>
            <a:off x="1568513" y="1669630"/>
            <a:ext cx="4358916" cy="3038295"/>
          </a:xfrm>
          <a:solidFill>
            <a:schemeClr val="tx2">
              <a:lumMod val="10000"/>
              <a:lumOff val="90000"/>
            </a:schemeClr>
          </a:solidFill>
          <a:ln>
            <a:solidFill>
              <a:schemeClr val="accent1"/>
            </a:solidFill>
          </a:ln>
        </p:spPr>
        <p:txBody>
          <a:bodyPr>
            <a:normAutofit/>
          </a:bodyPr>
          <a:lstStyle/>
          <a:p>
            <a:r>
              <a:rPr lang="en-US" sz="3600" dirty="0"/>
              <a:t>Press on anterior surface of posterior shoulder (front flip)</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42</a:t>
            </a:fld>
            <a:endParaRPr lang="en-US" noProof="0" dirty="0"/>
          </a:p>
        </p:txBody>
      </p:sp>
      <p:pic>
        <p:nvPicPr>
          <p:cNvPr id="4" name="Picture 3">
            <a:extLst>
              <a:ext uri="{FF2B5EF4-FFF2-40B4-BE49-F238E27FC236}">
                <a16:creationId xmlns:a16="http://schemas.microsoft.com/office/drawing/2014/main" id="{51C27371-33BE-AE1E-48F9-EC9F521944A5}"/>
              </a:ext>
            </a:extLst>
          </p:cNvPr>
          <p:cNvPicPr>
            <a:picLocks noChangeAspect="1"/>
          </p:cNvPicPr>
          <p:nvPr/>
        </p:nvPicPr>
        <p:blipFill>
          <a:blip r:embed="rId3"/>
          <a:stretch>
            <a:fillRect/>
          </a:stretch>
        </p:blipFill>
        <p:spPr>
          <a:xfrm>
            <a:off x="6202847" y="1669630"/>
            <a:ext cx="3534277" cy="4514371"/>
          </a:xfrm>
          <a:prstGeom prst="rect">
            <a:avLst/>
          </a:prstGeom>
          <a:ln>
            <a:solidFill>
              <a:schemeClr val="tx1"/>
            </a:solidFill>
          </a:ln>
        </p:spPr>
      </p:pic>
    </p:spTree>
    <p:extLst>
      <p:ext uri="{BB962C8B-B14F-4D97-AF65-F5344CB8AC3E}">
        <p14:creationId xmlns:p14="http://schemas.microsoft.com/office/powerpoint/2010/main" val="3604881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7889" cy="5715000"/>
          </a:xfrm>
          <a:prstGeom prst="rect">
            <a:avLst/>
          </a:prstGeom>
        </p:spPr>
      </p:pic>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a:xfrm>
            <a:off x="2157805" y="371003"/>
            <a:ext cx="9523655" cy="606903"/>
          </a:xfrm>
        </p:spPr>
        <p:txBody>
          <a:bodyPr>
            <a:normAutofit fontScale="90000"/>
          </a:bodyPr>
          <a:lstStyle/>
          <a:p>
            <a:pPr algn="r"/>
            <a:r>
              <a:rPr lang="en-US" dirty="0"/>
              <a:t>Rubin </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dirty="0"/>
              <a:t>The Laboring Patient </a:t>
            </a:r>
            <a:endParaRPr lang="en-US" noProof="0" dirty="0"/>
          </a:p>
        </p:txBody>
      </p:sp>
      <p:sp>
        <p:nvSpPr>
          <p:cNvPr id="5" name="Content Placeholder 4">
            <a:extLst>
              <a:ext uri="{FF2B5EF4-FFF2-40B4-BE49-F238E27FC236}">
                <a16:creationId xmlns:a16="http://schemas.microsoft.com/office/drawing/2014/main" id="{6AE29156-8523-DD92-83C1-01D5E4C48345}"/>
              </a:ext>
            </a:extLst>
          </p:cNvPr>
          <p:cNvSpPr>
            <a:spLocks noGrp="1"/>
          </p:cNvSpPr>
          <p:nvPr>
            <p:ph idx="1"/>
          </p:nvPr>
        </p:nvSpPr>
        <p:spPr>
          <a:xfrm>
            <a:off x="1849839" y="1618117"/>
            <a:ext cx="4358916" cy="2457511"/>
          </a:xfrm>
          <a:solidFill>
            <a:schemeClr val="tx2">
              <a:lumMod val="10000"/>
              <a:lumOff val="90000"/>
            </a:schemeClr>
          </a:solidFill>
          <a:ln>
            <a:solidFill>
              <a:schemeClr val="accent1"/>
            </a:solidFill>
          </a:ln>
        </p:spPr>
        <p:txBody>
          <a:bodyPr>
            <a:normAutofit/>
          </a:bodyPr>
          <a:lstStyle/>
          <a:p>
            <a:pPr marL="342900" indent="-342900">
              <a:buFont typeface="Arial" panose="020B0604020202020204" pitchFamily="34" charset="0"/>
              <a:buChar char="•"/>
            </a:pPr>
            <a:r>
              <a:rPr lang="en-US" dirty="0"/>
              <a:t>Opposite of Wood’s Screw</a:t>
            </a:r>
          </a:p>
          <a:p>
            <a:pPr marL="342900" indent="-342900">
              <a:buFont typeface="Arial" panose="020B0604020202020204" pitchFamily="34" charset="0"/>
              <a:buChar char="•"/>
            </a:pPr>
            <a:r>
              <a:rPr lang="en-US" dirty="0"/>
              <a:t>Place hand on back of posterior shoulder and rotate towards face (anteriorly) – back flip</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43</a:t>
            </a:fld>
            <a:endParaRPr lang="en-US" noProof="0" dirty="0"/>
          </a:p>
        </p:txBody>
      </p:sp>
      <p:pic>
        <p:nvPicPr>
          <p:cNvPr id="4" name="Picture 3">
            <a:extLst>
              <a:ext uri="{FF2B5EF4-FFF2-40B4-BE49-F238E27FC236}">
                <a16:creationId xmlns:a16="http://schemas.microsoft.com/office/drawing/2014/main" id="{0B54BFEC-C39E-9EE5-62CF-429DF034AEF8}"/>
              </a:ext>
            </a:extLst>
          </p:cNvPr>
          <p:cNvPicPr>
            <a:picLocks noChangeAspect="1"/>
          </p:cNvPicPr>
          <p:nvPr/>
        </p:nvPicPr>
        <p:blipFill>
          <a:blip r:embed="rId3"/>
          <a:stretch>
            <a:fillRect/>
          </a:stretch>
        </p:blipFill>
        <p:spPr>
          <a:xfrm>
            <a:off x="6513873" y="1618117"/>
            <a:ext cx="3378140" cy="4441757"/>
          </a:xfrm>
          <a:prstGeom prst="rect">
            <a:avLst/>
          </a:prstGeom>
          <a:ln>
            <a:solidFill>
              <a:schemeClr val="tx1"/>
            </a:solidFill>
          </a:ln>
        </p:spPr>
      </p:pic>
    </p:spTree>
    <p:extLst>
      <p:ext uri="{BB962C8B-B14F-4D97-AF65-F5344CB8AC3E}">
        <p14:creationId xmlns:p14="http://schemas.microsoft.com/office/powerpoint/2010/main" val="1598892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44832"/>
            <a:ext cx="12203976" cy="5713168"/>
          </a:xfrm>
          <a:prstGeom prst="rect">
            <a:avLst/>
          </a:prstGeom>
        </p:spPr>
      </p:pic>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a:xfrm>
            <a:off x="2157805" y="371003"/>
            <a:ext cx="9523655" cy="606903"/>
          </a:xfrm>
        </p:spPr>
        <p:txBody>
          <a:bodyPr>
            <a:normAutofit fontScale="90000"/>
          </a:bodyPr>
          <a:lstStyle/>
          <a:p>
            <a:pPr algn="r"/>
            <a:r>
              <a:rPr lang="en-US" dirty="0"/>
              <a:t>Axial Traction </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noProof="0" dirty="0"/>
              <a:t>The Laboring Patient</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44</a:t>
            </a:fld>
            <a:endParaRPr lang="en-US" noProof="0" dirty="0"/>
          </a:p>
        </p:txBody>
      </p:sp>
      <p:sp>
        <p:nvSpPr>
          <p:cNvPr id="6" name="Content Placeholder 4">
            <a:extLst>
              <a:ext uri="{FF2B5EF4-FFF2-40B4-BE49-F238E27FC236}">
                <a16:creationId xmlns:a16="http://schemas.microsoft.com/office/drawing/2014/main" id="{9EA4CCFD-654A-1764-905F-BFFF4F4C29C9}"/>
              </a:ext>
            </a:extLst>
          </p:cNvPr>
          <p:cNvSpPr>
            <a:spLocks noGrp="1"/>
          </p:cNvSpPr>
          <p:nvPr>
            <p:ph idx="1"/>
          </p:nvPr>
        </p:nvSpPr>
        <p:spPr>
          <a:xfrm>
            <a:off x="785820" y="1496881"/>
            <a:ext cx="4358916" cy="4507421"/>
          </a:xfrm>
          <a:solidFill>
            <a:schemeClr val="tx2">
              <a:lumMod val="10000"/>
              <a:lumOff val="90000"/>
            </a:schemeClr>
          </a:solidFill>
          <a:ln>
            <a:solidFill>
              <a:schemeClr val="accent1"/>
            </a:solidFill>
          </a:ln>
        </p:spPr>
        <p:txBody>
          <a:bodyPr>
            <a:normAutofit/>
          </a:bodyPr>
          <a:lstStyle/>
          <a:p>
            <a:pPr marL="342900" indent="-342900">
              <a:buFont typeface="Arial" panose="020B0604020202020204" pitchFamily="34" charset="0"/>
              <a:buChar char="•"/>
            </a:pPr>
            <a:r>
              <a:rPr lang="en-US" dirty="0"/>
              <a:t>Assistant flexes head towards anterior shoulder</a:t>
            </a:r>
          </a:p>
          <a:p>
            <a:pPr marL="342900" indent="-342900">
              <a:buFont typeface="Arial" panose="020B0604020202020204" pitchFamily="34" charset="0"/>
              <a:buChar char="•"/>
            </a:pPr>
            <a:r>
              <a:rPr lang="en-US" dirty="0"/>
              <a:t>Hook both middle fingers through the posterior axilla</a:t>
            </a:r>
          </a:p>
          <a:p>
            <a:pPr marL="342900" indent="-342900">
              <a:buFont typeface="Arial" panose="020B0604020202020204" pitchFamily="34" charset="0"/>
              <a:buChar char="•"/>
            </a:pPr>
            <a:r>
              <a:rPr lang="en-US" dirty="0"/>
              <a:t>Pull shoulder posteriorly until posterior arm can be grasped and delivered</a:t>
            </a:r>
          </a:p>
          <a:p>
            <a:pPr marL="342900" indent="-342900">
              <a:buFont typeface="Arial" panose="020B0604020202020204" pitchFamily="34" charset="0"/>
              <a:buChar char="•"/>
            </a:pPr>
            <a:r>
              <a:rPr lang="en-US" dirty="0"/>
              <a:t>While pulling, attempt rotations to free up anterior shoulder</a:t>
            </a:r>
          </a:p>
        </p:txBody>
      </p:sp>
      <p:pic>
        <p:nvPicPr>
          <p:cNvPr id="4" name="Picture 3">
            <a:extLst>
              <a:ext uri="{FF2B5EF4-FFF2-40B4-BE49-F238E27FC236}">
                <a16:creationId xmlns:a16="http://schemas.microsoft.com/office/drawing/2014/main" id="{09077CCD-DCBE-1252-98FA-270100D919E5}"/>
              </a:ext>
            </a:extLst>
          </p:cNvPr>
          <p:cNvPicPr>
            <a:picLocks noChangeAspect="1"/>
          </p:cNvPicPr>
          <p:nvPr/>
        </p:nvPicPr>
        <p:blipFill>
          <a:blip r:embed="rId3"/>
          <a:stretch>
            <a:fillRect/>
          </a:stretch>
        </p:blipFill>
        <p:spPr>
          <a:xfrm>
            <a:off x="5442894" y="1496881"/>
            <a:ext cx="6053215" cy="3446627"/>
          </a:xfrm>
          <a:prstGeom prst="rect">
            <a:avLst/>
          </a:prstGeom>
          <a:ln>
            <a:solidFill>
              <a:schemeClr val="accent1"/>
            </a:solidFill>
          </a:ln>
        </p:spPr>
      </p:pic>
    </p:spTree>
    <p:extLst>
      <p:ext uri="{BB962C8B-B14F-4D97-AF65-F5344CB8AC3E}">
        <p14:creationId xmlns:p14="http://schemas.microsoft.com/office/powerpoint/2010/main" val="3863604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a:xfrm>
            <a:off x="2157805" y="371003"/>
            <a:ext cx="9523655" cy="606903"/>
          </a:xfrm>
        </p:spPr>
        <p:txBody>
          <a:bodyPr>
            <a:normAutofit fontScale="90000"/>
          </a:bodyPr>
          <a:lstStyle/>
          <a:p>
            <a:pPr algn="r"/>
            <a:r>
              <a:rPr lang="en-US" dirty="0"/>
              <a:t>Fracture Clavicle</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noProof="0" dirty="0"/>
              <a:t>The Laboring Patient </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45</a:t>
            </a:fld>
            <a:endParaRPr lang="en-US" noProof="0" dirty="0"/>
          </a:p>
        </p:txBody>
      </p:sp>
      <p:sp>
        <p:nvSpPr>
          <p:cNvPr id="4" name="TextBox 3">
            <a:extLst>
              <a:ext uri="{FF2B5EF4-FFF2-40B4-BE49-F238E27FC236}">
                <a16:creationId xmlns:a16="http://schemas.microsoft.com/office/drawing/2014/main" id="{3666F53C-9EED-D074-B900-4018F30B4D3A}"/>
              </a:ext>
            </a:extLst>
          </p:cNvPr>
          <p:cNvSpPr txBox="1"/>
          <p:nvPr/>
        </p:nvSpPr>
        <p:spPr>
          <a:xfrm>
            <a:off x="1353189" y="2211163"/>
            <a:ext cx="3546390" cy="2677656"/>
          </a:xfrm>
          <a:prstGeom prst="rect">
            <a:avLst/>
          </a:prstGeom>
          <a:solidFill>
            <a:schemeClr val="tx2">
              <a:lumMod val="10000"/>
              <a:lumOff val="90000"/>
            </a:schemeClr>
          </a:solidFill>
          <a:ln>
            <a:solidFill>
              <a:schemeClr val="tx1"/>
            </a:solidFill>
          </a:ln>
        </p:spPr>
        <p:txBody>
          <a:bodyPr wrap="square" rtlCol="0">
            <a:spAutoFit/>
          </a:bodyPr>
          <a:lstStyle/>
          <a:p>
            <a:r>
              <a:rPr lang="en-US" sz="2400" dirty="0"/>
              <a:t>Use fingers to pull outwards on middle of clavicle until it breaks</a:t>
            </a:r>
          </a:p>
          <a:p>
            <a:endParaRPr lang="en-US" sz="2400" dirty="0"/>
          </a:p>
          <a:p>
            <a:r>
              <a:rPr lang="en-US" sz="2400" dirty="0"/>
              <a:t>Can damage underlying vascular/lung structures</a:t>
            </a:r>
          </a:p>
        </p:txBody>
      </p:sp>
      <p:pic>
        <p:nvPicPr>
          <p:cNvPr id="5" name="Picture 4">
            <a:extLst>
              <a:ext uri="{FF2B5EF4-FFF2-40B4-BE49-F238E27FC236}">
                <a16:creationId xmlns:a16="http://schemas.microsoft.com/office/drawing/2014/main" id="{03FAD355-8ED2-E39D-6104-B1AB8D5D85EC}"/>
              </a:ext>
            </a:extLst>
          </p:cNvPr>
          <p:cNvPicPr>
            <a:picLocks noChangeAspect="1"/>
          </p:cNvPicPr>
          <p:nvPr/>
        </p:nvPicPr>
        <p:blipFill>
          <a:blip r:embed="rId3"/>
          <a:stretch>
            <a:fillRect/>
          </a:stretch>
        </p:blipFill>
        <p:spPr>
          <a:xfrm>
            <a:off x="5292679" y="2211163"/>
            <a:ext cx="4837176" cy="4037642"/>
          </a:xfrm>
          <a:prstGeom prst="rect">
            <a:avLst/>
          </a:prstGeom>
          <a:ln>
            <a:solidFill>
              <a:schemeClr val="tx1"/>
            </a:solidFill>
          </a:ln>
        </p:spPr>
      </p:pic>
      <p:sp>
        <p:nvSpPr>
          <p:cNvPr id="6" name="Rectangle 5">
            <a:extLst>
              <a:ext uri="{FF2B5EF4-FFF2-40B4-BE49-F238E27FC236}">
                <a16:creationId xmlns:a16="http://schemas.microsoft.com/office/drawing/2014/main" id="{829C0B28-EFFE-9B8F-789F-934787675EA7}"/>
              </a:ext>
            </a:extLst>
          </p:cNvPr>
          <p:cNvSpPr/>
          <p:nvPr/>
        </p:nvSpPr>
        <p:spPr>
          <a:xfrm>
            <a:off x="10248417" y="5032911"/>
            <a:ext cx="1230698" cy="1323439"/>
          </a:xfrm>
          <a:prstGeom prst="rect">
            <a:avLst/>
          </a:prstGeom>
        </p:spPr>
        <p:txBody>
          <a:bodyPr wrap="square">
            <a:spAutoFit/>
          </a:bodyPr>
          <a:lstStyle/>
          <a:p>
            <a:r>
              <a:rPr lang="en-US" sz="1000" dirty="0">
                <a:solidFill>
                  <a:schemeClr val="bg1"/>
                </a:solidFill>
              </a:rPr>
              <a:t>https://encrypted-bn0.gstatic.com/images?q=tbn:ANd9GcReGTDdILJBJ0ANkVKTsoR92IRtJ631M80qmA&amp;usqp=CAU</a:t>
            </a:r>
          </a:p>
        </p:txBody>
      </p:sp>
    </p:spTree>
    <p:extLst>
      <p:ext uri="{BB962C8B-B14F-4D97-AF65-F5344CB8AC3E}">
        <p14:creationId xmlns:p14="http://schemas.microsoft.com/office/powerpoint/2010/main" val="1991349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BAD4-6889-1A0E-95EC-921E1D13CDAD}"/>
              </a:ext>
            </a:extLst>
          </p:cNvPr>
          <p:cNvSpPr>
            <a:spLocks noGrp="1"/>
          </p:cNvSpPr>
          <p:nvPr>
            <p:ph type="title"/>
          </p:nvPr>
        </p:nvSpPr>
        <p:spPr>
          <a:xfrm>
            <a:off x="2157805" y="365124"/>
            <a:ext cx="9523655" cy="1501327"/>
          </a:xfrm>
        </p:spPr>
        <p:txBody>
          <a:bodyPr/>
          <a:lstStyle/>
          <a:p>
            <a:pPr algn="r"/>
            <a:r>
              <a:rPr lang="en-US" dirty="0"/>
              <a:t>Demo</a:t>
            </a:r>
          </a:p>
        </p:txBody>
      </p:sp>
      <p:sp>
        <p:nvSpPr>
          <p:cNvPr id="4" name="Footer Placeholder 3">
            <a:extLst>
              <a:ext uri="{FF2B5EF4-FFF2-40B4-BE49-F238E27FC236}">
                <a16:creationId xmlns:a16="http://schemas.microsoft.com/office/drawing/2014/main" id="{67C486B4-ED5D-C04A-7550-3613B5A38079}"/>
              </a:ext>
            </a:extLst>
          </p:cNvPr>
          <p:cNvSpPr>
            <a:spLocks noGrp="1"/>
          </p:cNvSpPr>
          <p:nvPr>
            <p:ph type="ftr" sz="quarter" idx="11"/>
          </p:nvPr>
        </p:nvSpPr>
        <p:spPr/>
        <p:txBody>
          <a:bodyPr/>
          <a:lstStyle/>
          <a:p>
            <a:r>
              <a:rPr lang="en-US">
                <a:effectLst>
                  <a:outerShdw blurRad="38100" dist="38100" dir="2700000" algn="tl">
                    <a:srgbClr val="000000">
                      <a:alpha val="43137"/>
                    </a:srgbClr>
                  </a:outerShdw>
                </a:effectLst>
              </a:rPr>
              <a:t>Presentation title</a:t>
            </a:r>
            <a:endParaRPr lang="en-US" dirty="0">
              <a:effectLst>
                <a:outerShdw blurRad="38100" dist="38100" dir="2700000" algn="tl">
                  <a:srgbClr val="000000">
                    <a:alpha val="43137"/>
                  </a:srgbClr>
                </a:outerShdw>
              </a:effectLst>
            </a:endParaRPr>
          </a:p>
        </p:txBody>
      </p:sp>
      <p:sp>
        <p:nvSpPr>
          <p:cNvPr id="6" name="Slide Number Placeholder 5">
            <a:extLst>
              <a:ext uri="{FF2B5EF4-FFF2-40B4-BE49-F238E27FC236}">
                <a16:creationId xmlns:a16="http://schemas.microsoft.com/office/drawing/2014/main" id="{E95910A0-E498-AA86-0BB5-AE9B2FF44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Rectangle 2">
            <a:extLst>
              <a:ext uri="{FF2B5EF4-FFF2-40B4-BE49-F238E27FC236}">
                <a16:creationId xmlns:a16="http://schemas.microsoft.com/office/drawing/2014/main" id="{B4F5B2E2-F8F6-CC77-7D9C-5864713CC58E}"/>
              </a:ext>
            </a:extLst>
          </p:cNvPr>
          <p:cNvSpPr/>
          <p:nvPr/>
        </p:nvSpPr>
        <p:spPr>
          <a:xfrm>
            <a:off x="0" y="2273643"/>
            <a:ext cx="12192000" cy="4584357"/>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rgbClr val="FF0000"/>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https://www.youtube.com/watch?v=7Je4I5acpDM&amp;t=146s</a:t>
            </a:r>
            <a:endParaRPr lang="en-US" b="0" i="0" dirty="0">
              <a:solidFill>
                <a:srgbClr val="FF0000"/>
              </a:solidFill>
              <a:effectLst/>
              <a:latin typeface="Arial" panose="020B0604020202020204" pitchFamily="34" charset="0"/>
            </a:endParaRPr>
          </a:p>
          <a:p>
            <a:pPr algn="ctr"/>
            <a:endParaRPr lang="en-US" dirty="0">
              <a:solidFill>
                <a:srgbClr val="FF0000"/>
              </a:solidFill>
            </a:endParaRPr>
          </a:p>
          <a:p>
            <a:pPr algn="ctr"/>
            <a:endParaRPr lang="en-US" dirty="0">
              <a:solidFill>
                <a:srgbClr val="FF0000"/>
              </a:solidFill>
            </a:endParaRPr>
          </a:p>
        </p:txBody>
      </p:sp>
      <p:sp>
        <p:nvSpPr>
          <p:cNvPr id="5" name="Footer Placeholder 3">
            <a:extLst>
              <a:ext uri="{FF2B5EF4-FFF2-40B4-BE49-F238E27FC236}">
                <a16:creationId xmlns:a16="http://schemas.microsoft.com/office/drawing/2014/main" id="{1885E75A-B90E-6275-2460-FE06C2858E74}"/>
              </a:ext>
            </a:extLst>
          </p:cNvPr>
          <p:cNvSpPr txBox="1">
            <a:spLocks/>
          </p:cNvSpPr>
          <p:nvPr/>
        </p:nvSpPr>
        <p:spPr>
          <a:xfrm>
            <a:off x="201168" y="6201604"/>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The Laboring Patient </a:t>
            </a:r>
          </a:p>
        </p:txBody>
      </p:sp>
    </p:spTree>
    <p:extLst>
      <p:ext uri="{BB962C8B-B14F-4D97-AF65-F5344CB8AC3E}">
        <p14:creationId xmlns:p14="http://schemas.microsoft.com/office/powerpoint/2010/main" val="1766771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B1742-E454-0941-A738-F96A5B3779C0}"/>
              </a:ext>
            </a:extLst>
          </p:cNvPr>
          <p:cNvSpPr>
            <a:spLocks noGrp="1"/>
          </p:cNvSpPr>
          <p:nvPr>
            <p:ph type="title"/>
          </p:nvPr>
        </p:nvSpPr>
        <p:spPr/>
        <p:txBody>
          <a:bodyPr anchor="t">
            <a:normAutofit/>
          </a:bodyPr>
          <a:lstStyle/>
          <a:p>
            <a:r>
              <a:rPr lang="en-US" sz="3200" dirty="0"/>
              <a:t>Overview</a:t>
            </a:r>
          </a:p>
        </p:txBody>
      </p:sp>
      <p:sp>
        <p:nvSpPr>
          <p:cNvPr id="3" name="Footer Placeholder 2">
            <a:extLst>
              <a:ext uri="{FF2B5EF4-FFF2-40B4-BE49-F238E27FC236}">
                <a16:creationId xmlns:a16="http://schemas.microsoft.com/office/drawing/2014/main" id="{6BC8D751-F298-2548-9B6B-820C2CF5BD8C}"/>
              </a:ext>
            </a:extLst>
          </p:cNvPr>
          <p:cNvSpPr>
            <a:spLocks noGrp="1"/>
          </p:cNvSpPr>
          <p:nvPr>
            <p:ph type="ftr" sz="quarter" idx="11"/>
          </p:nvPr>
        </p:nvSpPr>
        <p:spPr/>
        <p:txBody>
          <a:bodyPr/>
          <a:lstStyle/>
          <a:p>
            <a:pPr>
              <a:defRPr/>
            </a:pPr>
            <a:r>
              <a:rPr lang="en-US" dirty="0"/>
              <a:t>The Laboring Patient </a:t>
            </a:r>
          </a:p>
        </p:txBody>
      </p:sp>
      <p:pic>
        <p:nvPicPr>
          <p:cNvPr id="7" name="Content Placeholder 6">
            <a:extLst>
              <a:ext uri="{FF2B5EF4-FFF2-40B4-BE49-F238E27FC236}">
                <a16:creationId xmlns:a16="http://schemas.microsoft.com/office/drawing/2014/main" id="{21886642-A3E6-A54F-B80E-30265CF7DF6D}"/>
              </a:ext>
            </a:extLst>
          </p:cNvPr>
          <p:cNvPicPr>
            <a:picLocks noGrp="1" noChangeAspect="1"/>
          </p:cNvPicPr>
          <p:nvPr>
            <p:ph sz="quarter" idx="14"/>
          </p:nvPr>
        </p:nvPicPr>
        <p:blipFill rotWithShape="1">
          <a:blip r:embed="rId2"/>
          <a:srcRect l="1118" t="571"/>
          <a:stretch/>
        </p:blipFill>
        <p:spPr>
          <a:xfrm>
            <a:off x="3174439" y="363918"/>
            <a:ext cx="9017561" cy="6130163"/>
          </a:xfrm>
        </p:spPr>
      </p:pic>
      <p:sp>
        <p:nvSpPr>
          <p:cNvPr id="5" name="Slide Number Placeholder 4">
            <a:extLst>
              <a:ext uri="{FF2B5EF4-FFF2-40B4-BE49-F238E27FC236}">
                <a16:creationId xmlns:a16="http://schemas.microsoft.com/office/drawing/2014/main" id="{46BFC727-DD27-424C-8B21-2759009396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112809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8CD64F1-7F0D-C11D-C552-3D13F19BD5F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a:xfrm>
            <a:off x="2157805" y="371003"/>
            <a:ext cx="9523655" cy="606903"/>
          </a:xfrm>
        </p:spPr>
        <p:txBody>
          <a:bodyPr>
            <a:normAutofit fontScale="90000"/>
          </a:bodyPr>
          <a:lstStyle/>
          <a:p>
            <a:pPr algn="r"/>
            <a:r>
              <a:rPr lang="en-US" dirty="0"/>
              <a:t>Other Mechanical Complications</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dirty="0"/>
              <a:t>The Laboring Patient </a:t>
            </a:r>
            <a:endParaRPr lang="en-US" noProof="0" dirty="0"/>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48</a:t>
            </a:fld>
            <a:endParaRPr lang="en-US" noProof="0" dirty="0"/>
          </a:p>
        </p:txBody>
      </p:sp>
      <p:sp>
        <p:nvSpPr>
          <p:cNvPr id="4" name="TextBox 3">
            <a:extLst>
              <a:ext uri="{FF2B5EF4-FFF2-40B4-BE49-F238E27FC236}">
                <a16:creationId xmlns:a16="http://schemas.microsoft.com/office/drawing/2014/main" id="{3666F53C-9EED-D074-B900-4018F30B4D3A}"/>
              </a:ext>
            </a:extLst>
          </p:cNvPr>
          <p:cNvSpPr txBox="1"/>
          <p:nvPr/>
        </p:nvSpPr>
        <p:spPr>
          <a:xfrm>
            <a:off x="1404397" y="1957295"/>
            <a:ext cx="4071429" cy="3231654"/>
          </a:xfrm>
          <a:prstGeom prst="rect">
            <a:avLst/>
          </a:prstGeom>
          <a:solidFill>
            <a:schemeClr val="tx2">
              <a:lumMod val="10000"/>
              <a:lumOff val="90000"/>
            </a:schemeClr>
          </a:solidFill>
          <a:ln>
            <a:solidFill>
              <a:schemeClr val="tx1"/>
            </a:solidFill>
          </a:ln>
        </p:spPr>
        <p:txBody>
          <a:bodyPr wrap="square" rtlCol="0">
            <a:spAutoFit/>
          </a:bodyPr>
          <a:lstStyle/>
          <a:p>
            <a:r>
              <a:rPr lang="en-US" sz="2400" b="1" dirty="0"/>
              <a:t>Not discussed today, but worth preparing for: </a:t>
            </a:r>
          </a:p>
          <a:p>
            <a:endParaRPr lang="en-US" sz="2400" dirty="0"/>
          </a:p>
          <a:p>
            <a:pPr marL="285750" indent="-285750">
              <a:buFont typeface="Arial" panose="020B0604020202020204" pitchFamily="34" charset="0"/>
              <a:buChar char="•"/>
            </a:pPr>
            <a:r>
              <a:rPr lang="en-US" sz="2400" dirty="0"/>
              <a:t>Breech Presentation </a:t>
            </a:r>
          </a:p>
          <a:p>
            <a:endParaRPr lang="en-US" sz="2400" dirty="0"/>
          </a:p>
          <a:p>
            <a:endParaRPr lang="en-US" sz="2400" dirty="0"/>
          </a:p>
          <a:p>
            <a:pPr marL="285750" indent="-285750">
              <a:buFont typeface="Arial" panose="020B0604020202020204" pitchFamily="34" charset="0"/>
              <a:buChar char="•"/>
            </a:pPr>
            <a:r>
              <a:rPr lang="en-US" sz="2400" dirty="0"/>
              <a:t>Umbilical Cord Prolapse</a:t>
            </a:r>
          </a:p>
          <a:p>
            <a:pPr marL="285750" indent="-28575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6CCC6AF2-1DDC-1ECA-855F-28CC417120EF}"/>
              </a:ext>
            </a:extLst>
          </p:cNvPr>
          <p:cNvPicPr>
            <a:picLocks noChangeAspect="1"/>
          </p:cNvPicPr>
          <p:nvPr/>
        </p:nvPicPr>
        <p:blipFill>
          <a:blip r:embed="rId3"/>
          <a:stretch>
            <a:fillRect/>
          </a:stretch>
        </p:blipFill>
        <p:spPr>
          <a:xfrm>
            <a:off x="5782962" y="1957295"/>
            <a:ext cx="4827717" cy="4088241"/>
          </a:xfrm>
          <a:prstGeom prst="rect">
            <a:avLst/>
          </a:prstGeom>
          <a:ln>
            <a:solidFill>
              <a:schemeClr val="tx1"/>
            </a:solidFill>
          </a:ln>
        </p:spPr>
      </p:pic>
      <p:sp>
        <p:nvSpPr>
          <p:cNvPr id="9" name="Rectangle 8">
            <a:extLst>
              <a:ext uri="{FF2B5EF4-FFF2-40B4-BE49-F238E27FC236}">
                <a16:creationId xmlns:a16="http://schemas.microsoft.com/office/drawing/2014/main" id="{2EEC1375-6551-A25D-8C73-0E08D05768DE}"/>
              </a:ext>
            </a:extLst>
          </p:cNvPr>
          <p:cNvSpPr/>
          <p:nvPr/>
        </p:nvSpPr>
        <p:spPr>
          <a:xfrm>
            <a:off x="6052942" y="5325762"/>
            <a:ext cx="345989" cy="568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173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163256" y="370790"/>
            <a:ext cx="2783016" cy="1286132"/>
          </a:xfrm>
        </p:spPr>
        <p:txBody>
          <a:bodyPr anchor="t">
            <a:normAutofit fontScale="90000"/>
          </a:bodyPr>
          <a:lstStyle/>
          <a:p>
            <a:r>
              <a:rPr lang="en-US" dirty="0"/>
              <a:t>After Delivery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201168" y="2029772"/>
            <a:ext cx="2666441" cy="3474308"/>
          </a:xfrm>
        </p:spPr>
        <p:txBody>
          <a:bodyPr>
            <a:normAutofit fontScale="77500" lnSpcReduction="20000"/>
          </a:bodyPr>
          <a:lstStyle/>
          <a:p>
            <a:pPr marL="233363" lvl="1" indent="-222250"/>
            <a:r>
              <a:rPr lang="en-US" sz="2400" dirty="0">
                <a:solidFill>
                  <a:schemeClr val="bg1"/>
                </a:solidFill>
              </a:rPr>
              <a:t>Cord clamped and cut</a:t>
            </a:r>
          </a:p>
          <a:p>
            <a:pPr marL="233363" lvl="1" indent="-222250"/>
            <a:r>
              <a:rPr lang="en-US" sz="2400" dirty="0">
                <a:solidFill>
                  <a:schemeClr val="bg1"/>
                </a:solidFill>
              </a:rPr>
              <a:t>Placenta delivered</a:t>
            </a:r>
          </a:p>
          <a:p>
            <a:pPr marL="233363" lvl="1" indent="-222250"/>
            <a:r>
              <a:rPr lang="en-US" sz="2400" dirty="0">
                <a:solidFill>
                  <a:schemeClr val="bg1"/>
                </a:solidFill>
              </a:rPr>
              <a:t>Contact nearest hospital able to accept mom and baby </a:t>
            </a:r>
          </a:p>
          <a:p>
            <a:pPr marL="233363" lvl="1" indent="-222250"/>
            <a:r>
              <a:rPr lang="en-US" sz="2400" dirty="0">
                <a:solidFill>
                  <a:schemeClr val="bg1"/>
                </a:solidFill>
              </a:rPr>
              <a:t>Send mother and baby</a:t>
            </a:r>
          </a:p>
          <a:p>
            <a:pPr marL="233363" lvl="1" indent="-222250"/>
            <a:r>
              <a:rPr lang="en-US" sz="2400" dirty="0">
                <a:solidFill>
                  <a:schemeClr val="bg1"/>
                </a:solidFill>
              </a:rPr>
              <a:t>Promote  mom/infant bonding if possible </a:t>
            </a:r>
          </a:p>
          <a:p>
            <a:pPr marL="0" indent="0">
              <a:buNone/>
            </a:pPr>
            <a:endParaRPr lang="en-US" dirty="0"/>
          </a:p>
        </p:txBody>
      </p:sp>
      <p:sp>
        <p:nvSpPr>
          <p:cNvPr id="4" name="Footer Placeholder 3">
            <a:extLst>
              <a:ext uri="{FF2B5EF4-FFF2-40B4-BE49-F238E27FC236}">
                <a16:creationId xmlns:a16="http://schemas.microsoft.com/office/drawing/2014/main" id="{CC0E5902-EC8A-4167-69BC-A12048009DD6}"/>
              </a:ext>
            </a:extLst>
          </p:cNvPr>
          <p:cNvSpPr>
            <a:spLocks noGrp="1"/>
          </p:cNvSpPr>
          <p:nvPr>
            <p:ph type="ftr" sz="quarter" idx="11"/>
          </p:nvPr>
        </p:nvSpPr>
        <p:spPr>
          <a:xfrm>
            <a:off x="201168" y="6356350"/>
            <a:ext cx="4837176" cy="365125"/>
          </a:xfrm>
        </p:spPr>
        <p:txBody>
          <a:bodyPr/>
          <a:lstStyle/>
          <a:p>
            <a:pPr lvl="0"/>
            <a:r>
              <a:rPr lang="en-US" dirty="0"/>
              <a:t>The Laboring Patient </a:t>
            </a:r>
            <a:endParaRPr lang="en-US" noProof="0" dirty="0"/>
          </a:p>
        </p:txBody>
      </p:sp>
      <p:sp>
        <p:nvSpPr>
          <p:cNvPr id="9" name="Rectangle 8">
            <a:extLst>
              <a:ext uri="{FF2B5EF4-FFF2-40B4-BE49-F238E27FC236}">
                <a16:creationId xmlns:a16="http://schemas.microsoft.com/office/drawing/2014/main" id="{0358E878-AB6B-B700-6A13-F1868297F178}"/>
              </a:ext>
            </a:extLst>
          </p:cNvPr>
          <p:cNvSpPr/>
          <p:nvPr/>
        </p:nvSpPr>
        <p:spPr>
          <a:xfrm>
            <a:off x="3052118" y="5313405"/>
            <a:ext cx="9139882" cy="15445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9FC928C-59C2-3962-3622-C1F408DB4EB4}"/>
              </a:ext>
            </a:extLst>
          </p:cNvPr>
          <p:cNvPicPr>
            <a:picLocks noChangeAspect="1"/>
          </p:cNvPicPr>
          <p:nvPr/>
        </p:nvPicPr>
        <p:blipFill>
          <a:blip r:embed="rId3"/>
          <a:stretch>
            <a:fillRect/>
          </a:stretch>
        </p:blipFill>
        <p:spPr>
          <a:xfrm>
            <a:off x="3052118" y="-1859"/>
            <a:ext cx="9139882" cy="5315264"/>
          </a:xfrm>
          <a:prstGeom prst="rect">
            <a:avLst/>
          </a:prstGeom>
        </p:spPr>
      </p:pic>
    </p:spTree>
    <p:extLst>
      <p:ext uri="{BB962C8B-B14F-4D97-AF65-F5344CB8AC3E}">
        <p14:creationId xmlns:p14="http://schemas.microsoft.com/office/powerpoint/2010/main" val="21832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AA9D19-3C80-AB5F-9C93-1CE95191072E}"/>
              </a:ext>
            </a:extLst>
          </p:cNvPr>
          <p:cNvSpPr/>
          <p:nvPr/>
        </p:nvSpPr>
        <p:spPr>
          <a:xfrm>
            <a:off x="0" y="1149178"/>
            <a:ext cx="12192000" cy="5708822"/>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6738"/>
            <a:r>
              <a:rPr lang="en-US" sz="2400" b="1" dirty="0">
                <a:solidFill>
                  <a:schemeClr val="tx1"/>
                </a:solidFill>
              </a:rPr>
              <a:t>Poll Question 2:  </a:t>
            </a:r>
            <a:r>
              <a:rPr lang="en-US" sz="2400" dirty="0">
                <a:solidFill>
                  <a:schemeClr val="tx1"/>
                </a:solidFill>
              </a:rPr>
              <a:t>If you have no L&amp;D support at your facility, </a:t>
            </a:r>
          </a:p>
          <a:p>
            <a:pPr marL="1836738"/>
            <a:r>
              <a:rPr lang="en-US" sz="2400" dirty="0">
                <a:solidFill>
                  <a:schemeClr val="tx1"/>
                </a:solidFill>
              </a:rPr>
              <a:t>how far away is the nearest OB-capable facility by ground?</a:t>
            </a:r>
          </a:p>
          <a:p>
            <a:pPr marL="1849437"/>
            <a:endParaRPr lang="en-US" sz="2400" dirty="0">
              <a:solidFill>
                <a:schemeClr val="tx1"/>
              </a:solidFill>
            </a:endParaRPr>
          </a:p>
          <a:p>
            <a:pPr marL="2292350" indent="-442913">
              <a:buAutoNum type="alphaLcParenBoth"/>
            </a:pPr>
            <a:r>
              <a:rPr lang="en-US" sz="2400" dirty="0">
                <a:solidFill>
                  <a:schemeClr val="tx1"/>
                </a:solidFill>
              </a:rPr>
              <a:t> Less than 30 minutes away</a:t>
            </a:r>
          </a:p>
          <a:p>
            <a:pPr marL="2292350" indent="-442913">
              <a:buAutoNum type="alphaLcParenBoth"/>
            </a:pPr>
            <a:r>
              <a:rPr lang="en-US" sz="2400" dirty="0">
                <a:solidFill>
                  <a:schemeClr val="tx1"/>
                </a:solidFill>
              </a:rPr>
              <a:t> 30-60 minutes away</a:t>
            </a:r>
          </a:p>
          <a:p>
            <a:pPr marL="2292350" indent="-442913">
              <a:buAutoNum type="alphaLcParenBoth"/>
            </a:pPr>
            <a:r>
              <a:rPr lang="en-US" sz="2400" dirty="0">
                <a:solidFill>
                  <a:schemeClr val="tx1"/>
                </a:solidFill>
              </a:rPr>
              <a:t> 1-2 hours away</a:t>
            </a:r>
          </a:p>
          <a:p>
            <a:pPr marL="2292350" indent="-442913">
              <a:buAutoNum type="alphaLcParenBoth"/>
            </a:pPr>
            <a:r>
              <a:rPr lang="en-US" sz="2400" dirty="0">
                <a:solidFill>
                  <a:schemeClr val="tx1"/>
                </a:solidFill>
              </a:rPr>
              <a:t> More than 2 hours away</a:t>
            </a:r>
          </a:p>
        </p:txBody>
      </p:sp>
      <p:sp>
        <p:nvSpPr>
          <p:cNvPr id="8" name="Title 7">
            <a:extLst>
              <a:ext uri="{FF2B5EF4-FFF2-40B4-BE49-F238E27FC236}">
                <a16:creationId xmlns:a16="http://schemas.microsoft.com/office/drawing/2014/main" id="{EA1CB457-A26B-B108-32FE-5A249AD9B109}"/>
              </a:ext>
            </a:extLst>
          </p:cNvPr>
          <p:cNvSpPr>
            <a:spLocks noGrp="1"/>
          </p:cNvSpPr>
          <p:nvPr>
            <p:ph type="title"/>
          </p:nvPr>
        </p:nvSpPr>
        <p:spPr>
          <a:xfrm>
            <a:off x="2260283" y="243160"/>
            <a:ext cx="9421177" cy="769493"/>
          </a:xfrm>
        </p:spPr>
        <p:txBody>
          <a:bodyPr>
            <a:normAutofit fontScale="90000"/>
          </a:bodyPr>
          <a:lstStyle/>
          <a:p>
            <a:pPr algn="r"/>
            <a:r>
              <a:rPr lang="en-US" dirty="0"/>
              <a:t>What about you? </a:t>
            </a:r>
          </a:p>
        </p:txBody>
      </p:sp>
      <p:sp>
        <p:nvSpPr>
          <p:cNvPr id="3" name="Footer Placeholder 2">
            <a:extLst>
              <a:ext uri="{FF2B5EF4-FFF2-40B4-BE49-F238E27FC236}">
                <a16:creationId xmlns:a16="http://schemas.microsoft.com/office/drawing/2014/main" id="{1DE082B0-D6DB-09D4-8DFC-64A102B2A9AC}"/>
              </a:ext>
            </a:extLst>
          </p:cNvPr>
          <p:cNvSpPr>
            <a:spLocks noGrp="1"/>
          </p:cNvSpPr>
          <p:nvPr>
            <p:ph type="ftr" sz="quarter" idx="11"/>
          </p:nvPr>
        </p:nvSpPr>
        <p:spPr/>
        <p:txBody>
          <a:bodyPr/>
          <a:lstStyle/>
          <a:p>
            <a:r>
              <a:rPr lang="en-US" dirty="0"/>
              <a:t>The Laboring Patient </a:t>
            </a:r>
          </a:p>
        </p:txBody>
      </p:sp>
      <p:sp>
        <p:nvSpPr>
          <p:cNvPr id="7" name="Slide Number Placeholder 6">
            <a:extLst>
              <a:ext uri="{FF2B5EF4-FFF2-40B4-BE49-F238E27FC236}">
                <a16:creationId xmlns:a16="http://schemas.microsoft.com/office/drawing/2014/main" id="{43574F3F-315C-1935-19E2-3EDA675C84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377979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606D01-D3C4-7848-842B-9BBD3B08419F}"/>
              </a:ext>
            </a:extLst>
          </p:cNvPr>
          <p:cNvSpPr/>
          <p:nvPr/>
        </p:nvSpPr>
        <p:spPr>
          <a:xfrm>
            <a:off x="0" y="0"/>
            <a:ext cx="12192000" cy="6858000"/>
          </a:xfrm>
          <a:prstGeom prst="rect">
            <a:avLst/>
          </a:pr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a:xfrm>
            <a:off x="689386" y="730413"/>
            <a:ext cx="3071686" cy="825322"/>
          </a:xfrm>
        </p:spPr>
        <p:txBody>
          <a:bodyPr/>
          <a:lstStyle/>
          <a:p>
            <a:r>
              <a:rPr lang="en-US" dirty="0"/>
              <a:t>Summary</a:t>
            </a:r>
          </a:p>
        </p:txBody>
      </p:sp>
      <p:sp>
        <p:nvSpPr>
          <p:cNvPr id="10" name="Content Placeholder 9">
            <a:extLst>
              <a:ext uri="{FF2B5EF4-FFF2-40B4-BE49-F238E27FC236}">
                <a16:creationId xmlns:a16="http://schemas.microsoft.com/office/drawing/2014/main" id="{C69C1BDB-253B-4642-94A7-F84048E562F7}"/>
              </a:ext>
            </a:extLst>
          </p:cNvPr>
          <p:cNvSpPr>
            <a:spLocks noGrp="1"/>
          </p:cNvSpPr>
          <p:nvPr>
            <p:ph idx="1"/>
          </p:nvPr>
        </p:nvSpPr>
        <p:spPr>
          <a:xfrm>
            <a:off x="609283" y="1625302"/>
            <a:ext cx="5800866" cy="3963937"/>
          </a:xfrm>
        </p:spPr>
        <p:txBody>
          <a:bodyPr>
            <a:normAutofit lnSpcReduction="10000"/>
          </a:bodyPr>
          <a:lstStyle/>
          <a:p>
            <a:pPr marL="342900" indent="-342900">
              <a:buFont typeface="Arial" panose="020B0604020202020204" pitchFamily="34" charset="0"/>
              <a:buChar char="•"/>
            </a:pPr>
            <a:r>
              <a:rPr lang="en-US" dirty="0"/>
              <a:t>Make sure your staff are ready and supplies are on hand for standard and complicated deliveries. </a:t>
            </a:r>
          </a:p>
          <a:p>
            <a:pPr marL="342900" indent="-342900">
              <a:buFont typeface="Arial" panose="020B0604020202020204" pitchFamily="34" charset="0"/>
              <a:buChar char="•"/>
            </a:pPr>
            <a:r>
              <a:rPr lang="en-US" dirty="0"/>
              <a:t>Rehearse and have a plan for the most common delivery complications.</a:t>
            </a:r>
          </a:p>
          <a:p>
            <a:pPr marL="342900" indent="-342900">
              <a:buFont typeface="Arial" panose="020B0604020202020204" pitchFamily="34" charset="0"/>
              <a:buChar char="•"/>
            </a:pPr>
            <a:r>
              <a:rPr lang="en-US" dirty="0"/>
              <a:t>Know the resources available at your facility.</a:t>
            </a:r>
          </a:p>
          <a:p>
            <a:pPr marL="342900" indent="-342900">
              <a:buFont typeface="Arial" panose="020B0604020202020204" pitchFamily="34" charset="0"/>
              <a:buChar char="•"/>
            </a:pPr>
            <a:r>
              <a:rPr lang="en-US" dirty="0"/>
              <a:t>Know your transfer partners’ laboring patient protocols.</a:t>
            </a:r>
          </a:p>
        </p:txBody>
      </p:sp>
      <p:sp>
        <p:nvSpPr>
          <p:cNvPr id="16" name="Footer Placeholder 15">
            <a:extLst>
              <a:ext uri="{FF2B5EF4-FFF2-40B4-BE49-F238E27FC236}">
                <a16:creationId xmlns:a16="http://schemas.microsoft.com/office/drawing/2014/main" id="{C394FA6A-80EA-46C1-8A4C-B4D8E90A7BCE}"/>
              </a:ext>
            </a:extLst>
          </p:cNvPr>
          <p:cNvSpPr>
            <a:spLocks noGrp="1"/>
          </p:cNvSpPr>
          <p:nvPr>
            <p:ph type="ftr" sz="quarter" idx="11"/>
          </p:nvPr>
        </p:nvSpPr>
        <p:spPr>
          <a:xfrm>
            <a:off x="199277" y="6356350"/>
            <a:ext cx="3877423" cy="365125"/>
          </a:xfrm>
        </p:spPr>
        <p:txBody>
          <a:bodyPr/>
          <a:lstStyle/>
          <a:p>
            <a:pPr lvl="0"/>
            <a:r>
              <a:rPr lang="en-US" dirty="0"/>
              <a:t>The Laboring Patient </a:t>
            </a:r>
            <a:endParaRPr lang="en-US" noProof="0" dirty="0"/>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50</a:t>
            </a:fld>
            <a:endParaRPr lang="en-US" noProof="0" dirty="0"/>
          </a:p>
        </p:txBody>
      </p:sp>
      <p:pic>
        <p:nvPicPr>
          <p:cNvPr id="4" name="Picture Placeholder 3">
            <a:extLst>
              <a:ext uri="{FF2B5EF4-FFF2-40B4-BE49-F238E27FC236}">
                <a16:creationId xmlns:a16="http://schemas.microsoft.com/office/drawing/2014/main" id="{FF997F2E-D8C6-515E-49D3-3BD99E5910BE}"/>
              </a:ext>
            </a:extLst>
          </p:cNvPr>
          <p:cNvPicPr>
            <a:picLocks noGrp="1" noChangeAspect="1"/>
          </p:cNvPicPr>
          <p:nvPr>
            <p:ph type="pic" sz="quarter" idx="13"/>
          </p:nvPr>
        </p:nvPicPr>
        <p:blipFill>
          <a:blip r:embed="rId2"/>
          <a:srcRect l="3535" r="3535"/>
          <a:stretch>
            <a:fillRect/>
          </a:stretch>
        </p:blipFill>
        <p:spPr>
          <a:xfrm>
            <a:off x="6700835" y="665163"/>
            <a:ext cx="2214562" cy="2513012"/>
          </a:xfrm>
          <a:prstGeom prst="rect">
            <a:avLst/>
          </a:prstGeom>
          <a:ln>
            <a:solidFill>
              <a:schemeClr val="tx1"/>
            </a:solidFill>
          </a:ln>
        </p:spPr>
      </p:pic>
      <p:pic>
        <p:nvPicPr>
          <p:cNvPr id="6" name="Picture Placeholder 8">
            <a:extLst>
              <a:ext uri="{FF2B5EF4-FFF2-40B4-BE49-F238E27FC236}">
                <a16:creationId xmlns:a16="http://schemas.microsoft.com/office/drawing/2014/main" id="{5ED59CA9-2DA3-BB6C-8D4F-A1818D585672}"/>
              </a:ext>
            </a:extLst>
          </p:cNvPr>
          <p:cNvPicPr>
            <a:picLocks noGrp="1" noChangeAspect="1"/>
          </p:cNvPicPr>
          <p:nvPr>
            <p:ph type="pic" sz="quarter" idx="14"/>
          </p:nvPr>
        </p:nvPicPr>
        <p:blipFill>
          <a:blip r:embed="rId3"/>
          <a:srcRect l="10556" r="10556"/>
          <a:stretch>
            <a:fillRect/>
          </a:stretch>
        </p:blipFill>
        <p:spPr>
          <a:xfrm>
            <a:off x="6691639" y="3429000"/>
            <a:ext cx="2214562" cy="2513012"/>
          </a:xfrm>
          <a:prstGeom prst="rect">
            <a:avLst/>
          </a:prstGeom>
          <a:ln>
            <a:solidFill>
              <a:schemeClr val="accent1"/>
            </a:solidFill>
          </a:ln>
        </p:spPr>
      </p:pic>
      <p:pic>
        <p:nvPicPr>
          <p:cNvPr id="3" name="Picture 2">
            <a:extLst>
              <a:ext uri="{FF2B5EF4-FFF2-40B4-BE49-F238E27FC236}">
                <a16:creationId xmlns:a16="http://schemas.microsoft.com/office/drawing/2014/main" id="{BEB9822D-99D6-C494-F4F4-79044F8F91D6}"/>
              </a:ext>
            </a:extLst>
          </p:cNvPr>
          <p:cNvPicPr>
            <a:picLocks noChangeAspect="1"/>
          </p:cNvPicPr>
          <p:nvPr/>
        </p:nvPicPr>
        <p:blipFill>
          <a:blip r:embed="rId4"/>
          <a:stretch>
            <a:fillRect/>
          </a:stretch>
        </p:blipFill>
        <p:spPr>
          <a:xfrm>
            <a:off x="9187691" y="665163"/>
            <a:ext cx="2334944" cy="2513012"/>
          </a:xfrm>
          <a:prstGeom prst="rect">
            <a:avLst/>
          </a:prstGeom>
          <a:ln>
            <a:solidFill>
              <a:schemeClr val="tx1"/>
            </a:solidFill>
          </a:ln>
        </p:spPr>
      </p:pic>
      <p:pic>
        <p:nvPicPr>
          <p:cNvPr id="11" name="Picture Placeholder 7">
            <a:extLst>
              <a:ext uri="{FF2B5EF4-FFF2-40B4-BE49-F238E27FC236}">
                <a16:creationId xmlns:a16="http://schemas.microsoft.com/office/drawing/2014/main" id="{7DE71AC3-B37D-5C61-4E83-0BBE221F1898}"/>
              </a:ext>
            </a:extLst>
          </p:cNvPr>
          <p:cNvPicPr>
            <a:picLocks noChangeAspect="1"/>
          </p:cNvPicPr>
          <p:nvPr/>
        </p:nvPicPr>
        <p:blipFill>
          <a:blip r:embed="rId5"/>
          <a:srcRect l="3095" r="3095"/>
          <a:stretch>
            <a:fillRect/>
          </a:stretch>
        </p:blipFill>
        <p:spPr>
          <a:xfrm>
            <a:off x="9187691" y="3429000"/>
            <a:ext cx="2334944" cy="2513012"/>
          </a:xfrm>
          <a:prstGeom prst="rect">
            <a:avLst/>
          </a:prstGeom>
          <a:ln>
            <a:solidFill>
              <a:schemeClr val="tx1"/>
            </a:solidFill>
          </a:ln>
        </p:spPr>
      </p:pic>
    </p:spTree>
    <p:extLst>
      <p:ext uri="{BB962C8B-B14F-4D97-AF65-F5344CB8AC3E}">
        <p14:creationId xmlns:p14="http://schemas.microsoft.com/office/powerpoint/2010/main" val="4039808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877001" y="4947313"/>
            <a:ext cx="7700617" cy="1409037"/>
          </a:xfrm>
        </p:spPr>
        <p:txBody>
          <a:bodyPr/>
          <a:lstStyle/>
          <a:p>
            <a:r>
              <a:rPr lang="en-US" dirty="0"/>
              <a:t>Thank you</a:t>
            </a:r>
          </a:p>
        </p:txBody>
      </p:sp>
      <p:sp>
        <p:nvSpPr>
          <p:cNvPr id="4" name="Footer Placeholder 3">
            <a:extLst>
              <a:ext uri="{FF2B5EF4-FFF2-40B4-BE49-F238E27FC236}">
                <a16:creationId xmlns:a16="http://schemas.microsoft.com/office/drawing/2014/main" id="{BBA09E0B-CEBC-425D-8A86-1F858D8DE9AD}"/>
              </a:ext>
            </a:extLst>
          </p:cNvPr>
          <p:cNvSpPr>
            <a:spLocks noGrp="1"/>
          </p:cNvSpPr>
          <p:nvPr>
            <p:ph type="ftr" sz="quarter" idx="11"/>
          </p:nvPr>
        </p:nvSpPr>
        <p:spPr>
          <a:xfrm>
            <a:off x="201168" y="6356350"/>
            <a:ext cx="4837176" cy="365125"/>
          </a:xfrm>
        </p:spPr>
        <p:txBody>
          <a:bodyPr/>
          <a:lstStyle/>
          <a:p>
            <a:pPr lvl="0"/>
            <a:r>
              <a:rPr lang="en-US" dirty="0"/>
              <a:t>The Laboring Patient </a:t>
            </a:r>
            <a:endParaRPr lang="en-US" noProof="0" dirty="0"/>
          </a:p>
        </p:txBody>
      </p:sp>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51</a:t>
            </a:fld>
            <a:endParaRPr lang="en-US" noProof="0" dirty="0"/>
          </a:p>
        </p:txBody>
      </p:sp>
      <p:pic>
        <p:nvPicPr>
          <p:cNvPr id="5" name="Picture Placeholder 4" descr="A picture containing mountain, sky, outdoor, nature, sunrise ">
            <a:extLst>
              <a:ext uri="{FF2B5EF4-FFF2-40B4-BE49-F238E27FC236}">
                <a16:creationId xmlns:a16="http://schemas.microsoft.com/office/drawing/2014/main" id="{CD6AB7B3-4689-40AA-B749-73B43A17BF3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111330" y="0"/>
            <a:ext cx="4082983" cy="6858000"/>
          </a:xfrm>
          <a:prstGeom prst="rect">
            <a:avLst/>
          </a:prstGeom>
        </p:spPr>
      </p:pic>
      <p:sp>
        <p:nvSpPr>
          <p:cNvPr id="7" name="TextBox 6">
            <a:extLst>
              <a:ext uri="{FF2B5EF4-FFF2-40B4-BE49-F238E27FC236}">
                <a16:creationId xmlns:a16="http://schemas.microsoft.com/office/drawing/2014/main" id="{0D1C193C-61B1-6261-A241-AEF887BF858F}"/>
              </a:ext>
            </a:extLst>
          </p:cNvPr>
          <p:cNvSpPr txBox="1"/>
          <p:nvPr/>
        </p:nvSpPr>
        <p:spPr>
          <a:xfrm>
            <a:off x="8316847" y="205057"/>
            <a:ext cx="3671951" cy="3416320"/>
          </a:xfrm>
          <a:prstGeom prst="rect">
            <a:avLst/>
          </a:prstGeom>
          <a:noFill/>
        </p:spPr>
        <p:txBody>
          <a:bodyPr wrap="square" rtlCol="0">
            <a:spAutoFit/>
          </a:bodyPr>
          <a:lstStyle/>
          <a:p>
            <a:r>
              <a:rPr lang="en-US" b="1" dirty="0">
                <a:solidFill>
                  <a:schemeClr val="tx2">
                    <a:lumMod val="10000"/>
                    <a:lumOff val="90000"/>
                  </a:schemeClr>
                </a:solidFill>
              </a:rPr>
              <a:t>Northwest Portland Area Indian Health Board</a:t>
            </a:r>
          </a:p>
          <a:p>
            <a:endParaRPr lang="en-US" b="1" dirty="0">
              <a:solidFill>
                <a:schemeClr val="tx2">
                  <a:lumMod val="10000"/>
                  <a:lumOff val="90000"/>
                </a:schemeClr>
              </a:solidFill>
            </a:endParaRPr>
          </a:p>
          <a:p>
            <a:r>
              <a:rPr lang="en-US" b="1" dirty="0">
                <a:solidFill>
                  <a:schemeClr val="tx2">
                    <a:lumMod val="10000"/>
                    <a:lumOff val="90000"/>
                  </a:schemeClr>
                </a:solidFill>
              </a:rPr>
              <a:t>Indian Country Emergency Medicine for Rural and Indigenous Communities (EMRIC) ECHO</a:t>
            </a:r>
          </a:p>
          <a:p>
            <a:endParaRPr lang="en-US" b="1" dirty="0">
              <a:solidFill>
                <a:schemeClr val="tx2">
                  <a:lumMod val="10000"/>
                  <a:lumOff val="90000"/>
                </a:schemeClr>
              </a:solidFill>
            </a:endParaRPr>
          </a:p>
          <a:p>
            <a:r>
              <a:rPr lang="en-US" b="1" dirty="0">
                <a:solidFill>
                  <a:schemeClr val="tx2">
                    <a:lumMod val="10000"/>
                    <a:lumOff val="90000"/>
                  </a:schemeClr>
                </a:solidFill>
              </a:rPr>
              <a:t>February 22, 2023</a:t>
            </a:r>
          </a:p>
          <a:p>
            <a:endParaRPr lang="en-US" dirty="0"/>
          </a:p>
          <a:p>
            <a:endParaRPr lang="en-US" dirty="0"/>
          </a:p>
          <a:p>
            <a:endParaRPr lang="en-US" dirty="0"/>
          </a:p>
        </p:txBody>
      </p:sp>
      <p:sp>
        <p:nvSpPr>
          <p:cNvPr id="8" name="TextBox 7">
            <a:extLst>
              <a:ext uri="{FF2B5EF4-FFF2-40B4-BE49-F238E27FC236}">
                <a16:creationId xmlns:a16="http://schemas.microsoft.com/office/drawing/2014/main" id="{8C099F89-BB93-5B13-6B1E-194687958298}"/>
              </a:ext>
            </a:extLst>
          </p:cNvPr>
          <p:cNvSpPr txBox="1"/>
          <p:nvPr/>
        </p:nvSpPr>
        <p:spPr>
          <a:xfrm>
            <a:off x="8322580" y="4690150"/>
            <a:ext cx="2063385" cy="2031325"/>
          </a:xfrm>
          <a:prstGeom prst="rect">
            <a:avLst/>
          </a:prstGeom>
          <a:noFill/>
        </p:spPr>
        <p:txBody>
          <a:bodyPr wrap="none" rtlCol="0">
            <a:spAutoFit/>
          </a:bodyPr>
          <a:lstStyle/>
          <a:p>
            <a:r>
              <a:rPr lang="en-US" b="1" dirty="0">
                <a:solidFill>
                  <a:schemeClr val="accent6">
                    <a:lumMod val="20000"/>
                    <a:lumOff val="80000"/>
                  </a:schemeClr>
                </a:solidFill>
              </a:rPr>
              <a:t>Presenters: </a:t>
            </a:r>
          </a:p>
          <a:p>
            <a:r>
              <a:rPr lang="en-US" dirty="0">
                <a:solidFill>
                  <a:schemeClr val="accent6">
                    <a:lumMod val="20000"/>
                    <a:lumOff val="80000"/>
                  </a:schemeClr>
                </a:solidFill>
              </a:rPr>
              <a:t>Michael Henry</a:t>
            </a:r>
          </a:p>
          <a:p>
            <a:r>
              <a:rPr lang="en-US" dirty="0">
                <a:solidFill>
                  <a:schemeClr val="accent6">
                    <a:lumMod val="20000"/>
                    <a:lumOff val="80000"/>
                  </a:schemeClr>
                </a:solidFill>
              </a:rPr>
              <a:t>Dominick Maggio</a:t>
            </a:r>
          </a:p>
          <a:p>
            <a:endParaRPr lang="en-US" dirty="0">
              <a:solidFill>
                <a:schemeClr val="accent6">
                  <a:lumMod val="20000"/>
                  <a:lumOff val="80000"/>
                </a:schemeClr>
              </a:solidFill>
            </a:endParaRPr>
          </a:p>
          <a:p>
            <a:r>
              <a:rPr lang="en-US" b="1" dirty="0">
                <a:solidFill>
                  <a:schemeClr val="accent6">
                    <a:lumMod val="20000"/>
                    <a:lumOff val="80000"/>
                  </a:schemeClr>
                </a:solidFill>
              </a:rPr>
              <a:t>Discussant:</a:t>
            </a:r>
          </a:p>
          <a:p>
            <a:r>
              <a:rPr lang="en-US" dirty="0">
                <a:solidFill>
                  <a:schemeClr val="accent6">
                    <a:lumMod val="20000"/>
                    <a:lumOff val="80000"/>
                  </a:schemeClr>
                </a:solidFill>
              </a:rPr>
              <a:t>Kelly Bogaert</a:t>
            </a:r>
          </a:p>
          <a:p>
            <a:r>
              <a:rPr lang="en-US" dirty="0">
                <a:solidFill>
                  <a:schemeClr val="accent6">
                    <a:lumMod val="20000"/>
                    <a:lumOff val="80000"/>
                  </a:schemeClr>
                </a:solidFill>
              </a:rPr>
              <a:t> </a:t>
            </a:r>
          </a:p>
        </p:txBody>
      </p:sp>
      <p:pic>
        <p:nvPicPr>
          <p:cNvPr id="2" name="Picture Placeholder 1">
            <a:extLst>
              <a:ext uri="{FF2B5EF4-FFF2-40B4-BE49-F238E27FC236}">
                <a16:creationId xmlns:a16="http://schemas.microsoft.com/office/drawing/2014/main" id="{40AEB6B5-A26D-6FD1-C9B1-74AAE1427DC9}"/>
              </a:ext>
            </a:extLst>
          </p:cNvPr>
          <p:cNvPicPr>
            <a:picLocks noGrp="1" noChangeAspect="1"/>
          </p:cNvPicPr>
          <p:nvPr>
            <p:ph type="pic" sz="quarter" idx="13"/>
          </p:nvPr>
        </p:nvPicPr>
        <p:blipFill>
          <a:blip r:embed="rId3"/>
          <a:srcRect t="6756" b="6756"/>
          <a:stretch>
            <a:fillRect/>
          </a:stretch>
        </p:blipFill>
        <p:spPr>
          <a:xfrm>
            <a:off x="0" y="0"/>
            <a:ext cx="8110538" cy="4581525"/>
          </a:xfrm>
          <a:prstGeom prst="rect">
            <a:avLst/>
          </a:prstGeom>
          <a:ln>
            <a:solidFill>
              <a:schemeClr val="tx1"/>
            </a:solidFill>
          </a:ln>
        </p:spPr>
      </p:pic>
    </p:spTree>
    <p:extLst>
      <p:ext uri="{BB962C8B-B14F-4D97-AF65-F5344CB8AC3E}">
        <p14:creationId xmlns:p14="http://schemas.microsoft.com/office/powerpoint/2010/main" val="767611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BD16761D-8108-11DA-4620-1B961B2E955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1879600" y="183988"/>
            <a:ext cx="9406372" cy="803380"/>
          </a:xfrm>
        </p:spPr>
        <p:txBody>
          <a:bodyPr>
            <a:normAutofit fontScale="90000"/>
          </a:bodyPr>
          <a:lstStyle/>
          <a:p>
            <a:r>
              <a:rPr lang="en-US" dirty="0"/>
              <a:t>Contact Information  </a:t>
            </a:r>
          </a:p>
        </p:txBody>
      </p:sp>
      <p:sp>
        <p:nvSpPr>
          <p:cNvPr id="12" name="Text Placeholder 11">
            <a:extLst>
              <a:ext uri="{FF2B5EF4-FFF2-40B4-BE49-F238E27FC236}">
                <a16:creationId xmlns:a16="http://schemas.microsoft.com/office/drawing/2014/main" id="{D05AC8F8-F459-42EB-AA23-F556AEDD721A}"/>
              </a:ext>
            </a:extLst>
          </p:cNvPr>
          <p:cNvSpPr>
            <a:spLocks noGrp="1"/>
          </p:cNvSpPr>
          <p:nvPr>
            <p:ph type="body" sz="quarter" idx="14"/>
          </p:nvPr>
        </p:nvSpPr>
        <p:spPr>
          <a:xfrm>
            <a:off x="851300" y="1764193"/>
            <a:ext cx="3327366" cy="597604"/>
          </a:xfrm>
        </p:spPr>
        <p:txBody>
          <a:bodyPr/>
          <a:lstStyle/>
          <a:p>
            <a:pPr algn="ctr"/>
            <a:r>
              <a:rPr lang="en-US" dirty="0">
                <a:solidFill>
                  <a:schemeClr val="accent1"/>
                </a:solidFill>
              </a:rPr>
              <a:t>Michael Henry </a:t>
            </a:r>
          </a:p>
        </p:txBody>
      </p:sp>
      <p:sp>
        <p:nvSpPr>
          <p:cNvPr id="11" name="Content Placeholder 10">
            <a:extLst>
              <a:ext uri="{FF2B5EF4-FFF2-40B4-BE49-F238E27FC236}">
                <a16:creationId xmlns:a16="http://schemas.microsoft.com/office/drawing/2014/main" id="{DFFE8322-74A2-43C3-B71A-8DD6B2DC0DF8}"/>
              </a:ext>
            </a:extLst>
          </p:cNvPr>
          <p:cNvSpPr>
            <a:spLocks noGrp="1"/>
          </p:cNvSpPr>
          <p:nvPr>
            <p:ph type="body" sz="quarter" idx="19"/>
          </p:nvPr>
        </p:nvSpPr>
        <p:spPr>
          <a:xfrm>
            <a:off x="956073" y="2507321"/>
            <a:ext cx="3327366" cy="3485573"/>
          </a:xfrm>
        </p:spPr>
        <p:txBody>
          <a:bodyPr>
            <a:normAutofit/>
          </a:bodyPr>
          <a:lstStyle/>
          <a:p>
            <a:pPr marL="0" lvl="0" indent="0">
              <a:buNone/>
            </a:pPr>
            <a:r>
              <a:rPr lang="en-US" dirty="0">
                <a:hlinkClick r:id="rId3"/>
              </a:rPr>
              <a:t>Mhenry12@gmail.com</a:t>
            </a:r>
            <a:r>
              <a:rPr lang="en-US" dirty="0"/>
              <a:t> </a:t>
            </a:r>
          </a:p>
        </p:txBody>
      </p:sp>
      <p:sp>
        <p:nvSpPr>
          <p:cNvPr id="16" name="Text Placeholder 15">
            <a:extLst>
              <a:ext uri="{FF2B5EF4-FFF2-40B4-BE49-F238E27FC236}">
                <a16:creationId xmlns:a16="http://schemas.microsoft.com/office/drawing/2014/main" id="{88417E53-E35C-4BA6-B238-61D2C004A237}"/>
              </a:ext>
            </a:extLst>
          </p:cNvPr>
          <p:cNvSpPr>
            <a:spLocks noGrp="1"/>
          </p:cNvSpPr>
          <p:nvPr>
            <p:ph type="body" sz="quarter" idx="18"/>
          </p:nvPr>
        </p:nvSpPr>
        <p:spPr>
          <a:xfrm>
            <a:off x="4166607" y="1764193"/>
            <a:ext cx="3327366" cy="597604"/>
          </a:xfrm>
        </p:spPr>
        <p:txBody>
          <a:bodyPr/>
          <a:lstStyle/>
          <a:p>
            <a:pPr algn="ctr"/>
            <a:r>
              <a:rPr lang="en-US" dirty="0">
                <a:solidFill>
                  <a:schemeClr val="accent1"/>
                </a:solidFill>
              </a:rPr>
              <a:t>Dominic Maggio 	</a:t>
            </a:r>
          </a:p>
        </p:txBody>
      </p:sp>
      <p:sp>
        <p:nvSpPr>
          <p:cNvPr id="13" name="Content Placeholder 12">
            <a:extLst>
              <a:ext uri="{FF2B5EF4-FFF2-40B4-BE49-F238E27FC236}">
                <a16:creationId xmlns:a16="http://schemas.microsoft.com/office/drawing/2014/main" id="{32AA922F-7FCE-49A0-92E0-60263B0E006A}"/>
              </a:ext>
            </a:extLst>
          </p:cNvPr>
          <p:cNvSpPr>
            <a:spLocks noGrp="1"/>
          </p:cNvSpPr>
          <p:nvPr>
            <p:ph type="body" sz="quarter" idx="20"/>
          </p:nvPr>
        </p:nvSpPr>
        <p:spPr>
          <a:xfrm>
            <a:off x="4166607" y="2505665"/>
            <a:ext cx="3327366" cy="495878"/>
          </a:xfrm>
        </p:spPr>
        <p:txBody>
          <a:bodyPr>
            <a:normAutofit/>
          </a:bodyPr>
          <a:lstStyle/>
          <a:p>
            <a:pPr marL="0" indent="0">
              <a:buNone/>
            </a:pPr>
            <a:r>
              <a:rPr lang="en-US" dirty="0">
                <a:hlinkClick r:id="rId4"/>
              </a:rPr>
              <a:t>dominick.maggio@ihs.gov</a:t>
            </a:r>
            <a:endParaRPr lang="en-US" dirty="0"/>
          </a:p>
          <a:p>
            <a:pPr marL="0" indent="0">
              <a:buNone/>
            </a:pPr>
            <a:endParaRPr lang="en-US" dirty="0"/>
          </a:p>
        </p:txBody>
      </p:sp>
      <p:sp>
        <p:nvSpPr>
          <p:cNvPr id="14" name="Text Placeholder 13">
            <a:extLst>
              <a:ext uri="{FF2B5EF4-FFF2-40B4-BE49-F238E27FC236}">
                <a16:creationId xmlns:a16="http://schemas.microsoft.com/office/drawing/2014/main" id="{94D68F73-4FB1-4145-BF89-FE36142E5100}"/>
              </a:ext>
            </a:extLst>
          </p:cNvPr>
          <p:cNvSpPr>
            <a:spLocks noGrp="1"/>
          </p:cNvSpPr>
          <p:nvPr>
            <p:ph type="body" sz="quarter" idx="16"/>
          </p:nvPr>
        </p:nvSpPr>
        <p:spPr>
          <a:xfrm>
            <a:off x="8025393" y="1764193"/>
            <a:ext cx="3327366" cy="597604"/>
          </a:xfrm>
        </p:spPr>
        <p:txBody>
          <a:bodyPr/>
          <a:lstStyle/>
          <a:p>
            <a:pPr algn="ctr"/>
            <a:r>
              <a:rPr lang="en-US" dirty="0">
                <a:solidFill>
                  <a:schemeClr val="accent1"/>
                </a:solidFill>
              </a:rPr>
              <a:t>Kelly Bogaert</a:t>
            </a:r>
          </a:p>
        </p:txBody>
      </p:sp>
      <p:sp>
        <p:nvSpPr>
          <p:cNvPr id="15" name="Content Placeholder 14">
            <a:extLst>
              <a:ext uri="{FF2B5EF4-FFF2-40B4-BE49-F238E27FC236}">
                <a16:creationId xmlns:a16="http://schemas.microsoft.com/office/drawing/2014/main" id="{967F3EB6-BBF7-400D-831B-2949763446D0}"/>
              </a:ext>
            </a:extLst>
          </p:cNvPr>
          <p:cNvSpPr>
            <a:spLocks noGrp="1"/>
          </p:cNvSpPr>
          <p:nvPr>
            <p:ph type="body" sz="quarter" idx="21"/>
          </p:nvPr>
        </p:nvSpPr>
        <p:spPr>
          <a:xfrm>
            <a:off x="8025393" y="2505665"/>
            <a:ext cx="3327366" cy="495878"/>
          </a:xfrm>
        </p:spPr>
        <p:txBody>
          <a:bodyPr>
            <a:normAutofit/>
          </a:bodyPr>
          <a:lstStyle/>
          <a:p>
            <a:pPr marL="0" indent="0">
              <a:buNone/>
            </a:pPr>
            <a:r>
              <a:rPr lang="en-US" dirty="0">
                <a:hlinkClick r:id="rId5"/>
              </a:rPr>
              <a:t>Kelly.c.Bogaert@gmail.com</a:t>
            </a:r>
            <a:r>
              <a:rPr lang="en-US" dirty="0"/>
              <a:t> </a:t>
            </a:r>
          </a:p>
        </p:txBody>
      </p:sp>
      <p:sp>
        <p:nvSpPr>
          <p:cNvPr id="2" name="Footer Placeholder 1">
            <a:extLst>
              <a:ext uri="{FF2B5EF4-FFF2-40B4-BE49-F238E27FC236}">
                <a16:creationId xmlns:a16="http://schemas.microsoft.com/office/drawing/2014/main" id="{2C20C49D-5E38-4E7C-A240-4B2D015F3AC7}"/>
              </a:ext>
            </a:extLst>
          </p:cNvPr>
          <p:cNvSpPr>
            <a:spLocks noGrp="1"/>
          </p:cNvSpPr>
          <p:nvPr>
            <p:ph type="ftr" sz="quarter" idx="11"/>
          </p:nvPr>
        </p:nvSpPr>
        <p:spPr>
          <a:xfrm>
            <a:off x="201168" y="6356350"/>
            <a:ext cx="4837176" cy="365125"/>
          </a:xfrm>
        </p:spPr>
        <p:txBody>
          <a:bodyPr/>
          <a:lstStyle/>
          <a:p>
            <a:pPr lvl="0"/>
            <a:r>
              <a:rPr lang="en-US" noProof="0" dirty="0">
                <a:solidFill>
                  <a:schemeClr val="bg1"/>
                </a:solidFill>
              </a:rPr>
              <a:t>The Laboring Patient </a:t>
            </a: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52</a:t>
            </a:fld>
            <a:endParaRPr lang="en-US" noProof="0" dirty="0"/>
          </a:p>
        </p:txBody>
      </p:sp>
      <p:sp>
        <p:nvSpPr>
          <p:cNvPr id="5" name="Footer Placeholder 3">
            <a:extLst>
              <a:ext uri="{FF2B5EF4-FFF2-40B4-BE49-F238E27FC236}">
                <a16:creationId xmlns:a16="http://schemas.microsoft.com/office/drawing/2014/main" id="{96350F4E-0DCE-016D-4A9E-538675D66521}"/>
              </a:ext>
            </a:extLst>
          </p:cNvPr>
          <p:cNvSpPr txBox="1">
            <a:spLocks/>
          </p:cNvSpPr>
          <p:nvPr/>
        </p:nvSpPr>
        <p:spPr>
          <a:xfrm>
            <a:off x="298704" y="6198886"/>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Laboring Patient </a:t>
            </a:r>
            <a:endParaRPr lang="en-US" dirty="0"/>
          </a:p>
        </p:txBody>
      </p:sp>
    </p:spTree>
    <p:extLst>
      <p:ext uri="{BB962C8B-B14F-4D97-AF65-F5344CB8AC3E}">
        <p14:creationId xmlns:p14="http://schemas.microsoft.com/office/powerpoint/2010/main" val="251496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1879600" y="183988"/>
            <a:ext cx="9406372" cy="803380"/>
          </a:xfrm>
        </p:spPr>
        <p:txBody>
          <a:bodyPr>
            <a:normAutofit fontScale="90000"/>
          </a:bodyPr>
          <a:lstStyle/>
          <a:p>
            <a:r>
              <a:rPr lang="en-US" dirty="0"/>
              <a:t>Sources </a:t>
            </a:r>
          </a:p>
        </p:txBody>
      </p:sp>
      <p:sp>
        <p:nvSpPr>
          <p:cNvPr id="2" name="Footer Placeholder 1">
            <a:extLst>
              <a:ext uri="{FF2B5EF4-FFF2-40B4-BE49-F238E27FC236}">
                <a16:creationId xmlns:a16="http://schemas.microsoft.com/office/drawing/2014/main" id="{2C20C49D-5E38-4E7C-A240-4B2D015F3AC7}"/>
              </a:ext>
            </a:extLst>
          </p:cNvPr>
          <p:cNvSpPr>
            <a:spLocks noGrp="1"/>
          </p:cNvSpPr>
          <p:nvPr>
            <p:ph type="ftr" sz="quarter" idx="11"/>
          </p:nvPr>
        </p:nvSpPr>
        <p:spPr>
          <a:xfrm>
            <a:off x="201168" y="6356350"/>
            <a:ext cx="4837176" cy="365125"/>
          </a:xfrm>
        </p:spPr>
        <p:txBody>
          <a:bodyPr/>
          <a:lstStyle/>
          <a:p>
            <a:pPr lvl="0"/>
            <a:r>
              <a:rPr lang="en-US" noProof="0" dirty="0"/>
              <a:t>The Laboring Patient </a:t>
            </a: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53</a:t>
            </a:fld>
            <a:endParaRPr lang="en-US" noProof="0" dirty="0"/>
          </a:p>
        </p:txBody>
      </p:sp>
      <p:pic>
        <p:nvPicPr>
          <p:cNvPr id="22" name="Picture Placeholder 7">
            <a:extLst>
              <a:ext uri="{FF2B5EF4-FFF2-40B4-BE49-F238E27FC236}">
                <a16:creationId xmlns:a16="http://schemas.microsoft.com/office/drawing/2014/main" id="{BA5833E7-5DC1-39A2-8FE6-ABB6BC5710C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1976" y="1144832"/>
            <a:ext cx="12203976" cy="5713168"/>
          </a:xfrm>
          <a:prstGeom prst="rect">
            <a:avLst/>
          </a:prstGeom>
        </p:spPr>
      </p:pic>
      <p:sp>
        <p:nvSpPr>
          <p:cNvPr id="23" name="TextBox 22">
            <a:extLst>
              <a:ext uri="{FF2B5EF4-FFF2-40B4-BE49-F238E27FC236}">
                <a16:creationId xmlns:a16="http://schemas.microsoft.com/office/drawing/2014/main" id="{63B105B2-5CF4-2501-91FF-814597EB4CF9}"/>
              </a:ext>
            </a:extLst>
          </p:cNvPr>
          <p:cNvSpPr txBox="1"/>
          <p:nvPr/>
        </p:nvSpPr>
        <p:spPr>
          <a:xfrm>
            <a:off x="1060092" y="1814731"/>
            <a:ext cx="9124917" cy="1754326"/>
          </a:xfrm>
          <a:prstGeom prst="rect">
            <a:avLst/>
          </a:prstGeom>
          <a:noFill/>
        </p:spPr>
        <p:txBody>
          <a:bodyPr wrap="square" rtlCol="0">
            <a:spAutoFit/>
          </a:bodyPr>
          <a:lstStyle/>
          <a:p>
            <a:r>
              <a:rPr lang="en-US" dirty="0"/>
              <a:t>1.  Emergency Medical Treatment and Labor Act (EMTALA). 42 U.S.C. Section 1395dd. 1986.</a:t>
            </a:r>
          </a:p>
          <a:p>
            <a:endParaRPr lang="en-US" dirty="0"/>
          </a:p>
          <a:p>
            <a:r>
              <a:rPr lang="en-US" dirty="0"/>
              <a:t>2.  American College of Obstetricians and Gynecologists, Committee on Obstetric Practice. </a:t>
            </a:r>
            <a:r>
              <a:rPr lang="en-US" i="1" dirty="0"/>
              <a:t>Hospital-Based Triage of Obstetric Patients. </a:t>
            </a:r>
            <a:r>
              <a:rPr lang="en-US" dirty="0"/>
              <a:t>Committee Opinion No. 667 July 2016 (Reaffirmed 2020). </a:t>
            </a:r>
          </a:p>
        </p:txBody>
      </p:sp>
      <p:sp>
        <p:nvSpPr>
          <p:cNvPr id="24" name="Footer Placeholder 1">
            <a:extLst>
              <a:ext uri="{FF2B5EF4-FFF2-40B4-BE49-F238E27FC236}">
                <a16:creationId xmlns:a16="http://schemas.microsoft.com/office/drawing/2014/main" id="{D3E12D9C-F8C6-66A5-6883-11FE7F119E6E}"/>
              </a:ext>
            </a:extLst>
          </p:cNvPr>
          <p:cNvSpPr txBox="1">
            <a:spLocks/>
          </p:cNvSpPr>
          <p:nvPr/>
        </p:nvSpPr>
        <p:spPr>
          <a:xfrm>
            <a:off x="201168" y="6173787"/>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The Laboring Patient </a:t>
            </a:r>
            <a:endParaRPr lang="en-US" dirty="0">
              <a:solidFill>
                <a:schemeClr val="bg1"/>
              </a:solidFill>
            </a:endParaRPr>
          </a:p>
        </p:txBody>
      </p:sp>
    </p:spTree>
    <p:extLst>
      <p:ext uri="{BB962C8B-B14F-4D97-AF65-F5344CB8AC3E}">
        <p14:creationId xmlns:p14="http://schemas.microsoft.com/office/powerpoint/2010/main" val="338249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6FDD9E-E69D-DF3C-96BC-18512076CFB0}"/>
              </a:ext>
            </a:extLst>
          </p:cNvPr>
          <p:cNvSpPr/>
          <p:nvPr/>
        </p:nvSpPr>
        <p:spPr>
          <a:xfrm>
            <a:off x="0" y="4533900"/>
            <a:ext cx="12192000" cy="23241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a:lstStyle/>
          <a:p>
            <a:r>
              <a:rPr lang="en-US" dirty="0"/>
              <a:t>Yikes, the Patient </a:t>
            </a:r>
            <a:br>
              <a:rPr lang="en-US" dirty="0"/>
            </a:br>
            <a:r>
              <a:rPr lang="en-US" dirty="0"/>
              <a:t>is in Labor</a:t>
            </a: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4294967295"/>
          </p:nvPr>
        </p:nvSpPr>
        <p:spPr>
          <a:xfrm>
            <a:off x="201168" y="6356350"/>
            <a:ext cx="4837176" cy="365125"/>
          </a:xfrm>
        </p:spPr>
        <p:txBody>
          <a:bodyPr/>
          <a:lstStyle/>
          <a:p>
            <a:pPr lvl="0"/>
            <a:r>
              <a:rPr lang="en-US" noProof="0" dirty="0"/>
              <a:t>The Laboring Patient</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4294967295"/>
          </p:nvPr>
        </p:nvSpPr>
        <p:spPr>
          <a:xfrm>
            <a:off x="11365992" y="6356350"/>
            <a:ext cx="630936" cy="365125"/>
          </a:xfrm>
        </p:spPr>
        <p:txBody>
          <a:bodyPr/>
          <a:lstStyle/>
          <a:p>
            <a:pPr lvl="0"/>
            <a:fld id="{2722F022-211C-4882-844C-086FEA6806AA}" type="slidenum">
              <a:rPr lang="en-US" noProof="0" smtClean="0"/>
              <a:pPr lvl="0"/>
              <a:t>6</a:t>
            </a:fld>
            <a:endParaRPr lang="en-US" noProof="0" dirty="0"/>
          </a:p>
        </p:txBody>
      </p:sp>
      <p:pic>
        <p:nvPicPr>
          <p:cNvPr id="17" name="Picture 16">
            <a:extLst>
              <a:ext uri="{FF2B5EF4-FFF2-40B4-BE49-F238E27FC236}">
                <a16:creationId xmlns:a16="http://schemas.microsoft.com/office/drawing/2014/main" id="{C8CA75D5-CF39-9B8E-5CB2-28EE31C9F880}"/>
              </a:ext>
            </a:extLst>
          </p:cNvPr>
          <p:cNvPicPr>
            <a:picLocks noChangeAspect="1"/>
          </p:cNvPicPr>
          <p:nvPr/>
        </p:nvPicPr>
        <p:blipFill>
          <a:blip r:embed="rId3"/>
          <a:stretch>
            <a:fillRect/>
          </a:stretch>
        </p:blipFill>
        <p:spPr>
          <a:xfrm>
            <a:off x="7092028" y="-11112"/>
            <a:ext cx="4777947" cy="4533900"/>
          </a:xfrm>
          <a:prstGeom prst="rect">
            <a:avLst/>
          </a:prstGeom>
        </p:spPr>
      </p:pic>
      <p:sp>
        <p:nvSpPr>
          <p:cNvPr id="19" name="TextBox 18">
            <a:extLst>
              <a:ext uri="{FF2B5EF4-FFF2-40B4-BE49-F238E27FC236}">
                <a16:creationId xmlns:a16="http://schemas.microsoft.com/office/drawing/2014/main" id="{9A73C468-7E98-74AF-128E-41F1115A1106}"/>
              </a:ext>
            </a:extLst>
          </p:cNvPr>
          <p:cNvSpPr txBox="1"/>
          <p:nvPr/>
        </p:nvSpPr>
        <p:spPr>
          <a:xfrm>
            <a:off x="10370847" y="4120376"/>
            <a:ext cx="1499128" cy="276999"/>
          </a:xfrm>
          <a:prstGeom prst="rect">
            <a:avLst/>
          </a:prstGeom>
          <a:noFill/>
        </p:spPr>
        <p:txBody>
          <a:bodyPr wrap="none" rtlCol="0">
            <a:spAutoFit/>
          </a:bodyPr>
          <a:lstStyle/>
          <a:p>
            <a:r>
              <a:rPr lang="en-US" sz="1200" dirty="0">
                <a:solidFill>
                  <a:schemeClr val="tx1"/>
                </a:solidFill>
              </a:rPr>
              <a:t>Image: Baby Chick</a:t>
            </a:r>
          </a:p>
        </p:txBody>
      </p:sp>
      <p:sp>
        <p:nvSpPr>
          <p:cNvPr id="2" name="Rectangle 1">
            <a:extLst>
              <a:ext uri="{FF2B5EF4-FFF2-40B4-BE49-F238E27FC236}">
                <a16:creationId xmlns:a16="http://schemas.microsoft.com/office/drawing/2014/main" id="{4CEDE352-5CB9-7129-74D5-C78A72150263}"/>
              </a:ext>
            </a:extLst>
          </p:cNvPr>
          <p:cNvSpPr/>
          <p:nvPr/>
        </p:nvSpPr>
        <p:spPr>
          <a:xfrm>
            <a:off x="11869975" y="0"/>
            <a:ext cx="322025" cy="453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02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282575" y="876300"/>
            <a:ext cx="2624009" cy="1286132"/>
          </a:xfrm>
        </p:spPr>
        <p:txBody>
          <a:bodyPr anchor="t"/>
          <a:lstStyle/>
          <a:p>
            <a:r>
              <a:rPr lang="en-US" dirty="0"/>
              <a:t>Setting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p:txBody>
          <a:bodyPr/>
          <a:lstStyle/>
          <a:p>
            <a:r>
              <a:rPr lang="en-US" dirty="0"/>
              <a:t>Solo-covered rural ED </a:t>
            </a:r>
          </a:p>
          <a:p>
            <a:r>
              <a:rPr lang="en-US" dirty="0"/>
              <a:t>No FM or Obstetric backup</a:t>
            </a:r>
          </a:p>
          <a:p>
            <a:r>
              <a:rPr lang="en-US" dirty="0"/>
              <a:t>ED physician is primary caregiver for OB patients</a:t>
            </a:r>
          </a:p>
          <a:p>
            <a:r>
              <a:rPr lang="en-US" dirty="0"/>
              <a:t>Nearest OB-capable facility is 30 minutes away by ground</a:t>
            </a:r>
          </a:p>
          <a:p>
            <a:r>
              <a:rPr lang="en-US" dirty="0"/>
              <a:t>On hand: </a:t>
            </a:r>
          </a:p>
          <a:p>
            <a:pPr lvl="1"/>
            <a:r>
              <a:rPr lang="en-US" sz="2400" dirty="0"/>
              <a:t>Neonatal Warmer</a:t>
            </a:r>
          </a:p>
          <a:p>
            <a:pPr lvl="1"/>
            <a:r>
              <a:rPr lang="en-US" sz="2400" dirty="0"/>
              <a:t>OB Delivery Kit</a:t>
            </a:r>
          </a:p>
          <a:p>
            <a:pPr lvl="1"/>
            <a:r>
              <a:rPr lang="en-US" sz="2400" dirty="0"/>
              <a:t>Blood products </a:t>
            </a:r>
          </a:p>
        </p:txBody>
      </p:sp>
      <p:sp>
        <p:nvSpPr>
          <p:cNvPr id="3" name="Footer Placeholder 6">
            <a:extLst>
              <a:ext uri="{FF2B5EF4-FFF2-40B4-BE49-F238E27FC236}">
                <a16:creationId xmlns:a16="http://schemas.microsoft.com/office/drawing/2014/main" id="{8FC95A6D-DF96-AAF8-F667-202A94441293}"/>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1424760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0A7B3-BC81-A1E8-FE41-3D003A1AA032}"/>
              </a:ext>
            </a:extLst>
          </p:cNvPr>
          <p:cNvSpPr/>
          <p:nvPr/>
        </p:nvSpPr>
        <p:spPr>
          <a:xfrm>
            <a:off x="3052119" y="0"/>
            <a:ext cx="9139881" cy="6858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281742-FC4B-28A7-145B-B6D0F2846A7D}"/>
              </a:ext>
            </a:extLst>
          </p:cNvPr>
          <p:cNvSpPr>
            <a:spLocks noGrp="1"/>
          </p:cNvSpPr>
          <p:nvPr>
            <p:ph type="title"/>
          </p:nvPr>
        </p:nvSpPr>
        <p:spPr>
          <a:xfrm>
            <a:off x="257046" y="876300"/>
            <a:ext cx="2624009" cy="1286132"/>
          </a:xfrm>
        </p:spPr>
        <p:txBody>
          <a:bodyPr anchor="t">
            <a:normAutofit fontScale="90000"/>
          </a:bodyPr>
          <a:lstStyle/>
          <a:p>
            <a:r>
              <a:rPr lang="en-US" dirty="0"/>
              <a:t>EMS Patch </a:t>
            </a:r>
          </a:p>
        </p:txBody>
      </p:sp>
      <p:sp>
        <p:nvSpPr>
          <p:cNvPr id="7" name="Content Placeholder 6">
            <a:extLst>
              <a:ext uri="{FF2B5EF4-FFF2-40B4-BE49-F238E27FC236}">
                <a16:creationId xmlns:a16="http://schemas.microsoft.com/office/drawing/2014/main" id="{22B12135-287D-01C5-F31B-C6D19DEB5EF8}"/>
              </a:ext>
            </a:extLst>
          </p:cNvPr>
          <p:cNvSpPr>
            <a:spLocks noGrp="1"/>
          </p:cNvSpPr>
          <p:nvPr>
            <p:ph sz="quarter" idx="14"/>
          </p:nvPr>
        </p:nvSpPr>
        <p:spPr>
          <a:xfrm>
            <a:off x="3302000" y="876300"/>
            <a:ext cx="8607425" cy="3305735"/>
          </a:xfrm>
        </p:spPr>
        <p:txBody>
          <a:bodyPr>
            <a:normAutofit/>
          </a:bodyPr>
          <a:lstStyle/>
          <a:p>
            <a:r>
              <a:rPr lang="en-US" dirty="0"/>
              <a:t>Patient – Age 26; 37 weeks </a:t>
            </a:r>
          </a:p>
          <a:p>
            <a:r>
              <a:rPr lang="en-US" dirty="0"/>
              <a:t>Transporting due to frequent contractions (5 minutes apart)</a:t>
            </a:r>
          </a:p>
          <a:p>
            <a:r>
              <a:rPr lang="en-US" dirty="0"/>
              <a:t>Reports water breaking 4 hours prior</a:t>
            </a:r>
          </a:p>
          <a:p>
            <a:r>
              <a:rPr lang="en-US" dirty="0"/>
              <a:t>Unknown previous gestations </a:t>
            </a:r>
          </a:p>
          <a:p>
            <a:r>
              <a:rPr lang="en-US" dirty="0"/>
              <a:t>Unknown current pregnancy history</a:t>
            </a:r>
          </a:p>
        </p:txBody>
      </p:sp>
      <p:graphicFrame>
        <p:nvGraphicFramePr>
          <p:cNvPr id="9" name="Table 9">
            <a:extLst>
              <a:ext uri="{FF2B5EF4-FFF2-40B4-BE49-F238E27FC236}">
                <a16:creationId xmlns:a16="http://schemas.microsoft.com/office/drawing/2014/main" id="{0717C357-09A5-8D5C-40FF-F644794DDBD0}"/>
              </a:ext>
            </a:extLst>
          </p:cNvPr>
          <p:cNvGraphicFramePr>
            <a:graphicFrameLocks noGrp="1"/>
          </p:cNvGraphicFramePr>
          <p:nvPr>
            <p:extLst>
              <p:ext uri="{D42A27DB-BD31-4B8C-83A1-F6EECF244321}">
                <p14:modId xmlns:p14="http://schemas.microsoft.com/office/powerpoint/2010/main" val="4200971987"/>
              </p:ext>
            </p:extLst>
          </p:nvPr>
        </p:nvGraphicFramePr>
        <p:xfrm>
          <a:off x="2422549" y="3769340"/>
          <a:ext cx="4422589" cy="2219960"/>
        </p:xfrm>
        <a:graphic>
          <a:graphicData uri="http://schemas.openxmlformats.org/drawingml/2006/table">
            <a:tbl>
              <a:tblPr firstRow="1" bandRow="1">
                <a:tableStyleId>{5C22544A-7EE6-4342-B048-85BDC9FD1C3A}</a:tableStyleId>
              </a:tblPr>
              <a:tblGrid>
                <a:gridCol w="1491130">
                  <a:extLst>
                    <a:ext uri="{9D8B030D-6E8A-4147-A177-3AD203B41FA5}">
                      <a16:colId xmlns:a16="http://schemas.microsoft.com/office/drawing/2014/main" val="3746063912"/>
                    </a:ext>
                  </a:extLst>
                </a:gridCol>
                <a:gridCol w="2931459">
                  <a:extLst>
                    <a:ext uri="{9D8B030D-6E8A-4147-A177-3AD203B41FA5}">
                      <a16:colId xmlns:a16="http://schemas.microsoft.com/office/drawing/2014/main" val="1901173144"/>
                    </a:ext>
                  </a:extLst>
                </a:gridCol>
              </a:tblGrid>
              <a:tr h="236369">
                <a:tc>
                  <a:txBody>
                    <a:bodyPr/>
                    <a:lstStyle/>
                    <a:p>
                      <a:r>
                        <a:rPr lang="en-US" dirty="0"/>
                        <a:t>EMS Vitals </a:t>
                      </a:r>
                    </a:p>
                  </a:txBody>
                  <a:tcPr/>
                </a:tc>
                <a:tc>
                  <a:txBody>
                    <a:bodyPr/>
                    <a:lstStyle/>
                    <a:p>
                      <a:endParaRPr lang="en-US" dirty="0"/>
                    </a:p>
                  </a:txBody>
                  <a:tcPr/>
                </a:tc>
                <a:extLst>
                  <a:ext uri="{0D108BD9-81ED-4DB2-BD59-A6C34878D82A}">
                    <a16:rowId xmlns:a16="http://schemas.microsoft.com/office/drawing/2014/main" val="128984007"/>
                  </a:ext>
                </a:extLst>
              </a:tr>
              <a:tr h="370840">
                <a:tc>
                  <a:txBody>
                    <a:bodyPr/>
                    <a:lstStyle/>
                    <a:p>
                      <a:r>
                        <a:rPr lang="en-US" dirty="0"/>
                        <a:t>HR</a:t>
                      </a:r>
                    </a:p>
                  </a:txBody>
                  <a:tcPr/>
                </a:tc>
                <a:tc>
                  <a:txBody>
                    <a:bodyPr/>
                    <a:lstStyle/>
                    <a:p>
                      <a:r>
                        <a:rPr lang="en-US" dirty="0"/>
                        <a:t>105</a:t>
                      </a:r>
                    </a:p>
                  </a:txBody>
                  <a:tcPr/>
                </a:tc>
                <a:extLst>
                  <a:ext uri="{0D108BD9-81ED-4DB2-BD59-A6C34878D82A}">
                    <a16:rowId xmlns:a16="http://schemas.microsoft.com/office/drawing/2014/main" val="986991972"/>
                  </a:ext>
                </a:extLst>
              </a:tr>
              <a:tr h="370840">
                <a:tc>
                  <a:txBody>
                    <a:bodyPr/>
                    <a:lstStyle/>
                    <a:p>
                      <a:r>
                        <a:rPr lang="en-US" dirty="0"/>
                        <a:t>BP</a:t>
                      </a:r>
                    </a:p>
                  </a:txBody>
                  <a:tcPr/>
                </a:tc>
                <a:tc>
                  <a:txBody>
                    <a:bodyPr/>
                    <a:lstStyle/>
                    <a:p>
                      <a:r>
                        <a:rPr lang="en-US" dirty="0"/>
                        <a:t>112/76</a:t>
                      </a:r>
                    </a:p>
                  </a:txBody>
                  <a:tcPr/>
                </a:tc>
                <a:extLst>
                  <a:ext uri="{0D108BD9-81ED-4DB2-BD59-A6C34878D82A}">
                    <a16:rowId xmlns:a16="http://schemas.microsoft.com/office/drawing/2014/main" val="1054998436"/>
                  </a:ext>
                </a:extLst>
              </a:tr>
              <a:tr h="370840">
                <a:tc>
                  <a:txBody>
                    <a:bodyPr/>
                    <a:lstStyle/>
                    <a:p>
                      <a:r>
                        <a:rPr lang="en-US" dirty="0"/>
                        <a:t>O2 Sat</a:t>
                      </a:r>
                    </a:p>
                  </a:txBody>
                  <a:tcPr/>
                </a:tc>
                <a:tc>
                  <a:txBody>
                    <a:bodyPr/>
                    <a:lstStyle/>
                    <a:p>
                      <a:r>
                        <a:rPr lang="en-US" dirty="0"/>
                        <a:t>94% on </a:t>
                      </a:r>
                      <a:r>
                        <a:rPr lang="en-US" dirty="0" err="1"/>
                        <a:t>ra</a:t>
                      </a:r>
                      <a:endParaRPr lang="en-US" dirty="0"/>
                    </a:p>
                  </a:txBody>
                  <a:tcPr/>
                </a:tc>
                <a:extLst>
                  <a:ext uri="{0D108BD9-81ED-4DB2-BD59-A6C34878D82A}">
                    <a16:rowId xmlns:a16="http://schemas.microsoft.com/office/drawing/2014/main" val="1227272194"/>
                  </a:ext>
                </a:extLst>
              </a:tr>
              <a:tr h="370840">
                <a:tc>
                  <a:txBody>
                    <a:bodyPr/>
                    <a:lstStyle/>
                    <a:p>
                      <a:r>
                        <a:rPr lang="en-US" dirty="0"/>
                        <a:t>RR</a:t>
                      </a:r>
                    </a:p>
                  </a:txBody>
                  <a:tcPr/>
                </a:tc>
                <a:tc>
                  <a:txBody>
                    <a:bodyPr/>
                    <a:lstStyle/>
                    <a:p>
                      <a:r>
                        <a:rPr lang="en-US" dirty="0"/>
                        <a:t>20</a:t>
                      </a:r>
                    </a:p>
                  </a:txBody>
                  <a:tcPr/>
                </a:tc>
                <a:extLst>
                  <a:ext uri="{0D108BD9-81ED-4DB2-BD59-A6C34878D82A}">
                    <a16:rowId xmlns:a16="http://schemas.microsoft.com/office/drawing/2014/main" val="724207321"/>
                  </a:ext>
                </a:extLst>
              </a:tr>
              <a:tr h="370840">
                <a:tc>
                  <a:txBody>
                    <a:bodyPr/>
                    <a:lstStyle/>
                    <a:p>
                      <a:r>
                        <a:rPr lang="en-US" dirty="0"/>
                        <a:t>T</a:t>
                      </a:r>
                    </a:p>
                  </a:txBody>
                  <a:tcPr/>
                </a:tc>
                <a:tc>
                  <a:txBody>
                    <a:bodyPr/>
                    <a:lstStyle/>
                    <a:p>
                      <a:r>
                        <a:rPr lang="en-US" dirty="0"/>
                        <a:t>98.8f</a:t>
                      </a:r>
                    </a:p>
                  </a:txBody>
                  <a:tcPr/>
                </a:tc>
                <a:extLst>
                  <a:ext uri="{0D108BD9-81ED-4DB2-BD59-A6C34878D82A}">
                    <a16:rowId xmlns:a16="http://schemas.microsoft.com/office/drawing/2014/main" val="341538000"/>
                  </a:ext>
                </a:extLst>
              </a:tr>
            </a:tbl>
          </a:graphicData>
        </a:graphic>
      </p:graphicFrame>
      <p:sp>
        <p:nvSpPr>
          <p:cNvPr id="3" name="Footer Placeholder 6">
            <a:extLst>
              <a:ext uri="{FF2B5EF4-FFF2-40B4-BE49-F238E27FC236}">
                <a16:creationId xmlns:a16="http://schemas.microsoft.com/office/drawing/2014/main" id="{BE60A6A1-89B1-D9AF-588A-A7C6C2F85E42}"/>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3071645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896DB9-301A-61C4-8DA0-FE82C88E4612}"/>
              </a:ext>
            </a:extLst>
          </p:cNvPr>
          <p:cNvSpPr>
            <a:spLocks noGrp="1"/>
          </p:cNvSpPr>
          <p:nvPr>
            <p:ph type="title"/>
          </p:nvPr>
        </p:nvSpPr>
        <p:spPr/>
        <p:txBody>
          <a:bodyPr>
            <a:normAutofit fontScale="90000"/>
          </a:bodyPr>
          <a:lstStyle/>
          <a:p>
            <a:r>
              <a:rPr lang="en-US" dirty="0"/>
              <a:t>Resource Question</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pPr lvl="0"/>
            <a:r>
              <a:rPr lang="en-US" noProof="0" dirty="0"/>
              <a:t>The Laboring Patient </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9</a:t>
            </a:fld>
            <a:endParaRPr lang="en-US" noProof="0" dirty="0"/>
          </a:p>
        </p:txBody>
      </p:sp>
      <p:sp>
        <p:nvSpPr>
          <p:cNvPr id="15" name="Text Placeholder 5">
            <a:extLst>
              <a:ext uri="{FF2B5EF4-FFF2-40B4-BE49-F238E27FC236}">
                <a16:creationId xmlns:a16="http://schemas.microsoft.com/office/drawing/2014/main" id="{084D6EF1-CBCC-2544-9327-77E22D8EB5C3}"/>
              </a:ext>
            </a:extLst>
          </p:cNvPr>
          <p:cNvSpPr txBox="1">
            <a:spLocks/>
          </p:cNvSpPr>
          <p:nvPr/>
        </p:nvSpPr>
        <p:spPr>
          <a:xfrm>
            <a:off x="6415905" y="5447271"/>
            <a:ext cx="2448357" cy="336550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 name="Picture Placeholder 7">
            <a:extLst>
              <a:ext uri="{FF2B5EF4-FFF2-40B4-BE49-F238E27FC236}">
                <a16:creationId xmlns:a16="http://schemas.microsoft.com/office/drawing/2014/main" id="{F1FEB101-C0F5-C9D6-2A74-280FA4CD4D2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57189"/>
            <a:ext cx="12203976" cy="5713168"/>
          </a:xfrm>
          <a:prstGeom prst="rect">
            <a:avLst/>
          </a:prstGeom>
        </p:spPr>
      </p:pic>
      <p:sp>
        <p:nvSpPr>
          <p:cNvPr id="18" name="Rectangle 17">
            <a:extLst>
              <a:ext uri="{FF2B5EF4-FFF2-40B4-BE49-F238E27FC236}">
                <a16:creationId xmlns:a16="http://schemas.microsoft.com/office/drawing/2014/main" id="{8774D2A1-0D83-1BD3-9468-55A385258248}"/>
              </a:ext>
            </a:extLst>
          </p:cNvPr>
          <p:cNvSpPr/>
          <p:nvPr/>
        </p:nvSpPr>
        <p:spPr>
          <a:xfrm>
            <a:off x="2793963" y="2443232"/>
            <a:ext cx="6947726" cy="1844047"/>
          </a:xfrm>
          <a:prstGeom prst="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Even with the limited information we have about this inbound patient, what equipment and medications would you hope we have on hand in the emergency department?</a:t>
            </a:r>
          </a:p>
        </p:txBody>
      </p:sp>
      <p:sp>
        <p:nvSpPr>
          <p:cNvPr id="4" name="Footer Placeholder 6">
            <a:extLst>
              <a:ext uri="{FF2B5EF4-FFF2-40B4-BE49-F238E27FC236}">
                <a16:creationId xmlns:a16="http://schemas.microsoft.com/office/drawing/2014/main" id="{4E3090FD-E373-FD06-BC58-F46B3F361D02}"/>
              </a:ext>
            </a:extLst>
          </p:cNvPr>
          <p:cNvSpPr txBox="1">
            <a:spLocks/>
          </p:cNvSpPr>
          <p:nvPr/>
        </p:nvSpPr>
        <p:spPr>
          <a:xfrm>
            <a:off x="195072" y="6242050"/>
            <a:ext cx="4837176"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The Laboring Patient </a:t>
            </a:r>
          </a:p>
        </p:txBody>
      </p:sp>
    </p:spTree>
    <p:extLst>
      <p:ext uri="{BB962C8B-B14F-4D97-AF65-F5344CB8AC3E}">
        <p14:creationId xmlns:p14="http://schemas.microsoft.com/office/powerpoint/2010/main" val="1173351098"/>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A742F3-D2BE-4CC5-9066-2DB838FE2FF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959152A6-D9F2-46C7-B217-D613495E7AFF}">
  <ds:schemaRefs>
    <ds:schemaRef ds:uri="http://schemas.microsoft.com/sharepoint/v3/contenttype/forms"/>
  </ds:schemaRefs>
</ds:datastoreItem>
</file>

<file path=customXml/itemProps3.xml><?xml version="1.0" encoding="utf-8"?>
<ds:datastoreItem xmlns:ds="http://schemas.openxmlformats.org/officeDocument/2006/customXml" ds:itemID="{AD1F2201-AEB8-4954-A8CB-3AC4242CC7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0</TotalTime>
  <Words>2312</Words>
  <Application>Microsoft Macintosh PowerPoint</Application>
  <PresentationFormat>Widescreen</PresentationFormat>
  <Paragraphs>466</Paragraphs>
  <Slides>53</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Avenir Next LT Pro</vt:lpstr>
      <vt:lpstr>Calibri</vt:lpstr>
      <vt:lpstr>ColorBlockVTI</vt:lpstr>
      <vt:lpstr>The Laboring Patient:    </vt:lpstr>
      <vt:lpstr>Goals for Today</vt:lpstr>
      <vt:lpstr>Introductions</vt:lpstr>
      <vt:lpstr>What about you? </vt:lpstr>
      <vt:lpstr>What about you? </vt:lpstr>
      <vt:lpstr>Yikes, the Patient  is in Labor</vt:lpstr>
      <vt:lpstr>Setting </vt:lpstr>
      <vt:lpstr>EMS Patch </vt:lpstr>
      <vt:lpstr>Resource Question</vt:lpstr>
      <vt:lpstr> OB Resources</vt:lpstr>
      <vt:lpstr>Arrival  </vt:lpstr>
      <vt:lpstr>Initial Exam  </vt:lpstr>
      <vt:lpstr>Procedural Questions</vt:lpstr>
      <vt:lpstr>Cervical Exam   </vt:lpstr>
      <vt:lpstr>More Procedural Questions</vt:lpstr>
      <vt:lpstr>Stages of Labor </vt:lpstr>
      <vt:lpstr>What about you? </vt:lpstr>
      <vt:lpstr>Emergency Medical Treatment and Labor Act (EMTALA)</vt:lpstr>
      <vt:lpstr>EMTALA Guidance</vt:lpstr>
      <vt:lpstr>American College of Obstetricians and Gynecologists (ACOG) </vt:lpstr>
      <vt:lpstr>ACOG Guidance</vt:lpstr>
      <vt:lpstr>Suggestion</vt:lpstr>
      <vt:lpstr>Status Update   </vt:lpstr>
      <vt:lpstr>Questions</vt:lpstr>
      <vt:lpstr>Delivery   </vt:lpstr>
      <vt:lpstr>More Questions</vt:lpstr>
      <vt:lpstr>Standard Post Delivery Care</vt:lpstr>
      <vt:lpstr>The patient is in labor, and it’s complicated</vt:lpstr>
      <vt:lpstr>Presentation  </vt:lpstr>
      <vt:lpstr>+ 20 Minutes   </vt:lpstr>
      <vt:lpstr>PowerPoint Presentation</vt:lpstr>
      <vt:lpstr>Dystocia Epidemiology </vt:lpstr>
      <vt:lpstr>Risk Factors </vt:lpstr>
      <vt:lpstr>PowerPoint Presentation</vt:lpstr>
      <vt:lpstr>PowerPoint Presentation</vt:lpstr>
      <vt:lpstr>Normal Descent v. Dystocia</vt:lpstr>
      <vt:lpstr>Diagnosis   </vt:lpstr>
      <vt:lpstr>OB Complications</vt:lpstr>
      <vt:lpstr>Initial Action Steps   </vt:lpstr>
      <vt:lpstr>McRoberts &amp; Suprapubic Pressure  </vt:lpstr>
      <vt:lpstr>Deliver Posterior Arm</vt:lpstr>
      <vt:lpstr>Wood’s Screw </vt:lpstr>
      <vt:lpstr>Rubin </vt:lpstr>
      <vt:lpstr>Axial Traction </vt:lpstr>
      <vt:lpstr>Fracture Clavicle</vt:lpstr>
      <vt:lpstr>Demo</vt:lpstr>
      <vt:lpstr>Overview</vt:lpstr>
      <vt:lpstr>Other Mechanical Complications</vt:lpstr>
      <vt:lpstr>After Delivery    </vt:lpstr>
      <vt:lpstr>Summary</vt:lpstr>
      <vt:lpstr>Thank you</vt:lpstr>
      <vt:lpstr>Contact Information  </vt:lpstr>
      <vt:lpstr>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2021-05-05T19:03:05Z</dcterms:created>
  <dcterms:modified xsi:type="dcterms:W3CDTF">2023-02-21T16:59:16Z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