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3" r:id="rId4"/>
  </p:sldMasterIdLst>
  <p:notesMasterIdLst>
    <p:notesMasterId r:id="rId44"/>
  </p:notesMasterIdLst>
  <p:sldIdLst>
    <p:sldId id="318" r:id="rId5"/>
    <p:sldId id="320" r:id="rId6"/>
    <p:sldId id="257" r:id="rId7"/>
    <p:sldId id="346" r:id="rId8"/>
    <p:sldId id="259" r:id="rId9"/>
    <p:sldId id="350" r:id="rId10"/>
    <p:sldId id="351" r:id="rId11"/>
    <p:sldId id="329" r:id="rId12"/>
    <p:sldId id="296" r:id="rId13"/>
    <p:sldId id="345" r:id="rId14"/>
    <p:sldId id="295" r:id="rId15"/>
    <p:sldId id="294" r:id="rId16"/>
    <p:sldId id="330" r:id="rId17"/>
    <p:sldId id="354" r:id="rId18"/>
    <p:sldId id="669" r:id="rId19"/>
    <p:sldId id="355" r:id="rId20"/>
    <p:sldId id="260" r:id="rId21"/>
    <p:sldId id="261" r:id="rId22"/>
    <p:sldId id="262" r:id="rId23"/>
    <p:sldId id="331" r:id="rId24"/>
    <p:sldId id="264" r:id="rId25"/>
    <p:sldId id="263" r:id="rId26"/>
    <p:sldId id="266" r:id="rId27"/>
    <p:sldId id="348" r:id="rId28"/>
    <p:sldId id="265" r:id="rId29"/>
    <p:sldId id="341" r:id="rId30"/>
    <p:sldId id="298" r:id="rId31"/>
    <p:sldId id="333" r:id="rId32"/>
    <p:sldId id="342" r:id="rId33"/>
    <p:sldId id="334" r:id="rId34"/>
    <p:sldId id="335" r:id="rId35"/>
    <p:sldId id="343" r:id="rId36"/>
    <p:sldId id="338" r:id="rId37"/>
    <p:sldId id="337" r:id="rId38"/>
    <p:sldId id="344" r:id="rId39"/>
    <p:sldId id="340" r:id="rId40"/>
    <p:sldId id="349" r:id="rId41"/>
    <p:sldId id="271" r:id="rId42"/>
    <p:sldId id="32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04"/>
    <p:restoredTop sz="94199"/>
  </p:normalViewPr>
  <p:slideViewPr>
    <p:cSldViewPr snapToGrid="0">
      <p:cViewPr varScale="1">
        <p:scale>
          <a:sx n="89" d="100"/>
          <a:sy n="89" d="100"/>
        </p:scale>
        <p:origin x="160" y="3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Users/tforaker/Desktop/RA%20ECHO%20Registration%20-%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aseline="0" dirty="0">
                <a:solidFill>
                  <a:schemeClr val="tx1"/>
                </a:solidFill>
              </a:rPr>
              <a:t>Locations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dk1">
                <a:tint val="88500"/>
              </a:schemeClr>
            </a:solidFill>
            <a:ln>
              <a:noFill/>
            </a:ln>
            <a:effectLst/>
            <a:sp3d/>
          </c:spPr>
          <c:invertIfNegative val="0"/>
          <c:cat>
            <c:strRef>
              <c:f>Sheet!$L$3:$L$17</c:f>
              <c:strCache>
                <c:ptCount val="15"/>
                <c:pt idx="0">
                  <c:v>OK</c:v>
                </c:pt>
                <c:pt idx="1">
                  <c:v>AK</c:v>
                </c:pt>
                <c:pt idx="2">
                  <c:v>OR</c:v>
                </c:pt>
                <c:pt idx="3">
                  <c:v>WA</c:v>
                </c:pt>
                <c:pt idx="4">
                  <c:v>ID</c:v>
                </c:pt>
                <c:pt idx="5">
                  <c:v>AZ</c:v>
                </c:pt>
                <c:pt idx="6">
                  <c:v>NC</c:v>
                </c:pt>
                <c:pt idx="7">
                  <c:v>TX</c:v>
                </c:pt>
                <c:pt idx="8">
                  <c:v>MT</c:v>
                </c:pt>
                <c:pt idx="9">
                  <c:v>CA</c:v>
                </c:pt>
                <c:pt idx="10">
                  <c:v>MI</c:v>
                </c:pt>
                <c:pt idx="11">
                  <c:v>WI</c:v>
                </c:pt>
                <c:pt idx="12">
                  <c:v>WY</c:v>
                </c:pt>
                <c:pt idx="13">
                  <c:v>NM</c:v>
                </c:pt>
                <c:pt idx="14">
                  <c:v>VA</c:v>
                </c:pt>
              </c:strCache>
            </c:strRef>
          </c:cat>
          <c:val>
            <c:numRef>
              <c:f>Sheet!$M$3:$M$17</c:f>
              <c:numCache>
                <c:formatCode>General</c:formatCode>
                <c:ptCount val="15"/>
                <c:pt idx="0">
                  <c:v>4</c:v>
                </c:pt>
                <c:pt idx="1">
                  <c:v>7</c:v>
                </c:pt>
                <c:pt idx="2">
                  <c:v>3</c:v>
                </c:pt>
                <c:pt idx="3">
                  <c:v>6</c:v>
                </c:pt>
                <c:pt idx="4">
                  <c:v>2</c:v>
                </c:pt>
                <c:pt idx="5">
                  <c:v>11</c:v>
                </c:pt>
                <c:pt idx="6">
                  <c:v>1</c:v>
                </c:pt>
                <c:pt idx="7">
                  <c:v>1</c:v>
                </c:pt>
                <c:pt idx="8">
                  <c:v>1</c:v>
                </c:pt>
                <c:pt idx="9">
                  <c:v>5</c:v>
                </c:pt>
                <c:pt idx="10">
                  <c:v>1</c:v>
                </c:pt>
                <c:pt idx="11">
                  <c:v>1</c:v>
                </c:pt>
                <c:pt idx="12">
                  <c:v>1</c:v>
                </c:pt>
                <c:pt idx="13">
                  <c:v>3</c:v>
                </c:pt>
                <c:pt idx="14">
                  <c:v>1</c:v>
                </c:pt>
              </c:numCache>
            </c:numRef>
          </c:val>
          <c:extLst>
            <c:ext xmlns:c16="http://schemas.microsoft.com/office/drawing/2014/chart" uri="{C3380CC4-5D6E-409C-BE32-E72D297353CC}">
              <c16:uniqueId val="{00000000-A81D-0B4E-A378-8D6FFB90A632}"/>
            </c:ext>
          </c:extLst>
        </c:ser>
        <c:dLbls>
          <c:showLegendKey val="0"/>
          <c:showVal val="0"/>
          <c:showCatName val="0"/>
          <c:showSerName val="0"/>
          <c:showPercent val="0"/>
          <c:showBubbleSize val="0"/>
        </c:dLbls>
        <c:gapWidth val="150"/>
        <c:shape val="box"/>
        <c:axId val="1078009599"/>
        <c:axId val="1057961839"/>
        <c:axId val="0"/>
      </c:bar3DChart>
      <c:catAx>
        <c:axId val="10780095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7961839"/>
        <c:crosses val="autoZero"/>
        <c:auto val="1"/>
        <c:lblAlgn val="ctr"/>
        <c:lblOffset val="100"/>
        <c:noMultiLvlLbl val="0"/>
      </c:catAx>
      <c:valAx>
        <c:axId val="1057961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8009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D62D-62B3-134E-A289-5D73AE251C0D}" type="datetimeFigureOut">
              <a:rPr lang="en-US" smtClean="0"/>
              <a:pPr/>
              <a:t>1/18/23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533680-304A-5647-A104-89BC2C967B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Estimated I&amp;P 2-3x that of Anglo populations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72"/>
              </a:rPr>
              <a:t>https://ucsf.co1.qualtrics.com/</a:t>
            </a:r>
            <a:r>
              <a:rPr lang="en-US" b="0" i="0" dirty="0" err="1">
                <a:solidFill>
                  <a:srgbClr val="000000"/>
                </a:solidFill>
                <a:effectLst/>
                <a:latin typeface="72"/>
              </a:rPr>
              <a:t>jfe</a:t>
            </a:r>
            <a:r>
              <a:rPr lang="en-US" b="0" i="0" dirty="0">
                <a:solidFill>
                  <a:srgbClr val="000000"/>
                </a:solidFill>
                <a:effectLst/>
                <a:latin typeface="72"/>
              </a:rPr>
              <a:t>/form/SV_8hKHnuNiXBbK3Z4</a:t>
            </a:r>
          </a:p>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39</a:t>
            </a:fld>
            <a:endParaRPr lang="en-US"/>
          </a:p>
        </p:txBody>
      </p:sp>
    </p:spTree>
    <p:extLst>
      <p:ext uri="{BB962C8B-B14F-4D97-AF65-F5344CB8AC3E}">
        <p14:creationId xmlns:p14="http://schemas.microsoft.com/office/powerpoint/2010/main" val="380629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5817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9359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3546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21"/>
          </p:nvPr>
        </p:nvSpPr>
        <p:spPr>
          <a:xfrm>
            <a:off x="4795242" y="1223368"/>
            <a:ext cx="3920133" cy="5744289"/>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357188" y="1919883"/>
            <a:ext cx="4089797" cy="4464844"/>
          </a:xfrm>
          <a:prstGeom prst="rect">
            <a:avLst/>
          </a:prstGeom>
        </p:spPr>
        <p:txBody>
          <a:bodyPr/>
          <a:lstStyle>
            <a:lvl1pPr marL="207608" indent="-207608">
              <a:spcBef>
                <a:spcPts val="949"/>
              </a:spcBef>
              <a:buSzPct val="65000"/>
              <a:defRPr sz="1582"/>
            </a:lvl1pPr>
            <a:lvl2pPr marL="415216" indent="-207608">
              <a:spcBef>
                <a:spcPts val="949"/>
              </a:spcBef>
              <a:buSzPct val="65000"/>
              <a:defRPr sz="1582"/>
            </a:lvl2pPr>
            <a:lvl3pPr marL="622823" indent="-207608">
              <a:spcBef>
                <a:spcPts val="949"/>
              </a:spcBef>
              <a:buSzPct val="65000"/>
              <a:defRPr sz="1582"/>
            </a:lvl3pPr>
            <a:lvl4pPr marL="830432" indent="-207608">
              <a:spcBef>
                <a:spcPts val="949"/>
              </a:spcBef>
              <a:buSzPct val="65000"/>
              <a:defRPr sz="1582"/>
            </a:lvl4pPr>
            <a:lvl5pPr marL="1038039" indent="-207608">
              <a:spcBef>
                <a:spcPts val="949"/>
              </a:spcBef>
              <a:buSzPct val="65000"/>
              <a:defRPr sz="1582"/>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21557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6293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704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560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5676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90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090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4471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6314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1/18/23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39103270"/>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aday@npaihb.org" TargetMode="External"/><Relationship Id="rId2" Type="http://schemas.openxmlformats.org/officeDocument/2006/relationships/hyperlink" Target="mailto:raeinitiative@gmail.com" TargetMode="External"/><Relationship Id="rId1" Type="http://schemas.openxmlformats.org/officeDocument/2006/relationships/slideLayout" Target="../slideLayouts/slideLayout2.xml"/><Relationship Id="rId6" Type="http://schemas.openxmlformats.org/officeDocument/2006/relationships/hyperlink" Target="mailto:Mary.margaretten@ucsf.edu" TargetMode="External"/><Relationship Id="rId5" Type="http://schemas.openxmlformats.org/officeDocument/2006/relationships/hyperlink" Target="mailto:Jennifer.mandal@ucsf.edu" TargetMode="External"/><Relationship Id="rId4" Type="http://schemas.openxmlformats.org/officeDocument/2006/relationships/hyperlink" Target="mailto:Gwendolyngrant@centura.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ucsf.co1.qualtrics.com/jfe/form/SV_em7h1HsHAyn3fpQ"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3361370" y="1044920"/>
            <a:ext cx="5892821" cy="1173735"/>
          </a:xfrm>
        </p:spPr>
        <p:txBody>
          <a:bodyPr>
            <a:normAutofit/>
          </a:bodyPr>
          <a:lstStyle/>
          <a:p>
            <a:r>
              <a:rPr lang="en-US" sz="660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3361370" y="2632684"/>
            <a:ext cx="6130012" cy="2507439"/>
          </a:xfrm>
        </p:spPr>
        <p:txBody>
          <a:bodyPr vert="horz" lIns="91440" tIns="45720" rIns="91440" bIns="45720" rtlCol="0" anchor="t">
            <a:normAutofit/>
          </a:bodyPr>
          <a:lstStyle/>
          <a:p>
            <a:r>
              <a:rPr lang="en-US" sz="3600" b="1" dirty="0">
                <a:latin typeface="Open Sans"/>
                <a:ea typeface="Open Sans"/>
                <a:cs typeface="Open Sans"/>
              </a:rPr>
              <a:t>RA Foundations</a:t>
            </a:r>
          </a:p>
          <a:p>
            <a:endParaRPr lang="en-US" sz="800" b="1" dirty="0">
              <a:latin typeface="Open Sans"/>
              <a:ea typeface="Open Sans"/>
              <a:cs typeface="Open Sans"/>
            </a:endParaRPr>
          </a:p>
          <a:p>
            <a:r>
              <a:rPr lang="en-US" altLang="en-US" sz="2400" i="1" dirty="0">
                <a:latin typeface="Open Sans"/>
                <a:ea typeface="Open Sans"/>
                <a:cs typeface="Open Sans"/>
              </a:rPr>
              <a:t>Wendy Grant, MD </a:t>
            </a:r>
          </a:p>
          <a:p>
            <a:endParaRPr lang="en-US" altLang="en-US" sz="800" i="1" dirty="0">
              <a:latin typeface="Open Sans" panose="020B0606030504020204" pitchFamily="34" charset="0"/>
              <a:ea typeface="Open Sans" panose="020B0606030504020204" pitchFamily="34" charset="0"/>
              <a:cs typeface="Open Sans" panose="020B0606030504020204" pitchFamily="34" charset="0"/>
            </a:endParaRPr>
          </a:p>
          <a:p>
            <a:r>
              <a:rPr lang="en-US" sz="1800" dirty="0">
                <a:latin typeface="Open Sans"/>
                <a:ea typeface="Open Sans"/>
                <a:cs typeface="Open Sans"/>
              </a:rPr>
              <a:t>January 19, 2023</a:t>
            </a:r>
          </a:p>
          <a:p>
            <a:endParaRPr lang="en-US" dirty="0">
              <a:latin typeface="Open Sans"/>
              <a:ea typeface="Open Sans"/>
              <a:cs typeface="Open Sans"/>
            </a:endParaRPr>
          </a:p>
          <a:p>
            <a:endParaRPr lang="en-US" sz="1900"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900" dirty="0">
              <a:latin typeface="Open Sans" panose="020B0606030504020204" pitchFamily="34" charset="0"/>
              <a:ea typeface="Open Sans" panose="020B0606030504020204" pitchFamily="34" charset="0"/>
              <a:cs typeface="Open Sans" panose="020B0606030504020204" pitchFamily="34" charset="0"/>
            </a:endParaRPr>
          </a:p>
          <a:p>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7450415" y="6176397"/>
            <a:ext cx="1693585" cy="550604"/>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5869730" y="6201896"/>
            <a:ext cx="1580685" cy="550605"/>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345481" y="6542377"/>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1183825" y="1911091"/>
            <a:ext cx="2996964" cy="3986002"/>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3905385" y="6176396"/>
            <a:ext cx="1855044" cy="681603"/>
          </a:xfrm>
          <a:prstGeom prst="rect">
            <a:avLst/>
          </a:prstGeom>
        </p:spPr>
      </p:pic>
    </p:spTree>
    <p:extLst>
      <p:ext uri="{BB962C8B-B14F-4D97-AF65-F5344CB8AC3E}">
        <p14:creationId xmlns:p14="http://schemas.microsoft.com/office/powerpoint/2010/main" val="409977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F49C-5F85-1638-9359-F8954BD747BB}"/>
              </a:ext>
            </a:extLst>
          </p:cNvPr>
          <p:cNvSpPr>
            <a:spLocks noGrp="1"/>
          </p:cNvSpPr>
          <p:nvPr>
            <p:ph type="title"/>
          </p:nvPr>
        </p:nvSpPr>
        <p:spPr>
          <a:xfrm>
            <a:off x="628650" y="365127"/>
            <a:ext cx="7886700" cy="777874"/>
          </a:xfrm>
        </p:spPr>
        <p:txBody>
          <a:bodyPr>
            <a:normAutofit/>
          </a:bodyPr>
          <a:lstStyle/>
          <a:p>
            <a:pPr algn="ctr"/>
            <a:r>
              <a:rPr lang="en-US" sz="3750" dirty="0">
                <a:latin typeface="Open Sans" panose="020B0606030504020204" pitchFamily="34" charset="0"/>
                <a:ea typeface="Open Sans" panose="020B0606030504020204" pitchFamily="34" charset="0"/>
                <a:cs typeface="Open Sans" panose="020B0606030504020204" pitchFamily="34" charset="0"/>
              </a:rPr>
              <a:t>Curriculum</a:t>
            </a:r>
          </a:p>
        </p:txBody>
      </p:sp>
      <p:sp>
        <p:nvSpPr>
          <p:cNvPr id="3" name="Content Placeholder 2">
            <a:extLst>
              <a:ext uri="{FF2B5EF4-FFF2-40B4-BE49-F238E27FC236}">
                <a16:creationId xmlns:a16="http://schemas.microsoft.com/office/drawing/2014/main" id="{FCA11FB6-743A-BBD0-507D-FE91333C7EDF}"/>
              </a:ext>
            </a:extLst>
          </p:cNvPr>
          <p:cNvSpPr>
            <a:spLocks noGrp="1"/>
          </p:cNvSpPr>
          <p:nvPr>
            <p:ph idx="1"/>
          </p:nvPr>
        </p:nvSpPr>
        <p:spPr>
          <a:xfrm>
            <a:off x="628650" y="1143000"/>
            <a:ext cx="7886700" cy="5349873"/>
          </a:xfrm>
        </p:spPr>
        <p:txBody>
          <a:bodyPr>
            <a:normAutofit fontScale="92500" lnSpcReduction="10000"/>
          </a:bodyPr>
          <a:lstStyle/>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01/19 - RA Foundations</a:t>
            </a:r>
          </a:p>
          <a:p>
            <a:pPr>
              <a:spcBef>
                <a:spcPts val="0"/>
              </a:spcBef>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01/26 - Distinguishing Rheumatoid Arthritis from Osteoarthritis</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02/02 - Lab and Xray Findings in RA</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02/09 - Extra-Articular Manifestations of RA</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02/16 - RA Mimics: Other Forms of Inflammatory Arthritis</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02/23 - Baseline Studies and Considerations Prior to Treatment</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03/02 - Initial Therapy: Glucocorticoids and NSAIDs</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03/09 - Measuring and Monitoring: How to Assess RA Disease Activity</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03/16 - Initial Therapy: Methotrexate</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03/23 - Other Conventional DMARDs</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03/30 - Advanced Therapy: Biologic DMARDs</a:t>
            </a:r>
          </a:p>
          <a:p>
            <a:pPr>
              <a:spcBef>
                <a:spcPts val="0"/>
              </a:spcBef>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dirty="0">
                <a:effectLst/>
                <a:latin typeface="Open Sans" panose="020B0606030504020204" pitchFamily="34" charset="0"/>
                <a:ea typeface="Open Sans" panose="020B0606030504020204" pitchFamily="34" charset="0"/>
                <a:cs typeface="Open Sans" panose="020B0606030504020204" pitchFamily="34" charset="0"/>
              </a:rPr>
              <a:t>04/06 - RA Key Pearls + Wrap Up</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9">
            <a:extLst>
              <a:ext uri="{FF2B5EF4-FFF2-40B4-BE49-F238E27FC236}">
                <a16:creationId xmlns:a16="http://schemas.microsoft.com/office/drawing/2014/main" id="{FE4939DF-D5AE-9657-44E7-221BBF840E1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81636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30C5-125A-7843-B557-A2AE0EF86036}"/>
              </a:ext>
            </a:extLst>
          </p:cNvPr>
          <p:cNvSpPr>
            <a:spLocks noGrp="1"/>
          </p:cNvSpPr>
          <p:nvPr>
            <p:ph type="title"/>
          </p:nvPr>
        </p:nvSpPr>
        <p:spPr/>
        <p:txBody>
          <a:bodyPr>
            <a:noAutofit/>
          </a:bodyPr>
          <a:lstStyle/>
          <a:p>
            <a:pPr algn="ctr"/>
            <a:r>
              <a:rPr lang="en-US" sz="3750" dirty="0">
                <a:latin typeface="Open Sans" panose="020B0606030504020204" pitchFamily="34" charset="0"/>
                <a:ea typeface="Open Sans" panose="020B0606030504020204" pitchFamily="34" charset="0"/>
                <a:cs typeface="Open Sans" panose="020B0606030504020204" pitchFamily="34" charset="0"/>
              </a:rPr>
              <a:t>Benefits of Consistent Participation in the RA ECHO:</a:t>
            </a:r>
          </a:p>
        </p:txBody>
      </p:sp>
      <p:sp>
        <p:nvSpPr>
          <p:cNvPr id="3" name="Content Placeholder 2">
            <a:extLst>
              <a:ext uri="{FF2B5EF4-FFF2-40B4-BE49-F238E27FC236}">
                <a16:creationId xmlns:a16="http://schemas.microsoft.com/office/drawing/2014/main" id="{0F861F2C-2415-CB49-B0BF-9FECEA0D64B9}"/>
              </a:ext>
            </a:extLst>
          </p:cNvPr>
          <p:cNvSpPr>
            <a:spLocks noGrp="1"/>
          </p:cNvSpPr>
          <p:nvPr>
            <p:ph idx="1"/>
          </p:nvPr>
        </p:nvSpPr>
        <p:spPr/>
        <p:txBody>
          <a:bodyPr>
            <a:normAutofit fontScale="9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A well-rounded understanding of the diagnosis and management of RA</a:t>
            </a:r>
          </a:p>
          <a:p>
            <a:r>
              <a:rPr lang="en-US" dirty="0">
                <a:latin typeface="Open Sans" panose="020B0606030504020204" pitchFamily="34" charset="0"/>
                <a:ea typeface="Open Sans" panose="020B0606030504020204" pitchFamily="34" charset="0"/>
                <a:cs typeface="Open Sans" panose="020B0606030504020204" pitchFamily="34" charset="0"/>
              </a:rPr>
              <a:t>The knowledge and confidence you need to change your practice and enhance the care of Navajo patients living with RA</a:t>
            </a:r>
          </a:p>
          <a:p>
            <a:r>
              <a:rPr lang="en-US" dirty="0">
                <a:latin typeface="Open Sans" panose="020B0606030504020204" pitchFamily="34" charset="0"/>
                <a:ea typeface="Open Sans" panose="020B0606030504020204" pitchFamily="34" charset="0"/>
                <a:cs typeface="Open Sans" panose="020B0606030504020204" pitchFamily="34" charset="0"/>
              </a:rPr>
              <a:t>A supportive community of colleagues with a shared interest in rheumatology</a:t>
            </a:r>
          </a:p>
          <a:p>
            <a:r>
              <a:rPr lang="en-US" dirty="0">
                <a:latin typeface="Open Sans" panose="020B0606030504020204" pitchFamily="34" charset="0"/>
                <a:ea typeface="Open Sans" panose="020B0606030504020204" pitchFamily="34" charset="0"/>
                <a:cs typeface="Open Sans" panose="020B0606030504020204" pitchFamily="34" charset="0"/>
              </a:rPr>
              <a:t>CE Credit (must fill out very short questionnaire at the end of each session)</a:t>
            </a:r>
          </a:p>
          <a:p>
            <a:r>
              <a:rPr lang="en-US" b="1" dirty="0">
                <a:latin typeface="Open Sans" panose="020B0606030504020204" pitchFamily="34" charset="0"/>
                <a:ea typeface="Open Sans" panose="020B0606030504020204" pitchFamily="34" charset="0"/>
                <a:cs typeface="Open Sans" panose="020B0606030504020204" pitchFamily="34" charset="0"/>
              </a:rPr>
              <a:t>For those who attend at least 9 of 12 sessions </a:t>
            </a:r>
          </a:p>
          <a:p>
            <a:r>
              <a:rPr lang="en-US" dirty="0">
                <a:latin typeface="Open Sans" panose="020B0606030504020204" pitchFamily="34" charset="0"/>
                <a:ea typeface="Open Sans" panose="020B0606030504020204" pitchFamily="34" charset="0"/>
                <a:cs typeface="Open Sans" panose="020B0606030504020204" pitchFamily="34" charset="0"/>
              </a:rPr>
              <a:t>A formal Certificate of Participation issued by the American College of Rheumatology (ACR)</a:t>
            </a:r>
          </a:p>
          <a:p>
            <a:pPr lvl="1"/>
            <a:endParaRPr lang="en-US" dirty="0"/>
          </a:p>
        </p:txBody>
      </p:sp>
      <p:sp>
        <p:nvSpPr>
          <p:cNvPr id="4" name="TextBox 9">
            <a:extLst>
              <a:ext uri="{FF2B5EF4-FFF2-40B4-BE49-F238E27FC236}">
                <a16:creationId xmlns:a16="http://schemas.microsoft.com/office/drawing/2014/main" id="{EE3484FF-7936-8771-3408-BB3735EB1260}"/>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151646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AD99CC-7376-1BA7-304E-167D62867B52}"/>
              </a:ext>
            </a:extLst>
          </p:cNvPr>
          <p:cNvSpPr>
            <a:spLocks noGrp="1"/>
          </p:cNvSpPr>
          <p:nvPr>
            <p:ph type="title"/>
          </p:nvPr>
        </p:nvSpPr>
        <p:spPr>
          <a:xfrm>
            <a:off x="1028700" y="685800"/>
            <a:ext cx="7200900" cy="629949"/>
          </a:xfrm>
        </p:spPr>
        <p:txBody>
          <a:bodyPr>
            <a:normAutofit fontScale="90000"/>
          </a:bodyPr>
          <a:lstStyle/>
          <a:p>
            <a:pPr algn="ctr"/>
            <a:r>
              <a:rPr lang="en-US" dirty="0"/>
              <a:t>Contact information</a:t>
            </a:r>
          </a:p>
        </p:txBody>
      </p:sp>
      <p:sp>
        <p:nvSpPr>
          <p:cNvPr id="3" name="Content Placeholder 2">
            <a:extLst>
              <a:ext uri="{FF2B5EF4-FFF2-40B4-BE49-F238E27FC236}">
                <a16:creationId xmlns:a16="http://schemas.microsoft.com/office/drawing/2014/main" id="{1DDA4443-7C21-B147-AAB9-15E22D905637}"/>
              </a:ext>
            </a:extLst>
          </p:cNvPr>
          <p:cNvSpPr>
            <a:spLocks noGrp="1"/>
          </p:cNvSpPr>
          <p:nvPr>
            <p:ph idx="1"/>
          </p:nvPr>
        </p:nvSpPr>
        <p:spPr>
          <a:xfrm>
            <a:off x="776209" y="1698809"/>
            <a:ext cx="7705881" cy="4189214"/>
          </a:xfrm>
        </p:spPr>
        <p:txBody>
          <a:bodyPr anchor="ctr">
            <a:normAutofit/>
          </a:bodyPr>
          <a:lstStyle/>
          <a:p>
            <a:pPr>
              <a:lnSpc>
                <a:spcPts val="3285"/>
              </a:lnSpc>
            </a:pPr>
            <a:r>
              <a:rPr lang="en-US" dirty="0">
                <a:latin typeface="Open Sans" panose="020B0606030504020204" pitchFamily="34" charset="0"/>
                <a:ea typeface="Open Sans" panose="020B0606030504020204" pitchFamily="34" charset="0"/>
                <a:cs typeface="Open Sans" panose="020B0606030504020204" pitchFamily="34" charset="0"/>
              </a:rPr>
              <a:t>Program &amp; Logistical Questions:</a:t>
            </a:r>
          </a:p>
          <a:p>
            <a:pPr marL="0" indent="0">
              <a:lnSpc>
                <a:spcPts val="3285"/>
              </a:lnSpc>
              <a:buNone/>
            </a:pPr>
            <a:r>
              <a:rPr lang="en-US" sz="2400" dirty="0">
                <a:latin typeface="Open Sans Bold"/>
                <a:hlinkClick r:id="rId2">
                  <a:extLst>
                    <a:ext uri="{A12FA001-AC4F-418D-AE19-62706E023703}">
                      <ahyp:hlinkClr xmlns:ahyp="http://schemas.microsoft.com/office/drawing/2018/hyperlinkcolor" val="tx"/>
                    </a:ext>
                  </a:extLst>
                </a:hlinkClick>
              </a:rPr>
              <a:t>raeinitiative@gmail.com</a:t>
            </a:r>
            <a:endParaRPr lang="en-US" sz="2400" dirty="0">
              <a:latin typeface="Open Sans Bold"/>
            </a:endParaRPr>
          </a:p>
          <a:p>
            <a:pPr marL="0" indent="0">
              <a:lnSpc>
                <a:spcPts val="3285"/>
              </a:lnSpc>
              <a:buNone/>
            </a:pPr>
            <a:r>
              <a:rPr lang="en-US" sz="2400" b="0" i="0" u="sng" dirty="0">
                <a:effectLst/>
                <a:latin typeface="Open Sans" panose="020B0606030504020204" pitchFamily="34" charset="0"/>
                <a:ea typeface="Open Sans" panose="020B0606030504020204" pitchFamily="34" charset="0"/>
                <a:cs typeface="Open Sans" panose="020B0606030504020204" pitchFamily="34" charset="0"/>
                <a:hlinkClick r:id="rId3" tooltip="mailto:aday@npaihb.org">
                  <a:extLst>
                    <a:ext uri="{A12FA001-AC4F-418D-AE19-62706E023703}">
                      <ahyp:hlinkClr xmlns:ahyp="http://schemas.microsoft.com/office/drawing/2018/hyperlinkcolor" val="tx"/>
                    </a:ext>
                  </a:extLst>
                </a:hlinkClick>
              </a:rPr>
              <a:t>aday@npaihb.org</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RA/Rheumatology Questions: </a:t>
            </a: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Gwendolyngrant@centura.org</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Jennifer.mandal@ucsf.edu</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Mary.margaretten@ucsf.edu</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9">
            <a:extLst>
              <a:ext uri="{FF2B5EF4-FFF2-40B4-BE49-F238E27FC236}">
                <a16:creationId xmlns:a16="http://schemas.microsoft.com/office/drawing/2014/main" id="{43067212-FEFD-6235-6167-922BEA548258}"/>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751773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20AA34D-4917-4C41-8440-ECAEE8969D1E}"/>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2" name="Title 1">
            <a:extLst>
              <a:ext uri="{FF2B5EF4-FFF2-40B4-BE49-F238E27FC236}">
                <a16:creationId xmlns:a16="http://schemas.microsoft.com/office/drawing/2014/main" id="{995641DA-E8D6-7545-8B83-8832CEFDEBFB}"/>
              </a:ext>
            </a:extLst>
          </p:cNvPr>
          <p:cNvSpPr>
            <a:spLocks noGrp="1"/>
          </p:cNvSpPr>
          <p:nvPr>
            <p:ph type="title"/>
          </p:nvPr>
        </p:nvSpPr>
        <p:spPr>
          <a:xfrm>
            <a:off x="386002" y="256573"/>
            <a:ext cx="7886700" cy="1325563"/>
          </a:xfrm>
        </p:spPr>
        <p:txBody>
          <a:bodyPr>
            <a:normAutofit/>
          </a:bodyPr>
          <a:lstStyle/>
          <a:p>
            <a:pPr algn="ctr"/>
            <a:r>
              <a:rPr lang="en-US" sz="2800">
                <a:latin typeface="Open Sans"/>
                <a:ea typeface="Open Sans"/>
                <a:cs typeface="Open Sans"/>
              </a:rPr>
              <a:t>Session 1 Agenda</a:t>
            </a:r>
          </a:p>
        </p:txBody>
      </p:sp>
      <p:sp>
        <p:nvSpPr>
          <p:cNvPr id="3" name="Content Placeholder 2">
            <a:extLst>
              <a:ext uri="{FF2B5EF4-FFF2-40B4-BE49-F238E27FC236}">
                <a16:creationId xmlns:a16="http://schemas.microsoft.com/office/drawing/2014/main" id="{BB331D6F-2A59-B649-94AB-8887BE5E51BA}"/>
              </a:ext>
            </a:extLst>
          </p:cNvPr>
          <p:cNvSpPr>
            <a:spLocks noGrp="1"/>
          </p:cNvSpPr>
          <p:nvPr>
            <p:ph idx="1"/>
          </p:nvPr>
        </p:nvSpPr>
        <p:spPr/>
        <p:txBody>
          <a:bodyPr vert="horz" lIns="91440" tIns="45720" rIns="91440" bIns="45720" rtlCol="0" anchor="t">
            <a:normAutofit fontScale="77500" lnSpcReduction="20000"/>
          </a:bodyPr>
          <a:lstStyle/>
          <a:p>
            <a:r>
              <a:rPr lang="en-US" sz="2400" dirty="0">
                <a:latin typeface="Open Sans"/>
                <a:ea typeface="Open Sans"/>
                <a:cs typeface="Open Sans"/>
              </a:rPr>
              <a:t>Introductions</a:t>
            </a:r>
          </a:p>
          <a:p>
            <a:endParaRPr lang="en-US" sz="2400" dirty="0">
              <a:latin typeface="Open Sans"/>
              <a:ea typeface="Open Sans"/>
              <a:cs typeface="Open Sans"/>
            </a:endParaRPr>
          </a:p>
          <a:p>
            <a:r>
              <a:rPr lang="en-US" sz="2400" dirty="0">
                <a:latin typeface="Open Sans"/>
                <a:ea typeface="Open Sans"/>
                <a:cs typeface="Open Sans"/>
              </a:rPr>
              <a:t>Overview of Course Objectives</a:t>
            </a:r>
          </a:p>
          <a:p>
            <a:endParaRPr lang="en-US" sz="2400" dirty="0">
              <a:latin typeface="Open Sans"/>
              <a:ea typeface="Open Sans"/>
              <a:cs typeface="Open Sans"/>
            </a:endParaRPr>
          </a:p>
          <a:p>
            <a:r>
              <a:rPr lang="en-US" sz="2400" dirty="0">
                <a:latin typeface="Open Sans"/>
                <a:ea typeface="Open Sans"/>
                <a:cs typeface="Open Sans"/>
              </a:rPr>
              <a:t>RA epidemiology, pathogenesis, clinical spectrum</a:t>
            </a:r>
          </a:p>
          <a:p>
            <a:endParaRPr lang="en-US" sz="2400" dirty="0">
              <a:latin typeface="Open Sans"/>
              <a:ea typeface="Open Sans"/>
              <a:cs typeface="Open Sans"/>
            </a:endParaRPr>
          </a:p>
          <a:p>
            <a:r>
              <a:rPr lang="en-US" sz="2400" dirty="0">
                <a:solidFill>
                  <a:srgbClr val="C00000"/>
                </a:solidFill>
                <a:latin typeface="Open Sans"/>
                <a:ea typeface="Open Sans"/>
                <a:cs typeface="Open Sans"/>
              </a:rPr>
              <a:t>RA in AI/NA populations </a:t>
            </a:r>
          </a:p>
          <a:p>
            <a:pPr marL="0" indent="0">
              <a:buNone/>
            </a:pPr>
            <a:endParaRPr lang="en-US" sz="2400" dirty="0">
              <a:solidFill>
                <a:srgbClr val="00B050"/>
              </a:solidFill>
              <a:latin typeface="Open Sans"/>
              <a:ea typeface="Open Sans"/>
              <a:cs typeface="Open Sans"/>
            </a:endParaRPr>
          </a:p>
          <a:p>
            <a:r>
              <a:rPr lang="en-US" sz="2400" dirty="0">
                <a:latin typeface="Open Sans"/>
                <a:ea typeface="Open Sans"/>
                <a:cs typeface="Open Sans"/>
              </a:rPr>
              <a:t>RA treatment outline</a:t>
            </a:r>
          </a:p>
          <a:p>
            <a:endParaRPr lang="en-US" sz="2400" dirty="0">
              <a:latin typeface="Open Sans"/>
              <a:ea typeface="Open Sans"/>
              <a:cs typeface="Open Sans"/>
            </a:endParaRPr>
          </a:p>
          <a:p>
            <a:r>
              <a:rPr lang="en-US" sz="2400" dirty="0">
                <a:latin typeface="Open Sans"/>
                <a:ea typeface="Open Sans"/>
                <a:cs typeface="Open Sans"/>
              </a:rPr>
              <a:t>Classification criteria for RA </a:t>
            </a:r>
          </a:p>
          <a:p>
            <a:endParaRPr lang="en-US" sz="2400" dirty="0">
              <a:latin typeface="Open Sans"/>
              <a:ea typeface="Open Sans"/>
              <a:cs typeface="Open Sans"/>
            </a:endParaRPr>
          </a:p>
          <a:p>
            <a:r>
              <a:rPr lang="en-US" sz="2400" dirty="0">
                <a:latin typeface="Open Sans"/>
                <a:ea typeface="Open Sans"/>
                <a:cs typeface="Open Sans"/>
              </a:rPr>
              <a:t> Cases: RA or not?</a:t>
            </a:r>
          </a:p>
        </p:txBody>
      </p:sp>
      <p:sp>
        <p:nvSpPr>
          <p:cNvPr id="6" name="TextBox 9">
            <a:extLst>
              <a:ext uri="{FF2B5EF4-FFF2-40B4-BE49-F238E27FC236}">
                <a16:creationId xmlns:a16="http://schemas.microsoft.com/office/drawing/2014/main" id="{4FB2A126-68C8-F9CC-317D-F7A2A6ADF926}"/>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214795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85C5ED-8E44-1121-77A8-924D61B991DE}"/>
              </a:ext>
            </a:extLst>
          </p:cNvPr>
          <p:cNvSpPr>
            <a:spLocks noGrp="1"/>
          </p:cNvSpPr>
          <p:nvPr>
            <p:ph idx="1"/>
          </p:nvPr>
        </p:nvSpPr>
        <p:spPr>
          <a:xfrm>
            <a:off x="1028700" y="1914524"/>
            <a:ext cx="7293023" cy="3443893"/>
          </a:xfrm>
        </p:spPr>
        <p:txBody>
          <a:bodyPr anchor="ctr">
            <a:normAutofit/>
          </a:bodyPr>
          <a:lstStyle/>
          <a:p>
            <a:pPr lvl="1"/>
            <a:r>
              <a:rPr lang="en-US" sz="1800" dirty="0"/>
              <a:t>RA is a systemic autoimmune disease characterized primarily by a symmetric inflammatory polyarthritis</a:t>
            </a:r>
          </a:p>
          <a:p>
            <a:pPr lvl="1"/>
            <a:r>
              <a:rPr lang="en-US" sz="1800" dirty="0"/>
              <a:t>The US prevalence is 0.5-1%, with some populations having significantly higher rates of disease</a:t>
            </a:r>
          </a:p>
          <a:p>
            <a:pPr lvl="1"/>
            <a:r>
              <a:rPr lang="en-US" sz="1800" dirty="0" err="1"/>
              <a:t>Women:men</a:t>
            </a:r>
            <a:r>
              <a:rPr lang="en-US" sz="1800" dirty="0"/>
              <a:t>  2:1</a:t>
            </a:r>
          </a:p>
          <a:p>
            <a:pPr lvl="1"/>
            <a:r>
              <a:rPr lang="en-US" sz="1800" dirty="0"/>
              <a:t>Age of onset: 30-50 most common</a:t>
            </a:r>
          </a:p>
          <a:p>
            <a:pPr lvl="1"/>
            <a:r>
              <a:rPr lang="en-US" sz="1800" dirty="0"/>
              <a:t>1</a:t>
            </a:r>
            <a:r>
              <a:rPr lang="en-US" sz="1800" baseline="30000" dirty="0"/>
              <a:t>st</a:t>
            </a:r>
            <a:r>
              <a:rPr lang="en-US" sz="1800" dirty="0"/>
              <a:t> degree relative confers 3X higher odds</a:t>
            </a:r>
          </a:p>
          <a:p>
            <a:pPr lvl="1"/>
            <a:r>
              <a:rPr lang="en-US" sz="1800" dirty="0"/>
              <a:t>2</a:t>
            </a:r>
            <a:r>
              <a:rPr lang="en-US" sz="1800" baseline="30000" dirty="0"/>
              <a:t>nd</a:t>
            </a:r>
            <a:r>
              <a:rPr lang="en-US" sz="1800" dirty="0"/>
              <a:t> degree relative confers 2X higher odds</a:t>
            </a:r>
          </a:p>
          <a:p>
            <a:pPr marL="342900" lvl="1" indent="0">
              <a:buNone/>
            </a:pPr>
            <a:endParaRPr lang="en-US" sz="1500" dirty="0"/>
          </a:p>
          <a:p>
            <a:pPr lvl="1"/>
            <a:endParaRPr lang="en-US" sz="1500" dirty="0"/>
          </a:p>
          <a:p>
            <a:pPr lvl="1"/>
            <a:endParaRPr lang="en-US" sz="1500" dirty="0"/>
          </a:p>
        </p:txBody>
      </p:sp>
      <p:sp>
        <p:nvSpPr>
          <p:cNvPr id="5" name="Title 4">
            <a:extLst>
              <a:ext uri="{FF2B5EF4-FFF2-40B4-BE49-F238E27FC236}">
                <a16:creationId xmlns:a16="http://schemas.microsoft.com/office/drawing/2014/main" id="{0F55294E-8FFE-D8C3-5282-0FD49C4F60EE}"/>
              </a:ext>
            </a:extLst>
          </p:cNvPr>
          <p:cNvSpPr>
            <a:spLocks noGrp="1"/>
          </p:cNvSpPr>
          <p:nvPr>
            <p:ph type="title"/>
          </p:nvPr>
        </p:nvSpPr>
        <p:spPr/>
        <p:txBody>
          <a:bodyPr/>
          <a:lstStyle/>
          <a:p>
            <a:pPr algn="ctr"/>
            <a:r>
              <a:rPr lang="en-US" dirty="0"/>
              <a:t>RA: the basics</a:t>
            </a:r>
          </a:p>
        </p:txBody>
      </p:sp>
    </p:spTree>
    <p:extLst>
      <p:ext uri="{BB962C8B-B14F-4D97-AF65-F5344CB8AC3E}">
        <p14:creationId xmlns:p14="http://schemas.microsoft.com/office/powerpoint/2010/main" val="3610357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4646-04F9-584A-8C22-2D56E74DA32A}"/>
              </a:ext>
            </a:extLst>
          </p:cNvPr>
          <p:cNvSpPr>
            <a:spLocks noGrp="1"/>
          </p:cNvSpPr>
          <p:nvPr>
            <p:ph type="title"/>
          </p:nvPr>
        </p:nvSpPr>
        <p:spPr>
          <a:xfrm>
            <a:off x="1257300" y="857251"/>
            <a:ext cx="7886700" cy="994172"/>
          </a:xfrm>
        </p:spPr>
        <p:txBody>
          <a:bodyPr>
            <a:normAutofit fontScale="90000"/>
          </a:bodyPr>
          <a:lstStyle/>
          <a:p>
            <a:r>
              <a:rPr lang="en-US" dirty="0"/>
              <a:t>Extra-Articular Manifestations of RA</a:t>
            </a:r>
          </a:p>
        </p:txBody>
      </p:sp>
      <p:pic>
        <p:nvPicPr>
          <p:cNvPr id="10" name="Picture 9">
            <a:extLst>
              <a:ext uri="{FF2B5EF4-FFF2-40B4-BE49-F238E27FC236}">
                <a16:creationId xmlns:a16="http://schemas.microsoft.com/office/drawing/2014/main" id="{A1818F89-FFF0-304E-9B2F-5377FAAA8710}"/>
              </a:ext>
            </a:extLst>
          </p:cNvPr>
          <p:cNvPicPr>
            <a:picLocks noChangeAspect="1"/>
          </p:cNvPicPr>
          <p:nvPr/>
        </p:nvPicPr>
        <p:blipFill>
          <a:blip r:embed="rId2"/>
          <a:stretch>
            <a:fillRect/>
          </a:stretch>
        </p:blipFill>
        <p:spPr>
          <a:xfrm>
            <a:off x="440702" y="1723578"/>
            <a:ext cx="8262596" cy="4326053"/>
          </a:xfrm>
          <a:prstGeom prst="rect">
            <a:avLst/>
          </a:prstGeom>
        </p:spPr>
      </p:pic>
    </p:spTree>
    <p:extLst>
      <p:ext uri="{BB962C8B-B14F-4D97-AF65-F5344CB8AC3E}">
        <p14:creationId xmlns:p14="http://schemas.microsoft.com/office/powerpoint/2010/main" val="2014208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CF35-D1CC-EF18-AC2B-54E645C78108}"/>
              </a:ext>
            </a:extLst>
          </p:cNvPr>
          <p:cNvSpPr>
            <a:spLocks noGrp="1"/>
          </p:cNvSpPr>
          <p:nvPr>
            <p:ph type="title"/>
          </p:nvPr>
        </p:nvSpPr>
        <p:spPr>
          <a:xfrm>
            <a:off x="1028700" y="1078154"/>
            <a:ext cx="7421963" cy="775252"/>
          </a:xfrm>
        </p:spPr>
        <p:txBody>
          <a:bodyPr>
            <a:normAutofit/>
          </a:bodyPr>
          <a:lstStyle/>
          <a:p>
            <a:r>
              <a:rPr lang="en-US" sz="3000" b="1">
                <a:solidFill>
                  <a:srgbClr val="FFFFFF"/>
                </a:solidFill>
              </a:rPr>
              <a:t>        Rheumatoid Arthritis: the basics</a:t>
            </a:r>
          </a:p>
        </p:txBody>
      </p:sp>
      <p:sp>
        <p:nvSpPr>
          <p:cNvPr id="3" name="Content Placeholder 2">
            <a:extLst>
              <a:ext uri="{FF2B5EF4-FFF2-40B4-BE49-F238E27FC236}">
                <a16:creationId xmlns:a16="http://schemas.microsoft.com/office/drawing/2014/main" id="{0B85C5ED-8E44-1121-77A8-924D61B991DE}"/>
              </a:ext>
            </a:extLst>
          </p:cNvPr>
          <p:cNvSpPr>
            <a:spLocks noGrp="1"/>
          </p:cNvSpPr>
          <p:nvPr>
            <p:ph idx="1"/>
          </p:nvPr>
        </p:nvSpPr>
        <p:spPr>
          <a:xfrm>
            <a:off x="925488" y="1853406"/>
            <a:ext cx="7293023" cy="4101117"/>
          </a:xfrm>
        </p:spPr>
        <p:txBody>
          <a:bodyPr anchor="ctr">
            <a:normAutofit/>
          </a:bodyPr>
          <a:lstStyle/>
          <a:p>
            <a:pPr marL="342900" lvl="1" indent="0">
              <a:buNone/>
            </a:pPr>
            <a:endParaRPr lang="en-US" sz="1900" dirty="0"/>
          </a:p>
          <a:p>
            <a:pPr marL="342900" lvl="1" indent="0">
              <a:buNone/>
            </a:pPr>
            <a:r>
              <a:rPr lang="en-US" sz="1900" dirty="0"/>
              <a:t>Likely a combination of genetic and environmental factors</a:t>
            </a:r>
          </a:p>
          <a:p>
            <a:pPr marL="342900" lvl="1" indent="0">
              <a:buNone/>
            </a:pPr>
            <a:r>
              <a:rPr lang="en-US" sz="1900" dirty="0"/>
              <a:t>Genetics: </a:t>
            </a:r>
          </a:p>
          <a:p>
            <a:pPr marL="342900" lvl="1" indent="0">
              <a:buNone/>
            </a:pPr>
            <a:r>
              <a:rPr lang="en-US" sz="1900" dirty="0"/>
              <a:t>	HLA-DRB1 genes are most closely associated with RA</a:t>
            </a:r>
          </a:p>
          <a:p>
            <a:pPr marL="342900" lvl="1" indent="0">
              <a:buNone/>
            </a:pPr>
            <a:r>
              <a:rPr lang="en-US" sz="1900" dirty="0"/>
              <a:t>Environmental: </a:t>
            </a:r>
          </a:p>
          <a:p>
            <a:pPr marL="342900" lvl="1" indent="0">
              <a:buNone/>
            </a:pPr>
            <a:r>
              <a:rPr lang="en-US" sz="1900" dirty="0"/>
              <a:t>	smoking (strongest known environmental RF for RA)</a:t>
            </a:r>
          </a:p>
          <a:p>
            <a:pPr marL="342900" lvl="1" indent="0">
              <a:buNone/>
            </a:pPr>
            <a:r>
              <a:rPr lang="en-US" sz="1900" dirty="0"/>
              <a:t>	chronic mucosal inflammation (periodontitis) and possibly gut dysbiosis are potential RF </a:t>
            </a:r>
          </a:p>
          <a:p>
            <a:pPr marL="342900" lvl="1" indent="0">
              <a:buNone/>
            </a:pPr>
            <a:r>
              <a:rPr lang="en-US" sz="1900" dirty="0"/>
              <a:t>	others: silica/other inhalants, sugary drinks, obesity, pollution</a:t>
            </a:r>
          </a:p>
          <a:p>
            <a:pPr marL="342900" lvl="1" indent="0">
              <a:buNone/>
            </a:pPr>
            <a:endParaRPr lang="en-US" sz="1900" dirty="0"/>
          </a:p>
          <a:p>
            <a:pPr marL="342900" lvl="1" indent="0">
              <a:buNone/>
            </a:pPr>
            <a:r>
              <a:rPr lang="en-US" sz="1900" dirty="0"/>
              <a:t>2 copies of the HLA-DRB1 gene + smoking = RR of 21</a:t>
            </a:r>
          </a:p>
          <a:p>
            <a:pPr marL="342900" lvl="1" indent="0">
              <a:buNone/>
            </a:pPr>
            <a:endParaRPr lang="en-US" sz="1425" dirty="0"/>
          </a:p>
          <a:p>
            <a:pPr lvl="1"/>
            <a:endParaRPr lang="en-US" sz="1425" dirty="0"/>
          </a:p>
          <a:p>
            <a:pPr lvl="1"/>
            <a:endParaRPr lang="en-US" sz="1425" dirty="0"/>
          </a:p>
        </p:txBody>
      </p:sp>
      <p:sp>
        <p:nvSpPr>
          <p:cNvPr id="4" name="TextBox 3">
            <a:extLst>
              <a:ext uri="{FF2B5EF4-FFF2-40B4-BE49-F238E27FC236}">
                <a16:creationId xmlns:a16="http://schemas.microsoft.com/office/drawing/2014/main" id="{55999363-81DB-3E1B-7596-A0E7A926D4D9}"/>
              </a:ext>
            </a:extLst>
          </p:cNvPr>
          <p:cNvSpPr txBox="1"/>
          <p:nvPr/>
        </p:nvSpPr>
        <p:spPr>
          <a:xfrm>
            <a:off x="3200401" y="935416"/>
            <a:ext cx="2335255" cy="461665"/>
          </a:xfrm>
          <a:prstGeom prst="rect">
            <a:avLst/>
          </a:prstGeom>
          <a:noFill/>
        </p:spPr>
        <p:txBody>
          <a:bodyPr wrap="none" rtlCol="0">
            <a:spAutoFit/>
          </a:bodyPr>
          <a:lstStyle/>
          <a:p>
            <a:r>
              <a:rPr lang="en-US" sz="2400" dirty="0"/>
              <a:t>RA: pathogenesis</a:t>
            </a:r>
          </a:p>
        </p:txBody>
      </p:sp>
    </p:spTree>
    <p:extLst>
      <p:ext uri="{BB962C8B-B14F-4D97-AF65-F5344CB8AC3E}">
        <p14:creationId xmlns:p14="http://schemas.microsoft.com/office/powerpoint/2010/main" val="30228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D02137E4-EE52-C542-8DD3-DCE391DD333F}"/>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189" name="Content Placeholder 1"/>
          <p:cNvSpPr txBox="1"/>
          <p:nvPr/>
        </p:nvSpPr>
        <p:spPr>
          <a:xfrm>
            <a:off x="1638157" y="2422450"/>
            <a:ext cx="5487671" cy="2326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34290" rIns="91440" bIns="34290" anchor="t">
            <a:spAutoFit/>
          </a:bodyPr>
          <a:lstStyle/>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r>
              <a:rPr lang="en-US" sz="2000">
                <a:solidFill>
                  <a:schemeClr val="tx1">
                    <a:lumMod val="95000"/>
                    <a:lumOff val="5000"/>
                  </a:schemeClr>
                </a:solidFill>
                <a:latin typeface="Open Sans"/>
                <a:cs typeface="Calibri"/>
              </a:rPr>
              <a:t>The worldwide prevalence of RA is about 1%</a:t>
            </a:r>
          </a:p>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endParaRPr lang="en-US" sz="2000">
              <a:solidFill>
                <a:schemeClr val="tx1">
                  <a:lumMod val="95000"/>
                  <a:lumOff val="5000"/>
                </a:schemeClr>
              </a:solidFill>
              <a:latin typeface="Open Sans"/>
              <a:cs typeface="Calibri" panose="020F0502020204030204" pitchFamily="34" charset="0"/>
            </a:endParaRPr>
          </a:p>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r>
              <a:rPr lang="en-US" sz="2000">
                <a:solidFill>
                  <a:schemeClr val="tx1">
                    <a:lumMod val="95000"/>
                    <a:lumOff val="5000"/>
                  </a:schemeClr>
                </a:solidFill>
                <a:latin typeface="Open Sans"/>
                <a:cs typeface="Calibri"/>
              </a:rPr>
              <a:t>The prevalence of RA in AI/AN populations is incompletely characterized but some epidemiologic surveys that define the prevalence and characteristics of RA in specific populations are available</a:t>
            </a:r>
          </a:p>
        </p:txBody>
      </p:sp>
      <p:sp>
        <p:nvSpPr>
          <p:cNvPr id="190" name="Title 3"/>
          <p:cNvSpPr txBox="1"/>
          <p:nvPr/>
        </p:nvSpPr>
        <p:spPr>
          <a:xfrm>
            <a:off x="1520190" y="1217248"/>
            <a:ext cx="6103620" cy="577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spAutoFit/>
          </a:bodyPr>
          <a:lstStyle>
            <a:lvl1pPr defTabSz="1828800">
              <a:defRPr sz="12000">
                <a:solidFill>
                  <a:srgbClr val="FFFF00"/>
                </a:solidFill>
                <a:effectLst>
                  <a:outerShdw blurRad="38100" dist="38100" dir="2700000" rotWithShape="0">
                    <a:srgbClr val="000000">
                      <a:alpha val="43137"/>
                    </a:srgbClr>
                  </a:outerShdw>
                </a:effectLst>
                <a:latin typeface="Tw Cen MT Condensed"/>
                <a:ea typeface="Tw Cen MT Condensed"/>
                <a:cs typeface="Tw Cen MT Condensed"/>
                <a:sym typeface="Tw Cen MT Condensed"/>
              </a:defRPr>
            </a:lvl1pPr>
          </a:lstStyle>
          <a:p>
            <a:endParaRPr sz="3300">
              <a:solidFill>
                <a:srgbClr val="FFFFFF"/>
              </a:solidFill>
            </a:endParaRPr>
          </a:p>
        </p:txBody>
      </p:sp>
      <p:sp>
        <p:nvSpPr>
          <p:cNvPr id="2" name="TextBox 1">
            <a:extLst>
              <a:ext uri="{FF2B5EF4-FFF2-40B4-BE49-F238E27FC236}">
                <a16:creationId xmlns:a16="http://schemas.microsoft.com/office/drawing/2014/main" id="{E8DFE750-D70A-BD40-B6C6-7DF4F55DD014}"/>
              </a:ext>
            </a:extLst>
          </p:cNvPr>
          <p:cNvSpPr txBox="1"/>
          <p:nvPr/>
        </p:nvSpPr>
        <p:spPr>
          <a:xfrm>
            <a:off x="1593366" y="691728"/>
            <a:ext cx="5968301" cy="523220"/>
          </a:xfrm>
          <a:prstGeom prst="rect">
            <a:avLst/>
          </a:prstGeom>
          <a:noFill/>
        </p:spPr>
        <p:txBody>
          <a:bodyPr wrap="none" lIns="91440" tIns="45720" rIns="91440" bIns="45720" rtlCol="0" anchor="t">
            <a:spAutoFit/>
          </a:bodyPr>
          <a:lstStyle/>
          <a:p>
            <a:r>
              <a:rPr lang="en-US" sz="2800">
                <a:latin typeface="Open Sans"/>
                <a:ea typeface="Open Sans"/>
                <a:cs typeface="Open Sans"/>
              </a:rPr>
              <a:t>RA in Native American Populations</a:t>
            </a:r>
          </a:p>
        </p:txBody>
      </p:sp>
      <p:sp>
        <p:nvSpPr>
          <p:cNvPr id="3" name="TextBox 9">
            <a:extLst>
              <a:ext uri="{FF2B5EF4-FFF2-40B4-BE49-F238E27FC236}">
                <a16:creationId xmlns:a16="http://schemas.microsoft.com/office/drawing/2014/main" id="{84FA40B8-EA3C-752F-6235-39BFE326D25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53980E7B-6C6F-0544-9449-EE713B1E2BFB}"/>
              </a:ext>
            </a:extLst>
          </p:cNvPr>
          <p:cNvSpPr/>
          <p:nvPr/>
        </p:nvSpPr>
        <p:spPr>
          <a:xfrm rot="5400000">
            <a:off x="3780559" y="-4192680"/>
            <a:ext cx="1415284" cy="9543073"/>
          </a:xfrm>
          <a:prstGeom prst="rect">
            <a:avLst/>
          </a:prstGeom>
          <a:solidFill>
            <a:srgbClr val="000000">
              <a:alpha val="4706"/>
            </a:srgbClr>
          </a:solidFill>
        </p:spPr>
        <p:txBody>
          <a:bodyPr/>
          <a:lstStyle/>
          <a:p>
            <a:endParaRPr lang="en-US"/>
          </a:p>
        </p:txBody>
      </p:sp>
      <p:sp>
        <p:nvSpPr>
          <p:cNvPr id="195" name="Content Placeholder 1"/>
          <p:cNvSpPr txBox="1"/>
          <p:nvPr/>
        </p:nvSpPr>
        <p:spPr>
          <a:xfrm>
            <a:off x="1829721" y="2128718"/>
            <a:ext cx="5487671" cy="2877711"/>
          </a:xfrm>
          <a:prstGeom prst="rect">
            <a:avLst/>
          </a:prstGeom>
          <a:ln w="12700">
            <a:solidFill>
              <a:srgbClr val="17C1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34290" rIns="91440" bIns="34290" anchor="t">
            <a:spAutoFit/>
          </a:bodyPr>
          <a:lstStyle/>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r>
              <a:rPr sz="4000">
                <a:solidFill>
                  <a:schemeClr val="tx1">
                    <a:lumMod val="95000"/>
                    <a:lumOff val="5000"/>
                  </a:schemeClr>
                </a:solidFill>
                <a:latin typeface="Calibri"/>
                <a:cs typeface="Calibri"/>
              </a:rPr>
              <a:t>Tlingit 2.4</a:t>
            </a:r>
            <a:r>
              <a:rPr lang="en-US" sz="4000">
                <a:solidFill>
                  <a:schemeClr val="tx1">
                    <a:lumMod val="95000"/>
                    <a:lumOff val="5000"/>
                  </a:schemeClr>
                </a:solidFill>
                <a:latin typeface="Calibri"/>
                <a:cs typeface="Calibri"/>
              </a:rPr>
              <a:t>% (</a:t>
            </a:r>
            <a:r>
              <a:rPr sz="4000">
                <a:solidFill>
                  <a:schemeClr val="tx1">
                    <a:lumMod val="95000"/>
                    <a:lumOff val="5000"/>
                  </a:schemeClr>
                </a:solidFill>
                <a:latin typeface="Calibri"/>
                <a:cs typeface="Calibri"/>
              </a:rPr>
              <a:t>1991)</a:t>
            </a:r>
            <a:endParaRPr lang="en-US" sz="4000">
              <a:solidFill>
                <a:schemeClr val="tx1">
                  <a:lumMod val="95000"/>
                  <a:lumOff val="5000"/>
                </a:schemeClr>
              </a:solidFill>
              <a:latin typeface="Calibri"/>
              <a:cs typeface="Calibri"/>
            </a:endParaRP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panose="020F0502020204030204" pitchFamily="34" charset="0"/>
                <a:cs typeface="Calibri" panose="020F0502020204030204" pitchFamily="34" charset="0"/>
              </a:rPr>
              <a:t>1.3% male</a:t>
            </a: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a:cs typeface="Calibri"/>
              </a:rPr>
              <a:t>3.5% female</a:t>
            </a:r>
          </a:p>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r>
              <a:rPr sz="4000">
                <a:solidFill>
                  <a:schemeClr val="tx1">
                    <a:lumMod val="95000"/>
                    <a:lumOff val="5000"/>
                  </a:schemeClr>
                </a:solidFill>
                <a:latin typeface="Calibri"/>
                <a:cs typeface="Calibri"/>
              </a:rPr>
              <a:t>Yakima (1973)</a:t>
            </a: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panose="020F0502020204030204" pitchFamily="34" charset="0"/>
                <a:cs typeface="Calibri" panose="020F0502020204030204" pitchFamily="34" charset="0"/>
              </a:rPr>
              <a:t>N/A male</a:t>
            </a: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panose="020F0502020204030204" pitchFamily="34" charset="0"/>
                <a:cs typeface="Calibri" panose="020F0502020204030204" pitchFamily="34" charset="0"/>
              </a:rPr>
              <a:t>3.4% female</a:t>
            </a:r>
          </a:p>
          <a:p>
            <a:pPr marL="205740" lvl="1" indent="-92075">
              <a:spcBef>
                <a:spcPts val="375"/>
              </a:spcBef>
              <a:defRPr sz="4400">
                <a:solidFill>
                  <a:srgbClr val="073E87"/>
                </a:solidFill>
                <a:latin typeface="Tw Cen MT Condensed"/>
                <a:ea typeface="Tw Cen MT Condensed"/>
                <a:cs typeface="Tw Cen MT Condensed"/>
                <a:sym typeface="Tw Cen MT Condensed"/>
              </a:defRPr>
            </a:pPr>
            <a:endParaRPr sz="1650"/>
          </a:p>
        </p:txBody>
      </p:sp>
      <p:sp>
        <p:nvSpPr>
          <p:cNvPr id="196" name="Title 3"/>
          <p:cNvSpPr txBox="1"/>
          <p:nvPr/>
        </p:nvSpPr>
        <p:spPr>
          <a:xfrm>
            <a:off x="1520190" y="1217248"/>
            <a:ext cx="6103620" cy="577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spAutoFit/>
          </a:bodyPr>
          <a:lstStyle>
            <a:lvl1pPr defTabSz="1828800">
              <a:defRPr sz="12000">
                <a:solidFill>
                  <a:srgbClr val="FFFF00"/>
                </a:solidFill>
                <a:effectLst>
                  <a:outerShdw blurRad="38100" dist="38100" dir="2700000" rotWithShape="0">
                    <a:srgbClr val="000000">
                      <a:alpha val="43137"/>
                    </a:srgbClr>
                  </a:outerShdw>
                </a:effectLst>
                <a:latin typeface="Tw Cen MT Condensed"/>
                <a:ea typeface="Tw Cen MT Condensed"/>
                <a:cs typeface="Tw Cen MT Condensed"/>
                <a:sym typeface="Tw Cen MT Condensed"/>
              </a:defRPr>
            </a:lvl1pPr>
          </a:lstStyle>
          <a:p>
            <a:endParaRPr sz="3300">
              <a:solidFill>
                <a:srgbClr val="FFFFFF"/>
              </a:solidFill>
            </a:endParaRPr>
          </a:p>
        </p:txBody>
      </p:sp>
      <p:sp>
        <p:nvSpPr>
          <p:cNvPr id="199" name="TextBox 4"/>
          <p:cNvSpPr txBox="1"/>
          <p:nvPr/>
        </p:nvSpPr>
        <p:spPr>
          <a:xfrm>
            <a:off x="1343131" y="5769596"/>
            <a:ext cx="6457950" cy="438582"/>
          </a:xfrm>
          <a:prstGeom prst="rect">
            <a:avLst/>
          </a:prstGeom>
          <a:solidFill>
            <a:srgbClr val="FFFFFF"/>
          </a:solidFill>
          <a:ln w="25400">
            <a:solidFill>
              <a:srgbClr val="17C1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spAutoFit/>
          </a:bodyPr>
          <a:lstStyle/>
          <a:p>
            <a:pPr>
              <a:defRPr sz="2800">
                <a:solidFill>
                  <a:srgbClr val="C00000"/>
                </a:solidFill>
                <a:latin typeface="Tw Cen MT Condensed"/>
                <a:ea typeface="Tw Cen MT Condensed"/>
                <a:cs typeface="Tw Cen MT Condensed"/>
                <a:sym typeface="Tw Cen MT Condensed"/>
              </a:defRPr>
            </a:pPr>
            <a:r>
              <a:rPr sz="1200" i="1">
                <a:solidFill>
                  <a:schemeClr val="tx1">
                    <a:lumMod val="95000"/>
                    <a:lumOff val="5000"/>
                  </a:schemeClr>
                </a:solidFill>
              </a:rPr>
              <a:t>Boyer et al. Rheumatic Diseases in Alaskan Indians of the Southeast Coast. JRheum1991;18:1477-84</a:t>
            </a:r>
          </a:p>
          <a:p>
            <a:pPr>
              <a:defRPr sz="2800">
                <a:solidFill>
                  <a:srgbClr val="C00000"/>
                </a:solidFill>
                <a:latin typeface="Tw Cen MT Condensed"/>
                <a:ea typeface="Tw Cen MT Condensed"/>
                <a:cs typeface="Tw Cen MT Condensed"/>
                <a:sym typeface="Tw Cen MT Condensed"/>
              </a:defRPr>
            </a:pPr>
            <a:r>
              <a:rPr sz="1200" i="1">
                <a:solidFill>
                  <a:schemeClr val="tx1">
                    <a:lumMod val="95000"/>
                    <a:lumOff val="5000"/>
                  </a:schemeClr>
                </a:solidFill>
              </a:rPr>
              <a:t>Beasley et al. High prevalence of rheumatoid arthritis in Yakima Indians. </a:t>
            </a:r>
            <a:r>
              <a:rPr sz="1200" i="1" err="1">
                <a:solidFill>
                  <a:schemeClr val="tx1">
                    <a:lumMod val="95000"/>
                    <a:lumOff val="5000"/>
                  </a:schemeClr>
                </a:solidFill>
              </a:rPr>
              <a:t>Arth</a:t>
            </a:r>
            <a:r>
              <a:rPr sz="1200" i="1">
                <a:solidFill>
                  <a:schemeClr val="tx1">
                    <a:lumMod val="95000"/>
                    <a:lumOff val="5000"/>
                  </a:schemeClr>
                </a:solidFill>
              </a:rPr>
              <a:t> Rheum 1973; 16:743-8</a:t>
            </a:r>
          </a:p>
        </p:txBody>
      </p:sp>
      <p:sp>
        <p:nvSpPr>
          <p:cNvPr id="2" name="TextBox 1">
            <a:extLst>
              <a:ext uri="{FF2B5EF4-FFF2-40B4-BE49-F238E27FC236}">
                <a16:creationId xmlns:a16="http://schemas.microsoft.com/office/drawing/2014/main" id="{2FA5D6D9-E59D-4543-B419-EC4E50370531}"/>
              </a:ext>
            </a:extLst>
          </p:cNvPr>
          <p:cNvSpPr txBox="1"/>
          <p:nvPr/>
        </p:nvSpPr>
        <p:spPr>
          <a:xfrm>
            <a:off x="1655385" y="495845"/>
            <a:ext cx="5968301" cy="523220"/>
          </a:xfrm>
          <a:prstGeom prst="rect">
            <a:avLst/>
          </a:prstGeom>
          <a:noFill/>
        </p:spPr>
        <p:txBody>
          <a:bodyPr wrap="none" lIns="91440" tIns="45720" rIns="91440" bIns="45720" rtlCol="0" anchor="t">
            <a:spAutoFit/>
          </a:bodyPr>
          <a:lstStyle/>
          <a:p>
            <a:r>
              <a:rPr lang="en-US" sz="2800">
                <a:latin typeface="Open Sans"/>
                <a:ea typeface="Open Sans"/>
                <a:cs typeface="Open Sans"/>
              </a:rPr>
              <a:t>RA in Native American Populations</a:t>
            </a:r>
          </a:p>
        </p:txBody>
      </p:sp>
      <p:sp>
        <p:nvSpPr>
          <p:cNvPr id="3" name="TextBox 9">
            <a:extLst>
              <a:ext uri="{FF2B5EF4-FFF2-40B4-BE49-F238E27FC236}">
                <a16:creationId xmlns:a16="http://schemas.microsoft.com/office/drawing/2014/main" id="{748E8638-A61D-1947-8700-C1C142E47222}"/>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B55DCEAB-82DA-5A4B-804C-055D6F6AC621}"/>
              </a:ext>
            </a:extLst>
          </p:cNvPr>
          <p:cNvSpPr/>
          <p:nvPr/>
        </p:nvSpPr>
        <p:spPr>
          <a:xfrm rot="5400000">
            <a:off x="3914396" y="-3869635"/>
            <a:ext cx="1315211" cy="9144002"/>
          </a:xfrm>
          <a:prstGeom prst="rect">
            <a:avLst/>
          </a:prstGeom>
          <a:solidFill>
            <a:srgbClr val="000000">
              <a:alpha val="4706"/>
            </a:srgbClr>
          </a:solidFill>
        </p:spPr>
        <p:txBody>
          <a:bodyPr/>
          <a:lstStyle/>
          <a:p>
            <a:endParaRPr lang="en-US"/>
          </a:p>
        </p:txBody>
      </p:sp>
      <p:sp>
        <p:nvSpPr>
          <p:cNvPr id="202" name="Content Placeholder 1"/>
          <p:cNvSpPr txBox="1"/>
          <p:nvPr/>
        </p:nvSpPr>
        <p:spPr>
          <a:xfrm>
            <a:off x="1765866" y="2071248"/>
            <a:ext cx="5487671" cy="2877711"/>
          </a:xfrm>
          <a:prstGeom prst="rect">
            <a:avLst/>
          </a:prstGeom>
          <a:ln w="12700">
            <a:solidFill>
              <a:srgbClr val="17C1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34290" rIns="91440" bIns="34290" anchor="t">
            <a:spAutoFit/>
          </a:bodyPr>
          <a:lstStyle/>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r>
              <a:rPr sz="4000">
                <a:solidFill>
                  <a:schemeClr val="tx1">
                    <a:lumMod val="95000"/>
                    <a:lumOff val="5000"/>
                  </a:schemeClr>
                </a:solidFill>
                <a:latin typeface="Calibri"/>
                <a:cs typeface="Calibri"/>
              </a:rPr>
              <a:t>Pima (1989)</a:t>
            </a:r>
            <a:endParaRPr lang="en-US"/>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panose="020F0502020204030204" pitchFamily="34" charset="0"/>
                <a:cs typeface="Calibri" panose="020F0502020204030204" pitchFamily="34" charset="0"/>
              </a:rPr>
              <a:t>3.2% male</a:t>
            </a: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a:cs typeface="Calibri"/>
              </a:rPr>
              <a:t>7.0% female</a:t>
            </a:r>
          </a:p>
          <a:p>
            <a:pPr>
              <a:spcBef>
                <a:spcPts val="413"/>
              </a:spcBef>
              <a:buClr>
                <a:srgbClr val="31B6FD"/>
              </a:buClr>
              <a:buSzPct val="100000"/>
              <a:defRPr sz="4800">
                <a:solidFill>
                  <a:srgbClr val="073E87"/>
                </a:solidFill>
                <a:latin typeface="Tw Cen MT Condensed"/>
                <a:ea typeface="Tw Cen MT Condensed"/>
                <a:cs typeface="Tw Cen MT Condensed"/>
                <a:sym typeface="Tw Cen MT Condensed"/>
              </a:defRPr>
            </a:pPr>
            <a:r>
              <a:rPr sz="4000">
                <a:solidFill>
                  <a:schemeClr val="tx1">
                    <a:lumMod val="95000"/>
                    <a:lumOff val="5000"/>
                  </a:schemeClr>
                </a:solidFill>
                <a:latin typeface="Calibri"/>
                <a:cs typeface="Calibri"/>
              </a:rPr>
              <a:t>Chippewa (</a:t>
            </a:r>
            <a:r>
              <a:rPr lang="en-US" sz="4000">
                <a:solidFill>
                  <a:schemeClr val="tx1">
                    <a:lumMod val="95000"/>
                    <a:lumOff val="5000"/>
                  </a:schemeClr>
                </a:solidFill>
                <a:latin typeface="Calibri"/>
                <a:cs typeface="Calibri"/>
              </a:rPr>
              <a:t>1981,1983</a:t>
            </a:r>
            <a:r>
              <a:rPr sz="4000">
                <a:solidFill>
                  <a:schemeClr val="tx1">
                    <a:lumMod val="95000"/>
                    <a:lumOff val="5000"/>
                  </a:schemeClr>
                </a:solidFill>
                <a:latin typeface="Calibri"/>
                <a:cs typeface="Calibri"/>
              </a:rPr>
              <a:t>)</a:t>
            </a: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panose="020F0502020204030204" pitchFamily="34" charset="0"/>
                <a:cs typeface="Calibri" panose="020F0502020204030204" pitchFamily="34" charset="0"/>
              </a:rPr>
              <a:t>4.8% male</a:t>
            </a:r>
          </a:p>
          <a:p>
            <a:pPr marL="11303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Calibri" panose="020F0502020204030204" pitchFamily="34" charset="0"/>
                <a:cs typeface="Calibri" panose="020F0502020204030204" pitchFamily="34" charset="0"/>
              </a:rPr>
              <a:t>8.2 % female</a:t>
            </a:r>
          </a:p>
          <a:p>
            <a:pPr marL="205740" lvl="1" indent="-92075">
              <a:spcBef>
                <a:spcPts val="375"/>
              </a:spcBef>
              <a:defRPr sz="4400">
                <a:solidFill>
                  <a:srgbClr val="073E87"/>
                </a:solidFill>
                <a:latin typeface="Tw Cen MT Condensed"/>
                <a:ea typeface="Tw Cen MT Condensed"/>
                <a:cs typeface="Tw Cen MT Condensed"/>
                <a:sym typeface="Tw Cen MT Condensed"/>
              </a:defRPr>
            </a:pPr>
            <a:endParaRPr sz="1650"/>
          </a:p>
        </p:txBody>
      </p:sp>
      <p:sp>
        <p:nvSpPr>
          <p:cNvPr id="206" name="TextBox 4"/>
          <p:cNvSpPr txBox="1"/>
          <p:nvPr/>
        </p:nvSpPr>
        <p:spPr>
          <a:xfrm>
            <a:off x="1524000" y="5658968"/>
            <a:ext cx="6096000" cy="438582"/>
          </a:xfrm>
          <a:prstGeom prst="rect">
            <a:avLst/>
          </a:prstGeom>
          <a:solidFill>
            <a:srgbClr val="FFFFFF"/>
          </a:solidFill>
          <a:ln w="25400">
            <a:solidFill>
              <a:srgbClr val="305D94"/>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spAutoFit/>
          </a:bodyPr>
          <a:lstStyle/>
          <a:p>
            <a:pPr>
              <a:defRPr sz="2800">
                <a:solidFill>
                  <a:srgbClr val="C00000"/>
                </a:solidFill>
                <a:latin typeface="Tw Cen MT Condensed"/>
                <a:ea typeface="Tw Cen MT Condensed"/>
                <a:cs typeface="Tw Cen MT Condensed"/>
                <a:sym typeface="Tw Cen MT Condensed"/>
              </a:defRPr>
            </a:pPr>
            <a:r>
              <a:rPr sz="1200" i="1" err="1">
                <a:solidFill>
                  <a:schemeClr val="tx1">
                    <a:lumMod val="95000"/>
                    <a:lumOff val="5000"/>
                  </a:schemeClr>
                </a:solidFill>
              </a:rPr>
              <a:t>DelPuente</a:t>
            </a:r>
            <a:r>
              <a:rPr sz="1200" i="1">
                <a:solidFill>
                  <a:schemeClr val="tx1">
                    <a:lumMod val="95000"/>
                    <a:lumOff val="5000"/>
                  </a:schemeClr>
                </a:solidFill>
              </a:rPr>
              <a:t> et al. High incidence and prevalence of rheumatoid arthritis in Pima Indians. Am J Epidemiol 1989; 129: 1170-8</a:t>
            </a:r>
          </a:p>
          <a:p>
            <a:pPr>
              <a:defRPr sz="2800">
                <a:solidFill>
                  <a:srgbClr val="C00000"/>
                </a:solidFill>
                <a:latin typeface="Tw Cen MT Condensed"/>
                <a:ea typeface="Tw Cen MT Condensed"/>
                <a:cs typeface="Tw Cen MT Condensed"/>
                <a:sym typeface="Tw Cen MT Condensed"/>
              </a:defRPr>
            </a:pPr>
            <a:r>
              <a:rPr sz="1200" i="1">
                <a:solidFill>
                  <a:schemeClr val="tx1">
                    <a:lumMod val="95000"/>
                    <a:lumOff val="5000"/>
                  </a:schemeClr>
                </a:solidFill>
              </a:rPr>
              <a:t>Harvey et al. Rheumatoid arthritis in a Chippewa Band. Arthritis Rheum 1981; 24: 717-21</a:t>
            </a:r>
          </a:p>
        </p:txBody>
      </p:sp>
      <p:sp>
        <p:nvSpPr>
          <p:cNvPr id="2" name="TextBox 1">
            <a:extLst>
              <a:ext uri="{FF2B5EF4-FFF2-40B4-BE49-F238E27FC236}">
                <a16:creationId xmlns:a16="http://schemas.microsoft.com/office/drawing/2014/main" id="{C1E1C55D-A0F0-DD45-B962-0AFA455423D9}"/>
              </a:ext>
            </a:extLst>
          </p:cNvPr>
          <p:cNvSpPr txBox="1"/>
          <p:nvPr/>
        </p:nvSpPr>
        <p:spPr>
          <a:xfrm>
            <a:off x="1418403" y="504400"/>
            <a:ext cx="5968301" cy="523220"/>
          </a:xfrm>
          <a:prstGeom prst="rect">
            <a:avLst/>
          </a:prstGeom>
          <a:noFill/>
        </p:spPr>
        <p:txBody>
          <a:bodyPr wrap="none" lIns="91440" tIns="45720" rIns="91440" bIns="45720" rtlCol="0" anchor="t">
            <a:spAutoFit/>
          </a:bodyPr>
          <a:lstStyle/>
          <a:p>
            <a:r>
              <a:rPr lang="en-US" sz="2800">
                <a:latin typeface="Open Sans"/>
                <a:ea typeface="Open Sans"/>
                <a:cs typeface="Open Sans"/>
              </a:rPr>
              <a:t>RA in Native American Populations</a:t>
            </a:r>
          </a:p>
        </p:txBody>
      </p:sp>
      <p:sp>
        <p:nvSpPr>
          <p:cNvPr id="3" name="TextBox 9">
            <a:extLst>
              <a:ext uri="{FF2B5EF4-FFF2-40B4-BE49-F238E27FC236}">
                <a16:creationId xmlns:a16="http://schemas.microsoft.com/office/drawing/2014/main" id="{97AB4FEB-940A-F84F-6D7E-3F1CBDB53B0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2" y="0"/>
            <a:ext cx="2462381" cy="6858000"/>
          </a:xfrm>
          <a:prstGeom prst="rect">
            <a:avLst/>
          </a:prstGeom>
          <a:solidFill>
            <a:srgbClr val="545454">
              <a:alpha val="4706"/>
            </a:srgbClr>
          </a:solidFill>
        </p:spPr>
      </p:sp>
      <p:sp>
        <p:nvSpPr>
          <p:cNvPr id="4" name="TextBox 4"/>
          <p:cNvSpPr txBox="1"/>
          <p:nvPr/>
        </p:nvSpPr>
        <p:spPr>
          <a:xfrm>
            <a:off x="826324" y="902342"/>
            <a:ext cx="3745676" cy="577081"/>
          </a:xfrm>
          <a:prstGeom prst="rect">
            <a:avLst/>
          </a:prstGeom>
        </p:spPr>
        <p:txBody>
          <a:bodyPr wrap="square" lIns="0" tIns="0" rIns="0" bIns="0" rtlCol="0" anchor="t">
            <a:spAutoFit/>
          </a:bodyPr>
          <a:lstStyle/>
          <a:p>
            <a:pPr>
              <a:lnSpc>
                <a:spcPts val="4500"/>
              </a:lnSpc>
            </a:pPr>
            <a:r>
              <a:rPr lang="en-US" sz="3750" dirty="0">
                <a:latin typeface="Open Sans"/>
              </a:rPr>
              <a:t>DISCLOSURES </a:t>
            </a:r>
          </a:p>
        </p:txBody>
      </p:sp>
      <p:grpSp>
        <p:nvGrpSpPr>
          <p:cNvPr id="6" name="Group 6"/>
          <p:cNvGrpSpPr/>
          <p:nvPr/>
        </p:nvGrpSpPr>
        <p:grpSpPr>
          <a:xfrm>
            <a:off x="3859151" y="1739526"/>
            <a:ext cx="3576132" cy="2377045"/>
            <a:chOff x="0" y="-20758"/>
            <a:chExt cx="9536353" cy="6338784"/>
          </a:xfrm>
        </p:grpSpPr>
        <p:sp>
          <p:nvSpPr>
            <p:cNvPr id="7" name="TextBox 7"/>
            <p:cNvSpPr txBox="1"/>
            <p:nvPr/>
          </p:nvSpPr>
          <p:spPr>
            <a:xfrm>
              <a:off x="0" y="879959"/>
              <a:ext cx="9499961" cy="5438067"/>
            </a:xfrm>
            <a:prstGeom prst="rect">
              <a:avLst/>
            </a:prstGeom>
          </p:spPr>
          <p:txBody>
            <a:bodyPr lIns="0" tIns="0" rIns="0" bIns="0" rtlCol="0" anchor="t">
              <a:spAutoFit/>
            </a:bodyPr>
            <a:lstStyle/>
            <a:p>
              <a:pPr algn="ctr">
                <a:lnSpc>
                  <a:spcPts val="1624"/>
                </a:lnSpc>
              </a:pPr>
              <a:endParaRPr lang="en-US" sz="1150" dirty="0">
                <a:latin typeface="Open Sans"/>
              </a:endParaRPr>
            </a:p>
            <a:p>
              <a:pPr algn="ctr">
                <a:lnSpc>
                  <a:spcPts val="1623"/>
                </a:lnSpc>
              </a:pPr>
              <a:r>
                <a:rPr lang="en-US" sz="1150" dirty="0">
                  <a:latin typeface="Open Sans"/>
                </a:rPr>
                <a:t>The University of California, San Francisco School of Medicine (UCSF) is accredited by the Accreditation Council of Continuing Medical Education (ACCME) to provide continuing medical education for physicians. UCSF designates this live activity for a maximum of 1 AMA PRA Category 1 Credit™. Physicians should claim only the credit commensurate with the extent of their participation in the activity.</a:t>
              </a:r>
              <a:endParaRPr lang="en-US" sz="1150" dirty="0"/>
            </a:p>
          </p:txBody>
        </p:sp>
        <p:sp>
          <p:nvSpPr>
            <p:cNvPr id="8" name="TextBox 8"/>
            <p:cNvSpPr txBox="1"/>
            <p:nvPr/>
          </p:nvSpPr>
          <p:spPr>
            <a:xfrm>
              <a:off x="0" y="-20758"/>
              <a:ext cx="9536353" cy="1641474"/>
            </a:xfrm>
            <a:prstGeom prst="rect">
              <a:avLst/>
            </a:prstGeom>
          </p:spPr>
          <p:txBody>
            <a:bodyPr wrap="square" lIns="0" tIns="0" rIns="0" bIns="0" rtlCol="0" anchor="t">
              <a:spAutoFit/>
            </a:bodyPr>
            <a:lstStyle/>
            <a:p>
              <a:pPr algn="ctr">
                <a:lnSpc>
                  <a:spcPts val="2435"/>
                </a:lnSpc>
              </a:pPr>
              <a:r>
                <a:rPr lang="en-US" sz="2100" dirty="0">
                  <a:latin typeface="Open Sans Bold"/>
                </a:rPr>
                <a:t>AMA </a:t>
              </a:r>
              <a:r>
                <a:rPr lang="en-US" sz="2000" dirty="0">
                  <a:latin typeface="Open Sans Bold"/>
                </a:rPr>
                <a:t>Designation</a:t>
              </a:r>
              <a:r>
                <a:rPr lang="en-US" sz="2100" dirty="0">
                  <a:latin typeface="Open Sans Bold"/>
                </a:rPr>
                <a:t> Statement</a:t>
              </a:r>
              <a:endParaRPr lang="en-US" dirty="0"/>
            </a:p>
          </p:txBody>
        </p:sp>
      </p:grpSp>
      <p:grpSp>
        <p:nvGrpSpPr>
          <p:cNvPr id="9" name="Group 9"/>
          <p:cNvGrpSpPr/>
          <p:nvPr/>
        </p:nvGrpSpPr>
        <p:grpSpPr>
          <a:xfrm>
            <a:off x="3831877" y="4374641"/>
            <a:ext cx="3617033" cy="1498581"/>
            <a:chOff x="-72731" y="-408758"/>
            <a:chExt cx="9645422" cy="3996215"/>
          </a:xfrm>
        </p:grpSpPr>
        <p:sp>
          <p:nvSpPr>
            <p:cNvPr id="10" name="TextBox 10"/>
            <p:cNvSpPr txBox="1"/>
            <p:nvPr/>
          </p:nvSpPr>
          <p:spPr>
            <a:xfrm>
              <a:off x="0" y="887058"/>
              <a:ext cx="9572691" cy="2700399"/>
            </a:xfrm>
            <a:prstGeom prst="rect">
              <a:avLst/>
            </a:prstGeom>
          </p:spPr>
          <p:txBody>
            <a:bodyPr lIns="0" tIns="0" rIns="0" bIns="0" rtlCol="0" anchor="t">
              <a:spAutoFit/>
            </a:bodyPr>
            <a:lstStyle/>
            <a:p>
              <a:pPr algn="ctr">
                <a:lnSpc>
                  <a:spcPts val="1636"/>
                </a:lnSpc>
              </a:pPr>
              <a:r>
                <a:rPr lang="en-US" sz="1150" dirty="0">
                  <a:latin typeface="Open Sans"/>
                </a:rPr>
                <a:t>Planners Jennifer Mandal, MD, Leslie </a:t>
              </a:r>
              <a:r>
                <a:rPr lang="en-US" sz="1150" dirty="0" err="1">
                  <a:latin typeface="Open Sans"/>
                </a:rPr>
                <a:t>Dexheimer</a:t>
              </a:r>
              <a:r>
                <a:rPr lang="en-US" sz="1150" dirty="0">
                  <a:latin typeface="Open Sans"/>
                </a:rPr>
                <a:t> Gleason, RN, and Tabitha </a:t>
              </a:r>
              <a:r>
                <a:rPr lang="en-US" sz="1150" dirty="0" err="1">
                  <a:latin typeface="Open Sans"/>
                </a:rPr>
                <a:t>Carroway</a:t>
              </a:r>
              <a:r>
                <a:rPr lang="en-US" sz="1150" dirty="0">
                  <a:latin typeface="Open Sans"/>
                </a:rPr>
                <a:t>, MPH have stated they have no relationships to disclose. Speaker Wendy Grant, MD has stated she has no relationships to disclose.</a:t>
              </a:r>
              <a:r>
                <a:rPr lang="en-US" sz="700" dirty="0">
                  <a:latin typeface="Arimo"/>
                </a:rPr>
                <a:t> </a:t>
              </a:r>
              <a:endParaRPr lang="en-US" dirty="0"/>
            </a:p>
          </p:txBody>
        </p:sp>
        <p:sp>
          <p:nvSpPr>
            <p:cNvPr id="11" name="TextBox 11"/>
            <p:cNvSpPr txBox="1"/>
            <p:nvPr/>
          </p:nvSpPr>
          <p:spPr>
            <a:xfrm>
              <a:off x="-72731" y="-408758"/>
              <a:ext cx="9572691" cy="854936"/>
            </a:xfrm>
            <a:prstGeom prst="rect">
              <a:avLst/>
            </a:prstGeom>
          </p:spPr>
          <p:txBody>
            <a:bodyPr lIns="0" tIns="0" rIns="0" bIns="0" rtlCol="0" anchor="t">
              <a:spAutoFit/>
            </a:bodyPr>
            <a:lstStyle/>
            <a:p>
              <a:pPr algn="ctr">
                <a:lnSpc>
                  <a:spcPts val="2454"/>
                </a:lnSpc>
              </a:pPr>
              <a:r>
                <a:rPr lang="en-US" sz="2100" dirty="0">
                  <a:latin typeface="Open Sans Bold"/>
                </a:rPr>
                <a:t>Disclosure </a:t>
              </a:r>
              <a:r>
                <a:rPr lang="en-US" sz="2000" dirty="0">
                  <a:latin typeface="Open Sans Bold"/>
                </a:rPr>
                <a:t>Statement</a:t>
              </a:r>
              <a:endParaRPr lang="en-US" dirty="0"/>
            </a:p>
          </p:txBody>
        </p:sp>
      </p:grpSp>
      <p:sp>
        <p:nvSpPr>
          <p:cNvPr id="3" name="TextBox 9">
            <a:extLst>
              <a:ext uri="{FF2B5EF4-FFF2-40B4-BE49-F238E27FC236}">
                <a16:creationId xmlns:a16="http://schemas.microsoft.com/office/drawing/2014/main" id="{32270D21-BAD8-4C30-4627-D15236BEC95C}"/>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12813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 name="RA Epidemiology Among…"/>
          <p:cNvSpPr txBox="1">
            <a:spLocks noGrp="1"/>
          </p:cNvSpPr>
          <p:nvPr>
            <p:ph type="title"/>
          </p:nvPr>
        </p:nvSpPr>
        <p:spPr>
          <a:xfrm>
            <a:off x="971549" y="405943"/>
            <a:ext cx="7200900" cy="1485900"/>
          </a:xfrm>
          <a:prstGeom prst="rect">
            <a:avLst/>
          </a:prstGeom>
        </p:spPr>
        <p:txBody>
          <a:bodyPr>
            <a:normAutofit/>
          </a:bodyPr>
          <a:lstStyle/>
          <a:p>
            <a:pPr defTabSz="188945">
              <a:spcBef>
                <a:spcPts val="492"/>
              </a:spcBef>
              <a:defRPr sz="3542"/>
            </a:pPr>
            <a:r>
              <a:t>RA Epidemiology Among</a:t>
            </a:r>
          </a:p>
          <a:p>
            <a:pPr defTabSz="188945">
              <a:spcBef>
                <a:spcPts val="492"/>
              </a:spcBef>
              <a:defRPr sz="3542"/>
            </a:pPr>
            <a:r>
              <a:t>American Indians/Alaska Natives</a:t>
            </a:r>
          </a:p>
        </p:txBody>
      </p:sp>
      <p:pic>
        <p:nvPicPr>
          <p:cNvPr id="165" name="Screen Shot 2020-02-09 at 22.01.00.png" descr="Screen Shot 2020-02-09 at 22.01.00.png"/>
          <p:cNvPicPr>
            <a:picLocks noChangeAspect="1"/>
          </p:cNvPicPr>
          <p:nvPr/>
        </p:nvPicPr>
        <p:blipFill>
          <a:blip r:embed="rId3"/>
          <a:stretch>
            <a:fillRect/>
          </a:stretch>
        </p:blipFill>
        <p:spPr>
          <a:xfrm>
            <a:off x="678228" y="1619964"/>
            <a:ext cx="7787541" cy="4708018"/>
          </a:xfrm>
          <a:prstGeom prst="rect">
            <a:avLst/>
          </a:prstGeom>
          <a:ln w="12700">
            <a:miter lim="400000"/>
          </a:ln>
        </p:spPr>
      </p:pic>
      <p:sp>
        <p:nvSpPr>
          <p:cNvPr id="166" name="Peschken CA, Esdaile JM. Seminars in Arthritis and Rheum 1999;28:368–391."/>
          <p:cNvSpPr txBox="1"/>
          <p:nvPr/>
        </p:nvSpPr>
        <p:spPr>
          <a:xfrm>
            <a:off x="5377778" y="6327982"/>
            <a:ext cx="2763992" cy="4183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anchor="ctr">
            <a:spAutoFit/>
          </a:bodyPr>
          <a:lstStyle>
            <a:lvl1pPr>
              <a:defRPr sz="1600"/>
            </a:lvl1pPr>
          </a:lstStyle>
          <a:p>
            <a:r>
              <a:rPr sz="1125"/>
              <a:t>Peschken CA, Esdaile JM. Seminars in Arthritis and Rheum 1999;28:368–391.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4ADD1-427C-5D4F-9BC6-DF01D3C6D133}"/>
              </a:ext>
            </a:extLst>
          </p:cNvPr>
          <p:cNvSpPr>
            <a:spLocks noGrp="1"/>
          </p:cNvSpPr>
          <p:nvPr>
            <p:ph type="title"/>
          </p:nvPr>
        </p:nvSpPr>
        <p:spPr>
          <a:xfrm>
            <a:off x="771525" y="2332700"/>
            <a:ext cx="1971675" cy="1910443"/>
          </a:xfrm>
          <a:noFill/>
        </p:spPr>
        <p:txBody>
          <a:bodyPr vert="horz" lIns="68580" tIns="34290" rIns="68580" bIns="34290" rtlCol="0" anchor="ctr">
            <a:normAutofit/>
          </a:bodyPr>
          <a:lstStyle/>
          <a:p>
            <a:pPr algn="ctr"/>
            <a:r>
              <a:rPr lang="en-US" sz="2700">
                <a:solidFill>
                  <a:srgbClr val="FFFFFF"/>
                </a:solidFill>
              </a:rPr>
              <a:t>RA in Native American populations</a:t>
            </a:r>
          </a:p>
        </p:txBody>
      </p:sp>
      <p:pic>
        <p:nvPicPr>
          <p:cNvPr id="5" name="Content Placeholder 4" descr="Map&#10;&#10;Description automatically generated">
            <a:extLst>
              <a:ext uri="{FF2B5EF4-FFF2-40B4-BE49-F238E27FC236}">
                <a16:creationId xmlns:a16="http://schemas.microsoft.com/office/drawing/2014/main" id="{420797CD-F646-CE4C-8078-70FA864EB1FE}"/>
              </a:ext>
            </a:extLst>
          </p:cNvPr>
          <p:cNvPicPr>
            <a:picLocks noGrp="1" noChangeAspect="1"/>
          </p:cNvPicPr>
          <p:nvPr>
            <p:ph idx="1"/>
          </p:nvPr>
        </p:nvPicPr>
        <p:blipFill>
          <a:blip r:embed="rId2"/>
          <a:stretch>
            <a:fillRect/>
          </a:stretch>
        </p:blipFill>
        <p:spPr>
          <a:xfrm>
            <a:off x="3624820" y="1339850"/>
            <a:ext cx="5001860" cy="4176554"/>
          </a:xfrm>
          <a:prstGeom prst="rect">
            <a:avLst/>
          </a:prstGeom>
        </p:spPr>
      </p:pic>
      <p:sp>
        <p:nvSpPr>
          <p:cNvPr id="3" name="Pentagon 2">
            <a:extLst>
              <a:ext uri="{FF2B5EF4-FFF2-40B4-BE49-F238E27FC236}">
                <a16:creationId xmlns:a16="http://schemas.microsoft.com/office/drawing/2014/main" id="{F4FA470C-E22A-E34E-A94F-CFD691127F2F}"/>
              </a:ext>
            </a:extLst>
          </p:cNvPr>
          <p:cNvSpPr/>
          <p:nvPr/>
        </p:nvSpPr>
        <p:spPr>
          <a:xfrm>
            <a:off x="668739" y="2101755"/>
            <a:ext cx="2585903" cy="2883124"/>
          </a:xfrm>
          <a:prstGeom prst="homePlate">
            <a:avLst/>
          </a:prstGeom>
          <a:solidFill>
            <a:srgbClr val="17C1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Open Sans"/>
                <a:ea typeface="Open Sans"/>
                <a:cs typeface="Open Sans"/>
              </a:rPr>
              <a:t>RA in Native American populations</a:t>
            </a:r>
            <a:endParaRPr lang="en-US">
              <a:latin typeface="Open Sans"/>
              <a:ea typeface="Open Sans"/>
              <a:cs typeface="Open Sans"/>
            </a:endParaRPr>
          </a:p>
        </p:txBody>
      </p:sp>
      <p:sp>
        <p:nvSpPr>
          <p:cNvPr id="4" name="TextBox 9">
            <a:extLst>
              <a:ext uri="{FF2B5EF4-FFF2-40B4-BE49-F238E27FC236}">
                <a16:creationId xmlns:a16="http://schemas.microsoft.com/office/drawing/2014/main" id="{F72EA05C-8BE2-402E-AA23-4FB63785A22F}"/>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010222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63DB579F-D701-164F-A5A6-BBF8CCA8B389}"/>
              </a:ext>
            </a:extLst>
          </p:cNvPr>
          <p:cNvSpPr/>
          <p:nvPr/>
        </p:nvSpPr>
        <p:spPr>
          <a:xfrm rot="5400000">
            <a:off x="3965829" y="-3968930"/>
            <a:ext cx="1212348" cy="9144002"/>
          </a:xfrm>
          <a:prstGeom prst="rect">
            <a:avLst/>
          </a:prstGeom>
          <a:solidFill>
            <a:srgbClr val="000000">
              <a:alpha val="4706"/>
            </a:srgbClr>
          </a:solidFill>
        </p:spPr>
        <p:txBody>
          <a:bodyPr/>
          <a:lstStyle/>
          <a:p>
            <a:endParaRPr lang="en-US"/>
          </a:p>
        </p:txBody>
      </p:sp>
      <p:sp>
        <p:nvSpPr>
          <p:cNvPr id="209" name="Content Placeholder 1"/>
          <p:cNvSpPr txBox="1"/>
          <p:nvPr/>
        </p:nvSpPr>
        <p:spPr>
          <a:xfrm>
            <a:off x="823768" y="2057797"/>
            <a:ext cx="7723682" cy="3039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0" tIns="34290" rIns="91440" bIns="34290" anchor="t">
            <a:spAutoFit/>
          </a:bodyPr>
          <a:lstStyle/>
          <a:p>
            <a:pPr marL="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650">
                <a:solidFill>
                  <a:schemeClr val="tx1">
                    <a:lumMod val="95000"/>
                    <a:lumOff val="5000"/>
                  </a:schemeClr>
                </a:solidFill>
                <a:latin typeface="Open Sans"/>
                <a:cs typeface="Calibri"/>
              </a:rPr>
              <a:t>2010 study comparing NAN patients </a:t>
            </a:r>
            <a:r>
              <a:rPr lang="en-US" sz="1650">
                <a:solidFill>
                  <a:schemeClr val="tx1">
                    <a:lumMod val="95000"/>
                    <a:lumOff val="5000"/>
                  </a:schemeClr>
                </a:solidFill>
                <a:latin typeface="Open Sans"/>
                <a:cs typeface="Calibri"/>
              </a:rPr>
              <a:t>(Cree, Ojibway, Metis, Sioux, Dakota) </a:t>
            </a:r>
            <a:r>
              <a:rPr sz="1650">
                <a:solidFill>
                  <a:schemeClr val="tx1">
                    <a:lumMod val="95000"/>
                    <a:lumOff val="5000"/>
                  </a:schemeClr>
                </a:solidFill>
                <a:latin typeface="Open Sans"/>
                <a:cs typeface="Calibri"/>
              </a:rPr>
              <a:t>to white patients with RA</a:t>
            </a:r>
            <a:r>
              <a:rPr lang="en-US" sz="1500">
                <a:solidFill>
                  <a:schemeClr val="tx1">
                    <a:lumMod val="95000"/>
                    <a:lumOff val="5000"/>
                  </a:schemeClr>
                </a:solidFill>
                <a:latin typeface="Open Sans"/>
                <a:cs typeface="Calibri"/>
              </a:rPr>
              <a:t>	</a:t>
            </a:r>
          </a:p>
          <a:p>
            <a:pPr marL="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endParaRPr lang="en-US" sz="1500">
              <a:solidFill>
                <a:schemeClr val="tx1">
                  <a:lumMod val="95000"/>
                  <a:lumOff val="5000"/>
                </a:schemeClr>
              </a:solidFill>
              <a:latin typeface="Open Sans"/>
              <a:cs typeface="Calibri"/>
            </a:endParaRPr>
          </a:p>
          <a:p>
            <a:pPr marL="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20 years of follow up</a:t>
            </a:r>
            <a:endParaRPr lang="en-US" sz="1500">
              <a:solidFill>
                <a:schemeClr val="tx1">
                  <a:lumMod val="95000"/>
                  <a:lumOff val="5000"/>
                </a:schemeClr>
              </a:solidFill>
              <a:latin typeface="Open Sans"/>
              <a:cs typeface="Calibri"/>
            </a:endParaRPr>
          </a:p>
          <a:p>
            <a:pPr marL="0" lvl="1">
              <a:spcBef>
                <a:spcPts val="375"/>
              </a:spcBef>
              <a:buClr>
                <a:srgbClr val="31B6FD"/>
              </a:buClr>
              <a:buSzPct val="100000"/>
              <a:defRPr sz="44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In the NAN group:</a:t>
            </a:r>
          </a:p>
          <a:p>
            <a:pPr marL="229235" lvl="3">
              <a:spcBef>
                <a:spcPts val="300"/>
              </a:spcBef>
              <a:buClr>
                <a:srgbClr val="31B6FD"/>
              </a:buClr>
              <a:buSzPct val="100000"/>
              <a:defRPr sz="36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Younger age of onset in NAN</a:t>
            </a:r>
          </a:p>
          <a:p>
            <a:pPr marL="229235" lvl="3">
              <a:spcBef>
                <a:spcPts val="300"/>
              </a:spcBef>
              <a:buClr>
                <a:srgbClr val="31B6FD"/>
              </a:buClr>
              <a:buSzPct val="100000"/>
              <a:defRPr sz="36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Higher rate of RF positivity</a:t>
            </a:r>
          </a:p>
          <a:p>
            <a:pPr marL="229235" lvl="3">
              <a:spcBef>
                <a:spcPts val="300"/>
              </a:spcBef>
              <a:buClr>
                <a:srgbClr val="31B6FD"/>
              </a:buClr>
              <a:buSzPct val="100000"/>
              <a:defRPr sz="36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Higher rate of ANA positivity</a:t>
            </a:r>
          </a:p>
          <a:p>
            <a:pPr marL="229235" lvl="3">
              <a:spcBef>
                <a:spcPts val="300"/>
              </a:spcBef>
              <a:buClr>
                <a:srgbClr val="31B6FD"/>
              </a:buClr>
              <a:buSzPct val="100000"/>
              <a:defRPr sz="36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Higher lifetime number of DMARDs</a:t>
            </a:r>
          </a:p>
          <a:p>
            <a:pPr marL="229235" lvl="3">
              <a:spcBef>
                <a:spcPts val="300"/>
              </a:spcBef>
              <a:buClr>
                <a:srgbClr val="31B6FD"/>
              </a:buClr>
              <a:buSzPct val="100000"/>
              <a:defRPr sz="36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More frequent combination therapy</a:t>
            </a:r>
          </a:p>
          <a:p>
            <a:pPr marL="229235" lvl="3">
              <a:spcBef>
                <a:spcPts val="300"/>
              </a:spcBef>
              <a:buClr>
                <a:srgbClr val="31B6FD"/>
              </a:buClr>
              <a:buSzPct val="100000"/>
              <a:defRPr sz="3600">
                <a:solidFill>
                  <a:srgbClr val="073E87"/>
                </a:solidFill>
                <a:latin typeface="Tw Cen MT Condensed"/>
                <a:ea typeface="Tw Cen MT Condensed"/>
                <a:cs typeface="Tw Cen MT Condensed"/>
                <a:sym typeface="Tw Cen MT Condensed"/>
              </a:defRPr>
            </a:pPr>
            <a:r>
              <a:rPr sz="1500">
                <a:solidFill>
                  <a:schemeClr val="tx1">
                    <a:lumMod val="95000"/>
                    <a:lumOff val="5000"/>
                  </a:schemeClr>
                </a:solidFill>
                <a:latin typeface="Open Sans"/>
                <a:cs typeface="Calibri"/>
              </a:rPr>
              <a:t>More frequent prednisone use</a:t>
            </a:r>
          </a:p>
        </p:txBody>
      </p:sp>
      <p:sp>
        <p:nvSpPr>
          <p:cNvPr id="213" name="TextBox 4"/>
          <p:cNvSpPr txBox="1"/>
          <p:nvPr/>
        </p:nvSpPr>
        <p:spPr>
          <a:xfrm>
            <a:off x="1330873" y="5838028"/>
            <a:ext cx="6096000" cy="438582"/>
          </a:xfrm>
          <a:prstGeom prst="rect">
            <a:avLst/>
          </a:prstGeom>
          <a:solidFill>
            <a:srgbClr val="FFFFFF"/>
          </a:solidFill>
          <a:ln w="25400">
            <a:solidFill>
              <a:srgbClr val="17C1FF"/>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spAutoFit/>
          </a:bodyPr>
          <a:lstStyle>
            <a:lvl1pPr defTabSz="1828800">
              <a:defRPr sz="2800">
                <a:solidFill>
                  <a:srgbClr val="C00000"/>
                </a:solidFill>
                <a:latin typeface="Tw Cen MT Condensed"/>
                <a:ea typeface="Tw Cen MT Condensed"/>
                <a:cs typeface="Tw Cen MT Condensed"/>
                <a:sym typeface="Tw Cen MT Condensed"/>
              </a:defRPr>
            </a:lvl1pPr>
          </a:lstStyle>
          <a:p>
            <a:r>
              <a:rPr sz="1200" i="1" err="1">
                <a:solidFill>
                  <a:schemeClr val="tx1">
                    <a:lumMod val="95000"/>
                    <a:lumOff val="5000"/>
                  </a:schemeClr>
                </a:solidFill>
              </a:rPr>
              <a:t>Peschken</a:t>
            </a:r>
            <a:r>
              <a:rPr sz="1200" i="1">
                <a:solidFill>
                  <a:schemeClr val="tx1">
                    <a:lumMod val="95000"/>
                    <a:lumOff val="5000"/>
                  </a:schemeClr>
                </a:solidFill>
              </a:rPr>
              <a:t> et al. Rheumatoid arthritis in a North American Native population: longitudinal </a:t>
            </a:r>
            <a:r>
              <a:rPr sz="1200" i="1" err="1">
                <a:solidFill>
                  <a:schemeClr val="tx1">
                    <a:lumMod val="95000"/>
                    <a:lumOff val="5000"/>
                  </a:schemeClr>
                </a:solidFill>
              </a:rPr>
              <a:t>followup</a:t>
            </a:r>
            <a:r>
              <a:rPr sz="1200" i="1">
                <a:solidFill>
                  <a:schemeClr val="tx1">
                    <a:lumMod val="95000"/>
                    <a:lumOff val="5000"/>
                  </a:schemeClr>
                </a:solidFill>
              </a:rPr>
              <a:t> and comparison with a white population. </a:t>
            </a:r>
            <a:r>
              <a:rPr sz="1200" i="1" err="1">
                <a:solidFill>
                  <a:schemeClr val="tx1">
                    <a:lumMod val="95000"/>
                    <a:lumOff val="5000"/>
                  </a:schemeClr>
                </a:solidFill>
              </a:rPr>
              <a:t>JRheum</a:t>
            </a:r>
            <a:r>
              <a:rPr sz="1200" i="1">
                <a:solidFill>
                  <a:schemeClr val="tx1">
                    <a:lumMod val="95000"/>
                    <a:lumOff val="5000"/>
                  </a:schemeClr>
                </a:solidFill>
              </a:rPr>
              <a:t> 2010; 37: 1589-95</a:t>
            </a:r>
          </a:p>
        </p:txBody>
      </p:sp>
      <p:sp>
        <p:nvSpPr>
          <p:cNvPr id="2" name="TextBox 1">
            <a:extLst>
              <a:ext uri="{FF2B5EF4-FFF2-40B4-BE49-F238E27FC236}">
                <a16:creationId xmlns:a16="http://schemas.microsoft.com/office/drawing/2014/main" id="{FEAF6B6A-4E99-4845-A8F5-D2B05DF91F24}"/>
              </a:ext>
            </a:extLst>
          </p:cNvPr>
          <p:cNvSpPr txBox="1"/>
          <p:nvPr/>
        </p:nvSpPr>
        <p:spPr>
          <a:xfrm>
            <a:off x="1945614" y="372237"/>
            <a:ext cx="5153975" cy="461665"/>
          </a:xfrm>
          <a:prstGeom prst="rect">
            <a:avLst/>
          </a:prstGeom>
          <a:noFill/>
        </p:spPr>
        <p:txBody>
          <a:bodyPr wrap="none" lIns="91440" tIns="45720" rIns="91440" bIns="45720" rtlCol="0" anchor="t">
            <a:spAutoFit/>
          </a:bodyPr>
          <a:lstStyle/>
          <a:p>
            <a:r>
              <a:rPr lang="en-US" sz="2400">
                <a:latin typeface="Open Sans"/>
                <a:ea typeface="Open Sans"/>
                <a:cs typeface="Open Sans"/>
              </a:rPr>
              <a:t>RA in Native American Populations</a:t>
            </a:r>
          </a:p>
        </p:txBody>
      </p:sp>
      <p:sp>
        <p:nvSpPr>
          <p:cNvPr id="3" name="TextBox 9">
            <a:extLst>
              <a:ext uri="{FF2B5EF4-FFF2-40B4-BE49-F238E27FC236}">
                <a16:creationId xmlns:a16="http://schemas.microsoft.com/office/drawing/2014/main" id="{EF7A4464-18F9-8A4D-FF85-DA65E6E5ECB1}"/>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 name="Peschken CA, Esdaile JM. Seminars in Arthritis and Rheum 1999;28:368–391."/>
          <p:cNvSpPr txBox="1"/>
          <p:nvPr/>
        </p:nvSpPr>
        <p:spPr>
          <a:xfrm>
            <a:off x="757237" y="5625730"/>
            <a:ext cx="7832843" cy="2452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defRPr sz="1600"/>
            </a:lvl1pPr>
          </a:lstStyle>
          <a:p>
            <a:r>
              <a:rPr sz="1125" err="1"/>
              <a:t>Peschken</a:t>
            </a:r>
            <a:r>
              <a:rPr sz="1125"/>
              <a:t> CA, Esdaile JM. Seminars in Arthritis and Rheum 1999;28:368–391.</a:t>
            </a:r>
          </a:p>
        </p:txBody>
      </p:sp>
      <p:grpSp>
        <p:nvGrpSpPr>
          <p:cNvPr id="182" name="Group"/>
          <p:cNvGrpSpPr/>
          <p:nvPr/>
        </p:nvGrpSpPr>
        <p:grpSpPr>
          <a:xfrm>
            <a:off x="557290" y="557548"/>
            <a:ext cx="8603862" cy="4796948"/>
            <a:chOff x="0" y="0"/>
            <a:chExt cx="12236601" cy="6822324"/>
          </a:xfrm>
        </p:grpSpPr>
        <p:pic>
          <p:nvPicPr>
            <p:cNvPr id="180" name="Image" descr="Image"/>
            <p:cNvPicPr>
              <a:picLocks noChangeAspect="1"/>
            </p:cNvPicPr>
            <p:nvPr/>
          </p:nvPicPr>
          <p:blipFill>
            <a:blip r:embed="rId2"/>
            <a:stretch>
              <a:fillRect/>
            </a:stretch>
          </p:blipFill>
          <p:spPr>
            <a:xfrm>
              <a:off x="0" y="0"/>
              <a:ext cx="12236601" cy="6822324"/>
            </a:xfrm>
            <a:prstGeom prst="rect">
              <a:avLst/>
            </a:prstGeom>
            <a:ln w="12700" cap="flat">
              <a:noFill/>
              <a:miter lim="400000"/>
            </a:ln>
            <a:effectLst/>
          </p:spPr>
        </p:pic>
        <p:sp>
          <p:nvSpPr>
            <p:cNvPr id="181" name="Rounded Rectangle"/>
            <p:cNvSpPr/>
            <p:nvPr/>
          </p:nvSpPr>
          <p:spPr>
            <a:xfrm>
              <a:off x="5610299" y="1554747"/>
              <a:ext cx="2070549" cy="4980516"/>
            </a:xfrm>
            <a:prstGeom prst="roundRect">
              <a:avLst>
                <a:gd name="adj" fmla="val 31121"/>
              </a:avLst>
            </a:prstGeom>
            <a:solidFill>
              <a:srgbClr val="FF2600">
                <a:alpha val="23686"/>
              </a:srgbClr>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grpSp>
      <p:sp>
        <p:nvSpPr>
          <p:cNvPr id="2" name="TextBox 9">
            <a:extLst>
              <a:ext uri="{FF2B5EF4-FFF2-40B4-BE49-F238E27FC236}">
                <a16:creationId xmlns:a16="http://schemas.microsoft.com/office/drawing/2014/main" id="{A7E440C8-A99C-6E4D-BAE7-C6531890641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20AA34D-4917-4C41-8440-ECAEE8969D1E}"/>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2" name="Title 1">
            <a:extLst>
              <a:ext uri="{FF2B5EF4-FFF2-40B4-BE49-F238E27FC236}">
                <a16:creationId xmlns:a16="http://schemas.microsoft.com/office/drawing/2014/main" id="{995641DA-E8D6-7545-8B83-8832CEFDEBFB}"/>
              </a:ext>
            </a:extLst>
          </p:cNvPr>
          <p:cNvSpPr>
            <a:spLocks noGrp="1"/>
          </p:cNvSpPr>
          <p:nvPr>
            <p:ph type="title"/>
          </p:nvPr>
        </p:nvSpPr>
        <p:spPr>
          <a:xfrm>
            <a:off x="386002" y="256573"/>
            <a:ext cx="7886700" cy="1325563"/>
          </a:xfrm>
        </p:spPr>
        <p:txBody>
          <a:bodyPr>
            <a:normAutofit/>
          </a:bodyPr>
          <a:lstStyle/>
          <a:p>
            <a:pPr algn="ctr"/>
            <a:r>
              <a:rPr lang="en-US" sz="2800">
                <a:latin typeface="Open Sans"/>
                <a:ea typeface="Open Sans"/>
                <a:cs typeface="Open Sans"/>
              </a:rPr>
              <a:t>Session 1 Agenda</a:t>
            </a:r>
          </a:p>
        </p:txBody>
      </p:sp>
      <p:sp>
        <p:nvSpPr>
          <p:cNvPr id="3" name="Content Placeholder 2">
            <a:extLst>
              <a:ext uri="{FF2B5EF4-FFF2-40B4-BE49-F238E27FC236}">
                <a16:creationId xmlns:a16="http://schemas.microsoft.com/office/drawing/2014/main" id="{BB331D6F-2A59-B649-94AB-8887BE5E51BA}"/>
              </a:ext>
            </a:extLst>
          </p:cNvPr>
          <p:cNvSpPr>
            <a:spLocks noGrp="1"/>
          </p:cNvSpPr>
          <p:nvPr>
            <p:ph idx="1"/>
          </p:nvPr>
        </p:nvSpPr>
        <p:spPr/>
        <p:txBody>
          <a:bodyPr vert="horz" lIns="91440" tIns="45720" rIns="91440" bIns="45720" rtlCol="0" anchor="t">
            <a:normAutofit fontScale="92500" lnSpcReduction="10000"/>
          </a:bodyPr>
          <a:lstStyle/>
          <a:p>
            <a:r>
              <a:rPr lang="en-US" sz="2400">
                <a:latin typeface="Open Sans"/>
                <a:ea typeface="Open Sans"/>
                <a:cs typeface="Open Sans"/>
              </a:rPr>
              <a:t>Introductions</a:t>
            </a:r>
          </a:p>
          <a:p>
            <a:endParaRPr lang="en-US" sz="2400">
              <a:latin typeface="Open Sans"/>
              <a:ea typeface="Open Sans"/>
              <a:cs typeface="Open Sans"/>
            </a:endParaRPr>
          </a:p>
          <a:p>
            <a:r>
              <a:rPr lang="en-US" sz="2400">
                <a:latin typeface="Open Sans"/>
                <a:ea typeface="Open Sans"/>
                <a:cs typeface="Open Sans"/>
              </a:rPr>
              <a:t>Overview of Course Objectives</a:t>
            </a:r>
          </a:p>
          <a:p>
            <a:endParaRPr lang="en-US" sz="2400">
              <a:latin typeface="Open Sans"/>
              <a:ea typeface="Open Sans"/>
              <a:cs typeface="Open Sans"/>
            </a:endParaRPr>
          </a:p>
          <a:p>
            <a:r>
              <a:rPr lang="en-US" sz="2400">
                <a:latin typeface="Open Sans"/>
                <a:ea typeface="Open Sans"/>
                <a:cs typeface="Open Sans"/>
              </a:rPr>
              <a:t>RA in AI/NA populations </a:t>
            </a:r>
          </a:p>
          <a:p>
            <a:pPr marL="0" indent="0">
              <a:buNone/>
            </a:pPr>
            <a:endParaRPr lang="en-US" sz="2400">
              <a:solidFill>
                <a:srgbClr val="00B050"/>
              </a:solidFill>
              <a:latin typeface="Open Sans"/>
              <a:ea typeface="Open Sans"/>
              <a:cs typeface="Open Sans"/>
            </a:endParaRPr>
          </a:p>
          <a:p>
            <a:r>
              <a:rPr lang="en-US" sz="2400">
                <a:solidFill>
                  <a:srgbClr val="C00000"/>
                </a:solidFill>
                <a:latin typeface="Open Sans"/>
                <a:ea typeface="Open Sans"/>
                <a:cs typeface="Open Sans"/>
              </a:rPr>
              <a:t>RA treatment outline</a:t>
            </a:r>
          </a:p>
          <a:p>
            <a:endParaRPr lang="en-US" sz="2400">
              <a:latin typeface="Open Sans"/>
              <a:ea typeface="Open Sans"/>
              <a:cs typeface="Open Sans"/>
            </a:endParaRPr>
          </a:p>
          <a:p>
            <a:r>
              <a:rPr lang="en-US" sz="2400">
                <a:latin typeface="Open Sans"/>
                <a:ea typeface="Open Sans"/>
                <a:cs typeface="Open Sans"/>
              </a:rPr>
              <a:t>Classification criteria for RA </a:t>
            </a:r>
          </a:p>
          <a:p>
            <a:endParaRPr lang="en-US" sz="2400">
              <a:latin typeface="Open Sans"/>
              <a:ea typeface="Open Sans"/>
              <a:cs typeface="Open Sans"/>
            </a:endParaRPr>
          </a:p>
          <a:p>
            <a:r>
              <a:rPr lang="en-US" sz="2400">
                <a:latin typeface="Open Sans"/>
                <a:ea typeface="Open Sans"/>
                <a:cs typeface="Open Sans"/>
              </a:rPr>
              <a:t>Cases: RA or not?</a:t>
            </a:r>
          </a:p>
        </p:txBody>
      </p:sp>
      <p:sp>
        <p:nvSpPr>
          <p:cNvPr id="6" name="TextBox 9">
            <a:extLst>
              <a:ext uri="{FF2B5EF4-FFF2-40B4-BE49-F238E27FC236}">
                <a16:creationId xmlns:a16="http://schemas.microsoft.com/office/drawing/2014/main" id="{7C439540-224C-6714-006D-84B224729067}"/>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90948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BA21C-33E4-8930-062E-8A196AE2FAF5}"/>
              </a:ext>
            </a:extLst>
          </p:cNvPr>
          <p:cNvPicPr>
            <a:picLocks noChangeAspect="1"/>
          </p:cNvPicPr>
          <p:nvPr/>
        </p:nvPicPr>
        <p:blipFill>
          <a:blip r:embed="rId2"/>
          <a:stretch>
            <a:fillRect/>
          </a:stretch>
        </p:blipFill>
        <p:spPr>
          <a:xfrm>
            <a:off x="197225" y="125506"/>
            <a:ext cx="8552328" cy="6526305"/>
          </a:xfrm>
          <a:prstGeom prst="rect">
            <a:avLst/>
          </a:prstGeom>
        </p:spPr>
      </p:pic>
    </p:spTree>
    <p:extLst>
      <p:ext uri="{BB962C8B-B14F-4D97-AF65-F5344CB8AC3E}">
        <p14:creationId xmlns:p14="http://schemas.microsoft.com/office/powerpoint/2010/main" val="212141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2E0585C-3847-1A9A-77E4-530E8CF58DD2}"/>
              </a:ext>
            </a:extLst>
          </p:cNvPr>
          <p:cNvPicPr>
            <a:picLocks noChangeAspect="1"/>
          </p:cNvPicPr>
          <p:nvPr/>
        </p:nvPicPr>
        <p:blipFill>
          <a:blip r:embed="rId2"/>
          <a:stretch>
            <a:fillRect/>
          </a:stretch>
        </p:blipFill>
        <p:spPr>
          <a:xfrm>
            <a:off x="482600" y="934466"/>
            <a:ext cx="8178799" cy="4989067"/>
          </a:xfrm>
          <a:prstGeom prst="rect">
            <a:avLst/>
          </a:prstGeom>
        </p:spPr>
      </p:pic>
    </p:spTree>
    <p:extLst>
      <p:ext uri="{BB962C8B-B14F-4D97-AF65-F5344CB8AC3E}">
        <p14:creationId xmlns:p14="http://schemas.microsoft.com/office/powerpoint/2010/main" val="2314734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4474F3CC-2040-F941-BB2D-B7045E8E3773}"/>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3" name="Title 2">
            <a:extLst>
              <a:ext uri="{FF2B5EF4-FFF2-40B4-BE49-F238E27FC236}">
                <a16:creationId xmlns:a16="http://schemas.microsoft.com/office/drawing/2014/main" id="{A72F26CF-07E7-5A45-BCAF-A9385D232CBA}"/>
              </a:ext>
            </a:extLst>
          </p:cNvPr>
          <p:cNvSpPr>
            <a:spLocks noGrp="1"/>
          </p:cNvSpPr>
          <p:nvPr>
            <p:ph type="title"/>
          </p:nvPr>
        </p:nvSpPr>
        <p:spPr/>
        <p:txBody>
          <a:bodyPr/>
          <a:lstStyle/>
          <a:p>
            <a:pPr algn="ctr"/>
            <a:r>
              <a:rPr lang="en-US" sz="3600">
                <a:latin typeface="Open Sans"/>
                <a:ea typeface="Open Sans Bold"/>
                <a:cs typeface="Open Sans Bold"/>
              </a:rPr>
              <a:t>Synovitis </a:t>
            </a:r>
            <a:endParaRPr lang="en-US" sz="3600">
              <a:latin typeface="Open Sans"/>
              <a:ea typeface="Open Sans" panose="020B0606030504020204" pitchFamily="34" charset="0"/>
              <a:cs typeface="Open Sans" panose="020B0606030504020204" pitchFamily="34" charset="0"/>
            </a:endParaRPr>
          </a:p>
        </p:txBody>
      </p:sp>
      <p:pic>
        <p:nvPicPr>
          <p:cNvPr id="12" name="Content Placeholder 11" descr="Diagram&#10;&#10;Description automatically generated">
            <a:extLst>
              <a:ext uri="{FF2B5EF4-FFF2-40B4-BE49-F238E27FC236}">
                <a16:creationId xmlns:a16="http://schemas.microsoft.com/office/drawing/2014/main" id="{99C8A641-7987-A7F9-DC2C-98C19B7CE1DF}"/>
              </a:ext>
            </a:extLst>
          </p:cNvPr>
          <p:cNvPicPr>
            <a:picLocks noGrp="1" noChangeAspect="1"/>
          </p:cNvPicPr>
          <p:nvPr>
            <p:ph idx="1"/>
          </p:nvPr>
        </p:nvPicPr>
        <p:blipFill>
          <a:blip r:embed="rId2"/>
          <a:stretch>
            <a:fillRect/>
          </a:stretch>
        </p:blipFill>
        <p:spPr>
          <a:xfrm>
            <a:off x="973041" y="1825625"/>
            <a:ext cx="7197918" cy="4351338"/>
          </a:xfrm>
        </p:spPr>
      </p:pic>
      <p:sp>
        <p:nvSpPr>
          <p:cNvPr id="2" name="TextBox 9">
            <a:extLst>
              <a:ext uri="{FF2B5EF4-FFF2-40B4-BE49-F238E27FC236}">
                <a16:creationId xmlns:a16="http://schemas.microsoft.com/office/drawing/2014/main" id="{5A33943A-DF2F-4E91-D83C-45C0A7F371EF}"/>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51539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F1E1-0EE3-4429-8F33-66CC280385DE}"/>
              </a:ext>
            </a:extLst>
          </p:cNvPr>
          <p:cNvSpPr>
            <a:spLocks noGrp="1"/>
          </p:cNvSpPr>
          <p:nvPr>
            <p:ph type="title"/>
          </p:nvPr>
        </p:nvSpPr>
        <p:spPr/>
        <p:txBody>
          <a:bodyPr/>
          <a:lstStyle/>
          <a:p>
            <a:pPr algn="ctr"/>
            <a:r>
              <a:rPr lang="en-US"/>
              <a:t>Scenario #1</a:t>
            </a:r>
          </a:p>
        </p:txBody>
      </p:sp>
      <p:sp>
        <p:nvSpPr>
          <p:cNvPr id="3" name="Content Placeholder 2">
            <a:extLst>
              <a:ext uri="{FF2B5EF4-FFF2-40B4-BE49-F238E27FC236}">
                <a16:creationId xmlns:a16="http://schemas.microsoft.com/office/drawing/2014/main" id="{F92B3D7A-394C-8E75-F91A-01788720D159}"/>
              </a:ext>
            </a:extLst>
          </p:cNvPr>
          <p:cNvSpPr>
            <a:spLocks noGrp="1"/>
          </p:cNvSpPr>
          <p:nvPr>
            <p:ph idx="1"/>
          </p:nvPr>
        </p:nvSpPr>
        <p:spPr/>
        <p:txBody>
          <a:bodyPr>
            <a:normAutofit/>
          </a:bodyPr>
          <a:lstStyle/>
          <a:p>
            <a:r>
              <a:rPr lang="en-US" dirty="0"/>
              <a:t>34 year old woman</a:t>
            </a:r>
          </a:p>
          <a:p>
            <a:endParaRPr lang="en-US" dirty="0"/>
          </a:p>
          <a:p>
            <a:pPr lvl="1"/>
            <a:r>
              <a:rPr lang="en-US" i="0" dirty="0"/>
              <a:t>2-3 months joint pain, stiffness in hands, feet, wrists</a:t>
            </a:r>
          </a:p>
          <a:p>
            <a:pPr lvl="1"/>
            <a:r>
              <a:rPr lang="en-US" i="0" dirty="0"/>
              <a:t>Better with movement, NSAIDs; worse in the morning or after inactivity</a:t>
            </a:r>
          </a:p>
          <a:p>
            <a:pPr lvl="1"/>
            <a:r>
              <a:rPr lang="en-US" i="0" dirty="0"/>
              <a:t>Exam: swelling and tenderness of both wrists, left index and third finger PIP joints</a:t>
            </a:r>
          </a:p>
          <a:p>
            <a:pPr lvl="1"/>
            <a:r>
              <a:rPr lang="en-US" i="0" dirty="0"/>
              <a:t>RF negative</a:t>
            </a:r>
          </a:p>
          <a:p>
            <a:pPr lvl="1"/>
            <a:r>
              <a:rPr lang="en-US" i="0" dirty="0"/>
              <a:t>CCP &gt; 250</a:t>
            </a:r>
          </a:p>
          <a:p>
            <a:pPr lvl="1"/>
            <a:r>
              <a:rPr lang="en-US" i="0" dirty="0"/>
              <a:t>CRP 15</a:t>
            </a:r>
          </a:p>
          <a:p>
            <a:pPr lvl="1"/>
            <a:endParaRPr lang="en-US" dirty="0"/>
          </a:p>
          <a:p>
            <a:pPr lvl="1"/>
            <a:endParaRPr lang="en-US" dirty="0"/>
          </a:p>
        </p:txBody>
      </p:sp>
      <p:sp>
        <p:nvSpPr>
          <p:cNvPr id="5" name="TextBox 9">
            <a:extLst>
              <a:ext uri="{FF2B5EF4-FFF2-40B4-BE49-F238E27FC236}">
                <a16:creationId xmlns:a16="http://schemas.microsoft.com/office/drawing/2014/main" id="{571D3CB0-1E98-22DC-BEEB-67B9C8DB6031}"/>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29179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person's hand&#10;&#10;Description automatically generated with medium confidence">
            <a:extLst>
              <a:ext uri="{FF2B5EF4-FFF2-40B4-BE49-F238E27FC236}">
                <a16:creationId xmlns:a16="http://schemas.microsoft.com/office/drawing/2014/main" id="{AA7D63B9-E2BD-6322-F7EA-99FA073E865C}"/>
              </a:ext>
            </a:extLst>
          </p:cNvPr>
          <p:cNvPicPr>
            <a:picLocks noChangeAspect="1"/>
          </p:cNvPicPr>
          <p:nvPr/>
        </p:nvPicPr>
        <p:blipFill>
          <a:blip r:embed="rId2"/>
          <a:stretch>
            <a:fillRect/>
          </a:stretch>
        </p:blipFill>
        <p:spPr>
          <a:xfrm>
            <a:off x="2381250" y="1892300"/>
            <a:ext cx="4381500" cy="3073400"/>
          </a:xfrm>
          <a:prstGeom prst="rect">
            <a:avLst/>
          </a:prstGeom>
        </p:spPr>
      </p:pic>
      <p:sp>
        <p:nvSpPr>
          <p:cNvPr id="2" name="TextBox 9">
            <a:extLst>
              <a:ext uri="{FF2B5EF4-FFF2-40B4-BE49-F238E27FC236}">
                <a16:creationId xmlns:a16="http://schemas.microsoft.com/office/drawing/2014/main" id="{58B8552A-9BF4-470C-009A-ECFB656835DE}"/>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69469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20AA34D-4917-4C41-8440-ECAEE8969D1E}"/>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2" name="Title 1">
            <a:extLst>
              <a:ext uri="{FF2B5EF4-FFF2-40B4-BE49-F238E27FC236}">
                <a16:creationId xmlns:a16="http://schemas.microsoft.com/office/drawing/2014/main" id="{995641DA-E8D6-7545-8B83-8832CEFDEBFB}"/>
              </a:ext>
            </a:extLst>
          </p:cNvPr>
          <p:cNvSpPr>
            <a:spLocks noGrp="1"/>
          </p:cNvSpPr>
          <p:nvPr>
            <p:ph type="title"/>
          </p:nvPr>
        </p:nvSpPr>
        <p:spPr>
          <a:xfrm>
            <a:off x="386002" y="256573"/>
            <a:ext cx="7886700" cy="1325563"/>
          </a:xfrm>
        </p:spPr>
        <p:txBody>
          <a:bodyPr>
            <a:normAutofit/>
          </a:bodyPr>
          <a:lstStyle/>
          <a:p>
            <a:pPr algn="ctr"/>
            <a:r>
              <a:rPr lang="en-US" sz="2800">
                <a:latin typeface="Open Sans"/>
                <a:ea typeface="Open Sans"/>
                <a:cs typeface="Open Sans"/>
              </a:rPr>
              <a:t>Session 1 Agenda</a:t>
            </a:r>
          </a:p>
        </p:txBody>
      </p:sp>
      <p:sp>
        <p:nvSpPr>
          <p:cNvPr id="3" name="Content Placeholder 2">
            <a:extLst>
              <a:ext uri="{FF2B5EF4-FFF2-40B4-BE49-F238E27FC236}">
                <a16:creationId xmlns:a16="http://schemas.microsoft.com/office/drawing/2014/main" id="{BB331D6F-2A59-B649-94AB-8887BE5E51BA}"/>
              </a:ext>
            </a:extLst>
          </p:cNvPr>
          <p:cNvSpPr>
            <a:spLocks noGrp="1"/>
          </p:cNvSpPr>
          <p:nvPr>
            <p:ph idx="1"/>
          </p:nvPr>
        </p:nvSpPr>
        <p:spPr/>
        <p:txBody>
          <a:bodyPr vert="horz" lIns="91440" tIns="45720" rIns="91440" bIns="45720" rtlCol="0" anchor="t">
            <a:normAutofit fontScale="92500" lnSpcReduction="10000"/>
          </a:bodyPr>
          <a:lstStyle/>
          <a:p>
            <a:r>
              <a:rPr lang="en-US" sz="2400">
                <a:solidFill>
                  <a:srgbClr val="C00000"/>
                </a:solidFill>
                <a:latin typeface="Open Sans"/>
                <a:ea typeface="Open Sans"/>
                <a:cs typeface="Open Sans"/>
              </a:rPr>
              <a:t>Introductions</a:t>
            </a:r>
          </a:p>
          <a:p>
            <a:endParaRPr lang="en-US" sz="2400">
              <a:latin typeface="Open Sans"/>
              <a:ea typeface="Open Sans"/>
              <a:cs typeface="Open Sans"/>
            </a:endParaRPr>
          </a:p>
          <a:p>
            <a:r>
              <a:rPr lang="en-US" sz="2400">
                <a:latin typeface="Open Sans"/>
                <a:ea typeface="Open Sans"/>
                <a:cs typeface="Open Sans"/>
              </a:rPr>
              <a:t>Overview of Course Objectives</a:t>
            </a:r>
          </a:p>
          <a:p>
            <a:pPr marL="0" indent="0">
              <a:buNone/>
            </a:pPr>
            <a:endParaRPr lang="en-US" sz="2400">
              <a:latin typeface="Open Sans"/>
              <a:ea typeface="Open Sans"/>
              <a:cs typeface="Open Sans"/>
            </a:endParaRPr>
          </a:p>
          <a:p>
            <a:r>
              <a:rPr lang="en-US" sz="2400">
                <a:latin typeface="Open Sans"/>
                <a:ea typeface="Open Sans"/>
                <a:cs typeface="Open Sans"/>
              </a:rPr>
              <a:t>RA in AI/NA populations </a:t>
            </a:r>
          </a:p>
          <a:p>
            <a:endParaRPr lang="en-US" sz="2400">
              <a:latin typeface="Open Sans"/>
              <a:ea typeface="Open Sans"/>
              <a:cs typeface="Open Sans"/>
            </a:endParaRPr>
          </a:p>
          <a:p>
            <a:r>
              <a:rPr lang="en-US" sz="2400">
                <a:latin typeface="Open Sans"/>
                <a:ea typeface="Open Sans"/>
                <a:cs typeface="Open Sans"/>
              </a:rPr>
              <a:t>RA treatment outline</a:t>
            </a:r>
          </a:p>
          <a:p>
            <a:endParaRPr lang="en-US" sz="2400">
              <a:latin typeface="Open Sans"/>
              <a:ea typeface="Open Sans"/>
              <a:cs typeface="Open Sans"/>
            </a:endParaRPr>
          </a:p>
          <a:p>
            <a:r>
              <a:rPr lang="en-US" sz="2400">
                <a:latin typeface="Open Sans"/>
                <a:ea typeface="Open Sans"/>
                <a:cs typeface="Open Sans"/>
              </a:rPr>
              <a:t>Classification criteria for RA </a:t>
            </a:r>
          </a:p>
          <a:p>
            <a:pPr marL="0" indent="0">
              <a:buNone/>
            </a:pPr>
            <a:endParaRPr lang="en-US" sz="2400">
              <a:latin typeface="Open Sans"/>
              <a:ea typeface="Open Sans"/>
              <a:cs typeface="Open Sans"/>
            </a:endParaRPr>
          </a:p>
          <a:p>
            <a:r>
              <a:rPr lang="en-US" sz="2400">
                <a:latin typeface="Open Sans"/>
                <a:ea typeface="Open Sans"/>
                <a:cs typeface="Open Sans"/>
              </a:rPr>
              <a:t>Cases: RA or not?</a:t>
            </a:r>
          </a:p>
          <a:p>
            <a:pPr marL="0" indent="0">
              <a:buNone/>
            </a:pPr>
            <a:endParaRPr lang="en-US"/>
          </a:p>
        </p:txBody>
      </p:sp>
      <p:sp>
        <p:nvSpPr>
          <p:cNvPr id="6" name="TextBox 9">
            <a:extLst>
              <a:ext uri="{FF2B5EF4-FFF2-40B4-BE49-F238E27FC236}">
                <a16:creationId xmlns:a16="http://schemas.microsoft.com/office/drawing/2014/main" id="{DBE483AB-4A8E-072C-0B35-4288C7532DC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19124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F1E1-0EE3-4429-8F33-66CC280385DE}"/>
              </a:ext>
            </a:extLst>
          </p:cNvPr>
          <p:cNvSpPr>
            <a:spLocks noGrp="1"/>
          </p:cNvSpPr>
          <p:nvPr>
            <p:ph type="title"/>
          </p:nvPr>
        </p:nvSpPr>
        <p:spPr/>
        <p:txBody>
          <a:bodyPr/>
          <a:lstStyle/>
          <a:p>
            <a:pPr algn="ctr"/>
            <a:r>
              <a:rPr lang="en-US"/>
              <a:t>Scenario #1</a:t>
            </a:r>
          </a:p>
        </p:txBody>
      </p:sp>
      <p:sp>
        <p:nvSpPr>
          <p:cNvPr id="3" name="Content Placeholder 2">
            <a:extLst>
              <a:ext uri="{FF2B5EF4-FFF2-40B4-BE49-F238E27FC236}">
                <a16:creationId xmlns:a16="http://schemas.microsoft.com/office/drawing/2014/main" id="{F92B3D7A-394C-8E75-F91A-01788720D159}"/>
              </a:ext>
            </a:extLst>
          </p:cNvPr>
          <p:cNvSpPr>
            <a:spLocks noGrp="1"/>
          </p:cNvSpPr>
          <p:nvPr>
            <p:ph idx="1"/>
          </p:nvPr>
        </p:nvSpPr>
        <p:spPr/>
        <p:txBody>
          <a:bodyPr>
            <a:normAutofit fontScale="85000" lnSpcReduction="10000"/>
          </a:bodyPr>
          <a:lstStyle/>
          <a:p>
            <a:r>
              <a:rPr lang="en-US"/>
              <a:t>34 year old woman</a:t>
            </a:r>
          </a:p>
          <a:p>
            <a:endParaRPr lang="en-US"/>
          </a:p>
          <a:p>
            <a:pPr lvl="1"/>
            <a:r>
              <a:rPr lang="en-US" i="0"/>
              <a:t>2-3 months joint pain, stiffness in hands, feet, wrists	1 point</a:t>
            </a:r>
          </a:p>
          <a:p>
            <a:pPr lvl="1"/>
            <a:r>
              <a:rPr lang="en-US" i="0"/>
              <a:t>Exam: swelling and tenderness of both wrists, 		3 points</a:t>
            </a:r>
          </a:p>
          <a:p>
            <a:pPr marL="342900" lvl="1" indent="0">
              <a:buNone/>
            </a:pPr>
            <a:r>
              <a:rPr lang="en-US" i="0"/>
              <a:t>Left index and third PIP joints</a:t>
            </a:r>
          </a:p>
          <a:p>
            <a:pPr lvl="1"/>
            <a:r>
              <a:rPr lang="en-US" i="0"/>
              <a:t>RF negative							</a:t>
            </a:r>
          </a:p>
          <a:p>
            <a:pPr lvl="1"/>
            <a:r>
              <a:rPr lang="en-US" i="0"/>
              <a:t>CCP &gt; 250							3 points</a:t>
            </a:r>
          </a:p>
          <a:p>
            <a:pPr lvl="1"/>
            <a:r>
              <a:rPr lang="en-US" i="0"/>
              <a:t>CRP 15							1 point</a:t>
            </a:r>
          </a:p>
          <a:p>
            <a:pPr lvl="1"/>
            <a:endParaRPr lang="en-US" i="0"/>
          </a:p>
          <a:p>
            <a:pPr lvl="1"/>
            <a:endParaRPr lang="en-US" i="0"/>
          </a:p>
          <a:p>
            <a:pPr marL="342900" lvl="1" indent="0">
              <a:buNone/>
            </a:pPr>
            <a:r>
              <a:rPr lang="en-US" b="1" i="0"/>
              <a:t>This person has rheumatoid arthritis</a:t>
            </a:r>
          </a:p>
        </p:txBody>
      </p:sp>
      <p:sp>
        <p:nvSpPr>
          <p:cNvPr id="5" name="TextBox 9">
            <a:extLst>
              <a:ext uri="{FF2B5EF4-FFF2-40B4-BE49-F238E27FC236}">
                <a16:creationId xmlns:a16="http://schemas.microsoft.com/office/drawing/2014/main" id="{B5DCAA26-1F54-325F-A2CA-3739848484E1}"/>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645234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50C6-A8B5-F8D6-1A96-FC995AD48374}"/>
              </a:ext>
            </a:extLst>
          </p:cNvPr>
          <p:cNvSpPr>
            <a:spLocks noGrp="1"/>
          </p:cNvSpPr>
          <p:nvPr>
            <p:ph type="title"/>
          </p:nvPr>
        </p:nvSpPr>
        <p:spPr/>
        <p:txBody>
          <a:bodyPr/>
          <a:lstStyle/>
          <a:p>
            <a:pPr algn="ctr"/>
            <a:r>
              <a:rPr lang="en-US"/>
              <a:t>Scenario #2</a:t>
            </a:r>
          </a:p>
        </p:txBody>
      </p:sp>
      <p:sp>
        <p:nvSpPr>
          <p:cNvPr id="3" name="Content Placeholder 2">
            <a:extLst>
              <a:ext uri="{FF2B5EF4-FFF2-40B4-BE49-F238E27FC236}">
                <a16:creationId xmlns:a16="http://schemas.microsoft.com/office/drawing/2014/main" id="{BDA8198F-B289-12CF-036B-BAD19AC7094F}"/>
              </a:ext>
            </a:extLst>
          </p:cNvPr>
          <p:cNvSpPr>
            <a:spLocks noGrp="1"/>
          </p:cNvSpPr>
          <p:nvPr>
            <p:ph idx="1"/>
          </p:nvPr>
        </p:nvSpPr>
        <p:spPr/>
        <p:txBody>
          <a:bodyPr vert="horz" lIns="91440" tIns="45720" rIns="91440" bIns="45720" rtlCol="0" anchor="t">
            <a:normAutofit/>
          </a:bodyPr>
          <a:lstStyle/>
          <a:p>
            <a:r>
              <a:rPr lang="en-US"/>
              <a:t>68 year old man</a:t>
            </a:r>
          </a:p>
          <a:p>
            <a:r>
              <a:rPr lang="en-US"/>
              <a:t>10 years of joint pain in the hands</a:t>
            </a:r>
          </a:p>
          <a:p>
            <a:r>
              <a:rPr lang="en-US"/>
              <a:t>Exam: enlarged PIP and DIP joints; decreased flexion</a:t>
            </a:r>
            <a:endParaRPr lang="en-US">
              <a:cs typeface="Calibri"/>
            </a:endParaRPr>
          </a:p>
          <a:p>
            <a:r>
              <a:rPr lang="en-US"/>
              <a:t>RF 34</a:t>
            </a:r>
          </a:p>
          <a:p>
            <a:r>
              <a:rPr lang="en-US"/>
              <a:t>CCP negative</a:t>
            </a:r>
          </a:p>
          <a:p>
            <a:r>
              <a:rPr lang="en-US"/>
              <a:t>Normal CRP</a:t>
            </a:r>
          </a:p>
        </p:txBody>
      </p:sp>
      <p:sp>
        <p:nvSpPr>
          <p:cNvPr id="5" name="TextBox 9">
            <a:extLst>
              <a:ext uri="{FF2B5EF4-FFF2-40B4-BE49-F238E27FC236}">
                <a16:creationId xmlns:a16="http://schemas.microsoft.com/office/drawing/2014/main" id="{BF08BC8D-4B7A-9A51-A90B-394251C044BD}"/>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794147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person, hand&#10;&#10;Description automatically generated">
            <a:extLst>
              <a:ext uri="{FF2B5EF4-FFF2-40B4-BE49-F238E27FC236}">
                <a16:creationId xmlns:a16="http://schemas.microsoft.com/office/drawing/2014/main" id="{BBFEBEEF-2DB2-8EA4-EA9F-E6C5C74E0DF1}"/>
              </a:ext>
            </a:extLst>
          </p:cNvPr>
          <p:cNvPicPr>
            <a:picLocks noChangeAspect="1"/>
          </p:cNvPicPr>
          <p:nvPr/>
        </p:nvPicPr>
        <p:blipFill>
          <a:blip r:embed="rId2"/>
          <a:stretch>
            <a:fillRect/>
          </a:stretch>
        </p:blipFill>
        <p:spPr>
          <a:xfrm>
            <a:off x="660400" y="1250950"/>
            <a:ext cx="7772400" cy="4327813"/>
          </a:xfrm>
          <a:prstGeom prst="rect">
            <a:avLst/>
          </a:prstGeom>
        </p:spPr>
      </p:pic>
      <p:sp>
        <p:nvSpPr>
          <p:cNvPr id="4" name="TextBox 9">
            <a:extLst>
              <a:ext uri="{FF2B5EF4-FFF2-40B4-BE49-F238E27FC236}">
                <a16:creationId xmlns:a16="http://schemas.microsoft.com/office/drawing/2014/main" id="{9AC10D90-A41B-2147-97C6-E5C3FBA03441}"/>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231894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50C6-A8B5-F8D6-1A96-FC995AD48374}"/>
              </a:ext>
            </a:extLst>
          </p:cNvPr>
          <p:cNvSpPr>
            <a:spLocks noGrp="1"/>
          </p:cNvSpPr>
          <p:nvPr>
            <p:ph type="title"/>
          </p:nvPr>
        </p:nvSpPr>
        <p:spPr/>
        <p:txBody>
          <a:bodyPr/>
          <a:lstStyle/>
          <a:p>
            <a:pPr algn="ctr"/>
            <a:r>
              <a:rPr lang="en-US"/>
              <a:t>Scenario #2</a:t>
            </a:r>
          </a:p>
        </p:txBody>
      </p:sp>
      <p:sp>
        <p:nvSpPr>
          <p:cNvPr id="3" name="Content Placeholder 2">
            <a:extLst>
              <a:ext uri="{FF2B5EF4-FFF2-40B4-BE49-F238E27FC236}">
                <a16:creationId xmlns:a16="http://schemas.microsoft.com/office/drawing/2014/main" id="{BDA8198F-B289-12CF-036B-BAD19AC7094F}"/>
              </a:ext>
            </a:extLst>
          </p:cNvPr>
          <p:cNvSpPr>
            <a:spLocks noGrp="1"/>
          </p:cNvSpPr>
          <p:nvPr>
            <p:ph idx="1"/>
          </p:nvPr>
        </p:nvSpPr>
        <p:spPr/>
        <p:txBody>
          <a:bodyPr>
            <a:normAutofit fontScale="85000" lnSpcReduction="20000"/>
          </a:bodyPr>
          <a:lstStyle/>
          <a:p>
            <a:r>
              <a:rPr lang="en-US"/>
              <a:t>6</a:t>
            </a:r>
            <a:r>
              <a:rPr lang="en-US" sz="2300"/>
              <a:t>8 year old man</a:t>
            </a:r>
          </a:p>
          <a:p>
            <a:pPr marL="0" indent="0">
              <a:buNone/>
            </a:pPr>
            <a:endParaRPr lang="en-US" sz="2300"/>
          </a:p>
          <a:p>
            <a:r>
              <a:rPr lang="en-US" sz="2300"/>
              <a:t>10 years of joint pain in the hands				1 point</a:t>
            </a:r>
          </a:p>
          <a:p>
            <a:r>
              <a:rPr lang="en-US" sz="2300"/>
              <a:t>Exam: enlarged PIP and DIP joints; decreased flexion 	 0 points</a:t>
            </a:r>
          </a:p>
          <a:p>
            <a:r>
              <a:rPr lang="en-US" sz="2300"/>
              <a:t>no synovitis</a:t>
            </a:r>
          </a:p>
          <a:p>
            <a:r>
              <a:rPr lang="en-US" sz="2300"/>
              <a:t>RF 34							2 points</a:t>
            </a:r>
          </a:p>
          <a:p>
            <a:r>
              <a:rPr lang="en-US" sz="2300"/>
              <a:t>CCP negative						0 points</a:t>
            </a:r>
          </a:p>
          <a:p>
            <a:r>
              <a:rPr lang="en-US" sz="2300"/>
              <a:t>Normal CRP						0 points</a:t>
            </a:r>
          </a:p>
          <a:p>
            <a:endParaRPr lang="en-US"/>
          </a:p>
          <a:p>
            <a:endParaRPr lang="en-US"/>
          </a:p>
          <a:p>
            <a:pPr marL="0" indent="0">
              <a:buNone/>
            </a:pPr>
            <a:r>
              <a:rPr lang="en-US" sz="2300" b="1"/>
              <a:t>This person has osteoarthritis</a:t>
            </a:r>
          </a:p>
        </p:txBody>
      </p:sp>
      <p:sp>
        <p:nvSpPr>
          <p:cNvPr id="5" name="TextBox 9">
            <a:extLst>
              <a:ext uri="{FF2B5EF4-FFF2-40B4-BE49-F238E27FC236}">
                <a16:creationId xmlns:a16="http://schemas.microsoft.com/office/drawing/2014/main" id="{D0FC3C56-E757-B6CE-846C-0581FB92D2A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230340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7BD7-9DD7-AF1E-0EC8-6C54720F0947}"/>
              </a:ext>
            </a:extLst>
          </p:cNvPr>
          <p:cNvSpPr>
            <a:spLocks noGrp="1"/>
          </p:cNvSpPr>
          <p:nvPr>
            <p:ph type="title"/>
          </p:nvPr>
        </p:nvSpPr>
        <p:spPr/>
        <p:txBody>
          <a:bodyPr/>
          <a:lstStyle/>
          <a:p>
            <a:pPr algn="ctr"/>
            <a:r>
              <a:rPr lang="en-US"/>
              <a:t>Scenario #3</a:t>
            </a:r>
          </a:p>
        </p:txBody>
      </p:sp>
      <p:sp>
        <p:nvSpPr>
          <p:cNvPr id="3" name="Content Placeholder 2">
            <a:extLst>
              <a:ext uri="{FF2B5EF4-FFF2-40B4-BE49-F238E27FC236}">
                <a16:creationId xmlns:a16="http://schemas.microsoft.com/office/drawing/2014/main" id="{26B6EEA8-CA06-683C-988D-07A5A178BA0F}"/>
              </a:ext>
            </a:extLst>
          </p:cNvPr>
          <p:cNvSpPr>
            <a:spLocks noGrp="1"/>
          </p:cNvSpPr>
          <p:nvPr>
            <p:ph idx="1"/>
          </p:nvPr>
        </p:nvSpPr>
        <p:spPr/>
        <p:txBody>
          <a:bodyPr>
            <a:normAutofit/>
          </a:bodyPr>
          <a:lstStyle/>
          <a:p>
            <a:r>
              <a:rPr lang="en-US"/>
              <a:t>50 year old woman</a:t>
            </a:r>
          </a:p>
          <a:p>
            <a:endParaRPr lang="en-US"/>
          </a:p>
          <a:p>
            <a:r>
              <a:rPr lang="en-US"/>
              <a:t>3 months of pain in hands</a:t>
            </a:r>
          </a:p>
          <a:p>
            <a:r>
              <a:rPr lang="en-US"/>
              <a:t>Exam: tenderness in several PIP and MCP joints; no obvious synovitis</a:t>
            </a:r>
          </a:p>
          <a:p>
            <a:r>
              <a:rPr lang="en-US"/>
              <a:t>RF negative</a:t>
            </a:r>
          </a:p>
          <a:p>
            <a:r>
              <a:rPr lang="en-US"/>
              <a:t>CCP 50 (normal &lt; 20)</a:t>
            </a:r>
          </a:p>
          <a:p>
            <a:r>
              <a:rPr lang="en-US"/>
              <a:t>CRP 12 (normal &lt; 10)</a:t>
            </a:r>
          </a:p>
          <a:p>
            <a:endParaRPr lang="en-US"/>
          </a:p>
        </p:txBody>
      </p:sp>
      <p:sp>
        <p:nvSpPr>
          <p:cNvPr id="5" name="TextBox 9">
            <a:extLst>
              <a:ext uri="{FF2B5EF4-FFF2-40B4-BE49-F238E27FC236}">
                <a16:creationId xmlns:a16="http://schemas.microsoft.com/office/drawing/2014/main" id="{F451428F-EBE1-5C5B-F26A-8682AAEAFEC8}"/>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041187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handwear, person, hand&#10;&#10;Description automatically generated">
            <a:extLst>
              <a:ext uri="{FF2B5EF4-FFF2-40B4-BE49-F238E27FC236}">
                <a16:creationId xmlns:a16="http://schemas.microsoft.com/office/drawing/2014/main" id="{D1D86CA2-7D43-8906-94F7-732A9B06583E}"/>
              </a:ext>
            </a:extLst>
          </p:cNvPr>
          <p:cNvPicPr>
            <a:picLocks noChangeAspect="1"/>
          </p:cNvPicPr>
          <p:nvPr/>
        </p:nvPicPr>
        <p:blipFill>
          <a:blip r:embed="rId2"/>
          <a:stretch>
            <a:fillRect/>
          </a:stretch>
        </p:blipFill>
        <p:spPr>
          <a:xfrm>
            <a:off x="876300" y="966788"/>
            <a:ext cx="7772400" cy="4466492"/>
          </a:xfrm>
          <a:prstGeom prst="rect">
            <a:avLst/>
          </a:prstGeom>
        </p:spPr>
      </p:pic>
      <p:sp>
        <p:nvSpPr>
          <p:cNvPr id="4" name="TextBox 9">
            <a:extLst>
              <a:ext uri="{FF2B5EF4-FFF2-40B4-BE49-F238E27FC236}">
                <a16:creationId xmlns:a16="http://schemas.microsoft.com/office/drawing/2014/main" id="{6D8EB24B-DE3E-A708-A1A9-1F232C5905E2}"/>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840689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7BD7-9DD7-AF1E-0EC8-6C54720F0947}"/>
              </a:ext>
            </a:extLst>
          </p:cNvPr>
          <p:cNvSpPr>
            <a:spLocks noGrp="1"/>
          </p:cNvSpPr>
          <p:nvPr>
            <p:ph type="title"/>
          </p:nvPr>
        </p:nvSpPr>
        <p:spPr/>
        <p:txBody>
          <a:bodyPr/>
          <a:lstStyle/>
          <a:p>
            <a:pPr algn="ctr"/>
            <a:r>
              <a:rPr lang="en-US"/>
              <a:t>Scenario #3</a:t>
            </a:r>
          </a:p>
        </p:txBody>
      </p:sp>
      <p:sp>
        <p:nvSpPr>
          <p:cNvPr id="3" name="Content Placeholder 2">
            <a:extLst>
              <a:ext uri="{FF2B5EF4-FFF2-40B4-BE49-F238E27FC236}">
                <a16:creationId xmlns:a16="http://schemas.microsoft.com/office/drawing/2014/main" id="{26B6EEA8-CA06-683C-988D-07A5A178BA0F}"/>
              </a:ext>
            </a:extLst>
          </p:cNvPr>
          <p:cNvSpPr>
            <a:spLocks noGrp="1"/>
          </p:cNvSpPr>
          <p:nvPr>
            <p:ph idx="1"/>
          </p:nvPr>
        </p:nvSpPr>
        <p:spPr/>
        <p:txBody>
          <a:bodyPr>
            <a:normAutofit fontScale="70000" lnSpcReduction="20000"/>
          </a:bodyPr>
          <a:lstStyle/>
          <a:p>
            <a:r>
              <a:rPr lang="en-US"/>
              <a:t>50 year old woman</a:t>
            </a:r>
          </a:p>
          <a:p>
            <a:endParaRPr lang="en-US"/>
          </a:p>
          <a:p>
            <a:r>
              <a:rPr lang="en-US"/>
              <a:t>3 months of pain in hands					1 point</a:t>
            </a:r>
          </a:p>
          <a:p>
            <a:r>
              <a:rPr lang="en-US"/>
              <a:t>Exam: tender joints; no obvious synovitis		           0 points</a:t>
            </a:r>
          </a:p>
          <a:p>
            <a:r>
              <a:rPr lang="en-US"/>
              <a:t>RF negative					</a:t>
            </a:r>
          </a:p>
          <a:p>
            <a:r>
              <a:rPr lang="en-US"/>
              <a:t>CCP 50 (normal &lt; 20)						2 points</a:t>
            </a:r>
          </a:p>
          <a:p>
            <a:r>
              <a:rPr lang="en-US"/>
              <a:t>CRP 12 (normal &lt; 10)						1 point</a:t>
            </a:r>
          </a:p>
          <a:p>
            <a:endParaRPr lang="en-US"/>
          </a:p>
          <a:p>
            <a:pPr marL="0" indent="0">
              <a:buNone/>
            </a:pPr>
            <a:r>
              <a:rPr lang="en-US" b="1"/>
              <a:t>This person does not meet the criteria for RA, but should be followed closely </a:t>
            </a:r>
          </a:p>
          <a:p>
            <a:pPr marL="0" indent="0">
              <a:buNone/>
            </a:pPr>
            <a:endParaRPr lang="en-US"/>
          </a:p>
        </p:txBody>
      </p:sp>
      <p:sp>
        <p:nvSpPr>
          <p:cNvPr id="5" name="TextBox 9">
            <a:extLst>
              <a:ext uri="{FF2B5EF4-FFF2-40B4-BE49-F238E27FC236}">
                <a16:creationId xmlns:a16="http://schemas.microsoft.com/office/drawing/2014/main" id="{AE4F8363-45F8-8A38-A70E-5BB9D2DB6D31}"/>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699271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60786-2048-A095-A78F-0F966A05DFF0}"/>
              </a:ext>
            </a:extLst>
          </p:cNvPr>
          <p:cNvPicPr>
            <a:picLocks noChangeAspect="1"/>
          </p:cNvPicPr>
          <p:nvPr/>
        </p:nvPicPr>
        <p:blipFill rotWithShape="1">
          <a:blip r:embed="rId2"/>
          <a:srcRect l="19624" r="21376" b="1"/>
          <a:stretch/>
        </p:blipFill>
        <p:spPr>
          <a:xfrm>
            <a:off x="942995" y="1114425"/>
            <a:ext cx="7658094" cy="5743575"/>
          </a:xfrm>
          <a:prstGeom prst="rect">
            <a:avLst/>
          </a:prstGeom>
        </p:spPr>
      </p:pic>
      <p:sp>
        <p:nvSpPr>
          <p:cNvPr id="4" name="TextBox 3">
            <a:extLst>
              <a:ext uri="{FF2B5EF4-FFF2-40B4-BE49-F238E27FC236}">
                <a16:creationId xmlns:a16="http://schemas.microsoft.com/office/drawing/2014/main" id="{A8069F43-E7B9-E637-330D-9DF77064CED2}"/>
              </a:ext>
            </a:extLst>
          </p:cNvPr>
          <p:cNvSpPr txBox="1"/>
          <p:nvPr/>
        </p:nvSpPr>
        <p:spPr>
          <a:xfrm>
            <a:off x="3617636" y="300038"/>
            <a:ext cx="2863541" cy="523220"/>
          </a:xfrm>
          <a:prstGeom prst="rect">
            <a:avLst/>
          </a:prstGeom>
          <a:noFill/>
        </p:spPr>
        <p:txBody>
          <a:bodyPr wrap="none" rtlCol="0">
            <a:spAutoFit/>
          </a:bodyPr>
          <a:lstStyle/>
          <a:p>
            <a:r>
              <a:rPr lang="en-US" sz="2800"/>
              <a:t>Joint exam videos</a:t>
            </a:r>
          </a:p>
        </p:txBody>
      </p:sp>
    </p:spTree>
    <p:extLst>
      <p:ext uri="{BB962C8B-B14F-4D97-AF65-F5344CB8AC3E}">
        <p14:creationId xmlns:p14="http://schemas.microsoft.com/office/powerpoint/2010/main" val="213980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4839467" y="2681445"/>
            <a:ext cx="4304533" cy="4176555"/>
          </a:xfrm>
          <a:prstGeom prst="rect">
            <a:avLst/>
          </a:prstGeom>
          <a:solidFill>
            <a:srgbClr val="000000">
              <a:alpha val="4706"/>
            </a:srgbClr>
          </a:solidFill>
        </p:spPr>
      </p:sp>
      <p:pic>
        <p:nvPicPr>
          <p:cNvPr id="3" name="Picture 3"/>
          <p:cNvPicPr>
            <a:picLocks noChangeAspect="1"/>
          </p:cNvPicPr>
          <p:nvPr/>
        </p:nvPicPr>
        <p:blipFill>
          <a:blip r:embed="rId2"/>
          <a:srcRect l="30193" r="30193"/>
          <a:stretch>
            <a:fillRect/>
          </a:stretch>
        </p:blipFill>
        <p:spPr>
          <a:xfrm>
            <a:off x="-1" y="0"/>
            <a:ext cx="4935635" cy="6858000"/>
          </a:xfrm>
          <a:prstGeom prst="rect">
            <a:avLst/>
          </a:prstGeom>
        </p:spPr>
      </p:pic>
      <p:sp>
        <p:nvSpPr>
          <p:cNvPr id="5" name="TextBox 5"/>
          <p:cNvSpPr txBox="1"/>
          <p:nvPr/>
        </p:nvSpPr>
        <p:spPr>
          <a:xfrm>
            <a:off x="676540" y="2681445"/>
            <a:ext cx="3486386" cy="1336007"/>
          </a:xfrm>
          <a:prstGeom prst="rect">
            <a:avLst/>
          </a:prstGeom>
        </p:spPr>
        <p:txBody>
          <a:bodyPr wrap="square" lIns="0" tIns="0" rIns="0" bIns="0" rtlCol="0" anchor="t">
            <a:spAutoFit/>
          </a:bodyPr>
          <a:lstStyle/>
          <a:p>
            <a:pPr algn="ctr">
              <a:lnSpc>
                <a:spcPts val="5400"/>
              </a:lnSpc>
            </a:pPr>
            <a:r>
              <a:rPr lang="en-US" sz="3750">
                <a:latin typeface="Open Sans"/>
                <a:ea typeface="Open Sans"/>
                <a:cs typeface="Open Sans"/>
              </a:rPr>
              <a:t>Thank</a:t>
            </a:r>
          </a:p>
          <a:p>
            <a:pPr algn="ctr">
              <a:lnSpc>
                <a:spcPts val="5400"/>
              </a:lnSpc>
            </a:pPr>
            <a:r>
              <a:rPr lang="en-US" sz="3750">
                <a:latin typeface="Open Sans"/>
                <a:ea typeface="Open Sans"/>
                <a:cs typeface="Open Sans"/>
              </a:rPr>
              <a:t>you all!</a:t>
            </a:r>
          </a:p>
        </p:txBody>
      </p:sp>
      <p:sp>
        <p:nvSpPr>
          <p:cNvPr id="6" name="TextBox 6"/>
          <p:cNvSpPr txBox="1"/>
          <p:nvPr/>
        </p:nvSpPr>
        <p:spPr>
          <a:xfrm>
            <a:off x="4480435" y="2820596"/>
            <a:ext cx="4964089" cy="1216808"/>
          </a:xfrm>
          <a:prstGeom prst="rect">
            <a:avLst/>
          </a:prstGeom>
        </p:spPr>
        <p:txBody>
          <a:bodyPr lIns="0" tIns="0" rIns="0" bIns="0" rtlCol="0" anchor="t">
            <a:spAutoFit/>
          </a:bodyPr>
          <a:lstStyle/>
          <a:p>
            <a:pPr algn="ctr">
              <a:lnSpc>
                <a:spcPts val="3285"/>
              </a:lnSpc>
            </a:pPr>
            <a:r>
              <a:rPr lang="en-US" sz="1600">
                <a:latin typeface="Open Sans Bold"/>
              </a:rPr>
              <a:t>Please reach out to </a:t>
            </a:r>
          </a:p>
          <a:p>
            <a:pPr algn="ctr">
              <a:lnSpc>
                <a:spcPts val="3285"/>
              </a:lnSpc>
            </a:pPr>
            <a:r>
              <a:rPr lang="en-US" sz="1600" err="1">
                <a:latin typeface="Open Sans Bold"/>
              </a:rPr>
              <a:t>raeinitiative@gmail.com</a:t>
            </a:r>
            <a:r>
              <a:rPr lang="en-US" sz="1600">
                <a:latin typeface="Open Sans Bold"/>
              </a:rPr>
              <a:t> </a:t>
            </a:r>
          </a:p>
          <a:p>
            <a:pPr algn="ctr">
              <a:lnSpc>
                <a:spcPts val="3285"/>
              </a:lnSpc>
            </a:pPr>
            <a:r>
              <a:rPr lang="en-US" sz="1600">
                <a:latin typeface="Open Sans Bold"/>
              </a:rPr>
              <a:t>with any feedback or questions. </a:t>
            </a:r>
          </a:p>
        </p:txBody>
      </p:sp>
      <p:sp>
        <p:nvSpPr>
          <p:cNvPr id="4" name="TextBox 9">
            <a:extLst>
              <a:ext uri="{FF2B5EF4-FFF2-40B4-BE49-F238E27FC236}">
                <a16:creationId xmlns:a16="http://schemas.microsoft.com/office/drawing/2014/main" id="{B4E2558D-57E6-EEE0-1879-2B392D7366B0}"/>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419361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4491576" y="1145121"/>
            <a:ext cx="4763" cy="636393"/>
          </a:xfrm>
          <a:prstGeom prst="rect">
            <a:avLst/>
          </a:prstGeom>
        </p:spPr>
        <p:txBody>
          <a:bodyPr lIns="0" tIns="0" rIns="0" bIns="0" rtlCol="0" anchor="t">
            <a:spAutoFit/>
          </a:bodyPr>
          <a:lstStyle/>
          <a:p>
            <a:pPr algn="ctr">
              <a:lnSpc>
                <a:spcPts val="6300"/>
              </a:lnSpc>
            </a:pPr>
            <a:endParaRPr sz="900"/>
          </a:p>
        </p:txBody>
      </p:sp>
      <p:sp>
        <p:nvSpPr>
          <p:cNvPr id="3" name="TextBox 3"/>
          <p:cNvSpPr txBox="1"/>
          <p:nvPr/>
        </p:nvSpPr>
        <p:spPr>
          <a:xfrm>
            <a:off x="1459895" y="793712"/>
            <a:ext cx="6687259" cy="4919167"/>
          </a:xfrm>
          <a:prstGeom prst="rect">
            <a:avLst/>
          </a:prstGeom>
        </p:spPr>
        <p:txBody>
          <a:bodyPr wrap="square" lIns="0" tIns="0" rIns="0" bIns="0" rtlCol="0" anchor="t">
            <a:spAutoFit/>
          </a:bodyPr>
          <a:lstStyle/>
          <a:p>
            <a:pPr algn="ctr"/>
            <a:endParaRPr lang="en-US" sz="3750" u="sng" dirty="0">
              <a:latin typeface="Open Sans" panose="020B0606030504020204" pitchFamily="34" charset="0"/>
              <a:ea typeface="Open Sans" panose="020B0606030504020204" pitchFamily="34" charset="0"/>
              <a:cs typeface="Open Sans" panose="020B0606030504020204" pitchFamily="34" charset="0"/>
            </a:endParaRPr>
          </a:p>
          <a:p>
            <a:pPr algn="ctr"/>
            <a:r>
              <a:rPr lang="en-US" sz="3750" dirty="0">
                <a:latin typeface="Open Sans"/>
                <a:ea typeface="Open Sans"/>
                <a:cs typeface="Open Sans"/>
              </a:rPr>
              <a:t>CME Credit Link:</a:t>
            </a:r>
          </a:p>
          <a:p>
            <a:pPr algn="ctr"/>
            <a:endParaRPr lang="en-US" sz="3750" u="sng" dirty="0">
              <a:latin typeface="Open Sans"/>
              <a:ea typeface="Open Sans"/>
              <a:cs typeface="Open Sans"/>
            </a:endParaRPr>
          </a:p>
          <a:p>
            <a:pPr algn="ctr"/>
            <a:endParaRPr lang="en-US" dirty="0"/>
          </a:p>
          <a:p>
            <a:pPr algn="ctr"/>
            <a:endParaRPr lang="en-US" dirty="0"/>
          </a:p>
          <a:p>
            <a:pPr algn="ctr"/>
            <a:endParaRPr lang="en-US" sz="200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2000" u="sng" dirty="0"/>
          </a:p>
          <a:p>
            <a:pPr algn="ctr"/>
            <a:endParaRPr lang="en-US" sz="3750" u="sng" dirty="0">
              <a:latin typeface="Open Sans Light"/>
              <a:hlinkClick r:id="rId3">
                <a:extLst>
                  <a:ext uri="{A12FA001-AC4F-418D-AE19-62706E023703}">
                    <ahyp:hlinkClr xmlns:ahyp="http://schemas.microsoft.com/office/drawing/2018/hyperlinkcolor" val="tx"/>
                  </a:ext>
                </a:extLst>
              </a:hlinkClick>
            </a:endParaRPr>
          </a:p>
          <a:p>
            <a:pPr algn="ctr"/>
            <a:endParaRPr lang="en-US" sz="3750" u="sng" dirty="0">
              <a:latin typeface="Open Sans Light"/>
              <a:hlinkClick r:id="rId3">
                <a:extLst>
                  <a:ext uri="{A12FA001-AC4F-418D-AE19-62706E023703}">
                    <ahyp:hlinkClr xmlns:ahyp="http://schemas.microsoft.com/office/drawing/2018/hyperlinkcolor" val="tx"/>
                  </a:ext>
                </a:extLst>
              </a:hlinkClick>
            </a:endParaRPr>
          </a:p>
          <a:p>
            <a:pPr algn="ctr"/>
            <a:endParaRPr lang="en-US" sz="3750" dirty="0">
              <a:solidFill>
                <a:srgbClr val="0563C1"/>
              </a:solidFill>
              <a:latin typeface="Open Sans Light"/>
              <a:hlinkClick r:id="rId3">
                <a:extLst>
                  <a:ext uri="{A12FA001-AC4F-418D-AE19-62706E023703}">
                    <ahyp:hlinkClr xmlns:ahyp="http://schemas.microsoft.com/office/drawing/2018/hyperlinkcolor" val="tx"/>
                  </a:ext>
                </a:extLst>
              </a:hlinkClick>
            </a:endParaRPr>
          </a:p>
          <a:p>
            <a:pPr algn="ctr">
              <a:lnSpc>
                <a:spcPts val="2380"/>
              </a:lnSpc>
            </a:pPr>
            <a:endParaRPr lang="en-US" sz="1700" dirty="0">
              <a:solidFill>
                <a:srgbClr val="000000"/>
              </a:solidFill>
              <a:latin typeface="Open Sans Light"/>
            </a:endParaRPr>
          </a:p>
        </p:txBody>
      </p:sp>
      <p:sp>
        <p:nvSpPr>
          <p:cNvPr id="8" name="AutoShape 2">
            <a:extLst>
              <a:ext uri="{FF2B5EF4-FFF2-40B4-BE49-F238E27FC236}">
                <a16:creationId xmlns:a16="http://schemas.microsoft.com/office/drawing/2014/main" id="{98037053-8CBF-594A-ADFE-3807BE845BF5}"/>
              </a:ext>
            </a:extLst>
          </p:cNvPr>
          <p:cNvSpPr/>
          <p:nvPr/>
        </p:nvSpPr>
        <p:spPr>
          <a:xfrm>
            <a:off x="0" y="0"/>
            <a:ext cx="2006422" cy="6858000"/>
          </a:xfrm>
          <a:prstGeom prst="rect">
            <a:avLst/>
          </a:prstGeom>
          <a:solidFill>
            <a:srgbClr val="000000">
              <a:alpha val="4706"/>
            </a:srgbClr>
          </a:solidFill>
        </p:spPr>
      </p:sp>
      <p:sp>
        <p:nvSpPr>
          <p:cNvPr id="4" name="TextBox 9">
            <a:extLst>
              <a:ext uri="{FF2B5EF4-FFF2-40B4-BE49-F238E27FC236}">
                <a16:creationId xmlns:a16="http://schemas.microsoft.com/office/drawing/2014/main" id="{07A918AD-F2A4-6B6D-BF0A-49D01F19A7E8}"/>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pic>
        <p:nvPicPr>
          <p:cNvPr id="6" name="Picture 5" descr="Qr code&#10;&#10;Description automatically generated">
            <a:extLst>
              <a:ext uri="{FF2B5EF4-FFF2-40B4-BE49-F238E27FC236}">
                <a16:creationId xmlns:a16="http://schemas.microsoft.com/office/drawing/2014/main" id="{FEA83321-C6EA-A47E-4C7D-E2655FB77329}"/>
              </a:ext>
            </a:extLst>
          </p:cNvPr>
          <p:cNvPicPr>
            <a:picLocks noChangeAspect="1"/>
          </p:cNvPicPr>
          <p:nvPr/>
        </p:nvPicPr>
        <p:blipFill>
          <a:blip r:embed="rId4"/>
          <a:stretch>
            <a:fillRect/>
          </a:stretch>
        </p:blipFill>
        <p:spPr>
          <a:xfrm>
            <a:off x="3062833" y="2132923"/>
            <a:ext cx="3481381" cy="3481381"/>
          </a:xfrm>
          <a:prstGeom prst="rect">
            <a:avLst/>
          </a:prstGeom>
        </p:spPr>
      </p:pic>
    </p:spTree>
    <p:extLst>
      <p:ext uri="{BB962C8B-B14F-4D97-AF65-F5344CB8AC3E}">
        <p14:creationId xmlns:p14="http://schemas.microsoft.com/office/powerpoint/2010/main" val="250738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20AA34D-4917-4C41-8440-ECAEE8969D1E}"/>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2" name="Title 1">
            <a:extLst>
              <a:ext uri="{FF2B5EF4-FFF2-40B4-BE49-F238E27FC236}">
                <a16:creationId xmlns:a16="http://schemas.microsoft.com/office/drawing/2014/main" id="{995641DA-E8D6-7545-8B83-8832CEFDEBFB}"/>
              </a:ext>
            </a:extLst>
          </p:cNvPr>
          <p:cNvSpPr>
            <a:spLocks noGrp="1"/>
          </p:cNvSpPr>
          <p:nvPr>
            <p:ph type="title"/>
          </p:nvPr>
        </p:nvSpPr>
        <p:spPr>
          <a:xfrm>
            <a:off x="386002" y="256573"/>
            <a:ext cx="7886700" cy="1325563"/>
          </a:xfrm>
        </p:spPr>
        <p:txBody>
          <a:bodyPr>
            <a:normAutofit/>
          </a:bodyPr>
          <a:lstStyle/>
          <a:p>
            <a:pPr algn="ctr"/>
            <a:r>
              <a:rPr lang="en-US" sz="2800">
                <a:latin typeface="Open Sans"/>
                <a:ea typeface="Open Sans"/>
                <a:cs typeface="Open Sans"/>
              </a:rPr>
              <a:t>Session 1 Agenda</a:t>
            </a:r>
          </a:p>
        </p:txBody>
      </p:sp>
      <p:sp>
        <p:nvSpPr>
          <p:cNvPr id="3" name="Content Placeholder 2">
            <a:extLst>
              <a:ext uri="{FF2B5EF4-FFF2-40B4-BE49-F238E27FC236}">
                <a16:creationId xmlns:a16="http://schemas.microsoft.com/office/drawing/2014/main" id="{BB331D6F-2A59-B649-94AB-8887BE5E51BA}"/>
              </a:ext>
            </a:extLst>
          </p:cNvPr>
          <p:cNvSpPr>
            <a:spLocks noGrp="1"/>
          </p:cNvSpPr>
          <p:nvPr>
            <p:ph idx="1"/>
          </p:nvPr>
        </p:nvSpPr>
        <p:spPr/>
        <p:txBody>
          <a:bodyPr vert="horz" lIns="91440" tIns="45720" rIns="91440" bIns="45720" rtlCol="0" anchor="t">
            <a:normAutofit fontScale="92500" lnSpcReduction="10000"/>
          </a:bodyPr>
          <a:lstStyle/>
          <a:p>
            <a:r>
              <a:rPr lang="en-US" sz="2400">
                <a:latin typeface="Open Sans"/>
                <a:ea typeface="Open Sans"/>
                <a:cs typeface="Open Sans"/>
              </a:rPr>
              <a:t>Introductions</a:t>
            </a:r>
          </a:p>
          <a:p>
            <a:endParaRPr lang="en-US" sz="2400">
              <a:latin typeface="Open Sans"/>
              <a:ea typeface="Open Sans"/>
              <a:cs typeface="Open Sans"/>
            </a:endParaRPr>
          </a:p>
          <a:p>
            <a:r>
              <a:rPr lang="en-US" sz="2400">
                <a:solidFill>
                  <a:srgbClr val="C00000"/>
                </a:solidFill>
                <a:latin typeface="Open Sans"/>
                <a:ea typeface="Open Sans"/>
                <a:cs typeface="Open Sans"/>
              </a:rPr>
              <a:t>Overview of Course Objectives</a:t>
            </a:r>
          </a:p>
          <a:p>
            <a:pPr marL="0" indent="0">
              <a:buNone/>
            </a:pPr>
            <a:endParaRPr lang="en-US" sz="2400">
              <a:latin typeface="Open Sans"/>
              <a:ea typeface="Open Sans"/>
              <a:cs typeface="Open Sans"/>
            </a:endParaRPr>
          </a:p>
          <a:p>
            <a:r>
              <a:rPr lang="en-US" sz="2400">
                <a:latin typeface="Open Sans"/>
                <a:ea typeface="Open Sans"/>
                <a:cs typeface="Open Sans"/>
              </a:rPr>
              <a:t>RA in AI/NA populations </a:t>
            </a:r>
          </a:p>
          <a:p>
            <a:endParaRPr lang="en-US" sz="2400">
              <a:latin typeface="Open Sans"/>
              <a:ea typeface="Open Sans"/>
              <a:cs typeface="Open Sans"/>
            </a:endParaRPr>
          </a:p>
          <a:p>
            <a:r>
              <a:rPr lang="en-US" sz="2400">
                <a:latin typeface="Open Sans"/>
                <a:ea typeface="Open Sans"/>
                <a:cs typeface="Open Sans"/>
              </a:rPr>
              <a:t>RA treatment outline</a:t>
            </a:r>
          </a:p>
          <a:p>
            <a:endParaRPr lang="en-US" sz="2400">
              <a:latin typeface="Open Sans"/>
              <a:ea typeface="Open Sans"/>
              <a:cs typeface="Open Sans"/>
            </a:endParaRPr>
          </a:p>
          <a:p>
            <a:r>
              <a:rPr lang="en-US" sz="2400">
                <a:latin typeface="Open Sans"/>
                <a:ea typeface="Open Sans"/>
                <a:cs typeface="Open Sans"/>
              </a:rPr>
              <a:t>Classification criteria for RA </a:t>
            </a:r>
          </a:p>
          <a:p>
            <a:pPr marL="0" indent="0">
              <a:buNone/>
            </a:pPr>
            <a:endParaRPr lang="en-US" sz="2400">
              <a:latin typeface="Open Sans"/>
              <a:ea typeface="Open Sans"/>
              <a:cs typeface="Open Sans"/>
            </a:endParaRPr>
          </a:p>
          <a:p>
            <a:r>
              <a:rPr lang="en-US" sz="2400">
                <a:latin typeface="Open Sans"/>
                <a:ea typeface="Open Sans"/>
                <a:cs typeface="Open Sans"/>
              </a:rPr>
              <a:t>Cases: RA or not?</a:t>
            </a:r>
          </a:p>
          <a:p>
            <a:pPr marL="0" indent="0">
              <a:buNone/>
            </a:pPr>
            <a:endParaRPr lang="en-US"/>
          </a:p>
        </p:txBody>
      </p:sp>
      <p:sp>
        <p:nvSpPr>
          <p:cNvPr id="6" name="TextBox 9">
            <a:extLst>
              <a:ext uri="{FF2B5EF4-FFF2-40B4-BE49-F238E27FC236}">
                <a16:creationId xmlns:a16="http://schemas.microsoft.com/office/drawing/2014/main" id="{96620A8B-0F30-E880-A968-2EC531A3734B}"/>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63702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3334-F97A-0640-9135-881E1934E55C}"/>
              </a:ext>
            </a:extLst>
          </p:cNvPr>
          <p:cNvSpPr>
            <a:spLocks noGrp="1"/>
          </p:cNvSpPr>
          <p:nvPr>
            <p:ph type="title"/>
          </p:nvPr>
        </p:nvSpPr>
        <p:spPr>
          <a:xfrm>
            <a:off x="2730260" y="1108138"/>
            <a:ext cx="7886700" cy="994172"/>
          </a:xfrm>
        </p:spPr>
        <p:txBody>
          <a:bodyPr>
            <a:normAutofit/>
          </a:bodyPr>
          <a:lstStyle/>
          <a:p>
            <a:r>
              <a:rPr lang="en-US" sz="3750">
                <a:latin typeface="Open Sans" panose="020B0606030504020204" pitchFamily="34" charset="0"/>
                <a:ea typeface="Open Sans" panose="020B0606030504020204" pitchFamily="34" charset="0"/>
                <a:cs typeface="Open Sans" panose="020B0606030504020204" pitchFamily="34" charset="0"/>
              </a:rPr>
              <a:t>Session Format</a:t>
            </a:r>
          </a:p>
        </p:txBody>
      </p:sp>
      <p:sp>
        <p:nvSpPr>
          <p:cNvPr id="3" name="Content Placeholder 2">
            <a:extLst>
              <a:ext uri="{FF2B5EF4-FFF2-40B4-BE49-F238E27FC236}">
                <a16:creationId xmlns:a16="http://schemas.microsoft.com/office/drawing/2014/main" id="{C8B89194-C39C-DB45-99E9-3B6E10B4B49B}"/>
              </a:ext>
            </a:extLst>
          </p:cNvPr>
          <p:cNvSpPr>
            <a:spLocks noGrp="1"/>
          </p:cNvSpPr>
          <p:nvPr>
            <p:ph idx="1"/>
          </p:nvPr>
        </p:nvSpPr>
        <p:spPr>
          <a:xfrm>
            <a:off x="647683" y="1938831"/>
            <a:ext cx="2399222" cy="351751"/>
          </a:xfrm>
        </p:spPr>
        <p:txBody>
          <a:bodyPr>
            <a:normAutofit fontScale="55000" lnSpcReduction="20000"/>
          </a:bodyPr>
          <a:lstStyle/>
          <a:p>
            <a:pPr marL="0" indent="0">
              <a:buNone/>
            </a:pPr>
            <a:r>
              <a:rPr lang="en-US" i="1" dirty="0">
                <a:latin typeface="Open Sans" panose="020B0606030504020204" pitchFamily="34" charset="0"/>
                <a:ea typeface="Open Sans" panose="020B0606030504020204" pitchFamily="34" charset="0"/>
                <a:cs typeface="Open Sans" panose="020B0606030504020204" pitchFamily="34" charset="0"/>
              </a:rPr>
              <a:t>Thursdays, 12-1PM PST:</a:t>
            </a:r>
          </a:p>
        </p:txBody>
      </p:sp>
      <p:sp>
        <p:nvSpPr>
          <p:cNvPr id="5" name="Rectangle 4">
            <a:extLst>
              <a:ext uri="{FF2B5EF4-FFF2-40B4-BE49-F238E27FC236}">
                <a16:creationId xmlns:a16="http://schemas.microsoft.com/office/drawing/2014/main" id="{94EA1B59-E21E-7445-BCBE-B96C754E417B}"/>
              </a:ext>
            </a:extLst>
          </p:cNvPr>
          <p:cNvSpPr/>
          <p:nvPr/>
        </p:nvSpPr>
        <p:spPr>
          <a:xfrm>
            <a:off x="124005" y="2679422"/>
            <a:ext cx="3129834" cy="614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F3D7C6C-2846-0849-8CBA-5587AF271010}"/>
              </a:ext>
            </a:extLst>
          </p:cNvPr>
          <p:cNvSpPr/>
          <p:nvPr/>
        </p:nvSpPr>
        <p:spPr>
          <a:xfrm>
            <a:off x="3515096" y="2679423"/>
            <a:ext cx="3407061" cy="6226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Case-Based Group Discussion</a:t>
            </a:r>
          </a:p>
        </p:txBody>
      </p:sp>
      <p:sp>
        <p:nvSpPr>
          <p:cNvPr id="4" name="TextBox 3">
            <a:extLst>
              <a:ext uri="{FF2B5EF4-FFF2-40B4-BE49-F238E27FC236}">
                <a16:creationId xmlns:a16="http://schemas.microsoft.com/office/drawing/2014/main" id="{A1510D71-9806-BE4A-98B5-E1F9BF5D1D22}"/>
              </a:ext>
            </a:extLst>
          </p:cNvPr>
          <p:cNvSpPr txBox="1"/>
          <p:nvPr/>
        </p:nvSpPr>
        <p:spPr>
          <a:xfrm>
            <a:off x="647683" y="2835616"/>
            <a:ext cx="2630517" cy="346249"/>
          </a:xfrm>
          <a:prstGeom prst="rect">
            <a:avLst/>
          </a:prstGeom>
          <a:noFill/>
        </p:spPr>
        <p:txBody>
          <a:bodyPr wrap="square" rtlCol="0">
            <a:spAutoFit/>
          </a:bodyPr>
          <a:lstStyle/>
          <a:p>
            <a:r>
              <a:rPr lang="en-US" sz="1650" b="1">
                <a:solidFill>
                  <a:schemeClr val="bg1"/>
                </a:solidFill>
              </a:rPr>
              <a:t>High-Yield Didactic</a:t>
            </a:r>
          </a:p>
        </p:txBody>
      </p:sp>
      <p:sp>
        <p:nvSpPr>
          <p:cNvPr id="9" name="Right Arrow 8">
            <a:extLst>
              <a:ext uri="{FF2B5EF4-FFF2-40B4-BE49-F238E27FC236}">
                <a16:creationId xmlns:a16="http://schemas.microsoft.com/office/drawing/2014/main" id="{5BC0DFBC-6EA0-3345-AF28-1BB590F4A50D}"/>
              </a:ext>
            </a:extLst>
          </p:cNvPr>
          <p:cNvSpPr/>
          <p:nvPr/>
        </p:nvSpPr>
        <p:spPr>
          <a:xfrm>
            <a:off x="3133964" y="2845356"/>
            <a:ext cx="504645" cy="33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51A6FE9-6D24-8E4D-87A5-E01BEA484070}"/>
              </a:ext>
            </a:extLst>
          </p:cNvPr>
          <p:cNvSpPr/>
          <p:nvPr/>
        </p:nvSpPr>
        <p:spPr>
          <a:xfrm>
            <a:off x="7310887" y="2677129"/>
            <a:ext cx="1695091" cy="6340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884613AB-0155-EE46-BD4B-AC0DF47E6670}"/>
              </a:ext>
            </a:extLst>
          </p:cNvPr>
          <p:cNvSpPr txBox="1"/>
          <p:nvPr/>
        </p:nvSpPr>
        <p:spPr>
          <a:xfrm>
            <a:off x="7490957" y="2748052"/>
            <a:ext cx="1466299" cy="553998"/>
          </a:xfrm>
          <a:prstGeom prst="rect">
            <a:avLst/>
          </a:prstGeom>
          <a:noFill/>
        </p:spPr>
        <p:txBody>
          <a:bodyPr wrap="none" rtlCol="0">
            <a:spAutoFit/>
          </a:bodyPr>
          <a:lstStyle/>
          <a:p>
            <a:r>
              <a:rPr lang="en-US" sz="1500" b="1"/>
              <a:t>Optional 30min </a:t>
            </a:r>
          </a:p>
          <a:p>
            <a:r>
              <a:rPr lang="en-US" sz="1500" b="1"/>
              <a:t>“Office Hours”</a:t>
            </a:r>
          </a:p>
        </p:txBody>
      </p:sp>
      <p:sp>
        <p:nvSpPr>
          <p:cNvPr id="12" name="Right Arrow 11">
            <a:extLst>
              <a:ext uri="{FF2B5EF4-FFF2-40B4-BE49-F238E27FC236}">
                <a16:creationId xmlns:a16="http://schemas.microsoft.com/office/drawing/2014/main" id="{7809021C-37A1-7E47-B372-8C4D5E75AFD0}"/>
              </a:ext>
            </a:extLst>
          </p:cNvPr>
          <p:cNvSpPr/>
          <p:nvPr/>
        </p:nvSpPr>
        <p:spPr>
          <a:xfrm>
            <a:off x="6922157" y="2830605"/>
            <a:ext cx="504645" cy="33643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BD89D8A-EB60-8F41-841D-38FCA4C3EEC3}"/>
              </a:ext>
            </a:extLst>
          </p:cNvPr>
          <p:cNvSpPr txBox="1"/>
          <p:nvPr/>
        </p:nvSpPr>
        <p:spPr>
          <a:xfrm>
            <a:off x="7332314" y="3477524"/>
            <a:ext cx="1579176" cy="854080"/>
          </a:xfrm>
          <a:prstGeom prst="rect">
            <a:avLst/>
          </a:prstGeom>
          <a:noFill/>
        </p:spPr>
        <p:txBody>
          <a:bodyPr wrap="square" rtlCol="0">
            <a:spAutoFit/>
          </a:bodyPr>
          <a:lstStyle/>
          <a:p>
            <a:pPr marL="214313" indent="-214313">
              <a:buFont typeface="Arial" panose="020B0604020202020204" pitchFamily="34" charset="0"/>
              <a:buChar char="•"/>
            </a:pPr>
            <a:r>
              <a:rPr lang="en-US" sz="1650">
                <a:latin typeface="Open Sans" panose="020B0606030504020204" pitchFamily="34" charset="0"/>
                <a:ea typeface="Open Sans" panose="020B0606030504020204" pitchFamily="34" charset="0"/>
                <a:cs typeface="Open Sans" panose="020B0606030504020204" pitchFamily="34" charset="0"/>
              </a:rPr>
              <a:t>Held </a:t>
            </a:r>
            <a:r>
              <a:rPr lang="en-US" sz="1650" u="sng">
                <a:latin typeface="Open Sans" panose="020B0606030504020204" pitchFamily="34" charset="0"/>
                <a:ea typeface="Open Sans" panose="020B0606030504020204" pitchFamily="34" charset="0"/>
                <a:cs typeface="Open Sans" panose="020B0606030504020204" pitchFamily="34" charset="0"/>
              </a:rPr>
              <a:t>every other </a:t>
            </a:r>
            <a:r>
              <a:rPr lang="en-US" sz="1650">
                <a:latin typeface="Open Sans" panose="020B0606030504020204" pitchFamily="34" charset="0"/>
                <a:ea typeface="Open Sans" panose="020B0606030504020204" pitchFamily="34" charset="0"/>
                <a:cs typeface="Open Sans" panose="020B0606030504020204" pitchFamily="34" charset="0"/>
              </a:rPr>
              <a:t>week</a:t>
            </a:r>
          </a:p>
          <a:p>
            <a:pPr lvl="1"/>
            <a:endParaRPr lang="en-US" sz="165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a:extLst>
              <a:ext uri="{FF2B5EF4-FFF2-40B4-BE49-F238E27FC236}">
                <a16:creationId xmlns:a16="http://schemas.microsoft.com/office/drawing/2014/main" id="{12A9809E-5933-3647-8669-072A91882CB0}"/>
              </a:ext>
            </a:extLst>
          </p:cNvPr>
          <p:cNvSpPr txBox="1">
            <a:spLocks/>
          </p:cNvSpPr>
          <p:nvPr/>
        </p:nvSpPr>
        <p:spPr>
          <a:xfrm>
            <a:off x="7315739" y="2360840"/>
            <a:ext cx="2399222" cy="351751"/>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i="1">
                <a:latin typeface="Open Sans" panose="020B0606030504020204" pitchFamily="34" charset="0"/>
                <a:ea typeface="Open Sans" panose="020B0606030504020204" pitchFamily="34" charset="0"/>
                <a:cs typeface="Open Sans" panose="020B0606030504020204" pitchFamily="34" charset="0"/>
              </a:rPr>
              <a:t>1-1:30PM:</a:t>
            </a:r>
          </a:p>
        </p:txBody>
      </p:sp>
      <p:sp>
        <p:nvSpPr>
          <p:cNvPr id="15" name="TextBox 14">
            <a:extLst>
              <a:ext uri="{FF2B5EF4-FFF2-40B4-BE49-F238E27FC236}">
                <a16:creationId xmlns:a16="http://schemas.microsoft.com/office/drawing/2014/main" id="{82C55D96-9521-C140-B7A8-2813EBF47F50}"/>
              </a:ext>
            </a:extLst>
          </p:cNvPr>
          <p:cNvSpPr txBox="1"/>
          <p:nvPr/>
        </p:nvSpPr>
        <p:spPr>
          <a:xfrm>
            <a:off x="459657" y="3488131"/>
            <a:ext cx="2458529" cy="854080"/>
          </a:xfrm>
          <a:prstGeom prst="rect">
            <a:avLst/>
          </a:prstGeom>
          <a:noFill/>
        </p:spPr>
        <p:txBody>
          <a:bodyPr wrap="square" rtlCol="0">
            <a:spAutoFit/>
          </a:bodyPr>
          <a:lstStyle/>
          <a:p>
            <a:pPr marL="214313" indent="-214313">
              <a:buFont typeface="Arial" panose="020B0604020202020204" pitchFamily="34" charset="0"/>
              <a:buChar char="•"/>
            </a:pPr>
            <a:r>
              <a:rPr lang="en-US" sz="1650">
                <a:latin typeface="Open Sans" panose="020B0606030504020204" pitchFamily="34" charset="0"/>
                <a:ea typeface="Open Sans" panose="020B0606030504020204" pitchFamily="34" charset="0"/>
                <a:cs typeface="Open Sans" panose="020B0606030504020204" pitchFamily="34" charset="0"/>
              </a:rPr>
              <a:t>~30 minute didactic</a:t>
            </a:r>
          </a:p>
          <a:p>
            <a:pPr marL="214313" indent="-214313">
              <a:buFont typeface="Arial" panose="020B0604020202020204" pitchFamily="34" charset="0"/>
              <a:buChar char="•"/>
            </a:pPr>
            <a:r>
              <a:rPr lang="en-US" sz="1650">
                <a:latin typeface="Open Sans" panose="020B0606030504020204" pitchFamily="34" charset="0"/>
                <a:ea typeface="Open Sans" panose="020B0606030504020204" pitchFamily="34" charset="0"/>
                <a:cs typeface="Open Sans" panose="020B0606030504020204" pitchFamily="34" charset="0"/>
              </a:rPr>
              <a:t>Taught by a rheumatologist</a:t>
            </a:r>
            <a:endParaRPr lang="en-US" sz="1650"/>
          </a:p>
        </p:txBody>
      </p:sp>
      <p:sp>
        <p:nvSpPr>
          <p:cNvPr id="16" name="TextBox 15">
            <a:extLst>
              <a:ext uri="{FF2B5EF4-FFF2-40B4-BE49-F238E27FC236}">
                <a16:creationId xmlns:a16="http://schemas.microsoft.com/office/drawing/2014/main" id="{0B368D99-B871-2443-A070-0F47DDA1BB57}"/>
              </a:ext>
            </a:extLst>
          </p:cNvPr>
          <p:cNvSpPr txBox="1"/>
          <p:nvPr/>
        </p:nvSpPr>
        <p:spPr>
          <a:xfrm>
            <a:off x="3638609" y="3502593"/>
            <a:ext cx="3154693" cy="1361911"/>
          </a:xfrm>
          <a:prstGeom prst="rect">
            <a:avLst/>
          </a:prstGeom>
          <a:noFill/>
        </p:spPr>
        <p:txBody>
          <a:bodyPr wrap="square" rtlCol="0">
            <a:spAutoFit/>
          </a:bodyPr>
          <a:lstStyle/>
          <a:p>
            <a:pPr marL="214313" indent="-214313">
              <a:buFont typeface="Arial" panose="020B0604020202020204" pitchFamily="34" charset="0"/>
              <a:buChar char="•"/>
            </a:pPr>
            <a:r>
              <a:rPr lang="en-US" sz="1650">
                <a:latin typeface="Open Sans" panose="020B0606030504020204" pitchFamily="34" charset="0"/>
                <a:ea typeface="Open Sans" panose="020B0606030504020204" pitchFamily="34" charset="0"/>
                <a:cs typeface="Open Sans" panose="020B0606030504020204" pitchFamily="34" charset="0"/>
              </a:rPr>
              <a:t>Brief case presentation</a:t>
            </a:r>
          </a:p>
          <a:p>
            <a:pPr marL="214313" indent="-214313">
              <a:buFont typeface="Arial" panose="020B0604020202020204" pitchFamily="34" charset="0"/>
              <a:buChar char="•"/>
            </a:pPr>
            <a:endParaRPr lang="en-US" sz="1650">
              <a:latin typeface="Open Sans" panose="020B0606030504020204" pitchFamily="34" charset="0"/>
              <a:ea typeface="Open Sans" panose="020B0606030504020204" pitchFamily="34" charset="0"/>
              <a:cs typeface="Open Sans" panose="020B0606030504020204" pitchFamily="34" charset="0"/>
            </a:endParaRPr>
          </a:p>
          <a:p>
            <a:pPr marL="214313" indent="-214313">
              <a:buFont typeface="Arial" panose="020B0604020202020204" pitchFamily="34" charset="0"/>
              <a:buChar char="•"/>
            </a:pPr>
            <a:r>
              <a:rPr lang="en-US" sz="1650">
                <a:latin typeface="Open Sans" panose="020B0606030504020204" pitchFamily="34" charset="0"/>
                <a:ea typeface="Open Sans" panose="020B0606030504020204" pitchFamily="34" charset="0"/>
                <a:cs typeface="Open Sans" panose="020B0606030504020204" pitchFamily="34" charset="0"/>
              </a:rPr>
              <a:t>Interactive discussion with learners, facilitated by expert RA Panel </a:t>
            </a:r>
          </a:p>
        </p:txBody>
      </p:sp>
      <p:sp>
        <p:nvSpPr>
          <p:cNvPr id="7" name="TextBox 9">
            <a:extLst>
              <a:ext uri="{FF2B5EF4-FFF2-40B4-BE49-F238E27FC236}">
                <a16:creationId xmlns:a16="http://schemas.microsoft.com/office/drawing/2014/main" id="{1767C4B9-4168-147F-01D3-391E7ACA0819}"/>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88259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12" grpId="0" animBg="1"/>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20AA34D-4917-4C41-8440-ECAEE8969D1E}"/>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2" name="Title 1">
            <a:extLst>
              <a:ext uri="{FF2B5EF4-FFF2-40B4-BE49-F238E27FC236}">
                <a16:creationId xmlns:a16="http://schemas.microsoft.com/office/drawing/2014/main" id="{995641DA-E8D6-7545-8B83-8832CEFDEBFB}"/>
              </a:ext>
            </a:extLst>
          </p:cNvPr>
          <p:cNvSpPr>
            <a:spLocks noGrp="1"/>
          </p:cNvSpPr>
          <p:nvPr>
            <p:ph type="title"/>
          </p:nvPr>
        </p:nvSpPr>
        <p:spPr>
          <a:xfrm>
            <a:off x="386001" y="256573"/>
            <a:ext cx="8571613" cy="1431014"/>
          </a:xfrm>
        </p:spPr>
        <p:txBody>
          <a:bodyPr>
            <a:normAutofit/>
          </a:bodyPr>
          <a:lstStyle/>
          <a:p>
            <a:pPr algn="ctr"/>
            <a:r>
              <a:rPr lang="en-US" sz="2800" dirty="0">
                <a:latin typeface="Open Sans"/>
                <a:ea typeface="Open Sans"/>
                <a:cs typeface="Open Sans"/>
              </a:rPr>
              <a:t>Cohort Demographics</a:t>
            </a:r>
          </a:p>
        </p:txBody>
      </p:sp>
      <p:sp>
        <p:nvSpPr>
          <p:cNvPr id="3" name="Content Placeholder 2">
            <a:extLst>
              <a:ext uri="{FF2B5EF4-FFF2-40B4-BE49-F238E27FC236}">
                <a16:creationId xmlns:a16="http://schemas.microsoft.com/office/drawing/2014/main" id="{BB331D6F-2A59-B649-94AB-8887BE5E51BA}"/>
              </a:ext>
            </a:extLst>
          </p:cNvPr>
          <p:cNvSpPr>
            <a:spLocks noGrp="1"/>
          </p:cNvSpPr>
          <p:nvPr>
            <p:ph idx="1"/>
          </p:nvPr>
        </p:nvSpPr>
        <p:spPr/>
        <p:txBody>
          <a:bodyPr vert="horz" lIns="91440" tIns="45720" rIns="91440" bIns="45720" rtlCol="0" anchor="t">
            <a:normAutofit fontScale="85000" lnSpcReduction="20000"/>
          </a:bodyPr>
          <a:lstStyle/>
          <a:p>
            <a:pPr marL="0" indent="0">
              <a:buNone/>
            </a:pPr>
            <a:endParaRPr lang="en-US" sz="2400" dirty="0">
              <a:latin typeface="Open Sans"/>
              <a:ea typeface="Open Sans"/>
              <a:cs typeface="Open Sans"/>
            </a:endParaRPr>
          </a:p>
          <a:p>
            <a:pPr marL="0" indent="0">
              <a:buNone/>
            </a:pPr>
            <a:r>
              <a:rPr lang="en-US" sz="2400" dirty="0">
                <a:latin typeface="Open Sans"/>
                <a:ea typeface="Open Sans"/>
                <a:cs typeface="Open Sans"/>
              </a:rPr>
              <a:t>CHR/CHW – 14</a:t>
            </a:r>
          </a:p>
          <a:p>
            <a:pPr marL="0" indent="0">
              <a:buNone/>
            </a:pPr>
            <a:r>
              <a:rPr lang="en-US" sz="2400" dirty="0">
                <a:latin typeface="Open Sans"/>
                <a:ea typeface="Open Sans"/>
                <a:cs typeface="Open Sans"/>
              </a:rPr>
              <a:t>RN - 11</a:t>
            </a:r>
          </a:p>
          <a:p>
            <a:pPr marL="0" indent="0">
              <a:buNone/>
            </a:pPr>
            <a:r>
              <a:rPr lang="en-US" sz="2400" dirty="0">
                <a:latin typeface="Open Sans"/>
                <a:ea typeface="Open Sans"/>
                <a:cs typeface="Open Sans"/>
              </a:rPr>
              <a:t>MD – 8</a:t>
            </a:r>
          </a:p>
          <a:p>
            <a:pPr marL="0" indent="0">
              <a:buNone/>
            </a:pPr>
            <a:r>
              <a:rPr lang="en-US" sz="2400" dirty="0">
                <a:latin typeface="Open Sans"/>
                <a:ea typeface="Open Sans"/>
                <a:cs typeface="Open Sans"/>
              </a:rPr>
              <a:t>NP - 5</a:t>
            </a:r>
          </a:p>
          <a:p>
            <a:pPr marL="0" indent="0">
              <a:buNone/>
            </a:pPr>
            <a:r>
              <a:rPr lang="en-US" sz="2400" dirty="0">
                <a:latin typeface="Open Sans"/>
                <a:ea typeface="Open Sans"/>
                <a:cs typeface="Open Sans"/>
              </a:rPr>
              <a:t>Pharmacist – 2</a:t>
            </a:r>
          </a:p>
          <a:p>
            <a:pPr marL="0" indent="0">
              <a:buNone/>
            </a:pPr>
            <a:r>
              <a:rPr lang="en-US" sz="2400" dirty="0">
                <a:latin typeface="Open Sans"/>
                <a:ea typeface="Open Sans"/>
                <a:cs typeface="Open Sans"/>
              </a:rPr>
              <a:t>DO - 1</a:t>
            </a:r>
          </a:p>
          <a:p>
            <a:pPr marL="0" indent="0">
              <a:buNone/>
            </a:pPr>
            <a:r>
              <a:rPr lang="en-US" sz="2400" dirty="0">
                <a:latin typeface="Open Sans"/>
                <a:ea typeface="Open Sans"/>
                <a:cs typeface="Open Sans"/>
              </a:rPr>
              <a:t>LPN – 1</a:t>
            </a:r>
          </a:p>
          <a:p>
            <a:pPr marL="0" indent="0">
              <a:buNone/>
            </a:pPr>
            <a:r>
              <a:rPr lang="en-US" sz="2400" dirty="0">
                <a:latin typeface="Open Sans"/>
                <a:ea typeface="Open Sans"/>
                <a:cs typeface="Open Sans"/>
              </a:rPr>
              <a:t>LMT – 1</a:t>
            </a:r>
          </a:p>
          <a:p>
            <a:pPr marL="0" indent="0">
              <a:buNone/>
            </a:pPr>
            <a:r>
              <a:rPr lang="en-US" sz="2400" dirty="0">
                <a:latin typeface="Open Sans"/>
                <a:ea typeface="Open Sans"/>
                <a:cs typeface="Open Sans"/>
              </a:rPr>
              <a:t>Youth Counselor – 1</a:t>
            </a:r>
          </a:p>
          <a:p>
            <a:pPr marL="0" indent="0">
              <a:buNone/>
            </a:pPr>
            <a:r>
              <a:rPr lang="en-US" sz="2400" dirty="0">
                <a:latin typeface="Open Sans"/>
                <a:ea typeface="Open Sans"/>
                <a:cs typeface="Open Sans"/>
              </a:rPr>
              <a:t>DrPH– 1</a:t>
            </a:r>
          </a:p>
          <a:p>
            <a:pPr marL="0" indent="0">
              <a:buNone/>
            </a:pPr>
            <a:r>
              <a:rPr lang="en-US" sz="2400" dirty="0">
                <a:latin typeface="Open Sans"/>
                <a:ea typeface="Open Sans"/>
                <a:cs typeface="Open Sans"/>
              </a:rPr>
              <a:t>Tribal Member - 1</a:t>
            </a:r>
          </a:p>
          <a:p>
            <a:pPr marL="0" indent="0">
              <a:buNone/>
            </a:pPr>
            <a:endParaRPr lang="en-US" sz="2400" dirty="0">
              <a:latin typeface="Open Sans"/>
              <a:ea typeface="Open Sans"/>
              <a:cs typeface="Open Sans"/>
            </a:endParaRPr>
          </a:p>
          <a:p>
            <a:pPr marL="0" indent="0">
              <a:buNone/>
            </a:pPr>
            <a:endParaRPr lang="en-US" sz="2400" dirty="0">
              <a:latin typeface="Open Sans"/>
              <a:ea typeface="Open Sans"/>
              <a:cs typeface="Open Sans"/>
            </a:endParaRPr>
          </a:p>
          <a:p>
            <a:pPr marL="0" indent="0">
              <a:buNone/>
            </a:pPr>
            <a:endParaRPr lang="en-US" dirty="0"/>
          </a:p>
        </p:txBody>
      </p:sp>
      <p:sp>
        <p:nvSpPr>
          <p:cNvPr id="6" name="TextBox 9">
            <a:extLst>
              <a:ext uri="{FF2B5EF4-FFF2-40B4-BE49-F238E27FC236}">
                <a16:creationId xmlns:a16="http://schemas.microsoft.com/office/drawing/2014/main" id="{DBE483AB-4A8E-072C-0B35-4288C7532DC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696316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20AA34D-4917-4C41-8440-ECAEE8969D1E}"/>
              </a:ext>
            </a:extLst>
          </p:cNvPr>
          <p:cNvSpPr/>
          <p:nvPr/>
        </p:nvSpPr>
        <p:spPr>
          <a:xfrm rot="5400000">
            <a:off x="3726657" y="-3729760"/>
            <a:ext cx="1690691" cy="9144002"/>
          </a:xfrm>
          <a:prstGeom prst="rect">
            <a:avLst/>
          </a:prstGeom>
          <a:solidFill>
            <a:srgbClr val="000000">
              <a:alpha val="4706"/>
            </a:srgbClr>
          </a:solidFill>
        </p:spPr>
        <p:txBody>
          <a:bodyPr/>
          <a:lstStyle/>
          <a:p>
            <a:endParaRPr lang="en-US"/>
          </a:p>
        </p:txBody>
      </p:sp>
      <p:sp>
        <p:nvSpPr>
          <p:cNvPr id="2" name="Title 1">
            <a:extLst>
              <a:ext uri="{FF2B5EF4-FFF2-40B4-BE49-F238E27FC236}">
                <a16:creationId xmlns:a16="http://schemas.microsoft.com/office/drawing/2014/main" id="{995641DA-E8D6-7545-8B83-8832CEFDEBFB}"/>
              </a:ext>
            </a:extLst>
          </p:cNvPr>
          <p:cNvSpPr>
            <a:spLocks noGrp="1"/>
          </p:cNvSpPr>
          <p:nvPr>
            <p:ph type="title"/>
          </p:nvPr>
        </p:nvSpPr>
        <p:spPr>
          <a:xfrm>
            <a:off x="386001" y="256573"/>
            <a:ext cx="8571613" cy="1431014"/>
          </a:xfrm>
        </p:spPr>
        <p:txBody>
          <a:bodyPr>
            <a:normAutofit/>
          </a:bodyPr>
          <a:lstStyle/>
          <a:p>
            <a:pPr algn="ctr"/>
            <a:r>
              <a:rPr lang="en-US" sz="2800" dirty="0">
                <a:latin typeface="Open Sans"/>
                <a:ea typeface="Open Sans"/>
                <a:cs typeface="Open Sans"/>
              </a:rPr>
              <a:t>Cohort Demographics</a:t>
            </a:r>
          </a:p>
        </p:txBody>
      </p:sp>
      <p:sp>
        <p:nvSpPr>
          <p:cNvPr id="3" name="Content Placeholder 2">
            <a:extLst>
              <a:ext uri="{FF2B5EF4-FFF2-40B4-BE49-F238E27FC236}">
                <a16:creationId xmlns:a16="http://schemas.microsoft.com/office/drawing/2014/main" id="{BB331D6F-2A59-B649-94AB-8887BE5E51BA}"/>
              </a:ext>
            </a:extLst>
          </p:cNvPr>
          <p:cNvSpPr>
            <a:spLocks noGrp="1"/>
          </p:cNvSpPr>
          <p:nvPr>
            <p:ph idx="1"/>
          </p:nvPr>
        </p:nvSpPr>
        <p:spPr/>
        <p:txBody>
          <a:bodyPr vert="horz" lIns="91440" tIns="45720" rIns="91440" bIns="45720" rtlCol="0" anchor="t">
            <a:normAutofit/>
          </a:bodyPr>
          <a:lstStyle/>
          <a:p>
            <a:pPr marL="0" indent="0">
              <a:buNone/>
            </a:pPr>
            <a:endParaRPr lang="en-US" sz="2400" dirty="0">
              <a:latin typeface="Open Sans"/>
              <a:ea typeface="Open Sans"/>
              <a:cs typeface="Open Sans"/>
            </a:endParaRPr>
          </a:p>
          <a:p>
            <a:pPr marL="0" indent="0">
              <a:buNone/>
            </a:pPr>
            <a:endParaRPr lang="en-US" sz="2400" dirty="0">
              <a:latin typeface="Open Sans"/>
              <a:ea typeface="Open Sans"/>
              <a:cs typeface="Open Sans"/>
            </a:endParaRPr>
          </a:p>
          <a:p>
            <a:pPr marL="0" indent="0">
              <a:buNone/>
            </a:pPr>
            <a:endParaRPr lang="en-US" dirty="0"/>
          </a:p>
        </p:txBody>
      </p:sp>
      <p:sp>
        <p:nvSpPr>
          <p:cNvPr id="6" name="TextBox 9">
            <a:extLst>
              <a:ext uri="{FF2B5EF4-FFF2-40B4-BE49-F238E27FC236}">
                <a16:creationId xmlns:a16="http://schemas.microsoft.com/office/drawing/2014/main" id="{DBE483AB-4A8E-072C-0B35-4288C7532DC3}"/>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graphicFrame>
        <p:nvGraphicFramePr>
          <p:cNvPr id="5" name="Chart 4">
            <a:extLst>
              <a:ext uri="{FF2B5EF4-FFF2-40B4-BE49-F238E27FC236}">
                <a16:creationId xmlns:a16="http://schemas.microsoft.com/office/drawing/2014/main" id="{93C7A1EF-9BEC-4FE4-55EC-E32DF3F24F15}"/>
              </a:ext>
            </a:extLst>
          </p:cNvPr>
          <p:cNvGraphicFramePr>
            <a:graphicFrameLocks/>
          </p:cNvGraphicFramePr>
          <p:nvPr>
            <p:extLst>
              <p:ext uri="{D42A27DB-BD31-4B8C-83A1-F6EECF244321}">
                <p14:modId xmlns:p14="http://schemas.microsoft.com/office/powerpoint/2010/main" val="3427138701"/>
              </p:ext>
            </p:extLst>
          </p:nvPr>
        </p:nvGraphicFramePr>
        <p:xfrm>
          <a:off x="1117600" y="1825625"/>
          <a:ext cx="68453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0906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E264-C90C-6347-BAFC-3F410CB186E1}"/>
              </a:ext>
            </a:extLst>
          </p:cNvPr>
          <p:cNvSpPr>
            <a:spLocks noGrp="1"/>
          </p:cNvSpPr>
          <p:nvPr>
            <p:ph type="title"/>
          </p:nvPr>
        </p:nvSpPr>
        <p:spPr/>
        <p:txBody>
          <a:bodyPr>
            <a:normAutofit/>
          </a:bodyPr>
          <a:lstStyle/>
          <a:p>
            <a:r>
              <a:rPr lang="en-US" sz="3750">
                <a:latin typeface="Open Sans" panose="020B0606030504020204" pitchFamily="34" charset="0"/>
                <a:ea typeface="Open Sans" panose="020B0606030504020204" pitchFamily="34" charset="0"/>
                <a:cs typeface="Open Sans" panose="020B0606030504020204" pitchFamily="34" charset="0"/>
              </a:rPr>
              <a:t>Case Presentations:</a:t>
            </a:r>
          </a:p>
        </p:txBody>
      </p:sp>
      <p:sp>
        <p:nvSpPr>
          <p:cNvPr id="3" name="Content Placeholder 2">
            <a:extLst>
              <a:ext uri="{FF2B5EF4-FFF2-40B4-BE49-F238E27FC236}">
                <a16:creationId xmlns:a16="http://schemas.microsoft.com/office/drawing/2014/main" id="{E6B24DF6-A29B-274B-B852-439C91E189E1}"/>
              </a:ext>
            </a:extLst>
          </p:cNvPr>
          <p:cNvSpPr>
            <a:spLocks noGrp="1"/>
          </p:cNvSpPr>
          <p:nvPr>
            <p:ph idx="1"/>
          </p:nvPr>
        </p:nvSpPr>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Please use the RA ECHO Case Presentation form</a:t>
            </a:r>
          </a:p>
          <a:p>
            <a:r>
              <a:rPr lang="en-US" dirty="0">
                <a:latin typeface="Open Sans" panose="020B0606030504020204" pitchFamily="34" charset="0"/>
                <a:ea typeface="Open Sans" panose="020B0606030504020204" pitchFamily="34" charset="0"/>
                <a:cs typeface="Open Sans" panose="020B0606030504020204" pitchFamily="34" charset="0"/>
              </a:rPr>
              <a:t>Feel free to submit more than one case!</a:t>
            </a:r>
          </a:p>
          <a:p>
            <a:r>
              <a:rPr lang="en-US" b="1" dirty="0">
                <a:latin typeface="Open Sans" panose="020B0606030504020204" pitchFamily="34" charset="0"/>
                <a:ea typeface="Open Sans" panose="020B0606030504020204" pitchFamily="34" charset="0"/>
                <a:cs typeface="Open Sans" panose="020B0606030504020204" pitchFamily="34" charset="0"/>
              </a:rPr>
              <a:t>Patient Confidentiality: Please do not include any protected health information (PHI)</a:t>
            </a:r>
          </a:p>
          <a:p>
            <a:pPr lvl="1"/>
            <a:r>
              <a:rPr lang="en-US" dirty="0">
                <a:latin typeface="Open Sans" panose="020B0606030504020204" pitchFamily="34" charset="0"/>
                <a:ea typeface="Open Sans" panose="020B0606030504020204" pitchFamily="34" charset="0"/>
                <a:cs typeface="Open Sans" panose="020B0606030504020204" pitchFamily="34" charset="0"/>
              </a:rPr>
              <a:t>Applies to Case Presentation forms, live discussions, office hours, and email communication</a:t>
            </a:r>
          </a:p>
          <a:p>
            <a:pPr lvl="1"/>
            <a:r>
              <a:rPr lang="en-US" dirty="0">
                <a:latin typeface="Open Sans" panose="020B0606030504020204" pitchFamily="34" charset="0"/>
                <a:ea typeface="Open Sans" panose="020B0606030504020204" pitchFamily="34" charset="0"/>
                <a:cs typeface="Open Sans" panose="020B0606030504020204" pitchFamily="34" charset="0"/>
              </a:rPr>
              <a:t>PHI includes patient name, date of birth, MRN, address, and any photos in which the patient is potentially identifiable</a:t>
            </a:r>
          </a:p>
        </p:txBody>
      </p:sp>
      <p:sp>
        <p:nvSpPr>
          <p:cNvPr id="4" name="TextBox 9">
            <a:extLst>
              <a:ext uri="{FF2B5EF4-FFF2-40B4-BE49-F238E27FC236}">
                <a16:creationId xmlns:a16="http://schemas.microsoft.com/office/drawing/2014/main" id="{C4A96F9A-B296-EDE7-3A7A-A56CD24F09F0}"/>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228503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46A2-9274-634D-9C45-2DB22FE5334E}"/>
              </a:ext>
            </a:extLst>
          </p:cNvPr>
          <p:cNvSpPr>
            <a:spLocks noGrp="1"/>
          </p:cNvSpPr>
          <p:nvPr>
            <p:ph type="title"/>
          </p:nvPr>
        </p:nvSpPr>
        <p:spPr/>
        <p:txBody>
          <a:bodyPr>
            <a:normAutofit/>
          </a:bodyPr>
          <a:lstStyle/>
          <a:p>
            <a:r>
              <a:rPr lang="en-US" sz="3750" dirty="0">
                <a:latin typeface="Open Sans" panose="020B0606030504020204" pitchFamily="34" charset="0"/>
                <a:ea typeface="Open Sans" panose="020B0606030504020204" pitchFamily="34" charset="0"/>
                <a:cs typeface="Open Sans" panose="020B0606030504020204" pitchFamily="34" charset="0"/>
              </a:rPr>
              <a:t>Nuts &amp; Bolts</a:t>
            </a:r>
          </a:p>
        </p:txBody>
      </p:sp>
      <p:sp>
        <p:nvSpPr>
          <p:cNvPr id="3" name="Content Placeholder 2">
            <a:extLst>
              <a:ext uri="{FF2B5EF4-FFF2-40B4-BE49-F238E27FC236}">
                <a16:creationId xmlns:a16="http://schemas.microsoft.com/office/drawing/2014/main" id="{A9C89ECE-CC3E-9647-A6C7-6934D0E18320}"/>
              </a:ext>
            </a:extLst>
          </p:cNvPr>
          <p:cNvSpPr>
            <a:spLocks noGrp="1"/>
          </p:cNvSpPr>
          <p:nvPr>
            <p:ph idx="1"/>
          </p:nvPr>
        </p:nvSpPr>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Please keep your video on (if your internet bandwidth allows)</a:t>
            </a:r>
          </a:p>
          <a:p>
            <a:r>
              <a:rPr lang="en-US" dirty="0">
                <a:latin typeface="Open Sans" panose="020B0606030504020204" pitchFamily="34" charset="0"/>
                <a:ea typeface="Open Sans" panose="020B0606030504020204" pitchFamily="34" charset="0"/>
                <a:cs typeface="Open Sans" panose="020B0606030504020204" pitchFamily="34" charset="0"/>
              </a:rPr>
              <a:t>Please mute yourself when not speaking</a:t>
            </a:r>
          </a:p>
          <a:p>
            <a:r>
              <a:rPr lang="en-US" dirty="0">
                <a:latin typeface="Open Sans" panose="020B0606030504020204" pitchFamily="34" charset="0"/>
                <a:ea typeface="Open Sans" panose="020B0606030504020204" pitchFamily="34" charset="0"/>
                <a:cs typeface="Open Sans" panose="020B0606030504020204" pitchFamily="34" charset="0"/>
              </a:rPr>
              <a:t>Sign in with email using the chat for attendance </a:t>
            </a:r>
          </a:p>
          <a:p>
            <a:r>
              <a:rPr lang="en-US" dirty="0">
                <a:latin typeface="Open Sans" panose="020B0606030504020204" pitchFamily="34" charset="0"/>
                <a:ea typeface="Open Sans" panose="020B0606030504020204" pitchFamily="34" charset="0"/>
                <a:cs typeface="Open Sans" panose="020B0606030504020204" pitchFamily="34" charset="0"/>
              </a:rPr>
              <a:t>Fill out evaluation each session for CE credit</a:t>
            </a:r>
          </a:p>
          <a:p>
            <a:r>
              <a:rPr lang="en-US" dirty="0">
                <a:latin typeface="Open Sans" panose="020B0606030504020204" pitchFamily="34" charset="0"/>
                <a:ea typeface="Open Sans" panose="020B0606030504020204" pitchFamily="34" charset="0"/>
                <a:cs typeface="Open Sans" panose="020B0606030504020204" pitchFamily="34" charset="0"/>
              </a:rPr>
              <a:t>We strongly encourage you to ask questions and offer your comments and insights to the group!</a:t>
            </a:r>
          </a:p>
          <a:p>
            <a:r>
              <a:rPr lang="en-US" dirty="0">
                <a:latin typeface="Open Sans" panose="020B0606030504020204" pitchFamily="34" charset="0"/>
                <a:ea typeface="Open Sans" panose="020B0606030504020204" pitchFamily="34" charset="0"/>
                <a:cs typeface="Open Sans" panose="020B0606030504020204" pitchFamily="34" charset="0"/>
              </a:rPr>
              <a:t>Safe space for discussion and learning</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TextBox 9">
            <a:extLst>
              <a:ext uri="{FF2B5EF4-FFF2-40B4-BE49-F238E27FC236}">
                <a16:creationId xmlns:a16="http://schemas.microsoft.com/office/drawing/2014/main" id="{87E06CBD-8099-FA8F-C5A6-A7DBA0A1FB62}"/>
              </a:ext>
            </a:extLst>
          </p:cNvPr>
          <p:cNvSpPr txBox="1"/>
          <p:nvPr/>
        </p:nvSpPr>
        <p:spPr>
          <a:xfrm>
            <a:off x="6681621" y="6524483"/>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7624899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113e5c4-20a0-41da-a0da-fe74194b9795">
      <UserInfo>
        <DisplayName>gwendolyngrant3_gmail.com#ext#@ucsfonline.onmicrosoft.com</DisplayName>
        <AccountId>99</AccountId>
        <AccountType/>
      </UserInfo>
      <UserInfo>
        <DisplayName>Margaretten, Mary</DisplayName>
        <AccountId>42</AccountId>
        <AccountType/>
      </UserInfo>
      <UserInfo>
        <DisplayName>Mandal, Jennifer</DisplayName>
        <AccountId>12</AccountId>
        <AccountType/>
      </UserInfo>
    </SharedWithUsers>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73BFB-055E-4C3D-A5C0-7B1A79561F93}">
  <ds:schemaRefs>
    <ds:schemaRef ds:uri="http://schemas.microsoft.com/sharepoint/v3/contenttype/forms"/>
  </ds:schemaRefs>
</ds:datastoreItem>
</file>

<file path=customXml/itemProps2.xml><?xml version="1.0" encoding="utf-8"?>
<ds:datastoreItem xmlns:ds="http://schemas.openxmlformats.org/officeDocument/2006/customXml" ds:itemID="{EE673E69-99CE-453A-BDD9-13F918882ED8}">
  <ds:schemaRefs>
    <ds:schemaRef ds:uri="6113e5c4-20a0-41da-a0da-fe74194b9795"/>
    <ds:schemaRef ds:uri="d92a44d9-cee3-4bac-871c-d665e403a4e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6CD6681-92EF-4763-9887-C065DF3D6E2D}">
  <ds:schemaRefs>
    <ds:schemaRef ds:uri="6113e5c4-20a0-41da-a0da-fe74194b9795"/>
    <ds:schemaRef ds:uri="d92a44d9-cee3-4bac-871c-d665e403a4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{36870DE9-FBF6-0943-B074-DB68725A5318}tf10001072</Template>
  <TotalTime>1397</TotalTime>
  <Words>1712</Words>
  <Application>Microsoft Macintosh PowerPoint</Application>
  <PresentationFormat>On-screen Show (4:3)</PresentationFormat>
  <Paragraphs>319</Paragraphs>
  <Slides>39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72</vt:lpstr>
      <vt:lpstr>Arial</vt:lpstr>
      <vt:lpstr>Arimo</vt:lpstr>
      <vt:lpstr>Calibri</vt:lpstr>
      <vt:lpstr>Calibri Light</vt:lpstr>
      <vt:lpstr>Open Sans</vt:lpstr>
      <vt:lpstr>Open Sans Bold</vt:lpstr>
      <vt:lpstr>Open Sans Light</vt:lpstr>
      <vt:lpstr>Tw Cen MT Condensed</vt:lpstr>
      <vt:lpstr>Office Theme</vt:lpstr>
      <vt:lpstr>Welcome!</vt:lpstr>
      <vt:lpstr>PowerPoint Presentation</vt:lpstr>
      <vt:lpstr>Session 1 Agenda</vt:lpstr>
      <vt:lpstr>Session 1 Agenda</vt:lpstr>
      <vt:lpstr>Session Format</vt:lpstr>
      <vt:lpstr>Cohort Demographics</vt:lpstr>
      <vt:lpstr>Cohort Demographics</vt:lpstr>
      <vt:lpstr>Case Presentations:</vt:lpstr>
      <vt:lpstr>Nuts &amp; Bolts</vt:lpstr>
      <vt:lpstr>Curriculum</vt:lpstr>
      <vt:lpstr>Benefits of Consistent Participation in the RA ECHO:</vt:lpstr>
      <vt:lpstr>Contact information</vt:lpstr>
      <vt:lpstr>Session 1 Agenda</vt:lpstr>
      <vt:lpstr>RA: the basics</vt:lpstr>
      <vt:lpstr>Extra-Articular Manifestations of RA</vt:lpstr>
      <vt:lpstr>        Rheumatoid Arthritis: the basics</vt:lpstr>
      <vt:lpstr>PowerPoint Presentation</vt:lpstr>
      <vt:lpstr>PowerPoint Presentation</vt:lpstr>
      <vt:lpstr>PowerPoint Presentation</vt:lpstr>
      <vt:lpstr>RA Epidemiology Among American Indians/Alaska Natives</vt:lpstr>
      <vt:lpstr>RA in Native American populations</vt:lpstr>
      <vt:lpstr>PowerPoint Presentation</vt:lpstr>
      <vt:lpstr>PowerPoint Presentation</vt:lpstr>
      <vt:lpstr>Session 1 Agenda</vt:lpstr>
      <vt:lpstr>PowerPoint Presentation</vt:lpstr>
      <vt:lpstr>PowerPoint Presentation</vt:lpstr>
      <vt:lpstr>Synovitis </vt:lpstr>
      <vt:lpstr>Scenario #1</vt:lpstr>
      <vt:lpstr>PowerPoint Presentation</vt:lpstr>
      <vt:lpstr>Scenario #1</vt:lpstr>
      <vt:lpstr>Scenario #2</vt:lpstr>
      <vt:lpstr>PowerPoint Presentation</vt:lpstr>
      <vt:lpstr>Scenario #2</vt:lpstr>
      <vt:lpstr>Scenario #3</vt:lpstr>
      <vt:lpstr>PowerPoint Presentation</vt:lpstr>
      <vt:lpstr>Scenario #3</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Extra-articular manifestations of Rheumatoid Arthritis</dc:title>
  <dc:creator>Gwendolyn Grant</dc:creator>
  <cp:lastModifiedBy>Gwendolyn Grant</cp:lastModifiedBy>
  <cp:revision>10</cp:revision>
  <dcterms:created xsi:type="dcterms:W3CDTF">2016-06-04T12:53:35Z</dcterms:created>
  <dcterms:modified xsi:type="dcterms:W3CDTF">2023-01-18T17:15:56Z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y fmtid="{D5CDD505-2E9C-101B-9397-08002B2CF9AE}" pid="3" name="MediaServiceImageTags">
    <vt:lpwstr/>
  </property>
</Properties>
</file>