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58"/>
  </p:notesMasterIdLst>
  <p:sldIdLst>
    <p:sldId id="288" r:id="rId2"/>
    <p:sldId id="258" r:id="rId3"/>
    <p:sldId id="371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302" r:id="rId17"/>
    <p:sldId id="303" r:id="rId18"/>
    <p:sldId id="304" r:id="rId19"/>
    <p:sldId id="373" r:id="rId20"/>
    <p:sldId id="377" r:id="rId21"/>
    <p:sldId id="305" r:id="rId22"/>
    <p:sldId id="307" r:id="rId23"/>
    <p:sldId id="308" r:id="rId24"/>
    <p:sldId id="309" r:id="rId25"/>
    <p:sldId id="310" r:id="rId26"/>
    <p:sldId id="378" r:id="rId27"/>
    <p:sldId id="382" r:id="rId28"/>
    <p:sldId id="379" r:id="rId29"/>
    <p:sldId id="380" r:id="rId30"/>
    <p:sldId id="381" r:id="rId31"/>
    <p:sldId id="383" r:id="rId32"/>
    <p:sldId id="312" r:id="rId33"/>
    <p:sldId id="313" r:id="rId34"/>
    <p:sldId id="314" r:id="rId35"/>
    <p:sldId id="315" r:id="rId36"/>
    <p:sldId id="316" r:id="rId37"/>
    <p:sldId id="317" r:id="rId38"/>
    <p:sldId id="318" r:id="rId39"/>
    <p:sldId id="319" r:id="rId40"/>
    <p:sldId id="321" r:id="rId41"/>
    <p:sldId id="322" r:id="rId42"/>
    <p:sldId id="323" r:id="rId43"/>
    <p:sldId id="372" r:id="rId44"/>
    <p:sldId id="324" r:id="rId45"/>
    <p:sldId id="369" r:id="rId46"/>
    <p:sldId id="325" r:id="rId47"/>
    <p:sldId id="327" r:id="rId48"/>
    <p:sldId id="328" r:id="rId49"/>
    <p:sldId id="330" r:id="rId50"/>
    <p:sldId id="331" r:id="rId51"/>
    <p:sldId id="332" r:id="rId52"/>
    <p:sldId id="333" r:id="rId53"/>
    <p:sldId id="367" r:id="rId54"/>
    <p:sldId id="376" r:id="rId55"/>
    <p:sldId id="384" r:id="rId56"/>
    <p:sldId id="311" r:id="rId57"/>
  </p:sldIdLst>
  <p:sldSz cx="9144000" cy="5143500" type="screen16x9"/>
  <p:notesSz cx="6858000" cy="9144000"/>
  <p:embeddedFontLst>
    <p:embeddedFont>
      <p:font typeface="Montserrat Medium" panose="020F0502020204030204" pitchFamily="34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F1013B7-EFD7-489E-A695-24967DAD37DE}">
  <a:tblStyle styleId="{CF1013B7-EFD7-489E-A695-24967DAD37D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3906"/>
  </p:normalViewPr>
  <p:slideViewPr>
    <p:cSldViewPr snapToGrid="0">
      <p:cViewPr varScale="1">
        <p:scale>
          <a:sx n="122" d="100"/>
          <a:sy n="122" d="100"/>
        </p:scale>
        <p:origin x="1360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143aab1d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5143aab1d2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5143aab1d2_0_5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15143aab1d2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5143aab1d2_0_6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g15143aab1d2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15143aab1d2_0_7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g15143aab1d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5143aab1d2_0_8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15143aab1d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5143aab1d2_0_8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15143aab1d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15143aab1d2_0_9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g15143aab1d2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5143aab1d2_0_10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g15143aab1d2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5143aab1d2_0_1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15143aab1d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5143aab1d2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5143aab1d2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5143aab1d2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5143aab1d2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529bc7392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529bc7392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15143aab1d2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15143aab1d2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5143aab1d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15143aab1d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5143aab1d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5143aab1d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5143aab1d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5143aab1d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15143aab1d2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15143aab1d2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Windshield factor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5143aab1d2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5143aab1d2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15143aab1d2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15143aab1d2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15143aab1d2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15143aab1d2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5143aab1d2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15143aab1d2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Osborne wave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5143aab1d2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15143aab1d2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-"/>
            </a:pPr>
            <a:r>
              <a:rPr lang="en" sz="1800">
                <a:solidFill>
                  <a:schemeClr val="dk1"/>
                </a:solidFill>
                <a:highlight>
                  <a:schemeClr val="lt1"/>
                </a:highlight>
              </a:rPr>
              <a:t>IV/IO - Warm crystalloid fluids of 20 mL/kg, if available, in 500 mL increments up to a total of 2L</a:t>
            </a:r>
            <a:endParaRPr sz="1200">
              <a:solidFill>
                <a:schemeClr val="dk1"/>
              </a:solidFill>
              <a:highlight>
                <a:schemeClr val="lt1"/>
              </a:highlight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5143aab1d2_0_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g15143aab1d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15143aab1d2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15143aab1d2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15143aab1d2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15143aab1d2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15143aab1d2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15143aab1d2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</a:rPr>
              <a:t>Frostnip -</a:t>
            </a:r>
            <a:r>
              <a:rPr lang="en" sz="1200" dirty="0">
                <a:solidFill>
                  <a:schemeClr val="dk1"/>
                </a:solidFill>
              </a:rPr>
              <a:t> mild form of frostbite. cold exposure leads to numbness, skin warms = may feel pain and tingling. No permanent damage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</a:rPr>
              <a:t>Superficial frostbite.</a:t>
            </a:r>
            <a:r>
              <a:rPr lang="en" sz="1200" dirty="0">
                <a:solidFill>
                  <a:schemeClr val="dk1"/>
                </a:solidFill>
              </a:rPr>
              <a:t> Pale skin. The skin may begin to feel warm — a sign of serious skin involvement. If you treat frostbite with rewarming at this stage, the surface of the skin may appear mottled. And you may notice stinging, burning and swelling. A fluid-filled blister may appear 12 to 36 hours after rewarming the skin.</a:t>
            </a:r>
            <a:endParaRPr sz="1200" dirty="0">
              <a:solidFill>
                <a:schemeClr val="dk1"/>
              </a:solidFill>
            </a:endParaRPr>
          </a:p>
          <a:p>
            <a:pPr marL="800100" lvl="0" indent="-304800" algn="l" rtl="0">
              <a:lnSpc>
                <a:spcPct val="140000"/>
              </a:lnSpc>
              <a:spcBef>
                <a:spcPts val="9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en" sz="1200" b="1" dirty="0">
                <a:solidFill>
                  <a:schemeClr val="dk1"/>
                </a:solidFill>
              </a:rPr>
              <a:t>Deep (severe) frostbite.</a:t>
            </a:r>
            <a:r>
              <a:rPr lang="en" sz="1200" dirty="0">
                <a:solidFill>
                  <a:schemeClr val="dk1"/>
                </a:solidFill>
              </a:rPr>
              <a:t> As frostbite progresses, it affects all layers of the skin as well as the tissues that lie below. The skin turns white or blue-gray and you lose all sensation of cold, pain or discomfort in the area. Joints or muscles may stop working. Large blisters form 24 to 48 hours a</a:t>
            </a:r>
            <a:r>
              <a:rPr lang="en" sz="1200" dirty="0">
                <a:solidFill>
                  <a:schemeClr val="lt1"/>
                </a:solidFill>
              </a:rPr>
              <a:t>fter rewarming. The tissue turns black and hard as it dies.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5143aab1d2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15143aab1d2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5143aab1d2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5143aab1d2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5143aab1d2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15143aab1d2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index: think of temperature and relative humidity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15143aab1d2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15143aab1d2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5143aab1d2_0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5143aab1d2_0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5143aab1d2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15143aab1d2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15143aab1d2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3" name="Google Shape;613;g15143aab1d2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5143aab1d2_0_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1" name="Google Shape;321;g15143aab1d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15143aab1d2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0" name="Google Shape;620;g15143aab1d2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5143aab1d2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5143aab1d2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5143aab1d2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5143aab1d2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5587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15143aab1d2_0_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g15143aab1d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15143aab1d2_0_3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g15143aab1d2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5143aab1d2_0_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g15143aab1d2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5143aab1d2_0_4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15143aab1d2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15143aab1d2_0_5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15143aab1d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 Medium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3029250" y="-1132584"/>
            <a:ext cx="30855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 rot="5400000">
            <a:off x="5505000" y="1312594"/>
            <a:ext cx="40491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 rot="5400000">
            <a:off x="1504425" y="-602006"/>
            <a:ext cx="40491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_AND_BODY_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457200" y="29051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82308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1pPr>
            <a:lvl2pPr marL="914400" lvl="1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2pPr>
            <a:lvl3pPr marL="1371600" lvl="2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3pPr>
            <a:lvl4pPr marL="1828800" lvl="3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4pPr>
            <a:lvl5pPr marL="2286000" lvl="4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5pPr>
            <a:lvl6pPr marL="2743200" lvl="5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3200400" lvl="6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3657600" lvl="7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4114800" lvl="8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body" idx="2"/>
          </p:nvPr>
        </p:nvSpPr>
        <p:spPr>
          <a:xfrm>
            <a:off x="457200" y="894243"/>
            <a:ext cx="82296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2pPr>
            <a:lvl3pPr marL="1371600" lvl="2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3pPr>
            <a:lvl4pPr marL="1828800" lvl="3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4pPr>
            <a:lvl5pPr marL="2286000" lvl="4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5pPr>
            <a:lvl6pPr marL="2743200" lvl="5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6pPr>
            <a:lvl7pPr marL="3200400" lvl="6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7pPr>
            <a:lvl8pPr marL="3657600" lvl="7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8pPr>
            <a:lvl9pPr marL="4114800" lvl="8" indent="-2921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10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4499133" y="4762500"/>
            <a:ext cx="145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>
              <a:solidFill>
                <a:srgbClr val="88B0B7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Sec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457200" y="1215851"/>
            <a:ext cx="82296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defRPr sz="4800"/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4500562" y="4762500"/>
            <a:ext cx="145800" cy="1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800"/>
              <a:buFont typeface="Arial"/>
              <a:buNone/>
              <a:defRPr sz="800">
                <a:solidFill>
                  <a:srgbClr val="5E5E5E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900">
              <a:solidFill>
                <a:srgbClr val="88B0B7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623888" y="1282303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Montserrat Medium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B0B7"/>
              </a:buClr>
              <a:buSzPts val="1800"/>
              <a:buNone/>
              <a:defRPr sz="1800">
                <a:solidFill>
                  <a:srgbClr val="88B0B7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500"/>
              <a:buNone/>
              <a:defRPr sz="1500">
                <a:solidFill>
                  <a:srgbClr val="88B0B7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400"/>
              <a:buNone/>
              <a:defRPr sz="1400">
                <a:solidFill>
                  <a:srgbClr val="88B0B7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200"/>
              <a:buNone/>
              <a:defRPr sz="1200">
                <a:solidFill>
                  <a:srgbClr val="88B0B7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200"/>
              <a:buNone/>
              <a:defRPr sz="1200">
                <a:solidFill>
                  <a:srgbClr val="88B0B7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200"/>
              <a:buNone/>
              <a:defRPr sz="1200">
                <a:solidFill>
                  <a:srgbClr val="88B0B7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200"/>
              <a:buNone/>
              <a:defRPr sz="1200">
                <a:solidFill>
                  <a:srgbClr val="88B0B7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200"/>
              <a:buNone/>
              <a:defRPr sz="1200">
                <a:solidFill>
                  <a:srgbClr val="88B0B7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B0B7"/>
              </a:buClr>
              <a:buSzPts val="1200"/>
              <a:buNone/>
              <a:defRPr sz="1200">
                <a:solidFill>
                  <a:srgbClr val="88B0B7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9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9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200" cy="24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40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Medium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5274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7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Montserrat Medium"/>
              <a:buNone/>
              <a:defRPr sz="33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B0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9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900"/>
              <a:t>Environmental Emergencies</a:t>
            </a:r>
            <a:endParaRPr sz="8000"/>
          </a:p>
        </p:txBody>
      </p:sp>
      <p:sp>
        <p:nvSpPr>
          <p:cNvPr id="312" name="Google Shape;312;p49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Paul Craven, MD</a:t>
            </a:r>
            <a:endParaRPr dirty="0"/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UNM EMS Consortium</a:t>
            </a:r>
          </a:p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Some slides courtesy of Dr. Mateo Garcia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6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82308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i="0" u="none" strike="noStrike" cap="none">
                <a:latin typeface="Arial"/>
                <a:ea typeface="Arial"/>
                <a:cs typeface="Arial"/>
                <a:sym typeface="Arial"/>
              </a:rPr>
              <a:t>IV Access if possible and pain management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Oral pain medications are OK</a:t>
            </a:r>
            <a:endParaRPr sz="2000"/>
          </a:p>
        </p:txBody>
      </p:sp>
      <p:sp>
        <p:nvSpPr>
          <p:cNvPr id="360" name="Google Shape;360;p56"/>
          <p:cNvSpPr txBox="1">
            <a:spLocks noGrp="1"/>
          </p:cNvSpPr>
          <p:nvPr>
            <p:ph type="title"/>
          </p:nvPr>
        </p:nvSpPr>
        <p:spPr>
          <a:xfrm>
            <a:off x="511000" y="42586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Do’s</a:t>
            </a:r>
            <a:endParaRPr/>
          </a:p>
        </p:txBody>
      </p:sp>
      <p:sp>
        <p:nvSpPr>
          <p:cNvPr id="361" name="Google Shape;361;p56"/>
          <p:cNvSpPr/>
          <p:nvPr/>
        </p:nvSpPr>
        <p:spPr>
          <a:xfrm>
            <a:off x="1471717" y="42588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p56" descr="Screen Shot 2021-09-07 at 10.03.50 P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8627" y="2527550"/>
            <a:ext cx="4405374" cy="209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7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35982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03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Remove any jewelry, rings or constrictive clothing from near the site.</a:t>
            </a:r>
            <a:endParaRPr/>
          </a:p>
        </p:txBody>
      </p:sp>
      <p:sp>
        <p:nvSpPr>
          <p:cNvPr id="368" name="Google Shape;368;p57"/>
          <p:cNvSpPr txBox="1">
            <a:spLocks noGrp="1"/>
          </p:cNvSpPr>
          <p:nvPr>
            <p:ph type="title"/>
          </p:nvPr>
        </p:nvSpPr>
        <p:spPr>
          <a:xfrm>
            <a:off x="457200" y="42586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Do’s</a:t>
            </a:r>
            <a:endParaRPr/>
          </a:p>
        </p:txBody>
      </p:sp>
      <p:sp>
        <p:nvSpPr>
          <p:cNvPr id="369" name="Google Shape;369;p57"/>
          <p:cNvSpPr/>
          <p:nvPr/>
        </p:nvSpPr>
        <p:spPr>
          <a:xfrm>
            <a:off x="1471717" y="42588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57" descr="Screen Shot 2021-08-15 at 6.18.54 P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2913" y="900318"/>
            <a:ext cx="2490788" cy="3271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8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37869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032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Loosely Splint - if bite wound is on an extremity</a:t>
            </a:r>
            <a:endParaRPr/>
          </a:p>
        </p:txBody>
      </p:sp>
      <p:sp>
        <p:nvSpPr>
          <p:cNvPr id="376" name="Google Shape;376;p58"/>
          <p:cNvSpPr txBox="1">
            <a:spLocks noGrp="1"/>
          </p:cNvSpPr>
          <p:nvPr>
            <p:ph type="title"/>
          </p:nvPr>
        </p:nvSpPr>
        <p:spPr>
          <a:xfrm>
            <a:off x="457200" y="42586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Do’s</a:t>
            </a:r>
            <a:endParaRPr/>
          </a:p>
        </p:txBody>
      </p:sp>
      <p:sp>
        <p:nvSpPr>
          <p:cNvPr id="377" name="Google Shape;377;p58"/>
          <p:cNvSpPr/>
          <p:nvPr/>
        </p:nvSpPr>
        <p:spPr>
          <a:xfrm>
            <a:off x="1471717" y="42588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8" name="Google Shape;378;p58" descr="Screen Shot 2021-08-15 at 6.04.19 P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1503620"/>
            <a:ext cx="4114800" cy="2951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59"/>
          <p:cNvSpPr txBox="1">
            <a:spLocks noGrp="1"/>
          </p:cNvSpPr>
          <p:nvPr>
            <p:ph type="body" idx="1"/>
          </p:nvPr>
        </p:nvSpPr>
        <p:spPr>
          <a:xfrm>
            <a:off x="456647" y="1116475"/>
            <a:ext cx="49560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03200" lvl="0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" sz="1900" b="0" i="0" u="none" strike="noStrike" cap="none">
                <a:latin typeface="Arial"/>
                <a:ea typeface="Arial"/>
                <a:cs typeface="Arial"/>
                <a:sym typeface="Arial"/>
              </a:rPr>
              <a:t>Mark bite are and time</a:t>
            </a:r>
            <a:endParaRPr sz="2300"/>
          </a:p>
          <a:p>
            <a:pPr marL="203200" lvl="0" indent="-222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" sz="1900" b="0" i="0" u="none" strike="noStrike" cap="none">
                <a:latin typeface="Arial"/>
                <a:ea typeface="Arial"/>
                <a:cs typeface="Arial"/>
                <a:sym typeface="Arial"/>
              </a:rPr>
              <a:t>Monitor and mark progression during transport</a:t>
            </a:r>
            <a:endParaRPr sz="2300"/>
          </a:p>
        </p:txBody>
      </p:sp>
      <p:sp>
        <p:nvSpPr>
          <p:cNvPr id="384" name="Google Shape;384;p59"/>
          <p:cNvSpPr txBox="1">
            <a:spLocks noGrp="1"/>
          </p:cNvSpPr>
          <p:nvPr>
            <p:ph type="title"/>
          </p:nvPr>
        </p:nvSpPr>
        <p:spPr>
          <a:xfrm>
            <a:off x="457200" y="34431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Do’s</a:t>
            </a:r>
            <a:endParaRPr/>
          </a:p>
        </p:txBody>
      </p:sp>
      <p:sp>
        <p:nvSpPr>
          <p:cNvPr id="385" name="Google Shape;385;p59"/>
          <p:cNvSpPr/>
          <p:nvPr/>
        </p:nvSpPr>
        <p:spPr>
          <a:xfrm>
            <a:off x="1471717" y="42588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6" name="Google Shape;386;p59" descr="Screen Shot 2021-08-15 at 5.26.32 P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7384" y="870130"/>
            <a:ext cx="1896625" cy="3776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59" descr="Screen Shot 2021-08-15 at 5.26.44 PM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9098" y="870119"/>
            <a:ext cx="1788268" cy="3776101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9"/>
          <p:cNvSpPr txBox="1"/>
          <p:nvPr/>
        </p:nvSpPr>
        <p:spPr>
          <a:xfrm>
            <a:off x="4432497" y="2467547"/>
            <a:ext cx="279000" cy="1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60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82308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03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0" i="0" u="none" strike="noStrike" cap="none">
                <a:latin typeface="Arial"/>
                <a:ea typeface="Arial"/>
                <a:cs typeface="Arial"/>
                <a:sym typeface="Arial"/>
              </a:rPr>
              <a:t>Monitor vitals</a:t>
            </a:r>
            <a:endParaRPr sz="2500"/>
          </a:p>
        </p:txBody>
      </p:sp>
      <p:sp>
        <p:nvSpPr>
          <p:cNvPr id="394" name="Google Shape;394;p60"/>
          <p:cNvSpPr txBox="1"/>
          <p:nvPr/>
        </p:nvSpPr>
        <p:spPr>
          <a:xfrm>
            <a:off x="352612" y="469806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Transport/ Treatment : Do’s</a:t>
            </a:r>
            <a:endParaRPr sz="500">
              <a:solidFill>
                <a:schemeClr val="dk1"/>
              </a:solidFill>
            </a:endParaRPr>
          </a:p>
        </p:txBody>
      </p:sp>
      <p:pic>
        <p:nvPicPr>
          <p:cNvPr id="395" name="Google Shape;395;p60" descr="Screen Shot 2021-09-07 at 10.08.24 P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8303" y="1700582"/>
            <a:ext cx="4950886" cy="27900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61"/>
          <p:cNvSpPr txBox="1">
            <a:spLocks noGrp="1"/>
          </p:cNvSpPr>
          <p:nvPr>
            <p:ph type="title"/>
          </p:nvPr>
        </p:nvSpPr>
        <p:spPr>
          <a:xfrm>
            <a:off x="457200" y="290513"/>
            <a:ext cx="8229600" cy="12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Do’s  </a:t>
            </a:r>
            <a:endParaRPr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Summary</a:t>
            </a:r>
            <a:endParaRPr/>
          </a:p>
        </p:txBody>
      </p:sp>
      <p:sp>
        <p:nvSpPr>
          <p:cNvPr id="401" name="Google Shape;401;p61"/>
          <p:cNvSpPr txBox="1">
            <a:spLocks noGrp="1"/>
          </p:cNvSpPr>
          <p:nvPr>
            <p:ph type="body" idx="1"/>
          </p:nvPr>
        </p:nvSpPr>
        <p:spPr>
          <a:xfrm>
            <a:off x="456642" y="1503506"/>
            <a:ext cx="82308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Loosely Splint - if bite wound is on an extremity</a:t>
            </a:r>
            <a:endParaRPr sz="24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Remove any jewelry, rings or constrictive clothing from near the site.</a:t>
            </a:r>
            <a:endParaRPr sz="24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Keep patient Calm to keep heart rate down - Monitor vitals</a:t>
            </a:r>
            <a:endParaRPr sz="24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IV access</a:t>
            </a:r>
            <a:endParaRPr sz="24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Pain medications if indicated</a:t>
            </a:r>
            <a:endParaRPr sz="2400"/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/>
              <a:t>Mark and monitor leading edge of edema and erythema</a:t>
            </a:r>
            <a:endParaRPr sz="2400"/>
          </a:p>
        </p:txBody>
      </p:sp>
      <p:sp>
        <p:nvSpPr>
          <p:cNvPr id="402" name="Google Shape;402;p61"/>
          <p:cNvSpPr/>
          <p:nvPr/>
        </p:nvSpPr>
        <p:spPr>
          <a:xfrm>
            <a:off x="955217" y="61958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63"/>
          <p:cNvSpPr txBox="1">
            <a:spLocks noGrp="1"/>
          </p:cNvSpPr>
          <p:nvPr>
            <p:ph type="title"/>
          </p:nvPr>
        </p:nvSpPr>
        <p:spPr>
          <a:xfrm>
            <a:off x="457200" y="29051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</a:t>
            </a:r>
            <a:r>
              <a:rPr lang="en"/>
              <a:t>DON’Ts</a:t>
            </a:r>
            <a:endParaRPr/>
          </a:p>
        </p:txBody>
      </p:sp>
      <p:pic>
        <p:nvPicPr>
          <p:cNvPr id="413" name="Google Shape;413;p63" descr="Image Gallery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68330" y="1348788"/>
            <a:ext cx="4263469" cy="339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63" descr="Screen Shot 2021-08-15 at 5.10.51 PM.pn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535" y="1334965"/>
            <a:ext cx="2831907" cy="351843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3"/>
          <p:cNvSpPr/>
          <p:nvPr/>
        </p:nvSpPr>
        <p:spPr>
          <a:xfrm>
            <a:off x="816000" y="29053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4"/>
          <p:cNvSpPr/>
          <p:nvPr/>
        </p:nvSpPr>
        <p:spPr>
          <a:xfrm>
            <a:off x="1195026" y="473512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64" descr="Screen Shot 2021-08-15 at 5.17.22 P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5027" y="1320073"/>
            <a:ext cx="3334050" cy="251007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64"/>
          <p:cNvSpPr txBox="1">
            <a:spLocks noGrp="1"/>
          </p:cNvSpPr>
          <p:nvPr>
            <p:ph type="title"/>
          </p:nvPr>
        </p:nvSpPr>
        <p:spPr>
          <a:xfrm>
            <a:off x="630886" y="473488"/>
            <a:ext cx="82296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</a:t>
            </a:r>
            <a:r>
              <a:rPr lang="en"/>
              <a:t>DON’Ts</a:t>
            </a:r>
            <a:endParaRPr/>
          </a:p>
        </p:txBody>
      </p:sp>
      <p:sp>
        <p:nvSpPr>
          <p:cNvPr id="423" name="Google Shape;423;p64"/>
          <p:cNvSpPr txBox="1">
            <a:spLocks noGrp="1"/>
          </p:cNvSpPr>
          <p:nvPr>
            <p:ph type="body" idx="1"/>
          </p:nvPr>
        </p:nvSpPr>
        <p:spPr>
          <a:xfrm>
            <a:off x="575550" y="1320075"/>
            <a:ext cx="82308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 marL="203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" sz="2000" b="0" i="0" u="none" strike="noStrike" cap="none">
                <a:latin typeface="Arial"/>
                <a:ea typeface="Arial"/>
                <a:cs typeface="Arial"/>
                <a:sym typeface="Arial"/>
              </a:rPr>
              <a:t>Do not place a tourniquet</a:t>
            </a:r>
            <a:endParaRPr sz="2400"/>
          </a:p>
          <a:p>
            <a:pPr marL="203200" lvl="0" indent="-50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03200" lvl="0" indent="-50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03200" lvl="0" indent="-50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03200" lvl="0" indent="-50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</a:pPr>
            <a:endParaRPr sz="2000"/>
          </a:p>
          <a:p>
            <a:pPr marL="0" lvl="0" indent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5"/>
              </a:buClr>
              <a:buSzPts val="1700"/>
              <a:buFont typeface="Arial"/>
              <a:buNone/>
            </a:pPr>
            <a:r>
              <a:rPr lang="en" sz="2400"/>
              <a:t>***Only exception is bleeding to death.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5"/>
          <p:cNvSpPr txBox="1">
            <a:spLocks noGrp="1"/>
          </p:cNvSpPr>
          <p:nvPr>
            <p:ph type="body" idx="1"/>
          </p:nvPr>
        </p:nvSpPr>
        <p:spPr>
          <a:xfrm>
            <a:off x="457200" y="1504950"/>
            <a:ext cx="82308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03200" lvl="0" indent="-234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Char char="•"/>
            </a:pPr>
            <a:r>
              <a:rPr lang="en" b="0" i="0" u="none" strike="noStrike" cap="none">
                <a:latin typeface="Arial"/>
                <a:ea typeface="Arial"/>
                <a:cs typeface="Arial"/>
                <a:sym typeface="Arial"/>
              </a:rPr>
              <a:t>Do not cut or try to remove Venom</a:t>
            </a:r>
            <a:endParaRPr sz="2500"/>
          </a:p>
        </p:txBody>
      </p:sp>
      <p:sp>
        <p:nvSpPr>
          <p:cNvPr id="429" name="Google Shape;429;p65"/>
          <p:cNvSpPr txBox="1">
            <a:spLocks noGrp="1"/>
          </p:cNvSpPr>
          <p:nvPr>
            <p:ph type="title"/>
          </p:nvPr>
        </p:nvSpPr>
        <p:spPr>
          <a:xfrm>
            <a:off x="641661" y="338138"/>
            <a:ext cx="8229600" cy="7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Transport/ Treatment : </a:t>
            </a:r>
            <a:r>
              <a:rPr lang="en"/>
              <a:t>DON’Ts</a:t>
            </a:r>
            <a:endParaRPr/>
          </a:p>
        </p:txBody>
      </p:sp>
      <p:grpSp>
        <p:nvGrpSpPr>
          <p:cNvPr id="430" name="Google Shape;430;p65"/>
          <p:cNvGrpSpPr/>
          <p:nvPr/>
        </p:nvGrpSpPr>
        <p:grpSpPr>
          <a:xfrm>
            <a:off x="4970125" y="1491782"/>
            <a:ext cx="4114800" cy="3207841"/>
            <a:chOff x="0" y="0"/>
            <a:chExt cx="10972800" cy="8554242"/>
          </a:xfrm>
        </p:grpSpPr>
        <p:pic>
          <p:nvPicPr>
            <p:cNvPr id="431" name="Google Shape;431;p65" descr="Screen Shot 2021-09-07 at 10.13.46 PM.png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10972800" cy="78714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2" name="Google Shape;432;p65"/>
            <p:cNvSpPr/>
            <p:nvPr/>
          </p:nvSpPr>
          <p:spPr>
            <a:xfrm>
              <a:off x="0" y="7947642"/>
              <a:ext cx="10972800" cy="60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8575" tIns="28575" rIns="28575" bIns="2857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lang="en" sz="9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Are you Crazy?</a:t>
              </a:r>
              <a:endParaRPr sz="500"/>
            </a:p>
          </p:txBody>
        </p:sp>
      </p:grpSp>
      <p:sp>
        <p:nvSpPr>
          <p:cNvPr id="433" name="Google Shape;433;p65"/>
          <p:cNvSpPr/>
          <p:nvPr/>
        </p:nvSpPr>
        <p:spPr>
          <a:xfrm>
            <a:off x="1052725" y="38738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9A81D-EE8C-F24D-832C-3D4A44327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Crawley things that Bite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7AF95-502B-A344-899B-718D20E38C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5100" indent="0">
              <a:buNone/>
            </a:pPr>
            <a:endParaRPr lang="en-US" dirty="0"/>
          </a:p>
          <a:p>
            <a:r>
              <a:rPr lang="en-US" dirty="0"/>
              <a:t>Painful vs painless</a:t>
            </a:r>
          </a:p>
          <a:p>
            <a:r>
              <a:rPr lang="en-US" dirty="0"/>
              <a:t>Supportive care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1D721E-B8A8-8E40-AC05-77AD4773270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5" name="Picture 6" descr="Black Widow Spiders: Facts &amp; Extermination Information">
            <a:extLst>
              <a:ext uri="{FF2B5EF4-FFF2-40B4-BE49-F238E27FC236}">
                <a16:creationId xmlns:a16="http://schemas.microsoft.com/office/drawing/2014/main" id="{BC819003-E448-9D4C-A38A-2540E87E4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9689" y="1877863"/>
            <a:ext cx="2484622" cy="186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Control of Brown Recluse Spiders - Insects in the City">
            <a:extLst>
              <a:ext uri="{FF2B5EF4-FFF2-40B4-BE49-F238E27FC236}">
                <a16:creationId xmlns:a16="http://schemas.microsoft.com/office/drawing/2014/main" id="{EF8BBD9F-9A97-D249-A688-3BFEA7B4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4706" y="1877863"/>
            <a:ext cx="2582094" cy="171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57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20">
                <a:latin typeface="Arial"/>
                <a:ea typeface="Arial"/>
                <a:cs typeface="Arial"/>
                <a:sym typeface="Arial"/>
              </a:rPr>
              <a:t>Objectives</a:t>
            </a: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>
              <a:lnSpc>
                <a:spcPct val="115000"/>
              </a:lnSpc>
            </a:pPr>
            <a:r>
              <a:rPr lang="en-US" dirty="0"/>
              <a:t>Discuss bites and envenomation</a:t>
            </a:r>
            <a:endParaRPr lang="en" dirty="0"/>
          </a:p>
          <a:p>
            <a:pPr marL="457200" lvl="0" indent="-36195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Discuss management of hypo and hyperthermia and its components.</a:t>
            </a:r>
            <a:endParaRPr dirty="0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Define heat exhaustion, heat stroke &amp; hyponatremia.</a:t>
            </a:r>
            <a:endParaRPr dirty="0"/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Discuss </a:t>
            </a:r>
            <a:r>
              <a:rPr lang="en-US" dirty="0"/>
              <a:t>what can occur at altitude</a:t>
            </a:r>
          </a:p>
          <a:p>
            <a:pPr marL="457200" lvl="0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-US" dirty="0"/>
              <a:t>Awareness of other environmental hazards</a:t>
            </a:r>
            <a:endParaRPr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2DDED-DAF9-7594-21C2-24E49F22D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Bites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E08BE-80FF-42AB-A1D7-5FBC248D4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04950"/>
            <a:ext cx="3960867" cy="3181500"/>
          </a:xfrm>
        </p:spPr>
        <p:txBody>
          <a:bodyPr/>
          <a:lstStyle/>
          <a:p>
            <a:r>
              <a:rPr lang="en-US" dirty="0"/>
              <a:t>Dogs, cats and homo sapiens</a:t>
            </a:r>
          </a:p>
          <a:p>
            <a:r>
              <a:rPr lang="en-US" dirty="0"/>
              <a:t>Tx: hemorrhage control, clean and irrigate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3A4ED-3C94-23C8-150B-F08969366CF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pic>
        <p:nvPicPr>
          <p:cNvPr id="1026" name="Picture 2" descr="Video: Bear breaks into Nestlé Toll House Café in Tahoe">
            <a:extLst>
              <a:ext uri="{FF2B5EF4-FFF2-40B4-BE49-F238E27FC236}">
                <a16:creationId xmlns:a16="http://schemas.microsoft.com/office/drawing/2014/main" id="{D3A91153-5339-6219-1B80-3EB6D7AB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8067" y="2005299"/>
            <a:ext cx="37973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17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66"/>
          <p:cNvSpPr txBox="1">
            <a:spLocks noGrp="1"/>
          </p:cNvSpPr>
          <p:nvPr>
            <p:ph type="title"/>
          </p:nvPr>
        </p:nvSpPr>
        <p:spPr>
          <a:xfrm>
            <a:off x="311700" y="2728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Stings</a:t>
            </a:r>
            <a:endParaRPr/>
          </a:p>
        </p:txBody>
      </p:sp>
      <p:pic>
        <p:nvPicPr>
          <p:cNvPr id="439" name="Google Shape;43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79500"/>
            <a:ext cx="4576075" cy="337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7918" y="1079500"/>
            <a:ext cx="4576082" cy="337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1325" y="789250"/>
            <a:ext cx="4172675" cy="35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8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6101"/>
            <a:ext cx="4971325" cy="361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9"/>
          <p:cNvSpPr txBox="1">
            <a:spLocks noGrp="1"/>
          </p:cNvSpPr>
          <p:nvPr>
            <p:ph type="title"/>
          </p:nvPr>
        </p:nvSpPr>
        <p:spPr>
          <a:xfrm>
            <a:off x="311700" y="132975"/>
            <a:ext cx="8520600" cy="70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/>
              <a:t>Anaphylaxis</a:t>
            </a:r>
            <a:endParaRPr sz="3420"/>
          </a:p>
        </p:txBody>
      </p:sp>
      <p:pic>
        <p:nvPicPr>
          <p:cNvPr id="457" name="Google Shape;45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226" y="962075"/>
            <a:ext cx="3174325" cy="422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716" y="962075"/>
            <a:ext cx="4530508" cy="418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0"/>
          <p:cNvSpPr txBox="1">
            <a:spLocks noGrp="1"/>
          </p:cNvSpPr>
          <p:nvPr>
            <p:ph type="title"/>
          </p:nvPr>
        </p:nvSpPr>
        <p:spPr>
          <a:xfrm>
            <a:off x="311700" y="86100"/>
            <a:ext cx="8520600" cy="845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Anaphylaxis</a:t>
            </a:r>
            <a:endParaRPr sz="3400"/>
          </a:p>
        </p:txBody>
      </p:sp>
      <p:pic>
        <p:nvPicPr>
          <p:cNvPr id="464" name="Google Shape;46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2700" y="1104900"/>
            <a:ext cx="5851300" cy="32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104900"/>
            <a:ext cx="3529425" cy="321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7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20">
                <a:latin typeface="Arial"/>
                <a:ea typeface="Arial"/>
                <a:cs typeface="Arial"/>
                <a:sym typeface="Arial"/>
              </a:rPr>
              <a:t>Anaphylaxis</a:t>
            </a:r>
            <a:endParaRPr/>
          </a:p>
        </p:txBody>
      </p:sp>
      <p:sp>
        <p:nvSpPr>
          <p:cNvPr id="471" name="Google Shape;471;p7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Diphenhydramine 25-50 mg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Epinephrine 0.3mg (</a:t>
            </a:r>
            <a:r>
              <a:rPr lang="en" dirty="0" err="1"/>
              <a:t>epipen</a:t>
            </a:r>
            <a:r>
              <a:rPr lang="en" dirty="0"/>
              <a:t> or </a:t>
            </a:r>
            <a:r>
              <a:rPr lang="en" dirty="0" err="1"/>
              <a:t>epipen</a:t>
            </a:r>
            <a:r>
              <a:rPr lang="en" dirty="0"/>
              <a:t> Jr. for pediatrics)</a:t>
            </a:r>
          </a:p>
          <a:p>
            <a:pPr lvl="1" indent="-361950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en" dirty="0"/>
              <a:t>0.15mg for peds</a:t>
            </a:r>
          </a:p>
          <a:p>
            <a:pPr lvl="1" indent="-361950">
              <a:lnSpc>
                <a:spcPct val="150000"/>
              </a:lnSpc>
              <a:spcBef>
                <a:spcPts val="0"/>
              </a:spcBef>
              <a:buSzPts val="2100"/>
            </a:pPr>
            <a:r>
              <a:rPr lang="en" dirty="0"/>
              <a:t>Be aware some agencies draw up their epinephrine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Albuterol for wheezing if available.</a:t>
            </a:r>
            <a:endParaRPr dirty="0"/>
          </a:p>
          <a:p>
            <a:pPr marL="457200" lvl="0" indent="-3619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dirty="0"/>
              <a:t>Steroids will be given by ALS or hospital.</a:t>
            </a:r>
            <a:endParaRPr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E243A-A6C8-78D2-2FF9-CCD59F82D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Altitude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94819-489E-191F-87F6-99A1EAA7C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589909" cy="3416400"/>
          </a:xfrm>
        </p:spPr>
        <p:txBody>
          <a:bodyPr/>
          <a:lstStyle/>
          <a:p>
            <a:r>
              <a:rPr lang="en-US" dirty="0"/>
              <a:t>What happens when we take people from sea level to the mountains of New Mexico?</a:t>
            </a:r>
          </a:p>
          <a:p>
            <a:r>
              <a:rPr lang="en-US" dirty="0"/>
              <a:t>Why?</a:t>
            </a:r>
          </a:p>
        </p:txBody>
      </p:sp>
      <p:pic>
        <p:nvPicPr>
          <p:cNvPr id="1026" name="Picture 2" descr="Vomiting - Wikipedia">
            <a:extLst>
              <a:ext uri="{FF2B5EF4-FFF2-40B4-BE49-F238E27FC236}">
                <a16:creationId xmlns:a16="http://schemas.microsoft.com/office/drawing/2014/main" id="{0DB346ED-D5B2-6870-52C0-EC8ECC59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520" y="1017725"/>
            <a:ext cx="25019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78823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6FFD3-A4C2-BC13-B234-5D84D91A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 at altitude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99532-C748-852C-60ED-0A118B15BF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Lower air density and pressure</a:t>
            </a:r>
          </a:p>
          <a:p>
            <a:r>
              <a:rPr lang="en-US" dirty="0"/>
              <a:t>Hypoxia – Increased ventilation, lowering PaCO2 and increased pH, chemoreceptors respond to pH culminating in ventilation inhibition</a:t>
            </a:r>
          </a:p>
          <a:p>
            <a:r>
              <a:rPr lang="en-US" dirty="0"/>
              <a:t>Kidneys excrete bicarb to counter rising pH, leading to dehydration</a:t>
            </a:r>
          </a:p>
          <a:p>
            <a:r>
              <a:rPr lang="en-US" dirty="0"/>
              <a:t>Cardiac stroke volume down from renal excretion, increasing cardiac burden and hypotension</a:t>
            </a:r>
          </a:p>
          <a:p>
            <a:r>
              <a:rPr lang="en-US" dirty="0"/>
              <a:t>Increased ventilation leads to hypocapnia followed by vasoconstriction, competing vasodilation in setting of hypoxia</a:t>
            </a:r>
          </a:p>
          <a:p>
            <a:r>
              <a:rPr lang="en-US" dirty="0"/>
              <a:t>Hypothesis that severe vasoconstriction and vascular pressure culminates in edema and hemorrhage</a:t>
            </a:r>
          </a:p>
        </p:txBody>
      </p:sp>
    </p:spTree>
    <p:extLst>
      <p:ext uri="{BB962C8B-B14F-4D97-AF65-F5344CB8AC3E}">
        <p14:creationId xmlns:p14="http://schemas.microsoft.com/office/powerpoint/2010/main" val="2652242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55E34-D9EB-BFA4-FECF-CA8937684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Mountain Sickness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2FA4E-84DB-D5A4-F858-C1A5E43C9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579277" cy="3416400"/>
          </a:xfrm>
        </p:spPr>
        <p:txBody>
          <a:bodyPr/>
          <a:lstStyle/>
          <a:p>
            <a:r>
              <a:rPr lang="en-US" dirty="0"/>
              <a:t>Typically above 8000 ft</a:t>
            </a:r>
          </a:p>
          <a:p>
            <a:r>
              <a:rPr lang="en-US" dirty="0"/>
              <a:t>Mountaineers Hangover: </a:t>
            </a:r>
          </a:p>
          <a:p>
            <a:pPr lvl="1"/>
            <a:r>
              <a:rPr lang="en-US" dirty="0"/>
              <a:t>Headache, fatigue, nausea, vomiting</a:t>
            </a:r>
          </a:p>
          <a:p>
            <a:r>
              <a:rPr lang="en-US" dirty="0"/>
              <a:t>Prevention with slow ascent and acclimation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16FE36-2836-FEFC-5646-49C6D9DB50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4018" y="1093712"/>
            <a:ext cx="3760381" cy="34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89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2194D-3AC6-A168-8949-145D4C18E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Altitude Cerebral Edema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B99E2-DFF6-C3F9-320C-1F6554CA8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472412" cy="34164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HACE</a:t>
            </a:r>
          </a:p>
          <a:p>
            <a:r>
              <a:rPr lang="en-US" dirty="0"/>
              <a:t>Vasogenic brain edema</a:t>
            </a:r>
          </a:p>
          <a:p>
            <a:r>
              <a:rPr lang="en-US" dirty="0"/>
              <a:t>Ataxic gait, lethargy, irritable, confusion, poor coordination, stupor, coma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F08F06-1874-5BDD-9F0D-0FA0228760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1393" y="979205"/>
            <a:ext cx="2960907" cy="318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9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AC45-56EC-C94F-B575-A1C0D5E7C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Bites/</a:t>
            </a:r>
            <a:r>
              <a:rPr lang="en-US" dirty="0" err="1"/>
              <a:t>Envenomations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73EB0A-81DB-CC41-A9F1-12C746BF89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Bay Area hikers seeing rattlesnakes sooner than normal this year | News |  PleasantonWeekly.com |">
            <a:extLst>
              <a:ext uri="{FF2B5EF4-FFF2-40B4-BE49-F238E27FC236}">
                <a16:creationId xmlns:a16="http://schemas.microsoft.com/office/drawing/2014/main" id="{48B589DC-31E3-114A-825F-9A813134E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650" y="1268044"/>
            <a:ext cx="34417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 It Illegal To Kill Honey Bees? (Truth Revealed!)">
            <a:extLst>
              <a:ext uri="{FF2B5EF4-FFF2-40B4-BE49-F238E27FC236}">
                <a16:creationId xmlns:a16="http://schemas.microsoft.com/office/drawing/2014/main" id="{8279D8DE-2104-CB4D-85D1-BF70847E2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0350" y="1147817"/>
            <a:ext cx="39116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139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B2EC-1F01-CD57-7C43-ADEA1E16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Altitude Pulmonary Edema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AC980-3B4C-215C-BB56-E7E783AA9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773790" cy="34164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HAPE</a:t>
            </a:r>
          </a:p>
          <a:p>
            <a:r>
              <a:rPr lang="en-US" sz="2400" dirty="0">
                <a:solidFill>
                  <a:schemeClr val="tx1"/>
                </a:solidFill>
              </a:rPr>
              <a:t>Accumulation of plasma and RBC in lung secondary to blood-gas barrier breakdown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Cough, SOB, pink frothy sputum, febrile, crackles on exam</a:t>
            </a:r>
          </a:p>
          <a:p>
            <a:r>
              <a:rPr lang="en-US" sz="2400" dirty="0">
                <a:solidFill>
                  <a:schemeClr val="tx1"/>
                </a:solidFill>
              </a:rPr>
              <a:t>Rapidly progressive and worse with any exertion, making descent difficult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8073453-35B6-8002-34C5-8A316765FF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186" y="974382"/>
            <a:ext cx="2333295" cy="34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9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69075-9329-3620-C573-D309C481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Altitude Treatments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9647B-4DE3-83BD-3623-8205E80DA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920058" cy="3416400"/>
          </a:xfrm>
        </p:spPr>
        <p:txBody>
          <a:bodyPr/>
          <a:lstStyle/>
          <a:p>
            <a:r>
              <a:rPr lang="en-US" dirty="0"/>
              <a:t>Descend, descend, descend</a:t>
            </a:r>
          </a:p>
          <a:p>
            <a:r>
              <a:rPr lang="en-US" dirty="0"/>
              <a:t>Hydrate</a:t>
            </a:r>
          </a:p>
          <a:p>
            <a:r>
              <a:rPr lang="en-US" dirty="0"/>
              <a:t>Supplemental O2</a:t>
            </a:r>
          </a:p>
          <a:p>
            <a:r>
              <a:rPr lang="en-US" dirty="0"/>
              <a:t>Medications: some agencies may carry acetazolamide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6" name="Picture 4" descr="Deadly High Altitude Pulmonary Disorders: Acute Mountain Sickness (AMS);">
            <a:extLst>
              <a:ext uri="{FF2B5EF4-FFF2-40B4-BE49-F238E27FC236}">
                <a16:creationId xmlns:a16="http://schemas.microsoft.com/office/drawing/2014/main" id="{C82ED0FF-DDE8-D331-CC0A-9ABF0CC08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0709" y="1800718"/>
            <a:ext cx="4445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25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Cold and Hot</a:t>
            </a:r>
            <a:endParaRPr dirty="0"/>
          </a:p>
        </p:txBody>
      </p:sp>
      <p:pic>
        <p:nvPicPr>
          <p:cNvPr id="4098" name="Picture 2" descr="Why Plants Grow So Slow Or So Fast In the Desert | PBS">
            <a:extLst>
              <a:ext uri="{FF2B5EF4-FFF2-40B4-BE49-F238E27FC236}">
                <a16:creationId xmlns:a16="http://schemas.microsoft.com/office/drawing/2014/main" id="{2834EF99-30C8-3E81-8B86-DB1E3B5D5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2262" y="140970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y does Utah have the 'Greatest Snow on Earth?'">
            <a:extLst>
              <a:ext uri="{FF2B5EF4-FFF2-40B4-BE49-F238E27FC236}">
                <a16:creationId xmlns:a16="http://schemas.microsoft.com/office/drawing/2014/main" id="{D9B5819E-05CC-6D17-1C38-A2CBA8F49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1482799"/>
            <a:ext cx="3810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Hypothermia</a:t>
            </a:r>
            <a:endParaRPr/>
          </a:p>
        </p:txBody>
      </p:sp>
      <p:sp>
        <p:nvSpPr>
          <p:cNvPr id="488" name="Google Shape;488;p74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5757600" cy="2841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Body temperature  of &lt; 35°C (95°F)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Can you become hypothermic in warmer weather…say 50°C?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What about water that is 60°-70°?</a:t>
            </a:r>
            <a:endParaRPr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9" name="Google Shape;489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5500" y="95350"/>
            <a:ext cx="2503500" cy="2840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7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at risk?</a:t>
            </a:r>
            <a:endParaRPr/>
          </a:p>
        </p:txBody>
      </p:sp>
      <p:sp>
        <p:nvSpPr>
          <p:cNvPr id="495" name="Google Shape;495;p75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8368200" cy="29328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25000" lnSpcReduction="20000"/>
          </a:bodyPr>
          <a:lstStyle/>
          <a:p>
            <a:pPr marL="914400" lvl="1" indent="-342900" algn="l" rtl="0">
              <a:lnSpc>
                <a:spcPct val="144444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7200">
                <a:latin typeface="Arial"/>
                <a:ea typeface="Arial"/>
                <a:cs typeface="Arial"/>
                <a:sym typeface="Arial"/>
              </a:rPr>
              <a:t>Extremes of age (elderly, infants)</a:t>
            </a:r>
            <a:endParaRPr sz="72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44444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7200">
                <a:latin typeface="Arial"/>
                <a:ea typeface="Arial"/>
                <a:cs typeface="Arial"/>
                <a:sym typeface="Arial"/>
              </a:rPr>
              <a:t>Ethanol use</a:t>
            </a:r>
            <a:endParaRPr sz="72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44444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7200">
                <a:latin typeface="Arial"/>
                <a:ea typeface="Arial"/>
                <a:cs typeface="Arial"/>
                <a:sym typeface="Arial"/>
              </a:rPr>
              <a:t>Lack of shelter (homeless persons)</a:t>
            </a:r>
            <a:endParaRPr sz="72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44444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7200">
                <a:latin typeface="Arial"/>
                <a:ea typeface="Arial"/>
                <a:cs typeface="Arial"/>
                <a:sym typeface="Arial"/>
              </a:rPr>
              <a:t>Exposure (winter sports)</a:t>
            </a:r>
            <a:endParaRPr sz="7200">
              <a:latin typeface="Arial"/>
              <a:ea typeface="Arial"/>
              <a:cs typeface="Arial"/>
              <a:sym typeface="Arial"/>
            </a:endParaRPr>
          </a:p>
          <a:p>
            <a:pPr marL="914400" lvl="1" indent="-342900" algn="l" rtl="0">
              <a:lnSpc>
                <a:spcPct val="144444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7200">
                <a:latin typeface="Arial"/>
                <a:ea typeface="Arial"/>
                <a:cs typeface="Arial"/>
                <a:sym typeface="Arial"/>
              </a:rPr>
              <a:t>Underlying illness</a:t>
            </a:r>
            <a:endParaRPr sz="7200"/>
          </a:p>
          <a:p>
            <a:pPr marL="914400" lvl="1" indent="-342900" algn="l" rtl="0">
              <a:lnSpc>
                <a:spcPct val="144444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" sz="7200"/>
              <a:t>Severe trauma</a:t>
            </a:r>
            <a:endParaRPr sz="720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76"/>
          <p:cNvSpPr txBox="1">
            <a:spLocks noGrp="1"/>
          </p:cNvSpPr>
          <p:nvPr>
            <p:ph type="title"/>
          </p:nvPr>
        </p:nvSpPr>
        <p:spPr>
          <a:xfrm>
            <a:off x="311700" y="215200"/>
            <a:ext cx="8520600" cy="8025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hypothermia look like?</a:t>
            </a:r>
            <a:endParaRPr/>
          </a:p>
        </p:txBody>
      </p:sp>
      <p:graphicFrame>
        <p:nvGraphicFramePr>
          <p:cNvPr id="501" name="Google Shape;501;p76"/>
          <p:cNvGraphicFramePr/>
          <p:nvPr/>
        </p:nvGraphicFramePr>
        <p:xfrm>
          <a:off x="756625" y="1017700"/>
          <a:ext cx="7630725" cy="3352000"/>
        </p:xfrm>
        <a:graphic>
          <a:graphicData uri="http://schemas.openxmlformats.org/drawingml/2006/table">
            <a:tbl>
              <a:tblPr>
                <a:noFill/>
                <a:tableStyleId>{CF1013B7-EFD7-489E-A695-24967DAD37DE}</a:tableStyleId>
              </a:tblPr>
              <a:tblGrid>
                <a:gridCol w="121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64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9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Stage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Clinical Symptoms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Temp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Treatment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4C2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99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HT class I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Conscious, shivering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35-32°C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Passive external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71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HT class II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Impaired conscious, not shivering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32-28°C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Active external, minimally invasive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55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HT class III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Unconscious with VS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28-24°C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As above + airway, invasive only if cardiac instability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85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HT class IV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 vital signs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&lt;24°C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CPR (3 rounds epi +/- defib), ECMO/CPB, if no ECMO thoracic/peritoneal lavage</a:t>
                      </a:r>
                      <a:endParaRPr/>
                    </a:p>
                  </a:txBody>
                  <a:tcPr marL="28575" marR="28575" marT="19050" marB="1905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F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7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Assessment and vitals</a:t>
            </a:r>
            <a:endParaRPr/>
          </a:p>
        </p:txBody>
      </p:sp>
      <p:sp>
        <p:nvSpPr>
          <p:cNvPr id="507" name="Google Shape;507;p77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184100" cy="307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HR: May be profoundly bradycardic.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BP: Normotensive to hypotensive.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RR: normal to slow respirations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Temperature: low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Imperative to check a blood sugar.</a:t>
            </a:r>
            <a:endParaRPr/>
          </a:p>
        </p:txBody>
      </p:sp>
      <p:pic>
        <p:nvPicPr>
          <p:cNvPr id="508" name="Google Shape;508;p7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296525"/>
            <a:ext cx="4267198" cy="2912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EKG</a:t>
            </a:r>
            <a:endParaRPr/>
          </a:p>
        </p:txBody>
      </p:sp>
      <p:pic>
        <p:nvPicPr>
          <p:cNvPr id="514" name="Google Shape;514;p7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296525"/>
            <a:ext cx="5249785" cy="369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4585" y="1296525"/>
            <a:ext cx="3437014" cy="3311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9"/>
          <p:cNvSpPr txBox="1">
            <a:spLocks noGrp="1"/>
          </p:cNvSpPr>
          <p:nvPr>
            <p:ph type="title"/>
          </p:nvPr>
        </p:nvSpPr>
        <p:spPr>
          <a:xfrm>
            <a:off x="311700" y="1975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Prehospital management</a:t>
            </a:r>
            <a:endParaRPr/>
          </a:p>
        </p:txBody>
      </p:sp>
      <p:sp>
        <p:nvSpPr>
          <p:cNvPr id="521" name="Google Shape;521;p79"/>
          <p:cNvSpPr txBox="1">
            <a:spLocks noGrp="1"/>
          </p:cNvSpPr>
          <p:nvPr>
            <p:ph type="body" idx="1"/>
          </p:nvPr>
        </p:nvSpPr>
        <p:spPr>
          <a:xfrm>
            <a:off x="377125" y="822675"/>
            <a:ext cx="8507400" cy="307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Remove patient from the cold environment—handle gently. 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Rough handling may precipitate V- Fib (a-fib is most common dysrhythmia)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Remove wet clothing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457200" lvl="0" indent="-361950" algn="l" rtl="0">
              <a:spcBef>
                <a:spcPts val="1200"/>
              </a:spcBef>
              <a:spcAft>
                <a:spcPts val="0"/>
              </a:spcAft>
              <a:buSzPts val="2100"/>
              <a:buFont typeface="Arial"/>
              <a:buChar char="●"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External rewarming - warm/dry blankets, radiant heat, warm packs.</a:t>
            </a:r>
            <a:endParaRPr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>
              <a:highlight>
                <a:srgbClr val="FFFFFF"/>
              </a:highlight>
            </a:endParaRPr>
          </a:p>
        </p:txBody>
      </p:sp>
      <p:pic>
        <p:nvPicPr>
          <p:cNvPr id="522" name="Google Shape;522;p7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6150" y="2971625"/>
            <a:ext cx="3225750" cy="164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7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1427" y="2971625"/>
            <a:ext cx="2554735" cy="164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Warm IV fluids in pre hospital setting.</a:t>
            </a:r>
            <a:endParaRPr/>
          </a:p>
        </p:txBody>
      </p:sp>
      <p:sp>
        <p:nvSpPr>
          <p:cNvPr id="529" name="Google Shape;529;p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064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2100"/>
              <a:buFont typeface="Arial"/>
              <a:buChar char="-"/>
            </a:pPr>
            <a:r>
              <a:rPr lang="en"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IV/IO - Warm crystalloid fluids of 20 mL/kg, if available, in 500 mL increments up to a total of 2L</a:t>
            </a:r>
            <a:endParaRPr>
              <a:highlight>
                <a:srgbClr val="FFFFFF"/>
              </a:highlight>
            </a:endParaRPr>
          </a:p>
        </p:txBody>
      </p:sp>
      <p:pic>
        <p:nvPicPr>
          <p:cNvPr id="530" name="Google Shape;530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49250"/>
            <a:ext cx="2143500" cy="26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3500" y="2449250"/>
            <a:ext cx="3390270" cy="26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3775" y="2086843"/>
            <a:ext cx="3610225" cy="305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457200" y="29051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Epidemiology</a:t>
            </a:r>
            <a:endParaRPr/>
          </a:p>
        </p:txBody>
      </p:sp>
      <p:sp>
        <p:nvSpPr>
          <p:cNvPr id="318" name="Google Shape;318;p50"/>
          <p:cNvSpPr txBox="1">
            <a:spLocks noGrp="1"/>
          </p:cNvSpPr>
          <p:nvPr>
            <p:ph type="body" idx="1"/>
          </p:nvPr>
        </p:nvSpPr>
        <p:spPr>
          <a:xfrm>
            <a:off x="456600" y="1214425"/>
            <a:ext cx="82308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03200" lvl="0" indent="-2095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" sz="1700" b="0" i="0" u="none" strike="noStrike" cap="none">
                <a:latin typeface="Arial"/>
                <a:ea typeface="Arial"/>
                <a:cs typeface="Arial"/>
                <a:sym typeface="Arial"/>
              </a:rPr>
              <a:t>75-100 Rattlesnake bites a year in </a:t>
            </a:r>
            <a:r>
              <a:rPr lang="en" u="sng"/>
              <a:t>New Mexico</a:t>
            </a:r>
            <a:r>
              <a:rPr lang="en" sz="1700" b="0" i="0" u="none" strike="noStrike" cap="none"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203200" lvl="0" indent="-209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" sz="1700" b="0" i="0" u="none" strike="noStrike" cap="none">
                <a:latin typeface="Arial"/>
                <a:ea typeface="Arial"/>
                <a:cs typeface="Arial"/>
                <a:sym typeface="Arial"/>
              </a:rPr>
              <a:t>7,000-8,000 venomous snake bites in the </a:t>
            </a:r>
            <a:r>
              <a:rPr lang="en" u="sng"/>
              <a:t>US</a:t>
            </a:r>
            <a:r>
              <a:rPr lang="en" sz="1700" b="0" i="0" u="none" strike="noStrike" cap="none">
                <a:latin typeface="Arial"/>
                <a:ea typeface="Arial"/>
                <a:cs typeface="Arial"/>
                <a:sym typeface="Arial"/>
              </a:rPr>
              <a:t> every year.</a:t>
            </a:r>
            <a:endParaRPr/>
          </a:p>
          <a:p>
            <a:pPr marL="203200" lvl="0" indent="-209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" sz="1700" b="0" i="0" u="none" strike="noStrike" cap="none">
                <a:latin typeface="Arial"/>
                <a:ea typeface="Arial"/>
                <a:cs typeface="Arial"/>
                <a:sym typeface="Arial"/>
              </a:rPr>
              <a:t>Large majority ~98% of documented bites, involve extremities.</a:t>
            </a:r>
            <a:endParaRPr/>
          </a:p>
          <a:p>
            <a:pPr marL="203200" lvl="0" indent="-209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" sz="1700" b="0" i="0" u="none" strike="noStrike" cap="none">
                <a:latin typeface="Arial"/>
                <a:ea typeface="Arial"/>
                <a:cs typeface="Arial"/>
                <a:sym typeface="Arial"/>
              </a:rPr>
              <a:t>Men aged 17- 27 years old make up ~80% of bite victims.</a:t>
            </a:r>
            <a:endParaRPr/>
          </a:p>
          <a:p>
            <a:pPr marL="203200" lvl="0" indent="-2095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rial"/>
              <a:buChar char="•"/>
            </a:pPr>
            <a:r>
              <a:rPr lang="en" sz="1700" b="0" i="0" u="none" strike="noStrike" cap="none">
                <a:latin typeface="Arial"/>
                <a:ea typeface="Arial"/>
                <a:cs typeface="Arial"/>
                <a:sym typeface="Arial"/>
              </a:rPr>
              <a:t>Almost all bites occur annually between April and September.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82"/>
          <p:cNvSpPr txBox="1">
            <a:spLocks noGrp="1"/>
          </p:cNvSpPr>
          <p:nvPr>
            <p:ph type="title"/>
          </p:nvPr>
        </p:nvSpPr>
        <p:spPr>
          <a:xfrm>
            <a:off x="311700" y="1652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Trauma and hypothermia</a:t>
            </a:r>
            <a:endParaRPr/>
          </a:p>
        </p:txBody>
      </p:sp>
      <p:sp>
        <p:nvSpPr>
          <p:cNvPr id="543" name="Google Shape;543;p82"/>
          <p:cNvSpPr txBox="1">
            <a:spLocks noGrp="1"/>
          </p:cNvSpPr>
          <p:nvPr>
            <p:ph type="body" idx="1"/>
          </p:nvPr>
        </p:nvSpPr>
        <p:spPr>
          <a:xfrm>
            <a:off x="204975" y="956950"/>
            <a:ext cx="4367100" cy="307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Trauma patients at high risk of hypothermia 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Triad of death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Keep warm and dry.</a:t>
            </a:r>
            <a:endParaRPr/>
          </a:p>
        </p:txBody>
      </p:sp>
      <p:pic>
        <p:nvPicPr>
          <p:cNvPr id="544" name="Google Shape;544;p8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737950"/>
            <a:ext cx="4572051" cy="387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82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775" y="2571750"/>
            <a:ext cx="3240225" cy="204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525" y="0"/>
            <a:ext cx="805894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4"/>
          <p:cNvSpPr txBox="1">
            <a:spLocks noGrp="1"/>
          </p:cNvSpPr>
          <p:nvPr>
            <p:ph type="title"/>
          </p:nvPr>
        </p:nvSpPr>
        <p:spPr>
          <a:xfrm>
            <a:off x="387900" y="268775"/>
            <a:ext cx="8368200" cy="686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Frostbite</a:t>
            </a:r>
            <a:endParaRPr/>
          </a:p>
        </p:txBody>
      </p:sp>
      <p:sp>
        <p:nvSpPr>
          <p:cNvPr id="556" name="Google Shape;556;p84"/>
          <p:cNvSpPr txBox="1">
            <a:spLocks noGrp="1"/>
          </p:cNvSpPr>
          <p:nvPr>
            <p:ph type="body" idx="1"/>
          </p:nvPr>
        </p:nvSpPr>
        <p:spPr>
          <a:xfrm>
            <a:off x="387900" y="1189224"/>
            <a:ext cx="8368200" cy="307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If frostbite present do not rub tissue - rewarm in warm water bath.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Stop further cold exposure. 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If unable to keep re-warmed tissue warm then let stay cold until able to receive definitive care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If possible try to minimize use of affected extremity.</a:t>
            </a:r>
            <a:endParaRPr/>
          </a:p>
        </p:txBody>
      </p:sp>
      <p:pic>
        <p:nvPicPr>
          <p:cNvPr id="557" name="Google Shape;557;p84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612" y="3068625"/>
            <a:ext cx="3010389" cy="20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84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68625"/>
            <a:ext cx="2159825" cy="207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8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9825" y="3068625"/>
            <a:ext cx="3973776" cy="207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BB01-D5FB-F14B-8722-1E472CD8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Trench Foot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2ACCFE-F021-BA45-B04F-34E4CE0117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Wet/muddy conditions</a:t>
            </a:r>
          </a:p>
          <a:p>
            <a:r>
              <a:rPr lang="en-US" dirty="0"/>
              <a:t>Poor foot care</a:t>
            </a:r>
          </a:p>
          <a:p>
            <a:r>
              <a:rPr lang="en-US" dirty="0"/>
              <a:t>Seen in homeless</a:t>
            </a:r>
          </a:p>
          <a:p>
            <a:endParaRPr lang="en-US" dirty="0"/>
          </a:p>
        </p:txBody>
      </p:sp>
      <p:pic>
        <p:nvPicPr>
          <p:cNvPr id="2050" name="Picture 2" descr="Trench Foot: Causes, Symptoms &amp; Treatment">
            <a:extLst>
              <a:ext uri="{FF2B5EF4-FFF2-40B4-BE49-F238E27FC236}">
                <a16:creationId xmlns:a16="http://schemas.microsoft.com/office/drawing/2014/main" id="{FD100F11-482E-434B-B51D-B3C71A651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9039" y="1790262"/>
            <a:ext cx="3543300" cy="229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0336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summary</a:t>
            </a:r>
            <a:endParaRPr/>
          </a:p>
        </p:txBody>
      </p:sp>
      <p:sp>
        <p:nvSpPr>
          <p:cNvPr id="565" name="Google Shape;565;p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If cold warm them up - be gentle and pay mind to cardiac monitor.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Removed from cold environment and remove wet clothing.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If in cardiac arrest be prepared for prolonged resuscitation.</a:t>
            </a:r>
            <a:endParaRPr/>
          </a:p>
          <a:p>
            <a:pPr marL="914400" lvl="1" indent="-342900" algn="l" rtl="0">
              <a:spcBef>
                <a:spcPts val="4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Consider transport to hospital for profound hypothermia and cardiac arrest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For frostbite do not rub or aggravate tissue.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Do not rewarm if you cannot keep warm (particularly extrication from austere setting)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Continuous cardiac monitoring is imperative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Always check a glucose.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96BE3-ADC2-1D46-AF7E-0E5369F46F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Heat Related Injuries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77A555-D02B-D81A-0B42-7B38DA4FF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54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6"/>
          <p:cNvSpPr txBox="1">
            <a:spLocks noGrp="1"/>
          </p:cNvSpPr>
          <p:nvPr>
            <p:ph type="title"/>
          </p:nvPr>
        </p:nvSpPr>
        <p:spPr>
          <a:xfrm>
            <a:off x="311700" y="251350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Hyperthermia</a:t>
            </a:r>
            <a:endParaRPr/>
          </a:p>
        </p:txBody>
      </p:sp>
      <p:sp>
        <p:nvSpPr>
          <p:cNvPr id="571" name="Google Shape;571;p86"/>
          <p:cNvSpPr txBox="1">
            <a:spLocks noGrp="1"/>
          </p:cNvSpPr>
          <p:nvPr>
            <p:ph type="body" idx="1"/>
          </p:nvPr>
        </p:nvSpPr>
        <p:spPr>
          <a:xfrm>
            <a:off x="387900" y="824049"/>
            <a:ext cx="8368200" cy="993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Defined as body temperature &gt;38°C (100.4°F)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Spectrum that changes based on temperature and duration of exposure.</a:t>
            </a:r>
            <a:endParaRPr/>
          </a:p>
        </p:txBody>
      </p:sp>
      <p:pic>
        <p:nvPicPr>
          <p:cNvPr id="572" name="Google Shape;572;p8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75" y="2192299"/>
            <a:ext cx="4132259" cy="23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8134" y="2192299"/>
            <a:ext cx="3181786" cy="235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Exhaustion</a:t>
            </a:r>
            <a:endParaRPr/>
          </a:p>
        </p:txBody>
      </p:sp>
      <p:sp>
        <p:nvSpPr>
          <p:cNvPr id="587" name="Google Shape;587;p88"/>
          <p:cNvSpPr txBox="1">
            <a:spLocks noGrp="1"/>
          </p:cNvSpPr>
          <p:nvPr>
            <p:ph type="body" idx="1"/>
          </p:nvPr>
        </p:nvSpPr>
        <p:spPr>
          <a:xfrm>
            <a:off x="387900" y="1296450"/>
            <a:ext cx="4184100" cy="3410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7500" lnSpcReduction="20000"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Significant dehydration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Often related to exertion</a:t>
            </a:r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-US" dirty="0"/>
              <a:t>Defined: 1 organ system and &gt;38</a:t>
            </a:r>
            <a:r>
              <a:rPr lang="en-US" baseline="30000" dirty="0"/>
              <a:t>o</a:t>
            </a:r>
            <a:r>
              <a:rPr lang="en-US" dirty="0"/>
              <a:t>C</a:t>
            </a:r>
            <a:endParaRPr dirty="0"/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u="sng" dirty="0"/>
              <a:t>PRESENTATION:</a:t>
            </a:r>
            <a:endParaRPr u="sng"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Hot 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Sweaty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Faint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Orthostatic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Tachycardic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Muscle cramps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Nausea</a:t>
            </a:r>
            <a:endParaRPr dirty="0"/>
          </a:p>
        </p:txBody>
      </p:sp>
      <p:pic>
        <p:nvPicPr>
          <p:cNvPr id="588" name="Google Shape;588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296525"/>
            <a:ext cx="4248150" cy="34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Exhaustion Treatment</a:t>
            </a:r>
            <a:endParaRPr/>
          </a:p>
        </p:txBody>
      </p:sp>
      <p:pic>
        <p:nvPicPr>
          <p:cNvPr id="594" name="Google Shape;594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450" y="1210450"/>
            <a:ext cx="440055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89"/>
          <p:cNvSpPr txBox="1">
            <a:spLocks noGrp="1"/>
          </p:cNvSpPr>
          <p:nvPr>
            <p:ph type="body" idx="1"/>
          </p:nvPr>
        </p:nvSpPr>
        <p:spPr>
          <a:xfrm>
            <a:off x="4707550" y="1433475"/>
            <a:ext cx="4184100" cy="307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Move to cool environment.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Remove excessive clothing.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Oral hydration preferred to IV hydration if possible.</a:t>
            </a:r>
            <a:endParaRPr dirty="0"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 dirty="0"/>
              <a:t>Can utilize ice bath, cool misting with fanning, shade, ambulance AC</a:t>
            </a:r>
            <a:endParaRPr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91"/>
          <p:cNvSpPr txBox="1">
            <a:spLocks noGrp="1"/>
          </p:cNvSpPr>
          <p:nvPr>
            <p:ph type="title"/>
          </p:nvPr>
        </p:nvSpPr>
        <p:spPr>
          <a:xfrm>
            <a:off x="387900" y="458025"/>
            <a:ext cx="8541000" cy="686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Stroke (Severe Hyperthermia= life threat)</a:t>
            </a:r>
            <a:endParaRPr/>
          </a:p>
        </p:txBody>
      </p:sp>
      <p:sp>
        <p:nvSpPr>
          <p:cNvPr id="609" name="Google Shape;609;p91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3786900" cy="307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457200" lvl="0" indent="-351948" algn="l" rtl="0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Temp Generally &gt;40°C(104°F)</a:t>
            </a:r>
            <a:endParaRPr/>
          </a:p>
          <a:p>
            <a:pPr marL="457200" lvl="0" indent="-351948" algn="l" rtl="0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My be sweating but often not</a:t>
            </a:r>
            <a:endParaRPr/>
          </a:p>
          <a:p>
            <a:pPr marL="457200" lvl="0" indent="-351948" algn="l" rtl="0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By definition will have neurologic effects.</a:t>
            </a:r>
            <a:endParaRPr/>
          </a:p>
          <a:p>
            <a:pPr marL="457200" lvl="0" indent="-351948" algn="l" rtl="0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Delirium, AMS, focal deficits</a:t>
            </a:r>
            <a:endParaRPr/>
          </a:p>
          <a:p>
            <a:pPr marL="457200" lvl="0" indent="-351948" algn="l" rtl="0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Seizures</a:t>
            </a:r>
            <a:endParaRPr/>
          </a:p>
          <a:p>
            <a:pPr marL="457200" lvl="0" indent="-351948" algn="l" rtl="0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en"/>
              <a:t>Temp can exceed 106°C within 10-15 minutes (thermal inertia)</a:t>
            </a:r>
            <a:endParaRPr/>
          </a:p>
        </p:txBody>
      </p:sp>
      <p:pic>
        <p:nvPicPr>
          <p:cNvPr id="610" name="Google Shape;610;p9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925" y="1489825"/>
            <a:ext cx="4855951" cy="3078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1"/>
          <p:cNvSpPr txBox="1">
            <a:spLocks noGrp="1"/>
          </p:cNvSpPr>
          <p:nvPr>
            <p:ph type="title"/>
          </p:nvPr>
        </p:nvSpPr>
        <p:spPr>
          <a:xfrm>
            <a:off x="785036" y="288759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Venomous snakes in the US</a:t>
            </a:r>
            <a:endParaRPr/>
          </a:p>
        </p:txBody>
      </p:sp>
      <p:sp>
        <p:nvSpPr>
          <p:cNvPr id="324" name="Google Shape;324;p51"/>
          <p:cNvSpPr txBox="1">
            <a:spLocks noGrp="1"/>
          </p:cNvSpPr>
          <p:nvPr>
            <p:ph type="body" idx="2"/>
          </p:nvPr>
        </p:nvSpPr>
        <p:spPr>
          <a:xfrm>
            <a:off x="457200" y="894243"/>
            <a:ext cx="82296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Crotalidea (Pit Vipers)</a:t>
            </a:r>
            <a:endParaRPr/>
          </a:p>
        </p:txBody>
      </p:sp>
      <p:pic>
        <p:nvPicPr>
          <p:cNvPr id="327" name="Google Shape;327;p51" descr="Screen Shot 2021-08-15 at 6.54.37 PM.pn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8160" y="2135655"/>
            <a:ext cx="2632490" cy="19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ow to Protect Against Venomous Snake Bites - The Wild Bites Back">
            <a:extLst>
              <a:ext uri="{FF2B5EF4-FFF2-40B4-BE49-F238E27FC236}">
                <a16:creationId xmlns:a16="http://schemas.microsoft.com/office/drawing/2014/main" id="{91C00C08-826B-B4CC-12CA-4A97D09DD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036" y="1504461"/>
            <a:ext cx="4837279" cy="274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Heat Stroke Treatment</a:t>
            </a:r>
            <a:endParaRPr/>
          </a:p>
        </p:txBody>
      </p:sp>
      <p:sp>
        <p:nvSpPr>
          <p:cNvPr id="616" name="Google Shape;616;p92"/>
          <p:cNvSpPr txBox="1">
            <a:spLocks noGrp="1"/>
          </p:cNvSpPr>
          <p:nvPr>
            <p:ph type="body" idx="1"/>
          </p:nvPr>
        </p:nvSpPr>
        <p:spPr>
          <a:xfrm>
            <a:off x="387900" y="1489825"/>
            <a:ext cx="4677600" cy="30789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92500" lnSpcReduction="10000"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Rapid aggressive cooling. (Mainstay)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Ice bath is most effective (obvious limitation in prehospital setting).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Second most effective is spray bottles of cool water and fanning.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Cold IV fluids unclear if beneficial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Cold packs to axilla, neck, groin.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Aggressive temp reduction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Stop cooling measures at 38-39°C</a:t>
            </a:r>
            <a:endParaRPr/>
          </a:p>
        </p:txBody>
      </p:sp>
      <p:pic>
        <p:nvPicPr>
          <p:cNvPr id="617" name="Google Shape;617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7900" y="1296525"/>
            <a:ext cx="3773700" cy="301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0650" y="0"/>
            <a:ext cx="6122700" cy="4554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Hyperthermia summary</a:t>
            </a:r>
            <a:endParaRPr/>
          </a:p>
        </p:txBody>
      </p:sp>
      <p:sp>
        <p:nvSpPr>
          <p:cNvPr id="628" name="Google Shape;628;p9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Rapid aggressive cooling is imperative.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Move to cool area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Remove clothing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Ice bath, cool misting with fanning/air vent, and can augment with ice packs.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Stop cooling measures at ~38-39°C as not to overshoot or prompte shivering.</a:t>
            </a:r>
            <a:endParaRPr/>
          </a:p>
          <a:p>
            <a:pPr marL="457200" lvl="0" indent="-361950" algn="l" rtl="0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Always check a blood sugar.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E6D51-F621-094A-AF36-340C07730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Hyponatremia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33DD3B-1215-C141-A15B-61FE9FF03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Salt loss</a:t>
            </a:r>
          </a:p>
          <a:p>
            <a:r>
              <a:rPr lang="en-US" dirty="0"/>
              <a:t>Often dilutional by just drinking water</a:t>
            </a:r>
          </a:p>
          <a:p>
            <a:pPr lvl="1"/>
            <a:r>
              <a:rPr lang="en-US" dirty="0"/>
              <a:t>Risk factors: decreased PO, ETOH</a:t>
            </a:r>
          </a:p>
          <a:p>
            <a:r>
              <a:rPr lang="en-US" dirty="0"/>
              <a:t>Symptoms</a:t>
            </a:r>
          </a:p>
          <a:p>
            <a:pPr lvl="1"/>
            <a:r>
              <a:rPr lang="en-US" dirty="0"/>
              <a:t>Nausea/Vomiting</a:t>
            </a:r>
          </a:p>
          <a:p>
            <a:pPr lvl="1"/>
            <a:r>
              <a:rPr lang="en-US" dirty="0"/>
              <a:t>Seizures</a:t>
            </a:r>
          </a:p>
          <a:p>
            <a:pPr lvl="1"/>
            <a:r>
              <a:rPr lang="en-US" dirty="0"/>
              <a:t>AMS/coma</a:t>
            </a:r>
          </a:p>
          <a:p>
            <a:r>
              <a:rPr lang="en-US" dirty="0"/>
              <a:t>Tx: Electrolyte replenishment</a:t>
            </a:r>
          </a:p>
        </p:txBody>
      </p:sp>
      <p:pic>
        <p:nvPicPr>
          <p:cNvPr id="1026" name="Picture 2" descr="Quiet' salt reduction is vital – but gourmet salt growth may stifle  industry efforts">
            <a:extLst>
              <a:ext uri="{FF2B5EF4-FFF2-40B4-BE49-F238E27FC236}">
                <a16:creationId xmlns:a16="http://schemas.microsoft.com/office/drawing/2014/main" id="{29589655-3C79-1A70-6565-6EAF54C6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9181" y="2202135"/>
            <a:ext cx="2828378" cy="189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3062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73231-C149-5C86-BFE4-38F3AC599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Odds and Ends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B16EF-9B46-CA57-7B54-095A7F9A18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Radiation</a:t>
            </a:r>
          </a:p>
          <a:p>
            <a:pPr lvl="1"/>
            <a:r>
              <a:rPr lang="en-US" dirty="0"/>
              <a:t>Medical</a:t>
            </a:r>
          </a:p>
          <a:p>
            <a:pPr lvl="1"/>
            <a:r>
              <a:rPr lang="en-US" dirty="0"/>
              <a:t>Weapon and energy generation</a:t>
            </a:r>
          </a:p>
          <a:p>
            <a:r>
              <a:rPr lang="en-US" dirty="0"/>
              <a:t>Poison Gas</a:t>
            </a:r>
          </a:p>
          <a:p>
            <a:pPr lvl="1"/>
            <a:r>
              <a:rPr lang="en-US" dirty="0"/>
              <a:t>Grain silos</a:t>
            </a:r>
          </a:p>
          <a:p>
            <a:pPr lvl="1"/>
            <a:r>
              <a:rPr lang="en-US" dirty="0"/>
              <a:t>Chlorine</a:t>
            </a:r>
          </a:p>
          <a:p>
            <a:r>
              <a:rPr lang="en-US" dirty="0"/>
              <a:t>Chemical Exposure</a:t>
            </a:r>
          </a:p>
          <a:p>
            <a:pPr lvl="1"/>
            <a:r>
              <a:rPr lang="en-US" dirty="0"/>
              <a:t>Pesticides and herbicides</a:t>
            </a:r>
          </a:p>
          <a:p>
            <a:r>
              <a:rPr lang="en-US" dirty="0"/>
              <a:t>Tx: Remove from scene, decontaminate</a:t>
            </a:r>
          </a:p>
        </p:txBody>
      </p:sp>
      <p:pic>
        <p:nvPicPr>
          <p:cNvPr id="2050" name="Picture 2" descr="Be Aware of the Dangers of Silo Gas | Farming and Agricultural News |  lancasterfarming.com">
            <a:extLst>
              <a:ext uri="{FF2B5EF4-FFF2-40B4-BE49-F238E27FC236}">
                <a16:creationId xmlns:a16="http://schemas.microsoft.com/office/drawing/2014/main" id="{C4325C92-89D3-E3EE-78A1-136DC075B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3650" y="1268044"/>
            <a:ext cx="34417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262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41DDA-C77E-197A-FE2B-68B57E45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E528A4-D69F-0C67-C110-6C1967A90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4406900" cy="2966100"/>
          </a:xfrm>
        </p:spPr>
        <p:txBody>
          <a:bodyPr/>
          <a:lstStyle/>
          <a:p>
            <a:r>
              <a:rPr lang="en-US" dirty="0"/>
              <a:t>Be mindful of your surroundings</a:t>
            </a:r>
          </a:p>
          <a:p>
            <a:r>
              <a:rPr lang="en-US" dirty="0"/>
              <a:t>New environments present different challenges</a:t>
            </a:r>
          </a:p>
          <a:p>
            <a:r>
              <a:rPr lang="en-US" dirty="0"/>
              <a:t>Make sure you are safe</a:t>
            </a:r>
          </a:p>
        </p:txBody>
      </p:sp>
      <p:pic>
        <p:nvPicPr>
          <p:cNvPr id="5122" name="Picture 2" descr="What is scene safety and how do we train our responders what to look for?">
            <a:extLst>
              <a:ext uri="{FF2B5EF4-FFF2-40B4-BE49-F238E27FC236}">
                <a16:creationId xmlns:a16="http://schemas.microsoft.com/office/drawing/2014/main" id="{3A633271-11BB-DBA8-EBA9-6E8D0060C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5550" y="1796755"/>
            <a:ext cx="3479800" cy="233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1952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questions do you have?</a:t>
            </a:r>
            <a:endParaRPr/>
          </a:p>
        </p:txBody>
      </p:sp>
      <p:pic>
        <p:nvPicPr>
          <p:cNvPr id="477" name="Google Shape;47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6925" y="1170125"/>
            <a:ext cx="5010150" cy="3371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176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2"/>
          <p:cNvSpPr txBox="1">
            <a:spLocks noGrp="1"/>
          </p:cNvSpPr>
          <p:nvPr>
            <p:ph type="title"/>
          </p:nvPr>
        </p:nvSpPr>
        <p:spPr>
          <a:xfrm>
            <a:off x="457200" y="29051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Elapidea</a:t>
            </a:r>
            <a:endParaRPr/>
          </a:p>
        </p:txBody>
      </p:sp>
      <p:sp>
        <p:nvSpPr>
          <p:cNvPr id="333" name="Google Shape;333;p52"/>
          <p:cNvSpPr txBox="1">
            <a:spLocks noGrp="1"/>
          </p:cNvSpPr>
          <p:nvPr>
            <p:ph type="body" idx="2"/>
          </p:nvPr>
        </p:nvSpPr>
        <p:spPr>
          <a:xfrm>
            <a:off x="457200" y="894243"/>
            <a:ext cx="8229600" cy="31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Coral snake</a:t>
            </a:r>
            <a:endParaRPr/>
          </a:p>
        </p:txBody>
      </p:sp>
      <p:pic>
        <p:nvPicPr>
          <p:cNvPr id="334" name="Google Shape;334;p52" descr="Screen Shot 2021-08-15 at 6.55.01 P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5463" y="1372401"/>
            <a:ext cx="4417351" cy="3191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3"/>
          <p:cNvSpPr txBox="1">
            <a:spLocks noGrp="1"/>
          </p:cNvSpPr>
          <p:nvPr>
            <p:ph type="title"/>
          </p:nvPr>
        </p:nvSpPr>
        <p:spPr>
          <a:xfrm>
            <a:off x="457200" y="1215851"/>
            <a:ext cx="82296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/>
              <a:t>Scene Safety</a:t>
            </a:r>
            <a:endParaRPr/>
          </a:p>
        </p:txBody>
      </p:sp>
      <p:sp>
        <p:nvSpPr>
          <p:cNvPr id="340" name="Google Shape;340;p53"/>
          <p:cNvSpPr/>
          <p:nvPr/>
        </p:nvSpPr>
        <p:spPr>
          <a:xfrm>
            <a:off x="1919694" y="2383275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4"/>
          <p:cNvSpPr txBox="1">
            <a:spLocks noGrp="1"/>
          </p:cNvSpPr>
          <p:nvPr>
            <p:ph type="title"/>
          </p:nvPr>
        </p:nvSpPr>
        <p:spPr>
          <a:xfrm>
            <a:off x="457200" y="425863"/>
            <a:ext cx="8229600" cy="64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3200" b="0" i="0" u="none" strike="noStrike" cap="none">
                <a:latin typeface="Arial"/>
                <a:ea typeface="Arial"/>
                <a:cs typeface="Arial"/>
                <a:sym typeface="Arial"/>
              </a:rPr>
              <a:t>Scene Safety</a:t>
            </a:r>
            <a:endParaRPr/>
          </a:p>
        </p:txBody>
      </p:sp>
      <p:sp>
        <p:nvSpPr>
          <p:cNvPr id="346" name="Google Shape;346;p54"/>
          <p:cNvSpPr txBox="1">
            <a:spLocks noGrp="1"/>
          </p:cNvSpPr>
          <p:nvPr>
            <p:ph type="body" idx="1"/>
          </p:nvPr>
        </p:nvSpPr>
        <p:spPr>
          <a:xfrm>
            <a:off x="456642" y="1153932"/>
            <a:ext cx="3976200" cy="31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/>
          <a:p>
            <a:pPr marL="203200" lvl="0" indent="-2222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" sz="1900" b="0" i="0" u="none" strike="noStrike" cap="none">
                <a:latin typeface="Arial"/>
                <a:ea typeface="Arial"/>
                <a:cs typeface="Arial"/>
                <a:sym typeface="Arial"/>
              </a:rPr>
              <a:t>Please do not try to catch or kill.</a:t>
            </a:r>
            <a:endParaRPr sz="2300"/>
          </a:p>
          <a:p>
            <a:pPr marL="203200" lvl="0" indent="-50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9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03200" lvl="0" indent="-50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9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03200" lvl="0" indent="-222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" sz="1900" b="0" i="0" u="none" strike="noStrike" cap="none">
                <a:latin typeface="Arial"/>
                <a:ea typeface="Arial"/>
                <a:cs typeface="Arial"/>
                <a:sym typeface="Arial"/>
              </a:rPr>
              <a:t>If unsure of species of snake, can always grab a photo from safe distance.</a:t>
            </a:r>
            <a:endParaRPr sz="2300"/>
          </a:p>
          <a:p>
            <a:pPr marL="203200" lvl="0" indent="-508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sz="19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203200" lvl="0" indent="-2222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" sz="1900" b="0" i="0" u="none" strike="noStrike" cap="none">
                <a:latin typeface="Arial"/>
                <a:ea typeface="Arial"/>
                <a:cs typeface="Arial"/>
                <a:sym typeface="Arial"/>
              </a:rPr>
              <a:t>Please no more animals the ER.</a:t>
            </a:r>
            <a:endParaRPr sz="2300"/>
          </a:p>
        </p:txBody>
      </p:sp>
      <p:sp>
        <p:nvSpPr>
          <p:cNvPr id="348" name="Google Shape;348;p54"/>
          <p:cNvSpPr/>
          <p:nvPr/>
        </p:nvSpPr>
        <p:spPr>
          <a:xfrm>
            <a:off x="2749769" y="425887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89C1062-F8C5-1D80-AE7B-9FEA825097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752" y="967781"/>
            <a:ext cx="2024678" cy="359942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5"/>
          <p:cNvSpPr txBox="1">
            <a:spLocks noGrp="1"/>
          </p:cNvSpPr>
          <p:nvPr>
            <p:ph type="title"/>
          </p:nvPr>
        </p:nvSpPr>
        <p:spPr>
          <a:xfrm>
            <a:off x="457200" y="1215851"/>
            <a:ext cx="8229600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ctr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" sz="4800"/>
              <a:t>Transport and Treatment Do</a:t>
            </a:r>
            <a:r>
              <a:rPr lang="en"/>
              <a:t>’</a:t>
            </a:r>
            <a:r>
              <a:rPr lang="en" sz="4800"/>
              <a:t>s and </a:t>
            </a:r>
            <a:r>
              <a:rPr lang="en"/>
              <a:t>Don'ts</a:t>
            </a:r>
            <a:endParaRPr/>
          </a:p>
        </p:txBody>
      </p:sp>
      <p:sp>
        <p:nvSpPr>
          <p:cNvPr id="354" name="Google Shape;354;p55"/>
          <p:cNvSpPr/>
          <p:nvPr/>
        </p:nvSpPr>
        <p:spPr>
          <a:xfrm>
            <a:off x="1326783" y="2686318"/>
            <a:ext cx="544950" cy="376975"/>
          </a:xfrm>
          <a:custGeom>
            <a:avLst/>
            <a:gdLst/>
            <a:ahLst/>
            <a:cxnLst/>
            <a:rect l="l" t="t" r="r" b="b"/>
            <a:pathLst>
              <a:path w="21421" h="19996" extrusionOk="0">
                <a:moveTo>
                  <a:pt x="8210" y="0"/>
                </a:moveTo>
                <a:cubicBezTo>
                  <a:pt x="5882" y="0"/>
                  <a:pt x="3553" y="2189"/>
                  <a:pt x="3553" y="6567"/>
                </a:cubicBezTo>
                <a:cubicBezTo>
                  <a:pt x="3553" y="11364"/>
                  <a:pt x="6181" y="12910"/>
                  <a:pt x="6181" y="15814"/>
                </a:cubicBezTo>
                <a:cubicBezTo>
                  <a:pt x="6181" y="18718"/>
                  <a:pt x="3778" y="18466"/>
                  <a:pt x="3772" y="16089"/>
                </a:cubicBezTo>
                <a:cubicBezTo>
                  <a:pt x="3767" y="10245"/>
                  <a:pt x="758" y="10576"/>
                  <a:pt x="142" y="12786"/>
                </a:cubicBezTo>
                <a:cubicBezTo>
                  <a:pt x="-179" y="13935"/>
                  <a:pt x="99" y="14758"/>
                  <a:pt x="442" y="15279"/>
                </a:cubicBezTo>
                <a:cubicBezTo>
                  <a:pt x="602" y="15524"/>
                  <a:pt x="902" y="15323"/>
                  <a:pt x="838" y="15005"/>
                </a:cubicBezTo>
                <a:cubicBezTo>
                  <a:pt x="747" y="14550"/>
                  <a:pt x="689" y="14015"/>
                  <a:pt x="796" y="13610"/>
                </a:cubicBezTo>
                <a:cubicBezTo>
                  <a:pt x="1101" y="12411"/>
                  <a:pt x="2589" y="11835"/>
                  <a:pt x="2519" y="16227"/>
                </a:cubicBezTo>
                <a:cubicBezTo>
                  <a:pt x="2434" y="21594"/>
                  <a:pt x="7561" y="20935"/>
                  <a:pt x="7561" y="16037"/>
                </a:cubicBezTo>
                <a:cubicBezTo>
                  <a:pt x="7561" y="12562"/>
                  <a:pt x="5308" y="10505"/>
                  <a:pt x="5313" y="6553"/>
                </a:cubicBezTo>
                <a:cubicBezTo>
                  <a:pt x="5318" y="1569"/>
                  <a:pt x="10839" y="1272"/>
                  <a:pt x="11074" y="6242"/>
                </a:cubicBezTo>
                <a:cubicBezTo>
                  <a:pt x="11240" y="9760"/>
                  <a:pt x="8510" y="10541"/>
                  <a:pt x="8510" y="15301"/>
                </a:cubicBezTo>
                <a:cubicBezTo>
                  <a:pt x="8510" y="21456"/>
                  <a:pt x="14355" y="21600"/>
                  <a:pt x="14569" y="15489"/>
                </a:cubicBezTo>
                <a:cubicBezTo>
                  <a:pt x="14628" y="13849"/>
                  <a:pt x="15346" y="13185"/>
                  <a:pt x="15924" y="12911"/>
                </a:cubicBezTo>
                <a:cubicBezTo>
                  <a:pt x="16015" y="13142"/>
                  <a:pt x="16213" y="13381"/>
                  <a:pt x="16642" y="13337"/>
                </a:cubicBezTo>
                <a:cubicBezTo>
                  <a:pt x="17439" y="13250"/>
                  <a:pt x="19001" y="11948"/>
                  <a:pt x="19124" y="11522"/>
                </a:cubicBezTo>
                <a:cubicBezTo>
                  <a:pt x="19156" y="11421"/>
                  <a:pt x="19157" y="11212"/>
                  <a:pt x="19136" y="10980"/>
                </a:cubicBezTo>
                <a:cubicBezTo>
                  <a:pt x="20506" y="10561"/>
                  <a:pt x="20607" y="10606"/>
                  <a:pt x="21421" y="10678"/>
                </a:cubicBezTo>
                <a:cubicBezTo>
                  <a:pt x="21105" y="10461"/>
                  <a:pt x="20657" y="10403"/>
                  <a:pt x="20362" y="10389"/>
                </a:cubicBezTo>
                <a:cubicBezTo>
                  <a:pt x="20624" y="10194"/>
                  <a:pt x="21003" y="9862"/>
                  <a:pt x="21207" y="9479"/>
                </a:cubicBezTo>
                <a:cubicBezTo>
                  <a:pt x="20506" y="10043"/>
                  <a:pt x="20430" y="10144"/>
                  <a:pt x="19071" y="10599"/>
                </a:cubicBezTo>
                <a:cubicBezTo>
                  <a:pt x="19017" y="10368"/>
                  <a:pt x="18937" y="10158"/>
                  <a:pt x="18830" y="10064"/>
                </a:cubicBezTo>
                <a:cubicBezTo>
                  <a:pt x="18551" y="9818"/>
                  <a:pt x="16988" y="9514"/>
                  <a:pt x="16126" y="9962"/>
                </a:cubicBezTo>
                <a:cubicBezTo>
                  <a:pt x="15661" y="10201"/>
                  <a:pt x="15532" y="10534"/>
                  <a:pt x="15511" y="10779"/>
                </a:cubicBezTo>
                <a:cubicBezTo>
                  <a:pt x="14702" y="11040"/>
                  <a:pt x="13044" y="11986"/>
                  <a:pt x="12948" y="15331"/>
                </a:cubicBezTo>
                <a:cubicBezTo>
                  <a:pt x="12857" y="18502"/>
                  <a:pt x="10244" y="18407"/>
                  <a:pt x="10153" y="15344"/>
                </a:cubicBezTo>
                <a:cubicBezTo>
                  <a:pt x="10056" y="11956"/>
                  <a:pt x="12868" y="10988"/>
                  <a:pt x="12868" y="6567"/>
                </a:cubicBezTo>
                <a:cubicBezTo>
                  <a:pt x="12868" y="2189"/>
                  <a:pt x="10539" y="0"/>
                  <a:pt x="8210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9050" tIns="19050" rIns="19050" bIns="190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8995"/>
      </a:dk1>
      <a:lt1>
        <a:srgbClr val="A7A8AA"/>
      </a:lt1>
      <a:dk2>
        <a:srgbClr val="63666A"/>
      </a:dk2>
      <a:lt2>
        <a:srgbClr val="E7E6E6"/>
      </a:lt2>
      <a:accent1>
        <a:srgbClr val="008995"/>
      </a:accent1>
      <a:accent2>
        <a:srgbClr val="63666A"/>
      </a:accent2>
      <a:accent3>
        <a:srgbClr val="A7A8AA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9829</TotalTime>
  <Words>1560</Words>
  <Application>Microsoft Macintosh PowerPoint</Application>
  <PresentationFormat>On-screen Show (16:9)</PresentationFormat>
  <Paragraphs>256</Paragraphs>
  <Slides>56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9" baseType="lpstr">
      <vt:lpstr>Montserrat Medium</vt:lpstr>
      <vt:lpstr>Arial</vt:lpstr>
      <vt:lpstr>Office Theme</vt:lpstr>
      <vt:lpstr>Environmental Emergencies</vt:lpstr>
      <vt:lpstr>Objectives</vt:lpstr>
      <vt:lpstr>Bites/Envenomations</vt:lpstr>
      <vt:lpstr>Epidemiology</vt:lpstr>
      <vt:lpstr>Venomous snakes in the US</vt:lpstr>
      <vt:lpstr>Elapidea</vt:lpstr>
      <vt:lpstr>Scene Safety</vt:lpstr>
      <vt:lpstr>Scene Safety</vt:lpstr>
      <vt:lpstr>Transport and Treatment Do’s and Don'ts</vt:lpstr>
      <vt:lpstr>Transport/ Treatment : Do’s</vt:lpstr>
      <vt:lpstr>Transport/ Treatment : Do’s</vt:lpstr>
      <vt:lpstr>Transport/ Treatment : Do’s</vt:lpstr>
      <vt:lpstr>Transport/ Treatment : Do’s</vt:lpstr>
      <vt:lpstr>PowerPoint Presentation</vt:lpstr>
      <vt:lpstr>Transport/ Treatment : Do’s   Summary</vt:lpstr>
      <vt:lpstr>Transport/ Treatment : DON’Ts</vt:lpstr>
      <vt:lpstr>Transport/ Treatment : DON’Ts</vt:lpstr>
      <vt:lpstr>Transport/ Treatment : DON’Ts</vt:lpstr>
      <vt:lpstr>Crawley things that Bite</vt:lpstr>
      <vt:lpstr>Common Bites</vt:lpstr>
      <vt:lpstr>Stings</vt:lpstr>
      <vt:lpstr>PowerPoint Presentation</vt:lpstr>
      <vt:lpstr>Anaphylaxis</vt:lpstr>
      <vt:lpstr>Anaphylaxis</vt:lpstr>
      <vt:lpstr>Anaphylaxis</vt:lpstr>
      <vt:lpstr>Altitude</vt:lpstr>
      <vt:lpstr>Physiology at altitude</vt:lpstr>
      <vt:lpstr>Acute Mountain Sickness</vt:lpstr>
      <vt:lpstr>High Altitude Cerebral Edema</vt:lpstr>
      <vt:lpstr>High Altitude Pulmonary Edema</vt:lpstr>
      <vt:lpstr>Altitude Treatments</vt:lpstr>
      <vt:lpstr>Cold and Hot</vt:lpstr>
      <vt:lpstr>Hypothermia</vt:lpstr>
      <vt:lpstr>Who is at risk?</vt:lpstr>
      <vt:lpstr>What does hypothermia look like?</vt:lpstr>
      <vt:lpstr>Assessment and vitals</vt:lpstr>
      <vt:lpstr>EKG</vt:lpstr>
      <vt:lpstr>Prehospital management</vt:lpstr>
      <vt:lpstr>Warm IV fluids in pre hospital setting.</vt:lpstr>
      <vt:lpstr>Trauma and hypothermia</vt:lpstr>
      <vt:lpstr>PowerPoint Presentation</vt:lpstr>
      <vt:lpstr>Frostbite</vt:lpstr>
      <vt:lpstr>Trench Foot</vt:lpstr>
      <vt:lpstr>In summary</vt:lpstr>
      <vt:lpstr>Heat Related Injuries</vt:lpstr>
      <vt:lpstr>Hyperthermia</vt:lpstr>
      <vt:lpstr>Heat Exhaustion</vt:lpstr>
      <vt:lpstr>Heat Exhaustion Treatment</vt:lpstr>
      <vt:lpstr>Heat Stroke (Severe Hyperthermia= life threat)</vt:lpstr>
      <vt:lpstr>Heat Stroke Treatment</vt:lpstr>
      <vt:lpstr>PowerPoint Presentation</vt:lpstr>
      <vt:lpstr>Hyperthermia summary</vt:lpstr>
      <vt:lpstr>Hyponatremia</vt:lpstr>
      <vt:lpstr>Odds and Ends</vt:lpstr>
      <vt:lpstr>Summary</vt:lpstr>
      <vt:lpstr>What questions do you have?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Fireline Medicine: Environmental Emergencies</dc:title>
  <cp:lastModifiedBy>cravep</cp:lastModifiedBy>
  <cp:revision>35</cp:revision>
  <dcterms:modified xsi:type="dcterms:W3CDTF">2023-01-03T17:38:04Z</dcterms:modified>
</cp:coreProperties>
</file>