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5" r:id="rId3"/>
    <p:sldMasterId id="2147483705" r:id="rId4"/>
  </p:sldMasterIdLst>
  <p:notesMasterIdLst>
    <p:notesMasterId r:id="rId38"/>
  </p:notesMasterIdLst>
  <p:sldIdLst>
    <p:sldId id="1956" r:id="rId5"/>
    <p:sldId id="286" r:id="rId6"/>
    <p:sldId id="1205" r:id="rId7"/>
    <p:sldId id="879" r:id="rId8"/>
    <p:sldId id="1155" r:id="rId9"/>
    <p:sldId id="1156" r:id="rId10"/>
    <p:sldId id="1157" r:id="rId11"/>
    <p:sldId id="1158" r:id="rId12"/>
    <p:sldId id="2067" r:id="rId13"/>
    <p:sldId id="1138" r:id="rId14"/>
    <p:sldId id="1381" r:id="rId15"/>
    <p:sldId id="1377" r:id="rId16"/>
    <p:sldId id="1644" r:id="rId17"/>
    <p:sldId id="2098" r:id="rId18"/>
    <p:sldId id="2099" r:id="rId19"/>
    <p:sldId id="2094" r:id="rId20"/>
    <p:sldId id="2097" r:id="rId21"/>
    <p:sldId id="2096" r:id="rId22"/>
    <p:sldId id="2100" r:id="rId23"/>
    <p:sldId id="1075" r:id="rId24"/>
    <p:sldId id="1617" r:id="rId25"/>
    <p:sldId id="2101" r:id="rId26"/>
    <p:sldId id="2104" r:id="rId27"/>
    <p:sldId id="2105" r:id="rId28"/>
    <p:sldId id="2106" r:id="rId29"/>
    <p:sldId id="272" r:id="rId30"/>
    <p:sldId id="273" r:id="rId31"/>
    <p:sldId id="262" r:id="rId32"/>
    <p:sldId id="258" r:id="rId33"/>
    <p:sldId id="2102" r:id="rId34"/>
    <p:sldId id="2090" r:id="rId35"/>
    <p:sldId id="2080" r:id="rId36"/>
    <p:sldId id="21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669D54-F312-484A-814D-6E2B6110C39B}" type="doc">
      <dgm:prSet loTypeId="urn:microsoft.com/office/officeart/2005/8/layout/venn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075C844-AA61-4C17-97A7-F37775B6E909}">
      <dgm:prSet phldrT="[Text]" custT="1"/>
      <dgm:spPr/>
      <dgm:t>
        <a:bodyPr/>
        <a:lstStyle/>
        <a:p>
          <a:r>
            <a:rPr lang="en-US" sz="2400" dirty="0"/>
            <a:t>Pregnant People with SUD</a:t>
          </a:r>
        </a:p>
      </dgm:t>
    </dgm:pt>
    <dgm:pt modelId="{EF8483AD-B7A9-4364-B1CC-FD14B9EEF277}" type="parTrans" cxnId="{52CEAF6C-C86C-4D4F-A2AD-780F4CED6DA5}">
      <dgm:prSet/>
      <dgm:spPr/>
      <dgm:t>
        <a:bodyPr/>
        <a:lstStyle/>
        <a:p>
          <a:endParaRPr lang="en-US"/>
        </a:p>
      </dgm:t>
    </dgm:pt>
    <dgm:pt modelId="{0E1C0C14-53F3-40B6-85AA-1C5B3F125C3E}" type="sibTrans" cxnId="{52CEAF6C-C86C-4D4F-A2AD-780F4CED6DA5}">
      <dgm:prSet/>
      <dgm:spPr/>
      <dgm:t>
        <a:bodyPr/>
        <a:lstStyle/>
        <a:p>
          <a:endParaRPr lang="en-US"/>
        </a:p>
      </dgm:t>
    </dgm:pt>
    <dgm:pt modelId="{27FA1690-A496-4374-B9E9-EEB9F110353B}">
      <dgm:prSet phldrT="[Text]" custT="1"/>
      <dgm:spPr/>
      <dgm:t>
        <a:bodyPr/>
        <a:lstStyle/>
        <a:p>
          <a:r>
            <a:rPr lang="en-US" sz="2300" dirty="0"/>
            <a:t>Any Treatment</a:t>
          </a:r>
        </a:p>
      </dgm:t>
    </dgm:pt>
    <dgm:pt modelId="{26E80C3B-28BE-4F43-BF8E-BBA97CB38FA1}" type="parTrans" cxnId="{C1A794F4-3C1C-4103-9BF4-AE02746F4D79}">
      <dgm:prSet/>
      <dgm:spPr/>
      <dgm:t>
        <a:bodyPr/>
        <a:lstStyle/>
        <a:p>
          <a:endParaRPr lang="en-US"/>
        </a:p>
      </dgm:t>
    </dgm:pt>
    <dgm:pt modelId="{878B1F0F-4D9C-41D6-81B1-0A9E1FB47A05}" type="sibTrans" cxnId="{C1A794F4-3C1C-4103-9BF4-AE02746F4D79}">
      <dgm:prSet/>
      <dgm:spPr/>
      <dgm:t>
        <a:bodyPr/>
        <a:lstStyle/>
        <a:p>
          <a:endParaRPr lang="en-US"/>
        </a:p>
      </dgm:t>
    </dgm:pt>
    <dgm:pt modelId="{27186668-7D2E-4F11-9B16-C1E674BA83C0}">
      <dgm:prSet phldrT="[Text]" custT="1"/>
      <dgm:spPr/>
      <dgm:t>
        <a:bodyPr/>
        <a:lstStyle/>
        <a:p>
          <a:r>
            <a:rPr lang="en-US" sz="2200" dirty="0"/>
            <a:t>Medication</a:t>
          </a:r>
        </a:p>
      </dgm:t>
    </dgm:pt>
    <dgm:pt modelId="{58905CB3-11E0-4F56-81D7-E684E903B470}" type="parTrans" cxnId="{EE5D8EC5-858F-42AC-85C9-64559B490B4C}">
      <dgm:prSet/>
      <dgm:spPr/>
      <dgm:t>
        <a:bodyPr/>
        <a:lstStyle/>
        <a:p>
          <a:endParaRPr lang="en-US"/>
        </a:p>
      </dgm:t>
    </dgm:pt>
    <dgm:pt modelId="{9C996F48-3E8D-4E0B-912B-37FC1A60FBDA}" type="sibTrans" cxnId="{EE5D8EC5-858F-42AC-85C9-64559B490B4C}">
      <dgm:prSet/>
      <dgm:spPr/>
      <dgm:t>
        <a:bodyPr/>
        <a:lstStyle/>
        <a:p>
          <a:endParaRPr lang="en-US"/>
        </a:p>
      </dgm:t>
    </dgm:pt>
    <dgm:pt modelId="{206AAD24-DD97-45EE-BDCF-06D7B6E244F3}">
      <dgm:prSet phldrT="[Text]" custT="1"/>
      <dgm:spPr/>
      <dgm:t>
        <a:bodyPr/>
        <a:lstStyle/>
        <a:p>
          <a:r>
            <a:rPr lang="en-US" sz="1900" dirty="0"/>
            <a:t>Integrated Care</a:t>
          </a:r>
        </a:p>
      </dgm:t>
    </dgm:pt>
    <dgm:pt modelId="{235BE050-2410-4097-BAAC-7B4370479DDC}" type="parTrans" cxnId="{BC436106-7BBB-49BF-91A5-7AEF43017680}">
      <dgm:prSet/>
      <dgm:spPr/>
      <dgm:t>
        <a:bodyPr/>
        <a:lstStyle/>
        <a:p>
          <a:endParaRPr lang="en-US"/>
        </a:p>
      </dgm:t>
    </dgm:pt>
    <dgm:pt modelId="{D2BBD049-A190-4F67-AB0F-21B54A0C9AE9}" type="sibTrans" cxnId="{BC436106-7BBB-49BF-91A5-7AEF43017680}">
      <dgm:prSet/>
      <dgm:spPr/>
      <dgm:t>
        <a:bodyPr/>
        <a:lstStyle/>
        <a:p>
          <a:endParaRPr lang="en-US"/>
        </a:p>
      </dgm:t>
    </dgm:pt>
    <dgm:pt modelId="{AAF239E4-58DC-4707-950F-FA812BE2413D}" type="pres">
      <dgm:prSet presAssocID="{58669D54-F312-484A-814D-6E2B6110C39B}" presName="Name0" presStyleCnt="0">
        <dgm:presLayoutVars>
          <dgm:chMax val="7"/>
          <dgm:resizeHandles val="exact"/>
        </dgm:presLayoutVars>
      </dgm:prSet>
      <dgm:spPr/>
    </dgm:pt>
    <dgm:pt modelId="{AA4C7A16-70BC-40BF-8A72-5FDE20AE2283}" type="pres">
      <dgm:prSet presAssocID="{58669D54-F312-484A-814D-6E2B6110C39B}" presName="comp1" presStyleCnt="0"/>
      <dgm:spPr/>
    </dgm:pt>
    <dgm:pt modelId="{C5F89914-5C23-4195-A0F9-4889F59D8A93}" type="pres">
      <dgm:prSet presAssocID="{58669D54-F312-484A-814D-6E2B6110C39B}" presName="circle1" presStyleLbl="node1" presStyleIdx="0" presStyleCnt="4"/>
      <dgm:spPr/>
    </dgm:pt>
    <dgm:pt modelId="{39253B22-0235-45F7-9A2C-BB55389598AF}" type="pres">
      <dgm:prSet presAssocID="{58669D54-F312-484A-814D-6E2B6110C39B}" presName="c1text" presStyleLbl="node1" presStyleIdx="0" presStyleCnt="4">
        <dgm:presLayoutVars>
          <dgm:bulletEnabled val="1"/>
        </dgm:presLayoutVars>
      </dgm:prSet>
      <dgm:spPr/>
    </dgm:pt>
    <dgm:pt modelId="{158606B8-D256-45D6-9756-48CF37BB81C9}" type="pres">
      <dgm:prSet presAssocID="{58669D54-F312-484A-814D-6E2B6110C39B}" presName="comp2" presStyleCnt="0"/>
      <dgm:spPr/>
    </dgm:pt>
    <dgm:pt modelId="{3DB78620-52FD-4026-A79E-383CDD9AE558}" type="pres">
      <dgm:prSet presAssocID="{58669D54-F312-484A-814D-6E2B6110C39B}" presName="circle2" presStyleLbl="node1" presStyleIdx="1" presStyleCnt="4" custScaleX="84453" custScaleY="78509" custLinFactNeighborX="2435" custLinFactNeighborY="10745"/>
      <dgm:spPr/>
    </dgm:pt>
    <dgm:pt modelId="{22A16A10-E9B6-4F38-8DE9-EDE75FB8D7AC}" type="pres">
      <dgm:prSet presAssocID="{58669D54-F312-484A-814D-6E2B6110C39B}" presName="c2text" presStyleLbl="node1" presStyleIdx="1" presStyleCnt="4">
        <dgm:presLayoutVars>
          <dgm:bulletEnabled val="1"/>
        </dgm:presLayoutVars>
      </dgm:prSet>
      <dgm:spPr/>
    </dgm:pt>
    <dgm:pt modelId="{01481A0E-A254-455F-82B3-2B2467CBBF99}" type="pres">
      <dgm:prSet presAssocID="{58669D54-F312-484A-814D-6E2B6110C39B}" presName="comp3" presStyleCnt="0"/>
      <dgm:spPr/>
    </dgm:pt>
    <dgm:pt modelId="{21347A7B-6669-4677-859D-496F37767686}" type="pres">
      <dgm:prSet presAssocID="{58669D54-F312-484A-814D-6E2B6110C39B}" presName="circle3" presStyleLbl="node1" presStyleIdx="2" presStyleCnt="4" custScaleX="87786" custScaleY="76023" custLinFactNeighborX="1754" custLinFactNeighborY="11989"/>
      <dgm:spPr/>
    </dgm:pt>
    <dgm:pt modelId="{9A91B7D1-B5F1-4262-9DFA-DEFC0E4DD23E}" type="pres">
      <dgm:prSet presAssocID="{58669D54-F312-484A-814D-6E2B6110C39B}" presName="c3text" presStyleLbl="node1" presStyleIdx="2" presStyleCnt="4">
        <dgm:presLayoutVars>
          <dgm:bulletEnabled val="1"/>
        </dgm:presLayoutVars>
      </dgm:prSet>
      <dgm:spPr/>
    </dgm:pt>
    <dgm:pt modelId="{A2531D6B-0E9A-4008-995C-8C56A512B7D2}" type="pres">
      <dgm:prSet presAssocID="{58669D54-F312-484A-814D-6E2B6110C39B}" presName="comp4" presStyleCnt="0"/>
      <dgm:spPr/>
    </dgm:pt>
    <dgm:pt modelId="{72DEB7F0-4095-4AAD-987E-1763525247DA}" type="pres">
      <dgm:prSet presAssocID="{58669D54-F312-484A-814D-6E2B6110C39B}" presName="circle4" presStyleLbl="node1" presStyleIdx="3" presStyleCnt="4" custScaleX="67064" custScaleY="62281" custLinFactNeighborX="2193" custLinFactNeighborY="18860"/>
      <dgm:spPr/>
    </dgm:pt>
    <dgm:pt modelId="{1A5189F7-9AAB-4D03-935B-800CF04EE03F}" type="pres">
      <dgm:prSet presAssocID="{58669D54-F312-484A-814D-6E2B6110C39B}" presName="c4text" presStyleLbl="node1" presStyleIdx="3" presStyleCnt="4">
        <dgm:presLayoutVars>
          <dgm:bulletEnabled val="1"/>
        </dgm:presLayoutVars>
      </dgm:prSet>
      <dgm:spPr/>
    </dgm:pt>
  </dgm:ptLst>
  <dgm:cxnLst>
    <dgm:cxn modelId="{BC436106-7BBB-49BF-91A5-7AEF43017680}" srcId="{58669D54-F312-484A-814D-6E2B6110C39B}" destId="{206AAD24-DD97-45EE-BDCF-06D7B6E244F3}" srcOrd="3" destOrd="0" parTransId="{235BE050-2410-4097-BAAC-7B4370479DDC}" sibTransId="{D2BBD049-A190-4F67-AB0F-21B54A0C9AE9}"/>
    <dgm:cxn modelId="{20E59F14-286D-4B10-94A7-D82AAFF79710}" type="presOf" srcId="{27186668-7D2E-4F11-9B16-C1E674BA83C0}" destId="{21347A7B-6669-4677-859D-496F37767686}" srcOrd="0" destOrd="0" presId="urn:microsoft.com/office/officeart/2005/8/layout/venn2"/>
    <dgm:cxn modelId="{5FAAAE23-C0C8-4791-9936-4F3EF99A7A4F}" type="presOf" srcId="{27FA1690-A496-4374-B9E9-EEB9F110353B}" destId="{22A16A10-E9B6-4F38-8DE9-EDE75FB8D7AC}" srcOrd="1" destOrd="0" presId="urn:microsoft.com/office/officeart/2005/8/layout/venn2"/>
    <dgm:cxn modelId="{0C99E82B-4BE1-45BA-B783-3F930B59BD1B}" type="presOf" srcId="{206AAD24-DD97-45EE-BDCF-06D7B6E244F3}" destId="{72DEB7F0-4095-4AAD-987E-1763525247DA}" srcOrd="0" destOrd="0" presId="urn:microsoft.com/office/officeart/2005/8/layout/venn2"/>
    <dgm:cxn modelId="{EF3EAE3E-1FE1-4299-B4E3-D4AAB5757A2C}" type="presOf" srcId="{5075C844-AA61-4C17-97A7-F37775B6E909}" destId="{39253B22-0235-45F7-9A2C-BB55389598AF}" srcOrd="1" destOrd="0" presId="urn:microsoft.com/office/officeart/2005/8/layout/venn2"/>
    <dgm:cxn modelId="{3B4BC03E-2161-4F49-B901-252920479BEB}" type="presOf" srcId="{27FA1690-A496-4374-B9E9-EEB9F110353B}" destId="{3DB78620-52FD-4026-A79E-383CDD9AE558}" srcOrd="0" destOrd="0" presId="urn:microsoft.com/office/officeart/2005/8/layout/venn2"/>
    <dgm:cxn modelId="{52CEAF6C-C86C-4D4F-A2AD-780F4CED6DA5}" srcId="{58669D54-F312-484A-814D-6E2B6110C39B}" destId="{5075C844-AA61-4C17-97A7-F37775B6E909}" srcOrd="0" destOrd="0" parTransId="{EF8483AD-B7A9-4364-B1CC-FD14B9EEF277}" sibTransId="{0E1C0C14-53F3-40B6-85AA-1C5B3F125C3E}"/>
    <dgm:cxn modelId="{931FE74E-B345-46A0-A0B6-0063D8603BD5}" type="presOf" srcId="{58669D54-F312-484A-814D-6E2B6110C39B}" destId="{AAF239E4-58DC-4707-950F-FA812BE2413D}" srcOrd="0" destOrd="0" presId="urn:microsoft.com/office/officeart/2005/8/layout/venn2"/>
    <dgm:cxn modelId="{C7A26453-9A72-4C75-9495-07F00582E495}" type="presOf" srcId="{27186668-7D2E-4F11-9B16-C1E674BA83C0}" destId="{9A91B7D1-B5F1-4262-9DFA-DEFC0E4DD23E}" srcOrd="1" destOrd="0" presId="urn:microsoft.com/office/officeart/2005/8/layout/venn2"/>
    <dgm:cxn modelId="{44E090C2-D11B-4240-B89B-C6B12B7D99C1}" type="presOf" srcId="{5075C844-AA61-4C17-97A7-F37775B6E909}" destId="{C5F89914-5C23-4195-A0F9-4889F59D8A93}" srcOrd="0" destOrd="0" presId="urn:microsoft.com/office/officeart/2005/8/layout/venn2"/>
    <dgm:cxn modelId="{EE5D8EC5-858F-42AC-85C9-64559B490B4C}" srcId="{58669D54-F312-484A-814D-6E2B6110C39B}" destId="{27186668-7D2E-4F11-9B16-C1E674BA83C0}" srcOrd="2" destOrd="0" parTransId="{58905CB3-11E0-4F56-81D7-E684E903B470}" sibTransId="{9C996F48-3E8D-4E0B-912B-37FC1A60FBDA}"/>
    <dgm:cxn modelId="{1E8953F3-827D-4ECC-A57E-B9A64B642900}" type="presOf" srcId="{206AAD24-DD97-45EE-BDCF-06D7B6E244F3}" destId="{1A5189F7-9AAB-4D03-935B-800CF04EE03F}" srcOrd="1" destOrd="0" presId="urn:microsoft.com/office/officeart/2005/8/layout/venn2"/>
    <dgm:cxn modelId="{C1A794F4-3C1C-4103-9BF4-AE02746F4D79}" srcId="{58669D54-F312-484A-814D-6E2B6110C39B}" destId="{27FA1690-A496-4374-B9E9-EEB9F110353B}" srcOrd="1" destOrd="0" parTransId="{26E80C3B-28BE-4F43-BF8E-BBA97CB38FA1}" sibTransId="{878B1F0F-4D9C-41D6-81B1-0A9E1FB47A05}"/>
    <dgm:cxn modelId="{20379F8E-06B3-4E05-9111-7597ACC95C04}" type="presParOf" srcId="{AAF239E4-58DC-4707-950F-FA812BE2413D}" destId="{AA4C7A16-70BC-40BF-8A72-5FDE20AE2283}" srcOrd="0" destOrd="0" presId="urn:microsoft.com/office/officeart/2005/8/layout/venn2"/>
    <dgm:cxn modelId="{FB806F41-A071-4E20-9BD6-483EC33B0A72}" type="presParOf" srcId="{AA4C7A16-70BC-40BF-8A72-5FDE20AE2283}" destId="{C5F89914-5C23-4195-A0F9-4889F59D8A93}" srcOrd="0" destOrd="0" presId="urn:microsoft.com/office/officeart/2005/8/layout/venn2"/>
    <dgm:cxn modelId="{ACF5A9B3-3CED-4D9E-B936-32848878E90F}" type="presParOf" srcId="{AA4C7A16-70BC-40BF-8A72-5FDE20AE2283}" destId="{39253B22-0235-45F7-9A2C-BB55389598AF}" srcOrd="1" destOrd="0" presId="urn:microsoft.com/office/officeart/2005/8/layout/venn2"/>
    <dgm:cxn modelId="{0BC07F82-3C8B-4FFC-B526-2EDD40361FE4}" type="presParOf" srcId="{AAF239E4-58DC-4707-950F-FA812BE2413D}" destId="{158606B8-D256-45D6-9756-48CF37BB81C9}" srcOrd="1" destOrd="0" presId="urn:microsoft.com/office/officeart/2005/8/layout/venn2"/>
    <dgm:cxn modelId="{541D58F2-838A-4750-8AF2-4413904DCB71}" type="presParOf" srcId="{158606B8-D256-45D6-9756-48CF37BB81C9}" destId="{3DB78620-52FD-4026-A79E-383CDD9AE558}" srcOrd="0" destOrd="0" presId="urn:microsoft.com/office/officeart/2005/8/layout/venn2"/>
    <dgm:cxn modelId="{5F6C24B8-2F70-486F-A98D-4F53AE42BD23}" type="presParOf" srcId="{158606B8-D256-45D6-9756-48CF37BB81C9}" destId="{22A16A10-E9B6-4F38-8DE9-EDE75FB8D7AC}" srcOrd="1" destOrd="0" presId="urn:microsoft.com/office/officeart/2005/8/layout/venn2"/>
    <dgm:cxn modelId="{F6781E72-3679-4394-8DE2-FBA8DB22167B}" type="presParOf" srcId="{AAF239E4-58DC-4707-950F-FA812BE2413D}" destId="{01481A0E-A254-455F-82B3-2B2467CBBF99}" srcOrd="2" destOrd="0" presId="urn:microsoft.com/office/officeart/2005/8/layout/venn2"/>
    <dgm:cxn modelId="{C87B14E2-7F42-4C80-9619-3140EE17064A}" type="presParOf" srcId="{01481A0E-A254-455F-82B3-2B2467CBBF99}" destId="{21347A7B-6669-4677-859D-496F37767686}" srcOrd="0" destOrd="0" presId="urn:microsoft.com/office/officeart/2005/8/layout/venn2"/>
    <dgm:cxn modelId="{2F2C0355-8D2B-47B5-AF56-800ED306B3C3}" type="presParOf" srcId="{01481A0E-A254-455F-82B3-2B2467CBBF99}" destId="{9A91B7D1-B5F1-4262-9DFA-DEFC0E4DD23E}" srcOrd="1" destOrd="0" presId="urn:microsoft.com/office/officeart/2005/8/layout/venn2"/>
    <dgm:cxn modelId="{BAEF4A28-F5C1-4FC0-9F70-277AC175297B}" type="presParOf" srcId="{AAF239E4-58DC-4707-950F-FA812BE2413D}" destId="{A2531D6B-0E9A-4008-995C-8C56A512B7D2}" srcOrd="3" destOrd="0" presId="urn:microsoft.com/office/officeart/2005/8/layout/venn2"/>
    <dgm:cxn modelId="{6B5DD79D-D41B-4335-A5DF-BFD7A0CB4D04}" type="presParOf" srcId="{A2531D6B-0E9A-4008-995C-8C56A512B7D2}" destId="{72DEB7F0-4095-4AAD-987E-1763525247DA}" srcOrd="0" destOrd="0" presId="urn:microsoft.com/office/officeart/2005/8/layout/venn2"/>
    <dgm:cxn modelId="{D8220D52-3551-448B-B6CB-2949A9B3AE37}" type="presParOf" srcId="{A2531D6B-0E9A-4008-995C-8C56A512B7D2}" destId="{1A5189F7-9AAB-4D03-935B-800CF04EE03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89914-5C23-4195-A0F9-4889F59D8A93}">
      <dsp:nvSpPr>
        <dsp:cNvPr id="0" name=""/>
        <dsp:cNvSpPr/>
      </dsp:nvSpPr>
      <dsp:spPr>
        <a:xfrm>
          <a:off x="1252654" y="0"/>
          <a:ext cx="6858000" cy="685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Pregnant People with SUD</a:t>
          </a:r>
        </a:p>
      </dsp:txBody>
      <dsp:txXfrm>
        <a:off x="3722905" y="342899"/>
        <a:ext cx="1917496" cy="1028700"/>
      </dsp:txXfrm>
    </dsp:sp>
    <dsp:sp modelId="{3DB78620-52FD-4026-A79E-383CDD9AE558}">
      <dsp:nvSpPr>
        <dsp:cNvPr id="0" name=""/>
        <dsp:cNvSpPr/>
      </dsp:nvSpPr>
      <dsp:spPr>
        <a:xfrm>
          <a:off x="2498533" y="2550654"/>
          <a:ext cx="4633429" cy="4307317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Any Treatment</a:t>
          </a:r>
        </a:p>
      </dsp:txBody>
      <dsp:txXfrm>
        <a:off x="4005556" y="2809093"/>
        <a:ext cx="1619383" cy="775317"/>
      </dsp:txXfrm>
    </dsp:sp>
    <dsp:sp modelId="{21347A7B-6669-4677-859D-496F37767686}">
      <dsp:nvSpPr>
        <dsp:cNvPr id="0" name=""/>
        <dsp:cNvSpPr/>
      </dsp:nvSpPr>
      <dsp:spPr>
        <a:xfrm>
          <a:off x="2947718" y="3729805"/>
          <a:ext cx="3612218" cy="3128194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Medication</a:t>
          </a:r>
        </a:p>
      </dsp:txBody>
      <dsp:txXfrm>
        <a:off x="3912180" y="3964420"/>
        <a:ext cx="1683293" cy="703843"/>
      </dsp:txXfrm>
    </dsp:sp>
    <dsp:sp modelId="{72DEB7F0-4095-4AAD-987E-1763525247DA}">
      <dsp:nvSpPr>
        <dsp:cNvPr id="0" name=""/>
        <dsp:cNvSpPr/>
      </dsp:nvSpPr>
      <dsp:spPr>
        <a:xfrm>
          <a:off x="3821962" y="5149507"/>
          <a:ext cx="1839699" cy="1708492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Integrated Care</a:t>
          </a:r>
        </a:p>
      </dsp:txBody>
      <dsp:txXfrm>
        <a:off x="4091380" y="5576630"/>
        <a:ext cx="1300864" cy="854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D294D-08B6-44B1-9674-C9A71887717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E4E5E-8895-401B-B7B8-AF825888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2737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6CE421-F8D4-4739-AFB2-E3C94D3347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18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6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3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1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63F92-27F4-4FDD-B7FC-2F4D9A7D36B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32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5DA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OD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8585" y="6690957"/>
            <a:ext cx="12192001" cy="248992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005DAA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532E63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9A3B26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5123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347959"/>
            <a:ext cx="12192000" cy="1069680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324602"/>
            <a:ext cx="12192000" cy="533399"/>
          </a:xfrm>
          <a:prstGeom prst="rect">
            <a:avLst/>
          </a:prstGeom>
        </p:spPr>
        <p:txBody>
          <a:bodyPr lIns="274320" tIns="137160" rIns="274320" bIns="137160" anchor="b"/>
          <a:lstStyle>
            <a:lvl1pPr marL="0" indent="0">
              <a:buNone/>
              <a:defRPr sz="1400" b="1" baseline="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  <a:lvl2pPr marL="395278" indent="0">
              <a:buNone/>
              <a:defRPr sz="1400" b="1"/>
            </a:lvl2pPr>
            <a:lvl3pPr marL="801668" indent="0">
              <a:buNone/>
              <a:defRPr sz="1400" b="1"/>
            </a:lvl3pPr>
            <a:lvl4pPr marL="1196945" indent="0">
              <a:buNone/>
              <a:defRPr sz="1400" b="1"/>
            </a:lvl4pPr>
            <a:lvl5pPr marL="1601747" indent="0">
              <a:buNone/>
              <a:defRPr sz="1400" b="1"/>
            </a:lvl5pPr>
          </a:lstStyle>
          <a:p>
            <a:pPr lvl="0"/>
            <a:r>
              <a:rPr lang="en-US" dirty="0"/>
              <a:t>Reference.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609600" y="1566751"/>
            <a:ext cx="10972800" cy="46398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4991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9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6771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6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4542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8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8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8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6249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7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5318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5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8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124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63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1"/>
          <p:cNvSpPr txBox="1">
            <a:spLocks noGrp="1"/>
          </p:cNvSpPr>
          <p:nvPr>
            <p:ph type="title"/>
          </p:nvPr>
        </p:nvSpPr>
        <p:spPr>
          <a:xfrm rot="5400000">
            <a:off x="7285037" y="1828804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1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8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8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7484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8621C-26BA-47BD-B773-3F2E18217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F360C-316C-4A5D-B9DA-54C29D901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604E7-A541-44F7-81CD-3D94560F4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778D-A60C-42DB-A8FA-B3C40DF3E6C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34BC0-5883-4C2C-B64B-DAF9E044C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D758D-D15D-465D-B666-52973F93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9432-44F2-4F11-BCA1-226E7DE2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66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3F75B-E34B-4095-96E9-692552B59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528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C9481-51F9-4BE7-B1A8-3AE23FA8A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6785"/>
            <a:ext cx="10515600" cy="48801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B4F9B-8DD3-499E-A530-5682172D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778D-A60C-42DB-A8FA-B3C40DF3E6C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A893F-01D3-49CC-A6BB-4239B050B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0657A-5283-42B4-AFB5-78EFDE8C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9432-44F2-4F11-BCA1-226E7DE2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82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9D893-FA09-4F91-9839-6C9735141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2A950-E07A-457C-9975-2BC4681B6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0708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B0B58-C0D9-4CE9-9557-5F0B40080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31000"/>
            <a:ext cx="5157787" cy="40536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52A00-4D7C-4039-8F08-1F1E0D9DB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0708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A768F4-0F04-40CD-B3B2-69213E0B9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30999"/>
            <a:ext cx="5183188" cy="4053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797624-3D9F-414D-B7F2-E5AA6C93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778D-A60C-42DB-A8FA-B3C40DF3E6C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16BE82-BC29-4CEB-AD12-A9F856E4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03D781-A0FF-42A5-9B49-83671044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9432-44F2-4F11-BCA1-226E7DE2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44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3416-033F-47A8-9B9B-F87254670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2F324-B294-4BE7-836C-A8B59C7E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778D-A60C-42DB-A8FA-B3C40DF3E6C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8356A-F592-4859-A9FB-1AE2195C8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52956-31D9-492C-B78C-9BFB74B4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9432-44F2-4F11-BCA1-226E7DE2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23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B88AA-A525-4A31-901D-BB593E6F4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778D-A60C-42DB-A8FA-B3C40DF3E6C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6CE71F-C29E-4D98-9FEC-A761EA7A2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3691A-3750-4598-A9AA-AC9AD6A9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9432-44F2-4F11-BCA1-226E7DE2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86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87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itle and Tab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8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8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8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279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69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6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73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21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72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24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70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48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8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6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77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63F92-27F4-4FDD-B7FC-2F4D9A7D36B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1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799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71" y="365593"/>
            <a:ext cx="10514060" cy="13250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673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1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6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1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7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8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4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8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98868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C478A7-A019-47D9-8D9C-0BE92BD18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46D39-B332-49F2-ADC3-17B91DCFD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EBD8D-1495-4983-A89D-D3A8D8DDF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5B778D-A60C-42DB-A8FA-B3C40DF3E6C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BC3DF-5ADB-4AE1-A55F-5DDDDA162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DADF8-425D-44AC-A37F-906463FDC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239432-44F2-4F11-BCA1-226E7DE2D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1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A233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5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learning.asam.org/products/treatment-of-opioid-use-disorder-course-obgyn-focus#tab-product_tab_overview" TargetMode="Externa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04F10-371B-425E-86BF-EE01CCAE7A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Buprenorphine: Pregnancy and Parenting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196E3B-825A-434D-A4A2-E1D0782C1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Mishka Terplan MD MPH FACOG DFASAM</a:t>
            </a:r>
            <a:br>
              <a:rPr lang="en-US" dirty="0"/>
            </a:br>
            <a:r>
              <a:rPr lang="en-US" dirty="0"/>
              <a:t>Medical Director, Friends Research Institute</a:t>
            </a:r>
            <a:br>
              <a:rPr lang="en-US" dirty="0"/>
            </a:br>
            <a:r>
              <a:rPr lang="en-US" dirty="0"/>
              <a:t>Substance Use Warmline Clinician, UCSF</a:t>
            </a:r>
          </a:p>
        </p:txBody>
      </p:sp>
    </p:spTree>
    <p:extLst>
      <p:ext uri="{BB962C8B-B14F-4D97-AF65-F5344CB8AC3E}">
        <p14:creationId xmlns:p14="http://schemas.microsoft.com/office/powerpoint/2010/main" val="3774113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4A8961-60D7-42D6-A093-1A9C82B81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6" y="99196"/>
            <a:ext cx="6308509" cy="3133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E246AA-7870-4E61-A254-2724D2128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79" y="2710710"/>
            <a:ext cx="5998984" cy="4048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829509-D1A0-42DA-B991-37C442E7F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999" y="311163"/>
            <a:ext cx="4877223" cy="43651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4D2CED-6B1E-4578-9127-A60EC45DE6CB}"/>
              </a:ext>
            </a:extLst>
          </p:cNvPr>
          <p:cNvSpPr txBox="1"/>
          <p:nvPr/>
        </p:nvSpPr>
        <p:spPr>
          <a:xfrm>
            <a:off x="7400261" y="4783699"/>
            <a:ext cx="41361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000" dirty="0">
                <a:solidFill>
                  <a:srgbClr val="FFFF00"/>
                </a:solidFill>
                <a:latin typeface="Calibri"/>
              </a:rPr>
              <a:t>Only half of pregnant women in treatment receive pharmacotherapy</a:t>
            </a:r>
          </a:p>
        </p:txBody>
      </p:sp>
    </p:spTree>
    <p:extLst>
      <p:ext uri="{BB962C8B-B14F-4D97-AF65-F5344CB8AC3E}">
        <p14:creationId xmlns:p14="http://schemas.microsoft.com/office/powerpoint/2010/main" val="192318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AD76-F844-4030-B85A-A61D2F27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Racial Inequities in MOUD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1A8E773-8AE5-4713-B805-2E7793176B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43496"/>
          <a:stretch/>
        </p:blipFill>
        <p:spPr>
          <a:xfrm>
            <a:off x="6361163" y="1527779"/>
            <a:ext cx="5221237" cy="2683494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AA5F42E-9F5C-470E-9C30-FDED45D1A1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6535" y="1527779"/>
            <a:ext cx="4956478" cy="4749196"/>
          </a:xfrm>
          <a:prstGeom prst="rect">
            <a:avLst/>
          </a:prstGeom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306A3198-144D-4186-B86D-C29DB2BF0F23}"/>
              </a:ext>
            </a:extLst>
          </p:cNvPr>
          <p:cNvGraphicFramePr>
            <a:graphicFrameLocks noGrp="1"/>
          </p:cNvGraphicFramePr>
          <p:nvPr/>
        </p:nvGraphicFramePr>
        <p:xfrm>
          <a:off x="6261538" y="4757977"/>
          <a:ext cx="5473927" cy="798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88">
                  <a:extLst>
                    <a:ext uri="{9D8B030D-6E8A-4147-A177-3AD203B41FA5}">
                      <a16:colId xmlns:a16="http://schemas.microsoft.com/office/drawing/2014/main" val="2476458770"/>
                    </a:ext>
                  </a:extLst>
                </a:gridCol>
                <a:gridCol w="1228165">
                  <a:extLst>
                    <a:ext uri="{9D8B030D-6E8A-4147-A177-3AD203B41FA5}">
                      <a16:colId xmlns:a16="http://schemas.microsoft.com/office/drawing/2014/main" val="3831426706"/>
                    </a:ext>
                  </a:extLst>
                </a:gridCol>
                <a:gridCol w="1246094">
                  <a:extLst>
                    <a:ext uri="{9D8B030D-6E8A-4147-A177-3AD203B41FA5}">
                      <a16:colId xmlns:a16="http://schemas.microsoft.com/office/drawing/2014/main" val="2950974304"/>
                    </a:ext>
                  </a:extLst>
                </a:gridCol>
                <a:gridCol w="1117080">
                  <a:extLst>
                    <a:ext uri="{9D8B030D-6E8A-4147-A177-3AD203B41FA5}">
                      <a16:colId xmlns:a16="http://schemas.microsoft.com/office/drawing/2014/main" val="2132473294"/>
                    </a:ext>
                  </a:extLst>
                </a:gridCol>
              </a:tblGrid>
              <a:tr h="2506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 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 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Hispanic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357923"/>
                  </a:ext>
                </a:extLst>
              </a:tr>
              <a:tr h="432567">
                <a:tc>
                  <a:txBody>
                    <a:bodyPr/>
                    <a:lstStyle/>
                    <a:p>
                      <a:r>
                        <a:rPr lang="en-US" dirty="0"/>
                        <a:t>Methadone 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129.8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875503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103A9BDF-647B-48AD-9FC4-3D64343AE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290" y="6314813"/>
            <a:ext cx="3342968" cy="20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92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A129B17-810C-4248-9D58-267BD343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OBGYN Lacks Capacity to Treat OUD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0D933A7C-B5FF-4CDF-AC57-E4CF10E095F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620624" y="2872739"/>
          <a:ext cx="6165908" cy="1590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791">
                  <a:extLst>
                    <a:ext uri="{9D8B030D-6E8A-4147-A177-3AD203B41FA5}">
                      <a16:colId xmlns:a16="http://schemas.microsoft.com/office/drawing/2014/main" val="2023770415"/>
                    </a:ext>
                  </a:extLst>
                </a:gridCol>
                <a:gridCol w="5092117">
                  <a:extLst>
                    <a:ext uri="{9D8B030D-6E8A-4147-A177-3AD203B41FA5}">
                      <a16:colId xmlns:a16="http://schemas.microsoft.com/office/drawing/2014/main" val="3390780852"/>
                    </a:ext>
                  </a:extLst>
                </a:gridCol>
              </a:tblGrid>
              <a:tr h="53006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 (%) X Waivered OBGYNs in 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302695"/>
                  </a:ext>
                </a:extLst>
              </a:tr>
              <a:tr h="530068">
                <a:tc>
                  <a:txBody>
                    <a:bodyPr/>
                    <a:lstStyle/>
                    <a:p>
                      <a:r>
                        <a:rPr lang="en-US" sz="2400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181 (0.4%)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906750"/>
                  </a:ext>
                </a:extLst>
              </a:tr>
              <a:tr h="530068">
                <a:tc>
                  <a:txBody>
                    <a:bodyPr/>
                    <a:lstStyle/>
                    <a:p>
                      <a:r>
                        <a:rPr lang="en-US" sz="24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560 (1.8%)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315539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C8E0A16-A23D-4621-B246-A943B2C5B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30" y="1627465"/>
            <a:ext cx="4827902" cy="9074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B968F9-8E67-4873-9C82-FA0CD0EE50A8}"/>
              </a:ext>
            </a:extLst>
          </p:cNvPr>
          <p:cNvSpPr txBox="1"/>
          <p:nvPr/>
        </p:nvSpPr>
        <p:spPr>
          <a:xfrm>
            <a:off x="6172200" y="542333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Nguemeni_Tiako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MJ et al,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JAMA Network Open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Rosenblatt RA et al,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233DF4-BD8B-468B-99E3-20982604A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30" y="2534910"/>
            <a:ext cx="4828450" cy="40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53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D433750-E526-4D46-BD2C-27C0939AC2D4}"/>
              </a:ext>
            </a:extLst>
          </p:cNvPr>
          <p:cNvGraphicFramePr/>
          <p:nvPr/>
        </p:nvGraphicFramePr>
        <p:xfrm>
          <a:off x="3597442" y="1"/>
          <a:ext cx="936330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A14B72D-FF81-4F1F-A175-46C595D4ED8D}"/>
              </a:ext>
            </a:extLst>
          </p:cNvPr>
          <p:cNvSpPr txBox="1"/>
          <p:nvPr/>
        </p:nvSpPr>
        <p:spPr>
          <a:xfrm>
            <a:off x="108350" y="2113255"/>
            <a:ext cx="472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Comprehensive treatment  and medication are rare and unavailable for most pregnant people with SUD</a:t>
            </a:r>
          </a:p>
        </p:txBody>
      </p:sp>
    </p:spTree>
    <p:extLst>
      <p:ext uri="{BB962C8B-B14F-4D97-AF65-F5344CB8AC3E}">
        <p14:creationId xmlns:p14="http://schemas.microsoft.com/office/powerpoint/2010/main" val="4283249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B4DA6-1998-A322-0E9A-F9B50C98A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Buprenorphine and Pregnancy Dosing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8E9DCDCF-0199-398A-4822-E901D9F3D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6" y="1092730"/>
            <a:ext cx="6278467" cy="4087606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BA041B84-B4F4-89C7-8A20-9111CBE0B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25" y="2506234"/>
            <a:ext cx="6204269" cy="42039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C259ED-B10E-6D79-58C4-10330476EAAE}"/>
              </a:ext>
            </a:extLst>
          </p:cNvPr>
          <p:cNvSpPr txBox="1"/>
          <p:nvPr/>
        </p:nvSpPr>
        <p:spPr>
          <a:xfrm>
            <a:off x="7691120" y="2001520"/>
            <a:ext cx="389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Postpartum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169746-34B2-51AF-1C7F-6AABDF81AB93}"/>
              </a:ext>
            </a:extLst>
          </p:cNvPr>
          <p:cNvSpPr txBox="1"/>
          <p:nvPr/>
        </p:nvSpPr>
        <p:spPr>
          <a:xfrm>
            <a:off x="1148080" y="5391245"/>
            <a:ext cx="389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trimester</a:t>
            </a:r>
          </a:p>
        </p:txBody>
      </p:sp>
    </p:spTree>
    <p:extLst>
      <p:ext uri="{BB962C8B-B14F-4D97-AF65-F5344CB8AC3E}">
        <p14:creationId xmlns:p14="http://schemas.microsoft.com/office/powerpoint/2010/main" val="2880958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, histogram&#10;&#10;Description automatically generated">
            <a:extLst>
              <a:ext uri="{FF2B5EF4-FFF2-40B4-BE49-F238E27FC236}">
                <a16:creationId xmlns:a16="http://schemas.microsoft.com/office/drawing/2014/main" id="{AE81E396-C039-B0E2-0D69-82B9687D0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2091984"/>
            <a:ext cx="6783774" cy="4664377"/>
          </a:xfrm>
          <a:prstGeom prst="rect">
            <a:avLst/>
          </a:prstGeom>
        </p:spPr>
      </p:pic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B52BB8DA-7A91-A0F8-5157-800691F78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6" y="223520"/>
            <a:ext cx="5070674" cy="4200653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29B7FCC-6CEC-40BB-843A-6607189B0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223521"/>
            <a:ext cx="5862320" cy="175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6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1CB26EF-1332-740F-FE5E-00D758040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" y="456719"/>
            <a:ext cx="6748371" cy="61666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57C446-6727-02E7-0D48-E5AF3F8547B7}"/>
              </a:ext>
            </a:extLst>
          </p:cNvPr>
          <p:cNvSpPr txBox="1"/>
          <p:nvPr/>
        </p:nvSpPr>
        <p:spPr>
          <a:xfrm>
            <a:off x="6991351" y="456719"/>
            <a:ext cx="496252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/>
              <a:t>Mono vs. Combination-product</a:t>
            </a:r>
          </a:p>
          <a:p>
            <a:pPr algn="ctr"/>
            <a:endParaRPr lang="en-US" sz="3800" dirty="0"/>
          </a:p>
          <a:p>
            <a:pPr algn="ctr"/>
            <a:r>
              <a:rPr lang="en-US" sz="3800" dirty="0"/>
              <a:t>Suboxone vs. Subutex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4684C-A219-BA96-6B89-43910ECBFB92}"/>
              </a:ext>
            </a:extLst>
          </p:cNvPr>
          <p:cNvSpPr txBox="1"/>
          <p:nvPr/>
        </p:nvSpPr>
        <p:spPr>
          <a:xfrm>
            <a:off x="7072313" y="2949476"/>
            <a:ext cx="48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Consideration for:</a:t>
            </a:r>
          </a:p>
          <a:p>
            <a:endParaRPr lang="en-US" sz="2400" dirty="0"/>
          </a:p>
          <a:p>
            <a:r>
              <a:rPr lang="en-US" sz="2400" dirty="0"/>
              <a:t>Pharmacy availability</a:t>
            </a:r>
          </a:p>
          <a:p>
            <a:endParaRPr lang="en-US" sz="2400" dirty="0"/>
          </a:p>
          <a:p>
            <a:r>
              <a:rPr lang="en-US" sz="2400" dirty="0"/>
              <a:t>Diverted value in context of gender-based violence and other specific forms of coercion</a:t>
            </a:r>
          </a:p>
          <a:p>
            <a:endParaRPr lang="en-US" sz="2400" dirty="0"/>
          </a:p>
          <a:p>
            <a:r>
              <a:rPr lang="en-US" sz="2400" dirty="0"/>
              <a:t>Transition  postpartum (time of increased vulnerability</a:t>
            </a:r>
          </a:p>
        </p:txBody>
      </p:sp>
    </p:spTree>
    <p:extLst>
      <p:ext uri="{BB962C8B-B14F-4D97-AF65-F5344CB8AC3E}">
        <p14:creationId xmlns:p14="http://schemas.microsoft.com/office/powerpoint/2010/main" val="839865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3E65FDA-DFCD-23A6-D31F-3CBF9D72D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515" y="43429"/>
            <a:ext cx="5951045" cy="681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81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C0B291E-265F-5E22-4368-C49531456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3" y="1114306"/>
            <a:ext cx="6470983" cy="46293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D7216E-7519-C7B2-7AE6-399B0FD6C118}"/>
              </a:ext>
            </a:extLst>
          </p:cNvPr>
          <p:cNvSpPr txBox="1"/>
          <p:nvPr/>
        </p:nvSpPr>
        <p:spPr>
          <a:xfrm>
            <a:off x="6631773" y="206365"/>
            <a:ext cx="55602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/>
              <a:t>Sublocade</a:t>
            </a:r>
            <a:r>
              <a:rPr lang="en-US" sz="3800" dirty="0"/>
              <a:t>: </a:t>
            </a:r>
            <a:br>
              <a:rPr lang="en-US" sz="3800" dirty="0"/>
            </a:br>
            <a:r>
              <a:rPr lang="en-US" sz="3800" dirty="0"/>
              <a:t>Pregnancy Considerations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94A8A-3DCB-A88B-52EF-E4583991F1BA}"/>
              </a:ext>
            </a:extLst>
          </p:cNvPr>
          <p:cNvSpPr txBox="1"/>
          <p:nvPr/>
        </p:nvSpPr>
        <p:spPr>
          <a:xfrm>
            <a:off x="7115175" y="2609850"/>
            <a:ext cx="46958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“Expert” Recommendations:</a:t>
            </a:r>
          </a:p>
          <a:p>
            <a:endParaRPr lang="en-US" sz="2400" dirty="0"/>
          </a:p>
          <a:p>
            <a:r>
              <a:rPr lang="en-US" sz="2400" dirty="0"/>
              <a:t>Collaborative decision making for continuation</a:t>
            </a:r>
          </a:p>
          <a:p>
            <a:endParaRPr lang="en-US" sz="2400" dirty="0"/>
          </a:p>
          <a:p>
            <a:r>
              <a:rPr lang="en-US" sz="2400" dirty="0"/>
              <a:t>? Recommend against initiation</a:t>
            </a:r>
          </a:p>
          <a:p>
            <a:r>
              <a:rPr lang="en-US" sz="2400" dirty="0"/>
              <a:t>   Primarily because of dose ceiling and need for supplemental  SL </a:t>
            </a:r>
            <a:r>
              <a:rPr lang="en-US" sz="2400" dirty="0" err="1"/>
              <a:t>bup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1005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0D67-BE96-7A55-AC84-0970E8388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Brixadi</a:t>
            </a:r>
            <a:r>
              <a:rPr lang="en-US" dirty="0"/>
              <a:t> and Pregnancy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CD80A-3BA7-C264-76DF-57757C867D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588E6F-0AE5-A010-00FB-393FEBF552B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Same vehicle in monthly injection</a:t>
            </a:r>
          </a:p>
          <a:p>
            <a:r>
              <a:rPr lang="en-US" dirty="0"/>
              <a:t>Weekly vehicle = alcohol</a:t>
            </a:r>
          </a:p>
          <a:p>
            <a:r>
              <a:rPr lang="en-US" dirty="0"/>
              <a:t>Study: Medication Treatment for Opioid Use Disorder in Expectant Mothers (MOMs) currently recruiting</a:t>
            </a:r>
          </a:p>
        </p:txBody>
      </p:sp>
    </p:spTree>
    <p:extLst>
      <p:ext uri="{BB962C8B-B14F-4D97-AF65-F5344CB8AC3E}">
        <p14:creationId xmlns:p14="http://schemas.microsoft.com/office/powerpoint/2010/main" val="2641172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3"/>
          <p:cNvSpPr txBox="1"/>
          <p:nvPr/>
        </p:nvSpPr>
        <p:spPr>
          <a:xfrm>
            <a:off x="7301242" y="2047802"/>
            <a:ext cx="746125" cy="40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1976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6" name="Google Shape;366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126" y="1052937"/>
            <a:ext cx="5592237" cy="475212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367" name="Google Shape;367;p53"/>
          <p:cNvSpPr txBox="1"/>
          <p:nvPr/>
        </p:nvSpPr>
        <p:spPr>
          <a:xfrm>
            <a:off x="3718770" y="2549503"/>
            <a:ext cx="746125" cy="40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1974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8" name="Google Shape;368;p53"/>
          <p:cNvGrpSpPr/>
          <p:nvPr/>
        </p:nvGrpSpPr>
        <p:grpSpPr>
          <a:xfrm>
            <a:off x="6011920" y="1052936"/>
            <a:ext cx="6007619" cy="4813152"/>
            <a:chOff x="4572000" y="743935"/>
            <a:chExt cx="4505714" cy="3609864"/>
          </a:xfrm>
        </p:grpSpPr>
        <p:pic>
          <p:nvPicPr>
            <p:cNvPr id="369" name="Google Shape;369;p5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72000" y="743935"/>
              <a:ext cx="4505714" cy="10992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p5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72380" y="1835933"/>
              <a:ext cx="4505334" cy="25178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FFFBD5F-7007-4025-9C8B-133527A0F360}"/>
              </a:ext>
            </a:extLst>
          </p:cNvPr>
          <p:cNvSpPr txBox="1"/>
          <p:nvPr/>
        </p:nvSpPr>
        <p:spPr>
          <a:xfrm>
            <a:off x="6928179" y="2210341"/>
            <a:ext cx="7461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1976</a:t>
            </a:r>
          </a:p>
        </p:txBody>
      </p:sp>
    </p:spTree>
    <p:extLst>
      <p:ext uri="{BB962C8B-B14F-4D97-AF65-F5344CB8AC3E}">
        <p14:creationId xmlns:p14="http://schemas.microsoft.com/office/powerpoint/2010/main" val="2173294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98A062-4656-4A50-BAC2-68F70D88AF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70" y="399361"/>
            <a:ext cx="5950031" cy="220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4BB7E8-B3C5-4D0C-9FB4-A194D4061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116" y="1513787"/>
            <a:ext cx="2252925" cy="267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FAAB2C-4A26-4DF7-AF18-3ECF7FA57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859" y="517734"/>
            <a:ext cx="5643328" cy="5822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097F07-FA08-45AF-A385-42232B8366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17" y="3429002"/>
            <a:ext cx="5950031" cy="302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28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Prepared. Get Naloxone. Save A Life.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14C93-5073-128C-75FA-6F483C31E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036" y="2423417"/>
            <a:ext cx="3377477" cy="3371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32E27D-2135-99A8-6F01-9A7578906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57" y="3131681"/>
            <a:ext cx="3554276" cy="19548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4BA1F4-D8BE-AAB9-9605-A1E909179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57" y="2692731"/>
            <a:ext cx="3554276" cy="438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B8B311-EF7D-5D8A-8885-29526415E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626" y="1738947"/>
            <a:ext cx="3206774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08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FDEEACE-6722-5163-9A09-AFB038D4A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0" y="623610"/>
            <a:ext cx="5977169" cy="56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93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297DF5-5720-C009-1688-1BF6A6D1F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Buprenorphine in the age of Fentanyl: </a:t>
            </a:r>
            <a:br>
              <a:rPr lang="en-US" dirty="0"/>
            </a:br>
            <a:r>
              <a:rPr lang="en-US" dirty="0"/>
              <a:t>Fentanyl = Long-acting and </a:t>
            </a:r>
            <a:r>
              <a:rPr lang="en-US" dirty="0" err="1"/>
              <a:t>Lipophyllic</a:t>
            </a:r>
            <a:r>
              <a:rPr lang="en-US" dirty="0"/>
              <a:t>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9F360C-4F6E-2093-2122-2353478761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42674"/>
            <a:ext cx="5181600" cy="291724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FC3108-8B71-357F-917B-EAE7F59721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43969"/>
            <a:ext cx="5181600" cy="291465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43959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02648F-1FDC-FA91-E3FF-7C007A4647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93709"/>
            <a:ext cx="5845419" cy="3907585"/>
          </a:xfrm>
          <a:prstGeom prst="rect">
            <a:avLst/>
          </a:prstGeom>
        </p:spPr>
      </p:pic>
      <p:pic>
        <p:nvPicPr>
          <p:cNvPr id="7" name="Content Placeholder 6" descr="Timeline&#10;&#10;Description automatically generated">
            <a:extLst>
              <a:ext uri="{FF2B5EF4-FFF2-40B4-BE49-F238E27FC236}">
                <a16:creationId xmlns:a16="http://schemas.microsoft.com/office/drawing/2014/main" id="{DE6B55B8-D846-3664-3E1C-701623EC06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44" y="2621998"/>
            <a:ext cx="6948983" cy="3907585"/>
          </a:xfrm>
        </p:spPr>
      </p:pic>
    </p:spTree>
    <p:extLst>
      <p:ext uri="{BB962C8B-B14F-4D97-AF65-F5344CB8AC3E}">
        <p14:creationId xmlns:p14="http://schemas.microsoft.com/office/powerpoint/2010/main" val="1413471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7F94-BECD-FE44-3AB5-B0B2FD44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Macrodosing</a:t>
            </a:r>
            <a:endParaRPr lang="en-US" dirty="0"/>
          </a:p>
        </p:txBody>
      </p:sp>
      <p:pic>
        <p:nvPicPr>
          <p:cNvPr id="5" name="Picture 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B5D3FC95-3D2B-FF1C-F23B-30F979B3F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81" y="1523726"/>
            <a:ext cx="9481037" cy="533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56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9269D28E-9879-422F-4E84-75E73D594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6" r="50000"/>
          <a:stretch/>
        </p:blipFill>
        <p:spPr>
          <a:xfrm>
            <a:off x="421763" y="2022763"/>
            <a:ext cx="4362674" cy="4128492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D0A7B29-2090-8917-BAA0-C8AC7629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Microdosing</a:t>
            </a:r>
            <a:r>
              <a:rPr lang="en-US" dirty="0"/>
              <a:t>: Bernese Method</a:t>
            </a:r>
          </a:p>
        </p:txBody>
      </p:sp>
    </p:spTree>
    <p:extLst>
      <p:ext uri="{BB962C8B-B14F-4D97-AF65-F5344CB8AC3E}">
        <p14:creationId xmlns:p14="http://schemas.microsoft.com/office/powerpoint/2010/main" val="438245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0A7B29-2090-8917-BAA0-C8AC7629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Microdosing</a:t>
            </a:r>
            <a:r>
              <a:rPr lang="en-US" dirty="0"/>
              <a:t>, CABridge.org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D0AC5C9-006F-878B-8CDF-BD720EE5F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92" y="1452779"/>
            <a:ext cx="9404833" cy="5289822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46096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9B8B61D-4E3F-E291-83E6-557F9B138A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" b="6128"/>
          <a:stretch/>
        </p:blipFill>
        <p:spPr>
          <a:xfrm>
            <a:off x="352136" y="344055"/>
            <a:ext cx="5299364" cy="6169890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4D42219-094E-4321-2F0F-6E68C1A0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" b="4646"/>
          <a:stretch/>
        </p:blipFill>
        <p:spPr>
          <a:xfrm>
            <a:off x="6540502" y="274782"/>
            <a:ext cx="5299364" cy="6308436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15781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4E541864-CBE9-3BDD-9409-947B433AE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" y="0"/>
            <a:ext cx="11416146" cy="688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2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17862B-EBA6-45BE-81FF-4439B28BE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12" y="309097"/>
            <a:ext cx="6090432" cy="276172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367D750-231E-4CAB-BB30-5C2269E8F3A0}"/>
              </a:ext>
            </a:extLst>
          </p:cNvPr>
          <p:cNvGraphicFramePr>
            <a:graphicFrameLocks noGrp="1"/>
          </p:cNvGraphicFramePr>
          <p:nvPr/>
        </p:nvGraphicFramePr>
        <p:xfrm>
          <a:off x="263911" y="4104951"/>
          <a:ext cx="1166417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044">
                  <a:extLst>
                    <a:ext uri="{9D8B030D-6E8A-4147-A177-3AD203B41FA5}">
                      <a16:colId xmlns:a16="http://schemas.microsoft.com/office/drawing/2014/main" val="3590422913"/>
                    </a:ext>
                  </a:extLst>
                </a:gridCol>
                <a:gridCol w="2916044">
                  <a:extLst>
                    <a:ext uri="{9D8B030D-6E8A-4147-A177-3AD203B41FA5}">
                      <a16:colId xmlns:a16="http://schemas.microsoft.com/office/drawing/2014/main" val="3735748427"/>
                    </a:ext>
                  </a:extLst>
                </a:gridCol>
                <a:gridCol w="2916044">
                  <a:extLst>
                    <a:ext uri="{9D8B030D-6E8A-4147-A177-3AD203B41FA5}">
                      <a16:colId xmlns:a16="http://schemas.microsoft.com/office/drawing/2014/main" val="2916607101"/>
                    </a:ext>
                  </a:extLst>
                </a:gridCol>
                <a:gridCol w="2916044">
                  <a:extLst>
                    <a:ext uri="{9D8B030D-6E8A-4147-A177-3AD203B41FA5}">
                      <a16:colId xmlns:a16="http://schemas.microsoft.com/office/drawing/2014/main" val="2799899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No Addiction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Treated Addiction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Untreated Addiction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963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Preterm Birth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8.7%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889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Low Birthweight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047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Fetal Death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137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Neonatal 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045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Post Neonatal 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324203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0D429904-6916-4277-B13D-F1D99E3749FD}"/>
              </a:ext>
            </a:extLst>
          </p:cNvPr>
          <p:cNvSpPr txBox="1">
            <a:spLocks/>
          </p:cNvSpPr>
          <p:nvPr/>
        </p:nvSpPr>
        <p:spPr>
          <a:xfrm>
            <a:off x="263911" y="3329730"/>
            <a:ext cx="8098423" cy="77522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Treated vs. Untreated Addiction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A14CA6-E5F5-44A5-AB65-A8D90E72613E}"/>
              </a:ext>
            </a:extLst>
          </p:cNvPr>
          <p:cNvSpPr txBox="1">
            <a:spLocks/>
          </p:cNvSpPr>
          <p:nvPr/>
        </p:nvSpPr>
        <p:spPr>
          <a:xfrm>
            <a:off x="6354344" y="468479"/>
            <a:ext cx="5837656" cy="296052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Core Principle of PNC: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Optimize maternal health via c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hronic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disease management</a:t>
            </a:r>
          </a:p>
        </p:txBody>
      </p:sp>
    </p:spTree>
    <p:extLst>
      <p:ext uri="{BB962C8B-B14F-4D97-AF65-F5344CB8AC3E}">
        <p14:creationId xmlns:p14="http://schemas.microsoft.com/office/powerpoint/2010/main" val="1613036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38E41D-99BD-3673-57BE-B9B713F0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97659-60B0-5AD2-9715-D0E5F43758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7487CD-24C2-FB21-54F1-B300902669D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Buprenorphine (and methadone) – safe and effective in pregnancy</a:t>
            </a:r>
          </a:p>
          <a:p>
            <a:r>
              <a:rPr lang="en-US" dirty="0"/>
              <a:t>No benefit of mono-product and risk of harm</a:t>
            </a:r>
          </a:p>
          <a:p>
            <a:r>
              <a:rPr lang="en-US" dirty="0"/>
              <a:t>Micro/macro-dosing can be used in pregnancy</a:t>
            </a:r>
          </a:p>
          <a:p>
            <a:r>
              <a:rPr lang="en-US" dirty="0"/>
              <a:t>Increased daily dosing improves PK and likely symptoms and MOUD adherence</a:t>
            </a:r>
          </a:p>
          <a:p>
            <a:r>
              <a:rPr lang="en-US" dirty="0"/>
              <a:t>More research needed and underway for ER formulations</a:t>
            </a:r>
          </a:p>
          <a:p>
            <a:r>
              <a:rPr lang="en-US" dirty="0"/>
              <a:t>Naloxone</a:t>
            </a:r>
          </a:p>
        </p:txBody>
      </p:sp>
    </p:spTree>
    <p:extLst>
      <p:ext uri="{BB962C8B-B14F-4D97-AF65-F5344CB8AC3E}">
        <p14:creationId xmlns:p14="http://schemas.microsoft.com/office/powerpoint/2010/main" val="3921943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76D97-0EF5-4E52-80CE-84583D7A6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E38E61-C994-4EBF-82C1-9AC3B4BFE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Mishka Terplan</a:t>
            </a:r>
          </a:p>
          <a:p>
            <a:pPr marL="0" indent="0" algn="ctr">
              <a:buNone/>
            </a:pPr>
            <a:r>
              <a:rPr lang="en-US" dirty="0"/>
              <a:t>@Do_Less_Harm</a:t>
            </a:r>
          </a:p>
          <a:p>
            <a:pPr marL="0" indent="0" algn="ctr">
              <a:buNone/>
            </a:pPr>
            <a:r>
              <a:rPr lang="en-US" dirty="0"/>
              <a:t>mterplan@friendsresearch.org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970AC0-729C-4073-87A2-E21295325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510" y="3428999"/>
            <a:ext cx="7710981" cy="32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5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DD9CF0-55BB-2232-E65F-B426C3F81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BE782D-4903-BF80-B633-247F6F843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Buprenorphine waiver training for OBGYNs ASAM</a:t>
            </a:r>
            <a:br>
              <a:rPr lang="en-US" dirty="0"/>
            </a:b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https://elearning.asam.org/products/treatment-of-opioid-use-disorder-course-obgyn-focus#tab-product_tab_overview</a:t>
            </a:r>
            <a:endParaRPr lang="en-US" dirty="0"/>
          </a:p>
          <a:p>
            <a:r>
              <a:rPr lang="en-US" dirty="0"/>
              <a:t>ASAM buprenorphine mini-course</a:t>
            </a:r>
            <a:br>
              <a:rPr lang="en-US" dirty="0"/>
            </a:br>
            <a:r>
              <a:rPr lang="en-US" dirty="0"/>
              <a:t>https://elearning.asam.org/p/BupMini_2021#tab-product_tab_overview</a:t>
            </a:r>
          </a:p>
        </p:txBody>
      </p:sp>
    </p:spTree>
    <p:extLst>
      <p:ext uri="{BB962C8B-B14F-4D97-AF65-F5344CB8AC3E}">
        <p14:creationId xmlns:p14="http://schemas.microsoft.com/office/powerpoint/2010/main" val="4229269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B080A-5CCC-5253-BE12-D28532E4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need to initiate in hospital?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B1195-A713-65EF-1F2B-EFE907013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about ultrasound</a:t>
            </a:r>
          </a:p>
        </p:txBody>
      </p:sp>
    </p:spTree>
    <p:extLst>
      <p:ext uri="{BB962C8B-B14F-4D97-AF65-F5344CB8AC3E}">
        <p14:creationId xmlns:p14="http://schemas.microsoft.com/office/powerpoint/2010/main" val="394843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4C441D-8BD2-4BEF-A5FA-7E07EFD08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63" y="185629"/>
            <a:ext cx="5212532" cy="27861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1981F8-AA1D-48DD-A494-28DBF609E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90" y="3068122"/>
            <a:ext cx="4255377" cy="36823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4CCE77-27A2-42D9-9914-B7861CC5D6F9}"/>
              </a:ext>
            </a:extLst>
          </p:cNvPr>
          <p:cNvSpPr txBox="1"/>
          <p:nvPr/>
        </p:nvSpPr>
        <p:spPr>
          <a:xfrm>
            <a:off x="6096001" y="570155"/>
            <a:ext cx="5812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Addiction: From Reward Seeking to Relief Seeking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836B36-D0B5-49C8-B279-CC9FE485E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2" y="1938569"/>
            <a:ext cx="5836409" cy="46496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858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Medications for OUD (MOUD)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Maternal</a:t>
            </a:r>
          </a:p>
          <a:p>
            <a:r>
              <a:rPr lang="en-US" dirty="0"/>
              <a:t>70% reduction in overdose related deaths</a:t>
            </a:r>
          </a:p>
          <a:p>
            <a:r>
              <a:rPr lang="en-US" dirty="0"/>
              <a:t>Decrease in risk of HIV, HBV, HCV acquisition/transmission</a:t>
            </a:r>
          </a:p>
          <a:p>
            <a:r>
              <a:rPr lang="en-US" dirty="0"/>
              <a:t>Increased engagement in prenatal care and recovery treatment</a:t>
            </a:r>
          </a:p>
          <a:p>
            <a:r>
              <a:rPr lang="en-US" dirty="0"/>
              <a:t>Treatment is platform for delivery of other services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Fetal</a:t>
            </a:r>
          </a:p>
          <a:p>
            <a:r>
              <a:rPr lang="en-US" dirty="0"/>
              <a:t>Reduces fluctuations in maternal opioid levels;  reducing fetal stress</a:t>
            </a:r>
          </a:p>
          <a:p>
            <a:r>
              <a:rPr lang="en-US" dirty="0"/>
              <a:t>Decrease in intrauterine fetal demise</a:t>
            </a:r>
          </a:p>
          <a:p>
            <a:r>
              <a:rPr lang="en-US" dirty="0"/>
              <a:t>Decrease in intrauterine growth restriction</a:t>
            </a:r>
          </a:p>
          <a:p>
            <a:r>
              <a:rPr lang="en-US" dirty="0"/>
              <a:t>Decrease in preterm delivery</a:t>
            </a:r>
          </a:p>
        </p:txBody>
      </p:sp>
    </p:spTree>
    <p:extLst>
      <p:ext uri="{BB962C8B-B14F-4D97-AF65-F5344CB8AC3E}">
        <p14:creationId xmlns:p14="http://schemas.microsoft.com/office/powerpoint/2010/main" val="275901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029" y="198437"/>
            <a:ext cx="9029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SAMHSA Clinical Guide Recommendations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7C7D6C4-CEAB-4603-ADAA-568F08FDE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55315" y="1884885"/>
            <a:ext cx="3121581" cy="40711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2858" y="1524000"/>
            <a:ext cx="859245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marR="0" lvl="0" indent="-285744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Buprenorphine and methadone are the safest medications for managing OUD during pregnancy</a:t>
            </a:r>
          </a:p>
          <a:p>
            <a:pPr marL="285744" marR="0" lvl="0" indent="-285744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44" marR="0" lvl="0" indent="-285744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Transitioning from methadone to buprenorphine or from buprenorphine to methadone during pregnancy is not recommended</a:t>
            </a:r>
          </a:p>
          <a:p>
            <a:pPr marL="285744" marR="0" lvl="0" indent="-285744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44" marR="0" lvl="0" indent="-285744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Medically supervised withdrawal is not recommended during pregnancy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64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5B52CE-CE10-451C-8E6F-B63F98C40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52" y="0"/>
            <a:ext cx="7589304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78D2C9-8259-4778-A54A-0E16C77AE0F4}"/>
              </a:ext>
            </a:extLst>
          </p:cNvPr>
          <p:cNvSpPr txBox="1"/>
          <p:nvPr/>
        </p:nvSpPr>
        <p:spPr>
          <a:xfrm>
            <a:off x="7973237" y="234031"/>
            <a:ext cx="37899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Detoxification: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increased risk of fetal demise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difference in NAS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Opioid use and OUD recurrence more common following detox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D35F3-5F9C-417F-A631-286D8FF520FD}"/>
              </a:ext>
            </a:extLst>
          </p:cNvPr>
          <p:cNvSpPr txBox="1"/>
          <p:nvPr/>
        </p:nvSpPr>
        <p:spPr>
          <a:xfrm>
            <a:off x="352055" y="4806136"/>
            <a:ext cx="11487891" cy="107721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Detoxification: Acute Intervention for a Chronic Condition: Clinical Mismatch</a:t>
            </a:r>
          </a:p>
        </p:txBody>
      </p:sp>
    </p:spTree>
    <p:extLst>
      <p:ext uri="{BB962C8B-B14F-4D97-AF65-F5344CB8AC3E}">
        <p14:creationId xmlns:p14="http://schemas.microsoft.com/office/powerpoint/2010/main" val="185956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Medication for Opioid Use Disorder in Pregnancy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Medication supported by:</a:t>
            </a:r>
          </a:p>
          <a:p>
            <a:pPr lvl="1"/>
            <a:r>
              <a:rPr lang="en-US" dirty="0"/>
              <a:t>CDC</a:t>
            </a:r>
          </a:p>
          <a:p>
            <a:pPr lvl="1"/>
            <a:r>
              <a:rPr lang="en-US" dirty="0"/>
              <a:t>WHO</a:t>
            </a:r>
          </a:p>
          <a:p>
            <a:pPr lvl="1"/>
            <a:r>
              <a:rPr lang="en-US" dirty="0"/>
              <a:t>SAMHSA</a:t>
            </a:r>
          </a:p>
          <a:p>
            <a:pPr lvl="1"/>
            <a:r>
              <a:rPr lang="en-US" dirty="0"/>
              <a:t>BOP</a:t>
            </a:r>
          </a:p>
          <a:p>
            <a:pPr lvl="1"/>
            <a:r>
              <a:rPr lang="en-US" dirty="0"/>
              <a:t>NCCHC</a:t>
            </a:r>
          </a:p>
          <a:p>
            <a:pPr lvl="1"/>
            <a:r>
              <a:rPr lang="en-US" dirty="0"/>
              <a:t>ACOG</a:t>
            </a:r>
          </a:p>
          <a:p>
            <a:pPr lvl="1"/>
            <a:r>
              <a:rPr lang="en-US" dirty="0"/>
              <a:t>ASAM</a:t>
            </a:r>
          </a:p>
          <a:p>
            <a:pPr lvl="1"/>
            <a:r>
              <a:rPr lang="en-US" dirty="0"/>
              <a:t>AAP</a:t>
            </a:r>
          </a:p>
          <a:p>
            <a:pPr lvl="1"/>
            <a:r>
              <a:rPr lang="en-US" dirty="0"/>
              <a:t>AAFP</a:t>
            </a:r>
          </a:p>
          <a:p>
            <a:pPr lvl="1"/>
            <a:r>
              <a:rPr lang="en-US" dirty="0"/>
              <a:t>Federal Guidelines for Opioid Treatment 2015</a:t>
            </a:r>
          </a:p>
          <a:p>
            <a:pPr marL="457189" lvl="1" indent="0">
              <a:buNone/>
            </a:pPr>
            <a:r>
              <a:rPr lang="en-US" dirty="0"/>
              <a:t>(partial list)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Medication not supported by:</a:t>
            </a:r>
          </a:p>
        </p:txBody>
      </p:sp>
    </p:spTree>
    <p:extLst>
      <p:ext uri="{BB962C8B-B14F-4D97-AF65-F5344CB8AC3E}">
        <p14:creationId xmlns:p14="http://schemas.microsoft.com/office/powerpoint/2010/main" val="186071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54C63-D3E2-48DB-BC90-86ADA540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Most People Receive no Treatment in Pregnancy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5F2C7-53D0-477C-93A0-C515E9F40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4" y="1912776"/>
            <a:ext cx="12023439" cy="38835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4E67D6-0482-420C-9A33-3F389A098510}"/>
              </a:ext>
            </a:extLst>
          </p:cNvPr>
          <p:cNvSpPr/>
          <p:nvPr/>
        </p:nvSpPr>
        <p:spPr>
          <a:xfrm>
            <a:off x="87484" y="4919150"/>
            <a:ext cx="9259613" cy="7357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68B141-FB88-49FF-BA95-6AE068504DA3}"/>
              </a:ext>
            </a:extLst>
          </p:cNvPr>
          <p:cNvSpPr txBox="1"/>
          <p:nvPr/>
        </p:nvSpPr>
        <p:spPr>
          <a:xfrm>
            <a:off x="5091953" y="6024282"/>
            <a:ext cx="326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Martin, 2020, DAD</a:t>
            </a:r>
          </a:p>
        </p:txBody>
      </p:sp>
    </p:spTree>
    <p:extLst>
      <p:ext uri="{BB962C8B-B14F-4D97-AF65-F5344CB8AC3E}">
        <p14:creationId xmlns:p14="http://schemas.microsoft.com/office/powerpoint/2010/main" val="12624511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631</Words>
  <Application>Microsoft Office PowerPoint</Application>
  <PresentationFormat>Widescreen</PresentationFormat>
  <Paragraphs>141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Wingdings</vt:lpstr>
      <vt:lpstr>1_Office Theme</vt:lpstr>
      <vt:lpstr>2_Office Theme</vt:lpstr>
      <vt:lpstr>Custom Design</vt:lpstr>
      <vt:lpstr>3_Office Theme</vt:lpstr>
      <vt:lpstr>Introduction to Buprenorphine: Pregnancy and Parenting</vt:lpstr>
      <vt:lpstr>PowerPoint Presentation</vt:lpstr>
      <vt:lpstr>PowerPoint Presentation</vt:lpstr>
      <vt:lpstr>PowerPoint Presentation</vt:lpstr>
      <vt:lpstr>Medications for OUD (MOUD)</vt:lpstr>
      <vt:lpstr>SAMHSA Clinical Guide Recommendations</vt:lpstr>
      <vt:lpstr>PowerPoint Presentation</vt:lpstr>
      <vt:lpstr>Medication for Opioid Use Disorder in Pregnancy</vt:lpstr>
      <vt:lpstr>Most People Receive no Treatment in Pregnancy</vt:lpstr>
      <vt:lpstr>PowerPoint Presentation</vt:lpstr>
      <vt:lpstr>Racial Inequities in MOUD</vt:lpstr>
      <vt:lpstr>OBGYN Lacks Capacity to Treat OUD</vt:lpstr>
      <vt:lpstr>PowerPoint Presentation</vt:lpstr>
      <vt:lpstr>Buprenorphine and Pregnancy Dosing</vt:lpstr>
      <vt:lpstr>PowerPoint Presentation</vt:lpstr>
      <vt:lpstr>PowerPoint Presentation</vt:lpstr>
      <vt:lpstr>PowerPoint Presentation</vt:lpstr>
      <vt:lpstr>PowerPoint Presentation</vt:lpstr>
      <vt:lpstr>Brixadi and Pregnancy</vt:lpstr>
      <vt:lpstr>PowerPoint Presentation</vt:lpstr>
      <vt:lpstr>Be Prepared. Get Naloxone. Save A Life.</vt:lpstr>
      <vt:lpstr>PowerPoint Presentation</vt:lpstr>
      <vt:lpstr>Buprenorphine in the age of Fentanyl:  Fentanyl = Long-acting and Lipophyllic)</vt:lpstr>
      <vt:lpstr>PowerPoint Presentation</vt:lpstr>
      <vt:lpstr>Macrodosing</vt:lpstr>
      <vt:lpstr>Microdosing: Bernese Method</vt:lpstr>
      <vt:lpstr>Microdosing, CABridge.org</vt:lpstr>
      <vt:lpstr>PowerPoint Presentation</vt:lpstr>
      <vt:lpstr>PowerPoint Presentation</vt:lpstr>
      <vt:lpstr>Conclusions</vt:lpstr>
      <vt:lpstr>Thank you</vt:lpstr>
      <vt:lpstr>Resources</vt:lpstr>
      <vt:lpstr>Do you need to initiate in hospital?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 Pregnant &amp; Parenting Women with Substance Use Disorder </dc:title>
  <dc:creator>Mishka Terplan</dc:creator>
  <cp:lastModifiedBy>Mishka Terplan</cp:lastModifiedBy>
  <cp:revision>11</cp:revision>
  <dcterms:created xsi:type="dcterms:W3CDTF">2022-10-03T15:25:52Z</dcterms:created>
  <dcterms:modified xsi:type="dcterms:W3CDTF">2022-12-01T03:14:46Z</dcterms:modified>
</cp:coreProperties>
</file>