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70" r:id="rId4"/>
    <p:sldId id="271" r:id="rId5"/>
    <p:sldId id="275" r:id="rId6"/>
    <p:sldId id="272" r:id="rId7"/>
    <p:sldId id="261" r:id="rId8"/>
    <p:sldId id="262" r:id="rId9"/>
    <p:sldId id="273" r:id="rId10"/>
    <p:sldId id="274" r:id="rId11"/>
    <p:sldId id="277" r:id="rId12"/>
    <p:sldId id="276" r:id="rId13"/>
    <p:sldId id="278" r:id="rId14"/>
    <p:sldId id="279" r:id="rId15"/>
    <p:sldId id="280" r:id="rId16"/>
    <p:sldId id="281" r:id="rId17"/>
    <p:sldId id="266" r:id="rId18"/>
    <p:sldId id="283" r:id="rId19"/>
    <p:sldId id="284" r:id="rId20"/>
    <p:sldId id="263" r:id="rId21"/>
    <p:sldId id="285" r:id="rId22"/>
    <p:sldId id="286" r:id="rId23"/>
    <p:sldId id="288" r:id="rId24"/>
    <p:sldId id="282" r:id="rId25"/>
    <p:sldId id="287" r:id="rId26"/>
    <p:sldId id="289" r:id="rId27"/>
    <p:sldId id="290" r:id="rId28"/>
    <p:sldId id="265" r:id="rId29"/>
    <p:sldId id="294" r:id="rId30"/>
    <p:sldId id="291" r:id="rId31"/>
    <p:sldId id="292" r:id="rId32"/>
    <p:sldId id="295" r:id="rId33"/>
    <p:sldId id="304" r:id="rId34"/>
    <p:sldId id="293" r:id="rId35"/>
    <p:sldId id="297" r:id="rId36"/>
    <p:sldId id="298" r:id="rId37"/>
    <p:sldId id="296" r:id="rId38"/>
    <p:sldId id="300" r:id="rId39"/>
    <p:sldId id="301" r:id="rId40"/>
    <p:sldId id="305" r:id="rId41"/>
    <p:sldId id="302" r:id="rId42"/>
    <p:sldId id="264" r:id="rId43"/>
    <p:sldId id="269" r:id="rId44"/>
    <p:sldId id="307" r:id="rId45"/>
    <p:sldId id="299" r:id="rId46"/>
    <p:sldId id="306" r:id="rId47"/>
    <p:sldId id="267" r:id="rId48"/>
    <p:sldId id="268" r:id="rId49"/>
    <p:sldId id="303" r:id="rId50"/>
    <p:sldId id="3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2477"/>
  </p:normalViewPr>
  <p:slideViewPr>
    <p:cSldViewPr snapToGrid="0">
      <p:cViewPr varScale="1">
        <p:scale>
          <a:sx n="121" d="100"/>
          <a:sy n="121" d="100"/>
        </p:scale>
        <p:origin x="10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F1829-BE25-EF42-B030-DD61CCBF5D16}" type="datetimeFigureOut">
              <a:rPr lang="en-US" smtClean="0"/>
              <a:t>12/2/22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8A97-7E64-7947-BDAD-51BCC0C42ECC}" type="slidenum">
              <a:rPr lang="en-US" smtClean="0"/>
              <a:t>‹#›</a:t>
            </a:fld>
            <a:endParaRPr lang="en-US"/>
          </a:p>
        </p:txBody>
      </p:sp>
    </p:spTree>
    <p:extLst>
      <p:ext uri="{BB962C8B-B14F-4D97-AF65-F5344CB8AC3E}">
        <p14:creationId xmlns:p14="http://schemas.microsoft.com/office/powerpoint/2010/main" val="327559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a:t>
            </a:fld>
            <a:endParaRPr lang="en-US"/>
          </a:p>
        </p:txBody>
      </p:sp>
    </p:spTree>
    <p:extLst>
      <p:ext uri="{BB962C8B-B14F-4D97-AF65-F5344CB8AC3E}">
        <p14:creationId xmlns:p14="http://schemas.microsoft.com/office/powerpoint/2010/main" val="101389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10</a:t>
            </a:fld>
            <a:endParaRPr lang="en-US"/>
          </a:p>
        </p:txBody>
      </p:sp>
    </p:spTree>
    <p:extLst>
      <p:ext uri="{BB962C8B-B14F-4D97-AF65-F5344CB8AC3E}">
        <p14:creationId xmlns:p14="http://schemas.microsoft.com/office/powerpoint/2010/main" val="90227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11</a:t>
            </a:fld>
            <a:endParaRPr lang="en-US"/>
          </a:p>
        </p:txBody>
      </p:sp>
    </p:spTree>
    <p:extLst>
      <p:ext uri="{BB962C8B-B14F-4D97-AF65-F5344CB8AC3E}">
        <p14:creationId xmlns:p14="http://schemas.microsoft.com/office/powerpoint/2010/main" val="321708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12</a:t>
            </a:fld>
            <a:endParaRPr lang="en-US"/>
          </a:p>
        </p:txBody>
      </p:sp>
    </p:spTree>
    <p:extLst>
      <p:ext uri="{BB962C8B-B14F-4D97-AF65-F5344CB8AC3E}">
        <p14:creationId xmlns:p14="http://schemas.microsoft.com/office/powerpoint/2010/main" val="131427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13</a:t>
            </a:fld>
            <a:endParaRPr lang="en-US"/>
          </a:p>
        </p:txBody>
      </p:sp>
    </p:spTree>
    <p:extLst>
      <p:ext uri="{BB962C8B-B14F-4D97-AF65-F5344CB8AC3E}">
        <p14:creationId xmlns:p14="http://schemas.microsoft.com/office/powerpoint/2010/main" val="120479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14</a:t>
            </a:fld>
            <a:endParaRPr lang="en-US"/>
          </a:p>
        </p:txBody>
      </p:sp>
    </p:spTree>
    <p:extLst>
      <p:ext uri="{BB962C8B-B14F-4D97-AF65-F5344CB8AC3E}">
        <p14:creationId xmlns:p14="http://schemas.microsoft.com/office/powerpoint/2010/main" val="111964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15</a:t>
            </a:fld>
            <a:endParaRPr lang="en-US"/>
          </a:p>
        </p:txBody>
      </p:sp>
    </p:spTree>
    <p:extLst>
      <p:ext uri="{BB962C8B-B14F-4D97-AF65-F5344CB8AC3E}">
        <p14:creationId xmlns:p14="http://schemas.microsoft.com/office/powerpoint/2010/main" val="137277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16</a:t>
            </a:fld>
            <a:endParaRPr lang="en-US"/>
          </a:p>
        </p:txBody>
      </p:sp>
    </p:spTree>
    <p:extLst>
      <p:ext uri="{BB962C8B-B14F-4D97-AF65-F5344CB8AC3E}">
        <p14:creationId xmlns:p14="http://schemas.microsoft.com/office/powerpoint/2010/main" val="260268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17</a:t>
            </a:fld>
            <a:endParaRPr lang="en-US"/>
          </a:p>
        </p:txBody>
      </p:sp>
    </p:spTree>
    <p:extLst>
      <p:ext uri="{BB962C8B-B14F-4D97-AF65-F5344CB8AC3E}">
        <p14:creationId xmlns:p14="http://schemas.microsoft.com/office/powerpoint/2010/main" val="268429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18</a:t>
            </a:fld>
            <a:endParaRPr lang="en-US"/>
          </a:p>
        </p:txBody>
      </p:sp>
    </p:spTree>
    <p:extLst>
      <p:ext uri="{BB962C8B-B14F-4D97-AF65-F5344CB8AC3E}">
        <p14:creationId xmlns:p14="http://schemas.microsoft.com/office/powerpoint/2010/main" val="8737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19</a:t>
            </a:fld>
            <a:endParaRPr lang="en-US"/>
          </a:p>
        </p:txBody>
      </p:sp>
    </p:spTree>
    <p:extLst>
      <p:ext uri="{BB962C8B-B14F-4D97-AF65-F5344CB8AC3E}">
        <p14:creationId xmlns:p14="http://schemas.microsoft.com/office/powerpoint/2010/main" val="383567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a:t>
            </a:fld>
            <a:endParaRPr lang="en-US"/>
          </a:p>
        </p:txBody>
      </p:sp>
    </p:spTree>
    <p:extLst>
      <p:ext uri="{BB962C8B-B14F-4D97-AF65-F5344CB8AC3E}">
        <p14:creationId xmlns:p14="http://schemas.microsoft.com/office/powerpoint/2010/main" val="173931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20</a:t>
            </a:fld>
            <a:endParaRPr lang="en-US"/>
          </a:p>
        </p:txBody>
      </p:sp>
    </p:spTree>
    <p:extLst>
      <p:ext uri="{BB962C8B-B14F-4D97-AF65-F5344CB8AC3E}">
        <p14:creationId xmlns:p14="http://schemas.microsoft.com/office/powerpoint/2010/main" val="272324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21</a:t>
            </a:fld>
            <a:endParaRPr lang="en-US"/>
          </a:p>
        </p:txBody>
      </p:sp>
    </p:spTree>
    <p:extLst>
      <p:ext uri="{BB962C8B-B14F-4D97-AF65-F5344CB8AC3E}">
        <p14:creationId xmlns:p14="http://schemas.microsoft.com/office/powerpoint/2010/main" val="193988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22</a:t>
            </a:fld>
            <a:endParaRPr lang="en-US"/>
          </a:p>
        </p:txBody>
      </p:sp>
    </p:spTree>
    <p:extLst>
      <p:ext uri="{BB962C8B-B14F-4D97-AF65-F5344CB8AC3E}">
        <p14:creationId xmlns:p14="http://schemas.microsoft.com/office/powerpoint/2010/main" val="185388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23</a:t>
            </a:fld>
            <a:endParaRPr lang="en-US"/>
          </a:p>
        </p:txBody>
      </p:sp>
    </p:spTree>
    <p:extLst>
      <p:ext uri="{BB962C8B-B14F-4D97-AF65-F5344CB8AC3E}">
        <p14:creationId xmlns:p14="http://schemas.microsoft.com/office/powerpoint/2010/main" val="1405882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24</a:t>
            </a:fld>
            <a:endParaRPr lang="en-US"/>
          </a:p>
        </p:txBody>
      </p:sp>
    </p:spTree>
    <p:extLst>
      <p:ext uri="{BB962C8B-B14F-4D97-AF65-F5344CB8AC3E}">
        <p14:creationId xmlns:p14="http://schemas.microsoft.com/office/powerpoint/2010/main" val="216365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25</a:t>
            </a:fld>
            <a:endParaRPr lang="en-US"/>
          </a:p>
        </p:txBody>
      </p:sp>
    </p:spTree>
    <p:extLst>
      <p:ext uri="{BB962C8B-B14F-4D97-AF65-F5344CB8AC3E}">
        <p14:creationId xmlns:p14="http://schemas.microsoft.com/office/powerpoint/2010/main" val="363921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26</a:t>
            </a:fld>
            <a:endParaRPr lang="en-US"/>
          </a:p>
        </p:txBody>
      </p:sp>
    </p:spTree>
    <p:extLst>
      <p:ext uri="{BB962C8B-B14F-4D97-AF65-F5344CB8AC3E}">
        <p14:creationId xmlns:p14="http://schemas.microsoft.com/office/powerpoint/2010/main" val="188854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27</a:t>
            </a:fld>
            <a:endParaRPr lang="en-US"/>
          </a:p>
        </p:txBody>
      </p:sp>
    </p:spTree>
    <p:extLst>
      <p:ext uri="{BB962C8B-B14F-4D97-AF65-F5344CB8AC3E}">
        <p14:creationId xmlns:p14="http://schemas.microsoft.com/office/powerpoint/2010/main" val="2271380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28</a:t>
            </a:fld>
            <a:endParaRPr lang="en-US"/>
          </a:p>
        </p:txBody>
      </p:sp>
    </p:spTree>
    <p:extLst>
      <p:ext uri="{BB962C8B-B14F-4D97-AF65-F5344CB8AC3E}">
        <p14:creationId xmlns:p14="http://schemas.microsoft.com/office/powerpoint/2010/main" val="4139997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29</a:t>
            </a:fld>
            <a:endParaRPr lang="en-US"/>
          </a:p>
        </p:txBody>
      </p:sp>
    </p:spTree>
    <p:extLst>
      <p:ext uri="{BB962C8B-B14F-4D97-AF65-F5344CB8AC3E}">
        <p14:creationId xmlns:p14="http://schemas.microsoft.com/office/powerpoint/2010/main" val="39363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a:t>
            </a:fld>
            <a:endParaRPr lang="en-US"/>
          </a:p>
        </p:txBody>
      </p:sp>
    </p:spTree>
    <p:extLst>
      <p:ext uri="{BB962C8B-B14F-4D97-AF65-F5344CB8AC3E}">
        <p14:creationId xmlns:p14="http://schemas.microsoft.com/office/powerpoint/2010/main" val="2124658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30</a:t>
            </a:fld>
            <a:endParaRPr lang="en-US"/>
          </a:p>
        </p:txBody>
      </p:sp>
    </p:spTree>
    <p:extLst>
      <p:ext uri="{BB962C8B-B14F-4D97-AF65-F5344CB8AC3E}">
        <p14:creationId xmlns:p14="http://schemas.microsoft.com/office/powerpoint/2010/main" val="3347084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31</a:t>
            </a:fld>
            <a:endParaRPr lang="en-US"/>
          </a:p>
        </p:txBody>
      </p:sp>
    </p:spTree>
    <p:extLst>
      <p:ext uri="{BB962C8B-B14F-4D97-AF65-F5344CB8AC3E}">
        <p14:creationId xmlns:p14="http://schemas.microsoft.com/office/powerpoint/2010/main" val="323148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32</a:t>
            </a:fld>
            <a:endParaRPr lang="en-US"/>
          </a:p>
        </p:txBody>
      </p:sp>
    </p:spTree>
    <p:extLst>
      <p:ext uri="{BB962C8B-B14F-4D97-AF65-F5344CB8AC3E}">
        <p14:creationId xmlns:p14="http://schemas.microsoft.com/office/powerpoint/2010/main" val="2481659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33</a:t>
            </a:fld>
            <a:endParaRPr lang="en-US"/>
          </a:p>
        </p:txBody>
      </p:sp>
    </p:spTree>
    <p:extLst>
      <p:ext uri="{BB962C8B-B14F-4D97-AF65-F5344CB8AC3E}">
        <p14:creationId xmlns:p14="http://schemas.microsoft.com/office/powerpoint/2010/main" val="645132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34</a:t>
            </a:fld>
            <a:endParaRPr lang="en-US"/>
          </a:p>
        </p:txBody>
      </p:sp>
    </p:spTree>
    <p:extLst>
      <p:ext uri="{BB962C8B-B14F-4D97-AF65-F5344CB8AC3E}">
        <p14:creationId xmlns:p14="http://schemas.microsoft.com/office/powerpoint/2010/main" val="2524753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“100” and ”60” come in. After you’ve bagged this kid WELL for 15-30 seconds, going to look at their heart rate. If below 100, keep bagging and optimize. If under 60, start compressions</a:t>
            </a:r>
          </a:p>
        </p:txBody>
      </p:sp>
      <p:sp>
        <p:nvSpPr>
          <p:cNvPr id="4" name="Slide Number Placeholder 3"/>
          <p:cNvSpPr>
            <a:spLocks noGrp="1"/>
          </p:cNvSpPr>
          <p:nvPr>
            <p:ph type="sldNum" sz="quarter" idx="5"/>
          </p:nvPr>
        </p:nvSpPr>
        <p:spPr/>
        <p:txBody>
          <a:bodyPr/>
          <a:lstStyle/>
          <a:p>
            <a:fld id="{39308A97-7E64-7947-BDAD-51BCC0C42ECC}" type="slidenum">
              <a:rPr lang="en-US" smtClean="0"/>
              <a:t>35</a:t>
            </a:fld>
            <a:endParaRPr lang="en-US"/>
          </a:p>
        </p:txBody>
      </p:sp>
    </p:spTree>
    <p:extLst>
      <p:ext uri="{BB962C8B-B14F-4D97-AF65-F5344CB8AC3E}">
        <p14:creationId xmlns:p14="http://schemas.microsoft.com/office/powerpoint/2010/main" val="804308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“100” and ”60” come in. After you’ve bagged this kid WELL for 15-30 seconds, going to look at their heart rate. If below 100, keep bagging and optimize. If under 60, start compressions</a:t>
            </a:r>
          </a:p>
        </p:txBody>
      </p:sp>
      <p:sp>
        <p:nvSpPr>
          <p:cNvPr id="4" name="Slide Number Placeholder 3"/>
          <p:cNvSpPr>
            <a:spLocks noGrp="1"/>
          </p:cNvSpPr>
          <p:nvPr>
            <p:ph type="sldNum" sz="quarter" idx="5"/>
          </p:nvPr>
        </p:nvSpPr>
        <p:spPr/>
        <p:txBody>
          <a:bodyPr/>
          <a:lstStyle/>
          <a:p>
            <a:fld id="{39308A97-7E64-7947-BDAD-51BCC0C42ECC}" type="slidenum">
              <a:rPr lang="en-US" smtClean="0"/>
              <a:t>36</a:t>
            </a:fld>
            <a:endParaRPr lang="en-US"/>
          </a:p>
        </p:txBody>
      </p:sp>
    </p:spTree>
    <p:extLst>
      <p:ext uri="{BB962C8B-B14F-4D97-AF65-F5344CB8AC3E}">
        <p14:creationId xmlns:p14="http://schemas.microsoft.com/office/powerpoint/2010/main" val="2694357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37</a:t>
            </a:fld>
            <a:endParaRPr lang="en-US"/>
          </a:p>
        </p:txBody>
      </p:sp>
    </p:spTree>
    <p:extLst>
      <p:ext uri="{BB962C8B-B14F-4D97-AF65-F5344CB8AC3E}">
        <p14:creationId xmlns:p14="http://schemas.microsoft.com/office/powerpoint/2010/main" val="2778924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38</a:t>
            </a:fld>
            <a:endParaRPr lang="en-US"/>
          </a:p>
        </p:txBody>
      </p:sp>
    </p:spTree>
    <p:extLst>
      <p:ext uri="{BB962C8B-B14F-4D97-AF65-F5344CB8AC3E}">
        <p14:creationId xmlns:p14="http://schemas.microsoft.com/office/powerpoint/2010/main" val="2440921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39</a:t>
            </a:fld>
            <a:endParaRPr lang="en-US"/>
          </a:p>
        </p:txBody>
      </p:sp>
    </p:spTree>
    <p:extLst>
      <p:ext uri="{BB962C8B-B14F-4D97-AF65-F5344CB8AC3E}">
        <p14:creationId xmlns:p14="http://schemas.microsoft.com/office/powerpoint/2010/main" val="376891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a:t>
            </a:fld>
            <a:endParaRPr lang="en-US"/>
          </a:p>
        </p:txBody>
      </p:sp>
    </p:spTree>
    <p:extLst>
      <p:ext uri="{BB962C8B-B14F-4D97-AF65-F5344CB8AC3E}">
        <p14:creationId xmlns:p14="http://schemas.microsoft.com/office/powerpoint/2010/main" val="96283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40</a:t>
            </a:fld>
            <a:endParaRPr lang="en-US"/>
          </a:p>
        </p:txBody>
      </p:sp>
    </p:spTree>
    <p:extLst>
      <p:ext uri="{BB962C8B-B14F-4D97-AF65-F5344CB8AC3E}">
        <p14:creationId xmlns:p14="http://schemas.microsoft.com/office/powerpoint/2010/main" val="1228007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41</a:t>
            </a:fld>
            <a:endParaRPr lang="en-US"/>
          </a:p>
        </p:txBody>
      </p:sp>
    </p:spTree>
    <p:extLst>
      <p:ext uri="{BB962C8B-B14F-4D97-AF65-F5344CB8AC3E}">
        <p14:creationId xmlns:p14="http://schemas.microsoft.com/office/powerpoint/2010/main" val="3664836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42</a:t>
            </a:fld>
            <a:endParaRPr lang="en-US"/>
          </a:p>
        </p:txBody>
      </p:sp>
    </p:spTree>
    <p:extLst>
      <p:ext uri="{BB962C8B-B14F-4D97-AF65-F5344CB8AC3E}">
        <p14:creationId xmlns:p14="http://schemas.microsoft.com/office/powerpoint/2010/main" val="952304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43</a:t>
            </a:fld>
            <a:endParaRPr lang="en-US"/>
          </a:p>
        </p:txBody>
      </p:sp>
    </p:spTree>
    <p:extLst>
      <p:ext uri="{BB962C8B-B14F-4D97-AF65-F5344CB8AC3E}">
        <p14:creationId xmlns:p14="http://schemas.microsoft.com/office/powerpoint/2010/main" val="220684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44</a:t>
            </a:fld>
            <a:endParaRPr lang="en-US"/>
          </a:p>
        </p:txBody>
      </p:sp>
    </p:spTree>
    <p:extLst>
      <p:ext uri="{BB962C8B-B14F-4D97-AF65-F5344CB8AC3E}">
        <p14:creationId xmlns:p14="http://schemas.microsoft.com/office/powerpoint/2010/main" val="3785029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45</a:t>
            </a:fld>
            <a:endParaRPr lang="en-US"/>
          </a:p>
        </p:txBody>
      </p:sp>
    </p:spTree>
    <p:extLst>
      <p:ext uri="{BB962C8B-B14F-4D97-AF65-F5344CB8AC3E}">
        <p14:creationId xmlns:p14="http://schemas.microsoft.com/office/powerpoint/2010/main" val="1777171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46</a:t>
            </a:fld>
            <a:endParaRPr lang="en-US"/>
          </a:p>
        </p:txBody>
      </p:sp>
    </p:spTree>
    <p:extLst>
      <p:ext uri="{BB962C8B-B14F-4D97-AF65-F5344CB8AC3E}">
        <p14:creationId xmlns:p14="http://schemas.microsoft.com/office/powerpoint/2010/main" val="3628873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47</a:t>
            </a:fld>
            <a:endParaRPr lang="en-US"/>
          </a:p>
        </p:txBody>
      </p:sp>
    </p:spTree>
    <p:extLst>
      <p:ext uri="{BB962C8B-B14F-4D97-AF65-F5344CB8AC3E}">
        <p14:creationId xmlns:p14="http://schemas.microsoft.com/office/powerpoint/2010/main" val="2106288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48</a:t>
            </a:fld>
            <a:endParaRPr lang="en-US"/>
          </a:p>
        </p:txBody>
      </p:sp>
    </p:spTree>
    <p:extLst>
      <p:ext uri="{BB962C8B-B14F-4D97-AF65-F5344CB8AC3E}">
        <p14:creationId xmlns:p14="http://schemas.microsoft.com/office/powerpoint/2010/main" val="1876359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49</a:t>
            </a:fld>
            <a:endParaRPr lang="en-US"/>
          </a:p>
        </p:txBody>
      </p:sp>
    </p:spTree>
    <p:extLst>
      <p:ext uri="{BB962C8B-B14F-4D97-AF65-F5344CB8AC3E}">
        <p14:creationId xmlns:p14="http://schemas.microsoft.com/office/powerpoint/2010/main" val="188490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5</a:t>
            </a:fld>
            <a:endParaRPr lang="en-US"/>
          </a:p>
        </p:txBody>
      </p:sp>
    </p:spTree>
    <p:extLst>
      <p:ext uri="{BB962C8B-B14F-4D97-AF65-F5344CB8AC3E}">
        <p14:creationId xmlns:p14="http://schemas.microsoft.com/office/powerpoint/2010/main" val="2508848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50</a:t>
            </a:fld>
            <a:endParaRPr lang="en-US"/>
          </a:p>
        </p:txBody>
      </p:sp>
    </p:spTree>
    <p:extLst>
      <p:ext uri="{BB962C8B-B14F-4D97-AF65-F5344CB8AC3E}">
        <p14:creationId xmlns:p14="http://schemas.microsoft.com/office/powerpoint/2010/main" val="163351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are toned out to a call, 23 </a:t>
            </a:r>
            <a:r>
              <a:rPr lang="en-US" dirty="0" err="1"/>
              <a:t>yof</a:t>
            </a:r>
            <a:r>
              <a:rPr lang="en-US" dirty="0"/>
              <a:t>, reports to be in active labor…. How are you going to prepare your rig, and what are you going to want to know about this patient’s medical </a:t>
            </a:r>
            <a:r>
              <a:rPr lang="en-US" dirty="0" err="1"/>
              <a:t>hx</a:t>
            </a:r>
            <a:r>
              <a:rPr lang="en-US" dirty="0"/>
              <a:t>?</a:t>
            </a:r>
          </a:p>
        </p:txBody>
      </p:sp>
      <p:sp>
        <p:nvSpPr>
          <p:cNvPr id="4" name="Slide Number Placeholder 3"/>
          <p:cNvSpPr>
            <a:spLocks noGrp="1"/>
          </p:cNvSpPr>
          <p:nvPr>
            <p:ph type="sldNum" sz="quarter" idx="5"/>
          </p:nvPr>
        </p:nvSpPr>
        <p:spPr/>
        <p:txBody>
          <a:bodyPr/>
          <a:lstStyle/>
          <a:p>
            <a:fld id="{39308A97-7E64-7947-BDAD-51BCC0C42ECC}" type="slidenum">
              <a:rPr lang="en-US" smtClean="0"/>
              <a:t>6</a:t>
            </a:fld>
            <a:endParaRPr lang="en-US"/>
          </a:p>
        </p:txBody>
      </p:sp>
    </p:spTree>
    <p:extLst>
      <p:ext uri="{BB962C8B-B14F-4D97-AF65-F5344CB8AC3E}">
        <p14:creationId xmlns:p14="http://schemas.microsoft.com/office/powerpoint/2010/main" val="186908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7</a:t>
            </a:fld>
            <a:endParaRPr lang="en-US"/>
          </a:p>
        </p:txBody>
      </p:sp>
    </p:spTree>
    <p:extLst>
      <p:ext uri="{BB962C8B-B14F-4D97-AF65-F5344CB8AC3E}">
        <p14:creationId xmlns:p14="http://schemas.microsoft.com/office/powerpoint/2010/main" val="184617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8</a:t>
            </a:fld>
            <a:endParaRPr lang="en-US"/>
          </a:p>
        </p:txBody>
      </p:sp>
    </p:spTree>
    <p:extLst>
      <p:ext uri="{BB962C8B-B14F-4D97-AF65-F5344CB8AC3E}">
        <p14:creationId xmlns:p14="http://schemas.microsoft.com/office/powerpoint/2010/main" val="80394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8A97-7E64-7947-BDAD-51BCC0C42ECC}" type="slidenum">
              <a:rPr lang="en-US" smtClean="0"/>
              <a:t>9</a:t>
            </a:fld>
            <a:endParaRPr lang="en-US"/>
          </a:p>
        </p:txBody>
      </p:sp>
    </p:spTree>
    <p:extLst>
      <p:ext uri="{BB962C8B-B14F-4D97-AF65-F5344CB8AC3E}">
        <p14:creationId xmlns:p14="http://schemas.microsoft.com/office/powerpoint/2010/main" val="373413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1AD6-FDEC-0503-9668-A507F4889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CB22B-C843-04A8-C0AA-DACA5796D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C6AC3-8F8C-4409-5FB1-2D5341391841}"/>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C3007DC4-44C3-C656-6F3E-A4CF410CC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3A935-7475-BDE0-D6AF-B5AD1A8B6054}"/>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102432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1E86-A720-B171-0CF0-F77BE08FD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DCE2C-157B-5524-686C-52430F5EB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36781-AD88-F6E4-C0AA-270A345CE5D6}"/>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2ADC8D50-FCAC-41AA-E6D1-432A24235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37EAD-60A5-259F-F874-4D5544F8E4D1}"/>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38096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95B50-130B-EA84-8B96-5D3A57BA1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9FBC68-04FA-30BB-A693-4DA35ADCB9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819EC-D9FA-7D0A-C1DA-B1A41B5A4436}"/>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95974C4D-FB80-2370-9B53-3AEAA69E2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51A57-5C4F-7E61-13C8-F2E199BFBEBA}"/>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37662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4E77-5190-908D-2F34-AB6DB862C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CB859-B61C-FDC0-93F8-EE82FE497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87838-11C4-5BDA-D224-DFD7144EE6FD}"/>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4473DD03-C877-A5DC-9BED-77CBF4430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A1A05-DD64-F3C4-6B52-1DABE897DE00}"/>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252201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3712-C9EB-BA52-C9EB-269745159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82FDD-C532-B55B-3A99-58AAAAF6E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F463A5-D019-9DEE-AAA0-F356CB18DAB9}"/>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26361CBF-BFB2-8F78-6AC7-FEA48EA90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E891C-6941-E653-1F2F-94F7F9EA2DDE}"/>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166429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98F-8C53-BA32-4F75-09AA18C64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8383-725D-E7DB-3D10-DB1803DF5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BCCA6-4A18-E044-890A-CBD678152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4EB69-DB5B-E136-46C0-CBC3AAB79F43}"/>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6" name="Footer Placeholder 5">
            <a:extLst>
              <a:ext uri="{FF2B5EF4-FFF2-40B4-BE49-F238E27FC236}">
                <a16:creationId xmlns:a16="http://schemas.microsoft.com/office/drawing/2014/main" id="{64676F0E-47F4-938E-EED9-6BBC6CE39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D82FA-77A8-47BC-93B3-0F3755219892}"/>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229015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B29E-F922-CD22-D8B0-7743B12EA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70384-87FE-591A-A58A-CA559EF23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16054-771C-8889-6B59-1337775F3C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B1A38-9C09-60EC-CE16-25A862758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A4DA5-151D-C8B1-672C-904FA010A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0D08F8-EDA1-829D-4534-2B02A45ADCA6}"/>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8" name="Footer Placeholder 7">
            <a:extLst>
              <a:ext uri="{FF2B5EF4-FFF2-40B4-BE49-F238E27FC236}">
                <a16:creationId xmlns:a16="http://schemas.microsoft.com/office/drawing/2014/main" id="{45997633-2309-E519-6A81-9DC9BCB5E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EB2410-0AE3-E864-4D22-1E4702065AF7}"/>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386909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52AA-E36A-32FD-F314-14DB895FCE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35B07-3ABC-C2B2-9E7F-94C7C884F7D7}"/>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4" name="Footer Placeholder 3">
            <a:extLst>
              <a:ext uri="{FF2B5EF4-FFF2-40B4-BE49-F238E27FC236}">
                <a16:creationId xmlns:a16="http://schemas.microsoft.com/office/drawing/2014/main" id="{A1189DAB-0DB6-DCFF-E57A-40F3A7DA7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1D206F-C304-5CAA-ED65-91A0B02C2BB0}"/>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194922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E6C6E-E6E2-0B65-8E3D-2D6BF26F7B3F}"/>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3" name="Footer Placeholder 2">
            <a:extLst>
              <a:ext uri="{FF2B5EF4-FFF2-40B4-BE49-F238E27FC236}">
                <a16:creationId xmlns:a16="http://schemas.microsoft.com/office/drawing/2014/main" id="{373BA494-1D5F-05C6-47AF-F19DA837C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CBA6D7-43EB-245A-7598-F3C692665159}"/>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122440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8911-60EA-ABEA-7261-3B212260B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7C0FDB-64D2-223B-0ACA-3CC365440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2CD55-D73F-755C-A5C9-80C884D6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16B8C-0767-D167-8DCA-144219367AB1}"/>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6" name="Footer Placeholder 5">
            <a:extLst>
              <a:ext uri="{FF2B5EF4-FFF2-40B4-BE49-F238E27FC236}">
                <a16:creationId xmlns:a16="http://schemas.microsoft.com/office/drawing/2014/main" id="{2D61919C-2848-D0F1-8186-E7A252D16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3100D-4DEC-55E8-A99E-81F58C577AC7}"/>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295721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AB62-5C53-23EB-590D-3FF7AA5EE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A93F49-6C7E-B107-3DF1-E97783A3A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9D61E-C5BC-3465-958F-D7E96F229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D496C-4AA4-F0B5-4784-6E1E190C8F79}"/>
              </a:ext>
            </a:extLst>
          </p:cNvPr>
          <p:cNvSpPr>
            <a:spLocks noGrp="1"/>
          </p:cNvSpPr>
          <p:nvPr>
            <p:ph type="dt" sz="half" idx="10"/>
          </p:nvPr>
        </p:nvSpPr>
        <p:spPr/>
        <p:txBody>
          <a:bodyPr/>
          <a:lstStyle/>
          <a:p>
            <a:fld id="{CA2C7574-F733-EB42-8E78-EAECC3B0D7FD}" type="datetimeFigureOut">
              <a:rPr lang="en-US" smtClean="0"/>
              <a:t>12/2/22</a:t>
            </a:fld>
            <a:endParaRPr lang="en-US"/>
          </a:p>
        </p:txBody>
      </p:sp>
      <p:sp>
        <p:nvSpPr>
          <p:cNvPr id="6" name="Footer Placeholder 5">
            <a:extLst>
              <a:ext uri="{FF2B5EF4-FFF2-40B4-BE49-F238E27FC236}">
                <a16:creationId xmlns:a16="http://schemas.microsoft.com/office/drawing/2014/main" id="{4B8D46D6-E520-B8BE-C9D5-41F0C196E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F8897-DF30-1B75-56EC-C1803BF96971}"/>
              </a:ext>
            </a:extLst>
          </p:cNvPr>
          <p:cNvSpPr>
            <a:spLocks noGrp="1"/>
          </p:cNvSpPr>
          <p:nvPr>
            <p:ph type="sldNum" sz="quarter" idx="12"/>
          </p:nvPr>
        </p:nvSpPr>
        <p:spPr/>
        <p:txBody>
          <a:bodyPr/>
          <a:lstStyle/>
          <a:p>
            <a:fld id="{0C81B893-6E3F-924D-A2E5-40F3D14915F4}" type="slidenum">
              <a:rPr lang="en-US" smtClean="0"/>
              <a:t>‹#›</a:t>
            </a:fld>
            <a:endParaRPr lang="en-US"/>
          </a:p>
        </p:txBody>
      </p:sp>
    </p:spTree>
    <p:extLst>
      <p:ext uri="{BB962C8B-B14F-4D97-AF65-F5344CB8AC3E}">
        <p14:creationId xmlns:p14="http://schemas.microsoft.com/office/powerpoint/2010/main" val="24468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7F6AE-9593-AF50-7399-099E0655C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A6FB9-A673-1551-C471-57EDF4220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A9CE-C37E-B83F-8184-63423B699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C7574-F733-EB42-8E78-EAECC3B0D7FD}" type="datetimeFigureOut">
              <a:rPr lang="en-US" smtClean="0"/>
              <a:t>12/2/22</a:t>
            </a:fld>
            <a:endParaRPr lang="en-US"/>
          </a:p>
        </p:txBody>
      </p:sp>
      <p:sp>
        <p:nvSpPr>
          <p:cNvPr id="5" name="Footer Placeholder 4">
            <a:extLst>
              <a:ext uri="{FF2B5EF4-FFF2-40B4-BE49-F238E27FC236}">
                <a16:creationId xmlns:a16="http://schemas.microsoft.com/office/drawing/2014/main" id="{F92DF22F-C3EA-3A1B-B8B0-962C04FD1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615887-3451-F81D-5763-EF7BEE067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1B893-6E3F-924D-A2E5-40F3D14915F4}" type="slidenum">
              <a:rPr lang="en-US" smtClean="0"/>
              <a:t>‹#›</a:t>
            </a:fld>
            <a:endParaRPr lang="en-US"/>
          </a:p>
        </p:txBody>
      </p:sp>
    </p:spTree>
    <p:extLst>
      <p:ext uri="{BB962C8B-B14F-4D97-AF65-F5344CB8AC3E}">
        <p14:creationId xmlns:p14="http://schemas.microsoft.com/office/powerpoint/2010/main" val="136846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3.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ldbirth - Wikipedia">
            <a:extLst>
              <a:ext uri="{FF2B5EF4-FFF2-40B4-BE49-F238E27FC236}">
                <a16:creationId xmlns:a16="http://schemas.microsoft.com/office/drawing/2014/main" id="{30ADE650-3956-3F5F-327B-480A76EE0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0"/>
            <a:ext cx="10320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B9E91A-0640-A319-4D85-BC065449D052}"/>
              </a:ext>
            </a:extLst>
          </p:cNvPr>
          <p:cNvSpPr txBox="1"/>
          <p:nvPr/>
        </p:nvSpPr>
        <p:spPr>
          <a:xfrm rot="16798999">
            <a:off x="-1547999" y="2613392"/>
            <a:ext cx="4996073" cy="1631216"/>
          </a:xfrm>
          <a:prstGeom prst="rect">
            <a:avLst/>
          </a:prstGeom>
          <a:noFill/>
        </p:spPr>
        <p:txBody>
          <a:bodyPr wrap="square" rtlCol="0">
            <a:spAutoFit/>
          </a:bodyPr>
          <a:lstStyle/>
          <a:p>
            <a:pPr algn="ctr"/>
            <a:r>
              <a:rPr lang="en-US" sz="5000" dirty="0">
                <a:latin typeface="The Happy Giraffe Demo" pitchFamily="2" charset="0"/>
              </a:rPr>
              <a:t>Neonatal Resuscitation</a:t>
            </a:r>
          </a:p>
        </p:txBody>
      </p:sp>
    </p:spTree>
    <p:extLst>
      <p:ext uri="{BB962C8B-B14F-4D97-AF65-F5344CB8AC3E}">
        <p14:creationId xmlns:p14="http://schemas.microsoft.com/office/powerpoint/2010/main" val="168829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19018-4865-A0B9-0190-09CEB7A46411}"/>
              </a:ext>
            </a:extLst>
          </p:cNvPr>
          <p:cNvPicPr>
            <a:picLocks noChangeAspect="1"/>
          </p:cNvPicPr>
          <p:nvPr/>
        </p:nvPicPr>
        <p:blipFill>
          <a:blip r:embed="rId3"/>
          <a:stretch>
            <a:fillRect/>
          </a:stretch>
        </p:blipFill>
        <p:spPr>
          <a:xfrm>
            <a:off x="6496050" y="1179852"/>
            <a:ext cx="5522161" cy="4498295"/>
          </a:xfrm>
          <a:prstGeom prst="rect">
            <a:avLst/>
          </a:prstGeom>
        </p:spPr>
      </p:pic>
      <p:pic>
        <p:nvPicPr>
          <p:cNvPr id="1026" name="Picture 2" descr="Preterm birth - Wikipedia">
            <a:extLst>
              <a:ext uri="{FF2B5EF4-FFF2-40B4-BE49-F238E27FC236}">
                <a16:creationId xmlns:a16="http://schemas.microsoft.com/office/drawing/2014/main" id="{238F30A8-9739-AFC2-3FAD-F051BE4B6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5762"/>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r Labor Pain Relief Options: 5 Things To Avoid">
            <a:extLst>
              <a:ext uri="{FF2B5EF4-FFF2-40B4-BE49-F238E27FC236}">
                <a16:creationId xmlns:a16="http://schemas.microsoft.com/office/drawing/2014/main" id="{14A2B4DD-655B-1A97-FFA6-D0AACFFD6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4282678"/>
            <a:ext cx="3663951" cy="20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7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C14A8-98E8-0EF6-7D05-BFDEEA5E6973}"/>
              </a:ext>
            </a:extLst>
          </p:cNvPr>
          <p:cNvSpPr txBox="1"/>
          <p:nvPr/>
        </p:nvSpPr>
        <p:spPr>
          <a:xfrm>
            <a:off x="3457575" y="571500"/>
            <a:ext cx="6072188" cy="1785104"/>
          </a:xfrm>
          <a:prstGeom prst="rect">
            <a:avLst/>
          </a:prstGeom>
          <a:noFill/>
        </p:spPr>
        <p:txBody>
          <a:bodyPr wrap="square" rtlCol="0">
            <a:spAutoFit/>
          </a:bodyPr>
          <a:lstStyle/>
          <a:p>
            <a:r>
              <a:rPr lang="en-US" sz="11000" dirty="0">
                <a:latin typeface="Charmelade DEMO" panose="02000506000000020000" pitchFamily="2" charset="0"/>
              </a:rPr>
              <a:t>Only 10%</a:t>
            </a:r>
          </a:p>
        </p:txBody>
      </p:sp>
      <p:sp>
        <p:nvSpPr>
          <p:cNvPr id="3" name="TextBox 2">
            <a:extLst>
              <a:ext uri="{FF2B5EF4-FFF2-40B4-BE49-F238E27FC236}">
                <a16:creationId xmlns:a16="http://schemas.microsoft.com/office/drawing/2014/main" id="{7341638B-A5D0-52AB-CD09-0EFE1F76D7B8}"/>
              </a:ext>
            </a:extLst>
          </p:cNvPr>
          <p:cNvSpPr txBox="1"/>
          <p:nvPr/>
        </p:nvSpPr>
        <p:spPr>
          <a:xfrm>
            <a:off x="4538663" y="2909887"/>
            <a:ext cx="6072188" cy="1785104"/>
          </a:xfrm>
          <a:prstGeom prst="rect">
            <a:avLst/>
          </a:prstGeom>
          <a:noFill/>
        </p:spPr>
        <p:txBody>
          <a:bodyPr wrap="square" rtlCol="0">
            <a:spAutoFit/>
          </a:bodyPr>
          <a:lstStyle/>
          <a:p>
            <a:r>
              <a:rPr lang="en-US" sz="11000" dirty="0">
                <a:solidFill>
                  <a:srgbClr val="C00000"/>
                </a:solidFill>
                <a:latin typeface="Charmelade DEMO" panose="02000506000000020000" pitchFamily="2" charset="0"/>
              </a:rPr>
              <a:t>&lt;1% !</a:t>
            </a:r>
          </a:p>
        </p:txBody>
      </p:sp>
    </p:spTree>
    <p:extLst>
      <p:ext uri="{BB962C8B-B14F-4D97-AF65-F5344CB8AC3E}">
        <p14:creationId xmlns:p14="http://schemas.microsoft.com/office/powerpoint/2010/main" val="134077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D28DFAB0-30E3-12BB-9715-6A9C3307432B}"/>
              </a:ext>
            </a:extLst>
          </p:cNvPr>
          <p:cNvPicPr>
            <a:picLocks noChangeAspect="1"/>
          </p:cNvPicPr>
          <p:nvPr/>
        </p:nvPicPr>
        <p:blipFill>
          <a:blip r:embed="rId3"/>
          <a:stretch>
            <a:fillRect/>
          </a:stretch>
        </p:blipFill>
        <p:spPr>
          <a:xfrm>
            <a:off x="2432049" y="171419"/>
            <a:ext cx="6899275" cy="6515161"/>
          </a:xfrm>
          <a:prstGeom prst="rect">
            <a:avLst/>
          </a:prstGeom>
        </p:spPr>
      </p:pic>
    </p:spTree>
    <p:extLst>
      <p:ext uri="{BB962C8B-B14F-4D97-AF65-F5344CB8AC3E}">
        <p14:creationId xmlns:p14="http://schemas.microsoft.com/office/powerpoint/2010/main" val="15235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r first moments: How we change after birth — Lateral Magazine">
            <a:extLst>
              <a:ext uri="{FF2B5EF4-FFF2-40B4-BE49-F238E27FC236}">
                <a16:creationId xmlns:a16="http://schemas.microsoft.com/office/drawing/2014/main" id="{3D8D9EB0-2B5A-A438-798B-DD94978EA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72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61BB66-3085-9F9B-7DA1-08F6F910F0F9}"/>
              </a:ext>
            </a:extLst>
          </p:cNvPr>
          <p:cNvSpPr txBox="1"/>
          <p:nvPr/>
        </p:nvSpPr>
        <p:spPr>
          <a:xfrm>
            <a:off x="10306049" y="469164"/>
            <a:ext cx="1933575" cy="1477328"/>
          </a:xfrm>
          <a:prstGeom prst="rect">
            <a:avLst/>
          </a:prstGeom>
          <a:noFill/>
        </p:spPr>
        <p:txBody>
          <a:bodyPr wrap="square" rtlCol="0">
            <a:spAutoFit/>
          </a:bodyPr>
          <a:lstStyle/>
          <a:p>
            <a:r>
              <a:rPr lang="en-US" sz="4500" dirty="0">
                <a:latin typeface="Impact" panose="020B0806030902050204" pitchFamily="34" charset="0"/>
              </a:rPr>
              <a:t>Ready?</a:t>
            </a:r>
          </a:p>
          <a:p>
            <a:r>
              <a:rPr lang="en-US" sz="4500" u="sng" dirty="0">
                <a:latin typeface="Impact" panose="020B0806030902050204" pitchFamily="34" charset="0"/>
              </a:rPr>
              <a:t>Begin!</a:t>
            </a:r>
          </a:p>
        </p:txBody>
      </p:sp>
      <p:pic>
        <p:nvPicPr>
          <p:cNvPr id="1028" name="Picture 4" descr="12 o'clock Icon - Free PNG &amp; SVG 204981 - Noun Project">
            <a:extLst>
              <a:ext uri="{FF2B5EF4-FFF2-40B4-BE49-F238E27FC236}">
                <a16:creationId xmlns:a16="http://schemas.microsoft.com/office/drawing/2014/main" id="{C6EFA2C4-C478-4E41-0DE8-F00E279B6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687" y="4073526"/>
            <a:ext cx="2070099" cy="2070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6BEE95-E2E2-9E6D-B59F-8FF358C783C8}"/>
              </a:ext>
            </a:extLst>
          </p:cNvPr>
          <p:cNvSpPr txBox="1"/>
          <p:nvPr/>
        </p:nvSpPr>
        <p:spPr>
          <a:xfrm>
            <a:off x="10431461" y="6100702"/>
            <a:ext cx="1933575" cy="400110"/>
          </a:xfrm>
          <a:prstGeom prst="rect">
            <a:avLst/>
          </a:prstGeom>
          <a:noFill/>
        </p:spPr>
        <p:txBody>
          <a:bodyPr wrap="square" rtlCol="0">
            <a:spAutoFit/>
          </a:bodyPr>
          <a:lstStyle/>
          <a:p>
            <a:r>
              <a:rPr lang="en-US" sz="2000" dirty="0">
                <a:latin typeface="Rockwell" panose="02060603020205020403" pitchFamily="18" charset="77"/>
              </a:rPr>
              <a:t>Time Zero</a:t>
            </a:r>
            <a:endParaRPr lang="en-US" sz="2000" u="sng" dirty="0">
              <a:latin typeface="Rockwell" panose="02060603020205020403" pitchFamily="18" charset="77"/>
            </a:endParaRPr>
          </a:p>
        </p:txBody>
      </p:sp>
    </p:spTree>
    <p:extLst>
      <p:ext uri="{BB962C8B-B14F-4D97-AF65-F5344CB8AC3E}">
        <p14:creationId xmlns:p14="http://schemas.microsoft.com/office/powerpoint/2010/main" val="339595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2 o'clock Icon - Free PNG &amp; SVG 204981 - Noun Project">
            <a:extLst>
              <a:ext uri="{FF2B5EF4-FFF2-40B4-BE49-F238E27FC236}">
                <a16:creationId xmlns:a16="http://schemas.microsoft.com/office/drawing/2014/main" id="{C6EFA2C4-C478-4E41-0DE8-F00E279B6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87" y="4073526"/>
            <a:ext cx="2070099" cy="2070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6BEE95-E2E2-9E6D-B59F-8FF358C783C8}"/>
              </a:ext>
            </a:extLst>
          </p:cNvPr>
          <p:cNvSpPr txBox="1"/>
          <p:nvPr/>
        </p:nvSpPr>
        <p:spPr>
          <a:xfrm>
            <a:off x="10431461" y="6100702"/>
            <a:ext cx="1933575" cy="400110"/>
          </a:xfrm>
          <a:prstGeom prst="rect">
            <a:avLst/>
          </a:prstGeom>
          <a:noFill/>
        </p:spPr>
        <p:txBody>
          <a:bodyPr wrap="square" rtlCol="0">
            <a:spAutoFit/>
          </a:bodyPr>
          <a:lstStyle/>
          <a:p>
            <a:r>
              <a:rPr lang="en-US" sz="2000" dirty="0">
                <a:latin typeface="Rockwell" panose="02060603020205020403" pitchFamily="18" charset="77"/>
              </a:rPr>
              <a:t>Time Zero</a:t>
            </a:r>
            <a:endParaRPr lang="en-US" sz="2000" u="sng" dirty="0">
              <a:latin typeface="Rockwell" panose="02060603020205020403" pitchFamily="18" charset="77"/>
            </a:endParaRPr>
          </a:p>
        </p:txBody>
      </p:sp>
      <p:sp>
        <p:nvSpPr>
          <p:cNvPr id="2" name="TextBox 1">
            <a:extLst>
              <a:ext uri="{FF2B5EF4-FFF2-40B4-BE49-F238E27FC236}">
                <a16:creationId xmlns:a16="http://schemas.microsoft.com/office/drawing/2014/main" id="{1430EE61-378F-6689-4220-EE09596EAAB4}"/>
              </a:ext>
            </a:extLst>
          </p:cNvPr>
          <p:cNvSpPr txBox="1"/>
          <p:nvPr/>
        </p:nvSpPr>
        <p:spPr>
          <a:xfrm>
            <a:off x="530223" y="852854"/>
            <a:ext cx="8729662" cy="1631216"/>
          </a:xfrm>
          <a:prstGeom prst="rect">
            <a:avLst/>
          </a:prstGeom>
          <a:noFill/>
        </p:spPr>
        <p:txBody>
          <a:bodyPr wrap="square" rtlCol="0">
            <a:spAutoFit/>
          </a:bodyPr>
          <a:lstStyle/>
          <a:p>
            <a:r>
              <a:rPr lang="en-US" sz="10000" dirty="0">
                <a:solidFill>
                  <a:srgbClr val="C00000"/>
                </a:solidFill>
                <a:latin typeface="Charmelade DEMO" panose="02000506000000020000" pitchFamily="2" charset="0"/>
              </a:rPr>
              <a:t>A </a:t>
            </a:r>
            <a:r>
              <a:rPr lang="en-US" sz="10000" dirty="0">
                <a:latin typeface="Charmelade DEMO" panose="02000506000000020000" pitchFamily="2" charset="0"/>
              </a:rPr>
              <a:t>is for airway</a:t>
            </a:r>
            <a:endParaRPr lang="en-US" sz="10000" dirty="0">
              <a:solidFill>
                <a:srgbClr val="C00000"/>
              </a:solidFill>
              <a:latin typeface="Charmelade DEMO" panose="02000506000000020000" pitchFamily="2" charset="0"/>
            </a:endParaRPr>
          </a:p>
        </p:txBody>
      </p:sp>
      <p:sp>
        <p:nvSpPr>
          <p:cNvPr id="4" name="TextBox 3">
            <a:extLst>
              <a:ext uri="{FF2B5EF4-FFF2-40B4-BE49-F238E27FC236}">
                <a16:creationId xmlns:a16="http://schemas.microsoft.com/office/drawing/2014/main" id="{CFD87E08-40C3-3ABA-109C-FC08B99B105C}"/>
              </a:ext>
            </a:extLst>
          </p:cNvPr>
          <p:cNvSpPr txBox="1"/>
          <p:nvPr/>
        </p:nvSpPr>
        <p:spPr>
          <a:xfrm>
            <a:off x="530223" y="3866099"/>
            <a:ext cx="9901238" cy="1323439"/>
          </a:xfrm>
          <a:prstGeom prst="rect">
            <a:avLst/>
          </a:prstGeom>
          <a:noFill/>
        </p:spPr>
        <p:txBody>
          <a:bodyPr wrap="square" rtlCol="0">
            <a:spAutoFit/>
          </a:bodyPr>
          <a:lstStyle/>
          <a:p>
            <a:r>
              <a:rPr lang="en-US" sz="8000" dirty="0">
                <a:solidFill>
                  <a:srgbClr val="0070C0"/>
                </a:solidFill>
                <a:latin typeface="The Happy Giraffe Demo" pitchFamily="2" charset="0"/>
              </a:rPr>
              <a:t>B</a:t>
            </a:r>
            <a:r>
              <a:rPr lang="en-US" sz="8000" dirty="0">
                <a:solidFill>
                  <a:srgbClr val="C00000"/>
                </a:solidFill>
                <a:latin typeface="The Happy Giraffe Demo" pitchFamily="2" charset="0"/>
              </a:rPr>
              <a:t> </a:t>
            </a:r>
            <a:r>
              <a:rPr lang="en-US" sz="8000" dirty="0">
                <a:latin typeface="The Happy Giraffe Demo" pitchFamily="2" charset="0"/>
              </a:rPr>
              <a:t>is for breathing</a:t>
            </a:r>
            <a:endParaRPr lang="en-US" sz="8000" dirty="0">
              <a:solidFill>
                <a:srgbClr val="C00000"/>
              </a:solidFill>
              <a:latin typeface="The Happy Giraffe Demo" pitchFamily="2" charset="0"/>
            </a:endParaRPr>
          </a:p>
        </p:txBody>
      </p:sp>
    </p:spTree>
    <p:extLst>
      <p:ext uri="{BB962C8B-B14F-4D97-AF65-F5344CB8AC3E}">
        <p14:creationId xmlns:p14="http://schemas.microsoft.com/office/powerpoint/2010/main" val="321689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2 o'clock Icon - Free PNG &amp; SVG 204981 - Noun Project">
            <a:extLst>
              <a:ext uri="{FF2B5EF4-FFF2-40B4-BE49-F238E27FC236}">
                <a16:creationId xmlns:a16="http://schemas.microsoft.com/office/drawing/2014/main" id="{C6EFA2C4-C478-4E41-0DE8-F00E279B6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87" y="4073526"/>
            <a:ext cx="2070099" cy="2070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6BEE95-E2E2-9E6D-B59F-8FF358C783C8}"/>
              </a:ext>
            </a:extLst>
          </p:cNvPr>
          <p:cNvSpPr txBox="1"/>
          <p:nvPr/>
        </p:nvSpPr>
        <p:spPr>
          <a:xfrm>
            <a:off x="10431461" y="6100702"/>
            <a:ext cx="1933575" cy="400110"/>
          </a:xfrm>
          <a:prstGeom prst="rect">
            <a:avLst/>
          </a:prstGeom>
          <a:noFill/>
        </p:spPr>
        <p:txBody>
          <a:bodyPr wrap="square" rtlCol="0">
            <a:spAutoFit/>
          </a:bodyPr>
          <a:lstStyle/>
          <a:p>
            <a:r>
              <a:rPr lang="en-US" sz="2000" dirty="0">
                <a:latin typeface="Rockwell" panose="02060603020205020403" pitchFamily="18" charset="77"/>
              </a:rPr>
              <a:t>Time Zero</a:t>
            </a:r>
            <a:endParaRPr lang="en-US" sz="2000" u="sng" dirty="0">
              <a:latin typeface="Rockwell" panose="02060603020205020403" pitchFamily="18" charset="77"/>
            </a:endParaRPr>
          </a:p>
        </p:txBody>
      </p:sp>
      <p:sp>
        <p:nvSpPr>
          <p:cNvPr id="3" name="TextBox 2">
            <a:extLst>
              <a:ext uri="{FF2B5EF4-FFF2-40B4-BE49-F238E27FC236}">
                <a16:creationId xmlns:a16="http://schemas.microsoft.com/office/drawing/2014/main" id="{372D48DA-F928-F32F-E79C-ED0F65026735}"/>
              </a:ext>
            </a:extLst>
          </p:cNvPr>
          <p:cNvSpPr txBox="1"/>
          <p:nvPr/>
        </p:nvSpPr>
        <p:spPr>
          <a:xfrm>
            <a:off x="30878" y="-214312"/>
            <a:ext cx="12130244" cy="1631216"/>
          </a:xfrm>
          <a:prstGeom prst="rect">
            <a:avLst/>
          </a:prstGeom>
          <a:noFill/>
        </p:spPr>
        <p:txBody>
          <a:bodyPr wrap="none" rtlCol="0">
            <a:spAutoFit/>
          </a:bodyPr>
          <a:lstStyle/>
          <a:p>
            <a:r>
              <a:rPr lang="en-US" sz="10000" dirty="0">
                <a:latin typeface="Charmelade DEMO" panose="02000506000000020000" pitchFamily="2" charset="0"/>
              </a:rPr>
              <a:t>First branch/decision point</a:t>
            </a:r>
          </a:p>
        </p:txBody>
      </p:sp>
      <p:pic>
        <p:nvPicPr>
          <p:cNvPr id="3074" name="Picture 2" descr="Split arrow Images | Free Vectors, Stock Photos &amp; PSD">
            <a:extLst>
              <a:ext uri="{FF2B5EF4-FFF2-40B4-BE49-F238E27FC236}">
                <a16:creationId xmlns:a16="http://schemas.microsoft.com/office/drawing/2014/main" id="{5B31BE58-C03F-A7F0-9B55-C706582EE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38612" y="22796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Happens Right After Baby Is Born?">
            <a:extLst>
              <a:ext uri="{FF2B5EF4-FFF2-40B4-BE49-F238E27FC236}">
                <a16:creationId xmlns:a16="http://schemas.microsoft.com/office/drawing/2014/main" id="{7B0A7C0F-D7E0-8CF9-ABDB-A62758F8F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548" y="1952626"/>
            <a:ext cx="38227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edline Umbilical Cord Clamps - Umbilical Cord Clamp, Plastic, Off-White - DYNJ04220 - 100 Each / 1 box / Case">
            <a:extLst>
              <a:ext uri="{FF2B5EF4-FFF2-40B4-BE49-F238E27FC236}">
                <a16:creationId xmlns:a16="http://schemas.microsoft.com/office/drawing/2014/main" id="{6C1E3525-1B89-96EB-8A3B-4E9CF5921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11" y="2431808"/>
            <a:ext cx="837481" cy="884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Medline Umbilical Cord Clamps - Umbilical Cord Clamp, Plastic, Off-White - DYNJ04220 - 100 Each / 1 box / Case">
            <a:extLst>
              <a:ext uri="{FF2B5EF4-FFF2-40B4-BE49-F238E27FC236}">
                <a16:creationId xmlns:a16="http://schemas.microsoft.com/office/drawing/2014/main" id="{19230BC5-56BB-0837-96CC-70506F874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298" y="2472899"/>
            <a:ext cx="837481" cy="8846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Best Scissors of 2022 for Students Heading Back to School – ARTnews.com">
            <a:extLst>
              <a:ext uri="{FF2B5EF4-FFF2-40B4-BE49-F238E27FC236}">
                <a16:creationId xmlns:a16="http://schemas.microsoft.com/office/drawing/2014/main" id="{E6B4DD41-AB1B-62ED-BF38-EC704748A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68960">
            <a:off x="678924" y="3190475"/>
            <a:ext cx="1968170" cy="13121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D62776-79BF-3022-1D0F-5BC2D24F7E9D}"/>
              </a:ext>
            </a:extLst>
          </p:cNvPr>
          <p:cNvSpPr txBox="1"/>
          <p:nvPr/>
        </p:nvSpPr>
        <p:spPr>
          <a:xfrm>
            <a:off x="836412" y="4459113"/>
            <a:ext cx="2053629" cy="2400657"/>
          </a:xfrm>
          <a:prstGeom prst="rect">
            <a:avLst/>
          </a:prstGeom>
          <a:noFill/>
        </p:spPr>
        <p:txBody>
          <a:bodyPr wrap="square" rtlCol="0">
            <a:spAutoFit/>
          </a:bodyPr>
          <a:lstStyle/>
          <a:p>
            <a:r>
              <a:rPr lang="en-US" sz="15000" dirty="0">
                <a:latin typeface="Impact" panose="020B0806030902050204" pitchFamily="34" charset="0"/>
              </a:rPr>
              <a:t>!!!</a:t>
            </a:r>
          </a:p>
        </p:txBody>
      </p:sp>
    </p:spTree>
    <p:extLst>
      <p:ext uri="{BB962C8B-B14F-4D97-AF65-F5344CB8AC3E}">
        <p14:creationId xmlns:p14="http://schemas.microsoft.com/office/powerpoint/2010/main" val="26107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fade">
                                      <p:cBhvr>
                                        <p:cTn id="21" dur="500"/>
                                        <p:tgtEl>
                                          <p:spTgt spid="30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2 o'clock Icon - Free PNG &amp; SVG 204981 - Noun Project">
            <a:extLst>
              <a:ext uri="{FF2B5EF4-FFF2-40B4-BE49-F238E27FC236}">
                <a16:creationId xmlns:a16="http://schemas.microsoft.com/office/drawing/2014/main" id="{C6EFA2C4-C478-4E41-0DE8-F00E279B6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87" y="4073526"/>
            <a:ext cx="2070099" cy="2070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6BEE95-E2E2-9E6D-B59F-8FF358C783C8}"/>
              </a:ext>
            </a:extLst>
          </p:cNvPr>
          <p:cNvSpPr txBox="1"/>
          <p:nvPr/>
        </p:nvSpPr>
        <p:spPr>
          <a:xfrm>
            <a:off x="10431461" y="6100702"/>
            <a:ext cx="1933575" cy="400110"/>
          </a:xfrm>
          <a:prstGeom prst="rect">
            <a:avLst/>
          </a:prstGeom>
          <a:noFill/>
        </p:spPr>
        <p:txBody>
          <a:bodyPr wrap="square" rtlCol="0">
            <a:spAutoFit/>
          </a:bodyPr>
          <a:lstStyle/>
          <a:p>
            <a:r>
              <a:rPr lang="en-US" sz="2000" dirty="0">
                <a:latin typeface="Rockwell" panose="02060603020205020403" pitchFamily="18" charset="77"/>
              </a:rPr>
              <a:t>Time Zero</a:t>
            </a:r>
            <a:endParaRPr lang="en-US" sz="2000" u="sng" dirty="0">
              <a:latin typeface="Rockwell" panose="02060603020205020403" pitchFamily="18" charset="77"/>
            </a:endParaRPr>
          </a:p>
        </p:txBody>
      </p:sp>
      <p:sp>
        <p:nvSpPr>
          <p:cNvPr id="4" name="TextBox 3">
            <a:extLst>
              <a:ext uri="{FF2B5EF4-FFF2-40B4-BE49-F238E27FC236}">
                <a16:creationId xmlns:a16="http://schemas.microsoft.com/office/drawing/2014/main" id="{CFD87E08-40C3-3ABA-109C-FC08B99B105C}"/>
              </a:ext>
            </a:extLst>
          </p:cNvPr>
          <p:cNvSpPr txBox="1"/>
          <p:nvPr/>
        </p:nvSpPr>
        <p:spPr>
          <a:xfrm>
            <a:off x="3916361" y="0"/>
            <a:ext cx="9901238" cy="1323439"/>
          </a:xfrm>
          <a:prstGeom prst="rect">
            <a:avLst/>
          </a:prstGeom>
          <a:noFill/>
        </p:spPr>
        <p:txBody>
          <a:bodyPr wrap="square" rtlCol="0">
            <a:spAutoFit/>
          </a:bodyPr>
          <a:lstStyle/>
          <a:p>
            <a:r>
              <a:rPr lang="en-US" sz="8000" b="1" dirty="0">
                <a:latin typeface="Rockwell" panose="02060603020205020403" pitchFamily="18" charset="77"/>
              </a:rPr>
              <a:t>APGAR??</a:t>
            </a:r>
          </a:p>
        </p:txBody>
      </p:sp>
      <p:sp>
        <p:nvSpPr>
          <p:cNvPr id="3" name="TextBox 2">
            <a:extLst>
              <a:ext uri="{FF2B5EF4-FFF2-40B4-BE49-F238E27FC236}">
                <a16:creationId xmlns:a16="http://schemas.microsoft.com/office/drawing/2014/main" id="{B334B669-0999-D665-BE8D-6B5EC88B4A40}"/>
              </a:ext>
            </a:extLst>
          </p:cNvPr>
          <p:cNvSpPr txBox="1"/>
          <p:nvPr/>
        </p:nvSpPr>
        <p:spPr>
          <a:xfrm>
            <a:off x="439736" y="1379577"/>
            <a:ext cx="1104900" cy="5478423"/>
          </a:xfrm>
          <a:prstGeom prst="rect">
            <a:avLst/>
          </a:prstGeom>
          <a:noFill/>
        </p:spPr>
        <p:txBody>
          <a:bodyPr wrap="square" rtlCol="0">
            <a:spAutoFit/>
          </a:bodyPr>
          <a:lstStyle/>
          <a:p>
            <a:r>
              <a:rPr lang="en-US" sz="7000" b="1" dirty="0">
                <a:latin typeface="Rockwell" panose="02060603020205020403" pitchFamily="18" charset="77"/>
              </a:rPr>
              <a:t>APGAR</a:t>
            </a:r>
          </a:p>
        </p:txBody>
      </p:sp>
      <p:sp>
        <p:nvSpPr>
          <p:cNvPr id="6" name="TextBox 5">
            <a:extLst>
              <a:ext uri="{FF2B5EF4-FFF2-40B4-BE49-F238E27FC236}">
                <a16:creationId xmlns:a16="http://schemas.microsoft.com/office/drawing/2014/main" id="{8858E0FC-CB52-4DDA-717B-416E7D876AE3}"/>
              </a:ext>
            </a:extLst>
          </p:cNvPr>
          <p:cNvSpPr txBox="1"/>
          <p:nvPr/>
        </p:nvSpPr>
        <p:spPr>
          <a:xfrm>
            <a:off x="1185863" y="1379577"/>
            <a:ext cx="5843587" cy="1169551"/>
          </a:xfrm>
          <a:prstGeom prst="rect">
            <a:avLst/>
          </a:prstGeom>
          <a:noFill/>
        </p:spPr>
        <p:txBody>
          <a:bodyPr wrap="square" rtlCol="0">
            <a:spAutoFit/>
          </a:bodyPr>
          <a:lstStyle/>
          <a:p>
            <a:r>
              <a:rPr lang="en-US" sz="7000" dirty="0" err="1">
                <a:latin typeface="Rockwell" panose="02060603020205020403" pitchFamily="18" charset="77"/>
              </a:rPr>
              <a:t>ppearance</a:t>
            </a:r>
            <a:endParaRPr lang="en-US" sz="7000" dirty="0">
              <a:latin typeface="Rockwell" panose="02060603020205020403" pitchFamily="18" charset="77"/>
            </a:endParaRPr>
          </a:p>
        </p:txBody>
      </p:sp>
      <p:sp>
        <p:nvSpPr>
          <p:cNvPr id="7" name="TextBox 6">
            <a:extLst>
              <a:ext uri="{FF2B5EF4-FFF2-40B4-BE49-F238E27FC236}">
                <a16:creationId xmlns:a16="http://schemas.microsoft.com/office/drawing/2014/main" id="{C4BFC799-DD80-D9C2-1FC3-7802B2B48FEF}"/>
              </a:ext>
            </a:extLst>
          </p:cNvPr>
          <p:cNvSpPr txBox="1"/>
          <p:nvPr/>
        </p:nvSpPr>
        <p:spPr>
          <a:xfrm>
            <a:off x="1185862" y="2428219"/>
            <a:ext cx="5843587" cy="1169551"/>
          </a:xfrm>
          <a:prstGeom prst="rect">
            <a:avLst/>
          </a:prstGeom>
          <a:noFill/>
        </p:spPr>
        <p:txBody>
          <a:bodyPr wrap="square" rtlCol="0">
            <a:spAutoFit/>
          </a:bodyPr>
          <a:lstStyle/>
          <a:p>
            <a:r>
              <a:rPr lang="en-US" sz="7000" dirty="0" err="1">
                <a:latin typeface="Rockwell" panose="02060603020205020403" pitchFamily="18" charset="77"/>
              </a:rPr>
              <a:t>ulse</a:t>
            </a:r>
            <a:endParaRPr lang="en-US" sz="7000" dirty="0">
              <a:latin typeface="Rockwell" panose="02060603020205020403" pitchFamily="18" charset="77"/>
            </a:endParaRPr>
          </a:p>
        </p:txBody>
      </p:sp>
      <p:sp>
        <p:nvSpPr>
          <p:cNvPr id="8" name="TextBox 7">
            <a:extLst>
              <a:ext uri="{FF2B5EF4-FFF2-40B4-BE49-F238E27FC236}">
                <a16:creationId xmlns:a16="http://schemas.microsoft.com/office/drawing/2014/main" id="{91792A91-6623-DF52-21F3-9EFF8B306271}"/>
              </a:ext>
            </a:extLst>
          </p:cNvPr>
          <p:cNvSpPr txBox="1"/>
          <p:nvPr/>
        </p:nvSpPr>
        <p:spPr>
          <a:xfrm>
            <a:off x="1296987" y="3473558"/>
            <a:ext cx="5843587" cy="1169551"/>
          </a:xfrm>
          <a:prstGeom prst="rect">
            <a:avLst/>
          </a:prstGeom>
          <a:noFill/>
        </p:spPr>
        <p:txBody>
          <a:bodyPr wrap="square" rtlCol="0">
            <a:spAutoFit/>
          </a:bodyPr>
          <a:lstStyle/>
          <a:p>
            <a:r>
              <a:rPr lang="en-US" sz="7000" dirty="0" err="1">
                <a:latin typeface="Rockwell" panose="02060603020205020403" pitchFamily="18" charset="77"/>
              </a:rPr>
              <a:t>rimace</a:t>
            </a:r>
            <a:endParaRPr lang="en-US" sz="7000" dirty="0">
              <a:latin typeface="Rockwell" panose="02060603020205020403" pitchFamily="18" charset="77"/>
            </a:endParaRPr>
          </a:p>
        </p:txBody>
      </p:sp>
      <p:sp>
        <p:nvSpPr>
          <p:cNvPr id="9" name="TextBox 8">
            <a:extLst>
              <a:ext uri="{FF2B5EF4-FFF2-40B4-BE49-F238E27FC236}">
                <a16:creationId xmlns:a16="http://schemas.microsoft.com/office/drawing/2014/main" id="{1BE0BE43-26DE-1379-3021-5023C92BD69A}"/>
              </a:ext>
            </a:extLst>
          </p:cNvPr>
          <p:cNvSpPr txBox="1"/>
          <p:nvPr/>
        </p:nvSpPr>
        <p:spPr>
          <a:xfrm>
            <a:off x="1185861" y="4581003"/>
            <a:ext cx="5843587" cy="1169551"/>
          </a:xfrm>
          <a:prstGeom prst="rect">
            <a:avLst/>
          </a:prstGeom>
          <a:noFill/>
        </p:spPr>
        <p:txBody>
          <a:bodyPr wrap="square" rtlCol="0">
            <a:spAutoFit/>
          </a:bodyPr>
          <a:lstStyle/>
          <a:p>
            <a:r>
              <a:rPr lang="en-US" sz="7000" dirty="0" err="1">
                <a:latin typeface="Rockwell" panose="02060603020205020403" pitchFamily="18" charset="77"/>
              </a:rPr>
              <a:t>ctivity</a:t>
            </a:r>
            <a:r>
              <a:rPr lang="en-US" sz="7000" dirty="0">
                <a:latin typeface="Rockwell" panose="02060603020205020403" pitchFamily="18" charset="77"/>
              </a:rPr>
              <a:t> (tone)</a:t>
            </a:r>
          </a:p>
        </p:txBody>
      </p:sp>
      <p:sp>
        <p:nvSpPr>
          <p:cNvPr id="10" name="TextBox 9">
            <a:extLst>
              <a:ext uri="{FF2B5EF4-FFF2-40B4-BE49-F238E27FC236}">
                <a16:creationId xmlns:a16="http://schemas.microsoft.com/office/drawing/2014/main" id="{311590F3-99A6-5D8F-53FC-071C7175D1D2}"/>
              </a:ext>
            </a:extLst>
          </p:cNvPr>
          <p:cNvSpPr txBox="1"/>
          <p:nvPr/>
        </p:nvSpPr>
        <p:spPr>
          <a:xfrm>
            <a:off x="1185861" y="5623677"/>
            <a:ext cx="6672264" cy="1169551"/>
          </a:xfrm>
          <a:prstGeom prst="rect">
            <a:avLst/>
          </a:prstGeom>
          <a:noFill/>
        </p:spPr>
        <p:txBody>
          <a:bodyPr wrap="square" rtlCol="0">
            <a:spAutoFit/>
          </a:bodyPr>
          <a:lstStyle/>
          <a:p>
            <a:r>
              <a:rPr lang="en-US" sz="7000" dirty="0" err="1">
                <a:latin typeface="Rockwell" panose="02060603020205020403" pitchFamily="18" charset="77"/>
              </a:rPr>
              <a:t>espiration</a:t>
            </a:r>
            <a:r>
              <a:rPr lang="en-US" sz="7000" dirty="0">
                <a:latin typeface="Rockwell" panose="02060603020205020403" pitchFamily="18" charset="77"/>
              </a:rPr>
              <a:t> (cry)</a:t>
            </a:r>
          </a:p>
        </p:txBody>
      </p:sp>
    </p:spTree>
    <p:extLst>
      <p:ext uri="{BB962C8B-B14F-4D97-AF65-F5344CB8AC3E}">
        <p14:creationId xmlns:p14="http://schemas.microsoft.com/office/powerpoint/2010/main" val="3272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643B7-AB18-BEE7-D4E1-E049A80184B1}"/>
              </a:ext>
            </a:extLst>
          </p:cNvPr>
          <p:cNvPicPr>
            <a:picLocks noChangeAspect="1"/>
          </p:cNvPicPr>
          <p:nvPr/>
        </p:nvPicPr>
        <p:blipFill rotWithShape="1">
          <a:blip r:embed="rId3"/>
          <a:srcRect b="75507"/>
          <a:stretch/>
        </p:blipFill>
        <p:spPr>
          <a:xfrm>
            <a:off x="-633052" y="571499"/>
            <a:ext cx="15520471" cy="4943475"/>
          </a:xfrm>
          <a:prstGeom prst="rect">
            <a:avLst/>
          </a:prstGeom>
        </p:spPr>
      </p:pic>
    </p:spTree>
    <p:extLst>
      <p:ext uri="{BB962C8B-B14F-4D97-AF65-F5344CB8AC3E}">
        <p14:creationId xmlns:p14="http://schemas.microsoft.com/office/powerpoint/2010/main" val="345178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ck , Timer ,time Passage Icon / 15 Seconds Stock Vector - Illustration  of mark, pictogram: 161234729">
            <a:extLst>
              <a:ext uri="{FF2B5EF4-FFF2-40B4-BE49-F238E27FC236}">
                <a16:creationId xmlns:a16="http://schemas.microsoft.com/office/drawing/2014/main" id="{2C85C2EA-FF7A-D0DF-77C3-DA5E43E7B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412908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t Grooming Wipes : Amazon.com: Soggy Doggy Super Shammy Dog Towel,  Washable Microfiber Dog Towels for Drying Dogs and Cleaning Paws,  Fast-Drying Dog Bath Towel with Hand Pockets, Beige/Red Trim, 31 x">
            <a:extLst>
              <a:ext uri="{FF2B5EF4-FFF2-40B4-BE49-F238E27FC236}">
                <a16:creationId xmlns:a16="http://schemas.microsoft.com/office/drawing/2014/main" id="{31E60675-5D9F-98DB-FF64-B8FB1B1BD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7"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ck , Timer ,time Passage Icon / 15 Seconds Stock Vector - Illustration  of mark, pictogram: 161234729">
            <a:extLst>
              <a:ext uri="{FF2B5EF4-FFF2-40B4-BE49-F238E27FC236}">
                <a16:creationId xmlns:a16="http://schemas.microsoft.com/office/drawing/2014/main" id="{2C85C2EA-FF7A-D0DF-77C3-DA5E43E7B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412908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t Grooming Wipes : Amazon.com: Soggy Doggy Super Shammy Dog Towel,  Washable Microfiber Dog Towels for Drying Dogs and Cleaning Paws,  Fast-Drying Dog Bath Towel with Hand Pockets, Beige/Red Trim, 31 x">
            <a:extLst>
              <a:ext uri="{FF2B5EF4-FFF2-40B4-BE49-F238E27FC236}">
                <a16:creationId xmlns:a16="http://schemas.microsoft.com/office/drawing/2014/main" id="{31E60675-5D9F-98DB-FF64-B8FB1B1BD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7"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3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Scream Reproduction For Sale | 1st Art Gallery">
            <a:extLst>
              <a:ext uri="{FF2B5EF4-FFF2-40B4-BE49-F238E27FC236}">
                <a16:creationId xmlns:a16="http://schemas.microsoft.com/office/drawing/2014/main" id="{4396EBFD-60C8-10EC-D51B-F4BA0A22B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0"/>
            <a:ext cx="5300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A914D7-120A-AFA6-3699-47E47CCA5203}"/>
              </a:ext>
            </a:extLst>
          </p:cNvPr>
          <p:cNvPicPr>
            <a:picLocks noChangeAspect="1"/>
          </p:cNvPicPr>
          <p:nvPr/>
        </p:nvPicPr>
        <p:blipFill>
          <a:blip r:embed="rId3"/>
          <a:stretch>
            <a:fillRect/>
          </a:stretch>
        </p:blipFill>
        <p:spPr>
          <a:xfrm>
            <a:off x="2557462" y="4000501"/>
            <a:ext cx="6227555" cy="2824979"/>
          </a:xfrm>
          <a:prstGeom prst="rect">
            <a:avLst/>
          </a:prstGeom>
        </p:spPr>
      </p:pic>
      <p:pic>
        <p:nvPicPr>
          <p:cNvPr id="7172" name="Picture 4" descr="Bulb Syringe Aspirator Baby Infant Suction 1 oz">
            <a:extLst>
              <a:ext uri="{FF2B5EF4-FFF2-40B4-BE49-F238E27FC236}">
                <a16:creationId xmlns:a16="http://schemas.microsoft.com/office/drawing/2014/main" id="{268559C7-D284-642D-2097-07C49C136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2" y="114300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Universal Meconium Aspirator">
            <a:extLst>
              <a:ext uri="{FF2B5EF4-FFF2-40B4-BE49-F238E27FC236}">
                <a16:creationId xmlns:a16="http://schemas.microsoft.com/office/drawing/2014/main" id="{67F882C0-C50E-A2CC-E50B-20DC05196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858" y="120015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63AFCB-F7E6-473F-6201-AACAF6A67D42}"/>
              </a:ext>
            </a:extLst>
          </p:cNvPr>
          <p:cNvSpPr txBox="1"/>
          <p:nvPr/>
        </p:nvSpPr>
        <p:spPr>
          <a:xfrm>
            <a:off x="942974" y="32520"/>
            <a:ext cx="11463337" cy="1938992"/>
          </a:xfrm>
          <a:prstGeom prst="rect">
            <a:avLst/>
          </a:prstGeom>
          <a:noFill/>
        </p:spPr>
        <p:txBody>
          <a:bodyPr wrap="square" rtlCol="0">
            <a:spAutoFit/>
          </a:bodyPr>
          <a:lstStyle/>
          <a:p>
            <a:r>
              <a:rPr lang="en-US" sz="6000" dirty="0">
                <a:latin typeface="Charmelade DEMO" panose="02000506000000020000" pitchFamily="2" charset="0"/>
              </a:rPr>
              <a:t>For ok babies, ok to skip, but good to </a:t>
            </a:r>
          </a:p>
          <a:p>
            <a:r>
              <a:rPr lang="en-US" sz="6000" dirty="0">
                <a:latin typeface="Charmelade DEMO" panose="02000506000000020000" pitchFamily="2" charset="0"/>
              </a:rPr>
              <a:t>      consider in anyone that isn’t pristine</a:t>
            </a:r>
          </a:p>
        </p:txBody>
      </p:sp>
      <p:sp>
        <p:nvSpPr>
          <p:cNvPr id="3" name="TextBox 2">
            <a:extLst>
              <a:ext uri="{FF2B5EF4-FFF2-40B4-BE49-F238E27FC236}">
                <a16:creationId xmlns:a16="http://schemas.microsoft.com/office/drawing/2014/main" id="{D8D8FDF8-7EAF-0B6B-B60A-D6F04D7F2635}"/>
              </a:ext>
            </a:extLst>
          </p:cNvPr>
          <p:cNvSpPr txBox="1"/>
          <p:nvPr/>
        </p:nvSpPr>
        <p:spPr>
          <a:xfrm>
            <a:off x="3053348" y="1998918"/>
            <a:ext cx="11463337" cy="1938992"/>
          </a:xfrm>
          <a:prstGeom prst="rect">
            <a:avLst/>
          </a:prstGeom>
          <a:noFill/>
        </p:spPr>
        <p:txBody>
          <a:bodyPr wrap="square" rtlCol="0">
            <a:spAutoFit/>
          </a:bodyPr>
          <a:lstStyle/>
          <a:p>
            <a:r>
              <a:rPr lang="en-US" sz="6000" dirty="0">
                <a:latin typeface="Charmelade DEMO" panose="02000506000000020000" pitchFamily="2" charset="0"/>
              </a:rPr>
              <a:t>(but don’t need during</a:t>
            </a:r>
          </a:p>
          <a:p>
            <a:r>
              <a:rPr lang="en-US" sz="6000" dirty="0">
                <a:latin typeface="Charmelade DEMO" panose="02000506000000020000" pitchFamily="2" charset="0"/>
              </a:rPr>
              <a:t>birth anymore)</a:t>
            </a:r>
          </a:p>
        </p:txBody>
      </p:sp>
      <p:pic>
        <p:nvPicPr>
          <p:cNvPr id="5" name="Picture 2" descr="Clock , Timer ,time Passage Icon / 15 Seconds Stock Vector - Illustration  of mark, pictogram: 161234729">
            <a:extLst>
              <a:ext uri="{FF2B5EF4-FFF2-40B4-BE49-F238E27FC236}">
                <a16:creationId xmlns:a16="http://schemas.microsoft.com/office/drawing/2014/main" id="{6F08A705-014C-C515-01A7-FCE00629B2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0" y="412908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D48DA-F928-F32F-E79C-ED0F65026735}"/>
              </a:ext>
            </a:extLst>
          </p:cNvPr>
          <p:cNvSpPr txBox="1"/>
          <p:nvPr/>
        </p:nvSpPr>
        <p:spPr>
          <a:xfrm>
            <a:off x="30878" y="-214312"/>
            <a:ext cx="11594841" cy="1631216"/>
          </a:xfrm>
          <a:prstGeom prst="rect">
            <a:avLst/>
          </a:prstGeom>
          <a:noFill/>
        </p:spPr>
        <p:txBody>
          <a:bodyPr wrap="none" rtlCol="0">
            <a:spAutoFit/>
          </a:bodyPr>
          <a:lstStyle/>
          <a:p>
            <a:r>
              <a:rPr lang="en-US" sz="10000" dirty="0">
                <a:latin typeface="Charmelade DEMO" panose="02000506000000020000" pitchFamily="2" charset="0"/>
              </a:rPr>
              <a:t>2nd branch/decision point</a:t>
            </a:r>
          </a:p>
        </p:txBody>
      </p:sp>
      <p:pic>
        <p:nvPicPr>
          <p:cNvPr id="3074" name="Picture 2" descr="Split arrow Images | Free Vectors, Stock Photos &amp; PSD">
            <a:extLst>
              <a:ext uri="{FF2B5EF4-FFF2-40B4-BE49-F238E27FC236}">
                <a16:creationId xmlns:a16="http://schemas.microsoft.com/office/drawing/2014/main" id="{5B31BE58-C03F-A7F0-9B55-C706582EE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38612" y="22796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30 second timer Stock Vector Image by ©jameschipper #105472204">
            <a:extLst>
              <a:ext uri="{FF2B5EF4-FFF2-40B4-BE49-F238E27FC236}">
                <a16:creationId xmlns:a16="http://schemas.microsoft.com/office/drawing/2014/main" id="{F102E01E-0372-4C6F-89A7-EA08DAB67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2475" y="4205291"/>
            <a:ext cx="2794000" cy="290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PR Training Bag Valve Mask (BVM) INFANT in Mesh Bag, BVM-3021-001:  Amazon.com: Industrial &amp; Scientific">
            <a:extLst>
              <a:ext uri="{FF2B5EF4-FFF2-40B4-BE49-F238E27FC236}">
                <a16:creationId xmlns:a16="http://schemas.microsoft.com/office/drawing/2014/main" id="{BD83B8EC-B998-168A-FC4D-48A240DD9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8" y="2119373"/>
            <a:ext cx="33623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eonatal transport team | Hank &amp; Willie">
            <a:extLst>
              <a:ext uri="{FF2B5EF4-FFF2-40B4-BE49-F238E27FC236}">
                <a16:creationId xmlns:a16="http://schemas.microsoft.com/office/drawing/2014/main" id="{58F56021-B2F0-8247-A451-016056FDC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8725" y="2041526"/>
            <a:ext cx="20637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D48DA-F928-F32F-E79C-ED0F65026735}"/>
              </a:ext>
            </a:extLst>
          </p:cNvPr>
          <p:cNvSpPr txBox="1"/>
          <p:nvPr/>
        </p:nvSpPr>
        <p:spPr>
          <a:xfrm>
            <a:off x="30878" y="-214312"/>
            <a:ext cx="11947501" cy="6247864"/>
          </a:xfrm>
          <a:prstGeom prst="rect">
            <a:avLst/>
          </a:prstGeom>
          <a:noFill/>
        </p:spPr>
        <p:txBody>
          <a:bodyPr wrap="none" rtlCol="0">
            <a:spAutoFit/>
          </a:bodyPr>
          <a:lstStyle/>
          <a:p>
            <a:r>
              <a:rPr lang="en-US" sz="10000" dirty="0">
                <a:latin typeface="Charmelade DEMO" panose="02000506000000020000" pitchFamily="2" charset="0"/>
              </a:rPr>
              <a:t>Initiating </a:t>
            </a:r>
            <a:r>
              <a:rPr lang="en-US" sz="10000" u="sng" dirty="0">
                <a:latin typeface="Charmelade DEMO" panose="02000506000000020000" pitchFamily="2" charset="0"/>
              </a:rPr>
              <a:t>good, early </a:t>
            </a:r>
            <a:r>
              <a:rPr lang="en-US" sz="10000" dirty="0">
                <a:latin typeface="Charmelade DEMO" panose="02000506000000020000" pitchFamily="2" charset="0"/>
              </a:rPr>
              <a:t>PPV</a:t>
            </a:r>
          </a:p>
          <a:p>
            <a:r>
              <a:rPr lang="en-US" sz="10000" dirty="0">
                <a:latin typeface="Charmelade DEMO" panose="02000506000000020000" pitchFamily="2" charset="0"/>
              </a:rPr>
              <a:t>in a </a:t>
            </a:r>
            <a:r>
              <a:rPr lang="en-US" sz="10000" dirty="0" err="1">
                <a:latin typeface="Charmelade DEMO" panose="02000506000000020000" pitchFamily="2" charset="0"/>
              </a:rPr>
              <a:t>neonoate</a:t>
            </a:r>
            <a:r>
              <a:rPr lang="en-US" sz="10000" dirty="0">
                <a:latin typeface="Charmelade DEMO" panose="02000506000000020000" pitchFamily="2" charset="0"/>
              </a:rPr>
              <a:t> that needs it</a:t>
            </a:r>
          </a:p>
          <a:p>
            <a:r>
              <a:rPr lang="en-US" sz="10000" dirty="0">
                <a:latin typeface="Charmelade DEMO" panose="02000506000000020000" pitchFamily="2" charset="0"/>
              </a:rPr>
              <a:t>is the </a:t>
            </a:r>
            <a:r>
              <a:rPr lang="en-US" sz="10000" dirty="0">
                <a:solidFill>
                  <a:srgbClr val="C00000"/>
                </a:solidFill>
                <a:latin typeface="Charmelade DEMO" panose="02000506000000020000" pitchFamily="2" charset="0"/>
              </a:rPr>
              <a:t>single most </a:t>
            </a:r>
          </a:p>
          <a:p>
            <a:r>
              <a:rPr lang="en-US" sz="10000" dirty="0">
                <a:solidFill>
                  <a:srgbClr val="C00000"/>
                </a:solidFill>
                <a:latin typeface="Charmelade DEMO" panose="02000506000000020000" pitchFamily="2" charset="0"/>
              </a:rPr>
              <a:t>important</a:t>
            </a:r>
            <a:r>
              <a:rPr lang="en-US" sz="10000" dirty="0">
                <a:latin typeface="Charmelade DEMO" panose="02000506000000020000" pitchFamily="2" charset="0"/>
              </a:rPr>
              <a:t> thing</a:t>
            </a:r>
          </a:p>
        </p:txBody>
      </p:sp>
      <p:pic>
        <p:nvPicPr>
          <p:cNvPr id="8194" name="Picture 2" descr="30 second timer Stock Vector Image by ©jameschipper #105472204">
            <a:extLst>
              <a:ext uri="{FF2B5EF4-FFF2-40B4-BE49-F238E27FC236}">
                <a16:creationId xmlns:a16="http://schemas.microsoft.com/office/drawing/2014/main" id="{F102E01E-0372-4C6F-89A7-EA08DAB6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475" y="4205291"/>
            <a:ext cx="27940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4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D48DA-F928-F32F-E79C-ED0F65026735}"/>
              </a:ext>
            </a:extLst>
          </p:cNvPr>
          <p:cNvSpPr txBox="1"/>
          <p:nvPr/>
        </p:nvSpPr>
        <p:spPr>
          <a:xfrm>
            <a:off x="30878" y="-214312"/>
            <a:ext cx="10081927" cy="6247864"/>
          </a:xfrm>
          <a:prstGeom prst="rect">
            <a:avLst/>
          </a:prstGeom>
          <a:noFill/>
        </p:spPr>
        <p:txBody>
          <a:bodyPr wrap="none" rtlCol="0">
            <a:spAutoFit/>
          </a:bodyPr>
          <a:lstStyle/>
          <a:p>
            <a:r>
              <a:rPr lang="en-US" sz="8000" dirty="0">
                <a:latin typeface="Charmelade DEMO" panose="02000506000000020000" pitchFamily="2" charset="0"/>
              </a:rPr>
              <a:t>Because:</a:t>
            </a:r>
          </a:p>
          <a:p>
            <a:r>
              <a:rPr lang="en-US" sz="8000" dirty="0">
                <a:latin typeface="Charmelade DEMO" panose="02000506000000020000" pitchFamily="2" charset="0"/>
              </a:rPr>
              <a:t>    Newborn resuscitation is</a:t>
            </a:r>
          </a:p>
          <a:p>
            <a:r>
              <a:rPr lang="en-US" sz="8000" dirty="0">
                <a:latin typeface="Charmelade DEMO" panose="02000506000000020000" pitchFamily="2" charset="0"/>
              </a:rPr>
              <a:t>nearly always needed </a:t>
            </a:r>
          </a:p>
          <a:p>
            <a:r>
              <a:rPr lang="en-US" sz="8000" dirty="0">
                <a:latin typeface="Charmelade DEMO" panose="02000506000000020000" pitchFamily="2" charset="0"/>
              </a:rPr>
              <a:t>because of respiratory</a:t>
            </a:r>
          </a:p>
          <a:p>
            <a:r>
              <a:rPr lang="en-US" sz="8000" dirty="0">
                <a:latin typeface="Charmelade DEMO" panose="02000506000000020000" pitchFamily="2" charset="0"/>
              </a:rPr>
              <a:t>failure </a:t>
            </a:r>
          </a:p>
        </p:txBody>
      </p:sp>
      <p:pic>
        <p:nvPicPr>
          <p:cNvPr id="8194" name="Picture 2" descr="30 second timer Stock Vector Image by ©jameschipper #105472204">
            <a:extLst>
              <a:ext uri="{FF2B5EF4-FFF2-40B4-BE49-F238E27FC236}">
                <a16:creationId xmlns:a16="http://schemas.microsoft.com/office/drawing/2014/main" id="{F102E01E-0372-4C6F-89A7-EA08DAB6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475" y="4205291"/>
            <a:ext cx="27940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08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643B7-AB18-BEE7-D4E1-E049A80184B1}"/>
              </a:ext>
            </a:extLst>
          </p:cNvPr>
          <p:cNvPicPr>
            <a:picLocks noChangeAspect="1"/>
          </p:cNvPicPr>
          <p:nvPr/>
        </p:nvPicPr>
        <p:blipFill rotWithShape="1">
          <a:blip r:embed="rId3"/>
          <a:srcRect t="24617" b="51359"/>
          <a:stretch/>
        </p:blipFill>
        <p:spPr>
          <a:xfrm>
            <a:off x="-426502" y="1228724"/>
            <a:ext cx="14726219" cy="4600575"/>
          </a:xfrm>
          <a:prstGeom prst="rect">
            <a:avLst/>
          </a:prstGeom>
        </p:spPr>
      </p:pic>
    </p:spTree>
    <p:extLst>
      <p:ext uri="{BB962C8B-B14F-4D97-AF65-F5344CB8AC3E}">
        <p14:creationId xmlns:p14="http://schemas.microsoft.com/office/powerpoint/2010/main" val="322945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ysio Control 11111-000018 Compatible 12 Lead ECG Trunk Cable">
            <a:extLst>
              <a:ext uri="{FF2B5EF4-FFF2-40B4-BE49-F238E27FC236}">
                <a16:creationId xmlns:a16="http://schemas.microsoft.com/office/drawing/2014/main" id="{B742371E-0BFB-ED95-70C6-6CC168EE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840581"/>
            <a:ext cx="4405312" cy="44053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ellcor Oximax MAX-P Compatible Disposable SpO2 Sensors">
            <a:extLst>
              <a:ext uri="{FF2B5EF4-FFF2-40B4-BE49-F238E27FC236}">
                <a16:creationId xmlns:a16="http://schemas.microsoft.com/office/drawing/2014/main" id="{E70E0BE2-ED05-CE9B-DF6E-44AC7B407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92404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5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73071AEA-2DCA-2D7F-9C9E-3F77E8E56C18}"/>
              </a:ext>
            </a:extLst>
          </p:cNvPr>
          <p:cNvPicPr>
            <a:picLocks noChangeAspect="1"/>
          </p:cNvPicPr>
          <p:nvPr/>
        </p:nvPicPr>
        <p:blipFill>
          <a:blip r:embed="rId3"/>
          <a:stretch>
            <a:fillRect/>
          </a:stretch>
        </p:blipFill>
        <p:spPr>
          <a:xfrm>
            <a:off x="2311159" y="3222614"/>
            <a:ext cx="7365293" cy="3392498"/>
          </a:xfrm>
          <a:prstGeom prst="rect">
            <a:avLst/>
          </a:prstGeom>
        </p:spPr>
      </p:pic>
      <p:sp>
        <p:nvSpPr>
          <p:cNvPr id="3" name="TextBox 2">
            <a:extLst>
              <a:ext uri="{FF2B5EF4-FFF2-40B4-BE49-F238E27FC236}">
                <a16:creationId xmlns:a16="http://schemas.microsoft.com/office/drawing/2014/main" id="{9FD4855D-2FD7-B67B-103F-585AE6B06C85}"/>
              </a:ext>
            </a:extLst>
          </p:cNvPr>
          <p:cNvSpPr txBox="1"/>
          <p:nvPr/>
        </p:nvSpPr>
        <p:spPr>
          <a:xfrm>
            <a:off x="30878" y="-214312"/>
            <a:ext cx="12057916" cy="2554545"/>
          </a:xfrm>
          <a:prstGeom prst="rect">
            <a:avLst/>
          </a:prstGeom>
          <a:noFill/>
        </p:spPr>
        <p:txBody>
          <a:bodyPr wrap="none" rtlCol="0">
            <a:spAutoFit/>
          </a:bodyPr>
          <a:lstStyle/>
          <a:p>
            <a:r>
              <a:rPr lang="en-US" sz="8000" dirty="0">
                <a:latin typeface="Charmelade DEMO" panose="02000506000000020000" pitchFamily="2" charset="0"/>
              </a:rPr>
              <a:t>Position well: bagging is the most</a:t>
            </a:r>
          </a:p>
          <a:p>
            <a:r>
              <a:rPr lang="en-US" sz="8000" dirty="0">
                <a:latin typeface="Charmelade DEMO" panose="02000506000000020000" pitchFamily="2" charset="0"/>
              </a:rPr>
              <a:t>lifesaving intervention</a:t>
            </a:r>
          </a:p>
        </p:txBody>
      </p:sp>
      <p:pic>
        <p:nvPicPr>
          <p:cNvPr id="4" name="Picture 4" descr="Clock 45 seconds Vector Art Stock Images | Depositphotos">
            <a:extLst>
              <a:ext uri="{FF2B5EF4-FFF2-40B4-BE49-F238E27FC236}">
                <a16:creationId xmlns:a16="http://schemas.microsoft.com/office/drawing/2014/main" id="{7F31873D-C02B-408D-494F-D2F5D341D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400" y="4387850"/>
            <a:ext cx="30607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5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D4855D-2FD7-B67B-103F-585AE6B06C85}"/>
              </a:ext>
            </a:extLst>
          </p:cNvPr>
          <p:cNvSpPr txBox="1"/>
          <p:nvPr/>
        </p:nvSpPr>
        <p:spPr>
          <a:xfrm>
            <a:off x="30878" y="-214312"/>
            <a:ext cx="6580648" cy="1323439"/>
          </a:xfrm>
          <a:prstGeom prst="rect">
            <a:avLst/>
          </a:prstGeom>
          <a:noFill/>
        </p:spPr>
        <p:txBody>
          <a:bodyPr wrap="none" rtlCol="0">
            <a:spAutoFit/>
          </a:bodyPr>
          <a:lstStyle/>
          <a:p>
            <a:r>
              <a:rPr lang="en-US" sz="8000" dirty="0">
                <a:latin typeface="Charmelade DEMO" panose="02000506000000020000" pitchFamily="2" charset="0"/>
              </a:rPr>
              <a:t>15 seconds of PPV</a:t>
            </a:r>
          </a:p>
        </p:txBody>
      </p:sp>
      <p:pic>
        <p:nvPicPr>
          <p:cNvPr id="12290" name="Picture 2">
            <a:extLst>
              <a:ext uri="{FF2B5EF4-FFF2-40B4-BE49-F238E27FC236}">
                <a16:creationId xmlns:a16="http://schemas.microsoft.com/office/drawing/2014/main" id="{840C2A1F-0451-23DD-AA12-CE2FA7E3B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952" y="-287735"/>
            <a:ext cx="8002985" cy="80029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lock 45 seconds Vector Art Stock Images | Depositphotos">
            <a:extLst>
              <a:ext uri="{FF2B5EF4-FFF2-40B4-BE49-F238E27FC236}">
                <a16:creationId xmlns:a16="http://schemas.microsoft.com/office/drawing/2014/main" id="{154164E6-B739-3624-435E-D95F5E595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400" y="4387850"/>
            <a:ext cx="3060700" cy="2654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8B768B-642F-9D66-296C-1FD578CF10A8}"/>
              </a:ext>
            </a:extLst>
          </p:cNvPr>
          <p:cNvSpPr txBox="1"/>
          <p:nvPr/>
        </p:nvSpPr>
        <p:spPr>
          <a:xfrm>
            <a:off x="4764086" y="5968812"/>
            <a:ext cx="3014663" cy="707886"/>
          </a:xfrm>
          <a:prstGeom prst="rect">
            <a:avLst/>
          </a:prstGeom>
          <a:noFill/>
        </p:spPr>
        <p:txBody>
          <a:bodyPr wrap="square" rtlCol="0">
            <a:spAutoFit/>
          </a:bodyPr>
          <a:lstStyle/>
          <a:p>
            <a:pPr algn="ctr"/>
            <a:r>
              <a:rPr lang="en-US" sz="4000" dirty="0">
                <a:solidFill>
                  <a:srgbClr val="C00000"/>
                </a:solidFill>
                <a:latin typeface="Chalkboard SE" panose="03050602040202020205" pitchFamily="66" charset="77"/>
              </a:rPr>
              <a:t>Chest rise?</a:t>
            </a:r>
          </a:p>
        </p:txBody>
      </p:sp>
      <p:sp>
        <p:nvSpPr>
          <p:cNvPr id="5" name="TextBox 4">
            <a:extLst>
              <a:ext uri="{FF2B5EF4-FFF2-40B4-BE49-F238E27FC236}">
                <a16:creationId xmlns:a16="http://schemas.microsoft.com/office/drawing/2014/main" id="{8F615068-7FF9-A340-931C-3461B3923AF8}"/>
              </a:ext>
            </a:extLst>
          </p:cNvPr>
          <p:cNvSpPr txBox="1"/>
          <p:nvPr/>
        </p:nvSpPr>
        <p:spPr>
          <a:xfrm>
            <a:off x="306539" y="4745504"/>
            <a:ext cx="3014663" cy="1938992"/>
          </a:xfrm>
          <a:prstGeom prst="rect">
            <a:avLst/>
          </a:prstGeom>
          <a:noFill/>
        </p:spPr>
        <p:txBody>
          <a:bodyPr wrap="square" rtlCol="0">
            <a:spAutoFit/>
          </a:bodyPr>
          <a:lstStyle/>
          <a:p>
            <a:pPr algn="ctr"/>
            <a:r>
              <a:rPr lang="en-US" sz="4000" dirty="0">
                <a:latin typeface="Rockwell" panose="02060603020205020403" pitchFamily="18" charset="77"/>
              </a:rPr>
              <a:t>Rate</a:t>
            </a:r>
          </a:p>
          <a:p>
            <a:pPr algn="ctr"/>
            <a:r>
              <a:rPr lang="en-US" sz="4000" dirty="0">
                <a:latin typeface="Rockwell" panose="02060603020205020403" pitchFamily="18" charset="77"/>
              </a:rPr>
              <a:t>PEEP</a:t>
            </a:r>
          </a:p>
          <a:p>
            <a:pPr algn="ctr"/>
            <a:r>
              <a:rPr lang="en-US" sz="4000" dirty="0">
                <a:latin typeface="Rockwell" panose="02060603020205020403" pitchFamily="18" charset="77"/>
              </a:rPr>
              <a:t>Oxygen</a:t>
            </a:r>
          </a:p>
        </p:txBody>
      </p:sp>
    </p:spTree>
    <p:extLst>
      <p:ext uri="{BB962C8B-B14F-4D97-AF65-F5344CB8AC3E}">
        <p14:creationId xmlns:p14="http://schemas.microsoft.com/office/powerpoint/2010/main" val="26761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6BF6A9-5B16-36A7-948C-A955D2237F3E}"/>
              </a:ext>
            </a:extLst>
          </p:cNvPr>
          <p:cNvSpPr txBox="1"/>
          <p:nvPr/>
        </p:nvSpPr>
        <p:spPr>
          <a:xfrm>
            <a:off x="659528" y="342901"/>
            <a:ext cx="11244168" cy="5016758"/>
          </a:xfrm>
          <a:prstGeom prst="rect">
            <a:avLst/>
          </a:prstGeom>
          <a:noFill/>
        </p:spPr>
        <p:txBody>
          <a:bodyPr wrap="none" rtlCol="0">
            <a:spAutoFit/>
          </a:bodyPr>
          <a:lstStyle/>
          <a:p>
            <a:r>
              <a:rPr lang="en-US" sz="8000" dirty="0">
                <a:latin typeface="Charmelade DEMO" panose="02000506000000020000" pitchFamily="2" charset="0"/>
              </a:rPr>
              <a:t>After 15-30 seconds of bagging</a:t>
            </a:r>
          </a:p>
          <a:p>
            <a:r>
              <a:rPr lang="en-US" sz="8000" dirty="0">
                <a:latin typeface="Charmelade DEMO" panose="02000506000000020000" pitchFamily="2" charset="0"/>
              </a:rPr>
              <a:t>(around a minute after birth), </a:t>
            </a:r>
          </a:p>
          <a:p>
            <a:r>
              <a:rPr lang="en-US" sz="8000" dirty="0">
                <a:latin typeface="Charmelade DEMO" panose="02000506000000020000" pitchFamily="2" charset="0"/>
              </a:rPr>
              <a:t>it’s time to Re-assess and </a:t>
            </a:r>
          </a:p>
          <a:p>
            <a:r>
              <a:rPr lang="en-US" sz="8000" dirty="0">
                <a:latin typeface="Charmelade DEMO" panose="02000506000000020000" pitchFamily="2" charset="0"/>
              </a:rPr>
              <a:t>check HR</a:t>
            </a:r>
          </a:p>
        </p:txBody>
      </p:sp>
    </p:spTree>
    <p:extLst>
      <p:ext uri="{BB962C8B-B14F-4D97-AF65-F5344CB8AC3E}">
        <p14:creationId xmlns:p14="http://schemas.microsoft.com/office/powerpoint/2010/main" val="250431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6BF6A9-5B16-36A7-948C-A955D2237F3E}"/>
              </a:ext>
            </a:extLst>
          </p:cNvPr>
          <p:cNvSpPr txBox="1"/>
          <p:nvPr/>
        </p:nvSpPr>
        <p:spPr>
          <a:xfrm>
            <a:off x="659528" y="342901"/>
            <a:ext cx="9850774" cy="5016758"/>
          </a:xfrm>
          <a:prstGeom prst="rect">
            <a:avLst/>
          </a:prstGeom>
          <a:noFill/>
        </p:spPr>
        <p:txBody>
          <a:bodyPr wrap="none" rtlCol="0">
            <a:spAutoFit/>
          </a:bodyPr>
          <a:lstStyle/>
          <a:p>
            <a:r>
              <a:rPr lang="en-US" sz="8000" dirty="0">
                <a:latin typeface="Charmelade DEMO" panose="02000506000000020000" pitchFamily="2" charset="0"/>
              </a:rPr>
              <a:t>Make sure:</a:t>
            </a:r>
          </a:p>
          <a:p>
            <a:r>
              <a:rPr lang="en-US" sz="8000" dirty="0">
                <a:latin typeface="Charmelade DEMO" panose="02000506000000020000" pitchFamily="2" charset="0"/>
              </a:rPr>
              <a:t>   Is there chest rise?</a:t>
            </a:r>
          </a:p>
          <a:p>
            <a:r>
              <a:rPr lang="en-US" sz="8000" dirty="0">
                <a:latin typeface="Charmelade DEMO" panose="02000506000000020000" pitchFamily="2" charset="0"/>
              </a:rPr>
              <a:t>   Is there Sp02 increasing?</a:t>
            </a:r>
          </a:p>
          <a:p>
            <a:r>
              <a:rPr lang="en-US" sz="8000" dirty="0">
                <a:latin typeface="Charmelade DEMO" panose="02000506000000020000" pitchFamily="2" charset="0"/>
              </a:rPr>
              <a:t>   Is HR going up?</a:t>
            </a:r>
          </a:p>
        </p:txBody>
      </p:sp>
    </p:spTree>
    <p:extLst>
      <p:ext uri="{BB962C8B-B14F-4D97-AF65-F5344CB8AC3E}">
        <p14:creationId xmlns:p14="http://schemas.microsoft.com/office/powerpoint/2010/main" val="229480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0F07D-163B-7806-C7DF-DA493B07D9D9}"/>
              </a:ext>
            </a:extLst>
          </p:cNvPr>
          <p:cNvSpPr txBox="1"/>
          <p:nvPr/>
        </p:nvSpPr>
        <p:spPr>
          <a:xfrm>
            <a:off x="2219093" y="367990"/>
            <a:ext cx="7393258" cy="1785104"/>
          </a:xfrm>
          <a:prstGeom prst="rect">
            <a:avLst/>
          </a:prstGeom>
          <a:noFill/>
        </p:spPr>
        <p:txBody>
          <a:bodyPr wrap="square" rtlCol="0">
            <a:spAutoFit/>
          </a:bodyPr>
          <a:lstStyle/>
          <a:p>
            <a:pPr algn="ctr"/>
            <a:r>
              <a:rPr lang="en-US" sz="11000" dirty="0">
                <a:latin typeface="Charmelade DEMO" panose="02000506000000020000" pitchFamily="2" charset="0"/>
              </a:rPr>
              <a:t>It’s OK!</a:t>
            </a:r>
          </a:p>
        </p:txBody>
      </p:sp>
      <p:sp>
        <p:nvSpPr>
          <p:cNvPr id="3" name="TextBox 2">
            <a:extLst>
              <a:ext uri="{FF2B5EF4-FFF2-40B4-BE49-F238E27FC236}">
                <a16:creationId xmlns:a16="http://schemas.microsoft.com/office/drawing/2014/main" id="{62100F0F-776B-A9FF-8042-E3FE694BF235}"/>
              </a:ext>
            </a:extLst>
          </p:cNvPr>
          <p:cNvSpPr txBox="1"/>
          <p:nvPr/>
        </p:nvSpPr>
        <p:spPr>
          <a:xfrm>
            <a:off x="-111512" y="2070409"/>
            <a:ext cx="12303512" cy="1785104"/>
          </a:xfrm>
          <a:prstGeom prst="rect">
            <a:avLst/>
          </a:prstGeom>
          <a:noFill/>
        </p:spPr>
        <p:txBody>
          <a:bodyPr wrap="square" rtlCol="0">
            <a:spAutoFit/>
          </a:bodyPr>
          <a:lstStyle/>
          <a:p>
            <a:pPr algn="ctr"/>
            <a:r>
              <a:rPr lang="en-US" sz="11000" dirty="0">
                <a:latin typeface="Charmelade DEMO" panose="02000506000000020000" pitchFamily="2" charset="0"/>
              </a:rPr>
              <a:t>It’s still just </a:t>
            </a:r>
            <a:r>
              <a:rPr lang="en-US" sz="11000" dirty="0">
                <a:solidFill>
                  <a:srgbClr val="FF0000"/>
                </a:solidFill>
                <a:latin typeface="Charmelade DEMO" panose="02000506000000020000" pitchFamily="2" charset="0"/>
              </a:rPr>
              <a:t>A..B..C..</a:t>
            </a:r>
            <a:r>
              <a:rPr lang="en-US" sz="11000" dirty="0">
                <a:latin typeface="Charmelade DEMO" panose="02000506000000020000" pitchFamily="2" charset="0"/>
              </a:rPr>
              <a:t>s</a:t>
            </a:r>
          </a:p>
        </p:txBody>
      </p:sp>
      <p:sp>
        <p:nvSpPr>
          <p:cNvPr id="4" name="TextBox 3">
            <a:extLst>
              <a:ext uri="{FF2B5EF4-FFF2-40B4-BE49-F238E27FC236}">
                <a16:creationId xmlns:a16="http://schemas.microsoft.com/office/drawing/2014/main" id="{9C4B0E33-F75C-9739-5162-E59C5C34F43E}"/>
              </a:ext>
            </a:extLst>
          </p:cNvPr>
          <p:cNvSpPr txBox="1"/>
          <p:nvPr/>
        </p:nvSpPr>
        <p:spPr>
          <a:xfrm>
            <a:off x="-236034" y="4163121"/>
            <a:ext cx="12303512" cy="1938992"/>
          </a:xfrm>
          <a:prstGeom prst="rect">
            <a:avLst/>
          </a:prstGeom>
          <a:noFill/>
        </p:spPr>
        <p:txBody>
          <a:bodyPr wrap="square" rtlCol="0">
            <a:spAutoFit/>
          </a:bodyPr>
          <a:lstStyle/>
          <a:p>
            <a:pPr algn="ctr"/>
            <a:r>
              <a:rPr lang="en-US" sz="6000" dirty="0">
                <a:latin typeface="The Happy Giraffe Demo" pitchFamily="2" charset="0"/>
              </a:rPr>
              <a:t>(just with some different</a:t>
            </a:r>
          </a:p>
          <a:p>
            <a:pPr algn="ctr"/>
            <a:r>
              <a:rPr lang="en-US" sz="6000" dirty="0">
                <a:latin typeface="The Happy Giraffe Demo" pitchFamily="2" charset="0"/>
              </a:rPr>
              <a:t>numbers)</a:t>
            </a:r>
          </a:p>
        </p:txBody>
      </p:sp>
    </p:spTree>
    <p:extLst>
      <p:ext uri="{BB962C8B-B14F-4D97-AF65-F5344CB8AC3E}">
        <p14:creationId xmlns:p14="http://schemas.microsoft.com/office/powerpoint/2010/main" val="77842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7582506-6559-9D16-9748-37700AB5860F}"/>
              </a:ext>
            </a:extLst>
          </p:cNvPr>
          <p:cNvPicPr>
            <a:picLocks noChangeAspect="1"/>
          </p:cNvPicPr>
          <p:nvPr/>
        </p:nvPicPr>
        <p:blipFill>
          <a:blip r:embed="rId3"/>
          <a:stretch>
            <a:fillRect/>
          </a:stretch>
        </p:blipFill>
        <p:spPr>
          <a:xfrm>
            <a:off x="3748396" y="2871107"/>
            <a:ext cx="8308668" cy="3400199"/>
          </a:xfrm>
          <a:prstGeom prst="rect">
            <a:avLst/>
          </a:prstGeom>
        </p:spPr>
      </p:pic>
      <p:sp>
        <p:nvSpPr>
          <p:cNvPr id="3" name="TextBox 2">
            <a:extLst>
              <a:ext uri="{FF2B5EF4-FFF2-40B4-BE49-F238E27FC236}">
                <a16:creationId xmlns:a16="http://schemas.microsoft.com/office/drawing/2014/main" id="{17118B0E-BC6A-CD88-5279-D5050C4AD6C2}"/>
              </a:ext>
            </a:extLst>
          </p:cNvPr>
          <p:cNvSpPr txBox="1"/>
          <p:nvPr/>
        </p:nvSpPr>
        <p:spPr>
          <a:xfrm>
            <a:off x="659528" y="342901"/>
            <a:ext cx="4269117" cy="1323439"/>
          </a:xfrm>
          <a:prstGeom prst="rect">
            <a:avLst/>
          </a:prstGeom>
          <a:noFill/>
        </p:spPr>
        <p:txBody>
          <a:bodyPr wrap="none" rtlCol="0">
            <a:spAutoFit/>
          </a:bodyPr>
          <a:lstStyle/>
          <a:p>
            <a:r>
              <a:rPr lang="en-US" sz="8000" dirty="0">
                <a:latin typeface="Charmelade DEMO" panose="02000506000000020000" pitchFamily="2" charset="0"/>
              </a:rPr>
              <a:t>Chest rise?</a:t>
            </a:r>
          </a:p>
        </p:txBody>
      </p:sp>
    </p:spTree>
    <p:extLst>
      <p:ext uri="{BB962C8B-B14F-4D97-AF65-F5344CB8AC3E}">
        <p14:creationId xmlns:p14="http://schemas.microsoft.com/office/powerpoint/2010/main" val="18553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643B7-AB18-BEE7-D4E1-E049A80184B1}"/>
              </a:ext>
            </a:extLst>
          </p:cNvPr>
          <p:cNvPicPr>
            <a:picLocks noChangeAspect="1"/>
          </p:cNvPicPr>
          <p:nvPr/>
        </p:nvPicPr>
        <p:blipFill rotWithShape="1">
          <a:blip r:embed="rId3"/>
          <a:srcRect l="60845" t="55768" b="19149"/>
          <a:stretch/>
        </p:blipFill>
        <p:spPr>
          <a:xfrm>
            <a:off x="4786312" y="49896"/>
            <a:ext cx="8172451" cy="6808104"/>
          </a:xfrm>
          <a:prstGeom prst="rect">
            <a:avLst/>
          </a:prstGeom>
        </p:spPr>
      </p:pic>
      <p:sp>
        <p:nvSpPr>
          <p:cNvPr id="2" name="TextBox 1">
            <a:extLst>
              <a:ext uri="{FF2B5EF4-FFF2-40B4-BE49-F238E27FC236}">
                <a16:creationId xmlns:a16="http://schemas.microsoft.com/office/drawing/2014/main" id="{78216BD3-21AB-947E-39E3-E7C7D7D50060}"/>
              </a:ext>
            </a:extLst>
          </p:cNvPr>
          <p:cNvSpPr txBox="1"/>
          <p:nvPr/>
        </p:nvSpPr>
        <p:spPr>
          <a:xfrm>
            <a:off x="645241" y="3971926"/>
            <a:ext cx="4685898" cy="1323439"/>
          </a:xfrm>
          <a:prstGeom prst="rect">
            <a:avLst/>
          </a:prstGeom>
          <a:noFill/>
        </p:spPr>
        <p:txBody>
          <a:bodyPr wrap="none" rtlCol="0">
            <a:spAutoFit/>
          </a:bodyPr>
          <a:lstStyle/>
          <a:p>
            <a:r>
              <a:rPr lang="en-US" sz="8000" dirty="0">
                <a:latin typeface="Charmelade DEMO" panose="02000506000000020000" pitchFamily="2" charset="0"/>
              </a:rPr>
              <a:t>Sp02 rising?</a:t>
            </a:r>
          </a:p>
        </p:txBody>
      </p:sp>
    </p:spTree>
    <p:extLst>
      <p:ext uri="{BB962C8B-B14F-4D97-AF65-F5344CB8AC3E}">
        <p14:creationId xmlns:p14="http://schemas.microsoft.com/office/powerpoint/2010/main" val="69979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79EE67B-F545-B0F9-0ACE-E620DB1437DF}"/>
              </a:ext>
            </a:extLst>
          </p:cNvPr>
          <p:cNvPicPr>
            <a:picLocks noChangeAspect="1"/>
          </p:cNvPicPr>
          <p:nvPr/>
        </p:nvPicPr>
        <p:blipFill>
          <a:blip r:embed="rId3"/>
          <a:stretch>
            <a:fillRect/>
          </a:stretch>
        </p:blipFill>
        <p:spPr>
          <a:xfrm>
            <a:off x="3398044" y="257083"/>
            <a:ext cx="6899275" cy="6515161"/>
          </a:xfrm>
          <a:prstGeom prst="rect">
            <a:avLst/>
          </a:prstGeom>
        </p:spPr>
      </p:pic>
      <p:pic>
        <p:nvPicPr>
          <p:cNvPr id="4" name="Picture 4" descr="Nellcor Oximax MAX-P Compatible Disposable SpO2 Sensors">
            <a:extLst>
              <a:ext uri="{FF2B5EF4-FFF2-40B4-BE49-F238E27FC236}">
                <a16:creationId xmlns:a16="http://schemas.microsoft.com/office/drawing/2014/main" id="{84A76142-CA1B-73B3-5B89-526F0488A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58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B4A4DD-D859-FE79-EDDA-0C258AF04CDF}"/>
              </a:ext>
            </a:extLst>
          </p:cNvPr>
          <p:cNvSpPr txBox="1"/>
          <p:nvPr/>
        </p:nvSpPr>
        <p:spPr>
          <a:xfrm>
            <a:off x="124619" y="2514569"/>
            <a:ext cx="3918744" cy="3939540"/>
          </a:xfrm>
          <a:prstGeom prst="rect">
            <a:avLst/>
          </a:prstGeom>
          <a:noFill/>
        </p:spPr>
        <p:txBody>
          <a:bodyPr wrap="square" rtlCol="0">
            <a:spAutoFit/>
          </a:bodyPr>
          <a:lstStyle/>
          <a:p>
            <a:r>
              <a:rPr lang="en-US" sz="5000" dirty="0">
                <a:latin typeface="Charmelade DEMO" panose="02000506000000020000" pitchFamily="2" charset="0"/>
              </a:rPr>
              <a:t>Sat probe on a neonate goes on</a:t>
            </a:r>
          </a:p>
          <a:p>
            <a:r>
              <a:rPr lang="en-US" sz="5000" dirty="0">
                <a:latin typeface="Charmelade DEMO" panose="02000506000000020000" pitchFamily="2" charset="0"/>
              </a:rPr>
              <a:t>The </a:t>
            </a:r>
            <a:r>
              <a:rPr lang="en-US" sz="5000" u="sng" dirty="0">
                <a:latin typeface="Charmelade DEMO" panose="02000506000000020000" pitchFamily="2" charset="0"/>
              </a:rPr>
              <a:t>right upper extremity</a:t>
            </a:r>
          </a:p>
          <a:p>
            <a:r>
              <a:rPr lang="en-US" sz="5000" dirty="0">
                <a:latin typeface="Charmelade DEMO" panose="02000506000000020000" pitchFamily="2" charset="0"/>
              </a:rPr>
              <a:t>(preductal)</a:t>
            </a:r>
          </a:p>
        </p:txBody>
      </p:sp>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0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AEB6558D-AFCA-1216-3C38-BF8FAB197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D48DA-F928-F32F-E79C-ED0F65026735}"/>
              </a:ext>
            </a:extLst>
          </p:cNvPr>
          <p:cNvSpPr txBox="1"/>
          <p:nvPr/>
        </p:nvSpPr>
        <p:spPr>
          <a:xfrm>
            <a:off x="30878" y="-214312"/>
            <a:ext cx="11557972" cy="1631216"/>
          </a:xfrm>
          <a:prstGeom prst="rect">
            <a:avLst/>
          </a:prstGeom>
          <a:noFill/>
        </p:spPr>
        <p:txBody>
          <a:bodyPr wrap="none" rtlCol="0">
            <a:spAutoFit/>
          </a:bodyPr>
          <a:lstStyle/>
          <a:p>
            <a:r>
              <a:rPr lang="en-US" sz="10000" dirty="0">
                <a:latin typeface="Charmelade DEMO" panose="02000506000000020000" pitchFamily="2" charset="0"/>
              </a:rPr>
              <a:t>3rd branch/decision point</a:t>
            </a:r>
          </a:p>
        </p:txBody>
      </p:sp>
      <p:pic>
        <p:nvPicPr>
          <p:cNvPr id="3074" name="Picture 2" descr="Split arrow Images | Free Vectors, Stock Photos &amp; PSD">
            <a:extLst>
              <a:ext uri="{FF2B5EF4-FFF2-40B4-BE49-F238E27FC236}">
                <a16:creationId xmlns:a16="http://schemas.microsoft.com/office/drawing/2014/main" id="{5B31BE58-C03F-A7F0-9B55-C706582EE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38612" y="22796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PR Training Bag Valve Mask (BVM) INFANT in Mesh Bag, BVM-3021-001:  Amazon.com: Industrial &amp; Scientific">
            <a:extLst>
              <a:ext uri="{FF2B5EF4-FFF2-40B4-BE49-F238E27FC236}">
                <a16:creationId xmlns:a16="http://schemas.microsoft.com/office/drawing/2014/main" id="{BD83B8EC-B998-168A-FC4D-48A240DD9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746" y="1416904"/>
            <a:ext cx="33623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a:extLst>
              <a:ext uri="{FF2B5EF4-FFF2-40B4-BE49-F238E27FC236}">
                <a16:creationId xmlns:a16="http://schemas.microsoft.com/office/drawing/2014/main" id="{68039E17-2F42-CC74-1D38-63B42B44FE8D}"/>
              </a:ext>
            </a:extLst>
          </p:cNvPr>
          <p:cNvPicPr>
            <a:picLocks noChangeAspect="1"/>
          </p:cNvPicPr>
          <p:nvPr/>
        </p:nvPicPr>
        <p:blipFill rotWithShape="1">
          <a:blip r:embed="rId6"/>
          <a:srcRect l="63928" r="-3025"/>
          <a:stretch/>
        </p:blipFill>
        <p:spPr>
          <a:xfrm>
            <a:off x="664445" y="1842406"/>
            <a:ext cx="2819400" cy="4137706"/>
          </a:xfrm>
          <a:prstGeom prst="rect">
            <a:avLst/>
          </a:prstGeom>
        </p:spPr>
      </p:pic>
    </p:spTree>
    <p:extLst>
      <p:ext uri="{BB962C8B-B14F-4D97-AF65-F5344CB8AC3E}">
        <p14:creationId xmlns:p14="http://schemas.microsoft.com/office/powerpoint/2010/main" val="39591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1134E-3F49-2A91-30ED-78E996B81FFB}"/>
              </a:ext>
            </a:extLst>
          </p:cNvPr>
          <p:cNvPicPr>
            <a:picLocks noChangeAspect="1"/>
          </p:cNvPicPr>
          <p:nvPr/>
        </p:nvPicPr>
        <p:blipFill rotWithShape="1">
          <a:blip r:embed="rId3"/>
          <a:srcRect t="40335" b="32741"/>
          <a:stretch/>
        </p:blipFill>
        <p:spPr>
          <a:xfrm>
            <a:off x="-366406" y="571500"/>
            <a:ext cx="11752366" cy="4114800"/>
          </a:xfrm>
          <a:prstGeom prst="rect">
            <a:avLst/>
          </a:prstGeom>
        </p:spPr>
      </p:pic>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04D204C-608D-444D-EA66-8C4D0DE59A36}"/>
              </a:ext>
            </a:extLst>
          </p:cNvPr>
          <p:cNvCxnSpPr>
            <a:cxnSpLocks/>
          </p:cNvCxnSpPr>
          <p:nvPr/>
        </p:nvCxnSpPr>
        <p:spPr>
          <a:xfrm>
            <a:off x="2700338" y="3629025"/>
            <a:ext cx="414337"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3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04D204C-608D-444D-EA66-8C4D0DE59A36}"/>
              </a:ext>
            </a:extLst>
          </p:cNvPr>
          <p:cNvCxnSpPr>
            <a:cxnSpLocks/>
          </p:cNvCxnSpPr>
          <p:nvPr/>
        </p:nvCxnSpPr>
        <p:spPr>
          <a:xfrm>
            <a:off x="2700338" y="3629025"/>
            <a:ext cx="414337"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3BAC3D-4C7F-4B59-BA1F-AEAECD46C1DA}"/>
              </a:ext>
            </a:extLst>
          </p:cNvPr>
          <p:cNvSpPr txBox="1"/>
          <p:nvPr/>
        </p:nvSpPr>
        <p:spPr>
          <a:xfrm>
            <a:off x="1143000" y="0"/>
            <a:ext cx="1971675" cy="1631216"/>
          </a:xfrm>
          <a:prstGeom prst="rect">
            <a:avLst/>
          </a:prstGeom>
          <a:noFill/>
        </p:spPr>
        <p:txBody>
          <a:bodyPr wrap="square" rtlCol="0">
            <a:spAutoFit/>
          </a:bodyPr>
          <a:lstStyle/>
          <a:p>
            <a:r>
              <a:rPr lang="en-US" sz="10000" dirty="0">
                <a:latin typeface="Charmelade DEMO" panose="02000506000000020000" pitchFamily="2" charset="0"/>
              </a:rPr>
              <a:t>100</a:t>
            </a:r>
          </a:p>
        </p:txBody>
      </p:sp>
      <p:sp>
        <p:nvSpPr>
          <p:cNvPr id="4" name="TextBox 3">
            <a:extLst>
              <a:ext uri="{FF2B5EF4-FFF2-40B4-BE49-F238E27FC236}">
                <a16:creationId xmlns:a16="http://schemas.microsoft.com/office/drawing/2014/main" id="{53BA72D8-FA10-38CF-3E30-67571FB3F1C3}"/>
              </a:ext>
            </a:extLst>
          </p:cNvPr>
          <p:cNvSpPr txBox="1"/>
          <p:nvPr/>
        </p:nvSpPr>
        <p:spPr>
          <a:xfrm>
            <a:off x="4695825" y="42862"/>
            <a:ext cx="1971675" cy="1631216"/>
          </a:xfrm>
          <a:prstGeom prst="rect">
            <a:avLst/>
          </a:prstGeom>
          <a:noFill/>
        </p:spPr>
        <p:txBody>
          <a:bodyPr wrap="square" rtlCol="0">
            <a:spAutoFit/>
          </a:bodyPr>
          <a:lstStyle/>
          <a:p>
            <a:r>
              <a:rPr lang="en-US" sz="10000" dirty="0">
                <a:latin typeface="Charmelade DEMO" panose="02000506000000020000" pitchFamily="2" charset="0"/>
              </a:rPr>
              <a:t>and</a:t>
            </a:r>
          </a:p>
        </p:txBody>
      </p:sp>
      <p:sp>
        <p:nvSpPr>
          <p:cNvPr id="6" name="TextBox 5">
            <a:extLst>
              <a:ext uri="{FF2B5EF4-FFF2-40B4-BE49-F238E27FC236}">
                <a16:creationId xmlns:a16="http://schemas.microsoft.com/office/drawing/2014/main" id="{91EA62ED-53B6-DC1E-AF1B-7962D88080F6}"/>
              </a:ext>
            </a:extLst>
          </p:cNvPr>
          <p:cNvSpPr txBox="1"/>
          <p:nvPr/>
        </p:nvSpPr>
        <p:spPr>
          <a:xfrm>
            <a:off x="8950325" y="0"/>
            <a:ext cx="1971675" cy="1631216"/>
          </a:xfrm>
          <a:prstGeom prst="rect">
            <a:avLst/>
          </a:prstGeom>
          <a:noFill/>
        </p:spPr>
        <p:txBody>
          <a:bodyPr wrap="square" rtlCol="0">
            <a:spAutoFit/>
          </a:bodyPr>
          <a:lstStyle/>
          <a:p>
            <a:r>
              <a:rPr lang="en-US" sz="10000" dirty="0">
                <a:latin typeface="Charmelade DEMO" panose="02000506000000020000" pitchFamily="2" charset="0"/>
              </a:rPr>
              <a:t>60</a:t>
            </a:r>
          </a:p>
        </p:txBody>
      </p:sp>
      <p:sp>
        <p:nvSpPr>
          <p:cNvPr id="7" name="TextBox 6">
            <a:extLst>
              <a:ext uri="{FF2B5EF4-FFF2-40B4-BE49-F238E27FC236}">
                <a16:creationId xmlns:a16="http://schemas.microsoft.com/office/drawing/2014/main" id="{FBDC5532-94B5-C78D-06AE-9FD1A57AFAB6}"/>
              </a:ext>
            </a:extLst>
          </p:cNvPr>
          <p:cNvSpPr txBox="1"/>
          <p:nvPr/>
        </p:nvSpPr>
        <p:spPr>
          <a:xfrm>
            <a:off x="138112" y="1690806"/>
            <a:ext cx="5538788" cy="1015663"/>
          </a:xfrm>
          <a:prstGeom prst="rect">
            <a:avLst/>
          </a:prstGeom>
          <a:noFill/>
        </p:spPr>
        <p:txBody>
          <a:bodyPr wrap="square" rtlCol="0">
            <a:spAutoFit/>
          </a:bodyPr>
          <a:lstStyle/>
          <a:p>
            <a:r>
              <a:rPr lang="en-US" sz="6000" dirty="0">
                <a:latin typeface="Chalkboard SE" panose="03050602040202020205" pitchFamily="66" charset="77"/>
              </a:rPr>
              <a:t>Keep bagging</a:t>
            </a:r>
          </a:p>
        </p:txBody>
      </p:sp>
      <p:sp>
        <p:nvSpPr>
          <p:cNvPr id="8" name="TextBox 7">
            <a:extLst>
              <a:ext uri="{FF2B5EF4-FFF2-40B4-BE49-F238E27FC236}">
                <a16:creationId xmlns:a16="http://schemas.microsoft.com/office/drawing/2014/main" id="{71459CA1-9212-677F-9E5B-FC220E89D72B}"/>
              </a:ext>
            </a:extLst>
          </p:cNvPr>
          <p:cNvSpPr txBox="1"/>
          <p:nvPr/>
        </p:nvSpPr>
        <p:spPr>
          <a:xfrm>
            <a:off x="-540147" y="2706469"/>
            <a:ext cx="5538788" cy="1938992"/>
          </a:xfrm>
          <a:prstGeom prst="rect">
            <a:avLst/>
          </a:prstGeom>
          <a:noFill/>
        </p:spPr>
        <p:txBody>
          <a:bodyPr wrap="square" rtlCol="0">
            <a:spAutoFit/>
          </a:bodyPr>
          <a:lstStyle/>
          <a:p>
            <a:pPr algn="ctr"/>
            <a:r>
              <a:rPr lang="en-US" sz="6000" dirty="0">
                <a:latin typeface="Chalkboard SE" panose="03050602040202020205" pitchFamily="66" charset="77"/>
              </a:rPr>
              <a:t>Optimize </a:t>
            </a:r>
          </a:p>
          <a:p>
            <a:pPr algn="ctr"/>
            <a:r>
              <a:rPr lang="en-US" sz="6000" dirty="0">
                <a:latin typeface="Chalkboard SE" panose="03050602040202020205" pitchFamily="66" charset="77"/>
              </a:rPr>
              <a:t>ventilation</a:t>
            </a:r>
          </a:p>
        </p:txBody>
      </p:sp>
      <p:sp>
        <p:nvSpPr>
          <p:cNvPr id="9" name="TextBox 8">
            <a:extLst>
              <a:ext uri="{FF2B5EF4-FFF2-40B4-BE49-F238E27FC236}">
                <a16:creationId xmlns:a16="http://schemas.microsoft.com/office/drawing/2014/main" id="{13B92A91-B10A-11E6-051E-5E8FF31B4E59}"/>
              </a:ext>
            </a:extLst>
          </p:cNvPr>
          <p:cNvSpPr txBox="1"/>
          <p:nvPr/>
        </p:nvSpPr>
        <p:spPr>
          <a:xfrm>
            <a:off x="6882606" y="1736973"/>
            <a:ext cx="5538788" cy="1938992"/>
          </a:xfrm>
          <a:prstGeom prst="rect">
            <a:avLst/>
          </a:prstGeom>
          <a:noFill/>
        </p:spPr>
        <p:txBody>
          <a:bodyPr wrap="square" rtlCol="0">
            <a:spAutoFit/>
          </a:bodyPr>
          <a:lstStyle/>
          <a:p>
            <a:pPr algn="ctr"/>
            <a:r>
              <a:rPr lang="en-US" sz="6000" dirty="0">
                <a:solidFill>
                  <a:srgbClr val="C00000"/>
                </a:solidFill>
                <a:latin typeface="Chalkboard SE" panose="03050602040202020205" pitchFamily="66" charset="77"/>
              </a:rPr>
              <a:t>Start </a:t>
            </a:r>
          </a:p>
          <a:p>
            <a:pPr algn="ctr"/>
            <a:r>
              <a:rPr lang="en-US" sz="6000" dirty="0">
                <a:solidFill>
                  <a:srgbClr val="C00000"/>
                </a:solidFill>
                <a:latin typeface="Chalkboard SE" panose="03050602040202020205" pitchFamily="66" charset="77"/>
              </a:rPr>
              <a:t>compressions</a:t>
            </a:r>
          </a:p>
        </p:txBody>
      </p:sp>
    </p:spTree>
    <p:extLst>
      <p:ext uri="{BB962C8B-B14F-4D97-AF65-F5344CB8AC3E}">
        <p14:creationId xmlns:p14="http://schemas.microsoft.com/office/powerpoint/2010/main" val="37187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FB6A10C-0822-ED38-C9A9-92C2D0622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04D204C-608D-444D-EA66-8C4D0DE59A36}"/>
              </a:ext>
            </a:extLst>
          </p:cNvPr>
          <p:cNvCxnSpPr>
            <a:cxnSpLocks/>
          </p:cNvCxnSpPr>
          <p:nvPr/>
        </p:nvCxnSpPr>
        <p:spPr>
          <a:xfrm>
            <a:off x="2700338" y="3629025"/>
            <a:ext cx="414337"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1EA62ED-53B6-DC1E-AF1B-7962D88080F6}"/>
              </a:ext>
            </a:extLst>
          </p:cNvPr>
          <p:cNvSpPr txBox="1"/>
          <p:nvPr/>
        </p:nvSpPr>
        <p:spPr>
          <a:xfrm>
            <a:off x="671513" y="0"/>
            <a:ext cx="10250487" cy="1631216"/>
          </a:xfrm>
          <a:prstGeom prst="rect">
            <a:avLst/>
          </a:prstGeom>
          <a:noFill/>
        </p:spPr>
        <p:txBody>
          <a:bodyPr wrap="square" rtlCol="0">
            <a:spAutoFit/>
          </a:bodyPr>
          <a:lstStyle/>
          <a:p>
            <a:r>
              <a:rPr lang="en-US" sz="10000" dirty="0">
                <a:latin typeface="Charmelade DEMO" panose="02000506000000020000" pitchFamily="2" charset="0"/>
              </a:rPr>
              <a:t>Heart rate </a:t>
            </a:r>
            <a:r>
              <a:rPr lang="en-US" sz="10000" dirty="0">
                <a:solidFill>
                  <a:srgbClr val="C00000"/>
                </a:solidFill>
                <a:latin typeface="Charmelade DEMO" panose="02000506000000020000" pitchFamily="2" charset="0"/>
              </a:rPr>
              <a:t>below 60</a:t>
            </a:r>
          </a:p>
        </p:txBody>
      </p:sp>
      <p:pic>
        <p:nvPicPr>
          <p:cNvPr id="10" name="Picture 9">
            <a:extLst>
              <a:ext uri="{FF2B5EF4-FFF2-40B4-BE49-F238E27FC236}">
                <a16:creationId xmlns:a16="http://schemas.microsoft.com/office/drawing/2014/main" id="{17F66772-0B3E-CB26-93D7-AFEB2CAC4B1C}"/>
              </a:ext>
            </a:extLst>
          </p:cNvPr>
          <p:cNvPicPr>
            <a:picLocks noChangeAspect="1"/>
          </p:cNvPicPr>
          <p:nvPr/>
        </p:nvPicPr>
        <p:blipFill rotWithShape="1">
          <a:blip r:embed="rId4"/>
          <a:srcRect t="62902" r="48781" b="20299"/>
          <a:stretch/>
        </p:blipFill>
        <p:spPr>
          <a:xfrm>
            <a:off x="-280681" y="2232025"/>
            <a:ext cx="7027239" cy="2997200"/>
          </a:xfrm>
          <a:prstGeom prst="rect">
            <a:avLst/>
          </a:prstGeom>
        </p:spPr>
      </p:pic>
      <p:cxnSp>
        <p:nvCxnSpPr>
          <p:cNvPr id="11" name="Straight Connector 10">
            <a:extLst>
              <a:ext uri="{FF2B5EF4-FFF2-40B4-BE49-F238E27FC236}">
                <a16:creationId xmlns:a16="http://schemas.microsoft.com/office/drawing/2014/main" id="{2D2E05BB-951E-ADE5-D364-9F656B2F9540}"/>
              </a:ext>
            </a:extLst>
          </p:cNvPr>
          <p:cNvCxnSpPr>
            <a:cxnSpLocks/>
          </p:cNvCxnSpPr>
          <p:nvPr/>
        </p:nvCxnSpPr>
        <p:spPr>
          <a:xfrm>
            <a:off x="3290888" y="3586161"/>
            <a:ext cx="2805112"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E3039A-C0CA-4003-2D14-22494B960543}"/>
              </a:ext>
            </a:extLst>
          </p:cNvPr>
          <p:cNvCxnSpPr>
            <a:cxnSpLocks/>
          </p:cNvCxnSpPr>
          <p:nvPr/>
        </p:nvCxnSpPr>
        <p:spPr>
          <a:xfrm>
            <a:off x="3290888" y="4781548"/>
            <a:ext cx="280511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Donut 13">
            <a:extLst>
              <a:ext uri="{FF2B5EF4-FFF2-40B4-BE49-F238E27FC236}">
                <a16:creationId xmlns:a16="http://schemas.microsoft.com/office/drawing/2014/main" id="{FC6805C2-EC25-2A4C-1CEF-98D0A405E443}"/>
              </a:ext>
            </a:extLst>
          </p:cNvPr>
          <p:cNvSpPr/>
          <p:nvPr/>
        </p:nvSpPr>
        <p:spPr>
          <a:xfrm>
            <a:off x="3614738" y="3629025"/>
            <a:ext cx="2214562" cy="371475"/>
          </a:xfrm>
          <a:prstGeom prst="donu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821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C480BF-55E4-8CF0-CCF4-EA6B1B03B77F}"/>
              </a:ext>
            </a:extLst>
          </p:cNvPr>
          <p:cNvPicPr>
            <a:picLocks noChangeAspect="1"/>
          </p:cNvPicPr>
          <p:nvPr/>
        </p:nvPicPr>
        <p:blipFill>
          <a:blip r:embed="rId3"/>
          <a:stretch>
            <a:fillRect/>
          </a:stretch>
        </p:blipFill>
        <p:spPr>
          <a:xfrm>
            <a:off x="939033" y="2441426"/>
            <a:ext cx="7758199" cy="4137706"/>
          </a:xfrm>
          <a:prstGeom prst="rect">
            <a:avLst/>
          </a:prstGeom>
        </p:spPr>
      </p:pic>
      <p:sp>
        <p:nvSpPr>
          <p:cNvPr id="6" name="TextBox 5">
            <a:extLst>
              <a:ext uri="{FF2B5EF4-FFF2-40B4-BE49-F238E27FC236}">
                <a16:creationId xmlns:a16="http://schemas.microsoft.com/office/drawing/2014/main" id="{9344CAC0-66A2-2B4A-F2BD-59AC526B1F13}"/>
              </a:ext>
            </a:extLst>
          </p:cNvPr>
          <p:cNvSpPr txBox="1"/>
          <p:nvPr/>
        </p:nvSpPr>
        <p:spPr>
          <a:xfrm>
            <a:off x="1500188" y="0"/>
            <a:ext cx="10250487" cy="1631216"/>
          </a:xfrm>
          <a:prstGeom prst="rect">
            <a:avLst/>
          </a:prstGeom>
          <a:noFill/>
        </p:spPr>
        <p:txBody>
          <a:bodyPr wrap="square" rtlCol="0">
            <a:spAutoFit/>
          </a:bodyPr>
          <a:lstStyle/>
          <a:p>
            <a:r>
              <a:rPr lang="en-US" sz="10000" dirty="0">
                <a:latin typeface="Charmelade DEMO" panose="02000506000000020000" pitchFamily="2" charset="0"/>
              </a:rPr>
              <a:t>Chest compressions</a:t>
            </a:r>
            <a:endParaRPr lang="en-US" sz="10000" dirty="0">
              <a:solidFill>
                <a:srgbClr val="C00000"/>
              </a:solidFill>
              <a:latin typeface="Charmelade DEMO" panose="02000506000000020000" pitchFamily="2" charset="0"/>
            </a:endParaRPr>
          </a:p>
        </p:txBody>
      </p:sp>
      <p:pic>
        <p:nvPicPr>
          <p:cNvPr id="7"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3342D1C2-5CEB-5921-9997-625C7F67F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501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44CAC0-66A2-2B4A-F2BD-59AC526B1F13}"/>
              </a:ext>
            </a:extLst>
          </p:cNvPr>
          <p:cNvSpPr txBox="1"/>
          <p:nvPr/>
        </p:nvSpPr>
        <p:spPr>
          <a:xfrm>
            <a:off x="328614" y="0"/>
            <a:ext cx="11422062" cy="1631216"/>
          </a:xfrm>
          <a:prstGeom prst="rect">
            <a:avLst/>
          </a:prstGeom>
          <a:noFill/>
        </p:spPr>
        <p:txBody>
          <a:bodyPr wrap="square" rtlCol="0">
            <a:spAutoFit/>
          </a:bodyPr>
          <a:lstStyle/>
          <a:p>
            <a:r>
              <a:rPr lang="en-US" sz="10000" dirty="0">
                <a:latin typeface="Charmelade DEMO" panose="02000506000000020000" pitchFamily="2" charset="0"/>
              </a:rPr>
              <a:t>Timing (</a:t>
            </a:r>
            <a:r>
              <a:rPr lang="en-US" sz="4800" dirty="0">
                <a:latin typeface="Charmelade DEMO" panose="02000506000000020000" pitchFamily="2" charset="0"/>
              </a:rPr>
              <a:t>one and two and three and breathe</a:t>
            </a:r>
            <a:r>
              <a:rPr lang="en-US" sz="9600" dirty="0">
                <a:latin typeface="Charmelade DEMO" panose="02000506000000020000" pitchFamily="2" charset="0"/>
              </a:rPr>
              <a:t>)</a:t>
            </a:r>
            <a:endParaRPr lang="en-US" sz="10000" dirty="0">
              <a:solidFill>
                <a:srgbClr val="C00000"/>
              </a:solidFill>
              <a:latin typeface="Charmelade DEMO" panose="02000506000000020000" pitchFamily="2" charset="0"/>
            </a:endParaRPr>
          </a:p>
        </p:txBody>
      </p:sp>
      <p:pic>
        <p:nvPicPr>
          <p:cNvPr id="2" name="Content Placeholder 4">
            <a:extLst>
              <a:ext uri="{FF2B5EF4-FFF2-40B4-BE49-F238E27FC236}">
                <a16:creationId xmlns:a16="http://schemas.microsoft.com/office/drawing/2014/main" id="{03376ECC-5533-4E0F-D470-E688ECC1436E}"/>
              </a:ext>
            </a:extLst>
          </p:cNvPr>
          <p:cNvPicPr>
            <a:picLocks noChangeAspect="1"/>
          </p:cNvPicPr>
          <p:nvPr/>
        </p:nvPicPr>
        <p:blipFill rotWithShape="1">
          <a:blip r:embed="rId3"/>
          <a:srcRect l="21364" t="577" r="21163" b="39617"/>
          <a:stretch/>
        </p:blipFill>
        <p:spPr>
          <a:xfrm>
            <a:off x="145784" y="1844179"/>
            <a:ext cx="6431228" cy="5013821"/>
          </a:xfrm>
          <a:prstGeom prst="rect">
            <a:avLst/>
          </a:prstGeom>
        </p:spPr>
      </p:pic>
      <p:sp>
        <p:nvSpPr>
          <p:cNvPr id="3" name="TextBox 2">
            <a:extLst>
              <a:ext uri="{FF2B5EF4-FFF2-40B4-BE49-F238E27FC236}">
                <a16:creationId xmlns:a16="http://schemas.microsoft.com/office/drawing/2014/main" id="{9E170342-D09B-F6C6-6BF2-40BCF40FEFF7}"/>
              </a:ext>
            </a:extLst>
          </p:cNvPr>
          <p:cNvSpPr txBox="1"/>
          <p:nvPr/>
        </p:nvSpPr>
        <p:spPr>
          <a:xfrm>
            <a:off x="6922028" y="2337277"/>
            <a:ext cx="11422062" cy="861774"/>
          </a:xfrm>
          <a:prstGeom prst="rect">
            <a:avLst/>
          </a:prstGeom>
          <a:noFill/>
        </p:spPr>
        <p:txBody>
          <a:bodyPr wrap="square" rtlCol="0">
            <a:spAutoFit/>
          </a:bodyPr>
          <a:lstStyle/>
          <a:p>
            <a:r>
              <a:rPr lang="en-US" sz="5000" dirty="0">
                <a:solidFill>
                  <a:srgbClr val="C00000"/>
                </a:solidFill>
                <a:latin typeface="Charmelade DEMO" panose="02000506000000020000" pitchFamily="2" charset="0"/>
              </a:rPr>
              <a:t>120 actions per minute</a:t>
            </a:r>
          </a:p>
        </p:txBody>
      </p:sp>
      <p:pic>
        <p:nvPicPr>
          <p:cNvPr id="4"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8E818649-926B-E27C-4B42-ED9043FF3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216"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5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44CAC0-66A2-2B4A-F2BD-59AC526B1F13}"/>
              </a:ext>
            </a:extLst>
          </p:cNvPr>
          <p:cNvSpPr txBox="1"/>
          <p:nvPr/>
        </p:nvSpPr>
        <p:spPr>
          <a:xfrm>
            <a:off x="328614" y="0"/>
            <a:ext cx="11422062" cy="1631216"/>
          </a:xfrm>
          <a:prstGeom prst="rect">
            <a:avLst/>
          </a:prstGeom>
          <a:noFill/>
        </p:spPr>
        <p:txBody>
          <a:bodyPr wrap="square" rtlCol="0">
            <a:spAutoFit/>
          </a:bodyPr>
          <a:lstStyle/>
          <a:p>
            <a:r>
              <a:rPr lang="en-US" sz="10000" dirty="0">
                <a:latin typeface="Charmelade DEMO" panose="02000506000000020000" pitchFamily="2" charset="0"/>
              </a:rPr>
              <a:t>Give 60 seconds of CPR</a:t>
            </a:r>
            <a:endParaRPr lang="en-US" sz="10000" dirty="0">
              <a:solidFill>
                <a:srgbClr val="C00000"/>
              </a:solidFill>
              <a:latin typeface="Charmelade DEMO" panose="02000506000000020000" pitchFamily="2" charset="0"/>
            </a:endParaRPr>
          </a:p>
        </p:txBody>
      </p:sp>
      <p:pic>
        <p:nvPicPr>
          <p:cNvPr id="18434" name="Picture 2" descr="Two Minutes Icon on White Background. 2 Minutes Timer Sign. 2min Time  Circle Symbol. Flat Style Stock Illustration - Illustration of chronometer,  clock: 227918719">
            <a:extLst>
              <a:ext uri="{FF2B5EF4-FFF2-40B4-BE49-F238E27FC236}">
                <a16:creationId xmlns:a16="http://schemas.microsoft.com/office/drawing/2014/main" id="{41207225-9331-FD6E-C452-C44C032CE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726" y="462915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112584-D87F-FF89-C4F4-398A3B237E54}"/>
              </a:ext>
            </a:extLst>
          </p:cNvPr>
          <p:cNvSpPr txBox="1"/>
          <p:nvPr/>
        </p:nvSpPr>
        <p:spPr>
          <a:xfrm>
            <a:off x="3171826" y="2052638"/>
            <a:ext cx="11422062" cy="861774"/>
          </a:xfrm>
          <a:prstGeom prst="rect">
            <a:avLst/>
          </a:prstGeom>
          <a:noFill/>
        </p:spPr>
        <p:txBody>
          <a:bodyPr wrap="square" rtlCol="0">
            <a:spAutoFit/>
          </a:bodyPr>
          <a:lstStyle/>
          <a:p>
            <a:r>
              <a:rPr lang="en-US" sz="5000" dirty="0">
                <a:latin typeface="Chalkboard SE" panose="03050602040202020205" pitchFamily="66" charset="77"/>
              </a:rPr>
              <a:t>Breathe yourself</a:t>
            </a:r>
          </a:p>
        </p:txBody>
      </p:sp>
      <p:sp>
        <p:nvSpPr>
          <p:cNvPr id="7" name="TextBox 6">
            <a:extLst>
              <a:ext uri="{FF2B5EF4-FFF2-40B4-BE49-F238E27FC236}">
                <a16:creationId xmlns:a16="http://schemas.microsoft.com/office/drawing/2014/main" id="{0052A047-010A-ED75-C19C-A64697C4B142}"/>
              </a:ext>
            </a:extLst>
          </p:cNvPr>
          <p:cNvSpPr txBox="1"/>
          <p:nvPr/>
        </p:nvSpPr>
        <p:spPr>
          <a:xfrm>
            <a:off x="3171826" y="2904947"/>
            <a:ext cx="11422062" cy="1631216"/>
          </a:xfrm>
          <a:prstGeom prst="rect">
            <a:avLst/>
          </a:prstGeom>
          <a:noFill/>
        </p:spPr>
        <p:txBody>
          <a:bodyPr wrap="square" rtlCol="0">
            <a:spAutoFit/>
          </a:bodyPr>
          <a:lstStyle/>
          <a:p>
            <a:r>
              <a:rPr lang="en-US" sz="5000" dirty="0">
                <a:latin typeface="Chalkboard SE" panose="03050602040202020205" pitchFamily="66" charset="77"/>
              </a:rPr>
              <a:t>Evaluate bagging (Mr. SOPA)</a:t>
            </a:r>
          </a:p>
          <a:p>
            <a:r>
              <a:rPr lang="en-US" sz="5000" dirty="0">
                <a:latin typeface="Chalkboard SE" panose="03050602040202020205" pitchFamily="66" charset="77"/>
              </a:rPr>
              <a:t>Think through next actions</a:t>
            </a:r>
          </a:p>
        </p:txBody>
      </p:sp>
    </p:spTree>
    <p:extLst>
      <p:ext uri="{BB962C8B-B14F-4D97-AF65-F5344CB8AC3E}">
        <p14:creationId xmlns:p14="http://schemas.microsoft.com/office/powerpoint/2010/main" val="133523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0F07D-163B-7806-C7DF-DA493B07D9D9}"/>
              </a:ext>
            </a:extLst>
          </p:cNvPr>
          <p:cNvSpPr txBox="1"/>
          <p:nvPr/>
        </p:nvSpPr>
        <p:spPr>
          <a:xfrm>
            <a:off x="278780" y="367990"/>
            <a:ext cx="12165981" cy="5170646"/>
          </a:xfrm>
          <a:prstGeom prst="rect">
            <a:avLst/>
          </a:prstGeom>
          <a:noFill/>
        </p:spPr>
        <p:txBody>
          <a:bodyPr wrap="square" rtlCol="0">
            <a:spAutoFit/>
          </a:bodyPr>
          <a:lstStyle/>
          <a:p>
            <a:pPr algn="ctr"/>
            <a:r>
              <a:rPr lang="en-US" sz="11000" dirty="0">
                <a:latin typeface="Charmelade DEMO" panose="02000506000000020000" pitchFamily="2" charset="0"/>
              </a:rPr>
              <a:t>And much like ACLS, </a:t>
            </a:r>
          </a:p>
          <a:p>
            <a:pPr algn="ctr"/>
            <a:r>
              <a:rPr lang="en-US" sz="11000" dirty="0">
                <a:latin typeface="Charmelade DEMO" panose="02000506000000020000" pitchFamily="2" charset="0"/>
              </a:rPr>
              <a:t>it has gotten </a:t>
            </a:r>
            <a:r>
              <a:rPr lang="en-US" sz="11000" u="sng" dirty="0">
                <a:latin typeface="The Happy Giraffe Demo" pitchFamily="2" charset="0"/>
              </a:rPr>
              <a:t>less</a:t>
            </a:r>
          </a:p>
          <a:p>
            <a:pPr algn="ctr"/>
            <a:r>
              <a:rPr lang="en-US" sz="11000" dirty="0">
                <a:latin typeface="Charmelade DEMO" panose="02000506000000020000" pitchFamily="2" charset="0"/>
              </a:rPr>
              <a:t>complicated recently</a:t>
            </a:r>
            <a:r>
              <a:rPr lang="en-US" sz="11000" dirty="0">
                <a:latin typeface="The Happy Giraffe Demo" pitchFamily="2" charset="0"/>
              </a:rPr>
              <a:t> </a:t>
            </a:r>
            <a:r>
              <a:rPr lang="en-US" sz="11000" dirty="0">
                <a:latin typeface="Charmelade DEMO" panose="02000506000000020000" pitchFamily="2" charset="0"/>
              </a:rPr>
              <a:t>  </a:t>
            </a:r>
          </a:p>
        </p:txBody>
      </p:sp>
    </p:spTree>
    <p:extLst>
      <p:ext uri="{BB962C8B-B14F-4D97-AF65-F5344CB8AC3E}">
        <p14:creationId xmlns:p14="http://schemas.microsoft.com/office/powerpoint/2010/main" val="203262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imepiece Wait Waiting Countdown Timer Load Loading Timing Clock Clocks  Number Numbers Digit Digits Minute Minutes Second 2nd Analog Analogs 45 45  Seconds Isolated Transparent Icon Icons Sign Signs Simple Simplicity Basic">
            <a:extLst>
              <a:ext uri="{FF2B5EF4-FFF2-40B4-BE49-F238E27FC236}">
                <a16:creationId xmlns:a16="http://schemas.microsoft.com/office/drawing/2014/main" id="{AEB6558D-AFCA-1216-3C38-BF8FAB197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4318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D48DA-F928-F32F-E79C-ED0F65026735}"/>
              </a:ext>
            </a:extLst>
          </p:cNvPr>
          <p:cNvSpPr txBox="1"/>
          <p:nvPr/>
        </p:nvSpPr>
        <p:spPr>
          <a:xfrm>
            <a:off x="30878" y="-214312"/>
            <a:ext cx="11574002" cy="1631216"/>
          </a:xfrm>
          <a:prstGeom prst="rect">
            <a:avLst/>
          </a:prstGeom>
          <a:noFill/>
        </p:spPr>
        <p:txBody>
          <a:bodyPr wrap="none" rtlCol="0">
            <a:spAutoFit/>
          </a:bodyPr>
          <a:lstStyle/>
          <a:p>
            <a:r>
              <a:rPr lang="en-US" sz="10000" dirty="0">
                <a:latin typeface="Charmelade DEMO" panose="02000506000000020000" pitchFamily="2" charset="0"/>
              </a:rPr>
              <a:t>4th branch/decision point</a:t>
            </a:r>
          </a:p>
        </p:txBody>
      </p:sp>
      <p:pic>
        <p:nvPicPr>
          <p:cNvPr id="3074" name="Picture 2" descr="Split arrow Images | Free Vectors, Stock Photos &amp; PSD">
            <a:extLst>
              <a:ext uri="{FF2B5EF4-FFF2-40B4-BE49-F238E27FC236}">
                <a16:creationId xmlns:a16="http://schemas.microsoft.com/office/drawing/2014/main" id="{5B31BE58-C03F-A7F0-9B55-C706582EE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38612" y="22796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Epinephrine 0.1 mg/mL 10 mL Pre-filled Syringe 10 Pack">
            <a:extLst>
              <a:ext uri="{FF2B5EF4-FFF2-40B4-BE49-F238E27FC236}">
                <a16:creationId xmlns:a16="http://schemas.microsoft.com/office/drawing/2014/main" id="{9A92ABDB-2793-FF70-9FE6-99EEB84F6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83" y="1720125"/>
            <a:ext cx="3615198" cy="36313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Thumbs up - Free signs icons">
            <a:extLst>
              <a:ext uri="{FF2B5EF4-FFF2-40B4-BE49-F238E27FC236}">
                <a16:creationId xmlns:a16="http://schemas.microsoft.com/office/drawing/2014/main" id="{A016A758-CC4A-FC52-B687-E99C922F4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0148" y="2158999"/>
            <a:ext cx="2540001" cy="25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wo Minutes Icon on White Background. 2 Minutes Timer Sign. 2min Time  Circle Symbol. Flat Style Stock Illustration - Illustration of chronometer,  clock: 227918719">
            <a:extLst>
              <a:ext uri="{FF2B5EF4-FFF2-40B4-BE49-F238E27FC236}">
                <a16:creationId xmlns:a16="http://schemas.microsoft.com/office/drawing/2014/main" id="{41207225-9331-FD6E-C452-C44C032CE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726" y="462915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7F3B2FB-BE1D-0F2F-7299-F4A57F9C8D25}"/>
              </a:ext>
            </a:extLst>
          </p:cNvPr>
          <p:cNvPicPr>
            <a:picLocks noChangeAspect="1"/>
          </p:cNvPicPr>
          <p:nvPr/>
        </p:nvPicPr>
        <p:blipFill rotWithShape="1">
          <a:blip r:embed="rId4"/>
          <a:srcRect t="68770" r="38557" b="5571"/>
          <a:stretch/>
        </p:blipFill>
        <p:spPr>
          <a:xfrm>
            <a:off x="0" y="885825"/>
            <a:ext cx="8945342" cy="4857750"/>
          </a:xfrm>
          <a:prstGeom prst="rect">
            <a:avLst/>
          </a:prstGeom>
        </p:spPr>
      </p:pic>
      <p:cxnSp>
        <p:nvCxnSpPr>
          <p:cNvPr id="3" name="Straight Connector 2">
            <a:extLst>
              <a:ext uri="{FF2B5EF4-FFF2-40B4-BE49-F238E27FC236}">
                <a16:creationId xmlns:a16="http://schemas.microsoft.com/office/drawing/2014/main" id="{3538C8DE-EE13-BD28-7544-118F1444DEF1}"/>
              </a:ext>
            </a:extLst>
          </p:cNvPr>
          <p:cNvCxnSpPr>
            <a:cxnSpLocks/>
          </p:cNvCxnSpPr>
          <p:nvPr/>
        </p:nvCxnSpPr>
        <p:spPr>
          <a:xfrm>
            <a:off x="3962401" y="1228724"/>
            <a:ext cx="2805112"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5A55F9-CA14-4850-5658-415D5CEE787C}"/>
              </a:ext>
            </a:extLst>
          </p:cNvPr>
          <p:cNvCxnSpPr>
            <a:cxnSpLocks/>
          </p:cNvCxnSpPr>
          <p:nvPr/>
        </p:nvCxnSpPr>
        <p:spPr>
          <a:xfrm>
            <a:off x="3962401" y="2514599"/>
            <a:ext cx="2805112"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646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Z-IO Pediatric Needle - 15mm">
            <a:extLst>
              <a:ext uri="{FF2B5EF4-FFF2-40B4-BE49-F238E27FC236}">
                <a16:creationId xmlns:a16="http://schemas.microsoft.com/office/drawing/2014/main" id="{AFAB5251-35D4-9057-F448-0AF12C961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39" y="1016000"/>
            <a:ext cx="3606800" cy="482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2DCADBDB-128E-38AB-7AEC-C07F8F46E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296" y="319984"/>
            <a:ext cx="9500704" cy="512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09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Z-IO Pediatric Needle - 15mm">
            <a:extLst>
              <a:ext uri="{FF2B5EF4-FFF2-40B4-BE49-F238E27FC236}">
                <a16:creationId xmlns:a16="http://schemas.microsoft.com/office/drawing/2014/main" id="{AFAB5251-35D4-9057-F448-0AF12C961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39" y="1016000"/>
            <a:ext cx="3606800" cy="482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024521-9A08-3F1C-351F-DB72CDE8E5A2}"/>
              </a:ext>
            </a:extLst>
          </p:cNvPr>
          <p:cNvSpPr txBox="1"/>
          <p:nvPr/>
        </p:nvSpPr>
        <p:spPr>
          <a:xfrm>
            <a:off x="2118732" y="874455"/>
            <a:ext cx="9783337" cy="2554545"/>
          </a:xfrm>
          <a:prstGeom prst="rect">
            <a:avLst/>
          </a:prstGeom>
          <a:noFill/>
        </p:spPr>
        <p:txBody>
          <a:bodyPr wrap="square" rtlCol="0">
            <a:spAutoFit/>
          </a:bodyPr>
          <a:lstStyle/>
          <a:p>
            <a:pPr algn="ctr"/>
            <a:r>
              <a:rPr lang="en-US" sz="8000" dirty="0">
                <a:latin typeface="Charmelade DEMO" panose="02000506000000020000" pitchFamily="2" charset="0"/>
              </a:rPr>
              <a:t>Epi dosing: </a:t>
            </a:r>
            <a:r>
              <a:rPr lang="en-US" sz="8000" dirty="0">
                <a:solidFill>
                  <a:srgbClr val="C00000"/>
                </a:solidFill>
                <a:latin typeface="Charmelade DEMO" panose="02000506000000020000" pitchFamily="2" charset="0"/>
              </a:rPr>
              <a:t>0.1 mg/ml (1:10) </a:t>
            </a:r>
            <a:r>
              <a:rPr lang="en-US" sz="8000" dirty="0">
                <a:solidFill>
                  <a:srgbClr val="FF0000"/>
                </a:solidFill>
                <a:latin typeface="Charmelade DEMO" panose="02000506000000020000" pitchFamily="2" charset="0"/>
              </a:rPr>
              <a:t>0.01mg/kg</a:t>
            </a:r>
          </a:p>
        </p:txBody>
      </p:sp>
      <p:sp>
        <p:nvSpPr>
          <p:cNvPr id="4" name="TextBox 3">
            <a:extLst>
              <a:ext uri="{FF2B5EF4-FFF2-40B4-BE49-F238E27FC236}">
                <a16:creationId xmlns:a16="http://schemas.microsoft.com/office/drawing/2014/main" id="{B5703A52-DF21-8992-1DB8-707003F3863C}"/>
              </a:ext>
            </a:extLst>
          </p:cNvPr>
          <p:cNvSpPr txBox="1"/>
          <p:nvPr/>
        </p:nvSpPr>
        <p:spPr>
          <a:xfrm>
            <a:off x="2118731" y="4398705"/>
            <a:ext cx="9783337" cy="1323439"/>
          </a:xfrm>
          <a:prstGeom prst="rect">
            <a:avLst/>
          </a:prstGeom>
          <a:noFill/>
        </p:spPr>
        <p:txBody>
          <a:bodyPr wrap="square" rtlCol="0">
            <a:spAutoFit/>
          </a:bodyPr>
          <a:lstStyle/>
          <a:p>
            <a:pPr algn="ctr"/>
            <a:r>
              <a:rPr lang="en-US" sz="8000" b="1" u="sng" dirty="0">
                <a:latin typeface="Rockwell" panose="02060603020205020403" pitchFamily="18" charset="77"/>
              </a:rPr>
              <a:t>So likely ¼  to ½ cc</a:t>
            </a:r>
          </a:p>
        </p:txBody>
      </p:sp>
      <p:sp>
        <p:nvSpPr>
          <p:cNvPr id="5" name="TextBox 4">
            <a:extLst>
              <a:ext uri="{FF2B5EF4-FFF2-40B4-BE49-F238E27FC236}">
                <a16:creationId xmlns:a16="http://schemas.microsoft.com/office/drawing/2014/main" id="{2DE3B1FB-BE9D-4A3B-30DC-76151E0D55B9}"/>
              </a:ext>
            </a:extLst>
          </p:cNvPr>
          <p:cNvSpPr txBox="1"/>
          <p:nvPr/>
        </p:nvSpPr>
        <p:spPr>
          <a:xfrm>
            <a:off x="2118730" y="5534561"/>
            <a:ext cx="9783337" cy="1323439"/>
          </a:xfrm>
          <a:prstGeom prst="rect">
            <a:avLst/>
          </a:prstGeom>
          <a:noFill/>
        </p:spPr>
        <p:txBody>
          <a:bodyPr wrap="square" rtlCol="0">
            <a:spAutoFit/>
          </a:bodyPr>
          <a:lstStyle/>
          <a:p>
            <a:pPr algn="ctr"/>
            <a:r>
              <a:rPr lang="en-US" sz="8000" b="1" u="sng" dirty="0">
                <a:latin typeface="Rockwell" panose="02060603020205020403" pitchFamily="18" charset="77"/>
              </a:rPr>
              <a:t>½ cc is a safe bet</a:t>
            </a:r>
          </a:p>
        </p:txBody>
      </p:sp>
    </p:spTree>
    <p:extLst>
      <p:ext uri="{BB962C8B-B14F-4D97-AF65-F5344CB8AC3E}">
        <p14:creationId xmlns:p14="http://schemas.microsoft.com/office/powerpoint/2010/main" val="2457352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24521-9A08-3F1C-351F-DB72CDE8E5A2}"/>
              </a:ext>
            </a:extLst>
          </p:cNvPr>
          <p:cNvSpPr txBox="1"/>
          <p:nvPr/>
        </p:nvSpPr>
        <p:spPr>
          <a:xfrm>
            <a:off x="1204331" y="-182820"/>
            <a:ext cx="9783337" cy="2554545"/>
          </a:xfrm>
          <a:prstGeom prst="rect">
            <a:avLst/>
          </a:prstGeom>
          <a:noFill/>
        </p:spPr>
        <p:txBody>
          <a:bodyPr wrap="square" rtlCol="0">
            <a:spAutoFit/>
          </a:bodyPr>
          <a:lstStyle/>
          <a:p>
            <a:pPr algn="ctr"/>
            <a:r>
              <a:rPr lang="en-US" sz="8000" dirty="0">
                <a:latin typeface="Charmelade DEMO" panose="02000506000000020000" pitchFamily="2" charset="0"/>
              </a:rPr>
              <a:t>Epi dosing: </a:t>
            </a:r>
            <a:r>
              <a:rPr lang="en-US" sz="8000" dirty="0">
                <a:solidFill>
                  <a:srgbClr val="C00000"/>
                </a:solidFill>
                <a:latin typeface="Charmelade DEMO" panose="02000506000000020000" pitchFamily="2" charset="0"/>
              </a:rPr>
              <a:t>0.1 mg/ml (1:10) </a:t>
            </a:r>
            <a:r>
              <a:rPr lang="en-US" sz="8000" dirty="0">
                <a:solidFill>
                  <a:srgbClr val="FF0000"/>
                </a:solidFill>
                <a:latin typeface="Charmelade DEMO" panose="02000506000000020000" pitchFamily="2" charset="0"/>
              </a:rPr>
              <a:t>0.01mg/kg</a:t>
            </a:r>
          </a:p>
        </p:txBody>
      </p:sp>
      <p:pic>
        <p:nvPicPr>
          <p:cNvPr id="3" name="Picture 2" descr="Epinephrine 0.1 mg/mL 10 mL Pre-filled Syringe 10 Pack">
            <a:extLst>
              <a:ext uri="{FF2B5EF4-FFF2-40B4-BE49-F238E27FC236}">
                <a16:creationId xmlns:a16="http://schemas.microsoft.com/office/drawing/2014/main" id="{A5FA8998-BE4B-4015-5721-726ABDCE3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58" y="3226663"/>
            <a:ext cx="3615198" cy="36313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0B1091-8851-17C6-E4A0-6A53991372AB}"/>
              </a:ext>
            </a:extLst>
          </p:cNvPr>
          <p:cNvSpPr txBox="1"/>
          <p:nvPr/>
        </p:nvSpPr>
        <p:spPr>
          <a:xfrm>
            <a:off x="4589859" y="2824282"/>
            <a:ext cx="6236494" cy="3323987"/>
          </a:xfrm>
          <a:prstGeom prst="rect">
            <a:avLst/>
          </a:prstGeom>
          <a:noFill/>
        </p:spPr>
        <p:txBody>
          <a:bodyPr wrap="square">
            <a:spAutoFit/>
          </a:bodyPr>
          <a:lstStyle/>
          <a:p>
            <a:pPr algn="ctr"/>
            <a:r>
              <a:rPr lang="en-US" sz="7000" u="sng" dirty="0">
                <a:latin typeface="Charmelade DEMO" panose="02000506000000020000" pitchFamily="2" charset="0"/>
              </a:rPr>
              <a:t>Unlike adults, it didn’t change and is still q 3-5 mins</a:t>
            </a:r>
            <a:endParaRPr lang="en-US" sz="7000" u="sng" dirty="0">
              <a:solidFill>
                <a:srgbClr val="FF0000"/>
              </a:solidFill>
              <a:latin typeface="Charmelade DEMO" panose="02000506000000020000" pitchFamily="2" charset="0"/>
            </a:endParaRPr>
          </a:p>
        </p:txBody>
      </p:sp>
    </p:spTree>
    <p:extLst>
      <p:ext uri="{BB962C8B-B14F-4D97-AF65-F5344CB8AC3E}">
        <p14:creationId xmlns:p14="http://schemas.microsoft.com/office/powerpoint/2010/main" val="40665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B69AAF-A834-6726-CDFC-E5397A4E6DE6}"/>
              </a:ext>
            </a:extLst>
          </p:cNvPr>
          <p:cNvSpPr txBox="1"/>
          <p:nvPr/>
        </p:nvSpPr>
        <p:spPr>
          <a:xfrm>
            <a:off x="0" y="185738"/>
            <a:ext cx="12015788" cy="6247864"/>
          </a:xfrm>
          <a:prstGeom prst="rect">
            <a:avLst/>
          </a:prstGeom>
          <a:noFill/>
        </p:spPr>
        <p:txBody>
          <a:bodyPr wrap="square" rtlCol="0">
            <a:spAutoFit/>
          </a:bodyPr>
          <a:lstStyle/>
          <a:p>
            <a:pPr algn="ctr"/>
            <a:r>
              <a:rPr lang="en-US" sz="10000" dirty="0">
                <a:latin typeface="Charmelade DEMO" panose="02000506000000020000" pitchFamily="2" charset="0"/>
              </a:rPr>
              <a:t>Hopefully at some point you stop having to go down the algorithm and things get better</a:t>
            </a:r>
          </a:p>
        </p:txBody>
      </p:sp>
    </p:spTree>
    <p:extLst>
      <p:ext uri="{BB962C8B-B14F-4D97-AF65-F5344CB8AC3E}">
        <p14:creationId xmlns:p14="http://schemas.microsoft.com/office/powerpoint/2010/main" val="194292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ugar Overload Effects | Eating too Much Sugar | Complete Care">
            <a:extLst>
              <a:ext uri="{FF2B5EF4-FFF2-40B4-BE49-F238E27FC236}">
                <a16:creationId xmlns:a16="http://schemas.microsoft.com/office/drawing/2014/main" id="{F5DD461E-E8BA-3796-7734-98AB03B03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8129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FA7A15-CBEF-C64F-2F4B-456C3E91EABA}"/>
              </a:ext>
            </a:extLst>
          </p:cNvPr>
          <p:cNvSpPr txBox="1"/>
          <p:nvPr/>
        </p:nvSpPr>
        <p:spPr>
          <a:xfrm>
            <a:off x="6096000" y="185738"/>
            <a:ext cx="5829300" cy="2862322"/>
          </a:xfrm>
          <a:prstGeom prst="rect">
            <a:avLst/>
          </a:prstGeom>
          <a:solidFill>
            <a:schemeClr val="bg1"/>
          </a:solidFill>
        </p:spPr>
        <p:txBody>
          <a:bodyPr wrap="square" rtlCol="0">
            <a:spAutoFit/>
          </a:bodyPr>
          <a:lstStyle/>
          <a:p>
            <a:r>
              <a:rPr lang="en-US" sz="4500" dirty="0">
                <a:latin typeface="Chalkboard SE" panose="03050602040202020205" pitchFamily="66" charset="77"/>
              </a:rPr>
              <a:t>Don’t Forget, little ones are sugar dependent! (</a:t>
            </a:r>
            <a:r>
              <a:rPr lang="en-US" sz="4500" u="sng" dirty="0">
                <a:latin typeface="Chalkboard SE" panose="03050602040202020205" pitchFamily="66" charset="77"/>
              </a:rPr>
              <a:t>2.5 ml/kg, D10</a:t>
            </a:r>
            <a:r>
              <a:rPr lang="en-US" sz="4500" dirty="0">
                <a:latin typeface="Chalkboard SE" panose="03050602040202020205" pitchFamily="66" charset="77"/>
              </a:rPr>
              <a:t>)</a:t>
            </a:r>
          </a:p>
        </p:txBody>
      </p:sp>
    </p:spTree>
    <p:extLst>
      <p:ext uri="{BB962C8B-B14F-4D97-AF65-F5344CB8AC3E}">
        <p14:creationId xmlns:p14="http://schemas.microsoft.com/office/powerpoint/2010/main" val="3800254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09A29-E805-C4C4-337B-E4B13CAC0AFB}"/>
              </a:ext>
            </a:extLst>
          </p:cNvPr>
          <p:cNvPicPr>
            <a:picLocks noChangeAspect="1"/>
          </p:cNvPicPr>
          <p:nvPr/>
        </p:nvPicPr>
        <p:blipFill>
          <a:blip r:embed="rId3"/>
          <a:stretch>
            <a:fillRect/>
          </a:stretch>
        </p:blipFill>
        <p:spPr>
          <a:xfrm>
            <a:off x="1695903" y="-159026"/>
            <a:ext cx="8450786" cy="6891130"/>
          </a:xfrm>
          <a:prstGeom prst="rect">
            <a:avLst/>
          </a:prstGeom>
        </p:spPr>
      </p:pic>
    </p:spTree>
    <p:extLst>
      <p:ext uri="{BB962C8B-B14F-4D97-AF65-F5344CB8AC3E}">
        <p14:creationId xmlns:p14="http://schemas.microsoft.com/office/powerpoint/2010/main" val="1738336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40DF8-8E66-A76E-360E-829C09774479}"/>
              </a:ext>
            </a:extLst>
          </p:cNvPr>
          <p:cNvPicPr>
            <a:picLocks noChangeAspect="1"/>
          </p:cNvPicPr>
          <p:nvPr/>
        </p:nvPicPr>
        <p:blipFill>
          <a:blip r:embed="rId3"/>
          <a:stretch>
            <a:fillRect/>
          </a:stretch>
        </p:blipFill>
        <p:spPr>
          <a:xfrm>
            <a:off x="2062975" y="1540955"/>
            <a:ext cx="7772400" cy="3502028"/>
          </a:xfrm>
          <a:prstGeom prst="rect">
            <a:avLst/>
          </a:prstGeom>
        </p:spPr>
      </p:pic>
    </p:spTree>
    <p:extLst>
      <p:ext uri="{BB962C8B-B14F-4D97-AF65-F5344CB8AC3E}">
        <p14:creationId xmlns:p14="http://schemas.microsoft.com/office/powerpoint/2010/main" val="257806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59E30-3DDF-6423-2103-7667544F989E}"/>
              </a:ext>
            </a:extLst>
          </p:cNvPr>
          <p:cNvSpPr txBox="1"/>
          <p:nvPr/>
        </p:nvSpPr>
        <p:spPr>
          <a:xfrm>
            <a:off x="1323975" y="785813"/>
            <a:ext cx="9544050" cy="4093428"/>
          </a:xfrm>
          <a:prstGeom prst="rect">
            <a:avLst/>
          </a:prstGeom>
          <a:noFill/>
        </p:spPr>
        <p:txBody>
          <a:bodyPr wrap="square" rtlCol="0">
            <a:spAutoFit/>
          </a:bodyPr>
          <a:lstStyle/>
          <a:p>
            <a:pPr algn="ctr"/>
            <a:r>
              <a:rPr lang="en-US" sz="13000" dirty="0">
                <a:latin typeface="Charmelade DEMO" panose="02000506000000020000" pitchFamily="2" charset="0"/>
              </a:rPr>
              <a:t>Please ask me</a:t>
            </a:r>
          </a:p>
          <a:p>
            <a:pPr algn="ctr"/>
            <a:r>
              <a:rPr lang="en-US" sz="13000" dirty="0">
                <a:latin typeface="Charmelade DEMO" panose="02000506000000020000" pitchFamily="2" charset="0"/>
              </a:rPr>
              <a:t>a question!</a:t>
            </a:r>
          </a:p>
        </p:txBody>
      </p:sp>
    </p:spTree>
    <p:extLst>
      <p:ext uri="{BB962C8B-B14F-4D97-AF65-F5344CB8AC3E}">
        <p14:creationId xmlns:p14="http://schemas.microsoft.com/office/powerpoint/2010/main" val="225626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800C0-6330-B368-2A1F-7B2F7499D34D}"/>
              </a:ext>
            </a:extLst>
          </p:cNvPr>
          <p:cNvSpPr txBox="1"/>
          <p:nvPr/>
        </p:nvSpPr>
        <p:spPr>
          <a:xfrm>
            <a:off x="3214687" y="-385763"/>
            <a:ext cx="5243513" cy="1461939"/>
          </a:xfrm>
          <a:prstGeom prst="rect">
            <a:avLst/>
          </a:prstGeom>
          <a:noFill/>
        </p:spPr>
        <p:txBody>
          <a:bodyPr wrap="square" rtlCol="0">
            <a:spAutoFit/>
          </a:bodyPr>
          <a:lstStyle/>
          <a:p>
            <a:pPr algn="ctr"/>
            <a:r>
              <a:rPr lang="en-US" sz="8900" dirty="0">
                <a:solidFill>
                  <a:srgbClr val="C00000"/>
                </a:solidFill>
                <a:latin typeface="Charmelade DEMO" panose="02000506000000020000" pitchFamily="2" charset="0"/>
              </a:rPr>
              <a:t>Key points:</a:t>
            </a:r>
          </a:p>
        </p:txBody>
      </p:sp>
      <p:sp>
        <p:nvSpPr>
          <p:cNvPr id="4" name="TextBox 3">
            <a:extLst>
              <a:ext uri="{FF2B5EF4-FFF2-40B4-BE49-F238E27FC236}">
                <a16:creationId xmlns:a16="http://schemas.microsoft.com/office/drawing/2014/main" id="{A3C17925-EBEF-A85A-2A8C-AE8B9962563F}"/>
              </a:ext>
            </a:extLst>
          </p:cNvPr>
          <p:cNvSpPr txBox="1"/>
          <p:nvPr/>
        </p:nvSpPr>
        <p:spPr>
          <a:xfrm>
            <a:off x="-428625" y="1338262"/>
            <a:ext cx="13115925" cy="1169551"/>
          </a:xfrm>
          <a:prstGeom prst="rect">
            <a:avLst/>
          </a:prstGeom>
          <a:noFill/>
        </p:spPr>
        <p:txBody>
          <a:bodyPr wrap="square" rtlCol="0">
            <a:spAutoFit/>
          </a:bodyPr>
          <a:lstStyle/>
          <a:p>
            <a:pPr algn="ctr"/>
            <a:r>
              <a:rPr lang="en-US" sz="7000" dirty="0">
                <a:latin typeface="The Happy Giraffe Demo" pitchFamily="2" charset="0"/>
              </a:rPr>
              <a:t>Prepare, prepare, prepare</a:t>
            </a:r>
          </a:p>
        </p:txBody>
      </p:sp>
      <p:sp>
        <p:nvSpPr>
          <p:cNvPr id="5" name="TextBox 4">
            <a:extLst>
              <a:ext uri="{FF2B5EF4-FFF2-40B4-BE49-F238E27FC236}">
                <a16:creationId xmlns:a16="http://schemas.microsoft.com/office/drawing/2014/main" id="{F8DD6DAD-C038-64F4-2575-41E9E8A70C4E}"/>
              </a:ext>
            </a:extLst>
          </p:cNvPr>
          <p:cNvSpPr txBox="1"/>
          <p:nvPr/>
        </p:nvSpPr>
        <p:spPr>
          <a:xfrm>
            <a:off x="-428626" y="2259449"/>
            <a:ext cx="13115925" cy="1169551"/>
          </a:xfrm>
          <a:prstGeom prst="rect">
            <a:avLst/>
          </a:prstGeom>
          <a:noFill/>
        </p:spPr>
        <p:txBody>
          <a:bodyPr wrap="square" rtlCol="0">
            <a:spAutoFit/>
          </a:bodyPr>
          <a:lstStyle/>
          <a:p>
            <a:pPr algn="ctr"/>
            <a:r>
              <a:rPr lang="en-US" sz="7000" dirty="0">
                <a:latin typeface="Rockwell" panose="02060603020205020403" pitchFamily="18" charset="77"/>
              </a:rPr>
              <a:t>Things, statistically, are ok</a:t>
            </a:r>
          </a:p>
        </p:txBody>
      </p:sp>
      <p:sp>
        <p:nvSpPr>
          <p:cNvPr id="6" name="TextBox 5">
            <a:extLst>
              <a:ext uri="{FF2B5EF4-FFF2-40B4-BE49-F238E27FC236}">
                <a16:creationId xmlns:a16="http://schemas.microsoft.com/office/drawing/2014/main" id="{6520FB82-A743-A4C6-310D-4037050A2594}"/>
              </a:ext>
            </a:extLst>
          </p:cNvPr>
          <p:cNvSpPr txBox="1"/>
          <p:nvPr/>
        </p:nvSpPr>
        <p:spPr>
          <a:xfrm>
            <a:off x="-619125" y="3237604"/>
            <a:ext cx="13115925" cy="1169551"/>
          </a:xfrm>
          <a:prstGeom prst="rect">
            <a:avLst/>
          </a:prstGeom>
          <a:noFill/>
        </p:spPr>
        <p:txBody>
          <a:bodyPr wrap="square" rtlCol="0">
            <a:spAutoFit/>
          </a:bodyPr>
          <a:lstStyle/>
          <a:p>
            <a:pPr algn="ctr"/>
            <a:r>
              <a:rPr lang="en-US" sz="7000" u="sng" dirty="0">
                <a:latin typeface="Charmelade DEMO" panose="02000506000000020000" pitchFamily="2" charset="0"/>
              </a:rPr>
              <a:t>Ventilation is the whole key</a:t>
            </a:r>
          </a:p>
        </p:txBody>
      </p:sp>
      <p:sp>
        <p:nvSpPr>
          <p:cNvPr id="7" name="TextBox 6">
            <a:extLst>
              <a:ext uri="{FF2B5EF4-FFF2-40B4-BE49-F238E27FC236}">
                <a16:creationId xmlns:a16="http://schemas.microsoft.com/office/drawing/2014/main" id="{7B494F7F-E897-C5A9-71B1-587F85362243}"/>
              </a:ext>
            </a:extLst>
          </p:cNvPr>
          <p:cNvSpPr txBox="1"/>
          <p:nvPr/>
        </p:nvSpPr>
        <p:spPr>
          <a:xfrm>
            <a:off x="-619125" y="4552170"/>
            <a:ext cx="13115925" cy="1169551"/>
          </a:xfrm>
          <a:prstGeom prst="rect">
            <a:avLst/>
          </a:prstGeom>
          <a:noFill/>
        </p:spPr>
        <p:txBody>
          <a:bodyPr wrap="square" rtlCol="0">
            <a:spAutoFit/>
          </a:bodyPr>
          <a:lstStyle/>
          <a:p>
            <a:pPr algn="ctr"/>
            <a:r>
              <a:rPr lang="en-US" sz="7000" dirty="0">
                <a:latin typeface="The Happy Giraffe Demo" pitchFamily="2" charset="0"/>
              </a:rPr>
              <a:t>100/60</a:t>
            </a:r>
          </a:p>
        </p:txBody>
      </p:sp>
      <p:sp>
        <p:nvSpPr>
          <p:cNvPr id="8" name="TextBox 7">
            <a:extLst>
              <a:ext uri="{FF2B5EF4-FFF2-40B4-BE49-F238E27FC236}">
                <a16:creationId xmlns:a16="http://schemas.microsoft.com/office/drawing/2014/main" id="{C2171E86-17C3-B063-106D-916EBD54C611}"/>
              </a:ext>
            </a:extLst>
          </p:cNvPr>
          <p:cNvSpPr txBox="1"/>
          <p:nvPr/>
        </p:nvSpPr>
        <p:spPr>
          <a:xfrm>
            <a:off x="-461963" y="5557174"/>
            <a:ext cx="13115925" cy="1169551"/>
          </a:xfrm>
          <a:prstGeom prst="rect">
            <a:avLst/>
          </a:prstGeom>
          <a:noFill/>
        </p:spPr>
        <p:txBody>
          <a:bodyPr wrap="square" rtlCol="0">
            <a:spAutoFit/>
          </a:bodyPr>
          <a:lstStyle/>
          <a:p>
            <a:pPr algn="ctr"/>
            <a:r>
              <a:rPr lang="en-US" sz="7000" dirty="0">
                <a:latin typeface="Impact" panose="020B0806030902050204" pitchFamily="34" charset="0"/>
              </a:rPr>
              <a:t>Epi, in small amounts, after A&amp;B</a:t>
            </a:r>
          </a:p>
        </p:txBody>
      </p:sp>
    </p:spTree>
    <p:extLst>
      <p:ext uri="{BB962C8B-B14F-4D97-AF65-F5344CB8AC3E}">
        <p14:creationId xmlns:p14="http://schemas.microsoft.com/office/powerpoint/2010/main" val="3795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800C0-6330-B368-2A1F-7B2F7499D34D}"/>
              </a:ext>
            </a:extLst>
          </p:cNvPr>
          <p:cNvSpPr txBox="1"/>
          <p:nvPr/>
        </p:nvSpPr>
        <p:spPr>
          <a:xfrm>
            <a:off x="3214687" y="-385763"/>
            <a:ext cx="5243513" cy="1461939"/>
          </a:xfrm>
          <a:prstGeom prst="rect">
            <a:avLst/>
          </a:prstGeom>
          <a:noFill/>
        </p:spPr>
        <p:txBody>
          <a:bodyPr wrap="square" rtlCol="0">
            <a:spAutoFit/>
          </a:bodyPr>
          <a:lstStyle/>
          <a:p>
            <a:pPr algn="ctr"/>
            <a:r>
              <a:rPr lang="en-US" sz="8900" dirty="0">
                <a:solidFill>
                  <a:srgbClr val="C00000"/>
                </a:solidFill>
                <a:latin typeface="Charmelade DEMO" panose="02000506000000020000" pitchFamily="2" charset="0"/>
              </a:rPr>
              <a:t>Key points:</a:t>
            </a:r>
          </a:p>
        </p:txBody>
      </p:sp>
      <p:sp>
        <p:nvSpPr>
          <p:cNvPr id="4" name="TextBox 3">
            <a:extLst>
              <a:ext uri="{FF2B5EF4-FFF2-40B4-BE49-F238E27FC236}">
                <a16:creationId xmlns:a16="http://schemas.microsoft.com/office/drawing/2014/main" id="{A3C17925-EBEF-A85A-2A8C-AE8B9962563F}"/>
              </a:ext>
            </a:extLst>
          </p:cNvPr>
          <p:cNvSpPr txBox="1"/>
          <p:nvPr/>
        </p:nvSpPr>
        <p:spPr>
          <a:xfrm>
            <a:off x="-428625" y="1338262"/>
            <a:ext cx="13115925" cy="1169551"/>
          </a:xfrm>
          <a:prstGeom prst="rect">
            <a:avLst/>
          </a:prstGeom>
          <a:noFill/>
        </p:spPr>
        <p:txBody>
          <a:bodyPr wrap="square" rtlCol="0">
            <a:spAutoFit/>
          </a:bodyPr>
          <a:lstStyle/>
          <a:p>
            <a:pPr algn="ctr"/>
            <a:r>
              <a:rPr lang="en-US" sz="7000" dirty="0">
                <a:latin typeface="The Happy Giraffe Demo" pitchFamily="2" charset="0"/>
              </a:rPr>
              <a:t>Prepare, prepare, prepare</a:t>
            </a:r>
          </a:p>
        </p:txBody>
      </p:sp>
      <p:sp>
        <p:nvSpPr>
          <p:cNvPr id="5" name="TextBox 4">
            <a:extLst>
              <a:ext uri="{FF2B5EF4-FFF2-40B4-BE49-F238E27FC236}">
                <a16:creationId xmlns:a16="http://schemas.microsoft.com/office/drawing/2014/main" id="{F8DD6DAD-C038-64F4-2575-41E9E8A70C4E}"/>
              </a:ext>
            </a:extLst>
          </p:cNvPr>
          <p:cNvSpPr txBox="1"/>
          <p:nvPr/>
        </p:nvSpPr>
        <p:spPr>
          <a:xfrm>
            <a:off x="-428626" y="2259449"/>
            <a:ext cx="13115925" cy="1169551"/>
          </a:xfrm>
          <a:prstGeom prst="rect">
            <a:avLst/>
          </a:prstGeom>
          <a:noFill/>
        </p:spPr>
        <p:txBody>
          <a:bodyPr wrap="square" rtlCol="0">
            <a:spAutoFit/>
          </a:bodyPr>
          <a:lstStyle/>
          <a:p>
            <a:pPr algn="ctr"/>
            <a:r>
              <a:rPr lang="en-US" sz="7000" dirty="0">
                <a:latin typeface="Rockwell" panose="02060603020205020403" pitchFamily="18" charset="77"/>
              </a:rPr>
              <a:t>Things, statistically, are ok</a:t>
            </a:r>
          </a:p>
        </p:txBody>
      </p:sp>
      <p:sp>
        <p:nvSpPr>
          <p:cNvPr id="6" name="TextBox 5">
            <a:extLst>
              <a:ext uri="{FF2B5EF4-FFF2-40B4-BE49-F238E27FC236}">
                <a16:creationId xmlns:a16="http://schemas.microsoft.com/office/drawing/2014/main" id="{6520FB82-A743-A4C6-310D-4037050A2594}"/>
              </a:ext>
            </a:extLst>
          </p:cNvPr>
          <p:cNvSpPr txBox="1"/>
          <p:nvPr/>
        </p:nvSpPr>
        <p:spPr>
          <a:xfrm>
            <a:off x="-619125" y="3237604"/>
            <a:ext cx="13115925" cy="1169551"/>
          </a:xfrm>
          <a:prstGeom prst="rect">
            <a:avLst/>
          </a:prstGeom>
          <a:noFill/>
        </p:spPr>
        <p:txBody>
          <a:bodyPr wrap="square" rtlCol="0">
            <a:spAutoFit/>
          </a:bodyPr>
          <a:lstStyle/>
          <a:p>
            <a:pPr algn="ctr"/>
            <a:r>
              <a:rPr lang="en-US" sz="7000" u="sng" dirty="0">
                <a:latin typeface="Charmelade DEMO" panose="02000506000000020000" pitchFamily="2" charset="0"/>
              </a:rPr>
              <a:t>Ventilation is the whole key</a:t>
            </a:r>
          </a:p>
        </p:txBody>
      </p:sp>
      <p:sp>
        <p:nvSpPr>
          <p:cNvPr id="7" name="TextBox 6">
            <a:extLst>
              <a:ext uri="{FF2B5EF4-FFF2-40B4-BE49-F238E27FC236}">
                <a16:creationId xmlns:a16="http://schemas.microsoft.com/office/drawing/2014/main" id="{7B494F7F-E897-C5A9-71B1-587F85362243}"/>
              </a:ext>
            </a:extLst>
          </p:cNvPr>
          <p:cNvSpPr txBox="1"/>
          <p:nvPr/>
        </p:nvSpPr>
        <p:spPr>
          <a:xfrm>
            <a:off x="-619125" y="4552170"/>
            <a:ext cx="13115925" cy="1169551"/>
          </a:xfrm>
          <a:prstGeom prst="rect">
            <a:avLst/>
          </a:prstGeom>
          <a:noFill/>
        </p:spPr>
        <p:txBody>
          <a:bodyPr wrap="square" rtlCol="0">
            <a:spAutoFit/>
          </a:bodyPr>
          <a:lstStyle/>
          <a:p>
            <a:pPr algn="ctr"/>
            <a:r>
              <a:rPr lang="en-US" sz="7000" dirty="0">
                <a:latin typeface="The Happy Giraffe Demo" pitchFamily="2" charset="0"/>
              </a:rPr>
              <a:t>100/60</a:t>
            </a:r>
          </a:p>
        </p:txBody>
      </p:sp>
      <p:sp>
        <p:nvSpPr>
          <p:cNvPr id="8" name="TextBox 7">
            <a:extLst>
              <a:ext uri="{FF2B5EF4-FFF2-40B4-BE49-F238E27FC236}">
                <a16:creationId xmlns:a16="http://schemas.microsoft.com/office/drawing/2014/main" id="{C2171E86-17C3-B063-106D-916EBD54C611}"/>
              </a:ext>
            </a:extLst>
          </p:cNvPr>
          <p:cNvSpPr txBox="1"/>
          <p:nvPr/>
        </p:nvSpPr>
        <p:spPr>
          <a:xfrm>
            <a:off x="-461963" y="5557174"/>
            <a:ext cx="13115925" cy="1169551"/>
          </a:xfrm>
          <a:prstGeom prst="rect">
            <a:avLst/>
          </a:prstGeom>
          <a:noFill/>
        </p:spPr>
        <p:txBody>
          <a:bodyPr wrap="square" rtlCol="0">
            <a:spAutoFit/>
          </a:bodyPr>
          <a:lstStyle/>
          <a:p>
            <a:pPr algn="ctr"/>
            <a:r>
              <a:rPr lang="en-US" sz="7000" dirty="0">
                <a:latin typeface="Impact" panose="020B0806030902050204" pitchFamily="34" charset="0"/>
              </a:rPr>
              <a:t>Epi, in small amounts, after A&amp;B</a:t>
            </a:r>
          </a:p>
        </p:txBody>
      </p:sp>
    </p:spTree>
    <p:extLst>
      <p:ext uri="{BB962C8B-B14F-4D97-AF65-F5344CB8AC3E}">
        <p14:creationId xmlns:p14="http://schemas.microsoft.com/office/powerpoint/2010/main" val="47534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nging Out the Dead (1999) - Photo Gallery - IMDb">
            <a:extLst>
              <a:ext uri="{FF2B5EF4-FFF2-40B4-BE49-F238E27FC236}">
                <a16:creationId xmlns:a16="http://schemas.microsoft.com/office/drawing/2014/main" id="{2306B1B6-7C91-BB7B-7692-4362D98DD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0"/>
            <a:ext cx="10163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7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ir-Shields Resuscitaire Infant Warmer - RW-82 - MFI Medical - MFI Medical">
            <a:extLst>
              <a:ext uri="{FF2B5EF4-FFF2-40B4-BE49-F238E27FC236}">
                <a16:creationId xmlns:a16="http://schemas.microsoft.com/office/drawing/2014/main" id="{684F386A-435E-247A-D564-8CDE01B5F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uddle-Up Baby Blankets Many to choose from - BH Medwear - 9">
            <a:extLst>
              <a:ext uri="{FF2B5EF4-FFF2-40B4-BE49-F238E27FC236}">
                <a16:creationId xmlns:a16="http://schemas.microsoft.com/office/drawing/2014/main" id="{2D0233B6-6903-4F29-C3E2-E6971C22A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589" y="0"/>
            <a:ext cx="4239661" cy="27133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rgyle Newborn Infant Beanies">
            <a:extLst>
              <a:ext uri="{FF2B5EF4-FFF2-40B4-BE49-F238E27FC236}">
                <a16:creationId xmlns:a16="http://schemas.microsoft.com/office/drawing/2014/main" id="{90615D31-0AAF-93BC-E042-07AB4BFF8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4694" y="167351"/>
            <a:ext cx="2713383" cy="27133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bstetrical Kit">
            <a:extLst>
              <a:ext uri="{FF2B5EF4-FFF2-40B4-BE49-F238E27FC236}">
                <a16:creationId xmlns:a16="http://schemas.microsoft.com/office/drawing/2014/main" id="{88343AD5-706E-12FC-DEF8-E479FCD30A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307" y="3429000"/>
            <a:ext cx="2942063" cy="2942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A4B5FA9-7D16-0206-C15C-4CE4C1A10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309" y="2880734"/>
            <a:ext cx="2440104" cy="18277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dline Umbilical Cord Clamps - Umbilical Cord Clamp, Plastic, Off-White - DYNJ04220 - 100 Each / 1 box / Case">
            <a:extLst>
              <a:ext uri="{FF2B5EF4-FFF2-40B4-BE49-F238E27FC236}">
                <a16:creationId xmlns:a16="http://schemas.microsoft.com/office/drawing/2014/main" id="{42CD1810-F55C-BCCF-9405-DE88819AC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9571" y="5752955"/>
            <a:ext cx="837481" cy="8846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Medline Umbilical Cord Clamps - Umbilical Cord Clamp, Plastic, Off-White - DYNJ04220 - 100 Each / 1 box / Case">
            <a:extLst>
              <a:ext uri="{FF2B5EF4-FFF2-40B4-BE49-F238E27FC236}">
                <a16:creationId xmlns:a16="http://schemas.microsoft.com/office/drawing/2014/main" id="{BA7626EF-D244-80F8-CB74-924163BD8E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8859" y="5752954"/>
            <a:ext cx="837481" cy="8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3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BE589-F727-C7BC-BB26-BEBC78608B3C}"/>
              </a:ext>
            </a:extLst>
          </p:cNvPr>
          <p:cNvPicPr>
            <a:picLocks noChangeAspect="1"/>
          </p:cNvPicPr>
          <p:nvPr/>
        </p:nvPicPr>
        <p:blipFill>
          <a:blip r:embed="rId3"/>
          <a:stretch>
            <a:fillRect/>
          </a:stretch>
        </p:blipFill>
        <p:spPr>
          <a:xfrm>
            <a:off x="2462971" y="877681"/>
            <a:ext cx="7531100" cy="2425700"/>
          </a:xfrm>
          <a:prstGeom prst="rect">
            <a:avLst/>
          </a:prstGeom>
        </p:spPr>
      </p:pic>
    </p:spTree>
    <p:extLst>
      <p:ext uri="{BB962C8B-B14F-4D97-AF65-F5344CB8AC3E}">
        <p14:creationId xmlns:p14="http://schemas.microsoft.com/office/powerpoint/2010/main" val="87468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 Training Bag Valve Mask (BVM) INFANT in Mesh Bag, BVM-3021-001:  Amazon.com: Industrial &amp; Scientific">
            <a:extLst>
              <a:ext uri="{FF2B5EF4-FFF2-40B4-BE49-F238E27FC236}">
                <a16:creationId xmlns:a16="http://schemas.microsoft.com/office/drawing/2014/main" id="{DB4194B2-14EA-866F-6EE8-F6846B5EF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43" y="10454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A795D2E-F782-E567-AD21-07578F08C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397" y="1103971"/>
            <a:ext cx="2001265" cy="12600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refilled Syringes, Luer Jet, Epinephrine, 1:10,000, 0.1mg/mL, 10mL">
            <a:extLst>
              <a:ext uri="{FF2B5EF4-FFF2-40B4-BE49-F238E27FC236}">
                <a16:creationId xmlns:a16="http://schemas.microsoft.com/office/drawing/2014/main" id="{E7794FF3-0617-D474-0548-89B0E6630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292" y="241068"/>
            <a:ext cx="2985894" cy="298589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ifepak 15 standard carry case 11577-000002">
            <a:extLst>
              <a:ext uri="{FF2B5EF4-FFF2-40B4-BE49-F238E27FC236}">
                <a16:creationId xmlns:a16="http://schemas.microsoft.com/office/drawing/2014/main" id="{CEE02F21-85F5-E4F2-CF32-524ED21339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41" y="3646449"/>
            <a:ext cx="2486722" cy="248672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llied Healthcare Products Aluminum D O2 Cylinder">
            <a:extLst>
              <a:ext uri="{FF2B5EF4-FFF2-40B4-BE49-F238E27FC236}">
                <a16:creationId xmlns:a16="http://schemas.microsoft.com/office/drawing/2014/main" id="{7212F54F-3A6D-676F-7FD4-E9408C1436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674" y="3646449"/>
            <a:ext cx="2722756" cy="272275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78D68C13-FB4F-92A7-4AC7-8F867AA3AC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9111" y="4230580"/>
            <a:ext cx="2985894" cy="167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9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611</Words>
  <Application>Microsoft Macintosh PowerPoint</Application>
  <PresentationFormat>Widescreen</PresentationFormat>
  <Paragraphs>153</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Chalkboard SE</vt:lpstr>
      <vt:lpstr>Charmelade DEMO</vt:lpstr>
      <vt:lpstr>Impact</vt:lpstr>
      <vt:lpstr>Rockwell</vt:lpstr>
      <vt:lpstr>The Happy Giraffe Demo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Kalan</dc:creator>
  <cp:lastModifiedBy>Ashley Day</cp:lastModifiedBy>
  <cp:revision>6</cp:revision>
  <dcterms:created xsi:type="dcterms:W3CDTF">2022-11-19T12:59:37Z</dcterms:created>
  <dcterms:modified xsi:type="dcterms:W3CDTF">2022-12-02T18:14:31Z</dcterms:modified>
</cp:coreProperties>
</file>