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Lst>
  <p:notesMasterIdLst>
    <p:notesMasterId r:id="rId15"/>
  </p:notesMasterIdLst>
  <p:sldIdLst>
    <p:sldId id="510" r:id="rId3"/>
    <p:sldId id="313" r:id="rId4"/>
    <p:sldId id="511" r:id="rId5"/>
    <p:sldId id="515" r:id="rId6"/>
    <p:sldId id="512" r:id="rId7"/>
    <p:sldId id="507" r:id="rId8"/>
    <p:sldId id="501" r:id="rId9"/>
    <p:sldId id="503" r:id="rId10"/>
    <p:sldId id="505" r:id="rId11"/>
    <p:sldId id="514" r:id="rId12"/>
    <p:sldId id="516" r:id="rId13"/>
    <p:sldId id="500" r:id="rId1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ra Fuller" initials="NF" lastIdx="1" clrIdx="0">
    <p:extLst>
      <p:ext uri="{19B8F6BF-5375-455C-9EA6-DF929625EA0E}">
        <p15:presenceInfo xmlns:p15="http://schemas.microsoft.com/office/powerpoint/2012/main" userId="S-1-5-21-2966234753-3346531789-2909034793-1726" providerId="AD"/>
      </p:ext>
    </p:extLst>
  </p:cmAuthor>
  <p:cmAuthor id="2" name="Andia, Jonny (CDC/OID/NCHHSTP)" initials="AJ(" lastIdx="18" clrIdx="1">
    <p:extLst>
      <p:ext uri="{19B8F6BF-5375-455C-9EA6-DF929625EA0E}">
        <p15:presenceInfo xmlns:p15="http://schemas.microsoft.com/office/powerpoint/2012/main" userId="S-1-5-21-1207783550-2075000910-922709458-178490" providerId="AD"/>
      </p:ext>
    </p:extLst>
  </p:cmAuthor>
  <p:cmAuthor id="3" name="Miles, Gillian (CDC/DDID/NCHHSTP)" initials="hsu1" lastIdx="4" clrIdx="2">
    <p:extLst>
      <p:ext uri="{19B8F6BF-5375-455C-9EA6-DF929625EA0E}">
        <p15:presenceInfo xmlns:p15="http://schemas.microsoft.com/office/powerpoint/2012/main" userId="Miles, Gillian (CDC/DDID/NCHHSTP)" providerId="None"/>
      </p:ext>
    </p:extLst>
  </p:cmAuthor>
  <p:cmAuthor id="4" name="Laura Pegram" initials="LP" lastIdx="6" clrIdx="3">
    <p:extLst>
      <p:ext uri="{19B8F6BF-5375-455C-9EA6-DF929625EA0E}">
        <p15:presenceInfo xmlns:p15="http://schemas.microsoft.com/office/powerpoint/2012/main" userId="Laura Pegram" providerId="None"/>
      </p:ext>
    </p:extLst>
  </p:cmAuthor>
  <p:cmAuthor id="5" name="Farah Nageer-Kanthor" initials="FN" lastIdx="3" clrIdx="4">
    <p:extLst>
      <p:ext uri="{19B8F6BF-5375-455C-9EA6-DF929625EA0E}">
        <p15:presenceInfo xmlns:p15="http://schemas.microsoft.com/office/powerpoint/2012/main" userId="S-1-5-21-2966234753-3346531789-2909034793-11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243D1A-9949-4CC4-8CE0-26EE94A9ECB0}" v="1" dt="2019-02-04T21:07:05.2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5" autoAdjust="0"/>
    <p:restoredTop sz="88830" autoAdjust="0"/>
  </p:normalViewPr>
  <p:slideViewPr>
    <p:cSldViewPr snapToGrid="0">
      <p:cViewPr varScale="1">
        <p:scale>
          <a:sx n="103" d="100"/>
          <a:sy n="103" d="100"/>
        </p:scale>
        <p:origin x="912" y="114"/>
      </p:cViewPr>
      <p:guideLst>
        <p:guide orient="horz" pos="2160"/>
        <p:guide pos="3840"/>
      </p:guideLst>
    </p:cSldViewPr>
  </p:slideViewPr>
  <p:outlineViewPr>
    <p:cViewPr>
      <p:scale>
        <a:sx n="33" d="100"/>
        <a:sy n="33" d="100"/>
      </p:scale>
      <p:origin x="0" y="-10104"/>
    </p:cViewPr>
  </p:outlineViewPr>
  <p:notesTextViewPr>
    <p:cViewPr>
      <p:scale>
        <a:sx n="1" d="1"/>
        <a:sy n="1" d="1"/>
      </p:scale>
      <p:origin x="0" y="0"/>
    </p:cViewPr>
  </p:notesTextViewPr>
  <p:notesViewPr>
    <p:cSldViewPr snapToGrid="0">
      <p:cViewPr varScale="1">
        <p:scale>
          <a:sx n="51" d="100"/>
          <a:sy n="51" d="100"/>
        </p:scale>
        <p:origin x="2692"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43"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17ACB2-B93E-47B5-9B04-922AA232F9E7}"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US"/>
        </a:p>
      </dgm:t>
    </dgm:pt>
    <dgm:pt modelId="{E0611CC9-8230-4ADD-AA4E-E1B0CE0278B8}">
      <dgm:prSet/>
      <dgm:spPr/>
      <dgm:t>
        <a:bodyPr/>
        <a:lstStyle/>
        <a:p>
          <a:r>
            <a:rPr lang="en-US"/>
            <a:t>Medication Assisted Treatment</a:t>
          </a:r>
        </a:p>
      </dgm:t>
    </dgm:pt>
    <dgm:pt modelId="{3303104A-C793-4587-A60A-B9C1F1D09456}" type="parTrans" cxnId="{8E525A79-1C82-44B7-843A-2389A0865422}">
      <dgm:prSet/>
      <dgm:spPr/>
      <dgm:t>
        <a:bodyPr/>
        <a:lstStyle/>
        <a:p>
          <a:endParaRPr lang="en-US"/>
        </a:p>
      </dgm:t>
    </dgm:pt>
    <dgm:pt modelId="{D510C87A-E1ED-4E24-9EE0-6B2C82671D59}" type="sibTrans" cxnId="{8E525A79-1C82-44B7-843A-2389A0865422}">
      <dgm:prSet/>
      <dgm:spPr/>
      <dgm:t>
        <a:bodyPr/>
        <a:lstStyle/>
        <a:p>
          <a:endParaRPr lang="en-US"/>
        </a:p>
      </dgm:t>
    </dgm:pt>
    <dgm:pt modelId="{B4B2FE7D-1BA8-41F3-812F-BF6E8288A37D}">
      <dgm:prSet/>
      <dgm:spPr/>
      <dgm:t>
        <a:bodyPr/>
        <a:lstStyle/>
        <a:p>
          <a:r>
            <a:rPr lang="en-US"/>
            <a:t>PREP for PWUDs </a:t>
          </a:r>
        </a:p>
      </dgm:t>
    </dgm:pt>
    <dgm:pt modelId="{F5A76C72-5747-49AC-8CD3-684BF2D2C6F8}" type="parTrans" cxnId="{06669ECA-0BC1-43A3-9088-9D621D2C6A0C}">
      <dgm:prSet/>
      <dgm:spPr/>
      <dgm:t>
        <a:bodyPr/>
        <a:lstStyle/>
        <a:p>
          <a:endParaRPr lang="en-US"/>
        </a:p>
      </dgm:t>
    </dgm:pt>
    <dgm:pt modelId="{1970AA3B-7175-481C-9496-C690B4B00CD8}" type="sibTrans" cxnId="{06669ECA-0BC1-43A3-9088-9D621D2C6A0C}">
      <dgm:prSet/>
      <dgm:spPr/>
      <dgm:t>
        <a:bodyPr/>
        <a:lstStyle/>
        <a:p>
          <a:endParaRPr lang="en-US"/>
        </a:p>
      </dgm:t>
    </dgm:pt>
    <dgm:pt modelId="{EA811CB7-CD20-49A6-A562-366144BF300A}">
      <dgm:prSet/>
      <dgm:spPr/>
      <dgm:t>
        <a:bodyPr/>
        <a:lstStyle/>
        <a:p>
          <a:r>
            <a:rPr lang="en-US" dirty="0"/>
            <a:t>HCV/HIV Testing and Treatment </a:t>
          </a:r>
        </a:p>
      </dgm:t>
    </dgm:pt>
    <dgm:pt modelId="{7095F392-D51B-49CB-8157-6802C2B3014B}" type="parTrans" cxnId="{E9A6EB5C-0495-41D0-AC31-F98A99564710}">
      <dgm:prSet/>
      <dgm:spPr/>
      <dgm:t>
        <a:bodyPr/>
        <a:lstStyle/>
        <a:p>
          <a:endParaRPr lang="en-US"/>
        </a:p>
      </dgm:t>
    </dgm:pt>
    <dgm:pt modelId="{6C8A81A6-7AD1-4968-9D78-D1C0C70C5F99}" type="sibTrans" cxnId="{E9A6EB5C-0495-41D0-AC31-F98A99564710}">
      <dgm:prSet/>
      <dgm:spPr/>
      <dgm:t>
        <a:bodyPr/>
        <a:lstStyle/>
        <a:p>
          <a:endParaRPr lang="en-US"/>
        </a:p>
      </dgm:t>
    </dgm:pt>
    <dgm:pt modelId="{EB729BEA-E3AA-4FB5-9C0E-2995EA20C258}">
      <dgm:prSet/>
      <dgm:spPr/>
      <dgm:t>
        <a:bodyPr/>
        <a:lstStyle/>
        <a:p>
          <a:r>
            <a:rPr lang="en-US" dirty="0"/>
            <a:t>Naloxone, Syringe Service Programs, and Safer Injection Practices</a:t>
          </a:r>
        </a:p>
      </dgm:t>
    </dgm:pt>
    <dgm:pt modelId="{1C09583A-0341-4CCD-9E80-78D99F4F11F3}" type="sibTrans" cxnId="{F8BC0D59-6415-46F2-8556-9BD1C9279CB4}">
      <dgm:prSet/>
      <dgm:spPr/>
      <dgm:t>
        <a:bodyPr/>
        <a:lstStyle/>
        <a:p>
          <a:endParaRPr lang="en-US"/>
        </a:p>
      </dgm:t>
    </dgm:pt>
    <dgm:pt modelId="{11B91131-9B65-473C-8547-0683607FB9ED}" type="parTrans" cxnId="{F8BC0D59-6415-46F2-8556-9BD1C9279CB4}">
      <dgm:prSet/>
      <dgm:spPr/>
      <dgm:t>
        <a:bodyPr/>
        <a:lstStyle/>
        <a:p>
          <a:endParaRPr lang="en-US"/>
        </a:p>
      </dgm:t>
    </dgm:pt>
    <dgm:pt modelId="{150DE85E-3EC2-491C-ADD8-E2CFC6AF9215}">
      <dgm:prSet/>
      <dgm:spPr/>
      <dgm:t>
        <a:bodyPr/>
        <a:lstStyle/>
        <a:p>
          <a:r>
            <a:rPr lang="en-US" dirty="0"/>
            <a:t>Mental Health Services</a:t>
          </a:r>
        </a:p>
      </dgm:t>
    </dgm:pt>
    <dgm:pt modelId="{BFFF5153-9986-4116-877E-C59DCD806461}" type="parTrans" cxnId="{01A5C2CB-DF70-413F-967E-B10B75A960FF}">
      <dgm:prSet/>
      <dgm:spPr/>
      <dgm:t>
        <a:bodyPr/>
        <a:lstStyle/>
        <a:p>
          <a:endParaRPr lang="en-US"/>
        </a:p>
      </dgm:t>
    </dgm:pt>
    <dgm:pt modelId="{4A187CA7-2513-4DF2-87E5-EB53CFA729F8}" type="sibTrans" cxnId="{01A5C2CB-DF70-413F-967E-B10B75A960FF}">
      <dgm:prSet/>
      <dgm:spPr/>
      <dgm:t>
        <a:bodyPr/>
        <a:lstStyle/>
        <a:p>
          <a:endParaRPr lang="en-US"/>
        </a:p>
      </dgm:t>
    </dgm:pt>
    <dgm:pt modelId="{9ABC809F-3166-4131-B16A-525E389CEB9D}">
      <dgm:prSet/>
      <dgm:spPr/>
      <dgm:t>
        <a:bodyPr/>
        <a:lstStyle/>
        <a:p>
          <a:r>
            <a:rPr lang="en-US" dirty="0"/>
            <a:t>HCV/HIV Testing and Treatment </a:t>
          </a:r>
        </a:p>
      </dgm:t>
    </dgm:pt>
    <dgm:pt modelId="{7FF3D01F-35BA-4225-AB88-5B2A8A4AADE0}" type="parTrans" cxnId="{DC8AEDA6-052A-49EE-BA6B-0F734639FE09}">
      <dgm:prSet/>
      <dgm:spPr/>
      <dgm:t>
        <a:bodyPr/>
        <a:lstStyle/>
        <a:p>
          <a:endParaRPr lang="en-US"/>
        </a:p>
      </dgm:t>
    </dgm:pt>
    <dgm:pt modelId="{6B640344-8660-4B09-95A7-9B91070ED0EB}" type="sibTrans" cxnId="{DC8AEDA6-052A-49EE-BA6B-0F734639FE09}">
      <dgm:prSet/>
      <dgm:spPr/>
      <dgm:t>
        <a:bodyPr/>
        <a:lstStyle/>
        <a:p>
          <a:endParaRPr lang="en-US"/>
        </a:p>
      </dgm:t>
    </dgm:pt>
    <dgm:pt modelId="{E0081EE3-4835-45F9-AD8D-C5EAC948D644}" type="pres">
      <dgm:prSet presAssocID="{0417ACB2-B93E-47B5-9B04-922AA232F9E7}" presName="Name0" presStyleCnt="0">
        <dgm:presLayoutVars>
          <dgm:dir/>
          <dgm:resizeHandles val="exact"/>
        </dgm:presLayoutVars>
      </dgm:prSet>
      <dgm:spPr/>
      <dgm:t>
        <a:bodyPr/>
        <a:lstStyle/>
        <a:p>
          <a:endParaRPr lang="en-US"/>
        </a:p>
      </dgm:t>
    </dgm:pt>
    <dgm:pt modelId="{ECA86D02-BF59-45A8-9BCF-FB0B3CCF9E5A}" type="pres">
      <dgm:prSet presAssocID="{0417ACB2-B93E-47B5-9B04-922AA232F9E7}" presName="fgShape" presStyleLbl="fgShp" presStyleIdx="0" presStyleCnt="1"/>
      <dgm:spPr/>
    </dgm:pt>
    <dgm:pt modelId="{FA22FD6F-11B9-48CF-8295-1A29ACAF5AAC}" type="pres">
      <dgm:prSet presAssocID="{0417ACB2-B93E-47B5-9B04-922AA232F9E7}" presName="linComp" presStyleCnt="0"/>
      <dgm:spPr/>
    </dgm:pt>
    <dgm:pt modelId="{A5336E5E-FDD3-4A84-B67E-7387CAC5DB68}" type="pres">
      <dgm:prSet presAssocID="{EA811CB7-CD20-49A6-A562-366144BF300A}" presName="compNode" presStyleCnt="0"/>
      <dgm:spPr/>
    </dgm:pt>
    <dgm:pt modelId="{264F5BA8-0614-411A-B52E-65C5D5AD3862}" type="pres">
      <dgm:prSet presAssocID="{EA811CB7-CD20-49A6-A562-366144BF300A}" presName="bkgdShape" presStyleLbl="node1" presStyleIdx="0" presStyleCnt="6"/>
      <dgm:spPr/>
      <dgm:t>
        <a:bodyPr/>
        <a:lstStyle/>
        <a:p>
          <a:endParaRPr lang="en-US"/>
        </a:p>
      </dgm:t>
    </dgm:pt>
    <dgm:pt modelId="{321BCCC7-E4B2-4D22-A42E-3A6B0EBAEA9F}" type="pres">
      <dgm:prSet presAssocID="{EA811CB7-CD20-49A6-A562-366144BF300A}" presName="nodeTx" presStyleLbl="node1" presStyleIdx="0" presStyleCnt="6">
        <dgm:presLayoutVars>
          <dgm:bulletEnabled val="1"/>
        </dgm:presLayoutVars>
      </dgm:prSet>
      <dgm:spPr/>
      <dgm:t>
        <a:bodyPr/>
        <a:lstStyle/>
        <a:p>
          <a:endParaRPr lang="en-US"/>
        </a:p>
      </dgm:t>
    </dgm:pt>
    <dgm:pt modelId="{10E513FF-C24A-437B-A025-FE241FA68882}" type="pres">
      <dgm:prSet presAssocID="{EA811CB7-CD20-49A6-A562-366144BF300A}" presName="invisiNode" presStyleLbl="node1" presStyleIdx="0" presStyleCnt="6"/>
      <dgm:spPr/>
    </dgm:pt>
    <dgm:pt modelId="{FFFAAF91-9CCD-453D-8779-D99701199AD0}" type="pres">
      <dgm:prSet presAssocID="{EA811CB7-CD20-49A6-A562-366144BF300A}" presName="imagNode" presStyleLbl="fgImgPlace1" presStyleIdx="0" presStyleCnt="6"/>
      <dgm:spPr>
        <a:blipFill rotWithShape="1">
          <a:blip xmlns:r="http://schemas.openxmlformats.org/officeDocument/2006/relationships" r:embed="rId1"/>
          <a:srcRect/>
          <a:stretch>
            <a:fillRect l="-25000" r="-25000"/>
          </a:stretch>
        </a:blipFill>
      </dgm:spPr>
      <dgm:t>
        <a:bodyPr/>
        <a:lstStyle/>
        <a:p>
          <a:endParaRPr lang="en-US"/>
        </a:p>
      </dgm:t>
    </dgm:pt>
    <dgm:pt modelId="{083F813A-E92F-4BCD-AE95-2F4445C147D3}" type="pres">
      <dgm:prSet presAssocID="{6C8A81A6-7AD1-4968-9D78-D1C0C70C5F99}" presName="sibTrans" presStyleLbl="sibTrans2D1" presStyleIdx="0" presStyleCnt="0"/>
      <dgm:spPr/>
      <dgm:t>
        <a:bodyPr/>
        <a:lstStyle/>
        <a:p>
          <a:endParaRPr lang="en-US"/>
        </a:p>
      </dgm:t>
    </dgm:pt>
    <dgm:pt modelId="{A6185DDE-3B9A-403E-A986-7BD1B361C9D0}" type="pres">
      <dgm:prSet presAssocID="{150DE85E-3EC2-491C-ADD8-E2CFC6AF9215}" presName="compNode" presStyleCnt="0"/>
      <dgm:spPr/>
    </dgm:pt>
    <dgm:pt modelId="{D120892D-770F-4A55-963C-8DFC0B0A4708}" type="pres">
      <dgm:prSet presAssocID="{150DE85E-3EC2-491C-ADD8-E2CFC6AF9215}" presName="bkgdShape" presStyleLbl="node1" presStyleIdx="1" presStyleCnt="6"/>
      <dgm:spPr/>
      <dgm:t>
        <a:bodyPr/>
        <a:lstStyle/>
        <a:p>
          <a:endParaRPr lang="en-US"/>
        </a:p>
      </dgm:t>
    </dgm:pt>
    <dgm:pt modelId="{2641222A-A3EF-4954-9746-793E2718032C}" type="pres">
      <dgm:prSet presAssocID="{150DE85E-3EC2-491C-ADD8-E2CFC6AF9215}" presName="nodeTx" presStyleLbl="node1" presStyleIdx="1" presStyleCnt="6">
        <dgm:presLayoutVars>
          <dgm:bulletEnabled val="1"/>
        </dgm:presLayoutVars>
      </dgm:prSet>
      <dgm:spPr/>
      <dgm:t>
        <a:bodyPr/>
        <a:lstStyle/>
        <a:p>
          <a:endParaRPr lang="en-US"/>
        </a:p>
      </dgm:t>
    </dgm:pt>
    <dgm:pt modelId="{13E776E6-C5A1-4A83-8724-A0A7557B848F}" type="pres">
      <dgm:prSet presAssocID="{150DE85E-3EC2-491C-ADD8-E2CFC6AF9215}" presName="invisiNode" presStyleLbl="node1" presStyleIdx="1" presStyleCnt="6"/>
      <dgm:spPr/>
    </dgm:pt>
    <dgm:pt modelId="{54A54A80-B3F6-433B-AD59-C499A746B097}" type="pres">
      <dgm:prSet presAssocID="{150DE85E-3EC2-491C-ADD8-E2CFC6AF9215}" presName="imagNode" presStyleLbl="fgImgPlace1" presStyleIdx="1" presStyleCnt="6"/>
      <dgm:spPr>
        <a:blipFill rotWithShape="1">
          <a:blip xmlns:r="http://schemas.openxmlformats.org/officeDocument/2006/relationships" r:embed="rId2"/>
          <a:srcRect/>
          <a:stretch>
            <a:fillRect l="-17000" r="-17000"/>
          </a:stretch>
        </a:blipFill>
      </dgm:spPr>
      <dgm:t>
        <a:bodyPr/>
        <a:lstStyle/>
        <a:p>
          <a:endParaRPr lang="en-US"/>
        </a:p>
      </dgm:t>
    </dgm:pt>
    <dgm:pt modelId="{8B1ACDAE-1904-4E9D-AD88-50035D91CAF7}" type="pres">
      <dgm:prSet presAssocID="{4A187CA7-2513-4DF2-87E5-EB53CFA729F8}" presName="sibTrans" presStyleLbl="sibTrans2D1" presStyleIdx="0" presStyleCnt="0"/>
      <dgm:spPr/>
      <dgm:t>
        <a:bodyPr/>
        <a:lstStyle/>
        <a:p>
          <a:endParaRPr lang="en-US"/>
        </a:p>
      </dgm:t>
    </dgm:pt>
    <dgm:pt modelId="{3BF441DB-DEAB-469E-B3FB-9BBB672A067C}" type="pres">
      <dgm:prSet presAssocID="{E0611CC9-8230-4ADD-AA4E-E1B0CE0278B8}" presName="compNode" presStyleCnt="0"/>
      <dgm:spPr/>
    </dgm:pt>
    <dgm:pt modelId="{2BB1E9C9-73DC-4A28-AE8F-8F7D64A75BB7}" type="pres">
      <dgm:prSet presAssocID="{E0611CC9-8230-4ADD-AA4E-E1B0CE0278B8}" presName="bkgdShape" presStyleLbl="node1" presStyleIdx="2" presStyleCnt="6"/>
      <dgm:spPr/>
      <dgm:t>
        <a:bodyPr/>
        <a:lstStyle/>
        <a:p>
          <a:endParaRPr lang="en-US"/>
        </a:p>
      </dgm:t>
    </dgm:pt>
    <dgm:pt modelId="{C18AB9E0-DE56-4FB4-8D87-78024CC0E606}" type="pres">
      <dgm:prSet presAssocID="{E0611CC9-8230-4ADD-AA4E-E1B0CE0278B8}" presName="nodeTx" presStyleLbl="node1" presStyleIdx="2" presStyleCnt="6">
        <dgm:presLayoutVars>
          <dgm:bulletEnabled val="1"/>
        </dgm:presLayoutVars>
      </dgm:prSet>
      <dgm:spPr/>
      <dgm:t>
        <a:bodyPr/>
        <a:lstStyle/>
        <a:p>
          <a:endParaRPr lang="en-US"/>
        </a:p>
      </dgm:t>
    </dgm:pt>
    <dgm:pt modelId="{66264C3B-522F-4588-83DC-8B0E1F7B730E}" type="pres">
      <dgm:prSet presAssocID="{E0611CC9-8230-4ADD-AA4E-E1B0CE0278B8}" presName="invisiNode" presStyleLbl="node1" presStyleIdx="2" presStyleCnt="6"/>
      <dgm:spPr/>
    </dgm:pt>
    <dgm:pt modelId="{61007DB6-0726-4196-8E93-06A35EDC13AD}" type="pres">
      <dgm:prSet presAssocID="{E0611CC9-8230-4ADD-AA4E-E1B0CE0278B8}" presName="imagNode" presStyleLbl="fgImgPlace1" presStyleIdx="2" presStyleCnt="6"/>
      <dgm:spPr>
        <a:blipFill rotWithShape="1">
          <a:blip xmlns:r="http://schemas.openxmlformats.org/officeDocument/2006/relationships" r:embed="rId3"/>
          <a:srcRect/>
          <a:stretch>
            <a:fillRect l="-25000" r="-25000"/>
          </a:stretch>
        </a:blipFill>
      </dgm:spPr>
      <dgm:t>
        <a:bodyPr/>
        <a:lstStyle/>
        <a:p>
          <a:endParaRPr lang="en-US"/>
        </a:p>
      </dgm:t>
    </dgm:pt>
    <dgm:pt modelId="{9D7E2B5A-DCBD-4AE2-90B7-1B02F60E3B49}" type="pres">
      <dgm:prSet presAssocID="{D510C87A-E1ED-4E24-9EE0-6B2C82671D59}" presName="sibTrans" presStyleLbl="sibTrans2D1" presStyleIdx="0" presStyleCnt="0"/>
      <dgm:spPr/>
      <dgm:t>
        <a:bodyPr/>
        <a:lstStyle/>
        <a:p>
          <a:endParaRPr lang="en-US"/>
        </a:p>
      </dgm:t>
    </dgm:pt>
    <dgm:pt modelId="{B849A9D5-9F88-447C-BEA8-FC95E33D942E}" type="pres">
      <dgm:prSet presAssocID="{B4B2FE7D-1BA8-41F3-812F-BF6E8288A37D}" presName="compNode" presStyleCnt="0"/>
      <dgm:spPr/>
    </dgm:pt>
    <dgm:pt modelId="{C42055F5-DFF5-42DF-ACA7-31C5BA9526A3}" type="pres">
      <dgm:prSet presAssocID="{B4B2FE7D-1BA8-41F3-812F-BF6E8288A37D}" presName="bkgdShape" presStyleLbl="node1" presStyleIdx="3" presStyleCnt="6"/>
      <dgm:spPr/>
      <dgm:t>
        <a:bodyPr/>
        <a:lstStyle/>
        <a:p>
          <a:endParaRPr lang="en-US"/>
        </a:p>
      </dgm:t>
    </dgm:pt>
    <dgm:pt modelId="{97E35641-A1B3-48C6-9125-6286E3887803}" type="pres">
      <dgm:prSet presAssocID="{B4B2FE7D-1BA8-41F3-812F-BF6E8288A37D}" presName="nodeTx" presStyleLbl="node1" presStyleIdx="3" presStyleCnt="6">
        <dgm:presLayoutVars>
          <dgm:bulletEnabled val="1"/>
        </dgm:presLayoutVars>
      </dgm:prSet>
      <dgm:spPr/>
      <dgm:t>
        <a:bodyPr/>
        <a:lstStyle/>
        <a:p>
          <a:endParaRPr lang="en-US"/>
        </a:p>
      </dgm:t>
    </dgm:pt>
    <dgm:pt modelId="{B4F96CCD-117F-47FD-98E8-25221FF96CD7}" type="pres">
      <dgm:prSet presAssocID="{B4B2FE7D-1BA8-41F3-812F-BF6E8288A37D}" presName="invisiNode" presStyleLbl="node1" presStyleIdx="3" presStyleCnt="6"/>
      <dgm:spPr/>
    </dgm:pt>
    <dgm:pt modelId="{9EF5B1DE-C0EC-4A0B-A196-72877481F503}" type="pres">
      <dgm:prSet presAssocID="{B4B2FE7D-1BA8-41F3-812F-BF6E8288A37D}" presName="imagNode" presStyleLbl="fgImgPlace1" presStyleIdx="3" presStyleCnt="6"/>
      <dgm:spPr>
        <a:blipFill rotWithShape="1">
          <a:blip xmlns:r="http://schemas.openxmlformats.org/officeDocument/2006/relationships" r:embed="rId4"/>
          <a:srcRect/>
          <a:stretch>
            <a:fillRect l="-39000" r="-39000"/>
          </a:stretch>
        </a:blipFill>
      </dgm:spPr>
      <dgm:t>
        <a:bodyPr/>
        <a:lstStyle/>
        <a:p>
          <a:endParaRPr lang="en-US"/>
        </a:p>
      </dgm:t>
    </dgm:pt>
    <dgm:pt modelId="{66A80833-CE0B-42EF-B7AC-0716A0D1E169}" type="pres">
      <dgm:prSet presAssocID="{1970AA3B-7175-481C-9496-C690B4B00CD8}" presName="sibTrans" presStyleLbl="sibTrans2D1" presStyleIdx="0" presStyleCnt="0"/>
      <dgm:spPr/>
      <dgm:t>
        <a:bodyPr/>
        <a:lstStyle/>
        <a:p>
          <a:endParaRPr lang="en-US"/>
        </a:p>
      </dgm:t>
    </dgm:pt>
    <dgm:pt modelId="{E86403E1-7FEF-4455-AB80-97F8C0202037}" type="pres">
      <dgm:prSet presAssocID="{EB729BEA-E3AA-4FB5-9C0E-2995EA20C258}" presName="compNode" presStyleCnt="0"/>
      <dgm:spPr/>
    </dgm:pt>
    <dgm:pt modelId="{050B6363-B5CA-4DD4-B59C-4940E692AD8D}" type="pres">
      <dgm:prSet presAssocID="{EB729BEA-E3AA-4FB5-9C0E-2995EA20C258}" presName="bkgdShape" presStyleLbl="node1" presStyleIdx="4" presStyleCnt="6"/>
      <dgm:spPr/>
      <dgm:t>
        <a:bodyPr/>
        <a:lstStyle/>
        <a:p>
          <a:endParaRPr lang="en-US"/>
        </a:p>
      </dgm:t>
    </dgm:pt>
    <dgm:pt modelId="{34969B4D-8979-428F-89EE-E5724EF562BF}" type="pres">
      <dgm:prSet presAssocID="{EB729BEA-E3AA-4FB5-9C0E-2995EA20C258}" presName="nodeTx" presStyleLbl="node1" presStyleIdx="4" presStyleCnt="6">
        <dgm:presLayoutVars>
          <dgm:bulletEnabled val="1"/>
        </dgm:presLayoutVars>
      </dgm:prSet>
      <dgm:spPr/>
      <dgm:t>
        <a:bodyPr/>
        <a:lstStyle/>
        <a:p>
          <a:endParaRPr lang="en-US"/>
        </a:p>
      </dgm:t>
    </dgm:pt>
    <dgm:pt modelId="{98A78281-427D-44D2-A782-DA54ABF11F3C}" type="pres">
      <dgm:prSet presAssocID="{EB729BEA-E3AA-4FB5-9C0E-2995EA20C258}" presName="invisiNode" presStyleLbl="node1" presStyleIdx="4" presStyleCnt="6"/>
      <dgm:spPr/>
    </dgm:pt>
    <dgm:pt modelId="{8BE0B6F7-BB18-4550-A82D-703C1559FB8C}" type="pres">
      <dgm:prSet presAssocID="{EB729BEA-E3AA-4FB5-9C0E-2995EA20C258}" presName="imagNode" presStyleLbl="fgImgPlace1" presStyleIdx="4" presStyleCnt="6"/>
      <dgm:spPr>
        <a:blipFill rotWithShape="1">
          <a:blip xmlns:r="http://schemas.openxmlformats.org/officeDocument/2006/relationships" r:embed="rId5"/>
          <a:srcRect/>
          <a:stretch>
            <a:fillRect l="-46000" r="-46000"/>
          </a:stretch>
        </a:blipFill>
      </dgm:spPr>
      <dgm:t>
        <a:bodyPr/>
        <a:lstStyle/>
        <a:p>
          <a:endParaRPr lang="en-US"/>
        </a:p>
      </dgm:t>
    </dgm:pt>
    <dgm:pt modelId="{87A43DD8-4CAB-405A-BB3B-48348837C910}" type="pres">
      <dgm:prSet presAssocID="{1C09583A-0341-4CCD-9E80-78D99F4F11F3}" presName="sibTrans" presStyleLbl="sibTrans2D1" presStyleIdx="0" presStyleCnt="0"/>
      <dgm:spPr/>
      <dgm:t>
        <a:bodyPr/>
        <a:lstStyle/>
        <a:p>
          <a:endParaRPr lang="en-US"/>
        </a:p>
      </dgm:t>
    </dgm:pt>
    <dgm:pt modelId="{ADE4EB2B-C65A-4A8C-9E7B-031980659872}" type="pres">
      <dgm:prSet presAssocID="{9ABC809F-3166-4131-B16A-525E389CEB9D}" presName="compNode" presStyleCnt="0"/>
      <dgm:spPr/>
    </dgm:pt>
    <dgm:pt modelId="{76E2D896-3F1E-46A1-920B-BAEE370B8B9F}" type="pres">
      <dgm:prSet presAssocID="{9ABC809F-3166-4131-B16A-525E389CEB9D}" presName="bkgdShape" presStyleLbl="node1" presStyleIdx="5" presStyleCnt="6"/>
      <dgm:spPr/>
      <dgm:t>
        <a:bodyPr/>
        <a:lstStyle/>
        <a:p>
          <a:endParaRPr lang="en-US"/>
        </a:p>
      </dgm:t>
    </dgm:pt>
    <dgm:pt modelId="{2C1C0AED-D564-436B-B692-B8FB835922EF}" type="pres">
      <dgm:prSet presAssocID="{9ABC809F-3166-4131-B16A-525E389CEB9D}" presName="nodeTx" presStyleLbl="node1" presStyleIdx="5" presStyleCnt="6">
        <dgm:presLayoutVars>
          <dgm:bulletEnabled val="1"/>
        </dgm:presLayoutVars>
      </dgm:prSet>
      <dgm:spPr/>
      <dgm:t>
        <a:bodyPr/>
        <a:lstStyle/>
        <a:p>
          <a:endParaRPr lang="en-US"/>
        </a:p>
      </dgm:t>
    </dgm:pt>
    <dgm:pt modelId="{DD3F8061-BC78-4287-8019-E4B1342C5CC6}" type="pres">
      <dgm:prSet presAssocID="{9ABC809F-3166-4131-B16A-525E389CEB9D}" presName="invisiNode" presStyleLbl="node1" presStyleIdx="5" presStyleCnt="6"/>
      <dgm:spPr/>
    </dgm:pt>
    <dgm:pt modelId="{411184A4-25E6-4F91-B1B0-AF8EF1BB9756}" type="pres">
      <dgm:prSet presAssocID="{9ABC809F-3166-4131-B16A-525E389CEB9D}" presName="imagNode" presStyleLbl="fgImgPlace1" presStyleIdx="5" presStyleCnt="6"/>
      <dgm:spPr>
        <a:blipFill rotWithShape="1">
          <a:blip xmlns:r="http://schemas.openxmlformats.org/officeDocument/2006/relationships" r:embed="rId1"/>
          <a:srcRect/>
          <a:stretch>
            <a:fillRect l="-25000" r="-25000"/>
          </a:stretch>
        </a:blipFill>
      </dgm:spPr>
      <dgm:t>
        <a:bodyPr/>
        <a:lstStyle/>
        <a:p>
          <a:endParaRPr lang="en-US"/>
        </a:p>
      </dgm:t>
    </dgm:pt>
  </dgm:ptLst>
  <dgm:cxnLst>
    <dgm:cxn modelId="{306EAA0C-2E6B-496F-B85E-B0ABBA1E5719}" type="presOf" srcId="{1C09583A-0341-4CCD-9E80-78D99F4F11F3}" destId="{87A43DD8-4CAB-405A-BB3B-48348837C910}" srcOrd="0" destOrd="0" presId="urn:microsoft.com/office/officeart/2005/8/layout/hList7"/>
    <dgm:cxn modelId="{FF27F0D9-9EB5-4BDF-96C9-CE03278FFDDB}" type="presOf" srcId="{EA811CB7-CD20-49A6-A562-366144BF300A}" destId="{321BCCC7-E4B2-4D22-A42E-3A6B0EBAEA9F}" srcOrd="1" destOrd="0" presId="urn:microsoft.com/office/officeart/2005/8/layout/hList7"/>
    <dgm:cxn modelId="{75A276CF-AAF5-4E86-8CE7-A6704A3944DD}" type="presOf" srcId="{EB729BEA-E3AA-4FB5-9C0E-2995EA20C258}" destId="{050B6363-B5CA-4DD4-B59C-4940E692AD8D}" srcOrd="0" destOrd="0" presId="urn:microsoft.com/office/officeart/2005/8/layout/hList7"/>
    <dgm:cxn modelId="{08B4A82A-012B-4E5D-9E10-20D380834DD6}" type="presOf" srcId="{B4B2FE7D-1BA8-41F3-812F-BF6E8288A37D}" destId="{97E35641-A1B3-48C6-9125-6286E3887803}" srcOrd="1" destOrd="0" presId="urn:microsoft.com/office/officeart/2005/8/layout/hList7"/>
    <dgm:cxn modelId="{DC8AEDA6-052A-49EE-BA6B-0F734639FE09}" srcId="{0417ACB2-B93E-47B5-9B04-922AA232F9E7}" destId="{9ABC809F-3166-4131-B16A-525E389CEB9D}" srcOrd="5" destOrd="0" parTransId="{7FF3D01F-35BA-4225-AB88-5B2A8A4AADE0}" sibTransId="{6B640344-8660-4B09-95A7-9B91070ED0EB}"/>
    <dgm:cxn modelId="{05DFA3BD-3258-471C-B33A-CF77BF4AEA2A}" type="presOf" srcId="{EA811CB7-CD20-49A6-A562-366144BF300A}" destId="{264F5BA8-0614-411A-B52E-65C5D5AD3862}" srcOrd="0" destOrd="0" presId="urn:microsoft.com/office/officeart/2005/8/layout/hList7"/>
    <dgm:cxn modelId="{B0DA4197-C2C0-422D-9296-B65454875C49}" type="presOf" srcId="{E0611CC9-8230-4ADD-AA4E-E1B0CE0278B8}" destId="{2BB1E9C9-73DC-4A28-AE8F-8F7D64A75BB7}" srcOrd="0" destOrd="0" presId="urn:microsoft.com/office/officeart/2005/8/layout/hList7"/>
    <dgm:cxn modelId="{AFCCD467-DBC3-4CAD-9DD3-E9DABC9469BE}" type="presOf" srcId="{9ABC809F-3166-4131-B16A-525E389CEB9D}" destId="{76E2D896-3F1E-46A1-920B-BAEE370B8B9F}" srcOrd="0" destOrd="0" presId="urn:microsoft.com/office/officeart/2005/8/layout/hList7"/>
    <dgm:cxn modelId="{1E3588C1-54ED-487E-9AAA-8D66E97AA4C2}" type="presOf" srcId="{B4B2FE7D-1BA8-41F3-812F-BF6E8288A37D}" destId="{C42055F5-DFF5-42DF-ACA7-31C5BA9526A3}" srcOrd="0" destOrd="0" presId="urn:microsoft.com/office/officeart/2005/8/layout/hList7"/>
    <dgm:cxn modelId="{F8BC0D59-6415-46F2-8556-9BD1C9279CB4}" srcId="{0417ACB2-B93E-47B5-9B04-922AA232F9E7}" destId="{EB729BEA-E3AA-4FB5-9C0E-2995EA20C258}" srcOrd="4" destOrd="0" parTransId="{11B91131-9B65-473C-8547-0683607FB9ED}" sibTransId="{1C09583A-0341-4CCD-9E80-78D99F4F11F3}"/>
    <dgm:cxn modelId="{AFD0B294-9C1A-43F3-B5BD-D64C98A9E921}" type="presOf" srcId="{150DE85E-3EC2-491C-ADD8-E2CFC6AF9215}" destId="{D120892D-770F-4A55-963C-8DFC0B0A4708}" srcOrd="0" destOrd="0" presId="urn:microsoft.com/office/officeart/2005/8/layout/hList7"/>
    <dgm:cxn modelId="{B158DEAE-0896-45F3-BBEF-8524826B706F}" type="presOf" srcId="{9ABC809F-3166-4131-B16A-525E389CEB9D}" destId="{2C1C0AED-D564-436B-B692-B8FB835922EF}" srcOrd="1" destOrd="0" presId="urn:microsoft.com/office/officeart/2005/8/layout/hList7"/>
    <dgm:cxn modelId="{0FF22FE3-FCA6-4E07-95BC-2F991A42F354}" type="presOf" srcId="{E0611CC9-8230-4ADD-AA4E-E1B0CE0278B8}" destId="{C18AB9E0-DE56-4FB4-8D87-78024CC0E606}" srcOrd="1" destOrd="0" presId="urn:microsoft.com/office/officeart/2005/8/layout/hList7"/>
    <dgm:cxn modelId="{EBB5A726-8E09-4C38-A617-A22391A5ADC2}" type="presOf" srcId="{D510C87A-E1ED-4E24-9EE0-6B2C82671D59}" destId="{9D7E2B5A-DCBD-4AE2-90B7-1B02F60E3B49}" srcOrd="0" destOrd="0" presId="urn:microsoft.com/office/officeart/2005/8/layout/hList7"/>
    <dgm:cxn modelId="{0B4B285D-691D-407C-9AD7-AA5ADDB762E6}" type="presOf" srcId="{4A187CA7-2513-4DF2-87E5-EB53CFA729F8}" destId="{8B1ACDAE-1904-4E9D-AD88-50035D91CAF7}" srcOrd="0" destOrd="0" presId="urn:microsoft.com/office/officeart/2005/8/layout/hList7"/>
    <dgm:cxn modelId="{3D14D1B8-7515-489D-AA39-F9DE21E28248}" type="presOf" srcId="{EB729BEA-E3AA-4FB5-9C0E-2995EA20C258}" destId="{34969B4D-8979-428F-89EE-E5724EF562BF}" srcOrd="1" destOrd="0" presId="urn:microsoft.com/office/officeart/2005/8/layout/hList7"/>
    <dgm:cxn modelId="{E9A6EB5C-0495-41D0-AC31-F98A99564710}" srcId="{0417ACB2-B93E-47B5-9B04-922AA232F9E7}" destId="{EA811CB7-CD20-49A6-A562-366144BF300A}" srcOrd="0" destOrd="0" parTransId="{7095F392-D51B-49CB-8157-6802C2B3014B}" sibTransId="{6C8A81A6-7AD1-4968-9D78-D1C0C70C5F99}"/>
    <dgm:cxn modelId="{163C4161-0A12-4B91-BF7B-3E78855998EA}" type="presOf" srcId="{150DE85E-3EC2-491C-ADD8-E2CFC6AF9215}" destId="{2641222A-A3EF-4954-9746-793E2718032C}" srcOrd="1" destOrd="0" presId="urn:microsoft.com/office/officeart/2005/8/layout/hList7"/>
    <dgm:cxn modelId="{01A5C2CB-DF70-413F-967E-B10B75A960FF}" srcId="{0417ACB2-B93E-47B5-9B04-922AA232F9E7}" destId="{150DE85E-3EC2-491C-ADD8-E2CFC6AF9215}" srcOrd="1" destOrd="0" parTransId="{BFFF5153-9986-4116-877E-C59DCD806461}" sibTransId="{4A187CA7-2513-4DF2-87E5-EB53CFA729F8}"/>
    <dgm:cxn modelId="{8E525A79-1C82-44B7-843A-2389A0865422}" srcId="{0417ACB2-B93E-47B5-9B04-922AA232F9E7}" destId="{E0611CC9-8230-4ADD-AA4E-E1B0CE0278B8}" srcOrd="2" destOrd="0" parTransId="{3303104A-C793-4587-A60A-B9C1F1D09456}" sibTransId="{D510C87A-E1ED-4E24-9EE0-6B2C82671D59}"/>
    <dgm:cxn modelId="{51885566-42DB-4CA8-BC20-F69DEA226FC8}" type="presOf" srcId="{1970AA3B-7175-481C-9496-C690B4B00CD8}" destId="{66A80833-CE0B-42EF-B7AC-0716A0D1E169}" srcOrd="0" destOrd="0" presId="urn:microsoft.com/office/officeart/2005/8/layout/hList7"/>
    <dgm:cxn modelId="{708763F0-C84F-4BE3-84B1-CA1BDD479FAC}" type="presOf" srcId="{6C8A81A6-7AD1-4968-9D78-D1C0C70C5F99}" destId="{083F813A-E92F-4BCD-AE95-2F4445C147D3}" srcOrd="0" destOrd="0" presId="urn:microsoft.com/office/officeart/2005/8/layout/hList7"/>
    <dgm:cxn modelId="{61A76A0E-88FB-4DD9-B3F5-6FCB6E5BA7F1}" type="presOf" srcId="{0417ACB2-B93E-47B5-9B04-922AA232F9E7}" destId="{E0081EE3-4835-45F9-AD8D-C5EAC948D644}" srcOrd="0" destOrd="0" presId="urn:microsoft.com/office/officeart/2005/8/layout/hList7"/>
    <dgm:cxn modelId="{06669ECA-0BC1-43A3-9088-9D621D2C6A0C}" srcId="{0417ACB2-B93E-47B5-9B04-922AA232F9E7}" destId="{B4B2FE7D-1BA8-41F3-812F-BF6E8288A37D}" srcOrd="3" destOrd="0" parTransId="{F5A76C72-5747-49AC-8CD3-684BF2D2C6F8}" sibTransId="{1970AA3B-7175-481C-9496-C690B4B00CD8}"/>
    <dgm:cxn modelId="{FD28C2C1-CE8F-43B5-9100-FDBDEF343754}" type="presParOf" srcId="{E0081EE3-4835-45F9-AD8D-C5EAC948D644}" destId="{ECA86D02-BF59-45A8-9BCF-FB0B3CCF9E5A}" srcOrd="0" destOrd="0" presId="urn:microsoft.com/office/officeart/2005/8/layout/hList7"/>
    <dgm:cxn modelId="{952FB28E-8E15-4703-8813-8A1B1F8CF196}" type="presParOf" srcId="{E0081EE3-4835-45F9-AD8D-C5EAC948D644}" destId="{FA22FD6F-11B9-48CF-8295-1A29ACAF5AAC}" srcOrd="1" destOrd="0" presId="urn:microsoft.com/office/officeart/2005/8/layout/hList7"/>
    <dgm:cxn modelId="{CD6B4DEA-1117-46D2-AA30-D08BD0D54133}" type="presParOf" srcId="{FA22FD6F-11B9-48CF-8295-1A29ACAF5AAC}" destId="{A5336E5E-FDD3-4A84-B67E-7387CAC5DB68}" srcOrd="0" destOrd="0" presId="urn:microsoft.com/office/officeart/2005/8/layout/hList7"/>
    <dgm:cxn modelId="{66D078ED-4EB1-462C-9EFE-81FEB794E8C1}" type="presParOf" srcId="{A5336E5E-FDD3-4A84-B67E-7387CAC5DB68}" destId="{264F5BA8-0614-411A-B52E-65C5D5AD3862}" srcOrd="0" destOrd="0" presId="urn:microsoft.com/office/officeart/2005/8/layout/hList7"/>
    <dgm:cxn modelId="{F7F2B858-3A31-46E9-BCDE-AC655DB49618}" type="presParOf" srcId="{A5336E5E-FDD3-4A84-B67E-7387CAC5DB68}" destId="{321BCCC7-E4B2-4D22-A42E-3A6B0EBAEA9F}" srcOrd="1" destOrd="0" presId="urn:microsoft.com/office/officeart/2005/8/layout/hList7"/>
    <dgm:cxn modelId="{33998435-5594-4117-A2F3-3CD21458EE34}" type="presParOf" srcId="{A5336E5E-FDD3-4A84-B67E-7387CAC5DB68}" destId="{10E513FF-C24A-437B-A025-FE241FA68882}" srcOrd="2" destOrd="0" presId="urn:microsoft.com/office/officeart/2005/8/layout/hList7"/>
    <dgm:cxn modelId="{282E72F4-00E1-4E4E-9A9C-A9A720A470AB}" type="presParOf" srcId="{A5336E5E-FDD3-4A84-B67E-7387CAC5DB68}" destId="{FFFAAF91-9CCD-453D-8779-D99701199AD0}" srcOrd="3" destOrd="0" presId="urn:microsoft.com/office/officeart/2005/8/layout/hList7"/>
    <dgm:cxn modelId="{AB04981E-41BF-4E44-A0E2-5734EE5EB8D9}" type="presParOf" srcId="{FA22FD6F-11B9-48CF-8295-1A29ACAF5AAC}" destId="{083F813A-E92F-4BCD-AE95-2F4445C147D3}" srcOrd="1" destOrd="0" presId="urn:microsoft.com/office/officeart/2005/8/layout/hList7"/>
    <dgm:cxn modelId="{C59CCCCE-51BC-4FAB-8237-1B65FA58EEB5}" type="presParOf" srcId="{FA22FD6F-11B9-48CF-8295-1A29ACAF5AAC}" destId="{A6185DDE-3B9A-403E-A986-7BD1B361C9D0}" srcOrd="2" destOrd="0" presId="urn:microsoft.com/office/officeart/2005/8/layout/hList7"/>
    <dgm:cxn modelId="{434CA132-438E-4702-A6B1-0A6B62D131F8}" type="presParOf" srcId="{A6185DDE-3B9A-403E-A986-7BD1B361C9D0}" destId="{D120892D-770F-4A55-963C-8DFC0B0A4708}" srcOrd="0" destOrd="0" presId="urn:microsoft.com/office/officeart/2005/8/layout/hList7"/>
    <dgm:cxn modelId="{8CF07093-774F-4271-8EBA-EDA1AD717496}" type="presParOf" srcId="{A6185DDE-3B9A-403E-A986-7BD1B361C9D0}" destId="{2641222A-A3EF-4954-9746-793E2718032C}" srcOrd="1" destOrd="0" presId="urn:microsoft.com/office/officeart/2005/8/layout/hList7"/>
    <dgm:cxn modelId="{BD668CC1-AFDD-4F70-862A-DE22E908CA08}" type="presParOf" srcId="{A6185DDE-3B9A-403E-A986-7BD1B361C9D0}" destId="{13E776E6-C5A1-4A83-8724-A0A7557B848F}" srcOrd="2" destOrd="0" presId="urn:microsoft.com/office/officeart/2005/8/layout/hList7"/>
    <dgm:cxn modelId="{A7997711-13A6-4659-AB5C-7DFCAF4369AF}" type="presParOf" srcId="{A6185DDE-3B9A-403E-A986-7BD1B361C9D0}" destId="{54A54A80-B3F6-433B-AD59-C499A746B097}" srcOrd="3" destOrd="0" presId="urn:microsoft.com/office/officeart/2005/8/layout/hList7"/>
    <dgm:cxn modelId="{D76B6FCB-714F-4B13-A843-7546B33552BF}" type="presParOf" srcId="{FA22FD6F-11B9-48CF-8295-1A29ACAF5AAC}" destId="{8B1ACDAE-1904-4E9D-AD88-50035D91CAF7}" srcOrd="3" destOrd="0" presId="urn:microsoft.com/office/officeart/2005/8/layout/hList7"/>
    <dgm:cxn modelId="{78CEF57B-D160-4700-A6B4-6832BF5A02AD}" type="presParOf" srcId="{FA22FD6F-11B9-48CF-8295-1A29ACAF5AAC}" destId="{3BF441DB-DEAB-469E-B3FB-9BBB672A067C}" srcOrd="4" destOrd="0" presId="urn:microsoft.com/office/officeart/2005/8/layout/hList7"/>
    <dgm:cxn modelId="{3427CC01-F1C8-48CC-827F-551EE7222455}" type="presParOf" srcId="{3BF441DB-DEAB-469E-B3FB-9BBB672A067C}" destId="{2BB1E9C9-73DC-4A28-AE8F-8F7D64A75BB7}" srcOrd="0" destOrd="0" presId="urn:microsoft.com/office/officeart/2005/8/layout/hList7"/>
    <dgm:cxn modelId="{FEFD5D25-4D35-4CA6-BDD2-04B6B547A44B}" type="presParOf" srcId="{3BF441DB-DEAB-469E-B3FB-9BBB672A067C}" destId="{C18AB9E0-DE56-4FB4-8D87-78024CC0E606}" srcOrd="1" destOrd="0" presId="urn:microsoft.com/office/officeart/2005/8/layout/hList7"/>
    <dgm:cxn modelId="{74AD1A39-E42B-4861-BE8B-17993177D765}" type="presParOf" srcId="{3BF441DB-DEAB-469E-B3FB-9BBB672A067C}" destId="{66264C3B-522F-4588-83DC-8B0E1F7B730E}" srcOrd="2" destOrd="0" presId="urn:microsoft.com/office/officeart/2005/8/layout/hList7"/>
    <dgm:cxn modelId="{C2F61808-4958-4724-B17E-A2598BA5E9EA}" type="presParOf" srcId="{3BF441DB-DEAB-469E-B3FB-9BBB672A067C}" destId="{61007DB6-0726-4196-8E93-06A35EDC13AD}" srcOrd="3" destOrd="0" presId="urn:microsoft.com/office/officeart/2005/8/layout/hList7"/>
    <dgm:cxn modelId="{3341057A-B54A-4199-B664-0299F3A391C8}" type="presParOf" srcId="{FA22FD6F-11B9-48CF-8295-1A29ACAF5AAC}" destId="{9D7E2B5A-DCBD-4AE2-90B7-1B02F60E3B49}" srcOrd="5" destOrd="0" presId="urn:microsoft.com/office/officeart/2005/8/layout/hList7"/>
    <dgm:cxn modelId="{B4D1FD49-1837-447D-8670-6B4833C50013}" type="presParOf" srcId="{FA22FD6F-11B9-48CF-8295-1A29ACAF5AAC}" destId="{B849A9D5-9F88-447C-BEA8-FC95E33D942E}" srcOrd="6" destOrd="0" presId="urn:microsoft.com/office/officeart/2005/8/layout/hList7"/>
    <dgm:cxn modelId="{3308CBC2-42FD-4100-8316-7010DBADA383}" type="presParOf" srcId="{B849A9D5-9F88-447C-BEA8-FC95E33D942E}" destId="{C42055F5-DFF5-42DF-ACA7-31C5BA9526A3}" srcOrd="0" destOrd="0" presId="urn:microsoft.com/office/officeart/2005/8/layout/hList7"/>
    <dgm:cxn modelId="{AE17FEA5-3342-4ECC-B43C-C7FF02DD61BD}" type="presParOf" srcId="{B849A9D5-9F88-447C-BEA8-FC95E33D942E}" destId="{97E35641-A1B3-48C6-9125-6286E3887803}" srcOrd="1" destOrd="0" presId="urn:microsoft.com/office/officeart/2005/8/layout/hList7"/>
    <dgm:cxn modelId="{E4F4BF4E-46F7-438B-AE41-A8B4A2DD3DC7}" type="presParOf" srcId="{B849A9D5-9F88-447C-BEA8-FC95E33D942E}" destId="{B4F96CCD-117F-47FD-98E8-25221FF96CD7}" srcOrd="2" destOrd="0" presId="urn:microsoft.com/office/officeart/2005/8/layout/hList7"/>
    <dgm:cxn modelId="{194E0444-4BCF-4A5B-A7F4-D94932287FA9}" type="presParOf" srcId="{B849A9D5-9F88-447C-BEA8-FC95E33D942E}" destId="{9EF5B1DE-C0EC-4A0B-A196-72877481F503}" srcOrd="3" destOrd="0" presId="urn:microsoft.com/office/officeart/2005/8/layout/hList7"/>
    <dgm:cxn modelId="{685C8D7C-1275-4222-A095-B97EA0D164A0}" type="presParOf" srcId="{FA22FD6F-11B9-48CF-8295-1A29ACAF5AAC}" destId="{66A80833-CE0B-42EF-B7AC-0716A0D1E169}" srcOrd="7" destOrd="0" presId="urn:microsoft.com/office/officeart/2005/8/layout/hList7"/>
    <dgm:cxn modelId="{BC3A37A3-0084-4488-A4AD-07262EAEBB39}" type="presParOf" srcId="{FA22FD6F-11B9-48CF-8295-1A29ACAF5AAC}" destId="{E86403E1-7FEF-4455-AB80-97F8C0202037}" srcOrd="8" destOrd="0" presId="urn:microsoft.com/office/officeart/2005/8/layout/hList7"/>
    <dgm:cxn modelId="{0317FECC-2DC2-46AB-8F8B-028EA4A71BC0}" type="presParOf" srcId="{E86403E1-7FEF-4455-AB80-97F8C0202037}" destId="{050B6363-B5CA-4DD4-B59C-4940E692AD8D}" srcOrd="0" destOrd="0" presId="urn:microsoft.com/office/officeart/2005/8/layout/hList7"/>
    <dgm:cxn modelId="{143161AA-4346-4683-9A94-61FE7043B59E}" type="presParOf" srcId="{E86403E1-7FEF-4455-AB80-97F8C0202037}" destId="{34969B4D-8979-428F-89EE-E5724EF562BF}" srcOrd="1" destOrd="0" presId="urn:microsoft.com/office/officeart/2005/8/layout/hList7"/>
    <dgm:cxn modelId="{A6BAB75A-B06C-49D6-B51A-FE401E94936F}" type="presParOf" srcId="{E86403E1-7FEF-4455-AB80-97F8C0202037}" destId="{98A78281-427D-44D2-A782-DA54ABF11F3C}" srcOrd="2" destOrd="0" presId="urn:microsoft.com/office/officeart/2005/8/layout/hList7"/>
    <dgm:cxn modelId="{3D27D3D6-144F-45B1-A9BF-A1442237B580}" type="presParOf" srcId="{E86403E1-7FEF-4455-AB80-97F8C0202037}" destId="{8BE0B6F7-BB18-4550-A82D-703C1559FB8C}" srcOrd="3" destOrd="0" presId="urn:microsoft.com/office/officeart/2005/8/layout/hList7"/>
    <dgm:cxn modelId="{F27C7BF8-5395-4C7C-A321-BB776729F4C8}" type="presParOf" srcId="{FA22FD6F-11B9-48CF-8295-1A29ACAF5AAC}" destId="{87A43DD8-4CAB-405A-BB3B-48348837C910}" srcOrd="9" destOrd="0" presId="urn:microsoft.com/office/officeart/2005/8/layout/hList7"/>
    <dgm:cxn modelId="{CF2B1D63-C670-4BC8-918C-F434D3718D63}" type="presParOf" srcId="{FA22FD6F-11B9-48CF-8295-1A29ACAF5AAC}" destId="{ADE4EB2B-C65A-4A8C-9E7B-031980659872}" srcOrd="10" destOrd="0" presId="urn:microsoft.com/office/officeart/2005/8/layout/hList7"/>
    <dgm:cxn modelId="{6E24E0B0-B6F5-4D56-B84A-8BAEBD92838E}" type="presParOf" srcId="{ADE4EB2B-C65A-4A8C-9E7B-031980659872}" destId="{76E2D896-3F1E-46A1-920B-BAEE370B8B9F}" srcOrd="0" destOrd="0" presId="urn:microsoft.com/office/officeart/2005/8/layout/hList7"/>
    <dgm:cxn modelId="{6E4329C4-1E9D-498F-95D5-3841F366F388}" type="presParOf" srcId="{ADE4EB2B-C65A-4A8C-9E7B-031980659872}" destId="{2C1C0AED-D564-436B-B692-B8FB835922EF}" srcOrd="1" destOrd="0" presId="urn:microsoft.com/office/officeart/2005/8/layout/hList7"/>
    <dgm:cxn modelId="{3F390B95-5F6F-4323-91DB-94CF4732C750}" type="presParOf" srcId="{ADE4EB2B-C65A-4A8C-9E7B-031980659872}" destId="{DD3F8061-BC78-4287-8019-E4B1342C5CC6}" srcOrd="2" destOrd="0" presId="urn:microsoft.com/office/officeart/2005/8/layout/hList7"/>
    <dgm:cxn modelId="{A99C6AAD-2E45-44D7-BD7C-163285EEC206}" type="presParOf" srcId="{ADE4EB2B-C65A-4A8C-9E7B-031980659872}" destId="{411184A4-25E6-4F91-B1B0-AF8EF1BB9756}"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D66FB8F-0593-4E12-B097-C677B92B948C}" type="datetimeFigureOut">
              <a:rPr lang="en-US" smtClean="0"/>
              <a:t>9/9/2019</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A3A10F09-5B58-4BF2-8268-DF885C611F45}" type="slidenum">
              <a:rPr lang="en-US" smtClean="0"/>
              <a:t>‹#›</a:t>
            </a:fld>
            <a:endParaRPr lang="en-US"/>
          </a:p>
        </p:txBody>
      </p:sp>
    </p:spTree>
    <p:extLst>
      <p:ext uri="{BB962C8B-B14F-4D97-AF65-F5344CB8AC3E}">
        <p14:creationId xmlns:p14="http://schemas.microsoft.com/office/powerpoint/2010/main" val="2302010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24916">
              <a:defRPr/>
            </a:pPr>
            <a:fld id="{97F8951F-54D7-4EA0-A684-EE6CD9B024B0}" type="slidenum">
              <a:rPr lang="en-US">
                <a:solidFill>
                  <a:prstClr val="black"/>
                </a:solidFill>
                <a:latin typeface="Calibri" panose="020F0502020204030204"/>
              </a:rPr>
              <a:pPr defTabSz="924916">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2622002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24916">
              <a:defRPr/>
            </a:pPr>
            <a:fld id="{97F8951F-54D7-4EA0-A684-EE6CD9B024B0}" type="slidenum">
              <a:rPr lang="en-US">
                <a:solidFill>
                  <a:prstClr val="black"/>
                </a:solidFill>
                <a:latin typeface="Calibri" panose="020F0502020204030204"/>
              </a:rPr>
              <a:pPr defTabSz="924916">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1421824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24916">
              <a:defRPr/>
            </a:pPr>
            <a:fld id="{97F8951F-54D7-4EA0-A684-EE6CD9B024B0}" type="slidenum">
              <a:rPr lang="en-US">
                <a:solidFill>
                  <a:prstClr val="black"/>
                </a:solidFill>
                <a:latin typeface="Calibri" panose="020F0502020204030204"/>
              </a:rPr>
              <a:pPr defTabSz="924916">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2043066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24916">
              <a:defRPr/>
            </a:pPr>
            <a:fld id="{97F8951F-54D7-4EA0-A684-EE6CD9B024B0}" type="slidenum">
              <a:rPr lang="en-US">
                <a:solidFill>
                  <a:prstClr val="black"/>
                </a:solidFill>
                <a:latin typeface="Calibri" panose="020F0502020204030204"/>
              </a:rPr>
              <a:pPr defTabSz="924916">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491474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US" dirty="0"/>
              <a:t>So to create a COMPREHENSIVE approach we need a whole range of services for people who actively using drugs</a:t>
            </a:r>
          </a:p>
          <a:p>
            <a:pPr defTabSz="924916">
              <a:defRPr/>
            </a:pPr>
            <a:endParaRPr lang="en-US" dirty="0"/>
          </a:p>
          <a:p>
            <a:pPr defTabSz="924916">
              <a:defRPr/>
            </a:pPr>
            <a:r>
              <a:rPr lang="en-US" dirty="0"/>
              <a:t>And when all of the funding goes to prevention and treatment and 80% of the people who are using drugs are in this middle range, we are going to have to get creative—extra creative—about these partnerships!</a:t>
            </a:r>
          </a:p>
          <a:p>
            <a:endParaRPr lang="en-US" dirty="0"/>
          </a:p>
          <a:p>
            <a:r>
              <a:rPr lang="en-US" dirty="0"/>
              <a:t>-Our services need to reflect that and be targeted at that grey area because that is where the biggest risk happens—when someone isn’t connected to services and doesn’t know how (or can’t because of legal or social barriers) to take care of themselves or their community while using substances</a:t>
            </a:r>
          </a:p>
          <a:p>
            <a:endParaRPr lang="en-US" dirty="0"/>
          </a:p>
          <a:p>
            <a:pPr marL="173422" indent="-173422">
              <a:buFontTx/>
              <a:buChar char="-"/>
            </a:pPr>
            <a:r>
              <a:rPr lang="en-US" dirty="0"/>
              <a:t>‘Safer injection practices’ include a range of measures that decrease the likelihood of transmission for HIV, hepatitis, and bacterial/soft tissue infections. This includes education and counselling designed to assess the current environmental and social situation of the person injecting to decrease risks to the maximum extent possible. </a:t>
            </a:r>
          </a:p>
          <a:p>
            <a:pPr marL="173422" indent="-173422">
              <a:buFontTx/>
              <a:buChar char="-"/>
            </a:pPr>
            <a:r>
              <a:rPr lang="en-US" dirty="0"/>
              <a:t>Potential safer injection practices can include: </a:t>
            </a:r>
          </a:p>
          <a:p>
            <a:pPr marL="635879" lvl="1" indent="-173422">
              <a:buFontTx/>
              <a:buChar char="-"/>
            </a:pPr>
            <a:r>
              <a:rPr lang="en-US" dirty="0"/>
              <a:t>always using a new/sterile syringe and injection materials; </a:t>
            </a:r>
          </a:p>
          <a:p>
            <a:pPr marL="635879" lvl="1" indent="-173422">
              <a:buFontTx/>
              <a:buChar char="-"/>
            </a:pPr>
            <a:r>
              <a:rPr lang="en-US" dirty="0"/>
              <a:t>using a personal syringe (not shared) if re-use is necessary; </a:t>
            </a:r>
          </a:p>
          <a:p>
            <a:pPr marL="635879" lvl="1" indent="-173422">
              <a:buFontTx/>
              <a:buChar char="-"/>
            </a:pPr>
            <a:r>
              <a:rPr lang="en-US" dirty="0"/>
              <a:t>if sharing is necessary, proper bleaching etiquette; improving environmental conditions to reduce contamination of injection materials and drugs; and </a:t>
            </a:r>
          </a:p>
          <a:p>
            <a:pPr marL="635879" lvl="1" indent="-173422">
              <a:buFontTx/>
              <a:buChar char="-"/>
            </a:pPr>
            <a:r>
              <a:rPr lang="en-US" dirty="0"/>
              <a:t>guidance on vein care/wound care in order to improve overall health for the client.” </a:t>
            </a:r>
          </a:p>
          <a:p>
            <a:pPr marL="635879" lvl="1" indent="-173422">
              <a:buFontTx/>
              <a:buChar char="-"/>
            </a:pPr>
            <a:r>
              <a:rPr lang="en-US" dirty="0"/>
              <a:t>For additional information and guidance on safer injection practices, check out CDC’s website: https://www.cdc.gov/injectionsafety/ip07_standardprecaution.html and https://www.cdc.gov/injectionsafety/index.html</a:t>
            </a:r>
          </a:p>
        </p:txBody>
      </p:sp>
      <p:sp>
        <p:nvSpPr>
          <p:cNvPr id="4" name="Slide Number Placeholder 3"/>
          <p:cNvSpPr>
            <a:spLocks noGrp="1"/>
          </p:cNvSpPr>
          <p:nvPr>
            <p:ph type="sldNum" sz="quarter" idx="10"/>
          </p:nvPr>
        </p:nvSpPr>
        <p:spPr/>
        <p:txBody>
          <a:bodyPr/>
          <a:lstStyle/>
          <a:p>
            <a:pPr defTabSz="924916">
              <a:defRPr/>
            </a:pPr>
            <a:fld id="{97F8951F-54D7-4EA0-A684-EE6CD9B024B0}" type="slidenum">
              <a:rPr lang="en-US">
                <a:solidFill>
                  <a:prstClr val="black"/>
                </a:solidFill>
                <a:latin typeface="Calibri" panose="020F0502020204030204"/>
              </a:rPr>
              <a:pPr defTabSz="924916">
                <a:defRPr/>
              </a:pPr>
              <a:t>12</a:t>
            </a:fld>
            <a:endParaRPr lang="en-US">
              <a:solidFill>
                <a:prstClr val="black"/>
              </a:solidFill>
              <a:latin typeface="Calibri" panose="020F0502020204030204"/>
            </a:endParaRPr>
          </a:p>
        </p:txBody>
      </p:sp>
    </p:spTree>
    <p:extLst>
      <p:ext uri="{BB962C8B-B14F-4D97-AF65-F5344CB8AC3E}">
        <p14:creationId xmlns:p14="http://schemas.microsoft.com/office/powerpoint/2010/main" val="3469783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772EBA-B4DA-40D7-A7F1-1521C7E366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7C77B43-7051-4491-B4BF-BAFB8A57A8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CBC38AE-6847-456A-A118-9F372D8E7C2F}"/>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9AF9CB97-D2C7-4295-9612-DBF8B7D74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47C8F36-C5F7-406F-BBD6-E500FA6679FE}"/>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394031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9D69A9-9155-4587-9BB3-6E9BE48B6E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EF471DC-374F-4620-9FD9-32EF2B98536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5C9AA42-040D-4BAF-A215-69A6B85FB4D7}"/>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4C8C6076-BB95-47E9-AC0A-01C6DC6AA2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C8CCE5B-E7CA-48FC-BC10-D7F3C3CD9002}"/>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1688295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004B96A5-8BA1-41B3-BBB0-A33769E946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41739E86-1198-414C-ABD8-105B4FB2EC6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3701BE7-0AA3-416D-BD59-9D71E0365356}"/>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9DC0F02D-8369-4C91-9684-DDAA071544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93576A8-CEC2-48E2-95CC-E2DC03A473F9}"/>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2170530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5700"/>
            <a:ext cx="5181600" cy="435133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465700"/>
            <a:ext cx="5181600" cy="435133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
          <p:cNvSpPr>
            <a:spLocks noGrp="1"/>
          </p:cNvSpPr>
          <p:nvPr>
            <p:ph type="title" hasCustomPrompt="1"/>
          </p:nvPr>
        </p:nvSpPr>
        <p:spPr>
          <a:xfrm>
            <a:off x="1097707" y="365127"/>
            <a:ext cx="9996589" cy="643174"/>
          </a:xfrm>
          <a:prstGeom prst="rect">
            <a:avLst/>
          </a:prstGeom>
        </p:spPr>
        <p:txBody>
          <a:bodyPr/>
          <a:lstStyle>
            <a:lvl1pPr algn="ctr">
              <a:defRPr baseline="0">
                <a:solidFill>
                  <a:srgbClr val="262626"/>
                </a:solidFill>
              </a:defRPr>
            </a:lvl1pPr>
          </a:lstStyle>
          <a:p>
            <a:r>
              <a:rPr lang="en-US"/>
              <a:t>TITLE HERE</a:t>
            </a:r>
          </a:p>
        </p:txBody>
      </p:sp>
      <p:cxnSp>
        <p:nvCxnSpPr>
          <p:cNvPr id="13" name="Straight Connector 12" descr="Slide Title Footer Bar" title="Slide Title Footer Bar"/>
          <p:cNvCxnSpPr/>
          <p:nvPr userDrawn="1"/>
        </p:nvCxnSpPr>
        <p:spPr>
          <a:xfrm>
            <a:off x="1094199" y="1008300"/>
            <a:ext cx="9996588" cy="0"/>
          </a:xfrm>
          <a:prstGeom prst="line">
            <a:avLst/>
          </a:prstGeom>
          <a:ln w="28575">
            <a:solidFill>
              <a:srgbClr val="008FC5"/>
            </a:solidFill>
          </a:ln>
        </p:spPr>
        <p:style>
          <a:lnRef idx="1">
            <a:schemeClr val="accent1"/>
          </a:lnRef>
          <a:fillRef idx="0">
            <a:schemeClr val="accent1"/>
          </a:fillRef>
          <a:effectRef idx="0">
            <a:schemeClr val="accent1"/>
          </a:effectRef>
          <a:fontRef idx="minor">
            <a:schemeClr val="tx1"/>
          </a:fontRef>
        </p:style>
      </p:cxnSp>
      <p:sp>
        <p:nvSpPr>
          <p:cNvPr id="14" name="Rectangle 13"/>
          <p:cNvSpPr/>
          <p:nvPr userDrawn="1"/>
        </p:nvSpPr>
        <p:spPr>
          <a:xfrm>
            <a:off x="0" y="6329966"/>
            <a:ext cx="12192000" cy="528034"/>
          </a:xfrm>
          <a:prstGeom prst="rect">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Date Placeholder 3"/>
          <p:cNvSpPr>
            <a:spLocks noGrp="1"/>
          </p:cNvSpPr>
          <p:nvPr>
            <p:ph type="dt" sz="half" idx="10"/>
          </p:nvPr>
        </p:nvSpPr>
        <p:spPr>
          <a:xfrm>
            <a:off x="831851" y="6492877"/>
            <a:ext cx="2743200" cy="365125"/>
          </a:xfrm>
          <a:prstGeom prst="rect">
            <a:avLst/>
          </a:prstGeom>
        </p:spPr>
        <p:txBody>
          <a:bodyPr/>
          <a:lstStyle>
            <a:lvl1pPr>
              <a:defRPr lang="en-US" sz="900" kern="1200" dirty="0">
                <a:solidFill>
                  <a:schemeClr val="tx1">
                    <a:tint val="75000"/>
                  </a:schemeClr>
                </a:solidFill>
                <a:latin typeface="+mn-lt"/>
                <a:ea typeface="+mn-ea"/>
                <a:cs typeface="+mn-cs"/>
              </a:defRPr>
            </a:lvl1pPr>
          </a:lstStyle>
          <a:p>
            <a:endParaRPr lang="en-US"/>
          </a:p>
        </p:txBody>
      </p:sp>
      <p:sp>
        <p:nvSpPr>
          <p:cNvPr id="16" name="Slide Number Placeholder 5"/>
          <p:cNvSpPr>
            <a:spLocks noGrp="1"/>
          </p:cNvSpPr>
          <p:nvPr>
            <p:ph type="sldNum" sz="quarter" idx="12"/>
          </p:nvPr>
        </p:nvSpPr>
        <p:spPr>
          <a:xfrm>
            <a:off x="8652728" y="6492877"/>
            <a:ext cx="2743200" cy="365125"/>
          </a:xfrm>
        </p:spPr>
        <p:txBody>
          <a:bodyPr/>
          <a:lstStyle/>
          <a:p>
            <a:fld id="{DB15D044-B35F-4A77-B573-9EB4C86BF88C}" type="slidenum">
              <a:rPr lang="en-US" smtClean="0"/>
              <a:t>‹#›</a:t>
            </a:fld>
            <a:endParaRPr lang="en-US"/>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10200" y="6492875"/>
            <a:ext cx="1371600" cy="334092"/>
          </a:xfrm>
          <a:prstGeom prst="rect">
            <a:avLst/>
          </a:prstGeom>
        </p:spPr>
      </p:pic>
    </p:spTree>
    <p:extLst>
      <p:ext uri="{BB962C8B-B14F-4D97-AF65-F5344CB8AC3E}">
        <p14:creationId xmlns:p14="http://schemas.microsoft.com/office/powerpoint/2010/main" val="3023161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6" name="Rectangle 5"/>
          <p:cNvSpPr/>
          <p:nvPr userDrawn="1"/>
        </p:nvSpPr>
        <p:spPr>
          <a:xfrm>
            <a:off x="0" y="6329966"/>
            <a:ext cx="12192000" cy="528034"/>
          </a:xfrm>
          <a:prstGeom prst="rect">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Date Placeholder 3"/>
          <p:cNvSpPr>
            <a:spLocks noGrp="1"/>
          </p:cNvSpPr>
          <p:nvPr>
            <p:ph type="dt" sz="half" idx="10"/>
          </p:nvPr>
        </p:nvSpPr>
        <p:spPr>
          <a:xfrm>
            <a:off x="831851" y="6492877"/>
            <a:ext cx="2743200" cy="365125"/>
          </a:xfrm>
          <a:prstGeom prst="rect">
            <a:avLst/>
          </a:prstGeom>
        </p:spPr>
        <p:txBody>
          <a:bodyPr/>
          <a:lstStyle>
            <a:lvl1pPr>
              <a:defRPr lang="en-US" sz="900" kern="1200" dirty="0">
                <a:solidFill>
                  <a:schemeClr val="tx1">
                    <a:tint val="75000"/>
                  </a:schemeClr>
                </a:solidFill>
                <a:latin typeface="+mn-lt"/>
                <a:ea typeface="+mn-ea"/>
                <a:cs typeface="+mn-cs"/>
              </a:defRPr>
            </a:lvl1pPr>
          </a:lstStyle>
          <a:p>
            <a:endParaRPr lang="en-US"/>
          </a:p>
        </p:txBody>
      </p:sp>
      <p:sp>
        <p:nvSpPr>
          <p:cNvPr id="8" name="Slide Number Placeholder 5"/>
          <p:cNvSpPr>
            <a:spLocks noGrp="1"/>
          </p:cNvSpPr>
          <p:nvPr>
            <p:ph type="sldNum" sz="quarter" idx="12"/>
          </p:nvPr>
        </p:nvSpPr>
        <p:spPr>
          <a:xfrm>
            <a:off x="8652728" y="6492877"/>
            <a:ext cx="2743200" cy="365125"/>
          </a:xfrm>
        </p:spPr>
        <p:txBody>
          <a:bodyPr/>
          <a:lstStyle/>
          <a:p>
            <a:fld id="{DB15D044-B35F-4A77-B573-9EB4C86BF88C}" type="slidenum">
              <a:rPr lang="en-US" smtClean="0"/>
              <a:t>‹#›</a:t>
            </a:fld>
            <a:endParaRPr lang="en-US"/>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10200" y="6492875"/>
            <a:ext cx="1371600" cy="334092"/>
          </a:xfrm>
          <a:prstGeom prst="rect">
            <a:avLst/>
          </a:prstGeom>
        </p:spPr>
      </p:pic>
      <p:sp>
        <p:nvSpPr>
          <p:cNvPr id="10" name="Text Placeholder 3"/>
          <p:cNvSpPr>
            <a:spLocks noGrp="1"/>
          </p:cNvSpPr>
          <p:nvPr>
            <p:ph type="body" sz="half" idx="2"/>
          </p:nvPr>
        </p:nvSpPr>
        <p:spPr>
          <a:xfrm>
            <a:off x="839789" y="1436914"/>
            <a:ext cx="10556140" cy="4432074"/>
          </a:xfrm>
          <a:prstGeom prst="rect">
            <a:avLst/>
          </a:prstGeom>
        </p:spPr>
        <p:txBody>
          <a:bodyPr/>
          <a:lstStyle>
            <a:lvl1pPr marL="0" indent="0">
              <a:buNone/>
              <a:defRPr sz="1200">
                <a:latin typeface="+mj-lt"/>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1" name="Title 1"/>
          <p:cNvSpPr>
            <a:spLocks noGrp="1"/>
          </p:cNvSpPr>
          <p:nvPr>
            <p:ph type="title" hasCustomPrompt="1"/>
          </p:nvPr>
        </p:nvSpPr>
        <p:spPr>
          <a:xfrm>
            <a:off x="1097707" y="365127"/>
            <a:ext cx="9996589" cy="643174"/>
          </a:xfrm>
          <a:prstGeom prst="rect">
            <a:avLst/>
          </a:prstGeom>
        </p:spPr>
        <p:txBody>
          <a:bodyPr/>
          <a:lstStyle>
            <a:lvl1pPr algn="ctr">
              <a:defRPr baseline="0">
                <a:solidFill>
                  <a:srgbClr val="262626"/>
                </a:solidFill>
              </a:defRPr>
            </a:lvl1pPr>
          </a:lstStyle>
          <a:p>
            <a:r>
              <a:rPr lang="en-US"/>
              <a:t>TITLE HERE</a:t>
            </a:r>
          </a:p>
        </p:txBody>
      </p:sp>
      <p:cxnSp>
        <p:nvCxnSpPr>
          <p:cNvPr id="12" name="Straight Connector 11" descr="Slide Title Footer Bar" title="Slide Title Footer Bar"/>
          <p:cNvCxnSpPr/>
          <p:nvPr userDrawn="1"/>
        </p:nvCxnSpPr>
        <p:spPr>
          <a:xfrm>
            <a:off x="1094199" y="1008300"/>
            <a:ext cx="9996588" cy="0"/>
          </a:xfrm>
          <a:prstGeom prst="line">
            <a:avLst/>
          </a:prstGeom>
          <a:ln w="28575">
            <a:solidFill>
              <a:srgbClr val="008FC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4449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DC 4x8 Scientific Poster Dar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741996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1BBF400-A2ED-43DC-A9AF-7F0565355E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260AB53-06A8-45FF-B109-C73DC90370A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32F648D-99F7-46EA-91FB-515C5EC7C684}"/>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AD00E1A8-30CF-481C-AAB0-ECEB733DAD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56BE46D-8333-43FA-9983-67C19EC92E1B}"/>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1613322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A045F4-F0D0-4348-8ED1-814F81359B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F23AF2F2-2808-44F1-9163-398FA2492C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CD75C629-357A-40E2-AD0D-91A929D8D823}"/>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BF531F16-4BE8-4C7E-AFB5-B97CF95F6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DCDB085-B2A7-4A21-9CF0-9C0D813C8393}"/>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3262093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37B7297-D123-43DF-A199-131737B3F0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72CFFDD-8A95-4747-AAF1-1149424C0BE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A4236D0-0061-4987-8BFE-8062FC07877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F7B1351B-C41A-4891-B9E3-2D6AE69E9779}"/>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6" name="Footer Placeholder 5">
            <a:extLst>
              <a:ext uri="{FF2B5EF4-FFF2-40B4-BE49-F238E27FC236}">
                <a16:creationId xmlns="" xmlns:a16="http://schemas.microsoft.com/office/drawing/2014/main" id="{8CFCA985-07C9-4282-BAFE-03A4851D0D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19FC80B-1FB2-4CD7-81C7-65F9E1B19532}"/>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399442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CB6C0F-0D68-4366-94A2-897F3A3901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E787EEBF-75F5-4BC8-ADEC-CF46A0891C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4F4B868C-7B95-442E-A7A3-79AD1229EA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777439AB-EDC6-4EA3-9DFE-E7DE8D0F43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F6D2E1B2-7437-48D4-822D-925D06F5E02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B38C00AA-3C0A-4AF8-B8E1-1F48BE557687}"/>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8" name="Footer Placeholder 7">
            <a:extLst>
              <a:ext uri="{FF2B5EF4-FFF2-40B4-BE49-F238E27FC236}">
                <a16:creationId xmlns="" xmlns:a16="http://schemas.microsoft.com/office/drawing/2014/main" id="{07D89CEB-B910-4EFE-A5F0-FA1A71F7FA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58CD493A-A8E6-4A31-A578-362E7C5F13BE}"/>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371684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C9F65D-CC63-482A-A98F-7770595130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772ACD93-8AA9-4AB4-867C-FD1DF73D694D}"/>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4" name="Footer Placeholder 3">
            <a:extLst>
              <a:ext uri="{FF2B5EF4-FFF2-40B4-BE49-F238E27FC236}">
                <a16:creationId xmlns="" xmlns:a16="http://schemas.microsoft.com/office/drawing/2014/main" id="{2A184E11-883C-4979-AE49-C21DB8221F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F0531A5E-8375-498C-815C-97046F499536}"/>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249006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30D37CB-2E13-4858-A2FB-F668D2BBDC4B}"/>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3" name="Footer Placeholder 2">
            <a:extLst>
              <a:ext uri="{FF2B5EF4-FFF2-40B4-BE49-F238E27FC236}">
                <a16:creationId xmlns="" xmlns:a16="http://schemas.microsoft.com/office/drawing/2014/main" id="{DABD1708-A151-48D8-809B-987A8A81E3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447883A5-2334-48F5-B663-595C7E705B43}"/>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3379904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B3A5F5-6FBD-446E-AD50-B120AB6059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7C11571-264E-4A6C-96A5-4845EF9EC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70C813A5-731B-496F-9660-C94DFDDA0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FB3AC342-3303-4AD5-AF5D-72470DD0A693}"/>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6" name="Footer Placeholder 5">
            <a:extLst>
              <a:ext uri="{FF2B5EF4-FFF2-40B4-BE49-F238E27FC236}">
                <a16:creationId xmlns="" xmlns:a16="http://schemas.microsoft.com/office/drawing/2014/main" id="{BCBD20C2-14DB-4F44-9334-555B821545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E9D9FB8-876D-4B60-BC20-BF7FA17140B5}"/>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1537140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A12479-8E7C-4370-BD52-3F014F8767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BCF7A17D-B05A-4715-B277-D1E8E0E006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3B2A3055-F30E-443E-9F9C-EBF7A1DBD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A7F89F5A-BB8B-4284-AAB0-2962244A849C}"/>
              </a:ext>
            </a:extLst>
          </p:cNvPr>
          <p:cNvSpPr>
            <a:spLocks noGrp="1"/>
          </p:cNvSpPr>
          <p:nvPr>
            <p:ph type="dt" sz="half" idx="10"/>
          </p:nvPr>
        </p:nvSpPr>
        <p:spPr/>
        <p:txBody>
          <a:bodyPr/>
          <a:lstStyle/>
          <a:p>
            <a:fld id="{D1A63D34-24FD-4F28-911D-4229B1880B11}" type="datetimeFigureOut">
              <a:rPr lang="en-US" smtClean="0"/>
              <a:t>9/9/2019</a:t>
            </a:fld>
            <a:endParaRPr lang="en-US"/>
          </a:p>
        </p:txBody>
      </p:sp>
      <p:sp>
        <p:nvSpPr>
          <p:cNvPr id="6" name="Footer Placeholder 5">
            <a:extLst>
              <a:ext uri="{FF2B5EF4-FFF2-40B4-BE49-F238E27FC236}">
                <a16:creationId xmlns="" xmlns:a16="http://schemas.microsoft.com/office/drawing/2014/main" id="{A509CF63-670A-4B55-9936-B177F3E5B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6771C53-AC48-4F6D-B350-BD4502926194}"/>
              </a:ext>
            </a:extLst>
          </p:cNvPr>
          <p:cNvSpPr>
            <a:spLocks noGrp="1"/>
          </p:cNvSpPr>
          <p:nvPr>
            <p:ph type="sldNum" sz="quarter" idx="12"/>
          </p:nvPr>
        </p:nvSpPr>
        <p:spPr/>
        <p:txBody>
          <a:bodyPr/>
          <a:lstStyle/>
          <a:p>
            <a:fld id="{9C444B61-493F-4689-829E-B4CC75A0FE03}" type="slidenum">
              <a:rPr lang="en-US" smtClean="0"/>
              <a:t>‹#›</a:t>
            </a:fld>
            <a:endParaRPr lang="en-US"/>
          </a:p>
        </p:txBody>
      </p:sp>
    </p:spTree>
    <p:extLst>
      <p:ext uri="{BB962C8B-B14F-4D97-AF65-F5344CB8AC3E}">
        <p14:creationId xmlns:p14="http://schemas.microsoft.com/office/powerpoint/2010/main" val="2091563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F71B616-1EB4-4138-B8AB-B96389F32F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00EA37B-A24E-49B5-BA10-D92F4054FD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BFCF0F2-15DD-4019-B216-F59A2E6F72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63D34-24FD-4F28-911D-4229B1880B11}" type="datetimeFigureOut">
              <a:rPr lang="en-US" smtClean="0"/>
              <a:t>9/9/2019</a:t>
            </a:fld>
            <a:endParaRPr lang="en-US"/>
          </a:p>
        </p:txBody>
      </p:sp>
      <p:sp>
        <p:nvSpPr>
          <p:cNvPr id="5" name="Footer Placeholder 4">
            <a:extLst>
              <a:ext uri="{FF2B5EF4-FFF2-40B4-BE49-F238E27FC236}">
                <a16:creationId xmlns="" xmlns:a16="http://schemas.microsoft.com/office/drawing/2014/main" id="{E787D499-3201-43E9-8036-3D465B8D10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5910ADEB-BE67-4C37-9E7A-7E6184E2C7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444B61-493F-4689-829E-B4CC75A0FE03}" type="slidenum">
              <a:rPr lang="en-US" smtClean="0"/>
              <a:t>‹#›</a:t>
            </a:fld>
            <a:endParaRPr lang="en-US"/>
          </a:p>
        </p:txBody>
      </p:sp>
    </p:spTree>
    <p:extLst>
      <p:ext uri="{BB962C8B-B14F-4D97-AF65-F5344CB8AC3E}">
        <p14:creationId xmlns:p14="http://schemas.microsoft.com/office/powerpoint/2010/main" val="2802553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44B96"/>
        </a:solidFill>
        <a:effectLst/>
      </p:bgPr>
    </p:bg>
    <p:spTree>
      <p:nvGrpSpPr>
        <p:cNvPr id="1" name=""/>
        <p:cNvGrpSpPr/>
        <p:nvPr/>
      </p:nvGrpSpPr>
      <p:grpSpPr>
        <a:xfrm>
          <a:off x="0" y="0"/>
          <a:ext cx="0" cy="0"/>
          <a:chOff x="0" y="0"/>
          <a:chExt cx="0" cy="0"/>
        </a:xfrm>
      </p:grpSpPr>
      <p:grpSp>
        <p:nvGrpSpPr>
          <p:cNvPr id="15" name="Group 23"/>
          <p:cNvGrpSpPr/>
          <p:nvPr userDrawn="1"/>
        </p:nvGrpSpPr>
        <p:grpSpPr>
          <a:xfrm>
            <a:off x="0" y="0"/>
            <a:ext cx="12192000" cy="6858000"/>
            <a:chOff x="0" y="3448594"/>
            <a:chExt cx="10972800" cy="18497006"/>
          </a:xfrm>
        </p:grpSpPr>
        <p:sp>
          <p:nvSpPr>
            <p:cNvPr id="20" name="Freeform 19"/>
            <p:cNvSpPr/>
            <p:nvPr userDrawn="1"/>
          </p:nvSpPr>
          <p:spPr>
            <a:xfrm>
              <a:off x="0" y="15925798"/>
              <a:ext cx="10972800" cy="6019801"/>
            </a:xfrm>
            <a:custGeom>
              <a:avLst/>
              <a:gdLst>
                <a:gd name="connsiteX0" fmla="*/ 0 w 3778623"/>
                <a:gd name="connsiteY0" fmla="*/ 5553635 h 5553635"/>
                <a:gd name="connsiteX1" fmla="*/ 1889312 w 3778623"/>
                <a:gd name="connsiteY1" fmla="*/ 0 h 5553635"/>
                <a:gd name="connsiteX2" fmla="*/ 3778623 w 3778623"/>
                <a:gd name="connsiteY2" fmla="*/ 5553635 h 5553635"/>
                <a:gd name="connsiteX3" fmla="*/ 0 w 3778623"/>
                <a:gd name="connsiteY3" fmla="*/ 5553635 h 5553635"/>
                <a:gd name="connsiteX0" fmla="*/ 0 w 6548718"/>
                <a:gd name="connsiteY0" fmla="*/ 7436223 h 7436223"/>
                <a:gd name="connsiteX1" fmla="*/ 4659407 w 6548718"/>
                <a:gd name="connsiteY1" fmla="*/ 0 h 7436223"/>
                <a:gd name="connsiteX2" fmla="*/ 6548718 w 6548718"/>
                <a:gd name="connsiteY2" fmla="*/ 5553635 h 7436223"/>
                <a:gd name="connsiteX3" fmla="*/ 0 w 6548718"/>
                <a:gd name="connsiteY3" fmla="*/ 7436223 h 7436223"/>
                <a:gd name="connsiteX0" fmla="*/ 0 w 16459200"/>
                <a:gd name="connsiteY0" fmla="*/ 7436223 h 7436223"/>
                <a:gd name="connsiteX1" fmla="*/ 4659407 w 16459200"/>
                <a:gd name="connsiteY1" fmla="*/ 0 h 7436223"/>
                <a:gd name="connsiteX2" fmla="*/ 16459200 w 16459200"/>
                <a:gd name="connsiteY2" fmla="*/ 7436223 h 7436223"/>
                <a:gd name="connsiteX3" fmla="*/ 0 w 16459200"/>
                <a:gd name="connsiteY3" fmla="*/ 7436223 h 7436223"/>
                <a:gd name="connsiteX0" fmla="*/ 0 w 16459200"/>
                <a:gd name="connsiteY0" fmla="*/ 8431305 h 8431305"/>
                <a:gd name="connsiteX1" fmla="*/ 16459200 w 16459200"/>
                <a:gd name="connsiteY1" fmla="*/ 0 h 8431305"/>
                <a:gd name="connsiteX2" fmla="*/ 16459200 w 16459200"/>
                <a:gd name="connsiteY2" fmla="*/ 8431305 h 8431305"/>
                <a:gd name="connsiteX3" fmla="*/ 0 w 16459200"/>
                <a:gd name="connsiteY3" fmla="*/ 8431305 h 8431305"/>
                <a:gd name="connsiteX0" fmla="*/ 0 w 16459200"/>
                <a:gd name="connsiteY0" fmla="*/ 9036423 h 9036423"/>
                <a:gd name="connsiteX1" fmla="*/ 16459200 w 16459200"/>
                <a:gd name="connsiteY1" fmla="*/ 0 h 9036423"/>
                <a:gd name="connsiteX2" fmla="*/ 16459200 w 16459200"/>
                <a:gd name="connsiteY2" fmla="*/ 9036423 h 9036423"/>
                <a:gd name="connsiteX3" fmla="*/ 0 w 16459200"/>
                <a:gd name="connsiteY3" fmla="*/ 9036423 h 9036423"/>
                <a:gd name="connsiteX0" fmla="*/ 0 w 16459200"/>
                <a:gd name="connsiteY0" fmla="*/ 5867400 h 5867400"/>
                <a:gd name="connsiteX1" fmla="*/ 16459200 w 16459200"/>
                <a:gd name="connsiteY1" fmla="*/ 0 h 5867400"/>
                <a:gd name="connsiteX2" fmla="*/ 16459200 w 16459200"/>
                <a:gd name="connsiteY2" fmla="*/ 5867400 h 5867400"/>
                <a:gd name="connsiteX3" fmla="*/ 0 w 16459200"/>
                <a:gd name="connsiteY3" fmla="*/ 5867400 h 5867400"/>
                <a:gd name="connsiteX0" fmla="*/ 0 w 16459200"/>
                <a:gd name="connsiteY0" fmla="*/ 6019801 h 6019801"/>
                <a:gd name="connsiteX1" fmla="*/ 16459200 w 16459200"/>
                <a:gd name="connsiteY1" fmla="*/ 0 h 6019801"/>
                <a:gd name="connsiteX2" fmla="*/ 16459200 w 16459200"/>
                <a:gd name="connsiteY2" fmla="*/ 6019801 h 6019801"/>
                <a:gd name="connsiteX3" fmla="*/ 0 w 16459200"/>
                <a:gd name="connsiteY3" fmla="*/ 6019801 h 6019801"/>
              </a:gdLst>
              <a:ahLst/>
              <a:cxnLst>
                <a:cxn ang="0">
                  <a:pos x="connsiteX0" y="connsiteY0"/>
                </a:cxn>
                <a:cxn ang="0">
                  <a:pos x="connsiteX1" y="connsiteY1"/>
                </a:cxn>
                <a:cxn ang="0">
                  <a:pos x="connsiteX2" y="connsiteY2"/>
                </a:cxn>
                <a:cxn ang="0">
                  <a:pos x="connsiteX3" y="connsiteY3"/>
                </a:cxn>
              </a:cxnLst>
              <a:rect l="l" t="t" r="r" b="b"/>
              <a:pathLst>
                <a:path w="16459200" h="6019801">
                  <a:moveTo>
                    <a:pt x="0" y="6019801"/>
                  </a:moveTo>
                  <a:lnTo>
                    <a:pt x="16459200" y="0"/>
                  </a:lnTo>
                  <a:lnTo>
                    <a:pt x="16459200" y="6019801"/>
                  </a:lnTo>
                  <a:lnTo>
                    <a:pt x="0" y="6019801"/>
                  </a:lnTo>
                  <a:close/>
                </a:path>
              </a:pathLst>
            </a:custGeom>
            <a:solidFill>
              <a:srgbClr val="146CBA">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a:p>
          </p:txBody>
        </p:sp>
        <p:sp>
          <p:nvSpPr>
            <p:cNvPr id="21" name="Freeform 20"/>
            <p:cNvSpPr/>
            <p:nvPr userDrawn="1"/>
          </p:nvSpPr>
          <p:spPr>
            <a:xfrm>
              <a:off x="0" y="3448594"/>
              <a:ext cx="10972800" cy="18497006"/>
            </a:xfrm>
            <a:custGeom>
              <a:avLst/>
              <a:gdLst>
                <a:gd name="connsiteX0" fmla="*/ 0 w 5096435"/>
                <a:gd name="connsiteY0" fmla="*/ 0 h 1492624"/>
                <a:gd name="connsiteX1" fmla="*/ 5096435 w 5096435"/>
                <a:gd name="connsiteY1" fmla="*/ 0 h 1492624"/>
                <a:gd name="connsiteX2" fmla="*/ 5096435 w 5096435"/>
                <a:gd name="connsiteY2" fmla="*/ 1492624 h 1492624"/>
                <a:gd name="connsiteX3" fmla="*/ 0 w 5096435"/>
                <a:gd name="connsiteY3" fmla="*/ 1492624 h 1492624"/>
                <a:gd name="connsiteX4" fmla="*/ 0 w 5096435"/>
                <a:gd name="connsiteY4" fmla="*/ 0 h 1492624"/>
                <a:gd name="connsiteX0" fmla="*/ 699247 w 5795682"/>
                <a:gd name="connsiteY0" fmla="*/ 0 h 7718612"/>
                <a:gd name="connsiteX1" fmla="*/ 5795682 w 5795682"/>
                <a:gd name="connsiteY1" fmla="*/ 0 h 7718612"/>
                <a:gd name="connsiteX2" fmla="*/ 5795682 w 5795682"/>
                <a:gd name="connsiteY2" fmla="*/ 1492624 h 7718612"/>
                <a:gd name="connsiteX3" fmla="*/ 0 w 5795682"/>
                <a:gd name="connsiteY3" fmla="*/ 7718612 h 7718612"/>
                <a:gd name="connsiteX4" fmla="*/ 699247 w 5795682"/>
                <a:gd name="connsiteY4" fmla="*/ 0 h 7718612"/>
                <a:gd name="connsiteX0" fmla="*/ 699247 w 14226988"/>
                <a:gd name="connsiteY0" fmla="*/ 457200 h 8175812"/>
                <a:gd name="connsiteX1" fmla="*/ 5795682 w 14226988"/>
                <a:gd name="connsiteY1" fmla="*/ 457200 h 8175812"/>
                <a:gd name="connsiteX2" fmla="*/ 14226988 w 14226988"/>
                <a:gd name="connsiteY2" fmla="*/ 0 h 8175812"/>
                <a:gd name="connsiteX3" fmla="*/ 0 w 14226988"/>
                <a:gd name="connsiteY3" fmla="*/ 8175812 h 8175812"/>
                <a:gd name="connsiteX4" fmla="*/ 699247 w 14226988"/>
                <a:gd name="connsiteY4" fmla="*/ 457200 h 8175812"/>
                <a:gd name="connsiteX0" fmla="*/ 699247 w 16459200"/>
                <a:gd name="connsiteY0" fmla="*/ 13447 h 7732059"/>
                <a:gd name="connsiteX1" fmla="*/ 5795682 w 16459200"/>
                <a:gd name="connsiteY1" fmla="*/ 13447 h 7732059"/>
                <a:gd name="connsiteX2" fmla="*/ 16459200 w 16459200"/>
                <a:gd name="connsiteY2" fmla="*/ 0 h 7732059"/>
                <a:gd name="connsiteX3" fmla="*/ 0 w 16459200"/>
                <a:gd name="connsiteY3" fmla="*/ 7732059 h 7732059"/>
                <a:gd name="connsiteX4" fmla="*/ 699247 w 16459200"/>
                <a:gd name="connsiteY4" fmla="*/ 13447 h 7732059"/>
                <a:gd name="connsiteX0" fmla="*/ 699247 w 16459200"/>
                <a:gd name="connsiteY0" fmla="*/ 537882 h 8256494"/>
                <a:gd name="connsiteX1" fmla="*/ 7234518 w 16459200"/>
                <a:gd name="connsiteY1" fmla="*/ 0 h 8256494"/>
                <a:gd name="connsiteX2" fmla="*/ 16459200 w 16459200"/>
                <a:gd name="connsiteY2" fmla="*/ 524435 h 8256494"/>
                <a:gd name="connsiteX3" fmla="*/ 0 w 16459200"/>
                <a:gd name="connsiteY3" fmla="*/ 8256494 h 8256494"/>
                <a:gd name="connsiteX4" fmla="*/ 699247 w 16459200"/>
                <a:gd name="connsiteY4" fmla="*/ 537882 h 8256494"/>
                <a:gd name="connsiteX0" fmla="*/ 699247 w 16459200"/>
                <a:gd name="connsiteY0" fmla="*/ 3254188 h 10972800"/>
                <a:gd name="connsiteX1" fmla="*/ 16459200 w 16459200"/>
                <a:gd name="connsiteY1" fmla="*/ 0 h 10972800"/>
                <a:gd name="connsiteX2" fmla="*/ 16459200 w 16459200"/>
                <a:gd name="connsiteY2" fmla="*/ 3240741 h 10972800"/>
                <a:gd name="connsiteX3" fmla="*/ 0 w 16459200"/>
                <a:gd name="connsiteY3" fmla="*/ 10972800 h 10972800"/>
                <a:gd name="connsiteX4" fmla="*/ 699247 w 16459200"/>
                <a:gd name="connsiteY4" fmla="*/ 3254188 h 10972800"/>
                <a:gd name="connsiteX0" fmla="*/ 13473953 w 16459200"/>
                <a:gd name="connsiteY0" fmla="*/ 0 h 10972800"/>
                <a:gd name="connsiteX1" fmla="*/ 16459200 w 16459200"/>
                <a:gd name="connsiteY1" fmla="*/ 0 h 10972800"/>
                <a:gd name="connsiteX2" fmla="*/ 16459200 w 16459200"/>
                <a:gd name="connsiteY2" fmla="*/ 3240741 h 10972800"/>
                <a:gd name="connsiteX3" fmla="*/ 0 w 16459200"/>
                <a:gd name="connsiteY3" fmla="*/ 10972800 h 10972800"/>
                <a:gd name="connsiteX4" fmla="*/ 13473953 w 16459200"/>
                <a:gd name="connsiteY4" fmla="*/ 0 h 10972800"/>
                <a:gd name="connsiteX0" fmla="*/ 13473953 w 16459200"/>
                <a:gd name="connsiteY0" fmla="*/ 0 h 10972800"/>
                <a:gd name="connsiteX1" fmla="*/ 16459200 w 16459200"/>
                <a:gd name="connsiteY1" fmla="*/ 0 h 10972800"/>
                <a:gd name="connsiteX2" fmla="*/ 16459200 w 16459200"/>
                <a:gd name="connsiteY2" fmla="*/ 1219200 h 10972800"/>
                <a:gd name="connsiteX3" fmla="*/ 0 w 16459200"/>
                <a:gd name="connsiteY3" fmla="*/ 10972800 h 10972800"/>
                <a:gd name="connsiteX4" fmla="*/ 13473953 w 16459200"/>
                <a:gd name="connsiteY4" fmla="*/ 0 h 10972800"/>
                <a:gd name="connsiteX0" fmla="*/ 14973300 w 16459200"/>
                <a:gd name="connsiteY0" fmla="*/ 0 h 21945600"/>
                <a:gd name="connsiteX1" fmla="*/ 16459200 w 16459200"/>
                <a:gd name="connsiteY1" fmla="*/ 10972800 h 21945600"/>
                <a:gd name="connsiteX2" fmla="*/ 16459200 w 16459200"/>
                <a:gd name="connsiteY2" fmla="*/ 12192000 h 21945600"/>
                <a:gd name="connsiteX3" fmla="*/ 0 w 16459200"/>
                <a:gd name="connsiteY3" fmla="*/ 21945600 h 21945600"/>
                <a:gd name="connsiteX4" fmla="*/ 14973300 w 16459200"/>
                <a:gd name="connsiteY4" fmla="*/ 0 h 21945600"/>
                <a:gd name="connsiteX0" fmla="*/ 14973300 w 16459200"/>
                <a:gd name="connsiteY0" fmla="*/ 0 h 21945600"/>
                <a:gd name="connsiteX1" fmla="*/ 16459200 w 16459200"/>
                <a:gd name="connsiteY1" fmla="*/ 0 h 21945600"/>
                <a:gd name="connsiteX2" fmla="*/ 16459200 w 16459200"/>
                <a:gd name="connsiteY2" fmla="*/ 12192000 h 21945600"/>
                <a:gd name="connsiteX3" fmla="*/ 0 w 16459200"/>
                <a:gd name="connsiteY3" fmla="*/ 21945600 h 21945600"/>
                <a:gd name="connsiteX4" fmla="*/ 14973300 w 16459200"/>
                <a:gd name="connsiteY4" fmla="*/ 0 h 21945600"/>
                <a:gd name="connsiteX0" fmla="*/ 14973300 w 16459200"/>
                <a:gd name="connsiteY0" fmla="*/ 0 h 21945600"/>
                <a:gd name="connsiteX1" fmla="*/ 16459200 w 16459200"/>
                <a:gd name="connsiteY1" fmla="*/ 0 h 21945600"/>
                <a:gd name="connsiteX2" fmla="*/ 16459200 w 16459200"/>
                <a:gd name="connsiteY2" fmla="*/ 8305800 h 21945600"/>
                <a:gd name="connsiteX3" fmla="*/ 0 w 16459200"/>
                <a:gd name="connsiteY3" fmla="*/ 21945600 h 21945600"/>
                <a:gd name="connsiteX4" fmla="*/ 14973300 w 16459200"/>
                <a:gd name="connsiteY4" fmla="*/ 0 h 21945600"/>
                <a:gd name="connsiteX0" fmla="*/ 14973300 w 16459200"/>
                <a:gd name="connsiteY0" fmla="*/ 0 h 21945600"/>
                <a:gd name="connsiteX1" fmla="*/ 16459200 w 16459200"/>
                <a:gd name="connsiteY1" fmla="*/ 0 h 21945600"/>
                <a:gd name="connsiteX2" fmla="*/ 16459200 w 16459200"/>
                <a:gd name="connsiteY2" fmla="*/ 7620000 h 21945600"/>
                <a:gd name="connsiteX3" fmla="*/ 0 w 16459200"/>
                <a:gd name="connsiteY3" fmla="*/ 21945600 h 21945600"/>
                <a:gd name="connsiteX4" fmla="*/ 14973300 w 16459200"/>
                <a:gd name="connsiteY4" fmla="*/ 0 h 21945600"/>
                <a:gd name="connsiteX0" fmla="*/ 14973300 w 16459200"/>
                <a:gd name="connsiteY0" fmla="*/ 0 h 21945600"/>
                <a:gd name="connsiteX1" fmla="*/ 16459200 w 16459200"/>
                <a:gd name="connsiteY1" fmla="*/ 0 h 21945600"/>
                <a:gd name="connsiteX2" fmla="*/ 16459200 w 16459200"/>
                <a:gd name="connsiteY2" fmla="*/ 8229600 h 21945600"/>
                <a:gd name="connsiteX3" fmla="*/ 0 w 16459200"/>
                <a:gd name="connsiteY3" fmla="*/ 21945600 h 21945600"/>
                <a:gd name="connsiteX4" fmla="*/ 14973300 w 16459200"/>
                <a:gd name="connsiteY4" fmla="*/ 0 h 21945600"/>
                <a:gd name="connsiteX0" fmla="*/ 14970034 w 16459200"/>
                <a:gd name="connsiteY0" fmla="*/ 3448594 h 21945600"/>
                <a:gd name="connsiteX1" fmla="*/ 16459200 w 16459200"/>
                <a:gd name="connsiteY1" fmla="*/ 0 h 21945600"/>
                <a:gd name="connsiteX2" fmla="*/ 16459200 w 16459200"/>
                <a:gd name="connsiteY2" fmla="*/ 8229600 h 21945600"/>
                <a:gd name="connsiteX3" fmla="*/ 0 w 16459200"/>
                <a:gd name="connsiteY3" fmla="*/ 21945600 h 21945600"/>
                <a:gd name="connsiteX4" fmla="*/ 14970034 w 16459200"/>
                <a:gd name="connsiteY4" fmla="*/ 3448594 h 21945600"/>
                <a:gd name="connsiteX0" fmla="*/ 14970034 w 16459200"/>
                <a:gd name="connsiteY0" fmla="*/ 0 h 18497006"/>
                <a:gd name="connsiteX1" fmla="*/ 16459200 w 16459200"/>
                <a:gd name="connsiteY1" fmla="*/ 0 h 18497006"/>
                <a:gd name="connsiteX2" fmla="*/ 16459200 w 16459200"/>
                <a:gd name="connsiteY2" fmla="*/ 4781006 h 18497006"/>
                <a:gd name="connsiteX3" fmla="*/ 0 w 16459200"/>
                <a:gd name="connsiteY3" fmla="*/ 18497006 h 18497006"/>
                <a:gd name="connsiteX4" fmla="*/ 14970034 w 16459200"/>
                <a:gd name="connsiteY4" fmla="*/ 0 h 184970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9200" h="18497006">
                  <a:moveTo>
                    <a:pt x="14970034" y="0"/>
                  </a:moveTo>
                  <a:lnTo>
                    <a:pt x="16459200" y="0"/>
                  </a:lnTo>
                  <a:lnTo>
                    <a:pt x="16459200" y="4781006"/>
                  </a:lnTo>
                  <a:lnTo>
                    <a:pt x="0" y="18497006"/>
                  </a:lnTo>
                  <a:lnTo>
                    <a:pt x="14970034" y="0"/>
                  </a:lnTo>
                  <a:close/>
                </a:path>
              </a:pathLst>
            </a:custGeom>
            <a:solidFill>
              <a:srgbClr val="146FBC">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a:p>
          </p:txBody>
        </p:sp>
        <p:sp>
          <p:nvSpPr>
            <p:cNvPr id="22" name="Freeform 21"/>
            <p:cNvSpPr/>
            <p:nvPr userDrawn="1"/>
          </p:nvSpPr>
          <p:spPr>
            <a:xfrm>
              <a:off x="0" y="13030200"/>
              <a:ext cx="10972800" cy="8915400"/>
            </a:xfrm>
            <a:custGeom>
              <a:avLst/>
              <a:gdLst>
                <a:gd name="connsiteX0" fmla="*/ 0 w 3778623"/>
                <a:gd name="connsiteY0" fmla="*/ 5553635 h 5553635"/>
                <a:gd name="connsiteX1" fmla="*/ 1889312 w 3778623"/>
                <a:gd name="connsiteY1" fmla="*/ 0 h 5553635"/>
                <a:gd name="connsiteX2" fmla="*/ 3778623 w 3778623"/>
                <a:gd name="connsiteY2" fmla="*/ 5553635 h 5553635"/>
                <a:gd name="connsiteX3" fmla="*/ 0 w 3778623"/>
                <a:gd name="connsiteY3" fmla="*/ 5553635 h 5553635"/>
                <a:gd name="connsiteX0" fmla="*/ 0 w 6548718"/>
                <a:gd name="connsiteY0" fmla="*/ 7436223 h 7436223"/>
                <a:gd name="connsiteX1" fmla="*/ 4659407 w 6548718"/>
                <a:gd name="connsiteY1" fmla="*/ 0 h 7436223"/>
                <a:gd name="connsiteX2" fmla="*/ 6548718 w 6548718"/>
                <a:gd name="connsiteY2" fmla="*/ 5553635 h 7436223"/>
                <a:gd name="connsiteX3" fmla="*/ 0 w 6548718"/>
                <a:gd name="connsiteY3" fmla="*/ 7436223 h 7436223"/>
                <a:gd name="connsiteX0" fmla="*/ 0 w 16459200"/>
                <a:gd name="connsiteY0" fmla="*/ 7436223 h 7436223"/>
                <a:gd name="connsiteX1" fmla="*/ 4659407 w 16459200"/>
                <a:gd name="connsiteY1" fmla="*/ 0 h 7436223"/>
                <a:gd name="connsiteX2" fmla="*/ 16459200 w 16459200"/>
                <a:gd name="connsiteY2" fmla="*/ 7436223 h 7436223"/>
                <a:gd name="connsiteX3" fmla="*/ 0 w 16459200"/>
                <a:gd name="connsiteY3" fmla="*/ 7436223 h 7436223"/>
                <a:gd name="connsiteX0" fmla="*/ 0 w 16459200"/>
                <a:gd name="connsiteY0" fmla="*/ 8431305 h 8431305"/>
                <a:gd name="connsiteX1" fmla="*/ 16459200 w 16459200"/>
                <a:gd name="connsiteY1" fmla="*/ 0 h 8431305"/>
                <a:gd name="connsiteX2" fmla="*/ 16459200 w 16459200"/>
                <a:gd name="connsiteY2" fmla="*/ 8431305 h 8431305"/>
                <a:gd name="connsiteX3" fmla="*/ 0 w 16459200"/>
                <a:gd name="connsiteY3" fmla="*/ 8431305 h 8431305"/>
                <a:gd name="connsiteX0" fmla="*/ 0 w 16459200"/>
                <a:gd name="connsiteY0" fmla="*/ 9036423 h 9036423"/>
                <a:gd name="connsiteX1" fmla="*/ 16459200 w 16459200"/>
                <a:gd name="connsiteY1" fmla="*/ 0 h 9036423"/>
                <a:gd name="connsiteX2" fmla="*/ 16459200 w 16459200"/>
                <a:gd name="connsiteY2" fmla="*/ 9036423 h 9036423"/>
                <a:gd name="connsiteX3" fmla="*/ 0 w 16459200"/>
                <a:gd name="connsiteY3" fmla="*/ 9036423 h 9036423"/>
                <a:gd name="connsiteX0" fmla="*/ 0 w 16208188"/>
                <a:gd name="connsiteY0" fmla="*/ 10067364 h 10067364"/>
                <a:gd name="connsiteX1" fmla="*/ 16208188 w 16208188"/>
                <a:gd name="connsiteY1" fmla="*/ 0 h 10067364"/>
                <a:gd name="connsiteX2" fmla="*/ 16208188 w 16208188"/>
                <a:gd name="connsiteY2" fmla="*/ 9036423 h 10067364"/>
                <a:gd name="connsiteX3" fmla="*/ 0 w 16208188"/>
                <a:gd name="connsiteY3" fmla="*/ 10067364 h 10067364"/>
                <a:gd name="connsiteX0" fmla="*/ 0 w 16208188"/>
                <a:gd name="connsiteY0" fmla="*/ 10972801 h 10972801"/>
                <a:gd name="connsiteX1" fmla="*/ 8973670 w 16208188"/>
                <a:gd name="connsiteY1" fmla="*/ 0 h 10972801"/>
                <a:gd name="connsiteX2" fmla="*/ 16208188 w 16208188"/>
                <a:gd name="connsiteY2" fmla="*/ 9941860 h 10972801"/>
                <a:gd name="connsiteX3" fmla="*/ 0 w 16208188"/>
                <a:gd name="connsiteY3" fmla="*/ 10972801 h 10972801"/>
                <a:gd name="connsiteX0" fmla="*/ 0 w 12362329"/>
                <a:gd name="connsiteY0" fmla="*/ 10972801 h 10972801"/>
                <a:gd name="connsiteX1" fmla="*/ 8973670 w 12362329"/>
                <a:gd name="connsiteY1" fmla="*/ 0 h 10972801"/>
                <a:gd name="connsiteX2" fmla="*/ 12362329 w 12362329"/>
                <a:gd name="connsiteY2" fmla="*/ 1 h 10972801"/>
                <a:gd name="connsiteX3" fmla="*/ 0 w 12362329"/>
                <a:gd name="connsiteY3" fmla="*/ 10972801 h 10972801"/>
                <a:gd name="connsiteX0" fmla="*/ 0 w 16459199"/>
                <a:gd name="connsiteY0" fmla="*/ 10972801 h 10972801"/>
                <a:gd name="connsiteX1" fmla="*/ 8973670 w 16459199"/>
                <a:gd name="connsiteY1" fmla="*/ 0 h 10972801"/>
                <a:gd name="connsiteX2" fmla="*/ 16459199 w 16459199"/>
                <a:gd name="connsiteY2" fmla="*/ 1219200 h 10972801"/>
                <a:gd name="connsiteX3" fmla="*/ 0 w 16459199"/>
                <a:gd name="connsiteY3" fmla="*/ 10972801 h 10972801"/>
                <a:gd name="connsiteX0" fmla="*/ 0 w 16459199"/>
                <a:gd name="connsiteY0" fmla="*/ 10972801 h 10972801"/>
                <a:gd name="connsiteX1" fmla="*/ 13487398 w 16459199"/>
                <a:gd name="connsiteY1" fmla="*/ 0 h 10972801"/>
                <a:gd name="connsiteX2" fmla="*/ 16459199 w 16459199"/>
                <a:gd name="connsiteY2" fmla="*/ 1219200 h 10972801"/>
                <a:gd name="connsiteX3" fmla="*/ 0 w 16459199"/>
                <a:gd name="connsiteY3" fmla="*/ 10972801 h 10972801"/>
                <a:gd name="connsiteX0" fmla="*/ 0 w 16459199"/>
                <a:gd name="connsiteY0" fmla="*/ 10972801 h 10972801"/>
                <a:gd name="connsiteX1" fmla="*/ 13487398 w 16459199"/>
                <a:gd name="connsiteY1" fmla="*/ 0 h 10972801"/>
                <a:gd name="connsiteX2" fmla="*/ 16459199 w 16459199"/>
                <a:gd name="connsiteY2" fmla="*/ 5867401 h 10972801"/>
                <a:gd name="connsiteX3" fmla="*/ 0 w 16459199"/>
                <a:gd name="connsiteY3" fmla="*/ 10972801 h 10972801"/>
                <a:gd name="connsiteX0" fmla="*/ 0 w 16459199"/>
                <a:gd name="connsiteY0" fmla="*/ 8915400 h 8915400"/>
                <a:gd name="connsiteX1" fmla="*/ 16459199 w 16459199"/>
                <a:gd name="connsiteY1" fmla="*/ 0 h 8915400"/>
                <a:gd name="connsiteX2" fmla="*/ 16459199 w 16459199"/>
                <a:gd name="connsiteY2" fmla="*/ 3810000 h 8915400"/>
                <a:gd name="connsiteX3" fmla="*/ 0 w 16459199"/>
                <a:gd name="connsiteY3" fmla="*/ 8915400 h 8915400"/>
              </a:gdLst>
              <a:ahLst/>
              <a:cxnLst>
                <a:cxn ang="0">
                  <a:pos x="connsiteX0" y="connsiteY0"/>
                </a:cxn>
                <a:cxn ang="0">
                  <a:pos x="connsiteX1" y="connsiteY1"/>
                </a:cxn>
                <a:cxn ang="0">
                  <a:pos x="connsiteX2" y="connsiteY2"/>
                </a:cxn>
                <a:cxn ang="0">
                  <a:pos x="connsiteX3" y="connsiteY3"/>
                </a:cxn>
              </a:cxnLst>
              <a:rect l="l" t="t" r="r" b="b"/>
              <a:pathLst>
                <a:path w="16459199" h="8915400">
                  <a:moveTo>
                    <a:pt x="0" y="8915400"/>
                  </a:moveTo>
                  <a:lnTo>
                    <a:pt x="16459199" y="0"/>
                  </a:lnTo>
                  <a:lnTo>
                    <a:pt x="16459199" y="3810000"/>
                  </a:lnTo>
                  <a:lnTo>
                    <a:pt x="0" y="8915400"/>
                  </a:lnTo>
                  <a:close/>
                </a:path>
              </a:pathLst>
            </a:custGeom>
            <a:solidFill>
              <a:srgbClr val="145FAC">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a:p>
          </p:txBody>
        </p:sp>
        <p:sp>
          <p:nvSpPr>
            <p:cNvPr id="23" name="Freeform 22"/>
            <p:cNvSpPr/>
            <p:nvPr userDrawn="1"/>
          </p:nvSpPr>
          <p:spPr>
            <a:xfrm>
              <a:off x="0" y="8534400"/>
              <a:ext cx="10972800" cy="13411200"/>
            </a:xfrm>
            <a:custGeom>
              <a:avLst/>
              <a:gdLst>
                <a:gd name="connsiteX0" fmla="*/ 0 w 3778623"/>
                <a:gd name="connsiteY0" fmla="*/ 5553635 h 5553635"/>
                <a:gd name="connsiteX1" fmla="*/ 1889312 w 3778623"/>
                <a:gd name="connsiteY1" fmla="*/ 0 h 5553635"/>
                <a:gd name="connsiteX2" fmla="*/ 3778623 w 3778623"/>
                <a:gd name="connsiteY2" fmla="*/ 5553635 h 5553635"/>
                <a:gd name="connsiteX3" fmla="*/ 0 w 3778623"/>
                <a:gd name="connsiteY3" fmla="*/ 5553635 h 5553635"/>
                <a:gd name="connsiteX0" fmla="*/ 0 w 6548718"/>
                <a:gd name="connsiteY0" fmla="*/ 7436223 h 7436223"/>
                <a:gd name="connsiteX1" fmla="*/ 4659407 w 6548718"/>
                <a:gd name="connsiteY1" fmla="*/ 0 h 7436223"/>
                <a:gd name="connsiteX2" fmla="*/ 6548718 w 6548718"/>
                <a:gd name="connsiteY2" fmla="*/ 5553635 h 7436223"/>
                <a:gd name="connsiteX3" fmla="*/ 0 w 6548718"/>
                <a:gd name="connsiteY3" fmla="*/ 7436223 h 7436223"/>
                <a:gd name="connsiteX0" fmla="*/ 0 w 16459200"/>
                <a:gd name="connsiteY0" fmla="*/ 7436223 h 7436223"/>
                <a:gd name="connsiteX1" fmla="*/ 4659407 w 16459200"/>
                <a:gd name="connsiteY1" fmla="*/ 0 h 7436223"/>
                <a:gd name="connsiteX2" fmla="*/ 16459200 w 16459200"/>
                <a:gd name="connsiteY2" fmla="*/ 7436223 h 7436223"/>
                <a:gd name="connsiteX3" fmla="*/ 0 w 16459200"/>
                <a:gd name="connsiteY3" fmla="*/ 7436223 h 7436223"/>
                <a:gd name="connsiteX0" fmla="*/ 0 w 16459200"/>
                <a:gd name="connsiteY0" fmla="*/ 8431305 h 8431305"/>
                <a:gd name="connsiteX1" fmla="*/ 16459200 w 16459200"/>
                <a:gd name="connsiteY1" fmla="*/ 0 h 8431305"/>
                <a:gd name="connsiteX2" fmla="*/ 16459200 w 16459200"/>
                <a:gd name="connsiteY2" fmla="*/ 8431305 h 8431305"/>
                <a:gd name="connsiteX3" fmla="*/ 0 w 16459200"/>
                <a:gd name="connsiteY3" fmla="*/ 8431305 h 8431305"/>
                <a:gd name="connsiteX0" fmla="*/ 0 w 16459200"/>
                <a:gd name="connsiteY0" fmla="*/ 9036423 h 9036423"/>
                <a:gd name="connsiteX1" fmla="*/ 16459200 w 16459200"/>
                <a:gd name="connsiteY1" fmla="*/ 0 h 9036423"/>
                <a:gd name="connsiteX2" fmla="*/ 16459200 w 16459200"/>
                <a:gd name="connsiteY2" fmla="*/ 9036423 h 9036423"/>
                <a:gd name="connsiteX3" fmla="*/ 0 w 16459200"/>
                <a:gd name="connsiteY3" fmla="*/ 9036423 h 9036423"/>
                <a:gd name="connsiteX0" fmla="*/ 0 w 16208188"/>
                <a:gd name="connsiteY0" fmla="*/ 10067364 h 10067364"/>
                <a:gd name="connsiteX1" fmla="*/ 16208188 w 16208188"/>
                <a:gd name="connsiteY1" fmla="*/ 0 h 10067364"/>
                <a:gd name="connsiteX2" fmla="*/ 16208188 w 16208188"/>
                <a:gd name="connsiteY2" fmla="*/ 9036423 h 10067364"/>
                <a:gd name="connsiteX3" fmla="*/ 0 w 16208188"/>
                <a:gd name="connsiteY3" fmla="*/ 10067364 h 10067364"/>
                <a:gd name="connsiteX0" fmla="*/ 0 w 16208188"/>
                <a:gd name="connsiteY0" fmla="*/ 10972801 h 10972801"/>
                <a:gd name="connsiteX1" fmla="*/ 8973670 w 16208188"/>
                <a:gd name="connsiteY1" fmla="*/ 0 h 10972801"/>
                <a:gd name="connsiteX2" fmla="*/ 16208188 w 16208188"/>
                <a:gd name="connsiteY2" fmla="*/ 9941860 h 10972801"/>
                <a:gd name="connsiteX3" fmla="*/ 0 w 16208188"/>
                <a:gd name="connsiteY3" fmla="*/ 10972801 h 10972801"/>
                <a:gd name="connsiteX0" fmla="*/ 0 w 12362329"/>
                <a:gd name="connsiteY0" fmla="*/ 10972801 h 10972801"/>
                <a:gd name="connsiteX1" fmla="*/ 8973670 w 12362329"/>
                <a:gd name="connsiteY1" fmla="*/ 0 h 10972801"/>
                <a:gd name="connsiteX2" fmla="*/ 12362329 w 12362329"/>
                <a:gd name="connsiteY2" fmla="*/ 1 h 10972801"/>
                <a:gd name="connsiteX3" fmla="*/ 0 w 12362329"/>
                <a:gd name="connsiteY3" fmla="*/ 10972801 h 10972801"/>
                <a:gd name="connsiteX0" fmla="*/ 0 w 12362329"/>
                <a:gd name="connsiteY0" fmla="*/ 10972800 h 10972800"/>
                <a:gd name="connsiteX1" fmla="*/ 4953000 w 12362329"/>
                <a:gd name="connsiteY1" fmla="*/ 0 h 10972800"/>
                <a:gd name="connsiteX2" fmla="*/ 12362329 w 12362329"/>
                <a:gd name="connsiteY2" fmla="*/ 0 h 10972800"/>
                <a:gd name="connsiteX3" fmla="*/ 0 w 12362329"/>
                <a:gd name="connsiteY3" fmla="*/ 10972800 h 10972800"/>
                <a:gd name="connsiteX0" fmla="*/ 0 w 8812305"/>
                <a:gd name="connsiteY0" fmla="*/ 10972801 h 10972801"/>
                <a:gd name="connsiteX1" fmla="*/ 4953000 w 8812305"/>
                <a:gd name="connsiteY1" fmla="*/ 1 h 10972801"/>
                <a:gd name="connsiteX2" fmla="*/ 8812305 w 8812305"/>
                <a:gd name="connsiteY2" fmla="*/ 0 h 10972801"/>
                <a:gd name="connsiteX3" fmla="*/ 0 w 8812305"/>
                <a:gd name="connsiteY3" fmla="*/ 10972801 h 10972801"/>
                <a:gd name="connsiteX0" fmla="*/ 0 w 13258800"/>
                <a:gd name="connsiteY0" fmla="*/ 10972801 h 10972801"/>
                <a:gd name="connsiteX1" fmla="*/ 4953000 w 13258800"/>
                <a:gd name="connsiteY1" fmla="*/ 1 h 10972801"/>
                <a:gd name="connsiteX2" fmla="*/ 13258800 w 13258800"/>
                <a:gd name="connsiteY2" fmla="*/ 0 h 10972801"/>
                <a:gd name="connsiteX3" fmla="*/ 0 w 13258800"/>
                <a:gd name="connsiteY3" fmla="*/ 10972801 h 10972801"/>
                <a:gd name="connsiteX0" fmla="*/ 0 w 13258800"/>
                <a:gd name="connsiteY0" fmla="*/ 10972801 h 10972801"/>
                <a:gd name="connsiteX1" fmla="*/ 7543800 w 13258800"/>
                <a:gd name="connsiteY1" fmla="*/ 0 h 10972801"/>
                <a:gd name="connsiteX2" fmla="*/ 13258800 w 13258800"/>
                <a:gd name="connsiteY2" fmla="*/ 0 h 10972801"/>
                <a:gd name="connsiteX3" fmla="*/ 0 w 13258800"/>
                <a:gd name="connsiteY3" fmla="*/ 10972801 h 10972801"/>
                <a:gd name="connsiteX0" fmla="*/ 0 w 13258800"/>
                <a:gd name="connsiteY0" fmla="*/ 10972801 h 10972801"/>
                <a:gd name="connsiteX1" fmla="*/ 7429500 w 13258800"/>
                <a:gd name="connsiteY1" fmla="*/ 0 h 10972801"/>
                <a:gd name="connsiteX2" fmla="*/ 13258800 w 13258800"/>
                <a:gd name="connsiteY2" fmla="*/ 0 h 10972801"/>
                <a:gd name="connsiteX3" fmla="*/ 0 w 13258800"/>
                <a:gd name="connsiteY3" fmla="*/ 10972801 h 10972801"/>
                <a:gd name="connsiteX0" fmla="*/ 0 w 16459200"/>
                <a:gd name="connsiteY0" fmla="*/ 10972801 h 10972801"/>
                <a:gd name="connsiteX1" fmla="*/ 7429500 w 16459200"/>
                <a:gd name="connsiteY1" fmla="*/ 0 h 10972801"/>
                <a:gd name="connsiteX2" fmla="*/ 16459200 w 16459200"/>
                <a:gd name="connsiteY2" fmla="*/ 1219201 h 10972801"/>
                <a:gd name="connsiteX3" fmla="*/ 0 w 16459200"/>
                <a:gd name="connsiteY3" fmla="*/ 10972801 h 10972801"/>
                <a:gd name="connsiteX0" fmla="*/ 0 w 16459200"/>
                <a:gd name="connsiteY0" fmla="*/ 13411200 h 13411200"/>
                <a:gd name="connsiteX1" fmla="*/ 16459200 w 16459200"/>
                <a:gd name="connsiteY1" fmla="*/ 0 h 13411200"/>
                <a:gd name="connsiteX2" fmla="*/ 16459200 w 16459200"/>
                <a:gd name="connsiteY2" fmla="*/ 3657600 h 13411200"/>
                <a:gd name="connsiteX3" fmla="*/ 0 w 16459200"/>
                <a:gd name="connsiteY3" fmla="*/ 13411200 h 13411200"/>
              </a:gdLst>
              <a:ahLst/>
              <a:cxnLst>
                <a:cxn ang="0">
                  <a:pos x="connsiteX0" y="connsiteY0"/>
                </a:cxn>
                <a:cxn ang="0">
                  <a:pos x="connsiteX1" y="connsiteY1"/>
                </a:cxn>
                <a:cxn ang="0">
                  <a:pos x="connsiteX2" y="connsiteY2"/>
                </a:cxn>
                <a:cxn ang="0">
                  <a:pos x="connsiteX3" y="connsiteY3"/>
                </a:cxn>
              </a:cxnLst>
              <a:rect l="l" t="t" r="r" b="b"/>
              <a:pathLst>
                <a:path w="16459200" h="13411200">
                  <a:moveTo>
                    <a:pt x="0" y="13411200"/>
                  </a:moveTo>
                  <a:lnTo>
                    <a:pt x="16459200" y="0"/>
                  </a:lnTo>
                  <a:lnTo>
                    <a:pt x="16459200" y="3657600"/>
                  </a:lnTo>
                  <a:lnTo>
                    <a:pt x="0" y="13411200"/>
                  </a:lnTo>
                  <a:close/>
                </a:path>
              </a:pathLst>
            </a:custGeom>
            <a:solidFill>
              <a:srgbClr val="1458A4">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a:p>
          </p:txBody>
        </p:sp>
        <p:sp>
          <p:nvSpPr>
            <p:cNvPr id="24" name="Freeform 23"/>
            <p:cNvSpPr/>
            <p:nvPr userDrawn="1"/>
          </p:nvSpPr>
          <p:spPr>
            <a:xfrm>
              <a:off x="0" y="3448594"/>
              <a:ext cx="9666514" cy="18497004"/>
            </a:xfrm>
            <a:custGeom>
              <a:avLst/>
              <a:gdLst>
                <a:gd name="connsiteX0" fmla="*/ 0 w 3778623"/>
                <a:gd name="connsiteY0" fmla="*/ 5553635 h 5553635"/>
                <a:gd name="connsiteX1" fmla="*/ 1889312 w 3778623"/>
                <a:gd name="connsiteY1" fmla="*/ 0 h 5553635"/>
                <a:gd name="connsiteX2" fmla="*/ 3778623 w 3778623"/>
                <a:gd name="connsiteY2" fmla="*/ 5553635 h 5553635"/>
                <a:gd name="connsiteX3" fmla="*/ 0 w 3778623"/>
                <a:gd name="connsiteY3" fmla="*/ 5553635 h 5553635"/>
                <a:gd name="connsiteX0" fmla="*/ 0 w 6548718"/>
                <a:gd name="connsiteY0" fmla="*/ 7436223 h 7436223"/>
                <a:gd name="connsiteX1" fmla="*/ 4659407 w 6548718"/>
                <a:gd name="connsiteY1" fmla="*/ 0 h 7436223"/>
                <a:gd name="connsiteX2" fmla="*/ 6548718 w 6548718"/>
                <a:gd name="connsiteY2" fmla="*/ 5553635 h 7436223"/>
                <a:gd name="connsiteX3" fmla="*/ 0 w 6548718"/>
                <a:gd name="connsiteY3" fmla="*/ 7436223 h 7436223"/>
                <a:gd name="connsiteX0" fmla="*/ 0 w 16459200"/>
                <a:gd name="connsiteY0" fmla="*/ 7436223 h 7436223"/>
                <a:gd name="connsiteX1" fmla="*/ 4659407 w 16459200"/>
                <a:gd name="connsiteY1" fmla="*/ 0 h 7436223"/>
                <a:gd name="connsiteX2" fmla="*/ 16459200 w 16459200"/>
                <a:gd name="connsiteY2" fmla="*/ 7436223 h 7436223"/>
                <a:gd name="connsiteX3" fmla="*/ 0 w 16459200"/>
                <a:gd name="connsiteY3" fmla="*/ 7436223 h 7436223"/>
                <a:gd name="connsiteX0" fmla="*/ 0 w 16459200"/>
                <a:gd name="connsiteY0" fmla="*/ 8431305 h 8431305"/>
                <a:gd name="connsiteX1" fmla="*/ 16459200 w 16459200"/>
                <a:gd name="connsiteY1" fmla="*/ 0 h 8431305"/>
                <a:gd name="connsiteX2" fmla="*/ 16459200 w 16459200"/>
                <a:gd name="connsiteY2" fmla="*/ 8431305 h 8431305"/>
                <a:gd name="connsiteX3" fmla="*/ 0 w 16459200"/>
                <a:gd name="connsiteY3" fmla="*/ 8431305 h 8431305"/>
                <a:gd name="connsiteX0" fmla="*/ 0 w 16459200"/>
                <a:gd name="connsiteY0" fmla="*/ 9036423 h 9036423"/>
                <a:gd name="connsiteX1" fmla="*/ 16459200 w 16459200"/>
                <a:gd name="connsiteY1" fmla="*/ 0 h 9036423"/>
                <a:gd name="connsiteX2" fmla="*/ 16459200 w 16459200"/>
                <a:gd name="connsiteY2" fmla="*/ 9036423 h 9036423"/>
                <a:gd name="connsiteX3" fmla="*/ 0 w 16459200"/>
                <a:gd name="connsiteY3" fmla="*/ 9036423 h 9036423"/>
                <a:gd name="connsiteX0" fmla="*/ 0 w 16208188"/>
                <a:gd name="connsiteY0" fmla="*/ 10067364 h 10067364"/>
                <a:gd name="connsiteX1" fmla="*/ 16208188 w 16208188"/>
                <a:gd name="connsiteY1" fmla="*/ 0 h 10067364"/>
                <a:gd name="connsiteX2" fmla="*/ 16208188 w 16208188"/>
                <a:gd name="connsiteY2" fmla="*/ 9036423 h 10067364"/>
                <a:gd name="connsiteX3" fmla="*/ 0 w 16208188"/>
                <a:gd name="connsiteY3" fmla="*/ 10067364 h 10067364"/>
                <a:gd name="connsiteX0" fmla="*/ 0 w 16208188"/>
                <a:gd name="connsiteY0" fmla="*/ 10972801 h 10972801"/>
                <a:gd name="connsiteX1" fmla="*/ 8973670 w 16208188"/>
                <a:gd name="connsiteY1" fmla="*/ 0 h 10972801"/>
                <a:gd name="connsiteX2" fmla="*/ 16208188 w 16208188"/>
                <a:gd name="connsiteY2" fmla="*/ 9941860 h 10972801"/>
                <a:gd name="connsiteX3" fmla="*/ 0 w 16208188"/>
                <a:gd name="connsiteY3" fmla="*/ 10972801 h 10972801"/>
                <a:gd name="connsiteX0" fmla="*/ 0 w 12362329"/>
                <a:gd name="connsiteY0" fmla="*/ 10972801 h 10972801"/>
                <a:gd name="connsiteX1" fmla="*/ 8973670 w 12362329"/>
                <a:gd name="connsiteY1" fmla="*/ 0 h 10972801"/>
                <a:gd name="connsiteX2" fmla="*/ 12362329 w 12362329"/>
                <a:gd name="connsiteY2" fmla="*/ 1 h 10972801"/>
                <a:gd name="connsiteX3" fmla="*/ 0 w 12362329"/>
                <a:gd name="connsiteY3" fmla="*/ 10972801 h 10972801"/>
                <a:gd name="connsiteX0" fmla="*/ 0 w 12362329"/>
                <a:gd name="connsiteY0" fmla="*/ 10972800 h 10972800"/>
                <a:gd name="connsiteX1" fmla="*/ 4953000 w 12362329"/>
                <a:gd name="connsiteY1" fmla="*/ 0 h 10972800"/>
                <a:gd name="connsiteX2" fmla="*/ 12362329 w 12362329"/>
                <a:gd name="connsiteY2" fmla="*/ 0 h 10972800"/>
                <a:gd name="connsiteX3" fmla="*/ 0 w 12362329"/>
                <a:gd name="connsiteY3" fmla="*/ 10972800 h 10972800"/>
                <a:gd name="connsiteX0" fmla="*/ 0 w 8812305"/>
                <a:gd name="connsiteY0" fmla="*/ 10972801 h 10972801"/>
                <a:gd name="connsiteX1" fmla="*/ 4953000 w 8812305"/>
                <a:gd name="connsiteY1" fmla="*/ 1 h 10972801"/>
                <a:gd name="connsiteX2" fmla="*/ 8812305 w 8812305"/>
                <a:gd name="connsiteY2" fmla="*/ 0 h 10972801"/>
                <a:gd name="connsiteX3" fmla="*/ 0 w 8812305"/>
                <a:gd name="connsiteY3" fmla="*/ 10972801 h 10972801"/>
                <a:gd name="connsiteX0" fmla="*/ 0 w 8812305"/>
                <a:gd name="connsiteY0" fmla="*/ 10972801 h 10972801"/>
                <a:gd name="connsiteX1" fmla="*/ 1483659 w 8812305"/>
                <a:gd name="connsiteY1" fmla="*/ 1 h 10972801"/>
                <a:gd name="connsiteX2" fmla="*/ 8812305 w 8812305"/>
                <a:gd name="connsiteY2" fmla="*/ 0 h 10972801"/>
                <a:gd name="connsiteX3" fmla="*/ 0 w 8812305"/>
                <a:gd name="connsiteY3" fmla="*/ 10972801 h 10972801"/>
                <a:gd name="connsiteX0" fmla="*/ 0 w 4845423"/>
                <a:gd name="connsiteY0" fmla="*/ 10972800 h 10972800"/>
                <a:gd name="connsiteX1" fmla="*/ 1483659 w 4845423"/>
                <a:gd name="connsiteY1" fmla="*/ 0 h 10972800"/>
                <a:gd name="connsiteX2" fmla="*/ 4845423 w 4845423"/>
                <a:gd name="connsiteY2" fmla="*/ 0 h 10972800"/>
                <a:gd name="connsiteX3" fmla="*/ 0 w 4845423"/>
                <a:gd name="connsiteY3" fmla="*/ 10972800 h 10972800"/>
                <a:gd name="connsiteX0" fmla="*/ 0 w 7315200"/>
                <a:gd name="connsiteY0" fmla="*/ 10972801 h 10972801"/>
                <a:gd name="connsiteX1" fmla="*/ 1483659 w 7315200"/>
                <a:gd name="connsiteY1" fmla="*/ 1 h 10972801"/>
                <a:gd name="connsiteX2" fmla="*/ 7315200 w 7315200"/>
                <a:gd name="connsiteY2" fmla="*/ 0 h 10972801"/>
                <a:gd name="connsiteX3" fmla="*/ 0 w 7315200"/>
                <a:gd name="connsiteY3" fmla="*/ 10972801 h 10972801"/>
                <a:gd name="connsiteX0" fmla="*/ 0 w 7315200"/>
                <a:gd name="connsiteY0" fmla="*/ 10972801 h 10972801"/>
                <a:gd name="connsiteX1" fmla="*/ 2743200 w 7315200"/>
                <a:gd name="connsiteY1" fmla="*/ 1 h 10972801"/>
                <a:gd name="connsiteX2" fmla="*/ 7315200 w 7315200"/>
                <a:gd name="connsiteY2" fmla="*/ 0 h 10972801"/>
                <a:gd name="connsiteX3" fmla="*/ 0 w 7315200"/>
                <a:gd name="connsiteY3" fmla="*/ 10972801 h 10972801"/>
                <a:gd name="connsiteX0" fmla="*/ 0 w 7315200"/>
                <a:gd name="connsiteY0" fmla="*/ 10972801 h 10972801"/>
                <a:gd name="connsiteX1" fmla="*/ 2286000 w 7315200"/>
                <a:gd name="connsiteY1" fmla="*/ 1 h 10972801"/>
                <a:gd name="connsiteX2" fmla="*/ 7315200 w 7315200"/>
                <a:gd name="connsiteY2" fmla="*/ 0 h 10972801"/>
                <a:gd name="connsiteX3" fmla="*/ 0 w 7315200"/>
                <a:gd name="connsiteY3" fmla="*/ 10972801 h 10972801"/>
                <a:gd name="connsiteX0" fmla="*/ 0 w 14516100"/>
                <a:gd name="connsiteY0" fmla="*/ 21945599 h 21945599"/>
                <a:gd name="connsiteX1" fmla="*/ 2286000 w 14516100"/>
                <a:gd name="connsiteY1" fmla="*/ 10972799 h 21945599"/>
                <a:gd name="connsiteX2" fmla="*/ 14516100 w 14516100"/>
                <a:gd name="connsiteY2" fmla="*/ 0 h 21945599"/>
                <a:gd name="connsiteX3" fmla="*/ 0 w 14516100"/>
                <a:gd name="connsiteY3" fmla="*/ 21945599 h 21945599"/>
                <a:gd name="connsiteX0" fmla="*/ 0 w 14516100"/>
                <a:gd name="connsiteY0" fmla="*/ 21945599 h 21945599"/>
                <a:gd name="connsiteX1" fmla="*/ 4572000 w 14516100"/>
                <a:gd name="connsiteY1" fmla="*/ 0 h 21945599"/>
                <a:gd name="connsiteX2" fmla="*/ 14516100 w 14516100"/>
                <a:gd name="connsiteY2" fmla="*/ 0 h 21945599"/>
                <a:gd name="connsiteX3" fmla="*/ 0 w 14516100"/>
                <a:gd name="connsiteY3" fmla="*/ 21945599 h 21945599"/>
                <a:gd name="connsiteX0" fmla="*/ 0 w 14499770"/>
                <a:gd name="connsiteY0" fmla="*/ 21945599 h 21945599"/>
                <a:gd name="connsiteX1" fmla="*/ 4572000 w 14499770"/>
                <a:gd name="connsiteY1" fmla="*/ 0 h 21945599"/>
                <a:gd name="connsiteX2" fmla="*/ 14499770 w 14499770"/>
                <a:gd name="connsiteY2" fmla="*/ 3448594 h 21945599"/>
                <a:gd name="connsiteX3" fmla="*/ 0 w 14499770"/>
                <a:gd name="connsiteY3" fmla="*/ 21945599 h 21945599"/>
                <a:gd name="connsiteX0" fmla="*/ 0 w 14499770"/>
                <a:gd name="connsiteY0" fmla="*/ 18497005 h 18497005"/>
                <a:gd name="connsiteX1" fmla="*/ 4624251 w 14499770"/>
                <a:gd name="connsiteY1" fmla="*/ 0 h 18497005"/>
                <a:gd name="connsiteX2" fmla="*/ 14499770 w 14499770"/>
                <a:gd name="connsiteY2" fmla="*/ 0 h 18497005"/>
                <a:gd name="connsiteX3" fmla="*/ 0 w 14499770"/>
                <a:gd name="connsiteY3" fmla="*/ 18497005 h 18497005"/>
              </a:gdLst>
              <a:ahLst/>
              <a:cxnLst>
                <a:cxn ang="0">
                  <a:pos x="connsiteX0" y="connsiteY0"/>
                </a:cxn>
                <a:cxn ang="0">
                  <a:pos x="connsiteX1" y="connsiteY1"/>
                </a:cxn>
                <a:cxn ang="0">
                  <a:pos x="connsiteX2" y="connsiteY2"/>
                </a:cxn>
                <a:cxn ang="0">
                  <a:pos x="connsiteX3" y="connsiteY3"/>
                </a:cxn>
              </a:cxnLst>
              <a:rect l="l" t="t" r="r" b="b"/>
              <a:pathLst>
                <a:path w="14499770" h="18497005">
                  <a:moveTo>
                    <a:pt x="0" y="18497005"/>
                  </a:moveTo>
                  <a:lnTo>
                    <a:pt x="4624251" y="0"/>
                  </a:lnTo>
                  <a:lnTo>
                    <a:pt x="14499770" y="0"/>
                  </a:lnTo>
                  <a:lnTo>
                    <a:pt x="0" y="18497005"/>
                  </a:lnTo>
                  <a:close/>
                </a:path>
              </a:pathLst>
            </a:custGeom>
            <a:solidFill>
              <a:srgbClr val="145FAC">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5"/>
            </a:p>
          </p:txBody>
        </p:sp>
      </p:grpSp>
      <p:sp>
        <p:nvSpPr>
          <p:cNvPr id="17" name="Rounded Rectangle 16"/>
          <p:cNvSpPr/>
          <p:nvPr userDrawn="1"/>
        </p:nvSpPr>
        <p:spPr>
          <a:xfrm>
            <a:off x="404605" y="484323"/>
            <a:ext cx="11364064" cy="5923710"/>
          </a:xfrm>
          <a:prstGeom prst="roundRect">
            <a:avLst>
              <a:gd name="adj" fmla="val 1508"/>
            </a:avLst>
          </a:prstGeom>
          <a:no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87548" tIns="43774" rIns="87548" bIns="43774" rtlCol="0" anchor="ctr"/>
          <a:lstStyle/>
          <a:p>
            <a:pPr algn="ctr"/>
            <a:endParaRPr lang="en-US" sz="1125"/>
          </a:p>
        </p:txBody>
      </p:sp>
      <p:sp>
        <p:nvSpPr>
          <p:cNvPr id="35" name="TextBox 34"/>
          <p:cNvSpPr txBox="1"/>
          <p:nvPr userDrawn="1"/>
        </p:nvSpPr>
        <p:spPr>
          <a:xfrm>
            <a:off x="612826" y="6408032"/>
            <a:ext cx="9405257" cy="203819"/>
          </a:xfrm>
          <a:prstGeom prst="rect">
            <a:avLst/>
          </a:prstGeom>
          <a:noFill/>
        </p:spPr>
        <p:txBody>
          <a:bodyPr wrap="square" lIns="87548" tIns="43774" rIns="87548" bIns="43774" rtlCol="0">
            <a:spAutoFit/>
          </a:bodyPr>
          <a:lstStyle/>
          <a:p>
            <a:pPr marL="0" marR="0" indent="0" algn="l" defTabSz="1200634" rtl="0" eaLnBrk="1" fontAlgn="auto" latinLnBrk="0" hangingPunct="1">
              <a:lnSpc>
                <a:spcPct val="100000"/>
              </a:lnSpc>
              <a:spcBef>
                <a:spcPts val="0"/>
              </a:spcBef>
              <a:spcAft>
                <a:spcPts val="0"/>
              </a:spcAft>
              <a:buClrTx/>
              <a:buSzTx/>
              <a:buFontTx/>
              <a:buNone/>
              <a:tabLst/>
              <a:defRPr/>
            </a:pPr>
            <a:r>
              <a:rPr lang="en-US" sz="375" kern="1200" baseline="0" dirty="0">
                <a:solidFill>
                  <a:schemeClr val="tx2"/>
                </a:solidFill>
                <a:latin typeface="Calibri" pitchFamily="34" charset="0"/>
                <a:ea typeface="+mn-ea"/>
                <a:cs typeface="+mn-cs"/>
              </a:rPr>
              <a:t>www.cdc.gov | Contact CDC at: 1-800-CDC-INFO or www.cdc.gov/info</a:t>
            </a:r>
          </a:p>
          <a:p>
            <a:pPr marL="0" marR="0" indent="0" algn="l" defTabSz="1200634" rtl="0" eaLnBrk="1" fontAlgn="auto" latinLnBrk="0" hangingPunct="1">
              <a:lnSpc>
                <a:spcPct val="100000"/>
              </a:lnSpc>
              <a:spcBef>
                <a:spcPts val="0"/>
              </a:spcBef>
              <a:spcAft>
                <a:spcPts val="0"/>
              </a:spcAft>
              <a:buClrTx/>
              <a:buSzTx/>
              <a:buFontTx/>
              <a:buNone/>
              <a:tabLst/>
              <a:defRPr/>
            </a:pPr>
            <a:r>
              <a:rPr lang="en-US" sz="375" kern="1200" baseline="0" dirty="0">
                <a:solidFill>
                  <a:schemeClr val="tx2"/>
                </a:solidFill>
                <a:latin typeface="Calibri" pitchFamily="34" charset="0"/>
                <a:ea typeface="+mn-ea"/>
                <a:cs typeface="+mn-cs"/>
              </a:rPr>
              <a:t>The findings and conclusions in this report are those of the authors and do not necessarily represent the official position of the Centers for Disease Control and Prevention.</a:t>
            </a:r>
          </a:p>
        </p:txBody>
      </p:sp>
      <p:sp>
        <p:nvSpPr>
          <p:cNvPr id="36" name="Rounded Rectangle 35"/>
          <p:cNvSpPr/>
          <p:nvPr userDrawn="1"/>
        </p:nvSpPr>
        <p:spPr>
          <a:xfrm>
            <a:off x="619277" y="193729"/>
            <a:ext cx="10953448" cy="581187"/>
          </a:xfrm>
          <a:prstGeom prst="roundRect">
            <a:avLst/>
          </a:prstGeom>
          <a:solidFill>
            <a:schemeClr val="accent1"/>
          </a:solidFill>
          <a:ln w="1905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lIns="87548" tIns="43774" rIns="87548" bIns="43774" rtlCol="0" anchor="ctr"/>
          <a:lstStyle/>
          <a:p>
            <a:pPr algn="ctr"/>
            <a:endParaRPr lang="en-US" sz="1125">
              <a:ln w="19050">
                <a:solidFill>
                  <a:schemeClr val="tx1"/>
                </a:solidFill>
              </a:ln>
            </a:endParaRPr>
          </a:p>
        </p:txBody>
      </p:sp>
      <p:pic>
        <p:nvPicPr>
          <p:cNvPr id="1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215376" y="6015018"/>
            <a:ext cx="6362508" cy="635075"/>
          </a:xfrm>
          <a:prstGeom prst="rect">
            <a:avLst/>
          </a:prstGeom>
          <a:noFill/>
          <a:ln w="9525">
            <a:noFill/>
            <a:miter lim="800000"/>
            <a:headEnd/>
            <a:tailEnd/>
          </a:ln>
          <a:effectLst/>
        </p:spPr>
      </p:pic>
    </p:spTree>
    <p:extLst>
      <p:ext uri="{BB962C8B-B14F-4D97-AF65-F5344CB8AC3E}">
        <p14:creationId xmlns:p14="http://schemas.microsoft.com/office/powerpoint/2010/main" val="1985518729"/>
      </p:ext>
    </p:extLst>
  </p:cSld>
  <p:clrMap bg1="lt1" tx1="dk1" bg2="lt2" tx2="dk2" accent1="accent1" accent2="accent2" accent3="accent3" accent4="accent4" accent5="accent5" accent6="accent6" hlink="hlink" folHlink="folHlink"/>
  <p:sldLayoutIdLst>
    <p:sldLayoutId id="2147483666" r:id="rId1"/>
  </p:sldLayoutIdLst>
  <p:transition>
    <p:fade/>
  </p:transition>
  <p:txStyles>
    <p:titleStyle>
      <a:lvl1pPr algn="ctr" defTabSz="783654" rtl="0" eaLnBrk="1" latinLnBrk="0" hangingPunct="1">
        <a:spcBef>
          <a:spcPct val="0"/>
        </a:spcBef>
        <a:buNone/>
        <a:defRPr sz="3750" kern="1200">
          <a:solidFill>
            <a:schemeClr val="tx1"/>
          </a:solidFill>
          <a:latin typeface="+mj-lt"/>
          <a:ea typeface="+mj-ea"/>
          <a:cs typeface="+mj-cs"/>
        </a:defRPr>
      </a:lvl1pPr>
    </p:titleStyle>
    <p:bodyStyle>
      <a:lvl1pPr marL="293870" indent="-293870" algn="l" defTabSz="783654" rtl="0" eaLnBrk="1" latinLnBrk="0" hangingPunct="1">
        <a:spcBef>
          <a:spcPct val="20000"/>
        </a:spcBef>
        <a:buFont typeface="Arial" pitchFamily="34" charset="0"/>
        <a:buChar char="•"/>
        <a:defRPr sz="2750" kern="1200">
          <a:solidFill>
            <a:schemeClr val="tx1"/>
          </a:solidFill>
          <a:latin typeface="+mn-lt"/>
          <a:ea typeface="+mn-ea"/>
          <a:cs typeface="+mn-cs"/>
        </a:defRPr>
      </a:lvl1pPr>
      <a:lvl2pPr marL="636719" indent="-244893" algn="l" defTabSz="783654" rtl="0" eaLnBrk="1" latinLnBrk="0" hangingPunct="1">
        <a:spcBef>
          <a:spcPct val="20000"/>
        </a:spcBef>
        <a:buFont typeface="Arial" pitchFamily="34" charset="0"/>
        <a:buChar char="–"/>
        <a:defRPr sz="2375" kern="1200">
          <a:solidFill>
            <a:schemeClr val="tx1"/>
          </a:solidFill>
          <a:latin typeface="+mn-lt"/>
          <a:ea typeface="+mn-ea"/>
          <a:cs typeface="+mn-cs"/>
        </a:defRPr>
      </a:lvl2pPr>
      <a:lvl3pPr marL="979568" indent="-195914" algn="l" defTabSz="783654" rtl="0" eaLnBrk="1" latinLnBrk="0" hangingPunct="1">
        <a:spcBef>
          <a:spcPct val="20000"/>
        </a:spcBef>
        <a:buFont typeface="Arial" pitchFamily="34" charset="0"/>
        <a:buChar char="•"/>
        <a:defRPr sz="2125" kern="1200">
          <a:solidFill>
            <a:schemeClr val="tx1"/>
          </a:solidFill>
          <a:latin typeface="+mn-lt"/>
          <a:ea typeface="+mn-ea"/>
          <a:cs typeface="+mn-cs"/>
        </a:defRPr>
      </a:lvl3pPr>
      <a:lvl4pPr marL="1371394"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4pPr>
      <a:lvl5pPr marL="1763222"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5pPr>
      <a:lvl6pPr marL="2155048"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6pPr>
      <a:lvl7pPr marL="2546876"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7pPr>
      <a:lvl8pPr marL="2938703"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8pPr>
      <a:lvl9pPr marL="3330529" indent="-195914" algn="l" defTabSz="783654" rtl="0" eaLnBrk="1" latinLnBrk="0" hangingPunct="1">
        <a:spcBef>
          <a:spcPct val="20000"/>
        </a:spcBef>
        <a:buFont typeface="Arial" pitchFamily="34" charset="0"/>
        <a:buChar char="•"/>
        <a:defRPr sz="1750" kern="1200">
          <a:solidFill>
            <a:schemeClr val="tx1"/>
          </a:solidFill>
          <a:latin typeface="+mn-lt"/>
          <a:ea typeface="+mn-ea"/>
          <a:cs typeface="+mn-cs"/>
        </a:defRPr>
      </a:lvl9pPr>
    </p:bodyStyle>
    <p:otherStyle>
      <a:defPPr>
        <a:defRPr lang="en-US"/>
      </a:defPPr>
      <a:lvl1pPr marL="0" algn="l" defTabSz="783654" rtl="0" eaLnBrk="1" latinLnBrk="0" hangingPunct="1">
        <a:defRPr sz="1563" kern="1200">
          <a:solidFill>
            <a:schemeClr val="tx1"/>
          </a:solidFill>
          <a:latin typeface="+mn-lt"/>
          <a:ea typeface="+mn-ea"/>
          <a:cs typeface="+mn-cs"/>
        </a:defRPr>
      </a:lvl1pPr>
      <a:lvl2pPr marL="391828" algn="l" defTabSz="783654" rtl="0" eaLnBrk="1" latinLnBrk="0" hangingPunct="1">
        <a:defRPr sz="1563" kern="1200">
          <a:solidFill>
            <a:schemeClr val="tx1"/>
          </a:solidFill>
          <a:latin typeface="+mn-lt"/>
          <a:ea typeface="+mn-ea"/>
          <a:cs typeface="+mn-cs"/>
        </a:defRPr>
      </a:lvl2pPr>
      <a:lvl3pPr marL="783654" algn="l" defTabSz="783654" rtl="0" eaLnBrk="1" latinLnBrk="0" hangingPunct="1">
        <a:defRPr sz="1563" kern="1200">
          <a:solidFill>
            <a:schemeClr val="tx1"/>
          </a:solidFill>
          <a:latin typeface="+mn-lt"/>
          <a:ea typeface="+mn-ea"/>
          <a:cs typeface="+mn-cs"/>
        </a:defRPr>
      </a:lvl3pPr>
      <a:lvl4pPr marL="1175481" algn="l" defTabSz="783654" rtl="0" eaLnBrk="1" latinLnBrk="0" hangingPunct="1">
        <a:defRPr sz="1563" kern="1200">
          <a:solidFill>
            <a:schemeClr val="tx1"/>
          </a:solidFill>
          <a:latin typeface="+mn-lt"/>
          <a:ea typeface="+mn-ea"/>
          <a:cs typeface="+mn-cs"/>
        </a:defRPr>
      </a:lvl4pPr>
      <a:lvl5pPr marL="1567308" algn="l" defTabSz="783654" rtl="0" eaLnBrk="1" latinLnBrk="0" hangingPunct="1">
        <a:defRPr sz="1563" kern="1200">
          <a:solidFill>
            <a:schemeClr val="tx1"/>
          </a:solidFill>
          <a:latin typeface="+mn-lt"/>
          <a:ea typeface="+mn-ea"/>
          <a:cs typeface="+mn-cs"/>
        </a:defRPr>
      </a:lvl5pPr>
      <a:lvl6pPr marL="1959136" algn="l" defTabSz="783654" rtl="0" eaLnBrk="1" latinLnBrk="0" hangingPunct="1">
        <a:defRPr sz="1563" kern="1200">
          <a:solidFill>
            <a:schemeClr val="tx1"/>
          </a:solidFill>
          <a:latin typeface="+mn-lt"/>
          <a:ea typeface="+mn-ea"/>
          <a:cs typeface="+mn-cs"/>
        </a:defRPr>
      </a:lvl6pPr>
      <a:lvl7pPr marL="2350962" algn="l" defTabSz="783654" rtl="0" eaLnBrk="1" latinLnBrk="0" hangingPunct="1">
        <a:defRPr sz="1563" kern="1200">
          <a:solidFill>
            <a:schemeClr val="tx1"/>
          </a:solidFill>
          <a:latin typeface="+mn-lt"/>
          <a:ea typeface="+mn-ea"/>
          <a:cs typeface="+mn-cs"/>
        </a:defRPr>
      </a:lvl7pPr>
      <a:lvl8pPr marL="2742789" algn="l" defTabSz="783654" rtl="0" eaLnBrk="1" latinLnBrk="0" hangingPunct="1">
        <a:defRPr sz="1563" kern="1200">
          <a:solidFill>
            <a:schemeClr val="tx1"/>
          </a:solidFill>
          <a:latin typeface="+mn-lt"/>
          <a:ea typeface="+mn-ea"/>
          <a:cs typeface="+mn-cs"/>
        </a:defRPr>
      </a:lvl8pPr>
      <a:lvl9pPr marL="3134617" algn="l" defTabSz="783654" rtl="0" eaLnBrk="1" latinLnBrk="0" hangingPunct="1">
        <a:defRPr sz="15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hepatitis/hcv/index.ht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link.springer.com/article/10.1007/s10900-017-0458-9" TargetMode="External"/><Relationship Id="rId5" Type="http://schemas.openxmlformats.org/officeDocument/2006/relationships/hyperlink" Target="https://www.ncbi.nlm.nih.gov/pubmed/21802134/" TargetMode="External"/><Relationship Id="rId4" Type="http://schemas.openxmlformats.org/officeDocument/2006/relationships/hyperlink" Target="https://www.cdc.gov/nchhstp/newsroom/2018/hepatitis-c-prevalence-estimates.html"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nap.edu/read/24731/chapter/8" TargetMode="External"/><Relationship Id="rId3" Type="http://schemas.openxmlformats.org/officeDocument/2006/relationships/hyperlink" Target="https://www.cdc.gov/hiv/pdf/library/reports/surveillance/cdc-hiv-surveillance-report-2017-vol-29.pdf" TargetMode="External"/><Relationship Id="rId7" Type="http://schemas.openxmlformats.org/officeDocument/2006/relationships/hyperlink" Target="https://www.cdc.gov/hiv/programresources/guidance/costeffectiveness/index.html"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hyperlink" Target="https://www.cdc.gov/hiv/pdf/library/factsheets/hiv-viral-hepatitis.pdf" TargetMode="External"/><Relationship Id="rId5" Type="http://schemas.openxmlformats.org/officeDocument/2006/relationships/hyperlink" Target="https://www.ncbi.nlm.nih.gov/pmc/articles/PMC3072734/" TargetMode="External"/><Relationship Id="rId4" Type="http://schemas.openxmlformats.org/officeDocument/2006/relationships/hyperlink" Target="https://www.cdc.gov/hepatitis/statistics/2016surveillance/index.ht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hyperlink" Target="https://ajph.aphapublications.org/doi/pdf/10.2105/AJPH.2017.304132"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s://www.nejm.org/doi/full/10.1056/NEJMoa1515195"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058987"/>
          </a:xfrm>
        </p:spPr>
        <p:txBody>
          <a:bodyPr>
            <a:normAutofit/>
          </a:bodyPr>
          <a:lstStyle/>
          <a:p>
            <a:r>
              <a:rPr lang="en-US" sz="4400" b="1" dirty="0" smtClean="0"/>
              <a:t>Preventing, Monitoring </a:t>
            </a:r>
            <a:r>
              <a:rPr lang="en-US" sz="4400" b="1" dirty="0"/>
              <a:t>and Treating Infectious Diseases in the MAT Clinic</a:t>
            </a:r>
          </a:p>
        </p:txBody>
      </p:sp>
      <p:sp>
        <p:nvSpPr>
          <p:cNvPr id="3" name="Subtitle 2"/>
          <p:cNvSpPr>
            <a:spLocks noGrp="1"/>
          </p:cNvSpPr>
          <p:nvPr>
            <p:ph type="subTitle" idx="1"/>
          </p:nvPr>
        </p:nvSpPr>
        <p:spPr/>
        <p:txBody>
          <a:bodyPr/>
          <a:lstStyle/>
          <a:p>
            <a:r>
              <a:rPr lang="en-US" dirty="0" smtClean="0"/>
              <a:t>Jorge Mera, MD, FACP</a:t>
            </a:r>
          </a:p>
          <a:p>
            <a:r>
              <a:rPr lang="en-US" dirty="0" smtClean="0"/>
              <a:t>Whitney Essex, APRN</a:t>
            </a:r>
            <a:endParaRPr lang="en-US" dirty="0"/>
          </a:p>
        </p:txBody>
      </p:sp>
    </p:spTree>
    <p:extLst>
      <p:ext uri="{BB962C8B-B14F-4D97-AF65-F5344CB8AC3E}">
        <p14:creationId xmlns:p14="http://schemas.microsoft.com/office/powerpoint/2010/main" val="3167681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2nd </a:t>
            </a:r>
            <a:r>
              <a:rPr lang="en-US" sz="3600" b="1" dirty="0"/>
              <a:t>Visit:  Focus on </a:t>
            </a:r>
            <a:r>
              <a:rPr lang="en-US" sz="3600" b="1" dirty="0" smtClean="0"/>
              <a:t>MAT, Review Labs and take Action </a:t>
            </a:r>
            <a:endParaRPr lang="en-US"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51202758"/>
              </p:ext>
            </p:extLst>
          </p:nvPr>
        </p:nvGraphicFramePr>
        <p:xfrm>
          <a:off x="869950" y="2295521"/>
          <a:ext cx="10007600" cy="1901967"/>
        </p:xfrm>
        <a:graphic>
          <a:graphicData uri="http://schemas.openxmlformats.org/drawingml/2006/table">
            <a:tbl>
              <a:tblPr firstRow="1" bandRow="1">
                <a:tableStyleId>{5C22544A-7EE6-4342-B048-85BDC9FD1C3A}</a:tableStyleId>
              </a:tblPr>
              <a:tblGrid>
                <a:gridCol w="1943100"/>
                <a:gridCol w="3498850"/>
                <a:gridCol w="2928176"/>
                <a:gridCol w="1637474"/>
              </a:tblGrid>
              <a:tr h="420629">
                <a:tc>
                  <a:txBody>
                    <a:bodyPr/>
                    <a:lstStyle/>
                    <a:p>
                      <a:r>
                        <a:rPr lang="en-US" dirty="0" smtClean="0"/>
                        <a:t>Test</a:t>
                      </a:r>
                      <a:endParaRPr lang="en-US" dirty="0"/>
                    </a:p>
                  </a:txBody>
                  <a:tcPr/>
                </a:tc>
                <a:tc>
                  <a:txBody>
                    <a:bodyPr/>
                    <a:lstStyle/>
                    <a:p>
                      <a:r>
                        <a:rPr lang="en-US" dirty="0" smtClean="0"/>
                        <a:t>Result</a:t>
                      </a:r>
                      <a:endParaRPr lang="en-US" dirty="0"/>
                    </a:p>
                  </a:txBody>
                  <a:tcPr/>
                </a:tc>
                <a:tc>
                  <a:txBody>
                    <a:bodyPr/>
                    <a:lstStyle/>
                    <a:p>
                      <a:r>
                        <a:rPr lang="en-US" dirty="0" smtClean="0"/>
                        <a:t>Interpretation</a:t>
                      </a:r>
                      <a:endParaRPr lang="en-US" dirty="0"/>
                    </a:p>
                  </a:txBody>
                  <a:tcPr/>
                </a:tc>
                <a:tc>
                  <a:txBody>
                    <a:bodyPr/>
                    <a:lstStyle/>
                    <a:p>
                      <a:r>
                        <a:rPr lang="en-US" dirty="0" smtClean="0"/>
                        <a:t>Action</a:t>
                      </a:r>
                      <a:endParaRPr lang="en-US" dirty="0"/>
                    </a:p>
                  </a:txBody>
                  <a:tcPr/>
                </a:tc>
              </a:tr>
              <a:tr h="420629">
                <a:tc>
                  <a:txBody>
                    <a:bodyPr/>
                    <a:lstStyle/>
                    <a:p>
                      <a:r>
                        <a:rPr lang="en-US" dirty="0" smtClean="0"/>
                        <a:t>Chlamydia</a:t>
                      </a:r>
                      <a:endParaRPr lang="en-US" dirty="0"/>
                    </a:p>
                  </a:txBody>
                  <a:tcPr/>
                </a:tc>
                <a:tc>
                  <a:txBody>
                    <a:bodyPr/>
                    <a:lstStyle/>
                    <a:p>
                      <a:r>
                        <a:rPr lang="en-US" dirty="0" smtClean="0"/>
                        <a:t>Reactive</a:t>
                      </a:r>
                      <a:endParaRPr lang="en-US" dirty="0"/>
                    </a:p>
                  </a:txBody>
                  <a:tcPr/>
                </a:tc>
                <a:tc>
                  <a:txBody>
                    <a:bodyPr/>
                    <a:lstStyle/>
                    <a:p>
                      <a:r>
                        <a:rPr lang="en-US" dirty="0" smtClean="0"/>
                        <a:t>Active Infection</a:t>
                      </a:r>
                      <a:endParaRPr lang="en-US" dirty="0"/>
                    </a:p>
                  </a:txBody>
                  <a:tcPr/>
                </a:tc>
                <a:tc>
                  <a:txBody>
                    <a:bodyPr/>
                    <a:lstStyle/>
                    <a:p>
                      <a:r>
                        <a:rPr lang="en-US" dirty="0" smtClean="0"/>
                        <a:t>Treat*</a:t>
                      </a:r>
                      <a:endParaRPr lang="en-US" dirty="0"/>
                    </a:p>
                  </a:txBody>
                  <a:tcPr/>
                </a:tc>
              </a:tr>
              <a:tr h="420629">
                <a:tc>
                  <a:txBody>
                    <a:bodyPr/>
                    <a:lstStyle/>
                    <a:p>
                      <a:r>
                        <a:rPr lang="en-US" dirty="0" smtClean="0"/>
                        <a:t>Gonorrhea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Reactive</a:t>
                      </a:r>
                    </a:p>
                  </a:txBody>
                  <a:tcPr/>
                </a:tc>
                <a:tc>
                  <a:txBody>
                    <a:bodyPr/>
                    <a:lstStyle/>
                    <a:p>
                      <a:r>
                        <a:rPr lang="en-US" dirty="0" smtClean="0"/>
                        <a:t>Active Infection </a:t>
                      </a:r>
                      <a:endParaRPr lang="en-US" dirty="0"/>
                    </a:p>
                  </a:txBody>
                  <a:tcPr/>
                </a:tc>
                <a:tc>
                  <a:txBody>
                    <a:bodyPr/>
                    <a:lstStyle/>
                    <a:p>
                      <a:r>
                        <a:rPr lang="en-US" dirty="0" smtClean="0"/>
                        <a:t>Treat*</a:t>
                      </a:r>
                      <a:endParaRPr lang="en-US" dirty="0"/>
                    </a:p>
                  </a:txBody>
                  <a:tcPr/>
                </a:tc>
              </a:tr>
              <a:tr h="420629">
                <a:tc>
                  <a:txBody>
                    <a:bodyPr/>
                    <a:lstStyle/>
                    <a:p>
                      <a:r>
                        <a:rPr lang="en-US" dirty="0" smtClean="0"/>
                        <a:t>Syphilis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Reactive</a:t>
                      </a:r>
                    </a:p>
                  </a:txBody>
                  <a:tcPr/>
                </a:tc>
                <a:tc>
                  <a:txBody>
                    <a:bodyPr/>
                    <a:lstStyle/>
                    <a:p>
                      <a:r>
                        <a:rPr lang="en-US" dirty="0" smtClean="0"/>
                        <a:t>Active Infection</a:t>
                      </a:r>
                      <a:endParaRPr lang="en-US" dirty="0"/>
                    </a:p>
                  </a:txBody>
                  <a:tcPr/>
                </a:tc>
                <a:tc>
                  <a:txBody>
                    <a:bodyPr/>
                    <a:lstStyle/>
                    <a:p>
                      <a:r>
                        <a:rPr lang="en-US" dirty="0" smtClean="0"/>
                        <a:t>Treat *</a:t>
                      </a:r>
                      <a:r>
                        <a:rPr lang="en-US" baseline="0" dirty="0" smtClean="0"/>
                        <a:t> </a:t>
                      </a:r>
                      <a:r>
                        <a:rPr lang="en-US" dirty="0" smtClean="0"/>
                        <a:t>and refer to ID</a:t>
                      </a:r>
                      <a:endParaRPr lang="en-US" dirty="0"/>
                    </a:p>
                  </a:txBody>
                  <a:tcPr/>
                </a:tc>
              </a:tr>
            </a:tbl>
          </a:graphicData>
        </a:graphic>
      </p:graphicFrame>
      <p:sp>
        <p:nvSpPr>
          <p:cNvPr id="4" name="TextBox 3"/>
          <p:cNvSpPr txBox="1"/>
          <p:nvPr/>
        </p:nvSpPr>
        <p:spPr>
          <a:xfrm>
            <a:off x="685800" y="5664200"/>
            <a:ext cx="3168650" cy="369332"/>
          </a:xfrm>
          <a:prstGeom prst="rect">
            <a:avLst/>
          </a:prstGeom>
          <a:noFill/>
        </p:spPr>
        <p:txBody>
          <a:bodyPr wrap="square" rtlCol="0">
            <a:spAutoFit/>
          </a:bodyPr>
          <a:lstStyle/>
          <a:p>
            <a:r>
              <a:rPr lang="en-US" dirty="0" smtClean="0"/>
              <a:t>* Evaluate for PrEP</a:t>
            </a:r>
            <a:endParaRPr lang="en-US" dirty="0"/>
          </a:p>
        </p:txBody>
      </p:sp>
    </p:spTree>
    <p:extLst>
      <p:ext uri="{BB962C8B-B14F-4D97-AF65-F5344CB8AC3E}">
        <p14:creationId xmlns:p14="http://schemas.microsoft.com/office/powerpoint/2010/main" val="2875269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3</a:t>
            </a:r>
            <a:r>
              <a:rPr lang="en-US" sz="3600" b="1" baseline="30000" dirty="0" smtClean="0"/>
              <a:t>rd</a:t>
            </a:r>
            <a:r>
              <a:rPr lang="en-US" sz="3600" b="1" dirty="0" smtClean="0"/>
              <a:t> Visit: Continue MAT, Complete Vaccination, Sexual History and Physical Exam</a:t>
            </a:r>
            <a:endParaRPr lang="en-US" sz="3600" b="1" dirty="0"/>
          </a:p>
        </p:txBody>
      </p:sp>
      <p:sp>
        <p:nvSpPr>
          <p:cNvPr id="3" name="Content Placeholder 2"/>
          <p:cNvSpPr>
            <a:spLocks noGrp="1"/>
          </p:cNvSpPr>
          <p:nvPr>
            <p:ph idx="1"/>
          </p:nvPr>
        </p:nvSpPr>
        <p:spPr/>
        <p:txBody>
          <a:bodyPr/>
          <a:lstStyle/>
          <a:p>
            <a:r>
              <a:rPr lang="en-US" dirty="0" smtClean="0"/>
              <a:t>Review Vaccines</a:t>
            </a:r>
          </a:p>
          <a:p>
            <a:pPr lvl="1"/>
            <a:r>
              <a:rPr lang="en-US" dirty="0" smtClean="0"/>
              <a:t>Hepatitis A and B</a:t>
            </a:r>
          </a:p>
          <a:p>
            <a:pPr lvl="1"/>
            <a:r>
              <a:rPr lang="en-US" dirty="0" smtClean="0"/>
              <a:t>Pneumococcal 23 and 13</a:t>
            </a:r>
          </a:p>
          <a:p>
            <a:pPr lvl="1"/>
            <a:r>
              <a:rPr lang="en-US" dirty="0" err="1" smtClean="0"/>
              <a:t>TdAP</a:t>
            </a:r>
            <a:endParaRPr lang="en-US" dirty="0" smtClean="0"/>
          </a:p>
          <a:p>
            <a:pPr lvl="1"/>
            <a:r>
              <a:rPr lang="en-US" dirty="0" smtClean="0"/>
              <a:t>Shingles</a:t>
            </a:r>
          </a:p>
          <a:p>
            <a:r>
              <a:rPr lang="en-US" dirty="0" smtClean="0"/>
              <a:t>Sexual history</a:t>
            </a:r>
          </a:p>
          <a:p>
            <a:pPr lvl="1"/>
            <a:r>
              <a:rPr lang="en-US" dirty="0" smtClean="0"/>
              <a:t>Evaluate for PrEP</a:t>
            </a:r>
          </a:p>
          <a:p>
            <a:r>
              <a:rPr lang="en-US" dirty="0" smtClean="0"/>
              <a:t>Physical Exam</a:t>
            </a:r>
          </a:p>
          <a:p>
            <a:pPr lvl="1"/>
            <a:r>
              <a:rPr lang="en-US" dirty="0" smtClean="0"/>
              <a:t>Soft tissue exam</a:t>
            </a:r>
          </a:p>
          <a:p>
            <a:pPr lvl="1"/>
            <a:r>
              <a:rPr lang="en-US" dirty="0" smtClean="0"/>
              <a:t>Cardiac Murmurs</a:t>
            </a:r>
          </a:p>
          <a:p>
            <a:pPr marL="0" indent="0">
              <a:buNone/>
            </a:pPr>
            <a:endParaRPr lang="en-US" dirty="0"/>
          </a:p>
        </p:txBody>
      </p:sp>
    </p:spTree>
    <p:extLst>
      <p:ext uri="{BB962C8B-B14F-4D97-AF65-F5344CB8AC3E}">
        <p14:creationId xmlns:p14="http://schemas.microsoft.com/office/powerpoint/2010/main" val="2685787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028829F5-1DFB-43EA-842D-93D4EBDD5E1E}"/>
              </a:ext>
            </a:extLst>
          </p:cNvPr>
          <p:cNvSpPr>
            <a:spLocks noGrp="1"/>
          </p:cNvSpPr>
          <p:nvPr>
            <p:ph type="title"/>
          </p:nvPr>
        </p:nvSpPr>
        <p:spPr/>
        <p:txBody>
          <a:bodyPr>
            <a:normAutofit fontScale="90000"/>
          </a:bodyPr>
          <a:lstStyle/>
          <a:p>
            <a:r>
              <a:rPr lang="en-US" dirty="0"/>
              <a:t>Comprehensive Approach</a:t>
            </a:r>
          </a:p>
        </p:txBody>
      </p:sp>
      <p:graphicFrame>
        <p:nvGraphicFramePr>
          <p:cNvPr id="7" name="Content Placeholder 6">
            <a:extLst>
              <a:ext uri="{FF2B5EF4-FFF2-40B4-BE49-F238E27FC236}">
                <a16:creationId xmlns="" xmlns:a16="http://schemas.microsoft.com/office/drawing/2014/main" id="{91DB4B89-35DC-4C69-ADBB-3EFDAA847669}"/>
              </a:ext>
            </a:extLst>
          </p:cNvPr>
          <p:cNvGraphicFramePr>
            <a:graphicFrameLocks noGrp="1"/>
          </p:cNvGraphicFramePr>
          <p:nvPr>
            <p:ph sz="half" idx="1"/>
            <p:extLst>
              <p:ext uri="{D42A27DB-BD31-4B8C-83A1-F6EECF244321}">
                <p14:modId xmlns:p14="http://schemas.microsoft.com/office/powerpoint/2010/main" val="379317678"/>
              </p:ext>
            </p:extLst>
          </p:nvPr>
        </p:nvGraphicFramePr>
        <p:xfrm>
          <a:off x="967952" y="1253331"/>
          <a:ext cx="10256095"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 xmlns:a16="http://schemas.microsoft.com/office/drawing/2014/main" id="{7F4816A0-45A7-46F7-866D-B09EF2DE2D8E}"/>
              </a:ext>
            </a:extLst>
          </p:cNvPr>
          <p:cNvSpPr>
            <a:spLocks noGrp="1"/>
          </p:cNvSpPr>
          <p:nvPr>
            <p:ph type="sldNum" sz="quarter" idx="12"/>
          </p:nvPr>
        </p:nvSpPr>
        <p:spPr>
          <a:xfrm>
            <a:off x="8652728" y="649287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15D044-B35F-4A77-B573-9EB4C86BF88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2549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7B252460-710A-455D-BABE-9B570CA64B26}"/>
              </a:ext>
            </a:extLst>
          </p:cNvPr>
          <p:cNvSpPr>
            <a:spLocks noGrp="1"/>
          </p:cNvSpPr>
          <p:nvPr>
            <p:ph sz="half" idx="1"/>
          </p:nvPr>
        </p:nvSpPr>
        <p:spPr>
          <a:xfrm>
            <a:off x="6096000" y="1573277"/>
            <a:ext cx="5299928" cy="4351338"/>
          </a:xfrm>
        </p:spPr>
        <p:txBody>
          <a:bodyPr vert="horz" lIns="91440" tIns="45720" rIns="91440" bIns="45720" rtlCol="0" anchor="t">
            <a:normAutofit/>
          </a:bodyPr>
          <a:lstStyle/>
          <a:p>
            <a:pPr>
              <a:buClr>
                <a:schemeClr val="accent1">
                  <a:lumMod val="75000"/>
                </a:schemeClr>
              </a:buClr>
              <a:buFont typeface="Wingdings" panose="05000000000000000000" pitchFamily="2" charset="2"/>
              <a:buChar char="§"/>
            </a:pPr>
            <a:r>
              <a:rPr lang="en-US" dirty="0">
                <a:cs typeface="Calibri Light"/>
              </a:rPr>
              <a:t>Hepatitis C is the leading cause of death among all infectious diseases </a:t>
            </a:r>
            <a:r>
              <a:rPr lang="en-US" baseline="30000" dirty="0">
                <a:cs typeface="Calibri Light"/>
              </a:rPr>
              <a:t>1</a:t>
            </a:r>
            <a:endParaRPr lang="en-US" baseline="30000" dirty="0"/>
          </a:p>
          <a:p>
            <a:pPr>
              <a:buClr>
                <a:schemeClr val="accent1">
                  <a:lumMod val="75000"/>
                </a:schemeClr>
              </a:buClr>
              <a:buFont typeface="Wingdings" panose="020B0604020202020204" pitchFamily="34" charset="0"/>
              <a:buChar char="§"/>
            </a:pPr>
            <a:r>
              <a:rPr lang="en-US" dirty="0">
                <a:cs typeface="Calibri Light"/>
              </a:rPr>
              <a:t>The CDC estimates 41,200 acute HCV cases in the US in 2016 </a:t>
            </a:r>
            <a:r>
              <a:rPr lang="en-US" baseline="30000" dirty="0">
                <a:cs typeface="Calibri Light"/>
              </a:rPr>
              <a:t>1</a:t>
            </a:r>
          </a:p>
          <a:p>
            <a:pPr>
              <a:buClr>
                <a:schemeClr val="accent1">
                  <a:lumMod val="75000"/>
                </a:schemeClr>
              </a:buClr>
              <a:buFont typeface="Wingdings" panose="05000000000000000000" pitchFamily="2" charset="2"/>
              <a:buChar char="§"/>
            </a:pPr>
            <a:r>
              <a:rPr lang="en-US" dirty="0" smtClean="0"/>
              <a:t>IDU </a:t>
            </a:r>
            <a:r>
              <a:rPr lang="en-US" dirty="0"/>
              <a:t>is currently the most common risk factor for HCV in developed countries (60-80% worldwide) </a:t>
            </a:r>
            <a:r>
              <a:rPr lang="en-US" baseline="30000" dirty="0"/>
              <a:t>3</a:t>
            </a:r>
            <a:endParaRPr lang="en-US" baseline="30000" dirty="0">
              <a:cs typeface="Calibri Light"/>
            </a:endParaRPr>
          </a:p>
          <a:p>
            <a:pPr>
              <a:buClr>
                <a:schemeClr val="accent1">
                  <a:lumMod val="75000"/>
                </a:schemeClr>
              </a:buClr>
              <a:buFont typeface="Wingdings" panose="05000000000000000000" pitchFamily="2" charset="2"/>
              <a:buChar char="§"/>
            </a:pPr>
            <a:endParaRPr lang="en-US" dirty="0">
              <a:cs typeface="Calibri Light"/>
            </a:endParaRPr>
          </a:p>
          <a:p>
            <a:pPr>
              <a:buClr>
                <a:schemeClr val="accent1">
                  <a:lumMod val="75000"/>
                </a:schemeClr>
              </a:buClr>
              <a:buFont typeface="Wingdings" panose="05000000000000000000" pitchFamily="2" charset="2"/>
              <a:buChar char="§"/>
            </a:pPr>
            <a:endParaRPr lang="en-US" dirty="0">
              <a:cs typeface="Calibri Light"/>
            </a:endParaRPr>
          </a:p>
        </p:txBody>
      </p:sp>
      <p:sp>
        <p:nvSpPr>
          <p:cNvPr id="4" name="Title 3">
            <a:extLst>
              <a:ext uri="{FF2B5EF4-FFF2-40B4-BE49-F238E27FC236}">
                <a16:creationId xmlns="" xmlns:a16="http://schemas.microsoft.com/office/drawing/2014/main" id="{6EA30714-43E7-4C11-B29F-B667C0DE4177}"/>
              </a:ext>
            </a:extLst>
          </p:cNvPr>
          <p:cNvSpPr>
            <a:spLocks noGrp="1"/>
          </p:cNvSpPr>
          <p:nvPr>
            <p:ph type="title"/>
          </p:nvPr>
        </p:nvSpPr>
        <p:spPr>
          <a:xfrm>
            <a:off x="1091357" y="276227"/>
            <a:ext cx="9996589" cy="643174"/>
          </a:xfrm>
        </p:spPr>
        <p:txBody>
          <a:bodyPr>
            <a:noAutofit/>
          </a:bodyPr>
          <a:lstStyle/>
          <a:p>
            <a:r>
              <a:rPr lang="en-US" sz="3600" dirty="0" smtClean="0"/>
              <a:t>Infectious Diseases </a:t>
            </a:r>
            <a:r>
              <a:rPr lang="en-US" sz="3600" dirty="0"/>
              <a:t>Associated with </a:t>
            </a:r>
            <a:r>
              <a:rPr lang="en-US" sz="3600" dirty="0" smtClean="0"/>
              <a:t/>
            </a:r>
            <a:br>
              <a:rPr lang="en-US" sz="3600" dirty="0" smtClean="0"/>
            </a:br>
            <a:r>
              <a:rPr lang="en-US" sz="3600" dirty="0" smtClean="0"/>
              <a:t>Substance Use Disorders</a:t>
            </a:r>
            <a:endParaRPr lang="en-US" sz="3600" dirty="0"/>
          </a:p>
        </p:txBody>
      </p:sp>
      <p:sp>
        <p:nvSpPr>
          <p:cNvPr id="6" name="TextBox 5">
            <a:extLst>
              <a:ext uri="{FF2B5EF4-FFF2-40B4-BE49-F238E27FC236}">
                <a16:creationId xmlns="" xmlns:a16="http://schemas.microsoft.com/office/drawing/2014/main" id="{80E66ED5-4302-4F91-950D-ACD96A97F408}"/>
              </a:ext>
            </a:extLst>
          </p:cNvPr>
          <p:cNvSpPr txBox="1"/>
          <p:nvPr/>
        </p:nvSpPr>
        <p:spPr>
          <a:xfrm>
            <a:off x="796072" y="1182231"/>
            <a:ext cx="4918928" cy="4801314"/>
          </a:xfrm>
          <a:prstGeom prst="rect">
            <a:avLst/>
          </a:prstGeom>
          <a:solidFill>
            <a:schemeClr val="accent1">
              <a:lumMod val="60000"/>
              <a:lumOff val="40000"/>
              <a:alpha val="94000"/>
            </a:schemeClr>
          </a:solid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smtClean="0">
                <a:ln>
                  <a:noFill/>
                </a:ln>
                <a:solidFill>
                  <a:prstClr val="black"/>
                </a:solidFill>
                <a:effectLst/>
                <a:uLnTx/>
                <a:uFillTx/>
                <a:latin typeface="Calibri" panose="020F0502020204030204"/>
              </a:rPr>
              <a:t>Viral </a:t>
            </a:r>
            <a:r>
              <a:rPr kumimoji="0" lang="en-US" b="1" i="0" u="none" strike="noStrike" kern="1200" cap="none" spc="0" normalizeH="0" baseline="0" noProof="0" dirty="0">
                <a:ln>
                  <a:noFill/>
                </a:ln>
                <a:solidFill>
                  <a:prstClr val="black"/>
                </a:solidFill>
                <a:effectLst/>
                <a:uLnTx/>
                <a:uFillTx/>
                <a:latin typeface="Calibri" panose="020F0502020204030204"/>
              </a:rPr>
              <a:t>infections (bloodborne)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Hepatitis C Virus (HCV)</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Hepatitis B Virus (HBV)</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Hepatitis A Virus (HAV)</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smtClean="0">
                <a:ln>
                  <a:noFill/>
                </a:ln>
                <a:solidFill>
                  <a:prstClr val="black"/>
                </a:solidFill>
                <a:effectLst/>
                <a:uLnTx/>
                <a:uFillTx/>
                <a:latin typeface="Calibri" panose="020F0502020204030204"/>
              </a:rPr>
              <a:t>HIV</a:t>
            </a:r>
          </a:p>
          <a:p>
            <a:pPr marL="285750" indent="-285750">
              <a:buFont typeface="Arial" panose="020B0604020202020204" pitchFamily="34" charset="0"/>
              <a:buChar char="•"/>
              <a:defRPr/>
            </a:pPr>
            <a:r>
              <a:rPr lang="en-US" b="1" dirty="0" smtClean="0">
                <a:solidFill>
                  <a:prstClr val="black"/>
                </a:solidFill>
                <a:latin typeface="Calibri" panose="020F0502020204030204"/>
              </a:rPr>
              <a:t>STD’s</a:t>
            </a:r>
          </a:p>
          <a:p>
            <a:pPr marL="742950" lvl="1" indent="-285750">
              <a:buFont typeface="Arial" panose="020B0604020202020204" pitchFamily="34" charset="0"/>
              <a:buChar char="•"/>
              <a:defRPr/>
            </a:pPr>
            <a:r>
              <a:rPr kumimoji="0" lang="en-US" b="1" i="0" u="none" strike="noStrike" kern="1200" cap="none" spc="0" normalizeH="0" baseline="0" noProof="0" dirty="0" smtClean="0">
                <a:ln>
                  <a:noFill/>
                </a:ln>
                <a:solidFill>
                  <a:prstClr val="black"/>
                </a:solidFill>
                <a:effectLst/>
                <a:uLnTx/>
                <a:uFillTx/>
                <a:latin typeface="Calibri" panose="020F0502020204030204"/>
              </a:rPr>
              <a:t>GC/Chlamydia</a:t>
            </a:r>
          </a:p>
          <a:p>
            <a:pPr marL="742950" lvl="1" indent="-285750">
              <a:buFont typeface="Arial" panose="020B0604020202020204" pitchFamily="34" charset="0"/>
              <a:buChar char="•"/>
              <a:defRPr/>
            </a:pPr>
            <a:r>
              <a:rPr lang="en-US" b="1" dirty="0" smtClean="0">
                <a:solidFill>
                  <a:prstClr val="black"/>
                </a:solidFill>
                <a:latin typeface="Calibri" panose="020F0502020204030204"/>
              </a:rPr>
              <a:t>Syphilis</a:t>
            </a:r>
          </a:p>
          <a:p>
            <a:pPr marL="742950" lvl="1" indent="-285750">
              <a:buFont typeface="Arial" panose="020B0604020202020204" pitchFamily="34" charset="0"/>
              <a:buChar char="•"/>
              <a:defRPr/>
            </a:pPr>
            <a:r>
              <a:rPr kumimoji="0" lang="en-US" b="1" i="0" u="none" strike="noStrike" kern="1200" cap="none" spc="0" normalizeH="0" baseline="0" noProof="0" dirty="0" smtClean="0">
                <a:ln>
                  <a:noFill/>
                </a:ln>
                <a:solidFill>
                  <a:prstClr val="black"/>
                </a:solidFill>
                <a:effectLst/>
                <a:uLnTx/>
                <a:uFillTx/>
                <a:latin typeface="Calibri" panose="020F0502020204030204"/>
              </a:rPr>
              <a:t>HIV/HCV/HBV</a:t>
            </a:r>
            <a:endParaRPr kumimoji="0" lang="en-US" b="1" i="0" u="none" strike="noStrike" kern="1200" cap="none" spc="0" normalizeH="0" baseline="0" noProof="0" dirty="0">
              <a:ln>
                <a:noFill/>
              </a:ln>
              <a:solidFill>
                <a:prstClr val="black"/>
              </a:solidFill>
              <a:effectLst/>
              <a:uLnTx/>
              <a:uFillTx/>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Bacterial Infections (soft tissue/skin) </a:t>
            </a:r>
            <a:r>
              <a:rPr kumimoji="0" lang="en-US" b="1" i="0" u="none" strike="noStrike" kern="1200" cap="none" spc="0" normalizeH="0" baseline="30000" noProof="0" dirty="0">
                <a:ln>
                  <a:noFill/>
                </a:ln>
                <a:solidFill>
                  <a:prstClr val="black"/>
                </a:solidFill>
                <a:effectLst/>
                <a:uLnTx/>
                <a:uFillTx/>
                <a:latin typeface="Calibri" panose="020F0502020204030204"/>
              </a:rPr>
              <a:t>4</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Septicemia</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Bacteremia</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Cellulitis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Abscesses (staph, strep)</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Endocarditis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Necrotizing fasciitis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rPr>
              <a:t>Wound botulism</a:t>
            </a:r>
          </a:p>
        </p:txBody>
      </p:sp>
      <p:sp>
        <p:nvSpPr>
          <p:cNvPr id="3" name="Slide Number Placeholder 2">
            <a:extLst>
              <a:ext uri="{FF2B5EF4-FFF2-40B4-BE49-F238E27FC236}">
                <a16:creationId xmlns="" xmlns:a16="http://schemas.microsoft.com/office/drawing/2014/main" id="{491D5C27-23D3-4D7E-95F4-890AEFF6BA8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15D044-B35F-4A77-B573-9EB4C86BF88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 xmlns:a16="http://schemas.microsoft.com/office/drawing/2014/main" id="{93A0DA50-9031-49E2-B0C5-18A249FA3EAD}"/>
              </a:ext>
            </a:extLst>
          </p:cNvPr>
          <p:cNvSpPr txBox="1"/>
          <p:nvPr/>
        </p:nvSpPr>
        <p:spPr>
          <a:xfrm>
            <a:off x="6043883" y="5691157"/>
            <a:ext cx="6034024" cy="584775"/>
          </a:xfrm>
          <a:prstGeom prst="rect">
            <a:avLst/>
          </a:prstGeom>
          <a:noFill/>
        </p:spPr>
        <p:txBody>
          <a:bodyPr wrap="none" rtlCol="0">
            <a:spAutoFit/>
          </a:bodyPr>
          <a:lstStyle/>
          <a:p>
            <a:r>
              <a:rPr lang="en-US" sz="800" dirty="0">
                <a:solidFill>
                  <a:schemeClr val="bg2">
                    <a:lumMod val="50000"/>
                  </a:schemeClr>
                </a:solidFill>
              </a:rPr>
              <a:t>1. Centers for Disease Control and Prevention, 2017. </a:t>
            </a:r>
            <a:r>
              <a:rPr lang="en-US" sz="800" dirty="0">
                <a:solidFill>
                  <a:schemeClr val="bg2">
                    <a:lumMod val="50000"/>
                  </a:schemeClr>
                </a:solidFill>
                <a:hlinkClick r:id="rId3"/>
              </a:rPr>
              <a:t>https://www.cdc.gov/hepatitis/hcv/index.htm</a:t>
            </a:r>
            <a:r>
              <a:rPr lang="en-US" sz="800" dirty="0">
                <a:solidFill>
                  <a:schemeClr val="bg2">
                    <a:lumMod val="50000"/>
                  </a:schemeClr>
                </a:solidFill>
              </a:rPr>
              <a:t> </a:t>
            </a:r>
          </a:p>
          <a:p>
            <a:r>
              <a:rPr lang="en-US" sz="800" dirty="0">
                <a:solidFill>
                  <a:schemeClr val="bg2">
                    <a:lumMod val="50000"/>
                  </a:schemeClr>
                </a:solidFill>
              </a:rPr>
              <a:t>2. Centers for Disease Control and Prevention, 2018. </a:t>
            </a:r>
            <a:r>
              <a:rPr lang="en-US" sz="800" dirty="0">
                <a:solidFill>
                  <a:schemeClr val="bg2">
                    <a:lumMod val="50000"/>
                  </a:schemeClr>
                </a:solidFill>
                <a:hlinkClick r:id="rId4"/>
              </a:rPr>
              <a:t>https://www.cdc.gov/nchhstp/newsroom/2018/hepatitis-c-prevalence-estimates.html</a:t>
            </a:r>
            <a:r>
              <a:rPr lang="en-US" sz="800" dirty="0">
                <a:solidFill>
                  <a:schemeClr val="bg2">
                    <a:lumMod val="50000"/>
                  </a:schemeClr>
                </a:solidFill>
              </a:rPr>
              <a:t> </a:t>
            </a:r>
          </a:p>
          <a:p>
            <a:r>
              <a:rPr lang="en-US" sz="800" dirty="0">
                <a:solidFill>
                  <a:schemeClr val="bg2">
                    <a:lumMod val="50000"/>
                  </a:schemeClr>
                </a:solidFill>
              </a:rPr>
              <a:t>3. Nelson, et al. 2011.  </a:t>
            </a:r>
            <a:r>
              <a:rPr lang="en-US" sz="800" dirty="0">
                <a:solidFill>
                  <a:schemeClr val="bg2">
                    <a:lumMod val="50000"/>
                  </a:schemeClr>
                </a:solidFill>
                <a:hlinkClick r:id="rId5"/>
              </a:rPr>
              <a:t>https://www.ncbi.nlm.nih.gov/pubmed/21802134/</a:t>
            </a:r>
            <a:r>
              <a:rPr lang="en-US" sz="800" dirty="0">
                <a:solidFill>
                  <a:schemeClr val="bg2">
                    <a:lumMod val="50000"/>
                  </a:schemeClr>
                </a:solidFill>
              </a:rPr>
              <a:t> </a:t>
            </a:r>
          </a:p>
          <a:p>
            <a:r>
              <a:rPr lang="en-US" sz="800" dirty="0">
                <a:solidFill>
                  <a:schemeClr val="bg2">
                    <a:lumMod val="50000"/>
                  </a:schemeClr>
                </a:solidFill>
              </a:rPr>
              <a:t>4. Collier, M., et al. 2018. </a:t>
            </a:r>
            <a:r>
              <a:rPr lang="en-US" sz="800" dirty="0">
                <a:solidFill>
                  <a:schemeClr val="bg2">
                    <a:lumMod val="50000"/>
                  </a:schemeClr>
                </a:solidFill>
                <a:hlinkClick r:id="rId6"/>
              </a:rPr>
              <a:t>https://link.springer.com/article/10.1007%2Fs10900-017-0458-9</a:t>
            </a:r>
            <a:r>
              <a:rPr lang="en-US" sz="800" dirty="0">
                <a:solidFill>
                  <a:schemeClr val="bg2">
                    <a:lumMod val="50000"/>
                  </a:schemeClr>
                </a:solidFill>
              </a:rPr>
              <a:t> </a:t>
            </a:r>
          </a:p>
        </p:txBody>
      </p:sp>
    </p:spTree>
    <p:extLst>
      <p:ext uri="{BB962C8B-B14F-4D97-AF65-F5344CB8AC3E}">
        <p14:creationId xmlns:p14="http://schemas.microsoft.com/office/powerpoint/2010/main" val="2943860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 xmlns:a16="http://schemas.microsoft.com/office/drawing/2014/main" id="{3477AF50-96D4-478A-80F2-2ADBEE52BB9A}"/>
              </a:ext>
            </a:extLst>
          </p:cNvPr>
          <p:cNvSpPr>
            <a:spLocks noGrp="1"/>
          </p:cNvSpPr>
          <p:nvPr>
            <p:ph type="title"/>
          </p:nvPr>
        </p:nvSpPr>
        <p:spPr/>
        <p:txBody>
          <a:bodyPr>
            <a:normAutofit fontScale="90000"/>
          </a:bodyPr>
          <a:lstStyle/>
          <a:p>
            <a:r>
              <a:rPr lang="en-US"/>
              <a:t>National HIV &amp; Hepatitis Overview </a:t>
            </a:r>
          </a:p>
        </p:txBody>
      </p:sp>
      <p:sp>
        <p:nvSpPr>
          <p:cNvPr id="4" name="Content Placeholder 2">
            <a:extLst>
              <a:ext uri="{FF2B5EF4-FFF2-40B4-BE49-F238E27FC236}">
                <a16:creationId xmlns="" xmlns:a16="http://schemas.microsoft.com/office/drawing/2014/main" id="{2B35A773-861E-4E5C-88F8-2A6D9DE5CDD1}"/>
              </a:ext>
            </a:extLst>
          </p:cNvPr>
          <p:cNvSpPr>
            <a:spLocks noGrp="1"/>
          </p:cNvSpPr>
          <p:nvPr>
            <p:ph type="body" sz="half" idx="2"/>
          </p:nvPr>
        </p:nvSpPr>
        <p:spPr>
          <a:xfrm>
            <a:off x="1097707" y="1436914"/>
            <a:ext cx="10298222" cy="4432074"/>
          </a:xfrm>
          <a:ln>
            <a:noFill/>
          </a:ln>
        </p:spPr>
        <p:txBody>
          <a:bodyPr/>
          <a:lstStyle/>
          <a:p>
            <a:pPr marL="0" indent="0">
              <a:lnSpc>
                <a:spcPct val="100000"/>
              </a:lnSpc>
              <a:spcBef>
                <a:spcPts val="0"/>
              </a:spcBef>
              <a:buNone/>
            </a:pPr>
            <a:endParaRPr lang="en-US" sz="1050" dirty="0"/>
          </a:p>
          <a:p>
            <a:pPr marL="0" indent="0">
              <a:lnSpc>
                <a:spcPct val="100000"/>
              </a:lnSpc>
              <a:spcBef>
                <a:spcPts val="0"/>
              </a:spcBef>
              <a:buNone/>
            </a:pPr>
            <a:r>
              <a:rPr lang="en-US" sz="2400" dirty="0"/>
              <a:t>Injection Drug Use accounts for</a:t>
            </a:r>
          </a:p>
          <a:p>
            <a:pPr>
              <a:lnSpc>
                <a:spcPct val="100000"/>
              </a:lnSpc>
              <a:spcBef>
                <a:spcPts val="0"/>
              </a:spcBef>
            </a:pPr>
            <a:r>
              <a:rPr lang="en-US" sz="2000" dirty="0"/>
              <a:t>~9% of new HIV cases </a:t>
            </a:r>
            <a:r>
              <a:rPr lang="en-US" sz="2000" baseline="30000" dirty="0"/>
              <a:t>1</a:t>
            </a:r>
          </a:p>
          <a:p>
            <a:pPr>
              <a:lnSpc>
                <a:spcPct val="100000"/>
              </a:lnSpc>
              <a:spcBef>
                <a:spcPts val="0"/>
              </a:spcBef>
            </a:pPr>
            <a:r>
              <a:rPr lang="en-US" sz="2000" dirty="0"/>
              <a:t>Over 65% of HCV cases </a:t>
            </a:r>
            <a:r>
              <a:rPr lang="en-US" sz="2000" baseline="30000" dirty="0"/>
              <a:t>2</a:t>
            </a:r>
          </a:p>
          <a:p>
            <a:pPr marL="0" indent="0">
              <a:lnSpc>
                <a:spcPct val="100000"/>
              </a:lnSpc>
              <a:spcBef>
                <a:spcPts val="0"/>
              </a:spcBef>
              <a:buNone/>
            </a:pPr>
            <a:endParaRPr lang="en-US" sz="1400" dirty="0"/>
          </a:p>
          <a:p>
            <a:pPr marL="0" indent="0">
              <a:lnSpc>
                <a:spcPct val="100000"/>
              </a:lnSpc>
              <a:spcBef>
                <a:spcPts val="0"/>
              </a:spcBef>
              <a:buNone/>
            </a:pPr>
            <a:r>
              <a:rPr lang="en-US" sz="2400" dirty="0"/>
              <a:t>Among people who inject drugs</a:t>
            </a:r>
            <a:endParaRPr lang="en-US" sz="2000" dirty="0"/>
          </a:p>
          <a:p>
            <a:pPr>
              <a:lnSpc>
                <a:spcPct val="100000"/>
              </a:lnSpc>
              <a:spcBef>
                <a:spcPts val="0"/>
              </a:spcBef>
            </a:pPr>
            <a:r>
              <a:rPr lang="en-US" sz="2000" dirty="0"/>
              <a:t>60%-90% have HCV after 5 years</a:t>
            </a:r>
          </a:p>
          <a:p>
            <a:pPr>
              <a:lnSpc>
                <a:spcPct val="100000"/>
              </a:lnSpc>
              <a:spcBef>
                <a:spcPts val="0"/>
              </a:spcBef>
            </a:pPr>
            <a:r>
              <a:rPr lang="en-US" sz="2000" dirty="0"/>
              <a:t>Median time to HCV transmission is ~3 years</a:t>
            </a:r>
          </a:p>
          <a:p>
            <a:pPr>
              <a:lnSpc>
                <a:spcPct val="100000"/>
              </a:lnSpc>
              <a:spcBef>
                <a:spcPts val="0"/>
              </a:spcBef>
            </a:pPr>
            <a:r>
              <a:rPr lang="en-US" sz="2000" dirty="0"/>
              <a:t>And each year ~ 20-30% of PWID acquire HCV </a:t>
            </a:r>
            <a:r>
              <a:rPr lang="en-US" sz="2000" baseline="30000" dirty="0"/>
              <a:t>3</a:t>
            </a:r>
          </a:p>
          <a:p>
            <a:pPr marL="0" indent="0">
              <a:lnSpc>
                <a:spcPct val="100000"/>
              </a:lnSpc>
              <a:spcBef>
                <a:spcPts val="0"/>
              </a:spcBef>
              <a:buNone/>
            </a:pPr>
            <a:endParaRPr lang="en-US" sz="1400" dirty="0"/>
          </a:p>
          <a:p>
            <a:pPr marL="0" indent="0">
              <a:lnSpc>
                <a:spcPct val="100000"/>
              </a:lnSpc>
              <a:spcBef>
                <a:spcPts val="0"/>
              </a:spcBef>
              <a:buNone/>
            </a:pPr>
            <a:r>
              <a:rPr lang="en-US" sz="2400" dirty="0"/>
              <a:t>Comorbidity</a:t>
            </a:r>
          </a:p>
          <a:p>
            <a:pPr>
              <a:lnSpc>
                <a:spcPct val="100000"/>
              </a:lnSpc>
              <a:spcBef>
                <a:spcPts val="0"/>
              </a:spcBef>
            </a:pPr>
            <a:r>
              <a:rPr lang="en-US" sz="2000" dirty="0"/>
              <a:t>Among PWID and have HIV, 75% also have HCV</a:t>
            </a:r>
          </a:p>
          <a:p>
            <a:pPr>
              <a:lnSpc>
                <a:spcPct val="100000"/>
              </a:lnSpc>
              <a:spcBef>
                <a:spcPts val="0"/>
              </a:spcBef>
            </a:pPr>
            <a:r>
              <a:rPr lang="en-US" sz="2000" dirty="0"/>
              <a:t>Among PLWHIV w/o IDU, 25% have HCV </a:t>
            </a:r>
            <a:r>
              <a:rPr lang="en-US" sz="2000" baseline="30000" dirty="0"/>
              <a:t>4</a:t>
            </a:r>
          </a:p>
        </p:txBody>
      </p:sp>
      <p:sp>
        <p:nvSpPr>
          <p:cNvPr id="5" name="TextBox 4">
            <a:extLst>
              <a:ext uri="{FF2B5EF4-FFF2-40B4-BE49-F238E27FC236}">
                <a16:creationId xmlns="" xmlns:a16="http://schemas.microsoft.com/office/drawing/2014/main" id="{3DD96764-AFEA-4B95-B597-6C7EB60411EE}"/>
              </a:ext>
            </a:extLst>
          </p:cNvPr>
          <p:cNvSpPr txBox="1"/>
          <p:nvPr/>
        </p:nvSpPr>
        <p:spPr>
          <a:xfrm rot="10800000" flipH="1" flipV="1">
            <a:off x="7928489" y="1667792"/>
            <a:ext cx="3265746" cy="3970318"/>
          </a:xfrm>
          <a:prstGeom prst="rect">
            <a:avLst/>
          </a:prstGeom>
          <a:solidFill>
            <a:schemeClr val="accent1">
              <a:lumMod val="60000"/>
              <a:lumOff val="40000"/>
            </a:schemeClr>
          </a:solidFill>
          <a:ln>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Life time cost of </a:t>
            </a: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each</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HIV infection is over $380,000 </a:t>
            </a:r>
            <a:r>
              <a:rPr kumimoji="0" lang="en-US" sz="2800" b="1" i="0" u="none" strike="noStrike" kern="1200" cap="none" spc="0" normalizeH="0" baseline="30000" noProof="0" dirty="0">
                <a:ln>
                  <a:noFill/>
                </a:ln>
                <a:solidFill>
                  <a:prstClr val="black"/>
                </a:solidFill>
                <a:effectLst/>
                <a:uLnTx/>
                <a:uFillTx/>
                <a:latin typeface="Calibri" panose="020F0502020204030204"/>
                <a:ea typeface="+mn-ea"/>
                <a:cs typeface="+mn-cs"/>
              </a:rPr>
              <a:t>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sng" strike="noStrike" kern="1200" cap="none" spc="0" normalizeH="0" baseline="0" noProof="0" dirty="0">
                <a:ln>
                  <a:noFill/>
                </a:ln>
                <a:solidFill>
                  <a:prstClr val="black"/>
                </a:solidFill>
                <a:effectLst/>
                <a:uLnTx/>
                <a:uFillTx/>
                <a:latin typeface="Calibri" panose="020F0502020204030204"/>
                <a:ea typeface="+mn-ea"/>
                <a:cs typeface="+mn-cs"/>
              </a:rPr>
              <a:t>Accumulated</a:t>
            </a: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costs of HCV care over the next 20 years on this trajectory  over $78 billion </a:t>
            </a:r>
            <a:r>
              <a:rPr kumimoji="0" lang="en-US" sz="2800" b="1" i="0" u="none" strike="noStrike" kern="1200" cap="none" spc="0" normalizeH="0" baseline="30000" noProof="0" dirty="0">
                <a:ln>
                  <a:noFill/>
                </a:ln>
                <a:solidFill>
                  <a:prstClr val="black"/>
                </a:solidFill>
                <a:effectLst/>
                <a:uLnTx/>
                <a:uFillTx/>
                <a:latin typeface="Calibri" panose="020F0502020204030204"/>
                <a:ea typeface="+mn-ea"/>
                <a:cs typeface="+mn-cs"/>
              </a:rPr>
              <a:t>6</a:t>
            </a:r>
          </a:p>
        </p:txBody>
      </p:sp>
      <p:sp>
        <p:nvSpPr>
          <p:cNvPr id="6" name="Slide Number Placeholder 5">
            <a:extLst>
              <a:ext uri="{FF2B5EF4-FFF2-40B4-BE49-F238E27FC236}">
                <a16:creationId xmlns="" xmlns:a16="http://schemas.microsoft.com/office/drawing/2014/main" id="{F2D5CD17-CD7A-463C-9EAA-C301854490D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15D044-B35F-4A77-B573-9EB4C86BF88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TextBox 1">
            <a:extLst>
              <a:ext uri="{FF2B5EF4-FFF2-40B4-BE49-F238E27FC236}">
                <a16:creationId xmlns="" xmlns:a16="http://schemas.microsoft.com/office/drawing/2014/main" id="{4CFE1B19-AAB9-4BE1-956F-7CC82C509250}"/>
              </a:ext>
            </a:extLst>
          </p:cNvPr>
          <p:cNvSpPr txBox="1"/>
          <p:nvPr/>
        </p:nvSpPr>
        <p:spPr>
          <a:xfrm>
            <a:off x="86497" y="5466604"/>
            <a:ext cx="7726795" cy="830997"/>
          </a:xfrm>
          <a:prstGeom prst="rect">
            <a:avLst/>
          </a:prstGeom>
          <a:noFill/>
        </p:spPr>
        <p:txBody>
          <a:bodyPr wrap="none" rtlCol="0">
            <a:spAutoFit/>
          </a:bodyPr>
          <a:lstStyle/>
          <a:p>
            <a:r>
              <a:rPr lang="en-US" sz="800" dirty="0">
                <a:solidFill>
                  <a:schemeClr val="bg2">
                    <a:lumMod val="50000"/>
                  </a:schemeClr>
                </a:solidFill>
              </a:rPr>
              <a:t>1.Centers for Disease Control and Prevention, 2017.  HIV Surveillance Report, </a:t>
            </a:r>
            <a:r>
              <a:rPr lang="en-US" sz="800" dirty="0">
                <a:solidFill>
                  <a:schemeClr val="bg2">
                    <a:lumMod val="50000"/>
                  </a:schemeClr>
                </a:solidFill>
                <a:hlinkClick r:id="rId3"/>
              </a:rPr>
              <a:t>https://www.cdc.gov/hiv/pdf/library/reports/surveillance/cdc-hiv-surveillance-report-2017-vol-29.pdf</a:t>
            </a:r>
            <a:r>
              <a:rPr lang="en-US" sz="800" dirty="0">
                <a:solidFill>
                  <a:schemeClr val="bg2">
                    <a:lumMod val="50000"/>
                  </a:schemeClr>
                </a:solidFill>
              </a:rPr>
              <a:t> </a:t>
            </a:r>
          </a:p>
          <a:p>
            <a:r>
              <a:rPr lang="en-US" sz="800" dirty="0">
                <a:solidFill>
                  <a:schemeClr val="bg2">
                    <a:lumMod val="50000"/>
                  </a:schemeClr>
                </a:solidFill>
              </a:rPr>
              <a:t>2. Centers for Disease Control and Prevention, 2016, Surveillance for Viral Hepatitis – United States, 2016. </a:t>
            </a:r>
            <a:r>
              <a:rPr lang="en-US" sz="800" dirty="0">
                <a:solidFill>
                  <a:schemeClr val="bg2">
                    <a:lumMod val="50000"/>
                  </a:schemeClr>
                </a:solidFill>
                <a:hlinkClick r:id="rId4"/>
              </a:rPr>
              <a:t>https://www.cdc.gov/hepatitis/statistics/2016surveillance/index.htm</a:t>
            </a:r>
            <a:r>
              <a:rPr lang="en-US" sz="800" dirty="0">
                <a:solidFill>
                  <a:schemeClr val="bg2">
                    <a:lumMod val="50000"/>
                  </a:schemeClr>
                </a:solidFill>
              </a:rPr>
              <a:t> </a:t>
            </a:r>
          </a:p>
          <a:p>
            <a:r>
              <a:rPr lang="en-US" sz="800" dirty="0">
                <a:solidFill>
                  <a:schemeClr val="bg2">
                    <a:lumMod val="50000"/>
                  </a:schemeClr>
                </a:solidFill>
              </a:rPr>
              <a:t>3. </a:t>
            </a:r>
            <a:r>
              <a:rPr lang="en-US" sz="800" dirty="0" err="1">
                <a:solidFill>
                  <a:schemeClr val="bg2">
                    <a:lumMod val="50000"/>
                  </a:schemeClr>
                </a:solidFill>
              </a:rPr>
              <a:t>Grebely</a:t>
            </a:r>
            <a:r>
              <a:rPr lang="en-US" sz="800" dirty="0">
                <a:solidFill>
                  <a:schemeClr val="bg2">
                    <a:lumMod val="50000"/>
                  </a:schemeClr>
                </a:solidFill>
              </a:rPr>
              <a:t>, J. et al. 2011. </a:t>
            </a:r>
            <a:r>
              <a:rPr lang="en-US" sz="800" dirty="0">
                <a:solidFill>
                  <a:schemeClr val="bg2">
                    <a:lumMod val="50000"/>
                  </a:schemeClr>
                </a:solidFill>
                <a:hlinkClick r:id="rId5"/>
              </a:rPr>
              <a:t>https://www.ncbi.nlm.nih.gov/pmc/articles/PMC3072734/</a:t>
            </a:r>
            <a:r>
              <a:rPr lang="en-US" sz="800" dirty="0">
                <a:solidFill>
                  <a:schemeClr val="bg2">
                    <a:lumMod val="50000"/>
                  </a:schemeClr>
                </a:solidFill>
              </a:rPr>
              <a:t> </a:t>
            </a:r>
          </a:p>
          <a:p>
            <a:r>
              <a:rPr lang="en-US" sz="800" dirty="0">
                <a:solidFill>
                  <a:schemeClr val="bg2">
                    <a:lumMod val="50000"/>
                  </a:schemeClr>
                </a:solidFill>
              </a:rPr>
              <a:t>4. Centers for Disease Control and Prevention, 2017. HIV and Viral Hepatitis. </a:t>
            </a:r>
            <a:r>
              <a:rPr lang="en-US" sz="800" dirty="0">
                <a:solidFill>
                  <a:schemeClr val="bg2">
                    <a:lumMod val="50000"/>
                  </a:schemeClr>
                </a:solidFill>
                <a:hlinkClick r:id="rId6"/>
              </a:rPr>
              <a:t>https://www.cdc.gov/hiv/pdf/library/factsheets/hiv-viral-hepatitis.pdf</a:t>
            </a:r>
            <a:r>
              <a:rPr lang="en-US" sz="800" dirty="0">
                <a:solidFill>
                  <a:schemeClr val="bg2">
                    <a:lumMod val="50000"/>
                  </a:schemeClr>
                </a:solidFill>
              </a:rPr>
              <a:t> </a:t>
            </a:r>
          </a:p>
          <a:p>
            <a:r>
              <a:rPr lang="en-US" sz="800" dirty="0">
                <a:solidFill>
                  <a:schemeClr val="bg2">
                    <a:lumMod val="50000"/>
                  </a:schemeClr>
                </a:solidFill>
              </a:rPr>
              <a:t>5. Centers for Disease Control and Prevention, 2017. </a:t>
            </a:r>
            <a:r>
              <a:rPr lang="en-US" sz="800" dirty="0">
                <a:solidFill>
                  <a:schemeClr val="bg2">
                    <a:lumMod val="50000"/>
                  </a:schemeClr>
                </a:solidFill>
                <a:hlinkClick r:id="rId7"/>
              </a:rPr>
              <a:t>https://www.cdc.gov/hiv/programresources/guidance/costeffectiveness/index.html</a:t>
            </a:r>
            <a:r>
              <a:rPr lang="en-US" sz="800" dirty="0">
                <a:solidFill>
                  <a:schemeClr val="bg2">
                    <a:lumMod val="50000"/>
                  </a:schemeClr>
                </a:solidFill>
              </a:rPr>
              <a:t> </a:t>
            </a:r>
          </a:p>
          <a:p>
            <a:r>
              <a:rPr lang="en-US" sz="800" dirty="0">
                <a:solidFill>
                  <a:schemeClr val="bg2">
                    <a:lumMod val="50000"/>
                  </a:schemeClr>
                </a:solidFill>
              </a:rPr>
              <a:t>6. National Academies of Sciences, Engineering, and Medicine, 2017. </a:t>
            </a:r>
            <a:r>
              <a:rPr lang="en-US" sz="800" dirty="0">
                <a:solidFill>
                  <a:schemeClr val="bg2">
                    <a:lumMod val="50000"/>
                  </a:schemeClr>
                </a:solidFill>
                <a:hlinkClick r:id="rId8"/>
              </a:rPr>
              <a:t>https://www.nap.edu/read/24731/chapter/8</a:t>
            </a:r>
            <a:r>
              <a:rPr lang="en-US" sz="800" dirty="0">
                <a:solidFill>
                  <a:schemeClr val="bg2">
                    <a:lumMod val="50000"/>
                  </a:schemeClr>
                </a:solidFill>
              </a:rPr>
              <a:t> </a:t>
            </a:r>
          </a:p>
        </p:txBody>
      </p:sp>
    </p:spTree>
    <p:extLst>
      <p:ext uri="{BB962C8B-B14F-4D97-AF65-F5344CB8AC3E}">
        <p14:creationId xmlns:p14="http://schemas.microsoft.com/office/powerpoint/2010/main" val="322546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 xmlns:a16="http://schemas.microsoft.com/office/drawing/2014/main" id="{A46CB5E5-17EF-4C09-A6CD-4FCD225A06C2}"/>
              </a:ext>
            </a:extLst>
          </p:cNvPr>
          <p:cNvSpPr>
            <a:spLocks noGrp="1"/>
          </p:cNvSpPr>
          <p:nvPr>
            <p:ph sz="half" idx="1"/>
          </p:nvPr>
        </p:nvSpPr>
        <p:spPr/>
        <p:txBody>
          <a:bodyPr>
            <a:normAutofit fontScale="77500" lnSpcReduction="20000"/>
          </a:bodyPr>
          <a:lstStyle/>
          <a:p>
            <a:pPr marL="285750" indent="-285750">
              <a:buClr>
                <a:srgbClr val="008FC5"/>
              </a:buClr>
              <a:buFont typeface="Wingdings" panose="05000000000000000000" pitchFamily="2" charset="2"/>
              <a:buChar char="§"/>
            </a:pPr>
            <a:r>
              <a:rPr lang="en-US" dirty="0"/>
              <a:t>Among 18- to 29-year-olds, there was a</a:t>
            </a:r>
          </a:p>
          <a:p>
            <a:pPr marL="742950" lvl="1" indent="-285750">
              <a:buClr>
                <a:srgbClr val="008FC5"/>
              </a:buClr>
              <a:buFont typeface="Wingdings" panose="05000000000000000000" pitchFamily="2" charset="2"/>
              <a:buChar char="§"/>
            </a:pPr>
            <a:r>
              <a:rPr lang="en-US" dirty="0"/>
              <a:t>400 percent increase in acute hepatitis </a:t>
            </a:r>
          </a:p>
          <a:p>
            <a:pPr marL="742950" lvl="1" indent="-285750">
              <a:buClr>
                <a:srgbClr val="008FC5"/>
              </a:buClr>
              <a:buFont typeface="Wingdings" panose="05000000000000000000" pitchFamily="2" charset="2"/>
              <a:buChar char="§"/>
            </a:pPr>
            <a:r>
              <a:rPr lang="en-US" dirty="0"/>
              <a:t>817 percent increase in admissions for injection of prescription opioids</a:t>
            </a:r>
          </a:p>
          <a:p>
            <a:pPr marL="742950" lvl="1" indent="-285750">
              <a:buClr>
                <a:srgbClr val="008FC5"/>
              </a:buClr>
              <a:buFont typeface="Wingdings" panose="05000000000000000000" pitchFamily="2" charset="2"/>
              <a:buChar char="§"/>
            </a:pPr>
            <a:r>
              <a:rPr lang="en-US" dirty="0"/>
              <a:t>600 percent increase in admissions for heroin injection</a:t>
            </a:r>
          </a:p>
          <a:p>
            <a:pPr lvl="1">
              <a:buClr>
                <a:srgbClr val="008FC5"/>
              </a:buClr>
            </a:pPr>
            <a:endParaRPr lang="en-US" dirty="0"/>
          </a:p>
          <a:p>
            <a:pPr marL="285750" indent="-285750">
              <a:buClr>
                <a:srgbClr val="008FC5"/>
              </a:buClr>
              <a:buFont typeface="Wingdings" panose="05000000000000000000" pitchFamily="2" charset="2"/>
              <a:buChar char="§"/>
            </a:pPr>
            <a:r>
              <a:rPr lang="en-US" dirty="0"/>
              <a:t>Among 30- to 39-year-olds, there was a</a:t>
            </a:r>
          </a:p>
          <a:p>
            <a:pPr marL="742950" lvl="1" indent="-285750">
              <a:buClr>
                <a:srgbClr val="008FC5"/>
              </a:buClr>
              <a:buFont typeface="Wingdings" panose="05000000000000000000" pitchFamily="2" charset="2"/>
              <a:buChar char="§"/>
            </a:pPr>
            <a:r>
              <a:rPr lang="en-US" dirty="0"/>
              <a:t>325 percent increase in acute hepatitis C</a:t>
            </a:r>
          </a:p>
          <a:p>
            <a:pPr marL="742950" lvl="1" indent="-285750">
              <a:buClr>
                <a:srgbClr val="008FC5"/>
              </a:buClr>
              <a:buFont typeface="Wingdings" panose="05000000000000000000" pitchFamily="2" charset="2"/>
              <a:buChar char="§"/>
            </a:pPr>
            <a:r>
              <a:rPr lang="en-US" dirty="0"/>
              <a:t>169 percent increase in admissions for injection of prescription opioids</a:t>
            </a:r>
          </a:p>
          <a:p>
            <a:pPr marL="742950" lvl="1" indent="-285750">
              <a:buClr>
                <a:srgbClr val="008FC5"/>
              </a:buClr>
              <a:buFont typeface="Wingdings" panose="05000000000000000000" pitchFamily="2" charset="2"/>
              <a:buChar char="§"/>
            </a:pPr>
            <a:r>
              <a:rPr lang="en-US" dirty="0"/>
              <a:t>77 percent increase in admissions for heroin injection</a:t>
            </a:r>
          </a:p>
          <a:p>
            <a:pPr lvl="1">
              <a:buClr>
                <a:srgbClr val="008FC5"/>
              </a:buClr>
            </a:pPr>
            <a:endParaRPr lang="en-US" dirty="0"/>
          </a:p>
          <a:p>
            <a:pPr marL="285750" indent="-285750">
              <a:buClr>
                <a:srgbClr val="008FC5"/>
              </a:buClr>
              <a:buFont typeface="Wingdings" panose="05000000000000000000" pitchFamily="2" charset="2"/>
              <a:buChar char="§"/>
            </a:pPr>
            <a:r>
              <a:rPr lang="en-US" dirty="0"/>
              <a:t>There were also sharp increases among whites and among women</a:t>
            </a:r>
          </a:p>
          <a:p>
            <a:endParaRPr lang="en-US" dirty="0"/>
          </a:p>
        </p:txBody>
      </p:sp>
      <p:sp>
        <p:nvSpPr>
          <p:cNvPr id="4" name="Title 1">
            <a:extLst>
              <a:ext uri="{FF2B5EF4-FFF2-40B4-BE49-F238E27FC236}">
                <a16:creationId xmlns="" xmlns:a16="http://schemas.microsoft.com/office/drawing/2014/main" id="{59ABF16C-C8C9-4EAC-8737-C58A5DA4DB04}"/>
              </a:ext>
            </a:extLst>
          </p:cNvPr>
          <p:cNvSpPr>
            <a:spLocks noGrp="1"/>
          </p:cNvSpPr>
          <p:nvPr>
            <p:ph type="title"/>
          </p:nvPr>
        </p:nvSpPr>
        <p:spPr/>
        <p:txBody>
          <a:bodyPr>
            <a:normAutofit/>
          </a:bodyPr>
          <a:lstStyle/>
          <a:p>
            <a:r>
              <a:rPr lang="en-US" sz="3600" dirty="0"/>
              <a:t>Huge Increases in HCV Related to Injection Drug Use</a:t>
            </a:r>
          </a:p>
        </p:txBody>
      </p:sp>
      <p:pic>
        <p:nvPicPr>
          <p:cNvPr id="7" name="Picture 2" descr="https://www.cdc.gov/nchhstp/newsroom/images/2017/HepC-opioid-injection-lineGraph-young-americans_highres.jpg">
            <a:extLst>
              <a:ext uri="{FF2B5EF4-FFF2-40B4-BE49-F238E27FC236}">
                <a16:creationId xmlns="" xmlns:a16="http://schemas.microsoft.com/office/drawing/2014/main" id="{ADF0B049-4616-42E5-84D5-2786EA6B3242}"/>
              </a:ext>
            </a:extLst>
          </p:cNvPr>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tretch>
            <a:fillRect/>
          </a:stretch>
        </p:blipFill>
        <p:spPr bwMode="auto">
          <a:xfrm>
            <a:off x="6172200" y="2345531"/>
            <a:ext cx="5181600" cy="2590800"/>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a:extLst>
              <a:ext uri="{FF2B5EF4-FFF2-40B4-BE49-F238E27FC236}">
                <a16:creationId xmlns="" xmlns:a16="http://schemas.microsoft.com/office/drawing/2014/main" id="{9E037EAF-FF2F-4F08-AF94-F42F07EED0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15D044-B35F-4A77-B573-9EB4C86BF88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 xmlns:a16="http://schemas.microsoft.com/office/drawing/2014/main" id="{39225346-F527-45CC-A568-E217154E3B04}"/>
              </a:ext>
            </a:extLst>
          </p:cNvPr>
          <p:cNvSpPr txBox="1"/>
          <p:nvPr/>
        </p:nvSpPr>
        <p:spPr>
          <a:xfrm>
            <a:off x="754912" y="5901070"/>
            <a:ext cx="4057521" cy="215444"/>
          </a:xfrm>
          <a:prstGeom prst="rect">
            <a:avLst/>
          </a:prstGeom>
          <a:noFill/>
        </p:spPr>
        <p:txBody>
          <a:bodyPr wrap="none" rtlCol="0">
            <a:spAutoFit/>
          </a:bodyPr>
          <a:lstStyle/>
          <a:p>
            <a:r>
              <a:rPr lang="en-US" sz="800" dirty="0" err="1">
                <a:solidFill>
                  <a:schemeClr val="bg2">
                    <a:lumMod val="50000"/>
                  </a:schemeClr>
                </a:solidFill>
              </a:rPr>
              <a:t>Zibbell</a:t>
            </a:r>
            <a:r>
              <a:rPr lang="en-US" sz="800" dirty="0">
                <a:solidFill>
                  <a:schemeClr val="bg2">
                    <a:lumMod val="50000"/>
                  </a:schemeClr>
                </a:solidFill>
              </a:rPr>
              <a:t>, J., et al. 2017. </a:t>
            </a:r>
            <a:r>
              <a:rPr lang="en-US" sz="800" dirty="0">
                <a:solidFill>
                  <a:schemeClr val="bg2">
                    <a:lumMod val="50000"/>
                  </a:schemeClr>
                </a:solidFill>
                <a:hlinkClick r:id="rId4"/>
              </a:rPr>
              <a:t>https://ajph.aphapublications.org/doi/pdf/10.2105/AJPH.2017.304132</a:t>
            </a:r>
            <a:r>
              <a:rPr lang="en-US" sz="800" dirty="0">
                <a:solidFill>
                  <a:schemeClr val="bg2">
                    <a:lumMod val="50000"/>
                  </a:schemeClr>
                </a:solidFill>
              </a:rPr>
              <a:t> </a:t>
            </a:r>
          </a:p>
        </p:txBody>
      </p:sp>
    </p:spTree>
    <p:extLst>
      <p:ext uri="{BB962C8B-B14F-4D97-AF65-F5344CB8AC3E}">
        <p14:creationId xmlns:p14="http://schemas.microsoft.com/office/powerpoint/2010/main" val="3801260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AADFC5AC-FF80-42FF-AD76-9B94291A88C3}"/>
              </a:ext>
            </a:extLst>
          </p:cNvPr>
          <p:cNvSpPr>
            <a:spLocks noGrp="1"/>
          </p:cNvSpPr>
          <p:nvPr>
            <p:ph sz="half" idx="1"/>
          </p:nvPr>
        </p:nvSpPr>
        <p:spPr/>
        <p:txBody>
          <a:bodyPr>
            <a:normAutofit lnSpcReduction="10000"/>
          </a:bodyPr>
          <a:lstStyle/>
          <a:p>
            <a:pPr>
              <a:buClr>
                <a:srgbClr val="008FC5"/>
              </a:buClr>
              <a:buFont typeface="Wingdings" panose="05000000000000000000" pitchFamily="2" charset="2"/>
              <a:buChar char="§"/>
            </a:pPr>
            <a:r>
              <a:rPr lang="en-US" dirty="0"/>
              <a:t>HIV Outbreak in Austin, Indiana (pop. 4,200) in 2015</a:t>
            </a:r>
          </a:p>
          <a:p>
            <a:pPr>
              <a:buClr>
                <a:srgbClr val="008FC5"/>
              </a:buClr>
              <a:buFont typeface="Wingdings" panose="05000000000000000000" pitchFamily="2" charset="2"/>
              <a:buChar char="§"/>
            </a:pPr>
            <a:r>
              <a:rPr lang="en-US" dirty="0"/>
              <a:t>Over 200 cases of HIV were eventually attributed to injection drug use behavior</a:t>
            </a:r>
          </a:p>
          <a:p>
            <a:pPr>
              <a:buClr>
                <a:srgbClr val="008FC5"/>
              </a:buClr>
              <a:buFont typeface="Wingdings" panose="05000000000000000000" pitchFamily="2" charset="2"/>
              <a:buChar char="§"/>
            </a:pPr>
            <a:r>
              <a:rPr lang="en-US" dirty="0"/>
              <a:t>Only had 5 reported cases of HIV in the previous decade</a:t>
            </a:r>
          </a:p>
          <a:p>
            <a:pPr>
              <a:buClr>
                <a:srgbClr val="008FC5"/>
              </a:buClr>
              <a:buFont typeface="Wingdings" panose="05000000000000000000" pitchFamily="2" charset="2"/>
              <a:buChar char="§"/>
            </a:pPr>
            <a:r>
              <a:rPr lang="en-US" dirty="0"/>
              <a:t>Within this initial outbreak 115 persons were co-infected with HCV and currently 92% are co-infected </a:t>
            </a:r>
            <a:r>
              <a:rPr lang="en-US" baseline="30000" dirty="0"/>
              <a:t>1</a:t>
            </a:r>
          </a:p>
          <a:p>
            <a:endParaRPr lang="en-US" dirty="0"/>
          </a:p>
        </p:txBody>
      </p:sp>
      <p:sp>
        <p:nvSpPr>
          <p:cNvPr id="3" name="Title 2">
            <a:extLst>
              <a:ext uri="{FF2B5EF4-FFF2-40B4-BE49-F238E27FC236}">
                <a16:creationId xmlns="" xmlns:a16="http://schemas.microsoft.com/office/drawing/2014/main" id="{322AD493-A8FD-4A7D-909C-00BFD6FAD3F6}"/>
              </a:ext>
            </a:extLst>
          </p:cNvPr>
          <p:cNvSpPr>
            <a:spLocks noGrp="1"/>
          </p:cNvSpPr>
          <p:nvPr>
            <p:ph type="title"/>
          </p:nvPr>
        </p:nvSpPr>
        <p:spPr/>
        <p:txBody>
          <a:bodyPr>
            <a:normAutofit fontScale="90000"/>
          </a:bodyPr>
          <a:lstStyle/>
          <a:p>
            <a:r>
              <a:rPr lang="en-US"/>
              <a:t>Scott County, Indiana</a:t>
            </a:r>
          </a:p>
        </p:txBody>
      </p:sp>
      <p:pic>
        <p:nvPicPr>
          <p:cNvPr id="6" name="Picture 2" descr="https://www.wfyi.org/files/wfyi/articles/current/networks.png">
            <a:extLst>
              <a:ext uri="{FF2B5EF4-FFF2-40B4-BE49-F238E27FC236}">
                <a16:creationId xmlns="" xmlns:a16="http://schemas.microsoft.com/office/drawing/2014/main" id="{6B828C60-AA33-4516-97B5-448B054300F9}"/>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172200" y="2590794"/>
            <a:ext cx="5181600" cy="2100275"/>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a:extLst>
              <a:ext uri="{FF2B5EF4-FFF2-40B4-BE49-F238E27FC236}">
                <a16:creationId xmlns="" xmlns:a16="http://schemas.microsoft.com/office/drawing/2014/main" id="{A9F20B3A-F436-464E-8948-1F27A44073F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15D044-B35F-4A77-B573-9EB4C86BF88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2" name="TextBox 1">
            <a:extLst>
              <a:ext uri="{FF2B5EF4-FFF2-40B4-BE49-F238E27FC236}">
                <a16:creationId xmlns="" xmlns:a16="http://schemas.microsoft.com/office/drawing/2014/main" id="{DE31C3EB-57B6-4E73-B66F-DA7B9A0305AA}"/>
              </a:ext>
            </a:extLst>
          </p:cNvPr>
          <p:cNvSpPr txBox="1"/>
          <p:nvPr/>
        </p:nvSpPr>
        <p:spPr>
          <a:xfrm>
            <a:off x="637953" y="6018028"/>
            <a:ext cx="3586238" cy="215444"/>
          </a:xfrm>
          <a:prstGeom prst="rect">
            <a:avLst/>
          </a:prstGeom>
          <a:noFill/>
        </p:spPr>
        <p:txBody>
          <a:bodyPr wrap="none" rtlCol="0">
            <a:spAutoFit/>
          </a:bodyPr>
          <a:lstStyle/>
          <a:p>
            <a:r>
              <a:rPr lang="en-US" sz="800" dirty="0">
                <a:solidFill>
                  <a:schemeClr val="bg2">
                    <a:lumMod val="50000"/>
                  </a:schemeClr>
                </a:solidFill>
              </a:rPr>
              <a:t>1. Peters, P. et al. 2016. </a:t>
            </a:r>
            <a:r>
              <a:rPr lang="en-US" sz="800" dirty="0">
                <a:hlinkClick r:id="rId4"/>
              </a:rPr>
              <a:t>https://www.nejm.org/doi/full/10.1056/NEJMoa1515195</a:t>
            </a:r>
            <a:r>
              <a:rPr lang="en-US" sz="800" dirty="0">
                <a:solidFill>
                  <a:schemeClr val="bg2">
                    <a:lumMod val="50000"/>
                  </a:schemeClr>
                </a:solidFill>
              </a:rPr>
              <a:t> </a:t>
            </a:r>
            <a:endParaRPr lang="en-US" sz="800" dirty="0"/>
          </a:p>
        </p:txBody>
      </p:sp>
    </p:spTree>
    <p:extLst>
      <p:ext uri="{BB962C8B-B14F-4D97-AF65-F5344CB8AC3E}">
        <p14:creationId xmlns:p14="http://schemas.microsoft.com/office/powerpoint/2010/main" val="771832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Intersection between SUD and ID</a:t>
            </a:r>
            <a:endParaRPr lang="en-US" dirty="0"/>
          </a:p>
        </p:txBody>
      </p:sp>
      <p:sp>
        <p:nvSpPr>
          <p:cNvPr id="3" name="Oval 2"/>
          <p:cNvSpPr/>
          <p:nvPr/>
        </p:nvSpPr>
        <p:spPr>
          <a:xfrm>
            <a:off x="2781300" y="2425700"/>
            <a:ext cx="4406900" cy="2336800"/>
          </a:xfrm>
          <a:prstGeom prst="ellipse">
            <a:avLst/>
          </a:prstGeom>
          <a:solidFill>
            <a:srgbClr val="FFFF0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SUD</a:t>
            </a:r>
            <a:endParaRPr lang="en-US" dirty="0">
              <a:solidFill>
                <a:srgbClr val="FF0000"/>
              </a:solidFill>
            </a:endParaRPr>
          </a:p>
        </p:txBody>
      </p:sp>
      <p:sp>
        <p:nvSpPr>
          <p:cNvPr id="4" name="Oval 3"/>
          <p:cNvSpPr/>
          <p:nvPr/>
        </p:nvSpPr>
        <p:spPr>
          <a:xfrm>
            <a:off x="3898900" y="4184650"/>
            <a:ext cx="2292350" cy="577850"/>
          </a:xfrm>
          <a:prstGeom prst="ellipse">
            <a:avLst/>
          </a:prstGeom>
          <a:solidFill>
            <a:schemeClr val="accent1">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02060"/>
                </a:solidFill>
              </a:rPr>
              <a:t>IDU</a:t>
            </a:r>
            <a:endParaRPr lang="en-US" dirty="0">
              <a:solidFill>
                <a:srgbClr val="002060"/>
              </a:solidFill>
            </a:endParaRPr>
          </a:p>
        </p:txBody>
      </p:sp>
      <p:sp>
        <p:nvSpPr>
          <p:cNvPr id="5" name="Rectangle 4"/>
          <p:cNvSpPr/>
          <p:nvPr/>
        </p:nvSpPr>
        <p:spPr>
          <a:xfrm>
            <a:off x="7962900" y="2076450"/>
            <a:ext cx="2216150" cy="13398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Syphilis</a:t>
            </a:r>
          </a:p>
          <a:p>
            <a:pPr algn="ctr"/>
            <a:r>
              <a:rPr lang="en-US" dirty="0" smtClean="0"/>
              <a:t>GC/Chlamydia</a:t>
            </a:r>
          </a:p>
          <a:p>
            <a:pPr algn="ctr"/>
            <a:r>
              <a:rPr lang="en-US" dirty="0" smtClean="0"/>
              <a:t>HIV/HCV/HBV</a:t>
            </a:r>
            <a:endParaRPr lang="en-US" dirty="0"/>
          </a:p>
        </p:txBody>
      </p:sp>
      <p:sp>
        <p:nvSpPr>
          <p:cNvPr id="6" name="Rectangle 5"/>
          <p:cNvSpPr/>
          <p:nvPr/>
        </p:nvSpPr>
        <p:spPr>
          <a:xfrm>
            <a:off x="7962900" y="4003674"/>
            <a:ext cx="2216150" cy="1774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Syphilis</a:t>
            </a:r>
          </a:p>
          <a:p>
            <a:pPr algn="ctr"/>
            <a:r>
              <a:rPr lang="en-US" dirty="0" smtClean="0"/>
              <a:t>GC/Chlamydia</a:t>
            </a:r>
          </a:p>
          <a:p>
            <a:pPr algn="ctr"/>
            <a:r>
              <a:rPr lang="en-US" dirty="0" smtClean="0"/>
              <a:t>HIV/HCV/HBV</a:t>
            </a:r>
          </a:p>
          <a:p>
            <a:pPr algn="ctr"/>
            <a:r>
              <a:rPr lang="en-US" dirty="0" smtClean="0"/>
              <a:t>Soft Tissue Infections</a:t>
            </a:r>
          </a:p>
          <a:p>
            <a:pPr algn="ctr"/>
            <a:r>
              <a:rPr lang="en-US" dirty="0" smtClean="0"/>
              <a:t>Endocarditis</a:t>
            </a:r>
          </a:p>
          <a:p>
            <a:pPr algn="ctr"/>
            <a:r>
              <a:rPr lang="en-US" dirty="0" smtClean="0"/>
              <a:t>Septic arthritis</a:t>
            </a:r>
            <a:endParaRPr lang="en-US" dirty="0"/>
          </a:p>
        </p:txBody>
      </p:sp>
      <p:sp>
        <p:nvSpPr>
          <p:cNvPr id="7" name="Right Arrow 6"/>
          <p:cNvSpPr/>
          <p:nvPr/>
        </p:nvSpPr>
        <p:spPr>
          <a:xfrm rot="20596959">
            <a:off x="6400800" y="2746375"/>
            <a:ext cx="1339850" cy="514350"/>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984985">
            <a:off x="5346700" y="4566081"/>
            <a:ext cx="2616200" cy="5143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82600" y="5721350"/>
            <a:ext cx="3257550" cy="646331"/>
          </a:xfrm>
          <a:prstGeom prst="rect">
            <a:avLst/>
          </a:prstGeom>
          <a:noFill/>
        </p:spPr>
        <p:txBody>
          <a:bodyPr wrap="square" rtlCol="0">
            <a:spAutoFit/>
          </a:bodyPr>
          <a:lstStyle/>
          <a:p>
            <a:r>
              <a:rPr lang="en-US" dirty="0" smtClean="0"/>
              <a:t>SUD: Substance Use Disorder</a:t>
            </a:r>
          </a:p>
          <a:p>
            <a:r>
              <a:rPr lang="en-US" dirty="0" smtClean="0"/>
              <a:t>ID: Infectious Diseases</a:t>
            </a:r>
            <a:endParaRPr lang="en-US" dirty="0"/>
          </a:p>
        </p:txBody>
      </p:sp>
    </p:spTree>
    <p:extLst>
      <p:ext uri="{BB962C8B-B14F-4D97-AF65-F5344CB8AC3E}">
        <p14:creationId xmlns:p14="http://schemas.microsoft.com/office/powerpoint/2010/main" val="4178627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Infections in People with SUD: Interventions</a:t>
            </a:r>
            <a:endParaRPr lang="en-US" sz="4000" b="1" dirty="0"/>
          </a:p>
        </p:txBody>
      </p:sp>
      <p:sp>
        <p:nvSpPr>
          <p:cNvPr id="3" name="Content Placeholder 2"/>
          <p:cNvSpPr>
            <a:spLocks noGrp="1"/>
          </p:cNvSpPr>
          <p:nvPr>
            <p:ph idx="1"/>
          </p:nvPr>
        </p:nvSpPr>
        <p:spPr/>
        <p:txBody>
          <a:bodyPr>
            <a:normAutofit fontScale="92500" lnSpcReduction="10000"/>
          </a:bodyPr>
          <a:lstStyle/>
          <a:p>
            <a:r>
              <a:rPr lang="en-US" dirty="0" smtClean="0"/>
              <a:t>Prevention</a:t>
            </a:r>
          </a:p>
          <a:p>
            <a:pPr lvl="1"/>
            <a:r>
              <a:rPr lang="en-US" dirty="0" smtClean="0"/>
              <a:t>Vaccination</a:t>
            </a:r>
          </a:p>
          <a:p>
            <a:r>
              <a:rPr lang="en-US" dirty="0" smtClean="0"/>
              <a:t>Diagnosis</a:t>
            </a:r>
          </a:p>
          <a:p>
            <a:pPr lvl="1"/>
            <a:r>
              <a:rPr lang="en-US" dirty="0" smtClean="0"/>
              <a:t>Baseline/Periodic</a:t>
            </a:r>
          </a:p>
          <a:p>
            <a:r>
              <a:rPr lang="en-US" dirty="0" smtClean="0"/>
              <a:t>Harm reduction</a:t>
            </a:r>
          </a:p>
          <a:p>
            <a:pPr lvl="1"/>
            <a:r>
              <a:rPr lang="en-US" dirty="0" smtClean="0"/>
              <a:t>Decreasing injection use</a:t>
            </a:r>
          </a:p>
          <a:p>
            <a:pPr lvl="2"/>
            <a:r>
              <a:rPr lang="en-US" dirty="0" smtClean="0"/>
              <a:t>MAT</a:t>
            </a:r>
          </a:p>
          <a:p>
            <a:pPr lvl="2"/>
            <a:r>
              <a:rPr lang="en-US" dirty="0" smtClean="0"/>
              <a:t>Behavioral health</a:t>
            </a:r>
          </a:p>
          <a:p>
            <a:pPr lvl="1"/>
            <a:r>
              <a:rPr lang="en-US" dirty="0" smtClean="0"/>
              <a:t>Safer injection use</a:t>
            </a:r>
          </a:p>
          <a:p>
            <a:pPr lvl="2"/>
            <a:r>
              <a:rPr lang="en-US" dirty="0" smtClean="0"/>
              <a:t>Education</a:t>
            </a:r>
          </a:p>
          <a:p>
            <a:pPr lvl="2"/>
            <a:r>
              <a:rPr lang="en-US" dirty="0" smtClean="0"/>
              <a:t>SSP</a:t>
            </a:r>
          </a:p>
          <a:p>
            <a:pPr lvl="2"/>
            <a:r>
              <a:rPr lang="en-US" dirty="0" smtClean="0"/>
              <a:t>Safe injection sites</a:t>
            </a:r>
          </a:p>
        </p:txBody>
      </p:sp>
      <p:sp>
        <p:nvSpPr>
          <p:cNvPr id="4" name="TextBox 3"/>
          <p:cNvSpPr txBox="1"/>
          <p:nvPr/>
        </p:nvSpPr>
        <p:spPr>
          <a:xfrm>
            <a:off x="336550" y="6120715"/>
            <a:ext cx="3257550" cy="646331"/>
          </a:xfrm>
          <a:prstGeom prst="rect">
            <a:avLst/>
          </a:prstGeom>
          <a:noFill/>
        </p:spPr>
        <p:txBody>
          <a:bodyPr wrap="square" rtlCol="0">
            <a:spAutoFit/>
          </a:bodyPr>
          <a:lstStyle/>
          <a:p>
            <a:r>
              <a:rPr lang="en-US" dirty="0" smtClean="0"/>
              <a:t>SUD: Substance Use Disorder</a:t>
            </a:r>
          </a:p>
          <a:p>
            <a:endParaRPr lang="en-US" dirty="0"/>
          </a:p>
        </p:txBody>
      </p:sp>
    </p:spTree>
    <p:extLst>
      <p:ext uri="{BB962C8B-B14F-4D97-AF65-F5344CB8AC3E}">
        <p14:creationId xmlns:p14="http://schemas.microsoft.com/office/powerpoint/2010/main" val="2770615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a:t>
            </a:r>
            <a:r>
              <a:rPr lang="en-US" sz="3600" b="1" baseline="30000" dirty="0" smtClean="0"/>
              <a:t>st</a:t>
            </a:r>
            <a:r>
              <a:rPr lang="en-US" sz="3600" b="1" dirty="0" smtClean="0"/>
              <a:t> Visit: Focus on MAT </a:t>
            </a:r>
            <a:r>
              <a:rPr lang="en-US" sz="3600" b="1" dirty="0"/>
              <a:t>I</a:t>
            </a:r>
            <a:r>
              <a:rPr lang="en-US" sz="3600" b="1" dirty="0" smtClean="0"/>
              <a:t>nduction and Obtain </a:t>
            </a:r>
            <a:r>
              <a:rPr lang="en-US" sz="3600" b="1" dirty="0"/>
              <a:t>L</a:t>
            </a:r>
            <a:r>
              <a:rPr lang="en-US" sz="3600" b="1" dirty="0" smtClean="0"/>
              <a:t>abs</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Hepatitis B:  </a:t>
            </a:r>
          </a:p>
          <a:p>
            <a:pPr lvl="1"/>
            <a:r>
              <a:rPr lang="en-US" dirty="0" smtClean="0"/>
              <a:t>Hepatitis B surface antigen (HBsAg)</a:t>
            </a:r>
          </a:p>
          <a:p>
            <a:pPr lvl="1"/>
            <a:r>
              <a:rPr lang="en-US" dirty="0" smtClean="0"/>
              <a:t>Hepatitis B surface antibody (HBsAb)</a:t>
            </a:r>
          </a:p>
          <a:p>
            <a:pPr lvl="1"/>
            <a:r>
              <a:rPr lang="en-US" dirty="0" smtClean="0"/>
              <a:t>Hepatitis B total core antibody (HBcAb)</a:t>
            </a:r>
          </a:p>
          <a:p>
            <a:r>
              <a:rPr lang="en-US" dirty="0" smtClean="0"/>
              <a:t>Hepatitis A total antibody </a:t>
            </a:r>
          </a:p>
          <a:p>
            <a:r>
              <a:rPr lang="en-US" dirty="0" smtClean="0"/>
              <a:t>Hepatitis C antibody or RNA </a:t>
            </a:r>
          </a:p>
          <a:p>
            <a:r>
              <a:rPr lang="en-US" dirty="0" smtClean="0"/>
              <a:t>HIV 4</a:t>
            </a:r>
            <a:r>
              <a:rPr lang="en-US" baseline="30000" dirty="0" smtClean="0"/>
              <a:t>th</a:t>
            </a:r>
            <a:r>
              <a:rPr lang="en-US" dirty="0" smtClean="0"/>
              <a:t> generation test</a:t>
            </a:r>
          </a:p>
          <a:p>
            <a:r>
              <a:rPr lang="en-US" dirty="0" smtClean="0"/>
              <a:t>RPR/</a:t>
            </a:r>
            <a:r>
              <a:rPr lang="en-US" dirty="0" err="1" smtClean="0"/>
              <a:t>Treponemal</a:t>
            </a:r>
            <a:r>
              <a:rPr lang="en-US" dirty="0" smtClean="0"/>
              <a:t> test</a:t>
            </a:r>
          </a:p>
          <a:p>
            <a:r>
              <a:rPr lang="en-US" dirty="0" smtClean="0"/>
              <a:t>GC/Chlamydia</a:t>
            </a:r>
          </a:p>
          <a:p>
            <a:pPr lvl="1"/>
            <a:r>
              <a:rPr lang="en-US" dirty="0" smtClean="0"/>
              <a:t>In urine</a:t>
            </a:r>
          </a:p>
          <a:p>
            <a:pPr marL="457200" lvl="1" indent="0">
              <a:buNone/>
            </a:pPr>
            <a:endParaRPr lang="en-US" dirty="0" smtClean="0"/>
          </a:p>
        </p:txBody>
      </p:sp>
    </p:spTree>
    <p:extLst>
      <p:ext uri="{BB962C8B-B14F-4D97-AF65-F5344CB8AC3E}">
        <p14:creationId xmlns:p14="http://schemas.microsoft.com/office/powerpoint/2010/main" val="2437987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2</a:t>
            </a:r>
            <a:r>
              <a:rPr lang="en-US" sz="3600" b="1" baseline="30000" dirty="0" smtClean="0"/>
              <a:t>nd</a:t>
            </a:r>
            <a:r>
              <a:rPr lang="en-US" sz="3600" b="1" dirty="0" smtClean="0"/>
              <a:t> Visit:  </a:t>
            </a:r>
            <a:r>
              <a:rPr lang="en-US" sz="3600" b="1" dirty="0"/>
              <a:t>F</a:t>
            </a:r>
            <a:r>
              <a:rPr lang="en-US" sz="3600" b="1" dirty="0" smtClean="0"/>
              <a:t>ocus on MAT, Review Labs and Take Action</a:t>
            </a:r>
            <a:endParaRPr lang="en-US" sz="3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68858465"/>
              </p:ext>
            </p:extLst>
          </p:nvPr>
        </p:nvGraphicFramePr>
        <p:xfrm>
          <a:off x="838200" y="1825621"/>
          <a:ext cx="10007600" cy="4167016"/>
        </p:xfrm>
        <a:graphic>
          <a:graphicData uri="http://schemas.openxmlformats.org/drawingml/2006/table">
            <a:tbl>
              <a:tblPr firstRow="1" bandRow="1">
                <a:tableStyleId>{5C22544A-7EE6-4342-B048-85BDC9FD1C3A}</a:tableStyleId>
              </a:tblPr>
              <a:tblGrid>
                <a:gridCol w="1943100"/>
                <a:gridCol w="3498850"/>
                <a:gridCol w="2928176"/>
                <a:gridCol w="1637474"/>
              </a:tblGrid>
              <a:tr h="420629">
                <a:tc>
                  <a:txBody>
                    <a:bodyPr/>
                    <a:lstStyle/>
                    <a:p>
                      <a:r>
                        <a:rPr lang="en-US" dirty="0" smtClean="0"/>
                        <a:t>Test</a:t>
                      </a:r>
                      <a:endParaRPr lang="en-US" dirty="0"/>
                    </a:p>
                  </a:txBody>
                  <a:tcPr/>
                </a:tc>
                <a:tc>
                  <a:txBody>
                    <a:bodyPr/>
                    <a:lstStyle/>
                    <a:p>
                      <a:r>
                        <a:rPr lang="en-US" dirty="0" smtClean="0"/>
                        <a:t>Result</a:t>
                      </a:r>
                      <a:endParaRPr lang="en-US" dirty="0"/>
                    </a:p>
                  </a:txBody>
                  <a:tcPr/>
                </a:tc>
                <a:tc>
                  <a:txBody>
                    <a:bodyPr/>
                    <a:lstStyle/>
                    <a:p>
                      <a:r>
                        <a:rPr lang="en-US" dirty="0" smtClean="0"/>
                        <a:t>Interpretation</a:t>
                      </a:r>
                      <a:endParaRPr lang="en-US" dirty="0"/>
                    </a:p>
                  </a:txBody>
                  <a:tcPr/>
                </a:tc>
                <a:tc>
                  <a:txBody>
                    <a:bodyPr/>
                    <a:lstStyle/>
                    <a:p>
                      <a:r>
                        <a:rPr lang="en-US" dirty="0" smtClean="0"/>
                        <a:t>Action</a:t>
                      </a:r>
                      <a:endParaRPr lang="en-US" dirty="0"/>
                    </a:p>
                  </a:txBody>
                  <a:tcPr/>
                </a:tc>
              </a:tr>
              <a:tr h="420629">
                <a:tc>
                  <a:txBody>
                    <a:bodyPr/>
                    <a:lstStyle/>
                    <a:p>
                      <a:r>
                        <a:rPr lang="en-US" dirty="0" smtClean="0"/>
                        <a:t>Hepatitis B</a:t>
                      </a:r>
                      <a:endParaRPr lang="en-US" dirty="0"/>
                    </a:p>
                  </a:txBody>
                  <a:tcPr/>
                </a:tc>
                <a:tc>
                  <a:txBody>
                    <a:bodyPr/>
                    <a:lstStyle/>
                    <a:p>
                      <a:r>
                        <a:rPr lang="en-US" dirty="0" smtClean="0"/>
                        <a:t>HBsAb</a:t>
                      </a:r>
                      <a:r>
                        <a:rPr lang="en-US" baseline="0" dirty="0" smtClean="0"/>
                        <a:t> </a:t>
                      </a:r>
                      <a:r>
                        <a:rPr lang="en-US" dirty="0" smtClean="0"/>
                        <a:t>(-), HBsAg (-), HBcAb (-)</a:t>
                      </a:r>
                      <a:endParaRPr lang="en-US" dirty="0"/>
                    </a:p>
                  </a:txBody>
                  <a:tcPr/>
                </a:tc>
                <a:tc>
                  <a:txBody>
                    <a:bodyPr/>
                    <a:lstStyle/>
                    <a:p>
                      <a:r>
                        <a:rPr lang="en-US" dirty="0" smtClean="0"/>
                        <a:t>Never</a:t>
                      </a:r>
                      <a:r>
                        <a:rPr lang="en-US" baseline="0" dirty="0" smtClean="0"/>
                        <a:t> exposed</a:t>
                      </a:r>
                      <a:endParaRPr lang="en-US" dirty="0"/>
                    </a:p>
                  </a:txBody>
                  <a:tcPr/>
                </a:tc>
                <a:tc>
                  <a:txBody>
                    <a:bodyPr/>
                    <a:lstStyle/>
                    <a:p>
                      <a:r>
                        <a:rPr lang="en-US" dirty="0" smtClean="0"/>
                        <a:t>Vaccinate</a:t>
                      </a:r>
                      <a:endParaRPr lang="en-US" dirty="0"/>
                    </a:p>
                  </a:txBody>
                  <a:tcPr/>
                </a:tc>
              </a:tr>
              <a:tr h="420629">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HBsAb</a:t>
                      </a:r>
                      <a:r>
                        <a:rPr lang="en-US" baseline="0" dirty="0" smtClean="0"/>
                        <a:t> </a:t>
                      </a:r>
                      <a:r>
                        <a:rPr lang="en-US" dirty="0" smtClean="0"/>
                        <a:t>(+), HBsAg (-), HBcAb (-)</a:t>
                      </a:r>
                    </a:p>
                  </a:txBody>
                  <a:tcPr/>
                </a:tc>
                <a:tc>
                  <a:txBody>
                    <a:bodyPr/>
                    <a:lstStyle/>
                    <a:p>
                      <a:r>
                        <a:rPr lang="en-US" dirty="0" smtClean="0"/>
                        <a:t>Immune</a:t>
                      </a:r>
                      <a:endParaRPr lang="en-US" dirty="0"/>
                    </a:p>
                  </a:txBody>
                  <a:tcPr/>
                </a:tc>
                <a:tc>
                  <a:txBody>
                    <a:bodyPr/>
                    <a:lstStyle/>
                    <a:p>
                      <a:r>
                        <a:rPr lang="en-US" dirty="0" smtClean="0"/>
                        <a:t>Celebrate</a:t>
                      </a:r>
                      <a:endParaRPr lang="en-US" dirty="0"/>
                    </a:p>
                  </a:txBody>
                  <a:tcPr/>
                </a:tc>
              </a:tr>
              <a:tr h="420629">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HBsAb</a:t>
                      </a:r>
                      <a:r>
                        <a:rPr lang="en-US" baseline="0" dirty="0" smtClean="0"/>
                        <a:t> </a:t>
                      </a:r>
                      <a:r>
                        <a:rPr lang="en-US" dirty="0" smtClean="0"/>
                        <a:t>(-), HBsAg (+), HBcAb (+)</a:t>
                      </a:r>
                    </a:p>
                  </a:txBody>
                  <a:tcPr/>
                </a:tc>
                <a:tc>
                  <a:txBody>
                    <a:bodyPr/>
                    <a:lstStyle/>
                    <a:p>
                      <a:r>
                        <a:rPr lang="en-US" dirty="0" smtClean="0"/>
                        <a:t>Active Infection</a:t>
                      </a:r>
                      <a:endParaRPr lang="en-US" dirty="0"/>
                    </a:p>
                  </a:txBody>
                  <a:tcPr/>
                </a:tc>
                <a:tc>
                  <a:txBody>
                    <a:bodyPr/>
                    <a:lstStyle/>
                    <a:p>
                      <a:r>
                        <a:rPr lang="en-US" dirty="0" smtClean="0"/>
                        <a:t>Refer to ID*</a:t>
                      </a:r>
                      <a:endParaRPr lang="en-US" dirty="0"/>
                    </a:p>
                  </a:txBody>
                  <a:tcPr/>
                </a:tc>
              </a:tr>
              <a:tr h="420629">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HBsAb</a:t>
                      </a:r>
                      <a:r>
                        <a:rPr lang="en-US" baseline="0" dirty="0" smtClean="0"/>
                        <a:t> </a:t>
                      </a:r>
                      <a:r>
                        <a:rPr lang="en-US" dirty="0" smtClean="0"/>
                        <a:t>(-), HBsAg (-), HBcAb (+)</a:t>
                      </a:r>
                    </a:p>
                  </a:txBody>
                  <a:tcPr/>
                </a:tc>
                <a:tc>
                  <a:txBody>
                    <a:bodyPr/>
                    <a:lstStyle/>
                    <a:p>
                      <a:r>
                        <a:rPr lang="en-US" dirty="0" smtClean="0"/>
                        <a:t>Isolated HB </a:t>
                      </a:r>
                      <a:r>
                        <a:rPr lang="en-US" baseline="0" dirty="0" smtClean="0"/>
                        <a:t>core </a:t>
                      </a:r>
                      <a:r>
                        <a:rPr lang="en-US" baseline="0" dirty="0" err="1" smtClean="0"/>
                        <a:t>Ab</a:t>
                      </a:r>
                      <a:endParaRPr lang="en-US" dirty="0"/>
                    </a:p>
                  </a:txBody>
                  <a:tcPr/>
                </a:tc>
                <a:tc>
                  <a:txBody>
                    <a:bodyPr/>
                    <a:lstStyle/>
                    <a:p>
                      <a:r>
                        <a:rPr lang="en-US" dirty="0" smtClean="0"/>
                        <a:t>Call ID</a:t>
                      </a:r>
                      <a:endParaRPr lang="en-US" dirty="0"/>
                    </a:p>
                  </a:txBody>
                  <a:tcPr/>
                </a:tc>
              </a:tr>
              <a:tr h="420629">
                <a:tc>
                  <a:txBody>
                    <a:bodyPr/>
                    <a:lstStyle/>
                    <a:p>
                      <a:endParaRPr lang="en-US"/>
                    </a:p>
                  </a:txBody>
                  <a:tcPr/>
                </a:tc>
                <a:tc>
                  <a:txBody>
                    <a:bodyPr/>
                    <a:lstStyle/>
                    <a:p>
                      <a:r>
                        <a:rPr lang="en-US" dirty="0" smtClean="0"/>
                        <a:t>Any other pattern</a:t>
                      </a:r>
                      <a:endParaRPr lang="en-US" dirty="0"/>
                    </a:p>
                  </a:txBody>
                  <a:tcPr/>
                </a:tc>
                <a:tc>
                  <a:txBody>
                    <a:bodyPr/>
                    <a:lstStyle/>
                    <a:p>
                      <a:r>
                        <a:rPr lang="en-US" dirty="0" smtClean="0"/>
                        <a:t>God</a:t>
                      </a:r>
                      <a:r>
                        <a:rPr lang="en-US" baseline="0" dirty="0" smtClean="0"/>
                        <a:t> Only Knows</a:t>
                      </a:r>
                      <a:endParaRPr lang="en-US" dirty="0"/>
                    </a:p>
                  </a:txBody>
                  <a:tcPr/>
                </a:tc>
                <a:tc>
                  <a:txBody>
                    <a:bodyPr/>
                    <a:lstStyle/>
                    <a:p>
                      <a:r>
                        <a:rPr lang="en-US" dirty="0" smtClean="0"/>
                        <a:t>Call ID</a:t>
                      </a:r>
                      <a:endParaRPr lang="en-US" dirty="0"/>
                    </a:p>
                  </a:txBody>
                  <a:tcPr/>
                </a:tc>
              </a:tr>
              <a:tr h="381355">
                <a:tc>
                  <a:txBody>
                    <a:bodyPr/>
                    <a:lstStyle/>
                    <a:p>
                      <a:r>
                        <a:rPr lang="en-US" dirty="0" smtClean="0"/>
                        <a:t>Hepatitis</a:t>
                      </a:r>
                      <a:r>
                        <a:rPr lang="en-US" baseline="0" dirty="0" smtClean="0"/>
                        <a:t> C</a:t>
                      </a:r>
                      <a:endParaRPr lang="en-US" dirty="0"/>
                    </a:p>
                  </a:txBody>
                  <a:tcPr/>
                </a:tc>
                <a:tc>
                  <a:txBody>
                    <a:bodyPr/>
                    <a:lstStyle/>
                    <a:p>
                      <a:r>
                        <a:rPr lang="en-US" dirty="0" smtClean="0"/>
                        <a:t>Positive HCV </a:t>
                      </a:r>
                      <a:r>
                        <a:rPr lang="en-US" dirty="0" err="1" smtClean="0"/>
                        <a:t>Ab</a:t>
                      </a:r>
                      <a:r>
                        <a:rPr lang="en-US" dirty="0" smtClean="0"/>
                        <a:t> </a:t>
                      </a:r>
                      <a:endParaRPr lang="en-US" baseline="0" dirty="0" smtClean="0"/>
                    </a:p>
                  </a:txBody>
                  <a:tcPr/>
                </a:tc>
                <a:tc>
                  <a:txBody>
                    <a:bodyPr/>
                    <a:lstStyle/>
                    <a:p>
                      <a:r>
                        <a:rPr lang="en-US" dirty="0" smtClean="0"/>
                        <a:t>Possible</a:t>
                      </a:r>
                      <a:r>
                        <a:rPr lang="en-US" baseline="0" dirty="0" smtClean="0"/>
                        <a:t> current infection</a:t>
                      </a:r>
                      <a:endParaRPr lang="en-US" dirty="0"/>
                    </a:p>
                  </a:txBody>
                  <a:tcPr/>
                </a:tc>
                <a:tc>
                  <a:txBody>
                    <a:bodyPr/>
                    <a:lstStyle/>
                    <a:p>
                      <a:r>
                        <a:rPr lang="en-US" dirty="0" smtClean="0"/>
                        <a:t>Order HCV</a:t>
                      </a:r>
                      <a:r>
                        <a:rPr lang="en-US" baseline="0" dirty="0" smtClean="0"/>
                        <a:t> RNA</a:t>
                      </a:r>
                      <a:endParaRPr lang="en-US" dirty="0"/>
                    </a:p>
                  </a:txBody>
                  <a:tcPr/>
                </a:tc>
              </a:tr>
              <a:tr h="420629">
                <a:tc>
                  <a:txBody>
                    <a:bodyPr/>
                    <a:lstStyle/>
                    <a:p>
                      <a:r>
                        <a:rPr lang="en-US" dirty="0" smtClean="0"/>
                        <a:t>Hepatitis C</a:t>
                      </a:r>
                      <a:endParaRPr lang="en-US" dirty="0"/>
                    </a:p>
                  </a:txBody>
                  <a:tcPr/>
                </a:tc>
                <a:tc>
                  <a:txBody>
                    <a:bodyPr/>
                    <a:lstStyle/>
                    <a:p>
                      <a:r>
                        <a:rPr lang="en-US" baseline="0" dirty="0" smtClean="0"/>
                        <a:t>Positive RNA</a:t>
                      </a:r>
                    </a:p>
                  </a:txBody>
                  <a:tcPr/>
                </a:tc>
                <a:tc>
                  <a:txBody>
                    <a:bodyPr/>
                    <a:lstStyle/>
                    <a:p>
                      <a:r>
                        <a:rPr lang="en-US" dirty="0" smtClean="0"/>
                        <a:t>Current</a:t>
                      </a:r>
                      <a:r>
                        <a:rPr lang="en-US" baseline="0" dirty="0" smtClean="0"/>
                        <a:t> Infection confirmed</a:t>
                      </a:r>
                      <a:endParaRPr lang="en-US" dirty="0"/>
                    </a:p>
                  </a:txBody>
                  <a:tcPr/>
                </a:tc>
                <a:tc>
                  <a:txBody>
                    <a:bodyPr/>
                    <a:lstStyle/>
                    <a:p>
                      <a:r>
                        <a:rPr lang="en-US" dirty="0" smtClean="0"/>
                        <a:t>Treat or</a:t>
                      </a:r>
                      <a:r>
                        <a:rPr lang="en-US" baseline="0" dirty="0" smtClean="0"/>
                        <a:t> refer</a:t>
                      </a:r>
                      <a:endParaRPr lang="en-US" dirty="0"/>
                    </a:p>
                  </a:txBody>
                  <a:tcPr/>
                </a:tc>
              </a:tr>
              <a:tr h="420629">
                <a:tc>
                  <a:txBody>
                    <a:bodyPr/>
                    <a:lstStyle/>
                    <a:p>
                      <a:r>
                        <a:rPr lang="en-US" dirty="0" smtClean="0"/>
                        <a:t>Hepatitis</a:t>
                      </a:r>
                      <a:r>
                        <a:rPr lang="en-US" baseline="0" dirty="0" smtClean="0"/>
                        <a:t> A</a:t>
                      </a:r>
                      <a:endParaRPr lang="en-US" dirty="0"/>
                    </a:p>
                  </a:txBody>
                  <a:tcPr/>
                </a:tc>
                <a:tc>
                  <a:txBody>
                    <a:bodyPr/>
                    <a:lstStyle/>
                    <a:p>
                      <a:r>
                        <a:rPr lang="en-US" dirty="0" smtClean="0"/>
                        <a:t>Total</a:t>
                      </a:r>
                      <a:r>
                        <a:rPr lang="en-US" baseline="0" dirty="0" smtClean="0"/>
                        <a:t> </a:t>
                      </a:r>
                      <a:r>
                        <a:rPr lang="en-US" baseline="0" dirty="0" err="1" smtClean="0"/>
                        <a:t>Ab</a:t>
                      </a:r>
                      <a:r>
                        <a:rPr lang="en-US" baseline="0" dirty="0" smtClean="0"/>
                        <a:t> (+)</a:t>
                      </a:r>
                      <a:endParaRPr lang="en-US" dirty="0"/>
                    </a:p>
                  </a:txBody>
                  <a:tcPr/>
                </a:tc>
                <a:tc>
                  <a:txBody>
                    <a:bodyPr/>
                    <a:lstStyle/>
                    <a:p>
                      <a:r>
                        <a:rPr lang="en-US" dirty="0" smtClean="0"/>
                        <a:t>Immune</a:t>
                      </a:r>
                      <a:endParaRPr lang="en-US" dirty="0"/>
                    </a:p>
                  </a:txBody>
                  <a:tcPr/>
                </a:tc>
                <a:tc>
                  <a:txBody>
                    <a:bodyPr/>
                    <a:lstStyle/>
                    <a:p>
                      <a:r>
                        <a:rPr lang="en-US" dirty="0" smtClean="0"/>
                        <a:t>Celebrate</a:t>
                      </a:r>
                      <a:endParaRPr lang="en-US" dirty="0"/>
                    </a:p>
                  </a:txBody>
                  <a:tcPr/>
                </a:tc>
              </a:tr>
              <a:tr h="420629">
                <a:tc>
                  <a:txBody>
                    <a:bodyPr/>
                    <a:lstStyle/>
                    <a:p>
                      <a:r>
                        <a:rPr lang="en-US" dirty="0" smtClean="0"/>
                        <a:t>Hepatitis</a:t>
                      </a:r>
                      <a:r>
                        <a:rPr lang="en-US" baseline="0" dirty="0" smtClean="0"/>
                        <a:t> A</a:t>
                      </a:r>
                      <a:endParaRPr lang="en-US" dirty="0"/>
                    </a:p>
                  </a:txBody>
                  <a:tcPr/>
                </a:tc>
                <a:tc>
                  <a:txBody>
                    <a:bodyPr/>
                    <a:lstStyle/>
                    <a:p>
                      <a:r>
                        <a:rPr lang="en-US" dirty="0" smtClean="0"/>
                        <a:t>Total </a:t>
                      </a:r>
                      <a:r>
                        <a:rPr lang="en-US" dirty="0" err="1" smtClean="0"/>
                        <a:t>Ab</a:t>
                      </a:r>
                      <a:r>
                        <a:rPr lang="en-US" dirty="0" smtClean="0"/>
                        <a:t> (-)</a:t>
                      </a:r>
                      <a:endParaRPr lang="en-US" dirty="0"/>
                    </a:p>
                  </a:txBody>
                  <a:tcPr/>
                </a:tc>
                <a:tc>
                  <a:txBody>
                    <a:bodyPr/>
                    <a:lstStyle/>
                    <a:p>
                      <a:r>
                        <a:rPr lang="en-US" dirty="0" smtClean="0"/>
                        <a:t>Not immune</a:t>
                      </a:r>
                      <a:endParaRPr lang="en-US" dirty="0"/>
                    </a:p>
                  </a:txBody>
                  <a:tcPr/>
                </a:tc>
                <a:tc>
                  <a:txBody>
                    <a:bodyPr/>
                    <a:lstStyle/>
                    <a:p>
                      <a:r>
                        <a:rPr lang="en-US" dirty="0" smtClean="0"/>
                        <a:t>Vaccinate</a:t>
                      </a:r>
                      <a:endParaRPr lang="en-US" dirty="0"/>
                    </a:p>
                  </a:txBody>
                  <a:tcPr/>
                </a:tc>
              </a:tr>
            </a:tbl>
          </a:graphicData>
        </a:graphic>
      </p:graphicFrame>
      <p:sp>
        <p:nvSpPr>
          <p:cNvPr id="3" name="TextBox 2"/>
          <p:cNvSpPr txBox="1"/>
          <p:nvPr/>
        </p:nvSpPr>
        <p:spPr>
          <a:xfrm>
            <a:off x="939800" y="6324600"/>
            <a:ext cx="3168650" cy="369332"/>
          </a:xfrm>
          <a:prstGeom prst="rect">
            <a:avLst/>
          </a:prstGeom>
          <a:noFill/>
        </p:spPr>
        <p:txBody>
          <a:bodyPr wrap="square" rtlCol="0">
            <a:spAutoFit/>
          </a:bodyPr>
          <a:lstStyle/>
          <a:p>
            <a:r>
              <a:rPr lang="en-US" dirty="0" smtClean="0"/>
              <a:t>* Evaluate for PrEP</a:t>
            </a:r>
            <a:endParaRPr lang="en-US" dirty="0"/>
          </a:p>
        </p:txBody>
      </p:sp>
    </p:spTree>
    <p:extLst>
      <p:ext uri="{BB962C8B-B14F-4D97-AF65-F5344CB8AC3E}">
        <p14:creationId xmlns:p14="http://schemas.microsoft.com/office/powerpoint/2010/main" val="17421946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CHHSTP_35x59_ppt_sciposter_dark_072010[1]">
  <a:themeElements>
    <a:clrScheme name="NCHHSTP SciPoster Colors">
      <a:dk1>
        <a:srgbClr val="3F3F3F"/>
      </a:dk1>
      <a:lt1>
        <a:srgbClr val="0F56DC"/>
      </a:lt1>
      <a:dk2>
        <a:srgbClr val="FFFFFF"/>
      </a:dk2>
      <a:lt2>
        <a:srgbClr val="FFFFFF"/>
      </a:lt2>
      <a:accent1>
        <a:srgbClr val="006778"/>
      </a:accent1>
      <a:accent2>
        <a:srgbClr val="452325"/>
      </a:accent2>
      <a:accent3>
        <a:srgbClr val="8E258D"/>
      </a:accent3>
      <a:accent4>
        <a:srgbClr val="AA272F"/>
      </a:accent4>
      <a:accent5>
        <a:srgbClr val="EC7A08"/>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9555</TotalTime>
  <Words>1141</Words>
  <Application>Microsoft Office PowerPoint</Application>
  <PresentationFormat>Widescreen</PresentationFormat>
  <Paragraphs>206</Paragraphs>
  <Slides>12</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Myriad Web Pro</vt:lpstr>
      <vt:lpstr>Wingdings</vt:lpstr>
      <vt:lpstr>Office Theme</vt:lpstr>
      <vt:lpstr>NCHHSTP_35x59_ppt_sciposter_dark_072010[1]</vt:lpstr>
      <vt:lpstr>Preventing, Monitoring and Treating Infectious Diseases in the MAT Clinic</vt:lpstr>
      <vt:lpstr>Infectious Diseases Associated with  Substance Use Disorders</vt:lpstr>
      <vt:lpstr>National HIV &amp; Hepatitis Overview </vt:lpstr>
      <vt:lpstr>Huge Increases in HCV Related to Injection Drug Use</vt:lpstr>
      <vt:lpstr>Scott County, Indiana</vt:lpstr>
      <vt:lpstr>The Intersection between SUD and ID</vt:lpstr>
      <vt:lpstr>Infections in People with SUD: Interventions</vt:lpstr>
      <vt:lpstr>1st Visit: Focus on MAT Induction and Obtain Labs</vt:lpstr>
      <vt:lpstr>2nd Visit:  Focus on MAT, Review Labs and Take Action</vt:lpstr>
      <vt:lpstr>2nd Visit:  Focus on MAT, Review Labs and take Action </vt:lpstr>
      <vt:lpstr>3rd Visit: Continue MAT, Complete Vaccination, Sexual History and Physical Exam</vt:lpstr>
      <vt:lpstr>Comprehensive Approach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Pegram</dc:creator>
  <cp:lastModifiedBy>Whitney Essex</cp:lastModifiedBy>
  <cp:revision>68</cp:revision>
  <cp:lastPrinted>2019-02-12T20:30:36Z</cp:lastPrinted>
  <dcterms:created xsi:type="dcterms:W3CDTF">2018-12-10T20:01:47Z</dcterms:created>
  <dcterms:modified xsi:type="dcterms:W3CDTF">2019-09-09T18:55:49Z</dcterms:modified>
</cp:coreProperties>
</file>