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5" r:id="rId4"/>
    <p:sldId id="272" r:id="rId5"/>
    <p:sldId id="273" r:id="rId6"/>
    <p:sldId id="267" r:id="rId7"/>
    <p:sldId id="274" r:id="rId8"/>
    <p:sldId id="275" r:id="rId9"/>
    <p:sldId id="276" r:id="rId10"/>
    <p:sldId id="277" r:id="rId11"/>
    <p:sldId id="278" r:id="rId12"/>
    <p:sldId id="268" r:id="rId13"/>
    <p:sldId id="269" r:id="rId14"/>
    <p:sldId id="270" r:id="rId15"/>
    <p:sldId id="27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040" autoAdjust="0"/>
    <p:restoredTop sz="94660"/>
  </p:normalViewPr>
  <p:slideViewPr>
    <p:cSldViewPr snapToGrid="0">
      <p:cViewPr varScale="1">
        <p:scale>
          <a:sx n="92" d="100"/>
          <a:sy n="92" d="100"/>
        </p:scale>
        <p:origin x="90" y="4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4071427-8AC3-4018-82D9-4B32070F77E5}" type="doc">
      <dgm:prSet loTypeId="urn:microsoft.com/office/officeart/2011/layout/HexagonRadial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B0E7F6A-2C1F-4198-9FBC-A0FDB2CE24AF}">
      <dgm:prSet phldrT="[Text]"/>
      <dgm:spPr/>
      <dgm:t>
        <a:bodyPr/>
        <a:lstStyle/>
        <a:p>
          <a:r>
            <a:rPr lang="en-US" dirty="0" smtClean="0"/>
            <a:t>Patient</a:t>
          </a:r>
          <a:endParaRPr lang="en-US" dirty="0"/>
        </a:p>
      </dgm:t>
    </dgm:pt>
    <dgm:pt modelId="{A17E35A3-1418-46F1-AC8D-5594B3D9C391}" type="parTrans" cxnId="{A8B6082F-A3BE-4A7F-B75D-E318CFE502B9}">
      <dgm:prSet/>
      <dgm:spPr/>
      <dgm:t>
        <a:bodyPr/>
        <a:lstStyle/>
        <a:p>
          <a:endParaRPr lang="en-US"/>
        </a:p>
      </dgm:t>
    </dgm:pt>
    <dgm:pt modelId="{AFEA50F4-61DF-47EB-BA16-0D4941AE8500}" type="sibTrans" cxnId="{A8B6082F-A3BE-4A7F-B75D-E318CFE502B9}">
      <dgm:prSet/>
      <dgm:spPr/>
      <dgm:t>
        <a:bodyPr/>
        <a:lstStyle/>
        <a:p>
          <a:endParaRPr lang="en-US"/>
        </a:p>
      </dgm:t>
    </dgm:pt>
    <dgm:pt modelId="{9E640175-82B3-4E5F-B6DA-F5358856E4D5}">
      <dgm:prSet phldrT="[Text]" custT="1"/>
      <dgm:spPr/>
      <dgm:t>
        <a:bodyPr/>
        <a:lstStyle/>
        <a:p>
          <a:r>
            <a:rPr lang="en-US" sz="1600" dirty="0" smtClean="0"/>
            <a:t>Dentist</a:t>
          </a:r>
          <a:endParaRPr lang="en-US" sz="1600" dirty="0"/>
        </a:p>
      </dgm:t>
    </dgm:pt>
    <dgm:pt modelId="{4B461C88-941D-437C-8581-AD65BB8CD085}" type="parTrans" cxnId="{FBFF12D8-854D-40EF-A4B9-51A9EA766322}">
      <dgm:prSet/>
      <dgm:spPr/>
      <dgm:t>
        <a:bodyPr/>
        <a:lstStyle/>
        <a:p>
          <a:endParaRPr lang="en-US"/>
        </a:p>
      </dgm:t>
    </dgm:pt>
    <dgm:pt modelId="{A88D403D-D937-44C2-B4A9-2DD058E51952}" type="sibTrans" cxnId="{FBFF12D8-854D-40EF-A4B9-51A9EA766322}">
      <dgm:prSet/>
      <dgm:spPr/>
      <dgm:t>
        <a:bodyPr/>
        <a:lstStyle/>
        <a:p>
          <a:endParaRPr lang="en-US"/>
        </a:p>
      </dgm:t>
    </dgm:pt>
    <dgm:pt modelId="{4D910863-27EB-44B5-9058-3E4A4BB66DC2}">
      <dgm:prSet phldrT="[Text]" custT="1"/>
      <dgm:spPr/>
      <dgm:t>
        <a:bodyPr/>
        <a:lstStyle/>
        <a:p>
          <a:r>
            <a:rPr lang="en-US" sz="1600" dirty="0" smtClean="0"/>
            <a:t>Dental Therapist</a:t>
          </a:r>
          <a:endParaRPr lang="en-US" sz="1600" dirty="0"/>
        </a:p>
      </dgm:t>
    </dgm:pt>
    <dgm:pt modelId="{6B6BCC45-50C8-4CF5-A090-8C23885D9727}" type="parTrans" cxnId="{FA0AB447-C504-462D-BFA4-2F47F7BE0431}">
      <dgm:prSet/>
      <dgm:spPr/>
      <dgm:t>
        <a:bodyPr/>
        <a:lstStyle/>
        <a:p>
          <a:endParaRPr lang="en-US"/>
        </a:p>
      </dgm:t>
    </dgm:pt>
    <dgm:pt modelId="{C0FF6590-2DD3-423B-9E61-89F85FAE6D13}" type="sibTrans" cxnId="{FA0AB447-C504-462D-BFA4-2F47F7BE0431}">
      <dgm:prSet/>
      <dgm:spPr/>
      <dgm:t>
        <a:bodyPr/>
        <a:lstStyle/>
        <a:p>
          <a:endParaRPr lang="en-US"/>
        </a:p>
      </dgm:t>
    </dgm:pt>
    <dgm:pt modelId="{D2965C0C-722A-4FBE-B612-8B2DF23F1B29}">
      <dgm:prSet phldrT="[Text]" custT="1"/>
      <dgm:spPr/>
      <dgm:t>
        <a:bodyPr/>
        <a:lstStyle/>
        <a:p>
          <a:r>
            <a:rPr lang="en-US" sz="1200" dirty="0" smtClean="0"/>
            <a:t>Registered Dental Hygienist</a:t>
          </a:r>
          <a:endParaRPr lang="en-US" sz="1200" dirty="0"/>
        </a:p>
      </dgm:t>
    </dgm:pt>
    <dgm:pt modelId="{5B0F3708-1239-43EA-940A-347CC9A080C4}" type="parTrans" cxnId="{3FC64F9C-285F-47CF-ACA2-8A96E46B2F1B}">
      <dgm:prSet/>
      <dgm:spPr/>
      <dgm:t>
        <a:bodyPr/>
        <a:lstStyle/>
        <a:p>
          <a:endParaRPr lang="en-US"/>
        </a:p>
      </dgm:t>
    </dgm:pt>
    <dgm:pt modelId="{8DA4D7AF-44E1-4F65-B5C6-1C2372CE67F4}" type="sibTrans" cxnId="{3FC64F9C-285F-47CF-ACA2-8A96E46B2F1B}">
      <dgm:prSet/>
      <dgm:spPr/>
      <dgm:t>
        <a:bodyPr/>
        <a:lstStyle/>
        <a:p>
          <a:endParaRPr lang="en-US"/>
        </a:p>
      </dgm:t>
    </dgm:pt>
    <dgm:pt modelId="{F2BAE258-A592-4E16-9C0A-41A7F5DD9ADA}">
      <dgm:prSet phldrT="[Text]" custT="1"/>
      <dgm:spPr/>
      <dgm:t>
        <a:bodyPr/>
        <a:lstStyle/>
        <a:p>
          <a:r>
            <a:rPr lang="en-US" sz="1600" dirty="0" smtClean="0"/>
            <a:t>Dental Assistant</a:t>
          </a:r>
          <a:endParaRPr lang="en-US" sz="1600" dirty="0"/>
        </a:p>
      </dgm:t>
    </dgm:pt>
    <dgm:pt modelId="{CD95872D-126D-4BE6-B93F-C81D07FD6F39}" type="parTrans" cxnId="{5F292E5B-0D06-469E-A2AB-39CDA59D2601}">
      <dgm:prSet/>
      <dgm:spPr/>
      <dgm:t>
        <a:bodyPr/>
        <a:lstStyle/>
        <a:p>
          <a:endParaRPr lang="en-US"/>
        </a:p>
      </dgm:t>
    </dgm:pt>
    <dgm:pt modelId="{47446029-3CBE-4A42-B512-80A29C585F85}" type="sibTrans" cxnId="{5F292E5B-0D06-469E-A2AB-39CDA59D2601}">
      <dgm:prSet/>
      <dgm:spPr/>
      <dgm:t>
        <a:bodyPr/>
        <a:lstStyle/>
        <a:p>
          <a:endParaRPr lang="en-US"/>
        </a:p>
      </dgm:t>
    </dgm:pt>
    <dgm:pt modelId="{BFD411B0-F136-43F3-9E0C-B6C7E37D6FBD}">
      <dgm:prSet phldrT="[Text]" custT="1"/>
      <dgm:spPr/>
      <dgm:t>
        <a:bodyPr/>
        <a:lstStyle/>
        <a:p>
          <a:r>
            <a:rPr lang="en-US" sz="1600" dirty="0" smtClean="0"/>
            <a:t>Front Office</a:t>
          </a:r>
          <a:endParaRPr lang="en-US" sz="1600" dirty="0"/>
        </a:p>
      </dgm:t>
    </dgm:pt>
    <dgm:pt modelId="{9AEDAEE5-08F5-4848-BA69-0110E197E8A4}" type="parTrans" cxnId="{C8E4C17F-5563-4EFF-8D3C-D28F5FA5D76C}">
      <dgm:prSet/>
      <dgm:spPr/>
      <dgm:t>
        <a:bodyPr/>
        <a:lstStyle/>
        <a:p>
          <a:endParaRPr lang="en-US"/>
        </a:p>
      </dgm:t>
    </dgm:pt>
    <dgm:pt modelId="{A10AD8F6-476B-4428-987B-EDD62612D9A5}" type="sibTrans" cxnId="{C8E4C17F-5563-4EFF-8D3C-D28F5FA5D76C}">
      <dgm:prSet/>
      <dgm:spPr/>
      <dgm:t>
        <a:bodyPr/>
        <a:lstStyle/>
        <a:p>
          <a:endParaRPr lang="en-US"/>
        </a:p>
      </dgm:t>
    </dgm:pt>
    <dgm:pt modelId="{4726790E-779C-4A29-9DA1-4BB48EF4DD5A}">
      <dgm:prSet phldrT="[Text]" custT="1"/>
      <dgm:spPr/>
      <dgm:t>
        <a:bodyPr/>
        <a:lstStyle/>
        <a:p>
          <a:r>
            <a:rPr lang="en-US" sz="1100" dirty="0" smtClean="0">
              <a:latin typeface="Arial" panose="020B0604020202020204" pitchFamily="34" charset="0"/>
              <a:cs typeface="Arial" panose="020B0604020202020204" pitchFamily="34" charset="0"/>
            </a:rPr>
            <a:t>Community Health Representative </a:t>
          </a:r>
          <a:endParaRPr lang="en-US" sz="11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95A2CE-489C-4DC4-9B8B-B1866E90275B}" type="parTrans" cxnId="{1B0AB657-3E9F-4DD8-8A2D-0D2F9F6F5C7B}">
      <dgm:prSet/>
      <dgm:spPr/>
      <dgm:t>
        <a:bodyPr/>
        <a:lstStyle/>
        <a:p>
          <a:endParaRPr lang="en-US"/>
        </a:p>
      </dgm:t>
    </dgm:pt>
    <dgm:pt modelId="{57ABD14D-F1D1-43BA-A85C-960328EC8DD3}" type="sibTrans" cxnId="{1B0AB657-3E9F-4DD8-8A2D-0D2F9F6F5C7B}">
      <dgm:prSet/>
      <dgm:spPr/>
      <dgm:t>
        <a:bodyPr/>
        <a:lstStyle/>
        <a:p>
          <a:endParaRPr lang="en-US"/>
        </a:p>
      </dgm:t>
    </dgm:pt>
    <dgm:pt modelId="{3DDFBAF8-486C-46AD-A11E-4F9399728C40}" type="pres">
      <dgm:prSet presAssocID="{74071427-8AC3-4018-82D9-4B32070F77E5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EB7CB911-726A-46EA-BC33-C582D6C7AB48}" type="pres">
      <dgm:prSet presAssocID="{0B0E7F6A-2C1F-4198-9FBC-A0FDB2CE24AF}" presName="Parent" presStyleLbl="node0" presStyleIdx="0" presStyleCnt="1">
        <dgm:presLayoutVars>
          <dgm:chMax val="6"/>
          <dgm:chPref val="6"/>
        </dgm:presLayoutVars>
      </dgm:prSet>
      <dgm:spPr/>
    </dgm:pt>
    <dgm:pt modelId="{D30195E0-CB16-422F-B2B2-C46EA2C40BB2}" type="pres">
      <dgm:prSet presAssocID="{9E640175-82B3-4E5F-B6DA-F5358856E4D5}" presName="Accent1" presStyleCnt="0"/>
      <dgm:spPr/>
    </dgm:pt>
    <dgm:pt modelId="{9B60093A-B6E1-4D5C-8FD2-F2E7E0B6A975}" type="pres">
      <dgm:prSet presAssocID="{9E640175-82B3-4E5F-B6DA-F5358856E4D5}" presName="Accent" presStyleLbl="bgShp" presStyleIdx="0" presStyleCnt="6"/>
      <dgm:spPr/>
    </dgm:pt>
    <dgm:pt modelId="{9AC1F161-AB12-4924-95A3-4A22D851CA98}" type="pres">
      <dgm:prSet presAssocID="{9E640175-82B3-4E5F-B6DA-F5358856E4D5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A8B42431-DED7-4474-B2A7-3519B248784D}" type="pres">
      <dgm:prSet presAssocID="{4D910863-27EB-44B5-9058-3E4A4BB66DC2}" presName="Accent2" presStyleCnt="0"/>
      <dgm:spPr/>
    </dgm:pt>
    <dgm:pt modelId="{5112BDF3-8761-4CAD-8EC1-15814508CC7D}" type="pres">
      <dgm:prSet presAssocID="{4D910863-27EB-44B5-9058-3E4A4BB66DC2}" presName="Accent" presStyleLbl="bgShp" presStyleIdx="1" presStyleCnt="6"/>
      <dgm:spPr/>
    </dgm:pt>
    <dgm:pt modelId="{C39A4CFE-3900-4AE3-8360-DFC9C07D6FB0}" type="pres">
      <dgm:prSet presAssocID="{4D910863-27EB-44B5-9058-3E4A4BB66DC2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480CD4A1-1FF7-45D8-87B4-52F2F5FD7600}" type="pres">
      <dgm:prSet presAssocID="{D2965C0C-722A-4FBE-B612-8B2DF23F1B29}" presName="Accent3" presStyleCnt="0"/>
      <dgm:spPr/>
    </dgm:pt>
    <dgm:pt modelId="{0C9914B3-1889-43CB-AE4D-BC11040E040C}" type="pres">
      <dgm:prSet presAssocID="{D2965C0C-722A-4FBE-B612-8B2DF23F1B29}" presName="Accent" presStyleLbl="bgShp" presStyleIdx="2" presStyleCnt="6"/>
      <dgm:spPr/>
    </dgm:pt>
    <dgm:pt modelId="{3324EBFD-8FE6-4B46-9B82-75AFAF58CBFA}" type="pres">
      <dgm:prSet presAssocID="{D2965C0C-722A-4FBE-B612-8B2DF23F1B29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0A11B538-4110-451F-8641-0BC0826080F5}" type="pres">
      <dgm:prSet presAssocID="{F2BAE258-A592-4E16-9C0A-41A7F5DD9ADA}" presName="Accent4" presStyleCnt="0"/>
      <dgm:spPr/>
    </dgm:pt>
    <dgm:pt modelId="{0502A997-9663-4B8D-814B-55E0C910BD89}" type="pres">
      <dgm:prSet presAssocID="{F2BAE258-A592-4E16-9C0A-41A7F5DD9ADA}" presName="Accent" presStyleLbl="bgShp" presStyleIdx="3" presStyleCnt="6"/>
      <dgm:spPr/>
    </dgm:pt>
    <dgm:pt modelId="{C8C489CA-D90C-4FE1-8407-20685E1EAA34}" type="pres">
      <dgm:prSet presAssocID="{F2BAE258-A592-4E16-9C0A-41A7F5DD9ADA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0553B1E3-83D2-469A-97E6-1859777197C8}" type="pres">
      <dgm:prSet presAssocID="{BFD411B0-F136-43F3-9E0C-B6C7E37D6FBD}" presName="Accent5" presStyleCnt="0"/>
      <dgm:spPr/>
    </dgm:pt>
    <dgm:pt modelId="{EF2D8594-ECED-4C5E-9BE2-1DDA1CCA0CBD}" type="pres">
      <dgm:prSet presAssocID="{BFD411B0-F136-43F3-9E0C-B6C7E37D6FBD}" presName="Accent" presStyleLbl="bgShp" presStyleIdx="4" presStyleCnt="6"/>
      <dgm:spPr/>
    </dgm:pt>
    <dgm:pt modelId="{BA45E78C-D029-441A-AE6A-DCE8B72EE6AB}" type="pres">
      <dgm:prSet presAssocID="{BFD411B0-F136-43F3-9E0C-B6C7E37D6FBD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F19639E2-6FF5-40F8-B7EF-41D8D02C7855}" type="pres">
      <dgm:prSet presAssocID="{4726790E-779C-4A29-9DA1-4BB48EF4DD5A}" presName="Accent6" presStyleCnt="0"/>
      <dgm:spPr/>
    </dgm:pt>
    <dgm:pt modelId="{61C16585-57B3-4CE2-9253-4C4542917A4E}" type="pres">
      <dgm:prSet presAssocID="{4726790E-779C-4A29-9DA1-4BB48EF4DD5A}" presName="Accent" presStyleLbl="bgShp" presStyleIdx="5" presStyleCnt="6"/>
      <dgm:spPr/>
    </dgm:pt>
    <dgm:pt modelId="{E740E656-13AF-480D-9DB4-0751317106E1}" type="pres">
      <dgm:prSet presAssocID="{4726790E-779C-4A29-9DA1-4BB48EF4DD5A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2176D3D9-A17F-4DAF-9C50-F85E0F016DD2}" type="presOf" srcId="{4D910863-27EB-44B5-9058-3E4A4BB66DC2}" destId="{C39A4CFE-3900-4AE3-8360-DFC9C07D6FB0}" srcOrd="0" destOrd="0" presId="urn:microsoft.com/office/officeart/2011/layout/HexagonRadial"/>
    <dgm:cxn modelId="{CF0D89A1-DE05-4885-A3B9-B7A210B0A870}" type="presOf" srcId="{D2965C0C-722A-4FBE-B612-8B2DF23F1B29}" destId="{3324EBFD-8FE6-4B46-9B82-75AFAF58CBFA}" srcOrd="0" destOrd="0" presId="urn:microsoft.com/office/officeart/2011/layout/HexagonRadial"/>
    <dgm:cxn modelId="{6CED1280-0D87-44CE-9244-3A23B7E5CB95}" type="presOf" srcId="{74071427-8AC3-4018-82D9-4B32070F77E5}" destId="{3DDFBAF8-486C-46AD-A11E-4F9399728C40}" srcOrd="0" destOrd="0" presId="urn:microsoft.com/office/officeart/2011/layout/HexagonRadial"/>
    <dgm:cxn modelId="{5F292E5B-0D06-469E-A2AB-39CDA59D2601}" srcId="{0B0E7F6A-2C1F-4198-9FBC-A0FDB2CE24AF}" destId="{F2BAE258-A592-4E16-9C0A-41A7F5DD9ADA}" srcOrd="3" destOrd="0" parTransId="{CD95872D-126D-4BE6-B93F-C81D07FD6F39}" sibTransId="{47446029-3CBE-4A42-B512-80A29C585F85}"/>
    <dgm:cxn modelId="{C1C0C108-FD7E-43EA-A70A-B3A4B78CB514}" type="presOf" srcId="{9E640175-82B3-4E5F-B6DA-F5358856E4D5}" destId="{9AC1F161-AB12-4924-95A3-4A22D851CA98}" srcOrd="0" destOrd="0" presId="urn:microsoft.com/office/officeart/2011/layout/HexagonRadial"/>
    <dgm:cxn modelId="{FBFF12D8-854D-40EF-A4B9-51A9EA766322}" srcId="{0B0E7F6A-2C1F-4198-9FBC-A0FDB2CE24AF}" destId="{9E640175-82B3-4E5F-B6DA-F5358856E4D5}" srcOrd="0" destOrd="0" parTransId="{4B461C88-941D-437C-8581-AD65BB8CD085}" sibTransId="{A88D403D-D937-44C2-B4A9-2DD058E51952}"/>
    <dgm:cxn modelId="{26D665B1-5F37-43C6-A0CE-A3EB6CBAED5E}" type="presOf" srcId="{0B0E7F6A-2C1F-4198-9FBC-A0FDB2CE24AF}" destId="{EB7CB911-726A-46EA-BC33-C582D6C7AB48}" srcOrd="0" destOrd="0" presId="urn:microsoft.com/office/officeart/2011/layout/HexagonRadial"/>
    <dgm:cxn modelId="{41CA342B-7E0B-49CF-8AEC-CDA3B6CC1A9A}" type="presOf" srcId="{F2BAE258-A592-4E16-9C0A-41A7F5DD9ADA}" destId="{C8C489CA-D90C-4FE1-8407-20685E1EAA34}" srcOrd="0" destOrd="0" presId="urn:microsoft.com/office/officeart/2011/layout/HexagonRadial"/>
    <dgm:cxn modelId="{A8B6082F-A3BE-4A7F-B75D-E318CFE502B9}" srcId="{74071427-8AC3-4018-82D9-4B32070F77E5}" destId="{0B0E7F6A-2C1F-4198-9FBC-A0FDB2CE24AF}" srcOrd="0" destOrd="0" parTransId="{A17E35A3-1418-46F1-AC8D-5594B3D9C391}" sibTransId="{AFEA50F4-61DF-47EB-BA16-0D4941AE8500}"/>
    <dgm:cxn modelId="{1B0AB657-3E9F-4DD8-8A2D-0D2F9F6F5C7B}" srcId="{0B0E7F6A-2C1F-4198-9FBC-A0FDB2CE24AF}" destId="{4726790E-779C-4A29-9DA1-4BB48EF4DD5A}" srcOrd="5" destOrd="0" parTransId="{FC95A2CE-489C-4DC4-9B8B-B1866E90275B}" sibTransId="{57ABD14D-F1D1-43BA-A85C-960328EC8DD3}"/>
    <dgm:cxn modelId="{91C9B83F-908D-4A6E-BCB2-4E733E4419DC}" type="presOf" srcId="{BFD411B0-F136-43F3-9E0C-B6C7E37D6FBD}" destId="{BA45E78C-D029-441A-AE6A-DCE8B72EE6AB}" srcOrd="0" destOrd="0" presId="urn:microsoft.com/office/officeart/2011/layout/HexagonRadial"/>
    <dgm:cxn modelId="{3FC64F9C-285F-47CF-ACA2-8A96E46B2F1B}" srcId="{0B0E7F6A-2C1F-4198-9FBC-A0FDB2CE24AF}" destId="{D2965C0C-722A-4FBE-B612-8B2DF23F1B29}" srcOrd="2" destOrd="0" parTransId="{5B0F3708-1239-43EA-940A-347CC9A080C4}" sibTransId="{8DA4D7AF-44E1-4F65-B5C6-1C2372CE67F4}"/>
    <dgm:cxn modelId="{FA0AB447-C504-462D-BFA4-2F47F7BE0431}" srcId="{0B0E7F6A-2C1F-4198-9FBC-A0FDB2CE24AF}" destId="{4D910863-27EB-44B5-9058-3E4A4BB66DC2}" srcOrd="1" destOrd="0" parTransId="{6B6BCC45-50C8-4CF5-A090-8C23885D9727}" sibTransId="{C0FF6590-2DD3-423B-9E61-89F85FAE6D13}"/>
    <dgm:cxn modelId="{B65A224D-5D58-4039-94FD-95B32CFCA7EB}" type="presOf" srcId="{4726790E-779C-4A29-9DA1-4BB48EF4DD5A}" destId="{E740E656-13AF-480D-9DB4-0751317106E1}" srcOrd="0" destOrd="0" presId="urn:microsoft.com/office/officeart/2011/layout/HexagonRadial"/>
    <dgm:cxn modelId="{C8E4C17F-5563-4EFF-8D3C-D28F5FA5D76C}" srcId="{0B0E7F6A-2C1F-4198-9FBC-A0FDB2CE24AF}" destId="{BFD411B0-F136-43F3-9E0C-B6C7E37D6FBD}" srcOrd="4" destOrd="0" parTransId="{9AEDAEE5-08F5-4848-BA69-0110E197E8A4}" sibTransId="{A10AD8F6-476B-4428-987B-EDD62612D9A5}"/>
    <dgm:cxn modelId="{3425F732-3BBB-4A8B-BFE1-7EE14D8A4DB5}" type="presParOf" srcId="{3DDFBAF8-486C-46AD-A11E-4F9399728C40}" destId="{EB7CB911-726A-46EA-BC33-C582D6C7AB48}" srcOrd="0" destOrd="0" presId="urn:microsoft.com/office/officeart/2011/layout/HexagonRadial"/>
    <dgm:cxn modelId="{3E77C9F4-E7F1-44FD-ADE2-BD08E4BA0C40}" type="presParOf" srcId="{3DDFBAF8-486C-46AD-A11E-4F9399728C40}" destId="{D30195E0-CB16-422F-B2B2-C46EA2C40BB2}" srcOrd="1" destOrd="0" presId="urn:microsoft.com/office/officeart/2011/layout/HexagonRadial"/>
    <dgm:cxn modelId="{7A76D7D4-47B3-409B-9550-FFE15256E42C}" type="presParOf" srcId="{D30195E0-CB16-422F-B2B2-C46EA2C40BB2}" destId="{9B60093A-B6E1-4D5C-8FD2-F2E7E0B6A975}" srcOrd="0" destOrd="0" presId="urn:microsoft.com/office/officeart/2011/layout/HexagonRadial"/>
    <dgm:cxn modelId="{DC0A3825-AC51-4744-BB94-F02309C5D62D}" type="presParOf" srcId="{3DDFBAF8-486C-46AD-A11E-4F9399728C40}" destId="{9AC1F161-AB12-4924-95A3-4A22D851CA98}" srcOrd="2" destOrd="0" presId="urn:microsoft.com/office/officeart/2011/layout/HexagonRadial"/>
    <dgm:cxn modelId="{99F63A01-515B-401D-8806-AE19331139E8}" type="presParOf" srcId="{3DDFBAF8-486C-46AD-A11E-4F9399728C40}" destId="{A8B42431-DED7-4474-B2A7-3519B248784D}" srcOrd="3" destOrd="0" presId="urn:microsoft.com/office/officeart/2011/layout/HexagonRadial"/>
    <dgm:cxn modelId="{BB6DAE1D-7FA1-44F8-8DEF-9EA70339F0E3}" type="presParOf" srcId="{A8B42431-DED7-4474-B2A7-3519B248784D}" destId="{5112BDF3-8761-4CAD-8EC1-15814508CC7D}" srcOrd="0" destOrd="0" presId="urn:microsoft.com/office/officeart/2011/layout/HexagonRadial"/>
    <dgm:cxn modelId="{1000D63E-3E9D-4A51-85D6-CF7189ECE450}" type="presParOf" srcId="{3DDFBAF8-486C-46AD-A11E-4F9399728C40}" destId="{C39A4CFE-3900-4AE3-8360-DFC9C07D6FB0}" srcOrd="4" destOrd="0" presId="urn:microsoft.com/office/officeart/2011/layout/HexagonRadial"/>
    <dgm:cxn modelId="{A7E56263-EBA1-42BD-BF6D-15D589E4AD09}" type="presParOf" srcId="{3DDFBAF8-486C-46AD-A11E-4F9399728C40}" destId="{480CD4A1-1FF7-45D8-87B4-52F2F5FD7600}" srcOrd="5" destOrd="0" presId="urn:microsoft.com/office/officeart/2011/layout/HexagonRadial"/>
    <dgm:cxn modelId="{96756049-EDF5-487F-9FE5-C222A9C309DE}" type="presParOf" srcId="{480CD4A1-1FF7-45D8-87B4-52F2F5FD7600}" destId="{0C9914B3-1889-43CB-AE4D-BC11040E040C}" srcOrd="0" destOrd="0" presId="urn:microsoft.com/office/officeart/2011/layout/HexagonRadial"/>
    <dgm:cxn modelId="{BCF40CFF-DB5C-49AA-9995-8C8AF27683E8}" type="presParOf" srcId="{3DDFBAF8-486C-46AD-A11E-4F9399728C40}" destId="{3324EBFD-8FE6-4B46-9B82-75AFAF58CBFA}" srcOrd="6" destOrd="0" presId="urn:microsoft.com/office/officeart/2011/layout/HexagonRadial"/>
    <dgm:cxn modelId="{EBFA9FD1-4A2E-4CE1-A0A9-6AE59B5F95B6}" type="presParOf" srcId="{3DDFBAF8-486C-46AD-A11E-4F9399728C40}" destId="{0A11B538-4110-451F-8641-0BC0826080F5}" srcOrd="7" destOrd="0" presId="urn:microsoft.com/office/officeart/2011/layout/HexagonRadial"/>
    <dgm:cxn modelId="{5775322B-8389-481E-B4A0-6E8C1C259CFA}" type="presParOf" srcId="{0A11B538-4110-451F-8641-0BC0826080F5}" destId="{0502A997-9663-4B8D-814B-55E0C910BD89}" srcOrd="0" destOrd="0" presId="urn:microsoft.com/office/officeart/2011/layout/HexagonRadial"/>
    <dgm:cxn modelId="{14304B78-BFAB-495E-8E21-DCE91161DE47}" type="presParOf" srcId="{3DDFBAF8-486C-46AD-A11E-4F9399728C40}" destId="{C8C489CA-D90C-4FE1-8407-20685E1EAA34}" srcOrd="8" destOrd="0" presId="urn:microsoft.com/office/officeart/2011/layout/HexagonRadial"/>
    <dgm:cxn modelId="{49B23356-6459-4730-8E0F-71743A91AC17}" type="presParOf" srcId="{3DDFBAF8-486C-46AD-A11E-4F9399728C40}" destId="{0553B1E3-83D2-469A-97E6-1859777197C8}" srcOrd="9" destOrd="0" presId="urn:microsoft.com/office/officeart/2011/layout/HexagonRadial"/>
    <dgm:cxn modelId="{CDFFC6A4-7B8B-4B07-8522-1280B493FC16}" type="presParOf" srcId="{0553B1E3-83D2-469A-97E6-1859777197C8}" destId="{EF2D8594-ECED-4C5E-9BE2-1DDA1CCA0CBD}" srcOrd="0" destOrd="0" presId="urn:microsoft.com/office/officeart/2011/layout/HexagonRadial"/>
    <dgm:cxn modelId="{6CE25BD5-4C79-4660-9810-59AC10FBA9C2}" type="presParOf" srcId="{3DDFBAF8-486C-46AD-A11E-4F9399728C40}" destId="{BA45E78C-D029-441A-AE6A-DCE8B72EE6AB}" srcOrd="10" destOrd="0" presId="urn:microsoft.com/office/officeart/2011/layout/HexagonRadial"/>
    <dgm:cxn modelId="{A84434DB-C9DB-4F7D-AB5C-B8BA636B64EA}" type="presParOf" srcId="{3DDFBAF8-486C-46AD-A11E-4F9399728C40}" destId="{F19639E2-6FF5-40F8-B7EF-41D8D02C7855}" srcOrd="11" destOrd="0" presId="urn:microsoft.com/office/officeart/2011/layout/HexagonRadial"/>
    <dgm:cxn modelId="{9168C110-DAF2-49F4-B6A8-5E1AAB98EB84}" type="presParOf" srcId="{F19639E2-6FF5-40F8-B7EF-41D8D02C7855}" destId="{61C16585-57B3-4CE2-9253-4C4542917A4E}" srcOrd="0" destOrd="0" presId="urn:microsoft.com/office/officeart/2011/layout/HexagonRadial"/>
    <dgm:cxn modelId="{3D481BE8-D3E0-446E-AEE4-C21B8C5CD197}" type="presParOf" srcId="{3DDFBAF8-486C-46AD-A11E-4F9399728C40}" destId="{E740E656-13AF-480D-9DB4-0751317106E1}" srcOrd="12" destOrd="0" presId="urn:microsoft.com/office/officeart/2011/layout/HexagonRadial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B7CB911-726A-46EA-BC33-C582D6C7AB48}">
      <dsp:nvSpPr>
        <dsp:cNvPr id="0" name=""/>
        <dsp:cNvSpPr/>
      </dsp:nvSpPr>
      <dsp:spPr>
        <a:xfrm>
          <a:off x="3898858" y="1421293"/>
          <a:ext cx="1806526" cy="1562718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kern="1200" dirty="0" smtClean="0"/>
            <a:t>Patient</a:t>
          </a:r>
          <a:endParaRPr lang="en-US" sz="2600" kern="1200" dirty="0"/>
        </a:p>
      </dsp:txBody>
      <dsp:txXfrm>
        <a:off x="4198225" y="1680257"/>
        <a:ext cx="1207792" cy="1044790"/>
      </dsp:txXfrm>
    </dsp:sp>
    <dsp:sp modelId="{5112BDF3-8761-4CAD-8EC1-15814508CC7D}">
      <dsp:nvSpPr>
        <dsp:cNvPr id="0" name=""/>
        <dsp:cNvSpPr/>
      </dsp:nvSpPr>
      <dsp:spPr>
        <a:xfrm>
          <a:off x="5030091" y="673638"/>
          <a:ext cx="681596" cy="587285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C1F161-AB12-4924-95A3-4A22D851CA98}">
      <dsp:nvSpPr>
        <dsp:cNvPr id="0" name=""/>
        <dsp:cNvSpPr/>
      </dsp:nvSpPr>
      <dsp:spPr>
        <a:xfrm>
          <a:off x="4065266" y="0"/>
          <a:ext cx="1480435" cy="1280750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Dentist</a:t>
          </a:r>
          <a:endParaRPr lang="en-US" sz="1600" kern="1200" dirty="0"/>
        </a:p>
      </dsp:txBody>
      <dsp:txXfrm>
        <a:off x="4310606" y="212248"/>
        <a:ext cx="989755" cy="856254"/>
      </dsp:txXfrm>
    </dsp:sp>
    <dsp:sp modelId="{0C9914B3-1889-43CB-AE4D-BC11040E040C}">
      <dsp:nvSpPr>
        <dsp:cNvPr id="0" name=""/>
        <dsp:cNvSpPr/>
      </dsp:nvSpPr>
      <dsp:spPr>
        <a:xfrm>
          <a:off x="5825567" y="1771550"/>
          <a:ext cx="681596" cy="587285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9A4CFE-3900-4AE3-8360-DFC9C07D6FB0}">
      <dsp:nvSpPr>
        <dsp:cNvPr id="0" name=""/>
        <dsp:cNvSpPr/>
      </dsp:nvSpPr>
      <dsp:spPr>
        <a:xfrm>
          <a:off x="5422997" y="787747"/>
          <a:ext cx="1480435" cy="1280750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Dental Therapist</a:t>
          </a:r>
          <a:endParaRPr lang="en-US" sz="1600" kern="1200" dirty="0"/>
        </a:p>
      </dsp:txBody>
      <dsp:txXfrm>
        <a:off x="5668337" y="999995"/>
        <a:ext cx="989755" cy="856254"/>
      </dsp:txXfrm>
    </dsp:sp>
    <dsp:sp modelId="{0502A997-9663-4B8D-814B-55E0C910BD89}">
      <dsp:nvSpPr>
        <dsp:cNvPr id="0" name=""/>
        <dsp:cNvSpPr/>
      </dsp:nvSpPr>
      <dsp:spPr>
        <a:xfrm>
          <a:off x="5272978" y="3010886"/>
          <a:ext cx="681596" cy="587285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324EBFD-8FE6-4B46-9B82-75AFAF58CBFA}">
      <dsp:nvSpPr>
        <dsp:cNvPr id="0" name=""/>
        <dsp:cNvSpPr/>
      </dsp:nvSpPr>
      <dsp:spPr>
        <a:xfrm>
          <a:off x="5422997" y="2336367"/>
          <a:ext cx="1480435" cy="1280750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kern="1200" dirty="0" smtClean="0"/>
            <a:t>Registered Dental Hygienist</a:t>
          </a:r>
          <a:endParaRPr lang="en-US" sz="1200" kern="1200" dirty="0"/>
        </a:p>
      </dsp:txBody>
      <dsp:txXfrm>
        <a:off x="5668337" y="2548615"/>
        <a:ext cx="989755" cy="856254"/>
      </dsp:txXfrm>
    </dsp:sp>
    <dsp:sp modelId="{EF2D8594-ECED-4C5E-9BE2-1DDA1CCA0CBD}">
      <dsp:nvSpPr>
        <dsp:cNvPr id="0" name=""/>
        <dsp:cNvSpPr/>
      </dsp:nvSpPr>
      <dsp:spPr>
        <a:xfrm>
          <a:off x="3902220" y="3139534"/>
          <a:ext cx="681596" cy="587285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C489CA-D90C-4FE1-8407-20685E1EAA34}">
      <dsp:nvSpPr>
        <dsp:cNvPr id="0" name=""/>
        <dsp:cNvSpPr/>
      </dsp:nvSpPr>
      <dsp:spPr>
        <a:xfrm>
          <a:off x="4065266" y="3124995"/>
          <a:ext cx="1480435" cy="1280750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Dental Assistant</a:t>
          </a:r>
          <a:endParaRPr lang="en-US" sz="1600" kern="1200" dirty="0"/>
        </a:p>
      </dsp:txBody>
      <dsp:txXfrm>
        <a:off x="4310606" y="3337243"/>
        <a:ext cx="989755" cy="856254"/>
      </dsp:txXfrm>
    </dsp:sp>
    <dsp:sp modelId="{61C16585-57B3-4CE2-9253-4C4542917A4E}">
      <dsp:nvSpPr>
        <dsp:cNvPr id="0" name=""/>
        <dsp:cNvSpPr/>
      </dsp:nvSpPr>
      <dsp:spPr>
        <a:xfrm>
          <a:off x="3093717" y="2042063"/>
          <a:ext cx="681596" cy="587285"/>
        </a:xfrm>
        <a:prstGeom prst="hexagon">
          <a:avLst>
            <a:gd name="adj" fmla="val 28900"/>
            <a:gd name="vf" fmla="val 11547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45E78C-D029-441A-AE6A-DCE8B72EE6AB}">
      <dsp:nvSpPr>
        <dsp:cNvPr id="0" name=""/>
        <dsp:cNvSpPr/>
      </dsp:nvSpPr>
      <dsp:spPr>
        <a:xfrm>
          <a:off x="2701231" y="2337248"/>
          <a:ext cx="1480435" cy="1280750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kern="1200" dirty="0" smtClean="0"/>
            <a:t>Front Office</a:t>
          </a:r>
          <a:endParaRPr lang="en-US" sz="1600" kern="1200" dirty="0"/>
        </a:p>
      </dsp:txBody>
      <dsp:txXfrm>
        <a:off x="2946571" y="2549496"/>
        <a:ext cx="989755" cy="856254"/>
      </dsp:txXfrm>
    </dsp:sp>
    <dsp:sp modelId="{E740E656-13AF-480D-9DB4-0751317106E1}">
      <dsp:nvSpPr>
        <dsp:cNvPr id="0" name=""/>
        <dsp:cNvSpPr/>
      </dsp:nvSpPr>
      <dsp:spPr>
        <a:xfrm>
          <a:off x="2701231" y="785985"/>
          <a:ext cx="1480435" cy="1280750"/>
        </a:xfrm>
        <a:prstGeom prst="hexagon">
          <a:avLst>
            <a:gd name="adj" fmla="val 28570"/>
            <a:gd name="vf" fmla="val 1154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100" kern="1200" dirty="0" smtClean="0">
              <a:latin typeface="Arial" panose="020B0604020202020204" pitchFamily="34" charset="0"/>
              <a:cs typeface="Arial" panose="020B0604020202020204" pitchFamily="34" charset="0"/>
            </a:rPr>
            <a:t>Community Health Representative </a:t>
          </a:r>
          <a:endParaRPr lang="en-US" sz="11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46571" y="998233"/>
        <a:ext cx="989755" cy="85625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9DAFE1-EEBE-4871-B3DD-828DD4C7E02E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776ACC-61E5-4B05-9A56-1196F9838E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8049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76ACC-61E5-4B05-9A56-1196F9838E6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8208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76ACC-61E5-4B05-9A56-1196F9838E6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2175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76ACC-61E5-4B05-9A56-1196F9838E6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88225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76ACC-61E5-4B05-9A56-1196F9838E6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60551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76ACC-61E5-4B05-9A56-1196F9838E6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637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76ACC-61E5-4B05-9A56-1196F9838E6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3024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76ACC-61E5-4B05-9A56-1196F9838E6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351010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76ACC-61E5-4B05-9A56-1196F9838E67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8907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76ACC-61E5-4B05-9A56-1196F9838E6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80971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76ACC-61E5-4B05-9A56-1196F9838E67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54348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776ACC-61E5-4B05-9A56-1196F9838E67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06343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489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9058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031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4513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60799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61949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7821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0180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3217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8489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94424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8620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687786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829897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53461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3374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53434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6184C48-F666-4EBF-B45F-3102176B76C7}" type="datetimeFigureOut">
              <a:rPr lang="en-US" smtClean="0"/>
              <a:t>10/31/2022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02F803A9-9B54-4EFD-932C-32F81630EE7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1681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8.xml"/><Relationship Id="rId1" Type="http://schemas.openxmlformats.org/officeDocument/2006/relationships/video" Target="https://www.youtube.com/embed/xm9c5HAUBpY" TargetMode="Externa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8.xml"/><Relationship Id="rId1" Type="http://schemas.openxmlformats.org/officeDocument/2006/relationships/video" Target="https://www.youtube.com/embed/HhdoPXNKNm4" TargetMode="External"/><Relationship Id="rId4" Type="http://schemas.openxmlformats.org/officeDocument/2006/relationships/image" Target="../media/image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.xml"/><Relationship Id="rId2" Type="http://schemas.openxmlformats.org/officeDocument/2006/relationships/video" Target="https://www.youtube.com/embed/rtWQzZ1UbYI" TargetMode="External"/><Relationship Id="rId1" Type="http://schemas.openxmlformats.org/officeDocument/2006/relationships/video" Target="https://www.youtube.com/embed/tjpHCCWMSAo" TargetMode="Externa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notesSlide" Target="../notesSlides/notesSlide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mailto:Keasha.Myrick@ihs.gov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3600" dirty="0" smtClean="0"/>
              <a:t>Community Health Representatives (CHRs)&amp; Dental:  Integration Building</a:t>
            </a: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1436384"/>
          </a:xfrm>
        </p:spPr>
        <p:txBody>
          <a:bodyPr>
            <a:normAutofit fontScale="70000" lnSpcReduction="20000"/>
          </a:bodyPr>
          <a:lstStyle/>
          <a:p>
            <a:pPr algn="r">
              <a:spcBef>
                <a:spcPts val="0"/>
              </a:spcBef>
            </a:pPr>
            <a:endParaRPr lang="en-US" dirty="0" smtClean="0"/>
          </a:p>
          <a:p>
            <a:pPr algn="r">
              <a:spcBef>
                <a:spcPts val="0"/>
              </a:spcBef>
            </a:pPr>
            <a:endParaRPr lang="en-US" dirty="0"/>
          </a:p>
          <a:p>
            <a:pPr algn="r">
              <a:spcBef>
                <a:spcPts val="0"/>
              </a:spcBef>
            </a:pPr>
            <a:endParaRPr lang="en-US" dirty="0" smtClean="0"/>
          </a:p>
          <a:p>
            <a:pPr algn="r">
              <a:spcBef>
                <a:spcPts val="0"/>
              </a:spcBef>
            </a:pPr>
            <a:endParaRPr lang="en-US" dirty="0"/>
          </a:p>
          <a:p>
            <a:pPr algn="r">
              <a:spcBef>
                <a:spcPts val="0"/>
              </a:spcBef>
            </a:pPr>
            <a:endParaRPr lang="en-US" dirty="0" smtClean="0"/>
          </a:p>
          <a:p>
            <a:pPr algn="r">
              <a:spcBef>
                <a:spcPts val="0"/>
              </a:spcBef>
            </a:pPr>
            <a:endParaRPr lang="en-US" dirty="0"/>
          </a:p>
          <a:p>
            <a:pPr algn="r">
              <a:spcBef>
                <a:spcPts val="0"/>
              </a:spcBef>
            </a:pPr>
            <a:r>
              <a:rPr lang="en-US" dirty="0" smtClean="0"/>
              <a:t>LCDR Keasha Myrick</a:t>
            </a:r>
          </a:p>
          <a:p>
            <a:pPr algn="r">
              <a:spcBef>
                <a:spcPts val="0"/>
              </a:spcBef>
            </a:pPr>
            <a:r>
              <a:rPr lang="en-US" dirty="0" smtClean="0"/>
              <a:t>Dental Support Center-OCA/BEM</a:t>
            </a:r>
          </a:p>
          <a:p>
            <a:pPr algn="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8557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Disclaimer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do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have any financial arrangements or affiliations with any corporate organizations which might constitute a conflict of interest with regard to this continuing education activity.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7056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After viewing this presentation, participants will be able to:</a:t>
            </a:r>
          </a:p>
          <a:p>
            <a:pPr lvl="1"/>
            <a:r>
              <a:rPr lang="en-US" dirty="0" smtClean="0"/>
              <a:t>Describe a dental program implemented within IHS</a:t>
            </a:r>
          </a:p>
          <a:p>
            <a:pPr lvl="1"/>
            <a:r>
              <a:rPr lang="en-US" dirty="0" smtClean="0"/>
              <a:t>Demonstrate proper brushing and flossing techniques</a:t>
            </a:r>
          </a:p>
          <a:p>
            <a:pPr lvl="1"/>
            <a:r>
              <a:rPr lang="en-US" dirty="0" smtClean="0"/>
              <a:t>List ways CHRs can promote dental care within the communities</a:t>
            </a:r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9459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77651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dirty="0"/>
              <a:t>Within the 12 IHS regions, we have approximately:</a:t>
            </a:r>
          </a:p>
          <a:p>
            <a:r>
              <a:rPr lang="en-US" dirty="0" smtClean="0"/>
              <a:t>1063 dentists</a:t>
            </a:r>
          </a:p>
          <a:p>
            <a:r>
              <a:rPr lang="en-US" dirty="0" smtClean="0"/>
              <a:t>477 dental hygienists</a:t>
            </a:r>
          </a:p>
          <a:p>
            <a:r>
              <a:rPr lang="en-US" dirty="0" smtClean="0"/>
              <a:t>2396 dental assistants</a:t>
            </a:r>
          </a:p>
          <a:p>
            <a:r>
              <a:rPr lang="en-US" dirty="0" smtClean="0"/>
              <a:t>549 dental office staff</a:t>
            </a:r>
          </a:p>
          <a:p>
            <a:r>
              <a:rPr lang="en-US" dirty="0" smtClean="0"/>
              <a:t>22 listed as other</a:t>
            </a:r>
          </a:p>
          <a:p>
            <a:r>
              <a:rPr lang="en-US" dirty="0" smtClean="0"/>
              <a:t>4507 total dental staff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Our office Division of Oral Health (DOH) is based out of Rockville, MD. With their guidance, our I/T/U dental clinics are able to measure oral health trends and the impact based on the dental services provided by our dental providers through various dental prevention and promotion programs.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0559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Dental Programs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National Oral Health Surveillances</a:t>
            </a:r>
          </a:p>
          <a:p>
            <a:r>
              <a:rPr lang="en-US" dirty="0" smtClean="0"/>
              <a:t>Health Promotion/Disease Prevention Initiatives</a:t>
            </a:r>
          </a:p>
          <a:p>
            <a:r>
              <a:rPr lang="en-US" dirty="0" smtClean="0"/>
              <a:t>Give Kids a Smile</a:t>
            </a:r>
          </a:p>
          <a:p>
            <a:r>
              <a:rPr lang="en-US" dirty="0" smtClean="0"/>
              <a:t>Sealant Programs</a:t>
            </a:r>
          </a:p>
          <a:p>
            <a:r>
              <a:rPr lang="en-US" dirty="0" smtClean="0"/>
              <a:t>Head Start Programs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40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Dental Team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2937238"/>
              </p:ext>
            </p:extLst>
          </p:nvPr>
        </p:nvGraphicFramePr>
        <p:xfrm>
          <a:off x="1155700" y="2346036"/>
          <a:ext cx="9604664" cy="44057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11583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Welcome to the Dental Team!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295399"/>
            <a:ext cx="5190066" cy="4283365"/>
          </a:xfrm>
        </p:spPr>
        <p:txBody>
          <a:bodyPr>
            <a:normAutofit/>
          </a:bodyPr>
          <a:lstStyle/>
          <a:p>
            <a:r>
              <a:rPr lang="en-US" dirty="0" smtClean="0"/>
              <a:t>How to Brush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Can I Get Involved?</a:t>
            </a:r>
          </a:p>
          <a:p>
            <a:r>
              <a:rPr lang="en-US" dirty="0" smtClean="0"/>
              <a:t>Patient Education:</a:t>
            </a:r>
          </a:p>
          <a:p>
            <a:r>
              <a:rPr lang="en-US" dirty="0"/>
              <a:t>	</a:t>
            </a:r>
            <a:r>
              <a:rPr lang="en-US" sz="1800" b="1" dirty="0" smtClean="0"/>
              <a:t>How to Brush</a:t>
            </a:r>
          </a:p>
          <a:p>
            <a:r>
              <a:rPr lang="en-US" dirty="0"/>
              <a:t>	</a:t>
            </a:r>
            <a:r>
              <a:rPr lang="en-US" dirty="0" smtClean="0"/>
              <a:t>How to Floss</a:t>
            </a:r>
          </a:p>
          <a:p>
            <a:r>
              <a:rPr lang="en-US" dirty="0"/>
              <a:t>	</a:t>
            </a:r>
            <a:r>
              <a:rPr lang="en-US" dirty="0" smtClean="0"/>
              <a:t>Use of Fluoride</a:t>
            </a:r>
          </a:p>
          <a:p>
            <a:r>
              <a:rPr lang="en-US" dirty="0"/>
              <a:t>	</a:t>
            </a:r>
            <a:r>
              <a:rPr lang="en-US" dirty="0" smtClean="0"/>
              <a:t>Nutrition</a:t>
            </a:r>
          </a:p>
          <a:p>
            <a:r>
              <a:rPr lang="en-US" dirty="0"/>
              <a:t>	</a:t>
            </a:r>
            <a:r>
              <a:rPr lang="en-US" dirty="0" smtClean="0"/>
              <a:t>Tobacco Use</a:t>
            </a:r>
          </a:p>
          <a:p>
            <a:r>
              <a:rPr lang="en-US" dirty="0"/>
              <a:t>		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6" name="xm9c5HAUBpY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6253019" y="2095500"/>
            <a:ext cx="4718193" cy="4212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274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Welcome to the Dental Team!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295399"/>
            <a:ext cx="5190066" cy="4283365"/>
          </a:xfrm>
        </p:spPr>
        <p:txBody>
          <a:bodyPr>
            <a:normAutofit/>
          </a:bodyPr>
          <a:lstStyle/>
          <a:p>
            <a:r>
              <a:rPr lang="en-US" dirty="0" smtClean="0"/>
              <a:t>How to Floss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Can I Get Involved?</a:t>
            </a:r>
          </a:p>
          <a:p>
            <a:r>
              <a:rPr lang="en-US" dirty="0" smtClean="0"/>
              <a:t>Patient Education:</a:t>
            </a:r>
          </a:p>
          <a:p>
            <a:r>
              <a:rPr lang="en-US" dirty="0"/>
              <a:t>	</a:t>
            </a:r>
            <a:r>
              <a:rPr lang="en-US" dirty="0" smtClean="0"/>
              <a:t>How to Brush</a:t>
            </a:r>
          </a:p>
          <a:p>
            <a:r>
              <a:rPr lang="en-US" dirty="0"/>
              <a:t>	</a:t>
            </a:r>
            <a:r>
              <a:rPr lang="en-US" sz="1800" b="1" dirty="0" smtClean="0"/>
              <a:t>How to Floss</a:t>
            </a:r>
          </a:p>
          <a:p>
            <a:r>
              <a:rPr lang="en-US" dirty="0"/>
              <a:t>	</a:t>
            </a:r>
            <a:r>
              <a:rPr lang="en-US" dirty="0" smtClean="0"/>
              <a:t>Use of Fluoride</a:t>
            </a:r>
          </a:p>
          <a:p>
            <a:r>
              <a:rPr lang="en-US" dirty="0"/>
              <a:t>	</a:t>
            </a:r>
            <a:r>
              <a:rPr lang="en-US" dirty="0" smtClean="0"/>
              <a:t>Nutrition</a:t>
            </a:r>
          </a:p>
          <a:p>
            <a:r>
              <a:rPr lang="en-US" dirty="0"/>
              <a:t>	</a:t>
            </a:r>
            <a:r>
              <a:rPr lang="en-US" dirty="0" smtClean="0"/>
              <a:t>Tobacco Use</a:t>
            </a:r>
          </a:p>
          <a:p>
            <a:r>
              <a:rPr lang="en-US" dirty="0"/>
              <a:t>	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5" name="HhdoPXNKNm4"/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6243783" y="2170545"/>
            <a:ext cx="4727429" cy="4174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8903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Welcome to the Dental Team!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295399"/>
            <a:ext cx="5190066" cy="4283365"/>
          </a:xfrm>
        </p:spPr>
        <p:txBody>
          <a:bodyPr>
            <a:normAutofit/>
          </a:bodyPr>
          <a:lstStyle/>
          <a:p>
            <a:r>
              <a:rPr lang="en-US" dirty="0" smtClean="0"/>
              <a:t>How to Apply Fluoride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Can I Get Involved?</a:t>
            </a:r>
          </a:p>
          <a:p>
            <a:r>
              <a:rPr lang="en-US" dirty="0" smtClean="0"/>
              <a:t>Patient Education:</a:t>
            </a:r>
          </a:p>
          <a:p>
            <a:r>
              <a:rPr lang="en-US" dirty="0"/>
              <a:t>	</a:t>
            </a:r>
            <a:r>
              <a:rPr lang="en-US" dirty="0" smtClean="0"/>
              <a:t>How to Brush</a:t>
            </a:r>
          </a:p>
          <a:p>
            <a:r>
              <a:rPr lang="en-US" dirty="0"/>
              <a:t>	</a:t>
            </a:r>
            <a:r>
              <a:rPr lang="en-US" dirty="0" smtClean="0"/>
              <a:t>How to Floss</a:t>
            </a:r>
          </a:p>
          <a:p>
            <a:r>
              <a:rPr lang="en-US" dirty="0"/>
              <a:t>	</a:t>
            </a:r>
            <a:r>
              <a:rPr lang="en-US" sz="1800" b="1" dirty="0" smtClean="0"/>
              <a:t>Use of Fluoride</a:t>
            </a:r>
          </a:p>
          <a:p>
            <a:r>
              <a:rPr lang="en-US" dirty="0"/>
              <a:t>	</a:t>
            </a:r>
            <a:r>
              <a:rPr lang="en-US" dirty="0" smtClean="0"/>
              <a:t>Nutrition</a:t>
            </a:r>
          </a:p>
          <a:p>
            <a:r>
              <a:rPr lang="en-US" dirty="0"/>
              <a:t>	</a:t>
            </a:r>
            <a:r>
              <a:rPr lang="en-US" dirty="0" smtClean="0"/>
              <a:t>Tobacco Use</a:t>
            </a:r>
          </a:p>
          <a:p>
            <a:r>
              <a:rPr lang="en-US" dirty="0"/>
              <a:t>		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6" name="tjpHCCWMSAo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6216073" y="1848022"/>
            <a:ext cx="4755139" cy="2289869"/>
          </a:xfrm>
          <a:prstGeom prst="rect">
            <a:avLst/>
          </a:prstGeom>
        </p:spPr>
      </p:pic>
      <p:pic>
        <p:nvPicPr>
          <p:cNvPr id="7" name="rtWQzZ1UbYI"/>
          <p:cNvPicPr>
            <a:picLocks noRot="1" noChangeAspect="1"/>
          </p:cNvPicPr>
          <p:nvPr>
            <a:videoFile r:link="rId2"/>
          </p:nvPr>
        </p:nvPicPr>
        <p:blipFill>
          <a:blip r:embed="rId6"/>
          <a:stretch>
            <a:fillRect/>
          </a:stretch>
        </p:blipFill>
        <p:spPr>
          <a:xfrm>
            <a:off x="6216073" y="4292889"/>
            <a:ext cx="4755139" cy="2366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351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Welcome to the Dental Team!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2484582"/>
            <a:ext cx="5190066" cy="3540297"/>
          </a:xfrm>
        </p:spPr>
        <p:txBody>
          <a:bodyPr>
            <a:normAutofit/>
          </a:bodyPr>
          <a:lstStyle/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Nutrition</a:t>
            </a:r>
          </a:p>
          <a:p>
            <a:pPr lvl="1"/>
            <a:r>
              <a:rPr lang="en-US" dirty="0" smtClean="0"/>
              <a:t>Inquire about daily food &amp; drink intakes</a:t>
            </a:r>
          </a:p>
          <a:p>
            <a:pPr lvl="1"/>
            <a:r>
              <a:rPr lang="en-US" dirty="0" smtClean="0"/>
              <a:t>Explain excessive sugar can cause tooth decay</a:t>
            </a:r>
          </a:p>
          <a:p>
            <a:pPr lvl="1"/>
            <a:r>
              <a:rPr lang="en-US" dirty="0" smtClean="0"/>
              <a:t>Discuss how to choose healthy foods &amp; drinks </a:t>
            </a: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Can I Get Involved?</a:t>
            </a:r>
          </a:p>
          <a:p>
            <a:r>
              <a:rPr lang="en-US" dirty="0" smtClean="0"/>
              <a:t>Patient Education:</a:t>
            </a:r>
          </a:p>
          <a:p>
            <a:r>
              <a:rPr lang="en-US" dirty="0"/>
              <a:t>	</a:t>
            </a:r>
            <a:r>
              <a:rPr lang="en-US" dirty="0" smtClean="0"/>
              <a:t>How to Brush</a:t>
            </a:r>
          </a:p>
          <a:p>
            <a:r>
              <a:rPr lang="en-US" dirty="0"/>
              <a:t>	</a:t>
            </a:r>
            <a:r>
              <a:rPr lang="en-US" dirty="0" smtClean="0"/>
              <a:t>How to Floss</a:t>
            </a:r>
          </a:p>
          <a:p>
            <a:r>
              <a:rPr lang="en-US" dirty="0"/>
              <a:t>	</a:t>
            </a:r>
            <a:r>
              <a:rPr lang="en-US" dirty="0" smtClean="0"/>
              <a:t>Use of Fluoride</a:t>
            </a:r>
          </a:p>
          <a:p>
            <a:r>
              <a:rPr lang="en-US" dirty="0"/>
              <a:t>	</a:t>
            </a:r>
            <a:r>
              <a:rPr lang="en-US" sz="1800" b="1" dirty="0" smtClean="0"/>
              <a:t>Nutrition</a:t>
            </a:r>
          </a:p>
          <a:p>
            <a:r>
              <a:rPr lang="en-US" dirty="0"/>
              <a:t>	</a:t>
            </a:r>
            <a:r>
              <a:rPr lang="en-US" dirty="0" smtClean="0"/>
              <a:t>Tobacco Use</a:t>
            </a:r>
          </a:p>
          <a:p>
            <a:r>
              <a:rPr lang="en-US" dirty="0"/>
              <a:t>		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4458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Welcome to the Dental Team!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90382" y="2632364"/>
            <a:ext cx="5190066" cy="3885738"/>
          </a:xfrm>
        </p:spPr>
        <p:txBody>
          <a:bodyPr>
            <a:normAutofit fontScale="62500" lnSpcReduction="20000"/>
          </a:bodyPr>
          <a:lstStyle/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r>
              <a:rPr lang="en-US" sz="2600" dirty="0" smtClean="0"/>
              <a:t>Tobacco Use</a:t>
            </a:r>
          </a:p>
          <a:p>
            <a:pPr lvl="1"/>
            <a:r>
              <a:rPr lang="en-US" sz="2600" dirty="0" smtClean="0"/>
              <a:t>Ask if usage of any tobacco products</a:t>
            </a:r>
          </a:p>
          <a:p>
            <a:pPr lvl="2"/>
            <a:r>
              <a:rPr lang="en-US" sz="2200" dirty="0"/>
              <a:t>Cigarettes, cigars, vapes, chewing </a:t>
            </a:r>
            <a:r>
              <a:rPr lang="en-US" sz="2200" dirty="0" smtClean="0"/>
              <a:t>tobacco</a:t>
            </a:r>
          </a:p>
          <a:p>
            <a:pPr lvl="2"/>
            <a:endParaRPr lang="en-US" sz="2100" dirty="0" smtClean="0"/>
          </a:p>
          <a:p>
            <a:pPr lvl="1"/>
            <a:r>
              <a:rPr lang="en-US" sz="2600" dirty="0" smtClean="0"/>
              <a:t>Ask if interested in quitting</a:t>
            </a:r>
          </a:p>
          <a:p>
            <a:pPr lvl="2"/>
            <a:r>
              <a:rPr lang="en-US" sz="2200" dirty="0"/>
              <a:t>Provide information on “how to quit smoking</a:t>
            </a:r>
            <a:r>
              <a:rPr lang="en-US" sz="2200" dirty="0" smtClean="0"/>
              <a:t>”</a:t>
            </a:r>
          </a:p>
          <a:p>
            <a:pPr marL="914400" lvl="2" indent="0">
              <a:buNone/>
            </a:pPr>
            <a:endParaRPr lang="en-US" sz="2100" dirty="0"/>
          </a:p>
          <a:p>
            <a:pPr lvl="1"/>
            <a:r>
              <a:rPr lang="en-US" sz="2600" dirty="0" smtClean="0"/>
              <a:t>Educate on how smoking affects the teeth, gums, and overall health</a:t>
            </a:r>
          </a:p>
          <a:p>
            <a:pPr lvl="2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/>
          </a:p>
          <a:p>
            <a:endParaRPr lang="en-US" dirty="0" smtClean="0"/>
          </a:p>
          <a:p>
            <a:endParaRPr lang="en-US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Can I Get Involved?</a:t>
            </a:r>
          </a:p>
          <a:p>
            <a:r>
              <a:rPr lang="en-US" dirty="0" smtClean="0"/>
              <a:t>Patient Education:</a:t>
            </a:r>
          </a:p>
          <a:p>
            <a:r>
              <a:rPr lang="en-US" dirty="0"/>
              <a:t>	</a:t>
            </a:r>
            <a:r>
              <a:rPr lang="en-US" dirty="0" smtClean="0"/>
              <a:t>How to Brush</a:t>
            </a:r>
          </a:p>
          <a:p>
            <a:r>
              <a:rPr lang="en-US" dirty="0"/>
              <a:t>	</a:t>
            </a:r>
            <a:r>
              <a:rPr lang="en-US" dirty="0" smtClean="0"/>
              <a:t>How to Floss</a:t>
            </a:r>
          </a:p>
          <a:p>
            <a:r>
              <a:rPr lang="en-US" dirty="0"/>
              <a:t>	</a:t>
            </a:r>
            <a:r>
              <a:rPr lang="en-US" dirty="0" smtClean="0"/>
              <a:t>Use of Fluoride</a:t>
            </a:r>
          </a:p>
          <a:p>
            <a:r>
              <a:rPr lang="en-US" dirty="0"/>
              <a:t>	</a:t>
            </a:r>
            <a:r>
              <a:rPr lang="en-US" dirty="0" smtClean="0"/>
              <a:t>Nutrition</a:t>
            </a:r>
          </a:p>
          <a:p>
            <a:r>
              <a:rPr lang="en-US" dirty="0"/>
              <a:t>	</a:t>
            </a:r>
            <a:r>
              <a:rPr lang="en-US" sz="1800" b="1" dirty="0" smtClean="0"/>
              <a:t>Tobacco Use</a:t>
            </a:r>
          </a:p>
          <a:p>
            <a:r>
              <a:rPr lang="en-US" dirty="0"/>
              <a:t>		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5144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Welcome to the Dental Team!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Make &amp; Receive Referrals</a:t>
            </a:r>
          </a:p>
          <a:p>
            <a:pPr lvl="1"/>
            <a:r>
              <a:rPr lang="en-US" dirty="0" smtClean="0"/>
              <a:t>Have dental office information to provide to patients prior to health fair or home visits</a:t>
            </a:r>
          </a:p>
          <a:p>
            <a:pPr lvl="1"/>
            <a:r>
              <a:rPr lang="en-US" dirty="0" smtClean="0"/>
              <a:t>Assist with making dental appointments</a:t>
            </a:r>
          </a:p>
          <a:p>
            <a:pPr lvl="1"/>
            <a:r>
              <a:rPr lang="en-US" dirty="0" smtClean="0"/>
              <a:t>Build relationships with dental offices</a:t>
            </a:r>
          </a:p>
          <a:p>
            <a:pPr lvl="1"/>
            <a:r>
              <a:rPr lang="en-US" dirty="0" smtClean="0"/>
              <a:t>Ask questions; have discussions</a:t>
            </a:r>
          </a:p>
          <a:p>
            <a:pPr lvl="2"/>
            <a:r>
              <a:rPr lang="en-US" dirty="0" smtClean="0"/>
              <a:t>When was your last dental visit?</a:t>
            </a:r>
          </a:p>
          <a:p>
            <a:pPr lvl="2"/>
            <a:r>
              <a:rPr lang="en-US" dirty="0" smtClean="0"/>
              <a:t>Are you in pain?</a:t>
            </a:r>
          </a:p>
          <a:p>
            <a:pPr lvl="2"/>
            <a:r>
              <a:rPr lang="en-US" dirty="0" smtClean="0"/>
              <a:t>Do your gums bleed when brushing or flossing?</a:t>
            </a:r>
          </a:p>
          <a:p>
            <a:pPr lvl="2"/>
            <a:r>
              <a:rPr lang="en-US" dirty="0" smtClean="0"/>
              <a:t>How do you feel about going to the dentist (nervous, anxiety, excited, etc.)</a:t>
            </a:r>
          </a:p>
          <a:p>
            <a:pPr lvl="2"/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en-US" dirty="0" smtClean="0"/>
              <a:t>How Can I Get Involved?</a:t>
            </a:r>
          </a:p>
          <a:p>
            <a:r>
              <a:rPr lang="en-US" dirty="0" smtClean="0"/>
              <a:t>Referrals:</a:t>
            </a:r>
          </a:p>
          <a:p>
            <a:r>
              <a:rPr lang="en-US" dirty="0"/>
              <a:t>	</a:t>
            </a:r>
            <a:r>
              <a:rPr lang="en-US" sz="1800" b="1" dirty="0" smtClean="0"/>
              <a:t>Make referrals</a:t>
            </a:r>
          </a:p>
          <a:p>
            <a:r>
              <a:rPr lang="en-US" sz="1800" b="1" dirty="0"/>
              <a:t>	</a:t>
            </a:r>
            <a:r>
              <a:rPr lang="en-US" sz="1800" b="1" dirty="0" smtClean="0"/>
              <a:t>Receive referrals</a:t>
            </a:r>
          </a:p>
          <a:p>
            <a:r>
              <a:rPr lang="en-US" dirty="0"/>
              <a:t>	</a:t>
            </a:r>
            <a:endParaRPr lang="en-US" dirty="0" smtClean="0"/>
          </a:p>
          <a:p>
            <a:r>
              <a:rPr lang="en-US" dirty="0"/>
              <a:t>	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795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Welcome to the Dental Team!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129280"/>
            <a:ext cx="2793158" cy="3068320"/>
          </a:xfrm>
        </p:spPr>
        <p:txBody>
          <a:bodyPr>
            <a:normAutofit fontScale="70000" lnSpcReduction="20000"/>
          </a:bodyPr>
          <a:lstStyle/>
          <a:p>
            <a:r>
              <a:rPr lang="en-US" sz="2000" dirty="0" smtClean="0"/>
              <a:t>How Can I Get Involved?</a:t>
            </a:r>
          </a:p>
          <a:p>
            <a:r>
              <a:rPr lang="en-US" sz="2000" dirty="0" smtClean="0"/>
              <a:t>Shadow inside and outside a dental office:</a:t>
            </a:r>
          </a:p>
          <a:p>
            <a:r>
              <a:rPr lang="en-US" sz="2000" dirty="0"/>
              <a:t>	</a:t>
            </a:r>
            <a:r>
              <a:rPr lang="en-US" sz="2000" dirty="0" smtClean="0"/>
              <a:t>Dentist</a:t>
            </a:r>
          </a:p>
          <a:p>
            <a:r>
              <a:rPr lang="en-US" sz="2000" dirty="0"/>
              <a:t>	</a:t>
            </a:r>
            <a:r>
              <a:rPr lang="en-US" sz="2000" dirty="0" smtClean="0"/>
              <a:t>Dental Therapist</a:t>
            </a:r>
            <a:r>
              <a:rPr lang="en-US" sz="2000" dirty="0"/>
              <a:t>	</a:t>
            </a:r>
            <a:endParaRPr lang="en-US" sz="2000" dirty="0" smtClean="0"/>
          </a:p>
          <a:p>
            <a:r>
              <a:rPr lang="en-US" sz="2000" dirty="0"/>
              <a:t>	</a:t>
            </a:r>
            <a:r>
              <a:rPr lang="en-US" sz="2000" dirty="0" smtClean="0"/>
              <a:t>Dental Hygienist</a:t>
            </a:r>
          </a:p>
          <a:p>
            <a:r>
              <a:rPr lang="en-US" sz="2000" dirty="0"/>
              <a:t>	</a:t>
            </a:r>
            <a:r>
              <a:rPr lang="en-US" sz="2000" dirty="0" smtClean="0"/>
              <a:t>Dental Assistant</a:t>
            </a:r>
          </a:p>
          <a:p>
            <a:r>
              <a:rPr lang="en-US" sz="2000" dirty="0"/>
              <a:t>	</a:t>
            </a:r>
            <a:r>
              <a:rPr lang="en-US" sz="2000" dirty="0" smtClean="0"/>
              <a:t>Front Office</a:t>
            </a:r>
          </a:p>
          <a:p>
            <a:r>
              <a:rPr lang="en-US" dirty="0"/>
              <a:t>	</a:t>
            </a:r>
            <a:endParaRPr lang="en-US" dirty="0" smtClean="0"/>
          </a:p>
          <a:p>
            <a:r>
              <a:rPr lang="en-US" dirty="0"/>
              <a:t>	</a:t>
            </a:r>
            <a:endParaRPr lang="en-US" dirty="0" smtClean="0"/>
          </a:p>
          <a:p>
            <a:r>
              <a:rPr lang="en-US" dirty="0"/>
              <a:t>	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1034" name="Picture 10" descr="Houston Dentist | TMJ Treatment | Cosmetic Dentist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9383" y="1653309"/>
            <a:ext cx="5717308" cy="3953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1686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115127"/>
            <a:ext cx="4913337" cy="2087418"/>
          </a:xfrm>
        </p:spPr>
        <p:txBody>
          <a:bodyPr/>
          <a:lstStyle/>
          <a:p>
            <a:r>
              <a:rPr lang="en-US" sz="2400" dirty="0" smtClean="0"/>
              <a:t>How can I provide as a CHR?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1514765"/>
            <a:ext cx="3757545" cy="3446704"/>
          </a:xfrm>
        </p:spPr>
        <p:txBody>
          <a:bodyPr>
            <a:normAutofit fontScale="92500" lnSpcReduction="10000"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700" cap="none" dirty="0"/>
              <a:t>Provide toothbrushes, tooth paste, floss, and handouts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700" cap="none" dirty="0" smtClean="0"/>
              <a:t>Demonstrate on how to brush and floss properly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700" cap="none" dirty="0" smtClean="0"/>
              <a:t>Explain why fluoride is beneficial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700" cap="none" dirty="0" smtClean="0"/>
              <a:t>Discuss value in healthy food and drink choices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700" cap="none" dirty="0" smtClean="0"/>
              <a:t>Assist with making dental appointments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1700" cap="none" dirty="0" smtClean="0"/>
              <a:t>Build rapport with dental providers to assist during outreach events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cap="none" dirty="0"/>
          </a:p>
        </p:txBody>
      </p:sp>
    </p:spTree>
    <p:extLst>
      <p:ext uri="{BB962C8B-B14F-4D97-AF65-F5344CB8AC3E}">
        <p14:creationId xmlns:p14="http://schemas.microsoft.com/office/powerpoint/2010/main" val="866011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115127"/>
            <a:ext cx="4913337" cy="2087418"/>
          </a:xfrm>
        </p:spPr>
        <p:txBody>
          <a:bodyPr/>
          <a:lstStyle/>
          <a:p>
            <a:r>
              <a:rPr lang="en-US" sz="2400" dirty="0" smtClean="0"/>
              <a:t>Questions?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67055" y="1514765"/>
            <a:ext cx="5070763" cy="4345708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en-US" b="1" cap="none" dirty="0" smtClean="0"/>
              <a:t>LCDR Keasha Myrick</a:t>
            </a:r>
          </a:p>
          <a:p>
            <a:pPr>
              <a:spcBef>
                <a:spcPts val="0"/>
              </a:spcBef>
            </a:pPr>
            <a:r>
              <a:rPr lang="en-US" sz="1400" cap="none" dirty="0" smtClean="0"/>
              <a:t>Registered Dental Hygienist</a:t>
            </a:r>
          </a:p>
          <a:p>
            <a:pPr>
              <a:spcBef>
                <a:spcPts val="0"/>
              </a:spcBef>
            </a:pPr>
            <a:r>
              <a:rPr lang="en-US" sz="1400" cap="none" dirty="0" smtClean="0"/>
              <a:t>Operations Director-Dental Support Center, OCA/BEM</a:t>
            </a:r>
          </a:p>
          <a:p>
            <a:pPr>
              <a:spcBef>
                <a:spcPts val="0"/>
              </a:spcBef>
            </a:pPr>
            <a:r>
              <a:rPr lang="en-US" sz="1400" cap="none" dirty="0" smtClean="0"/>
              <a:t>Oklahoma City, OK</a:t>
            </a:r>
          </a:p>
          <a:p>
            <a:pPr>
              <a:spcBef>
                <a:spcPts val="0"/>
              </a:spcBef>
            </a:pPr>
            <a:r>
              <a:rPr lang="en-US" sz="1400" cap="none" dirty="0" smtClean="0">
                <a:hlinkClick r:id="rId2"/>
              </a:rPr>
              <a:t>Keasha.Myrick@ihs.gov</a:t>
            </a:r>
            <a:endParaRPr lang="en-US" sz="1400" cap="none" dirty="0" smtClean="0"/>
          </a:p>
          <a:p>
            <a:pPr>
              <a:spcBef>
                <a:spcPts val="0"/>
              </a:spcBef>
            </a:pPr>
            <a:r>
              <a:rPr lang="en-US" sz="1400" cap="none" dirty="0" smtClean="0"/>
              <a:t>405.951.3826</a:t>
            </a:r>
          </a:p>
          <a:p>
            <a:pPr>
              <a:spcBef>
                <a:spcPts val="0"/>
              </a:spcBef>
            </a:pPr>
            <a:endParaRPr lang="en-US" sz="1200" cap="none" dirty="0"/>
          </a:p>
        </p:txBody>
      </p:sp>
    </p:spTree>
    <p:extLst>
      <p:ext uri="{BB962C8B-B14F-4D97-AF65-F5344CB8AC3E}">
        <p14:creationId xmlns:p14="http://schemas.microsoft.com/office/powerpoint/2010/main" val="49811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480</TotalTime>
  <Words>663</Words>
  <Application>Microsoft Office PowerPoint</Application>
  <PresentationFormat>Widescreen</PresentationFormat>
  <Paragraphs>192</Paragraphs>
  <Slides>15</Slides>
  <Notes>11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Century Gothic</vt:lpstr>
      <vt:lpstr>Times New Roman</vt:lpstr>
      <vt:lpstr>Wingdings 3</vt:lpstr>
      <vt:lpstr>Ion Boardroom</vt:lpstr>
      <vt:lpstr>Community Health Representatives (CHRs)&amp; Dental:  Integration Building</vt:lpstr>
      <vt:lpstr>Disclaimer</vt:lpstr>
      <vt:lpstr>Objectives</vt:lpstr>
      <vt:lpstr>Overview</vt:lpstr>
      <vt:lpstr>Dental Programs</vt:lpstr>
      <vt:lpstr>Dental Team</vt:lpstr>
      <vt:lpstr>Welcome to the Dental Team!</vt:lpstr>
      <vt:lpstr>Welcome to the Dental Team!</vt:lpstr>
      <vt:lpstr>Welcome to the Dental Team!</vt:lpstr>
      <vt:lpstr>Welcome to the Dental Team!</vt:lpstr>
      <vt:lpstr>Welcome to the Dental Team!</vt:lpstr>
      <vt:lpstr>Welcome to the Dental Team!</vt:lpstr>
      <vt:lpstr>Welcome to the Dental Team!</vt:lpstr>
      <vt:lpstr>How can I provide as a CHR?</vt:lpstr>
      <vt:lpstr>Questions?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Myrick, Keasha (IHS/OKC/AO)</dc:creator>
  <cp:lastModifiedBy>Myrick, Keasha (IHS/OKC/AO)</cp:lastModifiedBy>
  <cp:revision>37</cp:revision>
  <dcterms:created xsi:type="dcterms:W3CDTF">2022-02-23T17:59:34Z</dcterms:created>
  <dcterms:modified xsi:type="dcterms:W3CDTF">2022-10-31T21:36:09Z</dcterms:modified>
</cp:coreProperties>
</file>